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26"/>
  </p:notesMasterIdLst>
  <p:handoutMasterIdLst>
    <p:handoutMasterId r:id="rId127"/>
  </p:handoutMasterIdLst>
  <p:sldIdLst>
    <p:sldId id="458" r:id="rId2"/>
    <p:sldId id="459" r:id="rId3"/>
    <p:sldId id="460" r:id="rId4"/>
    <p:sldId id="461" r:id="rId5"/>
    <p:sldId id="462" r:id="rId6"/>
    <p:sldId id="595" r:id="rId7"/>
    <p:sldId id="596" r:id="rId8"/>
    <p:sldId id="597" r:id="rId9"/>
    <p:sldId id="463" r:id="rId10"/>
    <p:sldId id="464" r:id="rId11"/>
    <p:sldId id="465" r:id="rId12"/>
    <p:sldId id="466" r:id="rId13"/>
    <p:sldId id="467" r:id="rId14"/>
    <p:sldId id="468" r:id="rId15"/>
    <p:sldId id="593" r:id="rId16"/>
    <p:sldId id="470" r:id="rId17"/>
    <p:sldId id="471" r:id="rId18"/>
    <p:sldId id="472" r:id="rId19"/>
    <p:sldId id="473" r:id="rId20"/>
    <p:sldId id="474" r:id="rId21"/>
    <p:sldId id="475" r:id="rId22"/>
    <p:sldId id="476" r:id="rId23"/>
    <p:sldId id="477" r:id="rId24"/>
    <p:sldId id="478" r:id="rId25"/>
    <p:sldId id="480" r:id="rId26"/>
    <p:sldId id="482" r:id="rId27"/>
    <p:sldId id="577" r:id="rId28"/>
    <p:sldId id="598" r:id="rId29"/>
    <p:sldId id="600" r:id="rId30"/>
    <p:sldId id="601" r:id="rId31"/>
    <p:sldId id="602" r:id="rId32"/>
    <p:sldId id="616" r:id="rId33"/>
    <p:sldId id="603" r:id="rId34"/>
    <p:sldId id="483" r:id="rId35"/>
    <p:sldId id="484" r:id="rId36"/>
    <p:sldId id="485" r:id="rId37"/>
    <p:sldId id="486" r:id="rId38"/>
    <p:sldId id="487" r:id="rId39"/>
    <p:sldId id="488" r:id="rId40"/>
    <p:sldId id="529" r:id="rId41"/>
    <p:sldId id="530" r:id="rId42"/>
    <p:sldId id="531" r:id="rId43"/>
    <p:sldId id="403" r:id="rId44"/>
    <p:sldId id="404" r:id="rId45"/>
    <p:sldId id="604" r:id="rId46"/>
    <p:sldId id="410" r:id="rId47"/>
    <p:sldId id="411" r:id="rId48"/>
    <p:sldId id="412" r:id="rId49"/>
    <p:sldId id="303" r:id="rId50"/>
    <p:sldId id="427" r:id="rId51"/>
    <p:sldId id="428" r:id="rId52"/>
    <p:sldId id="429" r:id="rId53"/>
    <p:sldId id="492" r:id="rId54"/>
    <p:sldId id="493" r:id="rId55"/>
    <p:sldId id="494" r:id="rId56"/>
    <p:sldId id="495" r:id="rId57"/>
    <p:sldId id="496" r:id="rId58"/>
    <p:sldId id="498" r:id="rId59"/>
    <p:sldId id="499" r:id="rId60"/>
    <p:sldId id="500" r:id="rId61"/>
    <p:sldId id="501" r:id="rId62"/>
    <p:sldId id="503" r:id="rId63"/>
    <p:sldId id="456" r:id="rId64"/>
    <p:sldId id="504" r:id="rId65"/>
    <p:sldId id="505" r:id="rId66"/>
    <p:sldId id="506" r:id="rId67"/>
    <p:sldId id="507" r:id="rId68"/>
    <p:sldId id="532" r:id="rId69"/>
    <p:sldId id="535" r:id="rId70"/>
    <p:sldId id="536" r:id="rId71"/>
    <p:sldId id="511" r:id="rId72"/>
    <p:sldId id="537" r:id="rId73"/>
    <p:sldId id="538" r:id="rId74"/>
    <p:sldId id="606" r:id="rId75"/>
    <p:sldId id="583" r:id="rId76"/>
    <p:sldId id="584" r:id="rId77"/>
    <p:sldId id="585" r:id="rId78"/>
    <p:sldId id="586" r:id="rId79"/>
    <p:sldId id="587" r:id="rId80"/>
    <p:sldId id="588" r:id="rId81"/>
    <p:sldId id="589" r:id="rId82"/>
    <p:sldId id="590" r:id="rId83"/>
    <p:sldId id="591" r:id="rId84"/>
    <p:sldId id="592" r:id="rId85"/>
    <p:sldId id="539" r:id="rId86"/>
    <p:sldId id="540" r:id="rId87"/>
    <p:sldId id="541" r:id="rId88"/>
    <p:sldId id="542" r:id="rId89"/>
    <p:sldId id="543" r:id="rId90"/>
    <p:sldId id="544" r:id="rId91"/>
    <p:sldId id="545" r:id="rId92"/>
    <p:sldId id="546" r:id="rId93"/>
    <p:sldId id="547" r:id="rId94"/>
    <p:sldId id="548" r:id="rId95"/>
    <p:sldId id="609" r:id="rId96"/>
    <p:sldId id="550" r:id="rId97"/>
    <p:sldId id="617" r:id="rId98"/>
    <p:sldId id="552" r:id="rId99"/>
    <p:sldId id="613" r:id="rId100"/>
    <p:sldId id="554" r:id="rId101"/>
    <p:sldId id="555" r:id="rId102"/>
    <p:sldId id="556" r:id="rId103"/>
    <p:sldId id="614" r:id="rId104"/>
    <p:sldId id="558" r:id="rId105"/>
    <p:sldId id="559" r:id="rId106"/>
    <p:sldId id="560" r:id="rId107"/>
    <p:sldId id="561" r:id="rId108"/>
    <p:sldId id="562" r:id="rId109"/>
    <p:sldId id="618" r:id="rId110"/>
    <p:sldId id="619" r:id="rId111"/>
    <p:sldId id="563" r:id="rId112"/>
    <p:sldId id="564" r:id="rId113"/>
    <p:sldId id="565" r:id="rId114"/>
    <p:sldId id="566" r:id="rId115"/>
    <p:sldId id="567" r:id="rId116"/>
    <p:sldId id="568" r:id="rId117"/>
    <p:sldId id="569" r:id="rId118"/>
    <p:sldId id="570" r:id="rId119"/>
    <p:sldId id="571" r:id="rId120"/>
    <p:sldId id="572" r:id="rId121"/>
    <p:sldId id="573" r:id="rId122"/>
    <p:sldId id="574" r:id="rId123"/>
    <p:sldId id="575" r:id="rId124"/>
    <p:sldId id="576" r:id="rId125"/>
  </p:sldIdLst>
  <p:sldSz cx="9144000" cy="6858000" type="screen4x3"/>
  <p:notesSz cx="6858000" cy="9144000"/>
  <p:defaultTextStyle>
    <a:defPPr>
      <a:defRPr lang="zh-CN"/>
    </a:defPPr>
    <a:lvl1pPr algn="ctr"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1pPr>
    <a:lvl2pPr marL="457200" algn="ctr"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2pPr>
    <a:lvl3pPr marL="914400" algn="ctr"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3pPr>
    <a:lvl4pPr marL="1371600" algn="ctr"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4pPr>
    <a:lvl5pPr marL="1828800" algn="ctr" rtl="0" eaLnBrk="0" fontAlgn="base" hangingPunct="0">
      <a:spcBef>
        <a:spcPct val="0"/>
      </a:spcBef>
      <a:spcAft>
        <a:spcPct val="0"/>
      </a:spcAft>
      <a:defRPr kumimoji="1" sz="2400" kern="1200">
        <a:solidFill>
          <a:schemeClr val="tx1"/>
        </a:solidFill>
        <a:latin typeface="Times New Roman" pitchFamily="18" charset="0"/>
        <a:ea typeface="宋体" pitchFamily="2" charset="-122"/>
        <a:cs typeface="+mn-cs"/>
      </a:defRPr>
    </a:lvl5pPr>
    <a:lvl6pPr marL="2286000" algn="l" defTabSz="914400" rtl="0" eaLnBrk="1" latinLnBrk="0" hangingPunct="1">
      <a:defRPr kumimoji="1" sz="2400" kern="1200">
        <a:solidFill>
          <a:schemeClr val="tx1"/>
        </a:solidFill>
        <a:latin typeface="Times New Roman" pitchFamily="18" charset="0"/>
        <a:ea typeface="宋体" pitchFamily="2" charset="-122"/>
        <a:cs typeface="+mn-cs"/>
      </a:defRPr>
    </a:lvl6pPr>
    <a:lvl7pPr marL="2743200" algn="l" defTabSz="914400" rtl="0" eaLnBrk="1" latinLnBrk="0" hangingPunct="1">
      <a:defRPr kumimoji="1" sz="2400" kern="1200">
        <a:solidFill>
          <a:schemeClr val="tx1"/>
        </a:solidFill>
        <a:latin typeface="Times New Roman" pitchFamily="18" charset="0"/>
        <a:ea typeface="宋体" pitchFamily="2" charset="-122"/>
        <a:cs typeface="+mn-cs"/>
      </a:defRPr>
    </a:lvl7pPr>
    <a:lvl8pPr marL="3200400" algn="l" defTabSz="914400" rtl="0" eaLnBrk="1" latinLnBrk="0" hangingPunct="1">
      <a:defRPr kumimoji="1" sz="2400" kern="1200">
        <a:solidFill>
          <a:schemeClr val="tx1"/>
        </a:solidFill>
        <a:latin typeface="Times New Roman" pitchFamily="18" charset="0"/>
        <a:ea typeface="宋体" pitchFamily="2" charset="-122"/>
        <a:cs typeface="+mn-cs"/>
      </a:defRPr>
    </a:lvl8pPr>
    <a:lvl9pPr marL="3657600" algn="l" defTabSz="914400" rtl="0" eaLnBrk="1" latinLnBrk="0" hangingPunct="1">
      <a:defRPr kumimoji="1" sz="2400" kern="1200">
        <a:solidFill>
          <a:schemeClr val="tx1"/>
        </a:solidFill>
        <a:latin typeface="Times New Roman" pitchFamily="18" charset="0"/>
        <a:ea typeface="宋体"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chemeClr val="tx1"/>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F0000"/>
    <a:srgbClr val="CC00CC"/>
    <a:srgbClr val="006600"/>
    <a:srgbClr val="FFFFCC"/>
    <a:srgbClr val="99CCFF"/>
    <a:srgbClr val="99FF99"/>
    <a:srgbClr val="00FFCC"/>
    <a:srgbClr val="FFFF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391" autoAdjust="0"/>
    <p:restoredTop sz="94128" autoAdjust="0"/>
  </p:normalViewPr>
  <p:slideViewPr>
    <p:cSldViewPr>
      <p:cViewPr varScale="1">
        <p:scale>
          <a:sx n="80" d="100"/>
          <a:sy n="80" d="100"/>
        </p:scale>
        <p:origin x="-1278" y="-138"/>
      </p:cViewPr>
      <p:guideLst>
        <p:guide orient="horz" pos="2880"/>
        <p:guide pos="216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50" d="100"/>
        <a:sy n="50" d="100"/>
      </p:scale>
      <p:origin x="0" y="2220"/>
    </p:cViewPr>
  </p:sorterViewPr>
  <p:notesViewPr>
    <p:cSldViewPr>
      <p:cViewPr varScale="1">
        <p:scale>
          <a:sx n="37" d="100"/>
          <a:sy n="37" d="100"/>
        </p:scale>
        <p:origin x="-1090" y="-58"/>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presProps" Target="presProps.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slide" Target="slides/slide112.xml"/><Relationship Id="rId118" Type="http://schemas.openxmlformats.org/officeDocument/2006/relationships/slide" Target="slides/slide117.xml"/><Relationship Id="rId126"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slide" Target="slides/slide115.xml"/><Relationship Id="rId124" Type="http://schemas.openxmlformats.org/officeDocument/2006/relationships/slide" Target="slides/slide123.xml"/><Relationship Id="rId129"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slide" Target="slides/slide118.xml"/><Relationship Id="rId127" Type="http://schemas.openxmlformats.org/officeDocument/2006/relationships/handoutMaster" Target="handoutMasters/handoutMaster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algn="l" eaLnBrk="1" hangingPunct="1">
              <a:defRPr sz="1200"/>
            </a:lvl1pPr>
          </a:lstStyle>
          <a:p>
            <a:pPr>
              <a:defRPr/>
            </a:pPr>
            <a:endParaRPr lang="en-US" altLang="zh-CN"/>
          </a:p>
        </p:txBody>
      </p:sp>
      <p:sp>
        <p:nvSpPr>
          <p:cNvPr id="3075" name="Rectangle 3"/>
          <p:cNvSpPr>
            <a:spLocks noGrp="1" noChangeArrowheads="1"/>
          </p:cNvSpPr>
          <p:nvPr>
            <p:ph type="dt" sz="quarter" idx="1"/>
          </p:nvPr>
        </p:nvSpPr>
        <p:spPr bwMode="auto">
          <a:xfrm>
            <a:off x="3886200" y="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algn="r" eaLnBrk="1" hangingPunct="1">
              <a:defRPr sz="1200"/>
            </a:lvl1pPr>
          </a:lstStyle>
          <a:p>
            <a:pPr>
              <a:defRPr/>
            </a:pPr>
            <a:endParaRPr lang="en-US" altLang="zh-CN"/>
          </a:p>
        </p:txBody>
      </p:sp>
      <p:sp>
        <p:nvSpPr>
          <p:cNvPr id="3076" name="Rectangle 4"/>
          <p:cNvSpPr>
            <a:spLocks noGrp="1" noChangeArrowheads="1"/>
          </p:cNvSpPr>
          <p:nvPr>
            <p:ph type="ftr" sz="quarter" idx="2"/>
          </p:nvPr>
        </p:nvSpPr>
        <p:spPr bwMode="auto">
          <a:xfrm>
            <a:off x="0" y="868680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b" anchorCtr="0" compatLnSpc="1">
            <a:prstTxWarp prst="textNoShape">
              <a:avLst/>
            </a:prstTxWarp>
          </a:bodyPr>
          <a:lstStyle>
            <a:lvl1pPr algn="l" eaLnBrk="1" hangingPunct="1">
              <a:defRPr sz="1200"/>
            </a:lvl1pPr>
          </a:lstStyle>
          <a:p>
            <a:pPr>
              <a:defRPr/>
            </a:pPr>
            <a:endParaRPr lang="en-US" altLang="zh-CN"/>
          </a:p>
        </p:txBody>
      </p:sp>
      <p:sp>
        <p:nvSpPr>
          <p:cNvPr id="3077" name="Rectangle 5"/>
          <p:cNvSpPr>
            <a:spLocks noGrp="1" noChangeArrowheads="1"/>
          </p:cNvSpPr>
          <p:nvPr>
            <p:ph type="sldNum" sz="quarter" idx="3"/>
          </p:nvPr>
        </p:nvSpPr>
        <p:spPr bwMode="auto">
          <a:xfrm>
            <a:off x="3886200" y="868680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b" anchorCtr="0" compatLnSpc="1">
            <a:prstTxWarp prst="textNoShape">
              <a:avLst/>
            </a:prstTxWarp>
          </a:bodyPr>
          <a:lstStyle>
            <a:lvl1pPr algn="r" eaLnBrk="1" hangingPunct="1">
              <a:defRPr sz="1200"/>
            </a:lvl1pPr>
          </a:lstStyle>
          <a:p>
            <a:pPr>
              <a:defRPr/>
            </a:pPr>
            <a:fld id="{2738D4DC-9F8F-4371-99CF-840A90F474CD}" type="slidenum">
              <a:rPr lang="en-US" altLang="zh-CN"/>
              <a:pPr>
                <a:defRPr/>
              </a:pPr>
              <a:t>‹#›</a:t>
            </a:fld>
            <a:endParaRPr lang="en-US" altLang="zh-CN"/>
          </a:p>
        </p:txBody>
      </p:sp>
    </p:spTree>
    <p:extLst>
      <p:ext uri="{BB962C8B-B14F-4D97-AF65-F5344CB8AC3E}">
        <p14:creationId xmlns:p14="http://schemas.microsoft.com/office/powerpoint/2010/main" val="178176655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hdr" sz="quarter"/>
          </p:nvPr>
        </p:nvSpPr>
        <p:spPr bwMode="auto">
          <a:xfrm>
            <a:off x="0" y="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algn="l" eaLnBrk="1" hangingPunct="1">
              <a:defRPr sz="1200"/>
            </a:lvl1pPr>
          </a:lstStyle>
          <a:p>
            <a:pPr>
              <a:defRPr/>
            </a:pPr>
            <a:endParaRPr lang="en-US" altLang="zh-CN"/>
          </a:p>
        </p:txBody>
      </p:sp>
      <p:sp>
        <p:nvSpPr>
          <p:cNvPr id="2051" name="Rectangle 3"/>
          <p:cNvSpPr>
            <a:spLocks noGrp="1" noChangeArrowheads="1"/>
          </p:cNvSpPr>
          <p:nvPr>
            <p:ph type="dt" idx="1"/>
          </p:nvPr>
        </p:nvSpPr>
        <p:spPr bwMode="auto">
          <a:xfrm>
            <a:off x="3886200" y="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algn="r" eaLnBrk="1" hangingPunct="1">
              <a:defRPr sz="1200"/>
            </a:lvl1pPr>
          </a:lstStyle>
          <a:p>
            <a:pPr>
              <a:defRPr/>
            </a:pPr>
            <a:endParaRPr lang="en-US" altLang="zh-CN"/>
          </a:p>
        </p:txBody>
      </p:sp>
      <p:sp>
        <p:nvSpPr>
          <p:cNvPr id="129028" name="Rectangle 4"/>
          <p:cNvSpPr>
            <a:spLocks noGrp="1" noRot="1" noChangeAspect="1" noChangeArrowheads="1"/>
          </p:cNvSpPr>
          <p:nvPr>
            <p:ph type="sldImg" idx="2"/>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53" name="Rectangle 5"/>
          <p:cNvSpPr>
            <a:spLocks noGrp="1" noChangeArrowheads="1"/>
          </p:cNvSpPr>
          <p:nvPr>
            <p:ph type="body" sz="quarter" idx="3"/>
          </p:nvPr>
        </p:nvSpPr>
        <p:spPr bwMode="auto">
          <a:xfrm>
            <a:off x="914400" y="4343400"/>
            <a:ext cx="5029200" cy="4114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noProof="0" smtClean="0"/>
              <a:t>单击以编辑母版文本样式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p>
        </p:txBody>
      </p:sp>
      <p:sp>
        <p:nvSpPr>
          <p:cNvPr id="2054" name="Rectangle 6"/>
          <p:cNvSpPr>
            <a:spLocks noGrp="1" noChangeArrowheads="1"/>
          </p:cNvSpPr>
          <p:nvPr>
            <p:ph type="ftr" sz="quarter" idx="4"/>
          </p:nvPr>
        </p:nvSpPr>
        <p:spPr bwMode="auto">
          <a:xfrm>
            <a:off x="0" y="868680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b" anchorCtr="0" compatLnSpc="1">
            <a:prstTxWarp prst="textNoShape">
              <a:avLst/>
            </a:prstTxWarp>
          </a:bodyPr>
          <a:lstStyle>
            <a:lvl1pPr algn="l" eaLnBrk="1" hangingPunct="1">
              <a:defRPr sz="1200"/>
            </a:lvl1pPr>
          </a:lstStyle>
          <a:p>
            <a:pPr>
              <a:defRPr/>
            </a:pPr>
            <a:endParaRPr lang="en-US" altLang="zh-CN"/>
          </a:p>
        </p:txBody>
      </p:sp>
      <p:sp>
        <p:nvSpPr>
          <p:cNvPr id="2055" name="Rectangle 7"/>
          <p:cNvSpPr>
            <a:spLocks noGrp="1" noChangeArrowheads="1"/>
          </p:cNvSpPr>
          <p:nvPr>
            <p:ph type="sldNum" sz="quarter" idx="5"/>
          </p:nvPr>
        </p:nvSpPr>
        <p:spPr bwMode="auto">
          <a:xfrm>
            <a:off x="3886200" y="868680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b" anchorCtr="0" compatLnSpc="1">
            <a:prstTxWarp prst="textNoShape">
              <a:avLst/>
            </a:prstTxWarp>
          </a:bodyPr>
          <a:lstStyle>
            <a:lvl1pPr algn="r" eaLnBrk="1" hangingPunct="1">
              <a:defRPr sz="1200"/>
            </a:lvl1pPr>
          </a:lstStyle>
          <a:p>
            <a:pPr>
              <a:defRPr/>
            </a:pPr>
            <a:fld id="{1E3418E6-C4C0-42D5-B75F-0AB1995627A6}" type="slidenum">
              <a:rPr lang="en-US" altLang="zh-CN"/>
              <a:pPr>
                <a:defRPr/>
              </a:pPr>
              <a:t>‹#›</a:t>
            </a:fld>
            <a:endParaRPr lang="en-US" altLang="zh-CN"/>
          </a:p>
        </p:txBody>
      </p:sp>
    </p:spTree>
    <p:extLst>
      <p:ext uri="{BB962C8B-B14F-4D97-AF65-F5344CB8AC3E}">
        <p14:creationId xmlns:p14="http://schemas.microsoft.com/office/powerpoint/2010/main" val="3827839231"/>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1pPr>
    <a:lvl2pPr marL="457200"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2pPr>
    <a:lvl3pPr marL="914400"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3pPr>
    <a:lvl4pPr marL="1371600"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4pPr>
    <a:lvl5pPr marL="1828800" algn="l" rtl="0" eaLnBrk="0" fontAlgn="base" hangingPunct="0">
      <a:spcBef>
        <a:spcPct val="30000"/>
      </a:spcBef>
      <a:spcAft>
        <a:spcPct val="0"/>
      </a:spcAft>
      <a:defRPr kumimoji="1" sz="1200" kern="1200">
        <a:solidFill>
          <a:schemeClr val="tx1"/>
        </a:solidFill>
        <a:latin typeface="Times New Roman" pitchFamily="18" charset="0"/>
        <a:ea typeface="宋体"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B7486F52-4A30-4B0E-81AC-4D78C27BAE78}" type="slidenum">
              <a:rPr lang="en-US" altLang="zh-CN" sz="1200" smtClean="0"/>
              <a:pPr/>
              <a:t>27</a:t>
            </a:fld>
            <a:endParaRPr lang="en-US" altLang="zh-CN" sz="1200" smtClean="0"/>
          </a:p>
        </p:txBody>
      </p:sp>
      <p:sp>
        <p:nvSpPr>
          <p:cNvPr id="130051" name="Rectangle 2"/>
          <p:cNvSpPr>
            <a:spLocks noGrp="1" noRot="1" noChangeAspect="1" noChangeArrowheads="1" noTextEdit="1"/>
          </p:cNvSpPr>
          <p:nvPr>
            <p:ph type="sldImg"/>
          </p:nvPr>
        </p:nvSpPr>
        <p:spPr>
          <a:solidFill>
            <a:srgbClr val="FFFFFF"/>
          </a:solidFill>
          <a:ln/>
        </p:spPr>
      </p:sp>
      <p:sp>
        <p:nvSpPr>
          <p:cNvPr id="13005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C0F52643-3714-44A9-8CC2-732789DF7801}" type="slidenum">
              <a:rPr lang="en-US" altLang="zh-CN" sz="1200" smtClean="0"/>
              <a:pPr/>
              <a:t>37</a:t>
            </a:fld>
            <a:endParaRPr lang="en-US" altLang="zh-CN" sz="1200" smtClean="0"/>
          </a:p>
        </p:txBody>
      </p:sp>
      <p:sp>
        <p:nvSpPr>
          <p:cNvPr id="131075" name="Rectangle 2"/>
          <p:cNvSpPr>
            <a:spLocks noGrp="1" noRot="1" noChangeAspect="1" noChangeArrowheads="1" noTextEdit="1"/>
          </p:cNvSpPr>
          <p:nvPr>
            <p:ph type="sldImg"/>
          </p:nvPr>
        </p:nvSpPr>
        <p:spPr>
          <a:solidFill>
            <a:srgbClr val="FFFFFF"/>
          </a:solidFill>
          <a:ln/>
        </p:spPr>
      </p:sp>
      <p:sp>
        <p:nvSpPr>
          <p:cNvPr id="13107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9264704F-8B30-4737-B931-592274FCA508}" type="slidenum">
              <a:rPr lang="en-US" altLang="zh-CN" sz="1200" smtClean="0"/>
              <a:pPr/>
              <a:t>40</a:t>
            </a:fld>
            <a:endParaRPr lang="en-US" altLang="zh-CN" sz="1200" smtClean="0"/>
          </a:p>
        </p:txBody>
      </p:sp>
      <p:sp>
        <p:nvSpPr>
          <p:cNvPr id="132099" name="Rectangle 2"/>
          <p:cNvSpPr>
            <a:spLocks noGrp="1" noRot="1" noChangeAspect="1" noChangeArrowheads="1" noTextEdit="1"/>
          </p:cNvSpPr>
          <p:nvPr>
            <p:ph type="sldImg"/>
          </p:nvPr>
        </p:nvSpPr>
        <p:spPr>
          <a:solidFill>
            <a:srgbClr val="FFFFFF"/>
          </a:solidFill>
          <a:ln/>
        </p:spPr>
      </p:sp>
      <p:sp>
        <p:nvSpPr>
          <p:cNvPr id="13210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62383931-3F3D-45C2-AC79-D7B2CFA4E91D}" type="slidenum">
              <a:rPr lang="en-US" altLang="zh-CN" sz="1200" smtClean="0"/>
              <a:pPr/>
              <a:t>55</a:t>
            </a:fld>
            <a:endParaRPr lang="en-US" altLang="zh-CN" sz="1200" smtClean="0"/>
          </a:p>
        </p:txBody>
      </p:sp>
      <p:sp>
        <p:nvSpPr>
          <p:cNvPr id="133123" name="Rectangle 2"/>
          <p:cNvSpPr>
            <a:spLocks noGrp="1" noRot="1" noChangeAspect="1" noChangeArrowheads="1" noTextEdit="1"/>
          </p:cNvSpPr>
          <p:nvPr>
            <p:ph type="sldImg"/>
          </p:nvPr>
        </p:nvSpPr>
        <p:spPr>
          <a:solidFill>
            <a:srgbClr val="FFFFFF"/>
          </a:solidFill>
          <a:ln/>
        </p:spPr>
      </p:sp>
      <p:sp>
        <p:nvSpPr>
          <p:cNvPr id="13312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1C6B2D4A-EF9B-4520-BFC4-5083831C832E}" type="slidenum">
              <a:rPr lang="en-US" altLang="zh-CN" sz="1200" smtClean="0"/>
              <a:pPr/>
              <a:t>56</a:t>
            </a:fld>
            <a:endParaRPr lang="en-US" altLang="zh-CN" sz="1200" smtClean="0"/>
          </a:p>
        </p:txBody>
      </p:sp>
      <p:sp>
        <p:nvSpPr>
          <p:cNvPr id="134147" name="Rectangle 2"/>
          <p:cNvSpPr>
            <a:spLocks noGrp="1" noRot="1" noChangeAspect="1" noChangeArrowheads="1" noTextEdit="1"/>
          </p:cNvSpPr>
          <p:nvPr>
            <p:ph type="sldImg"/>
          </p:nvPr>
        </p:nvSpPr>
        <p:spPr>
          <a:solidFill>
            <a:srgbClr val="FFFFFF"/>
          </a:solidFill>
          <a:ln/>
        </p:spPr>
      </p:sp>
      <p:sp>
        <p:nvSpPr>
          <p:cNvPr id="13414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E5765580-38E2-4E2C-9643-013FEAD4459D}" type="slidenum">
              <a:rPr lang="en-US" altLang="zh-CN" sz="1200" smtClean="0"/>
              <a:pPr/>
              <a:t>57</a:t>
            </a:fld>
            <a:endParaRPr lang="en-US" altLang="zh-CN" sz="1200" smtClean="0"/>
          </a:p>
        </p:txBody>
      </p:sp>
      <p:sp>
        <p:nvSpPr>
          <p:cNvPr id="135171" name="Rectangle 2"/>
          <p:cNvSpPr>
            <a:spLocks noGrp="1" noRot="1" noChangeAspect="1" noChangeArrowheads="1" noTextEdit="1"/>
          </p:cNvSpPr>
          <p:nvPr>
            <p:ph type="sldImg"/>
          </p:nvPr>
        </p:nvSpPr>
        <p:spPr>
          <a:solidFill>
            <a:srgbClr val="FFFFFF"/>
          </a:solidFill>
          <a:ln/>
        </p:spPr>
      </p:sp>
      <p:sp>
        <p:nvSpPr>
          <p:cNvPr id="13517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7F08C89A-05AF-48FA-95C4-582855392035}" type="slidenum">
              <a:rPr lang="en-US" altLang="zh-CN" sz="1200" smtClean="0"/>
              <a:pPr/>
              <a:t>59</a:t>
            </a:fld>
            <a:endParaRPr lang="en-US" altLang="zh-CN" sz="1200" smtClean="0"/>
          </a:p>
        </p:txBody>
      </p:sp>
      <p:sp>
        <p:nvSpPr>
          <p:cNvPr id="136195" name="Rectangle 2"/>
          <p:cNvSpPr>
            <a:spLocks noGrp="1" noRot="1" noChangeAspect="1" noChangeArrowheads="1" noTextEdit="1"/>
          </p:cNvSpPr>
          <p:nvPr>
            <p:ph type="sldImg"/>
          </p:nvPr>
        </p:nvSpPr>
        <p:spPr>
          <a:solidFill>
            <a:srgbClr val="FFFFFF"/>
          </a:solidFill>
          <a:ln/>
        </p:spPr>
      </p:sp>
      <p:sp>
        <p:nvSpPr>
          <p:cNvPr id="13619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5C5C75C5-BB90-49EC-9978-5D37C43ED796}" type="slidenum">
              <a:rPr lang="en-US" altLang="zh-CN" sz="1200" smtClean="0"/>
              <a:pPr/>
              <a:t>60</a:t>
            </a:fld>
            <a:endParaRPr lang="en-US" altLang="zh-CN" sz="1200" smtClean="0"/>
          </a:p>
        </p:txBody>
      </p:sp>
      <p:sp>
        <p:nvSpPr>
          <p:cNvPr id="137219" name="Rectangle 2"/>
          <p:cNvSpPr>
            <a:spLocks noGrp="1" noRot="1" noChangeAspect="1" noChangeArrowheads="1" noTextEdit="1"/>
          </p:cNvSpPr>
          <p:nvPr>
            <p:ph type="sldImg"/>
          </p:nvPr>
        </p:nvSpPr>
        <p:spPr>
          <a:solidFill>
            <a:srgbClr val="FFFFFF"/>
          </a:solidFill>
          <a:ln/>
        </p:spPr>
      </p:sp>
      <p:sp>
        <p:nvSpPr>
          <p:cNvPr id="13722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0BE610DB-0AAD-4B75-9A03-5465E71D40CE}" type="slidenum">
              <a:rPr lang="en-US" altLang="zh-CN" sz="1200" smtClean="0"/>
              <a:pPr/>
              <a:t>61</a:t>
            </a:fld>
            <a:endParaRPr lang="en-US" altLang="zh-CN" sz="1200" smtClean="0"/>
          </a:p>
        </p:txBody>
      </p:sp>
      <p:sp>
        <p:nvSpPr>
          <p:cNvPr id="138243" name="Rectangle 2"/>
          <p:cNvSpPr>
            <a:spLocks noGrp="1" noRot="1" noChangeAspect="1" noChangeArrowheads="1" noTextEdit="1"/>
          </p:cNvSpPr>
          <p:nvPr>
            <p:ph type="sldImg"/>
          </p:nvPr>
        </p:nvSpPr>
        <p:spPr>
          <a:solidFill>
            <a:srgbClr val="FFFFFF"/>
          </a:solidFill>
          <a:ln/>
        </p:spPr>
      </p:sp>
      <p:sp>
        <p:nvSpPr>
          <p:cNvPr id="13824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053C2CDD-A109-41D1-9F28-420E47C61C53}" type="slidenum">
              <a:rPr lang="en-US" altLang="zh-CN" sz="1200" smtClean="0"/>
              <a:pPr/>
              <a:t>64</a:t>
            </a:fld>
            <a:endParaRPr lang="en-US" altLang="zh-CN" sz="1200" smtClean="0"/>
          </a:p>
        </p:txBody>
      </p:sp>
      <p:sp>
        <p:nvSpPr>
          <p:cNvPr id="139267" name="Rectangle 2"/>
          <p:cNvSpPr>
            <a:spLocks noGrp="1" noRot="1" noChangeAspect="1" noChangeArrowheads="1" noTextEdit="1"/>
          </p:cNvSpPr>
          <p:nvPr>
            <p:ph type="sldImg"/>
          </p:nvPr>
        </p:nvSpPr>
        <p:spPr>
          <a:solidFill>
            <a:srgbClr val="FFFFFF"/>
          </a:solidFill>
          <a:ln/>
        </p:spPr>
      </p:sp>
      <p:sp>
        <p:nvSpPr>
          <p:cNvPr id="13926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817BCD24-1366-4F55-B403-5AEEA7F68CCC}" type="slidenum">
              <a:rPr lang="en-US" altLang="zh-CN" sz="1200" smtClean="0"/>
              <a:pPr/>
              <a:t>65</a:t>
            </a:fld>
            <a:endParaRPr lang="en-US" altLang="zh-CN" sz="1200" smtClean="0"/>
          </a:p>
        </p:txBody>
      </p:sp>
      <p:sp>
        <p:nvSpPr>
          <p:cNvPr id="140291" name="Rectangle 2"/>
          <p:cNvSpPr>
            <a:spLocks noGrp="1" noRot="1" noChangeAspect="1" noChangeArrowheads="1" noTextEdit="1"/>
          </p:cNvSpPr>
          <p:nvPr>
            <p:ph type="sldImg"/>
          </p:nvPr>
        </p:nvSpPr>
        <p:spPr>
          <a:solidFill>
            <a:srgbClr val="FFFFFF"/>
          </a:solidFill>
          <a:ln/>
        </p:spPr>
      </p:sp>
      <p:sp>
        <p:nvSpPr>
          <p:cNvPr id="14029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12759E74-6EE6-4BA4-B78D-50F0689626F0}" type="slidenum">
              <a:rPr lang="en-US" altLang="zh-CN" sz="1200" smtClean="0"/>
              <a:pPr/>
              <a:t>66</a:t>
            </a:fld>
            <a:endParaRPr lang="en-US" altLang="zh-CN" sz="1200" smtClean="0"/>
          </a:p>
        </p:txBody>
      </p:sp>
      <p:sp>
        <p:nvSpPr>
          <p:cNvPr id="141315" name="Rectangle 2"/>
          <p:cNvSpPr>
            <a:spLocks noGrp="1" noRot="1" noChangeAspect="1" noChangeArrowheads="1" noTextEdit="1"/>
          </p:cNvSpPr>
          <p:nvPr>
            <p:ph type="sldImg"/>
          </p:nvPr>
        </p:nvSpPr>
        <p:spPr>
          <a:solidFill>
            <a:srgbClr val="FFFFFF"/>
          </a:solidFill>
          <a:ln/>
        </p:spPr>
      </p:sp>
      <p:sp>
        <p:nvSpPr>
          <p:cNvPr id="14131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0FB6C16C-DE20-4942-A762-16D9792739D4}" type="slidenum">
              <a:rPr lang="en-US" altLang="zh-CN" sz="1200" smtClean="0"/>
              <a:pPr/>
              <a:t>67</a:t>
            </a:fld>
            <a:endParaRPr lang="en-US" altLang="zh-CN" sz="1200" smtClean="0"/>
          </a:p>
        </p:txBody>
      </p:sp>
      <p:sp>
        <p:nvSpPr>
          <p:cNvPr id="142339" name="Rectangle 2"/>
          <p:cNvSpPr>
            <a:spLocks noGrp="1" noRot="1" noChangeAspect="1" noChangeArrowheads="1" noTextEdit="1"/>
          </p:cNvSpPr>
          <p:nvPr>
            <p:ph type="sldImg"/>
          </p:nvPr>
        </p:nvSpPr>
        <p:spPr>
          <a:solidFill>
            <a:srgbClr val="FFFFFF"/>
          </a:solidFill>
          <a:ln/>
        </p:spPr>
      </p:sp>
      <p:sp>
        <p:nvSpPr>
          <p:cNvPr id="142340"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9AE1C546-4310-4D00-A9C9-8991CBBD35BF}" type="slidenum">
              <a:rPr lang="en-US" altLang="zh-CN" sz="1200" smtClean="0"/>
              <a:pPr/>
              <a:t>69</a:t>
            </a:fld>
            <a:endParaRPr lang="en-US" altLang="zh-CN" sz="1200" smtClean="0"/>
          </a:p>
        </p:txBody>
      </p:sp>
      <p:sp>
        <p:nvSpPr>
          <p:cNvPr id="143363" name="Rectangle 2"/>
          <p:cNvSpPr>
            <a:spLocks noGrp="1" noRot="1" noChangeAspect="1" noChangeArrowheads="1" noTextEdit="1"/>
          </p:cNvSpPr>
          <p:nvPr>
            <p:ph type="sldImg"/>
          </p:nvPr>
        </p:nvSpPr>
        <p:spPr>
          <a:solidFill>
            <a:srgbClr val="FFFFFF"/>
          </a:solidFill>
          <a:ln/>
        </p:spPr>
      </p:sp>
      <p:sp>
        <p:nvSpPr>
          <p:cNvPr id="14336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9879AAF7-9DFF-49D2-B975-784F76909543}" type="slidenum">
              <a:rPr lang="en-US" altLang="zh-CN" sz="1200" smtClean="0"/>
              <a:pPr/>
              <a:t>70</a:t>
            </a:fld>
            <a:endParaRPr lang="en-US" altLang="zh-CN" sz="1200" smtClean="0"/>
          </a:p>
        </p:txBody>
      </p:sp>
      <p:sp>
        <p:nvSpPr>
          <p:cNvPr id="144387" name="Rectangle 2"/>
          <p:cNvSpPr>
            <a:spLocks noGrp="1" noRot="1" noChangeAspect="1" noChangeArrowheads="1" noTextEdit="1"/>
          </p:cNvSpPr>
          <p:nvPr>
            <p:ph type="sldImg"/>
          </p:nvPr>
        </p:nvSpPr>
        <p:spPr>
          <a:solidFill>
            <a:srgbClr val="FFFFFF"/>
          </a:solidFill>
          <a:ln/>
        </p:spPr>
      </p:sp>
      <p:sp>
        <p:nvSpPr>
          <p:cNvPr id="14438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7DE4C901-407B-4D7B-B3B7-0A110561494C}" type="slidenum">
              <a:rPr lang="en-US" altLang="zh-CN" sz="1200" smtClean="0"/>
              <a:pPr/>
              <a:t>72</a:t>
            </a:fld>
            <a:endParaRPr lang="en-US" altLang="zh-CN" sz="1200" smtClean="0"/>
          </a:p>
        </p:txBody>
      </p:sp>
      <p:sp>
        <p:nvSpPr>
          <p:cNvPr id="145411" name="Rectangle 2"/>
          <p:cNvSpPr>
            <a:spLocks noGrp="1" noRot="1" noChangeAspect="1" noChangeArrowheads="1" noTextEdit="1"/>
          </p:cNvSpPr>
          <p:nvPr>
            <p:ph type="sldImg"/>
          </p:nvPr>
        </p:nvSpPr>
        <p:spPr>
          <a:solidFill>
            <a:srgbClr val="FFFFFF"/>
          </a:solidFill>
          <a:ln/>
        </p:spPr>
      </p:sp>
      <p:sp>
        <p:nvSpPr>
          <p:cNvPr id="14541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ED8C48DC-91D0-4F5C-A1F3-4799C117FDAC}" type="slidenum">
              <a:rPr lang="en-US" altLang="zh-CN" sz="1200" smtClean="0"/>
              <a:pPr/>
              <a:t>73</a:t>
            </a:fld>
            <a:endParaRPr lang="en-US" altLang="zh-CN" sz="1200" smtClean="0"/>
          </a:p>
        </p:txBody>
      </p:sp>
      <p:sp>
        <p:nvSpPr>
          <p:cNvPr id="146435" name="Rectangle 2"/>
          <p:cNvSpPr>
            <a:spLocks noGrp="1" noRot="1" noChangeAspect="1" noChangeArrowheads="1" noTextEdit="1"/>
          </p:cNvSpPr>
          <p:nvPr>
            <p:ph type="sldImg"/>
          </p:nvPr>
        </p:nvSpPr>
        <p:spPr>
          <a:solidFill>
            <a:srgbClr val="FFFFFF"/>
          </a:solidFill>
          <a:ln/>
        </p:spPr>
      </p:sp>
      <p:sp>
        <p:nvSpPr>
          <p:cNvPr id="14643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61E40B74-B4C0-4F41-8537-6B2077CFD3DD}" type="slidenum">
              <a:rPr lang="en-US" altLang="zh-CN" sz="1200" smtClean="0"/>
              <a:pPr/>
              <a:t>74</a:t>
            </a:fld>
            <a:endParaRPr lang="en-US" altLang="zh-CN" sz="1200" smtClean="0"/>
          </a:p>
        </p:txBody>
      </p:sp>
      <p:sp>
        <p:nvSpPr>
          <p:cNvPr id="147459" name="Rectangle 2"/>
          <p:cNvSpPr>
            <a:spLocks noGrp="1" noRot="1" noChangeAspect="1" noChangeArrowheads="1" noTextEdit="1"/>
          </p:cNvSpPr>
          <p:nvPr>
            <p:ph type="sldImg"/>
          </p:nvPr>
        </p:nvSpPr>
        <p:spPr>
          <a:ln/>
        </p:spPr>
      </p:sp>
      <p:sp>
        <p:nvSpPr>
          <p:cNvPr id="147460" name="Rectangle 3"/>
          <p:cNvSpPr>
            <a:spLocks noGrp="1" noChangeArrowheads="1"/>
          </p:cNvSpPr>
          <p:nvPr>
            <p:ph type="body" idx="1"/>
          </p:nvPr>
        </p:nvSpPr>
        <p:spPr>
          <a:noFill/>
        </p:spPr>
        <p:txBody>
          <a:bodyPr/>
          <a:lstStyle/>
          <a:p>
            <a:pPr eaLnBrk="1" hangingPunct="1"/>
            <a:endParaRPr lang="zh-CN" altLang="zh-CN"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726A9247-C898-4CBF-AAC8-56F24F82C597}" type="slidenum">
              <a:rPr lang="en-US" altLang="zh-CN" sz="1200" smtClean="0"/>
              <a:pPr/>
              <a:t>80</a:t>
            </a:fld>
            <a:endParaRPr lang="en-US" altLang="zh-CN" sz="1200" smtClean="0"/>
          </a:p>
        </p:txBody>
      </p:sp>
      <p:sp>
        <p:nvSpPr>
          <p:cNvPr id="148483" name="Rectangle 2"/>
          <p:cNvSpPr>
            <a:spLocks noGrp="1" noRot="1" noChangeAspect="1" noChangeArrowheads="1" noTextEdit="1"/>
          </p:cNvSpPr>
          <p:nvPr>
            <p:ph type="sldImg"/>
          </p:nvPr>
        </p:nvSpPr>
        <p:spPr>
          <a:solidFill>
            <a:srgbClr val="FFFFFF"/>
          </a:solidFill>
          <a:ln/>
        </p:spPr>
      </p:sp>
      <p:sp>
        <p:nvSpPr>
          <p:cNvPr id="14848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287AF94C-6A89-4BE8-AF6F-AAF7D49B3B26}" type="slidenum">
              <a:rPr lang="en-US" altLang="zh-CN" sz="1200" smtClean="0"/>
              <a:pPr/>
              <a:t>81</a:t>
            </a:fld>
            <a:endParaRPr lang="en-US" altLang="zh-CN" sz="1200" smtClean="0"/>
          </a:p>
        </p:txBody>
      </p:sp>
      <p:sp>
        <p:nvSpPr>
          <p:cNvPr id="149507" name="Rectangle 2"/>
          <p:cNvSpPr>
            <a:spLocks noGrp="1" noRot="1" noChangeAspect="1" noChangeArrowheads="1" noTextEdit="1"/>
          </p:cNvSpPr>
          <p:nvPr>
            <p:ph type="sldImg"/>
          </p:nvPr>
        </p:nvSpPr>
        <p:spPr>
          <a:solidFill>
            <a:srgbClr val="FFFFFF"/>
          </a:solidFill>
          <a:ln/>
        </p:spPr>
      </p:sp>
      <p:sp>
        <p:nvSpPr>
          <p:cNvPr id="149508"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48A3286F-923F-4C7C-95F5-FE0FE02E0E65}" type="slidenum">
              <a:rPr lang="en-US" altLang="zh-CN" sz="1200" smtClean="0"/>
              <a:pPr/>
              <a:t>82</a:t>
            </a:fld>
            <a:endParaRPr lang="en-US" altLang="zh-CN" sz="1200" smtClean="0"/>
          </a:p>
        </p:txBody>
      </p:sp>
      <p:sp>
        <p:nvSpPr>
          <p:cNvPr id="150531" name="Rectangle 2"/>
          <p:cNvSpPr>
            <a:spLocks noGrp="1" noRot="1" noChangeAspect="1" noChangeArrowheads="1" noTextEdit="1"/>
          </p:cNvSpPr>
          <p:nvPr>
            <p:ph type="sldImg"/>
          </p:nvPr>
        </p:nvSpPr>
        <p:spPr>
          <a:solidFill>
            <a:srgbClr val="FFFFFF"/>
          </a:solidFill>
          <a:ln/>
        </p:spPr>
      </p:sp>
      <p:sp>
        <p:nvSpPr>
          <p:cNvPr id="150532"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7"/>
          <p:cNvSpPr>
            <a:spLocks noGrp="1" noChangeArrowheads="1"/>
          </p:cNvSpPr>
          <p:nvPr>
            <p:ph type="sldNum" sz="quarter" idx="5"/>
          </p:nvPr>
        </p:nvSpPr>
        <p:spPr>
          <a:noFill/>
        </p:spPr>
        <p:txBody>
          <a:bodyPr/>
          <a:lstStyle>
            <a:lvl1pPr>
              <a:defRPr kumimoji="1" sz="2400">
                <a:solidFill>
                  <a:schemeClr val="tx1"/>
                </a:solidFill>
                <a:latin typeface="Times New Roman" pitchFamily="18" charset="0"/>
                <a:ea typeface="宋体" pitchFamily="2" charset="-122"/>
              </a:defRPr>
            </a:lvl1pPr>
            <a:lvl2pPr marL="742950" indent="-285750">
              <a:defRPr kumimoji="1" sz="2400">
                <a:solidFill>
                  <a:schemeClr val="tx1"/>
                </a:solidFill>
                <a:latin typeface="Times New Roman" pitchFamily="18" charset="0"/>
                <a:ea typeface="宋体" pitchFamily="2" charset="-122"/>
              </a:defRPr>
            </a:lvl2pPr>
            <a:lvl3pPr marL="1143000" indent="-228600">
              <a:defRPr kumimoji="1" sz="2400">
                <a:solidFill>
                  <a:schemeClr val="tx1"/>
                </a:solidFill>
                <a:latin typeface="Times New Roman" pitchFamily="18" charset="0"/>
                <a:ea typeface="宋体" pitchFamily="2" charset="-122"/>
              </a:defRPr>
            </a:lvl3pPr>
            <a:lvl4pPr marL="1600200" indent="-228600">
              <a:defRPr kumimoji="1" sz="2400">
                <a:solidFill>
                  <a:schemeClr val="tx1"/>
                </a:solidFill>
                <a:latin typeface="Times New Roman" pitchFamily="18" charset="0"/>
                <a:ea typeface="宋体" pitchFamily="2" charset="-122"/>
              </a:defRPr>
            </a:lvl4pPr>
            <a:lvl5pPr marL="2057400" indent="-228600">
              <a:defRPr kumimoji="1" sz="2400">
                <a:solidFill>
                  <a:schemeClr val="tx1"/>
                </a:solidFill>
                <a:latin typeface="Times New Roman" pitchFamily="18" charset="0"/>
                <a:ea typeface="宋体" pitchFamily="2" charset="-122"/>
              </a:defRPr>
            </a:lvl5pPr>
            <a:lvl6pPr marL="25146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6pPr>
            <a:lvl7pPr marL="29718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7pPr>
            <a:lvl8pPr marL="34290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8pPr>
            <a:lvl9pPr marL="3886200" indent="-228600" algn="ctr" eaLnBrk="0" fontAlgn="base" hangingPunct="0">
              <a:spcBef>
                <a:spcPct val="0"/>
              </a:spcBef>
              <a:spcAft>
                <a:spcPct val="0"/>
              </a:spcAft>
              <a:defRPr kumimoji="1" sz="2400">
                <a:solidFill>
                  <a:schemeClr val="tx1"/>
                </a:solidFill>
                <a:latin typeface="Times New Roman" pitchFamily="18" charset="0"/>
                <a:ea typeface="宋体" pitchFamily="2" charset="-122"/>
              </a:defRPr>
            </a:lvl9pPr>
          </a:lstStyle>
          <a:p>
            <a:fld id="{A7A1B6BC-B247-430D-9153-BD7E5DB061EE}" type="slidenum">
              <a:rPr lang="en-US" altLang="zh-CN" sz="1200" smtClean="0"/>
              <a:pPr/>
              <a:t>104</a:t>
            </a:fld>
            <a:endParaRPr lang="en-US" altLang="zh-CN" sz="1200" smtClean="0"/>
          </a:p>
        </p:txBody>
      </p:sp>
      <p:sp>
        <p:nvSpPr>
          <p:cNvPr id="151555" name="Rectangle 2"/>
          <p:cNvSpPr>
            <a:spLocks noGrp="1" noRot="1" noChangeAspect="1" noChangeArrowheads="1" noTextEdit="1"/>
          </p:cNvSpPr>
          <p:nvPr>
            <p:ph type="sldImg"/>
          </p:nvPr>
        </p:nvSpPr>
        <p:spPr>
          <a:solidFill>
            <a:srgbClr val="FFFFFF"/>
          </a:solidFill>
          <a:ln/>
        </p:spPr>
      </p:sp>
      <p:sp>
        <p:nvSpPr>
          <p:cNvPr id="151556"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zh-CN" altLang="zh-CN" smtClean="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pPr>
              <a:defRPr/>
            </a:pPr>
            <a:fld id="{1E3418E6-C4C0-42D5-B75F-0AB1995627A6}" type="slidenum">
              <a:rPr lang="en-US" altLang="zh-CN" smtClean="0"/>
              <a:pPr>
                <a:defRPr/>
              </a:pPr>
              <a:t>105</a:t>
            </a:fld>
            <a:endParaRPr lang="en-US" altLang="zh-CN"/>
          </a:p>
        </p:txBody>
      </p:sp>
    </p:spTree>
    <p:extLst>
      <p:ext uri="{BB962C8B-B14F-4D97-AF65-F5344CB8AC3E}">
        <p14:creationId xmlns:p14="http://schemas.microsoft.com/office/powerpoint/2010/main" val="24085346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zh-CN" altLang="en-US" smtClean="0"/>
              <a:t>单击此处编辑母版副标题样式</a:t>
            </a:r>
            <a:endParaRPr lang="zh-CN"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a:ln/>
        </p:spPr>
        <p:txBody>
          <a:bodyPr/>
          <a:lstStyle>
            <a:lvl1pPr>
              <a:defRPr/>
            </a:lvl1pPr>
          </a:lstStyle>
          <a:p>
            <a:pPr>
              <a:defRPr/>
            </a:pPr>
            <a:fld id="{1F0FC4F6-1C94-4A8A-9D4B-A38C1BBD564C}" type="slidenum">
              <a:rPr lang="en-US" altLang="zh-CN"/>
              <a:pPr>
                <a:defRPr/>
              </a:pPr>
              <a:t>‹#›</a:t>
            </a:fld>
            <a:endParaRPr lang="en-US" altLang="zh-CN"/>
          </a:p>
        </p:txBody>
      </p:sp>
    </p:spTree>
    <p:extLst>
      <p:ext uri="{BB962C8B-B14F-4D97-AF65-F5344CB8AC3E}">
        <p14:creationId xmlns:p14="http://schemas.microsoft.com/office/powerpoint/2010/main" val="270498778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a:ln/>
        </p:spPr>
        <p:txBody>
          <a:bodyPr/>
          <a:lstStyle>
            <a:lvl1pPr>
              <a:defRPr/>
            </a:lvl1pPr>
          </a:lstStyle>
          <a:p>
            <a:pPr>
              <a:defRPr/>
            </a:pPr>
            <a:fld id="{9DD41F63-659D-4759-861C-23EA0B36C41B}" type="slidenum">
              <a:rPr lang="en-US" altLang="zh-CN"/>
              <a:pPr>
                <a:defRPr/>
              </a:pPr>
              <a:t>‹#›</a:t>
            </a:fld>
            <a:endParaRPr lang="en-US" altLang="zh-CN"/>
          </a:p>
        </p:txBody>
      </p:sp>
    </p:spTree>
    <p:extLst>
      <p:ext uri="{BB962C8B-B14F-4D97-AF65-F5344CB8AC3E}">
        <p14:creationId xmlns:p14="http://schemas.microsoft.com/office/powerpoint/2010/main" val="9714873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zh-CN" altLang="en-US" smtClean="0"/>
              <a:t>单击此处编辑母版文本样式</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a:ln/>
        </p:spPr>
        <p:txBody>
          <a:bodyPr/>
          <a:lstStyle>
            <a:lvl1pPr>
              <a:defRPr/>
            </a:lvl1pPr>
          </a:lstStyle>
          <a:p>
            <a:pPr>
              <a:defRPr/>
            </a:pPr>
            <a:fld id="{8A90075F-D039-48F8-81B6-BE8C65E5AB2B}" type="slidenum">
              <a:rPr lang="en-US" altLang="zh-CN"/>
              <a:pPr>
                <a:defRPr/>
              </a:pPr>
              <a:t>‹#›</a:t>
            </a:fld>
            <a:endParaRPr lang="en-US" altLang="zh-CN"/>
          </a:p>
        </p:txBody>
      </p:sp>
    </p:spTree>
    <p:extLst>
      <p:ext uri="{BB962C8B-B14F-4D97-AF65-F5344CB8AC3E}">
        <p14:creationId xmlns:p14="http://schemas.microsoft.com/office/powerpoint/2010/main" val="418370209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a:ln/>
        </p:spPr>
        <p:txBody>
          <a:bodyPr/>
          <a:lstStyle>
            <a:lvl1pPr>
              <a:defRPr/>
            </a:lvl1pPr>
          </a:lstStyle>
          <a:p>
            <a:pPr>
              <a:defRPr/>
            </a:pPr>
            <a:fld id="{AF344CA5-7C91-4F98-ACED-0AE7F6B035E8}" type="slidenum">
              <a:rPr lang="en-US" altLang="zh-CN"/>
              <a:pPr>
                <a:defRPr/>
              </a:pPr>
              <a:t>‹#›</a:t>
            </a:fld>
            <a:endParaRPr lang="en-US" altLang="zh-CN"/>
          </a:p>
        </p:txBody>
      </p:sp>
    </p:spTree>
    <p:extLst>
      <p:ext uri="{BB962C8B-B14F-4D97-AF65-F5344CB8AC3E}">
        <p14:creationId xmlns:p14="http://schemas.microsoft.com/office/powerpoint/2010/main" val="366580568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74638"/>
            <a:ext cx="8229600" cy="1143000"/>
          </a:xfr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9" name="Rectangle 6"/>
          <p:cNvSpPr>
            <a:spLocks noGrp="1" noChangeArrowheads="1"/>
          </p:cNvSpPr>
          <p:nvPr>
            <p:ph type="sldNum" sz="quarter" idx="12"/>
          </p:nvPr>
        </p:nvSpPr>
        <p:spPr>
          <a:ln/>
        </p:spPr>
        <p:txBody>
          <a:bodyPr/>
          <a:lstStyle>
            <a:lvl1pPr>
              <a:defRPr/>
            </a:lvl1pPr>
          </a:lstStyle>
          <a:p>
            <a:pPr>
              <a:defRPr/>
            </a:pPr>
            <a:fld id="{1CC3EDC9-BD04-4F88-AEE4-10E3704AD9A9}" type="slidenum">
              <a:rPr lang="en-US" altLang="zh-CN"/>
              <a:pPr>
                <a:defRPr/>
              </a:pPr>
              <a:t>‹#›</a:t>
            </a:fld>
            <a:endParaRPr lang="en-US" altLang="zh-CN"/>
          </a:p>
        </p:txBody>
      </p:sp>
    </p:spTree>
    <p:extLst>
      <p:ext uri="{BB962C8B-B14F-4D97-AF65-F5344CB8AC3E}">
        <p14:creationId xmlns:p14="http://schemas.microsoft.com/office/powerpoint/2010/main" val="12457443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5" name="Rectangle 6"/>
          <p:cNvSpPr>
            <a:spLocks noGrp="1" noChangeArrowheads="1"/>
          </p:cNvSpPr>
          <p:nvPr>
            <p:ph type="sldNum" sz="quarter" idx="12"/>
          </p:nvPr>
        </p:nvSpPr>
        <p:spPr>
          <a:ln/>
        </p:spPr>
        <p:txBody>
          <a:bodyPr/>
          <a:lstStyle>
            <a:lvl1pPr>
              <a:defRPr/>
            </a:lvl1pPr>
          </a:lstStyle>
          <a:p>
            <a:pPr>
              <a:defRPr/>
            </a:pPr>
            <a:fld id="{4EED3DA1-D69E-411F-AB9F-60BE127CE1FE}" type="slidenum">
              <a:rPr lang="en-US" altLang="zh-CN"/>
              <a:pPr>
                <a:defRPr/>
              </a:pPr>
              <a:t>‹#›</a:t>
            </a:fld>
            <a:endParaRPr lang="en-US" altLang="zh-CN"/>
          </a:p>
        </p:txBody>
      </p:sp>
    </p:spTree>
    <p:extLst>
      <p:ext uri="{BB962C8B-B14F-4D97-AF65-F5344CB8AC3E}">
        <p14:creationId xmlns:p14="http://schemas.microsoft.com/office/powerpoint/2010/main" val="308661700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4" name="Rectangle 6"/>
          <p:cNvSpPr>
            <a:spLocks noGrp="1" noChangeArrowheads="1"/>
          </p:cNvSpPr>
          <p:nvPr>
            <p:ph type="sldNum" sz="quarter" idx="12"/>
          </p:nvPr>
        </p:nvSpPr>
        <p:spPr>
          <a:ln/>
        </p:spPr>
        <p:txBody>
          <a:bodyPr/>
          <a:lstStyle>
            <a:lvl1pPr>
              <a:defRPr/>
            </a:lvl1pPr>
          </a:lstStyle>
          <a:p>
            <a:pPr>
              <a:defRPr/>
            </a:pPr>
            <a:fld id="{C648469B-9CC0-4CF9-A570-3ABCA3942C65}" type="slidenum">
              <a:rPr lang="en-US" altLang="zh-CN"/>
              <a:pPr>
                <a:defRPr/>
              </a:pPr>
              <a:t>‹#›</a:t>
            </a:fld>
            <a:endParaRPr lang="en-US" altLang="zh-CN"/>
          </a:p>
        </p:txBody>
      </p:sp>
    </p:spTree>
    <p:extLst>
      <p:ext uri="{BB962C8B-B14F-4D97-AF65-F5344CB8AC3E}">
        <p14:creationId xmlns:p14="http://schemas.microsoft.com/office/powerpoint/2010/main" val="1531998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a:ln/>
        </p:spPr>
        <p:txBody>
          <a:bodyPr/>
          <a:lstStyle>
            <a:lvl1pPr>
              <a:defRPr/>
            </a:lvl1pPr>
          </a:lstStyle>
          <a:p>
            <a:pPr>
              <a:defRPr/>
            </a:pPr>
            <a:fld id="{BF905093-3AC0-4BA3-937B-F9A95E07A7E7}" type="slidenum">
              <a:rPr lang="en-US" altLang="zh-CN"/>
              <a:pPr>
                <a:defRPr/>
              </a:pPr>
              <a:t>‹#›</a:t>
            </a:fld>
            <a:endParaRPr lang="en-US" altLang="zh-CN"/>
          </a:p>
        </p:txBody>
      </p:sp>
    </p:spTree>
    <p:extLst>
      <p:ext uri="{BB962C8B-B14F-4D97-AF65-F5344CB8AC3E}">
        <p14:creationId xmlns:p14="http://schemas.microsoft.com/office/powerpoint/2010/main" val="231088556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zh-CN" altLang="en-US" noProof="0" smtClean="0"/>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a:ln/>
        </p:spPr>
        <p:txBody>
          <a:bodyPr/>
          <a:lstStyle>
            <a:lvl1pPr>
              <a:defRPr/>
            </a:lvl1pPr>
          </a:lstStyle>
          <a:p>
            <a:pPr>
              <a:defRPr/>
            </a:pPr>
            <a:fld id="{39969031-66CD-4413-99B5-9B447C3BA123}" type="slidenum">
              <a:rPr lang="en-US" altLang="zh-CN"/>
              <a:pPr>
                <a:defRPr/>
              </a:pPr>
              <a:t>‹#›</a:t>
            </a:fld>
            <a:endParaRPr lang="en-US" altLang="zh-CN"/>
          </a:p>
        </p:txBody>
      </p:sp>
    </p:spTree>
    <p:extLst>
      <p:ext uri="{BB962C8B-B14F-4D97-AF65-F5344CB8AC3E}">
        <p14:creationId xmlns:p14="http://schemas.microsoft.com/office/powerpoint/2010/main" val="374252118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a:ln/>
        </p:spPr>
        <p:txBody>
          <a:bodyPr/>
          <a:lstStyle>
            <a:lvl1pPr>
              <a:defRPr/>
            </a:lvl1pPr>
          </a:lstStyle>
          <a:p>
            <a:pPr>
              <a:defRPr/>
            </a:pPr>
            <a:fld id="{ED3B675A-1A1D-4024-B4B4-1AC620A89105}" type="slidenum">
              <a:rPr lang="en-US" altLang="zh-CN"/>
              <a:pPr>
                <a:defRPr/>
              </a:pPr>
              <a:t>‹#›</a:t>
            </a:fld>
            <a:endParaRPr lang="en-US" altLang="zh-CN"/>
          </a:p>
        </p:txBody>
      </p:sp>
    </p:spTree>
    <p:extLst>
      <p:ext uri="{BB962C8B-B14F-4D97-AF65-F5344CB8AC3E}">
        <p14:creationId xmlns:p14="http://schemas.microsoft.com/office/powerpoint/2010/main" val="305595031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515100" y="609600"/>
            <a:ext cx="1943100" cy="5486400"/>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685800" y="609600"/>
            <a:ext cx="5676900" cy="5486400"/>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6" name="Rectangle 6"/>
          <p:cNvSpPr>
            <a:spLocks noGrp="1" noChangeArrowheads="1"/>
          </p:cNvSpPr>
          <p:nvPr>
            <p:ph type="sldNum" sz="quarter" idx="12"/>
          </p:nvPr>
        </p:nvSpPr>
        <p:spPr>
          <a:ln/>
        </p:spPr>
        <p:txBody>
          <a:bodyPr/>
          <a:lstStyle>
            <a:lvl1pPr>
              <a:defRPr/>
            </a:lvl1pPr>
          </a:lstStyle>
          <a:p>
            <a:pPr>
              <a:defRPr/>
            </a:pPr>
            <a:fld id="{0B047C99-65EE-426A-B0B1-16A7B76D9D02}" type="slidenum">
              <a:rPr lang="en-US" altLang="zh-CN"/>
              <a:pPr>
                <a:defRPr/>
              </a:pPr>
              <a:t>‹#›</a:t>
            </a:fld>
            <a:endParaRPr lang="en-US" altLang="zh-CN"/>
          </a:p>
        </p:txBody>
      </p:sp>
    </p:spTree>
    <p:extLst>
      <p:ext uri="{BB962C8B-B14F-4D97-AF65-F5344CB8AC3E}">
        <p14:creationId xmlns:p14="http://schemas.microsoft.com/office/powerpoint/2010/main" val="170056415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nly" preserve="1">
  <p:cSld name="内容">
    <p:spTree>
      <p:nvGrpSpPr>
        <p:cNvPr id="1" name=""/>
        <p:cNvGrpSpPr/>
        <p:nvPr/>
      </p:nvGrpSpPr>
      <p:grpSpPr>
        <a:xfrm>
          <a:off x="0" y="0"/>
          <a:ext cx="0" cy="0"/>
          <a:chOff x="0" y="0"/>
          <a:chExt cx="0" cy="0"/>
        </a:xfrm>
      </p:grpSpPr>
      <p:sp>
        <p:nvSpPr>
          <p:cNvPr id="2" name="内容占位符 1"/>
          <p:cNvSpPr>
            <a:spLocks noGrp="1"/>
          </p:cNvSpPr>
          <p:nvPr>
            <p:ph/>
          </p:nvPr>
        </p:nvSpPr>
        <p:spPr>
          <a:xfrm>
            <a:off x="685800" y="609600"/>
            <a:ext cx="7772400" cy="54864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5" name="Rectangle 6"/>
          <p:cNvSpPr>
            <a:spLocks noGrp="1" noChangeArrowheads="1"/>
          </p:cNvSpPr>
          <p:nvPr>
            <p:ph type="sldNum" sz="quarter" idx="12"/>
          </p:nvPr>
        </p:nvSpPr>
        <p:spPr>
          <a:ln/>
        </p:spPr>
        <p:txBody>
          <a:bodyPr/>
          <a:lstStyle>
            <a:lvl1pPr>
              <a:defRPr/>
            </a:lvl1pPr>
          </a:lstStyle>
          <a:p>
            <a:pPr>
              <a:defRPr/>
            </a:pPr>
            <a:fld id="{B9AE9762-502F-473E-A2E5-62BAC36144AE}" type="slidenum">
              <a:rPr lang="en-US" altLang="zh-CN"/>
              <a:pPr>
                <a:defRPr/>
              </a:pPr>
              <a:t>‹#›</a:t>
            </a:fld>
            <a:endParaRPr lang="en-US" altLang="zh-CN"/>
          </a:p>
        </p:txBody>
      </p:sp>
    </p:spTree>
    <p:extLst>
      <p:ext uri="{BB962C8B-B14F-4D97-AF65-F5344CB8AC3E}">
        <p14:creationId xmlns:p14="http://schemas.microsoft.com/office/powerpoint/2010/main" val="330430706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ClipArt" preserve="1">
  <p:cSld name="标题，文本与剪贴画">
    <p:spTree>
      <p:nvGrpSpPr>
        <p:cNvPr id="1" name=""/>
        <p:cNvGrpSpPr/>
        <p:nvPr/>
      </p:nvGrpSpPr>
      <p:grpSpPr>
        <a:xfrm>
          <a:off x="0" y="0"/>
          <a:ext cx="0" cy="0"/>
          <a:chOff x="0" y="0"/>
          <a:chExt cx="0" cy="0"/>
        </a:xfrm>
      </p:grpSpPr>
      <p:sp>
        <p:nvSpPr>
          <p:cNvPr id="2" name="标题 1"/>
          <p:cNvSpPr>
            <a:spLocks noGrp="1"/>
          </p:cNvSpPr>
          <p:nvPr>
            <p:ph type="title"/>
          </p:nvPr>
        </p:nvSpPr>
        <p:spPr>
          <a:xfrm>
            <a:off x="685800" y="609600"/>
            <a:ext cx="7772400" cy="1143000"/>
          </a:xfrm>
        </p:spPr>
        <p:txBody>
          <a:bodyPr/>
          <a:lstStyle/>
          <a:p>
            <a:r>
              <a:rPr lang="zh-CN" altLang="en-US" smtClean="0"/>
              <a:t>单击此处编辑母版标题样式</a:t>
            </a:r>
            <a:endParaRPr lang="zh-CN" altLang="en-US"/>
          </a:p>
        </p:txBody>
      </p:sp>
      <p:sp>
        <p:nvSpPr>
          <p:cNvPr id="3" name="文本占位符 2"/>
          <p:cNvSpPr>
            <a:spLocks noGrp="1"/>
          </p:cNvSpPr>
          <p:nvPr>
            <p:ph type="body" sz="half" idx="1"/>
          </p:nvPr>
        </p:nvSpPr>
        <p:spPr>
          <a:xfrm>
            <a:off x="685800" y="1981200"/>
            <a:ext cx="3810000" cy="41148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剪贴画占位符 3"/>
          <p:cNvSpPr>
            <a:spLocks noGrp="1"/>
          </p:cNvSpPr>
          <p:nvPr>
            <p:ph type="clipArt" sz="half" idx="2"/>
          </p:nvPr>
        </p:nvSpPr>
        <p:spPr>
          <a:xfrm>
            <a:off x="4648200" y="1981200"/>
            <a:ext cx="3810000" cy="4114800"/>
          </a:xfrm>
        </p:spPr>
        <p:txBody>
          <a:bodyPr/>
          <a:lstStyle/>
          <a:p>
            <a:pPr lvl="0"/>
            <a:endParaRPr lang="zh-CN" altLang="en-US" noProof="0" smtClean="0"/>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a:ln/>
        </p:spPr>
        <p:txBody>
          <a:bodyPr/>
          <a:lstStyle>
            <a:lvl1pPr>
              <a:defRPr/>
            </a:lvl1pPr>
          </a:lstStyle>
          <a:p>
            <a:pPr>
              <a:defRPr/>
            </a:pPr>
            <a:fld id="{E5A781B2-412C-4457-9EF1-590CC4A82337}" type="slidenum">
              <a:rPr lang="en-US" altLang="zh-CN"/>
              <a:pPr>
                <a:defRPr/>
              </a:pPr>
              <a:t>‹#›</a:t>
            </a:fld>
            <a:endParaRPr lang="en-US" altLang="zh-CN"/>
          </a:p>
        </p:txBody>
      </p:sp>
    </p:spTree>
    <p:extLst>
      <p:ext uri="{BB962C8B-B14F-4D97-AF65-F5344CB8AC3E}">
        <p14:creationId xmlns:p14="http://schemas.microsoft.com/office/powerpoint/2010/main" val="312936830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xAndObj" preserve="1">
  <p:cSld name="标题，文本与内容">
    <p:spTree>
      <p:nvGrpSpPr>
        <p:cNvPr id="1" name=""/>
        <p:cNvGrpSpPr/>
        <p:nvPr/>
      </p:nvGrpSpPr>
      <p:grpSpPr>
        <a:xfrm>
          <a:off x="0" y="0"/>
          <a:ext cx="0" cy="0"/>
          <a:chOff x="0" y="0"/>
          <a:chExt cx="0" cy="0"/>
        </a:xfrm>
      </p:grpSpPr>
      <p:sp>
        <p:nvSpPr>
          <p:cNvPr id="2" name="标题 1"/>
          <p:cNvSpPr>
            <a:spLocks noGrp="1"/>
          </p:cNvSpPr>
          <p:nvPr>
            <p:ph type="title"/>
          </p:nvPr>
        </p:nvSpPr>
        <p:spPr>
          <a:xfrm>
            <a:off x="685800" y="609600"/>
            <a:ext cx="7772400" cy="1143000"/>
          </a:xfrm>
        </p:spPr>
        <p:txBody>
          <a:bodyPr/>
          <a:lstStyle/>
          <a:p>
            <a:r>
              <a:rPr lang="zh-CN" altLang="en-US" smtClean="0"/>
              <a:t>单击此处编辑母版标题样式</a:t>
            </a:r>
            <a:endParaRPr lang="zh-CN" altLang="en-US"/>
          </a:p>
        </p:txBody>
      </p:sp>
      <p:sp>
        <p:nvSpPr>
          <p:cNvPr id="3" name="文本占位符 2"/>
          <p:cNvSpPr>
            <a:spLocks noGrp="1"/>
          </p:cNvSpPr>
          <p:nvPr>
            <p:ph type="body" sz="half" idx="1"/>
          </p:nvPr>
        </p:nvSpPr>
        <p:spPr>
          <a:xfrm>
            <a:off x="685800" y="1981200"/>
            <a:ext cx="3810000" cy="41148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4648200" y="1981200"/>
            <a:ext cx="3810000" cy="4114800"/>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zh-CN"/>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zh-CN"/>
          </a:p>
        </p:txBody>
      </p:sp>
      <p:sp>
        <p:nvSpPr>
          <p:cNvPr id="7" name="Rectangle 6"/>
          <p:cNvSpPr>
            <a:spLocks noGrp="1" noChangeArrowheads="1"/>
          </p:cNvSpPr>
          <p:nvPr>
            <p:ph type="sldNum" sz="quarter" idx="12"/>
          </p:nvPr>
        </p:nvSpPr>
        <p:spPr>
          <a:ln/>
        </p:spPr>
        <p:txBody>
          <a:bodyPr/>
          <a:lstStyle>
            <a:lvl1pPr>
              <a:defRPr/>
            </a:lvl1pPr>
          </a:lstStyle>
          <a:p>
            <a:pPr>
              <a:defRPr/>
            </a:pPr>
            <a:fld id="{07C9E1CE-96AF-4EE0-B6D9-16EA68182B23}" type="slidenum">
              <a:rPr lang="en-US" altLang="zh-CN"/>
              <a:pPr>
                <a:defRPr/>
              </a:pPr>
              <a:t>‹#›</a:t>
            </a:fld>
            <a:endParaRPr lang="en-US" altLang="zh-CN"/>
          </a:p>
        </p:txBody>
      </p:sp>
    </p:spTree>
    <p:extLst>
      <p:ext uri="{BB962C8B-B14F-4D97-AF65-F5344CB8AC3E}">
        <p14:creationId xmlns:p14="http://schemas.microsoft.com/office/powerpoint/2010/main" val="68176278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zh-CN" smtClean="0"/>
              <a:t>单击以编辑</a:t>
            </a:r>
            <a:r>
              <a:rPr lang="zh-CN" altLang="en-US" smtClean="0"/>
              <a:t>母版标题样式</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smtClean="0"/>
              <a:t>单击以编辑母版文本样式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algn="l" eaLnBrk="1" hangingPunct="1">
              <a:spcBef>
                <a:spcPct val="50000"/>
              </a:spcBef>
              <a:defRPr sz="1400"/>
            </a:lvl1pPr>
          </a:lstStyle>
          <a:p>
            <a:pPr>
              <a:defRPr/>
            </a:pPr>
            <a:endParaRPr lang="en-US" altLang="zh-CN"/>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eaLnBrk="1" hangingPunct="1">
              <a:spcBef>
                <a:spcPct val="50000"/>
              </a:spcBef>
              <a:defRPr sz="1400"/>
            </a:lvl1pPr>
          </a:lstStyle>
          <a:p>
            <a:pPr>
              <a:defRPr/>
            </a:pPr>
            <a:endParaRPr lang="en-US" altLang="zh-CN"/>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algn="r" eaLnBrk="1" hangingPunct="1">
              <a:spcBef>
                <a:spcPct val="50000"/>
              </a:spcBef>
              <a:defRPr sz="1400"/>
            </a:lvl1pPr>
          </a:lstStyle>
          <a:p>
            <a:pPr>
              <a:defRPr/>
            </a:pPr>
            <a:fld id="{DD7D49B4-2EA5-4B6A-A7B7-F9438A9FC432}" type="slidenum">
              <a:rPr lang="en-US" altLang="zh-CN"/>
              <a:pPr>
                <a:defRPr/>
              </a:pPr>
              <a:t>‹#›</a:t>
            </a:fld>
            <a:endParaRPr lang="en-US" altLang="zh-CN"/>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Lst>
  <p:txStyles>
    <p:titleStyle>
      <a:lvl1pPr algn="ctr" rtl="0" eaLnBrk="0" fontAlgn="base" hangingPunct="0">
        <a:spcBef>
          <a:spcPct val="0"/>
        </a:spcBef>
        <a:spcAft>
          <a:spcPct val="0"/>
        </a:spcAft>
        <a:defRPr kumimoji="1" sz="4400">
          <a:solidFill>
            <a:schemeClr val="tx2"/>
          </a:solidFill>
          <a:latin typeface="+mj-lt"/>
          <a:ea typeface="+mj-ea"/>
          <a:cs typeface="+mj-cs"/>
        </a:defRPr>
      </a:lvl1pPr>
      <a:lvl2pPr algn="ctr" rtl="0" eaLnBrk="0" fontAlgn="base" hangingPunct="0">
        <a:spcBef>
          <a:spcPct val="0"/>
        </a:spcBef>
        <a:spcAft>
          <a:spcPct val="0"/>
        </a:spcAft>
        <a:defRPr kumimoji="1" sz="4400">
          <a:solidFill>
            <a:schemeClr val="tx2"/>
          </a:solidFill>
          <a:latin typeface="Times New Roman" pitchFamily="18" charset="0"/>
          <a:ea typeface="宋体" pitchFamily="2" charset="-122"/>
        </a:defRPr>
      </a:lvl2pPr>
      <a:lvl3pPr algn="ctr" rtl="0" eaLnBrk="0" fontAlgn="base" hangingPunct="0">
        <a:spcBef>
          <a:spcPct val="0"/>
        </a:spcBef>
        <a:spcAft>
          <a:spcPct val="0"/>
        </a:spcAft>
        <a:defRPr kumimoji="1" sz="4400">
          <a:solidFill>
            <a:schemeClr val="tx2"/>
          </a:solidFill>
          <a:latin typeface="Times New Roman" pitchFamily="18" charset="0"/>
          <a:ea typeface="宋体" pitchFamily="2" charset="-122"/>
        </a:defRPr>
      </a:lvl3pPr>
      <a:lvl4pPr algn="ctr" rtl="0" eaLnBrk="0" fontAlgn="base" hangingPunct="0">
        <a:spcBef>
          <a:spcPct val="0"/>
        </a:spcBef>
        <a:spcAft>
          <a:spcPct val="0"/>
        </a:spcAft>
        <a:defRPr kumimoji="1" sz="4400">
          <a:solidFill>
            <a:schemeClr val="tx2"/>
          </a:solidFill>
          <a:latin typeface="Times New Roman" pitchFamily="18" charset="0"/>
          <a:ea typeface="宋体" pitchFamily="2" charset="-122"/>
        </a:defRPr>
      </a:lvl4pPr>
      <a:lvl5pPr algn="ctr" rtl="0" eaLnBrk="0" fontAlgn="base" hangingPunct="0">
        <a:spcBef>
          <a:spcPct val="0"/>
        </a:spcBef>
        <a:spcAft>
          <a:spcPct val="0"/>
        </a:spcAft>
        <a:defRPr kumimoji="1" sz="4400">
          <a:solidFill>
            <a:schemeClr val="tx2"/>
          </a:solidFill>
          <a:latin typeface="Times New Roman" pitchFamily="18" charset="0"/>
          <a:ea typeface="宋体" pitchFamily="2" charset="-122"/>
        </a:defRPr>
      </a:lvl5pPr>
      <a:lvl6pPr marL="457200" algn="ctr" rtl="0" fontAlgn="base">
        <a:spcBef>
          <a:spcPct val="0"/>
        </a:spcBef>
        <a:spcAft>
          <a:spcPct val="0"/>
        </a:spcAft>
        <a:defRPr kumimoji="1" sz="4400">
          <a:solidFill>
            <a:schemeClr val="tx2"/>
          </a:solidFill>
          <a:latin typeface="Times New Roman" pitchFamily="18" charset="0"/>
          <a:ea typeface="宋体" pitchFamily="2" charset="-122"/>
        </a:defRPr>
      </a:lvl6pPr>
      <a:lvl7pPr marL="914400" algn="ctr" rtl="0" fontAlgn="base">
        <a:spcBef>
          <a:spcPct val="0"/>
        </a:spcBef>
        <a:spcAft>
          <a:spcPct val="0"/>
        </a:spcAft>
        <a:defRPr kumimoji="1" sz="4400">
          <a:solidFill>
            <a:schemeClr val="tx2"/>
          </a:solidFill>
          <a:latin typeface="Times New Roman" pitchFamily="18" charset="0"/>
          <a:ea typeface="宋体" pitchFamily="2" charset="-122"/>
        </a:defRPr>
      </a:lvl7pPr>
      <a:lvl8pPr marL="1371600" algn="ctr" rtl="0" fontAlgn="base">
        <a:spcBef>
          <a:spcPct val="0"/>
        </a:spcBef>
        <a:spcAft>
          <a:spcPct val="0"/>
        </a:spcAft>
        <a:defRPr kumimoji="1" sz="4400">
          <a:solidFill>
            <a:schemeClr val="tx2"/>
          </a:solidFill>
          <a:latin typeface="Times New Roman" pitchFamily="18" charset="0"/>
          <a:ea typeface="宋体" pitchFamily="2" charset="-122"/>
        </a:defRPr>
      </a:lvl8pPr>
      <a:lvl9pPr marL="1828800" algn="ctr" rtl="0" fontAlgn="base">
        <a:spcBef>
          <a:spcPct val="0"/>
        </a:spcBef>
        <a:spcAft>
          <a:spcPct val="0"/>
        </a:spcAft>
        <a:defRPr kumimoji="1" sz="4400">
          <a:solidFill>
            <a:schemeClr val="tx2"/>
          </a:solidFill>
          <a:latin typeface="Times New Roman" pitchFamily="18" charset="0"/>
          <a:ea typeface="宋体" pitchFamily="2" charset="-122"/>
        </a:defRPr>
      </a:lvl9pPr>
    </p:titleStyle>
    <p:bodyStyle>
      <a:lvl1pPr marL="342900" indent="-342900" algn="l" rtl="0" eaLnBrk="0" fontAlgn="base" hangingPunct="0">
        <a:spcBef>
          <a:spcPct val="20000"/>
        </a:spcBef>
        <a:spcAft>
          <a:spcPct val="0"/>
        </a:spcAft>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kumimoji="1" sz="2800">
          <a:solidFill>
            <a:schemeClr val="tx1"/>
          </a:solidFill>
          <a:latin typeface="+mn-lt"/>
          <a:ea typeface="+mn-ea"/>
        </a:defRPr>
      </a:lvl2pPr>
      <a:lvl3pPr marL="1143000" indent="-228600" algn="l" rtl="0" eaLnBrk="0" fontAlgn="base" hangingPunct="0">
        <a:spcBef>
          <a:spcPct val="20000"/>
        </a:spcBef>
        <a:spcAft>
          <a:spcPct val="0"/>
        </a:spcAft>
        <a:buChar char="•"/>
        <a:defRPr kumimoji="1" sz="2400">
          <a:solidFill>
            <a:schemeClr val="tx1"/>
          </a:solidFill>
          <a:latin typeface="+mn-lt"/>
          <a:ea typeface="+mn-ea"/>
        </a:defRPr>
      </a:lvl3pPr>
      <a:lvl4pPr marL="1600200" indent="-228600" algn="l" rtl="0" eaLnBrk="0" fontAlgn="base" hangingPunct="0">
        <a:spcBef>
          <a:spcPct val="20000"/>
        </a:spcBef>
        <a:spcAft>
          <a:spcPct val="0"/>
        </a:spcAft>
        <a:buChar char="–"/>
        <a:defRPr kumimoji="1" sz="2000">
          <a:solidFill>
            <a:schemeClr val="tx1"/>
          </a:solidFill>
          <a:latin typeface="+mn-lt"/>
          <a:ea typeface="+mn-ea"/>
        </a:defRPr>
      </a:lvl4pPr>
      <a:lvl5pPr marL="2057400" indent="-228600" algn="l" rtl="0" eaLnBrk="0" fontAlgn="base" hangingPunct="0">
        <a:spcBef>
          <a:spcPct val="20000"/>
        </a:spcBef>
        <a:spcAft>
          <a:spcPct val="0"/>
        </a:spcAft>
        <a:buChar char="»"/>
        <a:defRPr kumimoji="1" sz="2000">
          <a:solidFill>
            <a:schemeClr val="tx1"/>
          </a:solidFill>
          <a:latin typeface="+mn-lt"/>
          <a:ea typeface="+mn-ea"/>
        </a:defRPr>
      </a:lvl5pPr>
      <a:lvl6pPr marL="2514600" indent="-228600" algn="l" rtl="0" fontAlgn="base">
        <a:spcBef>
          <a:spcPct val="20000"/>
        </a:spcBef>
        <a:spcAft>
          <a:spcPct val="0"/>
        </a:spcAft>
        <a:buChar char="»"/>
        <a:defRPr kumimoji="1" sz="2000">
          <a:solidFill>
            <a:schemeClr val="tx1"/>
          </a:solidFill>
          <a:latin typeface="+mn-lt"/>
          <a:ea typeface="+mn-ea"/>
        </a:defRPr>
      </a:lvl6pPr>
      <a:lvl7pPr marL="2971800" indent="-228600" algn="l" rtl="0" fontAlgn="base">
        <a:spcBef>
          <a:spcPct val="20000"/>
        </a:spcBef>
        <a:spcAft>
          <a:spcPct val="0"/>
        </a:spcAft>
        <a:buChar char="»"/>
        <a:defRPr kumimoji="1" sz="2000">
          <a:solidFill>
            <a:schemeClr val="tx1"/>
          </a:solidFill>
          <a:latin typeface="+mn-lt"/>
          <a:ea typeface="+mn-ea"/>
        </a:defRPr>
      </a:lvl7pPr>
      <a:lvl8pPr marL="3429000" indent="-228600" algn="l" rtl="0" fontAlgn="base">
        <a:spcBef>
          <a:spcPct val="20000"/>
        </a:spcBef>
        <a:spcAft>
          <a:spcPct val="0"/>
        </a:spcAft>
        <a:buChar char="»"/>
        <a:defRPr kumimoji="1" sz="2000">
          <a:solidFill>
            <a:schemeClr val="tx1"/>
          </a:solidFill>
          <a:latin typeface="+mn-lt"/>
          <a:ea typeface="+mn-ea"/>
        </a:defRPr>
      </a:lvl8pPr>
      <a:lvl9pPr marL="3886200" indent="-228600" algn="l" rtl="0" fontAlgn="base">
        <a:spcBef>
          <a:spcPct val="20000"/>
        </a:spcBef>
        <a:spcAft>
          <a:spcPct val="0"/>
        </a:spcAft>
        <a:buChar char="»"/>
        <a:defRPr kumimoji="1" sz="2000">
          <a:solidFill>
            <a:schemeClr val="tx1"/>
          </a:solidFill>
          <a:latin typeface="+mn-lt"/>
          <a:ea typeface="+mn-ea"/>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 Target="slide2.xml"/><Relationship Id="rId7" Type="http://schemas.openxmlformats.org/officeDocument/2006/relationships/slide" Target="slide85.xml"/><Relationship Id="rId2" Type="http://schemas.openxmlformats.org/officeDocument/2006/relationships/slideLayout" Target="../slideLayouts/slideLayout7.xml"/><Relationship Id="rId1" Type="http://schemas.openxmlformats.org/officeDocument/2006/relationships/themeOverride" Target="../theme/themeOverride1.xml"/><Relationship Id="rId6" Type="http://schemas.openxmlformats.org/officeDocument/2006/relationships/slide" Target="slide49.xml"/><Relationship Id="rId5" Type="http://schemas.openxmlformats.org/officeDocument/2006/relationships/slide" Target="slide21.xml"/><Relationship Id="rId4" Type="http://schemas.openxmlformats.org/officeDocument/2006/relationships/slide" Target="slide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hemeOverride" Target="../theme/themeOverride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slide" Target="slide19.xml"/><Relationship Id="rId2" Type="http://schemas.openxmlformats.org/officeDocument/2006/relationships/notesSlide" Target="../notesSlides/notesSlide1.xml"/><Relationship Id="rId1" Type="http://schemas.openxmlformats.org/officeDocument/2006/relationships/slideLayout" Target="../slideLayouts/slideLayout2.xml"/><Relationship Id="rId5" Type="http://schemas.openxmlformats.org/officeDocument/2006/relationships/slide" Target="slide21.xml"/><Relationship Id="rId4" Type="http://schemas.openxmlformats.org/officeDocument/2006/relationships/slide" Target="slide20.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Rectangle 2"/>
          <p:cNvSpPr>
            <a:spLocks noChangeArrowheads="1"/>
          </p:cNvSpPr>
          <p:nvPr/>
        </p:nvSpPr>
        <p:spPr bwMode="auto">
          <a:xfrm>
            <a:off x="0" y="188913"/>
            <a:ext cx="9144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zh-CN" altLang="en-US" sz="5400">
                <a:solidFill>
                  <a:srgbClr val="FF0000"/>
                </a:solidFill>
                <a:latin typeface="黑体" pitchFamily="2" charset="-122"/>
                <a:ea typeface="黑体" pitchFamily="2" charset="-122"/>
              </a:rPr>
              <a:t>第二章  点、直线、平面</a:t>
            </a:r>
          </a:p>
        </p:txBody>
      </p:sp>
      <p:sp>
        <p:nvSpPr>
          <p:cNvPr id="259075" name="Text Box 3"/>
          <p:cNvSpPr txBox="1">
            <a:spLocks noChangeArrowheads="1"/>
          </p:cNvSpPr>
          <p:nvPr/>
        </p:nvSpPr>
        <p:spPr bwMode="auto">
          <a:xfrm>
            <a:off x="0" y="1341438"/>
            <a:ext cx="9144000" cy="3751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4800">
                <a:latin typeface="楷体_GB2312" pitchFamily="49" charset="-122"/>
                <a:ea typeface="楷体_GB2312" pitchFamily="49" charset="-122"/>
                <a:hlinkClick r:id="rId3" action="ppaction://hlinksldjump"/>
              </a:rPr>
              <a:t>第一节</a:t>
            </a:r>
            <a:r>
              <a:rPr lang="zh-CN" altLang="en-US" sz="4800">
                <a:latin typeface="楷体_GB2312" pitchFamily="49" charset="-122"/>
                <a:ea typeface="楷体_GB2312" pitchFamily="49" charset="-122"/>
              </a:rPr>
              <a:t>  投影法的基本知识</a:t>
            </a:r>
          </a:p>
          <a:p>
            <a:pPr>
              <a:spcBef>
                <a:spcPct val="0"/>
              </a:spcBef>
              <a:buFontTx/>
              <a:buNone/>
            </a:pPr>
            <a:r>
              <a:rPr lang="zh-CN" altLang="en-US" sz="4800">
                <a:latin typeface="楷体_GB2312" pitchFamily="49" charset="-122"/>
                <a:ea typeface="楷体_GB2312" pitchFamily="49" charset="-122"/>
                <a:hlinkClick r:id="rId4" action="ppaction://hlinksldjump"/>
              </a:rPr>
              <a:t>第二节</a:t>
            </a:r>
            <a:r>
              <a:rPr lang="zh-CN" altLang="en-US" sz="4800">
                <a:latin typeface="楷体_GB2312" pitchFamily="49" charset="-122"/>
                <a:ea typeface="楷体_GB2312" pitchFamily="49" charset="-122"/>
              </a:rPr>
              <a:t>  点的投影</a:t>
            </a:r>
          </a:p>
          <a:p>
            <a:pPr>
              <a:spcBef>
                <a:spcPct val="0"/>
              </a:spcBef>
              <a:buFontTx/>
              <a:buNone/>
            </a:pPr>
            <a:r>
              <a:rPr lang="zh-CN" altLang="en-US" sz="4800">
                <a:latin typeface="楷体_GB2312" pitchFamily="49" charset="-122"/>
                <a:ea typeface="楷体_GB2312" pitchFamily="49" charset="-122"/>
                <a:hlinkClick r:id="rId5" action="ppaction://hlinksldjump"/>
              </a:rPr>
              <a:t>第三节</a:t>
            </a:r>
            <a:r>
              <a:rPr lang="zh-CN" altLang="en-US" sz="4800">
                <a:latin typeface="楷体_GB2312" pitchFamily="49" charset="-122"/>
                <a:ea typeface="楷体_GB2312" pitchFamily="49" charset="-122"/>
              </a:rPr>
              <a:t>  直线的投影</a:t>
            </a:r>
          </a:p>
          <a:p>
            <a:pPr>
              <a:spcBef>
                <a:spcPct val="0"/>
              </a:spcBef>
              <a:buFontTx/>
              <a:buNone/>
            </a:pPr>
            <a:r>
              <a:rPr lang="zh-CN" altLang="en-US" sz="4800">
                <a:latin typeface="楷体_GB2312" pitchFamily="49" charset="-122"/>
                <a:ea typeface="楷体_GB2312" pitchFamily="49" charset="-122"/>
                <a:hlinkClick r:id="rId6" action="ppaction://hlinksldjump"/>
              </a:rPr>
              <a:t>第四节</a:t>
            </a:r>
            <a:r>
              <a:rPr lang="zh-CN" altLang="en-US" sz="4800">
                <a:latin typeface="楷体_GB2312" pitchFamily="49" charset="-122"/>
                <a:ea typeface="楷体_GB2312" pitchFamily="49" charset="-122"/>
              </a:rPr>
              <a:t>  平面的投影</a:t>
            </a:r>
          </a:p>
          <a:p>
            <a:pPr>
              <a:spcBef>
                <a:spcPct val="0"/>
              </a:spcBef>
              <a:buFontTx/>
              <a:buNone/>
            </a:pPr>
            <a:r>
              <a:rPr lang="zh-CN" altLang="en-US" sz="4800">
                <a:latin typeface="楷体_GB2312" pitchFamily="49" charset="-122"/>
                <a:ea typeface="楷体_GB2312" pitchFamily="49" charset="-122"/>
                <a:hlinkClick r:id="rId7" action="ppaction://hlinksldjump"/>
              </a:rPr>
              <a:t>第五节</a:t>
            </a:r>
            <a:r>
              <a:rPr lang="zh-CN" altLang="en-US" sz="4800">
                <a:latin typeface="楷体_GB2312" pitchFamily="49" charset="-122"/>
                <a:ea typeface="楷体_GB2312" pitchFamily="49" charset="-122"/>
              </a:rPr>
              <a:t>  直线、平面的相对位置</a:t>
            </a:r>
          </a:p>
        </p:txBody>
      </p:sp>
    </p:spTree>
  </p:cSld>
  <p:clrMapOvr>
    <a:overrideClrMapping bg1="lt1" tx1="dk1" bg2="lt2" tx2="dk2" accent1="accent1" accent2="accent2" accent3="accent3" accent4="accent4" accent5="accent5" accent6="accent6" hlink="hlink" folHlink="folHlink"/>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259075"/>
                                        </p:tgtEl>
                                        <p:attrNameLst>
                                          <p:attrName>style.visibility</p:attrName>
                                        </p:attrNameLst>
                                      </p:cBhvr>
                                      <p:to>
                                        <p:strVal val="visible"/>
                                      </p:to>
                                    </p:set>
                                    <p:anim calcmode="lin" valueType="num">
                                      <p:cBhvr additive="base">
                                        <p:cTn id="7" dur="500" fill="hold"/>
                                        <p:tgtEl>
                                          <p:spTgt spid="259075"/>
                                        </p:tgtEl>
                                        <p:attrNameLst>
                                          <p:attrName>ppt_x</p:attrName>
                                        </p:attrNameLst>
                                      </p:cBhvr>
                                      <p:tavLst>
                                        <p:tav tm="0">
                                          <p:val>
                                            <p:strVal val="1+#ppt_w/2"/>
                                          </p:val>
                                        </p:tav>
                                        <p:tav tm="100000">
                                          <p:val>
                                            <p:strVal val="#ppt_x"/>
                                          </p:val>
                                        </p:tav>
                                      </p:tavLst>
                                    </p:anim>
                                    <p:anim calcmode="lin" valueType="num">
                                      <p:cBhvr additive="base">
                                        <p:cTn id="8" dur="500" fill="hold"/>
                                        <p:tgtEl>
                                          <p:spTgt spid="2590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075" grpId="0" autoUpdateAnimBg="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Text Box 2"/>
          <p:cNvSpPr txBox="1">
            <a:spLocks noChangeArrowheads="1"/>
          </p:cNvSpPr>
          <p:nvPr/>
        </p:nvSpPr>
        <p:spPr bwMode="auto">
          <a:xfrm>
            <a:off x="0" y="12700"/>
            <a:ext cx="9144000" cy="823913"/>
          </a:xfrm>
          <a:prstGeom prst="rect">
            <a:avLst/>
          </a:prstGeom>
          <a:noFill/>
          <a:ln>
            <a:noFill/>
          </a:ln>
          <a:extLst>
            <a:ext uri="{909E8E84-426E-40DD-AFC4-6F175D3DCCD1}">
              <a14:hiddenFill xmlns:a14="http://schemas.microsoft.com/office/drawing/2010/main">
                <a:solidFill>
                  <a:srgbClr val="FF3300"/>
                </a:solidFill>
              </a14:hiddenFill>
            </a:ext>
            <a:ext uri="{91240B29-F687-4F45-9708-019B960494DF}">
              <a14:hiddenLine xmlns:a14="http://schemas.microsoft.com/office/drawing/2010/main" w="38100">
                <a:pattFill prst="smCheck">
                  <a:fgClr>
                    <a:srgbClr val="FFFF00"/>
                  </a:fgClr>
                  <a:bgClr>
                    <a:srgbClr val="FF3300"/>
                  </a:bgClr>
                </a:patt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3600" b="1"/>
              <a:t> </a:t>
            </a:r>
            <a:r>
              <a:rPr lang="zh-CN" altLang="en-US" sz="4800" b="1">
                <a:solidFill>
                  <a:srgbClr val="FF0000"/>
                </a:solidFill>
                <a:latin typeface="黑体" pitchFamily="2" charset="-122"/>
                <a:ea typeface="黑体" pitchFamily="2" charset="-122"/>
              </a:rPr>
              <a:t>第一节  投影法的基本知识</a:t>
            </a:r>
          </a:p>
        </p:txBody>
      </p:sp>
      <p:sp>
        <p:nvSpPr>
          <p:cNvPr id="260099" name="Text Box 3"/>
          <p:cNvSpPr txBox="1">
            <a:spLocks noChangeArrowheads="1"/>
          </p:cNvSpPr>
          <p:nvPr/>
        </p:nvSpPr>
        <p:spPr bwMode="auto">
          <a:xfrm>
            <a:off x="271463" y="3857625"/>
            <a:ext cx="1965325" cy="5794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t>投影方法</a:t>
            </a:r>
          </a:p>
        </p:txBody>
      </p:sp>
      <p:sp>
        <p:nvSpPr>
          <p:cNvPr id="260100" name="Text Box 4"/>
          <p:cNvSpPr txBox="1">
            <a:spLocks noChangeArrowheads="1"/>
          </p:cNvSpPr>
          <p:nvPr/>
        </p:nvSpPr>
        <p:spPr bwMode="auto">
          <a:xfrm>
            <a:off x="2124075" y="3357563"/>
            <a:ext cx="2414588" cy="5794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t>中心投影法</a:t>
            </a:r>
          </a:p>
        </p:txBody>
      </p:sp>
      <p:sp>
        <p:nvSpPr>
          <p:cNvPr id="260101" name="Text Box 5"/>
          <p:cNvSpPr txBox="1">
            <a:spLocks noChangeArrowheads="1"/>
          </p:cNvSpPr>
          <p:nvPr/>
        </p:nvSpPr>
        <p:spPr bwMode="auto">
          <a:xfrm>
            <a:off x="2060575" y="4402138"/>
            <a:ext cx="4959350" cy="5794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t>平行投影法</a:t>
            </a:r>
          </a:p>
        </p:txBody>
      </p:sp>
      <p:sp>
        <p:nvSpPr>
          <p:cNvPr id="260102" name="Text Box 6"/>
          <p:cNvSpPr txBox="1">
            <a:spLocks noChangeArrowheads="1"/>
          </p:cNvSpPr>
          <p:nvPr/>
        </p:nvSpPr>
        <p:spPr bwMode="auto">
          <a:xfrm>
            <a:off x="4119563" y="4933950"/>
            <a:ext cx="2643187"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正投影法</a:t>
            </a:r>
          </a:p>
        </p:txBody>
      </p:sp>
      <p:sp>
        <p:nvSpPr>
          <p:cNvPr id="260103" name="Text Box 7"/>
          <p:cNvSpPr txBox="1">
            <a:spLocks noChangeArrowheads="1"/>
          </p:cNvSpPr>
          <p:nvPr/>
        </p:nvSpPr>
        <p:spPr bwMode="auto">
          <a:xfrm>
            <a:off x="4068763" y="3944938"/>
            <a:ext cx="2806700" cy="5794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斜投影法</a:t>
            </a:r>
          </a:p>
        </p:txBody>
      </p:sp>
      <p:sp>
        <p:nvSpPr>
          <p:cNvPr id="260104" name="AutoShape 8"/>
          <p:cNvSpPr>
            <a:spLocks noChangeArrowheads="1"/>
          </p:cNvSpPr>
          <p:nvPr/>
        </p:nvSpPr>
        <p:spPr bwMode="auto">
          <a:xfrm>
            <a:off x="6481763" y="2924175"/>
            <a:ext cx="2662237" cy="809625"/>
          </a:xfrm>
          <a:prstGeom prst="wedgeEllipseCallout">
            <a:avLst>
              <a:gd name="adj1" fmla="val -130620"/>
              <a:gd name="adj2" fmla="val 27255"/>
            </a:avLst>
          </a:prstGeom>
          <a:noFill/>
          <a:ln w="28575">
            <a:solidFill>
              <a:srgbClr val="000000"/>
            </a:solidFill>
            <a:miter lim="800000"/>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t>画透视图</a:t>
            </a:r>
            <a:endParaRPr lang="zh-CN" altLang="en-US" b="1">
              <a:solidFill>
                <a:schemeClr val="tx2"/>
              </a:solidFill>
            </a:endParaRPr>
          </a:p>
        </p:txBody>
      </p:sp>
      <p:sp>
        <p:nvSpPr>
          <p:cNvPr id="260105" name="AutoShape 9"/>
          <p:cNvSpPr>
            <a:spLocks noChangeArrowheads="1"/>
          </p:cNvSpPr>
          <p:nvPr/>
        </p:nvSpPr>
        <p:spPr bwMode="auto">
          <a:xfrm>
            <a:off x="6659563" y="3860800"/>
            <a:ext cx="2260600" cy="608013"/>
          </a:xfrm>
          <a:prstGeom prst="wedgeRectCallout">
            <a:avLst>
              <a:gd name="adj1" fmla="val -67486"/>
              <a:gd name="adj2" fmla="val 23889"/>
            </a:avLst>
          </a:prstGeom>
          <a:noFill/>
          <a:ln w="28575">
            <a:solidFill>
              <a:srgbClr val="000000"/>
            </a:solidFill>
            <a:miter lim="800000"/>
            <a:headEnd/>
            <a:tailEnd/>
          </a:ln>
          <a:effectLst/>
          <a:extLst>
            <a:ext uri="{909E8E84-426E-40DD-AFC4-6F175D3DCCD1}">
              <a14:hiddenFill xmlns:a14="http://schemas.microsoft.com/office/drawing/2010/main">
                <a:solidFill>
                  <a:srgbClr val="FF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画斜轴测图</a:t>
            </a:r>
          </a:p>
        </p:txBody>
      </p:sp>
      <p:sp>
        <p:nvSpPr>
          <p:cNvPr id="260106" name="AutoShape 10"/>
          <p:cNvSpPr>
            <a:spLocks noChangeArrowheads="1"/>
          </p:cNvSpPr>
          <p:nvPr/>
        </p:nvSpPr>
        <p:spPr bwMode="auto">
          <a:xfrm flipH="1">
            <a:off x="6516688" y="4694238"/>
            <a:ext cx="2447925" cy="1173162"/>
          </a:xfrm>
          <a:prstGeom prst="wedgeRoundRectCallout">
            <a:avLst>
              <a:gd name="adj1" fmla="val 64912"/>
              <a:gd name="adj2" fmla="val -18204"/>
              <a:gd name="adj3" fmla="val 16667"/>
            </a:avLst>
          </a:prstGeom>
          <a:noFill/>
          <a:ln w="28575">
            <a:solidFill>
              <a:srgbClr val="000000"/>
            </a:solidFill>
            <a:miter lim="800000"/>
            <a:headEnd/>
            <a:tailEnd/>
          </a:ln>
          <a:effectLst/>
          <a:extLst>
            <a:ext uri="{909E8E84-426E-40DD-AFC4-6F175D3DCCD1}">
              <a14:hiddenFill xmlns:a14="http://schemas.microsoft.com/office/drawing/2010/main">
                <a:solidFill>
                  <a:srgbClr val="99FFCC"/>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t>画工程图样及正轴测图</a:t>
            </a:r>
          </a:p>
        </p:txBody>
      </p:sp>
      <p:sp>
        <p:nvSpPr>
          <p:cNvPr id="260107" name="AutoShape 11"/>
          <p:cNvSpPr>
            <a:spLocks/>
          </p:cNvSpPr>
          <p:nvPr/>
        </p:nvSpPr>
        <p:spPr bwMode="auto">
          <a:xfrm>
            <a:off x="2027238" y="3709988"/>
            <a:ext cx="152400" cy="914400"/>
          </a:xfrm>
          <a:prstGeom prst="leftBrace">
            <a:avLst>
              <a:gd name="adj1" fmla="val 50000"/>
              <a:gd name="adj2" fmla="val 50000"/>
            </a:avLst>
          </a:pr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60108" name="AutoShape 12"/>
          <p:cNvSpPr>
            <a:spLocks/>
          </p:cNvSpPr>
          <p:nvPr/>
        </p:nvSpPr>
        <p:spPr bwMode="auto">
          <a:xfrm>
            <a:off x="4235450" y="4291013"/>
            <a:ext cx="152400" cy="914400"/>
          </a:xfrm>
          <a:prstGeom prst="leftBrace">
            <a:avLst>
              <a:gd name="adj1" fmla="val 50000"/>
              <a:gd name="adj2" fmla="val 50000"/>
            </a:avLst>
          </a:pr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3085" name="AutoShape 13">
            <a:hlinkClick r:id="" action="ppaction://hlinkshowjump?jump=firstslide" highlightClick="1"/>
          </p:cNvPr>
          <p:cNvSpPr>
            <a:spLocks noChangeArrowheads="1"/>
          </p:cNvSpPr>
          <p:nvPr/>
        </p:nvSpPr>
        <p:spPr bwMode="auto">
          <a:xfrm>
            <a:off x="8610600" y="6324600"/>
            <a:ext cx="533400" cy="533400"/>
          </a:xfrm>
          <a:prstGeom prst="actionButtonReturn">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60110" name="Rectangle 14"/>
          <p:cNvSpPr>
            <a:spLocks noChangeArrowheads="1"/>
          </p:cNvSpPr>
          <p:nvPr/>
        </p:nvSpPr>
        <p:spPr bwMode="auto">
          <a:xfrm>
            <a:off x="900113" y="1268413"/>
            <a:ext cx="7532687"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a:latin typeface="黑体" pitchFamily="2" charset="-122"/>
                <a:ea typeface="黑体" pitchFamily="2" charset="-122"/>
              </a:rPr>
              <a:t>物体在光源的照射下会出现影子。</a:t>
            </a:r>
          </a:p>
        </p:txBody>
      </p:sp>
      <p:sp>
        <p:nvSpPr>
          <p:cNvPr id="260111" name="Rectangle 15"/>
          <p:cNvSpPr>
            <a:spLocks noChangeArrowheads="1"/>
          </p:cNvSpPr>
          <p:nvPr/>
        </p:nvSpPr>
        <p:spPr bwMode="auto">
          <a:xfrm>
            <a:off x="0" y="1724025"/>
            <a:ext cx="9144000" cy="1128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sz="3600">
                <a:latin typeface="黑体" pitchFamily="2" charset="-122"/>
                <a:ea typeface="黑体" pitchFamily="2" charset="-122"/>
              </a:rPr>
              <a:t>    </a:t>
            </a:r>
            <a:r>
              <a:rPr lang="zh-CN" altLang="en-US">
                <a:latin typeface="黑体" pitchFamily="2" charset="-122"/>
                <a:ea typeface="黑体" pitchFamily="2" charset="-122"/>
              </a:rPr>
              <a:t>投影的方法就是从这一自然现象抽象出来，并随着科学技术的发展而发展起来的。</a:t>
            </a:r>
            <a:r>
              <a:rPr lang="zh-CN" altLang="en-US" b="1">
                <a:latin typeface="楷体_GB2312" pitchFamily="49" charset="-122"/>
                <a:ea typeface="楷体_GB2312" pitchFamily="49" charset="-122"/>
              </a:rPr>
              <a:t>    </a:t>
            </a:r>
          </a:p>
        </p:txBody>
      </p:sp>
      <p:sp>
        <p:nvSpPr>
          <p:cNvPr id="260113" name="Text Box 17"/>
          <p:cNvSpPr txBox="1">
            <a:spLocks noChangeArrowheads="1"/>
          </p:cNvSpPr>
          <p:nvPr/>
        </p:nvSpPr>
        <p:spPr bwMode="auto">
          <a:xfrm>
            <a:off x="0" y="692150"/>
            <a:ext cx="58674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3600">
                <a:solidFill>
                  <a:srgbClr val="FF0000"/>
                </a:solidFill>
                <a:ea typeface="黑体" pitchFamily="2" charset="-122"/>
              </a:rPr>
              <a:t>一、投影法概念</a:t>
            </a:r>
          </a:p>
        </p:txBody>
      </p:sp>
      <p:sp>
        <p:nvSpPr>
          <p:cNvPr id="260114" name="Text Box 18"/>
          <p:cNvSpPr txBox="1">
            <a:spLocks noChangeArrowheads="1"/>
          </p:cNvSpPr>
          <p:nvPr/>
        </p:nvSpPr>
        <p:spPr bwMode="auto">
          <a:xfrm>
            <a:off x="0" y="2716213"/>
            <a:ext cx="58674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3600">
                <a:solidFill>
                  <a:srgbClr val="FF0000"/>
                </a:solidFill>
                <a:ea typeface="黑体" pitchFamily="2" charset="-122"/>
              </a:rPr>
              <a:t>二、投影法的种类</a:t>
            </a: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6011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60110"/>
                                        </p:tgtEl>
                                        <p:attrNameLst>
                                          <p:attrName>style.visibility</p:attrName>
                                        </p:attrNameLst>
                                      </p:cBhvr>
                                      <p:to>
                                        <p:strVal val="visible"/>
                                      </p:to>
                                    </p:set>
                                  </p:childTnLst>
                                </p:cTn>
                              </p:par>
                            </p:childTnLst>
                          </p:cTn>
                        </p:par>
                        <p:par>
                          <p:cTn id="11" fill="hold" nodeType="afterGroup">
                            <p:stCondLst>
                              <p:cond delay="500"/>
                            </p:stCondLst>
                            <p:childTnLst>
                              <p:par>
                                <p:cTn id="12" presetID="22" presetClass="entr" presetSubtype="8" fill="hold" grpId="0" nodeType="afterEffect">
                                  <p:stCondLst>
                                    <p:cond delay="4000"/>
                                  </p:stCondLst>
                                  <p:childTnLst>
                                    <p:set>
                                      <p:cBhvr>
                                        <p:cTn id="13" dur="1" fill="hold">
                                          <p:stCondLst>
                                            <p:cond delay="0"/>
                                          </p:stCondLst>
                                        </p:cTn>
                                        <p:tgtEl>
                                          <p:spTgt spid="260111">
                                            <p:txEl>
                                              <p:pRg st="0" end="0"/>
                                            </p:txEl>
                                          </p:spTgt>
                                        </p:tgtEl>
                                        <p:attrNameLst>
                                          <p:attrName>style.visibility</p:attrName>
                                        </p:attrNameLst>
                                      </p:cBhvr>
                                      <p:to>
                                        <p:strVal val="visible"/>
                                      </p:to>
                                    </p:set>
                                    <p:animEffect transition="in" filter="wipe(left)">
                                      <p:cBhvr>
                                        <p:cTn id="14" dur="500"/>
                                        <p:tgtEl>
                                          <p:spTgt spid="260111">
                                            <p:txEl>
                                              <p:pRg st="0" end="0"/>
                                            </p:txEl>
                                          </p:spTgt>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011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260099">
                                            <p:txEl>
                                              <p:pRg st="0" end="0"/>
                                            </p:txEl>
                                          </p:spTgt>
                                        </p:tgtEl>
                                        <p:attrNameLst>
                                          <p:attrName>style.visibility</p:attrName>
                                        </p:attrNameLst>
                                      </p:cBhvr>
                                      <p:to>
                                        <p:strVal val="visible"/>
                                      </p:to>
                                    </p:set>
                                    <p:anim calcmode="lin" valueType="num">
                                      <p:cBhvr additive="base">
                                        <p:cTn id="23" dur="500" fill="hold"/>
                                        <p:tgtEl>
                                          <p:spTgt spid="260099">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6009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260107"/>
                                        </p:tgtEl>
                                        <p:attrNameLst>
                                          <p:attrName>style.visibility</p:attrName>
                                        </p:attrNameLst>
                                      </p:cBhvr>
                                      <p:to>
                                        <p:strVal val="visible"/>
                                      </p:to>
                                    </p:set>
                                    <p:animEffect transition="in" filter="wipe(up)">
                                      <p:cBhvr>
                                        <p:cTn id="29" dur="500"/>
                                        <p:tgtEl>
                                          <p:spTgt spid="260107"/>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1" fill="hold" grpId="0" nodeType="clickEffect">
                                  <p:stCondLst>
                                    <p:cond delay="0"/>
                                  </p:stCondLst>
                                  <p:iterate type="lt">
                                    <p:tmPct val="100000"/>
                                  </p:iterate>
                                  <p:childTnLst>
                                    <p:set>
                                      <p:cBhvr>
                                        <p:cTn id="33" dur="1" fill="hold">
                                          <p:stCondLst>
                                            <p:cond delay="0"/>
                                          </p:stCondLst>
                                        </p:cTn>
                                        <p:tgtEl>
                                          <p:spTgt spid="260100">
                                            <p:txEl>
                                              <p:pRg st="0" end="0"/>
                                            </p:txEl>
                                          </p:spTgt>
                                        </p:tgtEl>
                                        <p:attrNameLst>
                                          <p:attrName>style.visibility</p:attrName>
                                        </p:attrNameLst>
                                      </p:cBhvr>
                                      <p:to>
                                        <p:strVal val="visible"/>
                                      </p:to>
                                    </p:set>
                                    <p:animEffect transition="in" filter="wipe(up)">
                                      <p:cBhvr>
                                        <p:cTn id="34" dur="75"/>
                                        <p:tgtEl>
                                          <p:spTgt spid="260100">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1" fill="hold" grpId="0" nodeType="clickEffect">
                                  <p:stCondLst>
                                    <p:cond delay="0"/>
                                  </p:stCondLst>
                                  <p:iterate type="lt">
                                    <p:tmPct val="100000"/>
                                  </p:iterate>
                                  <p:childTnLst>
                                    <p:set>
                                      <p:cBhvr>
                                        <p:cTn id="38" dur="1" fill="hold">
                                          <p:stCondLst>
                                            <p:cond delay="0"/>
                                          </p:stCondLst>
                                        </p:cTn>
                                        <p:tgtEl>
                                          <p:spTgt spid="260101">
                                            <p:txEl>
                                              <p:pRg st="0" end="0"/>
                                            </p:txEl>
                                          </p:spTgt>
                                        </p:tgtEl>
                                        <p:attrNameLst>
                                          <p:attrName>style.visibility</p:attrName>
                                        </p:attrNameLst>
                                      </p:cBhvr>
                                      <p:to>
                                        <p:strVal val="visible"/>
                                      </p:to>
                                    </p:set>
                                    <p:animEffect transition="in" filter="wipe(up)">
                                      <p:cBhvr>
                                        <p:cTn id="39" dur="75"/>
                                        <p:tgtEl>
                                          <p:spTgt spid="260101">
                                            <p:txEl>
                                              <p:pRg st="0" end="0"/>
                                            </p:txEl>
                                          </p:spTgt>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grpId="0" nodeType="clickEffect">
                                  <p:stCondLst>
                                    <p:cond delay="0"/>
                                  </p:stCondLst>
                                  <p:childTnLst>
                                    <p:set>
                                      <p:cBhvr>
                                        <p:cTn id="43" dur="1" fill="hold">
                                          <p:stCondLst>
                                            <p:cond delay="0"/>
                                          </p:stCondLst>
                                        </p:cTn>
                                        <p:tgtEl>
                                          <p:spTgt spid="260108"/>
                                        </p:tgtEl>
                                        <p:attrNameLst>
                                          <p:attrName>style.visibility</p:attrName>
                                        </p:attrNameLst>
                                      </p:cBhvr>
                                      <p:to>
                                        <p:strVal val="visible"/>
                                      </p:to>
                                    </p:set>
                                    <p:animEffect transition="in" filter="wipe(up)">
                                      <p:cBhvr>
                                        <p:cTn id="44" dur="500"/>
                                        <p:tgtEl>
                                          <p:spTgt spid="260108"/>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1" fill="hold" grpId="0" nodeType="clickEffect">
                                  <p:stCondLst>
                                    <p:cond delay="0"/>
                                  </p:stCondLst>
                                  <p:iterate type="lt">
                                    <p:tmPct val="100000"/>
                                  </p:iterate>
                                  <p:childTnLst>
                                    <p:set>
                                      <p:cBhvr>
                                        <p:cTn id="48" dur="1" fill="hold">
                                          <p:stCondLst>
                                            <p:cond delay="0"/>
                                          </p:stCondLst>
                                        </p:cTn>
                                        <p:tgtEl>
                                          <p:spTgt spid="260103">
                                            <p:txEl>
                                              <p:pRg st="0" end="0"/>
                                            </p:txEl>
                                          </p:spTgt>
                                        </p:tgtEl>
                                        <p:attrNameLst>
                                          <p:attrName>style.visibility</p:attrName>
                                        </p:attrNameLst>
                                      </p:cBhvr>
                                      <p:to>
                                        <p:strVal val="visible"/>
                                      </p:to>
                                    </p:set>
                                    <p:animEffect transition="in" filter="wipe(up)">
                                      <p:cBhvr>
                                        <p:cTn id="49" dur="75"/>
                                        <p:tgtEl>
                                          <p:spTgt spid="260103">
                                            <p:txEl>
                                              <p:pRg st="0" end="0"/>
                                            </p:txEl>
                                          </p:spTgt>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1" fill="hold" grpId="0" nodeType="clickEffect">
                                  <p:stCondLst>
                                    <p:cond delay="0"/>
                                  </p:stCondLst>
                                  <p:iterate type="lt">
                                    <p:tmPct val="100000"/>
                                  </p:iterate>
                                  <p:childTnLst>
                                    <p:set>
                                      <p:cBhvr>
                                        <p:cTn id="53" dur="1" fill="hold">
                                          <p:stCondLst>
                                            <p:cond delay="0"/>
                                          </p:stCondLst>
                                        </p:cTn>
                                        <p:tgtEl>
                                          <p:spTgt spid="260102">
                                            <p:txEl>
                                              <p:pRg st="0" end="0"/>
                                            </p:txEl>
                                          </p:spTgt>
                                        </p:tgtEl>
                                        <p:attrNameLst>
                                          <p:attrName>style.visibility</p:attrName>
                                        </p:attrNameLst>
                                      </p:cBhvr>
                                      <p:to>
                                        <p:strVal val="visible"/>
                                      </p:to>
                                    </p:set>
                                    <p:animEffect transition="in" filter="wipe(up)">
                                      <p:cBhvr>
                                        <p:cTn id="54" dur="75"/>
                                        <p:tgtEl>
                                          <p:spTgt spid="260102">
                                            <p:txEl>
                                              <p:pRg st="0" end="0"/>
                                            </p:txEl>
                                          </p:spTgt>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1" fill="hold" grpId="0" nodeType="clickEffect">
                                  <p:stCondLst>
                                    <p:cond delay="0"/>
                                  </p:stCondLst>
                                  <p:childTnLst>
                                    <p:set>
                                      <p:cBhvr>
                                        <p:cTn id="58" dur="1" fill="hold">
                                          <p:stCondLst>
                                            <p:cond delay="0"/>
                                          </p:stCondLst>
                                        </p:cTn>
                                        <p:tgtEl>
                                          <p:spTgt spid="260104"/>
                                        </p:tgtEl>
                                        <p:attrNameLst>
                                          <p:attrName>style.visibility</p:attrName>
                                        </p:attrNameLst>
                                      </p:cBhvr>
                                      <p:to>
                                        <p:strVal val="visible"/>
                                      </p:to>
                                    </p:set>
                                    <p:anim calcmode="lin" valueType="num">
                                      <p:cBhvr additive="base">
                                        <p:cTn id="59" dur="500" fill="hold"/>
                                        <p:tgtEl>
                                          <p:spTgt spid="260104"/>
                                        </p:tgtEl>
                                        <p:attrNameLst>
                                          <p:attrName>ppt_x</p:attrName>
                                        </p:attrNameLst>
                                      </p:cBhvr>
                                      <p:tavLst>
                                        <p:tav tm="0">
                                          <p:val>
                                            <p:strVal val="#ppt_x"/>
                                          </p:val>
                                        </p:tav>
                                        <p:tav tm="100000">
                                          <p:val>
                                            <p:strVal val="#ppt_x"/>
                                          </p:val>
                                        </p:tav>
                                      </p:tavLst>
                                    </p:anim>
                                    <p:anim calcmode="lin" valueType="num">
                                      <p:cBhvr additive="base">
                                        <p:cTn id="60" dur="500" fill="hold"/>
                                        <p:tgtEl>
                                          <p:spTgt spid="260104"/>
                                        </p:tgtEl>
                                        <p:attrNameLst>
                                          <p:attrName>ppt_y</p:attrName>
                                        </p:attrNameLst>
                                      </p:cBhvr>
                                      <p:tavLst>
                                        <p:tav tm="0">
                                          <p:val>
                                            <p:strVal val="0-#ppt_h/2"/>
                                          </p:val>
                                        </p:tav>
                                        <p:tav tm="100000">
                                          <p:val>
                                            <p:strVal val="#ppt_y"/>
                                          </p:val>
                                        </p:tav>
                                      </p:tavLst>
                                    </p:anim>
                                  </p:childTnLst>
                                </p:cTn>
                              </p:par>
                            </p:childTnLst>
                          </p:cTn>
                        </p:par>
                      </p:childTnLst>
                    </p:cTn>
                  </p:par>
                  <p:par>
                    <p:cTn id="61" fill="hold" nodeType="clickPar">
                      <p:stCondLst>
                        <p:cond delay="indefinite"/>
                      </p:stCondLst>
                      <p:childTnLst>
                        <p:par>
                          <p:cTn id="62" fill="hold" nodeType="withGroup">
                            <p:stCondLst>
                              <p:cond delay="0"/>
                            </p:stCondLst>
                            <p:childTnLst>
                              <p:par>
                                <p:cTn id="63" presetID="2" presetClass="entr" presetSubtype="2" fill="hold" grpId="0" nodeType="clickEffect">
                                  <p:stCondLst>
                                    <p:cond delay="0"/>
                                  </p:stCondLst>
                                  <p:childTnLst>
                                    <p:set>
                                      <p:cBhvr>
                                        <p:cTn id="64" dur="1" fill="hold">
                                          <p:stCondLst>
                                            <p:cond delay="0"/>
                                          </p:stCondLst>
                                        </p:cTn>
                                        <p:tgtEl>
                                          <p:spTgt spid="260105"/>
                                        </p:tgtEl>
                                        <p:attrNameLst>
                                          <p:attrName>style.visibility</p:attrName>
                                        </p:attrNameLst>
                                      </p:cBhvr>
                                      <p:to>
                                        <p:strVal val="visible"/>
                                      </p:to>
                                    </p:set>
                                    <p:anim calcmode="lin" valueType="num">
                                      <p:cBhvr additive="base">
                                        <p:cTn id="65" dur="500" fill="hold"/>
                                        <p:tgtEl>
                                          <p:spTgt spid="260105"/>
                                        </p:tgtEl>
                                        <p:attrNameLst>
                                          <p:attrName>ppt_x</p:attrName>
                                        </p:attrNameLst>
                                      </p:cBhvr>
                                      <p:tavLst>
                                        <p:tav tm="0">
                                          <p:val>
                                            <p:strVal val="1+#ppt_w/2"/>
                                          </p:val>
                                        </p:tav>
                                        <p:tav tm="100000">
                                          <p:val>
                                            <p:strVal val="#ppt_x"/>
                                          </p:val>
                                        </p:tav>
                                      </p:tavLst>
                                    </p:anim>
                                    <p:anim calcmode="lin" valueType="num">
                                      <p:cBhvr additive="base">
                                        <p:cTn id="66" dur="500" fill="hold"/>
                                        <p:tgtEl>
                                          <p:spTgt spid="260105"/>
                                        </p:tgtEl>
                                        <p:attrNameLst>
                                          <p:attrName>ppt_y</p:attrName>
                                        </p:attrNameLst>
                                      </p:cBhvr>
                                      <p:tavLst>
                                        <p:tav tm="0">
                                          <p:val>
                                            <p:strVal val="#ppt_y"/>
                                          </p:val>
                                        </p:tav>
                                        <p:tav tm="100000">
                                          <p:val>
                                            <p:strVal val="#ppt_y"/>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260106"/>
                                        </p:tgtEl>
                                        <p:attrNameLst>
                                          <p:attrName>style.visibility</p:attrName>
                                        </p:attrNameLst>
                                      </p:cBhvr>
                                      <p:to>
                                        <p:strVal val="visible"/>
                                      </p:to>
                                    </p:set>
                                    <p:anim calcmode="lin" valueType="num">
                                      <p:cBhvr additive="base">
                                        <p:cTn id="71" dur="500" fill="hold"/>
                                        <p:tgtEl>
                                          <p:spTgt spid="260106"/>
                                        </p:tgtEl>
                                        <p:attrNameLst>
                                          <p:attrName>ppt_x</p:attrName>
                                        </p:attrNameLst>
                                      </p:cBhvr>
                                      <p:tavLst>
                                        <p:tav tm="0">
                                          <p:val>
                                            <p:strVal val="#ppt_x"/>
                                          </p:val>
                                        </p:tav>
                                        <p:tav tm="100000">
                                          <p:val>
                                            <p:strVal val="#ppt_x"/>
                                          </p:val>
                                        </p:tav>
                                      </p:tavLst>
                                    </p:anim>
                                    <p:anim calcmode="lin" valueType="num">
                                      <p:cBhvr additive="base">
                                        <p:cTn id="72" dur="500" fill="hold"/>
                                        <p:tgtEl>
                                          <p:spTgt spid="2601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099" grpId="0" build="p" autoUpdateAnimBg="0"/>
      <p:bldP spid="260100" grpId="0" build="p" autoUpdateAnimBg="0"/>
      <p:bldP spid="260101" grpId="0" build="p" autoUpdateAnimBg="0"/>
      <p:bldP spid="260102" grpId="0" build="p" autoUpdateAnimBg="0"/>
      <p:bldP spid="260103" grpId="0" build="p" autoUpdateAnimBg="0"/>
      <p:bldP spid="260104" grpId="0" animBg="1" autoUpdateAnimBg="0"/>
      <p:bldP spid="260105" grpId="0" animBg="1" autoUpdateAnimBg="0"/>
      <p:bldP spid="260106" grpId="0" animBg="1" autoUpdateAnimBg="0"/>
      <p:bldP spid="260107" grpId="0" animBg="1"/>
      <p:bldP spid="260108" grpId="0" animBg="1"/>
      <p:bldP spid="260110" grpId="0" autoUpdateAnimBg="0"/>
      <p:bldP spid="260111" grpId="0" build="p" autoUpdateAnimBg="0" advAuto="4000"/>
      <p:bldP spid="260114"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2"/>
          <p:cNvSpPr txBox="1">
            <a:spLocks noChangeArrowheads="1"/>
          </p:cNvSpPr>
          <p:nvPr/>
        </p:nvSpPr>
        <p:spPr bwMode="auto">
          <a:xfrm>
            <a:off x="0" y="0"/>
            <a:ext cx="5651500" cy="762000"/>
          </a:xfrm>
          <a:prstGeom prst="rect">
            <a:avLst/>
          </a:prstGeom>
          <a:noFill/>
          <a:ln>
            <a:noFill/>
          </a:ln>
          <a:effectLst/>
          <a:extLst>
            <a:ext uri="{909E8E84-426E-40DD-AFC4-6F175D3DCCD1}">
              <a14:hiddenFill xmlns:a14="http://schemas.microsoft.com/office/drawing/2010/main">
                <a:gradFill rotWithShape="0">
                  <a:gsLst>
                    <a:gs pos="0">
                      <a:srgbClr val="FFCCFF"/>
                    </a:gs>
                    <a:gs pos="50000">
                      <a:srgbClr val="FFFF00"/>
                    </a:gs>
                    <a:gs pos="100000">
                      <a:srgbClr val="FFCCFF"/>
                    </a:gs>
                  </a:gsLst>
                  <a:lin ang="54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400" b="1">
                <a:solidFill>
                  <a:srgbClr val="FF0000"/>
                </a:solidFill>
                <a:latin typeface="黑体" pitchFamily="2" charset="-122"/>
                <a:ea typeface="黑体" pitchFamily="2" charset="-122"/>
              </a:rPr>
              <a:t>1</a:t>
            </a:r>
            <a:r>
              <a:rPr lang="en-US" altLang="zh-CN" sz="4400" b="1">
                <a:solidFill>
                  <a:srgbClr val="FF0000"/>
                </a:solidFill>
                <a:ea typeface="黑体" pitchFamily="2" charset="-122"/>
              </a:rPr>
              <a:t>.</a:t>
            </a:r>
            <a:r>
              <a:rPr lang="zh-CN" altLang="en-US" sz="4400" b="1">
                <a:solidFill>
                  <a:srgbClr val="FF0000"/>
                </a:solidFill>
                <a:ea typeface="黑体" pitchFamily="2" charset="-122"/>
              </a:rPr>
              <a:t>中心投影法</a:t>
            </a:r>
            <a:endParaRPr lang="zh-CN" altLang="en-US" sz="4400" b="1"/>
          </a:p>
        </p:txBody>
      </p:sp>
      <p:sp>
        <p:nvSpPr>
          <p:cNvPr id="261123" name="Text Box 3"/>
          <p:cNvSpPr txBox="1">
            <a:spLocks noChangeArrowheads="1"/>
          </p:cNvSpPr>
          <p:nvPr/>
        </p:nvSpPr>
        <p:spPr bwMode="auto">
          <a:xfrm>
            <a:off x="0" y="4830763"/>
            <a:ext cx="9144000"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zh-CN" altLang="en-US" sz="4000" b="1"/>
              <a:t>投射中心、物体、投影面三者之间的相对距离对投影的大小有影响。</a:t>
            </a:r>
          </a:p>
          <a:p>
            <a:pPr eaLnBrk="1" hangingPunct="1">
              <a:spcBef>
                <a:spcPct val="0"/>
              </a:spcBef>
              <a:buFontTx/>
              <a:buNone/>
            </a:pPr>
            <a:r>
              <a:rPr lang="zh-CN" altLang="en-US" sz="4000" b="1">
                <a:solidFill>
                  <a:srgbClr val="FF0000"/>
                </a:solidFill>
              </a:rPr>
              <a:t>        </a:t>
            </a:r>
            <a:r>
              <a:rPr lang="zh-CN" altLang="en-US" sz="4000" b="1">
                <a:solidFill>
                  <a:srgbClr val="FF0000"/>
                </a:solidFill>
                <a:ea typeface="黑体" pitchFamily="2" charset="-122"/>
              </a:rPr>
              <a:t>度量性较差。</a:t>
            </a:r>
          </a:p>
        </p:txBody>
      </p:sp>
      <p:sp>
        <p:nvSpPr>
          <p:cNvPr id="261124" name="Text Box 4"/>
          <p:cNvSpPr txBox="1">
            <a:spLocks noChangeArrowheads="1"/>
          </p:cNvSpPr>
          <p:nvPr/>
        </p:nvSpPr>
        <p:spPr bwMode="auto">
          <a:xfrm>
            <a:off x="2667000" y="4144963"/>
            <a:ext cx="3473450" cy="7620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pattFill prst="trellis">
                  <a:fgClr>
                    <a:srgbClr val="FF3300"/>
                  </a:fgClr>
                  <a:bgClr>
                    <a:srgbClr val="FFFF00"/>
                  </a:bgClr>
                </a:patt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4400" b="1">
                <a:solidFill>
                  <a:srgbClr val="FF0000"/>
                </a:solidFill>
                <a:ea typeface="黑体" pitchFamily="2" charset="-122"/>
              </a:rPr>
              <a:t>投影特性</a:t>
            </a:r>
            <a:endParaRPr lang="zh-CN" altLang="en-US" sz="4400" b="1">
              <a:ea typeface="黑体" pitchFamily="2" charset="-122"/>
            </a:endParaRPr>
          </a:p>
        </p:txBody>
      </p:sp>
      <p:sp>
        <p:nvSpPr>
          <p:cNvPr id="261151" name="Freeform 31"/>
          <p:cNvSpPr>
            <a:spLocks/>
          </p:cNvSpPr>
          <p:nvPr/>
        </p:nvSpPr>
        <p:spPr bwMode="auto">
          <a:xfrm>
            <a:off x="2270125" y="1162050"/>
            <a:ext cx="60325" cy="63500"/>
          </a:xfrm>
          <a:custGeom>
            <a:avLst/>
            <a:gdLst>
              <a:gd name="T0" fmla="*/ 2147483647 w 156"/>
              <a:gd name="T1" fmla="*/ 2147483647 h 158"/>
              <a:gd name="T2" fmla="*/ 2147483647 w 156"/>
              <a:gd name="T3" fmla="*/ 2147483647 h 158"/>
              <a:gd name="T4" fmla="*/ 2147483647 w 156"/>
              <a:gd name="T5" fmla="*/ 2147483647 h 158"/>
              <a:gd name="T6" fmla="*/ 2147483647 w 156"/>
              <a:gd name="T7" fmla="*/ 2147483647 h 158"/>
              <a:gd name="T8" fmla="*/ 2147483647 w 156"/>
              <a:gd name="T9" fmla="*/ 2147483647 h 158"/>
              <a:gd name="T10" fmla="*/ 2147483647 w 156"/>
              <a:gd name="T11" fmla="*/ 1752681585 h 158"/>
              <a:gd name="T12" fmla="*/ 2147483647 w 156"/>
              <a:gd name="T13" fmla="*/ 1298318589 h 158"/>
              <a:gd name="T14" fmla="*/ 2147483647 w 156"/>
              <a:gd name="T15" fmla="*/ 843955592 h 158"/>
              <a:gd name="T16" fmla="*/ 2147483647 w 156"/>
              <a:gd name="T17" fmla="*/ 519294962 h 158"/>
              <a:gd name="T18" fmla="*/ 2147483647 w 156"/>
              <a:gd name="T19" fmla="*/ 259728263 h 158"/>
              <a:gd name="T20" fmla="*/ 2147483647 w 156"/>
              <a:gd name="T21" fmla="*/ 129864332 h 158"/>
              <a:gd name="T22" fmla="*/ 2147483647 w 156"/>
              <a:gd name="T23" fmla="*/ 0 h 158"/>
              <a:gd name="T24" fmla="*/ 2147483647 w 156"/>
              <a:gd name="T25" fmla="*/ 129864332 h 158"/>
              <a:gd name="T26" fmla="*/ 2147483647 w 156"/>
              <a:gd name="T27" fmla="*/ 259728263 h 158"/>
              <a:gd name="T28" fmla="*/ 2147483647 w 156"/>
              <a:gd name="T29" fmla="*/ 519294962 h 158"/>
              <a:gd name="T30" fmla="*/ 2023818676 w 156"/>
              <a:gd name="T31" fmla="*/ 843955592 h 158"/>
              <a:gd name="T32" fmla="*/ 1561304194 w 156"/>
              <a:gd name="T33" fmla="*/ 1298318589 h 158"/>
              <a:gd name="T34" fmla="*/ 1098640060 w 156"/>
              <a:gd name="T35" fmla="*/ 1752681585 h 158"/>
              <a:gd name="T36" fmla="*/ 693846549 w 156"/>
              <a:gd name="T37" fmla="*/ 2147483647 h 158"/>
              <a:gd name="T38" fmla="*/ 346923275 w 156"/>
              <a:gd name="T39" fmla="*/ 2147483647 h 158"/>
              <a:gd name="T40" fmla="*/ 173461831 w 156"/>
              <a:gd name="T41" fmla="*/ 2147483647 h 158"/>
              <a:gd name="T42" fmla="*/ 57870237 w 156"/>
              <a:gd name="T43" fmla="*/ 2147483647 h 158"/>
              <a:gd name="T44" fmla="*/ 0 w 156"/>
              <a:gd name="T45" fmla="*/ 2147483647 h 158"/>
              <a:gd name="T46" fmla="*/ 57870237 w 156"/>
              <a:gd name="T47" fmla="*/ 2147483647 h 158"/>
              <a:gd name="T48" fmla="*/ 173461831 w 156"/>
              <a:gd name="T49" fmla="*/ 2147483647 h 158"/>
              <a:gd name="T50" fmla="*/ 346923275 w 156"/>
              <a:gd name="T51" fmla="*/ 2147483647 h 158"/>
              <a:gd name="T52" fmla="*/ 693846549 w 156"/>
              <a:gd name="T53" fmla="*/ 2147483647 h 158"/>
              <a:gd name="T54" fmla="*/ 1098640060 w 156"/>
              <a:gd name="T55" fmla="*/ 2147483647 h 158"/>
              <a:gd name="T56" fmla="*/ 1561304194 w 156"/>
              <a:gd name="T57" fmla="*/ 2147483647 h 158"/>
              <a:gd name="T58" fmla="*/ 2023818676 w 156"/>
              <a:gd name="T59" fmla="*/ 2147483647 h 158"/>
              <a:gd name="T60" fmla="*/ 2147483647 w 156"/>
              <a:gd name="T61" fmla="*/ 2147483647 h 158"/>
              <a:gd name="T62" fmla="*/ 2147483647 w 156"/>
              <a:gd name="T63" fmla="*/ 2147483647 h 158"/>
              <a:gd name="T64" fmla="*/ 2147483647 w 156"/>
              <a:gd name="T65" fmla="*/ 2147483647 h 158"/>
              <a:gd name="T66" fmla="*/ 2147483647 w 156"/>
              <a:gd name="T67" fmla="*/ 2147483647 h 158"/>
              <a:gd name="T68" fmla="*/ 2147483647 w 156"/>
              <a:gd name="T69" fmla="*/ 2147483647 h 158"/>
              <a:gd name="T70" fmla="*/ 2147483647 w 156"/>
              <a:gd name="T71" fmla="*/ 2147483647 h 158"/>
              <a:gd name="T72" fmla="*/ 2147483647 w 156"/>
              <a:gd name="T73" fmla="*/ 2147483647 h 158"/>
              <a:gd name="T74" fmla="*/ 2147483647 w 156"/>
              <a:gd name="T75" fmla="*/ 2147483647 h 158"/>
              <a:gd name="T76" fmla="*/ 2147483647 w 156"/>
              <a:gd name="T77" fmla="*/ 2147483647 h 158"/>
              <a:gd name="T78" fmla="*/ 2147483647 w 156"/>
              <a:gd name="T79" fmla="*/ 2147483647 h 158"/>
              <a:gd name="T80" fmla="*/ 2147483647 w 156"/>
              <a:gd name="T81" fmla="*/ 2147483647 h 158"/>
              <a:gd name="T82" fmla="*/ 2147483647 w 156"/>
              <a:gd name="T83" fmla="*/ 2147483647 h 158"/>
              <a:gd name="T84" fmla="*/ 2147483647 w 156"/>
              <a:gd name="T85" fmla="*/ 2147483647 h 158"/>
              <a:gd name="T86" fmla="*/ 2147483647 w 156"/>
              <a:gd name="T87" fmla="*/ 2147483647 h 158"/>
              <a:gd name="T88" fmla="*/ 2147483647 w 156"/>
              <a:gd name="T89" fmla="*/ 2147483647 h 15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6" h="158">
                <a:moveTo>
                  <a:pt x="156" y="78"/>
                </a:moveTo>
                <a:lnTo>
                  <a:pt x="155" y="68"/>
                </a:lnTo>
                <a:lnTo>
                  <a:pt x="153" y="57"/>
                </a:lnTo>
                <a:lnTo>
                  <a:pt x="148" y="46"/>
                </a:lnTo>
                <a:lnTo>
                  <a:pt x="143" y="37"/>
                </a:lnTo>
                <a:lnTo>
                  <a:pt x="137" y="27"/>
                </a:lnTo>
                <a:lnTo>
                  <a:pt x="129" y="20"/>
                </a:lnTo>
                <a:lnTo>
                  <a:pt x="120" y="13"/>
                </a:lnTo>
                <a:lnTo>
                  <a:pt x="110" y="8"/>
                </a:lnTo>
                <a:lnTo>
                  <a:pt x="100" y="4"/>
                </a:lnTo>
                <a:lnTo>
                  <a:pt x="89" y="2"/>
                </a:lnTo>
                <a:lnTo>
                  <a:pt x="78" y="0"/>
                </a:lnTo>
                <a:lnTo>
                  <a:pt x="66" y="2"/>
                </a:lnTo>
                <a:lnTo>
                  <a:pt x="55" y="4"/>
                </a:lnTo>
                <a:lnTo>
                  <a:pt x="46" y="8"/>
                </a:lnTo>
                <a:lnTo>
                  <a:pt x="35" y="13"/>
                </a:lnTo>
                <a:lnTo>
                  <a:pt x="27" y="20"/>
                </a:lnTo>
                <a:lnTo>
                  <a:pt x="19" y="27"/>
                </a:lnTo>
                <a:lnTo>
                  <a:pt x="12" y="37"/>
                </a:lnTo>
                <a:lnTo>
                  <a:pt x="6" y="46"/>
                </a:lnTo>
                <a:lnTo>
                  <a:pt x="3" y="57"/>
                </a:lnTo>
                <a:lnTo>
                  <a:pt x="1" y="68"/>
                </a:lnTo>
                <a:lnTo>
                  <a:pt x="0" y="78"/>
                </a:lnTo>
                <a:lnTo>
                  <a:pt x="1" y="90"/>
                </a:lnTo>
                <a:lnTo>
                  <a:pt x="3" y="101"/>
                </a:lnTo>
                <a:lnTo>
                  <a:pt x="6" y="112"/>
                </a:lnTo>
                <a:lnTo>
                  <a:pt x="12" y="121"/>
                </a:lnTo>
                <a:lnTo>
                  <a:pt x="19" y="130"/>
                </a:lnTo>
                <a:lnTo>
                  <a:pt x="27" y="138"/>
                </a:lnTo>
                <a:lnTo>
                  <a:pt x="35" y="145"/>
                </a:lnTo>
                <a:lnTo>
                  <a:pt x="46" y="150"/>
                </a:lnTo>
                <a:lnTo>
                  <a:pt x="55" y="154"/>
                </a:lnTo>
                <a:lnTo>
                  <a:pt x="66" y="156"/>
                </a:lnTo>
                <a:lnTo>
                  <a:pt x="78" y="158"/>
                </a:lnTo>
                <a:lnTo>
                  <a:pt x="89" y="156"/>
                </a:lnTo>
                <a:lnTo>
                  <a:pt x="100" y="154"/>
                </a:lnTo>
                <a:lnTo>
                  <a:pt x="110" y="150"/>
                </a:lnTo>
                <a:lnTo>
                  <a:pt x="120" y="145"/>
                </a:lnTo>
                <a:lnTo>
                  <a:pt x="129" y="138"/>
                </a:lnTo>
                <a:lnTo>
                  <a:pt x="137" y="130"/>
                </a:lnTo>
                <a:lnTo>
                  <a:pt x="143" y="121"/>
                </a:lnTo>
                <a:lnTo>
                  <a:pt x="148" y="112"/>
                </a:lnTo>
                <a:lnTo>
                  <a:pt x="153" y="101"/>
                </a:lnTo>
                <a:lnTo>
                  <a:pt x="155" y="90"/>
                </a:lnTo>
                <a:lnTo>
                  <a:pt x="156" y="7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261152" name="Group 32"/>
          <p:cNvGrpSpPr>
            <a:grpSpLocks/>
          </p:cNvGrpSpPr>
          <p:nvPr/>
        </p:nvGrpSpPr>
        <p:grpSpPr bwMode="auto">
          <a:xfrm>
            <a:off x="3089275" y="2952750"/>
            <a:ext cx="549275" cy="266700"/>
            <a:chOff x="1946" y="2041"/>
            <a:chExt cx="346" cy="168"/>
          </a:xfrm>
        </p:grpSpPr>
        <p:sp>
          <p:nvSpPr>
            <p:cNvPr id="4266" name="Line 33"/>
            <p:cNvSpPr>
              <a:spLocks noChangeShapeType="1"/>
            </p:cNvSpPr>
            <p:nvPr/>
          </p:nvSpPr>
          <p:spPr bwMode="auto">
            <a:xfrm flipH="1">
              <a:off x="1950" y="2090"/>
              <a:ext cx="41"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67" name="Freeform 34"/>
            <p:cNvSpPr>
              <a:spLocks/>
            </p:cNvSpPr>
            <p:nvPr/>
          </p:nvSpPr>
          <p:spPr bwMode="auto">
            <a:xfrm>
              <a:off x="1957" y="2041"/>
              <a:ext cx="15" cy="166"/>
            </a:xfrm>
            <a:custGeom>
              <a:avLst/>
              <a:gdLst>
                <a:gd name="T0" fmla="*/ 1 w 67"/>
                <a:gd name="T1" fmla="*/ 0 h 671"/>
                <a:gd name="T2" fmla="*/ 1 w 67"/>
                <a:gd name="T3" fmla="*/ 10 h 671"/>
                <a:gd name="T4" fmla="*/ 0 w 67"/>
                <a:gd name="T5" fmla="*/ 9 h 671"/>
                <a:gd name="T6" fmla="*/ 0 60000 65536"/>
                <a:gd name="T7" fmla="*/ 0 60000 65536"/>
                <a:gd name="T8" fmla="*/ 0 60000 65536"/>
              </a:gdLst>
              <a:ahLst/>
              <a:cxnLst>
                <a:cxn ang="T6">
                  <a:pos x="T0" y="T1"/>
                </a:cxn>
                <a:cxn ang="T7">
                  <a:pos x="T2" y="T3"/>
                </a:cxn>
                <a:cxn ang="T8">
                  <a:pos x="T4" y="T5"/>
                </a:cxn>
              </a:cxnLst>
              <a:rect l="0" t="0" r="r" b="b"/>
              <a:pathLst>
                <a:path w="67" h="671">
                  <a:moveTo>
                    <a:pt x="67" y="0"/>
                  </a:moveTo>
                  <a:lnTo>
                    <a:pt x="67" y="671"/>
                  </a:lnTo>
                  <a:lnTo>
                    <a:pt x="0" y="5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68" name="Line 35"/>
            <p:cNvSpPr>
              <a:spLocks noChangeShapeType="1"/>
            </p:cNvSpPr>
            <p:nvPr/>
          </p:nvSpPr>
          <p:spPr bwMode="auto">
            <a:xfrm flipV="1">
              <a:off x="1946" y="2114"/>
              <a:ext cx="4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69" name="Freeform 36"/>
            <p:cNvSpPr>
              <a:spLocks/>
            </p:cNvSpPr>
            <p:nvPr/>
          </p:nvSpPr>
          <p:spPr bwMode="auto">
            <a:xfrm>
              <a:off x="1988" y="2045"/>
              <a:ext cx="17" cy="81"/>
            </a:xfrm>
            <a:custGeom>
              <a:avLst/>
              <a:gdLst>
                <a:gd name="T0" fmla="*/ 1 w 67"/>
                <a:gd name="T1" fmla="*/ 0 h 332"/>
                <a:gd name="T2" fmla="*/ 1 w 67"/>
                <a:gd name="T3" fmla="*/ 3 h 332"/>
                <a:gd name="T4" fmla="*/ 0 w 67"/>
                <a:gd name="T5" fmla="*/ 5 h 332"/>
                <a:gd name="T6" fmla="*/ 0 60000 65536"/>
                <a:gd name="T7" fmla="*/ 0 60000 65536"/>
                <a:gd name="T8" fmla="*/ 0 60000 65536"/>
              </a:gdLst>
              <a:ahLst/>
              <a:cxnLst>
                <a:cxn ang="T6">
                  <a:pos x="T0" y="T1"/>
                </a:cxn>
                <a:cxn ang="T7">
                  <a:pos x="T2" y="T3"/>
                </a:cxn>
                <a:cxn ang="T8">
                  <a:pos x="T4" y="T5"/>
                </a:cxn>
              </a:cxnLst>
              <a:rect l="0" t="0" r="r" b="b"/>
              <a:pathLst>
                <a:path w="67" h="332">
                  <a:moveTo>
                    <a:pt x="67" y="0"/>
                  </a:moveTo>
                  <a:lnTo>
                    <a:pt x="52" y="180"/>
                  </a:lnTo>
                  <a:lnTo>
                    <a:pt x="0" y="3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70" name="Line 37"/>
            <p:cNvSpPr>
              <a:spLocks noChangeShapeType="1"/>
            </p:cNvSpPr>
            <p:nvPr/>
          </p:nvSpPr>
          <p:spPr bwMode="auto">
            <a:xfrm flipV="1">
              <a:off x="2005" y="2055"/>
              <a:ext cx="17"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71" name="Freeform 38"/>
            <p:cNvSpPr>
              <a:spLocks/>
            </p:cNvSpPr>
            <p:nvPr/>
          </p:nvSpPr>
          <p:spPr bwMode="auto">
            <a:xfrm>
              <a:off x="2022" y="2052"/>
              <a:ext cx="25" cy="52"/>
            </a:xfrm>
            <a:custGeom>
              <a:avLst/>
              <a:gdLst>
                <a:gd name="T0" fmla="*/ 0 w 97"/>
                <a:gd name="T1" fmla="*/ 0 h 211"/>
                <a:gd name="T2" fmla="*/ 0 w 97"/>
                <a:gd name="T3" fmla="*/ 3 h 211"/>
                <a:gd name="T4" fmla="*/ 2 w 97"/>
                <a:gd name="T5" fmla="*/ 3 h 211"/>
                <a:gd name="T6" fmla="*/ 0 60000 65536"/>
                <a:gd name="T7" fmla="*/ 0 60000 65536"/>
                <a:gd name="T8" fmla="*/ 0 60000 65536"/>
              </a:gdLst>
              <a:ahLst/>
              <a:cxnLst>
                <a:cxn ang="T6">
                  <a:pos x="T0" y="T1"/>
                </a:cxn>
                <a:cxn ang="T7">
                  <a:pos x="T2" y="T3"/>
                </a:cxn>
                <a:cxn ang="T8">
                  <a:pos x="T4" y="T5"/>
                </a:cxn>
              </a:cxnLst>
              <a:rect l="0" t="0" r="r" b="b"/>
              <a:pathLst>
                <a:path w="97" h="211">
                  <a:moveTo>
                    <a:pt x="0" y="0"/>
                  </a:moveTo>
                  <a:lnTo>
                    <a:pt x="0" y="211"/>
                  </a:lnTo>
                  <a:lnTo>
                    <a:pt x="97" y="2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72" name="Freeform 39"/>
            <p:cNvSpPr>
              <a:spLocks/>
            </p:cNvSpPr>
            <p:nvPr/>
          </p:nvSpPr>
          <p:spPr bwMode="auto">
            <a:xfrm>
              <a:off x="1997" y="2140"/>
              <a:ext cx="53" cy="62"/>
            </a:xfrm>
            <a:custGeom>
              <a:avLst/>
              <a:gdLst>
                <a:gd name="T0" fmla="*/ 0 w 212"/>
                <a:gd name="T1" fmla="*/ 0 h 257"/>
                <a:gd name="T2" fmla="*/ 2 w 212"/>
                <a:gd name="T3" fmla="*/ 4 h 257"/>
                <a:gd name="T4" fmla="*/ 3 w 212"/>
                <a:gd name="T5" fmla="*/ 4 h 257"/>
                <a:gd name="T6" fmla="*/ 0 60000 65536"/>
                <a:gd name="T7" fmla="*/ 0 60000 65536"/>
                <a:gd name="T8" fmla="*/ 0 60000 65536"/>
              </a:gdLst>
              <a:ahLst/>
              <a:cxnLst>
                <a:cxn ang="T6">
                  <a:pos x="T0" y="T1"/>
                </a:cxn>
                <a:cxn ang="T7">
                  <a:pos x="T2" y="T3"/>
                </a:cxn>
                <a:cxn ang="T8">
                  <a:pos x="T4" y="T5"/>
                </a:cxn>
              </a:cxnLst>
              <a:rect l="0" t="0" r="r" b="b"/>
              <a:pathLst>
                <a:path w="212" h="257">
                  <a:moveTo>
                    <a:pt x="0" y="0"/>
                  </a:moveTo>
                  <a:lnTo>
                    <a:pt x="143" y="257"/>
                  </a:lnTo>
                  <a:lnTo>
                    <a:pt x="212" y="2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73" name="Line 40"/>
            <p:cNvSpPr>
              <a:spLocks noChangeShapeType="1"/>
            </p:cNvSpPr>
            <p:nvPr/>
          </p:nvSpPr>
          <p:spPr bwMode="auto">
            <a:xfrm flipV="1">
              <a:off x="1995" y="2121"/>
              <a:ext cx="36"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74" name="Freeform 41"/>
            <p:cNvSpPr>
              <a:spLocks/>
            </p:cNvSpPr>
            <p:nvPr/>
          </p:nvSpPr>
          <p:spPr bwMode="auto">
            <a:xfrm>
              <a:off x="1981" y="2116"/>
              <a:ext cx="52" cy="88"/>
            </a:xfrm>
            <a:custGeom>
              <a:avLst/>
              <a:gdLst>
                <a:gd name="T0" fmla="*/ 3 w 211"/>
                <a:gd name="T1" fmla="*/ 0 h 362"/>
                <a:gd name="T2" fmla="*/ 2 w 211"/>
                <a:gd name="T3" fmla="*/ 3 h 362"/>
                <a:gd name="T4" fmla="*/ 0 w 211"/>
                <a:gd name="T5" fmla="*/ 5 h 362"/>
                <a:gd name="T6" fmla="*/ 0 60000 65536"/>
                <a:gd name="T7" fmla="*/ 0 60000 65536"/>
                <a:gd name="T8" fmla="*/ 0 60000 65536"/>
              </a:gdLst>
              <a:ahLst/>
              <a:cxnLst>
                <a:cxn ang="T6">
                  <a:pos x="T0" y="T1"/>
                </a:cxn>
                <a:cxn ang="T7">
                  <a:pos x="T2" y="T3"/>
                </a:cxn>
                <a:cxn ang="T8">
                  <a:pos x="T4" y="T5"/>
                </a:cxn>
              </a:cxnLst>
              <a:rect l="0" t="0" r="r" b="b"/>
              <a:pathLst>
                <a:path w="211" h="362">
                  <a:moveTo>
                    <a:pt x="211" y="0"/>
                  </a:moveTo>
                  <a:lnTo>
                    <a:pt x="128" y="212"/>
                  </a:lnTo>
                  <a:lnTo>
                    <a:pt x="0" y="3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75" name="Freeform 42"/>
            <p:cNvSpPr>
              <a:spLocks/>
            </p:cNvSpPr>
            <p:nvPr/>
          </p:nvSpPr>
          <p:spPr bwMode="auto">
            <a:xfrm>
              <a:off x="2114" y="2135"/>
              <a:ext cx="55" cy="74"/>
            </a:xfrm>
            <a:custGeom>
              <a:avLst/>
              <a:gdLst>
                <a:gd name="T0" fmla="*/ 3 w 225"/>
                <a:gd name="T1" fmla="*/ 0 h 301"/>
                <a:gd name="T2" fmla="*/ 2 w 225"/>
                <a:gd name="T3" fmla="*/ 3 h 301"/>
                <a:gd name="T4" fmla="*/ 0 w 225"/>
                <a:gd name="T5" fmla="*/ 4 h 301"/>
                <a:gd name="T6" fmla="*/ 0 60000 65536"/>
                <a:gd name="T7" fmla="*/ 0 60000 65536"/>
                <a:gd name="T8" fmla="*/ 0 60000 65536"/>
              </a:gdLst>
              <a:ahLst/>
              <a:cxnLst>
                <a:cxn ang="T6">
                  <a:pos x="T0" y="T1"/>
                </a:cxn>
                <a:cxn ang="T7">
                  <a:pos x="T2" y="T3"/>
                </a:cxn>
                <a:cxn ang="T8">
                  <a:pos x="T4" y="T5"/>
                </a:cxn>
              </a:cxnLst>
              <a:rect l="0" t="0" r="r" b="b"/>
              <a:pathLst>
                <a:path w="225" h="301">
                  <a:moveTo>
                    <a:pt x="225" y="0"/>
                  </a:moveTo>
                  <a:lnTo>
                    <a:pt x="112" y="188"/>
                  </a:lnTo>
                  <a:lnTo>
                    <a:pt x="0" y="3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76" name="Line 43"/>
            <p:cNvSpPr>
              <a:spLocks noChangeShapeType="1"/>
            </p:cNvSpPr>
            <p:nvPr/>
          </p:nvSpPr>
          <p:spPr bwMode="auto">
            <a:xfrm flipH="1">
              <a:off x="2135" y="2098"/>
              <a:ext cx="29"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77" name="Line 44"/>
            <p:cNvSpPr>
              <a:spLocks noChangeShapeType="1"/>
            </p:cNvSpPr>
            <p:nvPr/>
          </p:nvSpPr>
          <p:spPr bwMode="auto">
            <a:xfrm flipH="1">
              <a:off x="2135" y="2050"/>
              <a:ext cx="26"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78" name="Line 45"/>
            <p:cNvSpPr>
              <a:spLocks noChangeShapeType="1"/>
            </p:cNvSpPr>
            <p:nvPr/>
          </p:nvSpPr>
          <p:spPr bwMode="auto">
            <a:xfrm>
              <a:off x="2085" y="2048"/>
              <a:ext cx="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79" name="Line 46"/>
            <p:cNvSpPr>
              <a:spLocks noChangeShapeType="1"/>
            </p:cNvSpPr>
            <p:nvPr/>
          </p:nvSpPr>
          <p:spPr bwMode="auto">
            <a:xfrm flipV="1">
              <a:off x="2085" y="2052"/>
              <a:ext cx="39"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0" name="Line 47"/>
            <p:cNvSpPr>
              <a:spLocks noChangeShapeType="1"/>
            </p:cNvSpPr>
            <p:nvPr/>
          </p:nvSpPr>
          <p:spPr bwMode="auto">
            <a:xfrm flipH="1">
              <a:off x="2124" y="2048"/>
              <a:ext cx="2"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1" name="Line 48"/>
            <p:cNvSpPr>
              <a:spLocks noChangeShapeType="1"/>
            </p:cNvSpPr>
            <p:nvPr/>
          </p:nvSpPr>
          <p:spPr bwMode="auto">
            <a:xfrm flipH="1">
              <a:off x="2085" y="2083"/>
              <a:ext cx="43"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2" name="Line 49"/>
            <p:cNvSpPr>
              <a:spLocks noChangeShapeType="1"/>
            </p:cNvSpPr>
            <p:nvPr/>
          </p:nvSpPr>
          <p:spPr bwMode="auto">
            <a:xfrm flipV="1">
              <a:off x="2085" y="2069"/>
              <a:ext cx="32"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3" name="Line 50"/>
            <p:cNvSpPr>
              <a:spLocks noChangeShapeType="1"/>
            </p:cNvSpPr>
            <p:nvPr/>
          </p:nvSpPr>
          <p:spPr bwMode="auto">
            <a:xfrm>
              <a:off x="2102" y="2088"/>
              <a:ext cx="3"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4" name="Line 51"/>
            <p:cNvSpPr>
              <a:spLocks noChangeShapeType="1"/>
            </p:cNvSpPr>
            <p:nvPr/>
          </p:nvSpPr>
          <p:spPr bwMode="auto">
            <a:xfrm flipV="1">
              <a:off x="2067" y="2105"/>
              <a:ext cx="63"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5" name="Line 52"/>
            <p:cNvSpPr>
              <a:spLocks noChangeShapeType="1"/>
            </p:cNvSpPr>
            <p:nvPr/>
          </p:nvSpPr>
          <p:spPr bwMode="auto">
            <a:xfrm>
              <a:off x="2085" y="2119"/>
              <a:ext cx="1"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6" name="Line 53"/>
            <p:cNvSpPr>
              <a:spLocks noChangeShapeType="1"/>
            </p:cNvSpPr>
            <p:nvPr/>
          </p:nvSpPr>
          <p:spPr bwMode="auto">
            <a:xfrm flipV="1">
              <a:off x="2085" y="2124"/>
              <a:ext cx="32"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7" name="Line 54"/>
            <p:cNvSpPr>
              <a:spLocks noChangeShapeType="1"/>
            </p:cNvSpPr>
            <p:nvPr/>
          </p:nvSpPr>
          <p:spPr bwMode="auto">
            <a:xfrm flipH="1">
              <a:off x="2117" y="2121"/>
              <a:ext cx="2"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8" name="Line 55"/>
            <p:cNvSpPr>
              <a:spLocks noChangeShapeType="1"/>
            </p:cNvSpPr>
            <p:nvPr/>
          </p:nvSpPr>
          <p:spPr bwMode="auto">
            <a:xfrm flipH="1">
              <a:off x="2085" y="2145"/>
              <a:ext cx="34"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9" name="Freeform 56"/>
            <p:cNvSpPr>
              <a:spLocks/>
            </p:cNvSpPr>
            <p:nvPr/>
          </p:nvSpPr>
          <p:spPr bwMode="auto">
            <a:xfrm>
              <a:off x="2090" y="2147"/>
              <a:ext cx="14" cy="60"/>
            </a:xfrm>
            <a:custGeom>
              <a:avLst/>
              <a:gdLst>
                <a:gd name="T0" fmla="*/ 1 w 53"/>
                <a:gd name="T1" fmla="*/ 0 h 242"/>
                <a:gd name="T2" fmla="*/ 1 w 53"/>
                <a:gd name="T3" fmla="*/ 4 h 242"/>
                <a:gd name="T4" fmla="*/ 0 w 53"/>
                <a:gd name="T5" fmla="*/ 3 h 242"/>
                <a:gd name="T6" fmla="*/ 0 60000 65536"/>
                <a:gd name="T7" fmla="*/ 0 60000 65536"/>
                <a:gd name="T8" fmla="*/ 0 60000 65536"/>
              </a:gdLst>
              <a:ahLst/>
              <a:cxnLst>
                <a:cxn ang="T6">
                  <a:pos x="T0" y="T1"/>
                </a:cxn>
                <a:cxn ang="T7">
                  <a:pos x="T2" y="T3"/>
                </a:cxn>
                <a:cxn ang="T8">
                  <a:pos x="T4" y="T5"/>
                </a:cxn>
              </a:cxnLst>
              <a:rect l="0" t="0" r="r" b="b"/>
              <a:pathLst>
                <a:path w="53" h="242">
                  <a:moveTo>
                    <a:pt x="53" y="0"/>
                  </a:moveTo>
                  <a:lnTo>
                    <a:pt x="53" y="242"/>
                  </a:lnTo>
                  <a:lnTo>
                    <a:pt x="0" y="1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90" name="Line 57"/>
            <p:cNvSpPr>
              <a:spLocks noChangeShapeType="1"/>
            </p:cNvSpPr>
            <p:nvPr/>
          </p:nvSpPr>
          <p:spPr bwMode="auto">
            <a:xfrm flipH="1">
              <a:off x="2069" y="2166"/>
              <a:ext cx="2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1" name="Line 58"/>
            <p:cNvSpPr>
              <a:spLocks noChangeShapeType="1"/>
            </p:cNvSpPr>
            <p:nvPr/>
          </p:nvSpPr>
          <p:spPr bwMode="auto">
            <a:xfrm>
              <a:off x="2112" y="2161"/>
              <a:ext cx="16"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2" name="Line 59"/>
            <p:cNvSpPr>
              <a:spLocks noChangeShapeType="1"/>
            </p:cNvSpPr>
            <p:nvPr/>
          </p:nvSpPr>
          <p:spPr bwMode="auto">
            <a:xfrm flipV="1">
              <a:off x="2235" y="2057"/>
              <a:ext cx="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3" name="Line 60"/>
            <p:cNvSpPr>
              <a:spLocks noChangeShapeType="1"/>
            </p:cNvSpPr>
            <p:nvPr/>
          </p:nvSpPr>
          <p:spPr bwMode="auto">
            <a:xfrm flipH="1">
              <a:off x="2207" y="2095"/>
              <a:ext cx="71"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4" name="Line 61"/>
            <p:cNvSpPr>
              <a:spLocks noChangeShapeType="1"/>
            </p:cNvSpPr>
            <p:nvPr/>
          </p:nvSpPr>
          <p:spPr bwMode="auto">
            <a:xfrm flipH="1">
              <a:off x="2230" y="2121"/>
              <a:ext cx="19"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5" name="Line 62"/>
            <p:cNvSpPr>
              <a:spLocks noChangeShapeType="1"/>
            </p:cNvSpPr>
            <p:nvPr/>
          </p:nvSpPr>
          <p:spPr bwMode="auto">
            <a:xfrm flipV="1">
              <a:off x="2230" y="2147"/>
              <a:ext cx="19"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6" name="Line 63"/>
            <p:cNvSpPr>
              <a:spLocks noChangeShapeType="1"/>
            </p:cNvSpPr>
            <p:nvPr/>
          </p:nvSpPr>
          <p:spPr bwMode="auto">
            <a:xfrm flipH="1">
              <a:off x="2254" y="2098"/>
              <a:ext cx="2" cy="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7" name="Line 64"/>
            <p:cNvSpPr>
              <a:spLocks noChangeShapeType="1"/>
            </p:cNvSpPr>
            <p:nvPr/>
          </p:nvSpPr>
          <p:spPr bwMode="auto">
            <a:xfrm>
              <a:off x="2230" y="2100"/>
              <a:ext cx="2"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8" name="Line 65"/>
            <p:cNvSpPr>
              <a:spLocks noChangeShapeType="1"/>
            </p:cNvSpPr>
            <p:nvPr/>
          </p:nvSpPr>
          <p:spPr bwMode="auto">
            <a:xfrm flipV="1">
              <a:off x="2275" y="2085"/>
              <a:ext cx="5" cy="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99" name="Line 66"/>
            <p:cNvSpPr>
              <a:spLocks noChangeShapeType="1"/>
            </p:cNvSpPr>
            <p:nvPr/>
          </p:nvSpPr>
          <p:spPr bwMode="auto">
            <a:xfrm flipV="1">
              <a:off x="2209" y="2180"/>
              <a:ext cx="66" cy="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0" name="Line 67"/>
            <p:cNvSpPr>
              <a:spLocks noChangeShapeType="1"/>
            </p:cNvSpPr>
            <p:nvPr/>
          </p:nvSpPr>
          <p:spPr bwMode="auto">
            <a:xfrm>
              <a:off x="2207" y="2088"/>
              <a:ext cx="2"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1" name="Line 68"/>
            <p:cNvSpPr>
              <a:spLocks noChangeShapeType="1"/>
            </p:cNvSpPr>
            <p:nvPr/>
          </p:nvSpPr>
          <p:spPr bwMode="auto">
            <a:xfrm flipH="1">
              <a:off x="2195" y="2054"/>
              <a:ext cx="97"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1189" name="Group 69"/>
          <p:cNvGrpSpPr>
            <a:grpSpLocks/>
          </p:cNvGrpSpPr>
          <p:nvPr/>
        </p:nvGrpSpPr>
        <p:grpSpPr bwMode="auto">
          <a:xfrm>
            <a:off x="1939925" y="2284413"/>
            <a:ext cx="654050" cy="403225"/>
            <a:chOff x="1222" y="1620"/>
            <a:chExt cx="412" cy="254"/>
          </a:xfrm>
        </p:grpSpPr>
        <p:sp>
          <p:nvSpPr>
            <p:cNvPr id="4263" name="Line 70"/>
            <p:cNvSpPr>
              <a:spLocks noChangeShapeType="1"/>
            </p:cNvSpPr>
            <p:nvPr/>
          </p:nvSpPr>
          <p:spPr bwMode="auto">
            <a:xfrm flipV="1">
              <a:off x="1222" y="1819"/>
              <a:ext cx="412" cy="5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64" name="Line 71"/>
            <p:cNvSpPr>
              <a:spLocks noChangeShapeType="1"/>
            </p:cNvSpPr>
            <p:nvPr/>
          </p:nvSpPr>
          <p:spPr bwMode="auto">
            <a:xfrm flipH="1" flipV="1">
              <a:off x="1475" y="1620"/>
              <a:ext cx="159" cy="1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65" name="Line 72"/>
            <p:cNvSpPr>
              <a:spLocks noChangeShapeType="1"/>
            </p:cNvSpPr>
            <p:nvPr/>
          </p:nvSpPr>
          <p:spPr bwMode="auto">
            <a:xfrm flipH="1">
              <a:off x="1222" y="1620"/>
              <a:ext cx="253" cy="25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1193" name="Group 73"/>
          <p:cNvGrpSpPr>
            <a:grpSpLocks/>
          </p:cNvGrpSpPr>
          <p:nvPr/>
        </p:nvGrpSpPr>
        <p:grpSpPr bwMode="auto">
          <a:xfrm>
            <a:off x="1309688" y="1162050"/>
            <a:ext cx="990600" cy="309563"/>
            <a:chOff x="825" y="913"/>
            <a:chExt cx="624" cy="195"/>
          </a:xfrm>
        </p:grpSpPr>
        <p:sp>
          <p:nvSpPr>
            <p:cNvPr id="4226" name="Line 74"/>
            <p:cNvSpPr>
              <a:spLocks noChangeShapeType="1"/>
            </p:cNvSpPr>
            <p:nvPr/>
          </p:nvSpPr>
          <p:spPr bwMode="auto">
            <a:xfrm flipH="1">
              <a:off x="841" y="961"/>
              <a:ext cx="39"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7" name="Freeform 75"/>
            <p:cNvSpPr>
              <a:spLocks/>
            </p:cNvSpPr>
            <p:nvPr/>
          </p:nvSpPr>
          <p:spPr bwMode="auto">
            <a:xfrm>
              <a:off x="846" y="913"/>
              <a:ext cx="17" cy="166"/>
            </a:xfrm>
            <a:custGeom>
              <a:avLst/>
              <a:gdLst>
                <a:gd name="T0" fmla="*/ 1 w 69"/>
                <a:gd name="T1" fmla="*/ 0 h 671"/>
                <a:gd name="T2" fmla="*/ 1 w 69"/>
                <a:gd name="T3" fmla="*/ 10 h 671"/>
                <a:gd name="T4" fmla="*/ 0 w 69"/>
                <a:gd name="T5" fmla="*/ 9 h 671"/>
                <a:gd name="T6" fmla="*/ 0 60000 65536"/>
                <a:gd name="T7" fmla="*/ 0 60000 65536"/>
                <a:gd name="T8" fmla="*/ 0 60000 65536"/>
              </a:gdLst>
              <a:ahLst/>
              <a:cxnLst>
                <a:cxn ang="T6">
                  <a:pos x="T0" y="T1"/>
                </a:cxn>
                <a:cxn ang="T7">
                  <a:pos x="T2" y="T3"/>
                </a:cxn>
                <a:cxn ang="T8">
                  <a:pos x="T4" y="T5"/>
                </a:cxn>
              </a:cxnLst>
              <a:rect l="0" t="0" r="r" b="b"/>
              <a:pathLst>
                <a:path w="69" h="671">
                  <a:moveTo>
                    <a:pt x="69" y="0"/>
                  </a:moveTo>
                  <a:lnTo>
                    <a:pt x="69" y="671"/>
                  </a:lnTo>
                  <a:lnTo>
                    <a:pt x="0" y="5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28" name="Line 76"/>
            <p:cNvSpPr>
              <a:spLocks noChangeShapeType="1"/>
            </p:cNvSpPr>
            <p:nvPr/>
          </p:nvSpPr>
          <p:spPr bwMode="auto">
            <a:xfrm flipV="1">
              <a:off x="835" y="986"/>
              <a:ext cx="4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9" name="Freeform 77"/>
            <p:cNvSpPr>
              <a:spLocks/>
            </p:cNvSpPr>
            <p:nvPr/>
          </p:nvSpPr>
          <p:spPr bwMode="auto">
            <a:xfrm>
              <a:off x="877" y="916"/>
              <a:ext cx="17" cy="83"/>
            </a:xfrm>
            <a:custGeom>
              <a:avLst/>
              <a:gdLst>
                <a:gd name="T0" fmla="*/ 1 w 68"/>
                <a:gd name="T1" fmla="*/ 0 h 333"/>
                <a:gd name="T2" fmla="*/ 1 w 68"/>
                <a:gd name="T3" fmla="*/ 3 h 333"/>
                <a:gd name="T4" fmla="*/ 0 w 68"/>
                <a:gd name="T5" fmla="*/ 5 h 333"/>
                <a:gd name="T6" fmla="*/ 0 60000 65536"/>
                <a:gd name="T7" fmla="*/ 0 60000 65536"/>
                <a:gd name="T8" fmla="*/ 0 60000 65536"/>
              </a:gdLst>
              <a:ahLst/>
              <a:cxnLst>
                <a:cxn ang="T6">
                  <a:pos x="T0" y="T1"/>
                </a:cxn>
                <a:cxn ang="T7">
                  <a:pos x="T2" y="T3"/>
                </a:cxn>
                <a:cxn ang="T8">
                  <a:pos x="T4" y="T5"/>
                </a:cxn>
              </a:cxnLst>
              <a:rect l="0" t="0" r="r" b="b"/>
              <a:pathLst>
                <a:path w="68" h="333">
                  <a:moveTo>
                    <a:pt x="68" y="0"/>
                  </a:moveTo>
                  <a:lnTo>
                    <a:pt x="52" y="182"/>
                  </a:lnTo>
                  <a:lnTo>
                    <a:pt x="0" y="3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30" name="Line 78"/>
            <p:cNvSpPr>
              <a:spLocks noChangeShapeType="1"/>
            </p:cNvSpPr>
            <p:nvPr/>
          </p:nvSpPr>
          <p:spPr bwMode="auto">
            <a:xfrm flipV="1">
              <a:off x="894" y="929"/>
              <a:ext cx="19"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1" name="Freeform 79"/>
            <p:cNvSpPr>
              <a:spLocks/>
            </p:cNvSpPr>
            <p:nvPr/>
          </p:nvSpPr>
          <p:spPr bwMode="auto">
            <a:xfrm>
              <a:off x="913" y="923"/>
              <a:ext cx="24" cy="54"/>
            </a:xfrm>
            <a:custGeom>
              <a:avLst/>
              <a:gdLst>
                <a:gd name="T0" fmla="*/ 0 w 98"/>
                <a:gd name="T1" fmla="*/ 0 h 212"/>
                <a:gd name="T2" fmla="*/ 0 w 98"/>
                <a:gd name="T3" fmla="*/ 4 h 212"/>
                <a:gd name="T4" fmla="*/ 1 w 98"/>
                <a:gd name="T5" fmla="*/ 4 h 212"/>
                <a:gd name="T6" fmla="*/ 0 60000 65536"/>
                <a:gd name="T7" fmla="*/ 0 60000 65536"/>
                <a:gd name="T8" fmla="*/ 0 60000 65536"/>
              </a:gdLst>
              <a:ahLst/>
              <a:cxnLst>
                <a:cxn ang="T6">
                  <a:pos x="T0" y="T1"/>
                </a:cxn>
                <a:cxn ang="T7">
                  <a:pos x="T2" y="T3"/>
                </a:cxn>
                <a:cxn ang="T8">
                  <a:pos x="T4" y="T5"/>
                </a:cxn>
              </a:cxnLst>
              <a:rect l="0" t="0" r="r" b="b"/>
              <a:pathLst>
                <a:path w="98" h="212">
                  <a:moveTo>
                    <a:pt x="0" y="0"/>
                  </a:moveTo>
                  <a:lnTo>
                    <a:pt x="0" y="212"/>
                  </a:lnTo>
                  <a:lnTo>
                    <a:pt x="98" y="2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32" name="Freeform 80"/>
            <p:cNvSpPr>
              <a:spLocks/>
            </p:cNvSpPr>
            <p:nvPr/>
          </p:nvSpPr>
          <p:spPr bwMode="auto">
            <a:xfrm>
              <a:off x="886" y="1012"/>
              <a:ext cx="53" cy="63"/>
            </a:xfrm>
            <a:custGeom>
              <a:avLst/>
              <a:gdLst>
                <a:gd name="T0" fmla="*/ 0 w 211"/>
                <a:gd name="T1" fmla="*/ 0 h 256"/>
                <a:gd name="T2" fmla="*/ 2 w 211"/>
                <a:gd name="T3" fmla="*/ 4 h 256"/>
                <a:gd name="T4" fmla="*/ 3 w 211"/>
                <a:gd name="T5" fmla="*/ 4 h 256"/>
                <a:gd name="T6" fmla="*/ 0 60000 65536"/>
                <a:gd name="T7" fmla="*/ 0 60000 65536"/>
                <a:gd name="T8" fmla="*/ 0 60000 65536"/>
              </a:gdLst>
              <a:ahLst/>
              <a:cxnLst>
                <a:cxn ang="T6">
                  <a:pos x="T0" y="T1"/>
                </a:cxn>
                <a:cxn ang="T7">
                  <a:pos x="T2" y="T3"/>
                </a:cxn>
                <a:cxn ang="T8">
                  <a:pos x="T4" y="T5"/>
                </a:cxn>
              </a:cxnLst>
              <a:rect l="0" t="0" r="r" b="b"/>
              <a:pathLst>
                <a:path w="211" h="256">
                  <a:moveTo>
                    <a:pt x="0" y="0"/>
                  </a:moveTo>
                  <a:lnTo>
                    <a:pt x="143" y="256"/>
                  </a:lnTo>
                  <a:lnTo>
                    <a:pt x="211" y="2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33" name="Line 81"/>
            <p:cNvSpPr>
              <a:spLocks noChangeShapeType="1"/>
            </p:cNvSpPr>
            <p:nvPr/>
          </p:nvSpPr>
          <p:spPr bwMode="auto">
            <a:xfrm flipV="1">
              <a:off x="884" y="992"/>
              <a:ext cx="36"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4" name="Freeform 82"/>
            <p:cNvSpPr>
              <a:spLocks/>
            </p:cNvSpPr>
            <p:nvPr/>
          </p:nvSpPr>
          <p:spPr bwMode="auto">
            <a:xfrm>
              <a:off x="870" y="987"/>
              <a:ext cx="52" cy="90"/>
            </a:xfrm>
            <a:custGeom>
              <a:avLst/>
              <a:gdLst>
                <a:gd name="T0" fmla="*/ 3 w 210"/>
                <a:gd name="T1" fmla="*/ 0 h 362"/>
                <a:gd name="T2" fmla="*/ 2 w 210"/>
                <a:gd name="T3" fmla="*/ 3 h 362"/>
                <a:gd name="T4" fmla="*/ 0 w 210"/>
                <a:gd name="T5" fmla="*/ 5 h 362"/>
                <a:gd name="T6" fmla="*/ 0 60000 65536"/>
                <a:gd name="T7" fmla="*/ 0 60000 65536"/>
                <a:gd name="T8" fmla="*/ 0 60000 65536"/>
              </a:gdLst>
              <a:ahLst/>
              <a:cxnLst>
                <a:cxn ang="T6">
                  <a:pos x="T0" y="T1"/>
                </a:cxn>
                <a:cxn ang="T7">
                  <a:pos x="T2" y="T3"/>
                </a:cxn>
                <a:cxn ang="T8">
                  <a:pos x="T4" y="T5"/>
                </a:cxn>
              </a:cxnLst>
              <a:rect l="0" t="0" r="r" b="b"/>
              <a:pathLst>
                <a:path w="210" h="362">
                  <a:moveTo>
                    <a:pt x="210" y="0"/>
                  </a:moveTo>
                  <a:lnTo>
                    <a:pt x="128" y="211"/>
                  </a:lnTo>
                  <a:lnTo>
                    <a:pt x="0" y="3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35" name="Freeform 83"/>
            <p:cNvSpPr>
              <a:spLocks/>
            </p:cNvSpPr>
            <p:nvPr/>
          </p:nvSpPr>
          <p:spPr bwMode="auto">
            <a:xfrm>
              <a:off x="1003" y="1006"/>
              <a:ext cx="57" cy="75"/>
            </a:xfrm>
            <a:custGeom>
              <a:avLst/>
              <a:gdLst>
                <a:gd name="T0" fmla="*/ 4 w 227"/>
                <a:gd name="T1" fmla="*/ 0 h 302"/>
                <a:gd name="T2" fmla="*/ 2 w 227"/>
                <a:gd name="T3" fmla="*/ 3 h 302"/>
                <a:gd name="T4" fmla="*/ 0 w 227"/>
                <a:gd name="T5" fmla="*/ 5 h 302"/>
                <a:gd name="T6" fmla="*/ 0 60000 65536"/>
                <a:gd name="T7" fmla="*/ 0 60000 65536"/>
                <a:gd name="T8" fmla="*/ 0 60000 65536"/>
              </a:gdLst>
              <a:ahLst/>
              <a:cxnLst>
                <a:cxn ang="T6">
                  <a:pos x="T0" y="T1"/>
                </a:cxn>
                <a:cxn ang="T7">
                  <a:pos x="T2" y="T3"/>
                </a:cxn>
                <a:cxn ang="T8">
                  <a:pos x="T4" y="T5"/>
                </a:cxn>
              </a:cxnLst>
              <a:rect l="0" t="0" r="r" b="b"/>
              <a:pathLst>
                <a:path w="227" h="302">
                  <a:moveTo>
                    <a:pt x="227" y="0"/>
                  </a:moveTo>
                  <a:lnTo>
                    <a:pt x="114" y="189"/>
                  </a:lnTo>
                  <a:lnTo>
                    <a:pt x="0" y="3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36" name="Line 84"/>
            <p:cNvSpPr>
              <a:spLocks noChangeShapeType="1"/>
            </p:cNvSpPr>
            <p:nvPr/>
          </p:nvSpPr>
          <p:spPr bwMode="auto">
            <a:xfrm flipH="1">
              <a:off x="1024" y="970"/>
              <a:ext cx="29"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7" name="Line 85"/>
            <p:cNvSpPr>
              <a:spLocks noChangeShapeType="1"/>
            </p:cNvSpPr>
            <p:nvPr/>
          </p:nvSpPr>
          <p:spPr bwMode="auto">
            <a:xfrm flipH="1">
              <a:off x="1024" y="922"/>
              <a:ext cx="26"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8" name="Line 86"/>
            <p:cNvSpPr>
              <a:spLocks noChangeShapeType="1"/>
            </p:cNvSpPr>
            <p:nvPr/>
          </p:nvSpPr>
          <p:spPr bwMode="auto">
            <a:xfrm>
              <a:off x="974" y="920"/>
              <a:ext cx="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39" name="Line 87"/>
            <p:cNvSpPr>
              <a:spLocks noChangeShapeType="1"/>
            </p:cNvSpPr>
            <p:nvPr/>
          </p:nvSpPr>
          <p:spPr bwMode="auto">
            <a:xfrm flipV="1">
              <a:off x="974" y="923"/>
              <a:ext cx="39"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0" name="Line 88"/>
            <p:cNvSpPr>
              <a:spLocks noChangeShapeType="1"/>
            </p:cNvSpPr>
            <p:nvPr/>
          </p:nvSpPr>
          <p:spPr bwMode="auto">
            <a:xfrm flipH="1">
              <a:off x="1013" y="920"/>
              <a:ext cx="2"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1" name="Line 89"/>
            <p:cNvSpPr>
              <a:spLocks noChangeShapeType="1"/>
            </p:cNvSpPr>
            <p:nvPr/>
          </p:nvSpPr>
          <p:spPr bwMode="auto">
            <a:xfrm flipH="1">
              <a:off x="974" y="956"/>
              <a:ext cx="43"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2" name="Line 90"/>
            <p:cNvSpPr>
              <a:spLocks noChangeShapeType="1"/>
            </p:cNvSpPr>
            <p:nvPr/>
          </p:nvSpPr>
          <p:spPr bwMode="auto">
            <a:xfrm flipV="1">
              <a:off x="974" y="941"/>
              <a:ext cx="33"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3" name="Line 91"/>
            <p:cNvSpPr>
              <a:spLocks noChangeShapeType="1"/>
            </p:cNvSpPr>
            <p:nvPr/>
          </p:nvSpPr>
          <p:spPr bwMode="auto">
            <a:xfrm>
              <a:off x="991" y="960"/>
              <a:ext cx="3"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4" name="Line 92"/>
            <p:cNvSpPr>
              <a:spLocks noChangeShapeType="1"/>
            </p:cNvSpPr>
            <p:nvPr/>
          </p:nvSpPr>
          <p:spPr bwMode="auto">
            <a:xfrm flipV="1">
              <a:off x="956" y="979"/>
              <a:ext cx="63"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5" name="Line 93"/>
            <p:cNvSpPr>
              <a:spLocks noChangeShapeType="1"/>
            </p:cNvSpPr>
            <p:nvPr/>
          </p:nvSpPr>
          <p:spPr bwMode="auto">
            <a:xfrm>
              <a:off x="974" y="991"/>
              <a:ext cx="1"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6" name="Line 94"/>
            <p:cNvSpPr>
              <a:spLocks noChangeShapeType="1"/>
            </p:cNvSpPr>
            <p:nvPr/>
          </p:nvSpPr>
          <p:spPr bwMode="auto">
            <a:xfrm flipV="1">
              <a:off x="974" y="998"/>
              <a:ext cx="33"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7" name="Line 95"/>
            <p:cNvSpPr>
              <a:spLocks noChangeShapeType="1"/>
            </p:cNvSpPr>
            <p:nvPr/>
          </p:nvSpPr>
          <p:spPr bwMode="auto">
            <a:xfrm flipH="1">
              <a:off x="1007" y="992"/>
              <a:ext cx="3"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8" name="Line 96"/>
            <p:cNvSpPr>
              <a:spLocks noChangeShapeType="1"/>
            </p:cNvSpPr>
            <p:nvPr/>
          </p:nvSpPr>
          <p:spPr bwMode="auto">
            <a:xfrm flipH="1">
              <a:off x="974" y="1017"/>
              <a:ext cx="36"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49" name="Freeform 97"/>
            <p:cNvSpPr>
              <a:spLocks/>
            </p:cNvSpPr>
            <p:nvPr/>
          </p:nvSpPr>
          <p:spPr bwMode="auto">
            <a:xfrm>
              <a:off x="979" y="1018"/>
              <a:ext cx="14" cy="61"/>
            </a:xfrm>
            <a:custGeom>
              <a:avLst/>
              <a:gdLst>
                <a:gd name="T0" fmla="*/ 1 w 54"/>
                <a:gd name="T1" fmla="*/ 0 h 241"/>
                <a:gd name="T2" fmla="*/ 1 w 54"/>
                <a:gd name="T3" fmla="*/ 4 h 241"/>
                <a:gd name="T4" fmla="*/ 0 w 54"/>
                <a:gd name="T5" fmla="*/ 3 h 241"/>
                <a:gd name="T6" fmla="*/ 0 60000 65536"/>
                <a:gd name="T7" fmla="*/ 0 60000 65536"/>
                <a:gd name="T8" fmla="*/ 0 60000 65536"/>
              </a:gdLst>
              <a:ahLst/>
              <a:cxnLst>
                <a:cxn ang="T6">
                  <a:pos x="T0" y="T1"/>
                </a:cxn>
                <a:cxn ang="T7">
                  <a:pos x="T2" y="T3"/>
                </a:cxn>
                <a:cxn ang="T8">
                  <a:pos x="T4" y="T5"/>
                </a:cxn>
              </a:cxnLst>
              <a:rect l="0" t="0" r="r" b="b"/>
              <a:pathLst>
                <a:path w="54" h="241">
                  <a:moveTo>
                    <a:pt x="54" y="0"/>
                  </a:moveTo>
                  <a:lnTo>
                    <a:pt x="54" y="241"/>
                  </a:lnTo>
                  <a:lnTo>
                    <a:pt x="0" y="1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50" name="Line 98"/>
            <p:cNvSpPr>
              <a:spLocks noChangeShapeType="1"/>
            </p:cNvSpPr>
            <p:nvPr/>
          </p:nvSpPr>
          <p:spPr bwMode="auto">
            <a:xfrm flipH="1">
              <a:off x="960" y="1037"/>
              <a:ext cx="19"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1" name="Line 99"/>
            <p:cNvSpPr>
              <a:spLocks noChangeShapeType="1"/>
            </p:cNvSpPr>
            <p:nvPr/>
          </p:nvSpPr>
          <p:spPr bwMode="auto">
            <a:xfrm>
              <a:off x="1001" y="1032"/>
              <a:ext cx="16"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2" name="Line 100"/>
            <p:cNvSpPr>
              <a:spLocks noChangeShapeType="1"/>
            </p:cNvSpPr>
            <p:nvPr/>
          </p:nvSpPr>
          <p:spPr bwMode="auto">
            <a:xfrm flipV="1">
              <a:off x="1093" y="956"/>
              <a:ext cx="78"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3" name="Line 101"/>
            <p:cNvSpPr>
              <a:spLocks noChangeShapeType="1"/>
            </p:cNvSpPr>
            <p:nvPr/>
          </p:nvSpPr>
          <p:spPr bwMode="auto">
            <a:xfrm>
              <a:off x="1093" y="946"/>
              <a:ext cx="2" cy="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4" name="Line 102"/>
            <p:cNvSpPr>
              <a:spLocks noChangeShapeType="1"/>
            </p:cNvSpPr>
            <p:nvPr/>
          </p:nvSpPr>
          <p:spPr bwMode="auto">
            <a:xfrm>
              <a:off x="1133" y="913"/>
              <a:ext cx="1" cy="1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5" name="Line 103"/>
            <p:cNvSpPr>
              <a:spLocks noChangeShapeType="1"/>
            </p:cNvSpPr>
            <p:nvPr/>
          </p:nvSpPr>
          <p:spPr bwMode="auto">
            <a:xfrm flipH="1">
              <a:off x="1167" y="953"/>
              <a:ext cx="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6" name="Line 104"/>
            <p:cNvSpPr>
              <a:spLocks noChangeShapeType="1"/>
            </p:cNvSpPr>
            <p:nvPr/>
          </p:nvSpPr>
          <p:spPr bwMode="auto">
            <a:xfrm flipH="1">
              <a:off x="1093" y="1008"/>
              <a:ext cx="78"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7" name="Line 105"/>
            <p:cNvSpPr>
              <a:spLocks noChangeShapeType="1"/>
            </p:cNvSpPr>
            <p:nvPr/>
          </p:nvSpPr>
          <p:spPr bwMode="auto">
            <a:xfrm>
              <a:off x="1278" y="960"/>
              <a:ext cx="24"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8" name="Line 106"/>
            <p:cNvSpPr>
              <a:spLocks noChangeShapeType="1"/>
            </p:cNvSpPr>
            <p:nvPr/>
          </p:nvSpPr>
          <p:spPr bwMode="auto">
            <a:xfrm>
              <a:off x="1243" y="930"/>
              <a:ext cx="14"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59" name="Freeform 107"/>
            <p:cNvSpPr>
              <a:spLocks/>
            </p:cNvSpPr>
            <p:nvPr/>
          </p:nvSpPr>
          <p:spPr bwMode="auto">
            <a:xfrm>
              <a:off x="1231" y="979"/>
              <a:ext cx="59" cy="84"/>
            </a:xfrm>
            <a:custGeom>
              <a:avLst/>
              <a:gdLst>
                <a:gd name="T0" fmla="*/ 0 w 242"/>
                <a:gd name="T1" fmla="*/ 0 h 348"/>
                <a:gd name="T2" fmla="*/ 1 w 242"/>
                <a:gd name="T3" fmla="*/ 2 h 348"/>
                <a:gd name="T4" fmla="*/ 2 w 242"/>
                <a:gd name="T5" fmla="*/ 4 h 348"/>
                <a:gd name="T6" fmla="*/ 3 w 242"/>
                <a:gd name="T7" fmla="*/ 5 h 348"/>
                <a:gd name="T8" fmla="*/ 3 w 242"/>
                <a:gd name="T9" fmla="*/ 2 h 3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2" h="348">
                  <a:moveTo>
                    <a:pt x="0" y="0"/>
                  </a:moveTo>
                  <a:lnTo>
                    <a:pt x="45" y="174"/>
                  </a:lnTo>
                  <a:lnTo>
                    <a:pt x="136" y="310"/>
                  </a:lnTo>
                  <a:lnTo>
                    <a:pt x="242" y="348"/>
                  </a:lnTo>
                  <a:lnTo>
                    <a:pt x="204"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60" name="Line 108"/>
            <p:cNvSpPr>
              <a:spLocks noChangeShapeType="1"/>
            </p:cNvSpPr>
            <p:nvPr/>
          </p:nvSpPr>
          <p:spPr bwMode="auto">
            <a:xfrm flipH="1">
              <a:off x="1209" y="975"/>
              <a:ext cx="5"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61" name="Line 109"/>
            <p:cNvSpPr>
              <a:spLocks noChangeShapeType="1"/>
            </p:cNvSpPr>
            <p:nvPr/>
          </p:nvSpPr>
          <p:spPr bwMode="auto">
            <a:xfrm>
              <a:off x="825" y="1107"/>
              <a:ext cx="477"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62" name="Line 110"/>
            <p:cNvSpPr>
              <a:spLocks noChangeShapeType="1"/>
            </p:cNvSpPr>
            <p:nvPr/>
          </p:nvSpPr>
          <p:spPr bwMode="auto">
            <a:xfrm flipV="1">
              <a:off x="1302" y="932"/>
              <a:ext cx="147" cy="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1231" name="Group 111"/>
          <p:cNvGrpSpPr>
            <a:grpSpLocks/>
          </p:cNvGrpSpPr>
          <p:nvPr/>
        </p:nvGrpSpPr>
        <p:grpSpPr bwMode="auto">
          <a:xfrm>
            <a:off x="2508250" y="1639888"/>
            <a:ext cx="1035050" cy="547687"/>
            <a:chOff x="1580" y="1214"/>
            <a:chExt cx="652" cy="345"/>
          </a:xfrm>
        </p:grpSpPr>
        <p:grpSp>
          <p:nvGrpSpPr>
            <p:cNvPr id="4186" name="Group 112"/>
            <p:cNvGrpSpPr>
              <a:grpSpLocks/>
            </p:cNvGrpSpPr>
            <p:nvPr/>
          </p:nvGrpSpPr>
          <p:grpSpPr bwMode="auto">
            <a:xfrm>
              <a:off x="1853" y="1214"/>
              <a:ext cx="379" cy="183"/>
              <a:chOff x="1853" y="1214"/>
              <a:chExt cx="379" cy="183"/>
            </a:xfrm>
          </p:grpSpPr>
          <p:sp>
            <p:nvSpPr>
              <p:cNvPr id="4188" name="Line 113"/>
              <p:cNvSpPr>
                <a:spLocks noChangeShapeType="1"/>
              </p:cNvSpPr>
              <p:nvPr/>
            </p:nvSpPr>
            <p:spPr bwMode="auto">
              <a:xfrm flipH="1">
                <a:off x="1867" y="1262"/>
                <a:ext cx="40"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89" name="Freeform 114"/>
              <p:cNvSpPr>
                <a:spLocks/>
              </p:cNvSpPr>
              <p:nvPr/>
            </p:nvSpPr>
            <p:spPr bwMode="auto">
              <a:xfrm>
                <a:off x="1872" y="1214"/>
                <a:ext cx="17" cy="166"/>
              </a:xfrm>
              <a:custGeom>
                <a:avLst/>
                <a:gdLst>
                  <a:gd name="T0" fmla="*/ 1 w 68"/>
                  <a:gd name="T1" fmla="*/ 0 h 672"/>
                  <a:gd name="T2" fmla="*/ 1 w 68"/>
                  <a:gd name="T3" fmla="*/ 10 h 672"/>
                  <a:gd name="T4" fmla="*/ 0 w 68"/>
                  <a:gd name="T5" fmla="*/ 9 h 672"/>
                  <a:gd name="T6" fmla="*/ 0 60000 65536"/>
                  <a:gd name="T7" fmla="*/ 0 60000 65536"/>
                  <a:gd name="T8" fmla="*/ 0 60000 65536"/>
                </a:gdLst>
                <a:ahLst/>
                <a:cxnLst>
                  <a:cxn ang="T6">
                    <a:pos x="T0" y="T1"/>
                  </a:cxn>
                  <a:cxn ang="T7">
                    <a:pos x="T2" y="T3"/>
                  </a:cxn>
                  <a:cxn ang="T8">
                    <a:pos x="T4" y="T5"/>
                  </a:cxn>
                </a:cxnLst>
                <a:rect l="0" t="0" r="r" b="b"/>
                <a:pathLst>
                  <a:path w="68" h="672">
                    <a:moveTo>
                      <a:pt x="68" y="0"/>
                    </a:moveTo>
                    <a:lnTo>
                      <a:pt x="68" y="672"/>
                    </a:lnTo>
                    <a:lnTo>
                      <a:pt x="0" y="5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0" name="Line 115"/>
              <p:cNvSpPr>
                <a:spLocks noChangeShapeType="1"/>
              </p:cNvSpPr>
              <p:nvPr/>
            </p:nvSpPr>
            <p:spPr bwMode="auto">
              <a:xfrm flipV="1">
                <a:off x="1864" y="1286"/>
                <a:ext cx="39"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91" name="Freeform 116"/>
              <p:cNvSpPr>
                <a:spLocks/>
              </p:cNvSpPr>
              <p:nvPr/>
            </p:nvSpPr>
            <p:spPr bwMode="auto">
              <a:xfrm>
                <a:off x="1903" y="1217"/>
                <a:ext cx="18" cy="81"/>
              </a:xfrm>
              <a:custGeom>
                <a:avLst/>
                <a:gdLst>
                  <a:gd name="T0" fmla="*/ 1 w 68"/>
                  <a:gd name="T1" fmla="*/ 0 h 331"/>
                  <a:gd name="T2" fmla="*/ 1 w 68"/>
                  <a:gd name="T3" fmla="*/ 3 h 331"/>
                  <a:gd name="T4" fmla="*/ 0 w 68"/>
                  <a:gd name="T5" fmla="*/ 5 h 331"/>
                  <a:gd name="T6" fmla="*/ 0 60000 65536"/>
                  <a:gd name="T7" fmla="*/ 0 60000 65536"/>
                  <a:gd name="T8" fmla="*/ 0 60000 65536"/>
                </a:gdLst>
                <a:ahLst/>
                <a:cxnLst>
                  <a:cxn ang="T6">
                    <a:pos x="T0" y="T1"/>
                  </a:cxn>
                  <a:cxn ang="T7">
                    <a:pos x="T2" y="T3"/>
                  </a:cxn>
                  <a:cxn ang="T8">
                    <a:pos x="T4" y="T5"/>
                  </a:cxn>
                </a:cxnLst>
                <a:rect l="0" t="0" r="r" b="b"/>
                <a:pathLst>
                  <a:path w="68" h="331">
                    <a:moveTo>
                      <a:pt x="68" y="0"/>
                    </a:moveTo>
                    <a:lnTo>
                      <a:pt x="53" y="181"/>
                    </a:lnTo>
                    <a:lnTo>
                      <a:pt x="0" y="3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2" name="Line 117"/>
              <p:cNvSpPr>
                <a:spLocks noChangeShapeType="1"/>
              </p:cNvSpPr>
              <p:nvPr/>
            </p:nvSpPr>
            <p:spPr bwMode="auto">
              <a:xfrm flipV="1">
                <a:off x="1921" y="1228"/>
                <a:ext cx="19"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93" name="Freeform 118"/>
              <p:cNvSpPr>
                <a:spLocks/>
              </p:cNvSpPr>
              <p:nvPr/>
            </p:nvSpPr>
            <p:spPr bwMode="auto">
              <a:xfrm>
                <a:off x="1940" y="1224"/>
                <a:ext cx="24" cy="54"/>
              </a:xfrm>
              <a:custGeom>
                <a:avLst/>
                <a:gdLst>
                  <a:gd name="T0" fmla="*/ 0 w 99"/>
                  <a:gd name="T1" fmla="*/ 0 h 212"/>
                  <a:gd name="T2" fmla="*/ 0 w 99"/>
                  <a:gd name="T3" fmla="*/ 4 h 212"/>
                  <a:gd name="T4" fmla="*/ 1 w 99"/>
                  <a:gd name="T5" fmla="*/ 4 h 212"/>
                  <a:gd name="T6" fmla="*/ 0 60000 65536"/>
                  <a:gd name="T7" fmla="*/ 0 60000 65536"/>
                  <a:gd name="T8" fmla="*/ 0 60000 65536"/>
                </a:gdLst>
                <a:ahLst/>
                <a:cxnLst>
                  <a:cxn ang="T6">
                    <a:pos x="T0" y="T1"/>
                  </a:cxn>
                  <a:cxn ang="T7">
                    <a:pos x="T2" y="T3"/>
                  </a:cxn>
                  <a:cxn ang="T8">
                    <a:pos x="T4" y="T5"/>
                  </a:cxn>
                </a:cxnLst>
                <a:rect l="0" t="0" r="r" b="b"/>
                <a:pathLst>
                  <a:path w="99" h="212">
                    <a:moveTo>
                      <a:pt x="0" y="0"/>
                    </a:moveTo>
                    <a:lnTo>
                      <a:pt x="0" y="212"/>
                    </a:lnTo>
                    <a:lnTo>
                      <a:pt x="99" y="2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4" name="Freeform 119"/>
              <p:cNvSpPr>
                <a:spLocks/>
              </p:cNvSpPr>
              <p:nvPr/>
            </p:nvSpPr>
            <p:spPr bwMode="auto">
              <a:xfrm>
                <a:off x="1914" y="1312"/>
                <a:ext cx="51" cy="64"/>
              </a:xfrm>
              <a:custGeom>
                <a:avLst/>
                <a:gdLst>
                  <a:gd name="T0" fmla="*/ 0 w 212"/>
                  <a:gd name="T1" fmla="*/ 0 h 256"/>
                  <a:gd name="T2" fmla="*/ 2 w 212"/>
                  <a:gd name="T3" fmla="*/ 4 h 256"/>
                  <a:gd name="T4" fmla="*/ 3 w 212"/>
                  <a:gd name="T5" fmla="*/ 4 h 256"/>
                  <a:gd name="T6" fmla="*/ 0 60000 65536"/>
                  <a:gd name="T7" fmla="*/ 0 60000 65536"/>
                  <a:gd name="T8" fmla="*/ 0 60000 65536"/>
                </a:gdLst>
                <a:ahLst/>
                <a:cxnLst>
                  <a:cxn ang="T6">
                    <a:pos x="T0" y="T1"/>
                  </a:cxn>
                  <a:cxn ang="T7">
                    <a:pos x="T2" y="T3"/>
                  </a:cxn>
                  <a:cxn ang="T8">
                    <a:pos x="T4" y="T5"/>
                  </a:cxn>
                </a:cxnLst>
                <a:rect l="0" t="0" r="r" b="b"/>
                <a:pathLst>
                  <a:path w="212" h="256">
                    <a:moveTo>
                      <a:pt x="0" y="0"/>
                    </a:moveTo>
                    <a:lnTo>
                      <a:pt x="144" y="256"/>
                    </a:lnTo>
                    <a:lnTo>
                      <a:pt x="212" y="2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5" name="Line 120"/>
              <p:cNvSpPr>
                <a:spLocks noChangeShapeType="1"/>
              </p:cNvSpPr>
              <p:nvPr/>
            </p:nvSpPr>
            <p:spPr bwMode="auto">
              <a:xfrm flipV="1">
                <a:off x="1912" y="1293"/>
                <a:ext cx="34"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96" name="Freeform 121"/>
              <p:cNvSpPr>
                <a:spLocks/>
              </p:cNvSpPr>
              <p:nvPr/>
            </p:nvSpPr>
            <p:spPr bwMode="auto">
              <a:xfrm>
                <a:off x="1896" y="1288"/>
                <a:ext cx="52" cy="90"/>
              </a:xfrm>
              <a:custGeom>
                <a:avLst/>
                <a:gdLst>
                  <a:gd name="T0" fmla="*/ 3 w 211"/>
                  <a:gd name="T1" fmla="*/ 0 h 362"/>
                  <a:gd name="T2" fmla="*/ 2 w 211"/>
                  <a:gd name="T3" fmla="*/ 3 h 362"/>
                  <a:gd name="T4" fmla="*/ 0 w 211"/>
                  <a:gd name="T5" fmla="*/ 5 h 362"/>
                  <a:gd name="T6" fmla="*/ 0 60000 65536"/>
                  <a:gd name="T7" fmla="*/ 0 60000 65536"/>
                  <a:gd name="T8" fmla="*/ 0 60000 65536"/>
                </a:gdLst>
                <a:ahLst/>
                <a:cxnLst>
                  <a:cxn ang="T6">
                    <a:pos x="T0" y="T1"/>
                  </a:cxn>
                  <a:cxn ang="T7">
                    <a:pos x="T2" y="T3"/>
                  </a:cxn>
                  <a:cxn ang="T8">
                    <a:pos x="T4" y="T5"/>
                  </a:cxn>
                </a:cxnLst>
                <a:rect l="0" t="0" r="r" b="b"/>
                <a:pathLst>
                  <a:path w="211" h="362">
                    <a:moveTo>
                      <a:pt x="211" y="0"/>
                    </a:moveTo>
                    <a:lnTo>
                      <a:pt x="128" y="211"/>
                    </a:lnTo>
                    <a:lnTo>
                      <a:pt x="0" y="3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7" name="Freeform 122"/>
              <p:cNvSpPr>
                <a:spLocks/>
              </p:cNvSpPr>
              <p:nvPr/>
            </p:nvSpPr>
            <p:spPr bwMode="auto">
              <a:xfrm>
                <a:off x="2031" y="1307"/>
                <a:ext cx="55" cy="74"/>
              </a:xfrm>
              <a:custGeom>
                <a:avLst/>
                <a:gdLst>
                  <a:gd name="T0" fmla="*/ 3 w 226"/>
                  <a:gd name="T1" fmla="*/ 0 h 303"/>
                  <a:gd name="T2" fmla="*/ 2 w 226"/>
                  <a:gd name="T3" fmla="*/ 3 h 303"/>
                  <a:gd name="T4" fmla="*/ 0 w 226"/>
                  <a:gd name="T5" fmla="*/ 4 h 303"/>
                  <a:gd name="T6" fmla="*/ 0 60000 65536"/>
                  <a:gd name="T7" fmla="*/ 0 60000 65536"/>
                  <a:gd name="T8" fmla="*/ 0 60000 65536"/>
                </a:gdLst>
                <a:ahLst/>
                <a:cxnLst>
                  <a:cxn ang="T6">
                    <a:pos x="T0" y="T1"/>
                  </a:cxn>
                  <a:cxn ang="T7">
                    <a:pos x="T2" y="T3"/>
                  </a:cxn>
                  <a:cxn ang="T8">
                    <a:pos x="T4" y="T5"/>
                  </a:cxn>
                </a:cxnLst>
                <a:rect l="0" t="0" r="r" b="b"/>
                <a:pathLst>
                  <a:path w="226" h="303">
                    <a:moveTo>
                      <a:pt x="226" y="0"/>
                    </a:moveTo>
                    <a:lnTo>
                      <a:pt x="113" y="189"/>
                    </a:lnTo>
                    <a:lnTo>
                      <a:pt x="0" y="3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8" name="Line 123"/>
              <p:cNvSpPr>
                <a:spLocks noChangeShapeType="1"/>
              </p:cNvSpPr>
              <p:nvPr/>
            </p:nvSpPr>
            <p:spPr bwMode="auto">
              <a:xfrm flipH="1">
                <a:off x="2050" y="1271"/>
                <a:ext cx="31"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99" name="Line 124"/>
              <p:cNvSpPr>
                <a:spLocks noChangeShapeType="1"/>
              </p:cNvSpPr>
              <p:nvPr/>
            </p:nvSpPr>
            <p:spPr bwMode="auto">
              <a:xfrm flipH="1">
                <a:off x="2050" y="1222"/>
                <a:ext cx="26"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0" name="Line 125"/>
              <p:cNvSpPr>
                <a:spLocks noChangeShapeType="1"/>
              </p:cNvSpPr>
              <p:nvPr/>
            </p:nvSpPr>
            <p:spPr bwMode="auto">
              <a:xfrm>
                <a:off x="2000" y="1221"/>
                <a:ext cx="2"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 name="Line 126"/>
              <p:cNvSpPr>
                <a:spLocks noChangeShapeType="1"/>
              </p:cNvSpPr>
              <p:nvPr/>
            </p:nvSpPr>
            <p:spPr bwMode="auto">
              <a:xfrm flipV="1">
                <a:off x="2000" y="1224"/>
                <a:ext cx="40"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2" name="Line 127"/>
              <p:cNvSpPr>
                <a:spLocks noChangeShapeType="1"/>
              </p:cNvSpPr>
              <p:nvPr/>
            </p:nvSpPr>
            <p:spPr bwMode="auto">
              <a:xfrm flipH="1">
                <a:off x="2040" y="1221"/>
                <a:ext cx="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3" name="Line 128"/>
              <p:cNvSpPr>
                <a:spLocks noChangeShapeType="1"/>
              </p:cNvSpPr>
              <p:nvPr/>
            </p:nvSpPr>
            <p:spPr bwMode="auto">
              <a:xfrm flipH="1">
                <a:off x="2000" y="1257"/>
                <a:ext cx="43"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4" name="Line 129"/>
              <p:cNvSpPr>
                <a:spLocks noChangeShapeType="1"/>
              </p:cNvSpPr>
              <p:nvPr/>
            </p:nvSpPr>
            <p:spPr bwMode="auto">
              <a:xfrm flipV="1">
                <a:off x="2000" y="1241"/>
                <a:ext cx="35"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5" name="Line 130"/>
              <p:cNvSpPr>
                <a:spLocks noChangeShapeType="1"/>
              </p:cNvSpPr>
              <p:nvPr/>
            </p:nvSpPr>
            <p:spPr bwMode="auto">
              <a:xfrm>
                <a:off x="2017" y="1260"/>
                <a:ext cx="4"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 name="Line 131"/>
              <p:cNvSpPr>
                <a:spLocks noChangeShapeType="1"/>
              </p:cNvSpPr>
              <p:nvPr/>
            </p:nvSpPr>
            <p:spPr bwMode="auto">
              <a:xfrm flipV="1">
                <a:off x="1984" y="1279"/>
                <a:ext cx="61"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7" name="Line 132"/>
              <p:cNvSpPr>
                <a:spLocks noChangeShapeType="1"/>
              </p:cNvSpPr>
              <p:nvPr/>
            </p:nvSpPr>
            <p:spPr bwMode="auto">
              <a:xfrm>
                <a:off x="2000" y="1291"/>
                <a:ext cx="2"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8" name="Line 133"/>
              <p:cNvSpPr>
                <a:spLocks noChangeShapeType="1"/>
              </p:cNvSpPr>
              <p:nvPr/>
            </p:nvSpPr>
            <p:spPr bwMode="auto">
              <a:xfrm flipV="1">
                <a:off x="2000" y="1297"/>
                <a:ext cx="35"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9" name="Line 134"/>
              <p:cNvSpPr>
                <a:spLocks noChangeShapeType="1"/>
              </p:cNvSpPr>
              <p:nvPr/>
            </p:nvSpPr>
            <p:spPr bwMode="auto">
              <a:xfrm flipH="1">
                <a:off x="2035" y="1293"/>
                <a:ext cx="1"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 name="Line 135"/>
              <p:cNvSpPr>
                <a:spLocks noChangeShapeType="1"/>
              </p:cNvSpPr>
              <p:nvPr/>
            </p:nvSpPr>
            <p:spPr bwMode="auto">
              <a:xfrm flipH="1">
                <a:off x="2000" y="1317"/>
                <a:ext cx="36"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1" name="Freeform 136"/>
              <p:cNvSpPr>
                <a:spLocks/>
              </p:cNvSpPr>
              <p:nvPr/>
            </p:nvSpPr>
            <p:spPr bwMode="auto">
              <a:xfrm>
                <a:off x="2007" y="1319"/>
                <a:ext cx="12" cy="61"/>
              </a:xfrm>
              <a:custGeom>
                <a:avLst/>
                <a:gdLst>
                  <a:gd name="T0" fmla="*/ 1 w 53"/>
                  <a:gd name="T1" fmla="*/ 0 h 241"/>
                  <a:gd name="T2" fmla="*/ 1 w 53"/>
                  <a:gd name="T3" fmla="*/ 4 h 241"/>
                  <a:gd name="T4" fmla="*/ 0 w 53"/>
                  <a:gd name="T5" fmla="*/ 3 h 241"/>
                  <a:gd name="T6" fmla="*/ 0 60000 65536"/>
                  <a:gd name="T7" fmla="*/ 0 60000 65536"/>
                  <a:gd name="T8" fmla="*/ 0 60000 65536"/>
                </a:gdLst>
                <a:ahLst/>
                <a:cxnLst>
                  <a:cxn ang="T6">
                    <a:pos x="T0" y="T1"/>
                  </a:cxn>
                  <a:cxn ang="T7">
                    <a:pos x="T2" y="T3"/>
                  </a:cxn>
                  <a:cxn ang="T8">
                    <a:pos x="T4" y="T5"/>
                  </a:cxn>
                </a:cxnLst>
                <a:rect l="0" t="0" r="r" b="b"/>
                <a:pathLst>
                  <a:path w="53" h="241">
                    <a:moveTo>
                      <a:pt x="53" y="0"/>
                    </a:moveTo>
                    <a:lnTo>
                      <a:pt x="53" y="241"/>
                    </a:lnTo>
                    <a:lnTo>
                      <a:pt x="0" y="1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12" name="Line 137"/>
              <p:cNvSpPr>
                <a:spLocks noChangeShapeType="1"/>
              </p:cNvSpPr>
              <p:nvPr/>
            </p:nvSpPr>
            <p:spPr bwMode="auto">
              <a:xfrm flipH="1">
                <a:off x="1986" y="1338"/>
                <a:ext cx="2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3" name="Line 138"/>
              <p:cNvSpPr>
                <a:spLocks noChangeShapeType="1"/>
              </p:cNvSpPr>
              <p:nvPr/>
            </p:nvSpPr>
            <p:spPr bwMode="auto">
              <a:xfrm>
                <a:off x="2028" y="1333"/>
                <a:ext cx="15"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4" name="Line 139"/>
              <p:cNvSpPr>
                <a:spLocks noChangeShapeType="1"/>
              </p:cNvSpPr>
              <p:nvPr/>
            </p:nvSpPr>
            <p:spPr bwMode="auto">
              <a:xfrm flipH="1">
                <a:off x="2109" y="1309"/>
                <a:ext cx="34"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5" name="Line 140"/>
              <p:cNvSpPr>
                <a:spLocks noChangeShapeType="1"/>
              </p:cNvSpPr>
              <p:nvPr/>
            </p:nvSpPr>
            <p:spPr bwMode="auto">
              <a:xfrm flipH="1">
                <a:off x="2112" y="1257"/>
                <a:ext cx="28"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6" name="Line 141"/>
              <p:cNvSpPr>
                <a:spLocks noChangeShapeType="1"/>
              </p:cNvSpPr>
              <p:nvPr/>
            </p:nvSpPr>
            <p:spPr bwMode="auto">
              <a:xfrm flipV="1">
                <a:off x="2105" y="1271"/>
                <a:ext cx="28"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7" name="Line 142"/>
              <p:cNvSpPr>
                <a:spLocks noChangeShapeType="1"/>
              </p:cNvSpPr>
              <p:nvPr/>
            </p:nvSpPr>
            <p:spPr bwMode="auto">
              <a:xfrm flipV="1">
                <a:off x="2109" y="1335"/>
                <a:ext cx="36"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8" name="Line 143"/>
              <p:cNvSpPr>
                <a:spLocks noChangeShapeType="1"/>
              </p:cNvSpPr>
              <p:nvPr/>
            </p:nvSpPr>
            <p:spPr bwMode="auto">
              <a:xfrm flipH="1">
                <a:off x="2109" y="1224"/>
                <a:ext cx="22"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9" name="Line 144"/>
              <p:cNvSpPr>
                <a:spLocks noChangeShapeType="1"/>
              </p:cNvSpPr>
              <p:nvPr/>
            </p:nvSpPr>
            <p:spPr bwMode="auto">
              <a:xfrm flipV="1">
                <a:off x="2152" y="1255"/>
                <a:ext cx="40" cy="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0" name="Line 145"/>
              <p:cNvSpPr>
                <a:spLocks noChangeShapeType="1"/>
              </p:cNvSpPr>
              <p:nvPr/>
            </p:nvSpPr>
            <p:spPr bwMode="auto">
              <a:xfrm flipV="1">
                <a:off x="2150" y="1286"/>
                <a:ext cx="45" cy="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1" name="Freeform 146"/>
              <p:cNvSpPr>
                <a:spLocks/>
              </p:cNvSpPr>
              <p:nvPr/>
            </p:nvSpPr>
            <p:spPr bwMode="auto">
              <a:xfrm>
                <a:off x="2181" y="1340"/>
                <a:ext cx="26" cy="38"/>
              </a:xfrm>
              <a:custGeom>
                <a:avLst/>
                <a:gdLst>
                  <a:gd name="T0" fmla="*/ 0 w 105"/>
                  <a:gd name="T1" fmla="*/ 0 h 151"/>
                  <a:gd name="T2" fmla="*/ 1 w 105"/>
                  <a:gd name="T3" fmla="*/ 3 h 151"/>
                  <a:gd name="T4" fmla="*/ 1 w 105"/>
                  <a:gd name="T5" fmla="*/ 0 h 151"/>
                  <a:gd name="T6" fmla="*/ 0 60000 65536"/>
                  <a:gd name="T7" fmla="*/ 0 60000 65536"/>
                  <a:gd name="T8" fmla="*/ 0 60000 65536"/>
                </a:gdLst>
                <a:ahLst/>
                <a:cxnLst>
                  <a:cxn ang="T6">
                    <a:pos x="T0" y="T1"/>
                  </a:cxn>
                  <a:cxn ang="T7">
                    <a:pos x="T2" y="T3"/>
                  </a:cxn>
                  <a:cxn ang="T8">
                    <a:pos x="T4" y="T5"/>
                  </a:cxn>
                </a:cxnLst>
                <a:rect l="0" t="0" r="r" b="b"/>
                <a:pathLst>
                  <a:path w="105" h="151">
                    <a:moveTo>
                      <a:pt x="0" y="8"/>
                    </a:moveTo>
                    <a:lnTo>
                      <a:pt x="105" y="151"/>
                    </a:lnTo>
                    <a:lnTo>
                      <a:pt x="10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22" name="Line 147"/>
              <p:cNvSpPr>
                <a:spLocks noChangeShapeType="1"/>
              </p:cNvSpPr>
              <p:nvPr/>
            </p:nvSpPr>
            <p:spPr bwMode="auto">
              <a:xfrm>
                <a:off x="2180" y="1226"/>
                <a:ext cx="12"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23" name="Freeform 148"/>
              <p:cNvSpPr>
                <a:spLocks/>
              </p:cNvSpPr>
              <p:nvPr/>
            </p:nvSpPr>
            <p:spPr bwMode="auto">
              <a:xfrm>
                <a:off x="2162" y="1217"/>
                <a:ext cx="19" cy="125"/>
              </a:xfrm>
              <a:custGeom>
                <a:avLst/>
                <a:gdLst>
                  <a:gd name="T0" fmla="*/ 0 w 76"/>
                  <a:gd name="T1" fmla="*/ 0 h 506"/>
                  <a:gd name="T2" fmla="*/ 1 w 76"/>
                  <a:gd name="T3" fmla="*/ 5 h 506"/>
                  <a:gd name="T4" fmla="*/ 1 w 76"/>
                  <a:gd name="T5" fmla="*/ 8 h 506"/>
                  <a:gd name="T6" fmla="*/ 0 60000 65536"/>
                  <a:gd name="T7" fmla="*/ 0 60000 65536"/>
                  <a:gd name="T8" fmla="*/ 0 60000 65536"/>
                </a:gdLst>
                <a:ahLst/>
                <a:cxnLst>
                  <a:cxn ang="T6">
                    <a:pos x="T0" y="T1"/>
                  </a:cxn>
                  <a:cxn ang="T7">
                    <a:pos x="T2" y="T3"/>
                  </a:cxn>
                  <a:cxn ang="T8">
                    <a:pos x="T4" y="T5"/>
                  </a:cxn>
                </a:cxnLst>
                <a:rect l="0" t="0" r="r" b="b"/>
                <a:pathLst>
                  <a:path w="76" h="506">
                    <a:moveTo>
                      <a:pt x="0" y="0"/>
                    </a:moveTo>
                    <a:lnTo>
                      <a:pt x="23" y="346"/>
                    </a:lnTo>
                    <a:lnTo>
                      <a:pt x="76" y="50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24" name="Freeform 149"/>
              <p:cNvSpPr>
                <a:spLocks/>
              </p:cNvSpPr>
              <p:nvPr/>
            </p:nvSpPr>
            <p:spPr bwMode="auto">
              <a:xfrm>
                <a:off x="2142" y="1302"/>
                <a:ext cx="52" cy="65"/>
              </a:xfrm>
              <a:custGeom>
                <a:avLst/>
                <a:gdLst>
                  <a:gd name="T0" fmla="*/ 3 w 211"/>
                  <a:gd name="T1" fmla="*/ 0 h 265"/>
                  <a:gd name="T2" fmla="*/ 2 w 211"/>
                  <a:gd name="T3" fmla="*/ 2 h 265"/>
                  <a:gd name="T4" fmla="*/ 0 w 211"/>
                  <a:gd name="T5" fmla="*/ 4 h 265"/>
                  <a:gd name="T6" fmla="*/ 0 60000 65536"/>
                  <a:gd name="T7" fmla="*/ 0 60000 65536"/>
                  <a:gd name="T8" fmla="*/ 0 60000 65536"/>
                </a:gdLst>
                <a:ahLst/>
                <a:cxnLst>
                  <a:cxn ang="T6">
                    <a:pos x="T0" y="T1"/>
                  </a:cxn>
                  <a:cxn ang="T7">
                    <a:pos x="T2" y="T3"/>
                  </a:cxn>
                  <a:cxn ang="T8">
                    <a:pos x="T4" y="T5"/>
                  </a:cxn>
                </a:cxnLst>
                <a:rect l="0" t="0" r="r" b="b"/>
                <a:pathLst>
                  <a:path w="211" h="265">
                    <a:moveTo>
                      <a:pt x="211" y="0"/>
                    </a:moveTo>
                    <a:lnTo>
                      <a:pt x="144" y="114"/>
                    </a:lnTo>
                    <a:lnTo>
                      <a:pt x="0" y="2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25" name="Line 150"/>
              <p:cNvSpPr>
                <a:spLocks noChangeShapeType="1"/>
              </p:cNvSpPr>
              <p:nvPr/>
            </p:nvSpPr>
            <p:spPr bwMode="auto">
              <a:xfrm flipH="1">
                <a:off x="1853" y="1395"/>
                <a:ext cx="379"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187" name="Line 151"/>
            <p:cNvSpPr>
              <a:spLocks noChangeShapeType="1"/>
            </p:cNvSpPr>
            <p:nvPr/>
          </p:nvSpPr>
          <p:spPr bwMode="auto">
            <a:xfrm flipH="1">
              <a:off x="1580" y="1395"/>
              <a:ext cx="273" cy="1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1272" name="Group 152"/>
          <p:cNvGrpSpPr>
            <a:grpSpLocks/>
          </p:cNvGrpSpPr>
          <p:nvPr/>
        </p:nvGrpSpPr>
        <p:grpSpPr bwMode="auto">
          <a:xfrm>
            <a:off x="1052513" y="1993900"/>
            <a:ext cx="1135062" cy="539750"/>
            <a:chOff x="663" y="1437"/>
            <a:chExt cx="715" cy="340"/>
          </a:xfrm>
        </p:grpSpPr>
        <p:sp>
          <p:nvSpPr>
            <p:cNvPr id="4167" name="Line 153"/>
            <p:cNvSpPr>
              <a:spLocks noChangeShapeType="1"/>
            </p:cNvSpPr>
            <p:nvPr/>
          </p:nvSpPr>
          <p:spPr bwMode="auto">
            <a:xfrm flipV="1">
              <a:off x="673" y="1511"/>
              <a:ext cx="50"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68" name="Line 154"/>
            <p:cNvSpPr>
              <a:spLocks noChangeShapeType="1"/>
            </p:cNvSpPr>
            <p:nvPr/>
          </p:nvSpPr>
          <p:spPr bwMode="auto">
            <a:xfrm>
              <a:off x="704" y="1438"/>
              <a:ext cx="2" cy="1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69" name="Line 155"/>
            <p:cNvSpPr>
              <a:spLocks noChangeShapeType="1"/>
            </p:cNvSpPr>
            <p:nvPr/>
          </p:nvSpPr>
          <p:spPr bwMode="auto">
            <a:xfrm flipV="1">
              <a:off x="685" y="1487"/>
              <a:ext cx="38" cy="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70" name="Freeform 156"/>
            <p:cNvSpPr>
              <a:spLocks/>
            </p:cNvSpPr>
            <p:nvPr/>
          </p:nvSpPr>
          <p:spPr bwMode="auto">
            <a:xfrm>
              <a:off x="671" y="1452"/>
              <a:ext cx="19" cy="76"/>
            </a:xfrm>
            <a:custGeom>
              <a:avLst/>
              <a:gdLst>
                <a:gd name="T0" fmla="*/ 1 w 75"/>
                <a:gd name="T1" fmla="*/ 0 h 310"/>
                <a:gd name="T2" fmla="*/ 1 w 75"/>
                <a:gd name="T3" fmla="*/ 2 h 310"/>
                <a:gd name="T4" fmla="*/ 0 w 75"/>
                <a:gd name="T5" fmla="*/ 5 h 310"/>
                <a:gd name="T6" fmla="*/ 0 60000 65536"/>
                <a:gd name="T7" fmla="*/ 0 60000 65536"/>
                <a:gd name="T8" fmla="*/ 0 60000 65536"/>
              </a:gdLst>
              <a:ahLst/>
              <a:cxnLst>
                <a:cxn ang="T6">
                  <a:pos x="T0" y="T1"/>
                </a:cxn>
                <a:cxn ang="T7">
                  <a:pos x="T2" y="T3"/>
                </a:cxn>
                <a:cxn ang="T8">
                  <a:pos x="T4" y="T5"/>
                </a:cxn>
              </a:cxnLst>
              <a:rect l="0" t="0" r="r" b="b"/>
              <a:pathLst>
                <a:path w="75" h="310">
                  <a:moveTo>
                    <a:pt x="75" y="0"/>
                  </a:moveTo>
                  <a:lnTo>
                    <a:pt x="53" y="144"/>
                  </a:lnTo>
                  <a:lnTo>
                    <a:pt x="0" y="3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71" name="Freeform 157"/>
            <p:cNvSpPr>
              <a:spLocks/>
            </p:cNvSpPr>
            <p:nvPr/>
          </p:nvSpPr>
          <p:spPr bwMode="auto">
            <a:xfrm>
              <a:off x="720" y="1437"/>
              <a:ext cx="19" cy="88"/>
            </a:xfrm>
            <a:custGeom>
              <a:avLst/>
              <a:gdLst>
                <a:gd name="T0" fmla="*/ 1 w 76"/>
                <a:gd name="T1" fmla="*/ 0 h 355"/>
                <a:gd name="T2" fmla="*/ 1 w 76"/>
                <a:gd name="T3" fmla="*/ 3 h 355"/>
                <a:gd name="T4" fmla="*/ 0 w 76"/>
                <a:gd name="T5" fmla="*/ 5 h 355"/>
                <a:gd name="T6" fmla="*/ 0 60000 65536"/>
                <a:gd name="T7" fmla="*/ 0 60000 65536"/>
                <a:gd name="T8" fmla="*/ 0 60000 65536"/>
              </a:gdLst>
              <a:ahLst/>
              <a:cxnLst>
                <a:cxn ang="T6">
                  <a:pos x="T0" y="T1"/>
                </a:cxn>
                <a:cxn ang="T7">
                  <a:pos x="T2" y="T3"/>
                </a:cxn>
                <a:cxn ang="T8">
                  <a:pos x="T4" y="T5"/>
                </a:cxn>
              </a:cxnLst>
              <a:rect l="0" t="0" r="r" b="b"/>
              <a:pathLst>
                <a:path w="76" h="355">
                  <a:moveTo>
                    <a:pt x="76" y="0"/>
                  </a:moveTo>
                  <a:lnTo>
                    <a:pt x="46" y="204"/>
                  </a:lnTo>
                  <a:lnTo>
                    <a:pt x="0" y="3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72" name="Line 158"/>
            <p:cNvSpPr>
              <a:spLocks noChangeShapeType="1"/>
            </p:cNvSpPr>
            <p:nvPr/>
          </p:nvSpPr>
          <p:spPr bwMode="auto">
            <a:xfrm flipV="1">
              <a:off x="732" y="1487"/>
              <a:ext cx="38"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73" name="Freeform 159"/>
            <p:cNvSpPr>
              <a:spLocks/>
            </p:cNvSpPr>
            <p:nvPr/>
          </p:nvSpPr>
          <p:spPr bwMode="auto">
            <a:xfrm>
              <a:off x="746" y="1482"/>
              <a:ext cx="26" cy="122"/>
            </a:xfrm>
            <a:custGeom>
              <a:avLst/>
              <a:gdLst>
                <a:gd name="T0" fmla="*/ 1 w 105"/>
                <a:gd name="T1" fmla="*/ 0 h 499"/>
                <a:gd name="T2" fmla="*/ 1 w 105"/>
                <a:gd name="T3" fmla="*/ 7 h 499"/>
                <a:gd name="T4" fmla="*/ 0 w 105"/>
                <a:gd name="T5" fmla="*/ 6 h 499"/>
                <a:gd name="T6" fmla="*/ 0 60000 65536"/>
                <a:gd name="T7" fmla="*/ 0 60000 65536"/>
                <a:gd name="T8" fmla="*/ 0 60000 65536"/>
              </a:gdLst>
              <a:ahLst/>
              <a:cxnLst>
                <a:cxn ang="T6">
                  <a:pos x="T0" y="T1"/>
                </a:cxn>
                <a:cxn ang="T7">
                  <a:pos x="T2" y="T3"/>
                </a:cxn>
                <a:cxn ang="T8">
                  <a:pos x="T4" y="T5"/>
                </a:cxn>
              </a:cxnLst>
              <a:rect l="0" t="0" r="r" b="b"/>
              <a:pathLst>
                <a:path w="105" h="499">
                  <a:moveTo>
                    <a:pt x="105" y="0"/>
                  </a:moveTo>
                  <a:lnTo>
                    <a:pt x="53" y="499"/>
                  </a:lnTo>
                  <a:lnTo>
                    <a:pt x="0" y="3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74" name="Freeform 160"/>
            <p:cNvSpPr>
              <a:spLocks/>
            </p:cNvSpPr>
            <p:nvPr/>
          </p:nvSpPr>
          <p:spPr bwMode="auto">
            <a:xfrm>
              <a:off x="716" y="1497"/>
              <a:ext cx="26" cy="73"/>
            </a:xfrm>
            <a:custGeom>
              <a:avLst/>
              <a:gdLst>
                <a:gd name="T0" fmla="*/ 0 w 106"/>
                <a:gd name="T1" fmla="*/ 4 h 293"/>
                <a:gd name="T2" fmla="*/ 1 w 106"/>
                <a:gd name="T3" fmla="*/ 2 h 293"/>
                <a:gd name="T4" fmla="*/ 1 w 106"/>
                <a:gd name="T5" fmla="*/ 0 h 293"/>
                <a:gd name="T6" fmla="*/ 0 60000 65536"/>
                <a:gd name="T7" fmla="*/ 0 60000 65536"/>
                <a:gd name="T8" fmla="*/ 0 60000 65536"/>
              </a:gdLst>
              <a:ahLst/>
              <a:cxnLst>
                <a:cxn ang="T6">
                  <a:pos x="T0" y="T1"/>
                </a:cxn>
                <a:cxn ang="T7">
                  <a:pos x="T2" y="T3"/>
                </a:cxn>
                <a:cxn ang="T8">
                  <a:pos x="T4" y="T5"/>
                </a:cxn>
              </a:cxnLst>
              <a:rect l="0" t="0" r="r" b="b"/>
              <a:pathLst>
                <a:path w="106" h="293">
                  <a:moveTo>
                    <a:pt x="0" y="293"/>
                  </a:moveTo>
                  <a:lnTo>
                    <a:pt x="68" y="143"/>
                  </a:lnTo>
                  <a:lnTo>
                    <a:pt x="10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75" name="Freeform 161"/>
            <p:cNvSpPr>
              <a:spLocks/>
            </p:cNvSpPr>
            <p:nvPr/>
          </p:nvSpPr>
          <p:spPr bwMode="auto">
            <a:xfrm>
              <a:off x="716" y="1544"/>
              <a:ext cx="30" cy="55"/>
            </a:xfrm>
            <a:custGeom>
              <a:avLst/>
              <a:gdLst>
                <a:gd name="T0" fmla="*/ 2 w 121"/>
                <a:gd name="T1" fmla="*/ 0 h 225"/>
                <a:gd name="T2" fmla="*/ 1 w 121"/>
                <a:gd name="T3" fmla="*/ 2 h 225"/>
                <a:gd name="T4" fmla="*/ 0 w 121"/>
                <a:gd name="T5" fmla="*/ 3 h 225"/>
                <a:gd name="T6" fmla="*/ 0 60000 65536"/>
                <a:gd name="T7" fmla="*/ 0 60000 65536"/>
                <a:gd name="T8" fmla="*/ 0 60000 65536"/>
              </a:gdLst>
              <a:ahLst/>
              <a:cxnLst>
                <a:cxn ang="T6">
                  <a:pos x="T0" y="T1"/>
                </a:cxn>
                <a:cxn ang="T7">
                  <a:pos x="T2" y="T3"/>
                </a:cxn>
                <a:cxn ang="T8">
                  <a:pos x="T4" y="T5"/>
                </a:cxn>
              </a:cxnLst>
              <a:rect l="0" t="0" r="r" b="b"/>
              <a:pathLst>
                <a:path w="121" h="225">
                  <a:moveTo>
                    <a:pt x="121" y="0"/>
                  </a:moveTo>
                  <a:lnTo>
                    <a:pt x="61" y="135"/>
                  </a:lnTo>
                  <a:lnTo>
                    <a:pt x="0" y="2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76" name="Line 162"/>
            <p:cNvSpPr>
              <a:spLocks noChangeShapeType="1"/>
            </p:cNvSpPr>
            <p:nvPr/>
          </p:nvSpPr>
          <p:spPr bwMode="auto">
            <a:xfrm flipH="1">
              <a:off x="746" y="1495"/>
              <a:ext cx="12"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77" name="Line 163"/>
            <p:cNvSpPr>
              <a:spLocks noChangeShapeType="1"/>
            </p:cNvSpPr>
            <p:nvPr/>
          </p:nvSpPr>
          <p:spPr bwMode="auto">
            <a:xfrm flipH="1">
              <a:off x="792" y="1444"/>
              <a:ext cx="38"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78" name="Line 164"/>
            <p:cNvSpPr>
              <a:spLocks noChangeShapeType="1"/>
            </p:cNvSpPr>
            <p:nvPr/>
          </p:nvSpPr>
          <p:spPr bwMode="auto">
            <a:xfrm>
              <a:off x="861" y="1440"/>
              <a:ext cx="2"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79" name="Freeform 165"/>
            <p:cNvSpPr>
              <a:spLocks/>
            </p:cNvSpPr>
            <p:nvPr/>
          </p:nvSpPr>
          <p:spPr bwMode="auto">
            <a:xfrm>
              <a:off x="820" y="1487"/>
              <a:ext cx="36" cy="88"/>
            </a:xfrm>
            <a:custGeom>
              <a:avLst/>
              <a:gdLst>
                <a:gd name="T0" fmla="*/ 2 w 144"/>
                <a:gd name="T1" fmla="*/ 0 h 355"/>
                <a:gd name="T2" fmla="*/ 2 w 144"/>
                <a:gd name="T3" fmla="*/ 2 h 355"/>
                <a:gd name="T4" fmla="*/ 1 w 144"/>
                <a:gd name="T5" fmla="*/ 3 h 355"/>
                <a:gd name="T6" fmla="*/ 0 w 144"/>
                <a:gd name="T7" fmla="*/ 5 h 3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4" h="355">
                  <a:moveTo>
                    <a:pt x="144" y="0"/>
                  </a:moveTo>
                  <a:lnTo>
                    <a:pt x="106" y="121"/>
                  </a:lnTo>
                  <a:lnTo>
                    <a:pt x="61" y="234"/>
                  </a:lnTo>
                  <a:lnTo>
                    <a:pt x="0" y="3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80" name="Freeform 166"/>
            <p:cNvSpPr>
              <a:spLocks/>
            </p:cNvSpPr>
            <p:nvPr/>
          </p:nvSpPr>
          <p:spPr bwMode="auto">
            <a:xfrm>
              <a:off x="861" y="1487"/>
              <a:ext cx="44" cy="76"/>
            </a:xfrm>
            <a:custGeom>
              <a:avLst/>
              <a:gdLst>
                <a:gd name="T0" fmla="*/ 0 w 173"/>
                <a:gd name="T1" fmla="*/ 0 h 309"/>
                <a:gd name="T2" fmla="*/ 2 w 173"/>
                <a:gd name="T3" fmla="*/ 5 h 309"/>
                <a:gd name="T4" fmla="*/ 3 w 173"/>
                <a:gd name="T5" fmla="*/ 5 h 309"/>
                <a:gd name="T6" fmla="*/ 0 60000 65536"/>
                <a:gd name="T7" fmla="*/ 0 60000 65536"/>
                <a:gd name="T8" fmla="*/ 0 60000 65536"/>
              </a:gdLst>
              <a:ahLst/>
              <a:cxnLst>
                <a:cxn ang="T6">
                  <a:pos x="T0" y="T1"/>
                </a:cxn>
                <a:cxn ang="T7">
                  <a:pos x="T2" y="T3"/>
                </a:cxn>
                <a:cxn ang="T8">
                  <a:pos x="T4" y="T5"/>
                </a:cxn>
              </a:cxnLst>
              <a:rect l="0" t="0" r="r" b="b"/>
              <a:pathLst>
                <a:path w="173" h="309">
                  <a:moveTo>
                    <a:pt x="0" y="0"/>
                  </a:moveTo>
                  <a:lnTo>
                    <a:pt x="143" y="309"/>
                  </a:lnTo>
                  <a:lnTo>
                    <a:pt x="173" y="3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81" name="Line 167"/>
            <p:cNvSpPr>
              <a:spLocks noChangeShapeType="1"/>
            </p:cNvSpPr>
            <p:nvPr/>
          </p:nvSpPr>
          <p:spPr bwMode="auto">
            <a:xfrm flipV="1">
              <a:off x="839" y="1556"/>
              <a:ext cx="41"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82" name="Line 168"/>
            <p:cNvSpPr>
              <a:spLocks noChangeShapeType="1"/>
            </p:cNvSpPr>
            <p:nvPr/>
          </p:nvSpPr>
          <p:spPr bwMode="auto">
            <a:xfrm flipV="1">
              <a:off x="815" y="1478"/>
              <a:ext cx="1" cy="1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83" name="Line 169"/>
            <p:cNvSpPr>
              <a:spLocks noChangeShapeType="1"/>
            </p:cNvSpPr>
            <p:nvPr/>
          </p:nvSpPr>
          <p:spPr bwMode="auto">
            <a:xfrm flipV="1">
              <a:off x="827" y="1482"/>
              <a:ext cx="71" cy="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84" name="Line 170"/>
            <p:cNvSpPr>
              <a:spLocks noChangeShapeType="1"/>
            </p:cNvSpPr>
            <p:nvPr/>
          </p:nvSpPr>
          <p:spPr bwMode="auto">
            <a:xfrm>
              <a:off x="663" y="1620"/>
              <a:ext cx="257"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85" name="Line 171"/>
            <p:cNvSpPr>
              <a:spLocks noChangeShapeType="1"/>
            </p:cNvSpPr>
            <p:nvPr/>
          </p:nvSpPr>
          <p:spPr bwMode="auto">
            <a:xfrm>
              <a:off x="920" y="1620"/>
              <a:ext cx="458"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1322" name="Group 202"/>
          <p:cNvGrpSpPr>
            <a:grpSpLocks/>
          </p:cNvGrpSpPr>
          <p:nvPr/>
        </p:nvGrpSpPr>
        <p:grpSpPr bwMode="auto">
          <a:xfrm>
            <a:off x="827088" y="2830513"/>
            <a:ext cx="3354387" cy="1247775"/>
            <a:chOff x="521" y="1964"/>
            <a:chExt cx="2113" cy="786"/>
          </a:xfrm>
        </p:grpSpPr>
        <p:sp>
          <p:nvSpPr>
            <p:cNvPr id="4163" name="Line 203"/>
            <p:cNvSpPr>
              <a:spLocks noChangeShapeType="1"/>
            </p:cNvSpPr>
            <p:nvPr/>
          </p:nvSpPr>
          <p:spPr bwMode="auto">
            <a:xfrm>
              <a:off x="521" y="2748"/>
              <a:ext cx="1329" cy="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64" name="Line 204"/>
            <p:cNvSpPr>
              <a:spLocks noChangeShapeType="1"/>
            </p:cNvSpPr>
            <p:nvPr/>
          </p:nvSpPr>
          <p:spPr bwMode="auto">
            <a:xfrm flipV="1">
              <a:off x="1850" y="1964"/>
              <a:ext cx="784" cy="78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65" name="Line 205"/>
            <p:cNvSpPr>
              <a:spLocks noChangeShapeType="1"/>
            </p:cNvSpPr>
            <p:nvPr/>
          </p:nvSpPr>
          <p:spPr bwMode="auto">
            <a:xfrm>
              <a:off x="1304" y="1964"/>
              <a:ext cx="13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66" name="Line 206"/>
            <p:cNvSpPr>
              <a:spLocks noChangeShapeType="1"/>
            </p:cNvSpPr>
            <p:nvPr/>
          </p:nvSpPr>
          <p:spPr bwMode="auto">
            <a:xfrm flipH="1">
              <a:off x="521" y="1964"/>
              <a:ext cx="783" cy="7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61327" name="AutoShape 207"/>
          <p:cNvSpPr>
            <a:spLocks noChangeArrowheads="1"/>
          </p:cNvSpPr>
          <p:nvPr/>
        </p:nvSpPr>
        <p:spPr bwMode="auto">
          <a:xfrm>
            <a:off x="6227763" y="333375"/>
            <a:ext cx="2089150" cy="1382713"/>
          </a:xfrm>
          <a:prstGeom prst="wedgeRectCallout">
            <a:avLst>
              <a:gd name="adj1" fmla="val -71352"/>
              <a:gd name="adj2" fmla="val 91792"/>
            </a:avLst>
          </a:prstGeom>
          <a:noFill/>
          <a:ln w="9525">
            <a:solidFill>
              <a:srgbClr val="000000"/>
            </a:solidFill>
            <a:miter lim="800000"/>
            <a:headEnd/>
            <a:tailEnd/>
          </a:ln>
          <a:effectLst/>
          <a:extLst>
            <a:ext uri="{909E8E84-426E-40DD-AFC4-6F175D3DCCD1}">
              <a14:hiddenFill xmlns:a14="http://schemas.microsoft.com/office/drawing/2010/main">
                <a:solidFill>
                  <a:srgbClr val="99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b="1">
                <a:solidFill>
                  <a:srgbClr val="FF0000"/>
                </a:solidFill>
                <a:ea typeface="黑体" pitchFamily="2" charset="-122"/>
              </a:rPr>
              <a:t>物体位置改变，投影大小也改变。</a:t>
            </a:r>
          </a:p>
        </p:txBody>
      </p:sp>
      <p:grpSp>
        <p:nvGrpSpPr>
          <p:cNvPr id="261328" name="Group 208"/>
          <p:cNvGrpSpPr>
            <a:grpSpLocks/>
          </p:cNvGrpSpPr>
          <p:nvPr/>
        </p:nvGrpSpPr>
        <p:grpSpPr bwMode="auto">
          <a:xfrm>
            <a:off x="4049713" y="1162050"/>
            <a:ext cx="3357562" cy="2916238"/>
            <a:chOff x="2551" y="913"/>
            <a:chExt cx="2115" cy="1837"/>
          </a:xfrm>
        </p:grpSpPr>
        <p:sp>
          <p:nvSpPr>
            <p:cNvPr id="4148" name="Freeform 209"/>
            <p:cNvSpPr>
              <a:spLocks/>
            </p:cNvSpPr>
            <p:nvPr/>
          </p:nvSpPr>
          <p:spPr bwMode="auto">
            <a:xfrm>
              <a:off x="3323" y="913"/>
              <a:ext cx="40" cy="40"/>
            </a:xfrm>
            <a:custGeom>
              <a:avLst/>
              <a:gdLst>
                <a:gd name="T0" fmla="*/ 3 w 157"/>
                <a:gd name="T1" fmla="*/ 1 h 158"/>
                <a:gd name="T2" fmla="*/ 3 w 157"/>
                <a:gd name="T3" fmla="*/ 1 h 158"/>
                <a:gd name="T4" fmla="*/ 2 w 157"/>
                <a:gd name="T5" fmla="*/ 1 h 158"/>
                <a:gd name="T6" fmla="*/ 2 w 157"/>
                <a:gd name="T7" fmla="*/ 1 h 158"/>
                <a:gd name="T8" fmla="*/ 2 w 157"/>
                <a:gd name="T9" fmla="*/ 0 h 158"/>
                <a:gd name="T10" fmla="*/ 2 w 157"/>
                <a:gd name="T11" fmla="*/ 0 h 158"/>
                <a:gd name="T12" fmla="*/ 2 w 157"/>
                <a:gd name="T13" fmla="*/ 0 h 158"/>
                <a:gd name="T14" fmla="*/ 2 w 157"/>
                <a:gd name="T15" fmla="*/ 0 h 158"/>
                <a:gd name="T16" fmla="*/ 1 w 157"/>
                <a:gd name="T17" fmla="*/ 0 h 158"/>
                <a:gd name="T18" fmla="*/ 1 w 157"/>
                <a:gd name="T19" fmla="*/ 0 h 158"/>
                <a:gd name="T20" fmla="*/ 1 w 157"/>
                <a:gd name="T21" fmla="*/ 0 h 158"/>
                <a:gd name="T22" fmla="*/ 1 w 157"/>
                <a:gd name="T23" fmla="*/ 0 h 158"/>
                <a:gd name="T24" fmla="*/ 0 w 157"/>
                <a:gd name="T25" fmla="*/ 1 h 158"/>
                <a:gd name="T26" fmla="*/ 0 w 157"/>
                <a:gd name="T27" fmla="*/ 1 h 158"/>
                <a:gd name="T28" fmla="*/ 0 w 157"/>
                <a:gd name="T29" fmla="*/ 1 h 158"/>
                <a:gd name="T30" fmla="*/ 0 w 157"/>
                <a:gd name="T31" fmla="*/ 1 h 158"/>
                <a:gd name="T32" fmla="*/ 0 w 157"/>
                <a:gd name="T33" fmla="*/ 2 h 158"/>
                <a:gd name="T34" fmla="*/ 0 w 157"/>
                <a:gd name="T35" fmla="*/ 2 h 158"/>
                <a:gd name="T36" fmla="*/ 0 w 157"/>
                <a:gd name="T37" fmla="*/ 2 h 158"/>
                <a:gd name="T38" fmla="*/ 0 w 157"/>
                <a:gd name="T39" fmla="*/ 2 h 158"/>
                <a:gd name="T40" fmla="*/ 1 w 157"/>
                <a:gd name="T41" fmla="*/ 2 h 158"/>
                <a:gd name="T42" fmla="*/ 1 w 157"/>
                <a:gd name="T43" fmla="*/ 2 h 158"/>
                <a:gd name="T44" fmla="*/ 1 w 157"/>
                <a:gd name="T45" fmla="*/ 3 h 158"/>
                <a:gd name="T46" fmla="*/ 1 w 157"/>
                <a:gd name="T47" fmla="*/ 3 h 158"/>
                <a:gd name="T48" fmla="*/ 2 w 157"/>
                <a:gd name="T49" fmla="*/ 3 h 158"/>
                <a:gd name="T50" fmla="*/ 2 w 157"/>
                <a:gd name="T51" fmla="*/ 3 h 158"/>
                <a:gd name="T52" fmla="*/ 2 w 157"/>
                <a:gd name="T53" fmla="*/ 2 h 158"/>
                <a:gd name="T54" fmla="*/ 2 w 157"/>
                <a:gd name="T55" fmla="*/ 2 h 158"/>
                <a:gd name="T56" fmla="*/ 2 w 157"/>
                <a:gd name="T57" fmla="*/ 2 h 158"/>
                <a:gd name="T58" fmla="*/ 2 w 157"/>
                <a:gd name="T59" fmla="*/ 2 h 158"/>
                <a:gd name="T60" fmla="*/ 3 w 157"/>
                <a:gd name="T61" fmla="*/ 2 h 158"/>
                <a:gd name="T62" fmla="*/ 3 w 157"/>
                <a:gd name="T63" fmla="*/ 2 h 1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7" h="158">
                  <a:moveTo>
                    <a:pt x="157" y="78"/>
                  </a:moveTo>
                  <a:lnTo>
                    <a:pt x="156" y="71"/>
                  </a:lnTo>
                  <a:lnTo>
                    <a:pt x="155" y="63"/>
                  </a:lnTo>
                  <a:lnTo>
                    <a:pt x="153" y="56"/>
                  </a:lnTo>
                  <a:lnTo>
                    <a:pt x="150" y="49"/>
                  </a:lnTo>
                  <a:lnTo>
                    <a:pt x="147" y="42"/>
                  </a:lnTo>
                  <a:lnTo>
                    <a:pt x="143" y="36"/>
                  </a:lnTo>
                  <a:lnTo>
                    <a:pt x="139" y="29"/>
                  </a:lnTo>
                  <a:lnTo>
                    <a:pt x="133" y="24"/>
                  </a:lnTo>
                  <a:lnTo>
                    <a:pt x="128" y="19"/>
                  </a:lnTo>
                  <a:lnTo>
                    <a:pt x="122" y="13"/>
                  </a:lnTo>
                  <a:lnTo>
                    <a:pt x="115" y="10"/>
                  </a:lnTo>
                  <a:lnTo>
                    <a:pt x="108" y="7"/>
                  </a:lnTo>
                  <a:lnTo>
                    <a:pt x="101" y="4"/>
                  </a:lnTo>
                  <a:lnTo>
                    <a:pt x="94" y="3"/>
                  </a:lnTo>
                  <a:lnTo>
                    <a:pt x="86" y="2"/>
                  </a:lnTo>
                  <a:lnTo>
                    <a:pt x="78" y="0"/>
                  </a:lnTo>
                  <a:lnTo>
                    <a:pt x="70" y="2"/>
                  </a:lnTo>
                  <a:lnTo>
                    <a:pt x="63" y="3"/>
                  </a:lnTo>
                  <a:lnTo>
                    <a:pt x="55" y="4"/>
                  </a:lnTo>
                  <a:lnTo>
                    <a:pt x="48" y="7"/>
                  </a:lnTo>
                  <a:lnTo>
                    <a:pt x="41" y="10"/>
                  </a:lnTo>
                  <a:lnTo>
                    <a:pt x="35" y="13"/>
                  </a:lnTo>
                  <a:lnTo>
                    <a:pt x="29" y="19"/>
                  </a:lnTo>
                  <a:lnTo>
                    <a:pt x="23" y="24"/>
                  </a:lnTo>
                  <a:lnTo>
                    <a:pt x="18" y="29"/>
                  </a:lnTo>
                  <a:lnTo>
                    <a:pt x="14" y="36"/>
                  </a:lnTo>
                  <a:lnTo>
                    <a:pt x="9" y="42"/>
                  </a:lnTo>
                  <a:lnTo>
                    <a:pt x="6" y="49"/>
                  </a:lnTo>
                  <a:lnTo>
                    <a:pt x="3" y="56"/>
                  </a:lnTo>
                  <a:lnTo>
                    <a:pt x="2" y="63"/>
                  </a:lnTo>
                  <a:lnTo>
                    <a:pt x="1" y="71"/>
                  </a:lnTo>
                  <a:lnTo>
                    <a:pt x="0" y="78"/>
                  </a:lnTo>
                  <a:lnTo>
                    <a:pt x="1" y="87"/>
                  </a:lnTo>
                  <a:lnTo>
                    <a:pt x="2" y="94"/>
                  </a:lnTo>
                  <a:lnTo>
                    <a:pt x="3" y="102"/>
                  </a:lnTo>
                  <a:lnTo>
                    <a:pt x="6" y="108"/>
                  </a:lnTo>
                  <a:lnTo>
                    <a:pt x="9" y="116"/>
                  </a:lnTo>
                  <a:lnTo>
                    <a:pt x="14" y="122"/>
                  </a:lnTo>
                  <a:lnTo>
                    <a:pt x="18" y="129"/>
                  </a:lnTo>
                  <a:lnTo>
                    <a:pt x="23" y="134"/>
                  </a:lnTo>
                  <a:lnTo>
                    <a:pt x="29" y="139"/>
                  </a:lnTo>
                  <a:lnTo>
                    <a:pt x="35" y="144"/>
                  </a:lnTo>
                  <a:lnTo>
                    <a:pt x="41" y="148"/>
                  </a:lnTo>
                  <a:lnTo>
                    <a:pt x="48" y="151"/>
                  </a:lnTo>
                  <a:lnTo>
                    <a:pt x="55" y="153"/>
                  </a:lnTo>
                  <a:lnTo>
                    <a:pt x="63" y="155"/>
                  </a:lnTo>
                  <a:lnTo>
                    <a:pt x="70" y="156"/>
                  </a:lnTo>
                  <a:lnTo>
                    <a:pt x="78" y="158"/>
                  </a:lnTo>
                  <a:lnTo>
                    <a:pt x="86" y="156"/>
                  </a:lnTo>
                  <a:lnTo>
                    <a:pt x="94" y="155"/>
                  </a:lnTo>
                  <a:lnTo>
                    <a:pt x="101" y="153"/>
                  </a:lnTo>
                  <a:lnTo>
                    <a:pt x="108" y="151"/>
                  </a:lnTo>
                  <a:lnTo>
                    <a:pt x="115" y="148"/>
                  </a:lnTo>
                  <a:lnTo>
                    <a:pt x="122" y="144"/>
                  </a:lnTo>
                  <a:lnTo>
                    <a:pt x="128" y="139"/>
                  </a:lnTo>
                  <a:lnTo>
                    <a:pt x="133" y="134"/>
                  </a:lnTo>
                  <a:lnTo>
                    <a:pt x="139" y="129"/>
                  </a:lnTo>
                  <a:lnTo>
                    <a:pt x="143" y="122"/>
                  </a:lnTo>
                  <a:lnTo>
                    <a:pt x="147" y="116"/>
                  </a:lnTo>
                  <a:lnTo>
                    <a:pt x="150" y="108"/>
                  </a:lnTo>
                  <a:lnTo>
                    <a:pt x="153" y="102"/>
                  </a:lnTo>
                  <a:lnTo>
                    <a:pt x="155" y="94"/>
                  </a:lnTo>
                  <a:lnTo>
                    <a:pt x="156" y="87"/>
                  </a:lnTo>
                  <a:lnTo>
                    <a:pt x="157" y="7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49" name="Line 210"/>
            <p:cNvSpPr>
              <a:spLocks noChangeShapeType="1"/>
            </p:cNvSpPr>
            <p:nvPr/>
          </p:nvSpPr>
          <p:spPr bwMode="auto">
            <a:xfrm flipH="1">
              <a:off x="2930" y="951"/>
              <a:ext cx="409" cy="170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0" name="Line 211"/>
            <p:cNvSpPr>
              <a:spLocks noChangeShapeType="1"/>
            </p:cNvSpPr>
            <p:nvPr/>
          </p:nvSpPr>
          <p:spPr bwMode="auto">
            <a:xfrm flipV="1">
              <a:off x="2930" y="2529"/>
              <a:ext cx="1002" cy="13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1" name="Line 212"/>
            <p:cNvSpPr>
              <a:spLocks noChangeShapeType="1"/>
            </p:cNvSpPr>
            <p:nvPr/>
          </p:nvSpPr>
          <p:spPr bwMode="auto">
            <a:xfrm flipH="1" flipV="1">
              <a:off x="3545" y="2047"/>
              <a:ext cx="387" cy="48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2" name="Line 213"/>
            <p:cNvSpPr>
              <a:spLocks noChangeShapeType="1"/>
            </p:cNvSpPr>
            <p:nvPr/>
          </p:nvSpPr>
          <p:spPr bwMode="auto">
            <a:xfrm flipH="1">
              <a:off x="2930" y="2047"/>
              <a:ext cx="615" cy="6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3" name="Line 214"/>
            <p:cNvSpPr>
              <a:spLocks noChangeShapeType="1"/>
            </p:cNvSpPr>
            <p:nvPr/>
          </p:nvSpPr>
          <p:spPr bwMode="auto">
            <a:xfrm flipV="1">
              <a:off x="3173" y="1589"/>
              <a:ext cx="411" cy="5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4" name="Line 215"/>
            <p:cNvSpPr>
              <a:spLocks noChangeShapeType="1"/>
            </p:cNvSpPr>
            <p:nvPr/>
          </p:nvSpPr>
          <p:spPr bwMode="auto">
            <a:xfrm flipH="1" flipV="1">
              <a:off x="3425" y="1390"/>
              <a:ext cx="159" cy="1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5" name="Line 216"/>
            <p:cNvSpPr>
              <a:spLocks noChangeShapeType="1"/>
            </p:cNvSpPr>
            <p:nvPr/>
          </p:nvSpPr>
          <p:spPr bwMode="auto">
            <a:xfrm flipH="1">
              <a:off x="3173" y="1390"/>
              <a:ext cx="252" cy="25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6" name="Line 217"/>
            <p:cNvSpPr>
              <a:spLocks noChangeShapeType="1"/>
            </p:cNvSpPr>
            <p:nvPr/>
          </p:nvSpPr>
          <p:spPr bwMode="auto">
            <a:xfrm>
              <a:off x="3348" y="951"/>
              <a:ext cx="76" cy="43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7" name="Line 218"/>
            <p:cNvSpPr>
              <a:spLocks noChangeShapeType="1"/>
            </p:cNvSpPr>
            <p:nvPr/>
          </p:nvSpPr>
          <p:spPr bwMode="auto">
            <a:xfrm>
              <a:off x="3351" y="951"/>
              <a:ext cx="581" cy="157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8" name="Line 219"/>
            <p:cNvSpPr>
              <a:spLocks noChangeShapeType="1"/>
            </p:cNvSpPr>
            <p:nvPr/>
          </p:nvSpPr>
          <p:spPr bwMode="auto">
            <a:xfrm>
              <a:off x="2551" y="2748"/>
              <a:ext cx="1331" cy="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59" name="Line 220"/>
            <p:cNvSpPr>
              <a:spLocks noChangeShapeType="1"/>
            </p:cNvSpPr>
            <p:nvPr/>
          </p:nvSpPr>
          <p:spPr bwMode="auto">
            <a:xfrm flipV="1">
              <a:off x="3882" y="1964"/>
              <a:ext cx="784" cy="78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60" name="Line 221"/>
            <p:cNvSpPr>
              <a:spLocks noChangeShapeType="1"/>
            </p:cNvSpPr>
            <p:nvPr/>
          </p:nvSpPr>
          <p:spPr bwMode="auto">
            <a:xfrm>
              <a:off x="3336" y="1964"/>
              <a:ext cx="1330"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61" name="Line 222"/>
            <p:cNvSpPr>
              <a:spLocks noChangeShapeType="1"/>
            </p:cNvSpPr>
            <p:nvPr/>
          </p:nvSpPr>
          <p:spPr bwMode="auto">
            <a:xfrm flipH="1">
              <a:off x="2551" y="1964"/>
              <a:ext cx="785" cy="7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62" name="Line 223"/>
            <p:cNvSpPr>
              <a:spLocks noChangeShapeType="1"/>
            </p:cNvSpPr>
            <p:nvPr/>
          </p:nvSpPr>
          <p:spPr bwMode="auto">
            <a:xfrm>
              <a:off x="3462" y="1606"/>
              <a:ext cx="83" cy="45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1344" name="Group 224"/>
          <p:cNvGrpSpPr>
            <a:grpSpLocks/>
          </p:cNvGrpSpPr>
          <p:nvPr/>
        </p:nvGrpSpPr>
        <p:grpSpPr bwMode="auto">
          <a:xfrm>
            <a:off x="1641475" y="1222375"/>
            <a:ext cx="1201738" cy="2713038"/>
            <a:chOff x="1034" y="951"/>
            <a:chExt cx="757" cy="1709"/>
          </a:xfrm>
        </p:grpSpPr>
        <p:sp>
          <p:nvSpPr>
            <p:cNvPr id="4141" name="Line 225"/>
            <p:cNvSpPr>
              <a:spLocks noChangeShapeType="1"/>
            </p:cNvSpPr>
            <p:nvPr/>
          </p:nvSpPr>
          <p:spPr bwMode="auto">
            <a:xfrm flipH="1">
              <a:off x="1034" y="2197"/>
              <a:ext cx="463" cy="46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42" name="Line 226"/>
            <p:cNvSpPr>
              <a:spLocks noChangeShapeType="1"/>
            </p:cNvSpPr>
            <p:nvPr/>
          </p:nvSpPr>
          <p:spPr bwMode="auto">
            <a:xfrm flipV="1">
              <a:off x="1034" y="2562"/>
              <a:ext cx="757" cy="9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43" name="Line 227"/>
            <p:cNvSpPr>
              <a:spLocks noChangeShapeType="1"/>
            </p:cNvSpPr>
            <p:nvPr/>
          </p:nvSpPr>
          <p:spPr bwMode="auto">
            <a:xfrm flipH="1" flipV="1">
              <a:off x="1497" y="2197"/>
              <a:ext cx="294" cy="36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44" name="Line 228"/>
            <p:cNvSpPr>
              <a:spLocks noChangeShapeType="1"/>
            </p:cNvSpPr>
            <p:nvPr/>
          </p:nvSpPr>
          <p:spPr bwMode="auto">
            <a:xfrm flipH="1">
              <a:off x="1034" y="951"/>
              <a:ext cx="410" cy="170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45" name="Line 229"/>
            <p:cNvSpPr>
              <a:spLocks noChangeShapeType="1"/>
            </p:cNvSpPr>
            <p:nvPr/>
          </p:nvSpPr>
          <p:spPr bwMode="auto">
            <a:xfrm>
              <a:off x="1452" y="951"/>
              <a:ext cx="339" cy="161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46" name="Line 230"/>
            <p:cNvSpPr>
              <a:spLocks noChangeShapeType="1"/>
            </p:cNvSpPr>
            <p:nvPr/>
          </p:nvSpPr>
          <p:spPr bwMode="auto">
            <a:xfrm>
              <a:off x="1449" y="951"/>
              <a:ext cx="24" cy="67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47" name="Line 231"/>
            <p:cNvSpPr>
              <a:spLocks noChangeShapeType="1"/>
            </p:cNvSpPr>
            <p:nvPr/>
          </p:nvSpPr>
          <p:spPr bwMode="auto">
            <a:xfrm>
              <a:off x="1474" y="1842"/>
              <a:ext cx="21" cy="36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1292" name="Group 172"/>
          <p:cNvGrpSpPr>
            <a:grpSpLocks/>
          </p:cNvGrpSpPr>
          <p:nvPr/>
        </p:nvGrpSpPr>
        <p:grpSpPr bwMode="auto">
          <a:xfrm>
            <a:off x="1187450" y="2781300"/>
            <a:ext cx="1193800" cy="679450"/>
            <a:chOff x="761" y="1912"/>
            <a:chExt cx="752" cy="428"/>
          </a:xfrm>
        </p:grpSpPr>
        <p:sp>
          <p:nvSpPr>
            <p:cNvPr id="4112" name="Line 173"/>
            <p:cNvSpPr>
              <a:spLocks noChangeShapeType="1"/>
            </p:cNvSpPr>
            <p:nvPr/>
          </p:nvSpPr>
          <p:spPr bwMode="auto">
            <a:xfrm flipH="1">
              <a:off x="761" y="2112"/>
              <a:ext cx="246"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113" name="Group 174"/>
            <p:cNvGrpSpPr>
              <a:grpSpLocks/>
            </p:cNvGrpSpPr>
            <p:nvPr/>
          </p:nvGrpSpPr>
          <p:grpSpPr bwMode="auto">
            <a:xfrm>
              <a:off x="778" y="1912"/>
              <a:ext cx="735" cy="428"/>
              <a:chOff x="778" y="1912"/>
              <a:chExt cx="735" cy="428"/>
            </a:xfrm>
          </p:grpSpPr>
          <p:sp>
            <p:nvSpPr>
              <p:cNvPr id="4114" name="Line 175"/>
              <p:cNvSpPr>
                <a:spLocks noChangeShapeType="1"/>
              </p:cNvSpPr>
              <p:nvPr/>
            </p:nvSpPr>
            <p:spPr bwMode="auto">
              <a:xfrm flipH="1">
                <a:off x="782" y="1960"/>
                <a:ext cx="41"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15" name="Freeform 176"/>
              <p:cNvSpPr>
                <a:spLocks/>
              </p:cNvSpPr>
              <p:nvPr/>
            </p:nvSpPr>
            <p:spPr bwMode="auto">
              <a:xfrm>
                <a:off x="787" y="1912"/>
                <a:ext cx="17" cy="166"/>
              </a:xfrm>
              <a:custGeom>
                <a:avLst/>
                <a:gdLst>
                  <a:gd name="T0" fmla="*/ 1 w 68"/>
                  <a:gd name="T1" fmla="*/ 0 h 671"/>
                  <a:gd name="T2" fmla="*/ 1 w 68"/>
                  <a:gd name="T3" fmla="*/ 10 h 671"/>
                  <a:gd name="T4" fmla="*/ 0 w 68"/>
                  <a:gd name="T5" fmla="*/ 9 h 671"/>
                  <a:gd name="T6" fmla="*/ 0 60000 65536"/>
                  <a:gd name="T7" fmla="*/ 0 60000 65536"/>
                  <a:gd name="T8" fmla="*/ 0 60000 65536"/>
                </a:gdLst>
                <a:ahLst/>
                <a:cxnLst>
                  <a:cxn ang="T6">
                    <a:pos x="T0" y="T1"/>
                  </a:cxn>
                  <a:cxn ang="T7">
                    <a:pos x="T2" y="T3"/>
                  </a:cxn>
                  <a:cxn ang="T8">
                    <a:pos x="T4" y="T5"/>
                  </a:cxn>
                </a:cxnLst>
                <a:rect l="0" t="0" r="r" b="b"/>
                <a:pathLst>
                  <a:path w="68" h="671">
                    <a:moveTo>
                      <a:pt x="68" y="0"/>
                    </a:moveTo>
                    <a:lnTo>
                      <a:pt x="68" y="671"/>
                    </a:lnTo>
                    <a:lnTo>
                      <a:pt x="0" y="5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16" name="Line 177"/>
              <p:cNvSpPr>
                <a:spLocks noChangeShapeType="1"/>
              </p:cNvSpPr>
              <p:nvPr/>
            </p:nvSpPr>
            <p:spPr bwMode="auto">
              <a:xfrm flipV="1">
                <a:off x="778" y="1984"/>
                <a:ext cx="42"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17" name="Freeform 178"/>
              <p:cNvSpPr>
                <a:spLocks/>
              </p:cNvSpPr>
              <p:nvPr/>
            </p:nvSpPr>
            <p:spPr bwMode="auto">
              <a:xfrm>
                <a:off x="820" y="1915"/>
                <a:ext cx="15" cy="82"/>
              </a:xfrm>
              <a:custGeom>
                <a:avLst/>
                <a:gdLst>
                  <a:gd name="T0" fmla="*/ 1 w 67"/>
                  <a:gd name="T1" fmla="*/ 0 h 331"/>
                  <a:gd name="T2" fmla="*/ 1 w 67"/>
                  <a:gd name="T3" fmla="*/ 3 h 331"/>
                  <a:gd name="T4" fmla="*/ 0 w 67"/>
                  <a:gd name="T5" fmla="*/ 5 h 331"/>
                  <a:gd name="T6" fmla="*/ 0 60000 65536"/>
                  <a:gd name="T7" fmla="*/ 0 60000 65536"/>
                  <a:gd name="T8" fmla="*/ 0 60000 65536"/>
                </a:gdLst>
                <a:ahLst/>
                <a:cxnLst>
                  <a:cxn ang="T6">
                    <a:pos x="T0" y="T1"/>
                  </a:cxn>
                  <a:cxn ang="T7">
                    <a:pos x="T2" y="T3"/>
                  </a:cxn>
                  <a:cxn ang="T8">
                    <a:pos x="T4" y="T5"/>
                  </a:cxn>
                </a:cxnLst>
                <a:rect l="0" t="0" r="r" b="b"/>
                <a:pathLst>
                  <a:path w="67" h="331">
                    <a:moveTo>
                      <a:pt x="67" y="0"/>
                    </a:moveTo>
                    <a:lnTo>
                      <a:pt x="52" y="181"/>
                    </a:lnTo>
                    <a:lnTo>
                      <a:pt x="0" y="3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18" name="Line 179"/>
              <p:cNvSpPr>
                <a:spLocks noChangeShapeType="1"/>
              </p:cNvSpPr>
              <p:nvPr/>
            </p:nvSpPr>
            <p:spPr bwMode="auto">
              <a:xfrm flipV="1">
                <a:off x="835" y="1927"/>
                <a:ext cx="19"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19" name="Freeform 180"/>
              <p:cNvSpPr>
                <a:spLocks/>
              </p:cNvSpPr>
              <p:nvPr/>
            </p:nvSpPr>
            <p:spPr bwMode="auto">
              <a:xfrm>
                <a:off x="854" y="1922"/>
                <a:ext cx="25" cy="54"/>
              </a:xfrm>
              <a:custGeom>
                <a:avLst/>
                <a:gdLst>
                  <a:gd name="T0" fmla="*/ 0 w 98"/>
                  <a:gd name="T1" fmla="*/ 0 h 212"/>
                  <a:gd name="T2" fmla="*/ 0 w 98"/>
                  <a:gd name="T3" fmla="*/ 4 h 212"/>
                  <a:gd name="T4" fmla="*/ 2 w 98"/>
                  <a:gd name="T5" fmla="*/ 4 h 212"/>
                  <a:gd name="T6" fmla="*/ 0 60000 65536"/>
                  <a:gd name="T7" fmla="*/ 0 60000 65536"/>
                  <a:gd name="T8" fmla="*/ 0 60000 65536"/>
                </a:gdLst>
                <a:ahLst/>
                <a:cxnLst>
                  <a:cxn ang="T6">
                    <a:pos x="T0" y="T1"/>
                  </a:cxn>
                  <a:cxn ang="T7">
                    <a:pos x="T2" y="T3"/>
                  </a:cxn>
                  <a:cxn ang="T8">
                    <a:pos x="T4" y="T5"/>
                  </a:cxn>
                </a:cxnLst>
                <a:rect l="0" t="0" r="r" b="b"/>
                <a:pathLst>
                  <a:path w="98" h="212">
                    <a:moveTo>
                      <a:pt x="0" y="0"/>
                    </a:moveTo>
                    <a:lnTo>
                      <a:pt x="0" y="212"/>
                    </a:lnTo>
                    <a:lnTo>
                      <a:pt x="98" y="2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20" name="Freeform 181"/>
              <p:cNvSpPr>
                <a:spLocks/>
              </p:cNvSpPr>
              <p:nvPr/>
            </p:nvSpPr>
            <p:spPr bwMode="auto">
              <a:xfrm>
                <a:off x="829" y="2010"/>
                <a:ext cx="51" cy="64"/>
              </a:xfrm>
              <a:custGeom>
                <a:avLst/>
                <a:gdLst>
                  <a:gd name="T0" fmla="*/ 0 w 212"/>
                  <a:gd name="T1" fmla="*/ 0 h 256"/>
                  <a:gd name="T2" fmla="*/ 2 w 212"/>
                  <a:gd name="T3" fmla="*/ 4 h 256"/>
                  <a:gd name="T4" fmla="*/ 3 w 212"/>
                  <a:gd name="T5" fmla="*/ 4 h 256"/>
                  <a:gd name="T6" fmla="*/ 0 60000 65536"/>
                  <a:gd name="T7" fmla="*/ 0 60000 65536"/>
                  <a:gd name="T8" fmla="*/ 0 60000 65536"/>
                </a:gdLst>
                <a:ahLst/>
                <a:cxnLst>
                  <a:cxn ang="T6">
                    <a:pos x="T0" y="T1"/>
                  </a:cxn>
                  <a:cxn ang="T7">
                    <a:pos x="T2" y="T3"/>
                  </a:cxn>
                  <a:cxn ang="T8">
                    <a:pos x="T4" y="T5"/>
                  </a:cxn>
                </a:cxnLst>
                <a:rect l="0" t="0" r="r" b="b"/>
                <a:pathLst>
                  <a:path w="212" h="256">
                    <a:moveTo>
                      <a:pt x="0" y="0"/>
                    </a:moveTo>
                    <a:lnTo>
                      <a:pt x="143" y="256"/>
                    </a:lnTo>
                    <a:lnTo>
                      <a:pt x="212" y="2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21" name="Line 182"/>
              <p:cNvSpPr>
                <a:spLocks noChangeShapeType="1"/>
              </p:cNvSpPr>
              <p:nvPr/>
            </p:nvSpPr>
            <p:spPr bwMode="auto">
              <a:xfrm flipV="1">
                <a:off x="827" y="1991"/>
                <a:ext cx="36"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22" name="Freeform 183"/>
              <p:cNvSpPr>
                <a:spLocks/>
              </p:cNvSpPr>
              <p:nvPr/>
            </p:nvSpPr>
            <p:spPr bwMode="auto">
              <a:xfrm>
                <a:off x="813" y="1986"/>
                <a:ext cx="52" cy="90"/>
              </a:xfrm>
              <a:custGeom>
                <a:avLst/>
                <a:gdLst>
                  <a:gd name="T0" fmla="*/ 3 w 210"/>
                  <a:gd name="T1" fmla="*/ 0 h 362"/>
                  <a:gd name="T2" fmla="*/ 2 w 210"/>
                  <a:gd name="T3" fmla="*/ 3 h 362"/>
                  <a:gd name="T4" fmla="*/ 0 w 210"/>
                  <a:gd name="T5" fmla="*/ 5 h 362"/>
                  <a:gd name="T6" fmla="*/ 0 60000 65536"/>
                  <a:gd name="T7" fmla="*/ 0 60000 65536"/>
                  <a:gd name="T8" fmla="*/ 0 60000 65536"/>
                </a:gdLst>
                <a:ahLst/>
                <a:cxnLst>
                  <a:cxn ang="T6">
                    <a:pos x="T0" y="T1"/>
                  </a:cxn>
                  <a:cxn ang="T7">
                    <a:pos x="T2" y="T3"/>
                  </a:cxn>
                  <a:cxn ang="T8">
                    <a:pos x="T4" y="T5"/>
                  </a:cxn>
                </a:cxnLst>
                <a:rect l="0" t="0" r="r" b="b"/>
                <a:pathLst>
                  <a:path w="210" h="362">
                    <a:moveTo>
                      <a:pt x="210" y="0"/>
                    </a:moveTo>
                    <a:lnTo>
                      <a:pt x="128" y="211"/>
                    </a:lnTo>
                    <a:lnTo>
                      <a:pt x="0" y="3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23" name="Freeform 184"/>
              <p:cNvSpPr>
                <a:spLocks/>
              </p:cNvSpPr>
              <p:nvPr/>
            </p:nvSpPr>
            <p:spPr bwMode="auto">
              <a:xfrm>
                <a:off x="946" y="2005"/>
                <a:ext cx="55" cy="74"/>
              </a:xfrm>
              <a:custGeom>
                <a:avLst/>
                <a:gdLst>
                  <a:gd name="T0" fmla="*/ 3 w 226"/>
                  <a:gd name="T1" fmla="*/ 0 h 302"/>
                  <a:gd name="T2" fmla="*/ 2 w 226"/>
                  <a:gd name="T3" fmla="*/ 3 h 302"/>
                  <a:gd name="T4" fmla="*/ 0 w 226"/>
                  <a:gd name="T5" fmla="*/ 4 h 302"/>
                  <a:gd name="T6" fmla="*/ 0 60000 65536"/>
                  <a:gd name="T7" fmla="*/ 0 60000 65536"/>
                  <a:gd name="T8" fmla="*/ 0 60000 65536"/>
                </a:gdLst>
                <a:ahLst/>
                <a:cxnLst>
                  <a:cxn ang="T6">
                    <a:pos x="T0" y="T1"/>
                  </a:cxn>
                  <a:cxn ang="T7">
                    <a:pos x="T2" y="T3"/>
                  </a:cxn>
                  <a:cxn ang="T8">
                    <a:pos x="T4" y="T5"/>
                  </a:cxn>
                </a:cxnLst>
                <a:rect l="0" t="0" r="r" b="b"/>
                <a:pathLst>
                  <a:path w="226" h="302">
                    <a:moveTo>
                      <a:pt x="226" y="0"/>
                    </a:moveTo>
                    <a:lnTo>
                      <a:pt x="114" y="189"/>
                    </a:lnTo>
                    <a:lnTo>
                      <a:pt x="0" y="3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24" name="Line 185"/>
              <p:cNvSpPr>
                <a:spLocks noChangeShapeType="1"/>
              </p:cNvSpPr>
              <p:nvPr/>
            </p:nvSpPr>
            <p:spPr bwMode="auto">
              <a:xfrm flipH="1">
                <a:off x="967" y="1969"/>
                <a:ext cx="29"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25" name="Line 186"/>
              <p:cNvSpPr>
                <a:spLocks noChangeShapeType="1"/>
              </p:cNvSpPr>
              <p:nvPr/>
            </p:nvSpPr>
            <p:spPr bwMode="auto">
              <a:xfrm flipH="1">
                <a:off x="967" y="1920"/>
                <a:ext cx="26"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26" name="Line 187"/>
              <p:cNvSpPr>
                <a:spLocks noChangeShapeType="1"/>
              </p:cNvSpPr>
              <p:nvPr/>
            </p:nvSpPr>
            <p:spPr bwMode="auto">
              <a:xfrm>
                <a:off x="917" y="1919"/>
                <a:ext cx="1"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27" name="Line 188"/>
              <p:cNvSpPr>
                <a:spLocks noChangeShapeType="1"/>
              </p:cNvSpPr>
              <p:nvPr/>
            </p:nvSpPr>
            <p:spPr bwMode="auto">
              <a:xfrm flipV="1">
                <a:off x="917" y="1922"/>
                <a:ext cx="38"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28" name="Line 189"/>
              <p:cNvSpPr>
                <a:spLocks noChangeShapeType="1"/>
              </p:cNvSpPr>
              <p:nvPr/>
            </p:nvSpPr>
            <p:spPr bwMode="auto">
              <a:xfrm flipH="1">
                <a:off x="955" y="1919"/>
                <a:ext cx="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29" name="Line 190"/>
              <p:cNvSpPr>
                <a:spLocks noChangeShapeType="1"/>
              </p:cNvSpPr>
              <p:nvPr/>
            </p:nvSpPr>
            <p:spPr bwMode="auto">
              <a:xfrm flipH="1">
                <a:off x="917" y="1955"/>
                <a:ext cx="43"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0" name="Line 191"/>
              <p:cNvSpPr>
                <a:spLocks noChangeShapeType="1"/>
              </p:cNvSpPr>
              <p:nvPr/>
            </p:nvSpPr>
            <p:spPr bwMode="auto">
              <a:xfrm flipV="1">
                <a:off x="917" y="1940"/>
                <a:ext cx="32"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1" name="Line 192"/>
              <p:cNvSpPr>
                <a:spLocks noChangeShapeType="1"/>
              </p:cNvSpPr>
              <p:nvPr/>
            </p:nvSpPr>
            <p:spPr bwMode="auto">
              <a:xfrm>
                <a:off x="932" y="1959"/>
                <a:ext cx="5"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2" name="Line 193"/>
              <p:cNvSpPr>
                <a:spLocks noChangeShapeType="1"/>
              </p:cNvSpPr>
              <p:nvPr/>
            </p:nvSpPr>
            <p:spPr bwMode="auto">
              <a:xfrm flipV="1">
                <a:off x="899" y="1978"/>
                <a:ext cx="63"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3" name="Line 194"/>
              <p:cNvSpPr>
                <a:spLocks noChangeShapeType="1"/>
              </p:cNvSpPr>
              <p:nvPr/>
            </p:nvSpPr>
            <p:spPr bwMode="auto">
              <a:xfrm>
                <a:off x="917" y="1990"/>
                <a:ext cx="1"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4" name="Line 195"/>
              <p:cNvSpPr>
                <a:spLocks noChangeShapeType="1"/>
              </p:cNvSpPr>
              <p:nvPr/>
            </p:nvSpPr>
            <p:spPr bwMode="auto">
              <a:xfrm flipV="1">
                <a:off x="917" y="1995"/>
                <a:ext cx="3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5" name="Line 196"/>
              <p:cNvSpPr>
                <a:spLocks noChangeShapeType="1"/>
              </p:cNvSpPr>
              <p:nvPr/>
            </p:nvSpPr>
            <p:spPr bwMode="auto">
              <a:xfrm flipH="1">
                <a:off x="949" y="1991"/>
                <a:ext cx="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6" name="Line 197"/>
              <p:cNvSpPr>
                <a:spLocks noChangeShapeType="1"/>
              </p:cNvSpPr>
              <p:nvPr/>
            </p:nvSpPr>
            <p:spPr bwMode="auto">
              <a:xfrm flipH="1">
                <a:off x="917" y="2016"/>
                <a:ext cx="34"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7" name="Freeform 198"/>
              <p:cNvSpPr>
                <a:spLocks/>
              </p:cNvSpPr>
              <p:nvPr/>
            </p:nvSpPr>
            <p:spPr bwMode="auto">
              <a:xfrm>
                <a:off x="922" y="2017"/>
                <a:ext cx="14" cy="61"/>
              </a:xfrm>
              <a:custGeom>
                <a:avLst/>
                <a:gdLst>
                  <a:gd name="T0" fmla="*/ 1 w 53"/>
                  <a:gd name="T1" fmla="*/ 0 h 241"/>
                  <a:gd name="T2" fmla="*/ 1 w 53"/>
                  <a:gd name="T3" fmla="*/ 4 h 241"/>
                  <a:gd name="T4" fmla="*/ 0 w 53"/>
                  <a:gd name="T5" fmla="*/ 3 h 241"/>
                  <a:gd name="T6" fmla="*/ 0 60000 65536"/>
                  <a:gd name="T7" fmla="*/ 0 60000 65536"/>
                  <a:gd name="T8" fmla="*/ 0 60000 65536"/>
                </a:gdLst>
                <a:ahLst/>
                <a:cxnLst>
                  <a:cxn ang="T6">
                    <a:pos x="T0" y="T1"/>
                  </a:cxn>
                  <a:cxn ang="T7">
                    <a:pos x="T2" y="T3"/>
                  </a:cxn>
                  <a:cxn ang="T8">
                    <a:pos x="T4" y="T5"/>
                  </a:cxn>
                </a:cxnLst>
                <a:rect l="0" t="0" r="r" b="b"/>
                <a:pathLst>
                  <a:path w="53" h="241">
                    <a:moveTo>
                      <a:pt x="53" y="0"/>
                    </a:moveTo>
                    <a:lnTo>
                      <a:pt x="53" y="241"/>
                    </a:lnTo>
                    <a:lnTo>
                      <a:pt x="0" y="1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38" name="Line 199"/>
              <p:cNvSpPr>
                <a:spLocks noChangeShapeType="1"/>
              </p:cNvSpPr>
              <p:nvPr/>
            </p:nvSpPr>
            <p:spPr bwMode="auto">
              <a:xfrm flipH="1">
                <a:off x="901" y="2036"/>
                <a:ext cx="2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39" name="Line 200"/>
              <p:cNvSpPr>
                <a:spLocks noChangeShapeType="1"/>
              </p:cNvSpPr>
              <p:nvPr/>
            </p:nvSpPr>
            <p:spPr bwMode="auto">
              <a:xfrm>
                <a:off x="944" y="2031"/>
                <a:ext cx="16"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40" name="Line 201"/>
              <p:cNvSpPr>
                <a:spLocks noChangeShapeType="1"/>
              </p:cNvSpPr>
              <p:nvPr/>
            </p:nvSpPr>
            <p:spPr bwMode="auto">
              <a:xfrm>
                <a:off x="1007" y="2112"/>
                <a:ext cx="506" cy="2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6132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6115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6115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6119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61189"/>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261272"/>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nodeType="clickEffect">
                                  <p:stCondLst>
                                    <p:cond delay="0"/>
                                  </p:stCondLst>
                                  <p:childTnLst>
                                    <p:set>
                                      <p:cBhvr>
                                        <p:cTn id="30" dur="1" fill="hold">
                                          <p:stCondLst>
                                            <p:cond delay="0"/>
                                          </p:stCondLst>
                                        </p:cTn>
                                        <p:tgtEl>
                                          <p:spTgt spid="261344"/>
                                        </p:tgtEl>
                                        <p:attrNameLst>
                                          <p:attrName>style.visibility</p:attrName>
                                        </p:attrNameLst>
                                      </p:cBhvr>
                                      <p:to>
                                        <p:strVal val="visible"/>
                                      </p:to>
                                    </p:set>
                                    <p:animEffect transition="in" filter="wipe(up)">
                                      <p:cBhvr>
                                        <p:cTn id="31" dur="500"/>
                                        <p:tgtEl>
                                          <p:spTgt spid="261344"/>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0"/>
                                          </p:stCondLst>
                                        </p:cTn>
                                        <p:tgtEl>
                                          <p:spTgt spid="261231"/>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0"/>
                                          </p:stCondLst>
                                        </p:cTn>
                                        <p:tgtEl>
                                          <p:spTgt spid="261292"/>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nodeType="clickEffect">
                                  <p:stCondLst>
                                    <p:cond delay="0"/>
                                  </p:stCondLst>
                                  <p:childTnLst>
                                    <p:set>
                                      <p:cBhvr>
                                        <p:cTn id="43" dur="1" fill="hold">
                                          <p:stCondLst>
                                            <p:cond delay="0"/>
                                          </p:stCondLst>
                                        </p:cTn>
                                        <p:tgtEl>
                                          <p:spTgt spid="261328"/>
                                        </p:tgtEl>
                                        <p:attrNameLst>
                                          <p:attrName>style.visibility</p:attrName>
                                        </p:attrNameLst>
                                      </p:cBhvr>
                                      <p:to>
                                        <p:strVal val="visible"/>
                                      </p:to>
                                    </p:set>
                                    <p:animEffect transition="in" filter="wipe(up)">
                                      <p:cBhvr>
                                        <p:cTn id="44" dur="500"/>
                                        <p:tgtEl>
                                          <p:spTgt spid="261328"/>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3" fill="hold" grpId="0" nodeType="clickEffect">
                                  <p:stCondLst>
                                    <p:cond delay="0"/>
                                  </p:stCondLst>
                                  <p:childTnLst>
                                    <p:set>
                                      <p:cBhvr>
                                        <p:cTn id="48" dur="1" fill="hold">
                                          <p:stCondLst>
                                            <p:cond delay="0"/>
                                          </p:stCondLst>
                                        </p:cTn>
                                        <p:tgtEl>
                                          <p:spTgt spid="261327"/>
                                        </p:tgtEl>
                                        <p:attrNameLst>
                                          <p:attrName>style.visibility</p:attrName>
                                        </p:attrNameLst>
                                      </p:cBhvr>
                                      <p:to>
                                        <p:strVal val="visible"/>
                                      </p:to>
                                    </p:set>
                                    <p:anim calcmode="lin" valueType="num">
                                      <p:cBhvr additive="base">
                                        <p:cTn id="49" dur="500" fill="hold"/>
                                        <p:tgtEl>
                                          <p:spTgt spid="261327"/>
                                        </p:tgtEl>
                                        <p:attrNameLst>
                                          <p:attrName>ppt_x</p:attrName>
                                        </p:attrNameLst>
                                      </p:cBhvr>
                                      <p:tavLst>
                                        <p:tav tm="0">
                                          <p:val>
                                            <p:strVal val="1+#ppt_w/2"/>
                                          </p:val>
                                        </p:tav>
                                        <p:tav tm="100000">
                                          <p:val>
                                            <p:strVal val="#ppt_x"/>
                                          </p:val>
                                        </p:tav>
                                      </p:tavLst>
                                    </p:anim>
                                    <p:anim calcmode="lin" valueType="num">
                                      <p:cBhvr additive="base">
                                        <p:cTn id="50" dur="500" fill="hold"/>
                                        <p:tgtEl>
                                          <p:spTgt spid="261327"/>
                                        </p:tgtEl>
                                        <p:attrNameLst>
                                          <p:attrName>ppt_y</p:attrName>
                                        </p:attrNameLst>
                                      </p:cBhvr>
                                      <p:tavLst>
                                        <p:tav tm="0">
                                          <p:val>
                                            <p:strVal val="0-#ppt_h/2"/>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17" presetClass="entr" presetSubtype="10" fill="hold" grpId="0" nodeType="clickEffect">
                                  <p:stCondLst>
                                    <p:cond delay="0"/>
                                  </p:stCondLst>
                                  <p:childTnLst>
                                    <p:set>
                                      <p:cBhvr>
                                        <p:cTn id="54" dur="1" fill="hold">
                                          <p:stCondLst>
                                            <p:cond delay="0"/>
                                          </p:stCondLst>
                                        </p:cTn>
                                        <p:tgtEl>
                                          <p:spTgt spid="261124"/>
                                        </p:tgtEl>
                                        <p:attrNameLst>
                                          <p:attrName>style.visibility</p:attrName>
                                        </p:attrNameLst>
                                      </p:cBhvr>
                                      <p:to>
                                        <p:strVal val="visible"/>
                                      </p:to>
                                    </p:set>
                                    <p:anim calcmode="lin" valueType="num">
                                      <p:cBhvr>
                                        <p:cTn id="55" dur="500" fill="hold"/>
                                        <p:tgtEl>
                                          <p:spTgt spid="261124"/>
                                        </p:tgtEl>
                                        <p:attrNameLst>
                                          <p:attrName>ppt_w</p:attrName>
                                        </p:attrNameLst>
                                      </p:cBhvr>
                                      <p:tavLst>
                                        <p:tav tm="0">
                                          <p:val>
                                            <p:fltVal val="0"/>
                                          </p:val>
                                        </p:tav>
                                        <p:tav tm="100000">
                                          <p:val>
                                            <p:strVal val="#ppt_w"/>
                                          </p:val>
                                        </p:tav>
                                      </p:tavLst>
                                    </p:anim>
                                    <p:anim calcmode="lin" valueType="num">
                                      <p:cBhvr>
                                        <p:cTn id="56" dur="500" fill="hold"/>
                                        <p:tgtEl>
                                          <p:spTgt spid="261124"/>
                                        </p:tgtEl>
                                        <p:attrNameLst>
                                          <p:attrName>ppt_h</p:attrName>
                                        </p:attrNameLst>
                                      </p:cBhvr>
                                      <p:tavLst>
                                        <p:tav tm="0">
                                          <p:val>
                                            <p:strVal val="#ppt_h"/>
                                          </p:val>
                                        </p:tav>
                                        <p:tav tm="100000">
                                          <p:val>
                                            <p:strVal val="#ppt_h"/>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2" presetClass="entr" presetSubtype="1" fill="hold" grpId="0" nodeType="clickEffect">
                                  <p:stCondLst>
                                    <p:cond delay="0"/>
                                  </p:stCondLst>
                                  <p:iterate type="lt">
                                    <p:tmPct val="100000"/>
                                  </p:iterate>
                                  <p:childTnLst>
                                    <p:set>
                                      <p:cBhvr>
                                        <p:cTn id="60" dur="1" fill="hold">
                                          <p:stCondLst>
                                            <p:cond delay="0"/>
                                          </p:stCondLst>
                                        </p:cTn>
                                        <p:tgtEl>
                                          <p:spTgt spid="261123">
                                            <p:txEl>
                                              <p:pRg st="0" end="0"/>
                                            </p:txEl>
                                          </p:spTgt>
                                        </p:tgtEl>
                                        <p:attrNameLst>
                                          <p:attrName>style.visibility</p:attrName>
                                        </p:attrNameLst>
                                      </p:cBhvr>
                                      <p:to>
                                        <p:strVal val="visible"/>
                                      </p:to>
                                    </p:set>
                                    <p:animEffect transition="in" filter="wipe(up)">
                                      <p:cBhvr>
                                        <p:cTn id="61" dur="75"/>
                                        <p:tgtEl>
                                          <p:spTgt spid="261123">
                                            <p:txEl>
                                              <p:pRg st="0" end="0"/>
                                            </p:txEl>
                                          </p:spTgt>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22" presetClass="entr" presetSubtype="1" fill="hold" grpId="0" nodeType="clickEffect">
                                  <p:stCondLst>
                                    <p:cond delay="0"/>
                                  </p:stCondLst>
                                  <p:iterate type="lt">
                                    <p:tmPct val="100000"/>
                                  </p:iterate>
                                  <p:childTnLst>
                                    <p:set>
                                      <p:cBhvr>
                                        <p:cTn id="65" dur="1" fill="hold">
                                          <p:stCondLst>
                                            <p:cond delay="0"/>
                                          </p:stCondLst>
                                        </p:cTn>
                                        <p:tgtEl>
                                          <p:spTgt spid="261123">
                                            <p:txEl>
                                              <p:pRg st="1" end="1"/>
                                            </p:txEl>
                                          </p:spTgt>
                                        </p:tgtEl>
                                        <p:attrNameLst>
                                          <p:attrName>style.visibility</p:attrName>
                                        </p:attrNameLst>
                                      </p:cBhvr>
                                      <p:to>
                                        <p:strVal val="visible"/>
                                      </p:to>
                                    </p:set>
                                    <p:animEffect transition="in" filter="wipe(up)">
                                      <p:cBhvr>
                                        <p:cTn id="66" dur="75"/>
                                        <p:tgtEl>
                                          <p:spTgt spid="26112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123" grpId="0" build="p" autoUpdateAnimBg="0"/>
      <p:bldP spid="261124" grpId="0" autoUpdateAnimBg="0"/>
      <p:bldP spid="261151" grpId="0" animBg="1"/>
      <p:bldP spid="261327" grpId="0" animBg="1" autoUpdateAnimBg="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ext Box 2" descr="大纸屑"/>
          <p:cNvSpPr txBox="1">
            <a:spLocks noChangeArrowheads="1"/>
          </p:cNvSpPr>
          <p:nvPr/>
        </p:nvSpPr>
        <p:spPr bwMode="auto">
          <a:xfrm>
            <a:off x="0" y="0"/>
            <a:ext cx="6659563" cy="762000"/>
          </a:xfrm>
          <a:prstGeom prst="rect">
            <a:avLst/>
          </a:prstGeom>
          <a:noFill/>
          <a:ln>
            <a:noFill/>
          </a:ln>
          <a:effectLst/>
          <a:extLst>
            <a:ext uri="{909E8E84-426E-40DD-AFC4-6F175D3DCCD1}">
              <a14:hiddenFill xmlns:a14="http://schemas.microsoft.com/office/drawing/2010/main">
                <a:pattFill prst="lgConfetti">
                  <a:fgClr>
                    <a:srgbClr val="FFFF00"/>
                  </a:fgClr>
                  <a:bgClr>
                    <a:srgbClr val="66FFFF"/>
                  </a:bgClr>
                </a:pattFill>
              </a14:hiddenFill>
            </a:ext>
            <a:ext uri="{91240B29-F687-4F45-9708-019B960494DF}">
              <a14:hiddenLine xmlns:a14="http://schemas.microsoft.com/office/drawing/2010/main" w="12700">
                <a:pattFill prst="dkVert">
                  <a:fgClr>
                    <a:srgbClr val="FF9900"/>
                  </a:fgClr>
                  <a:bgClr>
                    <a:srgbClr val="FFFFFF"/>
                  </a:bgClr>
                </a:patt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400" b="1">
                <a:solidFill>
                  <a:srgbClr val="FF0000"/>
                </a:solidFill>
                <a:latin typeface="黑体" pitchFamily="2" charset="-122"/>
                <a:ea typeface="黑体" pitchFamily="2" charset="-122"/>
              </a:rPr>
              <a:t>2</a:t>
            </a:r>
            <a:r>
              <a:rPr lang="en-US" altLang="zh-CN" sz="4400" b="1">
                <a:solidFill>
                  <a:srgbClr val="FF0000"/>
                </a:solidFill>
                <a:ea typeface="黑体" pitchFamily="2" charset="-122"/>
              </a:rPr>
              <a:t>.</a:t>
            </a:r>
            <a:r>
              <a:rPr lang="zh-CN" altLang="en-US" sz="4400" b="1">
                <a:solidFill>
                  <a:srgbClr val="FF0000"/>
                </a:solidFill>
                <a:ea typeface="黑体" pitchFamily="2" charset="-122"/>
              </a:rPr>
              <a:t>平行投影法</a:t>
            </a:r>
            <a:endParaRPr lang="zh-CN" altLang="en-US" sz="4400" b="1">
              <a:ea typeface="黑体" pitchFamily="2" charset="-122"/>
            </a:endParaRPr>
          </a:p>
        </p:txBody>
      </p:sp>
      <p:sp>
        <p:nvSpPr>
          <p:cNvPr id="262147" name="AutoShape 3"/>
          <p:cNvSpPr>
            <a:spLocks noChangeArrowheads="1"/>
          </p:cNvSpPr>
          <p:nvPr/>
        </p:nvSpPr>
        <p:spPr bwMode="auto">
          <a:xfrm>
            <a:off x="6227763" y="3746500"/>
            <a:ext cx="2446337" cy="619125"/>
          </a:xfrm>
          <a:prstGeom prst="wedgeEllipseCallout">
            <a:avLst>
              <a:gd name="adj1" fmla="val 4833"/>
              <a:gd name="adj2" fmla="val -101796"/>
            </a:avLst>
          </a:prstGeom>
          <a:noFill/>
          <a:ln w="9525">
            <a:solidFill>
              <a:schemeClr val="tx1"/>
            </a:solidFill>
            <a:miter lim="800000"/>
            <a:headEnd/>
            <a:tailEnd/>
          </a:ln>
          <a:effectLst/>
          <a:extLst>
            <a:ext uri="{909E8E84-426E-40DD-AFC4-6F175D3DCCD1}">
              <a14:hiddenFill xmlns:a14="http://schemas.microsoft.com/office/drawing/2010/main">
                <a:solidFill>
                  <a:srgbClr val="66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b="1">
                <a:solidFill>
                  <a:srgbClr val="FF0000"/>
                </a:solidFill>
                <a:ea typeface="黑体" pitchFamily="2" charset="-122"/>
              </a:rPr>
              <a:t>斜角投影法</a:t>
            </a:r>
          </a:p>
        </p:txBody>
      </p:sp>
      <p:sp>
        <p:nvSpPr>
          <p:cNvPr id="262148" name="Text Box 4" descr="大纸屑"/>
          <p:cNvSpPr txBox="1">
            <a:spLocks noChangeArrowheads="1"/>
          </p:cNvSpPr>
          <p:nvPr/>
        </p:nvSpPr>
        <p:spPr bwMode="auto">
          <a:xfrm>
            <a:off x="2562225" y="4179888"/>
            <a:ext cx="3581400" cy="762000"/>
          </a:xfrm>
          <a:prstGeom prst="rect">
            <a:avLst/>
          </a:prstGeom>
          <a:noFill/>
          <a:ln>
            <a:noFill/>
          </a:ln>
          <a:effectLst/>
          <a:extLst>
            <a:ext uri="{909E8E84-426E-40DD-AFC4-6F175D3DCCD1}">
              <a14:hiddenFill xmlns:a14="http://schemas.microsoft.com/office/drawing/2010/main">
                <a:pattFill prst="lgConfetti">
                  <a:fgClr>
                    <a:srgbClr val="66FFFF"/>
                  </a:fgClr>
                  <a:bgClr>
                    <a:srgbClr val="FFFF00"/>
                  </a:bgClr>
                </a:pattFill>
              </a14:hiddenFill>
            </a:ext>
            <a:ext uri="{91240B29-F687-4F45-9708-019B960494DF}">
              <a14:hiddenLine xmlns:a14="http://schemas.microsoft.com/office/drawing/2010/main" w="19050">
                <a:solidFill>
                  <a:srgbClr val="FF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4400" b="1">
                <a:solidFill>
                  <a:srgbClr val="FF0000"/>
                </a:solidFill>
                <a:latin typeface="黑体" pitchFamily="2" charset="-122"/>
                <a:ea typeface="黑体" pitchFamily="2" charset="-122"/>
              </a:rPr>
              <a:t>投影特性</a:t>
            </a:r>
            <a:endParaRPr lang="zh-CN" altLang="en-US" sz="4400" b="1">
              <a:solidFill>
                <a:srgbClr val="FF0000"/>
              </a:solidFill>
            </a:endParaRPr>
          </a:p>
        </p:txBody>
      </p:sp>
      <p:sp>
        <p:nvSpPr>
          <p:cNvPr id="262149" name="Text Box 5"/>
          <p:cNvSpPr txBox="1">
            <a:spLocks noChangeArrowheads="1"/>
          </p:cNvSpPr>
          <p:nvPr/>
        </p:nvSpPr>
        <p:spPr bwMode="auto">
          <a:xfrm>
            <a:off x="0" y="4926013"/>
            <a:ext cx="9144000" cy="1190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FF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t>投影大小与物体和投影面之间的距离无关。</a:t>
            </a:r>
          </a:p>
          <a:p>
            <a:pPr eaLnBrk="1" hangingPunct="1">
              <a:spcBef>
                <a:spcPct val="0"/>
              </a:spcBef>
              <a:buFontTx/>
              <a:buNone/>
            </a:pPr>
            <a:r>
              <a:rPr lang="zh-CN" altLang="en-US" sz="3600" b="1">
                <a:solidFill>
                  <a:srgbClr val="FF0000"/>
                </a:solidFill>
                <a:ea typeface="黑体" pitchFamily="2" charset="-122"/>
              </a:rPr>
              <a:t>度量性较好。</a:t>
            </a:r>
          </a:p>
        </p:txBody>
      </p:sp>
      <p:sp>
        <p:nvSpPr>
          <p:cNvPr id="262164" name="Text Box 20"/>
          <p:cNvSpPr txBox="1">
            <a:spLocks noChangeArrowheads="1"/>
          </p:cNvSpPr>
          <p:nvPr/>
        </p:nvSpPr>
        <p:spPr bwMode="auto">
          <a:xfrm>
            <a:off x="0" y="6100763"/>
            <a:ext cx="8229600" cy="64135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003399"/>
                </a:solidFill>
              </a:rPr>
              <a:t>工程图样多数采用正投影法绘制。</a:t>
            </a:r>
          </a:p>
        </p:txBody>
      </p:sp>
      <p:grpSp>
        <p:nvGrpSpPr>
          <p:cNvPr id="262165" name="Group 21"/>
          <p:cNvGrpSpPr>
            <a:grpSpLocks/>
          </p:cNvGrpSpPr>
          <p:nvPr/>
        </p:nvGrpSpPr>
        <p:grpSpPr bwMode="auto">
          <a:xfrm>
            <a:off x="227013" y="954088"/>
            <a:ext cx="1608137" cy="2451100"/>
            <a:chOff x="334" y="601"/>
            <a:chExt cx="1013" cy="1544"/>
          </a:xfrm>
        </p:grpSpPr>
        <p:sp>
          <p:nvSpPr>
            <p:cNvPr id="5164" name="AutoShape 22"/>
            <p:cNvSpPr>
              <a:spLocks noChangeArrowheads="1"/>
            </p:cNvSpPr>
            <p:nvPr/>
          </p:nvSpPr>
          <p:spPr bwMode="auto">
            <a:xfrm>
              <a:off x="334" y="601"/>
              <a:ext cx="1013" cy="1544"/>
            </a:xfrm>
            <a:prstGeom prst="rightArrowCallout">
              <a:avLst>
                <a:gd name="adj1" fmla="val 38105"/>
                <a:gd name="adj2" fmla="val 38105"/>
                <a:gd name="adj3" fmla="val 16667"/>
                <a:gd name="adj4" fmla="val 66667"/>
              </a:avLst>
            </a:prstGeom>
            <a:noFill/>
            <a:ln w="9525">
              <a:solidFill>
                <a:srgbClr val="000000"/>
              </a:solidFill>
              <a:miter lim="800000"/>
              <a:headEnd/>
              <a:tailEnd/>
            </a:ln>
            <a:effectLst/>
            <a:extLst>
              <a:ext uri="{909E8E84-426E-40DD-AFC4-6F175D3DCCD1}">
                <a14:hiddenFill xmlns:a14="http://schemas.microsoft.com/office/drawing/2010/main">
                  <a:gradFill rotWithShape="0">
                    <a:gsLst>
                      <a:gs pos="0">
                        <a:srgbClr val="66FFFF"/>
                      </a:gs>
                      <a:gs pos="100000">
                        <a:schemeClr val="bg1"/>
                      </a:gs>
                    </a:gsLst>
                    <a:lin ang="5400000" scaled="1"/>
                  </a:gra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5165" name="Text Box 23"/>
            <p:cNvSpPr txBox="1">
              <a:spLocks noChangeArrowheads="1"/>
            </p:cNvSpPr>
            <p:nvPr/>
          </p:nvSpPr>
          <p:spPr bwMode="auto">
            <a:xfrm>
              <a:off x="404" y="707"/>
              <a:ext cx="576" cy="1423"/>
            </a:xfrm>
            <a:prstGeom prst="rect">
              <a:avLst/>
            </a:prstGeom>
            <a:noFill/>
            <a:ln>
              <a:noFill/>
            </a:ln>
            <a:effectLst/>
            <a:extLst>
              <a:ext uri="{909E8E84-426E-40DD-AFC4-6F175D3DCCD1}">
                <a14:hiddenFill xmlns:a14="http://schemas.microsoft.com/office/drawing/2010/main">
                  <a:gradFill rotWithShape="0">
                    <a:gsLst>
                      <a:gs pos="0">
                        <a:srgbClr val="66FFFF"/>
                      </a:gs>
                      <a:gs pos="100000">
                        <a:schemeClr val="bg1"/>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ea typeface="黑体" pitchFamily="2" charset="-122"/>
                </a:rPr>
                <a:t>投射线互相平行且垂直于投影面</a:t>
              </a:r>
            </a:p>
          </p:txBody>
        </p:sp>
      </p:grpSp>
      <p:grpSp>
        <p:nvGrpSpPr>
          <p:cNvPr id="262168" name="Group 24"/>
          <p:cNvGrpSpPr>
            <a:grpSpLocks/>
          </p:cNvGrpSpPr>
          <p:nvPr/>
        </p:nvGrpSpPr>
        <p:grpSpPr bwMode="auto">
          <a:xfrm>
            <a:off x="4572000" y="1042988"/>
            <a:ext cx="1608138" cy="2540000"/>
            <a:chOff x="3034" y="671"/>
            <a:chExt cx="1013" cy="1600"/>
          </a:xfrm>
        </p:grpSpPr>
        <p:sp>
          <p:nvSpPr>
            <p:cNvPr id="5162" name="AutoShape 25"/>
            <p:cNvSpPr>
              <a:spLocks noChangeArrowheads="1"/>
            </p:cNvSpPr>
            <p:nvPr/>
          </p:nvSpPr>
          <p:spPr bwMode="auto">
            <a:xfrm>
              <a:off x="3034" y="671"/>
              <a:ext cx="1013" cy="1600"/>
            </a:xfrm>
            <a:prstGeom prst="rightArrowCallout">
              <a:avLst>
                <a:gd name="adj1" fmla="val 39487"/>
                <a:gd name="adj2" fmla="val 39487"/>
                <a:gd name="adj3" fmla="val 16667"/>
                <a:gd name="adj4" fmla="val 66667"/>
              </a:avLst>
            </a:prstGeom>
            <a:noFill/>
            <a:ln w="9525">
              <a:solidFill>
                <a:srgbClr val="000000"/>
              </a:solidFill>
              <a:miter lim="800000"/>
              <a:headEnd/>
              <a:tailEnd/>
            </a:ln>
            <a:effectLst/>
            <a:extLst>
              <a:ext uri="{909E8E84-426E-40DD-AFC4-6F175D3DCCD1}">
                <a14:hiddenFill xmlns:a14="http://schemas.microsoft.com/office/drawing/2010/main">
                  <a:gradFill rotWithShape="0">
                    <a:gsLst>
                      <a:gs pos="0">
                        <a:schemeClr val="bg1"/>
                      </a:gs>
                      <a:gs pos="100000">
                        <a:srgbClr val="FFFF00"/>
                      </a:gs>
                    </a:gsLst>
                    <a:lin ang="5400000" scaled="1"/>
                  </a:gra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5163" name="Text Box 26"/>
            <p:cNvSpPr txBox="1">
              <a:spLocks noChangeArrowheads="1"/>
            </p:cNvSpPr>
            <p:nvPr/>
          </p:nvSpPr>
          <p:spPr bwMode="auto">
            <a:xfrm flipH="1">
              <a:off x="3102" y="777"/>
              <a:ext cx="576" cy="1436"/>
            </a:xfrm>
            <a:prstGeom prst="rect">
              <a:avLst/>
            </a:prstGeom>
            <a:noFill/>
            <a:ln>
              <a:noFill/>
            </a:ln>
            <a:effectLst/>
            <a:extLst>
              <a:ext uri="{909E8E84-426E-40DD-AFC4-6F175D3DCCD1}">
                <a14:hiddenFill xmlns:a14="http://schemas.microsoft.com/office/drawing/2010/main">
                  <a:gradFill rotWithShape="0">
                    <a:gsLst>
                      <a:gs pos="0">
                        <a:schemeClr val="bg1"/>
                      </a:gs>
                      <a:gs pos="100000">
                        <a:srgbClr val="FFFF00"/>
                      </a:gs>
                    </a:gsLst>
                    <a:lin ang="5400000" scaled="1"/>
                  </a:gra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eaVert"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ea typeface="黑体" pitchFamily="2" charset="-122"/>
                </a:rPr>
                <a:t>投射线互相平行且倾斜于投影面</a:t>
              </a:r>
            </a:p>
          </p:txBody>
        </p:sp>
      </p:grpSp>
      <p:grpSp>
        <p:nvGrpSpPr>
          <p:cNvPr id="262171" name="Group 27"/>
          <p:cNvGrpSpPr>
            <a:grpSpLocks/>
          </p:cNvGrpSpPr>
          <p:nvPr/>
        </p:nvGrpSpPr>
        <p:grpSpPr bwMode="auto">
          <a:xfrm>
            <a:off x="1835150" y="3538538"/>
            <a:ext cx="2824163" cy="682625"/>
            <a:chOff x="1347" y="1869"/>
            <a:chExt cx="1679" cy="430"/>
          </a:xfrm>
        </p:grpSpPr>
        <p:sp>
          <p:nvSpPr>
            <p:cNvPr id="5160" name="AutoShape 28"/>
            <p:cNvSpPr>
              <a:spLocks noChangeArrowheads="1"/>
            </p:cNvSpPr>
            <p:nvPr/>
          </p:nvSpPr>
          <p:spPr bwMode="auto">
            <a:xfrm>
              <a:off x="1347" y="1869"/>
              <a:ext cx="1679" cy="430"/>
            </a:xfrm>
            <a:prstGeom prst="upArrowCallout">
              <a:avLst>
                <a:gd name="adj1" fmla="val 97616"/>
                <a:gd name="adj2" fmla="val 97616"/>
                <a:gd name="adj3" fmla="val 16667"/>
                <a:gd name="adj4" fmla="val 66667"/>
              </a:avLst>
            </a:prstGeom>
            <a:noFill/>
            <a:ln w="9525">
              <a:solidFill>
                <a:srgbClr val="000000"/>
              </a:solidFill>
              <a:miter lim="800000"/>
              <a:headEnd/>
              <a:tailEnd/>
            </a:ln>
            <a:effectLst/>
            <a:extLst>
              <a:ext uri="{909E8E84-426E-40DD-AFC4-6F175D3DCCD1}">
                <a14:hiddenFill xmlns:a14="http://schemas.microsoft.com/office/drawing/2010/main">
                  <a:gradFill rotWithShape="0">
                    <a:gsLst>
                      <a:gs pos="0">
                        <a:schemeClr val="bg1"/>
                      </a:gs>
                      <a:gs pos="100000">
                        <a:srgbClr val="99FFCC"/>
                      </a:gs>
                    </a:gsLst>
                    <a:lin ang="5400000" scaled="1"/>
                  </a:gra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5161" name="Text Box 29"/>
            <p:cNvSpPr txBox="1">
              <a:spLocks noChangeArrowheads="1"/>
            </p:cNvSpPr>
            <p:nvPr/>
          </p:nvSpPr>
          <p:spPr bwMode="auto">
            <a:xfrm>
              <a:off x="1438" y="2002"/>
              <a:ext cx="1385" cy="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b="1">
                  <a:solidFill>
                    <a:srgbClr val="FF0000"/>
                  </a:solidFill>
                  <a:latin typeface="黑体" pitchFamily="2" charset="-122"/>
                  <a:ea typeface="黑体" pitchFamily="2" charset="-122"/>
                </a:rPr>
                <a:t>直角</a:t>
              </a:r>
              <a:r>
                <a:rPr lang="en-US" altLang="zh-CN" sz="2400" b="1">
                  <a:solidFill>
                    <a:srgbClr val="FF0000"/>
                  </a:solidFill>
                  <a:latin typeface="黑体" pitchFamily="2" charset="-122"/>
                  <a:ea typeface="黑体" pitchFamily="2" charset="-122"/>
                </a:rPr>
                <a:t>(</a:t>
              </a:r>
              <a:r>
                <a:rPr lang="zh-CN" altLang="en-US" sz="2400" b="1">
                  <a:solidFill>
                    <a:srgbClr val="FF0000"/>
                  </a:solidFill>
                  <a:latin typeface="黑体" pitchFamily="2" charset="-122"/>
                  <a:ea typeface="黑体" pitchFamily="2" charset="-122"/>
                </a:rPr>
                <a:t>正</a:t>
              </a:r>
              <a:r>
                <a:rPr lang="en-US" altLang="zh-CN" sz="2400" b="1">
                  <a:solidFill>
                    <a:srgbClr val="FF0000"/>
                  </a:solidFill>
                  <a:latin typeface="黑体" pitchFamily="2" charset="-122"/>
                  <a:ea typeface="黑体" pitchFamily="2" charset="-122"/>
                </a:rPr>
                <a:t>)</a:t>
              </a:r>
              <a:r>
                <a:rPr lang="zh-CN" altLang="en-US" sz="2400" b="1">
                  <a:solidFill>
                    <a:srgbClr val="FF0000"/>
                  </a:solidFill>
                  <a:latin typeface="黑体" pitchFamily="2" charset="-122"/>
                  <a:ea typeface="黑体" pitchFamily="2" charset="-122"/>
                </a:rPr>
                <a:t>投影法</a:t>
              </a:r>
            </a:p>
          </p:txBody>
        </p:sp>
      </p:grpSp>
      <p:grpSp>
        <p:nvGrpSpPr>
          <p:cNvPr id="262205" name="Group 61"/>
          <p:cNvGrpSpPr>
            <a:grpSpLocks/>
          </p:cNvGrpSpPr>
          <p:nvPr/>
        </p:nvGrpSpPr>
        <p:grpSpPr bwMode="auto">
          <a:xfrm>
            <a:off x="1692275" y="785813"/>
            <a:ext cx="2879725" cy="2714625"/>
            <a:chOff x="793" y="527"/>
            <a:chExt cx="1909" cy="1800"/>
          </a:xfrm>
        </p:grpSpPr>
        <p:sp>
          <p:nvSpPr>
            <p:cNvPr id="5146" name="Line 62"/>
            <p:cNvSpPr>
              <a:spLocks noChangeShapeType="1"/>
            </p:cNvSpPr>
            <p:nvPr/>
          </p:nvSpPr>
          <p:spPr bwMode="auto">
            <a:xfrm flipV="1">
              <a:off x="1133" y="2129"/>
              <a:ext cx="906" cy="1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7" name="Line 63"/>
            <p:cNvSpPr>
              <a:spLocks noChangeShapeType="1"/>
            </p:cNvSpPr>
            <p:nvPr/>
          </p:nvSpPr>
          <p:spPr bwMode="auto">
            <a:xfrm flipH="1" flipV="1">
              <a:off x="1833" y="1745"/>
              <a:ext cx="206" cy="38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8" name="Line 64"/>
            <p:cNvSpPr>
              <a:spLocks noChangeShapeType="1"/>
            </p:cNvSpPr>
            <p:nvPr/>
          </p:nvSpPr>
          <p:spPr bwMode="auto">
            <a:xfrm flipH="1">
              <a:off x="1133" y="1745"/>
              <a:ext cx="700" cy="50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9" name="Line 65"/>
            <p:cNvSpPr>
              <a:spLocks noChangeShapeType="1"/>
            </p:cNvSpPr>
            <p:nvPr/>
          </p:nvSpPr>
          <p:spPr bwMode="auto">
            <a:xfrm>
              <a:off x="793" y="2327"/>
              <a:ext cx="120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0" name="Line 66"/>
            <p:cNvSpPr>
              <a:spLocks noChangeShapeType="1"/>
            </p:cNvSpPr>
            <p:nvPr/>
          </p:nvSpPr>
          <p:spPr bwMode="auto">
            <a:xfrm flipV="1">
              <a:off x="1995" y="1619"/>
              <a:ext cx="707" cy="70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1" name="Line 67"/>
            <p:cNvSpPr>
              <a:spLocks noChangeShapeType="1"/>
            </p:cNvSpPr>
            <p:nvPr/>
          </p:nvSpPr>
          <p:spPr bwMode="auto">
            <a:xfrm>
              <a:off x="1501" y="1619"/>
              <a:ext cx="120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2" name="Line 68"/>
            <p:cNvSpPr>
              <a:spLocks noChangeShapeType="1"/>
            </p:cNvSpPr>
            <p:nvPr/>
          </p:nvSpPr>
          <p:spPr bwMode="auto">
            <a:xfrm flipH="1">
              <a:off x="793" y="1619"/>
              <a:ext cx="708" cy="70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3" name="Line 69"/>
            <p:cNvSpPr>
              <a:spLocks noChangeShapeType="1"/>
            </p:cNvSpPr>
            <p:nvPr/>
          </p:nvSpPr>
          <p:spPr bwMode="auto">
            <a:xfrm flipV="1">
              <a:off x="1133" y="1425"/>
              <a:ext cx="906" cy="12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4" name="Line 70"/>
            <p:cNvSpPr>
              <a:spLocks noChangeShapeType="1"/>
            </p:cNvSpPr>
            <p:nvPr/>
          </p:nvSpPr>
          <p:spPr bwMode="auto">
            <a:xfrm flipH="1" flipV="1">
              <a:off x="1833" y="1045"/>
              <a:ext cx="206" cy="38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5" name="Line 71"/>
            <p:cNvSpPr>
              <a:spLocks noChangeShapeType="1"/>
            </p:cNvSpPr>
            <p:nvPr/>
          </p:nvSpPr>
          <p:spPr bwMode="auto">
            <a:xfrm flipH="1">
              <a:off x="1133" y="1045"/>
              <a:ext cx="700" cy="50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6" name="Line 72"/>
            <p:cNvSpPr>
              <a:spLocks noChangeShapeType="1"/>
            </p:cNvSpPr>
            <p:nvPr/>
          </p:nvSpPr>
          <p:spPr bwMode="auto">
            <a:xfrm flipV="1">
              <a:off x="1133" y="1029"/>
              <a:ext cx="0" cy="121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7" name="Line 73"/>
            <p:cNvSpPr>
              <a:spLocks noChangeShapeType="1"/>
            </p:cNvSpPr>
            <p:nvPr/>
          </p:nvSpPr>
          <p:spPr bwMode="auto">
            <a:xfrm flipV="1">
              <a:off x="1833" y="1453"/>
              <a:ext cx="0" cy="29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8" name="Line 74"/>
            <p:cNvSpPr>
              <a:spLocks noChangeShapeType="1"/>
            </p:cNvSpPr>
            <p:nvPr/>
          </p:nvSpPr>
          <p:spPr bwMode="auto">
            <a:xfrm flipV="1">
              <a:off x="2039" y="911"/>
              <a:ext cx="0" cy="121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9" name="Line 75"/>
            <p:cNvSpPr>
              <a:spLocks noChangeShapeType="1"/>
            </p:cNvSpPr>
            <p:nvPr/>
          </p:nvSpPr>
          <p:spPr bwMode="auto">
            <a:xfrm flipV="1">
              <a:off x="1833" y="527"/>
              <a:ext cx="0" cy="51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2220" name="Group 76"/>
          <p:cNvGrpSpPr>
            <a:grpSpLocks/>
          </p:cNvGrpSpPr>
          <p:nvPr/>
        </p:nvGrpSpPr>
        <p:grpSpPr bwMode="auto">
          <a:xfrm>
            <a:off x="6011863" y="568325"/>
            <a:ext cx="2881312" cy="2716213"/>
            <a:chOff x="3063" y="527"/>
            <a:chExt cx="1909" cy="1800"/>
          </a:xfrm>
        </p:grpSpPr>
        <p:sp>
          <p:nvSpPr>
            <p:cNvPr id="5132" name="Line 77"/>
            <p:cNvSpPr>
              <a:spLocks noChangeShapeType="1"/>
            </p:cNvSpPr>
            <p:nvPr/>
          </p:nvSpPr>
          <p:spPr bwMode="auto">
            <a:xfrm flipV="1">
              <a:off x="3406" y="2129"/>
              <a:ext cx="903" cy="1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3" name="Line 78"/>
            <p:cNvSpPr>
              <a:spLocks noChangeShapeType="1"/>
            </p:cNvSpPr>
            <p:nvPr/>
          </p:nvSpPr>
          <p:spPr bwMode="auto">
            <a:xfrm flipH="1" flipV="1">
              <a:off x="4106" y="1745"/>
              <a:ext cx="203" cy="38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4" name="Line 79"/>
            <p:cNvSpPr>
              <a:spLocks noChangeShapeType="1"/>
            </p:cNvSpPr>
            <p:nvPr/>
          </p:nvSpPr>
          <p:spPr bwMode="auto">
            <a:xfrm flipH="1">
              <a:off x="3406" y="1745"/>
              <a:ext cx="700" cy="50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5" name="Line 80"/>
            <p:cNvSpPr>
              <a:spLocks noChangeShapeType="1"/>
            </p:cNvSpPr>
            <p:nvPr/>
          </p:nvSpPr>
          <p:spPr bwMode="auto">
            <a:xfrm>
              <a:off x="3063" y="2327"/>
              <a:ext cx="120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6" name="Line 81"/>
            <p:cNvSpPr>
              <a:spLocks noChangeShapeType="1"/>
            </p:cNvSpPr>
            <p:nvPr/>
          </p:nvSpPr>
          <p:spPr bwMode="auto">
            <a:xfrm flipV="1">
              <a:off x="4264" y="1619"/>
              <a:ext cx="708" cy="70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7" name="Line 82"/>
            <p:cNvSpPr>
              <a:spLocks noChangeShapeType="1"/>
            </p:cNvSpPr>
            <p:nvPr/>
          </p:nvSpPr>
          <p:spPr bwMode="auto">
            <a:xfrm>
              <a:off x="3770" y="1619"/>
              <a:ext cx="120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8" name="Line 83"/>
            <p:cNvSpPr>
              <a:spLocks noChangeShapeType="1"/>
            </p:cNvSpPr>
            <p:nvPr/>
          </p:nvSpPr>
          <p:spPr bwMode="auto">
            <a:xfrm flipH="1">
              <a:off x="3063" y="1619"/>
              <a:ext cx="707" cy="70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9" name="Line 84"/>
            <p:cNvSpPr>
              <a:spLocks noChangeShapeType="1"/>
            </p:cNvSpPr>
            <p:nvPr/>
          </p:nvSpPr>
          <p:spPr bwMode="auto">
            <a:xfrm flipV="1">
              <a:off x="3706" y="1425"/>
              <a:ext cx="902" cy="12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0" name="Line 85"/>
            <p:cNvSpPr>
              <a:spLocks noChangeShapeType="1"/>
            </p:cNvSpPr>
            <p:nvPr/>
          </p:nvSpPr>
          <p:spPr bwMode="auto">
            <a:xfrm flipH="1" flipV="1">
              <a:off x="4406" y="1045"/>
              <a:ext cx="202" cy="38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1" name="Line 86"/>
            <p:cNvSpPr>
              <a:spLocks noChangeShapeType="1"/>
            </p:cNvSpPr>
            <p:nvPr/>
          </p:nvSpPr>
          <p:spPr bwMode="auto">
            <a:xfrm flipH="1">
              <a:off x="3706" y="1045"/>
              <a:ext cx="700" cy="50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2" name="Line 87"/>
            <p:cNvSpPr>
              <a:spLocks noChangeShapeType="1"/>
            </p:cNvSpPr>
            <p:nvPr/>
          </p:nvSpPr>
          <p:spPr bwMode="auto">
            <a:xfrm flipV="1">
              <a:off x="3406" y="1029"/>
              <a:ext cx="518" cy="121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3" name="Line 88"/>
            <p:cNvSpPr>
              <a:spLocks noChangeShapeType="1"/>
            </p:cNvSpPr>
            <p:nvPr/>
          </p:nvSpPr>
          <p:spPr bwMode="auto">
            <a:xfrm flipV="1">
              <a:off x="4106" y="1478"/>
              <a:ext cx="114" cy="26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4" name="Line 89"/>
            <p:cNvSpPr>
              <a:spLocks noChangeShapeType="1"/>
            </p:cNvSpPr>
            <p:nvPr/>
          </p:nvSpPr>
          <p:spPr bwMode="auto">
            <a:xfrm flipV="1">
              <a:off x="4309" y="911"/>
              <a:ext cx="521" cy="121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5" name="Line 90"/>
            <p:cNvSpPr>
              <a:spLocks noChangeShapeType="1"/>
            </p:cNvSpPr>
            <p:nvPr/>
          </p:nvSpPr>
          <p:spPr bwMode="auto">
            <a:xfrm flipV="1">
              <a:off x="4406" y="527"/>
              <a:ext cx="218" cy="51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overrideClrMapping bg1="lt1" tx1="dk1" bg2="lt2" tx2="dk2" accent1="accent1" accent2="accent2" accent3="accent3" accent4="accent4" accent5="accent5" accent6="accent6" hlink="hlink" folHlink="folHlink"/>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62205"/>
                                        </p:tgtEl>
                                        <p:attrNameLst>
                                          <p:attrName>style.visibility</p:attrName>
                                        </p:attrNameLst>
                                      </p:cBhvr>
                                      <p:to>
                                        <p:strVal val="visible"/>
                                      </p:to>
                                    </p:set>
                                    <p:animEffect transition="in" filter="wipe(up)">
                                      <p:cBhvr>
                                        <p:cTn id="7" dur="500"/>
                                        <p:tgtEl>
                                          <p:spTgt spid="26220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nodeType="clickEffect">
                                  <p:stCondLst>
                                    <p:cond delay="0"/>
                                  </p:stCondLst>
                                  <p:childTnLst>
                                    <p:set>
                                      <p:cBhvr>
                                        <p:cTn id="11" dur="1" fill="hold">
                                          <p:stCondLst>
                                            <p:cond delay="0"/>
                                          </p:stCondLst>
                                        </p:cTn>
                                        <p:tgtEl>
                                          <p:spTgt spid="262165"/>
                                        </p:tgtEl>
                                        <p:attrNameLst>
                                          <p:attrName>style.visibility</p:attrName>
                                        </p:attrNameLst>
                                      </p:cBhvr>
                                      <p:to>
                                        <p:strVal val="visible"/>
                                      </p:to>
                                    </p:set>
                                    <p:anim calcmode="lin" valueType="num">
                                      <p:cBhvr additive="base">
                                        <p:cTn id="12" dur="500" fill="hold"/>
                                        <p:tgtEl>
                                          <p:spTgt spid="262165"/>
                                        </p:tgtEl>
                                        <p:attrNameLst>
                                          <p:attrName>ppt_x</p:attrName>
                                        </p:attrNameLst>
                                      </p:cBhvr>
                                      <p:tavLst>
                                        <p:tav tm="0">
                                          <p:val>
                                            <p:strVal val="0-#ppt_w/2"/>
                                          </p:val>
                                        </p:tav>
                                        <p:tav tm="100000">
                                          <p:val>
                                            <p:strVal val="#ppt_x"/>
                                          </p:val>
                                        </p:tav>
                                      </p:tavLst>
                                    </p:anim>
                                    <p:anim calcmode="lin" valueType="num">
                                      <p:cBhvr additive="base">
                                        <p:cTn id="13" dur="500" fill="hold"/>
                                        <p:tgtEl>
                                          <p:spTgt spid="262165"/>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4" fill="hold" nodeType="clickEffect">
                                  <p:stCondLst>
                                    <p:cond delay="0"/>
                                  </p:stCondLst>
                                  <p:childTnLst>
                                    <p:set>
                                      <p:cBhvr>
                                        <p:cTn id="17" dur="1" fill="hold">
                                          <p:stCondLst>
                                            <p:cond delay="0"/>
                                          </p:stCondLst>
                                        </p:cTn>
                                        <p:tgtEl>
                                          <p:spTgt spid="262171"/>
                                        </p:tgtEl>
                                        <p:attrNameLst>
                                          <p:attrName>style.visibility</p:attrName>
                                        </p:attrNameLst>
                                      </p:cBhvr>
                                      <p:to>
                                        <p:strVal val="visible"/>
                                      </p:to>
                                    </p:set>
                                    <p:animEffect transition="in" filter="wipe(down)">
                                      <p:cBhvr>
                                        <p:cTn id="18" dur="500"/>
                                        <p:tgtEl>
                                          <p:spTgt spid="262171"/>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nodeType="clickEffect">
                                  <p:stCondLst>
                                    <p:cond delay="0"/>
                                  </p:stCondLst>
                                  <p:childTnLst>
                                    <p:set>
                                      <p:cBhvr>
                                        <p:cTn id="22" dur="1" fill="hold">
                                          <p:stCondLst>
                                            <p:cond delay="0"/>
                                          </p:stCondLst>
                                        </p:cTn>
                                        <p:tgtEl>
                                          <p:spTgt spid="262220"/>
                                        </p:tgtEl>
                                        <p:attrNameLst>
                                          <p:attrName>style.visibility</p:attrName>
                                        </p:attrNameLst>
                                      </p:cBhvr>
                                      <p:to>
                                        <p:strVal val="visible"/>
                                      </p:to>
                                    </p:set>
                                    <p:animEffect transition="in" filter="wipe(up)">
                                      <p:cBhvr>
                                        <p:cTn id="23" dur="500"/>
                                        <p:tgtEl>
                                          <p:spTgt spid="262220"/>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7" presetClass="entr" presetSubtype="8" fill="hold" nodeType="clickEffect">
                                  <p:stCondLst>
                                    <p:cond delay="0"/>
                                  </p:stCondLst>
                                  <p:childTnLst>
                                    <p:set>
                                      <p:cBhvr>
                                        <p:cTn id="27" dur="1" fill="hold">
                                          <p:stCondLst>
                                            <p:cond delay="0"/>
                                          </p:stCondLst>
                                        </p:cTn>
                                        <p:tgtEl>
                                          <p:spTgt spid="262168"/>
                                        </p:tgtEl>
                                        <p:attrNameLst>
                                          <p:attrName>style.visibility</p:attrName>
                                        </p:attrNameLst>
                                      </p:cBhvr>
                                      <p:to>
                                        <p:strVal val="visible"/>
                                      </p:to>
                                    </p:set>
                                    <p:anim calcmode="lin" valueType="num">
                                      <p:cBhvr>
                                        <p:cTn id="28" dur="500" fill="hold"/>
                                        <p:tgtEl>
                                          <p:spTgt spid="262168"/>
                                        </p:tgtEl>
                                        <p:attrNameLst>
                                          <p:attrName>ppt_x</p:attrName>
                                        </p:attrNameLst>
                                      </p:cBhvr>
                                      <p:tavLst>
                                        <p:tav tm="0">
                                          <p:val>
                                            <p:strVal val="#ppt_x-#ppt_w/2"/>
                                          </p:val>
                                        </p:tav>
                                        <p:tav tm="100000">
                                          <p:val>
                                            <p:strVal val="#ppt_x"/>
                                          </p:val>
                                        </p:tav>
                                      </p:tavLst>
                                    </p:anim>
                                    <p:anim calcmode="lin" valueType="num">
                                      <p:cBhvr>
                                        <p:cTn id="29" dur="500" fill="hold"/>
                                        <p:tgtEl>
                                          <p:spTgt spid="262168"/>
                                        </p:tgtEl>
                                        <p:attrNameLst>
                                          <p:attrName>ppt_y</p:attrName>
                                        </p:attrNameLst>
                                      </p:cBhvr>
                                      <p:tavLst>
                                        <p:tav tm="0">
                                          <p:val>
                                            <p:strVal val="#ppt_y"/>
                                          </p:val>
                                        </p:tav>
                                        <p:tav tm="100000">
                                          <p:val>
                                            <p:strVal val="#ppt_y"/>
                                          </p:val>
                                        </p:tav>
                                      </p:tavLst>
                                    </p:anim>
                                    <p:anim calcmode="lin" valueType="num">
                                      <p:cBhvr>
                                        <p:cTn id="30" dur="500" fill="hold"/>
                                        <p:tgtEl>
                                          <p:spTgt spid="262168"/>
                                        </p:tgtEl>
                                        <p:attrNameLst>
                                          <p:attrName>ppt_w</p:attrName>
                                        </p:attrNameLst>
                                      </p:cBhvr>
                                      <p:tavLst>
                                        <p:tav tm="0">
                                          <p:val>
                                            <p:fltVal val="0"/>
                                          </p:val>
                                        </p:tav>
                                        <p:tav tm="100000">
                                          <p:val>
                                            <p:strVal val="#ppt_w"/>
                                          </p:val>
                                        </p:tav>
                                      </p:tavLst>
                                    </p:anim>
                                    <p:anim calcmode="lin" valueType="num">
                                      <p:cBhvr>
                                        <p:cTn id="31" dur="500" fill="hold"/>
                                        <p:tgtEl>
                                          <p:spTgt spid="262168"/>
                                        </p:tgtEl>
                                        <p:attrNameLst>
                                          <p:attrName>ppt_h</p:attrName>
                                        </p:attrNameLst>
                                      </p:cBhvr>
                                      <p:tavLst>
                                        <p:tav tm="0">
                                          <p:val>
                                            <p:strVal val="#ppt_h"/>
                                          </p:val>
                                        </p:tav>
                                        <p:tav tm="100000">
                                          <p:val>
                                            <p:strVal val="#ppt_h"/>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262147"/>
                                        </p:tgtEl>
                                        <p:attrNameLst>
                                          <p:attrName>style.visibility</p:attrName>
                                        </p:attrNameLst>
                                      </p:cBhvr>
                                      <p:to>
                                        <p:strVal val="visible"/>
                                      </p:to>
                                    </p:set>
                                    <p:animEffect transition="in" filter="wipe(down)">
                                      <p:cBhvr>
                                        <p:cTn id="36" dur="500"/>
                                        <p:tgtEl>
                                          <p:spTgt spid="262147"/>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7" presetClass="entr" presetSubtype="10" fill="hold" grpId="0" nodeType="clickEffect">
                                  <p:stCondLst>
                                    <p:cond delay="0"/>
                                  </p:stCondLst>
                                  <p:childTnLst>
                                    <p:set>
                                      <p:cBhvr>
                                        <p:cTn id="40" dur="1" fill="hold">
                                          <p:stCondLst>
                                            <p:cond delay="0"/>
                                          </p:stCondLst>
                                        </p:cTn>
                                        <p:tgtEl>
                                          <p:spTgt spid="262148"/>
                                        </p:tgtEl>
                                        <p:attrNameLst>
                                          <p:attrName>style.visibility</p:attrName>
                                        </p:attrNameLst>
                                      </p:cBhvr>
                                      <p:to>
                                        <p:strVal val="visible"/>
                                      </p:to>
                                    </p:set>
                                    <p:anim calcmode="lin" valueType="num">
                                      <p:cBhvr>
                                        <p:cTn id="41" dur="500" fill="hold"/>
                                        <p:tgtEl>
                                          <p:spTgt spid="262148"/>
                                        </p:tgtEl>
                                        <p:attrNameLst>
                                          <p:attrName>ppt_w</p:attrName>
                                        </p:attrNameLst>
                                      </p:cBhvr>
                                      <p:tavLst>
                                        <p:tav tm="0">
                                          <p:val>
                                            <p:fltVal val="0"/>
                                          </p:val>
                                        </p:tav>
                                        <p:tav tm="100000">
                                          <p:val>
                                            <p:strVal val="#ppt_w"/>
                                          </p:val>
                                        </p:tav>
                                      </p:tavLst>
                                    </p:anim>
                                    <p:anim calcmode="lin" valueType="num">
                                      <p:cBhvr>
                                        <p:cTn id="42" dur="500" fill="hold"/>
                                        <p:tgtEl>
                                          <p:spTgt spid="262148"/>
                                        </p:tgtEl>
                                        <p:attrNameLst>
                                          <p:attrName>ppt_h</p:attrName>
                                        </p:attrNameLst>
                                      </p:cBhvr>
                                      <p:tavLst>
                                        <p:tav tm="0">
                                          <p:val>
                                            <p:strVal val="#ppt_h"/>
                                          </p:val>
                                        </p:tav>
                                        <p:tav tm="100000">
                                          <p:val>
                                            <p:strVal val="#ppt_h"/>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iterate type="lt">
                                    <p:tmPct val="100000"/>
                                  </p:iterate>
                                  <p:childTnLst>
                                    <p:set>
                                      <p:cBhvr>
                                        <p:cTn id="46" dur="1" fill="hold">
                                          <p:stCondLst>
                                            <p:cond delay="0"/>
                                          </p:stCondLst>
                                        </p:cTn>
                                        <p:tgtEl>
                                          <p:spTgt spid="262149">
                                            <p:txEl>
                                              <p:pRg st="0" end="0"/>
                                            </p:txEl>
                                          </p:spTgt>
                                        </p:tgtEl>
                                        <p:attrNameLst>
                                          <p:attrName>style.visibility</p:attrName>
                                        </p:attrNameLst>
                                      </p:cBhvr>
                                      <p:to>
                                        <p:strVal val="visible"/>
                                      </p:to>
                                    </p:set>
                                    <p:animEffect transition="in" filter="wipe(up)">
                                      <p:cBhvr>
                                        <p:cTn id="47" dur="75"/>
                                        <p:tgtEl>
                                          <p:spTgt spid="262149">
                                            <p:txEl>
                                              <p:pRg st="0" end="0"/>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iterate type="lt">
                                    <p:tmPct val="100000"/>
                                  </p:iterate>
                                  <p:childTnLst>
                                    <p:set>
                                      <p:cBhvr>
                                        <p:cTn id="51" dur="1" fill="hold">
                                          <p:stCondLst>
                                            <p:cond delay="0"/>
                                          </p:stCondLst>
                                        </p:cTn>
                                        <p:tgtEl>
                                          <p:spTgt spid="262149">
                                            <p:txEl>
                                              <p:pRg st="1" end="1"/>
                                            </p:txEl>
                                          </p:spTgt>
                                        </p:tgtEl>
                                        <p:attrNameLst>
                                          <p:attrName>style.visibility</p:attrName>
                                        </p:attrNameLst>
                                      </p:cBhvr>
                                      <p:to>
                                        <p:strVal val="visible"/>
                                      </p:to>
                                    </p:set>
                                    <p:animEffect transition="in" filter="wipe(up)">
                                      <p:cBhvr>
                                        <p:cTn id="52" dur="75"/>
                                        <p:tgtEl>
                                          <p:spTgt spid="262149">
                                            <p:txEl>
                                              <p:pRg st="1" end="1"/>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grpId="0" nodeType="clickEffect">
                                  <p:stCondLst>
                                    <p:cond delay="0"/>
                                  </p:stCondLst>
                                  <p:iterate type="lt">
                                    <p:tmPct val="100000"/>
                                  </p:iterate>
                                  <p:childTnLst>
                                    <p:set>
                                      <p:cBhvr>
                                        <p:cTn id="56" dur="1" fill="hold">
                                          <p:stCondLst>
                                            <p:cond delay="0"/>
                                          </p:stCondLst>
                                        </p:cTn>
                                        <p:tgtEl>
                                          <p:spTgt spid="262164">
                                            <p:txEl>
                                              <p:pRg st="0" end="0"/>
                                            </p:txEl>
                                          </p:spTgt>
                                        </p:tgtEl>
                                        <p:attrNameLst>
                                          <p:attrName>style.visibility</p:attrName>
                                        </p:attrNameLst>
                                      </p:cBhvr>
                                      <p:to>
                                        <p:strVal val="visible"/>
                                      </p:to>
                                    </p:set>
                                    <p:animEffect transition="in" filter="wipe(up)">
                                      <p:cBhvr>
                                        <p:cTn id="57" dur="75"/>
                                        <p:tgtEl>
                                          <p:spTgt spid="2621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47" grpId="0" animBg="1" autoUpdateAnimBg="0"/>
      <p:bldP spid="262148" grpId="0" autoUpdateAnimBg="0"/>
      <p:bldP spid="262149" grpId="0" build="p" autoUpdateAnimBg="0"/>
      <p:bldP spid="262164" grpId="0" build="p" autoUpdateAnimBg="0"/>
    </p:bldLst>
  </p:timing>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146" name="Rectangle 2"/>
          <p:cNvSpPr>
            <a:spLocks noGrp="1" noChangeArrowheads="1"/>
          </p:cNvSpPr>
          <p:nvPr>
            <p:ph type="title"/>
          </p:nvPr>
        </p:nvSpPr>
        <p:spPr>
          <a:xfrm>
            <a:off x="0" y="0"/>
            <a:ext cx="8604250" cy="685800"/>
          </a:xfrm>
        </p:spPr>
        <p:txBody>
          <a:bodyPr/>
          <a:lstStyle/>
          <a:p>
            <a:pPr algn="l" eaLnBrk="1" hangingPunct="1"/>
            <a:r>
              <a:rPr lang="zh-CN" altLang="en-US" smtClean="0">
                <a:solidFill>
                  <a:srgbClr val="FF0000"/>
                </a:solidFill>
                <a:ea typeface="黑体" pitchFamily="2" charset="-122"/>
              </a:rPr>
              <a:t>三、正投影的基本性质</a:t>
            </a:r>
          </a:p>
        </p:txBody>
      </p:sp>
      <p:sp>
        <p:nvSpPr>
          <p:cNvPr id="263232" name="Rectangle 64"/>
          <p:cNvSpPr>
            <a:spLocks noGrp="1" noChangeArrowheads="1"/>
          </p:cNvSpPr>
          <p:nvPr>
            <p:ph type="body" sz="half" idx="1"/>
          </p:nvPr>
        </p:nvSpPr>
        <p:spPr>
          <a:xfrm>
            <a:off x="0" y="647700"/>
            <a:ext cx="9144000" cy="1052513"/>
          </a:xfrm>
          <a:noFill/>
        </p:spPr>
        <p:txBody>
          <a:bodyPr/>
          <a:lstStyle/>
          <a:p>
            <a:pPr eaLnBrk="1" hangingPunct="1">
              <a:buFontTx/>
              <a:buNone/>
            </a:pPr>
            <a:r>
              <a:rPr lang="en-US" altLang="zh-CN" b="1" smtClean="0">
                <a:latin typeface="黑体" pitchFamily="2" charset="-122"/>
                <a:ea typeface="黑体" pitchFamily="2" charset="-122"/>
              </a:rPr>
              <a:t>1</a:t>
            </a:r>
            <a:r>
              <a:rPr lang="en-US" altLang="zh-CN" b="1" smtClean="0"/>
              <a:t>.</a:t>
            </a:r>
            <a:r>
              <a:rPr lang="zh-CN" altLang="en-US" b="1" smtClean="0">
                <a:solidFill>
                  <a:srgbClr val="FF0000"/>
                </a:solidFill>
                <a:ea typeface="黑体" pitchFamily="2" charset="-122"/>
              </a:rPr>
              <a:t>实形性</a:t>
            </a:r>
            <a:r>
              <a:rPr lang="zh-CN" altLang="en-US" b="1" smtClean="0">
                <a:solidFill>
                  <a:srgbClr val="FF0000"/>
                </a:solidFill>
              </a:rPr>
              <a:t>：</a:t>
            </a:r>
            <a:r>
              <a:rPr lang="zh-CN" altLang="en-US" b="1" smtClean="0"/>
              <a:t>直线或平面与投影面平行时，其投影反映实长或实形。</a:t>
            </a:r>
          </a:p>
        </p:txBody>
      </p:sp>
      <p:sp>
        <p:nvSpPr>
          <p:cNvPr id="263285" name="Rectangle 117"/>
          <p:cNvSpPr>
            <a:spLocks noChangeArrowheads="1"/>
          </p:cNvSpPr>
          <p:nvPr/>
        </p:nvSpPr>
        <p:spPr bwMode="auto">
          <a:xfrm>
            <a:off x="107950" y="3213100"/>
            <a:ext cx="8686800" cy="1498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marL="342900" indent="-342900"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buFontTx/>
              <a:buNone/>
            </a:pPr>
            <a:r>
              <a:rPr lang="en-US" altLang="zh-CN" b="1">
                <a:latin typeface="黑体" pitchFamily="2" charset="-122"/>
                <a:ea typeface="黑体" pitchFamily="2" charset="-122"/>
              </a:rPr>
              <a:t>2</a:t>
            </a:r>
            <a:r>
              <a:rPr lang="en-US" altLang="zh-CN" b="1"/>
              <a:t>.</a:t>
            </a:r>
            <a:r>
              <a:rPr lang="zh-CN" altLang="en-US" b="1">
                <a:solidFill>
                  <a:srgbClr val="FF0000"/>
                </a:solidFill>
                <a:ea typeface="黑体" pitchFamily="2" charset="-122"/>
              </a:rPr>
              <a:t>类似性：</a:t>
            </a:r>
            <a:r>
              <a:rPr lang="zh-CN" altLang="en-US" b="1"/>
              <a:t>直线或平面与投影面倾斜时，线段的投影为小于实长的线段，平面的投影为小于实形边数相同的平面图形。</a:t>
            </a:r>
            <a:r>
              <a:rPr lang="zh-CN" altLang="en-US"/>
              <a:t>      </a:t>
            </a:r>
          </a:p>
        </p:txBody>
      </p:sp>
      <p:grpSp>
        <p:nvGrpSpPr>
          <p:cNvPr id="263347" name="Group 179"/>
          <p:cNvGrpSpPr>
            <a:grpSpLocks/>
          </p:cNvGrpSpPr>
          <p:nvPr/>
        </p:nvGrpSpPr>
        <p:grpSpPr bwMode="auto">
          <a:xfrm>
            <a:off x="611188" y="1412875"/>
            <a:ext cx="7056437" cy="1755775"/>
            <a:chOff x="385" y="890"/>
            <a:chExt cx="4445" cy="1106"/>
          </a:xfrm>
        </p:grpSpPr>
        <p:sp>
          <p:nvSpPr>
            <p:cNvPr id="6211" name="Line 80"/>
            <p:cNvSpPr>
              <a:spLocks noChangeShapeType="1"/>
            </p:cNvSpPr>
            <p:nvPr/>
          </p:nvSpPr>
          <p:spPr bwMode="auto">
            <a:xfrm flipV="1">
              <a:off x="1101" y="1158"/>
              <a:ext cx="895"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212" name="Group 178"/>
            <p:cNvGrpSpPr>
              <a:grpSpLocks/>
            </p:cNvGrpSpPr>
            <p:nvPr/>
          </p:nvGrpSpPr>
          <p:grpSpPr bwMode="auto">
            <a:xfrm>
              <a:off x="385" y="890"/>
              <a:ext cx="4445" cy="1106"/>
              <a:chOff x="385" y="890"/>
              <a:chExt cx="4445" cy="1106"/>
            </a:xfrm>
          </p:grpSpPr>
          <p:sp>
            <p:nvSpPr>
              <p:cNvPr id="6213" name="Line 66"/>
              <p:cNvSpPr>
                <a:spLocks noChangeShapeType="1"/>
              </p:cNvSpPr>
              <p:nvPr/>
            </p:nvSpPr>
            <p:spPr bwMode="auto">
              <a:xfrm>
                <a:off x="385" y="1241"/>
                <a:ext cx="859" cy="7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14" name="Line 67"/>
              <p:cNvSpPr>
                <a:spLocks noChangeShapeType="1"/>
              </p:cNvSpPr>
              <p:nvPr/>
            </p:nvSpPr>
            <p:spPr bwMode="auto">
              <a:xfrm flipH="1">
                <a:off x="385" y="1241"/>
                <a:ext cx="148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15" name="Line 68"/>
              <p:cNvSpPr>
                <a:spLocks noChangeShapeType="1"/>
              </p:cNvSpPr>
              <p:nvPr/>
            </p:nvSpPr>
            <p:spPr bwMode="auto">
              <a:xfrm>
                <a:off x="1870" y="1241"/>
                <a:ext cx="858" cy="7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16" name="Line 69"/>
              <p:cNvSpPr>
                <a:spLocks noChangeShapeType="1"/>
              </p:cNvSpPr>
              <p:nvPr/>
            </p:nvSpPr>
            <p:spPr bwMode="auto">
              <a:xfrm>
                <a:off x="1244" y="1996"/>
                <a:ext cx="148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17" name="Freeform 70"/>
              <p:cNvSpPr>
                <a:spLocks/>
              </p:cNvSpPr>
              <p:nvPr/>
            </p:nvSpPr>
            <p:spPr bwMode="auto">
              <a:xfrm>
                <a:off x="1208" y="1890"/>
                <a:ext cx="87" cy="71"/>
              </a:xfrm>
              <a:custGeom>
                <a:avLst/>
                <a:gdLst>
                  <a:gd name="T0" fmla="*/ 7 w 301"/>
                  <a:gd name="T1" fmla="*/ 4 h 302"/>
                  <a:gd name="T2" fmla="*/ 0 w 301"/>
                  <a:gd name="T3" fmla="*/ 0 h 302"/>
                  <a:gd name="T4" fmla="*/ 1 w 301"/>
                  <a:gd name="T5" fmla="*/ 0 h 302"/>
                  <a:gd name="T6" fmla="*/ 0 60000 65536"/>
                  <a:gd name="T7" fmla="*/ 0 60000 65536"/>
                  <a:gd name="T8" fmla="*/ 0 60000 65536"/>
                </a:gdLst>
                <a:ahLst/>
                <a:cxnLst>
                  <a:cxn ang="T6">
                    <a:pos x="T0" y="T1"/>
                  </a:cxn>
                  <a:cxn ang="T7">
                    <a:pos x="T2" y="T3"/>
                  </a:cxn>
                  <a:cxn ang="T8">
                    <a:pos x="T4" y="T5"/>
                  </a:cxn>
                </a:cxnLst>
                <a:rect l="0" t="0" r="r" b="b"/>
                <a:pathLst>
                  <a:path w="301" h="302">
                    <a:moveTo>
                      <a:pt x="301" y="302"/>
                    </a:moveTo>
                    <a:lnTo>
                      <a:pt x="0" y="0"/>
                    </a:lnTo>
                    <a:lnTo>
                      <a:pt x="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18" name="Freeform 71"/>
              <p:cNvSpPr>
                <a:spLocks/>
              </p:cNvSpPr>
              <p:nvPr/>
            </p:nvSpPr>
            <p:spPr bwMode="auto">
              <a:xfrm>
                <a:off x="1227" y="1890"/>
                <a:ext cx="52" cy="41"/>
              </a:xfrm>
              <a:custGeom>
                <a:avLst/>
                <a:gdLst>
                  <a:gd name="T0" fmla="*/ 3 w 192"/>
                  <a:gd name="T1" fmla="*/ 2 h 168"/>
                  <a:gd name="T2" fmla="*/ 4 w 192"/>
                  <a:gd name="T3" fmla="*/ 2 h 168"/>
                  <a:gd name="T4" fmla="*/ 4 w 192"/>
                  <a:gd name="T5" fmla="*/ 2 h 168"/>
                  <a:gd name="T6" fmla="*/ 4 w 192"/>
                  <a:gd name="T7" fmla="*/ 2 h 168"/>
                  <a:gd name="T8" fmla="*/ 4 w 192"/>
                  <a:gd name="T9" fmla="*/ 2 h 168"/>
                  <a:gd name="T10" fmla="*/ 4 w 192"/>
                  <a:gd name="T11" fmla="*/ 2 h 168"/>
                  <a:gd name="T12" fmla="*/ 4 w 192"/>
                  <a:gd name="T13" fmla="*/ 2 h 168"/>
                  <a:gd name="T14" fmla="*/ 4 w 192"/>
                  <a:gd name="T15" fmla="*/ 2 h 168"/>
                  <a:gd name="T16" fmla="*/ 4 w 192"/>
                  <a:gd name="T17" fmla="*/ 2 h 168"/>
                  <a:gd name="T18" fmla="*/ 4 w 192"/>
                  <a:gd name="T19" fmla="*/ 2 h 168"/>
                  <a:gd name="T20" fmla="*/ 4 w 192"/>
                  <a:gd name="T21" fmla="*/ 2 h 168"/>
                  <a:gd name="T22" fmla="*/ 4 w 192"/>
                  <a:gd name="T23" fmla="*/ 2 h 168"/>
                  <a:gd name="T24" fmla="*/ 4 w 192"/>
                  <a:gd name="T25" fmla="*/ 2 h 168"/>
                  <a:gd name="T26" fmla="*/ 4 w 192"/>
                  <a:gd name="T27" fmla="*/ 2 h 168"/>
                  <a:gd name="T28" fmla="*/ 3 w 192"/>
                  <a:gd name="T29" fmla="*/ 1 h 168"/>
                  <a:gd name="T30" fmla="*/ 3 w 192"/>
                  <a:gd name="T31" fmla="*/ 1 h 168"/>
                  <a:gd name="T32" fmla="*/ 3 w 192"/>
                  <a:gd name="T33" fmla="*/ 1 h 168"/>
                  <a:gd name="T34" fmla="*/ 3 w 192"/>
                  <a:gd name="T35" fmla="*/ 1 h 168"/>
                  <a:gd name="T36" fmla="*/ 3 w 192"/>
                  <a:gd name="T37" fmla="*/ 1 h 168"/>
                  <a:gd name="T38" fmla="*/ 2 w 192"/>
                  <a:gd name="T39" fmla="*/ 1 h 168"/>
                  <a:gd name="T40" fmla="*/ 2 w 192"/>
                  <a:gd name="T41" fmla="*/ 1 h 168"/>
                  <a:gd name="T42" fmla="*/ 2 w 192"/>
                  <a:gd name="T43" fmla="*/ 1 h 168"/>
                  <a:gd name="T44" fmla="*/ 2 w 192"/>
                  <a:gd name="T45" fmla="*/ 0 h 168"/>
                  <a:gd name="T46" fmla="*/ 2 w 192"/>
                  <a:gd name="T47" fmla="*/ 0 h 168"/>
                  <a:gd name="T48" fmla="*/ 1 w 192"/>
                  <a:gd name="T49" fmla="*/ 0 h 168"/>
                  <a:gd name="T50" fmla="*/ 1 w 192"/>
                  <a:gd name="T51" fmla="*/ 0 h 168"/>
                  <a:gd name="T52" fmla="*/ 1 w 192"/>
                  <a:gd name="T53" fmla="*/ 0 h 168"/>
                  <a:gd name="T54" fmla="*/ 1 w 192"/>
                  <a:gd name="T55" fmla="*/ 0 h 168"/>
                  <a:gd name="T56" fmla="*/ 1 w 192"/>
                  <a:gd name="T57" fmla="*/ 0 h 168"/>
                  <a:gd name="T58" fmla="*/ 1 w 192"/>
                  <a:gd name="T59" fmla="*/ 0 h 168"/>
                  <a:gd name="T60" fmla="*/ 0 w 192"/>
                  <a:gd name="T61" fmla="*/ 0 h 168"/>
                  <a:gd name="T62" fmla="*/ 0 w 192"/>
                  <a:gd name="T63" fmla="*/ 0 h 168"/>
                  <a:gd name="T64" fmla="*/ 0 w 192"/>
                  <a:gd name="T65" fmla="*/ 0 h 1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2" h="168">
                    <a:moveTo>
                      <a:pt x="169" y="168"/>
                    </a:moveTo>
                    <a:lnTo>
                      <a:pt x="175" y="167"/>
                    </a:lnTo>
                    <a:lnTo>
                      <a:pt x="180" y="166"/>
                    </a:lnTo>
                    <a:lnTo>
                      <a:pt x="184" y="164"/>
                    </a:lnTo>
                    <a:lnTo>
                      <a:pt x="187" y="161"/>
                    </a:lnTo>
                    <a:lnTo>
                      <a:pt x="189" y="158"/>
                    </a:lnTo>
                    <a:lnTo>
                      <a:pt x="192" y="154"/>
                    </a:lnTo>
                    <a:lnTo>
                      <a:pt x="192" y="148"/>
                    </a:lnTo>
                    <a:lnTo>
                      <a:pt x="192" y="143"/>
                    </a:lnTo>
                    <a:lnTo>
                      <a:pt x="189" y="137"/>
                    </a:lnTo>
                    <a:lnTo>
                      <a:pt x="186" y="131"/>
                    </a:lnTo>
                    <a:lnTo>
                      <a:pt x="183" y="123"/>
                    </a:lnTo>
                    <a:lnTo>
                      <a:pt x="178" y="116"/>
                    </a:lnTo>
                    <a:lnTo>
                      <a:pt x="173" y="109"/>
                    </a:lnTo>
                    <a:lnTo>
                      <a:pt x="166" y="100"/>
                    </a:lnTo>
                    <a:lnTo>
                      <a:pt x="159" y="92"/>
                    </a:lnTo>
                    <a:lnTo>
                      <a:pt x="152" y="84"/>
                    </a:lnTo>
                    <a:lnTo>
                      <a:pt x="142" y="75"/>
                    </a:lnTo>
                    <a:lnTo>
                      <a:pt x="134" y="68"/>
                    </a:lnTo>
                    <a:lnTo>
                      <a:pt x="125" y="60"/>
                    </a:lnTo>
                    <a:lnTo>
                      <a:pt x="114" y="51"/>
                    </a:lnTo>
                    <a:lnTo>
                      <a:pt x="104" y="44"/>
                    </a:lnTo>
                    <a:lnTo>
                      <a:pt x="93" y="38"/>
                    </a:lnTo>
                    <a:lnTo>
                      <a:pt x="83" y="30"/>
                    </a:lnTo>
                    <a:lnTo>
                      <a:pt x="73" y="24"/>
                    </a:lnTo>
                    <a:lnTo>
                      <a:pt x="62" y="19"/>
                    </a:lnTo>
                    <a:lnTo>
                      <a:pt x="52" y="14"/>
                    </a:lnTo>
                    <a:lnTo>
                      <a:pt x="42" y="10"/>
                    </a:lnTo>
                    <a:lnTo>
                      <a:pt x="33" y="6"/>
                    </a:lnTo>
                    <a:lnTo>
                      <a:pt x="23" y="3"/>
                    </a:lnTo>
                    <a:lnTo>
                      <a:pt x="15" y="1"/>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19" name="Line 72"/>
              <p:cNvSpPr>
                <a:spLocks noChangeShapeType="1"/>
              </p:cNvSpPr>
              <p:nvPr/>
            </p:nvSpPr>
            <p:spPr bwMode="auto">
              <a:xfrm flipH="1">
                <a:off x="1255" y="1931"/>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20" name="Freeform 73"/>
              <p:cNvSpPr>
                <a:spLocks/>
              </p:cNvSpPr>
              <p:nvPr/>
            </p:nvSpPr>
            <p:spPr bwMode="auto">
              <a:xfrm>
                <a:off x="1046" y="1582"/>
                <a:ext cx="5" cy="15"/>
              </a:xfrm>
              <a:custGeom>
                <a:avLst/>
                <a:gdLst>
                  <a:gd name="T0" fmla="*/ 0 w 18"/>
                  <a:gd name="T1" fmla="*/ 0 h 59"/>
                  <a:gd name="T2" fmla="*/ 0 w 18"/>
                  <a:gd name="T3" fmla="*/ 0 h 59"/>
                  <a:gd name="T4" fmla="*/ 0 w 18"/>
                  <a:gd name="T5" fmla="*/ 0 h 59"/>
                  <a:gd name="T6" fmla="*/ 0 w 18"/>
                  <a:gd name="T7" fmla="*/ 1 h 59"/>
                  <a:gd name="T8" fmla="*/ 0 w 18"/>
                  <a:gd name="T9" fmla="*/ 1 h 59"/>
                  <a:gd name="T10" fmla="*/ 0 w 18"/>
                  <a:gd name="T11" fmla="*/ 1 h 59"/>
                  <a:gd name="T12" fmla="*/ 0 w 18"/>
                  <a:gd name="T13" fmla="*/ 1 h 59"/>
                  <a:gd name="T14" fmla="*/ 0 w 18"/>
                  <a:gd name="T15" fmla="*/ 1 h 59"/>
                  <a:gd name="T16" fmla="*/ 0 w 18"/>
                  <a:gd name="T17" fmla="*/ 1 h 59"/>
                  <a:gd name="T18" fmla="*/ 0 w 18"/>
                  <a:gd name="T19" fmla="*/ 1 h 59"/>
                  <a:gd name="T20" fmla="*/ 0 w 18"/>
                  <a:gd name="T21" fmla="*/ 1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59">
                    <a:moveTo>
                      <a:pt x="3" y="0"/>
                    </a:moveTo>
                    <a:lnTo>
                      <a:pt x="1" y="8"/>
                    </a:lnTo>
                    <a:lnTo>
                      <a:pt x="0" y="15"/>
                    </a:lnTo>
                    <a:lnTo>
                      <a:pt x="0" y="24"/>
                    </a:lnTo>
                    <a:lnTo>
                      <a:pt x="3" y="32"/>
                    </a:lnTo>
                    <a:lnTo>
                      <a:pt x="4" y="35"/>
                    </a:lnTo>
                    <a:lnTo>
                      <a:pt x="5" y="40"/>
                    </a:lnTo>
                    <a:lnTo>
                      <a:pt x="9" y="47"/>
                    </a:lnTo>
                    <a:lnTo>
                      <a:pt x="13" y="53"/>
                    </a:lnTo>
                    <a:lnTo>
                      <a:pt x="16" y="56"/>
                    </a:lnTo>
                    <a:lnTo>
                      <a:pt x="18"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21" name="Freeform 74"/>
              <p:cNvSpPr>
                <a:spLocks/>
              </p:cNvSpPr>
              <p:nvPr/>
            </p:nvSpPr>
            <p:spPr bwMode="auto">
              <a:xfrm>
                <a:off x="1011" y="1528"/>
                <a:ext cx="52" cy="69"/>
              </a:xfrm>
              <a:custGeom>
                <a:avLst/>
                <a:gdLst>
                  <a:gd name="T0" fmla="*/ 4 w 184"/>
                  <a:gd name="T1" fmla="*/ 0 h 288"/>
                  <a:gd name="T2" fmla="*/ 4 w 184"/>
                  <a:gd name="T3" fmla="*/ 0 h 288"/>
                  <a:gd name="T4" fmla="*/ 4 w 184"/>
                  <a:gd name="T5" fmla="*/ 0 h 288"/>
                  <a:gd name="T6" fmla="*/ 4 w 184"/>
                  <a:gd name="T7" fmla="*/ 0 h 288"/>
                  <a:gd name="T8" fmla="*/ 4 w 184"/>
                  <a:gd name="T9" fmla="*/ 0 h 288"/>
                  <a:gd name="T10" fmla="*/ 4 w 184"/>
                  <a:gd name="T11" fmla="*/ 0 h 288"/>
                  <a:gd name="T12" fmla="*/ 3 w 184"/>
                  <a:gd name="T13" fmla="*/ 0 h 288"/>
                  <a:gd name="T14" fmla="*/ 3 w 184"/>
                  <a:gd name="T15" fmla="*/ 0 h 288"/>
                  <a:gd name="T16" fmla="*/ 2 w 184"/>
                  <a:gd name="T17" fmla="*/ 0 h 288"/>
                  <a:gd name="T18" fmla="*/ 2 w 184"/>
                  <a:gd name="T19" fmla="*/ 0 h 288"/>
                  <a:gd name="T20" fmla="*/ 2 w 184"/>
                  <a:gd name="T21" fmla="*/ 0 h 288"/>
                  <a:gd name="T22" fmla="*/ 1 w 184"/>
                  <a:gd name="T23" fmla="*/ 0 h 288"/>
                  <a:gd name="T24" fmla="*/ 1 w 184"/>
                  <a:gd name="T25" fmla="*/ 0 h 288"/>
                  <a:gd name="T26" fmla="*/ 1 w 184"/>
                  <a:gd name="T27" fmla="*/ 1 h 288"/>
                  <a:gd name="T28" fmla="*/ 1 w 184"/>
                  <a:gd name="T29" fmla="*/ 1 h 288"/>
                  <a:gd name="T30" fmla="*/ 0 w 184"/>
                  <a:gd name="T31" fmla="*/ 2 h 288"/>
                  <a:gd name="T32" fmla="*/ 0 w 184"/>
                  <a:gd name="T33" fmla="*/ 3 h 288"/>
                  <a:gd name="T34" fmla="*/ 0 w 184"/>
                  <a:gd name="T35" fmla="*/ 3 h 288"/>
                  <a:gd name="T36" fmla="*/ 0 w 184"/>
                  <a:gd name="T37" fmla="*/ 3 h 288"/>
                  <a:gd name="T38" fmla="*/ 0 w 184"/>
                  <a:gd name="T39" fmla="*/ 3 h 288"/>
                  <a:gd name="T40" fmla="*/ 0 w 184"/>
                  <a:gd name="T41" fmla="*/ 4 h 288"/>
                  <a:gd name="T42" fmla="*/ 0 w 184"/>
                  <a:gd name="T43" fmla="*/ 4 h 288"/>
                  <a:gd name="T44" fmla="*/ 0 w 184"/>
                  <a:gd name="T45" fmla="*/ 4 h 288"/>
                  <a:gd name="T46" fmla="*/ 1 w 184"/>
                  <a:gd name="T47" fmla="*/ 4 h 288"/>
                  <a:gd name="T48" fmla="*/ 1 w 184"/>
                  <a:gd name="T49" fmla="*/ 4 h 288"/>
                  <a:gd name="T50" fmla="*/ 1 w 184"/>
                  <a:gd name="T51" fmla="*/ 4 h 288"/>
                  <a:gd name="T52" fmla="*/ 2 w 184"/>
                  <a:gd name="T53" fmla="*/ 4 h 288"/>
                  <a:gd name="T54" fmla="*/ 2 w 184"/>
                  <a:gd name="T55" fmla="*/ 4 h 288"/>
                  <a:gd name="T56" fmla="*/ 2 w 184"/>
                  <a:gd name="T57" fmla="*/ 4 h 288"/>
                  <a:gd name="T58" fmla="*/ 2 w 184"/>
                  <a:gd name="T59" fmla="*/ 4 h 288"/>
                  <a:gd name="T60" fmla="*/ 3 w 184"/>
                  <a:gd name="T61" fmla="*/ 4 h 288"/>
                  <a:gd name="T62" fmla="*/ 3 w 184"/>
                  <a:gd name="T63" fmla="*/ 4 h 288"/>
                  <a:gd name="T64" fmla="*/ 3 w 184"/>
                  <a:gd name="T65" fmla="*/ 3 h 288"/>
                  <a:gd name="T66" fmla="*/ 3 w 184"/>
                  <a:gd name="T67" fmla="*/ 3 h 288"/>
                  <a:gd name="T68" fmla="*/ 3 w 184"/>
                  <a:gd name="T69" fmla="*/ 2 h 288"/>
                  <a:gd name="T70" fmla="*/ 4 w 184"/>
                  <a:gd name="T71" fmla="*/ 1 h 288"/>
                  <a:gd name="T72" fmla="*/ 4 w 184"/>
                  <a:gd name="T73" fmla="*/ 0 h 28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84" h="288">
                    <a:moveTo>
                      <a:pt x="183" y="38"/>
                    </a:moveTo>
                    <a:lnTo>
                      <a:pt x="184" y="33"/>
                    </a:lnTo>
                    <a:lnTo>
                      <a:pt x="184" y="26"/>
                    </a:lnTo>
                    <a:lnTo>
                      <a:pt x="183" y="20"/>
                    </a:lnTo>
                    <a:lnTo>
                      <a:pt x="181" y="14"/>
                    </a:lnTo>
                    <a:lnTo>
                      <a:pt x="177" y="9"/>
                    </a:lnTo>
                    <a:lnTo>
                      <a:pt x="176" y="5"/>
                    </a:lnTo>
                    <a:lnTo>
                      <a:pt x="174" y="3"/>
                    </a:lnTo>
                    <a:lnTo>
                      <a:pt x="172" y="1"/>
                    </a:lnTo>
                    <a:lnTo>
                      <a:pt x="169" y="0"/>
                    </a:lnTo>
                    <a:lnTo>
                      <a:pt x="167" y="0"/>
                    </a:lnTo>
                    <a:lnTo>
                      <a:pt x="164" y="0"/>
                    </a:lnTo>
                    <a:lnTo>
                      <a:pt x="151" y="0"/>
                    </a:lnTo>
                    <a:lnTo>
                      <a:pt x="139" y="0"/>
                    </a:lnTo>
                    <a:lnTo>
                      <a:pt x="127" y="0"/>
                    </a:lnTo>
                    <a:lnTo>
                      <a:pt x="116" y="1"/>
                    </a:lnTo>
                    <a:lnTo>
                      <a:pt x="110" y="1"/>
                    </a:lnTo>
                    <a:lnTo>
                      <a:pt x="103" y="3"/>
                    </a:lnTo>
                    <a:lnTo>
                      <a:pt x="98" y="4"/>
                    </a:lnTo>
                    <a:lnTo>
                      <a:pt x="93" y="8"/>
                    </a:lnTo>
                    <a:lnTo>
                      <a:pt x="88" y="11"/>
                    </a:lnTo>
                    <a:lnTo>
                      <a:pt x="82" y="14"/>
                    </a:lnTo>
                    <a:lnTo>
                      <a:pt x="73" y="22"/>
                    </a:lnTo>
                    <a:lnTo>
                      <a:pt x="65" y="30"/>
                    </a:lnTo>
                    <a:lnTo>
                      <a:pt x="61" y="35"/>
                    </a:lnTo>
                    <a:lnTo>
                      <a:pt x="57" y="40"/>
                    </a:lnTo>
                    <a:lnTo>
                      <a:pt x="45" y="60"/>
                    </a:lnTo>
                    <a:lnTo>
                      <a:pt x="43" y="66"/>
                    </a:lnTo>
                    <a:lnTo>
                      <a:pt x="41" y="71"/>
                    </a:lnTo>
                    <a:lnTo>
                      <a:pt x="38" y="83"/>
                    </a:lnTo>
                    <a:lnTo>
                      <a:pt x="31" y="106"/>
                    </a:lnTo>
                    <a:lnTo>
                      <a:pt x="18" y="152"/>
                    </a:lnTo>
                    <a:lnTo>
                      <a:pt x="11" y="175"/>
                    </a:lnTo>
                    <a:lnTo>
                      <a:pt x="5" y="199"/>
                    </a:lnTo>
                    <a:lnTo>
                      <a:pt x="3" y="210"/>
                    </a:lnTo>
                    <a:lnTo>
                      <a:pt x="1" y="222"/>
                    </a:lnTo>
                    <a:lnTo>
                      <a:pt x="0" y="228"/>
                    </a:lnTo>
                    <a:lnTo>
                      <a:pt x="0" y="234"/>
                    </a:lnTo>
                    <a:lnTo>
                      <a:pt x="0" y="239"/>
                    </a:lnTo>
                    <a:lnTo>
                      <a:pt x="1" y="246"/>
                    </a:lnTo>
                    <a:lnTo>
                      <a:pt x="2" y="252"/>
                    </a:lnTo>
                    <a:lnTo>
                      <a:pt x="4" y="257"/>
                    </a:lnTo>
                    <a:lnTo>
                      <a:pt x="6" y="263"/>
                    </a:lnTo>
                    <a:lnTo>
                      <a:pt x="9" y="269"/>
                    </a:lnTo>
                    <a:lnTo>
                      <a:pt x="12" y="274"/>
                    </a:lnTo>
                    <a:lnTo>
                      <a:pt x="16" y="278"/>
                    </a:lnTo>
                    <a:lnTo>
                      <a:pt x="21" y="282"/>
                    </a:lnTo>
                    <a:lnTo>
                      <a:pt x="26" y="284"/>
                    </a:lnTo>
                    <a:lnTo>
                      <a:pt x="31" y="286"/>
                    </a:lnTo>
                    <a:lnTo>
                      <a:pt x="38" y="287"/>
                    </a:lnTo>
                    <a:lnTo>
                      <a:pt x="44" y="288"/>
                    </a:lnTo>
                    <a:lnTo>
                      <a:pt x="49" y="288"/>
                    </a:lnTo>
                    <a:lnTo>
                      <a:pt x="62" y="287"/>
                    </a:lnTo>
                    <a:lnTo>
                      <a:pt x="73" y="288"/>
                    </a:lnTo>
                    <a:lnTo>
                      <a:pt x="79" y="288"/>
                    </a:lnTo>
                    <a:lnTo>
                      <a:pt x="86" y="287"/>
                    </a:lnTo>
                    <a:lnTo>
                      <a:pt x="91" y="285"/>
                    </a:lnTo>
                    <a:lnTo>
                      <a:pt x="96" y="283"/>
                    </a:lnTo>
                    <a:lnTo>
                      <a:pt x="101" y="279"/>
                    </a:lnTo>
                    <a:lnTo>
                      <a:pt x="106" y="276"/>
                    </a:lnTo>
                    <a:lnTo>
                      <a:pt x="111" y="272"/>
                    </a:lnTo>
                    <a:lnTo>
                      <a:pt x="114" y="266"/>
                    </a:lnTo>
                    <a:lnTo>
                      <a:pt x="118" y="262"/>
                    </a:lnTo>
                    <a:lnTo>
                      <a:pt x="121" y="257"/>
                    </a:lnTo>
                    <a:lnTo>
                      <a:pt x="124" y="252"/>
                    </a:lnTo>
                    <a:lnTo>
                      <a:pt x="126" y="247"/>
                    </a:lnTo>
                    <a:lnTo>
                      <a:pt x="130" y="235"/>
                    </a:lnTo>
                    <a:lnTo>
                      <a:pt x="135" y="224"/>
                    </a:lnTo>
                    <a:lnTo>
                      <a:pt x="140" y="201"/>
                    </a:lnTo>
                    <a:lnTo>
                      <a:pt x="145" y="177"/>
                    </a:lnTo>
                    <a:lnTo>
                      <a:pt x="158" y="131"/>
                    </a:lnTo>
                    <a:lnTo>
                      <a:pt x="170" y="85"/>
                    </a:lnTo>
                    <a:lnTo>
                      <a:pt x="176" y="61"/>
                    </a:lnTo>
                    <a:lnTo>
                      <a:pt x="183" y="3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22" name="Freeform 75"/>
              <p:cNvSpPr>
                <a:spLocks/>
              </p:cNvSpPr>
              <p:nvPr/>
            </p:nvSpPr>
            <p:spPr bwMode="auto">
              <a:xfrm>
                <a:off x="1008" y="1069"/>
                <a:ext cx="58" cy="107"/>
              </a:xfrm>
              <a:custGeom>
                <a:avLst/>
                <a:gdLst>
                  <a:gd name="T0" fmla="*/ 0 w 217"/>
                  <a:gd name="T1" fmla="*/ 7 h 431"/>
                  <a:gd name="T2" fmla="*/ 4 w 217"/>
                  <a:gd name="T3" fmla="*/ 0 h 431"/>
                  <a:gd name="T4" fmla="*/ 4 w 217"/>
                  <a:gd name="T5" fmla="*/ 7 h 431"/>
                  <a:gd name="T6" fmla="*/ 0 60000 65536"/>
                  <a:gd name="T7" fmla="*/ 0 60000 65536"/>
                  <a:gd name="T8" fmla="*/ 0 60000 65536"/>
                </a:gdLst>
                <a:ahLst/>
                <a:cxnLst>
                  <a:cxn ang="T6">
                    <a:pos x="T0" y="T1"/>
                  </a:cxn>
                  <a:cxn ang="T7">
                    <a:pos x="T2" y="T3"/>
                  </a:cxn>
                  <a:cxn ang="T8">
                    <a:pos x="T4" y="T5"/>
                  </a:cxn>
                </a:cxnLst>
                <a:rect l="0" t="0" r="r" b="b"/>
                <a:pathLst>
                  <a:path w="217" h="431">
                    <a:moveTo>
                      <a:pt x="0" y="431"/>
                    </a:moveTo>
                    <a:lnTo>
                      <a:pt x="217" y="0"/>
                    </a:lnTo>
                    <a:lnTo>
                      <a:pt x="202" y="4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23" name="Line 76"/>
              <p:cNvSpPr>
                <a:spLocks noChangeShapeType="1"/>
              </p:cNvSpPr>
              <p:nvPr/>
            </p:nvSpPr>
            <p:spPr bwMode="auto">
              <a:xfrm flipH="1">
                <a:off x="1023" y="1145"/>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24" name="Freeform 77"/>
              <p:cNvSpPr>
                <a:spLocks/>
              </p:cNvSpPr>
              <p:nvPr/>
            </p:nvSpPr>
            <p:spPr bwMode="auto">
              <a:xfrm>
                <a:off x="2062" y="1156"/>
                <a:ext cx="60" cy="58"/>
              </a:xfrm>
              <a:custGeom>
                <a:avLst/>
                <a:gdLst>
                  <a:gd name="T0" fmla="*/ 0 w 206"/>
                  <a:gd name="T1" fmla="*/ 3 h 239"/>
                  <a:gd name="T2" fmla="*/ 2 w 206"/>
                  <a:gd name="T3" fmla="*/ 3 h 239"/>
                  <a:gd name="T4" fmla="*/ 2 w 206"/>
                  <a:gd name="T5" fmla="*/ 3 h 239"/>
                  <a:gd name="T6" fmla="*/ 3 w 206"/>
                  <a:gd name="T7" fmla="*/ 3 h 239"/>
                  <a:gd name="T8" fmla="*/ 3 w 206"/>
                  <a:gd name="T9" fmla="*/ 3 h 239"/>
                  <a:gd name="T10" fmla="*/ 3 w 206"/>
                  <a:gd name="T11" fmla="*/ 3 h 239"/>
                  <a:gd name="T12" fmla="*/ 3 w 206"/>
                  <a:gd name="T13" fmla="*/ 3 h 239"/>
                  <a:gd name="T14" fmla="*/ 3 w 206"/>
                  <a:gd name="T15" fmla="*/ 3 h 239"/>
                  <a:gd name="T16" fmla="*/ 4 w 206"/>
                  <a:gd name="T17" fmla="*/ 3 h 239"/>
                  <a:gd name="T18" fmla="*/ 4 w 206"/>
                  <a:gd name="T19" fmla="*/ 3 h 239"/>
                  <a:gd name="T20" fmla="*/ 4 w 206"/>
                  <a:gd name="T21" fmla="*/ 3 h 239"/>
                  <a:gd name="T22" fmla="*/ 4 w 206"/>
                  <a:gd name="T23" fmla="*/ 2 h 239"/>
                  <a:gd name="T24" fmla="*/ 5 w 206"/>
                  <a:gd name="T25" fmla="*/ 2 h 239"/>
                  <a:gd name="T26" fmla="*/ 5 w 206"/>
                  <a:gd name="T27" fmla="*/ 2 h 239"/>
                  <a:gd name="T28" fmla="*/ 5 w 206"/>
                  <a:gd name="T29" fmla="*/ 2 h 239"/>
                  <a:gd name="T30" fmla="*/ 5 w 206"/>
                  <a:gd name="T31" fmla="*/ 2 h 239"/>
                  <a:gd name="T32" fmla="*/ 5 w 206"/>
                  <a:gd name="T33" fmla="*/ 1 h 239"/>
                  <a:gd name="T34" fmla="*/ 5 w 206"/>
                  <a:gd name="T35" fmla="*/ 1 h 239"/>
                  <a:gd name="T36" fmla="*/ 5 w 206"/>
                  <a:gd name="T37" fmla="*/ 1 h 239"/>
                  <a:gd name="T38" fmla="*/ 5 w 206"/>
                  <a:gd name="T39" fmla="*/ 1 h 239"/>
                  <a:gd name="T40" fmla="*/ 5 w 206"/>
                  <a:gd name="T41" fmla="*/ 1 h 239"/>
                  <a:gd name="T42" fmla="*/ 5 w 206"/>
                  <a:gd name="T43" fmla="*/ 1 h 239"/>
                  <a:gd name="T44" fmla="*/ 5 w 206"/>
                  <a:gd name="T45" fmla="*/ 0 h 239"/>
                  <a:gd name="T46" fmla="*/ 5 w 206"/>
                  <a:gd name="T47" fmla="*/ 0 h 239"/>
                  <a:gd name="T48" fmla="*/ 5 w 206"/>
                  <a:gd name="T49" fmla="*/ 0 h 239"/>
                  <a:gd name="T50" fmla="*/ 4 w 206"/>
                  <a:gd name="T51" fmla="*/ 0 h 239"/>
                  <a:gd name="T52" fmla="*/ 4 w 206"/>
                  <a:gd name="T53" fmla="*/ 0 h 239"/>
                  <a:gd name="T54" fmla="*/ 4 w 206"/>
                  <a:gd name="T55" fmla="*/ 0 h 239"/>
                  <a:gd name="T56" fmla="*/ 4 w 206"/>
                  <a:gd name="T57" fmla="*/ 0 h 239"/>
                  <a:gd name="T58" fmla="*/ 4 w 206"/>
                  <a:gd name="T59" fmla="*/ 0 h 239"/>
                  <a:gd name="T60" fmla="*/ 2 w 206"/>
                  <a:gd name="T61" fmla="*/ 0 h 2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06" h="239">
                    <a:moveTo>
                      <a:pt x="0" y="239"/>
                    </a:moveTo>
                    <a:lnTo>
                      <a:pt x="84" y="239"/>
                    </a:lnTo>
                    <a:lnTo>
                      <a:pt x="93" y="239"/>
                    </a:lnTo>
                    <a:lnTo>
                      <a:pt x="104" y="237"/>
                    </a:lnTo>
                    <a:lnTo>
                      <a:pt x="114" y="232"/>
                    </a:lnTo>
                    <a:lnTo>
                      <a:pt x="124" y="227"/>
                    </a:lnTo>
                    <a:lnTo>
                      <a:pt x="134" y="221"/>
                    </a:lnTo>
                    <a:lnTo>
                      <a:pt x="143" y="213"/>
                    </a:lnTo>
                    <a:lnTo>
                      <a:pt x="153" y="204"/>
                    </a:lnTo>
                    <a:lnTo>
                      <a:pt x="162" y="194"/>
                    </a:lnTo>
                    <a:lnTo>
                      <a:pt x="171" y="183"/>
                    </a:lnTo>
                    <a:lnTo>
                      <a:pt x="178" y="172"/>
                    </a:lnTo>
                    <a:lnTo>
                      <a:pt x="185" y="159"/>
                    </a:lnTo>
                    <a:lnTo>
                      <a:pt x="190" y="146"/>
                    </a:lnTo>
                    <a:lnTo>
                      <a:pt x="196" y="133"/>
                    </a:lnTo>
                    <a:lnTo>
                      <a:pt x="200" y="120"/>
                    </a:lnTo>
                    <a:lnTo>
                      <a:pt x="203" y="106"/>
                    </a:lnTo>
                    <a:lnTo>
                      <a:pt x="205" y="92"/>
                    </a:lnTo>
                    <a:lnTo>
                      <a:pt x="206" y="80"/>
                    </a:lnTo>
                    <a:lnTo>
                      <a:pt x="206" y="67"/>
                    </a:lnTo>
                    <a:lnTo>
                      <a:pt x="204" y="56"/>
                    </a:lnTo>
                    <a:lnTo>
                      <a:pt x="202" y="44"/>
                    </a:lnTo>
                    <a:lnTo>
                      <a:pt x="198" y="35"/>
                    </a:lnTo>
                    <a:lnTo>
                      <a:pt x="194" y="26"/>
                    </a:lnTo>
                    <a:lnTo>
                      <a:pt x="188" y="18"/>
                    </a:lnTo>
                    <a:lnTo>
                      <a:pt x="181" y="11"/>
                    </a:lnTo>
                    <a:lnTo>
                      <a:pt x="174" y="6"/>
                    </a:lnTo>
                    <a:lnTo>
                      <a:pt x="166" y="3"/>
                    </a:lnTo>
                    <a:lnTo>
                      <a:pt x="157" y="1"/>
                    </a:lnTo>
                    <a:lnTo>
                      <a:pt x="149" y="0"/>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25" name="Freeform 78"/>
              <p:cNvSpPr>
                <a:spLocks/>
              </p:cNvSpPr>
              <p:nvPr/>
            </p:nvSpPr>
            <p:spPr bwMode="auto">
              <a:xfrm>
                <a:off x="2062" y="1110"/>
                <a:ext cx="68" cy="104"/>
              </a:xfrm>
              <a:custGeom>
                <a:avLst/>
                <a:gdLst>
                  <a:gd name="T0" fmla="*/ 3 w 246"/>
                  <a:gd name="T1" fmla="*/ 3 h 431"/>
                  <a:gd name="T2" fmla="*/ 3 w 246"/>
                  <a:gd name="T3" fmla="*/ 3 h 431"/>
                  <a:gd name="T4" fmla="*/ 4 w 246"/>
                  <a:gd name="T5" fmla="*/ 3 h 431"/>
                  <a:gd name="T6" fmla="*/ 4 w 246"/>
                  <a:gd name="T7" fmla="*/ 3 h 431"/>
                  <a:gd name="T8" fmla="*/ 4 w 246"/>
                  <a:gd name="T9" fmla="*/ 2 h 431"/>
                  <a:gd name="T10" fmla="*/ 4 w 246"/>
                  <a:gd name="T11" fmla="*/ 2 h 431"/>
                  <a:gd name="T12" fmla="*/ 4 w 246"/>
                  <a:gd name="T13" fmla="*/ 2 h 431"/>
                  <a:gd name="T14" fmla="*/ 4 w 246"/>
                  <a:gd name="T15" fmla="*/ 2 h 431"/>
                  <a:gd name="T16" fmla="*/ 5 w 246"/>
                  <a:gd name="T17" fmla="*/ 2 h 431"/>
                  <a:gd name="T18" fmla="*/ 5 w 246"/>
                  <a:gd name="T19" fmla="*/ 2 h 431"/>
                  <a:gd name="T20" fmla="*/ 5 w 246"/>
                  <a:gd name="T21" fmla="*/ 2 h 431"/>
                  <a:gd name="T22" fmla="*/ 5 w 246"/>
                  <a:gd name="T23" fmla="*/ 1 h 431"/>
                  <a:gd name="T24" fmla="*/ 5 w 246"/>
                  <a:gd name="T25" fmla="*/ 1 h 431"/>
                  <a:gd name="T26" fmla="*/ 5 w 246"/>
                  <a:gd name="T27" fmla="*/ 1 h 431"/>
                  <a:gd name="T28" fmla="*/ 5 w 246"/>
                  <a:gd name="T29" fmla="*/ 1 h 431"/>
                  <a:gd name="T30" fmla="*/ 5 w 246"/>
                  <a:gd name="T31" fmla="*/ 1 h 431"/>
                  <a:gd name="T32" fmla="*/ 5 w 246"/>
                  <a:gd name="T33" fmla="*/ 1 h 431"/>
                  <a:gd name="T34" fmla="*/ 5 w 246"/>
                  <a:gd name="T35" fmla="*/ 0 h 431"/>
                  <a:gd name="T36" fmla="*/ 5 w 246"/>
                  <a:gd name="T37" fmla="*/ 0 h 431"/>
                  <a:gd name="T38" fmla="*/ 5 w 246"/>
                  <a:gd name="T39" fmla="*/ 0 h 431"/>
                  <a:gd name="T40" fmla="*/ 5 w 246"/>
                  <a:gd name="T41" fmla="*/ 0 h 431"/>
                  <a:gd name="T42" fmla="*/ 5 w 246"/>
                  <a:gd name="T43" fmla="*/ 0 h 431"/>
                  <a:gd name="T44" fmla="*/ 5 w 246"/>
                  <a:gd name="T45" fmla="*/ 0 h 431"/>
                  <a:gd name="T46" fmla="*/ 4 w 246"/>
                  <a:gd name="T47" fmla="*/ 0 h 431"/>
                  <a:gd name="T48" fmla="*/ 4 w 246"/>
                  <a:gd name="T49" fmla="*/ 0 h 431"/>
                  <a:gd name="T50" fmla="*/ 2 w 246"/>
                  <a:gd name="T51" fmla="*/ 0 h 431"/>
                  <a:gd name="T52" fmla="*/ 0 w 246"/>
                  <a:gd name="T53" fmla="*/ 6 h 4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46" h="431">
                    <a:moveTo>
                      <a:pt x="149" y="192"/>
                    </a:moveTo>
                    <a:lnTo>
                      <a:pt x="157" y="191"/>
                    </a:lnTo>
                    <a:lnTo>
                      <a:pt x="166" y="188"/>
                    </a:lnTo>
                    <a:lnTo>
                      <a:pt x="176" y="184"/>
                    </a:lnTo>
                    <a:lnTo>
                      <a:pt x="185" y="179"/>
                    </a:lnTo>
                    <a:lnTo>
                      <a:pt x="195" y="172"/>
                    </a:lnTo>
                    <a:lnTo>
                      <a:pt x="203" y="163"/>
                    </a:lnTo>
                    <a:lnTo>
                      <a:pt x="211" y="154"/>
                    </a:lnTo>
                    <a:lnTo>
                      <a:pt x="220" y="144"/>
                    </a:lnTo>
                    <a:lnTo>
                      <a:pt x="226" y="132"/>
                    </a:lnTo>
                    <a:lnTo>
                      <a:pt x="232" y="121"/>
                    </a:lnTo>
                    <a:lnTo>
                      <a:pt x="237" y="108"/>
                    </a:lnTo>
                    <a:lnTo>
                      <a:pt x="241" y="96"/>
                    </a:lnTo>
                    <a:lnTo>
                      <a:pt x="244" y="83"/>
                    </a:lnTo>
                    <a:lnTo>
                      <a:pt x="246" y="71"/>
                    </a:lnTo>
                    <a:lnTo>
                      <a:pt x="246" y="59"/>
                    </a:lnTo>
                    <a:lnTo>
                      <a:pt x="245" y="47"/>
                    </a:lnTo>
                    <a:lnTo>
                      <a:pt x="243" y="37"/>
                    </a:lnTo>
                    <a:lnTo>
                      <a:pt x="239" y="28"/>
                    </a:lnTo>
                    <a:lnTo>
                      <a:pt x="235" y="19"/>
                    </a:lnTo>
                    <a:lnTo>
                      <a:pt x="230" y="13"/>
                    </a:lnTo>
                    <a:lnTo>
                      <a:pt x="224" y="7"/>
                    </a:lnTo>
                    <a:lnTo>
                      <a:pt x="217" y="4"/>
                    </a:lnTo>
                    <a:lnTo>
                      <a:pt x="208" y="0"/>
                    </a:lnTo>
                    <a:lnTo>
                      <a:pt x="200" y="0"/>
                    </a:lnTo>
                    <a:lnTo>
                      <a:pt x="116" y="0"/>
                    </a:lnTo>
                    <a:lnTo>
                      <a:pt x="0" y="4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26" name="Freeform 79"/>
              <p:cNvSpPr>
                <a:spLocks/>
              </p:cNvSpPr>
              <p:nvPr/>
            </p:nvSpPr>
            <p:spPr bwMode="auto">
              <a:xfrm>
                <a:off x="2086" y="1486"/>
                <a:ext cx="56" cy="107"/>
              </a:xfrm>
              <a:custGeom>
                <a:avLst/>
                <a:gdLst>
                  <a:gd name="T0" fmla="*/ 3 w 192"/>
                  <a:gd name="T1" fmla="*/ 0 h 431"/>
                  <a:gd name="T2" fmla="*/ 0 w 192"/>
                  <a:gd name="T3" fmla="*/ 7 h 431"/>
                  <a:gd name="T4" fmla="*/ 2 w 192"/>
                  <a:gd name="T5" fmla="*/ 7 h 431"/>
                  <a:gd name="T6" fmla="*/ 2 w 192"/>
                  <a:gd name="T7" fmla="*/ 7 h 431"/>
                  <a:gd name="T8" fmla="*/ 2 w 192"/>
                  <a:gd name="T9" fmla="*/ 6 h 431"/>
                  <a:gd name="T10" fmla="*/ 2 w 192"/>
                  <a:gd name="T11" fmla="*/ 6 h 431"/>
                  <a:gd name="T12" fmla="*/ 3 w 192"/>
                  <a:gd name="T13" fmla="*/ 6 h 431"/>
                  <a:gd name="T14" fmla="*/ 3 w 192"/>
                  <a:gd name="T15" fmla="*/ 6 h 431"/>
                  <a:gd name="T16" fmla="*/ 3 w 192"/>
                  <a:gd name="T17" fmla="*/ 6 h 431"/>
                  <a:gd name="T18" fmla="*/ 3 w 192"/>
                  <a:gd name="T19" fmla="*/ 6 h 431"/>
                  <a:gd name="T20" fmla="*/ 4 w 192"/>
                  <a:gd name="T21" fmla="*/ 6 h 431"/>
                  <a:gd name="T22" fmla="*/ 4 w 192"/>
                  <a:gd name="T23" fmla="*/ 6 h 431"/>
                  <a:gd name="T24" fmla="*/ 4 w 192"/>
                  <a:gd name="T25" fmla="*/ 5 h 431"/>
                  <a:gd name="T26" fmla="*/ 4 w 192"/>
                  <a:gd name="T27" fmla="*/ 5 h 431"/>
                  <a:gd name="T28" fmla="*/ 5 w 192"/>
                  <a:gd name="T29" fmla="*/ 3 h 431"/>
                  <a:gd name="T30" fmla="*/ 5 w 192"/>
                  <a:gd name="T31" fmla="*/ 3 h 431"/>
                  <a:gd name="T32" fmla="*/ 5 w 192"/>
                  <a:gd name="T33" fmla="*/ 3 h 431"/>
                  <a:gd name="T34" fmla="*/ 5 w 192"/>
                  <a:gd name="T35" fmla="*/ 3 h 431"/>
                  <a:gd name="T36" fmla="*/ 5 w 192"/>
                  <a:gd name="T37" fmla="*/ 3 h 431"/>
                  <a:gd name="T38" fmla="*/ 5 w 192"/>
                  <a:gd name="T39" fmla="*/ 3 h 431"/>
                  <a:gd name="T40" fmla="*/ 5 w 192"/>
                  <a:gd name="T41" fmla="*/ 2 h 431"/>
                  <a:gd name="T42" fmla="*/ 4 w 192"/>
                  <a:gd name="T43" fmla="*/ 2 h 431"/>
                  <a:gd name="T44" fmla="*/ 4 w 192"/>
                  <a:gd name="T45" fmla="*/ 2 h 431"/>
                  <a:gd name="T46" fmla="*/ 4 w 192"/>
                  <a:gd name="T47" fmla="*/ 2 h 431"/>
                  <a:gd name="T48" fmla="*/ 4 w 192"/>
                  <a:gd name="T49" fmla="*/ 2 h 431"/>
                  <a:gd name="T50" fmla="*/ 4 w 192"/>
                  <a:gd name="T51" fmla="*/ 2 h 431"/>
                  <a:gd name="T52" fmla="*/ 2 w 192"/>
                  <a:gd name="T53" fmla="*/ 2 h 4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2" h="431">
                    <a:moveTo>
                      <a:pt x="115" y="0"/>
                    </a:moveTo>
                    <a:lnTo>
                      <a:pt x="0" y="431"/>
                    </a:lnTo>
                    <a:lnTo>
                      <a:pt x="75" y="431"/>
                    </a:lnTo>
                    <a:lnTo>
                      <a:pt x="84" y="430"/>
                    </a:lnTo>
                    <a:lnTo>
                      <a:pt x="92" y="428"/>
                    </a:lnTo>
                    <a:lnTo>
                      <a:pt x="101" y="424"/>
                    </a:lnTo>
                    <a:lnTo>
                      <a:pt x="111" y="418"/>
                    </a:lnTo>
                    <a:lnTo>
                      <a:pt x="119" y="411"/>
                    </a:lnTo>
                    <a:lnTo>
                      <a:pt x="127" y="402"/>
                    </a:lnTo>
                    <a:lnTo>
                      <a:pt x="135" y="393"/>
                    </a:lnTo>
                    <a:lnTo>
                      <a:pt x="141" y="382"/>
                    </a:lnTo>
                    <a:lnTo>
                      <a:pt x="147" y="371"/>
                    </a:lnTo>
                    <a:lnTo>
                      <a:pt x="152" y="359"/>
                    </a:lnTo>
                    <a:lnTo>
                      <a:pt x="156" y="348"/>
                    </a:lnTo>
                    <a:lnTo>
                      <a:pt x="188" y="228"/>
                    </a:lnTo>
                    <a:lnTo>
                      <a:pt x="191" y="216"/>
                    </a:lnTo>
                    <a:lnTo>
                      <a:pt x="192" y="204"/>
                    </a:lnTo>
                    <a:lnTo>
                      <a:pt x="192" y="193"/>
                    </a:lnTo>
                    <a:lnTo>
                      <a:pt x="191" y="183"/>
                    </a:lnTo>
                    <a:lnTo>
                      <a:pt x="188" y="173"/>
                    </a:lnTo>
                    <a:lnTo>
                      <a:pt x="185" y="164"/>
                    </a:lnTo>
                    <a:lnTo>
                      <a:pt x="180" y="157"/>
                    </a:lnTo>
                    <a:lnTo>
                      <a:pt x="174" y="152"/>
                    </a:lnTo>
                    <a:lnTo>
                      <a:pt x="167" y="147"/>
                    </a:lnTo>
                    <a:lnTo>
                      <a:pt x="160" y="144"/>
                    </a:lnTo>
                    <a:lnTo>
                      <a:pt x="151" y="144"/>
                    </a:lnTo>
                    <a:lnTo>
                      <a:pt x="76"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27" name="Line 81"/>
              <p:cNvSpPr>
                <a:spLocks noChangeShapeType="1"/>
              </p:cNvSpPr>
              <p:nvPr/>
            </p:nvSpPr>
            <p:spPr bwMode="auto">
              <a:xfrm flipH="1">
                <a:off x="1101" y="1593"/>
                <a:ext cx="895"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28" name="Line 82"/>
              <p:cNvSpPr>
                <a:spLocks noChangeShapeType="1"/>
              </p:cNvSpPr>
              <p:nvPr/>
            </p:nvSpPr>
            <p:spPr bwMode="auto">
              <a:xfrm flipV="1">
                <a:off x="1101" y="1158"/>
                <a:ext cx="0" cy="4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29" name="Line 83"/>
              <p:cNvSpPr>
                <a:spLocks noChangeShapeType="1"/>
              </p:cNvSpPr>
              <p:nvPr/>
            </p:nvSpPr>
            <p:spPr bwMode="auto">
              <a:xfrm flipV="1">
                <a:off x="1996" y="1158"/>
                <a:ext cx="0" cy="4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30" name="Line 84"/>
              <p:cNvSpPr>
                <a:spLocks noChangeShapeType="1"/>
              </p:cNvSpPr>
              <p:nvPr/>
            </p:nvSpPr>
            <p:spPr bwMode="auto">
              <a:xfrm>
                <a:off x="2487" y="1241"/>
                <a:ext cx="858" cy="7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31" name="Line 85"/>
              <p:cNvSpPr>
                <a:spLocks noChangeShapeType="1"/>
              </p:cNvSpPr>
              <p:nvPr/>
            </p:nvSpPr>
            <p:spPr bwMode="auto">
              <a:xfrm flipH="1">
                <a:off x="2487" y="1241"/>
                <a:ext cx="14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32" name="Line 86"/>
              <p:cNvSpPr>
                <a:spLocks noChangeShapeType="1"/>
              </p:cNvSpPr>
              <p:nvPr/>
            </p:nvSpPr>
            <p:spPr bwMode="auto">
              <a:xfrm>
                <a:off x="3971" y="1241"/>
                <a:ext cx="859" cy="7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33" name="Line 87"/>
              <p:cNvSpPr>
                <a:spLocks noChangeShapeType="1"/>
              </p:cNvSpPr>
              <p:nvPr/>
            </p:nvSpPr>
            <p:spPr bwMode="auto">
              <a:xfrm>
                <a:off x="3345" y="1996"/>
                <a:ext cx="148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34" name="Freeform 88"/>
              <p:cNvSpPr>
                <a:spLocks/>
              </p:cNvSpPr>
              <p:nvPr/>
            </p:nvSpPr>
            <p:spPr bwMode="auto">
              <a:xfrm>
                <a:off x="3310" y="1890"/>
                <a:ext cx="86" cy="71"/>
              </a:xfrm>
              <a:custGeom>
                <a:avLst/>
                <a:gdLst>
                  <a:gd name="T0" fmla="*/ 7 w 301"/>
                  <a:gd name="T1" fmla="*/ 4 h 302"/>
                  <a:gd name="T2" fmla="*/ 0 w 301"/>
                  <a:gd name="T3" fmla="*/ 0 h 302"/>
                  <a:gd name="T4" fmla="*/ 1 w 301"/>
                  <a:gd name="T5" fmla="*/ 0 h 302"/>
                  <a:gd name="T6" fmla="*/ 0 60000 65536"/>
                  <a:gd name="T7" fmla="*/ 0 60000 65536"/>
                  <a:gd name="T8" fmla="*/ 0 60000 65536"/>
                </a:gdLst>
                <a:ahLst/>
                <a:cxnLst>
                  <a:cxn ang="T6">
                    <a:pos x="T0" y="T1"/>
                  </a:cxn>
                  <a:cxn ang="T7">
                    <a:pos x="T2" y="T3"/>
                  </a:cxn>
                  <a:cxn ang="T8">
                    <a:pos x="T4" y="T5"/>
                  </a:cxn>
                </a:cxnLst>
                <a:rect l="0" t="0" r="r" b="b"/>
                <a:pathLst>
                  <a:path w="301" h="302">
                    <a:moveTo>
                      <a:pt x="301" y="302"/>
                    </a:moveTo>
                    <a:lnTo>
                      <a:pt x="0" y="0"/>
                    </a:lnTo>
                    <a:lnTo>
                      <a:pt x="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35" name="Freeform 89"/>
              <p:cNvSpPr>
                <a:spLocks/>
              </p:cNvSpPr>
              <p:nvPr/>
            </p:nvSpPr>
            <p:spPr bwMode="auto">
              <a:xfrm>
                <a:off x="3329" y="1890"/>
                <a:ext cx="52" cy="41"/>
              </a:xfrm>
              <a:custGeom>
                <a:avLst/>
                <a:gdLst>
                  <a:gd name="T0" fmla="*/ 4 w 191"/>
                  <a:gd name="T1" fmla="*/ 2 h 168"/>
                  <a:gd name="T2" fmla="*/ 4 w 191"/>
                  <a:gd name="T3" fmla="*/ 2 h 168"/>
                  <a:gd name="T4" fmla="*/ 4 w 191"/>
                  <a:gd name="T5" fmla="*/ 2 h 168"/>
                  <a:gd name="T6" fmla="*/ 4 w 191"/>
                  <a:gd name="T7" fmla="*/ 2 h 168"/>
                  <a:gd name="T8" fmla="*/ 4 w 191"/>
                  <a:gd name="T9" fmla="*/ 2 h 168"/>
                  <a:gd name="T10" fmla="*/ 4 w 191"/>
                  <a:gd name="T11" fmla="*/ 2 h 168"/>
                  <a:gd name="T12" fmla="*/ 4 w 191"/>
                  <a:gd name="T13" fmla="*/ 2 h 168"/>
                  <a:gd name="T14" fmla="*/ 4 w 191"/>
                  <a:gd name="T15" fmla="*/ 2 h 168"/>
                  <a:gd name="T16" fmla="*/ 4 w 191"/>
                  <a:gd name="T17" fmla="*/ 2 h 168"/>
                  <a:gd name="T18" fmla="*/ 4 w 191"/>
                  <a:gd name="T19" fmla="*/ 2 h 168"/>
                  <a:gd name="T20" fmla="*/ 4 w 191"/>
                  <a:gd name="T21" fmla="*/ 2 h 168"/>
                  <a:gd name="T22" fmla="*/ 4 w 191"/>
                  <a:gd name="T23" fmla="*/ 2 h 168"/>
                  <a:gd name="T24" fmla="*/ 4 w 191"/>
                  <a:gd name="T25" fmla="*/ 2 h 168"/>
                  <a:gd name="T26" fmla="*/ 4 w 191"/>
                  <a:gd name="T27" fmla="*/ 2 h 168"/>
                  <a:gd name="T28" fmla="*/ 3 w 191"/>
                  <a:gd name="T29" fmla="*/ 1 h 168"/>
                  <a:gd name="T30" fmla="*/ 3 w 191"/>
                  <a:gd name="T31" fmla="*/ 1 h 168"/>
                  <a:gd name="T32" fmla="*/ 3 w 191"/>
                  <a:gd name="T33" fmla="*/ 1 h 168"/>
                  <a:gd name="T34" fmla="*/ 3 w 191"/>
                  <a:gd name="T35" fmla="*/ 1 h 168"/>
                  <a:gd name="T36" fmla="*/ 3 w 191"/>
                  <a:gd name="T37" fmla="*/ 1 h 168"/>
                  <a:gd name="T38" fmla="*/ 2 w 191"/>
                  <a:gd name="T39" fmla="*/ 1 h 168"/>
                  <a:gd name="T40" fmla="*/ 2 w 191"/>
                  <a:gd name="T41" fmla="*/ 1 h 168"/>
                  <a:gd name="T42" fmla="*/ 2 w 191"/>
                  <a:gd name="T43" fmla="*/ 1 h 168"/>
                  <a:gd name="T44" fmla="*/ 2 w 191"/>
                  <a:gd name="T45" fmla="*/ 0 h 168"/>
                  <a:gd name="T46" fmla="*/ 2 w 191"/>
                  <a:gd name="T47" fmla="*/ 0 h 168"/>
                  <a:gd name="T48" fmla="*/ 1 w 191"/>
                  <a:gd name="T49" fmla="*/ 0 h 168"/>
                  <a:gd name="T50" fmla="*/ 1 w 191"/>
                  <a:gd name="T51" fmla="*/ 0 h 168"/>
                  <a:gd name="T52" fmla="*/ 1 w 191"/>
                  <a:gd name="T53" fmla="*/ 0 h 168"/>
                  <a:gd name="T54" fmla="*/ 1 w 191"/>
                  <a:gd name="T55" fmla="*/ 0 h 168"/>
                  <a:gd name="T56" fmla="*/ 1 w 191"/>
                  <a:gd name="T57" fmla="*/ 0 h 168"/>
                  <a:gd name="T58" fmla="*/ 1 w 191"/>
                  <a:gd name="T59" fmla="*/ 0 h 168"/>
                  <a:gd name="T60" fmla="*/ 0 w 191"/>
                  <a:gd name="T61" fmla="*/ 0 h 168"/>
                  <a:gd name="T62" fmla="*/ 0 w 191"/>
                  <a:gd name="T63" fmla="*/ 0 h 168"/>
                  <a:gd name="T64" fmla="*/ 0 w 191"/>
                  <a:gd name="T65" fmla="*/ 0 h 1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1" h="168">
                    <a:moveTo>
                      <a:pt x="169" y="168"/>
                    </a:moveTo>
                    <a:lnTo>
                      <a:pt x="175" y="167"/>
                    </a:lnTo>
                    <a:lnTo>
                      <a:pt x="180" y="166"/>
                    </a:lnTo>
                    <a:lnTo>
                      <a:pt x="184" y="164"/>
                    </a:lnTo>
                    <a:lnTo>
                      <a:pt x="187" y="161"/>
                    </a:lnTo>
                    <a:lnTo>
                      <a:pt x="190" y="158"/>
                    </a:lnTo>
                    <a:lnTo>
                      <a:pt x="191" y="154"/>
                    </a:lnTo>
                    <a:lnTo>
                      <a:pt x="191" y="148"/>
                    </a:lnTo>
                    <a:lnTo>
                      <a:pt x="191" y="143"/>
                    </a:lnTo>
                    <a:lnTo>
                      <a:pt x="189" y="137"/>
                    </a:lnTo>
                    <a:lnTo>
                      <a:pt x="187" y="131"/>
                    </a:lnTo>
                    <a:lnTo>
                      <a:pt x="183" y="123"/>
                    </a:lnTo>
                    <a:lnTo>
                      <a:pt x="179" y="116"/>
                    </a:lnTo>
                    <a:lnTo>
                      <a:pt x="173" y="109"/>
                    </a:lnTo>
                    <a:lnTo>
                      <a:pt x="166" y="100"/>
                    </a:lnTo>
                    <a:lnTo>
                      <a:pt x="159" y="92"/>
                    </a:lnTo>
                    <a:lnTo>
                      <a:pt x="152" y="84"/>
                    </a:lnTo>
                    <a:lnTo>
                      <a:pt x="143" y="75"/>
                    </a:lnTo>
                    <a:lnTo>
                      <a:pt x="134" y="68"/>
                    </a:lnTo>
                    <a:lnTo>
                      <a:pt x="125" y="60"/>
                    </a:lnTo>
                    <a:lnTo>
                      <a:pt x="114" y="51"/>
                    </a:lnTo>
                    <a:lnTo>
                      <a:pt x="104" y="44"/>
                    </a:lnTo>
                    <a:lnTo>
                      <a:pt x="93" y="38"/>
                    </a:lnTo>
                    <a:lnTo>
                      <a:pt x="83" y="30"/>
                    </a:lnTo>
                    <a:lnTo>
                      <a:pt x="72" y="24"/>
                    </a:lnTo>
                    <a:lnTo>
                      <a:pt x="62" y="19"/>
                    </a:lnTo>
                    <a:lnTo>
                      <a:pt x="53" y="14"/>
                    </a:lnTo>
                    <a:lnTo>
                      <a:pt x="42" y="10"/>
                    </a:lnTo>
                    <a:lnTo>
                      <a:pt x="33" y="6"/>
                    </a:lnTo>
                    <a:lnTo>
                      <a:pt x="24" y="3"/>
                    </a:lnTo>
                    <a:lnTo>
                      <a:pt x="16" y="1"/>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36" name="Line 90"/>
              <p:cNvSpPr>
                <a:spLocks noChangeShapeType="1"/>
              </p:cNvSpPr>
              <p:nvPr/>
            </p:nvSpPr>
            <p:spPr bwMode="auto">
              <a:xfrm flipH="1">
                <a:off x="3357" y="1931"/>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37" name="Freeform 91"/>
              <p:cNvSpPr>
                <a:spLocks/>
              </p:cNvSpPr>
              <p:nvPr/>
            </p:nvSpPr>
            <p:spPr bwMode="auto">
              <a:xfrm>
                <a:off x="2987" y="1438"/>
                <a:ext cx="7" cy="13"/>
              </a:xfrm>
              <a:custGeom>
                <a:avLst/>
                <a:gdLst>
                  <a:gd name="T0" fmla="*/ 0 w 17"/>
                  <a:gd name="T1" fmla="*/ 0 h 60"/>
                  <a:gd name="T2" fmla="*/ 0 w 17"/>
                  <a:gd name="T3" fmla="*/ 0 h 60"/>
                  <a:gd name="T4" fmla="*/ 0 w 17"/>
                  <a:gd name="T5" fmla="*/ 0 h 60"/>
                  <a:gd name="T6" fmla="*/ 0 w 17"/>
                  <a:gd name="T7" fmla="*/ 0 h 60"/>
                  <a:gd name="T8" fmla="*/ 0 w 17"/>
                  <a:gd name="T9" fmla="*/ 0 h 60"/>
                  <a:gd name="T10" fmla="*/ 0 w 17"/>
                  <a:gd name="T11" fmla="*/ 0 h 60"/>
                  <a:gd name="T12" fmla="*/ 0 w 17"/>
                  <a:gd name="T13" fmla="*/ 0 h 60"/>
                  <a:gd name="T14" fmla="*/ 0 w 17"/>
                  <a:gd name="T15" fmla="*/ 0 h 60"/>
                  <a:gd name="T16" fmla="*/ 1 w 17"/>
                  <a:gd name="T17" fmla="*/ 1 h 60"/>
                  <a:gd name="T18" fmla="*/ 1 w 17"/>
                  <a:gd name="T19" fmla="*/ 1 h 60"/>
                  <a:gd name="T20" fmla="*/ 1 w 17"/>
                  <a:gd name="T21" fmla="*/ 1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60">
                    <a:moveTo>
                      <a:pt x="2" y="0"/>
                    </a:moveTo>
                    <a:lnTo>
                      <a:pt x="0" y="8"/>
                    </a:lnTo>
                    <a:lnTo>
                      <a:pt x="0" y="17"/>
                    </a:lnTo>
                    <a:lnTo>
                      <a:pt x="0" y="24"/>
                    </a:lnTo>
                    <a:lnTo>
                      <a:pt x="1" y="32"/>
                    </a:lnTo>
                    <a:lnTo>
                      <a:pt x="2" y="36"/>
                    </a:lnTo>
                    <a:lnTo>
                      <a:pt x="4" y="39"/>
                    </a:lnTo>
                    <a:lnTo>
                      <a:pt x="8" y="47"/>
                    </a:lnTo>
                    <a:lnTo>
                      <a:pt x="12" y="54"/>
                    </a:lnTo>
                    <a:lnTo>
                      <a:pt x="14" y="57"/>
                    </a:lnTo>
                    <a:lnTo>
                      <a:pt x="17" y="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38" name="Freeform 92"/>
              <p:cNvSpPr>
                <a:spLocks/>
              </p:cNvSpPr>
              <p:nvPr/>
            </p:nvSpPr>
            <p:spPr bwMode="auto">
              <a:xfrm>
                <a:off x="2951" y="1383"/>
                <a:ext cx="52" cy="68"/>
              </a:xfrm>
              <a:custGeom>
                <a:avLst/>
                <a:gdLst>
                  <a:gd name="T0" fmla="*/ 4 w 183"/>
                  <a:gd name="T1" fmla="*/ 0 h 288"/>
                  <a:gd name="T2" fmla="*/ 4 w 183"/>
                  <a:gd name="T3" fmla="*/ 0 h 288"/>
                  <a:gd name="T4" fmla="*/ 4 w 183"/>
                  <a:gd name="T5" fmla="*/ 0 h 288"/>
                  <a:gd name="T6" fmla="*/ 4 w 183"/>
                  <a:gd name="T7" fmla="*/ 0 h 288"/>
                  <a:gd name="T8" fmla="*/ 4 w 183"/>
                  <a:gd name="T9" fmla="*/ 0 h 288"/>
                  <a:gd name="T10" fmla="*/ 4 w 183"/>
                  <a:gd name="T11" fmla="*/ 0 h 288"/>
                  <a:gd name="T12" fmla="*/ 3 w 183"/>
                  <a:gd name="T13" fmla="*/ 0 h 288"/>
                  <a:gd name="T14" fmla="*/ 3 w 183"/>
                  <a:gd name="T15" fmla="*/ 0 h 288"/>
                  <a:gd name="T16" fmla="*/ 2 w 183"/>
                  <a:gd name="T17" fmla="*/ 0 h 288"/>
                  <a:gd name="T18" fmla="*/ 2 w 183"/>
                  <a:gd name="T19" fmla="*/ 0 h 288"/>
                  <a:gd name="T20" fmla="*/ 2 w 183"/>
                  <a:gd name="T21" fmla="*/ 0 h 288"/>
                  <a:gd name="T22" fmla="*/ 1 w 183"/>
                  <a:gd name="T23" fmla="*/ 0 h 288"/>
                  <a:gd name="T24" fmla="*/ 1 w 183"/>
                  <a:gd name="T25" fmla="*/ 0 h 288"/>
                  <a:gd name="T26" fmla="*/ 1 w 183"/>
                  <a:gd name="T27" fmla="*/ 1 h 288"/>
                  <a:gd name="T28" fmla="*/ 1 w 183"/>
                  <a:gd name="T29" fmla="*/ 1 h 288"/>
                  <a:gd name="T30" fmla="*/ 0 w 183"/>
                  <a:gd name="T31" fmla="*/ 2 h 288"/>
                  <a:gd name="T32" fmla="*/ 0 w 183"/>
                  <a:gd name="T33" fmla="*/ 3 h 288"/>
                  <a:gd name="T34" fmla="*/ 0 w 183"/>
                  <a:gd name="T35" fmla="*/ 3 h 288"/>
                  <a:gd name="T36" fmla="*/ 0 w 183"/>
                  <a:gd name="T37" fmla="*/ 3 h 288"/>
                  <a:gd name="T38" fmla="*/ 0 w 183"/>
                  <a:gd name="T39" fmla="*/ 3 h 288"/>
                  <a:gd name="T40" fmla="*/ 0 w 183"/>
                  <a:gd name="T41" fmla="*/ 3 h 288"/>
                  <a:gd name="T42" fmla="*/ 0 w 183"/>
                  <a:gd name="T43" fmla="*/ 4 h 288"/>
                  <a:gd name="T44" fmla="*/ 0 w 183"/>
                  <a:gd name="T45" fmla="*/ 4 h 288"/>
                  <a:gd name="T46" fmla="*/ 1 w 183"/>
                  <a:gd name="T47" fmla="*/ 4 h 288"/>
                  <a:gd name="T48" fmla="*/ 1 w 183"/>
                  <a:gd name="T49" fmla="*/ 4 h 288"/>
                  <a:gd name="T50" fmla="*/ 1 w 183"/>
                  <a:gd name="T51" fmla="*/ 4 h 288"/>
                  <a:gd name="T52" fmla="*/ 2 w 183"/>
                  <a:gd name="T53" fmla="*/ 4 h 288"/>
                  <a:gd name="T54" fmla="*/ 2 w 183"/>
                  <a:gd name="T55" fmla="*/ 4 h 288"/>
                  <a:gd name="T56" fmla="*/ 2 w 183"/>
                  <a:gd name="T57" fmla="*/ 4 h 288"/>
                  <a:gd name="T58" fmla="*/ 3 w 183"/>
                  <a:gd name="T59" fmla="*/ 4 h 288"/>
                  <a:gd name="T60" fmla="*/ 3 w 183"/>
                  <a:gd name="T61" fmla="*/ 4 h 288"/>
                  <a:gd name="T62" fmla="*/ 3 w 183"/>
                  <a:gd name="T63" fmla="*/ 3 h 288"/>
                  <a:gd name="T64" fmla="*/ 3 w 183"/>
                  <a:gd name="T65" fmla="*/ 3 h 288"/>
                  <a:gd name="T66" fmla="*/ 3 w 183"/>
                  <a:gd name="T67" fmla="*/ 3 h 288"/>
                  <a:gd name="T68" fmla="*/ 3 w 183"/>
                  <a:gd name="T69" fmla="*/ 2 h 288"/>
                  <a:gd name="T70" fmla="*/ 4 w 183"/>
                  <a:gd name="T71" fmla="*/ 1 h 288"/>
                  <a:gd name="T72" fmla="*/ 4 w 183"/>
                  <a:gd name="T73" fmla="*/ 0 h 28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83" h="288">
                    <a:moveTo>
                      <a:pt x="182" y="39"/>
                    </a:moveTo>
                    <a:lnTo>
                      <a:pt x="183" y="33"/>
                    </a:lnTo>
                    <a:lnTo>
                      <a:pt x="183" y="26"/>
                    </a:lnTo>
                    <a:lnTo>
                      <a:pt x="182" y="21"/>
                    </a:lnTo>
                    <a:lnTo>
                      <a:pt x="180" y="15"/>
                    </a:lnTo>
                    <a:lnTo>
                      <a:pt x="178" y="9"/>
                    </a:lnTo>
                    <a:lnTo>
                      <a:pt x="175" y="6"/>
                    </a:lnTo>
                    <a:lnTo>
                      <a:pt x="174" y="3"/>
                    </a:lnTo>
                    <a:lnTo>
                      <a:pt x="171" y="2"/>
                    </a:lnTo>
                    <a:lnTo>
                      <a:pt x="169" y="1"/>
                    </a:lnTo>
                    <a:lnTo>
                      <a:pt x="166" y="0"/>
                    </a:lnTo>
                    <a:lnTo>
                      <a:pt x="163" y="0"/>
                    </a:lnTo>
                    <a:lnTo>
                      <a:pt x="150" y="0"/>
                    </a:lnTo>
                    <a:lnTo>
                      <a:pt x="139" y="0"/>
                    </a:lnTo>
                    <a:lnTo>
                      <a:pt x="126" y="0"/>
                    </a:lnTo>
                    <a:lnTo>
                      <a:pt x="115" y="1"/>
                    </a:lnTo>
                    <a:lnTo>
                      <a:pt x="109" y="2"/>
                    </a:lnTo>
                    <a:lnTo>
                      <a:pt x="103" y="3"/>
                    </a:lnTo>
                    <a:lnTo>
                      <a:pt x="97" y="5"/>
                    </a:lnTo>
                    <a:lnTo>
                      <a:pt x="92" y="8"/>
                    </a:lnTo>
                    <a:lnTo>
                      <a:pt x="87" y="11"/>
                    </a:lnTo>
                    <a:lnTo>
                      <a:pt x="82" y="14"/>
                    </a:lnTo>
                    <a:lnTo>
                      <a:pt x="73" y="22"/>
                    </a:lnTo>
                    <a:lnTo>
                      <a:pt x="65" y="30"/>
                    </a:lnTo>
                    <a:lnTo>
                      <a:pt x="61" y="35"/>
                    </a:lnTo>
                    <a:lnTo>
                      <a:pt x="57" y="40"/>
                    </a:lnTo>
                    <a:lnTo>
                      <a:pt x="45" y="61"/>
                    </a:lnTo>
                    <a:lnTo>
                      <a:pt x="42" y="66"/>
                    </a:lnTo>
                    <a:lnTo>
                      <a:pt x="40" y="71"/>
                    </a:lnTo>
                    <a:lnTo>
                      <a:pt x="37" y="83"/>
                    </a:lnTo>
                    <a:lnTo>
                      <a:pt x="30" y="107"/>
                    </a:lnTo>
                    <a:lnTo>
                      <a:pt x="18" y="153"/>
                    </a:lnTo>
                    <a:lnTo>
                      <a:pt x="12" y="176"/>
                    </a:lnTo>
                    <a:lnTo>
                      <a:pt x="5" y="199"/>
                    </a:lnTo>
                    <a:lnTo>
                      <a:pt x="2" y="210"/>
                    </a:lnTo>
                    <a:lnTo>
                      <a:pt x="0" y="223"/>
                    </a:lnTo>
                    <a:lnTo>
                      <a:pt x="0" y="228"/>
                    </a:lnTo>
                    <a:lnTo>
                      <a:pt x="0" y="234"/>
                    </a:lnTo>
                    <a:lnTo>
                      <a:pt x="0" y="240"/>
                    </a:lnTo>
                    <a:lnTo>
                      <a:pt x="1" y="246"/>
                    </a:lnTo>
                    <a:lnTo>
                      <a:pt x="2" y="252"/>
                    </a:lnTo>
                    <a:lnTo>
                      <a:pt x="4" y="258"/>
                    </a:lnTo>
                    <a:lnTo>
                      <a:pt x="6" y="263"/>
                    </a:lnTo>
                    <a:lnTo>
                      <a:pt x="8" y="269"/>
                    </a:lnTo>
                    <a:lnTo>
                      <a:pt x="12" y="274"/>
                    </a:lnTo>
                    <a:lnTo>
                      <a:pt x="16" y="278"/>
                    </a:lnTo>
                    <a:lnTo>
                      <a:pt x="20" y="282"/>
                    </a:lnTo>
                    <a:lnTo>
                      <a:pt x="25" y="285"/>
                    </a:lnTo>
                    <a:lnTo>
                      <a:pt x="31" y="287"/>
                    </a:lnTo>
                    <a:lnTo>
                      <a:pt x="38" y="287"/>
                    </a:lnTo>
                    <a:lnTo>
                      <a:pt x="43" y="288"/>
                    </a:lnTo>
                    <a:lnTo>
                      <a:pt x="49" y="288"/>
                    </a:lnTo>
                    <a:lnTo>
                      <a:pt x="61" y="288"/>
                    </a:lnTo>
                    <a:lnTo>
                      <a:pt x="73" y="288"/>
                    </a:lnTo>
                    <a:lnTo>
                      <a:pt x="79" y="288"/>
                    </a:lnTo>
                    <a:lnTo>
                      <a:pt x="85" y="288"/>
                    </a:lnTo>
                    <a:lnTo>
                      <a:pt x="91" y="286"/>
                    </a:lnTo>
                    <a:lnTo>
                      <a:pt x="96" y="283"/>
                    </a:lnTo>
                    <a:lnTo>
                      <a:pt x="101" y="280"/>
                    </a:lnTo>
                    <a:lnTo>
                      <a:pt x="106" y="276"/>
                    </a:lnTo>
                    <a:lnTo>
                      <a:pt x="110" y="272"/>
                    </a:lnTo>
                    <a:lnTo>
                      <a:pt x="114" y="267"/>
                    </a:lnTo>
                    <a:lnTo>
                      <a:pt x="117" y="262"/>
                    </a:lnTo>
                    <a:lnTo>
                      <a:pt x="120" y="257"/>
                    </a:lnTo>
                    <a:lnTo>
                      <a:pt x="123" y="252"/>
                    </a:lnTo>
                    <a:lnTo>
                      <a:pt x="126" y="247"/>
                    </a:lnTo>
                    <a:lnTo>
                      <a:pt x="131" y="235"/>
                    </a:lnTo>
                    <a:lnTo>
                      <a:pt x="134" y="224"/>
                    </a:lnTo>
                    <a:lnTo>
                      <a:pt x="140" y="201"/>
                    </a:lnTo>
                    <a:lnTo>
                      <a:pt x="145" y="178"/>
                    </a:lnTo>
                    <a:lnTo>
                      <a:pt x="157" y="131"/>
                    </a:lnTo>
                    <a:lnTo>
                      <a:pt x="170" y="85"/>
                    </a:lnTo>
                    <a:lnTo>
                      <a:pt x="177" y="62"/>
                    </a:lnTo>
                    <a:lnTo>
                      <a:pt x="182"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39" name="Freeform 93"/>
              <p:cNvSpPr>
                <a:spLocks/>
              </p:cNvSpPr>
              <p:nvPr/>
            </p:nvSpPr>
            <p:spPr bwMode="auto">
              <a:xfrm>
                <a:off x="2947" y="890"/>
                <a:ext cx="63" cy="106"/>
              </a:xfrm>
              <a:custGeom>
                <a:avLst/>
                <a:gdLst>
                  <a:gd name="T0" fmla="*/ 0 w 216"/>
                  <a:gd name="T1" fmla="*/ 6 h 431"/>
                  <a:gd name="T2" fmla="*/ 5 w 216"/>
                  <a:gd name="T3" fmla="*/ 0 h 431"/>
                  <a:gd name="T4" fmla="*/ 5 w 216"/>
                  <a:gd name="T5" fmla="*/ 6 h 431"/>
                  <a:gd name="T6" fmla="*/ 0 60000 65536"/>
                  <a:gd name="T7" fmla="*/ 0 60000 65536"/>
                  <a:gd name="T8" fmla="*/ 0 60000 65536"/>
                </a:gdLst>
                <a:ahLst/>
                <a:cxnLst>
                  <a:cxn ang="T6">
                    <a:pos x="T0" y="T1"/>
                  </a:cxn>
                  <a:cxn ang="T7">
                    <a:pos x="T2" y="T3"/>
                  </a:cxn>
                  <a:cxn ang="T8">
                    <a:pos x="T4" y="T5"/>
                  </a:cxn>
                </a:cxnLst>
                <a:rect l="0" t="0" r="r" b="b"/>
                <a:pathLst>
                  <a:path w="216" h="431">
                    <a:moveTo>
                      <a:pt x="0" y="431"/>
                    </a:moveTo>
                    <a:lnTo>
                      <a:pt x="216" y="0"/>
                    </a:lnTo>
                    <a:lnTo>
                      <a:pt x="200" y="4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0" name="Line 94"/>
              <p:cNvSpPr>
                <a:spLocks noChangeShapeType="1"/>
              </p:cNvSpPr>
              <p:nvPr/>
            </p:nvSpPr>
            <p:spPr bwMode="auto">
              <a:xfrm flipH="1">
                <a:off x="2967" y="969"/>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1" name="Freeform 95"/>
              <p:cNvSpPr>
                <a:spLocks/>
              </p:cNvSpPr>
              <p:nvPr/>
            </p:nvSpPr>
            <p:spPr bwMode="auto">
              <a:xfrm>
                <a:off x="3531" y="1414"/>
                <a:ext cx="58" cy="58"/>
              </a:xfrm>
              <a:custGeom>
                <a:avLst/>
                <a:gdLst>
                  <a:gd name="T0" fmla="*/ 0 w 205"/>
                  <a:gd name="T1" fmla="*/ 3 h 239"/>
                  <a:gd name="T2" fmla="*/ 2 w 205"/>
                  <a:gd name="T3" fmla="*/ 3 h 239"/>
                  <a:gd name="T4" fmla="*/ 2 w 205"/>
                  <a:gd name="T5" fmla="*/ 3 h 239"/>
                  <a:gd name="T6" fmla="*/ 2 w 205"/>
                  <a:gd name="T7" fmla="*/ 3 h 239"/>
                  <a:gd name="T8" fmla="*/ 3 w 205"/>
                  <a:gd name="T9" fmla="*/ 3 h 239"/>
                  <a:gd name="T10" fmla="*/ 3 w 205"/>
                  <a:gd name="T11" fmla="*/ 3 h 239"/>
                  <a:gd name="T12" fmla="*/ 3 w 205"/>
                  <a:gd name="T13" fmla="*/ 3 h 239"/>
                  <a:gd name="T14" fmla="*/ 3 w 205"/>
                  <a:gd name="T15" fmla="*/ 3 h 239"/>
                  <a:gd name="T16" fmla="*/ 3 w 205"/>
                  <a:gd name="T17" fmla="*/ 3 h 239"/>
                  <a:gd name="T18" fmla="*/ 4 w 205"/>
                  <a:gd name="T19" fmla="*/ 3 h 239"/>
                  <a:gd name="T20" fmla="*/ 4 w 205"/>
                  <a:gd name="T21" fmla="*/ 3 h 239"/>
                  <a:gd name="T22" fmla="*/ 4 w 205"/>
                  <a:gd name="T23" fmla="*/ 2 h 239"/>
                  <a:gd name="T24" fmla="*/ 4 w 205"/>
                  <a:gd name="T25" fmla="*/ 2 h 239"/>
                  <a:gd name="T26" fmla="*/ 4 w 205"/>
                  <a:gd name="T27" fmla="*/ 2 h 239"/>
                  <a:gd name="T28" fmla="*/ 5 w 205"/>
                  <a:gd name="T29" fmla="*/ 2 h 239"/>
                  <a:gd name="T30" fmla="*/ 5 w 205"/>
                  <a:gd name="T31" fmla="*/ 2 h 239"/>
                  <a:gd name="T32" fmla="*/ 5 w 205"/>
                  <a:gd name="T33" fmla="*/ 1 h 239"/>
                  <a:gd name="T34" fmla="*/ 5 w 205"/>
                  <a:gd name="T35" fmla="*/ 1 h 239"/>
                  <a:gd name="T36" fmla="*/ 5 w 205"/>
                  <a:gd name="T37" fmla="*/ 1 h 239"/>
                  <a:gd name="T38" fmla="*/ 5 w 205"/>
                  <a:gd name="T39" fmla="*/ 1 h 239"/>
                  <a:gd name="T40" fmla="*/ 5 w 205"/>
                  <a:gd name="T41" fmla="*/ 1 h 239"/>
                  <a:gd name="T42" fmla="*/ 5 w 205"/>
                  <a:gd name="T43" fmla="*/ 1 h 239"/>
                  <a:gd name="T44" fmla="*/ 5 w 205"/>
                  <a:gd name="T45" fmla="*/ 0 h 239"/>
                  <a:gd name="T46" fmla="*/ 5 w 205"/>
                  <a:gd name="T47" fmla="*/ 0 h 239"/>
                  <a:gd name="T48" fmla="*/ 4 w 205"/>
                  <a:gd name="T49" fmla="*/ 0 h 239"/>
                  <a:gd name="T50" fmla="*/ 4 w 205"/>
                  <a:gd name="T51" fmla="*/ 0 h 239"/>
                  <a:gd name="T52" fmla="*/ 4 w 205"/>
                  <a:gd name="T53" fmla="*/ 0 h 239"/>
                  <a:gd name="T54" fmla="*/ 4 w 205"/>
                  <a:gd name="T55" fmla="*/ 0 h 239"/>
                  <a:gd name="T56" fmla="*/ 3 w 205"/>
                  <a:gd name="T57" fmla="*/ 0 h 239"/>
                  <a:gd name="T58" fmla="*/ 3 w 205"/>
                  <a:gd name="T59" fmla="*/ 0 h 239"/>
                  <a:gd name="T60" fmla="*/ 1 w 205"/>
                  <a:gd name="T61" fmla="*/ 0 h 2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05" h="239">
                    <a:moveTo>
                      <a:pt x="0" y="239"/>
                    </a:moveTo>
                    <a:lnTo>
                      <a:pt x="84" y="239"/>
                    </a:lnTo>
                    <a:lnTo>
                      <a:pt x="94" y="239"/>
                    </a:lnTo>
                    <a:lnTo>
                      <a:pt x="103" y="237"/>
                    </a:lnTo>
                    <a:lnTo>
                      <a:pt x="113" y="233"/>
                    </a:lnTo>
                    <a:lnTo>
                      <a:pt x="124" y="227"/>
                    </a:lnTo>
                    <a:lnTo>
                      <a:pt x="133" y="221"/>
                    </a:lnTo>
                    <a:lnTo>
                      <a:pt x="143" y="213"/>
                    </a:lnTo>
                    <a:lnTo>
                      <a:pt x="152" y="204"/>
                    </a:lnTo>
                    <a:lnTo>
                      <a:pt x="161" y="194"/>
                    </a:lnTo>
                    <a:lnTo>
                      <a:pt x="170" y="184"/>
                    </a:lnTo>
                    <a:lnTo>
                      <a:pt x="177" y="172"/>
                    </a:lnTo>
                    <a:lnTo>
                      <a:pt x="184" y="160"/>
                    </a:lnTo>
                    <a:lnTo>
                      <a:pt x="191" y="146"/>
                    </a:lnTo>
                    <a:lnTo>
                      <a:pt x="196" y="133"/>
                    </a:lnTo>
                    <a:lnTo>
                      <a:pt x="200" y="120"/>
                    </a:lnTo>
                    <a:lnTo>
                      <a:pt x="203" y="106"/>
                    </a:lnTo>
                    <a:lnTo>
                      <a:pt x="204" y="93"/>
                    </a:lnTo>
                    <a:lnTo>
                      <a:pt x="205" y="80"/>
                    </a:lnTo>
                    <a:lnTo>
                      <a:pt x="205" y="68"/>
                    </a:lnTo>
                    <a:lnTo>
                      <a:pt x="204" y="56"/>
                    </a:lnTo>
                    <a:lnTo>
                      <a:pt x="201" y="45"/>
                    </a:lnTo>
                    <a:lnTo>
                      <a:pt x="198" y="35"/>
                    </a:lnTo>
                    <a:lnTo>
                      <a:pt x="193" y="26"/>
                    </a:lnTo>
                    <a:lnTo>
                      <a:pt x="188" y="19"/>
                    </a:lnTo>
                    <a:lnTo>
                      <a:pt x="181" y="11"/>
                    </a:lnTo>
                    <a:lnTo>
                      <a:pt x="174" y="6"/>
                    </a:lnTo>
                    <a:lnTo>
                      <a:pt x="166" y="3"/>
                    </a:lnTo>
                    <a:lnTo>
                      <a:pt x="157" y="1"/>
                    </a:lnTo>
                    <a:lnTo>
                      <a:pt x="148" y="0"/>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2" name="Freeform 96"/>
              <p:cNvSpPr>
                <a:spLocks/>
              </p:cNvSpPr>
              <p:nvPr/>
            </p:nvSpPr>
            <p:spPr bwMode="auto">
              <a:xfrm>
                <a:off x="3531" y="1366"/>
                <a:ext cx="70" cy="106"/>
              </a:xfrm>
              <a:custGeom>
                <a:avLst/>
                <a:gdLst>
                  <a:gd name="T0" fmla="*/ 3 w 245"/>
                  <a:gd name="T1" fmla="*/ 3 h 430"/>
                  <a:gd name="T2" fmla="*/ 4 w 245"/>
                  <a:gd name="T3" fmla="*/ 3 h 430"/>
                  <a:gd name="T4" fmla="*/ 4 w 245"/>
                  <a:gd name="T5" fmla="*/ 3 h 430"/>
                  <a:gd name="T6" fmla="*/ 4 w 245"/>
                  <a:gd name="T7" fmla="*/ 3 h 430"/>
                  <a:gd name="T8" fmla="*/ 4 w 245"/>
                  <a:gd name="T9" fmla="*/ 3 h 430"/>
                  <a:gd name="T10" fmla="*/ 5 w 245"/>
                  <a:gd name="T11" fmla="*/ 2 h 430"/>
                  <a:gd name="T12" fmla="*/ 5 w 245"/>
                  <a:gd name="T13" fmla="*/ 2 h 430"/>
                  <a:gd name="T14" fmla="*/ 5 w 245"/>
                  <a:gd name="T15" fmla="*/ 2 h 430"/>
                  <a:gd name="T16" fmla="*/ 5 w 245"/>
                  <a:gd name="T17" fmla="*/ 2 h 430"/>
                  <a:gd name="T18" fmla="*/ 5 w 245"/>
                  <a:gd name="T19" fmla="*/ 2 h 430"/>
                  <a:gd name="T20" fmla="*/ 5 w 245"/>
                  <a:gd name="T21" fmla="*/ 2 h 430"/>
                  <a:gd name="T22" fmla="*/ 5 w 245"/>
                  <a:gd name="T23" fmla="*/ 1 h 430"/>
                  <a:gd name="T24" fmla="*/ 6 w 245"/>
                  <a:gd name="T25" fmla="*/ 1 h 430"/>
                  <a:gd name="T26" fmla="*/ 6 w 245"/>
                  <a:gd name="T27" fmla="*/ 1 h 430"/>
                  <a:gd name="T28" fmla="*/ 6 w 245"/>
                  <a:gd name="T29" fmla="*/ 1 h 430"/>
                  <a:gd name="T30" fmla="*/ 6 w 245"/>
                  <a:gd name="T31" fmla="*/ 1 h 430"/>
                  <a:gd name="T32" fmla="*/ 6 w 245"/>
                  <a:gd name="T33" fmla="*/ 1 h 430"/>
                  <a:gd name="T34" fmla="*/ 6 w 245"/>
                  <a:gd name="T35" fmla="*/ 0 h 430"/>
                  <a:gd name="T36" fmla="*/ 5 w 245"/>
                  <a:gd name="T37" fmla="*/ 0 h 430"/>
                  <a:gd name="T38" fmla="*/ 5 w 245"/>
                  <a:gd name="T39" fmla="*/ 0 h 430"/>
                  <a:gd name="T40" fmla="*/ 5 w 245"/>
                  <a:gd name="T41" fmla="*/ 0 h 430"/>
                  <a:gd name="T42" fmla="*/ 5 w 245"/>
                  <a:gd name="T43" fmla="*/ 0 h 430"/>
                  <a:gd name="T44" fmla="*/ 5 w 245"/>
                  <a:gd name="T45" fmla="*/ 0 h 430"/>
                  <a:gd name="T46" fmla="*/ 5 w 245"/>
                  <a:gd name="T47" fmla="*/ 0 h 430"/>
                  <a:gd name="T48" fmla="*/ 5 w 245"/>
                  <a:gd name="T49" fmla="*/ 0 h 430"/>
                  <a:gd name="T50" fmla="*/ 3 w 245"/>
                  <a:gd name="T51" fmla="*/ 0 h 430"/>
                  <a:gd name="T52" fmla="*/ 0 w 245"/>
                  <a:gd name="T53" fmla="*/ 6 h 43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45" h="430">
                    <a:moveTo>
                      <a:pt x="148" y="191"/>
                    </a:moveTo>
                    <a:lnTo>
                      <a:pt x="157" y="190"/>
                    </a:lnTo>
                    <a:lnTo>
                      <a:pt x="167" y="188"/>
                    </a:lnTo>
                    <a:lnTo>
                      <a:pt x="176" y="184"/>
                    </a:lnTo>
                    <a:lnTo>
                      <a:pt x="185" y="178"/>
                    </a:lnTo>
                    <a:lnTo>
                      <a:pt x="194" y="171"/>
                    </a:lnTo>
                    <a:lnTo>
                      <a:pt x="203" y="163"/>
                    </a:lnTo>
                    <a:lnTo>
                      <a:pt x="212" y="153"/>
                    </a:lnTo>
                    <a:lnTo>
                      <a:pt x="219" y="143"/>
                    </a:lnTo>
                    <a:lnTo>
                      <a:pt x="226" y="131"/>
                    </a:lnTo>
                    <a:lnTo>
                      <a:pt x="231" y="120"/>
                    </a:lnTo>
                    <a:lnTo>
                      <a:pt x="237" y="107"/>
                    </a:lnTo>
                    <a:lnTo>
                      <a:pt x="241" y="95"/>
                    </a:lnTo>
                    <a:lnTo>
                      <a:pt x="244" y="82"/>
                    </a:lnTo>
                    <a:lnTo>
                      <a:pt x="245" y="71"/>
                    </a:lnTo>
                    <a:lnTo>
                      <a:pt x="245" y="58"/>
                    </a:lnTo>
                    <a:lnTo>
                      <a:pt x="245" y="47"/>
                    </a:lnTo>
                    <a:lnTo>
                      <a:pt x="243" y="36"/>
                    </a:lnTo>
                    <a:lnTo>
                      <a:pt x="239" y="27"/>
                    </a:lnTo>
                    <a:lnTo>
                      <a:pt x="235" y="19"/>
                    </a:lnTo>
                    <a:lnTo>
                      <a:pt x="229" y="12"/>
                    </a:lnTo>
                    <a:lnTo>
                      <a:pt x="223" y="7"/>
                    </a:lnTo>
                    <a:lnTo>
                      <a:pt x="216" y="3"/>
                    </a:lnTo>
                    <a:lnTo>
                      <a:pt x="207" y="0"/>
                    </a:lnTo>
                    <a:lnTo>
                      <a:pt x="199" y="0"/>
                    </a:lnTo>
                    <a:lnTo>
                      <a:pt x="116" y="0"/>
                    </a:lnTo>
                    <a:lnTo>
                      <a:pt x="0" y="4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3" name="Freeform 97"/>
              <p:cNvSpPr>
                <a:spLocks/>
              </p:cNvSpPr>
              <p:nvPr/>
            </p:nvSpPr>
            <p:spPr bwMode="auto">
              <a:xfrm>
                <a:off x="3553" y="1779"/>
                <a:ext cx="56" cy="103"/>
              </a:xfrm>
              <a:custGeom>
                <a:avLst/>
                <a:gdLst>
                  <a:gd name="T0" fmla="*/ 3 w 192"/>
                  <a:gd name="T1" fmla="*/ 0 h 431"/>
                  <a:gd name="T2" fmla="*/ 0 w 192"/>
                  <a:gd name="T3" fmla="*/ 6 h 431"/>
                  <a:gd name="T4" fmla="*/ 2 w 192"/>
                  <a:gd name="T5" fmla="*/ 6 h 431"/>
                  <a:gd name="T6" fmla="*/ 2 w 192"/>
                  <a:gd name="T7" fmla="*/ 6 h 431"/>
                  <a:gd name="T8" fmla="*/ 2 w 192"/>
                  <a:gd name="T9" fmla="*/ 6 h 431"/>
                  <a:gd name="T10" fmla="*/ 3 w 192"/>
                  <a:gd name="T11" fmla="*/ 6 h 431"/>
                  <a:gd name="T12" fmla="*/ 3 w 192"/>
                  <a:gd name="T13" fmla="*/ 6 h 431"/>
                  <a:gd name="T14" fmla="*/ 3 w 192"/>
                  <a:gd name="T15" fmla="*/ 5 h 431"/>
                  <a:gd name="T16" fmla="*/ 3 w 192"/>
                  <a:gd name="T17" fmla="*/ 5 h 431"/>
                  <a:gd name="T18" fmla="*/ 3 w 192"/>
                  <a:gd name="T19" fmla="*/ 5 h 431"/>
                  <a:gd name="T20" fmla="*/ 4 w 192"/>
                  <a:gd name="T21" fmla="*/ 5 h 431"/>
                  <a:gd name="T22" fmla="*/ 4 w 192"/>
                  <a:gd name="T23" fmla="*/ 5 h 431"/>
                  <a:gd name="T24" fmla="*/ 4 w 192"/>
                  <a:gd name="T25" fmla="*/ 5 h 431"/>
                  <a:gd name="T26" fmla="*/ 4 w 192"/>
                  <a:gd name="T27" fmla="*/ 5 h 431"/>
                  <a:gd name="T28" fmla="*/ 5 w 192"/>
                  <a:gd name="T29" fmla="*/ 3 h 431"/>
                  <a:gd name="T30" fmla="*/ 5 w 192"/>
                  <a:gd name="T31" fmla="*/ 3 h 431"/>
                  <a:gd name="T32" fmla="*/ 5 w 192"/>
                  <a:gd name="T33" fmla="*/ 3 h 431"/>
                  <a:gd name="T34" fmla="*/ 5 w 192"/>
                  <a:gd name="T35" fmla="*/ 3 h 431"/>
                  <a:gd name="T36" fmla="*/ 5 w 192"/>
                  <a:gd name="T37" fmla="*/ 2 h 431"/>
                  <a:gd name="T38" fmla="*/ 5 w 192"/>
                  <a:gd name="T39" fmla="*/ 2 h 431"/>
                  <a:gd name="T40" fmla="*/ 5 w 192"/>
                  <a:gd name="T41" fmla="*/ 2 h 431"/>
                  <a:gd name="T42" fmla="*/ 4 w 192"/>
                  <a:gd name="T43" fmla="*/ 2 h 431"/>
                  <a:gd name="T44" fmla="*/ 4 w 192"/>
                  <a:gd name="T45" fmla="*/ 2 h 431"/>
                  <a:gd name="T46" fmla="*/ 4 w 192"/>
                  <a:gd name="T47" fmla="*/ 2 h 431"/>
                  <a:gd name="T48" fmla="*/ 4 w 192"/>
                  <a:gd name="T49" fmla="*/ 2 h 431"/>
                  <a:gd name="T50" fmla="*/ 4 w 192"/>
                  <a:gd name="T51" fmla="*/ 2 h 431"/>
                  <a:gd name="T52" fmla="*/ 2 w 192"/>
                  <a:gd name="T53" fmla="*/ 2 h 4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2" h="431">
                    <a:moveTo>
                      <a:pt x="116" y="0"/>
                    </a:moveTo>
                    <a:lnTo>
                      <a:pt x="0" y="431"/>
                    </a:lnTo>
                    <a:lnTo>
                      <a:pt x="75" y="431"/>
                    </a:lnTo>
                    <a:lnTo>
                      <a:pt x="84" y="430"/>
                    </a:lnTo>
                    <a:lnTo>
                      <a:pt x="93" y="428"/>
                    </a:lnTo>
                    <a:lnTo>
                      <a:pt x="102" y="424"/>
                    </a:lnTo>
                    <a:lnTo>
                      <a:pt x="111" y="418"/>
                    </a:lnTo>
                    <a:lnTo>
                      <a:pt x="119" y="411"/>
                    </a:lnTo>
                    <a:lnTo>
                      <a:pt x="128" y="402"/>
                    </a:lnTo>
                    <a:lnTo>
                      <a:pt x="135" y="393"/>
                    </a:lnTo>
                    <a:lnTo>
                      <a:pt x="142" y="382"/>
                    </a:lnTo>
                    <a:lnTo>
                      <a:pt x="149" y="371"/>
                    </a:lnTo>
                    <a:lnTo>
                      <a:pt x="153" y="359"/>
                    </a:lnTo>
                    <a:lnTo>
                      <a:pt x="157" y="348"/>
                    </a:lnTo>
                    <a:lnTo>
                      <a:pt x="189" y="228"/>
                    </a:lnTo>
                    <a:lnTo>
                      <a:pt x="191" y="215"/>
                    </a:lnTo>
                    <a:lnTo>
                      <a:pt x="192" y="204"/>
                    </a:lnTo>
                    <a:lnTo>
                      <a:pt x="192" y="193"/>
                    </a:lnTo>
                    <a:lnTo>
                      <a:pt x="191" y="182"/>
                    </a:lnTo>
                    <a:lnTo>
                      <a:pt x="189" y="172"/>
                    </a:lnTo>
                    <a:lnTo>
                      <a:pt x="185" y="164"/>
                    </a:lnTo>
                    <a:lnTo>
                      <a:pt x="181" y="157"/>
                    </a:lnTo>
                    <a:lnTo>
                      <a:pt x="175" y="152"/>
                    </a:lnTo>
                    <a:lnTo>
                      <a:pt x="168" y="147"/>
                    </a:lnTo>
                    <a:lnTo>
                      <a:pt x="161" y="144"/>
                    </a:lnTo>
                    <a:lnTo>
                      <a:pt x="153" y="144"/>
                    </a:lnTo>
                    <a:lnTo>
                      <a:pt x="78"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4" name="Line 98"/>
              <p:cNvSpPr>
                <a:spLocks noChangeShapeType="1"/>
              </p:cNvSpPr>
              <p:nvPr/>
            </p:nvSpPr>
            <p:spPr bwMode="auto">
              <a:xfrm>
                <a:off x="3046" y="979"/>
                <a:ext cx="1079" cy="17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5" name="Line 99"/>
              <p:cNvSpPr>
                <a:spLocks noChangeShapeType="1"/>
              </p:cNvSpPr>
              <p:nvPr/>
            </p:nvSpPr>
            <p:spPr bwMode="auto">
              <a:xfrm flipH="1" flipV="1">
                <a:off x="3046" y="1448"/>
                <a:ext cx="1079" cy="1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6" name="Line 100"/>
              <p:cNvSpPr>
                <a:spLocks noChangeShapeType="1"/>
              </p:cNvSpPr>
              <p:nvPr/>
            </p:nvSpPr>
            <p:spPr bwMode="auto">
              <a:xfrm flipV="1">
                <a:off x="3046" y="979"/>
                <a:ext cx="0" cy="4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7" name="Line 101"/>
              <p:cNvSpPr>
                <a:spLocks noChangeShapeType="1"/>
              </p:cNvSpPr>
              <p:nvPr/>
            </p:nvSpPr>
            <p:spPr bwMode="auto">
              <a:xfrm flipV="1">
                <a:off x="4125" y="1152"/>
                <a:ext cx="0" cy="4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8" name="Line 102"/>
              <p:cNvSpPr>
                <a:spLocks noChangeShapeType="1"/>
              </p:cNvSpPr>
              <p:nvPr/>
            </p:nvSpPr>
            <p:spPr bwMode="auto">
              <a:xfrm>
                <a:off x="3046" y="1448"/>
                <a:ext cx="464" cy="34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9" name="Line 103"/>
              <p:cNvSpPr>
                <a:spLocks noChangeShapeType="1"/>
              </p:cNvSpPr>
              <p:nvPr/>
            </p:nvSpPr>
            <p:spPr bwMode="auto">
              <a:xfrm flipV="1">
                <a:off x="3510" y="1617"/>
                <a:ext cx="615" cy="17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0" name="Line 106"/>
              <p:cNvSpPr>
                <a:spLocks noChangeShapeType="1"/>
              </p:cNvSpPr>
              <p:nvPr/>
            </p:nvSpPr>
            <p:spPr bwMode="auto">
              <a:xfrm>
                <a:off x="3510" y="1321"/>
                <a:ext cx="0" cy="4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 name="Line 107"/>
              <p:cNvSpPr>
                <a:spLocks noChangeShapeType="1"/>
              </p:cNvSpPr>
              <p:nvPr/>
            </p:nvSpPr>
            <p:spPr bwMode="auto">
              <a:xfrm flipH="1">
                <a:off x="4204" y="1669"/>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2" name="Freeform 108"/>
              <p:cNvSpPr>
                <a:spLocks/>
              </p:cNvSpPr>
              <p:nvPr/>
            </p:nvSpPr>
            <p:spPr bwMode="auto">
              <a:xfrm>
                <a:off x="4192" y="1648"/>
                <a:ext cx="12" cy="21"/>
              </a:xfrm>
              <a:custGeom>
                <a:avLst/>
                <a:gdLst>
                  <a:gd name="T0" fmla="*/ 0 w 40"/>
                  <a:gd name="T1" fmla="*/ 0 h 84"/>
                  <a:gd name="T2" fmla="*/ 0 w 40"/>
                  <a:gd name="T3" fmla="*/ 0 h 84"/>
                  <a:gd name="T4" fmla="*/ 0 w 40"/>
                  <a:gd name="T5" fmla="*/ 1 h 84"/>
                  <a:gd name="T6" fmla="*/ 0 w 40"/>
                  <a:gd name="T7" fmla="*/ 1 h 84"/>
                  <a:gd name="T8" fmla="*/ 0 w 40"/>
                  <a:gd name="T9" fmla="*/ 1 h 84"/>
                  <a:gd name="T10" fmla="*/ 0 w 40"/>
                  <a:gd name="T11" fmla="*/ 1 h 84"/>
                  <a:gd name="T12" fmla="*/ 0 w 40"/>
                  <a:gd name="T13" fmla="*/ 1 h 84"/>
                  <a:gd name="T14" fmla="*/ 0 w 40"/>
                  <a:gd name="T15" fmla="*/ 1 h 84"/>
                  <a:gd name="T16" fmla="*/ 1 w 40"/>
                  <a:gd name="T17" fmla="*/ 1 h 84"/>
                  <a:gd name="T18" fmla="*/ 1 w 40"/>
                  <a:gd name="T19" fmla="*/ 1 h 84"/>
                  <a:gd name="T20" fmla="*/ 1 w 40"/>
                  <a:gd name="T21" fmla="*/ 1 h 84"/>
                  <a:gd name="T22" fmla="*/ 1 w 40"/>
                  <a:gd name="T23" fmla="*/ 1 h 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84">
                    <a:moveTo>
                      <a:pt x="4" y="0"/>
                    </a:moveTo>
                    <a:lnTo>
                      <a:pt x="1" y="12"/>
                    </a:lnTo>
                    <a:lnTo>
                      <a:pt x="0" y="23"/>
                    </a:lnTo>
                    <a:lnTo>
                      <a:pt x="0" y="34"/>
                    </a:lnTo>
                    <a:lnTo>
                      <a:pt x="1" y="45"/>
                    </a:lnTo>
                    <a:lnTo>
                      <a:pt x="3" y="54"/>
                    </a:lnTo>
                    <a:lnTo>
                      <a:pt x="7" y="63"/>
                    </a:lnTo>
                    <a:lnTo>
                      <a:pt x="12" y="70"/>
                    </a:lnTo>
                    <a:lnTo>
                      <a:pt x="18" y="76"/>
                    </a:lnTo>
                    <a:lnTo>
                      <a:pt x="25" y="80"/>
                    </a:lnTo>
                    <a:lnTo>
                      <a:pt x="32" y="83"/>
                    </a:lnTo>
                    <a:lnTo>
                      <a:pt x="4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3" name="Line 109"/>
              <p:cNvSpPr>
                <a:spLocks noChangeShapeType="1"/>
              </p:cNvSpPr>
              <p:nvPr/>
            </p:nvSpPr>
            <p:spPr bwMode="auto">
              <a:xfrm flipV="1">
                <a:off x="4195" y="1617"/>
                <a:ext cx="9"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4" name="Freeform 110"/>
              <p:cNvSpPr>
                <a:spLocks/>
              </p:cNvSpPr>
              <p:nvPr/>
            </p:nvSpPr>
            <p:spPr bwMode="auto">
              <a:xfrm>
                <a:off x="4204" y="1597"/>
                <a:ext cx="24" cy="20"/>
              </a:xfrm>
              <a:custGeom>
                <a:avLst/>
                <a:gdLst>
                  <a:gd name="T0" fmla="*/ 2 w 81"/>
                  <a:gd name="T1" fmla="*/ 0 h 85"/>
                  <a:gd name="T2" fmla="*/ 2 w 81"/>
                  <a:gd name="T3" fmla="*/ 0 h 85"/>
                  <a:gd name="T4" fmla="*/ 2 w 81"/>
                  <a:gd name="T5" fmla="*/ 0 h 85"/>
                  <a:gd name="T6" fmla="*/ 1 w 81"/>
                  <a:gd name="T7" fmla="*/ 0 h 85"/>
                  <a:gd name="T8" fmla="*/ 1 w 81"/>
                  <a:gd name="T9" fmla="*/ 0 h 85"/>
                  <a:gd name="T10" fmla="*/ 1 w 81"/>
                  <a:gd name="T11" fmla="*/ 0 h 85"/>
                  <a:gd name="T12" fmla="*/ 1 w 81"/>
                  <a:gd name="T13" fmla="*/ 0 h 85"/>
                  <a:gd name="T14" fmla="*/ 1 w 81"/>
                  <a:gd name="T15" fmla="*/ 0 h 85"/>
                  <a:gd name="T16" fmla="*/ 0 w 81"/>
                  <a:gd name="T17" fmla="*/ 1 h 85"/>
                  <a:gd name="T18" fmla="*/ 0 w 81"/>
                  <a:gd name="T19" fmla="*/ 1 h 85"/>
                  <a:gd name="T20" fmla="*/ 0 w 81"/>
                  <a:gd name="T21" fmla="*/ 1 h 85"/>
                  <a:gd name="T22" fmla="*/ 0 w 81"/>
                  <a:gd name="T23" fmla="*/ 1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1" h="85">
                    <a:moveTo>
                      <a:pt x="81" y="0"/>
                    </a:moveTo>
                    <a:lnTo>
                      <a:pt x="72" y="1"/>
                    </a:lnTo>
                    <a:lnTo>
                      <a:pt x="63" y="5"/>
                    </a:lnTo>
                    <a:lnTo>
                      <a:pt x="55" y="9"/>
                    </a:lnTo>
                    <a:lnTo>
                      <a:pt x="45" y="14"/>
                    </a:lnTo>
                    <a:lnTo>
                      <a:pt x="37" y="21"/>
                    </a:lnTo>
                    <a:lnTo>
                      <a:pt x="29" y="30"/>
                    </a:lnTo>
                    <a:lnTo>
                      <a:pt x="21" y="39"/>
                    </a:lnTo>
                    <a:lnTo>
                      <a:pt x="15" y="49"/>
                    </a:lnTo>
                    <a:lnTo>
                      <a:pt x="9" y="61"/>
                    </a:lnTo>
                    <a:lnTo>
                      <a:pt x="4" y="72"/>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5" name="Line 111"/>
              <p:cNvSpPr>
                <a:spLocks noChangeShapeType="1"/>
              </p:cNvSpPr>
              <p:nvPr/>
            </p:nvSpPr>
            <p:spPr bwMode="auto">
              <a:xfrm>
                <a:off x="4228" y="1597"/>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6" name="Line 112"/>
              <p:cNvSpPr>
                <a:spLocks noChangeShapeType="1"/>
              </p:cNvSpPr>
              <p:nvPr/>
            </p:nvSpPr>
            <p:spPr bwMode="auto">
              <a:xfrm flipH="1">
                <a:off x="4200" y="1173"/>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7" name="Freeform 113"/>
              <p:cNvSpPr>
                <a:spLocks/>
              </p:cNvSpPr>
              <p:nvPr/>
            </p:nvSpPr>
            <p:spPr bwMode="auto">
              <a:xfrm>
                <a:off x="4184" y="1148"/>
                <a:ext cx="16" cy="25"/>
              </a:xfrm>
              <a:custGeom>
                <a:avLst/>
                <a:gdLst>
                  <a:gd name="T0" fmla="*/ 0 w 53"/>
                  <a:gd name="T1" fmla="*/ 0 h 108"/>
                  <a:gd name="T2" fmla="*/ 0 w 53"/>
                  <a:gd name="T3" fmla="*/ 0 h 108"/>
                  <a:gd name="T4" fmla="*/ 0 w 53"/>
                  <a:gd name="T5" fmla="*/ 0 h 108"/>
                  <a:gd name="T6" fmla="*/ 0 w 53"/>
                  <a:gd name="T7" fmla="*/ 0 h 108"/>
                  <a:gd name="T8" fmla="*/ 0 w 53"/>
                  <a:gd name="T9" fmla="*/ 1 h 108"/>
                  <a:gd name="T10" fmla="*/ 0 w 53"/>
                  <a:gd name="T11" fmla="*/ 1 h 108"/>
                  <a:gd name="T12" fmla="*/ 0 w 53"/>
                  <a:gd name="T13" fmla="*/ 1 h 108"/>
                  <a:gd name="T14" fmla="*/ 0 w 53"/>
                  <a:gd name="T15" fmla="*/ 1 h 108"/>
                  <a:gd name="T16" fmla="*/ 0 w 53"/>
                  <a:gd name="T17" fmla="*/ 1 h 108"/>
                  <a:gd name="T18" fmla="*/ 1 w 53"/>
                  <a:gd name="T19" fmla="*/ 1 h 108"/>
                  <a:gd name="T20" fmla="*/ 1 w 53"/>
                  <a:gd name="T21" fmla="*/ 1 h 108"/>
                  <a:gd name="T22" fmla="*/ 1 w 53"/>
                  <a:gd name="T23" fmla="*/ 1 h 108"/>
                  <a:gd name="T24" fmla="*/ 1 w 53"/>
                  <a:gd name="T25" fmla="*/ 1 h 108"/>
                  <a:gd name="T26" fmla="*/ 2 w 53"/>
                  <a:gd name="T27" fmla="*/ 1 h 1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3" h="108">
                    <a:moveTo>
                      <a:pt x="6" y="0"/>
                    </a:moveTo>
                    <a:lnTo>
                      <a:pt x="2" y="13"/>
                    </a:lnTo>
                    <a:lnTo>
                      <a:pt x="0" y="26"/>
                    </a:lnTo>
                    <a:lnTo>
                      <a:pt x="0" y="39"/>
                    </a:lnTo>
                    <a:lnTo>
                      <a:pt x="0" y="50"/>
                    </a:lnTo>
                    <a:lnTo>
                      <a:pt x="2" y="62"/>
                    </a:lnTo>
                    <a:lnTo>
                      <a:pt x="6" y="71"/>
                    </a:lnTo>
                    <a:lnTo>
                      <a:pt x="10" y="80"/>
                    </a:lnTo>
                    <a:lnTo>
                      <a:pt x="14" y="89"/>
                    </a:lnTo>
                    <a:lnTo>
                      <a:pt x="20" y="95"/>
                    </a:lnTo>
                    <a:lnTo>
                      <a:pt x="28" y="100"/>
                    </a:lnTo>
                    <a:lnTo>
                      <a:pt x="35" y="104"/>
                    </a:lnTo>
                    <a:lnTo>
                      <a:pt x="43" y="106"/>
                    </a:lnTo>
                    <a:lnTo>
                      <a:pt x="53"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8" name="Line 114"/>
              <p:cNvSpPr>
                <a:spLocks noChangeShapeType="1"/>
              </p:cNvSpPr>
              <p:nvPr/>
            </p:nvSpPr>
            <p:spPr bwMode="auto">
              <a:xfrm flipV="1">
                <a:off x="4184" y="1093"/>
                <a:ext cx="16"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 name="Freeform 115"/>
              <p:cNvSpPr>
                <a:spLocks/>
              </p:cNvSpPr>
              <p:nvPr/>
            </p:nvSpPr>
            <p:spPr bwMode="auto">
              <a:xfrm>
                <a:off x="4200" y="1066"/>
                <a:ext cx="31" cy="27"/>
              </a:xfrm>
              <a:custGeom>
                <a:avLst/>
                <a:gdLst>
                  <a:gd name="T0" fmla="*/ 3 w 104"/>
                  <a:gd name="T1" fmla="*/ 0 h 108"/>
                  <a:gd name="T2" fmla="*/ 2 w 104"/>
                  <a:gd name="T3" fmla="*/ 0 h 108"/>
                  <a:gd name="T4" fmla="*/ 2 w 104"/>
                  <a:gd name="T5" fmla="*/ 0 h 108"/>
                  <a:gd name="T6" fmla="*/ 2 w 104"/>
                  <a:gd name="T7" fmla="*/ 0 h 108"/>
                  <a:gd name="T8" fmla="*/ 2 w 104"/>
                  <a:gd name="T9" fmla="*/ 0 h 108"/>
                  <a:gd name="T10" fmla="*/ 1 w 104"/>
                  <a:gd name="T11" fmla="*/ 0 h 108"/>
                  <a:gd name="T12" fmla="*/ 1 w 104"/>
                  <a:gd name="T13" fmla="*/ 1 h 108"/>
                  <a:gd name="T14" fmla="*/ 1 w 104"/>
                  <a:gd name="T15" fmla="*/ 1 h 108"/>
                  <a:gd name="T16" fmla="*/ 1 w 104"/>
                  <a:gd name="T17" fmla="*/ 1 h 108"/>
                  <a:gd name="T18" fmla="*/ 1 w 104"/>
                  <a:gd name="T19" fmla="*/ 1 h 108"/>
                  <a:gd name="T20" fmla="*/ 0 w 104"/>
                  <a:gd name="T21" fmla="*/ 1 h 108"/>
                  <a:gd name="T22" fmla="*/ 0 w 104"/>
                  <a:gd name="T23" fmla="*/ 1 h 108"/>
                  <a:gd name="T24" fmla="*/ 0 w 104"/>
                  <a:gd name="T25" fmla="*/ 2 h 108"/>
                  <a:gd name="T26" fmla="*/ 0 w 104"/>
                  <a:gd name="T27" fmla="*/ 2 h 1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4" h="108">
                    <a:moveTo>
                      <a:pt x="104" y="0"/>
                    </a:moveTo>
                    <a:lnTo>
                      <a:pt x="95" y="1"/>
                    </a:lnTo>
                    <a:lnTo>
                      <a:pt x="86" y="3"/>
                    </a:lnTo>
                    <a:lnTo>
                      <a:pt x="76" y="8"/>
                    </a:lnTo>
                    <a:lnTo>
                      <a:pt x="66" y="13"/>
                    </a:lnTo>
                    <a:lnTo>
                      <a:pt x="56" y="19"/>
                    </a:lnTo>
                    <a:lnTo>
                      <a:pt x="47" y="27"/>
                    </a:lnTo>
                    <a:lnTo>
                      <a:pt x="39" y="37"/>
                    </a:lnTo>
                    <a:lnTo>
                      <a:pt x="30" y="47"/>
                    </a:lnTo>
                    <a:lnTo>
                      <a:pt x="22" y="58"/>
                    </a:lnTo>
                    <a:lnTo>
                      <a:pt x="16" y="70"/>
                    </a:lnTo>
                    <a:lnTo>
                      <a:pt x="9" y="83"/>
                    </a:lnTo>
                    <a:lnTo>
                      <a:pt x="4" y="95"/>
                    </a:lnTo>
                    <a:lnTo>
                      <a:pt x="0"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60" name="Line 116"/>
              <p:cNvSpPr>
                <a:spLocks noChangeShapeType="1"/>
              </p:cNvSpPr>
              <p:nvPr/>
            </p:nvSpPr>
            <p:spPr bwMode="auto">
              <a:xfrm>
                <a:off x="4231" y="1066"/>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61" name="Line 177"/>
              <p:cNvSpPr>
                <a:spLocks noChangeShapeType="1"/>
              </p:cNvSpPr>
              <p:nvPr/>
            </p:nvSpPr>
            <p:spPr bwMode="auto">
              <a:xfrm flipH="1">
                <a:off x="3400" y="1241"/>
                <a:ext cx="409" cy="0"/>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62" name="Line 104"/>
              <p:cNvSpPr>
                <a:spLocks noChangeShapeType="1"/>
              </p:cNvSpPr>
              <p:nvPr/>
            </p:nvSpPr>
            <p:spPr bwMode="auto">
              <a:xfrm>
                <a:off x="3046" y="979"/>
                <a:ext cx="464" cy="34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63" name="Line 105"/>
              <p:cNvSpPr>
                <a:spLocks noChangeShapeType="1"/>
              </p:cNvSpPr>
              <p:nvPr/>
            </p:nvSpPr>
            <p:spPr bwMode="auto">
              <a:xfrm flipH="1">
                <a:off x="3510" y="1152"/>
                <a:ext cx="615" cy="1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263350" name="Group 182"/>
          <p:cNvGrpSpPr>
            <a:grpSpLocks/>
          </p:cNvGrpSpPr>
          <p:nvPr/>
        </p:nvGrpSpPr>
        <p:grpSpPr bwMode="auto">
          <a:xfrm>
            <a:off x="1619250" y="4508500"/>
            <a:ext cx="6048375" cy="2232025"/>
            <a:chOff x="1020" y="2840"/>
            <a:chExt cx="3810" cy="1406"/>
          </a:xfrm>
        </p:grpSpPr>
        <p:sp>
          <p:nvSpPr>
            <p:cNvPr id="6151" name="Line 119"/>
            <p:cNvSpPr>
              <a:spLocks noChangeShapeType="1"/>
            </p:cNvSpPr>
            <p:nvPr/>
          </p:nvSpPr>
          <p:spPr bwMode="auto">
            <a:xfrm>
              <a:off x="1020" y="3482"/>
              <a:ext cx="762" cy="76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2" name="Line 120"/>
            <p:cNvSpPr>
              <a:spLocks noChangeShapeType="1"/>
            </p:cNvSpPr>
            <p:nvPr/>
          </p:nvSpPr>
          <p:spPr bwMode="auto">
            <a:xfrm flipH="1">
              <a:off x="1020" y="3482"/>
              <a:ext cx="13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3" name="Line 121"/>
            <p:cNvSpPr>
              <a:spLocks noChangeShapeType="1"/>
            </p:cNvSpPr>
            <p:nvPr/>
          </p:nvSpPr>
          <p:spPr bwMode="auto">
            <a:xfrm>
              <a:off x="2335" y="3482"/>
              <a:ext cx="764" cy="7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4" name="Line 122"/>
            <p:cNvSpPr>
              <a:spLocks noChangeShapeType="1"/>
            </p:cNvSpPr>
            <p:nvPr/>
          </p:nvSpPr>
          <p:spPr bwMode="auto">
            <a:xfrm>
              <a:off x="1782" y="4246"/>
              <a:ext cx="131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5" name="Freeform 123"/>
            <p:cNvSpPr>
              <a:spLocks/>
            </p:cNvSpPr>
            <p:nvPr/>
          </p:nvSpPr>
          <p:spPr bwMode="auto">
            <a:xfrm>
              <a:off x="1749" y="4137"/>
              <a:ext cx="76" cy="74"/>
            </a:xfrm>
            <a:custGeom>
              <a:avLst/>
              <a:gdLst>
                <a:gd name="T0" fmla="*/ 5 w 308"/>
                <a:gd name="T1" fmla="*/ 4 h 308"/>
                <a:gd name="T2" fmla="*/ 0 w 308"/>
                <a:gd name="T3" fmla="*/ 0 h 308"/>
                <a:gd name="T4" fmla="*/ 1 w 308"/>
                <a:gd name="T5" fmla="*/ 0 h 308"/>
                <a:gd name="T6" fmla="*/ 0 60000 65536"/>
                <a:gd name="T7" fmla="*/ 0 60000 65536"/>
                <a:gd name="T8" fmla="*/ 0 60000 65536"/>
              </a:gdLst>
              <a:ahLst/>
              <a:cxnLst>
                <a:cxn ang="T6">
                  <a:pos x="T0" y="T1"/>
                </a:cxn>
                <a:cxn ang="T7">
                  <a:pos x="T2" y="T3"/>
                </a:cxn>
                <a:cxn ang="T8">
                  <a:pos x="T4" y="T5"/>
                </a:cxn>
              </a:cxnLst>
              <a:rect l="0" t="0" r="r" b="b"/>
              <a:pathLst>
                <a:path w="308" h="308">
                  <a:moveTo>
                    <a:pt x="308" y="308"/>
                  </a:moveTo>
                  <a:lnTo>
                    <a:pt x="0" y="0"/>
                  </a:lnTo>
                  <a:lnTo>
                    <a:pt x="7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6" name="Freeform 124"/>
            <p:cNvSpPr>
              <a:spLocks/>
            </p:cNvSpPr>
            <p:nvPr/>
          </p:nvSpPr>
          <p:spPr bwMode="auto">
            <a:xfrm>
              <a:off x="1767" y="4137"/>
              <a:ext cx="47" cy="41"/>
            </a:xfrm>
            <a:custGeom>
              <a:avLst/>
              <a:gdLst>
                <a:gd name="T0" fmla="*/ 2 w 193"/>
                <a:gd name="T1" fmla="*/ 2 h 170"/>
                <a:gd name="T2" fmla="*/ 2 w 193"/>
                <a:gd name="T3" fmla="*/ 2 h 170"/>
                <a:gd name="T4" fmla="*/ 3 w 193"/>
                <a:gd name="T5" fmla="*/ 2 h 170"/>
                <a:gd name="T6" fmla="*/ 3 w 193"/>
                <a:gd name="T7" fmla="*/ 2 h 170"/>
                <a:gd name="T8" fmla="*/ 3 w 193"/>
                <a:gd name="T9" fmla="*/ 2 h 170"/>
                <a:gd name="T10" fmla="*/ 3 w 193"/>
                <a:gd name="T11" fmla="*/ 2 h 170"/>
                <a:gd name="T12" fmla="*/ 3 w 193"/>
                <a:gd name="T13" fmla="*/ 2 h 170"/>
                <a:gd name="T14" fmla="*/ 3 w 193"/>
                <a:gd name="T15" fmla="*/ 2 h 170"/>
                <a:gd name="T16" fmla="*/ 3 w 193"/>
                <a:gd name="T17" fmla="*/ 2 h 170"/>
                <a:gd name="T18" fmla="*/ 3 w 193"/>
                <a:gd name="T19" fmla="*/ 2 h 170"/>
                <a:gd name="T20" fmla="*/ 3 w 193"/>
                <a:gd name="T21" fmla="*/ 2 h 170"/>
                <a:gd name="T22" fmla="*/ 3 w 193"/>
                <a:gd name="T23" fmla="*/ 2 h 170"/>
                <a:gd name="T24" fmla="*/ 3 w 193"/>
                <a:gd name="T25" fmla="*/ 2 h 170"/>
                <a:gd name="T26" fmla="*/ 2 w 193"/>
                <a:gd name="T27" fmla="*/ 2 h 170"/>
                <a:gd name="T28" fmla="*/ 2 w 193"/>
                <a:gd name="T29" fmla="*/ 1 h 170"/>
                <a:gd name="T30" fmla="*/ 2 w 193"/>
                <a:gd name="T31" fmla="*/ 1 h 170"/>
                <a:gd name="T32" fmla="*/ 2 w 193"/>
                <a:gd name="T33" fmla="*/ 1 h 170"/>
                <a:gd name="T34" fmla="*/ 2 w 193"/>
                <a:gd name="T35" fmla="*/ 1 h 170"/>
                <a:gd name="T36" fmla="*/ 2 w 193"/>
                <a:gd name="T37" fmla="*/ 1 h 170"/>
                <a:gd name="T38" fmla="*/ 2 w 193"/>
                <a:gd name="T39" fmla="*/ 1 h 170"/>
                <a:gd name="T40" fmla="*/ 2 w 193"/>
                <a:gd name="T41" fmla="*/ 1 h 170"/>
                <a:gd name="T42" fmla="*/ 2 w 193"/>
                <a:gd name="T43" fmla="*/ 1 h 170"/>
                <a:gd name="T44" fmla="*/ 1 w 193"/>
                <a:gd name="T45" fmla="*/ 1 h 170"/>
                <a:gd name="T46" fmla="*/ 1 w 193"/>
                <a:gd name="T47" fmla="*/ 0 h 170"/>
                <a:gd name="T48" fmla="*/ 1 w 193"/>
                <a:gd name="T49" fmla="*/ 0 h 170"/>
                <a:gd name="T50" fmla="*/ 1 w 193"/>
                <a:gd name="T51" fmla="*/ 0 h 170"/>
                <a:gd name="T52" fmla="*/ 1 w 193"/>
                <a:gd name="T53" fmla="*/ 0 h 170"/>
                <a:gd name="T54" fmla="*/ 1 w 193"/>
                <a:gd name="T55" fmla="*/ 0 h 170"/>
                <a:gd name="T56" fmla="*/ 1 w 193"/>
                <a:gd name="T57" fmla="*/ 0 h 170"/>
                <a:gd name="T58" fmla="*/ 0 w 193"/>
                <a:gd name="T59" fmla="*/ 0 h 170"/>
                <a:gd name="T60" fmla="*/ 0 w 193"/>
                <a:gd name="T61" fmla="*/ 0 h 170"/>
                <a:gd name="T62" fmla="*/ 0 w 193"/>
                <a:gd name="T63" fmla="*/ 0 h 170"/>
                <a:gd name="T64" fmla="*/ 0 w 193"/>
                <a:gd name="T65" fmla="*/ 0 h 170"/>
                <a:gd name="T66" fmla="*/ 0 w 193"/>
                <a:gd name="T67" fmla="*/ 0 h 170"/>
                <a:gd name="T68" fmla="*/ 0 w 193"/>
                <a:gd name="T69" fmla="*/ 0 h 17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3" h="170">
                  <a:moveTo>
                    <a:pt x="170" y="170"/>
                  </a:moveTo>
                  <a:lnTo>
                    <a:pt x="175" y="170"/>
                  </a:lnTo>
                  <a:lnTo>
                    <a:pt x="181" y="169"/>
                  </a:lnTo>
                  <a:lnTo>
                    <a:pt x="185" y="167"/>
                  </a:lnTo>
                  <a:lnTo>
                    <a:pt x="189" y="165"/>
                  </a:lnTo>
                  <a:lnTo>
                    <a:pt x="191" y="162"/>
                  </a:lnTo>
                  <a:lnTo>
                    <a:pt x="193" y="157"/>
                  </a:lnTo>
                  <a:lnTo>
                    <a:pt x="193" y="153"/>
                  </a:lnTo>
                  <a:lnTo>
                    <a:pt x="193" y="148"/>
                  </a:lnTo>
                  <a:lnTo>
                    <a:pt x="192" y="142"/>
                  </a:lnTo>
                  <a:lnTo>
                    <a:pt x="190" y="136"/>
                  </a:lnTo>
                  <a:lnTo>
                    <a:pt x="187" y="130"/>
                  </a:lnTo>
                  <a:lnTo>
                    <a:pt x="184" y="123"/>
                  </a:lnTo>
                  <a:lnTo>
                    <a:pt x="178" y="116"/>
                  </a:lnTo>
                  <a:lnTo>
                    <a:pt x="173" y="108"/>
                  </a:lnTo>
                  <a:lnTo>
                    <a:pt x="167" y="101"/>
                  </a:lnTo>
                  <a:lnTo>
                    <a:pt x="160" y="93"/>
                  </a:lnTo>
                  <a:lnTo>
                    <a:pt x="153" y="85"/>
                  </a:lnTo>
                  <a:lnTo>
                    <a:pt x="144" y="78"/>
                  </a:lnTo>
                  <a:lnTo>
                    <a:pt x="136" y="69"/>
                  </a:lnTo>
                  <a:lnTo>
                    <a:pt x="126" y="62"/>
                  </a:lnTo>
                  <a:lnTo>
                    <a:pt x="118" y="54"/>
                  </a:lnTo>
                  <a:lnTo>
                    <a:pt x="107" y="47"/>
                  </a:lnTo>
                  <a:lnTo>
                    <a:pt x="98" y="40"/>
                  </a:lnTo>
                  <a:lnTo>
                    <a:pt x="88" y="34"/>
                  </a:lnTo>
                  <a:lnTo>
                    <a:pt x="77" y="27"/>
                  </a:lnTo>
                  <a:lnTo>
                    <a:pt x="68" y="22"/>
                  </a:lnTo>
                  <a:lnTo>
                    <a:pt x="57" y="17"/>
                  </a:lnTo>
                  <a:lnTo>
                    <a:pt x="48" y="13"/>
                  </a:lnTo>
                  <a:lnTo>
                    <a:pt x="38" y="8"/>
                  </a:lnTo>
                  <a:lnTo>
                    <a:pt x="29" y="5"/>
                  </a:lnTo>
                  <a:lnTo>
                    <a:pt x="21" y="3"/>
                  </a:lnTo>
                  <a:lnTo>
                    <a:pt x="13"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7" name="Line 125"/>
            <p:cNvSpPr>
              <a:spLocks noChangeShapeType="1"/>
            </p:cNvSpPr>
            <p:nvPr/>
          </p:nvSpPr>
          <p:spPr bwMode="auto">
            <a:xfrm flipH="1">
              <a:off x="1792" y="4178"/>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8" name="Freeform 126"/>
            <p:cNvSpPr>
              <a:spLocks/>
            </p:cNvSpPr>
            <p:nvPr/>
          </p:nvSpPr>
          <p:spPr bwMode="auto">
            <a:xfrm>
              <a:off x="1608" y="3828"/>
              <a:ext cx="2" cy="14"/>
            </a:xfrm>
            <a:custGeom>
              <a:avLst/>
              <a:gdLst>
                <a:gd name="T0" fmla="*/ 0 w 18"/>
                <a:gd name="T1" fmla="*/ 0 h 61"/>
                <a:gd name="T2" fmla="*/ 0 w 18"/>
                <a:gd name="T3" fmla="*/ 0 h 61"/>
                <a:gd name="T4" fmla="*/ 0 w 18"/>
                <a:gd name="T5" fmla="*/ 0 h 61"/>
                <a:gd name="T6" fmla="*/ 0 w 18"/>
                <a:gd name="T7" fmla="*/ 0 h 61"/>
                <a:gd name="T8" fmla="*/ 0 w 18"/>
                <a:gd name="T9" fmla="*/ 0 h 61"/>
                <a:gd name="T10" fmla="*/ 0 w 18"/>
                <a:gd name="T11" fmla="*/ 0 h 61"/>
                <a:gd name="T12" fmla="*/ 0 w 18"/>
                <a:gd name="T13" fmla="*/ 1 h 61"/>
                <a:gd name="T14" fmla="*/ 0 w 18"/>
                <a:gd name="T15" fmla="*/ 1 h 61"/>
                <a:gd name="T16" fmla="*/ 0 w 18"/>
                <a:gd name="T17" fmla="*/ 1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61">
                  <a:moveTo>
                    <a:pt x="2" y="0"/>
                  </a:moveTo>
                  <a:lnTo>
                    <a:pt x="1" y="9"/>
                  </a:lnTo>
                  <a:lnTo>
                    <a:pt x="0" y="16"/>
                  </a:lnTo>
                  <a:lnTo>
                    <a:pt x="0" y="25"/>
                  </a:lnTo>
                  <a:lnTo>
                    <a:pt x="1" y="33"/>
                  </a:lnTo>
                  <a:lnTo>
                    <a:pt x="4" y="40"/>
                  </a:lnTo>
                  <a:lnTo>
                    <a:pt x="8" y="47"/>
                  </a:lnTo>
                  <a:lnTo>
                    <a:pt x="13" y="54"/>
                  </a:lnTo>
                  <a:lnTo>
                    <a:pt x="18"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9" name="Freeform 127"/>
            <p:cNvSpPr>
              <a:spLocks/>
            </p:cNvSpPr>
            <p:nvPr/>
          </p:nvSpPr>
          <p:spPr bwMode="auto">
            <a:xfrm>
              <a:off x="1574" y="3770"/>
              <a:ext cx="45" cy="72"/>
            </a:xfrm>
            <a:custGeom>
              <a:avLst/>
              <a:gdLst>
                <a:gd name="T0" fmla="*/ 3 w 186"/>
                <a:gd name="T1" fmla="*/ 0 h 294"/>
                <a:gd name="T2" fmla="*/ 3 w 186"/>
                <a:gd name="T3" fmla="*/ 0 h 294"/>
                <a:gd name="T4" fmla="*/ 3 w 186"/>
                <a:gd name="T5" fmla="*/ 0 h 294"/>
                <a:gd name="T6" fmla="*/ 3 w 186"/>
                <a:gd name="T7" fmla="*/ 0 h 294"/>
                <a:gd name="T8" fmla="*/ 3 w 186"/>
                <a:gd name="T9" fmla="*/ 0 h 294"/>
                <a:gd name="T10" fmla="*/ 3 w 186"/>
                <a:gd name="T11" fmla="*/ 0 h 294"/>
                <a:gd name="T12" fmla="*/ 2 w 186"/>
                <a:gd name="T13" fmla="*/ 0 h 294"/>
                <a:gd name="T14" fmla="*/ 2 w 186"/>
                <a:gd name="T15" fmla="*/ 0 h 294"/>
                <a:gd name="T16" fmla="*/ 2 w 186"/>
                <a:gd name="T17" fmla="*/ 0 h 294"/>
                <a:gd name="T18" fmla="*/ 2 w 186"/>
                <a:gd name="T19" fmla="*/ 0 h 294"/>
                <a:gd name="T20" fmla="*/ 2 w 186"/>
                <a:gd name="T21" fmla="*/ 0 h 294"/>
                <a:gd name="T22" fmla="*/ 2 w 186"/>
                <a:gd name="T23" fmla="*/ 0 h 294"/>
                <a:gd name="T24" fmla="*/ 2 w 186"/>
                <a:gd name="T25" fmla="*/ 0 h 294"/>
                <a:gd name="T26" fmla="*/ 2 w 186"/>
                <a:gd name="T27" fmla="*/ 0 h 294"/>
                <a:gd name="T28" fmla="*/ 1 w 186"/>
                <a:gd name="T29" fmla="*/ 0 h 294"/>
                <a:gd name="T30" fmla="*/ 1 w 186"/>
                <a:gd name="T31" fmla="*/ 0 h 294"/>
                <a:gd name="T32" fmla="*/ 1 w 186"/>
                <a:gd name="T33" fmla="*/ 0 h 294"/>
                <a:gd name="T34" fmla="*/ 1 w 186"/>
                <a:gd name="T35" fmla="*/ 0 h 294"/>
                <a:gd name="T36" fmla="*/ 1 w 186"/>
                <a:gd name="T37" fmla="*/ 0 h 294"/>
                <a:gd name="T38" fmla="*/ 1 w 186"/>
                <a:gd name="T39" fmla="*/ 0 h 294"/>
                <a:gd name="T40" fmla="*/ 1 w 186"/>
                <a:gd name="T41" fmla="*/ 0 h 294"/>
                <a:gd name="T42" fmla="*/ 1 w 186"/>
                <a:gd name="T43" fmla="*/ 0 h 294"/>
                <a:gd name="T44" fmla="*/ 1 w 186"/>
                <a:gd name="T45" fmla="*/ 0 h 294"/>
                <a:gd name="T46" fmla="*/ 1 w 186"/>
                <a:gd name="T47" fmla="*/ 1 h 294"/>
                <a:gd name="T48" fmla="*/ 0 w 186"/>
                <a:gd name="T49" fmla="*/ 1 h 294"/>
                <a:gd name="T50" fmla="*/ 0 w 186"/>
                <a:gd name="T51" fmla="*/ 1 h 294"/>
                <a:gd name="T52" fmla="*/ 0 w 186"/>
                <a:gd name="T53" fmla="*/ 1 h 294"/>
                <a:gd name="T54" fmla="*/ 0 w 186"/>
                <a:gd name="T55" fmla="*/ 1 h 294"/>
                <a:gd name="T56" fmla="*/ 0 w 186"/>
                <a:gd name="T57" fmla="*/ 2 h 294"/>
                <a:gd name="T58" fmla="*/ 0 w 186"/>
                <a:gd name="T59" fmla="*/ 3 h 294"/>
                <a:gd name="T60" fmla="*/ 0 w 186"/>
                <a:gd name="T61" fmla="*/ 3 h 294"/>
                <a:gd name="T62" fmla="*/ 0 w 186"/>
                <a:gd name="T63" fmla="*/ 3 h 294"/>
                <a:gd name="T64" fmla="*/ 0 w 186"/>
                <a:gd name="T65" fmla="*/ 3 h 294"/>
                <a:gd name="T66" fmla="*/ 0 w 186"/>
                <a:gd name="T67" fmla="*/ 4 h 294"/>
                <a:gd name="T68" fmla="*/ 0 w 186"/>
                <a:gd name="T69" fmla="*/ 4 h 294"/>
                <a:gd name="T70" fmla="*/ 0 w 186"/>
                <a:gd name="T71" fmla="*/ 4 h 294"/>
                <a:gd name="T72" fmla="*/ 0 w 186"/>
                <a:gd name="T73" fmla="*/ 4 h 294"/>
                <a:gd name="T74" fmla="*/ 0 w 186"/>
                <a:gd name="T75" fmla="*/ 4 h 294"/>
                <a:gd name="T76" fmla="*/ 0 w 186"/>
                <a:gd name="T77" fmla="*/ 4 h 294"/>
                <a:gd name="T78" fmla="*/ 0 w 186"/>
                <a:gd name="T79" fmla="*/ 4 h 294"/>
                <a:gd name="T80" fmla="*/ 0 w 186"/>
                <a:gd name="T81" fmla="*/ 4 h 294"/>
                <a:gd name="T82" fmla="*/ 0 w 186"/>
                <a:gd name="T83" fmla="*/ 4 h 294"/>
                <a:gd name="T84" fmla="*/ 0 w 186"/>
                <a:gd name="T85" fmla="*/ 4 h 294"/>
                <a:gd name="T86" fmla="*/ 1 w 186"/>
                <a:gd name="T87" fmla="*/ 4 h 294"/>
                <a:gd name="T88" fmla="*/ 1 w 186"/>
                <a:gd name="T89" fmla="*/ 4 h 294"/>
                <a:gd name="T90" fmla="*/ 1 w 186"/>
                <a:gd name="T91" fmla="*/ 4 h 294"/>
                <a:gd name="T92" fmla="*/ 1 w 186"/>
                <a:gd name="T93" fmla="*/ 4 h 294"/>
                <a:gd name="T94" fmla="*/ 1 w 186"/>
                <a:gd name="T95" fmla="*/ 4 h 294"/>
                <a:gd name="T96" fmla="*/ 1 w 186"/>
                <a:gd name="T97" fmla="*/ 4 h 294"/>
                <a:gd name="T98" fmla="*/ 1 w 186"/>
                <a:gd name="T99" fmla="*/ 4 h 294"/>
                <a:gd name="T100" fmla="*/ 1 w 186"/>
                <a:gd name="T101" fmla="*/ 4 h 294"/>
                <a:gd name="T102" fmla="*/ 1 w 186"/>
                <a:gd name="T103" fmla="*/ 4 h 294"/>
                <a:gd name="T104" fmla="*/ 2 w 186"/>
                <a:gd name="T105" fmla="*/ 4 h 294"/>
                <a:gd name="T106" fmla="*/ 2 w 186"/>
                <a:gd name="T107" fmla="*/ 4 h 294"/>
                <a:gd name="T108" fmla="*/ 2 w 186"/>
                <a:gd name="T109" fmla="*/ 4 h 294"/>
                <a:gd name="T110" fmla="*/ 2 w 186"/>
                <a:gd name="T111" fmla="*/ 3 h 294"/>
                <a:gd name="T112" fmla="*/ 2 w 186"/>
                <a:gd name="T113" fmla="*/ 3 h 294"/>
                <a:gd name="T114" fmla="*/ 2 w 186"/>
                <a:gd name="T115" fmla="*/ 3 h 294"/>
                <a:gd name="T116" fmla="*/ 2 w 186"/>
                <a:gd name="T117" fmla="*/ 2 h 294"/>
                <a:gd name="T118" fmla="*/ 2 w 186"/>
                <a:gd name="T119" fmla="*/ 1 h 294"/>
                <a:gd name="T120" fmla="*/ 3 w 186"/>
                <a:gd name="T121" fmla="*/ 1 h 294"/>
                <a:gd name="T122" fmla="*/ 3 w 186"/>
                <a:gd name="T123" fmla="*/ 0 h 2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86" h="294">
                  <a:moveTo>
                    <a:pt x="186" y="38"/>
                  </a:moveTo>
                  <a:lnTo>
                    <a:pt x="186" y="33"/>
                  </a:lnTo>
                  <a:lnTo>
                    <a:pt x="186" y="27"/>
                  </a:lnTo>
                  <a:lnTo>
                    <a:pt x="185" y="20"/>
                  </a:lnTo>
                  <a:lnTo>
                    <a:pt x="183" y="14"/>
                  </a:lnTo>
                  <a:lnTo>
                    <a:pt x="181" y="8"/>
                  </a:lnTo>
                  <a:lnTo>
                    <a:pt x="177" y="3"/>
                  </a:lnTo>
                  <a:lnTo>
                    <a:pt x="175" y="2"/>
                  </a:lnTo>
                  <a:lnTo>
                    <a:pt x="172" y="1"/>
                  </a:lnTo>
                  <a:lnTo>
                    <a:pt x="166" y="0"/>
                  </a:lnTo>
                  <a:lnTo>
                    <a:pt x="153" y="0"/>
                  </a:lnTo>
                  <a:lnTo>
                    <a:pt x="141" y="0"/>
                  </a:lnTo>
                  <a:lnTo>
                    <a:pt x="130" y="0"/>
                  </a:lnTo>
                  <a:lnTo>
                    <a:pt x="117" y="1"/>
                  </a:lnTo>
                  <a:lnTo>
                    <a:pt x="105" y="3"/>
                  </a:lnTo>
                  <a:lnTo>
                    <a:pt x="100" y="5"/>
                  </a:lnTo>
                  <a:lnTo>
                    <a:pt x="93" y="7"/>
                  </a:lnTo>
                  <a:lnTo>
                    <a:pt x="88" y="11"/>
                  </a:lnTo>
                  <a:lnTo>
                    <a:pt x="84" y="14"/>
                  </a:lnTo>
                  <a:lnTo>
                    <a:pt x="74" y="22"/>
                  </a:lnTo>
                  <a:lnTo>
                    <a:pt x="66" y="31"/>
                  </a:lnTo>
                  <a:lnTo>
                    <a:pt x="61" y="35"/>
                  </a:lnTo>
                  <a:lnTo>
                    <a:pt x="58" y="40"/>
                  </a:lnTo>
                  <a:lnTo>
                    <a:pt x="45" y="62"/>
                  </a:lnTo>
                  <a:lnTo>
                    <a:pt x="43" y="67"/>
                  </a:lnTo>
                  <a:lnTo>
                    <a:pt x="41" y="72"/>
                  </a:lnTo>
                  <a:lnTo>
                    <a:pt x="37" y="84"/>
                  </a:lnTo>
                  <a:lnTo>
                    <a:pt x="31" y="107"/>
                  </a:lnTo>
                  <a:lnTo>
                    <a:pt x="18" y="154"/>
                  </a:lnTo>
                  <a:lnTo>
                    <a:pt x="5" y="202"/>
                  </a:lnTo>
                  <a:lnTo>
                    <a:pt x="3" y="214"/>
                  </a:lnTo>
                  <a:lnTo>
                    <a:pt x="1" y="226"/>
                  </a:lnTo>
                  <a:lnTo>
                    <a:pt x="0" y="238"/>
                  </a:lnTo>
                  <a:lnTo>
                    <a:pt x="1" y="250"/>
                  </a:lnTo>
                  <a:lnTo>
                    <a:pt x="4" y="262"/>
                  </a:lnTo>
                  <a:lnTo>
                    <a:pt x="6" y="267"/>
                  </a:lnTo>
                  <a:lnTo>
                    <a:pt x="8" y="274"/>
                  </a:lnTo>
                  <a:lnTo>
                    <a:pt x="11" y="279"/>
                  </a:lnTo>
                  <a:lnTo>
                    <a:pt x="16" y="283"/>
                  </a:lnTo>
                  <a:lnTo>
                    <a:pt x="21" y="287"/>
                  </a:lnTo>
                  <a:lnTo>
                    <a:pt x="26" y="290"/>
                  </a:lnTo>
                  <a:lnTo>
                    <a:pt x="32" y="292"/>
                  </a:lnTo>
                  <a:lnTo>
                    <a:pt x="38" y="293"/>
                  </a:lnTo>
                  <a:lnTo>
                    <a:pt x="50" y="293"/>
                  </a:lnTo>
                  <a:lnTo>
                    <a:pt x="62" y="293"/>
                  </a:lnTo>
                  <a:lnTo>
                    <a:pt x="74" y="294"/>
                  </a:lnTo>
                  <a:lnTo>
                    <a:pt x="81" y="294"/>
                  </a:lnTo>
                  <a:lnTo>
                    <a:pt x="87" y="293"/>
                  </a:lnTo>
                  <a:lnTo>
                    <a:pt x="92" y="291"/>
                  </a:lnTo>
                  <a:lnTo>
                    <a:pt x="98" y="288"/>
                  </a:lnTo>
                  <a:lnTo>
                    <a:pt x="103" y="284"/>
                  </a:lnTo>
                  <a:lnTo>
                    <a:pt x="107" y="281"/>
                  </a:lnTo>
                  <a:lnTo>
                    <a:pt x="116" y="271"/>
                  </a:lnTo>
                  <a:lnTo>
                    <a:pt x="123" y="262"/>
                  </a:lnTo>
                  <a:lnTo>
                    <a:pt x="128" y="250"/>
                  </a:lnTo>
                  <a:lnTo>
                    <a:pt x="133" y="239"/>
                  </a:lnTo>
                  <a:lnTo>
                    <a:pt x="136" y="228"/>
                  </a:lnTo>
                  <a:lnTo>
                    <a:pt x="148" y="180"/>
                  </a:lnTo>
                  <a:lnTo>
                    <a:pt x="159" y="133"/>
                  </a:lnTo>
                  <a:lnTo>
                    <a:pt x="173" y="86"/>
                  </a:lnTo>
                  <a:lnTo>
                    <a:pt x="180" y="63"/>
                  </a:lnTo>
                  <a:lnTo>
                    <a:pt x="185"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60" name="Freeform 128"/>
            <p:cNvSpPr>
              <a:spLocks/>
            </p:cNvSpPr>
            <p:nvPr/>
          </p:nvSpPr>
          <p:spPr bwMode="auto">
            <a:xfrm>
              <a:off x="1572" y="2927"/>
              <a:ext cx="52" cy="108"/>
            </a:xfrm>
            <a:custGeom>
              <a:avLst/>
              <a:gdLst>
                <a:gd name="T0" fmla="*/ 0 w 220"/>
                <a:gd name="T1" fmla="*/ 7 h 440"/>
                <a:gd name="T2" fmla="*/ 3 w 220"/>
                <a:gd name="T3" fmla="*/ 0 h 440"/>
                <a:gd name="T4" fmla="*/ 3 w 220"/>
                <a:gd name="T5" fmla="*/ 7 h 440"/>
                <a:gd name="T6" fmla="*/ 0 60000 65536"/>
                <a:gd name="T7" fmla="*/ 0 60000 65536"/>
                <a:gd name="T8" fmla="*/ 0 60000 65536"/>
              </a:gdLst>
              <a:ahLst/>
              <a:cxnLst>
                <a:cxn ang="T6">
                  <a:pos x="T0" y="T1"/>
                </a:cxn>
                <a:cxn ang="T7">
                  <a:pos x="T2" y="T3"/>
                </a:cxn>
                <a:cxn ang="T8">
                  <a:pos x="T4" y="T5"/>
                </a:cxn>
              </a:cxnLst>
              <a:rect l="0" t="0" r="r" b="b"/>
              <a:pathLst>
                <a:path w="220" h="440">
                  <a:moveTo>
                    <a:pt x="0" y="440"/>
                  </a:moveTo>
                  <a:lnTo>
                    <a:pt x="220" y="0"/>
                  </a:lnTo>
                  <a:lnTo>
                    <a:pt x="204" y="4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61" name="Line 129"/>
            <p:cNvSpPr>
              <a:spLocks noChangeShapeType="1"/>
            </p:cNvSpPr>
            <p:nvPr/>
          </p:nvSpPr>
          <p:spPr bwMode="auto">
            <a:xfrm flipH="1">
              <a:off x="1587" y="3004"/>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62" name="Freeform 130"/>
            <p:cNvSpPr>
              <a:spLocks/>
            </p:cNvSpPr>
            <p:nvPr/>
          </p:nvSpPr>
          <p:spPr bwMode="auto">
            <a:xfrm>
              <a:off x="2506" y="3395"/>
              <a:ext cx="51" cy="60"/>
            </a:xfrm>
            <a:custGeom>
              <a:avLst/>
              <a:gdLst>
                <a:gd name="T0" fmla="*/ 0 w 209"/>
                <a:gd name="T1" fmla="*/ 4 h 244"/>
                <a:gd name="T2" fmla="*/ 1 w 209"/>
                <a:gd name="T3" fmla="*/ 4 h 244"/>
                <a:gd name="T4" fmla="*/ 1 w 209"/>
                <a:gd name="T5" fmla="*/ 4 h 244"/>
                <a:gd name="T6" fmla="*/ 1 w 209"/>
                <a:gd name="T7" fmla="*/ 4 h 244"/>
                <a:gd name="T8" fmla="*/ 2 w 209"/>
                <a:gd name="T9" fmla="*/ 3 h 244"/>
                <a:gd name="T10" fmla="*/ 2 w 209"/>
                <a:gd name="T11" fmla="*/ 3 h 244"/>
                <a:gd name="T12" fmla="*/ 2 w 209"/>
                <a:gd name="T13" fmla="*/ 3 h 244"/>
                <a:gd name="T14" fmla="*/ 2 w 209"/>
                <a:gd name="T15" fmla="*/ 3 h 244"/>
                <a:gd name="T16" fmla="*/ 2 w 209"/>
                <a:gd name="T17" fmla="*/ 3 h 244"/>
                <a:gd name="T18" fmla="*/ 2 w 209"/>
                <a:gd name="T19" fmla="*/ 3 h 244"/>
                <a:gd name="T20" fmla="*/ 2 w 209"/>
                <a:gd name="T21" fmla="*/ 3 h 244"/>
                <a:gd name="T22" fmla="*/ 3 w 209"/>
                <a:gd name="T23" fmla="*/ 3 h 244"/>
                <a:gd name="T24" fmla="*/ 3 w 209"/>
                <a:gd name="T25" fmla="*/ 2 h 244"/>
                <a:gd name="T26" fmla="*/ 3 w 209"/>
                <a:gd name="T27" fmla="*/ 2 h 244"/>
                <a:gd name="T28" fmla="*/ 3 w 209"/>
                <a:gd name="T29" fmla="*/ 2 h 244"/>
                <a:gd name="T30" fmla="*/ 3 w 209"/>
                <a:gd name="T31" fmla="*/ 2 h 244"/>
                <a:gd name="T32" fmla="*/ 3 w 209"/>
                <a:gd name="T33" fmla="*/ 2 h 244"/>
                <a:gd name="T34" fmla="*/ 3 w 209"/>
                <a:gd name="T35" fmla="*/ 1 h 244"/>
                <a:gd name="T36" fmla="*/ 3 w 209"/>
                <a:gd name="T37" fmla="*/ 1 h 244"/>
                <a:gd name="T38" fmla="*/ 3 w 209"/>
                <a:gd name="T39" fmla="*/ 1 h 244"/>
                <a:gd name="T40" fmla="*/ 3 w 209"/>
                <a:gd name="T41" fmla="*/ 1 h 244"/>
                <a:gd name="T42" fmla="*/ 3 w 209"/>
                <a:gd name="T43" fmla="*/ 1 h 244"/>
                <a:gd name="T44" fmla="*/ 3 w 209"/>
                <a:gd name="T45" fmla="*/ 0 h 244"/>
                <a:gd name="T46" fmla="*/ 3 w 209"/>
                <a:gd name="T47" fmla="*/ 0 h 244"/>
                <a:gd name="T48" fmla="*/ 3 w 209"/>
                <a:gd name="T49" fmla="*/ 0 h 244"/>
                <a:gd name="T50" fmla="*/ 3 w 209"/>
                <a:gd name="T51" fmla="*/ 0 h 244"/>
                <a:gd name="T52" fmla="*/ 2 w 209"/>
                <a:gd name="T53" fmla="*/ 0 h 244"/>
                <a:gd name="T54" fmla="*/ 2 w 209"/>
                <a:gd name="T55" fmla="*/ 0 h 244"/>
                <a:gd name="T56" fmla="*/ 2 w 209"/>
                <a:gd name="T57" fmla="*/ 0 h 244"/>
                <a:gd name="T58" fmla="*/ 2 w 209"/>
                <a:gd name="T59" fmla="*/ 0 h 244"/>
                <a:gd name="T60" fmla="*/ 1 w 209"/>
                <a:gd name="T61" fmla="*/ 0 h 24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09" h="244">
                  <a:moveTo>
                    <a:pt x="0" y="244"/>
                  </a:moveTo>
                  <a:lnTo>
                    <a:pt x="85" y="244"/>
                  </a:lnTo>
                  <a:lnTo>
                    <a:pt x="94" y="243"/>
                  </a:lnTo>
                  <a:lnTo>
                    <a:pt x="105" y="241"/>
                  </a:lnTo>
                  <a:lnTo>
                    <a:pt x="115" y="237"/>
                  </a:lnTo>
                  <a:lnTo>
                    <a:pt x="125" y="232"/>
                  </a:lnTo>
                  <a:lnTo>
                    <a:pt x="136" y="225"/>
                  </a:lnTo>
                  <a:lnTo>
                    <a:pt x="146" y="218"/>
                  </a:lnTo>
                  <a:lnTo>
                    <a:pt x="155" y="208"/>
                  </a:lnTo>
                  <a:lnTo>
                    <a:pt x="164" y="198"/>
                  </a:lnTo>
                  <a:lnTo>
                    <a:pt x="172" y="187"/>
                  </a:lnTo>
                  <a:lnTo>
                    <a:pt x="181" y="175"/>
                  </a:lnTo>
                  <a:lnTo>
                    <a:pt x="187" y="162"/>
                  </a:lnTo>
                  <a:lnTo>
                    <a:pt x="194" y="149"/>
                  </a:lnTo>
                  <a:lnTo>
                    <a:pt x="199" y="136"/>
                  </a:lnTo>
                  <a:lnTo>
                    <a:pt x="203" y="122"/>
                  </a:lnTo>
                  <a:lnTo>
                    <a:pt x="206" y="108"/>
                  </a:lnTo>
                  <a:lnTo>
                    <a:pt x="208" y="94"/>
                  </a:lnTo>
                  <a:lnTo>
                    <a:pt x="209" y="82"/>
                  </a:lnTo>
                  <a:lnTo>
                    <a:pt x="208" y="69"/>
                  </a:lnTo>
                  <a:lnTo>
                    <a:pt x="207" y="57"/>
                  </a:lnTo>
                  <a:lnTo>
                    <a:pt x="205" y="46"/>
                  </a:lnTo>
                  <a:lnTo>
                    <a:pt x="201" y="36"/>
                  </a:lnTo>
                  <a:lnTo>
                    <a:pt x="197" y="26"/>
                  </a:lnTo>
                  <a:lnTo>
                    <a:pt x="190" y="19"/>
                  </a:lnTo>
                  <a:lnTo>
                    <a:pt x="184" y="12"/>
                  </a:lnTo>
                  <a:lnTo>
                    <a:pt x="176" y="7"/>
                  </a:lnTo>
                  <a:lnTo>
                    <a:pt x="169" y="3"/>
                  </a:lnTo>
                  <a:lnTo>
                    <a:pt x="159" y="1"/>
                  </a:lnTo>
                  <a:lnTo>
                    <a:pt x="151" y="0"/>
                  </a:lnTo>
                  <a:lnTo>
                    <a:pt x="6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63" name="Freeform 131"/>
            <p:cNvSpPr>
              <a:spLocks/>
            </p:cNvSpPr>
            <p:nvPr/>
          </p:nvSpPr>
          <p:spPr bwMode="auto">
            <a:xfrm>
              <a:off x="2506" y="3347"/>
              <a:ext cx="62" cy="108"/>
            </a:xfrm>
            <a:custGeom>
              <a:avLst/>
              <a:gdLst>
                <a:gd name="T0" fmla="*/ 2 w 250"/>
                <a:gd name="T1" fmla="*/ 3 h 439"/>
                <a:gd name="T2" fmla="*/ 2 w 250"/>
                <a:gd name="T3" fmla="*/ 3 h 439"/>
                <a:gd name="T4" fmla="*/ 2 w 250"/>
                <a:gd name="T5" fmla="*/ 3 h 439"/>
                <a:gd name="T6" fmla="*/ 3 w 250"/>
                <a:gd name="T7" fmla="*/ 3 h 439"/>
                <a:gd name="T8" fmla="*/ 3 w 250"/>
                <a:gd name="T9" fmla="*/ 3 h 439"/>
                <a:gd name="T10" fmla="*/ 3 w 250"/>
                <a:gd name="T11" fmla="*/ 3 h 439"/>
                <a:gd name="T12" fmla="*/ 3 w 250"/>
                <a:gd name="T13" fmla="*/ 2 h 439"/>
                <a:gd name="T14" fmla="*/ 3 w 250"/>
                <a:gd name="T15" fmla="*/ 2 h 439"/>
                <a:gd name="T16" fmla="*/ 3 w 250"/>
                <a:gd name="T17" fmla="*/ 2 h 439"/>
                <a:gd name="T18" fmla="*/ 3 w 250"/>
                <a:gd name="T19" fmla="*/ 2 h 439"/>
                <a:gd name="T20" fmla="*/ 3 w 250"/>
                <a:gd name="T21" fmla="*/ 2 h 439"/>
                <a:gd name="T22" fmla="*/ 4 w 250"/>
                <a:gd name="T23" fmla="*/ 2 h 439"/>
                <a:gd name="T24" fmla="*/ 4 w 250"/>
                <a:gd name="T25" fmla="*/ 2 h 439"/>
                <a:gd name="T26" fmla="*/ 4 w 250"/>
                <a:gd name="T27" fmla="*/ 1 h 439"/>
                <a:gd name="T28" fmla="*/ 4 w 250"/>
                <a:gd name="T29" fmla="*/ 1 h 439"/>
                <a:gd name="T30" fmla="*/ 4 w 250"/>
                <a:gd name="T31" fmla="*/ 1 h 439"/>
                <a:gd name="T32" fmla="*/ 4 w 250"/>
                <a:gd name="T33" fmla="*/ 1 h 439"/>
                <a:gd name="T34" fmla="*/ 4 w 250"/>
                <a:gd name="T35" fmla="*/ 1 h 439"/>
                <a:gd name="T36" fmla="*/ 4 w 250"/>
                <a:gd name="T37" fmla="*/ 0 h 439"/>
                <a:gd name="T38" fmla="*/ 4 w 250"/>
                <a:gd name="T39" fmla="*/ 0 h 439"/>
                <a:gd name="T40" fmla="*/ 4 w 250"/>
                <a:gd name="T41" fmla="*/ 0 h 439"/>
                <a:gd name="T42" fmla="*/ 4 w 250"/>
                <a:gd name="T43" fmla="*/ 0 h 439"/>
                <a:gd name="T44" fmla="*/ 3 w 250"/>
                <a:gd name="T45" fmla="*/ 0 h 439"/>
                <a:gd name="T46" fmla="*/ 3 w 250"/>
                <a:gd name="T47" fmla="*/ 0 h 439"/>
                <a:gd name="T48" fmla="*/ 3 w 250"/>
                <a:gd name="T49" fmla="*/ 0 h 439"/>
                <a:gd name="T50" fmla="*/ 3 w 250"/>
                <a:gd name="T51" fmla="*/ 0 h 439"/>
                <a:gd name="T52" fmla="*/ 3 w 250"/>
                <a:gd name="T53" fmla="*/ 0 h 439"/>
                <a:gd name="T54" fmla="*/ 2 w 250"/>
                <a:gd name="T55" fmla="*/ 0 h 439"/>
                <a:gd name="T56" fmla="*/ 0 w 250"/>
                <a:gd name="T57" fmla="*/ 7 h 4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50" h="439">
                  <a:moveTo>
                    <a:pt x="151" y="195"/>
                  </a:moveTo>
                  <a:lnTo>
                    <a:pt x="158" y="195"/>
                  </a:lnTo>
                  <a:lnTo>
                    <a:pt x="168" y="192"/>
                  </a:lnTo>
                  <a:lnTo>
                    <a:pt x="176" y="188"/>
                  </a:lnTo>
                  <a:lnTo>
                    <a:pt x="185" y="184"/>
                  </a:lnTo>
                  <a:lnTo>
                    <a:pt x="194" y="178"/>
                  </a:lnTo>
                  <a:lnTo>
                    <a:pt x="202" y="170"/>
                  </a:lnTo>
                  <a:lnTo>
                    <a:pt x="211" y="162"/>
                  </a:lnTo>
                  <a:lnTo>
                    <a:pt x="218" y="153"/>
                  </a:lnTo>
                  <a:lnTo>
                    <a:pt x="224" y="142"/>
                  </a:lnTo>
                  <a:lnTo>
                    <a:pt x="231" y="132"/>
                  </a:lnTo>
                  <a:lnTo>
                    <a:pt x="236" y="121"/>
                  </a:lnTo>
                  <a:lnTo>
                    <a:pt x="241" y="109"/>
                  </a:lnTo>
                  <a:lnTo>
                    <a:pt x="245" y="98"/>
                  </a:lnTo>
                  <a:lnTo>
                    <a:pt x="248" y="86"/>
                  </a:lnTo>
                  <a:lnTo>
                    <a:pt x="249" y="74"/>
                  </a:lnTo>
                  <a:lnTo>
                    <a:pt x="250" y="63"/>
                  </a:lnTo>
                  <a:lnTo>
                    <a:pt x="249" y="52"/>
                  </a:lnTo>
                  <a:lnTo>
                    <a:pt x="248" y="42"/>
                  </a:lnTo>
                  <a:lnTo>
                    <a:pt x="245" y="33"/>
                  </a:lnTo>
                  <a:lnTo>
                    <a:pt x="241" y="24"/>
                  </a:lnTo>
                  <a:lnTo>
                    <a:pt x="237" y="17"/>
                  </a:lnTo>
                  <a:lnTo>
                    <a:pt x="232" y="10"/>
                  </a:lnTo>
                  <a:lnTo>
                    <a:pt x="225" y="6"/>
                  </a:lnTo>
                  <a:lnTo>
                    <a:pt x="218" y="3"/>
                  </a:lnTo>
                  <a:lnTo>
                    <a:pt x="211" y="1"/>
                  </a:lnTo>
                  <a:lnTo>
                    <a:pt x="203" y="0"/>
                  </a:lnTo>
                  <a:lnTo>
                    <a:pt x="117" y="0"/>
                  </a:lnTo>
                  <a:lnTo>
                    <a:pt x="0" y="4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64" name="Freeform 132"/>
            <p:cNvSpPr>
              <a:spLocks/>
            </p:cNvSpPr>
            <p:nvPr/>
          </p:nvSpPr>
          <p:spPr bwMode="auto">
            <a:xfrm>
              <a:off x="2529" y="3729"/>
              <a:ext cx="48" cy="108"/>
            </a:xfrm>
            <a:custGeom>
              <a:avLst/>
              <a:gdLst>
                <a:gd name="T0" fmla="*/ 2 w 197"/>
                <a:gd name="T1" fmla="*/ 0 h 439"/>
                <a:gd name="T2" fmla="*/ 0 w 197"/>
                <a:gd name="T3" fmla="*/ 7 h 439"/>
                <a:gd name="T4" fmla="*/ 1 w 197"/>
                <a:gd name="T5" fmla="*/ 7 h 439"/>
                <a:gd name="T6" fmla="*/ 1 w 197"/>
                <a:gd name="T7" fmla="*/ 7 h 439"/>
                <a:gd name="T8" fmla="*/ 1 w 197"/>
                <a:gd name="T9" fmla="*/ 6 h 439"/>
                <a:gd name="T10" fmla="*/ 1 w 197"/>
                <a:gd name="T11" fmla="*/ 6 h 439"/>
                <a:gd name="T12" fmla="*/ 2 w 197"/>
                <a:gd name="T13" fmla="*/ 6 h 439"/>
                <a:gd name="T14" fmla="*/ 2 w 197"/>
                <a:gd name="T15" fmla="*/ 6 h 439"/>
                <a:gd name="T16" fmla="*/ 2 w 197"/>
                <a:gd name="T17" fmla="*/ 6 h 439"/>
                <a:gd name="T18" fmla="*/ 2 w 197"/>
                <a:gd name="T19" fmla="*/ 6 h 439"/>
                <a:gd name="T20" fmla="*/ 2 w 197"/>
                <a:gd name="T21" fmla="*/ 6 h 439"/>
                <a:gd name="T22" fmla="*/ 2 w 197"/>
                <a:gd name="T23" fmla="*/ 6 h 439"/>
                <a:gd name="T24" fmla="*/ 2 w 197"/>
                <a:gd name="T25" fmla="*/ 6 h 439"/>
                <a:gd name="T26" fmla="*/ 2 w 197"/>
                <a:gd name="T27" fmla="*/ 5 h 439"/>
                <a:gd name="T28" fmla="*/ 2 w 197"/>
                <a:gd name="T29" fmla="*/ 5 h 439"/>
                <a:gd name="T30" fmla="*/ 3 w 197"/>
                <a:gd name="T31" fmla="*/ 3 h 439"/>
                <a:gd name="T32" fmla="*/ 3 w 197"/>
                <a:gd name="T33" fmla="*/ 3 h 439"/>
                <a:gd name="T34" fmla="*/ 3 w 197"/>
                <a:gd name="T35" fmla="*/ 3 h 439"/>
                <a:gd name="T36" fmla="*/ 3 w 197"/>
                <a:gd name="T37" fmla="*/ 3 h 439"/>
                <a:gd name="T38" fmla="*/ 3 w 197"/>
                <a:gd name="T39" fmla="*/ 3 h 439"/>
                <a:gd name="T40" fmla="*/ 3 w 197"/>
                <a:gd name="T41" fmla="*/ 3 h 439"/>
                <a:gd name="T42" fmla="*/ 3 w 197"/>
                <a:gd name="T43" fmla="*/ 2 h 439"/>
                <a:gd name="T44" fmla="*/ 3 w 197"/>
                <a:gd name="T45" fmla="*/ 2 h 439"/>
                <a:gd name="T46" fmla="*/ 3 w 197"/>
                <a:gd name="T47" fmla="*/ 2 h 439"/>
                <a:gd name="T48" fmla="*/ 2 w 197"/>
                <a:gd name="T49" fmla="*/ 2 h 439"/>
                <a:gd name="T50" fmla="*/ 2 w 197"/>
                <a:gd name="T51" fmla="*/ 2 h 439"/>
                <a:gd name="T52" fmla="*/ 2 w 197"/>
                <a:gd name="T53" fmla="*/ 2 h 439"/>
                <a:gd name="T54" fmla="*/ 2 w 197"/>
                <a:gd name="T55" fmla="*/ 2 h 439"/>
                <a:gd name="T56" fmla="*/ 1 w 197"/>
                <a:gd name="T57" fmla="*/ 2 h 4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7" h="439">
                  <a:moveTo>
                    <a:pt x="118" y="0"/>
                  </a:moveTo>
                  <a:lnTo>
                    <a:pt x="0" y="439"/>
                  </a:lnTo>
                  <a:lnTo>
                    <a:pt x="78" y="439"/>
                  </a:lnTo>
                  <a:lnTo>
                    <a:pt x="85" y="438"/>
                  </a:lnTo>
                  <a:lnTo>
                    <a:pt x="94" y="436"/>
                  </a:lnTo>
                  <a:lnTo>
                    <a:pt x="102" y="433"/>
                  </a:lnTo>
                  <a:lnTo>
                    <a:pt x="111" y="428"/>
                  </a:lnTo>
                  <a:lnTo>
                    <a:pt x="118" y="421"/>
                  </a:lnTo>
                  <a:lnTo>
                    <a:pt x="127" y="414"/>
                  </a:lnTo>
                  <a:lnTo>
                    <a:pt x="134" y="405"/>
                  </a:lnTo>
                  <a:lnTo>
                    <a:pt x="141" y="397"/>
                  </a:lnTo>
                  <a:lnTo>
                    <a:pt x="147" y="386"/>
                  </a:lnTo>
                  <a:lnTo>
                    <a:pt x="152" y="376"/>
                  </a:lnTo>
                  <a:lnTo>
                    <a:pt x="157" y="365"/>
                  </a:lnTo>
                  <a:lnTo>
                    <a:pt x="160" y="354"/>
                  </a:lnTo>
                  <a:lnTo>
                    <a:pt x="193" y="232"/>
                  </a:lnTo>
                  <a:lnTo>
                    <a:pt x="195" y="221"/>
                  </a:lnTo>
                  <a:lnTo>
                    <a:pt x="197" y="209"/>
                  </a:lnTo>
                  <a:lnTo>
                    <a:pt x="197" y="199"/>
                  </a:lnTo>
                  <a:lnTo>
                    <a:pt x="196" y="189"/>
                  </a:lnTo>
                  <a:lnTo>
                    <a:pt x="194" y="180"/>
                  </a:lnTo>
                  <a:lnTo>
                    <a:pt x="192" y="171"/>
                  </a:lnTo>
                  <a:lnTo>
                    <a:pt x="187" y="164"/>
                  </a:lnTo>
                  <a:lnTo>
                    <a:pt x="182" y="158"/>
                  </a:lnTo>
                  <a:lnTo>
                    <a:pt x="177" y="153"/>
                  </a:lnTo>
                  <a:lnTo>
                    <a:pt x="170" y="150"/>
                  </a:lnTo>
                  <a:lnTo>
                    <a:pt x="163" y="147"/>
                  </a:lnTo>
                  <a:lnTo>
                    <a:pt x="156" y="147"/>
                  </a:lnTo>
                  <a:lnTo>
                    <a:pt x="79" y="1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65" name="Line 133"/>
            <p:cNvSpPr>
              <a:spLocks noChangeShapeType="1"/>
            </p:cNvSpPr>
            <p:nvPr/>
          </p:nvSpPr>
          <p:spPr bwMode="auto">
            <a:xfrm>
              <a:off x="1657" y="2999"/>
              <a:ext cx="791" cy="39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66" name="Line 134"/>
            <p:cNvSpPr>
              <a:spLocks noChangeShapeType="1"/>
            </p:cNvSpPr>
            <p:nvPr/>
          </p:nvSpPr>
          <p:spPr bwMode="auto">
            <a:xfrm flipH="1">
              <a:off x="1657" y="3837"/>
              <a:ext cx="79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67" name="Line 135"/>
            <p:cNvSpPr>
              <a:spLocks noChangeShapeType="1"/>
            </p:cNvSpPr>
            <p:nvPr/>
          </p:nvSpPr>
          <p:spPr bwMode="auto">
            <a:xfrm flipV="1">
              <a:off x="1657" y="2999"/>
              <a:ext cx="0" cy="8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68" name="Line 136"/>
            <p:cNvSpPr>
              <a:spLocks noChangeShapeType="1"/>
            </p:cNvSpPr>
            <p:nvPr/>
          </p:nvSpPr>
          <p:spPr bwMode="auto">
            <a:xfrm flipV="1">
              <a:off x="2448" y="3397"/>
              <a:ext cx="0" cy="4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69" name="Line 137"/>
            <p:cNvSpPr>
              <a:spLocks noChangeShapeType="1"/>
            </p:cNvSpPr>
            <p:nvPr/>
          </p:nvSpPr>
          <p:spPr bwMode="auto">
            <a:xfrm>
              <a:off x="2751" y="3482"/>
              <a:ext cx="762" cy="76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70" name="Line 138"/>
            <p:cNvSpPr>
              <a:spLocks noChangeShapeType="1"/>
            </p:cNvSpPr>
            <p:nvPr/>
          </p:nvSpPr>
          <p:spPr bwMode="auto">
            <a:xfrm flipH="1">
              <a:off x="2751" y="3482"/>
              <a:ext cx="13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71" name="Line 139"/>
            <p:cNvSpPr>
              <a:spLocks noChangeShapeType="1"/>
            </p:cNvSpPr>
            <p:nvPr/>
          </p:nvSpPr>
          <p:spPr bwMode="auto">
            <a:xfrm>
              <a:off x="4066" y="3482"/>
              <a:ext cx="764" cy="7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72" name="Line 140"/>
            <p:cNvSpPr>
              <a:spLocks noChangeShapeType="1"/>
            </p:cNvSpPr>
            <p:nvPr/>
          </p:nvSpPr>
          <p:spPr bwMode="auto">
            <a:xfrm>
              <a:off x="3513" y="4246"/>
              <a:ext cx="131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73" name="Freeform 141"/>
            <p:cNvSpPr>
              <a:spLocks/>
            </p:cNvSpPr>
            <p:nvPr/>
          </p:nvSpPr>
          <p:spPr bwMode="auto">
            <a:xfrm>
              <a:off x="3481" y="4137"/>
              <a:ext cx="75" cy="74"/>
            </a:xfrm>
            <a:custGeom>
              <a:avLst/>
              <a:gdLst>
                <a:gd name="T0" fmla="*/ 4 w 307"/>
                <a:gd name="T1" fmla="*/ 4 h 308"/>
                <a:gd name="T2" fmla="*/ 0 w 307"/>
                <a:gd name="T3" fmla="*/ 0 h 308"/>
                <a:gd name="T4" fmla="*/ 1 w 307"/>
                <a:gd name="T5" fmla="*/ 0 h 308"/>
                <a:gd name="T6" fmla="*/ 0 60000 65536"/>
                <a:gd name="T7" fmla="*/ 0 60000 65536"/>
                <a:gd name="T8" fmla="*/ 0 60000 65536"/>
              </a:gdLst>
              <a:ahLst/>
              <a:cxnLst>
                <a:cxn ang="T6">
                  <a:pos x="T0" y="T1"/>
                </a:cxn>
                <a:cxn ang="T7">
                  <a:pos x="T2" y="T3"/>
                </a:cxn>
                <a:cxn ang="T8">
                  <a:pos x="T4" y="T5"/>
                </a:cxn>
              </a:cxnLst>
              <a:rect l="0" t="0" r="r" b="b"/>
              <a:pathLst>
                <a:path w="307" h="308">
                  <a:moveTo>
                    <a:pt x="307" y="308"/>
                  </a:moveTo>
                  <a:lnTo>
                    <a:pt x="0" y="0"/>
                  </a:lnTo>
                  <a:lnTo>
                    <a:pt x="6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74" name="Freeform 142"/>
            <p:cNvSpPr>
              <a:spLocks/>
            </p:cNvSpPr>
            <p:nvPr/>
          </p:nvSpPr>
          <p:spPr bwMode="auto">
            <a:xfrm>
              <a:off x="3498" y="4137"/>
              <a:ext cx="48" cy="41"/>
            </a:xfrm>
            <a:custGeom>
              <a:avLst/>
              <a:gdLst>
                <a:gd name="T0" fmla="*/ 2 w 194"/>
                <a:gd name="T1" fmla="*/ 2 h 170"/>
                <a:gd name="T2" fmla="*/ 3 w 194"/>
                <a:gd name="T3" fmla="*/ 2 h 170"/>
                <a:gd name="T4" fmla="*/ 3 w 194"/>
                <a:gd name="T5" fmla="*/ 2 h 170"/>
                <a:gd name="T6" fmla="*/ 3 w 194"/>
                <a:gd name="T7" fmla="*/ 2 h 170"/>
                <a:gd name="T8" fmla="*/ 3 w 194"/>
                <a:gd name="T9" fmla="*/ 2 h 170"/>
                <a:gd name="T10" fmla="*/ 3 w 194"/>
                <a:gd name="T11" fmla="*/ 2 h 170"/>
                <a:gd name="T12" fmla="*/ 3 w 194"/>
                <a:gd name="T13" fmla="*/ 2 h 170"/>
                <a:gd name="T14" fmla="*/ 3 w 194"/>
                <a:gd name="T15" fmla="*/ 2 h 170"/>
                <a:gd name="T16" fmla="*/ 3 w 194"/>
                <a:gd name="T17" fmla="*/ 2 h 170"/>
                <a:gd name="T18" fmla="*/ 3 w 194"/>
                <a:gd name="T19" fmla="*/ 2 h 170"/>
                <a:gd name="T20" fmla="*/ 3 w 194"/>
                <a:gd name="T21" fmla="*/ 2 h 170"/>
                <a:gd name="T22" fmla="*/ 3 w 194"/>
                <a:gd name="T23" fmla="*/ 2 h 170"/>
                <a:gd name="T24" fmla="*/ 3 w 194"/>
                <a:gd name="T25" fmla="*/ 2 h 170"/>
                <a:gd name="T26" fmla="*/ 3 w 194"/>
                <a:gd name="T27" fmla="*/ 2 h 170"/>
                <a:gd name="T28" fmla="*/ 3 w 194"/>
                <a:gd name="T29" fmla="*/ 1 h 170"/>
                <a:gd name="T30" fmla="*/ 2 w 194"/>
                <a:gd name="T31" fmla="*/ 1 h 170"/>
                <a:gd name="T32" fmla="*/ 2 w 194"/>
                <a:gd name="T33" fmla="*/ 1 h 170"/>
                <a:gd name="T34" fmla="*/ 2 w 194"/>
                <a:gd name="T35" fmla="*/ 1 h 170"/>
                <a:gd name="T36" fmla="*/ 2 w 194"/>
                <a:gd name="T37" fmla="*/ 1 h 170"/>
                <a:gd name="T38" fmla="*/ 2 w 194"/>
                <a:gd name="T39" fmla="*/ 1 h 170"/>
                <a:gd name="T40" fmla="*/ 2 w 194"/>
                <a:gd name="T41" fmla="*/ 1 h 170"/>
                <a:gd name="T42" fmla="*/ 2 w 194"/>
                <a:gd name="T43" fmla="*/ 1 h 170"/>
                <a:gd name="T44" fmla="*/ 2 w 194"/>
                <a:gd name="T45" fmla="*/ 1 h 170"/>
                <a:gd name="T46" fmla="*/ 1 w 194"/>
                <a:gd name="T47" fmla="*/ 0 h 170"/>
                <a:gd name="T48" fmla="*/ 1 w 194"/>
                <a:gd name="T49" fmla="*/ 0 h 170"/>
                <a:gd name="T50" fmla="*/ 1 w 194"/>
                <a:gd name="T51" fmla="*/ 0 h 170"/>
                <a:gd name="T52" fmla="*/ 1 w 194"/>
                <a:gd name="T53" fmla="*/ 0 h 170"/>
                <a:gd name="T54" fmla="*/ 1 w 194"/>
                <a:gd name="T55" fmla="*/ 0 h 170"/>
                <a:gd name="T56" fmla="*/ 1 w 194"/>
                <a:gd name="T57" fmla="*/ 0 h 170"/>
                <a:gd name="T58" fmla="*/ 0 w 194"/>
                <a:gd name="T59" fmla="*/ 0 h 170"/>
                <a:gd name="T60" fmla="*/ 0 w 194"/>
                <a:gd name="T61" fmla="*/ 0 h 170"/>
                <a:gd name="T62" fmla="*/ 0 w 194"/>
                <a:gd name="T63" fmla="*/ 0 h 170"/>
                <a:gd name="T64" fmla="*/ 0 w 194"/>
                <a:gd name="T65" fmla="*/ 0 h 170"/>
                <a:gd name="T66" fmla="*/ 0 w 194"/>
                <a:gd name="T67" fmla="*/ 0 h 170"/>
                <a:gd name="T68" fmla="*/ 0 w 194"/>
                <a:gd name="T69" fmla="*/ 0 h 17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4" h="170">
                  <a:moveTo>
                    <a:pt x="170" y="170"/>
                  </a:moveTo>
                  <a:lnTo>
                    <a:pt x="176" y="170"/>
                  </a:lnTo>
                  <a:lnTo>
                    <a:pt x="182" y="169"/>
                  </a:lnTo>
                  <a:lnTo>
                    <a:pt x="186" y="167"/>
                  </a:lnTo>
                  <a:lnTo>
                    <a:pt x="189" y="165"/>
                  </a:lnTo>
                  <a:lnTo>
                    <a:pt x="192" y="162"/>
                  </a:lnTo>
                  <a:lnTo>
                    <a:pt x="193" y="157"/>
                  </a:lnTo>
                  <a:lnTo>
                    <a:pt x="194" y="153"/>
                  </a:lnTo>
                  <a:lnTo>
                    <a:pt x="194" y="148"/>
                  </a:lnTo>
                  <a:lnTo>
                    <a:pt x="193" y="142"/>
                  </a:lnTo>
                  <a:lnTo>
                    <a:pt x="191" y="136"/>
                  </a:lnTo>
                  <a:lnTo>
                    <a:pt x="188" y="130"/>
                  </a:lnTo>
                  <a:lnTo>
                    <a:pt x="184" y="123"/>
                  </a:lnTo>
                  <a:lnTo>
                    <a:pt x="180" y="116"/>
                  </a:lnTo>
                  <a:lnTo>
                    <a:pt x="174" y="108"/>
                  </a:lnTo>
                  <a:lnTo>
                    <a:pt x="168" y="101"/>
                  </a:lnTo>
                  <a:lnTo>
                    <a:pt x="160" y="93"/>
                  </a:lnTo>
                  <a:lnTo>
                    <a:pt x="153" y="85"/>
                  </a:lnTo>
                  <a:lnTo>
                    <a:pt x="145" y="78"/>
                  </a:lnTo>
                  <a:lnTo>
                    <a:pt x="136" y="69"/>
                  </a:lnTo>
                  <a:lnTo>
                    <a:pt x="127" y="62"/>
                  </a:lnTo>
                  <a:lnTo>
                    <a:pt x="118" y="54"/>
                  </a:lnTo>
                  <a:lnTo>
                    <a:pt x="108" y="47"/>
                  </a:lnTo>
                  <a:lnTo>
                    <a:pt x="99" y="40"/>
                  </a:lnTo>
                  <a:lnTo>
                    <a:pt x="88" y="34"/>
                  </a:lnTo>
                  <a:lnTo>
                    <a:pt x="78" y="27"/>
                  </a:lnTo>
                  <a:lnTo>
                    <a:pt x="68" y="22"/>
                  </a:lnTo>
                  <a:lnTo>
                    <a:pt x="58" y="17"/>
                  </a:lnTo>
                  <a:lnTo>
                    <a:pt x="49" y="13"/>
                  </a:lnTo>
                  <a:lnTo>
                    <a:pt x="39" y="8"/>
                  </a:lnTo>
                  <a:lnTo>
                    <a:pt x="30" y="5"/>
                  </a:lnTo>
                  <a:lnTo>
                    <a:pt x="22" y="3"/>
                  </a:lnTo>
                  <a:lnTo>
                    <a:pt x="13"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75" name="Line 143"/>
            <p:cNvSpPr>
              <a:spLocks noChangeShapeType="1"/>
            </p:cNvSpPr>
            <p:nvPr/>
          </p:nvSpPr>
          <p:spPr bwMode="auto">
            <a:xfrm flipH="1">
              <a:off x="3524" y="417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76" name="Freeform 144"/>
            <p:cNvSpPr>
              <a:spLocks/>
            </p:cNvSpPr>
            <p:nvPr/>
          </p:nvSpPr>
          <p:spPr bwMode="auto">
            <a:xfrm>
              <a:off x="3268" y="3909"/>
              <a:ext cx="4" cy="15"/>
            </a:xfrm>
            <a:custGeom>
              <a:avLst/>
              <a:gdLst>
                <a:gd name="T0" fmla="*/ 0 w 19"/>
                <a:gd name="T1" fmla="*/ 0 h 61"/>
                <a:gd name="T2" fmla="*/ 0 w 19"/>
                <a:gd name="T3" fmla="*/ 0 h 61"/>
                <a:gd name="T4" fmla="*/ 0 w 19"/>
                <a:gd name="T5" fmla="*/ 0 h 61"/>
                <a:gd name="T6" fmla="*/ 0 w 19"/>
                <a:gd name="T7" fmla="*/ 0 h 61"/>
                <a:gd name="T8" fmla="*/ 0 w 19"/>
                <a:gd name="T9" fmla="*/ 0 h 61"/>
                <a:gd name="T10" fmla="*/ 0 w 19"/>
                <a:gd name="T11" fmla="*/ 0 h 61"/>
                <a:gd name="T12" fmla="*/ 0 w 19"/>
                <a:gd name="T13" fmla="*/ 1 h 61"/>
                <a:gd name="T14" fmla="*/ 0 w 19"/>
                <a:gd name="T15" fmla="*/ 1 h 61"/>
                <a:gd name="T16" fmla="*/ 0 w 19"/>
                <a:gd name="T17" fmla="*/ 1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61">
                  <a:moveTo>
                    <a:pt x="3" y="0"/>
                  </a:moveTo>
                  <a:lnTo>
                    <a:pt x="1" y="8"/>
                  </a:lnTo>
                  <a:lnTo>
                    <a:pt x="0" y="16"/>
                  </a:lnTo>
                  <a:lnTo>
                    <a:pt x="0" y="25"/>
                  </a:lnTo>
                  <a:lnTo>
                    <a:pt x="3" y="32"/>
                  </a:lnTo>
                  <a:lnTo>
                    <a:pt x="6" y="40"/>
                  </a:lnTo>
                  <a:lnTo>
                    <a:pt x="9" y="47"/>
                  </a:lnTo>
                  <a:lnTo>
                    <a:pt x="13" y="55"/>
                  </a:lnTo>
                  <a:lnTo>
                    <a:pt x="19"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77" name="Freeform 145"/>
            <p:cNvSpPr>
              <a:spLocks/>
            </p:cNvSpPr>
            <p:nvPr/>
          </p:nvSpPr>
          <p:spPr bwMode="auto">
            <a:xfrm>
              <a:off x="3236" y="3852"/>
              <a:ext cx="46" cy="72"/>
            </a:xfrm>
            <a:custGeom>
              <a:avLst/>
              <a:gdLst>
                <a:gd name="T0" fmla="*/ 3 w 188"/>
                <a:gd name="T1" fmla="*/ 0 h 294"/>
                <a:gd name="T2" fmla="*/ 3 w 188"/>
                <a:gd name="T3" fmla="*/ 0 h 294"/>
                <a:gd name="T4" fmla="*/ 3 w 188"/>
                <a:gd name="T5" fmla="*/ 0 h 294"/>
                <a:gd name="T6" fmla="*/ 3 w 188"/>
                <a:gd name="T7" fmla="*/ 0 h 294"/>
                <a:gd name="T8" fmla="*/ 3 w 188"/>
                <a:gd name="T9" fmla="*/ 0 h 294"/>
                <a:gd name="T10" fmla="*/ 3 w 188"/>
                <a:gd name="T11" fmla="*/ 0 h 294"/>
                <a:gd name="T12" fmla="*/ 3 w 188"/>
                <a:gd name="T13" fmla="*/ 0 h 294"/>
                <a:gd name="T14" fmla="*/ 3 w 188"/>
                <a:gd name="T15" fmla="*/ 0 h 294"/>
                <a:gd name="T16" fmla="*/ 2 w 188"/>
                <a:gd name="T17" fmla="*/ 0 h 294"/>
                <a:gd name="T18" fmla="*/ 2 w 188"/>
                <a:gd name="T19" fmla="*/ 0 h 294"/>
                <a:gd name="T20" fmla="*/ 2 w 188"/>
                <a:gd name="T21" fmla="*/ 0 h 294"/>
                <a:gd name="T22" fmla="*/ 2 w 188"/>
                <a:gd name="T23" fmla="*/ 0 h 294"/>
                <a:gd name="T24" fmla="*/ 2 w 188"/>
                <a:gd name="T25" fmla="*/ 0 h 294"/>
                <a:gd name="T26" fmla="*/ 2 w 188"/>
                <a:gd name="T27" fmla="*/ 0 h 294"/>
                <a:gd name="T28" fmla="*/ 1 w 188"/>
                <a:gd name="T29" fmla="*/ 0 h 294"/>
                <a:gd name="T30" fmla="*/ 1 w 188"/>
                <a:gd name="T31" fmla="*/ 0 h 294"/>
                <a:gd name="T32" fmla="*/ 1 w 188"/>
                <a:gd name="T33" fmla="*/ 0 h 294"/>
                <a:gd name="T34" fmla="*/ 1 w 188"/>
                <a:gd name="T35" fmla="*/ 0 h 294"/>
                <a:gd name="T36" fmla="*/ 1 w 188"/>
                <a:gd name="T37" fmla="*/ 0 h 294"/>
                <a:gd name="T38" fmla="*/ 1 w 188"/>
                <a:gd name="T39" fmla="*/ 0 h 294"/>
                <a:gd name="T40" fmla="*/ 1 w 188"/>
                <a:gd name="T41" fmla="*/ 0 h 294"/>
                <a:gd name="T42" fmla="*/ 1 w 188"/>
                <a:gd name="T43" fmla="*/ 0 h 294"/>
                <a:gd name="T44" fmla="*/ 1 w 188"/>
                <a:gd name="T45" fmla="*/ 0 h 294"/>
                <a:gd name="T46" fmla="*/ 1 w 188"/>
                <a:gd name="T47" fmla="*/ 1 h 294"/>
                <a:gd name="T48" fmla="*/ 1 w 188"/>
                <a:gd name="T49" fmla="*/ 1 h 294"/>
                <a:gd name="T50" fmla="*/ 0 w 188"/>
                <a:gd name="T51" fmla="*/ 1 h 294"/>
                <a:gd name="T52" fmla="*/ 0 w 188"/>
                <a:gd name="T53" fmla="*/ 1 h 294"/>
                <a:gd name="T54" fmla="*/ 0 w 188"/>
                <a:gd name="T55" fmla="*/ 2 h 294"/>
                <a:gd name="T56" fmla="*/ 0 w 188"/>
                <a:gd name="T57" fmla="*/ 2 h 294"/>
                <a:gd name="T58" fmla="*/ 0 w 188"/>
                <a:gd name="T59" fmla="*/ 3 h 294"/>
                <a:gd name="T60" fmla="*/ 0 w 188"/>
                <a:gd name="T61" fmla="*/ 3 h 294"/>
                <a:gd name="T62" fmla="*/ 0 w 188"/>
                <a:gd name="T63" fmla="*/ 3 h 294"/>
                <a:gd name="T64" fmla="*/ 0 w 188"/>
                <a:gd name="T65" fmla="*/ 3 h 294"/>
                <a:gd name="T66" fmla="*/ 0 w 188"/>
                <a:gd name="T67" fmla="*/ 4 h 294"/>
                <a:gd name="T68" fmla="*/ 0 w 188"/>
                <a:gd name="T69" fmla="*/ 4 h 294"/>
                <a:gd name="T70" fmla="*/ 0 w 188"/>
                <a:gd name="T71" fmla="*/ 4 h 294"/>
                <a:gd name="T72" fmla="*/ 0 w 188"/>
                <a:gd name="T73" fmla="*/ 4 h 294"/>
                <a:gd name="T74" fmla="*/ 0 w 188"/>
                <a:gd name="T75" fmla="*/ 4 h 294"/>
                <a:gd name="T76" fmla="*/ 0 w 188"/>
                <a:gd name="T77" fmla="*/ 4 h 294"/>
                <a:gd name="T78" fmla="*/ 0 w 188"/>
                <a:gd name="T79" fmla="*/ 4 h 294"/>
                <a:gd name="T80" fmla="*/ 0 w 188"/>
                <a:gd name="T81" fmla="*/ 4 h 294"/>
                <a:gd name="T82" fmla="*/ 0 w 188"/>
                <a:gd name="T83" fmla="*/ 4 h 294"/>
                <a:gd name="T84" fmla="*/ 0 w 188"/>
                <a:gd name="T85" fmla="*/ 4 h 294"/>
                <a:gd name="T86" fmla="*/ 1 w 188"/>
                <a:gd name="T87" fmla="*/ 4 h 294"/>
                <a:gd name="T88" fmla="*/ 1 w 188"/>
                <a:gd name="T89" fmla="*/ 4 h 294"/>
                <a:gd name="T90" fmla="*/ 1 w 188"/>
                <a:gd name="T91" fmla="*/ 4 h 294"/>
                <a:gd name="T92" fmla="*/ 1 w 188"/>
                <a:gd name="T93" fmla="*/ 4 h 294"/>
                <a:gd name="T94" fmla="*/ 1 w 188"/>
                <a:gd name="T95" fmla="*/ 4 h 294"/>
                <a:gd name="T96" fmla="*/ 1 w 188"/>
                <a:gd name="T97" fmla="*/ 4 h 294"/>
                <a:gd name="T98" fmla="*/ 1 w 188"/>
                <a:gd name="T99" fmla="*/ 4 h 294"/>
                <a:gd name="T100" fmla="*/ 1 w 188"/>
                <a:gd name="T101" fmla="*/ 4 h 294"/>
                <a:gd name="T102" fmla="*/ 2 w 188"/>
                <a:gd name="T103" fmla="*/ 4 h 294"/>
                <a:gd name="T104" fmla="*/ 2 w 188"/>
                <a:gd name="T105" fmla="*/ 4 h 294"/>
                <a:gd name="T106" fmla="*/ 2 w 188"/>
                <a:gd name="T107" fmla="*/ 4 h 294"/>
                <a:gd name="T108" fmla="*/ 2 w 188"/>
                <a:gd name="T109" fmla="*/ 4 h 294"/>
                <a:gd name="T110" fmla="*/ 2 w 188"/>
                <a:gd name="T111" fmla="*/ 3 h 294"/>
                <a:gd name="T112" fmla="*/ 2 w 188"/>
                <a:gd name="T113" fmla="*/ 3 h 294"/>
                <a:gd name="T114" fmla="*/ 2 w 188"/>
                <a:gd name="T115" fmla="*/ 3 h 294"/>
                <a:gd name="T116" fmla="*/ 2 w 188"/>
                <a:gd name="T117" fmla="*/ 2 h 294"/>
                <a:gd name="T118" fmla="*/ 3 w 188"/>
                <a:gd name="T119" fmla="*/ 1 h 294"/>
                <a:gd name="T120" fmla="*/ 3 w 188"/>
                <a:gd name="T121" fmla="*/ 1 h 294"/>
                <a:gd name="T122" fmla="*/ 3 w 188"/>
                <a:gd name="T123" fmla="*/ 0 h 2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88" h="294">
                  <a:moveTo>
                    <a:pt x="187" y="40"/>
                  </a:moveTo>
                  <a:lnTo>
                    <a:pt x="188" y="33"/>
                  </a:lnTo>
                  <a:lnTo>
                    <a:pt x="188" y="28"/>
                  </a:lnTo>
                  <a:lnTo>
                    <a:pt x="187" y="21"/>
                  </a:lnTo>
                  <a:lnTo>
                    <a:pt x="185" y="15"/>
                  </a:lnTo>
                  <a:lnTo>
                    <a:pt x="181" y="9"/>
                  </a:lnTo>
                  <a:lnTo>
                    <a:pt x="178" y="4"/>
                  </a:lnTo>
                  <a:lnTo>
                    <a:pt x="176" y="2"/>
                  </a:lnTo>
                  <a:lnTo>
                    <a:pt x="173" y="1"/>
                  </a:lnTo>
                  <a:lnTo>
                    <a:pt x="168" y="0"/>
                  </a:lnTo>
                  <a:lnTo>
                    <a:pt x="155" y="1"/>
                  </a:lnTo>
                  <a:lnTo>
                    <a:pt x="142" y="0"/>
                  </a:lnTo>
                  <a:lnTo>
                    <a:pt x="130" y="0"/>
                  </a:lnTo>
                  <a:lnTo>
                    <a:pt x="119" y="1"/>
                  </a:lnTo>
                  <a:lnTo>
                    <a:pt x="106" y="3"/>
                  </a:lnTo>
                  <a:lnTo>
                    <a:pt x="100" y="5"/>
                  </a:lnTo>
                  <a:lnTo>
                    <a:pt x="95" y="8"/>
                  </a:lnTo>
                  <a:lnTo>
                    <a:pt x="90" y="11"/>
                  </a:lnTo>
                  <a:lnTo>
                    <a:pt x="84" y="15"/>
                  </a:lnTo>
                  <a:lnTo>
                    <a:pt x="75" y="23"/>
                  </a:lnTo>
                  <a:lnTo>
                    <a:pt x="66" y="31"/>
                  </a:lnTo>
                  <a:lnTo>
                    <a:pt x="62" y="36"/>
                  </a:lnTo>
                  <a:lnTo>
                    <a:pt x="59" y="41"/>
                  </a:lnTo>
                  <a:lnTo>
                    <a:pt x="47" y="62"/>
                  </a:lnTo>
                  <a:lnTo>
                    <a:pt x="44" y="67"/>
                  </a:lnTo>
                  <a:lnTo>
                    <a:pt x="42" y="74"/>
                  </a:lnTo>
                  <a:lnTo>
                    <a:pt x="39" y="85"/>
                  </a:lnTo>
                  <a:lnTo>
                    <a:pt x="32" y="109"/>
                  </a:lnTo>
                  <a:lnTo>
                    <a:pt x="18" y="156"/>
                  </a:lnTo>
                  <a:lnTo>
                    <a:pt x="7" y="202"/>
                  </a:lnTo>
                  <a:lnTo>
                    <a:pt x="4" y="214"/>
                  </a:lnTo>
                  <a:lnTo>
                    <a:pt x="1" y="227"/>
                  </a:lnTo>
                  <a:lnTo>
                    <a:pt x="0" y="239"/>
                  </a:lnTo>
                  <a:lnTo>
                    <a:pt x="1" y="251"/>
                  </a:lnTo>
                  <a:lnTo>
                    <a:pt x="5" y="263"/>
                  </a:lnTo>
                  <a:lnTo>
                    <a:pt x="7" y="268"/>
                  </a:lnTo>
                  <a:lnTo>
                    <a:pt x="10" y="274"/>
                  </a:lnTo>
                  <a:lnTo>
                    <a:pt x="13" y="279"/>
                  </a:lnTo>
                  <a:lnTo>
                    <a:pt x="16" y="283"/>
                  </a:lnTo>
                  <a:lnTo>
                    <a:pt x="22" y="288"/>
                  </a:lnTo>
                  <a:lnTo>
                    <a:pt x="27" y="291"/>
                  </a:lnTo>
                  <a:lnTo>
                    <a:pt x="32" y="293"/>
                  </a:lnTo>
                  <a:lnTo>
                    <a:pt x="39" y="294"/>
                  </a:lnTo>
                  <a:lnTo>
                    <a:pt x="51" y="294"/>
                  </a:lnTo>
                  <a:lnTo>
                    <a:pt x="63" y="294"/>
                  </a:lnTo>
                  <a:lnTo>
                    <a:pt x="76" y="294"/>
                  </a:lnTo>
                  <a:lnTo>
                    <a:pt x="81" y="294"/>
                  </a:lnTo>
                  <a:lnTo>
                    <a:pt x="88" y="294"/>
                  </a:lnTo>
                  <a:lnTo>
                    <a:pt x="93" y="292"/>
                  </a:lnTo>
                  <a:lnTo>
                    <a:pt x="98" y="289"/>
                  </a:lnTo>
                  <a:lnTo>
                    <a:pt x="104" y="286"/>
                  </a:lnTo>
                  <a:lnTo>
                    <a:pt x="109" y="281"/>
                  </a:lnTo>
                  <a:lnTo>
                    <a:pt x="117" y="273"/>
                  </a:lnTo>
                  <a:lnTo>
                    <a:pt x="124" y="262"/>
                  </a:lnTo>
                  <a:lnTo>
                    <a:pt x="129" y="251"/>
                  </a:lnTo>
                  <a:lnTo>
                    <a:pt x="133" y="240"/>
                  </a:lnTo>
                  <a:lnTo>
                    <a:pt x="138" y="228"/>
                  </a:lnTo>
                  <a:lnTo>
                    <a:pt x="148" y="181"/>
                  </a:lnTo>
                  <a:lnTo>
                    <a:pt x="161" y="133"/>
                  </a:lnTo>
                  <a:lnTo>
                    <a:pt x="174" y="86"/>
                  </a:lnTo>
                  <a:lnTo>
                    <a:pt x="181" y="63"/>
                  </a:lnTo>
                  <a:lnTo>
                    <a:pt x="187" y="4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78" name="Freeform 146"/>
            <p:cNvSpPr>
              <a:spLocks/>
            </p:cNvSpPr>
            <p:nvPr/>
          </p:nvSpPr>
          <p:spPr bwMode="auto">
            <a:xfrm>
              <a:off x="3232" y="3356"/>
              <a:ext cx="53" cy="107"/>
            </a:xfrm>
            <a:custGeom>
              <a:avLst/>
              <a:gdLst>
                <a:gd name="T0" fmla="*/ 0 w 220"/>
                <a:gd name="T1" fmla="*/ 6 h 439"/>
                <a:gd name="T2" fmla="*/ 3 w 220"/>
                <a:gd name="T3" fmla="*/ 0 h 439"/>
                <a:gd name="T4" fmla="*/ 3 w 220"/>
                <a:gd name="T5" fmla="*/ 6 h 439"/>
                <a:gd name="T6" fmla="*/ 0 60000 65536"/>
                <a:gd name="T7" fmla="*/ 0 60000 65536"/>
                <a:gd name="T8" fmla="*/ 0 60000 65536"/>
              </a:gdLst>
              <a:ahLst/>
              <a:cxnLst>
                <a:cxn ang="T6">
                  <a:pos x="T0" y="T1"/>
                </a:cxn>
                <a:cxn ang="T7">
                  <a:pos x="T2" y="T3"/>
                </a:cxn>
                <a:cxn ang="T8">
                  <a:pos x="T4" y="T5"/>
                </a:cxn>
              </a:cxnLst>
              <a:rect l="0" t="0" r="r" b="b"/>
              <a:pathLst>
                <a:path w="220" h="439">
                  <a:moveTo>
                    <a:pt x="0" y="439"/>
                  </a:moveTo>
                  <a:lnTo>
                    <a:pt x="220" y="0"/>
                  </a:lnTo>
                  <a:lnTo>
                    <a:pt x="205" y="4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79" name="Line 147"/>
            <p:cNvSpPr>
              <a:spLocks noChangeShapeType="1"/>
            </p:cNvSpPr>
            <p:nvPr/>
          </p:nvSpPr>
          <p:spPr bwMode="auto">
            <a:xfrm flipH="1">
              <a:off x="3248" y="3434"/>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80" name="Freeform 148"/>
            <p:cNvSpPr>
              <a:spLocks/>
            </p:cNvSpPr>
            <p:nvPr/>
          </p:nvSpPr>
          <p:spPr bwMode="auto">
            <a:xfrm>
              <a:off x="3750" y="2888"/>
              <a:ext cx="49" cy="60"/>
            </a:xfrm>
            <a:custGeom>
              <a:avLst/>
              <a:gdLst>
                <a:gd name="T0" fmla="*/ 0 w 209"/>
                <a:gd name="T1" fmla="*/ 4 h 243"/>
                <a:gd name="T2" fmla="*/ 1 w 209"/>
                <a:gd name="T3" fmla="*/ 4 h 243"/>
                <a:gd name="T4" fmla="*/ 1 w 209"/>
                <a:gd name="T5" fmla="*/ 4 h 243"/>
                <a:gd name="T6" fmla="*/ 1 w 209"/>
                <a:gd name="T7" fmla="*/ 4 h 243"/>
                <a:gd name="T8" fmla="*/ 1 w 209"/>
                <a:gd name="T9" fmla="*/ 4 h 243"/>
                <a:gd name="T10" fmla="*/ 2 w 209"/>
                <a:gd name="T11" fmla="*/ 3 h 243"/>
                <a:gd name="T12" fmla="*/ 2 w 209"/>
                <a:gd name="T13" fmla="*/ 3 h 243"/>
                <a:gd name="T14" fmla="*/ 2 w 209"/>
                <a:gd name="T15" fmla="*/ 3 h 243"/>
                <a:gd name="T16" fmla="*/ 2 w 209"/>
                <a:gd name="T17" fmla="*/ 3 h 243"/>
                <a:gd name="T18" fmla="*/ 2 w 209"/>
                <a:gd name="T19" fmla="*/ 3 h 243"/>
                <a:gd name="T20" fmla="*/ 2 w 209"/>
                <a:gd name="T21" fmla="*/ 3 h 243"/>
                <a:gd name="T22" fmla="*/ 2 w 209"/>
                <a:gd name="T23" fmla="*/ 3 h 243"/>
                <a:gd name="T24" fmla="*/ 2 w 209"/>
                <a:gd name="T25" fmla="*/ 2 h 243"/>
                <a:gd name="T26" fmla="*/ 3 w 209"/>
                <a:gd name="T27" fmla="*/ 2 h 243"/>
                <a:gd name="T28" fmla="*/ 3 w 209"/>
                <a:gd name="T29" fmla="*/ 2 h 243"/>
                <a:gd name="T30" fmla="*/ 3 w 209"/>
                <a:gd name="T31" fmla="*/ 2 h 243"/>
                <a:gd name="T32" fmla="*/ 3 w 209"/>
                <a:gd name="T33" fmla="*/ 2 h 243"/>
                <a:gd name="T34" fmla="*/ 3 w 209"/>
                <a:gd name="T35" fmla="*/ 1 h 243"/>
                <a:gd name="T36" fmla="*/ 3 w 209"/>
                <a:gd name="T37" fmla="*/ 1 h 243"/>
                <a:gd name="T38" fmla="*/ 3 w 209"/>
                <a:gd name="T39" fmla="*/ 1 h 243"/>
                <a:gd name="T40" fmla="*/ 3 w 209"/>
                <a:gd name="T41" fmla="*/ 1 h 243"/>
                <a:gd name="T42" fmla="*/ 3 w 209"/>
                <a:gd name="T43" fmla="*/ 1 h 243"/>
                <a:gd name="T44" fmla="*/ 3 w 209"/>
                <a:gd name="T45" fmla="*/ 0 h 243"/>
                <a:gd name="T46" fmla="*/ 3 w 209"/>
                <a:gd name="T47" fmla="*/ 0 h 243"/>
                <a:gd name="T48" fmla="*/ 3 w 209"/>
                <a:gd name="T49" fmla="*/ 0 h 243"/>
                <a:gd name="T50" fmla="*/ 2 w 209"/>
                <a:gd name="T51" fmla="*/ 0 h 243"/>
                <a:gd name="T52" fmla="*/ 2 w 209"/>
                <a:gd name="T53" fmla="*/ 0 h 243"/>
                <a:gd name="T54" fmla="*/ 2 w 209"/>
                <a:gd name="T55" fmla="*/ 0 h 243"/>
                <a:gd name="T56" fmla="*/ 2 w 209"/>
                <a:gd name="T57" fmla="*/ 0 h 243"/>
                <a:gd name="T58" fmla="*/ 2 w 209"/>
                <a:gd name="T59" fmla="*/ 0 h 243"/>
                <a:gd name="T60" fmla="*/ 1 w 209"/>
                <a:gd name="T61" fmla="*/ 0 h 24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09" h="243">
                  <a:moveTo>
                    <a:pt x="0" y="243"/>
                  </a:moveTo>
                  <a:lnTo>
                    <a:pt x="85" y="243"/>
                  </a:lnTo>
                  <a:lnTo>
                    <a:pt x="95" y="243"/>
                  </a:lnTo>
                  <a:lnTo>
                    <a:pt x="104" y="240"/>
                  </a:lnTo>
                  <a:lnTo>
                    <a:pt x="115" y="237"/>
                  </a:lnTo>
                  <a:lnTo>
                    <a:pt x="125" y="232"/>
                  </a:lnTo>
                  <a:lnTo>
                    <a:pt x="135" y="225"/>
                  </a:lnTo>
                  <a:lnTo>
                    <a:pt x="145" y="217"/>
                  </a:lnTo>
                  <a:lnTo>
                    <a:pt x="154" y="208"/>
                  </a:lnTo>
                  <a:lnTo>
                    <a:pt x="164" y="198"/>
                  </a:lnTo>
                  <a:lnTo>
                    <a:pt x="173" y="187"/>
                  </a:lnTo>
                  <a:lnTo>
                    <a:pt x="180" y="174"/>
                  </a:lnTo>
                  <a:lnTo>
                    <a:pt x="187" y="162"/>
                  </a:lnTo>
                  <a:lnTo>
                    <a:pt x="194" y="149"/>
                  </a:lnTo>
                  <a:lnTo>
                    <a:pt x="199" y="136"/>
                  </a:lnTo>
                  <a:lnTo>
                    <a:pt x="203" y="122"/>
                  </a:lnTo>
                  <a:lnTo>
                    <a:pt x="206" y="108"/>
                  </a:lnTo>
                  <a:lnTo>
                    <a:pt x="208" y="94"/>
                  </a:lnTo>
                  <a:lnTo>
                    <a:pt x="209" y="82"/>
                  </a:lnTo>
                  <a:lnTo>
                    <a:pt x="209" y="69"/>
                  </a:lnTo>
                  <a:lnTo>
                    <a:pt x="208" y="57"/>
                  </a:lnTo>
                  <a:lnTo>
                    <a:pt x="205" y="45"/>
                  </a:lnTo>
                  <a:lnTo>
                    <a:pt x="201" y="36"/>
                  </a:lnTo>
                  <a:lnTo>
                    <a:pt x="196" y="26"/>
                  </a:lnTo>
                  <a:lnTo>
                    <a:pt x="191" y="19"/>
                  </a:lnTo>
                  <a:lnTo>
                    <a:pt x="184" y="11"/>
                  </a:lnTo>
                  <a:lnTo>
                    <a:pt x="177" y="7"/>
                  </a:lnTo>
                  <a:lnTo>
                    <a:pt x="168" y="3"/>
                  </a:lnTo>
                  <a:lnTo>
                    <a:pt x="160" y="1"/>
                  </a:lnTo>
                  <a:lnTo>
                    <a:pt x="150" y="0"/>
                  </a:lnTo>
                  <a:lnTo>
                    <a:pt x="6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81" name="Freeform 149"/>
            <p:cNvSpPr>
              <a:spLocks/>
            </p:cNvSpPr>
            <p:nvPr/>
          </p:nvSpPr>
          <p:spPr bwMode="auto">
            <a:xfrm>
              <a:off x="3750" y="2840"/>
              <a:ext cx="60" cy="108"/>
            </a:xfrm>
            <a:custGeom>
              <a:avLst/>
              <a:gdLst>
                <a:gd name="T0" fmla="*/ 2 w 249"/>
                <a:gd name="T1" fmla="*/ 3 h 438"/>
                <a:gd name="T2" fmla="*/ 2 w 249"/>
                <a:gd name="T3" fmla="*/ 3 h 438"/>
                <a:gd name="T4" fmla="*/ 2 w 249"/>
                <a:gd name="T5" fmla="*/ 3 h 438"/>
                <a:gd name="T6" fmla="*/ 2 w 249"/>
                <a:gd name="T7" fmla="*/ 3 h 438"/>
                <a:gd name="T8" fmla="*/ 3 w 249"/>
                <a:gd name="T9" fmla="*/ 3 h 438"/>
                <a:gd name="T10" fmla="*/ 3 w 249"/>
                <a:gd name="T11" fmla="*/ 3 h 438"/>
                <a:gd name="T12" fmla="*/ 3 w 249"/>
                <a:gd name="T13" fmla="*/ 2 h 438"/>
                <a:gd name="T14" fmla="*/ 3 w 249"/>
                <a:gd name="T15" fmla="*/ 2 h 438"/>
                <a:gd name="T16" fmla="*/ 3 w 249"/>
                <a:gd name="T17" fmla="*/ 2 h 438"/>
                <a:gd name="T18" fmla="*/ 3 w 249"/>
                <a:gd name="T19" fmla="*/ 2 h 438"/>
                <a:gd name="T20" fmla="*/ 3 w 249"/>
                <a:gd name="T21" fmla="*/ 2 h 438"/>
                <a:gd name="T22" fmla="*/ 3 w 249"/>
                <a:gd name="T23" fmla="*/ 2 h 438"/>
                <a:gd name="T24" fmla="*/ 3 w 249"/>
                <a:gd name="T25" fmla="*/ 2 h 438"/>
                <a:gd name="T26" fmla="*/ 3 w 249"/>
                <a:gd name="T27" fmla="*/ 1 h 438"/>
                <a:gd name="T28" fmla="*/ 3 w 249"/>
                <a:gd name="T29" fmla="*/ 1 h 438"/>
                <a:gd name="T30" fmla="*/ 3 w 249"/>
                <a:gd name="T31" fmla="*/ 1 h 438"/>
                <a:gd name="T32" fmla="*/ 3 w 249"/>
                <a:gd name="T33" fmla="*/ 1 h 438"/>
                <a:gd name="T34" fmla="*/ 3 w 249"/>
                <a:gd name="T35" fmla="*/ 1 h 438"/>
                <a:gd name="T36" fmla="*/ 3 w 249"/>
                <a:gd name="T37" fmla="*/ 0 h 438"/>
                <a:gd name="T38" fmla="*/ 3 w 249"/>
                <a:gd name="T39" fmla="*/ 0 h 438"/>
                <a:gd name="T40" fmla="*/ 3 w 249"/>
                <a:gd name="T41" fmla="*/ 0 h 438"/>
                <a:gd name="T42" fmla="*/ 3 w 249"/>
                <a:gd name="T43" fmla="*/ 0 h 438"/>
                <a:gd name="T44" fmla="*/ 3 w 249"/>
                <a:gd name="T45" fmla="*/ 0 h 438"/>
                <a:gd name="T46" fmla="*/ 3 w 249"/>
                <a:gd name="T47" fmla="*/ 0 h 438"/>
                <a:gd name="T48" fmla="*/ 3 w 249"/>
                <a:gd name="T49" fmla="*/ 0 h 438"/>
                <a:gd name="T50" fmla="*/ 3 w 249"/>
                <a:gd name="T51" fmla="*/ 0 h 438"/>
                <a:gd name="T52" fmla="*/ 3 w 249"/>
                <a:gd name="T53" fmla="*/ 0 h 438"/>
                <a:gd name="T54" fmla="*/ 2 w 249"/>
                <a:gd name="T55" fmla="*/ 0 h 438"/>
                <a:gd name="T56" fmla="*/ 0 w 249"/>
                <a:gd name="T57" fmla="*/ 7 h 4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49" h="438">
                  <a:moveTo>
                    <a:pt x="150" y="195"/>
                  </a:moveTo>
                  <a:lnTo>
                    <a:pt x="159" y="194"/>
                  </a:lnTo>
                  <a:lnTo>
                    <a:pt x="167" y="191"/>
                  </a:lnTo>
                  <a:lnTo>
                    <a:pt x="176" y="188"/>
                  </a:lnTo>
                  <a:lnTo>
                    <a:pt x="185" y="184"/>
                  </a:lnTo>
                  <a:lnTo>
                    <a:pt x="194" y="178"/>
                  </a:lnTo>
                  <a:lnTo>
                    <a:pt x="202" y="170"/>
                  </a:lnTo>
                  <a:lnTo>
                    <a:pt x="210" y="162"/>
                  </a:lnTo>
                  <a:lnTo>
                    <a:pt x="217" y="152"/>
                  </a:lnTo>
                  <a:lnTo>
                    <a:pt x="225" y="142"/>
                  </a:lnTo>
                  <a:lnTo>
                    <a:pt x="231" y="132"/>
                  </a:lnTo>
                  <a:lnTo>
                    <a:pt x="236" y="120"/>
                  </a:lnTo>
                  <a:lnTo>
                    <a:pt x="241" y="108"/>
                  </a:lnTo>
                  <a:lnTo>
                    <a:pt x="245" y="97"/>
                  </a:lnTo>
                  <a:lnTo>
                    <a:pt x="247" y="85"/>
                  </a:lnTo>
                  <a:lnTo>
                    <a:pt x="249" y="73"/>
                  </a:lnTo>
                  <a:lnTo>
                    <a:pt x="249" y="63"/>
                  </a:lnTo>
                  <a:lnTo>
                    <a:pt x="249" y="52"/>
                  </a:lnTo>
                  <a:lnTo>
                    <a:pt x="247" y="41"/>
                  </a:lnTo>
                  <a:lnTo>
                    <a:pt x="245" y="33"/>
                  </a:lnTo>
                  <a:lnTo>
                    <a:pt x="241" y="24"/>
                  </a:lnTo>
                  <a:lnTo>
                    <a:pt x="236" y="17"/>
                  </a:lnTo>
                  <a:lnTo>
                    <a:pt x="231" y="10"/>
                  </a:lnTo>
                  <a:lnTo>
                    <a:pt x="225" y="6"/>
                  </a:lnTo>
                  <a:lnTo>
                    <a:pt x="218" y="2"/>
                  </a:lnTo>
                  <a:lnTo>
                    <a:pt x="211" y="0"/>
                  </a:lnTo>
                  <a:lnTo>
                    <a:pt x="202" y="0"/>
                  </a:lnTo>
                  <a:lnTo>
                    <a:pt x="117" y="0"/>
                  </a:lnTo>
                  <a:lnTo>
                    <a:pt x="0" y="4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82" name="Freeform 150"/>
            <p:cNvSpPr>
              <a:spLocks/>
            </p:cNvSpPr>
            <p:nvPr/>
          </p:nvSpPr>
          <p:spPr bwMode="auto">
            <a:xfrm>
              <a:off x="3770" y="3593"/>
              <a:ext cx="48" cy="107"/>
            </a:xfrm>
            <a:custGeom>
              <a:avLst/>
              <a:gdLst>
                <a:gd name="T0" fmla="*/ 2 w 196"/>
                <a:gd name="T1" fmla="*/ 0 h 439"/>
                <a:gd name="T2" fmla="*/ 0 w 196"/>
                <a:gd name="T3" fmla="*/ 6 h 439"/>
                <a:gd name="T4" fmla="*/ 1 w 196"/>
                <a:gd name="T5" fmla="*/ 6 h 439"/>
                <a:gd name="T6" fmla="*/ 1 w 196"/>
                <a:gd name="T7" fmla="*/ 6 h 439"/>
                <a:gd name="T8" fmla="*/ 1 w 196"/>
                <a:gd name="T9" fmla="*/ 6 h 439"/>
                <a:gd name="T10" fmla="*/ 1 w 196"/>
                <a:gd name="T11" fmla="*/ 6 h 439"/>
                <a:gd name="T12" fmla="*/ 2 w 196"/>
                <a:gd name="T13" fmla="*/ 6 h 439"/>
                <a:gd name="T14" fmla="*/ 2 w 196"/>
                <a:gd name="T15" fmla="*/ 6 h 439"/>
                <a:gd name="T16" fmla="*/ 2 w 196"/>
                <a:gd name="T17" fmla="*/ 6 h 439"/>
                <a:gd name="T18" fmla="*/ 2 w 196"/>
                <a:gd name="T19" fmla="*/ 6 h 439"/>
                <a:gd name="T20" fmla="*/ 2 w 196"/>
                <a:gd name="T21" fmla="*/ 6 h 439"/>
                <a:gd name="T22" fmla="*/ 2 w 196"/>
                <a:gd name="T23" fmla="*/ 6 h 439"/>
                <a:gd name="T24" fmla="*/ 2 w 196"/>
                <a:gd name="T25" fmla="*/ 5 h 439"/>
                <a:gd name="T26" fmla="*/ 2 w 196"/>
                <a:gd name="T27" fmla="*/ 5 h 439"/>
                <a:gd name="T28" fmla="*/ 2 w 196"/>
                <a:gd name="T29" fmla="*/ 5 h 439"/>
                <a:gd name="T30" fmla="*/ 3 w 196"/>
                <a:gd name="T31" fmla="*/ 3 h 439"/>
                <a:gd name="T32" fmla="*/ 3 w 196"/>
                <a:gd name="T33" fmla="*/ 3 h 439"/>
                <a:gd name="T34" fmla="*/ 3 w 196"/>
                <a:gd name="T35" fmla="*/ 3 h 439"/>
                <a:gd name="T36" fmla="*/ 3 w 196"/>
                <a:gd name="T37" fmla="*/ 3 h 439"/>
                <a:gd name="T38" fmla="*/ 3 w 196"/>
                <a:gd name="T39" fmla="*/ 3 h 439"/>
                <a:gd name="T40" fmla="*/ 3 w 196"/>
                <a:gd name="T41" fmla="*/ 3 h 439"/>
                <a:gd name="T42" fmla="*/ 3 w 196"/>
                <a:gd name="T43" fmla="*/ 2 h 439"/>
                <a:gd name="T44" fmla="*/ 3 w 196"/>
                <a:gd name="T45" fmla="*/ 2 h 439"/>
                <a:gd name="T46" fmla="*/ 3 w 196"/>
                <a:gd name="T47" fmla="*/ 2 h 439"/>
                <a:gd name="T48" fmla="*/ 3 w 196"/>
                <a:gd name="T49" fmla="*/ 2 h 439"/>
                <a:gd name="T50" fmla="*/ 2 w 196"/>
                <a:gd name="T51" fmla="*/ 2 h 439"/>
                <a:gd name="T52" fmla="*/ 2 w 196"/>
                <a:gd name="T53" fmla="*/ 2 h 439"/>
                <a:gd name="T54" fmla="*/ 2 w 196"/>
                <a:gd name="T55" fmla="*/ 2 h 439"/>
                <a:gd name="T56" fmla="*/ 1 w 196"/>
                <a:gd name="T57" fmla="*/ 2 h 4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6" h="439">
                  <a:moveTo>
                    <a:pt x="118" y="0"/>
                  </a:moveTo>
                  <a:lnTo>
                    <a:pt x="0" y="439"/>
                  </a:lnTo>
                  <a:lnTo>
                    <a:pt x="77" y="439"/>
                  </a:lnTo>
                  <a:lnTo>
                    <a:pt x="86" y="438"/>
                  </a:lnTo>
                  <a:lnTo>
                    <a:pt x="93" y="436"/>
                  </a:lnTo>
                  <a:lnTo>
                    <a:pt x="102" y="433"/>
                  </a:lnTo>
                  <a:lnTo>
                    <a:pt x="110" y="428"/>
                  </a:lnTo>
                  <a:lnTo>
                    <a:pt x="119" y="421"/>
                  </a:lnTo>
                  <a:lnTo>
                    <a:pt x="126" y="415"/>
                  </a:lnTo>
                  <a:lnTo>
                    <a:pt x="133" y="406"/>
                  </a:lnTo>
                  <a:lnTo>
                    <a:pt x="140" y="397"/>
                  </a:lnTo>
                  <a:lnTo>
                    <a:pt x="146" y="387"/>
                  </a:lnTo>
                  <a:lnTo>
                    <a:pt x="152" y="377"/>
                  </a:lnTo>
                  <a:lnTo>
                    <a:pt x="156" y="365"/>
                  </a:lnTo>
                  <a:lnTo>
                    <a:pt x="160" y="354"/>
                  </a:lnTo>
                  <a:lnTo>
                    <a:pt x="192" y="232"/>
                  </a:lnTo>
                  <a:lnTo>
                    <a:pt x="195" y="221"/>
                  </a:lnTo>
                  <a:lnTo>
                    <a:pt x="196" y="210"/>
                  </a:lnTo>
                  <a:lnTo>
                    <a:pt x="196" y="200"/>
                  </a:lnTo>
                  <a:lnTo>
                    <a:pt x="196" y="189"/>
                  </a:lnTo>
                  <a:lnTo>
                    <a:pt x="194" y="180"/>
                  </a:lnTo>
                  <a:lnTo>
                    <a:pt x="191" y="171"/>
                  </a:lnTo>
                  <a:lnTo>
                    <a:pt x="187" y="165"/>
                  </a:lnTo>
                  <a:lnTo>
                    <a:pt x="182" y="158"/>
                  </a:lnTo>
                  <a:lnTo>
                    <a:pt x="177" y="153"/>
                  </a:lnTo>
                  <a:lnTo>
                    <a:pt x="171" y="150"/>
                  </a:lnTo>
                  <a:lnTo>
                    <a:pt x="163" y="148"/>
                  </a:lnTo>
                  <a:lnTo>
                    <a:pt x="156" y="147"/>
                  </a:lnTo>
                  <a:lnTo>
                    <a:pt x="79" y="1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83" name="Line 152"/>
            <p:cNvSpPr>
              <a:spLocks noChangeShapeType="1"/>
            </p:cNvSpPr>
            <p:nvPr/>
          </p:nvSpPr>
          <p:spPr bwMode="auto">
            <a:xfrm flipH="1" flipV="1">
              <a:off x="3318" y="3919"/>
              <a:ext cx="959" cy="1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84" name="Line 153"/>
            <p:cNvSpPr>
              <a:spLocks noChangeShapeType="1"/>
            </p:cNvSpPr>
            <p:nvPr/>
          </p:nvSpPr>
          <p:spPr bwMode="auto">
            <a:xfrm flipV="1">
              <a:off x="3318" y="3446"/>
              <a:ext cx="0" cy="4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85" name="Line 154"/>
            <p:cNvSpPr>
              <a:spLocks noChangeShapeType="1"/>
            </p:cNvSpPr>
            <p:nvPr/>
          </p:nvSpPr>
          <p:spPr bwMode="auto">
            <a:xfrm flipV="1">
              <a:off x="4277" y="3619"/>
              <a:ext cx="0" cy="4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86" name="Line 155"/>
            <p:cNvSpPr>
              <a:spLocks noChangeShapeType="1"/>
            </p:cNvSpPr>
            <p:nvPr/>
          </p:nvSpPr>
          <p:spPr bwMode="auto">
            <a:xfrm flipV="1">
              <a:off x="3318" y="3708"/>
              <a:ext cx="412" cy="21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87" name="Line 156"/>
            <p:cNvSpPr>
              <a:spLocks noChangeShapeType="1"/>
            </p:cNvSpPr>
            <p:nvPr/>
          </p:nvSpPr>
          <p:spPr bwMode="auto">
            <a:xfrm>
              <a:off x="3730" y="3708"/>
              <a:ext cx="547" cy="38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88" name="Line 157"/>
            <p:cNvSpPr>
              <a:spLocks noChangeShapeType="1"/>
            </p:cNvSpPr>
            <p:nvPr/>
          </p:nvSpPr>
          <p:spPr bwMode="auto">
            <a:xfrm flipV="1">
              <a:off x="3318" y="2987"/>
              <a:ext cx="412" cy="45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89" name="Line 158"/>
            <p:cNvSpPr>
              <a:spLocks noChangeShapeType="1"/>
            </p:cNvSpPr>
            <p:nvPr/>
          </p:nvSpPr>
          <p:spPr bwMode="auto">
            <a:xfrm flipH="1" flipV="1">
              <a:off x="3730" y="2987"/>
              <a:ext cx="547" cy="63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90" name="Line 159"/>
            <p:cNvSpPr>
              <a:spLocks noChangeShapeType="1"/>
            </p:cNvSpPr>
            <p:nvPr/>
          </p:nvSpPr>
          <p:spPr bwMode="auto">
            <a:xfrm>
              <a:off x="3730" y="3521"/>
              <a:ext cx="0" cy="1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91" name="Line 160"/>
            <p:cNvSpPr>
              <a:spLocks noChangeShapeType="1"/>
            </p:cNvSpPr>
            <p:nvPr/>
          </p:nvSpPr>
          <p:spPr bwMode="auto">
            <a:xfrm flipH="1">
              <a:off x="4347" y="4143"/>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92" name="Freeform 161"/>
            <p:cNvSpPr>
              <a:spLocks/>
            </p:cNvSpPr>
            <p:nvPr/>
          </p:nvSpPr>
          <p:spPr bwMode="auto">
            <a:xfrm>
              <a:off x="4337" y="4123"/>
              <a:ext cx="10" cy="20"/>
            </a:xfrm>
            <a:custGeom>
              <a:avLst/>
              <a:gdLst>
                <a:gd name="T0" fmla="*/ 0 w 42"/>
                <a:gd name="T1" fmla="*/ 0 h 86"/>
                <a:gd name="T2" fmla="*/ 0 w 42"/>
                <a:gd name="T3" fmla="*/ 0 h 86"/>
                <a:gd name="T4" fmla="*/ 0 w 42"/>
                <a:gd name="T5" fmla="*/ 0 h 86"/>
                <a:gd name="T6" fmla="*/ 0 w 42"/>
                <a:gd name="T7" fmla="*/ 0 h 86"/>
                <a:gd name="T8" fmla="*/ 0 w 42"/>
                <a:gd name="T9" fmla="*/ 0 h 86"/>
                <a:gd name="T10" fmla="*/ 0 w 42"/>
                <a:gd name="T11" fmla="*/ 1 h 86"/>
                <a:gd name="T12" fmla="*/ 0 w 42"/>
                <a:gd name="T13" fmla="*/ 1 h 86"/>
                <a:gd name="T14" fmla="*/ 0 w 42"/>
                <a:gd name="T15" fmla="*/ 1 h 86"/>
                <a:gd name="T16" fmla="*/ 0 w 42"/>
                <a:gd name="T17" fmla="*/ 1 h 86"/>
                <a:gd name="T18" fmla="*/ 0 w 42"/>
                <a:gd name="T19" fmla="*/ 1 h 86"/>
                <a:gd name="T20" fmla="*/ 0 w 42"/>
                <a:gd name="T21" fmla="*/ 1 h 86"/>
                <a:gd name="T22" fmla="*/ 0 w 42"/>
                <a:gd name="T23" fmla="*/ 1 h 86"/>
                <a:gd name="T24" fmla="*/ 0 w 42"/>
                <a:gd name="T25" fmla="*/ 1 h 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2" h="86">
                  <a:moveTo>
                    <a:pt x="4" y="0"/>
                  </a:moveTo>
                  <a:lnTo>
                    <a:pt x="2" y="11"/>
                  </a:lnTo>
                  <a:lnTo>
                    <a:pt x="0" y="23"/>
                  </a:lnTo>
                  <a:lnTo>
                    <a:pt x="0" y="33"/>
                  </a:lnTo>
                  <a:lnTo>
                    <a:pt x="1" y="43"/>
                  </a:lnTo>
                  <a:lnTo>
                    <a:pt x="3" y="53"/>
                  </a:lnTo>
                  <a:lnTo>
                    <a:pt x="6" y="61"/>
                  </a:lnTo>
                  <a:lnTo>
                    <a:pt x="10" y="69"/>
                  </a:lnTo>
                  <a:lnTo>
                    <a:pt x="14" y="74"/>
                  </a:lnTo>
                  <a:lnTo>
                    <a:pt x="20" y="79"/>
                  </a:lnTo>
                  <a:lnTo>
                    <a:pt x="27" y="82"/>
                  </a:lnTo>
                  <a:lnTo>
                    <a:pt x="33" y="84"/>
                  </a:lnTo>
                  <a:lnTo>
                    <a:pt x="42"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93" name="Line 162"/>
            <p:cNvSpPr>
              <a:spLocks noChangeShapeType="1"/>
            </p:cNvSpPr>
            <p:nvPr/>
          </p:nvSpPr>
          <p:spPr bwMode="auto">
            <a:xfrm flipV="1">
              <a:off x="4337" y="4092"/>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94" name="Freeform 163"/>
            <p:cNvSpPr>
              <a:spLocks/>
            </p:cNvSpPr>
            <p:nvPr/>
          </p:nvSpPr>
          <p:spPr bwMode="auto">
            <a:xfrm>
              <a:off x="4345" y="4071"/>
              <a:ext cx="21" cy="21"/>
            </a:xfrm>
            <a:custGeom>
              <a:avLst/>
              <a:gdLst>
                <a:gd name="T0" fmla="*/ 1 w 82"/>
                <a:gd name="T1" fmla="*/ 0 h 85"/>
                <a:gd name="T2" fmla="*/ 1 w 82"/>
                <a:gd name="T3" fmla="*/ 0 h 85"/>
                <a:gd name="T4" fmla="*/ 1 w 82"/>
                <a:gd name="T5" fmla="*/ 0 h 85"/>
                <a:gd name="T6" fmla="*/ 1 w 82"/>
                <a:gd name="T7" fmla="*/ 0 h 85"/>
                <a:gd name="T8" fmla="*/ 1 w 82"/>
                <a:gd name="T9" fmla="*/ 0 h 85"/>
                <a:gd name="T10" fmla="*/ 1 w 82"/>
                <a:gd name="T11" fmla="*/ 0 h 85"/>
                <a:gd name="T12" fmla="*/ 1 w 82"/>
                <a:gd name="T13" fmla="*/ 0 h 85"/>
                <a:gd name="T14" fmla="*/ 1 w 82"/>
                <a:gd name="T15" fmla="*/ 0 h 85"/>
                <a:gd name="T16" fmla="*/ 0 w 82"/>
                <a:gd name="T17" fmla="*/ 0 h 85"/>
                <a:gd name="T18" fmla="*/ 0 w 82"/>
                <a:gd name="T19" fmla="*/ 1 h 85"/>
                <a:gd name="T20" fmla="*/ 0 w 82"/>
                <a:gd name="T21" fmla="*/ 1 h 85"/>
                <a:gd name="T22" fmla="*/ 0 w 82"/>
                <a:gd name="T23" fmla="*/ 1 h 85"/>
                <a:gd name="T24" fmla="*/ 0 w 82"/>
                <a:gd name="T25" fmla="*/ 1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2" h="85">
                  <a:moveTo>
                    <a:pt x="82" y="0"/>
                  </a:moveTo>
                  <a:lnTo>
                    <a:pt x="75" y="1"/>
                  </a:lnTo>
                  <a:lnTo>
                    <a:pt x="67" y="3"/>
                  </a:lnTo>
                  <a:lnTo>
                    <a:pt x="58" y="6"/>
                  </a:lnTo>
                  <a:lnTo>
                    <a:pt x="49" y="11"/>
                  </a:lnTo>
                  <a:lnTo>
                    <a:pt x="42" y="18"/>
                  </a:lnTo>
                  <a:lnTo>
                    <a:pt x="33" y="25"/>
                  </a:lnTo>
                  <a:lnTo>
                    <a:pt x="26" y="33"/>
                  </a:lnTo>
                  <a:lnTo>
                    <a:pt x="20" y="42"/>
                  </a:lnTo>
                  <a:lnTo>
                    <a:pt x="13" y="53"/>
                  </a:lnTo>
                  <a:lnTo>
                    <a:pt x="8" y="64"/>
                  </a:lnTo>
                  <a:lnTo>
                    <a:pt x="4" y="74"/>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95" name="Line 164"/>
            <p:cNvSpPr>
              <a:spLocks noChangeShapeType="1"/>
            </p:cNvSpPr>
            <p:nvPr/>
          </p:nvSpPr>
          <p:spPr bwMode="auto">
            <a:xfrm>
              <a:off x="4366" y="407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96" name="Line 165"/>
            <p:cNvSpPr>
              <a:spLocks noChangeShapeType="1"/>
            </p:cNvSpPr>
            <p:nvPr/>
          </p:nvSpPr>
          <p:spPr bwMode="auto">
            <a:xfrm flipH="1">
              <a:off x="4340" y="3642"/>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97" name="Freeform 166"/>
            <p:cNvSpPr>
              <a:spLocks/>
            </p:cNvSpPr>
            <p:nvPr/>
          </p:nvSpPr>
          <p:spPr bwMode="auto">
            <a:xfrm>
              <a:off x="4327" y="3614"/>
              <a:ext cx="13" cy="28"/>
            </a:xfrm>
            <a:custGeom>
              <a:avLst/>
              <a:gdLst>
                <a:gd name="T0" fmla="*/ 0 w 53"/>
                <a:gd name="T1" fmla="*/ 0 h 110"/>
                <a:gd name="T2" fmla="*/ 0 w 53"/>
                <a:gd name="T3" fmla="*/ 0 h 110"/>
                <a:gd name="T4" fmla="*/ 0 w 53"/>
                <a:gd name="T5" fmla="*/ 1 h 110"/>
                <a:gd name="T6" fmla="*/ 0 w 53"/>
                <a:gd name="T7" fmla="*/ 1 h 110"/>
                <a:gd name="T8" fmla="*/ 0 w 53"/>
                <a:gd name="T9" fmla="*/ 1 h 110"/>
                <a:gd name="T10" fmla="*/ 0 w 53"/>
                <a:gd name="T11" fmla="*/ 1 h 110"/>
                <a:gd name="T12" fmla="*/ 0 w 53"/>
                <a:gd name="T13" fmla="*/ 1 h 110"/>
                <a:gd name="T14" fmla="*/ 0 w 53"/>
                <a:gd name="T15" fmla="*/ 1 h 110"/>
                <a:gd name="T16" fmla="*/ 0 w 53"/>
                <a:gd name="T17" fmla="*/ 2 h 110"/>
                <a:gd name="T18" fmla="*/ 0 w 53"/>
                <a:gd name="T19" fmla="*/ 2 h 110"/>
                <a:gd name="T20" fmla="*/ 0 w 53"/>
                <a:gd name="T21" fmla="*/ 2 h 110"/>
                <a:gd name="T22" fmla="*/ 0 w 53"/>
                <a:gd name="T23" fmla="*/ 2 h 110"/>
                <a:gd name="T24" fmla="*/ 0 w 53"/>
                <a:gd name="T25" fmla="*/ 2 h 110"/>
                <a:gd name="T26" fmla="*/ 1 w 53"/>
                <a:gd name="T27" fmla="*/ 2 h 110"/>
                <a:gd name="T28" fmla="*/ 1 w 53"/>
                <a:gd name="T29" fmla="*/ 2 h 1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3" h="110">
                  <a:moveTo>
                    <a:pt x="5" y="0"/>
                  </a:moveTo>
                  <a:lnTo>
                    <a:pt x="3" y="12"/>
                  </a:lnTo>
                  <a:lnTo>
                    <a:pt x="1" y="25"/>
                  </a:lnTo>
                  <a:lnTo>
                    <a:pt x="0" y="36"/>
                  </a:lnTo>
                  <a:lnTo>
                    <a:pt x="0" y="48"/>
                  </a:lnTo>
                  <a:lnTo>
                    <a:pt x="2" y="59"/>
                  </a:lnTo>
                  <a:lnTo>
                    <a:pt x="4" y="68"/>
                  </a:lnTo>
                  <a:lnTo>
                    <a:pt x="7" y="78"/>
                  </a:lnTo>
                  <a:lnTo>
                    <a:pt x="12" y="86"/>
                  </a:lnTo>
                  <a:lnTo>
                    <a:pt x="17" y="93"/>
                  </a:lnTo>
                  <a:lnTo>
                    <a:pt x="22" y="99"/>
                  </a:lnTo>
                  <a:lnTo>
                    <a:pt x="29" y="103"/>
                  </a:lnTo>
                  <a:lnTo>
                    <a:pt x="36" y="107"/>
                  </a:lnTo>
                  <a:lnTo>
                    <a:pt x="45" y="109"/>
                  </a:lnTo>
                  <a:lnTo>
                    <a:pt x="53"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98" name="Line 167"/>
            <p:cNvSpPr>
              <a:spLocks noChangeShapeType="1"/>
            </p:cNvSpPr>
            <p:nvPr/>
          </p:nvSpPr>
          <p:spPr bwMode="auto">
            <a:xfrm flipV="1">
              <a:off x="4328" y="3561"/>
              <a:ext cx="16"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99" name="Freeform 168"/>
            <p:cNvSpPr>
              <a:spLocks/>
            </p:cNvSpPr>
            <p:nvPr/>
          </p:nvSpPr>
          <p:spPr bwMode="auto">
            <a:xfrm>
              <a:off x="4344" y="3534"/>
              <a:ext cx="25" cy="27"/>
            </a:xfrm>
            <a:custGeom>
              <a:avLst/>
              <a:gdLst>
                <a:gd name="T0" fmla="*/ 1 w 106"/>
                <a:gd name="T1" fmla="*/ 0 h 111"/>
                <a:gd name="T2" fmla="*/ 1 w 106"/>
                <a:gd name="T3" fmla="*/ 0 h 111"/>
                <a:gd name="T4" fmla="*/ 1 w 106"/>
                <a:gd name="T5" fmla="*/ 0 h 111"/>
                <a:gd name="T6" fmla="*/ 1 w 106"/>
                <a:gd name="T7" fmla="*/ 0 h 111"/>
                <a:gd name="T8" fmla="*/ 1 w 106"/>
                <a:gd name="T9" fmla="*/ 0 h 111"/>
                <a:gd name="T10" fmla="*/ 1 w 106"/>
                <a:gd name="T11" fmla="*/ 0 h 111"/>
                <a:gd name="T12" fmla="*/ 1 w 106"/>
                <a:gd name="T13" fmla="*/ 0 h 111"/>
                <a:gd name="T14" fmla="*/ 0 w 106"/>
                <a:gd name="T15" fmla="*/ 0 h 111"/>
                <a:gd name="T16" fmla="*/ 0 w 106"/>
                <a:gd name="T17" fmla="*/ 0 h 111"/>
                <a:gd name="T18" fmla="*/ 0 w 106"/>
                <a:gd name="T19" fmla="*/ 1 h 111"/>
                <a:gd name="T20" fmla="*/ 0 w 106"/>
                <a:gd name="T21" fmla="*/ 1 h 111"/>
                <a:gd name="T22" fmla="*/ 0 w 106"/>
                <a:gd name="T23" fmla="*/ 1 h 111"/>
                <a:gd name="T24" fmla="*/ 0 w 106"/>
                <a:gd name="T25" fmla="*/ 1 h 111"/>
                <a:gd name="T26" fmla="*/ 0 w 106"/>
                <a:gd name="T27" fmla="*/ 1 h 111"/>
                <a:gd name="T28" fmla="*/ 0 w 106"/>
                <a:gd name="T29" fmla="*/ 2 h 1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6" h="111">
                  <a:moveTo>
                    <a:pt x="106" y="0"/>
                  </a:moveTo>
                  <a:lnTo>
                    <a:pt x="98" y="1"/>
                  </a:lnTo>
                  <a:lnTo>
                    <a:pt x="88" y="3"/>
                  </a:lnTo>
                  <a:lnTo>
                    <a:pt x="80" y="7"/>
                  </a:lnTo>
                  <a:lnTo>
                    <a:pt x="70" y="12"/>
                  </a:lnTo>
                  <a:lnTo>
                    <a:pt x="62" y="17"/>
                  </a:lnTo>
                  <a:lnTo>
                    <a:pt x="52" y="25"/>
                  </a:lnTo>
                  <a:lnTo>
                    <a:pt x="44" y="33"/>
                  </a:lnTo>
                  <a:lnTo>
                    <a:pt x="35" y="42"/>
                  </a:lnTo>
                  <a:lnTo>
                    <a:pt x="28" y="52"/>
                  </a:lnTo>
                  <a:lnTo>
                    <a:pt x="21" y="63"/>
                  </a:lnTo>
                  <a:lnTo>
                    <a:pt x="15" y="75"/>
                  </a:lnTo>
                  <a:lnTo>
                    <a:pt x="8" y="86"/>
                  </a:lnTo>
                  <a:lnTo>
                    <a:pt x="4" y="98"/>
                  </a:lnTo>
                  <a:lnTo>
                    <a:pt x="0"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00" name="Line 169"/>
            <p:cNvSpPr>
              <a:spLocks noChangeShapeType="1"/>
            </p:cNvSpPr>
            <p:nvPr/>
          </p:nvSpPr>
          <p:spPr bwMode="auto">
            <a:xfrm>
              <a:off x="4369" y="3534"/>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01" name="Line 170"/>
            <p:cNvSpPr>
              <a:spLocks noChangeShapeType="1"/>
            </p:cNvSpPr>
            <p:nvPr/>
          </p:nvSpPr>
          <p:spPr bwMode="auto">
            <a:xfrm flipH="1">
              <a:off x="2104" y="3397"/>
              <a:ext cx="34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02" name="Freeform 171"/>
            <p:cNvSpPr>
              <a:spLocks/>
            </p:cNvSpPr>
            <p:nvPr/>
          </p:nvSpPr>
          <p:spPr bwMode="auto">
            <a:xfrm>
              <a:off x="2234" y="3301"/>
              <a:ext cx="24" cy="96"/>
            </a:xfrm>
            <a:custGeom>
              <a:avLst/>
              <a:gdLst>
                <a:gd name="T0" fmla="*/ 2 w 93"/>
                <a:gd name="T1" fmla="*/ 0 h 392"/>
                <a:gd name="T2" fmla="*/ 1 w 93"/>
                <a:gd name="T3" fmla="*/ 0 h 392"/>
                <a:gd name="T4" fmla="*/ 1 w 93"/>
                <a:gd name="T5" fmla="*/ 1 h 392"/>
                <a:gd name="T6" fmla="*/ 1 w 93"/>
                <a:gd name="T7" fmla="*/ 2 h 392"/>
                <a:gd name="T8" fmla="*/ 1 w 93"/>
                <a:gd name="T9" fmla="*/ 2 h 392"/>
                <a:gd name="T10" fmla="*/ 1 w 93"/>
                <a:gd name="T11" fmla="*/ 3 h 392"/>
                <a:gd name="T12" fmla="*/ 0 w 93"/>
                <a:gd name="T13" fmla="*/ 3 h 392"/>
                <a:gd name="T14" fmla="*/ 0 w 93"/>
                <a:gd name="T15" fmla="*/ 4 h 392"/>
                <a:gd name="T16" fmla="*/ 0 w 93"/>
                <a:gd name="T17" fmla="*/ 5 h 392"/>
                <a:gd name="T18" fmla="*/ 0 w 93"/>
                <a:gd name="T19" fmla="*/ 5 h 392"/>
                <a:gd name="T20" fmla="*/ 0 w 93"/>
                <a:gd name="T21" fmla="*/ 6 h 3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3" h="392">
                  <a:moveTo>
                    <a:pt x="93" y="0"/>
                  </a:moveTo>
                  <a:lnTo>
                    <a:pt x="76" y="38"/>
                  </a:lnTo>
                  <a:lnTo>
                    <a:pt x="60" y="75"/>
                  </a:lnTo>
                  <a:lnTo>
                    <a:pt x="46" y="113"/>
                  </a:lnTo>
                  <a:lnTo>
                    <a:pt x="34" y="151"/>
                  </a:lnTo>
                  <a:lnTo>
                    <a:pt x="23" y="191"/>
                  </a:lnTo>
                  <a:lnTo>
                    <a:pt x="15" y="231"/>
                  </a:lnTo>
                  <a:lnTo>
                    <a:pt x="9" y="271"/>
                  </a:lnTo>
                  <a:lnTo>
                    <a:pt x="3" y="311"/>
                  </a:lnTo>
                  <a:lnTo>
                    <a:pt x="1" y="352"/>
                  </a:lnTo>
                  <a:lnTo>
                    <a:pt x="0" y="3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03" name="Freeform 172"/>
            <p:cNvSpPr>
              <a:spLocks/>
            </p:cNvSpPr>
            <p:nvPr/>
          </p:nvSpPr>
          <p:spPr bwMode="auto">
            <a:xfrm>
              <a:off x="2171" y="3354"/>
              <a:ext cx="3" cy="3"/>
            </a:xfrm>
            <a:custGeom>
              <a:avLst/>
              <a:gdLst>
                <a:gd name="T0" fmla="*/ 0 w 17"/>
                <a:gd name="T1" fmla="*/ 0 h 17"/>
                <a:gd name="T2" fmla="*/ 0 w 17"/>
                <a:gd name="T3" fmla="*/ 0 h 17"/>
                <a:gd name="T4" fmla="*/ 0 w 17"/>
                <a:gd name="T5" fmla="*/ 0 h 17"/>
                <a:gd name="T6" fmla="*/ 0 w 17"/>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 h="17">
                  <a:moveTo>
                    <a:pt x="17" y="0"/>
                  </a:moveTo>
                  <a:lnTo>
                    <a:pt x="10" y="3"/>
                  </a:lnTo>
                  <a:lnTo>
                    <a:pt x="0" y="17"/>
                  </a:lnTo>
                  <a:lnTo>
                    <a:pt x="17" y="0"/>
                  </a:lnTo>
                  <a:close/>
                </a:path>
              </a:pathLst>
            </a:custGeom>
            <a:solidFill>
              <a:srgbClr val="000000"/>
            </a:solidFill>
            <a:ln w="19050" cmpd="sng">
              <a:solidFill>
                <a:srgbClr val="000000"/>
              </a:solidFill>
              <a:round/>
              <a:headEnd/>
              <a:tailEnd/>
            </a:ln>
          </p:spPr>
          <p:txBody>
            <a:bodyPr/>
            <a:lstStyle/>
            <a:p>
              <a:endParaRPr lang="zh-CN" altLang="en-US"/>
            </a:p>
          </p:txBody>
        </p:sp>
        <p:sp>
          <p:nvSpPr>
            <p:cNvPr id="6204" name="Freeform 173"/>
            <p:cNvSpPr>
              <a:spLocks/>
            </p:cNvSpPr>
            <p:nvPr/>
          </p:nvSpPr>
          <p:spPr bwMode="auto">
            <a:xfrm>
              <a:off x="2145" y="3347"/>
              <a:ext cx="16" cy="10"/>
            </a:xfrm>
            <a:custGeom>
              <a:avLst/>
              <a:gdLst>
                <a:gd name="T0" fmla="*/ 1 w 63"/>
                <a:gd name="T1" fmla="*/ 0 h 46"/>
                <a:gd name="T2" fmla="*/ 1 w 63"/>
                <a:gd name="T3" fmla="*/ 0 h 46"/>
                <a:gd name="T4" fmla="*/ 0 w 63"/>
                <a:gd name="T5" fmla="*/ 0 h 46"/>
                <a:gd name="T6" fmla="*/ 1 w 63"/>
                <a:gd name="T7" fmla="*/ 0 h 46"/>
                <a:gd name="T8" fmla="*/ 1 w 63"/>
                <a:gd name="T9" fmla="*/ 0 h 46"/>
                <a:gd name="T10" fmla="*/ 1 w 63"/>
                <a:gd name="T11" fmla="*/ 0 h 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 h="46">
                  <a:moveTo>
                    <a:pt x="63" y="0"/>
                  </a:moveTo>
                  <a:lnTo>
                    <a:pt x="26" y="29"/>
                  </a:lnTo>
                  <a:lnTo>
                    <a:pt x="0" y="37"/>
                  </a:lnTo>
                  <a:lnTo>
                    <a:pt x="25" y="46"/>
                  </a:lnTo>
                  <a:lnTo>
                    <a:pt x="63" y="15"/>
                  </a:lnTo>
                  <a:lnTo>
                    <a:pt x="63" y="0"/>
                  </a:lnTo>
                  <a:close/>
                </a:path>
              </a:pathLst>
            </a:custGeom>
            <a:solidFill>
              <a:srgbClr val="000000"/>
            </a:solidFill>
            <a:ln w="19050" cmpd="sng">
              <a:solidFill>
                <a:srgbClr val="000000"/>
              </a:solidFill>
              <a:round/>
              <a:headEnd/>
              <a:tailEnd/>
            </a:ln>
          </p:spPr>
          <p:txBody>
            <a:bodyPr/>
            <a:lstStyle/>
            <a:p>
              <a:endParaRPr lang="zh-CN" altLang="en-US"/>
            </a:p>
          </p:txBody>
        </p:sp>
        <p:sp>
          <p:nvSpPr>
            <p:cNvPr id="6205" name="Freeform 174"/>
            <p:cNvSpPr>
              <a:spLocks/>
            </p:cNvSpPr>
            <p:nvPr/>
          </p:nvSpPr>
          <p:spPr bwMode="auto">
            <a:xfrm>
              <a:off x="2157" y="3290"/>
              <a:ext cx="31" cy="69"/>
            </a:xfrm>
            <a:custGeom>
              <a:avLst/>
              <a:gdLst>
                <a:gd name="T0" fmla="*/ 2 w 120"/>
                <a:gd name="T1" fmla="*/ 0 h 282"/>
                <a:gd name="T2" fmla="*/ 1 w 120"/>
                <a:gd name="T3" fmla="*/ 0 h 282"/>
                <a:gd name="T4" fmla="*/ 1 w 120"/>
                <a:gd name="T5" fmla="*/ 0 h 282"/>
                <a:gd name="T6" fmla="*/ 2 w 120"/>
                <a:gd name="T7" fmla="*/ 0 h 282"/>
                <a:gd name="T8" fmla="*/ 2 w 120"/>
                <a:gd name="T9" fmla="*/ 0 h 282"/>
                <a:gd name="T10" fmla="*/ 2 w 120"/>
                <a:gd name="T11" fmla="*/ 1 h 282"/>
                <a:gd name="T12" fmla="*/ 1 w 120"/>
                <a:gd name="T13" fmla="*/ 3 h 282"/>
                <a:gd name="T14" fmla="*/ 0 w 120"/>
                <a:gd name="T15" fmla="*/ 3 h 282"/>
                <a:gd name="T16" fmla="*/ 0 w 120"/>
                <a:gd name="T17" fmla="*/ 4 h 282"/>
                <a:gd name="T18" fmla="*/ 0 w 120"/>
                <a:gd name="T19" fmla="*/ 4 h 282"/>
                <a:gd name="T20" fmla="*/ 1 w 120"/>
                <a:gd name="T21" fmla="*/ 4 h 282"/>
                <a:gd name="T22" fmla="*/ 1 w 120"/>
                <a:gd name="T23" fmla="*/ 4 h 282"/>
                <a:gd name="T24" fmla="*/ 1 w 120"/>
                <a:gd name="T25" fmla="*/ 4 h 282"/>
                <a:gd name="T26" fmla="*/ 1 w 120"/>
                <a:gd name="T27" fmla="*/ 4 h 282"/>
                <a:gd name="T28" fmla="*/ 1 w 120"/>
                <a:gd name="T29" fmla="*/ 3 h 282"/>
                <a:gd name="T30" fmla="*/ 2 w 120"/>
                <a:gd name="T31" fmla="*/ 1 h 282"/>
                <a:gd name="T32" fmla="*/ 2 w 120"/>
                <a:gd name="T33" fmla="*/ 1 h 282"/>
                <a:gd name="T34" fmla="*/ 2 w 120"/>
                <a:gd name="T35" fmla="*/ 0 h 282"/>
                <a:gd name="T36" fmla="*/ 2 w 120"/>
                <a:gd name="T37" fmla="*/ 0 h 2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0" h="282">
                  <a:moveTo>
                    <a:pt x="105" y="0"/>
                  </a:moveTo>
                  <a:lnTo>
                    <a:pt x="78" y="11"/>
                  </a:lnTo>
                  <a:lnTo>
                    <a:pt x="81" y="11"/>
                  </a:lnTo>
                  <a:lnTo>
                    <a:pt x="102" y="33"/>
                  </a:lnTo>
                  <a:lnTo>
                    <a:pt x="103" y="35"/>
                  </a:lnTo>
                  <a:lnTo>
                    <a:pt x="94" y="82"/>
                  </a:lnTo>
                  <a:lnTo>
                    <a:pt x="29" y="209"/>
                  </a:lnTo>
                  <a:lnTo>
                    <a:pt x="9" y="229"/>
                  </a:lnTo>
                  <a:lnTo>
                    <a:pt x="9" y="244"/>
                  </a:lnTo>
                  <a:lnTo>
                    <a:pt x="0" y="279"/>
                  </a:lnTo>
                  <a:lnTo>
                    <a:pt x="29" y="282"/>
                  </a:lnTo>
                  <a:lnTo>
                    <a:pt x="50" y="274"/>
                  </a:lnTo>
                  <a:lnTo>
                    <a:pt x="60" y="260"/>
                  </a:lnTo>
                  <a:lnTo>
                    <a:pt x="38" y="253"/>
                  </a:lnTo>
                  <a:lnTo>
                    <a:pt x="53" y="211"/>
                  </a:lnTo>
                  <a:lnTo>
                    <a:pt x="120" y="78"/>
                  </a:lnTo>
                  <a:lnTo>
                    <a:pt x="120" y="43"/>
                  </a:lnTo>
                  <a:lnTo>
                    <a:pt x="120" y="33"/>
                  </a:lnTo>
                  <a:lnTo>
                    <a:pt x="105" y="0"/>
                  </a:lnTo>
                  <a:close/>
                </a:path>
              </a:pathLst>
            </a:custGeom>
            <a:solidFill>
              <a:srgbClr val="000000"/>
            </a:solidFill>
            <a:ln w="19050" cmpd="sng">
              <a:solidFill>
                <a:srgbClr val="000000"/>
              </a:solidFill>
              <a:round/>
              <a:headEnd/>
              <a:tailEnd/>
            </a:ln>
          </p:spPr>
          <p:txBody>
            <a:bodyPr/>
            <a:lstStyle/>
            <a:p>
              <a:endParaRPr lang="zh-CN" altLang="en-US"/>
            </a:p>
          </p:txBody>
        </p:sp>
        <p:sp>
          <p:nvSpPr>
            <p:cNvPr id="6206" name="Freeform 175"/>
            <p:cNvSpPr>
              <a:spLocks/>
            </p:cNvSpPr>
            <p:nvPr/>
          </p:nvSpPr>
          <p:spPr bwMode="auto">
            <a:xfrm>
              <a:off x="2188" y="3290"/>
              <a:ext cx="12" cy="19"/>
            </a:xfrm>
            <a:custGeom>
              <a:avLst/>
              <a:gdLst>
                <a:gd name="T0" fmla="*/ 1 w 55"/>
                <a:gd name="T1" fmla="*/ 0 h 81"/>
                <a:gd name="T2" fmla="*/ 0 w 55"/>
                <a:gd name="T3" fmla="*/ 0 h 81"/>
                <a:gd name="T4" fmla="*/ 0 w 55"/>
                <a:gd name="T5" fmla="*/ 0 h 81"/>
                <a:gd name="T6" fmla="*/ 0 w 55"/>
                <a:gd name="T7" fmla="*/ 1 h 81"/>
                <a:gd name="T8" fmla="*/ 0 w 55"/>
                <a:gd name="T9" fmla="*/ 1 h 81"/>
                <a:gd name="T10" fmla="*/ 0 w 55"/>
                <a:gd name="T11" fmla="*/ 0 h 81"/>
                <a:gd name="T12" fmla="*/ 0 w 55"/>
                <a:gd name="T13" fmla="*/ 0 h 81"/>
                <a:gd name="T14" fmla="*/ 1 w 55"/>
                <a:gd name="T15" fmla="*/ 0 h 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5" h="81">
                  <a:moveTo>
                    <a:pt x="55" y="0"/>
                  </a:moveTo>
                  <a:lnTo>
                    <a:pt x="30" y="6"/>
                  </a:lnTo>
                  <a:lnTo>
                    <a:pt x="0" y="46"/>
                  </a:lnTo>
                  <a:lnTo>
                    <a:pt x="0" y="81"/>
                  </a:lnTo>
                  <a:lnTo>
                    <a:pt x="23" y="43"/>
                  </a:lnTo>
                  <a:lnTo>
                    <a:pt x="49" y="14"/>
                  </a:lnTo>
                  <a:lnTo>
                    <a:pt x="55" y="0"/>
                  </a:lnTo>
                  <a:close/>
                </a:path>
              </a:pathLst>
            </a:custGeom>
            <a:solidFill>
              <a:srgbClr val="000000"/>
            </a:solidFill>
            <a:ln w="19050" cmpd="sng">
              <a:solidFill>
                <a:srgbClr val="000000"/>
              </a:solidFill>
              <a:round/>
              <a:headEnd/>
              <a:tailEnd/>
            </a:ln>
          </p:spPr>
          <p:txBody>
            <a:bodyPr/>
            <a:lstStyle/>
            <a:p>
              <a:endParaRPr lang="zh-CN" altLang="en-US"/>
            </a:p>
          </p:txBody>
        </p:sp>
        <p:sp>
          <p:nvSpPr>
            <p:cNvPr id="6207" name="Freeform 176"/>
            <p:cNvSpPr>
              <a:spLocks/>
            </p:cNvSpPr>
            <p:nvPr/>
          </p:nvSpPr>
          <p:spPr bwMode="auto">
            <a:xfrm>
              <a:off x="2133" y="3290"/>
              <a:ext cx="50" cy="69"/>
            </a:xfrm>
            <a:custGeom>
              <a:avLst/>
              <a:gdLst>
                <a:gd name="T0" fmla="*/ 3 w 207"/>
                <a:gd name="T1" fmla="*/ 0 h 285"/>
                <a:gd name="T2" fmla="*/ 2 w 207"/>
                <a:gd name="T3" fmla="*/ 0 h 285"/>
                <a:gd name="T4" fmla="*/ 2 w 207"/>
                <a:gd name="T5" fmla="*/ 0 h 285"/>
                <a:gd name="T6" fmla="*/ 1 w 207"/>
                <a:gd name="T7" fmla="*/ 1 h 285"/>
                <a:gd name="T8" fmla="*/ 1 w 207"/>
                <a:gd name="T9" fmla="*/ 1 h 285"/>
                <a:gd name="T10" fmla="*/ 1 w 207"/>
                <a:gd name="T11" fmla="*/ 1 h 285"/>
                <a:gd name="T12" fmla="*/ 0 w 207"/>
                <a:gd name="T13" fmla="*/ 2 h 285"/>
                <a:gd name="T14" fmla="*/ 0 w 207"/>
                <a:gd name="T15" fmla="*/ 3 h 285"/>
                <a:gd name="T16" fmla="*/ 0 w 207"/>
                <a:gd name="T17" fmla="*/ 3 h 285"/>
                <a:gd name="T18" fmla="*/ 0 w 207"/>
                <a:gd name="T19" fmla="*/ 4 h 285"/>
                <a:gd name="T20" fmla="*/ 0 w 207"/>
                <a:gd name="T21" fmla="*/ 4 h 285"/>
                <a:gd name="T22" fmla="*/ 0 w 207"/>
                <a:gd name="T23" fmla="*/ 4 h 285"/>
                <a:gd name="T24" fmla="*/ 1 w 207"/>
                <a:gd name="T25" fmla="*/ 4 h 285"/>
                <a:gd name="T26" fmla="*/ 1 w 207"/>
                <a:gd name="T27" fmla="*/ 4 h 285"/>
                <a:gd name="T28" fmla="*/ 1 w 207"/>
                <a:gd name="T29" fmla="*/ 4 h 285"/>
                <a:gd name="T30" fmla="*/ 0 w 207"/>
                <a:gd name="T31" fmla="*/ 4 h 285"/>
                <a:gd name="T32" fmla="*/ 0 w 207"/>
                <a:gd name="T33" fmla="*/ 3 h 285"/>
                <a:gd name="T34" fmla="*/ 0 w 207"/>
                <a:gd name="T35" fmla="*/ 3 h 285"/>
                <a:gd name="T36" fmla="*/ 1 w 207"/>
                <a:gd name="T37" fmla="*/ 2 h 285"/>
                <a:gd name="T38" fmla="*/ 1 w 207"/>
                <a:gd name="T39" fmla="*/ 2 h 285"/>
                <a:gd name="T40" fmla="*/ 1 w 207"/>
                <a:gd name="T41" fmla="*/ 1 h 285"/>
                <a:gd name="T42" fmla="*/ 2 w 207"/>
                <a:gd name="T43" fmla="*/ 1 h 285"/>
                <a:gd name="T44" fmla="*/ 2 w 207"/>
                <a:gd name="T45" fmla="*/ 0 h 285"/>
                <a:gd name="T46" fmla="*/ 2 w 207"/>
                <a:gd name="T47" fmla="*/ 0 h 285"/>
                <a:gd name="T48" fmla="*/ 3 w 207"/>
                <a:gd name="T49" fmla="*/ 0 h 285"/>
                <a:gd name="T50" fmla="*/ 3 w 207"/>
                <a:gd name="T51" fmla="*/ 0 h 2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07" h="285">
                  <a:moveTo>
                    <a:pt x="201" y="0"/>
                  </a:moveTo>
                  <a:lnTo>
                    <a:pt x="164" y="3"/>
                  </a:lnTo>
                  <a:lnTo>
                    <a:pt x="136" y="16"/>
                  </a:lnTo>
                  <a:lnTo>
                    <a:pt x="97" y="49"/>
                  </a:lnTo>
                  <a:lnTo>
                    <a:pt x="84" y="62"/>
                  </a:lnTo>
                  <a:lnTo>
                    <a:pt x="54" y="102"/>
                  </a:lnTo>
                  <a:lnTo>
                    <a:pt x="28" y="150"/>
                  </a:lnTo>
                  <a:lnTo>
                    <a:pt x="6" y="202"/>
                  </a:lnTo>
                  <a:lnTo>
                    <a:pt x="0" y="242"/>
                  </a:lnTo>
                  <a:lnTo>
                    <a:pt x="1" y="253"/>
                  </a:lnTo>
                  <a:lnTo>
                    <a:pt x="17" y="283"/>
                  </a:lnTo>
                  <a:lnTo>
                    <a:pt x="22" y="285"/>
                  </a:lnTo>
                  <a:lnTo>
                    <a:pt x="56" y="285"/>
                  </a:lnTo>
                  <a:lnTo>
                    <a:pt x="73" y="278"/>
                  </a:lnTo>
                  <a:lnTo>
                    <a:pt x="48" y="269"/>
                  </a:lnTo>
                  <a:lnTo>
                    <a:pt x="36" y="265"/>
                  </a:lnTo>
                  <a:lnTo>
                    <a:pt x="24" y="234"/>
                  </a:lnTo>
                  <a:lnTo>
                    <a:pt x="33" y="202"/>
                  </a:lnTo>
                  <a:lnTo>
                    <a:pt x="57" y="146"/>
                  </a:lnTo>
                  <a:lnTo>
                    <a:pt x="61" y="139"/>
                  </a:lnTo>
                  <a:lnTo>
                    <a:pt x="89" y="93"/>
                  </a:lnTo>
                  <a:lnTo>
                    <a:pt x="120" y="55"/>
                  </a:lnTo>
                  <a:lnTo>
                    <a:pt x="148" y="29"/>
                  </a:lnTo>
                  <a:lnTo>
                    <a:pt x="180" y="14"/>
                  </a:lnTo>
                  <a:lnTo>
                    <a:pt x="207" y="3"/>
                  </a:lnTo>
                  <a:lnTo>
                    <a:pt x="201" y="0"/>
                  </a:lnTo>
                  <a:close/>
                </a:path>
              </a:pathLst>
            </a:custGeom>
            <a:solidFill>
              <a:srgbClr val="000000"/>
            </a:solidFill>
            <a:ln w="19050" cmpd="sng">
              <a:solidFill>
                <a:srgbClr val="000000"/>
              </a:solidFill>
              <a:round/>
              <a:headEnd/>
              <a:tailEnd/>
            </a:ln>
          </p:spPr>
          <p:txBody>
            <a:bodyPr/>
            <a:lstStyle/>
            <a:p>
              <a:endParaRPr lang="zh-CN" altLang="en-US"/>
            </a:p>
          </p:txBody>
        </p:sp>
        <p:sp>
          <p:nvSpPr>
            <p:cNvPr id="6208" name="Line 180"/>
            <p:cNvSpPr>
              <a:spLocks noChangeShapeType="1"/>
            </p:cNvSpPr>
            <p:nvPr/>
          </p:nvSpPr>
          <p:spPr bwMode="auto">
            <a:xfrm flipH="1">
              <a:off x="3521" y="3481"/>
              <a:ext cx="544" cy="0"/>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09" name="Line 181"/>
            <p:cNvSpPr>
              <a:spLocks noChangeShapeType="1"/>
            </p:cNvSpPr>
            <p:nvPr/>
          </p:nvSpPr>
          <p:spPr bwMode="auto">
            <a:xfrm flipH="1" flipV="1">
              <a:off x="4062" y="3478"/>
              <a:ext cx="133" cy="133"/>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10" name="Line 151"/>
            <p:cNvSpPr>
              <a:spLocks noChangeShapeType="1"/>
            </p:cNvSpPr>
            <p:nvPr/>
          </p:nvSpPr>
          <p:spPr bwMode="auto">
            <a:xfrm>
              <a:off x="3318" y="3446"/>
              <a:ext cx="959" cy="17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63232">
                                            <p:txEl>
                                              <p:pRg st="0" end="0"/>
                                            </p:txEl>
                                          </p:spTgt>
                                        </p:tgtEl>
                                        <p:attrNameLst>
                                          <p:attrName>style.visibility</p:attrName>
                                        </p:attrNameLst>
                                      </p:cBhvr>
                                      <p:to>
                                        <p:strVal val="visible"/>
                                      </p:to>
                                    </p:set>
                                    <p:animEffect transition="in" filter="wipe(left)">
                                      <p:cBhvr>
                                        <p:cTn id="7" dur="500"/>
                                        <p:tgtEl>
                                          <p:spTgt spid="26323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263347"/>
                                        </p:tgtEl>
                                        <p:attrNameLst>
                                          <p:attrName>style.visibility</p:attrName>
                                        </p:attrNameLst>
                                      </p:cBhvr>
                                      <p:to>
                                        <p:strVal val="visible"/>
                                      </p:to>
                                    </p:set>
                                    <p:animEffect transition="in" filter="wipe(down)">
                                      <p:cBhvr>
                                        <p:cTn id="12" dur="500"/>
                                        <p:tgtEl>
                                          <p:spTgt spid="2633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63285">
                                            <p:txEl>
                                              <p:pRg st="0" end="0"/>
                                            </p:txEl>
                                          </p:spTgt>
                                        </p:tgtEl>
                                        <p:attrNameLst>
                                          <p:attrName>style.visibility</p:attrName>
                                        </p:attrNameLst>
                                      </p:cBhvr>
                                      <p:to>
                                        <p:strVal val="visible"/>
                                      </p:to>
                                    </p:set>
                                    <p:animEffect transition="in" filter="wipe(left)">
                                      <p:cBhvr>
                                        <p:cTn id="17" dur="500"/>
                                        <p:tgtEl>
                                          <p:spTgt spid="263285">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263350"/>
                                        </p:tgtEl>
                                        <p:attrNameLst>
                                          <p:attrName>style.visibility</p:attrName>
                                        </p:attrNameLst>
                                      </p:cBhvr>
                                      <p:to>
                                        <p:strVal val="visible"/>
                                      </p:to>
                                    </p:set>
                                    <p:animEffect transition="in" filter="wipe(down)">
                                      <p:cBhvr>
                                        <p:cTn id="22" dur="500"/>
                                        <p:tgtEl>
                                          <p:spTgt spid="2633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3232" grpId="0" build="p" autoUpdateAnimBg="0"/>
      <p:bldP spid="263285" grpId="0" build="p"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471" name="Rectangle 127"/>
          <p:cNvSpPr>
            <a:spLocks noChangeArrowheads="1"/>
          </p:cNvSpPr>
          <p:nvPr/>
        </p:nvSpPr>
        <p:spPr bwMode="auto">
          <a:xfrm>
            <a:off x="0" y="0"/>
            <a:ext cx="9396413"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en-US" altLang="zh-CN" b="1">
                <a:latin typeface="黑体" pitchFamily="2" charset="-122"/>
                <a:ea typeface="黑体" pitchFamily="2" charset="-122"/>
              </a:rPr>
              <a:t>3</a:t>
            </a:r>
            <a:r>
              <a:rPr lang="en-US" altLang="zh-CN" b="1"/>
              <a:t>.</a:t>
            </a:r>
            <a:r>
              <a:rPr lang="zh-CN" altLang="en-US" b="1">
                <a:solidFill>
                  <a:srgbClr val="FF0000"/>
                </a:solidFill>
                <a:ea typeface="黑体" pitchFamily="2" charset="-122"/>
              </a:rPr>
              <a:t>积聚性：</a:t>
            </a:r>
            <a:r>
              <a:rPr lang="zh-CN" altLang="en-US" b="1"/>
              <a:t>直线或平面与投影面垂直时，直线的投影的投影积聚为一点，平面的投影积聚为一直线。</a:t>
            </a:r>
          </a:p>
        </p:txBody>
      </p:sp>
      <p:sp>
        <p:nvSpPr>
          <p:cNvPr id="441529" name="Text Box 185"/>
          <p:cNvSpPr txBox="1">
            <a:spLocks noChangeArrowheads="1"/>
          </p:cNvSpPr>
          <p:nvPr/>
        </p:nvSpPr>
        <p:spPr bwMode="auto">
          <a:xfrm>
            <a:off x="71438" y="4267200"/>
            <a:ext cx="3995737" cy="1554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en-US" altLang="zh-CN" b="1">
                <a:latin typeface="黑体" pitchFamily="2" charset="-122"/>
                <a:ea typeface="黑体" pitchFamily="2" charset="-122"/>
              </a:rPr>
              <a:t>4</a:t>
            </a:r>
            <a:r>
              <a:rPr lang="en-US" altLang="zh-CN" b="1"/>
              <a:t>.</a:t>
            </a:r>
            <a:r>
              <a:rPr lang="zh-CN" altLang="en-US" b="1">
                <a:solidFill>
                  <a:srgbClr val="FF0000"/>
                </a:solidFill>
                <a:ea typeface="黑体" pitchFamily="2" charset="-122"/>
              </a:rPr>
              <a:t>平行性：</a:t>
            </a:r>
            <a:r>
              <a:rPr lang="zh-CN" altLang="en-US" b="1"/>
              <a:t>空间两条平行的直线，其同面投影也一定平行。</a:t>
            </a:r>
          </a:p>
        </p:txBody>
      </p:sp>
      <p:grpSp>
        <p:nvGrpSpPr>
          <p:cNvPr id="441572" name="Group 228"/>
          <p:cNvGrpSpPr>
            <a:grpSpLocks/>
          </p:cNvGrpSpPr>
          <p:nvPr/>
        </p:nvGrpSpPr>
        <p:grpSpPr bwMode="auto">
          <a:xfrm>
            <a:off x="4716463" y="3808413"/>
            <a:ext cx="3671887" cy="2619375"/>
            <a:chOff x="3335" y="2773"/>
            <a:chExt cx="763" cy="544"/>
          </a:xfrm>
        </p:grpSpPr>
        <p:sp>
          <p:nvSpPr>
            <p:cNvPr id="7226" name="Line 190"/>
            <p:cNvSpPr>
              <a:spLocks noChangeShapeType="1"/>
            </p:cNvSpPr>
            <p:nvPr/>
          </p:nvSpPr>
          <p:spPr bwMode="auto">
            <a:xfrm>
              <a:off x="3335" y="3037"/>
              <a:ext cx="280" cy="28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27" name="Line 191"/>
            <p:cNvSpPr>
              <a:spLocks noChangeShapeType="1"/>
            </p:cNvSpPr>
            <p:nvPr/>
          </p:nvSpPr>
          <p:spPr bwMode="auto">
            <a:xfrm flipH="1">
              <a:off x="3335" y="3037"/>
              <a:ext cx="4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28" name="Line 192"/>
            <p:cNvSpPr>
              <a:spLocks noChangeShapeType="1"/>
            </p:cNvSpPr>
            <p:nvPr/>
          </p:nvSpPr>
          <p:spPr bwMode="auto">
            <a:xfrm>
              <a:off x="3819" y="3037"/>
              <a:ext cx="279" cy="2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29" name="Line 193"/>
            <p:cNvSpPr>
              <a:spLocks noChangeShapeType="1"/>
            </p:cNvSpPr>
            <p:nvPr/>
          </p:nvSpPr>
          <p:spPr bwMode="auto">
            <a:xfrm>
              <a:off x="3615" y="3317"/>
              <a:ext cx="483"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30" name="Freeform 194"/>
            <p:cNvSpPr>
              <a:spLocks/>
            </p:cNvSpPr>
            <p:nvPr/>
          </p:nvSpPr>
          <p:spPr bwMode="auto">
            <a:xfrm>
              <a:off x="3603" y="3277"/>
              <a:ext cx="28" cy="27"/>
            </a:xfrm>
            <a:custGeom>
              <a:avLst/>
              <a:gdLst>
                <a:gd name="T0" fmla="*/ 1 w 194"/>
                <a:gd name="T1" fmla="*/ 1 h 193"/>
                <a:gd name="T2" fmla="*/ 0 w 194"/>
                <a:gd name="T3" fmla="*/ 0 h 193"/>
                <a:gd name="T4" fmla="*/ 0 w 194"/>
                <a:gd name="T5" fmla="*/ 0 h 193"/>
                <a:gd name="T6" fmla="*/ 0 60000 65536"/>
                <a:gd name="T7" fmla="*/ 0 60000 65536"/>
                <a:gd name="T8" fmla="*/ 0 60000 65536"/>
              </a:gdLst>
              <a:ahLst/>
              <a:cxnLst>
                <a:cxn ang="T6">
                  <a:pos x="T0" y="T1"/>
                </a:cxn>
                <a:cxn ang="T7">
                  <a:pos x="T2" y="T3"/>
                </a:cxn>
                <a:cxn ang="T8">
                  <a:pos x="T4" y="T5"/>
                </a:cxn>
              </a:cxnLst>
              <a:rect l="0" t="0" r="r" b="b"/>
              <a:pathLst>
                <a:path w="194" h="193">
                  <a:moveTo>
                    <a:pt x="194" y="193"/>
                  </a:moveTo>
                  <a:lnTo>
                    <a:pt x="0" y="0"/>
                  </a:lnTo>
                  <a:lnTo>
                    <a:pt x="4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31" name="Freeform 195"/>
            <p:cNvSpPr>
              <a:spLocks/>
            </p:cNvSpPr>
            <p:nvPr/>
          </p:nvSpPr>
          <p:spPr bwMode="auto">
            <a:xfrm>
              <a:off x="3610" y="3277"/>
              <a:ext cx="17" cy="15"/>
            </a:xfrm>
            <a:custGeom>
              <a:avLst/>
              <a:gdLst>
                <a:gd name="T0" fmla="*/ 0 w 121"/>
                <a:gd name="T1" fmla="*/ 0 h 107"/>
                <a:gd name="T2" fmla="*/ 0 w 121"/>
                <a:gd name="T3" fmla="*/ 0 h 107"/>
                <a:gd name="T4" fmla="*/ 0 w 121"/>
                <a:gd name="T5" fmla="*/ 0 h 107"/>
                <a:gd name="T6" fmla="*/ 0 w 121"/>
                <a:gd name="T7" fmla="*/ 0 h 107"/>
                <a:gd name="T8" fmla="*/ 0 w 121"/>
                <a:gd name="T9" fmla="*/ 0 h 107"/>
                <a:gd name="T10" fmla="*/ 0 w 121"/>
                <a:gd name="T11" fmla="*/ 0 h 107"/>
                <a:gd name="T12" fmla="*/ 0 w 121"/>
                <a:gd name="T13" fmla="*/ 0 h 107"/>
                <a:gd name="T14" fmla="*/ 0 w 121"/>
                <a:gd name="T15" fmla="*/ 0 h 107"/>
                <a:gd name="T16" fmla="*/ 0 w 121"/>
                <a:gd name="T17" fmla="*/ 0 h 107"/>
                <a:gd name="T18" fmla="*/ 0 w 121"/>
                <a:gd name="T19" fmla="*/ 0 h 107"/>
                <a:gd name="T20" fmla="*/ 0 w 121"/>
                <a:gd name="T21" fmla="*/ 0 h 107"/>
                <a:gd name="T22" fmla="*/ 0 w 121"/>
                <a:gd name="T23" fmla="*/ 0 h 107"/>
                <a:gd name="T24" fmla="*/ 0 w 121"/>
                <a:gd name="T25" fmla="*/ 0 h 107"/>
                <a:gd name="T26" fmla="*/ 0 w 121"/>
                <a:gd name="T27" fmla="*/ 0 h 107"/>
                <a:gd name="T28" fmla="*/ 0 w 121"/>
                <a:gd name="T29" fmla="*/ 0 h 107"/>
                <a:gd name="T30" fmla="*/ 0 w 121"/>
                <a:gd name="T31" fmla="*/ 0 h 107"/>
                <a:gd name="T32" fmla="*/ 0 w 121"/>
                <a:gd name="T33" fmla="*/ 0 h 107"/>
                <a:gd name="T34" fmla="*/ 0 w 121"/>
                <a:gd name="T35" fmla="*/ 0 h 107"/>
                <a:gd name="T36" fmla="*/ 0 w 121"/>
                <a:gd name="T37" fmla="*/ 0 h 107"/>
                <a:gd name="T38" fmla="*/ 0 w 121"/>
                <a:gd name="T39" fmla="*/ 0 h 107"/>
                <a:gd name="T40" fmla="*/ 0 w 121"/>
                <a:gd name="T41" fmla="*/ 0 h 10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21" h="107">
                  <a:moveTo>
                    <a:pt x="107" y="107"/>
                  </a:moveTo>
                  <a:lnTo>
                    <a:pt x="113" y="106"/>
                  </a:lnTo>
                  <a:lnTo>
                    <a:pt x="117" y="104"/>
                  </a:lnTo>
                  <a:lnTo>
                    <a:pt x="120" y="101"/>
                  </a:lnTo>
                  <a:lnTo>
                    <a:pt x="121" y="97"/>
                  </a:lnTo>
                  <a:lnTo>
                    <a:pt x="121" y="91"/>
                  </a:lnTo>
                  <a:lnTo>
                    <a:pt x="119" y="85"/>
                  </a:lnTo>
                  <a:lnTo>
                    <a:pt x="116" y="78"/>
                  </a:lnTo>
                  <a:lnTo>
                    <a:pt x="111" y="70"/>
                  </a:lnTo>
                  <a:lnTo>
                    <a:pt x="104" y="62"/>
                  </a:lnTo>
                  <a:lnTo>
                    <a:pt x="96" y="53"/>
                  </a:lnTo>
                  <a:lnTo>
                    <a:pt x="87" y="45"/>
                  </a:lnTo>
                  <a:lnTo>
                    <a:pt x="78" y="37"/>
                  </a:lnTo>
                  <a:lnTo>
                    <a:pt x="67" y="29"/>
                  </a:lnTo>
                  <a:lnTo>
                    <a:pt x="56" y="21"/>
                  </a:lnTo>
                  <a:lnTo>
                    <a:pt x="46" y="15"/>
                  </a:lnTo>
                  <a:lnTo>
                    <a:pt x="35" y="10"/>
                  </a:lnTo>
                  <a:lnTo>
                    <a:pt x="25" y="5"/>
                  </a:lnTo>
                  <a:lnTo>
                    <a:pt x="16" y="2"/>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32" name="Line 196"/>
            <p:cNvSpPr>
              <a:spLocks noChangeShapeType="1"/>
            </p:cNvSpPr>
            <p:nvPr/>
          </p:nvSpPr>
          <p:spPr bwMode="auto">
            <a:xfrm flipH="1">
              <a:off x="3619" y="3292"/>
              <a:ext cx="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33" name="Freeform 197"/>
            <p:cNvSpPr>
              <a:spLocks/>
            </p:cNvSpPr>
            <p:nvPr/>
          </p:nvSpPr>
          <p:spPr bwMode="auto">
            <a:xfrm>
              <a:off x="3780" y="3129"/>
              <a:ext cx="2" cy="6"/>
            </a:xfrm>
            <a:custGeom>
              <a:avLst/>
              <a:gdLst>
                <a:gd name="T0" fmla="*/ 0 w 11"/>
                <a:gd name="T1" fmla="*/ 0 h 39"/>
                <a:gd name="T2" fmla="*/ 0 w 11"/>
                <a:gd name="T3" fmla="*/ 0 h 39"/>
                <a:gd name="T4" fmla="*/ 0 w 11"/>
                <a:gd name="T5" fmla="*/ 0 h 39"/>
                <a:gd name="T6" fmla="*/ 0 w 11"/>
                <a:gd name="T7" fmla="*/ 0 h 39"/>
                <a:gd name="T8" fmla="*/ 0 w 11"/>
                <a:gd name="T9" fmla="*/ 0 h 39"/>
                <a:gd name="T10" fmla="*/ 0 w 11"/>
                <a:gd name="T11" fmla="*/ 0 h 39"/>
                <a:gd name="T12" fmla="*/ 0 w 11"/>
                <a:gd name="T13" fmla="*/ 0 h 39"/>
                <a:gd name="T14" fmla="*/ 0 w 11"/>
                <a:gd name="T15" fmla="*/ 0 h 39"/>
                <a:gd name="T16" fmla="*/ 0 w 11"/>
                <a:gd name="T17" fmla="*/ 0 h 39"/>
                <a:gd name="T18" fmla="*/ 0 w 11"/>
                <a:gd name="T19" fmla="*/ 0 h 39"/>
                <a:gd name="T20" fmla="*/ 0 w 11"/>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39">
                  <a:moveTo>
                    <a:pt x="2" y="0"/>
                  </a:moveTo>
                  <a:lnTo>
                    <a:pt x="1" y="6"/>
                  </a:lnTo>
                  <a:lnTo>
                    <a:pt x="0" y="10"/>
                  </a:lnTo>
                  <a:lnTo>
                    <a:pt x="0" y="15"/>
                  </a:lnTo>
                  <a:lnTo>
                    <a:pt x="1" y="20"/>
                  </a:lnTo>
                  <a:lnTo>
                    <a:pt x="2" y="23"/>
                  </a:lnTo>
                  <a:lnTo>
                    <a:pt x="3" y="26"/>
                  </a:lnTo>
                  <a:lnTo>
                    <a:pt x="5" y="30"/>
                  </a:lnTo>
                  <a:lnTo>
                    <a:pt x="8" y="34"/>
                  </a:lnTo>
                  <a:lnTo>
                    <a:pt x="9" y="36"/>
                  </a:lnTo>
                  <a:lnTo>
                    <a:pt x="11"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34" name="Freeform 198"/>
            <p:cNvSpPr>
              <a:spLocks/>
            </p:cNvSpPr>
            <p:nvPr/>
          </p:nvSpPr>
          <p:spPr bwMode="auto">
            <a:xfrm>
              <a:off x="3768" y="3109"/>
              <a:ext cx="17" cy="26"/>
            </a:xfrm>
            <a:custGeom>
              <a:avLst/>
              <a:gdLst>
                <a:gd name="T0" fmla="*/ 0 w 117"/>
                <a:gd name="T1" fmla="*/ 0 h 185"/>
                <a:gd name="T2" fmla="*/ 0 w 117"/>
                <a:gd name="T3" fmla="*/ 0 h 185"/>
                <a:gd name="T4" fmla="*/ 0 w 117"/>
                <a:gd name="T5" fmla="*/ 0 h 185"/>
                <a:gd name="T6" fmla="*/ 0 w 117"/>
                <a:gd name="T7" fmla="*/ 0 h 185"/>
                <a:gd name="T8" fmla="*/ 0 w 117"/>
                <a:gd name="T9" fmla="*/ 0 h 185"/>
                <a:gd name="T10" fmla="*/ 0 w 117"/>
                <a:gd name="T11" fmla="*/ 0 h 185"/>
                <a:gd name="T12" fmla="*/ 0 w 117"/>
                <a:gd name="T13" fmla="*/ 0 h 185"/>
                <a:gd name="T14" fmla="*/ 0 w 117"/>
                <a:gd name="T15" fmla="*/ 0 h 185"/>
                <a:gd name="T16" fmla="*/ 0 w 117"/>
                <a:gd name="T17" fmla="*/ 0 h 185"/>
                <a:gd name="T18" fmla="*/ 0 w 117"/>
                <a:gd name="T19" fmla="*/ 0 h 185"/>
                <a:gd name="T20" fmla="*/ 0 w 117"/>
                <a:gd name="T21" fmla="*/ 0 h 185"/>
                <a:gd name="T22" fmla="*/ 0 w 117"/>
                <a:gd name="T23" fmla="*/ 0 h 185"/>
                <a:gd name="T24" fmla="*/ 0 w 117"/>
                <a:gd name="T25" fmla="*/ 0 h 185"/>
                <a:gd name="T26" fmla="*/ 0 w 117"/>
                <a:gd name="T27" fmla="*/ 0 h 185"/>
                <a:gd name="T28" fmla="*/ 0 w 117"/>
                <a:gd name="T29" fmla="*/ 0 h 185"/>
                <a:gd name="T30" fmla="*/ 0 w 117"/>
                <a:gd name="T31" fmla="*/ 0 h 185"/>
                <a:gd name="T32" fmla="*/ 0 w 117"/>
                <a:gd name="T33" fmla="*/ 0 h 185"/>
                <a:gd name="T34" fmla="*/ 0 w 117"/>
                <a:gd name="T35" fmla="*/ 0 h 185"/>
                <a:gd name="T36" fmla="*/ 0 w 117"/>
                <a:gd name="T37" fmla="*/ 0 h 185"/>
                <a:gd name="T38" fmla="*/ 0 w 117"/>
                <a:gd name="T39" fmla="*/ 0 h 185"/>
                <a:gd name="T40" fmla="*/ 0 w 117"/>
                <a:gd name="T41" fmla="*/ 0 h 185"/>
                <a:gd name="T42" fmla="*/ 0 w 117"/>
                <a:gd name="T43" fmla="*/ 0 h 185"/>
                <a:gd name="T44" fmla="*/ 0 w 117"/>
                <a:gd name="T45" fmla="*/ 1 h 185"/>
                <a:gd name="T46" fmla="*/ 0 w 117"/>
                <a:gd name="T47" fmla="*/ 1 h 185"/>
                <a:gd name="T48" fmla="*/ 0 w 117"/>
                <a:gd name="T49" fmla="*/ 1 h 185"/>
                <a:gd name="T50" fmla="*/ 0 w 117"/>
                <a:gd name="T51" fmla="*/ 1 h 185"/>
                <a:gd name="T52" fmla="*/ 0 w 117"/>
                <a:gd name="T53" fmla="*/ 1 h 185"/>
                <a:gd name="T54" fmla="*/ 0 w 117"/>
                <a:gd name="T55" fmla="*/ 1 h 185"/>
                <a:gd name="T56" fmla="*/ 0 w 117"/>
                <a:gd name="T57" fmla="*/ 1 h 185"/>
                <a:gd name="T58" fmla="*/ 0 w 117"/>
                <a:gd name="T59" fmla="*/ 1 h 185"/>
                <a:gd name="T60" fmla="*/ 0 w 117"/>
                <a:gd name="T61" fmla="*/ 0 h 185"/>
                <a:gd name="T62" fmla="*/ 0 w 117"/>
                <a:gd name="T63" fmla="*/ 0 h 185"/>
                <a:gd name="T64" fmla="*/ 0 w 117"/>
                <a:gd name="T65" fmla="*/ 0 h 185"/>
                <a:gd name="T66" fmla="*/ 0 w 117"/>
                <a:gd name="T67" fmla="*/ 0 h 185"/>
                <a:gd name="T68" fmla="*/ 0 w 117"/>
                <a:gd name="T69" fmla="*/ 0 h 185"/>
                <a:gd name="T70" fmla="*/ 0 w 117"/>
                <a:gd name="T71" fmla="*/ 0 h 185"/>
                <a:gd name="T72" fmla="*/ 0 w 117"/>
                <a:gd name="T73" fmla="*/ 0 h 1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7" h="185">
                  <a:moveTo>
                    <a:pt x="116" y="25"/>
                  </a:moveTo>
                  <a:lnTo>
                    <a:pt x="117" y="21"/>
                  </a:lnTo>
                  <a:lnTo>
                    <a:pt x="117" y="17"/>
                  </a:lnTo>
                  <a:lnTo>
                    <a:pt x="116" y="13"/>
                  </a:lnTo>
                  <a:lnTo>
                    <a:pt x="115" y="9"/>
                  </a:lnTo>
                  <a:lnTo>
                    <a:pt x="114" y="6"/>
                  </a:lnTo>
                  <a:lnTo>
                    <a:pt x="112" y="4"/>
                  </a:lnTo>
                  <a:lnTo>
                    <a:pt x="111" y="3"/>
                  </a:lnTo>
                  <a:lnTo>
                    <a:pt x="109" y="1"/>
                  </a:lnTo>
                  <a:lnTo>
                    <a:pt x="108" y="0"/>
                  </a:lnTo>
                  <a:lnTo>
                    <a:pt x="106" y="0"/>
                  </a:lnTo>
                  <a:lnTo>
                    <a:pt x="104" y="0"/>
                  </a:lnTo>
                  <a:lnTo>
                    <a:pt x="96" y="0"/>
                  </a:lnTo>
                  <a:lnTo>
                    <a:pt x="88" y="0"/>
                  </a:lnTo>
                  <a:lnTo>
                    <a:pt x="81" y="0"/>
                  </a:lnTo>
                  <a:lnTo>
                    <a:pt x="73" y="0"/>
                  </a:lnTo>
                  <a:lnTo>
                    <a:pt x="70" y="1"/>
                  </a:lnTo>
                  <a:lnTo>
                    <a:pt x="66" y="3"/>
                  </a:lnTo>
                  <a:lnTo>
                    <a:pt x="62" y="4"/>
                  </a:lnTo>
                  <a:lnTo>
                    <a:pt x="58" y="5"/>
                  </a:lnTo>
                  <a:lnTo>
                    <a:pt x="55" y="7"/>
                  </a:lnTo>
                  <a:lnTo>
                    <a:pt x="52" y="9"/>
                  </a:lnTo>
                  <a:lnTo>
                    <a:pt x="46" y="14"/>
                  </a:lnTo>
                  <a:lnTo>
                    <a:pt x="41" y="20"/>
                  </a:lnTo>
                  <a:lnTo>
                    <a:pt x="38" y="23"/>
                  </a:lnTo>
                  <a:lnTo>
                    <a:pt x="36" y="26"/>
                  </a:lnTo>
                  <a:lnTo>
                    <a:pt x="28" y="39"/>
                  </a:lnTo>
                  <a:lnTo>
                    <a:pt x="26" y="42"/>
                  </a:lnTo>
                  <a:lnTo>
                    <a:pt x="25" y="46"/>
                  </a:lnTo>
                  <a:lnTo>
                    <a:pt x="23" y="54"/>
                  </a:lnTo>
                  <a:lnTo>
                    <a:pt x="19" y="69"/>
                  </a:lnTo>
                  <a:lnTo>
                    <a:pt x="11" y="97"/>
                  </a:lnTo>
                  <a:lnTo>
                    <a:pt x="7" y="112"/>
                  </a:lnTo>
                  <a:lnTo>
                    <a:pt x="3" y="127"/>
                  </a:lnTo>
                  <a:lnTo>
                    <a:pt x="1" y="135"/>
                  </a:lnTo>
                  <a:lnTo>
                    <a:pt x="0" y="142"/>
                  </a:lnTo>
                  <a:lnTo>
                    <a:pt x="0" y="146"/>
                  </a:lnTo>
                  <a:lnTo>
                    <a:pt x="0" y="149"/>
                  </a:lnTo>
                  <a:lnTo>
                    <a:pt x="0" y="154"/>
                  </a:lnTo>
                  <a:lnTo>
                    <a:pt x="0" y="158"/>
                  </a:lnTo>
                  <a:lnTo>
                    <a:pt x="1" y="161"/>
                  </a:lnTo>
                  <a:lnTo>
                    <a:pt x="2" y="165"/>
                  </a:lnTo>
                  <a:lnTo>
                    <a:pt x="3" y="169"/>
                  </a:lnTo>
                  <a:lnTo>
                    <a:pt x="5" y="172"/>
                  </a:lnTo>
                  <a:lnTo>
                    <a:pt x="7" y="175"/>
                  </a:lnTo>
                  <a:lnTo>
                    <a:pt x="9" y="178"/>
                  </a:lnTo>
                  <a:lnTo>
                    <a:pt x="12" y="180"/>
                  </a:lnTo>
                  <a:lnTo>
                    <a:pt x="16" y="182"/>
                  </a:lnTo>
                  <a:lnTo>
                    <a:pt x="20" y="184"/>
                  </a:lnTo>
                  <a:lnTo>
                    <a:pt x="23" y="185"/>
                  </a:lnTo>
                  <a:lnTo>
                    <a:pt x="27" y="185"/>
                  </a:lnTo>
                  <a:lnTo>
                    <a:pt x="30" y="185"/>
                  </a:lnTo>
                  <a:lnTo>
                    <a:pt x="39" y="185"/>
                  </a:lnTo>
                  <a:lnTo>
                    <a:pt x="46" y="185"/>
                  </a:lnTo>
                  <a:lnTo>
                    <a:pt x="51" y="185"/>
                  </a:lnTo>
                  <a:lnTo>
                    <a:pt x="54" y="185"/>
                  </a:lnTo>
                  <a:lnTo>
                    <a:pt x="57" y="184"/>
                  </a:lnTo>
                  <a:lnTo>
                    <a:pt x="61" y="181"/>
                  </a:lnTo>
                  <a:lnTo>
                    <a:pt x="65" y="179"/>
                  </a:lnTo>
                  <a:lnTo>
                    <a:pt x="68" y="177"/>
                  </a:lnTo>
                  <a:lnTo>
                    <a:pt x="70" y="174"/>
                  </a:lnTo>
                  <a:lnTo>
                    <a:pt x="72" y="171"/>
                  </a:lnTo>
                  <a:lnTo>
                    <a:pt x="75" y="168"/>
                  </a:lnTo>
                  <a:lnTo>
                    <a:pt x="76" y="164"/>
                  </a:lnTo>
                  <a:lnTo>
                    <a:pt x="78" y="161"/>
                  </a:lnTo>
                  <a:lnTo>
                    <a:pt x="81" y="158"/>
                  </a:lnTo>
                  <a:lnTo>
                    <a:pt x="83" y="151"/>
                  </a:lnTo>
                  <a:lnTo>
                    <a:pt x="85" y="143"/>
                  </a:lnTo>
                  <a:lnTo>
                    <a:pt x="89" y="128"/>
                  </a:lnTo>
                  <a:lnTo>
                    <a:pt x="92" y="113"/>
                  </a:lnTo>
                  <a:lnTo>
                    <a:pt x="100" y="83"/>
                  </a:lnTo>
                  <a:lnTo>
                    <a:pt x="108" y="55"/>
                  </a:lnTo>
                  <a:lnTo>
                    <a:pt x="112" y="40"/>
                  </a:lnTo>
                  <a:lnTo>
                    <a:pt x="116" y="2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35" name="Freeform 199"/>
            <p:cNvSpPr>
              <a:spLocks/>
            </p:cNvSpPr>
            <p:nvPr/>
          </p:nvSpPr>
          <p:spPr bwMode="auto">
            <a:xfrm>
              <a:off x="3769" y="2773"/>
              <a:ext cx="19" cy="39"/>
            </a:xfrm>
            <a:custGeom>
              <a:avLst/>
              <a:gdLst>
                <a:gd name="T0" fmla="*/ 0 w 138"/>
                <a:gd name="T1" fmla="*/ 1 h 277"/>
                <a:gd name="T2" fmla="*/ 0 w 138"/>
                <a:gd name="T3" fmla="*/ 0 h 277"/>
                <a:gd name="T4" fmla="*/ 0 w 138"/>
                <a:gd name="T5" fmla="*/ 1 h 277"/>
                <a:gd name="T6" fmla="*/ 0 60000 65536"/>
                <a:gd name="T7" fmla="*/ 0 60000 65536"/>
                <a:gd name="T8" fmla="*/ 0 60000 65536"/>
              </a:gdLst>
              <a:ahLst/>
              <a:cxnLst>
                <a:cxn ang="T6">
                  <a:pos x="T0" y="T1"/>
                </a:cxn>
                <a:cxn ang="T7">
                  <a:pos x="T2" y="T3"/>
                </a:cxn>
                <a:cxn ang="T8">
                  <a:pos x="T4" y="T5"/>
                </a:cxn>
              </a:cxnLst>
              <a:rect l="0" t="0" r="r" b="b"/>
              <a:pathLst>
                <a:path w="138" h="277">
                  <a:moveTo>
                    <a:pt x="0" y="277"/>
                  </a:moveTo>
                  <a:lnTo>
                    <a:pt x="138" y="0"/>
                  </a:lnTo>
                  <a:lnTo>
                    <a:pt x="129" y="2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36" name="Line 200"/>
            <p:cNvSpPr>
              <a:spLocks noChangeShapeType="1"/>
            </p:cNvSpPr>
            <p:nvPr/>
          </p:nvSpPr>
          <p:spPr bwMode="auto">
            <a:xfrm flipH="1">
              <a:off x="3774" y="2801"/>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37" name="Freeform 201"/>
            <p:cNvSpPr>
              <a:spLocks/>
            </p:cNvSpPr>
            <p:nvPr/>
          </p:nvSpPr>
          <p:spPr bwMode="auto">
            <a:xfrm>
              <a:off x="3507" y="2983"/>
              <a:ext cx="18" cy="22"/>
            </a:xfrm>
            <a:custGeom>
              <a:avLst/>
              <a:gdLst>
                <a:gd name="T0" fmla="*/ 0 w 132"/>
                <a:gd name="T1" fmla="*/ 0 h 153"/>
                <a:gd name="T2" fmla="*/ 0 w 132"/>
                <a:gd name="T3" fmla="*/ 0 h 153"/>
                <a:gd name="T4" fmla="*/ 0 w 132"/>
                <a:gd name="T5" fmla="*/ 0 h 153"/>
                <a:gd name="T6" fmla="*/ 0 w 132"/>
                <a:gd name="T7" fmla="*/ 0 h 153"/>
                <a:gd name="T8" fmla="*/ 0 w 132"/>
                <a:gd name="T9" fmla="*/ 0 h 153"/>
                <a:gd name="T10" fmla="*/ 0 w 132"/>
                <a:gd name="T11" fmla="*/ 0 h 153"/>
                <a:gd name="T12" fmla="*/ 0 w 132"/>
                <a:gd name="T13" fmla="*/ 0 h 153"/>
                <a:gd name="T14" fmla="*/ 0 w 132"/>
                <a:gd name="T15" fmla="*/ 0 h 153"/>
                <a:gd name="T16" fmla="*/ 0 w 132"/>
                <a:gd name="T17" fmla="*/ 0 h 153"/>
                <a:gd name="T18" fmla="*/ 0 w 132"/>
                <a:gd name="T19" fmla="*/ 0 h 153"/>
                <a:gd name="T20" fmla="*/ 0 w 132"/>
                <a:gd name="T21" fmla="*/ 0 h 153"/>
                <a:gd name="T22" fmla="*/ 0 w 132"/>
                <a:gd name="T23" fmla="*/ 0 h 153"/>
                <a:gd name="T24" fmla="*/ 0 w 132"/>
                <a:gd name="T25" fmla="*/ 0 h 153"/>
                <a:gd name="T26" fmla="*/ 0 w 132"/>
                <a:gd name="T27" fmla="*/ 0 h 153"/>
                <a:gd name="T28" fmla="*/ 0 w 132"/>
                <a:gd name="T29" fmla="*/ 0 h 153"/>
                <a:gd name="T30" fmla="*/ 0 w 132"/>
                <a:gd name="T31" fmla="*/ 0 h 153"/>
                <a:gd name="T32" fmla="*/ 0 w 132"/>
                <a:gd name="T33" fmla="*/ 0 h 153"/>
                <a:gd name="T34" fmla="*/ 0 w 132"/>
                <a:gd name="T35" fmla="*/ 0 h 153"/>
                <a:gd name="T36" fmla="*/ 0 w 132"/>
                <a:gd name="T37" fmla="*/ 0 h 153"/>
                <a:gd name="T38" fmla="*/ 0 w 132"/>
                <a:gd name="T39" fmla="*/ 0 h 153"/>
                <a:gd name="T40" fmla="*/ 0 w 132"/>
                <a:gd name="T41" fmla="*/ 0 h 15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32" h="153">
                  <a:moveTo>
                    <a:pt x="0" y="153"/>
                  </a:moveTo>
                  <a:lnTo>
                    <a:pt x="54" y="153"/>
                  </a:lnTo>
                  <a:lnTo>
                    <a:pt x="64" y="152"/>
                  </a:lnTo>
                  <a:lnTo>
                    <a:pt x="74" y="149"/>
                  </a:lnTo>
                  <a:lnTo>
                    <a:pt x="83" y="143"/>
                  </a:lnTo>
                  <a:lnTo>
                    <a:pt x="94" y="135"/>
                  </a:lnTo>
                  <a:lnTo>
                    <a:pt x="102" y="126"/>
                  </a:lnTo>
                  <a:lnTo>
                    <a:pt x="111" y="115"/>
                  </a:lnTo>
                  <a:lnTo>
                    <a:pt x="118" y="103"/>
                  </a:lnTo>
                  <a:lnTo>
                    <a:pt x="124" y="90"/>
                  </a:lnTo>
                  <a:lnTo>
                    <a:pt x="128" y="77"/>
                  </a:lnTo>
                  <a:lnTo>
                    <a:pt x="131" y="63"/>
                  </a:lnTo>
                  <a:lnTo>
                    <a:pt x="132" y="50"/>
                  </a:lnTo>
                  <a:lnTo>
                    <a:pt x="131" y="38"/>
                  </a:lnTo>
                  <a:lnTo>
                    <a:pt x="129" y="28"/>
                  </a:lnTo>
                  <a:lnTo>
                    <a:pt x="125" y="18"/>
                  </a:lnTo>
                  <a:lnTo>
                    <a:pt x="119" y="11"/>
                  </a:lnTo>
                  <a:lnTo>
                    <a:pt x="112" y="4"/>
                  </a:lnTo>
                  <a:lnTo>
                    <a:pt x="104" y="1"/>
                  </a:lnTo>
                  <a:lnTo>
                    <a:pt x="95" y="0"/>
                  </a:lnTo>
                  <a:lnTo>
                    <a:pt x="4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38" name="Freeform 202"/>
            <p:cNvSpPr>
              <a:spLocks/>
            </p:cNvSpPr>
            <p:nvPr/>
          </p:nvSpPr>
          <p:spPr bwMode="auto">
            <a:xfrm>
              <a:off x="3507" y="2966"/>
              <a:ext cx="22" cy="39"/>
            </a:xfrm>
            <a:custGeom>
              <a:avLst/>
              <a:gdLst>
                <a:gd name="T0" fmla="*/ 0 w 158"/>
                <a:gd name="T1" fmla="*/ 0 h 275"/>
                <a:gd name="T2" fmla="*/ 0 w 158"/>
                <a:gd name="T3" fmla="*/ 0 h 275"/>
                <a:gd name="T4" fmla="*/ 0 w 158"/>
                <a:gd name="T5" fmla="*/ 0 h 275"/>
                <a:gd name="T6" fmla="*/ 0 w 158"/>
                <a:gd name="T7" fmla="*/ 0 h 275"/>
                <a:gd name="T8" fmla="*/ 0 w 158"/>
                <a:gd name="T9" fmla="*/ 0 h 275"/>
                <a:gd name="T10" fmla="*/ 0 w 158"/>
                <a:gd name="T11" fmla="*/ 0 h 275"/>
                <a:gd name="T12" fmla="*/ 0 w 158"/>
                <a:gd name="T13" fmla="*/ 0 h 275"/>
                <a:gd name="T14" fmla="*/ 0 w 158"/>
                <a:gd name="T15" fmla="*/ 0 h 275"/>
                <a:gd name="T16" fmla="*/ 0 w 158"/>
                <a:gd name="T17" fmla="*/ 0 h 275"/>
                <a:gd name="T18" fmla="*/ 0 w 158"/>
                <a:gd name="T19" fmla="*/ 0 h 275"/>
                <a:gd name="T20" fmla="*/ 0 w 158"/>
                <a:gd name="T21" fmla="*/ 0 h 275"/>
                <a:gd name="T22" fmla="*/ 0 w 158"/>
                <a:gd name="T23" fmla="*/ 0 h 275"/>
                <a:gd name="T24" fmla="*/ 0 w 158"/>
                <a:gd name="T25" fmla="*/ 0 h 275"/>
                <a:gd name="T26" fmla="*/ 0 w 158"/>
                <a:gd name="T27" fmla="*/ 0 h 275"/>
                <a:gd name="T28" fmla="*/ 0 w 158"/>
                <a:gd name="T29" fmla="*/ 0 h 275"/>
                <a:gd name="T30" fmla="*/ 0 w 158"/>
                <a:gd name="T31" fmla="*/ 0 h 275"/>
                <a:gd name="T32" fmla="*/ 0 w 158"/>
                <a:gd name="T33" fmla="*/ 0 h 275"/>
                <a:gd name="T34" fmla="*/ 0 w 158"/>
                <a:gd name="T35" fmla="*/ 0 h 275"/>
                <a:gd name="T36" fmla="*/ 0 w 158"/>
                <a:gd name="T37" fmla="*/ 1 h 2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8" h="275">
                  <a:moveTo>
                    <a:pt x="95" y="122"/>
                  </a:moveTo>
                  <a:lnTo>
                    <a:pt x="103" y="121"/>
                  </a:lnTo>
                  <a:lnTo>
                    <a:pt x="113" y="118"/>
                  </a:lnTo>
                  <a:lnTo>
                    <a:pt x="122" y="111"/>
                  </a:lnTo>
                  <a:lnTo>
                    <a:pt x="130" y="104"/>
                  </a:lnTo>
                  <a:lnTo>
                    <a:pt x="139" y="94"/>
                  </a:lnTo>
                  <a:lnTo>
                    <a:pt x="145" y="84"/>
                  </a:lnTo>
                  <a:lnTo>
                    <a:pt x="150" y="73"/>
                  </a:lnTo>
                  <a:lnTo>
                    <a:pt x="155" y="60"/>
                  </a:lnTo>
                  <a:lnTo>
                    <a:pt x="157" y="49"/>
                  </a:lnTo>
                  <a:lnTo>
                    <a:pt x="158" y="37"/>
                  </a:lnTo>
                  <a:lnTo>
                    <a:pt x="157" y="26"/>
                  </a:lnTo>
                  <a:lnTo>
                    <a:pt x="153" y="18"/>
                  </a:lnTo>
                  <a:lnTo>
                    <a:pt x="149" y="9"/>
                  </a:lnTo>
                  <a:lnTo>
                    <a:pt x="143" y="4"/>
                  </a:lnTo>
                  <a:lnTo>
                    <a:pt x="136" y="1"/>
                  </a:lnTo>
                  <a:lnTo>
                    <a:pt x="128" y="0"/>
                  </a:lnTo>
                  <a:lnTo>
                    <a:pt x="75" y="0"/>
                  </a:lnTo>
                  <a:lnTo>
                    <a:pt x="0" y="2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39" name="Freeform 203"/>
            <p:cNvSpPr>
              <a:spLocks/>
            </p:cNvSpPr>
            <p:nvPr/>
          </p:nvSpPr>
          <p:spPr bwMode="auto">
            <a:xfrm>
              <a:off x="3513" y="3145"/>
              <a:ext cx="18" cy="39"/>
            </a:xfrm>
            <a:custGeom>
              <a:avLst/>
              <a:gdLst>
                <a:gd name="T0" fmla="*/ 0 w 123"/>
                <a:gd name="T1" fmla="*/ 0 h 275"/>
                <a:gd name="T2" fmla="*/ 0 w 123"/>
                <a:gd name="T3" fmla="*/ 1 h 275"/>
                <a:gd name="T4" fmla="*/ 0 w 123"/>
                <a:gd name="T5" fmla="*/ 1 h 275"/>
                <a:gd name="T6" fmla="*/ 0 w 123"/>
                <a:gd name="T7" fmla="*/ 1 h 275"/>
                <a:gd name="T8" fmla="*/ 0 w 123"/>
                <a:gd name="T9" fmla="*/ 1 h 275"/>
                <a:gd name="T10" fmla="*/ 0 w 123"/>
                <a:gd name="T11" fmla="*/ 1 h 275"/>
                <a:gd name="T12" fmla="*/ 0 w 123"/>
                <a:gd name="T13" fmla="*/ 1 h 275"/>
                <a:gd name="T14" fmla="*/ 0 w 123"/>
                <a:gd name="T15" fmla="*/ 1 h 275"/>
                <a:gd name="T16" fmla="*/ 0 w 123"/>
                <a:gd name="T17" fmla="*/ 1 h 275"/>
                <a:gd name="T18" fmla="*/ 0 w 123"/>
                <a:gd name="T19" fmla="*/ 1 h 275"/>
                <a:gd name="T20" fmla="*/ 0 w 123"/>
                <a:gd name="T21" fmla="*/ 0 h 275"/>
                <a:gd name="T22" fmla="*/ 0 w 123"/>
                <a:gd name="T23" fmla="*/ 0 h 275"/>
                <a:gd name="T24" fmla="*/ 0 w 123"/>
                <a:gd name="T25" fmla="*/ 0 h 275"/>
                <a:gd name="T26" fmla="*/ 0 w 123"/>
                <a:gd name="T27" fmla="*/ 0 h 275"/>
                <a:gd name="T28" fmla="*/ 0 w 123"/>
                <a:gd name="T29" fmla="*/ 0 h 275"/>
                <a:gd name="T30" fmla="*/ 0 w 123"/>
                <a:gd name="T31" fmla="*/ 0 h 275"/>
                <a:gd name="T32" fmla="*/ 0 w 123"/>
                <a:gd name="T33" fmla="*/ 0 h 275"/>
                <a:gd name="T34" fmla="*/ 0 w 123"/>
                <a:gd name="T35" fmla="*/ 0 h 275"/>
                <a:gd name="T36" fmla="*/ 0 w 123"/>
                <a:gd name="T37" fmla="*/ 0 h 2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3" h="275">
                  <a:moveTo>
                    <a:pt x="73" y="0"/>
                  </a:moveTo>
                  <a:lnTo>
                    <a:pt x="0" y="275"/>
                  </a:lnTo>
                  <a:lnTo>
                    <a:pt x="48" y="275"/>
                  </a:lnTo>
                  <a:lnTo>
                    <a:pt x="56" y="274"/>
                  </a:lnTo>
                  <a:lnTo>
                    <a:pt x="66" y="270"/>
                  </a:lnTo>
                  <a:lnTo>
                    <a:pt x="74" y="264"/>
                  </a:lnTo>
                  <a:lnTo>
                    <a:pt x="83" y="255"/>
                  </a:lnTo>
                  <a:lnTo>
                    <a:pt x="90" y="246"/>
                  </a:lnTo>
                  <a:lnTo>
                    <a:pt x="96" y="234"/>
                  </a:lnTo>
                  <a:lnTo>
                    <a:pt x="100" y="222"/>
                  </a:lnTo>
                  <a:lnTo>
                    <a:pt x="120" y="146"/>
                  </a:lnTo>
                  <a:lnTo>
                    <a:pt x="122" y="134"/>
                  </a:lnTo>
                  <a:lnTo>
                    <a:pt x="123" y="122"/>
                  </a:lnTo>
                  <a:lnTo>
                    <a:pt x="121" y="113"/>
                  </a:lnTo>
                  <a:lnTo>
                    <a:pt x="118" y="104"/>
                  </a:lnTo>
                  <a:lnTo>
                    <a:pt x="113" y="98"/>
                  </a:lnTo>
                  <a:lnTo>
                    <a:pt x="105" y="93"/>
                  </a:lnTo>
                  <a:lnTo>
                    <a:pt x="98" y="92"/>
                  </a:lnTo>
                  <a:lnTo>
                    <a:pt x="49" y="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40" name="Line 204"/>
            <p:cNvSpPr>
              <a:spLocks noChangeShapeType="1"/>
            </p:cNvSpPr>
            <p:nvPr/>
          </p:nvSpPr>
          <p:spPr bwMode="auto">
            <a:xfrm flipH="1">
              <a:off x="3541" y="2815"/>
              <a:ext cx="214" cy="18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41" name="Line 205"/>
            <p:cNvSpPr>
              <a:spLocks noChangeShapeType="1"/>
            </p:cNvSpPr>
            <p:nvPr/>
          </p:nvSpPr>
          <p:spPr bwMode="auto">
            <a:xfrm flipV="1">
              <a:off x="3541" y="3122"/>
              <a:ext cx="214" cy="4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42" name="Line 206"/>
            <p:cNvSpPr>
              <a:spLocks noChangeShapeType="1"/>
            </p:cNvSpPr>
            <p:nvPr/>
          </p:nvSpPr>
          <p:spPr bwMode="auto">
            <a:xfrm flipV="1">
              <a:off x="3755" y="2815"/>
              <a:ext cx="0" cy="3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43" name="Line 207"/>
            <p:cNvSpPr>
              <a:spLocks noChangeShapeType="1"/>
            </p:cNvSpPr>
            <p:nvPr/>
          </p:nvSpPr>
          <p:spPr bwMode="auto">
            <a:xfrm flipV="1">
              <a:off x="3541" y="3001"/>
              <a:ext cx="0" cy="1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44" name="Line 208"/>
            <p:cNvSpPr>
              <a:spLocks noChangeShapeType="1"/>
            </p:cNvSpPr>
            <p:nvPr/>
          </p:nvSpPr>
          <p:spPr bwMode="auto">
            <a:xfrm flipH="1">
              <a:off x="3894" y="2894"/>
              <a:ext cx="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45" name="Freeform 209"/>
            <p:cNvSpPr>
              <a:spLocks/>
            </p:cNvSpPr>
            <p:nvPr/>
          </p:nvSpPr>
          <p:spPr bwMode="auto">
            <a:xfrm>
              <a:off x="3889" y="2885"/>
              <a:ext cx="5" cy="9"/>
            </a:xfrm>
            <a:custGeom>
              <a:avLst/>
              <a:gdLst>
                <a:gd name="T0" fmla="*/ 0 w 33"/>
                <a:gd name="T1" fmla="*/ 0 h 69"/>
                <a:gd name="T2" fmla="*/ 0 w 33"/>
                <a:gd name="T3" fmla="*/ 0 h 69"/>
                <a:gd name="T4" fmla="*/ 0 w 33"/>
                <a:gd name="T5" fmla="*/ 0 h 69"/>
                <a:gd name="T6" fmla="*/ 0 w 33"/>
                <a:gd name="T7" fmla="*/ 0 h 69"/>
                <a:gd name="T8" fmla="*/ 0 w 33"/>
                <a:gd name="T9" fmla="*/ 0 h 69"/>
                <a:gd name="T10" fmla="*/ 0 w 33"/>
                <a:gd name="T11" fmla="*/ 0 h 69"/>
                <a:gd name="T12" fmla="*/ 0 w 33"/>
                <a:gd name="T13" fmla="*/ 0 h 69"/>
                <a:gd name="T14" fmla="*/ 0 w 33"/>
                <a:gd name="T15" fmla="*/ 0 h 69"/>
                <a:gd name="T16" fmla="*/ 0 w 33"/>
                <a:gd name="T17" fmla="*/ 0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69">
                  <a:moveTo>
                    <a:pt x="3" y="0"/>
                  </a:moveTo>
                  <a:lnTo>
                    <a:pt x="1" y="14"/>
                  </a:lnTo>
                  <a:lnTo>
                    <a:pt x="0" y="27"/>
                  </a:lnTo>
                  <a:lnTo>
                    <a:pt x="1" y="38"/>
                  </a:lnTo>
                  <a:lnTo>
                    <a:pt x="4" y="49"/>
                  </a:lnTo>
                  <a:lnTo>
                    <a:pt x="10" y="58"/>
                  </a:lnTo>
                  <a:lnTo>
                    <a:pt x="16" y="64"/>
                  </a:lnTo>
                  <a:lnTo>
                    <a:pt x="25" y="68"/>
                  </a:lnTo>
                  <a:lnTo>
                    <a:pt x="33"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46" name="Line 210"/>
            <p:cNvSpPr>
              <a:spLocks noChangeShapeType="1"/>
            </p:cNvSpPr>
            <p:nvPr/>
          </p:nvSpPr>
          <p:spPr bwMode="auto">
            <a:xfrm flipV="1">
              <a:off x="3890" y="2865"/>
              <a:ext cx="5" cy="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47" name="Freeform 211"/>
            <p:cNvSpPr>
              <a:spLocks/>
            </p:cNvSpPr>
            <p:nvPr/>
          </p:nvSpPr>
          <p:spPr bwMode="auto">
            <a:xfrm>
              <a:off x="3895" y="2855"/>
              <a:ext cx="10" cy="10"/>
            </a:xfrm>
            <a:custGeom>
              <a:avLst/>
              <a:gdLst>
                <a:gd name="T0" fmla="*/ 0 w 67"/>
                <a:gd name="T1" fmla="*/ 0 h 70"/>
                <a:gd name="T2" fmla="*/ 0 w 67"/>
                <a:gd name="T3" fmla="*/ 0 h 70"/>
                <a:gd name="T4" fmla="*/ 0 w 67"/>
                <a:gd name="T5" fmla="*/ 0 h 70"/>
                <a:gd name="T6" fmla="*/ 0 w 67"/>
                <a:gd name="T7" fmla="*/ 0 h 70"/>
                <a:gd name="T8" fmla="*/ 0 w 67"/>
                <a:gd name="T9" fmla="*/ 0 h 70"/>
                <a:gd name="T10" fmla="*/ 0 w 67"/>
                <a:gd name="T11" fmla="*/ 0 h 70"/>
                <a:gd name="T12" fmla="*/ 0 w 67"/>
                <a:gd name="T13" fmla="*/ 0 h 70"/>
                <a:gd name="T14" fmla="*/ 0 w 67"/>
                <a:gd name="T15" fmla="*/ 0 h 70"/>
                <a:gd name="T16" fmla="*/ 0 w 67"/>
                <a:gd name="T17" fmla="*/ 0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7" h="70">
                  <a:moveTo>
                    <a:pt x="67" y="0"/>
                  </a:moveTo>
                  <a:lnTo>
                    <a:pt x="57" y="2"/>
                  </a:lnTo>
                  <a:lnTo>
                    <a:pt x="46" y="6"/>
                  </a:lnTo>
                  <a:lnTo>
                    <a:pt x="37" y="12"/>
                  </a:lnTo>
                  <a:lnTo>
                    <a:pt x="27" y="21"/>
                  </a:lnTo>
                  <a:lnTo>
                    <a:pt x="18" y="31"/>
                  </a:lnTo>
                  <a:lnTo>
                    <a:pt x="10" y="43"/>
                  </a:lnTo>
                  <a:lnTo>
                    <a:pt x="4" y="56"/>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48" name="Line 212"/>
            <p:cNvSpPr>
              <a:spLocks noChangeShapeType="1"/>
            </p:cNvSpPr>
            <p:nvPr/>
          </p:nvSpPr>
          <p:spPr bwMode="auto">
            <a:xfrm>
              <a:off x="3905" y="2855"/>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49" name="Freeform 213"/>
            <p:cNvSpPr>
              <a:spLocks/>
            </p:cNvSpPr>
            <p:nvPr/>
          </p:nvSpPr>
          <p:spPr bwMode="auto">
            <a:xfrm>
              <a:off x="3625" y="3048"/>
              <a:ext cx="24" cy="40"/>
            </a:xfrm>
            <a:custGeom>
              <a:avLst/>
              <a:gdLst>
                <a:gd name="T0" fmla="*/ 0 w 163"/>
                <a:gd name="T1" fmla="*/ 1 h 276"/>
                <a:gd name="T2" fmla="*/ 0 w 163"/>
                <a:gd name="T3" fmla="*/ 1 h 276"/>
                <a:gd name="T4" fmla="*/ 0 w 163"/>
                <a:gd name="T5" fmla="*/ 1 h 276"/>
                <a:gd name="T6" fmla="*/ 0 w 163"/>
                <a:gd name="T7" fmla="*/ 1 h 276"/>
                <a:gd name="T8" fmla="*/ 0 w 163"/>
                <a:gd name="T9" fmla="*/ 1 h 276"/>
                <a:gd name="T10" fmla="*/ 0 w 163"/>
                <a:gd name="T11" fmla="*/ 1 h 276"/>
                <a:gd name="T12" fmla="*/ 0 w 163"/>
                <a:gd name="T13" fmla="*/ 1 h 276"/>
                <a:gd name="T14" fmla="*/ 0 w 163"/>
                <a:gd name="T15" fmla="*/ 1 h 276"/>
                <a:gd name="T16" fmla="*/ 0 w 163"/>
                <a:gd name="T17" fmla="*/ 1 h 276"/>
                <a:gd name="T18" fmla="*/ 0 w 163"/>
                <a:gd name="T19" fmla="*/ 1 h 276"/>
                <a:gd name="T20" fmla="*/ 0 w 163"/>
                <a:gd name="T21" fmla="*/ 1 h 276"/>
                <a:gd name="T22" fmla="*/ 0 w 163"/>
                <a:gd name="T23" fmla="*/ 0 h 276"/>
                <a:gd name="T24" fmla="*/ 1 w 163"/>
                <a:gd name="T25" fmla="*/ 0 h 276"/>
                <a:gd name="T26" fmla="*/ 1 w 163"/>
                <a:gd name="T27" fmla="*/ 0 h 276"/>
                <a:gd name="T28" fmla="*/ 1 w 163"/>
                <a:gd name="T29" fmla="*/ 0 h 276"/>
                <a:gd name="T30" fmla="*/ 0 w 163"/>
                <a:gd name="T31" fmla="*/ 0 h 276"/>
                <a:gd name="T32" fmla="*/ 0 w 163"/>
                <a:gd name="T33" fmla="*/ 0 h 276"/>
                <a:gd name="T34" fmla="*/ 0 w 163"/>
                <a:gd name="T35" fmla="*/ 0 h 276"/>
                <a:gd name="T36" fmla="*/ 0 w 163"/>
                <a:gd name="T37" fmla="*/ 0 h 276"/>
                <a:gd name="T38" fmla="*/ 0 w 163"/>
                <a:gd name="T39" fmla="*/ 0 h 276"/>
                <a:gd name="T40" fmla="*/ 0 w 163"/>
                <a:gd name="T41" fmla="*/ 0 h 276"/>
                <a:gd name="T42" fmla="*/ 0 w 163"/>
                <a:gd name="T43" fmla="*/ 0 h 276"/>
                <a:gd name="T44" fmla="*/ 0 w 163"/>
                <a:gd name="T45" fmla="*/ 1 h 27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3" h="276">
                  <a:moveTo>
                    <a:pt x="0" y="276"/>
                  </a:moveTo>
                  <a:lnTo>
                    <a:pt x="48" y="276"/>
                  </a:lnTo>
                  <a:lnTo>
                    <a:pt x="58" y="274"/>
                  </a:lnTo>
                  <a:lnTo>
                    <a:pt x="69" y="271"/>
                  </a:lnTo>
                  <a:lnTo>
                    <a:pt x="81" y="265"/>
                  </a:lnTo>
                  <a:lnTo>
                    <a:pt x="91" y="256"/>
                  </a:lnTo>
                  <a:lnTo>
                    <a:pt x="101" y="246"/>
                  </a:lnTo>
                  <a:lnTo>
                    <a:pt x="110" y="234"/>
                  </a:lnTo>
                  <a:lnTo>
                    <a:pt x="118" y="220"/>
                  </a:lnTo>
                  <a:lnTo>
                    <a:pt x="124" y="206"/>
                  </a:lnTo>
                  <a:lnTo>
                    <a:pt x="130" y="191"/>
                  </a:lnTo>
                  <a:lnTo>
                    <a:pt x="158" y="85"/>
                  </a:lnTo>
                  <a:lnTo>
                    <a:pt x="162" y="70"/>
                  </a:lnTo>
                  <a:lnTo>
                    <a:pt x="163" y="55"/>
                  </a:lnTo>
                  <a:lnTo>
                    <a:pt x="162" y="42"/>
                  </a:lnTo>
                  <a:lnTo>
                    <a:pt x="158" y="31"/>
                  </a:lnTo>
                  <a:lnTo>
                    <a:pt x="154" y="20"/>
                  </a:lnTo>
                  <a:lnTo>
                    <a:pt x="148" y="11"/>
                  </a:lnTo>
                  <a:lnTo>
                    <a:pt x="140" y="5"/>
                  </a:lnTo>
                  <a:lnTo>
                    <a:pt x="132" y="2"/>
                  </a:lnTo>
                  <a:lnTo>
                    <a:pt x="122" y="0"/>
                  </a:lnTo>
                  <a:lnTo>
                    <a:pt x="73" y="0"/>
                  </a:lnTo>
                  <a:lnTo>
                    <a:pt x="0" y="27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50" name="Line 214"/>
            <p:cNvSpPr>
              <a:spLocks noChangeShapeType="1"/>
            </p:cNvSpPr>
            <p:nvPr/>
          </p:nvSpPr>
          <p:spPr bwMode="auto">
            <a:xfrm flipH="1">
              <a:off x="3659" y="2897"/>
              <a:ext cx="215" cy="18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51" name="Line 215"/>
            <p:cNvSpPr>
              <a:spLocks noChangeShapeType="1"/>
            </p:cNvSpPr>
            <p:nvPr/>
          </p:nvSpPr>
          <p:spPr bwMode="auto">
            <a:xfrm flipV="1">
              <a:off x="3659" y="3204"/>
              <a:ext cx="215" cy="4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52" name="Line 216"/>
            <p:cNvSpPr>
              <a:spLocks noChangeShapeType="1"/>
            </p:cNvSpPr>
            <p:nvPr/>
          </p:nvSpPr>
          <p:spPr bwMode="auto">
            <a:xfrm flipV="1">
              <a:off x="3874" y="2897"/>
              <a:ext cx="0" cy="3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53" name="Line 217"/>
            <p:cNvSpPr>
              <a:spLocks noChangeShapeType="1"/>
            </p:cNvSpPr>
            <p:nvPr/>
          </p:nvSpPr>
          <p:spPr bwMode="auto">
            <a:xfrm flipV="1">
              <a:off x="3659" y="3083"/>
              <a:ext cx="0" cy="1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54" name="Line 218"/>
            <p:cNvSpPr>
              <a:spLocks noChangeShapeType="1"/>
            </p:cNvSpPr>
            <p:nvPr/>
          </p:nvSpPr>
          <p:spPr bwMode="auto">
            <a:xfrm flipH="1">
              <a:off x="3891" y="3208"/>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55" name="Freeform 219"/>
            <p:cNvSpPr>
              <a:spLocks/>
            </p:cNvSpPr>
            <p:nvPr/>
          </p:nvSpPr>
          <p:spPr bwMode="auto">
            <a:xfrm>
              <a:off x="3887" y="3200"/>
              <a:ext cx="4" cy="8"/>
            </a:xfrm>
            <a:custGeom>
              <a:avLst/>
              <a:gdLst>
                <a:gd name="T0" fmla="*/ 0 w 26"/>
                <a:gd name="T1" fmla="*/ 0 h 55"/>
                <a:gd name="T2" fmla="*/ 0 w 26"/>
                <a:gd name="T3" fmla="*/ 0 h 55"/>
                <a:gd name="T4" fmla="*/ 0 w 26"/>
                <a:gd name="T5" fmla="*/ 0 h 55"/>
                <a:gd name="T6" fmla="*/ 0 w 26"/>
                <a:gd name="T7" fmla="*/ 0 h 55"/>
                <a:gd name="T8" fmla="*/ 0 w 26"/>
                <a:gd name="T9" fmla="*/ 0 h 55"/>
                <a:gd name="T10" fmla="*/ 0 w 26"/>
                <a:gd name="T11" fmla="*/ 0 h 55"/>
                <a:gd name="T12" fmla="*/ 0 w 26"/>
                <a:gd name="T13" fmla="*/ 0 h 55"/>
                <a:gd name="T14" fmla="*/ 0 w 26"/>
                <a:gd name="T15" fmla="*/ 0 h 5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 h="55">
                  <a:moveTo>
                    <a:pt x="2" y="0"/>
                  </a:moveTo>
                  <a:lnTo>
                    <a:pt x="0" y="12"/>
                  </a:lnTo>
                  <a:lnTo>
                    <a:pt x="0" y="24"/>
                  </a:lnTo>
                  <a:lnTo>
                    <a:pt x="1" y="35"/>
                  </a:lnTo>
                  <a:lnTo>
                    <a:pt x="6" y="43"/>
                  </a:lnTo>
                  <a:lnTo>
                    <a:pt x="11" y="49"/>
                  </a:lnTo>
                  <a:lnTo>
                    <a:pt x="17" y="53"/>
                  </a:lnTo>
                  <a:lnTo>
                    <a:pt x="26"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56" name="Line 220"/>
            <p:cNvSpPr>
              <a:spLocks noChangeShapeType="1"/>
            </p:cNvSpPr>
            <p:nvPr/>
          </p:nvSpPr>
          <p:spPr bwMode="auto">
            <a:xfrm flipV="1">
              <a:off x="3888" y="3190"/>
              <a:ext cx="3"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57" name="Freeform 221"/>
            <p:cNvSpPr>
              <a:spLocks/>
            </p:cNvSpPr>
            <p:nvPr/>
          </p:nvSpPr>
          <p:spPr bwMode="auto">
            <a:xfrm>
              <a:off x="3891" y="3182"/>
              <a:ext cx="7" cy="8"/>
            </a:xfrm>
            <a:custGeom>
              <a:avLst/>
              <a:gdLst>
                <a:gd name="T0" fmla="*/ 0 w 52"/>
                <a:gd name="T1" fmla="*/ 0 h 53"/>
                <a:gd name="T2" fmla="*/ 0 w 52"/>
                <a:gd name="T3" fmla="*/ 0 h 53"/>
                <a:gd name="T4" fmla="*/ 0 w 52"/>
                <a:gd name="T5" fmla="*/ 0 h 53"/>
                <a:gd name="T6" fmla="*/ 0 w 52"/>
                <a:gd name="T7" fmla="*/ 0 h 53"/>
                <a:gd name="T8" fmla="*/ 0 w 52"/>
                <a:gd name="T9" fmla="*/ 0 h 53"/>
                <a:gd name="T10" fmla="*/ 0 w 52"/>
                <a:gd name="T11" fmla="*/ 0 h 53"/>
                <a:gd name="T12" fmla="*/ 0 w 52"/>
                <a:gd name="T13" fmla="*/ 0 h 53"/>
                <a:gd name="T14" fmla="*/ 0 w 52"/>
                <a:gd name="T15" fmla="*/ 0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53">
                  <a:moveTo>
                    <a:pt x="52" y="0"/>
                  </a:moveTo>
                  <a:lnTo>
                    <a:pt x="43" y="1"/>
                  </a:lnTo>
                  <a:lnTo>
                    <a:pt x="35" y="5"/>
                  </a:lnTo>
                  <a:lnTo>
                    <a:pt x="25" y="11"/>
                  </a:lnTo>
                  <a:lnTo>
                    <a:pt x="18" y="20"/>
                  </a:lnTo>
                  <a:lnTo>
                    <a:pt x="10" y="29"/>
                  </a:lnTo>
                  <a:lnTo>
                    <a:pt x="4" y="41"/>
                  </a:lnTo>
                  <a:lnTo>
                    <a:pt x="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58" name="Line 222"/>
            <p:cNvSpPr>
              <a:spLocks noChangeShapeType="1"/>
            </p:cNvSpPr>
            <p:nvPr/>
          </p:nvSpPr>
          <p:spPr bwMode="auto">
            <a:xfrm>
              <a:off x="3898" y="3182"/>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59" name="Freeform 223"/>
            <p:cNvSpPr>
              <a:spLocks/>
            </p:cNvSpPr>
            <p:nvPr/>
          </p:nvSpPr>
          <p:spPr bwMode="auto">
            <a:xfrm>
              <a:off x="3637" y="3215"/>
              <a:ext cx="18" cy="39"/>
            </a:xfrm>
            <a:custGeom>
              <a:avLst/>
              <a:gdLst>
                <a:gd name="T0" fmla="*/ 0 w 122"/>
                <a:gd name="T1" fmla="*/ 0 h 275"/>
                <a:gd name="T2" fmla="*/ 0 w 122"/>
                <a:gd name="T3" fmla="*/ 1 h 275"/>
                <a:gd name="T4" fmla="*/ 0 w 122"/>
                <a:gd name="T5" fmla="*/ 1 h 275"/>
                <a:gd name="T6" fmla="*/ 0 60000 65536"/>
                <a:gd name="T7" fmla="*/ 0 60000 65536"/>
                <a:gd name="T8" fmla="*/ 0 60000 65536"/>
              </a:gdLst>
              <a:ahLst/>
              <a:cxnLst>
                <a:cxn ang="T6">
                  <a:pos x="T0" y="T1"/>
                </a:cxn>
                <a:cxn ang="T7">
                  <a:pos x="T2" y="T3"/>
                </a:cxn>
                <a:cxn ang="T8">
                  <a:pos x="T4" y="T5"/>
                </a:cxn>
              </a:cxnLst>
              <a:rect l="0" t="0" r="r" b="b"/>
              <a:pathLst>
                <a:path w="122" h="275">
                  <a:moveTo>
                    <a:pt x="122" y="0"/>
                  </a:moveTo>
                  <a:lnTo>
                    <a:pt x="48" y="275"/>
                  </a:lnTo>
                  <a:lnTo>
                    <a:pt x="0" y="2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60" name="Freeform 224"/>
            <p:cNvSpPr>
              <a:spLocks/>
            </p:cNvSpPr>
            <p:nvPr/>
          </p:nvSpPr>
          <p:spPr bwMode="auto">
            <a:xfrm>
              <a:off x="3634" y="3246"/>
              <a:ext cx="3" cy="8"/>
            </a:xfrm>
            <a:custGeom>
              <a:avLst/>
              <a:gdLst>
                <a:gd name="T0" fmla="*/ 0 w 26"/>
                <a:gd name="T1" fmla="*/ 0 h 54"/>
                <a:gd name="T2" fmla="*/ 0 w 26"/>
                <a:gd name="T3" fmla="*/ 0 h 54"/>
                <a:gd name="T4" fmla="*/ 0 w 26"/>
                <a:gd name="T5" fmla="*/ 0 h 54"/>
                <a:gd name="T6" fmla="*/ 0 w 26"/>
                <a:gd name="T7" fmla="*/ 0 h 54"/>
                <a:gd name="T8" fmla="*/ 0 w 26"/>
                <a:gd name="T9" fmla="*/ 0 h 54"/>
                <a:gd name="T10" fmla="*/ 0 w 26"/>
                <a:gd name="T11" fmla="*/ 0 h 54"/>
                <a:gd name="T12" fmla="*/ 0 w 26"/>
                <a:gd name="T13" fmla="*/ 0 h 54"/>
                <a:gd name="T14" fmla="*/ 0 w 26"/>
                <a:gd name="T15" fmla="*/ 0 h 5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 h="54">
                  <a:moveTo>
                    <a:pt x="2" y="0"/>
                  </a:moveTo>
                  <a:lnTo>
                    <a:pt x="0" y="13"/>
                  </a:lnTo>
                  <a:lnTo>
                    <a:pt x="0" y="23"/>
                  </a:lnTo>
                  <a:lnTo>
                    <a:pt x="1" y="34"/>
                  </a:lnTo>
                  <a:lnTo>
                    <a:pt x="6" y="43"/>
                  </a:lnTo>
                  <a:lnTo>
                    <a:pt x="11" y="49"/>
                  </a:lnTo>
                  <a:lnTo>
                    <a:pt x="17" y="52"/>
                  </a:lnTo>
                  <a:lnTo>
                    <a:pt x="2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61" name="Line 225"/>
            <p:cNvSpPr>
              <a:spLocks noChangeShapeType="1"/>
            </p:cNvSpPr>
            <p:nvPr/>
          </p:nvSpPr>
          <p:spPr bwMode="auto">
            <a:xfrm flipV="1">
              <a:off x="3634" y="3235"/>
              <a:ext cx="3"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62" name="Freeform 226"/>
            <p:cNvSpPr>
              <a:spLocks/>
            </p:cNvSpPr>
            <p:nvPr/>
          </p:nvSpPr>
          <p:spPr bwMode="auto">
            <a:xfrm>
              <a:off x="3637" y="3228"/>
              <a:ext cx="7" cy="7"/>
            </a:xfrm>
            <a:custGeom>
              <a:avLst/>
              <a:gdLst>
                <a:gd name="T0" fmla="*/ 0 w 52"/>
                <a:gd name="T1" fmla="*/ 0 h 53"/>
                <a:gd name="T2" fmla="*/ 0 w 52"/>
                <a:gd name="T3" fmla="*/ 0 h 53"/>
                <a:gd name="T4" fmla="*/ 0 w 52"/>
                <a:gd name="T5" fmla="*/ 0 h 53"/>
                <a:gd name="T6" fmla="*/ 0 w 52"/>
                <a:gd name="T7" fmla="*/ 0 h 53"/>
                <a:gd name="T8" fmla="*/ 0 w 52"/>
                <a:gd name="T9" fmla="*/ 0 h 53"/>
                <a:gd name="T10" fmla="*/ 0 w 52"/>
                <a:gd name="T11" fmla="*/ 0 h 53"/>
                <a:gd name="T12" fmla="*/ 0 w 52"/>
                <a:gd name="T13" fmla="*/ 0 h 53"/>
                <a:gd name="T14" fmla="*/ 0 w 52"/>
                <a:gd name="T15" fmla="*/ 0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53">
                  <a:moveTo>
                    <a:pt x="52" y="0"/>
                  </a:moveTo>
                  <a:lnTo>
                    <a:pt x="43" y="1"/>
                  </a:lnTo>
                  <a:lnTo>
                    <a:pt x="34" y="5"/>
                  </a:lnTo>
                  <a:lnTo>
                    <a:pt x="25" y="12"/>
                  </a:lnTo>
                  <a:lnTo>
                    <a:pt x="17" y="20"/>
                  </a:lnTo>
                  <a:lnTo>
                    <a:pt x="10" y="30"/>
                  </a:lnTo>
                  <a:lnTo>
                    <a:pt x="4" y="42"/>
                  </a:lnTo>
                  <a:lnTo>
                    <a:pt x="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63" name="Line 227"/>
            <p:cNvSpPr>
              <a:spLocks noChangeShapeType="1"/>
            </p:cNvSpPr>
            <p:nvPr/>
          </p:nvSpPr>
          <p:spPr bwMode="auto">
            <a:xfrm>
              <a:off x="3644" y="3228"/>
              <a:ext cx="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41576" name="Group 232"/>
          <p:cNvGrpSpPr>
            <a:grpSpLocks/>
          </p:cNvGrpSpPr>
          <p:nvPr/>
        </p:nvGrpSpPr>
        <p:grpSpPr bwMode="auto">
          <a:xfrm>
            <a:off x="1403350" y="1052513"/>
            <a:ext cx="6481763" cy="2470150"/>
            <a:chOff x="884" y="663"/>
            <a:chExt cx="4083" cy="1556"/>
          </a:xfrm>
        </p:grpSpPr>
        <p:sp>
          <p:nvSpPr>
            <p:cNvPr id="7174" name="Line 132"/>
            <p:cNvSpPr>
              <a:spLocks noChangeShapeType="1"/>
            </p:cNvSpPr>
            <p:nvPr/>
          </p:nvSpPr>
          <p:spPr bwMode="auto">
            <a:xfrm>
              <a:off x="884" y="1443"/>
              <a:ext cx="776" cy="77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5" name="Line 133"/>
            <p:cNvSpPr>
              <a:spLocks noChangeShapeType="1"/>
            </p:cNvSpPr>
            <p:nvPr/>
          </p:nvSpPr>
          <p:spPr bwMode="auto">
            <a:xfrm flipH="1">
              <a:off x="884" y="1443"/>
              <a:ext cx="13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6" name="Line 134"/>
            <p:cNvSpPr>
              <a:spLocks noChangeShapeType="1"/>
            </p:cNvSpPr>
            <p:nvPr/>
          </p:nvSpPr>
          <p:spPr bwMode="auto">
            <a:xfrm>
              <a:off x="2225" y="1443"/>
              <a:ext cx="776" cy="7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7" name="Line 135"/>
            <p:cNvSpPr>
              <a:spLocks noChangeShapeType="1"/>
            </p:cNvSpPr>
            <p:nvPr/>
          </p:nvSpPr>
          <p:spPr bwMode="auto">
            <a:xfrm>
              <a:off x="1660" y="2219"/>
              <a:ext cx="134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8" name="Freeform 136"/>
            <p:cNvSpPr>
              <a:spLocks/>
            </p:cNvSpPr>
            <p:nvPr/>
          </p:nvSpPr>
          <p:spPr bwMode="auto">
            <a:xfrm>
              <a:off x="1627" y="2107"/>
              <a:ext cx="77" cy="76"/>
            </a:xfrm>
            <a:custGeom>
              <a:avLst/>
              <a:gdLst>
                <a:gd name="T0" fmla="*/ 8 w 244"/>
                <a:gd name="T1" fmla="*/ 7 h 244"/>
                <a:gd name="T2" fmla="*/ 0 w 244"/>
                <a:gd name="T3" fmla="*/ 0 h 244"/>
                <a:gd name="T4" fmla="*/ 2 w 244"/>
                <a:gd name="T5" fmla="*/ 0 h 244"/>
                <a:gd name="T6" fmla="*/ 0 60000 65536"/>
                <a:gd name="T7" fmla="*/ 0 60000 65536"/>
                <a:gd name="T8" fmla="*/ 0 60000 65536"/>
              </a:gdLst>
              <a:ahLst/>
              <a:cxnLst>
                <a:cxn ang="T6">
                  <a:pos x="T0" y="T1"/>
                </a:cxn>
                <a:cxn ang="T7">
                  <a:pos x="T2" y="T3"/>
                </a:cxn>
                <a:cxn ang="T8">
                  <a:pos x="T4" y="T5"/>
                </a:cxn>
              </a:cxnLst>
              <a:rect l="0" t="0" r="r" b="b"/>
              <a:pathLst>
                <a:path w="244" h="244">
                  <a:moveTo>
                    <a:pt x="244" y="244"/>
                  </a:moveTo>
                  <a:lnTo>
                    <a:pt x="0" y="0"/>
                  </a:lnTo>
                  <a:lnTo>
                    <a:pt x="5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9" name="Freeform 137"/>
            <p:cNvSpPr>
              <a:spLocks/>
            </p:cNvSpPr>
            <p:nvPr/>
          </p:nvSpPr>
          <p:spPr bwMode="auto">
            <a:xfrm>
              <a:off x="1645" y="2107"/>
              <a:ext cx="48" cy="44"/>
            </a:xfrm>
            <a:custGeom>
              <a:avLst/>
              <a:gdLst>
                <a:gd name="T0" fmla="*/ 4 w 155"/>
                <a:gd name="T1" fmla="*/ 5 h 136"/>
                <a:gd name="T2" fmla="*/ 4 w 155"/>
                <a:gd name="T3" fmla="*/ 5 h 136"/>
                <a:gd name="T4" fmla="*/ 4 w 155"/>
                <a:gd name="T5" fmla="*/ 5 h 136"/>
                <a:gd name="T6" fmla="*/ 5 w 155"/>
                <a:gd name="T7" fmla="*/ 5 h 136"/>
                <a:gd name="T8" fmla="*/ 5 w 155"/>
                <a:gd name="T9" fmla="*/ 4 h 136"/>
                <a:gd name="T10" fmla="*/ 5 w 155"/>
                <a:gd name="T11" fmla="*/ 4 h 136"/>
                <a:gd name="T12" fmla="*/ 5 w 155"/>
                <a:gd name="T13" fmla="*/ 4 h 136"/>
                <a:gd name="T14" fmla="*/ 4 w 155"/>
                <a:gd name="T15" fmla="*/ 4 h 136"/>
                <a:gd name="T16" fmla="*/ 4 w 155"/>
                <a:gd name="T17" fmla="*/ 3 h 136"/>
                <a:gd name="T18" fmla="*/ 4 w 155"/>
                <a:gd name="T19" fmla="*/ 3 h 136"/>
                <a:gd name="T20" fmla="*/ 4 w 155"/>
                <a:gd name="T21" fmla="*/ 3 h 136"/>
                <a:gd name="T22" fmla="*/ 4 w 155"/>
                <a:gd name="T23" fmla="*/ 2 h 136"/>
                <a:gd name="T24" fmla="*/ 3 w 155"/>
                <a:gd name="T25" fmla="*/ 2 h 136"/>
                <a:gd name="T26" fmla="*/ 3 w 155"/>
                <a:gd name="T27" fmla="*/ 2 h 136"/>
                <a:gd name="T28" fmla="*/ 3 w 155"/>
                <a:gd name="T29" fmla="*/ 1 h 136"/>
                <a:gd name="T30" fmla="*/ 2 w 155"/>
                <a:gd name="T31" fmla="*/ 1 h 136"/>
                <a:gd name="T32" fmla="*/ 2 w 155"/>
                <a:gd name="T33" fmla="*/ 1 h 136"/>
                <a:gd name="T34" fmla="*/ 2 w 155"/>
                <a:gd name="T35" fmla="*/ 1 h 136"/>
                <a:gd name="T36" fmla="*/ 1 w 155"/>
                <a:gd name="T37" fmla="*/ 0 h 136"/>
                <a:gd name="T38" fmla="*/ 1 w 155"/>
                <a:gd name="T39" fmla="*/ 0 h 136"/>
                <a:gd name="T40" fmla="*/ 1 w 155"/>
                <a:gd name="T41" fmla="*/ 0 h 136"/>
                <a:gd name="T42" fmla="*/ 0 w 155"/>
                <a:gd name="T43" fmla="*/ 0 h 136"/>
                <a:gd name="T44" fmla="*/ 0 w 155"/>
                <a:gd name="T45" fmla="*/ 0 h 1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55" h="136">
                  <a:moveTo>
                    <a:pt x="136" y="136"/>
                  </a:moveTo>
                  <a:lnTo>
                    <a:pt x="142" y="135"/>
                  </a:lnTo>
                  <a:lnTo>
                    <a:pt x="148" y="133"/>
                  </a:lnTo>
                  <a:lnTo>
                    <a:pt x="152" y="129"/>
                  </a:lnTo>
                  <a:lnTo>
                    <a:pt x="154" y="125"/>
                  </a:lnTo>
                  <a:lnTo>
                    <a:pt x="155" y="119"/>
                  </a:lnTo>
                  <a:lnTo>
                    <a:pt x="153" y="112"/>
                  </a:lnTo>
                  <a:lnTo>
                    <a:pt x="149" y="104"/>
                  </a:lnTo>
                  <a:lnTo>
                    <a:pt x="145" y="95"/>
                  </a:lnTo>
                  <a:lnTo>
                    <a:pt x="139" y="87"/>
                  </a:lnTo>
                  <a:lnTo>
                    <a:pt x="131" y="77"/>
                  </a:lnTo>
                  <a:lnTo>
                    <a:pt x="122" y="68"/>
                  </a:lnTo>
                  <a:lnTo>
                    <a:pt x="112" y="58"/>
                  </a:lnTo>
                  <a:lnTo>
                    <a:pt x="100" y="48"/>
                  </a:lnTo>
                  <a:lnTo>
                    <a:pt x="89" y="40"/>
                  </a:lnTo>
                  <a:lnTo>
                    <a:pt x="77" y="31"/>
                  </a:lnTo>
                  <a:lnTo>
                    <a:pt x="64" y="23"/>
                  </a:lnTo>
                  <a:lnTo>
                    <a:pt x="51" y="17"/>
                  </a:lnTo>
                  <a:lnTo>
                    <a:pt x="40" y="10"/>
                  </a:lnTo>
                  <a:lnTo>
                    <a:pt x="29" y="6"/>
                  </a:lnTo>
                  <a:lnTo>
                    <a:pt x="18" y="3"/>
                  </a:lnTo>
                  <a:lnTo>
                    <a:pt x="9"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0" name="Line 138"/>
            <p:cNvSpPr>
              <a:spLocks noChangeShapeType="1"/>
            </p:cNvSpPr>
            <p:nvPr/>
          </p:nvSpPr>
          <p:spPr bwMode="auto">
            <a:xfrm flipH="1">
              <a:off x="1671" y="2151"/>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81" name="Freeform 139"/>
            <p:cNvSpPr>
              <a:spLocks/>
            </p:cNvSpPr>
            <p:nvPr/>
          </p:nvSpPr>
          <p:spPr bwMode="auto">
            <a:xfrm>
              <a:off x="2062" y="1792"/>
              <a:ext cx="5" cy="17"/>
            </a:xfrm>
            <a:custGeom>
              <a:avLst/>
              <a:gdLst>
                <a:gd name="T0" fmla="*/ 0 w 15"/>
                <a:gd name="T1" fmla="*/ 0 h 48"/>
                <a:gd name="T2" fmla="*/ 0 w 15"/>
                <a:gd name="T3" fmla="*/ 0 h 48"/>
                <a:gd name="T4" fmla="*/ 0 w 15"/>
                <a:gd name="T5" fmla="*/ 0 h 48"/>
                <a:gd name="T6" fmla="*/ 0 w 15"/>
                <a:gd name="T7" fmla="*/ 1 h 48"/>
                <a:gd name="T8" fmla="*/ 0 w 15"/>
                <a:gd name="T9" fmla="*/ 1 h 48"/>
                <a:gd name="T10" fmla="*/ 0 w 15"/>
                <a:gd name="T11" fmla="*/ 1 h 48"/>
                <a:gd name="T12" fmla="*/ 0 w 15"/>
                <a:gd name="T13" fmla="*/ 1 h 48"/>
                <a:gd name="T14" fmla="*/ 0 w 15"/>
                <a:gd name="T15" fmla="*/ 2 h 48"/>
                <a:gd name="T16" fmla="*/ 0 w 15"/>
                <a:gd name="T17" fmla="*/ 2 h 48"/>
                <a:gd name="T18" fmla="*/ 0 w 15"/>
                <a:gd name="T19" fmla="*/ 2 h 48"/>
                <a:gd name="T20" fmla="*/ 1 w 15"/>
                <a:gd name="T21" fmla="*/ 2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48">
                  <a:moveTo>
                    <a:pt x="3" y="0"/>
                  </a:moveTo>
                  <a:lnTo>
                    <a:pt x="1" y="6"/>
                  </a:lnTo>
                  <a:lnTo>
                    <a:pt x="0" y="12"/>
                  </a:lnTo>
                  <a:lnTo>
                    <a:pt x="0" y="19"/>
                  </a:lnTo>
                  <a:lnTo>
                    <a:pt x="1" y="25"/>
                  </a:lnTo>
                  <a:lnTo>
                    <a:pt x="3" y="28"/>
                  </a:lnTo>
                  <a:lnTo>
                    <a:pt x="5" y="32"/>
                  </a:lnTo>
                  <a:lnTo>
                    <a:pt x="8" y="37"/>
                  </a:lnTo>
                  <a:lnTo>
                    <a:pt x="11" y="42"/>
                  </a:lnTo>
                  <a:lnTo>
                    <a:pt x="13" y="45"/>
                  </a:lnTo>
                  <a:lnTo>
                    <a:pt x="15"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2" name="Freeform 140"/>
            <p:cNvSpPr>
              <a:spLocks/>
            </p:cNvSpPr>
            <p:nvPr/>
          </p:nvSpPr>
          <p:spPr bwMode="auto">
            <a:xfrm>
              <a:off x="2030" y="1736"/>
              <a:ext cx="46" cy="73"/>
            </a:xfrm>
            <a:custGeom>
              <a:avLst/>
              <a:gdLst>
                <a:gd name="T0" fmla="*/ 4 w 148"/>
                <a:gd name="T1" fmla="*/ 1 h 233"/>
                <a:gd name="T2" fmla="*/ 4 w 148"/>
                <a:gd name="T3" fmla="*/ 1 h 233"/>
                <a:gd name="T4" fmla="*/ 4 w 148"/>
                <a:gd name="T5" fmla="*/ 0 h 233"/>
                <a:gd name="T6" fmla="*/ 4 w 148"/>
                <a:gd name="T7" fmla="*/ 0 h 233"/>
                <a:gd name="T8" fmla="*/ 4 w 148"/>
                <a:gd name="T9" fmla="*/ 0 h 233"/>
                <a:gd name="T10" fmla="*/ 4 w 148"/>
                <a:gd name="T11" fmla="*/ 0 h 233"/>
                <a:gd name="T12" fmla="*/ 3 w 148"/>
                <a:gd name="T13" fmla="*/ 0 h 233"/>
                <a:gd name="T14" fmla="*/ 3 w 148"/>
                <a:gd name="T15" fmla="*/ 0 h 233"/>
                <a:gd name="T16" fmla="*/ 2 w 148"/>
                <a:gd name="T17" fmla="*/ 0 h 233"/>
                <a:gd name="T18" fmla="*/ 2 w 148"/>
                <a:gd name="T19" fmla="*/ 0 h 233"/>
                <a:gd name="T20" fmla="*/ 2 w 148"/>
                <a:gd name="T21" fmla="*/ 0 h 233"/>
                <a:gd name="T22" fmla="*/ 2 w 148"/>
                <a:gd name="T23" fmla="*/ 1 h 233"/>
                <a:gd name="T24" fmla="*/ 2 w 148"/>
                <a:gd name="T25" fmla="*/ 1 h 233"/>
                <a:gd name="T26" fmla="*/ 1 w 148"/>
                <a:gd name="T27" fmla="*/ 2 h 233"/>
                <a:gd name="T28" fmla="*/ 1 w 148"/>
                <a:gd name="T29" fmla="*/ 2 h 233"/>
                <a:gd name="T30" fmla="*/ 1 w 148"/>
                <a:gd name="T31" fmla="*/ 4 h 233"/>
                <a:gd name="T32" fmla="*/ 0 w 148"/>
                <a:gd name="T33" fmla="*/ 5 h 233"/>
                <a:gd name="T34" fmla="*/ 0 w 148"/>
                <a:gd name="T35" fmla="*/ 6 h 233"/>
                <a:gd name="T36" fmla="*/ 0 w 148"/>
                <a:gd name="T37" fmla="*/ 6 h 233"/>
                <a:gd name="T38" fmla="*/ 0 w 148"/>
                <a:gd name="T39" fmla="*/ 6 h 233"/>
                <a:gd name="T40" fmla="*/ 0 w 148"/>
                <a:gd name="T41" fmla="*/ 6 h 233"/>
                <a:gd name="T42" fmla="*/ 0 w 148"/>
                <a:gd name="T43" fmla="*/ 7 h 233"/>
                <a:gd name="T44" fmla="*/ 0 w 148"/>
                <a:gd name="T45" fmla="*/ 7 h 233"/>
                <a:gd name="T46" fmla="*/ 1 w 148"/>
                <a:gd name="T47" fmla="*/ 7 h 233"/>
                <a:gd name="T48" fmla="*/ 1 w 148"/>
                <a:gd name="T49" fmla="*/ 7 h 233"/>
                <a:gd name="T50" fmla="*/ 1 w 148"/>
                <a:gd name="T51" fmla="*/ 7 h 233"/>
                <a:gd name="T52" fmla="*/ 2 w 148"/>
                <a:gd name="T53" fmla="*/ 7 h 233"/>
                <a:gd name="T54" fmla="*/ 2 w 148"/>
                <a:gd name="T55" fmla="*/ 7 h 233"/>
                <a:gd name="T56" fmla="*/ 2 w 148"/>
                <a:gd name="T57" fmla="*/ 7 h 233"/>
                <a:gd name="T58" fmla="*/ 2 w 148"/>
                <a:gd name="T59" fmla="*/ 7 h 233"/>
                <a:gd name="T60" fmla="*/ 3 w 148"/>
                <a:gd name="T61" fmla="*/ 7 h 233"/>
                <a:gd name="T62" fmla="*/ 3 w 148"/>
                <a:gd name="T63" fmla="*/ 6 h 233"/>
                <a:gd name="T64" fmla="*/ 3 w 148"/>
                <a:gd name="T65" fmla="*/ 6 h 233"/>
                <a:gd name="T66" fmla="*/ 3 w 148"/>
                <a:gd name="T67" fmla="*/ 6 h 233"/>
                <a:gd name="T68" fmla="*/ 3 w 148"/>
                <a:gd name="T69" fmla="*/ 4 h 233"/>
                <a:gd name="T70" fmla="*/ 4 w 148"/>
                <a:gd name="T71" fmla="*/ 2 h 233"/>
                <a:gd name="T72" fmla="*/ 4 w 148"/>
                <a:gd name="T73" fmla="*/ 1 h 2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8" h="233">
                  <a:moveTo>
                    <a:pt x="148" y="31"/>
                  </a:moveTo>
                  <a:lnTo>
                    <a:pt x="148" y="26"/>
                  </a:lnTo>
                  <a:lnTo>
                    <a:pt x="148" y="22"/>
                  </a:lnTo>
                  <a:lnTo>
                    <a:pt x="147" y="16"/>
                  </a:lnTo>
                  <a:lnTo>
                    <a:pt x="146" y="11"/>
                  </a:lnTo>
                  <a:lnTo>
                    <a:pt x="144" y="7"/>
                  </a:lnTo>
                  <a:lnTo>
                    <a:pt x="143" y="5"/>
                  </a:lnTo>
                  <a:lnTo>
                    <a:pt x="141" y="3"/>
                  </a:lnTo>
                  <a:lnTo>
                    <a:pt x="139" y="2"/>
                  </a:lnTo>
                  <a:lnTo>
                    <a:pt x="137" y="0"/>
                  </a:lnTo>
                  <a:lnTo>
                    <a:pt x="135" y="0"/>
                  </a:lnTo>
                  <a:lnTo>
                    <a:pt x="132" y="0"/>
                  </a:lnTo>
                  <a:lnTo>
                    <a:pt x="122" y="0"/>
                  </a:lnTo>
                  <a:lnTo>
                    <a:pt x="113" y="0"/>
                  </a:lnTo>
                  <a:lnTo>
                    <a:pt x="103" y="0"/>
                  </a:lnTo>
                  <a:lnTo>
                    <a:pt x="94" y="0"/>
                  </a:lnTo>
                  <a:lnTo>
                    <a:pt x="88" y="2"/>
                  </a:lnTo>
                  <a:lnTo>
                    <a:pt x="84" y="3"/>
                  </a:lnTo>
                  <a:lnTo>
                    <a:pt x="79" y="4"/>
                  </a:lnTo>
                  <a:lnTo>
                    <a:pt x="74" y="6"/>
                  </a:lnTo>
                  <a:lnTo>
                    <a:pt x="70" y="8"/>
                  </a:lnTo>
                  <a:lnTo>
                    <a:pt x="67" y="11"/>
                  </a:lnTo>
                  <a:lnTo>
                    <a:pt x="60" y="17"/>
                  </a:lnTo>
                  <a:lnTo>
                    <a:pt x="52" y="24"/>
                  </a:lnTo>
                  <a:lnTo>
                    <a:pt x="49" y="28"/>
                  </a:lnTo>
                  <a:lnTo>
                    <a:pt x="47" y="32"/>
                  </a:lnTo>
                  <a:lnTo>
                    <a:pt x="36" y="48"/>
                  </a:lnTo>
                  <a:lnTo>
                    <a:pt x="34" y="53"/>
                  </a:lnTo>
                  <a:lnTo>
                    <a:pt x="33" y="58"/>
                  </a:lnTo>
                  <a:lnTo>
                    <a:pt x="30" y="66"/>
                  </a:lnTo>
                  <a:lnTo>
                    <a:pt x="26" y="86"/>
                  </a:lnTo>
                  <a:lnTo>
                    <a:pt x="15" y="123"/>
                  </a:lnTo>
                  <a:lnTo>
                    <a:pt x="10" y="141"/>
                  </a:lnTo>
                  <a:lnTo>
                    <a:pt x="4" y="160"/>
                  </a:lnTo>
                  <a:lnTo>
                    <a:pt x="2" y="170"/>
                  </a:lnTo>
                  <a:lnTo>
                    <a:pt x="1" y="179"/>
                  </a:lnTo>
                  <a:lnTo>
                    <a:pt x="0" y="184"/>
                  </a:lnTo>
                  <a:lnTo>
                    <a:pt x="0" y="189"/>
                  </a:lnTo>
                  <a:lnTo>
                    <a:pt x="0" y="194"/>
                  </a:lnTo>
                  <a:lnTo>
                    <a:pt x="1" y="199"/>
                  </a:lnTo>
                  <a:lnTo>
                    <a:pt x="2" y="204"/>
                  </a:lnTo>
                  <a:lnTo>
                    <a:pt x="3" y="208"/>
                  </a:lnTo>
                  <a:lnTo>
                    <a:pt x="5" y="212"/>
                  </a:lnTo>
                  <a:lnTo>
                    <a:pt x="7" y="217"/>
                  </a:lnTo>
                  <a:lnTo>
                    <a:pt x="10" y="221"/>
                  </a:lnTo>
                  <a:lnTo>
                    <a:pt x="13" y="225"/>
                  </a:lnTo>
                  <a:lnTo>
                    <a:pt x="17" y="228"/>
                  </a:lnTo>
                  <a:lnTo>
                    <a:pt x="21" y="230"/>
                  </a:lnTo>
                  <a:lnTo>
                    <a:pt x="26" y="232"/>
                  </a:lnTo>
                  <a:lnTo>
                    <a:pt x="31" y="233"/>
                  </a:lnTo>
                  <a:lnTo>
                    <a:pt x="35" y="233"/>
                  </a:lnTo>
                  <a:lnTo>
                    <a:pt x="40" y="233"/>
                  </a:lnTo>
                  <a:lnTo>
                    <a:pt x="50" y="233"/>
                  </a:lnTo>
                  <a:lnTo>
                    <a:pt x="60" y="233"/>
                  </a:lnTo>
                  <a:lnTo>
                    <a:pt x="64" y="233"/>
                  </a:lnTo>
                  <a:lnTo>
                    <a:pt x="69" y="233"/>
                  </a:lnTo>
                  <a:lnTo>
                    <a:pt x="73" y="230"/>
                  </a:lnTo>
                  <a:lnTo>
                    <a:pt x="78" y="228"/>
                  </a:lnTo>
                  <a:lnTo>
                    <a:pt x="82" y="226"/>
                  </a:lnTo>
                  <a:lnTo>
                    <a:pt x="86" y="223"/>
                  </a:lnTo>
                  <a:lnTo>
                    <a:pt x="89" y="220"/>
                  </a:lnTo>
                  <a:lnTo>
                    <a:pt x="93" y="216"/>
                  </a:lnTo>
                  <a:lnTo>
                    <a:pt x="96" y="211"/>
                  </a:lnTo>
                  <a:lnTo>
                    <a:pt x="98" y="208"/>
                  </a:lnTo>
                  <a:lnTo>
                    <a:pt x="100" y="204"/>
                  </a:lnTo>
                  <a:lnTo>
                    <a:pt x="102" y="199"/>
                  </a:lnTo>
                  <a:lnTo>
                    <a:pt x="105" y="190"/>
                  </a:lnTo>
                  <a:lnTo>
                    <a:pt x="109" y="180"/>
                  </a:lnTo>
                  <a:lnTo>
                    <a:pt x="113" y="162"/>
                  </a:lnTo>
                  <a:lnTo>
                    <a:pt x="117" y="143"/>
                  </a:lnTo>
                  <a:lnTo>
                    <a:pt x="128" y="106"/>
                  </a:lnTo>
                  <a:lnTo>
                    <a:pt x="138" y="69"/>
                  </a:lnTo>
                  <a:lnTo>
                    <a:pt x="143" y="49"/>
                  </a:lnTo>
                  <a:lnTo>
                    <a:pt x="147" y="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3" name="Freeform 141"/>
            <p:cNvSpPr>
              <a:spLocks/>
            </p:cNvSpPr>
            <p:nvPr/>
          </p:nvSpPr>
          <p:spPr bwMode="auto">
            <a:xfrm>
              <a:off x="1882" y="663"/>
              <a:ext cx="55" cy="110"/>
            </a:xfrm>
            <a:custGeom>
              <a:avLst/>
              <a:gdLst>
                <a:gd name="T0" fmla="*/ 0 w 175"/>
                <a:gd name="T1" fmla="*/ 11 h 348"/>
                <a:gd name="T2" fmla="*/ 5 w 175"/>
                <a:gd name="T3" fmla="*/ 0 h 348"/>
                <a:gd name="T4" fmla="*/ 5 w 175"/>
                <a:gd name="T5" fmla="*/ 11 h 348"/>
                <a:gd name="T6" fmla="*/ 0 60000 65536"/>
                <a:gd name="T7" fmla="*/ 0 60000 65536"/>
                <a:gd name="T8" fmla="*/ 0 60000 65536"/>
              </a:gdLst>
              <a:ahLst/>
              <a:cxnLst>
                <a:cxn ang="T6">
                  <a:pos x="T0" y="T1"/>
                </a:cxn>
                <a:cxn ang="T7">
                  <a:pos x="T2" y="T3"/>
                </a:cxn>
                <a:cxn ang="T8">
                  <a:pos x="T4" y="T5"/>
                </a:cxn>
              </a:cxnLst>
              <a:rect l="0" t="0" r="r" b="b"/>
              <a:pathLst>
                <a:path w="175" h="348">
                  <a:moveTo>
                    <a:pt x="0" y="348"/>
                  </a:moveTo>
                  <a:lnTo>
                    <a:pt x="175" y="0"/>
                  </a:lnTo>
                  <a:lnTo>
                    <a:pt x="163" y="3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4" name="Line 142"/>
            <p:cNvSpPr>
              <a:spLocks noChangeShapeType="1"/>
            </p:cNvSpPr>
            <p:nvPr/>
          </p:nvSpPr>
          <p:spPr bwMode="auto">
            <a:xfrm flipH="1">
              <a:off x="1897" y="742"/>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85" name="Freeform 143"/>
            <p:cNvSpPr>
              <a:spLocks/>
            </p:cNvSpPr>
            <p:nvPr/>
          </p:nvSpPr>
          <p:spPr bwMode="auto">
            <a:xfrm>
              <a:off x="1860" y="1354"/>
              <a:ext cx="53" cy="61"/>
            </a:xfrm>
            <a:custGeom>
              <a:avLst/>
              <a:gdLst>
                <a:gd name="T0" fmla="*/ 0 w 166"/>
                <a:gd name="T1" fmla="*/ 6 h 193"/>
                <a:gd name="T2" fmla="*/ 2 w 166"/>
                <a:gd name="T3" fmla="*/ 6 h 193"/>
                <a:gd name="T4" fmla="*/ 3 w 166"/>
                <a:gd name="T5" fmla="*/ 6 h 193"/>
                <a:gd name="T6" fmla="*/ 3 w 166"/>
                <a:gd name="T7" fmla="*/ 6 h 193"/>
                <a:gd name="T8" fmla="*/ 3 w 166"/>
                <a:gd name="T9" fmla="*/ 6 h 193"/>
                <a:gd name="T10" fmla="*/ 4 w 166"/>
                <a:gd name="T11" fmla="*/ 5 h 193"/>
                <a:gd name="T12" fmla="*/ 4 w 166"/>
                <a:gd name="T13" fmla="*/ 5 h 193"/>
                <a:gd name="T14" fmla="*/ 4 w 166"/>
                <a:gd name="T15" fmla="*/ 5 h 193"/>
                <a:gd name="T16" fmla="*/ 5 w 166"/>
                <a:gd name="T17" fmla="*/ 4 h 193"/>
                <a:gd name="T18" fmla="*/ 5 w 166"/>
                <a:gd name="T19" fmla="*/ 4 h 193"/>
                <a:gd name="T20" fmla="*/ 5 w 166"/>
                <a:gd name="T21" fmla="*/ 3 h 193"/>
                <a:gd name="T22" fmla="*/ 5 w 166"/>
                <a:gd name="T23" fmla="*/ 3 h 193"/>
                <a:gd name="T24" fmla="*/ 5 w 166"/>
                <a:gd name="T25" fmla="*/ 3 h 193"/>
                <a:gd name="T26" fmla="*/ 5 w 166"/>
                <a:gd name="T27" fmla="*/ 2 h 193"/>
                <a:gd name="T28" fmla="*/ 5 w 166"/>
                <a:gd name="T29" fmla="*/ 2 h 193"/>
                <a:gd name="T30" fmla="*/ 5 w 166"/>
                <a:gd name="T31" fmla="*/ 1 h 193"/>
                <a:gd name="T32" fmla="*/ 5 w 166"/>
                <a:gd name="T33" fmla="*/ 1 h 193"/>
                <a:gd name="T34" fmla="*/ 5 w 166"/>
                <a:gd name="T35" fmla="*/ 1 h 193"/>
                <a:gd name="T36" fmla="*/ 5 w 166"/>
                <a:gd name="T37" fmla="*/ 0 h 193"/>
                <a:gd name="T38" fmla="*/ 4 w 166"/>
                <a:gd name="T39" fmla="*/ 0 h 193"/>
                <a:gd name="T40" fmla="*/ 4 w 166"/>
                <a:gd name="T41" fmla="*/ 0 h 193"/>
                <a:gd name="T42" fmla="*/ 4 w 166"/>
                <a:gd name="T43" fmla="*/ 0 h 193"/>
                <a:gd name="T44" fmla="*/ 2 w 166"/>
                <a:gd name="T45" fmla="*/ 0 h 19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6" h="193">
                  <a:moveTo>
                    <a:pt x="0" y="193"/>
                  </a:moveTo>
                  <a:lnTo>
                    <a:pt x="68" y="193"/>
                  </a:lnTo>
                  <a:lnTo>
                    <a:pt x="79" y="192"/>
                  </a:lnTo>
                  <a:lnTo>
                    <a:pt x="91" y="189"/>
                  </a:lnTo>
                  <a:lnTo>
                    <a:pt x="101" y="183"/>
                  </a:lnTo>
                  <a:lnTo>
                    <a:pt x="113" y="175"/>
                  </a:lnTo>
                  <a:lnTo>
                    <a:pt x="124" y="165"/>
                  </a:lnTo>
                  <a:lnTo>
                    <a:pt x="133" y="154"/>
                  </a:lnTo>
                  <a:lnTo>
                    <a:pt x="143" y="140"/>
                  </a:lnTo>
                  <a:lnTo>
                    <a:pt x="150" y="126"/>
                  </a:lnTo>
                  <a:lnTo>
                    <a:pt x="157" y="111"/>
                  </a:lnTo>
                  <a:lnTo>
                    <a:pt x="162" y="96"/>
                  </a:lnTo>
                  <a:lnTo>
                    <a:pt x="165" y="82"/>
                  </a:lnTo>
                  <a:lnTo>
                    <a:pt x="166" y="67"/>
                  </a:lnTo>
                  <a:lnTo>
                    <a:pt x="166" y="53"/>
                  </a:lnTo>
                  <a:lnTo>
                    <a:pt x="164" y="40"/>
                  </a:lnTo>
                  <a:lnTo>
                    <a:pt x="160" y="28"/>
                  </a:lnTo>
                  <a:lnTo>
                    <a:pt x="155" y="19"/>
                  </a:lnTo>
                  <a:lnTo>
                    <a:pt x="148" y="10"/>
                  </a:lnTo>
                  <a:lnTo>
                    <a:pt x="140" y="5"/>
                  </a:lnTo>
                  <a:lnTo>
                    <a:pt x="130" y="1"/>
                  </a:lnTo>
                  <a:lnTo>
                    <a:pt x="121" y="0"/>
                  </a:lnTo>
                  <a:lnTo>
                    <a:pt x="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6" name="Freeform 144"/>
            <p:cNvSpPr>
              <a:spLocks/>
            </p:cNvSpPr>
            <p:nvPr/>
          </p:nvSpPr>
          <p:spPr bwMode="auto">
            <a:xfrm>
              <a:off x="1860" y="1305"/>
              <a:ext cx="64" cy="110"/>
            </a:xfrm>
            <a:custGeom>
              <a:avLst/>
              <a:gdLst>
                <a:gd name="T0" fmla="*/ 4 w 198"/>
                <a:gd name="T1" fmla="*/ 5 h 348"/>
                <a:gd name="T2" fmla="*/ 5 w 198"/>
                <a:gd name="T3" fmla="*/ 5 h 348"/>
                <a:gd name="T4" fmla="*/ 5 w 198"/>
                <a:gd name="T5" fmla="*/ 5 h 348"/>
                <a:gd name="T6" fmla="*/ 5 w 198"/>
                <a:gd name="T7" fmla="*/ 5 h 348"/>
                <a:gd name="T8" fmla="*/ 5 w 198"/>
                <a:gd name="T9" fmla="*/ 4 h 348"/>
                <a:gd name="T10" fmla="*/ 5 w 198"/>
                <a:gd name="T11" fmla="*/ 4 h 348"/>
                <a:gd name="T12" fmla="*/ 6 w 198"/>
                <a:gd name="T13" fmla="*/ 4 h 348"/>
                <a:gd name="T14" fmla="*/ 6 w 198"/>
                <a:gd name="T15" fmla="*/ 3 h 348"/>
                <a:gd name="T16" fmla="*/ 6 w 198"/>
                <a:gd name="T17" fmla="*/ 3 h 348"/>
                <a:gd name="T18" fmla="*/ 6 w 198"/>
                <a:gd name="T19" fmla="*/ 3 h 348"/>
                <a:gd name="T20" fmla="*/ 7 w 198"/>
                <a:gd name="T21" fmla="*/ 2 h 348"/>
                <a:gd name="T22" fmla="*/ 7 w 198"/>
                <a:gd name="T23" fmla="*/ 2 h 348"/>
                <a:gd name="T24" fmla="*/ 7 w 198"/>
                <a:gd name="T25" fmla="*/ 1 h 348"/>
                <a:gd name="T26" fmla="*/ 6 w 198"/>
                <a:gd name="T27" fmla="*/ 1 h 348"/>
                <a:gd name="T28" fmla="*/ 6 w 198"/>
                <a:gd name="T29" fmla="*/ 1 h 348"/>
                <a:gd name="T30" fmla="*/ 6 w 198"/>
                <a:gd name="T31" fmla="*/ 0 h 348"/>
                <a:gd name="T32" fmla="*/ 6 w 198"/>
                <a:gd name="T33" fmla="*/ 0 h 348"/>
                <a:gd name="T34" fmla="*/ 6 w 198"/>
                <a:gd name="T35" fmla="*/ 0 h 348"/>
                <a:gd name="T36" fmla="*/ 5 w 198"/>
                <a:gd name="T37" fmla="*/ 0 h 348"/>
                <a:gd name="T38" fmla="*/ 3 w 198"/>
                <a:gd name="T39" fmla="*/ 0 h 348"/>
                <a:gd name="T40" fmla="*/ 0 w 198"/>
                <a:gd name="T41" fmla="*/ 11 h 3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8" h="348">
                  <a:moveTo>
                    <a:pt x="121" y="155"/>
                  </a:moveTo>
                  <a:lnTo>
                    <a:pt x="130" y="153"/>
                  </a:lnTo>
                  <a:lnTo>
                    <a:pt x="140" y="150"/>
                  </a:lnTo>
                  <a:lnTo>
                    <a:pt x="150" y="144"/>
                  </a:lnTo>
                  <a:lnTo>
                    <a:pt x="160" y="136"/>
                  </a:lnTo>
                  <a:lnTo>
                    <a:pt x="168" y="127"/>
                  </a:lnTo>
                  <a:lnTo>
                    <a:pt x="177" y="116"/>
                  </a:lnTo>
                  <a:lnTo>
                    <a:pt x="184" y="103"/>
                  </a:lnTo>
                  <a:lnTo>
                    <a:pt x="191" y="91"/>
                  </a:lnTo>
                  <a:lnTo>
                    <a:pt x="195" y="77"/>
                  </a:lnTo>
                  <a:lnTo>
                    <a:pt x="197" y="64"/>
                  </a:lnTo>
                  <a:lnTo>
                    <a:pt x="198" y="51"/>
                  </a:lnTo>
                  <a:lnTo>
                    <a:pt x="198" y="38"/>
                  </a:lnTo>
                  <a:lnTo>
                    <a:pt x="195" y="28"/>
                  </a:lnTo>
                  <a:lnTo>
                    <a:pt x="192" y="18"/>
                  </a:lnTo>
                  <a:lnTo>
                    <a:pt x="186" y="10"/>
                  </a:lnTo>
                  <a:lnTo>
                    <a:pt x="179" y="4"/>
                  </a:lnTo>
                  <a:lnTo>
                    <a:pt x="171" y="1"/>
                  </a:lnTo>
                  <a:lnTo>
                    <a:pt x="161" y="0"/>
                  </a:lnTo>
                  <a:lnTo>
                    <a:pt x="94" y="0"/>
                  </a:lnTo>
                  <a:lnTo>
                    <a:pt x="0" y="3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7" name="Freeform 145"/>
            <p:cNvSpPr>
              <a:spLocks/>
            </p:cNvSpPr>
            <p:nvPr/>
          </p:nvSpPr>
          <p:spPr bwMode="auto">
            <a:xfrm>
              <a:off x="2126" y="1697"/>
              <a:ext cx="48" cy="109"/>
            </a:xfrm>
            <a:custGeom>
              <a:avLst/>
              <a:gdLst>
                <a:gd name="T0" fmla="*/ 3 w 156"/>
                <a:gd name="T1" fmla="*/ 0 h 348"/>
                <a:gd name="T2" fmla="*/ 0 w 156"/>
                <a:gd name="T3" fmla="*/ 11 h 348"/>
                <a:gd name="T4" fmla="*/ 2 w 156"/>
                <a:gd name="T5" fmla="*/ 11 h 348"/>
                <a:gd name="T6" fmla="*/ 2 w 156"/>
                <a:gd name="T7" fmla="*/ 11 h 348"/>
                <a:gd name="T8" fmla="*/ 2 w 156"/>
                <a:gd name="T9" fmla="*/ 11 h 348"/>
                <a:gd name="T10" fmla="*/ 3 w 156"/>
                <a:gd name="T11" fmla="*/ 10 h 348"/>
                <a:gd name="T12" fmla="*/ 3 w 156"/>
                <a:gd name="T13" fmla="*/ 10 h 348"/>
                <a:gd name="T14" fmla="*/ 3 w 156"/>
                <a:gd name="T15" fmla="*/ 10 h 348"/>
                <a:gd name="T16" fmla="*/ 3 w 156"/>
                <a:gd name="T17" fmla="*/ 9 h 348"/>
                <a:gd name="T18" fmla="*/ 4 w 156"/>
                <a:gd name="T19" fmla="*/ 9 h 348"/>
                <a:gd name="T20" fmla="*/ 4 w 156"/>
                <a:gd name="T21" fmla="*/ 9 h 348"/>
                <a:gd name="T22" fmla="*/ 4 w 156"/>
                <a:gd name="T23" fmla="*/ 6 h 348"/>
                <a:gd name="T24" fmla="*/ 5 w 156"/>
                <a:gd name="T25" fmla="*/ 5 h 348"/>
                <a:gd name="T26" fmla="*/ 5 w 156"/>
                <a:gd name="T27" fmla="*/ 5 h 348"/>
                <a:gd name="T28" fmla="*/ 5 w 156"/>
                <a:gd name="T29" fmla="*/ 4 h 348"/>
                <a:gd name="T30" fmla="*/ 4 w 156"/>
                <a:gd name="T31" fmla="*/ 4 h 348"/>
                <a:gd name="T32" fmla="*/ 4 w 156"/>
                <a:gd name="T33" fmla="*/ 4 h 348"/>
                <a:gd name="T34" fmla="*/ 4 w 156"/>
                <a:gd name="T35" fmla="*/ 4 h 348"/>
                <a:gd name="T36" fmla="*/ 4 w 156"/>
                <a:gd name="T37" fmla="*/ 4 h 348"/>
                <a:gd name="T38" fmla="*/ 4 w 156"/>
                <a:gd name="T39" fmla="*/ 3 h 348"/>
                <a:gd name="T40" fmla="*/ 2 w 156"/>
                <a:gd name="T41" fmla="*/ 3 h 3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6" h="348">
                  <a:moveTo>
                    <a:pt x="94" y="0"/>
                  </a:moveTo>
                  <a:lnTo>
                    <a:pt x="0" y="348"/>
                  </a:lnTo>
                  <a:lnTo>
                    <a:pt x="61" y="348"/>
                  </a:lnTo>
                  <a:lnTo>
                    <a:pt x="71" y="347"/>
                  </a:lnTo>
                  <a:lnTo>
                    <a:pt x="81" y="343"/>
                  </a:lnTo>
                  <a:lnTo>
                    <a:pt x="91" y="336"/>
                  </a:lnTo>
                  <a:lnTo>
                    <a:pt x="101" y="329"/>
                  </a:lnTo>
                  <a:lnTo>
                    <a:pt x="109" y="318"/>
                  </a:lnTo>
                  <a:lnTo>
                    <a:pt x="117" y="307"/>
                  </a:lnTo>
                  <a:lnTo>
                    <a:pt x="123" y="294"/>
                  </a:lnTo>
                  <a:lnTo>
                    <a:pt x="127" y="281"/>
                  </a:lnTo>
                  <a:lnTo>
                    <a:pt x="153" y="184"/>
                  </a:lnTo>
                  <a:lnTo>
                    <a:pt x="156" y="170"/>
                  </a:lnTo>
                  <a:lnTo>
                    <a:pt x="156" y="157"/>
                  </a:lnTo>
                  <a:lnTo>
                    <a:pt x="155" y="146"/>
                  </a:lnTo>
                  <a:lnTo>
                    <a:pt x="152" y="136"/>
                  </a:lnTo>
                  <a:lnTo>
                    <a:pt x="147" y="128"/>
                  </a:lnTo>
                  <a:lnTo>
                    <a:pt x="140" y="121"/>
                  </a:lnTo>
                  <a:lnTo>
                    <a:pt x="133" y="117"/>
                  </a:lnTo>
                  <a:lnTo>
                    <a:pt x="124" y="116"/>
                  </a:lnTo>
                  <a:lnTo>
                    <a:pt x="62"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8" name="Line 146"/>
            <p:cNvSpPr>
              <a:spLocks noChangeShapeType="1"/>
            </p:cNvSpPr>
            <p:nvPr/>
          </p:nvSpPr>
          <p:spPr bwMode="auto">
            <a:xfrm>
              <a:off x="1970" y="736"/>
              <a:ext cx="0" cy="6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89" name="Line 148"/>
            <p:cNvSpPr>
              <a:spLocks noChangeShapeType="1"/>
            </p:cNvSpPr>
            <p:nvPr/>
          </p:nvSpPr>
          <p:spPr bwMode="auto">
            <a:xfrm flipV="1">
              <a:off x="1970" y="1355"/>
              <a:ext cx="0" cy="4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90" name="Line 149"/>
            <p:cNvSpPr>
              <a:spLocks noChangeShapeType="1"/>
            </p:cNvSpPr>
            <p:nvPr/>
          </p:nvSpPr>
          <p:spPr bwMode="auto">
            <a:xfrm>
              <a:off x="2850" y="1443"/>
              <a:ext cx="776" cy="77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91" name="Line 150"/>
            <p:cNvSpPr>
              <a:spLocks noChangeShapeType="1"/>
            </p:cNvSpPr>
            <p:nvPr/>
          </p:nvSpPr>
          <p:spPr bwMode="auto">
            <a:xfrm flipH="1">
              <a:off x="2850" y="1443"/>
              <a:ext cx="13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92" name="Line 151"/>
            <p:cNvSpPr>
              <a:spLocks noChangeShapeType="1"/>
            </p:cNvSpPr>
            <p:nvPr/>
          </p:nvSpPr>
          <p:spPr bwMode="auto">
            <a:xfrm>
              <a:off x="4191" y="1443"/>
              <a:ext cx="776" cy="7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93" name="Line 152"/>
            <p:cNvSpPr>
              <a:spLocks noChangeShapeType="1"/>
            </p:cNvSpPr>
            <p:nvPr/>
          </p:nvSpPr>
          <p:spPr bwMode="auto">
            <a:xfrm>
              <a:off x="3626" y="2219"/>
              <a:ext cx="134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94" name="Freeform 153"/>
            <p:cNvSpPr>
              <a:spLocks/>
            </p:cNvSpPr>
            <p:nvPr/>
          </p:nvSpPr>
          <p:spPr bwMode="auto">
            <a:xfrm>
              <a:off x="3593" y="2107"/>
              <a:ext cx="76" cy="76"/>
            </a:xfrm>
            <a:custGeom>
              <a:avLst/>
              <a:gdLst>
                <a:gd name="T0" fmla="*/ 7 w 244"/>
                <a:gd name="T1" fmla="*/ 7 h 244"/>
                <a:gd name="T2" fmla="*/ 0 w 244"/>
                <a:gd name="T3" fmla="*/ 0 h 244"/>
                <a:gd name="T4" fmla="*/ 2 w 244"/>
                <a:gd name="T5" fmla="*/ 0 h 244"/>
                <a:gd name="T6" fmla="*/ 0 60000 65536"/>
                <a:gd name="T7" fmla="*/ 0 60000 65536"/>
                <a:gd name="T8" fmla="*/ 0 60000 65536"/>
              </a:gdLst>
              <a:ahLst/>
              <a:cxnLst>
                <a:cxn ang="T6">
                  <a:pos x="T0" y="T1"/>
                </a:cxn>
                <a:cxn ang="T7">
                  <a:pos x="T2" y="T3"/>
                </a:cxn>
                <a:cxn ang="T8">
                  <a:pos x="T4" y="T5"/>
                </a:cxn>
              </a:cxnLst>
              <a:rect l="0" t="0" r="r" b="b"/>
              <a:pathLst>
                <a:path w="244" h="244">
                  <a:moveTo>
                    <a:pt x="244" y="244"/>
                  </a:moveTo>
                  <a:lnTo>
                    <a:pt x="0" y="0"/>
                  </a:lnTo>
                  <a:lnTo>
                    <a:pt x="5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95" name="Freeform 154"/>
            <p:cNvSpPr>
              <a:spLocks/>
            </p:cNvSpPr>
            <p:nvPr/>
          </p:nvSpPr>
          <p:spPr bwMode="auto">
            <a:xfrm>
              <a:off x="3611" y="2107"/>
              <a:ext cx="48" cy="44"/>
            </a:xfrm>
            <a:custGeom>
              <a:avLst/>
              <a:gdLst>
                <a:gd name="T0" fmla="*/ 4 w 154"/>
                <a:gd name="T1" fmla="*/ 5 h 136"/>
                <a:gd name="T2" fmla="*/ 4 w 154"/>
                <a:gd name="T3" fmla="*/ 5 h 136"/>
                <a:gd name="T4" fmla="*/ 4 w 154"/>
                <a:gd name="T5" fmla="*/ 5 h 136"/>
                <a:gd name="T6" fmla="*/ 5 w 154"/>
                <a:gd name="T7" fmla="*/ 5 h 136"/>
                <a:gd name="T8" fmla="*/ 5 w 154"/>
                <a:gd name="T9" fmla="*/ 4 h 136"/>
                <a:gd name="T10" fmla="*/ 5 w 154"/>
                <a:gd name="T11" fmla="*/ 4 h 136"/>
                <a:gd name="T12" fmla="*/ 5 w 154"/>
                <a:gd name="T13" fmla="*/ 4 h 136"/>
                <a:gd name="T14" fmla="*/ 5 w 154"/>
                <a:gd name="T15" fmla="*/ 4 h 136"/>
                <a:gd name="T16" fmla="*/ 4 w 154"/>
                <a:gd name="T17" fmla="*/ 3 h 136"/>
                <a:gd name="T18" fmla="*/ 4 w 154"/>
                <a:gd name="T19" fmla="*/ 3 h 136"/>
                <a:gd name="T20" fmla="*/ 4 w 154"/>
                <a:gd name="T21" fmla="*/ 3 h 136"/>
                <a:gd name="T22" fmla="*/ 4 w 154"/>
                <a:gd name="T23" fmla="*/ 2 h 136"/>
                <a:gd name="T24" fmla="*/ 3 w 154"/>
                <a:gd name="T25" fmla="*/ 2 h 136"/>
                <a:gd name="T26" fmla="*/ 3 w 154"/>
                <a:gd name="T27" fmla="*/ 2 h 136"/>
                <a:gd name="T28" fmla="*/ 3 w 154"/>
                <a:gd name="T29" fmla="*/ 1 h 136"/>
                <a:gd name="T30" fmla="*/ 2 w 154"/>
                <a:gd name="T31" fmla="*/ 1 h 136"/>
                <a:gd name="T32" fmla="*/ 2 w 154"/>
                <a:gd name="T33" fmla="*/ 1 h 136"/>
                <a:gd name="T34" fmla="*/ 2 w 154"/>
                <a:gd name="T35" fmla="*/ 1 h 136"/>
                <a:gd name="T36" fmla="*/ 1 w 154"/>
                <a:gd name="T37" fmla="*/ 0 h 136"/>
                <a:gd name="T38" fmla="*/ 1 w 154"/>
                <a:gd name="T39" fmla="*/ 0 h 136"/>
                <a:gd name="T40" fmla="*/ 1 w 154"/>
                <a:gd name="T41" fmla="*/ 0 h 136"/>
                <a:gd name="T42" fmla="*/ 0 w 154"/>
                <a:gd name="T43" fmla="*/ 0 h 136"/>
                <a:gd name="T44" fmla="*/ 0 w 154"/>
                <a:gd name="T45" fmla="*/ 0 h 1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54" h="136">
                  <a:moveTo>
                    <a:pt x="135" y="136"/>
                  </a:moveTo>
                  <a:lnTo>
                    <a:pt x="142" y="135"/>
                  </a:lnTo>
                  <a:lnTo>
                    <a:pt x="148" y="133"/>
                  </a:lnTo>
                  <a:lnTo>
                    <a:pt x="152" y="129"/>
                  </a:lnTo>
                  <a:lnTo>
                    <a:pt x="154" y="125"/>
                  </a:lnTo>
                  <a:lnTo>
                    <a:pt x="154" y="119"/>
                  </a:lnTo>
                  <a:lnTo>
                    <a:pt x="153" y="112"/>
                  </a:lnTo>
                  <a:lnTo>
                    <a:pt x="150" y="104"/>
                  </a:lnTo>
                  <a:lnTo>
                    <a:pt x="145" y="95"/>
                  </a:lnTo>
                  <a:lnTo>
                    <a:pt x="138" y="87"/>
                  </a:lnTo>
                  <a:lnTo>
                    <a:pt x="131" y="77"/>
                  </a:lnTo>
                  <a:lnTo>
                    <a:pt x="122" y="68"/>
                  </a:lnTo>
                  <a:lnTo>
                    <a:pt x="112" y="58"/>
                  </a:lnTo>
                  <a:lnTo>
                    <a:pt x="101" y="48"/>
                  </a:lnTo>
                  <a:lnTo>
                    <a:pt x="89" y="40"/>
                  </a:lnTo>
                  <a:lnTo>
                    <a:pt x="76" y="31"/>
                  </a:lnTo>
                  <a:lnTo>
                    <a:pt x="64" y="23"/>
                  </a:lnTo>
                  <a:lnTo>
                    <a:pt x="52" y="17"/>
                  </a:lnTo>
                  <a:lnTo>
                    <a:pt x="40" y="10"/>
                  </a:lnTo>
                  <a:lnTo>
                    <a:pt x="28" y="6"/>
                  </a:lnTo>
                  <a:lnTo>
                    <a:pt x="18" y="3"/>
                  </a:lnTo>
                  <a:lnTo>
                    <a:pt x="8"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96" name="Line 155"/>
            <p:cNvSpPr>
              <a:spLocks noChangeShapeType="1"/>
            </p:cNvSpPr>
            <p:nvPr/>
          </p:nvSpPr>
          <p:spPr bwMode="auto">
            <a:xfrm flipH="1">
              <a:off x="3635" y="2151"/>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97" name="Freeform 156"/>
            <p:cNvSpPr>
              <a:spLocks/>
            </p:cNvSpPr>
            <p:nvPr/>
          </p:nvSpPr>
          <p:spPr bwMode="auto">
            <a:xfrm>
              <a:off x="3375" y="1876"/>
              <a:ext cx="5" cy="15"/>
            </a:xfrm>
            <a:custGeom>
              <a:avLst/>
              <a:gdLst>
                <a:gd name="T0" fmla="*/ 0 w 15"/>
                <a:gd name="T1" fmla="*/ 0 h 49"/>
                <a:gd name="T2" fmla="*/ 0 w 15"/>
                <a:gd name="T3" fmla="*/ 0 h 49"/>
                <a:gd name="T4" fmla="*/ 0 w 15"/>
                <a:gd name="T5" fmla="*/ 0 h 49"/>
                <a:gd name="T6" fmla="*/ 0 w 15"/>
                <a:gd name="T7" fmla="*/ 1 h 49"/>
                <a:gd name="T8" fmla="*/ 0 w 15"/>
                <a:gd name="T9" fmla="*/ 1 h 49"/>
                <a:gd name="T10" fmla="*/ 0 w 15"/>
                <a:gd name="T11" fmla="*/ 1 h 49"/>
                <a:gd name="T12" fmla="*/ 0 w 15"/>
                <a:gd name="T13" fmla="*/ 1 h 49"/>
                <a:gd name="T14" fmla="*/ 0 w 15"/>
                <a:gd name="T15" fmla="*/ 1 h 49"/>
                <a:gd name="T16" fmla="*/ 0 w 15"/>
                <a:gd name="T17" fmla="*/ 1 h 49"/>
                <a:gd name="T18" fmla="*/ 0 w 15"/>
                <a:gd name="T19" fmla="*/ 1 h 49"/>
                <a:gd name="T20" fmla="*/ 1 w 15"/>
                <a:gd name="T21" fmla="*/ 2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49">
                  <a:moveTo>
                    <a:pt x="2" y="0"/>
                  </a:moveTo>
                  <a:lnTo>
                    <a:pt x="1" y="6"/>
                  </a:lnTo>
                  <a:lnTo>
                    <a:pt x="0" y="12"/>
                  </a:lnTo>
                  <a:lnTo>
                    <a:pt x="1" y="20"/>
                  </a:lnTo>
                  <a:lnTo>
                    <a:pt x="2" y="26"/>
                  </a:lnTo>
                  <a:lnTo>
                    <a:pt x="4" y="30"/>
                  </a:lnTo>
                  <a:lnTo>
                    <a:pt x="5" y="32"/>
                  </a:lnTo>
                  <a:lnTo>
                    <a:pt x="8" y="38"/>
                  </a:lnTo>
                  <a:lnTo>
                    <a:pt x="11" y="43"/>
                  </a:lnTo>
                  <a:lnTo>
                    <a:pt x="13" y="45"/>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98" name="Freeform 157"/>
            <p:cNvSpPr>
              <a:spLocks/>
            </p:cNvSpPr>
            <p:nvPr/>
          </p:nvSpPr>
          <p:spPr bwMode="auto">
            <a:xfrm>
              <a:off x="3342" y="1819"/>
              <a:ext cx="48" cy="72"/>
            </a:xfrm>
            <a:custGeom>
              <a:avLst/>
              <a:gdLst>
                <a:gd name="T0" fmla="*/ 5 w 149"/>
                <a:gd name="T1" fmla="*/ 1 h 233"/>
                <a:gd name="T2" fmla="*/ 5 w 149"/>
                <a:gd name="T3" fmla="*/ 1 h 233"/>
                <a:gd name="T4" fmla="*/ 5 w 149"/>
                <a:gd name="T5" fmla="*/ 0 h 233"/>
                <a:gd name="T6" fmla="*/ 5 w 149"/>
                <a:gd name="T7" fmla="*/ 0 h 233"/>
                <a:gd name="T8" fmla="*/ 5 w 149"/>
                <a:gd name="T9" fmla="*/ 0 h 233"/>
                <a:gd name="T10" fmla="*/ 5 w 149"/>
                <a:gd name="T11" fmla="*/ 0 h 233"/>
                <a:gd name="T12" fmla="*/ 4 w 149"/>
                <a:gd name="T13" fmla="*/ 0 h 233"/>
                <a:gd name="T14" fmla="*/ 3 w 149"/>
                <a:gd name="T15" fmla="*/ 0 h 233"/>
                <a:gd name="T16" fmla="*/ 3 w 149"/>
                <a:gd name="T17" fmla="*/ 0 h 233"/>
                <a:gd name="T18" fmla="*/ 3 w 149"/>
                <a:gd name="T19" fmla="*/ 0 h 233"/>
                <a:gd name="T20" fmla="*/ 2 w 149"/>
                <a:gd name="T21" fmla="*/ 0 h 233"/>
                <a:gd name="T22" fmla="*/ 2 w 149"/>
                <a:gd name="T23" fmla="*/ 1 h 233"/>
                <a:gd name="T24" fmla="*/ 2 w 149"/>
                <a:gd name="T25" fmla="*/ 1 h 233"/>
                <a:gd name="T26" fmla="*/ 1 w 149"/>
                <a:gd name="T27" fmla="*/ 2 h 233"/>
                <a:gd name="T28" fmla="*/ 1 w 149"/>
                <a:gd name="T29" fmla="*/ 2 h 233"/>
                <a:gd name="T30" fmla="*/ 1 w 149"/>
                <a:gd name="T31" fmla="*/ 4 h 233"/>
                <a:gd name="T32" fmla="*/ 0 w 149"/>
                <a:gd name="T33" fmla="*/ 5 h 233"/>
                <a:gd name="T34" fmla="*/ 0 w 149"/>
                <a:gd name="T35" fmla="*/ 5 h 233"/>
                <a:gd name="T36" fmla="*/ 0 w 149"/>
                <a:gd name="T37" fmla="*/ 6 h 233"/>
                <a:gd name="T38" fmla="*/ 0 w 149"/>
                <a:gd name="T39" fmla="*/ 6 h 233"/>
                <a:gd name="T40" fmla="*/ 0 w 149"/>
                <a:gd name="T41" fmla="*/ 6 h 233"/>
                <a:gd name="T42" fmla="*/ 0 w 149"/>
                <a:gd name="T43" fmla="*/ 6 h 233"/>
                <a:gd name="T44" fmla="*/ 0 w 149"/>
                <a:gd name="T45" fmla="*/ 6 h 233"/>
                <a:gd name="T46" fmla="*/ 1 w 149"/>
                <a:gd name="T47" fmla="*/ 7 h 233"/>
                <a:gd name="T48" fmla="*/ 1 w 149"/>
                <a:gd name="T49" fmla="*/ 7 h 233"/>
                <a:gd name="T50" fmla="*/ 1 w 149"/>
                <a:gd name="T51" fmla="*/ 7 h 233"/>
                <a:gd name="T52" fmla="*/ 2 w 149"/>
                <a:gd name="T53" fmla="*/ 7 h 233"/>
                <a:gd name="T54" fmla="*/ 2 w 149"/>
                <a:gd name="T55" fmla="*/ 7 h 233"/>
                <a:gd name="T56" fmla="*/ 3 w 149"/>
                <a:gd name="T57" fmla="*/ 7 h 233"/>
                <a:gd name="T58" fmla="*/ 3 w 149"/>
                <a:gd name="T59" fmla="*/ 6 h 233"/>
                <a:gd name="T60" fmla="*/ 3 w 149"/>
                <a:gd name="T61" fmla="*/ 6 h 233"/>
                <a:gd name="T62" fmla="*/ 3 w 149"/>
                <a:gd name="T63" fmla="*/ 6 h 233"/>
                <a:gd name="T64" fmla="*/ 4 w 149"/>
                <a:gd name="T65" fmla="*/ 6 h 233"/>
                <a:gd name="T66" fmla="*/ 4 w 149"/>
                <a:gd name="T67" fmla="*/ 5 h 233"/>
                <a:gd name="T68" fmla="*/ 4 w 149"/>
                <a:gd name="T69" fmla="*/ 4 h 233"/>
                <a:gd name="T70" fmla="*/ 5 w 149"/>
                <a:gd name="T71" fmla="*/ 2 h 233"/>
                <a:gd name="T72" fmla="*/ 5 w 149"/>
                <a:gd name="T73" fmla="*/ 1 h 2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9" h="233">
                  <a:moveTo>
                    <a:pt x="148" y="30"/>
                  </a:moveTo>
                  <a:lnTo>
                    <a:pt x="149" y="26"/>
                  </a:lnTo>
                  <a:lnTo>
                    <a:pt x="149" y="21"/>
                  </a:lnTo>
                  <a:lnTo>
                    <a:pt x="148" y="17"/>
                  </a:lnTo>
                  <a:lnTo>
                    <a:pt x="146" y="11"/>
                  </a:lnTo>
                  <a:lnTo>
                    <a:pt x="144" y="7"/>
                  </a:lnTo>
                  <a:lnTo>
                    <a:pt x="143" y="5"/>
                  </a:lnTo>
                  <a:lnTo>
                    <a:pt x="142" y="3"/>
                  </a:lnTo>
                  <a:lnTo>
                    <a:pt x="139" y="2"/>
                  </a:lnTo>
                  <a:lnTo>
                    <a:pt x="137" y="1"/>
                  </a:lnTo>
                  <a:lnTo>
                    <a:pt x="135" y="0"/>
                  </a:lnTo>
                  <a:lnTo>
                    <a:pt x="133" y="0"/>
                  </a:lnTo>
                  <a:lnTo>
                    <a:pt x="122" y="0"/>
                  </a:lnTo>
                  <a:lnTo>
                    <a:pt x="113" y="0"/>
                  </a:lnTo>
                  <a:lnTo>
                    <a:pt x="103" y="0"/>
                  </a:lnTo>
                  <a:lnTo>
                    <a:pt x="94" y="1"/>
                  </a:lnTo>
                  <a:lnTo>
                    <a:pt x="89" y="2"/>
                  </a:lnTo>
                  <a:lnTo>
                    <a:pt x="84" y="3"/>
                  </a:lnTo>
                  <a:lnTo>
                    <a:pt x="80" y="4"/>
                  </a:lnTo>
                  <a:lnTo>
                    <a:pt x="76" y="6"/>
                  </a:lnTo>
                  <a:lnTo>
                    <a:pt x="71" y="8"/>
                  </a:lnTo>
                  <a:lnTo>
                    <a:pt x="67" y="11"/>
                  </a:lnTo>
                  <a:lnTo>
                    <a:pt x="60" y="18"/>
                  </a:lnTo>
                  <a:lnTo>
                    <a:pt x="53" y="24"/>
                  </a:lnTo>
                  <a:lnTo>
                    <a:pt x="50" y="28"/>
                  </a:lnTo>
                  <a:lnTo>
                    <a:pt x="47" y="31"/>
                  </a:lnTo>
                  <a:lnTo>
                    <a:pt x="37" y="48"/>
                  </a:lnTo>
                  <a:lnTo>
                    <a:pt x="35" y="53"/>
                  </a:lnTo>
                  <a:lnTo>
                    <a:pt x="33" y="57"/>
                  </a:lnTo>
                  <a:lnTo>
                    <a:pt x="31" y="67"/>
                  </a:lnTo>
                  <a:lnTo>
                    <a:pt x="25" y="86"/>
                  </a:lnTo>
                  <a:lnTo>
                    <a:pt x="15" y="123"/>
                  </a:lnTo>
                  <a:lnTo>
                    <a:pt x="10" y="141"/>
                  </a:lnTo>
                  <a:lnTo>
                    <a:pt x="5" y="160"/>
                  </a:lnTo>
                  <a:lnTo>
                    <a:pt x="3" y="170"/>
                  </a:lnTo>
                  <a:lnTo>
                    <a:pt x="1" y="179"/>
                  </a:lnTo>
                  <a:lnTo>
                    <a:pt x="1" y="184"/>
                  </a:lnTo>
                  <a:lnTo>
                    <a:pt x="0" y="189"/>
                  </a:lnTo>
                  <a:lnTo>
                    <a:pt x="1" y="193"/>
                  </a:lnTo>
                  <a:lnTo>
                    <a:pt x="1" y="199"/>
                  </a:lnTo>
                  <a:lnTo>
                    <a:pt x="2" y="203"/>
                  </a:lnTo>
                  <a:lnTo>
                    <a:pt x="4" y="208"/>
                  </a:lnTo>
                  <a:lnTo>
                    <a:pt x="5" y="212"/>
                  </a:lnTo>
                  <a:lnTo>
                    <a:pt x="7" y="217"/>
                  </a:lnTo>
                  <a:lnTo>
                    <a:pt x="11" y="221"/>
                  </a:lnTo>
                  <a:lnTo>
                    <a:pt x="13" y="224"/>
                  </a:lnTo>
                  <a:lnTo>
                    <a:pt x="17" y="227"/>
                  </a:lnTo>
                  <a:lnTo>
                    <a:pt x="21" y="229"/>
                  </a:lnTo>
                  <a:lnTo>
                    <a:pt x="25" y="232"/>
                  </a:lnTo>
                  <a:lnTo>
                    <a:pt x="31" y="233"/>
                  </a:lnTo>
                  <a:lnTo>
                    <a:pt x="35" y="233"/>
                  </a:lnTo>
                  <a:lnTo>
                    <a:pt x="40" y="233"/>
                  </a:lnTo>
                  <a:lnTo>
                    <a:pt x="50" y="233"/>
                  </a:lnTo>
                  <a:lnTo>
                    <a:pt x="60" y="233"/>
                  </a:lnTo>
                  <a:lnTo>
                    <a:pt x="65" y="233"/>
                  </a:lnTo>
                  <a:lnTo>
                    <a:pt x="69" y="233"/>
                  </a:lnTo>
                  <a:lnTo>
                    <a:pt x="73" y="231"/>
                  </a:lnTo>
                  <a:lnTo>
                    <a:pt x="79" y="228"/>
                  </a:lnTo>
                  <a:lnTo>
                    <a:pt x="82" y="225"/>
                  </a:lnTo>
                  <a:lnTo>
                    <a:pt x="86" y="222"/>
                  </a:lnTo>
                  <a:lnTo>
                    <a:pt x="89" y="219"/>
                  </a:lnTo>
                  <a:lnTo>
                    <a:pt x="93" y="216"/>
                  </a:lnTo>
                  <a:lnTo>
                    <a:pt x="96" y="211"/>
                  </a:lnTo>
                  <a:lnTo>
                    <a:pt x="98" y="207"/>
                  </a:lnTo>
                  <a:lnTo>
                    <a:pt x="100" y="203"/>
                  </a:lnTo>
                  <a:lnTo>
                    <a:pt x="102" y="199"/>
                  </a:lnTo>
                  <a:lnTo>
                    <a:pt x="106" y="190"/>
                  </a:lnTo>
                  <a:lnTo>
                    <a:pt x="109" y="181"/>
                  </a:lnTo>
                  <a:lnTo>
                    <a:pt x="114" y="161"/>
                  </a:lnTo>
                  <a:lnTo>
                    <a:pt x="118" y="143"/>
                  </a:lnTo>
                  <a:lnTo>
                    <a:pt x="128" y="105"/>
                  </a:lnTo>
                  <a:lnTo>
                    <a:pt x="138" y="68"/>
                  </a:lnTo>
                  <a:lnTo>
                    <a:pt x="144" y="50"/>
                  </a:lnTo>
                  <a:lnTo>
                    <a:pt x="148"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99" name="Freeform 158"/>
            <p:cNvSpPr>
              <a:spLocks/>
            </p:cNvSpPr>
            <p:nvPr/>
          </p:nvSpPr>
          <p:spPr bwMode="auto">
            <a:xfrm>
              <a:off x="3340" y="1313"/>
              <a:ext cx="55" cy="108"/>
            </a:xfrm>
            <a:custGeom>
              <a:avLst/>
              <a:gdLst>
                <a:gd name="T0" fmla="*/ 0 w 175"/>
                <a:gd name="T1" fmla="*/ 10 h 349"/>
                <a:gd name="T2" fmla="*/ 5 w 175"/>
                <a:gd name="T3" fmla="*/ 0 h 349"/>
                <a:gd name="T4" fmla="*/ 5 w 175"/>
                <a:gd name="T5" fmla="*/ 10 h 349"/>
                <a:gd name="T6" fmla="*/ 0 60000 65536"/>
                <a:gd name="T7" fmla="*/ 0 60000 65536"/>
                <a:gd name="T8" fmla="*/ 0 60000 65536"/>
              </a:gdLst>
              <a:ahLst/>
              <a:cxnLst>
                <a:cxn ang="T6">
                  <a:pos x="T0" y="T1"/>
                </a:cxn>
                <a:cxn ang="T7">
                  <a:pos x="T2" y="T3"/>
                </a:cxn>
                <a:cxn ang="T8">
                  <a:pos x="T4" y="T5"/>
                </a:cxn>
              </a:cxnLst>
              <a:rect l="0" t="0" r="r" b="b"/>
              <a:pathLst>
                <a:path w="175" h="349">
                  <a:moveTo>
                    <a:pt x="0" y="349"/>
                  </a:moveTo>
                  <a:lnTo>
                    <a:pt x="175" y="0"/>
                  </a:lnTo>
                  <a:lnTo>
                    <a:pt x="163" y="3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00" name="Line 159"/>
            <p:cNvSpPr>
              <a:spLocks noChangeShapeType="1"/>
            </p:cNvSpPr>
            <p:nvPr/>
          </p:nvSpPr>
          <p:spPr bwMode="auto">
            <a:xfrm flipH="1">
              <a:off x="3356" y="1393"/>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01" name="Freeform 160"/>
            <p:cNvSpPr>
              <a:spLocks/>
            </p:cNvSpPr>
            <p:nvPr/>
          </p:nvSpPr>
          <p:spPr bwMode="auto">
            <a:xfrm>
              <a:off x="3866" y="836"/>
              <a:ext cx="52" cy="63"/>
            </a:xfrm>
            <a:custGeom>
              <a:avLst/>
              <a:gdLst>
                <a:gd name="T0" fmla="*/ 0 w 166"/>
                <a:gd name="T1" fmla="*/ 6 h 194"/>
                <a:gd name="T2" fmla="*/ 2 w 166"/>
                <a:gd name="T3" fmla="*/ 6 h 194"/>
                <a:gd name="T4" fmla="*/ 3 w 166"/>
                <a:gd name="T5" fmla="*/ 6 h 194"/>
                <a:gd name="T6" fmla="*/ 3 w 166"/>
                <a:gd name="T7" fmla="*/ 6 h 194"/>
                <a:gd name="T8" fmla="*/ 3 w 166"/>
                <a:gd name="T9" fmla="*/ 6 h 194"/>
                <a:gd name="T10" fmla="*/ 3 w 166"/>
                <a:gd name="T11" fmla="*/ 6 h 194"/>
                <a:gd name="T12" fmla="*/ 4 w 166"/>
                <a:gd name="T13" fmla="*/ 6 h 194"/>
                <a:gd name="T14" fmla="*/ 4 w 166"/>
                <a:gd name="T15" fmla="*/ 5 h 194"/>
                <a:gd name="T16" fmla="*/ 4 w 166"/>
                <a:gd name="T17" fmla="*/ 5 h 194"/>
                <a:gd name="T18" fmla="*/ 5 w 166"/>
                <a:gd name="T19" fmla="*/ 4 h 194"/>
                <a:gd name="T20" fmla="*/ 5 w 166"/>
                <a:gd name="T21" fmla="*/ 4 h 194"/>
                <a:gd name="T22" fmla="*/ 5 w 166"/>
                <a:gd name="T23" fmla="*/ 3 h 194"/>
                <a:gd name="T24" fmla="*/ 5 w 166"/>
                <a:gd name="T25" fmla="*/ 3 h 194"/>
                <a:gd name="T26" fmla="*/ 5 w 166"/>
                <a:gd name="T27" fmla="*/ 2 h 194"/>
                <a:gd name="T28" fmla="*/ 5 w 166"/>
                <a:gd name="T29" fmla="*/ 2 h 194"/>
                <a:gd name="T30" fmla="*/ 5 w 166"/>
                <a:gd name="T31" fmla="*/ 1 h 194"/>
                <a:gd name="T32" fmla="*/ 5 w 166"/>
                <a:gd name="T33" fmla="*/ 1 h 194"/>
                <a:gd name="T34" fmla="*/ 5 w 166"/>
                <a:gd name="T35" fmla="*/ 1 h 194"/>
                <a:gd name="T36" fmla="*/ 4 w 166"/>
                <a:gd name="T37" fmla="*/ 0 h 194"/>
                <a:gd name="T38" fmla="*/ 4 w 166"/>
                <a:gd name="T39" fmla="*/ 0 h 194"/>
                <a:gd name="T40" fmla="*/ 4 w 166"/>
                <a:gd name="T41" fmla="*/ 0 h 194"/>
                <a:gd name="T42" fmla="*/ 4 w 166"/>
                <a:gd name="T43" fmla="*/ 0 h 194"/>
                <a:gd name="T44" fmla="*/ 2 w 166"/>
                <a:gd name="T45" fmla="*/ 0 h 19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6" h="194">
                  <a:moveTo>
                    <a:pt x="0" y="194"/>
                  </a:moveTo>
                  <a:lnTo>
                    <a:pt x="68" y="194"/>
                  </a:lnTo>
                  <a:lnTo>
                    <a:pt x="79" y="193"/>
                  </a:lnTo>
                  <a:lnTo>
                    <a:pt x="91" y="189"/>
                  </a:lnTo>
                  <a:lnTo>
                    <a:pt x="102" y="184"/>
                  </a:lnTo>
                  <a:lnTo>
                    <a:pt x="113" y="175"/>
                  </a:lnTo>
                  <a:lnTo>
                    <a:pt x="124" y="165"/>
                  </a:lnTo>
                  <a:lnTo>
                    <a:pt x="134" y="154"/>
                  </a:lnTo>
                  <a:lnTo>
                    <a:pt x="143" y="141"/>
                  </a:lnTo>
                  <a:lnTo>
                    <a:pt x="150" y="127"/>
                  </a:lnTo>
                  <a:lnTo>
                    <a:pt x="157" y="112"/>
                  </a:lnTo>
                  <a:lnTo>
                    <a:pt x="162" y="97"/>
                  </a:lnTo>
                  <a:lnTo>
                    <a:pt x="165" y="82"/>
                  </a:lnTo>
                  <a:lnTo>
                    <a:pt x="166" y="68"/>
                  </a:lnTo>
                  <a:lnTo>
                    <a:pt x="166" y="54"/>
                  </a:lnTo>
                  <a:lnTo>
                    <a:pt x="164" y="40"/>
                  </a:lnTo>
                  <a:lnTo>
                    <a:pt x="161" y="29"/>
                  </a:lnTo>
                  <a:lnTo>
                    <a:pt x="155" y="19"/>
                  </a:lnTo>
                  <a:lnTo>
                    <a:pt x="148" y="11"/>
                  </a:lnTo>
                  <a:lnTo>
                    <a:pt x="140" y="5"/>
                  </a:lnTo>
                  <a:lnTo>
                    <a:pt x="130" y="2"/>
                  </a:lnTo>
                  <a:lnTo>
                    <a:pt x="121" y="0"/>
                  </a:lnTo>
                  <a:lnTo>
                    <a:pt x="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02" name="Freeform 161"/>
            <p:cNvSpPr>
              <a:spLocks/>
            </p:cNvSpPr>
            <p:nvPr/>
          </p:nvSpPr>
          <p:spPr bwMode="auto">
            <a:xfrm>
              <a:off x="3866" y="788"/>
              <a:ext cx="61" cy="111"/>
            </a:xfrm>
            <a:custGeom>
              <a:avLst/>
              <a:gdLst>
                <a:gd name="T0" fmla="*/ 3 w 199"/>
                <a:gd name="T1" fmla="*/ 5 h 348"/>
                <a:gd name="T2" fmla="*/ 4 w 199"/>
                <a:gd name="T3" fmla="*/ 5 h 348"/>
                <a:gd name="T4" fmla="*/ 4 w 199"/>
                <a:gd name="T5" fmla="*/ 5 h 348"/>
                <a:gd name="T6" fmla="*/ 4 w 199"/>
                <a:gd name="T7" fmla="*/ 5 h 348"/>
                <a:gd name="T8" fmla="*/ 5 w 199"/>
                <a:gd name="T9" fmla="*/ 4 h 348"/>
                <a:gd name="T10" fmla="*/ 5 w 199"/>
                <a:gd name="T11" fmla="*/ 4 h 348"/>
                <a:gd name="T12" fmla="*/ 5 w 199"/>
                <a:gd name="T13" fmla="*/ 4 h 348"/>
                <a:gd name="T14" fmla="*/ 5 w 199"/>
                <a:gd name="T15" fmla="*/ 4 h 348"/>
                <a:gd name="T16" fmla="*/ 6 w 199"/>
                <a:gd name="T17" fmla="*/ 3 h 348"/>
                <a:gd name="T18" fmla="*/ 6 w 199"/>
                <a:gd name="T19" fmla="*/ 3 h 348"/>
                <a:gd name="T20" fmla="*/ 6 w 199"/>
                <a:gd name="T21" fmla="*/ 2 h 348"/>
                <a:gd name="T22" fmla="*/ 6 w 199"/>
                <a:gd name="T23" fmla="*/ 2 h 348"/>
                <a:gd name="T24" fmla="*/ 6 w 199"/>
                <a:gd name="T25" fmla="*/ 1 h 348"/>
                <a:gd name="T26" fmla="*/ 6 w 199"/>
                <a:gd name="T27" fmla="*/ 1 h 348"/>
                <a:gd name="T28" fmla="*/ 6 w 199"/>
                <a:gd name="T29" fmla="*/ 1 h 348"/>
                <a:gd name="T30" fmla="*/ 5 w 199"/>
                <a:gd name="T31" fmla="*/ 0 h 348"/>
                <a:gd name="T32" fmla="*/ 5 w 199"/>
                <a:gd name="T33" fmla="*/ 0 h 348"/>
                <a:gd name="T34" fmla="*/ 5 w 199"/>
                <a:gd name="T35" fmla="*/ 0 h 348"/>
                <a:gd name="T36" fmla="*/ 5 w 199"/>
                <a:gd name="T37" fmla="*/ 0 h 348"/>
                <a:gd name="T38" fmla="*/ 3 w 199"/>
                <a:gd name="T39" fmla="*/ 0 h 348"/>
                <a:gd name="T40" fmla="*/ 0 w 199"/>
                <a:gd name="T41" fmla="*/ 11 h 3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9" h="348">
                  <a:moveTo>
                    <a:pt x="121" y="154"/>
                  </a:moveTo>
                  <a:lnTo>
                    <a:pt x="130" y="153"/>
                  </a:lnTo>
                  <a:lnTo>
                    <a:pt x="140" y="150"/>
                  </a:lnTo>
                  <a:lnTo>
                    <a:pt x="150" y="144"/>
                  </a:lnTo>
                  <a:lnTo>
                    <a:pt x="160" y="136"/>
                  </a:lnTo>
                  <a:lnTo>
                    <a:pt x="170" y="127"/>
                  </a:lnTo>
                  <a:lnTo>
                    <a:pt x="178" y="116"/>
                  </a:lnTo>
                  <a:lnTo>
                    <a:pt x="184" y="103"/>
                  </a:lnTo>
                  <a:lnTo>
                    <a:pt x="191" y="91"/>
                  </a:lnTo>
                  <a:lnTo>
                    <a:pt x="195" y="77"/>
                  </a:lnTo>
                  <a:lnTo>
                    <a:pt x="198" y="64"/>
                  </a:lnTo>
                  <a:lnTo>
                    <a:pt x="199" y="50"/>
                  </a:lnTo>
                  <a:lnTo>
                    <a:pt x="198" y="38"/>
                  </a:lnTo>
                  <a:lnTo>
                    <a:pt x="196" y="28"/>
                  </a:lnTo>
                  <a:lnTo>
                    <a:pt x="192" y="18"/>
                  </a:lnTo>
                  <a:lnTo>
                    <a:pt x="185" y="10"/>
                  </a:lnTo>
                  <a:lnTo>
                    <a:pt x="179" y="4"/>
                  </a:lnTo>
                  <a:lnTo>
                    <a:pt x="171" y="1"/>
                  </a:lnTo>
                  <a:lnTo>
                    <a:pt x="162" y="0"/>
                  </a:lnTo>
                  <a:lnTo>
                    <a:pt x="94" y="0"/>
                  </a:lnTo>
                  <a:lnTo>
                    <a:pt x="0" y="3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03" name="Freeform 162"/>
            <p:cNvSpPr>
              <a:spLocks/>
            </p:cNvSpPr>
            <p:nvPr/>
          </p:nvSpPr>
          <p:spPr bwMode="auto">
            <a:xfrm>
              <a:off x="3887" y="1824"/>
              <a:ext cx="49" cy="107"/>
            </a:xfrm>
            <a:custGeom>
              <a:avLst/>
              <a:gdLst>
                <a:gd name="T0" fmla="*/ 3 w 156"/>
                <a:gd name="T1" fmla="*/ 0 h 349"/>
                <a:gd name="T2" fmla="*/ 0 w 156"/>
                <a:gd name="T3" fmla="*/ 10 h 349"/>
                <a:gd name="T4" fmla="*/ 2 w 156"/>
                <a:gd name="T5" fmla="*/ 10 h 349"/>
                <a:gd name="T6" fmla="*/ 2 w 156"/>
                <a:gd name="T7" fmla="*/ 10 h 349"/>
                <a:gd name="T8" fmla="*/ 3 w 156"/>
                <a:gd name="T9" fmla="*/ 10 h 349"/>
                <a:gd name="T10" fmla="*/ 3 w 156"/>
                <a:gd name="T11" fmla="*/ 10 h 349"/>
                <a:gd name="T12" fmla="*/ 3 w 156"/>
                <a:gd name="T13" fmla="*/ 10 h 349"/>
                <a:gd name="T14" fmla="*/ 3 w 156"/>
                <a:gd name="T15" fmla="*/ 9 h 349"/>
                <a:gd name="T16" fmla="*/ 4 w 156"/>
                <a:gd name="T17" fmla="*/ 9 h 349"/>
                <a:gd name="T18" fmla="*/ 4 w 156"/>
                <a:gd name="T19" fmla="*/ 9 h 349"/>
                <a:gd name="T20" fmla="*/ 4 w 156"/>
                <a:gd name="T21" fmla="*/ 8 h 349"/>
                <a:gd name="T22" fmla="*/ 5 w 156"/>
                <a:gd name="T23" fmla="*/ 5 h 349"/>
                <a:gd name="T24" fmla="*/ 5 w 156"/>
                <a:gd name="T25" fmla="*/ 5 h 349"/>
                <a:gd name="T26" fmla="*/ 5 w 156"/>
                <a:gd name="T27" fmla="*/ 5 h 349"/>
                <a:gd name="T28" fmla="*/ 5 w 156"/>
                <a:gd name="T29" fmla="*/ 4 h 349"/>
                <a:gd name="T30" fmla="*/ 5 w 156"/>
                <a:gd name="T31" fmla="*/ 4 h 349"/>
                <a:gd name="T32" fmla="*/ 4 w 156"/>
                <a:gd name="T33" fmla="*/ 4 h 349"/>
                <a:gd name="T34" fmla="*/ 4 w 156"/>
                <a:gd name="T35" fmla="*/ 3 h 349"/>
                <a:gd name="T36" fmla="*/ 4 w 156"/>
                <a:gd name="T37" fmla="*/ 3 h 349"/>
                <a:gd name="T38" fmla="*/ 4 w 156"/>
                <a:gd name="T39" fmla="*/ 3 h 349"/>
                <a:gd name="T40" fmla="*/ 2 w 156"/>
                <a:gd name="T41" fmla="*/ 3 h 34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6" h="349">
                  <a:moveTo>
                    <a:pt x="93" y="0"/>
                  </a:moveTo>
                  <a:lnTo>
                    <a:pt x="0" y="349"/>
                  </a:lnTo>
                  <a:lnTo>
                    <a:pt x="61" y="349"/>
                  </a:lnTo>
                  <a:lnTo>
                    <a:pt x="71" y="348"/>
                  </a:lnTo>
                  <a:lnTo>
                    <a:pt x="80" y="343"/>
                  </a:lnTo>
                  <a:lnTo>
                    <a:pt x="91" y="337"/>
                  </a:lnTo>
                  <a:lnTo>
                    <a:pt x="101" y="329"/>
                  </a:lnTo>
                  <a:lnTo>
                    <a:pt x="109" y="319"/>
                  </a:lnTo>
                  <a:lnTo>
                    <a:pt x="117" y="307"/>
                  </a:lnTo>
                  <a:lnTo>
                    <a:pt x="122" y="294"/>
                  </a:lnTo>
                  <a:lnTo>
                    <a:pt x="127" y="282"/>
                  </a:lnTo>
                  <a:lnTo>
                    <a:pt x="153" y="185"/>
                  </a:lnTo>
                  <a:lnTo>
                    <a:pt x="155" y="171"/>
                  </a:lnTo>
                  <a:lnTo>
                    <a:pt x="156" y="158"/>
                  </a:lnTo>
                  <a:lnTo>
                    <a:pt x="155" y="146"/>
                  </a:lnTo>
                  <a:lnTo>
                    <a:pt x="152" y="137"/>
                  </a:lnTo>
                  <a:lnTo>
                    <a:pt x="146" y="128"/>
                  </a:lnTo>
                  <a:lnTo>
                    <a:pt x="140" y="122"/>
                  </a:lnTo>
                  <a:lnTo>
                    <a:pt x="133" y="118"/>
                  </a:lnTo>
                  <a:lnTo>
                    <a:pt x="123" y="116"/>
                  </a:lnTo>
                  <a:lnTo>
                    <a:pt x="62"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04" name="Line 164"/>
            <p:cNvSpPr>
              <a:spLocks noChangeShapeType="1"/>
            </p:cNvSpPr>
            <p:nvPr/>
          </p:nvSpPr>
          <p:spPr bwMode="auto">
            <a:xfrm flipH="1" flipV="1">
              <a:off x="3428" y="1885"/>
              <a:ext cx="976" cy="17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05" name="Line 165"/>
            <p:cNvSpPr>
              <a:spLocks noChangeShapeType="1"/>
            </p:cNvSpPr>
            <p:nvPr/>
          </p:nvSpPr>
          <p:spPr bwMode="auto">
            <a:xfrm flipV="1">
              <a:off x="3428" y="1403"/>
              <a:ext cx="0" cy="4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06" name="Line 166"/>
            <p:cNvSpPr>
              <a:spLocks noChangeShapeType="1"/>
            </p:cNvSpPr>
            <p:nvPr/>
          </p:nvSpPr>
          <p:spPr bwMode="auto">
            <a:xfrm flipV="1">
              <a:off x="4404" y="1582"/>
              <a:ext cx="0" cy="4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07" name="Line 167"/>
            <p:cNvSpPr>
              <a:spLocks noChangeShapeType="1"/>
            </p:cNvSpPr>
            <p:nvPr/>
          </p:nvSpPr>
          <p:spPr bwMode="auto">
            <a:xfrm flipV="1">
              <a:off x="3428" y="938"/>
              <a:ext cx="420" cy="46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08" name="Line 168"/>
            <p:cNvSpPr>
              <a:spLocks noChangeShapeType="1"/>
            </p:cNvSpPr>
            <p:nvPr/>
          </p:nvSpPr>
          <p:spPr bwMode="auto">
            <a:xfrm flipH="1" flipV="1">
              <a:off x="3848" y="938"/>
              <a:ext cx="556" cy="64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09" name="Line 169"/>
            <p:cNvSpPr>
              <a:spLocks noChangeShapeType="1"/>
            </p:cNvSpPr>
            <p:nvPr/>
          </p:nvSpPr>
          <p:spPr bwMode="auto">
            <a:xfrm>
              <a:off x="3848" y="1480"/>
              <a:ext cx="0" cy="4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10" name="Line 170"/>
            <p:cNvSpPr>
              <a:spLocks noChangeShapeType="1"/>
            </p:cNvSpPr>
            <p:nvPr/>
          </p:nvSpPr>
          <p:spPr bwMode="auto">
            <a:xfrm flipH="1">
              <a:off x="4475" y="2113"/>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11" name="Freeform 171"/>
            <p:cNvSpPr>
              <a:spLocks/>
            </p:cNvSpPr>
            <p:nvPr/>
          </p:nvSpPr>
          <p:spPr bwMode="auto">
            <a:xfrm>
              <a:off x="4463" y="2094"/>
              <a:ext cx="12" cy="19"/>
            </a:xfrm>
            <a:custGeom>
              <a:avLst/>
              <a:gdLst>
                <a:gd name="T0" fmla="*/ 0 w 32"/>
                <a:gd name="T1" fmla="*/ 0 h 68"/>
                <a:gd name="T2" fmla="*/ 0 w 32"/>
                <a:gd name="T3" fmla="*/ 0 h 68"/>
                <a:gd name="T4" fmla="*/ 0 w 32"/>
                <a:gd name="T5" fmla="*/ 1 h 68"/>
                <a:gd name="T6" fmla="*/ 0 w 32"/>
                <a:gd name="T7" fmla="*/ 1 h 68"/>
                <a:gd name="T8" fmla="*/ 0 w 32"/>
                <a:gd name="T9" fmla="*/ 1 h 68"/>
                <a:gd name="T10" fmla="*/ 1 w 32"/>
                <a:gd name="T11" fmla="*/ 1 h 68"/>
                <a:gd name="T12" fmla="*/ 1 w 32"/>
                <a:gd name="T13" fmla="*/ 1 h 68"/>
                <a:gd name="T14" fmla="*/ 1 w 32"/>
                <a:gd name="T15" fmla="*/ 1 h 68"/>
                <a:gd name="T16" fmla="*/ 2 w 32"/>
                <a:gd name="T17" fmla="*/ 1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 h="68">
                  <a:moveTo>
                    <a:pt x="3" y="0"/>
                  </a:moveTo>
                  <a:lnTo>
                    <a:pt x="0" y="14"/>
                  </a:lnTo>
                  <a:lnTo>
                    <a:pt x="0" y="26"/>
                  </a:lnTo>
                  <a:lnTo>
                    <a:pt x="1" y="38"/>
                  </a:lnTo>
                  <a:lnTo>
                    <a:pt x="4" y="48"/>
                  </a:lnTo>
                  <a:lnTo>
                    <a:pt x="10" y="56"/>
                  </a:lnTo>
                  <a:lnTo>
                    <a:pt x="16" y="63"/>
                  </a:lnTo>
                  <a:lnTo>
                    <a:pt x="24" y="67"/>
                  </a:lnTo>
                  <a:lnTo>
                    <a:pt x="32" y="6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12" name="Line 172"/>
            <p:cNvSpPr>
              <a:spLocks noChangeShapeType="1"/>
            </p:cNvSpPr>
            <p:nvPr/>
          </p:nvSpPr>
          <p:spPr bwMode="auto">
            <a:xfrm flipV="1">
              <a:off x="4466" y="2064"/>
              <a:ext cx="6"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13" name="Freeform 173"/>
            <p:cNvSpPr>
              <a:spLocks/>
            </p:cNvSpPr>
            <p:nvPr/>
          </p:nvSpPr>
          <p:spPr bwMode="auto">
            <a:xfrm>
              <a:off x="4472" y="2041"/>
              <a:ext cx="22" cy="23"/>
            </a:xfrm>
            <a:custGeom>
              <a:avLst/>
              <a:gdLst>
                <a:gd name="T0" fmla="*/ 2 w 66"/>
                <a:gd name="T1" fmla="*/ 0 h 67"/>
                <a:gd name="T2" fmla="*/ 2 w 66"/>
                <a:gd name="T3" fmla="*/ 0 h 67"/>
                <a:gd name="T4" fmla="*/ 2 w 66"/>
                <a:gd name="T5" fmla="*/ 0 h 67"/>
                <a:gd name="T6" fmla="*/ 1 w 66"/>
                <a:gd name="T7" fmla="*/ 0 h 67"/>
                <a:gd name="T8" fmla="*/ 1 w 66"/>
                <a:gd name="T9" fmla="*/ 1 h 67"/>
                <a:gd name="T10" fmla="*/ 1 w 66"/>
                <a:gd name="T11" fmla="*/ 1 h 67"/>
                <a:gd name="T12" fmla="*/ 0 w 66"/>
                <a:gd name="T13" fmla="*/ 2 h 67"/>
                <a:gd name="T14" fmla="*/ 0 w 66"/>
                <a:gd name="T15" fmla="*/ 2 h 67"/>
                <a:gd name="T16" fmla="*/ 0 w 66"/>
                <a:gd name="T17" fmla="*/ 3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67">
                  <a:moveTo>
                    <a:pt x="66" y="0"/>
                  </a:moveTo>
                  <a:lnTo>
                    <a:pt x="56" y="1"/>
                  </a:lnTo>
                  <a:lnTo>
                    <a:pt x="46" y="5"/>
                  </a:lnTo>
                  <a:lnTo>
                    <a:pt x="36" y="10"/>
                  </a:lnTo>
                  <a:lnTo>
                    <a:pt x="27" y="19"/>
                  </a:lnTo>
                  <a:lnTo>
                    <a:pt x="18" y="30"/>
                  </a:lnTo>
                  <a:lnTo>
                    <a:pt x="11" y="41"/>
                  </a:lnTo>
                  <a:lnTo>
                    <a:pt x="4" y="54"/>
                  </a:lnTo>
                  <a:lnTo>
                    <a:pt x="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14" name="Line 174"/>
            <p:cNvSpPr>
              <a:spLocks noChangeShapeType="1"/>
            </p:cNvSpPr>
            <p:nvPr/>
          </p:nvSpPr>
          <p:spPr bwMode="auto">
            <a:xfrm>
              <a:off x="4494" y="2041"/>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15" name="Line 175"/>
            <p:cNvSpPr>
              <a:spLocks noChangeShapeType="1"/>
            </p:cNvSpPr>
            <p:nvPr/>
          </p:nvSpPr>
          <p:spPr bwMode="auto">
            <a:xfrm flipH="1">
              <a:off x="4467" y="1603"/>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16" name="Freeform 176"/>
            <p:cNvSpPr>
              <a:spLocks/>
            </p:cNvSpPr>
            <p:nvPr/>
          </p:nvSpPr>
          <p:spPr bwMode="auto">
            <a:xfrm>
              <a:off x="4455" y="1577"/>
              <a:ext cx="12" cy="26"/>
            </a:xfrm>
            <a:custGeom>
              <a:avLst/>
              <a:gdLst>
                <a:gd name="T0" fmla="*/ 0 w 42"/>
                <a:gd name="T1" fmla="*/ 0 h 87"/>
                <a:gd name="T2" fmla="*/ 0 w 42"/>
                <a:gd name="T3" fmla="*/ 0 h 87"/>
                <a:gd name="T4" fmla="*/ 0 w 42"/>
                <a:gd name="T5" fmla="*/ 1 h 87"/>
                <a:gd name="T6" fmla="*/ 0 w 42"/>
                <a:gd name="T7" fmla="*/ 1 h 87"/>
                <a:gd name="T8" fmla="*/ 0 w 42"/>
                <a:gd name="T9" fmla="*/ 1 h 87"/>
                <a:gd name="T10" fmla="*/ 0 w 42"/>
                <a:gd name="T11" fmla="*/ 2 h 87"/>
                <a:gd name="T12" fmla="*/ 0 w 42"/>
                <a:gd name="T13" fmla="*/ 2 h 87"/>
                <a:gd name="T14" fmla="*/ 1 w 42"/>
                <a:gd name="T15" fmla="*/ 2 h 87"/>
                <a:gd name="T16" fmla="*/ 1 w 42"/>
                <a:gd name="T17" fmla="*/ 2 h 87"/>
                <a:gd name="T18" fmla="*/ 1 w 42"/>
                <a:gd name="T19" fmla="*/ 2 h 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87">
                  <a:moveTo>
                    <a:pt x="5" y="0"/>
                  </a:moveTo>
                  <a:lnTo>
                    <a:pt x="2" y="15"/>
                  </a:lnTo>
                  <a:lnTo>
                    <a:pt x="0" y="30"/>
                  </a:lnTo>
                  <a:lnTo>
                    <a:pt x="2" y="43"/>
                  </a:lnTo>
                  <a:lnTo>
                    <a:pt x="4" y="56"/>
                  </a:lnTo>
                  <a:lnTo>
                    <a:pt x="8" y="67"/>
                  </a:lnTo>
                  <a:lnTo>
                    <a:pt x="14" y="75"/>
                  </a:lnTo>
                  <a:lnTo>
                    <a:pt x="23" y="82"/>
                  </a:lnTo>
                  <a:lnTo>
                    <a:pt x="32" y="86"/>
                  </a:lnTo>
                  <a:lnTo>
                    <a:pt x="42"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17" name="Line 177"/>
            <p:cNvSpPr>
              <a:spLocks noChangeShapeType="1"/>
            </p:cNvSpPr>
            <p:nvPr/>
          </p:nvSpPr>
          <p:spPr bwMode="auto">
            <a:xfrm flipV="1">
              <a:off x="4457" y="1522"/>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18" name="Freeform 178"/>
            <p:cNvSpPr>
              <a:spLocks/>
            </p:cNvSpPr>
            <p:nvPr/>
          </p:nvSpPr>
          <p:spPr bwMode="auto">
            <a:xfrm>
              <a:off x="4472" y="1494"/>
              <a:ext cx="27" cy="28"/>
            </a:xfrm>
            <a:custGeom>
              <a:avLst/>
              <a:gdLst>
                <a:gd name="T0" fmla="*/ 3 w 84"/>
                <a:gd name="T1" fmla="*/ 0 h 87"/>
                <a:gd name="T2" fmla="*/ 2 w 84"/>
                <a:gd name="T3" fmla="*/ 0 h 87"/>
                <a:gd name="T4" fmla="*/ 2 w 84"/>
                <a:gd name="T5" fmla="*/ 0 h 87"/>
                <a:gd name="T6" fmla="*/ 2 w 84"/>
                <a:gd name="T7" fmla="*/ 0 h 87"/>
                <a:gd name="T8" fmla="*/ 1 w 84"/>
                <a:gd name="T9" fmla="*/ 1 h 87"/>
                <a:gd name="T10" fmla="*/ 1 w 84"/>
                <a:gd name="T11" fmla="*/ 1 h 87"/>
                <a:gd name="T12" fmla="*/ 1 w 84"/>
                <a:gd name="T13" fmla="*/ 2 h 87"/>
                <a:gd name="T14" fmla="*/ 0 w 84"/>
                <a:gd name="T15" fmla="*/ 2 h 87"/>
                <a:gd name="T16" fmla="*/ 0 w 84"/>
                <a:gd name="T17" fmla="*/ 2 h 87"/>
                <a:gd name="T18" fmla="*/ 0 w 84"/>
                <a:gd name="T19" fmla="*/ 3 h 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4" h="87">
                  <a:moveTo>
                    <a:pt x="84" y="0"/>
                  </a:moveTo>
                  <a:lnTo>
                    <a:pt x="73" y="1"/>
                  </a:lnTo>
                  <a:lnTo>
                    <a:pt x="61" y="5"/>
                  </a:lnTo>
                  <a:lnTo>
                    <a:pt x="50" y="12"/>
                  </a:lnTo>
                  <a:lnTo>
                    <a:pt x="39" y="20"/>
                  </a:lnTo>
                  <a:lnTo>
                    <a:pt x="28" y="31"/>
                  </a:lnTo>
                  <a:lnTo>
                    <a:pt x="19" y="44"/>
                  </a:lnTo>
                  <a:lnTo>
                    <a:pt x="11" y="57"/>
                  </a:lnTo>
                  <a:lnTo>
                    <a:pt x="4" y="71"/>
                  </a:lnTo>
                  <a:lnTo>
                    <a:pt x="0"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19" name="Line 179"/>
            <p:cNvSpPr>
              <a:spLocks noChangeShapeType="1"/>
            </p:cNvSpPr>
            <p:nvPr/>
          </p:nvSpPr>
          <p:spPr bwMode="auto">
            <a:xfrm>
              <a:off x="4499" y="1494"/>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20" name="Freeform 180"/>
            <p:cNvSpPr>
              <a:spLocks/>
            </p:cNvSpPr>
            <p:nvPr/>
          </p:nvSpPr>
          <p:spPr bwMode="auto">
            <a:xfrm>
              <a:off x="1950" y="1784"/>
              <a:ext cx="38" cy="37"/>
            </a:xfrm>
            <a:custGeom>
              <a:avLst/>
              <a:gdLst>
                <a:gd name="T0" fmla="*/ 4 w 125"/>
                <a:gd name="T1" fmla="*/ 2 h 123"/>
                <a:gd name="T2" fmla="*/ 3 w 125"/>
                <a:gd name="T3" fmla="*/ 1 h 123"/>
                <a:gd name="T4" fmla="*/ 3 w 125"/>
                <a:gd name="T5" fmla="*/ 1 h 123"/>
                <a:gd name="T6" fmla="*/ 3 w 125"/>
                <a:gd name="T7" fmla="*/ 1 h 123"/>
                <a:gd name="T8" fmla="*/ 3 w 125"/>
                <a:gd name="T9" fmla="*/ 0 h 123"/>
                <a:gd name="T10" fmla="*/ 2 w 125"/>
                <a:gd name="T11" fmla="*/ 0 h 123"/>
                <a:gd name="T12" fmla="*/ 2 w 125"/>
                <a:gd name="T13" fmla="*/ 0 h 123"/>
                <a:gd name="T14" fmla="*/ 2 w 125"/>
                <a:gd name="T15" fmla="*/ 0 h 123"/>
                <a:gd name="T16" fmla="*/ 2 w 125"/>
                <a:gd name="T17" fmla="*/ 0 h 123"/>
                <a:gd name="T18" fmla="*/ 1 w 125"/>
                <a:gd name="T19" fmla="*/ 0 h 123"/>
                <a:gd name="T20" fmla="*/ 1 w 125"/>
                <a:gd name="T21" fmla="*/ 0 h 123"/>
                <a:gd name="T22" fmla="*/ 0 w 125"/>
                <a:gd name="T23" fmla="*/ 1 h 123"/>
                <a:gd name="T24" fmla="*/ 0 w 125"/>
                <a:gd name="T25" fmla="*/ 1 h 123"/>
                <a:gd name="T26" fmla="*/ 0 w 125"/>
                <a:gd name="T27" fmla="*/ 1 h 123"/>
                <a:gd name="T28" fmla="*/ 0 w 125"/>
                <a:gd name="T29" fmla="*/ 2 h 123"/>
                <a:gd name="T30" fmla="*/ 0 w 125"/>
                <a:gd name="T31" fmla="*/ 2 h 123"/>
                <a:gd name="T32" fmla="*/ 0 w 125"/>
                <a:gd name="T33" fmla="*/ 2 h 123"/>
                <a:gd name="T34" fmla="*/ 0 w 125"/>
                <a:gd name="T35" fmla="*/ 3 h 123"/>
                <a:gd name="T36" fmla="*/ 1 w 125"/>
                <a:gd name="T37" fmla="*/ 3 h 123"/>
                <a:gd name="T38" fmla="*/ 1 w 125"/>
                <a:gd name="T39" fmla="*/ 3 h 123"/>
                <a:gd name="T40" fmla="*/ 2 w 125"/>
                <a:gd name="T41" fmla="*/ 3 h 123"/>
                <a:gd name="T42" fmla="*/ 2 w 125"/>
                <a:gd name="T43" fmla="*/ 3 h 123"/>
                <a:gd name="T44" fmla="*/ 2 w 125"/>
                <a:gd name="T45" fmla="*/ 3 h 123"/>
                <a:gd name="T46" fmla="*/ 2 w 125"/>
                <a:gd name="T47" fmla="*/ 3 h 123"/>
                <a:gd name="T48" fmla="*/ 3 w 125"/>
                <a:gd name="T49" fmla="*/ 3 h 123"/>
                <a:gd name="T50" fmla="*/ 3 w 125"/>
                <a:gd name="T51" fmla="*/ 3 h 123"/>
                <a:gd name="T52" fmla="*/ 3 w 125"/>
                <a:gd name="T53" fmla="*/ 2 h 123"/>
                <a:gd name="T54" fmla="*/ 3 w 125"/>
                <a:gd name="T55" fmla="*/ 2 h 123"/>
                <a:gd name="T56" fmla="*/ 4 w 125"/>
                <a:gd name="T57" fmla="*/ 2 h 1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25" h="123">
                  <a:moveTo>
                    <a:pt x="125" y="62"/>
                  </a:moveTo>
                  <a:lnTo>
                    <a:pt x="123" y="48"/>
                  </a:lnTo>
                  <a:lnTo>
                    <a:pt x="119" y="35"/>
                  </a:lnTo>
                  <a:lnTo>
                    <a:pt x="111" y="23"/>
                  </a:lnTo>
                  <a:lnTo>
                    <a:pt x="101" y="14"/>
                  </a:lnTo>
                  <a:lnTo>
                    <a:pt x="90" y="6"/>
                  </a:lnTo>
                  <a:lnTo>
                    <a:pt x="76" y="1"/>
                  </a:lnTo>
                  <a:lnTo>
                    <a:pt x="63" y="0"/>
                  </a:lnTo>
                  <a:lnTo>
                    <a:pt x="49" y="1"/>
                  </a:lnTo>
                  <a:lnTo>
                    <a:pt x="35" y="6"/>
                  </a:lnTo>
                  <a:lnTo>
                    <a:pt x="24" y="14"/>
                  </a:lnTo>
                  <a:lnTo>
                    <a:pt x="14" y="23"/>
                  </a:lnTo>
                  <a:lnTo>
                    <a:pt x="7" y="35"/>
                  </a:lnTo>
                  <a:lnTo>
                    <a:pt x="2" y="48"/>
                  </a:lnTo>
                  <a:lnTo>
                    <a:pt x="0" y="62"/>
                  </a:lnTo>
                  <a:lnTo>
                    <a:pt x="2" y="75"/>
                  </a:lnTo>
                  <a:lnTo>
                    <a:pt x="7" y="88"/>
                  </a:lnTo>
                  <a:lnTo>
                    <a:pt x="14" y="100"/>
                  </a:lnTo>
                  <a:lnTo>
                    <a:pt x="24" y="111"/>
                  </a:lnTo>
                  <a:lnTo>
                    <a:pt x="35" y="117"/>
                  </a:lnTo>
                  <a:lnTo>
                    <a:pt x="49" y="122"/>
                  </a:lnTo>
                  <a:lnTo>
                    <a:pt x="63" y="123"/>
                  </a:lnTo>
                  <a:lnTo>
                    <a:pt x="76" y="122"/>
                  </a:lnTo>
                  <a:lnTo>
                    <a:pt x="90" y="117"/>
                  </a:lnTo>
                  <a:lnTo>
                    <a:pt x="101" y="111"/>
                  </a:lnTo>
                  <a:lnTo>
                    <a:pt x="111" y="100"/>
                  </a:lnTo>
                  <a:lnTo>
                    <a:pt x="119" y="88"/>
                  </a:lnTo>
                  <a:lnTo>
                    <a:pt x="123" y="75"/>
                  </a:lnTo>
                  <a:lnTo>
                    <a:pt x="125" y="6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21" name="Freeform 181"/>
            <p:cNvSpPr>
              <a:spLocks/>
            </p:cNvSpPr>
            <p:nvPr/>
          </p:nvSpPr>
          <p:spPr bwMode="auto">
            <a:xfrm>
              <a:off x="2091" y="1682"/>
              <a:ext cx="35" cy="134"/>
            </a:xfrm>
            <a:custGeom>
              <a:avLst/>
              <a:gdLst>
                <a:gd name="T0" fmla="*/ 3 w 113"/>
                <a:gd name="T1" fmla="*/ 0 h 426"/>
                <a:gd name="T2" fmla="*/ 3 w 113"/>
                <a:gd name="T3" fmla="*/ 1 h 426"/>
                <a:gd name="T4" fmla="*/ 2 w 113"/>
                <a:gd name="T5" fmla="*/ 3 h 426"/>
                <a:gd name="T6" fmla="*/ 2 w 113"/>
                <a:gd name="T7" fmla="*/ 3 h 426"/>
                <a:gd name="T8" fmla="*/ 2 w 113"/>
                <a:gd name="T9" fmla="*/ 5 h 426"/>
                <a:gd name="T10" fmla="*/ 1 w 113"/>
                <a:gd name="T11" fmla="*/ 6 h 426"/>
                <a:gd name="T12" fmla="*/ 1 w 113"/>
                <a:gd name="T13" fmla="*/ 7 h 426"/>
                <a:gd name="T14" fmla="*/ 1 w 113"/>
                <a:gd name="T15" fmla="*/ 8 h 426"/>
                <a:gd name="T16" fmla="*/ 0 w 113"/>
                <a:gd name="T17" fmla="*/ 10 h 426"/>
                <a:gd name="T18" fmla="*/ 0 w 113"/>
                <a:gd name="T19" fmla="*/ 11 h 426"/>
                <a:gd name="T20" fmla="*/ 0 w 113"/>
                <a:gd name="T21" fmla="*/ 12 h 426"/>
                <a:gd name="T22" fmla="*/ 0 w 113"/>
                <a:gd name="T23" fmla="*/ 13 h 4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3" h="426">
                  <a:moveTo>
                    <a:pt x="113" y="0"/>
                  </a:moveTo>
                  <a:lnTo>
                    <a:pt x="94" y="38"/>
                  </a:lnTo>
                  <a:lnTo>
                    <a:pt x="77" y="76"/>
                  </a:lnTo>
                  <a:lnTo>
                    <a:pt x="61" y="115"/>
                  </a:lnTo>
                  <a:lnTo>
                    <a:pt x="47" y="154"/>
                  </a:lnTo>
                  <a:lnTo>
                    <a:pt x="35" y="194"/>
                  </a:lnTo>
                  <a:lnTo>
                    <a:pt x="24" y="233"/>
                  </a:lnTo>
                  <a:lnTo>
                    <a:pt x="16" y="273"/>
                  </a:lnTo>
                  <a:lnTo>
                    <a:pt x="9" y="312"/>
                  </a:lnTo>
                  <a:lnTo>
                    <a:pt x="4" y="351"/>
                  </a:lnTo>
                  <a:lnTo>
                    <a:pt x="1" y="389"/>
                  </a:lnTo>
                  <a:lnTo>
                    <a:pt x="0" y="4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22" name="Freeform 182"/>
            <p:cNvSpPr>
              <a:spLocks/>
            </p:cNvSpPr>
            <p:nvPr/>
          </p:nvSpPr>
          <p:spPr bwMode="auto">
            <a:xfrm>
              <a:off x="2183" y="1682"/>
              <a:ext cx="36" cy="134"/>
            </a:xfrm>
            <a:custGeom>
              <a:avLst/>
              <a:gdLst>
                <a:gd name="T0" fmla="*/ 0 w 114"/>
                <a:gd name="T1" fmla="*/ 13 h 426"/>
                <a:gd name="T2" fmla="*/ 1 w 114"/>
                <a:gd name="T3" fmla="*/ 12 h 426"/>
                <a:gd name="T4" fmla="*/ 1 w 114"/>
                <a:gd name="T5" fmla="*/ 11 h 426"/>
                <a:gd name="T6" fmla="*/ 2 w 114"/>
                <a:gd name="T7" fmla="*/ 10 h 426"/>
                <a:gd name="T8" fmla="*/ 2 w 114"/>
                <a:gd name="T9" fmla="*/ 8 h 426"/>
                <a:gd name="T10" fmla="*/ 3 w 114"/>
                <a:gd name="T11" fmla="*/ 7 h 426"/>
                <a:gd name="T12" fmla="*/ 3 w 114"/>
                <a:gd name="T13" fmla="*/ 6 h 426"/>
                <a:gd name="T14" fmla="*/ 3 w 114"/>
                <a:gd name="T15" fmla="*/ 5 h 426"/>
                <a:gd name="T16" fmla="*/ 3 w 114"/>
                <a:gd name="T17" fmla="*/ 3 h 426"/>
                <a:gd name="T18" fmla="*/ 3 w 114"/>
                <a:gd name="T19" fmla="*/ 3 h 426"/>
                <a:gd name="T20" fmla="*/ 3 w 114"/>
                <a:gd name="T21" fmla="*/ 1 h 426"/>
                <a:gd name="T22" fmla="*/ 3 w 114"/>
                <a:gd name="T23" fmla="*/ 0 h 4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4" h="426">
                  <a:moveTo>
                    <a:pt x="0" y="426"/>
                  </a:moveTo>
                  <a:lnTo>
                    <a:pt x="18" y="389"/>
                  </a:lnTo>
                  <a:lnTo>
                    <a:pt x="36" y="351"/>
                  </a:lnTo>
                  <a:lnTo>
                    <a:pt x="52" y="312"/>
                  </a:lnTo>
                  <a:lnTo>
                    <a:pt x="66" y="273"/>
                  </a:lnTo>
                  <a:lnTo>
                    <a:pt x="77" y="233"/>
                  </a:lnTo>
                  <a:lnTo>
                    <a:pt x="88" y="194"/>
                  </a:lnTo>
                  <a:lnTo>
                    <a:pt x="98" y="154"/>
                  </a:lnTo>
                  <a:lnTo>
                    <a:pt x="104" y="115"/>
                  </a:lnTo>
                  <a:lnTo>
                    <a:pt x="109" y="76"/>
                  </a:lnTo>
                  <a:lnTo>
                    <a:pt x="113" y="38"/>
                  </a:lnTo>
                  <a:lnTo>
                    <a:pt x="1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23" name="Line 230"/>
            <p:cNvSpPr>
              <a:spLocks noChangeShapeType="1"/>
            </p:cNvSpPr>
            <p:nvPr/>
          </p:nvSpPr>
          <p:spPr bwMode="auto">
            <a:xfrm flipH="1">
              <a:off x="3654" y="1441"/>
              <a:ext cx="537" cy="0"/>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24" name="Line 231"/>
            <p:cNvSpPr>
              <a:spLocks noChangeAspect="1" noChangeShapeType="1"/>
            </p:cNvSpPr>
            <p:nvPr/>
          </p:nvSpPr>
          <p:spPr bwMode="auto">
            <a:xfrm>
              <a:off x="4188" y="1441"/>
              <a:ext cx="120" cy="120"/>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25" name="Line 163"/>
            <p:cNvSpPr>
              <a:spLocks noChangeShapeType="1"/>
            </p:cNvSpPr>
            <p:nvPr/>
          </p:nvSpPr>
          <p:spPr bwMode="auto">
            <a:xfrm>
              <a:off x="3428" y="1403"/>
              <a:ext cx="976" cy="17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41471"/>
                                        </p:tgtEl>
                                        <p:attrNameLst>
                                          <p:attrName>style.visibility</p:attrName>
                                        </p:attrNameLst>
                                      </p:cBhvr>
                                      <p:to>
                                        <p:strVal val="visible"/>
                                      </p:to>
                                    </p:set>
                                    <p:animEffect transition="in" filter="wipe(left)">
                                      <p:cBhvr>
                                        <p:cTn id="7" dur="500"/>
                                        <p:tgtEl>
                                          <p:spTgt spid="44147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441576"/>
                                        </p:tgtEl>
                                        <p:attrNameLst>
                                          <p:attrName>style.visibility</p:attrName>
                                        </p:attrNameLst>
                                      </p:cBhvr>
                                      <p:to>
                                        <p:strVal val="visible"/>
                                      </p:to>
                                    </p:set>
                                    <p:animEffect transition="in" filter="wipe(down)">
                                      <p:cBhvr>
                                        <p:cTn id="12" dur="500"/>
                                        <p:tgtEl>
                                          <p:spTgt spid="4415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4152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nodeType="clickEffect">
                                  <p:stCondLst>
                                    <p:cond delay="0"/>
                                  </p:stCondLst>
                                  <p:childTnLst>
                                    <p:set>
                                      <p:cBhvr>
                                        <p:cTn id="20" dur="1" fill="hold">
                                          <p:stCondLst>
                                            <p:cond delay="0"/>
                                          </p:stCondLst>
                                        </p:cTn>
                                        <p:tgtEl>
                                          <p:spTgt spid="441572"/>
                                        </p:tgtEl>
                                        <p:attrNameLst>
                                          <p:attrName>style.visibility</p:attrName>
                                        </p:attrNameLst>
                                      </p:cBhvr>
                                      <p:to>
                                        <p:strVal val="visible"/>
                                      </p:to>
                                    </p:set>
                                    <p:animEffect transition="in" filter="wipe(down)">
                                      <p:cBhvr>
                                        <p:cTn id="21" dur="500"/>
                                        <p:tgtEl>
                                          <p:spTgt spid="4415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1471" grpId="0"/>
      <p:bldP spid="44152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4" name="Rectangle 4"/>
          <p:cNvSpPr>
            <a:spLocks noChangeArrowheads="1"/>
          </p:cNvSpPr>
          <p:nvPr/>
        </p:nvSpPr>
        <p:spPr bwMode="auto">
          <a:xfrm>
            <a:off x="0" y="0"/>
            <a:ext cx="8964613"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b="1">
                <a:latin typeface="黑体" pitchFamily="2" charset="-122"/>
                <a:ea typeface="黑体" pitchFamily="2" charset="-122"/>
              </a:rPr>
              <a:t>5</a:t>
            </a:r>
            <a:r>
              <a:rPr lang="en-US" altLang="zh-CN" b="1"/>
              <a:t>.</a:t>
            </a:r>
            <a:r>
              <a:rPr lang="zh-CN" altLang="en-US" b="1">
                <a:solidFill>
                  <a:srgbClr val="FF0000"/>
                </a:solidFill>
                <a:ea typeface="黑体" pitchFamily="2" charset="-122"/>
              </a:rPr>
              <a:t>从属性：</a:t>
            </a:r>
            <a:r>
              <a:rPr lang="zh-CN" altLang="en-US" b="1"/>
              <a:t>直线上的点，其投影也一定位于直线的同面投影上。</a:t>
            </a:r>
          </a:p>
        </p:txBody>
      </p:sp>
      <p:sp>
        <p:nvSpPr>
          <p:cNvPr id="445445" name="Rectangle 5"/>
          <p:cNvSpPr>
            <a:spLocks noChangeArrowheads="1"/>
          </p:cNvSpPr>
          <p:nvPr/>
        </p:nvSpPr>
        <p:spPr bwMode="auto">
          <a:xfrm>
            <a:off x="0" y="1052513"/>
            <a:ext cx="9144000" cy="2041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b="1">
                <a:latin typeface="黑体" pitchFamily="2" charset="-122"/>
                <a:ea typeface="黑体" pitchFamily="2" charset="-122"/>
              </a:rPr>
              <a:t>6</a:t>
            </a:r>
            <a:r>
              <a:rPr lang="en-US" altLang="zh-CN" b="1"/>
              <a:t>.</a:t>
            </a:r>
            <a:r>
              <a:rPr lang="zh-CN" altLang="en-US" b="1">
                <a:solidFill>
                  <a:srgbClr val="FF0000"/>
                </a:solidFill>
                <a:ea typeface="黑体" pitchFamily="2" charset="-122"/>
              </a:rPr>
              <a:t>等比性： </a:t>
            </a:r>
            <a:r>
              <a:rPr lang="zh-CN" altLang="en-US" b="1"/>
              <a:t>两线段的实际长度之比与其各同面投影长度之比相等。直线上的点，将直线段分为两线段，这两线段实际长度之比与其投影长度之比相等。</a:t>
            </a:r>
          </a:p>
        </p:txBody>
      </p:sp>
      <p:grpSp>
        <p:nvGrpSpPr>
          <p:cNvPr id="445483" name="Group 43"/>
          <p:cNvGrpSpPr>
            <a:grpSpLocks/>
          </p:cNvGrpSpPr>
          <p:nvPr/>
        </p:nvGrpSpPr>
        <p:grpSpPr bwMode="auto">
          <a:xfrm>
            <a:off x="2432050" y="3151188"/>
            <a:ext cx="4516438" cy="2941637"/>
            <a:chOff x="2757" y="2498"/>
            <a:chExt cx="763" cy="497"/>
          </a:xfrm>
        </p:grpSpPr>
        <p:sp>
          <p:nvSpPr>
            <p:cNvPr id="8197" name="Line 10"/>
            <p:cNvSpPr>
              <a:spLocks noChangeShapeType="1"/>
            </p:cNvSpPr>
            <p:nvPr/>
          </p:nvSpPr>
          <p:spPr bwMode="auto">
            <a:xfrm>
              <a:off x="2757" y="2715"/>
              <a:ext cx="280" cy="28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8" name="Line 11"/>
            <p:cNvSpPr>
              <a:spLocks noChangeShapeType="1"/>
            </p:cNvSpPr>
            <p:nvPr/>
          </p:nvSpPr>
          <p:spPr bwMode="auto">
            <a:xfrm flipH="1">
              <a:off x="2757" y="2715"/>
              <a:ext cx="4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9" name="Line 12"/>
            <p:cNvSpPr>
              <a:spLocks noChangeShapeType="1"/>
            </p:cNvSpPr>
            <p:nvPr/>
          </p:nvSpPr>
          <p:spPr bwMode="auto">
            <a:xfrm>
              <a:off x="3240" y="2715"/>
              <a:ext cx="280" cy="2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00" name="Line 13"/>
            <p:cNvSpPr>
              <a:spLocks noChangeShapeType="1"/>
            </p:cNvSpPr>
            <p:nvPr/>
          </p:nvSpPr>
          <p:spPr bwMode="auto">
            <a:xfrm>
              <a:off x="3037" y="2995"/>
              <a:ext cx="483"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01" name="Freeform 14"/>
            <p:cNvSpPr>
              <a:spLocks/>
            </p:cNvSpPr>
            <p:nvPr/>
          </p:nvSpPr>
          <p:spPr bwMode="auto">
            <a:xfrm>
              <a:off x="3025" y="2955"/>
              <a:ext cx="27" cy="27"/>
            </a:xfrm>
            <a:custGeom>
              <a:avLst/>
              <a:gdLst>
                <a:gd name="T0" fmla="*/ 1 w 193"/>
                <a:gd name="T1" fmla="*/ 1 h 193"/>
                <a:gd name="T2" fmla="*/ 0 w 193"/>
                <a:gd name="T3" fmla="*/ 0 h 193"/>
                <a:gd name="T4" fmla="*/ 0 w 193"/>
                <a:gd name="T5" fmla="*/ 0 h 193"/>
                <a:gd name="T6" fmla="*/ 0 60000 65536"/>
                <a:gd name="T7" fmla="*/ 0 60000 65536"/>
                <a:gd name="T8" fmla="*/ 0 60000 65536"/>
              </a:gdLst>
              <a:ahLst/>
              <a:cxnLst>
                <a:cxn ang="T6">
                  <a:pos x="T0" y="T1"/>
                </a:cxn>
                <a:cxn ang="T7">
                  <a:pos x="T2" y="T3"/>
                </a:cxn>
                <a:cxn ang="T8">
                  <a:pos x="T4" y="T5"/>
                </a:cxn>
              </a:cxnLst>
              <a:rect l="0" t="0" r="r" b="b"/>
              <a:pathLst>
                <a:path w="193" h="193">
                  <a:moveTo>
                    <a:pt x="193" y="193"/>
                  </a:moveTo>
                  <a:lnTo>
                    <a:pt x="0" y="0"/>
                  </a:lnTo>
                  <a:lnTo>
                    <a:pt x="4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02" name="Freeform 15"/>
            <p:cNvSpPr>
              <a:spLocks/>
            </p:cNvSpPr>
            <p:nvPr/>
          </p:nvSpPr>
          <p:spPr bwMode="auto">
            <a:xfrm>
              <a:off x="3031" y="2955"/>
              <a:ext cx="17" cy="15"/>
            </a:xfrm>
            <a:custGeom>
              <a:avLst/>
              <a:gdLst>
                <a:gd name="T0" fmla="*/ 0 w 123"/>
                <a:gd name="T1" fmla="*/ 0 h 107"/>
                <a:gd name="T2" fmla="*/ 0 w 123"/>
                <a:gd name="T3" fmla="*/ 0 h 107"/>
                <a:gd name="T4" fmla="*/ 0 w 123"/>
                <a:gd name="T5" fmla="*/ 0 h 107"/>
                <a:gd name="T6" fmla="*/ 0 w 123"/>
                <a:gd name="T7" fmla="*/ 0 h 107"/>
                <a:gd name="T8" fmla="*/ 0 w 123"/>
                <a:gd name="T9" fmla="*/ 0 h 107"/>
                <a:gd name="T10" fmla="*/ 0 w 123"/>
                <a:gd name="T11" fmla="*/ 0 h 107"/>
                <a:gd name="T12" fmla="*/ 0 w 123"/>
                <a:gd name="T13" fmla="*/ 0 h 107"/>
                <a:gd name="T14" fmla="*/ 0 w 123"/>
                <a:gd name="T15" fmla="*/ 0 h 107"/>
                <a:gd name="T16" fmla="*/ 0 w 123"/>
                <a:gd name="T17" fmla="*/ 0 h 107"/>
                <a:gd name="T18" fmla="*/ 0 w 123"/>
                <a:gd name="T19" fmla="*/ 0 h 107"/>
                <a:gd name="T20" fmla="*/ 0 w 123"/>
                <a:gd name="T21" fmla="*/ 0 h 107"/>
                <a:gd name="T22" fmla="*/ 0 w 123"/>
                <a:gd name="T23" fmla="*/ 0 h 107"/>
                <a:gd name="T24" fmla="*/ 0 w 123"/>
                <a:gd name="T25" fmla="*/ 0 h 107"/>
                <a:gd name="T26" fmla="*/ 0 w 123"/>
                <a:gd name="T27" fmla="*/ 0 h 107"/>
                <a:gd name="T28" fmla="*/ 0 w 123"/>
                <a:gd name="T29" fmla="*/ 0 h 107"/>
                <a:gd name="T30" fmla="*/ 0 w 123"/>
                <a:gd name="T31" fmla="*/ 0 h 107"/>
                <a:gd name="T32" fmla="*/ 0 w 123"/>
                <a:gd name="T33" fmla="*/ 0 h 107"/>
                <a:gd name="T34" fmla="*/ 0 w 123"/>
                <a:gd name="T35" fmla="*/ 0 h 107"/>
                <a:gd name="T36" fmla="*/ 0 w 123"/>
                <a:gd name="T37" fmla="*/ 0 h 107"/>
                <a:gd name="T38" fmla="*/ 0 w 123"/>
                <a:gd name="T39" fmla="*/ 0 h 107"/>
                <a:gd name="T40" fmla="*/ 0 w 123"/>
                <a:gd name="T41" fmla="*/ 0 h 10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23" h="107">
                  <a:moveTo>
                    <a:pt x="108" y="107"/>
                  </a:moveTo>
                  <a:lnTo>
                    <a:pt x="113" y="106"/>
                  </a:lnTo>
                  <a:lnTo>
                    <a:pt x="119" y="104"/>
                  </a:lnTo>
                  <a:lnTo>
                    <a:pt x="122" y="101"/>
                  </a:lnTo>
                  <a:lnTo>
                    <a:pt x="123" y="97"/>
                  </a:lnTo>
                  <a:lnTo>
                    <a:pt x="123" y="91"/>
                  </a:lnTo>
                  <a:lnTo>
                    <a:pt x="121" y="85"/>
                  </a:lnTo>
                  <a:lnTo>
                    <a:pt x="117" y="78"/>
                  </a:lnTo>
                  <a:lnTo>
                    <a:pt x="111" y="70"/>
                  </a:lnTo>
                  <a:lnTo>
                    <a:pt x="105" y="62"/>
                  </a:lnTo>
                  <a:lnTo>
                    <a:pt x="97" y="53"/>
                  </a:lnTo>
                  <a:lnTo>
                    <a:pt x="88" y="45"/>
                  </a:lnTo>
                  <a:lnTo>
                    <a:pt x="78" y="37"/>
                  </a:lnTo>
                  <a:lnTo>
                    <a:pt x="68" y="29"/>
                  </a:lnTo>
                  <a:lnTo>
                    <a:pt x="57" y="21"/>
                  </a:lnTo>
                  <a:lnTo>
                    <a:pt x="46" y="15"/>
                  </a:lnTo>
                  <a:lnTo>
                    <a:pt x="36" y="10"/>
                  </a:lnTo>
                  <a:lnTo>
                    <a:pt x="26" y="5"/>
                  </a:lnTo>
                  <a:lnTo>
                    <a:pt x="16" y="2"/>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03" name="Line 16"/>
            <p:cNvSpPr>
              <a:spLocks noChangeShapeType="1"/>
            </p:cNvSpPr>
            <p:nvPr/>
          </p:nvSpPr>
          <p:spPr bwMode="auto">
            <a:xfrm flipH="1">
              <a:off x="3040" y="2970"/>
              <a:ext cx="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04" name="Freeform 17"/>
            <p:cNvSpPr>
              <a:spLocks/>
            </p:cNvSpPr>
            <p:nvPr/>
          </p:nvSpPr>
          <p:spPr bwMode="auto">
            <a:xfrm>
              <a:off x="2947" y="2871"/>
              <a:ext cx="1" cy="6"/>
            </a:xfrm>
            <a:custGeom>
              <a:avLst/>
              <a:gdLst>
                <a:gd name="T0" fmla="*/ 0 w 11"/>
                <a:gd name="T1" fmla="*/ 0 h 39"/>
                <a:gd name="T2" fmla="*/ 0 w 11"/>
                <a:gd name="T3" fmla="*/ 0 h 39"/>
                <a:gd name="T4" fmla="*/ 0 w 11"/>
                <a:gd name="T5" fmla="*/ 0 h 39"/>
                <a:gd name="T6" fmla="*/ 0 w 11"/>
                <a:gd name="T7" fmla="*/ 0 h 39"/>
                <a:gd name="T8" fmla="*/ 0 w 11"/>
                <a:gd name="T9" fmla="*/ 0 h 39"/>
                <a:gd name="T10" fmla="*/ 0 w 11"/>
                <a:gd name="T11" fmla="*/ 0 h 39"/>
                <a:gd name="T12" fmla="*/ 0 w 11"/>
                <a:gd name="T13" fmla="*/ 0 h 39"/>
                <a:gd name="T14" fmla="*/ 0 w 11"/>
                <a:gd name="T15" fmla="*/ 0 h 39"/>
                <a:gd name="T16" fmla="*/ 0 w 11"/>
                <a:gd name="T17" fmla="*/ 0 h 39"/>
                <a:gd name="T18" fmla="*/ 0 w 11"/>
                <a:gd name="T19" fmla="*/ 0 h 39"/>
                <a:gd name="T20" fmla="*/ 0 w 11"/>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39">
                  <a:moveTo>
                    <a:pt x="1" y="0"/>
                  </a:moveTo>
                  <a:lnTo>
                    <a:pt x="0" y="5"/>
                  </a:lnTo>
                  <a:lnTo>
                    <a:pt x="0" y="10"/>
                  </a:lnTo>
                  <a:lnTo>
                    <a:pt x="0" y="15"/>
                  </a:lnTo>
                  <a:lnTo>
                    <a:pt x="1" y="21"/>
                  </a:lnTo>
                  <a:lnTo>
                    <a:pt x="2" y="23"/>
                  </a:lnTo>
                  <a:lnTo>
                    <a:pt x="3" y="25"/>
                  </a:lnTo>
                  <a:lnTo>
                    <a:pt x="5" y="30"/>
                  </a:lnTo>
                  <a:lnTo>
                    <a:pt x="8" y="35"/>
                  </a:lnTo>
                  <a:lnTo>
                    <a:pt x="9" y="37"/>
                  </a:lnTo>
                  <a:lnTo>
                    <a:pt x="11"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05" name="Freeform 18"/>
            <p:cNvSpPr>
              <a:spLocks/>
            </p:cNvSpPr>
            <p:nvPr/>
          </p:nvSpPr>
          <p:spPr bwMode="auto">
            <a:xfrm>
              <a:off x="2935" y="2851"/>
              <a:ext cx="17" cy="26"/>
            </a:xfrm>
            <a:custGeom>
              <a:avLst/>
              <a:gdLst>
                <a:gd name="T0" fmla="*/ 0 w 119"/>
                <a:gd name="T1" fmla="*/ 0 h 184"/>
                <a:gd name="T2" fmla="*/ 0 w 119"/>
                <a:gd name="T3" fmla="*/ 0 h 184"/>
                <a:gd name="T4" fmla="*/ 0 w 119"/>
                <a:gd name="T5" fmla="*/ 0 h 184"/>
                <a:gd name="T6" fmla="*/ 0 w 119"/>
                <a:gd name="T7" fmla="*/ 0 h 184"/>
                <a:gd name="T8" fmla="*/ 0 w 119"/>
                <a:gd name="T9" fmla="*/ 0 h 184"/>
                <a:gd name="T10" fmla="*/ 0 w 119"/>
                <a:gd name="T11" fmla="*/ 0 h 184"/>
                <a:gd name="T12" fmla="*/ 0 w 119"/>
                <a:gd name="T13" fmla="*/ 0 h 184"/>
                <a:gd name="T14" fmla="*/ 0 w 119"/>
                <a:gd name="T15" fmla="*/ 0 h 184"/>
                <a:gd name="T16" fmla="*/ 0 w 119"/>
                <a:gd name="T17" fmla="*/ 0 h 184"/>
                <a:gd name="T18" fmla="*/ 0 w 119"/>
                <a:gd name="T19" fmla="*/ 0 h 184"/>
                <a:gd name="T20" fmla="*/ 0 w 119"/>
                <a:gd name="T21" fmla="*/ 0 h 184"/>
                <a:gd name="T22" fmla="*/ 0 w 119"/>
                <a:gd name="T23" fmla="*/ 0 h 184"/>
                <a:gd name="T24" fmla="*/ 0 w 119"/>
                <a:gd name="T25" fmla="*/ 0 h 184"/>
                <a:gd name="T26" fmla="*/ 0 w 119"/>
                <a:gd name="T27" fmla="*/ 0 h 184"/>
                <a:gd name="T28" fmla="*/ 0 w 119"/>
                <a:gd name="T29" fmla="*/ 0 h 184"/>
                <a:gd name="T30" fmla="*/ 0 w 119"/>
                <a:gd name="T31" fmla="*/ 0 h 184"/>
                <a:gd name="T32" fmla="*/ 0 w 119"/>
                <a:gd name="T33" fmla="*/ 0 h 184"/>
                <a:gd name="T34" fmla="*/ 0 w 119"/>
                <a:gd name="T35" fmla="*/ 0 h 184"/>
                <a:gd name="T36" fmla="*/ 0 w 119"/>
                <a:gd name="T37" fmla="*/ 0 h 184"/>
                <a:gd name="T38" fmla="*/ 0 w 119"/>
                <a:gd name="T39" fmla="*/ 0 h 184"/>
                <a:gd name="T40" fmla="*/ 0 w 119"/>
                <a:gd name="T41" fmla="*/ 0 h 184"/>
                <a:gd name="T42" fmla="*/ 0 w 119"/>
                <a:gd name="T43" fmla="*/ 0 h 184"/>
                <a:gd name="T44" fmla="*/ 0 w 119"/>
                <a:gd name="T45" fmla="*/ 1 h 184"/>
                <a:gd name="T46" fmla="*/ 0 w 119"/>
                <a:gd name="T47" fmla="*/ 1 h 184"/>
                <a:gd name="T48" fmla="*/ 0 w 119"/>
                <a:gd name="T49" fmla="*/ 1 h 184"/>
                <a:gd name="T50" fmla="*/ 0 w 119"/>
                <a:gd name="T51" fmla="*/ 1 h 184"/>
                <a:gd name="T52" fmla="*/ 0 w 119"/>
                <a:gd name="T53" fmla="*/ 1 h 184"/>
                <a:gd name="T54" fmla="*/ 0 w 119"/>
                <a:gd name="T55" fmla="*/ 1 h 184"/>
                <a:gd name="T56" fmla="*/ 0 w 119"/>
                <a:gd name="T57" fmla="*/ 1 h 184"/>
                <a:gd name="T58" fmla="*/ 0 w 119"/>
                <a:gd name="T59" fmla="*/ 1 h 184"/>
                <a:gd name="T60" fmla="*/ 0 w 119"/>
                <a:gd name="T61" fmla="*/ 0 h 184"/>
                <a:gd name="T62" fmla="*/ 0 w 119"/>
                <a:gd name="T63" fmla="*/ 0 h 184"/>
                <a:gd name="T64" fmla="*/ 0 w 119"/>
                <a:gd name="T65" fmla="*/ 0 h 184"/>
                <a:gd name="T66" fmla="*/ 0 w 119"/>
                <a:gd name="T67" fmla="*/ 0 h 184"/>
                <a:gd name="T68" fmla="*/ 0 w 119"/>
                <a:gd name="T69" fmla="*/ 0 h 184"/>
                <a:gd name="T70" fmla="*/ 0 w 119"/>
                <a:gd name="T71" fmla="*/ 0 h 184"/>
                <a:gd name="T72" fmla="*/ 0 w 119"/>
                <a:gd name="T73" fmla="*/ 0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9" h="184">
                  <a:moveTo>
                    <a:pt x="118" y="23"/>
                  </a:moveTo>
                  <a:lnTo>
                    <a:pt x="119" y="20"/>
                  </a:lnTo>
                  <a:lnTo>
                    <a:pt x="119" y="16"/>
                  </a:lnTo>
                  <a:lnTo>
                    <a:pt x="118" y="12"/>
                  </a:lnTo>
                  <a:lnTo>
                    <a:pt x="116" y="8"/>
                  </a:lnTo>
                  <a:lnTo>
                    <a:pt x="114" y="5"/>
                  </a:lnTo>
                  <a:lnTo>
                    <a:pt x="113" y="3"/>
                  </a:lnTo>
                  <a:lnTo>
                    <a:pt x="112" y="2"/>
                  </a:lnTo>
                  <a:lnTo>
                    <a:pt x="111" y="1"/>
                  </a:lnTo>
                  <a:lnTo>
                    <a:pt x="109" y="0"/>
                  </a:lnTo>
                  <a:lnTo>
                    <a:pt x="108" y="0"/>
                  </a:lnTo>
                  <a:lnTo>
                    <a:pt x="106" y="0"/>
                  </a:lnTo>
                  <a:lnTo>
                    <a:pt x="97" y="0"/>
                  </a:lnTo>
                  <a:lnTo>
                    <a:pt x="90" y="0"/>
                  </a:lnTo>
                  <a:lnTo>
                    <a:pt x="82" y="0"/>
                  </a:lnTo>
                  <a:lnTo>
                    <a:pt x="75" y="0"/>
                  </a:lnTo>
                  <a:lnTo>
                    <a:pt x="71" y="1"/>
                  </a:lnTo>
                  <a:lnTo>
                    <a:pt x="68" y="1"/>
                  </a:lnTo>
                  <a:lnTo>
                    <a:pt x="63" y="2"/>
                  </a:lnTo>
                  <a:lnTo>
                    <a:pt x="60" y="4"/>
                  </a:lnTo>
                  <a:lnTo>
                    <a:pt x="57" y="6"/>
                  </a:lnTo>
                  <a:lnTo>
                    <a:pt x="54" y="8"/>
                  </a:lnTo>
                  <a:lnTo>
                    <a:pt x="48" y="13"/>
                  </a:lnTo>
                  <a:lnTo>
                    <a:pt x="42" y="19"/>
                  </a:lnTo>
                  <a:lnTo>
                    <a:pt x="40" y="21"/>
                  </a:lnTo>
                  <a:lnTo>
                    <a:pt x="38" y="24"/>
                  </a:lnTo>
                  <a:lnTo>
                    <a:pt x="30" y="38"/>
                  </a:lnTo>
                  <a:lnTo>
                    <a:pt x="28" y="41"/>
                  </a:lnTo>
                  <a:lnTo>
                    <a:pt x="27" y="44"/>
                  </a:lnTo>
                  <a:lnTo>
                    <a:pt x="25" y="52"/>
                  </a:lnTo>
                  <a:lnTo>
                    <a:pt x="21" y="67"/>
                  </a:lnTo>
                  <a:lnTo>
                    <a:pt x="12" y="96"/>
                  </a:lnTo>
                  <a:lnTo>
                    <a:pt x="8" y="111"/>
                  </a:lnTo>
                  <a:lnTo>
                    <a:pt x="5" y="126"/>
                  </a:lnTo>
                  <a:lnTo>
                    <a:pt x="3" y="134"/>
                  </a:lnTo>
                  <a:lnTo>
                    <a:pt x="1" y="141"/>
                  </a:lnTo>
                  <a:lnTo>
                    <a:pt x="1" y="144"/>
                  </a:lnTo>
                  <a:lnTo>
                    <a:pt x="0" y="149"/>
                  </a:lnTo>
                  <a:lnTo>
                    <a:pt x="1" y="153"/>
                  </a:lnTo>
                  <a:lnTo>
                    <a:pt x="1" y="156"/>
                  </a:lnTo>
                  <a:lnTo>
                    <a:pt x="3" y="160"/>
                  </a:lnTo>
                  <a:lnTo>
                    <a:pt x="4" y="164"/>
                  </a:lnTo>
                  <a:lnTo>
                    <a:pt x="5" y="168"/>
                  </a:lnTo>
                  <a:lnTo>
                    <a:pt x="7" y="171"/>
                  </a:lnTo>
                  <a:lnTo>
                    <a:pt x="9" y="174"/>
                  </a:lnTo>
                  <a:lnTo>
                    <a:pt x="11" y="177"/>
                  </a:lnTo>
                  <a:lnTo>
                    <a:pt x="14" y="180"/>
                  </a:lnTo>
                  <a:lnTo>
                    <a:pt x="17" y="182"/>
                  </a:lnTo>
                  <a:lnTo>
                    <a:pt x="21" y="183"/>
                  </a:lnTo>
                  <a:lnTo>
                    <a:pt x="25" y="183"/>
                  </a:lnTo>
                  <a:lnTo>
                    <a:pt x="29" y="184"/>
                  </a:lnTo>
                  <a:lnTo>
                    <a:pt x="32" y="184"/>
                  </a:lnTo>
                  <a:lnTo>
                    <a:pt x="40" y="184"/>
                  </a:lnTo>
                  <a:lnTo>
                    <a:pt x="48" y="184"/>
                  </a:lnTo>
                  <a:lnTo>
                    <a:pt x="52" y="184"/>
                  </a:lnTo>
                  <a:lnTo>
                    <a:pt x="56" y="183"/>
                  </a:lnTo>
                  <a:lnTo>
                    <a:pt x="59" y="182"/>
                  </a:lnTo>
                  <a:lnTo>
                    <a:pt x="62" y="181"/>
                  </a:lnTo>
                  <a:lnTo>
                    <a:pt x="65" y="178"/>
                  </a:lnTo>
                  <a:lnTo>
                    <a:pt x="69" y="175"/>
                  </a:lnTo>
                  <a:lnTo>
                    <a:pt x="72" y="173"/>
                  </a:lnTo>
                  <a:lnTo>
                    <a:pt x="74" y="170"/>
                  </a:lnTo>
                  <a:lnTo>
                    <a:pt x="76" y="167"/>
                  </a:lnTo>
                  <a:lnTo>
                    <a:pt x="78" y="164"/>
                  </a:lnTo>
                  <a:lnTo>
                    <a:pt x="80" y="160"/>
                  </a:lnTo>
                  <a:lnTo>
                    <a:pt x="81" y="157"/>
                  </a:lnTo>
                  <a:lnTo>
                    <a:pt x="85" y="150"/>
                  </a:lnTo>
                  <a:lnTo>
                    <a:pt x="87" y="142"/>
                  </a:lnTo>
                  <a:lnTo>
                    <a:pt x="91" y="127"/>
                  </a:lnTo>
                  <a:lnTo>
                    <a:pt x="94" y="112"/>
                  </a:lnTo>
                  <a:lnTo>
                    <a:pt x="102" y="83"/>
                  </a:lnTo>
                  <a:lnTo>
                    <a:pt x="110" y="53"/>
                  </a:lnTo>
                  <a:lnTo>
                    <a:pt x="114" y="38"/>
                  </a:lnTo>
                  <a:lnTo>
                    <a:pt x="118" y="2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06" name="Freeform 19"/>
            <p:cNvSpPr>
              <a:spLocks/>
            </p:cNvSpPr>
            <p:nvPr/>
          </p:nvSpPr>
          <p:spPr bwMode="auto">
            <a:xfrm>
              <a:off x="2934" y="2498"/>
              <a:ext cx="19" cy="39"/>
            </a:xfrm>
            <a:custGeom>
              <a:avLst/>
              <a:gdLst>
                <a:gd name="T0" fmla="*/ 0 w 138"/>
                <a:gd name="T1" fmla="*/ 1 h 276"/>
                <a:gd name="T2" fmla="*/ 0 w 138"/>
                <a:gd name="T3" fmla="*/ 0 h 276"/>
                <a:gd name="T4" fmla="*/ 0 w 138"/>
                <a:gd name="T5" fmla="*/ 1 h 276"/>
                <a:gd name="T6" fmla="*/ 0 60000 65536"/>
                <a:gd name="T7" fmla="*/ 0 60000 65536"/>
                <a:gd name="T8" fmla="*/ 0 60000 65536"/>
              </a:gdLst>
              <a:ahLst/>
              <a:cxnLst>
                <a:cxn ang="T6">
                  <a:pos x="T0" y="T1"/>
                </a:cxn>
                <a:cxn ang="T7">
                  <a:pos x="T2" y="T3"/>
                </a:cxn>
                <a:cxn ang="T8">
                  <a:pos x="T4" y="T5"/>
                </a:cxn>
              </a:cxnLst>
              <a:rect l="0" t="0" r="r" b="b"/>
              <a:pathLst>
                <a:path w="138" h="276">
                  <a:moveTo>
                    <a:pt x="0" y="276"/>
                  </a:moveTo>
                  <a:lnTo>
                    <a:pt x="138" y="0"/>
                  </a:lnTo>
                  <a:lnTo>
                    <a:pt x="129" y="2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07" name="Line 20"/>
            <p:cNvSpPr>
              <a:spLocks noChangeShapeType="1"/>
            </p:cNvSpPr>
            <p:nvPr/>
          </p:nvSpPr>
          <p:spPr bwMode="auto">
            <a:xfrm flipH="1">
              <a:off x="2939" y="2526"/>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08" name="Freeform 21"/>
            <p:cNvSpPr>
              <a:spLocks/>
            </p:cNvSpPr>
            <p:nvPr/>
          </p:nvSpPr>
          <p:spPr bwMode="auto">
            <a:xfrm>
              <a:off x="3123" y="2595"/>
              <a:ext cx="19" cy="22"/>
            </a:xfrm>
            <a:custGeom>
              <a:avLst/>
              <a:gdLst>
                <a:gd name="T0" fmla="*/ 0 w 132"/>
                <a:gd name="T1" fmla="*/ 0 h 153"/>
                <a:gd name="T2" fmla="*/ 0 w 132"/>
                <a:gd name="T3" fmla="*/ 0 h 153"/>
                <a:gd name="T4" fmla="*/ 0 w 132"/>
                <a:gd name="T5" fmla="*/ 0 h 153"/>
                <a:gd name="T6" fmla="*/ 0 w 132"/>
                <a:gd name="T7" fmla="*/ 0 h 153"/>
                <a:gd name="T8" fmla="*/ 0 w 132"/>
                <a:gd name="T9" fmla="*/ 0 h 153"/>
                <a:gd name="T10" fmla="*/ 0 w 132"/>
                <a:gd name="T11" fmla="*/ 0 h 153"/>
                <a:gd name="T12" fmla="*/ 0 w 132"/>
                <a:gd name="T13" fmla="*/ 0 h 153"/>
                <a:gd name="T14" fmla="*/ 0 w 132"/>
                <a:gd name="T15" fmla="*/ 0 h 153"/>
                <a:gd name="T16" fmla="*/ 0 w 132"/>
                <a:gd name="T17" fmla="*/ 0 h 153"/>
                <a:gd name="T18" fmla="*/ 0 w 132"/>
                <a:gd name="T19" fmla="*/ 0 h 153"/>
                <a:gd name="T20" fmla="*/ 0 w 132"/>
                <a:gd name="T21" fmla="*/ 0 h 153"/>
                <a:gd name="T22" fmla="*/ 0 w 132"/>
                <a:gd name="T23" fmla="*/ 0 h 153"/>
                <a:gd name="T24" fmla="*/ 0 w 132"/>
                <a:gd name="T25" fmla="*/ 0 h 153"/>
                <a:gd name="T26" fmla="*/ 0 w 132"/>
                <a:gd name="T27" fmla="*/ 0 h 153"/>
                <a:gd name="T28" fmla="*/ 0 w 132"/>
                <a:gd name="T29" fmla="*/ 0 h 153"/>
                <a:gd name="T30" fmla="*/ 0 w 132"/>
                <a:gd name="T31" fmla="*/ 0 h 153"/>
                <a:gd name="T32" fmla="*/ 0 w 132"/>
                <a:gd name="T33" fmla="*/ 0 h 153"/>
                <a:gd name="T34" fmla="*/ 0 w 132"/>
                <a:gd name="T35" fmla="*/ 0 h 153"/>
                <a:gd name="T36" fmla="*/ 0 w 132"/>
                <a:gd name="T37" fmla="*/ 0 h 153"/>
                <a:gd name="T38" fmla="*/ 0 w 132"/>
                <a:gd name="T39" fmla="*/ 0 h 153"/>
                <a:gd name="T40" fmla="*/ 0 w 132"/>
                <a:gd name="T41" fmla="*/ 0 h 15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32" h="153">
                  <a:moveTo>
                    <a:pt x="0" y="153"/>
                  </a:moveTo>
                  <a:lnTo>
                    <a:pt x="54" y="153"/>
                  </a:lnTo>
                  <a:lnTo>
                    <a:pt x="64" y="152"/>
                  </a:lnTo>
                  <a:lnTo>
                    <a:pt x="73" y="149"/>
                  </a:lnTo>
                  <a:lnTo>
                    <a:pt x="84" y="143"/>
                  </a:lnTo>
                  <a:lnTo>
                    <a:pt x="93" y="136"/>
                  </a:lnTo>
                  <a:lnTo>
                    <a:pt x="102" y="126"/>
                  </a:lnTo>
                  <a:lnTo>
                    <a:pt x="110" y="115"/>
                  </a:lnTo>
                  <a:lnTo>
                    <a:pt x="118" y="103"/>
                  </a:lnTo>
                  <a:lnTo>
                    <a:pt x="123" y="90"/>
                  </a:lnTo>
                  <a:lnTo>
                    <a:pt x="127" y="76"/>
                  </a:lnTo>
                  <a:lnTo>
                    <a:pt x="131" y="64"/>
                  </a:lnTo>
                  <a:lnTo>
                    <a:pt x="132" y="51"/>
                  </a:lnTo>
                  <a:lnTo>
                    <a:pt x="131" y="38"/>
                  </a:lnTo>
                  <a:lnTo>
                    <a:pt x="128" y="27"/>
                  </a:lnTo>
                  <a:lnTo>
                    <a:pt x="124" y="18"/>
                  </a:lnTo>
                  <a:lnTo>
                    <a:pt x="119" y="10"/>
                  </a:lnTo>
                  <a:lnTo>
                    <a:pt x="111" y="5"/>
                  </a:lnTo>
                  <a:lnTo>
                    <a:pt x="104" y="2"/>
                  </a:lnTo>
                  <a:lnTo>
                    <a:pt x="94" y="0"/>
                  </a:lnTo>
                  <a:lnTo>
                    <a:pt x="4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09" name="Freeform 22"/>
            <p:cNvSpPr>
              <a:spLocks/>
            </p:cNvSpPr>
            <p:nvPr/>
          </p:nvSpPr>
          <p:spPr bwMode="auto">
            <a:xfrm>
              <a:off x="3123" y="2577"/>
              <a:ext cx="22" cy="40"/>
            </a:xfrm>
            <a:custGeom>
              <a:avLst/>
              <a:gdLst>
                <a:gd name="T0" fmla="*/ 0 w 157"/>
                <a:gd name="T1" fmla="*/ 0 h 276"/>
                <a:gd name="T2" fmla="*/ 0 w 157"/>
                <a:gd name="T3" fmla="*/ 0 h 276"/>
                <a:gd name="T4" fmla="*/ 0 w 157"/>
                <a:gd name="T5" fmla="*/ 0 h 276"/>
                <a:gd name="T6" fmla="*/ 0 w 157"/>
                <a:gd name="T7" fmla="*/ 0 h 276"/>
                <a:gd name="T8" fmla="*/ 0 w 157"/>
                <a:gd name="T9" fmla="*/ 0 h 276"/>
                <a:gd name="T10" fmla="*/ 0 w 157"/>
                <a:gd name="T11" fmla="*/ 0 h 276"/>
                <a:gd name="T12" fmla="*/ 0 w 157"/>
                <a:gd name="T13" fmla="*/ 0 h 276"/>
                <a:gd name="T14" fmla="*/ 0 w 157"/>
                <a:gd name="T15" fmla="*/ 0 h 276"/>
                <a:gd name="T16" fmla="*/ 0 w 157"/>
                <a:gd name="T17" fmla="*/ 0 h 276"/>
                <a:gd name="T18" fmla="*/ 0 w 157"/>
                <a:gd name="T19" fmla="*/ 0 h 276"/>
                <a:gd name="T20" fmla="*/ 0 w 157"/>
                <a:gd name="T21" fmla="*/ 0 h 276"/>
                <a:gd name="T22" fmla="*/ 0 w 157"/>
                <a:gd name="T23" fmla="*/ 0 h 276"/>
                <a:gd name="T24" fmla="*/ 0 w 157"/>
                <a:gd name="T25" fmla="*/ 0 h 276"/>
                <a:gd name="T26" fmla="*/ 0 w 157"/>
                <a:gd name="T27" fmla="*/ 0 h 276"/>
                <a:gd name="T28" fmla="*/ 0 w 157"/>
                <a:gd name="T29" fmla="*/ 0 h 276"/>
                <a:gd name="T30" fmla="*/ 0 w 157"/>
                <a:gd name="T31" fmla="*/ 0 h 276"/>
                <a:gd name="T32" fmla="*/ 0 w 157"/>
                <a:gd name="T33" fmla="*/ 0 h 276"/>
                <a:gd name="T34" fmla="*/ 0 w 157"/>
                <a:gd name="T35" fmla="*/ 0 h 276"/>
                <a:gd name="T36" fmla="*/ 0 w 157"/>
                <a:gd name="T37" fmla="*/ 1 h 2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7" h="276">
                  <a:moveTo>
                    <a:pt x="94" y="123"/>
                  </a:moveTo>
                  <a:lnTo>
                    <a:pt x="103" y="122"/>
                  </a:lnTo>
                  <a:lnTo>
                    <a:pt x="113" y="118"/>
                  </a:lnTo>
                  <a:lnTo>
                    <a:pt x="121" y="113"/>
                  </a:lnTo>
                  <a:lnTo>
                    <a:pt x="130" y="106"/>
                  </a:lnTo>
                  <a:lnTo>
                    <a:pt x="138" y="96"/>
                  </a:lnTo>
                  <a:lnTo>
                    <a:pt x="144" y="85"/>
                  </a:lnTo>
                  <a:lnTo>
                    <a:pt x="150" y="74"/>
                  </a:lnTo>
                  <a:lnTo>
                    <a:pt x="154" y="62"/>
                  </a:lnTo>
                  <a:lnTo>
                    <a:pt x="156" y="50"/>
                  </a:lnTo>
                  <a:lnTo>
                    <a:pt x="157" y="39"/>
                  </a:lnTo>
                  <a:lnTo>
                    <a:pt x="156" y="28"/>
                  </a:lnTo>
                  <a:lnTo>
                    <a:pt x="153" y="18"/>
                  </a:lnTo>
                  <a:lnTo>
                    <a:pt x="149" y="11"/>
                  </a:lnTo>
                  <a:lnTo>
                    <a:pt x="142" y="6"/>
                  </a:lnTo>
                  <a:lnTo>
                    <a:pt x="136" y="1"/>
                  </a:lnTo>
                  <a:lnTo>
                    <a:pt x="127" y="0"/>
                  </a:lnTo>
                  <a:lnTo>
                    <a:pt x="74" y="0"/>
                  </a:lnTo>
                  <a:lnTo>
                    <a:pt x="0" y="2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10" name="Freeform 23"/>
            <p:cNvSpPr>
              <a:spLocks/>
            </p:cNvSpPr>
            <p:nvPr/>
          </p:nvSpPr>
          <p:spPr bwMode="auto">
            <a:xfrm>
              <a:off x="3131" y="2852"/>
              <a:ext cx="18" cy="40"/>
            </a:xfrm>
            <a:custGeom>
              <a:avLst/>
              <a:gdLst>
                <a:gd name="T0" fmla="*/ 0 w 124"/>
                <a:gd name="T1" fmla="*/ 0 h 277"/>
                <a:gd name="T2" fmla="*/ 0 w 124"/>
                <a:gd name="T3" fmla="*/ 1 h 277"/>
                <a:gd name="T4" fmla="*/ 0 w 124"/>
                <a:gd name="T5" fmla="*/ 1 h 277"/>
                <a:gd name="T6" fmla="*/ 0 w 124"/>
                <a:gd name="T7" fmla="*/ 1 h 277"/>
                <a:gd name="T8" fmla="*/ 0 w 124"/>
                <a:gd name="T9" fmla="*/ 1 h 277"/>
                <a:gd name="T10" fmla="*/ 0 w 124"/>
                <a:gd name="T11" fmla="*/ 1 h 277"/>
                <a:gd name="T12" fmla="*/ 0 w 124"/>
                <a:gd name="T13" fmla="*/ 1 h 277"/>
                <a:gd name="T14" fmla="*/ 0 w 124"/>
                <a:gd name="T15" fmla="*/ 1 h 277"/>
                <a:gd name="T16" fmla="*/ 0 w 124"/>
                <a:gd name="T17" fmla="*/ 1 h 277"/>
                <a:gd name="T18" fmla="*/ 0 w 124"/>
                <a:gd name="T19" fmla="*/ 1 h 277"/>
                <a:gd name="T20" fmla="*/ 0 w 124"/>
                <a:gd name="T21" fmla="*/ 0 h 277"/>
                <a:gd name="T22" fmla="*/ 0 w 124"/>
                <a:gd name="T23" fmla="*/ 0 h 277"/>
                <a:gd name="T24" fmla="*/ 0 w 124"/>
                <a:gd name="T25" fmla="*/ 0 h 277"/>
                <a:gd name="T26" fmla="*/ 0 w 124"/>
                <a:gd name="T27" fmla="*/ 0 h 277"/>
                <a:gd name="T28" fmla="*/ 0 w 124"/>
                <a:gd name="T29" fmla="*/ 0 h 277"/>
                <a:gd name="T30" fmla="*/ 0 w 124"/>
                <a:gd name="T31" fmla="*/ 0 h 277"/>
                <a:gd name="T32" fmla="*/ 0 w 124"/>
                <a:gd name="T33" fmla="*/ 0 h 277"/>
                <a:gd name="T34" fmla="*/ 0 w 124"/>
                <a:gd name="T35" fmla="*/ 0 h 277"/>
                <a:gd name="T36" fmla="*/ 0 w 124"/>
                <a:gd name="T37" fmla="*/ 0 h 2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4" h="277">
                  <a:moveTo>
                    <a:pt x="75" y="0"/>
                  </a:moveTo>
                  <a:lnTo>
                    <a:pt x="0" y="277"/>
                  </a:lnTo>
                  <a:lnTo>
                    <a:pt x="49" y="277"/>
                  </a:lnTo>
                  <a:lnTo>
                    <a:pt x="58" y="275"/>
                  </a:lnTo>
                  <a:lnTo>
                    <a:pt x="66" y="272"/>
                  </a:lnTo>
                  <a:lnTo>
                    <a:pt x="75" y="265"/>
                  </a:lnTo>
                  <a:lnTo>
                    <a:pt x="83" y="257"/>
                  </a:lnTo>
                  <a:lnTo>
                    <a:pt x="91" y="246"/>
                  </a:lnTo>
                  <a:lnTo>
                    <a:pt x="96" y="234"/>
                  </a:lnTo>
                  <a:lnTo>
                    <a:pt x="100" y="223"/>
                  </a:lnTo>
                  <a:lnTo>
                    <a:pt x="121" y="146"/>
                  </a:lnTo>
                  <a:lnTo>
                    <a:pt x="124" y="134"/>
                  </a:lnTo>
                  <a:lnTo>
                    <a:pt x="124" y="123"/>
                  </a:lnTo>
                  <a:lnTo>
                    <a:pt x="121" y="113"/>
                  </a:lnTo>
                  <a:lnTo>
                    <a:pt x="118" y="105"/>
                  </a:lnTo>
                  <a:lnTo>
                    <a:pt x="113" y="98"/>
                  </a:lnTo>
                  <a:lnTo>
                    <a:pt x="105" y="94"/>
                  </a:lnTo>
                  <a:lnTo>
                    <a:pt x="98" y="93"/>
                  </a:lnTo>
                  <a:lnTo>
                    <a:pt x="49"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11" name="Line 24"/>
            <p:cNvSpPr>
              <a:spLocks noChangeShapeType="1"/>
            </p:cNvSpPr>
            <p:nvPr/>
          </p:nvSpPr>
          <p:spPr bwMode="auto">
            <a:xfrm>
              <a:off x="2965" y="2531"/>
              <a:ext cx="146" cy="9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12" name="Line 25"/>
            <p:cNvSpPr>
              <a:spLocks noChangeShapeType="1"/>
            </p:cNvSpPr>
            <p:nvPr/>
          </p:nvSpPr>
          <p:spPr bwMode="auto">
            <a:xfrm flipH="1" flipV="1">
              <a:off x="3123" y="2904"/>
              <a:ext cx="194" cy="3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13" name="Line 26"/>
            <p:cNvSpPr>
              <a:spLocks noChangeShapeType="1"/>
            </p:cNvSpPr>
            <p:nvPr/>
          </p:nvSpPr>
          <p:spPr bwMode="auto">
            <a:xfrm flipV="1">
              <a:off x="2965" y="2531"/>
              <a:ext cx="0" cy="3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14" name="Line 27"/>
            <p:cNvSpPr>
              <a:spLocks noChangeShapeType="1"/>
            </p:cNvSpPr>
            <p:nvPr/>
          </p:nvSpPr>
          <p:spPr bwMode="auto">
            <a:xfrm flipV="1">
              <a:off x="3317" y="2765"/>
              <a:ext cx="0" cy="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15" name="Line 28"/>
            <p:cNvSpPr>
              <a:spLocks noChangeShapeType="1"/>
            </p:cNvSpPr>
            <p:nvPr/>
          </p:nvSpPr>
          <p:spPr bwMode="auto">
            <a:xfrm>
              <a:off x="3116" y="2639"/>
              <a:ext cx="0" cy="2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16" name="Line 29"/>
            <p:cNvSpPr>
              <a:spLocks noChangeShapeType="1"/>
            </p:cNvSpPr>
            <p:nvPr/>
          </p:nvSpPr>
          <p:spPr bwMode="auto">
            <a:xfrm flipH="1">
              <a:off x="3342" y="2957"/>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17" name="Freeform 30"/>
            <p:cNvSpPr>
              <a:spLocks/>
            </p:cNvSpPr>
            <p:nvPr/>
          </p:nvSpPr>
          <p:spPr bwMode="auto">
            <a:xfrm>
              <a:off x="3339" y="2950"/>
              <a:ext cx="3" cy="7"/>
            </a:xfrm>
            <a:custGeom>
              <a:avLst/>
              <a:gdLst>
                <a:gd name="T0" fmla="*/ 0 w 25"/>
                <a:gd name="T1" fmla="*/ 0 h 54"/>
                <a:gd name="T2" fmla="*/ 0 w 25"/>
                <a:gd name="T3" fmla="*/ 0 h 54"/>
                <a:gd name="T4" fmla="*/ 0 w 25"/>
                <a:gd name="T5" fmla="*/ 0 h 54"/>
                <a:gd name="T6" fmla="*/ 0 w 25"/>
                <a:gd name="T7" fmla="*/ 0 h 54"/>
                <a:gd name="T8" fmla="*/ 0 w 25"/>
                <a:gd name="T9" fmla="*/ 0 h 54"/>
                <a:gd name="T10" fmla="*/ 0 w 25"/>
                <a:gd name="T11" fmla="*/ 0 h 54"/>
                <a:gd name="T12" fmla="*/ 0 w 25"/>
                <a:gd name="T13" fmla="*/ 0 h 54"/>
                <a:gd name="T14" fmla="*/ 0 w 25"/>
                <a:gd name="T15" fmla="*/ 0 h 5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 h="54">
                  <a:moveTo>
                    <a:pt x="2" y="0"/>
                  </a:moveTo>
                  <a:lnTo>
                    <a:pt x="0" y="12"/>
                  </a:lnTo>
                  <a:lnTo>
                    <a:pt x="0" y="23"/>
                  </a:lnTo>
                  <a:lnTo>
                    <a:pt x="1" y="34"/>
                  </a:lnTo>
                  <a:lnTo>
                    <a:pt x="5" y="42"/>
                  </a:lnTo>
                  <a:lnTo>
                    <a:pt x="10" y="49"/>
                  </a:lnTo>
                  <a:lnTo>
                    <a:pt x="17" y="53"/>
                  </a:lnTo>
                  <a:lnTo>
                    <a:pt x="25"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18" name="Line 31"/>
            <p:cNvSpPr>
              <a:spLocks noChangeShapeType="1"/>
            </p:cNvSpPr>
            <p:nvPr/>
          </p:nvSpPr>
          <p:spPr bwMode="auto">
            <a:xfrm flipV="1">
              <a:off x="3339" y="2939"/>
              <a:ext cx="3"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19" name="Freeform 32"/>
            <p:cNvSpPr>
              <a:spLocks/>
            </p:cNvSpPr>
            <p:nvPr/>
          </p:nvSpPr>
          <p:spPr bwMode="auto">
            <a:xfrm>
              <a:off x="3342" y="2931"/>
              <a:ext cx="7" cy="8"/>
            </a:xfrm>
            <a:custGeom>
              <a:avLst/>
              <a:gdLst>
                <a:gd name="T0" fmla="*/ 0 w 52"/>
                <a:gd name="T1" fmla="*/ 0 h 53"/>
                <a:gd name="T2" fmla="*/ 0 w 52"/>
                <a:gd name="T3" fmla="*/ 0 h 53"/>
                <a:gd name="T4" fmla="*/ 0 w 52"/>
                <a:gd name="T5" fmla="*/ 0 h 53"/>
                <a:gd name="T6" fmla="*/ 0 w 52"/>
                <a:gd name="T7" fmla="*/ 0 h 53"/>
                <a:gd name="T8" fmla="*/ 0 w 52"/>
                <a:gd name="T9" fmla="*/ 0 h 53"/>
                <a:gd name="T10" fmla="*/ 0 w 52"/>
                <a:gd name="T11" fmla="*/ 0 h 53"/>
                <a:gd name="T12" fmla="*/ 0 w 52"/>
                <a:gd name="T13" fmla="*/ 0 h 53"/>
                <a:gd name="T14" fmla="*/ 0 w 52"/>
                <a:gd name="T15" fmla="*/ 0 h 5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53">
                  <a:moveTo>
                    <a:pt x="52" y="0"/>
                  </a:moveTo>
                  <a:lnTo>
                    <a:pt x="44" y="1"/>
                  </a:lnTo>
                  <a:lnTo>
                    <a:pt x="34" y="5"/>
                  </a:lnTo>
                  <a:lnTo>
                    <a:pt x="25" y="12"/>
                  </a:lnTo>
                  <a:lnTo>
                    <a:pt x="17" y="20"/>
                  </a:lnTo>
                  <a:lnTo>
                    <a:pt x="11" y="31"/>
                  </a:lnTo>
                  <a:lnTo>
                    <a:pt x="4" y="41"/>
                  </a:lnTo>
                  <a:lnTo>
                    <a:pt x="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20" name="Line 33"/>
            <p:cNvSpPr>
              <a:spLocks noChangeShapeType="1"/>
            </p:cNvSpPr>
            <p:nvPr/>
          </p:nvSpPr>
          <p:spPr bwMode="auto">
            <a:xfrm>
              <a:off x="3349" y="2931"/>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21" name="Line 34"/>
            <p:cNvSpPr>
              <a:spLocks noChangeShapeType="1"/>
            </p:cNvSpPr>
            <p:nvPr/>
          </p:nvSpPr>
          <p:spPr bwMode="auto">
            <a:xfrm flipH="1">
              <a:off x="3340" y="2773"/>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22" name="Freeform 35"/>
            <p:cNvSpPr>
              <a:spLocks/>
            </p:cNvSpPr>
            <p:nvPr/>
          </p:nvSpPr>
          <p:spPr bwMode="auto">
            <a:xfrm>
              <a:off x="3335" y="2763"/>
              <a:ext cx="5" cy="10"/>
            </a:xfrm>
            <a:custGeom>
              <a:avLst/>
              <a:gdLst>
                <a:gd name="T0" fmla="*/ 0 w 33"/>
                <a:gd name="T1" fmla="*/ 0 h 70"/>
                <a:gd name="T2" fmla="*/ 0 w 33"/>
                <a:gd name="T3" fmla="*/ 0 h 70"/>
                <a:gd name="T4" fmla="*/ 0 w 33"/>
                <a:gd name="T5" fmla="*/ 0 h 70"/>
                <a:gd name="T6" fmla="*/ 0 w 33"/>
                <a:gd name="T7" fmla="*/ 0 h 70"/>
                <a:gd name="T8" fmla="*/ 0 w 33"/>
                <a:gd name="T9" fmla="*/ 0 h 70"/>
                <a:gd name="T10" fmla="*/ 0 w 33"/>
                <a:gd name="T11" fmla="*/ 0 h 70"/>
                <a:gd name="T12" fmla="*/ 0 w 33"/>
                <a:gd name="T13" fmla="*/ 0 h 70"/>
                <a:gd name="T14" fmla="*/ 0 w 33"/>
                <a:gd name="T15" fmla="*/ 0 h 70"/>
                <a:gd name="T16" fmla="*/ 0 w 33"/>
                <a:gd name="T17" fmla="*/ 0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70">
                  <a:moveTo>
                    <a:pt x="3" y="0"/>
                  </a:moveTo>
                  <a:lnTo>
                    <a:pt x="1" y="13"/>
                  </a:lnTo>
                  <a:lnTo>
                    <a:pt x="0" y="27"/>
                  </a:lnTo>
                  <a:lnTo>
                    <a:pt x="1" y="39"/>
                  </a:lnTo>
                  <a:lnTo>
                    <a:pt x="4" y="49"/>
                  </a:lnTo>
                  <a:lnTo>
                    <a:pt x="10" y="58"/>
                  </a:lnTo>
                  <a:lnTo>
                    <a:pt x="16" y="64"/>
                  </a:lnTo>
                  <a:lnTo>
                    <a:pt x="25" y="68"/>
                  </a:lnTo>
                  <a:lnTo>
                    <a:pt x="33"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23" name="Line 36"/>
            <p:cNvSpPr>
              <a:spLocks noChangeShapeType="1"/>
            </p:cNvSpPr>
            <p:nvPr/>
          </p:nvSpPr>
          <p:spPr bwMode="auto">
            <a:xfrm flipV="1">
              <a:off x="3336" y="2744"/>
              <a:ext cx="5"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24" name="Freeform 37"/>
            <p:cNvSpPr>
              <a:spLocks/>
            </p:cNvSpPr>
            <p:nvPr/>
          </p:nvSpPr>
          <p:spPr bwMode="auto">
            <a:xfrm>
              <a:off x="3341" y="2734"/>
              <a:ext cx="10" cy="10"/>
            </a:xfrm>
            <a:custGeom>
              <a:avLst/>
              <a:gdLst>
                <a:gd name="T0" fmla="*/ 0 w 67"/>
                <a:gd name="T1" fmla="*/ 0 h 69"/>
                <a:gd name="T2" fmla="*/ 0 w 67"/>
                <a:gd name="T3" fmla="*/ 0 h 69"/>
                <a:gd name="T4" fmla="*/ 0 w 67"/>
                <a:gd name="T5" fmla="*/ 0 h 69"/>
                <a:gd name="T6" fmla="*/ 0 w 67"/>
                <a:gd name="T7" fmla="*/ 0 h 69"/>
                <a:gd name="T8" fmla="*/ 0 w 67"/>
                <a:gd name="T9" fmla="*/ 0 h 69"/>
                <a:gd name="T10" fmla="*/ 0 w 67"/>
                <a:gd name="T11" fmla="*/ 0 h 69"/>
                <a:gd name="T12" fmla="*/ 0 w 67"/>
                <a:gd name="T13" fmla="*/ 0 h 69"/>
                <a:gd name="T14" fmla="*/ 0 w 67"/>
                <a:gd name="T15" fmla="*/ 0 h 69"/>
                <a:gd name="T16" fmla="*/ 0 w 67"/>
                <a:gd name="T17" fmla="*/ 0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7" h="69">
                  <a:moveTo>
                    <a:pt x="67" y="0"/>
                  </a:moveTo>
                  <a:lnTo>
                    <a:pt x="57" y="2"/>
                  </a:lnTo>
                  <a:lnTo>
                    <a:pt x="46" y="5"/>
                  </a:lnTo>
                  <a:lnTo>
                    <a:pt x="37" y="12"/>
                  </a:lnTo>
                  <a:lnTo>
                    <a:pt x="27" y="20"/>
                  </a:lnTo>
                  <a:lnTo>
                    <a:pt x="18" y="31"/>
                  </a:lnTo>
                  <a:lnTo>
                    <a:pt x="10" y="42"/>
                  </a:lnTo>
                  <a:lnTo>
                    <a:pt x="4" y="56"/>
                  </a:lnTo>
                  <a:lnTo>
                    <a:pt x="0"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25" name="Line 38"/>
            <p:cNvSpPr>
              <a:spLocks noChangeShapeType="1"/>
            </p:cNvSpPr>
            <p:nvPr/>
          </p:nvSpPr>
          <p:spPr bwMode="auto">
            <a:xfrm>
              <a:off x="3351" y="2734"/>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26" name="Freeform 39"/>
            <p:cNvSpPr>
              <a:spLocks/>
            </p:cNvSpPr>
            <p:nvPr/>
          </p:nvSpPr>
          <p:spPr bwMode="auto">
            <a:xfrm>
              <a:off x="3109" y="2895"/>
              <a:ext cx="14" cy="14"/>
            </a:xfrm>
            <a:custGeom>
              <a:avLst/>
              <a:gdLst>
                <a:gd name="T0" fmla="*/ 0 w 98"/>
                <a:gd name="T1" fmla="*/ 0 h 99"/>
                <a:gd name="T2" fmla="*/ 0 w 98"/>
                <a:gd name="T3" fmla="*/ 0 h 99"/>
                <a:gd name="T4" fmla="*/ 0 w 98"/>
                <a:gd name="T5" fmla="*/ 0 h 99"/>
                <a:gd name="T6" fmla="*/ 0 w 98"/>
                <a:gd name="T7" fmla="*/ 0 h 99"/>
                <a:gd name="T8" fmla="*/ 0 w 98"/>
                <a:gd name="T9" fmla="*/ 0 h 99"/>
                <a:gd name="T10" fmla="*/ 0 w 98"/>
                <a:gd name="T11" fmla="*/ 0 h 99"/>
                <a:gd name="T12" fmla="*/ 0 w 98"/>
                <a:gd name="T13" fmla="*/ 0 h 99"/>
                <a:gd name="T14" fmla="*/ 0 w 98"/>
                <a:gd name="T15" fmla="*/ 0 h 99"/>
                <a:gd name="T16" fmla="*/ 0 w 98"/>
                <a:gd name="T17" fmla="*/ 0 h 99"/>
                <a:gd name="T18" fmla="*/ 0 w 98"/>
                <a:gd name="T19" fmla="*/ 0 h 99"/>
                <a:gd name="T20" fmla="*/ 0 w 98"/>
                <a:gd name="T21" fmla="*/ 0 h 99"/>
                <a:gd name="T22" fmla="*/ 0 w 98"/>
                <a:gd name="T23" fmla="*/ 0 h 99"/>
                <a:gd name="T24" fmla="*/ 0 w 98"/>
                <a:gd name="T25" fmla="*/ 0 h 99"/>
                <a:gd name="T26" fmla="*/ 0 w 98"/>
                <a:gd name="T27" fmla="*/ 0 h 99"/>
                <a:gd name="T28" fmla="*/ 0 w 98"/>
                <a:gd name="T29" fmla="*/ 0 h 99"/>
                <a:gd name="T30" fmla="*/ 0 w 98"/>
                <a:gd name="T31" fmla="*/ 0 h 99"/>
                <a:gd name="T32" fmla="*/ 0 w 98"/>
                <a:gd name="T33" fmla="*/ 0 h 99"/>
                <a:gd name="T34" fmla="*/ 0 w 98"/>
                <a:gd name="T35" fmla="*/ 0 h 99"/>
                <a:gd name="T36" fmla="*/ 0 w 98"/>
                <a:gd name="T37" fmla="*/ 0 h 99"/>
                <a:gd name="T38" fmla="*/ 0 w 98"/>
                <a:gd name="T39" fmla="*/ 0 h 99"/>
                <a:gd name="T40" fmla="*/ 0 w 98"/>
                <a:gd name="T41" fmla="*/ 0 h 99"/>
                <a:gd name="T42" fmla="*/ 0 w 98"/>
                <a:gd name="T43" fmla="*/ 0 h 99"/>
                <a:gd name="T44" fmla="*/ 0 w 98"/>
                <a:gd name="T45" fmla="*/ 0 h 99"/>
                <a:gd name="T46" fmla="*/ 0 w 98"/>
                <a:gd name="T47" fmla="*/ 0 h 99"/>
                <a:gd name="T48" fmla="*/ 0 w 98"/>
                <a:gd name="T49" fmla="*/ 0 h 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8" h="99">
                  <a:moveTo>
                    <a:pt x="98" y="50"/>
                  </a:moveTo>
                  <a:lnTo>
                    <a:pt x="97" y="37"/>
                  </a:lnTo>
                  <a:lnTo>
                    <a:pt x="91" y="25"/>
                  </a:lnTo>
                  <a:lnTo>
                    <a:pt x="84" y="15"/>
                  </a:lnTo>
                  <a:lnTo>
                    <a:pt x="73" y="7"/>
                  </a:lnTo>
                  <a:lnTo>
                    <a:pt x="62" y="2"/>
                  </a:lnTo>
                  <a:lnTo>
                    <a:pt x="49" y="0"/>
                  </a:lnTo>
                  <a:lnTo>
                    <a:pt x="36" y="2"/>
                  </a:lnTo>
                  <a:lnTo>
                    <a:pt x="24" y="7"/>
                  </a:lnTo>
                  <a:lnTo>
                    <a:pt x="15" y="15"/>
                  </a:lnTo>
                  <a:lnTo>
                    <a:pt x="6" y="25"/>
                  </a:lnTo>
                  <a:lnTo>
                    <a:pt x="2" y="37"/>
                  </a:lnTo>
                  <a:lnTo>
                    <a:pt x="0" y="50"/>
                  </a:lnTo>
                  <a:lnTo>
                    <a:pt x="2" y="62"/>
                  </a:lnTo>
                  <a:lnTo>
                    <a:pt x="6" y="74"/>
                  </a:lnTo>
                  <a:lnTo>
                    <a:pt x="15" y="84"/>
                  </a:lnTo>
                  <a:lnTo>
                    <a:pt x="24" y="91"/>
                  </a:lnTo>
                  <a:lnTo>
                    <a:pt x="36" y="97"/>
                  </a:lnTo>
                  <a:lnTo>
                    <a:pt x="49" y="99"/>
                  </a:lnTo>
                  <a:lnTo>
                    <a:pt x="62" y="97"/>
                  </a:lnTo>
                  <a:lnTo>
                    <a:pt x="73" y="91"/>
                  </a:lnTo>
                  <a:lnTo>
                    <a:pt x="84" y="84"/>
                  </a:lnTo>
                  <a:lnTo>
                    <a:pt x="91" y="74"/>
                  </a:lnTo>
                  <a:lnTo>
                    <a:pt x="97" y="62"/>
                  </a:lnTo>
                  <a:lnTo>
                    <a:pt x="98" y="5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27" name="Freeform 40"/>
            <p:cNvSpPr>
              <a:spLocks/>
            </p:cNvSpPr>
            <p:nvPr/>
          </p:nvSpPr>
          <p:spPr bwMode="auto">
            <a:xfrm>
              <a:off x="3109" y="2625"/>
              <a:ext cx="14" cy="14"/>
            </a:xfrm>
            <a:custGeom>
              <a:avLst/>
              <a:gdLst>
                <a:gd name="T0" fmla="*/ 0 w 98"/>
                <a:gd name="T1" fmla="*/ 0 h 98"/>
                <a:gd name="T2" fmla="*/ 0 w 98"/>
                <a:gd name="T3" fmla="*/ 0 h 98"/>
                <a:gd name="T4" fmla="*/ 0 w 98"/>
                <a:gd name="T5" fmla="*/ 0 h 98"/>
                <a:gd name="T6" fmla="*/ 0 w 98"/>
                <a:gd name="T7" fmla="*/ 0 h 98"/>
                <a:gd name="T8" fmla="*/ 0 w 98"/>
                <a:gd name="T9" fmla="*/ 0 h 98"/>
                <a:gd name="T10" fmla="*/ 0 w 98"/>
                <a:gd name="T11" fmla="*/ 0 h 98"/>
                <a:gd name="T12" fmla="*/ 0 w 98"/>
                <a:gd name="T13" fmla="*/ 0 h 98"/>
                <a:gd name="T14" fmla="*/ 0 w 98"/>
                <a:gd name="T15" fmla="*/ 0 h 98"/>
                <a:gd name="T16" fmla="*/ 0 w 98"/>
                <a:gd name="T17" fmla="*/ 0 h 98"/>
                <a:gd name="T18" fmla="*/ 0 w 98"/>
                <a:gd name="T19" fmla="*/ 0 h 98"/>
                <a:gd name="T20" fmla="*/ 0 w 98"/>
                <a:gd name="T21" fmla="*/ 0 h 98"/>
                <a:gd name="T22" fmla="*/ 0 w 98"/>
                <a:gd name="T23" fmla="*/ 0 h 98"/>
                <a:gd name="T24" fmla="*/ 0 w 98"/>
                <a:gd name="T25" fmla="*/ 0 h 98"/>
                <a:gd name="T26" fmla="*/ 0 w 98"/>
                <a:gd name="T27" fmla="*/ 0 h 98"/>
                <a:gd name="T28" fmla="*/ 0 w 98"/>
                <a:gd name="T29" fmla="*/ 0 h 98"/>
                <a:gd name="T30" fmla="*/ 0 w 98"/>
                <a:gd name="T31" fmla="*/ 0 h 98"/>
                <a:gd name="T32" fmla="*/ 0 w 98"/>
                <a:gd name="T33" fmla="*/ 0 h 98"/>
                <a:gd name="T34" fmla="*/ 0 w 98"/>
                <a:gd name="T35" fmla="*/ 0 h 98"/>
                <a:gd name="T36" fmla="*/ 0 w 98"/>
                <a:gd name="T37" fmla="*/ 0 h 98"/>
                <a:gd name="T38" fmla="*/ 0 w 98"/>
                <a:gd name="T39" fmla="*/ 0 h 98"/>
                <a:gd name="T40" fmla="*/ 0 w 98"/>
                <a:gd name="T41" fmla="*/ 0 h 98"/>
                <a:gd name="T42" fmla="*/ 0 w 98"/>
                <a:gd name="T43" fmla="*/ 0 h 98"/>
                <a:gd name="T44" fmla="*/ 0 w 98"/>
                <a:gd name="T45" fmla="*/ 0 h 98"/>
                <a:gd name="T46" fmla="*/ 0 w 98"/>
                <a:gd name="T47" fmla="*/ 0 h 98"/>
                <a:gd name="T48" fmla="*/ 0 w 98"/>
                <a:gd name="T49" fmla="*/ 0 h 9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8" h="98">
                  <a:moveTo>
                    <a:pt x="98" y="49"/>
                  </a:moveTo>
                  <a:lnTo>
                    <a:pt x="97" y="37"/>
                  </a:lnTo>
                  <a:lnTo>
                    <a:pt x="91" y="25"/>
                  </a:lnTo>
                  <a:lnTo>
                    <a:pt x="84" y="14"/>
                  </a:lnTo>
                  <a:lnTo>
                    <a:pt x="73" y="7"/>
                  </a:lnTo>
                  <a:lnTo>
                    <a:pt x="62" y="3"/>
                  </a:lnTo>
                  <a:lnTo>
                    <a:pt x="49" y="0"/>
                  </a:lnTo>
                  <a:lnTo>
                    <a:pt x="36" y="3"/>
                  </a:lnTo>
                  <a:lnTo>
                    <a:pt x="24" y="7"/>
                  </a:lnTo>
                  <a:lnTo>
                    <a:pt x="15" y="14"/>
                  </a:lnTo>
                  <a:lnTo>
                    <a:pt x="6" y="25"/>
                  </a:lnTo>
                  <a:lnTo>
                    <a:pt x="2" y="37"/>
                  </a:lnTo>
                  <a:lnTo>
                    <a:pt x="0" y="49"/>
                  </a:lnTo>
                  <a:lnTo>
                    <a:pt x="2" y="62"/>
                  </a:lnTo>
                  <a:lnTo>
                    <a:pt x="6" y="74"/>
                  </a:lnTo>
                  <a:lnTo>
                    <a:pt x="15" y="85"/>
                  </a:lnTo>
                  <a:lnTo>
                    <a:pt x="24" y="92"/>
                  </a:lnTo>
                  <a:lnTo>
                    <a:pt x="36" y="97"/>
                  </a:lnTo>
                  <a:lnTo>
                    <a:pt x="49" y="98"/>
                  </a:lnTo>
                  <a:lnTo>
                    <a:pt x="62" y="97"/>
                  </a:lnTo>
                  <a:lnTo>
                    <a:pt x="73" y="92"/>
                  </a:lnTo>
                  <a:lnTo>
                    <a:pt x="84" y="85"/>
                  </a:lnTo>
                  <a:lnTo>
                    <a:pt x="91" y="74"/>
                  </a:lnTo>
                  <a:lnTo>
                    <a:pt x="97" y="62"/>
                  </a:lnTo>
                  <a:lnTo>
                    <a:pt x="98" y="4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28" name="Line 41"/>
            <p:cNvSpPr>
              <a:spLocks noChangeShapeType="1"/>
            </p:cNvSpPr>
            <p:nvPr/>
          </p:nvSpPr>
          <p:spPr bwMode="auto">
            <a:xfrm>
              <a:off x="3122" y="2636"/>
              <a:ext cx="195" cy="12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29" name="Line 42"/>
            <p:cNvSpPr>
              <a:spLocks noChangeShapeType="1"/>
            </p:cNvSpPr>
            <p:nvPr/>
          </p:nvSpPr>
          <p:spPr bwMode="auto">
            <a:xfrm flipH="1" flipV="1">
              <a:off x="2965" y="2875"/>
              <a:ext cx="145" cy="2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544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4" fill="hold" nodeType="clickEffect">
                                  <p:stCondLst>
                                    <p:cond delay="0"/>
                                  </p:stCondLst>
                                  <p:childTnLst>
                                    <p:set>
                                      <p:cBhvr>
                                        <p:cTn id="10" dur="1" fill="hold">
                                          <p:stCondLst>
                                            <p:cond delay="0"/>
                                          </p:stCondLst>
                                        </p:cTn>
                                        <p:tgtEl>
                                          <p:spTgt spid="445483"/>
                                        </p:tgtEl>
                                        <p:attrNameLst>
                                          <p:attrName>style.visibility</p:attrName>
                                        </p:attrNameLst>
                                      </p:cBhvr>
                                      <p:to>
                                        <p:strVal val="visible"/>
                                      </p:to>
                                    </p:set>
                                    <p:animEffect transition="in" filter="wipe(down)">
                                      <p:cBhvr>
                                        <p:cTn id="11" dur="500"/>
                                        <p:tgtEl>
                                          <p:spTgt spid="44548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4454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444" grpId="0"/>
      <p:bldP spid="445445"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4"/>
          <p:cNvSpPr>
            <a:spLocks noGrp="1" noChangeArrowheads="1"/>
          </p:cNvSpPr>
          <p:nvPr>
            <p:ph type="title"/>
          </p:nvPr>
        </p:nvSpPr>
        <p:spPr>
          <a:xfrm>
            <a:off x="0" y="0"/>
            <a:ext cx="9144000" cy="627063"/>
          </a:xfrm>
          <a:noFill/>
        </p:spPr>
        <p:txBody>
          <a:bodyPr/>
          <a:lstStyle/>
          <a:p>
            <a:pPr algn="l" eaLnBrk="1" hangingPunct="1"/>
            <a:r>
              <a:rPr lang="zh-CN" altLang="en-US" smtClean="0">
                <a:solidFill>
                  <a:srgbClr val="FF0000"/>
                </a:solidFill>
                <a:ea typeface="黑体" pitchFamily="2" charset="-122"/>
              </a:rPr>
              <a:t>四、工程上常用的两种投影图</a:t>
            </a:r>
          </a:p>
        </p:txBody>
      </p:sp>
      <p:sp>
        <p:nvSpPr>
          <p:cNvPr id="449601" name="Text Box 65"/>
          <p:cNvSpPr txBox="1">
            <a:spLocks noChangeArrowheads="1"/>
          </p:cNvSpPr>
          <p:nvPr/>
        </p:nvSpPr>
        <p:spPr bwMode="auto">
          <a:xfrm>
            <a:off x="0" y="549275"/>
            <a:ext cx="4140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en-US" altLang="zh-CN" b="1">
                <a:solidFill>
                  <a:srgbClr val="FF0000"/>
                </a:solidFill>
                <a:latin typeface="黑体" pitchFamily="2" charset="-122"/>
                <a:ea typeface="黑体" pitchFamily="2" charset="-122"/>
              </a:rPr>
              <a:t>1.</a:t>
            </a:r>
            <a:r>
              <a:rPr lang="zh-CN" altLang="en-US" b="1">
                <a:solidFill>
                  <a:srgbClr val="FF0000"/>
                </a:solidFill>
                <a:latin typeface="黑体" pitchFamily="2" charset="-122"/>
                <a:ea typeface="黑体" pitchFamily="2" charset="-122"/>
              </a:rPr>
              <a:t>多面投影图</a:t>
            </a:r>
          </a:p>
        </p:txBody>
      </p:sp>
      <p:sp>
        <p:nvSpPr>
          <p:cNvPr id="449602" name="Text Box 66"/>
          <p:cNvSpPr txBox="1">
            <a:spLocks noChangeArrowheads="1"/>
          </p:cNvSpPr>
          <p:nvPr/>
        </p:nvSpPr>
        <p:spPr bwMode="auto">
          <a:xfrm>
            <a:off x="107950" y="4997450"/>
            <a:ext cx="460851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en-US" altLang="zh-CN" b="1">
                <a:solidFill>
                  <a:srgbClr val="FF0000"/>
                </a:solidFill>
                <a:latin typeface="黑体" pitchFamily="2" charset="-122"/>
                <a:ea typeface="黑体" pitchFamily="2" charset="-122"/>
              </a:rPr>
              <a:t>2.</a:t>
            </a:r>
            <a:r>
              <a:rPr lang="zh-CN" altLang="en-US" b="1">
                <a:solidFill>
                  <a:srgbClr val="FF0000"/>
                </a:solidFill>
                <a:latin typeface="黑体" pitchFamily="2" charset="-122"/>
                <a:ea typeface="黑体" pitchFamily="2" charset="-122"/>
              </a:rPr>
              <a:t>轴测投影图</a:t>
            </a:r>
          </a:p>
        </p:txBody>
      </p:sp>
      <p:sp>
        <p:nvSpPr>
          <p:cNvPr id="449603" name="Text Box 67"/>
          <p:cNvSpPr txBox="1">
            <a:spLocks noChangeArrowheads="1"/>
          </p:cNvSpPr>
          <p:nvPr/>
        </p:nvSpPr>
        <p:spPr bwMode="auto">
          <a:xfrm>
            <a:off x="0" y="1052513"/>
            <a:ext cx="5292725" cy="13731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en-US" altLang="zh-CN" sz="2400"/>
              <a:t>          </a:t>
            </a:r>
            <a:r>
              <a:rPr lang="zh-CN" altLang="en-US" sz="2800" b="1"/>
              <a:t>如图表示将物体向三个相互垂直的投影面作正投影，得到该物体的三面投影图</a:t>
            </a:r>
          </a:p>
        </p:txBody>
      </p:sp>
      <p:sp>
        <p:nvSpPr>
          <p:cNvPr id="449604" name="Text Box 68"/>
          <p:cNvSpPr txBox="1">
            <a:spLocks noChangeArrowheads="1"/>
          </p:cNvSpPr>
          <p:nvPr/>
        </p:nvSpPr>
        <p:spPr bwMode="auto">
          <a:xfrm>
            <a:off x="0" y="5486400"/>
            <a:ext cx="5940425"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en-US" altLang="zh-CN" sz="2800"/>
              <a:t>        </a:t>
            </a:r>
            <a:r>
              <a:rPr lang="zh-CN" altLang="en-US" sz="2800" b="1"/>
              <a:t>轴测投影图也采用平行投影法绘制，但只将物体向一个投影面作正投影或斜投影。</a:t>
            </a:r>
          </a:p>
        </p:txBody>
      </p:sp>
      <p:grpSp>
        <p:nvGrpSpPr>
          <p:cNvPr id="449605" name="Group 69"/>
          <p:cNvGrpSpPr>
            <a:grpSpLocks/>
          </p:cNvGrpSpPr>
          <p:nvPr/>
        </p:nvGrpSpPr>
        <p:grpSpPr bwMode="auto">
          <a:xfrm>
            <a:off x="5795963" y="692150"/>
            <a:ext cx="3216275" cy="2960688"/>
            <a:chOff x="2396" y="864"/>
            <a:chExt cx="2026" cy="1865"/>
          </a:xfrm>
        </p:grpSpPr>
        <p:sp>
          <p:nvSpPr>
            <p:cNvPr id="9349" name="Line 70"/>
            <p:cNvSpPr>
              <a:spLocks noChangeShapeType="1"/>
            </p:cNvSpPr>
            <p:nvPr/>
          </p:nvSpPr>
          <p:spPr bwMode="auto">
            <a:xfrm>
              <a:off x="2713" y="1274"/>
              <a:ext cx="1235" cy="123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0" name="Line 71"/>
            <p:cNvSpPr>
              <a:spLocks noChangeShapeType="1"/>
            </p:cNvSpPr>
            <p:nvPr/>
          </p:nvSpPr>
          <p:spPr bwMode="auto">
            <a:xfrm>
              <a:off x="2713" y="1494"/>
              <a:ext cx="1235" cy="123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1" name="Line 72"/>
            <p:cNvSpPr>
              <a:spLocks noChangeShapeType="1"/>
            </p:cNvSpPr>
            <p:nvPr/>
          </p:nvSpPr>
          <p:spPr bwMode="auto">
            <a:xfrm>
              <a:off x="3044" y="972"/>
              <a:ext cx="1159" cy="116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2" name="Line 73"/>
            <p:cNvSpPr>
              <a:spLocks noChangeShapeType="1"/>
            </p:cNvSpPr>
            <p:nvPr/>
          </p:nvSpPr>
          <p:spPr bwMode="auto">
            <a:xfrm>
              <a:off x="3262" y="972"/>
              <a:ext cx="1160" cy="116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3" name="Line 74"/>
            <p:cNvSpPr>
              <a:spLocks noChangeShapeType="1"/>
            </p:cNvSpPr>
            <p:nvPr/>
          </p:nvSpPr>
          <p:spPr bwMode="auto">
            <a:xfrm>
              <a:off x="2879" y="1274"/>
              <a:ext cx="1234" cy="123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4" name="Line 75"/>
            <p:cNvSpPr>
              <a:spLocks noChangeShapeType="1"/>
            </p:cNvSpPr>
            <p:nvPr/>
          </p:nvSpPr>
          <p:spPr bwMode="auto">
            <a:xfrm>
              <a:off x="3044" y="1274"/>
              <a:ext cx="1159" cy="116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5" name="Line 76"/>
            <p:cNvSpPr>
              <a:spLocks noChangeShapeType="1"/>
            </p:cNvSpPr>
            <p:nvPr/>
          </p:nvSpPr>
          <p:spPr bwMode="auto">
            <a:xfrm>
              <a:off x="2396" y="864"/>
              <a:ext cx="10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6" name="Line 77"/>
            <p:cNvSpPr>
              <a:spLocks noChangeShapeType="1"/>
            </p:cNvSpPr>
            <p:nvPr/>
          </p:nvSpPr>
          <p:spPr bwMode="auto">
            <a:xfrm>
              <a:off x="3494" y="864"/>
              <a:ext cx="0" cy="7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7" name="Line 78"/>
            <p:cNvSpPr>
              <a:spLocks noChangeShapeType="1"/>
            </p:cNvSpPr>
            <p:nvPr/>
          </p:nvSpPr>
          <p:spPr bwMode="auto">
            <a:xfrm flipH="1">
              <a:off x="2396" y="1580"/>
              <a:ext cx="10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8" name="Line 79"/>
            <p:cNvSpPr>
              <a:spLocks noChangeShapeType="1"/>
            </p:cNvSpPr>
            <p:nvPr/>
          </p:nvSpPr>
          <p:spPr bwMode="auto">
            <a:xfrm flipV="1">
              <a:off x="2396" y="864"/>
              <a:ext cx="0" cy="7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59" name="Freeform 80"/>
            <p:cNvSpPr>
              <a:spLocks/>
            </p:cNvSpPr>
            <p:nvPr/>
          </p:nvSpPr>
          <p:spPr bwMode="auto">
            <a:xfrm>
              <a:off x="2450" y="918"/>
              <a:ext cx="34" cy="62"/>
            </a:xfrm>
            <a:custGeom>
              <a:avLst/>
              <a:gdLst>
                <a:gd name="T0" fmla="*/ 0 w 145"/>
                <a:gd name="T1" fmla="*/ 0 h 270"/>
                <a:gd name="T2" fmla="*/ 0 w 145"/>
                <a:gd name="T3" fmla="*/ 3 h 270"/>
                <a:gd name="T4" fmla="*/ 2 w 145"/>
                <a:gd name="T5" fmla="*/ 0 h 270"/>
                <a:gd name="T6" fmla="*/ 0 60000 65536"/>
                <a:gd name="T7" fmla="*/ 0 60000 65536"/>
                <a:gd name="T8" fmla="*/ 0 60000 65536"/>
              </a:gdLst>
              <a:ahLst/>
              <a:cxnLst>
                <a:cxn ang="T6">
                  <a:pos x="T0" y="T1"/>
                </a:cxn>
                <a:cxn ang="T7">
                  <a:pos x="T2" y="T3"/>
                </a:cxn>
                <a:cxn ang="T8">
                  <a:pos x="T4" y="T5"/>
                </a:cxn>
              </a:cxnLst>
              <a:rect l="0" t="0" r="r" b="b"/>
              <a:pathLst>
                <a:path w="145" h="270">
                  <a:moveTo>
                    <a:pt x="0" y="0"/>
                  </a:moveTo>
                  <a:lnTo>
                    <a:pt x="0" y="270"/>
                  </a:lnTo>
                  <a:lnTo>
                    <a:pt x="1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60" name="Line 81"/>
            <p:cNvSpPr>
              <a:spLocks noChangeShapeType="1"/>
            </p:cNvSpPr>
            <p:nvPr/>
          </p:nvSpPr>
          <p:spPr bwMode="auto">
            <a:xfrm>
              <a:off x="3044" y="972"/>
              <a:ext cx="218"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1" name="Line 82"/>
            <p:cNvSpPr>
              <a:spLocks noChangeShapeType="1"/>
            </p:cNvSpPr>
            <p:nvPr/>
          </p:nvSpPr>
          <p:spPr bwMode="auto">
            <a:xfrm>
              <a:off x="3262" y="972"/>
              <a:ext cx="0" cy="52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2" name="Line 83"/>
            <p:cNvSpPr>
              <a:spLocks noChangeShapeType="1"/>
            </p:cNvSpPr>
            <p:nvPr/>
          </p:nvSpPr>
          <p:spPr bwMode="auto">
            <a:xfrm flipH="1">
              <a:off x="2713" y="1494"/>
              <a:ext cx="549"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3" name="Line 84"/>
            <p:cNvSpPr>
              <a:spLocks noChangeShapeType="1"/>
            </p:cNvSpPr>
            <p:nvPr/>
          </p:nvSpPr>
          <p:spPr bwMode="auto">
            <a:xfrm flipV="1">
              <a:off x="2713" y="1274"/>
              <a:ext cx="0" cy="22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4" name="Line 85"/>
            <p:cNvSpPr>
              <a:spLocks noChangeShapeType="1"/>
            </p:cNvSpPr>
            <p:nvPr/>
          </p:nvSpPr>
          <p:spPr bwMode="auto">
            <a:xfrm>
              <a:off x="2713" y="1274"/>
              <a:ext cx="33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5" name="Line 86"/>
            <p:cNvSpPr>
              <a:spLocks noChangeShapeType="1"/>
            </p:cNvSpPr>
            <p:nvPr/>
          </p:nvSpPr>
          <p:spPr bwMode="auto">
            <a:xfrm flipV="1">
              <a:off x="3044" y="972"/>
              <a:ext cx="0" cy="3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6" name="Line 87"/>
            <p:cNvSpPr>
              <a:spLocks noChangeShapeType="1"/>
            </p:cNvSpPr>
            <p:nvPr/>
          </p:nvSpPr>
          <p:spPr bwMode="auto">
            <a:xfrm>
              <a:off x="2879" y="1274"/>
              <a:ext cx="0" cy="22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7" name="Line 88"/>
            <p:cNvSpPr>
              <a:spLocks noChangeShapeType="1"/>
            </p:cNvSpPr>
            <p:nvPr/>
          </p:nvSpPr>
          <p:spPr bwMode="auto">
            <a:xfrm>
              <a:off x="4009" y="1938"/>
              <a:ext cx="22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8" name="Line 89"/>
            <p:cNvSpPr>
              <a:spLocks noChangeShapeType="1"/>
            </p:cNvSpPr>
            <p:nvPr/>
          </p:nvSpPr>
          <p:spPr bwMode="auto">
            <a:xfrm flipV="1">
              <a:off x="3680" y="2241"/>
              <a:ext cx="0" cy="22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69" name="Line 90"/>
            <p:cNvSpPr>
              <a:spLocks noChangeShapeType="1"/>
            </p:cNvSpPr>
            <p:nvPr/>
          </p:nvSpPr>
          <p:spPr bwMode="auto">
            <a:xfrm>
              <a:off x="3680" y="2241"/>
              <a:ext cx="329"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0" name="Line 91"/>
            <p:cNvSpPr>
              <a:spLocks noChangeShapeType="1"/>
            </p:cNvSpPr>
            <p:nvPr/>
          </p:nvSpPr>
          <p:spPr bwMode="auto">
            <a:xfrm flipV="1">
              <a:off x="4009" y="1938"/>
              <a:ext cx="0" cy="30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1" name="Line 92"/>
            <p:cNvSpPr>
              <a:spLocks noChangeShapeType="1"/>
            </p:cNvSpPr>
            <p:nvPr/>
          </p:nvSpPr>
          <p:spPr bwMode="auto">
            <a:xfrm>
              <a:off x="4203" y="2132"/>
              <a:ext cx="219"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2" name="Line 93"/>
            <p:cNvSpPr>
              <a:spLocks noChangeShapeType="1"/>
            </p:cNvSpPr>
            <p:nvPr/>
          </p:nvSpPr>
          <p:spPr bwMode="auto">
            <a:xfrm>
              <a:off x="4422" y="2132"/>
              <a:ext cx="0" cy="52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3" name="Line 94"/>
            <p:cNvSpPr>
              <a:spLocks noChangeShapeType="1"/>
            </p:cNvSpPr>
            <p:nvPr/>
          </p:nvSpPr>
          <p:spPr bwMode="auto">
            <a:xfrm flipH="1">
              <a:off x="4113" y="2654"/>
              <a:ext cx="309"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4" name="Line 95"/>
            <p:cNvSpPr>
              <a:spLocks noChangeShapeType="1"/>
            </p:cNvSpPr>
            <p:nvPr/>
          </p:nvSpPr>
          <p:spPr bwMode="auto">
            <a:xfrm>
              <a:off x="4039" y="2435"/>
              <a:ext cx="16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5" name="Line 96"/>
            <p:cNvSpPr>
              <a:spLocks noChangeShapeType="1"/>
            </p:cNvSpPr>
            <p:nvPr/>
          </p:nvSpPr>
          <p:spPr bwMode="auto">
            <a:xfrm flipV="1">
              <a:off x="4203" y="2132"/>
              <a:ext cx="0" cy="30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6" name="Line 97"/>
            <p:cNvSpPr>
              <a:spLocks noChangeShapeType="1"/>
            </p:cNvSpPr>
            <p:nvPr/>
          </p:nvSpPr>
          <p:spPr bwMode="auto">
            <a:xfrm>
              <a:off x="4229" y="1938"/>
              <a:ext cx="193" cy="1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7" name="Line 98"/>
            <p:cNvSpPr>
              <a:spLocks noChangeShapeType="1"/>
            </p:cNvSpPr>
            <p:nvPr/>
          </p:nvSpPr>
          <p:spPr bwMode="auto">
            <a:xfrm>
              <a:off x="3680" y="2461"/>
              <a:ext cx="268" cy="26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8" name="Line 99"/>
            <p:cNvSpPr>
              <a:spLocks noChangeShapeType="1"/>
            </p:cNvSpPr>
            <p:nvPr/>
          </p:nvSpPr>
          <p:spPr bwMode="auto">
            <a:xfrm>
              <a:off x="3680" y="2241"/>
              <a:ext cx="268" cy="26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79" name="Line 100"/>
            <p:cNvSpPr>
              <a:spLocks noChangeShapeType="1"/>
            </p:cNvSpPr>
            <p:nvPr/>
          </p:nvSpPr>
          <p:spPr bwMode="auto">
            <a:xfrm>
              <a:off x="3948" y="2509"/>
              <a:ext cx="0" cy="22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0" name="Line 101"/>
            <p:cNvSpPr>
              <a:spLocks noChangeShapeType="1"/>
            </p:cNvSpPr>
            <p:nvPr/>
          </p:nvSpPr>
          <p:spPr bwMode="auto">
            <a:xfrm>
              <a:off x="4009" y="1938"/>
              <a:ext cx="194" cy="1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1" name="Line 102"/>
            <p:cNvSpPr>
              <a:spLocks noChangeShapeType="1"/>
            </p:cNvSpPr>
            <p:nvPr/>
          </p:nvSpPr>
          <p:spPr bwMode="auto">
            <a:xfrm>
              <a:off x="4009" y="2241"/>
              <a:ext cx="194" cy="1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2" name="Line 103"/>
            <p:cNvSpPr>
              <a:spLocks noChangeShapeType="1"/>
            </p:cNvSpPr>
            <p:nvPr/>
          </p:nvSpPr>
          <p:spPr bwMode="auto">
            <a:xfrm>
              <a:off x="3529" y="1457"/>
              <a:ext cx="218"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3" name="Line 104"/>
            <p:cNvSpPr>
              <a:spLocks noChangeShapeType="1"/>
            </p:cNvSpPr>
            <p:nvPr/>
          </p:nvSpPr>
          <p:spPr bwMode="auto">
            <a:xfrm flipV="1">
              <a:off x="3198" y="1759"/>
              <a:ext cx="0" cy="22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4" name="Line 105"/>
            <p:cNvSpPr>
              <a:spLocks noChangeShapeType="1"/>
            </p:cNvSpPr>
            <p:nvPr/>
          </p:nvSpPr>
          <p:spPr bwMode="auto">
            <a:xfrm>
              <a:off x="3198" y="1759"/>
              <a:ext cx="33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5" name="Line 106"/>
            <p:cNvSpPr>
              <a:spLocks noChangeShapeType="1"/>
            </p:cNvSpPr>
            <p:nvPr/>
          </p:nvSpPr>
          <p:spPr bwMode="auto">
            <a:xfrm flipV="1">
              <a:off x="3529" y="1457"/>
              <a:ext cx="0" cy="3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6" name="Line 107"/>
            <p:cNvSpPr>
              <a:spLocks noChangeShapeType="1"/>
            </p:cNvSpPr>
            <p:nvPr/>
          </p:nvSpPr>
          <p:spPr bwMode="auto">
            <a:xfrm>
              <a:off x="3722" y="1652"/>
              <a:ext cx="22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7" name="Line 108"/>
            <p:cNvSpPr>
              <a:spLocks noChangeShapeType="1"/>
            </p:cNvSpPr>
            <p:nvPr/>
          </p:nvSpPr>
          <p:spPr bwMode="auto">
            <a:xfrm>
              <a:off x="3942" y="1652"/>
              <a:ext cx="0" cy="52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8" name="Line 109"/>
            <p:cNvSpPr>
              <a:spLocks noChangeShapeType="1"/>
            </p:cNvSpPr>
            <p:nvPr/>
          </p:nvSpPr>
          <p:spPr bwMode="auto">
            <a:xfrm flipH="1">
              <a:off x="3557" y="2174"/>
              <a:ext cx="38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89" name="Line 110"/>
            <p:cNvSpPr>
              <a:spLocks noChangeShapeType="1"/>
            </p:cNvSpPr>
            <p:nvPr/>
          </p:nvSpPr>
          <p:spPr bwMode="auto">
            <a:xfrm>
              <a:off x="3557" y="1954"/>
              <a:ext cx="16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0" name="Line 111"/>
            <p:cNvSpPr>
              <a:spLocks noChangeShapeType="1"/>
            </p:cNvSpPr>
            <p:nvPr/>
          </p:nvSpPr>
          <p:spPr bwMode="auto">
            <a:xfrm flipV="1">
              <a:off x="3722" y="1652"/>
              <a:ext cx="0" cy="3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1" name="Line 112"/>
            <p:cNvSpPr>
              <a:spLocks noChangeShapeType="1"/>
            </p:cNvSpPr>
            <p:nvPr/>
          </p:nvSpPr>
          <p:spPr bwMode="auto">
            <a:xfrm>
              <a:off x="3747" y="1457"/>
              <a:ext cx="195" cy="19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2" name="Line 113"/>
            <p:cNvSpPr>
              <a:spLocks noChangeShapeType="1"/>
            </p:cNvSpPr>
            <p:nvPr/>
          </p:nvSpPr>
          <p:spPr bwMode="auto">
            <a:xfrm>
              <a:off x="3198" y="1979"/>
              <a:ext cx="74" cy="7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3" name="Line 114"/>
            <p:cNvSpPr>
              <a:spLocks noChangeShapeType="1"/>
            </p:cNvSpPr>
            <p:nvPr/>
          </p:nvSpPr>
          <p:spPr bwMode="auto">
            <a:xfrm>
              <a:off x="3198" y="1759"/>
              <a:ext cx="74" cy="7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4" name="Line 115"/>
            <p:cNvSpPr>
              <a:spLocks noChangeShapeType="1"/>
            </p:cNvSpPr>
            <p:nvPr/>
          </p:nvSpPr>
          <p:spPr bwMode="auto">
            <a:xfrm>
              <a:off x="3557" y="1954"/>
              <a:ext cx="0" cy="22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5" name="Line 116"/>
            <p:cNvSpPr>
              <a:spLocks noChangeShapeType="1"/>
            </p:cNvSpPr>
            <p:nvPr/>
          </p:nvSpPr>
          <p:spPr bwMode="auto">
            <a:xfrm>
              <a:off x="3272" y="1832"/>
              <a:ext cx="0" cy="21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6" name="Line 117"/>
            <p:cNvSpPr>
              <a:spLocks noChangeShapeType="1"/>
            </p:cNvSpPr>
            <p:nvPr/>
          </p:nvSpPr>
          <p:spPr bwMode="auto">
            <a:xfrm>
              <a:off x="3272" y="1832"/>
              <a:ext cx="285" cy="12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7" name="Line 118"/>
            <p:cNvSpPr>
              <a:spLocks noChangeShapeType="1"/>
            </p:cNvSpPr>
            <p:nvPr/>
          </p:nvSpPr>
          <p:spPr bwMode="auto">
            <a:xfrm flipH="1" flipV="1">
              <a:off x="3272" y="2051"/>
              <a:ext cx="285" cy="12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8" name="Line 119"/>
            <p:cNvSpPr>
              <a:spLocks noChangeShapeType="1"/>
            </p:cNvSpPr>
            <p:nvPr/>
          </p:nvSpPr>
          <p:spPr bwMode="auto">
            <a:xfrm>
              <a:off x="3529" y="1457"/>
              <a:ext cx="193" cy="19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99" name="Line 120"/>
            <p:cNvSpPr>
              <a:spLocks noChangeShapeType="1"/>
            </p:cNvSpPr>
            <p:nvPr/>
          </p:nvSpPr>
          <p:spPr bwMode="auto">
            <a:xfrm>
              <a:off x="3529" y="1759"/>
              <a:ext cx="193" cy="19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00" name="Line 121"/>
            <p:cNvSpPr>
              <a:spLocks noChangeShapeType="1"/>
            </p:cNvSpPr>
            <p:nvPr/>
          </p:nvSpPr>
          <p:spPr bwMode="auto">
            <a:xfrm>
              <a:off x="4039" y="2435"/>
              <a:ext cx="74" cy="7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01" name="Line 122"/>
            <p:cNvSpPr>
              <a:spLocks noChangeShapeType="1"/>
            </p:cNvSpPr>
            <p:nvPr/>
          </p:nvSpPr>
          <p:spPr bwMode="auto">
            <a:xfrm>
              <a:off x="3948" y="2729"/>
              <a:ext cx="16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02" name="Line 123"/>
            <p:cNvSpPr>
              <a:spLocks noChangeShapeType="1"/>
            </p:cNvSpPr>
            <p:nvPr/>
          </p:nvSpPr>
          <p:spPr bwMode="auto">
            <a:xfrm>
              <a:off x="3948" y="2509"/>
              <a:ext cx="16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03" name="Line 124"/>
            <p:cNvSpPr>
              <a:spLocks noChangeShapeType="1"/>
            </p:cNvSpPr>
            <p:nvPr/>
          </p:nvSpPr>
          <p:spPr bwMode="auto">
            <a:xfrm>
              <a:off x="4113" y="2509"/>
              <a:ext cx="0" cy="22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49661" name="Group 125"/>
          <p:cNvGrpSpPr>
            <a:grpSpLocks/>
          </p:cNvGrpSpPr>
          <p:nvPr/>
        </p:nvGrpSpPr>
        <p:grpSpPr bwMode="auto">
          <a:xfrm>
            <a:off x="3208338" y="2679700"/>
            <a:ext cx="2300287" cy="2168525"/>
            <a:chOff x="2381" y="2144"/>
            <a:chExt cx="509" cy="479"/>
          </a:xfrm>
        </p:grpSpPr>
        <p:sp>
          <p:nvSpPr>
            <p:cNvPr id="9330" name="Line 126"/>
            <p:cNvSpPr>
              <a:spLocks noChangeShapeType="1"/>
            </p:cNvSpPr>
            <p:nvPr/>
          </p:nvSpPr>
          <p:spPr bwMode="auto">
            <a:xfrm>
              <a:off x="2545" y="2144"/>
              <a:ext cx="109"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1" name="Line 127"/>
            <p:cNvSpPr>
              <a:spLocks noChangeShapeType="1"/>
            </p:cNvSpPr>
            <p:nvPr/>
          </p:nvSpPr>
          <p:spPr bwMode="auto">
            <a:xfrm>
              <a:off x="2654" y="2144"/>
              <a:ext cx="0" cy="25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2" name="Line 128"/>
            <p:cNvSpPr>
              <a:spLocks noChangeShapeType="1"/>
            </p:cNvSpPr>
            <p:nvPr/>
          </p:nvSpPr>
          <p:spPr bwMode="auto">
            <a:xfrm flipH="1">
              <a:off x="2381" y="2403"/>
              <a:ext cx="273"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3" name="Line 129"/>
            <p:cNvSpPr>
              <a:spLocks noChangeShapeType="1"/>
            </p:cNvSpPr>
            <p:nvPr/>
          </p:nvSpPr>
          <p:spPr bwMode="auto">
            <a:xfrm flipV="1">
              <a:off x="2381" y="2294"/>
              <a:ext cx="0" cy="10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4" name="Line 130"/>
            <p:cNvSpPr>
              <a:spLocks noChangeShapeType="1"/>
            </p:cNvSpPr>
            <p:nvPr/>
          </p:nvSpPr>
          <p:spPr bwMode="auto">
            <a:xfrm>
              <a:off x="2381" y="2294"/>
              <a:ext cx="16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5" name="Line 131"/>
            <p:cNvSpPr>
              <a:spLocks noChangeShapeType="1"/>
            </p:cNvSpPr>
            <p:nvPr/>
          </p:nvSpPr>
          <p:spPr bwMode="auto">
            <a:xfrm flipV="1">
              <a:off x="2545" y="2144"/>
              <a:ext cx="0" cy="1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6" name="Line 132"/>
            <p:cNvSpPr>
              <a:spLocks noChangeShapeType="1"/>
            </p:cNvSpPr>
            <p:nvPr/>
          </p:nvSpPr>
          <p:spPr bwMode="auto">
            <a:xfrm>
              <a:off x="2463" y="2294"/>
              <a:ext cx="0" cy="10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7" name="Line 133"/>
            <p:cNvSpPr>
              <a:spLocks noChangeShapeType="1"/>
            </p:cNvSpPr>
            <p:nvPr/>
          </p:nvSpPr>
          <p:spPr bwMode="auto">
            <a:xfrm flipH="1">
              <a:off x="2463" y="2623"/>
              <a:ext cx="19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8" name="Line 134"/>
            <p:cNvSpPr>
              <a:spLocks noChangeShapeType="1"/>
            </p:cNvSpPr>
            <p:nvPr/>
          </p:nvSpPr>
          <p:spPr bwMode="auto">
            <a:xfrm>
              <a:off x="2381" y="2432"/>
              <a:ext cx="0" cy="7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9" name="Line 135"/>
            <p:cNvSpPr>
              <a:spLocks noChangeShapeType="1"/>
            </p:cNvSpPr>
            <p:nvPr/>
          </p:nvSpPr>
          <p:spPr bwMode="auto">
            <a:xfrm flipH="1" flipV="1">
              <a:off x="2381" y="2502"/>
              <a:ext cx="82" cy="12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0" name="Line 136"/>
            <p:cNvSpPr>
              <a:spLocks noChangeShapeType="1"/>
            </p:cNvSpPr>
            <p:nvPr/>
          </p:nvSpPr>
          <p:spPr bwMode="auto">
            <a:xfrm flipV="1">
              <a:off x="2654" y="2432"/>
              <a:ext cx="0" cy="19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1" name="Line 137"/>
            <p:cNvSpPr>
              <a:spLocks noChangeShapeType="1"/>
            </p:cNvSpPr>
            <p:nvPr/>
          </p:nvSpPr>
          <p:spPr bwMode="auto">
            <a:xfrm>
              <a:off x="2381" y="2432"/>
              <a:ext cx="273"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2" name="Line 138"/>
            <p:cNvSpPr>
              <a:spLocks noChangeShapeType="1"/>
            </p:cNvSpPr>
            <p:nvPr/>
          </p:nvSpPr>
          <p:spPr bwMode="auto">
            <a:xfrm>
              <a:off x="2545" y="2432"/>
              <a:ext cx="0" cy="19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3" name="Line 139"/>
            <p:cNvSpPr>
              <a:spLocks noChangeShapeType="1"/>
            </p:cNvSpPr>
            <p:nvPr/>
          </p:nvSpPr>
          <p:spPr bwMode="auto">
            <a:xfrm>
              <a:off x="2890" y="2144"/>
              <a:ext cx="0" cy="25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4" name="Line 140"/>
            <p:cNvSpPr>
              <a:spLocks noChangeShapeType="1"/>
            </p:cNvSpPr>
            <p:nvPr/>
          </p:nvSpPr>
          <p:spPr bwMode="auto">
            <a:xfrm>
              <a:off x="2699" y="2144"/>
              <a:ext cx="19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5" name="Line 141"/>
            <p:cNvSpPr>
              <a:spLocks noChangeShapeType="1"/>
            </p:cNvSpPr>
            <p:nvPr/>
          </p:nvSpPr>
          <p:spPr bwMode="auto">
            <a:xfrm flipH="1">
              <a:off x="2699" y="2403"/>
              <a:ext cx="19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6" name="Line 142"/>
            <p:cNvSpPr>
              <a:spLocks noChangeShapeType="1"/>
            </p:cNvSpPr>
            <p:nvPr/>
          </p:nvSpPr>
          <p:spPr bwMode="auto">
            <a:xfrm flipV="1">
              <a:off x="2699" y="2144"/>
              <a:ext cx="0" cy="25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7" name="Line 143"/>
            <p:cNvSpPr>
              <a:spLocks noChangeShapeType="1"/>
            </p:cNvSpPr>
            <p:nvPr/>
          </p:nvSpPr>
          <p:spPr bwMode="auto">
            <a:xfrm>
              <a:off x="2699" y="2294"/>
              <a:ext cx="19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48" name="Line 144"/>
            <p:cNvSpPr>
              <a:spLocks noChangeShapeType="1"/>
            </p:cNvSpPr>
            <p:nvPr/>
          </p:nvSpPr>
          <p:spPr bwMode="auto">
            <a:xfrm>
              <a:off x="2770" y="2294"/>
              <a:ext cx="0" cy="10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49681" name="Group 145"/>
          <p:cNvGrpSpPr>
            <a:grpSpLocks/>
          </p:cNvGrpSpPr>
          <p:nvPr/>
        </p:nvGrpSpPr>
        <p:grpSpPr bwMode="auto">
          <a:xfrm>
            <a:off x="144463" y="2432050"/>
            <a:ext cx="2895600" cy="2700338"/>
            <a:chOff x="0" y="962"/>
            <a:chExt cx="2020" cy="1883"/>
          </a:xfrm>
        </p:grpSpPr>
        <p:sp>
          <p:nvSpPr>
            <p:cNvPr id="9250" name="Line 146"/>
            <p:cNvSpPr>
              <a:spLocks noChangeShapeType="1"/>
            </p:cNvSpPr>
            <p:nvPr/>
          </p:nvSpPr>
          <p:spPr bwMode="auto">
            <a:xfrm>
              <a:off x="496" y="1187"/>
              <a:ext cx="22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1" name="Line 147"/>
            <p:cNvSpPr>
              <a:spLocks noChangeShapeType="1"/>
            </p:cNvSpPr>
            <p:nvPr/>
          </p:nvSpPr>
          <p:spPr bwMode="auto">
            <a:xfrm>
              <a:off x="723" y="1187"/>
              <a:ext cx="0" cy="53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2" name="Line 148"/>
            <p:cNvSpPr>
              <a:spLocks noChangeShapeType="1"/>
            </p:cNvSpPr>
            <p:nvPr/>
          </p:nvSpPr>
          <p:spPr bwMode="auto">
            <a:xfrm flipH="1">
              <a:off x="154" y="1718"/>
              <a:ext cx="569"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3" name="Line 149"/>
            <p:cNvSpPr>
              <a:spLocks noChangeShapeType="1"/>
            </p:cNvSpPr>
            <p:nvPr/>
          </p:nvSpPr>
          <p:spPr bwMode="auto">
            <a:xfrm flipV="1">
              <a:off x="154" y="1491"/>
              <a:ext cx="0" cy="2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4" name="Line 150"/>
            <p:cNvSpPr>
              <a:spLocks noChangeShapeType="1"/>
            </p:cNvSpPr>
            <p:nvPr/>
          </p:nvSpPr>
          <p:spPr bwMode="auto">
            <a:xfrm>
              <a:off x="154" y="1491"/>
              <a:ext cx="34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5" name="Line 151"/>
            <p:cNvSpPr>
              <a:spLocks noChangeShapeType="1"/>
            </p:cNvSpPr>
            <p:nvPr/>
          </p:nvSpPr>
          <p:spPr bwMode="auto">
            <a:xfrm flipV="1">
              <a:off x="496" y="1187"/>
              <a:ext cx="0" cy="30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6" name="Line 152"/>
            <p:cNvSpPr>
              <a:spLocks noChangeShapeType="1"/>
            </p:cNvSpPr>
            <p:nvPr/>
          </p:nvSpPr>
          <p:spPr bwMode="auto">
            <a:xfrm>
              <a:off x="325" y="1491"/>
              <a:ext cx="0" cy="2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7" name="Line 153"/>
            <p:cNvSpPr>
              <a:spLocks noChangeShapeType="1"/>
            </p:cNvSpPr>
            <p:nvPr/>
          </p:nvSpPr>
          <p:spPr bwMode="auto">
            <a:xfrm>
              <a:off x="816" y="1508"/>
              <a:ext cx="22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8" name="Line 154"/>
            <p:cNvSpPr>
              <a:spLocks noChangeShapeType="1"/>
            </p:cNvSpPr>
            <p:nvPr/>
          </p:nvSpPr>
          <p:spPr bwMode="auto">
            <a:xfrm flipV="1">
              <a:off x="475" y="1822"/>
              <a:ext cx="0" cy="2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59" name="Line 155"/>
            <p:cNvSpPr>
              <a:spLocks noChangeShapeType="1"/>
            </p:cNvSpPr>
            <p:nvPr/>
          </p:nvSpPr>
          <p:spPr bwMode="auto">
            <a:xfrm>
              <a:off x="475" y="1822"/>
              <a:ext cx="34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0" name="Line 156"/>
            <p:cNvSpPr>
              <a:spLocks noChangeShapeType="1"/>
            </p:cNvSpPr>
            <p:nvPr/>
          </p:nvSpPr>
          <p:spPr bwMode="auto">
            <a:xfrm flipV="1">
              <a:off x="816" y="1508"/>
              <a:ext cx="0" cy="31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1" name="Line 157"/>
            <p:cNvSpPr>
              <a:spLocks noChangeShapeType="1"/>
            </p:cNvSpPr>
            <p:nvPr/>
          </p:nvSpPr>
          <p:spPr bwMode="auto">
            <a:xfrm>
              <a:off x="1016" y="1710"/>
              <a:ext cx="22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2" name="Line 158"/>
            <p:cNvSpPr>
              <a:spLocks noChangeShapeType="1"/>
            </p:cNvSpPr>
            <p:nvPr/>
          </p:nvSpPr>
          <p:spPr bwMode="auto">
            <a:xfrm>
              <a:off x="1243" y="1710"/>
              <a:ext cx="0" cy="53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3" name="Line 159"/>
            <p:cNvSpPr>
              <a:spLocks noChangeShapeType="1"/>
            </p:cNvSpPr>
            <p:nvPr/>
          </p:nvSpPr>
          <p:spPr bwMode="auto">
            <a:xfrm flipH="1">
              <a:off x="845" y="2249"/>
              <a:ext cx="398"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4" name="Line 160"/>
            <p:cNvSpPr>
              <a:spLocks noChangeShapeType="1"/>
            </p:cNvSpPr>
            <p:nvPr/>
          </p:nvSpPr>
          <p:spPr bwMode="auto">
            <a:xfrm>
              <a:off x="845" y="2022"/>
              <a:ext cx="17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5" name="Line 161"/>
            <p:cNvSpPr>
              <a:spLocks noChangeShapeType="1"/>
            </p:cNvSpPr>
            <p:nvPr/>
          </p:nvSpPr>
          <p:spPr bwMode="auto">
            <a:xfrm flipV="1">
              <a:off x="1016" y="1710"/>
              <a:ext cx="0" cy="31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6" name="Line 162"/>
            <p:cNvSpPr>
              <a:spLocks noChangeShapeType="1"/>
            </p:cNvSpPr>
            <p:nvPr/>
          </p:nvSpPr>
          <p:spPr bwMode="auto">
            <a:xfrm>
              <a:off x="1043" y="1508"/>
              <a:ext cx="200" cy="2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7" name="Line 163"/>
            <p:cNvSpPr>
              <a:spLocks noChangeShapeType="1"/>
            </p:cNvSpPr>
            <p:nvPr/>
          </p:nvSpPr>
          <p:spPr bwMode="auto">
            <a:xfrm>
              <a:off x="475" y="2049"/>
              <a:ext cx="75" cy="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8" name="Line 164"/>
            <p:cNvSpPr>
              <a:spLocks noChangeShapeType="1"/>
            </p:cNvSpPr>
            <p:nvPr/>
          </p:nvSpPr>
          <p:spPr bwMode="auto">
            <a:xfrm>
              <a:off x="475" y="1822"/>
              <a:ext cx="75" cy="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69" name="Line 165"/>
            <p:cNvSpPr>
              <a:spLocks noChangeShapeType="1"/>
            </p:cNvSpPr>
            <p:nvPr/>
          </p:nvSpPr>
          <p:spPr bwMode="auto">
            <a:xfrm>
              <a:off x="845" y="2022"/>
              <a:ext cx="0" cy="2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0" name="Line 166"/>
            <p:cNvSpPr>
              <a:spLocks noChangeShapeType="1"/>
            </p:cNvSpPr>
            <p:nvPr/>
          </p:nvSpPr>
          <p:spPr bwMode="auto">
            <a:xfrm>
              <a:off x="550" y="1897"/>
              <a:ext cx="0" cy="2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1" name="Line 167"/>
            <p:cNvSpPr>
              <a:spLocks noChangeShapeType="1"/>
            </p:cNvSpPr>
            <p:nvPr/>
          </p:nvSpPr>
          <p:spPr bwMode="auto">
            <a:xfrm>
              <a:off x="550" y="1897"/>
              <a:ext cx="295" cy="1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2" name="Line 168"/>
            <p:cNvSpPr>
              <a:spLocks noChangeShapeType="1"/>
            </p:cNvSpPr>
            <p:nvPr/>
          </p:nvSpPr>
          <p:spPr bwMode="auto">
            <a:xfrm flipH="1" flipV="1">
              <a:off x="550" y="2124"/>
              <a:ext cx="295" cy="12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3" name="Line 169"/>
            <p:cNvSpPr>
              <a:spLocks noChangeShapeType="1"/>
            </p:cNvSpPr>
            <p:nvPr/>
          </p:nvSpPr>
          <p:spPr bwMode="auto">
            <a:xfrm>
              <a:off x="816" y="1508"/>
              <a:ext cx="200" cy="2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4" name="Line 170"/>
            <p:cNvSpPr>
              <a:spLocks noChangeShapeType="1"/>
            </p:cNvSpPr>
            <p:nvPr/>
          </p:nvSpPr>
          <p:spPr bwMode="auto">
            <a:xfrm>
              <a:off x="816" y="1822"/>
              <a:ext cx="200" cy="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5" name="Line 171"/>
            <p:cNvSpPr>
              <a:spLocks noChangeShapeType="1"/>
            </p:cNvSpPr>
            <p:nvPr/>
          </p:nvSpPr>
          <p:spPr bwMode="auto">
            <a:xfrm>
              <a:off x="85" y="1062"/>
              <a:ext cx="113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6" name="Line 172"/>
            <p:cNvSpPr>
              <a:spLocks noChangeShapeType="1"/>
            </p:cNvSpPr>
            <p:nvPr/>
          </p:nvSpPr>
          <p:spPr bwMode="auto">
            <a:xfrm>
              <a:off x="1220" y="1062"/>
              <a:ext cx="0" cy="6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7" name="Line 173"/>
            <p:cNvSpPr>
              <a:spLocks noChangeShapeType="1"/>
            </p:cNvSpPr>
            <p:nvPr/>
          </p:nvSpPr>
          <p:spPr bwMode="auto">
            <a:xfrm flipH="1">
              <a:off x="85" y="2058"/>
              <a:ext cx="39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8" name="Line 174"/>
            <p:cNvSpPr>
              <a:spLocks noChangeShapeType="1"/>
            </p:cNvSpPr>
            <p:nvPr/>
          </p:nvSpPr>
          <p:spPr bwMode="auto">
            <a:xfrm flipV="1">
              <a:off x="85" y="1062"/>
              <a:ext cx="0" cy="99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79" name="Line 175"/>
            <p:cNvSpPr>
              <a:spLocks noChangeShapeType="1"/>
            </p:cNvSpPr>
            <p:nvPr/>
          </p:nvSpPr>
          <p:spPr bwMode="auto">
            <a:xfrm>
              <a:off x="1220" y="1062"/>
              <a:ext cx="710" cy="71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80" name="Line 176"/>
            <p:cNvSpPr>
              <a:spLocks noChangeShapeType="1"/>
            </p:cNvSpPr>
            <p:nvPr/>
          </p:nvSpPr>
          <p:spPr bwMode="auto">
            <a:xfrm>
              <a:off x="1247" y="2085"/>
              <a:ext cx="683" cy="6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81" name="Line 177"/>
            <p:cNvSpPr>
              <a:spLocks noChangeShapeType="1"/>
            </p:cNvSpPr>
            <p:nvPr/>
          </p:nvSpPr>
          <p:spPr bwMode="auto">
            <a:xfrm>
              <a:off x="85" y="2058"/>
              <a:ext cx="711" cy="71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82" name="Line 178"/>
            <p:cNvSpPr>
              <a:spLocks noChangeShapeType="1"/>
            </p:cNvSpPr>
            <p:nvPr/>
          </p:nvSpPr>
          <p:spPr bwMode="auto">
            <a:xfrm>
              <a:off x="796" y="2768"/>
              <a:ext cx="1134"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83" name="Line 179"/>
            <p:cNvSpPr>
              <a:spLocks noChangeShapeType="1"/>
            </p:cNvSpPr>
            <p:nvPr/>
          </p:nvSpPr>
          <p:spPr bwMode="auto">
            <a:xfrm flipV="1">
              <a:off x="1930" y="1774"/>
              <a:ext cx="0" cy="9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84" name="Line 180"/>
            <p:cNvSpPr>
              <a:spLocks noChangeShapeType="1"/>
            </p:cNvSpPr>
            <p:nvPr/>
          </p:nvSpPr>
          <p:spPr bwMode="auto">
            <a:xfrm flipH="1" flipV="1">
              <a:off x="768" y="2668"/>
              <a:ext cx="65"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85" name="Line 181"/>
            <p:cNvSpPr>
              <a:spLocks noChangeShapeType="1"/>
            </p:cNvSpPr>
            <p:nvPr/>
          </p:nvSpPr>
          <p:spPr bwMode="auto">
            <a:xfrm>
              <a:off x="798" y="2697"/>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86" name="Line 182"/>
            <p:cNvSpPr>
              <a:spLocks noChangeShapeType="1"/>
            </p:cNvSpPr>
            <p:nvPr/>
          </p:nvSpPr>
          <p:spPr bwMode="auto">
            <a:xfrm>
              <a:off x="798" y="2668"/>
              <a:ext cx="62"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87" name="Freeform 183"/>
            <p:cNvSpPr>
              <a:spLocks/>
            </p:cNvSpPr>
            <p:nvPr/>
          </p:nvSpPr>
          <p:spPr bwMode="auto">
            <a:xfrm>
              <a:off x="142" y="1118"/>
              <a:ext cx="33" cy="65"/>
            </a:xfrm>
            <a:custGeom>
              <a:avLst/>
              <a:gdLst>
                <a:gd name="T0" fmla="*/ 0 w 115"/>
                <a:gd name="T1" fmla="*/ 0 h 215"/>
                <a:gd name="T2" fmla="*/ 0 w 115"/>
                <a:gd name="T3" fmla="*/ 6 h 215"/>
                <a:gd name="T4" fmla="*/ 3 w 115"/>
                <a:gd name="T5" fmla="*/ 0 h 215"/>
                <a:gd name="T6" fmla="*/ 0 60000 65536"/>
                <a:gd name="T7" fmla="*/ 0 60000 65536"/>
                <a:gd name="T8" fmla="*/ 0 60000 65536"/>
              </a:gdLst>
              <a:ahLst/>
              <a:cxnLst>
                <a:cxn ang="T6">
                  <a:pos x="T0" y="T1"/>
                </a:cxn>
                <a:cxn ang="T7">
                  <a:pos x="T2" y="T3"/>
                </a:cxn>
                <a:cxn ang="T8">
                  <a:pos x="T4" y="T5"/>
                </a:cxn>
              </a:cxnLst>
              <a:rect l="0" t="0" r="r" b="b"/>
              <a:pathLst>
                <a:path w="115" h="215">
                  <a:moveTo>
                    <a:pt x="0" y="0"/>
                  </a:moveTo>
                  <a:lnTo>
                    <a:pt x="0" y="215"/>
                  </a:lnTo>
                  <a:lnTo>
                    <a:pt x="11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88" name="Freeform 184"/>
            <p:cNvSpPr>
              <a:spLocks/>
            </p:cNvSpPr>
            <p:nvPr/>
          </p:nvSpPr>
          <p:spPr bwMode="auto">
            <a:xfrm>
              <a:off x="1830" y="1789"/>
              <a:ext cx="46" cy="69"/>
            </a:xfrm>
            <a:custGeom>
              <a:avLst/>
              <a:gdLst>
                <a:gd name="T0" fmla="*/ 0 w 150"/>
                <a:gd name="T1" fmla="*/ 0 h 231"/>
                <a:gd name="T2" fmla="*/ 0 w 150"/>
                <a:gd name="T3" fmla="*/ 6 h 231"/>
                <a:gd name="T4" fmla="*/ 2 w 150"/>
                <a:gd name="T5" fmla="*/ 2 h 231"/>
                <a:gd name="T6" fmla="*/ 2 w 150"/>
                <a:gd name="T7" fmla="*/ 6 h 231"/>
                <a:gd name="T8" fmla="*/ 4 w 150"/>
                <a:gd name="T9" fmla="*/ 1 h 2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231">
                  <a:moveTo>
                    <a:pt x="0" y="0"/>
                  </a:moveTo>
                  <a:lnTo>
                    <a:pt x="0" y="219"/>
                  </a:lnTo>
                  <a:lnTo>
                    <a:pt x="63" y="84"/>
                  </a:lnTo>
                  <a:lnTo>
                    <a:pt x="75" y="231"/>
                  </a:lnTo>
                  <a:lnTo>
                    <a:pt x="150" y="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89" name="Line 185"/>
            <p:cNvSpPr>
              <a:spLocks noChangeShapeType="1"/>
            </p:cNvSpPr>
            <p:nvPr/>
          </p:nvSpPr>
          <p:spPr bwMode="auto">
            <a:xfrm>
              <a:off x="19" y="2043"/>
              <a:ext cx="16"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90" name="Line 186"/>
            <p:cNvSpPr>
              <a:spLocks noChangeShapeType="1"/>
            </p:cNvSpPr>
            <p:nvPr/>
          </p:nvSpPr>
          <p:spPr bwMode="auto">
            <a:xfrm flipH="1">
              <a:off x="0" y="2043"/>
              <a:ext cx="52"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91" name="Freeform 187"/>
            <p:cNvSpPr>
              <a:spLocks/>
            </p:cNvSpPr>
            <p:nvPr/>
          </p:nvSpPr>
          <p:spPr bwMode="auto">
            <a:xfrm>
              <a:off x="1985" y="2783"/>
              <a:ext cx="35" cy="31"/>
            </a:xfrm>
            <a:custGeom>
              <a:avLst/>
              <a:gdLst>
                <a:gd name="T0" fmla="*/ 0 w 115"/>
                <a:gd name="T1" fmla="*/ 0 h 108"/>
                <a:gd name="T2" fmla="*/ 1 w 115"/>
                <a:gd name="T3" fmla="*/ 3 h 108"/>
                <a:gd name="T4" fmla="*/ 3 w 115"/>
                <a:gd name="T5" fmla="*/ 0 h 108"/>
                <a:gd name="T6" fmla="*/ 0 60000 65536"/>
                <a:gd name="T7" fmla="*/ 0 60000 65536"/>
                <a:gd name="T8" fmla="*/ 0 60000 65536"/>
              </a:gdLst>
              <a:ahLst/>
              <a:cxnLst>
                <a:cxn ang="T6">
                  <a:pos x="T0" y="T1"/>
                </a:cxn>
                <a:cxn ang="T7">
                  <a:pos x="T2" y="T3"/>
                </a:cxn>
                <a:cxn ang="T8">
                  <a:pos x="T4" y="T5"/>
                </a:cxn>
              </a:cxnLst>
              <a:rect l="0" t="0" r="r" b="b"/>
              <a:pathLst>
                <a:path w="115" h="108">
                  <a:moveTo>
                    <a:pt x="0" y="0"/>
                  </a:moveTo>
                  <a:lnTo>
                    <a:pt x="29" y="108"/>
                  </a:lnTo>
                  <a:lnTo>
                    <a:pt x="11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92" name="Line 188"/>
            <p:cNvSpPr>
              <a:spLocks noChangeShapeType="1"/>
            </p:cNvSpPr>
            <p:nvPr/>
          </p:nvSpPr>
          <p:spPr bwMode="auto">
            <a:xfrm flipH="1">
              <a:off x="1985" y="2814"/>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93" name="Freeform 189"/>
            <p:cNvSpPr>
              <a:spLocks/>
            </p:cNvSpPr>
            <p:nvPr/>
          </p:nvSpPr>
          <p:spPr bwMode="auto">
            <a:xfrm>
              <a:off x="1231" y="962"/>
              <a:ext cx="46" cy="65"/>
            </a:xfrm>
            <a:custGeom>
              <a:avLst/>
              <a:gdLst>
                <a:gd name="T0" fmla="*/ 2 w 153"/>
                <a:gd name="T1" fmla="*/ 0 h 214"/>
                <a:gd name="T2" fmla="*/ 4 w 153"/>
                <a:gd name="T3" fmla="*/ 0 h 214"/>
                <a:gd name="T4" fmla="*/ 0 w 153"/>
                <a:gd name="T5" fmla="*/ 6 h 214"/>
                <a:gd name="T6" fmla="*/ 3 w 153"/>
                <a:gd name="T7" fmla="*/ 6 h 2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3" h="214">
                  <a:moveTo>
                    <a:pt x="57" y="0"/>
                  </a:moveTo>
                  <a:lnTo>
                    <a:pt x="153" y="0"/>
                  </a:lnTo>
                  <a:lnTo>
                    <a:pt x="0" y="214"/>
                  </a:lnTo>
                  <a:lnTo>
                    <a:pt x="96" y="2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94" name="Line 190"/>
            <p:cNvSpPr>
              <a:spLocks noChangeShapeType="1"/>
            </p:cNvSpPr>
            <p:nvPr/>
          </p:nvSpPr>
          <p:spPr bwMode="auto">
            <a:xfrm flipV="1">
              <a:off x="1139" y="1983"/>
              <a:ext cx="8"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95" name="Freeform 191"/>
            <p:cNvSpPr>
              <a:spLocks/>
            </p:cNvSpPr>
            <p:nvPr/>
          </p:nvSpPr>
          <p:spPr bwMode="auto">
            <a:xfrm>
              <a:off x="1147" y="1966"/>
              <a:ext cx="30" cy="17"/>
            </a:xfrm>
            <a:custGeom>
              <a:avLst/>
              <a:gdLst>
                <a:gd name="T0" fmla="*/ 3 w 98"/>
                <a:gd name="T1" fmla="*/ 1 h 60"/>
                <a:gd name="T2" fmla="*/ 3 w 98"/>
                <a:gd name="T3" fmla="*/ 1 h 60"/>
                <a:gd name="T4" fmla="*/ 3 w 98"/>
                <a:gd name="T5" fmla="*/ 1 h 60"/>
                <a:gd name="T6" fmla="*/ 3 w 98"/>
                <a:gd name="T7" fmla="*/ 1 h 60"/>
                <a:gd name="T8" fmla="*/ 3 w 98"/>
                <a:gd name="T9" fmla="*/ 1 h 60"/>
                <a:gd name="T10" fmla="*/ 3 w 98"/>
                <a:gd name="T11" fmla="*/ 1 h 60"/>
                <a:gd name="T12" fmla="*/ 3 w 98"/>
                <a:gd name="T13" fmla="*/ 0 h 60"/>
                <a:gd name="T14" fmla="*/ 3 w 98"/>
                <a:gd name="T15" fmla="*/ 0 h 60"/>
                <a:gd name="T16" fmla="*/ 2 w 98"/>
                <a:gd name="T17" fmla="*/ 0 h 60"/>
                <a:gd name="T18" fmla="*/ 2 w 98"/>
                <a:gd name="T19" fmla="*/ 0 h 60"/>
                <a:gd name="T20" fmla="*/ 2 w 98"/>
                <a:gd name="T21" fmla="*/ 0 h 60"/>
                <a:gd name="T22" fmla="*/ 2 w 98"/>
                <a:gd name="T23" fmla="*/ 0 h 60"/>
                <a:gd name="T24" fmla="*/ 2 w 98"/>
                <a:gd name="T25" fmla="*/ 0 h 60"/>
                <a:gd name="T26" fmla="*/ 2 w 98"/>
                <a:gd name="T27" fmla="*/ 0 h 60"/>
                <a:gd name="T28" fmla="*/ 2 w 98"/>
                <a:gd name="T29" fmla="*/ 0 h 60"/>
                <a:gd name="T30" fmla="*/ 2 w 98"/>
                <a:gd name="T31" fmla="*/ 0 h 60"/>
                <a:gd name="T32" fmla="*/ 1 w 98"/>
                <a:gd name="T33" fmla="*/ 0 h 60"/>
                <a:gd name="T34" fmla="*/ 1 w 98"/>
                <a:gd name="T35" fmla="*/ 0 h 60"/>
                <a:gd name="T36" fmla="*/ 1 w 98"/>
                <a:gd name="T37" fmla="*/ 0 h 60"/>
                <a:gd name="T38" fmla="*/ 1 w 98"/>
                <a:gd name="T39" fmla="*/ 0 h 60"/>
                <a:gd name="T40" fmla="*/ 1 w 98"/>
                <a:gd name="T41" fmla="*/ 0 h 60"/>
                <a:gd name="T42" fmla="*/ 1 w 98"/>
                <a:gd name="T43" fmla="*/ 1 h 60"/>
                <a:gd name="T44" fmla="*/ 0 w 98"/>
                <a:gd name="T45" fmla="*/ 1 h 60"/>
                <a:gd name="T46" fmla="*/ 0 w 98"/>
                <a:gd name="T47" fmla="*/ 1 h 60"/>
                <a:gd name="T48" fmla="*/ 0 w 98"/>
                <a:gd name="T49" fmla="*/ 1 h 60"/>
                <a:gd name="T50" fmla="*/ 0 w 98"/>
                <a:gd name="T51" fmla="*/ 1 h 60"/>
                <a:gd name="T52" fmla="*/ 0 w 98"/>
                <a:gd name="T53" fmla="*/ 1 h 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8" h="60">
                  <a:moveTo>
                    <a:pt x="96" y="60"/>
                  </a:moveTo>
                  <a:lnTo>
                    <a:pt x="97" y="52"/>
                  </a:lnTo>
                  <a:lnTo>
                    <a:pt x="98" y="45"/>
                  </a:lnTo>
                  <a:lnTo>
                    <a:pt x="98" y="39"/>
                  </a:lnTo>
                  <a:lnTo>
                    <a:pt x="98" y="32"/>
                  </a:lnTo>
                  <a:lnTo>
                    <a:pt x="97" y="26"/>
                  </a:lnTo>
                  <a:lnTo>
                    <a:pt x="95" y="19"/>
                  </a:lnTo>
                  <a:lnTo>
                    <a:pt x="91" y="15"/>
                  </a:lnTo>
                  <a:lnTo>
                    <a:pt x="88" y="10"/>
                  </a:lnTo>
                  <a:lnTo>
                    <a:pt x="84" y="7"/>
                  </a:lnTo>
                  <a:lnTo>
                    <a:pt x="80" y="3"/>
                  </a:lnTo>
                  <a:lnTo>
                    <a:pt x="74" y="1"/>
                  </a:lnTo>
                  <a:lnTo>
                    <a:pt x="69" y="0"/>
                  </a:lnTo>
                  <a:lnTo>
                    <a:pt x="64" y="0"/>
                  </a:lnTo>
                  <a:lnTo>
                    <a:pt x="58" y="0"/>
                  </a:lnTo>
                  <a:lnTo>
                    <a:pt x="52" y="1"/>
                  </a:lnTo>
                  <a:lnTo>
                    <a:pt x="46" y="3"/>
                  </a:lnTo>
                  <a:lnTo>
                    <a:pt x="40" y="7"/>
                  </a:lnTo>
                  <a:lnTo>
                    <a:pt x="34" y="10"/>
                  </a:lnTo>
                  <a:lnTo>
                    <a:pt x="29" y="15"/>
                  </a:lnTo>
                  <a:lnTo>
                    <a:pt x="23" y="19"/>
                  </a:lnTo>
                  <a:lnTo>
                    <a:pt x="18" y="26"/>
                  </a:lnTo>
                  <a:lnTo>
                    <a:pt x="13" y="32"/>
                  </a:lnTo>
                  <a:lnTo>
                    <a:pt x="9" y="39"/>
                  </a:lnTo>
                  <a:lnTo>
                    <a:pt x="5" y="45"/>
                  </a:lnTo>
                  <a:lnTo>
                    <a:pt x="2" y="52"/>
                  </a:lnTo>
                  <a:lnTo>
                    <a:pt x="0" y="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96" name="Line 192"/>
            <p:cNvSpPr>
              <a:spLocks noChangeShapeType="1"/>
            </p:cNvSpPr>
            <p:nvPr/>
          </p:nvSpPr>
          <p:spPr bwMode="auto">
            <a:xfrm flipH="1">
              <a:off x="1168" y="1983"/>
              <a:ext cx="7"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97" name="Freeform 193"/>
            <p:cNvSpPr>
              <a:spLocks/>
            </p:cNvSpPr>
            <p:nvPr/>
          </p:nvSpPr>
          <p:spPr bwMode="auto">
            <a:xfrm>
              <a:off x="1139" y="2012"/>
              <a:ext cx="29" cy="16"/>
            </a:xfrm>
            <a:custGeom>
              <a:avLst/>
              <a:gdLst>
                <a:gd name="T0" fmla="*/ 0 w 98"/>
                <a:gd name="T1" fmla="*/ 0 h 59"/>
                <a:gd name="T2" fmla="*/ 0 w 98"/>
                <a:gd name="T3" fmla="*/ 0 h 59"/>
                <a:gd name="T4" fmla="*/ 0 w 98"/>
                <a:gd name="T5" fmla="*/ 0 h 59"/>
                <a:gd name="T6" fmla="*/ 0 w 98"/>
                <a:gd name="T7" fmla="*/ 1 h 59"/>
                <a:gd name="T8" fmla="*/ 0 w 98"/>
                <a:gd name="T9" fmla="*/ 1 h 59"/>
                <a:gd name="T10" fmla="*/ 0 w 98"/>
                <a:gd name="T11" fmla="*/ 1 h 59"/>
                <a:gd name="T12" fmla="*/ 0 w 98"/>
                <a:gd name="T13" fmla="*/ 1 h 59"/>
                <a:gd name="T14" fmla="*/ 0 w 98"/>
                <a:gd name="T15" fmla="*/ 1 h 59"/>
                <a:gd name="T16" fmla="*/ 0 w 98"/>
                <a:gd name="T17" fmla="*/ 1 h 59"/>
                <a:gd name="T18" fmla="*/ 0 w 98"/>
                <a:gd name="T19" fmla="*/ 1 h 59"/>
                <a:gd name="T20" fmla="*/ 0 w 98"/>
                <a:gd name="T21" fmla="*/ 1 h 59"/>
                <a:gd name="T22" fmla="*/ 1 w 98"/>
                <a:gd name="T23" fmla="*/ 1 h 59"/>
                <a:gd name="T24" fmla="*/ 1 w 98"/>
                <a:gd name="T25" fmla="*/ 1 h 59"/>
                <a:gd name="T26" fmla="*/ 1 w 98"/>
                <a:gd name="T27" fmla="*/ 1 h 59"/>
                <a:gd name="T28" fmla="*/ 1 w 98"/>
                <a:gd name="T29" fmla="*/ 1 h 59"/>
                <a:gd name="T30" fmla="*/ 1 w 98"/>
                <a:gd name="T31" fmla="*/ 1 h 59"/>
                <a:gd name="T32" fmla="*/ 1 w 98"/>
                <a:gd name="T33" fmla="*/ 1 h 59"/>
                <a:gd name="T34" fmla="*/ 1 w 98"/>
                <a:gd name="T35" fmla="*/ 1 h 59"/>
                <a:gd name="T36" fmla="*/ 2 w 98"/>
                <a:gd name="T37" fmla="*/ 1 h 59"/>
                <a:gd name="T38" fmla="*/ 2 w 98"/>
                <a:gd name="T39" fmla="*/ 1 h 59"/>
                <a:gd name="T40" fmla="*/ 2 w 98"/>
                <a:gd name="T41" fmla="*/ 1 h 59"/>
                <a:gd name="T42" fmla="*/ 2 w 98"/>
                <a:gd name="T43" fmla="*/ 1 h 59"/>
                <a:gd name="T44" fmla="*/ 2 w 98"/>
                <a:gd name="T45" fmla="*/ 1 h 59"/>
                <a:gd name="T46" fmla="*/ 2 w 98"/>
                <a:gd name="T47" fmla="*/ 1 h 59"/>
                <a:gd name="T48" fmla="*/ 2 w 98"/>
                <a:gd name="T49" fmla="*/ 0 h 59"/>
                <a:gd name="T50" fmla="*/ 2 w 98"/>
                <a:gd name="T51" fmla="*/ 0 h 59"/>
                <a:gd name="T52" fmla="*/ 3 w 98"/>
                <a:gd name="T53" fmla="*/ 0 h 5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8" h="59">
                  <a:moveTo>
                    <a:pt x="2" y="0"/>
                  </a:moveTo>
                  <a:lnTo>
                    <a:pt x="1" y="7"/>
                  </a:lnTo>
                  <a:lnTo>
                    <a:pt x="0" y="14"/>
                  </a:lnTo>
                  <a:lnTo>
                    <a:pt x="0" y="21"/>
                  </a:lnTo>
                  <a:lnTo>
                    <a:pt x="0" y="27"/>
                  </a:lnTo>
                  <a:lnTo>
                    <a:pt x="2" y="34"/>
                  </a:lnTo>
                  <a:lnTo>
                    <a:pt x="4" y="40"/>
                  </a:lnTo>
                  <a:lnTo>
                    <a:pt x="7" y="44"/>
                  </a:lnTo>
                  <a:lnTo>
                    <a:pt x="10" y="49"/>
                  </a:lnTo>
                  <a:lnTo>
                    <a:pt x="14" y="53"/>
                  </a:lnTo>
                  <a:lnTo>
                    <a:pt x="18" y="56"/>
                  </a:lnTo>
                  <a:lnTo>
                    <a:pt x="24" y="58"/>
                  </a:lnTo>
                  <a:lnTo>
                    <a:pt x="29" y="59"/>
                  </a:lnTo>
                  <a:lnTo>
                    <a:pt x="34" y="59"/>
                  </a:lnTo>
                  <a:lnTo>
                    <a:pt x="41" y="59"/>
                  </a:lnTo>
                  <a:lnTo>
                    <a:pt x="46" y="58"/>
                  </a:lnTo>
                  <a:lnTo>
                    <a:pt x="52" y="56"/>
                  </a:lnTo>
                  <a:lnTo>
                    <a:pt x="59" y="53"/>
                  </a:lnTo>
                  <a:lnTo>
                    <a:pt x="64" y="49"/>
                  </a:lnTo>
                  <a:lnTo>
                    <a:pt x="70" y="44"/>
                  </a:lnTo>
                  <a:lnTo>
                    <a:pt x="76" y="40"/>
                  </a:lnTo>
                  <a:lnTo>
                    <a:pt x="80" y="34"/>
                  </a:lnTo>
                  <a:lnTo>
                    <a:pt x="85" y="27"/>
                  </a:lnTo>
                  <a:lnTo>
                    <a:pt x="90" y="21"/>
                  </a:lnTo>
                  <a:lnTo>
                    <a:pt x="93" y="14"/>
                  </a:lnTo>
                  <a:lnTo>
                    <a:pt x="96" y="7"/>
                  </a:lnTo>
                  <a:lnTo>
                    <a:pt x="9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98" name="Line 194"/>
            <p:cNvSpPr>
              <a:spLocks noChangeShapeType="1"/>
            </p:cNvSpPr>
            <p:nvPr/>
          </p:nvSpPr>
          <p:spPr bwMode="auto">
            <a:xfrm flipH="1">
              <a:off x="845" y="2580"/>
              <a:ext cx="398"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99" name="Line 195"/>
            <p:cNvSpPr>
              <a:spLocks noChangeShapeType="1"/>
            </p:cNvSpPr>
            <p:nvPr/>
          </p:nvSpPr>
          <p:spPr bwMode="auto">
            <a:xfrm>
              <a:off x="475" y="2378"/>
              <a:ext cx="75" cy="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0" name="Line 196"/>
            <p:cNvSpPr>
              <a:spLocks noChangeShapeType="1"/>
            </p:cNvSpPr>
            <p:nvPr/>
          </p:nvSpPr>
          <p:spPr bwMode="auto">
            <a:xfrm flipH="1" flipV="1">
              <a:off x="550" y="2453"/>
              <a:ext cx="295" cy="1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1" name="Line 197"/>
            <p:cNvSpPr>
              <a:spLocks noChangeShapeType="1"/>
            </p:cNvSpPr>
            <p:nvPr/>
          </p:nvSpPr>
          <p:spPr bwMode="auto">
            <a:xfrm flipH="1" flipV="1">
              <a:off x="1043" y="2378"/>
              <a:ext cx="200" cy="2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2" name="Line 198"/>
            <p:cNvSpPr>
              <a:spLocks noChangeShapeType="1"/>
            </p:cNvSpPr>
            <p:nvPr/>
          </p:nvSpPr>
          <p:spPr bwMode="auto">
            <a:xfrm>
              <a:off x="475" y="2378"/>
              <a:ext cx="568"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3" name="Line 199"/>
            <p:cNvSpPr>
              <a:spLocks noChangeShapeType="1"/>
            </p:cNvSpPr>
            <p:nvPr/>
          </p:nvSpPr>
          <p:spPr bwMode="auto">
            <a:xfrm>
              <a:off x="816" y="2378"/>
              <a:ext cx="200" cy="2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4" name="Line 200"/>
            <p:cNvSpPr>
              <a:spLocks noChangeShapeType="1"/>
            </p:cNvSpPr>
            <p:nvPr/>
          </p:nvSpPr>
          <p:spPr bwMode="auto">
            <a:xfrm>
              <a:off x="1743" y="1710"/>
              <a:ext cx="0" cy="53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5" name="Line 201"/>
            <p:cNvSpPr>
              <a:spLocks noChangeShapeType="1"/>
            </p:cNvSpPr>
            <p:nvPr/>
          </p:nvSpPr>
          <p:spPr bwMode="auto">
            <a:xfrm>
              <a:off x="1543" y="1508"/>
              <a:ext cx="200" cy="2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6" name="Line 202"/>
            <p:cNvSpPr>
              <a:spLocks noChangeShapeType="1"/>
            </p:cNvSpPr>
            <p:nvPr/>
          </p:nvSpPr>
          <p:spPr bwMode="auto">
            <a:xfrm flipH="1" flipV="1">
              <a:off x="1543" y="2049"/>
              <a:ext cx="200" cy="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7" name="Line 203"/>
            <p:cNvSpPr>
              <a:spLocks noChangeShapeType="1"/>
            </p:cNvSpPr>
            <p:nvPr/>
          </p:nvSpPr>
          <p:spPr bwMode="auto">
            <a:xfrm flipV="1">
              <a:off x="1543" y="1508"/>
              <a:ext cx="0" cy="54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8" name="Line 204"/>
            <p:cNvSpPr>
              <a:spLocks noChangeShapeType="1"/>
            </p:cNvSpPr>
            <p:nvPr/>
          </p:nvSpPr>
          <p:spPr bwMode="auto">
            <a:xfrm>
              <a:off x="1543" y="1822"/>
              <a:ext cx="200" cy="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09" name="Line 205"/>
            <p:cNvSpPr>
              <a:spLocks noChangeShapeType="1"/>
            </p:cNvSpPr>
            <p:nvPr/>
          </p:nvSpPr>
          <p:spPr bwMode="auto">
            <a:xfrm>
              <a:off x="1616" y="1897"/>
              <a:ext cx="0" cy="2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0" name="Line 206"/>
            <p:cNvSpPr>
              <a:spLocks noChangeShapeType="1"/>
            </p:cNvSpPr>
            <p:nvPr/>
          </p:nvSpPr>
          <p:spPr bwMode="auto">
            <a:xfrm flipH="1" flipV="1">
              <a:off x="154" y="1491"/>
              <a:ext cx="321" cy="3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1" name="Line 207"/>
            <p:cNvSpPr>
              <a:spLocks noChangeShapeType="1"/>
            </p:cNvSpPr>
            <p:nvPr/>
          </p:nvSpPr>
          <p:spPr bwMode="auto">
            <a:xfrm flipH="1" flipV="1">
              <a:off x="496" y="1491"/>
              <a:ext cx="320" cy="3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2" name="Line 208"/>
            <p:cNvSpPr>
              <a:spLocks noChangeShapeType="1"/>
            </p:cNvSpPr>
            <p:nvPr/>
          </p:nvSpPr>
          <p:spPr bwMode="auto">
            <a:xfrm flipH="1" flipV="1">
              <a:off x="496" y="1187"/>
              <a:ext cx="320" cy="32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3" name="Line 209"/>
            <p:cNvSpPr>
              <a:spLocks noChangeShapeType="1"/>
            </p:cNvSpPr>
            <p:nvPr/>
          </p:nvSpPr>
          <p:spPr bwMode="auto">
            <a:xfrm flipH="1" flipV="1">
              <a:off x="723" y="1187"/>
              <a:ext cx="320" cy="32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4" name="Line 210"/>
            <p:cNvSpPr>
              <a:spLocks noChangeShapeType="1"/>
            </p:cNvSpPr>
            <p:nvPr/>
          </p:nvSpPr>
          <p:spPr bwMode="auto">
            <a:xfrm>
              <a:off x="154" y="1718"/>
              <a:ext cx="0" cy="34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5" name="Line 211"/>
            <p:cNvSpPr>
              <a:spLocks noChangeShapeType="1"/>
            </p:cNvSpPr>
            <p:nvPr/>
          </p:nvSpPr>
          <p:spPr bwMode="auto">
            <a:xfrm>
              <a:off x="154" y="2058"/>
              <a:ext cx="321" cy="32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6" name="Line 212"/>
            <p:cNvSpPr>
              <a:spLocks noChangeShapeType="1"/>
            </p:cNvSpPr>
            <p:nvPr/>
          </p:nvSpPr>
          <p:spPr bwMode="auto">
            <a:xfrm>
              <a:off x="475" y="2049"/>
              <a:ext cx="0" cy="32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7" name="Line 213"/>
            <p:cNvSpPr>
              <a:spLocks noChangeShapeType="1"/>
            </p:cNvSpPr>
            <p:nvPr/>
          </p:nvSpPr>
          <p:spPr bwMode="auto">
            <a:xfrm>
              <a:off x="1043" y="2378"/>
              <a:ext cx="5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8" name="Line 214"/>
            <p:cNvSpPr>
              <a:spLocks noChangeShapeType="1"/>
            </p:cNvSpPr>
            <p:nvPr/>
          </p:nvSpPr>
          <p:spPr bwMode="auto">
            <a:xfrm>
              <a:off x="723" y="1187"/>
              <a:ext cx="497"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19" name="Line 215"/>
            <p:cNvSpPr>
              <a:spLocks noChangeShapeType="1"/>
            </p:cNvSpPr>
            <p:nvPr/>
          </p:nvSpPr>
          <p:spPr bwMode="auto">
            <a:xfrm>
              <a:off x="1220" y="1187"/>
              <a:ext cx="323" cy="32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 name="Line 216"/>
            <p:cNvSpPr>
              <a:spLocks noChangeShapeType="1"/>
            </p:cNvSpPr>
            <p:nvPr/>
          </p:nvSpPr>
          <p:spPr bwMode="auto">
            <a:xfrm>
              <a:off x="1043" y="1508"/>
              <a:ext cx="5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 name="Line 217"/>
            <p:cNvSpPr>
              <a:spLocks noChangeShapeType="1"/>
            </p:cNvSpPr>
            <p:nvPr/>
          </p:nvSpPr>
          <p:spPr bwMode="auto">
            <a:xfrm>
              <a:off x="1543" y="2049"/>
              <a:ext cx="0" cy="32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 name="Line 218"/>
            <p:cNvSpPr>
              <a:spLocks noChangeShapeType="1"/>
            </p:cNvSpPr>
            <p:nvPr/>
          </p:nvSpPr>
          <p:spPr bwMode="auto">
            <a:xfrm>
              <a:off x="1743" y="2249"/>
              <a:ext cx="0" cy="3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3" name="Line 219"/>
            <p:cNvSpPr>
              <a:spLocks noChangeShapeType="1"/>
            </p:cNvSpPr>
            <p:nvPr/>
          </p:nvSpPr>
          <p:spPr bwMode="auto">
            <a:xfrm flipH="1">
              <a:off x="1243" y="2580"/>
              <a:ext cx="5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4" name="Line 220"/>
            <p:cNvSpPr>
              <a:spLocks noChangeShapeType="1"/>
            </p:cNvSpPr>
            <p:nvPr/>
          </p:nvSpPr>
          <p:spPr bwMode="auto">
            <a:xfrm>
              <a:off x="1243" y="1710"/>
              <a:ext cx="5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5" name="Line 221"/>
            <p:cNvSpPr>
              <a:spLocks noChangeShapeType="1"/>
            </p:cNvSpPr>
            <p:nvPr/>
          </p:nvSpPr>
          <p:spPr bwMode="auto">
            <a:xfrm>
              <a:off x="1243" y="2249"/>
              <a:ext cx="5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6" name="Line 222"/>
            <p:cNvSpPr>
              <a:spLocks noChangeShapeType="1"/>
            </p:cNvSpPr>
            <p:nvPr/>
          </p:nvSpPr>
          <p:spPr bwMode="auto">
            <a:xfrm flipH="1">
              <a:off x="1243" y="2049"/>
              <a:ext cx="30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7" name="Line 223"/>
            <p:cNvSpPr>
              <a:spLocks noChangeShapeType="1"/>
            </p:cNvSpPr>
            <p:nvPr/>
          </p:nvSpPr>
          <p:spPr bwMode="auto">
            <a:xfrm>
              <a:off x="845" y="2249"/>
              <a:ext cx="0" cy="3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8" name="Line 224"/>
            <p:cNvSpPr>
              <a:spLocks noChangeShapeType="1"/>
            </p:cNvSpPr>
            <p:nvPr/>
          </p:nvSpPr>
          <p:spPr bwMode="auto">
            <a:xfrm>
              <a:off x="1243" y="2249"/>
              <a:ext cx="0" cy="3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9" name="Line 225"/>
            <p:cNvSpPr>
              <a:spLocks noChangeShapeType="1"/>
            </p:cNvSpPr>
            <p:nvPr/>
          </p:nvSpPr>
          <p:spPr bwMode="auto">
            <a:xfrm flipH="1" flipV="1">
              <a:off x="154" y="1718"/>
              <a:ext cx="321" cy="3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49763" name="Group 227"/>
          <p:cNvGrpSpPr>
            <a:grpSpLocks/>
          </p:cNvGrpSpPr>
          <p:nvPr/>
        </p:nvGrpSpPr>
        <p:grpSpPr bwMode="auto">
          <a:xfrm>
            <a:off x="5940425" y="4011613"/>
            <a:ext cx="2952750" cy="2584450"/>
            <a:chOff x="2765" y="1004"/>
            <a:chExt cx="777" cy="680"/>
          </a:xfrm>
        </p:grpSpPr>
        <p:sp>
          <p:nvSpPr>
            <p:cNvPr id="9227" name="Line 228"/>
            <p:cNvSpPr>
              <a:spLocks noChangeShapeType="1"/>
            </p:cNvSpPr>
            <p:nvPr/>
          </p:nvSpPr>
          <p:spPr bwMode="auto">
            <a:xfrm>
              <a:off x="2765" y="1004"/>
              <a:ext cx="7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8" name="Line 229"/>
            <p:cNvSpPr>
              <a:spLocks noChangeShapeType="1"/>
            </p:cNvSpPr>
            <p:nvPr/>
          </p:nvSpPr>
          <p:spPr bwMode="auto">
            <a:xfrm>
              <a:off x="3542" y="1004"/>
              <a:ext cx="0" cy="6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9" name="Line 230"/>
            <p:cNvSpPr>
              <a:spLocks noChangeShapeType="1"/>
            </p:cNvSpPr>
            <p:nvPr/>
          </p:nvSpPr>
          <p:spPr bwMode="auto">
            <a:xfrm flipH="1">
              <a:off x="2765" y="1684"/>
              <a:ext cx="7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0" name="Line 231"/>
            <p:cNvSpPr>
              <a:spLocks noChangeShapeType="1"/>
            </p:cNvSpPr>
            <p:nvPr/>
          </p:nvSpPr>
          <p:spPr bwMode="auto">
            <a:xfrm flipV="1">
              <a:off x="2765" y="1004"/>
              <a:ext cx="0" cy="6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1" name="Freeform 232"/>
            <p:cNvSpPr>
              <a:spLocks/>
            </p:cNvSpPr>
            <p:nvPr/>
          </p:nvSpPr>
          <p:spPr bwMode="auto">
            <a:xfrm>
              <a:off x="2803" y="1043"/>
              <a:ext cx="23" cy="43"/>
            </a:xfrm>
            <a:custGeom>
              <a:avLst/>
              <a:gdLst>
                <a:gd name="T0" fmla="*/ 0 w 164"/>
                <a:gd name="T1" fmla="*/ 0 h 305"/>
                <a:gd name="T2" fmla="*/ 0 w 164"/>
                <a:gd name="T3" fmla="*/ 1 h 305"/>
                <a:gd name="T4" fmla="*/ 0 w 164"/>
                <a:gd name="T5" fmla="*/ 0 h 305"/>
                <a:gd name="T6" fmla="*/ 0 60000 65536"/>
                <a:gd name="T7" fmla="*/ 0 60000 65536"/>
                <a:gd name="T8" fmla="*/ 0 60000 65536"/>
              </a:gdLst>
              <a:ahLst/>
              <a:cxnLst>
                <a:cxn ang="T6">
                  <a:pos x="T0" y="T1"/>
                </a:cxn>
                <a:cxn ang="T7">
                  <a:pos x="T2" y="T3"/>
                </a:cxn>
                <a:cxn ang="T8">
                  <a:pos x="T4" y="T5"/>
                </a:cxn>
              </a:cxnLst>
              <a:rect l="0" t="0" r="r" b="b"/>
              <a:pathLst>
                <a:path w="164" h="305">
                  <a:moveTo>
                    <a:pt x="0" y="0"/>
                  </a:moveTo>
                  <a:lnTo>
                    <a:pt x="0" y="305"/>
                  </a:lnTo>
                  <a:lnTo>
                    <a:pt x="1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32" name="Line 233"/>
            <p:cNvSpPr>
              <a:spLocks noChangeShapeType="1"/>
            </p:cNvSpPr>
            <p:nvPr/>
          </p:nvSpPr>
          <p:spPr bwMode="auto">
            <a:xfrm>
              <a:off x="3140" y="1068"/>
              <a:ext cx="156"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3" name="Line 234"/>
            <p:cNvSpPr>
              <a:spLocks noChangeShapeType="1"/>
            </p:cNvSpPr>
            <p:nvPr/>
          </p:nvSpPr>
          <p:spPr bwMode="auto">
            <a:xfrm flipV="1">
              <a:off x="2907" y="1282"/>
              <a:ext cx="0" cy="15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4" name="Line 235"/>
            <p:cNvSpPr>
              <a:spLocks noChangeShapeType="1"/>
            </p:cNvSpPr>
            <p:nvPr/>
          </p:nvSpPr>
          <p:spPr bwMode="auto">
            <a:xfrm>
              <a:off x="2907" y="1282"/>
              <a:ext cx="233"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5" name="Line 236"/>
            <p:cNvSpPr>
              <a:spLocks noChangeShapeType="1"/>
            </p:cNvSpPr>
            <p:nvPr/>
          </p:nvSpPr>
          <p:spPr bwMode="auto">
            <a:xfrm flipV="1">
              <a:off x="3140" y="1068"/>
              <a:ext cx="0" cy="21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6" name="Line 237"/>
            <p:cNvSpPr>
              <a:spLocks noChangeShapeType="1"/>
            </p:cNvSpPr>
            <p:nvPr/>
          </p:nvSpPr>
          <p:spPr bwMode="auto">
            <a:xfrm>
              <a:off x="3277" y="1206"/>
              <a:ext cx="156"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7" name="Line 238"/>
            <p:cNvSpPr>
              <a:spLocks noChangeShapeType="1"/>
            </p:cNvSpPr>
            <p:nvPr/>
          </p:nvSpPr>
          <p:spPr bwMode="auto">
            <a:xfrm>
              <a:off x="3433" y="1206"/>
              <a:ext cx="0" cy="36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8" name="Line 239"/>
            <p:cNvSpPr>
              <a:spLocks noChangeShapeType="1"/>
            </p:cNvSpPr>
            <p:nvPr/>
          </p:nvSpPr>
          <p:spPr bwMode="auto">
            <a:xfrm flipH="1">
              <a:off x="3161" y="1575"/>
              <a:ext cx="27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39" name="Line 240"/>
            <p:cNvSpPr>
              <a:spLocks noChangeShapeType="1"/>
            </p:cNvSpPr>
            <p:nvPr/>
          </p:nvSpPr>
          <p:spPr bwMode="auto">
            <a:xfrm>
              <a:off x="3161" y="1420"/>
              <a:ext cx="116"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0" name="Line 241"/>
            <p:cNvSpPr>
              <a:spLocks noChangeShapeType="1"/>
            </p:cNvSpPr>
            <p:nvPr/>
          </p:nvSpPr>
          <p:spPr bwMode="auto">
            <a:xfrm flipV="1">
              <a:off x="3277" y="1206"/>
              <a:ext cx="0" cy="21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1" name="Line 242"/>
            <p:cNvSpPr>
              <a:spLocks noChangeShapeType="1"/>
            </p:cNvSpPr>
            <p:nvPr/>
          </p:nvSpPr>
          <p:spPr bwMode="auto">
            <a:xfrm>
              <a:off x="3296" y="1068"/>
              <a:ext cx="137" cy="13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2" name="Line 243"/>
            <p:cNvSpPr>
              <a:spLocks noChangeShapeType="1"/>
            </p:cNvSpPr>
            <p:nvPr/>
          </p:nvSpPr>
          <p:spPr bwMode="auto">
            <a:xfrm>
              <a:off x="2907" y="1438"/>
              <a:ext cx="51" cy="5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3" name="Line 244"/>
            <p:cNvSpPr>
              <a:spLocks noChangeShapeType="1"/>
            </p:cNvSpPr>
            <p:nvPr/>
          </p:nvSpPr>
          <p:spPr bwMode="auto">
            <a:xfrm>
              <a:off x="2907" y="1282"/>
              <a:ext cx="51" cy="5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4" name="Line 245"/>
            <p:cNvSpPr>
              <a:spLocks noChangeShapeType="1"/>
            </p:cNvSpPr>
            <p:nvPr/>
          </p:nvSpPr>
          <p:spPr bwMode="auto">
            <a:xfrm>
              <a:off x="3161" y="1420"/>
              <a:ext cx="0" cy="1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5" name="Line 246"/>
            <p:cNvSpPr>
              <a:spLocks noChangeShapeType="1"/>
            </p:cNvSpPr>
            <p:nvPr/>
          </p:nvSpPr>
          <p:spPr bwMode="auto">
            <a:xfrm>
              <a:off x="2958" y="1334"/>
              <a:ext cx="0" cy="1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6" name="Line 247"/>
            <p:cNvSpPr>
              <a:spLocks noChangeShapeType="1"/>
            </p:cNvSpPr>
            <p:nvPr/>
          </p:nvSpPr>
          <p:spPr bwMode="auto">
            <a:xfrm>
              <a:off x="2958" y="1334"/>
              <a:ext cx="203" cy="8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7" name="Line 248"/>
            <p:cNvSpPr>
              <a:spLocks noChangeShapeType="1"/>
            </p:cNvSpPr>
            <p:nvPr/>
          </p:nvSpPr>
          <p:spPr bwMode="auto">
            <a:xfrm flipH="1" flipV="1">
              <a:off x="2958" y="1489"/>
              <a:ext cx="203" cy="8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8" name="Line 249"/>
            <p:cNvSpPr>
              <a:spLocks noChangeShapeType="1"/>
            </p:cNvSpPr>
            <p:nvPr/>
          </p:nvSpPr>
          <p:spPr bwMode="auto">
            <a:xfrm>
              <a:off x="3140" y="1068"/>
              <a:ext cx="137" cy="13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49" name="Line 250"/>
            <p:cNvSpPr>
              <a:spLocks noChangeShapeType="1"/>
            </p:cNvSpPr>
            <p:nvPr/>
          </p:nvSpPr>
          <p:spPr bwMode="auto">
            <a:xfrm>
              <a:off x="3140" y="1282"/>
              <a:ext cx="137" cy="13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4960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9601"/>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4" fill="hold" nodeType="clickEffect">
                                  <p:stCondLst>
                                    <p:cond delay="0"/>
                                  </p:stCondLst>
                                  <p:childTnLst>
                                    <p:set>
                                      <p:cBhvr>
                                        <p:cTn id="14" dur="1" fill="hold">
                                          <p:stCondLst>
                                            <p:cond delay="0"/>
                                          </p:stCondLst>
                                        </p:cTn>
                                        <p:tgtEl>
                                          <p:spTgt spid="449681"/>
                                        </p:tgtEl>
                                        <p:attrNameLst>
                                          <p:attrName>style.visibility</p:attrName>
                                        </p:attrNameLst>
                                      </p:cBhvr>
                                      <p:to>
                                        <p:strVal val="visible"/>
                                      </p:to>
                                    </p:set>
                                    <p:animEffect transition="in" filter="wipe(down)">
                                      <p:cBhvr>
                                        <p:cTn id="15" dur="500"/>
                                        <p:tgtEl>
                                          <p:spTgt spid="449681"/>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nodeType="clickEffect">
                                  <p:stCondLst>
                                    <p:cond delay="0"/>
                                  </p:stCondLst>
                                  <p:childTnLst>
                                    <p:set>
                                      <p:cBhvr>
                                        <p:cTn id="19" dur="1" fill="hold">
                                          <p:stCondLst>
                                            <p:cond delay="0"/>
                                          </p:stCondLst>
                                        </p:cTn>
                                        <p:tgtEl>
                                          <p:spTgt spid="449661"/>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449603"/>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449602"/>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449604"/>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0"/>
                                          </p:stCondLst>
                                        </p:cTn>
                                        <p:tgtEl>
                                          <p:spTgt spid="4497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601" grpId="0"/>
      <p:bldP spid="449602" grpId="0"/>
      <p:bldP spid="449603" grpId="0"/>
      <p:bldP spid="449604" grpId="0"/>
    </p:bldLst>
  </p:timing>
</p:sld>
</file>

<file path=ppt/slides/slide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64194" name="Rectangle 2"/>
          <p:cNvSpPr>
            <a:spLocks noGrp="1" noChangeArrowheads="1"/>
          </p:cNvSpPr>
          <p:nvPr>
            <p:ph type="body" sz="half" idx="1"/>
          </p:nvPr>
        </p:nvSpPr>
        <p:spPr>
          <a:xfrm>
            <a:off x="609600" y="1828800"/>
            <a:ext cx="7848600" cy="3429000"/>
          </a:xfrm>
        </p:spPr>
        <p:txBody>
          <a:bodyPr/>
          <a:lstStyle/>
          <a:p>
            <a:pPr marL="0" indent="857250" eaLnBrk="1" hangingPunct="1">
              <a:buFontTx/>
              <a:buNone/>
            </a:pPr>
            <a:r>
              <a:rPr lang="zh-CN" altLang="en-US" sz="7200" smtClean="0">
                <a:solidFill>
                  <a:srgbClr val="FF0000"/>
                </a:solidFill>
                <a:ea typeface="黑体" pitchFamily="2" charset="-122"/>
              </a:rPr>
              <a:t>点</a:t>
            </a:r>
            <a:r>
              <a:rPr lang="zh-CN" altLang="en-US" sz="4000" smtClean="0"/>
              <a:t>是最基本的几何元素，空间的直线、面及立体都是由点集合而成。研究点的投影特性是研究直线、面及立体投影的基础。</a:t>
            </a:r>
          </a:p>
        </p:txBody>
      </p:sp>
      <p:sp>
        <p:nvSpPr>
          <p:cNvPr id="10243" name="AutoShape 3">
            <a:hlinkClick r:id="" action="ppaction://hlinkshowjump?jump=firstslide" highlightClick="1"/>
          </p:cNvPr>
          <p:cNvSpPr>
            <a:spLocks noChangeArrowheads="1"/>
          </p:cNvSpPr>
          <p:nvPr/>
        </p:nvSpPr>
        <p:spPr bwMode="auto">
          <a:xfrm>
            <a:off x="8534400" y="6248400"/>
            <a:ext cx="609600" cy="609600"/>
          </a:xfrm>
          <a:prstGeom prst="actionButtonReturn">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10244" name="Text Box 4"/>
          <p:cNvSpPr txBox="1">
            <a:spLocks noChangeArrowheads="1"/>
          </p:cNvSpPr>
          <p:nvPr/>
        </p:nvSpPr>
        <p:spPr bwMode="auto">
          <a:xfrm>
            <a:off x="0" y="439738"/>
            <a:ext cx="9144000" cy="823912"/>
          </a:xfrm>
          <a:prstGeom prst="rect">
            <a:avLst/>
          </a:prstGeom>
          <a:noFill/>
          <a:ln>
            <a:noFill/>
          </a:ln>
          <a:extLst>
            <a:ext uri="{909E8E84-426E-40DD-AFC4-6F175D3DCCD1}">
              <a14:hiddenFill xmlns:a14="http://schemas.microsoft.com/office/drawing/2010/main">
                <a:solidFill>
                  <a:srgbClr val="FF3300"/>
                </a:solidFill>
              </a14:hiddenFill>
            </a:ext>
            <a:ext uri="{91240B29-F687-4F45-9708-019B960494DF}">
              <a14:hiddenLine xmlns:a14="http://schemas.microsoft.com/office/drawing/2010/main" w="38100">
                <a:pattFill prst="smCheck">
                  <a:fgClr>
                    <a:srgbClr val="FFFF00"/>
                  </a:fgClr>
                  <a:bgClr>
                    <a:srgbClr val="FF3300"/>
                  </a:bgClr>
                </a:patt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4800" b="1">
                <a:solidFill>
                  <a:srgbClr val="FF0000"/>
                </a:solidFill>
                <a:latin typeface="黑体" pitchFamily="2" charset="-122"/>
                <a:ea typeface="黑体" pitchFamily="2" charset="-122"/>
              </a:rPr>
              <a:t>第二节   点的投影</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64194">
                                            <p:txEl>
                                              <p:pRg st="0" end="0"/>
                                            </p:txEl>
                                          </p:spTgt>
                                        </p:tgtEl>
                                        <p:attrNameLst>
                                          <p:attrName>style.visibility</p:attrName>
                                        </p:attrNameLst>
                                      </p:cBhvr>
                                      <p:to>
                                        <p:strVal val="visible"/>
                                      </p:to>
                                    </p:set>
                                    <p:anim calcmode="lin" valueType="num">
                                      <p:cBhvr additive="base">
                                        <p:cTn id="7" dur="500" fill="hold"/>
                                        <p:tgtEl>
                                          <p:spTgt spid="264194">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419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194" grpId="0" build="p"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 Box 11"/>
          <p:cNvSpPr txBox="1">
            <a:spLocks noChangeArrowheads="1"/>
          </p:cNvSpPr>
          <p:nvPr/>
        </p:nvSpPr>
        <p:spPr bwMode="auto">
          <a:xfrm>
            <a:off x="34925" y="44450"/>
            <a:ext cx="7850188" cy="7620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400" b="1">
                <a:solidFill>
                  <a:srgbClr val="FF0000"/>
                </a:solidFill>
                <a:ea typeface="黑体" pitchFamily="2" charset="-122"/>
              </a:rPr>
              <a:t>一、点的三面投影</a:t>
            </a:r>
            <a:endParaRPr lang="zh-CN" altLang="en-US" sz="4400" b="1">
              <a:solidFill>
                <a:srgbClr val="FF0000"/>
              </a:solidFill>
            </a:endParaRPr>
          </a:p>
        </p:txBody>
      </p:sp>
      <p:sp>
        <p:nvSpPr>
          <p:cNvPr id="265228" name="Text Box 12"/>
          <p:cNvSpPr txBox="1">
            <a:spLocks noChangeArrowheads="1"/>
          </p:cNvSpPr>
          <p:nvPr/>
        </p:nvSpPr>
        <p:spPr bwMode="auto">
          <a:xfrm>
            <a:off x="0" y="836613"/>
            <a:ext cx="4067175" cy="641350"/>
          </a:xfrm>
          <a:prstGeom prst="rect">
            <a:avLst/>
          </a:prstGeom>
          <a:noFill/>
          <a:ln>
            <a:noFill/>
          </a:ln>
          <a:effectLst/>
          <a:extLst>
            <a:ext uri="{909E8E84-426E-40DD-AFC4-6F175D3DCCD1}">
              <a14:hiddenFill xmlns:a14="http://schemas.microsoft.com/office/drawing/2010/main">
                <a:gradFill rotWithShape="0">
                  <a:gsLst>
                    <a:gs pos="0">
                      <a:srgbClr val="FFCCFF"/>
                    </a:gs>
                    <a:gs pos="50000">
                      <a:srgbClr val="FFFF00"/>
                    </a:gs>
                    <a:gs pos="100000">
                      <a:srgbClr val="FFCCFF"/>
                    </a:gs>
                  </a:gsLst>
                  <a:lin ang="5400000" scaled="1"/>
                </a:gra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0000"/>
                </a:solidFill>
                <a:latin typeface="黑体" pitchFamily="2" charset="-122"/>
                <a:ea typeface="黑体" pitchFamily="2" charset="-122"/>
              </a:rPr>
              <a:t>1</a:t>
            </a:r>
            <a:r>
              <a:rPr lang="en-US" altLang="zh-CN" sz="3600" b="1">
                <a:solidFill>
                  <a:srgbClr val="FF0000"/>
                </a:solidFill>
              </a:rPr>
              <a:t>.</a:t>
            </a:r>
            <a:r>
              <a:rPr lang="zh-CN" altLang="en-US" sz="3600" b="1">
                <a:solidFill>
                  <a:srgbClr val="FF0000"/>
                </a:solidFill>
              </a:rPr>
              <a:t>投影面</a:t>
            </a:r>
          </a:p>
        </p:txBody>
      </p:sp>
      <p:sp>
        <p:nvSpPr>
          <p:cNvPr id="265229" name="Text Box 13"/>
          <p:cNvSpPr txBox="1">
            <a:spLocks noChangeArrowheads="1"/>
          </p:cNvSpPr>
          <p:nvPr/>
        </p:nvSpPr>
        <p:spPr bwMode="auto">
          <a:xfrm>
            <a:off x="0" y="1354138"/>
            <a:ext cx="8027988" cy="1066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zh-CN" altLang="en-US" b="1"/>
              <a:t>正面投影面</a:t>
            </a:r>
          </a:p>
          <a:p>
            <a:pPr eaLnBrk="1" hangingPunct="1">
              <a:spcBef>
                <a:spcPct val="0"/>
              </a:spcBef>
              <a:buFontTx/>
              <a:buNone/>
            </a:pPr>
            <a:r>
              <a:rPr lang="zh-CN" altLang="en-US" b="1"/>
              <a:t>  （简称正面或</a:t>
            </a:r>
            <a:r>
              <a:rPr lang="en-US" altLang="zh-CN" b="1">
                <a:solidFill>
                  <a:srgbClr val="FF0000"/>
                </a:solidFill>
                <a:latin typeface="黑体" pitchFamily="2" charset="-122"/>
                <a:ea typeface="黑体" pitchFamily="2" charset="-122"/>
              </a:rPr>
              <a:t>V</a:t>
            </a:r>
            <a:r>
              <a:rPr lang="zh-CN" altLang="en-US" b="1"/>
              <a:t>面） </a:t>
            </a:r>
          </a:p>
        </p:txBody>
      </p:sp>
      <p:sp>
        <p:nvSpPr>
          <p:cNvPr id="265230" name="Text Box 14"/>
          <p:cNvSpPr txBox="1">
            <a:spLocks noChangeArrowheads="1"/>
          </p:cNvSpPr>
          <p:nvPr/>
        </p:nvSpPr>
        <p:spPr bwMode="auto">
          <a:xfrm>
            <a:off x="0" y="2433638"/>
            <a:ext cx="8058150" cy="1066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zh-CN" altLang="en-US" b="1"/>
              <a:t>水平投影面</a:t>
            </a:r>
          </a:p>
          <a:p>
            <a:pPr eaLnBrk="1" hangingPunct="1">
              <a:spcBef>
                <a:spcPct val="0"/>
              </a:spcBef>
              <a:buFontTx/>
              <a:buNone/>
            </a:pPr>
            <a:r>
              <a:rPr lang="zh-CN" altLang="en-US" b="1"/>
              <a:t>  （简称水平面或</a:t>
            </a:r>
            <a:r>
              <a:rPr lang="en-US" altLang="zh-CN" b="1">
                <a:solidFill>
                  <a:srgbClr val="FF0000"/>
                </a:solidFill>
                <a:latin typeface="黑体" pitchFamily="2" charset="-122"/>
                <a:ea typeface="黑体" pitchFamily="2" charset="-122"/>
              </a:rPr>
              <a:t>H</a:t>
            </a:r>
            <a:r>
              <a:rPr lang="zh-CN" altLang="en-US" b="1"/>
              <a:t>面）</a:t>
            </a:r>
          </a:p>
        </p:txBody>
      </p:sp>
      <p:sp>
        <p:nvSpPr>
          <p:cNvPr id="265231" name="Text Box 15"/>
          <p:cNvSpPr txBox="1">
            <a:spLocks noChangeArrowheads="1"/>
          </p:cNvSpPr>
          <p:nvPr/>
        </p:nvSpPr>
        <p:spPr bwMode="auto">
          <a:xfrm>
            <a:off x="0" y="3514725"/>
            <a:ext cx="6985000" cy="1066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zh-CN" altLang="en-US" b="1"/>
              <a:t>侧面投影面</a:t>
            </a:r>
          </a:p>
          <a:p>
            <a:pPr eaLnBrk="1" hangingPunct="1">
              <a:spcBef>
                <a:spcPct val="0"/>
              </a:spcBef>
              <a:buFontTx/>
              <a:buNone/>
            </a:pPr>
            <a:r>
              <a:rPr lang="zh-CN" altLang="en-US" b="1"/>
              <a:t>  （简称侧面或</a:t>
            </a:r>
            <a:r>
              <a:rPr lang="en-US" altLang="zh-CN" b="1">
                <a:solidFill>
                  <a:srgbClr val="FF0000"/>
                </a:solidFill>
                <a:latin typeface="黑体" pitchFamily="2" charset="-122"/>
                <a:ea typeface="黑体" pitchFamily="2" charset="-122"/>
              </a:rPr>
              <a:t>W</a:t>
            </a:r>
            <a:r>
              <a:rPr lang="zh-CN" altLang="en-US" b="1"/>
              <a:t>面）</a:t>
            </a:r>
          </a:p>
        </p:txBody>
      </p:sp>
      <p:sp>
        <p:nvSpPr>
          <p:cNvPr id="265232" name="Text Box 16"/>
          <p:cNvSpPr txBox="1">
            <a:spLocks noChangeArrowheads="1"/>
          </p:cNvSpPr>
          <p:nvPr/>
        </p:nvSpPr>
        <p:spPr bwMode="auto">
          <a:xfrm>
            <a:off x="0" y="4506913"/>
            <a:ext cx="5076825" cy="641350"/>
          </a:xfrm>
          <a:prstGeom prst="rect">
            <a:avLst/>
          </a:prstGeom>
          <a:noFill/>
          <a:ln>
            <a:noFill/>
          </a:ln>
          <a:effectLst/>
          <a:extLst>
            <a:ext uri="{909E8E84-426E-40DD-AFC4-6F175D3DCCD1}">
              <a14:hiddenFill xmlns:a14="http://schemas.microsoft.com/office/drawing/2010/main">
                <a:gradFill rotWithShape="0">
                  <a:gsLst>
                    <a:gs pos="0">
                      <a:srgbClr val="FFCCFF"/>
                    </a:gs>
                    <a:gs pos="50000">
                      <a:srgbClr val="FFFF00"/>
                    </a:gs>
                    <a:gs pos="100000">
                      <a:srgbClr val="FFCCFF"/>
                    </a:gs>
                  </a:gsLst>
                  <a:lin ang="5400000" scaled="1"/>
                </a:gra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0000"/>
                </a:solidFill>
                <a:latin typeface="黑体" pitchFamily="2" charset="-122"/>
                <a:ea typeface="黑体" pitchFamily="2" charset="-122"/>
              </a:rPr>
              <a:t>2</a:t>
            </a:r>
            <a:r>
              <a:rPr lang="en-US" altLang="zh-CN" sz="3600" b="1">
                <a:solidFill>
                  <a:srgbClr val="FF0000"/>
                </a:solidFill>
              </a:rPr>
              <a:t>.</a:t>
            </a:r>
            <a:r>
              <a:rPr lang="zh-CN" altLang="en-US" sz="3600" b="1">
                <a:solidFill>
                  <a:srgbClr val="FF0000"/>
                </a:solidFill>
              </a:rPr>
              <a:t>投影轴</a:t>
            </a:r>
            <a:endParaRPr lang="zh-CN" altLang="en-US" sz="2000" b="1">
              <a:solidFill>
                <a:srgbClr val="FF0000"/>
              </a:solidFill>
            </a:endParaRPr>
          </a:p>
        </p:txBody>
      </p:sp>
      <p:sp>
        <p:nvSpPr>
          <p:cNvPr id="265240" name="Rectangle 24"/>
          <p:cNvSpPr>
            <a:spLocks noChangeArrowheads="1"/>
          </p:cNvSpPr>
          <p:nvPr/>
        </p:nvSpPr>
        <p:spPr bwMode="auto">
          <a:xfrm>
            <a:off x="0" y="5081588"/>
            <a:ext cx="5940425" cy="579437"/>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en-US" altLang="zh-CN" b="1">
                <a:latin typeface="黑体" pitchFamily="2" charset="-122"/>
                <a:ea typeface="黑体" pitchFamily="2" charset="-122"/>
              </a:rPr>
              <a:t>OX</a:t>
            </a:r>
            <a:r>
              <a:rPr lang="zh-CN" altLang="en-US" b="1"/>
              <a:t>轴   </a:t>
            </a:r>
            <a:r>
              <a:rPr lang="en-US" altLang="zh-CN" b="1">
                <a:latin typeface="黑体" pitchFamily="2" charset="-122"/>
                <a:ea typeface="黑体" pitchFamily="2" charset="-122"/>
              </a:rPr>
              <a:t>V</a:t>
            </a:r>
            <a:r>
              <a:rPr lang="zh-CN" altLang="en-US" b="1"/>
              <a:t>面与</a:t>
            </a:r>
            <a:r>
              <a:rPr lang="en-US" altLang="zh-CN" b="1">
                <a:latin typeface="黑体" pitchFamily="2" charset="-122"/>
                <a:ea typeface="黑体" pitchFamily="2" charset="-122"/>
              </a:rPr>
              <a:t>H</a:t>
            </a:r>
            <a:r>
              <a:rPr lang="zh-CN" altLang="en-US" b="1"/>
              <a:t>面的交线</a:t>
            </a:r>
          </a:p>
        </p:txBody>
      </p:sp>
      <p:sp>
        <p:nvSpPr>
          <p:cNvPr id="265241" name="Text Box 25"/>
          <p:cNvSpPr txBox="1">
            <a:spLocks noChangeArrowheads="1"/>
          </p:cNvSpPr>
          <p:nvPr/>
        </p:nvSpPr>
        <p:spPr bwMode="auto">
          <a:xfrm>
            <a:off x="0" y="6162675"/>
            <a:ext cx="6372225" cy="579438"/>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en-US" altLang="zh-CN" b="1">
                <a:latin typeface="黑体" pitchFamily="2" charset="-122"/>
                <a:ea typeface="黑体" pitchFamily="2" charset="-122"/>
              </a:rPr>
              <a:t>OZ</a:t>
            </a:r>
            <a:r>
              <a:rPr lang="zh-CN" altLang="en-US" b="1"/>
              <a:t>轴   </a:t>
            </a:r>
            <a:r>
              <a:rPr lang="en-US" altLang="zh-CN" b="1">
                <a:latin typeface="黑体" pitchFamily="2" charset="-122"/>
                <a:ea typeface="黑体" pitchFamily="2" charset="-122"/>
              </a:rPr>
              <a:t>V</a:t>
            </a:r>
            <a:r>
              <a:rPr lang="zh-CN" altLang="en-US" b="1"/>
              <a:t>面与</a:t>
            </a:r>
            <a:r>
              <a:rPr lang="en-US" altLang="zh-CN" b="1">
                <a:latin typeface="黑体" pitchFamily="2" charset="-122"/>
                <a:ea typeface="黑体" pitchFamily="2" charset="-122"/>
              </a:rPr>
              <a:t>W</a:t>
            </a:r>
            <a:r>
              <a:rPr lang="zh-CN" altLang="en-US" b="1"/>
              <a:t>面的交线</a:t>
            </a:r>
          </a:p>
        </p:txBody>
      </p:sp>
      <p:sp>
        <p:nvSpPr>
          <p:cNvPr id="265242" name="Text Box 26"/>
          <p:cNvSpPr txBox="1">
            <a:spLocks noChangeArrowheads="1"/>
          </p:cNvSpPr>
          <p:nvPr/>
        </p:nvSpPr>
        <p:spPr bwMode="auto">
          <a:xfrm>
            <a:off x="0" y="5657850"/>
            <a:ext cx="6443663" cy="579438"/>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en-US" altLang="zh-CN" b="1">
                <a:latin typeface="黑体" pitchFamily="2" charset="-122"/>
                <a:ea typeface="黑体" pitchFamily="2" charset="-122"/>
              </a:rPr>
              <a:t>OY</a:t>
            </a:r>
            <a:r>
              <a:rPr lang="zh-CN" altLang="en-US" b="1"/>
              <a:t>轴   </a:t>
            </a:r>
            <a:r>
              <a:rPr lang="en-US" altLang="zh-CN" b="1">
                <a:latin typeface="黑体" pitchFamily="2" charset="-122"/>
                <a:ea typeface="黑体" pitchFamily="2" charset="-122"/>
              </a:rPr>
              <a:t>H</a:t>
            </a:r>
            <a:r>
              <a:rPr lang="zh-CN" altLang="en-US" b="1"/>
              <a:t>面与</a:t>
            </a:r>
            <a:r>
              <a:rPr lang="en-US" altLang="zh-CN" b="1">
                <a:latin typeface="黑体" pitchFamily="2" charset="-122"/>
                <a:ea typeface="黑体" pitchFamily="2" charset="-122"/>
              </a:rPr>
              <a:t>W</a:t>
            </a:r>
            <a:r>
              <a:rPr lang="zh-CN" altLang="en-US" b="1"/>
              <a:t>面的交线</a:t>
            </a:r>
          </a:p>
        </p:txBody>
      </p:sp>
      <p:sp>
        <p:nvSpPr>
          <p:cNvPr id="265247" name="AutoShape 31"/>
          <p:cNvSpPr>
            <a:spLocks noChangeArrowheads="1"/>
          </p:cNvSpPr>
          <p:nvPr/>
        </p:nvSpPr>
        <p:spPr bwMode="auto">
          <a:xfrm>
            <a:off x="5076825" y="5103813"/>
            <a:ext cx="3748088" cy="1658937"/>
          </a:xfrm>
          <a:prstGeom prst="wedgeEllipseCallout">
            <a:avLst>
              <a:gd name="adj1" fmla="val 13023"/>
              <a:gd name="adj2" fmla="val -147514"/>
            </a:avLst>
          </a:prstGeom>
          <a:noFill/>
          <a:ln w="12700">
            <a:solidFill>
              <a:schemeClr val="tx1"/>
            </a:solidFill>
            <a:miter lim="800000"/>
            <a:headEnd/>
            <a:tailEnd/>
          </a:ln>
          <a:effectLst/>
          <a:extLst>
            <a:ext uri="{909E8E84-426E-40DD-AFC4-6F175D3DCCD1}">
              <a14:hiddenFill xmlns:a14="http://schemas.microsoft.com/office/drawing/2010/main">
                <a:solidFill>
                  <a:srgbClr val="66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ea typeface="黑体" pitchFamily="2" charset="-122"/>
              </a:rPr>
              <a:t>三个投影面互相垂直</a:t>
            </a:r>
          </a:p>
        </p:txBody>
      </p:sp>
      <p:grpSp>
        <p:nvGrpSpPr>
          <p:cNvPr id="265290" name="Group 74"/>
          <p:cNvGrpSpPr>
            <a:grpSpLocks/>
          </p:cNvGrpSpPr>
          <p:nvPr/>
        </p:nvGrpSpPr>
        <p:grpSpPr bwMode="auto">
          <a:xfrm>
            <a:off x="4848225" y="2995613"/>
            <a:ext cx="3802063" cy="1465262"/>
            <a:chOff x="1542" y="1530"/>
            <a:chExt cx="2032" cy="783"/>
          </a:xfrm>
        </p:grpSpPr>
        <p:sp>
          <p:nvSpPr>
            <p:cNvPr id="11303" name="Line 75"/>
            <p:cNvSpPr>
              <a:spLocks noChangeShapeType="1"/>
            </p:cNvSpPr>
            <p:nvPr/>
          </p:nvSpPr>
          <p:spPr bwMode="auto">
            <a:xfrm>
              <a:off x="2793" y="1530"/>
              <a:ext cx="781" cy="783"/>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304" name="Group 76"/>
            <p:cNvGrpSpPr>
              <a:grpSpLocks/>
            </p:cNvGrpSpPr>
            <p:nvPr/>
          </p:nvGrpSpPr>
          <p:grpSpPr bwMode="auto">
            <a:xfrm>
              <a:off x="1542" y="1530"/>
              <a:ext cx="2032" cy="783"/>
              <a:chOff x="1542" y="1530"/>
              <a:chExt cx="2032" cy="783"/>
            </a:xfrm>
          </p:grpSpPr>
          <p:sp>
            <p:nvSpPr>
              <p:cNvPr id="11305" name="Line 77"/>
              <p:cNvSpPr>
                <a:spLocks noChangeShapeType="1"/>
              </p:cNvSpPr>
              <p:nvPr/>
            </p:nvSpPr>
            <p:spPr bwMode="auto">
              <a:xfrm>
                <a:off x="1542" y="1530"/>
                <a:ext cx="783" cy="783"/>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06" name="Line 78"/>
              <p:cNvSpPr>
                <a:spLocks noChangeShapeType="1"/>
              </p:cNvSpPr>
              <p:nvPr/>
            </p:nvSpPr>
            <p:spPr bwMode="auto">
              <a:xfrm>
                <a:off x="2325" y="2313"/>
                <a:ext cx="124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07" name="Line 79"/>
              <p:cNvSpPr>
                <a:spLocks noChangeShapeType="1"/>
              </p:cNvSpPr>
              <p:nvPr/>
            </p:nvSpPr>
            <p:spPr bwMode="auto">
              <a:xfrm flipH="1" flipV="1">
                <a:off x="2268" y="2172"/>
                <a:ext cx="98" cy="99"/>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08" name="Line 80"/>
              <p:cNvSpPr>
                <a:spLocks noChangeShapeType="1"/>
              </p:cNvSpPr>
              <p:nvPr/>
            </p:nvSpPr>
            <p:spPr bwMode="auto">
              <a:xfrm>
                <a:off x="2312" y="2217"/>
                <a:ext cx="43" cy="0"/>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09" name="Line 81"/>
              <p:cNvSpPr>
                <a:spLocks noChangeShapeType="1"/>
              </p:cNvSpPr>
              <p:nvPr/>
            </p:nvSpPr>
            <p:spPr bwMode="auto">
              <a:xfrm>
                <a:off x="2312" y="2172"/>
                <a:ext cx="99" cy="99"/>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265298" name="Group 82"/>
          <p:cNvGrpSpPr>
            <a:grpSpLocks/>
          </p:cNvGrpSpPr>
          <p:nvPr/>
        </p:nvGrpSpPr>
        <p:grpSpPr bwMode="auto">
          <a:xfrm>
            <a:off x="7189788" y="946150"/>
            <a:ext cx="1460500" cy="3514725"/>
            <a:chOff x="2793" y="435"/>
            <a:chExt cx="781" cy="1878"/>
          </a:xfrm>
        </p:grpSpPr>
        <p:sp>
          <p:nvSpPr>
            <p:cNvPr id="11300" name="Line 83"/>
            <p:cNvSpPr>
              <a:spLocks noChangeShapeType="1"/>
            </p:cNvSpPr>
            <p:nvPr/>
          </p:nvSpPr>
          <p:spPr bwMode="auto">
            <a:xfrm>
              <a:off x="2793" y="435"/>
              <a:ext cx="781" cy="78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01" name="Line 84"/>
            <p:cNvSpPr>
              <a:spLocks noChangeShapeType="1"/>
            </p:cNvSpPr>
            <p:nvPr/>
          </p:nvSpPr>
          <p:spPr bwMode="auto">
            <a:xfrm flipV="1">
              <a:off x="3574" y="1217"/>
              <a:ext cx="0" cy="109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02" name="Freeform 85"/>
            <p:cNvSpPr>
              <a:spLocks/>
            </p:cNvSpPr>
            <p:nvPr/>
          </p:nvSpPr>
          <p:spPr bwMode="auto">
            <a:xfrm>
              <a:off x="3473" y="1206"/>
              <a:ext cx="69" cy="106"/>
            </a:xfrm>
            <a:custGeom>
              <a:avLst/>
              <a:gdLst>
                <a:gd name="T0" fmla="*/ 0 w 301"/>
                <a:gd name="T1" fmla="*/ 0 h 464"/>
                <a:gd name="T2" fmla="*/ 0 w 301"/>
                <a:gd name="T3" fmla="*/ 5 h 464"/>
                <a:gd name="T4" fmla="*/ 2 w 301"/>
                <a:gd name="T5" fmla="*/ 2 h 464"/>
                <a:gd name="T6" fmla="*/ 2 w 301"/>
                <a:gd name="T7" fmla="*/ 5 h 464"/>
                <a:gd name="T8" fmla="*/ 4 w 301"/>
                <a:gd name="T9" fmla="*/ 1 h 4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1" h="464">
                  <a:moveTo>
                    <a:pt x="0" y="0"/>
                  </a:moveTo>
                  <a:lnTo>
                    <a:pt x="1" y="438"/>
                  </a:lnTo>
                  <a:lnTo>
                    <a:pt x="126" y="168"/>
                  </a:lnTo>
                  <a:lnTo>
                    <a:pt x="151" y="464"/>
                  </a:lnTo>
                  <a:lnTo>
                    <a:pt x="301" y="53"/>
                  </a:lnTo>
                </a:path>
              </a:pathLst>
            </a:custGeom>
            <a:noFill/>
            <a:ln w="19050" cmpd="sng">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5302" name="Group 86"/>
          <p:cNvGrpSpPr>
            <a:grpSpLocks/>
          </p:cNvGrpSpPr>
          <p:nvPr/>
        </p:nvGrpSpPr>
        <p:grpSpPr bwMode="auto">
          <a:xfrm>
            <a:off x="4848225" y="946150"/>
            <a:ext cx="2341563" cy="2049463"/>
            <a:chOff x="1542" y="435"/>
            <a:chExt cx="1251" cy="1095"/>
          </a:xfrm>
        </p:grpSpPr>
        <p:grpSp>
          <p:nvGrpSpPr>
            <p:cNvPr id="11294" name="Group 87"/>
            <p:cNvGrpSpPr>
              <a:grpSpLocks/>
            </p:cNvGrpSpPr>
            <p:nvPr/>
          </p:nvGrpSpPr>
          <p:grpSpPr bwMode="auto">
            <a:xfrm>
              <a:off x="1542" y="435"/>
              <a:ext cx="1251" cy="1095"/>
              <a:chOff x="1542" y="435"/>
              <a:chExt cx="1251" cy="1095"/>
            </a:xfrm>
          </p:grpSpPr>
          <p:sp>
            <p:nvSpPr>
              <p:cNvPr id="11296" name="Line 88"/>
              <p:cNvSpPr>
                <a:spLocks noChangeShapeType="1"/>
              </p:cNvSpPr>
              <p:nvPr/>
            </p:nvSpPr>
            <p:spPr bwMode="auto">
              <a:xfrm>
                <a:off x="1542" y="435"/>
                <a:ext cx="125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97" name="Line 89"/>
              <p:cNvSpPr>
                <a:spLocks noChangeShapeType="1"/>
              </p:cNvSpPr>
              <p:nvPr/>
            </p:nvSpPr>
            <p:spPr bwMode="auto">
              <a:xfrm>
                <a:off x="2793" y="435"/>
                <a:ext cx="0" cy="109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98" name="Line 90"/>
              <p:cNvSpPr>
                <a:spLocks noChangeShapeType="1"/>
              </p:cNvSpPr>
              <p:nvPr/>
            </p:nvSpPr>
            <p:spPr bwMode="auto">
              <a:xfrm flipH="1">
                <a:off x="1542" y="1530"/>
                <a:ext cx="1251"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99" name="Line 91"/>
              <p:cNvSpPr>
                <a:spLocks noChangeShapeType="1"/>
              </p:cNvSpPr>
              <p:nvPr/>
            </p:nvSpPr>
            <p:spPr bwMode="auto">
              <a:xfrm flipV="1">
                <a:off x="1542" y="435"/>
                <a:ext cx="0" cy="109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295" name="Freeform 92"/>
            <p:cNvSpPr>
              <a:spLocks/>
            </p:cNvSpPr>
            <p:nvPr/>
          </p:nvSpPr>
          <p:spPr bwMode="auto">
            <a:xfrm>
              <a:off x="1614" y="467"/>
              <a:ext cx="53" cy="98"/>
            </a:xfrm>
            <a:custGeom>
              <a:avLst/>
              <a:gdLst>
                <a:gd name="T0" fmla="*/ 0 w 230"/>
                <a:gd name="T1" fmla="*/ 0 h 430"/>
                <a:gd name="T2" fmla="*/ 0 w 230"/>
                <a:gd name="T3" fmla="*/ 5 h 430"/>
                <a:gd name="T4" fmla="*/ 3 w 230"/>
                <a:gd name="T5" fmla="*/ 0 h 430"/>
                <a:gd name="T6" fmla="*/ 0 60000 65536"/>
                <a:gd name="T7" fmla="*/ 0 60000 65536"/>
                <a:gd name="T8" fmla="*/ 0 60000 65536"/>
              </a:gdLst>
              <a:ahLst/>
              <a:cxnLst>
                <a:cxn ang="T6">
                  <a:pos x="T0" y="T1"/>
                </a:cxn>
                <a:cxn ang="T7">
                  <a:pos x="T2" y="T3"/>
                </a:cxn>
                <a:cxn ang="T8">
                  <a:pos x="T4" y="T5"/>
                </a:cxn>
              </a:cxnLst>
              <a:rect l="0" t="0" r="r" b="b"/>
              <a:pathLst>
                <a:path w="230" h="430">
                  <a:moveTo>
                    <a:pt x="1" y="0"/>
                  </a:moveTo>
                  <a:lnTo>
                    <a:pt x="0" y="430"/>
                  </a:lnTo>
                  <a:lnTo>
                    <a:pt x="23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5309" name="Group 93"/>
          <p:cNvGrpSpPr>
            <a:grpSpLocks/>
          </p:cNvGrpSpPr>
          <p:nvPr/>
        </p:nvGrpSpPr>
        <p:grpSpPr bwMode="auto">
          <a:xfrm>
            <a:off x="4500563" y="2749550"/>
            <a:ext cx="2689225" cy="246063"/>
            <a:chOff x="1356" y="1399"/>
            <a:chExt cx="1437" cy="131"/>
          </a:xfrm>
        </p:grpSpPr>
        <p:sp>
          <p:nvSpPr>
            <p:cNvPr id="11287" name="Line 94"/>
            <p:cNvSpPr>
              <a:spLocks noChangeShapeType="1"/>
            </p:cNvSpPr>
            <p:nvPr/>
          </p:nvSpPr>
          <p:spPr bwMode="auto">
            <a:xfrm>
              <a:off x="1409" y="1413"/>
              <a:ext cx="27" cy="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88" name="Line 95"/>
            <p:cNvSpPr>
              <a:spLocks noChangeShapeType="1"/>
            </p:cNvSpPr>
            <p:nvPr/>
          </p:nvSpPr>
          <p:spPr bwMode="auto">
            <a:xfrm flipH="1">
              <a:off x="1383" y="1413"/>
              <a:ext cx="79" cy="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89" name="Line 96"/>
            <p:cNvSpPr>
              <a:spLocks noChangeShapeType="1"/>
            </p:cNvSpPr>
            <p:nvPr/>
          </p:nvSpPr>
          <p:spPr bwMode="auto">
            <a:xfrm flipV="1">
              <a:off x="2708" y="1426"/>
              <a:ext cx="13"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90" name="Freeform 97"/>
            <p:cNvSpPr>
              <a:spLocks/>
            </p:cNvSpPr>
            <p:nvPr/>
          </p:nvSpPr>
          <p:spPr bwMode="auto">
            <a:xfrm>
              <a:off x="2721" y="1399"/>
              <a:ext cx="44" cy="27"/>
            </a:xfrm>
            <a:custGeom>
              <a:avLst/>
              <a:gdLst>
                <a:gd name="T0" fmla="*/ 2 w 196"/>
                <a:gd name="T1" fmla="*/ 1 h 119"/>
                <a:gd name="T2" fmla="*/ 2 w 196"/>
                <a:gd name="T3" fmla="*/ 1 h 119"/>
                <a:gd name="T4" fmla="*/ 2 w 196"/>
                <a:gd name="T5" fmla="*/ 1 h 119"/>
                <a:gd name="T6" fmla="*/ 2 w 196"/>
                <a:gd name="T7" fmla="*/ 1 h 119"/>
                <a:gd name="T8" fmla="*/ 2 w 196"/>
                <a:gd name="T9" fmla="*/ 1 h 119"/>
                <a:gd name="T10" fmla="*/ 2 w 196"/>
                <a:gd name="T11" fmla="*/ 1 h 119"/>
                <a:gd name="T12" fmla="*/ 2 w 196"/>
                <a:gd name="T13" fmla="*/ 1 h 119"/>
                <a:gd name="T14" fmla="*/ 2 w 196"/>
                <a:gd name="T15" fmla="*/ 0 h 119"/>
                <a:gd name="T16" fmla="*/ 2 w 196"/>
                <a:gd name="T17" fmla="*/ 0 h 119"/>
                <a:gd name="T18" fmla="*/ 2 w 196"/>
                <a:gd name="T19" fmla="*/ 0 h 119"/>
                <a:gd name="T20" fmla="*/ 2 w 196"/>
                <a:gd name="T21" fmla="*/ 0 h 119"/>
                <a:gd name="T22" fmla="*/ 2 w 196"/>
                <a:gd name="T23" fmla="*/ 0 h 119"/>
                <a:gd name="T24" fmla="*/ 2 w 196"/>
                <a:gd name="T25" fmla="*/ 0 h 119"/>
                <a:gd name="T26" fmla="*/ 2 w 196"/>
                <a:gd name="T27" fmla="*/ 0 h 119"/>
                <a:gd name="T28" fmla="*/ 2 w 196"/>
                <a:gd name="T29" fmla="*/ 0 h 119"/>
                <a:gd name="T30" fmla="*/ 2 w 196"/>
                <a:gd name="T31" fmla="*/ 0 h 119"/>
                <a:gd name="T32" fmla="*/ 2 w 196"/>
                <a:gd name="T33" fmla="*/ 0 h 119"/>
                <a:gd name="T34" fmla="*/ 1 w 196"/>
                <a:gd name="T35" fmla="*/ 0 h 119"/>
                <a:gd name="T36" fmla="*/ 1 w 196"/>
                <a:gd name="T37" fmla="*/ 0 h 119"/>
                <a:gd name="T38" fmla="*/ 1 w 196"/>
                <a:gd name="T39" fmla="*/ 0 h 119"/>
                <a:gd name="T40" fmla="*/ 1 w 196"/>
                <a:gd name="T41" fmla="*/ 0 h 119"/>
                <a:gd name="T42" fmla="*/ 1 w 196"/>
                <a:gd name="T43" fmla="*/ 0 h 119"/>
                <a:gd name="T44" fmla="*/ 1 w 196"/>
                <a:gd name="T45" fmla="*/ 0 h 119"/>
                <a:gd name="T46" fmla="*/ 1 w 196"/>
                <a:gd name="T47" fmla="*/ 0 h 119"/>
                <a:gd name="T48" fmla="*/ 0 w 196"/>
                <a:gd name="T49" fmla="*/ 0 h 119"/>
                <a:gd name="T50" fmla="*/ 0 w 196"/>
                <a:gd name="T51" fmla="*/ 0 h 119"/>
                <a:gd name="T52" fmla="*/ 0 w 196"/>
                <a:gd name="T53" fmla="*/ 1 h 119"/>
                <a:gd name="T54" fmla="*/ 0 w 196"/>
                <a:gd name="T55" fmla="*/ 1 h 119"/>
                <a:gd name="T56" fmla="*/ 0 w 196"/>
                <a:gd name="T57" fmla="*/ 1 h 119"/>
                <a:gd name="T58" fmla="*/ 0 w 196"/>
                <a:gd name="T59" fmla="*/ 1 h 119"/>
                <a:gd name="T60" fmla="*/ 0 w 196"/>
                <a:gd name="T61" fmla="*/ 1 h 119"/>
                <a:gd name="T62" fmla="*/ 0 w 196"/>
                <a:gd name="T63" fmla="*/ 1 h 119"/>
                <a:gd name="T64" fmla="*/ 0 w 196"/>
                <a:gd name="T65" fmla="*/ 1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119">
                  <a:moveTo>
                    <a:pt x="191" y="119"/>
                  </a:moveTo>
                  <a:lnTo>
                    <a:pt x="194" y="108"/>
                  </a:lnTo>
                  <a:lnTo>
                    <a:pt x="195" y="96"/>
                  </a:lnTo>
                  <a:lnTo>
                    <a:pt x="196" y="85"/>
                  </a:lnTo>
                  <a:lnTo>
                    <a:pt x="196" y="74"/>
                  </a:lnTo>
                  <a:lnTo>
                    <a:pt x="195" y="63"/>
                  </a:lnTo>
                  <a:lnTo>
                    <a:pt x="193" y="53"/>
                  </a:lnTo>
                  <a:lnTo>
                    <a:pt x="190" y="44"/>
                  </a:lnTo>
                  <a:lnTo>
                    <a:pt x="185" y="35"/>
                  </a:lnTo>
                  <a:lnTo>
                    <a:pt x="181" y="27"/>
                  </a:lnTo>
                  <a:lnTo>
                    <a:pt x="175" y="20"/>
                  </a:lnTo>
                  <a:lnTo>
                    <a:pt x="168" y="14"/>
                  </a:lnTo>
                  <a:lnTo>
                    <a:pt x="162" y="9"/>
                  </a:lnTo>
                  <a:lnTo>
                    <a:pt x="153" y="5"/>
                  </a:lnTo>
                  <a:lnTo>
                    <a:pt x="146" y="2"/>
                  </a:lnTo>
                  <a:lnTo>
                    <a:pt x="136" y="0"/>
                  </a:lnTo>
                  <a:lnTo>
                    <a:pt x="128" y="0"/>
                  </a:lnTo>
                  <a:lnTo>
                    <a:pt x="118" y="0"/>
                  </a:lnTo>
                  <a:lnTo>
                    <a:pt x="109" y="2"/>
                  </a:lnTo>
                  <a:lnTo>
                    <a:pt x="98" y="5"/>
                  </a:lnTo>
                  <a:lnTo>
                    <a:pt x="89" y="9"/>
                  </a:lnTo>
                  <a:lnTo>
                    <a:pt x="79" y="14"/>
                  </a:lnTo>
                  <a:lnTo>
                    <a:pt x="69" y="20"/>
                  </a:lnTo>
                  <a:lnTo>
                    <a:pt x="60" y="27"/>
                  </a:lnTo>
                  <a:lnTo>
                    <a:pt x="50" y="35"/>
                  </a:lnTo>
                  <a:lnTo>
                    <a:pt x="42" y="44"/>
                  </a:lnTo>
                  <a:lnTo>
                    <a:pt x="34" y="53"/>
                  </a:lnTo>
                  <a:lnTo>
                    <a:pt x="27" y="63"/>
                  </a:lnTo>
                  <a:lnTo>
                    <a:pt x="19" y="74"/>
                  </a:lnTo>
                  <a:lnTo>
                    <a:pt x="14" y="85"/>
                  </a:lnTo>
                  <a:lnTo>
                    <a:pt x="9" y="96"/>
                  </a:lnTo>
                  <a:lnTo>
                    <a:pt x="3" y="108"/>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91" name="Line 98"/>
            <p:cNvSpPr>
              <a:spLocks noChangeShapeType="1"/>
            </p:cNvSpPr>
            <p:nvPr/>
          </p:nvSpPr>
          <p:spPr bwMode="auto">
            <a:xfrm flipH="1">
              <a:off x="2753" y="1426"/>
              <a:ext cx="1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92" name="Freeform 99"/>
            <p:cNvSpPr>
              <a:spLocks/>
            </p:cNvSpPr>
            <p:nvPr/>
          </p:nvSpPr>
          <p:spPr bwMode="auto">
            <a:xfrm>
              <a:off x="2708" y="1469"/>
              <a:ext cx="45" cy="28"/>
            </a:xfrm>
            <a:custGeom>
              <a:avLst/>
              <a:gdLst>
                <a:gd name="T0" fmla="*/ 0 w 196"/>
                <a:gd name="T1" fmla="*/ 0 h 119"/>
                <a:gd name="T2" fmla="*/ 0 w 196"/>
                <a:gd name="T3" fmla="*/ 0 h 119"/>
                <a:gd name="T4" fmla="*/ 0 w 196"/>
                <a:gd name="T5" fmla="*/ 0 h 119"/>
                <a:gd name="T6" fmla="*/ 0 w 196"/>
                <a:gd name="T7" fmla="*/ 0 h 119"/>
                <a:gd name="T8" fmla="*/ 0 w 196"/>
                <a:gd name="T9" fmla="*/ 1 h 119"/>
                <a:gd name="T10" fmla="*/ 0 w 196"/>
                <a:gd name="T11" fmla="*/ 1 h 119"/>
                <a:gd name="T12" fmla="*/ 0 w 196"/>
                <a:gd name="T13" fmla="*/ 1 h 119"/>
                <a:gd name="T14" fmla="*/ 0 w 196"/>
                <a:gd name="T15" fmla="*/ 1 h 119"/>
                <a:gd name="T16" fmla="*/ 0 w 196"/>
                <a:gd name="T17" fmla="*/ 1 h 119"/>
                <a:gd name="T18" fmla="*/ 0 w 196"/>
                <a:gd name="T19" fmla="*/ 1 h 119"/>
                <a:gd name="T20" fmla="*/ 0 w 196"/>
                <a:gd name="T21" fmla="*/ 1 h 119"/>
                <a:gd name="T22" fmla="*/ 0 w 196"/>
                <a:gd name="T23" fmla="*/ 1 h 119"/>
                <a:gd name="T24" fmla="*/ 0 w 196"/>
                <a:gd name="T25" fmla="*/ 1 h 119"/>
                <a:gd name="T26" fmla="*/ 0 w 196"/>
                <a:gd name="T27" fmla="*/ 1 h 119"/>
                <a:gd name="T28" fmla="*/ 1 w 196"/>
                <a:gd name="T29" fmla="*/ 2 h 119"/>
                <a:gd name="T30" fmla="*/ 1 w 196"/>
                <a:gd name="T31" fmla="*/ 2 h 119"/>
                <a:gd name="T32" fmla="*/ 1 w 196"/>
                <a:gd name="T33" fmla="*/ 2 h 119"/>
                <a:gd name="T34" fmla="*/ 1 w 196"/>
                <a:gd name="T35" fmla="*/ 2 h 119"/>
                <a:gd name="T36" fmla="*/ 1 w 196"/>
                <a:gd name="T37" fmla="*/ 2 h 119"/>
                <a:gd name="T38" fmla="*/ 1 w 196"/>
                <a:gd name="T39" fmla="*/ 1 h 119"/>
                <a:gd name="T40" fmla="*/ 1 w 196"/>
                <a:gd name="T41" fmla="*/ 1 h 119"/>
                <a:gd name="T42" fmla="*/ 1 w 196"/>
                <a:gd name="T43" fmla="*/ 1 h 119"/>
                <a:gd name="T44" fmla="*/ 2 w 196"/>
                <a:gd name="T45" fmla="*/ 1 h 119"/>
                <a:gd name="T46" fmla="*/ 2 w 196"/>
                <a:gd name="T47" fmla="*/ 1 h 119"/>
                <a:gd name="T48" fmla="*/ 2 w 196"/>
                <a:gd name="T49" fmla="*/ 1 h 119"/>
                <a:gd name="T50" fmla="*/ 2 w 196"/>
                <a:gd name="T51" fmla="*/ 1 h 119"/>
                <a:gd name="T52" fmla="*/ 2 w 196"/>
                <a:gd name="T53" fmla="*/ 1 h 119"/>
                <a:gd name="T54" fmla="*/ 2 w 196"/>
                <a:gd name="T55" fmla="*/ 1 h 119"/>
                <a:gd name="T56" fmla="*/ 2 w 196"/>
                <a:gd name="T57" fmla="*/ 1 h 119"/>
                <a:gd name="T58" fmla="*/ 2 w 196"/>
                <a:gd name="T59" fmla="*/ 0 h 119"/>
                <a:gd name="T60" fmla="*/ 2 w 196"/>
                <a:gd name="T61" fmla="*/ 0 h 119"/>
                <a:gd name="T62" fmla="*/ 2 w 196"/>
                <a:gd name="T63" fmla="*/ 0 h 119"/>
                <a:gd name="T64" fmla="*/ 2 w 196"/>
                <a:gd name="T65" fmla="*/ 0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119">
                  <a:moveTo>
                    <a:pt x="5" y="0"/>
                  </a:moveTo>
                  <a:lnTo>
                    <a:pt x="2" y="12"/>
                  </a:lnTo>
                  <a:lnTo>
                    <a:pt x="1" y="23"/>
                  </a:lnTo>
                  <a:lnTo>
                    <a:pt x="0" y="34"/>
                  </a:lnTo>
                  <a:lnTo>
                    <a:pt x="0" y="46"/>
                  </a:lnTo>
                  <a:lnTo>
                    <a:pt x="1" y="56"/>
                  </a:lnTo>
                  <a:lnTo>
                    <a:pt x="3" y="66"/>
                  </a:lnTo>
                  <a:lnTo>
                    <a:pt x="6" y="76"/>
                  </a:lnTo>
                  <a:lnTo>
                    <a:pt x="10" y="84"/>
                  </a:lnTo>
                  <a:lnTo>
                    <a:pt x="15" y="92"/>
                  </a:lnTo>
                  <a:lnTo>
                    <a:pt x="21" y="99"/>
                  </a:lnTo>
                  <a:lnTo>
                    <a:pt x="27" y="105"/>
                  </a:lnTo>
                  <a:lnTo>
                    <a:pt x="34" y="110"/>
                  </a:lnTo>
                  <a:lnTo>
                    <a:pt x="42" y="114"/>
                  </a:lnTo>
                  <a:lnTo>
                    <a:pt x="51" y="117"/>
                  </a:lnTo>
                  <a:lnTo>
                    <a:pt x="59" y="118"/>
                  </a:lnTo>
                  <a:lnTo>
                    <a:pt x="69" y="119"/>
                  </a:lnTo>
                  <a:lnTo>
                    <a:pt x="77" y="118"/>
                  </a:lnTo>
                  <a:lnTo>
                    <a:pt x="88" y="117"/>
                  </a:lnTo>
                  <a:lnTo>
                    <a:pt x="98" y="114"/>
                  </a:lnTo>
                  <a:lnTo>
                    <a:pt x="107" y="110"/>
                  </a:lnTo>
                  <a:lnTo>
                    <a:pt x="117" y="105"/>
                  </a:lnTo>
                  <a:lnTo>
                    <a:pt x="126" y="99"/>
                  </a:lnTo>
                  <a:lnTo>
                    <a:pt x="136" y="92"/>
                  </a:lnTo>
                  <a:lnTo>
                    <a:pt x="146" y="84"/>
                  </a:lnTo>
                  <a:lnTo>
                    <a:pt x="154" y="76"/>
                  </a:lnTo>
                  <a:lnTo>
                    <a:pt x="162" y="66"/>
                  </a:lnTo>
                  <a:lnTo>
                    <a:pt x="170" y="56"/>
                  </a:lnTo>
                  <a:lnTo>
                    <a:pt x="176" y="46"/>
                  </a:lnTo>
                  <a:lnTo>
                    <a:pt x="183" y="34"/>
                  </a:lnTo>
                  <a:lnTo>
                    <a:pt x="188" y="23"/>
                  </a:lnTo>
                  <a:lnTo>
                    <a:pt x="192" y="12"/>
                  </a:lnTo>
                  <a:lnTo>
                    <a:pt x="19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93" name="Line 100"/>
            <p:cNvSpPr>
              <a:spLocks noChangeShapeType="1"/>
            </p:cNvSpPr>
            <p:nvPr/>
          </p:nvSpPr>
          <p:spPr bwMode="auto">
            <a:xfrm flipH="1">
              <a:off x="1356" y="1530"/>
              <a:ext cx="143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5317" name="Group 101"/>
          <p:cNvGrpSpPr>
            <a:grpSpLocks/>
          </p:cNvGrpSpPr>
          <p:nvPr/>
        </p:nvGrpSpPr>
        <p:grpSpPr bwMode="auto">
          <a:xfrm>
            <a:off x="7189788" y="2995613"/>
            <a:ext cx="1774825" cy="1689100"/>
            <a:chOff x="2793" y="1530"/>
            <a:chExt cx="949" cy="903"/>
          </a:xfrm>
        </p:grpSpPr>
        <p:sp>
          <p:nvSpPr>
            <p:cNvPr id="11284" name="Freeform 102"/>
            <p:cNvSpPr>
              <a:spLocks/>
            </p:cNvSpPr>
            <p:nvPr/>
          </p:nvSpPr>
          <p:spPr bwMode="auto">
            <a:xfrm>
              <a:off x="3691" y="2252"/>
              <a:ext cx="51" cy="50"/>
            </a:xfrm>
            <a:custGeom>
              <a:avLst/>
              <a:gdLst>
                <a:gd name="T0" fmla="*/ 0 w 229"/>
                <a:gd name="T1" fmla="*/ 0 h 215"/>
                <a:gd name="T2" fmla="*/ 1 w 229"/>
                <a:gd name="T3" fmla="*/ 3 h 215"/>
                <a:gd name="T4" fmla="*/ 2 w 229"/>
                <a:gd name="T5" fmla="*/ 0 h 215"/>
                <a:gd name="T6" fmla="*/ 0 60000 65536"/>
                <a:gd name="T7" fmla="*/ 0 60000 65536"/>
                <a:gd name="T8" fmla="*/ 0 60000 65536"/>
              </a:gdLst>
              <a:ahLst/>
              <a:cxnLst>
                <a:cxn ang="T6">
                  <a:pos x="T0" y="T1"/>
                </a:cxn>
                <a:cxn ang="T7">
                  <a:pos x="T2" y="T3"/>
                </a:cxn>
                <a:cxn ang="T8">
                  <a:pos x="T4" y="T5"/>
                </a:cxn>
              </a:cxnLst>
              <a:rect l="0" t="0" r="r" b="b"/>
              <a:pathLst>
                <a:path w="229" h="215">
                  <a:moveTo>
                    <a:pt x="0" y="0"/>
                  </a:moveTo>
                  <a:lnTo>
                    <a:pt x="56" y="215"/>
                  </a:lnTo>
                  <a:lnTo>
                    <a:pt x="22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85" name="Line 103"/>
            <p:cNvSpPr>
              <a:spLocks noChangeShapeType="1"/>
            </p:cNvSpPr>
            <p:nvPr/>
          </p:nvSpPr>
          <p:spPr bwMode="auto">
            <a:xfrm flipH="1">
              <a:off x="3691" y="2302"/>
              <a:ext cx="13"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86" name="Line 104"/>
            <p:cNvSpPr>
              <a:spLocks noChangeShapeType="1"/>
            </p:cNvSpPr>
            <p:nvPr/>
          </p:nvSpPr>
          <p:spPr bwMode="auto">
            <a:xfrm>
              <a:off x="2793" y="1530"/>
              <a:ext cx="901" cy="90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5321" name="Group 105"/>
          <p:cNvGrpSpPr>
            <a:grpSpLocks/>
          </p:cNvGrpSpPr>
          <p:nvPr/>
        </p:nvGrpSpPr>
        <p:grpSpPr bwMode="auto">
          <a:xfrm>
            <a:off x="7189788" y="658813"/>
            <a:ext cx="158750" cy="2336800"/>
            <a:chOff x="2793" y="281"/>
            <a:chExt cx="85" cy="1249"/>
          </a:xfrm>
        </p:grpSpPr>
        <p:sp>
          <p:nvSpPr>
            <p:cNvPr id="11282" name="Freeform 106"/>
            <p:cNvSpPr>
              <a:spLocks/>
            </p:cNvSpPr>
            <p:nvPr/>
          </p:nvSpPr>
          <p:spPr bwMode="auto">
            <a:xfrm>
              <a:off x="2807" y="295"/>
              <a:ext cx="71" cy="98"/>
            </a:xfrm>
            <a:custGeom>
              <a:avLst/>
              <a:gdLst>
                <a:gd name="T0" fmla="*/ 1 w 307"/>
                <a:gd name="T1" fmla="*/ 0 h 430"/>
                <a:gd name="T2" fmla="*/ 4 w 307"/>
                <a:gd name="T3" fmla="*/ 0 h 430"/>
                <a:gd name="T4" fmla="*/ 0 w 307"/>
                <a:gd name="T5" fmla="*/ 5 h 430"/>
                <a:gd name="T6" fmla="*/ 2 w 307"/>
                <a:gd name="T7" fmla="*/ 5 h 4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7" h="430">
                  <a:moveTo>
                    <a:pt x="115" y="0"/>
                  </a:moveTo>
                  <a:lnTo>
                    <a:pt x="307" y="0"/>
                  </a:lnTo>
                  <a:lnTo>
                    <a:pt x="0" y="430"/>
                  </a:lnTo>
                  <a:lnTo>
                    <a:pt x="192" y="4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83" name="Line 107"/>
            <p:cNvSpPr>
              <a:spLocks noChangeShapeType="1"/>
            </p:cNvSpPr>
            <p:nvPr/>
          </p:nvSpPr>
          <p:spPr bwMode="auto">
            <a:xfrm flipV="1">
              <a:off x="2793" y="281"/>
              <a:ext cx="0" cy="124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8" fill="hold" grpId="0" nodeType="clickEffect">
                                  <p:stCondLst>
                                    <p:cond delay="0"/>
                                  </p:stCondLst>
                                  <p:iterate type="lt">
                                    <p:tmPct val="100000"/>
                                  </p:iterate>
                                  <p:childTnLst>
                                    <p:set>
                                      <p:cBhvr>
                                        <p:cTn id="6" dur="1" fill="hold">
                                          <p:stCondLst>
                                            <p:cond delay="0"/>
                                          </p:stCondLst>
                                        </p:cTn>
                                        <p:tgtEl>
                                          <p:spTgt spid="265228"/>
                                        </p:tgtEl>
                                        <p:attrNameLst>
                                          <p:attrName>style.visibility</p:attrName>
                                        </p:attrNameLst>
                                      </p:cBhvr>
                                      <p:to>
                                        <p:strVal val="visible"/>
                                      </p:to>
                                    </p:set>
                                    <p:animEffect transition="in" filter="slide(fromLeft)">
                                      <p:cBhvr>
                                        <p:cTn id="7" dur="75"/>
                                        <p:tgtEl>
                                          <p:spTgt spid="26522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265302"/>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3" presetClass="entr" presetSubtype="10" fill="hold" grpId="0" nodeType="clickEffect">
                                  <p:stCondLst>
                                    <p:cond delay="0"/>
                                  </p:stCondLst>
                                  <p:iterate type="lt">
                                    <p:tmPct val="100000"/>
                                  </p:iterate>
                                  <p:childTnLst>
                                    <p:set>
                                      <p:cBhvr>
                                        <p:cTn id="15" dur="1" fill="hold">
                                          <p:stCondLst>
                                            <p:cond delay="0"/>
                                          </p:stCondLst>
                                        </p:cTn>
                                        <p:tgtEl>
                                          <p:spTgt spid="265229"/>
                                        </p:tgtEl>
                                        <p:attrNameLst>
                                          <p:attrName>style.visibility</p:attrName>
                                        </p:attrNameLst>
                                      </p:cBhvr>
                                      <p:to>
                                        <p:strVal val="visible"/>
                                      </p:to>
                                    </p:set>
                                    <p:animEffect transition="in" filter="blinds(horizontal)">
                                      <p:cBhvr>
                                        <p:cTn id="16" dur="75"/>
                                        <p:tgtEl>
                                          <p:spTgt spid="26522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65290"/>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ntr" presetSubtype="10" fill="hold" grpId="0" nodeType="clickEffect">
                                  <p:stCondLst>
                                    <p:cond delay="0"/>
                                  </p:stCondLst>
                                  <p:iterate type="lt">
                                    <p:tmPct val="100000"/>
                                  </p:iterate>
                                  <p:childTnLst>
                                    <p:set>
                                      <p:cBhvr>
                                        <p:cTn id="24" dur="1" fill="hold">
                                          <p:stCondLst>
                                            <p:cond delay="0"/>
                                          </p:stCondLst>
                                        </p:cTn>
                                        <p:tgtEl>
                                          <p:spTgt spid="265230"/>
                                        </p:tgtEl>
                                        <p:attrNameLst>
                                          <p:attrName>style.visibility</p:attrName>
                                        </p:attrNameLst>
                                      </p:cBhvr>
                                      <p:to>
                                        <p:strVal val="visible"/>
                                      </p:to>
                                    </p:set>
                                    <p:animEffect transition="in" filter="blinds(horizontal)">
                                      <p:cBhvr>
                                        <p:cTn id="25" dur="75"/>
                                        <p:tgtEl>
                                          <p:spTgt spid="265230"/>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265298"/>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3" presetClass="entr" presetSubtype="10" fill="hold" grpId="0" nodeType="clickEffect">
                                  <p:stCondLst>
                                    <p:cond delay="0"/>
                                  </p:stCondLst>
                                  <p:iterate type="lt">
                                    <p:tmPct val="100000"/>
                                  </p:iterate>
                                  <p:childTnLst>
                                    <p:set>
                                      <p:cBhvr>
                                        <p:cTn id="33" dur="1" fill="hold">
                                          <p:stCondLst>
                                            <p:cond delay="0"/>
                                          </p:stCondLst>
                                        </p:cTn>
                                        <p:tgtEl>
                                          <p:spTgt spid="265231"/>
                                        </p:tgtEl>
                                        <p:attrNameLst>
                                          <p:attrName>style.visibility</p:attrName>
                                        </p:attrNameLst>
                                      </p:cBhvr>
                                      <p:to>
                                        <p:strVal val="visible"/>
                                      </p:to>
                                    </p:set>
                                    <p:animEffect transition="in" filter="blinds(horizontal)">
                                      <p:cBhvr>
                                        <p:cTn id="34" dur="75"/>
                                        <p:tgtEl>
                                          <p:spTgt spid="265231"/>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265247"/>
                                        </p:tgtEl>
                                        <p:attrNameLst>
                                          <p:attrName>style.visibility</p:attrName>
                                        </p:attrNameLst>
                                      </p:cBhvr>
                                      <p:to>
                                        <p:strVal val="visible"/>
                                      </p:to>
                                    </p:set>
                                    <p:anim calcmode="lin" valueType="num">
                                      <p:cBhvr additive="base">
                                        <p:cTn id="39" dur="500" fill="hold"/>
                                        <p:tgtEl>
                                          <p:spTgt spid="265247"/>
                                        </p:tgtEl>
                                        <p:attrNameLst>
                                          <p:attrName>ppt_x</p:attrName>
                                        </p:attrNameLst>
                                      </p:cBhvr>
                                      <p:tavLst>
                                        <p:tav tm="0">
                                          <p:val>
                                            <p:strVal val="#ppt_x"/>
                                          </p:val>
                                        </p:tav>
                                        <p:tav tm="100000">
                                          <p:val>
                                            <p:strVal val="#ppt_x"/>
                                          </p:val>
                                        </p:tav>
                                      </p:tavLst>
                                    </p:anim>
                                    <p:anim calcmode="lin" valueType="num">
                                      <p:cBhvr additive="base">
                                        <p:cTn id="40" dur="500" fill="hold"/>
                                        <p:tgtEl>
                                          <p:spTgt spid="265247"/>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17" presetClass="entr" presetSubtype="8" fill="hold" grpId="0" nodeType="clickEffect">
                                  <p:stCondLst>
                                    <p:cond delay="0"/>
                                  </p:stCondLst>
                                  <p:childTnLst>
                                    <p:set>
                                      <p:cBhvr>
                                        <p:cTn id="44" dur="1" fill="hold">
                                          <p:stCondLst>
                                            <p:cond delay="0"/>
                                          </p:stCondLst>
                                        </p:cTn>
                                        <p:tgtEl>
                                          <p:spTgt spid="265232"/>
                                        </p:tgtEl>
                                        <p:attrNameLst>
                                          <p:attrName>style.visibility</p:attrName>
                                        </p:attrNameLst>
                                      </p:cBhvr>
                                      <p:to>
                                        <p:strVal val="visible"/>
                                      </p:to>
                                    </p:set>
                                    <p:anim calcmode="lin" valueType="num">
                                      <p:cBhvr>
                                        <p:cTn id="45" dur="500" fill="hold"/>
                                        <p:tgtEl>
                                          <p:spTgt spid="265232"/>
                                        </p:tgtEl>
                                        <p:attrNameLst>
                                          <p:attrName>ppt_x</p:attrName>
                                        </p:attrNameLst>
                                      </p:cBhvr>
                                      <p:tavLst>
                                        <p:tav tm="0">
                                          <p:val>
                                            <p:strVal val="#ppt_x-#ppt_w/2"/>
                                          </p:val>
                                        </p:tav>
                                        <p:tav tm="100000">
                                          <p:val>
                                            <p:strVal val="#ppt_x"/>
                                          </p:val>
                                        </p:tav>
                                      </p:tavLst>
                                    </p:anim>
                                    <p:anim calcmode="lin" valueType="num">
                                      <p:cBhvr>
                                        <p:cTn id="46" dur="500" fill="hold"/>
                                        <p:tgtEl>
                                          <p:spTgt spid="265232"/>
                                        </p:tgtEl>
                                        <p:attrNameLst>
                                          <p:attrName>ppt_y</p:attrName>
                                        </p:attrNameLst>
                                      </p:cBhvr>
                                      <p:tavLst>
                                        <p:tav tm="0">
                                          <p:val>
                                            <p:strVal val="#ppt_y"/>
                                          </p:val>
                                        </p:tav>
                                        <p:tav tm="100000">
                                          <p:val>
                                            <p:strVal val="#ppt_y"/>
                                          </p:val>
                                        </p:tav>
                                      </p:tavLst>
                                    </p:anim>
                                    <p:anim calcmode="lin" valueType="num">
                                      <p:cBhvr>
                                        <p:cTn id="47" dur="500" fill="hold"/>
                                        <p:tgtEl>
                                          <p:spTgt spid="265232"/>
                                        </p:tgtEl>
                                        <p:attrNameLst>
                                          <p:attrName>ppt_w</p:attrName>
                                        </p:attrNameLst>
                                      </p:cBhvr>
                                      <p:tavLst>
                                        <p:tav tm="0">
                                          <p:val>
                                            <p:fltVal val="0"/>
                                          </p:val>
                                        </p:tav>
                                        <p:tav tm="100000">
                                          <p:val>
                                            <p:strVal val="#ppt_w"/>
                                          </p:val>
                                        </p:tav>
                                      </p:tavLst>
                                    </p:anim>
                                    <p:anim calcmode="lin" valueType="num">
                                      <p:cBhvr>
                                        <p:cTn id="48" dur="500" fill="hold"/>
                                        <p:tgtEl>
                                          <p:spTgt spid="265232"/>
                                        </p:tgtEl>
                                        <p:attrNameLst>
                                          <p:attrName>ppt_h</p:attrName>
                                        </p:attrNameLst>
                                      </p:cBhvr>
                                      <p:tavLst>
                                        <p:tav tm="0">
                                          <p:val>
                                            <p:strVal val="#ppt_h"/>
                                          </p:val>
                                        </p:tav>
                                        <p:tav tm="100000">
                                          <p:val>
                                            <p:strVal val="#ppt_h"/>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2" fill="hold" nodeType="clickEffect">
                                  <p:stCondLst>
                                    <p:cond delay="0"/>
                                  </p:stCondLst>
                                  <p:childTnLst>
                                    <p:set>
                                      <p:cBhvr>
                                        <p:cTn id="52" dur="1" fill="hold">
                                          <p:stCondLst>
                                            <p:cond delay="0"/>
                                          </p:stCondLst>
                                        </p:cTn>
                                        <p:tgtEl>
                                          <p:spTgt spid="265309"/>
                                        </p:tgtEl>
                                        <p:attrNameLst>
                                          <p:attrName>style.visibility</p:attrName>
                                        </p:attrNameLst>
                                      </p:cBhvr>
                                      <p:to>
                                        <p:strVal val="visible"/>
                                      </p:to>
                                    </p:set>
                                    <p:animEffect transition="in" filter="wipe(right)">
                                      <p:cBhvr>
                                        <p:cTn id="53" dur="500"/>
                                        <p:tgtEl>
                                          <p:spTgt spid="265309"/>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7" presetClass="entr" presetSubtype="10" fill="hold" grpId="0" nodeType="clickEffect">
                                  <p:stCondLst>
                                    <p:cond delay="0"/>
                                  </p:stCondLst>
                                  <p:childTnLst>
                                    <p:set>
                                      <p:cBhvr>
                                        <p:cTn id="57" dur="1" fill="hold">
                                          <p:stCondLst>
                                            <p:cond delay="0"/>
                                          </p:stCondLst>
                                        </p:cTn>
                                        <p:tgtEl>
                                          <p:spTgt spid="265240"/>
                                        </p:tgtEl>
                                        <p:attrNameLst>
                                          <p:attrName>style.visibility</p:attrName>
                                        </p:attrNameLst>
                                      </p:cBhvr>
                                      <p:to>
                                        <p:strVal val="visible"/>
                                      </p:to>
                                    </p:set>
                                    <p:anim calcmode="lin" valueType="num">
                                      <p:cBhvr>
                                        <p:cTn id="58" dur="500" fill="hold"/>
                                        <p:tgtEl>
                                          <p:spTgt spid="265240"/>
                                        </p:tgtEl>
                                        <p:attrNameLst>
                                          <p:attrName>ppt_w</p:attrName>
                                        </p:attrNameLst>
                                      </p:cBhvr>
                                      <p:tavLst>
                                        <p:tav tm="0">
                                          <p:val>
                                            <p:fltVal val="0"/>
                                          </p:val>
                                        </p:tav>
                                        <p:tav tm="100000">
                                          <p:val>
                                            <p:strVal val="#ppt_w"/>
                                          </p:val>
                                        </p:tav>
                                      </p:tavLst>
                                    </p:anim>
                                    <p:anim calcmode="lin" valueType="num">
                                      <p:cBhvr>
                                        <p:cTn id="59" dur="500" fill="hold"/>
                                        <p:tgtEl>
                                          <p:spTgt spid="265240"/>
                                        </p:tgtEl>
                                        <p:attrNameLst>
                                          <p:attrName>ppt_h</p:attrName>
                                        </p:attrNameLst>
                                      </p:cBhvr>
                                      <p:tavLst>
                                        <p:tav tm="0">
                                          <p:val>
                                            <p:strVal val="#ppt_h"/>
                                          </p:val>
                                        </p:tav>
                                        <p:tav tm="100000">
                                          <p:val>
                                            <p:strVal val="#ppt_h"/>
                                          </p:val>
                                        </p:tav>
                                      </p:tavLst>
                                    </p:anim>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nodeType="clickEffect">
                                  <p:stCondLst>
                                    <p:cond delay="0"/>
                                  </p:stCondLst>
                                  <p:childTnLst>
                                    <p:set>
                                      <p:cBhvr>
                                        <p:cTn id="63" dur="1" fill="hold">
                                          <p:stCondLst>
                                            <p:cond delay="0"/>
                                          </p:stCondLst>
                                        </p:cTn>
                                        <p:tgtEl>
                                          <p:spTgt spid="265317"/>
                                        </p:tgtEl>
                                        <p:attrNameLst>
                                          <p:attrName>style.visibility</p:attrName>
                                        </p:attrNameLst>
                                      </p:cBhvr>
                                      <p:to>
                                        <p:strVal val="visible"/>
                                      </p:to>
                                    </p:set>
                                    <p:animEffect transition="in" filter="wipe(up)">
                                      <p:cBhvr>
                                        <p:cTn id="64" dur="500"/>
                                        <p:tgtEl>
                                          <p:spTgt spid="265317"/>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16" presetClass="entr" presetSubtype="37" fill="hold" grpId="0" nodeType="clickEffect">
                                  <p:stCondLst>
                                    <p:cond delay="0"/>
                                  </p:stCondLst>
                                  <p:childTnLst>
                                    <p:set>
                                      <p:cBhvr>
                                        <p:cTn id="68" dur="1" fill="hold">
                                          <p:stCondLst>
                                            <p:cond delay="0"/>
                                          </p:stCondLst>
                                        </p:cTn>
                                        <p:tgtEl>
                                          <p:spTgt spid="265242"/>
                                        </p:tgtEl>
                                        <p:attrNameLst>
                                          <p:attrName>style.visibility</p:attrName>
                                        </p:attrNameLst>
                                      </p:cBhvr>
                                      <p:to>
                                        <p:strVal val="visible"/>
                                      </p:to>
                                    </p:set>
                                    <p:animEffect transition="in" filter="barn(outVertical)">
                                      <p:cBhvr>
                                        <p:cTn id="69" dur="500"/>
                                        <p:tgtEl>
                                          <p:spTgt spid="265242"/>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22" presetClass="entr" presetSubtype="4" fill="hold" nodeType="clickEffect">
                                  <p:stCondLst>
                                    <p:cond delay="0"/>
                                  </p:stCondLst>
                                  <p:childTnLst>
                                    <p:set>
                                      <p:cBhvr>
                                        <p:cTn id="73" dur="1" fill="hold">
                                          <p:stCondLst>
                                            <p:cond delay="0"/>
                                          </p:stCondLst>
                                        </p:cTn>
                                        <p:tgtEl>
                                          <p:spTgt spid="265321"/>
                                        </p:tgtEl>
                                        <p:attrNameLst>
                                          <p:attrName>style.visibility</p:attrName>
                                        </p:attrNameLst>
                                      </p:cBhvr>
                                      <p:to>
                                        <p:strVal val="visible"/>
                                      </p:to>
                                    </p:set>
                                    <p:animEffect transition="in" filter="wipe(down)">
                                      <p:cBhvr>
                                        <p:cTn id="74" dur="500"/>
                                        <p:tgtEl>
                                          <p:spTgt spid="265321"/>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17" presetClass="entr" presetSubtype="1" fill="hold" grpId="0" nodeType="clickEffect">
                                  <p:stCondLst>
                                    <p:cond delay="0"/>
                                  </p:stCondLst>
                                  <p:childTnLst>
                                    <p:set>
                                      <p:cBhvr>
                                        <p:cTn id="78" dur="1" fill="hold">
                                          <p:stCondLst>
                                            <p:cond delay="0"/>
                                          </p:stCondLst>
                                        </p:cTn>
                                        <p:tgtEl>
                                          <p:spTgt spid="265241"/>
                                        </p:tgtEl>
                                        <p:attrNameLst>
                                          <p:attrName>style.visibility</p:attrName>
                                        </p:attrNameLst>
                                      </p:cBhvr>
                                      <p:to>
                                        <p:strVal val="visible"/>
                                      </p:to>
                                    </p:set>
                                    <p:anim calcmode="lin" valueType="num">
                                      <p:cBhvr>
                                        <p:cTn id="79" dur="500" fill="hold"/>
                                        <p:tgtEl>
                                          <p:spTgt spid="265241"/>
                                        </p:tgtEl>
                                        <p:attrNameLst>
                                          <p:attrName>ppt_x</p:attrName>
                                        </p:attrNameLst>
                                      </p:cBhvr>
                                      <p:tavLst>
                                        <p:tav tm="0">
                                          <p:val>
                                            <p:strVal val="#ppt_x"/>
                                          </p:val>
                                        </p:tav>
                                        <p:tav tm="100000">
                                          <p:val>
                                            <p:strVal val="#ppt_x"/>
                                          </p:val>
                                        </p:tav>
                                      </p:tavLst>
                                    </p:anim>
                                    <p:anim calcmode="lin" valueType="num">
                                      <p:cBhvr>
                                        <p:cTn id="80" dur="500" fill="hold"/>
                                        <p:tgtEl>
                                          <p:spTgt spid="265241"/>
                                        </p:tgtEl>
                                        <p:attrNameLst>
                                          <p:attrName>ppt_y</p:attrName>
                                        </p:attrNameLst>
                                      </p:cBhvr>
                                      <p:tavLst>
                                        <p:tav tm="0">
                                          <p:val>
                                            <p:strVal val="#ppt_y-#ppt_h/2"/>
                                          </p:val>
                                        </p:tav>
                                        <p:tav tm="100000">
                                          <p:val>
                                            <p:strVal val="#ppt_y"/>
                                          </p:val>
                                        </p:tav>
                                      </p:tavLst>
                                    </p:anim>
                                    <p:anim calcmode="lin" valueType="num">
                                      <p:cBhvr>
                                        <p:cTn id="81" dur="500" fill="hold"/>
                                        <p:tgtEl>
                                          <p:spTgt spid="265241"/>
                                        </p:tgtEl>
                                        <p:attrNameLst>
                                          <p:attrName>ppt_w</p:attrName>
                                        </p:attrNameLst>
                                      </p:cBhvr>
                                      <p:tavLst>
                                        <p:tav tm="0">
                                          <p:val>
                                            <p:strVal val="#ppt_w"/>
                                          </p:val>
                                        </p:tav>
                                        <p:tav tm="100000">
                                          <p:val>
                                            <p:strVal val="#ppt_w"/>
                                          </p:val>
                                        </p:tav>
                                      </p:tavLst>
                                    </p:anim>
                                    <p:anim calcmode="lin" valueType="num">
                                      <p:cBhvr>
                                        <p:cTn id="82" dur="500" fill="hold"/>
                                        <p:tgtEl>
                                          <p:spTgt spid="26524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5228" grpId="0"/>
      <p:bldP spid="265229" grpId="0" autoUpdateAnimBg="0"/>
      <p:bldP spid="265230" grpId="0" autoUpdateAnimBg="0"/>
      <p:bldP spid="265231" grpId="0" autoUpdateAnimBg="0"/>
      <p:bldP spid="265232" grpId="0"/>
      <p:bldP spid="265240" grpId="0" autoUpdateAnimBg="0"/>
      <p:bldP spid="265241" grpId="0" autoUpdateAnimBg="0"/>
      <p:bldP spid="265242" grpId="0" autoUpdateAnimBg="0"/>
      <p:bldP spid="265247" grpId="0" animBg="1"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ext Box 15"/>
          <p:cNvSpPr txBox="1">
            <a:spLocks noChangeArrowheads="1"/>
          </p:cNvSpPr>
          <p:nvPr/>
        </p:nvSpPr>
        <p:spPr bwMode="auto">
          <a:xfrm>
            <a:off x="107950" y="115888"/>
            <a:ext cx="8489950" cy="701675"/>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76200">
                <a:pattFill prst="trellis">
                  <a:fgClr>
                    <a:srgbClr val="FF5050"/>
                  </a:fgClr>
                  <a:bgClr>
                    <a:srgbClr val="FFFF00"/>
                  </a:bgClr>
                </a:patt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3300"/>
                </a:solidFill>
              </a:rPr>
              <a:t>空间点</a:t>
            </a:r>
            <a:r>
              <a:rPr lang="en-US" altLang="zh-CN" sz="4000" b="1">
                <a:solidFill>
                  <a:srgbClr val="FF3300"/>
                </a:solidFill>
                <a:latin typeface="黑体" pitchFamily="2" charset="-122"/>
                <a:ea typeface="黑体" pitchFamily="2" charset="-122"/>
              </a:rPr>
              <a:t>A</a:t>
            </a:r>
            <a:r>
              <a:rPr lang="zh-CN" altLang="en-US" sz="4000" b="1">
                <a:solidFill>
                  <a:srgbClr val="FF3300"/>
                </a:solidFill>
              </a:rPr>
              <a:t>在三个投影面上的投影</a:t>
            </a:r>
          </a:p>
        </p:txBody>
      </p:sp>
      <p:sp>
        <p:nvSpPr>
          <p:cNvPr id="266259" name="Text Box 19"/>
          <p:cNvSpPr txBox="1">
            <a:spLocks noChangeArrowheads="1"/>
          </p:cNvSpPr>
          <p:nvPr/>
        </p:nvSpPr>
        <p:spPr bwMode="auto">
          <a:xfrm>
            <a:off x="120650" y="998538"/>
            <a:ext cx="5940425" cy="701675"/>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latin typeface="黑体" pitchFamily="2" charset="-122"/>
                <a:ea typeface="黑体" pitchFamily="2" charset="-122"/>
                <a:sym typeface="EuroRoman" pitchFamily="2" charset="2"/>
              </a:rPr>
              <a:t>a</a:t>
            </a:r>
            <a:r>
              <a:rPr lang="en-US" altLang="zh-CN" sz="4000" b="1">
                <a:latin typeface="黑体" pitchFamily="2" charset="-122"/>
                <a:ea typeface="黑体" pitchFamily="2" charset="-122"/>
                <a:sym typeface="Symbol" pitchFamily="18" charset="2"/>
              </a:rPr>
              <a:t>-</a:t>
            </a:r>
            <a:r>
              <a:rPr lang="zh-CN" altLang="en-US" sz="4000" b="1"/>
              <a:t>点</a:t>
            </a:r>
            <a:r>
              <a:rPr lang="en-US" altLang="zh-CN" sz="4000" b="1">
                <a:latin typeface="黑体" pitchFamily="2" charset="-122"/>
                <a:ea typeface="黑体" pitchFamily="2" charset="-122"/>
              </a:rPr>
              <a:t>A</a:t>
            </a:r>
            <a:r>
              <a:rPr lang="zh-CN" altLang="en-US" sz="4000" b="1"/>
              <a:t>的正面投影</a:t>
            </a:r>
          </a:p>
        </p:txBody>
      </p:sp>
      <p:sp>
        <p:nvSpPr>
          <p:cNvPr id="266263" name="Text Box 23"/>
          <p:cNvSpPr txBox="1">
            <a:spLocks noChangeArrowheads="1"/>
          </p:cNvSpPr>
          <p:nvPr/>
        </p:nvSpPr>
        <p:spPr bwMode="auto">
          <a:xfrm>
            <a:off x="107950" y="1700213"/>
            <a:ext cx="5472113" cy="701675"/>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latin typeface="黑体" pitchFamily="2" charset="-122"/>
                <a:ea typeface="黑体" pitchFamily="2" charset="-122"/>
              </a:rPr>
              <a:t>a</a:t>
            </a:r>
            <a:r>
              <a:rPr lang="en-US" altLang="zh-CN" sz="2000" b="1">
                <a:latin typeface="黑体" pitchFamily="2" charset="-122"/>
                <a:ea typeface="黑体" pitchFamily="2" charset="-122"/>
              </a:rPr>
              <a:t> </a:t>
            </a:r>
            <a:r>
              <a:rPr lang="en-US" altLang="zh-CN" sz="4000" b="1">
                <a:latin typeface="黑体" pitchFamily="2" charset="-122"/>
                <a:ea typeface="黑体" pitchFamily="2" charset="-122"/>
              </a:rPr>
              <a:t>-</a:t>
            </a:r>
            <a:r>
              <a:rPr lang="zh-CN" altLang="en-US" sz="4000" b="1"/>
              <a:t>点</a:t>
            </a:r>
            <a:r>
              <a:rPr lang="en-US" altLang="zh-CN" sz="4000" b="1">
                <a:latin typeface="黑体" pitchFamily="2" charset="-122"/>
                <a:ea typeface="黑体" pitchFamily="2" charset="-122"/>
              </a:rPr>
              <a:t>A</a:t>
            </a:r>
            <a:r>
              <a:rPr lang="zh-CN" altLang="en-US" sz="4000" b="1"/>
              <a:t>的水平投影</a:t>
            </a:r>
          </a:p>
        </p:txBody>
      </p:sp>
      <p:sp>
        <p:nvSpPr>
          <p:cNvPr id="266267" name="Text Box 27"/>
          <p:cNvSpPr txBox="1">
            <a:spLocks noChangeArrowheads="1"/>
          </p:cNvSpPr>
          <p:nvPr/>
        </p:nvSpPr>
        <p:spPr bwMode="auto">
          <a:xfrm>
            <a:off x="107950" y="2349500"/>
            <a:ext cx="6119813" cy="701675"/>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latin typeface="黑体" pitchFamily="2" charset="-122"/>
                <a:ea typeface="黑体" pitchFamily="2" charset="-122"/>
              </a:rPr>
              <a:t>a</a:t>
            </a:r>
            <a:r>
              <a:rPr lang="en-US" altLang="zh-CN" sz="4000" b="1">
                <a:latin typeface="黑体" pitchFamily="2" charset="-122"/>
                <a:ea typeface="黑体" pitchFamily="2" charset="-122"/>
                <a:sym typeface="Symbol" pitchFamily="18" charset="2"/>
              </a:rPr>
              <a:t></a:t>
            </a:r>
            <a:r>
              <a:rPr lang="en-US" altLang="zh-CN" sz="4000">
                <a:latin typeface="黑体" pitchFamily="2" charset="-122"/>
                <a:ea typeface="黑体" pitchFamily="2" charset="-122"/>
                <a:sym typeface="Symbol" pitchFamily="18" charset="2"/>
              </a:rPr>
              <a:t>-</a:t>
            </a:r>
            <a:r>
              <a:rPr lang="zh-CN" altLang="en-US" sz="4000" b="1"/>
              <a:t>点</a:t>
            </a:r>
            <a:r>
              <a:rPr lang="en-US" altLang="zh-CN" sz="4000" b="1">
                <a:latin typeface="黑体" pitchFamily="2" charset="-122"/>
                <a:ea typeface="黑体" pitchFamily="2" charset="-122"/>
              </a:rPr>
              <a:t>A</a:t>
            </a:r>
            <a:r>
              <a:rPr lang="zh-CN" altLang="en-US" sz="4000" b="1"/>
              <a:t>的侧面投影</a:t>
            </a:r>
          </a:p>
        </p:txBody>
      </p:sp>
      <p:sp>
        <p:nvSpPr>
          <p:cNvPr id="266268" name="AutoShape 28"/>
          <p:cNvSpPr>
            <a:spLocks noChangeArrowheads="1"/>
          </p:cNvSpPr>
          <p:nvPr/>
        </p:nvSpPr>
        <p:spPr bwMode="auto">
          <a:xfrm>
            <a:off x="539750" y="4521200"/>
            <a:ext cx="5233988" cy="2168525"/>
          </a:xfrm>
          <a:prstGeom prst="wedgeEllipseCallout">
            <a:avLst>
              <a:gd name="adj1" fmla="val 42750"/>
              <a:gd name="adj2" fmla="val -102981"/>
            </a:avLst>
          </a:prstGeom>
          <a:noFill/>
          <a:ln w="9525">
            <a:solidFill>
              <a:srgbClr val="000000"/>
            </a:solidFill>
            <a:miter lim="800000"/>
            <a:headEnd/>
            <a:tailEnd/>
          </a:ln>
          <a:effectLst/>
          <a:extLst>
            <a:ext uri="{909E8E84-426E-40DD-AFC4-6F175D3DCCD1}">
              <a14:hiddenFill xmlns:a14="http://schemas.microsoft.com/office/drawing/2010/main">
                <a:solidFill>
                  <a:srgbClr val="66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solidFill>
                  <a:srgbClr val="FF0000"/>
                </a:solidFill>
                <a:ea typeface="黑体" pitchFamily="2" charset="-122"/>
              </a:rPr>
              <a:t>空间点用大写字母表示，点的投影用小写字母表示。</a:t>
            </a:r>
          </a:p>
        </p:txBody>
      </p:sp>
      <p:grpSp>
        <p:nvGrpSpPr>
          <p:cNvPr id="12295" name="Group 53"/>
          <p:cNvGrpSpPr>
            <a:grpSpLocks/>
          </p:cNvGrpSpPr>
          <p:nvPr/>
        </p:nvGrpSpPr>
        <p:grpSpPr bwMode="auto">
          <a:xfrm>
            <a:off x="4460875" y="874713"/>
            <a:ext cx="4464050" cy="4025900"/>
            <a:chOff x="257" y="1344"/>
            <a:chExt cx="2812" cy="2536"/>
          </a:xfrm>
        </p:grpSpPr>
        <p:grpSp>
          <p:nvGrpSpPr>
            <p:cNvPr id="12318" name="Group 54"/>
            <p:cNvGrpSpPr>
              <a:grpSpLocks/>
            </p:cNvGrpSpPr>
            <p:nvPr/>
          </p:nvGrpSpPr>
          <p:grpSpPr bwMode="auto">
            <a:xfrm>
              <a:off x="476" y="2816"/>
              <a:ext cx="2395" cy="923"/>
              <a:chOff x="1542" y="1530"/>
              <a:chExt cx="2032" cy="783"/>
            </a:xfrm>
          </p:grpSpPr>
          <p:sp>
            <p:nvSpPr>
              <p:cNvPr id="12345" name="Line 55"/>
              <p:cNvSpPr>
                <a:spLocks noChangeShapeType="1"/>
              </p:cNvSpPr>
              <p:nvPr/>
            </p:nvSpPr>
            <p:spPr bwMode="auto">
              <a:xfrm>
                <a:off x="2793" y="1530"/>
                <a:ext cx="781" cy="783"/>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346" name="Group 56"/>
              <p:cNvGrpSpPr>
                <a:grpSpLocks/>
              </p:cNvGrpSpPr>
              <p:nvPr/>
            </p:nvGrpSpPr>
            <p:grpSpPr bwMode="auto">
              <a:xfrm>
                <a:off x="1542" y="1530"/>
                <a:ext cx="2032" cy="783"/>
                <a:chOff x="1542" y="1530"/>
                <a:chExt cx="2032" cy="783"/>
              </a:xfrm>
            </p:grpSpPr>
            <p:sp>
              <p:nvSpPr>
                <p:cNvPr id="12347" name="Line 57"/>
                <p:cNvSpPr>
                  <a:spLocks noChangeShapeType="1"/>
                </p:cNvSpPr>
                <p:nvPr/>
              </p:nvSpPr>
              <p:spPr bwMode="auto">
                <a:xfrm>
                  <a:off x="1542" y="1530"/>
                  <a:ext cx="783" cy="783"/>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48" name="Line 58"/>
                <p:cNvSpPr>
                  <a:spLocks noChangeShapeType="1"/>
                </p:cNvSpPr>
                <p:nvPr/>
              </p:nvSpPr>
              <p:spPr bwMode="auto">
                <a:xfrm>
                  <a:off x="2325" y="2313"/>
                  <a:ext cx="124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49" name="Line 59"/>
                <p:cNvSpPr>
                  <a:spLocks noChangeShapeType="1"/>
                </p:cNvSpPr>
                <p:nvPr/>
              </p:nvSpPr>
              <p:spPr bwMode="auto">
                <a:xfrm flipH="1" flipV="1">
                  <a:off x="2268" y="2172"/>
                  <a:ext cx="98" cy="99"/>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50" name="Line 60"/>
                <p:cNvSpPr>
                  <a:spLocks noChangeShapeType="1"/>
                </p:cNvSpPr>
                <p:nvPr/>
              </p:nvSpPr>
              <p:spPr bwMode="auto">
                <a:xfrm>
                  <a:off x="2312" y="2217"/>
                  <a:ext cx="43" cy="0"/>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51" name="Line 61"/>
                <p:cNvSpPr>
                  <a:spLocks noChangeShapeType="1"/>
                </p:cNvSpPr>
                <p:nvPr/>
              </p:nvSpPr>
              <p:spPr bwMode="auto">
                <a:xfrm>
                  <a:off x="2312" y="2172"/>
                  <a:ext cx="99" cy="99"/>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2319" name="Group 62"/>
            <p:cNvGrpSpPr>
              <a:grpSpLocks/>
            </p:cNvGrpSpPr>
            <p:nvPr/>
          </p:nvGrpSpPr>
          <p:grpSpPr bwMode="auto">
            <a:xfrm>
              <a:off x="1951" y="1525"/>
              <a:ext cx="920" cy="2214"/>
              <a:chOff x="2793" y="435"/>
              <a:chExt cx="781" cy="1878"/>
            </a:xfrm>
          </p:grpSpPr>
          <p:sp>
            <p:nvSpPr>
              <p:cNvPr id="12342" name="Line 63"/>
              <p:cNvSpPr>
                <a:spLocks noChangeShapeType="1"/>
              </p:cNvSpPr>
              <p:nvPr/>
            </p:nvSpPr>
            <p:spPr bwMode="auto">
              <a:xfrm>
                <a:off x="2793" y="435"/>
                <a:ext cx="781" cy="78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43" name="Line 64"/>
              <p:cNvSpPr>
                <a:spLocks noChangeShapeType="1"/>
              </p:cNvSpPr>
              <p:nvPr/>
            </p:nvSpPr>
            <p:spPr bwMode="auto">
              <a:xfrm flipV="1">
                <a:off x="3574" y="1217"/>
                <a:ext cx="0" cy="109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44" name="Freeform 65"/>
              <p:cNvSpPr>
                <a:spLocks/>
              </p:cNvSpPr>
              <p:nvPr/>
            </p:nvSpPr>
            <p:spPr bwMode="auto">
              <a:xfrm>
                <a:off x="3473" y="1206"/>
                <a:ext cx="69" cy="106"/>
              </a:xfrm>
              <a:custGeom>
                <a:avLst/>
                <a:gdLst>
                  <a:gd name="T0" fmla="*/ 0 w 301"/>
                  <a:gd name="T1" fmla="*/ 0 h 464"/>
                  <a:gd name="T2" fmla="*/ 0 w 301"/>
                  <a:gd name="T3" fmla="*/ 5 h 464"/>
                  <a:gd name="T4" fmla="*/ 2 w 301"/>
                  <a:gd name="T5" fmla="*/ 2 h 464"/>
                  <a:gd name="T6" fmla="*/ 2 w 301"/>
                  <a:gd name="T7" fmla="*/ 5 h 464"/>
                  <a:gd name="T8" fmla="*/ 4 w 301"/>
                  <a:gd name="T9" fmla="*/ 1 h 4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1" h="464">
                    <a:moveTo>
                      <a:pt x="0" y="0"/>
                    </a:moveTo>
                    <a:lnTo>
                      <a:pt x="1" y="438"/>
                    </a:lnTo>
                    <a:lnTo>
                      <a:pt x="126" y="168"/>
                    </a:lnTo>
                    <a:lnTo>
                      <a:pt x="151" y="464"/>
                    </a:lnTo>
                    <a:lnTo>
                      <a:pt x="301" y="53"/>
                    </a:lnTo>
                  </a:path>
                </a:pathLst>
              </a:custGeom>
              <a:noFill/>
              <a:ln w="19050" cmpd="sng">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2320" name="Group 66"/>
            <p:cNvGrpSpPr>
              <a:grpSpLocks/>
            </p:cNvGrpSpPr>
            <p:nvPr/>
          </p:nvGrpSpPr>
          <p:grpSpPr bwMode="auto">
            <a:xfrm>
              <a:off x="476" y="1525"/>
              <a:ext cx="1475" cy="1291"/>
              <a:chOff x="1542" y="435"/>
              <a:chExt cx="1251" cy="1095"/>
            </a:xfrm>
          </p:grpSpPr>
          <p:grpSp>
            <p:nvGrpSpPr>
              <p:cNvPr id="12336" name="Group 67"/>
              <p:cNvGrpSpPr>
                <a:grpSpLocks/>
              </p:cNvGrpSpPr>
              <p:nvPr/>
            </p:nvGrpSpPr>
            <p:grpSpPr bwMode="auto">
              <a:xfrm>
                <a:off x="1542" y="435"/>
                <a:ext cx="1251" cy="1095"/>
                <a:chOff x="1542" y="435"/>
                <a:chExt cx="1251" cy="1095"/>
              </a:xfrm>
            </p:grpSpPr>
            <p:sp>
              <p:nvSpPr>
                <p:cNvPr id="12338" name="Line 68"/>
                <p:cNvSpPr>
                  <a:spLocks noChangeShapeType="1"/>
                </p:cNvSpPr>
                <p:nvPr/>
              </p:nvSpPr>
              <p:spPr bwMode="auto">
                <a:xfrm>
                  <a:off x="1542" y="435"/>
                  <a:ext cx="125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39" name="Line 69"/>
                <p:cNvSpPr>
                  <a:spLocks noChangeShapeType="1"/>
                </p:cNvSpPr>
                <p:nvPr/>
              </p:nvSpPr>
              <p:spPr bwMode="auto">
                <a:xfrm>
                  <a:off x="2793" y="435"/>
                  <a:ext cx="0" cy="109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40" name="Line 70"/>
                <p:cNvSpPr>
                  <a:spLocks noChangeShapeType="1"/>
                </p:cNvSpPr>
                <p:nvPr/>
              </p:nvSpPr>
              <p:spPr bwMode="auto">
                <a:xfrm flipH="1">
                  <a:off x="1542" y="1530"/>
                  <a:ext cx="1251"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41" name="Line 71"/>
                <p:cNvSpPr>
                  <a:spLocks noChangeShapeType="1"/>
                </p:cNvSpPr>
                <p:nvPr/>
              </p:nvSpPr>
              <p:spPr bwMode="auto">
                <a:xfrm flipV="1">
                  <a:off x="1542" y="435"/>
                  <a:ext cx="0" cy="109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2337" name="Freeform 72"/>
              <p:cNvSpPr>
                <a:spLocks/>
              </p:cNvSpPr>
              <p:nvPr/>
            </p:nvSpPr>
            <p:spPr bwMode="auto">
              <a:xfrm>
                <a:off x="1614" y="467"/>
                <a:ext cx="53" cy="98"/>
              </a:xfrm>
              <a:custGeom>
                <a:avLst/>
                <a:gdLst>
                  <a:gd name="T0" fmla="*/ 0 w 230"/>
                  <a:gd name="T1" fmla="*/ 0 h 430"/>
                  <a:gd name="T2" fmla="*/ 0 w 230"/>
                  <a:gd name="T3" fmla="*/ 5 h 430"/>
                  <a:gd name="T4" fmla="*/ 3 w 230"/>
                  <a:gd name="T5" fmla="*/ 0 h 430"/>
                  <a:gd name="T6" fmla="*/ 0 60000 65536"/>
                  <a:gd name="T7" fmla="*/ 0 60000 65536"/>
                  <a:gd name="T8" fmla="*/ 0 60000 65536"/>
                </a:gdLst>
                <a:ahLst/>
                <a:cxnLst>
                  <a:cxn ang="T6">
                    <a:pos x="T0" y="T1"/>
                  </a:cxn>
                  <a:cxn ang="T7">
                    <a:pos x="T2" y="T3"/>
                  </a:cxn>
                  <a:cxn ang="T8">
                    <a:pos x="T4" y="T5"/>
                  </a:cxn>
                </a:cxnLst>
                <a:rect l="0" t="0" r="r" b="b"/>
                <a:pathLst>
                  <a:path w="230" h="430">
                    <a:moveTo>
                      <a:pt x="1" y="0"/>
                    </a:moveTo>
                    <a:lnTo>
                      <a:pt x="0" y="430"/>
                    </a:lnTo>
                    <a:lnTo>
                      <a:pt x="23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2321" name="Group 73"/>
            <p:cNvGrpSpPr>
              <a:grpSpLocks/>
            </p:cNvGrpSpPr>
            <p:nvPr/>
          </p:nvGrpSpPr>
          <p:grpSpPr bwMode="auto">
            <a:xfrm>
              <a:off x="257" y="2661"/>
              <a:ext cx="1694" cy="155"/>
              <a:chOff x="1356" y="1399"/>
              <a:chExt cx="1437" cy="131"/>
            </a:xfrm>
          </p:grpSpPr>
          <p:sp>
            <p:nvSpPr>
              <p:cNvPr id="12329" name="Line 74"/>
              <p:cNvSpPr>
                <a:spLocks noChangeShapeType="1"/>
              </p:cNvSpPr>
              <p:nvPr/>
            </p:nvSpPr>
            <p:spPr bwMode="auto">
              <a:xfrm>
                <a:off x="1409" y="1413"/>
                <a:ext cx="27" cy="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30" name="Line 75"/>
              <p:cNvSpPr>
                <a:spLocks noChangeShapeType="1"/>
              </p:cNvSpPr>
              <p:nvPr/>
            </p:nvSpPr>
            <p:spPr bwMode="auto">
              <a:xfrm flipH="1">
                <a:off x="1383" y="1413"/>
                <a:ext cx="79" cy="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31" name="Line 76"/>
              <p:cNvSpPr>
                <a:spLocks noChangeShapeType="1"/>
              </p:cNvSpPr>
              <p:nvPr/>
            </p:nvSpPr>
            <p:spPr bwMode="auto">
              <a:xfrm flipV="1">
                <a:off x="2708" y="1426"/>
                <a:ext cx="13"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32" name="Freeform 77"/>
              <p:cNvSpPr>
                <a:spLocks/>
              </p:cNvSpPr>
              <p:nvPr/>
            </p:nvSpPr>
            <p:spPr bwMode="auto">
              <a:xfrm>
                <a:off x="2721" y="1399"/>
                <a:ext cx="44" cy="27"/>
              </a:xfrm>
              <a:custGeom>
                <a:avLst/>
                <a:gdLst>
                  <a:gd name="T0" fmla="*/ 2 w 196"/>
                  <a:gd name="T1" fmla="*/ 1 h 119"/>
                  <a:gd name="T2" fmla="*/ 2 w 196"/>
                  <a:gd name="T3" fmla="*/ 1 h 119"/>
                  <a:gd name="T4" fmla="*/ 2 w 196"/>
                  <a:gd name="T5" fmla="*/ 1 h 119"/>
                  <a:gd name="T6" fmla="*/ 2 w 196"/>
                  <a:gd name="T7" fmla="*/ 1 h 119"/>
                  <a:gd name="T8" fmla="*/ 2 w 196"/>
                  <a:gd name="T9" fmla="*/ 1 h 119"/>
                  <a:gd name="T10" fmla="*/ 2 w 196"/>
                  <a:gd name="T11" fmla="*/ 1 h 119"/>
                  <a:gd name="T12" fmla="*/ 2 w 196"/>
                  <a:gd name="T13" fmla="*/ 1 h 119"/>
                  <a:gd name="T14" fmla="*/ 2 w 196"/>
                  <a:gd name="T15" fmla="*/ 0 h 119"/>
                  <a:gd name="T16" fmla="*/ 2 w 196"/>
                  <a:gd name="T17" fmla="*/ 0 h 119"/>
                  <a:gd name="T18" fmla="*/ 2 w 196"/>
                  <a:gd name="T19" fmla="*/ 0 h 119"/>
                  <a:gd name="T20" fmla="*/ 2 w 196"/>
                  <a:gd name="T21" fmla="*/ 0 h 119"/>
                  <a:gd name="T22" fmla="*/ 2 w 196"/>
                  <a:gd name="T23" fmla="*/ 0 h 119"/>
                  <a:gd name="T24" fmla="*/ 2 w 196"/>
                  <a:gd name="T25" fmla="*/ 0 h 119"/>
                  <a:gd name="T26" fmla="*/ 2 w 196"/>
                  <a:gd name="T27" fmla="*/ 0 h 119"/>
                  <a:gd name="T28" fmla="*/ 2 w 196"/>
                  <a:gd name="T29" fmla="*/ 0 h 119"/>
                  <a:gd name="T30" fmla="*/ 2 w 196"/>
                  <a:gd name="T31" fmla="*/ 0 h 119"/>
                  <a:gd name="T32" fmla="*/ 2 w 196"/>
                  <a:gd name="T33" fmla="*/ 0 h 119"/>
                  <a:gd name="T34" fmla="*/ 1 w 196"/>
                  <a:gd name="T35" fmla="*/ 0 h 119"/>
                  <a:gd name="T36" fmla="*/ 1 w 196"/>
                  <a:gd name="T37" fmla="*/ 0 h 119"/>
                  <a:gd name="T38" fmla="*/ 1 w 196"/>
                  <a:gd name="T39" fmla="*/ 0 h 119"/>
                  <a:gd name="T40" fmla="*/ 1 w 196"/>
                  <a:gd name="T41" fmla="*/ 0 h 119"/>
                  <a:gd name="T42" fmla="*/ 1 w 196"/>
                  <a:gd name="T43" fmla="*/ 0 h 119"/>
                  <a:gd name="T44" fmla="*/ 1 w 196"/>
                  <a:gd name="T45" fmla="*/ 0 h 119"/>
                  <a:gd name="T46" fmla="*/ 1 w 196"/>
                  <a:gd name="T47" fmla="*/ 0 h 119"/>
                  <a:gd name="T48" fmla="*/ 0 w 196"/>
                  <a:gd name="T49" fmla="*/ 0 h 119"/>
                  <a:gd name="T50" fmla="*/ 0 w 196"/>
                  <a:gd name="T51" fmla="*/ 0 h 119"/>
                  <a:gd name="T52" fmla="*/ 0 w 196"/>
                  <a:gd name="T53" fmla="*/ 1 h 119"/>
                  <a:gd name="T54" fmla="*/ 0 w 196"/>
                  <a:gd name="T55" fmla="*/ 1 h 119"/>
                  <a:gd name="T56" fmla="*/ 0 w 196"/>
                  <a:gd name="T57" fmla="*/ 1 h 119"/>
                  <a:gd name="T58" fmla="*/ 0 w 196"/>
                  <a:gd name="T59" fmla="*/ 1 h 119"/>
                  <a:gd name="T60" fmla="*/ 0 w 196"/>
                  <a:gd name="T61" fmla="*/ 1 h 119"/>
                  <a:gd name="T62" fmla="*/ 0 w 196"/>
                  <a:gd name="T63" fmla="*/ 1 h 119"/>
                  <a:gd name="T64" fmla="*/ 0 w 196"/>
                  <a:gd name="T65" fmla="*/ 1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119">
                    <a:moveTo>
                      <a:pt x="191" y="119"/>
                    </a:moveTo>
                    <a:lnTo>
                      <a:pt x="194" y="108"/>
                    </a:lnTo>
                    <a:lnTo>
                      <a:pt x="195" y="96"/>
                    </a:lnTo>
                    <a:lnTo>
                      <a:pt x="196" y="85"/>
                    </a:lnTo>
                    <a:lnTo>
                      <a:pt x="196" y="74"/>
                    </a:lnTo>
                    <a:lnTo>
                      <a:pt x="195" y="63"/>
                    </a:lnTo>
                    <a:lnTo>
                      <a:pt x="193" y="53"/>
                    </a:lnTo>
                    <a:lnTo>
                      <a:pt x="190" y="44"/>
                    </a:lnTo>
                    <a:lnTo>
                      <a:pt x="185" y="35"/>
                    </a:lnTo>
                    <a:lnTo>
                      <a:pt x="181" y="27"/>
                    </a:lnTo>
                    <a:lnTo>
                      <a:pt x="175" y="20"/>
                    </a:lnTo>
                    <a:lnTo>
                      <a:pt x="168" y="14"/>
                    </a:lnTo>
                    <a:lnTo>
                      <a:pt x="162" y="9"/>
                    </a:lnTo>
                    <a:lnTo>
                      <a:pt x="153" y="5"/>
                    </a:lnTo>
                    <a:lnTo>
                      <a:pt x="146" y="2"/>
                    </a:lnTo>
                    <a:lnTo>
                      <a:pt x="136" y="0"/>
                    </a:lnTo>
                    <a:lnTo>
                      <a:pt x="128" y="0"/>
                    </a:lnTo>
                    <a:lnTo>
                      <a:pt x="118" y="0"/>
                    </a:lnTo>
                    <a:lnTo>
                      <a:pt x="109" y="2"/>
                    </a:lnTo>
                    <a:lnTo>
                      <a:pt x="98" y="5"/>
                    </a:lnTo>
                    <a:lnTo>
                      <a:pt x="89" y="9"/>
                    </a:lnTo>
                    <a:lnTo>
                      <a:pt x="79" y="14"/>
                    </a:lnTo>
                    <a:lnTo>
                      <a:pt x="69" y="20"/>
                    </a:lnTo>
                    <a:lnTo>
                      <a:pt x="60" y="27"/>
                    </a:lnTo>
                    <a:lnTo>
                      <a:pt x="50" y="35"/>
                    </a:lnTo>
                    <a:lnTo>
                      <a:pt x="42" y="44"/>
                    </a:lnTo>
                    <a:lnTo>
                      <a:pt x="34" y="53"/>
                    </a:lnTo>
                    <a:lnTo>
                      <a:pt x="27" y="63"/>
                    </a:lnTo>
                    <a:lnTo>
                      <a:pt x="19" y="74"/>
                    </a:lnTo>
                    <a:lnTo>
                      <a:pt x="14" y="85"/>
                    </a:lnTo>
                    <a:lnTo>
                      <a:pt x="9" y="96"/>
                    </a:lnTo>
                    <a:lnTo>
                      <a:pt x="3" y="108"/>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33" name="Line 78"/>
              <p:cNvSpPr>
                <a:spLocks noChangeShapeType="1"/>
              </p:cNvSpPr>
              <p:nvPr/>
            </p:nvSpPr>
            <p:spPr bwMode="auto">
              <a:xfrm flipH="1">
                <a:off x="2753" y="1426"/>
                <a:ext cx="1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34" name="Freeform 79"/>
              <p:cNvSpPr>
                <a:spLocks/>
              </p:cNvSpPr>
              <p:nvPr/>
            </p:nvSpPr>
            <p:spPr bwMode="auto">
              <a:xfrm>
                <a:off x="2708" y="1469"/>
                <a:ext cx="45" cy="28"/>
              </a:xfrm>
              <a:custGeom>
                <a:avLst/>
                <a:gdLst>
                  <a:gd name="T0" fmla="*/ 0 w 196"/>
                  <a:gd name="T1" fmla="*/ 0 h 119"/>
                  <a:gd name="T2" fmla="*/ 0 w 196"/>
                  <a:gd name="T3" fmla="*/ 0 h 119"/>
                  <a:gd name="T4" fmla="*/ 0 w 196"/>
                  <a:gd name="T5" fmla="*/ 0 h 119"/>
                  <a:gd name="T6" fmla="*/ 0 w 196"/>
                  <a:gd name="T7" fmla="*/ 0 h 119"/>
                  <a:gd name="T8" fmla="*/ 0 w 196"/>
                  <a:gd name="T9" fmla="*/ 1 h 119"/>
                  <a:gd name="T10" fmla="*/ 0 w 196"/>
                  <a:gd name="T11" fmla="*/ 1 h 119"/>
                  <a:gd name="T12" fmla="*/ 0 w 196"/>
                  <a:gd name="T13" fmla="*/ 1 h 119"/>
                  <a:gd name="T14" fmla="*/ 0 w 196"/>
                  <a:gd name="T15" fmla="*/ 1 h 119"/>
                  <a:gd name="T16" fmla="*/ 0 w 196"/>
                  <a:gd name="T17" fmla="*/ 1 h 119"/>
                  <a:gd name="T18" fmla="*/ 0 w 196"/>
                  <a:gd name="T19" fmla="*/ 1 h 119"/>
                  <a:gd name="T20" fmla="*/ 0 w 196"/>
                  <a:gd name="T21" fmla="*/ 1 h 119"/>
                  <a:gd name="T22" fmla="*/ 0 w 196"/>
                  <a:gd name="T23" fmla="*/ 1 h 119"/>
                  <a:gd name="T24" fmla="*/ 0 w 196"/>
                  <a:gd name="T25" fmla="*/ 1 h 119"/>
                  <a:gd name="T26" fmla="*/ 0 w 196"/>
                  <a:gd name="T27" fmla="*/ 1 h 119"/>
                  <a:gd name="T28" fmla="*/ 1 w 196"/>
                  <a:gd name="T29" fmla="*/ 2 h 119"/>
                  <a:gd name="T30" fmla="*/ 1 w 196"/>
                  <a:gd name="T31" fmla="*/ 2 h 119"/>
                  <a:gd name="T32" fmla="*/ 1 w 196"/>
                  <a:gd name="T33" fmla="*/ 2 h 119"/>
                  <a:gd name="T34" fmla="*/ 1 w 196"/>
                  <a:gd name="T35" fmla="*/ 2 h 119"/>
                  <a:gd name="T36" fmla="*/ 1 w 196"/>
                  <a:gd name="T37" fmla="*/ 2 h 119"/>
                  <a:gd name="T38" fmla="*/ 1 w 196"/>
                  <a:gd name="T39" fmla="*/ 1 h 119"/>
                  <a:gd name="T40" fmla="*/ 1 w 196"/>
                  <a:gd name="T41" fmla="*/ 1 h 119"/>
                  <a:gd name="T42" fmla="*/ 1 w 196"/>
                  <a:gd name="T43" fmla="*/ 1 h 119"/>
                  <a:gd name="T44" fmla="*/ 2 w 196"/>
                  <a:gd name="T45" fmla="*/ 1 h 119"/>
                  <a:gd name="T46" fmla="*/ 2 w 196"/>
                  <a:gd name="T47" fmla="*/ 1 h 119"/>
                  <a:gd name="T48" fmla="*/ 2 w 196"/>
                  <a:gd name="T49" fmla="*/ 1 h 119"/>
                  <a:gd name="T50" fmla="*/ 2 w 196"/>
                  <a:gd name="T51" fmla="*/ 1 h 119"/>
                  <a:gd name="T52" fmla="*/ 2 w 196"/>
                  <a:gd name="T53" fmla="*/ 1 h 119"/>
                  <a:gd name="T54" fmla="*/ 2 w 196"/>
                  <a:gd name="T55" fmla="*/ 1 h 119"/>
                  <a:gd name="T56" fmla="*/ 2 w 196"/>
                  <a:gd name="T57" fmla="*/ 1 h 119"/>
                  <a:gd name="T58" fmla="*/ 2 w 196"/>
                  <a:gd name="T59" fmla="*/ 0 h 119"/>
                  <a:gd name="T60" fmla="*/ 2 w 196"/>
                  <a:gd name="T61" fmla="*/ 0 h 119"/>
                  <a:gd name="T62" fmla="*/ 2 w 196"/>
                  <a:gd name="T63" fmla="*/ 0 h 119"/>
                  <a:gd name="T64" fmla="*/ 2 w 196"/>
                  <a:gd name="T65" fmla="*/ 0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119">
                    <a:moveTo>
                      <a:pt x="5" y="0"/>
                    </a:moveTo>
                    <a:lnTo>
                      <a:pt x="2" y="12"/>
                    </a:lnTo>
                    <a:lnTo>
                      <a:pt x="1" y="23"/>
                    </a:lnTo>
                    <a:lnTo>
                      <a:pt x="0" y="34"/>
                    </a:lnTo>
                    <a:lnTo>
                      <a:pt x="0" y="46"/>
                    </a:lnTo>
                    <a:lnTo>
                      <a:pt x="1" y="56"/>
                    </a:lnTo>
                    <a:lnTo>
                      <a:pt x="3" y="66"/>
                    </a:lnTo>
                    <a:lnTo>
                      <a:pt x="6" y="76"/>
                    </a:lnTo>
                    <a:lnTo>
                      <a:pt x="10" y="84"/>
                    </a:lnTo>
                    <a:lnTo>
                      <a:pt x="15" y="92"/>
                    </a:lnTo>
                    <a:lnTo>
                      <a:pt x="21" y="99"/>
                    </a:lnTo>
                    <a:lnTo>
                      <a:pt x="27" y="105"/>
                    </a:lnTo>
                    <a:lnTo>
                      <a:pt x="34" y="110"/>
                    </a:lnTo>
                    <a:lnTo>
                      <a:pt x="42" y="114"/>
                    </a:lnTo>
                    <a:lnTo>
                      <a:pt x="51" y="117"/>
                    </a:lnTo>
                    <a:lnTo>
                      <a:pt x="59" y="118"/>
                    </a:lnTo>
                    <a:lnTo>
                      <a:pt x="69" y="119"/>
                    </a:lnTo>
                    <a:lnTo>
                      <a:pt x="77" y="118"/>
                    </a:lnTo>
                    <a:lnTo>
                      <a:pt x="88" y="117"/>
                    </a:lnTo>
                    <a:lnTo>
                      <a:pt x="98" y="114"/>
                    </a:lnTo>
                    <a:lnTo>
                      <a:pt x="107" y="110"/>
                    </a:lnTo>
                    <a:lnTo>
                      <a:pt x="117" y="105"/>
                    </a:lnTo>
                    <a:lnTo>
                      <a:pt x="126" y="99"/>
                    </a:lnTo>
                    <a:lnTo>
                      <a:pt x="136" y="92"/>
                    </a:lnTo>
                    <a:lnTo>
                      <a:pt x="146" y="84"/>
                    </a:lnTo>
                    <a:lnTo>
                      <a:pt x="154" y="76"/>
                    </a:lnTo>
                    <a:lnTo>
                      <a:pt x="162" y="66"/>
                    </a:lnTo>
                    <a:lnTo>
                      <a:pt x="170" y="56"/>
                    </a:lnTo>
                    <a:lnTo>
                      <a:pt x="176" y="46"/>
                    </a:lnTo>
                    <a:lnTo>
                      <a:pt x="183" y="34"/>
                    </a:lnTo>
                    <a:lnTo>
                      <a:pt x="188" y="23"/>
                    </a:lnTo>
                    <a:lnTo>
                      <a:pt x="192" y="12"/>
                    </a:lnTo>
                    <a:lnTo>
                      <a:pt x="19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35" name="Line 80"/>
              <p:cNvSpPr>
                <a:spLocks noChangeShapeType="1"/>
              </p:cNvSpPr>
              <p:nvPr/>
            </p:nvSpPr>
            <p:spPr bwMode="auto">
              <a:xfrm flipH="1">
                <a:off x="1356" y="1530"/>
                <a:ext cx="143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322" name="Group 81"/>
            <p:cNvGrpSpPr>
              <a:grpSpLocks/>
            </p:cNvGrpSpPr>
            <p:nvPr/>
          </p:nvGrpSpPr>
          <p:grpSpPr bwMode="auto">
            <a:xfrm>
              <a:off x="1951" y="2816"/>
              <a:ext cx="1118" cy="1064"/>
              <a:chOff x="2793" y="1530"/>
              <a:chExt cx="949" cy="903"/>
            </a:xfrm>
          </p:grpSpPr>
          <p:sp>
            <p:nvSpPr>
              <p:cNvPr id="12326" name="Freeform 82"/>
              <p:cNvSpPr>
                <a:spLocks/>
              </p:cNvSpPr>
              <p:nvPr/>
            </p:nvSpPr>
            <p:spPr bwMode="auto">
              <a:xfrm>
                <a:off x="3691" y="2252"/>
                <a:ext cx="51" cy="50"/>
              </a:xfrm>
              <a:custGeom>
                <a:avLst/>
                <a:gdLst>
                  <a:gd name="T0" fmla="*/ 0 w 229"/>
                  <a:gd name="T1" fmla="*/ 0 h 215"/>
                  <a:gd name="T2" fmla="*/ 1 w 229"/>
                  <a:gd name="T3" fmla="*/ 3 h 215"/>
                  <a:gd name="T4" fmla="*/ 2 w 229"/>
                  <a:gd name="T5" fmla="*/ 0 h 215"/>
                  <a:gd name="T6" fmla="*/ 0 60000 65536"/>
                  <a:gd name="T7" fmla="*/ 0 60000 65536"/>
                  <a:gd name="T8" fmla="*/ 0 60000 65536"/>
                </a:gdLst>
                <a:ahLst/>
                <a:cxnLst>
                  <a:cxn ang="T6">
                    <a:pos x="T0" y="T1"/>
                  </a:cxn>
                  <a:cxn ang="T7">
                    <a:pos x="T2" y="T3"/>
                  </a:cxn>
                  <a:cxn ang="T8">
                    <a:pos x="T4" y="T5"/>
                  </a:cxn>
                </a:cxnLst>
                <a:rect l="0" t="0" r="r" b="b"/>
                <a:pathLst>
                  <a:path w="229" h="215">
                    <a:moveTo>
                      <a:pt x="0" y="0"/>
                    </a:moveTo>
                    <a:lnTo>
                      <a:pt x="56" y="215"/>
                    </a:lnTo>
                    <a:lnTo>
                      <a:pt x="22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27" name="Line 83"/>
              <p:cNvSpPr>
                <a:spLocks noChangeShapeType="1"/>
              </p:cNvSpPr>
              <p:nvPr/>
            </p:nvSpPr>
            <p:spPr bwMode="auto">
              <a:xfrm flipH="1">
                <a:off x="3691" y="2302"/>
                <a:ext cx="13"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28" name="Line 84"/>
              <p:cNvSpPr>
                <a:spLocks noChangeShapeType="1"/>
              </p:cNvSpPr>
              <p:nvPr/>
            </p:nvSpPr>
            <p:spPr bwMode="auto">
              <a:xfrm>
                <a:off x="2793" y="1530"/>
                <a:ext cx="901" cy="90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323" name="Group 85"/>
            <p:cNvGrpSpPr>
              <a:grpSpLocks/>
            </p:cNvGrpSpPr>
            <p:nvPr/>
          </p:nvGrpSpPr>
          <p:grpSpPr bwMode="auto">
            <a:xfrm>
              <a:off x="1951" y="1344"/>
              <a:ext cx="100" cy="1472"/>
              <a:chOff x="2793" y="281"/>
              <a:chExt cx="85" cy="1249"/>
            </a:xfrm>
          </p:grpSpPr>
          <p:sp>
            <p:nvSpPr>
              <p:cNvPr id="12324" name="Freeform 86"/>
              <p:cNvSpPr>
                <a:spLocks/>
              </p:cNvSpPr>
              <p:nvPr/>
            </p:nvSpPr>
            <p:spPr bwMode="auto">
              <a:xfrm>
                <a:off x="2807" y="295"/>
                <a:ext cx="71" cy="98"/>
              </a:xfrm>
              <a:custGeom>
                <a:avLst/>
                <a:gdLst>
                  <a:gd name="T0" fmla="*/ 1 w 307"/>
                  <a:gd name="T1" fmla="*/ 0 h 430"/>
                  <a:gd name="T2" fmla="*/ 4 w 307"/>
                  <a:gd name="T3" fmla="*/ 0 h 430"/>
                  <a:gd name="T4" fmla="*/ 0 w 307"/>
                  <a:gd name="T5" fmla="*/ 5 h 430"/>
                  <a:gd name="T6" fmla="*/ 2 w 307"/>
                  <a:gd name="T7" fmla="*/ 5 h 4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7" h="430">
                    <a:moveTo>
                      <a:pt x="115" y="0"/>
                    </a:moveTo>
                    <a:lnTo>
                      <a:pt x="307" y="0"/>
                    </a:lnTo>
                    <a:lnTo>
                      <a:pt x="0" y="430"/>
                    </a:lnTo>
                    <a:lnTo>
                      <a:pt x="192" y="4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25" name="Line 87"/>
              <p:cNvSpPr>
                <a:spLocks noChangeShapeType="1"/>
              </p:cNvSpPr>
              <p:nvPr/>
            </p:nvSpPr>
            <p:spPr bwMode="auto">
              <a:xfrm flipV="1">
                <a:off x="2793" y="281"/>
                <a:ext cx="0" cy="124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266328" name="Line 88"/>
          <p:cNvSpPr>
            <a:spLocks noChangeShapeType="1"/>
          </p:cNvSpPr>
          <p:nvPr/>
        </p:nvSpPr>
        <p:spPr bwMode="auto">
          <a:xfrm>
            <a:off x="6167438" y="2481263"/>
            <a:ext cx="0" cy="13731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329" name="Line 89"/>
          <p:cNvSpPr>
            <a:spLocks noChangeShapeType="1"/>
          </p:cNvSpPr>
          <p:nvPr/>
        </p:nvSpPr>
        <p:spPr bwMode="auto">
          <a:xfrm>
            <a:off x="5510213" y="1763713"/>
            <a:ext cx="614362" cy="6175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331" name="Line 91"/>
          <p:cNvSpPr>
            <a:spLocks noChangeShapeType="1"/>
          </p:cNvSpPr>
          <p:nvPr/>
        </p:nvSpPr>
        <p:spPr bwMode="auto">
          <a:xfrm flipH="1">
            <a:off x="6227763" y="2420938"/>
            <a:ext cx="1565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66351" name="Group 111"/>
          <p:cNvGrpSpPr>
            <a:grpSpLocks/>
          </p:cNvGrpSpPr>
          <p:nvPr/>
        </p:nvGrpSpPr>
        <p:grpSpPr bwMode="auto">
          <a:xfrm>
            <a:off x="5407025" y="1411288"/>
            <a:ext cx="293688" cy="371475"/>
            <a:chOff x="3099" y="346"/>
            <a:chExt cx="185" cy="234"/>
          </a:xfrm>
        </p:grpSpPr>
        <p:sp>
          <p:nvSpPr>
            <p:cNvPr id="12314" name="Freeform 112"/>
            <p:cNvSpPr>
              <a:spLocks/>
            </p:cNvSpPr>
            <p:nvPr/>
          </p:nvSpPr>
          <p:spPr bwMode="auto">
            <a:xfrm>
              <a:off x="3187" y="385"/>
              <a:ext cx="51" cy="79"/>
            </a:xfrm>
            <a:custGeom>
              <a:avLst/>
              <a:gdLst>
                <a:gd name="T0" fmla="*/ 2 w 263"/>
                <a:gd name="T1" fmla="*/ 0 h 412"/>
                <a:gd name="T2" fmla="*/ 2 w 263"/>
                <a:gd name="T3" fmla="*/ 0 h 412"/>
                <a:gd name="T4" fmla="*/ 2 w 263"/>
                <a:gd name="T5" fmla="*/ 0 h 412"/>
                <a:gd name="T6" fmla="*/ 2 w 263"/>
                <a:gd name="T7" fmla="*/ 0 h 412"/>
                <a:gd name="T8" fmla="*/ 2 w 263"/>
                <a:gd name="T9" fmla="*/ 0 h 412"/>
                <a:gd name="T10" fmla="*/ 2 w 263"/>
                <a:gd name="T11" fmla="*/ 0 h 412"/>
                <a:gd name="T12" fmla="*/ 1 w 263"/>
                <a:gd name="T13" fmla="*/ 0 h 412"/>
                <a:gd name="T14" fmla="*/ 1 w 263"/>
                <a:gd name="T15" fmla="*/ 0 h 412"/>
                <a:gd name="T16" fmla="*/ 1 w 263"/>
                <a:gd name="T17" fmla="*/ 0 h 412"/>
                <a:gd name="T18" fmla="*/ 1 w 263"/>
                <a:gd name="T19" fmla="*/ 0 h 412"/>
                <a:gd name="T20" fmla="*/ 1 w 263"/>
                <a:gd name="T21" fmla="*/ 0 h 412"/>
                <a:gd name="T22" fmla="*/ 1 w 263"/>
                <a:gd name="T23" fmla="*/ 0 h 412"/>
                <a:gd name="T24" fmla="*/ 1 w 263"/>
                <a:gd name="T25" fmla="*/ 1 h 412"/>
                <a:gd name="T26" fmla="*/ 0 w 263"/>
                <a:gd name="T27" fmla="*/ 1 h 412"/>
                <a:gd name="T28" fmla="*/ 0 w 263"/>
                <a:gd name="T29" fmla="*/ 1 h 412"/>
                <a:gd name="T30" fmla="*/ 0 w 263"/>
                <a:gd name="T31" fmla="*/ 2 h 412"/>
                <a:gd name="T32" fmla="*/ 0 w 263"/>
                <a:gd name="T33" fmla="*/ 2 h 412"/>
                <a:gd name="T34" fmla="*/ 0 w 263"/>
                <a:gd name="T35" fmla="*/ 2 h 412"/>
                <a:gd name="T36" fmla="*/ 0 w 263"/>
                <a:gd name="T37" fmla="*/ 2 h 412"/>
                <a:gd name="T38" fmla="*/ 0 w 263"/>
                <a:gd name="T39" fmla="*/ 2 h 412"/>
                <a:gd name="T40" fmla="*/ 0 w 263"/>
                <a:gd name="T41" fmla="*/ 3 h 412"/>
                <a:gd name="T42" fmla="*/ 0 w 263"/>
                <a:gd name="T43" fmla="*/ 3 h 412"/>
                <a:gd name="T44" fmla="*/ 0 w 263"/>
                <a:gd name="T45" fmla="*/ 3 h 412"/>
                <a:gd name="T46" fmla="*/ 0 w 263"/>
                <a:gd name="T47" fmla="*/ 3 h 412"/>
                <a:gd name="T48" fmla="*/ 1 w 263"/>
                <a:gd name="T49" fmla="*/ 3 h 412"/>
                <a:gd name="T50" fmla="*/ 1 w 263"/>
                <a:gd name="T51" fmla="*/ 3 h 412"/>
                <a:gd name="T52" fmla="*/ 1 w 263"/>
                <a:gd name="T53" fmla="*/ 3 h 412"/>
                <a:gd name="T54" fmla="*/ 1 w 263"/>
                <a:gd name="T55" fmla="*/ 3 h 412"/>
                <a:gd name="T56" fmla="*/ 1 w 263"/>
                <a:gd name="T57" fmla="*/ 3 h 412"/>
                <a:gd name="T58" fmla="*/ 1 w 263"/>
                <a:gd name="T59" fmla="*/ 3 h 412"/>
                <a:gd name="T60" fmla="*/ 1 w 263"/>
                <a:gd name="T61" fmla="*/ 3 h 412"/>
                <a:gd name="T62" fmla="*/ 1 w 263"/>
                <a:gd name="T63" fmla="*/ 2 h 412"/>
                <a:gd name="T64" fmla="*/ 2 w 263"/>
                <a:gd name="T65" fmla="*/ 2 h 412"/>
                <a:gd name="T66" fmla="*/ 2 w 263"/>
                <a:gd name="T67" fmla="*/ 1 h 412"/>
                <a:gd name="T68" fmla="*/ 2 w 263"/>
                <a:gd name="T69" fmla="*/ 0 h 4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2">
                  <a:moveTo>
                    <a:pt x="261" y="55"/>
                  </a:moveTo>
                  <a:lnTo>
                    <a:pt x="263" y="47"/>
                  </a:lnTo>
                  <a:lnTo>
                    <a:pt x="262" y="39"/>
                  </a:lnTo>
                  <a:lnTo>
                    <a:pt x="261" y="29"/>
                  </a:lnTo>
                  <a:lnTo>
                    <a:pt x="258" y="21"/>
                  </a:lnTo>
                  <a:lnTo>
                    <a:pt x="255" y="12"/>
                  </a:lnTo>
                  <a:lnTo>
                    <a:pt x="252" y="9"/>
                  </a:lnTo>
                  <a:lnTo>
                    <a:pt x="249" y="6"/>
                  </a:lnTo>
                  <a:lnTo>
                    <a:pt x="246" y="3"/>
                  </a:lnTo>
                  <a:lnTo>
                    <a:pt x="243" y="2"/>
                  </a:lnTo>
                  <a:lnTo>
                    <a:pt x="234" y="0"/>
                  </a:lnTo>
                  <a:lnTo>
                    <a:pt x="216" y="0"/>
                  </a:lnTo>
                  <a:lnTo>
                    <a:pt x="199" y="0"/>
                  </a:lnTo>
                  <a:lnTo>
                    <a:pt x="182" y="0"/>
                  </a:lnTo>
                  <a:lnTo>
                    <a:pt x="165" y="2"/>
                  </a:lnTo>
                  <a:lnTo>
                    <a:pt x="157" y="3"/>
                  </a:lnTo>
                  <a:lnTo>
                    <a:pt x="148" y="5"/>
                  </a:lnTo>
                  <a:lnTo>
                    <a:pt x="141" y="8"/>
                  </a:lnTo>
                  <a:lnTo>
                    <a:pt x="132" y="11"/>
                  </a:lnTo>
                  <a:lnTo>
                    <a:pt x="125" y="15"/>
                  </a:lnTo>
                  <a:lnTo>
                    <a:pt x="118" y="21"/>
                  </a:lnTo>
                  <a:lnTo>
                    <a:pt x="106" y="31"/>
                  </a:lnTo>
                  <a:lnTo>
                    <a:pt x="93" y="44"/>
                  </a:lnTo>
                  <a:lnTo>
                    <a:pt x="87" y="50"/>
                  </a:lnTo>
                  <a:lnTo>
                    <a:pt x="82" y="57"/>
                  </a:lnTo>
                  <a:lnTo>
                    <a:pt x="65" y="87"/>
                  </a:lnTo>
                  <a:lnTo>
                    <a:pt x="61" y="94"/>
                  </a:lnTo>
                  <a:lnTo>
                    <a:pt x="59" y="103"/>
                  </a:lnTo>
                  <a:lnTo>
                    <a:pt x="53" y="119"/>
                  </a:lnTo>
                  <a:lnTo>
                    <a:pt x="45" y="152"/>
                  </a:lnTo>
                  <a:lnTo>
                    <a:pt x="26" y="218"/>
                  </a:lnTo>
                  <a:lnTo>
                    <a:pt x="17" y="251"/>
                  </a:lnTo>
                  <a:lnTo>
                    <a:pt x="9" y="284"/>
                  </a:lnTo>
                  <a:lnTo>
                    <a:pt x="4" y="301"/>
                  </a:lnTo>
                  <a:lnTo>
                    <a:pt x="1" y="318"/>
                  </a:lnTo>
                  <a:lnTo>
                    <a:pt x="0" y="326"/>
                  </a:lnTo>
                  <a:lnTo>
                    <a:pt x="0" y="335"/>
                  </a:lnTo>
                  <a:lnTo>
                    <a:pt x="1" y="343"/>
                  </a:lnTo>
                  <a:lnTo>
                    <a:pt x="2" y="352"/>
                  </a:lnTo>
                  <a:lnTo>
                    <a:pt x="3" y="360"/>
                  </a:lnTo>
                  <a:lnTo>
                    <a:pt x="6" y="369"/>
                  </a:lnTo>
                  <a:lnTo>
                    <a:pt x="10" y="376"/>
                  </a:lnTo>
                  <a:lnTo>
                    <a:pt x="13" y="385"/>
                  </a:lnTo>
                  <a:lnTo>
                    <a:pt x="17" y="391"/>
                  </a:lnTo>
                  <a:lnTo>
                    <a:pt x="24" y="399"/>
                  </a:lnTo>
                  <a:lnTo>
                    <a:pt x="30" y="404"/>
                  </a:lnTo>
                  <a:lnTo>
                    <a:pt x="37" y="407"/>
                  </a:lnTo>
                  <a:lnTo>
                    <a:pt x="46" y="410"/>
                  </a:lnTo>
                  <a:lnTo>
                    <a:pt x="54" y="411"/>
                  </a:lnTo>
                  <a:lnTo>
                    <a:pt x="71" y="412"/>
                  </a:lnTo>
                  <a:lnTo>
                    <a:pt x="88" y="411"/>
                  </a:lnTo>
                  <a:lnTo>
                    <a:pt x="106" y="412"/>
                  </a:lnTo>
                  <a:lnTo>
                    <a:pt x="114" y="412"/>
                  </a:lnTo>
                  <a:lnTo>
                    <a:pt x="123" y="411"/>
                  </a:lnTo>
                  <a:lnTo>
                    <a:pt x="130" y="409"/>
                  </a:lnTo>
                  <a:lnTo>
                    <a:pt x="139" y="405"/>
                  </a:lnTo>
                  <a:lnTo>
                    <a:pt x="145" y="400"/>
                  </a:lnTo>
                  <a:lnTo>
                    <a:pt x="152" y="394"/>
                  </a:lnTo>
                  <a:lnTo>
                    <a:pt x="158" y="389"/>
                  </a:lnTo>
                  <a:lnTo>
                    <a:pt x="164" y="382"/>
                  </a:lnTo>
                  <a:lnTo>
                    <a:pt x="168" y="375"/>
                  </a:lnTo>
                  <a:lnTo>
                    <a:pt x="174" y="368"/>
                  </a:lnTo>
                  <a:lnTo>
                    <a:pt x="181" y="353"/>
                  </a:lnTo>
                  <a:lnTo>
                    <a:pt x="188" y="337"/>
                  </a:lnTo>
                  <a:lnTo>
                    <a:pt x="192" y="320"/>
                  </a:lnTo>
                  <a:lnTo>
                    <a:pt x="209" y="254"/>
                  </a:lnTo>
                  <a:lnTo>
                    <a:pt x="226" y="187"/>
                  </a:lnTo>
                  <a:lnTo>
                    <a:pt x="244" y="121"/>
                  </a:lnTo>
                  <a:lnTo>
                    <a:pt x="254" y="88"/>
                  </a:lnTo>
                  <a:lnTo>
                    <a:pt x="261" y="5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15" name="Freeform 113"/>
            <p:cNvSpPr>
              <a:spLocks/>
            </p:cNvSpPr>
            <p:nvPr/>
          </p:nvSpPr>
          <p:spPr bwMode="auto">
            <a:xfrm>
              <a:off x="3223" y="448"/>
              <a:ext cx="6" cy="16"/>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1 h 86"/>
                <a:gd name="T18" fmla="*/ 0 w 26"/>
                <a:gd name="T19" fmla="*/ 1 h 86"/>
                <a:gd name="T20" fmla="*/ 0 w 26"/>
                <a:gd name="T21" fmla="*/ 1 h 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6">
                  <a:moveTo>
                    <a:pt x="5" y="0"/>
                  </a:moveTo>
                  <a:lnTo>
                    <a:pt x="3" y="12"/>
                  </a:lnTo>
                  <a:lnTo>
                    <a:pt x="0" y="24"/>
                  </a:lnTo>
                  <a:lnTo>
                    <a:pt x="2" y="35"/>
                  </a:lnTo>
                  <a:lnTo>
                    <a:pt x="4" y="46"/>
                  </a:lnTo>
                  <a:lnTo>
                    <a:pt x="6" y="51"/>
                  </a:lnTo>
                  <a:lnTo>
                    <a:pt x="8" y="57"/>
                  </a:lnTo>
                  <a:lnTo>
                    <a:pt x="13" y="67"/>
                  </a:lnTo>
                  <a:lnTo>
                    <a:pt x="20" y="77"/>
                  </a:lnTo>
                  <a:lnTo>
                    <a:pt x="23" y="81"/>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16" name="Line 114"/>
            <p:cNvSpPr>
              <a:spLocks noChangeShapeType="1"/>
            </p:cNvSpPr>
            <p:nvPr/>
          </p:nvSpPr>
          <p:spPr bwMode="auto">
            <a:xfrm flipH="1">
              <a:off x="3272" y="346"/>
              <a:ext cx="12"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17" name="Freeform 115"/>
            <p:cNvSpPr>
              <a:spLocks/>
            </p:cNvSpPr>
            <p:nvPr/>
          </p:nvSpPr>
          <p:spPr bwMode="auto">
            <a:xfrm>
              <a:off x="3099" y="505"/>
              <a:ext cx="76" cy="75"/>
            </a:xfrm>
            <a:custGeom>
              <a:avLst/>
              <a:gdLst>
                <a:gd name="T0" fmla="*/ 3 w 392"/>
                <a:gd name="T1" fmla="*/ 1 h 391"/>
                <a:gd name="T2" fmla="*/ 3 w 392"/>
                <a:gd name="T3" fmla="*/ 1 h 391"/>
                <a:gd name="T4" fmla="*/ 3 w 392"/>
                <a:gd name="T5" fmla="*/ 1 h 391"/>
                <a:gd name="T6" fmla="*/ 3 w 392"/>
                <a:gd name="T7" fmla="*/ 1 h 391"/>
                <a:gd name="T8" fmla="*/ 3 w 392"/>
                <a:gd name="T9" fmla="*/ 0 h 391"/>
                <a:gd name="T10" fmla="*/ 2 w 392"/>
                <a:gd name="T11" fmla="*/ 0 h 391"/>
                <a:gd name="T12" fmla="*/ 2 w 392"/>
                <a:gd name="T13" fmla="*/ 0 h 391"/>
                <a:gd name="T14" fmla="*/ 2 w 392"/>
                <a:gd name="T15" fmla="*/ 0 h 391"/>
                <a:gd name="T16" fmla="*/ 2 w 392"/>
                <a:gd name="T17" fmla="*/ 0 h 391"/>
                <a:gd name="T18" fmla="*/ 1 w 392"/>
                <a:gd name="T19" fmla="*/ 0 h 391"/>
                <a:gd name="T20" fmla="*/ 1 w 392"/>
                <a:gd name="T21" fmla="*/ 0 h 391"/>
                <a:gd name="T22" fmla="*/ 1 w 392"/>
                <a:gd name="T23" fmla="*/ 0 h 391"/>
                <a:gd name="T24" fmla="*/ 1 w 392"/>
                <a:gd name="T25" fmla="*/ 0 h 391"/>
                <a:gd name="T26" fmla="*/ 1 w 392"/>
                <a:gd name="T27" fmla="*/ 0 h 391"/>
                <a:gd name="T28" fmla="*/ 0 w 392"/>
                <a:gd name="T29" fmla="*/ 0 h 391"/>
                <a:gd name="T30" fmla="*/ 0 w 392"/>
                <a:gd name="T31" fmla="*/ 1 h 391"/>
                <a:gd name="T32" fmla="*/ 0 w 392"/>
                <a:gd name="T33" fmla="*/ 1 h 391"/>
                <a:gd name="T34" fmla="*/ 0 w 392"/>
                <a:gd name="T35" fmla="*/ 1 h 391"/>
                <a:gd name="T36" fmla="*/ 0 w 392"/>
                <a:gd name="T37" fmla="*/ 1 h 391"/>
                <a:gd name="T38" fmla="*/ 0 w 392"/>
                <a:gd name="T39" fmla="*/ 2 h 391"/>
                <a:gd name="T40" fmla="*/ 0 w 392"/>
                <a:gd name="T41" fmla="*/ 2 h 391"/>
                <a:gd name="T42" fmla="*/ 0 w 392"/>
                <a:gd name="T43" fmla="*/ 2 h 391"/>
                <a:gd name="T44" fmla="*/ 0 w 392"/>
                <a:gd name="T45" fmla="*/ 2 h 391"/>
                <a:gd name="T46" fmla="*/ 0 w 392"/>
                <a:gd name="T47" fmla="*/ 2 h 391"/>
                <a:gd name="T48" fmla="*/ 1 w 392"/>
                <a:gd name="T49" fmla="*/ 2 h 391"/>
                <a:gd name="T50" fmla="*/ 1 w 392"/>
                <a:gd name="T51" fmla="*/ 2 h 391"/>
                <a:gd name="T52" fmla="*/ 1 w 392"/>
                <a:gd name="T53" fmla="*/ 3 h 391"/>
                <a:gd name="T54" fmla="*/ 1 w 392"/>
                <a:gd name="T55" fmla="*/ 3 h 391"/>
                <a:gd name="T56" fmla="*/ 1 w 392"/>
                <a:gd name="T57" fmla="*/ 3 h 391"/>
                <a:gd name="T58" fmla="*/ 2 w 392"/>
                <a:gd name="T59" fmla="*/ 3 h 391"/>
                <a:gd name="T60" fmla="*/ 2 w 392"/>
                <a:gd name="T61" fmla="*/ 3 h 391"/>
                <a:gd name="T62" fmla="*/ 2 w 392"/>
                <a:gd name="T63" fmla="*/ 2 h 391"/>
                <a:gd name="T64" fmla="*/ 2 w 392"/>
                <a:gd name="T65" fmla="*/ 2 h 391"/>
                <a:gd name="T66" fmla="*/ 3 w 392"/>
                <a:gd name="T67" fmla="*/ 2 h 391"/>
                <a:gd name="T68" fmla="*/ 3 w 392"/>
                <a:gd name="T69" fmla="*/ 2 h 391"/>
                <a:gd name="T70" fmla="*/ 3 w 392"/>
                <a:gd name="T71" fmla="*/ 2 h 391"/>
                <a:gd name="T72" fmla="*/ 3 w 392"/>
                <a:gd name="T73" fmla="*/ 2 h 391"/>
                <a:gd name="T74" fmla="*/ 3 w 392"/>
                <a:gd name="T75" fmla="*/ 2 h 3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2" h="391">
                  <a:moveTo>
                    <a:pt x="392" y="195"/>
                  </a:moveTo>
                  <a:lnTo>
                    <a:pt x="391" y="179"/>
                  </a:lnTo>
                  <a:lnTo>
                    <a:pt x="389" y="163"/>
                  </a:lnTo>
                  <a:lnTo>
                    <a:pt x="386" y="147"/>
                  </a:lnTo>
                  <a:lnTo>
                    <a:pt x="382" y="132"/>
                  </a:lnTo>
                  <a:lnTo>
                    <a:pt x="375" y="117"/>
                  </a:lnTo>
                  <a:lnTo>
                    <a:pt x="368" y="102"/>
                  </a:lnTo>
                  <a:lnTo>
                    <a:pt x="360" y="88"/>
                  </a:lnTo>
                  <a:lnTo>
                    <a:pt x="351" y="75"/>
                  </a:lnTo>
                  <a:lnTo>
                    <a:pt x="340" y="63"/>
                  </a:lnTo>
                  <a:lnTo>
                    <a:pt x="328" y="51"/>
                  </a:lnTo>
                  <a:lnTo>
                    <a:pt x="317" y="41"/>
                  </a:lnTo>
                  <a:lnTo>
                    <a:pt x="303" y="31"/>
                  </a:lnTo>
                  <a:lnTo>
                    <a:pt x="289" y="23"/>
                  </a:lnTo>
                  <a:lnTo>
                    <a:pt x="275" y="16"/>
                  </a:lnTo>
                  <a:lnTo>
                    <a:pt x="260" y="10"/>
                  </a:lnTo>
                  <a:lnTo>
                    <a:pt x="244" y="5"/>
                  </a:lnTo>
                  <a:lnTo>
                    <a:pt x="228" y="2"/>
                  </a:lnTo>
                  <a:lnTo>
                    <a:pt x="212" y="0"/>
                  </a:lnTo>
                  <a:lnTo>
                    <a:pt x="196" y="0"/>
                  </a:lnTo>
                  <a:lnTo>
                    <a:pt x="180" y="0"/>
                  </a:lnTo>
                  <a:lnTo>
                    <a:pt x="164" y="2"/>
                  </a:lnTo>
                  <a:lnTo>
                    <a:pt x="148" y="5"/>
                  </a:lnTo>
                  <a:lnTo>
                    <a:pt x="132" y="10"/>
                  </a:lnTo>
                  <a:lnTo>
                    <a:pt x="118" y="16"/>
                  </a:lnTo>
                  <a:lnTo>
                    <a:pt x="103" y="23"/>
                  </a:lnTo>
                  <a:lnTo>
                    <a:pt x="89" y="31"/>
                  </a:lnTo>
                  <a:lnTo>
                    <a:pt x="76" y="41"/>
                  </a:lnTo>
                  <a:lnTo>
                    <a:pt x="63" y="51"/>
                  </a:lnTo>
                  <a:lnTo>
                    <a:pt x="53" y="63"/>
                  </a:lnTo>
                  <a:lnTo>
                    <a:pt x="42" y="75"/>
                  </a:lnTo>
                  <a:lnTo>
                    <a:pt x="32" y="88"/>
                  </a:lnTo>
                  <a:lnTo>
                    <a:pt x="24" y="102"/>
                  </a:lnTo>
                  <a:lnTo>
                    <a:pt x="17" y="117"/>
                  </a:lnTo>
                  <a:lnTo>
                    <a:pt x="11" y="132"/>
                  </a:lnTo>
                  <a:lnTo>
                    <a:pt x="7" y="147"/>
                  </a:lnTo>
                  <a:lnTo>
                    <a:pt x="4" y="163"/>
                  </a:lnTo>
                  <a:lnTo>
                    <a:pt x="1" y="179"/>
                  </a:lnTo>
                  <a:lnTo>
                    <a:pt x="0" y="195"/>
                  </a:lnTo>
                  <a:lnTo>
                    <a:pt x="1" y="212"/>
                  </a:lnTo>
                  <a:lnTo>
                    <a:pt x="4" y="228"/>
                  </a:lnTo>
                  <a:lnTo>
                    <a:pt x="7" y="243"/>
                  </a:lnTo>
                  <a:lnTo>
                    <a:pt x="11" y="259"/>
                  </a:lnTo>
                  <a:lnTo>
                    <a:pt x="17" y="274"/>
                  </a:lnTo>
                  <a:lnTo>
                    <a:pt x="24" y="289"/>
                  </a:lnTo>
                  <a:lnTo>
                    <a:pt x="32" y="302"/>
                  </a:lnTo>
                  <a:lnTo>
                    <a:pt x="42" y="315"/>
                  </a:lnTo>
                  <a:lnTo>
                    <a:pt x="53" y="328"/>
                  </a:lnTo>
                  <a:lnTo>
                    <a:pt x="63" y="340"/>
                  </a:lnTo>
                  <a:lnTo>
                    <a:pt x="76" y="349"/>
                  </a:lnTo>
                  <a:lnTo>
                    <a:pt x="89" y="359"/>
                  </a:lnTo>
                  <a:lnTo>
                    <a:pt x="103" y="367"/>
                  </a:lnTo>
                  <a:lnTo>
                    <a:pt x="118" y="375"/>
                  </a:lnTo>
                  <a:lnTo>
                    <a:pt x="132" y="380"/>
                  </a:lnTo>
                  <a:lnTo>
                    <a:pt x="148" y="385"/>
                  </a:lnTo>
                  <a:lnTo>
                    <a:pt x="164" y="389"/>
                  </a:lnTo>
                  <a:lnTo>
                    <a:pt x="180" y="391"/>
                  </a:lnTo>
                  <a:lnTo>
                    <a:pt x="196" y="391"/>
                  </a:lnTo>
                  <a:lnTo>
                    <a:pt x="212" y="391"/>
                  </a:lnTo>
                  <a:lnTo>
                    <a:pt x="228" y="389"/>
                  </a:lnTo>
                  <a:lnTo>
                    <a:pt x="244" y="385"/>
                  </a:lnTo>
                  <a:lnTo>
                    <a:pt x="260" y="380"/>
                  </a:lnTo>
                  <a:lnTo>
                    <a:pt x="275" y="375"/>
                  </a:lnTo>
                  <a:lnTo>
                    <a:pt x="289" y="367"/>
                  </a:lnTo>
                  <a:lnTo>
                    <a:pt x="303" y="359"/>
                  </a:lnTo>
                  <a:lnTo>
                    <a:pt x="317" y="349"/>
                  </a:lnTo>
                  <a:lnTo>
                    <a:pt x="328" y="340"/>
                  </a:lnTo>
                  <a:lnTo>
                    <a:pt x="340" y="328"/>
                  </a:lnTo>
                  <a:lnTo>
                    <a:pt x="351" y="315"/>
                  </a:lnTo>
                  <a:lnTo>
                    <a:pt x="360" y="302"/>
                  </a:lnTo>
                  <a:lnTo>
                    <a:pt x="368" y="289"/>
                  </a:lnTo>
                  <a:lnTo>
                    <a:pt x="375" y="274"/>
                  </a:lnTo>
                  <a:lnTo>
                    <a:pt x="382" y="259"/>
                  </a:lnTo>
                  <a:lnTo>
                    <a:pt x="386" y="243"/>
                  </a:lnTo>
                  <a:lnTo>
                    <a:pt x="389" y="228"/>
                  </a:lnTo>
                  <a:lnTo>
                    <a:pt x="391" y="212"/>
                  </a:lnTo>
                  <a:lnTo>
                    <a:pt x="392" y="19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6356" name="Group 116"/>
          <p:cNvGrpSpPr>
            <a:grpSpLocks/>
          </p:cNvGrpSpPr>
          <p:nvPr/>
        </p:nvGrpSpPr>
        <p:grpSpPr bwMode="auto">
          <a:xfrm>
            <a:off x="6108700" y="3854450"/>
            <a:ext cx="225425" cy="209550"/>
            <a:chOff x="3541" y="1885"/>
            <a:chExt cx="142" cy="132"/>
          </a:xfrm>
        </p:grpSpPr>
        <p:sp>
          <p:nvSpPr>
            <p:cNvPr id="12311" name="Freeform 117"/>
            <p:cNvSpPr>
              <a:spLocks/>
            </p:cNvSpPr>
            <p:nvPr/>
          </p:nvSpPr>
          <p:spPr bwMode="auto">
            <a:xfrm>
              <a:off x="3668" y="2001"/>
              <a:ext cx="6" cy="16"/>
            </a:xfrm>
            <a:custGeom>
              <a:avLst/>
              <a:gdLst>
                <a:gd name="T0" fmla="*/ 0 w 25"/>
                <a:gd name="T1" fmla="*/ 0 h 87"/>
                <a:gd name="T2" fmla="*/ 0 w 25"/>
                <a:gd name="T3" fmla="*/ 0 h 87"/>
                <a:gd name="T4" fmla="*/ 0 w 25"/>
                <a:gd name="T5" fmla="*/ 0 h 87"/>
                <a:gd name="T6" fmla="*/ 0 w 25"/>
                <a:gd name="T7" fmla="*/ 0 h 87"/>
                <a:gd name="T8" fmla="*/ 0 w 25"/>
                <a:gd name="T9" fmla="*/ 0 h 87"/>
                <a:gd name="T10" fmla="*/ 0 w 25"/>
                <a:gd name="T11" fmla="*/ 0 h 87"/>
                <a:gd name="T12" fmla="*/ 0 w 25"/>
                <a:gd name="T13" fmla="*/ 0 h 87"/>
                <a:gd name="T14" fmla="*/ 0 w 25"/>
                <a:gd name="T15" fmla="*/ 0 h 87"/>
                <a:gd name="T16" fmla="*/ 0 w 25"/>
                <a:gd name="T17" fmla="*/ 1 h 87"/>
                <a:gd name="T18" fmla="*/ 0 w 25"/>
                <a:gd name="T19" fmla="*/ 1 h 87"/>
                <a:gd name="T20" fmla="*/ 0 w 25"/>
                <a:gd name="T21" fmla="*/ 1 h 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 h="87">
                  <a:moveTo>
                    <a:pt x="4" y="0"/>
                  </a:moveTo>
                  <a:lnTo>
                    <a:pt x="1" y="12"/>
                  </a:lnTo>
                  <a:lnTo>
                    <a:pt x="0" y="24"/>
                  </a:lnTo>
                  <a:lnTo>
                    <a:pt x="1" y="35"/>
                  </a:lnTo>
                  <a:lnTo>
                    <a:pt x="3" y="46"/>
                  </a:lnTo>
                  <a:lnTo>
                    <a:pt x="4" y="53"/>
                  </a:lnTo>
                  <a:lnTo>
                    <a:pt x="7" y="58"/>
                  </a:lnTo>
                  <a:lnTo>
                    <a:pt x="12" y="67"/>
                  </a:lnTo>
                  <a:lnTo>
                    <a:pt x="19" y="77"/>
                  </a:lnTo>
                  <a:lnTo>
                    <a:pt x="22" y="82"/>
                  </a:lnTo>
                  <a:lnTo>
                    <a:pt x="25"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12" name="Freeform 118"/>
            <p:cNvSpPr>
              <a:spLocks/>
            </p:cNvSpPr>
            <p:nvPr/>
          </p:nvSpPr>
          <p:spPr bwMode="auto">
            <a:xfrm>
              <a:off x="3633" y="1937"/>
              <a:ext cx="50" cy="80"/>
            </a:xfrm>
            <a:custGeom>
              <a:avLst/>
              <a:gdLst>
                <a:gd name="T0" fmla="*/ 2 w 263"/>
                <a:gd name="T1" fmla="*/ 0 h 412"/>
                <a:gd name="T2" fmla="*/ 2 w 263"/>
                <a:gd name="T3" fmla="*/ 0 h 412"/>
                <a:gd name="T4" fmla="*/ 2 w 263"/>
                <a:gd name="T5" fmla="*/ 0 h 412"/>
                <a:gd name="T6" fmla="*/ 2 w 263"/>
                <a:gd name="T7" fmla="*/ 0 h 412"/>
                <a:gd name="T8" fmla="*/ 2 w 263"/>
                <a:gd name="T9" fmla="*/ 0 h 412"/>
                <a:gd name="T10" fmla="*/ 2 w 263"/>
                <a:gd name="T11" fmla="*/ 0 h 412"/>
                <a:gd name="T12" fmla="*/ 1 w 263"/>
                <a:gd name="T13" fmla="*/ 0 h 412"/>
                <a:gd name="T14" fmla="*/ 1 w 263"/>
                <a:gd name="T15" fmla="*/ 0 h 412"/>
                <a:gd name="T16" fmla="*/ 1 w 263"/>
                <a:gd name="T17" fmla="*/ 0 h 412"/>
                <a:gd name="T18" fmla="*/ 1 w 263"/>
                <a:gd name="T19" fmla="*/ 0 h 412"/>
                <a:gd name="T20" fmla="*/ 1 w 263"/>
                <a:gd name="T21" fmla="*/ 0 h 412"/>
                <a:gd name="T22" fmla="*/ 1 w 263"/>
                <a:gd name="T23" fmla="*/ 0 h 412"/>
                <a:gd name="T24" fmla="*/ 0 w 263"/>
                <a:gd name="T25" fmla="*/ 1 h 412"/>
                <a:gd name="T26" fmla="*/ 0 w 263"/>
                <a:gd name="T27" fmla="*/ 1 h 412"/>
                <a:gd name="T28" fmla="*/ 0 w 263"/>
                <a:gd name="T29" fmla="*/ 1 h 412"/>
                <a:gd name="T30" fmla="*/ 0 w 263"/>
                <a:gd name="T31" fmla="*/ 2 h 412"/>
                <a:gd name="T32" fmla="*/ 0 w 263"/>
                <a:gd name="T33" fmla="*/ 2 h 412"/>
                <a:gd name="T34" fmla="*/ 0 w 263"/>
                <a:gd name="T35" fmla="*/ 2 h 412"/>
                <a:gd name="T36" fmla="*/ 0 w 263"/>
                <a:gd name="T37" fmla="*/ 3 h 412"/>
                <a:gd name="T38" fmla="*/ 0 w 263"/>
                <a:gd name="T39" fmla="*/ 3 h 412"/>
                <a:gd name="T40" fmla="*/ 0 w 263"/>
                <a:gd name="T41" fmla="*/ 3 h 412"/>
                <a:gd name="T42" fmla="*/ 0 w 263"/>
                <a:gd name="T43" fmla="*/ 3 h 412"/>
                <a:gd name="T44" fmla="*/ 0 w 263"/>
                <a:gd name="T45" fmla="*/ 3 h 412"/>
                <a:gd name="T46" fmla="*/ 0 w 263"/>
                <a:gd name="T47" fmla="*/ 3 h 412"/>
                <a:gd name="T48" fmla="*/ 1 w 263"/>
                <a:gd name="T49" fmla="*/ 3 h 412"/>
                <a:gd name="T50" fmla="*/ 1 w 263"/>
                <a:gd name="T51" fmla="*/ 3 h 412"/>
                <a:gd name="T52" fmla="*/ 1 w 263"/>
                <a:gd name="T53" fmla="*/ 3 h 412"/>
                <a:gd name="T54" fmla="*/ 1 w 263"/>
                <a:gd name="T55" fmla="*/ 3 h 412"/>
                <a:gd name="T56" fmla="*/ 1 w 263"/>
                <a:gd name="T57" fmla="*/ 3 h 412"/>
                <a:gd name="T58" fmla="*/ 1 w 263"/>
                <a:gd name="T59" fmla="*/ 3 h 412"/>
                <a:gd name="T60" fmla="*/ 1 w 263"/>
                <a:gd name="T61" fmla="*/ 3 h 412"/>
                <a:gd name="T62" fmla="*/ 1 w 263"/>
                <a:gd name="T63" fmla="*/ 3 h 412"/>
                <a:gd name="T64" fmla="*/ 2 w 263"/>
                <a:gd name="T65" fmla="*/ 2 h 412"/>
                <a:gd name="T66" fmla="*/ 2 w 263"/>
                <a:gd name="T67" fmla="*/ 1 h 412"/>
                <a:gd name="T68" fmla="*/ 2 w 263"/>
                <a:gd name="T69" fmla="*/ 0 h 4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2">
                  <a:moveTo>
                    <a:pt x="261" y="55"/>
                  </a:moveTo>
                  <a:lnTo>
                    <a:pt x="263" y="46"/>
                  </a:lnTo>
                  <a:lnTo>
                    <a:pt x="262" y="38"/>
                  </a:lnTo>
                  <a:lnTo>
                    <a:pt x="261" y="29"/>
                  </a:lnTo>
                  <a:lnTo>
                    <a:pt x="258" y="20"/>
                  </a:lnTo>
                  <a:lnTo>
                    <a:pt x="255" y="11"/>
                  </a:lnTo>
                  <a:lnTo>
                    <a:pt x="253" y="8"/>
                  </a:lnTo>
                  <a:lnTo>
                    <a:pt x="249" y="5"/>
                  </a:lnTo>
                  <a:lnTo>
                    <a:pt x="246" y="3"/>
                  </a:lnTo>
                  <a:lnTo>
                    <a:pt x="243" y="1"/>
                  </a:lnTo>
                  <a:lnTo>
                    <a:pt x="234" y="0"/>
                  </a:lnTo>
                  <a:lnTo>
                    <a:pt x="216" y="1"/>
                  </a:lnTo>
                  <a:lnTo>
                    <a:pt x="199" y="0"/>
                  </a:lnTo>
                  <a:lnTo>
                    <a:pt x="182" y="0"/>
                  </a:lnTo>
                  <a:lnTo>
                    <a:pt x="165" y="2"/>
                  </a:lnTo>
                  <a:lnTo>
                    <a:pt x="157" y="3"/>
                  </a:lnTo>
                  <a:lnTo>
                    <a:pt x="148" y="4"/>
                  </a:lnTo>
                  <a:lnTo>
                    <a:pt x="141" y="7"/>
                  </a:lnTo>
                  <a:lnTo>
                    <a:pt x="132" y="10"/>
                  </a:lnTo>
                  <a:lnTo>
                    <a:pt x="125" y="14"/>
                  </a:lnTo>
                  <a:lnTo>
                    <a:pt x="118" y="20"/>
                  </a:lnTo>
                  <a:lnTo>
                    <a:pt x="106" y="30"/>
                  </a:lnTo>
                  <a:lnTo>
                    <a:pt x="93" y="43"/>
                  </a:lnTo>
                  <a:lnTo>
                    <a:pt x="88" y="50"/>
                  </a:lnTo>
                  <a:lnTo>
                    <a:pt x="82" y="57"/>
                  </a:lnTo>
                  <a:lnTo>
                    <a:pt x="65" y="86"/>
                  </a:lnTo>
                  <a:lnTo>
                    <a:pt x="61" y="94"/>
                  </a:lnTo>
                  <a:lnTo>
                    <a:pt x="58" y="102"/>
                  </a:lnTo>
                  <a:lnTo>
                    <a:pt x="53" y="118"/>
                  </a:lnTo>
                  <a:lnTo>
                    <a:pt x="45" y="152"/>
                  </a:lnTo>
                  <a:lnTo>
                    <a:pt x="26" y="218"/>
                  </a:lnTo>
                  <a:lnTo>
                    <a:pt x="17" y="251"/>
                  </a:lnTo>
                  <a:lnTo>
                    <a:pt x="9" y="284"/>
                  </a:lnTo>
                  <a:lnTo>
                    <a:pt x="4" y="300"/>
                  </a:lnTo>
                  <a:lnTo>
                    <a:pt x="1" y="317"/>
                  </a:lnTo>
                  <a:lnTo>
                    <a:pt x="0" y="325"/>
                  </a:lnTo>
                  <a:lnTo>
                    <a:pt x="0" y="334"/>
                  </a:lnTo>
                  <a:lnTo>
                    <a:pt x="1" y="342"/>
                  </a:lnTo>
                  <a:lnTo>
                    <a:pt x="2" y="351"/>
                  </a:lnTo>
                  <a:lnTo>
                    <a:pt x="3" y="359"/>
                  </a:lnTo>
                  <a:lnTo>
                    <a:pt x="7" y="368"/>
                  </a:lnTo>
                  <a:lnTo>
                    <a:pt x="10" y="375"/>
                  </a:lnTo>
                  <a:lnTo>
                    <a:pt x="13" y="384"/>
                  </a:lnTo>
                  <a:lnTo>
                    <a:pt x="17" y="391"/>
                  </a:lnTo>
                  <a:lnTo>
                    <a:pt x="24" y="398"/>
                  </a:lnTo>
                  <a:lnTo>
                    <a:pt x="30" y="403"/>
                  </a:lnTo>
                  <a:lnTo>
                    <a:pt x="37" y="407"/>
                  </a:lnTo>
                  <a:lnTo>
                    <a:pt x="46" y="409"/>
                  </a:lnTo>
                  <a:lnTo>
                    <a:pt x="55" y="411"/>
                  </a:lnTo>
                  <a:lnTo>
                    <a:pt x="72" y="412"/>
                  </a:lnTo>
                  <a:lnTo>
                    <a:pt x="89" y="412"/>
                  </a:lnTo>
                  <a:lnTo>
                    <a:pt x="106" y="412"/>
                  </a:lnTo>
                  <a:lnTo>
                    <a:pt x="114" y="412"/>
                  </a:lnTo>
                  <a:lnTo>
                    <a:pt x="123" y="412"/>
                  </a:lnTo>
                  <a:lnTo>
                    <a:pt x="130" y="408"/>
                  </a:lnTo>
                  <a:lnTo>
                    <a:pt x="139" y="404"/>
                  </a:lnTo>
                  <a:lnTo>
                    <a:pt x="145" y="400"/>
                  </a:lnTo>
                  <a:lnTo>
                    <a:pt x="152" y="393"/>
                  </a:lnTo>
                  <a:lnTo>
                    <a:pt x="158" y="388"/>
                  </a:lnTo>
                  <a:lnTo>
                    <a:pt x="164" y="382"/>
                  </a:lnTo>
                  <a:lnTo>
                    <a:pt x="168" y="374"/>
                  </a:lnTo>
                  <a:lnTo>
                    <a:pt x="174" y="367"/>
                  </a:lnTo>
                  <a:lnTo>
                    <a:pt x="181" y="352"/>
                  </a:lnTo>
                  <a:lnTo>
                    <a:pt x="188" y="336"/>
                  </a:lnTo>
                  <a:lnTo>
                    <a:pt x="192" y="320"/>
                  </a:lnTo>
                  <a:lnTo>
                    <a:pt x="208" y="253"/>
                  </a:lnTo>
                  <a:lnTo>
                    <a:pt x="225" y="187"/>
                  </a:lnTo>
                  <a:lnTo>
                    <a:pt x="244" y="121"/>
                  </a:lnTo>
                  <a:lnTo>
                    <a:pt x="254" y="88"/>
                  </a:lnTo>
                  <a:lnTo>
                    <a:pt x="26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13" name="Freeform 119"/>
            <p:cNvSpPr>
              <a:spLocks/>
            </p:cNvSpPr>
            <p:nvPr/>
          </p:nvSpPr>
          <p:spPr bwMode="auto">
            <a:xfrm>
              <a:off x="3541" y="1885"/>
              <a:ext cx="75" cy="75"/>
            </a:xfrm>
            <a:custGeom>
              <a:avLst/>
              <a:gdLst>
                <a:gd name="T0" fmla="*/ 3 w 391"/>
                <a:gd name="T1" fmla="*/ 1 h 391"/>
                <a:gd name="T2" fmla="*/ 3 w 391"/>
                <a:gd name="T3" fmla="*/ 1 h 391"/>
                <a:gd name="T4" fmla="*/ 3 w 391"/>
                <a:gd name="T5" fmla="*/ 1 h 391"/>
                <a:gd name="T6" fmla="*/ 2 w 391"/>
                <a:gd name="T7" fmla="*/ 1 h 391"/>
                <a:gd name="T8" fmla="*/ 2 w 391"/>
                <a:gd name="T9" fmla="*/ 0 h 391"/>
                <a:gd name="T10" fmla="*/ 2 w 391"/>
                <a:gd name="T11" fmla="*/ 0 h 391"/>
                <a:gd name="T12" fmla="*/ 2 w 391"/>
                <a:gd name="T13" fmla="*/ 0 h 391"/>
                <a:gd name="T14" fmla="*/ 2 w 391"/>
                <a:gd name="T15" fmla="*/ 0 h 391"/>
                <a:gd name="T16" fmla="*/ 2 w 391"/>
                <a:gd name="T17" fmla="*/ 0 h 391"/>
                <a:gd name="T18" fmla="*/ 1 w 391"/>
                <a:gd name="T19" fmla="*/ 0 h 391"/>
                <a:gd name="T20" fmla="*/ 1 w 391"/>
                <a:gd name="T21" fmla="*/ 0 h 391"/>
                <a:gd name="T22" fmla="*/ 1 w 391"/>
                <a:gd name="T23" fmla="*/ 0 h 391"/>
                <a:gd name="T24" fmla="*/ 1 w 391"/>
                <a:gd name="T25" fmla="*/ 0 h 391"/>
                <a:gd name="T26" fmla="*/ 1 w 391"/>
                <a:gd name="T27" fmla="*/ 0 h 391"/>
                <a:gd name="T28" fmla="*/ 0 w 391"/>
                <a:gd name="T29" fmla="*/ 0 h 391"/>
                <a:gd name="T30" fmla="*/ 0 w 391"/>
                <a:gd name="T31" fmla="*/ 1 h 391"/>
                <a:gd name="T32" fmla="*/ 0 w 391"/>
                <a:gd name="T33" fmla="*/ 1 h 391"/>
                <a:gd name="T34" fmla="*/ 0 w 391"/>
                <a:gd name="T35" fmla="*/ 1 h 391"/>
                <a:gd name="T36" fmla="*/ 0 w 391"/>
                <a:gd name="T37" fmla="*/ 1 h 391"/>
                <a:gd name="T38" fmla="*/ 0 w 391"/>
                <a:gd name="T39" fmla="*/ 2 h 391"/>
                <a:gd name="T40" fmla="*/ 0 w 391"/>
                <a:gd name="T41" fmla="*/ 2 h 391"/>
                <a:gd name="T42" fmla="*/ 0 w 391"/>
                <a:gd name="T43" fmla="*/ 2 h 391"/>
                <a:gd name="T44" fmla="*/ 0 w 391"/>
                <a:gd name="T45" fmla="*/ 2 h 391"/>
                <a:gd name="T46" fmla="*/ 0 w 391"/>
                <a:gd name="T47" fmla="*/ 2 h 391"/>
                <a:gd name="T48" fmla="*/ 1 w 391"/>
                <a:gd name="T49" fmla="*/ 2 h 391"/>
                <a:gd name="T50" fmla="*/ 1 w 391"/>
                <a:gd name="T51" fmla="*/ 2 h 391"/>
                <a:gd name="T52" fmla="*/ 1 w 391"/>
                <a:gd name="T53" fmla="*/ 3 h 391"/>
                <a:gd name="T54" fmla="*/ 1 w 391"/>
                <a:gd name="T55" fmla="*/ 3 h 391"/>
                <a:gd name="T56" fmla="*/ 1 w 391"/>
                <a:gd name="T57" fmla="*/ 3 h 391"/>
                <a:gd name="T58" fmla="*/ 2 w 391"/>
                <a:gd name="T59" fmla="*/ 3 h 391"/>
                <a:gd name="T60" fmla="*/ 2 w 391"/>
                <a:gd name="T61" fmla="*/ 3 h 391"/>
                <a:gd name="T62" fmla="*/ 2 w 391"/>
                <a:gd name="T63" fmla="*/ 2 h 391"/>
                <a:gd name="T64" fmla="*/ 2 w 391"/>
                <a:gd name="T65" fmla="*/ 2 h 391"/>
                <a:gd name="T66" fmla="*/ 2 w 391"/>
                <a:gd name="T67" fmla="*/ 2 h 391"/>
                <a:gd name="T68" fmla="*/ 2 w 391"/>
                <a:gd name="T69" fmla="*/ 2 h 391"/>
                <a:gd name="T70" fmla="*/ 3 w 391"/>
                <a:gd name="T71" fmla="*/ 2 h 391"/>
                <a:gd name="T72" fmla="*/ 3 w 391"/>
                <a:gd name="T73" fmla="*/ 2 h 391"/>
                <a:gd name="T74" fmla="*/ 3 w 391"/>
                <a:gd name="T75" fmla="*/ 2 h 3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1" h="391">
                  <a:moveTo>
                    <a:pt x="391" y="195"/>
                  </a:moveTo>
                  <a:lnTo>
                    <a:pt x="390" y="179"/>
                  </a:lnTo>
                  <a:lnTo>
                    <a:pt x="389" y="163"/>
                  </a:lnTo>
                  <a:lnTo>
                    <a:pt x="384" y="147"/>
                  </a:lnTo>
                  <a:lnTo>
                    <a:pt x="380" y="132"/>
                  </a:lnTo>
                  <a:lnTo>
                    <a:pt x="375" y="117"/>
                  </a:lnTo>
                  <a:lnTo>
                    <a:pt x="367" y="102"/>
                  </a:lnTo>
                  <a:lnTo>
                    <a:pt x="359" y="88"/>
                  </a:lnTo>
                  <a:lnTo>
                    <a:pt x="349" y="76"/>
                  </a:lnTo>
                  <a:lnTo>
                    <a:pt x="340" y="63"/>
                  </a:lnTo>
                  <a:lnTo>
                    <a:pt x="328" y="51"/>
                  </a:lnTo>
                  <a:lnTo>
                    <a:pt x="315" y="40"/>
                  </a:lnTo>
                  <a:lnTo>
                    <a:pt x="302" y="32"/>
                  </a:lnTo>
                  <a:lnTo>
                    <a:pt x="289" y="23"/>
                  </a:lnTo>
                  <a:lnTo>
                    <a:pt x="274" y="16"/>
                  </a:lnTo>
                  <a:lnTo>
                    <a:pt x="259" y="11"/>
                  </a:lnTo>
                  <a:lnTo>
                    <a:pt x="243" y="5"/>
                  </a:lnTo>
                  <a:lnTo>
                    <a:pt x="228" y="2"/>
                  </a:lnTo>
                  <a:lnTo>
                    <a:pt x="212" y="0"/>
                  </a:lnTo>
                  <a:lnTo>
                    <a:pt x="195" y="0"/>
                  </a:lnTo>
                  <a:lnTo>
                    <a:pt x="179" y="0"/>
                  </a:lnTo>
                  <a:lnTo>
                    <a:pt x="163" y="2"/>
                  </a:lnTo>
                  <a:lnTo>
                    <a:pt x="147" y="5"/>
                  </a:lnTo>
                  <a:lnTo>
                    <a:pt x="132" y="11"/>
                  </a:lnTo>
                  <a:lnTo>
                    <a:pt x="117" y="16"/>
                  </a:lnTo>
                  <a:lnTo>
                    <a:pt x="102" y="23"/>
                  </a:lnTo>
                  <a:lnTo>
                    <a:pt x="88" y="32"/>
                  </a:lnTo>
                  <a:lnTo>
                    <a:pt x="76" y="40"/>
                  </a:lnTo>
                  <a:lnTo>
                    <a:pt x="63" y="51"/>
                  </a:lnTo>
                  <a:lnTo>
                    <a:pt x="51" y="63"/>
                  </a:lnTo>
                  <a:lnTo>
                    <a:pt x="40" y="76"/>
                  </a:lnTo>
                  <a:lnTo>
                    <a:pt x="32" y="88"/>
                  </a:lnTo>
                  <a:lnTo>
                    <a:pt x="23" y="102"/>
                  </a:lnTo>
                  <a:lnTo>
                    <a:pt x="16" y="117"/>
                  </a:lnTo>
                  <a:lnTo>
                    <a:pt x="11" y="132"/>
                  </a:lnTo>
                  <a:lnTo>
                    <a:pt x="5" y="147"/>
                  </a:lnTo>
                  <a:lnTo>
                    <a:pt x="2" y="163"/>
                  </a:lnTo>
                  <a:lnTo>
                    <a:pt x="0" y="179"/>
                  </a:lnTo>
                  <a:lnTo>
                    <a:pt x="0" y="195"/>
                  </a:lnTo>
                  <a:lnTo>
                    <a:pt x="0" y="212"/>
                  </a:lnTo>
                  <a:lnTo>
                    <a:pt x="2" y="228"/>
                  </a:lnTo>
                  <a:lnTo>
                    <a:pt x="5" y="244"/>
                  </a:lnTo>
                  <a:lnTo>
                    <a:pt x="11" y="259"/>
                  </a:lnTo>
                  <a:lnTo>
                    <a:pt x="16" y="274"/>
                  </a:lnTo>
                  <a:lnTo>
                    <a:pt x="23" y="289"/>
                  </a:lnTo>
                  <a:lnTo>
                    <a:pt x="32" y="302"/>
                  </a:lnTo>
                  <a:lnTo>
                    <a:pt x="40" y="315"/>
                  </a:lnTo>
                  <a:lnTo>
                    <a:pt x="51" y="328"/>
                  </a:lnTo>
                  <a:lnTo>
                    <a:pt x="63" y="340"/>
                  </a:lnTo>
                  <a:lnTo>
                    <a:pt x="76" y="350"/>
                  </a:lnTo>
                  <a:lnTo>
                    <a:pt x="88" y="359"/>
                  </a:lnTo>
                  <a:lnTo>
                    <a:pt x="102" y="367"/>
                  </a:lnTo>
                  <a:lnTo>
                    <a:pt x="117" y="375"/>
                  </a:lnTo>
                  <a:lnTo>
                    <a:pt x="132" y="380"/>
                  </a:lnTo>
                  <a:lnTo>
                    <a:pt x="147" y="385"/>
                  </a:lnTo>
                  <a:lnTo>
                    <a:pt x="163" y="389"/>
                  </a:lnTo>
                  <a:lnTo>
                    <a:pt x="179" y="391"/>
                  </a:lnTo>
                  <a:lnTo>
                    <a:pt x="195" y="391"/>
                  </a:lnTo>
                  <a:lnTo>
                    <a:pt x="212" y="391"/>
                  </a:lnTo>
                  <a:lnTo>
                    <a:pt x="228" y="389"/>
                  </a:lnTo>
                  <a:lnTo>
                    <a:pt x="243" y="385"/>
                  </a:lnTo>
                  <a:lnTo>
                    <a:pt x="259" y="380"/>
                  </a:lnTo>
                  <a:lnTo>
                    <a:pt x="274" y="375"/>
                  </a:lnTo>
                  <a:lnTo>
                    <a:pt x="289" y="367"/>
                  </a:lnTo>
                  <a:lnTo>
                    <a:pt x="302" y="359"/>
                  </a:lnTo>
                  <a:lnTo>
                    <a:pt x="315" y="350"/>
                  </a:lnTo>
                  <a:lnTo>
                    <a:pt x="328" y="340"/>
                  </a:lnTo>
                  <a:lnTo>
                    <a:pt x="340" y="328"/>
                  </a:lnTo>
                  <a:lnTo>
                    <a:pt x="349" y="315"/>
                  </a:lnTo>
                  <a:lnTo>
                    <a:pt x="359" y="302"/>
                  </a:lnTo>
                  <a:lnTo>
                    <a:pt x="367" y="289"/>
                  </a:lnTo>
                  <a:lnTo>
                    <a:pt x="375" y="274"/>
                  </a:lnTo>
                  <a:lnTo>
                    <a:pt x="380" y="259"/>
                  </a:lnTo>
                  <a:lnTo>
                    <a:pt x="384" y="244"/>
                  </a:lnTo>
                  <a:lnTo>
                    <a:pt x="389" y="228"/>
                  </a:lnTo>
                  <a:lnTo>
                    <a:pt x="390" y="212"/>
                  </a:lnTo>
                  <a:lnTo>
                    <a:pt x="391" y="19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6360" name="Group 120"/>
          <p:cNvGrpSpPr>
            <a:grpSpLocks/>
          </p:cNvGrpSpPr>
          <p:nvPr/>
        </p:nvGrpSpPr>
        <p:grpSpPr bwMode="auto">
          <a:xfrm>
            <a:off x="6108700" y="2135188"/>
            <a:ext cx="238125" cy="346075"/>
            <a:chOff x="3541" y="802"/>
            <a:chExt cx="150" cy="218"/>
          </a:xfrm>
        </p:grpSpPr>
        <p:sp>
          <p:nvSpPr>
            <p:cNvPr id="12308" name="Freeform 121"/>
            <p:cNvSpPr>
              <a:spLocks/>
            </p:cNvSpPr>
            <p:nvPr/>
          </p:nvSpPr>
          <p:spPr bwMode="auto">
            <a:xfrm>
              <a:off x="3632" y="802"/>
              <a:ext cx="59" cy="118"/>
            </a:xfrm>
            <a:custGeom>
              <a:avLst/>
              <a:gdLst>
                <a:gd name="T0" fmla="*/ 0 w 309"/>
                <a:gd name="T1" fmla="*/ 4 h 617"/>
                <a:gd name="T2" fmla="*/ 2 w 309"/>
                <a:gd name="T3" fmla="*/ 0 h 617"/>
                <a:gd name="T4" fmla="*/ 2 w 309"/>
                <a:gd name="T5" fmla="*/ 4 h 617"/>
                <a:gd name="T6" fmla="*/ 0 60000 65536"/>
                <a:gd name="T7" fmla="*/ 0 60000 65536"/>
                <a:gd name="T8" fmla="*/ 0 60000 65536"/>
              </a:gdLst>
              <a:ahLst/>
              <a:cxnLst>
                <a:cxn ang="T6">
                  <a:pos x="T0" y="T1"/>
                </a:cxn>
                <a:cxn ang="T7">
                  <a:pos x="T2" y="T3"/>
                </a:cxn>
                <a:cxn ang="T8">
                  <a:pos x="T4" y="T5"/>
                </a:cxn>
              </a:cxnLst>
              <a:rect l="0" t="0" r="r" b="b"/>
              <a:pathLst>
                <a:path w="309" h="617">
                  <a:moveTo>
                    <a:pt x="0" y="617"/>
                  </a:moveTo>
                  <a:lnTo>
                    <a:pt x="309" y="0"/>
                  </a:lnTo>
                  <a:lnTo>
                    <a:pt x="288" y="6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09" name="Line 122"/>
            <p:cNvSpPr>
              <a:spLocks noChangeShapeType="1"/>
            </p:cNvSpPr>
            <p:nvPr/>
          </p:nvSpPr>
          <p:spPr bwMode="auto">
            <a:xfrm flipH="1">
              <a:off x="3650" y="887"/>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10" name="Freeform 123"/>
            <p:cNvSpPr>
              <a:spLocks/>
            </p:cNvSpPr>
            <p:nvPr/>
          </p:nvSpPr>
          <p:spPr bwMode="auto">
            <a:xfrm>
              <a:off x="3541" y="945"/>
              <a:ext cx="75" cy="75"/>
            </a:xfrm>
            <a:custGeom>
              <a:avLst/>
              <a:gdLst>
                <a:gd name="T0" fmla="*/ 3 w 391"/>
                <a:gd name="T1" fmla="*/ 1 h 391"/>
                <a:gd name="T2" fmla="*/ 3 w 391"/>
                <a:gd name="T3" fmla="*/ 1 h 391"/>
                <a:gd name="T4" fmla="*/ 3 w 391"/>
                <a:gd name="T5" fmla="*/ 1 h 391"/>
                <a:gd name="T6" fmla="*/ 2 w 391"/>
                <a:gd name="T7" fmla="*/ 1 h 391"/>
                <a:gd name="T8" fmla="*/ 2 w 391"/>
                <a:gd name="T9" fmla="*/ 0 h 391"/>
                <a:gd name="T10" fmla="*/ 2 w 391"/>
                <a:gd name="T11" fmla="*/ 0 h 391"/>
                <a:gd name="T12" fmla="*/ 2 w 391"/>
                <a:gd name="T13" fmla="*/ 0 h 391"/>
                <a:gd name="T14" fmla="*/ 2 w 391"/>
                <a:gd name="T15" fmla="*/ 0 h 391"/>
                <a:gd name="T16" fmla="*/ 2 w 391"/>
                <a:gd name="T17" fmla="*/ 0 h 391"/>
                <a:gd name="T18" fmla="*/ 1 w 391"/>
                <a:gd name="T19" fmla="*/ 0 h 391"/>
                <a:gd name="T20" fmla="*/ 1 w 391"/>
                <a:gd name="T21" fmla="*/ 0 h 391"/>
                <a:gd name="T22" fmla="*/ 1 w 391"/>
                <a:gd name="T23" fmla="*/ 0 h 391"/>
                <a:gd name="T24" fmla="*/ 1 w 391"/>
                <a:gd name="T25" fmla="*/ 0 h 391"/>
                <a:gd name="T26" fmla="*/ 1 w 391"/>
                <a:gd name="T27" fmla="*/ 0 h 391"/>
                <a:gd name="T28" fmla="*/ 0 w 391"/>
                <a:gd name="T29" fmla="*/ 0 h 391"/>
                <a:gd name="T30" fmla="*/ 0 w 391"/>
                <a:gd name="T31" fmla="*/ 1 h 391"/>
                <a:gd name="T32" fmla="*/ 0 w 391"/>
                <a:gd name="T33" fmla="*/ 1 h 391"/>
                <a:gd name="T34" fmla="*/ 0 w 391"/>
                <a:gd name="T35" fmla="*/ 1 h 391"/>
                <a:gd name="T36" fmla="*/ 0 w 391"/>
                <a:gd name="T37" fmla="*/ 1 h 391"/>
                <a:gd name="T38" fmla="*/ 0 w 391"/>
                <a:gd name="T39" fmla="*/ 2 h 391"/>
                <a:gd name="T40" fmla="*/ 0 w 391"/>
                <a:gd name="T41" fmla="*/ 2 h 391"/>
                <a:gd name="T42" fmla="*/ 0 w 391"/>
                <a:gd name="T43" fmla="*/ 2 h 391"/>
                <a:gd name="T44" fmla="*/ 0 w 391"/>
                <a:gd name="T45" fmla="*/ 2 h 391"/>
                <a:gd name="T46" fmla="*/ 0 w 391"/>
                <a:gd name="T47" fmla="*/ 2 h 391"/>
                <a:gd name="T48" fmla="*/ 1 w 391"/>
                <a:gd name="T49" fmla="*/ 2 h 391"/>
                <a:gd name="T50" fmla="*/ 1 w 391"/>
                <a:gd name="T51" fmla="*/ 3 h 391"/>
                <a:gd name="T52" fmla="*/ 1 w 391"/>
                <a:gd name="T53" fmla="*/ 3 h 391"/>
                <a:gd name="T54" fmla="*/ 1 w 391"/>
                <a:gd name="T55" fmla="*/ 3 h 391"/>
                <a:gd name="T56" fmla="*/ 1 w 391"/>
                <a:gd name="T57" fmla="*/ 3 h 391"/>
                <a:gd name="T58" fmla="*/ 2 w 391"/>
                <a:gd name="T59" fmla="*/ 3 h 391"/>
                <a:gd name="T60" fmla="*/ 2 w 391"/>
                <a:gd name="T61" fmla="*/ 3 h 391"/>
                <a:gd name="T62" fmla="*/ 2 w 391"/>
                <a:gd name="T63" fmla="*/ 3 h 391"/>
                <a:gd name="T64" fmla="*/ 2 w 391"/>
                <a:gd name="T65" fmla="*/ 2 h 391"/>
                <a:gd name="T66" fmla="*/ 2 w 391"/>
                <a:gd name="T67" fmla="*/ 2 h 391"/>
                <a:gd name="T68" fmla="*/ 2 w 391"/>
                <a:gd name="T69" fmla="*/ 2 h 391"/>
                <a:gd name="T70" fmla="*/ 3 w 391"/>
                <a:gd name="T71" fmla="*/ 2 h 391"/>
                <a:gd name="T72" fmla="*/ 3 w 391"/>
                <a:gd name="T73" fmla="*/ 2 h 391"/>
                <a:gd name="T74" fmla="*/ 3 w 391"/>
                <a:gd name="T75" fmla="*/ 2 h 3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1" h="391">
                  <a:moveTo>
                    <a:pt x="391" y="196"/>
                  </a:moveTo>
                  <a:lnTo>
                    <a:pt x="390" y="179"/>
                  </a:lnTo>
                  <a:lnTo>
                    <a:pt x="389" y="163"/>
                  </a:lnTo>
                  <a:lnTo>
                    <a:pt x="384" y="147"/>
                  </a:lnTo>
                  <a:lnTo>
                    <a:pt x="380" y="133"/>
                  </a:lnTo>
                  <a:lnTo>
                    <a:pt x="375" y="118"/>
                  </a:lnTo>
                  <a:lnTo>
                    <a:pt x="367" y="103"/>
                  </a:lnTo>
                  <a:lnTo>
                    <a:pt x="359" y="89"/>
                  </a:lnTo>
                  <a:lnTo>
                    <a:pt x="349" y="76"/>
                  </a:lnTo>
                  <a:lnTo>
                    <a:pt x="340" y="63"/>
                  </a:lnTo>
                  <a:lnTo>
                    <a:pt x="328" y="52"/>
                  </a:lnTo>
                  <a:lnTo>
                    <a:pt x="315" y="42"/>
                  </a:lnTo>
                  <a:lnTo>
                    <a:pt x="302" y="32"/>
                  </a:lnTo>
                  <a:lnTo>
                    <a:pt x="289" y="24"/>
                  </a:lnTo>
                  <a:lnTo>
                    <a:pt x="274" y="16"/>
                  </a:lnTo>
                  <a:lnTo>
                    <a:pt x="259" y="11"/>
                  </a:lnTo>
                  <a:lnTo>
                    <a:pt x="243" y="6"/>
                  </a:lnTo>
                  <a:lnTo>
                    <a:pt x="228" y="3"/>
                  </a:lnTo>
                  <a:lnTo>
                    <a:pt x="212" y="0"/>
                  </a:lnTo>
                  <a:lnTo>
                    <a:pt x="195" y="0"/>
                  </a:lnTo>
                  <a:lnTo>
                    <a:pt x="179" y="0"/>
                  </a:lnTo>
                  <a:lnTo>
                    <a:pt x="163" y="3"/>
                  </a:lnTo>
                  <a:lnTo>
                    <a:pt x="147" y="6"/>
                  </a:lnTo>
                  <a:lnTo>
                    <a:pt x="132" y="11"/>
                  </a:lnTo>
                  <a:lnTo>
                    <a:pt x="117" y="16"/>
                  </a:lnTo>
                  <a:lnTo>
                    <a:pt x="102" y="24"/>
                  </a:lnTo>
                  <a:lnTo>
                    <a:pt x="88" y="32"/>
                  </a:lnTo>
                  <a:lnTo>
                    <a:pt x="76" y="42"/>
                  </a:lnTo>
                  <a:lnTo>
                    <a:pt x="63" y="52"/>
                  </a:lnTo>
                  <a:lnTo>
                    <a:pt x="51" y="63"/>
                  </a:lnTo>
                  <a:lnTo>
                    <a:pt x="40" y="76"/>
                  </a:lnTo>
                  <a:lnTo>
                    <a:pt x="32" y="89"/>
                  </a:lnTo>
                  <a:lnTo>
                    <a:pt x="23" y="103"/>
                  </a:lnTo>
                  <a:lnTo>
                    <a:pt x="16" y="118"/>
                  </a:lnTo>
                  <a:lnTo>
                    <a:pt x="11" y="133"/>
                  </a:lnTo>
                  <a:lnTo>
                    <a:pt x="5" y="147"/>
                  </a:lnTo>
                  <a:lnTo>
                    <a:pt x="2" y="163"/>
                  </a:lnTo>
                  <a:lnTo>
                    <a:pt x="0" y="179"/>
                  </a:lnTo>
                  <a:lnTo>
                    <a:pt x="0" y="196"/>
                  </a:lnTo>
                  <a:lnTo>
                    <a:pt x="0" y="212"/>
                  </a:lnTo>
                  <a:lnTo>
                    <a:pt x="2" y="228"/>
                  </a:lnTo>
                  <a:lnTo>
                    <a:pt x="5" y="244"/>
                  </a:lnTo>
                  <a:lnTo>
                    <a:pt x="11" y="259"/>
                  </a:lnTo>
                  <a:lnTo>
                    <a:pt x="16" y="274"/>
                  </a:lnTo>
                  <a:lnTo>
                    <a:pt x="23" y="289"/>
                  </a:lnTo>
                  <a:lnTo>
                    <a:pt x="32" y="303"/>
                  </a:lnTo>
                  <a:lnTo>
                    <a:pt x="40" y="316"/>
                  </a:lnTo>
                  <a:lnTo>
                    <a:pt x="51" y="328"/>
                  </a:lnTo>
                  <a:lnTo>
                    <a:pt x="63" y="340"/>
                  </a:lnTo>
                  <a:lnTo>
                    <a:pt x="76" y="351"/>
                  </a:lnTo>
                  <a:lnTo>
                    <a:pt x="88" y="359"/>
                  </a:lnTo>
                  <a:lnTo>
                    <a:pt x="102" y="368"/>
                  </a:lnTo>
                  <a:lnTo>
                    <a:pt x="117" y="375"/>
                  </a:lnTo>
                  <a:lnTo>
                    <a:pt x="132" y="381"/>
                  </a:lnTo>
                  <a:lnTo>
                    <a:pt x="147" y="386"/>
                  </a:lnTo>
                  <a:lnTo>
                    <a:pt x="163" y="389"/>
                  </a:lnTo>
                  <a:lnTo>
                    <a:pt x="179" y="391"/>
                  </a:lnTo>
                  <a:lnTo>
                    <a:pt x="195" y="391"/>
                  </a:lnTo>
                  <a:lnTo>
                    <a:pt x="212" y="391"/>
                  </a:lnTo>
                  <a:lnTo>
                    <a:pt x="228" y="389"/>
                  </a:lnTo>
                  <a:lnTo>
                    <a:pt x="243" y="386"/>
                  </a:lnTo>
                  <a:lnTo>
                    <a:pt x="259" y="381"/>
                  </a:lnTo>
                  <a:lnTo>
                    <a:pt x="274" y="375"/>
                  </a:lnTo>
                  <a:lnTo>
                    <a:pt x="289" y="368"/>
                  </a:lnTo>
                  <a:lnTo>
                    <a:pt x="302" y="359"/>
                  </a:lnTo>
                  <a:lnTo>
                    <a:pt x="315" y="351"/>
                  </a:lnTo>
                  <a:lnTo>
                    <a:pt x="328" y="340"/>
                  </a:lnTo>
                  <a:lnTo>
                    <a:pt x="340" y="328"/>
                  </a:lnTo>
                  <a:lnTo>
                    <a:pt x="349" y="316"/>
                  </a:lnTo>
                  <a:lnTo>
                    <a:pt x="359" y="303"/>
                  </a:lnTo>
                  <a:lnTo>
                    <a:pt x="367" y="289"/>
                  </a:lnTo>
                  <a:lnTo>
                    <a:pt x="375" y="274"/>
                  </a:lnTo>
                  <a:lnTo>
                    <a:pt x="380" y="259"/>
                  </a:lnTo>
                  <a:lnTo>
                    <a:pt x="384" y="244"/>
                  </a:lnTo>
                  <a:lnTo>
                    <a:pt x="389" y="228"/>
                  </a:lnTo>
                  <a:lnTo>
                    <a:pt x="390" y="212"/>
                  </a:lnTo>
                  <a:lnTo>
                    <a:pt x="391" y="19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6364" name="Group 124"/>
          <p:cNvGrpSpPr>
            <a:grpSpLocks/>
          </p:cNvGrpSpPr>
          <p:nvPr/>
        </p:nvGrpSpPr>
        <p:grpSpPr bwMode="auto">
          <a:xfrm>
            <a:off x="7762875" y="2078038"/>
            <a:ext cx="188913" cy="403225"/>
            <a:chOff x="4583" y="766"/>
            <a:chExt cx="119" cy="254"/>
          </a:xfrm>
        </p:grpSpPr>
        <p:sp>
          <p:nvSpPr>
            <p:cNvPr id="12303" name="Freeform 125"/>
            <p:cNvSpPr>
              <a:spLocks/>
            </p:cNvSpPr>
            <p:nvPr/>
          </p:nvSpPr>
          <p:spPr bwMode="auto">
            <a:xfrm>
              <a:off x="4583" y="805"/>
              <a:ext cx="50" cy="79"/>
            </a:xfrm>
            <a:custGeom>
              <a:avLst/>
              <a:gdLst>
                <a:gd name="T0" fmla="*/ 2 w 263"/>
                <a:gd name="T1" fmla="*/ 0 h 412"/>
                <a:gd name="T2" fmla="*/ 2 w 263"/>
                <a:gd name="T3" fmla="*/ 0 h 412"/>
                <a:gd name="T4" fmla="*/ 2 w 263"/>
                <a:gd name="T5" fmla="*/ 0 h 412"/>
                <a:gd name="T6" fmla="*/ 2 w 263"/>
                <a:gd name="T7" fmla="*/ 0 h 412"/>
                <a:gd name="T8" fmla="*/ 2 w 263"/>
                <a:gd name="T9" fmla="*/ 0 h 412"/>
                <a:gd name="T10" fmla="*/ 2 w 263"/>
                <a:gd name="T11" fmla="*/ 0 h 412"/>
                <a:gd name="T12" fmla="*/ 1 w 263"/>
                <a:gd name="T13" fmla="*/ 0 h 412"/>
                <a:gd name="T14" fmla="*/ 1 w 263"/>
                <a:gd name="T15" fmla="*/ 0 h 412"/>
                <a:gd name="T16" fmla="*/ 1 w 263"/>
                <a:gd name="T17" fmla="*/ 0 h 412"/>
                <a:gd name="T18" fmla="*/ 1 w 263"/>
                <a:gd name="T19" fmla="*/ 0 h 412"/>
                <a:gd name="T20" fmla="*/ 1 w 263"/>
                <a:gd name="T21" fmla="*/ 0 h 412"/>
                <a:gd name="T22" fmla="*/ 1 w 263"/>
                <a:gd name="T23" fmla="*/ 0 h 412"/>
                <a:gd name="T24" fmla="*/ 0 w 263"/>
                <a:gd name="T25" fmla="*/ 1 h 412"/>
                <a:gd name="T26" fmla="*/ 0 w 263"/>
                <a:gd name="T27" fmla="*/ 1 h 412"/>
                <a:gd name="T28" fmla="*/ 0 w 263"/>
                <a:gd name="T29" fmla="*/ 1 h 412"/>
                <a:gd name="T30" fmla="*/ 0 w 263"/>
                <a:gd name="T31" fmla="*/ 2 h 412"/>
                <a:gd name="T32" fmla="*/ 0 w 263"/>
                <a:gd name="T33" fmla="*/ 2 h 412"/>
                <a:gd name="T34" fmla="*/ 0 w 263"/>
                <a:gd name="T35" fmla="*/ 2 h 412"/>
                <a:gd name="T36" fmla="*/ 0 w 263"/>
                <a:gd name="T37" fmla="*/ 2 h 412"/>
                <a:gd name="T38" fmla="*/ 0 w 263"/>
                <a:gd name="T39" fmla="*/ 2 h 412"/>
                <a:gd name="T40" fmla="*/ 0 w 263"/>
                <a:gd name="T41" fmla="*/ 3 h 412"/>
                <a:gd name="T42" fmla="*/ 0 w 263"/>
                <a:gd name="T43" fmla="*/ 3 h 412"/>
                <a:gd name="T44" fmla="*/ 0 w 263"/>
                <a:gd name="T45" fmla="*/ 3 h 412"/>
                <a:gd name="T46" fmla="*/ 0 w 263"/>
                <a:gd name="T47" fmla="*/ 3 h 412"/>
                <a:gd name="T48" fmla="*/ 0 w 263"/>
                <a:gd name="T49" fmla="*/ 3 h 412"/>
                <a:gd name="T50" fmla="*/ 1 w 263"/>
                <a:gd name="T51" fmla="*/ 3 h 412"/>
                <a:gd name="T52" fmla="*/ 1 w 263"/>
                <a:gd name="T53" fmla="*/ 3 h 412"/>
                <a:gd name="T54" fmla="*/ 1 w 263"/>
                <a:gd name="T55" fmla="*/ 3 h 412"/>
                <a:gd name="T56" fmla="*/ 1 w 263"/>
                <a:gd name="T57" fmla="*/ 3 h 412"/>
                <a:gd name="T58" fmla="*/ 1 w 263"/>
                <a:gd name="T59" fmla="*/ 3 h 412"/>
                <a:gd name="T60" fmla="*/ 1 w 263"/>
                <a:gd name="T61" fmla="*/ 3 h 412"/>
                <a:gd name="T62" fmla="*/ 1 w 263"/>
                <a:gd name="T63" fmla="*/ 2 h 412"/>
                <a:gd name="T64" fmla="*/ 2 w 263"/>
                <a:gd name="T65" fmla="*/ 2 h 412"/>
                <a:gd name="T66" fmla="*/ 2 w 263"/>
                <a:gd name="T67" fmla="*/ 1 h 412"/>
                <a:gd name="T68" fmla="*/ 2 w 263"/>
                <a:gd name="T69" fmla="*/ 0 h 4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2">
                  <a:moveTo>
                    <a:pt x="262" y="55"/>
                  </a:moveTo>
                  <a:lnTo>
                    <a:pt x="263" y="47"/>
                  </a:lnTo>
                  <a:lnTo>
                    <a:pt x="262" y="39"/>
                  </a:lnTo>
                  <a:lnTo>
                    <a:pt x="261" y="30"/>
                  </a:lnTo>
                  <a:lnTo>
                    <a:pt x="259" y="20"/>
                  </a:lnTo>
                  <a:lnTo>
                    <a:pt x="255" y="12"/>
                  </a:lnTo>
                  <a:lnTo>
                    <a:pt x="252" y="9"/>
                  </a:lnTo>
                  <a:lnTo>
                    <a:pt x="250" y="6"/>
                  </a:lnTo>
                  <a:lnTo>
                    <a:pt x="247" y="3"/>
                  </a:lnTo>
                  <a:lnTo>
                    <a:pt x="243" y="1"/>
                  </a:lnTo>
                  <a:lnTo>
                    <a:pt x="234" y="0"/>
                  </a:lnTo>
                  <a:lnTo>
                    <a:pt x="216" y="0"/>
                  </a:lnTo>
                  <a:lnTo>
                    <a:pt x="199" y="0"/>
                  </a:lnTo>
                  <a:lnTo>
                    <a:pt x="182" y="0"/>
                  </a:lnTo>
                  <a:lnTo>
                    <a:pt x="165" y="1"/>
                  </a:lnTo>
                  <a:lnTo>
                    <a:pt x="157" y="3"/>
                  </a:lnTo>
                  <a:lnTo>
                    <a:pt x="148" y="4"/>
                  </a:lnTo>
                  <a:lnTo>
                    <a:pt x="141" y="8"/>
                  </a:lnTo>
                  <a:lnTo>
                    <a:pt x="132" y="11"/>
                  </a:lnTo>
                  <a:lnTo>
                    <a:pt x="125" y="15"/>
                  </a:lnTo>
                  <a:lnTo>
                    <a:pt x="118" y="20"/>
                  </a:lnTo>
                  <a:lnTo>
                    <a:pt x="105" y="31"/>
                  </a:lnTo>
                  <a:lnTo>
                    <a:pt x="93" y="44"/>
                  </a:lnTo>
                  <a:lnTo>
                    <a:pt x="87" y="50"/>
                  </a:lnTo>
                  <a:lnTo>
                    <a:pt x="83" y="57"/>
                  </a:lnTo>
                  <a:lnTo>
                    <a:pt x="65" y="86"/>
                  </a:lnTo>
                  <a:lnTo>
                    <a:pt x="62" y="94"/>
                  </a:lnTo>
                  <a:lnTo>
                    <a:pt x="59" y="102"/>
                  </a:lnTo>
                  <a:lnTo>
                    <a:pt x="53" y="118"/>
                  </a:lnTo>
                  <a:lnTo>
                    <a:pt x="45" y="151"/>
                  </a:lnTo>
                  <a:lnTo>
                    <a:pt x="26" y="217"/>
                  </a:lnTo>
                  <a:lnTo>
                    <a:pt x="17" y="250"/>
                  </a:lnTo>
                  <a:lnTo>
                    <a:pt x="9" y="284"/>
                  </a:lnTo>
                  <a:lnTo>
                    <a:pt x="4" y="300"/>
                  </a:lnTo>
                  <a:lnTo>
                    <a:pt x="1" y="318"/>
                  </a:lnTo>
                  <a:lnTo>
                    <a:pt x="1" y="326"/>
                  </a:lnTo>
                  <a:lnTo>
                    <a:pt x="0" y="335"/>
                  </a:lnTo>
                  <a:lnTo>
                    <a:pt x="1" y="343"/>
                  </a:lnTo>
                  <a:lnTo>
                    <a:pt x="2" y="352"/>
                  </a:lnTo>
                  <a:lnTo>
                    <a:pt x="4" y="360"/>
                  </a:lnTo>
                  <a:lnTo>
                    <a:pt x="6" y="369"/>
                  </a:lnTo>
                  <a:lnTo>
                    <a:pt x="10" y="376"/>
                  </a:lnTo>
                  <a:lnTo>
                    <a:pt x="13" y="385"/>
                  </a:lnTo>
                  <a:lnTo>
                    <a:pt x="18" y="391"/>
                  </a:lnTo>
                  <a:lnTo>
                    <a:pt x="23" y="398"/>
                  </a:lnTo>
                  <a:lnTo>
                    <a:pt x="30" y="404"/>
                  </a:lnTo>
                  <a:lnTo>
                    <a:pt x="37" y="407"/>
                  </a:lnTo>
                  <a:lnTo>
                    <a:pt x="46" y="410"/>
                  </a:lnTo>
                  <a:lnTo>
                    <a:pt x="54" y="411"/>
                  </a:lnTo>
                  <a:lnTo>
                    <a:pt x="71" y="412"/>
                  </a:lnTo>
                  <a:lnTo>
                    <a:pt x="88" y="412"/>
                  </a:lnTo>
                  <a:lnTo>
                    <a:pt x="105" y="412"/>
                  </a:lnTo>
                  <a:lnTo>
                    <a:pt x="114" y="412"/>
                  </a:lnTo>
                  <a:lnTo>
                    <a:pt x="123" y="411"/>
                  </a:lnTo>
                  <a:lnTo>
                    <a:pt x="131" y="409"/>
                  </a:lnTo>
                  <a:lnTo>
                    <a:pt x="138" y="405"/>
                  </a:lnTo>
                  <a:lnTo>
                    <a:pt x="146" y="399"/>
                  </a:lnTo>
                  <a:lnTo>
                    <a:pt x="152" y="394"/>
                  </a:lnTo>
                  <a:lnTo>
                    <a:pt x="159" y="389"/>
                  </a:lnTo>
                  <a:lnTo>
                    <a:pt x="164" y="382"/>
                  </a:lnTo>
                  <a:lnTo>
                    <a:pt x="169" y="375"/>
                  </a:lnTo>
                  <a:lnTo>
                    <a:pt x="174" y="368"/>
                  </a:lnTo>
                  <a:lnTo>
                    <a:pt x="181" y="353"/>
                  </a:lnTo>
                  <a:lnTo>
                    <a:pt x="187" y="337"/>
                  </a:lnTo>
                  <a:lnTo>
                    <a:pt x="192" y="320"/>
                  </a:lnTo>
                  <a:lnTo>
                    <a:pt x="209" y="254"/>
                  </a:lnTo>
                  <a:lnTo>
                    <a:pt x="226" y="187"/>
                  </a:lnTo>
                  <a:lnTo>
                    <a:pt x="244" y="122"/>
                  </a:lnTo>
                  <a:lnTo>
                    <a:pt x="253" y="89"/>
                  </a:lnTo>
                  <a:lnTo>
                    <a:pt x="261"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04" name="Freeform 126"/>
            <p:cNvSpPr>
              <a:spLocks/>
            </p:cNvSpPr>
            <p:nvPr/>
          </p:nvSpPr>
          <p:spPr bwMode="auto">
            <a:xfrm>
              <a:off x="4618" y="868"/>
              <a:ext cx="6" cy="16"/>
            </a:xfrm>
            <a:custGeom>
              <a:avLst/>
              <a:gdLst>
                <a:gd name="T0" fmla="*/ 0 w 25"/>
                <a:gd name="T1" fmla="*/ 0 h 86"/>
                <a:gd name="T2" fmla="*/ 0 w 25"/>
                <a:gd name="T3" fmla="*/ 0 h 86"/>
                <a:gd name="T4" fmla="*/ 0 w 25"/>
                <a:gd name="T5" fmla="*/ 0 h 86"/>
                <a:gd name="T6" fmla="*/ 0 w 25"/>
                <a:gd name="T7" fmla="*/ 0 h 86"/>
                <a:gd name="T8" fmla="*/ 0 w 25"/>
                <a:gd name="T9" fmla="*/ 0 h 86"/>
                <a:gd name="T10" fmla="*/ 0 w 25"/>
                <a:gd name="T11" fmla="*/ 0 h 86"/>
                <a:gd name="T12" fmla="*/ 0 w 25"/>
                <a:gd name="T13" fmla="*/ 0 h 86"/>
                <a:gd name="T14" fmla="*/ 0 w 25"/>
                <a:gd name="T15" fmla="*/ 0 h 86"/>
                <a:gd name="T16" fmla="*/ 0 w 25"/>
                <a:gd name="T17" fmla="*/ 1 h 86"/>
                <a:gd name="T18" fmla="*/ 0 w 25"/>
                <a:gd name="T19" fmla="*/ 1 h 86"/>
                <a:gd name="T20" fmla="*/ 0 w 25"/>
                <a:gd name="T21" fmla="*/ 1 h 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 h="86">
                  <a:moveTo>
                    <a:pt x="4" y="0"/>
                  </a:moveTo>
                  <a:lnTo>
                    <a:pt x="2" y="12"/>
                  </a:lnTo>
                  <a:lnTo>
                    <a:pt x="0" y="23"/>
                  </a:lnTo>
                  <a:lnTo>
                    <a:pt x="0" y="35"/>
                  </a:lnTo>
                  <a:lnTo>
                    <a:pt x="3" y="46"/>
                  </a:lnTo>
                  <a:lnTo>
                    <a:pt x="5" y="51"/>
                  </a:lnTo>
                  <a:lnTo>
                    <a:pt x="7" y="56"/>
                  </a:lnTo>
                  <a:lnTo>
                    <a:pt x="12" y="67"/>
                  </a:lnTo>
                  <a:lnTo>
                    <a:pt x="19" y="77"/>
                  </a:lnTo>
                  <a:lnTo>
                    <a:pt x="22" y="81"/>
                  </a:lnTo>
                  <a:lnTo>
                    <a:pt x="25"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05" name="Line 127"/>
            <p:cNvSpPr>
              <a:spLocks noChangeShapeType="1"/>
            </p:cNvSpPr>
            <p:nvPr/>
          </p:nvSpPr>
          <p:spPr bwMode="auto">
            <a:xfrm flipH="1">
              <a:off x="4689" y="766"/>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06" name="Line 128"/>
            <p:cNvSpPr>
              <a:spLocks noChangeShapeType="1"/>
            </p:cNvSpPr>
            <p:nvPr/>
          </p:nvSpPr>
          <p:spPr bwMode="auto">
            <a:xfrm flipH="1">
              <a:off x="4667" y="766"/>
              <a:ext cx="12"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07" name="Freeform 129"/>
            <p:cNvSpPr>
              <a:spLocks/>
            </p:cNvSpPr>
            <p:nvPr/>
          </p:nvSpPr>
          <p:spPr bwMode="auto">
            <a:xfrm>
              <a:off x="4602" y="945"/>
              <a:ext cx="75" cy="75"/>
            </a:xfrm>
            <a:custGeom>
              <a:avLst/>
              <a:gdLst>
                <a:gd name="T0" fmla="*/ 3 w 391"/>
                <a:gd name="T1" fmla="*/ 1 h 391"/>
                <a:gd name="T2" fmla="*/ 3 w 391"/>
                <a:gd name="T3" fmla="*/ 1 h 391"/>
                <a:gd name="T4" fmla="*/ 3 w 391"/>
                <a:gd name="T5" fmla="*/ 1 h 391"/>
                <a:gd name="T6" fmla="*/ 2 w 391"/>
                <a:gd name="T7" fmla="*/ 1 h 391"/>
                <a:gd name="T8" fmla="*/ 2 w 391"/>
                <a:gd name="T9" fmla="*/ 0 h 391"/>
                <a:gd name="T10" fmla="*/ 2 w 391"/>
                <a:gd name="T11" fmla="*/ 0 h 391"/>
                <a:gd name="T12" fmla="*/ 2 w 391"/>
                <a:gd name="T13" fmla="*/ 0 h 391"/>
                <a:gd name="T14" fmla="*/ 2 w 391"/>
                <a:gd name="T15" fmla="*/ 0 h 391"/>
                <a:gd name="T16" fmla="*/ 2 w 391"/>
                <a:gd name="T17" fmla="*/ 0 h 391"/>
                <a:gd name="T18" fmla="*/ 1 w 391"/>
                <a:gd name="T19" fmla="*/ 0 h 391"/>
                <a:gd name="T20" fmla="*/ 1 w 391"/>
                <a:gd name="T21" fmla="*/ 0 h 391"/>
                <a:gd name="T22" fmla="*/ 1 w 391"/>
                <a:gd name="T23" fmla="*/ 0 h 391"/>
                <a:gd name="T24" fmla="*/ 1 w 391"/>
                <a:gd name="T25" fmla="*/ 0 h 391"/>
                <a:gd name="T26" fmla="*/ 1 w 391"/>
                <a:gd name="T27" fmla="*/ 0 h 391"/>
                <a:gd name="T28" fmla="*/ 0 w 391"/>
                <a:gd name="T29" fmla="*/ 0 h 391"/>
                <a:gd name="T30" fmla="*/ 0 w 391"/>
                <a:gd name="T31" fmla="*/ 1 h 391"/>
                <a:gd name="T32" fmla="*/ 0 w 391"/>
                <a:gd name="T33" fmla="*/ 1 h 391"/>
                <a:gd name="T34" fmla="*/ 0 w 391"/>
                <a:gd name="T35" fmla="*/ 1 h 391"/>
                <a:gd name="T36" fmla="*/ 0 w 391"/>
                <a:gd name="T37" fmla="*/ 1 h 391"/>
                <a:gd name="T38" fmla="*/ 0 w 391"/>
                <a:gd name="T39" fmla="*/ 2 h 391"/>
                <a:gd name="T40" fmla="*/ 0 w 391"/>
                <a:gd name="T41" fmla="*/ 2 h 391"/>
                <a:gd name="T42" fmla="*/ 0 w 391"/>
                <a:gd name="T43" fmla="*/ 2 h 391"/>
                <a:gd name="T44" fmla="*/ 0 w 391"/>
                <a:gd name="T45" fmla="*/ 2 h 391"/>
                <a:gd name="T46" fmla="*/ 0 w 391"/>
                <a:gd name="T47" fmla="*/ 2 h 391"/>
                <a:gd name="T48" fmla="*/ 1 w 391"/>
                <a:gd name="T49" fmla="*/ 2 h 391"/>
                <a:gd name="T50" fmla="*/ 1 w 391"/>
                <a:gd name="T51" fmla="*/ 3 h 391"/>
                <a:gd name="T52" fmla="*/ 1 w 391"/>
                <a:gd name="T53" fmla="*/ 3 h 391"/>
                <a:gd name="T54" fmla="*/ 1 w 391"/>
                <a:gd name="T55" fmla="*/ 3 h 391"/>
                <a:gd name="T56" fmla="*/ 1 w 391"/>
                <a:gd name="T57" fmla="*/ 3 h 391"/>
                <a:gd name="T58" fmla="*/ 2 w 391"/>
                <a:gd name="T59" fmla="*/ 3 h 391"/>
                <a:gd name="T60" fmla="*/ 2 w 391"/>
                <a:gd name="T61" fmla="*/ 3 h 391"/>
                <a:gd name="T62" fmla="*/ 2 w 391"/>
                <a:gd name="T63" fmla="*/ 3 h 391"/>
                <a:gd name="T64" fmla="*/ 2 w 391"/>
                <a:gd name="T65" fmla="*/ 2 h 391"/>
                <a:gd name="T66" fmla="*/ 2 w 391"/>
                <a:gd name="T67" fmla="*/ 2 h 391"/>
                <a:gd name="T68" fmla="*/ 2 w 391"/>
                <a:gd name="T69" fmla="*/ 2 h 391"/>
                <a:gd name="T70" fmla="*/ 3 w 391"/>
                <a:gd name="T71" fmla="*/ 2 h 391"/>
                <a:gd name="T72" fmla="*/ 3 w 391"/>
                <a:gd name="T73" fmla="*/ 2 h 391"/>
                <a:gd name="T74" fmla="*/ 3 w 391"/>
                <a:gd name="T75" fmla="*/ 2 h 3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1" h="391">
                  <a:moveTo>
                    <a:pt x="391" y="196"/>
                  </a:moveTo>
                  <a:lnTo>
                    <a:pt x="390" y="179"/>
                  </a:lnTo>
                  <a:lnTo>
                    <a:pt x="389" y="163"/>
                  </a:lnTo>
                  <a:lnTo>
                    <a:pt x="385" y="147"/>
                  </a:lnTo>
                  <a:lnTo>
                    <a:pt x="380" y="133"/>
                  </a:lnTo>
                  <a:lnTo>
                    <a:pt x="375" y="118"/>
                  </a:lnTo>
                  <a:lnTo>
                    <a:pt x="368" y="103"/>
                  </a:lnTo>
                  <a:lnTo>
                    <a:pt x="359" y="89"/>
                  </a:lnTo>
                  <a:lnTo>
                    <a:pt x="349" y="76"/>
                  </a:lnTo>
                  <a:lnTo>
                    <a:pt x="339" y="63"/>
                  </a:lnTo>
                  <a:lnTo>
                    <a:pt x="328" y="52"/>
                  </a:lnTo>
                  <a:lnTo>
                    <a:pt x="315" y="42"/>
                  </a:lnTo>
                  <a:lnTo>
                    <a:pt x="303" y="32"/>
                  </a:lnTo>
                  <a:lnTo>
                    <a:pt x="289" y="24"/>
                  </a:lnTo>
                  <a:lnTo>
                    <a:pt x="274" y="16"/>
                  </a:lnTo>
                  <a:lnTo>
                    <a:pt x="259" y="11"/>
                  </a:lnTo>
                  <a:lnTo>
                    <a:pt x="243" y="6"/>
                  </a:lnTo>
                  <a:lnTo>
                    <a:pt x="228" y="3"/>
                  </a:lnTo>
                  <a:lnTo>
                    <a:pt x="211" y="0"/>
                  </a:lnTo>
                  <a:lnTo>
                    <a:pt x="195" y="0"/>
                  </a:lnTo>
                  <a:lnTo>
                    <a:pt x="179" y="0"/>
                  </a:lnTo>
                  <a:lnTo>
                    <a:pt x="163" y="3"/>
                  </a:lnTo>
                  <a:lnTo>
                    <a:pt x="147" y="6"/>
                  </a:lnTo>
                  <a:lnTo>
                    <a:pt x="132" y="11"/>
                  </a:lnTo>
                  <a:lnTo>
                    <a:pt x="117" y="16"/>
                  </a:lnTo>
                  <a:lnTo>
                    <a:pt x="102" y="24"/>
                  </a:lnTo>
                  <a:lnTo>
                    <a:pt x="89" y="32"/>
                  </a:lnTo>
                  <a:lnTo>
                    <a:pt x="75" y="42"/>
                  </a:lnTo>
                  <a:lnTo>
                    <a:pt x="63" y="52"/>
                  </a:lnTo>
                  <a:lnTo>
                    <a:pt x="51" y="63"/>
                  </a:lnTo>
                  <a:lnTo>
                    <a:pt x="41" y="76"/>
                  </a:lnTo>
                  <a:lnTo>
                    <a:pt x="32" y="89"/>
                  </a:lnTo>
                  <a:lnTo>
                    <a:pt x="24" y="103"/>
                  </a:lnTo>
                  <a:lnTo>
                    <a:pt x="16" y="118"/>
                  </a:lnTo>
                  <a:lnTo>
                    <a:pt x="11" y="133"/>
                  </a:lnTo>
                  <a:lnTo>
                    <a:pt x="6" y="147"/>
                  </a:lnTo>
                  <a:lnTo>
                    <a:pt x="2" y="163"/>
                  </a:lnTo>
                  <a:lnTo>
                    <a:pt x="0" y="179"/>
                  </a:lnTo>
                  <a:lnTo>
                    <a:pt x="0" y="196"/>
                  </a:lnTo>
                  <a:lnTo>
                    <a:pt x="0" y="212"/>
                  </a:lnTo>
                  <a:lnTo>
                    <a:pt x="2" y="228"/>
                  </a:lnTo>
                  <a:lnTo>
                    <a:pt x="6" y="244"/>
                  </a:lnTo>
                  <a:lnTo>
                    <a:pt x="11" y="259"/>
                  </a:lnTo>
                  <a:lnTo>
                    <a:pt x="16" y="274"/>
                  </a:lnTo>
                  <a:lnTo>
                    <a:pt x="24" y="289"/>
                  </a:lnTo>
                  <a:lnTo>
                    <a:pt x="32" y="303"/>
                  </a:lnTo>
                  <a:lnTo>
                    <a:pt x="41" y="316"/>
                  </a:lnTo>
                  <a:lnTo>
                    <a:pt x="51" y="328"/>
                  </a:lnTo>
                  <a:lnTo>
                    <a:pt x="63" y="340"/>
                  </a:lnTo>
                  <a:lnTo>
                    <a:pt x="75" y="351"/>
                  </a:lnTo>
                  <a:lnTo>
                    <a:pt x="89" y="359"/>
                  </a:lnTo>
                  <a:lnTo>
                    <a:pt x="102" y="368"/>
                  </a:lnTo>
                  <a:lnTo>
                    <a:pt x="117" y="375"/>
                  </a:lnTo>
                  <a:lnTo>
                    <a:pt x="132" y="381"/>
                  </a:lnTo>
                  <a:lnTo>
                    <a:pt x="147" y="386"/>
                  </a:lnTo>
                  <a:lnTo>
                    <a:pt x="163" y="389"/>
                  </a:lnTo>
                  <a:lnTo>
                    <a:pt x="179" y="391"/>
                  </a:lnTo>
                  <a:lnTo>
                    <a:pt x="195" y="391"/>
                  </a:lnTo>
                  <a:lnTo>
                    <a:pt x="211" y="391"/>
                  </a:lnTo>
                  <a:lnTo>
                    <a:pt x="228" y="389"/>
                  </a:lnTo>
                  <a:lnTo>
                    <a:pt x="243" y="386"/>
                  </a:lnTo>
                  <a:lnTo>
                    <a:pt x="259" y="381"/>
                  </a:lnTo>
                  <a:lnTo>
                    <a:pt x="274" y="375"/>
                  </a:lnTo>
                  <a:lnTo>
                    <a:pt x="289" y="368"/>
                  </a:lnTo>
                  <a:lnTo>
                    <a:pt x="303" y="359"/>
                  </a:lnTo>
                  <a:lnTo>
                    <a:pt x="315" y="351"/>
                  </a:lnTo>
                  <a:lnTo>
                    <a:pt x="328" y="340"/>
                  </a:lnTo>
                  <a:lnTo>
                    <a:pt x="339" y="328"/>
                  </a:lnTo>
                  <a:lnTo>
                    <a:pt x="349" y="316"/>
                  </a:lnTo>
                  <a:lnTo>
                    <a:pt x="359" y="303"/>
                  </a:lnTo>
                  <a:lnTo>
                    <a:pt x="368" y="289"/>
                  </a:lnTo>
                  <a:lnTo>
                    <a:pt x="375" y="274"/>
                  </a:lnTo>
                  <a:lnTo>
                    <a:pt x="380" y="259"/>
                  </a:lnTo>
                  <a:lnTo>
                    <a:pt x="385" y="244"/>
                  </a:lnTo>
                  <a:lnTo>
                    <a:pt x="389" y="228"/>
                  </a:lnTo>
                  <a:lnTo>
                    <a:pt x="390" y="212"/>
                  </a:lnTo>
                  <a:lnTo>
                    <a:pt x="391" y="19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266360"/>
                                        </p:tgtEl>
                                        <p:attrNameLst>
                                          <p:attrName>style.visibility</p:attrName>
                                        </p:attrNameLst>
                                      </p:cBhvr>
                                      <p:to>
                                        <p:strVal val="visible"/>
                                      </p:to>
                                    </p:set>
                                    <p:anim calcmode="lin" valueType="num">
                                      <p:cBhvr additive="base">
                                        <p:cTn id="7" dur="500" fill="hold"/>
                                        <p:tgtEl>
                                          <p:spTgt spid="266360"/>
                                        </p:tgtEl>
                                        <p:attrNameLst>
                                          <p:attrName>ppt_x</p:attrName>
                                        </p:attrNameLst>
                                      </p:cBhvr>
                                      <p:tavLst>
                                        <p:tav tm="0">
                                          <p:val>
                                            <p:strVal val="#ppt_x"/>
                                          </p:val>
                                        </p:tav>
                                        <p:tav tm="100000">
                                          <p:val>
                                            <p:strVal val="#ppt_x"/>
                                          </p:val>
                                        </p:tav>
                                      </p:tavLst>
                                    </p:anim>
                                    <p:anim calcmode="lin" valueType="num">
                                      <p:cBhvr additive="base">
                                        <p:cTn id="8" dur="500" fill="hold"/>
                                        <p:tgtEl>
                                          <p:spTgt spid="26636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4" fill="hold" grpId="0" nodeType="clickEffect">
                                  <p:stCondLst>
                                    <p:cond delay="0"/>
                                  </p:stCondLst>
                                  <p:childTnLst>
                                    <p:set>
                                      <p:cBhvr>
                                        <p:cTn id="12" dur="1" fill="hold">
                                          <p:stCondLst>
                                            <p:cond delay="0"/>
                                          </p:stCondLst>
                                        </p:cTn>
                                        <p:tgtEl>
                                          <p:spTgt spid="266329"/>
                                        </p:tgtEl>
                                        <p:attrNameLst>
                                          <p:attrName>style.visibility</p:attrName>
                                        </p:attrNameLst>
                                      </p:cBhvr>
                                      <p:to>
                                        <p:strVal val="visible"/>
                                      </p:to>
                                    </p:set>
                                    <p:animEffect transition="in" filter="wipe(down)">
                                      <p:cBhvr>
                                        <p:cTn id="13" dur="500"/>
                                        <p:tgtEl>
                                          <p:spTgt spid="266329"/>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nodeType="clickEffect">
                                  <p:stCondLst>
                                    <p:cond delay="0"/>
                                  </p:stCondLst>
                                  <p:childTnLst>
                                    <p:set>
                                      <p:cBhvr>
                                        <p:cTn id="17" dur="1" fill="hold">
                                          <p:stCondLst>
                                            <p:cond delay="0"/>
                                          </p:stCondLst>
                                        </p:cTn>
                                        <p:tgtEl>
                                          <p:spTgt spid="266351"/>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66259"/>
                                        </p:tgtEl>
                                        <p:attrNameLst>
                                          <p:attrName>style.visibility</p:attrName>
                                        </p:attrNameLst>
                                      </p:cBhvr>
                                      <p:to>
                                        <p:strVal val="visible"/>
                                      </p:to>
                                    </p:set>
                                    <p:animEffect transition="in" filter="wipe(left)">
                                      <p:cBhvr>
                                        <p:cTn id="22" dur="500"/>
                                        <p:tgtEl>
                                          <p:spTgt spid="26625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66328"/>
                                        </p:tgtEl>
                                        <p:attrNameLst>
                                          <p:attrName>style.visibility</p:attrName>
                                        </p:attrNameLst>
                                      </p:cBhvr>
                                      <p:to>
                                        <p:strVal val="visible"/>
                                      </p:to>
                                    </p:set>
                                    <p:animEffect transition="in" filter="wipe(up)">
                                      <p:cBhvr>
                                        <p:cTn id="27" dur="500"/>
                                        <p:tgtEl>
                                          <p:spTgt spid="26632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nodeType="clickEffect">
                                  <p:stCondLst>
                                    <p:cond delay="0"/>
                                  </p:stCondLst>
                                  <p:childTnLst>
                                    <p:set>
                                      <p:cBhvr>
                                        <p:cTn id="31" dur="1" fill="hold">
                                          <p:stCondLst>
                                            <p:cond delay="0"/>
                                          </p:stCondLst>
                                        </p:cTn>
                                        <p:tgtEl>
                                          <p:spTgt spid="266356"/>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266263"/>
                                        </p:tgtEl>
                                        <p:attrNameLst>
                                          <p:attrName>style.visibility</p:attrName>
                                        </p:attrNameLst>
                                      </p:cBhvr>
                                      <p:to>
                                        <p:strVal val="visible"/>
                                      </p:to>
                                    </p:set>
                                    <p:animEffect transition="in" filter="wipe(left)">
                                      <p:cBhvr>
                                        <p:cTn id="36" dur="500"/>
                                        <p:tgtEl>
                                          <p:spTgt spid="266263"/>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266331"/>
                                        </p:tgtEl>
                                        <p:attrNameLst>
                                          <p:attrName>style.visibility</p:attrName>
                                        </p:attrNameLst>
                                      </p:cBhvr>
                                      <p:to>
                                        <p:strVal val="visible"/>
                                      </p:to>
                                    </p:set>
                                    <p:animEffect transition="in" filter="wipe(left)">
                                      <p:cBhvr>
                                        <p:cTn id="41" dur="500"/>
                                        <p:tgtEl>
                                          <p:spTgt spid="266331"/>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266364"/>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266267"/>
                                        </p:tgtEl>
                                        <p:attrNameLst>
                                          <p:attrName>style.visibility</p:attrName>
                                        </p:attrNameLst>
                                      </p:cBhvr>
                                      <p:to>
                                        <p:strVal val="visible"/>
                                      </p:to>
                                    </p:set>
                                    <p:animEffect transition="in" filter="wipe(left)">
                                      <p:cBhvr>
                                        <p:cTn id="50" dur="500"/>
                                        <p:tgtEl>
                                          <p:spTgt spid="266267"/>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6" fill="hold" grpId="0" nodeType="clickEffect">
                                  <p:stCondLst>
                                    <p:cond delay="0"/>
                                  </p:stCondLst>
                                  <p:childTnLst>
                                    <p:set>
                                      <p:cBhvr>
                                        <p:cTn id="54" dur="1" fill="hold">
                                          <p:stCondLst>
                                            <p:cond delay="0"/>
                                          </p:stCondLst>
                                        </p:cTn>
                                        <p:tgtEl>
                                          <p:spTgt spid="266268"/>
                                        </p:tgtEl>
                                        <p:attrNameLst>
                                          <p:attrName>style.visibility</p:attrName>
                                        </p:attrNameLst>
                                      </p:cBhvr>
                                      <p:to>
                                        <p:strVal val="visible"/>
                                      </p:to>
                                    </p:set>
                                    <p:anim calcmode="lin" valueType="num">
                                      <p:cBhvr additive="base">
                                        <p:cTn id="55" dur="500" fill="hold"/>
                                        <p:tgtEl>
                                          <p:spTgt spid="266268"/>
                                        </p:tgtEl>
                                        <p:attrNameLst>
                                          <p:attrName>ppt_x</p:attrName>
                                        </p:attrNameLst>
                                      </p:cBhvr>
                                      <p:tavLst>
                                        <p:tav tm="0">
                                          <p:val>
                                            <p:strVal val="1+#ppt_w/2"/>
                                          </p:val>
                                        </p:tav>
                                        <p:tav tm="100000">
                                          <p:val>
                                            <p:strVal val="#ppt_x"/>
                                          </p:val>
                                        </p:tav>
                                      </p:tavLst>
                                    </p:anim>
                                    <p:anim calcmode="lin" valueType="num">
                                      <p:cBhvr additive="base">
                                        <p:cTn id="56" dur="500" fill="hold"/>
                                        <p:tgtEl>
                                          <p:spTgt spid="2662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59" grpId="0"/>
      <p:bldP spid="266263" grpId="0"/>
      <p:bldP spid="266267" grpId="0"/>
      <p:bldP spid="266268" grpId="0" animBg="1" autoUpdateAnimBg="0"/>
      <p:bldP spid="266328" grpId="0" animBg="1"/>
      <p:bldP spid="266329" grpId="0" animBg="1"/>
      <p:bldP spid="26633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316" name="AutoShape 52"/>
          <p:cNvSpPr>
            <a:spLocks noChangeArrowheads="1"/>
          </p:cNvSpPr>
          <p:nvPr/>
        </p:nvSpPr>
        <p:spPr bwMode="auto">
          <a:xfrm>
            <a:off x="7164388" y="908050"/>
            <a:ext cx="1776412" cy="654050"/>
          </a:xfrm>
          <a:prstGeom prst="wedgeRectCallout">
            <a:avLst>
              <a:gd name="adj1" fmla="val 2190"/>
              <a:gd name="adj2" fmla="val 254125"/>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ea typeface="黑体" pitchFamily="2" charset="-122"/>
              </a:rPr>
              <a:t>向右翻</a:t>
            </a:r>
          </a:p>
        </p:txBody>
      </p:sp>
      <p:sp>
        <p:nvSpPr>
          <p:cNvPr id="267317" name="AutoShape 53"/>
          <p:cNvSpPr>
            <a:spLocks noChangeArrowheads="1"/>
          </p:cNvSpPr>
          <p:nvPr/>
        </p:nvSpPr>
        <p:spPr bwMode="auto">
          <a:xfrm>
            <a:off x="3635375" y="5559425"/>
            <a:ext cx="2232025" cy="654050"/>
          </a:xfrm>
          <a:prstGeom prst="wedgeRectCallout">
            <a:avLst>
              <a:gd name="adj1" fmla="val 45236"/>
              <a:gd name="adj2" fmla="val -182523"/>
            </a:avLst>
          </a:prstGeom>
          <a:noFill/>
          <a:ln w="12700">
            <a:solidFill>
              <a:schemeClr val="tx2"/>
            </a:solidFill>
            <a:miter lim="800000"/>
            <a:headEnd/>
            <a:tailEnd/>
          </a:ln>
          <a:effectLst/>
          <a:extLst>
            <a:ext uri="{909E8E84-426E-40DD-AFC4-6F175D3DCCD1}">
              <a14:hiddenFill xmlns:a14="http://schemas.microsoft.com/office/drawing/2010/main">
                <a:solidFill>
                  <a:srgbClr val="FFFFCC"/>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ea typeface="黑体" pitchFamily="2" charset="-122"/>
              </a:rPr>
              <a:t>向下翻</a:t>
            </a:r>
          </a:p>
        </p:txBody>
      </p:sp>
      <p:sp>
        <p:nvSpPr>
          <p:cNvPr id="267318" name="AutoShape 54"/>
          <p:cNvSpPr>
            <a:spLocks noChangeArrowheads="1"/>
          </p:cNvSpPr>
          <p:nvPr/>
        </p:nvSpPr>
        <p:spPr bwMode="auto">
          <a:xfrm>
            <a:off x="3851275" y="765175"/>
            <a:ext cx="1328738" cy="650875"/>
          </a:xfrm>
          <a:prstGeom prst="wedgeRectCallout">
            <a:avLst>
              <a:gd name="adj1" fmla="val 135782"/>
              <a:gd name="adj2" fmla="val 127560"/>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ea typeface="黑体" pitchFamily="2" charset="-122"/>
              </a:rPr>
              <a:t>不动</a:t>
            </a:r>
          </a:p>
        </p:txBody>
      </p:sp>
      <p:sp>
        <p:nvSpPr>
          <p:cNvPr id="267319" name="Text Box 55"/>
          <p:cNvSpPr txBox="1">
            <a:spLocks noChangeArrowheads="1"/>
          </p:cNvSpPr>
          <p:nvPr/>
        </p:nvSpPr>
        <p:spPr bwMode="auto">
          <a:xfrm>
            <a:off x="0" y="-30163"/>
            <a:ext cx="5219700" cy="762001"/>
          </a:xfrm>
          <a:prstGeom prst="rect">
            <a:avLst/>
          </a:prstGeom>
          <a:noFill/>
          <a:ln>
            <a:noFill/>
          </a:ln>
          <a:effectLst/>
          <a:extLst>
            <a:ext uri="{909E8E84-426E-40DD-AFC4-6F175D3DCCD1}">
              <a14:hiddenFill xmlns:a14="http://schemas.microsoft.com/office/drawing/2010/main">
                <a:solidFill>
                  <a:srgbClr val="FFFF66"/>
                </a:solidFill>
              </a14:hiddenFill>
            </a:ext>
            <a:ext uri="{91240B29-F687-4F45-9708-019B960494DF}">
              <a14:hiddenLine xmlns:a14="http://schemas.microsoft.com/office/drawing/2010/main" w="76200">
                <a:pattFill prst="pct60">
                  <a:fgClr>
                    <a:srgbClr val="FF5050"/>
                  </a:fgClr>
                  <a:bgClr>
                    <a:srgbClr val="FFFF00"/>
                  </a:bgClr>
                </a:patt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400" b="1">
                <a:solidFill>
                  <a:srgbClr val="FF0000"/>
                </a:solidFill>
                <a:ea typeface="黑体" pitchFamily="2" charset="-122"/>
              </a:rPr>
              <a:t>投影面展开</a:t>
            </a:r>
            <a:endParaRPr lang="zh-CN" altLang="en-US" sz="4400" b="1">
              <a:ea typeface="黑体" pitchFamily="2" charset="-122"/>
            </a:endParaRPr>
          </a:p>
        </p:txBody>
      </p:sp>
      <p:grpSp>
        <p:nvGrpSpPr>
          <p:cNvPr id="13318" name="Group 178"/>
          <p:cNvGrpSpPr>
            <a:grpSpLocks/>
          </p:cNvGrpSpPr>
          <p:nvPr/>
        </p:nvGrpSpPr>
        <p:grpSpPr bwMode="auto">
          <a:xfrm>
            <a:off x="4572000" y="1643063"/>
            <a:ext cx="4187825" cy="3775075"/>
            <a:chOff x="1830" y="988"/>
            <a:chExt cx="2547" cy="2296"/>
          </a:xfrm>
        </p:grpSpPr>
        <p:sp>
          <p:nvSpPr>
            <p:cNvPr id="13393" name="Line 179"/>
            <p:cNvSpPr>
              <a:spLocks noChangeShapeType="1"/>
            </p:cNvSpPr>
            <p:nvPr/>
          </p:nvSpPr>
          <p:spPr bwMode="auto">
            <a:xfrm>
              <a:off x="2029" y="1152"/>
              <a:ext cx="1335"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94" name="Line 180"/>
            <p:cNvSpPr>
              <a:spLocks noChangeShapeType="1"/>
            </p:cNvSpPr>
            <p:nvPr/>
          </p:nvSpPr>
          <p:spPr bwMode="auto">
            <a:xfrm>
              <a:off x="3364" y="1152"/>
              <a:ext cx="0" cy="11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95" name="Line 181"/>
            <p:cNvSpPr>
              <a:spLocks noChangeShapeType="1"/>
            </p:cNvSpPr>
            <p:nvPr/>
          </p:nvSpPr>
          <p:spPr bwMode="auto">
            <a:xfrm flipH="1">
              <a:off x="2029" y="2321"/>
              <a:ext cx="13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96" name="Line 182"/>
            <p:cNvSpPr>
              <a:spLocks noChangeShapeType="1"/>
            </p:cNvSpPr>
            <p:nvPr/>
          </p:nvSpPr>
          <p:spPr bwMode="auto">
            <a:xfrm flipV="1">
              <a:off x="2029" y="1152"/>
              <a:ext cx="0" cy="11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97" name="Line 183"/>
            <p:cNvSpPr>
              <a:spLocks noChangeShapeType="1"/>
            </p:cNvSpPr>
            <p:nvPr/>
          </p:nvSpPr>
          <p:spPr bwMode="auto">
            <a:xfrm>
              <a:off x="3364" y="1152"/>
              <a:ext cx="833" cy="83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98" name="Line 184"/>
            <p:cNvSpPr>
              <a:spLocks noChangeShapeType="1"/>
            </p:cNvSpPr>
            <p:nvPr/>
          </p:nvSpPr>
          <p:spPr bwMode="auto">
            <a:xfrm>
              <a:off x="3364" y="2321"/>
              <a:ext cx="833" cy="8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99" name="Line 185"/>
            <p:cNvSpPr>
              <a:spLocks noChangeShapeType="1"/>
            </p:cNvSpPr>
            <p:nvPr/>
          </p:nvSpPr>
          <p:spPr bwMode="auto">
            <a:xfrm>
              <a:off x="2029" y="2321"/>
              <a:ext cx="835" cy="834"/>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00" name="Line 186"/>
            <p:cNvSpPr>
              <a:spLocks noChangeShapeType="1"/>
            </p:cNvSpPr>
            <p:nvPr/>
          </p:nvSpPr>
          <p:spPr bwMode="auto">
            <a:xfrm>
              <a:off x="2864" y="3155"/>
              <a:ext cx="1333"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01" name="Line 187"/>
            <p:cNvSpPr>
              <a:spLocks noChangeShapeType="1"/>
            </p:cNvSpPr>
            <p:nvPr/>
          </p:nvSpPr>
          <p:spPr bwMode="auto">
            <a:xfrm flipV="1">
              <a:off x="4197" y="1987"/>
              <a:ext cx="0" cy="116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02" name="Line 188"/>
            <p:cNvSpPr>
              <a:spLocks noChangeShapeType="1"/>
            </p:cNvSpPr>
            <p:nvPr/>
          </p:nvSpPr>
          <p:spPr bwMode="auto">
            <a:xfrm flipH="1" flipV="1">
              <a:off x="2804" y="3005"/>
              <a:ext cx="105" cy="106"/>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03" name="Line 189"/>
            <p:cNvSpPr>
              <a:spLocks noChangeShapeType="1"/>
            </p:cNvSpPr>
            <p:nvPr/>
          </p:nvSpPr>
          <p:spPr bwMode="auto">
            <a:xfrm>
              <a:off x="2850" y="3053"/>
              <a:ext cx="47" cy="0"/>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04" name="Line 190"/>
            <p:cNvSpPr>
              <a:spLocks noChangeShapeType="1"/>
            </p:cNvSpPr>
            <p:nvPr/>
          </p:nvSpPr>
          <p:spPr bwMode="auto">
            <a:xfrm>
              <a:off x="2850" y="3005"/>
              <a:ext cx="105" cy="106"/>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05" name="Freeform 191"/>
            <p:cNvSpPr>
              <a:spLocks/>
            </p:cNvSpPr>
            <p:nvPr/>
          </p:nvSpPr>
          <p:spPr bwMode="auto">
            <a:xfrm>
              <a:off x="2106" y="1187"/>
              <a:ext cx="57" cy="105"/>
            </a:xfrm>
            <a:custGeom>
              <a:avLst/>
              <a:gdLst>
                <a:gd name="T0" fmla="*/ 0 w 330"/>
                <a:gd name="T1" fmla="*/ 0 h 619"/>
                <a:gd name="T2" fmla="*/ 0 w 330"/>
                <a:gd name="T3" fmla="*/ 3 h 619"/>
                <a:gd name="T4" fmla="*/ 2 w 330"/>
                <a:gd name="T5" fmla="*/ 0 h 619"/>
                <a:gd name="T6" fmla="*/ 0 60000 65536"/>
                <a:gd name="T7" fmla="*/ 0 60000 65536"/>
                <a:gd name="T8" fmla="*/ 0 60000 65536"/>
              </a:gdLst>
              <a:ahLst/>
              <a:cxnLst>
                <a:cxn ang="T6">
                  <a:pos x="T0" y="T1"/>
                </a:cxn>
                <a:cxn ang="T7">
                  <a:pos x="T2" y="T3"/>
                </a:cxn>
                <a:cxn ang="T8">
                  <a:pos x="T4" y="T5"/>
                </a:cxn>
              </a:cxnLst>
              <a:rect l="0" t="0" r="r" b="b"/>
              <a:pathLst>
                <a:path w="330" h="619">
                  <a:moveTo>
                    <a:pt x="0" y="0"/>
                  </a:moveTo>
                  <a:lnTo>
                    <a:pt x="0" y="619"/>
                  </a:lnTo>
                  <a:lnTo>
                    <a:pt x="33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06" name="Freeform 192"/>
            <p:cNvSpPr>
              <a:spLocks/>
            </p:cNvSpPr>
            <p:nvPr/>
          </p:nvSpPr>
          <p:spPr bwMode="auto">
            <a:xfrm>
              <a:off x="4089" y="1975"/>
              <a:ext cx="74" cy="113"/>
            </a:xfrm>
            <a:custGeom>
              <a:avLst/>
              <a:gdLst>
                <a:gd name="T0" fmla="*/ 0 w 432"/>
                <a:gd name="T1" fmla="*/ 0 h 665"/>
                <a:gd name="T2" fmla="*/ 0 w 432"/>
                <a:gd name="T3" fmla="*/ 3 h 665"/>
                <a:gd name="T4" fmla="*/ 1 w 432"/>
                <a:gd name="T5" fmla="*/ 1 h 665"/>
                <a:gd name="T6" fmla="*/ 1 w 432"/>
                <a:gd name="T7" fmla="*/ 3 h 665"/>
                <a:gd name="T8" fmla="*/ 2 w 432"/>
                <a:gd name="T9" fmla="*/ 0 h 6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 h="665">
                  <a:moveTo>
                    <a:pt x="0" y="0"/>
                  </a:moveTo>
                  <a:lnTo>
                    <a:pt x="1" y="628"/>
                  </a:lnTo>
                  <a:lnTo>
                    <a:pt x="180" y="241"/>
                  </a:lnTo>
                  <a:lnTo>
                    <a:pt x="217" y="665"/>
                  </a:lnTo>
                  <a:lnTo>
                    <a:pt x="432" y="77"/>
                  </a:lnTo>
                </a:path>
              </a:pathLst>
            </a:custGeom>
            <a:noFill/>
            <a:ln w="19050" cmpd="sng">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07" name="Line 193"/>
            <p:cNvSpPr>
              <a:spLocks noChangeShapeType="1"/>
            </p:cNvSpPr>
            <p:nvPr/>
          </p:nvSpPr>
          <p:spPr bwMode="auto">
            <a:xfrm>
              <a:off x="1887" y="2197"/>
              <a:ext cx="29"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08" name="Line 194"/>
            <p:cNvSpPr>
              <a:spLocks noChangeShapeType="1"/>
            </p:cNvSpPr>
            <p:nvPr/>
          </p:nvSpPr>
          <p:spPr bwMode="auto">
            <a:xfrm flipH="1">
              <a:off x="1860" y="2197"/>
              <a:ext cx="83"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09" name="Freeform 195"/>
            <p:cNvSpPr>
              <a:spLocks/>
            </p:cNvSpPr>
            <p:nvPr/>
          </p:nvSpPr>
          <p:spPr bwMode="auto">
            <a:xfrm>
              <a:off x="4321" y="3091"/>
              <a:ext cx="56" cy="52"/>
            </a:xfrm>
            <a:custGeom>
              <a:avLst/>
              <a:gdLst>
                <a:gd name="T0" fmla="*/ 0 w 329"/>
                <a:gd name="T1" fmla="*/ 0 h 309"/>
                <a:gd name="T2" fmla="*/ 0 w 329"/>
                <a:gd name="T3" fmla="*/ 2 h 309"/>
                <a:gd name="T4" fmla="*/ 2 w 329"/>
                <a:gd name="T5" fmla="*/ 0 h 309"/>
                <a:gd name="T6" fmla="*/ 0 60000 65536"/>
                <a:gd name="T7" fmla="*/ 0 60000 65536"/>
                <a:gd name="T8" fmla="*/ 0 60000 65536"/>
              </a:gdLst>
              <a:ahLst/>
              <a:cxnLst>
                <a:cxn ang="T6">
                  <a:pos x="T0" y="T1"/>
                </a:cxn>
                <a:cxn ang="T7">
                  <a:pos x="T2" y="T3"/>
                </a:cxn>
                <a:cxn ang="T8">
                  <a:pos x="T4" y="T5"/>
                </a:cxn>
              </a:cxnLst>
              <a:rect l="0" t="0" r="r" b="b"/>
              <a:pathLst>
                <a:path w="329" h="309">
                  <a:moveTo>
                    <a:pt x="0" y="0"/>
                  </a:moveTo>
                  <a:lnTo>
                    <a:pt x="82" y="309"/>
                  </a:lnTo>
                  <a:lnTo>
                    <a:pt x="32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10" name="Line 196"/>
            <p:cNvSpPr>
              <a:spLocks noChangeShapeType="1"/>
            </p:cNvSpPr>
            <p:nvPr/>
          </p:nvSpPr>
          <p:spPr bwMode="auto">
            <a:xfrm flipH="1">
              <a:off x="4321" y="3143"/>
              <a:ext cx="14"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11" name="Freeform 197"/>
            <p:cNvSpPr>
              <a:spLocks/>
            </p:cNvSpPr>
            <p:nvPr/>
          </p:nvSpPr>
          <p:spPr bwMode="auto">
            <a:xfrm>
              <a:off x="3378" y="1003"/>
              <a:ext cx="75" cy="105"/>
            </a:xfrm>
            <a:custGeom>
              <a:avLst/>
              <a:gdLst>
                <a:gd name="T0" fmla="*/ 1 w 439"/>
                <a:gd name="T1" fmla="*/ 0 h 617"/>
                <a:gd name="T2" fmla="*/ 2 w 439"/>
                <a:gd name="T3" fmla="*/ 0 h 617"/>
                <a:gd name="T4" fmla="*/ 0 w 439"/>
                <a:gd name="T5" fmla="*/ 3 h 617"/>
                <a:gd name="T6" fmla="*/ 1 w 439"/>
                <a:gd name="T7" fmla="*/ 3 h 6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9" h="617">
                  <a:moveTo>
                    <a:pt x="166" y="0"/>
                  </a:moveTo>
                  <a:lnTo>
                    <a:pt x="439" y="0"/>
                  </a:lnTo>
                  <a:lnTo>
                    <a:pt x="0" y="617"/>
                  </a:lnTo>
                  <a:lnTo>
                    <a:pt x="274" y="6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12" name="Line 198"/>
            <p:cNvSpPr>
              <a:spLocks noChangeShapeType="1"/>
            </p:cNvSpPr>
            <p:nvPr/>
          </p:nvSpPr>
          <p:spPr bwMode="auto">
            <a:xfrm flipV="1">
              <a:off x="3273" y="2210"/>
              <a:ext cx="13"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13" name="Freeform 199"/>
            <p:cNvSpPr>
              <a:spLocks/>
            </p:cNvSpPr>
            <p:nvPr/>
          </p:nvSpPr>
          <p:spPr bwMode="auto">
            <a:xfrm>
              <a:off x="3286" y="2180"/>
              <a:ext cx="48" cy="30"/>
            </a:xfrm>
            <a:custGeom>
              <a:avLst/>
              <a:gdLst>
                <a:gd name="T0" fmla="*/ 1 w 281"/>
                <a:gd name="T1" fmla="*/ 1 h 172"/>
                <a:gd name="T2" fmla="*/ 1 w 281"/>
                <a:gd name="T3" fmla="*/ 1 h 172"/>
                <a:gd name="T4" fmla="*/ 1 w 281"/>
                <a:gd name="T5" fmla="*/ 1 h 172"/>
                <a:gd name="T6" fmla="*/ 1 w 281"/>
                <a:gd name="T7" fmla="*/ 1 h 172"/>
                <a:gd name="T8" fmla="*/ 1 w 281"/>
                <a:gd name="T9" fmla="*/ 1 h 172"/>
                <a:gd name="T10" fmla="*/ 1 w 281"/>
                <a:gd name="T11" fmla="*/ 1 h 172"/>
                <a:gd name="T12" fmla="*/ 1 w 281"/>
                <a:gd name="T13" fmla="*/ 0 h 172"/>
                <a:gd name="T14" fmla="*/ 1 w 281"/>
                <a:gd name="T15" fmla="*/ 0 h 172"/>
                <a:gd name="T16" fmla="*/ 1 w 281"/>
                <a:gd name="T17" fmla="*/ 0 h 172"/>
                <a:gd name="T18" fmla="*/ 1 w 281"/>
                <a:gd name="T19" fmla="*/ 0 h 172"/>
                <a:gd name="T20" fmla="*/ 1 w 281"/>
                <a:gd name="T21" fmla="*/ 0 h 172"/>
                <a:gd name="T22" fmla="*/ 1 w 281"/>
                <a:gd name="T23" fmla="*/ 0 h 172"/>
                <a:gd name="T24" fmla="*/ 1 w 281"/>
                <a:gd name="T25" fmla="*/ 0 h 172"/>
                <a:gd name="T26" fmla="*/ 1 w 281"/>
                <a:gd name="T27" fmla="*/ 0 h 172"/>
                <a:gd name="T28" fmla="*/ 1 w 281"/>
                <a:gd name="T29" fmla="*/ 0 h 172"/>
                <a:gd name="T30" fmla="*/ 1 w 281"/>
                <a:gd name="T31" fmla="*/ 0 h 172"/>
                <a:gd name="T32" fmla="*/ 1 w 281"/>
                <a:gd name="T33" fmla="*/ 0 h 172"/>
                <a:gd name="T34" fmla="*/ 1 w 281"/>
                <a:gd name="T35" fmla="*/ 0 h 172"/>
                <a:gd name="T36" fmla="*/ 1 w 281"/>
                <a:gd name="T37" fmla="*/ 0 h 172"/>
                <a:gd name="T38" fmla="*/ 1 w 281"/>
                <a:gd name="T39" fmla="*/ 0 h 172"/>
                <a:gd name="T40" fmla="*/ 1 w 281"/>
                <a:gd name="T41" fmla="*/ 0 h 172"/>
                <a:gd name="T42" fmla="*/ 1 w 281"/>
                <a:gd name="T43" fmla="*/ 0 h 172"/>
                <a:gd name="T44" fmla="*/ 1 w 281"/>
                <a:gd name="T45" fmla="*/ 0 h 172"/>
                <a:gd name="T46" fmla="*/ 1 w 281"/>
                <a:gd name="T47" fmla="*/ 0 h 172"/>
                <a:gd name="T48" fmla="*/ 0 w 281"/>
                <a:gd name="T49" fmla="*/ 0 h 172"/>
                <a:gd name="T50" fmla="*/ 0 w 281"/>
                <a:gd name="T51" fmla="*/ 0 h 172"/>
                <a:gd name="T52" fmla="*/ 0 w 281"/>
                <a:gd name="T53" fmla="*/ 0 h 172"/>
                <a:gd name="T54" fmla="*/ 0 w 281"/>
                <a:gd name="T55" fmla="*/ 1 h 172"/>
                <a:gd name="T56" fmla="*/ 0 w 281"/>
                <a:gd name="T57" fmla="*/ 1 h 172"/>
                <a:gd name="T58" fmla="*/ 0 w 281"/>
                <a:gd name="T59" fmla="*/ 1 h 172"/>
                <a:gd name="T60" fmla="*/ 0 w 281"/>
                <a:gd name="T61" fmla="*/ 1 h 172"/>
                <a:gd name="T62" fmla="*/ 0 w 281"/>
                <a:gd name="T63" fmla="*/ 1 h 172"/>
                <a:gd name="T64" fmla="*/ 0 w 281"/>
                <a:gd name="T65" fmla="*/ 1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1" h="172">
                  <a:moveTo>
                    <a:pt x="273" y="172"/>
                  </a:moveTo>
                  <a:lnTo>
                    <a:pt x="278" y="155"/>
                  </a:lnTo>
                  <a:lnTo>
                    <a:pt x="280" y="139"/>
                  </a:lnTo>
                  <a:lnTo>
                    <a:pt x="281" y="122"/>
                  </a:lnTo>
                  <a:lnTo>
                    <a:pt x="281" y="106"/>
                  </a:lnTo>
                  <a:lnTo>
                    <a:pt x="280" y="91"/>
                  </a:lnTo>
                  <a:lnTo>
                    <a:pt x="276" y="77"/>
                  </a:lnTo>
                  <a:lnTo>
                    <a:pt x="272" y="63"/>
                  </a:lnTo>
                  <a:lnTo>
                    <a:pt x="266" y="50"/>
                  </a:lnTo>
                  <a:lnTo>
                    <a:pt x="259" y="39"/>
                  </a:lnTo>
                  <a:lnTo>
                    <a:pt x="251" y="29"/>
                  </a:lnTo>
                  <a:lnTo>
                    <a:pt x="241" y="21"/>
                  </a:lnTo>
                  <a:lnTo>
                    <a:pt x="232" y="13"/>
                  </a:lnTo>
                  <a:lnTo>
                    <a:pt x="220" y="8"/>
                  </a:lnTo>
                  <a:lnTo>
                    <a:pt x="208" y="4"/>
                  </a:lnTo>
                  <a:lnTo>
                    <a:pt x="196" y="1"/>
                  </a:lnTo>
                  <a:lnTo>
                    <a:pt x="183" y="0"/>
                  </a:lnTo>
                  <a:lnTo>
                    <a:pt x="169" y="1"/>
                  </a:lnTo>
                  <a:lnTo>
                    <a:pt x="155" y="4"/>
                  </a:lnTo>
                  <a:lnTo>
                    <a:pt x="140" y="8"/>
                  </a:lnTo>
                  <a:lnTo>
                    <a:pt x="126" y="13"/>
                  </a:lnTo>
                  <a:lnTo>
                    <a:pt x="112" y="21"/>
                  </a:lnTo>
                  <a:lnTo>
                    <a:pt x="99" y="29"/>
                  </a:lnTo>
                  <a:lnTo>
                    <a:pt x="85" y="39"/>
                  </a:lnTo>
                  <a:lnTo>
                    <a:pt x="72" y="50"/>
                  </a:lnTo>
                  <a:lnTo>
                    <a:pt x="59" y="63"/>
                  </a:lnTo>
                  <a:lnTo>
                    <a:pt x="48" y="77"/>
                  </a:lnTo>
                  <a:lnTo>
                    <a:pt x="37" y="91"/>
                  </a:lnTo>
                  <a:lnTo>
                    <a:pt x="27" y="106"/>
                  </a:lnTo>
                  <a:lnTo>
                    <a:pt x="19" y="122"/>
                  </a:lnTo>
                  <a:lnTo>
                    <a:pt x="11" y="139"/>
                  </a:lnTo>
                  <a:lnTo>
                    <a:pt x="4" y="155"/>
                  </a:lnTo>
                  <a:lnTo>
                    <a:pt x="0" y="1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14" name="Line 200"/>
            <p:cNvSpPr>
              <a:spLocks noChangeShapeType="1"/>
            </p:cNvSpPr>
            <p:nvPr/>
          </p:nvSpPr>
          <p:spPr bwMode="auto">
            <a:xfrm flipH="1">
              <a:off x="3320" y="2210"/>
              <a:ext cx="13"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15" name="Freeform 201"/>
            <p:cNvSpPr>
              <a:spLocks/>
            </p:cNvSpPr>
            <p:nvPr/>
          </p:nvSpPr>
          <p:spPr bwMode="auto">
            <a:xfrm>
              <a:off x="3272" y="2256"/>
              <a:ext cx="48" cy="29"/>
            </a:xfrm>
            <a:custGeom>
              <a:avLst/>
              <a:gdLst>
                <a:gd name="T0" fmla="*/ 0 w 281"/>
                <a:gd name="T1" fmla="*/ 0 h 172"/>
                <a:gd name="T2" fmla="*/ 0 w 281"/>
                <a:gd name="T3" fmla="*/ 0 h 172"/>
                <a:gd name="T4" fmla="*/ 0 w 281"/>
                <a:gd name="T5" fmla="*/ 0 h 172"/>
                <a:gd name="T6" fmla="*/ 0 w 281"/>
                <a:gd name="T7" fmla="*/ 0 h 172"/>
                <a:gd name="T8" fmla="*/ 0 w 281"/>
                <a:gd name="T9" fmla="*/ 0 h 172"/>
                <a:gd name="T10" fmla="*/ 0 w 281"/>
                <a:gd name="T11" fmla="*/ 0 h 172"/>
                <a:gd name="T12" fmla="*/ 0 w 281"/>
                <a:gd name="T13" fmla="*/ 1 h 172"/>
                <a:gd name="T14" fmla="*/ 0 w 281"/>
                <a:gd name="T15" fmla="*/ 1 h 172"/>
                <a:gd name="T16" fmla="*/ 0 w 281"/>
                <a:gd name="T17" fmla="*/ 1 h 172"/>
                <a:gd name="T18" fmla="*/ 0 w 281"/>
                <a:gd name="T19" fmla="*/ 1 h 172"/>
                <a:gd name="T20" fmla="*/ 0 w 281"/>
                <a:gd name="T21" fmla="*/ 1 h 172"/>
                <a:gd name="T22" fmla="*/ 0 w 281"/>
                <a:gd name="T23" fmla="*/ 1 h 172"/>
                <a:gd name="T24" fmla="*/ 0 w 281"/>
                <a:gd name="T25" fmla="*/ 1 h 172"/>
                <a:gd name="T26" fmla="*/ 0 w 281"/>
                <a:gd name="T27" fmla="*/ 1 h 172"/>
                <a:gd name="T28" fmla="*/ 0 w 281"/>
                <a:gd name="T29" fmla="*/ 1 h 172"/>
                <a:gd name="T30" fmla="*/ 1 w 281"/>
                <a:gd name="T31" fmla="*/ 1 h 172"/>
                <a:gd name="T32" fmla="*/ 1 w 281"/>
                <a:gd name="T33" fmla="*/ 1 h 172"/>
                <a:gd name="T34" fmla="*/ 1 w 281"/>
                <a:gd name="T35" fmla="*/ 1 h 172"/>
                <a:gd name="T36" fmla="*/ 1 w 281"/>
                <a:gd name="T37" fmla="*/ 1 h 172"/>
                <a:gd name="T38" fmla="*/ 1 w 281"/>
                <a:gd name="T39" fmla="*/ 1 h 172"/>
                <a:gd name="T40" fmla="*/ 1 w 281"/>
                <a:gd name="T41" fmla="*/ 1 h 172"/>
                <a:gd name="T42" fmla="*/ 1 w 281"/>
                <a:gd name="T43" fmla="*/ 1 h 172"/>
                <a:gd name="T44" fmla="*/ 1 w 281"/>
                <a:gd name="T45" fmla="*/ 1 h 172"/>
                <a:gd name="T46" fmla="*/ 1 w 281"/>
                <a:gd name="T47" fmla="*/ 1 h 172"/>
                <a:gd name="T48" fmla="*/ 1 w 281"/>
                <a:gd name="T49" fmla="*/ 1 h 172"/>
                <a:gd name="T50" fmla="*/ 1 w 281"/>
                <a:gd name="T51" fmla="*/ 1 h 172"/>
                <a:gd name="T52" fmla="*/ 1 w 281"/>
                <a:gd name="T53" fmla="*/ 1 h 172"/>
                <a:gd name="T54" fmla="*/ 1 w 281"/>
                <a:gd name="T55" fmla="*/ 0 h 172"/>
                <a:gd name="T56" fmla="*/ 1 w 281"/>
                <a:gd name="T57" fmla="*/ 0 h 172"/>
                <a:gd name="T58" fmla="*/ 1 w 281"/>
                <a:gd name="T59" fmla="*/ 0 h 172"/>
                <a:gd name="T60" fmla="*/ 1 w 281"/>
                <a:gd name="T61" fmla="*/ 0 h 172"/>
                <a:gd name="T62" fmla="*/ 1 w 281"/>
                <a:gd name="T63" fmla="*/ 0 h 172"/>
                <a:gd name="T64" fmla="*/ 1 w 281"/>
                <a:gd name="T65" fmla="*/ 0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1" h="172">
                  <a:moveTo>
                    <a:pt x="7" y="0"/>
                  </a:moveTo>
                  <a:lnTo>
                    <a:pt x="3" y="18"/>
                  </a:lnTo>
                  <a:lnTo>
                    <a:pt x="1" y="35"/>
                  </a:lnTo>
                  <a:lnTo>
                    <a:pt x="0" y="51"/>
                  </a:lnTo>
                  <a:lnTo>
                    <a:pt x="0" y="66"/>
                  </a:lnTo>
                  <a:lnTo>
                    <a:pt x="1" y="81"/>
                  </a:lnTo>
                  <a:lnTo>
                    <a:pt x="4" y="96"/>
                  </a:lnTo>
                  <a:lnTo>
                    <a:pt x="8" y="109"/>
                  </a:lnTo>
                  <a:lnTo>
                    <a:pt x="15" y="122"/>
                  </a:lnTo>
                  <a:lnTo>
                    <a:pt x="21" y="134"/>
                  </a:lnTo>
                  <a:lnTo>
                    <a:pt x="30" y="143"/>
                  </a:lnTo>
                  <a:lnTo>
                    <a:pt x="39" y="152"/>
                  </a:lnTo>
                  <a:lnTo>
                    <a:pt x="49" y="159"/>
                  </a:lnTo>
                  <a:lnTo>
                    <a:pt x="60" y="164"/>
                  </a:lnTo>
                  <a:lnTo>
                    <a:pt x="72" y="169"/>
                  </a:lnTo>
                  <a:lnTo>
                    <a:pt x="85" y="172"/>
                  </a:lnTo>
                  <a:lnTo>
                    <a:pt x="98" y="172"/>
                  </a:lnTo>
                  <a:lnTo>
                    <a:pt x="112" y="172"/>
                  </a:lnTo>
                  <a:lnTo>
                    <a:pt x="125" y="169"/>
                  </a:lnTo>
                  <a:lnTo>
                    <a:pt x="140" y="164"/>
                  </a:lnTo>
                  <a:lnTo>
                    <a:pt x="154" y="159"/>
                  </a:lnTo>
                  <a:lnTo>
                    <a:pt x="168" y="152"/>
                  </a:lnTo>
                  <a:lnTo>
                    <a:pt x="182" y="143"/>
                  </a:lnTo>
                  <a:lnTo>
                    <a:pt x="196" y="134"/>
                  </a:lnTo>
                  <a:lnTo>
                    <a:pt x="208" y="122"/>
                  </a:lnTo>
                  <a:lnTo>
                    <a:pt x="221" y="109"/>
                  </a:lnTo>
                  <a:lnTo>
                    <a:pt x="233" y="96"/>
                  </a:lnTo>
                  <a:lnTo>
                    <a:pt x="244" y="81"/>
                  </a:lnTo>
                  <a:lnTo>
                    <a:pt x="253" y="66"/>
                  </a:lnTo>
                  <a:lnTo>
                    <a:pt x="262" y="51"/>
                  </a:lnTo>
                  <a:lnTo>
                    <a:pt x="269" y="35"/>
                  </a:lnTo>
                  <a:lnTo>
                    <a:pt x="277" y="18"/>
                  </a:lnTo>
                  <a:lnTo>
                    <a:pt x="28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16" name="Line 202"/>
            <p:cNvSpPr>
              <a:spLocks noChangeShapeType="1"/>
            </p:cNvSpPr>
            <p:nvPr/>
          </p:nvSpPr>
          <p:spPr bwMode="auto">
            <a:xfrm flipH="1">
              <a:off x="1830" y="2321"/>
              <a:ext cx="153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17" name="Line 203"/>
            <p:cNvSpPr>
              <a:spLocks noChangeShapeType="1"/>
            </p:cNvSpPr>
            <p:nvPr/>
          </p:nvSpPr>
          <p:spPr bwMode="auto">
            <a:xfrm>
              <a:off x="3364" y="2321"/>
              <a:ext cx="962" cy="96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18" name="Line 204"/>
            <p:cNvSpPr>
              <a:spLocks noChangeShapeType="1"/>
            </p:cNvSpPr>
            <p:nvPr/>
          </p:nvSpPr>
          <p:spPr bwMode="auto">
            <a:xfrm flipV="1">
              <a:off x="3364" y="988"/>
              <a:ext cx="0" cy="133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19" name="Line 205"/>
            <p:cNvSpPr>
              <a:spLocks noChangeShapeType="1"/>
            </p:cNvSpPr>
            <p:nvPr/>
          </p:nvSpPr>
          <p:spPr bwMode="auto">
            <a:xfrm>
              <a:off x="2812" y="1911"/>
              <a:ext cx="0" cy="7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0" name="Line 206"/>
            <p:cNvSpPr>
              <a:spLocks noChangeShapeType="1"/>
            </p:cNvSpPr>
            <p:nvPr/>
          </p:nvSpPr>
          <p:spPr bwMode="auto">
            <a:xfrm flipH="1" flipV="1">
              <a:off x="2422" y="2321"/>
              <a:ext cx="367" cy="3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1" name="Line 207"/>
            <p:cNvSpPr>
              <a:spLocks noChangeShapeType="1"/>
            </p:cNvSpPr>
            <p:nvPr/>
          </p:nvSpPr>
          <p:spPr bwMode="auto">
            <a:xfrm flipV="1">
              <a:off x="2422" y="1519"/>
              <a:ext cx="0" cy="8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2" name="Line 208"/>
            <p:cNvSpPr>
              <a:spLocks noChangeShapeType="1"/>
            </p:cNvSpPr>
            <p:nvPr/>
          </p:nvSpPr>
          <p:spPr bwMode="auto">
            <a:xfrm>
              <a:off x="2446" y="1510"/>
              <a:ext cx="343" cy="3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3" name="Line 209"/>
            <p:cNvSpPr>
              <a:spLocks noChangeShapeType="1"/>
            </p:cNvSpPr>
            <p:nvPr/>
          </p:nvSpPr>
          <p:spPr bwMode="auto">
            <a:xfrm>
              <a:off x="2846" y="2712"/>
              <a:ext cx="9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4" name="Line 210"/>
            <p:cNvSpPr>
              <a:spLocks noChangeShapeType="1"/>
            </p:cNvSpPr>
            <p:nvPr/>
          </p:nvSpPr>
          <p:spPr bwMode="auto">
            <a:xfrm flipV="1">
              <a:off x="3754" y="1911"/>
              <a:ext cx="0" cy="8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5" name="Line 211"/>
            <p:cNvSpPr>
              <a:spLocks noChangeShapeType="1"/>
            </p:cNvSpPr>
            <p:nvPr/>
          </p:nvSpPr>
          <p:spPr bwMode="auto">
            <a:xfrm flipH="1">
              <a:off x="2846" y="1878"/>
              <a:ext cx="8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6" name="Line 212"/>
            <p:cNvSpPr>
              <a:spLocks noChangeShapeType="1"/>
            </p:cNvSpPr>
            <p:nvPr/>
          </p:nvSpPr>
          <p:spPr bwMode="auto">
            <a:xfrm flipH="1" flipV="1">
              <a:off x="3364" y="1486"/>
              <a:ext cx="366" cy="3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7" name="Line 213"/>
            <p:cNvSpPr>
              <a:spLocks noChangeShapeType="1"/>
            </p:cNvSpPr>
            <p:nvPr/>
          </p:nvSpPr>
          <p:spPr bwMode="auto">
            <a:xfrm flipH="1">
              <a:off x="2455" y="1486"/>
              <a:ext cx="90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28" name="Freeform 214"/>
            <p:cNvSpPr>
              <a:spLocks/>
            </p:cNvSpPr>
            <p:nvPr/>
          </p:nvSpPr>
          <p:spPr bwMode="auto">
            <a:xfrm>
              <a:off x="2466" y="1348"/>
              <a:ext cx="44" cy="70"/>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0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1" y="54"/>
                  </a:moveTo>
                  <a:lnTo>
                    <a:pt x="263" y="45"/>
                  </a:lnTo>
                  <a:lnTo>
                    <a:pt x="262" y="37"/>
                  </a:lnTo>
                  <a:lnTo>
                    <a:pt x="261" y="28"/>
                  </a:lnTo>
                  <a:lnTo>
                    <a:pt x="258" y="20"/>
                  </a:lnTo>
                  <a:lnTo>
                    <a:pt x="255" y="11"/>
                  </a:lnTo>
                  <a:lnTo>
                    <a:pt x="252" y="8"/>
                  </a:lnTo>
                  <a:lnTo>
                    <a:pt x="249" y="5"/>
                  </a:lnTo>
                  <a:lnTo>
                    <a:pt x="246" y="2"/>
                  </a:lnTo>
                  <a:lnTo>
                    <a:pt x="243" y="1"/>
                  </a:lnTo>
                  <a:lnTo>
                    <a:pt x="234" y="0"/>
                  </a:lnTo>
                  <a:lnTo>
                    <a:pt x="216" y="0"/>
                  </a:lnTo>
                  <a:lnTo>
                    <a:pt x="199" y="0"/>
                  </a:lnTo>
                  <a:lnTo>
                    <a:pt x="182" y="0"/>
                  </a:lnTo>
                  <a:lnTo>
                    <a:pt x="165" y="1"/>
                  </a:lnTo>
                  <a:lnTo>
                    <a:pt x="157" y="2"/>
                  </a:lnTo>
                  <a:lnTo>
                    <a:pt x="148" y="4"/>
                  </a:lnTo>
                  <a:lnTo>
                    <a:pt x="140" y="7"/>
                  </a:lnTo>
                  <a:lnTo>
                    <a:pt x="132" y="10"/>
                  </a:lnTo>
                  <a:lnTo>
                    <a:pt x="125" y="15"/>
                  </a:lnTo>
                  <a:lnTo>
                    <a:pt x="117" y="20"/>
                  </a:lnTo>
                  <a:lnTo>
                    <a:pt x="104" y="31"/>
                  </a:lnTo>
                  <a:lnTo>
                    <a:pt x="93" y="42"/>
                  </a:lnTo>
                  <a:lnTo>
                    <a:pt x="86" y="50"/>
                  </a:lnTo>
                  <a:lnTo>
                    <a:pt x="82" y="56"/>
                  </a:lnTo>
                  <a:lnTo>
                    <a:pt x="64" y="86"/>
                  </a:lnTo>
                  <a:lnTo>
                    <a:pt x="61" y="93"/>
                  </a:lnTo>
                  <a:lnTo>
                    <a:pt x="58" y="102"/>
                  </a:lnTo>
                  <a:lnTo>
                    <a:pt x="52" y="118"/>
                  </a:lnTo>
                  <a:lnTo>
                    <a:pt x="44" y="152"/>
                  </a:lnTo>
                  <a:lnTo>
                    <a:pt x="26" y="218"/>
                  </a:lnTo>
                  <a:lnTo>
                    <a:pt x="16" y="251"/>
                  </a:lnTo>
                  <a:lnTo>
                    <a:pt x="8" y="284"/>
                  </a:lnTo>
                  <a:lnTo>
                    <a:pt x="3" y="301"/>
                  </a:lnTo>
                  <a:lnTo>
                    <a:pt x="1" y="318"/>
                  </a:lnTo>
                  <a:lnTo>
                    <a:pt x="0" y="327"/>
                  </a:lnTo>
                  <a:lnTo>
                    <a:pt x="0" y="335"/>
                  </a:lnTo>
                  <a:lnTo>
                    <a:pt x="0" y="344"/>
                  </a:lnTo>
                  <a:lnTo>
                    <a:pt x="1" y="352"/>
                  </a:lnTo>
                  <a:lnTo>
                    <a:pt x="3" y="361"/>
                  </a:lnTo>
                  <a:lnTo>
                    <a:pt x="5" y="368"/>
                  </a:lnTo>
                  <a:lnTo>
                    <a:pt x="9" y="377"/>
                  </a:lnTo>
                  <a:lnTo>
                    <a:pt x="12" y="384"/>
                  </a:lnTo>
                  <a:lnTo>
                    <a:pt x="17" y="392"/>
                  </a:lnTo>
                  <a:lnTo>
                    <a:pt x="22" y="398"/>
                  </a:lnTo>
                  <a:lnTo>
                    <a:pt x="29" y="403"/>
                  </a:lnTo>
                  <a:lnTo>
                    <a:pt x="36" y="407"/>
                  </a:lnTo>
                  <a:lnTo>
                    <a:pt x="45" y="411"/>
                  </a:lnTo>
                  <a:lnTo>
                    <a:pt x="53" y="412"/>
                  </a:lnTo>
                  <a:lnTo>
                    <a:pt x="70" y="413"/>
                  </a:lnTo>
                  <a:lnTo>
                    <a:pt x="87" y="412"/>
                  </a:lnTo>
                  <a:lnTo>
                    <a:pt x="104" y="413"/>
                  </a:lnTo>
                  <a:lnTo>
                    <a:pt x="114" y="413"/>
                  </a:lnTo>
                  <a:lnTo>
                    <a:pt x="121" y="412"/>
                  </a:lnTo>
                  <a:lnTo>
                    <a:pt x="130" y="410"/>
                  </a:lnTo>
                  <a:lnTo>
                    <a:pt x="137" y="405"/>
                  </a:lnTo>
                  <a:lnTo>
                    <a:pt x="145" y="400"/>
                  </a:lnTo>
                  <a:lnTo>
                    <a:pt x="151" y="395"/>
                  </a:lnTo>
                  <a:lnTo>
                    <a:pt x="158" y="388"/>
                  </a:lnTo>
                  <a:lnTo>
                    <a:pt x="163" y="382"/>
                  </a:lnTo>
                  <a:lnTo>
                    <a:pt x="168" y="376"/>
                  </a:lnTo>
                  <a:lnTo>
                    <a:pt x="173" y="368"/>
                  </a:lnTo>
                  <a:lnTo>
                    <a:pt x="181" y="352"/>
                  </a:lnTo>
                  <a:lnTo>
                    <a:pt x="186" y="336"/>
                  </a:lnTo>
                  <a:lnTo>
                    <a:pt x="192" y="320"/>
                  </a:lnTo>
                  <a:lnTo>
                    <a:pt x="208" y="253"/>
                  </a:lnTo>
                  <a:lnTo>
                    <a:pt x="225" y="187"/>
                  </a:lnTo>
                  <a:lnTo>
                    <a:pt x="244" y="121"/>
                  </a:lnTo>
                  <a:lnTo>
                    <a:pt x="254" y="88"/>
                  </a:lnTo>
                  <a:lnTo>
                    <a:pt x="261" y="5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29" name="Freeform 215"/>
            <p:cNvSpPr>
              <a:spLocks/>
            </p:cNvSpPr>
            <p:nvPr/>
          </p:nvSpPr>
          <p:spPr bwMode="auto">
            <a:xfrm>
              <a:off x="2497" y="1404"/>
              <a:ext cx="5" cy="14"/>
            </a:xfrm>
            <a:custGeom>
              <a:avLst/>
              <a:gdLst>
                <a:gd name="T0" fmla="*/ 0 w 26"/>
                <a:gd name="T1" fmla="*/ 0 h 85"/>
                <a:gd name="T2" fmla="*/ 0 w 26"/>
                <a:gd name="T3" fmla="*/ 0 h 85"/>
                <a:gd name="T4" fmla="*/ 0 w 26"/>
                <a:gd name="T5" fmla="*/ 0 h 85"/>
                <a:gd name="T6" fmla="*/ 0 w 26"/>
                <a:gd name="T7" fmla="*/ 0 h 85"/>
                <a:gd name="T8" fmla="*/ 0 w 26"/>
                <a:gd name="T9" fmla="*/ 0 h 85"/>
                <a:gd name="T10" fmla="*/ 0 w 26"/>
                <a:gd name="T11" fmla="*/ 0 h 85"/>
                <a:gd name="T12" fmla="*/ 0 w 26"/>
                <a:gd name="T13" fmla="*/ 0 h 85"/>
                <a:gd name="T14" fmla="*/ 0 w 26"/>
                <a:gd name="T15" fmla="*/ 0 h 85"/>
                <a:gd name="T16" fmla="*/ 0 w 26"/>
                <a:gd name="T17" fmla="*/ 0 h 85"/>
                <a:gd name="T18" fmla="*/ 0 w 26"/>
                <a:gd name="T19" fmla="*/ 0 h 85"/>
                <a:gd name="T20" fmla="*/ 0 w 26"/>
                <a:gd name="T21" fmla="*/ 0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5">
                  <a:moveTo>
                    <a:pt x="4" y="0"/>
                  </a:moveTo>
                  <a:lnTo>
                    <a:pt x="2" y="10"/>
                  </a:lnTo>
                  <a:lnTo>
                    <a:pt x="0" y="22"/>
                  </a:lnTo>
                  <a:lnTo>
                    <a:pt x="2" y="34"/>
                  </a:lnTo>
                  <a:lnTo>
                    <a:pt x="4" y="45"/>
                  </a:lnTo>
                  <a:lnTo>
                    <a:pt x="5" y="51"/>
                  </a:lnTo>
                  <a:lnTo>
                    <a:pt x="7" y="56"/>
                  </a:lnTo>
                  <a:lnTo>
                    <a:pt x="13" y="66"/>
                  </a:lnTo>
                  <a:lnTo>
                    <a:pt x="20" y="76"/>
                  </a:lnTo>
                  <a:lnTo>
                    <a:pt x="23" y="80"/>
                  </a:lnTo>
                  <a:lnTo>
                    <a:pt x="26"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30" name="Line 216"/>
            <p:cNvSpPr>
              <a:spLocks noChangeShapeType="1"/>
            </p:cNvSpPr>
            <p:nvPr/>
          </p:nvSpPr>
          <p:spPr bwMode="auto">
            <a:xfrm flipH="1">
              <a:off x="2540" y="1312"/>
              <a:ext cx="10"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31" name="Freeform 217"/>
            <p:cNvSpPr>
              <a:spLocks/>
            </p:cNvSpPr>
            <p:nvPr/>
          </p:nvSpPr>
          <p:spPr bwMode="auto">
            <a:xfrm>
              <a:off x="2860" y="1717"/>
              <a:ext cx="54" cy="105"/>
            </a:xfrm>
            <a:custGeom>
              <a:avLst/>
              <a:gdLst>
                <a:gd name="T0" fmla="*/ 0 w 310"/>
                <a:gd name="T1" fmla="*/ 3 h 617"/>
                <a:gd name="T2" fmla="*/ 2 w 310"/>
                <a:gd name="T3" fmla="*/ 0 h 617"/>
                <a:gd name="T4" fmla="*/ 2 w 310"/>
                <a:gd name="T5" fmla="*/ 3 h 617"/>
                <a:gd name="T6" fmla="*/ 0 60000 65536"/>
                <a:gd name="T7" fmla="*/ 0 60000 65536"/>
                <a:gd name="T8" fmla="*/ 0 60000 65536"/>
              </a:gdLst>
              <a:ahLst/>
              <a:cxnLst>
                <a:cxn ang="T6">
                  <a:pos x="T0" y="T1"/>
                </a:cxn>
                <a:cxn ang="T7">
                  <a:pos x="T2" y="T3"/>
                </a:cxn>
                <a:cxn ang="T8">
                  <a:pos x="T4" y="T5"/>
                </a:cxn>
              </a:cxnLst>
              <a:rect l="0" t="0" r="r" b="b"/>
              <a:pathLst>
                <a:path w="310" h="617">
                  <a:moveTo>
                    <a:pt x="0" y="617"/>
                  </a:moveTo>
                  <a:lnTo>
                    <a:pt x="310" y="0"/>
                  </a:lnTo>
                  <a:lnTo>
                    <a:pt x="289" y="6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32" name="Line 218"/>
            <p:cNvSpPr>
              <a:spLocks noChangeShapeType="1"/>
            </p:cNvSpPr>
            <p:nvPr/>
          </p:nvSpPr>
          <p:spPr bwMode="auto">
            <a:xfrm flipH="1">
              <a:off x="2875" y="1793"/>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33" name="Freeform 219"/>
            <p:cNvSpPr>
              <a:spLocks/>
            </p:cNvSpPr>
            <p:nvPr/>
          </p:nvSpPr>
          <p:spPr bwMode="auto">
            <a:xfrm>
              <a:off x="2893" y="2780"/>
              <a:ext cx="4" cy="15"/>
            </a:xfrm>
            <a:custGeom>
              <a:avLst/>
              <a:gdLst>
                <a:gd name="T0" fmla="*/ 0 w 24"/>
                <a:gd name="T1" fmla="*/ 0 h 85"/>
                <a:gd name="T2" fmla="*/ 0 w 24"/>
                <a:gd name="T3" fmla="*/ 0 h 85"/>
                <a:gd name="T4" fmla="*/ 0 w 24"/>
                <a:gd name="T5" fmla="*/ 0 h 85"/>
                <a:gd name="T6" fmla="*/ 0 w 24"/>
                <a:gd name="T7" fmla="*/ 0 h 85"/>
                <a:gd name="T8" fmla="*/ 0 w 24"/>
                <a:gd name="T9" fmla="*/ 0 h 85"/>
                <a:gd name="T10" fmla="*/ 0 w 24"/>
                <a:gd name="T11" fmla="*/ 0 h 85"/>
                <a:gd name="T12" fmla="*/ 0 w 24"/>
                <a:gd name="T13" fmla="*/ 0 h 85"/>
                <a:gd name="T14" fmla="*/ 0 w 24"/>
                <a:gd name="T15" fmla="*/ 0 h 85"/>
                <a:gd name="T16" fmla="*/ 0 w 24"/>
                <a:gd name="T17" fmla="*/ 0 h 85"/>
                <a:gd name="T18" fmla="*/ 0 w 24"/>
                <a:gd name="T19" fmla="*/ 0 h 85"/>
                <a:gd name="T20" fmla="*/ 0 w 24"/>
                <a:gd name="T21" fmla="*/ 1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4" h="85">
                  <a:moveTo>
                    <a:pt x="3" y="0"/>
                  </a:moveTo>
                  <a:lnTo>
                    <a:pt x="1" y="11"/>
                  </a:lnTo>
                  <a:lnTo>
                    <a:pt x="0" y="22"/>
                  </a:lnTo>
                  <a:lnTo>
                    <a:pt x="0" y="34"/>
                  </a:lnTo>
                  <a:lnTo>
                    <a:pt x="2" y="46"/>
                  </a:lnTo>
                  <a:lnTo>
                    <a:pt x="4" y="51"/>
                  </a:lnTo>
                  <a:lnTo>
                    <a:pt x="6" y="56"/>
                  </a:lnTo>
                  <a:lnTo>
                    <a:pt x="12" y="66"/>
                  </a:lnTo>
                  <a:lnTo>
                    <a:pt x="18" y="77"/>
                  </a:lnTo>
                  <a:lnTo>
                    <a:pt x="21" y="81"/>
                  </a:lnTo>
                  <a:lnTo>
                    <a:pt x="24"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34" name="Freeform 220"/>
            <p:cNvSpPr>
              <a:spLocks/>
            </p:cNvSpPr>
            <p:nvPr/>
          </p:nvSpPr>
          <p:spPr bwMode="auto">
            <a:xfrm>
              <a:off x="2861" y="2725"/>
              <a:ext cx="44" cy="71"/>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1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1" y="54"/>
                  </a:moveTo>
                  <a:lnTo>
                    <a:pt x="263" y="46"/>
                  </a:lnTo>
                  <a:lnTo>
                    <a:pt x="263" y="37"/>
                  </a:lnTo>
                  <a:lnTo>
                    <a:pt x="260" y="29"/>
                  </a:lnTo>
                  <a:lnTo>
                    <a:pt x="258" y="20"/>
                  </a:lnTo>
                  <a:lnTo>
                    <a:pt x="254" y="12"/>
                  </a:lnTo>
                  <a:lnTo>
                    <a:pt x="252" y="7"/>
                  </a:lnTo>
                  <a:lnTo>
                    <a:pt x="250" y="4"/>
                  </a:lnTo>
                  <a:lnTo>
                    <a:pt x="247" y="2"/>
                  </a:lnTo>
                  <a:lnTo>
                    <a:pt x="242" y="1"/>
                  </a:lnTo>
                  <a:lnTo>
                    <a:pt x="234" y="0"/>
                  </a:lnTo>
                  <a:lnTo>
                    <a:pt x="216" y="0"/>
                  </a:lnTo>
                  <a:lnTo>
                    <a:pt x="199" y="0"/>
                  </a:lnTo>
                  <a:lnTo>
                    <a:pt x="182" y="0"/>
                  </a:lnTo>
                  <a:lnTo>
                    <a:pt x="165" y="1"/>
                  </a:lnTo>
                  <a:lnTo>
                    <a:pt x="156" y="2"/>
                  </a:lnTo>
                  <a:lnTo>
                    <a:pt x="148" y="4"/>
                  </a:lnTo>
                  <a:lnTo>
                    <a:pt x="140" y="6"/>
                  </a:lnTo>
                  <a:lnTo>
                    <a:pt x="132" y="11"/>
                  </a:lnTo>
                  <a:lnTo>
                    <a:pt x="124" y="15"/>
                  </a:lnTo>
                  <a:lnTo>
                    <a:pt x="118" y="19"/>
                  </a:lnTo>
                  <a:lnTo>
                    <a:pt x="104" y="31"/>
                  </a:lnTo>
                  <a:lnTo>
                    <a:pt x="92" y="43"/>
                  </a:lnTo>
                  <a:lnTo>
                    <a:pt x="87" y="49"/>
                  </a:lnTo>
                  <a:lnTo>
                    <a:pt x="82" y="56"/>
                  </a:lnTo>
                  <a:lnTo>
                    <a:pt x="64" y="86"/>
                  </a:lnTo>
                  <a:lnTo>
                    <a:pt x="60" y="94"/>
                  </a:lnTo>
                  <a:lnTo>
                    <a:pt x="57" y="102"/>
                  </a:lnTo>
                  <a:lnTo>
                    <a:pt x="53" y="118"/>
                  </a:lnTo>
                  <a:lnTo>
                    <a:pt x="43" y="151"/>
                  </a:lnTo>
                  <a:lnTo>
                    <a:pt x="25" y="217"/>
                  </a:lnTo>
                  <a:lnTo>
                    <a:pt x="15" y="251"/>
                  </a:lnTo>
                  <a:lnTo>
                    <a:pt x="7" y="284"/>
                  </a:lnTo>
                  <a:lnTo>
                    <a:pt x="4" y="301"/>
                  </a:lnTo>
                  <a:lnTo>
                    <a:pt x="1" y="317"/>
                  </a:lnTo>
                  <a:lnTo>
                    <a:pt x="0" y="326"/>
                  </a:lnTo>
                  <a:lnTo>
                    <a:pt x="0" y="335"/>
                  </a:lnTo>
                  <a:lnTo>
                    <a:pt x="0" y="344"/>
                  </a:lnTo>
                  <a:lnTo>
                    <a:pt x="1" y="352"/>
                  </a:lnTo>
                  <a:lnTo>
                    <a:pt x="3" y="361"/>
                  </a:lnTo>
                  <a:lnTo>
                    <a:pt x="5" y="368"/>
                  </a:lnTo>
                  <a:lnTo>
                    <a:pt x="8" y="377"/>
                  </a:lnTo>
                  <a:lnTo>
                    <a:pt x="12" y="384"/>
                  </a:lnTo>
                  <a:lnTo>
                    <a:pt x="17" y="392"/>
                  </a:lnTo>
                  <a:lnTo>
                    <a:pt x="22" y="398"/>
                  </a:lnTo>
                  <a:lnTo>
                    <a:pt x="28" y="404"/>
                  </a:lnTo>
                  <a:lnTo>
                    <a:pt x="37" y="408"/>
                  </a:lnTo>
                  <a:lnTo>
                    <a:pt x="44" y="411"/>
                  </a:lnTo>
                  <a:lnTo>
                    <a:pt x="53" y="412"/>
                  </a:lnTo>
                  <a:lnTo>
                    <a:pt x="70" y="413"/>
                  </a:lnTo>
                  <a:lnTo>
                    <a:pt x="87" y="412"/>
                  </a:lnTo>
                  <a:lnTo>
                    <a:pt x="105" y="413"/>
                  </a:lnTo>
                  <a:lnTo>
                    <a:pt x="113" y="413"/>
                  </a:lnTo>
                  <a:lnTo>
                    <a:pt x="122" y="412"/>
                  </a:lnTo>
                  <a:lnTo>
                    <a:pt x="129" y="409"/>
                  </a:lnTo>
                  <a:lnTo>
                    <a:pt x="138" y="406"/>
                  </a:lnTo>
                  <a:lnTo>
                    <a:pt x="144" y="400"/>
                  </a:lnTo>
                  <a:lnTo>
                    <a:pt x="152" y="395"/>
                  </a:lnTo>
                  <a:lnTo>
                    <a:pt x="157" y="389"/>
                  </a:lnTo>
                  <a:lnTo>
                    <a:pt x="163" y="382"/>
                  </a:lnTo>
                  <a:lnTo>
                    <a:pt x="168" y="376"/>
                  </a:lnTo>
                  <a:lnTo>
                    <a:pt x="173" y="368"/>
                  </a:lnTo>
                  <a:lnTo>
                    <a:pt x="181" y="352"/>
                  </a:lnTo>
                  <a:lnTo>
                    <a:pt x="187" y="336"/>
                  </a:lnTo>
                  <a:lnTo>
                    <a:pt x="191" y="321"/>
                  </a:lnTo>
                  <a:lnTo>
                    <a:pt x="208" y="253"/>
                  </a:lnTo>
                  <a:lnTo>
                    <a:pt x="225" y="187"/>
                  </a:lnTo>
                  <a:lnTo>
                    <a:pt x="243" y="120"/>
                  </a:lnTo>
                  <a:lnTo>
                    <a:pt x="253" y="87"/>
                  </a:lnTo>
                  <a:lnTo>
                    <a:pt x="260"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35" name="Freeform 221"/>
            <p:cNvSpPr>
              <a:spLocks/>
            </p:cNvSpPr>
            <p:nvPr/>
          </p:nvSpPr>
          <p:spPr bwMode="auto">
            <a:xfrm>
              <a:off x="3704" y="1720"/>
              <a:ext cx="44" cy="71"/>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1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2" y="54"/>
                  </a:moveTo>
                  <a:lnTo>
                    <a:pt x="263" y="47"/>
                  </a:lnTo>
                  <a:lnTo>
                    <a:pt x="263" y="38"/>
                  </a:lnTo>
                  <a:lnTo>
                    <a:pt x="262" y="29"/>
                  </a:lnTo>
                  <a:lnTo>
                    <a:pt x="259" y="20"/>
                  </a:lnTo>
                  <a:lnTo>
                    <a:pt x="256" y="12"/>
                  </a:lnTo>
                  <a:lnTo>
                    <a:pt x="254" y="8"/>
                  </a:lnTo>
                  <a:lnTo>
                    <a:pt x="250" y="5"/>
                  </a:lnTo>
                  <a:lnTo>
                    <a:pt x="247" y="2"/>
                  </a:lnTo>
                  <a:lnTo>
                    <a:pt x="244" y="1"/>
                  </a:lnTo>
                  <a:lnTo>
                    <a:pt x="235" y="0"/>
                  </a:lnTo>
                  <a:lnTo>
                    <a:pt x="217" y="0"/>
                  </a:lnTo>
                  <a:lnTo>
                    <a:pt x="199" y="0"/>
                  </a:lnTo>
                  <a:lnTo>
                    <a:pt x="183" y="0"/>
                  </a:lnTo>
                  <a:lnTo>
                    <a:pt x="166" y="1"/>
                  </a:lnTo>
                  <a:lnTo>
                    <a:pt x="158" y="2"/>
                  </a:lnTo>
                  <a:lnTo>
                    <a:pt x="149" y="4"/>
                  </a:lnTo>
                  <a:lnTo>
                    <a:pt x="141" y="7"/>
                  </a:lnTo>
                  <a:lnTo>
                    <a:pt x="133" y="10"/>
                  </a:lnTo>
                  <a:lnTo>
                    <a:pt x="126" y="15"/>
                  </a:lnTo>
                  <a:lnTo>
                    <a:pt x="118" y="20"/>
                  </a:lnTo>
                  <a:lnTo>
                    <a:pt x="105" y="31"/>
                  </a:lnTo>
                  <a:lnTo>
                    <a:pt x="93" y="43"/>
                  </a:lnTo>
                  <a:lnTo>
                    <a:pt x="87" y="50"/>
                  </a:lnTo>
                  <a:lnTo>
                    <a:pt x="83" y="56"/>
                  </a:lnTo>
                  <a:lnTo>
                    <a:pt x="65" y="86"/>
                  </a:lnTo>
                  <a:lnTo>
                    <a:pt x="62" y="93"/>
                  </a:lnTo>
                  <a:lnTo>
                    <a:pt x="59" y="102"/>
                  </a:lnTo>
                  <a:lnTo>
                    <a:pt x="53" y="118"/>
                  </a:lnTo>
                  <a:lnTo>
                    <a:pt x="45" y="152"/>
                  </a:lnTo>
                  <a:lnTo>
                    <a:pt x="27" y="218"/>
                  </a:lnTo>
                  <a:lnTo>
                    <a:pt x="17" y="251"/>
                  </a:lnTo>
                  <a:lnTo>
                    <a:pt x="9" y="284"/>
                  </a:lnTo>
                  <a:lnTo>
                    <a:pt x="4" y="301"/>
                  </a:lnTo>
                  <a:lnTo>
                    <a:pt x="1" y="318"/>
                  </a:lnTo>
                  <a:lnTo>
                    <a:pt x="1" y="327"/>
                  </a:lnTo>
                  <a:lnTo>
                    <a:pt x="0" y="335"/>
                  </a:lnTo>
                  <a:lnTo>
                    <a:pt x="1" y="344"/>
                  </a:lnTo>
                  <a:lnTo>
                    <a:pt x="2" y="352"/>
                  </a:lnTo>
                  <a:lnTo>
                    <a:pt x="4" y="361"/>
                  </a:lnTo>
                  <a:lnTo>
                    <a:pt x="6" y="368"/>
                  </a:lnTo>
                  <a:lnTo>
                    <a:pt x="10" y="377"/>
                  </a:lnTo>
                  <a:lnTo>
                    <a:pt x="13" y="384"/>
                  </a:lnTo>
                  <a:lnTo>
                    <a:pt x="18" y="392"/>
                  </a:lnTo>
                  <a:lnTo>
                    <a:pt x="24" y="398"/>
                  </a:lnTo>
                  <a:lnTo>
                    <a:pt x="30" y="404"/>
                  </a:lnTo>
                  <a:lnTo>
                    <a:pt x="37" y="408"/>
                  </a:lnTo>
                  <a:lnTo>
                    <a:pt x="46" y="411"/>
                  </a:lnTo>
                  <a:lnTo>
                    <a:pt x="54" y="412"/>
                  </a:lnTo>
                  <a:lnTo>
                    <a:pt x="71" y="413"/>
                  </a:lnTo>
                  <a:lnTo>
                    <a:pt x="88" y="412"/>
                  </a:lnTo>
                  <a:lnTo>
                    <a:pt x="105" y="413"/>
                  </a:lnTo>
                  <a:lnTo>
                    <a:pt x="114" y="413"/>
                  </a:lnTo>
                  <a:lnTo>
                    <a:pt x="123" y="412"/>
                  </a:lnTo>
                  <a:lnTo>
                    <a:pt x="131" y="410"/>
                  </a:lnTo>
                  <a:lnTo>
                    <a:pt x="139" y="405"/>
                  </a:lnTo>
                  <a:lnTo>
                    <a:pt x="146" y="400"/>
                  </a:lnTo>
                  <a:lnTo>
                    <a:pt x="152" y="395"/>
                  </a:lnTo>
                  <a:lnTo>
                    <a:pt x="159" y="388"/>
                  </a:lnTo>
                  <a:lnTo>
                    <a:pt x="164" y="382"/>
                  </a:lnTo>
                  <a:lnTo>
                    <a:pt x="169" y="376"/>
                  </a:lnTo>
                  <a:lnTo>
                    <a:pt x="174" y="368"/>
                  </a:lnTo>
                  <a:lnTo>
                    <a:pt x="182" y="353"/>
                  </a:lnTo>
                  <a:lnTo>
                    <a:pt x="187" y="336"/>
                  </a:lnTo>
                  <a:lnTo>
                    <a:pt x="193" y="320"/>
                  </a:lnTo>
                  <a:lnTo>
                    <a:pt x="209" y="253"/>
                  </a:lnTo>
                  <a:lnTo>
                    <a:pt x="226" y="187"/>
                  </a:lnTo>
                  <a:lnTo>
                    <a:pt x="245" y="121"/>
                  </a:lnTo>
                  <a:lnTo>
                    <a:pt x="255" y="88"/>
                  </a:lnTo>
                  <a:lnTo>
                    <a:pt x="262" y="5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36" name="Freeform 222"/>
            <p:cNvSpPr>
              <a:spLocks/>
            </p:cNvSpPr>
            <p:nvPr/>
          </p:nvSpPr>
          <p:spPr bwMode="auto">
            <a:xfrm>
              <a:off x="3735" y="1775"/>
              <a:ext cx="5" cy="14"/>
            </a:xfrm>
            <a:custGeom>
              <a:avLst/>
              <a:gdLst>
                <a:gd name="T0" fmla="*/ 0 w 26"/>
                <a:gd name="T1" fmla="*/ 0 h 85"/>
                <a:gd name="T2" fmla="*/ 0 w 26"/>
                <a:gd name="T3" fmla="*/ 0 h 85"/>
                <a:gd name="T4" fmla="*/ 0 w 26"/>
                <a:gd name="T5" fmla="*/ 0 h 85"/>
                <a:gd name="T6" fmla="*/ 0 w 26"/>
                <a:gd name="T7" fmla="*/ 0 h 85"/>
                <a:gd name="T8" fmla="*/ 0 w 26"/>
                <a:gd name="T9" fmla="*/ 0 h 85"/>
                <a:gd name="T10" fmla="*/ 0 w 26"/>
                <a:gd name="T11" fmla="*/ 0 h 85"/>
                <a:gd name="T12" fmla="*/ 0 w 26"/>
                <a:gd name="T13" fmla="*/ 0 h 85"/>
                <a:gd name="T14" fmla="*/ 0 w 26"/>
                <a:gd name="T15" fmla="*/ 0 h 85"/>
                <a:gd name="T16" fmla="*/ 0 w 26"/>
                <a:gd name="T17" fmla="*/ 0 h 85"/>
                <a:gd name="T18" fmla="*/ 0 w 26"/>
                <a:gd name="T19" fmla="*/ 0 h 85"/>
                <a:gd name="T20" fmla="*/ 0 w 26"/>
                <a:gd name="T21" fmla="*/ 0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5">
                  <a:moveTo>
                    <a:pt x="4" y="0"/>
                  </a:moveTo>
                  <a:lnTo>
                    <a:pt x="2" y="11"/>
                  </a:lnTo>
                  <a:lnTo>
                    <a:pt x="0" y="22"/>
                  </a:lnTo>
                  <a:lnTo>
                    <a:pt x="0" y="34"/>
                  </a:lnTo>
                  <a:lnTo>
                    <a:pt x="3" y="45"/>
                  </a:lnTo>
                  <a:lnTo>
                    <a:pt x="5" y="51"/>
                  </a:lnTo>
                  <a:lnTo>
                    <a:pt x="7" y="56"/>
                  </a:lnTo>
                  <a:lnTo>
                    <a:pt x="13" y="66"/>
                  </a:lnTo>
                  <a:lnTo>
                    <a:pt x="19" y="76"/>
                  </a:lnTo>
                  <a:lnTo>
                    <a:pt x="23" y="81"/>
                  </a:lnTo>
                  <a:lnTo>
                    <a:pt x="26"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37" name="Line 223"/>
            <p:cNvSpPr>
              <a:spLocks noChangeShapeType="1"/>
            </p:cNvSpPr>
            <p:nvPr/>
          </p:nvSpPr>
          <p:spPr bwMode="auto">
            <a:xfrm flipH="1">
              <a:off x="3798" y="1685"/>
              <a:ext cx="11"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38" name="Line 224"/>
            <p:cNvSpPr>
              <a:spLocks noChangeShapeType="1"/>
            </p:cNvSpPr>
            <p:nvPr/>
          </p:nvSpPr>
          <p:spPr bwMode="auto">
            <a:xfrm flipH="1">
              <a:off x="3778" y="1685"/>
              <a:ext cx="11"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39" name="Freeform 225"/>
            <p:cNvSpPr>
              <a:spLocks/>
            </p:cNvSpPr>
            <p:nvPr/>
          </p:nvSpPr>
          <p:spPr bwMode="auto">
            <a:xfrm>
              <a:off x="3421" y="1457"/>
              <a:ext cx="5" cy="14"/>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0 h 86"/>
                <a:gd name="T18" fmla="*/ 0 w 26"/>
                <a:gd name="T19" fmla="*/ 0 h 86"/>
                <a:gd name="T20" fmla="*/ 0 w 26"/>
                <a:gd name="T21" fmla="*/ 0 h 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6">
                  <a:moveTo>
                    <a:pt x="3" y="0"/>
                  </a:moveTo>
                  <a:lnTo>
                    <a:pt x="1" y="12"/>
                  </a:lnTo>
                  <a:lnTo>
                    <a:pt x="0" y="23"/>
                  </a:lnTo>
                  <a:lnTo>
                    <a:pt x="1" y="35"/>
                  </a:lnTo>
                  <a:lnTo>
                    <a:pt x="3" y="46"/>
                  </a:lnTo>
                  <a:lnTo>
                    <a:pt x="4" y="51"/>
                  </a:lnTo>
                  <a:lnTo>
                    <a:pt x="6" y="56"/>
                  </a:lnTo>
                  <a:lnTo>
                    <a:pt x="13" y="67"/>
                  </a:lnTo>
                  <a:lnTo>
                    <a:pt x="19" y="77"/>
                  </a:lnTo>
                  <a:lnTo>
                    <a:pt x="22" y="82"/>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40" name="Freeform 226"/>
            <p:cNvSpPr>
              <a:spLocks/>
            </p:cNvSpPr>
            <p:nvPr/>
          </p:nvSpPr>
          <p:spPr bwMode="auto">
            <a:xfrm>
              <a:off x="3390" y="1401"/>
              <a:ext cx="44" cy="70"/>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0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1" y="55"/>
                  </a:moveTo>
                  <a:lnTo>
                    <a:pt x="263" y="47"/>
                  </a:lnTo>
                  <a:lnTo>
                    <a:pt x="262" y="38"/>
                  </a:lnTo>
                  <a:lnTo>
                    <a:pt x="261" y="30"/>
                  </a:lnTo>
                  <a:lnTo>
                    <a:pt x="257" y="21"/>
                  </a:lnTo>
                  <a:lnTo>
                    <a:pt x="254" y="12"/>
                  </a:lnTo>
                  <a:lnTo>
                    <a:pt x="252" y="9"/>
                  </a:lnTo>
                  <a:lnTo>
                    <a:pt x="249" y="5"/>
                  </a:lnTo>
                  <a:lnTo>
                    <a:pt x="246" y="3"/>
                  </a:lnTo>
                  <a:lnTo>
                    <a:pt x="242" y="1"/>
                  </a:lnTo>
                  <a:lnTo>
                    <a:pt x="234" y="0"/>
                  </a:lnTo>
                  <a:lnTo>
                    <a:pt x="216" y="1"/>
                  </a:lnTo>
                  <a:lnTo>
                    <a:pt x="199" y="0"/>
                  </a:lnTo>
                  <a:lnTo>
                    <a:pt x="182" y="1"/>
                  </a:lnTo>
                  <a:lnTo>
                    <a:pt x="165" y="2"/>
                  </a:lnTo>
                  <a:lnTo>
                    <a:pt x="156" y="3"/>
                  </a:lnTo>
                  <a:lnTo>
                    <a:pt x="148" y="4"/>
                  </a:lnTo>
                  <a:lnTo>
                    <a:pt x="139" y="7"/>
                  </a:lnTo>
                  <a:lnTo>
                    <a:pt x="132" y="11"/>
                  </a:lnTo>
                  <a:lnTo>
                    <a:pt x="124" y="15"/>
                  </a:lnTo>
                  <a:lnTo>
                    <a:pt x="117" y="20"/>
                  </a:lnTo>
                  <a:lnTo>
                    <a:pt x="104" y="32"/>
                  </a:lnTo>
                  <a:lnTo>
                    <a:pt x="92" y="44"/>
                  </a:lnTo>
                  <a:lnTo>
                    <a:pt x="86" y="50"/>
                  </a:lnTo>
                  <a:lnTo>
                    <a:pt x="82" y="57"/>
                  </a:lnTo>
                  <a:lnTo>
                    <a:pt x="64" y="87"/>
                  </a:lnTo>
                  <a:lnTo>
                    <a:pt x="60" y="95"/>
                  </a:lnTo>
                  <a:lnTo>
                    <a:pt x="57" y="102"/>
                  </a:lnTo>
                  <a:lnTo>
                    <a:pt x="52" y="119"/>
                  </a:lnTo>
                  <a:lnTo>
                    <a:pt x="43" y="152"/>
                  </a:lnTo>
                  <a:lnTo>
                    <a:pt x="25" y="218"/>
                  </a:lnTo>
                  <a:lnTo>
                    <a:pt x="16" y="251"/>
                  </a:lnTo>
                  <a:lnTo>
                    <a:pt x="7" y="284"/>
                  </a:lnTo>
                  <a:lnTo>
                    <a:pt x="3" y="301"/>
                  </a:lnTo>
                  <a:lnTo>
                    <a:pt x="1" y="318"/>
                  </a:lnTo>
                  <a:lnTo>
                    <a:pt x="0" y="327"/>
                  </a:lnTo>
                  <a:lnTo>
                    <a:pt x="0" y="335"/>
                  </a:lnTo>
                  <a:lnTo>
                    <a:pt x="0" y="344"/>
                  </a:lnTo>
                  <a:lnTo>
                    <a:pt x="1" y="352"/>
                  </a:lnTo>
                  <a:lnTo>
                    <a:pt x="3" y="361"/>
                  </a:lnTo>
                  <a:lnTo>
                    <a:pt x="5" y="369"/>
                  </a:lnTo>
                  <a:lnTo>
                    <a:pt x="8" y="377"/>
                  </a:lnTo>
                  <a:lnTo>
                    <a:pt x="11" y="385"/>
                  </a:lnTo>
                  <a:lnTo>
                    <a:pt x="17" y="393"/>
                  </a:lnTo>
                  <a:lnTo>
                    <a:pt x="22" y="399"/>
                  </a:lnTo>
                  <a:lnTo>
                    <a:pt x="28" y="405"/>
                  </a:lnTo>
                  <a:lnTo>
                    <a:pt x="36" y="409"/>
                  </a:lnTo>
                  <a:lnTo>
                    <a:pt x="44" y="411"/>
                  </a:lnTo>
                  <a:lnTo>
                    <a:pt x="53" y="412"/>
                  </a:lnTo>
                  <a:lnTo>
                    <a:pt x="70" y="413"/>
                  </a:lnTo>
                  <a:lnTo>
                    <a:pt x="87" y="413"/>
                  </a:lnTo>
                  <a:lnTo>
                    <a:pt x="104" y="413"/>
                  </a:lnTo>
                  <a:lnTo>
                    <a:pt x="114" y="413"/>
                  </a:lnTo>
                  <a:lnTo>
                    <a:pt x="121" y="413"/>
                  </a:lnTo>
                  <a:lnTo>
                    <a:pt x="130" y="410"/>
                  </a:lnTo>
                  <a:lnTo>
                    <a:pt x="137" y="406"/>
                  </a:lnTo>
                  <a:lnTo>
                    <a:pt x="145" y="401"/>
                  </a:lnTo>
                  <a:lnTo>
                    <a:pt x="151" y="395"/>
                  </a:lnTo>
                  <a:lnTo>
                    <a:pt x="157" y="390"/>
                  </a:lnTo>
                  <a:lnTo>
                    <a:pt x="163" y="383"/>
                  </a:lnTo>
                  <a:lnTo>
                    <a:pt x="168" y="376"/>
                  </a:lnTo>
                  <a:lnTo>
                    <a:pt x="172" y="368"/>
                  </a:lnTo>
                  <a:lnTo>
                    <a:pt x="181" y="353"/>
                  </a:lnTo>
                  <a:lnTo>
                    <a:pt x="186" y="338"/>
                  </a:lnTo>
                  <a:lnTo>
                    <a:pt x="191" y="320"/>
                  </a:lnTo>
                  <a:lnTo>
                    <a:pt x="207" y="254"/>
                  </a:lnTo>
                  <a:lnTo>
                    <a:pt x="224" y="187"/>
                  </a:lnTo>
                  <a:lnTo>
                    <a:pt x="244" y="121"/>
                  </a:lnTo>
                  <a:lnTo>
                    <a:pt x="253" y="88"/>
                  </a:lnTo>
                  <a:lnTo>
                    <a:pt x="26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41" name="Freeform 227"/>
            <p:cNvSpPr>
              <a:spLocks/>
            </p:cNvSpPr>
            <p:nvPr/>
          </p:nvSpPr>
          <p:spPr bwMode="auto">
            <a:xfrm>
              <a:off x="3448" y="1452"/>
              <a:ext cx="28" cy="35"/>
            </a:xfrm>
            <a:custGeom>
              <a:avLst/>
              <a:gdLst>
                <a:gd name="T0" fmla="*/ 0 w 165"/>
                <a:gd name="T1" fmla="*/ 0 h 207"/>
                <a:gd name="T2" fmla="*/ 1 w 165"/>
                <a:gd name="T3" fmla="*/ 0 h 207"/>
                <a:gd name="T4" fmla="*/ 0 w 165"/>
                <a:gd name="T5" fmla="*/ 1 h 207"/>
                <a:gd name="T6" fmla="*/ 1 w 165"/>
                <a:gd name="T7" fmla="*/ 1 h 20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5" h="207">
                  <a:moveTo>
                    <a:pt x="55" y="0"/>
                  </a:moveTo>
                  <a:lnTo>
                    <a:pt x="165" y="0"/>
                  </a:lnTo>
                  <a:lnTo>
                    <a:pt x="0" y="207"/>
                  </a:lnTo>
                  <a:lnTo>
                    <a:pt x="109" y="2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42" name="Freeform 228"/>
            <p:cNvSpPr>
              <a:spLocks/>
            </p:cNvSpPr>
            <p:nvPr/>
          </p:nvSpPr>
          <p:spPr bwMode="auto">
            <a:xfrm>
              <a:off x="3813" y="2685"/>
              <a:ext cx="4" cy="14"/>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0 h 86"/>
                <a:gd name="T18" fmla="*/ 0 w 26"/>
                <a:gd name="T19" fmla="*/ 0 h 86"/>
                <a:gd name="T20" fmla="*/ 0 w 26"/>
                <a:gd name="T21" fmla="*/ 0 h 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6">
                  <a:moveTo>
                    <a:pt x="3" y="0"/>
                  </a:moveTo>
                  <a:lnTo>
                    <a:pt x="1" y="11"/>
                  </a:lnTo>
                  <a:lnTo>
                    <a:pt x="0" y="23"/>
                  </a:lnTo>
                  <a:lnTo>
                    <a:pt x="0" y="34"/>
                  </a:lnTo>
                  <a:lnTo>
                    <a:pt x="2" y="45"/>
                  </a:lnTo>
                  <a:lnTo>
                    <a:pt x="4" y="51"/>
                  </a:lnTo>
                  <a:lnTo>
                    <a:pt x="6" y="56"/>
                  </a:lnTo>
                  <a:lnTo>
                    <a:pt x="12" y="67"/>
                  </a:lnTo>
                  <a:lnTo>
                    <a:pt x="18" y="76"/>
                  </a:lnTo>
                  <a:lnTo>
                    <a:pt x="21" y="81"/>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43" name="Freeform 229"/>
            <p:cNvSpPr>
              <a:spLocks/>
            </p:cNvSpPr>
            <p:nvPr/>
          </p:nvSpPr>
          <p:spPr bwMode="auto">
            <a:xfrm>
              <a:off x="3780" y="2629"/>
              <a:ext cx="46" cy="70"/>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1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2" y="55"/>
                  </a:moveTo>
                  <a:lnTo>
                    <a:pt x="263" y="47"/>
                  </a:lnTo>
                  <a:lnTo>
                    <a:pt x="263" y="38"/>
                  </a:lnTo>
                  <a:lnTo>
                    <a:pt x="261" y="30"/>
                  </a:lnTo>
                  <a:lnTo>
                    <a:pt x="258" y="20"/>
                  </a:lnTo>
                  <a:lnTo>
                    <a:pt x="255" y="11"/>
                  </a:lnTo>
                  <a:lnTo>
                    <a:pt x="252" y="8"/>
                  </a:lnTo>
                  <a:lnTo>
                    <a:pt x="250" y="5"/>
                  </a:lnTo>
                  <a:lnTo>
                    <a:pt x="247" y="3"/>
                  </a:lnTo>
                  <a:lnTo>
                    <a:pt x="242" y="1"/>
                  </a:lnTo>
                  <a:lnTo>
                    <a:pt x="234" y="0"/>
                  </a:lnTo>
                  <a:lnTo>
                    <a:pt x="216" y="0"/>
                  </a:lnTo>
                  <a:lnTo>
                    <a:pt x="199" y="0"/>
                  </a:lnTo>
                  <a:lnTo>
                    <a:pt x="182" y="0"/>
                  </a:lnTo>
                  <a:lnTo>
                    <a:pt x="165" y="1"/>
                  </a:lnTo>
                  <a:lnTo>
                    <a:pt x="156" y="3"/>
                  </a:lnTo>
                  <a:lnTo>
                    <a:pt x="149" y="4"/>
                  </a:lnTo>
                  <a:lnTo>
                    <a:pt x="140" y="7"/>
                  </a:lnTo>
                  <a:lnTo>
                    <a:pt x="132" y="10"/>
                  </a:lnTo>
                  <a:lnTo>
                    <a:pt x="124" y="15"/>
                  </a:lnTo>
                  <a:lnTo>
                    <a:pt x="118" y="20"/>
                  </a:lnTo>
                  <a:lnTo>
                    <a:pt x="105" y="31"/>
                  </a:lnTo>
                  <a:lnTo>
                    <a:pt x="92" y="43"/>
                  </a:lnTo>
                  <a:lnTo>
                    <a:pt x="87" y="50"/>
                  </a:lnTo>
                  <a:lnTo>
                    <a:pt x="82" y="57"/>
                  </a:lnTo>
                  <a:lnTo>
                    <a:pt x="65" y="86"/>
                  </a:lnTo>
                  <a:lnTo>
                    <a:pt x="60" y="94"/>
                  </a:lnTo>
                  <a:lnTo>
                    <a:pt x="58" y="102"/>
                  </a:lnTo>
                  <a:lnTo>
                    <a:pt x="53" y="119"/>
                  </a:lnTo>
                  <a:lnTo>
                    <a:pt x="44" y="152"/>
                  </a:lnTo>
                  <a:lnTo>
                    <a:pt x="25" y="218"/>
                  </a:lnTo>
                  <a:lnTo>
                    <a:pt x="17" y="251"/>
                  </a:lnTo>
                  <a:lnTo>
                    <a:pt x="8" y="284"/>
                  </a:lnTo>
                  <a:lnTo>
                    <a:pt x="4" y="301"/>
                  </a:lnTo>
                  <a:lnTo>
                    <a:pt x="1" y="318"/>
                  </a:lnTo>
                  <a:lnTo>
                    <a:pt x="0" y="327"/>
                  </a:lnTo>
                  <a:lnTo>
                    <a:pt x="0" y="335"/>
                  </a:lnTo>
                  <a:lnTo>
                    <a:pt x="1" y="344"/>
                  </a:lnTo>
                  <a:lnTo>
                    <a:pt x="2" y="352"/>
                  </a:lnTo>
                  <a:lnTo>
                    <a:pt x="3" y="361"/>
                  </a:lnTo>
                  <a:lnTo>
                    <a:pt x="6" y="369"/>
                  </a:lnTo>
                  <a:lnTo>
                    <a:pt x="9" y="377"/>
                  </a:lnTo>
                  <a:lnTo>
                    <a:pt x="12" y="385"/>
                  </a:lnTo>
                  <a:lnTo>
                    <a:pt x="17" y="392"/>
                  </a:lnTo>
                  <a:lnTo>
                    <a:pt x="23" y="399"/>
                  </a:lnTo>
                  <a:lnTo>
                    <a:pt x="29" y="404"/>
                  </a:lnTo>
                  <a:lnTo>
                    <a:pt x="37" y="408"/>
                  </a:lnTo>
                  <a:lnTo>
                    <a:pt x="45" y="411"/>
                  </a:lnTo>
                  <a:lnTo>
                    <a:pt x="54" y="412"/>
                  </a:lnTo>
                  <a:lnTo>
                    <a:pt x="71" y="413"/>
                  </a:lnTo>
                  <a:lnTo>
                    <a:pt x="88" y="413"/>
                  </a:lnTo>
                  <a:lnTo>
                    <a:pt x="105" y="413"/>
                  </a:lnTo>
                  <a:lnTo>
                    <a:pt x="114" y="413"/>
                  </a:lnTo>
                  <a:lnTo>
                    <a:pt x="122" y="412"/>
                  </a:lnTo>
                  <a:lnTo>
                    <a:pt x="131" y="410"/>
                  </a:lnTo>
                  <a:lnTo>
                    <a:pt x="138" y="405"/>
                  </a:lnTo>
                  <a:lnTo>
                    <a:pt x="146" y="400"/>
                  </a:lnTo>
                  <a:lnTo>
                    <a:pt x="152" y="395"/>
                  </a:lnTo>
                  <a:lnTo>
                    <a:pt x="158" y="389"/>
                  </a:lnTo>
                  <a:lnTo>
                    <a:pt x="164" y="382"/>
                  </a:lnTo>
                  <a:lnTo>
                    <a:pt x="169" y="376"/>
                  </a:lnTo>
                  <a:lnTo>
                    <a:pt x="173" y="368"/>
                  </a:lnTo>
                  <a:lnTo>
                    <a:pt x="181" y="353"/>
                  </a:lnTo>
                  <a:lnTo>
                    <a:pt x="187" y="337"/>
                  </a:lnTo>
                  <a:lnTo>
                    <a:pt x="192" y="320"/>
                  </a:lnTo>
                  <a:lnTo>
                    <a:pt x="208" y="253"/>
                  </a:lnTo>
                  <a:lnTo>
                    <a:pt x="225" y="187"/>
                  </a:lnTo>
                  <a:lnTo>
                    <a:pt x="245" y="121"/>
                  </a:lnTo>
                  <a:lnTo>
                    <a:pt x="253" y="88"/>
                  </a:lnTo>
                  <a:lnTo>
                    <a:pt x="26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44" name="Freeform 230"/>
            <p:cNvSpPr>
              <a:spLocks/>
            </p:cNvSpPr>
            <p:nvPr/>
          </p:nvSpPr>
          <p:spPr bwMode="auto">
            <a:xfrm>
              <a:off x="3834" y="2679"/>
              <a:ext cx="33" cy="54"/>
            </a:xfrm>
            <a:custGeom>
              <a:avLst/>
              <a:gdLst>
                <a:gd name="T0" fmla="*/ 0 w 191"/>
                <a:gd name="T1" fmla="*/ 2 h 309"/>
                <a:gd name="T2" fmla="*/ 0 w 191"/>
                <a:gd name="T3" fmla="*/ 2 h 309"/>
                <a:gd name="T4" fmla="*/ 1 w 191"/>
                <a:gd name="T5" fmla="*/ 0 h 309"/>
                <a:gd name="T6" fmla="*/ 0 60000 65536"/>
                <a:gd name="T7" fmla="*/ 0 60000 65536"/>
                <a:gd name="T8" fmla="*/ 0 60000 65536"/>
              </a:gdLst>
              <a:ahLst/>
              <a:cxnLst>
                <a:cxn ang="T6">
                  <a:pos x="T0" y="T1"/>
                </a:cxn>
                <a:cxn ang="T7">
                  <a:pos x="T2" y="T3"/>
                </a:cxn>
                <a:cxn ang="T8">
                  <a:pos x="T4" y="T5"/>
                </a:cxn>
              </a:cxnLst>
              <a:rect l="0" t="0" r="r" b="b"/>
              <a:pathLst>
                <a:path w="191" h="309">
                  <a:moveTo>
                    <a:pt x="0" y="309"/>
                  </a:moveTo>
                  <a:lnTo>
                    <a:pt x="26" y="309"/>
                  </a:lnTo>
                  <a:lnTo>
                    <a:pt x="19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45" name="Line 231"/>
            <p:cNvSpPr>
              <a:spLocks noChangeShapeType="1"/>
            </p:cNvSpPr>
            <p:nvPr/>
          </p:nvSpPr>
          <p:spPr bwMode="auto">
            <a:xfrm>
              <a:off x="3848" y="2679"/>
              <a:ext cx="0"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46" name="Freeform 232"/>
            <p:cNvSpPr>
              <a:spLocks/>
            </p:cNvSpPr>
            <p:nvPr/>
          </p:nvSpPr>
          <p:spPr bwMode="auto">
            <a:xfrm>
              <a:off x="2346" y="2263"/>
              <a:ext cx="3" cy="15"/>
            </a:xfrm>
            <a:custGeom>
              <a:avLst/>
              <a:gdLst>
                <a:gd name="T0" fmla="*/ 0 w 25"/>
                <a:gd name="T1" fmla="*/ 0 h 85"/>
                <a:gd name="T2" fmla="*/ 0 w 25"/>
                <a:gd name="T3" fmla="*/ 0 h 85"/>
                <a:gd name="T4" fmla="*/ 0 w 25"/>
                <a:gd name="T5" fmla="*/ 0 h 85"/>
                <a:gd name="T6" fmla="*/ 0 w 25"/>
                <a:gd name="T7" fmla="*/ 0 h 85"/>
                <a:gd name="T8" fmla="*/ 0 w 25"/>
                <a:gd name="T9" fmla="*/ 0 h 85"/>
                <a:gd name="T10" fmla="*/ 0 w 25"/>
                <a:gd name="T11" fmla="*/ 0 h 85"/>
                <a:gd name="T12" fmla="*/ 0 w 25"/>
                <a:gd name="T13" fmla="*/ 0 h 85"/>
                <a:gd name="T14" fmla="*/ 0 w 25"/>
                <a:gd name="T15" fmla="*/ 0 h 85"/>
                <a:gd name="T16" fmla="*/ 0 w 25"/>
                <a:gd name="T17" fmla="*/ 0 h 85"/>
                <a:gd name="T18" fmla="*/ 0 w 25"/>
                <a:gd name="T19" fmla="*/ 0 h 85"/>
                <a:gd name="T20" fmla="*/ 0 w 25"/>
                <a:gd name="T21" fmla="*/ 1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 h="85">
                  <a:moveTo>
                    <a:pt x="4" y="0"/>
                  </a:moveTo>
                  <a:lnTo>
                    <a:pt x="1" y="11"/>
                  </a:lnTo>
                  <a:lnTo>
                    <a:pt x="0" y="22"/>
                  </a:lnTo>
                  <a:lnTo>
                    <a:pt x="1" y="34"/>
                  </a:lnTo>
                  <a:lnTo>
                    <a:pt x="3" y="46"/>
                  </a:lnTo>
                  <a:lnTo>
                    <a:pt x="4" y="51"/>
                  </a:lnTo>
                  <a:lnTo>
                    <a:pt x="7" y="57"/>
                  </a:lnTo>
                  <a:lnTo>
                    <a:pt x="13" y="66"/>
                  </a:lnTo>
                  <a:lnTo>
                    <a:pt x="19" y="77"/>
                  </a:lnTo>
                  <a:lnTo>
                    <a:pt x="22" y="81"/>
                  </a:lnTo>
                  <a:lnTo>
                    <a:pt x="25"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47" name="Freeform 233"/>
            <p:cNvSpPr>
              <a:spLocks/>
            </p:cNvSpPr>
            <p:nvPr/>
          </p:nvSpPr>
          <p:spPr bwMode="auto">
            <a:xfrm>
              <a:off x="2313" y="2207"/>
              <a:ext cx="46" cy="71"/>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1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0" y="55"/>
                  </a:moveTo>
                  <a:lnTo>
                    <a:pt x="263" y="46"/>
                  </a:lnTo>
                  <a:lnTo>
                    <a:pt x="262" y="38"/>
                  </a:lnTo>
                  <a:lnTo>
                    <a:pt x="260" y="29"/>
                  </a:lnTo>
                  <a:lnTo>
                    <a:pt x="257" y="20"/>
                  </a:lnTo>
                  <a:lnTo>
                    <a:pt x="254" y="12"/>
                  </a:lnTo>
                  <a:lnTo>
                    <a:pt x="252" y="8"/>
                  </a:lnTo>
                  <a:lnTo>
                    <a:pt x="249" y="5"/>
                  </a:lnTo>
                  <a:lnTo>
                    <a:pt x="246" y="2"/>
                  </a:lnTo>
                  <a:lnTo>
                    <a:pt x="242" y="1"/>
                  </a:lnTo>
                  <a:lnTo>
                    <a:pt x="234" y="0"/>
                  </a:lnTo>
                  <a:lnTo>
                    <a:pt x="216" y="0"/>
                  </a:lnTo>
                  <a:lnTo>
                    <a:pt x="199" y="0"/>
                  </a:lnTo>
                  <a:lnTo>
                    <a:pt x="182" y="0"/>
                  </a:lnTo>
                  <a:lnTo>
                    <a:pt x="165" y="1"/>
                  </a:lnTo>
                  <a:lnTo>
                    <a:pt x="156" y="2"/>
                  </a:lnTo>
                  <a:lnTo>
                    <a:pt x="148" y="5"/>
                  </a:lnTo>
                  <a:lnTo>
                    <a:pt x="139" y="7"/>
                  </a:lnTo>
                  <a:lnTo>
                    <a:pt x="132" y="11"/>
                  </a:lnTo>
                  <a:lnTo>
                    <a:pt x="124" y="15"/>
                  </a:lnTo>
                  <a:lnTo>
                    <a:pt x="118" y="19"/>
                  </a:lnTo>
                  <a:lnTo>
                    <a:pt x="104" y="31"/>
                  </a:lnTo>
                  <a:lnTo>
                    <a:pt x="92" y="43"/>
                  </a:lnTo>
                  <a:lnTo>
                    <a:pt x="87" y="49"/>
                  </a:lnTo>
                  <a:lnTo>
                    <a:pt x="82" y="57"/>
                  </a:lnTo>
                  <a:lnTo>
                    <a:pt x="65" y="87"/>
                  </a:lnTo>
                  <a:lnTo>
                    <a:pt x="60" y="94"/>
                  </a:lnTo>
                  <a:lnTo>
                    <a:pt x="57" y="102"/>
                  </a:lnTo>
                  <a:lnTo>
                    <a:pt x="53" y="118"/>
                  </a:lnTo>
                  <a:lnTo>
                    <a:pt x="43" y="151"/>
                  </a:lnTo>
                  <a:lnTo>
                    <a:pt x="25" y="217"/>
                  </a:lnTo>
                  <a:lnTo>
                    <a:pt x="16" y="252"/>
                  </a:lnTo>
                  <a:lnTo>
                    <a:pt x="7" y="285"/>
                  </a:lnTo>
                  <a:lnTo>
                    <a:pt x="4" y="301"/>
                  </a:lnTo>
                  <a:lnTo>
                    <a:pt x="1" y="318"/>
                  </a:lnTo>
                  <a:lnTo>
                    <a:pt x="0" y="326"/>
                  </a:lnTo>
                  <a:lnTo>
                    <a:pt x="0" y="335"/>
                  </a:lnTo>
                  <a:lnTo>
                    <a:pt x="0" y="344"/>
                  </a:lnTo>
                  <a:lnTo>
                    <a:pt x="1" y="353"/>
                  </a:lnTo>
                  <a:lnTo>
                    <a:pt x="3" y="360"/>
                  </a:lnTo>
                  <a:lnTo>
                    <a:pt x="5" y="369"/>
                  </a:lnTo>
                  <a:lnTo>
                    <a:pt x="8" y="377"/>
                  </a:lnTo>
                  <a:lnTo>
                    <a:pt x="12" y="385"/>
                  </a:lnTo>
                  <a:lnTo>
                    <a:pt x="17" y="392"/>
                  </a:lnTo>
                  <a:lnTo>
                    <a:pt x="22" y="398"/>
                  </a:lnTo>
                  <a:lnTo>
                    <a:pt x="28" y="404"/>
                  </a:lnTo>
                  <a:lnTo>
                    <a:pt x="37" y="408"/>
                  </a:lnTo>
                  <a:lnTo>
                    <a:pt x="44" y="410"/>
                  </a:lnTo>
                  <a:lnTo>
                    <a:pt x="53" y="412"/>
                  </a:lnTo>
                  <a:lnTo>
                    <a:pt x="70" y="412"/>
                  </a:lnTo>
                  <a:lnTo>
                    <a:pt x="87" y="412"/>
                  </a:lnTo>
                  <a:lnTo>
                    <a:pt x="105" y="413"/>
                  </a:lnTo>
                  <a:lnTo>
                    <a:pt x="114" y="413"/>
                  </a:lnTo>
                  <a:lnTo>
                    <a:pt x="122" y="412"/>
                  </a:lnTo>
                  <a:lnTo>
                    <a:pt x="129" y="409"/>
                  </a:lnTo>
                  <a:lnTo>
                    <a:pt x="137" y="406"/>
                  </a:lnTo>
                  <a:lnTo>
                    <a:pt x="144" y="401"/>
                  </a:lnTo>
                  <a:lnTo>
                    <a:pt x="152" y="395"/>
                  </a:lnTo>
                  <a:lnTo>
                    <a:pt x="157" y="389"/>
                  </a:lnTo>
                  <a:lnTo>
                    <a:pt x="163" y="383"/>
                  </a:lnTo>
                  <a:lnTo>
                    <a:pt x="168" y="376"/>
                  </a:lnTo>
                  <a:lnTo>
                    <a:pt x="173" y="369"/>
                  </a:lnTo>
                  <a:lnTo>
                    <a:pt x="181" y="353"/>
                  </a:lnTo>
                  <a:lnTo>
                    <a:pt x="187" y="337"/>
                  </a:lnTo>
                  <a:lnTo>
                    <a:pt x="191" y="321"/>
                  </a:lnTo>
                  <a:lnTo>
                    <a:pt x="207" y="254"/>
                  </a:lnTo>
                  <a:lnTo>
                    <a:pt x="225" y="187"/>
                  </a:lnTo>
                  <a:lnTo>
                    <a:pt x="243" y="121"/>
                  </a:lnTo>
                  <a:lnTo>
                    <a:pt x="253" y="88"/>
                  </a:lnTo>
                  <a:lnTo>
                    <a:pt x="260" y="5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48" name="Line 234"/>
            <p:cNvSpPr>
              <a:spLocks noChangeShapeType="1"/>
            </p:cNvSpPr>
            <p:nvPr/>
          </p:nvSpPr>
          <p:spPr bwMode="auto">
            <a:xfrm flipV="1">
              <a:off x="2372" y="2259"/>
              <a:ext cx="27"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49" name="Line 235"/>
            <p:cNvSpPr>
              <a:spLocks noChangeShapeType="1"/>
            </p:cNvSpPr>
            <p:nvPr/>
          </p:nvSpPr>
          <p:spPr bwMode="auto">
            <a:xfrm>
              <a:off x="2381" y="2259"/>
              <a:ext cx="9"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450" name="Freeform 236"/>
            <p:cNvSpPr>
              <a:spLocks/>
            </p:cNvSpPr>
            <p:nvPr/>
          </p:nvSpPr>
          <p:spPr bwMode="auto">
            <a:xfrm>
              <a:off x="2388" y="1452"/>
              <a:ext cx="67" cy="67"/>
            </a:xfrm>
            <a:custGeom>
              <a:avLst/>
              <a:gdLst>
                <a:gd name="T0" fmla="*/ 2 w 393"/>
                <a:gd name="T1" fmla="*/ 1 h 392"/>
                <a:gd name="T2" fmla="*/ 2 w 393"/>
                <a:gd name="T3" fmla="*/ 1 h 392"/>
                <a:gd name="T4" fmla="*/ 2 w 393"/>
                <a:gd name="T5" fmla="*/ 1 h 392"/>
                <a:gd name="T6" fmla="*/ 2 w 393"/>
                <a:gd name="T7" fmla="*/ 1 h 392"/>
                <a:gd name="T8" fmla="*/ 2 w 393"/>
                <a:gd name="T9" fmla="*/ 0 h 392"/>
                <a:gd name="T10" fmla="*/ 2 w 393"/>
                <a:gd name="T11" fmla="*/ 0 h 392"/>
                <a:gd name="T12" fmla="*/ 1 w 393"/>
                <a:gd name="T13" fmla="*/ 0 h 392"/>
                <a:gd name="T14" fmla="*/ 1 w 393"/>
                <a:gd name="T15" fmla="*/ 0 h 392"/>
                <a:gd name="T16" fmla="*/ 1 w 393"/>
                <a:gd name="T17" fmla="*/ 0 h 392"/>
                <a:gd name="T18" fmla="*/ 1 w 393"/>
                <a:gd name="T19" fmla="*/ 0 h 392"/>
                <a:gd name="T20" fmla="*/ 1 w 393"/>
                <a:gd name="T21" fmla="*/ 0 h 392"/>
                <a:gd name="T22" fmla="*/ 1 w 393"/>
                <a:gd name="T23" fmla="*/ 0 h 392"/>
                <a:gd name="T24" fmla="*/ 1 w 393"/>
                <a:gd name="T25" fmla="*/ 0 h 392"/>
                <a:gd name="T26" fmla="*/ 0 w 393"/>
                <a:gd name="T27" fmla="*/ 0 h 392"/>
                <a:gd name="T28" fmla="*/ 0 w 393"/>
                <a:gd name="T29" fmla="*/ 0 h 392"/>
                <a:gd name="T30" fmla="*/ 0 w 393"/>
                <a:gd name="T31" fmla="*/ 1 h 392"/>
                <a:gd name="T32" fmla="*/ 0 w 393"/>
                <a:gd name="T33" fmla="*/ 1 h 392"/>
                <a:gd name="T34" fmla="*/ 0 w 393"/>
                <a:gd name="T35" fmla="*/ 1 h 392"/>
                <a:gd name="T36" fmla="*/ 0 w 393"/>
                <a:gd name="T37" fmla="*/ 1 h 392"/>
                <a:gd name="T38" fmla="*/ 0 w 393"/>
                <a:gd name="T39" fmla="*/ 1 h 392"/>
                <a:gd name="T40" fmla="*/ 0 w 393"/>
                <a:gd name="T41" fmla="*/ 1 h 392"/>
                <a:gd name="T42" fmla="*/ 0 w 393"/>
                <a:gd name="T43" fmla="*/ 1 h 392"/>
                <a:gd name="T44" fmla="*/ 0 w 393"/>
                <a:gd name="T45" fmla="*/ 2 h 392"/>
                <a:gd name="T46" fmla="*/ 0 w 393"/>
                <a:gd name="T47" fmla="*/ 2 h 392"/>
                <a:gd name="T48" fmla="*/ 0 w 393"/>
                <a:gd name="T49" fmla="*/ 2 h 392"/>
                <a:gd name="T50" fmla="*/ 1 w 393"/>
                <a:gd name="T51" fmla="*/ 2 h 392"/>
                <a:gd name="T52" fmla="*/ 1 w 393"/>
                <a:gd name="T53" fmla="*/ 2 h 392"/>
                <a:gd name="T54" fmla="*/ 1 w 393"/>
                <a:gd name="T55" fmla="*/ 2 h 392"/>
                <a:gd name="T56" fmla="*/ 1 w 393"/>
                <a:gd name="T57" fmla="*/ 2 h 392"/>
                <a:gd name="T58" fmla="*/ 1 w 393"/>
                <a:gd name="T59" fmla="*/ 2 h 392"/>
                <a:gd name="T60" fmla="*/ 1 w 393"/>
                <a:gd name="T61" fmla="*/ 2 h 392"/>
                <a:gd name="T62" fmla="*/ 1 w 393"/>
                <a:gd name="T63" fmla="*/ 2 h 392"/>
                <a:gd name="T64" fmla="*/ 2 w 393"/>
                <a:gd name="T65" fmla="*/ 2 h 392"/>
                <a:gd name="T66" fmla="*/ 2 w 393"/>
                <a:gd name="T67" fmla="*/ 2 h 392"/>
                <a:gd name="T68" fmla="*/ 2 w 393"/>
                <a:gd name="T69" fmla="*/ 2 h 392"/>
                <a:gd name="T70" fmla="*/ 2 w 393"/>
                <a:gd name="T71" fmla="*/ 1 h 392"/>
                <a:gd name="T72" fmla="*/ 2 w 393"/>
                <a:gd name="T73" fmla="*/ 1 h 392"/>
                <a:gd name="T74" fmla="*/ 2 w 393"/>
                <a:gd name="T75" fmla="*/ 1 h 39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3" h="392">
                  <a:moveTo>
                    <a:pt x="393" y="196"/>
                  </a:moveTo>
                  <a:lnTo>
                    <a:pt x="392" y="180"/>
                  </a:lnTo>
                  <a:lnTo>
                    <a:pt x="390" y="164"/>
                  </a:lnTo>
                  <a:lnTo>
                    <a:pt x="387" y="148"/>
                  </a:lnTo>
                  <a:lnTo>
                    <a:pt x="383" y="132"/>
                  </a:lnTo>
                  <a:lnTo>
                    <a:pt x="376" y="117"/>
                  </a:lnTo>
                  <a:lnTo>
                    <a:pt x="370" y="103"/>
                  </a:lnTo>
                  <a:lnTo>
                    <a:pt x="361" y="89"/>
                  </a:lnTo>
                  <a:lnTo>
                    <a:pt x="352" y="76"/>
                  </a:lnTo>
                  <a:lnTo>
                    <a:pt x="341" y="63"/>
                  </a:lnTo>
                  <a:lnTo>
                    <a:pt x="329" y="53"/>
                  </a:lnTo>
                  <a:lnTo>
                    <a:pt x="318" y="42"/>
                  </a:lnTo>
                  <a:lnTo>
                    <a:pt x="304" y="32"/>
                  </a:lnTo>
                  <a:lnTo>
                    <a:pt x="290" y="24"/>
                  </a:lnTo>
                  <a:lnTo>
                    <a:pt x="276" y="16"/>
                  </a:lnTo>
                  <a:lnTo>
                    <a:pt x="260" y="11"/>
                  </a:lnTo>
                  <a:lnTo>
                    <a:pt x="245" y="6"/>
                  </a:lnTo>
                  <a:lnTo>
                    <a:pt x="229" y="3"/>
                  </a:lnTo>
                  <a:lnTo>
                    <a:pt x="213" y="0"/>
                  </a:lnTo>
                  <a:lnTo>
                    <a:pt x="197" y="0"/>
                  </a:lnTo>
                  <a:lnTo>
                    <a:pt x="180" y="0"/>
                  </a:lnTo>
                  <a:lnTo>
                    <a:pt x="164" y="3"/>
                  </a:lnTo>
                  <a:lnTo>
                    <a:pt x="148" y="6"/>
                  </a:lnTo>
                  <a:lnTo>
                    <a:pt x="133" y="11"/>
                  </a:lnTo>
                  <a:lnTo>
                    <a:pt x="118" y="16"/>
                  </a:lnTo>
                  <a:lnTo>
                    <a:pt x="104" y="24"/>
                  </a:lnTo>
                  <a:lnTo>
                    <a:pt x="90" y="32"/>
                  </a:lnTo>
                  <a:lnTo>
                    <a:pt x="76" y="42"/>
                  </a:lnTo>
                  <a:lnTo>
                    <a:pt x="64" y="53"/>
                  </a:lnTo>
                  <a:lnTo>
                    <a:pt x="52" y="63"/>
                  </a:lnTo>
                  <a:lnTo>
                    <a:pt x="42" y="76"/>
                  </a:lnTo>
                  <a:lnTo>
                    <a:pt x="32" y="89"/>
                  </a:lnTo>
                  <a:lnTo>
                    <a:pt x="25" y="103"/>
                  </a:lnTo>
                  <a:lnTo>
                    <a:pt x="17" y="117"/>
                  </a:lnTo>
                  <a:lnTo>
                    <a:pt x="11" y="132"/>
                  </a:lnTo>
                  <a:lnTo>
                    <a:pt x="7" y="148"/>
                  </a:lnTo>
                  <a:lnTo>
                    <a:pt x="3" y="164"/>
                  </a:lnTo>
                  <a:lnTo>
                    <a:pt x="1" y="180"/>
                  </a:lnTo>
                  <a:lnTo>
                    <a:pt x="0" y="196"/>
                  </a:lnTo>
                  <a:lnTo>
                    <a:pt x="1" y="212"/>
                  </a:lnTo>
                  <a:lnTo>
                    <a:pt x="3" y="228"/>
                  </a:lnTo>
                  <a:lnTo>
                    <a:pt x="7" y="244"/>
                  </a:lnTo>
                  <a:lnTo>
                    <a:pt x="11" y="260"/>
                  </a:lnTo>
                  <a:lnTo>
                    <a:pt x="17" y="275"/>
                  </a:lnTo>
                  <a:lnTo>
                    <a:pt x="25" y="290"/>
                  </a:lnTo>
                  <a:lnTo>
                    <a:pt x="32" y="304"/>
                  </a:lnTo>
                  <a:lnTo>
                    <a:pt x="42" y="317"/>
                  </a:lnTo>
                  <a:lnTo>
                    <a:pt x="52" y="329"/>
                  </a:lnTo>
                  <a:lnTo>
                    <a:pt x="64" y="341"/>
                  </a:lnTo>
                  <a:lnTo>
                    <a:pt x="76" y="352"/>
                  </a:lnTo>
                  <a:lnTo>
                    <a:pt x="90" y="360"/>
                  </a:lnTo>
                  <a:lnTo>
                    <a:pt x="104" y="369"/>
                  </a:lnTo>
                  <a:lnTo>
                    <a:pt x="118" y="376"/>
                  </a:lnTo>
                  <a:lnTo>
                    <a:pt x="133" y="382"/>
                  </a:lnTo>
                  <a:lnTo>
                    <a:pt x="148" y="387"/>
                  </a:lnTo>
                  <a:lnTo>
                    <a:pt x="164" y="390"/>
                  </a:lnTo>
                  <a:lnTo>
                    <a:pt x="180" y="392"/>
                  </a:lnTo>
                  <a:lnTo>
                    <a:pt x="197" y="392"/>
                  </a:lnTo>
                  <a:lnTo>
                    <a:pt x="213" y="392"/>
                  </a:lnTo>
                  <a:lnTo>
                    <a:pt x="229" y="390"/>
                  </a:lnTo>
                  <a:lnTo>
                    <a:pt x="245" y="387"/>
                  </a:lnTo>
                  <a:lnTo>
                    <a:pt x="260" y="382"/>
                  </a:lnTo>
                  <a:lnTo>
                    <a:pt x="276" y="376"/>
                  </a:lnTo>
                  <a:lnTo>
                    <a:pt x="290" y="369"/>
                  </a:lnTo>
                  <a:lnTo>
                    <a:pt x="304" y="360"/>
                  </a:lnTo>
                  <a:lnTo>
                    <a:pt x="318" y="352"/>
                  </a:lnTo>
                  <a:lnTo>
                    <a:pt x="329" y="341"/>
                  </a:lnTo>
                  <a:lnTo>
                    <a:pt x="341" y="329"/>
                  </a:lnTo>
                  <a:lnTo>
                    <a:pt x="352" y="317"/>
                  </a:lnTo>
                  <a:lnTo>
                    <a:pt x="361" y="304"/>
                  </a:lnTo>
                  <a:lnTo>
                    <a:pt x="370" y="290"/>
                  </a:lnTo>
                  <a:lnTo>
                    <a:pt x="376" y="275"/>
                  </a:lnTo>
                  <a:lnTo>
                    <a:pt x="383" y="260"/>
                  </a:lnTo>
                  <a:lnTo>
                    <a:pt x="387" y="244"/>
                  </a:lnTo>
                  <a:lnTo>
                    <a:pt x="390" y="228"/>
                  </a:lnTo>
                  <a:lnTo>
                    <a:pt x="392" y="212"/>
                  </a:lnTo>
                  <a:lnTo>
                    <a:pt x="393" y="19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51" name="Freeform 237"/>
            <p:cNvSpPr>
              <a:spLocks/>
            </p:cNvSpPr>
            <p:nvPr/>
          </p:nvSpPr>
          <p:spPr bwMode="auto">
            <a:xfrm>
              <a:off x="2779" y="2679"/>
              <a:ext cx="67" cy="67"/>
            </a:xfrm>
            <a:custGeom>
              <a:avLst/>
              <a:gdLst>
                <a:gd name="T0" fmla="*/ 2 w 393"/>
                <a:gd name="T1" fmla="*/ 1 h 392"/>
                <a:gd name="T2" fmla="*/ 2 w 393"/>
                <a:gd name="T3" fmla="*/ 1 h 392"/>
                <a:gd name="T4" fmla="*/ 2 w 393"/>
                <a:gd name="T5" fmla="*/ 1 h 392"/>
                <a:gd name="T6" fmla="*/ 2 w 393"/>
                <a:gd name="T7" fmla="*/ 1 h 392"/>
                <a:gd name="T8" fmla="*/ 2 w 393"/>
                <a:gd name="T9" fmla="*/ 0 h 392"/>
                <a:gd name="T10" fmla="*/ 2 w 393"/>
                <a:gd name="T11" fmla="*/ 0 h 392"/>
                <a:gd name="T12" fmla="*/ 1 w 393"/>
                <a:gd name="T13" fmla="*/ 0 h 392"/>
                <a:gd name="T14" fmla="*/ 1 w 393"/>
                <a:gd name="T15" fmla="*/ 0 h 392"/>
                <a:gd name="T16" fmla="*/ 1 w 393"/>
                <a:gd name="T17" fmla="*/ 0 h 392"/>
                <a:gd name="T18" fmla="*/ 1 w 393"/>
                <a:gd name="T19" fmla="*/ 0 h 392"/>
                <a:gd name="T20" fmla="*/ 1 w 393"/>
                <a:gd name="T21" fmla="*/ 0 h 392"/>
                <a:gd name="T22" fmla="*/ 1 w 393"/>
                <a:gd name="T23" fmla="*/ 0 h 392"/>
                <a:gd name="T24" fmla="*/ 1 w 393"/>
                <a:gd name="T25" fmla="*/ 0 h 392"/>
                <a:gd name="T26" fmla="*/ 0 w 393"/>
                <a:gd name="T27" fmla="*/ 0 h 392"/>
                <a:gd name="T28" fmla="*/ 0 w 393"/>
                <a:gd name="T29" fmla="*/ 0 h 392"/>
                <a:gd name="T30" fmla="*/ 0 w 393"/>
                <a:gd name="T31" fmla="*/ 1 h 392"/>
                <a:gd name="T32" fmla="*/ 0 w 393"/>
                <a:gd name="T33" fmla="*/ 1 h 392"/>
                <a:gd name="T34" fmla="*/ 0 w 393"/>
                <a:gd name="T35" fmla="*/ 1 h 392"/>
                <a:gd name="T36" fmla="*/ 0 w 393"/>
                <a:gd name="T37" fmla="*/ 1 h 392"/>
                <a:gd name="T38" fmla="*/ 0 w 393"/>
                <a:gd name="T39" fmla="*/ 1 h 392"/>
                <a:gd name="T40" fmla="*/ 0 w 393"/>
                <a:gd name="T41" fmla="*/ 1 h 392"/>
                <a:gd name="T42" fmla="*/ 0 w 393"/>
                <a:gd name="T43" fmla="*/ 1 h 392"/>
                <a:gd name="T44" fmla="*/ 0 w 393"/>
                <a:gd name="T45" fmla="*/ 2 h 392"/>
                <a:gd name="T46" fmla="*/ 0 w 393"/>
                <a:gd name="T47" fmla="*/ 2 h 392"/>
                <a:gd name="T48" fmla="*/ 0 w 393"/>
                <a:gd name="T49" fmla="*/ 2 h 392"/>
                <a:gd name="T50" fmla="*/ 1 w 393"/>
                <a:gd name="T51" fmla="*/ 2 h 392"/>
                <a:gd name="T52" fmla="*/ 1 w 393"/>
                <a:gd name="T53" fmla="*/ 2 h 392"/>
                <a:gd name="T54" fmla="*/ 1 w 393"/>
                <a:gd name="T55" fmla="*/ 2 h 392"/>
                <a:gd name="T56" fmla="*/ 1 w 393"/>
                <a:gd name="T57" fmla="*/ 2 h 392"/>
                <a:gd name="T58" fmla="*/ 1 w 393"/>
                <a:gd name="T59" fmla="*/ 2 h 392"/>
                <a:gd name="T60" fmla="*/ 1 w 393"/>
                <a:gd name="T61" fmla="*/ 2 h 392"/>
                <a:gd name="T62" fmla="*/ 1 w 393"/>
                <a:gd name="T63" fmla="*/ 2 h 392"/>
                <a:gd name="T64" fmla="*/ 2 w 393"/>
                <a:gd name="T65" fmla="*/ 2 h 392"/>
                <a:gd name="T66" fmla="*/ 2 w 393"/>
                <a:gd name="T67" fmla="*/ 2 h 392"/>
                <a:gd name="T68" fmla="*/ 2 w 393"/>
                <a:gd name="T69" fmla="*/ 2 h 392"/>
                <a:gd name="T70" fmla="*/ 2 w 393"/>
                <a:gd name="T71" fmla="*/ 1 h 392"/>
                <a:gd name="T72" fmla="*/ 2 w 393"/>
                <a:gd name="T73" fmla="*/ 1 h 392"/>
                <a:gd name="T74" fmla="*/ 2 w 393"/>
                <a:gd name="T75" fmla="*/ 1 h 39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3" h="392">
                  <a:moveTo>
                    <a:pt x="393" y="196"/>
                  </a:moveTo>
                  <a:lnTo>
                    <a:pt x="392" y="180"/>
                  </a:lnTo>
                  <a:lnTo>
                    <a:pt x="390" y="163"/>
                  </a:lnTo>
                  <a:lnTo>
                    <a:pt x="387" y="148"/>
                  </a:lnTo>
                  <a:lnTo>
                    <a:pt x="382" y="132"/>
                  </a:lnTo>
                  <a:lnTo>
                    <a:pt x="376" y="118"/>
                  </a:lnTo>
                  <a:lnTo>
                    <a:pt x="369" y="103"/>
                  </a:lnTo>
                  <a:lnTo>
                    <a:pt x="361" y="89"/>
                  </a:lnTo>
                  <a:lnTo>
                    <a:pt x="352" y="76"/>
                  </a:lnTo>
                  <a:lnTo>
                    <a:pt x="341" y="63"/>
                  </a:lnTo>
                  <a:lnTo>
                    <a:pt x="329" y="52"/>
                  </a:lnTo>
                  <a:lnTo>
                    <a:pt x="316" y="41"/>
                  </a:lnTo>
                  <a:lnTo>
                    <a:pt x="304" y="32"/>
                  </a:lnTo>
                  <a:lnTo>
                    <a:pt x="290" y="24"/>
                  </a:lnTo>
                  <a:lnTo>
                    <a:pt x="275" y="16"/>
                  </a:lnTo>
                  <a:lnTo>
                    <a:pt x="260" y="10"/>
                  </a:lnTo>
                  <a:lnTo>
                    <a:pt x="245" y="6"/>
                  </a:lnTo>
                  <a:lnTo>
                    <a:pt x="229" y="3"/>
                  </a:lnTo>
                  <a:lnTo>
                    <a:pt x="213" y="0"/>
                  </a:lnTo>
                  <a:lnTo>
                    <a:pt x="196" y="0"/>
                  </a:lnTo>
                  <a:lnTo>
                    <a:pt x="180" y="0"/>
                  </a:lnTo>
                  <a:lnTo>
                    <a:pt x="164" y="3"/>
                  </a:lnTo>
                  <a:lnTo>
                    <a:pt x="148" y="6"/>
                  </a:lnTo>
                  <a:lnTo>
                    <a:pt x="133" y="10"/>
                  </a:lnTo>
                  <a:lnTo>
                    <a:pt x="117" y="16"/>
                  </a:lnTo>
                  <a:lnTo>
                    <a:pt x="103" y="24"/>
                  </a:lnTo>
                  <a:lnTo>
                    <a:pt x="90" y="32"/>
                  </a:lnTo>
                  <a:lnTo>
                    <a:pt x="76" y="41"/>
                  </a:lnTo>
                  <a:lnTo>
                    <a:pt x="64" y="52"/>
                  </a:lnTo>
                  <a:lnTo>
                    <a:pt x="52" y="63"/>
                  </a:lnTo>
                  <a:lnTo>
                    <a:pt x="42" y="76"/>
                  </a:lnTo>
                  <a:lnTo>
                    <a:pt x="32" y="89"/>
                  </a:lnTo>
                  <a:lnTo>
                    <a:pt x="24" y="103"/>
                  </a:lnTo>
                  <a:lnTo>
                    <a:pt x="17" y="118"/>
                  </a:lnTo>
                  <a:lnTo>
                    <a:pt x="11" y="132"/>
                  </a:lnTo>
                  <a:lnTo>
                    <a:pt x="7" y="148"/>
                  </a:lnTo>
                  <a:lnTo>
                    <a:pt x="3" y="163"/>
                  </a:lnTo>
                  <a:lnTo>
                    <a:pt x="1" y="180"/>
                  </a:lnTo>
                  <a:lnTo>
                    <a:pt x="0" y="196"/>
                  </a:lnTo>
                  <a:lnTo>
                    <a:pt x="1" y="212"/>
                  </a:lnTo>
                  <a:lnTo>
                    <a:pt x="3" y="228"/>
                  </a:lnTo>
                  <a:lnTo>
                    <a:pt x="7" y="244"/>
                  </a:lnTo>
                  <a:lnTo>
                    <a:pt x="11" y="260"/>
                  </a:lnTo>
                  <a:lnTo>
                    <a:pt x="17" y="275"/>
                  </a:lnTo>
                  <a:lnTo>
                    <a:pt x="24" y="290"/>
                  </a:lnTo>
                  <a:lnTo>
                    <a:pt x="32" y="304"/>
                  </a:lnTo>
                  <a:lnTo>
                    <a:pt x="42" y="317"/>
                  </a:lnTo>
                  <a:lnTo>
                    <a:pt x="52" y="329"/>
                  </a:lnTo>
                  <a:lnTo>
                    <a:pt x="64" y="340"/>
                  </a:lnTo>
                  <a:lnTo>
                    <a:pt x="76" y="351"/>
                  </a:lnTo>
                  <a:lnTo>
                    <a:pt x="90" y="360"/>
                  </a:lnTo>
                  <a:lnTo>
                    <a:pt x="103" y="369"/>
                  </a:lnTo>
                  <a:lnTo>
                    <a:pt x="117" y="376"/>
                  </a:lnTo>
                  <a:lnTo>
                    <a:pt x="133" y="382"/>
                  </a:lnTo>
                  <a:lnTo>
                    <a:pt x="148" y="386"/>
                  </a:lnTo>
                  <a:lnTo>
                    <a:pt x="164" y="390"/>
                  </a:lnTo>
                  <a:lnTo>
                    <a:pt x="180" y="391"/>
                  </a:lnTo>
                  <a:lnTo>
                    <a:pt x="196" y="392"/>
                  </a:lnTo>
                  <a:lnTo>
                    <a:pt x="213" y="391"/>
                  </a:lnTo>
                  <a:lnTo>
                    <a:pt x="229" y="390"/>
                  </a:lnTo>
                  <a:lnTo>
                    <a:pt x="245" y="386"/>
                  </a:lnTo>
                  <a:lnTo>
                    <a:pt x="260" y="382"/>
                  </a:lnTo>
                  <a:lnTo>
                    <a:pt x="275" y="376"/>
                  </a:lnTo>
                  <a:lnTo>
                    <a:pt x="290" y="369"/>
                  </a:lnTo>
                  <a:lnTo>
                    <a:pt x="304" y="360"/>
                  </a:lnTo>
                  <a:lnTo>
                    <a:pt x="316" y="351"/>
                  </a:lnTo>
                  <a:lnTo>
                    <a:pt x="329" y="340"/>
                  </a:lnTo>
                  <a:lnTo>
                    <a:pt x="341" y="329"/>
                  </a:lnTo>
                  <a:lnTo>
                    <a:pt x="352" y="317"/>
                  </a:lnTo>
                  <a:lnTo>
                    <a:pt x="361" y="304"/>
                  </a:lnTo>
                  <a:lnTo>
                    <a:pt x="369" y="290"/>
                  </a:lnTo>
                  <a:lnTo>
                    <a:pt x="376" y="275"/>
                  </a:lnTo>
                  <a:lnTo>
                    <a:pt x="382" y="260"/>
                  </a:lnTo>
                  <a:lnTo>
                    <a:pt x="387" y="244"/>
                  </a:lnTo>
                  <a:lnTo>
                    <a:pt x="390" y="228"/>
                  </a:lnTo>
                  <a:lnTo>
                    <a:pt x="392" y="212"/>
                  </a:lnTo>
                  <a:lnTo>
                    <a:pt x="393" y="19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52" name="Freeform 238"/>
            <p:cNvSpPr>
              <a:spLocks/>
            </p:cNvSpPr>
            <p:nvPr/>
          </p:nvSpPr>
          <p:spPr bwMode="auto">
            <a:xfrm>
              <a:off x="2779" y="1844"/>
              <a:ext cx="67" cy="67"/>
            </a:xfrm>
            <a:custGeom>
              <a:avLst/>
              <a:gdLst>
                <a:gd name="T0" fmla="*/ 2 w 393"/>
                <a:gd name="T1" fmla="*/ 1 h 393"/>
                <a:gd name="T2" fmla="*/ 2 w 393"/>
                <a:gd name="T3" fmla="*/ 1 h 393"/>
                <a:gd name="T4" fmla="*/ 2 w 393"/>
                <a:gd name="T5" fmla="*/ 1 h 393"/>
                <a:gd name="T6" fmla="*/ 2 w 393"/>
                <a:gd name="T7" fmla="*/ 1 h 393"/>
                <a:gd name="T8" fmla="*/ 2 w 393"/>
                <a:gd name="T9" fmla="*/ 0 h 393"/>
                <a:gd name="T10" fmla="*/ 2 w 393"/>
                <a:gd name="T11" fmla="*/ 0 h 393"/>
                <a:gd name="T12" fmla="*/ 1 w 393"/>
                <a:gd name="T13" fmla="*/ 0 h 393"/>
                <a:gd name="T14" fmla="*/ 1 w 393"/>
                <a:gd name="T15" fmla="*/ 0 h 393"/>
                <a:gd name="T16" fmla="*/ 1 w 393"/>
                <a:gd name="T17" fmla="*/ 0 h 393"/>
                <a:gd name="T18" fmla="*/ 1 w 393"/>
                <a:gd name="T19" fmla="*/ 0 h 393"/>
                <a:gd name="T20" fmla="*/ 1 w 393"/>
                <a:gd name="T21" fmla="*/ 0 h 393"/>
                <a:gd name="T22" fmla="*/ 1 w 393"/>
                <a:gd name="T23" fmla="*/ 0 h 393"/>
                <a:gd name="T24" fmla="*/ 1 w 393"/>
                <a:gd name="T25" fmla="*/ 0 h 393"/>
                <a:gd name="T26" fmla="*/ 0 w 393"/>
                <a:gd name="T27" fmla="*/ 0 h 393"/>
                <a:gd name="T28" fmla="*/ 0 w 393"/>
                <a:gd name="T29" fmla="*/ 0 h 393"/>
                <a:gd name="T30" fmla="*/ 0 w 393"/>
                <a:gd name="T31" fmla="*/ 1 h 393"/>
                <a:gd name="T32" fmla="*/ 0 w 393"/>
                <a:gd name="T33" fmla="*/ 1 h 393"/>
                <a:gd name="T34" fmla="*/ 0 w 393"/>
                <a:gd name="T35" fmla="*/ 1 h 393"/>
                <a:gd name="T36" fmla="*/ 0 w 393"/>
                <a:gd name="T37" fmla="*/ 1 h 393"/>
                <a:gd name="T38" fmla="*/ 0 w 393"/>
                <a:gd name="T39" fmla="*/ 1 h 393"/>
                <a:gd name="T40" fmla="*/ 0 w 393"/>
                <a:gd name="T41" fmla="*/ 1 h 393"/>
                <a:gd name="T42" fmla="*/ 0 w 393"/>
                <a:gd name="T43" fmla="*/ 1 h 393"/>
                <a:gd name="T44" fmla="*/ 0 w 393"/>
                <a:gd name="T45" fmla="*/ 2 h 393"/>
                <a:gd name="T46" fmla="*/ 0 w 393"/>
                <a:gd name="T47" fmla="*/ 2 h 393"/>
                <a:gd name="T48" fmla="*/ 0 w 393"/>
                <a:gd name="T49" fmla="*/ 2 h 393"/>
                <a:gd name="T50" fmla="*/ 1 w 393"/>
                <a:gd name="T51" fmla="*/ 2 h 393"/>
                <a:gd name="T52" fmla="*/ 1 w 393"/>
                <a:gd name="T53" fmla="*/ 2 h 393"/>
                <a:gd name="T54" fmla="*/ 1 w 393"/>
                <a:gd name="T55" fmla="*/ 2 h 393"/>
                <a:gd name="T56" fmla="*/ 1 w 393"/>
                <a:gd name="T57" fmla="*/ 2 h 393"/>
                <a:gd name="T58" fmla="*/ 1 w 393"/>
                <a:gd name="T59" fmla="*/ 2 h 393"/>
                <a:gd name="T60" fmla="*/ 1 w 393"/>
                <a:gd name="T61" fmla="*/ 2 h 393"/>
                <a:gd name="T62" fmla="*/ 1 w 393"/>
                <a:gd name="T63" fmla="*/ 2 h 393"/>
                <a:gd name="T64" fmla="*/ 2 w 393"/>
                <a:gd name="T65" fmla="*/ 2 h 393"/>
                <a:gd name="T66" fmla="*/ 2 w 393"/>
                <a:gd name="T67" fmla="*/ 2 h 393"/>
                <a:gd name="T68" fmla="*/ 2 w 393"/>
                <a:gd name="T69" fmla="*/ 2 h 393"/>
                <a:gd name="T70" fmla="*/ 2 w 393"/>
                <a:gd name="T71" fmla="*/ 1 h 393"/>
                <a:gd name="T72" fmla="*/ 2 w 393"/>
                <a:gd name="T73" fmla="*/ 1 h 393"/>
                <a:gd name="T74" fmla="*/ 2 w 393"/>
                <a:gd name="T75" fmla="*/ 1 h 3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3" h="393">
                  <a:moveTo>
                    <a:pt x="393" y="197"/>
                  </a:moveTo>
                  <a:lnTo>
                    <a:pt x="392" y="180"/>
                  </a:lnTo>
                  <a:lnTo>
                    <a:pt x="390" y="164"/>
                  </a:lnTo>
                  <a:lnTo>
                    <a:pt x="387" y="148"/>
                  </a:lnTo>
                  <a:lnTo>
                    <a:pt x="382" y="133"/>
                  </a:lnTo>
                  <a:lnTo>
                    <a:pt x="376" y="118"/>
                  </a:lnTo>
                  <a:lnTo>
                    <a:pt x="369" y="103"/>
                  </a:lnTo>
                  <a:lnTo>
                    <a:pt x="361" y="90"/>
                  </a:lnTo>
                  <a:lnTo>
                    <a:pt x="352" y="76"/>
                  </a:lnTo>
                  <a:lnTo>
                    <a:pt x="341" y="64"/>
                  </a:lnTo>
                  <a:lnTo>
                    <a:pt x="329" y="52"/>
                  </a:lnTo>
                  <a:lnTo>
                    <a:pt x="316" y="42"/>
                  </a:lnTo>
                  <a:lnTo>
                    <a:pt x="304" y="32"/>
                  </a:lnTo>
                  <a:lnTo>
                    <a:pt x="290" y="25"/>
                  </a:lnTo>
                  <a:lnTo>
                    <a:pt x="275" y="17"/>
                  </a:lnTo>
                  <a:lnTo>
                    <a:pt x="260" y="11"/>
                  </a:lnTo>
                  <a:lnTo>
                    <a:pt x="245" y="7"/>
                  </a:lnTo>
                  <a:lnTo>
                    <a:pt x="229" y="3"/>
                  </a:lnTo>
                  <a:lnTo>
                    <a:pt x="213" y="1"/>
                  </a:lnTo>
                  <a:lnTo>
                    <a:pt x="196" y="0"/>
                  </a:lnTo>
                  <a:lnTo>
                    <a:pt x="180" y="1"/>
                  </a:lnTo>
                  <a:lnTo>
                    <a:pt x="164" y="3"/>
                  </a:lnTo>
                  <a:lnTo>
                    <a:pt x="148" y="7"/>
                  </a:lnTo>
                  <a:lnTo>
                    <a:pt x="133" y="11"/>
                  </a:lnTo>
                  <a:lnTo>
                    <a:pt x="117" y="17"/>
                  </a:lnTo>
                  <a:lnTo>
                    <a:pt x="103" y="25"/>
                  </a:lnTo>
                  <a:lnTo>
                    <a:pt x="90" y="32"/>
                  </a:lnTo>
                  <a:lnTo>
                    <a:pt x="76" y="42"/>
                  </a:lnTo>
                  <a:lnTo>
                    <a:pt x="64" y="52"/>
                  </a:lnTo>
                  <a:lnTo>
                    <a:pt x="52" y="64"/>
                  </a:lnTo>
                  <a:lnTo>
                    <a:pt x="42" y="76"/>
                  </a:lnTo>
                  <a:lnTo>
                    <a:pt x="32" y="90"/>
                  </a:lnTo>
                  <a:lnTo>
                    <a:pt x="24" y="103"/>
                  </a:lnTo>
                  <a:lnTo>
                    <a:pt x="17" y="118"/>
                  </a:lnTo>
                  <a:lnTo>
                    <a:pt x="11" y="133"/>
                  </a:lnTo>
                  <a:lnTo>
                    <a:pt x="7" y="148"/>
                  </a:lnTo>
                  <a:lnTo>
                    <a:pt x="3" y="164"/>
                  </a:lnTo>
                  <a:lnTo>
                    <a:pt x="1" y="180"/>
                  </a:lnTo>
                  <a:lnTo>
                    <a:pt x="0" y="197"/>
                  </a:lnTo>
                  <a:lnTo>
                    <a:pt x="1" y="213"/>
                  </a:lnTo>
                  <a:lnTo>
                    <a:pt x="3" y="229"/>
                  </a:lnTo>
                  <a:lnTo>
                    <a:pt x="7" y="245"/>
                  </a:lnTo>
                  <a:lnTo>
                    <a:pt x="11" y="260"/>
                  </a:lnTo>
                  <a:lnTo>
                    <a:pt x="17" y="276"/>
                  </a:lnTo>
                  <a:lnTo>
                    <a:pt x="24" y="290"/>
                  </a:lnTo>
                  <a:lnTo>
                    <a:pt x="32" y="304"/>
                  </a:lnTo>
                  <a:lnTo>
                    <a:pt x="42" y="317"/>
                  </a:lnTo>
                  <a:lnTo>
                    <a:pt x="52" y="329"/>
                  </a:lnTo>
                  <a:lnTo>
                    <a:pt x="64" y="341"/>
                  </a:lnTo>
                  <a:lnTo>
                    <a:pt x="76" y="352"/>
                  </a:lnTo>
                  <a:lnTo>
                    <a:pt x="90" y="361"/>
                  </a:lnTo>
                  <a:lnTo>
                    <a:pt x="103" y="370"/>
                  </a:lnTo>
                  <a:lnTo>
                    <a:pt x="117" y="376"/>
                  </a:lnTo>
                  <a:lnTo>
                    <a:pt x="133" y="382"/>
                  </a:lnTo>
                  <a:lnTo>
                    <a:pt x="148" y="387"/>
                  </a:lnTo>
                  <a:lnTo>
                    <a:pt x="164" y="390"/>
                  </a:lnTo>
                  <a:lnTo>
                    <a:pt x="180" y="392"/>
                  </a:lnTo>
                  <a:lnTo>
                    <a:pt x="196" y="393"/>
                  </a:lnTo>
                  <a:lnTo>
                    <a:pt x="213" y="392"/>
                  </a:lnTo>
                  <a:lnTo>
                    <a:pt x="229" y="390"/>
                  </a:lnTo>
                  <a:lnTo>
                    <a:pt x="245" y="387"/>
                  </a:lnTo>
                  <a:lnTo>
                    <a:pt x="260" y="382"/>
                  </a:lnTo>
                  <a:lnTo>
                    <a:pt x="275" y="376"/>
                  </a:lnTo>
                  <a:lnTo>
                    <a:pt x="290" y="370"/>
                  </a:lnTo>
                  <a:lnTo>
                    <a:pt x="304" y="361"/>
                  </a:lnTo>
                  <a:lnTo>
                    <a:pt x="316" y="352"/>
                  </a:lnTo>
                  <a:lnTo>
                    <a:pt x="329" y="341"/>
                  </a:lnTo>
                  <a:lnTo>
                    <a:pt x="341" y="329"/>
                  </a:lnTo>
                  <a:lnTo>
                    <a:pt x="352" y="317"/>
                  </a:lnTo>
                  <a:lnTo>
                    <a:pt x="361" y="304"/>
                  </a:lnTo>
                  <a:lnTo>
                    <a:pt x="369" y="290"/>
                  </a:lnTo>
                  <a:lnTo>
                    <a:pt x="376" y="276"/>
                  </a:lnTo>
                  <a:lnTo>
                    <a:pt x="382" y="260"/>
                  </a:lnTo>
                  <a:lnTo>
                    <a:pt x="387" y="245"/>
                  </a:lnTo>
                  <a:lnTo>
                    <a:pt x="390" y="229"/>
                  </a:lnTo>
                  <a:lnTo>
                    <a:pt x="392" y="213"/>
                  </a:lnTo>
                  <a:lnTo>
                    <a:pt x="393" y="19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453" name="Freeform 239"/>
            <p:cNvSpPr>
              <a:spLocks/>
            </p:cNvSpPr>
            <p:nvPr/>
          </p:nvSpPr>
          <p:spPr bwMode="auto">
            <a:xfrm>
              <a:off x="3721" y="1844"/>
              <a:ext cx="67" cy="67"/>
            </a:xfrm>
            <a:custGeom>
              <a:avLst/>
              <a:gdLst>
                <a:gd name="T0" fmla="*/ 2 w 392"/>
                <a:gd name="T1" fmla="*/ 1 h 393"/>
                <a:gd name="T2" fmla="*/ 2 w 392"/>
                <a:gd name="T3" fmla="*/ 1 h 393"/>
                <a:gd name="T4" fmla="*/ 2 w 392"/>
                <a:gd name="T5" fmla="*/ 1 h 393"/>
                <a:gd name="T6" fmla="*/ 2 w 392"/>
                <a:gd name="T7" fmla="*/ 1 h 393"/>
                <a:gd name="T8" fmla="*/ 2 w 392"/>
                <a:gd name="T9" fmla="*/ 0 h 393"/>
                <a:gd name="T10" fmla="*/ 2 w 392"/>
                <a:gd name="T11" fmla="*/ 0 h 393"/>
                <a:gd name="T12" fmla="*/ 2 w 392"/>
                <a:gd name="T13" fmla="*/ 0 h 393"/>
                <a:gd name="T14" fmla="*/ 1 w 392"/>
                <a:gd name="T15" fmla="*/ 0 h 393"/>
                <a:gd name="T16" fmla="*/ 1 w 392"/>
                <a:gd name="T17" fmla="*/ 0 h 393"/>
                <a:gd name="T18" fmla="*/ 1 w 392"/>
                <a:gd name="T19" fmla="*/ 0 h 393"/>
                <a:gd name="T20" fmla="*/ 1 w 392"/>
                <a:gd name="T21" fmla="*/ 0 h 393"/>
                <a:gd name="T22" fmla="*/ 1 w 392"/>
                <a:gd name="T23" fmla="*/ 0 h 393"/>
                <a:gd name="T24" fmla="*/ 1 w 392"/>
                <a:gd name="T25" fmla="*/ 0 h 393"/>
                <a:gd name="T26" fmla="*/ 0 w 392"/>
                <a:gd name="T27" fmla="*/ 0 h 393"/>
                <a:gd name="T28" fmla="*/ 0 w 392"/>
                <a:gd name="T29" fmla="*/ 0 h 393"/>
                <a:gd name="T30" fmla="*/ 0 w 392"/>
                <a:gd name="T31" fmla="*/ 1 h 393"/>
                <a:gd name="T32" fmla="*/ 0 w 392"/>
                <a:gd name="T33" fmla="*/ 1 h 393"/>
                <a:gd name="T34" fmla="*/ 0 w 392"/>
                <a:gd name="T35" fmla="*/ 1 h 393"/>
                <a:gd name="T36" fmla="*/ 0 w 392"/>
                <a:gd name="T37" fmla="*/ 1 h 393"/>
                <a:gd name="T38" fmla="*/ 0 w 392"/>
                <a:gd name="T39" fmla="*/ 1 h 393"/>
                <a:gd name="T40" fmla="*/ 0 w 392"/>
                <a:gd name="T41" fmla="*/ 1 h 393"/>
                <a:gd name="T42" fmla="*/ 0 w 392"/>
                <a:gd name="T43" fmla="*/ 1 h 393"/>
                <a:gd name="T44" fmla="*/ 0 w 392"/>
                <a:gd name="T45" fmla="*/ 2 h 393"/>
                <a:gd name="T46" fmla="*/ 0 w 392"/>
                <a:gd name="T47" fmla="*/ 2 h 393"/>
                <a:gd name="T48" fmla="*/ 0 w 392"/>
                <a:gd name="T49" fmla="*/ 2 h 393"/>
                <a:gd name="T50" fmla="*/ 1 w 392"/>
                <a:gd name="T51" fmla="*/ 2 h 393"/>
                <a:gd name="T52" fmla="*/ 1 w 392"/>
                <a:gd name="T53" fmla="*/ 2 h 393"/>
                <a:gd name="T54" fmla="*/ 1 w 392"/>
                <a:gd name="T55" fmla="*/ 2 h 393"/>
                <a:gd name="T56" fmla="*/ 1 w 392"/>
                <a:gd name="T57" fmla="*/ 2 h 393"/>
                <a:gd name="T58" fmla="*/ 1 w 392"/>
                <a:gd name="T59" fmla="*/ 2 h 393"/>
                <a:gd name="T60" fmla="*/ 1 w 392"/>
                <a:gd name="T61" fmla="*/ 2 h 393"/>
                <a:gd name="T62" fmla="*/ 2 w 392"/>
                <a:gd name="T63" fmla="*/ 2 h 393"/>
                <a:gd name="T64" fmla="*/ 2 w 392"/>
                <a:gd name="T65" fmla="*/ 2 h 393"/>
                <a:gd name="T66" fmla="*/ 2 w 392"/>
                <a:gd name="T67" fmla="*/ 2 h 393"/>
                <a:gd name="T68" fmla="*/ 2 w 392"/>
                <a:gd name="T69" fmla="*/ 2 h 393"/>
                <a:gd name="T70" fmla="*/ 2 w 392"/>
                <a:gd name="T71" fmla="*/ 1 h 393"/>
                <a:gd name="T72" fmla="*/ 2 w 392"/>
                <a:gd name="T73" fmla="*/ 1 h 393"/>
                <a:gd name="T74" fmla="*/ 2 w 392"/>
                <a:gd name="T75" fmla="*/ 1 h 3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2" h="393">
                  <a:moveTo>
                    <a:pt x="392" y="197"/>
                  </a:moveTo>
                  <a:lnTo>
                    <a:pt x="392" y="180"/>
                  </a:lnTo>
                  <a:lnTo>
                    <a:pt x="390" y="164"/>
                  </a:lnTo>
                  <a:lnTo>
                    <a:pt x="387" y="148"/>
                  </a:lnTo>
                  <a:lnTo>
                    <a:pt x="381" y="133"/>
                  </a:lnTo>
                  <a:lnTo>
                    <a:pt x="376" y="118"/>
                  </a:lnTo>
                  <a:lnTo>
                    <a:pt x="369" y="103"/>
                  </a:lnTo>
                  <a:lnTo>
                    <a:pt x="360" y="90"/>
                  </a:lnTo>
                  <a:lnTo>
                    <a:pt x="351" y="76"/>
                  </a:lnTo>
                  <a:lnTo>
                    <a:pt x="341" y="64"/>
                  </a:lnTo>
                  <a:lnTo>
                    <a:pt x="329" y="52"/>
                  </a:lnTo>
                  <a:lnTo>
                    <a:pt x="316" y="42"/>
                  </a:lnTo>
                  <a:lnTo>
                    <a:pt x="304" y="32"/>
                  </a:lnTo>
                  <a:lnTo>
                    <a:pt x="290" y="25"/>
                  </a:lnTo>
                  <a:lnTo>
                    <a:pt x="275" y="17"/>
                  </a:lnTo>
                  <a:lnTo>
                    <a:pt x="260" y="11"/>
                  </a:lnTo>
                  <a:lnTo>
                    <a:pt x="244" y="7"/>
                  </a:lnTo>
                  <a:lnTo>
                    <a:pt x="228" y="3"/>
                  </a:lnTo>
                  <a:lnTo>
                    <a:pt x="212" y="1"/>
                  </a:lnTo>
                  <a:lnTo>
                    <a:pt x="196" y="0"/>
                  </a:lnTo>
                  <a:lnTo>
                    <a:pt x="180" y="1"/>
                  </a:lnTo>
                  <a:lnTo>
                    <a:pt x="164" y="3"/>
                  </a:lnTo>
                  <a:lnTo>
                    <a:pt x="148" y="7"/>
                  </a:lnTo>
                  <a:lnTo>
                    <a:pt x="132" y="11"/>
                  </a:lnTo>
                  <a:lnTo>
                    <a:pt x="117" y="17"/>
                  </a:lnTo>
                  <a:lnTo>
                    <a:pt x="102" y="25"/>
                  </a:lnTo>
                  <a:lnTo>
                    <a:pt x="89" y="32"/>
                  </a:lnTo>
                  <a:lnTo>
                    <a:pt x="76" y="42"/>
                  </a:lnTo>
                  <a:lnTo>
                    <a:pt x="63" y="52"/>
                  </a:lnTo>
                  <a:lnTo>
                    <a:pt x="52" y="64"/>
                  </a:lnTo>
                  <a:lnTo>
                    <a:pt x="42" y="76"/>
                  </a:lnTo>
                  <a:lnTo>
                    <a:pt x="32" y="90"/>
                  </a:lnTo>
                  <a:lnTo>
                    <a:pt x="24" y="103"/>
                  </a:lnTo>
                  <a:lnTo>
                    <a:pt x="16" y="118"/>
                  </a:lnTo>
                  <a:lnTo>
                    <a:pt x="11" y="133"/>
                  </a:lnTo>
                  <a:lnTo>
                    <a:pt x="7" y="148"/>
                  </a:lnTo>
                  <a:lnTo>
                    <a:pt x="2" y="164"/>
                  </a:lnTo>
                  <a:lnTo>
                    <a:pt x="1" y="180"/>
                  </a:lnTo>
                  <a:lnTo>
                    <a:pt x="0" y="197"/>
                  </a:lnTo>
                  <a:lnTo>
                    <a:pt x="1" y="213"/>
                  </a:lnTo>
                  <a:lnTo>
                    <a:pt x="2" y="229"/>
                  </a:lnTo>
                  <a:lnTo>
                    <a:pt x="7" y="245"/>
                  </a:lnTo>
                  <a:lnTo>
                    <a:pt x="11" y="260"/>
                  </a:lnTo>
                  <a:lnTo>
                    <a:pt x="16" y="276"/>
                  </a:lnTo>
                  <a:lnTo>
                    <a:pt x="24" y="290"/>
                  </a:lnTo>
                  <a:lnTo>
                    <a:pt x="32" y="304"/>
                  </a:lnTo>
                  <a:lnTo>
                    <a:pt x="42" y="317"/>
                  </a:lnTo>
                  <a:lnTo>
                    <a:pt x="52" y="329"/>
                  </a:lnTo>
                  <a:lnTo>
                    <a:pt x="63" y="341"/>
                  </a:lnTo>
                  <a:lnTo>
                    <a:pt x="76" y="352"/>
                  </a:lnTo>
                  <a:lnTo>
                    <a:pt x="89" y="361"/>
                  </a:lnTo>
                  <a:lnTo>
                    <a:pt x="102" y="370"/>
                  </a:lnTo>
                  <a:lnTo>
                    <a:pt x="117" y="376"/>
                  </a:lnTo>
                  <a:lnTo>
                    <a:pt x="132" y="382"/>
                  </a:lnTo>
                  <a:lnTo>
                    <a:pt x="148" y="387"/>
                  </a:lnTo>
                  <a:lnTo>
                    <a:pt x="164" y="390"/>
                  </a:lnTo>
                  <a:lnTo>
                    <a:pt x="180" y="392"/>
                  </a:lnTo>
                  <a:lnTo>
                    <a:pt x="196" y="393"/>
                  </a:lnTo>
                  <a:lnTo>
                    <a:pt x="212" y="392"/>
                  </a:lnTo>
                  <a:lnTo>
                    <a:pt x="228" y="390"/>
                  </a:lnTo>
                  <a:lnTo>
                    <a:pt x="244" y="387"/>
                  </a:lnTo>
                  <a:lnTo>
                    <a:pt x="260" y="382"/>
                  </a:lnTo>
                  <a:lnTo>
                    <a:pt x="275" y="376"/>
                  </a:lnTo>
                  <a:lnTo>
                    <a:pt x="290" y="370"/>
                  </a:lnTo>
                  <a:lnTo>
                    <a:pt x="304" y="361"/>
                  </a:lnTo>
                  <a:lnTo>
                    <a:pt x="316" y="352"/>
                  </a:lnTo>
                  <a:lnTo>
                    <a:pt x="329" y="341"/>
                  </a:lnTo>
                  <a:lnTo>
                    <a:pt x="341" y="329"/>
                  </a:lnTo>
                  <a:lnTo>
                    <a:pt x="351" y="317"/>
                  </a:lnTo>
                  <a:lnTo>
                    <a:pt x="360" y="304"/>
                  </a:lnTo>
                  <a:lnTo>
                    <a:pt x="369" y="290"/>
                  </a:lnTo>
                  <a:lnTo>
                    <a:pt x="376" y="276"/>
                  </a:lnTo>
                  <a:lnTo>
                    <a:pt x="381" y="260"/>
                  </a:lnTo>
                  <a:lnTo>
                    <a:pt x="387" y="245"/>
                  </a:lnTo>
                  <a:lnTo>
                    <a:pt x="390" y="229"/>
                  </a:lnTo>
                  <a:lnTo>
                    <a:pt x="392" y="213"/>
                  </a:lnTo>
                  <a:lnTo>
                    <a:pt x="392" y="19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7578" name="Group 314"/>
          <p:cNvGrpSpPr>
            <a:grpSpLocks/>
          </p:cNvGrpSpPr>
          <p:nvPr/>
        </p:nvGrpSpPr>
        <p:grpSpPr bwMode="auto">
          <a:xfrm>
            <a:off x="931863" y="2428875"/>
            <a:ext cx="2465387" cy="2278063"/>
            <a:chOff x="2812" y="657"/>
            <a:chExt cx="1553" cy="1435"/>
          </a:xfrm>
        </p:grpSpPr>
        <p:sp>
          <p:nvSpPr>
            <p:cNvPr id="13381" name="Freeform 315"/>
            <p:cNvSpPr>
              <a:spLocks/>
            </p:cNvSpPr>
            <p:nvPr/>
          </p:nvSpPr>
          <p:spPr bwMode="auto">
            <a:xfrm>
              <a:off x="2851" y="699"/>
              <a:ext cx="55" cy="86"/>
            </a:xfrm>
            <a:custGeom>
              <a:avLst/>
              <a:gdLst>
                <a:gd name="T0" fmla="*/ 2 w 264"/>
                <a:gd name="T1" fmla="*/ 0 h 416"/>
                <a:gd name="T2" fmla="*/ 2 w 264"/>
                <a:gd name="T3" fmla="*/ 0 h 416"/>
                <a:gd name="T4" fmla="*/ 2 w 264"/>
                <a:gd name="T5" fmla="*/ 0 h 416"/>
                <a:gd name="T6" fmla="*/ 2 w 264"/>
                <a:gd name="T7" fmla="*/ 0 h 416"/>
                <a:gd name="T8" fmla="*/ 2 w 264"/>
                <a:gd name="T9" fmla="*/ 0 h 416"/>
                <a:gd name="T10" fmla="*/ 2 w 264"/>
                <a:gd name="T11" fmla="*/ 0 h 416"/>
                <a:gd name="T12" fmla="*/ 2 w 264"/>
                <a:gd name="T13" fmla="*/ 0 h 416"/>
                <a:gd name="T14" fmla="*/ 2 w 264"/>
                <a:gd name="T15" fmla="*/ 0 h 416"/>
                <a:gd name="T16" fmla="*/ 2 w 264"/>
                <a:gd name="T17" fmla="*/ 0 h 416"/>
                <a:gd name="T18" fmla="*/ 2 w 264"/>
                <a:gd name="T19" fmla="*/ 0 h 416"/>
                <a:gd name="T20" fmla="*/ 2 w 264"/>
                <a:gd name="T21" fmla="*/ 0 h 416"/>
                <a:gd name="T22" fmla="*/ 2 w 264"/>
                <a:gd name="T23" fmla="*/ 0 h 416"/>
                <a:gd name="T24" fmla="*/ 2 w 264"/>
                <a:gd name="T25" fmla="*/ 0 h 416"/>
                <a:gd name="T26" fmla="*/ 1 w 264"/>
                <a:gd name="T27" fmla="*/ 0 h 416"/>
                <a:gd name="T28" fmla="*/ 1 w 264"/>
                <a:gd name="T29" fmla="*/ 0 h 416"/>
                <a:gd name="T30" fmla="*/ 1 w 264"/>
                <a:gd name="T31" fmla="*/ 0 h 416"/>
                <a:gd name="T32" fmla="*/ 1 w 264"/>
                <a:gd name="T33" fmla="*/ 0 h 416"/>
                <a:gd name="T34" fmla="*/ 1 w 264"/>
                <a:gd name="T35" fmla="*/ 0 h 416"/>
                <a:gd name="T36" fmla="*/ 1 w 264"/>
                <a:gd name="T37" fmla="*/ 0 h 416"/>
                <a:gd name="T38" fmla="*/ 1 w 264"/>
                <a:gd name="T39" fmla="*/ 0 h 416"/>
                <a:gd name="T40" fmla="*/ 1 w 264"/>
                <a:gd name="T41" fmla="*/ 0 h 416"/>
                <a:gd name="T42" fmla="*/ 1 w 264"/>
                <a:gd name="T43" fmla="*/ 1 h 416"/>
                <a:gd name="T44" fmla="*/ 1 w 264"/>
                <a:gd name="T45" fmla="*/ 1 h 416"/>
                <a:gd name="T46" fmla="*/ 1 w 264"/>
                <a:gd name="T47" fmla="*/ 1 h 416"/>
                <a:gd name="T48" fmla="*/ 0 w 264"/>
                <a:gd name="T49" fmla="*/ 1 h 416"/>
                <a:gd name="T50" fmla="*/ 0 w 264"/>
                <a:gd name="T51" fmla="*/ 2 h 416"/>
                <a:gd name="T52" fmla="*/ 0 w 264"/>
                <a:gd name="T53" fmla="*/ 2 h 416"/>
                <a:gd name="T54" fmla="*/ 0 w 264"/>
                <a:gd name="T55" fmla="*/ 3 h 416"/>
                <a:gd name="T56" fmla="*/ 0 w 264"/>
                <a:gd name="T57" fmla="*/ 3 h 416"/>
                <a:gd name="T58" fmla="*/ 0 w 264"/>
                <a:gd name="T59" fmla="*/ 3 h 416"/>
                <a:gd name="T60" fmla="*/ 0 w 264"/>
                <a:gd name="T61" fmla="*/ 3 h 416"/>
                <a:gd name="T62" fmla="*/ 0 w 264"/>
                <a:gd name="T63" fmla="*/ 3 h 416"/>
                <a:gd name="T64" fmla="*/ 0 w 264"/>
                <a:gd name="T65" fmla="*/ 3 h 416"/>
                <a:gd name="T66" fmla="*/ 0 w 264"/>
                <a:gd name="T67" fmla="*/ 3 h 416"/>
                <a:gd name="T68" fmla="*/ 0 w 264"/>
                <a:gd name="T69" fmla="*/ 4 h 416"/>
                <a:gd name="T70" fmla="*/ 0 w 264"/>
                <a:gd name="T71" fmla="*/ 4 h 416"/>
                <a:gd name="T72" fmla="*/ 0 w 264"/>
                <a:gd name="T73" fmla="*/ 4 h 416"/>
                <a:gd name="T74" fmla="*/ 0 w 264"/>
                <a:gd name="T75" fmla="*/ 4 h 416"/>
                <a:gd name="T76" fmla="*/ 0 w 264"/>
                <a:gd name="T77" fmla="*/ 4 h 416"/>
                <a:gd name="T78" fmla="*/ 0 w 264"/>
                <a:gd name="T79" fmla="*/ 4 h 416"/>
                <a:gd name="T80" fmla="*/ 0 w 264"/>
                <a:gd name="T81" fmla="*/ 4 h 416"/>
                <a:gd name="T82" fmla="*/ 1 w 264"/>
                <a:gd name="T83" fmla="*/ 4 h 416"/>
                <a:gd name="T84" fmla="*/ 1 w 264"/>
                <a:gd name="T85" fmla="*/ 4 h 416"/>
                <a:gd name="T86" fmla="*/ 1 w 264"/>
                <a:gd name="T87" fmla="*/ 4 h 416"/>
                <a:gd name="T88" fmla="*/ 1 w 264"/>
                <a:gd name="T89" fmla="*/ 4 h 416"/>
                <a:gd name="T90" fmla="*/ 1 w 264"/>
                <a:gd name="T91" fmla="*/ 4 h 416"/>
                <a:gd name="T92" fmla="*/ 1 w 264"/>
                <a:gd name="T93" fmla="*/ 4 h 416"/>
                <a:gd name="T94" fmla="*/ 1 w 264"/>
                <a:gd name="T95" fmla="*/ 4 h 416"/>
                <a:gd name="T96" fmla="*/ 1 w 264"/>
                <a:gd name="T97" fmla="*/ 4 h 416"/>
                <a:gd name="T98" fmla="*/ 1 w 264"/>
                <a:gd name="T99" fmla="*/ 4 h 416"/>
                <a:gd name="T100" fmla="*/ 1 w 264"/>
                <a:gd name="T101" fmla="*/ 3 h 416"/>
                <a:gd name="T102" fmla="*/ 2 w 264"/>
                <a:gd name="T103" fmla="*/ 3 h 416"/>
                <a:gd name="T104" fmla="*/ 2 w 264"/>
                <a:gd name="T105" fmla="*/ 3 h 416"/>
                <a:gd name="T106" fmla="*/ 2 w 264"/>
                <a:gd name="T107" fmla="*/ 3 h 416"/>
                <a:gd name="T108" fmla="*/ 2 w 264"/>
                <a:gd name="T109" fmla="*/ 3 h 416"/>
                <a:gd name="T110" fmla="*/ 2 w 264"/>
                <a:gd name="T111" fmla="*/ 2 h 416"/>
                <a:gd name="T112" fmla="*/ 2 w 264"/>
                <a:gd name="T113" fmla="*/ 2 h 416"/>
                <a:gd name="T114" fmla="*/ 2 w 264"/>
                <a:gd name="T115" fmla="*/ 2 h 416"/>
                <a:gd name="T116" fmla="*/ 2 w 264"/>
                <a:gd name="T117" fmla="*/ 1 h 416"/>
                <a:gd name="T118" fmla="*/ 2 w 264"/>
                <a:gd name="T119" fmla="*/ 1 h 416"/>
                <a:gd name="T120" fmla="*/ 2 w 264"/>
                <a:gd name="T121" fmla="*/ 1 h 416"/>
                <a:gd name="T122" fmla="*/ 2 w 264"/>
                <a:gd name="T123" fmla="*/ 0 h 41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64" h="416">
                  <a:moveTo>
                    <a:pt x="263" y="56"/>
                  </a:moveTo>
                  <a:lnTo>
                    <a:pt x="263" y="54"/>
                  </a:lnTo>
                  <a:lnTo>
                    <a:pt x="263" y="52"/>
                  </a:lnTo>
                  <a:lnTo>
                    <a:pt x="264" y="49"/>
                  </a:lnTo>
                  <a:lnTo>
                    <a:pt x="264" y="47"/>
                  </a:lnTo>
                  <a:lnTo>
                    <a:pt x="264" y="45"/>
                  </a:lnTo>
                  <a:lnTo>
                    <a:pt x="264" y="43"/>
                  </a:lnTo>
                  <a:lnTo>
                    <a:pt x="264" y="41"/>
                  </a:lnTo>
                  <a:lnTo>
                    <a:pt x="264" y="39"/>
                  </a:lnTo>
                  <a:lnTo>
                    <a:pt x="263" y="37"/>
                  </a:lnTo>
                  <a:lnTo>
                    <a:pt x="263" y="34"/>
                  </a:lnTo>
                  <a:lnTo>
                    <a:pt x="262" y="29"/>
                  </a:lnTo>
                  <a:lnTo>
                    <a:pt x="261" y="25"/>
                  </a:lnTo>
                  <a:lnTo>
                    <a:pt x="260" y="21"/>
                  </a:lnTo>
                  <a:lnTo>
                    <a:pt x="258" y="16"/>
                  </a:lnTo>
                  <a:lnTo>
                    <a:pt x="257" y="14"/>
                  </a:lnTo>
                  <a:lnTo>
                    <a:pt x="256" y="12"/>
                  </a:lnTo>
                  <a:lnTo>
                    <a:pt x="255" y="10"/>
                  </a:lnTo>
                  <a:lnTo>
                    <a:pt x="254" y="9"/>
                  </a:lnTo>
                  <a:lnTo>
                    <a:pt x="253" y="7"/>
                  </a:lnTo>
                  <a:lnTo>
                    <a:pt x="252" y="6"/>
                  </a:lnTo>
                  <a:lnTo>
                    <a:pt x="250" y="4"/>
                  </a:lnTo>
                  <a:lnTo>
                    <a:pt x="248" y="3"/>
                  </a:lnTo>
                  <a:lnTo>
                    <a:pt x="246" y="1"/>
                  </a:lnTo>
                  <a:lnTo>
                    <a:pt x="244" y="1"/>
                  </a:lnTo>
                  <a:lnTo>
                    <a:pt x="242" y="0"/>
                  </a:lnTo>
                  <a:lnTo>
                    <a:pt x="240" y="0"/>
                  </a:lnTo>
                  <a:lnTo>
                    <a:pt x="238" y="0"/>
                  </a:lnTo>
                  <a:lnTo>
                    <a:pt x="236" y="0"/>
                  </a:lnTo>
                  <a:lnTo>
                    <a:pt x="231" y="0"/>
                  </a:lnTo>
                  <a:lnTo>
                    <a:pt x="226" y="0"/>
                  </a:lnTo>
                  <a:lnTo>
                    <a:pt x="222" y="0"/>
                  </a:lnTo>
                  <a:lnTo>
                    <a:pt x="218" y="0"/>
                  </a:lnTo>
                  <a:lnTo>
                    <a:pt x="209" y="0"/>
                  </a:lnTo>
                  <a:lnTo>
                    <a:pt x="201" y="0"/>
                  </a:lnTo>
                  <a:lnTo>
                    <a:pt x="192" y="0"/>
                  </a:lnTo>
                  <a:lnTo>
                    <a:pt x="184" y="0"/>
                  </a:lnTo>
                  <a:lnTo>
                    <a:pt x="179" y="0"/>
                  </a:lnTo>
                  <a:lnTo>
                    <a:pt x="175" y="0"/>
                  </a:lnTo>
                  <a:lnTo>
                    <a:pt x="171" y="1"/>
                  </a:lnTo>
                  <a:lnTo>
                    <a:pt x="167" y="1"/>
                  </a:lnTo>
                  <a:lnTo>
                    <a:pt x="162" y="3"/>
                  </a:lnTo>
                  <a:lnTo>
                    <a:pt x="158" y="3"/>
                  </a:lnTo>
                  <a:lnTo>
                    <a:pt x="154" y="4"/>
                  </a:lnTo>
                  <a:lnTo>
                    <a:pt x="149" y="5"/>
                  </a:lnTo>
                  <a:lnTo>
                    <a:pt x="145" y="6"/>
                  </a:lnTo>
                  <a:lnTo>
                    <a:pt x="141" y="8"/>
                  </a:lnTo>
                  <a:lnTo>
                    <a:pt x="137" y="9"/>
                  </a:lnTo>
                  <a:lnTo>
                    <a:pt x="133" y="11"/>
                  </a:lnTo>
                  <a:lnTo>
                    <a:pt x="129" y="13"/>
                  </a:lnTo>
                  <a:lnTo>
                    <a:pt x="126" y="15"/>
                  </a:lnTo>
                  <a:lnTo>
                    <a:pt x="122" y="17"/>
                  </a:lnTo>
                  <a:lnTo>
                    <a:pt x="119" y="21"/>
                  </a:lnTo>
                  <a:lnTo>
                    <a:pt x="115" y="23"/>
                  </a:lnTo>
                  <a:lnTo>
                    <a:pt x="112" y="26"/>
                  </a:lnTo>
                  <a:lnTo>
                    <a:pt x="106" y="31"/>
                  </a:lnTo>
                  <a:lnTo>
                    <a:pt x="99" y="38"/>
                  </a:lnTo>
                  <a:lnTo>
                    <a:pt x="96" y="41"/>
                  </a:lnTo>
                  <a:lnTo>
                    <a:pt x="93" y="44"/>
                  </a:lnTo>
                  <a:lnTo>
                    <a:pt x="90" y="47"/>
                  </a:lnTo>
                  <a:lnTo>
                    <a:pt x="88" y="50"/>
                  </a:lnTo>
                  <a:lnTo>
                    <a:pt x="86" y="54"/>
                  </a:lnTo>
                  <a:lnTo>
                    <a:pt x="82" y="58"/>
                  </a:lnTo>
                  <a:lnTo>
                    <a:pt x="78" y="65"/>
                  </a:lnTo>
                  <a:lnTo>
                    <a:pt x="74" y="73"/>
                  </a:lnTo>
                  <a:lnTo>
                    <a:pt x="70" y="79"/>
                  </a:lnTo>
                  <a:lnTo>
                    <a:pt x="67" y="83"/>
                  </a:lnTo>
                  <a:lnTo>
                    <a:pt x="65" y="88"/>
                  </a:lnTo>
                  <a:lnTo>
                    <a:pt x="63" y="91"/>
                  </a:lnTo>
                  <a:lnTo>
                    <a:pt x="61" y="95"/>
                  </a:lnTo>
                  <a:lnTo>
                    <a:pt x="60" y="98"/>
                  </a:lnTo>
                  <a:lnTo>
                    <a:pt x="58" y="103"/>
                  </a:lnTo>
                  <a:lnTo>
                    <a:pt x="57" y="107"/>
                  </a:lnTo>
                  <a:lnTo>
                    <a:pt x="56" y="111"/>
                  </a:lnTo>
                  <a:lnTo>
                    <a:pt x="54" y="120"/>
                  </a:lnTo>
                  <a:lnTo>
                    <a:pt x="44" y="153"/>
                  </a:lnTo>
                  <a:lnTo>
                    <a:pt x="36" y="186"/>
                  </a:lnTo>
                  <a:lnTo>
                    <a:pt x="26" y="220"/>
                  </a:lnTo>
                  <a:lnTo>
                    <a:pt x="21" y="236"/>
                  </a:lnTo>
                  <a:lnTo>
                    <a:pt x="16" y="253"/>
                  </a:lnTo>
                  <a:lnTo>
                    <a:pt x="12" y="270"/>
                  </a:lnTo>
                  <a:lnTo>
                    <a:pt x="8" y="286"/>
                  </a:lnTo>
                  <a:lnTo>
                    <a:pt x="6" y="294"/>
                  </a:lnTo>
                  <a:lnTo>
                    <a:pt x="4" y="303"/>
                  </a:lnTo>
                  <a:lnTo>
                    <a:pt x="3" y="311"/>
                  </a:lnTo>
                  <a:lnTo>
                    <a:pt x="1" y="316"/>
                  </a:lnTo>
                  <a:lnTo>
                    <a:pt x="1" y="320"/>
                  </a:lnTo>
                  <a:lnTo>
                    <a:pt x="0" y="324"/>
                  </a:lnTo>
                  <a:lnTo>
                    <a:pt x="0" y="328"/>
                  </a:lnTo>
                  <a:lnTo>
                    <a:pt x="0" y="333"/>
                  </a:lnTo>
                  <a:lnTo>
                    <a:pt x="0" y="337"/>
                  </a:lnTo>
                  <a:lnTo>
                    <a:pt x="0" y="341"/>
                  </a:lnTo>
                  <a:lnTo>
                    <a:pt x="0" y="345"/>
                  </a:lnTo>
                  <a:lnTo>
                    <a:pt x="0" y="351"/>
                  </a:lnTo>
                  <a:lnTo>
                    <a:pt x="1" y="355"/>
                  </a:lnTo>
                  <a:lnTo>
                    <a:pt x="3" y="359"/>
                  </a:lnTo>
                  <a:lnTo>
                    <a:pt x="4" y="362"/>
                  </a:lnTo>
                  <a:lnTo>
                    <a:pt x="5" y="367"/>
                  </a:lnTo>
                  <a:lnTo>
                    <a:pt x="6" y="371"/>
                  </a:lnTo>
                  <a:lnTo>
                    <a:pt x="8" y="375"/>
                  </a:lnTo>
                  <a:lnTo>
                    <a:pt x="9" y="379"/>
                  </a:lnTo>
                  <a:lnTo>
                    <a:pt x="11" y="384"/>
                  </a:lnTo>
                  <a:lnTo>
                    <a:pt x="13" y="387"/>
                  </a:lnTo>
                  <a:lnTo>
                    <a:pt x="15" y="391"/>
                  </a:lnTo>
                  <a:lnTo>
                    <a:pt x="17" y="394"/>
                  </a:lnTo>
                  <a:lnTo>
                    <a:pt x="18" y="397"/>
                  </a:lnTo>
                  <a:lnTo>
                    <a:pt x="20" y="398"/>
                  </a:lnTo>
                  <a:lnTo>
                    <a:pt x="22" y="400"/>
                  </a:lnTo>
                  <a:lnTo>
                    <a:pt x="23" y="401"/>
                  </a:lnTo>
                  <a:lnTo>
                    <a:pt x="25" y="403"/>
                  </a:lnTo>
                  <a:lnTo>
                    <a:pt x="26" y="404"/>
                  </a:lnTo>
                  <a:lnTo>
                    <a:pt x="28" y="405"/>
                  </a:lnTo>
                  <a:lnTo>
                    <a:pt x="29" y="406"/>
                  </a:lnTo>
                  <a:lnTo>
                    <a:pt x="31" y="408"/>
                  </a:lnTo>
                  <a:lnTo>
                    <a:pt x="33" y="409"/>
                  </a:lnTo>
                  <a:lnTo>
                    <a:pt x="36" y="409"/>
                  </a:lnTo>
                  <a:lnTo>
                    <a:pt x="38" y="410"/>
                  </a:lnTo>
                  <a:lnTo>
                    <a:pt x="39" y="411"/>
                  </a:lnTo>
                  <a:lnTo>
                    <a:pt x="41" y="412"/>
                  </a:lnTo>
                  <a:lnTo>
                    <a:pt x="43" y="412"/>
                  </a:lnTo>
                  <a:lnTo>
                    <a:pt x="45" y="414"/>
                  </a:lnTo>
                  <a:lnTo>
                    <a:pt x="49" y="415"/>
                  </a:lnTo>
                  <a:lnTo>
                    <a:pt x="54" y="415"/>
                  </a:lnTo>
                  <a:lnTo>
                    <a:pt x="58" y="415"/>
                  </a:lnTo>
                  <a:lnTo>
                    <a:pt x="62" y="416"/>
                  </a:lnTo>
                  <a:lnTo>
                    <a:pt x="66" y="416"/>
                  </a:lnTo>
                  <a:lnTo>
                    <a:pt x="71" y="416"/>
                  </a:lnTo>
                  <a:lnTo>
                    <a:pt x="89" y="415"/>
                  </a:lnTo>
                  <a:lnTo>
                    <a:pt x="93" y="415"/>
                  </a:lnTo>
                  <a:lnTo>
                    <a:pt x="97" y="415"/>
                  </a:lnTo>
                  <a:lnTo>
                    <a:pt x="106" y="416"/>
                  </a:lnTo>
                  <a:lnTo>
                    <a:pt x="110" y="416"/>
                  </a:lnTo>
                  <a:lnTo>
                    <a:pt x="114" y="416"/>
                  </a:lnTo>
                  <a:lnTo>
                    <a:pt x="116" y="416"/>
                  </a:lnTo>
                  <a:lnTo>
                    <a:pt x="119" y="416"/>
                  </a:lnTo>
                  <a:lnTo>
                    <a:pt x="121" y="416"/>
                  </a:lnTo>
                  <a:lnTo>
                    <a:pt x="123" y="415"/>
                  </a:lnTo>
                  <a:lnTo>
                    <a:pt x="125" y="415"/>
                  </a:lnTo>
                  <a:lnTo>
                    <a:pt x="127" y="414"/>
                  </a:lnTo>
                  <a:lnTo>
                    <a:pt x="129" y="412"/>
                  </a:lnTo>
                  <a:lnTo>
                    <a:pt x="131" y="412"/>
                  </a:lnTo>
                  <a:lnTo>
                    <a:pt x="133" y="411"/>
                  </a:lnTo>
                  <a:lnTo>
                    <a:pt x="135" y="410"/>
                  </a:lnTo>
                  <a:lnTo>
                    <a:pt x="139" y="408"/>
                  </a:lnTo>
                  <a:lnTo>
                    <a:pt x="142" y="406"/>
                  </a:lnTo>
                  <a:lnTo>
                    <a:pt x="146" y="403"/>
                  </a:lnTo>
                  <a:lnTo>
                    <a:pt x="149" y="401"/>
                  </a:lnTo>
                  <a:lnTo>
                    <a:pt x="153" y="398"/>
                  </a:lnTo>
                  <a:lnTo>
                    <a:pt x="156" y="394"/>
                  </a:lnTo>
                  <a:lnTo>
                    <a:pt x="159" y="391"/>
                  </a:lnTo>
                  <a:lnTo>
                    <a:pt x="162" y="388"/>
                  </a:lnTo>
                  <a:lnTo>
                    <a:pt x="164" y="385"/>
                  </a:lnTo>
                  <a:lnTo>
                    <a:pt x="168" y="382"/>
                  </a:lnTo>
                  <a:lnTo>
                    <a:pt x="170" y="378"/>
                  </a:lnTo>
                  <a:lnTo>
                    <a:pt x="172" y="374"/>
                  </a:lnTo>
                  <a:lnTo>
                    <a:pt x="174" y="371"/>
                  </a:lnTo>
                  <a:lnTo>
                    <a:pt x="176" y="367"/>
                  </a:lnTo>
                  <a:lnTo>
                    <a:pt x="178" y="363"/>
                  </a:lnTo>
                  <a:lnTo>
                    <a:pt x="180" y="359"/>
                  </a:lnTo>
                  <a:lnTo>
                    <a:pt x="182" y="355"/>
                  </a:lnTo>
                  <a:lnTo>
                    <a:pt x="184" y="351"/>
                  </a:lnTo>
                  <a:lnTo>
                    <a:pt x="186" y="348"/>
                  </a:lnTo>
                  <a:lnTo>
                    <a:pt x="188" y="339"/>
                  </a:lnTo>
                  <a:lnTo>
                    <a:pt x="191" y="330"/>
                  </a:lnTo>
                  <a:lnTo>
                    <a:pt x="193" y="323"/>
                  </a:lnTo>
                  <a:lnTo>
                    <a:pt x="195" y="315"/>
                  </a:lnTo>
                  <a:lnTo>
                    <a:pt x="197" y="306"/>
                  </a:lnTo>
                  <a:lnTo>
                    <a:pt x="202" y="289"/>
                  </a:lnTo>
                  <a:lnTo>
                    <a:pt x="206" y="272"/>
                  </a:lnTo>
                  <a:lnTo>
                    <a:pt x="209" y="255"/>
                  </a:lnTo>
                  <a:lnTo>
                    <a:pt x="213" y="239"/>
                  </a:lnTo>
                  <a:lnTo>
                    <a:pt x="218" y="222"/>
                  </a:lnTo>
                  <a:lnTo>
                    <a:pt x="222" y="205"/>
                  </a:lnTo>
                  <a:lnTo>
                    <a:pt x="227" y="189"/>
                  </a:lnTo>
                  <a:lnTo>
                    <a:pt x="231" y="172"/>
                  </a:lnTo>
                  <a:lnTo>
                    <a:pt x="236" y="155"/>
                  </a:lnTo>
                  <a:lnTo>
                    <a:pt x="241" y="139"/>
                  </a:lnTo>
                  <a:lnTo>
                    <a:pt x="245" y="122"/>
                  </a:lnTo>
                  <a:lnTo>
                    <a:pt x="251" y="106"/>
                  </a:lnTo>
                  <a:lnTo>
                    <a:pt x="253" y="97"/>
                  </a:lnTo>
                  <a:lnTo>
                    <a:pt x="255" y="89"/>
                  </a:lnTo>
                  <a:lnTo>
                    <a:pt x="257" y="80"/>
                  </a:lnTo>
                  <a:lnTo>
                    <a:pt x="259" y="72"/>
                  </a:lnTo>
                  <a:lnTo>
                    <a:pt x="260" y="63"/>
                  </a:lnTo>
                  <a:lnTo>
                    <a:pt x="261" y="59"/>
                  </a:lnTo>
                  <a:lnTo>
                    <a:pt x="262"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82" name="Freeform 316"/>
            <p:cNvSpPr>
              <a:spLocks/>
            </p:cNvSpPr>
            <p:nvPr/>
          </p:nvSpPr>
          <p:spPr bwMode="auto">
            <a:xfrm>
              <a:off x="2890" y="767"/>
              <a:ext cx="6" cy="18"/>
            </a:xfrm>
            <a:custGeom>
              <a:avLst/>
              <a:gdLst>
                <a:gd name="T0" fmla="*/ 0 w 25"/>
                <a:gd name="T1" fmla="*/ 0 h 87"/>
                <a:gd name="T2" fmla="*/ 0 w 25"/>
                <a:gd name="T3" fmla="*/ 0 h 87"/>
                <a:gd name="T4" fmla="*/ 0 w 25"/>
                <a:gd name="T5" fmla="*/ 0 h 87"/>
                <a:gd name="T6" fmla="*/ 0 w 25"/>
                <a:gd name="T7" fmla="*/ 0 h 87"/>
                <a:gd name="T8" fmla="*/ 0 w 25"/>
                <a:gd name="T9" fmla="*/ 0 h 87"/>
                <a:gd name="T10" fmla="*/ 0 w 25"/>
                <a:gd name="T11" fmla="*/ 0 h 87"/>
                <a:gd name="T12" fmla="*/ 0 w 25"/>
                <a:gd name="T13" fmla="*/ 0 h 87"/>
                <a:gd name="T14" fmla="*/ 0 w 25"/>
                <a:gd name="T15" fmla="*/ 0 h 87"/>
                <a:gd name="T16" fmla="*/ 0 w 25"/>
                <a:gd name="T17" fmla="*/ 0 h 87"/>
                <a:gd name="T18" fmla="*/ 0 w 25"/>
                <a:gd name="T19" fmla="*/ 0 h 87"/>
                <a:gd name="T20" fmla="*/ 0 w 25"/>
                <a:gd name="T21" fmla="*/ 0 h 87"/>
                <a:gd name="T22" fmla="*/ 0 w 25"/>
                <a:gd name="T23" fmla="*/ 0 h 87"/>
                <a:gd name="T24" fmla="*/ 0 w 25"/>
                <a:gd name="T25" fmla="*/ 0 h 87"/>
                <a:gd name="T26" fmla="*/ 0 w 25"/>
                <a:gd name="T27" fmla="*/ 0 h 87"/>
                <a:gd name="T28" fmla="*/ 0 w 25"/>
                <a:gd name="T29" fmla="*/ 0 h 87"/>
                <a:gd name="T30" fmla="*/ 0 w 25"/>
                <a:gd name="T31" fmla="*/ 0 h 87"/>
                <a:gd name="T32" fmla="*/ 0 w 25"/>
                <a:gd name="T33" fmla="*/ 0 h 87"/>
                <a:gd name="T34" fmla="*/ 0 w 25"/>
                <a:gd name="T35" fmla="*/ 0 h 87"/>
                <a:gd name="T36" fmla="*/ 0 w 25"/>
                <a:gd name="T37" fmla="*/ 0 h 87"/>
                <a:gd name="T38" fmla="*/ 0 w 25"/>
                <a:gd name="T39" fmla="*/ 0 h 87"/>
                <a:gd name="T40" fmla="*/ 0 w 25"/>
                <a:gd name="T41" fmla="*/ 1 h 87"/>
                <a:gd name="T42" fmla="*/ 0 w 25"/>
                <a:gd name="T43" fmla="*/ 1 h 87"/>
                <a:gd name="T44" fmla="*/ 0 w 25"/>
                <a:gd name="T45" fmla="*/ 1 h 87"/>
                <a:gd name="T46" fmla="*/ 0 w 25"/>
                <a:gd name="T47" fmla="*/ 1 h 87"/>
                <a:gd name="T48" fmla="*/ 0 w 25"/>
                <a:gd name="T49" fmla="*/ 1 h 87"/>
                <a:gd name="T50" fmla="*/ 0 w 25"/>
                <a:gd name="T51" fmla="*/ 1 h 87"/>
                <a:gd name="T52" fmla="*/ 0 w 25"/>
                <a:gd name="T53" fmla="*/ 1 h 8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5" h="87">
                  <a:moveTo>
                    <a:pt x="3" y="0"/>
                  </a:moveTo>
                  <a:lnTo>
                    <a:pt x="2" y="7"/>
                  </a:lnTo>
                  <a:lnTo>
                    <a:pt x="1" y="12"/>
                  </a:lnTo>
                  <a:lnTo>
                    <a:pt x="1" y="15"/>
                  </a:lnTo>
                  <a:lnTo>
                    <a:pt x="1" y="18"/>
                  </a:lnTo>
                  <a:lnTo>
                    <a:pt x="0" y="21"/>
                  </a:lnTo>
                  <a:lnTo>
                    <a:pt x="0" y="24"/>
                  </a:lnTo>
                  <a:lnTo>
                    <a:pt x="0" y="27"/>
                  </a:lnTo>
                  <a:lnTo>
                    <a:pt x="0" y="30"/>
                  </a:lnTo>
                  <a:lnTo>
                    <a:pt x="0" y="32"/>
                  </a:lnTo>
                  <a:lnTo>
                    <a:pt x="1" y="35"/>
                  </a:lnTo>
                  <a:lnTo>
                    <a:pt x="1" y="39"/>
                  </a:lnTo>
                  <a:lnTo>
                    <a:pt x="1" y="41"/>
                  </a:lnTo>
                  <a:lnTo>
                    <a:pt x="2" y="44"/>
                  </a:lnTo>
                  <a:lnTo>
                    <a:pt x="3" y="47"/>
                  </a:lnTo>
                  <a:lnTo>
                    <a:pt x="3" y="49"/>
                  </a:lnTo>
                  <a:lnTo>
                    <a:pt x="4" y="53"/>
                  </a:lnTo>
                  <a:lnTo>
                    <a:pt x="5" y="55"/>
                  </a:lnTo>
                  <a:lnTo>
                    <a:pt x="6" y="58"/>
                  </a:lnTo>
                  <a:lnTo>
                    <a:pt x="8" y="60"/>
                  </a:lnTo>
                  <a:lnTo>
                    <a:pt x="9" y="63"/>
                  </a:lnTo>
                  <a:lnTo>
                    <a:pt x="13" y="67"/>
                  </a:lnTo>
                  <a:lnTo>
                    <a:pt x="19" y="78"/>
                  </a:lnTo>
                  <a:lnTo>
                    <a:pt x="20" y="80"/>
                  </a:lnTo>
                  <a:lnTo>
                    <a:pt x="22" y="82"/>
                  </a:lnTo>
                  <a:lnTo>
                    <a:pt x="23" y="84"/>
                  </a:lnTo>
                  <a:lnTo>
                    <a:pt x="25"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83" name="Line 317"/>
            <p:cNvSpPr>
              <a:spLocks noChangeShapeType="1"/>
            </p:cNvSpPr>
            <p:nvPr/>
          </p:nvSpPr>
          <p:spPr bwMode="auto">
            <a:xfrm flipH="1">
              <a:off x="2942" y="657"/>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84" name="Freeform 318"/>
            <p:cNvSpPr>
              <a:spLocks/>
            </p:cNvSpPr>
            <p:nvPr/>
          </p:nvSpPr>
          <p:spPr bwMode="auto">
            <a:xfrm>
              <a:off x="4237" y="704"/>
              <a:ext cx="53" cy="85"/>
            </a:xfrm>
            <a:custGeom>
              <a:avLst/>
              <a:gdLst>
                <a:gd name="T0" fmla="*/ 2 w 264"/>
                <a:gd name="T1" fmla="*/ 0 h 415"/>
                <a:gd name="T2" fmla="*/ 2 w 264"/>
                <a:gd name="T3" fmla="*/ 0 h 415"/>
                <a:gd name="T4" fmla="*/ 2 w 264"/>
                <a:gd name="T5" fmla="*/ 0 h 415"/>
                <a:gd name="T6" fmla="*/ 2 w 264"/>
                <a:gd name="T7" fmla="*/ 0 h 415"/>
                <a:gd name="T8" fmla="*/ 2 w 264"/>
                <a:gd name="T9" fmla="*/ 0 h 415"/>
                <a:gd name="T10" fmla="*/ 2 w 264"/>
                <a:gd name="T11" fmla="*/ 0 h 415"/>
                <a:gd name="T12" fmla="*/ 2 w 264"/>
                <a:gd name="T13" fmla="*/ 0 h 415"/>
                <a:gd name="T14" fmla="*/ 2 w 264"/>
                <a:gd name="T15" fmla="*/ 0 h 415"/>
                <a:gd name="T16" fmla="*/ 2 w 264"/>
                <a:gd name="T17" fmla="*/ 0 h 415"/>
                <a:gd name="T18" fmla="*/ 2 w 264"/>
                <a:gd name="T19" fmla="*/ 0 h 415"/>
                <a:gd name="T20" fmla="*/ 1 w 264"/>
                <a:gd name="T21" fmla="*/ 0 h 415"/>
                <a:gd name="T22" fmla="*/ 1 w 264"/>
                <a:gd name="T23" fmla="*/ 0 h 415"/>
                <a:gd name="T24" fmla="*/ 1 w 264"/>
                <a:gd name="T25" fmla="*/ 0 h 415"/>
                <a:gd name="T26" fmla="*/ 1 w 264"/>
                <a:gd name="T27" fmla="*/ 0 h 415"/>
                <a:gd name="T28" fmla="*/ 1 w 264"/>
                <a:gd name="T29" fmla="*/ 0 h 415"/>
                <a:gd name="T30" fmla="*/ 1 w 264"/>
                <a:gd name="T31" fmla="*/ 0 h 415"/>
                <a:gd name="T32" fmla="*/ 1 w 264"/>
                <a:gd name="T33" fmla="*/ 0 h 415"/>
                <a:gd name="T34" fmla="*/ 1 w 264"/>
                <a:gd name="T35" fmla="*/ 0 h 415"/>
                <a:gd name="T36" fmla="*/ 1 w 264"/>
                <a:gd name="T37" fmla="*/ 1 h 415"/>
                <a:gd name="T38" fmla="*/ 0 w 264"/>
                <a:gd name="T39" fmla="*/ 1 h 415"/>
                <a:gd name="T40" fmla="*/ 0 w 264"/>
                <a:gd name="T41" fmla="*/ 1 h 415"/>
                <a:gd name="T42" fmla="*/ 0 w 264"/>
                <a:gd name="T43" fmla="*/ 1 h 415"/>
                <a:gd name="T44" fmla="*/ 0 w 264"/>
                <a:gd name="T45" fmla="*/ 2 h 415"/>
                <a:gd name="T46" fmla="*/ 0 w 264"/>
                <a:gd name="T47" fmla="*/ 3 h 415"/>
                <a:gd name="T48" fmla="*/ 0 w 264"/>
                <a:gd name="T49" fmla="*/ 3 h 415"/>
                <a:gd name="T50" fmla="*/ 0 w 264"/>
                <a:gd name="T51" fmla="*/ 3 h 415"/>
                <a:gd name="T52" fmla="*/ 0 w 264"/>
                <a:gd name="T53" fmla="*/ 3 h 415"/>
                <a:gd name="T54" fmla="*/ 0 w 264"/>
                <a:gd name="T55" fmla="*/ 3 h 415"/>
                <a:gd name="T56" fmla="*/ 0 w 264"/>
                <a:gd name="T57" fmla="*/ 3 h 415"/>
                <a:gd name="T58" fmla="*/ 0 w 264"/>
                <a:gd name="T59" fmla="*/ 3 h 415"/>
                <a:gd name="T60" fmla="*/ 0 w 264"/>
                <a:gd name="T61" fmla="*/ 3 h 415"/>
                <a:gd name="T62" fmla="*/ 0 w 264"/>
                <a:gd name="T63" fmla="*/ 3 h 415"/>
                <a:gd name="T64" fmla="*/ 0 w 264"/>
                <a:gd name="T65" fmla="*/ 3 h 415"/>
                <a:gd name="T66" fmla="*/ 0 w 264"/>
                <a:gd name="T67" fmla="*/ 3 h 415"/>
                <a:gd name="T68" fmla="*/ 1 w 264"/>
                <a:gd name="T69" fmla="*/ 3 h 415"/>
                <a:gd name="T70" fmla="*/ 1 w 264"/>
                <a:gd name="T71" fmla="*/ 3 h 415"/>
                <a:gd name="T72" fmla="*/ 1 w 264"/>
                <a:gd name="T73" fmla="*/ 3 h 415"/>
                <a:gd name="T74" fmla="*/ 1 w 264"/>
                <a:gd name="T75" fmla="*/ 3 h 415"/>
                <a:gd name="T76" fmla="*/ 1 w 264"/>
                <a:gd name="T77" fmla="*/ 3 h 415"/>
                <a:gd name="T78" fmla="*/ 1 w 264"/>
                <a:gd name="T79" fmla="*/ 3 h 415"/>
                <a:gd name="T80" fmla="*/ 1 w 264"/>
                <a:gd name="T81" fmla="*/ 3 h 415"/>
                <a:gd name="T82" fmla="*/ 1 w 264"/>
                <a:gd name="T83" fmla="*/ 3 h 415"/>
                <a:gd name="T84" fmla="*/ 1 w 264"/>
                <a:gd name="T85" fmla="*/ 3 h 415"/>
                <a:gd name="T86" fmla="*/ 1 w 264"/>
                <a:gd name="T87" fmla="*/ 3 h 415"/>
                <a:gd name="T88" fmla="*/ 1 w 264"/>
                <a:gd name="T89" fmla="*/ 3 h 415"/>
                <a:gd name="T90" fmla="*/ 2 w 264"/>
                <a:gd name="T91" fmla="*/ 3 h 415"/>
                <a:gd name="T92" fmla="*/ 2 w 264"/>
                <a:gd name="T93" fmla="*/ 2 h 415"/>
                <a:gd name="T94" fmla="*/ 2 w 264"/>
                <a:gd name="T95" fmla="*/ 2 h 415"/>
                <a:gd name="T96" fmla="*/ 2 w 264"/>
                <a:gd name="T97" fmla="*/ 2 h 415"/>
                <a:gd name="T98" fmla="*/ 2 w 264"/>
                <a:gd name="T99" fmla="*/ 1 h 415"/>
                <a:gd name="T100" fmla="*/ 2 w 264"/>
                <a:gd name="T101" fmla="*/ 1 h 415"/>
                <a:gd name="T102" fmla="*/ 2 w 264"/>
                <a:gd name="T103" fmla="*/ 0 h 4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4" h="415">
                  <a:moveTo>
                    <a:pt x="263" y="54"/>
                  </a:moveTo>
                  <a:lnTo>
                    <a:pt x="264" y="53"/>
                  </a:lnTo>
                  <a:lnTo>
                    <a:pt x="264" y="51"/>
                  </a:lnTo>
                  <a:lnTo>
                    <a:pt x="264" y="47"/>
                  </a:lnTo>
                  <a:lnTo>
                    <a:pt x="264" y="42"/>
                  </a:lnTo>
                  <a:lnTo>
                    <a:pt x="264" y="38"/>
                  </a:lnTo>
                  <a:lnTo>
                    <a:pt x="264" y="33"/>
                  </a:lnTo>
                  <a:lnTo>
                    <a:pt x="263" y="28"/>
                  </a:lnTo>
                  <a:lnTo>
                    <a:pt x="262" y="24"/>
                  </a:lnTo>
                  <a:lnTo>
                    <a:pt x="260" y="20"/>
                  </a:lnTo>
                  <a:lnTo>
                    <a:pt x="259" y="16"/>
                  </a:lnTo>
                  <a:lnTo>
                    <a:pt x="258" y="14"/>
                  </a:lnTo>
                  <a:lnTo>
                    <a:pt x="257" y="11"/>
                  </a:lnTo>
                  <a:lnTo>
                    <a:pt x="255" y="9"/>
                  </a:lnTo>
                  <a:lnTo>
                    <a:pt x="254" y="7"/>
                  </a:lnTo>
                  <a:lnTo>
                    <a:pt x="252" y="6"/>
                  </a:lnTo>
                  <a:lnTo>
                    <a:pt x="251" y="4"/>
                  </a:lnTo>
                  <a:lnTo>
                    <a:pt x="250" y="3"/>
                  </a:lnTo>
                  <a:lnTo>
                    <a:pt x="248" y="2"/>
                  </a:lnTo>
                  <a:lnTo>
                    <a:pt x="246" y="1"/>
                  </a:lnTo>
                  <a:lnTo>
                    <a:pt x="245" y="1"/>
                  </a:lnTo>
                  <a:lnTo>
                    <a:pt x="243" y="0"/>
                  </a:lnTo>
                  <a:lnTo>
                    <a:pt x="241" y="0"/>
                  </a:lnTo>
                  <a:lnTo>
                    <a:pt x="238" y="0"/>
                  </a:lnTo>
                  <a:lnTo>
                    <a:pt x="236" y="0"/>
                  </a:lnTo>
                  <a:lnTo>
                    <a:pt x="227" y="0"/>
                  </a:lnTo>
                  <a:lnTo>
                    <a:pt x="217" y="0"/>
                  </a:lnTo>
                  <a:lnTo>
                    <a:pt x="209" y="0"/>
                  </a:lnTo>
                  <a:lnTo>
                    <a:pt x="200" y="0"/>
                  </a:lnTo>
                  <a:lnTo>
                    <a:pt x="192" y="0"/>
                  </a:lnTo>
                  <a:lnTo>
                    <a:pt x="183" y="0"/>
                  </a:lnTo>
                  <a:lnTo>
                    <a:pt x="175" y="0"/>
                  </a:lnTo>
                  <a:lnTo>
                    <a:pt x="166" y="1"/>
                  </a:lnTo>
                  <a:lnTo>
                    <a:pt x="162" y="2"/>
                  </a:lnTo>
                  <a:lnTo>
                    <a:pt x="158" y="2"/>
                  </a:lnTo>
                  <a:lnTo>
                    <a:pt x="153" y="3"/>
                  </a:lnTo>
                  <a:lnTo>
                    <a:pt x="149" y="4"/>
                  </a:lnTo>
                  <a:lnTo>
                    <a:pt x="145" y="5"/>
                  </a:lnTo>
                  <a:lnTo>
                    <a:pt x="142" y="6"/>
                  </a:lnTo>
                  <a:lnTo>
                    <a:pt x="137" y="8"/>
                  </a:lnTo>
                  <a:lnTo>
                    <a:pt x="133" y="10"/>
                  </a:lnTo>
                  <a:lnTo>
                    <a:pt x="130" y="12"/>
                  </a:lnTo>
                  <a:lnTo>
                    <a:pt x="126" y="15"/>
                  </a:lnTo>
                  <a:lnTo>
                    <a:pt x="122" y="17"/>
                  </a:lnTo>
                  <a:lnTo>
                    <a:pt x="118" y="20"/>
                  </a:lnTo>
                  <a:lnTo>
                    <a:pt x="115" y="22"/>
                  </a:lnTo>
                  <a:lnTo>
                    <a:pt x="112" y="25"/>
                  </a:lnTo>
                  <a:lnTo>
                    <a:pt x="105" y="31"/>
                  </a:lnTo>
                  <a:lnTo>
                    <a:pt x="99" y="37"/>
                  </a:lnTo>
                  <a:lnTo>
                    <a:pt x="96" y="40"/>
                  </a:lnTo>
                  <a:lnTo>
                    <a:pt x="94" y="43"/>
                  </a:lnTo>
                  <a:lnTo>
                    <a:pt x="90" y="47"/>
                  </a:lnTo>
                  <a:lnTo>
                    <a:pt x="87" y="50"/>
                  </a:lnTo>
                  <a:lnTo>
                    <a:pt x="85" y="53"/>
                  </a:lnTo>
                  <a:lnTo>
                    <a:pt x="83" y="56"/>
                  </a:lnTo>
                  <a:lnTo>
                    <a:pt x="74" y="71"/>
                  </a:lnTo>
                  <a:lnTo>
                    <a:pt x="69" y="79"/>
                  </a:lnTo>
                  <a:lnTo>
                    <a:pt x="65" y="86"/>
                  </a:lnTo>
                  <a:lnTo>
                    <a:pt x="63" y="90"/>
                  </a:lnTo>
                  <a:lnTo>
                    <a:pt x="62" y="94"/>
                  </a:lnTo>
                  <a:lnTo>
                    <a:pt x="60" y="98"/>
                  </a:lnTo>
                  <a:lnTo>
                    <a:pt x="58" y="102"/>
                  </a:lnTo>
                  <a:lnTo>
                    <a:pt x="57" y="106"/>
                  </a:lnTo>
                  <a:lnTo>
                    <a:pt x="55" y="110"/>
                  </a:lnTo>
                  <a:lnTo>
                    <a:pt x="53" y="119"/>
                  </a:lnTo>
                  <a:lnTo>
                    <a:pt x="45" y="152"/>
                  </a:lnTo>
                  <a:lnTo>
                    <a:pt x="35" y="185"/>
                  </a:lnTo>
                  <a:lnTo>
                    <a:pt x="25" y="219"/>
                  </a:lnTo>
                  <a:lnTo>
                    <a:pt x="17" y="252"/>
                  </a:lnTo>
                  <a:lnTo>
                    <a:pt x="13" y="269"/>
                  </a:lnTo>
                  <a:lnTo>
                    <a:pt x="8" y="285"/>
                  </a:lnTo>
                  <a:lnTo>
                    <a:pt x="4" y="302"/>
                  </a:lnTo>
                  <a:lnTo>
                    <a:pt x="2" y="311"/>
                  </a:lnTo>
                  <a:lnTo>
                    <a:pt x="1" y="319"/>
                  </a:lnTo>
                  <a:lnTo>
                    <a:pt x="1" y="323"/>
                  </a:lnTo>
                  <a:lnTo>
                    <a:pt x="0" y="328"/>
                  </a:lnTo>
                  <a:lnTo>
                    <a:pt x="0" y="332"/>
                  </a:lnTo>
                  <a:lnTo>
                    <a:pt x="0" y="336"/>
                  </a:lnTo>
                  <a:lnTo>
                    <a:pt x="0" y="340"/>
                  </a:lnTo>
                  <a:lnTo>
                    <a:pt x="1" y="345"/>
                  </a:lnTo>
                  <a:lnTo>
                    <a:pt x="1" y="349"/>
                  </a:lnTo>
                  <a:lnTo>
                    <a:pt x="2" y="353"/>
                  </a:lnTo>
                  <a:lnTo>
                    <a:pt x="2" y="357"/>
                  </a:lnTo>
                  <a:lnTo>
                    <a:pt x="3" y="362"/>
                  </a:lnTo>
                  <a:lnTo>
                    <a:pt x="4" y="366"/>
                  </a:lnTo>
                  <a:lnTo>
                    <a:pt x="6" y="370"/>
                  </a:lnTo>
                  <a:lnTo>
                    <a:pt x="7" y="375"/>
                  </a:lnTo>
                  <a:lnTo>
                    <a:pt x="10" y="379"/>
                  </a:lnTo>
                  <a:lnTo>
                    <a:pt x="11" y="382"/>
                  </a:lnTo>
                  <a:lnTo>
                    <a:pt x="13" y="386"/>
                  </a:lnTo>
                  <a:lnTo>
                    <a:pt x="15" y="390"/>
                  </a:lnTo>
                  <a:lnTo>
                    <a:pt x="17" y="394"/>
                  </a:lnTo>
                  <a:lnTo>
                    <a:pt x="20" y="397"/>
                  </a:lnTo>
                  <a:lnTo>
                    <a:pt x="23" y="400"/>
                  </a:lnTo>
                  <a:lnTo>
                    <a:pt x="27" y="403"/>
                  </a:lnTo>
                  <a:lnTo>
                    <a:pt x="28" y="404"/>
                  </a:lnTo>
                  <a:lnTo>
                    <a:pt x="30" y="405"/>
                  </a:lnTo>
                  <a:lnTo>
                    <a:pt x="33" y="408"/>
                  </a:lnTo>
                  <a:lnTo>
                    <a:pt x="37" y="410"/>
                  </a:lnTo>
                  <a:lnTo>
                    <a:pt x="41" y="412"/>
                  </a:lnTo>
                  <a:lnTo>
                    <a:pt x="46" y="413"/>
                  </a:lnTo>
                  <a:lnTo>
                    <a:pt x="50" y="413"/>
                  </a:lnTo>
                  <a:lnTo>
                    <a:pt x="54" y="414"/>
                  </a:lnTo>
                  <a:lnTo>
                    <a:pt x="58" y="414"/>
                  </a:lnTo>
                  <a:lnTo>
                    <a:pt x="63" y="415"/>
                  </a:lnTo>
                  <a:lnTo>
                    <a:pt x="71" y="415"/>
                  </a:lnTo>
                  <a:lnTo>
                    <a:pt x="88" y="414"/>
                  </a:lnTo>
                  <a:lnTo>
                    <a:pt x="97" y="414"/>
                  </a:lnTo>
                  <a:lnTo>
                    <a:pt x="106" y="415"/>
                  </a:lnTo>
                  <a:lnTo>
                    <a:pt x="111" y="415"/>
                  </a:lnTo>
                  <a:lnTo>
                    <a:pt x="115" y="415"/>
                  </a:lnTo>
                  <a:lnTo>
                    <a:pt x="119" y="415"/>
                  </a:lnTo>
                  <a:lnTo>
                    <a:pt x="121" y="414"/>
                  </a:lnTo>
                  <a:lnTo>
                    <a:pt x="123" y="414"/>
                  </a:lnTo>
                  <a:lnTo>
                    <a:pt x="127" y="413"/>
                  </a:lnTo>
                  <a:lnTo>
                    <a:pt x="131" y="412"/>
                  </a:lnTo>
                  <a:lnTo>
                    <a:pt x="135" y="410"/>
                  </a:lnTo>
                  <a:lnTo>
                    <a:pt x="139" y="408"/>
                  </a:lnTo>
                  <a:lnTo>
                    <a:pt x="143" y="405"/>
                  </a:lnTo>
                  <a:lnTo>
                    <a:pt x="146" y="402"/>
                  </a:lnTo>
                  <a:lnTo>
                    <a:pt x="150" y="400"/>
                  </a:lnTo>
                  <a:lnTo>
                    <a:pt x="153" y="397"/>
                  </a:lnTo>
                  <a:lnTo>
                    <a:pt x="156" y="394"/>
                  </a:lnTo>
                  <a:lnTo>
                    <a:pt x="159" y="390"/>
                  </a:lnTo>
                  <a:lnTo>
                    <a:pt x="162" y="387"/>
                  </a:lnTo>
                  <a:lnTo>
                    <a:pt x="165" y="384"/>
                  </a:lnTo>
                  <a:lnTo>
                    <a:pt x="167" y="381"/>
                  </a:lnTo>
                  <a:lnTo>
                    <a:pt x="169" y="377"/>
                  </a:lnTo>
                  <a:lnTo>
                    <a:pt x="172" y="373"/>
                  </a:lnTo>
                  <a:lnTo>
                    <a:pt x="175" y="370"/>
                  </a:lnTo>
                  <a:lnTo>
                    <a:pt x="177" y="366"/>
                  </a:lnTo>
                  <a:lnTo>
                    <a:pt x="179" y="362"/>
                  </a:lnTo>
                  <a:lnTo>
                    <a:pt x="180" y="359"/>
                  </a:lnTo>
                  <a:lnTo>
                    <a:pt x="182" y="354"/>
                  </a:lnTo>
                  <a:lnTo>
                    <a:pt x="185" y="347"/>
                  </a:lnTo>
                  <a:lnTo>
                    <a:pt x="188" y="338"/>
                  </a:lnTo>
                  <a:lnTo>
                    <a:pt x="191" y="330"/>
                  </a:lnTo>
                  <a:lnTo>
                    <a:pt x="194" y="321"/>
                  </a:lnTo>
                  <a:lnTo>
                    <a:pt x="196" y="314"/>
                  </a:lnTo>
                  <a:lnTo>
                    <a:pt x="198" y="305"/>
                  </a:lnTo>
                  <a:lnTo>
                    <a:pt x="201" y="288"/>
                  </a:lnTo>
                  <a:lnTo>
                    <a:pt x="205" y="271"/>
                  </a:lnTo>
                  <a:lnTo>
                    <a:pt x="210" y="254"/>
                  </a:lnTo>
                  <a:lnTo>
                    <a:pt x="214" y="238"/>
                  </a:lnTo>
                  <a:lnTo>
                    <a:pt x="218" y="221"/>
                  </a:lnTo>
                  <a:lnTo>
                    <a:pt x="222" y="204"/>
                  </a:lnTo>
                  <a:lnTo>
                    <a:pt x="227" y="187"/>
                  </a:lnTo>
                  <a:lnTo>
                    <a:pt x="236" y="154"/>
                  </a:lnTo>
                  <a:lnTo>
                    <a:pt x="246" y="121"/>
                  </a:lnTo>
                  <a:lnTo>
                    <a:pt x="250" y="105"/>
                  </a:lnTo>
                  <a:lnTo>
                    <a:pt x="253" y="97"/>
                  </a:lnTo>
                  <a:lnTo>
                    <a:pt x="255" y="88"/>
                  </a:lnTo>
                  <a:lnTo>
                    <a:pt x="257" y="80"/>
                  </a:lnTo>
                  <a:lnTo>
                    <a:pt x="259" y="71"/>
                  </a:lnTo>
                  <a:lnTo>
                    <a:pt x="261" y="63"/>
                  </a:lnTo>
                  <a:lnTo>
                    <a:pt x="262" y="58"/>
                  </a:lnTo>
                  <a:lnTo>
                    <a:pt x="263" y="5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85" name="Freeform 319"/>
            <p:cNvSpPr>
              <a:spLocks/>
            </p:cNvSpPr>
            <p:nvPr/>
          </p:nvSpPr>
          <p:spPr bwMode="auto">
            <a:xfrm>
              <a:off x="4276" y="772"/>
              <a:ext cx="4" cy="17"/>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0 h 86"/>
                <a:gd name="T18" fmla="*/ 0 w 26"/>
                <a:gd name="T19" fmla="*/ 0 h 86"/>
                <a:gd name="T20" fmla="*/ 0 w 26"/>
                <a:gd name="T21" fmla="*/ 0 h 86"/>
                <a:gd name="T22" fmla="*/ 0 w 26"/>
                <a:gd name="T23" fmla="*/ 0 h 86"/>
                <a:gd name="T24" fmla="*/ 0 w 26"/>
                <a:gd name="T25" fmla="*/ 0 h 86"/>
                <a:gd name="T26" fmla="*/ 0 w 26"/>
                <a:gd name="T27" fmla="*/ 0 h 86"/>
                <a:gd name="T28" fmla="*/ 0 w 26"/>
                <a:gd name="T29" fmla="*/ 0 h 86"/>
                <a:gd name="T30" fmla="*/ 0 w 26"/>
                <a:gd name="T31" fmla="*/ 0 h 86"/>
                <a:gd name="T32" fmla="*/ 0 w 26"/>
                <a:gd name="T33" fmla="*/ 1 h 86"/>
                <a:gd name="T34" fmla="*/ 0 w 26"/>
                <a:gd name="T35" fmla="*/ 1 h 86"/>
                <a:gd name="T36" fmla="*/ 0 w 26"/>
                <a:gd name="T37" fmla="*/ 1 h 86"/>
                <a:gd name="T38" fmla="*/ 0 w 26"/>
                <a:gd name="T39" fmla="*/ 1 h 86"/>
                <a:gd name="T40" fmla="*/ 0 w 26"/>
                <a:gd name="T41" fmla="*/ 1 h 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6" h="86">
                  <a:moveTo>
                    <a:pt x="4" y="0"/>
                  </a:moveTo>
                  <a:lnTo>
                    <a:pt x="3" y="6"/>
                  </a:lnTo>
                  <a:lnTo>
                    <a:pt x="1" y="11"/>
                  </a:lnTo>
                  <a:lnTo>
                    <a:pt x="0" y="17"/>
                  </a:lnTo>
                  <a:lnTo>
                    <a:pt x="0" y="23"/>
                  </a:lnTo>
                  <a:lnTo>
                    <a:pt x="0" y="28"/>
                  </a:lnTo>
                  <a:lnTo>
                    <a:pt x="0" y="35"/>
                  </a:lnTo>
                  <a:lnTo>
                    <a:pt x="0" y="38"/>
                  </a:lnTo>
                  <a:lnTo>
                    <a:pt x="1" y="40"/>
                  </a:lnTo>
                  <a:lnTo>
                    <a:pt x="1" y="43"/>
                  </a:lnTo>
                  <a:lnTo>
                    <a:pt x="3" y="47"/>
                  </a:lnTo>
                  <a:lnTo>
                    <a:pt x="4" y="49"/>
                  </a:lnTo>
                  <a:lnTo>
                    <a:pt x="5" y="52"/>
                  </a:lnTo>
                  <a:lnTo>
                    <a:pt x="6" y="54"/>
                  </a:lnTo>
                  <a:lnTo>
                    <a:pt x="7" y="57"/>
                  </a:lnTo>
                  <a:lnTo>
                    <a:pt x="10" y="62"/>
                  </a:lnTo>
                  <a:lnTo>
                    <a:pt x="12" y="67"/>
                  </a:lnTo>
                  <a:lnTo>
                    <a:pt x="18" y="77"/>
                  </a:lnTo>
                  <a:lnTo>
                    <a:pt x="22" y="82"/>
                  </a:lnTo>
                  <a:lnTo>
                    <a:pt x="24" y="84"/>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86" name="Line 320"/>
            <p:cNvSpPr>
              <a:spLocks noChangeShapeType="1"/>
            </p:cNvSpPr>
            <p:nvPr/>
          </p:nvSpPr>
          <p:spPr bwMode="auto">
            <a:xfrm flipH="1">
              <a:off x="4352" y="662"/>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87" name="Line 321"/>
            <p:cNvSpPr>
              <a:spLocks noChangeShapeType="1"/>
            </p:cNvSpPr>
            <p:nvPr/>
          </p:nvSpPr>
          <p:spPr bwMode="auto">
            <a:xfrm flipH="1">
              <a:off x="4328" y="662"/>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88" name="Freeform 322"/>
            <p:cNvSpPr>
              <a:spLocks/>
            </p:cNvSpPr>
            <p:nvPr/>
          </p:nvSpPr>
          <p:spPr bwMode="auto">
            <a:xfrm>
              <a:off x="2851" y="2074"/>
              <a:ext cx="5" cy="18"/>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0 h 86"/>
                <a:gd name="T18" fmla="*/ 0 w 26"/>
                <a:gd name="T19" fmla="*/ 0 h 86"/>
                <a:gd name="T20" fmla="*/ 0 w 26"/>
                <a:gd name="T21" fmla="*/ 0 h 86"/>
                <a:gd name="T22" fmla="*/ 0 w 26"/>
                <a:gd name="T23" fmla="*/ 0 h 86"/>
                <a:gd name="T24" fmla="*/ 0 w 26"/>
                <a:gd name="T25" fmla="*/ 0 h 86"/>
                <a:gd name="T26" fmla="*/ 0 w 26"/>
                <a:gd name="T27" fmla="*/ 0 h 86"/>
                <a:gd name="T28" fmla="*/ 0 w 26"/>
                <a:gd name="T29" fmla="*/ 0 h 86"/>
                <a:gd name="T30" fmla="*/ 0 w 26"/>
                <a:gd name="T31" fmla="*/ 0 h 86"/>
                <a:gd name="T32" fmla="*/ 0 w 26"/>
                <a:gd name="T33" fmla="*/ 0 h 86"/>
                <a:gd name="T34" fmla="*/ 0 w 26"/>
                <a:gd name="T35" fmla="*/ 0 h 86"/>
                <a:gd name="T36" fmla="*/ 0 w 26"/>
                <a:gd name="T37" fmla="*/ 0 h 86"/>
                <a:gd name="T38" fmla="*/ 0 w 26"/>
                <a:gd name="T39" fmla="*/ 0 h 86"/>
                <a:gd name="T40" fmla="*/ 0 w 26"/>
                <a:gd name="T41" fmla="*/ 1 h 86"/>
                <a:gd name="T42" fmla="*/ 0 w 26"/>
                <a:gd name="T43" fmla="*/ 1 h 86"/>
                <a:gd name="T44" fmla="*/ 0 w 26"/>
                <a:gd name="T45" fmla="*/ 1 h 86"/>
                <a:gd name="T46" fmla="*/ 0 w 26"/>
                <a:gd name="T47" fmla="*/ 1 h 86"/>
                <a:gd name="T48" fmla="*/ 0 w 26"/>
                <a:gd name="T49" fmla="*/ 1 h 86"/>
                <a:gd name="T50" fmla="*/ 0 w 26"/>
                <a:gd name="T51" fmla="*/ 1 h 86"/>
                <a:gd name="T52" fmla="*/ 0 w 26"/>
                <a:gd name="T53" fmla="*/ 1 h 86"/>
                <a:gd name="T54" fmla="*/ 0 w 26"/>
                <a:gd name="T55" fmla="*/ 1 h 86"/>
                <a:gd name="T56" fmla="*/ 0 w 26"/>
                <a:gd name="T57" fmla="*/ 1 h 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 h="86">
                  <a:moveTo>
                    <a:pt x="3" y="0"/>
                  </a:moveTo>
                  <a:lnTo>
                    <a:pt x="3" y="2"/>
                  </a:lnTo>
                  <a:lnTo>
                    <a:pt x="2" y="5"/>
                  </a:lnTo>
                  <a:lnTo>
                    <a:pt x="2" y="8"/>
                  </a:lnTo>
                  <a:lnTo>
                    <a:pt x="1" y="10"/>
                  </a:lnTo>
                  <a:lnTo>
                    <a:pt x="1" y="13"/>
                  </a:lnTo>
                  <a:lnTo>
                    <a:pt x="0" y="17"/>
                  </a:lnTo>
                  <a:lnTo>
                    <a:pt x="0" y="20"/>
                  </a:lnTo>
                  <a:lnTo>
                    <a:pt x="0" y="22"/>
                  </a:lnTo>
                  <a:lnTo>
                    <a:pt x="0" y="25"/>
                  </a:lnTo>
                  <a:lnTo>
                    <a:pt x="0" y="28"/>
                  </a:lnTo>
                  <a:lnTo>
                    <a:pt x="0" y="32"/>
                  </a:lnTo>
                  <a:lnTo>
                    <a:pt x="0" y="34"/>
                  </a:lnTo>
                  <a:lnTo>
                    <a:pt x="1" y="37"/>
                  </a:lnTo>
                  <a:lnTo>
                    <a:pt x="1" y="40"/>
                  </a:lnTo>
                  <a:lnTo>
                    <a:pt x="2" y="42"/>
                  </a:lnTo>
                  <a:lnTo>
                    <a:pt x="2" y="45"/>
                  </a:lnTo>
                  <a:lnTo>
                    <a:pt x="3" y="49"/>
                  </a:lnTo>
                  <a:lnTo>
                    <a:pt x="4" y="51"/>
                  </a:lnTo>
                  <a:lnTo>
                    <a:pt x="5" y="54"/>
                  </a:lnTo>
                  <a:lnTo>
                    <a:pt x="7" y="56"/>
                  </a:lnTo>
                  <a:lnTo>
                    <a:pt x="9" y="59"/>
                  </a:lnTo>
                  <a:lnTo>
                    <a:pt x="10" y="61"/>
                  </a:lnTo>
                  <a:lnTo>
                    <a:pt x="13" y="67"/>
                  </a:lnTo>
                  <a:lnTo>
                    <a:pt x="19" y="76"/>
                  </a:lnTo>
                  <a:lnTo>
                    <a:pt x="20" y="78"/>
                  </a:lnTo>
                  <a:lnTo>
                    <a:pt x="22" y="82"/>
                  </a:lnTo>
                  <a:lnTo>
                    <a:pt x="24" y="84"/>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89" name="Freeform 323"/>
            <p:cNvSpPr>
              <a:spLocks/>
            </p:cNvSpPr>
            <p:nvPr/>
          </p:nvSpPr>
          <p:spPr bwMode="auto">
            <a:xfrm>
              <a:off x="2812" y="2006"/>
              <a:ext cx="55" cy="86"/>
            </a:xfrm>
            <a:custGeom>
              <a:avLst/>
              <a:gdLst>
                <a:gd name="T0" fmla="*/ 2 w 265"/>
                <a:gd name="T1" fmla="*/ 0 h 415"/>
                <a:gd name="T2" fmla="*/ 2 w 265"/>
                <a:gd name="T3" fmla="*/ 0 h 415"/>
                <a:gd name="T4" fmla="*/ 2 w 265"/>
                <a:gd name="T5" fmla="*/ 0 h 415"/>
                <a:gd name="T6" fmla="*/ 2 w 265"/>
                <a:gd name="T7" fmla="*/ 0 h 415"/>
                <a:gd name="T8" fmla="*/ 2 w 265"/>
                <a:gd name="T9" fmla="*/ 0 h 415"/>
                <a:gd name="T10" fmla="*/ 2 w 265"/>
                <a:gd name="T11" fmla="*/ 0 h 415"/>
                <a:gd name="T12" fmla="*/ 2 w 265"/>
                <a:gd name="T13" fmla="*/ 0 h 415"/>
                <a:gd name="T14" fmla="*/ 2 w 265"/>
                <a:gd name="T15" fmla="*/ 0 h 415"/>
                <a:gd name="T16" fmla="*/ 2 w 265"/>
                <a:gd name="T17" fmla="*/ 0 h 415"/>
                <a:gd name="T18" fmla="*/ 2 w 265"/>
                <a:gd name="T19" fmla="*/ 0 h 415"/>
                <a:gd name="T20" fmla="*/ 1 w 265"/>
                <a:gd name="T21" fmla="*/ 0 h 415"/>
                <a:gd name="T22" fmla="*/ 1 w 265"/>
                <a:gd name="T23" fmla="*/ 0 h 415"/>
                <a:gd name="T24" fmla="*/ 1 w 265"/>
                <a:gd name="T25" fmla="*/ 0 h 415"/>
                <a:gd name="T26" fmla="*/ 1 w 265"/>
                <a:gd name="T27" fmla="*/ 0 h 415"/>
                <a:gd name="T28" fmla="*/ 1 w 265"/>
                <a:gd name="T29" fmla="*/ 0 h 415"/>
                <a:gd name="T30" fmla="*/ 1 w 265"/>
                <a:gd name="T31" fmla="*/ 0 h 415"/>
                <a:gd name="T32" fmla="*/ 1 w 265"/>
                <a:gd name="T33" fmla="*/ 0 h 415"/>
                <a:gd name="T34" fmla="*/ 1 w 265"/>
                <a:gd name="T35" fmla="*/ 1 h 415"/>
                <a:gd name="T36" fmla="*/ 0 w 265"/>
                <a:gd name="T37" fmla="*/ 1 h 415"/>
                <a:gd name="T38" fmla="*/ 0 w 265"/>
                <a:gd name="T39" fmla="*/ 1 h 415"/>
                <a:gd name="T40" fmla="*/ 0 w 265"/>
                <a:gd name="T41" fmla="*/ 2 h 415"/>
                <a:gd name="T42" fmla="*/ 0 w 265"/>
                <a:gd name="T43" fmla="*/ 2 h 415"/>
                <a:gd name="T44" fmla="*/ 0 w 265"/>
                <a:gd name="T45" fmla="*/ 3 h 415"/>
                <a:gd name="T46" fmla="*/ 0 w 265"/>
                <a:gd name="T47" fmla="*/ 3 h 415"/>
                <a:gd name="T48" fmla="*/ 0 w 265"/>
                <a:gd name="T49" fmla="*/ 3 h 415"/>
                <a:gd name="T50" fmla="*/ 0 w 265"/>
                <a:gd name="T51" fmla="*/ 3 h 415"/>
                <a:gd name="T52" fmla="*/ 0 w 265"/>
                <a:gd name="T53" fmla="*/ 3 h 415"/>
                <a:gd name="T54" fmla="*/ 0 w 265"/>
                <a:gd name="T55" fmla="*/ 4 h 415"/>
                <a:gd name="T56" fmla="*/ 0 w 265"/>
                <a:gd name="T57" fmla="*/ 4 h 415"/>
                <a:gd name="T58" fmla="*/ 0 w 265"/>
                <a:gd name="T59" fmla="*/ 4 h 415"/>
                <a:gd name="T60" fmla="*/ 0 w 265"/>
                <a:gd name="T61" fmla="*/ 4 h 415"/>
                <a:gd name="T62" fmla="*/ 0 w 265"/>
                <a:gd name="T63" fmla="*/ 4 h 415"/>
                <a:gd name="T64" fmla="*/ 0 w 265"/>
                <a:gd name="T65" fmla="*/ 4 h 415"/>
                <a:gd name="T66" fmla="*/ 1 w 265"/>
                <a:gd name="T67" fmla="*/ 4 h 415"/>
                <a:gd name="T68" fmla="*/ 1 w 265"/>
                <a:gd name="T69" fmla="*/ 4 h 415"/>
                <a:gd name="T70" fmla="*/ 1 w 265"/>
                <a:gd name="T71" fmla="*/ 4 h 415"/>
                <a:gd name="T72" fmla="*/ 1 w 265"/>
                <a:gd name="T73" fmla="*/ 4 h 415"/>
                <a:gd name="T74" fmla="*/ 1 w 265"/>
                <a:gd name="T75" fmla="*/ 4 h 415"/>
                <a:gd name="T76" fmla="*/ 1 w 265"/>
                <a:gd name="T77" fmla="*/ 4 h 415"/>
                <a:gd name="T78" fmla="*/ 1 w 265"/>
                <a:gd name="T79" fmla="*/ 4 h 415"/>
                <a:gd name="T80" fmla="*/ 1 w 265"/>
                <a:gd name="T81" fmla="*/ 3 h 415"/>
                <a:gd name="T82" fmla="*/ 2 w 265"/>
                <a:gd name="T83" fmla="*/ 3 h 415"/>
                <a:gd name="T84" fmla="*/ 2 w 265"/>
                <a:gd name="T85" fmla="*/ 3 h 415"/>
                <a:gd name="T86" fmla="*/ 2 w 265"/>
                <a:gd name="T87" fmla="*/ 3 h 415"/>
                <a:gd name="T88" fmla="*/ 2 w 265"/>
                <a:gd name="T89" fmla="*/ 2 h 415"/>
                <a:gd name="T90" fmla="*/ 2 w 265"/>
                <a:gd name="T91" fmla="*/ 2 h 415"/>
                <a:gd name="T92" fmla="*/ 2 w 265"/>
                <a:gd name="T93" fmla="*/ 1 h 415"/>
                <a:gd name="T94" fmla="*/ 2 w 265"/>
                <a:gd name="T95" fmla="*/ 1 h 415"/>
                <a:gd name="T96" fmla="*/ 2 w 265"/>
                <a:gd name="T97" fmla="*/ 1 h 4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5" h="415">
                  <a:moveTo>
                    <a:pt x="264" y="55"/>
                  </a:moveTo>
                  <a:lnTo>
                    <a:pt x="264" y="53"/>
                  </a:lnTo>
                  <a:lnTo>
                    <a:pt x="264" y="51"/>
                  </a:lnTo>
                  <a:lnTo>
                    <a:pt x="265" y="49"/>
                  </a:lnTo>
                  <a:lnTo>
                    <a:pt x="265" y="46"/>
                  </a:lnTo>
                  <a:lnTo>
                    <a:pt x="265" y="44"/>
                  </a:lnTo>
                  <a:lnTo>
                    <a:pt x="265" y="42"/>
                  </a:lnTo>
                  <a:lnTo>
                    <a:pt x="265" y="40"/>
                  </a:lnTo>
                  <a:lnTo>
                    <a:pt x="265" y="38"/>
                  </a:lnTo>
                  <a:lnTo>
                    <a:pt x="264" y="36"/>
                  </a:lnTo>
                  <a:lnTo>
                    <a:pt x="264" y="34"/>
                  </a:lnTo>
                  <a:lnTo>
                    <a:pt x="264" y="32"/>
                  </a:lnTo>
                  <a:lnTo>
                    <a:pt x="263" y="29"/>
                  </a:lnTo>
                  <a:lnTo>
                    <a:pt x="262" y="25"/>
                  </a:lnTo>
                  <a:lnTo>
                    <a:pt x="261" y="20"/>
                  </a:lnTo>
                  <a:lnTo>
                    <a:pt x="259" y="18"/>
                  </a:lnTo>
                  <a:lnTo>
                    <a:pt x="258" y="16"/>
                  </a:lnTo>
                  <a:lnTo>
                    <a:pt x="257" y="13"/>
                  </a:lnTo>
                  <a:lnTo>
                    <a:pt x="256" y="11"/>
                  </a:lnTo>
                  <a:lnTo>
                    <a:pt x="255" y="10"/>
                  </a:lnTo>
                  <a:lnTo>
                    <a:pt x="254" y="8"/>
                  </a:lnTo>
                  <a:lnTo>
                    <a:pt x="253" y="6"/>
                  </a:lnTo>
                  <a:lnTo>
                    <a:pt x="251" y="5"/>
                  </a:lnTo>
                  <a:lnTo>
                    <a:pt x="250" y="4"/>
                  </a:lnTo>
                  <a:lnTo>
                    <a:pt x="249" y="3"/>
                  </a:lnTo>
                  <a:lnTo>
                    <a:pt x="248" y="3"/>
                  </a:lnTo>
                  <a:lnTo>
                    <a:pt x="247" y="2"/>
                  </a:lnTo>
                  <a:lnTo>
                    <a:pt x="245" y="1"/>
                  </a:lnTo>
                  <a:lnTo>
                    <a:pt x="242" y="1"/>
                  </a:lnTo>
                  <a:lnTo>
                    <a:pt x="240" y="0"/>
                  </a:lnTo>
                  <a:lnTo>
                    <a:pt x="238" y="0"/>
                  </a:lnTo>
                  <a:lnTo>
                    <a:pt x="236" y="0"/>
                  </a:lnTo>
                  <a:lnTo>
                    <a:pt x="232" y="0"/>
                  </a:lnTo>
                  <a:lnTo>
                    <a:pt x="226" y="0"/>
                  </a:lnTo>
                  <a:lnTo>
                    <a:pt x="222" y="0"/>
                  </a:lnTo>
                  <a:lnTo>
                    <a:pt x="218" y="0"/>
                  </a:lnTo>
                  <a:lnTo>
                    <a:pt x="209" y="0"/>
                  </a:lnTo>
                  <a:lnTo>
                    <a:pt x="200" y="0"/>
                  </a:lnTo>
                  <a:lnTo>
                    <a:pt x="191" y="0"/>
                  </a:lnTo>
                  <a:lnTo>
                    <a:pt x="184" y="0"/>
                  </a:lnTo>
                  <a:lnTo>
                    <a:pt x="180" y="0"/>
                  </a:lnTo>
                  <a:lnTo>
                    <a:pt x="175" y="1"/>
                  </a:lnTo>
                  <a:lnTo>
                    <a:pt x="171" y="1"/>
                  </a:lnTo>
                  <a:lnTo>
                    <a:pt x="167" y="1"/>
                  </a:lnTo>
                  <a:lnTo>
                    <a:pt x="163" y="2"/>
                  </a:lnTo>
                  <a:lnTo>
                    <a:pt x="158" y="3"/>
                  </a:lnTo>
                  <a:lnTo>
                    <a:pt x="154" y="3"/>
                  </a:lnTo>
                  <a:lnTo>
                    <a:pt x="150" y="4"/>
                  </a:lnTo>
                  <a:lnTo>
                    <a:pt x="146" y="5"/>
                  </a:lnTo>
                  <a:lnTo>
                    <a:pt x="141" y="7"/>
                  </a:lnTo>
                  <a:lnTo>
                    <a:pt x="137" y="8"/>
                  </a:lnTo>
                  <a:lnTo>
                    <a:pt x="134" y="10"/>
                  </a:lnTo>
                  <a:lnTo>
                    <a:pt x="130" y="12"/>
                  </a:lnTo>
                  <a:lnTo>
                    <a:pt x="125" y="15"/>
                  </a:lnTo>
                  <a:lnTo>
                    <a:pt x="122" y="17"/>
                  </a:lnTo>
                  <a:lnTo>
                    <a:pt x="119" y="20"/>
                  </a:lnTo>
                  <a:lnTo>
                    <a:pt x="116" y="22"/>
                  </a:lnTo>
                  <a:lnTo>
                    <a:pt x="113" y="25"/>
                  </a:lnTo>
                  <a:lnTo>
                    <a:pt x="109" y="28"/>
                  </a:lnTo>
                  <a:lnTo>
                    <a:pt x="106" y="32"/>
                  </a:lnTo>
                  <a:lnTo>
                    <a:pt x="100" y="37"/>
                  </a:lnTo>
                  <a:lnTo>
                    <a:pt x="97" y="40"/>
                  </a:lnTo>
                  <a:lnTo>
                    <a:pt x="93" y="43"/>
                  </a:lnTo>
                  <a:lnTo>
                    <a:pt x="90" y="46"/>
                  </a:lnTo>
                  <a:lnTo>
                    <a:pt x="88" y="50"/>
                  </a:lnTo>
                  <a:lnTo>
                    <a:pt x="87" y="52"/>
                  </a:lnTo>
                  <a:lnTo>
                    <a:pt x="85" y="53"/>
                  </a:lnTo>
                  <a:lnTo>
                    <a:pt x="83" y="57"/>
                  </a:lnTo>
                  <a:lnTo>
                    <a:pt x="78" y="65"/>
                  </a:lnTo>
                  <a:lnTo>
                    <a:pt x="74" y="72"/>
                  </a:lnTo>
                  <a:lnTo>
                    <a:pt x="70" y="79"/>
                  </a:lnTo>
                  <a:lnTo>
                    <a:pt x="68" y="83"/>
                  </a:lnTo>
                  <a:lnTo>
                    <a:pt x="66" y="87"/>
                  </a:lnTo>
                  <a:lnTo>
                    <a:pt x="64" y="90"/>
                  </a:lnTo>
                  <a:lnTo>
                    <a:pt x="61" y="94"/>
                  </a:lnTo>
                  <a:lnTo>
                    <a:pt x="60" y="99"/>
                  </a:lnTo>
                  <a:lnTo>
                    <a:pt x="58" y="103"/>
                  </a:lnTo>
                  <a:lnTo>
                    <a:pt x="57" y="106"/>
                  </a:lnTo>
                  <a:lnTo>
                    <a:pt x="56" y="110"/>
                  </a:lnTo>
                  <a:lnTo>
                    <a:pt x="54" y="119"/>
                  </a:lnTo>
                  <a:lnTo>
                    <a:pt x="49" y="136"/>
                  </a:lnTo>
                  <a:lnTo>
                    <a:pt x="44" y="152"/>
                  </a:lnTo>
                  <a:lnTo>
                    <a:pt x="36" y="186"/>
                  </a:lnTo>
                  <a:lnTo>
                    <a:pt x="26" y="219"/>
                  </a:lnTo>
                  <a:lnTo>
                    <a:pt x="21" y="236"/>
                  </a:lnTo>
                  <a:lnTo>
                    <a:pt x="17" y="252"/>
                  </a:lnTo>
                  <a:lnTo>
                    <a:pt x="12" y="269"/>
                  </a:lnTo>
                  <a:lnTo>
                    <a:pt x="10" y="278"/>
                  </a:lnTo>
                  <a:lnTo>
                    <a:pt x="8" y="286"/>
                  </a:lnTo>
                  <a:lnTo>
                    <a:pt x="6" y="295"/>
                  </a:lnTo>
                  <a:lnTo>
                    <a:pt x="4" y="302"/>
                  </a:lnTo>
                  <a:lnTo>
                    <a:pt x="3" y="306"/>
                  </a:lnTo>
                  <a:lnTo>
                    <a:pt x="3" y="311"/>
                  </a:lnTo>
                  <a:lnTo>
                    <a:pt x="2" y="315"/>
                  </a:lnTo>
                  <a:lnTo>
                    <a:pt x="1" y="319"/>
                  </a:lnTo>
                  <a:lnTo>
                    <a:pt x="1" y="323"/>
                  </a:lnTo>
                  <a:lnTo>
                    <a:pt x="1" y="328"/>
                  </a:lnTo>
                  <a:lnTo>
                    <a:pt x="0" y="333"/>
                  </a:lnTo>
                  <a:lnTo>
                    <a:pt x="0" y="337"/>
                  </a:lnTo>
                  <a:lnTo>
                    <a:pt x="1" y="341"/>
                  </a:lnTo>
                  <a:lnTo>
                    <a:pt x="1" y="346"/>
                  </a:lnTo>
                  <a:lnTo>
                    <a:pt x="1" y="350"/>
                  </a:lnTo>
                  <a:lnTo>
                    <a:pt x="2" y="354"/>
                  </a:lnTo>
                  <a:lnTo>
                    <a:pt x="3" y="358"/>
                  </a:lnTo>
                  <a:lnTo>
                    <a:pt x="4" y="363"/>
                  </a:lnTo>
                  <a:lnTo>
                    <a:pt x="5" y="367"/>
                  </a:lnTo>
                  <a:lnTo>
                    <a:pt x="6" y="370"/>
                  </a:lnTo>
                  <a:lnTo>
                    <a:pt x="7" y="374"/>
                  </a:lnTo>
                  <a:lnTo>
                    <a:pt x="9" y="379"/>
                  </a:lnTo>
                  <a:lnTo>
                    <a:pt x="11" y="383"/>
                  </a:lnTo>
                  <a:lnTo>
                    <a:pt x="12" y="386"/>
                  </a:lnTo>
                  <a:lnTo>
                    <a:pt x="15" y="390"/>
                  </a:lnTo>
                  <a:lnTo>
                    <a:pt x="17" y="393"/>
                  </a:lnTo>
                  <a:lnTo>
                    <a:pt x="18" y="394"/>
                  </a:lnTo>
                  <a:lnTo>
                    <a:pt x="19" y="396"/>
                  </a:lnTo>
                  <a:lnTo>
                    <a:pt x="20" y="398"/>
                  </a:lnTo>
                  <a:lnTo>
                    <a:pt x="22" y="399"/>
                  </a:lnTo>
                  <a:lnTo>
                    <a:pt x="23" y="401"/>
                  </a:lnTo>
                  <a:lnTo>
                    <a:pt x="24" y="402"/>
                  </a:lnTo>
                  <a:lnTo>
                    <a:pt x="26" y="403"/>
                  </a:lnTo>
                  <a:lnTo>
                    <a:pt x="28" y="405"/>
                  </a:lnTo>
                  <a:lnTo>
                    <a:pt x="29" y="406"/>
                  </a:lnTo>
                  <a:lnTo>
                    <a:pt x="32" y="407"/>
                  </a:lnTo>
                  <a:lnTo>
                    <a:pt x="34" y="408"/>
                  </a:lnTo>
                  <a:lnTo>
                    <a:pt x="36" y="410"/>
                  </a:lnTo>
                  <a:lnTo>
                    <a:pt x="37" y="410"/>
                  </a:lnTo>
                  <a:lnTo>
                    <a:pt x="39" y="411"/>
                  </a:lnTo>
                  <a:lnTo>
                    <a:pt x="41" y="412"/>
                  </a:lnTo>
                  <a:lnTo>
                    <a:pt x="43" y="412"/>
                  </a:lnTo>
                  <a:lnTo>
                    <a:pt x="45" y="413"/>
                  </a:lnTo>
                  <a:lnTo>
                    <a:pt x="48" y="413"/>
                  </a:lnTo>
                  <a:lnTo>
                    <a:pt x="50" y="414"/>
                  </a:lnTo>
                  <a:lnTo>
                    <a:pt x="54" y="414"/>
                  </a:lnTo>
                  <a:lnTo>
                    <a:pt x="58" y="415"/>
                  </a:lnTo>
                  <a:lnTo>
                    <a:pt x="62" y="415"/>
                  </a:lnTo>
                  <a:lnTo>
                    <a:pt x="67" y="415"/>
                  </a:lnTo>
                  <a:lnTo>
                    <a:pt x="71" y="415"/>
                  </a:lnTo>
                  <a:lnTo>
                    <a:pt x="89" y="415"/>
                  </a:lnTo>
                  <a:lnTo>
                    <a:pt x="93" y="415"/>
                  </a:lnTo>
                  <a:lnTo>
                    <a:pt x="98" y="415"/>
                  </a:lnTo>
                  <a:lnTo>
                    <a:pt x="106" y="415"/>
                  </a:lnTo>
                  <a:lnTo>
                    <a:pt x="110" y="415"/>
                  </a:lnTo>
                  <a:lnTo>
                    <a:pt x="115" y="415"/>
                  </a:lnTo>
                  <a:lnTo>
                    <a:pt x="117" y="415"/>
                  </a:lnTo>
                  <a:lnTo>
                    <a:pt x="119" y="415"/>
                  </a:lnTo>
                  <a:lnTo>
                    <a:pt x="121" y="415"/>
                  </a:lnTo>
                  <a:lnTo>
                    <a:pt x="123" y="414"/>
                  </a:lnTo>
                  <a:lnTo>
                    <a:pt x="125" y="414"/>
                  </a:lnTo>
                  <a:lnTo>
                    <a:pt x="127" y="413"/>
                  </a:lnTo>
                  <a:lnTo>
                    <a:pt x="130" y="413"/>
                  </a:lnTo>
                  <a:lnTo>
                    <a:pt x="132" y="412"/>
                  </a:lnTo>
                  <a:lnTo>
                    <a:pt x="133" y="411"/>
                  </a:lnTo>
                  <a:lnTo>
                    <a:pt x="135" y="410"/>
                  </a:lnTo>
                  <a:lnTo>
                    <a:pt x="137" y="408"/>
                  </a:lnTo>
                  <a:lnTo>
                    <a:pt x="139" y="407"/>
                  </a:lnTo>
                  <a:lnTo>
                    <a:pt x="142" y="405"/>
                  </a:lnTo>
                  <a:lnTo>
                    <a:pt x="147" y="402"/>
                  </a:lnTo>
                  <a:lnTo>
                    <a:pt x="150" y="400"/>
                  </a:lnTo>
                  <a:lnTo>
                    <a:pt x="153" y="397"/>
                  </a:lnTo>
                  <a:lnTo>
                    <a:pt x="156" y="394"/>
                  </a:lnTo>
                  <a:lnTo>
                    <a:pt x="159" y="390"/>
                  </a:lnTo>
                  <a:lnTo>
                    <a:pt x="162" y="387"/>
                  </a:lnTo>
                  <a:lnTo>
                    <a:pt x="165" y="384"/>
                  </a:lnTo>
                  <a:lnTo>
                    <a:pt x="168" y="381"/>
                  </a:lnTo>
                  <a:lnTo>
                    <a:pt x="170" y="378"/>
                  </a:lnTo>
                  <a:lnTo>
                    <a:pt x="172" y="373"/>
                  </a:lnTo>
                  <a:lnTo>
                    <a:pt x="174" y="370"/>
                  </a:lnTo>
                  <a:lnTo>
                    <a:pt x="176" y="366"/>
                  </a:lnTo>
                  <a:lnTo>
                    <a:pt x="179" y="363"/>
                  </a:lnTo>
                  <a:lnTo>
                    <a:pt x="181" y="358"/>
                  </a:lnTo>
                  <a:lnTo>
                    <a:pt x="183" y="354"/>
                  </a:lnTo>
                  <a:lnTo>
                    <a:pt x="184" y="351"/>
                  </a:lnTo>
                  <a:lnTo>
                    <a:pt x="186" y="347"/>
                  </a:lnTo>
                  <a:lnTo>
                    <a:pt x="187" y="342"/>
                  </a:lnTo>
                  <a:lnTo>
                    <a:pt x="188" y="338"/>
                  </a:lnTo>
                  <a:lnTo>
                    <a:pt x="191" y="331"/>
                  </a:lnTo>
                  <a:lnTo>
                    <a:pt x="193" y="322"/>
                  </a:lnTo>
                  <a:lnTo>
                    <a:pt x="196" y="314"/>
                  </a:lnTo>
                  <a:lnTo>
                    <a:pt x="198" y="305"/>
                  </a:lnTo>
                  <a:lnTo>
                    <a:pt x="202" y="288"/>
                  </a:lnTo>
                  <a:lnTo>
                    <a:pt x="205" y="271"/>
                  </a:lnTo>
                  <a:lnTo>
                    <a:pt x="209" y="255"/>
                  </a:lnTo>
                  <a:lnTo>
                    <a:pt x="214" y="238"/>
                  </a:lnTo>
                  <a:lnTo>
                    <a:pt x="218" y="221"/>
                  </a:lnTo>
                  <a:lnTo>
                    <a:pt x="222" y="204"/>
                  </a:lnTo>
                  <a:lnTo>
                    <a:pt x="226" y="188"/>
                  </a:lnTo>
                  <a:lnTo>
                    <a:pt x="232" y="171"/>
                  </a:lnTo>
                  <a:lnTo>
                    <a:pt x="236" y="155"/>
                  </a:lnTo>
                  <a:lnTo>
                    <a:pt x="241" y="138"/>
                  </a:lnTo>
                  <a:lnTo>
                    <a:pt x="246" y="121"/>
                  </a:lnTo>
                  <a:lnTo>
                    <a:pt x="251" y="105"/>
                  </a:lnTo>
                  <a:lnTo>
                    <a:pt x="253" y="97"/>
                  </a:lnTo>
                  <a:lnTo>
                    <a:pt x="255" y="88"/>
                  </a:lnTo>
                  <a:lnTo>
                    <a:pt x="257" y="79"/>
                  </a:lnTo>
                  <a:lnTo>
                    <a:pt x="258" y="71"/>
                  </a:lnTo>
                  <a:lnTo>
                    <a:pt x="261" y="62"/>
                  </a:lnTo>
                  <a:lnTo>
                    <a:pt x="262" y="58"/>
                  </a:lnTo>
                  <a:lnTo>
                    <a:pt x="263"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90" name="Freeform 324"/>
            <p:cNvSpPr>
              <a:spLocks/>
            </p:cNvSpPr>
            <p:nvPr/>
          </p:nvSpPr>
          <p:spPr bwMode="auto">
            <a:xfrm>
              <a:off x="2879" y="817"/>
              <a:ext cx="58" cy="56"/>
            </a:xfrm>
            <a:custGeom>
              <a:avLst/>
              <a:gdLst>
                <a:gd name="T0" fmla="*/ 3 w 275"/>
                <a:gd name="T1" fmla="*/ 1 h 277"/>
                <a:gd name="T2" fmla="*/ 3 w 275"/>
                <a:gd name="T3" fmla="*/ 1 h 277"/>
                <a:gd name="T4" fmla="*/ 3 w 275"/>
                <a:gd name="T5" fmla="*/ 1 h 277"/>
                <a:gd name="T6" fmla="*/ 2 w 275"/>
                <a:gd name="T7" fmla="*/ 1 h 277"/>
                <a:gd name="T8" fmla="*/ 2 w 275"/>
                <a:gd name="T9" fmla="*/ 0 h 277"/>
                <a:gd name="T10" fmla="*/ 2 w 275"/>
                <a:gd name="T11" fmla="*/ 0 h 277"/>
                <a:gd name="T12" fmla="*/ 2 w 275"/>
                <a:gd name="T13" fmla="*/ 0 h 277"/>
                <a:gd name="T14" fmla="*/ 2 w 275"/>
                <a:gd name="T15" fmla="*/ 0 h 277"/>
                <a:gd name="T16" fmla="*/ 2 w 275"/>
                <a:gd name="T17" fmla="*/ 0 h 277"/>
                <a:gd name="T18" fmla="*/ 1 w 275"/>
                <a:gd name="T19" fmla="*/ 0 h 277"/>
                <a:gd name="T20" fmla="*/ 1 w 275"/>
                <a:gd name="T21" fmla="*/ 0 h 277"/>
                <a:gd name="T22" fmla="*/ 1 w 275"/>
                <a:gd name="T23" fmla="*/ 0 h 277"/>
                <a:gd name="T24" fmla="*/ 1 w 275"/>
                <a:gd name="T25" fmla="*/ 0 h 277"/>
                <a:gd name="T26" fmla="*/ 1 w 275"/>
                <a:gd name="T27" fmla="*/ 0 h 277"/>
                <a:gd name="T28" fmla="*/ 1 w 275"/>
                <a:gd name="T29" fmla="*/ 0 h 277"/>
                <a:gd name="T30" fmla="*/ 0 w 275"/>
                <a:gd name="T31" fmla="*/ 0 h 277"/>
                <a:gd name="T32" fmla="*/ 0 w 275"/>
                <a:gd name="T33" fmla="*/ 0 h 277"/>
                <a:gd name="T34" fmla="*/ 0 w 275"/>
                <a:gd name="T35" fmla="*/ 1 h 277"/>
                <a:gd name="T36" fmla="*/ 0 w 275"/>
                <a:gd name="T37" fmla="*/ 1 h 277"/>
                <a:gd name="T38" fmla="*/ 0 w 275"/>
                <a:gd name="T39" fmla="*/ 1 h 277"/>
                <a:gd name="T40" fmla="*/ 0 w 275"/>
                <a:gd name="T41" fmla="*/ 1 h 277"/>
                <a:gd name="T42" fmla="*/ 0 w 275"/>
                <a:gd name="T43" fmla="*/ 1 h 277"/>
                <a:gd name="T44" fmla="*/ 0 w 275"/>
                <a:gd name="T45" fmla="*/ 1 h 277"/>
                <a:gd name="T46" fmla="*/ 0 w 275"/>
                <a:gd name="T47" fmla="*/ 1 h 277"/>
                <a:gd name="T48" fmla="*/ 0 w 275"/>
                <a:gd name="T49" fmla="*/ 2 h 277"/>
                <a:gd name="T50" fmla="*/ 0 w 275"/>
                <a:gd name="T51" fmla="*/ 2 h 277"/>
                <a:gd name="T52" fmla="*/ 0 w 275"/>
                <a:gd name="T53" fmla="*/ 2 h 277"/>
                <a:gd name="T54" fmla="*/ 1 w 275"/>
                <a:gd name="T55" fmla="*/ 2 h 277"/>
                <a:gd name="T56" fmla="*/ 1 w 275"/>
                <a:gd name="T57" fmla="*/ 2 h 277"/>
                <a:gd name="T58" fmla="*/ 1 w 275"/>
                <a:gd name="T59" fmla="*/ 2 h 277"/>
                <a:gd name="T60" fmla="*/ 1 w 275"/>
                <a:gd name="T61" fmla="*/ 2 h 277"/>
                <a:gd name="T62" fmla="*/ 1 w 275"/>
                <a:gd name="T63" fmla="*/ 2 h 277"/>
                <a:gd name="T64" fmla="*/ 1 w 275"/>
                <a:gd name="T65" fmla="*/ 2 h 277"/>
                <a:gd name="T66" fmla="*/ 2 w 275"/>
                <a:gd name="T67" fmla="*/ 2 h 277"/>
                <a:gd name="T68" fmla="*/ 2 w 275"/>
                <a:gd name="T69" fmla="*/ 2 h 277"/>
                <a:gd name="T70" fmla="*/ 2 w 275"/>
                <a:gd name="T71" fmla="*/ 2 h 277"/>
                <a:gd name="T72" fmla="*/ 2 w 275"/>
                <a:gd name="T73" fmla="*/ 2 h 277"/>
                <a:gd name="T74" fmla="*/ 2 w 275"/>
                <a:gd name="T75" fmla="*/ 2 h 277"/>
                <a:gd name="T76" fmla="*/ 2 w 275"/>
                <a:gd name="T77" fmla="*/ 2 h 277"/>
                <a:gd name="T78" fmla="*/ 3 w 275"/>
                <a:gd name="T79" fmla="*/ 2 h 277"/>
                <a:gd name="T80" fmla="*/ 3 w 275"/>
                <a:gd name="T81" fmla="*/ 1 h 277"/>
                <a:gd name="T82" fmla="*/ 3 w 275"/>
                <a:gd name="T83" fmla="*/ 1 h 277"/>
                <a:gd name="T84" fmla="*/ 3 w 275"/>
                <a:gd name="T85" fmla="*/ 1 h 2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75" h="277">
                  <a:moveTo>
                    <a:pt x="275" y="138"/>
                  </a:moveTo>
                  <a:lnTo>
                    <a:pt x="275" y="131"/>
                  </a:lnTo>
                  <a:lnTo>
                    <a:pt x="275" y="124"/>
                  </a:lnTo>
                  <a:lnTo>
                    <a:pt x="274" y="118"/>
                  </a:lnTo>
                  <a:lnTo>
                    <a:pt x="273" y="112"/>
                  </a:lnTo>
                  <a:lnTo>
                    <a:pt x="271" y="104"/>
                  </a:lnTo>
                  <a:lnTo>
                    <a:pt x="270" y="98"/>
                  </a:lnTo>
                  <a:lnTo>
                    <a:pt x="268" y="91"/>
                  </a:lnTo>
                  <a:lnTo>
                    <a:pt x="265" y="85"/>
                  </a:lnTo>
                  <a:lnTo>
                    <a:pt x="263" y="79"/>
                  </a:lnTo>
                  <a:lnTo>
                    <a:pt x="259" y="73"/>
                  </a:lnTo>
                  <a:lnTo>
                    <a:pt x="256" y="67"/>
                  </a:lnTo>
                  <a:lnTo>
                    <a:pt x="252" y="62"/>
                  </a:lnTo>
                  <a:lnTo>
                    <a:pt x="249" y="56"/>
                  </a:lnTo>
                  <a:lnTo>
                    <a:pt x="244" y="51"/>
                  </a:lnTo>
                  <a:lnTo>
                    <a:pt x="240" y="46"/>
                  </a:lnTo>
                  <a:lnTo>
                    <a:pt x="235" y="40"/>
                  </a:lnTo>
                  <a:lnTo>
                    <a:pt x="231" y="36"/>
                  </a:lnTo>
                  <a:lnTo>
                    <a:pt x="225" y="32"/>
                  </a:lnTo>
                  <a:lnTo>
                    <a:pt x="220" y="27"/>
                  </a:lnTo>
                  <a:lnTo>
                    <a:pt x="215" y="23"/>
                  </a:lnTo>
                  <a:lnTo>
                    <a:pt x="208" y="20"/>
                  </a:lnTo>
                  <a:lnTo>
                    <a:pt x="203" y="16"/>
                  </a:lnTo>
                  <a:lnTo>
                    <a:pt x="197" y="14"/>
                  </a:lnTo>
                  <a:lnTo>
                    <a:pt x="190" y="10"/>
                  </a:lnTo>
                  <a:lnTo>
                    <a:pt x="184" y="8"/>
                  </a:lnTo>
                  <a:lnTo>
                    <a:pt x="177" y="6"/>
                  </a:lnTo>
                  <a:lnTo>
                    <a:pt x="171" y="4"/>
                  </a:lnTo>
                  <a:lnTo>
                    <a:pt x="165" y="3"/>
                  </a:lnTo>
                  <a:lnTo>
                    <a:pt x="158" y="2"/>
                  </a:lnTo>
                  <a:lnTo>
                    <a:pt x="151" y="1"/>
                  </a:lnTo>
                  <a:lnTo>
                    <a:pt x="144" y="0"/>
                  </a:lnTo>
                  <a:lnTo>
                    <a:pt x="138" y="0"/>
                  </a:lnTo>
                  <a:lnTo>
                    <a:pt x="131" y="0"/>
                  </a:lnTo>
                  <a:lnTo>
                    <a:pt x="124" y="1"/>
                  </a:lnTo>
                  <a:lnTo>
                    <a:pt x="118" y="2"/>
                  </a:lnTo>
                  <a:lnTo>
                    <a:pt x="110" y="3"/>
                  </a:lnTo>
                  <a:lnTo>
                    <a:pt x="104" y="4"/>
                  </a:lnTo>
                  <a:lnTo>
                    <a:pt x="98" y="6"/>
                  </a:lnTo>
                  <a:lnTo>
                    <a:pt x="91" y="8"/>
                  </a:lnTo>
                  <a:lnTo>
                    <a:pt x="85" y="10"/>
                  </a:lnTo>
                  <a:lnTo>
                    <a:pt x="78" y="14"/>
                  </a:lnTo>
                  <a:lnTo>
                    <a:pt x="73" y="16"/>
                  </a:lnTo>
                  <a:lnTo>
                    <a:pt x="67" y="20"/>
                  </a:lnTo>
                  <a:lnTo>
                    <a:pt x="61" y="23"/>
                  </a:lnTo>
                  <a:lnTo>
                    <a:pt x="55" y="27"/>
                  </a:lnTo>
                  <a:lnTo>
                    <a:pt x="50" y="32"/>
                  </a:lnTo>
                  <a:lnTo>
                    <a:pt x="45" y="36"/>
                  </a:lnTo>
                  <a:lnTo>
                    <a:pt x="40" y="40"/>
                  </a:lnTo>
                  <a:lnTo>
                    <a:pt x="36" y="46"/>
                  </a:lnTo>
                  <a:lnTo>
                    <a:pt x="30" y="51"/>
                  </a:lnTo>
                  <a:lnTo>
                    <a:pt x="27" y="56"/>
                  </a:lnTo>
                  <a:lnTo>
                    <a:pt x="23" y="62"/>
                  </a:lnTo>
                  <a:lnTo>
                    <a:pt x="19" y="67"/>
                  </a:lnTo>
                  <a:lnTo>
                    <a:pt x="16" y="73"/>
                  </a:lnTo>
                  <a:lnTo>
                    <a:pt x="12" y="79"/>
                  </a:lnTo>
                  <a:lnTo>
                    <a:pt x="10" y="85"/>
                  </a:lnTo>
                  <a:lnTo>
                    <a:pt x="8" y="91"/>
                  </a:lnTo>
                  <a:lnTo>
                    <a:pt x="6" y="98"/>
                  </a:lnTo>
                  <a:lnTo>
                    <a:pt x="4" y="104"/>
                  </a:lnTo>
                  <a:lnTo>
                    <a:pt x="3" y="112"/>
                  </a:lnTo>
                  <a:lnTo>
                    <a:pt x="1" y="118"/>
                  </a:lnTo>
                  <a:lnTo>
                    <a:pt x="1" y="124"/>
                  </a:lnTo>
                  <a:lnTo>
                    <a:pt x="0" y="131"/>
                  </a:lnTo>
                  <a:lnTo>
                    <a:pt x="0" y="138"/>
                  </a:lnTo>
                  <a:lnTo>
                    <a:pt x="0" y="145"/>
                  </a:lnTo>
                  <a:lnTo>
                    <a:pt x="1" y="152"/>
                  </a:lnTo>
                  <a:lnTo>
                    <a:pt x="1" y="158"/>
                  </a:lnTo>
                  <a:lnTo>
                    <a:pt x="3" y="165"/>
                  </a:lnTo>
                  <a:lnTo>
                    <a:pt x="4" y="171"/>
                  </a:lnTo>
                  <a:lnTo>
                    <a:pt x="6" y="178"/>
                  </a:lnTo>
                  <a:lnTo>
                    <a:pt x="8" y="185"/>
                  </a:lnTo>
                  <a:lnTo>
                    <a:pt x="10" y="190"/>
                  </a:lnTo>
                  <a:lnTo>
                    <a:pt x="12" y="197"/>
                  </a:lnTo>
                  <a:lnTo>
                    <a:pt x="16" y="203"/>
                  </a:lnTo>
                  <a:lnTo>
                    <a:pt x="19" y="210"/>
                  </a:lnTo>
                  <a:lnTo>
                    <a:pt x="23" y="215"/>
                  </a:lnTo>
                  <a:lnTo>
                    <a:pt x="27" y="220"/>
                  </a:lnTo>
                  <a:lnTo>
                    <a:pt x="30" y="226"/>
                  </a:lnTo>
                  <a:lnTo>
                    <a:pt x="36" y="231"/>
                  </a:lnTo>
                  <a:lnTo>
                    <a:pt x="40" y="236"/>
                  </a:lnTo>
                  <a:lnTo>
                    <a:pt x="45" y="240"/>
                  </a:lnTo>
                  <a:lnTo>
                    <a:pt x="50" y="245"/>
                  </a:lnTo>
                  <a:lnTo>
                    <a:pt x="55" y="249"/>
                  </a:lnTo>
                  <a:lnTo>
                    <a:pt x="61" y="253"/>
                  </a:lnTo>
                  <a:lnTo>
                    <a:pt x="67" y="256"/>
                  </a:lnTo>
                  <a:lnTo>
                    <a:pt x="73" y="260"/>
                  </a:lnTo>
                  <a:lnTo>
                    <a:pt x="78" y="263"/>
                  </a:lnTo>
                  <a:lnTo>
                    <a:pt x="85" y="266"/>
                  </a:lnTo>
                  <a:lnTo>
                    <a:pt x="91" y="268"/>
                  </a:lnTo>
                  <a:lnTo>
                    <a:pt x="98" y="270"/>
                  </a:lnTo>
                  <a:lnTo>
                    <a:pt x="104" y="272"/>
                  </a:lnTo>
                  <a:lnTo>
                    <a:pt x="110" y="273"/>
                  </a:lnTo>
                  <a:lnTo>
                    <a:pt x="118" y="274"/>
                  </a:lnTo>
                  <a:lnTo>
                    <a:pt x="124" y="276"/>
                  </a:lnTo>
                  <a:lnTo>
                    <a:pt x="131" y="276"/>
                  </a:lnTo>
                  <a:lnTo>
                    <a:pt x="138" y="277"/>
                  </a:lnTo>
                  <a:lnTo>
                    <a:pt x="144" y="276"/>
                  </a:lnTo>
                  <a:lnTo>
                    <a:pt x="151" y="276"/>
                  </a:lnTo>
                  <a:lnTo>
                    <a:pt x="158" y="274"/>
                  </a:lnTo>
                  <a:lnTo>
                    <a:pt x="165" y="273"/>
                  </a:lnTo>
                  <a:lnTo>
                    <a:pt x="171" y="272"/>
                  </a:lnTo>
                  <a:lnTo>
                    <a:pt x="177" y="270"/>
                  </a:lnTo>
                  <a:lnTo>
                    <a:pt x="184" y="268"/>
                  </a:lnTo>
                  <a:lnTo>
                    <a:pt x="190" y="266"/>
                  </a:lnTo>
                  <a:lnTo>
                    <a:pt x="197" y="263"/>
                  </a:lnTo>
                  <a:lnTo>
                    <a:pt x="203" y="260"/>
                  </a:lnTo>
                  <a:lnTo>
                    <a:pt x="208" y="256"/>
                  </a:lnTo>
                  <a:lnTo>
                    <a:pt x="215" y="253"/>
                  </a:lnTo>
                  <a:lnTo>
                    <a:pt x="220" y="249"/>
                  </a:lnTo>
                  <a:lnTo>
                    <a:pt x="225" y="245"/>
                  </a:lnTo>
                  <a:lnTo>
                    <a:pt x="231" y="240"/>
                  </a:lnTo>
                  <a:lnTo>
                    <a:pt x="235" y="236"/>
                  </a:lnTo>
                  <a:lnTo>
                    <a:pt x="240" y="231"/>
                  </a:lnTo>
                  <a:lnTo>
                    <a:pt x="244" y="226"/>
                  </a:lnTo>
                  <a:lnTo>
                    <a:pt x="249" y="220"/>
                  </a:lnTo>
                  <a:lnTo>
                    <a:pt x="252" y="215"/>
                  </a:lnTo>
                  <a:lnTo>
                    <a:pt x="256" y="210"/>
                  </a:lnTo>
                  <a:lnTo>
                    <a:pt x="259" y="203"/>
                  </a:lnTo>
                  <a:lnTo>
                    <a:pt x="263" y="197"/>
                  </a:lnTo>
                  <a:lnTo>
                    <a:pt x="265" y="190"/>
                  </a:lnTo>
                  <a:lnTo>
                    <a:pt x="268" y="185"/>
                  </a:lnTo>
                  <a:lnTo>
                    <a:pt x="270" y="178"/>
                  </a:lnTo>
                  <a:lnTo>
                    <a:pt x="271" y="171"/>
                  </a:lnTo>
                  <a:lnTo>
                    <a:pt x="273" y="165"/>
                  </a:lnTo>
                  <a:lnTo>
                    <a:pt x="274" y="158"/>
                  </a:lnTo>
                  <a:lnTo>
                    <a:pt x="275" y="152"/>
                  </a:lnTo>
                  <a:lnTo>
                    <a:pt x="275" y="145"/>
                  </a:lnTo>
                  <a:lnTo>
                    <a:pt x="275" y="1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91" name="Freeform 325"/>
            <p:cNvSpPr>
              <a:spLocks/>
            </p:cNvSpPr>
            <p:nvPr/>
          </p:nvSpPr>
          <p:spPr bwMode="auto">
            <a:xfrm>
              <a:off x="2879" y="2002"/>
              <a:ext cx="58" cy="57"/>
            </a:xfrm>
            <a:custGeom>
              <a:avLst/>
              <a:gdLst>
                <a:gd name="T0" fmla="*/ 3 w 275"/>
                <a:gd name="T1" fmla="*/ 1 h 276"/>
                <a:gd name="T2" fmla="*/ 3 w 275"/>
                <a:gd name="T3" fmla="*/ 1 h 276"/>
                <a:gd name="T4" fmla="*/ 3 w 275"/>
                <a:gd name="T5" fmla="*/ 1 h 276"/>
                <a:gd name="T6" fmla="*/ 3 w 275"/>
                <a:gd name="T7" fmla="*/ 1 h 276"/>
                <a:gd name="T8" fmla="*/ 2 w 275"/>
                <a:gd name="T9" fmla="*/ 1 h 276"/>
                <a:gd name="T10" fmla="*/ 2 w 275"/>
                <a:gd name="T11" fmla="*/ 0 h 276"/>
                <a:gd name="T12" fmla="*/ 2 w 275"/>
                <a:gd name="T13" fmla="*/ 0 h 276"/>
                <a:gd name="T14" fmla="*/ 2 w 275"/>
                <a:gd name="T15" fmla="*/ 0 h 276"/>
                <a:gd name="T16" fmla="*/ 2 w 275"/>
                <a:gd name="T17" fmla="*/ 0 h 276"/>
                <a:gd name="T18" fmla="*/ 2 w 275"/>
                <a:gd name="T19" fmla="*/ 0 h 276"/>
                <a:gd name="T20" fmla="*/ 2 w 275"/>
                <a:gd name="T21" fmla="*/ 0 h 276"/>
                <a:gd name="T22" fmla="*/ 2 w 275"/>
                <a:gd name="T23" fmla="*/ 0 h 276"/>
                <a:gd name="T24" fmla="*/ 1 w 275"/>
                <a:gd name="T25" fmla="*/ 0 h 276"/>
                <a:gd name="T26" fmla="*/ 1 w 275"/>
                <a:gd name="T27" fmla="*/ 0 h 276"/>
                <a:gd name="T28" fmla="*/ 1 w 275"/>
                <a:gd name="T29" fmla="*/ 0 h 276"/>
                <a:gd name="T30" fmla="*/ 1 w 275"/>
                <a:gd name="T31" fmla="*/ 0 h 276"/>
                <a:gd name="T32" fmla="*/ 1 w 275"/>
                <a:gd name="T33" fmla="*/ 0 h 276"/>
                <a:gd name="T34" fmla="*/ 1 w 275"/>
                <a:gd name="T35" fmla="*/ 0 h 276"/>
                <a:gd name="T36" fmla="*/ 1 w 275"/>
                <a:gd name="T37" fmla="*/ 0 h 276"/>
                <a:gd name="T38" fmla="*/ 0 w 275"/>
                <a:gd name="T39" fmla="*/ 0 h 276"/>
                <a:gd name="T40" fmla="*/ 0 w 275"/>
                <a:gd name="T41" fmla="*/ 0 h 276"/>
                <a:gd name="T42" fmla="*/ 0 w 275"/>
                <a:gd name="T43" fmla="*/ 0 h 276"/>
                <a:gd name="T44" fmla="*/ 0 w 275"/>
                <a:gd name="T45" fmla="*/ 1 h 276"/>
                <a:gd name="T46" fmla="*/ 0 w 275"/>
                <a:gd name="T47" fmla="*/ 1 h 276"/>
                <a:gd name="T48" fmla="*/ 0 w 275"/>
                <a:gd name="T49" fmla="*/ 1 h 276"/>
                <a:gd name="T50" fmla="*/ 0 w 275"/>
                <a:gd name="T51" fmla="*/ 1 h 276"/>
                <a:gd name="T52" fmla="*/ 0 w 275"/>
                <a:gd name="T53" fmla="*/ 1 h 276"/>
                <a:gd name="T54" fmla="*/ 0 w 275"/>
                <a:gd name="T55" fmla="*/ 1 h 276"/>
                <a:gd name="T56" fmla="*/ 0 w 275"/>
                <a:gd name="T57" fmla="*/ 1 h 276"/>
                <a:gd name="T58" fmla="*/ 0 w 275"/>
                <a:gd name="T59" fmla="*/ 2 h 276"/>
                <a:gd name="T60" fmla="*/ 0 w 275"/>
                <a:gd name="T61" fmla="*/ 2 h 276"/>
                <a:gd name="T62" fmla="*/ 0 w 275"/>
                <a:gd name="T63" fmla="*/ 2 h 276"/>
                <a:gd name="T64" fmla="*/ 0 w 275"/>
                <a:gd name="T65" fmla="*/ 2 h 276"/>
                <a:gd name="T66" fmla="*/ 0 w 275"/>
                <a:gd name="T67" fmla="*/ 2 h 276"/>
                <a:gd name="T68" fmla="*/ 0 w 275"/>
                <a:gd name="T69" fmla="*/ 2 h 276"/>
                <a:gd name="T70" fmla="*/ 1 w 275"/>
                <a:gd name="T71" fmla="*/ 2 h 276"/>
                <a:gd name="T72" fmla="*/ 1 w 275"/>
                <a:gd name="T73" fmla="*/ 2 h 276"/>
                <a:gd name="T74" fmla="*/ 1 w 275"/>
                <a:gd name="T75" fmla="*/ 2 h 276"/>
                <a:gd name="T76" fmla="*/ 1 w 275"/>
                <a:gd name="T77" fmla="*/ 2 h 276"/>
                <a:gd name="T78" fmla="*/ 1 w 275"/>
                <a:gd name="T79" fmla="*/ 2 h 276"/>
                <a:gd name="T80" fmla="*/ 1 w 275"/>
                <a:gd name="T81" fmla="*/ 2 h 276"/>
                <a:gd name="T82" fmla="*/ 1 w 275"/>
                <a:gd name="T83" fmla="*/ 2 h 276"/>
                <a:gd name="T84" fmla="*/ 2 w 275"/>
                <a:gd name="T85" fmla="*/ 2 h 276"/>
                <a:gd name="T86" fmla="*/ 2 w 275"/>
                <a:gd name="T87" fmla="*/ 2 h 276"/>
                <a:gd name="T88" fmla="*/ 2 w 275"/>
                <a:gd name="T89" fmla="*/ 2 h 276"/>
                <a:gd name="T90" fmla="*/ 2 w 275"/>
                <a:gd name="T91" fmla="*/ 2 h 276"/>
                <a:gd name="T92" fmla="*/ 2 w 275"/>
                <a:gd name="T93" fmla="*/ 2 h 276"/>
                <a:gd name="T94" fmla="*/ 2 w 275"/>
                <a:gd name="T95" fmla="*/ 2 h 276"/>
                <a:gd name="T96" fmla="*/ 2 w 275"/>
                <a:gd name="T97" fmla="*/ 2 h 276"/>
                <a:gd name="T98" fmla="*/ 2 w 275"/>
                <a:gd name="T99" fmla="*/ 2 h 276"/>
                <a:gd name="T100" fmla="*/ 3 w 275"/>
                <a:gd name="T101" fmla="*/ 2 h 276"/>
                <a:gd name="T102" fmla="*/ 3 w 275"/>
                <a:gd name="T103" fmla="*/ 2 h 276"/>
                <a:gd name="T104" fmla="*/ 3 w 275"/>
                <a:gd name="T105" fmla="*/ 1 h 276"/>
                <a:gd name="T106" fmla="*/ 3 w 275"/>
                <a:gd name="T107" fmla="*/ 1 h 2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75" h="276">
                  <a:moveTo>
                    <a:pt x="275" y="139"/>
                  </a:moveTo>
                  <a:lnTo>
                    <a:pt x="275" y="130"/>
                  </a:lnTo>
                  <a:lnTo>
                    <a:pt x="274" y="123"/>
                  </a:lnTo>
                  <a:lnTo>
                    <a:pt x="273" y="114"/>
                  </a:lnTo>
                  <a:lnTo>
                    <a:pt x="272" y="107"/>
                  </a:lnTo>
                  <a:lnTo>
                    <a:pt x="270" y="99"/>
                  </a:lnTo>
                  <a:lnTo>
                    <a:pt x="267" y="91"/>
                  </a:lnTo>
                  <a:lnTo>
                    <a:pt x="265" y="83"/>
                  </a:lnTo>
                  <a:lnTo>
                    <a:pt x="260" y="77"/>
                  </a:lnTo>
                  <a:lnTo>
                    <a:pt x="257" y="69"/>
                  </a:lnTo>
                  <a:lnTo>
                    <a:pt x="253" y="63"/>
                  </a:lnTo>
                  <a:lnTo>
                    <a:pt x="249" y="56"/>
                  </a:lnTo>
                  <a:lnTo>
                    <a:pt x="243" y="49"/>
                  </a:lnTo>
                  <a:lnTo>
                    <a:pt x="238" y="44"/>
                  </a:lnTo>
                  <a:lnTo>
                    <a:pt x="233" y="38"/>
                  </a:lnTo>
                  <a:lnTo>
                    <a:pt x="226" y="32"/>
                  </a:lnTo>
                  <a:lnTo>
                    <a:pt x="220" y="28"/>
                  </a:lnTo>
                  <a:lnTo>
                    <a:pt x="214" y="23"/>
                  </a:lnTo>
                  <a:lnTo>
                    <a:pt x="206" y="18"/>
                  </a:lnTo>
                  <a:lnTo>
                    <a:pt x="200" y="15"/>
                  </a:lnTo>
                  <a:lnTo>
                    <a:pt x="192" y="12"/>
                  </a:lnTo>
                  <a:lnTo>
                    <a:pt x="185" y="9"/>
                  </a:lnTo>
                  <a:lnTo>
                    <a:pt x="177" y="7"/>
                  </a:lnTo>
                  <a:lnTo>
                    <a:pt x="170" y="5"/>
                  </a:lnTo>
                  <a:lnTo>
                    <a:pt x="161" y="2"/>
                  </a:lnTo>
                  <a:lnTo>
                    <a:pt x="154" y="1"/>
                  </a:lnTo>
                  <a:lnTo>
                    <a:pt x="145" y="0"/>
                  </a:lnTo>
                  <a:lnTo>
                    <a:pt x="138" y="0"/>
                  </a:lnTo>
                  <a:lnTo>
                    <a:pt x="129" y="0"/>
                  </a:lnTo>
                  <a:lnTo>
                    <a:pt x="122" y="1"/>
                  </a:lnTo>
                  <a:lnTo>
                    <a:pt x="113" y="2"/>
                  </a:lnTo>
                  <a:lnTo>
                    <a:pt x="106" y="5"/>
                  </a:lnTo>
                  <a:lnTo>
                    <a:pt x="98" y="7"/>
                  </a:lnTo>
                  <a:lnTo>
                    <a:pt x="90" y="9"/>
                  </a:lnTo>
                  <a:lnTo>
                    <a:pt x="83" y="12"/>
                  </a:lnTo>
                  <a:lnTo>
                    <a:pt x="75" y="15"/>
                  </a:lnTo>
                  <a:lnTo>
                    <a:pt x="69" y="18"/>
                  </a:lnTo>
                  <a:lnTo>
                    <a:pt x="61" y="23"/>
                  </a:lnTo>
                  <a:lnTo>
                    <a:pt x="55" y="28"/>
                  </a:lnTo>
                  <a:lnTo>
                    <a:pt x="49" y="32"/>
                  </a:lnTo>
                  <a:lnTo>
                    <a:pt x="43" y="38"/>
                  </a:lnTo>
                  <a:lnTo>
                    <a:pt x="37" y="44"/>
                  </a:lnTo>
                  <a:lnTo>
                    <a:pt x="32" y="49"/>
                  </a:lnTo>
                  <a:lnTo>
                    <a:pt x="27" y="56"/>
                  </a:lnTo>
                  <a:lnTo>
                    <a:pt x="22" y="63"/>
                  </a:lnTo>
                  <a:lnTo>
                    <a:pt x="18" y="69"/>
                  </a:lnTo>
                  <a:lnTo>
                    <a:pt x="14" y="77"/>
                  </a:lnTo>
                  <a:lnTo>
                    <a:pt x="11" y="83"/>
                  </a:lnTo>
                  <a:lnTo>
                    <a:pt x="8" y="91"/>
                  </a:lnTo>
                  <a:lnTo>
                    <a:pt x="5" y="99"/>
                  </a:lnTo>
                  <a:lnTo>
                    <a:pt x="4" y="107"/>
                  </a:lnTo>
                  <a:lnTo>
                    <a:pt x="2" y="114"/>
                  </a:lnTo>
                  <a:lnTo>
                    <a:pt x="1" y="123"/>
                  </a:lnTo>
                  <a:lnTo>
                    <a:pt x="0" y="130"/>
                  </a:lnTo>
                  <a:lnTo>
                    <a:pt x="0" y="139"/>
                  </a:lnTo>
                  <a:lnTo>
                    <a:pt x="0" y="146"/>
                  </a:lnTo>
                  <a:lnTo>
                    <a:pt x="1" y="155"/>
                  </a:lnTo>
                  <a:lnTo>
                    <a:pt x="2" y="162"/>
                  </a:lnTo>
                  <a:lnTo>
                    <a:pt x="4" y="171"/>
                  </a:lnTo>
                  <a:lnTo>
                    <a:pt x="5" y="178"/>
                  </a:lnTo>
                  <a:lnTo>
                    <a:pt x="8" y="186"/>
                  </a:lnTo>
                  <a:lnTo>
                    <a:pt x="11" y="193"/>
                  </a:lnTo>
                  <a:lnTo>
                    <a:pt x="14" y="200"/>
                  </a:lnTo>
                  <a:lnTo>
                    <a:pt x="18" y="208"/>
                  </a:lnTo>
                  <a:lnTo>
                    <a:pt x="22" y="214"/>
                  </a:lnTo>
                  <a:lnTo>
                    <a:pt x="27" y="221"/>
                  </a:lnTo>
                  <a:lnTo>
                    <a:pt x="32" y="227"/>
                  </a:lnTo>
                  <a:lnTo>
                    <a:pt x="37" y="233"/>
                  </a:lnTo>
                  <a:lnTo>
                    <a:pt x="43" y="239"/>
                  </a:lnTo>
                  <a:lnTo>
                    <a:pt x="49" y="244"/>
                  </a:lnTo>
                  <a:lnTo>
                    <a:pt x="55" y="249"/>
                  </a:lnTo>
                  <a:lnTo>
                    <a:pt x="61" y="254"/>
                  </a:lnTo>
                  <a:lnTo>
                    <a:pt x="69" y="258"/>
                  </a:lnTo>
                  <a:lnTo>
                    <a:pt x="75" y="262"/>
                  </a:lnTo>
                  <a:lnTo>
                    <a:pt x="83" y="265"/>
                  </a:lnTo>
                  <a:lnTo>
                    <a:pt x="90" y="269"/>
                  </a:lnTo>
                  <a:lnTo>
                    <a:pt x="98" y="271"/>
                  </a:lnTo>
                  <a:lnTo>
                    <a:pt x="106" y="273"/>
                  </a:lnTo>
                  <a:lnTo>
                    <a:pt x="113" y="275"/>
                  </a:lnTo>
                  <a:lnTo>
                    <a:pt x="122" y="276"/>
                  </a:lnTo>
                  <a:lnTo>
                    <a:pt x="129" y="276"/>
                  </a:lnTo>
                  <a:lnTo>
                    <a:pt x="138" y="276"/>
                  </a:lnTo>
                  <a:lnTo>
                    <a:pt x="145" y="276"/>
                  </a:lnTo>
                  <a:lnTo>
                    <a:pt x="154" y="276"/>
                  </a:lnTo>
                  <a:lnTo>
                    <a:pt x="161" y="275"/>
                  </a:lnTo>
                  <a:lnTo>
                    <a:pt x="170" y="273"/>
                  </a:lnTo>
                  <a:lnTo>
                    <a:pt x="177" y="271"/>
                  </a:lnTo>
                  <a:lnTo>
                    <a:pt x="185" y="269"/>
                  </a:lnTo>
                  <a:lnTo>
                    <a:pt x="192" y="265"/>
                  </a:lnTo>
                  <a:lnTo>
                    <a:pt x="200" y="262"/>
                  </a:lnTo>
                  <a:lnTo>
                    <a:pt x="206" y="258"/>
                  </a:lnTo>
                  <a:lnTo>
                    <a:pt x="214" y="254"/>
                  </a:lnTo>
                  <a:lnTo>
                    <a:pt x="220" y="249"/>
                  </a:lnTo>
                  <a:lnTo>
                    <a:pt x="226" y="244"/>
                  </a:lnTo>
                  <a:lnTo>
                    <a:pt x="233" y="239"/>
                  </a:lnTo>
                  <a:lnTo>
                    <a:pt x="238" y="233"/>
                  </a:lnTo>
                  <a:lnTo>
                    <a:pt x="243" y="227"/>
                  </a:lnTo>
                  <a:lnTo>
                    <a:pt x="249" y="221"/>
                  </a:lnTo>
                  <a:lnTo>
                    <a:pt x="253" y="214"/>
                  </a:lnTo>
                  <a:lnTo>
                    <a:pt x="257" y="208"/>
                  </a:lnTo>
                  <a:lnTo>
                    <a:pt x="260" y="200"/>
                  </a:lnTo>
                  <a:lnTo>
                    <a:pt x="265" y="193"/>
                  </a:lnTo>
                  <a:lnTo>
                    <a:pt x="267" y="186"/>
                  </a:lnTo>
                  <a:lnTo>
                    <a:pt x="270" y="178"/>
                  </a:lnTo>
                  <a:lnTo>
                    <a:pt x="272" y="171"/>
                  </a:lnTo>
                  <a:lnTo>
                    <a:pt x="273" y="162"/>
                  </a:lnTo>
                  <a:lnTo>
                    <a:pt x="274" y="155"/>
                  </a:lnTo>
                  <a:lnTo>
                    <a:pt x="275" y="146"/>
                  </a:lnTo>
                  <a:lnTo>
                    <a:pt x="275" y="13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92" name="Freeform 326"/>
            <p:cNvSpPr>
              <a:spLocks/>
            </p:cNvSpPr>
            <p:nvPr/>
          </p:nvSpPr>
          <p:spPr bwMode="auto">
            <a:xfrm>
              <a:off x="4150" y="817"/>
              <a:ext cx="56" cy="56"/>
            </a:xfrm>
            <a:custGeom>
              <a:avLst/>
              <a:gdLst>
                <a:gd name="T0" fmla="*/ 2 w 276"/>
                <a:gd name="T1" fmla="*/ 1 h 277"/>
                <a:gd name="T2" fmla="*/ 2 w 276"/>
                <a:gd name="T3" fmla="*/ 1 h 277"/>
                <a:gd name="T4" fmla="*/ 2 w 276"/>
                <a:gd name="T5" fmla="*/ 1 h 277"/>
                <a:gd name="T6" fmla="*/ 2 w 276"/>
                <a:gd name="T7" fmla="*/ 0 h 277"/>
                <a:gd name="T8" fmla="*/ 2 w 276"/>
                <a:gd name="T9" fmla="*/ 0 h 277"/>
                <a:gd name="T10" fmla="*/ 2 w 276"/>
                <a:gd name="T11" fmla="*/ 0 h 277"/>
                <a:gd name="T12" fmla="*/ 2 w 276"/>
                <a:gd name="T13" fmla="*/ 0 h 277"/>
                <a:gd name="T14" fmla="*/ 1 w 276"/>
                <a:gd name="T15" fmla="*/ 0 h 277"/>
                <a:gd name="T16" fmla="*/ 1 w 276"/>
                <a:gd name="T17" fmla="*/ 0 h 277"/>
                <a:gd name="T18" fmla="*/ 1 w 276"/>
                <a:gd name="T19" fmla="*/ 0 h 277"/>
                <a:gd name="T20" fmla="*/ 1 w 276"/>
                <a:gd name="T21" fmla="*/ 0 h 277"/>
                <a:gd name="T22" fmla="*/ 1 w 276"/>
                <a:gd name="T23" fmla="*/ 0 h 277"/>
                <a:gd name="T24" fmla="*/ 0 w 276"/>
                <a:gd name="T25" fmla="*/ 0 h 277"/>
                <a:gd name="T26" fmla="*/ 0 w 276"/>
                <a:gd name="T27" fmla="*/ 0 h 277"/>
                <a:gd name="T28" fmla="*/ 0 w 276"/>
                <a:gd name="T29" fmla="*/ 1 h 277"/>
                <a:gd name="T30" fmla="*/ 0 w 276"/>
                <a:gd name="T31" fmla="*/ 1 h 277"/>
                <a:gd name="T32" fmla="*/ 0 w 276"/>
                <a:gd name="T33" fmla="*/ 1 h 277"/>
                <a:gd name="T34" fmla="*/ 0 w 276"/>
                <a:gd name="T35" fmla="*/ 1 h 277"/>
                <a:gd name="T36" fmla="*/ 0 w 276"/>
                <a:gd name="T37" fmla="*/ 1 h 277"/>
                <a:gd name="T38" fmla="*/ 0 w 276"/>
                <a:gd name="T39" fmla="*/ 2 h 277"/>
                <a:gd name="T40" fmla="*/ 0 w 276"/>
                <a:gd name="T41" fmla="*/ 2 h 277"/>
                <a:gd name="T42" fmla="*/ 0 w 276"/>
                <a:gd name="T43" fmla="*/ 2 h 277"/>
                <a:gd name="T44" fmla="*/ 1 w 276"/>
                <a:gd name="T45" fmla="*/ 2 h 277"/>
                <a:gd name="T46" fmla="*/ 1 w 276"/>
                <a:gd name="T47" fmla="*/ 2 h 277"/>
                <a:gd name="T48" fmla="*/ 1 w 276"/>
                <a:gd name="T49" fmla="*/ 2 h 277"/>
                <a:gd name="T50" fmla="*/ 1 w 276"/>
                <a:gd name="T51" fmla="*/ 2 h 277"/>
                <a:gd name="T52" fmla="*/ 1 w 276"/>
                <a:gd name="T53" fmla="*/ 2 h 277"/>
                <a:gd name="T54" fmla="*/ 2 w 276"/>
                <a:gd name="T55" fmla="*/ 2 h 277"/>
                <a:gd name="T56" fmla="*/ 2 w 276"/>
                <a:gd name="T57" fmla="*/ 2 h 277"/>
                <a:gd name="T58" fmla="*/ 2 w 276"/>
                <a:gd name="T59" fmla="*/ 2 h 277"/>
                <a:gd name="T60" fmla="*/ 2 w 276"/>
                <a:gd name="T61" fmla="*/ 2 h 277"/>
                <a:gd name="T62" fmla="*/ 2 w 276"/>
                <a:gd name="T63" fmla="*/ 2 h 277"/>
                <a:gd name="T64" fmla="*/ 2 w 276"/>
                <a:gd name="T65" fmla="*/ 1 h 277"/>
                <a:gd name="T66" fmla="*/ 2 w 276"/>
                <a:gd name="T67" fmla="*/ 1 h 2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76" h="277">
                  <a:moveTo>
                    <a:pt x="276" y="138"/>
                  </a:moveTo>
                  <a:lnTo>
                    <a:pt x="275" y="125"/>
                  </a:lnTo>
                  <a:lnTo>
                    <a:pt x="274" y="113"/>
                  </a:lnTo>
                  <a:lnTo>
                    <a:pt x="271" y="100"/>
                  </a:lnTo>
                  <a:lnTo>
                    <a:pt x="267" y="88"/>
                  </a:lnTo>
                  <a:lnTo>
                    <a:pt x="261" y="76"/>
                  </a:lnTo>
                  <a:lnTo>
                    <a:pt x="255" y="66"/>
                  </a:lnTo>
                  <a:lnTo>
                    <a:pt x="248" y="55"/>
                  </a:lnTo>
                  <a:lnTo>
                    <a:pt x="240" y="45"/>
                  </a:lnTo>
                  <a:lnTo>
                    <a:pt x="230" y="36"/>
                  </a:lnTo>
                  <a:lnTo>
                    <a:pt x="221" y="27"/>
                  </a:lnTo>
                  <a:lnTo>
                    <a:pt x="210" y="21"/>
                  </a:lnTo>
                  <a:lnTo>
                    <a:pt x="200" y="15"/>
                  </a:lnTo>
                  <a:lnTo>
                    <a:pt x="188" y="9"/>
                  </a:lnTo>
                  <a:lnTo>
                    <a:pt x="176" y="5"/>
                  </a:lnTo>
                  <a:lnTo>
                    <a:pt x="163" y="2"/>
                  </a:lnTo>
                  <a:lnTo>
                    <a:pt x="151" y="1"/>
                  </a:lnTo>
                  <a:lnTo>
                    <a:pt x="138" y="0"/>
                  </a:lnTo>
                  <a:lnTo>
                    <a:pt x="125" y="1"/>
                  </a:lnTo>
                  <a:lnTo>
                    <a:pt x="112" y="2"/>
                  </a:lnTo>
                  <a:lnTo>
                    <a:pt x="100" y="5"/>
                  </a:lnTo>
                  <a:lnTo>
                    <a:pt x="88" y="9"/>
                  </a:lnTo>
                  <a:lnTo>
                    <a:pt x="76" y="15"/>
                  </a:lnTo>
                  <a:lnTo>
                    <a:pt x="65" y="21"/>
                  </a:lnTo>
                  <a:lnTo>
                    <a:pt x="55" y="27"/>
                  </a:lnTo>
                  <a:lnTo>
                    <a:pt x="45" y="36"/>
                  </a:lnTo>
                  <a:lnTo>
                    <a:pt x="36" y="45"/>
                  </a:lnTo>
                  <a:lnTo>
                    <a:pt x="28" y="55"/>
                  </a:lnTo>
                  <a:lnTo>
                    <a:pt x="21" y="66"/>
                  </a:lnTo>
                  <a:lnTo>
                    <a:pt x="14" y="76"/>
                  </a:lnTo>
                  <a:lnTo>
                    <a:pt x="9" y="88"/>
                  </a:lnTo>
                  <a:lnTo>
                    <a:pt x="5" y="100"/>
                  </a:lnTo>
                  <a:lnTo>
                    <a:pt x="3" y="113"/>
                  </a:lnTo>
                  <a:lnTo>
                    <a:pt x="0" y="125"/>
                  </a:lnTo>
                  <a:lnTo>
                    <a:pt x="0" y="138"/>
                  </a:lnTo>
                  <a:lnTo>
                    <a:pt x="0" y="151"/>
                  </a:lnTo>
                  <a:lnTo>
                    <a:pt x="3" y="164"/>
                  </a:lnTo>
                  <a:lnTo>
                    <a:pt x="5" y="175"/>
                  </a:lnTo>
                  <a:lnTo>
                    <a:pt x="9" y="188"/>
                  </a:lnTo>
                  <a:lnTo>
                    <a:pt x="14" y="200"/>
                  </a:lnTo>
                  <a:lnTo>
                    <a:pt x="21" y="211"/>
                  </a:lnTo>
                  <a:lnTo>
                    <a:pt x="28" y="221"/>
                  </a:lnTo>
                  <a:lnTo>
                    <a:pt x="36" y="231"/>
                  </a:lnTo>
                  <a:lnTo>
                    <a:pt x="45" y="240"/>
                  </a:lnTo>
                  <a:lnTo>
                    <a:pt x="55" y="248"/>
                  </a:lnTo>
                  <a:lnTo>
                    <a:pt x="65" y="255"/>
                  </a:lnTo>
                  <a:lnTo>
                    <a:pt x="76" y="262"/>
                  </a:lnTo>
                  <a:lnTo>
                    <a:pt x="88" y="267"/>
                  </a:lnTo>
                  <a:lnTo>
                    <a:pt x="100" y="271"/>
                  </a:lnTo>
                  <a:lnTo>
                    <a:pt x="112" y="273"/>
                  </a:lnTo>
                  <a:lnTo>
                    <a:pt x="125" y="276"/>
                  </a:lnTo>
                  <a:lnTo>
                    <a:pt x="138" y="277"/>
                  </a:lnTo>
                  <a:lnTo>
                    <a:pt x="151" y="276"/>
                  </a:lnTo>
                  <a:lnTo>
                    <a:pt x="163" y="273"/>
                  </a:lnTo>
                  <a:lnTo>
                    <a:pt x="176" y="271"/>
                  </a:lnTo>
                  <a:lnTo>
                    <a:pt x="188" y="267"/>
                  </a:lnTo>
                  <a:lnTo>
                    <a:pt x="200" y="262"/>
                  </a:lnTo>
                  <a:lnTo>
                    <a:pt x="210" y="255"/>
                  </a:lnTo>
                  <a:lnTo>
                    <a:pt x="221" y="248"/>
                  </a:lnTo>
                  <a:lnTo>
                    <a:pt x="230" y="240"/>
                  </a:lnTo>
                  <a:lnTo>
                    <a:pt x="240" y="231"/>
                  </a:lnTo>
                  <a:lnTo>
                    <a:pt x="248" y="221"/>
                  </a:lnTo>
                  <a:lnTo>
                    <a:pt x="255" y="211"/>
                  </a:lnTo>
                  <a:lnTo>
                    <a:pt x="261" y="200"/>
                  </a:lnTo>
                  <a:lnTo>
                    <a:pt x="267" y="188"/>
                  </a:lnTo>
                  <a:lnTo>
                    <a:pt x="271" y="175"/>
                  </a:lnTo>
                  <a:lnTo>
                    <a:pt x="274" y="164"/>
                  </a:lnTo>
                  <a:lnTo>
                    <a:pt x="275" y="151"/>
                  </a:lnTo>
                  <a:lnTo>
                    <a:pt x="276" y="1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7591" name="Group 327"/>
          <p:cNvGrpSpPr>
            <a:grpSpLocks/>
          </p:cNvGrpSpPr>
          <p:nvPr/>
        </p:nvGrpSpPr>
        <p:grpSpPr bwMode="auto">
          <a:xfrm>
            <a:off x="806450" y="2544763"/>
            <a:ext cx="2568575" cy="2055812"/>
            <a:chOff x="2733" y="730"/>
            <a:chExt cx="1618" cy="1295"/>
          </a:xfrm>
        </p:grpSpPr>
        <p:sp>
          <p:nvSpPr>
            <p:cNvPr id="13366" name="Freeform 328"/>
            <p:cNvSpPr>
              <a:spLocks/>
            </p:cNvSpPr>
            <p:nvPr/>
          </p:nvSpPr>
          <p:spPr bwMode="auto">
            <a:xfrm>
              <a:off x="2772" y="1517"/>
              <a:ext cx="5" cy="19"/>
            </a:xfrm>
            <a:custGeom>
              <a:avLst/>
              <a:gdLst>
                <a:gd name="T0" fmla="*/ 0 w 25"/>
                <a:gd name="T1" fmla="*/ 0 h 86"/>
                <a:gd name="T2" fmla="*/ 0 w 25"/>
                <a:gd name="T3" fmla="*/ 0 h 86"/>
                <a:gd name="T4" fmla="*/ 0 w 25"/>
                <a:gd name="T5" fmla="*/ 0 h 86"/>
                <a:gd name="T6" fmla="*/ 0 w 25"/>
                <a:gd name="T7" fmla="*/ 0 h 86"/>
                <a:gd name="T8" fmla="*/ 0 w 25"/>
                <a:gd name="T9" fmla="*/ 0 h 86"/>
                <a:gd name="T10" fmla="*/ 0 w 25"/>
                <a:gd name="T11" fmla="*/ 0 h 86"/>
                <a:gd name="T12" fmla="*/ 0 w 25"/>
                <a:gd name="T13" fmla="*/ 0 h 86"/>
                <a:gd name="T14" fmla="*/ 0 w 25"/>
                <a:gd name="T15" fmla="*/ 0 h 86"/>
                <a:gd name="T16" fmla="*/ 0 w 25"/>
                <a:gd name="T17" fmla="*/ 0 h 86"/>
                <a:gd name="T18" fmla="*/ 0 w 25"/>
                <a:gd name="T19" fmla="*/ 0 h 86"/>
                <a:gd name="T20" fmla="*/ 0 w 25"/>
                <a:gd name="T21" fmla="*/ 0 h 86"/>
                <a:gd name="T22" fmla="*/ 0 w 25"/>
                <a:gd name="T23" fmla="*/ 0 h 86"/>
                <a:gd name="T24" fmla="*/ 0 w 25"/>
                <a:gd name="T25" fmla="*/ 0 h 86"/>
                <a:gd name="T26" fmla="*/ 0 w 25"/>
                <a:gd name="T27" fmla="*/ 0 h 86"/>
                <a:gd name="T28" fmla="*/ 0 w 25"/>
                <a:gd name="T29" fmla="*/ 0 h 86"/>
                <a:gd name="T30" fmla="*/ 0 w 25"/>
                <a:gd name="T31" fmla="*/ 0 h 86"/>
                <a:gd name="T32" fmla="*/ 0 w 25"/>
                <a:gd name="T33" fmla="*/ 0 h 86"/>
                <a:gd name="T34" fmla="*/ 0 w 25"/>
                <a:gd name="T35" fmla="*/ 0 h 86"/>
                <a:gd name="T36" fmla="*/ 0 w 25"/>
                <a:gd name="T37" fmla="*/ 0 h 86"/>
                <a:gd name="T38" fmla="*/ 0 w 25"/>
                <a:gd name="T39" fmla="*/ 1 h 86"/>
                <a:gd name="T40" fmla="*/ 0 w 25"/>
                <a:gd name="T41" fmla="*/ 1 h 86"/>
                <a:gd name="T42" fmla="*/ 0 w 25"/>
                <a:gd name="T43" fmla="*/ 1 h 86"/>
                <a:gd name="T44" fmla="*/ 0 w 25"/>
                <a:gd name="T45" fmla="*/ 1 h 86"/>
                <a:gd name="T46" fmla="*/ 0 w 25"/>
                <a:gd name="T47" fmla="*/ 1 h 86"/>
                <a:gd name="T48" fmla="*/ 0 w 25"/>
                <a:gd name="T49" fmla="*/ 1 h 86"/>
                <a:gd name="T50" fmla="*/ 0 w 25"/>
                <a:gd name="T51" fmla="*/ 1 h 86"/>
                <a:gd name="T52" fmla="*/ 0 w 25"/>
                <a:gd name="T53" fmla="*/ 1 h 86"/>
                <a:gd name="T54" fmla="*/ 0 w 25"/>
                <a:gd name="T55" fmla="*/ 1 h 86"/>
                <a:gd name="T56" fmla="*/ 0 w 25"/>
                <a:gd name="T57" fmla="*/ 1 h 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5" h="86">
                  <a:moveTo>
                    <a:pt x="4" y="0"/>
                  </a:moveTo>
                  <a:lnTo>
                    <a:pt x="3" y="3"/>
                  </a:lnTo>
                  <a:lnTo>
                    <a:pt x="2" y="5"/>
                  </a:lnTo>
                  <a:lnTo>
                    <a:pt x="2" y="9"/>
                  </a:lnTo>
                  <a:lnTo>
                    <a:pt x="1" y="12"/>
                  </a:lnTo>
                  <a:lnTo>
                    <a:pt x="1" y="15"/>
                  </a:lnTo>
                  <a:lnTo>
                    <a:pt x="1" y="17"/>
                  </a:lnTo>
                  <a:lnTo>
                    <a:pt x="1" y="20"/>
                  </a:lnTo>
                  <a:lnTo>
                    <a:pt x="0" y="23"/>
                  </a:lnTo>
                  <a:lnTo>
                    <a:pt x="0" y="26"/>
                  </a:lnTo>
                  <a:lnTo>
                    <a:pt x="0" y="29"/>
                  </a:lnTo>
                  <a:lnTo>
                    <a:pt x="1" y="32"/>
                  </a:lnTo>
                  <a:lnTo>
                    <a:pt x="1" y="35"/>
                  </a:lnTo>
                  <a:lnTo>
                    <a:pt x="1" y="37"/>
                  </a:lnTo>
                  <a:lnTo>
                    <a:pt x="2" y="41"/>
                  </a:lnTo>
                  <a:lnTo>
                    <a:pt x="2" y="44"/>
                  </a:lnTo>
                  <a:lnTo>
                    <a:pt x="3" y="47"/>
                  </a:lnTo>
                  <a:lnTo>
                    <a:pt x="4" y="49"/>
                  </a:lnTo>
                  <a:lnTo>
                    <a:pt x="4" y="52"/>
                  </a:lnTo>
                  <a:lnTo>
                    <a:pt x="6" y="54"/>
                  </a:lnTo>
                  <a:lnTo>
                    <a:pt x="7" y="58"/>
                  </a:lnTo>
                  <a:lnTo>
                    <a:pt x="8" y="60"/>
                  </a:lnTo>
                  <a:lnTo>
                    <a:pt x="10" y="62"/>
                  </a:lnTo>
                  <a:lnTo>
                    <a:pt x="13" y="67"/>
                  </a:lnTo>
                  <a:lnTo>
                    <a:pt x="19" y="77"/>
                  </a:lnTo>
                  <a:lnTo>
                    <a:pt x="20" y="80"/>
                  </a:lnTo>
                  <a:lnTo>
                    <a:pt x="22" y="82"/>
                  </a:lnTo>
                  <a:lnTo>
                    <a:pt x="24" y="84"/>
                  </a:lnTo>
                  <a:lnTo>
                    <a:pt x="25"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67" name="Freeform 329"/>
            <p:cNvSpPr>
              <a:spLocks/>
            </p:cNvSpPr>
            <p:nvPr/>
          </p:nvSpPr>
          <p:spPr bwMode="auto">
            <a:xfrm>
              <a:off x="2733" y="1451"/>
              <a:ext cx="55" cy="85"/>
            </a:xfrm>
            <a:custGeom>
              <a:avLst/>
              <a:gdLst>
                <a:gd name="T0" fmla="*/ 2 w 264"/>
                <a:gd name="T1" fmla="*/ 0 h 415"/>
                <a:gd name="T2" fmla="*/ 2 w 264"/>
                <a:gd name="T3" fmla="*/ 0 h 415"/>
                <a:gd name="T4" fmla="*/ 2 w 264"/>
                <a:gd name="T5" fmla="*/ 0 h 415"/>
                <a:gd name="T6" fmla="*/ 2 w 264"/>
                <a:gd name="T7" fmla="*/ 0 h 415"/>
                <a:gd name="T8" fmla="*/ 2 w 264"/>
                <a:gd name="T9" fmla="*/ 0 h 415"/>
                <a:gd name="T10" fmla="*/ 2 w 264"/>
                <a:gd name="T11" fmla="*/ 0 h 415"/>
                <a:gd name="T12" fmla="*/ 2 w 264"/>
                <a:gd name="T13" fmla="*/ 0 h 415"/>
                <a:gd name="T14" fmla="*/ 2 w 264"/>
                <a:gd name="T15" fmla="*/ 0 h 415"/>
                <a:gd name="T16" fmla="*/ 2 w 264"/>
                <a:gd name="T17" fmla="*/ 0 h 415"/>
                <a:gd name="T18" fmla="*/ 2 w 264"/>
                <a:gd name="T19" fmla="*/ 0 h 415"/>
                <a:gd name="T20" fmla="*/ 1 w 264"/>
                <a:gd name="T21" fmla="*/ 0 h 415"/>
                <a:gd name="T22" fmla="*/ 1 w 264"/>
                <a:gd name="T23" fmla="*/ 0 h 415"/>
                <a:gd name="T24" fmla="*/ 1 w 264"/>
                <a:gd name="T25" fmla="*/ 0 h 415"/>
                <a:gd name="T26" fmla="*/ 1 w 264"/>
                <a:gd name="T27" fmla="*/ 0 h 415"/>
                <a:gd name="T28" fmla="*/ 1 w 264"/>
                <a:gd name="T29" fmla="*/ 0 h 415"/>
                <a:gd name="T30" fmla="*/ 1 w 264"/>
                <a:gd name="T31" fmla="*/ 0 h 415"/>
                <a:gd name="T32" fmla="*/ 1 w 264"/>
                <a:gd name="T33" fmla="*/ 0 h 415"/>
                <a:gd name="T34" fmla="*/ 1 w 264"/>
                <a:gd name="T35" fmla="*/ 1 h 415"/>
                <a:gd name="T36" fmla="*/ 1 w 264"/>
                <a:gd name="T37" fmla="*/ 1 h 415"/>
                <a:gd name="T38" fmla="*/ 0 w 264"/>
                <a:gd name="T39" fmla="*/ 1 h 415"/>
                <a:gd name="T40" fmla="*/ 0 w 264"/>
                <a:gd name="T41" fmla="*/ 2 h 415"/>
                <a:gd name="T42" fmla="*/ 0 w 264"/>
                <a:gd name="T43" fmla="*/ 2 h 415"/>
                <a:gd name="T44" fmla="*/ 0 w 264"/>
                <a:gd name="T45" fmla="*/ 3 h 415"/>
                <a:gd name="T46" fmla="*/ 0 w 264"/>
                <a:gd name="T47" fmla="*/ 3 h 415"/>
                <a:gd name="T48" fmla="*/ 0 w 264"/>
                <a:gd name="T49" fmla="*/ 3 h 415"/>
                <a:gd name="T50" fmla="*/ 0 w 264"/>
                <a:gd name="T51" fmla="*/ 3 h 415"/>
                <a:gd name="T52" fmla="*/ 0 w 264"/>
                <a:gd name="T53" fmla="*/ 3 h 415"/>
                <a:gd name="T54" fmla="*/ 0 w 264"/>
                <a:gd name="T55" fmla="*/ 3 h 415"/>
                <a:gd name="T56" fmla="*/ 0 w 264"/>
                <a:gd name="T57" fmla="*/ 3 h 415"/>
                <a:gd name="T58" fmla="*/ 0 w 264"/>
                <a:gd name="T59" fmla="*/ 3 h 415"/>
                <a:gd name="T60" fmla="*/ 0 w 264"/>
                <a:gd name="T61" fmla="*/ 3 h 415"/>
                <a:gd name="T62" fmla="*/ 0 w 264"/>
                <a:gd name="T63" fmla="*/ 3 h 415"/>
                <a:gd name="T64" fmla="*/ 0 w 264"/>
                <a:gd name="T65" fmla="*/ 3 h 415"/>
                <a:gd name="T66" fmla="*/ 1 w 264"/>
                <a:gd name="T67" fmla="*/ 3 h 415"/>
                <a:gd name="T68" fmla="*/ 1 w 264"/>
                <a:gd name="T69" fmla="*/ 3 h 415"/>
                <a:gd name="T70" fmla="*/ 1 w 264"/>
                <a:gd name="T71" fmla="*/ 3 h 415"/>
                <a:gd name="T72" fmla="*/ 1 w 264"/>
                <a:gd name="T73" fmla="*/ 3 h 415"/>
                <a:gd name="T74" fmla="*/ 1 w 264"/>
                <a:gd name="T75" fmla="*/ 3 h 415"/>
                <a:gd name="T76" fmla="*/ 1 w 264"/>
                <a:gd name="T77" fmla="*/ 3 h 415"/>
                <a:gd name="T78" fmla="*/ 1 w 264"/>
                <a:gd name="T79" fmla="*/ 3 h 415"/>
                <a:gd name="T80" fmla="*/ 1 w 264"/>
                <a:gd name="T81" fmla="*/ 3 h 415"/>
                <a:gd name="T82" fmla="*/ 2 w 264"/>
                <a:gd name="T83" fmla="*/ 3 h 415"/>
                <a:gd name="T84" fmla="*/ 2 w 264"/>
                <a:gd name="T85" fmla="*/ 3 h 415"/>
                <a:gd name="T86" fmla="*/ 2 w 264"/>
                <a:gd name="T87" fmla="*/ 3 h 415"/>
                <a:gd name="T88" fmla="*/ 2 w 264"/>
                <a:gd name="T89" fmla="*/ 2 h 415"/>
                <a:gd name="T90" fmla="*/ 2 w 264"/>
                <a:gd name="T91" fmla="*/ 2 h 415"/>
                <a:gd name="T92" fmla="*/ 2 w 264"/>
                <a:gd name="T93" fmla="*/ 1 h 415"/>
                <a:gd name="T94" fmla="*/ 2 w 264"/>
                <a:gd name="T95" fmla="*/ 1 h 415"/>
                <a:gd name="T96" fmla="*/ 2 w 264"/>
                <a:gd name="T97" fmla="*/ 1 h 4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415">
                  <a:moveTo>
                    <a:pt x="263" y="54"/>
                  </a:moveTo>
                  <a:lnTo>
                    <a:pt x="263" y="52"/>
                  </a:lnTo>
                  <a:lnTo>
                    <a:pt x="264" y="50"/>
                  </a:lnTo>
                  <a:lnTo>
                    <a:pt x="264" y="48"/>
                  </a:lnTo>
                  <a:lnTo>
                    <a:pt x="264" y="46"/>
                  </a:lnTo>
                  <a:lnTo>
                    <a:pt x="264" y="44"/>
                  </a:lnTo>
                  <a:lnTo>
                    <a:pt x="264" y="42"/>
                  </a:lnTo>
                  <a:lnTo>
                    <a:pt x="264" y="40"/>
                  </a:lnTo>
                  <a:lnTo>
                    <a:pt x="264" y="37"/>
                  </a:lnTo>
                  <a:lnTo>
                    <a:pt x="264" y="35"/>
                  </a:lnTo>
                  <a:lnTo>
                    <a:pt x="263" y="33"/>
                  </a:lnTo>
                  <a:lnTo>
                    <a:pt x="263" y="31"/>
                  </a:lnTo>
                  <a:lnTo>
                    <a:pt x="261" y="29"/>
                  </a:lnTo>
                  <a:lnTo>
                    <a:pt x="260" y="25"/>
                  </a:lnTo>
                  <a:lnTo>
                    <a:pt x="259" y="20"/>
                  </a:lnTo>
                  <a:lnTo>
                    <a:pt x="258" y="18"/>
                  </a:lnTo>
                  <a:lnTo>
                    <a:pt x="257" y="16"/>
                  </a:lnTo>
                  <a:lnTo>
                    <a:pt x="256" y="14"/>
                  </a:lnTo>
                  <a:lnTo>
                    <a:pt x="256" y="12"/>
                  </a:lnTo>
                  <a:lnTo>
                    <a:pt x="254" y="10"/>
                  </a:lnTo>
                  <a:lnTo>
                    <a:pt x="253" y="8"/>
                  </a:lnTo>
                  <a:lnTo>
                    <a:pt x="252" y="6"/>
                  </a:lnTo>
                  <a:lnTo>
                    <a:pt x="251" y="4"/>
                  </a:lnTo>
                  <a:lnTo>
                    <a:pt x="249" y="3"/>
                  </a:lnTo>
                  <a:lnTo>
                    <a:pt x="249" y="2"/>
                  </a:lnTo>
                  <a:lnTo>
                    <a:pt x="248" y="2"/>
                  </a:lnTo>
                  <a:lnTo>
                    <a:pt x="245" y="1"/>
                  </a:lnTo>
                  <a:lnTo>
                    <a:pt x="243" y="1"/>
                  </a:lnTo>
                  <a:lnTo>
                    <a:pt x="241" y="0"/>
                  </a:lnTo>
                  <a:lnTo>
                    <a:pt x="239" y="0"/>
                  </a:lnTo>
                  <a:lnTo>
                    <a:pt x="237" y="0"/>
                  </a:lnTo>
                  <a:lnTo>
                    <a:pt x="235" y="0"/>
                  </a:lnTo>
                  <a:lnTo>
                    <a:pt x="231" y="0"/>
                  </a:lnTo>
                  <a:lnTo>
                    <a:pt x="226" y="0"/>
                  </a:lnTo>
                  <a:lnTo>
                    <a:pt x="221" y="0"/>
                  </a:lnTo>
                  <a:lnTo>
                    <a:pt x="217" y="0"/>
                  </a:lnTo>
                  <a:lnTo>
                    <a:pt x="208" y="0"/>
                  </a:lnTo>
                  <a:lnTo>
                    <a:pt x="200" y="0"/>
                  </a:lnTo>
                  <a:lnTo>
                    <a:pt x="191" y="0"/>
                  </a:lnTo>
                  <a:lnTo>
                    <a:pt x="183" y="0"/>
                  </a:lnTo>
                  <a:lnTo>
                    <a:pt x="178" y="0"/>
                  </a:lnTo>
                  <a:lnTo>
                    <a:pt x="174" y="0"/>
                  </a:lnTo>
                  <a:lnTo>
                    <a:pt x="170" y="0"/>
                  </a:lnTo>
                  <a:lnTo>
                    <a:pt x="166" y="1"/>
                  </a:lnTo>
                  <a:lnTo>
                    <a:pt x="161" y="1"/>
                  </a:lnTo>
                  <a:lnTo>
                    <a:pt x="157" y="2"/>
                  </a:lnTo>
                  <a:lnTo>
                    <a:pt x="153" y="3"/>
                  </a:lnTo>
                  <a:lnTo>
                    <a:pt x="149" y="4"/>
                  </a:lnTo>
                  <a:lnTo>
                    <a:pt x="144" y="5"/>
                  </a:lnTo>
                  <a:lnTo>
                    <a:pt x="140" y="6"/>
                  </a:lnTo>
                  <a:lnTo>
                    <a:pt x="137" y="9"/>
                  </a:lnTo>
                  <a:lnTo>
                    <a:pt x="133" y="11"/>
                  </a:lnTo>
                  <a:lnTo>
                    <a:pt x="128" y="13"/>
                  </a:lnTo>
                  <a:lnTo>
                    <a:pt x="125" y="15"/>
                  </a:lnTo>
                  <a:lnTo>
                    <a:pt x="121" y="17"/>
                  </a:lnTo>
                  <a:lnTo>
                    <a:pt x="118" y="19"/>
                  </a:lnTo>
                  <a:lnTo>
                    <a:pt x="115" y="22"/>
                  </a:lnTo>
                  <a:lnTo>
                    <a:pt x="111" y="26"/>
                  </a:lnTo>
                  <a:lnTo>
                    <a:pt x="108" y="28"/>
                  </a:lnTo>
                  <a:lnTo>
                    <a:pt x="105" y="31"/>
                  </a:lnTo>
                  <a:lnTo>
                    <a:pt x="99" y="37"/>
                  </a:lnTo>
                  <a:lnTo>
                    <a:pt x="95" y="40"/>
                  </a:lnTo>
                  <a:lnTo>
                    <a:pt x="92" y="43"/>
                  </a:lnTo>
                  <a:lnTo>
                    <a:pt x="90" y="46"/>
                  </a:lnTo>
                  <a:lnTo>
                    <a:pt x="87" y="50"/>
                  </a:lnTo>
                  <a:lnTo>
                    <a:pt x="86" y="51"/>
                  </a:lnTo>
                  <a:lnTo>
                    <a:pt x="85" y="53"/>
                  </a:lnTo>
                  <a:lnTo>
                    <a:pt x="83" y="57"/>
                  </a:lnTo>
                  <a:lnTo>
                    <a:pt x="77" y="64"/>
                  </a:lnTo>
                  <a:lnTo>
                    <a:pt x="73" y="71"/>
                  </a:lnTo>
                  <a:lnTo>
                    <a:pt x="69" y="79"/>
                  </a:lnTo>
                  <a:lnTo>
                    <a:pt x="67" y="83"/>
                  </a:lnTo>
                  <a:lnTo>
                    <a:pt x="64" y="86"/>
                  </a:lnTo>
                  <a:lnTo>
                    <a:pt x="62" y="91"/>
                  </a:lnTo>
                  <a:lnTo>
                    <a:pt x="60" y="94"/>
                  </a:lnTo>
                  <a:lnTo>
                    <a:pt x="59" y="98"/>
                  </a:lnTo>
                  <a:lnTo>
                    <a:pt x="58" y="102"/>
                  </a:lnTo>
                  <a:lnTo>
                    <a:pt x="56" y="107"/>
                  </a:lnTo>
                  <a:lnTo>
                    <a:pt x="55" y="111"/>
                  </a:lnTo>
                  <a:lnTo>
                    <a:pt x="53" y="119"/>
                  </a:lnTo>
                  <a:lnTo>
                    <a:pt x="49" y="135"/>
                  </a:lnTo>
                  <a:lnTo>
                    <a:pt x="43" y="152"/>
                  </a:lnTo>
                  <a:lnTo>
                    <a:pt x="35" y="185"/>
                  </a:lnTo>
                  <a:lnTo>
                    <a:pt x="25" y="218"/>
                  </a:lnTo>
                  <a:lnTo>
                    <a:pt x="21" y="235"/>
                  </a:lnTo>
                  <a:lnTo>
                    <a:pt x="15" y="252"/>
                  </a:lnTo>
                  <a:lnTo>
                    <a:pt x="11" y="268"/>
                  </a:lnTo>
                  <a:lnTo>
                    <a:pt x="9" y="277"/>
                  </a:lnTo>
                  <a:lnTo>
                    <a:pt x="7" y="285"/>
                  </a:lnTo>
                  <a:lnTo>
                    <a:pt x="5" y="294"/>
                  </a:lnTo>
                  <a:lnTo>
                    <a:pt x="4" y="302"/>
                  </a:lnTo>
                  <a:lnTo>
                    <a:pt x="3" y="307"/>
                  </a:lnTo>
                  <a:lnTo>
                    <a:pt x="2" y="311"/>
                  </a:lnTo>
                  <a:lnTo>
                    <a:pt x="1" y="315"/>
                  </a:lnTo>
                  <a:lnTo>
                    <a:pt x="1" y="320"/>
                  </a:lnTo>
                  <a:lnTo>
                    <a:pt x="0" y="324"/>
                  </a:lnTo>
                  <a:lnTo>
                    <a:pt x="0" y="328"/>
                  </a:lnTo>
                  <a:lnTo>
                    <a:pt x="0" y="332"/>
                  </a:lnTo>
                  <a:lnTo>
                    <a:pt x="0" y="337"/>
                  </a:lnTo>
                  <a:lnTo>
                    <a:pt x="0" y="341"/>
                  </a:lnTo>
                  <a:lnTo>
                    <a:pt x="0" y="345"/>
                  </a:lnTo>
                  <a:lnTo>
                    <a:pt x="1" y="349"/>
                  </a:lnTo>
                  <a:lnTo>
                    <a:pt x="1" y="354"/>
                  </a:lnTo>
                  <a:lnTo>
                    <a:pt x="2" y="358"/>
                  </a:lnTo>
                  <a:lnTo>
                    <a:pt x="3" y="362"/>
                  </a:lnTo>
                  <a:lnTo>
                    <a:pt x="4" y="366"/>
                  </a:lnTo>
                  <a:lnTo>
                    <a:pt x="5" y="371"/>
                  </a:lnTo>
                  <a:lnTo>
                    <a:pt x="7" y="375"/>
                  </a:lnTo>
                  <a:lnTo>
                    <a:pt x="8" y="379"/>
                  </a:lnTo>
                  <a:lnTo>
                    <a:pt x="10" y="382"/>
                  </a:lnTo>
                  <a:lnTo>
                    <a:pt x="12" y="387"/>
                  </a:lnTo>
                  <a:lnTo>
                    <a:pt x="14" y="390"/>
                  </a:lnTo>
                  <a:lnTo>
                    <a:pt x="15" y="392"/>
                  </a:lnTo>
                  <a:lnTo>
                    <a:pt x="17" y="394"/>
                  </a:lnTo>
                  <a:lnTo>
                    <a:pt x="18" y="395"/>
                  </a:lnTo>
                  <a:lnTo>
                    <a:pt x="20" y="397"/>
                  </a:lnTo>
                  <a:lnTo>
                    <a:pt x="21" y="399"/>
                  </a:lnTo>
                  <a:lnTo>
                    <a:pt x="22" y="400"/>
                  </a:lnTo>
                  <a:lnTo>
                    <a:pt x="24" y="402"/>
                  </a:lnTo>
                  <a:lnTo>
                    <a:pt x="25" y="404"/>
                  </a:lnTo>
                  <a:lnTo>
                    <a:pt x="27" y="405"/>
                  </a:lnTo>
                  <a:lnTo>
                    <a:pt x="29" y="406"/>
                  </a:lnTo>
                  <a:lnTo>
                    <a:pt x="30" y="407"/>
                  </a:lnTo>
                  <a:lnTo>
                    <a:pt x="33" y="408"/>
                  </a:lnTo>
                  <a:lnTo>
                    <a:pt x="35" y="409"/>
                  </a:lnTo>
                  <a:lnTo>
                    <a:pt x="37" y="410"/>
                  </a:lnTo>
                  <a:lnTo>
                    <a:pt x="39" y="411"/>
                  </a:lnTo>
                  <a:lnTo>
                    <a:pt x="41" y="411"/>
                  </a:lnTo>
                  <a:lnTo>
                    <a:pt x="43" y="412"/>
                  </a:lnTo>
                  <a:lnTo>
                    <a:pt x="45" y="412"/>
                  </a:lnTo>
                  <a:lnTo>
                    <a:pt x="47" y="413"/>
                  </a:lnTo>
                  <a:lnTo>
                    <a:pt x="50" y="413"/>
                  </a:lnTo>
                  <a:lnTo>
                    <a:pt x="54" y="414"/>
                  </a:lnTo>
                  <a:lnTo>
                    <a:pt x="58" y="414"/>
                  </a:lnTo>
                  <a:lnTo>
                    <a:pt x="62" y="414"/>
                  </a:lnTo>
                  <a:lnTo>
                    <a:pt x="67" y="414"/>
                  </a:lnTo>
                  <a:lnTo>
                    <a:pt x="71" y="414"/>
                  </a:lnTo>
                  <a:lnTo>
                    <a:pt x="88" y="414"/>
                  </a:lnTo>
                  <a:lnTo>
                    <a:pt x="92" y="414"/>
                  </a:lnTo>
                  <a:lnTo>
                    <a:pt x="96" y="414"/>
                  </a:lnTo>
                  <a:lnTo>
                    <a:pt x="105" y="415"/>
                  </a:lnTo>
                  <a:lnTo>
                    <a:pt x="109" y="415"/>
                  </a:lnTo>
                  <a:lnTo>
                    <a:pt x="113" y="415"/>
                  </a:lnTo>
                  <a:lnTo>
                    <a:pt x="116" y="415"/>
                  </a:lnTo>
                  <a:lnTo>
                    <a:pt x="118" y="415"/>
                  </a:lnTo>
                  <a:lnTo>
                    <a:pt x="120" y="414"/>
                  </a:lnTo>
                  <a:lnTo>
                    <a:pt x="122" y="414"/>
                  </a:lnTo>
                  <a:lnTo>
                    <a:pt x="124" y="413"/>
                  </a:lnTo>
                  <a:lnTo>
                    <a:pt x="126" y="413"/>
                  </a:lnTo>
                  <a:lnTo>
                    <a:pt x="128" y="412"/>
                  </a:lnTo>
                  <a:lnTo>
                    <a:pt x="130" y="411"/>
                  </a:lnTo>
                  <a:lnTo>
                    <a:pt x="133" y="411"/>
                  </a:lnTo>
                  <a:lnTo>
                    <a:pt x="135" y="410"/>
                  </a:lnTo>
                  <a:lnTo>
                    <a:pt x="136" y="409"/>
                  </a:lnTo>
                  <a:lnTo>
                    <a:pt x="138" y="408"/>
                  </a:lnTo>
                  <a:lnTo>
                    <a:pt x="142" y="405"/>
                  </a:lnTo>
                  <a:lnTo>
                    <a:pt x="145" y="403"/>
                  </a:lnTo>
                  <a:lnTo>
                    <a:pt x="149" y="399"/>
                  </a:lnTo>
                  <a:lnTo>
                    <a:pt x="152" y="397"/>
                  </a:lnTo>
                  <a:lnTo>
                    <a:pt x="155" y="394"/>
                  </a:lnTo>
                  <a:lnTo>
                    <a:pt x="158" y="391"/>
                  </a:lnTo>
                  <a:lnTo>
                    <a:pt x="161" y="388"/>
                  </a:lnTo>
                  <a:lnTo>
                    <a:pt x="164" y="384"/>
                  </a:lnTo>
                  <a:lnTo>
                    <a:pt x="167" y="381"/>
                  </a:lnTo>
                  <a:lnTo>
                    <a:pt x="169" y="377"/>
                  </a:lnTo>
                  <a:lnTo>
                    <a:pt x="171" y="374"/>
                  </a:lnTo>
                  <a:lnTo>
                    <a:pt x="174" y="370"/>
                  </a:lnTo>
                  <a:lnTo>
                    <a:pt x="176" y="366"/>
                  </a:lnTo>
                  <a:lnTo>
                    <a:pt x="177" y="362"/>
                  </a:lnTo>
                  <a:lnTo>
                    <a:pt x="179" y="359"/>
                  </a:lnTo>
                  <a:lnTo>
                    <a:pt x="182" y="355"/>
                  </a:lnTo>
                  <a:lnTo>
                    <a:pt x="183" y="350"/>
                  </a:lnTo>
                  <a:lnTo>
                    <a:pt x="185" y="346"/>
                  </a:lnTo>
                  <a:lnTo>
                    <a:pt x="186" y="343"/>
                  </a:lnTo>
                  <a:lnTo>
                    <a:pt x="188" y="339"/>
                  </a:lnTo>
                  <a:lnTo>
                    <a:pt x="190" y="330"/>
                  </a:lnTo>
                  <a:lnTo>
                    <a:pt x="192" y="322"/>
                  </a:lnTo>
                  <a:lnTo>
                    <a:pt x="194" y="313"/>
                  </a:lnTo>
                  <a:lnTo>
                    <a:pt x="197" y="306"/>
                  </a:lnTo>
                  <a:lnTo>
                    <a:pt x="201" y="289"/>
                  </a:lnTo>
                  <a:lnTo>
                    <a:pt x="205" y="272"/>
                  </a:lnTo>
                  <a:lnTo>
                    <a:pt x="209" y="255"/>
                  </a:lnTo>
                  <a:lnTo>
                    <a:pt x="212" y="238"/>
                  </a:lnTo>
                  <a:lnTo>
                    <a:pt x="217" y="222"/>
                  </a:lnTo>
                  <a:lnTo>
                    <a:pt x="222" y="205"/>
                  </a:lnTo>
                  <a:lnTo>
                    <a:pt x="226" y="188"/>
                  </a:lnTo>
                  <a:lnTo>
                    <a:pt x="231" y="172"/>
                  </a:lnTo>
                  <a:lnTo>
                    <a:pt x="235" y="154"/>
                  </a:lnTo>
                  <a:lnTo>
                    <a:pt x="240" y="137"/>
                  </a:lnTo>
                  <a:lnTo>
                    <a:pt x="245" y="121"/>
                  </a:lnTo>
                  <a:lnTo>
                    <a:pt x="250" y="104"/>
                  </a:lnTo>
                  <a:lnTo>
                    <a:pt x="252" y="96"/>
                  </a:lnTo>
                  <a:lnTo>
                    <a:pt x="254" y="88"/>
                  </a:lnTo>
                  <a:lnTo>
                    <a:pt x="256" y="80"/>
                  </a:lnTo>
                  <a:lnTo>
                    <a:pt x="258" y="71"/>
                  </a:lnTo>
                  <a:lnTo>
                    <a:pt x="259" y="63"/>
                  </a:lnTo>
                  <a:lnTo>
                    <a:pt x="260" y="59"/>
                  </a:lnTo>
                  <a:lnTo>
                    <a:pt x="26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68" name="Line 330"/>
            <p:cNvSpPr>
              <a:spLocks noChangeShapeType="1"/>
            </p:cNvSpPr>
            <p:nvPr/>
          </p:nvSpPr>
          <p:spPr bwMode="auto">
            <a:xfrm flipV="1">
              <a:off x="2789" y="1503"/>
              <a:ext cx="42"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69" name="Line 331"/>
            <p:cNvSpPr>
              <a:spLocks noChangeShapeType="1"/>
            </p:cNvSpPr>
            <p:nvPr/>
          </p:nvSpPr>
          <p:spPr bwMode="auto">
            <a:xfrm>
              <a:off x="2804" y="1503"/>
              <a:ext cx="13"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70" name="Freeform 332"/>
            <p:cNvSpPr>
              <a:spLocks/>
            </p:cNvSpPr>
            <p:nvPr/>
          </p:nvSpPr>
          <p:spPr bwMode="auto">
            <a:xfrm>
              <a:off x="3769" y="1975"/>
              <a:ext cx="6" cy="17"/>
            </a:xfrm>
            <a:custGeom>
              <a:avLst/>
              <a:gdLst>
                <a:gd name="T0" fmla="*/ 0 w 25"/>
                <a:gd name="T1" fmla="*/ 0 h 86"/>
                <a:gd name="T2" fmla="*/ 0 w 25"/>
                <a:gd name="T3" fmla="*/ 0 h 86"/>
                <a:gd name="T4" fmla="*/ 0 w 25"/>
                <a:gd name="T5" fmla="*/ 0 h 86"/>
                <a:gd name="T6" fmla="*/ 0 w 25"/>
                <a:gd name="T7" fmla="*/ 0 h 86"/>
                <a:gd name="T8" fmla="*/ 0 w 25"/>
                <a:gd name="T9" fmla="*/ 0 h 86"/>
                <a:gd name="T10" fmla="*/ 0 w 25"/>
                <a:gd name="T11" fmla="*/ 0 h 86"/>
                <a:gd name="T12" fmla="*/ 0 w 25"/>
                <a:gd name="T13" fmla="*/ 0 h 86"/>
                <a:gd name="T14" fmla="*/ 0 w 25"/>
                <a:gd name="T15" fmla="*/ 0 h 86"/>
                <a:gd name="T16" fmla="*/ 0 w 25"/>
                <a:gd name="T17" fmla="*/ 0 h 86"/>
                <a:gd name="T18" fmla="*/ 0 w 25"/>
                <a:gd name="T19" fmla="*/ 0 h 86"/>
                <a:gd name="T20" fmla="*/ 0 w 25"/>
                <a:gd name="T21" fmla="*/ 0 h 86"/>
                <a:gd name="T22" fmla="*/ 0 w 25"/>
                <a:gd name="T23" fmla="*/ 0 h 86"/>
                <a:gd name="T24" fmla="*/ 0 w 25"/>
                <a:gd name="T25" fmla="*/ 0 h 86"/>
                <a:gd name="T26" fmla="*/ 0 w 25"/>
                <a:gd name="T27" fmla="*/ 0 h 86"/>
                <a:gd name="T28" fmla="*/ 0 w 25"/>
                <a:gd name="T29" fmla="*/ 0 h 86"/>
                <a:gd name="T30" fmla="*/ 0 w 25"/>
                <a:gd name="T31" fmla="*/ 0 h 86"/>
                <a:gd name="T32" fmla="*/ 0 w 25"/>
                <a:gd name="T33" fmla="*/ 0 h 86"/>
                <a:gd name="T34" fmla="*/ 0 w 25"/>
                <a:gd name="T35" fmla="*/ 0 h 86"/>
                <a:gd name="T36" fmla="*/ 0 w 25"/>
                <a:gd name="T37" fmla="*/ 0 h 86"/>
                <a:gd name="T38" fmla="*/ 0 w 25"/>
                <a:gd name="T39" fmla="*/ 0 h 86"/>
                <a:gd name="T40" fmla="*/ 0 w 25"/>
                <a:gd name="T41" fmla="*/ 0 h 86"/>
                <a:gd name="T42" fmla="*/ 0 w 25"/>
                <a:gd name="T43" fmla="*/ 0 h 86"/>
                <a:gd name="T44" fmla="*/ 0 w 25"/>
                <a:gd name="T45" fmla="*/ 0 h 86"/>
                <a:gd name="T46" fmla="*/ 0 w 25"/>
                <a:gd name="T47" fmla="*/ 1 h 86"/>
                <a:gd name="T48" fmla="*/ 0 w 25"/>
                <a:gd name="T49" fmla="*/ 1 h 86"/>
                <a:gd name="T50" fmla="*/ 0 w 25"/>
                <a:gd name="T51" fmla="*/ 1 h 86"/>
                <a:gd name="T52" fmla="*/ 0 w 25"/>
                <a:gd name="T53" fmla="*/ 1 h 86"/>
                <a:gd name="T54" fmla="*/ 0 w 25"/>
                <a:gd name="T55" fmla="*/ 1 h 86"/>
                <a:gd name="T56" fmla="*/ 0 w 25"/>
                <a:gd name="T57" fmla="*/ 1 h 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5" h="86">
                  <a:moveTo>
                    <a:pt x="4" y="0"/>
                  </a:moveTo>
                  <a:lnTo>
                    <a:pt x="3" y="3"/>
                  </a:lnTo>
                  <a:lnTo>
                    <a:pt x="2" y="6"/>
                  </a:lnTo>
                  <a:lnTo>
                    <a:pt x="2" y="9"/>
                  </a:lnTo>
                  <a:lnTo>
                    <a:pt x="2" y="12"/>
                  </a:lnTo>
                  <a:lnTo>
                    <a:pt x="1" y="14"/>
                  </a:lnTo>
                  <a:lnTo>
                    <a:pt x="1" y="17"/>
                  </a:lnTo>
                  <a:lnTo>
                    <a:pt x="1" y="20"/>
                  </a:lnTo>
                  <a:lnTo>
                    <a:pt x="0" y="23"/>
                  </a:lnTo>
                  <a:lnTo>
                    <a:pt x="0" y="26"/>
                  </a:lnTo>
                  <a:lnTo>
                    <a:pt x="0" y="29"/>
                  </a:lnTo>
                  <a:lnTo>
                    <a:pt x="1" y="32"/>
                  </a:lnTo>
                  <a:lnTo>
                    <a:pt x="1" y="34"/>
                  </a:lnTo>
                  <a:lnTo>
                    <a:pt x="1" y="37"/>
                  </a:lnTo>
                  <a:lnTo>
                    <a:pt x="2" y="41"/>
                  </a:lnTo>
                  <a:lnTo>
                    <a:pt x="2" y="44"/>
                  </a:lnTo>
                  <a:lnTo>
                    <a:pt x="3" y="46"/>
                  </a:lnTo>
                  <a:lnTo>
                    <a:pt x="4" y="49"/>
                  </a:lnTo>
                  <a:lnTo>
                    <a:pt x="5" y="51"/>
                  </a:lnTo>
                  <a:lnTo>
                    <a:pt x="6" y="54"/>
                  </a:lnTo>
                  <a:lnTo>
                    <a:pt x="7" y="57"/>
                  </a:lnTo>
                  <a:lnTo>
                    <a:pt x="8" y="60"/>
                  </a:lnTo>
                  <a:lnTo>
                    <a:pt x="9" y="62"/>
                  </a:lnTo>
                  <a:lnTo>
                    <a:pt x="12" y="67"/>
                  </a:lnTo>
                  <a:lnTo>
                    <a:pt x="19" y="77"/>
                  </a:lnTo>
                  <a:lnTo>
                    <a:pt x="20" y="79"/>
                  </a:lnTo>
                  <a:lnTo>
                    <a:pt x="22" y="82"/>
                  </a:lnTo>
                  <a:lnTo>
                    <a:pt x="24" y="84"/>
                  </a:lnTo>
                  <a:lnTo>
                    <a:pt x="25"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71" name="Freeform 333"/>
            <p:cNvSpPr>
              <a:spLocks/>
            </p:cNvSpPr>
            <p:nvPr/>
          </p:nvSpPr>
          <p:spPr bwMode="auto">
            <a:xfrm>
              <a:off x="3731" y="1907"/>
              <a:ext cx="54" cy="85"/>
            </a:xfrm>
            <a:custGeom>
              <a:avLst/>
              <a:gdLst>
                <a:gd name="T0" fmla="*/ 2 w 264"/>
                <a:gd name="T1" fmla="*/ 0 h 416"/>
                <a:gd name="T2" fmla="*/ 2 w 264"/>
                <a:gd name="T3" fmla="*/ 0 h 416"/>
                <a:gd name="T4" fmla="*/ 2 w 264"/>
                <a:gd name="T5" fmla="*/ 0 h 416"/>
                <a:gd name="T6" fmla="*/ 2 w 264"/>
                <a:gd name="T7" fmla="*/ 0 h 416"/>
                <a:gd name="T8" fmla="*/ 2 w 264"/>
                <a:gd name="T9" fmla="*/ 0 h 416"/>
                <a:gd name="T10" fmla="*/ 2 w 264"/>
                <a:gd name="T11" fmla="*/ 0 h 416"/>
                <a:gd name="T12" fmla="*/ 2 w 264"/>
                <a:gd name="T13" fmla="*/ 0 h 416"/>
                <a:gd name="T14" fmla="*/ 2 w 264"/>
                <a:gd name="T15" fmla="*/ 0 h 416"/>
                <a:gd name="T16" fmla="*/ 2 w 264"/>
                <a:gd name="T17" fmla="*/ 0 h 416"/>
                <a:gd name="T18" fmla="*/ 2 w 264"/>
                <a:gd name="T19" fmla="*/ 0 h 416"/>
                <a:gd name="T20" fmla="*/ 1 w 264"/>
                <a:gd name="T21" fmla="*/ 0 h 416"/>
                <a:gd name="T22" fmla="*/ 1 w 264"/>
                <a:gd name="T23" fmla="*/ 0 h 416"/>
                <a:gd name="T24" fmla="*/ 1 w 264"/>
                <a:gd name="T25" fmla="*/ 0 h 416"/>
                <a:gd name="T26" fmla="*/ 1 w 264"/>
                <a:gd name="T27" fmla="*/ 0 h 416"/>
                <a:gd name="T28" fmla="*/ 1 w 264"/>
                <a:gd name="T29" fmla="*/ 0 h 416"/>
                <a:gd name="T30" fmla="*/ 1 w 264"/>
                <a:gd name="T31" fmla="*/ 0 h 416"/>
                <a:gd name="T32" fmla="*/ 1 w 264"/>
                <a:gd name="T33" fmla="*/ 0 h 416"/>
                <a:gd name="T34" fmla="*/ 1 w 264"/>
                <a:gd name="T35" fmla="*/ 1 h 416"/>
                <a:gd name="T36" fmla="*/ 0 w 264"/>
                <a:gd name="T37" fmla="*/ 1 h 416"/>
                <a:gd name="T38" fmla="*/ 0 w 264"/>
                <a:gd name="T39" fmla="*/ 1 h 416"/>
                <a:gd name="T40" fmla="*/ 0 w 264"/>
                <a:gd name="T41" fmla="*/ 2 h 416"/>
                <a:gd name="T42" fmla="*/ 0 w 264"/>
                <a:gd name="T43" fmla="*/ 2 h 416"/>
                <a:gd name="T44" fmla="*/ 0 w 264"/>
                <a:gd name="T45" fmla="*/ 3 h 416"/>
                <a:gd name="T46" fmla="*/ 0 w 264"/>
                <a:gd name="T47" fmla="*/ 3 h 416"/>
                <a:gd name="T48" fmla="*/ 0 w 264"/>
                <a:gd name="T49" fmla="*/ 3 h 416"/>
                <a:gd name="T50" fmla="*/ 0 w 264"/>
                <a:gd name="T51" fmla="*/ 3 h 416"/>
                <a:gd name="T52" fmla="*/ 0 w 264"/>
                <a:gd name="T53" fmla="*/ 3 h 416"/>
                <a:gd name="T54" fmla="*/ 0 w 264"/>
                <a:gd name="T55" fmla="*/ 3 h 416"/>
                <a:gd name="T56" fmla="*/ 0 w 264"/>
                <a:gd name="T57" fmla="*/ 3 h 416"/>
                <a:gd name="T58" fmla="*/ 0 w 264"/>
                <a:gd name="T59" fmla="*/ 3 h 416"/>
                <a:gd name="T60" fmla="*/ 0 w 264"/>
                <a:gd name="T61" fmla="*/ 3 h 416"/>
                <a:gd name="T62" fmla="*/ 0 w 264"/>
                <a:gd name="T63" fmla="*/ 3 h 416"/>
                <a:gd name="T64" fmla="*/ 0 w 264"/>
                <a:gd name="T65" fmla="*/ 3 h 416"/>
                <a:gd name="T66" fmla="*/ 1 w 264"/>
                <a:gd name="T67" fmla="*/ 3 h 416"/>
                <a:gd name="T68" fmla="*/ 1 w 264"/>
                <a:gd name="T69" fmla="*/ 3 h 416"/>
                <a:gd name="T70" fmla="*/ 1 w 264"/>
                <a:gd name="T71" fmla="*/ 3 h 416"/>
                <a:gd name="T72" fmla="*/ 1 w 264"/>
                <a:gd name="T73" fmla="*/ 3 h 416"/>
                <a:gd name="T74" fmla="*/ 1 w 264"/>
                <a:gd name="T75" fmla="*/ 3 h 416"/>
                <a:gd name="T76" fmla="*/ 1 w 264"/>
                <a:gd name="T77" fmla="*/ 3 h 416"/>
                <a:gd name="T78" fmla="*/ 1 w 264"/>
                <a:gd name="T79" fmla="*/ 3 h 416"/>
                <a:gd name="T80" fmla="*/ 1 w 264"/>
                <a:gd name="T81" fmla="*/ 3 h 416"/>
                <a:gd name="T82" fmla="*/ 1 w 264"/>
                <a:gd name="T83" fmla="*/ 3 h 416"/>
                <a:gd name="T84" fmla="*/ 2 w 264"/>
                <a:gd name="T85" fmla="*/ 3 h 416"/>
                <a:gd name="T86" fmla="*/ 2 w 264"/>
                <a:gd name="T87" fmla="*/ 3 h 416"/>
                <a:gd name="T88" fmla="*/ 2 w 264"/>
                <a:gd name="T89" fmla="*/ 2 h 416"/>
                <a:gd name="T90" fmla="*/ 2 w 264"/>
                <a:gd name="T91" fmla="*/ 2 h 416"/>
                <a:gd name="T92" fmla="*/ 2 w 264"/>
                <a:gd name="T93" fmla="*/ 1 h 416"/>
                <a:gd name="T94" fmla="*/ 2 w 264"/>
                <a:gd name="T95" fmla="*/ 1 h 416"/>
                <a:gd name="T96" fmla="*/ 2 w 264"/>
                <a:gd name="T97" fmla="*/ 1 h 4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416">
                  <a:moveTo>
                    <a:pt x="263" y="56"/>
                  </a:moveTo>
                  <a:lnTo>
                    <a:pt x="263" y="53"/>
                  </a:lnTo>
                  <a:lnTo>
                    <a:pt x="264" y="51"/>
                  </a:lnTo>
                  <a:lnTo>
                    <a:pt x="264" y="49"/>
                  </a:lnTo>
                  <a:lnTo>
                    <a:pt x="264" y="47"/>
                  </a:lnTo>
                  <a:lnTo>
                    <a:pt x="264" y="45"/>
                  </a:lnTo>
                  <a:lnTo>
                    <a:pt x="264" y="43"/>
                  </a:lnTo>
                  <a:lnTo>
                    <a:pt x="264" y="41"/>
                  </a:lnTo>
                  <a:lnTo>
                    <a:pt x="264" y="39"/>
                  </a:lnTo>
                  <a:lnTo>
                    <a:pt x="264" y="36"/>
                  </a:lnTo>
                  <a:lnTo>
                    <a:pt x="263" y="34"/>
                  </a:lnTo>
                  <a:lnTo>
                    <a:pt x="263" y="32"/>
                  </a:lnTo>
                  <a:lnTo>
                    <a:pt x="262" y="30"/>
                  </a:lnTo>
                  <a:lnTo>
                    <a:pt x="261" y="26"/>
                  </a:lnTo>
                  <a:lnTo>
                    <a:pt x="260" y="21"/>
                  </a:lnTo>
                  <a:lnTo>
                    <a:pt x="259" y="19"/>
                  </a:lnTo>
                  <a:lnTo>
                    <a:pt x="258" y="16"/>
                  </a:lnTo>
                  <a:lnTo>
                    <a:pt x="258" y="14"/>
                  </a:lnTo>
                  <a:lnTo>
                    <a:pt x="257" y="13"/>
                  </a:lnTo>
                  <a:lnTo>
                    <a:pt x="256" y="11"/>
                  </a:lnTo>
                  <a:lnTo>
                    <a:pt x="254" y="9"/>
                  </a:lnTo>
                  <a:lnTo>
                    <a:pt x="253" y="7"/>
                  </a:lnTo>
                  <a:lnTo>
                    <a:pt x="251" y="6"/>
                  </a:lnTo>
                  <a:lnTo>
                    <a:pt x="249" y="4"/>
                  </a:lnTo>
                  <a:lnTo>
                    <a:pt x="249" y="3"/>
                  </a:lnTo>
                  <a:lnTo>
                    <a:pt x="248" y="3"/>
                  </a:lnTo>
                  <a:lnTo>
                    <a:pt x="246" y="2"/>
                  </a:lnTo>
                  <a:lnTo>
                    <a:pt x="244" y="1"/>
                  </a:lnTo>
                  <a:lnTo>
                    <a:pt x="242" y="1"/>
                  </a:lnTo>
                  <a:lnTo>
                    <a:pt x="240" y="1"/>
                  </a:lnTo>
                  <a:lnTo>
                    <a:pt x="238" y="0"/>
                  </a:lnTo>
                  <a:lnTo>
                    <a:pt x="236" y="0"/>
                  </a:lnTo>
                  <a:lnTo>
                    <a:pt x="231" y="0"/>
                  </a:lnTo>
                  <a:lnTo>
                    <a:pt x="227" y="0"/>
                  </a:lnTo>
                  <a:lnTo>
                    <a:pt x="222" y="0"/>
                  </a:lnTo>
                  <a:lnTo>
                    <a:pt x="217" y="1"/>
                  </a:lnTo>
                  <a:lnTo>
                    <a:pt x="209" y="0"/>
                  </a:lnTo>
                  <a:lnTo>
                    <a:pt x="200" y="0"/>
                  </a:lnTo>
                  <a:lnTo>
                    <a:pt x="192" y="0"/>
                  </a:lnTo>
                  <a:lnTo>
                    <a:pt x="183" y="0"/>
                  </a:lnTo>
                  <a:lnTo>
                    <a:pt x="179" y="1"/>
                  </a:lnTo>
                  <a:lnTo>
                    <a:pt x="175" y="1"/>
                  </a:lnTo>
                  <a:lnTo>
                    <a:pt x="171" y="1"/>
                  </a:lnTo>
                  <a:lnTo>
                    <a:pt x="166" y="2"/>
                  </a:lnTo>
                  <a:lnTo>
                    <a:pt x="162" y="2"/>
                  </a:lnTo>
                  <a:lnTo>
                    <a:pt x="158" y="3"/>
                  </a:lnTo>
                  <a:lnTo>
                    <a:pt x="154" y="4"/>
                  </a:lnTo>
                  <a:lnTo>
                    <a:pt x="149" y="4"/>
                  </a:lnTo>
                  <a:lnTo>
                    <a:pt x="145" y="7"/>
                  </a:lnTo>
                  <a:lnTo>
                    <a:pt x="141" y="8"/>
                  </a:lnTo>
                  <a:lnTo>
                    <a:pt x="138" y="10"/>
                  </a:lnTo>
                  <a:lnTo>
                    <a:pt x="133" y="11"/>
                  </a:lnTo>
                  <a:lnTo>
                    <a:pt x="129" y="13"/>
                  </a:lnTo>
                  <a:lnTo>
                    <a:pt x="126" y="15"/>
                  </a:lnTo>
                  <a:lnTo>
                    <a:pt x="123" y="18"/>
                  </a:lnTo>
                  <a:lnTo>
                    <a:pt x="118" y="20"/>
                  </a:lnTo>
                  <a:lnTo>
                    <a:pt x="115" y="24"/>
                  </a:lnTo>
                  <a:lnTo>
                    <a:pt x="112" y="26"/>
                  </a:lnTo>
                  <a:lnTo>
                    <a:pt x="109" y="29"/>
                  </a:lnTo>
                  <a:lnTo>
                    <a:pt x="106" y="32"/>
                  </a:lnTo>
                  <a:lnTo>
                    <a:pt x="99" y="37"/>
                  </a:lnTo>
                  <a:lnTo>
                    <a:pt x="96" y="41"/>
                  </a:lnTo>
                  <a:lnTo>
                    <a:pt x="93" y="44"/>
                  </a:lnTo>
                  <a:lnTo>
                    <a:pt x="91" y="47"/>
                  </a:lnTo>
                  <a:lnTo>
                    <a:pt x="87" y="50"/>
                  </a:lnTo>
                  <a:lnTo>
                    <a:pt x="86" y="52"/>
                  </a:lnTo>
                  <a:lnTo>
                    <a:pt x="85" y="54"/>
                  </a:lnTo>
                  <a:lnTo>
                    <a:pt x="83" y="58"/>
                  </a:lnTo>
                  <a:lnTo>
                    <a:pt x="78" y="65"/>
                  </a:lnTo>
                  <a:lnTo>
                    <a:pt x="74" y="73"/>
                  </a:lnTo>
                  <a:lnTo>
                    <a:pt x="69" y="80"/>
                  </a:lnTo>
                  <a:lnTo>
                    <a:pt x="67" y="83"/>
                  </a:lnTo>
                  <a:lnTo>
                    <a:pt x="65" y="87"/>
                  </a:lnTo>
                  <a:lnTo>
                    <a:pt x="63" y="92"/>
                  </a:lnTo>
                  <a:lnTo>
                    <a:pt x="62" y="95"/>
                  </a:lnTo>
                  <a:lnTo>
                    <a:pt x="60" y="99"/>
                  </a:lnTo>
                  <a:lnTo>
                    <a:pt x="59" y="103"/>
                  </a:lnTo>
                  <a:lnTo>
                    <a:pt x="57" y="108"/>
                  </a:lnTo>
                  <a:lnTo>
                    <a:pt x="56" y="111"/>
                  </a:lnTo>
                  <a:lnTo>
                    <a:pt x="53" y="119"/>
                  </a:lnTo>
                  <a:lnTo>
                    <a:pt x="49" y="136"/>
                  </a:lnTo>
                  <a:lnTo>
                    <a:pt x="45" y="154"/>
                  </a:lnTo>
                  <a:lnTo>
                    <a:pt x="35" y="187"/>
                  </a:lnTo>
                  <a:lnTo>
                    <a:pt x="26" y="220"/>
                  </a:lnTo>
                  <a:lnTo>
                    <a:pt x="21" y="237"/>
                  </a:lnTo>
                  <a:lnTo>
                    <a:pt x="16" y="253"/>
                  </a:lnTo>
                  <a:lnTo>
                    <a:pt x="12" y="270"/>
                  </a:lnTo>
                  <a:lnTo>
                    <a:pt x="10" y="278"/>
                  </a:lnTo>
                  <a:lnTo>
                    <a:pt x="8" y="287"/>
                  </a:lnTo>
                  <a:lnTo>
                    <a:pt x="7" y="295"/>
                  </a:lnTo>
                  <a:lnTo>
                    <a:pt x="4" y="304"/>
                  </a:lnTo>
                  <a:lnTo>
                    <a:pt x="3" y="308"/>
                  </a:lnTo>
                  <a:lnTo>
                    <a:pt x="2" y="312"/>
                  </a:lnTo>
                  <a:lnTo>
                    <a:pt x="1" y="316"/>
                  </a:lnTo>
                  <a:lnTo>
                    <a:pt x="1" y="321"/>
                  </a:lnTo>
                  <a:lnTo>
                    <a:pt x="0" y="325"/>
                  </a:lnTo>
                  <a:lnTo>
                    <a:pt x="0" y="329"/>
                  </a:lnTo>
                  <a:lnTo>
                    <a:pt x="0" y="333"/>
                  </a:lnTo>
                  <a:lnTo>
                    <a:pt x="0" y="338"/>
                  </a:lnTo>
                  <a:lnTo>
                    <a:pt x="0" y="342"/>
                  </a:lnTo>
                  <a:lnTo>
                    <a:pt x="0" y="346"/>
                  </a:lnTo>
                  <a:lnTo>
                    <a:pt x="1" y="350"/>
                  </a:lnTo>
                  <a:lnTo>
                    <a:pt x="1" y="355"/>
                  </a:lnTo>
                  <a:lnTo>
                    <a:pt x="2" y="359"/>
                  </a:lnTo>
                  <a:lnTo>
                    <a:pt x="3" y="363"/>
                  </a:lnTo>
                  <a:lnTo>
                    <a:pt x="4" y="368"/>
                  </a:lnTo>
                  <a:lnTo>
                    <a:pt x="6" y="372"/>
                  </a:lnTo>
                  <a:lnTo>
                    <a:pt x="8" y="376"/>
                  </a:lnTo>
                  <a:lnTo>
                    <a:pt x="9" y="379"/>
                  </a:lnTo>
                  <a:lnTo>
                    <a:pt x="11" y="383"/>
                  </a:lnTo>
                  <a:lnTo>
                    <a:pt x="13" y="388"/>
                  </a:lnTo>
                  <a:lnTo>
                    <a:pt x="15" y="391"/>
                  </a:lnTo>
                  <a:lnTo>
                    <a:pt x="16" y="393"/>
                  </a:lnTo>
                  <a:lnTo>
                    <a:pt x="17" y="395"/>
                  </a:lnTo>
                  <a:lnTo>
                    <a:pt x="18" y="396"/>
                  </a:lnTo>
                  <a:lnTo>
                    <a:pt x="20" y="398"/>
                  </a:lnTo>
                  <a:lnTo>
                    <a:pt x="21" y="399"/>
                  </a:lnTo>
                  <a:lnTo>
                    <a:pt x="23" y="402"/>
                  </a:lnTo>
                  <a:lnTo>
                    <a:pt x="25" y="403"/>
                  </a:lnTo>
                  <a:lnTo>
                    <a:pt x="26" y="404"/>
                  </a:lnTo>
                  <a:lnTo>
                    <a:pt x="28" y="406"/>
                  </a:lnTo>
                  <a:lnTo>
                    <a:pt x="30" y="407"/>
                  </a:lnTo>
                  <a:lnTo>
                    <a:pt x="31" y="408"/>
                  </a:lnTo>
                  <a:lnTo>
                    <a:pt x="33" y="409"/>
                  </a:lnTo>
                  <a:lnTo>
                    <a:pt x="35" y="410"/>
                  </a:lnTo>
                  <a:lnTo>
                    <a:pt x="37" y="411"/>
                  </a:lnTo>
                  <a:lnTo>
                    <a:pt x="40" y="411"/>
                  </a:lnTo>
                  <a:lnTo>
                    <a:pt x="42" y="412"/>
                  </a:lnTo>
                  <a:lnTo>
                    <a:pt x="44" y="413"/>
                  </a:lnTo>
                  <a:lnTo>
                    <a:pt x="46" y="413"/>
                  </a:lnTo>
                  <a:lnTo>
                    <a:pt x="48" y="414"/>
                  </a:lnTo>
                  <a:lnTo>
                    <a:pt x="50" y="414"/>
                  </a:lnTo>
                  <a:lnTo>
                    <a:pt x="54" y="415"/>
                  </a:lnTo>
                  <a:lnTo>
                    <a:pt x="59" y="415"/>
                  </a:lnTo>
                  <a:lnTo>
                    <a:pt x="63" y="415"/>
                  </a:lnTo>
                  <a:lnTo>
                    <a:pt x="67" y="415"/>
                  </a:lnTo>
                  <a:lnTo>
                    <a:pt x="72" y="415"/>
                  </a:lnTo>
                  <a:lnTo>
                    <a:pt x="89" y="415"/>
                  </a:lnTo>
                  <a:lnTo>
                    <a:pt x="93" y="415"/>
                  </a:lnTo>
                  <a:lnTo>
                    <a:pt x="97" y="415"/>
                  </a:lnTo>
                  <a:lnTo>
                    <a:pt x="106" y="415"/>
                  </a:lnTo>
                  <a:lnTo>
                    <a:pt x="110" y="416"/>
                  </a:lnTo>
                  <a:lnTo>
                    <a:pt x="114" y="416"/>
                  </a:lnTo>
                  <a:lnTo>
                    <a:pt x="116" y="415"/>
                  </a:lnTo>
                  <a:lnTo>
                    <a:pt x="118" y="415"/>
                  </a:lnTo>
                  <a:lnTo>
                    <a:pt x="121" y="415"/>
                  </a:lnTo>
                  <a:lnTo>
                    <a:pt x="123" y="415"/>
                  </a:lnTo>
                  <a:lnTo>
                    <a:pt x="125" y="414"/>
                  </a:lnTo>
                  <a:lnTo>
                    <a:pt x="127" y="414"/>
                  </a:lnTo>
                  <a:lnTo>
                    <a:pt x="129" y="413"/>
                  </a:lnTo>
                  <a:lnTo>
                    <a:pt x="131" y="412"/>
                  </a:lnTo>
                  <a:lnTo>
                    <a:pt x="133" y="411"/>
                  </a:lnTo>
                  <a:lnTo>
                    <a:pt x="135" y="410"/>
                  </a:lnTo>
                  <a:lnTo>
                    <a:pt x="138" y="409"/>
                  </a:lnTo>
                  <a:lnTo>
                    <a:pt x="139" y="408"/>
                  </a:lnTo>
                  <a:lnTo>
                    <a:pt x="143" y="406"/>
                  </a:lnTo>
                  <a:lnTo>
                    <a:pt x="146" y="404"/>
                  </a:lnTo>
                  <a:lnTo>
                    <a:pt x="149" y="401"/>
                  </a:lnTo>
                  <a:lnTo>
                    <a:pt x="152" y="397"/>
                  </a:lnTo>
                  <a:lnTo>
                    <a:pt x="156" y="395"/>
                  </a:lnTo>
                  <a:lnTo>
                    <a:pt x="159" y="392"/>
                  </a:lnTo>
                  <a:lnTo>
                    <a:pt x="162" y="389"/>
                  </a:lnTo>
                  <a:lnTo>
                    <a:pt x="164" y="386"/>
                  </a:lnTo>
                  <a:lnTo>
                    <a:pt x="167" y="381"/>
                  </a:lnTo>
                  <a:lnTo>
                    <a:pt x="169" y="378"/>
                  </a:lnTo>
                  <a:lnTo>
                    <a:pt x="172" y="375"/>
                  </a:lnTo>
                  <a:lnTo>
                    <a:pt x="175" y="371"/>
                  </a:lnTo>
                  <a:lnTo>
                    <a:pt x="177" y="368"/>
                  </a:lnTo>
                  <a:lnTo>
                    <a:pt x="178" y="363"/>
                  </a:lnTo>
                  <a:lnTo>
                    <a:pt x="180" y="359"/>
                  </a:lnTo>
                  <a:lnTo>
                    <a:pt x="182" y="356"/>
                  </a:lnTo>
                  <a:lnTo>
                    <a:pt x="183" y="352"/>
                  </a:lnTo>
                  <a:lnTo>
                    <a:pt x="185" y="347"/>
                  </a:lnTo>
                  <a:lnTo>
                    <a:pt x="187" y="343"/>
                  </a:lnTo>
                  <a:lnTo>
                    <a:pt x="189" y="339"/>
                  </a:lnTo>
                  <a:lnTo>
                    <a:pt x="191" y="331"/>
                  </a:lnTo>
                  <a:lnTo>
                    <a:pt x="193" y="323"/>
                  </a:lnTo>
                  <a:lnTo>
                    <a:pt x="196" y="314"/>
                  </a:lnTo>
                  <a:lnTo>
                    <a:pt x="197" y="306"/>
                  </a:lnTo>
                  <a:lnTo>
                    <a:pt x="201" y="289"/>
                  </a:lnTo>
                  <a:lnTo>
                    <a:pt x="206" y="273"/>
                  </a:lnTo>
                  <a:lnTo>
                    <a:pt x="210" y="256"/>
                  </a:lnTo>
                  <a:lnTo>
                    <a:pt x="214" y="239"/>
                  </a:lnTo>
                  <a:lnTo>
                    <a:pt x="218" y="222"/>
                  </a:lnTo>
                  <a:lnTo>
                    <a:pt x="223" y="206"/>
                  </a:lnTo>
                  <a:lnTo>
                    <a:pt x="227" y="189"/>
                  </a:lnTo>
                  <a:lnTo>
                    <a:pt x="231" y="172"/>
                  </a:lnTo>
                  <a:lnTo>
                    <a:pt x="237" y="156"/>
                  </a:lnTo>
                  <a:lnTo>
                    <a:pt x="241" y="139"/>
                  </a:lnTo>
                  <a:lnTo>
                    <a:pt x="246" y="123"/>
                  </a:lnTo>
                  <a:lnTo>
                    <a:pt x="250" y="106"/>
                  </a:lnTo>
                  <a:lnTo>
                    <a:pt x="253" y="97"/>
                  </a:lnTo>
                  <a:lnTo>
                    <a:pt x="255" y="89"/>
                  </a:lnTo>
                  <a:lnTo>
                    <a:pt x="257" y="80"/>
                  </a:lnTo>
                  <a:lnTo>
                    <a:pt x="259" y="73"/>
                  </a:lnTo>
                  <a:lnTo>
                    <a:pt x="261" y="64"/>
                  </a:lnTo>
                  <a:lnTo>
                    <a:pt x="261" y="60"/>
                  </a:lnTo>
                  <a:lnTo>
                    <a:pt x="262"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72" name="Freeform 334"/>
            <p:cNvSpPr>
              <a:spLocks/>
            </p:cNvSpPr>
            <p:nvPr/>
          </p:nvSpPr>
          <p:spPr bwMode="auto">
            <a:xfrm>
              <a:off x="3792" y="1949"/>
              <a:ext cx="48" cy="76"/>
            </a:xfrm>
            <a:custGeom>
              <a:avLst/>
              <a:gdLst>
                <a:gd name="T0" fmla="*/ 0 w 232"/>
                <a:gd name="T1" fmla="*/ 3 h 372"/>
                <a:gd name="T2" fmla="*/ 0 w 232"/>
                <a:gd name="T3" fmla="*/ 3 h 372"/>
                <a:gd name="T4" fmla="*/ 2 w 232"/>
                <a:gd name="T5" fmla="*/ 0 h 372"/>
                <a:gd name="T6" fmla="*/ 0 60000 65536"/>
                <a:gd name="T7" fmla="*/ 0 60000 65536"/>
                <a:gd name="T8" fmla="*/ 0 60000 65536"/>
              </a:gdLst>
              <a:ahLst/>
              <a:cxnLst>
                <a:cxn ang="T6">
                  <a:pos x="T0" y="T1"/>
                </a:cxn>
                <a:cxn ang="T7">
                  <a:pos x="T2" y="T3"/>
                </a:cxn>
                <a:cxn ang="T8">
                  <a:pos x="T4" y="T5"/>
                </a:cxn>
              </a:cxnLst>
              <a:rect l="0" t="0" r="r" b="b"/>
              <a:pathLst>
                <a:path w="232" h="372">
                  <a:moveTo>
                    <a:pt x="0" y="372"/>
                  </a:moveTo>
                  <a:lnTo>
                    <a:pt x="33" y="372"/>
                  </a:lnTo>
                  <a:lnTo>
                    <a:pt x="23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73" name="Line 335"/>
            <p:cNvSpPr>
              <a:spLocks noChangeShapeType="1"/>
            </p:cNvSpPr>
            <p:nvPr/>
          </p:nvSpPr>
          <p:spPr bwMode="auto">
            <a:xfrm>
              <a:off x="3812" y="1949"/>
              <a:ext cx="0"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74" name="Freeform 336"/>
            <p:cNvSpPr>
              <a:spLocks/>
            </p:cNvSpPr>
            <p:nvPr/>
          </p:nvSpPr>
          <p:spPr bwMode="auto">
            <a:xfrm>
              <a:off x="3769" y="798"/>
              <a:ext cx="6" cy="17"/>
            </a:xfrm>
            <a:custGeom>
              <a:avLst/>
              <a:gdLst>
                <a:gd name="T0" fmla="*/ 0 w 25"/>
                <a:gd name="T1" fmla="*/ 0 h 87"/>
                <a:gd name="T2" fmla="*/ 0 w 25"/>
                <a:gd name="T3" fmla="*/ 0 h 87"/>
                <a:gd name="T4" fmla="*/ 0 w 25"/>
                <a:gd name="T5" fmla="*/ 0 h 87"/>
                <a:gd name="T6" fmla="*/ 0 w 25"/>
                <a:gd name="T7" fmla="*/ 0 h 87"/>
                <a:gd name="T8" fmla="*/ 0 w 25"/>
                <a:gd name="T9" fmla="*/ 0 h 87"/>
                <a:gd name="T10" fmla="*/ 0 w 25"/>
                <a:gd name="T11" fmla="*/ 0 h 87"/>
                <a:gd name="T12" fmla="*/ 0 w 25"/>
                <a:gd name="T13" fmla="*/ 0 h 87"/>
                <a:gd name="T14" fmla="*/ 0 w 25"/>
                <a:gd name="T15" fmla="*/ 0 h 87"/>
                <a:gd name="T16" fmla="*/ 0 w 25"/>
                <a:gd name="T17" fmla="*/ 0 h 87"/>
                <a:gd name="T18" fmla="*/ 0 w 25"/>
                <a:gd name="T19" fmla="*/ 0 h 87"/>
                <a:gd name="T20" fmla="*/ 0 w 25"/>
                <a:gd name="T21" fmla="*/ 0 h 87"/>
                <a:gd name="T22" fmla="*/ 0 w 25"/>
                <a:gd name="T23" fmla="*/ 0 h 87"/>
                <a:gd name="T24" fmla="*/ 0 w 25"/>
                <a:gd name="T25" fmla="*/ 0 h 87"/>
                <a:gd name="T26" fmla="*/ 0 w 25"/>
                <a:gd name="T27" fmla="*/ 0 h 87"/>
                <a:gd name="T28" fmla="*/ 0 w 25"/>
                <a:gd name="T29" fmla="*/ 0 h 87"/>
                <a:gd name="T30" fmla="*/ 0 w 25"/>
                <a:gd name="T31" fmla="*/ 0 h 87"/>
                <a:gd name="T32" fmla="*/ 0 w 25"/>
                <a:gd name="T33" fmla="*/ 0 h 87"/>
                <a:gd name="T34" fmla="*/ 0 w 25"/>
                <a:gd name="T35" fmla="*/ 0 h 87"/>
                <a:gd name="T36" fmla="*/ 0 w 25"/>
                <a:gd name="T37" fmla="*/ 0 h 87"/>
                <a:gd name="T38" fmla="*/ 0 w 25"/>
                <a:gd name="T39" fmla="*/ 0 h 87"/>
                <a:gd name="T40" fmla="*/ 0 w 25"/>
                <a:gd name="T41" fmla="*/ 0 h 87"/>
                <a:gd name="T42" fmla="*/ 0 w 25"/>
                <a:gd name="T43" fmla="*/ 0 h 87"/>
                <a:gd name="T44" fmla="*/ 0 w 25"/>
                <a:gd name="T45" fmla="*/ 0 h 87"/>
                <a:gd name="T46" fmla="*/ 0 w 25"/>
                <a:gd name="T47" fmla="*/ 1 h 87"/>
                <a:gd name="T48" fmla="*/ 0 w 25"/>
                <a:gd name="T49" fmla="*/ 1 h 87"/>
                <a:gd name="T50" fmla="*/ 0 w 25"/>
                <a:gd name="T51" fmla="*/ 1 h 87"/>
                <a:gd name="T52" fmla="*/ 0 w 25"/>
                <a:gd name="T53" fmla="*/ 1 h 87"/>
                <a:gd name="T54" fmla="*/ 0 w 25"/>
                <a:gd name="T55" fmla="*/ 1 h 87"/>
                <a:gd name="T56" fmla="*/ 0 w 25"/>
                <a:gd name="T57" fmla="*/ 1 h 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5" h="87">
                  <a:moveTo>
                    <a:pt x="3" y="0"/>
                  </a:moveTo>
                  <a:lnTo>
                    <a:pt x="3" y="2"/>
                  </a:lnTo>
                  <a:lnTo>
                    <a:pt x="2" y="6"/>
                  </a:lnTo>
                  <a:lnTo>
                    <a:pt x="2" y="9"/>
                  </a:lnTo>
                  <a:lnTo>
                    <a:pt x="1" y="12"/>
                  </a:lnTo>
                  <a:lnTo>
                    <a:pt x="1" y="14"/>
                  </a:lnTo>
                  <a:lnTo>
                    <a:pt x="1" y="17"/>
                  </a:lnTo>
                  <a:lnTo>
                    <a:pt x="0" y="21"/>
                  </a:lnTo>
                  <a:lnTo>
                    <a:pt x="0" y="23"/>
                  </a:lnTo>
                  <a:lnTo>
                    <a:pt x="0" y="26"/>
                  </a:lnTo>
                  <a:lnTo>
                    <a:pt x="0" y="29"/>
                  </a:lnTo>
                  <a:lnTo>
                    <a:pt x="0" y="32"/>
                  </a:lnTo>
                  <a:lnTo>
                    <a:pt x="1" y="34"/>
                  </a:lnTo>
                  <a:lnTo>
                    <a:pt x="1" y="38"/>
                  </a:lnTo>
                  <a:lnTo>
                    <a:pt x="1" y="41"/>
                  </a:lnTo>
                  <a:lnTo>
                    <a:pt x="2" y="44"/>
                  </a:lnTo>
                  <a:lnTo>
                    <a:pt x="3" y="46"/>
                  </a:lnTo>
                  <a:lnTo>
                    <a:pt x="3" y="49"/>
                  </a:lnTo>
                  <a:lnTo>
                    <a:pt x="4" y="51"/>
                  </a:lnTo>
                  <a:lnTo>
                    <a:pt x="5" y="55"/>
                  </a:lnTo>
                  <a:lnTo>
                    <a:pt x="7" y="57"/>
                  </a:lnTo>
                  <a:lnTo>
                    <a:pt x="8" y="60"/>
                  </a:lnTo>
                  <a:lnTo>
                    <a:pt x="9" y="62"/>
                  </a:lnTo>
                  <a:lnTo>
                    <a:pt x="12" y="67"/>
                  </a:lnTo>
                  <a:lnTo>
                    <a:pt x="19" y="77"/>
                  </a:lnTo>
                  <a:lnTo>
                    <a:pt x="20" y="79"/>
                  </a:lnTo>
                  <a:lnTo>
                    <a:pt x="22" y="82"/>
                  </a:lnTo>
                  <a:lnTo>
                    <a:pt x="23" y="84"/>
                  </a:lnTo>
                  <a:lnTo>
                    <a:pt x="25"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75" name="Freeform 337"/>
            <p:cNvSpPr>
              <a:spLocks/>
            </p:cNvSpPr>
            <p:nvPr/>
          </p:nvSpPr>
          <p:spPr bwMode="auto">
            <a:xfrm>
              <a:off x="3730" y="730"/>
              <a:ext cx="55" cy="85"/>
            </a:xfrm>
            <a:custGeom>
              <a:avLst/>
              <a:gdLst>
                <a:gd name="T0" fmla="*/ 2 w 264"/>
                <a:gd name="T1" fmla="*/ 0 h 416"/>
                <a:gd name="T2" fmla="*/ 2 w 264"/>
                <a:gd name="T3" fmla="*/ 0 h 416"/>
                <a:gd name="T4" fmla="*/ 2 w 264"/>
                <a:gd name="T5" fmla="*/ 0 h 416"/>
                <a:gd name="T6" fmla="*/ 2 w 264"/>
                <a:gd name="T7" fmla="*/ 0 h 416"/>
                <a:gd name="T8" fmla="*/ 2 w 264"/>
                <a:gd name="T9" fmla="*/ 0 h 416"/>
                <a:gd name="T10" fmla="*/ 2 w 264"/>
                <a:gd name="T11" fmla="*/ 0 h 416"/>
                <a:gd name="T12" fmla="*/ 2 w 264"/>
                <a:gd name="T13" fmla="*/ 0 h 416"/>
                <a:gd name="T14" fmla="*/ 2 w 264"/>
                <a:gd name="T15" fmla="*/ 0 h 416"/>
                <a:gd name="T16" fmla="*/ 2 w 264"/>
                <a:gd name="T17" fmla="*/ 0 h 416"/>
                <a:gd name="T18" fmla="*/ 2 w 264"/>
                <a:gd name="T19" fmla="*/ 0 h 416"/>
                <a:gd name="T20" fmla="*/ 1 w 264"/>
                <a:gd name="T21" fmla="*/ 0 h 416"/>
                <a:gd name="T22" fmla="*/ 1 w 264"/>
                <a:gd name="T23" fmla="*/ 0 h 416"/>
                <a:gd name="T24" fmla="*/ 1 w 264"/>
                <a:gd name="T25" fmla="*/ 0 h 416"/>
                <a:gd name="T26" fmla="*/ 1 w 264"/>
                <a:gd name="T27" fmla="*/ 0 h 416"/>
                <a:gd name="T28" fmla="*/ 1 w 264"/>
                <a:gd name="T29" fmla="*/ 0 h 416"/>
                <a:gd name="T30" fmla="*/ 1 w 264"/>
                <a:gd name="T31" fmla="*/ 0 h 416"/>
                <a:gd name="T32" fmla="*/ 1 w 264"/>
                <a:gd name="T33" fmla="*/ 1 h 416"/>
                <a:gd name="T34" fmla="*/ 1 w 264"/>
                <a:gd name="T35" fmla="*/ 1 h 416"/>
                <a:gd name="T36" fmla="*/ 1 w 264"/>
                <a:gd name="T37" fmla="*/ 1 h 416"/>
                <a:gd name="T38" fmla="*/ 0 w 264"/>
                <a:gd name="T39" fmla="*/ 1 h 416"/>
                <a:gd name="T40" fmla="*/ 0 w 264"/>
                <a:gd name="T41" fmla="*/ 2 h 416"/>
                <a:gd name="T42" fmla="*/ 0 w 264"/>
                <a:gd name="T43" fmla="*/ 2 h 416"/>
                <a:gd name="T44" fmla="*/ 0 w 264"/>
                <a:gd name="T45" fmla="*/ 3 h 416"/>
                <a:gd name="T46" fmla="*/ 0 w 264"/>
                <a:gd name="T47" fmla="*/ 3 h 416"/>
                <a:gd name="T48" fmla="*/ 0 w 264"/>
                <a:gd name="T49" fmla="*/ 3 h 416"/>
                <a:gd name="T50" fmla="*/ 0 w 264"/>
                <a:gd name="T51" fmla="*/ 3 h 416"/>
                <a:gd name="T52" fmla="*/ 0 w 264"/>
                <a:gd name="T53" fmla="*/ 3 h 416"/>
                <a:gd name="T54" fmla="*/ 0 w 264"/>
                <a:gd name="T55" fmla="*/ 3 h 416"/>
                <a:gd name="T56" fmla="*/ 0 w 264"/>
                <a:gd name="T57" fmla="*/ 3 h 416"/>
                <a:gd name="T58" fmla="*/ 0 w 264"/>
                <a:gd name="T59" fmla="*/ 3 h 416"/>
                <a:gd name="T60" fmla="*/ 0 w 264"/>
                <a:gd name="T61" fmla="*/ 3 h 416"/>
                <a:gd name="T62" fmla="*/ 0 w 264"/>
                <a:gd name="T63" fmla="*/ 3 h 416"/>
                <a:gd name="T64" fmla="*/ 0 w 264"/>
                <a:gd name="T65" fmla="*/ 3 h 416"/>
                <a:gd name="T66" fmla="*/ 1 w 264"/>
                <a:gd name="T67" fmla="*/ 3 h 416"/>
                <a:gd name="T68" fmla="*/ 1 w 264"/>
                <a:gd name="T69" fmla="*/ 3 h 416"/>
                <a:gd name="T70" fmla="*/ 1 w 264"/>
                <a:gd name="T71" fmla="*/ 3 h 416"/>
                <a:gd name="T72" fmla="*/ 1 w 264"/>
                <a:gd name="T73" fmla="*/ 3 h 416"/>
                <a:gd name="T74" fmla="*/ 1 w 264"/>
                <a:gd name="T75" fmla="*/ 3 h 416"/>
                <a:gd name="T76" fmla="*/ 1 w 264"/>
                <a:gd name="T77" fmla="*/ 3 h 416"/>
                <a:gd name="T78" fmla="*/ 1 w 264"/>
                <a:gd name="T79" fmla="*/ 3 h 416"/>
                <a:gd name="T80" fmla="*/ 1 w 264"/>
                <a:gd name="T81" fmla="*/ 3 h 416"/>
                <a:gd name="T82" fmla="*/ 2 w 264"/>
                <a:gd name="T83" fmla="*/ 3 h 416"/>
                <a:gd name="T84" fmla="*/ 2 w 264"/>
                <a:gd name="T85" fmla="*/ 3 h 416"/>
                <a:gd name="T86" fmla="*/ 2 w 264"/>
                <a:gd name="T87" fmla="*/ 3 h 416"/>
                <a:gd name="T88" fmla="*/ 2 w 264"/>
                <a:gd name="T89" fmla="*/ 2 h 416"/>
                <a:gd name="T90" fmla="*/ 2 w 264"/>
                <a:gd name="T91" fmla="*/ 2 h 416"/>
                <a:gd name="T92" fmla="*/ 2 w 264"/>
                <a:gd name="T93" fmla="*/ 1 h 416"/>
                <a:gd name="T94" fmla="*/ 2 w 264"/>
                <a:gd name="T95" fmla="*/ 1 h 416"/>
                <a:gd name="T96" fmla="*/ 2 w 264"/>
                <a:gd name="T97" fmla="*/ 0 h 4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416">
                  <a:moveTo>
                    <a:pt x="263" y="56"/>
                  </a:moveTo>
                  <a:lnTo>
                    <a:pt x="263" y="54"/>
                  </a:lnTo>
                  <a:lnTo>
                    <a:pt x="264" y="51"/>
                  </a:lnTo>
                  <a:lnTo>
                    <a:pt x="264" y="49"/>
                  </a:lnTo>
                  <a:lnTo>
                    <a:pt x="264" y="47"/>
                  </a:lnTo>
                  <a:lnTo>
                    <a:pt x="264" y="45"/>
                  </a:lnTo>
                  <a:lnTo>
                    <a:pt x="264" y="43"/>
                  </a:lnTo>
                  <a:lnTo>
                    <a:pt x="264" y="41"/>
                  </a:lnTo>
                  <a:lnTo>
                    <a:pt x="264" y="39"/>
                  </a:lnTo>
                  <a:lnTo>
                    <a:pt x="263" y="36"/>
                  </a:lnTo>
                  <a:lnTo>
                    <a:pt x="263" y="34"/>
                  </a:lnTo>
                  <a:lnTo>
                    <a:pt x="263" y="32"/>
                  </a:lnTo>
                  <a:lnTo>
                    <a:pt x="262" y="30"/>
                  </a:lnTo>
                  <a:lnTo>
                    <a:pt x="261" y="26"/>
                  </a:lnTo>
                  <a:lnTo>
                    <a:pt x="260" y="22"/>
                  </a:lnTo>
                  <a:lnTo>
                    <a:pt x="259" y="18"/>
                  </a:lnTo>
                  <a:lnTo>
                    <a:pt x="258" y="16"/>
                  </a:lnTo>
                  <a:lnTo>
                    <a:pt x="257" y="14"/>
                  </a:lnTo>
                  <a:lnTo>
                    <a:pt x="256" y="12"/>
                  </a:lnTo>
                  <a:lnTo>
                    <a:pt x="255" y="11"/>
                  </a:lnTo>
                  <a:lnTo>
                    <a:pt x="254" y="9"/>
                  </a:lnTo>
                  <a:lnTo>
                    <a:pt x="252" y="7"/>
                  </a:lnTo>
                  <a:lnTo>
                    <a:pt x="251" y="6"/>
                  </a:lnTo>
                  <a:lnTo>
                    <a:pt x="249" y="5"/>
                  </a:lnTo>
                  <a:lnTo>
                    <a:pt x="248" y="3"/>
                  </a:lnTo>
                  <a:lnTo>
                    <a:pt x="246" y="2"/>
                  </a:lnTo>
                  <a:lnTo>
                    <a:pt x="244" y="1"/>
                  </a:lnTo>
                  <a:lnTo>
                    <a:pt x="242" y="1"/>
                  </a:lnTo>
                  <a:lnTo>
                    <a:pt x="240" y="1"/>
                  </a:lnTo>
                  <a:lnTo>
                    <a:pt x="238" y="0"/>
                  </a:lnTo>
                  <a:lnTo>
                    <a:pt x="235" y="0"/>
                  </a:lnTo>
                  <a:lnTo>
                    <a:pt x="231" y="0"/>
                  </a:lnTo>
                  <a:lnTo>
                    <a:pt x="226" y="0"/>
                  </a:lnTo>
                  <a:lnTo>
                    <a:pt x="222" y="0"/>
                  </a:lnTo>
                  <a:lnTo>
                    <a:pt x="217" y="0"/>
                  </a:lnTo>
                  <a:lnTo>
                    <a:pt x="209" y="0"/>
                  </a:lnTo>
                  <a:lnTo>
                    <a:pt x="200" y="0"/>
                  </a:lnTo>
                  <a:lnTo>
                    <a:pt x="192" y="0"/>
                  </a:lnTo>
                  <a:lnTo>
                    <a:pt x="183" y="0"/>
                  </a:lnTo>
                  <a:lnTo>
                    <a:pt x="179" y="1"/>
                  </a:lnTo>
                  <a:lnTo>
                    <a:pt x="175" y="1"/>
                  </a:lnTo>
                  <a:lnTo>
                    <a:pt x="170" y="1"/>
                  </a:lnTo>
                  <a:lnTo>
                    <a:pt x="166" y="2"/>
                  </a:lnTo>
                  <a:lnTo>
                    <a:pt x="162" y="2"/>
                  </a:lnTo>
                  <a:lnTo>
                    <a:pt x="158" y="3"/>
                  </a:lnTo>
                  <a:lnTo>
                    <a:pt x="153" y="3"/>
                  </a:lnTo>
                  <a:lnTo>
                    <a:pt x="149" y="5"/>
                  </a:lnTo>
                  <a:lnTo>
                    <a:pt x="145" y="7"/>
                  </a:lnTo>
                  <a:lnTo>
                    <a:pt x="141" y="8"/>
                  </a:lnTo>
                  <a:lnTo>
                    <a:pt x="136" y="9"/>
                  </a:lnTo>
                  <a:lnTo>
                    <a:pt x="133" y="11"/>
                  </a:lnTo>
                  <a:lnTo>
                    <a:pt x="129" y="13"/>
                  </a:lnTo>
                  <a:lnTo>
                    <a:pt x="126" y="15"/>
                  </a:lnTo>
                  <a:lnTo>
                    <a:pt x="122" y="18"/>
                  </a:lnTo>
                  <a:lnTo>
                    <a:pt x="118" y="21"/>
                  </a:lnTo>
                  <a:lnTo>
                    <a:pt x="115" y="24"/>
                  </a:lnTo>
                  <a:lnTo>
                    <a:pt x="112" y="26"/>
                  </a:lnTo>
                  <a:lnTo>
                    <a:pt x="109" y="29"/>
                  </a:lnTo>
                  <a:lnTo>
                    <a:pt x="106" y="32"/>
                  </a:lnTo>
                  <a:lnTo>
                    <a:pt x="99" y="38"/>
                  </a:lnTo>
                  <a:lnTo>
                    <a:pt x="96" y="41"/>
                  </a:lnTo>
                  <a:lnTo>
                    <a:pt x="93" y="44"/>
                  </a:lnTo>
                  <a:lnTo>
                    <a:pt x="90" y="47"/>
                  </a:lnTo>
                  <a:lnTo>
                    <a:pt x="87" y="50"/>
                  </a:lnTo>
                  <a:lnTo>
                    <a:pt x="86" y="52"/>
                  </a:lnTo>
                  <a:lnTo>
                    <a:pt x="85" y="54"/>
                  </a:lnTo>
                  <a:lnTo>
                    <a:pt x="82" y="58"/>
                  </a:lnTo>
                  <a:lnTo>
                    <a:pt x="78" y="65"/>
                  </a:lnTo>
                  <a:lnTo>
                    <a:pt x="74" y="73"/>
                  </a:lnTo>
                  <a:lnTo>
                    <a:pt x="69" y="80"/>
                  </a:lnTo>
                  <a:lnTo>
                    <a:pt x="67" y="83"/>
                  </a:lnTo>
                  <a:lnTo>
                    <a:pt x="65" y="88"/>
                  </a:lnTo>
                  <a:lnTo>
                    <a:pt x="63" y="91"/>
                  </a:lnTo>
                  <a:lnTo>
                    <a:pt x="61" y="95"/>
                  </a:lnTo>
                  <a:lnTo>
                    <a:pt x="60" y="99"/>
                  </a:lnTo>
                  <a:lnTo>
                    <a:pt x="58" y="104"/>
                  </a:lnTo>
                  <a:lnTo>
                    <a:pt x="57" y="108"/>
                  </a:lnTo>
                  <a:lnTo>
                    <a:pt x="55" y="111"/>
                  </a:lnTo>
                  <a:lnTo>
                    <a:pt x="53" y="120"/>
                  </a:lnTo>
                  <a:lnTo>
                    <a:pt x="49" y="137"/>
                  </a:lnTo>
                  <a:lnTo>
                    <a:pt x="44" y="154"/>
                  </a:lnTo>
                  <a:lnTo>
                    <a:pt x="35" y="187"/>
                  </a:lnTo>
                  <a:lnTo>
                    <a:pt x="26" y="220"/>
                  </a:lnTo>
                  <a:lnTo>
                    <a:pt x="21" y="237"/>
                  </a:lnTo>
                  <a:lnTo>
                    <a:pt x="16" y="253"/>
                  </a:lnTo>
                  <a:lnTo>
                    <a:pt x="12" y="270"/>
                  </a:lnTo>
                  <a:lnTo>
                    <a:pt x="10" y="278"/>
                  </a:lnTo>
                  <a:lnTo>
                    <a:pt x="8" y="287"/>
                  </a:lnTo>
                  <a:lnTo>
                    <a:pt x="5" y="295"/>
                  </a:lnTo>
                  <a:lnTo>
                    <a:pt x="3" y="304"/>
                  </a:lnTo>
                  <a:lnTo>
                    <a:pt x="3" y="308"/>
                  </a:lnTo>
                  <a:lnTo>
                    <a:pt x="2" y="312"/>
                  </a:lnTo>
                  <a:lnTo>
                    <a:pt x="1" y="317"/>
                  </a:lnTo>
                  <a:lnTo>
                    <a:pt x="1" y="321"/>
                  </a:lnTo>
                  <a:lnTo>
                    <a:pt x="0" y="325"/>
                  </a:lnTo>
                  <a:lnTo>
                    <a:pt x="0" y="329"/>
                  </a:lnTo>
                  <a:lnTo>
                    <a:pt x="0" y="334"/>
                  </a:lnTo>
                  <a:lnTo>
                    <a:pt x="0" y="338"/>
                  </a:lnTo>
                  <a:lnTo>
                    <a:pt x="0" y="342"/>
                  </a:lnTo>
                  <a:lnTo>
                    <a:pt x="0" y="346"/>
                  </a:lnTo>
                  <a:lnTo>
                    <a:pt x="1" y="351"/>
                  </a:lnTo>
                  <a:lnTo>
                    <a:pt x="1" y="355"/>
                  </a:lnTo>
                  <a:lnTo>
                    <a:pt x="2" y="359"/>
                  </a:lnTo>
                  <a:lnTo>
                    <a:pt x="3" y="363"/>
                  </a:lnTo>
                  <a:lnTo>
                    <a:pt x="4" y="368"/>
                  </a:lnTo>
                  <a:lnTo>
                    <a:pt x="5" y="372"/>
                  </a:lnTo>
                  <a:lnTo>
                    <a:pt x="8" y="375"/>
                  </a:lnTo>
                  <a:lnTo>
                    <a:pt x="9" y="379"/>
                  </a:lnTo>
                  <a:lnTo>
                    <a:pt x="11" y="384"/>
                  </a:lnTo>
                  <a:lnTo>
                    <a:pt x="13" y="388"/>
                  </a:lnTo>
                  <a:lnTo>
                    <a:pt x="15" y="391"/>
                  </a:lnTo>
                  <a:lnTo>
                    <a:pt x="16" y="393"/>
                  </a:lnTo>
                  <a:lnTo>
                    <a:pt x="17" y="394"/>
                  </a:lnTo>
                  <a:lnTo>
                    <a:pt x="18" y="396"/>
                  </a:lnTo>
                  <a:lnTo>
                    <a:pt x="19" y="399"/>
                  </a:lnTo>
                  <a:lnTo>
                    <a:pt x="21" y="400"/>
                  </a:lnTo>
                  <a:lnTo>
                    <a:pt x="22" y="402"/>
                  </a:lnTo>
                  <a:lnTo>
                    <a:pt x="25" y="403"/>
                  </a:lnTo>
                  <a:lnTo>
                    <a:pt x="26" y="404"/>
                  </a:lnTo>
                  <a:lnTo>
                    <a:pt x="28" y="406"/>
                  </a:lnTo>
                  <a:lnTo>
                    <a:pt x="29" y="407"/>
                  </a:lnTo>
                  <a:lnTo>
                    <a:pt x="31" y="408"/>
                  </a:lnTo>
                  <a:lnTo>
                    <a:pt x="33" y="409"/>
                  </a:lnTo>
                  <a:lnTo>
                    <a:pt x="35" y="410"/>
                  </a:lnTo>
                  <a:lnTo>
                    <a:pt x="37" y="411"/>
                  </a:lnTo>
                  <a:lnTo>
                    <a:pt x="40" y="411"/>
                  </a:lnTo>
                  <a:lnTo>
                    <a:pt x="41" y="412"/>
                  </a:lnTo>
                  <a:lnTo>
                    <a:pt x="43" y="413"/>
                  </a:lnTo>
                  <a:lnTo>
                    <a:pt x="45" y="413"/>
                  </a:lnTo>
                  <a:lnTo>
                    <a:pt x="47" y="414"/>
                  </a:lnTo>
                  <a:lnTo>
                    <a:pt x="49" y="414"/>
                  </a:lnTo>
                  <a:lnTo>
                    <a:pt x="53" y="414"/>
                  </a:lnTo>
                  <a:lnTo>
                    <a:pt x="58" y="416"/>
                  </a:lnTo>
                  <a:lnTo>
                    <a:pt x="62" y="416"/>
                  </a:lnTo>
                  <a:lnTo>
                    <a:pt x="66" y="416"/>
                  </a:lnTo>
                  <a:lnTo>
                    <a:pt x="70" y="416"/>
                  </a:lnTo>
                  <a:lnTo>
                    <a:pt x="88" y="416"/>
                  </a:lnTo>
                  <a:lnTo>
                    <a:pt x="93" y="416"/>
                  </a:lnTo>
                  <a:lnTo>
                    <a:pt x="97" y="416"/>
                  </a:lnTo>
                  <a:lnTo>
                    <a:pt x="106" y="416"/>
                  </a:lnTo>
                  <a:lnTo>
                    <a:pt x="110" y="416"/>
                  </a:lnTo>
                  <a:lnTo>
                    <a:pt x="114" y="416"/>
                  </a:lnTo>
                  <a:lnTo>
                    <a:pt x="116" y="416"/>
                  </a:lnTo>
                  <a:lnTo>
                    <a:pt x="118" y="416"/>
                  </a:lnTo>
                  <a:lnTo>
                    <a:pt x="120" y="416"/>
                  </a:lnTo>
                  <a:lnTo>
                    <a:pt x="123" y="416"/>
                  </a:lnTo>
                  <a:lnTo>
                    <a:pt x="125" y="414"/>
                  </a:lnTo>
                  <a:lnTo>
                    <a:pt x="127" y="414"/>
                  </a:lnTo>
                  <a:lnTo>
                    <a:pt x="129" y="413"/>
                  </a:lnTo>
                  <a:lnTo>
                    <a:pt x="131" y="412"/>
                  </a:lnTo>
                  <a:lnTo>
                    <a:pt x="133" y="411"/>
                  </a:lnTo>
                  <a:lnTo>
                    <a:pt x="134" y="410"/>
                  </a:lnTo>
                  <a:lnTo>
                    <a:pt x="136" y="409"/>
                  </a:lnTo>
                  <a:lnTo>
                    <a:pt x="139" y="408"/>
                  </a:lnTo>
                  <a:lnTo>
                    <a:pt x="143" y="406"/>
                  </a:lnTo>
                  <a:lnTo>
                    <a:pt x="146" y="404"/>
                  </a:lnTo>
                  <a:lnTo>
                    <a:pt x="149" y="401"/>
                  </a:lnTo>
                  <a:lnTo>
                    <a:pt x="152" y="397"/>
                  </a:lnTo>
                  <a:lnTo>
                    <a:pt x="156" y="395"/>
                  </a:lnTo>
                  <a:lnTo>
                    <a:pt x="159" y="392"/>
                  </a:lnTo>
                  <a:lnTo>
                    <a:pt x="162" y="389"/>
                  </a:lnTo>
                  <a:lnTo>
                    <a:pt x="164" y="385"/>
                  </a:lnTo>
                  <a:lnTo>
                    <a:pt x="167" y="381"/>
                  </a:lnTo>
                  <a:lnTo>
                    <a:pt x="169" y="378"/>
                  </a:lnTo>
                  <a:lnTo>
                    <a:pt x="172" y="375"/>
                  </a:lnTo>
                  <a:lnTo>
                    <a:pt x="174" y="371"/>
                  </a:lnTo>
                  <a:lnTo>
                    <a:pt x="176" y="368"/>
                  </a:lnTo>
                  <a:lnTo>
                    <a:pt x="178" y="363"/>
                  </a:lnTo>
                  <a:lnTo>
                    <a:pt x="180" y="359"/>
                  </a:lnTo>
                  <a:lnTo>
                    <a:pt x="182" y="356"/>
                  </a:lnTo>
                  <a:lnTo>
                    <a:pt x="183" y="352"/>
                  </a:lnTo>
                  <a:lnTo>
                    <a:pt x="185" y="347"/>
                  </a:lnTo>
                  <a:lnTo>
                    <a:pt x="186" y="343"/>
                  </a:lnTo>
                  <a:lnTo>
                    <a:pt x="188" y="339"/>
                  </a:lnTo>
                  <a:lnTo>
                    <a:pt x="191" y="331"/>
                  </a:lnTo>
                  <a:lnTo>
                    <a:pt x="193" y="323"/>
                  </a:lnTo>
                  <a:lnTo>
                    <a:pt x="195" y="314"/>
                  </a:lnTo>
                  <a:lnTo>
                    <a:pt x="197" y="306"/>
                  </a:lnTo>
                  <a:lnTo>
                    <a:pt x="201" y="289"/>
                  </a:lnTo>
                  <a:lnTo>
                    <a:pt x="206" y="273"/>
                  </a:lnTo>
                  <a:lnTo>
                    <a:pt x="209" y="256"/>
                  </a:lnTo>
                  <a:lnTo>
                    <a:pt x="213" y="239"/>
                  </a:lnTo>
                  <a:lnTo>
                    <a:pt x="217" y="222"/>
                  </a:lnTo>
                  <a:lnTo>
                    <a:pt x="222" y="206"/>
                  </a:lnTo>
                  <a:lnTo>
                    <a:pt x="227" y="189"/>
                  </a:lnTo>
                  <a:lnTo>
                    <a:pt x="231" y="172"/>
                  </a:lnTo>
                  <a:lnTo>
                    <a:pt x="235" y="156"/>
                  </a:lnTo>
                  <a:lnTo>
                    <a:pt x="241" y="139"/>
                  </a:lnTo>
                  <a:lnTo>
                    <a:pt x="245" y="123"/>
                  </a:lnTo>
                  <a:lnTo>
                    <a:pt x="250" y="106"/>
                  </a:lnTo>
                  <a:lnTo>
                    <a:pt x="252" y="97"/>
                  </a:lnTo>
                  <a:lnTo>
                    <a:pt x="255" y="89"/>
                  </a:lnTo>
                  <a:lnTo>
                    <a:pt x="257" y="80"/>
                  </a:lnTo>
                  <a:lnTo>
                    <a:pt x="259" y="72"/>
                  </a:lnTo>
                  <a:lnTo>
                    <a:pt x="260" y="64"/>
                  </a:lnTo>
                  <a:lnTo>
                    <a:pt x="261" y="60"/>
                  </a:lnTo>
                  <a:lnTo>
                    <a:pt x="262"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76" name="Freeform 338"/>
            <p:cNvSpPr>
              <a:spLocks/>
            </p:cNvSpPr>
            <p:nvPr/>
          </p:nvSpPr>
          <p:spPr bwMode="auto">
            <a:xfrm>
              <a:off x="3797" y="772"/>
              <a:ext cx="40" cy="52"/>
            </a:xfrm>
            <a:custGeom>
              <a:avLst/>
              <a:gdLst>
                <a:gd name="T0" fmla="*/ 1 w 200"/>
                <a:gd name="T1" fmla="*/ 0 h 248"/>
                <a:gd name="T2" fmla="*/ 2 w 200"/>
                <a:gd name="T3" fmla="*/ 0 h 248"/>
                <a:gd name="T4" fmla="*/ 0 w 200"/>
                <a:gd name="T5" fmla="*/ 2 h 248"/>
                <a:gd name="T6" fmla="*/ 1 w 200"/>
                <a:gd name="T7" fmla="*/ 2 h 2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 h="248">
                  <a:moveTo>
                    <a:pt x="67" y="0"/>
                  </a:moveTo>
                  <a:lnTo>
                    <a:pt x="200" y="0"/>
                  </a:lnTo>
                  <a:lnTo>
                    <a:pt x="0" y="248"/>
                  </a:lnTo>
                  <a:lnTo>
                    <a:pt x="133" y="2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77" name="Freeform 339"/>
            <p:cNvSpPr>
              <a:spLocks/>
            </p:cNvSpPr>
            <p:nvPr/>
          </p:nvSpPr>
          <p:spPr bwMode="auto">
            <a:xfrm>
              <a:off x="4281" y="1478"/>
              <a:ext cx="6" cy="17"/>
            </a:xfrm>
            <a:custGeom>
              <a:avLst/>
              <a:gdLst>
                <a:gd name="T0" fmla="*/ 0 w 26"/>
                <a:gd name="T1" fmla="*/ 0 h 87"/>
                <a:gd name="T2" fmla="*/ 0 w 26"/>
                <a:gd name="T3" fmla="*/ 0 h 87"/>
                <a:gd name="T4" fmla="*/ 0 w 26"/>
                <a:gd name="T5" fmla="*/ 0 h 87"/>
                <a:gd name="T6" fmla="*/ 0 w 26"/>
                <a:gd name="T7" fmla="*/ 0 h 87"/>
                <a:gd name="T8" fmla="*/ 0 w 26"/>
                <a:gd name="T9" fmla="*/ 0 h 87"/>
                <a:gd name="T10" fmla="*/ 0 w 26"/>
                <a:gd name="T11" fmla="*/ 0 h 87"/>
                <a:gd name="T12" fmla="*/ 0 w 26"/>
                <a:gd name="T13" fmla="*/ 0 h 87"/>
                <a:gd name="T14" fmla="*/ 0 w 26"/>
                <a:gd name="T15" fmla="*/ 0 h 87"/>
                <a:gd name="T16" fmla="*/ 0 w 26"/>
                <a:gd name="T17" fmla="*/ 0 h 87"/>
                <a:gd name="T18" fmla="*/ 0 w 26"/>
                <a:gd name="T19" fmla="*/ 0 h 87"/>
                <a:gd name="T20" fmla="*/ 0 w 26"/>
                <a:gd name="T21" fmla="*/ 0 h 87"/>
                <a:gd name="T22" fmla="*/ 0 w 26"/>
                <a:gd name="T23" fmla="*/ 0 h 87"/>
                <a:gd name="T24" fmla="*/ 0 w 26"/>
                <a:gd name="T25" fmla="*/ 0 h 87"/>
                <a:gd name="T26" fmla="*/ 0 w 26"/>
                <a:gd name="T27" fmla="*/ 0 h 87"/>
                <a:gd name="T28" fmla="*/ 0 w 26"/>
                <a:gd name="T29" fmla="*/ 0 h 87"/>
                <a:gd name="T30" fmla="*/ 0 w 26"/>
                <a:gd name="T31" fmla="*/ 0 h 87"/>
                <a:gd name="T32" fmla="*/ 0 w 26"/>
                <a:gd name="T33" fmla="*/ 0 h 87"/>
                <a:gd name="T34" fmla="*/ 0 w 26"/>
                <a:gd name="T35" fmla="*/ 0 h 87"/>
                <a:gd name="T36" fmla="*/ 0 w 26"/>
                <a:gd name="T37" fmla="*/ 0 h 87"/>
                <a:gd name="T38" fmla="*/ 0 w 26"/>
                <a:gd name="T39" fmla="*/ 0 h 87"/>
                <a:gd name="T40" fmla="*/ 0 w 26"/>
                <a:gd name="T41" fmla="*/ 0 h 87"/>
                <a:gd name="T42" fmla="*/ 0 w 26"/>
                <a:gd name="T43" fmla="*/ 0 h 87"/>
                <a:gd name="T44" fmla="*/ 0 w 26"/>
                <a:gd name="T45" fmla="*/ 0 h 87"/>
                <a:gd name="T46" fmla="*/ 0 w 26"/>
                <a:gd name="T47" fmla="*/ 1 h 87"/>
                <a:gd name="T48" fmla="*/ 0 w 26"/>
                <a:gd name="T49" fmla="*/ 1 h 87"/>
                <a:gd name="T50" fmla="*/ 0 w 26"/>
                <a:gd name="T51" fmla="*/ 1 h 87"/>
                <a:gd name="T52" fmla="*/ 0 w 26"/>
                <a:gd name="T53" fmla="*/ 1 h 87"/>
                <a:gd name="T54" fmla="*/ 0 w 26"/>
                <a:gd name="T55" fmla="*/ 1 h 87"/>
                <a:gd name="T56" fmla="*/ 0 w 26"/>
                <a:gd name="T57" fmla="*/ 1 h 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 h="87">
                  <a:moveTo>
                    <a:pt x="4" y="0"/>
                  </a:moveTo>
                  <a:lnTo>
                    <a:pt x="4" y="2"/>
                  </a:lnTo>
                  <a:lnTo>
                    <a:pt x="3" y="6"/>
                  </a:lnTo>
                  <a:lnTo>
                    <a:pt x="1" y="9"/>
                  </a:lnTo>
                  <a:lnTo>
                    <a:pt x="1" y="12"/>
                  </a:lnTo>
                  <a:lnTo>
                    <a:pt x="1" y="14"/>
                  </a:lnTo>
                  <a:lnTo>
                    <a:pt x="0" y="17"/>
                  </a:lnTo>
                  <a:lnTo>
                    <a:pt x="0" y="21"/>
                  </a:lnTo>
                  <a:lnTo>
                    <a:pt x="0" y="23"/>
                  </a:lnTo>
                  <a:lnTo>
                    <a:pt x="0" y="26"/>
                  </a:lnTo>
                  <a:lnTo>
                    <a:pt x="0" y="29"/>
                  </a:lnTo>
                  <a:lnTo>
                    <a:pt x="0" y="32"/>
                  </a:lnTo>
                  <a:lnTo>
                    <a:pt x="0" y="34"/>
                  </a:lnTo>
                  <a:lnTo>
                    <a:pt x="1" y="38"/>
                  </a:lnTo>
                  <a:lnTo>
                    <a:pt x="1" y="41"/>
                  </a:lnTo>
                  <a:lnTo>
                    <a:pt x="3" y="44"/>
                  </a:lnTo>
                  <a:lnTo>
                    <a:pt x="3" y="46"/>
                  </a:lnTo>
                  <a:lnTo>
                    <a:pt x="4" y="49"/>
                  </a:lnTo>
                  <a:lnTo>
                    <a:pt x="5" y="51"/>
                  </a:lnTo>
                  <a:lnTo>
                    <a:pt x="6" y="55"/>
                  </a:lnTo>
                  <a:lnTo>
                    <a:pt x="7" y="57"/>
                  </a:lnTo>
                  <a:lnTo>
                    <a:pt x="8" y="60"/>
                  </a:lnTo>
                  <a:lnTo>
                    <a:pt x="10" y="62"/>
                  </a:lnTo>
                  <a:lnTo>
                    <a:pt x="13" y="67"/>
                  </a:lnTo>
                  <a:lnTo>
                    <a:pt x="19" y="77"/>
                  </a:lnTo>
                  <a:lnTo>
                    <a:pt x="21" y="79"/>
                  </a:lnTo>
                  <a:lnTo>
                    <a:pt x="22" y="82"/>
                  </a:lnTo>
                  <a:lnTo>
                    <a:pt x="24" y="84"/>
                  </a:lnTo>
                  <a:lnTo>
                    <a:pt x="26"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78" name="Freeform 340"/>
            <p:cNvSpPr>
              <a:spLocks/>
            </p:cNvSpPr>
            <p:nvPr/>
          </p:nvSpPr>
          <p:spPr bwMode="auto">
            <a:xfrm>
              <a:off x="4242" y="1410"/>
              <a:ext cx="55" cy="85"/>
            </a:xfrm>
            <a:custGeom>
              <a:avLst/>
              <a:gdLst>
                <a:gd name="T0" fmla="*/ 2 w 265"/>
                <a:gd name="T1" fmla="*/ 0 h 416"/>
                <a:gd name="T2" fmla="*/ 2 w 265"/>
                <a:gd name="T3" fmla="*/ 0 h 416"/>
                <a:gd name="T4" fmla="*/ 2 w 265"/>
                <a:gd name="T5" fmla="*/ 0 h 416"/>
                <a:gd name="T6" fmla="*/ 2 w 265"/>
                <a:gd name="T7" fmla="*/ 0 h 416"/>
                <a:gd name="T8" fmla="*/ 2 w 265"/>
                <a:gd name="T9" fmla="*/ 0 h 416"/>
                <a:gd name="T10" fmla="*/ 2 w 265"/>
                <a:gd name="T11" fmla="*/ 0 h 416"/>
                <a:gd name="T12" fmla="*/ 2 w 265"/>
                <a:gd name="T13" fmla="*/ 0 h 416"/>
                <a:gd name="T14" fmla="*/ 2 w 265"/>
                <a:gd name="T15" fmla="*/ 0 h 416"/>
                <a:gd name="T16" fmla="*/ 2 w 265"/>
                <a:gd name="T17" fmla="*/ 0 h 416"/>
                <a:gd name="T18" fmla="*/ 2 w 265"/>
                <a:gd name="T19" fmla="*/ 0 h 416"/>
                <a:gd name="T20" fmla="*/ 1 w 265"/>
                <a:gd name="T21" fmla="*/ 0 h 416"/>
                <a:gd name="T22" fmla="*/ 1 w 265"/>
                <a:gd name="T23" fmla="*/ 0 h 416"/>
                <a:gd name="T24" fmla="*/ 1 w 265"/>
                <a:gd name="T25" fmla="*/ 0 h 416"/>
                <a:gd name="T26" fmla="*/ 1 w 265"/>
                <a:gd name="T27" fmla="*/ 0 h 416"/>
                <a:gd name="T28" fmla="*/ 1 w 265"/>
                <a:gd name="T29" fmla="*/ 0 h 416"/>
                <a:gd name="T30" fmla="*/ 1 w 265"/>
                <a:gd name="T31" fmla="*/ 0 h 416"/>
                <a:gd name="T32" fmla="*/ 1 w 265"/>
                <a:gd name="T33" fmla="*/ 0 h 416"/>
                <a:gd name="T34" fmla="*/ 1 w 265"/>
                <a:gd name="T35" fmla="*/ 1 h 416"/>
                <a:gd name="T36" fmla="*/ 0 w 265"/>
                <a:gd name="T37" fmla="*/ 1 h 416"/>
                <a:gd name="T38" fmla="*/ 0 w 265"/>
                <a:gd name="T39" fmla="*/ 1 h 416"/>
                <a:gd name="T40" fmla="*/ 0 w 265"/>
                <a:gd name="T41" fmla="*/ 2 h 416"/>
                <a:gd name="T42" fmla="*/ 0 w 265"/>
                <a:gd name="T43" fmla="*/ 2 h 416"/>
                <a:gd name="T44" fmla="*/ 0 w 265"/>
                <a:gd name="T45" fmla="*/ 3 h 416"/>
                <a:gd name="T46" fmla="*/ 0 w 265"/>
                <a:gd name="T47" fmla="*/ 3 h 416"/>
                <a:gd name="T48" fmla="*/ 0 w 265"/>
                <a:gd name="T49" fmla="*/ 3 h 416"/>
                <a:gd name="T50" fmla="*/ 0 w 265"/>
                <a:gd name="T51" fmla="*/ 3 h 416"/>
                <a:gd name="T52" fmla="*/ 0 w 265"/>
                <a:gd name="T53" fmla="*/ 3 h 416"/>
                <a:gd name="T54" fmla="*/ 0 w 265"/>
                <a:gd name="T55" fmla="*/ 3 h 416"/>
                <a:gd name="T56" fmla="*/ 0 w 265"/>
                <a:gd name="T57" fmla="*/ 3 h 416"/>
                <a:gd name="T58" fmla="*/ 0 w 265"/>
                <a:gd name="T59" fmla="*/ 3 h 416"/>
                <a:gd name="T60" fmla="*/ 0 w 265"/>
                <a:gd name="T61" fmla="*/ 3 h 416"/>
                <a:gd name="T62" fmla="*/ 0 w 265"/>
                <a:gd name="T63" fmla="*/ 3 h 416"/>
                <a:gd name="T64" fmla="*/ 0 w 265"/>
                <a:gd name="T65" fmla="*/ 3 h 416"/>
                <a:gd name="T66" fmla="*/ 1 w 265"/>
                <a:gd name="T67" fmla="*/ 3 h 416"/>
                <a:gd name="T68" fmla="*/ 1 w 265"/>
                <a:gd name="T69" fmla="*/ 3 h 416"/>
                <a:gd name="T70" fmla="*/ 1 w 265"/>
                <a:gd name="T71" fmla="*/ 3 h 416"/>
                <a:gd name="T72" fmla="*/ 1 w 265"/>
                <a:gd name="T73" fmla="*/ 3 h 416"/>
                <a:gd name="T74" fmla="*/ 1 w 265"/>
                <a:gd name="T75" fmla="*/ 3 h 416"/>
                <a:gd name="T76" fmla="*/ 1 w 265"/>
                <a:gd name="T77" fmla="*/ 3 h 416"/>
                <a:gd name="T78" fmla="*/ 1 w 265"/>
                <a:gd name="T79" fmla="*/ 3 h 416"/>
                <a:gd name="T80" fmla="*/ 1 w 265"/>
                <a:gd name="T81" fmla="*/ 3 h 416"/>
                <a:gd name="T82" fmla="*/ 2 w 265"/>
                <a:gd name="T83" fmla="*/ 3 h 416"/>
                <a:gd name="T84" fmla="*/ 2 w 265"/>
                <a:gd name="T85" fmla="*/ 3 h 416"/>
                <a:gd name="T86" fmla="*/ 2 w 265"/>
                <a:gd name="T87" fmla="*/ 3 h 416"/>
                <a:gd name="T88" fmla="*/ 2 w 265"/>
                <a:gd name="T89" fmla="*/ 2 h 416"/>
                <a:gd name="T90" fmla="*/ 2 w 265"/>
                <a:gd name="T91" fmla="*/ 2 h 416"/>
                <a:gd name="T92" fmla="*/ 2 w 265"/>
                <a:gd name="T93" fmla="*/ 1 h 416"/>
                <a:gd name="T94" fmla="*/ 2 w 265"/>
                <a:gd name="T95" fmla="*/ 1 h 416"/>
                <a:gd name="T96" fmla="*/ 2 w 265"/>
                <a:gd name="T97" fmla="*/ 1 h 4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5" h="416">
                  <a:moveTo>
                    <a:pt x="263" y="56"/>
                  </a:moveTo>
                  <a:lnTo>
                    <a:pt x="264" y="54"/>
                  </a:lnTo>
                  <a:lnTo>
                    <a:pt x="264" y="51"/>
                  </a:lnTo>
                  <a:lnTo>
                    <a:pt x="264" y="49"/>
                  </a:lnTo>
                  <a:lnTo>
                    <a:pt x="265" y="47"/>
                  </a:lnTo>
                  <a:lnTo>
                    <a:pt x="265" y="45"/>
                  </a:lnTo>
                  <a:lnTo>
                    <a:pt x="265" y="43"/>
                  </a:lnTo>
                  <a:lnTo>
                    <a:pt x="265" y="41"/>
                  </a:lnTo>
                  <a:lnTo>
                    <a:pt x="264" y="39"/>
                  </a:lnTo>
                  <a:lnTo>
                    <a:pt x="264" y="37"/>
                  </a:lnTo>
                  <a:lnTo>
                    <a:pt x="264" y="34"/>
                  </a:lnTo>
                  <a:lnTo>
                    <a:pt x="263" y="32"/>
                  </a:lnTo>
                  <a:lnTo>
                    <a:pt x="263" y="30"/>
                  </a:lnTo>
                  <a:lnTo>
                    <a:pt x="262" y="26"/>
                  </a:lnTo>
                  <a:lnTo>
                    <a:pt x="260" y="22"/>
                  </a:lnTo>
                  <a:lnTo>
                    <a:pt x="260" y="18"/>
                  </a:lnTo>
                  <a:lnTo>
                    <a:pt x="259" y="16"/>
                  </a:lnTo>
                  <a:lnTo>
                    <a:pt x="258" y="14"/>
                  </a:lnTo>
                  <a:lnTo>
                    <a:pt x="257" y="12"/>
                  </a:lnTo>
                  <a:lnTo>
                    <a:pt x="255" y="11"/>
                  </a:lnTo>
                  <a:lnTo>
                    <a:pt x="254" y="9"/>
                  </a:lnTo>
                  <a:lnTo>
                    <a:pt x="253" y="7"/>
                  </a:lnTo>
                  <a:lnTo>
                    <a:pt x="251" y="6"/>
                  </a:lnTo>
                  <a:lnTo>
                    <a:pt x="250" y="5"/>
                  </a:lnTo>
                  <a:lnTo>
                    <a:pt x="249" y="4"/>
                  </a:lnTo>
                  <a:lnTo>
                    <a:pt x="248" y="4"/>
                  </a:lnTo>
                  <a:lnTo>
                    <a:pt x="247" y="2"/>
                  </a:lnTo>
                  <a:lnTo>
                    <a:pt x="245" y="1"/>
                  </a:lnTo>
                  <a:lnTo>
                    <a:pt x="243" y="1"/>
                  </a:lnTo>
                  <a:lnTo>
                    <a:pt x="241" y="1"/>
                  </a:lnTo>
                  <a:lnTo>
                    <a:pt x="238" y="0"/>
                  </a:lnTo>
                  <a:lnTo>
                    <a:pt x="236" y="0"/>
                  </a:lnTo>
                  <a:lnTo>
                    <a:pt x="231" y="0"/>
                  </a:lnTo>
                  <a:lnTo>
                    <a:pt x="227" y="0"/>
                  </a:lnTo>
                  <a:lnTo>
                    <a:pt x="222" y="0"/>
                  </a:lnTo>
                  <a:lnTo>
                    <a:pt x="218" y="0"/>
                  </a:lnTo>
                  <a:lnTo>
                    <a:pt x="209" y="0"/>
                  </a:lnTo>
                  <a:lnTo>
                    <a:pt x="200" y="0"/>
                  </a:lnTo>
                  <a:lnTo>
                    <a:pt x="192" y="0"/>
                  </a:lnTo>
                  <a:lnTo>
                    <a:pt x="183" y="0"/>
                  </a:lnTo>
                  <a:lnTo>
                    <a:pt x="179" y="1"/>
                  </a:lnTo>
                  <a:lnTo>
                    <a:pt x="175" y="1"/>
                  </a:lnTo>
                  <a:lnTo>
                    <a:pt x="170" y="1"/>
                  </a:lnTo>
                  <a:lnTo>
                    <a:pt x="166" y="2"/>
                  </a:lnTo>
                  <a:lnTo>
                    <a:pt x="162" y="2"/>
                  </a:lnTo>
                  <a:lnTo>
                    <a:pt x="158" y="4"/>
                  </a:lnTo>
                  <a:lnTo>
                    <a:pt x="153" y="4"/>
                  </a:lnTo>
                  <a:lnTo>
                    <a:pt x="150" y="5"/>
                  </a:lnTo>
                  <a:lnTo>
                    <a:pt x="146" y="7"/>
                  </a:lnTo>
                  <a:lnTo>
                    <a:pt x="142" y="8"/>
                  </a:lnTo>
                  <a:lnTo>
                    <a:pt x="137" y="10"/>
                  </a:lnTo>
                  <a:lnTo>
                    <a:pt x="133" y="11"/>
                  </a:lnTo>
                  <a:lnTo>
                    <a:pt x="130" y="13"/>
                  </a:lnTo>
                  <a:lnTo>
                    <a:pt x="126" y="15"/>
                  </a:lnTo>
                  <a:lnTo>
                    <a:pt x="122" y="18"/>
                  </a:lnTo>
                  <a:lnTo>
                    <a:pt x="119" y="21"/>
                  </a:lnTo>
                  <a:lnTo>
                    <a:pt x="116" y="24"/>
                  </a:lnTo>
                  <a:lnTo>
                    <a:pt x="112" y="26"/>
                  </a:lnTo>
                  <a:lnTo>
                    <a:pt x="109" y="29"/>
                  </a:lnTo>
                  <a:lnTo>
                    <a:pt x="105" y="32"/>
                  </a:lnTo>
                  <a:lnTo>
                    <a:pt x="100" y="38"/>
                  </a:lnTo>
                  <a:lnTo>
                    <a:pt x="97" y="41"/>
                  </a:lnTo>
                  <a:lnTo>
                    <a:pt x="94" y="44"/>
                  </a:lnTo>
                  <a:lnTo>
                    <a:pt x="90" y="47"/>
                  </a:lnTo>
                  <a:lnTo>
                    <a:pt x="88" y="50"/>
                  </a:lnTo>
                  <a:lnTo>
                    <a:pt x="86" y="52"/>
                  </a:lnTo>
                  <a:lnTo>
                    <a:pt x="85" y="54"/>
                  </a:lnTo>
                  <a:lnTo>
                    <a:pt x="83" y="58"/>
                  </a:lnTo>
                  <a:lnTo>
                    <a:pt x="79" y="65"/>
                  </a:lnTo>
                  <a:lnTo>
                    <a:pt x="74" y="73"/>
                  </a:lnTo>
                  <a:lnTo>
                    <a:pt x="70" y="80"/>
                  </a:lnTo>
                  <a:lnTo>
                    <a:pt x="68" y="83"/>
                  </a:lnTo>
                  <a:lnTo>
                    <a:pt x="66" y="88"/>
                  </a:lnTo>
                  <a:lnTo>
                    <a:pt x="64" y="92"/>
                  </a:lnTo>
                  <a:lnTo>
                    <a:pt x="62" y="95"/>
                  </a:lnTo>
                  <a:lnTo>
                    <a:pt x="60" y="99"/>
                  </a:lnTo>
                  <a:lnTo>
                    <a:pt x="58" y="104"/>
                  </a:lnTo>
                  <a:lnTo>
                    <a:pt x="57" y="108"/>
                  </a:lnTo>
                  <a:lnTo>
                    <a:pt x="56" y="111"/>
                  </a:lnTo>
                  <a:lnTo>
                    <a:pt x="53" y="120"/>
                  </a:lnTo>
                  <a:lnTo>
                    <a:pt x="49" y="137"/>
                  </a:lnTo>
                  <a:lnTo>
                    <a:pt x="45" y="154"/>
                  </a:lnTo>
                  <a:lnTo>
                    <a:pt x="35" y="187"/>
                  </a:lnTo>
                  <a:lnTo>
                    <a:pt x="27" y="220"/>
                  </a:lnTo>
                  <a:lnTo>
                    <a:pt x="21" y="237"/>
                  </a:lnTo>
                  <a:lnTo>
                    <a:pt x="17" y="253"/>
                  </a:lnTo>
                  <a:lnTo>
                    <a:pt x="13" y="270"/>
                  </a:lnTo>
                  <a:lnTo>
                    <a:pt x="11" y="278"/>
                  </a:lnTo>
                  <a:lnTo>
                    <a:pt x="8" y="287"/>
                  </a:lnTo>
                  <a:lnTo>
                    <a:pt x="6" y="295"/>
                  </a:lnTo>
                  <a:lnTo>
                    <a:pt x="4" y="304"/>
                  </a:lnTo>
                  <a:lnTo>
                    <a:pt x="3" y="308"/>
                  </a:lnTo>
                  <a:lnTo>
                    <a:pt x="3" y="312"/>
                  </a:lnTo>
                  <a:lnTo>
                    <a:pt x="2" y="317"/>
                  </a:lnTo>
                  <a:lnTo>
                    <a:pt x="1" y="321"/>
                  </a:lnTo>
                  <a:lnTo>
                    <a:pt x="1" y="325"/>
                  </a:lnTo>
                  <a:lnTo>
                    <a:pt x="0" y="329"/>
                  </a:lnTo>
                  <a:lnTo>
                    <a:pt x="0" y="334"/>
                  </a:lnTo>
                  <a:lnTo>
                    <a:pt x="0" y="338"/>
                  </a:lnTo>
                  <a:lnTo>
                    <a:pt x="0" y="342"/>
                  </a:lnTo>
                  <a:lnTo>
                    <a:pt x="1" y="346"/>
                  </a:lnTo>
                  <a:lnTo>
                    <a:pt x="1" y="351"/>
                  </a:lnTo>
                  <a:lnTo>
                    <a:pt x="2" y="355"/>
                  </a:lnTo>
                  <a:lnTo>
                    <a:pt x="3" y="359"/>
                  </a:lnTo>
                  <a:lnTo>
                    <a:pt x="4" y="363"/>
                  </a:lnTo>
                  <a:lnTo>
                    <a:pt x="5" y="368"/>
                  </a:lnTo>
                  <a:lnTo>
                    <a:pt x="6" y="372"/>
                  </a:lnTo>
                  <a:lnTo>
                    <a:pt x="7" y="375"/>
                  </a:lnTo>
                  <a:lnTo>
                    <a:pt x="10" y="379"/>
                  </a:lnTo>
                  <a:lnTo>
                    <a:pt x="11" y="384"/>
                  </a:lnTo>
                  <a:lnTo>
                    <a:pt x="13" y="388"/>
                  </a:lnTo>
                  <a:lnTo>
                    <a:pt x="15" y="391"/>
                  </a:lnTo>
                  <a:lnTo>
                    <a:pt x="16" y="393"/>
                  </a:lnTo>
                  <a:lnTo>
                    <a:pt x="18" y="394"/>
                  </a:lnTo>
                  <a:lnTo>
                    <a:pt x="19" y="396"/>
                  </a:lnTo>
                  <a:lnTo>
                    <a:pt x="20" y="399"/>
                  </a:lnTo>
                  <a:lnTo>
                    <a:pt x="21" y="400"/>
                  </a:lnTo>
                  <a:lnTo>
                    <a:pt x="23" y="402"/>
                  </a:lnTo>
                  <a:lnTo>
                    <a:pt x="24" y="403"/>
                  </a:lnTo>
                  <a:lnTo>
                    <a:pt x="27" y="404"/>
                  </a:lnTo>
                  <a:lnTo>
                    <a:pt x="28" y="406"/>
                  </a:lnTo>
                  <a:lnTo>
                    <a:pt x="30" y="407"/>
                  </a:lnTo>
                  <a:lnTo>
                    <a:pt x="32" y="408"/>
                  </a:lnTo>
                  <a:lnTo>
                    <a:pt x="34" y="409"/>
                  </a:lnTo>
                  <a:lnTo>
                    <a:pt x="35" y="410"/>
                  </a:lnTo>
                  <a:lnTo>
                    <a:pt x="37" y="411"/>
                  </a:lnTo>
                  <a:lnTo>
                    <a:pt x="39" y="411"/>
                  </a:lnTo>
                  <a:lnTo>
                    <a:pt x="41" y="412"/>
                  </a:lnTo>
                  <a:lnTo>
                    <a:pt x="44" y="413"/>
                  </a:lnTo>
                  <a:lnTo>
                    <a:pt x="46" y="413"/>
                  </a:lnTo>
                  <a:lnTo>
                    <a:pt x="48" y="415"/>
                  </a:lnTo>
                  <a:lnTo>
                    <a:pt x="50" y="415"/>
                  </a:lnTo>
                  <a:lnTo>
                    <a:pt x="54" y="416"/>
                  </a:lnTo>
                  <a:lnTo>
                    <a:pt x="58" y="416"/>
                  </a:lnTo>
                  <a:lnTo>
                    <a:pt x="63" y="416"/>
                  </a:lnTo>
                  <a:lnTo>
                    <a:pt x="67" y="416"/>
                  </a:lnTo>
                  <a:lnTo>
                    <a:pt x="71" y="416"/>
                  </a:lnTo>
                  <a:lnTo>
                    <a:pt x="88" y="416"/>
                  </a:lnTo>
                  <a:lnTo>
                    <a:pt x="93" y="416"/>
                  </a:lnTo>
                  <a:lnTo>
                    <a:pt x="98" y="416"/>
                  </a:lnTo>
                  <a:lnTo>
                    <a:pt x="106" y="416"/>
                  </a:lnTo>
                  <a:lnTo>
                    <a:pt x="111" y="416"/>
                  </a:lnTo>
                  <a:lnTo>
                    <a:pt x="115" y="416"/>
                  </a:lnTo>
                  <a:lnTo>
                    <a:pt x="117" y="416"/>
                  </a:lnTo>
                  <a:lnTo>
                    <a:pt x="119" y="416"/>
                  </a:lnTo>
                  <a:lnTo>
                    <a:pt x="121" y="416"/>
                  </a:lnTo>
                  <a:lnTo>
                    <a:pt x="123" y="416"/>
                  </a:lnTo>
                  <a:lnTo>
                    <a:pt x="126" y="415"/>
                  </a:lnTo>
                  <a:lnTo>
                    <a:pt x="128" y="415"/>
                  </a:lnTo>
                  <a:lnTo>
                    <a:pt x="130" y="413"/>
                  </a:lnTo>
                  <a:lnTo>
                    <a:pt x="131" y="412"/>
                  </a:lnTo>
                  <a:lnTo>
                    <a:pt x="133" y="411"/>
                  </a:lnTo>
                  <a:lnTo>
                    <a:pt x="135" y="410"/>
                  </a:lnTo>
                  <a:lnTo>
                    <a:pt x="137" y="409"/>
                  </a:lnTo>
                  <a:lnTo>
                    <a:pt x="139" y="408"/>
                  </a:lnTo>
                  <a:lnTo>
                    <a:pt x="143" y="406"/>
                  </a:lnTo>
                  <a:lnTo>
                    <a:pt x="147" y="404"/>
                  </a:lnTo>
                  <a:lnTo>
                    <a:pt x="150" y="401"/>
                  </a:lnTo>
                  <a:lnTo>
                    <a:pt x="153" y="397"/>
                  </a:lnTo>
                  <a:lnTo>
                    <a:pt x="156" y="395"/>
                  </a:lnTo>
                  <a:lnTo>
                    <a:pt x="160" y="392"/>
                  </a:lnTo>
                  <a:lnTo>
                    <a:pt x="162" y="389"/>
                  </a:lnTo>
                  <a:lnTo>
                    <a:pt x="165" y="385"/>
                  </a:lnTo>
                  <a:lnTo>
                    <a:pt x="167" y="382"/>
                  </a:lnTo>
                  <a:lnTo>
                    <a:pt x="170" y="378"/>
                  </a:lnTo>
                  <a:lnTo>
                    <a:pt x="172" y="375"/>
                  </a:lnTo>
                  <a:lnTo>
                    <a:pt x="175" y="371"/>
                  </a:lnTo>
                  <a:lnTo>
                    <a:pt x="177" y="368"/>
                  </a:lnTo>
                  <a:lnTo>
                    <a:pt x="179" y="363"/>
                  </a:lnTo>
                  <a:lnTo>
                    <a:pt x="181" y="359"/>
                  </a:lnTo>
                  <a:lnTo>
                    <a:pt x="182" y="356"/>
                  </a:lnTo>
                  <a:lnTo>
                    <a:pt x="184" y="352"/>
                  </a:lnTo>
                  <a:lnTo>
                    <a:pt x="185" y="347"/>
                  </a:lnTo>
                  <a:lnTo>
                    <a:pt x="187" y="343"/>
                  </a:lnTo>
                  <a:lnTo>
                    <a:pt x="188" y="339"/>
                  </a:lnTo>
                  <a:lnTo>
                    <a:pt x="192" y="331"/>
                  </a:lnTo>
                  <a:lnTo>
                    <a:pt x="194" y="323"/>
                  </a:lnTo>
                  <a:lnTo>
                    <a:pt x="196" y="314"/>
                  </a:lnTo>
                  <a:lnTo>
                    <a:pt x="198" y="306"/>
                  </a:lnTo>
                  <a:lnTo>
                    <a:pt x="202" y="289"/>
                  </a:lnTo>
                  <a:lnTo>
                    <a:pt x="205" y="273"/>
                  </a:lnTo>
                  <a:lnTo>
                    <a:pt x="210" y="256"/>
                  </a:lnTo>
                  <a:lnTo>
                    <a:pt x="214" y="239"/>
                  </a:lnTo>
                  <a:lnTo>
                    <a:pt x="218" y="222"/>
                  </a:lnTo>
                  <a:lnTo>
                    <a:pt x="222" y="206"/>
                  </a:lnTo>
                  <a:lnTo>
                    <a:pt x="227" y="189"/>
                  </a:lnTo>
                  <a:lnTo>
                    <a:pt x="232" y="172"/>
                  </a:lnTo>
                  <a:lnTo>
                    <a:pt x="236" y="156"/>
                  </a:lnTo>
                  <a:lnTo>
                    <a:pt x="241" y="139"/>
                  </a:lnTo>
                  <a:lnTo>
                    <a:pt x="246" y="123"/>
                  </a:lnTo>
                  <a:lnTo>
                    <a:pt x="251" y="106"/>
                  </a:lnTo>
                  <a:lnTo>
                    <a:pt x="253" y="97"/>
                  </a:lnTo>
                  <a:lnTo>
                    <a:pt x="255" y="89"/>
                  </a:lnTo>
                  <a:lnTo>
                    <a:pt x="258" y="80"/>
                  </a:lnTo>
                  <a:lnTo>
                    <a:pt x="259" y="73"/>
                  </a:lnTo>
                  <a:lnTo>
                    <a:pt x="261" y="64"/>
                  </a:lnTo>
                  <a:lnTo>
                    <a:pt x="262" y="60"/>
                  </a:lnTo>
                  <a:lnTo>
                    <a:pt x="263" y="5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79" name="Freeform 341"/>
            <p:cNvSpPr>
              <a:spLocks/>
            </p:cNvSpPr>
            <p:nvPr/>
          </p:nvSpPr>
          <p:spPr bwMode="auto">
            <a:xfrm>
              <a:off x="4303" y="1452"/>
              <a:ext cx="48" cy="77"/>
            </a:xfrm>
            <a:custGeom>
              <a:avLst/>
              <a:gdLst>
                <a:gd name="T0" fmla="*/ 0 w 233"/>
                <a:gd name="T1" fmla="*/ 3 h 372"/>
                <a:gd name="T2" fmla="*/ 0 w 233"/>
                <a:gd name="T3" fmla="*/ 3 h 372"/>
                <a:gd name="T4" fmla="*/ 2 w 233"/>
                <a:gd name="T5" fmla="*/ 0 h 372"/>
                <a:gd name="T6" fmla="*/ 0 60000 65536"/>
                <a:gd name="T7" fmla="*/ 0 60000 65536"/>
                <a:gd name="T8" fmla="*/ 0 60000 65536"/>
              </a:gdLst>
              <a:ahLst/>
              <a:cxnLst>
                <a:cxn ang="T6">
                  <a:pos x="T0" y="T1"/>
                </a:cxn>
                <a:cxn ang="T7">
                  <a:pos x="T2" y="T3"/>
                </a:cxn>
                <a:cxn ang="T8">
                  <a:pos x="T4" y="T5"/>
                </a:cxn>
              </a:cxnLst>
              <a:rect l="0" t="0" r="r" b="b"/>
              <a:pathLst>
                <a:path w="233" h="372">
                  <a:moveTo>
                    <a:pt x="0" y="372"/>
                  </a:moveTo>
                  <a:lnTo>
                    <a:pt x="34" y="372"/>
                  </a:lnTo>
                  <a:lnTo>
                    <a:pt x="23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80" name="Line 342"/>
            <p:cNvSpPr>
              <a:spLocks noChangeShapeType="1"/>
            </p:cNvSpPr>
            <p:nvPr/>
          </p:nvSpPr>
          <p:spPr bwMode="auto">
            <a:xfrm>
              <a:off x="4323" y="1452"/>
              <a:ext cx="0"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7607" name="Group 343"/>
          <p:cNvGrpSpPr>
            <a:grpSpLocks/>
          </p:cNvGrpSpPr>
          <p:nvPr/>
        </p:nvGrpSpPr>
        <p:grpSpPr bwMode="auto">
          <a:xfrm>
            <a:off x="539750" y="2273300"/>
            <a:ext cx="1812925" cy="1587500"/>
            <a:chOff x="2565" y="559"/>
            <a:chExt cx="1142" cy="1000"/>
          </a:xfrm>
        </p:grpSpPr>
        <p:sp>
          <p:nvSpPr>
            <p:cNvPr id="13363" name="Line 344"/>
            <p:cNvSpPr>
              <a:spLocks noChangeShapeType="1"/>
            </p:cNvSpPr>
            <p:nvPr/>
          </p:nvSpPr>
          <p:spPr bwMode="auto">
            <a:xfrm>
              <a:off x="2565" y="559"/>
              <a:ext cx="1142"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64" name="Line 345"/>
            <p:cNvSpPr>
              <a:spLocks noChangeShapeType="1"/>
            </p:cNvSpPr>
            <p:nvPr/>
          </p:nvSpPr>
          <p:spPr bwMode="auto">
            <a:xfrm flipV="1">
              <a:off x="2565" y="559"/>
              <a:ext cx="0" cy="10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65" name="Freeform 346"/>
            <p:cNvSpPr>
              <a:spLocks/>
            </p:cNvSpPr>
            <p:nvPr/>
          </p:nvSpPr>
          <p:spPr bwMode="auto">
            <a:xfrm>
              <a:off x="2647" y="614"/>
              <a:ext cx="70" cy="129"/>
            </a:xfrm>
            <a:custGeom>
              <a:avLst/>
              <a:gdLst>
                <a:gd name="T0" fmla="*/ 0 w 333"/>
                <a:gd name="T1" fmla="*/ 0 h 622"/>
                <a:gd name="T2" fmla="*/ 0 w 333"/>
                <a:gd name="T3" fmla="*/ 6 h 622"/>
                <a:gd name="T4" fmla="*/ 3 w 333"/>
                <a:gd name="T5" fmla="*/ 0 h 622"/>
                <a:gd name="T6" fmla="*/ 0 60000 65536"/>
                <a:gd name="T7" fmla="*/ 0 60000 65536"/>
                <a:gd name="T8" fmla="*/ 0 60000 65536"/>
              </a:gdLst>
              <a:ahLst/>
              <a:cxnLst>
                <a:cxn ang="T6">
                  <a:pos x="T0" y="T1"/>
                </a:cxn>
                <a:cxn ang="T7">
                  <a:pos x="T2" y="T3"/>
                </a:cxn>
                <a:cxn ang="T8">
                  <a:pos x="T4" y="T5"/>
                </a:cxn>
              </a:cxnLst>
              <a:rect l="0" t="0" r="r" b="b"/>
              <a:pathLst>
                <a:path w="333" h="622">
                  <a:moveTo>
                    <a:pt x="1" y="0"/>
                  </a:moveTo>
                  <a:lnTo>
                    <a:pt x="0" y="622"/>
                  </a:lnTo>
                  <a:lnTo>
                    <a:pt x="333"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3322" name="Line 347"/>
          <p:cNvSpPr>
            <a:spLocks noChangeShapeType="1"/>
          </p:cNvSpPr>
          <p:nvPr/>
        </p:nvSpPr>
        <p:spPr bwMode="auto">
          <a:xfrm>
            <a:off x="3954463" y="3860800"/>
            <a:ext cx="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67632" name="Group 368"/>
          <p:cNvGrpSpPr>
            <a:grpSpLocks/>
          </p:cNvGrpSpPr>
          <p:nvPr/>
        </p:nvGrpSpPr>
        <p:grpSpPr bwMode="auto">
          <a:xfrm>
            <a:off x="539750" y="3860800"/>
            <a:ext cx="1812925" cy="1601788"/>
            <a:chOff x="2565" y="1559"/>
            <a:chExt cx="1142" cy="1009"/>
          </a:xfrm>
        </p:grpSpPr>
        <p:sp>
          <p:nvSpPr>
            <p:cNvPr id="13357" name="Line 369"/>
            <p:cNvSpPr>
              <a:spLocks noChangeShapeType="1"/>
            </p:cNvSpPr>
            <p:nvPr/>
          </p:nvSpPr>
          <p:spPr bwMode="auto">
            <a:xfrm>
              <a:off x="2565" y="2568"/>
              <a:ext cx="1142"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3358" name="Group 370"/>
            <p:cNvGrpSpPr>
              <a:grpSpLocks/>
            </p:cNvGrpSpPr>
            <p:nvPr/>
          </p:nvGrpSpPr>
          <p:grpSpPr bwMode="auto">
            <a:xfrm>
              <a:off x="2565" y="1559"/>
              <a:ext cx="140" cy="1009"/>
              <a:chOff x="2565" y="1559"/>
              <a:chExt cx="140" cy="1009"/>
            </a:xfrm>
          </p:grpSpPr>
          <p:sp>
            <p:nvSpPr>
              <p:cNvPr id="13359" name="Line 371"/>
              <p:cNvSpPr>
                <a:spLocks noChangeShapeType="1"/>
              </p:cNvSpPr>
              <p:nvPr/>
            </p:nvSpPr>
            <p:spPr bwMode="auto">
              <a:xfrm>
                <a:off x="2565" y="1559"/>
                <a:ext cx="0" cy="100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60" name="Line 372"/>
              <p:cNvSpPr>
                <a:spLocks noChangeShapeType="1"/>
              </p:cNvSpPr>
              <p:nvPr/>
            </p:nvSpPr>
            <p:spPr bwMode="auto">
              <a:xfrm flipV="1">
                <a:off x="2614" y="2348"/>
                <a:ext cx="33" cy="129"/>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61" name="Line 373"/>
              <p:cNvSpPr>
                <a:spLocks noChangeShapeType="1"/>
              </p:cNvSpPr>
              <p:nvPr/>
            </p:nvSpPr>
            <p:spPr bwMode="auto">
              <a:xfrm>
                <a:off x="2633" y="2404"/>
                <a:ext cx="56" cy="0"/>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62" name="Line 374"/>
              <p:cNvSpPr>
                <a:spLocks noChangeShapeType="1"/>
              </p:cNvSpPr>
              <p:nvPr/>
            </p:nvSpPr>
            <p:spPr bwMode="auto">
              <a:xfrm flipH="1">
                <a:off x="2670" y="2348"/>
                <a:ext cx="35" cy="129"/>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267639" name="Group 375"/>
          <p:cNvGrpSpPr>
            <a:grpSpLocks/>
          </p:cNvGrpSpPr>
          <p:nvPr/>
        </p:nvGrpSpPr>
        <p:grpSpPr bwMode="auto">
          <a:xfrm>
            <a:off x="2352675" y="2273300"/>
            <a:ext cx="1601788" cy="1587500"/>
            <a:chOff x="3707" y="559"/>
            <a:chExt cx="1009" cy="1000"/>
          </a:xfrm>
        </p:grpSpPr>
        <p:sp>
          <p:nvSpPr>
            <p:cNvPr id="13354" name="Line 376"/>
            <p:cNvSpPr>
              <a:spLocks noChangeShapeType="1"/>
            </p:cNvSpPr>
            <p:nvPr/>
          </p:nvSpPr>
          <p:spPr bwMode="auto">
            <a:xfrm flipV="1">
              <a:off x="4716" y="559"/>
              <a:ext cx="0" cy="100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55" name="Line 377"/>
            <p:cNvSpPr>
              <a:spLocks noChangeShapeType="1"/>
            </p:cNvSpPr>
            <p:nvPr/>
          </p:nvSpPr>
          <p:spPr bwMode="auto">
            <a:xfrm flipH="1">
              <a:off x="3707" y="559"/>
              <a:ext cx="1009"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56" name="Freeform 378"/>
            <p:cNvSpPr>
              <a:spLocks/>
            </p:cNvSpPr>
            <p:nvPr/>
          </p:nvSpPr>
          <p:spPr bwMode="auto">
            <a:xfrm>
              <a:off x="4546" y="614"/>
              <a:ext cx="103" cy="129"/>
            </a:xfrm>
            <a:custGeom>
              <a:avLst/>
              <a:gdLst>
                <a:gd name="T0" fmla="*/ 0 w 498"/>
                <a:gd name="T1" fmla="*/ 0 h 622"/>
                <a:gd name="T2" fmla="*/ 0 w 498"/>
                <a:gd name="T3" fmla="*/ 6 h 622"/>
                <a:gd name="T4" fmla="*/ 2 w 498"/>
                <a:gd name="T5" fmla="*/ 2 h 622"/>
                <a:gd name="T6" fmla="*/ 2 w 498"/>
                <a:gd name="T7" fmla="*/ 6 h 622"/>
                <a:gd name="T8" fmla="*/ 4 w 498"/>
                <a:gd name="T9" fmla="*/ 0 h 6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8" h="622">
                  <a:moveTo>
                    <a:pt x="56" y="0"/>
                  </a:moveTo>
                  <a:lnTo>
                    <a:pt x="0" y="622"/>
                  </a:lnTo>
                  <a:lnTo>
                    <a:pt x="222" y="208"/>
                  </a:lnTo>
                  <a:lnTo>
                    <a:pt x="221" y="622"/>
                  </a:lnTo>
                  <a:lnTo>
                    <a:pt x="498" y="0"/>
                  </a:lnTo>
                </a:path>
              </a:pathLst>
            </a:custGeom>
            <a:noFill/>
            <a:ln w="19050" cmpd="sng">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7645" name="Group 381"/>
          <p:cNvGrpSpPr>
            <a:grpSpLocks/>
          </p:cNvGrpSpPr>
          <p:nvPr/>
        </p:nvGrpSpPr>
        <p:grpSpPr bwMode="auto">
          <a:xfrm>
            <a:off x="1084263" y="2728913"/>
            <a:ext cx="2346325" cy="2209800"/>
            <a:chOff x="683" y="1719"/>
            <a:chExt cx="1478" cy="1392"/>
          </a:xfrm>
        </p:grpSpPr>
        <p:grpSp>
          <p:nvGrpSpPr>
            <p:cNvPr id="13346" name="Group 382"/>
            <p:cNvGrpSpPr>
              <a:grpSpLocks/>
            </p:cNvGrpSpPr>
            <p:nvPr/>
          </p:nvGrpSpPr>
          <p:grpSpPr bwMode="auto">
            <a:xfrm>
              <a:off x="683" y="1719"/>
              <a:ext cx="1269" cy="1184"/>
              <a:chOff x="2908" y="846"/>
              <a:chExt cx="1269" cy="1184"/>
            </a:xfrm>
          </p:grpSpPr>
          <p:sp>
            <p:nvSpPr>
              <p:cNvPr id="13348" name="Line 383"/>
              <p:cNvSpPr>
                <a:spLocks noChangeShapeType="1"/>
              </p:cNvSpPr>
              <p:nvPr/>
            </p:nvSpPr>
            <p:spPr bwMode="auto">
              <a:xfrm>
                <a:off x="2908" y="873"/>
                <a:ext cx="0" cy="6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49" name="Line 384"/>
              <p:cNvSpPr>
                <a:spLocks noChangeShapeType="1"/>
              </p:cNvSpPr>
              <p:nvPr/>
            </p:nvSpPr>
            <p:spPr bwMode="auto">
              <a:xfrm flipH="1">
                <a:off x="2937" y="846"/>
                <a:ext cx="7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50" name="Line 385"/>
              <p:cNvSpPr>
                <a:spLocks noChangeShapeType="1"/>
              </p:cNvSpPr>
              <p:nvPr/>
            </p:nvSpPr>
            <p:spPr bwMode="auto">
              <a:xfrm>
                <a:off x="2908" y="1559"/>
                <a:ext cx="0" cy="4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51" name="Line 386"/>
              <p:cNvSpPr>
                <a:spLocks noChangeShapeType="1"/>
              </p:cNvSpPr>
              <p:nvPr/>
            </p:nvSpPr>
            <p:spPr bwMode="auto">
              <a:xfrm>
                <a:off x="2937" y="2030"/>
                <a:ext cx="12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52" name="Line 387"/>
              <p:cNvSpPr>
                <a:spLocks noChangeShapeType="1"/>
              </p:cNvSpPr>
              <p:nvPr/>
            </p:nvSpPr>
            <p:spPr bwMode="auto">
              <a:xfrm flipV="1">
                <a:off x="4177" y="873"/>
                <a:ext cx="0" cy="1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53" name="Line 388"/>
              <p:cNvSpPr>
                <a:spLocks noChangeShapeType="1"/>
              </p:cNvSpPr>
              <p:nvPr/>
            </p:nvSpPr>
            <p:spPr bwMode="auto">
              <a:xfrm>
                <a:off x="3707" y="846"/>
                <a:ext cx="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3347" name="Line 389"/>
            <p:cNvSpPr>
              <a:spLocks noChangeShapeType="1"/>
            </p:cNvSpPr>
            <p:nvPr/>
          </p:nvSpPr>
          <p:spPr bwMode="auto">
            <a:xfrm>
              <a:off x="1482" y="2432"/>
              <a:ext cx="679" cy="6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7654" name="Group 390"/>
          <p:cNvGrpSpPr>
            <a:grpSpLocks/>
          </p:cNvGrpSpPr>
          <p:nvPr/>
        </p:nvGrpSpPr>
        <p:grpSpPr bwMode="auto">
          <a:xfrm>
            <a:off x="217488" y="1790700"/>
            <a:ext cx="4205287" cy="4308475"/>
            <a:chOff x="137" y="1128"/>
            <a:chExt cx="2649" cy="2714"/>
          </a:xfrm>
        </p:grpSpPr>
        <p:sp>
          <p:nvSpPr>
            <p:cNvPr id="13327" name="Freeform 391"/>
            <p:cNvSpPr>
              <a:spLocks/>
            </p:cNvSpPr>
            <p:nvPr/>
          </p:nvSpPr>
          <p:spPr bwMode="auto">
            <a:xfrm>
              <a:off x="1508" y="1128"/>
              <a:ext cx="91" cy="127"/>
            </a:xfrm>
            <a:custGeom>
              <a:avLst/>
              <a:gdLst>
                <a:gd name="T0" fmla="*/ 1 w 441"/>
                <a:gd name="T1" fmla="*/ 0 h 620"/>
                <a:gd name="T2" fmla="*/ 4 w 441"/>
                <a:gd name="T3" fmla="*/ 0 h 620"/>
                <a:gd name="T4" fmla="*/ 0 w 441"/>
                <a:gd name="T5" fmla="*/ 5 h 620"/>
                <a:gd name="T6" fmla="*/ 2 w 441"/>
                <a:gd name="T7" fmla="*/ 5 h 6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41" h="620">
                  <a:moveTo>
                    <a:pt x="166" y="0"/>
                  </a:moveTo>
                  <a:lnTo>
                    <a:pt x="441" y="0"/>
                  </a:lnTo>
                  <a:lnTo>
                    <a:pt x="0" y="620"/>
                  </a:lnTo>
                  <a:lnTo>
                    <a:pt x="275" y="6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28" name="Line 392"/>
            <p:cNvSpPr>
              <a:spLocks noChangeShapeType="1"/>
            </p:cNvSpPr>
            <p:nvPr/>
          </p:nvSpPr>
          <p:spPr bwMode="auto">
            <a:xfrm>
              <a:off x="1482" y="1283"/>
              <a:ext cx="0" cy="11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29" name="Line 393"/>
            <p:cNvSpPr>
              <a:spLocks noChangeShapeType="1"/>
            </p:cNvSpPr>
            <p:nvPr/>
          </p:nvSpPr>
          <p:spPr bwMode="auto">
            <a:xfrm flipH="1">
              <a:off x="247" y="2432"/>
              <a:ext cx="12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30" name="Line 394"/>
            <p:cNvSpPr>
              <a:spLocks noChangeShapeType="1"/>
            </p:cNvSpPr>
            <p:nvPr/>
          </p:nvSpPr>
          <p:spPr bwMode="auto">
            <a:xfrm flipV="1">
              <a:off x="1567" y="2289"/>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31" name="Freeform 395"/>
            <p:cNvSpPr>
              <a:spLocks/>
            </p:cNvSpPr>
            <p:nvPr/>
          </p:nvSpPr>
          <p:spPr bwMode="auto">
            <a:xfrm>
              <a:off x="1583" y="2253"/>
              <a:ext cx="59" cy="36"/>
            </a:xfrm>
            <a:custGeom>
              <a:avLst/>
              <a:gdLst>
                <a:gd name="T0" fmla="*/ 3 w 283"/>
                <a:gd name="T1" fmla="*/ 1 h 173"/>
                <a:gd name="T2" fmla="*/ 3 w 283"/>
                <a:gd name="T3" fmla="*/ 1 h 173"/>
                <a:gd name="T4" fmla="*/ 3 w 283"/>
                <a:gd name="T5" fmla="*/ 1 h 173"/>
                <a:gd name="T6" fmla="*/ 3 w 283"/>
                <a:gd name="T7" fmla="*/ 1 h 173"/>
                <a:gd name="T8" fmla="*/ 3 w 283"/>
                <a:gd name="T9" fmla="*/ 1 h 173"/>
                <a:gd name="T10" fmla="*/ 3 w 283"/>
                <a:gd name="T11" fmla="*/ 1 h 173"/>
                <a:gd name="T12" fmla="*/ 3 w 283"/>
                <a:gd name="T13" fmla="*/ 1 h 173"/>
                <a:gd name="T14" fmla="*/ 3 w 283"/>
                <a:gd name="T15" fmla="*/ 1 h 173"/>
                <a:gd name="T16" fmla="*/ 3 w 283"/>
                <a:gd name="T17" fmla="*/ 1 h 173"/>
                <a:gd name="T18" fmla="*/ 3 w 283"/>
                <a:gd name="T19" fmla="*/ 1 h 173"/>
                <a:gd name="T20" fmla="*/ 3 w 283"/>
                <a:gd name="T21" fmla="*/ 0 h 173"/>
                <a:gd name="T22" fmla="*/ 2 w 283"/>
                <a:gd name="T23" fmla="*/ 0 h 173"/>
                <a:gd name="T24" fmla="*/ 2 w 283"/>
                <a:gd name="T25" fmla="*/ 0 h 173"/>
                <a:gd name="T26" fmla="*/ 2 w 283"/>
                <a:gd name="T27" fmla="*/ 0 h 173"/>
                <a:gd name="T28" fmla="*/ 2 w 283"/>
                <a:gd name="T29" fmla="*/ 0 h 173"/>
                <a:gd name="T30" fmla="*/ 2 w 283"/>
                <a:gd name="T31" fmla="*/ 0 h 173"/>
                <a:gd name="T32" fmla="*/ 2 w 283"/>
                <a:gd name="T33" fmla="*/ 0 h 173"/>
                <a:gd name="T34" fmla="*/ 2 w 283"/>
                <a:gd name="T35" fmla="*/ 0 h 173"/>
                <a:gd name="T36" fmla="*/ 2 w 283"/>
                <a:gd name="T37" fmla="*/ 0 h 173"/>
                <a:gd name="T38" fmla="*/ 2 w 283"/>
                <a:gd name="T39" fmla="*/ 0 h 173"/>
                <a:gd name="T40" fmla="*/ 2 w 283"/>
                <a:gd name="T41" fmla="*/ 0 h 173"/>
                <a:gd name="T42" fmla="*/ 2 w 283"/>
                <a:gd name="T43" fmla="*/ 0 h 173"/>
                <a:gd name="T44" fmla="*/ 1 w 283"/>
                <a:gd name="T45" fmla="*/ 0 h 173"/>
                <a:gd name="T46" fmla="*/ 1 w 283"/>
                <a:gd name="T47" fmla="*/ 0 h 173"/>
                <a:gd name="T48" fmla="*/ 1 w 283"/>
                <a:gd name="T49" fmla="*/ 0 h 173"/>
                <a:gd name="T50" fmla="*/ 1 w 283"/>
                <a:gd name="T51" fmla="*/ 0 h 173"/>
                <a:gd name="T52" fmla="*/ 1 w 283"/>
                <a:gd name="T53" fmla="*/ 0 h 173"/>
                <a:gd name="T54" fmla="*/ 1 w 283"/>
                <a:gd name="T55" fmla="*/ 0 h 173"/>
                <a:gd name="T56" fmla="*/ 1 w 283"/>
                <a:gd name="T57" fmla="*/ 0 h 173"/>
                <a:gd name="T58" fmla="*/ 1 w 283"/>
                <a:gd name="T59" fmla="*/ 0 h 173"/>
                <a:gd name="T60" fmla="*/ 1 w 283"/>
                <a:gd name="T61" fmla="*/ 0 h 173"/>
                <a:gd name="T62" fmla="*/ 1 w 283"/>
                <a:gd name="T63" fmla="*/ 0 h 173"/>
                <a:gd name="T64" fmla="*/ 1 w 283"/>
                <a:gd name="T65" fmla="*/ 1 h 173"/>
                <a:gd name="T66" fmla="*/ 0 w 283"/>
                <a:gd name="T67" fmla="*/ 1 h 173"/>
                <a:gd name="T68" fmla="*/ 0 w 283"/>
                <a:gd name="T69" fmla="*/ 1 h 173"/>
                <a:gd name="T70" fmla="*/ 0 w 283"/>
                <a:gd name="T71" fmla="*/ 1 h 173"/>
                <a:gd name="T72" fmla="*/ 0 w 283"/>
                <a:gd name="T73" fmla="*/ 1 h 173"/>
                <a:gd name="T74" fmla="*/ 0 w 283"/>
                <a:gd name="T75" fmla="*/ 1 h 173"/>
                <a:gd name="T76" fmla="*/ 0 w 283"/>
                <a:gd name="T77" fmla="*/ 1 h 173"/>
                <a:gd name="T78" fmla="*/ 0 w 283"/>
                <a:gd name="T79" fmla="*/ 1 h 173"/>
                <a:gd name="T80" fmla="*/ 0 w 283"/>
                <a:gd name="T81" fmla="*/ 1 h 173"/>
                <a:gd name="T82" fmla="*/ 0 w 283"/>
                <a:gd name="T83" fmla="*/ 1 h 1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83" h="173">
                  <a:moveTo>
                    <a:pt x="276" y="173"/>
                  </a:moveTo>
                  <a:lnTo>
                    <a:pt x="278" y="167"/>
                  </a:lnTo>
                  <a:lnTo>
                    <a:pt x="279" y="160"/>
                  </a:lnTo>
                  <a:lnTo>
                    <a:pt x="280" y="154"/>
                  </a:lnTo>
                  <a:lnTo>
                    <a:pt x="281" y="147"/>
                  </a:lnTo>
                  <a:lnTo>
                    <a:pt x="282" y="141"/>
                  </a:lnTo>
                  <a:lnTo>
                    <a:pt x="282" y="135"/>
                  </a:lnTo>
                  <a:lnTo>
                    <a:pt x="283" y="128"/>
                  </a:lnTo>
                  <a:lnTo>
                    <a:pt x="283" y="123"/>
                  </a:lnTo>
                  <a:lnTo>
                    <a:pt x="283" y="117"/>
                  </a:lnTo>
                  <a:lnTo>
                    <a:pt x="283" y="110"/>
                  </a:lnTo>
                  <a:lnTo>
                    <a:pt x="283" y="105"/>
                  </a:lnTo>
                  <a:lnTo>
                    <a:pt x="282" y="98"/>
                  </a:lnTo>
                  <a:lnTo>
                    <a:pt x="281" y="93"/>
                  </a:lnTo>
                  <a:lnTo>
                    <a:pt x="280" y="87"/>
                  </a:lnTo>
                  <a:lnTo>
                    <a:pt x="279" y="81"/>
                  </a:lnTo>
                  <a:lnTo>
                    <a:pt x="278" y="76"/>
                  </a:lnTo>
                  <a:lnTo>
                    <a:pt x="276" y="71"/>
                  </a:lnTo>
                  <a:lnTo>
                    <a:pt x="275" y="65"/>
                  </a:lnTo>
                  <a:lnTo>
                    <a:pt x="273" y="61"/>
                  </a:lnTo>
                  <a:lnTo>
                    <a:pt x="270" y="56"/>
                  </a:lnTo>
                  <a:lnTo>
                    <a:pt x="268" y="52"/>
                  </a:lnTo>
                  <a:lnTo>
                    <a:pt x="265" y="47"/>
                  </a:lnTo>
                  <a:lnTo>
                    <a:pt x="263" y="43"/>
                  </a:lnTo>
                  <a:lnTo>
                    <a:pt x="260" y="39"/>
                  </a:lnTo>
                  <a:lnTo>
                    <a:pt x="257" y="35"/>
                  </a:lnTo>
                  <a:lnTo>
                    <a:pt x="253" y="30"/>
                  </a:lnTo>
                  <a:lnTo>
                    <a:pt x="250" y="27"/>
                  </a:lnTo>
                  <a:lnTo>
                    <a:pt x="247" y="24"/>
                  </a:lnTo>
                  <a:lnTo>
                    <a:pt x="243" y="21"/>
                  </a:lnTo>
                  <a:lnTo>
                    <a:pt x="240" y="17"/>
                  </a:lnTo>
                  <a:lnTo>
                    <a:pt x="235" y="15"/>
                  </a:lnTo>
                  <a:lnTo>
                    <a:pt x="231" y="12"/>
                  </a:lnTo>
                  <a:lnTo>
                    <a:pt x="227" y="10"/>
                  </a:lnTo>
                  <a:lnTo>
                    <a:pt x="223" y="8"/>
                  </a:lnTo>
                  <a:lnTo>
                    <a:pt x="218" y="7"/>
                  </a:lnTo>
                  <a:lnTo>
                    <a:pt x="214" y="5"/>
                  </a:lnTo>
                  <a:lnTo>
                    <a:pt x="209" y="4"/>
                  </a:lnTo>
                  <a:lnTo>
                    <a:pt x="204" y="3"/>
                  </a:lnTo>
                  <a:lnTo>
                    <a:pt x="199" y="2"/>
                  </a:lnTo>
                  <a:lnTo>
                    <a:pt x="194" y="2"/>
                  </a:lnTo>
                  <a:lnTo>
                    <a:pt x="190" y="0"/>
                  </a:lnTo>
                  <a:lnTo>
                    <a:pt x="184" y="0"/>
                  </a:lnTo>
                  <a:lnTo>
                    <a:pt x="179" y="0"/>
                  </a:lnTo>
                  <a:lnTo>
                    <a:pt x="174" y="2"/>
                  </a:lnTo>
                  <a:lnTo>
                    <a:pt x="168" y="2"/>
                  </a:lnTo>
                  <a:lnTo>
                    <a:pt x="163" y="3"/>
                  </a:lnTo>
                  <a:lnTo>
                    <a:pt x="158" y="4"/>
                  </a:lnTo>
                  <a:lnTo>
                    <a:pt x="152" y="5"/>
                  </a:lnTo>
                  <a:lnTo>
                    <a:pt x="147" y="7"/>
                  </a:lnTo>
                  <a:lnTo>
                    <a:pt x="142" y="8"/>
                  </a:lnTo>
                  <a:lnTo>
                    <a:pt x="136" y="10"/>
                  </a:lnTo>
                  <a:lnTo>
                    <a:pt x="130" y="12"/>
                  </a:lnTo>
                  <a:lnTo>
                    <a:pt x="125" y="15"/>
                  </a:lnTo>
                  <a:lnTo>
                    <a:pt x="119" y="17"/>
                  </a:lnTo>
                  <a:lnTo>
                    <a:pt x="114" y="21"/>
                  </a:lnTo>
                  <a:lnTo>
                    <a:pt x="109" y="24"/>
                  </a:lnTo>
                  <a:lnTo>
                    <a:pt x="103" y="27"/>
                  </a:lnTo>
                  <a:lnTo>
                    <a:pt x="98" y="30"/>
                  </a:lnTo>
                  <a:lnTo>
                    <a:pt x="93" y="35"/>
                  </a:lnTo>
                  <a:lnTo>
                    <a:pt x="88" y="39"/>
                  </a:lnTo>
                  <a:lnTo>
                    <a:pt x="83" y="43"/>
                  </a:lnTo>
                  <a:lnTo>
                    <a:pt x="78" y="47"/>
                  </a:lnTo>
                  <a:lnTo>
                    <a:pt x="72" y="52"/>
                  </a:lnTo>
                  <a:lnTo>
                    <a:pt x="68" y="56"/>
                  </a:lnTo>
                  <a:lnTo>
                    <a:pt x="64" y="61"/>
                  </a:lnTo>
                  <a:lnTo>
                    <a:pt x="59" y="65"/>
                  </a:lnTo>
                  <a:lnTo>
                    <a:pt x="54" y="71"/>
                  </a:lnTo>
                  <a:lnTo>
                    <a:pt x="50" y="76"/>
                  </a:lnTo>
                  <a:lnTo>
                    <a:pt x="46" y="81"/>
                  </a:lnTo>
                  <a:lnTo>
                    <a:pt x="42" y="87"/>
                  </a:lnTo>
                  <a:lnTo>
                    <a:pt x="37" y="93"/>
                  </a:lnTo>
                  <a:lnTo>
                    <a:pt x="33" y="98"/>
                  </a:lnTo>
                  <a:lnTo>
                    <a:pt x="30" y="105"/>
                  </a:lnTo>
                  <a:lnTo>
                    <a:pt x="27" y="110"/>
                  </a:lnTo>
                  <a:lnTo>
                    <a:pt x="22" y="117"/>
                  </a:lnTo>
                  <a:lnTo>
                    <a:pt x="19" y="123"/>
                  </a:lnTo>
                  <a:lnTo>
                    <a:pt x="16" y="128"/>
                  </a:lnTo>
                  <a:lnTo>
                    <a:pt x="14" y="135"/>
                  </a:lnTo>
                  <a:lnTo>
                    <a:pt x="11" y="141"/>
                  </a:lnTo>
                  <a:lnTo>
                    <a:pt x="9" y="147"/>
                  </a:lnTo>
                  <a:lnTo>
                    <a:pt x="6" y="154"/>
                  </a:lnTo>
                  <a:lnTo>
                    <a:pt x="3" y="160"/>
                  </a:lnTo>
                  <a:lnTo>
                    <a:pt x="2" y="167"/>
                  </a:lnTo>
                  <a:lnTo>
                    <a:pt x="0" y="1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32" name="Line 396"/>
            <p:cNvSpPr>
              <a:spLocks noChangeShapeType="1"/>
            </p:cNvSpPr>
            <p:nvPr/>
          </p:nvSpPr>
          <p:spPr bwMode="auto">
            <a:xfrm flipH="1">
              <a:off x="1625" y="2289"/>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33" name="Freeform 397"/>
            <p:cNvSpPr>
              <a:spLocks/>
            </p:cNvSpPr>
            <p:nvPr/>
          </p:nvSpPr>
          <p:spPr bwMode="auto">
            <a:xfrm>
              <a:off x="1566" y="2345"/>
              <a:ext cx="59" cy="37"/>
            </a:xfrm>
            <a:custGeom>
              <a:avLst/>
              <a:gdLst>
                <a:gd name="T0" fmla="*/ 0 w 284"/>
                <a:gd name="T1" fmla="*/ 0 h 172"/>
                <a:gd name="T2" fmla="*/ 0 w 284"/>
                <a:gd name="T3" fmla="*/ 0 h 172"/>
                <a:gd name="T4" fmla="*/ 0 w 284"/>
                <a:gd name="T5" fmla="*/ 0 h 172"/>
                <a:gd name="T6" fmla="*/ 0 w 284"/>
                <a:gd name="T7" fmla="*/ 0 h 172"/>
                <a:gd name="T8" fmla="*/ 0 w 284"/>
                <a:gd name="T9" fmla="*/ 1 h 172"/>
                <a:gd name="T10" fmla="*/ 0 w 284"/>
                <a:gd name="T11" fmla="*/ 1 h 172"/>
                <a:gd name="T12" fmla="*/ 0 w 284"/>
                <a:gd name="T13" fmla="*/ 1 h 172"/>
                <a:gd name="T14" fmla="*/ 0 w 284"/>
                <a:gd name="T15" fmla="*/ 1 h 172"/>
                <a:gd name="T16" fmla="*/ 0 w 284"/>
                <a:gd name="T17" fmla="*/ 1 h 172"/>
                <a:gd name="T18" fmla="*/ 0 w 284"/>
                <a:gd name="T19" fmla="*/ 1 h 172"/>
                <a:gd name="T20" fmla="*/ 0 w 284"/>
                <a:gd name="T21" fmla="*/ 1 h 172"/>
                <a:gd name="T22" fmla="*/ 0 w 284"/>
                <a:gd name="T23" fmla="*/ 1 h 172"/>
                <a:gd name="T24" fmla="*/ 0 w 284"/>
                <a:gd name="T25" fmla="*/ 1 h 172"/>
                <a:gd name="T26" fmla="*/ 0 w 284"/>
                <a:gd name="T27" fmla="*/ 2 h 172"/>
                <a:gd name="T28" fmla="*/ 0 w 284"/>
                <a:gd name="T29" fmla="*/ 2 h 172"/>
                <a:gd name="T30" fmla="*/ 0 w 284"/>
                <a:gd name="T31" fmla="*/ 2 h 172"/>
                <a:gd name="T32" fmla="*/ 0 w 284"/>
                <a:gd name="T33" fmla="*/ 2 h 172"/>
                <a:gd name="T34" fmla="*/ 1 w 284"/>
                <a:gd name="T35" fmla="*/ 2 h 172"/>
                <a:gd name="T36" fmla="*/ 1 w 284"/>
                <a:gd name="T37" fmla="*/ 2 h 172"/>
                <a:gd name="T38" fmla="*/ 1 w 284"/>
                <a:gd name="T39" fmla="*/ 2 h 172"/>
                <a:gd name="T40" fmla="*/ 1 w 284"/>
                <a:gd name="T41" fmla="*/ 2 h 172"/>
                <a:gd name="T42" fmla="*/ 1 w 284"/>
                <a:gd name="T43" fmla="*/ 2 h 172"/>
                <a:gd name="T44" fmla="*/ 1 w 284"/>
                <a:gd name="T45" fmla="*/ 2 h 172"/>
                <a:gd name="T46" fmla="*/ 1 w 284"/>
                <a:gd name="T47" fmla="*/ 2 h 172"/>
                <a:gd name="T48" fmla="*/ 1 w 284"/>
                <a:gd name="T49" fmla="*/ 2 h 172"/>
                <a:gd name="T50" fmla="*/ 1 w 284"/>
                <a:gd name="T51" fmla="*/ 2 h 172"/>
                <a:gd name="T52" fmla="*/ 1 w 284"/>
                <a:gd name="T53" fmla="*/ 2 h 172"/>
                <a:gd name="T54" fmla="*/ 1 w 284"/>
                <a:gd name="T55" fmla="*/ 2 h 172"/>
                <a:gd name="T56" fmla="*/ 2 w 284"/>
                <a:gd name="T57" fmla="*/ 2 h 172"/>
                <a:gd name="T58" fmla="*/ 2 w 284"/>
                <a:gd name="T59" fmla="*/ 1 h 172"/>
                <a:gd name="T60" fmla="*/ 2 w 284"/>
                <a:gd name="T61" fmla="*/ 1 h 172"/>
                <a:gd name="T62" fmla="*/ 2 w 284"/>
                <a:gd name="T63" fmla="*/ 1 h 172"/>
                <a:gd name="T64" fmla="*/ 2 w 284"/>
                <a:gd name="T65" fmla="*/ 1 h 172"/>
                <a:gd name="T66" fmla="*/ 2 w 284"/>
                <a:gd name="T67" fmla="*/ 1 h 172"/>
                <a:gd name="T68" fmla="*/ 2 w 284"/>
                <a:gd name="T69" fmla="*/ 1 h 172"/>
                <a:gd name="T70" fmla="*/ 2 w 284"/>
                <a:gd name="T71" fmla="*/ 1 h 172"/>
                <a:gd name="T72" fmla="*/ 2 w 284"/>
                <a:gd name="T73" fmla="*/ 1 h 172"/>
                <a:gd name="T74" fmla="*/ 2 w 284"/>
                <a:gd name="T75" fmla="*/ 1 h 172"/>
                <a:gd name="T76" fmla="*/ 2 w 284"/>
                <a:gd name="T77" fmla="*/ 0 h 172"/>
                <a:gd name="T78" fmla="*/ 2 w 284"/>
                <a:gd name="T79" fmla="*/ 0 h 172"/>
                <a:gd name="T80" fmla="*/ 2 w 284"/>
                <a:gd name="T81" fmla="*/ 0 h 172"/>
                <a:gd name="T82" fmla="*/ 2 w 284"/>
                <a:gd name="T83" fmla="*/ 0 h 1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84" h="172">
                  <a:moveTo>
                    <a:pt x="7" y="0"/>
                  </a:moveTo>
                  <a:lnTo>
                    <a:pt x="6" y="6"/>
                  </a:lnTo>
                  <a:lnTo>
                    <a:pt x="4" y="13"/>
                  </a:lnTo>
                  <a:lnTo>
                    <a:pt x="3" y="19"/>
                  </a:lnTo>
                  <a:lnTo>
                    <a:pt x="2" y="25"/>
                  </a:lnTo>
                  <a:lnTo>
                    <a:pt x="2" y="32"/>
                  </a:lnTo>
                  <a:lnTo>
                    <a:pt x="1" y="38"/>
                  </a:lnTo>
                  <a:lnTo>
                    <a:pt x="1" y="44"/>
                  </a:lnTo>
                  <a:lnTo>
                    <a:pt x="0" y="51"/>
                  </a:lnTo>
                  <a:lnTo>
                    <a:pt x="0" y="56"/>
                  </a:lnTo>
                  <a:lnTo>
                    <a:pt x="0" y="63"/>
                  </a:lnTo>
                  <a:lnTo>
                    <a:pt x="1" y="69"/>
                  </a:lnTo>
                  <a:lnTo>
                    <a:pt x="1" y="74"/>
                  </a:lnTo>
                  <a:lnTo>
                    <a:pt x="2" y="81"/>
                  </a:lnTo>
                  <a:lnTo>
                    <a:pt x="3" y="86"/>
                  </a:lnTo>
                  <a:lnTo>
                    <a:pt x="4" y="91"/>
                  </a:lnTo>
                  <a:lnTo>
                    <a:pt x="5" y="97"/>
                  </a:lnTo>
                  <a:lnTo>
                    <a:pt x="7" y="102"/>
                  </a:lnTo>
                  <a:lnTo>
                    <a:pt x="10" y="107"/>
                  </a:lnTo>
                  <a:lnTo>
                    <a:pt x="11" y="113"/>
                  </a:lnTo>
                  <a:lnTo>
                    <a:pt x="13" y="117"/>
                  </a:lnTo>
                  <a:lnTo>
                    <a:pt x="16" y="121"/>
                  </a:lnTo>
                  <a:lnTo>
                    <a:pt x="18" y="126"/>
                  </a:lnTo>
                  <a:lnTo>
                    <a:pt x="21" y="131"/>
                  </a:lnTo>
                  <a:lnTo>
                    <a:pt x="23" y="135"/>
                  </a:lnTo>
                  <a:lnTo>
                    <a:pt x="27" y="138"/>
                  </a:lnTo>
                  <a:lnTo>
                    <a:pt x="30" y="142"/>
                  </a:lnTo>
                  <a:lnTo>
                    <a:pt x="33" y="146"/>
                  </a:lnTo>
                  <a:lnTo>
                    <a:pt x="37" y="149"/>
                  </a:lnTo>
                  <a:lnTo>
                    <a:pt x="40" y="152"/>
                  </a:lnTo>
                  <a:lnTo>
                    <a:pt x="45" y="155"/>
                  </a:lnTo>
                  <a:lnTo>
                    <a:pt x="48" y="157"/>
                  </a:lnTo>
                  <a:lnTo>
                    <a:pt x="52" y="161"/>
                  </a:lnTo>
                  <a:lnTo>
                    <a:pt x="56" y="163"/>
                  </a:lnTo>
                  <a:lnTo>
                    <a:pt x="61" y="165"/>
                  </a:lnTo>
                  <a:lnTo>
                    <a:pt x="66" y="166"/>
                  </a:lnTo>
                  <a:lnTo>
                    <a:pt x="70" y="168"/>
                  </a:lnTo>
                  <a:lnTo>
                    <a:pt x="75" y="169"/>
                  </a:lnTo>
                  <a:lnTo>
                    <a:pt x="80" y="170"/>
                  </a:lnTo>
                  <a:lnTo>
                    <a:pt x="84" y="171"/>
                  </a:lnTo>
                  <a:lnTo>
                    <a:pt x="89" y="172"/>
                  </a:lnTo>
                  <a:lnTo>
                    <a:pt x="95" y="172"/>
                  </a:lnTo>
                  <a:lnTo>
                    <a:pt x="100" y="172"/>
                  </a:lnTo>
                  <a:lnTo>
                    <a:pt x="104" y="172"/>
                  </a:lnTo>
                  <a:lnTo>
                    <a:pt x="110" y="172"/>
                  </a:lnTo>
                  <a:lnTo>
                    <a:pt x="115" y="171"/>
                  </a:lnTo>
                  <a:lnTo>
                    <a:pt x="120" y="170"/>
                  </a:lnTo>
                  <a:lnTo>
                    <a:pt x="126" y="169"/>
                  </a:lnTo>
                  <a:lnTo>
                    <a:pt x="131" y="168"/>
                  </a:lnTo>
                  <a:lnTo>
                    <a:pt x="137" y="166"/>
                  </a:lnTo>
                  <a:lnTo>
                    <a:pt x="143" y="165"/>
                  </a:lnTo>
                  <a:lnTo>
                    <a:pt x="148" y="163"/>
                  </a:lnTo>
                  <a:lnTo>
                    <a:pt x="153" y="161"/>
                  </a:lnTo>
                  <a:lnTo>
                    <a:pt x="159" y="157"/>
                  </a:lnTo>
                  <a:lnTo>
                    <a:pt x="164" y="155"/>
                  </a:lnTo>
                  <a:lnTo>
                    <a:pt x="169" y="152"/>
                  </a:lnTo>
                  <a:lnTo>
                    <a:pt x="175" y="149"/>
                  </a:lnTo>
                  <a:lnTo>
                    <a:pt x="180" y="146"/>
                  </a:lnTo>
                  <a:lnTo>
                    <a:pt x="185" y="142"/>
                  </a:lnTo>
                  <a:lnTo>
                    <a:pt x="191" y="138"/>
                  </a:lnTo>
                  <a:lnTo>
                    <a:pt x="196" y="135"/>
                  </a:lnTo>
                  <a:lnTo>
                    <a:pt x="201" y="131"/>
                  </a:lnTo>
                  <a:lnTo>
                    <a:pt x="206" y="126"/>
                  </a:lnTo>
                  <a:lnTo>
                    <a:pt x="211" y="121"/>
                  </a:lnTo>
                  <a:lnTo>
                    <a:pt x="215" y="117"/>
                  </a:lnTo>
                  <a:lnTo>
                    <a:pt x="220" y="113"/>
                  </a:lnTo>
                  <a:lnTo>
                    <a:pt x="225" y="107"/>
                  </a:lnTo>
                  <a:lnTo>
                    <a:pt x="229" y="102"/>
                  </a:lnTo>
                  <a:lnTo>
                    <a:pt x="234" y="97"/>
                  </a:lnTo>
                  <a:lnTo>
                    <a:pt x="239" y="91"/>
                  </a:lnTo>
                  <a:lnTo>
                    <a:pt x="243" y="86"/>
                  </a:lnTo>
                  <a:lnTo>
                    <a:pt x="246" y="81"/>
                  </a:lnTo>
                  <a:lnTo>
                    <a:pt x="250" y="74"/>
                  </a:lnTo>
                  <a:lnTo>
                    <a:pt x="253" y="69"/>
                  </a:lnTo>
                  <a:lnTo>
                    <a:pt x="258" y="63"/>
                  </a:lnTo>
                  <a:lnTo>
                    <a:pt x="261" y="56"/>
                  </a:lnTo>
                  <a:lnTo>
                    <a:pt x="264" y="51"/>
                  </a:lnTo>
                  <a:lnTo>
                    <a:pt x="267" y="44"/>
                  </a:lnTo>
                  <a:lnTo>
                    <a:pt x="270" y="38"/>
                  </a:lnTo>
                  <a:lnTo>
                    <a:pt x="273" y="32"/>
                  </a:lnTo>
                  <a:lnTo>
                    <a:pt x="276" y="25"/>
                  </a:lnTo>
                  <a:lnTo>
                    <a:pt x="278" y="19"/>
                  </a:lnTo>
                  <a:lnTo>
                    <a:pt x="280" y="13"/>
                  </a:lnTo>
                  <a:lnTo>
                    <a:pt x="282" y="6"/>
                  </a:lnTo>
                  <a:lnTo>
                    <a:pt x="28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34" name="Line 398"/>
            <p:cNvSpPr>
              <a:spLocks noChangeShapeType="1"/>
            </p:cNvSpPr>
            <p:nvPr/>
          </p:nvSpPr>
          <p:spPr bwMode="auto">
            <a:xfrm>
              <a:off x="1482" y="2432"/>
              <a:ext cx="12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35" name="Line 399"/>
            <p:cNvSpPr>
              <a:spLocks noChangeShapeType="1"/>
            </p:cNvSpPr>
            <p:nvPr/>
          </p:nvSpPr>
          <p:spPr bwMode="auto">
            <a:xfrm>
              <a:off x="1482" y="2432"/>
              <a:ext cx="0" cy="14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36" name="Freeform 400"/>
            <p:cNvSpPr>
              <a:spLocks/>
            </p:cNvSpPr>
            <p:nvPr/>
          </p:nvSpPr>
          <p:spPr bwMode="auto">
            <a:xfrm>
              <a:off x="2682" y="2256"/>
              <a:ext cx="69" cy="63"/>
            </a:xfrm>
            <a:custGeom>
              <a:avLst/>
              <a:gdLst>
                <a:gd name="T0" fmla="*/ 0 w 332"/>
                <a:gd name="T1" fmla="*/ 0 h 311"/>
                <a:gd name="T2" fmla="*/ 1 w 332"/>
                <a:gd name="T3" fmla="*/ 3 h 311"/>
                <a:gd name="T4" fmla="*/ 3 w 332"/>
                <a:gd name="T5" fmla="*/ 0 h 311"/>
                <a:gd name="T6" fmla="*/ 0 60000 65536"/>
                <a:gd name="T7" fmla="*/ 0 60000 65536"/>
                <a:gd name="T8" fmla="*/ 0 60000 65536"/>
              </a:gdLst>
              <a:ahLst/>
              <a:cxnLst>
                <a:cxn ang="T6">
                  <a:pos x="T0" y="T1"/>
                </a:cxn>
                <a:cxn ang="T7">
                  <a:pos x="T2" y="T3"/>
                </a:cxn>
                <a:cxn ang="T8">
                  <a:pos x="T4" y="T5"/>
                </a:cxn>
              </a:cxnLst>
              <a:rect l="0" t="0" r="r" b="b"/>
              <a:pathLst>
                <a:path w="332" h="311">
                  <a:moveTo>
                    <a:pt x="0" y="0"/>
                  </a:moveTo>
                  <a:lnTo>
                    <a:pt x="82" y="311"/>
                  </a:lnTo>
                  <a:lnTo>
                    <a:pt x="33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37" name="Line 401"/>
            <p:cNvSpPr>
              <a:spLocks noChangeShapeType="1"/>
            </p:cNvSpPr>
            <p:nvPr/>
          </p:nvSpPr>
          <p:spPr bwMode="auto">
            <a:xfrm flipH="1">
              <a:off x="2682" y="2319"/>
              <a:ext cx="17"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38" name="Freeform 402"/>
            <p:cNvSpPr>
              <a:spLocks/>
            </p:cNvSpPr>
            <p:nvPr/>
          </p:nvSpPr>
          <p:spPr bwMode="auto">
            <a:xfrm>
              <a:off x="2730" y="2332"/>
              <a:ext cx="56" cy="77"/>
            </a:xfrm>
            <a:custGeom>
              <a:avLst/>
              <a:gdLst>
                <a:gd name="T0" fmla="*/ 0 w 274"/>
                <a:gd name="T1" fmla="*/ 0 h 372"/>
                <a:gd name="T2" fmla="*/ 0 w 274"/>
                <a:gd name="T3" fmla="*/ 3 h 372"/>
                <a:gd name="T4" fmla="*/ 1 w 274"/>
                <a:gd name="T5" fmla="*/ 1 h 372"/>
                <a:gd name="T6" fmla="*/ 1 w 274"/>
                <a:gd name="T7" fmla="*/ 3 h 372"/>
                <a:gd name="T8" fmla="*/ 2 w 274"/>
                <a:gd name="T9" fmla="*/ 0 h 3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4" h="372">
                  <a:moveTo>
                    <a:pt x="42" y="0"/>
                  </a:moveTo>
                  <a:lnTo>
                    <a:pt x="0" y="372"/>
                  </a:lnTo>
                  <a:lnTo>
                    <a:pt x="125" y="124"/>
                  </a:lnTo>
                  <a:lnTo>
                    <a:pt x="116" y="372"/>
                  </a:lnTo>
                  <a:lnTo>
                    <a:pt x="27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39" name="Freeform 403"/>
            <p:cNvSpPr>
              <a:spLocks/>
            </p:cNvSpPr>
            <p:nvPr/>
          </p:nvSpPr>
          <p:spPr bwMode="auto">
            <a:xfrm>
              <a:off x="1517" y="3674"/>
              <a:ext cx="68" cy="65"/>
            </a:xfrm>
            <a:custGeom>
              <a:avLst/>
              <a:gdLst>
                <a:gd name="T0" fmla="*/ 0 w 331"/>
                <a:gd name="T1" fmla="*/ 0 h 309"/>
                <a:gd name="T2" fmla="*/ 1 w 331"/>
                <a:gd name="T3" fmla="*/ 3 h 309"/>
                <a:gd name="T4" fmla="*/ 3 w 331"/>
                <a:gd name="T5" fmla="*/ 0 h 309"/>
                <a:gd name="T6" fmla="*/ 0 60000 65536"/>
                <a:gd name="T7" fmla="*/ 0 60000 65536"/>
                <a:gd name="T8" fmla="*/ 0 60000 65536"/>
              </a:gdLst>
              <a:ahLst/>
              <a:cxnLst>
                <a:cxn ang="T6">
                  <a:pos x="T0" y="T1"/>
                </a:cxn>
                <a:cxn ang="T7">
                  <a:pos x="T2" y="T3"/>
                </a:cxn>
                <a:cxn ang="T8">
                  <a:pos x="T4" y="T5"/>
                </a:cxn>
              </a:cxnLst>
              <a:rect l="0" t="0" r="r" b="b"/>
              <a:pathLst>
                <a:path w="331" h="309">
                  <a:moveTo>
                    <a:pt x="0" y="0"/>
                  </a:moveTo>
                  <a:lnTo>
                    <a:pt x="82" y="309"/>
                  </a:lnTo>
                  <a:lnTo>
                    <a:pt x="33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3340" name="Line 404"/>
            <p:cNvSpPr>
              <a:spLocks noChangeShapeType="1"/>
            </p:cNvSpPr>
            <p:nvPr/>
          </p:nvSpPr>
          <p:spPr bwMode="auto">
            <a:xfrm flipH="1">
              <a:off x="1517" y="3739"/>
              <a:ext cx="17"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41" name="Line 405"/>
            <p:cNvSpPr>
              <a:spLocks noChangeShapeType="1"/>
            </p:cNvSpPr>
            <p:nvPr/>
          </p:nvSpPr>
          <p:spPr bwMode="auto">
            <a:xfrm flipV="1">
              <a:off x="1557" y="3755"/>
              <a:ext cx="20"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42" name="Line 406"/>
            <p:cNvSpPr>
              <a:spLocks noChangeShapeType="1"/>
            </p:cNvSpPr>
            <p:nvPr/>
          </p:nvSpPr>
          <p:spPr bwMode="auto">
            <a:xfrm>
              <a:off x="1567" y="3788"/>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43" name="Line 407"/>
            <p:cNvSpPr>
              <a:spLocks noChangeShapeType="1"/>
            </p:cNvSpPr>
            <p:nvPr/>
          </p:nvSpPr>
          <p:spPr bwMode="auto">
            <a:xfrm flipH="1">
              <a:off x="1586" y="3755"/>
              <a:ext cx="22"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44" name="Line 408"/>
            <p:cNvSpPr>
              <a:spLocks noChangeShapeType="1"/>
            </p:cNvSpPr>
            <p:nvPr/>
          </p:nvSpPr>
          <p:spPr bwMode="auto">
            <a:xfrm>
              <a:off x="172" y="2389"/>
              <a:ext cx="34" cy="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345" name="Line 409"/>
            <p:cNvSpPr>
              <a:spLocks noChangeShapeType="1"/>
            </p:cNvSpPr>
            <p:nvPr/>
          </p:nvSpPr>
          <p:spPr bwMode="auto">
            <a:xfrm flipH="1">
              <a:off x="137" y="2389"/>
              <a:ext cx="103" cy="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1" fill="hold" grpId="0" nodeType="clickEffect">
                                  <p:stCondLst>
                                    <p:cond delay="0"/>
                                  </p:stCondLst>
                                  <p:childTnLst>
                                    <p:set>
                                      <p:cBhvr>
                                        <p:cTn id="6" dur="1" fill="hold">
                                          <p:stCondLst>
                                            <p:cond delay="0"/>
                                          </p:stCondLst>
                                        </p:cTn>
                                        <p:tgtEl>
                                          <p:spTgt spid="267319"/>
                                        </p:tgtEl>
                                        <p:attrNameLst>
                                          <p:attrName>style.visibility</p:attrName>
                                        </p:attrNameLst>
                                      </p:cBhvr>
                                      <p:to>
                                        <p:strVal val="visible"/>
                                      </p:to>
                                    </p:set>
                                    <p:animEffect transition="in" filter="slide(fromTop)">
                                      <p:cBhvr>
                                        <p:cTn id="7" dur="500"/>
                                        <p:tgtEl>
                                          <p:spTgt spid="26731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1" fill="hold" grpId="0" nodeType="clickEffect">
                                  <p:stCondLst>
                                    <p:cond delay="0"/>
                                  </p:stCondLst>
                                  <p:childTnLst>
                                    <p:set>
                                      <p:cBhvr>
                                        <p:cTn id="11" dur="1" fill="hold">
                                          <p:stCondLst>
                                            <p:cond delay="0"/>
                                          </p:stCondLst>
                                        </p:cTn>
                                        <p:tgtEl>
                                          <p:spTgt spid="267318"/>
                                        </p:tgtEl>
                                        <p:attrNameLst>
                                          <p:attrName>style.visibility</p:attrName>
                                        </p:attrNameLst>
                                      </p:cBhvr>
                                      <p:to>
                                        <p:strVal val="visible"/>
                                      </p:to>
                                    </p:set>
                                    <p:anim calcmode="lin" valueType="num">
                                      <p:cBhvr additive="base">
                                        <p:cTn id="12" dur="500" fill="hold"/>
                                        <p:tgtEl>
                                          <p:spTgt spid="267318"/>
                                        </p:tgtEl>
                                        <p:attrNameLst>
                                          <p:attrName>ppt_x</p:attrName>
                                        </p:attrNameLst>
                                      </p:cBhvr>
                                      <p:tavLst>
                                        <p:tav tm="0">
                                          <p:val>
                                            <p:strVal val="#ppt_x"/>
                                          </p:val>
                                        </p:tav>
                                        <p:tav tm="100000">
                                          <p:val>
                                            <p:strVal val="#ppt_x"/>
                                          </p:val>
                                        </p:tav>
                                      </p:tavLst>
                                    </p:anim>
                                    <p:anim calcmode="lin" valueType="num">
                                      <p:cBhvr additive="base">
                                        <p:cTn id="13" dur="500" fill="hold"/>
                                        <p:tgtEl>
                                          <p:spTgt spid="267318"/>
                                        </p:tgtEl>
                                        <p:attrNameLst>
                                          <p:attrName>ppt_y</p:attrName>
                                        </p:attrNameLst>
                                      </p:cBhvr>
                                      <p:tavLst>
                                        <p:tav tm="0">
                                          <p:val>
                                            <p:strVal val="0-#ppt_h/2"/>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nodeType="clickEffect">
                                  <p:stCondLst>
                                    <p:cond delay="0"/>
                                  </p:stCondLst>
                                  <p:childTnLst>
                                    <p:set>
                                      <p:cBhvr>
                                        <p:cTn id="17" dur="1" fill="hold">
                                          <p:stCondLst>
                                            <p:cond delay="0"/>
                                          </p:stCondLst>
                                        </p:cTn>
                                        <p:tgtEl>
                                          <p:spTgt spid="267607"/>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grpId="0" nodeType="clickEffect">
                                  <p:stCondLst>
                                    <p:cond delay="0"/>
                                  </p:stCondLst>
                                  <p:childTnLst>
                                    <p:set>
                                      <p:cBhvr>
                                        <p:cTn id="21" dur="1" fill="hold">
                                          <p:stCondLst>
                                            <p:cond delay="0"/>
                                          </p:stCondLst>
                                        </p:cTn>
                                        <p:tgtEl>
                                          <p:spTgt spid="267317"/>
                                        </p:tgtEl>
                                        <p:attrNameLst>
                                          <p:attrName>style.visibility</p:attrName>
                                        </p:attrNameLst>
                                      </p:cBhvr>
                                      <p:to>
                                        <p:strVal val="visible"/>
                                      </p:to>
                                    </p:set>
                                    <p:anim calcmode="lin" valueType="num">
                                      <p:cBhvr additive="base">
                                        <p:cTn id="22" dur="500" fill="hold"/>
                                        <p:tgtEl>
                                          <p:spTgt spid="267317"/>
                                        </p:tgtEl>
                                        <p:attrNameLst>
                                          <p:attrName>ppt_x</p:attrName>
                                        </p:attrNameLst>
                                      </p:cBhvr>
                                      <p:tavLst>
                                        <p:tav tm="0">
                                          <p:val>
                                            <p:strVal val="0-#ppt_w/2"/>
                                          </p:val>
                                        </p:tav>
                                        <p:tav tm="100000">
                                          <p:val>
                                            <p:strVal val="#ppt_x"/>
                                          </p:val>
                                        </p:tav>
                                      </p:tavLst>
                                    </p:anim>
                                    <p:anim calcmode="lin" valueType="num">
                                      <p:cBhvr additive="base">
                                        <p:cTn id="23" dur="500" fill="hold"/>
                                        <p:tgtEl>
                                          <p:spTgt spid="267317"/>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nodeType="clickEffect">
                                  <p:stCondLst>
                                    <p:cond delay="0"/>
                                  </p:stCondLst>
                                  <p:childTnLst>
                                    <p:set>
                                      <p:cBhvr>
                                        <p:cTn id="27" dur="1" fill="hold">
                                          <p:stCondLst>
                                            <p:cond delay="0"/>
                                          </p:stCondLst>
                                        </p:cTn>
                                        <p:tgtEl>
                                          <p:spTgt spid="267632"/>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3" fill="hold" grpId="0" nodeType="clickEffect">
                                  <p:stCondLst>
                                    <p:cond delay="0"/>
                                  </p:stCondLst>
                                  <p:childTnLst>
                                    <p:set>
                                      <p:cBhvr>
                                        <p:cTn id="31" dur="1" fill="hold">
                                          <p:stCondLst>
                                            <p:cond delay="0"/>
                                          </p:stCondLst>
                                        </p:cTn>
                                        <p:tgtEl>
                                          <p:spTgt spid="267316"/>
                                        </p:tgtEl>
                                        <p:attrNameLst>
                                          <p:attrName>style.visibility</p:attrName>
                                        </p:attrNameLst>
                                      </p:cBhvr>
                                      <p:to>
                                        <p:strVal val="visible"/>
                                      </p:to>
                                    </p:set>
                                    <p:anim calcmode="lin" valueType="num">
                                      <p:cBhvr additive="base">
                                        <p:cTn id="32" dur="500" fill="hold"/>
                                        <p:tgtEl>
                                          <p:spTgt spid="267316"/>
                                        </p:tgtEl>
                                        <p:attrNameLst>
                                          <p:attrName>ppt_x</p:attrName>
                                        </p:attrNameLst>
                                      </p:cBhvr>
                                      <p:tavLst>
                                        <p:tav tm="0">
                                          <p:val>
                                            <p:strVal val="1+#ppt_w/2"/>
                                          </p:val>
                                        </p:tav>
                                        <p:tav tm="100000">
                                          <p:val>
                                            <p:strVal val="#ppt_x"/>
                                          </p:val>
                                        </p:tav>
                                      </p:tavLst>
                                    </p:anim>
                                    <p:anim calcmode="lin" valueType="num">
                                      <p:cBhvr additive="base">
                                        <p:cTn id="33" dur="500" fill="hold"/>
                                        <p:tgtEl>
                                          <p:spTgt spid="267316"/>
                                        </p:tgtEl>
                                        <p:attrNameLst>
                                          <p:attrName>ppt_y</p:attrName>
                                        </p:attrNameLst>
                                      </p:cBhvr>
                                      <p:tavLst>
                                        <p:tav tm="0">
                                          <p:val>
                                            <p:strVal val="0-#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0"/>
                                          </p:stCondLst>
                                        </p:cTn>
                                        <p:tgtEl>
                                          <p:spTgt spid="267639"/>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nodeType="clickEffect">
                                  <p:stCondLst>
                                    <p:cond delay="0"/>
                                  </p:stCondLst>
                                  <p:childTnLst>
                                    <p:set>
                                      <p:cBhvr>
                                        <p:cTn id="41" dur="1" fill="hold">
                                          <p:stCondLst>
                                            <p:cond delay="0"/>
                                          </p:stCondLst>
                                        </p:cTn>
                                        <p:tgtEl>
                                          <p:spTgt spid="267654"/>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267578"/>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nodeType="clickEffect">
                                  <p:stCondLst>
                                    <p:cond delay="0"/>
                                  </p:stCondLst>
                                  <p:childTnLst>
                                    <p:set>
                                      <p:cBhvr>
                                        <p:cTn id="49" dur="1" fill="hold">
                                          <p:stCondLst>
                                            <p:cond delay="0"/>
                                          </p:stCondLst>
                                        </p:cTn>
                                        <p:tgtEl>
                                          <p:spTgt spid="267645"/>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nodeType="clickEffect">
                                  <p:stCondLst>
                                    <p:cond delay="0"/>
                                  </p:stCondLst>
                                  <p:childTnLst>
                                    <p:set>
                                      <p:cBhvr>
                                        <p:cTn id="53" dur="1" fill="hold">
                                          <p:stCondLst>
                                            <p:cond delay="0"/>
                                          </p:stCondLst>
                                        </p:cTn>
                                        <p:tgtEl>
                                          <p:spTgt spid="2675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316" grpId="0" animBg="1" autoUpdateAnimBg="0"/>
      <p:bldP spid="267317" grpId="0" animBg="1" autoUpdateAnimBg="0"/>
      <p:bldP spid="267318" grpId="0" animBg="1" autoUpdateAnimBg="0"/>
      <p:bldP spid="267319" grpId="0" autoUpdateAnimBg="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322" name="Text Box 34"/>
          <p:cNvSpPr txBox="1">
            <a:spLocks noChangeArrowheads="1"/>
          </p:cNvSpPr>
          <p:nvPr/>
        </p:nvSpPr>
        <p:spPr bwMode="auto">
          <a:xfrm>
            <a:off x="0" y="4005263"/>
            <a:ext cx="3990975" cy="641350"/>
          </a:xfrm>
          <a:prstGeom prst="rect">
            <a:avLst/>
          </a:prstGeom>
          <a:noFill/>
          <a:ln>
            <a:noFill/>
          </a:ln>
          <a:effectLst/>
          <a:extLst>
            <a:ext uri="{909E8E84-426E-40DD-AFC4-6F175D3DCCD1}">
              <a14:hiddenFill xmlns:a14="http://schemas.microsoft.com/office/drawing/2010/main">
                <a:solidFill>
                  <a:srgbClr val="FFFF66"/>
                </a:solidFill>
              </a14:hiddenFill>
            </a:ext>
            <a:ext uri="{91240B29-F687-4F45-9708-019B960494DF}">
              <a14:hiddenLine xmlns:a14="http://schemas.microsoft.com/office/drawing/2010/main" w="76200">
                <a:pattFill prst="smCheck">
                  <a:fgClr>
                    <a:srgbClr val="FF3300"/>
                  </a:fgClr>
                  <a:bgClr>
                    <a:srgbClr val="FFFF00"/>
                  </a:bgClr>
                </a:patt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点的投影规律</a:t>
            </a:r>
            <a:r>
              <a:rPr lang="en-US" altLang="zh-CN" sz="3600" b="1">
                <a:solidFill>
                  <a:srgbClr val="FF0000"/>
                </a:solidFill>
                <a:ea typeface="黑体" pitchFamily="2" charset="-122"/>
              </a:rPr>
              <a:t>:</a:t>
            </a:r>
            <a:endParaRPr lang="en-US" altLang="zh-CN" sz="3600" b="1"/>
          </a:p>
        </p:txBody>
      </p:sp>
      <p:sp>
        <p:nvSpPr>
          <p:cNvPr id="268323" name="Text Box 35"/>
          <p:cNvSpPr txBox="1">
            <a:spLocks noChangeArrowheads="1"/>
          </p:cNvSpPr>
          <p:nvPr/>
        </p:nvSpPr>
        <p:spPr bwMode="auto">
          <a:xfrm>
            <a:off x="0" y="4570413"/>
            <a:ext cx="3613150"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1</a:t>
            </a:r>
            <a:r>
              <a:rPr lang="en-US" altLang="zh-CN" sz="3600" b="1"/>
              <a:t>. </a:t>
            </a:r>
            <a:r>
              <a:rPr lang="en-US" altLang="zh-CN" sz="3600" b="1">
                <a:latin typeface="黑体" pitchFamily="2" charset="-122"/>
                <a:ea typeface="黑体" pitchFamily="2" charset="-122"/>
                <a:sym typeface="EuroRoman" pitchFamily="2" charset="2"/>
              </a:rPr>
              <a:t>a</a:t>
            </a:r>
            <a:r>
              <a:rPr lang="en-US" altLang="zh-CN" sz="3600" b="1">
                <a:latin typeface="黑体" pitchFamily="2" charset="-122"/>
                <a:ea typeface="黑体" pitchFamily="2" charset="-122"/>
                <a:sym typeface="Symbol" pitchFamily="18" charset="2"/>
              </a:rPr>
              <a:t></a:t>
            </a:r>
            <a:r>
              <a:rPr lang="en-US" altLang="zh-CN" sz="3600" b="1">
                <a:latin typeface="黑体" pitchFamily="2" charset="-122"/>
                <a:ea typeface="黑体" pitchFamily="2" charset="-122"/>
              </a:rPr>
              <a:t>a⊥OX</a:t>
            </a:r>
            <a:r>
              <a:rPr lang="zh-CN" altLang="zh-CN" sz="3600" b="1"/>
              <a:t>轴</a:t>
            </a:r>
            <a:endParaRPr lang="zh-CN" altLang="en-US" sz="3600" b="1"/>
          </a:p>
        </p:txBody>
      </p:sp>
      <p:sp>
        <p:nvSpPr>
          <p:cNvPr id="268324" name="Text Box 36"/>
          <p:cNvSpPr txBox="1">
            <a:spLocks noChangeArrowheads="1"/>
          </p:cNvSpPr>
          <p:nvPr/>
        </p:nvSpPr>
        <p:spPr bwMode="auto">
          <a:xfrm>
            <a:off x="0" y="5084763"/>
            <a:ext cx="7823200"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2</a:t>
            </a:r>
            <a:r>
              <a:rPr lang="en-US" altLang="zh-CN" sz="3600" b="1"/>
              <a:t>. </a:t>
            </a:r>
            <a:r>
              <a:rPr lang="en-US" altLang="zh-CN" sz="3600" b="1">
                <a:latin typeface="黑体" pitchFamily="2" charset="-122"/>
                <a:ea typeface="黑体" pitchFamily="2" charset="-122"/>
              </a:rPr>
              <a:t>aa</a:t>
            </a:r>
            <a:r>
              <a:rPr lang="en-US" altLang="zh-CN" sz="3600" b="1" baseline="-25000">
                <a:latin typeface="黑体" pitchFamily="2" charset="-122"/>
                <a:ea typeface="黑体" pitchFamily="2" charset="-122"/>
              </a:rPr>
              <a:t>x</a:t>
            </a:r>
            <a:r>
              <a:rPr lang="en-US" altLang="zh-CN" sz="3600" b="1">
                <a:latin typeface="黑体" pitchFamily="2" charset="-122"/>
                <a:ea typeface="黑体" pitchFamily="2" charset="-122"/>
              </a:rPr>
              <a:t>=a</a:t>
            </a:r>
            <a:r>
              <a:rPr lang="en-US" altLang="zh-CN" sz="3600" b="1">
                <a:latin typeface="黑体" pitchFamily="2" charset="-122"/>
                <a:ea typeface="黑体" pitchFamily="2" charset="-122"/>
                <a:sym typeface="Symbol" pitchFamily="18" charset="2"/>
              </a:rPr>
              <a:t></a:t>
            </a:r>
            <a:r>
              <a:rPr lang="en-US" altLang="zh-CN" sz="3600" b="1">
                <a:latin typeface="黑体" pitchFamily="2" charset="-122"/>
                <a:ea typeface="黑体" pitchFamily="2" charset="-122"/>
              </a:rPr>
              <a:t>a</a:t>
            </a:r>
            <a:r>
              <a:rPr lang="en-US" altLang="zh-CN" sz="3600" b="1" baseline="-25000">
                <a:latin typeface="黑体" pitchFamily="2" charset="-122"/>
                <a:ea typeface="黑体" pitchFamily="2" charset="-122"/>
              </a:rPr>
              <a:t>z</a:t>
            </a:r>
            <a:r>
              <a:rPr lang="en-US" altLang="zh-CN" sz="3600" b="1">
                <a:latin typeface="黑体" pitchFamily="2" charset="-122"/>
                <a:ea typeface="黑体" pitchFamily="2" charset="-122"/>
              </a:rPr>
              <a:t>=y=A</a:t>
            </a:r>
            <a:r>
              <a:rPr lang="zh-CN" altLang="zh-CN" sz="3600" b="1"/>
              <a:t>到</a:t>
            </a:r>
            <a:r>
              <a:rPr lang="en-US" altLang="zh-CN" sz="3600" b="1">
                <a:latin typeface="黑体" pitchFamily="2" charset="-122"/>
                <a:ea typeface="黑体" pitchFamily="2" charset="-122"/>
              </a:rPr>
              <a:t>V</a:t>
            </a:r>
            <a:r>
              <a:rPr lang="zh-CN" altLang="zh-CN" sz="3600" b="1"/>
              <a:t>面的距离</a:t>
            </a:r>
            <a:endParaRPr lang="zh-CN" altLang="en-US" sz="3600" b="1"/>
          </a:p>
        </p:txBody>
      </p:sp>
      <p:sp>
        <p:nvSpPr>
          <p:cNvPr id="268325" name="Text Box 37"/>
          <p:cNvSpPr txBox="1">
            <a:spLocks noChangeArrowheads="1"/>
          </p:cNvSpPr>
          <p:nvPr/>
        </p:nvSpPr>
        <p:spPr bwMode="auto">
          <a:xfrm>
            <a:off x="468313" y="5661025"/>
            <a:ext cx="6781800"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sym typeface="EuroRoman" pitchFamily="2" charset="2"/>
              </a:rPr>
              <a:t>a</a:t>
            </a:r>
            <a:r>
              <a:rPr lang="en-US" altLang="zh-CN" sz="3600" b="1">
                <a:latin typeface="黑体" pitchFamily="2" charset="-122"/>
                <a:ea typeface="黑体" pitchFamily="2" charset="-122"/>
                <a:sym typeface="Symbol" pitchFamily="18" charset="2"/>
              </a:rPr>
              <a:t></a:t>
            </a:r>
            <a:r>
              <a:rPr lang="en-US" altLang="zh-CN" sz="3600" b="1">
                <a:latin typeface="黑体" pitchFamily="2" charset="-122"/>
                <a:ea typeface="黑体" pitchFamily="2" charset="-122"/>
              </a:rPr>
              <a:t>a</a:t>
            </a:r>
            <a:r>
              <a:rPr lang="en-US" altLang="zh-CN" sz="3600" b="1" baseline="-25000">
                <a:latin typeface="黑体" pitchFamily="2" charset="-122"/>
                <a:ea typeface="黑体" pitchFamily="2" charset="-122"/>
              </a:rPr>
              <a:t>x</a:t>
            </a:r>
            <a:r>
              <a:rPr lang="en-US" altLang="zh-CN" sz="3600" b="1">
                <a:latin typeface="黑体" pitchFamily="2" charset="-122"/>
                <a:ea typeface="黑体" pitchFamily="2" charset="-122"/>
              </a:rPr>
              <a:t>=a</a:t>
            </a:r>
            <a:r>
              <a:rPr lang="en-US" altLang="zh-CN" sz="3600" b="1">
                <a:latin typeface="黑体" pitchFamily="2" charset="-122"/>
                <a:ea typeface="黑体" pitchFamily="2" charset="-122"/>
                <a:sym typeface="Symbol" pitchFamily="18" charset="2"/>
              </a:rPr>
              <a:t></a:t>
            </a:r>
            <a:r>
              <a:rPr lang="en-US" altLang="zh-CN" sz="3600" b="1">
                <a:latin typeface="黑体" pitchFamily="2" charset="-122"/>
                <a:ea typeface="黑体" pitchFamily="2" charset="-122"/>
              </a:rPr>
              <a:t>a</a:t>
            </a:r>
            <a:r>
              <a:rPr lang="en-US" altLang="zh-CN" sz="3600" b="1" baseline="-25000">
                <a:latin typeface="黑体" pitchFamily="2" charset="-122"/>
                <a:ea typeface="黑体" pitchFamily="2" charset="-122"/>
              </a:rPr>
              <a:t>y</a:t>
            </a:r>
            <a:r>
              <a:rPr lang="en-US" altLang="zh-CN" sz="3600" b="1">
                <a:latin typeface="黑体" pitchFamily="2" charset="-122"/>
                <a:ea typeface="黑体" pitchFamily="2" charset="-122"/>
              </a:rPr>
              <a:t>=z=A</a:t>
            </a:r>
            <a:r>
              <a:rPr lang="zh-CN" altLang="zh-CN" sz="3600" b="1"/>
              <a:t>到</a:t>
            </a:r>
            <a:r>
              <a:rPr lang="en-US" altLang="zh-CN" sz="3600" b="1">
                <a:latin typeface="黑体" pitchFamily="2" charset="-122"/>
                <a:ea typeface="黑体" pitchFamily="2" charset="-122"/>
              </a:rPr>
              <a:t>H</a:t>
            </a:r>
            <a:r>
              <a:rPr lang="zh-CN" altLang="zh-CN" sz="3600" b="1"/>
              <a:t>面的距离</a:t>
            </a:r>
            <a:endParaRPr lang="zh-CN" altLang="en-US" sz="3600" b="1"/>
          </a:p>
        </p:txBody>
      </p:sp>
      <p:sp>
        <p:nvSpPr>
          <p:cNvPr id="268326" name="Text Box 38"/>
          <p:cNvSpPr txBox="1">
            <a:spLocks noChangeArrowheads="1"/>
          </p:cNvSpPr>
          <p:nvPr/>
        </p:nvSpPr>
        <p:spPr bwMode="auto">
          <a:xfrm>
            <a:off x="468313" y="6172200"/>
            <a:ext cx="7507287"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aa</a:t>
            </a:r>
            <a:r>
              <a:rPr lang="en-US" altLang="zh-CN" sz="3600" b="1" baseline="-25000">
                <a:latin typeface="黑体" pitchFamily="2" charset="-122"/>
                <a:ea typeface="黑体" pitchFamily="2" charset="-122"/>
              </a:rPr>
              <a:t>y</a:t>
            </a:r>
            <a:r>
              <a:rPr lang="en-US" altLang="zh-CN" sz="3600" b="1">
                <a:latin typeface="黑体" pitchFamily="2" charset="-122"/>
                <a:ea typeface="黑体" pitchFamily="2" charset="-122"/>
              </a:rPr>
              <a:t>=</a:t>
            </a:r>
            <a:r>
              <a:rPr lang="en-US" altLang="zh-CN" sz="3600" b="1">
                <a:latin typeface="黑体" pitchFamily="2" charset="-122"/>
                <a:ea typeface="黑体" pitchFamily="2" charset="-122"/>
                <a:sym typeface="EuroRoman" pitchFamily="2" charset="2"/>
              </a:rPr>
              <a:t>a</a:t>
            </a:r>
            <a:r>
              <a:rPr lang="en-US" altLang="zh-CN" sz="3600" b="1">
                <a:latin typeface="黑体" pitchFamily="2" charset="-122"/>
                <a:ea typeface="黑体" pitchFamily="2" charset="-122"/>
                <a:sym typeface="Symbol" pitchFamily="18" charset="2"/>
              </a:rPr>
              <a:t></a:t>
            </a:r>
            <a:r>
              <a:rPr lang="en-US" altLang="zh-CN" sz="3600" b="1">
                <a:latin typeface="黑体" pitchFamily="2" charset="-122"/>
                <a:ea typeface="黑体" pitchFamily="2" charset="-122"/>
              </a:rPr>
              <a:t>a</a:t>
            </a:r>
            <a:r>
              <a:rPr lang="en-US" altLang="zh-CN" sz="3600" b="1" baseline="-25000">
                <a:latin typeface="黑体" pitchFamily="2" charset="-122"/>
                <a:ea typeface="黑体" pitchFamily="2" charset="-122"/>
              </a:rPr>
              <a:t>z</a:t>
            </a:r>
            <a:r>
              <a:rPr lang="en-US" altLang="zh-CN" sz="3600" b="1">
                <a:latin typeface="黑体" pitchFamily="2" charset="-122"/>
                <a:ea typeface="黑体" pitchFamily="2" charset="-122"/>
              </a:rPr>
              <a:t>=x=A</a:t>
            </a:r>
            <a:r>
              <a:rPr lang="zh-CN" altLang="zh-CN" sz="3600" b="1"/>
              <a:t>到</a:t>
            </a:r>
            <a:r>
              <a:rPr lang="en-US" altLang="zh-CN" sz="3600" b="1">
                <a:latin typeface="黑体" pitchFamily="2" charset="-122"/>
                <a:ea typeface="黑体" pitchFamily="2" charset="-122"/>
              </a:rPr>
              <a:t>W</a:t>
            </a:r>
            <a:r>
              <a:rPr lang="zh-CN" altLang="zh-CN" sz="3600" b="1"/>
              <a:t>面的距离</a:t>
            </a:r>
            <a:endParaRPr lang="zh-CN" altLang="en-US" sz="3600" b="1"/>
          </a:p>
        </p:txBody>
      </p:sp>
      <p:sp>
        <p:nvSpPr>
          <p:cNvPr id="268345" name="Text Box 57"/>
          <p:cNvSpPr txBox="1">
            <a:spLocks noChangeArrowheads="1"/>
          </p:cNvSpPr>
          <p:nvPr/>
        </p:nvSpPr>
        <p:spPr bwMode="auto">
          <a:xfrm>
            <a:off x="2484438" y="4405313"/>
            <a:ext cx="3187700" cy="823912"/>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zh-CN" sz="4800" b="1"/>
              <a:t> </a:t>
            </a:r>
            <a:r>
              <a:rPr lang="en-US" altLang="zh-CN" sz="3600" b="1">
                <a:latin typeface="黑体" pitchFamily="2" charset="-122"/>
                <a:ea typeface="黑体" pitchFamily="2" charset="-122"/>
                <a:sym typeface="EuroRoman" pitchFamily="2" charset="2"/>
              </a:rPr>
              <a:t>a</a:t>
            </a:r>
            <a:r>
              <a:rPr lang="en-US" altLang="zh-CN" sz="3600" b="1">
                <a:latin typeface="黑体" pitchFamily="2" charset="-122"/>
                <a:ea typeface="黑体" pitchFamily="2" charset="-122"/>
                <a:sym typeface="Symbol" pitchFamily="18" charset="2"/>
              </a:rPr>
              <a:t></a:t>
            </a:r>
            <a:r>
              <a:rPr lang="en-US" altLang="zh-CN" sz="3600" b="1">
                <a:latin typeface="黑体" pitchFamily="2" charset="-122"/>
                <a:ea typeface="黑体" pitchFamily="2" charset="-122"/>
              </a:rPr>
              <a:t>a</a:t>
            </a:r>
            <a:r>
              <a:rPr lang="en-US" altLang="zh-CN" sz="3600" b="1">
                <a:latin typeface="黑体" pitchFamily="2" charset="-122"/>
                <a:ea typeface="黑体" pitchFamily="2" charset="-122"/>
                <a:sym typeface="Symbol" pitchFamily="18" charset="2"/>
              </a:rPr>
              <a:t></a:t>
            </a:r>
            <a:r>
              <a:rPr lang="en-US" altLang="zh-CN" sz="3600" b="1">
                <a:latin typeface="黑体" pitchFamily="2" charset="-122"/>
                <a:ea typeface="黑体" pitchFamily="2" charset="-122"/>
              </a:rPr>
              <a:t>⊥OZ</a:t>
            </a:r>
            <a:r>
              <a:rPr lang="zh-CN" altLang="zh-CN" sz="3600" b="1"/>
              <a:t>轴</a:t>
            </a:r>
            <a:endParaRPr lang="zh-CN" altLang="en-US" b="1"/>
          </a:p>
        </p:txBody>
      </p:sp>
      <p:grpSp>
        <p:nvGrpSpPr>
          <p:cNvPr id="14344" name="Group 212"/>
          <p:cNvGrpSpPr>
            <a:grpSpLocks/>
          </p:cNvGrpSpPr>
          <p:nvPr/>
        </p:nvGrpSpPr>
        <p:grpSpPr bwMode="auto">
          <a:xfrm>
            <a:off x="755650" y="44450"/>
            <a:ext cx="7667625" cy="4000500"/>
            <a:chOff x="476" y="28"/>
            <a:chExt cx="4830" cy="2520"/>
          </a:xfrm>
        </p:grpSpPr>
        <p:grpSp>
          <p:nvGrpSpPr>
            <p:cNvPr id="14345" name="Group 76"/>
            <p:cNvGrpSpPr>
              <a:grpSpLocks/>
            </p:cNvGrpSpPr>
            <p:nvPr/>
          </p:nvGrpSpPr>
          <p:grpSpPr bwMode="auto">
            <a:xfrm>
              <a:off x="2938" y="28"/>
              <a:ext cx="2368" cy="2135"/>
              <a:chOff x="1830" y="988"/>
              <a:chExt cx="2547" cy="2296"/>
            </a:xfrm>
          </p:grpSpPr>
          <p:sp>
            <p:nvSpPr>
              <p:cNvPr id="14404" name="Line 77"/>
              <p:cNvSpPr>
                <a:spLocks noChangeShapeType="1"/>
              </p:cNvSpPr>
              <p:nvPr/>
            </p:nvSpPr>
            <p:spPr bwMode="auto">
              <a:xfrm>
                <a:off x="2029" y="1152"/>
                <a:ext cx="1335"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5" name="Line 78"/>
              <p:cNvSpPr>
                <a:spLocks noChangeShapeType="1"/>
              </p:cNvSpPr>
              <p:nvPr/>
            </p:nvSpPr>
            <p:spPr bwMode="auto">
              <a:xfrm>
                <a:off x="3364" y="1152"/>
                <a:ext cx="0" cy="11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6" name="Line 79"/>
              <p:cNvSpPr>
                <a:spLocks noChangeShapeType="1"/>
              </p:cNvSpPr>
              <p:nvPr/>
            </p:nvSpPr>
            <p:spPr bwMode="auto">
              <a:xfrm flipH="1">
                <a:off x="2029" y="2321"/>
                <a:ext cx="13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7" name="Line 80"/>
              <p:cNvSpPr>
                <a:spLocks noChangeShapeType="1"/>
              </p:cNvSpPr>
              <p:nvPr/>
            </p:nvSpPr>
            <p:spPr bwMode="auto">
              <a:xfrm flipV="1">
                <a:off x="2029" y="1152"/>
                <a:ext cx="0" cy="11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8" name="Line 81"/>
              <p:cNvSpPr>
                <a:spLocks noChangeShapeType="1"/>
              </p:cNvSpPr>
              <p:nvPr/>
            </p:nvSpPr>
            <p:spPr bwMode="auto">
              <a:xfrm>
                <a:off x="3364" y="1152"/>
                <a:ext cx="833" cy="83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9" name="Line 82"/>
              <p:cNvSpPr>
                <a:spLocks noChangeShapeType="1"/>
              </p:cNvSpPr>
              <p:nvPr/>
            </p:nvSpPr>
            <p:spPr bwMode="auto">
              <a:xfrm>
                <a:off x="3364" y="2321"/>
                <a:ext cx="833" cy="8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0" name="Line 83"/>
              <p:cNvSpPr>
                <a:spLocks noChangeShapeType="1"/>
              </p:cNvSpPr>
              <p:nvPr/>
            </p:nvSpPr>
            <p:spPr bwMode="auto">
              <a:xfrm>
                <a:off x="2029" y="2321"/>
                <a:ext cx="835" cy="834"/>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1" name="Line 84"/>
              <p:cNvSpPr>
                <a:spLocks noChangeShapeType="1"/>
              </p:cNvSpPr>
              <p:nvPr/>
            </p:nvSpPr>
            <p:spPr bwMode="auto">
              <a:xfrm>
                <a:off x="2864" y="3155"/>
                <a:ext cx="1333"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2" name="Line 85"/>
              <p:cNvSpPr>
                <a:spLocks noChangeShapeType="1"/>
              </p:cNvSpPr>
              <p:nvPr/>
            </p:nvSpPr>
            <p:spPr bwMode="auto">
              <a:xfrm flipV="1">
                <a:off x="4197" y="1987"/>
                <a:ext cx="0" cy="116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3" name="Line 86"/>
              <p:cNvSpPr>
                <a:spLocks noChangeShapeType="1"/>
              </p:cNvSpPr>
              <p:nvPr/>
            </p:nvSpPr>
            <p:spPr bwMode="auto">
              <a:xfrm flipH="1" flipV="1">
                <a:off x="2804" y="3005"/>
                <a:ext cx="105" cy="106"/>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4" name="Line 87"/>
              <p:cNvSpPr>
                <a:spLocks noChangeShapeType="1"/>
              </p:cNvSpPr>
              <p:nvPr/>
            </p:nvSpPr>
            <p:spPr bwMode="auto">
              <a:xfrm>
                <a:off x="2850" y="3053"/>
                <a:ext cx="47" cy="0"/>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5" name="Line 88"/>
              <p:cNvSpPr>
                <a:spLocks noChangeShapeType="1"/>
              </p:cNvSpPr>
              <p:nvPr/>
            </p:nvSpPr>
            <p:spPr bwMode="auto">
              <a:xfrm>
                <a:off x="2850" y="3005"/>
                <a:ext cx="105" cy="106"/>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6" name="Freeform 89"/>
              <p:cNvSpPr>
                <a:spLocks/>
              </p:cNvSpPr>
              <p:nvPr/>
            </p:nvSpPr>
            <p:spPr bwMode="auto">
              <a:xfrm>
                <a:off x="2106" y="1187"/>
                <a:ext cx="57" cy="105"/>
              </a:xfrm>
              <a:custGeom>
                <a:avLst/>
                <a:gdLst>
                  <a:gd name="T0" fmla="*/ 0 w 330"/>
                  <a:gd name="T1" fmla="*/ 0 h 619"/>
                  <a:gd name="T2" fmla="*/ 0 w 330"/>
                  <a:gd name="T3" fmla="*/ 3 h 619"/>
                  <a:gd name="T4" fmla="*/ 2 w 330"/>
                  <a:gd name="T5" fmla="*/ 0 h 619"/>
                  <a:gd name="T6" fmla="*/ 0 60000 65536"/>
                  <a:gd name="T7" fmla="*/ 0 60000 65536"/>
                  <a:gd name="T8" fmla="*/ 0 60000 65536"/>
                </a:gdLst>
                <a:ahLst/>
                <a:cxnLst>
                  <a:cxn ang="T6">
                    <a:pos x="T0" y="T1"/>
                  </a:cxn>
                  <a:cxn ang="T7">
                    <a:pos x="T2" y="T3"/>
                  </a:cxn>
                  <a:cxn ang="T8">
                    <a:pos x="T4" y="T5"/>
                  </a:cxn>
                </a:cxnLst>
                <a:rect l="0" t="0" r="r" b="b"/>
                <a:pathLst>
                  <a:path w="330" h="619">
                    <a:moveTo>
                      <a:pt x="0" y="0"/>
                    </a:moveTo>
                    <a:lnTo>
                      <a:pt x="0" y="619"/>
                    </a:lnTo>
                    <a:lnTo>
                      <a:pt x="33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17" name="Freeform 90"/>
              <p:cNvSpPr>
                <a:spLocks/>
              </p:cNvSpPr>
              <p:nvPr/>
            </p:nvSpPr>
            <p:spPr bwMode="auto">
              <a:xfrm>
                <a:off x="4089" y="1975"/>
                <a:ext cx="74" cy="113"/>
              </a:xfrm>
              <a:custGeom>
                <a:avLst/>
                <a:gdLst>
                  <a:gd name="T0" fmla="*/ 0 w 432"/>
                  <a:gd name="T1" fmla="*/ 0 h 665"/>
                  <a:gd name="T2" fmla="*/ 0 w 432"/>
                  <a:gd name="T3" fmla="*/ 3 h 665"/>
                  <a:gd name="T4" fmla="*/ 1 w 432"/>
                  <a:gd name="T5" fmla="*/ 1 h 665"/>
                  <a:gd name="T6" fmla="*/ 1 w 432"/>
                  <a:gd name="T7" fmla="*/ 3 h 665"/>
                  <a:gd name="T8" fmla="*/ 2 w 432"/>
                  <a:gd name="T9" fmla="*/ 0 h 6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 h="665">
                    <a:moveTo>
                      <a:pt x="0" y="0"/>
                    </a:moveTo>
                    <a:lnTo>
                      <a:pt x="1" y="628"/>
                    </a:lnTo>
                    <a:lnTo>
                      <a:pt x="180" y="241"/>
                    </a:lnTo>
                    <a:lnTo>
                      <a:pt x="217" y="665"/>
                    </a:lnTo>
                    <a:lnTo>
                      <a:pt x="432" y="77"/>
                    </a:lnTo>
                  </a:path>
                </a:pathLst>
              </a:custGeom>
              <a:noFill/>
              <a:ln w="19050" cmpd="sng">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18" name="Line 91"/>
              <p:cNvSpPr>
                <a:spLocks noChangeShapeType="1"/>
              </p:cNvSpPr>
              <p:nvPr/>
            </p:nvSpPr>
            <p:spPr bwMode="auto">
              <a:xfrm>
                <a:off x="1887" y="2197"/>
                <a:ext cx="29"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19" name="Line 92"/>
              <p:cNvSpPr>
                <a:spLocks noChangeShapeType="1"/>
              </p:cNvSpPr>
              <p:nvPr/>
            </p:nvSpPr>
            <p:spPr bwMode="auto">
              <a:xfrm flipH="1">
                <a:off x="1860" y="2197"/>
                <a:ext cx="83"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0" name="Freeform 93"/>
              <p:cNvSpPr>
                <a:spLocks/>
              </p:cNvSpPr>
              <p:nvPr/>
            </p:nvSpPr>
            <p:spPr bwMode="auto">
              <a:xfrm>
                <a:off x="4321" y="3091"/>
                <a:ext cx="56" cy="52"/>
              </a:xfrm>
              <a:custGeom>
                <a:avLst/>
                <a:gdLst>
                  <a:gd name="T0" fmla="*/ 0 w 329"/>
                  <a:gd name="T1" fmla="*/ 0 h 309"/>
                  <a:gd name="T2" fmla="*/ 0 w 329"/>
                  <a:gd name="T3" fmla="*/ 2 h 309"/>
                  <a:gd name="T4" fmla="*/ 2 w 329"/>
                  <a:gd name="T5" fmla="*/ 0 h 309"/>
                  <a:gd name="T6" fmla="*/ 0 60000 65536"/>
                  <a:gd name="T7" fmla="*/ 0 60000 65536"/>
                  <a:gd name="T8" fmla="*/ 0 60000 65536"/>
                </a:gdLst>
                <a:ahLst/>
                <a:cxnLst>
                  <a:cxn ang="T6">
                    <a:pos x="T0" y="T1"/>
                  </a:cxn>
                  <a:cxn ang="T7">
                    <a:pos x="T2" y="T3"/>
                  </a:cxn>
                  <a:cxn ang="T8">
                    <a:pos x="T4" y="T5"/>
                  </a:cxn>
                </a:cxnLst>
                <a:rect l="0" t="0" r="r" b="b"/>
                <a:pathLst>
                  <a:path w="329" h="309">
                    <a:moveTo>
                      <a:pt x="0" y="0"/>
                    </a:moveTo>
                    <a:lnTo>
                      <a:pt x="82" y="309"/>
                    </a:lnTo>
                    <a:lnTo>
                      <a:pt x="32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21" name="Line 94"/>
              <p:cNvSpPr>
                <a:spLocks noChangeShapeType="1"/>
              </p:cNvSpPr>
              <p:nvPr/>
            </p:nvSpPr>
            <p:spPr bwMode="auto">
              <a:xfrm flipH="1">
                <a:off x="4321" y="3143"/>
                <a:ext cx="14"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2" name="Freeform 95"/>
              <p:cNvSpPr>
                <a:spLocks/>
              </p:cNvSpPr>
              <p:nvPr/>
            </p:nvSpPr>
            <p:spPr bwMode="auto">
              <a:xfrm>
                <a:off x="3378" y="1003"/>
                <a:ext cx="75" cy="105"/>
              </a:xfrm>
              <a:custGeom>
                <a:avLst/>
                <a:gdLst>
                  <a:gd name="T0" fmla="*/ 1 w 439"/>
                  <a:gd name="T1" fmla="*/ 0 h 617"/>
                  <a:gd name="T2" fmla="*/ 2 w 439"/>
                  <a:gd name="T3" fmla="*/ 0 h 617"/>
                  <a:gd name="T4" fmla="*/ 0 w 439"/>
                  <a:gd name="T5" fmla="*/ 3 h 617"/>
                  <a:gd name="T6" fmla="*/ 1 w 439"/>
                  <a:gd name="T7" fmla="*/ 3 h 6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9" h="617">
                    <a:moveTo>
                      <a:pt x="166" y="0"/>
                    </a:moveTo>
                    <a:lnTo>
                      <a:pt x="439" y="0"/>
                    </a:lnTo>
                    <a:lnTo>
                      <a:pt x="0" y="617"/>
                    </a:lnTo>
                    <a:lnTo>
                      <a:pt x="274" y="6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23" name="Line 96"/>
              <p:cNvSpPr>
                <a:spLocks noChangeShapeType="1"/>
              </p:cNvSpPr>
              <p:nvPr/>
            </p:nvSpPr>
            <p:spPr bwMode="auto">
              <a:xfrm flipV="1">
                <a:off x="3273" y="2210"/>
                <a:ext cx="13"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4" name="Freeform 97"/>
              <p:cNvSpPr>
                <a:spLocks/>
              </p:cNvSpPr>
              <p:nvPr/>
            </p:nvSpPr>
            <p:spPr bwMode="auto">
              <a:xfrm>
                <a:off x="3286" y="2180"/>
                <a:ext cx="48" cy="30"/>
              </a:xfrm>
              <a:custGeom>
                <a:avLst/>
                <a:gdLst>
                  <a:gd name="T0" fmla="*/ 1 w 281"/>
                  <a:gd name="T1" fmla="*/ 1 h 172"/>
                  <a:gd name="T2" fmla="*/ 1 w 281"/>
                  <a:gd name="T3" fmla="*/ 1 h 172"/>
                  <a:gd name="T4" fmla="*/ 1 w 281"/>
                  <a:gd name="T5" fmla="*/ 1 h 172"/>
                  <a:gd name="T6" fmla="*/ 1 w 281"/>
                  <a:gd name="T7" fmla="*/ 1 h 172"/>
                  <a:gd name="T8" fmla="*/ 1 w 281"/>
                  <a:gd name="T9" fmla="*/ 1 h 172"/>
                  <a:gd name="T10" fmla="*/ 1 w 281"/>
                  <a:gd name="T11" fmla="*/ 1 h 172"/>
                  <a:gd name="T12" fmla="*/ 1 w 281"/>
                  <a:gd name="T13" fmla="*/ 0 h 172"/>
                  <a:gd name="T14" fmla="*/ 1 w 281"/>
                  <a:gd name="T15" fmla="*/ 0 h 172"/>
                  <a:gd name="T16" fmla="*/ 1 w 281"/>
                  <a:gd name="T17" fmla="*/ 0 h 172"/>
                  <a:gd name="T18" fmla="*/ 1 w 281"/>
                  <a:gd name="T19" fmla="*/ 0 h 172"/>
                  <a:gd name="T20" fmla="*/ 1 w 281"/>
                  <a:gd name="T21" fmla="*/ 0 h 172"/>
                  <a:gd name="T22" fmla="*/ 1 w 281"/>
                  <a:gd name="T23" fmla="*/ 0 h 172"/>
                  <a:gd name="T24" fmla="*/ 1 w 281"/>
                  <a:gd name="T25" fmla="*/ 0 h 172"/>
                  <a:gd name="T26" fmla="*/ 1 w 281"/>
                  <a:gd name="T27" fmla="*/ 0 h 172"/>
                  <a:gd name="T28" fmla="*/ 1 w 281"/>
                  <a:gd name="T29" fmla="*/ 0 h 172"/>
                  <a:gd name="T30" fmla="*/ 1 w 281"/>
                  <a:gd name="T31" fmla="*/ 0 h 172"/>
                  <a:gd name="T32" fmla="*/ 1 w 281"/>
                  <a:gd name="T33" fmla="*/ 0 h 172"/>
                  <a:gd name="T34" fmla="*/ 1 w 281"/>
                  <a:gd name="T35" fmla="*/ 0 h 172"/>
                  <a:gd name="T36" fmla="*/ 1 w 281"/>
                  <a:gd name="T37" fmla="*/ 0 h 172"/>
                  <a:gd name="T38" fmla="*/ 1 w 281"/>
                  <a:gd name="T39" fmla="*/ 0 h 172"/>
                  <a:gd name="T40" fmla="*/ 1 w 281"/>
                  <a:gd name="T41" fmla="*/ 0 h 172"/>
                  <a:gd name="T42" fmla="*/ 1 w 281"/>
                  <a:gd name="T43" fmla="*/ 0 h 172"/>
                  <a:gd name="T44" fmla="*/ 1 w 281"/>
                  <a:gd name="T45" fmla="*/ 0 h 172"/>
                  <a:gd name="T46" fmla="*/ 1 w 281"/>
                  <a:gd name="T47" fmla="*/ 0 h 172"/>
                  <a:gd name="T48" fmla="*/ 0 w 281"/>
                  <a:gd name="T49" fmla="*/ 0 h 172"/>
                  <a:gd name="T50" fmla="*/ 0 w 281"/>
                  <a:gd name="T51" fmla="*/ 0 h 172"/>
                  <a:gd name="T52" fmla="*/ 0 w 281"/>
                  <a:gd name="T53" fmla="*/ 0 h 172"/>
                  <a:gd name="T54" fmla="*/ 0 w 281"/>
                  <a:gd name="T55" fmla="*/ 1 h 172"/>
                  <a:gd name="T56" fmla="*/ 0 w 281"/>
                  <a:gd name="T57" fmla="*/ 1 h 172"/>
                  <a:gd name="T58" fmla="*/ 0 w 281"/>
                  <a:gd name="T59" fmla="*/ 1 h 172"/>
                  <a:gd name="T60" fmla="*/ 0 w 281"/>
                  <a:gd name="T61" fmla="*/ 1 h 172"/>
                  <a:gd name="T62" fmla="*/ 0 w 281"/>
                  <a:gd name="T63" fmla="*/ 1 h 172"/>
                  <a:gd name="T64" fmla="*/ 0 w 281"/>
                  <a:gd name="T65" fmla="*/ 1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1" h="172">
                    <a:moveTo>
                      <a:pt x="273" y="172"/>
                    </a:moveTo>
                    <a:lnTo>
                      <a:pt x="278" y="155"/>
                    </a:lnTo>
                    <a:lnTo>
                      <a:pt x="280" y="139"/>
                    </a:lnTo>
                    <a:lnTo>
                      <a:pt x="281" y="122"/>
                    </a:lnTo>
                    <a:lnTo>
                      <a:pt x="281" y="106"/>
                    </a:lnTo>
                    <a:lnTo>
                      <a:pt x="280" y="91"/>
                    </a:lnTo>
                    <a:lnTo>
                      <a:pt x="276" y="77"/>
                    </a:lnTo>
                    <a:lnTo>
                      <a:pt x="272" y="63"/>
                    </a:lnTo>
                    <a:lnTo>
                      <a:pt x="266" y="50"/>
                    </a:lnTo>
                    <a:lnTo>
                      <a:pt x="259" y="39"/>
                    </a:lnTo>
                    <a:lnTo>
                      <a:pt x="251" y="29"/>
                    </a:lnTo>
                    <a:lnTo>
                      <a:pt x="241" y="21"/>
                    </a:lnTo>
                    <a:lnTo>
                      <a:pt x="232" y="13"/>
                    </a:lnTo>
                    <a:lnTo>
                      <a:pt x="220" y="8"/>
                    </a:lnTo>
                    <a:lnTo>
                      <a:pt x="208" y="4"/>
                    </a:lnTo>
                    <a:lnTo>
                      <a:pt x="196" y="1"/>
                    </a:lnTo>
                    <a:lnTo>
                      <a:pt x="183" y="0"/>
                    </a:lnTo>
                    <a:lnTo>
                      <a:pt x="169" y="1"/>
                    </a:lnTo>
                    <a:lnTo>
                      <a:pt x="155" y="4"/>
                    </a:lnTo>
                    <a:lnTo>
                      <a:pt x="140" y="8"/>
                    </a:lnTo>
                    <a:lnTo>
                      <a:pt x="126" y="13"/>
                    </a:lnTo>
                    <a:lnTo>
                      <a:pt x="112" y="21"/>
                    </a:lnTo>
                    <a:lnTo>
                      <a:pt x="99" y="29"/>
                    </a:lnTo>
                    <a:lnTo>
                      <a:pt x="85" y="39"/>
                    </a:lnTo>
                    <a:lnTo>
                      <a:pt x="72" y="50"/>
                    </a:lnTo>
                    <a:lnTo>
                      <a:pt x="59" y="63"/>
                    </a:lnTo>
                    <a:lnTo>
                      <a:pt x="48" y="77"/>
                    </a:lnTo>
                    <a:lnTo>
                      <a:pt x="37" y="91"/>
                    </a:lnTo>
                    <a:lnTo>
                      <a:pt x="27" y="106"/>
                    </a:lnTo>
                    <a:lnTo>
                      <a:pt x="19" y="122"/>
                    </a:lnTo>
                    <a:lnTo>
                      <a:pt x="11" y="139"/>
                    </a:lnTo>
                    <a:lnTo>
                      <a:pt x="4" y="155"/>
                    </a:lnTo>
                    <a:lnTo>
                      <a:pt x="0" y="1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25" name="Line 98"/>
              <p:cNvSpPr>
                <a:spLocks noChangeShapeType="1"/>
              </p:cNvSpPr>
              <p:nvPr/>
            </p:nvSpPr>
            <p:spPr bwMode="auto">
              <a:xfrm flipH="1">
                <a:off x="3320" y="2210"/>
                <a:ext cx="13"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6" name="Freeform 99"/>
              <p:cNvSpPr>
                <a:spLocks/>
              </p:cNvSpPr>
              <p:nvPr/>
            </p:nvSpPr>
            <p:spPr bwMode="auto">
              <a:xfrm>
                <a:off x="3272" y="2256"/>
                <a:ext cx="48" cy="29"/>
              </a:xfrm>
              <a:custGeom>
                <a:avLst/>
                <a:gdLst>
                  <a:gd name="T0" fmla="*/ 0 w 281"/>
                  <a:gd name="T1" fmla="*/ 0 h 172"/>
                  <a:gd name="T2" fmla="*/ 0 w 281"/>
                  <a:gd name="T3" fmla="*/ 0 h 172"/>
                  <a:gd name="T4" fmla="*/ 0 w 281"/>
                  <a:gd name="T5" fmla="*/ 0 h 172"/>
                  <a:gd name="T6" fmla="*/ 0 w 281"/>
                  <a:gd name="T7" fmla="*/ 0 h 172"/>
                  <a:gd name="T8" fmla="*/ 0 w 281"/>
                  <a:gd name="T9" fmla="*/ 0 h 172"/>
                  <a:gd name="T10" fmla="*/ 0 w 281"/>
                  <a:gd name="T11" fmla="*/ 0 h 172"/>
                  <a:gd name="T12" fmla="*/ 0 w 281"/>
                  <a:gd name="T13" fmla="*/ 1 h 172"/>
                  <a:gd name="T14" fmla="*/ 0 w 281"/>
                  <a:gd name="T15" fmla="*/ 1 h 172"/>
                  <a:gd name="T16" fmla="*/ 0 w 281"/>
                  <a:gd name="T17" fmla="*/ 1 h 172"/>
                  <a:gd name="T18" fmla="*/ 0 w 281"/>
                  <a:gd name="T19" fmla="*/ 1 h 172"/>
                  <a:gd name="T20" fmla="*/ 0 w 281"/>
                  <a:gd name="T21" fmla="*/ 1 h 172"/>
                  <a:gd name="T22" fmla="*/ 0 w 281"/>
                  <a:gd name="T23" fmla="*/ 1 h 172"/>
                  <a:gd name="T24" fmla="*/ 0 w 281"/>
                  <a:gd name="T25" fmla="*/ 1 h 172"/>
                  <a:gd name="T26" fmla="*/ 0 w 281"/>
                  <a:gd name="T27" fmla="*/ 1 h 172"/>
                  <a:gd name="T28" fmla="*/ 0 w 281"/>
                  <a:gd name="T29" fmla="*/ 1 h 172"/>
                  <a:gd name="T30" fmla="*/ 1 w 281"/>
                  <a:gd name="T31" fmla="*/ 1 h 172"/>
                  <a:gd name="T32" fmla="*/ 1 w 281"/>
                  <a:gd name="T33" fmla="*/ 1 h 172"/>
                  <a:gd name="T34" fmla="*/ 1 w 281"/>
                  <a:gd name="T35" fmla="*/ 1 h 172"/>
                  <a:gd name="T36" fmla="*/ 1 w 281"/>
                  <a:gd name="T37" fmla="*/ 1 h 172"/>
                  <a:gd name="T38" fmla="*/ 1 w 281"/>
                  <a:gd name="T39" fmla="*/ 1 h 172"/>
                  <a:gd name="T40" fmla="*/ 1 w 281"/>
                  <a:gd name="T41" fmla="*/ 1 h 172"/>
                  <a:gd name="T42" fmla="*/ 1 w 281"/>
                  <a:gd name="T43" fmla="*/ 1 h 172"/>
                  <a:gd name="T44" fmla="*/ 1 w 281"/>
                  <a:gd name="T45" fmla="*/ 1 h 172"/>
                  <a:gd name="T46" fmla="*/ 1 w 281"/>
                  <a:gd name="T47" fmla="*/ 1 h 172"/>
                  <a:gd name="T48" fmla="*/ 1 w 281"/>
                  <a:gd name="T49" fmla="*/ 1 h 172"/>
                  <a:gd name="T50" fmla="*/ 1 w 281"/>
                  <a:gd name="T51" fmla="*/ 1 h 172"/>
                  <a:gd name="T52" fmla="*/ 1 w 281"/>
                  <a:gd name="T53" fmla="*/ 1 h 172"/>
                  <a:gd name="T54" fmla="*/ 1 w 281"/>
                  <a:gd name="T55" fmla="*/ 0 h 172"/>
                  <a:gd name="T56" fmla="*/ 1 w 281"/>
                  <a:gd name="T57" fmla="*/ 0 h 172"/>
                  <a:gd name="T58" fmla="*/ 1 w 281"/>
                  <a:gd name="T59" fmla="*/ 0 h 172"/>
                  <a:gd name="T60" fmla="*/ 1 w 281"/>
                  <a:gd name="T61" fmla="*/ 0 h 172"/>
                  <a:gd name="T62" fmla="*/ 1 w 281"/>
                  <a:gd name="T63" fmla="*/ 0 h 172"/>
                  <a:gd name="T64" fmla="*/ 1 w 281"/>
                  <a:gd name="T65" fmla="*/ 0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1" h="172">
                    <a:moveTo>
                      <a:pt x="7" y="0"/>
                    </a:moveTo>
                    <a:lnTo>
                      <a:pt x="3" y="18"/>
                    </a:lnTo>
                    <a:lnTo>
                      <a:pt x="1" y="35"/>
                    </a:lnTo>
                    <a:lnTo>
                      <a:pt x="0" y="51"/>
                    </a:lnTo>
                    <a:lnTo>
                      <a:pt x="0" y="66"/>
                    </a:lnTo>
                    <a:lnTo>
                      <a:pt x="1" y="81"/>
                    </a:lnTo>
                    <a:lnTo>
                      <a:pt x="4" y="96"/>
                    </a:lnTo>
                    <a:lnTo>
                      <a:pt x="8" y="109"/>
                    </a:lnTo>
                    <a:lnTo>
                      <a:pt x="15" y="122"/>
                    </a:lnTo>
                    <a:lnTo>
                      <a:pt x="21" y="134"/>
                    </a:lnTo>
                    <a:lnTo>
                      <a:pt x="30" y="143"/>
                    </a:lnTo>
                    <a:lnTo>
                      <a:pt x="39" y="152"/>
                    </a:lnTo>
                    <a:lnTo>
                      <a:pt x="49" y="159"/>
                    </a:lnTo>
                    <a:lnTo>
                      <a:pt x="60" y="164"/>
                    </a:lnTo>
                    <a:lnTo>
                      <a:pt x="72" y="169"/>
                    </a:lnTo>
                    <a:lnTo>
                      <a:pt x="85" y="172"/>
                    </a:lnTo>
                    <a:lnTo>
                      <a:pt x="98" y="172"/>
                    </a:lnTo>
                    <a:lnTo>
                      <a:pt x="112" y="172"/>
                    </a:lnTo>
                    <a:lnTo>
                      <a:pt x="125" y="169"/>
                    </a:lnTo>
                    <a:lnTo>
                      <a:pt x="140" y="164"/>
                    </a:lnTo>
                    <a:lnTo>
                      <a:pt x="154" y="159"/>
                    </a:lnTo>
                    <a:lnTo>
                      <a:pt x="168" y="152"/>
                    </a:lnTo>
                    <a:lnTo>
                      <a:pt x="182" y="143"/>
                    </a:lnTo>
                    <a:lnTo>
                      <a:pt x="196" y="134"/>
                    </a:lnTo>
                    <a:lnTo>
                      <a:pt x="208" y="122"/>
                    </a:lnTo>
                    <a:lnTo>
                      <a:pt x="221" y="109"/>
                    </a:lnTo>
                    <a:lnTo>
                      <a:pt x="233" y="96"/>
                    </a:lnTo>
                    <a:lnTo>
                      <a:pt x="244" y="81"/>
                    </a:lnTo>
                    <a:lnTo>
                      <a:pt x="253" y="66"/>
                    </a:lnTo>
                    <a:lnTo>
                      <a:pt x="262" y="51"/>
                    </a:lnTo>
                    <a:lnTo>
                      <a:pt x="269" y="35"/>
                    </a:lnTo>
                    <a:lnTo>
                      <a:pt x="277" y="18"/>
                    </a:lnTo>
                    <a:lnTo>
                      <a:pt x="28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27" name="Line 100"/>
              <p:cNvSpPr>
                <a:spLocks noChangeShapeType="1"/>
              </p:cNvSpPr>
              <p:nvPr/>
            </p:nvSpPr>
            <p:spPr bwMode="auto">
              <a:xfrm flipH="1">
                <a:off x="1830" y="2321"/>
                <a:ext cx="153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8" name="Line 101"/>
              <p:cNvSpPr>
                <a:spLocks noChangeShapeType="1"/>
              </p:cNvSpPr>
              <p:nvPr/>
            </p:nvSpPr>
            <p:spPr bwMode="auto">
              <a:xfrm>
                <a:off x="3364" y="2321"/>
                <a:ext cx="962" cy="96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29" name="Line 102"/>
              <p:cNvSpPr>
                <a:spLocks noChangeShapeType="1"/>
              </p:cNvSpPr>
              <p:nvPr/>
            </p:nvSpPr>
            <p:spPr bwMode="auto">
              <a:xfrm flipV="1">
                <a:off x="3364" y="988"/>
                <a:ext cx="0" cy="133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0" name="Line 103"/>
              <p:cNvSpPr>
                <a:spLocks noChangeShapeType="1"/>
              </p:cNvSpPr>
              <p:nvPr/>
            </p:nvSpPr>
            <p:spPr bwMode="auto">
              <a:xfrm>
                <a:off x="2812" y="1911"/>
                <a:ext cx="0" cy="7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1" name="Line 104"/>
              <p:cNvSpPr>
                <a:spLocks noChangeShapeType="1"/>
              </p:cNvSpPr>
              <p:nvPr/>
            </p:nvSpPr>
            <p:spPr bwMode="auto">
              <a:xfrm flipH="1" flipV="1">
                <a:off x="2422" y="2321"/>
                <a:ext cx="367" cy="3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2" name="Line 105"/>
              <p:cNvSpPr>
                <a:spLocks noChangeShapeType="1"/>
              </p:cNvSpPr>
              <p:nvPr/>
            </p:nvSpPr>
            <p:spPr bwMode="auto">
              <a:xfrm flipV="1">
                <a:off x="2422" y="1519"/>
                <a:ext cx="0" cy="8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3" name="Line 106"/>
              <p:cNvSpPr>
                <a:spLocks noChangeShapeType="1"/>
              </p:cNvSpPr>
              <p:nvPr/>
            </p:nvSpPr>
            <p:spPr bwMode="auto">
              <a:xfrm>
                <a:off x="2446" y="1510"/>
                <a:ext cx="343" cy="3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4" name="Line 107"/>
              <p:cNvSpPr>
                <a:spLocks noChangeShapeType="1"/>
              </p:cNvSpPr>
              <p:nvPr/>
            </p:nvSpPr>
            <p:spPr bwMode="auto">
              <a:xfrm>
                <a:off x="2846" y="2712"/>
                <a:ext cx="9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5" name="Line 108"/>
              <p:cNvSpPr>
                <a:spLocks noChangeShapeType="1"/>
              </p:cNvSpPr>
              <p:nvPr/>
            </p:nvSpPr>
            <p:spPr bwMode="auto">
              <a:xfrm flipV="1">
                <a:off x="3754" y="1911"/>
                <a:ext cx="0" cy="8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6" name="Line 109"/>
              <p:cNvSpPr>
                <a:spLocks noChangeShapeType="1"/>
              </p:cNvSpPr>
              <p:nvPr/>
            </p:nvSpPr>
            <p:spPr bwMode="auto">
              <a:xfrm flipH="1">
                <a:off x="2846" y="1878"/>
                <a:ext cx="8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7" name="Line 110"/>
              <p:cNvSpPr>
                <a:spLocks noChangeShapeType="1"/>
              </p:cNvSpPr>
              <p:nvPr/>
            </p:nvSpPr>
            <p:spPr bwMode="auto">
              <a:xfrm flipH="1" flipV="1">
                <a:off x="3364" y="1486"/>
                <a:ext cx="366" cy="3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8" name="Line 111"/>
              <p:cNvSpPr>
                <a:spLocks noChangeShapeType="1"/>
              </p:cNvSpPr>
              <p:nvPr/>
            </p:nvSpPr>
            <p:spPr bwMode="auto">
              <a:xfrm flipH="1">
                <a:off x="2455" y="1486"/>
                <a:ext cx="90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39" name="Freeform 112"/>
              <p:cNvSpPr>
                <a:spLocks/>
              </p:cNvSpPr>
              <p:nvPr/>
            </p:nvSpPr>
            <p:spPr bwMode="auto">
              <a:xfrm>
                <a:off x="2466" y="1348"/>
                <a:ext cx="44" cy="70"/>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0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1" y="54"/>
                    </a:moveTo>
                    <a:lnTo>
                      <a:pt x="263" y="45"/>
                    </a:lnTo>
                    <a:lnTo>
                      <a:pt x="262" y="37"/>
                    </a:lnTo>
                    <a:lnTo>
                      <a:pt x="261" y="28"/>
                    </a:lnTo>
                    <a:lnTo>
                      <a:pt x="258" y="20"/>
                    </a:lnTo>
                    <a:lnTo>
                      <a:pt x="255" y="11"/>
                    </a:lnTo>
                    <a:lnTo>
                      <a:pt x="252" y="8"/>
                    </a:lnTo>
                    <a:lnTo>
                      <a:pt x="249" y="5"/>
                    </a:lnTo>
                    <a:lnTo>
                      <a:pt x="246" y="2"/>
                    </a:lnTo>
                    <a:lnTo>
                      <a:pt x="243" y="1"/>
                    </a:lnTo>
                    <a:lnTo>
                      <a:pt x="234" y="0"/>
                    </a:lnTo>
                    <a:lnTo>
                      <a:pt x="216" y="0"/>
                    </a:lnTo>
                    <a:lnTo>
                      <a:pt x="199" y="0"/>
                    </a:lnTo>
                    <a:lnTo>
                      <a:pt x="182" y="0"/>
                    </a:lnTo>
                    <a:lnTo>
                      <a:pt x="165" y="1"/>
                    </a:lnTo>
                    <a:lnTo>
                      <a:pt x="157" y="2"/>
                    </a:lnTo>
                    <a:lnTo>
                      <a:pt x="148" y="4"/>
                    </a:lnTo>
                    <a:lnTo>
                      <a:pt x="140" y="7"/>
                    </a:lnTo>
                    <a:lnTo>
                      <a:pt x="132" y="10"/>
                    </a:lnTo>
                    <a:lnTo>
                      <a:pt x="125" y="15"/>
                    </a:lnTo>
                    <a:lnTo>
                      <a:pt x="117" y="20"/>
                    </a:lnTo>
                    <a:lnTo>
                      <a:pt x="104" y="31"/>
                    </a:lnTo>
                    <a:lnTo>
                      <a:pt x="93" y="42"/>
                    </a:lnTo>
                    <a:lnTo>
                      <a:pt x="86" y="50"/>
                    </a:lnTo>
                    <a:lnTo>
                      <a:pt x="82" y="56"/>
                    </a:lnTo>
                    <a:lnTo>
                      <a:pt x="64" y="86"/>
                    </a:lnTo>
                    <a:lnTo>
                      <a:pt x="61" y="93"/>
                    </a:lnTo>
                    <a:lnTo>
                      <a:pt x="58" y="102"/>
                    </a:lnTo>
                    <a:lnTo>
                      <a:pt x="52" y="118"/>
                    </a:lnTo>
                    <a:lnTo>
                      <a:pt x="44" y="152"/>
                    </a:lnTo>
                    <a:lnTo>
                      <a:pt x="26" y="218"/>
                    </a:lnTo>
                    <a:lnTo>
                      <a:pt x="16" y="251"/>
                    </a:lnTo>
                    <a:lnTo>
                      <a:pt x="8" y="284"/>
                    </a:lnTo>
                    <a:lnTo>
                      <a:pt x="3" y="301"/>
                    </a:lnTo>
                    <a:lnTo>
                      <a:pt x="1" y="318"/>
                    </a:lnTo>
                    <a:lnTo>
                      <a:pt x="0" y="327"/>
                    </a:lnTo>
                    <a:lnTo>
                      <a:pt x="0" y="335"/>
                    </a:lnTo>
                    <a:lnTo>
                      <a:pt x="0" y="344"/>
                    </a:lnTo>
                    <a:lnTo>
                      <a:pt x="1" y="352"/>
                    </a:lnTo>
                    <a:lnTo>
                      <a:pt x="3" y="361"/>
                    </a:lnTo>
                    <a:lnTo>
                      <a:pt x="5" y="368"/>
                    </a:lnTo>
                    <a:lnTo>
                      <a:pt x="9" y="377"/>
                    </a:lnTo>
                    <a:lnTo>
                      <a:pt x="12" y="384"/>
                    </a:lnTo>
                    <a:lnTo>
                      <a:pt x="17" y="392"/>
                    </a:lnTo>
                    <a:lnTo>
                      <a:pt x="22" y="398"/>
                    </a:lnTo>
                    <a:lnTo>
                      <a:pt x="29" y="403"/>
                    </a:lnTo>
                    <a:lnTo>
                      <a:pt x="36" y="407"/>
                    </a:lnTo>
                    <a:lnTo>
                      <a:pt x="45" y="411"/>
                    </a:lnTo>
                    <a:lnTo>
                      <a:pt x="53" y="412"/>
                    </a:lnTo>
                    <a:lnTo>
                      <a:pt x="70" y="413"/>
                    </a:lnTo>
                    <a:lnTo>
                      <a:pt x="87" y="412"/>
                    </a:lnTo>
                    <a:lnTo>
                      <a:pt x="104" y="413"/>
                    </a:lnTo>
                    <a:lnTo>
                      <a:pt x="114" y="413"/>
                    </a:lnTo>
                    <a:lnTo>
                      <a:pt x="121" y="412"/>
                    </a:lnTo>
                    <a:lnTo>
                      <a:pt x="130" y="410"/>
                    </a:lnTo>
                    <a:lnTo>
                      <a:pt x="137" y="405"/>
                    </a:lnTo>
                    <a:lnTo>
                      <a:pt x="145" y="400"/>
                    </a:lnTo>
                    <a:lnTo>
                      <a:pt x="151" y="395"/>
                    </a:lnTo>
                    <a:lnTo>
                      <a:pt x="158" y="388"/>
                    </a:lnTo>
                    <a:lnTo>
                      <a:pt x="163" y="382"/>
                    </a:lnTo>
                    <a:lnTo>
                      <a:pt x="168" y="376"/>
                    </a:lnTo>
                    <a:lnTo>
                      <a:pt x="173" y="368"/>
                    </a:lnTo>
                    <a:lnTo>
                      <a:pt x="181" y="352"/>
                    </a:lnTo>
                    <a:lnTo>
                      <a:pt x="186" y="336"/>
                    </a:lnTo>
                    <a:lnTo>
                      <a:pt x="192" y="320"/>
                    </a:lnTo>
                    <a:lnTo>
                      <a:pt x="208" y="253"/>
                    </a:lnTo>
                    <a:lnTo>
                      <a:pt x="225" y="187"/>
                    </a:lnTo>
                    <a:lnTo>
                      <a:pt x="244" y="121"/>
                    </a:lnTo>
                    <a:lnTo>
                      <a:pt x="254" y="88"/>
                    </a:lnTo>
                    <a:lnTo>
                      <a:pt x="261" y="5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40" name="Freeform 113"/>
              <p:cNvSpPr>
                <a:spLocks/>
              </p:cNvSpPr>
              <p:nvPr/>
            </p:nvSpPr>
            <p:spPr bwMode="auto">
              <a:xfrm>
                <a:off x="2497" y="1404"/>
                <a:ext cx="5" cy="14"/>
              </a:xfrm>
              <a:custGeom>
                <a:avLst/>
                <a:gdLst>
                  <a:gd name="T0" fmla="*/ 0 w 26"/>
                  <a:gd name="T1" fmla="*/ 0 h 85"/>
                  <a:gd name="T2" fmla="*/ 0 w 26"/>
                  <a:gd name="T3" fmla="*/ 0 h 85"/>
                  <a:gd name="T4" fmla="*/ 0 w 26"/>
                  <a:gd name="T5" fmla="*/ 0 h 85"/>
                  <a:gd name="T6" fmla="*/ 0 w 26"/>
                  <a:gd name="T7" fmla="*/ 0 h 85"/>
                  <a:gd name="T8" fmla="*/ 0 w 26"/>
                  <a:gd name="T9" fmla="*/ 0 h 85"/>
                  <a:gd name="T10" fmla="*/ 0 w 26"/>
                  <a:gd name="T11" fmla="*/ 0 h 85"/>
                  <a:gd name="T12" fmla="*/ 0 w 26"/>
                  <a:gd name="T13" fmla="*/ 0 h 85"/>
                  <a:gd name="T14" fmla="*/ 0 w 26"/>
                  <a:gd name="T15" fmla="*/ 0 h 85"/>
                  <a:gd name="T16" fmla="*/ 0 w 26"/>
                  <a:gd name="T17" fmla="*/ 0 h 85"/>
                  <a:gd name="T18" fmla="*/ 0 w 26"/>
                  <a:gd name="T19" fmla="*/ 0 h 85"/>
                  <a:gd name="T20" fmla="*/ 0 w 26"/>
                  <a:gd name="T21" fmla="*/ 0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5">
                    <a:moveTo>
                      <a:pt x="4" y="0"/>
                    </a:moveTo>
                    <a:lnTo>
                      <a:pt x="2" y="10"/>
                    </a:lnTo>
                    <a:lnTo>
                      <a:pt x="0" y="22"/>
                    </a:lnTo>
                    <a:lnTo>
                      <a:pt x="2" y="34"/>
                    </a:lnTo>
                    <a:lnTo>
                      <a:pt x="4" y="45"/>
                    </a:lnTo>
                    <a:lnTo>
                      <a:pt x="5" y="51"/>
                    </a:lnTo>
                    <a:lnTo>
                      <a:pt x="7" y="56"/>
                    </a:lnTo>
                    <a:lnTo>
                      <a:pt x="13" y="66"/>
                    </a:lnTo>
                    <a:lnTo>
                      <a:pt x="20" y="76"/>
                    </a:lnTo>
                    <a:lnTo>
                      <a:pt x="23" y="80"/>
                    </a:lnTo>
                    <a:lnTo>
                      <a:pt x="26"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41" name="Line 114"/>
              <p:cNvSpPr>
                <a:spLocks noChangeShapeType="1"/>
              </p:cNvSpPr>
              <p:nvPr/>
            </p:nvSpPr>
            <p:spPr bwMode="auto">
              <a:xfrm flipH="1">
                <a:off x="2540" y="1312"/>
                <a:ext cx="10"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42" name="Freeform 115"/>
              <p:cNvSpPr>
                <a:spLocks/>
              </p:cNvSpPr>
              <p:nvPr/>
            </p:nvSpPr>
            <p:spPr bwMode="auto">
              <a:xfrm>
                <a:off x="2860" y="1717"/>
                <a:ext cx="54" cy="105"/>
              </a:xfrm>
              <a:custGeom>
                <a:avLst/>
                <a:gdLst>
                  <a:gd name="T0" fmla="*/ 0 w 310"/>
                  <a:gd name="T1" fmla="*/ 3 h 617"/>
                  <a:gd name="T2" fmla="*/ 2 w 310"/>
                  <a:gd name="T3" fmla="*/ 0 h 617"/>
                  <a:gd name="T4" fmla="*/ 2 w 310"/>
                  <a:gd name="T5" fmla="*/ 3 h 617"/>
                  <a:gd name="T6" fmla="*/ 0 60000 65536"/>
                  <a:gd name="T7" fmla="*/ 0 60000 65536"/>
                  <a:gd name="T8" fmla="*/ 0 60000 65536"/>
                </a:gdLst>
                <a:ahLst/>
                <a:cxnLst>
                  <a:cxn ang="T6">
                    <a:pos x="T0" y="T1"/>
                  </a:cxn>
                  <a:cxn ang="T7">
                    <a:pos x="T2" y="T3"/>
                  </a:cxn>
                  <a:cxn ang="T8">
                    <a:pos x="T4" y="T5"/>
                  </a:cxn>
                </a:cxnLst>
                <a:rect l="0" t="0" r="r" b="b"/>
                <a:pathLst>
                  <a:path w="310" h="617">
                    <a:moveTo>
                      <a:pt x="0" y="617"/>
                    </a:moveTo>
                    <a:lnTo>
                      <a:pt x="310" y="0"/>
                    </a:lnTo>
                    <a:lnTo>
                      <a:pt x="289" y="6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43" name="Line 116"/>
              <p:cNvSpPr>
                <a:spLocks noChangeShapeType="1"/>
              </p:cNvSpPr>
              <p:nvPr/>
            </p:nvSpPr>
            <p:spPr bwMode="auto">
              <a:xfrm flipH="1">
                <a:off x="2875" y="1793"/>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44" name="Freeform 117"/>
              <p:cNvSpPr>
                <a:spLocks/>
              </p:cNvSpPr>
              <p:nvPr/>
            </p:nvSpPr>
            <p:spPr bwMode="auto">
              <a:xfrm>
                <a:off x="2893" y="2780"/>
                <a:ext cx="4" cy="15"/>
              </a:xfrm>
              <a:custGeom>
                <a:avLst/>
                <a:gdLst>
                  <a:gd name="T0" fmla="*/ 0 w 24"/>
                  <a:gd name="T1" fmla="*/ 0 h 85"/>
                  <a:gd name="T2" fmla="*/ 0 w 24"/>
                  <a:gd name="T3" fmla="*/ 0 h 85"/>
                  <a:gd name="T4" fmla="*/ 0 w 24"/>
                  <a:gd name="T5" fmla="*/ 0 h 85"/>
                  <a:gd name="T6" fmla="*/ 0 w 24"/>
                  <a:gd name="T7" fmla="*/ 0 h 85"/>
                  <a:gd name="T8" fmla="*/ 0 w 24"/>
                  <a:gd name="T9" fmla="*/ 0 h 85"/>
                  <a:gd name="T10" fmla="*/ 0 w 24"/>
                  <a:gd name="T11" fmla="*/ 0 h 85"/>
                  <a:gd name="T12" fmla="*/ 0 w 24"/>
                  <a:gd name="T13" fmla="*/ 0 h 85"/>
                  <a:gd name="T14" fmla="*/ 0 w 24"/>
                  <a:gd name="T15" fmla="*/ 0 h 85"/>
                  <a:gd name="T16" fmla="*/ 0 w 24"/>
                  <a:gd name="T17" fmla="*/ 0 h 85"/>
                  <a:gd name="T18" fmla="*/ 0 w 24"/>
                  <a:gd name="T19" fmla="*/ 0 h 85"/>
                  <a:gd name="T20" fmla="*/ 0 w 24"/>
                  <a:gd name="T21" fmla="*/ 1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4" h="85">
                    <a:moveTo>
                      <a:pt x="3" y="0"/>
                    </a:moveTo>
                    <a:lnTo>
                      <a:pt x="1" y="11"/>
                    </a:lnTo>
                    <a:lnTo>
                      <a:pt x="0" y="22"/>
                    </a:lnTo>
                    <a:lnTo>
                      <a:pt x="0" y="34"/>
                    </a:lnTo>
                    <a:lnTo>
                      <a:pt x="2" y="46"/>
                    </a:lnTo>
                    <a:lnTo>
                      <a:pt x="4" y="51"/>
                    </a:lnTo>
                    <a:lnTo>
                      <a:pt x="6" y="56"/>
                    </a:lnTo>
                    <a:lnTo>
                      <a:pt x="12" y="66"/>
                    </a:lnTo>
                    <a:lnTo>
                      <a:pt x="18" y="77"/>
                    </a:lnTo>
                    <a:lnTo>
                      <a:pt x="21" y="81"/>
                    </a:lnTo>
                    <a:lnTo>
                      <a:pt x="24"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45" name="Freeform 118"/>
              <p:cNvSpPr>
                <a:spLocks/>
              </p:cNvSpPr>
              <p:nvPr/>
            </p:nvSpPr>
            <p:spPr bwMode="auto">
              <a:xfrm>
                <a:off x="2861" y="2725"/>
                <a:ext cx="44" cy="71"/>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1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1" y="54"/>
                    </a:moveTo>
                    <a:lnTo>
                      <a:pt x="263" y="46"/>
                    </a:lnTo>
                    <a:lnTo>
                      <a:pt x="263" y="37"/>
                    </a:lnTo>
                    <a:lnTo>
                      <a:pt x="260" y="29"/>
                    </a:lnTo>
                    <a:lnTo>
                      <a:pt x="258" y="20"/>
                    </a:lnTo>
                    <a:lnTo>
                      <a:pt x="254" y="12"/>
                    </a:lnTo>
                    <a:lnTo>
                      <a:pt x="252" y="7"/>
                    </a:lnTo>
                    <a:lnTo>
                      <a:pt x="250" y="4"/>
                    </a:lnTo>
                    <a:lnTo>
                      <a:pt x="247" y="2"/>
                    </a:lnTo>
                    <a:lnTo>
                      <a:pt x="242" y="1"/>
                    </a:lnTo>
                    <a:lnTo>
                      <a:pt x="234" y="0"/>
                    </a:lnTo>
                    <a:lnTo>
                      <a:pt x="216" y="0"/>
                    </a:lnTo>
                    <a:lnTo>
                      <a:pt x="199" y="0"/>
                    </a:lnTo>
                    <a:lnTo>
                      <a:pt x="182" y="0"/>
                    </a:lnTo>
                    <a:lnTo>
                      <a:pt x="165" y="1"/>
                    </a:lnTo>
                    <a:lnTo>
                      <a:pt x="156" y="2"/>
                    </a:lnTo>
                    <a:lnTo>
                      <a:pt x="148" y="4"/>
                    </a:lnTo>
                    <a:lnTo>
                      <a:pt x="140" y="6"/>
                    </a:lnTo>
                    <a:lnTo>
                      <a:pt x="132" y="11"/>
                    </a:lnTo>
                    <a:lnTo>
                      <a:pt x="124" y="15"/>
                    </a:lnTo>
                    <a:lnTo>
                      <a:pt x="118" y="19"/>
                    </a:lnTo>
                    <a:lnTo>
                      <a:pt x="104" y="31"/>
                    </a:lnTo>
                    <a:lnTo>
                      <a:pt x="92" y="43"/>
                    </a:lnTo>
                    <a:lnTo>
                      <a:pt x="87" y="49"/>
                    </a:lnTo>
                    <a:lnTo>
                      <a:pt x="82" y="56"/>
                    </a:lnTo>
                    <a:lnTo>
                      <a:pt x="64" y="86"/>
                    </a:lnTo>
                    <a:lnTo>
                      <a:pt x="60" y="94"/>
                    </a:lnTo>
                    <a:lnTo>
                      <a:pt x="57" y="102"/>
                    </a:lnTo>
                    <a:lnTo>
                      <a:pt x="53" y="118"/>
                    </a:lnTo>
                    <a:lnTo>
                      <a:pt x="43" y="151"/>
                    </a:lnTo>
                    <a:lnTo>
                      <a:pt x="25" y="217"/>
                    </a:lnTo>
                    <a:lnTo>
                      <a:pt x="15" y="251"/>
                    </a:lnTo>
                    <a:lnTo>
                      <a:pt x="7" y="284"/>
                    </a:lnTo>
                    <a:lnTo>
                      <a:pt x="4" y="301"/>
                    </a:lnTo>
                    <a:lnTo>
                      <a:pt x="1" y="317"/>
                    </a:lnTo>
                    <a:lnTo>
                      <a:pt x="0" y="326"/>
                    </a:lnTo>
                    <a:lnTo>
                      <a:pt x="0" y="335"/>
                    </a:lnTo>
                    <a:lnTo>
                      <a:pt x="0" y="344"/>
                    </a:lnTo>
                    <a:lnTo>
                      <a:pt x="1" y="352"/>
                    </a:lnTo>
                    <a:lnTo>
                      <a:pt x="3" y="361"/>
                    </a:lnTo>
                    <a:lnTo>
                      <a:pt x="5" y="368"/>
                    </a:lnTo>
                    <a:lnTo>
                      <a:pt x="8" y="377"/>
                    </a:lnTo>
                    <a:lnTo>
                      <a:pt x="12" y="384"/>
                    </a:lnTo>
                    <a:lnTo>
                      <a:pt x="17" y="392"/>
                    </a:lnTo>
                    <a:lnTo>
                      <a:pt x="22" y="398"/>
                    </a:lnTo>
                    <a:lnTo>
                      <a:pt x="28" y="404"/>
                    </a:lnTo>
                    <a:lnTo>
                      <a:pt x="37" y="408"/>
                    </a:lnTo>
                    <a:lnTo>
                      <a:pt x="44" y="411"/>
                    </a:lnTo>
                    <a:lnTo>
                      <a:pt x="53" y="412"/>
                    </a:lnTo>
                    <a:lnTo>
                      <a:pt x="70" y="413"/>
                    </a:lnTo>
                    <a:lnTo>
                      <a:pt x="87" y="412"/>
                    </a:lnTo>
                    <a:lnTo>
                      <a:pt x="105" y="413"/>
                    </a:lnTo>
                    <a:lnTo>
                      <a:pt x="113" y="413"/>
                    </a:lnTo>
                    <a:lnTo>
                      <a:pt x="122" y="412"/>
                    </a:lnTo>
                    <a:lnTo>
                      <a:pt x="129" y="409"/>
                    </a:lnTo>
                    <a:lnTo>
                      <a:pt x="138" y="406"/>
                    </a:lnTo>
                    <a:lnTo>
                      <a:pt x="144" y="400"/>
                    </a:lnTo>
                    <a:lnTo>
                      <a:pt x="152" y="395"/>
                    </a:lnTo>
                    <a:lnTo>
                      <a:pt x="157" y="389"/>
                    </a:lnTo>
                    <a:lnTo>
                      <a:pt x="163" y="382"/>
                    </a:lnTo>
                    <a:lnTo>
                      <a:pt x="168" y="376"/>
                    </a:lnTo>
                    <a:lnTo>
                      <a:pt x="173" y="368"/>
                    </a:lnTo>
                    <a:lnTo>
                      <a:pt x="181" y="352"/>
                    </a:lnTo>
                    <a:lnTo>
                      <a:pt x="187" y="336"/>
                    </a:lnTo>
                    <a:lnTo>
                      <a:pt x="191" y="321"/>
                    </a:lnTo>
                    <a:lnTo>
                      <a:pt x="208" y="253"/>
                    </a:lnTo>
                    <a:lnTo>
                      <a:pt x="225" y="187"/>
                    </a:lnTo>
                    <a:lnTo>
                      <a:pt x="243" y="120"/>
                    </a:lnTo>
                    <a:lnTo>
                      <a:pt x="253" y="87"/>
                    </a:lnTo>
                    <a:lnTo>
                      <a:pt x="260"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46" name="Freeform 119"/>
              <p:cNvSpPr>
                <a:spLocks/>
              </p:cNvSpPr>
              <p:nvPr/>
            </p:nvSpPr>
            <p:spPr bwMode="auto">
              <a:xfrm>
                <a:off x="3704" y="1720"/>
                <a:ext cx="44" cy="71"/>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1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2" y="54"/>
                    </a:moveTo>
                    <a:lnTo>
                      <a:pt x="263" y="47"/>
                    </a:lnTo>
                    <a:lnTo>
                      <a:pt x="263" y="38"/>
                    </a:lnTo>
                    <a:lnTo>
                      <a:pt x="262" y="29"/>
                    </a:lnTo>
                    <a:lnTo>
                      <a:pt x="259" y="20"/>
                    </a:lnTo>
                    <a:lnTo>
                      <a:pt x="256" y="12"/>
                    </a:lnTo>
                    <a:lnTo>
                      <a:pt x="254" y="8"/>
                    </a:lnTo>
                    <a:lnTo>
                      <a:pt x="250" y="5"/>
                    </a:lnTo>
                    <a:lnTo>
                      <a:pt x="247" y="2"/>
                    </a:lnTo>
                    <a:lnTo>
                      <a:pt x="244" y="1"/>
                    </a:lnTo>
                    <a:lnTo>
                      <a:pt x="235" y="0"/>
                    </a:lnTo>
                    <a:lnTo>
                      <a:pt x="217" y="0"/>
                    </a:lnTo>
                    <a:lnTo>
                      <a:pt x="199" y="0"/>
                    </a:lnTo>
                    <a:lnTo>
                      <a:pt x="183" y="0"/>
                    </a:lnTo>
                    <a:lnTo>
                      <a:pt x="166" y="1"/>
                    </a:lnTo>
                    <a:lnTo>
                      <a:pt x="158" y="2"/>
                    </a:lnTo>
                    <a:lnTo>
                      <a:pt x="149" y="4"/>
                    </a:lnTo>
                    <a:lnTo>
                      <a:pt x="141" y="7"/>
                    </a:lnTo>
                    <a:lnTo>
                      <a:pt x="133" y="10"/>
                    </a:lnTo>
                    <a:lnTo>
                      <a:pt x="126" y="15"/>
                    </a:lnTo>
                    <a:lnTo>
                      <a:pt x="118" y="20"/>
                    </a:lnTo>
                    <a:lnTo>
                      <a:pt x="105" y="31"/>
                    </a:lnTo>
                    <a:lnTo>
                      <a:pt x="93" y="43"/>
                    </a:lnTo>
                    <a:lnTo>
                      <a:pt x="87" y="50"/>
                    </a:lnTo>
                    <a:lnTo>
                      <a:pt x="83" y="56"/>
                    </a:lnTo>
                    <a:lnTo>
                      <a:pt x="65" y="86"/>
                    </a:lnTo>
                    <a:lnTo>
                      <a:pt x="62" y="93"/>
                    </a:lnTo>
                    <a:lnTo>
                      <a:pt x="59" y="102"/>
                    </a:lnTo>
                    <a:lnTo>
                      <a:pt x="53" y="118"/>
                    </a:lnTo>
                    <a:lnTo>
                      <a:pt x="45" y="152"/>
                    </a:lnTo>
                    <a:lnTo>
                      <a:pt x="27" y="218"/>
                    </a:lnTo>
                    <a:lnTo>
                      <a:pt x="17" y="251"/>
                    </a:lnTo>
                    <a:lnTo>
                      <a:pt x="9" y="284"/>
                    </a:lnTo>
                    <a:lnTo>
                      <a:pt x="4" y="301"/>
                    </a:lnTo>
                    <a:lnTo>
                      <a:pt x="1" y="318"/>
                    </a:lnTo>
                    <a:lnTo>
                      <a:pt x="1" y="327"/>
                    </a:lnTo>
                    <a:lnTo>
                      <a:pt x="0" y="335"/>
                    </a:lnTo>
                    <a:lnTo>
                      <a:pt x="1" y="344"/>
                    </a:lnTo>
                    <a:lnTo>
                      <a:pt x="2" y="352"/>
                    </a:lnTo>
                    <a:lnTo>
                      <a:pt x="4" y="361"/>
                    </a:lnTo>
                    <a:lnTo>
                      <a:pt x="6" y="368"/>
                    </a:lnTo>
                    <a:lnTo>
                      <a:pt x="10" y="377"/>
                    </a:lnTo>
                    <a:lnTo>
                      <a:pt x="13" y="384"/>
                    </a:lnTo>
                    <a:lnTo>
                      <a:pt x="18" y="392"/>
                    </a:lnTo>
                    <a:lnTo>
                      <a:pt x="24" y="398"/>
                    </a:lnTo>
                    <a:lnTo>
                      <a:pt x="30" y="404"/>
                    </a:lnTo>
                    <a:lnTo>
                      <a:pt x="37" y="408"/>
                    </a:lnTo>
                    <a:lnTo>
                      <a:pt x="46" y="411"/>
                    </a:lnTo>
                    <a:lnTo>
                      <a:pt x="54" y="412"/>
                    </a:lnTo>
                    <a:lnTo>
                      <a:pt x="71" y="413"/>
                    </a:lnTo>
                    <a:lnTo>
                      <a:pt x="88" y="412"/>
                    </a:lnTo>
                    <a:lnTo>
                      <a:pt x="105" y="413"/>
                    </a:lnTo>
                    <a:lnTo>
                      <a:pt x="114" y="413"/>
                    </a:lnTo>
                    <a:lnTo>
                      <a:pt x="123" y="412"/>
                    </a:lnTo>
                    <a:lnTo>
                      <a:pt x="131" y="410"/>
                    </a:lnTo>
                    <a:lnTo>
                      <a:pt x="139" y="405"/>
                    </a:lnTo>
                    <a:lnTo>
                      <a:pt x="146" y="400"/>
                    </a:lnTo>
                    <a:lnTo>
                      <a:pt x="152" y="395"/>
                    </a:lnTo>
                    <a:lnTo>
                      <a:pt x="159" y="388"/>
                    </a:lnTo>
                    <a:lnTo>
                      <a:pt x="164" y="382"/>
                    </a:lnTo>
                    <a:lnTo>
                      <a:pt x="169" y="376"/>
                    </a:lnTo>
                    <a:lnTo>
                      <a:pt x="174" y="368"/>
                    </a:lnTo>
                    <a:lnTo>
                      <a:pt x="182" y="353"/>
                    </a:lnTo>
                    <a:lnTo>
                      <a:pt x="187" y="336"/>
                    </a:lnTo>
                    <a:lnTo>
                      <a:pt x="193" y="320"/>
                    </a:lnTo>
                    <a:lnTo>
                      <a:pt x="209" y="253"/>
                    </a:lnTo>
                    <a:lnTo>
                      <a:pt x="226" y="187"/>
                    </a:lnTo>
                    <a:lnTo>
                      <a:pt x="245" y="121"/>
                    </a:lnTo>
                    <a:lnTo>
                      <a:pt x="255" y="88"/>
                    </a:lnTo>
                    <a:lnTo>
                      <a:pt x="262" y="5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47" name="Freeform 120"/>
              <p:cNvSpPr>
                <a:spLocks/>
              </p:cNvSpPr>
              <p:nvPr/>
            </p:nvSpPr>
            <p:spPr bwMode="auto">
              <a:xfrm>
                <a:off x="3735" y="1775"/>
                <a:ext cx="5" cy="14"/>
              </a:xfrm>
              <a:custGeom>
                <a:avLst/>
                <a:gdLst>
                  <a:gd name="T0" fmla="*/ 0 w 26"/>
                  <a:gd name="T1" fmla="*/ 0 h 85"/>
                  <a:gd name="T2" fmla="*/ 0 w 26"/>
                  <a:gd name="T3" fmla="*/ 0 h 85"/>
                  <a:gd name="T4" fmla="*/ 0 w 26"/>
                  <a:gd name="T5" fmla="*/ 0 h 85"/>
                  <a:gd name="T6" fmla="*/ 0 w 26"/>
                  <a:gd name="T7" fmla="*/ 0 h 85"/>
                  <a:gd name="T8" fmla="*/ 0 w 26"/>
                  <a:gd name="T9" fmla="*/ 0 h 85"/>
                  <a:gd name="T10" fmla="*/ 0 w 26"/>
                  <a:gd name="T11" fmla="*/ 0 h 85"/>
                  <a:gd name="T12" fmla="*/ 0 w 26"/>
                  <a:gd name="T13" fmla="*/ 0 h 85"/>
                  <a:gd name="T14" fmla="*/ 0 w 26"/>
                  <a:gd name="T15" fmla="*/ 0 h 85"/>
                  <a:gd name="T16" fmla="*/ 0 w 26"/>
                  <a:gd name="T17" fmla="*/ 0 h 85"/>
                  <a:gd name="T18" fmla="*/ 0 w 26"/>
                  <a:gd name="T19" fmla="*/ 0 h 85"/>
                  <a:gd name="T20" fmla="*/ 0 w 26"/>
                  <a:gd name="T21" fmla="*/ 0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5">
                    <a:moveTo>
                      <a:pt x="4" y="0"/>
                    </a:moveTo>
                    <a:lnTo>
                      <a:pt x="2" y="11"/>
                    </a:lnTo>
                    <a:lnTo>
                      <a:pt x="0" y="22"/>
                    </a:lnTo>
                    <a:lnTo>
                      <a:pt x="0" y="34"/>
                    </a:lnTo>
                    <a:lnTo>
                      <a:pt x="3" y="45"/>
                    </a:lnTo>
                    <a:lnTo>
                      <a:pt x="5" y="51"/>
                    </a:lnTo>
                    <a:lnTo>
                      <a:pt x="7" y="56"/>
                    </a:lnTo>
                    <a:lnTo>
                      <a:pt x="13" y="66"/>
                    </a:lnTo>
                    <a:lnTo>
                      <a:pt x="19" y="76"/>
                    </a:lnTo>
                    <a:lnTo>
                      <a:pt x="23" y="81"/>
                    </a:lnTo>
                    <a:lnTo>
                      <a:pt x="26"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48" name="Line 121"/>
              <p:cNvSpPr>
                <a:spLocks noChangeShapeType="1"/>
              </p:cNvSpPr>
              <p:nvPr/>
            </p:nvSpPr>
            <p:spPr bwMode="auto">
              <a:xfrm flipH="1">
                <a:off x="3798" y="1685"/>
                <a:ext cx="11"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49" name="Line 122"/>
              <p:cNvSpPr>
                <a:spLocks noChangeShapeType="1"/>
              </p:cNvSpPr>
              <p:nvPr/>
            </p:nvSpPr>
            <p:spPr bwMode="auto">
              <a:xfrm flipH="1">
                <a:off x="3778" y="1685"/>
                <a:ext cx="11"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50" name="Freeform 123"/>
              <p:cNvSpPr>
                <a:spLocks/>
              </p:cNvSpPr>
              <p:nvPr/>
            </p:nvSpPr>
            <p:spPr bwMode="auto">
              <a:xfrm>
                <a:off x="3421" y="1457"/>
                <a:ext cx="5" cy="14"/>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0 h 86"/>
                  <a:gd name="T18" fmla="*/ 0 w 26"/>
                  <a:gd name="T19" fmla="*/ 0 h 86"/>
                  <a:gd name="T20" fmla="*/ 0 w 26"/>
                  <a:gd name="T21" fmla="*/ 0 h 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6">
                    <a:moveTo>
                      <a:pt x="3" y="0"/>
                    </a:moveTo>
                    <a:lnTo>
                      <a:pt x="1" y="12"/>
                    </a:lnTo>
                    <a:lnTo>
                      <a:pt x="0" y="23"/>
                    </a:lnTo>
                    <a:lnTo>
                      <a:pt x="1" y="35"/>
                    </a:lnTo>
                    <a:lnTo>
                      <a:pt x="3" y="46"/>
                    </a:lnTo>
                    <a:lnTo>
                      <a:pt x="4" y="51"/>
                    </a:lnTo>
                    <a:lnTo>
                      <a:pt x="6" y="56"/>
                    </a:lnTo>
                    <a:lnTo>
                      <a:pt x="13" y="67"/>
                    </a:lnTo>
                    <a:lnTo>
                      <a:pt x="19" y="77"/>
                    </a:lnTo>
                    <a:lnTo>
                      <a:pt x="22" y="82"/>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51" name="Freeform 124"/>
              <p:cNvSpPr>
                <a:spLocks/>
              </p:cNvSpPr>
              <p:nvPr/>
            </p:nvSpPr>
            <p:spPr bwMode="auto">
              <a:xfrm>
                <a:off x="3390" y="1401"/>
                <a:ext cx="44" cy="70"/>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0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1" y="55"/>
                    </a:moveTo>
                    <a:lnTo>
                      <a:pt x="263" y="47"/>
                    </a:lnTo>
                    <a:lnTo>
                      <a:pt x="262" y="38"/>
                    </a:lnTo>
                    <a:lnTo>
                      <a:pt x="261" y="30"/>
                    </a:lnTo>
                    <a:lnTo>
                      <a:pt x="257" y="21"/>
                    </a:lnTo>
                    <a:lnTo>
                      <a:pt x="254" y="12"/>
                    </a:lnTo>
                    <a:lnTo>
                      <a:pt x="252" y="9"/>
                    </a:lnTo>
                    <a:lnTo>
                      <a:pt x="249" y="5"/>
                    </a:lnTo>
                    <a:lnTo>
                      <a:pt x="246" y="3"/>
                    </a:lnTo>
                    <a:lnTo>
                      <a:pt x="242" y="1"/>
                    </a:lnTo>
                    <a:lnTo>
                      <a:pt x="234" y="0"/>
                    </a:lnTo>
                    <a:lnTo>
                      <a:pt x="216" y="1"/>
                    </a:lnTo>
                    <a:lnTo>
                      <a:pt x="199" y="0"/>
                    </a:lnTo>
                    <a:lnTo>
                      <a:pt x="182" y="1"/>
                    </a:lnTo>
                    <a:lnTo>
                      <a:pt x="165" y="2"/>
                    </a:lnTo>
                    <a:lnTo>
                      <a:pt x="156" y="3"/>
                    </a:lnTo>
                    <a:lnTo>
                      <a:pt x="148" y="4"/>
                    </a:lnTo>
                    <a:lnTo>
                      <a:pt x="139" y="7"/>
                    </a:lnTo>
                    <a:lnTo>
                      <a:pt x="132" y="11"/>
                    </a:lnTo>
                    <a:lnTo>
                      <a:pt x="124" y="15"/>
                    </a:lnTo>
                    <a:lnTo>
                      <a:pt x="117" y="20"/>
                    </a:lnTo>
                    <a:lnTo>
                      <a:pt x="104" y="32"/>
                    </a:lnTo>
                    <a:lnTo>
                      <a:pt x="92" y="44"/>
                    </a:lnTo>
                    <a:lnTo>
                      <a:pt x="86" y="50"/>
                    </a:lnTo>
                    <a:lnTo>
                      <a:pt x="82" y="57"/>
                    </a:lnTo>
                    <a:lnTo>
                      <a:pt x="64" y="87"/>
                    </a:lnTo>
                    <a:lnTo>
                      <a:pt x="60" y="95"/>
                    </a:lnTo>
                    <a:lnTo>
                      <a:pt x="57" y="102"/>
                    </a:lnTo>
                    <a:lnTo>
                      <a:pt x="52" y="119"/>
                    </a:lnTo>
                    <a:lnTo>
                      <a:pt x="43" y="152"/>
                    </a:lnTo>
                    <a:lnTo>
                      <a:pt x="25" y="218"/>
                    </a:lnTo>
                    <a:lnTo>
                      <a:pt x="16" y="251"/>
                    </a:lnTo>
                    <a:lnTo>
                      <a:pt x="7" y="284"/>
                    </a:lnTo>
                    <a:lnTo>
                      <a:pt x="3" y="301"/>
                    </a:lnTo>
                    <a:lnTo>
                      <a:pt x="1" y="318"/>
                    </a:lnTo>
                    <a:lnTo>
                      <a:pt x="0" y="327"/>
                    </a:lnTo>
                    <a:lnTo>
                      <a:pt x="0" y="335"/>
                    </a:lnTo>
                    <a:lnTo>
                      <a:pt x="0" y="344"/>
                    </a:lnTo>
                    <a:lnTo>
                      <a:pt x="1" y="352"/>
                    </a:lnTo>
                    <a:lnTo>
                      <a:pt x="3" y="361"/>
                    </a:lnTo>
                    <a:lnTo>
                      <a:pt x="5" y="369"/>
                    </a:lnTo>
                    <a:lnTo>
                      <a:pt x="8" y="377"/>
                    </a:lnTo>
                    <a:lnTo>
                      <a:pt x="11" y="385"/>
                    </a:lnTo>
                    <a:lnTo>
                      <a:pt x="17" y="393"/>
                    </a:lnTo>
                    <a:lnTo>
                      <a:pt x="22" y="399"/>
                    </a:lnTo>
                    <a:lnTo>
                      <a:pt x="28" y="405"/>
                    </a:lnTo>
                    <a:lnTo>
                      <a:pt x="36" y="409"/>
                    </a:lnTo>
                    <a:lnTo>
                      <a:pt x="44" y="411"/>
                    </a:lnTo>
                    <a:lnTo>
                      <a:pt x="53" y="412"/>
                    </a:lnTo>
                    <a:lnTo>
                      <a:pt x="70" y="413"/>
                    </a:lnTo>
                    <a:lnTo>
                      <a:pt x="87" y="413"/>
                    </a:lnTo>
                    <a:lnTo>
                      <a:pt x="104" y="413"/>
                    </a:lnTo>
                    <a:lnTo>
                      <a:pt x="114" y="413"/>
                    </a:lnTo>
                    <a:lnTo>
                      <a:pt x="121" y="413"/>
                    </a:lnTo>
                    <a:lnTo>
                      <a:pt x="130" y="410"/>
                    </a:lnTo>
                    <a:lnTo>
                      <a:pt x="137" y="406"/>
                    </a:lnTo>
                    <a:lnTo>
                      <a:pt x="145" y="401"/>
                    </a:lnTo>
                    <a:lnTo>
                      <a:pt x="151" y="395"/>
                    </a:lnTo>
                    <a:lnTo>
                      <a:pt x="157" y="390"/>
                    </a:lnTo>
                    <a:lnTo>
                      <a:pt x="163" y="383"/>
                    </a:lnTo>
                    <a:lnTo>
                      <a:pt x="168" y="376"/>
                    </a:lnTo>
                    <a:lnTo>
                      <a:pt x="172" y="368"/>
                    </a:lnTo>
                    <a:lnTo>
                      <a:pt x="181" y="353"/>
                    </a:lnTo>
                    <a:lnTo>
                      <a:pt x="186" y="338"/>
                    </a:lnTo>
                    <a:lnTo>
                      <a:pt x="191" y="320"/>
                    </a:lnTo>
                    <a:lnTo>
                      <a:pt x="207" y="254"/>
                    </a:lnTo>
                    <a:lnTo>
                      <a:pt x="224" y="187"/>
                    </a:lnTo>
                    <a:lnTo>
                      <a:pt x="244" y="121"/>
                    </a:lnTo>
                    <a:lnTo>
                      <a:pt x="253" y="88"/>
                    </a:lnTo>
                    <a:lnTo>
                      <a:pt x="26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52" name="Freeform 125"/>
              <p:cNvSpPr>
                <a:spLocks/>
              </p:cNvSpPr>
              <p:nvPr/>
            </p:nvSpPr>
            <p:spPr bwMode="auto">
              <a:xfrm>
                <a:off x="3448" y="1452"/>
                <a:ext cx="28" cy="35"/>
              </a:xfrm>
              <a:custGeom>
                <a:avLst/>
                <a:gdLst>
                  <a:gd name="T0" fmla="*/ 0 w 165"/>
                  <a:gd name="T1" fmla="*/ 0 h 207"/>
                  <a:gd name="T2" fmla="*/ 1 w 165"/>
                  <a:gd name="T3" fmla="*/ 0 h 207"/>
                  <a:gd name="T4" fmla="*/ 0 w 165"/>
                  <a:gd name="T5" fmla="*/ 1 h 207"/>
                  <a:gd name="T6" fmla="*/ 1 w 165"/>
                  <a:gd name="T7" fmla="*/ 1 h 20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5" h="207">
                    <a:moveTo>
                      <a:pt x="55" y="0"/>
                    </a:moveTo>
                    <a:lnTo>
                      <a:pt x="165" y="0"/>
                    </a:lnTo>
                    <a:lnTo>
                      <a:pt x="0" y="207"/>
                    </a:lnTo>
                    <a:lnTo>
                      <a:pt x="109" y="2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53" name="Freeform 126"/>
              <p:cNvSpPr>
                <a:spLocks/>
              </p:cNvSpPr>
              <p:nvPr/>
            </p:nvSpPr>
            <p:spPr bwMode="auto">
              <a:xfrm>
                <a:off x="3813" y="2685"/>
                <a:ext cx="4" cy="14"/>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0 h 86"/>
                  <a:gd name="T18" fmla="*/ 0 w 26"/>
                  <a:gd name="T19" fmla="*/ 0 h 86"/>
                  <a:gd name="T20" fmla="*/ 0 w 26"/>
                  <a:gd name="T21" fmla="*/ 0 h 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86">
                    <a:moveTo>
                      <a:pt x="3" y="0"/>
                    </a:moveTo>
                    <a:lnTo>
                      <a:pt x="1" y="11"/>
                    </a:lnTo>
                    <a:lnTo>
                      <a:pt x="0" y="23"/>
                    </a:lnTo>
                    <a:lnTo>
                      <a:pt x="0" y="34"/>
                    </a:lnTo>
                    <a:lnTo>
                      <a:pt x="2" y="45"/>
                    </a:lnTo>
                    <a:lnTo>
                      <a:pt x="4" y="51"/>
                    </a:lnTo>
                    <a:lnTo>
                      <a:pt x="6" y="56"/>
                    </a:lnTo>
                    <a:lnTo>
                      <a:pt x="12" y="67"/>
                    </a:lnTo>
                    <a:lnTo>
                      <a:pt x="18" y="76"/>
                    </a:lnTo>
                    <a:lnTo>
                      <a:pt x="21" y="81"/>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54" name="Freeform 127"/>
              <p:cNvSpPr>
                <a:spLocks/>
              </p:cNvSpPr>
              <p:nvPr/>
            </p:nvSpPr>
            <p:spPr bwMode="auto">
              <a:xfrm>
                <a:off x="3780" y="2629"/>
                <a:ext cx="46" cy="70"/>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1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2" y="55"/>
                    </a:moveTo>
                    <a:lnTo>
                      <a:pt x="263" y="47"/>
                    </a:lnTo>
                    <a:lnTo>
                      <a:pt x="263" y="38"/>
                    </a:lnTo>
                    <a:lnTo>
                      <a:pt x="261" y="30"/>
                    </a:lnTo>
                    <a:lnTo>
                      <a:pt x="258" y="20"/>
                    </a:lnTo>
                    <a:lnTo>
                      <a:pt x="255" y="11"/>
                    </a:lnTo>
                    <a:lnTo>
                      <a:pt x="252" y="8"/>
                    </a:lnTo>
                    <a:lnTo>
                      <a:pt x="250" y="5"/>
                    </a:lnTo>
                    <a:lnTo>
                      <a:pt x="247" y="3"/>
                    </a:lnTo>
                    <a:lnTo>
                      <a:pt x="242" y="1"/>
                    </a:lnTo>
                    <a:lnTo>
                      <a:pt x="234" y="0"/>
                    </a:lnTo>
                    <a:lnTo>
                      <a:pt x="216" y="0"/>
                    </a:lnTo>
                    <a:lnTo>
                      <a:pt x="199" y="0"/>
                    </a:lnTo>
                    <a:lnTo>
                      <a:pt x="182" y="0"/>
                    </a:lnTo>
                    <a:lnTo>
                      <a:pt x="165" y="1"/>
                    </a:lnTo>
                    <a:lnTo>
                      <a:pt x="156" y="3"/>
                    </a:lnTo>
                    <a:lnTo>
                      <a:pt x="149" y="4"/>
                    </a:lnTo>
                    <a:lnTo>
                      <a:pt x="140" y="7"/>
                    </a:lnTo>
                    <a:lnTo>
                      <a:pt x="132" y="10"/>
                    </a:lnTo>
                    <a:lnTo>
                      <a:pt x="124" y="15"/>
                    </a:lnTo>
                    <a:lnTo>
                      <a:pt x="118" y="20"/>
                    </a:lnTo>
                    <a:lnTo>
                      <a:pt x="105" y="31"/>
                    </a:lnTo>
                    <a:lnTo>
                      <a:pt x="92" y="43"/>
                    </a:lnTo>
                    <a:lnTo>
                      <a:pt x="87" y="50"/>
                    </a:lnTo>
                    <a:lnTo>
                      <a:pt x="82" y="57"/>
                    </a:lnTo>
                    <a:lnTo>
                      <a:pt x="65" y="86"/>
                    </a:lnTo>
                    <a:lnTo>
                      <a:pt x="60" y="94"/>
                    </a:lnTo>
                    <a:lnTo>
                      <a:pt x="58" y="102"/>
                    </a:lnTo>
                    <a:lnTo>
                      <a:pt x="53" y="119"/>
                    </a:lnTo>
                    <a:lnTo>
                      <a:pt x="44" y="152"/>
                    </a:lnTo>
                    <a:lnTo>
                      <a:pt x="25" y="218"/>
                    </a:lnTo>
                    <a:lnTo>
                      <a:pt x="17" y="251"/>
                    </a:lnTo>
                    <a:lnTo>
                      <a:pt x="8" y="284"/>
                    </a:lnTo>
                    <a:lnTo>
                      <a:pt x="4" y="301"/>
                    </a:lnTo>
                    <a:lnTo>
                      <a:pt x="1" y="318"/>
                    </a:lnTo>
                    <a:lnTo>
                      <a:pt x="0" y="327"/>
                    </a:lnTo>
                    <a:lnTo>
                      <a:pt x="0" y="335"/>
                    </a:lnTo>
                    <a:lnTo>
                      <a:pt x="1" y="344"/>
                    </a:lnTo>
                    <a:lnTo>
                      <a:pt x="2" y="352"/>
                    </a:lnTo>
                    <a:lnTo>
                      <a:pt x="3" y="361"/>
                    </a:lnTo>
                    <a:lnTo>
                      <a:pt x="6" y="369"/>
                    </a:lnTo>
                    <a:lnTo>
                      <a:pt x="9" y="377"/>
                    </a:lnTo>
                    <a:lnTo>
                      <a:pt x="12" y="385"/>
                    </a:lnTo>
                    <a:lnTo>
                      <a:pt x="17" y="392"/>
                    </a:lnTo>
                    <a:lnTo>
                      <a:pt x="23" y="399"/>
                    </a:lnTo>
                    <a:lnTo>
                      <a:pt x="29" y="404"/>
                    </a:lnTo>
                    <a:lnTo>
                      <a:pt x="37" y="408"/>
                    </a:lnTo>
                    <a:lnTo>
                      <a:pt x="45" y="411"/>
                    </a:lnTo>
                    <a:lnTo>
                      <a:pt x="54" y="412"/>
                    </a:lnTo>
                    <a:lnTo>
                      <a:pt x="71" y="413"/>
                    </a:lnTo>
                    <a:lnTo>
                      <a:pt x="88" y="413"/>
                    </a:lnTo>
                    <a:lnTo>
                      <a:pt x="105" y="413"/>
                    </a:lnTo>
                    <a:lnTo>
                      <a:pt x="114" y="413"/>
                    </a:lnTo>
                    <a:lnTo>
                      <a:pt x="122" y="412"/>
                    </a:lnTo>
                    <a:lnTo>
                      <a:pt x="131" y="410"/>
                    </a:lnTo>
                    <a:lnTo>
                      <a:pt x="138" y="405"/>
                    </a:lnTo>
                    <a:lnTo>
                      <a:pt x="146" y="400"/>
                    </a:lnTo>
                    <a:lnTo>
                      <a:pt x="152" y="395"/>
                    </a:lnTo>
                    <a:lnTo>
                      <a:pt x="158" y="389"/>
                    </a:lnTo>
                    <a:lnTo>
                      <a:pt x="164" y="382"/>
                    </a:lnTo>
                    <a:lnTo>
                      <a:pt x="169" y="376"/>
                    </a:lnTo>
                    <a:lnTo>
                      <a:pt x="173" y="368"/>
                    </a:lnTo>
                    <a:lnTo>
                      <a:pt x="181" y="353"/>
                    </a:lnTo>
                    <a:lnTo>
                      <a:pt x="187" y="337"/>
                    </a:lnTo>
                    <a:lnTo>
                      <a:pt x="192" y="320"/>
                    </a:lnTo>
                    <a:lnTo>
                      <a:pt x="208" y="253"/>
                    </a:lnTo>
                    <a:lnTo>
                      <a:pt x="225" y="187"/>
                    </a:lnTo>
                    <a:lnTo>
                      <a:pt x="245" y="121"/>
                    </a:lnTo>
                    <a:lnTo>
                      <a:pt x="253" y="88"/>
                    </a:lnTo>
                    <a:lnTo>
                      <a:pt x="26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55" name="Freeform 128"/>
              <p:cNvSpPr>
                <a:spLocks/>
              </p:cNvSpPr>
              <p:nvPr/>
            </p:nvSpPr>
            <p:spPr bwMode="auto">
              <a:xfrm>
                <a:off x="3834" y="2679"/>
                <a:ext cx="33" cy="54"/>
              </a:xfrm>
              <a:custGeom>
                <a:avLst/>
                <a:gdLst>
                  <a:gd name="T0" fmla="*/ 0 w 191"/>
                  <a:gd name="T1" fmla="*/ 2 h 309"/>
                  <a:gd name="T2" fmla="*/ 0 w 191"/>
                  <a:gd name="T3" fmla="*/ 2 h 309"/>
                  <a:gd name="T4" fmla="*/ 1 w 191"/>
                  <a:gd name="T5" fmla="*/ 0 h 309"/>
                  <a:gd name="T6" fmla="*/ 0 60000 65536"/>
                  <a:gd name="T7" fmla="*/ 0 60000 65536"/>
                  <a:gd name="T8" fmla="*/ 0 60000 65536"/>
                </a:gdLst>
                <a:ahLst/>
                <a:cxnLst>
                  <a:cxn ang="T6">
                    <a:pos x="T0" y="T1"/>
                  </a:cxn>
                  <a:cxn ang="T7">
                    <a:pos x="T2" y="T3"/>
                  </a:cxn>
                  <a:cxn ang="T8">
                    <a:pos x="T4" y="T5"/>
                  </a:cxn>
                </a:cxnLst>
                <a:rect l="0" t="0" r="r" b="b"/>
                <a:pathLst>
                  <a:path w="191" h="309">
                    <a:moveTo>
                      <a:pt x="0" y="309"/>
                    </a:moveTo>
                    <a:lnTo>
                      <a:pt x="26" y="309"/>
                    </a:lnTo>
                    <a:lnTo>
                      <a:pt x="19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56" name="Line 129"/>
              <p:cNvSpPr>
                <a:spLocks noChangeShapeType="1"/>
              </p:cNvSpPr>
              <p:nvPr/>
            </p:nvSpPr>
            <p:spPr bwMode="auto">
              <a:xfrm>
                <a:off x="3848" y="2679"/>
                <a:ext cx="0"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57" name="Freeform 130"/>
              <p:cNvSpPr>
                <a:spLocks/>
              </p:cNvSpPr>
              <p:nvPr/>
            </p:nvSpPr>
            <p:spPr bwMode="auto">
              <a:xfrm>
                <a:off x="2346" y="2263"/>
                <a:ext cx="3" cy="15"/>
              </a:xfrm>
              <a:custGeom>
                <a:avLst/>
                <a:gdLst>
                  <a:gd name="T0" fmla="*/ 0 w 25"/>
                  <a:gd name="T1" fmla="*/ 0 h 85"/>
                  <a:gd name="T2" fmla="*/ 0 w 25"/>
                  <a:gd name="T3" fmla="*/ 0 h 85"/>
                  <a:gd name="T4" fmla="*/ 0 w 25"/>
                  <a:gd name="T5" fmla="*/ 0 h 85"/>
                  <a:gd name="T6" fmla="*/ 0 w 25"/>
                  <a:gd name="T7" fmla="*/ 0 h 85"/>
                  <a:gd name="T8" fmla="*/ 0 w 25"/>
                  <a:gd name="T9" fmla="*/ 0 h 85"/>
                  <a:gd name="T10" fmla="*/ 0 w 25"/>
                  <a:gd name="T11" fmla="*/ 0 h 85"/>
                  <a:gd name="T12" fmla="*/ 0 w 25"/>
                  <a:gd name="T13" fmla="*/ 0 h 85"/>
                  <a:gd name="T14" fmla="*/ 0 w 25"/>
                  <a:gd name="T15" fmla="*/ 0 h 85"/>
                  <a:gd name="T16" fmla="*/ 0 w 25"/>
                  <a:gd name="T17" fmla="*/ 0 h 85"/>
                  <a:gd name="T18" fmla="*/ 0 w 25"/>
                  <a:gd name="T19" fmla="*/ 0 h 85"/>
                  <a:gd name="T20" fmla="*/ 0 w 25"/>
                  <a:gd name="T21" fmla="*/ 1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 h="85">
                    <a:moveTo>
                      <a:pt x="4" y="0"/>
                    </a:moveTo>
                    <a:lnTo>
                      <a:pt x="1" y="11"/>
                    </a:lnTo>
                    <a:lnTo>
                      <a:pt x="0" y="22"/>
                    </a:lnTo>
                    <a:lnTo>
                      <a:pt x="1" y="34"/>
                    </a:lnTo>
                    <a:lnTo>
                      <a:pt x="3" y="46"/>
                    </a:lnTo>
                    <a:lnTo>
                      <a:pt x="4" y="51"/>
                    </a:lnTo>
                    <a:lnTo>
                      <a:pt x="7" y="57"/>
                    </a:lnTo>
                    <a:lnTo>
                      <a:pt x="13" y="66"/>
                    </a:lnTo>
                    <a:lnTo>
                      <a:pt x="19" y="77"/>
                    </a:lnTo>
                    <a:lnTo>
                      <a:pt x="22" y="81"/>
                    </a:lnTo>
                    <a:lnTo>
                      <a:pt x="25"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58" name="Freeform 131"/>
              <p:cNvSpPr>
                <a:spLocks/>
              </p:cNvSpPr>
              <p:nvPr/>
            </p:nvSpPr>
            <p:spPr bwMode="auto">
              <a:xfrm>
                <a:off x="2313" y="2207"/>
                <a:ext cx="46" cy="71"/>
              </a:xfrm>
              <a:custGeom>
                <a:avLst/>
                <a:gdLst>
                  <a:gd name="T0" fmla="*/ 1 w 263"/>
                  <a:gd name="T1" fmla="*/ 0 h 413"/>
                  <a:gd name="T2" fmla="*/ 1 w 263"/>
                  <a:gd name="T3" fmla="*/ 0 h 413"/>
                  <a:gd name="T4" fmla="*/ 1 w 263"/>
                  <a:gd name="T5" fmla="*/ 0 h 413"/>
                  <a:gd name="T6" fmla="*/ 1 w 263"/>
                  <a:gd name="T7" fmla="*/ 0 h 413"/>
                  <a:gd name="T8" fmla="*/ 1 w 263"/>
                  <a:gd name="T9" fmla="*/ 0 h 413"/>
                  <a:gd name="T10" fmla="*/ 1 w 263"/>
                  <a:gd name="T11" fmla="*/ 0 h 413"/>
                  <a:gd name="T12" fmla="*/ 1 w 263"/>
                  <a:gd name="T13" fmla="*/ 0 h 413"/>
                  <a:gd name="T14" fmla="*/ 1 w 263"/>
                  <a:gd name="T15" fmla="*/ 0 h 413"/>
                  <a:gd name="T16" fmla="*/ 1 w 263"/>
                  <a:gd name="T17" fmla="*/ 0 h 413"/>
                  <a:gd name="T18" fmla="*/ 1 w 263"/>
                  <a:gd name="T19" fmla="*/ 0 h 413"/>
                  <a:gd name="T20" fmla="*/ 1 w 263"/>
                  <a:gd name="T21" fmla="*/ 0 h 413"/>
                  <a:gd name="T22" fmla="*/ 1 w 263"/>
                  <a:gd name="T23" fmla="*/ 0 h 413"/>
                  <a:gd name="T24" fmla="*/ 0 w 263"/>
                  <a:gd name="T25" fmla="*/ 1 h 413"/>
                  <a:gd name="T26" fmla="*/ 0 w 263"/>
                  <a:gd name="T27" fmla="*/ 1 h 413"/>
                  <a:gd name="T28" fmla="*/ 0 w 263"/>
                  <a:gd name="T29" fmla="*/ 1 h 413"/>
                  <a:gd name="T30" fmla="*/ 0 w 263"/>
                  <a:gd name="T31" fmla="*/ 1 h 413"/>
                  <a:gd name="T32" fmla="*/ 0 w 263"/>
                  <a:gd name="T33" fmla="*/ 2 h 413"/>
                  <a:gd name="T34" fmla="*/ 0 w 263"/>
                  <a:gd name="T35" fmla="*/ 2 h 413"/>
                  <a:gd name="T36" fmla="*/ 0 w 263"/>
                  <a:gd name="T37" fmla="*/ 2 h 413"/>
                  <a:gd name="T38" fmla="*/ 0 w 263"/>
                  <a:gd name="T39" fmla="*/ 2 h 413"/>
                  <a:gd name="T40" fmla="*/ 0 w 263"/>
                  <a:gd name="T41" fmla="*/ 2 h 413"/>
                  <a:gd name="T42" fmla="*/ 0 w 263"/>
                  <a:gd name="T43" fmla="*/ 2 h 413"/>
                  <a:gd name="T44" fmla="*/ 0 w 263"/>
                  <a:gd name="T45" fmla="*/ 2 h 413"/>
                  <a:gd name="T46" fmla="*/ 0 w 263"/>
                  <a:gd name="T47" fmla="*/ 2 h 413"/>
                  <a:gd name="T48" fmla="*/ 0 w 263"/>
                  <a:gd name="T49" fmla="*/ 2 h 413"/>
                  <a:gd name="T50" fmla="*/ 1 w 263"/>
                  <a:gd name="T51" fmla="*/ 2 h 413"/>
                  <a:gd name="T52" fmla="*/ 1 w 263"/>
                  <a:gd name="T53" fmla="*/ 2 h 413"/>
                  <a:gd name="T54" fmla="*/ 1 w 263"/>
                  <a:gd name="T55" fmla="*/ 2 h 413"/>
                  <a:gd name="T56" fmla="*/ 1 w 263"/>
                  <a:gd name="T57" fmla="*/ 2 h 413"/>
                  <a:gd name="T58" fmla="*/ 1 w 263"/>
                  <a:gd name="T59" fmla="*/ 2 h 413"/>
                  <a:gd name="T60" fmla="*/ 1 w 263"/>
                  <a:gd name="T61" fmla="*/ 2 h 413"/>
                  <a:gd name="T62" fmla="*/ 1 w 263"/>
                  <a:gd name="T63" fmla="*/ 2 h 413"/>
                  <a:gd name="T64" fmla="*/ 1 w 263"/>
                  <a:gd name="T65" fmla="*/ 1 h 413"/>
                  <a:gd name="T66" fmla="*/ 1 w 263"/>
                  <a:gd name="T67" fmla="*/ 1 h 413"/>
                  <a:gd name="T68" fmla="*/ 1 w 263"/>
                  <a:gd name="T69" fmla="*/ 0 h 4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3" h="413">
                    <a:moveTo>
                      <a:pt x="260" y="55"/>
                    </a:moveTo>
                    <a:lnTo>
                      <a:pt x="263" y="46"/>
                    </a:lnTo>
                    <a:lnTo>
                      <a:pt x="262" y="38"/>
                    </a:lnTo>
                    <a:lnTo>
                      <a:pt x="260" y="29"/>
                    </a:lnTo>
                    <a:lnTo>
                      <a:pt x="257" y="20"/>
                    </a:lnTo>
                    <a:lnTo>
                      <a:pt x="254" y="12"/>
                    </a:lnTo>
                    <a:lnTo>
                      <a:pt x="252" y="8"/>
                    </a:lnTo>
                    <a:lnTo>
                      <a:pt x="249" y="5"/>
                    </a:lnTo>
                    <a:lnTo>
                      <a:pt x="246" y="2"/>
                    </a:lnTo>
                    <a:lnTo>
                      <a:pt x="242" y="1"/>
                    </a:lnTo>
                    <a:lnTo>
                      <a:pt x="234" y="0"/>
                    </a:lnTo>
                    <a:lnTo>
                      <a:pt x="216" y="0"/>
                    </a:lnTo>
                    <a:lnTo>
                      <a:pt x="199" y="0"/>
                    </a:lnTo>
                    <a:lnTo>
                      <a:pt x="182" y="0"/>
                    </a:lnTo>
                    <a:lnTo>
                      <a:pt x="165" y="1"/>
                    </a:lnTo>
                    <a:lnTo>
                      <a:pt x="156" y="2"/>
                    </a:lnTo>
                    <a:lnTo>
                      <a:pt x="148" y="5"/>
                    </a:lnTo>
                    <a:lnTo>
                      <a:pt x="139" y="7"/>
                    </a:lnTo>
                    <a:lnTo>
                      <a:pt x="132" y="11"/>
                    </a:lnTo>
                    <a:lnTo>
                      <a:pt x="124" y="15"/>
                    </a:lnTo>
                    <a:lnTo>
                      <a:pt x="118" y="19"/>
                    </a:lnTo>
                    <a:lnTo>
                      <a:pt x="104" y="31"/>
                    </a:lnTo>
                    <a:lnTo>
                      <a:pt x="92" y="43"/>
                    </a:lnTo>
                    <a:lnTo>
                      <a:pt x="87" y="49"/>
                    </a:lnTo>
                    <a:lnTo>
                      <a:pt x="82" y="57"/>
                    </a:lnTo>
                    <a:lnTo>
                      <a:pt x="65" y="87"/>
                    </a:lnTo>
                    <a:lnTo>
                      <a:pt x="60" y="94"/>
                    </a:lnTo>
                    <a:lnTo>
                      <a:pt x="57" y="102"/>
                    </a:lnTo>
                    <a:lnTo>
                      <a:pt x="53" y="118"/>
                    </a:lnTo>
                    <a:lnTo>
                      <a:pt x="43" y="151"/>
                    </a:lnTo>
                    <a:lnTo>
                      <a:pt x="25" y="217"/>
                    </a:lnTo>
                    <a:lnTo>
                      <a:pt x="16" y="252"/>
                    </a:lnTo>
                    <a:lnTo>
                      <a:pt x="7" y="285"/>
                    </a:lnTo>
                    <a:lnTo>
                      <a:pt x="4" y="301"/>
                    </a:lnTo>
                    <a:lnTo>
                      <a:pt x="1" y="318"/>
                    </a:lnTo>
                    <a:lnTo>
                      <a:pt x="0" y="326"/>
                    </a:lnTo>
                    <a:lnTo>
                      <a:pt x="0" y="335"/>
                    </a:lnTo>
                    <a:lnTo>
                      <a:pt x="0" y="344"/>
                    </a:lnTo>
                    <a:lnTo>
                      <a:pt x="1" y="353"/>
                    </a:lnTo>
                    <a:lnTo>
                      <a:pt x="3" y="360"/>
                    </a:lnTo>
                    <a:lnTo>
                      <a:pt x="5" y="369"/>
                    </a:lnTo>
                    <a:lnTo>
                      <a:pt x="8" y="377"/>
                    </a:lnTo>
                    <a:lnTo>
                      <a:pt x="12" y="385"/>
                    </a:lnTo>
                    <a:lnTo>
                      <a:pt x="17" y="392"/>
                    </a:lnTo>
                    <a:lnTo>
                      <a:pt x="22" y="398"/>
                    </a:lnTo>
                    <a:lnTo>
                      <a:pt x="28" y="404"/>
                    </a:lnTo>
                    <a:lnTo>
                      <a:pt x="37" y="408"/>
                    </a:lnTo>
                    <a:lnTo>
                      <a:pt x="44" y="410"/>
                    </a:lnTo>
                    <a:lnTo>
                      <a:pt x="53" y="412"/>
                    </a:lnTo>
                    <a:lnTo>
                      <a:pt x="70" y="412"/>
                    </a:lnTo>
                    <a:lnTo>
                      <a:pt x="87" y="412"/>
                    </a:lnTo>
                    <a:lnTo>
                      <a:pt x="105" y="413"/>
                    </a:lnTo>
                    <a:lnTo>
                      <a:pt x="114" y="413"/>
                    </a:lnTo>
                    <a:lnTo>
                      <a:pt x="122" y="412"/>
                    </a:lnTo>
                    <a:lnTo>
                      <a:pt x="129" y="409"/>
                    </a:lnTo>
                    <a:lnTo>
                      <a:pt x="137" y="406"/>
                    </a:lnTo>
                    <a:lnTo>
                      <a:pt x="144" y="401"/>
                    </a:lnTo>
                    <a:lnTo>
                      <a:pt x="152" y="395"/>
                    </a:lnTo>
                    <a:lnTo>
                      <a:pt x="157" y="389"/>
                    </a:lnTo>
                    <a:lnTo>
                      <a:pt x="163" y="383"/>
                    </a:lnTo>
                    <a:lnTo>
                      <a:pt x="168" y="376"/>
                    </a:lnTo>
                    <a:lnTo>
                      <a:pt x="173" y="369"/>
                    </a:lnTo>
                    <a:lnTo>
                      <a:pt x="181" y="353"/>
                    </a:lnTo>
                    <a:lnTo>
                      <a:pt x="187" y="337"/>
                    </a:lnTo>
                    <a:lnTo>
                      <a:pt x="191" y="321"/>
                    </a:lnTo>
                    <a:lnTo>
                      <a:pt x="207" y="254"/>
                    </a:lnTo>
                    <a:lnTo>
                      <a:pt x="225" y="187"/>
                    </a:lnTo>
                    <a:lnTo>
                      <a:pt x="243" y="121"/>
                    </a:lnTo>
                    <a:lnTo>
                      <a:pt x="253" y="88"/>
                    </a:lnTo>
                    <a:lnTo>
                      <a:pt x="260" y="5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59" name="Line 132"/>
              <p:cNvSpPr>
                <a:spLocks noChangeShapeType="1"/>
              </p:cNvSpPr>
              <p:nvPr/>
            </p:nvSpPr>
            <p:spPr bwMode="auto">
              <a:xfrm flipV="1">
                <a:off x="2372" y="2259"/>
                <a:ext cx="27"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60" name="Line 133"/>
              <p:cNvSpPr>
                <a:spLocks noChangeShapeType="1"/>
              </p:cNvSpPr>
              <p:nvPr/>
            </p:nvSpPr>
            <p:spPr bwMode="auto">
              <a:xfrm>
                <a:off x="2381" y="2259"/>
                <a:ext cx="9"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61" name="Freeform 134"/>
              <p:cNvSpPr>
                <a:spLocks/>
              </p:cNvSpPr>
              <p:nvPr/>
            </p:nvSpPr>
            <p:spPr bwMode="auto">
              <a:xfrm>
                <a:off x="2388" y="1452"/>
                <a:ext cx="67" cy="67"/>
              </a:xfrm>
              <a:custGeom>
                <a:avLst/>
                <a:gdLst>
                  <a:gd name="T0" fmla="*/ 2 w 393"/>
                  <a:gd name="T1" fmla="*/ 1 h 392"/>
                  <a:gd name="T2" fmla="*/ 2 w 393"/>
                  <a:gd name="T3" fmla="*/ 1 h 392"/>
                  <a:gd name="T4" fmla="*/ 2 w 393"/>
                  <a:gd name="T5" fmla="*/ 1 h 392"/>
                  <a:gd name="T6" fmla="*/ 2 w 393"/>
                  <a:gd name="T7" fmla="*/ 1 h 392"/>
                  <a:gd name="T8" fmla="*/ 2 w 393"/>
                  <a:gd name="T9" fmla="*/ 0 h 392"/>
                  <a:gd name="T10" fmla="*/ 2 w 393"/>
                  <a:gd name="T11" fmla="*/ 0 h 392"/>
                  <a:gd name="T12" fmla="*/ 1 w 393"/>
                  <a:gd name="T13" fmla="*/ 0 h 392"/>
                  <a:gd name="T14" fmla="*/ 1 w 393"/>
                  <a:gd name="T15" fmla="*/ 0 h 392"/>
                  <a:gd name="T16" fmla="*/ 1 w 393"/>
                  <a:gd name="T17" fmla="*/ 0 h 392"/>
                  <a:gd name="T18" fmla="*/ 1 w 393"/>
                  <a:gd name="T19" fmla="*/ 0 h 392"/>
                  <a:gd name="T20" fmla="*/ 1 w 393"/>
                  <a:gd name="T21" fmla="*/ 0 h 392"/>
                  <a:gd name="T22" fmla="*/ 1 w 393"/>
                  <a:gd name="T23" fmla="*/ 0 h 392"/>
                  <a:gd name="T24" fmla="*/ 1 w 393"/>
                  <a:gd name="T25" fmla="*/ 0 h 392"/>
                  <a:gd name="T26" fmla="*/ 0 w 393"/>
                  <a:gd name="T27" fmla="*/ 0 h 392"/>
                  <a:gd name="T28" fmla="*/ 0 w 393"/>
                  <a:gd name="T29" fmla="*/ 0 h 392"/>
                  <a:gd name="T30" fmla="*/ 0 w 393"/>
                  <a:gd name="T31" fmla="*/ 1 h 392"/>
                  <a:gd name="T32" fmla="*/ 0 w 393"/>
                  <a:gd name="T33" fmla="*/ 1 h 392"/>
                  <a:gd name="T34" fmla="*/ 0 w 393"/>
                  <a:gd name="T35" fmla="*/ 1 h 392"/>
                  <a:gd name="T36" fmla="*/ 0 w 393"/>
                  <a:gd name="T37" fmla="*/ 1 h 392"/>
                  <a:gd name="T38" fmla="*/ 0 w 393"/>
                  <a:gd name="T39" fmla="*/ 1 h 392"/>
                  <a:gd name="T40" fmla="*/ 0 w 393"/>
                  <a:gd name="T41" fmla="*/ 1 h 392"/>
                  <a:gd name="T42" fmla="*/ 0 w 393"/>
                  <a:gd name="T43" fmla="*/ 1 h 392"/>
                  <a:gd name="T44" fmla="*/ 0 w 393"/>
                  <a:gd name="T45" fmla="*/ 2 h 392"/>
                  <a:gd name="T46" fmla="*/ 0 w 393"/>
                  <a:gd name="T47" fmla="*/ 2 h 392"/>
                  <a:gd name="T48" fmla="*/ 0 w 393"/>
                  <a:gd name="T49" fmla="*/ 2 h 392"/>
                  <a:gd name="T50" fmla="*/ 1 w 393"/>
                  <a:gd name="T51" fmla="*/ 2 h 392"/>
                  <a:gd name="T52" fmla="*/ 1 w 393"/>
                  <a:gd name="T53" fmla="*/ 2 h 392"/>
                  <a:gd name="T54" fmla="*/ 1 w 393"/>
                  <a:gd name="T55" fmla="*/ 2 h 392"/>
                  <a:gd name="T56" fmla="*/ 1 w 393"/>
                  <a:gd name="T57" fmla="*/ 2 h 392"/>
                  <a:gd name="T58" fmla="*/ 1 w 393"/>
                  <a:gd name="T59" fmla="*/ 2 h 392"/>
                  <a:gd name="T60" fmla="*/ 1 w 393"/>
                  <a:gd name="T61" fmla="*/ 2 h 392"/>
                  <a:gd name="T62" fmla="*/ 1 w 393"/>
                  <a:gd name="T63" fmla="*/ 2 h 392"/>
                  <a:gd name="T64" fmla="*/ 2 w 393"/>
                  <a:gd name="T65" fmla="*/ 2 h 392"/>
                  <a:gd name="T66" fmla="*/ 2 w 393"/>
                  <a:gd name="T67" fmla="*/ 2 h 392"/>
                  <a:gd name="T68" fmla="*/ 2 w 393"/>
                  <a:gd name="T69" fmla="*/ 2 h 392"/>
                  <a:gd name="T70" fmla="*/ 2 w 393"/>
                  <a:gd name="T71" fmla="*/ 1 h 392"/>
                  <a:gd name="T72" fmla="*/ 2 w 393"/>
                  <a:gd name="T73" fmla="*/ 1 h 392"/>
                  <a:gd name="T74" fmla="*/ 2 w 393"/>
                  <a:gd name="T75" fmla="*/ 1 h 39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3" h="392">
                    <a:moveTo>
                      <a:pt x="393" y="196"/>
                    </a:moveTo>
                    <a:lnTo>
                      <a:pt x="392" y="180"/>
                    </a:lnTo>
                    <a:lnTo>
                      <a:pt x="390" y="164"/>
                    </a:lnTo>
                    <a:lnTo>
                      <a:pt x="387" y="148"/>
                    </a:lnTo>
                    <a:lnTo>
                      <a:pt x="383" y="132"/>
                    </a:lnTo>
                    <a:lnTo>
                      <a:pt x="376" y="117"/>
                    </a:lnTo>
                    <a:lnTo>
                      <a:pt x="370" y="103"/>
                    </a:lnTo>
                    <a:lnTo>
                      <a:pt x="361" y="89"/>
                    </a:lnTo>
                    <a:lnTo>
                      <a:pt x="352" y="76"/>
                    </a:lnTo>
                    <a:lnTo>
                      <a:pt x="341" y="63"/>
                    </a:lnTo>
                    <a:lnTo>
                      <a:pt x="329" y="53"/>
                    </a:lnTo>
                    <a:lnTo>
                      <a:pt x="318" y="42"/>
                    </a:lnTo>
                    <a:lnTo>
                      <a:pt x="304" y="32"/>
                    </a:lnTo>
                    <a:lnTo>
                      <a:pt x="290" y="24"/>
                    </a:lnTo>
                    <a:lnTo>
                      <a:pt x="276" y="16"/>
                    </a:lnTo>
                    <a:lnTo>
                      <a:pt x="260" y="11"/>
                    </a:lnTo>
                    <a:lnTo>
                      <a:pt x="245" y="6"/>
                    </a:lnTo>
                    <a:lnTo>
                      <a:pt x="229" y="3"/>
                    </a:lnTo>
                    <a:lnTo>
                      <a:pt x="213" y="0"/>
                    </a:lnTo>
                    <a:lnTo>
                      <a:pt x="197" y="0"/>
                    </a:lnTo>
                    <a:lnTo>
                      <a:pt x="180" y="0"/>
                    </a:lnTo>
                    <a:lnTo>
                      <a:pt x="164" y="3"/>
                    </a:lnTo>
                    <a:lnTo>
                      <a:pt x="148" y="6"/>
                    </a:lnTo>
                    <a:lnTo>
                      <a:pt x="133" y="11"/>
                    </a:lnTo>
                    <a:lnTo>
                      <a:pt x="118" y="16"/>
                    </a:lnTo>
                    <a:lnTo>
                      <a:pt x="104" y="24"/>
                    </a:lnTo>
                    <a:lnTo>
                      <a:pt x="90" y="32"/>
                    </a:lnTo>
                    <a:lnTo>
                      <a:pt x="76" y="42"/>
                    </a:lnTo>
                    <a:lnTo>
                      <a:pt x="64" y="53"/>
                    </a:lnTo>
                    <a:lnTo>
                      <a:pt x="52" y="63"/>
                    </a:lnTo>
                    <a:lnTo>
                      <a:pt x="42" y="76"/>
                    </a:lnTo>
                    <a:lnTo>
                      <a:pt x="32" y="89"/>
                    </a:lnTo>
                    <a:lnTo>
                      <a:pt x="25" y="103"/>
                    </a:lnTo>
                    <a:lnTo>
                      <a:pt x="17" y="117"/>
                    </a:lnTo>
                    <a:lnTo>
                      <a:pt x="11" y="132"/>
                    </a:lnTo>
                    <a:lnTo>
                      <a:pt x="7" y="148"/>
                    </a:lnTo>
                    <a:lnTo>
                      <a:pt x="3" y="164"/>
                    </a:lnTo>
                    <a:lnTo>
                      <a:pt x="1" y="180"/>
                    </a:lnTo>
                    <a:lnTo>
                      <a:pt x="0" y="196"/>
                    </a:lnTo>
                    <a:lnTo>
                      <a:pt x="1" y="212"/>
                    </a:lnTo>
                    <a:lnTo>
                      <a:pt x="3" y="228"/>
                    </a:lnTo>
                    <a:lnTo>
                      <a:pt x="7" y="244"/>
                    </a:lnTo>
                    <a:lnTo>
                      <a:pt x="11" y="260"/>
                    </a:lnTo>
                    <a:lnTo>
                      <a:pt x="17" y="275"/>
                    </a:lnTo>
                    <a:lnTo>
                      <a:pt x="25" y="290"/>
                    </a:lnTo>
                    <a:lnTo>
                      <a:pt x="32" y="304"/>
                    </a:lnTo>
                    <a:lnTo>
                      <a:pt x="42" y="317"/>
                    </a:lnTo>
                    <a:lnTo>
                      <a:pt x="52" y="329"/>
                    </a:lnTo>
                    <a:lnTo>
                      <a:pt x="64" y="341"/>
                    </a:lnTo>
                    <a:lnTo>
                      <a:pt x="76" y="352"/>
                    </a:lnTo>
                    <a:lnTo>
                      <a:pt x="90" y="360"/>
                    </a:lnTo>
                    <a:lnTo>
                      <a:pt x="104" y="369"/>
                    </a:lnTo>
                    <a:lnTo>
                      <a:pt x="118" y="376"/>
                    </a:lnTo>
                    <a:lnTo>
                      <a:pt x="133" y="382"/>
                    </a:lnTo>
                    <a:lnTo>
                      <a:pt x="148" y="387"/>
                    </a:lnTo>
                    <a:lnTo>
                      <a:pt x="164" y="390"/>
                    </a:lnTo>
                    <a:lnTo>
                      <a:pt x="180" y="392"/>
                    </a:lnTo>
                    <a:lnTo>
                      <a:pt x="197" y="392"/>
                    </a:lnTo>
                    <a:lnTo>
                      <a:pt x="213" y="392"/>
                    </a:lnTo>
                    <a:lnTo>
                      <a:pt x="229" y="390"/>
                    </a:lnTo>
                    <a:lnTo>
                      <a:pt x="245" y="387"/>
                    </a:lnTo>
                    <a:lnTo>
                      <a:pt x="260" y="382"/>
                    </a:lnTo>
                    <a:lnTo>
                      <a:pt x="276" y="376"/>
                    </a:lnTo>
                    <a:lnTo>
                      <a:pt x="290" y="369"/>
                    </a:lnTo>
                    <a:lnTo>
                      <a:pt x="304" y="360"/>
                    </a:lnTo>
                    <a:lnTo>
                      <a:pt x="318" y="352"/>
                    </a:lnTo>
                    <a:lnTo>
                      <a:pt x="329" y="341"/>
                    </a:lnTo>
                    <a:lnTo>
                      <a:pt x="341" y="329"/>
                    </a:lnTo>
                    <a:lnTo>
                      <a:pt x="352" y="317"/>
                    </a:lnTo>
                    <a:lnTo>
                      <a:pt x="361" y="304"/>
                    </a:lnTo>
                    <a:lnTo>
                      <a:pt x="370" y="290"/>
                    </a:lnTo>
                    <a:lnTo>
                      <a:pt x="376" y="275"/>
                    </a:lnTo>
                    <a:lnTo>
                      <a:pt x="383" y="260"/>
                    </a:lnTo>
                    <a:lnTo>
                      <a:pt x="387" y="244"/>
                    </a:lnTo>
                    <a:lnTo>
                      <a:pt x="390" y="228"/>
                    </a:lnTo>
                    <a:lnTo>
                      <a:pt x="392" y="212"/>
                    </a:lnTo>
                    <a:lnTo>
                      <a:pt x="393" y="19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62" name="Freeform 135"/>
              <p:cNvSpPr>
                <a:spLocks/>
              </p:cNvSpPr>
              <p:nvPr/>
            </p:nvSpPr>
            <p:spPr bwMode="auto">
              <a:xfrm>
                <a:off x="2779" y="2679"/>
                <a:ext cx="67" cy="67"/>
              </a:xfrm>
              <a:custGeom>
                <a:avLst/>
                <a:gdLst>
                  <a:gd name="T0" fmla="*/ 2 w 393"/>
                  <a:gd name="T1" fmla="*/ 1 h 392"/>
                  <a:gd name="T2" fmla="*/ 2 w 393"/>
                  <a:gd name="T3" fmla="*/ 1 h 392"/>
                  <a:gd name="T4" fmla="*/ 2 w 393"/>
                  <a:gd name="T5" fmla="*/ 1 h 392"/>
                  <a:gd name="T6" fmla="*/ 2 w 393"/>
                  <a:gd name="T7" fmla="*/ 1 h 392"/>
                  <a:gd name="T8" fmla="*/ 2 w 393"/>
                  <a:gd name="T9" fmla="*/ 0 h 392"/>
                  <a:gd name="T10" fmla="*/ 2 w 393"/>
                  <a:gd name="T11" fmla="*/ 0 h 392"/>
                  <a:gd name="T12" fmla="*/ 1 w 393"/>
                  <a:gd name="T13" fmla="*/ 0 h 392"/>
                  <a:gd name="T14" fmla="*/ 1 w 393"/>
                  <a:gd name="T15" fmla="*/ 0 h 392"/>
                  <a:gd name="T16" fmla="*/ 1 w 393"/>
                  <a:gd name="T17" fmla="*/ 0 h 392"/>
                  <a:gd name="T18" fmla="*/ 1 w 393"/>
                  <a:gd name="T19" fmla="*/ 0 h 392"/>
                  <a:gd name="T20" fmla="*/ 1 w 393"/>
                  <a:gd name="T21" fmla="*/ 0 h 392"/>
                  <a:gd name="T22" fmla="*/ 1 w 393"/>
                  <a:gd name="T23" fmla="*/ 0 h 392"/>
                  <a:gd name="T24" fmla="*/ 1 w 393"/>
                  <a:gd name="T25" fmla="*/ 0 h 392"/>
                  <a:gd name="T26" fmla="*/ 0 w 393"/>
                  <a:gd name="T27" fmla="*/ 0 h 392"/>
                  <a:gd name="T28" fmla="*/ 0 w 393"/>
                  <a:gd name="T29" fmla="*/ 0 h 392"/>
                  <a:gd name="T30" fmla="*/ 0 w 393"/>
                  <a:gd name="T31" fmla="*/ 1 h 392"/>
                  <a:gd name="T32" fmla="*/ 0 w 393"/>
                  <a:gd name="T33" fmla="*/ 1 h 392"/>
                  <a:gd name="T34" fmla="*/ 0 w 393"/>
                  <a:gd name="T35" fmla="*/ 1 h 392"/>
                  <a:gd name="T36" fmla="*/ 0 w 393"/>
                  <a:gd name="T37" fmla="*/ 1 h 392"/>
                  <a:gd name="T38" fmla="*/ 0 w 393"/>
                  <a:gd name="T39" fmla="*/ 1 h 392"/>
                  <a:gd name="T40" fmla="*/ 0 w 393"/>
                  <a:gd name="T41" fmla="*/ 1 h 392"/>
                  <a:gd name="T42" fmla="*/ 0 w 393"/>
                  <a:gd name="T43" fmla="*/ 1 h 392"/>
                  <a:gd name="T44" fmla="*/ 0 w 393"/>
                  <a:gd name="T45" fmla="*/ 2 h 392"/>
                  <a:gd name="T46" fmla="*/ 0 w 393"/>
                  <a:gd name="T47" fmla="*/ 2 h 392"/>
                  <a:gd name="T48" fmla="*/ 0 w 393"/>
                  <a:gd name="T49" fmla="*/ 2 h 392"/>
                  <a:gd name="T50" fmla="*/ 1 w 393"/>
                  <a:gd name="T51" fmla="*/ 2 h 392"/>
                  <a:gd name="T52" fmla="*/ 1 w 393"/>
                  <a:gd name="T53" fmla="*/ 2 h 392"/>
                  <a:gd name="T54" fmla="*/ 1 w 393"/>
                  <a:gd name="T55" fmla="*/ 2 h 392"/>
                  <a:gd name="T56" fmla="*/ 1 w 393"/>
                  <a:gd name="T57" fmla="*/ 2 h 392"/>
                  <a:gd name="T58" fmla="*/ 1 w 393"/>
                  <a:gd name="T59" fmla="*/ 2 h 392"/>
                  <a:gd name="T60" fmla="*/ 1 w 393"/>
                  <a:gd name="T61" fmla="*/ 2 h 392"/>
                  <a:gd name="T62" fmla="*/ 1 w 393"/>
                  <a:gd name="T63" fmla="*/ 2 h 392"/>
                  <a:gd name="T64" fmla="*/ 2 w 393"/>
                  <a:gd name="T65" fmla="*/ 2 h 392"/>
                  <a:gd name="T66" fmla="*/ 2 w 393"/>
                  <a:gd name="T67" fmla="*/ 2 h 392"/>
                  <a:gd name="T68" fmla="*/ 2 w 393"/>
                  <a:gd name="T69" fmla="*/ 2 h 392"/>
                  <a:gd name="T70" fmla="*/ 2 w 393"/>
                  <a:gd name="T71" fmla="*/ 1 h 392"/>
                  <a:gd name="T72" fmla="*/ 2 w 393"/>
                  <a:gd name="T73" fmla="*/ 1 h 392"/>
                  <a:gd name="T74" fmla="*/ 2 w 393"/>
                  <a:gd name="T75" fmla="*/ 1 h 39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3" h="392">
                    <a:moveTo>
                      <a:pt x="393" y="196"/>
                    </a:moveTo>
                    <a:lnTo>
                      <a:pt x="392" y="180"/>
                    </a:lnTo>
                    <a:lnTo>
                      <a:pt x="390" y="163"/>
                    </a:lnTo>
                    <a:lnTo>
                      <a:pt x="387" y="148"/>
                    </a:lnTo>
                    <a:lnTo>
                      <a:pt x="382" y="132"/>
                    </a:lnTo>
                    <a:lnTo>
                      <a:pt x="376" y="118"/>
                    </a:lnTo>
                    <a:lnTo>
                      <a:pt x="369" y="103"/>
                    </a:lnTo>
                    <a:lnTo>
                      <a:pt x="361" y="89"/>
                    </a:lnTo>
                    <a:lnTo>
                      <a:pt x="352" y="76"/>
                    </a:lnTo>
                    <a:lnTo>
                      <a:pt x="341" y="63"/>
                    </a:lnTo>
                    <a:lnTo>
                      <a:pt x="329" y="52"/>
                    </a:lnTo>
                    <a:lnTo>
                      <a:pt x="316" y="41"/>
                    </a:lnTo>
                    <a:lnTo>
                      <a:pt x="304" y="32"/>
                    </a:lnTo>
                    <a:lnTo>
                      <a:pt x="290" y="24"/>
                    </a:lnTo>
                    <a:lnTo>
                      <a:pt x="275" y="16"/>
                    </a:lnTo>
                    <a:lnTo>
                      <a:pt x="260" y="10"/>
                    </a:lnTo>
                    <a:lnTo>
                      <a:pt x="245" y="6"/>
                    </a:lnTo>
                    <a:lnTo>
                      <a:pt x="229" y="3"/>
                    </a:lnTo>
                    <a:lnTo>
                      <a:pt x="213" y="0"/>
                    </a:lnTo>
                    <a:lnTo>
                      <a:pt x="196" y="0"/>
                    </a:lnTo>
                    <a:lnTo>
                      <a:pt x="180" y="0"/>
                    </a:lnTo>
                    <a:lnTo>
                      <a:pt x="164" y="3"/>
                    </a:lnTo>
                    <a:lnTo>
                      <a:pt x="148" y="6"/>
                    </a:lnTo>
                    <a:lnTo>
                      <a:pt x="133" y="10"/>
                    </a:lnTo>
                    <a:lnTo>
                      <a:pt x="117" y="16"/>
                    </a:lnTo>
                    <a:lnTo>
                      <a:pt x="103" y="24"/>
                    </a:lnTo>
                    <a:lnTo>
                      <a:pt x="90" y="32"/>
                    </a:lnTo>
                    <a:lnTo>
                      <a:pt x="76" y="41"/>
                    </a:lnTo>
                    <a:lnTo>
                      <a:pt x="64" y="52"/>
                    </a:lnTo>
                    <a:lnTo>
                      <a:pt x="52" y="63"/>
                    </a:lnTo>
                    <a:lnTo>
                      <a:pt x="42" y="76"/>
                    </a:lnTo>
                    <a:lnTo>
                      <a:pt x="32" y="89"/>
                    </a:lnTo>
                    <a:lnTo>
                      <a:pt x="24" y="103"/>
                    </a:lnTo>
                    <a:lnTo>
                      <a:pt x="17" y="118"/>
                    </a:lnTo>
                    <a:lnTo>
                      <a:pt x="11" y="132"/>
                    </a:lnTo>
                    <a:lnTo>
                      <a:pt x="7" y="148"/>
                    </a:lnTo>
                    <a:lnTo>
                      <a:pt x="3" y="163"/>
                    </a:lnTo>
                    <a:lnTo>
                      <a:pt x="1" y="180"/>
                    </a:lnTo>
                    <a:lnTo>
                      <a:pt x="0" y="196"/>
                    </a:lnTo>
                    <a:lnTo>
                      <a:pt x="1" y="212"/>
                    </a:lnTo>
                    <a:lnTo>
                      <a:pt x="3" y="228"/>
                    </a:lnTo>
                    <a:lnTo>
                      <a:pt x="7" y="244"/>
                    </a:lnTo>
                    <a:lnTo>
                      <a:pt x="11" y="260"/>
                    </a:lnTo>
                    <a:lnTo>
                      <a:pt x="17" y="275"/>
                    </a:lnTo>
                    <a:lnTo>
                      <a:pt x="24" y="290"/>
                    </a:lnTo>
                    <a:lnTo>
                      <a:pt x="32" y="304"/>
                    </a:lnTo>
                    <a:lnTo>
                      <a:pt x="42" y="317"/>
                    </a:lnTo>
                    <a:lnTo>
                      <a:pt x="52" y="329"/>
                    </a:lnTo>
                    <a:lnTo>
                      <a:pt x="64" y="340"/>
                    </a:lnTo>
                    <a:lnTo>
                      <a:pt x="76" y="351"/>
                    </a:lnTo>
                    <a:lnTo>
                      <a:pt x="90" y="360"/>
                    </a:lnTo>
                    <a:lnTo>
                      <a:pt x="103" y="369"/>
                    </a:lnTo>
                    <a:lnTo>
                      <a:pt x="117" y="376"/>
                    </a:lnTo>
                    <a:lnTo>
                      <a:pt x="133" y="382"/>
                    </a:lnTo>
                    <a:lnTo>
                      <a:pt x="148" y="386"/>
                    </a:lnTo>
                    <a:lnTo>
                      <a:pt x="164" y="390"/>
                    </a:lnTo>
                    <a:lnTo>
                      <a:pt x="180" y="391"/>
                    </a:lnTo>
                    <a:lnTo>
                      <a:pt x="196" y="392"/>
                    </a:lnTo>
                    <a:lnTo>
                      <a:pt x="213" y="391"/>
                    </a:lnTo>
                    <a:lnTo>
                      <a:pt x="229" y="390"/>
                    </a:lnTo>
                    <a:lnTo>
                      <a:pt x="245" y="386"/>
                    </a:lnTo>
                    <a:lnTo>
                      <a:pt x="260" y="382"/>
                    </a:lnTo>
                    <a:lnTo>
                      <a:pt x="275" y="376"/>
                    </a:lnTo>
                    <a:lnTo>
                      <a:pt x="290" y="369"/>
                    </a:lnTo>
                    <a:lnTo>
                      <a:pt x="304" y="360"/>
                    </a:lnTo>
                    <a:lnTo>
                      <a:pt x="316" y="351"/>
                    </a:lnTo>
                    <a:lnTo>
                      <a:pt x="329" y="340"/>
                    </a:lnTo>
                    <a:lnTo>
                      <a:pt x="341" y="329"/>
                    </a:lnTo>
                    <a:lnTo>
                      <a:pt x="352" y="317"/>
                    </a:lnTo>
                    <a:lnTo>
                      <a:pt x="361" y="304"/>
                    </a:lnTo>
                    <a:lnTo>
                      <a:pt x="369" y="290"/>
                    </a:lnTo>
                    <a:lnTo>
                      <a:pt x="376" y="275"/>
                    </a:lnTo>
                    <a:lnTo>
                      <a:pt x="382" y="260"/>
                    </a:lnTo>
                    <a:lnTo>
                      <a:pt x="387" y="244"/>
                    </a:lnTo>
                    <a:lnTo>
                      <a:pt x="390" y="228"/>
                    </a:lnTo>
                    <a:lnTo>
                      <a:pt x="392" y="212"/>
                    </a:lnTo>
                    <a:lnTo>
                      <a:pt x="393" y="19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63" name="Freeform 136"/>
              <p:cNvSpPr>
                <a:spLocks/>
              </p:cNvSpPr>
              <p:nvPr/>
            </p:nvSpPr>
            <p:spPr bwMode="auto">
              <a:xfrm>
                <a:off x="2779" y="1844"/>
                <a:ext cx="67" cy="67"/>
              </a:xfrm>
              <a:custGeom>
                <a:avLst/>
                <a:gdLst>
                  <a:gd name="T0" fmla="*/ 2 w 393"/>
                  <a:gd name="T1" fmla="*/ 1 h 393"/>
                  <a:gd name="T2" fmla="*/ 2 w 393"/>
                  <a:gd name="T3" fmla="*/ 1 h 393"/>
                  <a:gd name="T4" fmla="*/ 2 w 393"/>
                  <a:gd name="T5" fmla="*/ 1 h 393"/>
                  <a:gd name="T6" fmla="*/ 2 w 393"/>
                  <a:gd name="T7" fmla="*/ 1 h 393"/>
                  <a:gd name="T8" fmla="*/ 2 w 393"/>
                  <a:gd name="T9" fmla="*/ 0 h 393"/>
                  <a:gd name="T10" fmla="*/ 2 w 393"/>
                  <a:gd name="T11" fmla="*/ 0 h 393"/>
                  <a:gd name="T12" fmla="*/ 1 w 393"/>
                  <a:gd name="T13" fmla="*/ 0 h 393"/>
                  <a:gd name="T14" fmla="*/ 1 w 393"/>
                  <a:gd name="T15" fmla="*/ 0 h 393"/>
                  <a:gd name="T16" fmla="*/ 1 w 393"/>
                  <a:gd name="T17" fmla="*/ 0 h 393"/>
                  <a:gd name="T18" fmla="*/ 1 w 393"/>
                  <a:gd name="T19" fmla="*/ 0 h 393"/>
                  <a:gd name="T20" fmla="*/ 1 w 393"/>
                  <a:gd name="T21" fmla="*/ 0 h 393"/>
                  <a:gd name="T22" fmla="*/ 1 w 393"/>
                  <a:gd name="T23" fmla="*/ 0 h 393"/>
                  <a:gd name="T24" fmla="*/ 1 w 393"/>
                  <a:gd name="T25" fmla="*/ 0 h 393"/>
                  <a:gd name="T26" fmla="*/ 0 w 393"/>
                  <a:gd name="T27" fmla="*/ 0 h 393"/>
                  <a:gd name="T28" fmla="*/ 0 w 393"/>
                  <a:gd name="T29" fmla="*/ 0 h 393"/>
                  <a:gd name="T30" fmla="*/ 0 w 393"/>
                  <a:gd name="T31" fmla="*/ 1 h 393"/>
                  <a:gd name="T32" fmla="*/ 0 w 393"/>
                  <a:gd name="T33" fmla="*/ 1 h 393"/>
                  <a:gd name="T34" fmla="*/ 0 w 393"/>
                  <a:gd name="T35" fmla="*/ 1 h 393"/>
                  <a:gd name="T36" fmla="*/ 0 w 393"/>
                  <a:gd name="T37" fmla="*/ 1 h 393"/>
                  <a:gd name="T38" fmla="*/ 0 w 393"/>
                  <a:gd name="T39" fmla="*/ 1 h 393"/>
                  <a:gd name="T40" fmla="*/ 0 w 393"/>
                  <a:gd name="T41" fmla="*/ 1 h 393"/>
                  <a:gd name="T42" fmla="*/ 0 w 393"/>
                  <a:gd name="T43" fmla="*/ 1 h 393"/>
                  <a:gd name="T44" fmla="*/ 0 w 393"/>
                  <a:gd name="T45" fmla="*/ 2 h 393"/>
                  <a:gd name="T46" fmla="*/ 0 w 393"/>
                  <a:gd name="T47" fmla="*/ 2 h 393"/>
                  <a:gd name="T48" fmla="*/ 0 w 393"/>
                  <a:gd name="T49" fmla="*/ 2 h 393"/>
                  <a:gd name="T50" fmla="*/ 1 w 393"/>
                  <a:gd name="T51" fmla="*/ 2 h 393"/>
                  <a:gd name="T52" fmla="*/ 1 w 393"/>
                  <a:gd name="T53" fmla="*/ 2 h 393"/>
                  <a:gd name="T54" fmla="*/ 1 w 393"/>
                  <a:gd name="T55" fmla="*/ 2 h 393"/>
                  <a:gd name="T56" fmla="*/ 1 w 393"/>
                  <a:gd name="T57" fmla="*/ 2 h 393"/>
                  <a:gd name="T58" fmla="*/ 1 w 393"/>
                  <a:gd name="T59" fmla="*/ 2 h 393"/>
                  <a:gd name="T60" fmla="*/ 1 w 393"/>
                  <a:gd name="T61" fmla="*/ 2 h 393"/>
                  <a:gd name="T62" fmla="*/ 1 w 393"/>
                  <a:gd name="T63" fmla="*/ 2 h 393"/>
                  <a:gd name="T64" fmla="*/ 2 w 393"/>
                  <a:gd name="T65" fmla="*/ 2 h 393"/>
                  <a:gd name="T66" fmla="*/ 2 w 393"/>
                  <a:gd name="T67" fmla="*/ 2 h 393"/>
                  <a:gd name="T68" fmla="*/ 2 w 393"/>
                  <a:gd name="T69" fmla="*/ 2 h 393"/>
                  <a:gd name="T70" fmla="*/ 2 w 393"/>
                  <a:gd name="T71" fmla="*/ 1 h 393"/>
                  <a:gd name="T72" fmla="*/ 2 w 393"/>
                  <a:gd name="T73" fmla="*/ 1 h 393"/>
                  <a:gd name="T74" fmla="*/ 2 w 393"/>
                  <a:gd name="T75" fmla="*/ 1 h 3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3" h="393">
                    <a:moveTo>
                      <a:pt x="393" y="197"/>
                    </a:moveTo>
                    <a:lnTo>
                      <a:pt x="392" y="180"/>
                    </a:lnTo>
                    <a:lnTo>
                      <a:pt x="390" y="164"/>
                    </a:lnTo>
                    <a:lnTo>
                      <a:pt x="387" y="148"/>
                    </a:lnTo>
                    <a:lnTo>
                      <a:pt x="382" y="133"/>
                    </a:lnTo>
                    <a:lnTo>
                      <a:pt x="376" y="118"/>
                    </a:lnTo>
                    <a:lnTo>
                      <a:pt x="369" y="103"/>
                    </a:lnTo>
                    <a:lnTo>
                      <a:pt x="361" y="90"/>
                    </a:lnTo>
                    <a:lnTo>
                      <a:pt x="352" y="76"/>
                    </a:lnTo>
                    <a:lnTo>
                      <a:pt x="341" y="64"/>
                    </a:lnTo>
                    <a:lnTo>
                      <a:pt x="329" y="52"/>
                    </a:lnTo>
                    <a:lnTo>
                      <a:pt x="316" y="42"/>
                    </a:lnTo>
                    <a:lnTo>
                      <a:pt x="304" y="32"/>
                    </a:lnTo>
                    <a:lnTo>
                      <a:pt x="290" y="25"/>
                    </a:lnTo>
                    <a:lnTo>
                      <a:pt x="275" y="17"/>
                    </a:lnTo>
                    <a:lnTo>
                      <a:pt x="260" y="11"/>
                    </a:lnTo>
                    <a:lnTo>
                      <a:pt x="245" y="7"/>
                    </a:lnTo>
                    <a:lnTo>
                      <a:pt x="229" y="3"/>
                    </a:lnTo>
                    <a:lnTo>
                      <a:pt x="213" y="1"/>
                    </a:lnTo>
                    <a:lnTo>
                      <a:pt x="196" y="0"/>
                    </a:lnTo>
                    <a:lnTo>
                      <a:pt x="180" y="1"/>
                    </a:lnTo>
                    <a:lnTo>
                      <a:pt x="164" y="3"/>
                    </a:lnTo>
                    <a:lnTo>
                      <a:pt x="148" y="7"/>
                    </a:lnTo>
                    <a:lnTo>
                      <a:pt x="133" y="11"/>
                    </a:lnTo>
                    <a:lnTo>
                      <a:pt x="117" y="17"/>
                    </a:lnTo>
                    <a:lnTo>
                      <a:pt x="103" y="25"/>
                    </a:lnTo>
                    <a:lnTo>
                      <a:pt x="90" y="32"/>
                    </a:lnTo>
                    <a:lnTo>
                      <a:pt x="76" y="42"/>
                    </a:lnTo>
                    <a:lnTo>
                      <a:pt x="64" y="52"/>
                    </a:lnTo>
                    <a:lnTo>
                      <a:pt x="52" y="64"/>
                    </a:lnTo>
                    <a:lnTo>
                      <a:pt x="42" y="76"/>
                    </a:lnTo>
                    <a:lnTo>
                      <a:pt x="32" y="90"/>
                    </a:lnTo>
                    <a:lnTo>
                      <a:pt x="24" y="103"/>
                    </a:lnTo>
                    <a:lnTo>
                      <a:pt x="17" y="118"/>
                    </a:lnTo>
                    <a:lnTo>
                      <a:pt x="11" y="133"/>
                    </a:lnTo>
                    <a:lnTo>
                      <a:pt x="7" y="148"/>
                    </a:lnTo>
                    <a:lnTo>
                      <a:pt x="3" y="164"/>
                    </a:lnTo>
                    <a:lnTo>
                      <a:pt x="1" y="180"/>
                    </a:lnTo>
                    <a:lnTo>
                      <a:pt x="0" y="197"/>
                    </a:lnTo>
                    <a:lnTo>
                      <a:pt x="1" y="213"/>
                    </a:lnTo>
                    <a:lnTo>
                      <a:pt x="3" y="229"/>
                    </a:lnTo>
                    <a:lnTo>
                      <a:pt x="7" y="245"/>
                    </a:lnTo>
                    <a:lnTo>
                      <a:pt x="11" y="260"/>
                    </a:lnTo>
                    <a:lnTo>
                      <a:pt x="17" y="276"/>
                    </a:lnTo>
                    <a:lnTo>
                      <a:pt x="24" y="290"/>
                    </a:lnTo>
                    <a:lnTo>
                      <a:pt x="32" y="304"/>
                    </a:lnTo>
                    <a:lnTo>
                      <a:pt x="42" y="317"/>
                    </a:lnTo>
                    <a:lnTo>
                      <a:pt x="52" y="329"/>
                    </a:lnTo>
                    <a:lnTo>
                      <a:pt x="64" y="341"/>
                    </a:lnTo>
                    <a:lnTo>
                      <a:pt x="76" y="352"/>
                    </a:lnTo>
                    <a:lnTo>
                      <a:pt x="90" y="361"/>
                    </a:lnTo>
                    <a:lnTo>
                      <a:pt x="103" y="370"/>
                    </a:lnTo>
                    <a:lnTo>
                      <a:pt x="117" y="376"/>
                    </a:lnTo>
                    <a:lnTo>
                      <a:pt x="133" y="382"/>
                    </a:lnTo>
                    <a:lnTo>
                      <a:pt x="148" y="387"/>
                    </a:lnTo>
                    <a:lnTo>
                      <a:pt x="164" y="390"/>
                    </a:lnTo>
                    <a:lnTo>
                      <a:pt x="180" y="392"/>
                    </a:lnTo>
                    <a:lnTo>
                      <a:pt x="196" y="393"/>
                    </a:lnTo>
                    <a:lnTo>
                      <a:pt x="213" y="392"/>
                    </a:lnTo>
                    <a:lnTo>
                      <a:pt x="229" y="390"/>
                    </a:lnTo>
                    <a:lnTo>
                      <a:pt x="245" y="387"/>
                    </a:lnTo>
                    <a:lnTo>
                      <a:pt x="260" y="382"/>
                    </a:lnTo>
                    <a:lnTo>
                      <a:pt x="275" y="376"/>
                    </a:lnTo>
                    <a:lnTo>
                      <a:pt x="290" y="370"/>
                    </a:lnTo>
                    <a:lnTo>
                      <a:pt x="304" y="361"/>
                    </a:lnTo>
                    <a:lnTo>
                      <a:pt x="316" y="352"/>
                    </a:lnTo>
                    <a:lnTo>
                      <a:pt x="329" y="341"/>
                    </a:lnTo>
                    <a:lnTo>
                      <a:pt x="341" y="329"/>
                    </a:lnTo>
                    <a:lnTo>
                      <a:pt x="352" y="317"/>
                    </a:lnTo>
                    <a:lnTo>
                      <a:pt x="361" y="304"/>
                    </a:lnTo>
                    <a:lnTo>
                      <a:pt x="369" y="290"/>
                    </a:lnTo>
                    <a:lnTo>
                      <a:pt x="376" y="276"/>
                    </a:lnTo>
                    <a:lnTo>
                      <a:pt x="382" y="260"/>
                    </a:lnTo>
                    <a:lnTo>
                      <a:pt x="387" y="245"/>
                    </a:lnTo>
                    <a:lnTo>
                      <a:pt x="390" y="229"/>
                    </a:lnTo>
                    <a:lnTo>
                      <a:pt x="392" y="213"/>
                    </a:lnTo>
                    <a:lnTo>
                      <a:pt x="393" y="19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464" name="Freeform 137"/>
              <p:cNvSpPr>
                <a:spLocks/>
              </p:cNvSpPr>
              <p:nvPr/>
            </p:nvSpPr>
            <p:spPr bwMode="auto">
              <a:xfrm>
                <a:off x="3721" y="1844"/>
                <a:ext cx="67" cy="67"/>
              </a:xfrm>
              <a:custGeom>
                <a:avLst/>
                <a:gdLst>
                  <a:gd name="T0" fmla="*/ 2 w 392"/>
                  <a:gd name="T1" fmla="*/ 1 h 393"/>
                  <a:gd name="T2" fmla="*/ 2 w 392"/>
                  <a:gd name="T3" fmla="*/ 1 h 393"/>
                  <a:gd name="T4" fmla="*/ 2 w 392"/>
                  <a:gd name="T5" fmla="*/ 1 h 393"/>
                  <a:gd name="T6" fmla="*/ 2 w 392"/>
                  <a:gd name="T7" fmla="*/ 1 h 393"/>
                  <a:gd name="T8" fmla="*/ 2 w 392"/>
                  <a:gd name="T9" fmla="*/ 0 h 393"/>
                  <a:gd name="T10" fmla="*/ 2 w 392"/>
                  <a:gd name="T11" fmla="*/ 0 h 393"/>
                  <a:gd name="T12" fmla="*/ 2 w 392"/>
                  <a:gd name="T13" fmla="*/ 0 h 393"/>
                  <a:gd name="T14" fmla="*/ 1 w 392"/>
                  <a:gd name="T15" fmla="*/ 0 h 393"/>
                  <a:gd name="T16" fmla="*/ 1 w 392"/>
                  <a:gd name="T17" fmla="*/ 0 h 393"/>
                  <a:gd name="T18" fmla="*/ 1 w 392"/>
                  <a:gd name="T19" fmla="*/ 0 h 393"/>
                  <a:gd name="T20" fmla="*/ 1 w 392"/>
                  <a:gd name="T21" fmla="*/ 0 h 393"/>
                  <a:gd name="T22" fmla="*/ 1 w 392"/>
                  <a:gd name="T23" fmla="*/ 0 h 393"/>
                  <a:gd name="T24" fmla="*/ 1 w 392"/>
                  <a:gd name="T25" fmla="*/ 0 h 393"/>
                  <a:gd name="T26" fmla="*/ 0 w 392"/>
                  <a:gd name="T27" fmla="*/ 0 h 393"/>
                  <a:gd name="T28" fmla="*/ 0 w 392"/>
                  <a:gd name="T29" fmla="*/ 0 h 393"/>
                  <a:gd name="T30" fmla="*/ 0 w 392"/>
                  <a:gd name="T31" fmla="*/ 1 h 393"/>
                  <a:gd name="T32" fmla="*/ 0 w 392"/>
                  <a:gd name="T33" fmla="*/ 1 h 393"/>
                  <a:gd name="T34" fmla="*/ 0 w 392"/>
                  <a:gd name="T35" fmla="*/ 1 h 393"/>
                  <a:gd name="T36" fmla="*/ 0 w 392"/>
                  <a:gd name="T37" fmla="*/ 1 h 393"/>
                  <a:gd name="T38" fmla="*/ 0 w 392"/>
                  <a:gd name="T39" fmla="*/ 1 h 393"/>
                  <a:gd name="T40" fmla="*/ 0 w 392"/>
                  <a:gd name="T41" fmla="*/ 1 h 393"/>
                  <a:gd name="T42" fmla="*/ 0 w 392"/>
                  <a:gd name="T43" fmla="*/ 1 h 393"/>
                  <a:gd name="T44" fmla="*/ 0 w 392"/>
                  <a:gd name="T45" fmla="*/ 2 h 393"/>
                  <a:gd name="T46" fmla="*/ 0 w 392"/>
                  <a:gd name="T47" fmla="*/ 2 h 393"/>
                  <a:gd name="T48" fmla="*/ 0 w 392"/>
                  <a:gd name="T49" fmla="*/ 2 h 393"/>
                  <a:gd name="T50" fmla="*/ 1 w 392"/>
                  <a:gd name="T51" fmla="*/ 2 h 393"/>
                  <a:gd name="T52" fmla="*/ 1 w 392"/>
                  <a:gd name="T53" fmla="*/ 2 h 393"/>
                  <a:gd name="T54" fmla="*/ 1 w 392"/>
                  <a:gd name="T55" fmla="*/ 2 h 393"/>
                  <a:gd name="T56" fmla="*/ 1 w 392"/>
                  <a:gd name="T57" fmla="*/ 2 h 393"/>
                  <a:gd name="T58" fmla="*/ 1 w 392"/>
                  <a:gd name="T59" fmla="*/ 2 h 393"/>
                  <a:gd name="T60" fmla="*/ 1 w 392"/>
                  <a:gd name="T61" fmla="*/ 2 h 393"/>
                  <a:gd name="T62" fmla="*/ 2 w 392"/>
                  <a:gd name="T63" fmla="*/ 2 h 393"/>
                  <a:gd name="T64" fmla="*/ 2 w 392"/>
                  <a:gd name="T65" fmla="*/ 2 h 393"/>
                  <a:gd name="T66" fmla="*/ 2 w 392"/>
                  <a:gd name="T67" fmla="*/ 2 h 393"/>
                  <a:gd name="T68" fmla="*/ 2 w 392"/>
                  <a:gd name="T69" fmla="*/ 2 h 393"/>
                  <a:gd name="T70" fmla="*/ 2 w 392"/>
                  <a:gd name="T71" fmla="*/ 1 h 393"/>
                  <a:gd name="T72" fmla="*/ 2 w 392"/>
                  <a:gd name="T73" fmla="*/ 1 h 393"/>
                  <a:gd name="T74" fmla="*/ 2 w 392"/>
                  <a:gd name="T75" fmla="*/ 1 h 3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2" h="393">
                    <a:moveTo>
                      <a:pt x="392" y="197"/>
                    </a:moveTo>
                    <a:lnTo>
                      <a:pt x="392" y="180"/>
                    </a:lnTo>
                    <a:lnTo>
                      <a:pt x="390" y="164"/>
                    </a:lnTo>
                    <a:lnTo>
                      <a:pt x="387" y="148"/>
                    </a:lnTo>
                    <a:lnTo>
                      <a:pt x="381" y="133"/>
                    </a:lnTo>
                    <a:lnTo>
                      <a:pt x="376" y="118"/>
                    </a:lnTo>
                    <a:lnTo>
                      <a:pt x="369" y="103"/>
                    </a:lnTo>
                    <a:lnTo>
                      <a:pt x="360" y="90"/>
                    </a:lnTo>
                    <a:lnTo>
                      <a:pt x="351" y="76"/>
                    </a:lnTo>
                    <a:lnTo>
                      <a:pt x="341" y="64"/>
                    </a:lnTo>
                    <a:lnTo>
                      <a:pt x="329" y="52"/>
                    </a:lnTo>
                    <a:lnTo>
                      <a:pt x="316" y="42"/>
                    </a:lnTo>
                    <a:lnTo>
                      <a:pt x="304" y="32"/>
                    </a:lnTo>
                    <a:lnTo>
                      <a:pt x="290" y="25"/>
                    </a:lnTo>
                    <a:lnTo>
                      <a:pt x="275" y="17"/>
                    </a:lnTo>
                    <a:lnTo>
                      <a:pt x="260" y="11"/>
                    </a:lnTo>
                    <a:lnTo>
                      <a:pt x="244" y="7"/>
                    </a:lnTo>
                    <a:lnTo>
                      <a:pt x="228" y="3"/>
                    </a:lnTo>
                    <a:lnTo>
                      <a:pt x="212" y="1"/>
                    </a:lnTo>
                    <a:lnTo>
                      <a:pt x="196" y="0"/>
                    </a:lnTo>
                    <a:lnTo>
                      <a:pt x="180" y="1"/>
                    </a:lnTo>
                    <a:lnTo>
                      <a:pt x="164" y="3"/>
                    </a:lnTo>
                    <a:lnTo>
                      <a:pt x="148" y="7"/>
                    </a:lnTo>
                    <a:lnTo>
                      <a:pt x="132" y="11"/>
                    </a:lnTo>
                    <a:lnTo>
                      <a:pt x="117" y="17"/>
                    </a:lnTo>
                    <a:lnTo>
                      <a:pt x="102" y="25"/>
                    </a:lnTo>
                    <a:lnTo>
                      <a:pt x="89" y="32"/>
                    </a:lnTo>
                    <a:lnTo>
                      <a:pt x="76" y="42"/>
                    </a:lnTo>
                    <a:lnTo>
                      <a:pt x="63" y="52"/>
                    </a:lnTo>
                    <a:lnTo>
                      <a:pt x="52" y="64"/>
                    </a:lnTo>
                    <a:lnTo>
                      <a:pt x="42" y="76"/>
                    </a:lnTo>
                    <a:lnTo>
                      <a:pt x="32" y="90"/>
                    </a:lnTo>
                    <a:lnTo>
                      <a:pt x="24" y="103"/>
                    </a:lnTo>
                    <a:lnTo>
                      <a:pt x="16" y="118"/>
                    </a:lnTo>
                    <a:lnTo>
                      <a:pt x="11" y="133"/>
                    </a:lnTo>
                    <a:lnTo>
                      <a:pt x="7" y="148"/>
                    </a:lnTo>
                    <a:lnTo>
                      <a:pt x="2" y="164"/>
                    </a:lnTo>
                    <a:lnTo>
                      <a:pt x="1" y="180"/>
                    </a:lnTo>
                    <a:lnTo>
                      <a:pt x="0" y="197"/>
                    </a:lnTo>
                    <a:lnTo>
                      <a:pt x="1" y="213"/>
                    </a:lnTo>
                    <a:lnTo>
                      <a:pt x="2" y="229"/>
                    </a:lnTo>
                    <a:lnTo>
                      <a:pt x="7" y="245"/>
                    </a:lnTo>
                    <a:lnTo>
                      <a:pt x="11" y="260"/>
                    </a:lnTo>
                    <a:lnTo>
                      <a:pt x="16" y="276"/>
                    </a:lnTo>
                    <a:lnTo>
                      <a:pt x="24" y="290"/>
                    </a:lnTo>
                    <a:lnTo>
                      <a:pt x="32" y="304"/>
                    </a:lnTo>
                    <a:lnTo>
                      <a:pt x="42" y="317"/>
                    </a:lnTo>
                    <a:lnTo>
                      <a:pt x="52" y="329"/>
                    </a:lnTo>
                    <a:lnTo>
                      <a:pt x="63" y="341"/>
                    </a:lnTo>
                    <a:lnTo>
                      <a:pt x="76" y="352"/>
                    </a:lnTo>
                    <a:lnTo>
                      <a:pt x="89" y="361"/>
                    </a:lnTo>
                    <a:lnTo>
                      <a:pt x="102" y="370"/>
                    </a:lnTo>
                    <a:lnTo>
                      <a:pt x="117" y="376"/>
                    </a:lnTo>
                    <a:lnTo>
                      <a:pt x="132" y="382"/>
                    </a:lnTo>
                    <a:lnTo>
                      <a:pt x="148" y="387"/>
                    </a:lnTo>
                    <a:lnTo>
                      <a:pt x="164" y="390"/>
                    </a:lnTo>
                    <a:lnTo>
                      <a:pt x="180" y="392"/>
                    </a:lnTo>
                    <a:lnTo>
                      <a:pt x="196" y="393"/>
                    </a:lnTo>
                    <a:lnTo>
                      <a:pt x="212" y="392"/>
                    </a:lnTo>
                    <a:lnTo>
                      <a:pt x="228" y="390"/>
                    </a:lnTo>
                    <a:lnTo>
                      <a:pt x="244" y="387"/>
                    </a:lnTo>
                    <a:lnTo>
                      <a:pt x="260" y="382"/>
                    </a:lnTo>
                    <a:lnTo>
                      <a:pt x="275" y="376"/>
                    </a:lnTo>
                    <a:lnTo>
                      <a:pt x="290" y="370"/>
                    </a:lnTo>
                    <a:lnTo>
                      <a:pt x="304" y="361"/>
                    </a:lnTo>
                    <a:lnTo>
                      <a:pt x="316" y="352"/>
                    </a:lnTo>
                    <a:lnTo>
                      <a:pt x="329" y="341"/>
                    </a:lnTo>
                    <a:lnTo>
                      <a:pt x="341" y="329"/>
                    </a:lnTo>
                    <a:lnTo>
                      <a:pt x="351" y="317"/>
                    </a:lnTo>
                    <a:lnTo>
                      <a:pt x="360" y="304"/>
                    </a:lnTo>
                    <a:lnTo>
                      <a:pt x="369" y="290"/>
                    </a:lnTo>
                    <a:lnTo>
                      <a:pt x="376" y="276"/>
                    </a:lnTo>
                    <a:lnTo>
                      <a:pt x="381" y="260"/>
                    </a:lnTo>
                    <a:lnTo>
                      <a:pt x="387" y="245"/>
                    </a:lnTo>
                    <a:lnTo>
                      <a:pt x="390" y="229"/>
                    </a:lnTo>
                    <a:lnTo>
                      <a:pt x="392" y="213"/>
                    </a:lnTo>
                    <a:lnTo>
                      <a:pt x="392" y="19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4346" name="Freeform 138"/>
            <p:cNvSpPr>
              <a:spLocks/>
            </p:cNvSpPr>
            <p:nvPr/>
          </p:nvSpPr>
          <p:spPr bwMode="auto">
            <a:xfrm>
              <a:off x="1707" y="111"/>
              <a:ext cx="81" cy="115"/>
            </a:xfrm>
            <a:custGeom>
              <a:avLst/>
              <a:gdLst>
                <a:gd name="T0" fmla="*/ 1 w 441"/>
                <a:gd name="T1" fmla="*/ 0 h 620"/>
                <a:gd name="T2" fmla="*/ 3 w 441"/>
                <a:gd name="T3" fmla="*/ 0 h 620"/>
                <a:gd name="T4" fmla="*/ 0 w 441"/>
                <a:gd name="T5" fmla="*/ 4 h 620"/>
                <a:gd name="T6" fmla="*/ 2 w 441"/>
                <a:gd name="T7" fmla="*/ 4 h 6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41" h="620">
                  <a:moveTo>
                    <a:pt x="166" y="0"/>
                  </a:moveTo>
                  <a:lnTo>
                    <a:pt x="441" y="0"/>
                  </a:lnTo>
                  <a:lnTo>
                    <a:pt x="0" y="620"/>
                  </a:lnTo>
                  <a:lnTo>
                    <a:pt x="275" y="6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4347" name="Group 139"/>
            <p:cNvGrpSpPr>
              <a:grpSpLocks/>
            </p:cNvGrpSpPr>
            <p:nvPr/>
          </p:nvGrpSpPr>
          <p:grpSpPr bwMode="auto">
            <a:xfrm>
              <a:off x="966" y="642"/>
              <a:ext cx="1139" cy="1063"/>
              <a:chOff x="2908" y="846"/>
              <a:chExt cx="1269" cy="1184"/>
            </a:xfrm>
          </p:grpSpPr>
          <p:sp>
            <p:nvSpPr>
              <p:cNvPr id="14398" name="Line 140"/>
              <p:cNvSpPr>
                <a:spLocks noChangeShapeType="1"/>
              </p:cNvSpPr>
              <p:nvPr/>
            </p:nvSpPr>
            <p:spPr bwMode="auto">
              <a:xfrm>
                <a:off x="2908" y="873"/>
                <a:ext cx="0" cy="6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9" name="Line 141"/>
              <p:cNvSpPr>
                <a:spLocks noChangeShapeType="1"/>
              </p:cNvSpPr>
              <p:nvPr/>
            </p:nvSpPr>
            <p:spPr bwMode="auto">
              <a:xfrm flipH="1">
                <a:off x="2937" y="846"/>
                <a:ext cx="7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0" name="Line 142"/>
              <p:cNvSpPr>
                <a:spLocks noChangeShapeType="1"/>
              </p:cNvSpPr>
              <p:nvPr/>
            </p:nvSpPr>
            <p:spPr bwMode="auto">
              <a:xfrm>
                <a:off x="2908" y="1559"/>
                <a:ext cx="0" cy="4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1" name="Line 143"/>
              <p:cNvSpPr>
                <a:spLocks noChangeShapeType="1"/>
              </p:cNvSpPr>
              <p:nvPr/>
            </p:nvSpPr>
            <p:spPr bwMode="auto">
              <a:xfrm>
                <a:off x="2937" y="2030"/>
                <a:ext cx="12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2" name="Line 144"/>
              <p:cNvSpPr>
                <a:spLocks noChangeShapeType="1"/>
              </p:cNvSpPr>
              <p:nvPr/>
            </p:nvSpPr>
            <p:spPr bwMode="auto">
              <a:xfrm flipV="1">
                <a:off x="4177" y="873"/>
                <a:ext cx="0" cy="1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403" name="Line 145"/>
              <p:cNvSpPr>
                <a:spLocks noChangeShapeType="1"/>
              </p:cNvSpPr>
              <p:nvPr/>
            </p:nvSpPr>
            <p:spPr bwMode="auto">
              <a:xfrm>
                <a:off x="3707" y="846"/>
                <a:ext cx="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4348" name="Group 146"/>
            <p:cNvGrpSpPr>
              <a:grpSpLocks/>
            </p:cNvGrpSpPr>
            <p:nvPr/>
          </p:nvGrpSpPr>
          <p:grpSpPr bwMode="auto">
            <a:xfrm>
              <a:off x="880" y="472"/>
              <a:ext cx="1394" cy="1289"/>
              <a:chOff x="2812" y="657"/>
              <a:chExt cx="1553" cy="1435"/>
            </a:xfrm>
          </p:grpSpPr>
          <p:sp>
            <p:nvSpPr>
              <p:cNvPr id="14386" name="Freeform 147"/>
              <p:cNvSpPr>
                <a:spLocks/>
              </p:cNvSpPr>
              <p:nvPr/>
            </p:nvSpPr>
            <p:spPr bwMode="auto">
              <a:xfrm>
                <a:off x="2851" y="699"/>
                <a:ext cx="55" cy="86"/>
              </a:xfrm>
              <a:custGeom>
                <a:avLst/>
                <a:gdLst>
                  <a:gd name="T0" fmla="*/ 2 w 264"/>
                  <a:gd name="T1" fmla="*/ 0 h 416"/>
                  <a:gd name="T2" fmla="*/ 2 w 264"/>
                  <a:gd name="T3" fmla="*/ 0 h 416"/>
                  <a:gd name="T4" fmla="*/ 2 w 264"/>
                  <a:gd name="T5" fmla="*/ 0 h 416"/>
                  <a:gd name="T6" fmla="*/ 2 w 264"/>
                  <a:gd name="T7" fmla="*/ 0 h 416"/>
                  <a:gd name="T8" fmla="*/ 2 w 264"/>
                  <a:gd name="T9" fmla="*/ 0 h 416"/>
                  <a:gd name="T10" fmla="*/ 2 w 264"/>
                  <a:gd name="T11" fmla="*/ 0 h 416"/>
                  <a:gd name="T12" fmla="*/ 2 w 264"/>
                  <a:gd name="T13" fmla="*/ 0 h 416"/>
                  <a:gd name="T14" fmla="*/ 2 w 264"/>
                  <a:gd name="T15" fmla="*/ 0 h 416"/>
                  <a:gd name="T16" fmla="*/ 2 w 264"/>
                  <a:gd name="T17" fmla="*/ 0 h 416"/>
                  <a:gd name="T18" fmla="*/ 2 w 264"/>
                  <a:gd name="T19" fmla="*/ 0 h 416"/>
                  <a:gd name="T20" fmla="*/ 2 w 264"/>
                  <a:gd name="T21" fmla="*/ 0 h 416"/>
                  <a:gd name="T22" fmla="*/ 2 w 264"/>
                  <a:gd name="T23" fmla="*/ 0 h 416"/>
                  <a:gd name="T24" fmla="*/ 2 w 264"/>
                  <a:gd name="T25" fmla="*/ 0 h 416"/>
                  <a:gd name="T26" fmla="*/ 1 w 264"/>
                  <a:gd name="T27" fmla="*/ 0 h 416"/>
                  <a:gd name="T28" fmla="*/ 1 w 264"/>
                  <a:gd name="T29" fmla="*/ 0 h 416"/>
                  <a:gd name="T30" fmla="*/ 1 w 264"/>
                  <a:gd name="T31" fmla="*/ 0 h 416"/>
                  <a:gd name="T32" fmla="*/ 1 w 264"/>
                  <a:gd name="T33" fmla="*/ 0 h 416"/>
                  <a:gd name="T34" fmla="*/ 1 w 264"/>
                  <a:gd name="T35" fmla="*/ 0 h 416"/>
                  <a:gd name="T36" fmla="*/ 1 w 264"/>
                  <a:gd name="T37" fmla="*/ 0 h 416"/>
                  <a:gd name="T38" fmla="*/ 1 w 264"/>
                  <a:gd name="T39" fmla="*/ 0 h 416"/>
                  <a:gd name="T40" fmla="*/ 1 w 264"/>
                  <a:gd name="T41" fmla="*/ 0 h 416"/>
                  <a:gd name="T42" fmla="*/ 1 w 264"/>
                  <a:gd name="T43" fmla="*/ 1 h 416"/>
                  <a:gd name="T44" fmla="*/ 1 w 264"/>
                  <a:gd name="T45" fmla="*/ 1 h 416"/>
                  <a:gd name="T46" fmla="*/ 1 w 264"/>
                  <a:gd name="T47" fmla="*/ 1 h 416"/>
                  <a:gd name="T48" fmla="*/ 0 w 264"/>
                  <a:gd name="T49" fmla="*/ 1 h 416"/>
                  <a:gd name="T50" fmla="*/ 0 w 264"/>
                  <a:gd name="T51" fmla="*/ 2 h 416"/>
                  <a:gd name="T52" fmla="*/ 0 w 264"/>
                  <a:gd name="T53" fmla="*/ 2 h 416"/>
                  <a:gd name="T54" fmla="*/ 0 w 264"/>
                  <a:gd name="T55" fmla="*/ 3 h 416"/>
                  <a:gd name="T56" fmla="*/ 0 w 264"/>
                  <a:gd name="T57" fmla="*/ 3 h 416"/>
                  <a:gd name="T58" fmla="*/ 0 w 264"/>
                  <a:gd name="T59" fmla="*/ 3 h 416"/>
                  <a:gd name="T60" fmla="*/ 0 w 264"/>
                  <a:gd name="T61" fmla="*/ 3 h 416"/>
                  <a:gd name="T62" fmla="*/ 0 w 264"/>
                  <a:gd name="T63" fmla="*/ 3 h 416"/>
                  <a:gd name="T64" fmla="*/ 0 w 264"/>
                  <a:gd name="T65" fmla="*/ 3 h 416"/>
                  <a:gd name="T66" fmla="*/ 0 w 264"/>
                  <a:gd name="T67" fmla="*/ 3 h 416"/>
                  <a:gd name="T68" fmla="*/ 0 w 264"/>
                  <a:gd name="T69" fmla="*/ 4 h 416"/>
                  <a:gd name="T70" fmla="*/ 0 w 264"/>
                  <a:gd name="T71" fmla="*/ 4 h 416"/>
                  <a:gd name="T72" fmla="*/ 0 w 264"/>
                  <a:gd name="T73" fmla="*/ 4 h 416"/>
                  <a:gd name="T74" fmla="*/ 0 w 264"/>
                  <a:gd name="T75" fmla="*/ 4 h 416"/>
                  <a:gd name="T76" fmla="*/ 0 w 264"/>
                  <a:gd name="T77" fmla="*/ 4 h 416"/>
                  <a:gd name="T78" fmla="*/ 0 w 264"/>
                  <a:gd name="T79" fmla="*/ 4 h 416"/>
                  <a:gd name="T80" fmla="*/ 0 w 264"/>
                  <a:gd name="T81" fmla="*/ 4 h 416"/>
                  <a:gd name="T82" fmla="*/ 1 w 264"/>
                  <a:gd name="T83" fmla="*/ 4 h 416"/>
                  <a:gd name="T84" fmla="*/ 1 w 264"/>
                  <a:gd name="T85" fmla="*/ 4 h 416"/>
                  <a:gd name="T86" fmla="*/ 1 w 264"/>
                  <a:gd name="T87" fmla="*/ 4 h 416"/>
                  <a:gd name="T88" fmla="*/ 1 w 264"/>
                  <a:gd name="T89" fmla="*/ 4 h 416"/>
                  <a:gd name="T90" fmla="*/ 1 w 264"/>
                  <a:gd name="T91" fmla="*/ 4 h 416"/>
                  <a:gd name="T92" fmla="*/ 1 w 264"/>
                  <a:gd name="T93" fmla="*/ 4 h 416"/>
                  <a:gd name="T94" fmla="*/ 1 w 264"/>
                  <a:gd name="T95" fmla="*/ 4 h 416"/>
                  <a:gd name="T96" fmla="*/ 1 w 264"/>
                  <a:gd name="T97" fmla="*/ 4 h 416"/>
                  <a:gd name="T98" fmla="*/ 1 w 264"/>
                  <a:gd name="T99" fmla="*/ 4 h 416"/>
                  <a:gd name="T100" fmla="*/ 1 w 264"/>
                  <a:gd name="T101" fmla="*/ 3 h 416"/>
                  <a:gd name="T102" fmla="*/ 2 w 264"/>
                  <a:gd name="T103" fmla="*/ 3 h 416"/>
                  <a:gd name="T104" fmla="*/ 2 w 264"/>
                  <a:gd name="T105" fmla="*/ 3 h 416"/>
                  <a:gd name="T106" fmla="*/ 2 w 264"/>
                  <a:gd name="T107" fmla="*/ 3 h 416"/>
                  <a:gd name="T108" fmla="*/ 2 w 264"/>
                  <a:gd name="T109" fmla="*/ 3 h 416"/>
                  <a:gd name="T110" fmla="*/ 2 w 264"/>
                  <a:gd name="T111" fmla="*/ 2 h 416"/>
                  <a:gd name="T112" fmla="*/ 2 w 264"/>
                  <a:gd name="T113" fmla="*/ 2 h 416"/>
                  <a:gd name="T114" fmla="*/ 2 w 264"/>
                  <a:gd name="T115" fmla="*/ 2 h 416"/>
                  <a:gd name="T116" fmla="*/ 2 w 264"/>
                  <a:gd name="T117" fmla="*/ 1 h 416"/>
                  <a:gd name="T118" fmla="*/ 2 w 264"/>
                  <a:gd name="T119" fmla="*/ 1 h 416"/>
                  <a:gd name="T120" fmla="*/ 2 w 264"/>
                  <a:gd name="T121" fmla="*/ 1 h 416"/>
                  <a:gd name="T122" fmla="*/ 2 w 264"/>
                  <a:gd name="T123" fmla="*/ 0 h 41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64" h="416">
                    <a:moveTo>
                      <a:pt x="263" y="56"/>
                    </a:moveTo>
                    <a:lnTo>
                      <a:pt x="263" y="54"/>
                    </a:lnTo>
                    <a:lnTo>
                      <a:pt x="263" y="52"/>
                    </a:lnTo>
                    <a:lnTo>
                      <a:pt x="264" y="49"/>
                    </a:lnTo>
                    <a:lnTo>
                      <a:pt x="264" y="47"/>
                    </a:lnTo>
                    <a:lnTo>
                      <a:pt x="264" y="45"/>
                    </a:lnTo>
                    <a:lnTo>
                      <a:pt x="264" y="43"/>
                    </a:lnTo>
                    <a:lnTo>
                      <a:pt x="264" y="41"/>
                    </a:lnTo>
                    <a:lnTo>
                      <a:pt x="264" y="39"/>
                    </a:lnTo>
                    <a:lnTo>
                      <a:pt x="263" y="37"/>
                    </a:lnTo>
                    <a:lnTo>
                      <a:pt x="263" y="34"/>
                    </a:lnTo>
                    <a:lnTo>
                      <a:pt x="262" y="29"/>
                    </a:lnTo>
                    <a:lnTo>
                      <a:pt x="261" y="25"/>
                    </a:lnTo>
                    <a:lnTo>
                      <a:pt x="260" y="21"/>
                    </a:lnTo>
                    <a:lnTo>
                      <a:pt x="258" y="16"/>
                    </a:lnTo>
                    <a:lnTo>
                      <a:pt x="257" y="14"/>
                    </a:lnTo>
                    <a:lnTo>
                      <a:pt x="256" y="12"/>
                    </a:lnTo>
                    <a:lnTo>
                      <a:pt x="255" y="10"/>
                    </a:lnTo>
                    <a:lnTo>
                      <a:pt x="254" y="9"/>
                    </a:lnTo>
                    <a:lnTo>
                      <a:pt x="253" y="7"/>
                    </a:lnTo>
                    <a:lnTo>
                      <a:pt x="252" y="6"/>
                    </a:lnTo>
                    <a:lnTo>
                      <a:pt x="250" y="4"/>
                    </a:lnTo>
                    <a:lnTo>
                      <a:pt x="248" y="3"/>
                    </a:lnTo>
                    <a:lnTo>
                      <a:pt x="246" y="1"/>
                    </a:lnTo>
                    <a:lnTo>
                      <a:pt x="244" y="1"/>
                    </a:lnTo>
                    <a:lnTo>
                      <a:pt x="242" y="0"/>
                    </a:lnTo>
                    <a:lnTo>
                      <a:pt x="240" y="0"/>
                    </a:lnTo>
                    <a:lnTo>
                      <a:pt x="238" y="0"/>
                    </a:lnTo>
                    <a:lnTo>
                      <a:pt x="236" y="0"/>
                    </a:lnTo>
                    <a:lnTo>
                      <a:pt x="231" y="0"/>
                    </a:lnTo>
                    <a:lnTo>
                      <a:pt x="226" y="0"/>
                    </a:lnTo>
                    <a:lnTo>
                      <a:pt x="222" y="0"/>
                    </a:lnTo>
                    <a:lnTo>
                      <a:pt x="218" y="0"/>
                    </a:lnTo>
                    <a:lnTo>
                      <a:pt x="209" y="0"/>
                    </a:lnTo>
                    <a:lnTo>
                      <a:pt x="201" y="0"/>
                    </a:lnTo>
                    <a:lnTo>
                      <a:pt x="192" y="0"/>
                    </a:lnTo>
                    <a:lnTo>
                      <a:pt x="184" y="0"/>
                    </a:lnTo>
                    <a:lnTo>
                      <a:pt x="179" y="0"/>
                    </a:lnTo>
                    <a:lnTo>
                      <a:pt x="175" y="0"/>
                    </a:lnTo>
                    <a:lnTo>
                      <a:pt x="171" y="1"/>
                    </a:lnTo>
                    <a:lnTo>
                      <a:pt x="167" y="1"/>
                    </a:lnTo>
                    <a:lnTo>
                      <a:pt x="162" y="3"/>
                    </a:lnTo>
                    <a:lnTo>
                      <a:pt x="158" y="3"/>
                    </a:lnTo>
                    <a:lnTo>
                      <a:pt x="154" y="4"/>
                    </a:lnTo>
                    <a:lnTo>
                      <a:pt x="149" y="5"/>
                    </a:lnTo>
                    <a:lnTo>
                      <a:pt x="145" y="6"/>
                    </a:lnTo>
                    <a:lnTo>
                      <a:pt x="141" y="8"/>
                    </a:lnTo>
                    <a:lnTo>
                      <a:pt x="137" y="9"/>
                    </a:lnTo>
                    <a:lnTo>
                      <a:pt x="133" y="11"/>
                    </a:lnTo>
                    <a:lnTo>
                      <a:pt x="129" y="13"/>
                    </a:lnTo>
                    <a:lnTo>
                      <a:pt x="126" y="15"/>
                    </a:lnTo>
                    <a:lnTo>
                      <a:pt x="122" y="17"/>
                    </a:lnTo>
                    <a:lnTo>
                      <a:pt x="119" y="21"/>
                    </a:lnTo>
                    <a:lnTo>
                      <a:pt x="115" y="23"/>
                    </a:lnTo>
                    <a:lnTo>
                      <a:pt x="112" y="26"/>
                    </a:lnTo>
                    <a:lnTo>
                      <a:pt x="106" y="31"/>
                    </a:lnTo>
                    <a:lnTo>
                      <a:pt x="99" y="38"/>
                    </a:lnTo>
                    <a:lnTo>
                      <a:pt x="96" y="41"/>
                    </a:lnTo>
                    <a:lnTo>
                      <a:pt x="93" y="44"/>
                    </a:lnTo>
                    <a:lnTo>
                      <a:pt x="90" y="47"/>
                    </a:lnTo>
                    <a:lnTo>
                      <a:pt x="88" y="50"/>
                    </a:lnTo>
                    <a:lnTo>
                      <a:pt x="86" y="54"/>
                    </a:lnTo>
                    <a:lnTo>
                      <a:pt x="82" y="58"/>
                    </a:lnTo>
                    <a:lnTo>
                      <a:pt x="78" y="65"/>
                    </a:lnTo>
                    <a:lnTo>
                      <a:pt x="74" y="73"/>
                    </a:lnTo>
                    <a:lnTo>
                      <a:pt x="70" y="79"/>
                    </a:lnTo>
                    <a:lnTo>
                      <a:pt x="67" y="83"/>
                    </a:lnTo>
                    <a:lnTo>
                      <a:pt x="65" y="88"/>
                    </a:lnTo>
                    <a:lnTo>
                      <a:pt x="63" y="91"/>
                    </a:lnTo>
                    <a:lnTo>
                      <a:pt x="61" y="95"/>
                    </a:lnTo>
                    <a:lnTo>
                      <a:pt x="60" y="98"/>
                    </a:lnTo>
                    <a:lnTo>
                      <a:pt x="58" y="103"/>
                    </a:lnTo>
                    <a:lnTo>
                      <a:pt x="57" y="107"/>
                    </a:lnTo>
                    <a:lnTo>
                      <a:pt x="56" y="111"/>
                    </a:lnTo>
                    <a:lnTo>
                      <a:pt x="54" y="120"/>
                    </a:lnTo>
                    <a:lnTo>
                      <a:pt x="44" y="153"/>
                    </a:lnTo>
                    <a:lnTo>
                      <a:pt x="36" y="186"/>
                    </a:lnTo>
                    <a:lnTo>
                      <a:pt x="26" y="220"/>
                    </a:lnTo>
                    <a:lnTo>
                      <a:pt x="21" y="236"/>
                    </a:lnTo>
                    <a:lnTo>
                      <a:pt x="16" y="253"/>
                    </a:lnTo>
                    <a:lnTo>
                      <a:pt x="12" y="270"/>
                    </a:lnTo>
                    <a:lnTo>
                      <a:pt x="8" y="286"/>
                    </a:lnTo>
                    <a:lnTo>
                      <a:pt x="6" y="294"/>
                    </a:lnTo>
                    <a:lnTo>
                      <a:pt x="4" y="303"/>
                    </a:lnTo>
                    <a:lnTo>
                      <a:pt x="3" y="311"/>
                    </a:lnTo>
                    <a:lnTo>
                      <a:pt x="1" y="316"/>
                    </a:lnTo>
                    <a:lnTo>
                      <a:pt x="1" y="320"/>
                    </a:lnTo>
                    <a:lnTo>
                      <a:pt x="0" y="324"/>
                    </a:lnTo>
                    <a:lnTo>
                      <a:pt x="0" y="328"/>
                    </a:lnTo>
                    <a:lnTo>
                      <a:pt x="0" y="333"/>
                    </a:lnTo>
                    <a:lnTo>
                      <a:pt x="0" y="337"/>
                    </a:lnTo>
                    <a:lnTo>
                      <a:pt x="0" y="341"/>
                    </a:lnTo>
                    <a:lnTo>
                      <a:pt x="0" y="345"/>
                    </a:lnTo>
                    <a:lnTo>
                      <a:pt x="0" y="351"/>
                    </a:lnTo>
                    <a:lnTo>
                      <a:pt x="1" y="355"/>
                    </a:lnTo>
                    <a:lnTo>
                      <a:pt x="3" y="359"/>
                    </a:lnTo>
                    <a:lnTo>
                      <a:pt x="4" y="362"/>
                    </a:lnTo>
                    <a:lnTo>
                      <a:pt x="5" y="367"/>
                    </a:lnTo>
                    <a:lnTo>
                      <a:pt x="6" y="371"/>
                    </a:lnTo>
                    <a:lnTo>
                      <a:pt x="8" y="375"/>
                    </a:lnTo>
                    <a:lnTo>
                      <a:pt x="9" y="379"/>
                    </a:lnTo>
                    <a:lnTo>
                      <a:pt x="11" y="384"/>
                    </a:lnTo>
                    <a:lnTo>
                      <a:pt x="13" y="387"/>
                    </a:lnTo>
                    <a:lnTo>
                      <a:pt x="15" y="391"/>
                    </a:lnTo>
                    <a:lnTo>
                      <a:pt x="17" y="394"/>
                    </a:lnTo>
                    <a:lnTo>
                      <a:pt x="18" y="397"/>
                    </a:lnTo>
                    <a:lnTo>
                      <a:pt x="20" y="398"/>
                    </a:lnTo>
                    <a:lnTo>
                      <a:pt x="22" y="400"/>
                    </a:lnTo>
                    <a:lnTo>
                      <a:pt x="23" y="401"/>
                    </a:lnTo>
                    <a:lnTo>
                      <a:pt x="25" y="403"/>
                    </a:lnTo>
                    <a:lnTo>
                      <a:pt x="26" y="404"/>
                    </a:lnTo>
                    <a:lnTo>
                      <a:pt x="28" y="405"/>
                    </a:lnTo>
                    <a:lnTo>
                      <a:pt x="29" y="406"/>
                    </a:lnTo>
                    <a:lnTo>
                      <a:pt x="31" y="408"/>
                    </a:lnTo>
                    <a:lnTo>
                      <a:pt x="33" y="409"/>
                    </a:lnTo>
                    <a:lnTo>
                      <a:pt x="36" y="409"/>
                    </a:lnTo>
                    <a:lnTo>
                      <a:pt x="38" y="410"/>
                    </a:lnTo>
                    <a:lnTo>
                      <a:pt x="39" y="411"/>
                    </a:lnTo>
                    <a:lnTo>
                      <a:pt x="41" y="412"/>
                    </a:lnTo>
                    <a:lnTo>
                      <a:pt x="43" y="412"/>
                    </a:lnTo>
                    <a:lnTo>
                      <a:pt x="45" y="414"/>
                    </a:lnTo>
                    <a:lnTo>
                      <a:pt x="49" y="415"/>
                    </a:lnTo>
                    <a:lnTo>
                      <a:pt x="54" y="415"/>
                    </a:lnTo>
                    <a:lnTo>
                      <a:pt x="58" y="415"/>
                    </a:lnTo>
                    <a:lnTo>
                      <a:pt x="62" y="416"/>
                    </a:lnTo>
                    <a:lnTo>
                      <a:pt x="66" y="416"/>
                    </a:lnTo>
                    <a:lnTo>
                      <a:pt x="71" y="416"/>
                    </a:lnTo>
                    <a:lnTo>
                      <a:pt x="89" y="415"/>
                    </a:lnTo>
                    <a:lnTo>
                      <a:pt x="93" y="415"/>
                    </a:lnTo>
                    <a:lnTo>
                      <a:pt x="97" y="415"/>
                    </a:lnTo>
                    <a:lnTo>
                      <a:pt x="106" y="416"/>
                    </a:lnTo>
                    <a:lnTo>
                      <a:pt x="110" y="416"/>
                    </a:lnTo>
                    <a:lnTo>
                      <a:pt x="114" y="416"/>
                    </a:lnTo>
                    <a:lnTo>
                      <a:pt x="116" y="416"/>
                    </a:lnTo>
                    <a:lnTo>
                      <a:pt x="119" y="416"/>
                    </a:lnTo>
                    <a:lnTo>
                      <a:pt x="121" y="416"/>
                    </a:lnTo>
                    <a:lnTo>
                      <a:pt x="123" y="415"/>
                    </a:lnTo>
                    <a:lnTo>
                      <a:pt x="125" y="415"/>
                    </a:lnTo>
                    <a:lnTo>
                      <a:pt x="127" y="414"/>
                    </a:lnTo>
                    <a:lnTo>
                      <a:pt x="129" y="412"/>
                    </a:lnTo>
                    <a:lnTo>
                      <a:pt x="131" y="412"/>
                    </a:lnTo>
                    <a:lnTo>
                      <a:pt x="133" y="411"/>
                    </a:lnTo>
                    <a:lnTo>
                      <a:pt x="135" y="410"/>
                    </a:lnTo>
                    <a:lnTo>
                      <a:pt x="139" y="408"/>
                    </a:lnTo>
                    <a:lnTo>
                      <a:pt x="142" y="406"/>
                    </a:lnTo>
                    <a:lnTo>
                      <a:pt x="146" y="403"/>
                    </a:lnTo>
                    <a:lnTo>
                      <a:pt x="149" y="401"/>
                    </a:lnTo>
                    <a:lnTo>
                      <a:pt x="153" y="398"/>
                    </a:lnTo>
                    <a:lnTo>
                      <a:pt x="156" y="394"/>
                    </a:lnTo>
                    <a:lnTo>
                      <a:pt x="159" y="391"/>
                    </a:lnTo>
                    <a:lnTo>
                      <a:pt x="162" y="388"/>
                    </a:lnTo>
                    <a:lnTo>
                      <a:pt x="164" y="385"/>
                    </a:lnTo>
                    <a:lnTo>
                      <a:pt x="168" y="382"/>
                    </a:lnTo>
                    <a:lnTo>
                      <a:pt x="170" y="378"/>
                    </a:lnTo>
                    <a:lnTo>
                      <a:pt x="172" y="374"/>
                    </a:lnTo>
                    <a:lnTo>
                      <a:pt x="174" y="371"/>
                    </a:lnTo>
                    <a:lnTo>
                      <a:pt x="176" y="367"/>
                    </a:lnTo>
                    <a:lnTo>
                      <a:pt x="178" y="363"/>
                    </a:lnTo>
                    <a:lnTo>
                      <a:pt x="180" y="359"/>
                    </a:lnTo>
                    <a:lnTo>
                      <a:pt x="182" y="355"/>
                    </a:lnTo>
                    <a:lnTo>
                      <a:pt x="184" y="351"/>
                    </a:lnTo>
                    <a:lnTo>
                      <a:pt x="186" y="348"/>
                    </a:lnTo>
                    <a:lnTo>
                      <a:pt x="188" y="339"/>
                    </a:lnTo>
                    <a:lnTo>
                      <a:pt x="191" y="330"/>
                    </a:lnTo>
                    <a:lnTo>
                      <a:pt x="193" y="323"/>
                    </a:lnTo>
                    <a:lnTo>
                      <a:pt x="195" y="315"/>
                    </a:lnTo>
                    <a:lnTo>
                      <a:pt x="197" y="306"/>
                    </a:lnTo>
                    <a:lnTo>
                      <a:pt x="202" y="289"/>
                    </a:lnTo>
                    <a:lnTo>
                      <a:pt x="206" y="272"/>
                    </a:lnTo>
                    <a:lnTo>
                      <a:pt x="209" y="255"/>
                    </a:lnTo>
                    <a:lnTo>
                      <a:pt x="213" y="239"/>
                    </a:lnTo>
                    <a:lnTo>
                      <a:pt x="218" y="222"/>
                    </a:lnTo>
                    <a:lnTo>
                      <a:pt x="222" y="205"/>
                    </a:lnTo>
                    <a:lnTo>
                      <a:pt x="227" y="189"/>
                    </a:lnTo>
                    <a:lnTo>
                      <a:pt x="231" y="172"/>
                    </a:lnTo>
                    <a:lnTo>
                      <a:pt x="236" y="155"/>
                    </a:lnTo>
                    <a:lnTo>
                      <a:pt x="241" y="139"/>
                    </a:lnTo>
                    <a:lnTo>
                      <a:pt x="245" y="122"/>
                    </a:lnTo>
                    <a:lnTo>
                      <a:pt x="251" y="106"/>
                    </a:lnTo>
                    <a:lnTo>
                      <a:pt x="253" y="97"/>
                    </a:lnTo>
                    <a:lnTo>
                      <a:pt x="255" y="89"/>
                    </a:lnTo>
                    <a:lnTo>
                      <a:pt x="257" y="80"/>
                    </a:lnTo>
                    <a:lnTo>
                      <a:pt x="259" y="72"/>
                    </a:lnTo>
                    <a:lnTo>
                      <a:pt x="260" y="63"/>
                    </a:lnTo>
                    <a:lnTo>
                      <a:pt x="261" y="59"/>
                    </a:lnTo>
                    <a:lnTo>
                      <a:pt x="262"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87" name="Freeform 148"/>
              <p:cNvSpPr>
                <a:spLocks/>
              </p:cNvSpPr>
              <p:nvPr/>
            </p:nvSpPr>
            <p:spPr bwMode="auto">
              <a:xfrm>
                <a:off x="2890" y="767"/>
                <a:ext cx="6" cy="18"/>
              </a:xfrm>
              <a:custGeom>
                <a:avLst/>
                <a:gdLst>
                  <a:gd name="T0" fmla="*/ 0 w 25"/>
                  <a:gd name="T1" fmla="*/ 0 h 87"/>
                  <a:gd name="T2" fmla="*/ 0 w 25"/>
                  <a:gd name="T3" fmla="*/ 0 h 87"/>
                  <a:gd name="T4" fmla="*/ 0 w 25"/>
                  <a:gd name="T5" fmla="*/ 0 h 87"/>
                  <a:gd name="T6" fmla="*/ 0 w 25"/>
                  <a:gd name="T7" fmla="*/ 0 h 87"/>
                  <a:gd name="T8" fmla="*/ 0 w 25"/>
                  <a:gd name="T9" fmla="*/ 0 h 87"/>
                  <a:gd name="T10" fmla="*/ 0 w 25"/>
                  <a:gd name="T11" fmla="*/ 0 h 87"/>
                  <a:gd name="T12" fmla="*/ 0 w 25"/>
                  <a:gd name="T13" fmla="*/ 0 h 87"/>
                  <a:gd name="T14" fmla="*/ 0 w 25"/>
                  <a:gd name="T15" fmla="*/ 0 h 87"/>
                  <a:gd name="T16" fmla="*/ 0 w 25"/>
                  <a:gd name="T17" fmla="*/ 0 h 87"/>
                  <a:gd name="T18" fmla="*/ 0 w 25"/>
                  <a:gd name="T19" fmla="*/ 0 h 87"/>
                  <a:gd name="T20" fmla="*/ 0 w 25"/>
                  <a:gd name="T21" fmla="*/ 0 h 87"/>
                  <a:gd name="T22" fmla="*/ 0 w 25"/>
                  <a:gd name="T23" fmla="*/ 0 h 87"/>
                  <a:gd name="T24" fmla="*/ 0 w 25"/>
                  <a:gd name="T25" fmla="*/ 0 h 87"/>
                  <a:gd name="T26" fmla="*/ 0 w 25"/>
                  <a:gd name="T27" fmla="*/ 0 h 87"/>
                  <a:gd name="T28" fmla="*/ 0 w 25"/>
                  <a:gd name="T29" fmla="*/ 0 h 87"/>
                  <a:gd name="T30" fmla="*/ 0 w 25"/>
                  <a:gd name="T31" fmla="*/ 0 h 87"/>
                  <a:gd name="T32" fmla="*/ 0 w 25"/>
                  <a:gd name="T33" fmla="*/ 0 h 87"/>
                  <a:gd name="T34" fmla="*/ 0 w 25"/>
                  <a:gd name="T35" fmla="*/ 0 h 87"/>
                  <a:gd name="T36" fmla="*/ 0 w 25"/>
                  <a:gd name="T37" fmla="*/ 0 h 87"/>
                  <a:gd name="T38" fmla="*/ 0 w 25"/>
                  <a:gd name="T39" fmla="*/ 0 h 87"/>
                  <a:gd name="T40" fmla="*/ 0 w 25"/>
                  <a:gd name="T41" fmla="*/ 1 h 87"/>
                  <a:gd name="T42" fmla="*/ 0 w 25"/>
                  <a:gd name="T43" fmla="*/ 1 h 87"/>
                  <a:gd name="T44" fmla="*/ 0 w 25"/>
                  <a:gd name="T45" fmla="*/ 1 h 87"/>
                  <a:gd name="T46" fmla="*/ 0 w 25"/>
                  <a:gd name="T47" fmla="*/ 1 h 87"/>
                  <a:gd name="T48" fmla="*/ 0 w 25"/>
                  <a:gd name="T49" fmla="*/ 1 h 87"/>
                  <a:gd name="T50" fmla="*/ 0 w 25"/>
                  <a:gd name="T51" fmla="*/ 1 h 87"/>
                  <a:gd name="T52" fmla="*/ 0 w 25"/>
                  <a:gd name="T53" fmla="*/ 1 h 8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5" h="87">
                    <a:moveTo>
                      <a:pt x="3" y="0"/>
                    </a:moveTo>
                    <a:lnTo>
                      <a:pt x="2" y="7"/>
                    </a:lnTo>
                    <a:lnTo>
                      <a:pt x="1" y="12"/>
                    </a:lnTo>
                    <a:lnTo>
                      <a:pt x="1" y="15"/>
                    </a:lnTo>
                    <a:lnTo>
                      <a:pt x="1" y="18"/>
                    </a:lnTo>
                    <a:lnTo>
                      <a:pt x="0" y="21"/>
                    </a:lnTo>
                    <a:lnTo>
                      <a:pt x="0" y="24"/>
                    </a:lnTo>
                    <a:lnTo>
                      <a:pt x="0" y="27"/>
                    </a:lnTo>
                    <a:lnTo>
                      <a:pt x="0" y="30"/>
                    </a:lnTo>
                    <a:lnTo>
                      <a:pt x="0" y="32"/>
                    </a:lnTo>
                    <a:lnTo>
                      <a:pt x="1" y="35"/>
                    </a:lnTo>
                    <a:lnTo>
                      <a:pt x="1" y="39"/>
                    </a:lnTo>
                    <a:lnTo>
                      <a:pt x="1" y="41"/>
                    </a:lnTo>
                    <a:lnTo>
                      <a:pt x="2" y="44"/>
                    </a:lnTo>
                    <a:lnTo>
                      <a:pt x="3" y="47"/>
                    </a:lnTo>
                    <a:lnTo>
                      <a:pt x="3" y="49"/>
                    </a:lnTo>
                    <a:lnTo>
                      <a:pt x="4" y="53"/>
                    </a:lnTo>
                    <a:lnTo>
                      <a:pt x="5" y="55"/>
                    </a:lnTo>
                    <a:lnTo>
                      <a:pt x="6" y="58"/>
                    </a:lnTo>
                    <a:lnTo>
                      <a:pt x="8" y="60"/>
                    </a:lnTo>
                    <a:lnTo>
                      <a:pt x="9" y="63"/>
                    </a:lnTo>
                    <a:lnTo>
                      <a:pt x="13" y="67"/>
                    </a:lnTo>
                    <a:lnTo>
                      <a:pt x="19" y="78"/>
                    </a:lnTo>
                    <a:lnTo>
                      <a:pt x="20" y="80"/>
                    </a:lnTo>
                    <a:lnTo>
                      <a:pt x="22" y="82"/>
                    </a:lnTo>
                    <a:lnTo>
                      <a:pt x="23" y="84"/>
                    </a:lnTo>
                    <a:lnTo>
                      <a:pt x="25"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88" name="Line 149"/>
              <p:cNvSpPr>
                <a:spLocks noChangeShapeType="1"/>
              </p:cNvSpPr>
              <p:nvPr/>
            </p:nvSpPr>
            <p:spPr bwMode="auto">
              <a:xfrm flipH="1">
                <a:off x="2942" y="657"/>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89" name="Freeform 150"/>
              <p:cNvSpPr>
                <a:spLocks/>
              </p:cNvSpPr>
              <p:nvPr/>
            </p:nvSpPr>
            <p:spPr bwMode="auto">
              <a:xfrm>
                <a:off x="4237" y="704"/>
                <a:ext cx="53" cy="85"/>
              </a:xfrm>
              <a:custGeom>
                <a:avLst/>
                <a:gdLst>
                  <a:gd name="T0" fmla="*/ 2 w 264"/>
                  <a:gd name="T1" fmla="*/ 0 h 415"/>
                  <a:gd name="T2" fmla="*/ 2 w 264"/>
                  <a:gd name="T3" fmla="*/ 0 h 415"/>
                  <a:gd name="T4" fmla="*/ 2 w 264"/>
                  <a:gd name="T5" fmla="*/ 0 h 415"/>
                  <a:gd name="T6" fmla="*/ 2 w 264"/>
                  <a:gd name="T7" fmla="*/ 0 h 415"/>
                  <a:gd name="T8" fmla="*/ 2 w 264"/>
                  <a:gd name="T9" fmla="*/ 0 h 415"/>
                  <a:gd name="T10" fmla="*/ 2 w 264"/>
                  <a:gd name="T11" fmla="*/ 0 h 415"/>
                  <a:gd name="T12" fmla="*/ 2 w 264"/>
                  <a:gd name="T13" fmla="*/ 0 h 415"/>
                  <a:gd name="T14" fmla="*/ 2 w 264"/>
                  <a:gd name="T15" fmla="*/ 0 h 415"/>
                  <a:gd name="T16" fmla="*/ 2 w 264"/>
                  <a:gd name="T17" fmla="*/ 0 h 415"/>
                  <a:gd name="T18" fmla="*/ 2 w 264"/>
                  <a:gd name="T19" fmla="*/ 0 h 415"/>
                  <a:gd name="T20" fmla="*/ 1 w 264"/>
                  <a:gd name="T21" fmla="*/ 0 h 415"/>
                  <a:gd name="T22" fmla="*/ 1 w 264"/>
                  <a:gd name="T23" fmla="*/ 0 h 415"/>
                  <a:gd name="T24" fmla="*/ 1 w 264"/>
                  <a:gd name="T25" fmla="*/ 0 h 415"/>
                  <a:gd name="T26" fmla="*/ 1 w 264"/>
                  <a:gd name="T27" fmla="*/ 0 h 415"/>
                  <a:gd name="T28" fmla="*/ 1 w 264"/>
                  <a:gd name="T29" fmla="*/ 0 h 415"/>
                  <a:gd name="T30" fmla="*/ 1 w 264"/>
                  <a:gd name="T31" fmla="*/ 0 h 415"/>
                  <a:gd name="T32" fmla="*/ 1 w 264"/>
                  <a:gd name="T33" fmla="*/ 0 h 415"/>
                  <a:gd name="T34" fmla="*/ 1 w 264"/>
                  <a:gd name="T35" fmla="*/ 0 h 415"/>
                  <a:gd name="T36" fmla="*/ 1 w 264"/>
                  <a:gd name="T37" fmla="*/ 1 h 415"/>
                  <a:gd name="T38" fmla="*/ 0 w 264"/>
                  <a:gd name="T39" fmla="*/ 1 h 415"/>
                  <a:gd name="T40" fmla="*/ 0 w 264"/>
                  <a:gd name="T41" fmla="*/ 1 h 415"/>
                  <a:gd name="T42" fmla="*/ 0 w 264"/>
                  <a:gd name="T43" fmla="*/ 1 h 415"/>
                  <a:gd name="T44" fmla="*/ 0 w 264"/>
                  <a:gd name="T45" fmla="*/ 2 h 415"/>
                  <a:gd name="T46" fmla="*/ 0 w 264"/>
                  <a:gd name="T47" fmla="*/ 3 h 415"/>
                  <a:gd name="T48" fmla="*/ 0 w 264"/>
                  <a:gd name="T49" fmla="*/ 3 h 415"/>
                  <a:gd name="T50" fmla="*/ 0 w 264"/>
                  <a:gd name="T51" fmla="*/ 3 h 415"/>
                  <a:gd name="T52" fmla="*/ 0 w 264"/>
                  <a:gd name="T53" fmla="*/ 3 h 415"/>
                  <a:gd name="T54" fmla="*/ 0 w 264"/>
                  <a:gd name="T55" fmla="*/ 3 h 415"/>
                  <a:gd name="T56" fmla="*/ 0 w 264"/>
                  <a:gd name="T57" fmla="*/ 3 h 415"/>
                  <a:gd name="T58" fmla="*/ 0 w 264"/>
                  <a:gd name="T59" fmla="*/ 3 h 415"/>
                  <a:gd name="T60" fmla="*/ 0 w 264"/>
                  <a:gd name="T61" fmla="*/ 3 h 415"/>
                  <a:gd name="T62" fmla="*/ 0 w 264"/>
                  <a:gd name="T63" fmla="*/ 3 h 415"/>
                  <a:gd name="T64" fmla="*/ 0 w 264"/>
                  <a:gd name="T65" fmla="*/ 3 h 415"/>
                  <a:gd name="T66" fmla="*/ 0 w 264"/>
                  <a:gd name="T67" fmla="*/ 3 h 415"/>
                  <a:gd name="T68" fmla="*/ 1 w 264"/>
                  <a:gd name="T69" fmla="*/ 3 h 415"/>
                  <a:gd name="T70" fmla="*/ 1 w 264"/>
                  <a:gd name="T71" fmla="*/ 3 h 415"/>
                  <a:gd name="T72" fmla="*/ 1 w 264"/>
                  <a:gd name="T73" fmla="*/ 3 h 415"/>
                  <a:gd name="T74" fmla="*/ 1 w 264"/>
                  <a:gd name="T75" fmla="*/ 3 h 415"/>
                  <a:gd name="T76" fmla="*/ 1 w 264"/>
                  <a:gd name="T77" fmla="*/ 3 h 415"/>
                  <a:gd name="T78" fmla="*/ 1 w 264"/>
                  <a:gd name="T79" fmla="*/ 3 h 415"/>
                  <a:gd name="T80" fmla="*/ 1 w 264"/>
                  <a:gd name="T81" fmla="*/ 3 h 415"/>
                  <a:gd name="T82" fmla="*/ 1 w 264"/>
                  <a:gd name="T83" fmla="*/ 3 h 415"/>
                  <a:gd name="T84" fmla="*/ 1 w 264"/>
                  <a:gd name="T85" fmla="*/ 3 h 415"/>
                  <a:gd name="T86" fmla="*/ 1 w 264"/>
                  <a:gd name="T87" fmla="*/ 3 h 415"/>
                  <a:gd name="T88" fmla="*/ 1 w 264"/>
                  <a:gd name="T89" fmla="*/ 3 h 415"/>
                  <a:gd name="T90" fmla="*/ 2 w 264"/>
                  <a:gd name="T91" fmla="*/ 3 h 415"/>
                  <a:gd name="T92" fmla="*/ 2 w 264"/>
                  <a:gd name="T93" fmla="*/ 2 h 415"/>
                  <a:gd name="T94" fmla="*/ 2 w 264"/>
                  <a:gd name="T95" fmla="*/ 2 h 415"/>
                  <a:gd name="T96" fmla="*/ 2 w 264"/>
                  <a:gd name="T97" fmla="*/ 2 h 415"/>
                  <a:gd name="T98" fmla="*/ 2 w 264"/>
                  <a:gd name="T99" fmla="*/ 1 h 415"/>
                  <a:gd name="T100" fmla="*/ 2 w 264"/>
                  <a:gd name="T101" fmla="*/ 1 h 415"/>
                  <a:gd name="T102" fmla="*/ 2 w 264"/>
                  <a:gd name="T103" fmla="*/ 0 h 4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64" h="415">
                    <a:moveTo>
                      <a:pt x="263" y="54"/>
                    </a:moveTo>
                    <a:lnTo>
                      <a:pt x="264" y="53"/>
                    </a:lnTo>
                    <a:lnTo>
                      <a:pt x="264" y="51"/>
                    </a:lnTo>
                    <a:lnTo>
                      <a:pt x="264" y="47"/>
                    </a:lnTo>
                    <a:lnTo>
                      <a:pt x="264" y="42"/>
                    </a:lnTo>
                    <a:lnTo>
                      <a:pt x="264" y="38"/>
                    </a:lnTo>
                    <a:lnTo>
                      <a:pt x="264" y="33"/>
                    </a:lnTo>
                    <a:lnTo>
                      <a:pt x="263" y="28"/>
                    </a:lnTo>
                    <a:lnTo>
                      <a:pt x="262" y="24"/>
                    </a:lnTo>
                    <a:lnTo>
                      <a:pt x="260" y="20"/>
                    </a:lnTo>
                    <a:lnTo>
                      <a:pt x="259" y="16"/>
                    </a:lnTo>
                    <a:lnTo>
                      <a:pt x="258" y="14"/>
                    </a:lnTo>
                    <a:lnTo>
                      <a:pt x="257" y="11"/>
                    </a:lnTo>
                    <a:lnTo>
                      <a:pt x="255" y="9"/>
                    </a:lnTo>
                    <a:lnTo>
                      <a:pt x="254" y="7"/>
                    </a:lnTo>
                    <a:lnTo>
                      <a:pt x="252" y="6"/>
                    </a:lnTo>
                    <a:lnTo>
                      <a:pt x="251" y="4"/>
                    </a:lnTo>
                    <a:lnTo>
                      <a:pt x="250" y="3"/>
                    </a:lnTo>
                    <a:lnTo>
                      <a:pt x="248" y="2"/>
                    </a:lnTo>
                    <a:lnTo>
                      <a:pt x="246" y="1"/>
                    </a:lnTo>
                    <a:lnTo>
                      <a:pt x="245" y="1"/>
                    </a:lnTo>
                    <a:lnTo>
                      <a:pt x="243" y="0"/>
                    </a:lnTo>
                    <a:lnTo>
                      <a:pt x="241" y="0"/>
                    </a:lnTo>
                    <a:lnTo>
                      <a:pt x="238" y="0"/>
                    </a:lnTo>
                    <a:lnTo>
                      <a:pt x="236" y="0"/>
                    </a:lnTo>
                    <a:lnTo>
                      <a:pt x="227" y="0"/>
                    </a:lnTo>
                    <a:lnTo>
                      <a:pt x="217" y="0"/>
                    </a:lnTo>
                    <a:lnTo>
                      <a:pt x="209" y="0"/>
                    </a:lnTo>
                    <a:lnTo>
                      <a:pt x="200" y="0"/>
                    </a:lnTo>
                    <a:lnTo>
                      <a:pt x="192" y="0"/>
                    </a:lnTo>
                    <a:lnTo>
                      <a:pt x="183" y="0"/>
                    </a:lnTo>
                    <a:lnTo>
                      <a:pt x="175" y="0"/>
                    </a:lnTo>
                    <a:lnTo>
                      <a:pt x="166" y="1"/>
                    </a:lnTo>
                    <a:lnTo>
                      <a:pt x="162" y="2"/>
                    </a:lnTo>
                    <a:lnTo>
                      <a:pt x="158" y="2"/>
                    </a:lnTo>
                    <a:lnTo>
                      <a:pt x="153" y="3"/>
                    </a:lnTo>
                    <a:lnTo>
                      <a:pt x="149" y="4"/>
                    </a:lnTo>
                    <a:lnTo>
                      <a:pt x="145" y="5"/>
                    </a:lnTo>
                    <a:lnTo>
                      <a:pt x="142" y="6"/>
                    </a:lnTo>
                    <a:lnTo>
                      <a:pt x="137" y="8"/>
                    </a:lnTo>
                    <a:lnTo>
                      <a:pt x="133" y="10"/>
                    </a:lnTo>
                    <a:lnTo>
                      <a:pt x="130" y="12"/>
                    </a:lnTo>
                    <a:lnTo>
                      <a:pt x="126" y="15"/>
                    </a:lnTo>
                    <a:lnTo>
                      <a:pt x="122" y="17"/>
                    </a:lnTo>
                    <a:lnTo>
                      <a:pt x="118" y="20"/>
                    </a:lnTo>
                    <a:lnTo>
                      <a:pt x="115" y="22"/>
                    </a:lnTo>
                    <a:lnTo>
                      <a:pt x="112" y="25"/>
                    </a:lnTo>
                    <a:lnTo>
                      <a:pt x="105" y="31"/>
                    </a:lnTo>
                    <a:lnTo>
                      <a:pt x="99" y="37"/>
                    </a:lnTo>
                    <a:lnTo>
                      <a:pt x="96" y="40"/>
                    </a:lnTo>
                    <a:lnTo>
                      <a:pt x="94" y="43"/>
                    </a:lnTo>
                    <a:lnTo>
                      <a:pt x="90" y="47"/>
                    </a:lnTo>
                    <a:lnTo>
                      <a:pt x="87" y="50"/>
                    </a:lnTo>
                    <a:lnTo>
                      <a:pt x="85" y="53"/>
                    </a:lnTo>
                    <a:lnTo>
                      <a:pt x="83" y="56"/>
                    </a:lnTo>
                    <a:lnTo>
                      <a:pt x="74" y="71"/>
                    </a:lnTo>
                    <a:lnTo>
                      <a:pt x="69" y="79"/>
                    </a:lnTo>
                    <a:lnTo>
                      <a:pt x="65" y="86"/>
                    </a:lnTo>
                    <a:lnTo>
                      <a:pt x="63" y="90"/>
                    </a:lnTo>
                    <a:lnTo>
                      <a:pt x="62" y="94"/>
                    </a:lnTo>
                    <a:lnTo>
                      <a:pt x="60" y="98"/>
                    </a:lnTo>
                    <a:lnTo>
                      <a:pt x="58" y="102"/>
                    </a:lnTo>
                    <a:lnTo>
                      <a:pt x="57" y="106"/>
                    </a:lnTo>
                    <a:lnTo>
                      <a:pt x="55" y="110"/>
                    </a:lnTo>
                    <a:lnTo>
                      <a:pt x="53" y="119"/>
                    </a:lnTo>
                    <a:lnTo>
                      <a:pt x="45" y="152"/>
                    </a:lnTo>
                    <a:lnTo>
                      <a:pt x="35" y="185"/>
                    </a:lnTo>
                    <a:lnTo>
                      <a:pt x="25" y="219"/>
                    </a:lnTo>
                    <a:lnTo>
                      <a:pt x="17" y="252"/>
                    </a:lnTo>
                    <a:lnTo>
                      <a:pt x="13" y="269"/>
                    </a:lnTo>
                    <a:lnTo>
                      <a:pt x="8" y="285"/>
                    </a:lnTo>
                    <a:lnTo>
                      <a:pt x="4" y="302"/>
                    </a:lnTo>
                    <a:lnTo>
                      <a:pt x="2" y="311"/>
                    </a:lnTo>
                    <a:lnTo>
                      <a:pt x="1" y="319"/>
                    </a:lnTo>
                    <a:lnTo>
                      <a:pt x="1" y="323"/>
                    </a:lnTo>
                    <a:lnTo>
                      <a:pt x="0" y="328"/>
                    </a:lnTo>
                    <a:lnTo>
                      <a:pt x="0" y="332"/>
                    </a:lnTo>
                    <a:lnTo>
                      <a:pt x="0" y="336"/>
                    </a:lnTo>
                    <a:lnTo>
                      <a:pt x="0" y="340"/>
                    </a:lnTo>
                    <a:lnTo>
                      <a:pt x="1" y="345"/>
                    </a:lnTo>
                    <a:lnTo>
                      <a:pt x="1" y="349"/>
                    </a:lnTo>
                    <a:lnTo>
                      <a:pt x="2" y="353"/>
                    </a:lnTo>
                    <a:lnTo>
                      <a:pt x="2" y="357"/>
                    </a:lnTo>
                    <a:lnTo>
                      <a:pt x="3" y="362"/>
                    </a:lnTo>
                    <a:lnTo>
                      <a:pt x="4" y="366"/>
                    </a:lnTo>
                    <a:lnTo>
                      <a:pt x="6" y="370"/>
                    </a:lnTo>
                    <a:lnTo>
                      <a:pt x="7" y="375"/>
                    </a:lnTo>
                    <a:lnTo>
                      <a:pt x="10" y="379"/>
                    </a:lnTo>
                    <a:lnTo>
                      <a:pt x="11" y="382"/>
                    </a:lnTo>
                    <a:lnTo>
                      <a:pt x="13" y="386"/>
                    </a:lnTo>
                    <a:lnTo>
                      <a:pt x="15" y="390"/>
                    </a:lnTo>
                    <a:lnTo>
                      <a:pt x="17" y="394"/>
                    </a:lnTo>
                    <a:lnTo>
                      <a:pt x="20" y="397"/>
                    </a:lnTo>
                    <a:lnTo>
                      <a:pt x="23" y="400"/>
                    </a:lnTo>
                    <a:lnTo>
                      <a:pt x="27" y="403"/>
                    </a:lnTo>
                    <a:lnTo>
                      <a:pt x="28" y="404"/>
                    </a:lnTo>
                    <a:lnTo>
                      <a:pt x="30" y="405"/>
                    </a:lnTo>
                    <a:lnTo>
                      <a:pt x="33" y="408"/>
                    </a:lnTo>
                    <a:lnTo>
                      <a:pt x="37" y="410"/>
                    </a:lnTo>
                    <a:lnTo>
                      <a:pt x="41" y="412"/>
                    </a:lnTo>
                    <a:lnTo>
                      <a:pt x="46" y="413"/>
                    </a:lnTo>
                    <a:lnTo>
                      <a:pt x="50" y="413"/>
                    </a:lnTo>
                    <a:lnTo>
                      <a:pt x="54" y="414"/>
                    </a:lnTo>
                    <a:lnTo>
                      <a:pt x="58" y="414"/>
                    </a:lnTo>
                    <a:lnTo>
                      <a:pt x="63" y="415"/>
                    </a:lnTo>
                    <a:lnTo>
                      <a:pt x="71" y="415"/>
                    </a:lnTo>
                    <a:lnTo>
                      <a:pt x="88" y="414"/>
                    </a:lnTo>
                    <a:lnTo>
                      <a:pt x="97" y="414"/>
                    </a:lnTo>
                    <a:lnTo>
                      <a:pt x="106" y="415"/>
                    </a:lnTo>
                    <a:lnTo>
                      <a:pt x="111" y="415"/>
                    </a:lnTo>
                    <a:lnTo>
                      <a:pt x="115" y="415"/>
                    </a:lnTo>
                    <a:lnTo>
                      <a:pt x="119" y="415"/>
                    </a:lnTo>
                    <a:lnTo>
                      <a:pt x="121" y="414"/>
                    </a:lnTo>
                    <a:lnTo>
                      <a:pt x="123" y="414"/>
                    </a:lnTo>
                    <a:lnTo>
                      <a:pt x="127" y="413"/>
                    </a:lnTo>
                    <a:lnTo>
                      <a:pt x="131" y="412"/>
                    </a:lnTo>
                    <a:lnTo>
                      <a:pt x="135" y="410"/>
                    </a:lnTo>
                    <a:lnTo>
                      <a:pt x="139" y="408"/>
                    </a:lnTo>
                    <a:lnTo>
                      <a:pt x="143" y="405"/>
                    </a:lnTo>
                    <a:lnTo>
                      <a:pt x="146" y="402"/>
                    </a:lnTo>
                    <a:lnTo>
                      <a:pt x="150" y="400"/>
                    </a:lnTo>
                    <a:lnTo>
                      <a:pt x="153" y="397"/>
                    </a:lnTo>
                    <a:lnTo>
                      <a:pt x="156" y="394"/>
                    </a:lnTo>
                    <a:lnTo>
                      <a:pt x="159" y="390"/>
                    </a:lnTo>
                    <a:lnTo>
                      <a:pt x="162" y="387"/>
                    </a:lnTo>
                    <a:lnTo>
                      <a:pt x="165" y="384"/>
                    </a:lnTo>
                    <a:lnTo>
                      <a:pt x="167" y="381"/>
                    </a:lnTo>
                    <a:lnTo>
                      <a:pt x="169" y="377"/>
                    </a:lnTo>
                    <a:lnTo>
                      <a:pt x="172" y="373"/>
                    </a:lnTo>
                    <a:lnTo>
                      <a:pt x="175" y="370"/>
                    </a:lnTo>
                    <a:lnTo>
                      <a:pt x="177" y="366"/>
                    </a:lnTo>
                    <a:lnTo>
                      <a:pt x="179" y="362"/>
                    </a:lnTo>
                    <a:lnTo>
                      <a:pt x="180" y="359"/>
                    </a:lnTo>
                    <a:lnTo>
                      <a:pt x="182" y="354"/>
                    </a:lnTo>
                    <a:lnTo>
                      <a:pt x="185" y="347"/>
                    </a:lnTo>
                    <a:lnTo>
                      <a:pt x="188" y="338"/>
                    </a:lnTo>
                    <a:lnTo>
                      <a:pt x="191" y="330"/>
                    </a:lnTo>
                    <a:lnTo>
                      <a:pt x="194" y="321"/>
                    </a:lnTo>
                    <a:lnTo>
                      <a:pt x="196" y="314"/>
                    </a:lnTo>
                    <a:lnTo>
                      <a:pt x="198" y="305"/>
                    </a:lnTo>
                    <a:lnTo>
                      <a:pt x="201" y="288"/>
                    </a:lnTo>
                    <a:lnTo>
                      <a:pt x="205" y="271"/>
                    </a:lnTo>
                    <a:lnTo>
                      <a:pt x="210" y="254"/>
                    </a:lnTo>
                    <a:lnTo>
                      <a:pt x="214" y="238"/>
                    </a:lnTo>
                    <a:lnTo>
                      <a:pt x="218" y="221"/>
                    </a:lnTo>
                    <a:lnTo>
                      <a:pt x="222" y="204"/>
                    </a:lnTo>
                    <a:lnTo>
                      <a:pt x="227" y="187"/>
                    </a:lnTo>
                    <a:lnTo>
                      <a:pt x="236" y="154"/>
                    </a:lnTo>
                    <a:lnTo>
                      <a:pt x="246" y="121"/>
                    </a:lnTo>
                    <a:lnTo>
                      <a:pt x="250" y="105"/>
                    </a:lnTo>
                    <a:lnTo>
                      <a:pt x="253" y="97"/>
                    </a:lnTo>
                    <a:lnTo>
                      <a:pt x="255" y="88"/>
                    </a:lnTo>
                    <a:lnTo>
                      <a:pt x="257" y="80"/>
                    </a:lnTo>
                    <a:lnTo>
                      <a:pt x="259" y="71"/>
                    </a:lnTo>
                    <a:lnTo>
                      <a:pt x="261" y="63"/>
                    </a:lnTo>
                    <a:lnTo>
                      <a:pt x="262" y="58"/>
                    </a:lnTo>
                    <a:lnTo>
                      <a:pt x="263" y="5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90" name="Freeform 151"/>
              <p:cNvSpPr>
                <a:spLocks/>
              </p:cNvSpPr>
              <p:nvPr/>
            </p:nvSpPr>
            <p:spPr bwMode="auto">
              <a:xfrm>
                <a:off x="4276" y="772"/>
                <a:ext cx="4" cy="17"/>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0 h 86"/>
                  <a:gd name="T18" fmla="*/ 0 w 26"/>
                  <a:gd name="T19" fmla="*/ 0 h 86"/>
                  <a:gd name="T20" fmla="*/ 0 w 26"/>
                  <a:gd name="T21" fmla="*/ 0 h 86"/>
                  <a:gd name="T22" fmla="*/ 0 w 26"/>
                  <a:gd name="T23" fmla="*/ 0 h 86"/>
                  <a:gd name="T24" fmla="*/ 0 w 26"/>
                  <a:gd name="T25" fmla="*/ 0 h 86"/>
                  <a:gd name="T26" fmla="*/ 0 w 26"/>
                  <a:gd name="T27" fmla="*/ 0 h 86"/>
                  <a:gd name="T28" fmla="*/ 0 w 26"/>
                  <a:gd name="T29" fmla="*/ 0 h 86"/>
                  <a:gd name="T30" fmla="*/ 0 w 26"/>
                  <a:gd name="T31" fmla="*/ 0 h 86"/>
                  <a:gd name="T32" fmla="*/ 0 w 26"/>
                  <a:gd name="T33" fmla="*/ 1 h 86"/>
                  <a:gd name="T34" fmla="*/ 0 w 26"/>
                  <a:gd name="T35" fmla="*/ 1 h 86"/>
                  <a:gd name="T36" fmla="*/ 0 w 26"/>
                  <a:gd name="T37" fmla="*/ 1 h 86"/>
                  <a:gd name="T38" fmla="*/ 0 w 26"/>
                  <a:gd name="T39" fmla="*/ 1 h 86"/>
                  <a:gd name="T40" fmla="*/ 0 w 26"/>
                  <a:gd name="T41" fmla="*/ 1 h 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6" h="86">
                    <a:moveTo>
                      <a:pt x="4" y="0"/>
                    </a:moveTo>
                    <a:lnTo>
                      <a:pt x="3" y="6"/>
                    </a:lnTo>
                    <a:lnTo>
                      <a:pt x="1" y="11"/>
                    </a:lnTo>
                    <a:lnTo>
                      <a:pt x="0" y="17"/>
                    </a:lnTo>
                    <a:lnTo>
                      <a:pt x="0" y="23"/>
                    </a:lnTo>
                    <a:lnTo>
                      <a:pt x="0" y="28"/>
                    </a:lnTo>
                    <a:lnTo>
                      <a:pt x="0" y="35"/>
                    </a:lnTo>
                    <a:lnTo>
                      <a:pt x="0" y="38"/>
                    </a:lnTo>
                    <a:lnTo>
                      <a:pt x="1" y="40"/>
                    </a:lnTo>
                    <a:lnTo>
                      <a:pt x="1" y="43"/>
                    </a:lnTo>
                    <a:lnTo>
                      <a:pt x="3" y="47"/>
                    </a:lnTo>
                    <a:lnTo>
                      <a:pt x="4" y="49"/>
                    </a:lnTo>
                    <a:lnTo>
                      <a:pt x="5" y="52"/>
                    </a:lnTo>
                    <a:lnTo>
                      <a:pt x="6" y="54"/>
                    </a:lnTo>
                    <a:lnTo>
                      <a:pt x="7" y="57"/>
                    </a:lnTo>
                    <a:lnTo>
                      <a:pt x="10" y="62"/>
                    </a:lnTo>
                    <a:lnTo>
                      <a:pt x="12" y="67"/>
                    </a:lnTo>
                    <a:lnTo>
                      <a:pt x="18" y="77"/>
                    </a:lnTo>
                    <a:lnTo>
                      <a:pt x="22" y="82"/>
                    </a:lnTo>
                    <a:lnTo>
                      <a:pt x="24" y="84"/>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91" name="Line 152"/>
              <p:cNvSpPr>
                <a:spLocks noChangeShapeType="1"/>
              </p:cNvSpPr>
              <p:nvPr/>
            </p:nvSpPr>
            <p:spPr bwMode="auto">
              <a:xfrm flipH="1">
                <a:off x="4352" y="662"/>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2" name="Line 153"/>
              <p:cNvSpPr>
                <a:spLocks noChangeShapeType="1"/>
              </p:cNvSpPr>
              <p:nvPr/>
            </p:nvSpPr>
            <p:spPr bwMode="auto">
              <a:xfrm flipH="1">
                <a:off x="4328" y="662"/>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93" name="Freeform 154"/>
              <p:cNvSpPr>
                <a:spLocks/>
              </p:cNvSpPr>
              <p:nvPr/>
            </p:nvSpPr>
            <p:spPr bwMode="auto">
              <a:xfrm>
                <a:off x="2851" y="2074"/>
                <a:ext cx="5" cy="18"/>
              </a:xfrm>
              <a:custGeom>
                <a:avLst/>
                <a:gdLst>
                  <a:gd name="T0" fmla="*/ 0 w 26"/>
                  <a:gd name="T1" fmla="*/ 0 h 86"/>
                  <a:gd name="T2" fmla="*/ 0 w 26"/>
                  <a:gd name="T3" fmla="*/ 0 h 86"/>
                  <a:gd name="T4" fmla="*/ 0 w 26"/>
                  <a:gd name="T5" fmla="*/ 0 h 86"/>
                  <a:gd name="T6" fmla="*/ 0 w 26"/>
                  <a:gd name="T7" fmla="*/ 0 h 86"/>
                  <a:gd name="T8" fmla="*/ 0 w 26"/>
                  <a:gd name="T9" fmla="*/ 0 h 86"/>
                  <a:gd name="T10" fmla="*/ 0 w 26"/>
                  <a:gd name="T11" fmla="*/ 0 h 86"/>
                  <a:gd name="T12" fmla="*/ 0 w 26"/>
                  <a:gd name="T13" fmla="*/ 0 h 86"/>
                  <a:gd name="T14" fmla="*/ 0 w 26"/>
                  <a:gd name="T15" fmla="*/ 0 h 86"/>
                  <a:gd name="T16" fmla="*/ 0 w 26"/>
                  <a:gd name="T17" fmla="*/ 0 h 86"/>
                  <a:gd name="T18" fmla="*/ 0 w 26"/>
                  <a:gd name="T19" fmla="*/ 0 h 86"/>
                  <a:gd name="T20" fmla="*/ 0 w 26"/>
                  <a:gd name="T21" fmla="*/ 0 h 86"/>
                  <a:gd name="T22" fmla="*/ 0 w 26"/>
                  <a:gd name="T23" fmla="*/ 0 h 86"/>
                  <a:gd name="T24" fmla="*/ 0 w 26"/>
                  <a:gd name="T25" fmla="*/ 0 h 86"/>
                  <a:gd name="T26" fmla="*/ 0 w 26"/>
                  <a:gd name="T27" fmla="*/ 0 h 86"/>
                  <a:gd name="T28" fmla="*/ 0 w 26"/>
                  <a:gd name="T29" fmla="*/ 0 h 86"/>
                  <a:gd name="T30" fmla="*/ 0 w 26"/>
                  <a:gd name="T31" fmla="*/ 0 h 86"/>
                  <a:gd name="T32" fmla="*/ 0 w 26"/>
                  <a:gd name="T33" fmla="*/ 0 h 86"/>
                  <a:gd name="T34" fmla="*/ 0 w 26"/>
                  <a:gd name="T35" fmla="*/ 0 h 86"/>
                  <a:gd name="T36" fmla="*/ 0 w 26"/>
                  <a:gd name="T37" fmla="*/ 0 h 86"/>
                  <a:gd name="T38" fmla="*/ 0 w 26"/>
                  <a:gd name="T39" fmla="*/ 0 h 86"/>
                  <a:gd name="T40" fmla="*/ 0 w 26"/>
                  <a:gd name="T41" fmla="*/ 1 h 86"/>
                  <a:gd name="T42" fmla="*/ 0 w 26"/>
                  <a:gd name="T43" fmla="*/ 1 h 86"/>
                  <a:gd name="T44" fmla="*/ 0 w 26"/>
                  <a:gd name="T45" fmla="*/ 1 h 86"/>
                  <a:gd name="T46" fmla="*/ 0 w 26"/>
                  <a:gd name="T47" fmla="*/ 1 h 86"/>
                  <a:gd name="T48" fmla="*/ 0 w 26"/>
                  <a:gd name="T49" fmla="*/ 1 h 86"/>
                  <a:gd name="T50" fmla="*/ 0 w 26"/>
                  <a:gd name="T51" fmla="*/ 1 h 86"/>
                  <a:gd name="T52" fmla="*/ 0 w 26"/>
                  <a:gd name="T53" fmla="*/ 1 h 86"/>
                  <a:gd name="T54" fmla="*/ 0 w 26"/>
                  <a:gd name="T55" fmla="*/ 1 h 86"/>
                  <a:gd name="T56" fmla="*/ 0 w 26"/>
                  <a:gd name="T57" fmla="*/ 1 h 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 h="86">
                    <a:moveTo>
                      <a:pt x="3" y="0"/>
                    </a:moveTo>
                    <a:lnTo>
                      <a:pt x="3" y="2"/>
                    </a:lnTo>
                    <a:lnTo>
                      <a:pt x="2" y="5"/>
                    </a:lnTo>
                    <a:lnTo>
                      <a:pt x="2" y="8"/>
                    </a:lnTo>
                    <a:lnTo>
                      <a:pt x="1" y="10"/>
                    </a:lnTo>
                    <a:lnTo>
                      <a:pt x="1" y="13"/>
                    </a:lnTo>
                    <a:lnTo>
                      <a:pt x="0" y="17"/>
                    </a:lnTo>
                    <a:lnTo>
                      <a:pt x="0" y="20"/>
                    </a:lnTo>
                    <a:lnTo>
                      <a:pt x="0" y="22"/>
                    </a:lnTo>
                    <a:lnTo>
                      <a:pt x="0" y="25"/>
                    </a:lnTo>
                    <a:lnTo>
                      <a:pt x="0" y="28"/>
                    </a:lnTo>
                    <a:lnTo>
                      <a:pt x="0" y="32"/>
                    </a:lnTo>
                    <a:lnTo>
                      <a:pt x="0" y="34"/>
                    </a:lnTo>
                    <a:lnTo>
                      <a:pt x="1" y="37"/>
                    </a:lnTo>
                    <a:lnTo>
                      <a:pt x="1" y="40"/>
                    </a:lnTo>
                    <a:lnTo>
                      <a:pt x="2" y="42"/>
                    </a:lnTo>
                    <a:lnTo>
                      <a:pt x="2" y="45"/>
                    </a:lnTo>
                    <a:lnTo>
                      <a:pt x="3" y="49"/>
                    </a:lnTo>
                    <a:lnTo>
                      <a:pt x="4" y="51"/>
                    </a:lnTo>
                    <a:lnTo>
                      <a:pt x="5" y="54"/>
                    </a:lnTo>
                    <a:lnTo>
                      <a:pt x="7" y="56"/>
                    </a:lnTo>
                    <a:lnTo>
                      <a:pt x="9" y="59"/>
                    </a:lnTo>
                    <a:lnTo>
                      <a:pt x="10" y="61"/>
                    </a:lnTo>
                    <a:lnTo>
                      <a:pt x="13" y="67"/>
                    </a:lnTo>
                    <a:lnTo>
                      <a:pt x="19" y="76"/>
                    </a:lnTo>
                    <a:lnTo>
                      <a:pt x="20" y="78"/>
                    </a:lnTo>
                    <a:lnTo>
                      <a:pt x="22" y="82"/>
                    </a:lnTo>
                    <a:lnTo>
                      <a:pt x="24" y="84"/>
                    </a:lnTo>
                    <a:lnTo>
                      <a:pt x="26"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94" name="Freeform 155"/>
              <p:cNvSpPr>
                <a:spLocks/>
              </p:cNvSpPr>
              <p:nvPr/>
            </p:nvSpPr>
            <p:spPr bwMode="auto">
              <a:xfrm>
                <a:off x="2812" y="2006"/>
                <a:ext cx="55" cy="86"/>
              </a:xfrm>
              <a:custGeom>
                <a:avLst/>
                <a:gdLst>
                  <a:gd name="T0" fmla="*/ 2 w 265"/>
                  <a:gd name="T1" fmla="*/ 0 h 415"/>
                  <a:gd name="T2" fmla="*/ 2 w 265"/>
                  <a:gd name="T3" fmla="*/ 0 h 415"/>
                  <a:gd name="T4" fmla="*/ 2 w 265"/>
                  <a:gd name="T5" fmla="*/ 0 h 415"/>
                  <a:gd name="T6" fmla="*/ 2 w 265"/>
                  <a:gd name="T7" fmla="*/ 0 h 415"/>
                  <a:gd name="T8" fmla="*/ 2 w 265"/>
                  <a:gd name="T9" fmla="*/ 0 h 415"/>
                  <a:gd name="T10" fmla="*/ 2 w 265"/>
                  <a:gd name="T11" fmla="*/ 0 h 415"/>
                  <a:gd name="T12" fmla="*/ 2 w 265"/>
                  <a:gd name="T13" fmla="*/ 0 h 415"/>
                  <a:gd name="T14" fmla="*/ 2 w 265"/>
                  <a:gd name="T15" fmla="*/ 0 h 415"/>
                  <a:gd name="T16" fmla="*/ 2 w 265"/>
                  <a:gd name="T17" fmla="*/ 0 h 415"/>
                  <a:gd name="T18" fmla="*/ 2 w 265"/>
                  <a:gd name="T19" fmla="*/ 0 h 415"/>
                  <a:gd name="T20" fmla="*/ 1 w 265"/>
                  <a:gd name="T21" fmla="*/ 0 h 415"/>
                  <a:gd name="T22" fmla="*/ 1 w 265"/>
                  <a:gd name="T23" fmla="*/ 0 h 415"/>
                  <a:gd name="T24" fmla="*/ 1 w 265"/>
                  <a:gd name="T25" fmla="*/ 0 h 415"/>
                  <a:gd name="T26" fmla="*/ 1 w 265"/>
                  <a:gd name="T27" fmla="*/ 0 h 415"/>
                  <a:gd name="T28" fmla="*/ 1 w 265"/>
                  <a:gd name="T29" fmla="*/ 0 h 415"/>
                  <a:gd name="T30" fmla="*/ 1 w 265"/>
                  <a:gd name="T31" fmla="*/ 0 h 415"/>
                  <a:gd name="T32" fmla="*/ 1 w 265"/>
                  <a:gd name="T33" fmla="*/ 0 h 415"/>
                  <a:gd name="T34" fmla="*/ 1 w 265"/>
                  <a:gd name="T35" fmla="*/ 1 h 415"/>
                  <a:gd name="T36" fmla="*/ 0 w 265"/>
                  <a:gd name="T37" fmla="*/ 1 h 415"/>
                  <a:gd name="T38" fmla="*/ 0 w 265"/>
                  <a:gd name="T39" fmla="*/ 1 h 415"/>
                  <a:gd name="T40" fmla="*/ 0 w 265"/>
                  <a:gd name="T41" fmla="*/ 2 h 415"/>
                  <a:gd name="T42" fmla="*/ 0 w 265"/>
                  <a:gd name="T43" fmla="*/ 2 h 415"/>
                  <a:gd name="T44" fmla="*/ 0 w 265"/>
                  <a:gd name="T45" fmla="*/ 3 h 415"/>
                  <a:gd name="T46" fmla="*/ 0 w 265"/>
                  <a:gd name="T47" fmla="*/ 3 h 415"/>
                  <a:gd name="T48" fmla="*/ 0 w 265"/>
                  <a:gd name="T49" fmla="*/ 3 h 415"/>
                  <a:gd name="T50" fmla="*/ 0 w 265"/>
                  <a:gd name="T51" fmla="*/ 3 h 415"/>
                  <a:gd name="T52" fmla="*/ 0 w 265"/>
                  <a:gd name="T53" fmla="*/ 3 h 415"/>
                  <a:gd name="T54" fmla="*/ 0 w 265"/>
                  <a:gd name="T55" fmla="*/ 4 h 415"/>
                  <a:gd name="T56" fmla="*/ 0 w 265"/>
                  <a:gd name="T57" fmla="*/ 4 h 415"/>
                  <a:gd name="T58" fmla="*/ 0 w 265"/>
                  <a:gd name="T59" fmla="*/ 4 h 415"/>
                  <a:gd name="T60" fmla="*/ 0 w 265"/>
                  <a:gd name="T61" fmla="*/ 4 h 415"/>
                  <a:gd name="T62" fmla="*/ 0 w 265"/>
                  <a:gd name="T63" fmla="*/ 4 h 415"/>
                  <a:gd name="T64" fmla="*/ 0 w 265"/>
                  <a:gd name="T65" fmla="*/ 4 h 415"/>
                  <a:gd name="T66" fmla="*/ 1 w 265"/>
                  <a:gd name="T67" fmla="*/ 4 h 415"/>
                  <a:gd name="T68" fmla="*/ 1 w 265"/>
                  <a:gd name="T69" fmla="*/ 4 h 415"/>
                  <a:gd name="T70" fmla="*/ 1 w 265"/>
                  <a:gd name="T71" fmla="*/ 4 h 415"/>
                  <a:gd name="T72" fmla="*/ 1 w 265"/>
                  <a:gd name="T73" fmla="*/ 4 h 415"/>
                  <a:gd name="T74" fmla="*/ 1 w 265"/>
                  <a:gd name="T75" fmla="*/ 4 h 415"/>
                  <a:gd name="T76" fmla="*/ 1 w 265"/>
                  <a:gd name="T77" fmla="*/ 4 h 415"/>
                  <a:gd name="T78" fmla="*/ 1 w 265"/>
                  <a:gd name="T79" fmla="*/ 4 h 415"/>
                  <a:gd name="T80" fmla="*/ 1 w 265"/>
                  <a:gd name="T81" fmla="*/ 3 h 415"/>
                  <a:gd name="T82" fmla="*/ 2 w 265"/>
                  <a:gd name="T83" fmla="*/ 3 h 415"/>
                  <a:gd name="T84" fmla="*/ 2 w 265"/>
                  <a:gd name="T85" fmla="*/ 3 h 415"/>
                  <a:gd name="T86" fmla="*/ 2 w 265"/>
                  <a:gd name="T87" fmla="*/ 3 h 415"/>
                  <a:gd name="T88" fmla="*/ 2 w 265"/>
                  <a:gd name="T89" fmla="*/ 2 h 415"/>
                  <a:gd name="T90" fmla="*/ 2 w 265"/>
                  <a:gd name="T91" fmla="*/ 2 h 415"/>
                  <a:gd name="T92" fmla="*/ 2 w 265"/>
                  <a:gd name="T93" fmla="*/ 1 h 415"/>
                  <a:gd name="T94" fmla="*/ 2 w 265"/>
                  <a:gd name="T95" fmla="*/ 1 h 415"/>
                  <a:gd name="T96" fmla="*/ 2 w 265"/>
                  <a:gd name="T97" fmla="*/ 1 h 4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5" h="415">
                    <a:moveTo>
                      <a:pt x="264" y="55"/>
                    </a:moveTo>
                    <a:lnTo>
                      <a:pt x="264" y="53"/>
                    </a:lnTo>
                    <a:lnTo>
                      <a:pt x="264" y="51"/>
                    </a:lnTo>
                    <a:lnTo>
                      <a:pt x="265" y="49"/>
                    </a:lnTo>
                    <a:lnTo>
                      <a:pt x="265" y="46"/>
                    </a:lnTo>
                    <a:lnTo>
                      <a:pt x="265" y="44"/>
                    </a:lnTo>
                    <a:lnTo>
                      <a:pt x="265" y="42"/>
                    </a:lnTo>
                    <a:lnTo>
                      <a:pt x="265" y="40"/>
                    </a:lnTo>
                    <a:lnTo>
                      <a:pt x="265" y="38"/>
                    </a:lnTo>
                    <a:lnTo>
                      <a:pt x="264" y="36"/>
                    </a:lnTo>
                    <a:lnTo>
                      <a:pt x="264" y="34"/>
                    </a:lnTo>
                    <a:lnTo>
                      <a:pt x="264" y="32"/>
                    </a:lnTo>
                    <a:lnTo>
                      <a:pt x="263" y="29"/>
                    </a:lnTo>
                    <a:lnTo>
                      <a:pt x="262" y="25"/>
                    </a:lnTo>
                    <a:lnTo>
                      <a:pt x="261" y="20"/>
                    </a:lnTo>
                    <a:lnTo>
                      <a:pt x="259" y="18"/>
                    </a:lnTo>
                    <a:lnTo>
                      <a:pt x="258" y="16"/>
                    </a:lnTo>
                    <a:lnTo>
                      <a:pt x="257" y="13"/>
                    </a:lnTo>
                    <a:lnTo>
                      <a:pt x="256" y="11"/>
                    </a:lnTo>
                    <a:lnTo>
                      <a:pt x="255" y="10"/>
                    </a:lnTo>
                    <a:lnTo>
                      <a:pt x="254" y="8"/>
                    </a:lnTo>
                    <a:lnTo>
                      <a:pt x="253" y="6"/>
                    </a:lnTo>
                    <a:lnTo>
                      <a:pt x="251" y="5"/>
                    </a:lnTo>
                    <a:lnTo>
                      <a:pt x="250" y="4"/>
                    </a:lnTo>
                    <a:lnTo>
                      <a:pt x="249" y="3"/>
                    </a:lnTo>
                    <a:lnTo>
                      <a:pt x="248" y="3"/>
                    </a:lnTo>
                    <a:lnTo>
                      <a:pt x="247" y="2"/>
                    </a:lnTo>
                    <a:lnTo>
                      <a:pt x="245" y="1"/>
                    </a:lnTo>
                    <a:lnTo>
                      <a:pt x="242" y="1"/>
                    </a:lnTo>
                    <a:lnTo>
                      <a:pt x="240" y="0"/>
                    </a:lnTo>
                    <a:lnTo>
                      <a:pt x="238" y="0"/>
                    </a:lnTo>
                    <a:lnTo>
                      <a:pt x="236" y="0"/>
                    </a:lnTo>
                    <a:lnTo>
                      <a:pt x="232" y="0"/>
                    </a:lnTo>
                    <a:lnTo>
                      <a:pt x="226" y="0"/>
                    </a:lnTo>
                    <a:lnTo>
                      <a:pt x="222" y="0"/>
                    </a:lnTo>
                    <a:lnTo>
                      <a:pt x="218" y="0"/>
                    </a:lnTo>
                    <a:lnTo>
                      <a:pt x="209" y="0"/>
                    </a:lnTo>
                    <a:lnTo>
                      <a:pt x="200" y="0"/>
                    </a:lnTo>
                    <a:lnTo>
                      <a:pt x="191" y="0"/>
                    </a:lnTo>
                    <a:lnTo>
                      <a:pt x="184" y="0"/>
                    </a:lnTo>
                    <a:lnTo>
                      <a:pt x="180" y="0"/>
                    </a:lnTo>
                    <a:lnTo>
                      <a:pt x="175" y="1"/>
                    </a:lnTo>
                    <a:lnTo>
                      <a:pt x="171" y="1"/>
                    </a:lnTo>
                    <a:lnTo>
                      <a:pt x="167" y="1"/>
                    </a:lnTo>
                    <a:lnTo>
                      <a:pt x="163" y="2"/>
                    </a:lnTo>
                    <a:lnTo>
                      <a:pt x="158" y="3"/>
                    </a:lnTo>
                    <a:lnTo>
                      <a:pt x="154" y="3"/>
                    </a:lnTo>
                    <a:lnTo>
                      <a:pt x="150" y="4"/>
                    </a:lnTo>
                    <a:lnTo>
                      <a:pt x="146" y="5"/>
                    </a:lnTo>
                    <a:lnTo>
                      <a:pt x="141" y="7"/>
                    </a:lnTo>
                    <a:lnTo>
                      <a:pt x="137" y="8"/>
                    </a:lnTo>
                    <a:lnTo>
                      <a:pt x="134" y="10"/>
                    </a:lnTo>
                    <a:lnTo>
                      <a:pt x="130" y="12"/>
                    </a:lnTo>
                    <a:lnTo>
                      <a:pt x="125" y="15"/>
                    </a:lnTo>
                    <a:lnTo>
                      <a:pt x="122" y="17"/>
                    </a:lnTo>
                    <a:lnTo>
                      <a:pt x="119" y="20"/>
                    </a:lnTo>
                    <a:lnTo>
                      <a:pt x="116" y="22"/>
                    </a:lnTo>
                    <a:lnTo>
                      <a:pt x="113" y="25"/>
                    </a:lnTo>
                    <a:lnTo>
                      <a:pt x="109" y="28"/>
                    </a:lnTo>
                    <a:lnTo>
                      <a:pt x="106" y="32"/>
                    </a:lnTo>
                    <a:lnTo>
                      <a:pt x="100" y="37"/>
                    </a:lnTo>
                    <a:lnTo>
                      <a:pt x="97" y="40"/>
                    </a:lnTo>
                    <a:lnTo>
                      <a:pt x="93" y="43"/>
                    </a:lnTo>
                    <a:lnTo>
                      <a:pt x="90" y="46"/>
                    </a:lnTo>
                    <a:lnTo>
                      <a:pt x="88" y="50"/>
                    </a:lnTo>
                    <a:lnTo>
                      <a:pt x="87" y="52"/>
                    </a:lnTo>
                    <a:lnTo>
                      <a:pt x="85" y="53"/>
                    </a:lnTo>
                    <a:lnTo>
                      <a:pt x="83" y="57"/>
                    </a:lnTo>
                    <a:lnTo>
                      <a:pt x="78" y="65"/>
                    </a:lnTo>
                    <a:lnTo>
                      <a:pt x="74" y="72"/>
                    </a:lnTo>
                    <a:lnTo>
                      <a:pt x="70" y="79"/>
                    </a:lnTo>
                    <a:lnTo>
                      <a:pt x="68" y="83"/>
                    </a:lnTo>
                    <a:lnTo>
                      <a:pt x="66" y="87"/>
                    </a:lnTo>
                    <a:lnTo>
                      <a:pt x="64" y="90"/>
                    </a:lnTo>
                    <a:lnTo>
                      <a:pt x="61" y="94"/>
                    </a:lnTo>
                    <a:lnTo>
                      <a:pt x="60" y="99"/>
                    </a:lnTo>
                    <a:lnTo>
                      <a:pt x="58" y="103"/>
                    </a:lnTo>
                    <a:lnTo>
                      <a:pt x="57" y="106"/>
                    </a:lnTo>
                    <a:lnTo>
                      <a:pt x="56" y="110"/>
                    </a:lnTo>
                    <a:lnTo>
                      <a:pt x="54" y="119"/>
                    </a:lnTo>
                    <a:lnTo>
                      <a:pt x="49" y="136"/>
                    </a:lnTo>
                    <a:lnTo>
                      <a:pt x="44" y="152"/>
                    </a:lnTo>
                    <a:lnTo>
                      <a:pt x="36" y="186"/>
                    </a:lnTo>
                    <a:lnTo>
                      <a:pt x="26" y="219"/>
                    </a:lnTo>
                    <a:lnTo>
                      <a:pt x="21" y="236"/>
                    </a:lnTo>
                    <a:lnTo>
                      <a:pt x="17" y="252"/>
                    </a:lnTo>
                    <a:lnTo>
                      <a:pt x="12" y="269"/>
                    </a:lnTo>
                    <a:lnTo>
                      <a:pt x="10" y="278"/>
                    </a:lnTo>
                    <a:lnTo>
                      <a:pt x="8" y="286"/>
                    </a:lnTo>
                    <a:lnTo>
                      <a:pt x="6" y="295"/>
                    </a:lnTo>
                    <a:lnTo>
                      <a:pt x="4" y="302"/>
                    </a:lnTo>
                    <a:lnTo>
                      <a:pt x="3" y="306"/>
                    </a:lnTo>
                    <a:lnTo>
                      <a:pt x="3" y="311"/>
                    </a:lnTo>
                    <a:lnTo>
                      <a:pt x="2" y="315"/>
                    </a:lnTo>
                    <a:lnTo>
                      <a:pt x="1" y="319"/>
                    </a:lnTo>
                    <a:lnTo>
                      <a:pt x="1" y="323"/>
                    </a:lnTo>
                    <a:lnTo>
                      <a:pt x="1" y="328"/>
                    </a:lnTo>
                    <a:lnTo>
                      <a:pt x="0" y="333"/>
                    </a:lnTo>
                    <a:lnTo>
                      <a:pt x="0" y="337"/>
                    </a:lnTo>
                    <a:lnTo>
                      <a:pt x="1" y="341"/>
                    </a:lnTo>
                    <a:lnTo>
                      <a:pt x="1" y="346"/>
                    </a:lnTo>
                    <a:lnTo>
                      <a:pt x="1" y="350"/>
                    </a:lnTo>
                    <a:lnTo>
                      <a:pt x="2" y="354"/>
                    </a:lnTo>
                    <a:lnTo>
                      <a:pt x="3" y="358"/>
                    </a:lnTo>
                    <a:lnTo>
                      <a:pt x="4" y="363"/>
                    </a:lnTo>
                    <a:lnTo>
                      <a:pt x="5" y="367"/>
                    </a:lnTo>
                    <a:lnTo>
                      <a:pt x="6" y="370"/>
                    </a:lnTo>
                    <a:lnTo>
                      <a:pt x="7" y="374"/>
                    </a:lnTo>
                    <a:lnTo>
                      <a:pt x="9" y="379"/>
                    </a:lnTo>
                    <a:lnTo>
                      <a:pt x="11" y="383"/>
                    </a:lnTo>
                    <a:lnTo>
                      <a:pt x="12" y="386"/>
                    </a:lnTo>
                    <a:lnTo>
                      <a:pt x="15" y="390"/>
                    </a:lnTo>
                    <a:lnTo>
                      <a:pt x="17" y="393"/>
                    </a:lnTo>
                    <a:lnTo>
                      <a:pt x="18" y="394"/>
                    </a:lnTo>
                    <a:lnTo>
                      <a:pt x="19" y="396"/>
                    </a:lnTo>
                    <a:lnTo>
                      <a:pt x="20" y="398"/>
                    </a:lnTo>
                    <a:lnTo>
                      <a:pt x="22" y="399"/>
                    </a:lnTo>
                    <a:lnTo>
                      <a:pt x="23" y="401"/>
                    </a:lnTo>
                    <a:lnTo>
                      <a:pt x="24" y="402"/>
                    </a:lnTo>
                    <a:lnTo>
                      <a:pt x="26" y="403"/>
                    </a:lnTo>
                    <a:lnTo>
                      <a:pt x="28" y="405"/>
                    </a:lnTo>
                    <a:lnTo>
                      <a:pt x="29" y="406"/>
                    </a:lnTo>
                    <a:lnTo>
                      <a:pt x="32" y="407"/>
                    </a:lnTo>
                    <a:lnTo>
                      <a:pt x="34" y="408"/>
                    </a:lnTo>
                    <a:lnTo>
                      <a:pt x="36" y="410"/>
                    </a:lnTo>
                    <a:lnTo>
                      <a:pt x="37" y="410"/>
                    </a:lnTo>
                    <a:lnTo>
                      <a:pt x="39" y="411"/>
                    </a:lnTo>
                    <a:lnTo>
                      <a:pt x="41" y="412"/>
                    </a:lnTo>
                    <a:lnTo>
                      <a:pt x="43" y="412"/>
                    </a:lnTo>
                    <a:lnTo>
                      <a:pt x="45" y="413"/>
                    </a:lnTo>
                    <a:lnTo>
                      <a:pt x="48" y="413"/>
                    </a:lnTo>
                    <a:lnTo>
                      <a:pt x="50" y="414"/>
                    </a:lnTo>
                    <a:lnTo>
                      <a:pt x="54" y="414"/>
                    </a:lnTo>
                    <a:lnTo>
                      <a:pt x="58" y="415"/>
                    </a:lnTo>
                    <a:lnTo>
                      <a:pt x="62" y="415"/>
                    </a:lnTo>
                    <a:lnTo>
                      <a:pt x="67" y="415"/>
                    </a:lnTo>
                    <a:lnTo>
                      <a:pt x="71" y="415"/>
                    </a:lnTo>
                    <a:lnTo>
                      <a:pt x="89" y="415"/>
                    </a:lnTo>
                    <a:lnTo>
                      <a:pt x="93" y="415"/>
                    </a:lnTo>
                    <a:lnTo>
                      <a:pt x="98" y="415"/>
                    </a:lnTo>
                    <a:lnTo>
                      <a:pt x="106" y="415"/>
                    </a:lnTo>
                    <a:lnTo>
                      <a:pt x="110" y="415"/>
                    </a:lnTo>
                    <a:lnTo>
                      <a:pt x="115" y="415"/>
                    </a:lnTo>
                    <a:lnTo>
                      <a:pt x="117" y="415"/>
                    </a:lnTo>
                    <a:lnTo>
                      <a:pt x="119" y="415"/>
                    </a:lnTo>
                    <a:lnTo>
                      <a:pt x="121" y="415"/>
                    </a:lnTo>
                    <a:lnTo>
                      <a:pt x="123" y="414"/>
                    </a:lnTo>
                    <a:lnTo>
                      <a:pt x="125" y="414"/>
                    </a:lnTo>
                    <a:lnTo>
                      <a:pt x="127" y="413"/>
                    </a:lnTo>
                    <a:lnTo>
                      <a:pt x="130" y="413"/>
                    </a:lnTo>
                    <a:lnTo>
                      <a:pt x="132" y="412"/>
                    </a:lnTo>
                    <a:lnTo>
                      <a:pt x="133" y="411"/>
                    </a:lnTo>
                    <a:lnTo>
                      <a:pt x="135" y="410"/>
                    </a:lnTo>
                    <a:lnTo>
                      <a:pt x="137" y="408"/>
                    </a:lnTo>
                    <a:lnTo>
                      <a:pt x="139" y="407"/>
                    </a:lnTo>
                    <a:lnTo>
                      <a:pt x="142" y="405"/>
                    </a:lnTo>
                    <a:lnTo>
                      <a:pt x="147" y="402"/>
                    </a:lnTo>
                    <a:lnTo>
                      <a:pt x="150" y="400"/>
                    </a:lnTo>
                    <a:lnTo>
                      <a:pt x="153" y="397"/>
                    </a:lnTo>
                    <a:lnTo>
                      <a:pt x="156" y="394"/>
                    </a:lnTo>
                    <a:lnTo>
                      <a:pt x="159" y="390"/>
                    </a:lnTo>
                    <a:lnTo>
                      <a:pt x="162" y="387"/>
                    </a:lnTo>
                    <a:lnTo>
                      <a:pt x="165" y="384"/>
                    </a:lnTo>
                    <a:lnTo>
                      <a:pt x="168" y="381"/>
                    </a:lnTo>
                    <a:lnTo>
                      <a:pt x="170" y="378"/>
                    </a:lnTo>
                    <a:lnTo>
                      <a:pt x="172" y="373"/>
                    </a:lnTo>
                    <a:lnTo>
                      <a:pt x="174" y="370"/>
                    </a:lnTo>
                    <a:lnTo>
                      <a:pt x="176" y="366"/>
                    </a:lnTo>
                    <a:lnTo>
                      <a:pt x="179" y="363"/>
                    </a:lnTo>
                    <a:lnTo>
                      <a:pt x="181" y="358"/>
                    </a:lnTo>
                    <a:lnTo>
                      <a:pt x="183" y="354"/>
                    </a:lnTo>
                    <a:lnTo>
                      <a:pt x="184" y="351"/>
                    </a:lnTo>
                    <a:lnTo>
                      <a:pt x="186" y="347"/>
                    </a:lnTo>
                    <a:lnTo>
                      <a:pt x="187" y="342"/>
                    </a:lnTo>
                    <a:lnTo>
                      <a:pt x="188" y="338"/>
                    </a:lnTo>
                    <a:lnTo>
                      <a:pt x="191" y="331"/>
                    </a:lnTo>
                    <a:lnTo>
                      <a:pt x="193" y="322"/>
                    </a:lnTo>
                    <a:lnTo>
                      <a:pt x="196" y="314"/>
                    </a:lnTo>
                    <a:lnTo>
                      <a:pt x="198" y="305"/>
                    </a:lnTo>
                    <a:lnTo>
                      <a:pt x="202" y="288"/>
                    </a:lnTo>
                    <a:lnTo>
                      <a:pt x="205" y="271"/>
                    </a:lnTo>
                    <a:lnTo>
                      <a:pt x="209" y="255"/>
                    </a:lnTo>
                    <a:lnTo>
                      <a:pt x="214" y="238"/>
                    </a:lnTo>
                    <a:lnTo>
                      <a:pt x="218" y="221"/>
                    </a:lnTo>
                    <a:lnTo>
                      <a:pt x="222" y="204"/>
                    </a:lnTo>
                    <a:lnTo>
                      <a:pt x="226" y="188"/>
                    </a:lnTo>
                    <a:lnTo>
                      <a:pt x="232" y="171"/>
                    </a:lnTo>
                    <a:lnTo>
                      <a:pt x="236" y="155"/>
                    </a:lnTo>
                    <a:lnTo>
                      <a:pt x="241" y="138"/>
                    </a:lnTo>
                    <a:lnTo>
                      <a:pt x="246" y="121"/>
                    </a:lnTo>
                    <a:lnTo>
                      <a:pt x="251" y="105"/>
                    </a:lnTo>
                    <a:lnTo>
                      <a:pt x="253" y="97"/>
                    </a:lnTo>
                    <a:lnTo>
                      <a:pt x="255" y="88"/>
                    </a:lnTo>
                    <a:lnTo>
                      <a:pt x="257" y="79"/>
                    </a:lnTo>
                    <a:lnTo>
                      <a:pt x="258" y="71"/>
                    </a:lnTo>
                    <a:lnTo>
                      <a:pt x="261" y="62"/>
                    </a:lnTo>
                    <a:lnTo>
                      <a:pt x="262" y="58"/>
                    </a:lnTo>
                    <a:lnTo>
                      <a:pt x="263"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95" name="Freeform 156"/>
              <p:cNvSpPr>
                <a:spLocks/>
              </p:cNvSpPr>
              <p:nvPr/>
            </p:nvSpPr>
            <p:spPr bwMode="auto">
              <a:xfrm>
                <a:off x="2879" y="817"/>
                <a:ext cx="58" cy="56"/>
              </a:xfrm>
              <a:custGeom>
                <a:avLst/>
                <a:gdLst>
                  <a:gd name="T0" fmla="*/ 3 w 275"/>
                  <a:gd name="T1" fmla="*/ 1 h 277"/>
                  <a:gd name="T2" fmla="*/ 3 w 275"/>
                  <a:gd name="T3" fmla="*/ 1 h 277"/>
                  <a:gd name="T4" fmla="*/ 3 w 275"/>
                  <a:gd name="T5" fmla="*/ 1 h 277"/>
                  <a:gd name="T6" fmla="*/ 2 w 275"/>
                  <a:gd name="T7" fmla="*/ 1 h 277"/>
                  <a:gd name="T8" fmla="*/ 2 w 275"/>
                  <a:gd name="T9" fmla="*/ 0 h 277"/>
                  <a:gd name="T10" fmla="*/ 2 w 275"/>
                  <a:gd name="T11" fmla="*/ 0 h 277"/>
                  <a:gd name="T12" fmla="*/ 2 w 275"/>
                  <a:gd name="T13" fmla="*/ 0 h 277"/>
                  <a:gd name="T14" fmla="*/ 2 w 275"/>
                  <a:gd name="T15" fmla="*/ 0 h 277"/>
                  <a:gd name="T16" fmla="*/ 2 w 275"/>
                  <a:gd name="T17" fmla="*/ 0 h 277"/>
                  <a:gd name="T18" fmla="*/ 1 w 275"/>
                  <a:gd name="T19" fmla="*/ 0 h 277"/>
                  <a:gd name="T20" fmla="*/ 1 w 275"/>
                  <a:gd name="T21" fmla="*/ 0 h 277"/>
                  <a:gd name="T22" fmla="*/ 1 w 275"/>
                  <a:gd name="T23" fmla="*/ 0 h 277"/>
                  <a:gd name="T24" fmla="*/ 1 w 275"/>
                  <a:gd name="T25" fmla="*/ 0 h 277"/>
                  <a:gd name="T26" fmla="*/ 1 w 275"/>
                  <a:gd name="T27" fmla="*/ 0 h 277"/>
                  <a:gd name="T28" fmla="*/ 1 w 275"/>
                  <a:gd name="T29" fmla="*/ 0 h 277"/>
                  <a:gd name="T30" fmla="*/ 0 w 275"/>
                  <a:gd name="T31" fmla="*/ 0 h 277"/>
                  <a:gd name="T32" fmla="*/ 0 w 275"/>
                  <a:gd name="T33" fmla="*/ 0 h 277"/>
                  <a:gd name="T34" fmla="*/ 0 w 275"/>
                  <a:gd name="T35" fmla="*/ 1 h 277"/>
                  <a:gd name="T36" fmla="*/ 0 w 275"/>
                  <a:gd name="T37" fmla="*/ 1 h 277"/>
                  <a:gd name="T38" fmla="*/ 0 w 275"/>
                  <a:gd name="T39" fmla="*/ 1 h 277"/>
                  <a:gd name="T40" fmla="*/ 0 w 275"/>
                  <a:gd name="T41" fmla="*/ 1 h 277"/>
                  <a:gd name="T42" fmla="*/ 0 w 275"/>
                  <a:gd name="T43" fmla="*/ 1 h 277"/>
                  <a:gd name="T44" fmla="*/ 0 w 275"/>
                  <a:gd name="T45" fmla="*/ 1 h 277"/>
                  <a:gd name="T46" fmla="*/ 0 w 275"/>
                  <a:gd name="T47" fmla="*/ 1 h 277"/>
                  <a:gd name="T48" fmla="*/ 0 w 275"/>
                  <a:gd name="T49" fmla="*/ 2 h 277"/>
                  <a:gd name="T50" fmla="*/ 0 w 275"/>
                  <a:gd name="T51" fmla="*/ 2 h 277"/>
                  <a:gd name="T52" fmla="*/ 0 w 275"/>
                  <a:gd name="T53" fmla="*/ 2 h 277"/>
                  <a:gd name="T54" fmla="*/ 1 w 275"/>
                  <a:gd name="T55" fmla="*/ 2 h 277"/>
                  <a:gd name="T56" fmla="*/ 1 w 275"/>
                  <a:gd name="T57" fmla="*/ 2 h 277"/>
                  <a:gd name="T58" fmla="*/ 1 w 275"/>
                  <a:gd name="T59" fmla="*/ 2 h 277"/>
                  <a:gd name="T60" fmla="*/ 1 w 275"/>
                  <a:gd name="T61" fmla="*/ 2 h 277"/>
                  <a:gd name="T62" fmla="*/ 1 w 275"/>
                  <a:gd name="T63" fmla="*/ 2 h 277"/>
                  <a:gd name="T64" fmla="*/ 1 w 275"/>
                  <a:gd name="T65" fmla="*/ 2 h 277"/>
                  <a:gd name="T66" fmla="*/ 2 w 275"/>
                  <a:gd name="T67" fmla="*/ 2 h 277"/>
                  <a:gd name="T68" fmla="*/ 2 w 275"/>
                  <a:gd name="T69" fmla="*/ 2 h 277"/>
                  <a:gd name="T70" fmla="*/ 2 w 275"/>
                  <a:gd name="T71" fmla="*/ 2 h 277"/>
                  <a:gd name="T72" fmla="*/ 2 w 275"/>
                  <a:gd name="T73" fmla="*/ 2 h 277"/>
                  <a:gd name="T74" fmla="*/ 2 w 275"/>
                  <a:gd name="T75" fmla="*/ 2 h 277"/>
                  <a:gd name="T76" fmla="*/ 2 w 275"/>
                  <a:gd name="T77" fmla="*/ 2 h 277"/>
                  <a:gd name="T78" fmla="*/ 3 w 275"/>
                  <a:gd name="T79" fmla="*/ 2 h 277"/>
                  <a:gd name="T80" fmla="*/ 3 w 275"/>
                  <a:gd name="T81" fmla="*/ 1 h 277"/>
                  <a:gd name="T82" fmla="*/ 3 w 275"/>
                  <a:gd name="T83" fmla="*/ 1 h 277"/>
                  <a:gd name="T84" fmla="*/ 3 w 275"/>
                  <a:gd name="T85" fmla="*/ 1 h 2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75" h="277">
                    <a:moveTo>
                      <a:pt x="275" y="138"/>
                    </a:moveTo>
                    <a:lnTo>
                      <a:pt x="275" y="131"/>
                    </a:lnTo>
                    <a:lnTo>
                      <a:pt x="275" y="124"/>
                    </a:lnTo>
                    <a:lnTo>
                      <a:pt x="274" y="118"/>
                    </a:lnTo>
                    <a:lnTo>
                      <a:pt x="273" y="112"/>
                    </a:lnTo>
                    <a:lnTo>
                      <a:pt x="271" y="104"/>
                    </a:lnTo>
                    <a:lnTo>
                      <a:pt x="270" y="98"/>
                    </a:lnTo>
                    <a:lnTo>
                      <a:pt x="268" y="91"/>
                    </a:lnTo>
                    <a:lnTo>
                      <a:pt x="265" y="85"/>
                    </a:lnTo>
                    <a:lnTo>
                      <a:pt x="263" y="79"/>
                    </a:lnTo>
                    <a:lnTo>
                      <a:pt x="259" y="73"/>
                    </a:lnTo>
                    <a:lnTo>
                      <a:pt x="256" y="67"/>
                    </a:lnTo>
                    <a:lnTo>
                      <a:pt x="252" y="62"/>
                    </a:lnTo>
                    <a:lnTo>
                      <a:pt x="249" y="56"/>
                    </a:lnTo>
                    <a:lnTo>
                      <a:pt x="244" y="51"/>
                    </a:lnTo>
                    <a:lnTo>
                      <a:pt x="240" y="46"/>
                    </a:lnTo>
                    <a:lnTo>
                      <a:pt x="235" y="40"/>
                    </a:lnTo>
                    <a:lnTo>
                      <a:pt x="231" y="36"/>
                    </a:lnTo>
                    <a:lnTo>
                      <a:pt x="225" y="32"/>
                    </a:lnTo>
                    <a:lnTo>
                      <a:pt x="220" y="27"/>
                    </a:lnTo>
                    <a:lnTo>
                      <a:pt x="215" y="23"/>
                    </a:lnTo>
                    <a:lnTo>
                      <a:pt x="208" y="20"/>
                    </a:lnTo>
                    <a:lnTo>
                      <a:pt x="203" y="16"/>
                    </a:lnTo>
                    <a:lnTo>
                      <a:pt x="197" y="14"/>
                    </a:lnTo>
                    <a:lnTo>
                      <a:pt x="190" y="10"/>
                    </a:lnTo>
                    <a:lnTo>
                      <a:pt x="184" y="8"/>
                    </a:lnTo>
                    <a:lnTo>
                      <a:pt x="177" y="6"/>
                    </a:lnTo>
                    <a:lnTo>
                      <a:pt x="171" y="4"/>
                    </a:lnTo>
                    <a:lnTo>
                      <a:pt x="165" y="3"/>
                    </a:lnTo>
                    <a:lnTo>
                      <a:pt x="158" y="2"/>
                    </a:lnTo>
                    <a:lnTo>
                      <a:pt x="151" y="1"/>
                    </a:lnTo>
                    <a:lnTo>
                      <a:pt x="144" y="0"/>
                    </a:lnTo>
                    <a:lnTo>
                      <a:pt x="138" y="0"/>
                    </a:lnTo>
                    <a:lnTo>
                      <a:pt x="131" y="0"/>
                    </a:lnTo>
                    <a:lnTo>
                      <a:pt x="124" y="1"/>
                    </a:lnTo>
                    <a:lnTo>
                      <a:pt x="118" y="2"/>
                    </a:lnTo>
                    <a:lnTo>
                      <a:pt x="110" y="3"/>
                    </a:lnTo>
                    <a:lnTo>
                      <a:pt x="104" y="4"/>
                    </a:lnTo>
                    <a:lnTo>
                      <a:pt x="98" y="6"/>
                    </a:lnTo>
                    <a:lnTo>
                      <a:pt x="91" y="8"/>
                    </a:lnTo>
                    <a:lnTo>
                      <a:pt x="85" y="10"/>
                    </a:lnTo>
                    <a:lnTo>
                      <a:pt x="78" y="14"/>
                    </a:lnTo>
                    <a:lnTo>
                      <a:pt x="73" y="16"/>
                    </a:lnTo>
                    <a:lnTo>
                      <a:pt x="67" y="20"/>
                    </a:lnTo>
                    <a:lnTo>
                      <a:pt x="61" y="23"/>
                    </a:lnTo>
                    <a:lnTo>
                      <a:pt x="55" y="27"/>
                    </a:lnTo>
                    <a:lnTo>
                      <a:pt x="50" y="32"/>
                    </a:lnTo>
                    <a:lnTo>
                      <a:pt x="45" y="36"/>
                    </a:lnTo>
                    <a:lnTo>
                      <a:pt x="40" y="40"/>
                    </a:lnTo>
                    <a:lnTo>
                      <a:pt x="36" y="46"/>
                    </a:lnTo>
                    <a:lnTo>
                      <a:pt x="30" y="51"/>
                    </a:lnTo>
                    <a:lnTo>
                      <a:pt x="27" y="56"/>
                    </a:lnTo>
                    <a:lnTo>
                      <a:pt x="23" y="62"/>
                    </a:lnTo>
                    <a:lnTo>
                      <a:pt x="19" y="67"/>
                    </a:lnTo>
                    <a:lnTo>
                      <a:pt x="16" y="73"/>
                    </a:lnTo>
                    <a:lnTo>
                      <a:pt x="12" y="79"/>
                    </a:lnTo>
                    <a:lnTo>
                      <a:pt x="10" y="85"/>
                    </a:lnTo>
                    <a:lnTo>
                      <a:pt x="8" y="91"/>
                    </a:lnTo>
                    <a:lnTo>
                      <a:pt x="6" y="98"/>
                    </a:lnTo>
                    <a:lnTo>
                      <a:pt x="4" y="104"/>
                    </a:lnTo>
                    <a:lnTo>
                      <a:pt x="3" y="112"/>
                    </a:lnTo>
                    <a:lnTo>
                      <a:pt x="1" y="118"/>
                    </a:lnTo>
                    <a:lnTo>
                      <a:pt x="1" y="124"/>
                    </a:lnTo>
                    <a:lnTo>
                      <a:pt x="0" y="131"/>
                    </a:lnTo>
                    <a:lnTo>
                      <a:pt x="0" y="138"/>
                    </a:lnTo>
                    <a:lnTo>
                      <a:pt x="0" y="145"/>
                    </a:lnTo>
                    <a:lnTo>
                      <a:pt x="1" y="152"/>
                    </a:lnTo>
                    <a:lnTo>
                      <a:pt x="1" y="158"/>
                    </a:lnTo>
                    <a:lnTo>
                      <a:pt x="3" y="165"/>
                    </a:lnTo>
                    <a:lnTo>
                      <a:pt x="4" y="171"/>
                    </a:lnTo>
                    <a:lnTo>
                      <a:pt x="6" y="178"/>
                    </a:lnTo>
                    <a:lnTo>
                      <a:pt x="8" y="185"/>
                    </a:lnTo>
                    <a:lnTo>
                      <a:pt x="10" y="190"/>
                    </a:lnTo>
                    <a:lnTo>
                      <a:pt x="12" y="197"/>
                    </a:lnTo>
                    <a:lnTo>
                      <a:pt x="16" y="203"/>
                    </a:lnTo>
                    <a:lnTo>
                      <a:pt x="19" y="210"/>
                    </a:lnTo>
                    <a:lnTo>
                      <a:pt x="23" y="215"/>
                    </a:lnTo>
                    <a:lnTo>
                      <a:pt x="27" y="220"/>
                    </a:lnTo>
                    <a:lnTo>
                      <a:pt x="30" y="226"/>
                    </a:lnTo>
                    <a:lnTo>
                      <a:pt x="36" y="231"/>
                    </a:lnTo>
                    <a:lnTo>
                      <a:pt x="40" y="236"/>
                    </a:lnTo>
                    <a:lnTo>
                      <a:pt x="45" y="240"/>
                    </a:lnTo>
                    <a:lnTo>
                      <a:pt x="50" y="245"/>
                    </a:lnTo>
                    <a:lnTo>
                      <a:pt x="55" y="249"/>
                    </a:lnTo>
                    <a:lnTo>
                      <a:pt x="61" y="253"/>
                    </a:lnTo>
                    <a:lnTo>
                      <a:pt x="67" y="256"/>
                    </a:lnTo>
                    <a:lnTo>
                      <a:pt x="73" y="260"/>
                    </a:lnTo>
                    <a:lnTo>
                      <a:pt x="78" y="263"/>
                    </a:lnTo>
                    <a:lnTo>
                      <a:pt x="85" y="266"/>
                    </a:lnTo>
                    <a:lnTo>
                      <a:pt x="91" y="268"/>
                    </a:lnTo>
                    <a:lnTo>
                      <a:pt x="98" y="270"/>
                    </a:lnTo>
                    <a:lnTo>
                      <a:pt x="104" y="272"/>
                    </a:lnTo>
                    <a:lnTo>
                      <a:pt x="110" y="273"/>
                    </a:lnTo>
                    <a:lnTo>
                      <a:pt x="118" y="274"/>
                    </a:lnTo>
                    <a:lnTo>
                      <a:pt x="124" y="276"/>
                    </a:lnTo>
                    <a:lnTo>
                      <a:pt x="131" y="276"/>
                    </a:lnTo>
                    <a:lnTo>
                      <a:pt x="138" y="277"/>
                    </a:lnTo>
                    <a:lnTo>
                      <a:pt x="144" y="276"/>
                    </a:lnTo>
                    <a:lnTo>
                      <a:pt x="151" y="276"/>
                    </a:lnTo>
                    <a:lnTo>
                      <a:pt x="158" y="274"/>
                    </a:lnTo>
                    <a:lnTo>
                      <a:pt x="165" y="273"/>
                    </a:lnTo>
                    <a:lnTo>
                      <a:pt x="171" y="272"/>
                    </a:lnTo>
                    <a:lnTo>
                      <a:pt x="177" y="270"/>
                    </a:lnTo>
                    <a:lnTo>
                      <a:pt x="184" y="268"/>
                    </a:lnTo>
                    <a:lnTo>
                      <a:pt x="190" y="266"/>
                    </a:lnTo>
                    <a:lnTo>
                      <a:pt x="197" y="263"/>
                    </a:lnTo>
                    <a:lnTo>
                      <a:pt x="203" y="260"/>
                    </a:lnTo>
                    <a:lnTo>
                      <a:pt x="208" y="256"/>
                    </a:lnTo>
                    <a:lnTo>
                      <a:pt x="215" y="253"/>
                    </a:lnTo>
                    <a:lnTo>
                      <a:pt x="220" y="249"/>
                    </a:lnTo>
                    <a:lnTo>
                      <a:pt x="225" y="245"/>
                    </a:lnTo>
                    <a:lnTo>
                      <a:pt x="231" y="240"/>
                    </a:lnTo>
                    <a:lnTo>
                      <a:pt x="235" y="236"/>
                    </a:lnTo>
                    <a:lnTo>
                      <a:pt x="240" y="231"/>
                    </a:lnTo>
                    <a:lnTo>
                      <a:pt x="244" y="226"/>
                    </a:lnTo>
                    <a:lnTo>
                      <a:pt x="249" y="220"/>
                    </a:lnTo>
                    <a:lnTo>
                      <a:pt x="252" y="215"/>
                    </a:lnTo>
                    <a:lnTo>
                      <a:pt x="256" y="210"/>
                    </a:lnTo>
                    <a:lnTo>
                      <a:pt x="259" y="203"/>
                    </a:lnTo>
                    <a:lnTo>
                      <a:pt x="263" y="197"/>
                    </a:lnTo>
                    <a:lnTo>
                      <a:pt x="265" y="190"/>
                    </a:lnTo>
                    <a:lnTo>
                      <a:pt x="268" y="185"/>
                    </a:lnTo>
                    <a:lnTo>
                      <a:pt x="270" y="178"/>
                    </a:lnTo>
                    <a:lnTo>
                      <a:pt x="271" y="171"/>
                    </a:lnTo>
                    <a:lnTo>
                      <a:pt x="273" y="165"/>
                    </a:lnTo>
                    <a:lnTo>
                      <a:pt x="274" y="158"/>
                    </a:lnTo>
                    <a:lnTo>
                      <a:pt x="275" y="152"/>
                    </a:lnTo>
                    <a:lnTo>
                      <a:pt x="275" y="145"/>
                    </a:lnTo>
                    <a:lnTo>
                      <a:pt x="275" y="1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96" name="Freeform 157"/>
              <p:cNvSpPr>
                <a:spLocks/>
              </p:cNvSpPr>
              <p:nvPr/>
            </p:nvSpPr>
            <p:spPr bwMode="auto">
              <a:xfrm>
                <a:off x="2879" y="2002"/>
                <a:ext cx="58" cy="57"/>
              </a:xfrm>
              <a:custGeom>
                <a:avLst/>
                <a:gdLst>
                  <a:gd name="T0" fmla="*/ 3 w 275"/>
                  <a:gd name="T1" fmla="*/ 1 h 276"/>
                  <a:gd name="T2" fmla="*/ 3 w 275"/>
                  <a:gd name="T3" fmla="*/ 1 h 276"/>
                  <a:gd name="T4" fmla="*/ 3 w 275"/>
                  <a:gd name="T5" fmla="*/ 1 h 276"/>
                  <a:gd name="T6" fmla="*/ 3 w 275"/>
                  <a:gd name="T7" fmla="*/ 1 h 276"/>
                  <a:gd name="T8" fmla="*/ 2 w 275"/>
                  <a:gd name="T9" fmla="*/ 1 h 276"/>
                  <a:gd name="T10" fmla="*/ 2 w 275"/>
                  <a:gd name="T11" fmla="*/ 0 h 276"/>
                  <a:gd name="T12" fmla="*/ 2 w 275"/>
                  <a:gd name="T13" fmla="*/ 0 h 276"/>
                  <a:gd name="T14" fmla="*/ 2 w 275"/>
                  <a:gd name="T15" fmla="*/ 0 h 276"/>
                  <a:gd name="T16" fmla="*/ 2 w 275"/>
                  <a:gd name="T17" fmla="*/ 0 h 276"/>
                  <a:gd name="T18" fmla="*/ 2 w 275"/>
                  <a:gd name="T19" fmla="*/ 0 h 276"/>
                  <a:gd name="T20" fmla="*/ 2 w 275"/>
                  <a:gd name="T21" fmla="*/ 0 h 276"/>
                  <a:gd name="T22" fmla="*/ 2 w 275"/>
                  <a:gd name="T23" fmla="*/ 0 h 276"/>
                  <a:gd name="T24" fmla="*/ 1 w 275"/>
                  <a:gd name="T25" fmla="*/ 0 h 276"/>
                  <a:gd name="T26" fmla="*/ 1 w 275"/>
                  <a:gd name="T27" fmla="*/ 0 h 276"/>
                  <a:gd name="T28" fmla="*/ 1 w 275"/>
                  <a:gd name="T29" fmla="*/ 0 h 276"/>
                  <a:gd name="T30" fmla="*/ 1 w 275"/>
                  <a:gd name="T31" fmla="*/ 0 h 276"/>
                  <a:gd name="T32" fmla="*/ 1 w 275"/>
                  <a:gd name="T33" fmla="*/ 0 h 276"/>
                  <a:gd name="T34" fmla="*/ 1 w 275"/>
                  <a:gd name="T35" fmla="*/ 0 h 276"/>
                  <a:gd name="T36" fmla="*/ 1 w 275"/>
                  <a:gd name="T37" fmla="*/ 0 h 276"/>
                  <a:gd name="T38" fmla="*/ 0 w 275"/>
                  <a:gd name="T39" fmla="*/ 0 h 276"/>
                  <a:gd name="T40" fmla="*/ 0 w 275"/>
                  <a:gd name="T41" fmla="*/ 0 h 276"/>
                  <a:gd name="T42" fmla="*/ 0 w 275"/>
                  <a:gd name="T43" fmla="*/ 0 h 276"/>
                  <a:gd name="T44" fmla="*/ 0 w 275"/>
                  <a:gd name="T45" fmla="*/ 1 h 276"/>
                  <a:gd name="T46" fmla="*/ 0 w 275"/>
                  <a:gd name="T47" fmla="*/ 1 h 276"/>
                  <a:gd name="T48" fmla="*/ 0 w 275"/>
                  <a:gd name="T49" fmla="*/ 1 h 276"/>
                  <a:gd name="T50" fmla="*/ 0 w 275"/>
                  <a:gd name="T51" fmla="*/ 1 h 276"/>
                  <a:gd name="T52" fmla="*/ 0 w 275"/>
                  <a:gd name="T53" fmla="*/ 1 h 276"/>
                  <a:gd name="T54" fmla="*/ 0 w 275"/>
                  <a:gd name="T55" fmla="*/ 1 h 276"/>
                  <a:gd name="T56" fmla="*/ 0 w 275"/>
                  <a:gd name="T57" fmla="*/ 1 h 276"/>
                  <a:gd name="T58" fmla="*/ 0 w 275"/>
                  <a:gd name="T59" fmla="*/ 2 h 276"/>
                  <a:gd name="T60" fmla="*/ 0 w 275"/>
                  <a:gd name="T61" fmla="*/ 2 h 276"/>
                  <a:gd name="T62" fmla="*/ 0 w 275"/>
                  <a:gd name="T63" fmla="*/ 2 h 276"/>
                  <a:gd name="T64" fmla="*/ 0 w 275"/>
                  <a:gd name="T65" fmla="*/ 2 h 276"/>
                  <a:gd name="T66" fmla="*/ 0 w 275"/>
                  <a:gd name="T67" fmla="*/ 2 h 276"/>
                  <a:gd name="T68" fmla="*/ 0 w 275"/>
                  <a:gd name="T69" fmla="*/ 2 h 276"/>
                  <a:gd name="T70" fmla="*/ 1 w 275"/>
                  <a:gd name="T71" fmla="*/ 2 h 276"/>
                  <a:gd name="T72" fmla="*/ 1 w 275"/>
                  <a:gd name="T73" fmla="*/ 2 h 276"/>
                  <a:gd name="T74" fmla="*/ 1 w 275"/>
                  <a:gd name="T75" fmla="*/ 2 h 276"/>
                  <a:gd name="T76" fmla="*/ 1 w 275"/>
                  <a:gd name="T77" fmla="*/ 2 h 276"/>
                  <a:gd name="T78" fmla="*/ 1 w 275"/>
                  <a:gd name="T79" fmla="*/ 2 h 276"/>
                  <a:gd name="T80" fmla="*/ 1 w 275"/>
                  <a:gd name="T81" fmla="*/ 2 h 276"/>
                  <a:gd name="T82" fmla="*/ 1 w 275"/>
                  <a:gd name="T83" fmla="*/ 2 h 276"/>
                  <a:gd name="T84" fmla="*/ 2 w 275"/>
                  <a:gd name="T85" fmla="*/ 2 h 276"/>
                  <a:gd name="T86" fmla="*/ 2 w 275"/>
                  <a:gd name="T87" fmla="*/ 2 h 276"/>
                  <a:gd name="T88" fmla="*/ 2 w 275"/>
                  <a:gd name="T89" fmla="*/ 2 h 276"/>
                  <a:gd name="T90" fmla="*/ 2 w 275"/>
                  <a:gd name="T91" fmla="*/ 2 h 276"/>
                  <a:gd name="T92" fmla="*/ 2 w 275"/>
                  <a:gd name="T93" fmla="*/ 2 h 276"/>
                  <a:gd name="T94" fmla="*/ 2 w 275"/>
                  <a:gd name="T95" fmla="*/ 2 h 276"/>
                  <a:gd name="T96" fmla="*/ 2 w 275"/>
                  <a:gd name="T97" fmla="*/ 2 h 276"/>
                  <a:gd name="T98" fmla="*/ 2 w 275"/>
                  <a:gd name="T99" fmla="*/ 2 h 276"/>
                  <a:gd name="T100" fmla="*/ 3 w 275"/>
                  <a:gd name="T101" fmla="*/ 2 h 276"/>
                  <a:gd name="T102" fmla="*/ 3 w 275"/>
                  <a:gd name="T103" fmla="*/ 2 h 276"/>
                  <a:gd name="T104" fmla="*/ 3 w 275"/>
                  <a:gd name="T105" fmla="*/ 1 h 276"/>
                  <a:gd name="T106" fmla="*/ 3 w 275"/>
                  <a:gd name="T107" fmla="*/ 1 h 2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75" h="276">
                    <a:moveTo>
                      <a:pt x="275" y="139"/>
                    </a:moveTo>
                    <a:lnTo>
                      <a:pt x="275" y="130"/>
                    </a:lnTo>
                    <a:lnTo>
                      <a:pt x="274" y="123"/>
                    </a:lnTo>
                    <a:lnTo>
                      <a:pt x="273" y="114"/>
                    </a:lnTo>
                    <a:lnTo>
                      <a:pt x="272" y="107"/>
                    </a:lnTo>
                    <a:lnTo>
                      <a:pt x="270" y="99"/>
                    </a:lnTo>
                    <a:lnTo>
                      <a:pt x="267" y="91"/>
                    </a:lnTo>
                    <a:lnTo>
                      <a:pt x="265" y="83"/>
                    </a:lnTo>
                    <a:lnTo>
                      <a:pt x="260" y="77"/>
                    </a:lnTo>
                    <a:lnTo>
                      <a:pt x="257" y="69"/>
                    </a:lnTo>
                    <a:lnTo>
                      <a:pt x="253" y="63"/>
                    </a:lnTo>
                    <a:lnTo>
                      <a:pt x="249" y="56"/>
                    </a:lnTo>
                    <a:lnTo>
                      <a:pt x="243" y="49"/>
                    </a:lnTo>
                    <a:lnTo>
                      <a:pt x="238" y="44"/>
                    </a:lnTo>
                    <a:lnTo>
                      <a:pt x="233" y="38"/>
                    </a:lnTo>
                    <a:lnTo>
                      <a:pt x="226" y="32"/>
                    </a:lnTo>
                    <a:lnTo>
                      <a:pt x="220" y="28"/>
                    </a:lnTo>
                    <a:lnTo>
                      <a:pt x="214" y="23"/>
                    </a:lnTo>
                    <a:lnTo>
                      <a:pt x="206" y="18"/>
                    </a:lnTo>
                    <a:lnTo>
                      <a:pt x="200" y="15"/>
                    </a:lnTo>
                    <a:lnTo>
                      <a:pt x="192" y="12"/>
                    </a:lnTo>
                    <a:lnTo>
                      <a:pt x="185" y="9"/>
                    </a:lnTo>
                    <a:lnTo>
                      <a:pt x="177" y="7"/>
                    </a:lnTo>
                    <a:lnTo>
                      <a:pt x="170" y="5"/>
                    </a:lnTo>
                    <a:lnTo>
                      <a:pt x="161" y="2"/>
                    </a:lnTo>
                    <a:lnTo>
                      <a:pt x="154" y="1"/>
                    </a:lnTo>
                    <a:lnTo>
                      <a:pt x="145" y="0"/>
                    </a:lnTo>
                    <a:lnTo>
                      <a:pt x="138" y="0"/>
                    </a:lnTo>
                    <a:lnTo>
                      <a:pt x="129" y="0"/>
                    </a:lnTo>
                    <a:lnTo>
                      <a:pt x="122" y="1"/>
                    </a:lnTo>
                    <a:lnTo>
                      <a:pt x="113" y="2"/>
                    </a:lnTo>
                    <a:lnTo>
                      <a:pt x="106" y="5"/>
                    </a:lnTo>
                    <a:lnTo>
                      <a:pt x="98" y="7"/>
                    </a:lnTo>
                    <a:lnTo>
                      <a:pt x="90" y="9"/>
                    </a:lnTo>
                    <a:lnTo>
                      <a:pt x="83" y="12"/>
                    </a:lnTo>
                    <a:lnTo>
                      <a:pt x="75" y="15"/>
                    </a:lnTo>
                    <a:lnTo>
                      <a:pt x="69" y="18"/>
                    </a:lnTo>
                    <a:lnTo>
                      <a:pt x="61" y="23"/>
                    </a:lnTo>
                    <a:lnTo>
                      <a:pt x="55" y="28"/>
                    </a:lnTo>
                    <a:lnTo>
                      <a:pt x="49" y="32"/>
                    </a:lnTo>
                    <a:lnTo>
                      <a:pt x="43" y="38"/>
                    </a:lnTo>
                    <a:lnTo>
                      <a:pt x="37" y="44"/>
                    </a:lnTo>
                    <a:lnTo>
                      <a:pt x="32" y="49"/>
                    </a:lnTo>
                    <a:lnTo>
                      <a:pt x="27" y="56"/>
                    </a:lnTo>
                    <a:lnTo>
                      <a:pt x="22" y="63"/>
                    </a:lnTo>
                    <a:lnTo>
                      <a:pt x="18" y="69"/>
                    </a:lnTo>
                    <a:lnTo>
                      <a:pt x="14" y="77"/>
                    </a:lnTo>
                    <a:lnTo>
                      <a:pt x="11" y="83"/>
                    </a:lnTo>
                    <a:lnTo>
                      <a:pt x="8" y="91"/>
                    </a:lnTo>
                    <a:lnTo>
                      <a:pt x="5" y="99"/>
                    </a:lnTo>
                    <a:lnTo>
                      <a:pt x="4" y="107"/>
                    </a:lnTo>
                    <a:lnTo>
                      <a:pt x="2" y="114"/>
                    </a:lnTo>
                    <a:lnTo>
                      <a:pt x="1" y="123"/>
                    </a:lnTo>
                    <a:lnTo>
                      <a:pt x="0" y="130"/>
                    </a:lnTo>
                    <a:lnTo>
                      <a:pt x="0" y="139"/>
                    </a:lnTo>
                    <a:lnTo>
                      <a:pt x="0" y="146"/>
                    </a:lnTo>
                    <a:lnTo>
                      <a:pt x="1" y="155"/>
                    </a:lnTo>
                    <a:lnTo>
                      <a:pt x="2" y="162"/>
                    </a:lnTo>
                    <a:lnTo>
                      <a:pt x="4" y="171"/>
                    </a:lnTo>
                    <a:lnTo>
                      <a:pt x="5" y="178"/>
                    </a:lnTo>
                    <a:lnTo>
                      <a:pt x="8" y="186"/>
                    </a:lnTo>
                    <a:lnTo>
                      <a:pt x="11" y="193"/>
                    </a:lnTo>
                    <a:lnTo>
                      <a:pt x="14" y="200"/>
                    </a:lnTo>
                    <a:lnTo>
                      <a:pt x="18" y="208"/>
                    </a:lnTo>
                    <a:lnTo>
                      <a:pt x="22" y="214"/>
                    </a:lnTo>
                    <a:lnTo>
                      <a:pt x="27" y="221"/>
                    </a:lnTo>
                    <a:lnTo>
                      <a:pt x="32" y="227"/>
                    </a:lnTo>
                    <a:lnTo>
                      <a:pt x="37" y="233"/>
                    </a:lnTo>
                    <a:lnTo>
                      <a:pt x="43" y="239"/>
                    </a:lnTo>
                    <a:lnTo>
                      <a:pt x="49" y="244"/>
                    </a:lnTo>
                    <a:lnTo>
                      <a:pt x="55" y="249"/>
                    </a:lnTo>
                    <a:lnTo>
                      <a:pt x="61" y="254"/>
                    </a:lnTo>
                    <a:lnTo>
                      <a:pt x="69" y="258"/>
                    </a:lnTo>
                    <a:lnTo>
                      <a:pt x="75" y="262"/>
                    </a:lnTo>
                    <a:lnTo>
                      <a:pt x="83" y="265"/>
                    </a:lnTo>
                    <a:lnTo>
                      <a:pt x="90" y="269"/>
                    </a:lnTo>
                    <a:lnTo>
                      <a:pt x="98" y="271"/>
                    </a:lnTo>
                    <a:lnTo>
                      <a:pt x="106" y="273"/>
                    </a:lnTo>
                    <a:lnTo>
                      <a:pt x="113" y="275"/>
                    </a:lnTo>
                    <a:lnTo>
                      <a:pt x="122" y="276"/>
                    </a:lnTo>
                    <a:lnTo>
                      <a:pt x="129" y="276"/>
                    </a:lnTo>
                    <a:lnTo>
                      <a:pt x="138" y="276"/>
                    </a:lnTo>
                    <a:lnTo>
                      <a:pt x="145" y="276"/>
                    </a:lnTo>
                    <a:lnTo>
                      <a:pt x="154" y="276"/>
                    </a:lnTo>
                    <a:lnTo>
                      <a:pt x="161" y="275"/>
                    </a:lnTo>
                    <a:lnTo>
                      <a:pt x="170" y="273"/>
                    </a:lnTo>
                    <a:lnTo>
                      <a:pt x="177" y="271"/>
                    </a:lnTo>
                    <a:lnTo>
                      <a:pt x="185" y="269"/>
                    </a:lnTo>
                    <a:lnTo>
                      <a:pt x="192" y="265"/>
                    </a:lnTo>
                    <a:lnTo>
                      <a:pt x="200" y="262"/>
                    </a:lnTo>
                    <a:lnTo>
                      <a:pt x="206" y="258"/>
                    </a:lnTo>
                    <a:lnTo>
                      <a:pt x="214" y="254"/>
                    </a:lnTo>
                    <a:lnTo>
                      <a:pt x="220" y="249"/>
                    </a:lnTo>
                    <a:lnTo>
                      <a:pt x="226" y="244"/>
                    </a:lnTo>
                    <a:lnTo>
                      <a:pt x="233" y="239"/>
                    </a:lnTo>
                    <a:lnTo>
                      <a:pt x="238" y="233"/>
                    </a:lnTo>
                    <a:lnTo>
                      <a:pt x="243" y="227"/>
                    </a:lnTo>
                    <a:lnTo>
                      <a:pt x="249" y="221"/>
                    </a:lnTo>
                    <a:lnTo>
                      <a:pt x="253" y="214"/>
                    </a:lnTo>
                    <a:lnTo>
                      <a:pt x="257" y="208"/>
                    </a:lnTo>
                    <a:lnTo>
                      <a:pt x="260" y="200"/>
                    </a:lnTo>
                    <a:lnTo>
                      <a:pt x="265" y="193"/>
                    </a:lnTo>
                    <a:lnTo>
                      <a:pt x="267" y="186"/>
                    </a:lnTo>
                    <a:lnTo>
                      <a:pt x="270" y="178"/>
                    </a:lnTo>
                    <a:lnTo>
                      <a:pt x="272" y="171"/>
                    </a:lnTo>
                    <a:lnTo>
                      <a:pt x="273" y="162"/>
                    </a:lnTo>
                    <a:lnTo>
                      <a:pt x="274" y="155"/>
                    </a:lnTo>
                    <a:lnTo>
                      <a:pt x="275" y="146"/>
                    </a:lnTo>
                    <a:lnTo>
                      <a:pt x="275" y="13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97" name="Freeform 158"/>
              <p:cNvSpPr>
                <a:spLocks/>
              </p:cNvSpPr>
              <p:nvPr/>
            </p:nvSpPr>
            <p:spPr bwMode="auto">
              <a:xfrm>
                <a:off x="4150" y="817"/>
                <a:ext cx="56" cy="56"/>
              </a:xfrm>
              <a:custGeom>
                <a:avLst/>
                <a:gdLst>
                  <a:gd name="T0" fmla="*/ 2 w 276"/>
                  <a:gd name="T1" fmla="*/ 1 h 277"/>
                  <a:gd name="T2" fmla="*/ 2 w 276"/>
                  <a:gd name="T3" fmla="*/ 1 h 277"/>
                  <a:gd name="T4" fmla="*/ 2 w 276"/>
                  <a:gd name="T5" fmla="*/ 1 h 277"/>
                  <a:gd name="T6" fmla="*/ 2 w 276"/>
                  <a:gd name="T7" fmla="*/ 0 h 277"/>
                  <a:gd name="T8" fmla="*/ 2 w 276"/>
                  <a:gd name="T9" fmla="*/ 0 h 277"/>
                  <a:gd name="T10" fmla="*/ 2 w 276"/>
                  <a:gd name="T11" fmla="*/ 0 h 277"/>
                  <a:gd name="T12" fmla="*/ 2 w 276"/>
                  <a:gd name="T13" fmla="*/ 0 h 277"/>
                  <a:gd name="T14" fmla="*/ 1 w 276"/>
                  <a:gd name="T15" fmla="*/ 0 h 277"/>
                  <a:gd name="T16" fmla="*/ 1 w 276"/>
                  <a:gd name="T17" fmla="*/ 0 h 277"/>
                  <a:gd name="T18" fmla="*/ 1 w 276"/>
                  <a:gd name="T19" fmla="*/ 0 h 277"/>
                  <a:gd name="T20" fmla="*/ 1 w 276"/>
                  <a:gd name="T21" fmla="*/ 0 h 277"/>
                  <a:gd name="T22" fmla="*/ 1 w 276"/>
                  <a:gd name="T23" fmla="*/ 0 h 277"/>
                  <a:gd name="T24" fmla="*/ 0 w 276"/>
                  <a:gd name="T25" fmla="*/ 0 h 277"/>
                  <a:gd name="T26" fmla="*/ 0 w 276"/>
                  <a:gd name="T27" fmla="*/ 0 h 277"/>
                  <a:gd name="T28" fmla="*/ 0 w 276"/>
                  <a:gd name="T29" fmla="*/ 1 h 277"/>
                  <a:gd name="T30" fmla="*/ 0 w 276"/>
                  <a:gd name="T31" fmla="*/ 1 h 277"/>
                  <a:gd name="T32" fmla="*/ 0 w 276"/>
                  <a:gd name="T33" fmla="*/ 1 h 277"/>
                  <a:gd name="T34" fmla="*/ 0 w 276"/>
                  <a:gd name="T35" fmla="*/ 1 h 277"/>
                  <a:gd name="T36" fmla="*/ 0 w 276"/>
                  <a:gd name="T37" fmla="*/ 1 h 277"/>
                  <a:gd name="T38" fmla="*/ 0 w 276"/>
                  <a:gd name="T39" fmla="*/ 2 h 277"/>
                  <a:gd name="T40" fmla="*/ 0 w 276"/>
                  <a:gd name="T41" fmla="*/ 2 h 277"/>
                  <a:gd name="T42" fmla="*/ 0 w 276"/>
                  <a:gd name="T43" fmla="*/ 2 h 277"/>
                  <a:gd name="T44" fmla="*/ 1 w 276"/>
                  <a:gd name="T45" fmla="*/ 2 h 277"/>
                  <a:gd name="T46" fmla="*/ 1 w 276"/>
                  <a:gd name="T47" fmla="*/ 2 h 277"/>
                  <a:gd name="T48" fmla="*/ 1 w 276"/>
                  <a:gd name="T49" fmla="*/ 2 h 277"/>
                  <a:gd name="T50" fmla="*/ 1 w 276"/>
                  <a:gd name="T51" fmla="*/ 2 h 277"/>
                  <a:gd name="T52" fmla="*/ 1 w 276"/>
                  <a:gd name="T53" fmla="*/ 2 h 277"/>
                  <a:gd name="T54" fmla="*/ 2 w 276"/>
                  <a:gd name="T55" fmla="*/ 2 h 277"/>
                  <a:gd name="T56" fmla="*/ 2 w 276"/>
                  <a:gd name="T57" fmla="*/ 2 h 277"/>
                  <a:gd name="T58" fmla="*/ 2 w 276"/>
                  <a:gd name="T59" fmla="*/ 2 h 277"/>
                  <a:gd name="T60" fmla="*/ 2 w 276"/>
                  <a:gd name="T61" fmla="*/ 2 h 277"/>
                  <a:gd name="T62" fmla="*/ 2 w 276"/>
                  <a:gd name="T63" fmla="*/ 2 h 277"/>
                  <a:gd name="T64" fmla="*/ 2 w 276"/>
                  <a:gd name="T65" fmla="*/ 1 h 277"/>
                  <a:gd name="T66" fmla="*/ 2 w 276"/>
                  <a:gd name="T67" fmla="*/ 1 h 2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76" h="277">
                    <a:moveTo>
                      <a:pt x="276" y="138"/>
                    </a:moveTo>
                    <a:lnTo>
                      <a:pt x="275" y="125"/>
                    </a:lnTo>
                    <a:lnTo>
                      <a:pt x="274" y="113"/>
                    </a:lnTo>
                    <a:lnTo>
                      <a:pt x="271" y="100"/>
                    </a:lnTo>
                    <a:lnTo>
                      <a:pt x="267" y="88"/>
                    </a:lnTo>
                    <a:lnTo>
                      <a:pt x="261" y="76"/>
                    </a:lnTo>
                    <a:lnTo>
                      <a:pt x="255" y="66"/>
                    </a:lnTo>
                    <a:lnTo>
                      <a:pt x="248" y="55"/>
                    </a:lnTo>
                    <a:lnTo>
                      <a:pt x="240" y="45"/>
                    </a:lnTo>
                    <a:lnTo>
                      <a:pt x="230" y="36"/>
                    </a:lnTo>
                    <a:lnTo>
                      <a:pt x="221" y="27"/>
                    </a:lnTo>
                    <a:lnTo>
                      <a:pt x="210" y="21"/>
                    </a:lnTo>
                    <a:lnTo>
                      <a:pt x="200" y="15"/>
                    </a:lnTo>
                    <a:lnTo>
                      <a:pt x="188" y="9"/>
                    </a:lnTo>
                    <a:lnTo>
                      <a:pt x="176" y="5"/>
                    </a:lnTo>
                    <a:lnTo>
                      <a:pt x="163" y="2"/>
                    </a:lnTo>
                    <a:lnTo>
                      <a:pt x="151" y="1"/>
                    </a:lnTo>
                    <a:lnTo>
                      <a:pt x="138" y="0"/>
                    </a:lnTo>
                    <a:lnTo>
                      <a:pt x="125" y="1"/>
                    </a:lnTo>
                    <a:lnTo>
                      <a:pt x="112" y="2"/>
                    </a:lnTo>
                    <a:lnTo>
                      <a:pt x="100" y="5"/>
                    </a:lnTo>
                    <a:lnTo>
                      <a:pt x="88" y="9"/>
                    </a:lnTo>
                    <a:lnTo>
                      <a:pt x="76" y="15"/>
                    </a:lnTo>
                    <a:lnTo>
                      <a:pt x="65" y="21"/>
                    </a:lnTo>
                    <a:lnTo>
                      <a:pt x="55" y="27"/>
                    </a:lnTo>
                    <a:lnTo>
                      <a:pt x="45" y="36"/>
                    </a:lnTo>
                    <a:lnTo>
                      <a:pt x="36" y="45"/>
                    </a:lnTo>
                    <a:lnTo>
                      <a:pt x="28" y="55"/>
                    </a:lnTo>
                    <a:lnTo>
                      <a:pt x="21" y="66"/>
                    </a:lnTo>
                    <a:lnTo>
                      <a:pt x="14" y="76"/>
                    </a:lnTo>
                    <a:lnTo>
                      <a:pt x="9" y="88"/>
                    </a:lnTo>
                    <a:lnTo>
                      <a:pt x="5" y="100"/>
                    </a:lnTo>
                    <a:lnTo>
                      <a:pt x="3" y="113"/>
                    </a:lnTo>
                    <a:lnTo>
                      <a:pt x="0" y="125"/>
                    </a:lnTo>
                    <a:lnTo>
                      <a:pt x="0" y="138"/>
                    </a:lnTo>
                    <a:lnTo>
                      <a:pt x="0" y="151"/>
                    </a:lnTo>
                    <a:lnTo>
                      <a:pt x="3" y="164"/>
                    </a:lnTo>
                    <a:lnTo>
                      <a:pt x="5" y="175"/>
                    </a:lnTo>
                    <a:lnTo>
                      <a:pt x="9" y="188"/>
                    </a:lnTo>
                    <a:lnTo>
                      <a:pt x="14" y="200"/>
                    </a:lnTo>
                    <a:lnTo>
                      <a:pt x="21" y="211"/>
                    </a:lnTo>
                    <a:lnTo>
                      <a:pt x="28" y="221"/>
                    </a:lnTo>
                    <a:lnTo>
                      <a:pt x="36" y="231"/>
                    </a:lnTo>
                    <a:lnTo>
                      <a:pt x="45" y="240"/>
                    </a:lnTo>
                    <a:lnTo>
                      <a:pt x="55" y="248"/>
                    </a:lnTo>
                    <a:lnTo>
                      <a:pt x="65" y="255"/>
                    </a:lnTo>
                    <a:lnTo>
                      <a:pt x="76" y="262"/>
                    </a:lnTo>
                    <a:lnTo>
                      <a:pt x="88" y="267"/>
                    </a:lnTo>
                    <a:lnTo>
                      <a:pt x="100" y="271"/>
                    </a:lnTo>
                    <a:lnTo>
                      <a:pt x="112" y="273"/>
                    </a:lnTo>
                    <a:lnTo>
                      <a:pt x="125" y="276"/>
                    </a:lnTo>
                    <a:lnTo>
                      <a:pt x="138" y="277"/>
                    </a:lnTo>
                    <a:lnTo>
                      <a:pt x="151" y="276"/>
                    </a:lnTo>
                    <a:lnTo>
                      <a:pt x="163" y="273"/>
                    </a:lnTo>
                    <a:lnTo>
                      <a:pt x="176" y="271"/>
                    </a:lnTo>
                    <a:lnTo>
                      <a:pt x="188" y="267"/>
                    </a:lnTo>
                    <a:lnTo>
                      <a:pt x="200" y="262"/>
                    </a:lnTo>
                    <a:lnTo>
                      <a:pt x="210" y="255"/>
                    </a:lnTo>
                    <a:lnTo>
                      <a:pt x="221" y="248"/>
                    </a:lnTo>
                    <a:lnTo>
                      <a:pt x="230" y="240"/>
                    </a:lnTo>
                    <a:lnTo>
                      <a:pt x="240" y="231"/>
                    </a:lnTo>
                    <a:lnTo>
                      <a:pt x="248" y="221"/>
                    </a:lnTo>
                    <a:lnTo>
                      <a:pt x="255" y="211"/>
                    </a:lnTo>
                    <a:lnTo>
                      <a:pt x="261" y="200"/>
                    </a:lnTo>
                    <a:lnTo>
                      <a:pt x="267" y="188"/>
                    </a:lnTo>
                    <a:lnTo>
                      <a:pt x="271" y="175"/>
                    </a:lnTo>
                    <a:lnTo>
                      <a:pt x="274" y="164"/>
                    </a:lnTo>
                    <a:lnTo>
                      <a:pt x="275" y="151"/>
                    </a:lnTo>
                    <a:lnTo>
                      <a:pt x="276" y="1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4349" name="Group 159"/>
            <p:cNvGrpSpPr>
              <a:grpSpLocks/>
            </p:cNvGrpSpPr>
            <p:nvPr/>
          </p:nvGrpSpPr>
          <p:grpSpPr bwMode="auto">
            <a:xfrm>
              <a:off x="809" y="538"/>
              <a:ext cx="1452" cy="1163"/>
              <a:chOff x="2733" y="730"/>
              <a:chExt cx="1618" cy="1295"/>
            </a:xfrm>
          </p:grpSpPr>
          <p:sp>
            <p:nvSpPr>
              <p:cNvPr id="14371" name="Freeform 160"/>
              <p:cNvSpPr>
                <a:spLocks/>
              </p:cNvSpPr>
              <p:nvPr/>
            </p:nvSpPr>
            <p:spPr bwMode="auto">
              <a:xfrm>
                <a:off x="2772" y="1517"/>
                <a:ext cx="5" cy="19"/>
              </a:xfrm>
              <a:custGeom>
                <a:avLst/>
                <a:gdLst>
                  <a:gd name="T0" fmla="*/ 0 w 25"/>
                  <a:gd name="T1" fmla="*/ 0 h 86"/>
                  <a:gd name="T2" fmla="*/ 0 w 25"/>
                  <a:gd name="T3" fmla="*/ 0 h 86"/>
                  <a:gd name="T4" fmla="*/ 0 w 25"/>
                  <a:gd name="T5" fmla="*/ 0 h 86"/>
                  <a:gd name="T6" fmla="*/ 0 w 25"/>
                  <a:gd name="T7" fmla="*/ 0 h 86"/>
                  <a:gd name="T8" fmla="*/ 0 w 25"/>
                  <a:gd name="T9" fmla="*/ 0 h 86"/>
                  <a:gd name="T10" fmla="*/ 0 w 25"/>
                  <a:gd name="T11" fmla="*/ 0 h 86"/>
                  <a:gd name="T12" fmla="*/ 0 w 25"/>
                  <a:gd name="T13" fmla="*/ 0 h 86"/>
                  <a:gd name="T14" fmla="*/ 0 w 25"/>
                  <a:gd name="T15" fmla="*/ 0 h 86"/>
                  <a:gd name="T16" fmla="*/ 0 w 25"/>
                  <a:gd name="T17" fmla="*/ 0 h 86"/>
                  <a:gd name="T18" fmla="*/ 0 w 25"/>
                  <a:gd name="T19" fmla="*/ 0 h 86"/>
                  <a:gd name="T20" fmla="*/ 0 w 25"/>
                  <a:gd name="T21" fmla="*/ 0 h 86"/>
                  <a:gd name="T22" fmla="*/ 0 w 25"/>
                  <a:gd name="T23" fmla="*/ 0 h 86"/>
                  <a:gd name="T24" fmla="*/ 0 w 25"/>
                  <a:gd name="T25" fmla="*/ 0 h 86"/>
                  <a:gd name="T26" fmla="*/ 0 w 25"/>
                  <a:gd name="T27" fmla="*/ 0 h 86"/>
                  <a:gd name="T28" fmla="*/ 0 w 25"/>
                  <a:gd name="T29" fmla="*/ 0 h 86"/>
                  <a:gd name="T30" fmla="*/ 0 w 25"/>
                  <a:gd name="T31" fmla="*/ 0 h 86"/>
                  <a:gd name="T32" fmla="*/ 0 w 25"/>
                  <a:gd name="T33" fmla="*/ 0 h 86"/>
                  <a:gd name="T34" fmla="*/ 0 w 25"/>
                  <a:gd name="T35" fmla="*/ 0 h 86"/>
                  <a:gd name="T36" fmla="*/ 0 w 25"/>
                  <a:gd name="T37" fmla="*/ 0 h 86"/>
                  <a:gd name="T38" fmla="*/ 0 w 25"/>
                  <a:gd name="T39" fmla="*/ 1 h 86"/>
                  <a:gd name="T40" fmla="*/ 0 w 25"/>
                  <a:gd name="T41" fmla="*/ 1 h 86"/>
                  <a:gd name="T42" fmla="*/ 0 w 25"/>
                  <a:gd name="T43" fmla="*/ 1 h 86"/>
                  <a:gd name="T44" fmla="*/ 0 w 25"/>
                  <a:gd name="T45" fmla="*/ 1 h 86"/>
                  <a:gd name="T46" fmla="*/ 0 w 25"/>
                  <a:gd name="T47" fmla="*/ 1 h 86"/>
                  <a:gd name="T48" fmla="*/ 0 w 25"/>
                  <a:gd name="T49" fmla="*/ 1 h 86"/>
                  <a:gd name="T50" fmla="*/ 0 w 25"/>
                  <a:gd name="T51" fmla="*/ 1 h 86"/>
                  <a:gd name="T52" fmla="*/ 0 w 25"/>
                  <a:gd name="T53" fmla="*/ 1 h 86"/>
                  <a:gd name="T54" fmla="*/ 0 w 25"/>
                  <a:gd name="T55" fmla="*/ 1 h 86"/>
                  <a:gd name="T56" fmla="*/ 0 w 25"/>
                  <a:gd name="T57" fmla="*/ 1 h 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5" h="86">
                    <a:moveTo>
                      <a:pt x="4" y="0"/>
                    </a:moveTo>
                    <a:lnTo>
                      <a:pt x="3" y="3"/>
                    </a:lnTo>
                    <a:lnTo>
                      <a:pt x="2" y="5"/>
                    </a:lnTo>
                    <a:lnTo>
                      <a:pt x="2" y="9"/>
                    </a:lnTo>
                    <a:lnTo>
                      <a:pt x="1" y="12"/>
                    </a:lnTo>
                    <a:lnTo>
                      <a:pt x="1" y="15"/>
                    </a:lnTo>
                    <a:lnTo>
                      <a:pt x="1" y="17"/>
                    </a:lnTo>
                    <a:lnTo>
                      <a:pt x="1" y="20"/>
                    </a:lnTo>
                    <a:lnTo>
                      <a:pt x="0" y="23"/>
                    </a:lnTo>
                    <a:lnTo>
                      <a:pt x="0" y="26"/>
                    </a:lnTo>
                    <a:lnTo>
                      <a:pt x="0" y="29"/>
                    </a:lnTo>
                    <a:lnTo>
                      <a:pt x="1" y="32"/>
                    </a:lnTo>
                    <a:lnTo>
                      <a:pt x="1" y="35"/>
                    </a:lnTo>
                    <a:lnTo>
                      <a:pt x="1" y="37"/>
                    </a:lnTo>
                    <a:lnTo>
                      <a:pt x="2" y="41"/>
                    </a:lnTo>
                    <a:lnTo>
                      <a:pt x="2" y="44"/>
                    </a:lnTo>
                    <a:lnTo>
                      <a:pt x="3" y="47"/>
                    </a:lnTo>
                    <a:lnTo>
                      <a:pt x="4" y="49"/>
                    </a:lnTo>
                    <a:lnTo>
                      <a:pt x="4" y="52"/>
                    </a:lnTo>
                    <a:lnTo>
                      <a:pt x="6" y="54"/>
                    </a:lnTo>
                    <a:lnTo>
                      <a:pt x="7" y="58"/>
                    </a:lnTo>
                    <a:lnTo>
                      <a:pt x="8" y="60"/>
                    </a:lnTo>
                    <a:lnTo>
                      <a:pt x="10" y="62"/>
                    </a:lnTo>
                    <a:lnTo>
                      <a:pt x="13" y="67"/>
                    </a:lnTo>
                    <a:lnTo>
                      <a:pt x="19" y="77"/>
                    </a:lnTo>
                    <a:lnTo>
                      <a:pt x="20" y="80"/>
                    </a:lnTo>
                    <a:lnTo>
                      <a:pt x="22" y="82"/>
                    </a:lnTo>
                    <a:lnTo>
                      <a:pt x="24" y="84"/>
                    </a:lnTo>
                    <a:lnTo>
                      <a:pt x="25"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72" name="Freeform 161"/>
              <p:cNvSpPr>
                <a:spLocks/>
              </p:cNvSpPr>
              <p:nvPr/>
            </p:nvSpPr>
            <p:spPr bwMode="auto">
              <a:xfrm>
                <a:off x="2733" y="1451"/>
                <a:ext cx="55" cy="85"/>
              </a:xfrm>
              <a:custGeom>
                <a:avLst/>
                <a:gdLst>
                  <a:gd name="T0" fmla="*/ 2 w 264"/>
                  <a:gd name="T1" fmla="*/ 0 h 415"/>
                  <a:gd name="T2" fmla="*/ 2 w 264"/>
                  <a:gd name="T3" fmla="*/ 0 h 415"/>
                  <a:gd name="T4" fmla="*/ 2 w 264"/>
                  <a:gd name="T5" fmla="*/ 0 h 415"/>
                  <a:gd name="T6" fmla="*/ 2 w 264"/>
                  <a:gd name="T7" fmla="*/ 0 h 415"/>
                  <a:gd name="T8" fmla="*/ 2 w 264"/>
                  <a:gd name="T9" fmla="*/ 0 h 415"/>
                  <a:gd name="T10" fmla="*/ 2 w 264"/>
                  <a:gd name="T11" fmla="*/ 0 h 415"/>
                  <a:gd name="T12" fmla="*/ 2 w 264"/>
                  <a:gd name="T13" fmla="*/ 0 h 415"/>
                  <a:gd name="T14" fmla="*/ 2 w 264"/>
                  <a:gd name="T15" fmla="*/ 0 h 415"/>
                  <a:gd name="T16" fmla="*/ 2 w 264"/>
                  <a:gd name="T17" fmla="*/ 0 h 415"/>
                  <a:gd name="T18" fmla="*/ 2 w 264"/>
                  <a:gd name="T19" fmla="*/ 0 h 415"/>
                  <a:gd name="T20" fmla="*/ 1 w 264"/>
                  <a:gd name="T21" fmla="*/ 0 h 415"/>
                  <a:gd name="T22" fmla="*/ 1 w 264"/>
                  <a:gd name="T23" fmla="*/ 0 h 415"/>
                  <a:gd name="T24" fmla="*/ 1 w 264"/>
                  <a:gd name="T25" fmla="*/ 0 h 415"/>
                  <a:gd name="T26" fmla="*/ 1 w 264"/>
                  <a:gd name="T27" fmla="*/ 0 h 415"/>
                  <a:gd name="T28" fmla="*/ 1 w 264"/>
                  <a:gd name="T29" fmla="*/ 0 h 415"/>
                  <a:gd name="T30" fmla="*/ 1 w 264"/>
                  <a:gd name="T31" fmla="*/ 0 h 415"/>
                  <a:gd name="T32" fmla="*/ 1 w 264"/>
                  <a:gd name="T33" fmla="*/ 0 h 415"/>
                  <a:gd name="T34" fmla="*/ 1 w 264"/>
                  <a:gd name="T35" fmla="*/ 1 h 415"/>
                  <a:gd name="T36" fmla="*/ 1 w 264"/>
                  <a:gd name="T37" fmla="*/ 1 h 415"/>
                  <a:gd name="T38" fmla="*/ 0 w 264"/>
                  <a:gd name="T39" fmla="*/ 1 h 415"/>
                  <a:gd name="T40" fmla="*/ 0 w 264"/>
                  <a:gd name="T41" fmla="*/ 2 h 415"/>
                  <a:gd name="T42" fmla="*/ 0 w 264"/>
                  <a:gd name="T43" fmla="*/ 2 h 415"/>
                  <a:gd name="T44" fmla="*/ 0 w 264"/>
                  <a:gd name="T45" fmla="*/ 3 h 415"/>
                  <a:gd name="T46" fmla="*/ 0 w 264"/>
                  <a:gd name="T47" fmla="*/ 3 h 415"/>
                  <a:gd name="T48" fmla="*/ 0 w 264"/>
                  <a:gd name="T49" fmla="*/ 3 h 415"/>
                  <a:gd name="T50" fmla="*/ 0 w 264"/>
                  <a:gd name="T51" fmla="*/ 3 h 415"/>
                  <a:gd name="T52" fmla="*/ 0 w 264"/>
                  <a:gd name="T53" fmla="*/ 3 h 415"/>
                  <a:gd name="T54" fmla="*/ 0 w 264"/>
                  <a:gd name="T55" fmla="*/ 3 h 415"/>
                  <a:gd name="T56" fmla="*/ 0 w 264"/>
                  <a:gd name="T57" fmla="*/ 3 h 415"/>
                  <a:gd name="T58" fmla="*/ 0 w 264"/>
                  <a:gd name="T59" fmla="*/ 3 h 415"/>
                  <a:gd name="T60" fmla="*/ 0 w 264"/>
                  <a:gd name="T61" fmla="*/ 3 h 415"/>
                  <a:gd name="T62" fmla="*/ 0 w 264"/>
                  <a:gd name="T63" fmla="*/ 3 h 415"/>
                  <a:gd name="T64" fmla="*/ 0 w 264"/>
                  <a:gd name="T65" fmla="*/ 3 h 415"/>
                  <a:gd name="T66" fmla="*/ 1 w 264"/>
                  <a:gd name="T67" fmla="*/ 3 h 415"/>
                  <a:gd name="T68" fmla="*/ 1 w 264"/>
                  <a:gd name="T69" fmla="*/ 3 h 415"/>
                  <a:gd name="T70" fmla="*/ 1 w 264"/>
                  <a:gd name="T71" fmla="*/ 3 h 415"/>
                  <a:gd name="T72" fmla="*/ 1 w 264"/>
                  <a:gd name="T73" fmla="*/ 3 h 415"/>
                  <a:gd name="T74" fmla="*/ 1 w 264"/>
                  <a:gd name="T75" fmla="*/ 3 h 415"/>
                  <a:gd name="T76" fmla="*/ 1 w 264"/>
                  <a:gd name="T77" fmla="*/ 3 h 415"/>
                  <a:gd name="T78" fmla="*/ 1 w 264"/>
                  <a:gd name="T79" fmla="*/ 3 h 415"/>
                  <a:gd name="T80" fmla="*/ 1 w 264"/>
                  <a:gd name="T81" fmla="*/ 3 h 415"/>
                  <a:gd name="T82" fmla="*/ 2 w 264"/>
                  <a:gd name="T83" fmla="*/ 3 h 415"/>
                  <a:gd name="T84" fmla="*/ 2 w 264"/>
                  <a:gd name="T85" fmla="*/ 3 h 415"/>
                  <a:gd name="T86" fmla="*/ 2 w 264"/>
                  <a:gd name="T87" fmla="*/ 3 h 415"/>
                  <a:gd name="T88" fmla="*/ 2 w 264"/>
                  <a:gd name="T89" fmla="*/ 2 h 415"/>
                  <a:gd name="T90" fmla="*/ 2 w 264"/>
                  <a:gd name="T91" fmla="*/ 2 h 415"/>
                  <a:gd name="T92" fmla="*/ 2 w 264"/>
                  <a:gd name="T93" fmla="*/ 1 h 415"/>
                  <a:gd name="T94" fmla="*/ 2 w 264"/>
                  <a:gd name="T95" fmla="*/ 1 h 415"/>
                  <a:gd name="T96" fmla="*/ 2 w 264"/>
                  <a:gd name="T97" fmla="*/ 1 h 4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415">
                    <a:moveTo>
                      <a:pt x="263" y="54"/>
                    </a:moveTo>
                    <a:lnTo>
                      <a:pt x="263" y="52"/>
                    </a:lnTo>
                    <a:lnTo>
                      <a:pt x="264" y="50"/>
                    </a:lnTo>
                    <a:lnTo>
                      <a:pt x="264" y="48"/>
                    </a:lnTo>
                    <a:lnTo>
                      <a:pt x="264" y="46"/>
                    </a:lnTo>
                    <a:lnTo>
                      <a:pt x="264" y="44"/>
                    </a:lnTo>
                    <a:lnTo>
                      <a:pt x="264" y="42"/>
                    </a:lnTo>
                    <a:lnTo>
                      <a:pt x="264" y="40"/>
                    </a:lnTo>
                    <a:lnTo>
                      <a:pt x="264" y="37"/>
                    </a:lnTo>
                    <a:lnTo>
                      <a:pt x="264" y="35"/>
                    </a:lnTo>
                    <a:lnTo>
                      <a:pt x="263" y="33"/>
                    </a:lnTo>
                    <a:lnTo>
                      <a:pt x="263" y="31"/>
                    </a:lnTo>
                    <a:lnTo>
                      <a:pt x="261" y="29"/>
                    </a:lnTo>
                    <a:lnTo>
                      <a:pt x="260" y="25"/>
                    </a:lnTo>
                    <a:lnTo>
                      <a:pt x="259" y="20"/>
                    </a:lnTo>
                    <a:lnTo>
                      <a:pt x="258" y="18"/>
                    </a:lnTo>
                    <a:lnTo>
                      <a:pt x="257" y="16"/>
                    </a:lnTo>
                    <a:lnTo>
                      <a:pt x="256" y="14"/>
                    </a:lnTo>
                    <a:lnTo>
                      <a:pt x="256" y="12"/>
                    </a:lnTo>
                    <a:lnTo>
                      <a:pt x="254" y="10"/>
                    </a:lnTo>
                    <a:lnTo>
                      <a:pt x="253" y="8"/>
                    </a:lnTo>
                    <a:lnTo>
                      <a:pt x="252" y="6"/>
                    </a:lnTo>
                    <a:lnTo>
                      <a:pt x="251" y="4"/>
                    </a:lnTo>
                    <a:lnTo>
                      <a:pt x="249" y="3"/>
                    </a:lnTo>
                    <a:lnTo>
                      <a:pt x="249" y="2"/>
                    </a:lnTo>
                    <a:lnTo>
                      <a:pt x="248" y="2"/>
                    </a:lnTo>
                    <a:lnTo>
                      <a:pt x="245" y="1"/>
                    </a:lnTo>
                    <a:lnTo>
                      <a:pt x="243" y="1"/>
                    </a:lnTo>
                    <a:lnTo>
                      <a:pt x="241" y="0"/>
                    </a:lnTo>
                    <a:lnTo>
                      <a:pt x="239" y="0"/>
                    </a:lnTo>
                    <a:lnTo>
                      <a:pt x="237" y="0"/>
                    </a:lnTo>
                    <a:lnTo>
                      <a:pt x="235" y="0"/>
                    </a:lnTo>
                    <a:lnTo>
                      <a:pt x="231" y="0"/>
                    </a:lnTo>
                    <a:lnTo>
                      <a:pt x="226" y="0"/>
                    </a:lnTo>
                    <a:lnTo>
                      <a:pt x="221" y="0"/>
                    </a:lnTo>
                    <a:lnTo>
                      <a:pt x="217" y="0"/>
                    </a:lnTo>
                    <a:lnTo>
                      <a:pt x="208" y="0"/>
                    </a:lnTo>
                    <a:lnTo>
                      <a:pt x="200" y="0"/>
                    </a:lnTo>
                    <a:lnTo>
                      <a:pt x="191" y="0"/>
                    </a:lnTo>
                    <a:lnTo>
                      <a:pt x="183" y="0"/>
                    </a:lnTo>
                    <a:lnTo>
                      <a:pt x="178" y="0"/>
                    </a:lnTo>
                    <a:lnTo>
                      <a:pt x="174" y="0"/>
                    </a:lnTo>
                    <a:lnTo>
                      <a:pt x="170" y="0"/>
                    </a:lnTo>
                    <a:lnTo>
                      <a:pt x="166" y="1"/>
                    </a:lnTo>
                    <a:lnTo>
                      <a:pt x="161" y="1"/>
                    </a:lnTo>
                    <a:lnTo>
                      <a:pt x="157" y="2"/>
                    </a:lnTo>
                    <a:lnTo>
                      <a:pt x="153" y="3"/>
                    </a:lnTo>
                    <a:lnTo>
                      <a:pt x="149" y="4"/>
                    </a:lnTo>
                    <a:lnTo>
                      <a:pt x="144" y="5"/>
                    </a:lnTo>
                    <a:lnTo>
                      <a:pt x="140" y="6"/>
                    </a:lnTo>
                    <a:lnTo>
                      <a:pt x="137" y="9"/>
                    </a:lnTo>
                    <a:lnTo>
                      <a:pt x="133" y="11"/>
                    </a:lnTo>
                    <a:lnTo>
                      <a:pt x="128" y="13"/>
                    </a:lnTo>
                    <a:lnTo>
                      <a:pt x="125" y="15"/>
                    </a:lnTo>
                    <a:lnTo>
                      <a:pt x="121" y="17"/>
                    </a:lnTo>
                    <a:lnTo>
                      <a:pt x="118" y="19"/>
                    </a:lnTo>
                    <a:lnTo>
                      <a:pt x="115" y="22"/>
                    </a:lnTo>
                    <a:lnTo>
                      <a:pt x="111" y="26"/>
                    </a:lnTo>
                    <a:lnTo>
                      <a:pt x="108" y="28"/>
                    </a:lnTo>
                    <a:lnTo>
                      <a:pt x="105" y="31"/>
                    </a:lnTo>
                    <a:lnTo>
                      <a:pt x="99" y="37"/>
                    </a:lnTo>
                    <a:lnTo>
                      <a:pt x="95" y="40"/>
                    </a:lnTo>
                    <a:lnTo>
                      <a:pt x="92" y="43"/>
                    </a:lnTo>
                    <a:lnTo>
                      <a:pt x="90" y="46"/>
                    </a:lnTo>
                    <a:lnTo>
                      <a:pt x="87" y="50"/>
                    </a:lnTo>
                    <a:lnTo>
                      <a:pt x="86" y="51"/>
                    </a:lnTo>
                    <a:lnTo>
                      <a:pt x="85" y="53"/>
                    </a:lnTo>
                    <a:lnTo>
                      <a:pt x="83" y="57"/>
                    </a:lnTo>
                    <a:lnTo>
                      <a:pt x="77" y="64"/>
                    </a:lnTo>
                    <a:lnTo>
                      <a:pt x="73" y="71"/>
                    </a:lnTo>
                    <a:lnTo>
                      <a:pt x="69" y="79"/>
                    </a:lnTo>
                    <a:lnTo>
                      <a:pt x="67" y="83"/>
                    </a:lnTo>
                    <a:lnTo>
                      <a:pt x="64" y="86"/>
                    </a:lnTo>
                    <a:lnTo>
                      <a:pt x="62" y="91"/>
                    </a:lnTo>
                    <a:lnTo>
                      <a:pt x="60" y="94"/>
                    </a:lnTo>
                    <a:lnTo>
                      <a:pt x="59" y="98"/>
                    </a:lnTo>
                    <a:lnTo>
                      <a:pt x="58" y="102"/>
                    </a:lnTo>
                    <a:lnTo>
                      <a:pt x="56" y="107"/>
                    </a:lnTo>
                    <a:lnTo>
                      <a:pt x="55" y="111"/>
                    </a:lnTo>
                    <a:lnTo>
                      <a:pt x="53" y="119"/>
                    </a:lnTo>
                    <a:lnTo>
                      <a:pt x="49" y="135"/>
                    </a:lnTo>
                    <a:lnTo>
                      <a:pt x="43" y="152"/>
                    </a:lnTo>
                    <a:lnTo>
                      <a:pt x="35" y="185"/>
                    </a:lnTo>
                    <a:lnTo>
                      <a:pt x="25" y="218"/>
                    </a:lnTo>
                    <a:lnTo>
                      <a:pt x="21" y="235"/>
                    </a:lnTo>
                    <a:lnTo>
                      <a:pt x="15" y="252"/>
                    </a:lnTo>
                    <a:lnTo>
                      <a:pt x="11" y="268"/>
                    </a:lnTo>
                    <a:lnTo>
                      <a:pt x="9" y="277"/>
                    </a:lnTo>
                    <a:lnTo>
                      <a:pt x="7" y="285"/>
                    </a:lnTo>
                    <a:lnTo>
                      <a:pt x="5" y="294"/>
                    </a:lnTo>
                    <a:lnTo>
                      <a:pt x="4" y="302"/>
                    </a:lnTo>
                    <a:lnTo>
                      <a:pt x="3" y="307"/>
                    </a:lnTo>
                    <a:lnTo>
                      <a:pt x="2" y="311"/>
                    </a:lnTo>
                    <a:lnTo>
                      <a:pt x="1" y="315"/>
                    </a:lnTo>
                    <a:lnTo>
                      <a:pt x="1" y="320"/>
                    </a:lnTo>
                    <a:lnTo>
                      <a:pt x="0" y="324"/>
                    </a:lnTo>
                    <a:lnTo>
                      <a:pt x="0" y="328"/>
                    </a:lnTo>
                    <a:lnTo>
                      <a:pt x="0" y="332"/>
                    </a:lnTo>
                    <a:lnTo>
                      <a:pt x="0" y="337"/>
                    </a:lnTo>
                    <a:lnTo>
                      <a:pt x="0" y="341"/>
                    </a:lnTo>
                    <a:lnTo>
                      <a:pt x="0" y="345"/>
                    </a:lnTo>
                    <a:lnTo>
                      <a:pt x="1" y="349"/>
                    </a:lnTo>
                    <a:lnTo>
                      <a:pt x="1" y="354"/>
                    </a:lnTo>
                    <a:lnTo>
                      <a:pt x="2" y="358"/>
                    </a:lnTo>
                    <a:lnTo>
                      <a:pt x="3" y="362"/>
                    </a:lnTo>
                    <a:lnTo>
                      <a:pt x="4" y="366"/>
                    </a:lnTo>
                    <a:lnTo>
                      <a:pt x="5" y="371"/>
                    </a:lnTo>
                    <a:lnTo>
                      <a:pt x="7" y="375"/>
                    </a:lnTo>
                    <a:lnTo>
                      <a:pt x="8" y="379"/>
                    </a:lnTo>
                    <a:lnTo>
                      <a:pt x="10" y="382"/>
                    </a:lnTo>
                    <a:lnTo>
                      <a:pt x="12" y="387"/>
                    </a:lnTo>
                    <a:lnTo>
                      <a:pt x="14" y="390"/>
                    </a:lnTo>
                    <a:lnTo>
                      <a:pt x="15" y="392"/>
                    </a:lnTo>
                    <a:lnTo>
                      <a:pt x="17" y="394"/>
                    </a:lnTo>
                    <a:lnTo>
                      <a:pt x="18" y="395"/>
                    </a:lnTo>
                    <a:lnTo>
                      <a:pt x="20" y="397"/>
                    </a:lnTo>
                    <a:lnTo>
                      <a:pt x="21" y="399"/>
                    </a:lnTo>
                    <a:lnTo>
                      <a:pt x="22" y="400"/>
                    </a:lnTo>
                    <a:lnTo>
                      <a:pt x="24" y="402"/>
                    </a:lnTo>
                    <a:lnTo>
                      <a:pt x="25" y="404"/>
                    </a:lnTo>
                    <a:lnTo>
                      <a:pt x="27" y="405"/>
                    </a:lnTo>
                    <a:lnTo>
                      <a:pt x="29" y="406"/>
                    </a:lnTo>
                    <a:lnTo>
                      <a:pt x="30" y="407"/>
                    </a:lnTo>
                    <a:lnTo>
                      <a:pt x="33" y="408"/>
                    </a:lnTo>
                    <a:lnTo>
                      <a:pt x="35" y="409"/>
                    </a:lnTo>
                    <a:lnTo>
                      <a:pt x="37" y="410"/>
                    </a:lnTo>
                    <a:lnTo>
                      <a:pt x="39" y="411"/>
                    </a:lnTo>
                    <a:lnTo>
                      <a:pt x="41" y="411"/>
                    </a:lnTo>
                    <a:lnTo>
                      <a:pt x="43" y="412"/>
                    </a:lnTo>
                    <a:lnTo>
                      <a:pt x="45" y="412"/>
                    </a:lnTo>
                    <a:lnTo>
                      <a:pt x="47" y="413"/>
                    </a:lnTo>
                    <a:lnTo>
                      <a:pt x="50" y="413"/>
                    </a:lnTo>
                    <a:lnTo>
                      <a:pt x="54" y="414"/>
                    </a:lnTo>
                    <a:lnTo>
                      <a:pt x="58" y="414"/>
                    </a:lnTo>
                    <a:lnTo>
                      <a:pt x="62" y="414"/>
                    </a:lnTo>
                    <a:lnTo>
                      <a:pt x="67" y="414"/>
                    </a:lnTo>
                    <a:lnTo>
                      <a:pt x="71" y="414"/>
                    </a:lnTo>
                    <a:lnTo>
                      <a:pt x="88" y="414"/>
                    </a:lnTo>
                    <a:lnTo>
                      <a:pt x="92" y="414"/>
                    </a:lnTo>
                    <a:lnTo>
                      <a:pt x="96" y="414"/>
                    </a:lnTo>
                    <a:lnTo>
                      <a:pt x="105" y="415"/>
                    </a:lnTo>
                    <a:lnTo>
                      <a:pt x="109" y="415"/>
                    </a:lnTo>
                    <a:lnTo>
                      <a:pt x="113" y="415"/>
                    </a:lnTo>
                    <a:lnTo>
                      <a:pt x="116" y="415"/>
                    </a:lnTo>
                    <a:lnTo>
                      <a:pt x="118" y="415"/>
                    </a:lnTo>
                    <a:lnTo>
                      <a:pt x="120" y="414"/>
                    </a:lnTo>
                    <a:lnTo>
                      <a:pt x="122" y="414"/>
                    </a:lnTo>
                    <a:lnTo>
                      <a:pt x="124" y="413"/>
                    </a:lnTo>
                    <a:lnTo>
                      <a:pt x="126" y="413"/>
                    </a:lnTo>
                    <a:lnTo>
                      <a:pt x="128" y="412"/>
                    </a:lnTo>
                    <a:lnTo>
                      <a:pt x="130" y="411"/>
                    </a:lnTo>
                    <a:lnTo>
                      <a:pt x="133" y="411"/>
                    </a:lnTo>
                    <a:lnTo>
                      <a:pt x="135" y="410"/>
                    </a:lnTo>
                    <a:lnTo>
                      <a:pt x="136" y="409"/>
                    </a:lnTo>
                    <a:lnTo>
                      <a:pt x="138" y="408"/>
                    </a:lnTo>
                    <a:lnTo>
                      <a:pt x="142" y="405"/>
                    </a:lnTo>
                    <a:lnTo>
                      <a:pt x="145" y="403"/>
                    </a:lnTo>
                    <a:lnTo>
                      <a:pt x="149" y="399"/>
                    </a:lnTo>
                    <a:lnTo>
                      <a:pt x="152" y="397"/>
                    </a:lnTo>
                    <a:lnTo>
                      <a:pt x="155" y="394"/>
                    </a:lnTo>
                    <a:lnTo>
                      <a:pt x="158" y="391"/>
                    </a:lnTo>
                    <a:lnTo>
                      <a:pt x="161" y="388"/>
                    </a:lnTo>
                    <a:lnTo>
                      <a:pt x="164" y="384"/>
                    </a:lnTo>
                    <a:lnTo>
                      <a:pt x="167" y="381"/>
                    </a:lnTo>
                    <a:lnTo>
                      <a:pt x="169" y="377"/>
                    </a:lnTo>
                    <a:lnTo>
                      <a:pt x="171" y="374"/>
                    </a:lnTo>
                    <a:lnTo>
                      <a:pt x="174" y="370"/>
                    </a:lnTo>
                    <a:lnTo>
                      <a:pt x="176" y="366"/>
                    </a:lnTo>
                    <a:lnTo>
                      <a:pt x="177" y="362"/>
                    </a:lnTo>
                    <a:lnTo>
                      <a:pt x="179" y="359"/>
                    </a:lnTo>
                    <a:lnTo>
                      <a:pt x="182" y="355"/>
                    </a:lnTo>
                    <a:lnTo>
                      <a:pt x="183" y="350"/>
                    </a:lnTo>
                    <a:lnTo>
                      <a:pt x="185" y="346"/>
                    </a:lnTo>
                    <a:lnTo>
                      <a:pt x="186" y="343"/>
                    </a:lnTo>
                    <a:lnTo>
                      <a:pt x="188" y="339"/>
                    </a:lnTo>
                    <a:lnTo>
                      <a:pt x="190" y="330"/>
                    </a:lnTo>
                    <a:lnTo>
                      <a:pt x="192" y="322"/>
                    </a:lnTo>
                    <a:lnTo>
                      <a:pt x="194" y="313"/>
                    </a:lnTo>
                    <a:lnTo>
                      <a:pt x="197" y="306"/>
                    </a:lnTo>
                    <a:lnTo>
                      <a:pt x="201" y="289"/>
                    </a:lnTo>
                    <a:lnTo>
                      <a:pt x="205" y="272"/>
                    </a:lnTo>
                    <a:lnTo>
                      <a:pt x="209" y="255"/>
                    </a:lnTo>
                    <a:lnTo>
                      <a:pt x="212" y="238"/>
                    </a:lnTo>
                    <a:lnTo>
                      <a:pt x="217" y="222"/>
                    </a:lnTo>
                    <a:lnTo>
                      <a:pt x="222" y="205"/>
                    </a:lnTo>
                    <a:lnTo>
                      <a:pt x="226" y="188"/>
                    </a:lnTo>
                    <a:lnTo>
                      <a:pt x="231" y="172"/>
                    </a:lnTo>
                    <a:lnTo>
                      <a:pt x="235" y="154"/>
                    </a:lnTo>
                    <a:lnTo>
                      <a:pt x="240" y="137"/>
                    </a:lnTo>
                    <a:lnTo>
                      <a:pt x="245" y="121"/>
                    </a:lnTo>
                    <a:lnTo>
                      <a:pt x="250" y="104"/>
                    </a:lnTo>
                    <a:lnTo>
                      <a:pt x="252" y="96"/>
                    </a:lnTo>
                    <a:lnTo>
                      <a:pt x="254" y="88"/>
                    </a:lnTo>
                    <a:lnTo>
                      <a:pt x="256" y="80"/>
                    </a:lnTo>
                    <a:lnTo>
                      <a:pt x="258" y="71"/>
                    </a:lnTo>
                    <a:lnTo>
                      <a:pt x="259" y="63"/>
                    </a:lnTo>
                    <a:lnTo>
                      <a:pt x="260" y="59"/>
                    </a:lnTo>
                    <a:lnTo>
                      <a:pt x="26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73" name="Line 162"/>
              <p:cNvSpPr>
                <a:spLocks noChangeShapeType="1"/>
              </p:cNvSpPr>
              <p:nvPr/>
            </p:nvSpPr>
            <p:spPr bwMode="auto">
              <a:xfrm flipV="1">
                <a:off x="2789" y="1503"/>
                <a:ext cx="42"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4" name="Line 163"/>
              <p:cNvSpPr>
                <a:spLocks noChangeShapeType="1"/>
              </p:cNvSpPr>
              <p:nvPr/>
            </p:nvSpPr>
            <p:spPr bwMode="auto">
              <a:xfrm>
                <a:off x="2804" y="1503"/>
                <a:ext cx="13"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5" name="Freeform 164"/>
              <p:cNvSpPr>
                <a:spLocks/>
              </p:cNvSpPr>
              <p:nvPr/>
            </p:nvSpPr>
            <p:spPr bwMode="auto">
              <a:xfrm>
                <a:off x="3769" y="1975"/>
                <a:ext cx="6" cy="17"/>
              </a:xfrm>
              <a:custGeom>
                <a:avLst/>
                <a:gdLst>
                  <a:gd name="T0" fmla="*/ 0 w 25"/>
                  <a:gd name="T1" fmla="*/ 0 h 86"/>
                  <a:gd name="T2" fmla="*/ 0 w 25"/>
                  <a:gd name="T3" fmla="*/ 0 h 86"/>
                  <a:gd name="T4" fmla="*/ 0 w 25"/>
                  <a:gd name="T5" fmla="*/ 0 h 86"/>
                  <a:gd name="T6" fmla="*/ 0 w 25"/>
                  <a:gd name="T7" fmla="*/ 0 h 86"/>
                  <a:gd name="T8" fmla="*/ 0 w 25"/>
                  <a:gd name="T9" fmla="*/ 0 h 86"/>
                  <a:gd name="T10" fmla="*/ 0 w 25"/>
                  <a:gd name="T11" fmla="*/ 0 h 86"/>
                  <a:gd name="T12" fmla="*/ 0 w 25"/>
                  <a:gd name="T13" fmla="*/ 0 h 86"/>
                  <a:gd name="T14" fmla="*/ 0 w 25"/>
                  <a:gd name="T15" fmla="*/ 0 h 86"/>
                  <a:gd name="T16" fmla="*/ 0 w 25"/>
                  <a:gd name="T17" fmla="*/ 0 h 86"/>
                  <a:gd name="T18" fmla="*/ 0 w 25"/>
                  <a:gd name="T19" fmla="*/ 0 h 86"/>
                  <a:gd name="T20" fmla="*/ 0 w 25"/>
                  <a:gd name="T21" fmla="*/ 0 h 86"/>
                  <a:gd name="T22" fmla="*/ 0 w 25"/>
                  <a:gd name="T23" fmla="*/ 0 h 86"/>
                  <a:gd name="T24" fmla="*/ 0 w 25"/>
                  <a:gd name="T25" fmla="*/ 0 h 86"/>
                  <a:gd name="T26" fmla="*/ 0 w 25"/>
                  <a:gd name="T27" fmla="*/ 0 h 86"/>
                  <a:gd name="T28" fmla="*/ 0 w 25"/>
                  <a:gd name="T29" fmla="*/ 0 h 86"/>
                  <a:gd name="T30" fmla="*/ 0 w 25"/>
                  <a:gd name="T31" fmla="*/ 0 h 86"/>
                  <a:gd name="T32" fmla="*/ 0 w 25"/>
                  <a:gd name="T33" fmla="*/ 0 h 86"/>
                  <a:gd name="T34" fmla="*/ 0 w 25"/>
                  <a:gd name="T35" fmla="*/ 0 h 86"/>
                  <a:gd name="T36" fmla="*/ 0 w 25"/>
                  <a:gd name="T37" fmla="*/ 0 h 86"/>
                  <a:gd name="T38" fmla="*/ 0 w 25"/>
                  <a:gd name="T39" fmla="*/ 0 h 86"/>
                  <a:gd name="T40" fmla="*/ 0 w 25"/>
                  <a:gd name="T41" fmla="*/ 0 h 86"/>
                  <a:gd name="T42" fmla="*/ 0 w 25"/>
                  <a:gd name="T43" fmla="*/ 0 h 86"/>
                  <a:gd name="T44" fmla="*/ 0 w 25"/>
                  <a:gd name="T45" fmla="*/ 0 h 86"/>
                  <a:gd name="T46" fmla="*/ 0 w 25"/>
                  <a:gd name="T47" fmla="*/ 1 h 86"/>
                  <a:gd name="T48" fmla="*/ 0 w 25"/>
                  <a:gd name="T49" fmla="*/ 1 h 86"/>
                  <a:gd name="T50" fmla="*/ 0 w 25"/>
                  <a:gd name="T51" fmla="*/ 1 h 86"/>
                  <a:gd name="T52" fmla="*/ 0 w 25"/>
                  <a:gd name="T53" fmla="*/ 1 h 86"/>
                  <a:gd name="T54" fmla="*/ 0 w 25"/>
                  <a:gd name="T55" fmla="*/ 1 h 86"/>
                  <a:gd name="T56" fmla="*/ 0 w 25"/>
                  <a:gd name="T57" fmla="*/ 1 h 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5" h="86">
                    <a:moveTo>
                      <a:pt x="4" y="0"/>
                    </a:moveTo>
                    <a:lnTo>
                      <a:pt x="3" y="3"/>
                    </a:lnTo>
                    <a:lnTo>
                      <a:pt x="2" y="6"/>
                    </a:lnTo>
                    <a:lnTo>
                      <a:pt x="2" y="9"/>
                    </a:lnTo>
                    <a:lnTo>
                      <a:pt x="2" y="12"/>
                    </a:lnTo>
                    <a:lnTo>
                      <a:pt x="1" y="14"/>
                    </a:lnTo>
                    <a:lnTo>
                      <a:pt x="1" y="17"/>
                    </a:lnTo>
                    <a:lnTo>
                      <a:pt x="1" y="20"/>
                    </a:lnTo>
                    <a:lnTo>
                      <a:pt x="0" y="23"/>
                    </a:lnTo>
                    <a:lnTo>
                      <a:pt x="0" y="26"/>
                    </a:lnTo>
                    <a:lnTo>
                      <a:pt x="0" y="29"/>
                    </a:lnTo>
                    <a:lnTo>
                      <a:pt x="1" y="32"/>
                    </a:lnTo>
                    <a:lnTo>
                      <a:pt x="1" y="34"/>
                    </a:lnTo>
                    <a:lnTo>
                      <a:pt x="1" y="37"/>
                    </a:lnTo>
                    <a:lnTo>
                      <a:pt x="2" y="41"/>
                    </a:lnTo>
                    <a:lnTo>
                      <a:pt x="2" y="44"/>
                    </a:lnTo>
                    <a:lnTo>
                      <a:pt x="3" y="46"/>
                    </a:lnTo>
                    <a:lnTo>
                      <a:pt x="4" y="49"/>
                    </a:lnTo>
                    <a:lnTo>
                      <a:pt x="5" y="51"/>
                    </a:lnTo>
                    <a:lnTo>
                      <a:pt x="6" y="54"/>
                    </a:lnTo>
                    <a:lnTo>
                      <a:pt x="7" y="57"/>
                    </a:lnTo>
                    <a:lnTo>
                      <a:pt x="8" y="60"/>
                    </a:lnTo>
                    <a:lnTo>
                      <a:pt x="9" y="62"/>
                    </a:lnTo>
                    <a:lnTo>
                      <a:pt x="12" y="67"/>
                    </a:lnTo>
                    <a:lnTo>
                      <a:pt x="19" y="77"/>
                    </a:lnTo>
                    <a:lnTo>
                      <a:pt x="20" y="79"/>
                    </a:lnTo>
                    <a:lnTo>
                      <a:pt x="22" y="82"/>
                    </a:lnTo>
                    <a:lnTo>
                      <a:pt x="24" y="84"/>
                    </a:lnTo>
                    <a:lnTo>
                      <a:pt x="25"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76" name="Freeform 165"/>
              <p:cNvSpPr>
                <a:spLocks/>
              </p:cNvSpPr>
              <p:nvPr/>
            </p:nvSpPr>
            <p:spPr bwMode="auto">
              <a:xfrm>
                <a:off x="3731" y="1907"/>
                <a:ext cx="54" cy="85"/>
              </a:xfrm>
              <a:custGeom>
                <a:avLst/>
                <a:gdLst>
                  <a:gd name="T0" fmla="*/ 2 w 264"/>
                  <a:gd name="T1" fmla="*/ 0 h 416"/>
                  <a:gd name="T2" fmla="*/ 2 w 264"/>
                  <a:gd name="T3" fmla="*/ 0 h 416"/>
                  <a:gd name="T4" fmla="*/ 2 w 264"/>
                  <a:gd name="T5" fmla="*/ 0 h 416"/>
                  <a:gd name="T6" fmla="*/ 2 w 264"/>
                  <a:gd name="T7" fmla="*/ 0 h 416"/>
                  <a:gd name="T8" fmla="*/ 2 w 264"/>
                  <a:gd name="T9" fmla="*/ 0 h 416"/>
                  <a:gd name="T10" fmla="*/ 2 w 264"/>
                  <a:gd name="T11" fmla="*/ 0 h 416"/>
                  <a:gd name="T12" fmla="*/ 2 w 264"/>
                  <a:gd name="T13" fmla="*/ 0 h 416"/>
                  <a:gd name="T14" fmla="*/ 2 w 264"/>
                  <a:gd name="T15" fmla="*/ 0 h 416"/>
                  <a:gd name="T16" fmla="*/ 2 w 264"/>
                  <a:gd name="T17" fmla="*/ 0 h 416"/>
                  <a:gd name="T18" fmla="*/ 2 w 264"/>
                  <a:gd name="T19" fmla="*/ 0 h 416"/>
                  <a:gd name="T20" fmla="*/ 1 w 264"/>
                  <a:gd name="T21" fmla="*/ 0 h 416"/>
                  <a:gd name="T22" fmla="*/ 1 w 264"/>
                  <a:gd name="T23" fmla="*/ 0 h 416"/>
                  <a:gd name="T24" fmla="*/ 1 w 264"/>
                  <a:gd name="T25" fmla="*/ 0 h 416"/>
                  <a:gd name="T26" fmla="*/ 1 w 264"/>
                  <a:gd name="T27" fmla="*/ 0 h 416"/>
                  <a:gd name="T28" fmla="*/ 1 w 264"/>
                  <a:gd name="T29" fmla="*/ 0 h 416"/>
                  <a:gd name="T30" fmla="*/ 1 w 264"/>
                  <a:gd name="T31" fmla="*/ 0 h 416"/>
                  <a:gd name="T32" fmla="*/ 1 w 264"/>
                  <a:gd name="T33" fmla="*/ 0 h 416"/>
                  <a:gd name="T34" fmla="*/ 1 w 264"/>
                  <a:gd name="T35" fmla="*/ 1 h 416"/>
                  <a:gd name="T36" fmla="*/ 0 w 264"/>
                  <a:gd name="T37" fmla="*/ 1 h 416"/>
                  <a:gd name="T38" fmla="*/ 0 w 264"/>
                  <a:gd name="T39" fmla="*/ 1 h 416"/>
                  <a:gd name="T40" fmla="*/ 0 w 264"/>
                  <a:gd name="T41" fmla="*/ 2 h 416"/>
                  <a:gd name="T42" fmla="*/ 0 w 264"/>
                  <a:gd name="T43" fmla="*/ 2 h 416"/>
                  <a:gd name="T44" fmla="*/ 0 w 264"/>
                  <a:gd name="T45" fmla="*/ 3 h 416"/>
                  <a:gd name="T46" fmla="*/ 0 w 264"/>
                  <a:gd name="T47" fmla="*/ 3 h 416"/>
                  <a:gd name="T48" fmla="*/ 0 w 264"/>
                  <a:gd name="T49" fmla="*/ 3 h 416"/>
                  <a:gd name="T50" fmla="*/ 0 w 264"/>
                  <a:gd name="T51" fmla="*/ 3 h 416"/>
                  <a:gd name="T52" fmla="*/ 0 w 264"/>
                  <a:gd name="T53" fmla="*/ 3 h 416"/>
                  <a:gd name="T54" fmla="*/ 0 w 264"/>
                  <a:gd name="T55" fmla="*/ 3 h 416"/>
                  <a:gd name="T56" fmla="*/ 0 w 264"/>
                  <a:gd name="T57" fmla="*/ 3 h 416"/>
                  <a:gd name="T58" fmla="*/ 0 w 264"/>
                  <a:gd name="T59" fmla="*/ 3 h 416"/>
                  <a:gd name="T60" fmla="*/ 0 w 264"/>
                  <a:gd name="T61" fmla="*/ 3 h 416"/>
                  <a:gd name="T62" fmla="*/ 0 w 264"/>
                  <a:gd name="T63" fmla="*/ 3 h 416"/>
                  <a:gd name="T64" fmla="*/ 0 w 264"/>
                  <a:gd name="T65" fmla="*/ 3 h 416"/>
                  <a:gd name="T66" fmla="*/ 1 w 264"/>
                  <a:gd name="T67" fmla="*/ 3 h 416"/>
                  <a:gd name="T68" fmla="*/ 1 w 264"/>
                  <a:gd name="T69" fmla="*/ 3 h 416"/>
                  <a:gd name="T70" fmla="*/ 1 w 264"/>
                  <a:gd name="T71" fmla="*/ 3 h 416"/>
                  <a:gd name="T72" fmla="*/ 1 w 264"/>
                  <a:gd name="T73" fmla="*/ 3 h 416"/>
                  <a:gd name="T74" fmla="*/ 1 w 264"/>
                  <a:gd name="T75" fmla="*/ 3 h 416"/>
                  <a:gd name="T76" fmla="*/ 1 w 264"/>
                  <a:gd name="T77" fmla="*/ 3 h 416"/>
                  <a:gd name="T78" fmla="*/ 1 w 264"/>
                  <a:gd name="T79" fmla="*/ 3 h 416"/>
                  <a:gd name="T80" fmla="*/ 1 w 264"/>
                  <a:gd name="T81" fmla="*/ 3 h 416"/>
                  <a:gd name="T82" fmla="*/ 1 w 264"/>
                  <a:gd name="T83" fmla="*/ 3 h 416"/>
                  <a:gd name="T84" fmla="*/ 2 w 264"/>
                  <a:gd name="T85" fmla="*/ 3 h 416"/>
                  <a:gd name="T86" fmla="*/ 2 w 264"/>
                  <a:gd name="T87" fmla="*/ 3 h 416"/>
                  <a:gd name="T88" fmla="*/ 2 w 264"/>
                  <a:gd name="T89" fmla="*/ 2 h 416"/>
                  <a:gd name="T90" fmla="*/ 2 w 264"/>
                  <a:gd name="T91" fmla="*/ 2 h 416"/>
                  <a:gd name="T92" fmla="*/ 2 w 264"/>
                  <a:gd name="T93" fmla="*/ 1 h 416"/>
                  <a:gd name="T94" fmla="*/ 2 w 264"/>
                  <a:gd name="T95" fmla="*/ 1 h 416"/>
                  <a:gd name="T96" fmla="*/ 2 w 264"/>
                  <a:gd name="T97" fmla="*/ 1 h 4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416">
                    <a:moveTo>
                      <a:pt x="263" y="56"/>
                    </a:moveTo>
                    <a:lnTo>
                      <a:pt x="263" y="53"/>
                    </a:lnTo>
                    <a:lnTo>
                      <a:pt x="264" y="51"/>
                    </a:lnTo>
                    <a:lnTo>
                      <a:pt x="264" y="49"/>
                    </a:lnTo>
                    <a:lnTo>
                      <a:pt x="264" y="47"/>
                    </a:lnTo>
                    <a:lnTo>
                      <a:pt x="264" y="45"/>
                    </a:lnTo>
                    <a:lnTo>
                      <a:pt x="264" y="43"/>
                    </a:lnTo>
                    <a:lnTo>
                      <a:pt x="264" y="41"/>
                    </a:lnTo>
                    <a:lnTo>
                      <a:pt x="264" y="39"/>
                    </a:lnTo>
                    <a:lnTo>
                      <a:pt x="264" y="36"/>
                    </a:lnTo>
                    <a:lnTo>
                      <a:pt x="263" y="34"/>
                    </a:lnTo>
                    <a:lnTo>
                      <a:pt x="263" y="32"/>
                    </a:lnTo>
                    <a:lnTo>
                      <a:pt x="262" y="30"/>
                    </a:lnTo>
                    <a:lnTo>
                      <a:pt x="261" y="26"/>
                    </a:lnTo>
                    <a:lnTo>
                      <a:pt x="260" y="21"/>
                    </a:lnTo>
                    <a:lnTo>
                      <a:pt x="259" y="19"/>
                    </a:lnTo>
                    <a:lnTo>
                      <a:pt x="258" y="16"/>
                    </a:lnTo>
                    <a:lnTo>
                      <a:pt x="258" y="14"/>
                    </a:lnTo>
                    <a:lnTo>
                      <a:pt x="257" y="13"/>
                    </a:lnTo>
                    <a:lnTo>
                      <a:pt x="256" y="11"/>
                    </a:lnTo>
                    <a:lnTo>
                      <a:pt x="254" y="9"/>
                    </a:lnTo>
                    <a:lnTo>
                      <a:pt x="253" y="7"/>
                    </a:lnTo>
                    <a:lnTo>
                      <a:pt x="251" y="6"/>
                    </a:lnTo>
                    <a:lnTo>
                      <a:pt x="249" y="4"/>
                    </a:lnTo>
                    <a:lnTo>
                      <a:pt x="249" y="3"/>
                    </a:lnTo>
                    <a:lnTo>
                      <a:pt x="248" y="3"/>
                    </a:lnTo>
                    <a:lnTo>
                      <a:pt x="246" y="2"/>
                    </a:lnTo>
                    <a:lnTo>
                      <a:pt x="244" y="1"/>
                    </a:lnTo>
                    <a:lnTo>
                      <a:pt x="242" y="1"/>
                    </a:lnTo>
                    <a:lnTo>
                      <a:pt x="240" y="1"/>
                    </a:lnTo>
                    <a:lnTo>
                      <a:pt x="238" y="0"/>
                    </a:lnTo>
                    <a:lnTo>
                      <a:pt x="236" y="0"/>
                    </a:lnTo>
                    <a:lnTo>
                      <a:pt x="231" y="0"/>
                    </a:lnTo>
                    <a:lnTo>
                      <a:pt x="227" y="0"/>
                    </a:lnTo>
                    <a:lnTo>
                      <a:pt x="222" y="0"/>
                    </a:lnTo>
                    <a:lnTo>
                      <a:pt x="217" y="1"/>
                    </a:lnTo>
                    <a:lnTo>
                      <a:pt x="209" y="0"/>
                    </a:lnTo>
                    <a:lnTo>
                      <a:pt x="200" y="0"/>
                    </a:lnTo>
                    <a:lnTo>
                      <a:pt x="192" y="0"/>
                    </a:lnTo>
                    <a:lnTo>
                      <a:pt x="183" y="0"/>
                    </a:lnTo>
                    <a:lnTo>
                      <a:pt x="179" y="1"/>
                    </a:lnTo>
                    <a:lnTo>
                      <a:pt x="175" y="1"/>
                    </a:lnTo>
                    <a:lnTo>
                      <a:pt x="171" y="1"/>
                    </a:lnTo>
                    <a:lnTo>
                      <a:pt x="166" y="2"/>
                    </a:lnTo>
                    <a:lnTo>
                      <a:pt x="162" y="2"/>
                    </a:lnTo>
                    <a:lnTo>
                      <a:pt x="158" y="3"/>
                    </a:lnTo>
                    <a:lnTo>
                      <a:pt x="154" y="4"/>
                    </a:lnTo>
                    <a:lnTo>
                      <a:pt x="149" y="4"/>
                    </a:lnTo>
                    <a:lnTo>
                      <a:pt x="145" y="7"/>
                    </a:lnTo>
                    <a:lnTo>
                      <a:pt x="141" y="8"/>
                    </a:lnTo>
                    <a:lnTo>
                      <a:pt x="138" y="10"/>
                    </a:lnTo>
                    <a:lnTo>
                      <a:pt x="133" y="11"/>
                    </a:lnTo>
                    <a:lnTo>
                      <a:pt x="129" y="13"/>
                    </a:lnTo>
                    <a:lnTo>
                      <a:pt x="126" y="15"/>
                    </a:lnTo>
                    <a:lnTo>
                      <a:pt x="123" y="18"/>
                    </a:lnTo>
                    <a:lnTo>
                      <a:pt x="118" y="20"/>
                    </a:lnTo>
                    <a:lnTo>
                      <a:pt x="115" y="24"/>
                    </a:lnTo>
                    <a:lnTo>
                      <a:pt x="112" y="26"/>
                    </a:lnTo>
                    <a:lnTo>
                      <a:pt x="109" y="29"/>
                    </a:lnTo>
                    <a:lnTo>
                      <a:pt x="106" y="32"/>
                    </a:lnTo>
                    <a:lnTo>
                      <a:pt x="99" y="37"/>
                    </a:lnTo>
                    <a:lnTo>
                      <a:pt x="96" y="41"/>
                    </a:lnTo>
                    <a:lnTo>
                      <a:pt x="93" y="44"/>
                    </a:lnTo>
                    <a:lnTo>
                      <a:pt x="91" y="47"/>
                    </a:lnTo>
                    <a:lnTo>
                      <a:pt x="87" y="50"/>
                    </a:lnTo>
                    <a:lnTo>
                      <a:pt x="86" y="52"/>
                    </a:lnTo>
                    <a:lnTo>
                      <a:pt x="85" y="54"/>
                    </a:lnTo>
                    <a:lnTo>
                      <a:pt x="83" y="58"/>
                    </a:lnTo>
                    <a:lnTo>
                      <a:pt x="78" y="65"/>
                    </a:lnTo>
                    <a:lnTo>
                      <a:pt x="74" y="73"/>
                    </a:lnTo>
                    <a:lnTo>
                      <a:pt x="69" y="80"/>
                    </a:lnTo>
                    <a:lnTo>
                      <a:pt x="67" y="83"/>
                    </a:lnTo>
                    <a:lnTo>
                      <a:pt x="65" y="87"/>
                    </a:lnTo>
                    <a:lnTo>
                      <a:pt x="63" y="92"/>
                    </a:lnTo>
                    <a:lnTo>
                      <a:pt x="62" y="95"/>
                    </a:lnTo>
                    <a:lnTo>
                      <a:pt x="60" y="99"/>
                    </a:lnTo>
                    <a:lnTo>
                      <a:pt x="59" y="103"/>
                    </a:lnTo>
                    <a:lnTo>
                      <a:pt x="57" y="108"/>
                    </a:lnTo>
                    <a:lnTo>
                      <a:pt x="56" y="111"/>
                    </a:lnTo>
                    <a:lnTo>
                      <a:pt x="53" y="119"/>
                    </a:lnTo>
                    <a:lnTo>
                      <a:pt x="49" y="136"/>
                    </a:lnTo>
                    <a:lnTo>
                      <a:pt x="45" y="154"/>
                    </a:lnTo>
                    <a:lnTo>
                      <a:pt x="35" y="187"/>
                    </a:lnTo>
                    <a:lnTo>
                      <a:pt x="26" y="220"/>
                    </a:lnTo>
                    <a:lnTo>
                      <a:pt x="21" y="237"/>
                    </a:lnTo>
                    <a:lnTo>
                      <a:pt x="16" y="253"/>
                    </a:lnTo>
                    <a:lnTo>
                      <a:pt x="12" y="270"/>
                    </a:lnTo>
                    <a:lnTo>
                      <a:pt x="10" y="278"/>
                    </a:lnTo>
                    <a:lnTo>
                      <a:pt x="8" y="287"/>
                    </a:lnTo>
                    <a:lnTo>
                      <a:pt x="7" y="295"/>
                    </a:lnTo>
                    <a:lnTo>
                      <a:pt x="4" y="304"/>
                    </a:lnTo>
                    <a:lnTo>
                      <a:pt x="3" y="308"/>
                    </a:lnTo>
                    <a:lnTo>
                      <a:pt x="2" y="312"/>
                    </a:lnTo>
                    <a:lnTo>
                      <a:pt x="1" y="316"/>
                    </a:lnTo>
                    <a:lnTo>
                      <a:pt x="1" y="321"/>
                    </a:lnTo>
                    <a:lnTo>
                      <a:pt x="0" y="325"/>
                    </a:lnTo>
                    <a:lnTo>
                      <a:pt x="0" y="329"/>
                    </a:lnTo>
                    <a:lnTo>
                      <a:pt x="0" y="333"/>
                    </a:lnTo>
                    <a:lnTo>
                      <a:pt x="0" y="338"/>
                    </a:lnTo>
                    <a:lnTo>
                      <a:pt x="0" y="342"/>
                    </a:lnTo>
                    <a:lnTo>
                      <a:pt x="0" y="346"/>
                    </a:lnTo>
                    <a:lnTo>
                      <a:pt x="1" y="350"/>
                    </a:lnTo>
                    <a:lnTo>
                      <a:pt x="1" y="355"/>
                    </a:lnTo>
                    <a:lnTo>
                      <a:pt x="2" y="359"/>
                    </a:lnTo>
                    <a:lnTo>
                      <a:pt x="3" y="363"/>
                    </a:lnTo>
                    <a:lnTo>
                      <a:pt x="4" y="368"/>
                    </a:lnTo>
                    <a:lnTo>
                      <a:pt x="6" y="372"/>
                    </a:lnTo>
                    <a:lnTo>
                      <a:pt x="8" y="376"/>
                    </a:lnTo>
                    <a:lnTo>
                      <a:pt x="9" y="379"/>
                    </a:lnTo>
                    <a:lnTo>
                      <a:pt x="11" y="383"/>
                    </a:lnTo>
                    <a:lnTo>
                      <a:pt x="13" y="388"/>
                    </a:lnTo>
                    <a:lnTo>
                      <a:pt x="15" y="391"/>
                    </a:lnTo>
                    <a:lnTo>
                      <a:pt x="16" y="393"/>
                    </a:lnTo>
                    <a:lnTo>
                      <a:pt x="17" y="395"/>
                    </a:lnTo>
                    <a:lnTo>
                      <a:pt x="18" y="396"/>
                    </a:lnTo>
                    <a:lnTo>
                      <a:pt x="20" y="398"/>
                    </a:lnTo>
                    <a:lnTo>
                      <a:pt x="21" y="399"/>
                    </a:lnTo>
                    <a:lnTo>
                      <a:pt x="23" y="402"/>
                    </a:lnTo>
                    <a:lnTo>
                      <a:pt x="25" y="403"/>
                    </a:lnTo>
                    <a:lnTo>
                      <a:pt x="26" y="404"/>
                    </a:lnTo>
                    <a:lnTo>
                      <a:pt x="28" y="406"/>
                    </a:lnTo>
                    <a:lnTo>
                      <a:pt x="30" y="407"/>
                    </a:lnTo>
                    <a:lnTo>
                      <a:pt x="31" y="408"/>
                    </a:lnTo>
                    <a:lnTo>
                      <a:pt x="33" y="409"/>
                    </a:lnTo>
                    <a:lnTo>
                      <a:pt x="35" y="410"/>
                    </a:lnTo>
                    <a:lnTo>
                      <a:pt x="37" y="411"/>
                    </a:lnTo>
                    <a:lnTo>
                      <a:pt x="40" y="411"/>
                    </a:lnTo>
                    <a:lnTo>
                      <a:pt x="42" y="412"/>
                    </a:lnTo>
                    <a:lnTo>
                      <a:pt x="44" y="413"/>
                    </a:lnTo>
                    <a:lnTo>
                      <a:pt x="46" y="413"/>
                    </a:lnTo>
                    <a:lnTo>
                      <a:pt x="48" y="414"/>
                    </a:lnTo>
                    <a:lnTo>
                      <a:pt x="50" y="414"/>
                    </a:lnTo>
                    <a:lnTo>
                      <a:pt x="54" y="415"/>
                    </a:lnTo>
                    <a:lnTo>
                      <a:pt x="59" y="415"/>
                    </a:lnTo>
                    <a:lnTo>
                      <a:pt x="63" y="415"/>
                    </a:lnTo>
                    <a:lnTo>
                      <a:pt x="67" y="415"/>
                    </a:lnTo>
                    <a:lnTo>
                      <a:pt x="72" y="415"/>
                    </a:lnTo>
                    <a:lnTo>
                      <a:pt x="89" y="415"/>
                    </a:lnTo>
                    <a:lnTo>
                      <a:pt x="93" y="415"/>
                    </a:lnTo>
                    <a:lnTo>
                      <a:pt x="97" y="415"/>
                    </a:lnTo>
                    <a:lnTo>
                      <a:pt x="106" y="415"/>
                    </a:lnTo>
                    <a:lnTo>
                      <a:pt x="110" y="416"/>
                    </a:lnTo>
                    <a:lnTo>
                      <a:pt x="114" y="416"/>
                    </a:lnTo>
                    <a:lnTo>
                      <a:pt x="116" y="415"/>
                    </a:lnTo>
                    <a:lnTo>
                      <a:pt x="118" y="415"/>
                    </a:lnTo>
                    <a:lnTo>
                      <a:pt x="121" y="415"/>
                    </a:lnTo>
                    <a:lnTo>
                      <a:pt x="123" y="415"/>
                    </a:lnTo>
                    <a:lnTo>
                      <a:pt x="125" y="414"/>
                    </a:lnTo>
                    <a:lnTo>
                      <a:pt x="127" y="414"/>
                    </a:lnTo>
                    <a:lnTo>
                      <a:pt x="129" y="413"/>
                    </a:lnTo>
                    <a:lnTo>
                      <a:pt x="131" y="412"/>
                    </a:lnTo>
                    <a:lnTo>
                      <a:pt x="133" y="411"/>
                    </a:lnTo>
                    <a:lnTo>
                      <a:pt x="135" y="410"/>
                    </a:lnTo>
                    <a:lnTo>
                      <a:pt x="138" y="409"/>
                    </a:lnTo>
                    <a:lnTo>
                      <a:pt x="139" y="408"/>
                    </a:lnTo>
                    <a:lnTo>
                      <a:pt x="143" y="406"/>
                    </a:lnTo>
                    <a:lnTo>
                      <a:pt x="146" y="404"/>
                    </a:lnTo>
                    <a:lnTo>
                      <a:pt x="149" y="401"/>
                    </a:lnTo>
                    <a:lnTo>
                      <a:pt x="152" y="397"/>
                    </a:lnTo>
                    <a:lnTo>
                      <a:pt x="156" y="395"/>
                    </a:lnTo>
                    <a:lnTo>
                      <a:pt x="159" y="392"/>
                    </a:lnTo>
                    <a:lnTo>
                      <a:pt x="162" y="389"/>
                    </a:lnTo>
                    <a:lnTo>
                      <a:pt x="164" y="386"/>
                    </a:lnTo>
                    <a:lnTo>
                      <a:pt x="167" y="381"/>
                    </a:lnTo>
                    <a:lnTo>
                      <a:pt x="169" y="378"/>
                    </a:lnTo>
                    <a:lnTo>
                      <a:pt x="172" y="375"/>
                    </a:lnTo>
                    <a:lnTo>
                      <a:pt x="175" y="371"/>
                    </a:lnTo>
                    <a:lnTo>
                      <a:pt x="177" y="368"/>
                    </a:lnTo>
                    <a:lnTo>
                      <a:pt x="178" y="363"/>
                    </a:lnTo>
                    <a:lnTo>
                      <a:pt x="180" y="359"/>
                    </a:lnTo>
                    <a:lnTo>
                      <a:pt x="182" y="356"/>
                    </a:lnTo>
                    <a:lnTo>
                      <a:pt x="183" y="352"/>
                    </a:lnTo>
                    <a:lnTo>
                      <a:pt x="185" y="347"/>
                    </a:lnTo>
                    <a:lnTo>
                      <a:pt x="187" y="343"/>
                    </a:lnTo>
                    <a:lnTo>
                      <a:pt x="189" y="339"/>
                    </a:lnTo>
                    <a:lnTo>
                      <a:pt x="191" y="331"/>
                    </a:lnTo>
                    <a:lnTo>
                      <a:pt x="193" y="323"/>
                    </a:lnTo>
                    <a:lnTo>
                      <a:pt x="196" y="314"/>
                    </a:lnTo>
                    <a:lnTo>
                      <a:pt x="197" y="306"/>
                    </a:lnTo>
                    <a:lnTo>
                      <a:pt x="201" y="289"/>
                    </a:lnTo>
                    <a:lnTo>
                      <a:pt x="206" y="273"/>
                    </a:lnTo>
                    <a:lnTo>
                      <a:pt x="210" y="256"/>
                    </a:lnTo>
                    <a:lnTo>
                      <a:pt x="214" y="239"/>
                    </a:lnTo>
                    <a:lnTo>
                      <a:pt x="218" y="222"/>
                    </a:lnTo>
                    <a:lnTo>
                      <a:pt x="223" y="206"/>
                    </a:lnTo>
                    <a:lnTo>
                      <a:pt x="227" y="189"/>
                    </a:lnTo>
                    <a:lnTo>
                      <a:pt x="231" y="172"/>
                    </a:lnTo>
                    <a:lnTo>
                      <a:pt x="237" y="156"/>
                    </a:lnTo>
                    <a:lnTo>
                      <a:pt x="241" y="139"/>
                    </a:lnTo>
                    <a:lnTo>
                      <a:pt x="246" y="123"/>
                    </a:lnTo>
                    <a:lnTo>
                      <a:pt x="250" y="106"/>
                    </a:lnTo>
                    <a:lnTo>
                      <a:pt x="253" y="97"/>
                    </a:lnTo>
                    <a:lnTo>
                      <a:pt x="255" y="89"/>
                    </a:lnTo>
                    <a:lnTo>
                      <a:pt x="257" y="80"/>
                    </a:lnTo>
                    <a:lnTo>
                      <a:pt x="259" y="73"/>
                    </a:lnTo>
                    <a:lnTo>
                      <a:pt x="261" y="64"/>
                    </a:lnTo>
                    <a:lnTo>
                      <a:pt x="261" y="60"/>
                    </a:lnTo>
                    <a:lnTo>
                      <a:pt x="262"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77" name="Freeform 166"/>
              <p:cNvSpPr>
                <a:spLocks/>
              </p:cNvSpPr>
              <p:nvPr/>
            </p:nvSpPr>
            <p:spPr bwMode="auto">
              <a:xfrm>
                <a:off x="3792" y="1949"/>
                <a:ext cx="48" cy="76"/>
              </a:xfrm>
              <a:custGeom>
                <a:avLst/>
                <a:gdLst>
                  <a:gd name="T0" fmla="*/ 0 w 232"/>
                  <a:gd name="T1" fmla="*/ 3 h 372"/>
                  <a:gd name="T2" fmla="*/ 0 w 232"/>
                  <a:gd name="T3" fmla="*/ 3 h 372"/>
                  <a:gd name="T4" fmla="*/ 2 w 232"/>
                  <a:gd name="T5" fmla="*/ 0 h 372"/>
                  <a:gd name="T6" fmla="*/ 0 60000 65536"/>
                  <a:gd name="T7" fmla="*/ 0 60000 65536"/>
                  <a:gd name="T8" fmla="*/ 0 60000 65536"/>
                </a:gdLst>
                <a:ahLst/>
                <a:cxnLst>
                  <a:cxn ang="T6">
                    <a:pos x="T0" y="T1"/>
                  </a:cxn>
                  <a:cxn ang="T7">
                    <a:pos x="T2" y="T3"/>
                  </a:cxn>
                  <a:cxn ang="T8">
                    <a:pos x="T4" y="T5"/>
                  </a:cxn>
                </a:cxnLst>
                <a:rect l="0" t="0" r="r" b="b"/>
                <a:pathLst>
                  <a:path w="232" h="372">
                    <a:moveTo>
                      <a:pt x="0" y="372"/>
                    </a:moveTo>
                    <a:lnTo>
                      <a:pt x="33" y="372"/>
                    </a:lnTo>
                    <a:lnTo>
                      <a:pt x="23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78" name="Line 167"/>
              <p:cNvSpPr>
                <a:spLocks noChangeShapeType="1"/>
              </p:cNvSpPr>
              <p:nvPr/>
            </p:nvSpPr>
            <p:spPr bwMode="auto">
              <a:xfrm>
                <a:off x="3812" y="1949"/>
                <a:ext cx="0"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9" name="Freeform 168"/>
              <p:cNvSpPr>
                <a:spLocks/>
              </p:cNvSpPr>
              <p:nvPr/>
            </p:nvSpPr>
            <p:spPr bwMode="auto">
              <a:xfrm>
                <a:off x="3769" y="798"/>
                <a:ext cx="6" cy="17"/>
              </a:xfrm>
              <a:custGeom>
                <a:avLst/>
                <a:gdLst>
                  <a:gd name="T0" fmla="*/ 0 w 25"/>
                  <a:gd name="T1" fmla="*/ 0 h 87"/>
                  <a:gd name="T2" fmla="*/ 0 w 25"/>
                  <a:gd name="T3" fmla="*/ 0 h 87"/>
                  <a:gd name="T4" fmla="*/ 0 w 25"/>
                  <a:gd name="T5" fmla="*/ 0 h 87"/>
                  <a:gd name="T6" fmla="*/ 0 w 25"/>
                  <a:gd name="T7" fmla="*/ 0 h 87"/>
                  <a:gd name="T8" fmla="*/ 0 w 25"/>
                  <a:gd name="T9" fmla="*/ 0 h 87"/>
                  <a:gd name="T10" fmla="*/ 0 w 25"/>
                  <a:gd name="T11" fmla="*/ 0 h 87"/>
                  <a:gd name="T12" fmla="*/ 0 w 25"/>
                  <a:gd name="T13" fmla="*/ 0 h 87"/>
                  <a:gd name="T14" fmla="*/ 0 w 25"/>
                  <a:gd name="T15" fmla="*/ 0 h 87"/>
                  <a:gd name="T16" fmla="*/ 0 w 25"/>
                  <a:gd name="T17" fmla="*/ 0 h 87"/>
                  <a:gd name="T18" fmla="*/ 0 w 25"/>
                  <a:gd name="T19" fmla="*/ 0 h 87"/>
                  <a:gd name="T20" fmla="*/ 0 w 25"/>
                  <a:gd name="T21" fmla="*/ 0 h 87"/>
                  <a:gd name="T22" fmla="*/ 0 w 25"/>
                  <a:gd name="T23" fmla="*/ 0 h 87"/>
                  <a:gd name="T24" fmla="*/ 0 w 25"/>
                  <a:gd name="T25" fmla="*/ 0 h 87"/>
                  <a:gd name="T26" fmla="*/ 0 w 25"/>
                  <a:gd name="T27" fmla="*/ 0 h 87"/>
                  <a:gd name="T28" fmla="*/ 0 w 25"/>
                  <a:gd name="T29" fmla="*/ 0 h 87"/>
                  <a:gd name="T30" fmla="*/ 0 w 25"/>
                  <a:gd name="T31" fmla="*/ 0 h 87"/>
                  <a:gd name="T32" fmla="*/ 0 w 25"/>
                  <a:gd name="T33" fmla="*/ 0 h 87"/>
                  <a:gd name="T34" fmla="*/ 0 w 25"/>
                  <a:gd name="T35" fmla="*/ 0 h 87"/>
                  <a:gd name="T36" fmla="*/ 0 w 25"/>
                  <a:gd name="T37" fmla="*/ 0 h 87"/>
                  <a:gd name="T38" fmla="*/ 0 w 25"/>
                  <a:gd name="T39" fmla="*/ 0 h 87"/>
                  <a:gd name="T40" fmla="*/ 0 w 25"/>
                  <a:gd name="T41" fmla="*/ 0 h 87"/>
                  <a:gd name="T42" fmla="*/ 0 w 25"/>
                  <a:gd name="T43" fmla="*/ 0 h 87"/>
                  <a:gd name="T44" fmla="*/ 0 w 25"/>
                  <a:gd name="T45" fmla="*/ 0 h 87"/>
                  <a:gd name="T46" fmla="*/ 0 w 25"/>
                  <a:gd name="T47" fmla="*/ 1 h 87"/>
                  <a:gd name="T48" fmla="*/ 0 w 25"/>
                  <a:gd name="T49" fmla="*/ 1 h 87"/>
                  <a:gd name="T50" fmla="*/ 0 w 25"/>
                  <a:gd name="T51" fmla="*/ 1 h 87"/>
                  <a:gd name="T52" fmla="*/ 0 w 25"/>
                  <a:gd name="T53" fmla="*/ 1 h 87"/>
                  <a:gd name="T54" fmla="*/ 0 w 25"/>
                  <a:gd name="T55" fmla="*/ 1 h 87"/>
                  <a:gd name="T56" fmla="*/ 0 w 25"/>
                  <a:gd name="T57" fmla="*/ 1 h 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5" h="87">
                    <a:moveTo>
                      <a:pt x="3" y="0"/>
                    </a:moveTo>
                    <a:lnTo>
                      <a:pt x="3" y="2"/>
                    </a:lnTo>
                    <a:lnTo>
                      <a:pt x="2" y="6"/>
                    </a:lnTo>
                    <a:lnTo>
                      <a:pt x="2" y="9"/>
                    </a:lnTo>
                    <a:lnTo>
                      <a:pt x="1" y="12"/>
                    </a:lnTo>
                    <a:lnTo>
                      <a:pt x="1" y="14"/>
                    </a:lnTo>
                    <a:lnTo>
                      <a:pt x="1" y="17"/>
                    </a:lnTo>
                    <a:lnTo>
                      <a:pt x="0" y="21"/>
                    </a:lnTo>
                    <a:lnTo>
                      <a:pt x="0" y="23"/>
                    </a:lnTo>
                    <a:lnTo>
                      <a:pt x="0" y="26"/>
                    </a:lnTo>
                    <a:lnTo>
                      <a:pt x="0" y="29"/>
                    </a:lnTo>
                    <a:lnTo>
                      <a:pt x="0" y="32"/>
                    </a:lnTo>
                    <a:lnTo>
                      <a:pt x="1" y="34"/>
                    </a:lnTo>
                    <a:lnTo>
                      <a:pt x="1" y="38"/>
                    </a:lnTo>
                    <a:lnTo>
                      <a:pt x="1" y="41"/>
                    </a:lnTo>
                    <a:lnTo>
                      <a:pt x="2" y="44"/>
                    </a:lnTo>
                    <a:lnTo>
                      <a:pt x="3" y="46"/>
                    </a:lnTo>
                    <a:lnTo>
                      <a:pt x="3" y="49"/>
                    </a:lnTo>
                    <a:lnTo>
                      <a:pt x="4" y="51"/>
                    </a:lnTo>
                    <a:lnTo>
                      <a:pt x="5" y="55"/>
                    </a:lnTo>
                    <a:lnTo>
                      <a:pt x="7" y="57"/>
                    </a:lnTo>
                    <a:lnTo>
                      <a:pt x="8" y="60"/>
                    </a:lnTo>
                    <a:lnTo>
                      <a:pt x="9" y="62"/>
                    </a:lnTo>
                    <a:lnTo>
                      <a:pt x="12" y="67"/>
                    </a:lnTo>
                    <a:lnTo>
                      <a:pt x="19" y="77"/>
                    </a:lnTo>
                    <a:lnTo>
                      <a:pt x="20" y="79"/>
                    </a:lnTo>
                    <a:lnTo>
                      <a:pt x="22" y="82"/>
                    </a:lnTo>
                    <a:lnTo>
                      <a:pt x="23" y="84"/>
                    </a:lnTo>
                    <a:lnTo>
                      <a:pt x="25"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80" name="Freeform 169"/>
              <p:cNvSpPr>
                <a:spLocks/>
              </p:cNvSpPr>
              <p:nvPr/>
            </p:nvSpPr>
            <p:spPr bwMode="auto">
              <a:xfrm>
                <a:off x="3730" y="730"/>
                <a:ext cx="55" cy="85"/>
              </a:xfrm>
              <a:custGeom>
                <a:avLst/>
                <a:gdLst>
                  <a:gd name="T0" fmla="*/ 2 w 264"/>
                  <a:gd name="T1" fmla="*/ 0 h 416"/>
                  <a:gd name="T2" fmla="*/ 2 w 264"/>
                  <a:gd name="T3" fmla="*/ 0 h 416"/>
                  <a:gd name="T4" fmla="*/ 2 w 264"/>
                  <a:gd name="T5" fmla="*/ 0 h 416"/>
                  <a:gd name="T6" fmla="*/ 2 w 264"/>
                  <a:gd name="T7" fmla="*/ 0 h 416"/>
                  <a:gd name="T8" fmla="*/ 2 w 264"/>
                  <a:gd name="T9" fmla="*/ 0 h 416"/>
                  <a:gd name="T10" fmla="*/ 2 w 264"/>
                  <a:gd name="T11" fmla="*/ 0 h 416"/>
                  <a:gd name="T12" fmla="*/ 2 w 264"/>
                  <a:gd name="T13" fmla="*/ 0 h 416"/>
                  <a:gd name="T14" fmla="*/ 2 w 264"/>
                  <a:gd name="T15" fmla="*/ 0 h 416"/>
                  <a:gd name="T16" fmla="*/ 2 w 264"/>
                  <a:gd name="T17" fmla="*/ 0 h 416"/>
                  <a:gd name="T18" fmla="*/ 2 w 264"/>
                  <a:gd name="T19" fmla="*/ 0 h 416"/>
                  <a:gd name="T20" fmla="*/ 1 w 264"/>
                  <a:gd name="T21" fmla="*/ 0 h 416"/>
                  <a:gd name="T22" fmla="*/ 1 w 264"/>
                  <a:gd name="T23" fmla="*/ 0 h 416"/>
                  <a:gd name="T24" fmla="*/ 1 w 264"/>
                  <a:gd name="T25" fmla="*/ 0 h 416"/>
                  <a:gd name="T26" fmla="*/ 1 w 264"/>
                  <a:gd name="T27" fmla="*/ 0 h 416"/>
                  <a:gd name="T28" fmla="*/ 1 w 264"/>
                  <a:gd name="T29" fmla="*/ 0 h 416"/>
                  <a:gd name="T30" fmla="*/ 1 w 264"/>
                  <a:gd name="T31" fmla="*/ 0 h 416"/>
                  <a:gd name="T32" fmla="*/ 1 w 264"/>
                  <a:gd name="T33" fmla="*/ 1 h 416"/>
                  <a:gd name="T34" fmla="*/ 1 w 264"/>
                  <a:gd name="T35" fmla="*/ 1 h 416"/>
                  <a:gd name="T36" fmla="*/ 1 w 264"/>
                  <a:gd name="T37" fmla="*/ 1 h 416"/>
                  <a:gd name="T38" fmla="*/ 0 w 264"/>
                  <a:gd name="T39" fmla="*/ 1 h 416"/>
                  <a:gd name="T40" fmla="*/ 0 w 264"/>
                  <a:gd name="T41" fmla="*/ 2 h 416"/>
                  <a:gd name="T42" fmla="*/ 0 w 264"/>
                  <a:gd name="T43" fmla="*/ 2 h 416"/>
                  <a:gd name="T44" fmla="*/ 0 w 264"/>
                  <a:gd name="T45" fmla="*/ 3 h 416"/>
                  <a:gd name="T46" fmla="*/ 0 w 264"/>
                  <a:gd name="T47" fmla="*/ 3 h 416"/>
                  <a:gd name="T48" fmla="*/ 0 w 264"/>
                  <a:gd name="T49" fmla="*/ 3 h 416"/>
                  <a:gd name="T50" fmla="*/ 0 w 264"/>
                  <a:gd name="T51" fmla="*/ 3 h 416"/>
                  <a:gd name="T52" fmla="*/ 0 w 264"/>
                  <a:gd name="T53" fmla="*/ 3 h 416"/>
                  <a:gd name="T54" fmla="*/ 0 w 264"/>
                  <a:gd name="T55" fmla="*/ 3 h 416"/>
                  <a:gd name="T56" fmla="*/ 0 w 264"/>
                  <a:gd name="T57" fmla="*/ 3 h 416"/>
                  <a:gd name="T58" fmla="*/ 0 w 264"/>
                  <a:gd name="T59" fmla="*/ 3 h 416"/>
                  <a:gd name="T60" fmla="*/ 0 w 264"/>
                  <a:gd name="T61" fmla="*/ 3 h 416"/>
                  <a:gd name="T62" fmla="*/ 0 w 264"/>
                  <a:gd name="T63" fmla="*/ 3 h 416"/>
                  <a:gd name="T64" fmla="*/ 0 w 264"/>
                  <a:gd name="T65" fmla="*/ 3 h 416"/>
                  <a:gd name="T66" fmla="*/ 1 w 264"/>
                  <a:gd name="T67" fmla="*/ 3 h 416"/>
                  <a:gd name="T68" fmla="*/ 1 w 264"/>
                  <a:gd name="T69" fmla="*/ 3 h 416"/>
                  <a:gd name="T70" fmla="*/ 1 w 264"/>
                  <a:gd name="T71" fmla="*/ 3 h 416"/>
                  <a:gd name="T72" fmla="*/ 1 w 264"/>
                  <a:gd name="T73" fmla="*/ 3 h 416"/>
                  <a:gd name="T74" fmla="*/ 1 w 264"/>
                  <a:gd name="T75" fmla="*/ 3 h 416"/>
                  <a:gd name="T76" fmla="*/ 1 w 264"/>
                  <a:gd name="T77" fmla="*/ 3 h 416"/>
                  <a:gd name="T78" fmla="*/ 1 w 264"/>
                  <a:gd name="T79" fmla="*/ 3 h 416"/>
                  <a:gd name="T80" fmla="*/ 1 w 264"/>
                  <a:gd name="T81" fmla="*/ 3 h 416"/>
                  <a:gd name="T82" fmla="*/ 2 w 264"/>
                  <a:gd name="T83" fmla="*/ 3 h 416"/>
                  <a:gd name="T84" fmla="*/ 2 w 264"/>
                  <a:gd name="T85" fmla="*/ 3 h 416"/>
                  <a:gd name="T86" fmla="*/ 2 w 264"/>
                  <a:gd name="T87" fmla="*/ 3 h 416"/>
                  <a:gd name="T88" fmla="*/ 2 w 264"/>
                  <a:gd name="T89" fmla="*/ 2 h 416"/>
                  <a:gd name="T90" fmla="*/ 2 w 264"/>
                  <a:gd name="T91" fmla="*/ 2 h 416"/>
                  <a:gd name="T92" fmla="*/ 2 w 264"/>
                  <a:gd name="T93" fmla="*/ 1 h 416"/>
                  <a:gd name="T94" fmla="*/ 2 w 264"/>
                  <a:gd name="T95" fmla="*/ 1 h 416"/>
                  <a:gd name="T96" fmla="*/ 2 w 264"/>
                  <a:gd name="T97" fmla="*/ 0 h 4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4" h="416">
                    <a:moveTo>
                      <a:pt x="263" y="56"/>
                    </a:moveTo>
                    <a:lnTo>
                      <a:pt x="263" y="54"/>
                    </a:lnTo>
                    <a:lnTo>
                      <a:pt x="264" y="51"/>
                    </a:lnTo>
                    <a:lnTo>
                      <a:pt x="264" y="49"/>
                    </a:lnTo>
                    <a:lnTo>
                      <a:pt x="264" y="47"/>
                    </a:lnTo>
                    <a:lnTo>
                      <a:pt x="264" y="45"/>
                    </a:lnTo>
                    <a:lnTo>
                      <a:pt x="264" y="43"/>
                    </a:lnTo>
                    <a:lnTo>
                      <a:pt x="264" y="41"/>
                    </a:lnTo>
                    <a:lnTo>
                      <a:pt x="264" y="39"/>
                    </a:lnTo>
                    <a:lnTo>
                      <a:pt x="263" y="36"/>
                    </a:lnTo>
                    <a:lnTo>
                      <a:pt x="263" y="34"/>
                    </a:lnTo>
                    <a:lnTo>
                      <a:pt x="263" y="32"/>
                    </a:lnTo>
                    <a:lnTo>
                      <a:pt x="262" y="30"/>
                    </a:lnTo>
                    <a:lnTo>
                      <a:pt x="261" y="26"/>
                    </a:lnTo>
                    <a:lnTo>
                      <a:pt x="260" y="22"/>
                    </a:lnTo>
                    <a:lnTo>
                      <a:pt x="259" y="18"/>
                    </a:lnTo>
                    <a:lnTo>
                      <a:pt x="258" y="16"/>
                    </a:lnTo>
                    <a:lnTo>
                      <a:pt x="257" y="14"/>
                    </a:lnTo>
                    <a:lnTo>
                      <a:pt x="256" y="12"/>
                    </a:lnTo>
                    <a:lnTo>
                      <a:pt x="255" y="11"/>
                    </a:lnTo>
                    <a:lnTo>
                      <a:pt x="254" y="9"/>
                    </a:lnTo>
                    <a:lnTo>
                      <a:pt x="252" y="7"/>
                    </a:lnTo>
                    <a:lnTo>
                      <a:pt x="251" y="6"/>
                    </a:lnTo>
                    <a:lnTo>
                      <a:pt x="249" y="5"/>
                    </a:lnTo>
                    <a:lnTo>
                      <a:pt x="248" y="3"/>
                    </a:lnTo>
                    <a:lnTo>
                      <a:pt x="246" y="2"/>
                    </a:lnTo>
                    <a:lnTo>
                      <a:pt x="244" y="1"/>
                    </a:lnTo>
                    <a:lnTo>
                      <a:pt x="242" y="1"/>
                    </a:lnTo>
                    <a:lnTo>
                      <a:pt x="240" y="1"/>
                    </a:lnTo>
                    <a:lnTo>
                      <a:pt x="238" y="0"/>
                    </a:lnTo>
                    <a:lnTo>
                      <a:pt x="235" y="0"/>
                    </a:lnTo>
                    <a:lnTo>
                      <a:pt x="231" y="0"/>
                    </a:lnTo>
                    <a:lnTo>
                      <a:pt x="226" y="0"/>
                    </a:lnTo>
                    <a:lnTo>
                      <a:pt x="222" y="0"/>
                    </a:lnTo>
                    <a:lnTo>
                      <a:pt x="217" y="0"/>
                    </a:lnTo>
                    <a:lnTo>
                      <a:pt x="209" y="0"/>
                    </a:lnTo>
                    <a:lnTo>
                      <a:pt x="200" y="0"/>
                    </a:lnTo>
                    <a:lnTo>
                      <a:pt x="192" y="0"/>
                    </a:lnTo>
                    <a:lnTo>
                      <a:pt x="183" y="0"/>
                    </a:lnTo>
                    <a:lnTo>
                      <a:pt x="179" y="1"/>
                    </a:lnTo>
                    <a:lnTo>
                      <a:pt x="175" y="1"/>
                    </a:lnTo>
                    <a:lnTo>
                      <a:pt x="170" y="1"/>
                    </a:lnTo>
                    <a:lnTo>
                      <a:pt x="166" y="2"/>
                    </a:lnTo>
                    <a:lnTo>
                      <a:pt x="162" y="2"/>
                    </a:lnTo>
                    <a:lnTo>
                      <a:pt x="158" y="3"/>
                    </a:lnTo>
                    <a:lnTo>
                      <a:pt x="153" y="3"/>
                    </a:lnTo>
                    <a:lnTo>
                      <a:pt x="149" y="5"/>
                    </a:lnTo>
                    <a:lnTo>
                      <a:pt x="145" y="7"/>
                    </a:lnTo>
                    <a:lnTo>
                      <a:pt x="141" y="8"/>
                    </a:lnTo>
                    <a:lnTo>
                      <a:pt x="136" y="9"/>
                    </a:lnTo>
                    <a:lnTo>
                      <a:pt x="133" y="11"/>
                    </a:lnTo>
                    <a:lnTo>
                      <a:pt x="129" y="13"/>
                    </a:lnTo>
                    <a:lnTo>
                      <a:pt x="126" y="15"/>
                    </a:lnTo>
                    <a:lnTo>
                      <a:pt x="122" y="18"/>
                    </a:lnTo>
                    <a:lnTo>
                      <a:pt x="118" y="21"/>
                    </a:lnTo>
                    <a:lnTo>
                      <a:pt x="115" y="24"/>
                    </a:lnTo>
                    <a:lnTo>
                      <a:pt x="112" y="26"/>
                    </a:lnTo>
                    <a:lnTo>
                      <a:pt x="109" y="29"/>
                    </a:lnTo>
                    <a:lnTo>
                      <a:pt x="106" y="32"/>
                    </a:lnTo>
                    <a:lnTo>
                      <a:pt x="99" y="38"/>
                    </a:lnTo>
                    <a:lnTo>
                      <a:pt x="96" y="41"/>
                    </a:lnTo>
                    <a:lnTo>
                      <a:pt x="93" y="44"/>
                    </a:lnTo>
                    <a:lnTo>
                      <a:pt x="90" y="47"/>
                    </a:lnTo>
                    <a:lnTo>
                      <a:pt x="87" y="50"/>
                    </a:lnTo>
                    <a:lnTo>
                      <a:pt x="86" y="52"/>
                    </a:lnTo>
                    <a:lnTo>
                      <a:pt x="85" y="54"/>
                    </a:lnTo>
                    <a:lnTo>
                      <a:pt x="82" y="58"/>
                    </a:lnTo>
                    <a:lnTo>
                      <a:pt x="78" y="65"/>
                    </a:lnTo>
                    <a:lnTo>
                      <a:pt x="74" y="73"/>
                    </a:lnTo>
                    <a:lnTo>
                      <a:pt x="69" y="80"/>
                    </a:lnTo>
                    <a:lnTo>
                      <a:pt x="67" y="83"/>
                    </a:lnTo>
                    <a:lnTo>
                      <a:pt x="65" y="88"/>
                    </a:lnTo>
                    <a:lnTo>
                      <a:pt x="63" y="91"/>
                    </a:lnTo>
                    <a:lnTo>
                      <a:pt x="61" y="95"/>
                    </a:lnTo>
                    <a:lnTo>
                      <a:pt x="60" y="99"/>
                    </a:lnTo>
                    <a:lnTo>
                      <a:pt x="58" y="104"/>
                    </a:lnTo>
                    <a:lnTo>
                      <a:pt x="57" y="108"/>
                    </a:lnTo>
                    <a:lnTo>
                      <a:pt x="55" y="111"/>
                    </a:lnTo>
                    <a:lnTo>
                      <a:pt x="53" y="120"/>
                    </a:lnTo>
                    <a:lnTo>
                      <a:pt x="49" y="137"/>
                    </a:lnTo>
                    <a:lnTo>
                      <a:pt x="44" y="154"/>
                    </a:lnTo>
                    <a:lnTo>
                      <a:pt x="35" y="187"/>
                    </a:lnTo>
                    <a:lnTo>
                      <a:pt x="26" y="220"/>
                    </a:lnTo>
                    <a:lnTo>
                      <a:pt x="21" y="237"/>
                    </a:lnTo>
                    <a:lnTo>
                      <a:pt x="16" y="253"/>
                    </a:lnTo>
                    <a:lnTo>
                      <a:pt x="12" y="270"/>
                    </a:lnTo>
                    <a:lnTo>
                      <a:pt x="10" y="278"/>
                    </a:lnTo>
                    <a:lnTo>
                      <a:pt x="8" y="287"/>
                    </a:lnTo>
                    <a:lnTo>
                      <a:pt x="5" y="295"/>
                    </a:lnTo>
                    <a:lnTo>
                      <a:pt x="3" y="304"/>
                    </a:lnTo>
                    <a:lnTo>
                      <a:pt x="3" y="308"/>
                    </a:lnTo>
                    <a:lnTo>
                      <a:pt x="2" y="312"/>
                    </a:lnTo>
                    <a:lnTo>
                      <a:pt x="1" y="317"/>
                    </a:lnTo>
                    <a:lnTo>
                      <a:pt x="1" y="321"/>
                    </a:lnTo>
                    <a:lnTo>
                      <a:pt x="0" y="325"/>
                    </a:lnTo>
                    <a:lnTo>
                      <a:pt x="0" y="329"/>
                    </a:lnTo>
                    <a:lnTo>
                      <a:pt x="0" y="334"/>
                    </a:lnTo>
                    <a:lnTo>
                      <a:pt x="0" y="338"/>
                    </a:lnTo>
                    <a:lnTo>
                      <a:pt x="0" y="342"/>
                    </a:lnTo>
                    <a:lnTo>
                      <a:pt x="0" y="346"/>
                    </a:lnTo>
                    <a:lnTo>
                      <a:pt x="1" y="351"/>
                    </a:lnTo>
                    <a:lnTo>
                      <a:pt x="1" y="355"/>
                    </a:lnTo>
                    <a:lnTo>
                      <a:pt x="2" y="359"/>
                    </a:lnTo>
                    <a:lnTo>
                      <a:pt x="3" y="363"/>
                    </a:lnTo>
                    <a:lnTo>
                      <a:pt x="4" y="368"/>
                    </a:lnTo>
                    <a:lnTo>
                      <a:pt x="5" y="372"/>
                    </a:lnTo>
                    <a:lnTo>
                      <a:pt x="8" y="375"/>
                    </a:lnTo>
                    <a:lnTo>
                      <a:pt x="9" y="379"/>
                    </a:lnTo>
                    <a:lnTo>
                      <a:pt x="11" y="384"/>
                    </a:lnTo>
                    <a:lnTo>
                      <a:pt x="13" y="388"/>
                    </a:lnTo>
                    <a:lnTo>
                      <a:pt x="15" y="391"/>
                    </a:lnTo>
                    <a:lnTo>
                      <a:pt x="16" y="393"/>
                    </a:lnTo>
                    <a:lnTo>
                      <a:pt x="17" y="394"/>
                    </a:lnTo>
                    <a:lnTo>
                      <a:pt x="18" y="396"/>
                    </a:lnTo>
                    <a:lnTo>
                      <a:pt x="19" y="399"/>
                    </a:lnTo>
                    <a:lnTo>
                      <a:pt x="21" y="400"/>
                    </a:lnTo>
                    <a:lnTo>
                      <a:pt x="22" y="402"/>
                    </a:lnTo>
                    <a:lnTo>
                      <a:pt x="25" y="403"/>
                    </a:lnTo>
                    <a:lnTo>
                      <a:pt x="26" y="404"/>
                    </a:lnTo>
                    <a:lnTo>
                      <a:pt x="28" y="406"/>
                    </a:lnTo>
                    <a:lnTo>
                      <a:pt x="29" y="407"/>
                    </a:lnTo>
                    <a:lnTo>
                      <a:pt x="31" y="408"/>
                    </a:lnTo>
                    <a:lnTo>
                      <a:pt x="33" y="409"/>
                    </a:lnTo>
                    <a:lnTo>
                      <a:pt x="35" y="410"/>
                    </a:lnTo>
                    <a:lnTo>
                      <a:pt x="37" y="411"/>
                    </a:lnTo>
                    <a:lnTo>
                      <a:pt x="40" y="411"/>
                    </a:lnTo>
                    <a:lnTo>
                      <a:pt x="41" y="412"/>
                    </a:lnTo>
                    <a:lnTo>
                      <a:pt x="43" y="413"/>
                    </a:lnTo>
                    <a:lnTo>
                      <a:pt x="45" y="413"/>
                    </a:lnTo>
                    <a:lnTo>
                      <a:pt x="47" y="414"/>
                    </a:lnTo>
                    <a:lnTo>
                      <a:pt x="49" y="414"/>
                    </a:lnTo>
                    <a:lnTo>
                      <a:pt x="53" y="414"/>
                    </a:lnTo>
                    <a:lnTo>
                      <a:pt x="58" y="416"/>
                    </a:lnTo>
                    <a:lnTo>
                      <a:pt x="62" y="416"/>
                    </a:lnTo>
                    <a:lnTo>
                      <a:pt x="66" y="416"/>
                    </a:lnTo>
                    <a:lnTo>
                      <a:pt x="70" y="416"/>
                    </a:lnTo>
                    <a:lnTo>
                      <a:pt x="88" y="416"/>
                    </a:lnTo>
                    <a:lnTo>
                      <a:pt x="93" y="416"/>
                    </a:lnTo>
                    <a:lnTo>
                      <a:pt x="97" y="416"/>
                    </a:lnTo>
                    <a:lnTo>
                      <a:pt x="106" y="416"/>
                    </a:lnTo>
                    <a:lnTo>
                      <a:pt x="110" y="416"/>
                    </a:lnTo>
                    <a:lnTo>
                      <a:pt x="114" y="416"/>
                    </a:lnTo>
                    <a:lnTo>
                      <a:pt x="116" y="416"/>
                    </a:lnTo>
                    <a:lnTo>
                      <a:pt x="118" y="416"/>
                    </a:lnTo>
                    <a:lnTo>
                      <a:pt x="120" y="416"/>
                    </a:lnTo>
                    <a:lnTo>
                      <a:pt x="123" y="416"/>
                    </a:lnTo>
                    <a:lnTo>
                      <a:pt x="125" y="414"/>
                    </a:lnTo>
                    <a:lnTo>
                      <a:pt x="127" y="414"/>
                    </a:lnTo>
                    <a:lnTo>
                      <a:pt x="129" y="413"/>
                    </a:lnTo>
                    <a:lnTo>
                      <a:pt x="131" y="412"/>
                    </a:lnTo>
                    <a:lnTo>
                      <a:pt x="133" y="411"/>
                    </a:lnTo>
                    <a:lnTo>
                      <a:pt x="134" y="410"/>
                    </a:lnTo>
                    <a:lnTo>
                      <a:pt x="136" y="409"/>
                    </a:lnTo>
                    <a:lnTo>
                      <a:pt x="139" y="408"/>
                    </a:lnTo>
                    <a:lnTo>
                      <a:pt x="143" y="406"/>
                    </a:lnTo>
                    <a:lnTo>
                      <a:pt x="146" y="404"/>
                    </a:lnTo>
                    <a:lnTo>
                      <a:pt x="149" y="401"/>
                    </a:lnTo>
                    <a:lnTo>
                      <a:pt x="152" y="397"/>
                    </a:lnTo>
                    <a:lnTo>
                      <a:pt x="156" y="395"/>
                    </a:lnTo>
                    <a:lnTo>
                      <a:pt x="159" y="392"/>
                    </a:lnTo>
                    <a:lnTo>
                      <a:pt x="162" y="389"/>
                    </a:lnTo>
                    <a:lnTo>
                      <a:pt x="164" y="385"/>
                    </a:lnTo>
                    <a:lnTo>
                      <a:pt x="167" y="381"/>
                    </a:lnTo>
                    <a:lnTo>
                      <a:pt x="169" y="378"/>
                    </a:lnTo>
                    <a:lnTo>
                      <a:pt x="172" y="375"/>
                    </a:lnTo>
                    <a:lnTo>
                      <a:pt x="174" y="371"/>
                    </a:lnTo>
                    <a:lnTo>
                      <a:pt x="176" y="368"/>
                    </a:lnTo>
                    <a:lnTo>
                      <a:pt x="178" y="363"/>
                    </a:lnTo>
                    <a:lnTo>
                      <a:pt x="180" y="359"/>
                    </a:lnTo>
                    <a:lnTo>
                      <a:pt x="182" y="356"/>
                    </a:lnTo>
                    <a:lnTo>
                      <a:pt x="183" y="352"/>
                    </a:lnTo>
                    <a:lnTo>
                      <a:pt x="185" y="347"/>
                    </a:lnTo>
                    <a:lnTo>
                      <a:pt x="186" y="343"/>
                    </a:lnTo>
                    <a:lnTo>
                      <a:pt x="188" y="339"/>
                    </a:lnTo>
                    <a:lnTo>
                      <a:pt x="191" y="331"/>
                    </a:lnTo>
                    <a:lnTo>
                      <a:pt x="193" y="323"/>
                    </a:lnTo>
                    <a:lnTo>
                      <a:pt x="195" y="314"/>
                    </a:lnTo>
                    <a:lnTo>
                      <a:pt x="197" y="306"/>
                    </a:lnTo>
                    <a:lnTo>
                      <a:pt x="201" y="289"/>
                    </a:lnTo>
                    <a:lnTo>
                      <a:pt x="206" y="273"/>
                    </a:lnTo>
                    <a:lnTo>
                      <a:pt x="209" y="256"/>
                    </a:lnTo>
                    <a:lnTo>
                      <a:pt x="213" y="239"/>
                    </a:lnTo>
                    <a:lnTo>
                      <a:pt x="217" y="222"/>
                    </a:lnTo>
                    <a:lnTo>
                      <a:pt x="222" y="206"/>
                    </a:lnTo>
                    <a:lnTo>
                      <a:pt x="227" y="189"/>
                    </a:lnTo>
                    <a:lnTo>
                      <a:pt x="231" y="172"/>
                    </a:lnTo>
                    <a:lnTo>
                      <a:pt x="235" y="156"/>
                    </a:lnTo>
                    <a:lnTo>
                      <a:pt x="241" y="139"/>
                    </a:lnTo>
                    <a:lnTo>
                      <a:pt x="245" y="123"/>
                    </a:lnTo>
                    <a:lnTo>
                      <a:pt x="250" y="106"/>
                    </a:lnTo>
                    <a:lnTo>
                      <a:pt x="252" y="97"/>
                    </a:lnTo>
                    <a:lnTo>
                      <a:pt x="255" y="89"/>
                    </a:lnTo>
                    <a:lnTo>
                      <a:pt x="257" y="80"/>
                    </a:lnTo>
                    <a:lnTo>
                      <a:pt x="259" y="72"/>
                    </a:lnTo>
                    <a:lnTo>
                      <a:pt x="260" y="64"/>
                    </a:lnTo>
                    <a:lnTo>
                      <a:pt x="261" y="60"/>
                    </a:lnTo>
                    <a:lnTo>
                      <a:pt x="262"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81" name="Freeform 170"/>
              <p:cNvSpPr>
                <a:spLocks/>
              </p:cNvSpPr>
              <p:nvPr/>
            </p:nvSpPr>
            <p:spPr bwMode="auto">
              <a:xfrm>
                <a:off x="3797" y="772"/>
                <a:ext cx="40" cy="52"/>
              </a:xfrm>
              <a:custGeom>
                <a:avLst/>
                <a:gdLst>
                  <a:gd name="T0" fmla="*/ 1 w 200"/>
                  <a:gd name="T1" fmla="*/ 0 h 248"/>
                  <a:gd name="T2" fmla="*/ 2 w 200"/>
                  <a:gd name="T3" fmla="*/ 0 h 248"/>
                  <a:gd name="T4" fmla="*/ 0 w 200"/>
                  <a:gd name="T5" fmla="*/ 2 h 248"/>
                  <a:gd name="T6" fmla="*/ 1 w 200"/>
                  <a:gd name="T7" fmla="*/ 2 h 2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0" h="248">
                    <a:moveTo>
                      <a:pt x="67" y="0"/>
                    </a:moveTo>
                    <a:lnTo>
                      <a:pt x="200" y="0"/>
                    </a:lnTo>
                    <a:lnTo>
                      <a:pt x="0" y="248"/>
                    </a:lnTo>
                    <a:lnTo>
                      <a:pt x="133" y="2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82" name="Freeform 171"/>
              <p:cNvSpPr>
                <a:spLocks/>
              </p:cNvSpPr>
              <p:nvPr/>
            </p:nvSpPr>
            <p:spPr bwMode="auto">
              <a:xfrm>
                <a:off x="4281" y="1478"/>
                <a:ext cx="6" cy="17"/>
              </a:xfrm>
              <a:custGeom>
                <a:avLst/>
                <a:gdLst>
                  <a:gd name="T0" fmla="*/ 0 w 26"/>
                  <a:gd name="T1" fmla="*/ 0 h 87"/>
                  <a:gd name="T2" fmla="*/ 0 w 26"/>
                  <a:gd name="T3" fmla="*/ 0 h 87"/>
                  <a:gd name="T4" fmla="*/ 0 w 26"/>
                  <a:gd name="T5" fmla="*/ 0 h 87"/>
                  <a:gd name="T6" fmla="*/ 0 w 26"/>
                  <a:gd name="T7" fmla="*/ 0 h 87"/>
                  <a:gd name="T8" fmla="*/ 0 w 26"/>
                  <a:gd name="T9" fmla="*/ 0 h 87"/>
                  <a:gd name="T10" fmla="*/ 0 w 26"/>
                  <a:gd name="T11" fmla="*/ 0 h 87"/>
                  <a:gd name="T12" fmla="*/ 0 w 26"/>
                  <a:gd name="T13" fmla="*/ 0 h 87"/>
                  <a:gd name="T14" fmla="*/ 0 w 26"/>
                  <a:gd name="T15" fmla="*/ 0 h 87"/>
                  <a:gd name="T16" fmla="*/ 0 w 26"/>
                  <a:gd name="T17" fmla="*/ 0 h 87"/>
                  <a:gd name="T18" fmla="*/ 0 w 26"/>
                  <a:gd name="T19" fmla="*/ 0 h 87"/>
                  <a:gd name="T20" fmla="*/ 0 w 26"/>
                  <a:gd name="T21" fmla="*/ 0 h 87"/>
                  <a:gd name="T22" fmla="*/ 0 w 26"/>
                  <a:gd name="T23" fmla="*/ 0 h 87"/>
                  <a:gd name="T24" fmla="*/ 0 w 26"/>
                  <a:gd name="T25" fmla="*/ 0 h 87"/>
                  <a:gd name="T26" fmla="*/ 0 w 26"/>
                  <a:gd name="T27" fmla="*/ 0 h 87"/>
                  <a:gd name="T28" fmla="*/ 0 w 26"/>
                  <a:gd name="T29" fmla="*/ 0 h 87"/>
                  <a:gd name="T30" fmla="*/ 0 w 26"/>
                  <a:gd name="T31" fmla="*/ 0 h 87"/>
                  <a:gd name="T32" fmla="*/ 0 w 26"/>
                  <a:gd name="T33" fmla="*/ 0 h 87"/>
                  <a:gd name="T34" fmla="*/ 0 w 26"/>
                  <a:gd name="T35" fmla="*/ 0 h 87"/>
                  <a:gd name="T36" fmla="*/ 0 w 26"/>
                  <a:gd name="T37" fmla="*/ 0 h 87"/>
                  <a:gd name="T38" fmla="*/ 0 w 26"/>
                  <a:gd name="T39" fmla="*/ 0 h 87"/>
                  <a:gd name="T40" fmla="*/ 0 w 26"/>
                  <a:gd name="T41" fmla="*/ 0 h 87"/>
                  <a:gd name="T42" fmla="*/ 0 w 26"/>
                  <a:gd name="T43" fmla="*/ 0 h 87"/>
                  <a:gd name="T44" fmla="*/ 0 w 26"/>
                  <a:gd name="T45" fmla="*/ 0 h 87"/>
                  <a:gd name="T46" fmla="*/ 0 w 26"/>
                  <a:gd name="T47" fmla="*/ 1 h 87"/>
                  <a:gd name="T48" fmla="*/ 0 w 26"/>
                  <a:gd name="T49" fmla="*/ 1 h 87"/>
                  <a:gd name="T50" fmla="*/ 0 w 26"/>
                  <a:gd name="T51" fmla="*/ 1 h 87"/>
                  <a:gd name="T52" fmla="*/ 0 w 26"/>
                  <a:gd name="T53" fmla="*/ 1 h 87"/>
                  <a:gd name="T54" fmla="*/ 0 w 26"/>
                  <a:gd name="T55" fmla="*/ 1 h 87"/>
                  <a:gd name="T56" fmla="*/ 0 w 26"/>
                  <a:gd name="T57" fmla="*/ 1 h 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 h="87">
                    <a:moveTo>
                      <a:pt x="4" y="0"/>
                    </a:moveTo>
                    <a:lnTo>
                      <a:pt x="4" y="2"/>
                    </a:lnTo>
                    <a:lnTo>
                      <a:pt x="3" y="6"/>
                    </a:lnTo>
                    <a:lnTo>
                      <a:pt x="1" y="9"/>
                    </a:lnTo>
                    <a:lnTo>
                      <a:pt x="1" y="12"/>
                    </a:lnTo>
                    <a:lnTo>
                      <a:pt x="1" y="14"/>
                    </a:lnTo>
                    <a:lnTo>
                      <a:pt x="0" y="17"/>
                    </a:lnTo>
                    <a:lnTo>
                      <a:pt x="0" y="21"/>
                    </a:lnTo>
                    <a:lnTo>
                      <a:pt x="0" y="23"/>
                    </a:lnTo>
                    <a:lnTo>
                      <a:pt x="0" y="26"/>
                    </a:lnTo>
                    <a:lnTo>
                      <a:pt x="0" y="29"/>
                    </a:lnTo>
                    <a:lnTo>
                      <a:pt x="0" y="32"/>
                    </a:lnTo>
                    <a:lnTo>
                      <a:pt x="0" y="34"/>
                    </a:lnTo>
                    <a:lnTo>
                      <a:pt x="1" y="38"/>
                    </a:lnTo>
                    <a:lnTo>
                      <a:pt x="1" y="41"/>
                    </a:lnTo>
                    <a:lnTo>
                      <a:pt x="3" y="44"/>
                    </a:lnTo>
                    <a:lnTo>
                      <a:pt x="3" y="46"/>
                    </a:lnTo>
                    <a:lnTo>
                      <a:pt x="4" y="49"/>
                    </a:lnTo>
                    <a:lnTo>
                      <a:pt x="5" y="51"/>
                    </a:lnTo>
                    <a:lnTo>
                      <a:pt x="6" y="55"/>
                    </a:lnTo>
                    <a:lnTo>
                      <a:pt x="7" y="57"/>
                    </a:lnTo>
                    <a:lnTo>
                      <a:pt x="8" y="60"/>
                    </a:lnTo>
                    <a:lnTo>
                      <a:pt x="10" y="62"/>
                    </a:lnTo>
                    <a:lnTo>
                      <a:pt x="13" y="67"/>
                    </a:lnTo>
                    <a:lnTo>
                      <a:pt x="19" y="77"/>
                    </a:lnTo>
                    <a:lnTo>
                      <a:pt x="21" y="79"/>
                    </a:lnTo>
                    <a:lnTo>
                      <a:pt x="22" y="82"/>
                    </a:lnTo>
                    <a:lnTo>
                      <a:pt x="24" y="84"/>
                    </a:lnTo>
                    <a:lnTo>
                      <a:pt x="26"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83" name="Freeform 172"/>
              <p:cNvSpPr>
                <a:spLocks/>
              </p:cNvSpPr>
              <p:nvPr/>
            </p:nvSpPr>
            <p:spPr bwMode="auto">
              <a:xfrm>
                <a:off x="4242" y="1410"/>
                <a:ext cx="55" cy="85"/>
              </a:xfrm>
              <a:custGeom>
                <a:avLst/>
                <a:gdLst>
                  <a:gd name="T0" fmla="*/ 2 w 265"/>
                  <a:gd name="T1" fmla="*/ 0 h 416"/>
                  <a:gd name="T2" fmla="*/ 2 w 265"/>
                  <a:gd name="T3" fmla="*/ 0 h 416"/>
                  <a:gd name="T4" fmla="*/ 2 w 265"/>
                  <a:gd name="T5" fmla="*/ 0 h 416"/>
                  <a:gd name="T6" fmla="*/ 2 w 265"/>
                  <a:gd name="T7" fmla="*/ 0 h 416"/>
                  <a:gd name="T8" fmla="*/ 2 w 265"/>
                  <a:gd name="T9" fmla="*/ 0 h 416"/>
                  <a:gd name="T10" fmla="*/ 2 w 265"/>
                  <a:gd name="T11" fmla="*/ 0 h 416"/>
                  <a:gd name="T12" fmla="*/ 2 w 265"/>
                  <a:gd name="T13" fmla="*/ 0 h 416"/>
                  <a:gd name="T14" fmla="*/ 2 w 265"/>
                  <a:gd name="T15" fmla="*/ 0 h 416"/>
                  <a:gd name="T16" fmla="*/ 2 w 265"/>
                  <a:gd name="T17" fmla="*/ 0 h 416"/>
                  <a:gd name="T18" fmla="*/ 2 w 265"/>
                  <a:gd name="T19" fmla="*/ 0 h 416"/>
                  <a:gd name="T20" fmla="*/ 1 w 265"/>
                  <a:gd name="T21" fmla="*/ 0 h 416"/>
                  <a:gd name="T22" fmla="*/ 1 w 265"/>
                  <a:gd name="T23" fmla="*/ 0 h 416"/>
                  <a:gd name="T24" fmla="*/ 1 w 265"/>
                  <a:gd name="T25" fmla="*/ 0 h 416"/>
                  <a:gd name="T26" fmla="*/ 1 w 265"/>
                  <a:gd name="T27" fmla="*/ 0 h 416"/>
                  <a:gd name="T28" fmla="*/ 1 w 265"/>
                  <a:gd name="T29" fmla="*/ 0 h 416"/>
                  <a:gd name="T30" fmla="*/ 1 w 265"/>
                  <a:gd name="T31" fmla="*/ 0 h 416"/>
                  <a:gd name="T32" fmla="*/ 1 w 265"/>
                  <a:gd name="T33" fmla="*/ 0 h 416"/>
                  <a:gd name="T34" fmla="*/ 1 w 265"/>
                  <a:gd name="T35" fmla="*/ 1 h 416"/>
                  <a:gd name="T36" fmla="*/ 0 w 265"/>
                  <a:gd name="T37" fmla="*/ 1 h 416"/>
                  <a:gd name="T38" fmla="*/ 0 w 265"/>
                  <a:gd name="T39" fmla="*/ 1 h 416"/>
                  <a:gd name="T40" fmla="*/ 0 w 265"/>
                  <a:gd name="T41" fmla="*/ 2 h 416"/>
                  <a:gd name="T42" fmla="*/ 0 w 265"/>
                  <a:gd name="T43" fmla="*/ 2 h 416"/>
                  <a:gd name="T44" fmla="*/ 0 w 265"/>
                  <a:gd name="T45" fmla="*/ 3 h 416"/>
                  <a:gd name="T46" fmla="*/ 0 w 265"/>
                  <a:gd name="T47" fmla="*/ 3 h 416"/>
                  <a:gd name="T48" fmla="*/ 0 w 265"/>
                  <a:gd name="T49" fmla="*/ 3 h 416"/>
                  <a:gd name="T50" fmla="*/ 0 w 265"/>
                  <a:gd name="T51" fmla="*/ 3 h 416"/>
                  <a:gd name="T52" fmla="*/ 0 w 265"/>
                  <a:gd name="T53" fmla="*/ 3 h 416"/>
                  <a:gd name="T54" fmla="*/ 0 w 265"/>
                  <a:gd name="T55" fmla="*/ 3 h 416"/>
                  <a:gd name="T56" fmla="*/ 0 w 265"/>
                  <a:gd name="T57" fmla="*/ 3 h 416"/>
                  <a:gd name="T58" fmla="*/ 0 w 265"/>
                  <a:gd name="T59" fmla="*/ 3 h 416"/>
                  <a:gd name="T60" fmla="*/ 0 w 265"/>
                  <a:gd name="T61" fmla="*/ 3 h 416"/>
                  <a:gd name="T62" fmla="*/ 0 w 265"/>
                  <a:gd name="T63" fmla="*/ 3 h 416"/>
                  <a:gd name="T64" fmla="*/ 0 w 265"/>
                  <a:gd name="T65" fmla="*/ 3 h 416"/>
                  <a:gd name="T66" fmla="*/ 1 w 265"/>
                  <a:gd name="T67" fmla="*/ 3 h 416"/>
                  <a:gd name="T68" fmla="*/ 1 w 265"/>
                  <a:gd name="T69" fmla="*/ 3 h 416"/>
                  <a:gd name="T70" fmla="*/ 1 w 265"/>
                  <a:gd name="T71" fmla="*/ 3 h 416"/>
                  <a:gd name="T72" fmla="*/ 1 w 265"/>
                  <a:gd name="T73" fmla="*/ 3 h 416"/>
                  <a:gd name="T74" fmla="*/ 1 w 265"/>
                  <a:gd name="T75" fmla="*/ 3 h 416"/>
                  <a:gd name="T76" fmla="*/ 1 w 265"/>
                  <a:gd name="T77" fmla="*/ 3 h 416"/>
                  <a:gd name="T78" fmla="*/ 1 w 265"/>
                  <a:gd name="T79" fmla="*/ 3 h 416"/>
                  <a:gd name="T80" fmla="*/ 1 w 265"/>
                  <a:gd name="T81" fmla="*/ 3 h 416"/>
                  <a:gd name="T82" fmla="*/ 2 w 265"/>
                  <a:gd name="T83" fmla="*/ 3 h 416"/>
                  <a:gd name="T84" fmla="*/ 2 w 265"/>
                  <a:gd name="T85" fmla="*/ 3 h 416"/>
                  <a:gd name="T86" fmla="*/ 2 w 265"/>
                  <a:gd name="T87" fmla="*/ 3 h 416"/>
                  <a:gd name="T88" fmla="*/ 2 w 265"/>
                  <a:gd name="T89" fmla="*/ 2 h 416"/>
                  <a:gd name="T90" fmla="*/ 2 w 265"/>
                  <a:gd name="T91" fmla="*/ 2 h 416"/>
                  <a:gd name="T92" fmla="*/ 2 w 265"/>
                  <a:gd name="T93" fmla="*/ 1 h 416"/>
                  <a:gd name="T94" fmla="*/ 2 w 265"/>
                  <a:gd name="T95" fmla="*/ 1 h 416"/>
                  <a:gd name="T96" fmla="*/ 2 w 265"/>
                  <a:gd name="T97" fmla="*/ 1 h 4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65" h="416">
                    <a:moveTo>
                      <a:pt x="263" y="56"/>
                    </a:moveTo>
                    <a:lnTo>
                      <a:pt x="264" y="54"/>
                    </a:lnTo>
                    <a:lnTo>
                      <a:pt x="264" y="51"/>
                    </a:lnTo>
                    <a:lnTo>
                      <a:pt x="264" y="49"/>
                    </a:lnTo>
                    <a:lnTo>
                      <a:pt x="265" y="47"/>
                    </a:lnTo>
                    <a:lnTo>
                      <a:pt x="265" y="45"/>
                    </a:lnTo>
                    <a:lnTo>
                      <a:pt x="265" y="43"/>
                    </a:lnTo>
                    <a:lnTo>
                      <a:pt x="265" y="41"/>
                    </a:lnTo>
                    <a:lnTo>
                      <a:pt x="264" y="39"/>
                    </a:lnTo>
                    <a:lnTo>
                      <a:pt x="264" y="37"/>
                    </a:lnTo>
                    <a:lnTo>
                      <a:pt x="264" y="34"/>
                    </a:lnTo>
                    <a:lnTo>
                      <a:pt x="263" y="32"/>
                    </a:lnTo>
                    <a:lnTo>
                      <a:pt x="263" y="30"/>
                    </a:lnTo>
                    <a:lnTo>
                      <a:pt x="262" y="26"/>
                    </a:lnTo>
                    <a:lnTo>
                      <a:pt x="260" y="22"/>
                    </a:lnTo>
                    <a:lnTo>
                      <a:pt x="260" y="18"/>
                    </a:lnTo>
                    <a:lnTo>
                      <a:pt x="259" y="16"/>
                    </a:lnTo>
                    <a:lnTo>
                      <a:pt x="258" y="14"/>
                    </a:lnTo>
                    <a:lnTo>
                      <a:pt x="257" y="12"/>
                    </a:lnTo>
                    <a:lnTo>
                      <a:pt x="255" y="11"/>
                    </a:lnTo>
                    <a:lnTo>
                      <a:pt x="254" y="9"/>
                    </a:lnTo>
                    <a:lnTo>
                      <a:pt x="253" y="7"/>
                    </a:lnTo>
                    <a:lnTo>
                      <a:pt x="251" y="6"/>
                    </a:lnTo>
                    <a:lnTo>
                      <a:pt x="250" y="5"/>
                    </a:lnTo>
                    <a:lnTo>
                      <a:pt x="249" y="4"/>
                    </a:lnTo>
                    <a:lnTo>
                      <a:pt x="248" y="4"/>
                    </a:lnTo>
                    <a:lnTo>
                      <a:pt x="247" y="2"/>
                    </a:lnTo>
                    <a:lnTo>
                      <a:pt x="245" y="1"/>
                    </a:lnTo>
                    <a:lnTo>
                      <a:pt x="243" y="1"/>
                    </a:lnTo>
                    <a:lnTo>
                      <a:pt x="241" y="1"/>
                    </a:lnTo>
                    <a:lnTo>
                      <a:pt x="238" y="0"/>
                    </a:lnTo>
                    <a:lnTo>
                      <a:pt x="236" y="0"/>
                    </a:lnTo>
                    <a:lnTo>
                      <a:pt x="231" y="0"/>
                    </a:lnTo>
                    <a:lnTo>
                      <a:pt x="227" y="0"/>
                    </a:lnTo>
                    <a:lnTo>
                      <a:pt x="222" y="0"/>
                    </a:lnTo>
                    <a:lnTo>
                      <a:pt x="218" y="0"/>
                    </a:lnTo>
                    <a:lnTo>
                      <a:pt x="209" y="0"/>
                    </a:lnTo>
                    <a:lnTo>
                      <a:pt x="200" y="0"/>
                    </a:lnTo>
                    <a:lnTo>
                      <a:pt x="192" y="0"/>
                    </a:lnTo>
                    <a:lnTo>
                      <a:pt x="183" y="0"/>
                    </a:lnTo>
                    <a:lnTo>
                      <a:pt x="179" y="1"/>
                    </a:lnTo>
                    <a:lnTo>
                      <a:pt x="175" y="1"/>
                    </a:lnTo>
                    <a:lnTo>
                      <a:pt x="170" y="1"/>
                    </a:lnTo>
                    <a:lnTo>
                      <a:pt x="166" y="2"/>
                    </a:lnTo>
                    <a:lnTo>
                      <a:pt x="162" y="2"/>
                    </a:lnTo>
                    <a:lnTo>
                      <a:pt x="158" y="4"/>
                    </a:lnTo>
                    <a:lnTo>
                      <a:pt x="153" y="4"/>
                    </a:lnTo>
                    <a:lnTo>
                      <a:pt x="150" y="5"/>
                    </a:lnTo>
                    <a:lnTo>
                      <a:pt x="146" y="7"/>
                    </a:lnTo>
                    <a:lnTo>
                      <a:pt x="142" y="8"/>
                    </a:lnTo>
                    <a:lnTo>
                      <a:pt x="137" y="10"/>
                    </a:lnTo>
                    <a:lnTo>
                      <a:pt x="133" y="11"/>
                    </a:lnTo>
                    <a:lnTo>
                      <a:pt x="130" y="13"/>
                    </a:lnTo>
                    <a:lnTo>
                      <a:pt x="126" y="15"/>
                    </a:lnTo>
                    <a:lnTo>
                      <a:pt x="122" y="18"/>
                    </a:lnTo>
                    <a:lnTo>
                      <a:pt x="119" y="21"/>
                    </a:lnTo>
                    <a:lnTo>
                      <a:pt x="116" y="24"/>
                    </a:lnTo>
                    <a:lnTo>
                      <a:pt x="112" y="26"/>
                    </a:lnTo>
                    <a:lnTo>
                      <a:pt x="109" y="29"/>
                    </a:lnTo>
                    <a:lnTo>
                      <a:pt x="105" y="32"/>
                    </a:lnTo>
                    <a:lnTo>
                      <a:pt x="100" y="38"/>
                    </a:lnTo>
                    <a:lnTo>
                      <a:pt x="97" y="41"/>
                    </a:lnTo>
                    <a:lnTo>
                      <a:pt x="94" y="44"/>
                    </a:lnTo>
                    <a:lnTo>
                      <a:pt x="90" y="47"/>
                    </a:lnTo>
                    <a:lnTo>
                      <a:pt x="88" y="50"/>
                    </a:lnTo>
                    <a:lnTo>
                      <a:pt x="86" y="52"/>
                    </a:lnTo>
                    <a:lnTo>
                      <a:pt x="85" y="54"/>
                    </a:lnTo>
                    <a:lnTo>
                      <a:pt x="83" y="58"/>
                    </a:lnTo>
                    <a:lnTo>
                      <a:pt x="79" y="65"/>
                    </a:lnTo>
                    <a:lnTo>
                      <a:pt x="74" y="73"/>
                    </a:lnTo>
                    <a:lnTo>
                      <a:pt x="70" y="80"/>
                    </a:lnTo>
                    <a:lnTo>
                      <a:pt x="68" y="83"/>
                    </a:lnTo>
                    <a:lnTo>
                      <a:pt x="66" y="88"/>
                    </a:lnTo>
                    <a:lnTo>
                      <a:pt x="64" y="92"/>
                    </a:lnTo>
                    <a:lnTo>
                      <a:pt x="62" y="95"/>
                    </a:lnTo>
                    <a:lnTo>
                      <a:pt x="60" y="99"/>
                    </a:lnTo>
                    <a:lnTo>
                      <a:pt x="58" y="104"/>
                    </a:lnTo>
                    <a:lnTo>
                      <a:pt x="57" y="108"/>
                    </a:lnTo>
                    <a:lnTo>
                      <a:pt x="56" y="111"/>
                    </a:lnTo>
                    <a:lnTo>
                      <a:pt x="53" y="120"/>
                    </a:lnTo>
                    <a:lnTo>
                      <a:pt x="49" y="137"/>
                    </a:lnTo>
                    <a:lnTo>
                      <a:pt x="45" y="154"/>
                    </a:lnTo>
                    <a:lnTo>
                      <a:pt x="35" y="187"/>
                    </a:lnTo>
                    <a:lnTo>
                      <a:pt x="27" y="220"/>
                    </a:lnTo>
                    <a:lnTo>
                      <a:pt x="21" y="237"/>
                    </a:lnTo>
                    <a:lnTo>
                      <a:pt x="17" y="253"/>
                    </a:lnTo>
                    <a:lnTo>
                      <a:pt x="13" y="270"/>
                    </a:lnTo>
                    <a:lnTo>
                      <a:pt x="11" y="278"/>
                    </a:lnTo>
                    <a:lnTo>
                      <a:pt x="8" y="287"/>
                    </a:lnTo>
                    <a:lnTo>
                      <a:pt x="6" y="295"/>
                    </a:lnTo>
                    <a:lnTo>
                      <a:pt x="4" y="304"/>
                    </a:lnTo>
                    <a:lnTo>
                      <a:pt x="3" y="308"/>
                    </a:lnTo>
                    <a:lnTo>
                      <a:pt x="3" y="312"/>
                    </a:lnTo>
                    <a:lnTo>
                      <a:pt x="2" y="317"/>
                    </a:lnTo>
                    <a:lnTo>
                      <a:pt x="1" y="321"/>
                    </a:lnTo>
                    <a:lnTo>
                      <a:pt x="1" y="325"/>
                    </a:lnTo>
                    <a:lnTo>
                      <a:pt x="0" y="329"/>
                    </a:lnTo>
                    <a:lnTo>
                      <a:pt x="0" y="334"/>
                    </a:lnTo>
                    <a:lnTo>
                      <a:pt x="0" y="338"/>
                    </a:lnTo>
                    <a:lnTo>
                      <a:pt x="0" y="342"/>
                    </a:lnTo>
                    <a:lnTo>
                      <a:pt x="1" y="346"/>
                    </a:lnTo>
                    <a:lnTo>
                      <a:pt x="1" y="351"/>
                    </a:lnTo>
                    <a:lnTo>
                      <a:pt x="2" y="355"/>
                    </a:lnTo>
                    <a:lnTo>
                      <a:pt x="3" y="359"/>
                    </a:lnTo>
                    <a:lnTo>
                      <a:pt x="4" y="363"/>
                    </a:lnTo>
                    <a:lnTo>
                      <a:pt x="5" y="368"/>
                    </a:lnTo>
                    <a:lnTo>
                      <a:pt x="6" y="372"/>
                    </a:lnTo>
                    <a:lnTo>
                      <a:pt x="7" y="375"/>
                    </a:lnTo>
                    <a:lnTo>
                      <a:pt x="10" y="379"/>
                    </a:lnTo>
                    <a:lnTo>
                      <a:pt x="11" y="384"/>
                    </a:lnTo>
                    <a:lnTo>
                      <a:pt x="13" y="388"/>
                    </a:lnTo>
                    <a:lnTo>
                      <a:pt x="15" y="391"/>
                    </a:lnTo>
                    <a:lnTo>
                      <a:pt x="16" y="393"/>
                    </a:lnTo>
                    <a:lnTo>
                      <a:pt x="18" y="394"/>
                    </a:lnTo>
                    <a:lnTo>
                      <a:pt x="19" y="396"/>
                    </a:lnTo>
                    <a:lnTo>
                      <a:pt x="20" y="399"/>
                    </a:lnTo>
                    <a:lnTo>
                      <a:pt x="21" y="400"/>
                    </a:lnTo>
                    <a:lnTo>
                      <a:pt x="23" y="402"/>
                    </a:lnTo>
                    <a:lnTo>
                      <a:pt x="24" y="403"/>
                    </a:lnTo>
                    <a:lnTo>
                      <a:pt x="27" y="404"/>
                    </a:lnTo>
                    <a:lnTo>
                      <a:pt x="28" y="406"/>
                    </a:lnTo>
                    <a:lnTo>
                      <a:pt x="30" y="407"/>
                    </a:lnTo>
                    <a:lnTo>
                      <a:pt x="32" y="408"/>
                    </a:lnTo>
                    <a:lnTo>
                      <a:pt x="34" y="409"/>
                    </a:lnTo>
                    <a:lnTo>
                      <a:pt x="35" y="410"/>
                    </a:lnTo>
                    <a:lnTo>
                      <a:pt x="37" y="411"/>
                    </a:lnTo>
                    <a:lnTo>
                      <a:pt x="39" y="411"/>
                    </a:lnTo>
                    <a:lnTo>
                      <a:pt x="41" y="412"/>
                    </a:lnTo>
                    <a:lnTo>
                      <a:pt x="44" y="413"/>
                    </a:lnTo>
                    <a:lnTo>
                      <a:pt x="46" y="413"/>
                    </a:lnTo>
                    <a:lnTo>
                      <a:pt x="48" y="415"/>
                    </a:lnTo>
                    <a:lnTo>
                      <a:pt x="50" y="415"/>
                    </a:lnTo>
                    <a:lnTo>
                      <a:pt x="54" y="416"/>
                    </a:lnTo>
                    <a:lnTo>
                      <a:pt x="58" y="416"/>
                    </a:lnTo>
                    <a:lnTo>
                      <a:pt x="63" y="416"/>
                    </a:lnTo>
                    <a:lnTo>
                      <a:pt x="67" y="416"/>
                    </a:lnTo>
                    <a:lnTo>
                      <a:pt x="71" y="416"/>
                    </a:lnTo>
                    <a:lnTo>
                      <a:pt x="88" y="416"/>
                    </a:lnTo>
                    <a:lnTo>
                      <a:pt x="93" y="416"/>
                    </a:lnTo>
                    <a:lnTo>
                      <a:pt x="98" y="416"/>
                    </a:lnTo>
                    <a:lnTo>
                      <a:pt x="106" y="416"/>
                    </a:lnTo>
                    <a:lnTo>
                      <a:pt x="111" y="416"/>
                    </a:lnTo>
                    <a:lnTo>
                      <a:pt x="115" y="416"/>
                    </a:lnTo>
                    <a:lnTo>
                      <a:pt x="117" y="416"/>
                    </a:lnTo>
                    <a:lnTo>
                      <a:pt x="119" y="416"/>
                    </a:lnTo>
                    <a:lnTo>
                      <a:pt x="121" y="416"/>
                    </a:lnTo>
                    <a:lnTo>
                      <a:pt x="123" y="416"/>
                    </a:lnTo>
                    <a:lnTo>
                      <a:pt x="126" y="415"/>
                    </a:lnTo>
                    <a:lnTo>
                      <a:pt x="128" y="415"/>
                    </a:lnTo>
                    <a:lnTo>
                      <a:pt x="130" y="413"/>
                    </a:lnTo>
                    <a:lnTo>
                      <a:pt x="131" y="412"/>
                    </a:lnTo>
                    <a:lnTo>
                      <a:pt x="133" y="411"/>
                    </a:lnTo>
                    <a:lnTo>
                      <a:pt x="135" y="410"/>
                    </a:lnTo>
                    <a:lnTo>
                      <a:pt x="137" y="409"/>
                    </a:lnTo>
                    <a:lnTo>
                      <a:pt x="139" y="408"/>
                    </a:lnTo>
                    <a:lnTo>
                      <a:pt x="143" y="406"/>
                    </a:lnTo>
                    <a:lnTo>
                      <a:pt x="147" y="404"/>
                    </a:lnTo>
                    <a:lnTo>
                      <a:pt x="150" y="401"/>
                    </a:lnTo>
                    <a:lnTo>
                      <a:pt x="153" y="397"/>
                    </a:lnTo>
                    <a:lnTo>
                      <a:pt x="156" y="395"/>
                    </a:lnTo>
                    <a:lnTo>
                      <a:pt x="160" y="392"/>
                    </a:lnTo>
                    <a:lnTo>
                      <a:pt x="162" y="389"/>
                    </a:lnTo>
                    <a:lnTo>
                      <a:pt x="165" y="385"/>
                    </a:lnTo>
                    <a:lnTo>
                      <a:pt x="167" y="382"/>
                    </a:lnTo>
                    <a:lnTo>
                      <a:pt x="170" y="378"/>
                    </a:lnTo>
                    <a:lnTo>
                      <a:pt x="172" y="375"/>
                    </a:lnTo>
                    <a:lnTo>
                      <a:pt x="175" y="371"/>
                    </a:lnTo>
                    <a:lnTo>
                      <a:pt x="177" y="368"/>
                    </a:lnTo>
                    <a:lnTo>
                      <a:pt x="179" y="363"/>
                    </a:lnTo>
                    <a:lnTo>
                      <a:pt x="181" y="359"/>
                    </a:lnTo>
                    <a:lnTo>
                      <a:pt x="182" y="356"/>
                    </a:lnTo>
                    <a:lnTo>
                      <a:pt x="184" y="352"/>
                    </a:lnTo>
                    <a:lnTo>
                      <a:pt x="185" y="347"/>
                    </a:lnTo>
                    <a:lnTo>
                      <a:pt x="187" y="343"/>
                    </a:lnTo>
                    <a:lnTo>
                      <a:pt x="188" y="339"/>
                    </a:lnTo>
                    <a:lnTo>
                      <a:pt x="192" y="331"/>
                    </a:lnTo>
                    <a:lnTo>
                      <a:pt x="194" y="323"/>
                    </a:lnTo>
                    <a:lnTo>
                      <a:pt x="196" y="314"/>
                    </a:lnTo>
                    <a:lnTo>
                      <a:pt x="198" y="306"/>
                    </a:lnTo>
                    <a:lnTo>
                      <a:pt x="202" y="289"/>
                    </a:lnTo>
                    <a:lnTo>
                      <a:pt x="205" y="273"/>
                    </a:lnTo>
                    <a:lnTo>
                      <a:pt x="210" y="256"/>
                    </a:lnTo>
                    <a:lnTo>
                      <a:pt x="214" y="239"/>
                    </a:lnTo>
                    <a:lnTo>
                      <a:pt x="218" y="222"/>
                    </a:lnTo>
                    <a:lnTo>
                      <a:pt x="222" y="206"/>
                    </a:lnTo>
                    <a:lnTo>
                      <a:pt x="227" y="189"/>
                    </a:lnTo>
                    <a:lnTo>
                      <a:pt x="232" y="172"/>
                    </a:lnTo>
                    <a:lnTo>
                      <a:pt x="236" y="156"/>
                    </a:lnTo>
                    <a:lnTo>
                      <a:pt x="241" y="139"/>
                    </a:lnTo>
                    <a:lnTo>
                      <a:pt x="246" y="123"/>
                    </a:lnTo>
                    <a:lnTo>
                      <a:pt x="251" y="106"/>
                    </a:lnTo>
                    <a:lnTo>
                      <a:pt x="253" y="97"/>
                    </a:lnTo>
                    <a:lnTo>
                      <a:pt x="255" y="89"/>
                    </a:lnTo>
                    <a:lnTo>
                      <a:pt x="258" y="80"/>
                    </a:lnTo>
                    <a:lnTo>
                      <a:pt x="259" y="73"/>
                    </a:lnTo>
                    <a:lnTo>
                      <a:pt x="261" y="64"/>
                    </a:lnTo>
                    <a:lnTo>
                      <a:pt x="262" y="60"/>
                    </a:lnTo>
                    <a:lnTo>
                      <a:pt x="263" y="5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84" name="Freeform 173"/>
              <p:cNvSpPr>
                <a:spLocks/>
              </p:cNvSpPr>
              <p:nvPr/>
            </p:nvSpPr>
            <p:spPr bwMode="auto">
              <a:xfrm>
                <a:off x="4303" y="1452"/>
                <a:ext cx="48" cy="77"/>
              </a:xfrm>
              <a:custGeom>
                <a:avLst/>
                <a:gdLst>
                  <a:gd name="T0" fmla="*/ 0 w 233"/>
                  <a:gd name="T1" fmla="*/ 3 h 372"/>
                  <a:gd name="T2" fmla="*/ 0 w 233"/>
                  <a:gd name="T3" fmla="*/ 3 h 372"/>
                  <a:gd name="T4" fmla="*/ 2 w 233"/>
                  <a:gd name="T5" fmla="*/ 0 h 372"/>
                  <a:gd name="T6" fmla="*/ 0 60000 65536"/>
                  <a:gd name="T7" fmla="*/ 0 60000 65536"/>
                  <a:gd name="T8" fmla="*/ 0 60000 65536"/>
                </a:gdLst>
                <a:ahLst/>
                <a:cxnLst>
                  <a:cxn ang="T6">
                    <a:pos x="T0" y="T1"/>
                  </a:cxn>
                  <a:cxn ang="T7">
                    <a:pos x="T2" y="T3"/>
                  </a:cxn>
                  <a:cxn ang="T8">
                    <a:pos x="T4" y="T5"/>
                  </a:cxn>
                </a:cxnLst>
                <a:rect l="0" t="0" r="r" b="b"/>
                <a:pathLst>
                  <a:path w="233" h="372">
                    <a:moveTo>
                      <a:pt x="0" y="372"/>
                    </a:moveTo>
                    <a:lnTo>
                      <a:pt x="34" y="372"/>
                    </a:lnTo>
                    <a:lnTo>
                      <a:pt x="23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85" name="Line 174"/>
              <p:cNvSpPr>
                <a:spLocks noChangeShapeType="1"/>
              </p:cNvSpPr>
              <p:nvPr/>
            </p:nvSpPr>
            <p:spPr bwMode="auto">
              <a:xfrm>
                <a:off x="4323" y="1452"/>
                <a:ext cx="0"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4350" name="Line 179"/>
            <p:cNvSpPr>
              <a:spLocks noChangeShapeType="1"/>
            </p:cNvSpPr>
            <p:nvPr/>
          </p:nvSpPr>
          <p:spPr bwMode="auto">
            <a:xfrm>
              <a:off x="2589" y="1282"/>
              <a:ext cx="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4351" name="Group 180"/>
            <p:cNvGrpSpPr>
              <a:grpSpLocks/>
            </p:cNvGrpSpPr>
            <p:nvPr/>
          </p:nvGrpSpPr>
          <p:grpSpPr bwMode="auto">
            <a:xfrm>
              <a:off x="476" y="251"/>
              <a:ext cx="2378" cy="2297"/>
              <a:chOff x="2362" y="410"/>
              <a:chExt cx="2649" cy="2559"/>
            </a:xfrm>
          </p:grpSpPr>
          <p:sp>
            <p:nvSpPr>
              <p:cNvPr id="14352" name="Line 181"/>
              <p:cNvSpPr>
                <a:spLocks noChangeShapeType="1"/>
              </p:cNvSpPr>
              <p:nvPr/>
            </p:nvSpPr>
            <p:spPr bwMode="auto">
              <a:xfrm>
                <a:off x="3707" y="410"/>
                <a:ext cx="0" cy="11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53" name="Line 182"/>
              <p:cNvSpPr>
                <a:spLocks noChangeShapeType="1"/>
              </p:cNvSpPr>
              <p:nvPr/>
            </p:nvSpPr>
            <p:spPr bwMode="auto">
              <a:xfrm flipH="1">
                <a:off x="2472" y="1559"/>
                <a:ext cx="12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54" name="Line 183"/>
              <p:cNvSpPr>
                <a:spLocks noChangeShapeType="1"/>
              </p:cNvSpPr>
              <p:nvPr/>
            </p:nvSpPr>
            <p:spPr bwMode="auto">
              <a:xfrm>
                <a:off x="3707" y="1559"/>
                <a:ext cx="679" cy="6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55" name="Line 184"/>
              <p:cNvSpPr>
                <a:spLocks noChangeShapeType="1"/>
              </p:cNvSpPr>
              <p:nvPr/>
            </p:nvSpPr>
            <p:spPr bwMode="auto">
              <a:xfrm flipV="1">
                <a:off x="3792" y="1416"/>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56" name="Freeform 185"/>
              <p:cNvSpPr>
                <a:spLocks/>
              </p:cNvSpPr>
              <p:nvPr/>
            </p:nvSpPr>
            <p:spPr bwMode="auto">
              <a:xfrm>
                <a:off x="3808" y="1380"/>
                <a:ext cx="59" cy="36"/>
              </a:xfrm>
              <a:custGeom>
                <a:avLst/>
                <a:gdLst>
                  <a:gd name="T0" fmla="*/ 3 w 283"/>
                  <a:gd name="T1" fmla="*/ 1 h 173"/>
                  <a:gd name="T2" fmla="*/ 3 w 283"/>
                  <a:gd name="T3" fmla="*/ 1 h 173"/>
                  <a:gd name="T4" fmla="*/ 3 w 283"/>
                  <a:gd name="T5" fmla="*/ 1 h 173"/>
                  <a:gd name="T6" fmla="*/ 3 w 283"/>
                  <a:gd name="T7" fmla="*/ 1 h 173"/>
                  <a:gd name="T8" fmla="*/ 3 w 283"/>
                  <a:gd name="T9" fmla="*/ 1 h 173"/>
                  <a:gd name="T10" fmla="*/ 3 w 283"/>
                  <a:gd name="T11" fmla="*/ 1 h 173"/>
                  <a:gd name="T12" fmla="*/ 3 w 283"/>
                  <a:gd name="T13" fmla="*/ 1 h 173"/>
                  <a:gd name="T14" fmla="*/ 3 w 283"/>
                  <a:gd name="T15" fmla="*/ 1 h 173"/>
                  <a:gd name="T16" fmla="*/ 3 w 283"/>
                  <a:gd name="T17" fmla="*/ 1 h 173"/>
                  <a:gd name="T18" fmla="*/ 3 w 283"/>
                  <a:gd name="T19" fmla="*/ 1 h 173"/>
                  <a:gd name="T20" fmla="*/ 3 w 283"/>
                  <a:gd name="T21" fmla="*/ 0 h 173"/>
                  <a:gd name="T22" fmla="*/ 2 w 283"/>
                  <a:gd name="T23" fmla="*/ 0 h 173"/>
                  <a:gd name="T24" fmla="*/ 2 w 283"/>
                  <a:gd name="T25" fmla="*/ 0 h 173"/>
                  <a:gd name="T26" fmla="*/ 2 w 283"/>
                  <a:gd name="T27" fmla="*/ 0 h 173"/>
                  <a:gd name="T28" fmla="*/ 2 w 283"/>
                  <a:gd name="T29" fmla="*/ 0 h 173"/>
                  <a:gd name="T30" fmla="*/ 2 w 283"/>
                  <a:gd name="T31" fmla="*/ 0 h 173"/>
                  <a:gd name="T32" fmla="*/ 2 w 283"/>
                  <a:gd name="T33" fmla="*/ 0 h 173"/>
                  <a:gd name="T34" fmla="*/ 2 w 283"/>
                  <a:gd name="T35" fmla="*/ 0 h 173"/>
                  <a:gd name="T36" fmla="*/ 2 w 283"/>
                  <a:gd name="T37" fmla="*/ 0 h 173"/>
                  <a:gd name="T38" fmla="*/ 2 w 283"/>
                  <a:gd name="T39" fmla="*/ 0 h 173"/>
                  <a:gd name="T40" fmla="*/ 2 w 283"/>
                  <a:gd name="T41" fmla="*/ 0 h 173"/>
                  <a:gd name="T42" fmla="*/ 2 w 283"/>
                  <a:gd name="T43" fmla="*/ 0 h 173"/>
                  <a:gd name="T44" fmla="*/ 1 w 283"/>
                  <a:gd name="T45" fmla="*/ 0 h 173"/>
                  <a:gd name="T46" fmla="*/ 1 w 283"/>
                  <a:gd name="T47" fmla="*/ 0 h 173"/>
                  <a:gd name="T48" fmla="*/ 1 w 283"/>
                  <a:gd name="T49" fmla="*/ 0 h 173"/>
                  <a:gd name="T50" fmla="*/ 1 w 283"/>
                  <a:gd name="T51" fmla="*/ 0 h 173"/>
                  <a:gd name="T52" fmla="*/ 1 w 283"/>
                  <a:gd name="T53" fmla="*/ 0 h 173"/>
                  <a:gd name="T54" fmla="*/ 1 w 283"/>
                  <a:gd name="T55" fmla="*/ 0 h 173"/>
                  <a:gd name="T56" fmla="*/ 1 w 283"/>
                  <a:gd name="T57" fmla="*/ 0 h 173"/>
                  <a:gd name="T58" fmla="*/ 1 w 283"/>
                  <a:gd name="T59" fmla="*/ 0 h 173"/>
                  <a:gd name="T60" fmla="*/ 1 w 283"/>
                  <a:gd name="T61" fmla="*/ 0 h 173"/>
                  <a:gd name="T62" fmla="*/ 1 w 283"/>
                  <a:gd name="T63" fmla="*/ 0 h 173"/>
                  <a:gd name="T64" fmla="*/ 1 w 283"/>
                  <a:gd name="T65" fmla="*/ 1 h 173"/>
                  <a:gd name="T66" fmla="*/ 0 w 283"/>
                  <a:gd name="T67" fmla="*/ 1 h 173"/>
                  <a:gd name="T68" fmla="*/ 0 w 283"/>
                  <a:gd name="T69" fmla="*/ 1 h 173"/>
                  <a:gd name="T70" fmla="*/ 0 w 283"/>
                  <a:gd name="T71" fmla="*/ 1 h 173"/>
                  <a:gd name="T72" fmla="*/ 0 w 283"/>
                  <a:gd name="T73" fmla="*/ 1 h 173"/>
                  <a:gd name="T74" fmla="*/ 0 w 283"/>
                  <a:gd name="T75" fmla="*/ 1 h 173"/>
                  <a:gd name="T76" fmla="*/ 0 w 283"/>
                  <a:gd name="T77" fmla="*/ 1 h 173"/>
                  <a:gd name="T78" fmla="*/ 0 w 283"/>
                  <a:gd name="T79" fmla="*/ 1 h 173"/>
                  <a:gd name="T80" fmla="*/ 0 w 283"/>
                  <a:gd name="T81" fmla="*/ 1 h 173"/>
                  <a:gd name="T82" fmla="*/ 0 w 283"/>
                  <a:gd name="T83" fmla="*/ 1 h 1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83" h="173">
                    <a:moveTo>
                      <a:pt x="276" y="173"/>
                    </a:moveTo>
                    <a:lnTo>
                      <a:pt x="278" y="167"/>
                    </a:lnTo>
                    <a:lnTo>
                      <a:pt x="279" y="160"/>
                    </a:lnTo>
                    <a:lnTo>
                      <a:pt x="280" y="154"/>
                    </a:lnTo>
                    <a:lnTo>
                      <a:pt x="281" y="147"/>
                    </a:lnTo>
                    <a:lnTo>
                      <a:pt x="282" y="141"/>
                    </a:lnTo>
                    <a:lnTo>
                      <a:pt x="282" y="135"/>
                    </a:lnTo>
                    <a:lnTo>
                      <a:pt x="283" y="128"/>
                    </a:lnTo>
                    <a:lnTo>
                      <a:pt x="283" y="123"/>
                    </a:lnTo>
                    <a:lnTo>
                      <a:pt x="283" y="117"/>
                    </a:lnTo>
                    <a:lnTo>
                      <a:pt x="283" y="110"/>
                    </a:lnTo>
                    <a:lnTo>
                      <a:pt x="283" y="105"/>
                    </a:lnTo>
                    <a:lnTo>
                      <a:pt x="282" y="98"/>
                    </a:lnTo>
                    <a:lnTo>
                      <a:pt x="281" y="93"/>
                    </a:lnTo>
                    <a:lnTo>
                      <a:pt x="280" y="87"/>
                    </a:lnTo>
                    <a:lnTo>
                      <a:pt x="279" y="81"/>
                    </a:lnTo>
                    <a:lnTo>
                      <a:pt x="278" y="76"/>
                    </a:lnTo>
                    <a:lnTo>
                      <a:pt x="276" y="71"/>
                    </a:lnTo>
                    <a:lnTo>
                      <a:pt x="275" y="65"/>
                    </a:lnTo>
                    <a:lnTo>
                      <a:pt x="273" y="61"/>
                    </a:lnTo>
                    <a:lnTo>
                      <a:pt x="270" y="56"/>
                    </a:lnTo>
                    <a:lnTo>
                      <a:pt x="268" y="52"/>
                    </a:lnTo>
                    <a:lnTo>
                      <a:pt x="265" y="47"/>
                    </a:lnTo>
                    <a:lnTo>
                      <a:pt x="263" y="43"/>
                    </a:lnTo>
                    <a:lnTo>
                      <a:pt x="260" y="39"/>
                    </a:lnTo>
                    <a:lnTo>
                      <a:pt x="257" y="35"/>
                    </a:lnTo>
                    <a:lnTo>
                      <a:pt x="253" y="30"/>
                    </a:lnTo>
                    <a:lnTo>
                      <a:pt x="250" y="27"/>
                    </a:lnTo>
                    <a:lnTo>
                      <a:pt x="247" y="24"/>
                    </a:lnTo>
                    <a:lnTo>
                      <a:pt x="243" y="21"/>
                    </a:lnTo>
                    <a:lnTo>
                      <a:pt x="240" y="17"/>
                    </a:lnTo>
                    <a:lnTo>
                      <a:pt x="235" y="15"/>
                    </a:lnTo>
                    <a:lnTo>
                      <a:pt x="231" y="12"/>
                    </a:lnTo>
                    <a:lnTo>
                      <a:pt x="227" y="10"/>
                    </a:lnTo>
                    <a:lnTo>
                      <a:pt x="223" y="8"/>
                    </a:lnTo>
                    <a:lnTo>
                      <a:pt x="218" y="7"/>
                    </a:lnTo>
                    <a:lnTo>
                      <a:pt x="214" y="5"/>
                    </a:lnTo>
                    <a:lnTo>
                      <a:pt x="209" y="4"/>
                    </a:lnTo>
                    <a:lnTo>
                      <a:pt x="204" y="3"/>
                    </a:lnTo>
                    <a:lnTo>
                      <a:pt x="199" y="2"/>
                    </a:lnTo>
                    <a:lnTo>
                      <a:pt x="194" y="2"/>
                    </a:lnTo>
                    <a:lnTo>
                      <a:pt x="190" y="0"/>
                    </a:lnTo>
                    <a:lnTo>
                      <a:pt x="184" y="0"/>
                    </a:lnTo>
                    <a:lnTo>
                      <a:pt x="179" y="0"/>
                    </a:lnTo>
                    <a:lnTo>
                      <a:pt x="174" y="2"/>
                    </a:lnTo>
                    <a:lnTo>
                      <a:pt x="168" y="2"/>
                    </a:lnTo>
                    <a:lnTo>
                      <a:pt x="163" y="3"/>
                    </a:lnTo>
                    <a:lnTo>
                      <a:pt x="158" y="4"/>
                    </a:lnTo>
                    <a:lnTo>
                      <a:pt x="152" y="5"/>
                    </a:lnTo>
                    <a:lnTo>
                      <a:pt x="147" y="7"/>
                    </a:lnTo>
                    <a:lnTo>
                      <a:pt x="142" y="8"/>
                    </a:lnTo>
                    <a:lnTo>
                      <a:pt x="136" y="10"/>
                    </a:lnTo>
                    <a:lnTo>
                      <a:pt x="130" y="12"/>
                    </a:lnTo>
                    <a:lnTo>
                      <a:pt x="125" y="15"/>
                    </a:lnTo>
                    <a:lnTo>
                      <a:pt x="119" y="17"/>
                    </a:lnTo>
                    <a:lnTo>
                      <a:pt x="114" y="21"/>
                    </a:lnTo>
                    <a:lnTo>
                      <a:pt x="109" y="24"/>
                    </a:lnTo>
                    <a:lnTo>
                      <a:pt x="103" y="27"/>
                    </a:lnTo>
                    <a:lnTo>
                      <a:pt x="98" y="30"/>
                    </a:lnTo>
                    <a:lnTo>
                      <a:pt x="93" y="35"/>
                    </a:lnTo>
                    <a:lnTo>
                      <a:pt x="88" y="39"/>
                    </a:lnTo>
                    <a:lnTo>
                      <a:pt x="83" y="43"/>
                    </a:lnTo>
                    <a:lnTo>
                      <a:pt x="78" y="47"/>
                    </a:lnTo>
                    <a:lnTo>
                      <a:pt x="72" y="52"/>
                    </a:lnTo>
                    <a:lnTo>
                      <a:pt x="68" y="56"/>
                    </a:lnTo>
                    <a:lnTo>
                      <a:pt x="64" y="61"/>
                    </a:lnTo>
                    <a:lnTo>
                      <a:pt x="59" y="65"/>
                    </a:lnTo>
                    <a:lnTo>
                      <a:pt x="54" y="71"/>
                    </a:lnTo>
                    <a:lnTo>
                      <a:pt x="50" y="76"/>
                    </a:lnTo>
                    <a:lnTo>
                      <a:pt x="46" y="81"/>
                    </a:lnTo>
                    <a:lnTo>
                      <a:pt x="42" y="87"/>
                    </a:lnTo>
                    <a:lnTo>
                      <a:pt x="37" y="93"/>
                    </a:lnTo>
                    <a:lnTo>
                      <a:pt x="33" y="98"/>
                    </a:lnTo>
                    <a:lnTo>
                      <a:pt x="30" y="105"/>
                    </a:lnTo>
                    <a:lnTo>
                      <a:pt x="27" y="110"/>
                    </a:lnTo>
                    <a:lnTo>
                      <a:pt x="22" y="117"/>
                    </a:lnTo>
                    <a:lnTo>
                      <a:pt x="19" y="123"/>
                    </a:lnTo>
                    <a:lnTo>
                      <a:pt x="16" y="128"/>
                    </a:lnTo>
                    <a:lnTo>
                      <a:pt x="14" y="135"/>
                    </a:lnTo>
                    <a:lnTo>
                      <a:pt x="11" y="141"/>
                    </a:lnTo>
                    <a:lnTo>
                      <a:pt x="9" y="147"/>
                    </a:lnTo>
                    <a:lnTo>
                      <a:pt x="6" y="154"/>
                    </a:lnTo>
                    <a:lnTo>
                      <a:pt x="3" y="160"/>
                    </a:lnTo>
                    <a:lnTo>
                      <a:pt x="2" y="167"/>
                    </a:lnTo>
                    <a:lnTo>
                      <a:pt x="0" y="1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57" name="Line 186"/>
              <p:cNvSpPr>
                <a:spLocks noChangeShapeType="1"/>
              </p:cNvSpPr>
              <p:nvPr/>
            </p:nvSpPr>
            <p:spPr bwMode="auto">
              <a:xfrm flipH="1">
                <a:off x="3850" y="1416"/>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58" name="Freeform 187"/>
              <p:cNvSpPr>
                <a:spLocks/>
              </p:cNvSpPr>
              <p:nvPr/>
            </p:nvSpPr>
            <p:spPr bwMode="auto">
              <a:xfrm>
                <a:off x="3791" y="1472"/>
                <a:ext cx="59" cy="37"/>
              </a:xfrm>
              <a:custGeom>
                <a:avLst/>
                <a:gdLst>
                  <a:gd name="T0" fmla="*/ 0 w 284"/>
                  <a:gd name="T1" fmla="*/ 0 h 172"/>
                  <a:gd name="T2" fmla="*/ 0 w 284"/>
                  <a:gd name="T3" fmla="*/ 0 h 172"/>
                  <a:gd name="T4" fmla="*/ 0 w 284"/>
                  <a:gd name="T5" fmla="*/ 0 h 172"/>
                  <a:gd name="T6" fmla="*/ 0 w 284"/>
                  <a:gd name="T7" fmla="*/ 0 h 172"/>
                  <a:gd name="T8" fmla="*/ 0 w 284"/>
                  <a:gd name="T9" fmla="*/ 1 h 172"/>
                  <a:gd name="T10" fmla="*/ 0 w 284"/>
                  <a:gd name="T11" fmla="*/ 1 h 172"/>
                  <a:gd name="T12" fmla="*/ 0 w 284"/>
                  <a:gd name="T13" fmla="*/ 1 h 172"/>
                  <a:gd name="T14" fmla="*/ 0 w 284"/>
                  <a:gd name="T15" fmla="*/ 1 h 172"/>
                  <a:gd name="T16" fmla="*/ 0 w 284"/>
                  <a:gd name="T17" fmla="*/ 1 h 172"/>
                  <a:gd name="T18" fmla="*/ 0 w 284"/>
                  <a:gd name="T19" fmla="*/ 1 h 172"/>
                  <a:gd name="T20" fmla="*/ 0 w 284"/>
                  <a:gd name="T21" fmla="*/ 1 h 172"/>
                  <a:gd name="T22" fmla="*/ 0 w 284"/>
                  <a:gd name="T23" fmla="*/ 1 h 172"/>
                  <a:gd name="T24" fmla="*/ 0 w 284"/>
                  <a:gd name="T25" fmla="*/ 1 h 172"/>
                  <a:gd name="T26" fmla="*/ 0 w 284"/>
                  <a:gd name="T27" fmla="*/ 2 h 172"/>
                  <a:gd name="T28" fmla="*/ 0 w 284"/>
                  <a:gd name="T29" fmla="*/ 2 h 172"/>
                  <a:gd name="T30" fmla="*/ 0 w 284"/>
                  <a:gd name="T31" fmla="*/ 2 h 172"/>
                  <a:gd name="T32" fmla="*/ 0 w 284"/>
                  <a:gd name="T33" fmla="*/ 2 h 172"/>
                  <a:gd name="T34" fmla="*/ 1 w 284"/>
                  <a:gd name="T35" fmla="*/ 2 h 172"/>
                  <a:gd name="T36" fmla="*/ 1 w 284"/>
                  <a:gd name="T37" fmla="*/ 2 h 172"/>
                  <a:gd name="T38" fmla="*/ 1 w 284"/>
                  <a:gd name="T39" fmla="*/ 2 h 172"/>
                  <a:gd name="T40" fmla="*/ 1 w 284"/>
                  <a:gd name="T41" fmla="*/ 2 h 172"/>
                  <a:gd name="T42" fmla="*/ 1 w 284"/>
                  <a:gd name="T43" fmla="*/ 2 h 172"/>
                  <a:gd name="T44" fmla="*/ 1 w 284"/>
                  <a:gd name="T45" fmla="*/ 2 h 172"/>
                  <a:gd name="T46" fmla="*/ 1 w 284"/>
                  <a:gd name="T47" fmla="*/ 2 h 172"/>
                  <a:gd name="T48" fmla="*/ 1 w 284"/>
                  <a:gd name="T49" fmla="*/ 2 h 172"/>
                  <a:gd name="T50" fmla="*/ 1 w 284"/>
                  <a:gd name="T51" fmla="*/ 2 h 172"/>
                  <a:gd name="T52" fmla="*/ 1 w 284"/>
                  <a:gd name="T53" fmla="*/ 2 h 172"/>
                  <a:gd name="T54" fmla="*/ 1 w 284"/>
                  <a:gd name="T55" fmla="*/ 2 h 172"/>
                  <a:gd name="T56" fmla="*/ 2 w 284"/>
                  <a:gd name="T57" fmla="*/ 2 h 172"/>
                  <a:gd name="T58" fmla="*/ 2 w 284"/>
                  <a:gd name="T59" fmla="*/ 1 h 172"/>
                  <a:gd name="T60" fmla="*/ 2 w 284"/>
                  <a:gd name="T61" fmla="*/ 1 h 172"/>
                  <a:gd name="T62" fmla="*/ 2 w 284"/>
                  <a:gd name="T63" fmla="*/ 1 h 172"/>
                  <a:gd name="T64" fmla="*/ 2 w 284"/>
                  <a:gd name="T65" fmla="*/ 1 h 172"/>
                  <a:gd name="T66" fmla="*/ 2 w 284"/>
                  <a:gd name="T67" fmla="*/ 1 h 172"/>
                  <a:gd name="T68" fmla="*/ 2 w 284"/>
                  <a:gd name="T69" fmla="*/ 1 h 172"/>
                  <a:gd name="T70" fmla="*/ 2 w 284"/>
                  <a:gd name="T71" fmla="*/ 1 h 172"/>
                  <a:gd name="T72" fmla="*/ 2 w 284"/>
                  <a:gd name="T73" fmla="*/ 1 h 172"/>
                  <a:gd name="T74" fmla="*/ 2 w 284"/>
                  <a:gd name="T75" fmla="*/ 1 h 172"/>
                  <a:gd name="T76" fmla="*/ 2 w 284"/>
                  <a:gd name="T77" fmla="*/ 0 h 172"/>
                  <a:gd name="T78" fmla="*/ 2 w 284"/>
                  <a:gd name="T79" fmla="*/ 0 h 172"/>
                  <a:gd name="T80" fmla="*/ 2 w 284"/>
                  <a:gd name="T81" fmla="*/ 0 h 172"/>
                  <a:gd name="T82" fmla="*/ 2 w 284"/>
                  <a:gd name="T83" fmla="*/ 0 h 1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84" h="172">
                    <a:moveTo>
                      <a:pt x="7" y="0"/>
                    </a:moveTo>
                    <a:lnTo>
                      <a:pt x="6" y="6"/>
                    </a:lnTo>
                    <a:lnTo>
                      <a:pt x="4" y="13"/>
                    </a:lnTo>
                    <a:lnTo>
                      <a:pt x="3" y="19"/>
                    </a:lnTo>
                    <a:lnTo>
                      <a:pt x="2" y="25"/>
                    </a:lnTo>
                    <a:lnTo>
                      <a:pt x="2" y="32"/>
                    </a:lnTo>
                    <a:lnTo>
                      <a:pt x="1" y="38"/>
                    </a:lnTo>
                    <a:lnTo>
                      <a:pt x="1" y="44"/>
                    </a:lnTo>
                    <a:lnTo>
                      <a:pt x="0" y="51"/>
                    </a:lnTo>
                    <a:lnTo>
                      <a:pt x="0" y="56"/>
                    </a:lnTo>
                    <a:lnTo>
                      <a:pt x="0" y="63"/>
                    </a:lnTo>
                    <a:lnTo>
                      <a:pt x="1" y="69"/>
                    </a:lnTo>
                    <a:lnTo>
                      <a:pt x="1" y="74"/>
                    </a:lnTo>
                    <a:lnTo>
                      <a:pt x="2" y="81"/>
                    </a:lnTo>
                    <a:lnTo>
                      <a:pt x="3" y="86"/>
                    </a:lnTo>
                    <a:lnTo>
                      <a:pt x="4" y="91"/>
                    </a:lnTo>
                    <a:lnTo>
                      <a:pt x="5" y="97"/>
                    </a:lnTo>
                    <a:lnTo>
                      <a:pt x="7" y="102"/>
                    </a:lnTo>
                    <a:lnTo>
                      <a:pt x="10" y="107"/>
                    </a:lnTo>
                    <a:lnTo>
                      <a:pt x="11" y="113"/>
                    </a:lnTo>
                    <a:lnTo>
                      <a:pt x="13" y="117"/>
                    </a:lnTo>
                    <a:lnTo>
                      <a:pt x="16" y="121"/>
                    </a:lnTo>
                    <a:lnTo>
                      <a:pt x="18" y="126"/>
                    </a:lnTo>
                    <a:lnTo>
                      <a:pt x="21" y="131"/>
                    </a:lnTo>
                    <a:lnTo>
                      <a:pt x="23" y="135"/>
                    </a:lnTo>
                    <a:lnTo>
                      <a:pt x="27" y="138"/>
                    </a:lnTo>
                    <a:lnTo>
                      <a:pt x="30" y="142"/>
                    </a:lnTo>
                    <a:lnTo>
                      <a:pt x="33" y="146"/>
                    </a:lnTo>
                    <a:lnTo>
                      <a:pt x="37" y="149"/>
                    </a:lnTo>
                    <a:lnTo>
                      <a:pt x="40" y="152"/>
                    </a:lnTo>
                    <a:lnTo>
                      <a:pt x="45" y="155"/>
                    </a:lnTo>
                    <a:lnTo>
                      <a:pt x="48" y="157"/>
                    </a:lnTo>
                    <a:lnTo>
                      <a:pt x="52" y="161"/>
                    </a:lnTo>
                    <a:lnTo>
                      <a:pt x="56" y="163"/>
                    </a:lnTo>
                    <a:lnTo>
                      <a:pt x="61" y="165"/>
                    </a:lnTo>
                    <a:lnTo>
                      <a:pt x="66" y="166"/>
                    </a:lnTo>
                    <a:lnTo>
                      <a:pt x="70" y="168"/>
                    </a:lnTo>
                    <a:lnTo>
                      <a:pt x="75" y="169"/>
                    </a:lnTo>
                    <a:lnTo>
                      <a:pt x="80" y="170"/>
                    </a:lnTo>
                    <a:lnTo>
                      <a:pt x="84" y="171"/>
                    </a:lnTo>
                    <a:lnTo>
                      <a:pt x="89" y="172"/>
                    </a:lnTo>
                    <a:lnTo>
                      <a:pt x="95" y="172"/>
                    </a:lnTo>
                    <a:lnTo>
                      <a:pt x="100" y="172"/>
                    </a:lnTo>
                    <a:lnTo>
                      <a:pt x="104" y="172"/>
                    </a:lnTo>
                    <a:lnTo>
                      <a:pt x="110" y="172"/>
                    </a:lnTo>
                    <a:lnTo>
                      <a:pt x="115" y="171"/>
                    </a:lnTo>
                    <a:lnTo>
                      <a:pt x="120" y="170"/>
                    </a:lnTo>
                    <a:lnTo>
                      <a:pt x="126" y="169"/>
                    </a:lnTo>
                    <a:lnTo>
                      <a:pt x="131" y="168"/>
                    </a:lnTo>
                    <a:lnTo>
                      <a:pt x="137" y="166"/>
                    </a:lnTo>
                    <a:lnTo>
                      <a:pt x="143" y="165"/>
                    </a:lnTo>
                    <a:lnTo>
                      <a:pt x="148" y="163"/>
                    </a:lnTo>
                    <a:lnTo>
                      <a:pt x="153" y="161"/>
                    </a:lnTo>
                    <a:lnTo>
                      <a:pt x="159" y="157"/>
                    </a:lnTo>
                    <a:lnTo>
                      <a:pt x="164" y="155"/>
                    </a:lnTo>
                    <a:lnTo>
                      <a:pt x="169" y="152"/>
                    </a:lnTo>
                    <a:lnTo>
                      <a:pt x="175" y="149"/>
                    </a:lnTo>
                    <a:lnTo>
                      <a:pt x="180" y="146"/>
                    </a:lnTo>
                    <a:lnTo>
                      <a:pt x="185" y="142"/>
                    </a:lnTo>
                    <a:lnTo>
                      <a:pt x="191" y="138"/>
                    </a:lnTo>
                    <a:lnTo>
                      <a:pt x="196" y="135"/>
                    </a:lnTo>
                    <a:lnTo>
                      <a:pt x="201" y="131"/>
                    </a:lnTo>
                    <a:lnTo>
                      <a:pt x="206" y="126"/>
                    </a:lnTo>
                    <a:lnTo>
                      <a:pt x="211" y="121"/>
                    </a:lnTo>
                    <a:lnTo>
                      <a:pt x="215" y="117"/>
                    </a:lnTo>
                    <a:lnTo>
                      <a:pt x="220" y="113"/>
                    </a:lnTo>
                    <a:lnTo>
                      <a:pt x="225" y="107"/>
                    </a:lnTo>
                    <a:lnTo>
                      <a:pt x="229" y="102"/>
                    </a:lnTo>
                    <a:lnTo>
                      <a:pt x="234" y="97"/>
                    </a:lnTo>
                    <a:lnTo>
                      <a:pt x="239" y="91"/>
                    </a:lnTo>
                    <a:lnTo>
                      <a:pt x="243" y="86"/>
                    </a:lnTo>
                    <a:lnTo>
                      <a:pt x="246" y="81"/>
                    </a:lnTo>
                    <a:lnTo>
                      <a:pt x="250" y="74"/>
                    </a:lnTo>
                    <a:lnTo>
                      <a:pt x="253" y="69"/>
                    </a:lnTo>
                    <a:lnTo>
                      <a:pt x="258" y="63"/>
                    </a:lnTo>
                    <a:lnTo>
                      <a:pt x="261" y="56"/>
                    </a:lnTo>
                    <a:lnTo>
                      <a:pt x="264" y="51"/>
                    </a:lnTo>
                    <a:lnTo>
                      <a:pt x="267" y="44"/>
                    </a:lnTo>
                    <a:lnTo>
                      <a:pt x="270" y="38"/>
                    </a:lnTo>
                    <a:lnTo>
                      <a:pt x="273" y="32"/>
                    </a:lnTo>
                    <a:lnTo>
                      <a:pt x="276" y="25"/>
                    </a:lnTo>
                    <a:lnTo>
                      <a:pt x="278" y="19"/>
                    </a:lnTo>
                    <a:lnTo>
                      <a:pt x="280" y="13"/>
                    </a:lnTo>
                    <a:lnTo>
                      <a:pt x="282" y="6"/>
                    </a:lnTo>
                    <a:lnTo>
                      <a:pt x="28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59" name="Line 188"/>
              <p:cNvSpPr>
                <a:spLocks noChangeShapeType="1"/>
              </p:cNvSpPr>
              <p:nvPr/>
            </p:nvSpPr>
            <p:spPr bwMode="auto">
              <a:xfrm>
                <a:off x="3707" y="1559"/>
                <a:ext cx="12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0" name="Line 189"/>
              <p:cNvSpPr>
                <a:spLocks noChangeShapeType="1"/>
              </p:cNvSpPr>
              <p:nvPr/>
            </p:nvSpPr>
            <p:spPr bwMode="auto">
              <a:xfrm>
                <a:off x="3707" y="1559"/>
                <a:ext cx="0" cy="14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1" name="Freeform 190"/>
              <p:cNvSpPr>
                <a:spLocks/>
              </p:cNvSpPr>
              <p:nvPr/>
            </p:nvSpPr>
            <p:spPr bwMode="auto">
              <a:xfrm>
                <a:off x="4907" y="1383"/>
                <a:ext cx="69" cy="63"/>
              </a:xfrm>
              <a:custGeom>
                <a:avLst/>
                <a:gdLst>
                  <a:gd name="T0" fmla="*/ 0 w 332"/>
                  <a:gd name="T1" fmla="*/ 0 h 311"/>
                  <a:gd name="T2" fmla="*/ 1 w 332"/>
                  <a:gd name="T3" fmla="*/ 3 h 311"/>
                  <a:gd name="T4" fmla="*/ 3 w 332"/>
                  <a:gd name="T5" fmla="*/ 0 h 311"/>
                  <a:gd name="T6" fmla="*/ 0 60000 65536"/>
                  <a:gd name="T7" fmla="*/ 0 60000 65536"/>
                  <a:gd name="T8" fmla="*/ 0 60000 65536"/>
                </a:gdLst>
                <a:ahLst/>
                <a:cxnLst>
                  <a:cxn ang="T6">
                    <a:pos x="T0" y="T1"/>
                  </a:cxn>
                  <a:cxn ang="T7">
                    <a:pos x="T2" y="T3"/>
                  </a:cxn>
                  <a:cxn ang="T8">
                    <a:pos x="T4" y="T5"/>
                  </a:cxn>
                </a:cxnLst>
                <a:rect l="0" t="0" r="r" b="b"/>
                <a:pathLst>
                  <a:path w="332" h="311">
                    <a:moveTo>
                      <a:pt x="0" y="0"/>
                    </a:moveTo>
                    <a:lnTo>
                      <a:pt x="82" y="311"/>
                    </a:lnTo>
                    <a:lnTo>
                      <a:pt x="33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62" name="Line 191"/>
              <p:cNvSpPr>
                <a:spLocks noChangeShapeType="1"/>
              </p:cNvSpPr>
              <p:nvPr/>
            </p:nvSpPr>
            <p:spPr bwMode="auto">
              <a:xfrm flipH="1">
                <a:off x="4907" y="1446"/>
                <a:ext cx="17"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3" name="Freeform 192"/>
              <p:cNvSpPr>
                <a:spLocks/>
              </p:cNvSpPr>
              <p:nvPr/>
            </p:nvSpPr>
            <p:spPr bwMode="auto">
              <a:xfrm>
                <a:off x="4955" y="1459"/>
                <a:ext cx="56" cy="77"/>
              </a:xfrm>
              <a:custGeom>
                <a:avLst/>
                <a:gdLst>
                  <a:gd name="T0" fmla="*/ 0 w 274"/>
                  <a:gd name="T1" fmla="*/ 0 h 372"/>
                  <a:gd name="T2" fmla="*/ 0 w 274"/>
                  <a:gd name="T3" fmla="*/ 3 h 372"/>
                  <a:gd name="T4" fmla="*/ 1 w 274"/>
                  <a:gd name="T5" fmla="*/ 1 h 372"/>
                  <a:gd name="T6" fmla="*/ 1 w 274"/>
                  <a:gd name="T7" fmla="*/ 3 h 372"/>
                  <a:gd name="T8" fmla="*/ 2 w 274"/>
                  <a:gd name="T9" fmla="*/ 0 h 3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4" h="372">
                    <a:moveTo>
                      <a:pt x="42" y="0"/>
                    </a:moveTo>
                    <a:lnTo>
                      <a:pt x="0" y="372"/>
                    </a:lnTo>
                    <a:lnTo>
                      <a:pt x="125" y="124"/>
                    </a:lnTo>
                    <a:lnTo>
                      <a:pt x="116" y="372"/>
                    </a:lnTo>
                    <a:lnTo>
                      <a:pt x="27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64" name="Freeform 193"/>
              <p:cNvSpPr>
                <a:spLocks/>
              </p:cNvSpPr>
              <p:nvPr/>
            </p:nvSpPr>
            <p:spPr bwMode="auto">
              <a:xfrm>
                <a:off x="3742" y="2801"/>
                <a:ext cx="68" cy="65"/>
              </a:xfrm>
              <a:custGeom>
                <a:avLst/>
                <a:gdLst>
                  <a:gd name="T0" fmla="*/ 0 w 331"/>
                  <a:gd name="T1" fmla="*/ 0 h 309"/>
                  <a:gd name="T2" fmla="*/ 1 w 331"/>
                  <a:gd name="T3" fmla="*/ 3 h 309"/>
                  <a:gd name="T4" fmla="*/ 3 w 331"/>
                  <a:gd name="T5" fmla="*/ 0 h 309"/>
                  <a:gd name="T6" fmla="*/ 0 60000 65536"/>
                  <a:gd name="T7" fmla="*/ 0 60000 65536"/>
                  <a:gd name="T8" fmla="*/ 0 60000 65536"/>
                </a:gdLst>
                <a:ahLst/>
                <a:cxnLst>
                  <a:cxn ang="T6">
                    <a:pos x="T0" y="T1"/>
                  </a:cxn>
                  <a:cxn ang="T7">
                    <a:pos x="T2" y="T3"/>
                  </a:cxn>
                  <a:cxn ang="T8">
                    <a:pos x="T4" y="T5"/>
                  </a:cxn>
                </a:cxnLst>
                <a:rect l="0" t="0" r="r" b="b"/>
                <a:pathLst>
                  <a:path w="331" h="309">
                    <a:moveTo>
                      <a:pt x="0" y="0"/>
                    </a:moveTo>
                    <a:lnTo>
                      <a:pt x="82" y="309"/>
                    </a:lnTo>
                    <a:lnTo>
                      <a:pt x="33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4365" name="Line 194"/>
              <p:cNvSpPr>
                <a:spLocks noChangeShapeType="1"/>
              </p:cNvSpPr>
              <p:nvPr/>
            </p:nvSpPr>
            <p:spPr bwMode="auto">
              <a:xfrm flipH="1">
                <a:off x="3742" y="2866"/>
                <a:ext cx="17"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6" name="Line 195"/>
              <p:cNvSpPr>
                <a:spLocks noChangeShapeType="1"/>
              </p:cNvSpPr>
              <p:nvPr/>
            </p:nvSpPr>
            <p:spPr bwMode="auto">
              <a:xfrm flipV="1">
                <a:off x="3782" y="2882"/>
                <a:ext cx="20"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7" name="Line 196"/>
              <p:cNvSpPr>
                <a:spLocks noChangeShapeType="1"/>
              </p:cNvSpPr>
              <p:nvPr/>
            </p:nvSpPr>
            <p:spPr bwMode="auto">
              <a:xfrm>
                <a:off x="3792" y="2915"/>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8" name="Line 197"/>
              <p:cNvSpPr>
                <a:spLocks noChangeShapeType="1"/>
              </p:cNvSpPr>
              <p:nvPr/>
            </p:nvSpPr>
            <p:spPr bwMode="auto">
              <a:xfrm flipH="1">
                <a:off x="3811" y="2882"/>
                <a:ext cx="22"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69" name="Line 198"/>
              <p:cNvSpPr>
                <a:spLocks noChangeShapeType="1"/>
              </p:cNvSpPr>
              <p:nvPr/>
            </p:nvSpPr>
            <p:spPr bwMode="auto">
              <a:xfrm>
                <a:off x="2397" y="1516"/>
                <a:ext cx="34" cy="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370" name="Line 199"/>
              <p:cNvSpPr>
                <a:spLocks noChangeShapeType="1"/>
              </p:cNvSpPr>
              <p:nvPr/>
            </p:nvSpPr>
            <p:spPr bwMode="auto">
              <a:xfrm flipH="1">
                <a:off x="2362" y="1516"/>
                <a:ext cx="103" cy="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268322"/>
                                        </p:tgtEl>
                                        <p:attrNameLst>
                                          <p:attrName>style.visibility</p:attrName>
                                        </p:attrNameLst>
                                      </p:cBhvr>
                                      <p:to>
                                        <p:strVal val="visible"/>
                                      </p:to>
                                    </p:set>
                                    <p:animEffect transition="in" filter="slide(fromLeft)">
                                      <p:cBhvr>
                                        <p:cTn id="7" dur="500"/>
                                        <p:tgtEl>
                                          <p:spTgt spid="2683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8" fill="hold" grpId="0" nodeType="clickEffect">
                                  <p:stCondLst>
                                    <p:cond delay="0"/>
                                  </p:stCondLst>
                                  <p:iterate type="lt">
                                    <p:tmPct val="100000"/>
                                  </p:iterate>
                                  <p:childTnLst>
                                    <p:set>
                                      <p:cBhvr>
                                        <p:cTn id="11" dur="1" fill="hold">
                                          <p:stCondLst>
                                            <p:cond delay="0"/>
                                          </p:stCondLst>
                                        </p:cTn>
                                        <p:tgtEl>
                                          <p:spTgt spid="268323"/>
                                        </p:tgtEl>
                                        <p:attrNameLst>
                                          <p:attrName>style.visibility</p:attrName>
                                        </p:attrNameLst>
                                      </p:cBhvr>
                                      <p:to>
                                        <p:strVal val="visible"/>
                                      </p:to>
                                    </p:set>
                                    <p:animEffect transition="in" filter="slide(fromLeft)">
                                      <p:cBhvr>
                                        <p:cTn id="12" dur="75"/>
                                        <p:tgtEl>
                                          <p:spTgt spid="2683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7" presetClass="entr" presetSubtype="8" fill="hold" grpId="0" nodeType="clickEffect">
                                  <p:stCondLst>
                                    <p:cond delay="0"/>
                                  </p:stCondLst>
                                  <p:iterate type="lt">
                                    <p:tmPct val="100000"/>
                                  </p:iterate>
                                  <p:childTnLst>
                                    <p:set>
                                      <p:cBhvr>
                                        <p:cTn id="16" dur="1" fill="hold">
                                          <p:stCondLst>
                                            <p:cond delay="0"/>
                                          </p:stCondLst>
                                        </p:cTn>
                                        <p:tgtEl>
                                          <p:spTgt spid="268345"/>
                                        </p:tgtEl>
                                        <p:attrNameLst>
                                          <p:attrName>style.visibility</p:attrName>
                                        </p:attrNameLst>
                                      </p:cBhvr>
                                      <p:to>
                                        <p:strVal val="visible"/>
                                      </p:to>
                                    </p:set>
                                    <p:anim calcmode="lin" valueType="num">
                                      <p:cBhvr>
                                        <p:cTn id="17" dur="75" fill="hold"/>
                                        <p:tgtEl>
                                          <p:spTgt spid="268345"/>
                                        </p:tgtEl>
                                        <p:attrNameLst>
                                          <p:attrName>ppt_x</p:attrName>
                                        </p:attrNameLst>
                                      </p:cBhvr>
                                      <p:tavLst>
                                        <p:tav tm="0">
                                          <p:val>
                                            <p:strVal val="#ppt_x-#ppt_w/2"/>
                                          </p:val>
                                        </p:tav>
                                        <p:tav tm="100000">
                                          <p:val>
                                            <p:strVal val="#ppt_x"/>
                                          </p:val>
                                        </p:tav>
                                      </p:tavLst>
                                    </p:anim>
                                    <p:anim calcmode="lin" valueType="num">
                                      <p:cBhvr>
                                        <p:cTn id="18" dur="75" fill="hold"/>
                                        <p:tgtEl>
                                          <p:spTgt spid="268345"/>
                                        </p:tgtEl>
                                        <p:attrNameLst>
                                          <p:attrName>ppt_y</p:attrName>
                                        </p:attrNameLst>
                                      </p:cBhvr>
                                      <p:tavLst>
                                        <p:tav tm="0">
                                          <p:val>
                                            <p:strVal val="#ppt_y"/>
                                          </p:val>
                                        </p:tav>
                                        <p:tav tm="100000">
                                          <p:val>
                                            <p:strVal val="#ppt_y"/>
                                          </p:val>
                                        </p:tav>
                                      </p:tavLst>
                                    </p:anim>
                                    <p:anim calcmode="lin" valueType="num">
                                      <p:cBhvr>
                                        <p:cTn id="19" dur="75" fill="hold"/>
                                        <p:tgtEl>
                                          <p:spTgt spid="268345"/>
                                        </p:tgtEl>
                                        <p:attrNameLst>
                                          <p:attrName>ppt_w</p:attrName>
                                        </p:attrNameLst>
                                      </p:cBhvr>
                                      <p:tavLst>
                                        <p:tav tm="0">
                                          <p:val>
                                            <p:fltVal val="0"/>
                                          </p:val>
                                        </p:tav>
                                        <p:tav tm="100000">
                                          <p:val>
                                            <p:strVal val="#ppt_w"/>
                                          </p:val>
                                        </p:tav>
                                      </p:tavLst>
                                    </p:anim>
                                    <p:anim calcmode="lin" valueType="num">
                                      <p:cBhvr>
                                        <p:cTn id="20" dur="75" fill="hold"/>
                                        <p:tgtEl>
                                          <p:spTgt spid="268345"/>
                                        </p:tgtEl>
                                        <p:attrNameLst>
                                          <p:attrName>ppt_h</p:attrName>
                                        </p:attrNameLst>
                                      </p:cBhvr>
                                      <p:tavLst>
                                        <p:tav tm="0">
                                          <p:val>
                                            <p:strVal val="#ppt_h"/>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17" presetClass="entr" presetSubtype="10" fill="hold" grpId="0" nodeType="clickEffect">
                                  <p:stCondLst>
                                    <p:cond delay="0"/>
                                  </p:stCondLst>
                                  <p:iterate type="lt">
                                    <p:tmPct val="100000"/>
                                  </p:iterate>
                                  <p:childTnLst>
                                    <p:set>
                                      <p:cBhvr>
                                        <p:cTn id="24" dur="1" fill="hold">
                                          <p:stCondLst>
                                            <p:cond delay="0"/>
                                          </p:stCondLst>
                                        </p:cTn>
                                        <p:tgtEl>
                                          <p:spTgt spid="268324"/>
                                        </p:tgtEl>
                                        <p:attrNameLst>
                                          <p:attrName>style.visibility</p:attrName>
                                        </p:attrNameLst>
                                      </p:cBhvr>
                                      <p:to>
                                        <p:strVal val="visible"/>
                                      </p:to>
                                    </p:set>
                                    <p:anim calcmode="lin" valueType="num">
                                      <p:cBhvr>
                                        <p:cTn id="25" dur="75" fill="hold"/>
                                        <p:tgtEl>
                                          <p:spTgt spid="268324"/>
                                        </p:tgtEl>
                                        <p:attrNameLst>
                                          <p:attrName>ppt_w</p:attrName>
                                        </p:attrNameLst>
                                      </p:cBhvr>
                                      <p:tavLst>
                                        <p:tav tm="0">
                                          <p:val>
                                            <p:fltVal val="0"/>
                                          </p:val>
                                        </p:tav>
                                        <p:tav tm="100000">
                                          <p:val>
                                            <p:strVal val="#ppt_w"/>
                                          </p:val>
                                        </p:tav>
                                      </p:tavLst>
                                    </p:anim>
                                    <p:anim calcmode="lin" valueType="num">
                                      <p:cBhvr>
                                        <p:cTn id="26" dur="75" fill="hold"/>
                                        <p:tgtEl>
                                          <p:spTgt spid="268324"/>
                                        </p:tgtEl>
                                        <p:attrNameLst>
                                          <p:attrName>ppt_h</p:attrName>
                                        </p:attrNameLst>
                                      </p:cBhvr>
                                      <p:tavLst>
                                        <p:tav tm="0">
                                          <p:val>
                                            <p:strVal val="#ppt_h"/>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17" presetClass="entr" presetSubtype="10" fill="hold" grpId="0" nodeType="clickEffect">
                                  <p:stCondLst>
                                    <p:cond delay="0"/>
                                  </p:stCondLst>
                                  <p:iterate type="lt">
                                    <p:tmPct val="100000"/>
                                  </p:iterate>
                                  <p:childTnLst>
                                    <p:set>
                                      <p:cBhvr>
                                        <p:cTn id="30" dur="1" fill="hold">
                                          <p:stCondLst>
                                            <p:cond delay="0"/>
                                          </p:stCondLst>
                                        </p:cTn>
                                        <p:tgtEl>
                                          <p:spTgt spid="268325"/>
                                        </p:tgtEl>
                                        <p:attrNameLst>
                                          <p:attrName>style.visibility</p:attrName>
                                        </p:attrNameLst>
                                      </p:cBhvr>
                                      <p:to>
                                        <p:strVal val="visible"/>
                                      </p:to>
                                    </p:set>
                                    <p:anim calcmode="lin" valueType="num">
                                      <p:cBhvr>
                                        <p:cTn id="31" dur="75" fill="hold"/>
                                        <p:tgtEl>
                                          <p:spTgt spid="268325"/>
                                        </p:tgtEl>
                                        <p:attrNameLst>
                                          <p:attrName>ppt_w</p:attrName>
                                        </p:attrNameLst>
                                      </p:cBhvr>
                                      <p:tavLst>
                                        <p:tav tm="0">
                                          <p:val>
                                            <p:fltVal val="0"/>
                                          </p:val>
                                        </p:tav>
                                        <p:tav tm="100000">
                                          <p:val>
                                            <p:strVal val="#ppt_w"/>
                                          </p:val>
                                        </p:tav>
                                      </p:tavLst>
                                    </p:anim>
                                    <p:anim calcmode="lin" valueType="num">
                                      <p:cBhvr>
                                        <p:cTn id="32" dur="75" fill="hold"/>
                                        <p:tgtEl>
                                          <p:spTgt spid="268325"/>
                                        </p:tgtEl>
                                        <p:attrNameLst>
                                          <p:attrName>ppt_h</p:attrName>
                                        </p:attrNameLst>
                                      </p:cBhvr>
                                      <p:tavLst>
                                        <p:tav tm="0">
                                          <p:val>
                                            <p:strVal val="#ppt_h"/>
                                          </p:val>
                                        </p:tav>
                                        <p:tav tm="100000">
                                          <p:val>
                                            <p:strVal val="#ppt_h"/>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12" presetClass="entr" presetSubtype="4" fill="hold" grpId="0" nodeType="clickEffect">
                                  <p:stCondLst>
                                    <p:cond delay="0"/>
                                  </p:stCondLst>
                                  <p:iterate type="lt">
                                    <p:tmPct val="100000"/>
                                  </p:iterate>
                                  <p:childTnLst>
                                    <p:set>
                                      <p:cBhvr>
                                        <p:cTn id="36" dur="1" fill="hold">
                                          <p:stCondLst>
                                            <p:cond delay="0"/>
                                          </p:stCondLst>
                                        </p:cTn>
                                        <p:tgtEl>
                                          <p:spTgt spid="268326"/>
                                        </p:tgtEl>
                                        <p:attrNameLst>
                                          <p:attrName>style.visibility</p:attrName>
                                        </p:attrNameLst>
                                      </p:cBhvr>
                                      <p:to>
                                        <p:strVal val="visible"/>
                                      </p:to>
                                    </p:set>
                                    <p:animEffect transition="in" filter="slide(fromBottom)">
                                      <p:cBhvr>
                                        <p:cTn id="37" dur="75"/>
                                        <p:tgtEl>
                                          <p:spTgt spid="2683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8322" grpId="0" autoUpdateAnimBg="0"/>
      <p:bldP spid="268323" grpId="0" autoUpdateAnimBg="0"/>
      <p:bldP spid="268324" grpId="0" autoUpdateAnimBg="0"/>
      <p:bldP spid="268325" grpId="0" autoUpdateAnimBg="0"/>
      <p:bldP spid="268326" grpId="0" autoUpdateAnimBg="0"/>
      <p:bldP spid="268345"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ext Box 14"/>
          <p:cNvSpPr txBox="1">
            <a:spLocks noChangeArrowheads="1"/>
          </p:cNvSpPr>
          <p:nvPr/>
        </p:nvSpPr>
        <p:spPr bwMode="auto">
          <a:xfrm>
            <a:off x="0" y="42863"/>
            <a:ext cx="9144000" cy="701675"/>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 </a:t>
            </a:r>
            <a:r>
              <a:rPr lang="zh-CN" altLang="en-US" sz="4000" b="1">
                <a:latin typeface="黑体" pitchFamily="2" charset="-122"/>
                <a:ea typeface="黑体" pitchFamily="2" charset="-122"/>
              </a:rPr>
              <a:t>例</a:t>
            </a:r>
            <a:r>
              <a:rPr lang="en-US" altLang="zh-CN" sz="4000" b="1">
                <a:latin typeface="黑体" pitchFamily="2" charset="-122"/>
                <a:ea typeface="黑体" pitchFamily="2" charset="-122"/>
              </a:rPr>
              <a:t>1.</a:t>
            </a:r>
            <a:r>
              <a:rPr lang="zh-CN" altLang="en-US" sz="4000" b="1">
                <a:ea typeface="黑体" pitchFamily="2" charset="-122"/>
              </a:rPr>
              <a:t>已知点的两个投影，求第三投影。</a:t>
            </a:r>
          </a:p>
        </p:txBody>
      </p:sp>
      <p:sp>
        <p:nvSpPr>
          <p:cNvPr id="269341" name="Text Box 29"/>
          <p:cNvSpPr txBox="1">
            <a:spLocks noChangeArrowheads="1"/>
          </p:cNvSpPr>
          <p:nvPr/>
        </p:nvSpPr>
        <p:spPr bwMode="auto">
          <a:xfrm>
            <a:off x="150813" y="692150"/>
            <a:ext cx="16129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solidFill>
                  <a:srgbClr val="FF0000"/>
                </a:solidFill>
                <a:latin typeface="黑体" pitchFamily="2" charset="-122"/>
                <a:ea typeface="黑体" pitchFamily="2" charset="-122"/>
              </a:rPr>
              <a:t>解法一</a:t>
            </a:r>
            <a:r>
              <a:rPr lang="en-US" altLang="zh-CN" b="1">
                <a:solidFill>
                  <a:srgbClr val="FF0000"/>
                </a:solidFill>
                <a:latin typeface="黑体" pitchFamily="2" charset="-122"/>
                <a:ea typeface="黑体" pitchFamily="2" charset="-122"/>
              </a:rPr>
              <a:t>:</a:t>
            </a:r>
          </a:p>
        </p:txBody>
      </p:sp>
      <p:sp>
        <p:nvSpPr>
          <p:cNvPr id="269342" name="AutoShape 30"/>
          <p:cNvSpPr>
            <a:spLocks noChangeArrowheads="1"/>
          </p:cNvSpPr>
          <p:nvPr/>
        </p:nvSpPr>
        <p:spPr bwMode="auto">
          <a:xfrm>
            <a:off x="4500563" y="892175"/>
            <a:ext cx="4608512" cy="1606550"/>
          </a:xfrm>
          <a:prstGeom prst="cloudCallout">
            <a:avLst>
              <a:gd name="adj1" fmla="val -48620"/>
              <a:gd name="adj2" fmla="val 59574"/>
            </a:avLst>
          </a:prstGeom>
          <a:noFill/>
          <a:ln w="19050">
            <a:solidFill>
              <a:srgbClr val="000000"/>
            </a:solidFill>
            <a:round/>
            <a:headEnd/>
            <a:tailEnd/>
          </a:ln>
          <a:effectLst/>
          <a:extLst>
            <a:ext uri="{909E8E84-426E-40DD-AFC4-6F175D3DCCD1}">
              <a14:hiddenFill xmlns:a14="http://schemas.microsoft.com/office/drawing/2010/main">
                <a:solidFill>
                  <a:srgbClr val="FFFF66"/>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latin typeface="黑体" pitchFamily="2" charset="-122"/>
                <a:ea typeface="黑体" pitchFamily="2" charset="-122"/>
              </a:rPr>
              <a:t>通过作</a:t>
            </a:r>
            <a:r>
              <a:rPr lang="en-US" altLang="zh-CN" b="1">
                <a:latin typeface="黑体" pitchFamily="2" charset="-122"/>
                <a:ea typeface="黑体" pitchFamily="2" charset="-122"/>
              </a:rPr>
              <a:t>45°</a:t>
            </a:r>
            <a:r>
              <a:rPr lang="zh-CN" altLang="en-US" b="1">
                <a:latin typeface="黑体" pitchFamily="2" charset="-122"/>
                <a:ea typeface="黑体" pitchFamily="2" charset="-122"/>
              </a:rPr>
              <a:t>线使</a:t>
            </a:r>
            <a:r>
              <a:rPr lang="en-US" altLang="zh-CN" b="1">
                <a:solidFill>
                  <a:srgbClr val="FF0000"/>
                </a:solidFill>
                <a:latin typeface="黑体" pitchFamily="2" charset="-122"/>
                <a:ea typeface="黑体" pitchFamily="2" charset="-122"/>
              </a:rPr>
              <a:t>a</a:t>
            </a:r>
            <a:r>
              <a:rPr lang="en-US" altLang="zh-CN" b="1">
                <a:solidFill>
                  <a:srgbClr val="FF0000"/>
                </a:solidFill>
                <a:latin typeface="黑体" pitchFamily="2" charset="-122"/>
                <a:ea typeface="黑体" pitchFamily="2" charset="-122"/>
                <a:sym typeface="Symbol" pitchFamily="18" charset="2"/>
              </a:rPr>
              <a:t></a:t>
            </a:r>
            <a:r>
              <a:rPr lang="en-US" altLang="zh-CN" b="1">
                <a:solidFill>
                  <a:srgbClr val="FF0000"/>
                </a:solidFill>
                <a:latin typeface="黑体" pitchFamily="2" charset="-122"/>
                <a:ea typeface="黑体" pitchFamily="2" charset="-122"/>
              </a:rPr>
              <a:t>a</a:t>
            </a:r>
            <a:r>
              <a:rPr lang="en-US" altLang="zh-CN" b="1" baseline="-25000">
                <a:solidFill>
                  <a:srgbClr val="FF0000"/>
                </a:solidFill>
                <a:latin typeface="黑体" pitchFamily="2" charset="-122"/>
                <a:ea typeface="黑体" pitchFamily="2" charset="-122"/>
              </a:rPr>
              <a:t>z</a:t>
            </a:r>
            <a:r>
              <a:rPr lang="en-US" altLang="zh-CN" b="1">
                <a:solidFill>
                  <a:srgbClr val="FF0000"/>
                </a:solidFill>
                <a:latin typeface="黑体" pitchFamily="2" charset="-122"/>
                <a:ea typeface="黑体" pitchFamily="2" charset="-122"/>
              </a:rPr>
              <a:t>=aa</a:t>
            </a:r>
            <a:r>
              <a:rPr lang="en-US" altLang="zh-CN" b="1" baseline="-25000">
                <a:solidFill>
                  <a:srgbClr val="FF0000"/>
                </a:solidFill>
                <a:latin typeface="黑体" pitchFamily="2" charset="-122"/>
                <a:ea typeface="黑体" pitchFamily="2" charset="-122"/>
              </a:rPr>
              <a:t>x</a:t>
            </a:r>
          </a:p>
        </p:txBody>
      </p:sp>
      <p:sp>
        <p:nvSpPr>
          <p:cNvPr id="269343" name="Text Box 31"/>
          <p:cNvSpPr txBox="1">
            <a:spLocks noChangeArrowheads="1"/>
          </p:cNvSpPr>
          <p:nvPr/>
        </p:nvSpPr>
        <p:spPr bwMode="auto">
          <a:xfrm>
            <a:off x="150813" y="4119563"/>
            <a:ext cx="1612900" cy="5794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solidFill>
                  <a:srgbClr val="FF0000"/>
                </a:solidFill>
                <a:latin typeface="黑体" pitchFamily="2" charset="-122"/>
                <a:ea typeface="黑体" pitchFamily="2" charset="-122"/>
              </a:rPr>
              <a:t>解法二</a:t>
            </a:r>
            <a:r>
              <a:rPr lang="en-US" altLang="zh-CN" b="1">
                <a:solidFill>
                  <a:srgbClr val="FF0000"/>
                </a:solidFill>
                <a:latin typeface="黑体" pitchFamily="2" charset="-122"/>
                <a:ea typeface="黑体" pitchFamily="2" charset="-122"/>
              </a:rPr>
              <a:t>:</a:t>
            </a:r>
          </a:p>
        </p:txBody>
      </p:sp>
      <p:sp>
        <p:nvSpPr>
          <p:cNvPr id="269344" name="AutoShape 32"/>
          <p:cNvSpPr>
            <a:spLocks noChangeArrowheads="1"/>
          </p:cNvSpPr>
          <p:nvPr/>
        </p:nvSpPr>
        <p:spPr bwMode="auto">
          <a:xfrm>
            <a:off x="1403350" y="4713288"/>
            <a:ext cx="3581400" cy="1489075"/>
          </a:xfrm>
          <a:prstGeom prst="wedgeEllipseCallout">
            <a:avLst>
              <a:gd name="adj1" fmla="val 62894"/>
              <a:gd name="adj2" fmla="val -69472"/>
            </a:avLst>
          </a:prstGeom>
          <a:noFill/>
          <a:ln w="19050">
            <a:solidFill>
              <a:srgbClr val="000000"/>
            </a:solidFill>
            <a:miter lim="800000"/>
            <a:headEnd/>
            <a:tailEnd/>
          </a:ln>
          <a:effectLst/>
          <a:extLst>
            <a:ext uri="{909E8E84-426E-40DD-AFC4-6F175D3DCCD1}">
              <a14:hiddenFill xmlns:a14="http://schemas.microsoft.com/office/drawing/2010/main">
                <a:solidFill>
                  <a:srgbClr val="99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latin typeface="黑体" pitchFamily="2" charset="-122"/>
                <a:ea typeface="黑体" pitchFamily="2" charset="-122"/>
              </a:rPr>
              <a:t>用圆规直接量取</a:t>
            </a:r>
            <a:r>
              <a:rPr lang="en-US" altLang="zh-CN" b="1">
                <a:solidFill>
                  <a:srgbClr val="FF0000"/>
                </a:solidFill>
                <a:latin typeface="黑体" pitchFamily="2" charset="-122"/>
                <a:ea typeface="黑体" pitchFamily="2" charset="-122"/>
              </a:rPr>
              <a:t>a</a:t>
            </a:r>
            <a:r>
              <a:rPr lang="en-US" altLang="zh-CN" b="1">
                <a:solidFill>
                  <a:srgbClr val="FF0000"/>
                </a:solidFill>
                <a:latin typeface="黑体" pitchFamily="2" charset="-122"/>
                <a:ea typeface="黑体" pitchFamily="2" charset="-122"/>
                <a:sym typeface="Symbol" pitchFamily="18" charset="2"/>
              </a:rPr>
              <a:t></a:t>
            </a:r>
            <a:r>
              <a:rPr lang="en-US" altLang="zh-CN" b="1">
                <a:solidFill>
                  <a:srgbClr val="FF0000"/>
                </a:solidFill>
                <a:latin typeface="黑体" pitchFamily="2" charset="-122"/>
                <a:ea typeface="黑体" pitchFamily="2" charset="-122"/>
              </a:rPr>
              <a:t>a</a:t>
            </a:r>
            <a:r>
              <a:rPr lang="en-US" altLang="zh-CN" b="1" baseline="-25000">
                <a:solidFill>
                  <a:srgbClr val="FF0000"/>
                </a:solidFill>
                <a:latin typeface="黑体" pitchFamily="2" charset="-122"/>
                <a:ea typeface="黑体" pitchFamily="2" charset="-122"/>
              </a:rPr>
              <a:t>z</a:t>
            </a:r>
            <a:r>
              <a:rPr lang="en-US" altLang="zh-CN" b="1">
                <a:solidFill>
                  <a:srgbClr val="FF0000"/>
                </a:solidFill>
                <a:latin typeface="黑体" pitchFamily="2" charset="-122"/>
                <a:ea typeface="黑体" pitchFamily="2" charset="-122"/>
              </a:rPr>
              <a:t>=aa</a:t>
            </a:r>
            <a:r>
              <a:rPr lang="en-US" altLang="zh-CN" b="1" baseline="-25000">
                <a:solidFill>
                  <a:srgbClr val="FF0000"/>
                </a:solidFill>
                <a:latin typeface="黑体" pitchFamily="2" charset="-122"/>
                <a:ea typeface="黑体" pitchFamily="2" charset="-122"/>
              </a:rPr>
              <a:t>x</a:t>
            </a:r>
          </a:p>
        </p:txBody>
      </p:sp>
      <p:sp>
        <p:nvSpPr>
          <p:cNvPr id="269359" name="Line 47"/>
          <p:cNvSpPr>
            <a:spLocks noChangeShapeType="1"/>
          </p:cNvSpPr>
          <p:nvPr/>
        </p:nvSpPr>
        <p:spPr bwMode="auto">
          <a:xfrm>
            <a:off x="1466850" y="3432175"/>
            <a:ext cx="2009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9360" name="Line 48"/>
          <p:cNvSpPr>
            <a:spLocks noChangeShapeType="1"/>
          </p:cNvSpPr>
          <p:nvPr/>
        </p:nvSpPr>
        <p:spPr bwMode="auto">
          <a:xfrm flipV="1">
            <a:off x="3476625" y="1560513"/>
            <a:ext cx="0" cy="18716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69361" name="Group 49"/>
          <p:cNvGrpSpPr>
            <a:grpSpLocks/>
          </p:cNvGrpSpPr>
          <p:nvPr/>
        </p:nvGrpSpPr>
        <p:grpSpPr bwMode="auto">
          <a:xfrm>
            <a:off x="1466850" y="1516063"/>
            <a:ext cx="1965325" cy="0"/>
            <a:chOff x="2324" y="1252"/>
            <a:chExt cx="1238" cy="0"/>
          </a:xfrm>
        </p:grpSpPr>
        <p:sp>
          <p:nvSpPr>
            <p:cNvPr id="15487" name="Line 50"/>
            <p:cNvSpPr>
              <a:spLocks noChangeShapeType="1"/>
            </p:cNvSpPr>
            <p:nvPr/>
          </p:nvSpPr>
          <p:spPr bwMode="auto">
            <a:xfrm flipH="1">
              <a:off x="2324" y="1252"/>
              <a:ext cx="7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88" name="Line 51"/>
            <p:cNvSpPr>
              <a:spLocks noChangeShapeType="1"/>
            </p:cNvSpPr>
            <p:nvPr/>
          </p:nvSpPr>
          <p:spPr bwMode="auto">
            <a:xfrm>
              <a:off x="3110" y="1252"/>
              <a:ext cx="4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9364" name="Group 52"/>
          <p:cNvGrpSpPr>
            <a:grpSpLocks/>
          </p:cNvGrpSpPr>
          <p:nvPr/>
        </p:nvGrpSpPr>
        <p:grpSpPr bwMode="auto">
          <a:xfrm>
            <a:off x="2752725" y="1328738"/>
            <a:ext cx="173038" cy="150812"/>
            <a:chOff x="3134" y="1134"/>
            <a:chExt cx="109" cy="95"/>
          </a:xfrm>
        </p:grpSpPr>
        <p:sp>
          <p:nvSpPr>
            <p:cNvPr id="15484" name="Freeform 53"/>
            <p:cNvSpPr>
              <a:spLocks/>
            </p:cNvSpPr>
            <p:nvPr/>
          </p:nvSpPr>
          <p:spPr bwMode="auto">
            <a:xfrm>
              <a:off x="3174" y="1203"/>
              <a:ext cx="5" cy="19"/>
            </a:xfrm>
            <a:custGeom>
              <a:avLst/>
              <a:gdLst>
                <a:gd name="T0" fmla="*/ 0 w 29"/>
                <a:gd name="T1" fmla="*/ 0 h 103"/>
                <a:gd name="T2" fmla="*/ 0 w 29"/>
                <a:gd name="T3" fmla="*/ 0 h 103"/>
                <a:gd name="T4" fmla="*/ 0 w 29"/>
                <a:gd name="T5" fmla="*/ 0 h 103"/>
                <a:gd name="T6" fmla="*/ 0 w 29"/>
                <a:gd name="T7" fmla="*/ 0 h 103"/>
                <a:gd name="T8" fmla="*/ 0 w 29"/>
                <a:gd name="T9" fmla="*/ 0 h 103"/>
                <a:gd name="T10" fmla="*/ 0 w 29"/>
                <a:gd name="T11" fmla="*/ 0 h 103"/>
                <a:gd name="T12" fmla="*/ 0 w 29"/>
                <a:gd name="T13" fmla="*/ 1 h 103"/>
                <a:gd name="T14" fmla="*/ 0 w 29"/>
                <a:gd name="T15" fmla="*/ 1 h 103"/>
                <a:gd name="T16" fmla="*/ 0 w 29"/>
                <a:gd name="T17" fmla="*/ 1 h 1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103">
                  <a:moveTo>
                    <a:pt x="4" y="0"/>
                  </a:moveTo>
                  <a:lnTo>
                    <a:pt x="1" y="14"/>
                  </a:lnTo>
                  <a:lnTo>
                    <a:pt x="0" y="28"/>
                  </a:lnTo>
                  <a:lnTo>
                    <a:pt x="0" y="42"/>
                  </a:lnTo>
                  <a:lnTo>
                    <a:pt x="3" y="55"/>
                  </a:lnTo>
                  <a:lnTo>
                    <a:pt x="7" y="67"/>
                  </a:lnTo>
                  <a:lnTo>
                    <a:pt x="15" y="80"/>
                  </a:lnTo>
                  <a:lnTo>
                    <a:pt x="22" y="92"/>
                  </a:lnTo>
                  <a:lnTo>
                    <a:pt x="29"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85" name="Freeform 54"/>
            <p:cNvSpPr>
              <a:spLocks/>
            </p:cNvSpPr>
            <p:nvPr/>
          </p:nvSpPr>
          <p:spPr bwMode="auto">
            <a:xfrm>
              <a:off x="3134" y="1134"/>
              <a:ext cx="56" cy="88"/>
            </a:xfrm>
            <a:custGeom>
              <a:avLst/>
              <a:gdLst>
                <a:gd name="T0" fmla="*/ 2 w 314"/>
                <a:gd name="T1" fmla="*/ 0 h 493"/>
                <a:gd name="T2" fmla="*/ 2 w 314"/>
                <a:gd name="T3" fmla="*/ 0 h 493"/>
                <a:gd name="T4" fmla="*/ 2 w 314"/>
                <a:gd name="T5" fmla="*/ 0 h 493"/>
                <a:gd name="T6" fmla="*/ 2 w 314"/>
                <a:gd name="T7" fmla="*/ 0 h 493"/>
                <a:gd name="T8" fmla="*/ 2 w 314"/>
                <a:gd name="T9" fmla="*/ 0 h 493"/>
                <a:gd name="T10" fmla="*/ 2 w 314"/>
                <a:gd name="T11" fmla="*/ 0 h 493"/>
                <a:gd name="T12" fmla="*/ 2 w 314"/>
                <a:gd name="T13" fmla="*/ 0 h 493"/>
                <a:gd name="T14" fmla="*/ 2 w 314"/>
                <a:gd name="T15" fmla="*/ 0 h 493"/>
                <a:gd name="T16" fmla="*/ 2 w 314"/>
                <a:gd name="T17" fmla="*/ 0 h 493"/>
                <a:gd name="T18" fmla="*/ 2 w 314"/>
                <a:gd name="T19" fmla="*/ 0 h 493"/>
                <a:gd name="T20" fmla="*/ 1 w 314"/>
                <a:gd name="T21" fmla="*/ 0 h 493"/>
                <a:gd name="T22" fmla="*/ 1 w 314"/>
                <a:gd name="T23" fmla="*/ 0 h 493"/>
                <a:gd name="T24" fmla="*/ 1 w 314"/>
                <a:gd name="T25" fmla="*/ 0 h 493"/>
                <a:gd name="T26" fmla="*/ 1 w 314"/>
                <a:gd name="T27" fmla="*/ 0 h 493"/>
                <a:gd name="T28" fmla="*/ 1 w 314"/>
                <a:gd name="T29" fmla="*/ 0 h 493"/>
                <a:gd name="T30" fmla="*/ 1 w 314"/>
                <a:gd name="T31" fmla="*/ 0 h 493"/>
                <a:gd name="T32" fmla="*/ 1 w 314"/>
                <a:gd name="T33" fmla="*/ 0 h 493"/>
                <a:gd name="T34" fmla="*/ 1 w 314"/>
                <a:gd name="T35" fmla="*/ 0 h 493"/>
                <a:gd name="T36" fmla="*/ 1 w 314"/>
                <a:gd name="T37" fmla="*/ 0 h 493"/>
                <a:gd name="T38" fmla="*/ 1 w 314"/>
                <a:gd name="T39" fmla="*/ 0 h 493"/>
                <a:gd name="T40" fmla="*/ 1 w 314"/>
                <a:gd name="T41" fmla="*/ 0 h 493"/>
                <a:gd name="T42" fmla="*/ 1 w 314"/>
                <a:gd name="T43" fmla="*/ 0 h 493"/>
                <a:gd name="T44" fmla="*/ 1 w 314"/>
                <a:gd name="T45" fmla="*/ 0 h 493"/>
                <a:gd name="T46" fmla="*/ 0 w 314"/>
                <a:gd name="T47" fmla="*/ 1 h 493"/>
                <a:gd name="T48" fmla="*/ 0 w 314"/>
                <a:gd name="T49" fmla="*/ 1 h 493"/>
                <a:gd name="T50" fmla="*/ 0 w 314"/>
                <a:gd name="T51" fmla="*/ 1 h 493"/>
                <a:gd name="T52" fmla="*/ 0 w 314"/>
                <a:gd name="T53" fmla="*/ 1 h 493"/>
                <a:gd name="T54" fmla="*/ 0 w 314"/>
                <a:gd name="T55" fmla="*/ 1 h 493"/>
                <a:gd name="T56" fmla="*/ 0 w 314"/>
                <a:gd name="T57" fmla="*/ 2 h 493"/>
                <a:gd name="T58" fmla="*/ 0 w 314"/>
                <a:gd name="T59" fmla="*/ 2 h 493"/>
                <a:gd name="T60" fmla="*/ 0 w 314"/>
                <a:gd name="T61" fmla="*/ 2 h 493"/>
                <a:gd name="T62" fmla="*/ 0 w 314"/>
                <a:gd name="T63" fmla="*/ 2 h 493"/>
                <a:gd name="T64" fmla="*/ 0 w 314"/>
                <a:gd name="T65" fmla="*/ 2 h 493"/>
                <a:gd name="T66" fmla="*/ 0 w 314"/>
                <a:gd name="T67" fmla="*/ 2 h 493"/>
                <a:gd name="T68" fmla="*/ 0 w 314"/>
                <a:gd name="T69" fmla="*/ 3 h 493"/>
                <a:gd name="T70" fmla="*/ 0 w 314"/>
                <a:gd name="T71" fmla="*/ 3 h 493"/>
                <a:gd name="T72" fmla="*/ 0 w 314"/>
                <a:gd name="T73" fmla="*/ 3 h 493"/>
                <a:gd name="T74" fmla="*/ 0 w 314"/>
                <a:gd name="T75" fmla="*/ 3 h 493"/>
                <a:gd name="T76" fmla="*/ 0 w 314"/>
                <a:gd name="T77" fmla="*/ 3 h 493"/>
                <a:gd name="T78" fmla="*/ 0 w 314"/>
                <a:gd name="T79" fmla="*/ 3 h 493"/>
                <a:gd name="T80" fmla="*/ 0 w 314"/>
                <a:gd name="T81" fmla="*/ 3 h 493"/>
                <a:gd name="T82" fmla="*/ 1 w 314"/>
                <a:gd name="T83" fmla="*/ 3 h 493"/>
                <a:gd name="T84" fmla="*/ 1 w 314"/>
                <a:gd name="T85" fmla="*/ 3 h 493"/>
                <a:gd name="T86" fmla="*/ 1 w 314"/>
                <a:gd name="T87" fmla="*/ 3 h 493"/>
                <a:gd name="T88" fmla="*/ 1 w 314"/>
                <a:gd name="T89" fmla="*/ 3 h 493"/>
                <a:gd name="T90" fmla="*/ 1 w 314"/>
                <a:gd name="T91" fmla="*/ 3 h 493"/>
                <a:gd name="T92" fmla="*/ 1 w 314"/>
                <a:gd name="T93" fmla="*/ 3 h 493"/>
                <a:gd name="T94" fmla="*/ 1 w 314"/>
                <a:gd name="T95" fmla="*/ 3 h 493"/>
                <a:gd name="T96" fmla="*/ 1 w 314"/>
                <a:gd name="T97" fmla="*/ 3 h 493"/>
                <a:gd name="T98" fmla="*/ 1 w 314"/>
                <a:gd name="T99" fmla="*/ 3 h 493"/>
                <a:gd name="T100" fmla="*/ 1 w 314"/>
                <a:gd name="T101" fmla="*/ 2 h 493"/>
                <a:gd name="T102" fmla="*/ 1 w 314"/>
                <a:gd name="T103" fmla="*/ 2 h 493"/>
                <a:gd name="T104" fmla="*/ 1 w 314"/>
                <a:gd name="T105" fmla="*/ 2 h 493"/>
                <a:gd name="T106" fmla="*/ 1 w 314"/>
                <a:gd name="T107" fmla="*/ 2 h 493"/>
                <a:gd name="T108" fmla="*/ 1 w 314"/>
                <a:gd name="T109" fmla="*/ 2 h 493"/>
                <a:gd name="T110" fmla="*/ 1 w 314"/>
                <a:gd name="T111" fmla="*/ 2 h 493"/>
                <a:gd name="T112" fmla="*/ 2 w 314"/>
                <a:gd name="T113" fmla="*/ 1 h 493"/>
                <a:gd name="T114" fmla="*/ 2 w 314"/>
                <a:gd name="T115" fmla="*/ 1 h 493"/>
                <a:gd name="T116" fmla="*/ 2 w 314"/>
                <a:gd name="T117" fmla="*/ 1 h 493"/>
                <a:gd name="T118" fmla="*/ 2 w 314"/>
                <a:gd name="T119" fmla="*/ 0 h 4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4" h="493">
                  <a:moveTo>
                    <a:pt x="313" y="65"/>
                  </a:moveTo>
                  <a:lnTo>
                    <a:pt x="314" y="55"/>
                  </a:lnTo>
                  <a:lnTo>
                    <a:pt x="314" y="44"/>
                  </a:lnTo>
                  <a:lnTo>
                    <a:pt x="312" y="35"/>
                  </a:lnTo>
                  <a:lnTo>
                    <a:pt x="309" y="24"/>
                  </a:lnTo>
                  <a:lnTo>
                    <a:pt x="305" y="13"/>
                  </a:lnTo>
                  <a:lnTo>
                    <a:pt x="298" y="5"/>
                  </a:lnTo>
                  <a:lnTo>
                    <a:pt x="295" y="3"/>
                  </a:lnTo>
                  <a:lnTo>
                    <a:pt x="291" y="1"/>
                  </a:lnTo>
                  <a:lnTo>
                    <a:pt x="280" y="0"/>
                  </a:lnTo>
                  <a:lnTo>
                    <a:pt x="259" y="0"/>
                  </a:lnTo>
                  <a:lnTo>
                    <a:pt x="237" y="0"/>
                  </a:lnTo>
                  <a:lnTo>
                    <a:pt x="218" y="0"/>
                  </a:lnTo>
                  <a:lnTo>
                    <a:pt x="198" y="1"/>
                  </a:lnTo>
                  <a:lnTo>
                    <a:pt x="178" y="5"/>
                  </a:lnTo>
                  <a:lnTo>
                    <a:pt x="168" y="8"/>
                  </a:lnTo>
                  <a:lnTo>
                    <a:pt x="159" y="12"/>
                  </a:lnTo>
                  <a:lnTo>
                    <a:pt x="149" y="18"/>
                  </a:lnTo>
                  <a:lnTo>
                    <a:pt x="142" y="23"/>
                  </a:lnTo>
                  <a:lnTo>
                    <a:pt x="126" y="37"/>
                  </a:lnTo>
                  <a:lnTo>
                    <a:pt x="111" y="51"/>
                  </a:lnTo>
                  <a:lnTo>
                    <a:pt x="104" y="58"/>
                  </a:lnTo>
                  <a:lnTo>
                    <a:pt x="99" y="67"/>
                  </a:lnTo>
                  <a:lnTo>
                    <a:pt x="78" y="103"/>
                  </a:lnTo>
                  <a:lnTo>
                    <a:pt x="69" y="121"/>
                  </a:lnTo>
                  <a:lnTo>
                    <a:pt x="64" y="141"/>
                  </a:lnTo>
                  <a:lnTo>
                    <a:pt x="53" y="181"/>
                  </a:lnTo>
                  <a:lnTo>
                    <a:pt x="31" y="259"/>
                  </a:lnTo>
                  <a:lnTo>
                    <a:pt x="10" y="338"/>
                  </a:lnTo>
                  <a:lnTo>
                    <a:pt x="5" y="358"/>
                  </a:lnTo>
                  <a:lnTo>
                    <a:pt x="1" y="379"/>
                  </a:lnTo>
                  <a:lnTo>
                    <a:pt x="0" y="399"/>
                  </a:lnTo>
                  <a:lnTo>
                    <a:pt x="2" y="420"/>
                  </a:lnTo>
                  <a:lnTo>
                    <a:pt x="7" y="439"/>
                  </a:lnTo>
                  <a:lnTo>
                    <a:pt x="16" y="459"/>
                  </a:lnTo>
                  <a:lnTo>
                    <a:pt x="21" y="467"/>
                  </a:lnTo>
                  <a:lnTo>
                    <a:pt x="28" y="476"/>
                  </a:lnTo>
                  <a:lnTo>
                    <a:pt x="35" y="482"/>
                  </a:lnTo>
                  <a:lnTo>
                    <a:pt x="45" y="486"/>
                  </a:lnTo>
                  <a:lnTo>
                    <a:pt x="54" y="489"/>
                  </a:lnTo>
                  <a:lnTo>
                    <a:pt x="65" y="492"/>
                  </a:lnTo>
                  <a:lnTo>
                    <a:pt x="85" y="492"/>
                  </a:lnTo>
                  <a:lnTo>
                    <a:pt x="105" y="492"/>
                  </a:lnTo>
                  <a:lnTo>
                    <a:pt x="126" y="493"/>
                  </a:lnTo>
                  <a:lnTo>
                    <a:pt x="136" y="493"/>
                  </a:lnTo>
                  <a:lnTo>
                    <a:pt x="146" y="492"/>
                  </a:lnTo>
                  <a:lnTo>
                    <a:pt x="155" y="488"/>
                  </a:lnTo>
                  <a:lnTo>
                    <a:pt x="165" y="483"/>
                  </a:lnTo>
                  <a:lnTo>
                    <a:pt x="174" y="478"/>
                  </a:lnTo>
                  <a:lnTo>
                    <a:pt x="182" y="471"/>
                  </a:lnTo>
                  <a:lnTo>
                    <a:pt x="196" y="455"/>
                  </a:lnTo>
                  <a:lnTo>
                    <a:pt x="208" y="439"/>
                  </a:lnTo>
                  <a:lnTo>
                    <a:pt x="216" y="420"/>
                  </a:lnTo>
                  <a:lnTo>
                    <a:pt x="224" y="401"/>
                  </a:lnTo>
                  <a:lnTo>
                    <a:pt x="230" y="382"/>
                  </a:lnTo>
                  <a:lnTo>
                    <a:pt x="249" y="302"/>
                  </a:lnTo>
                  <a:lnTo>
                    <a:pt x="269" y="222"/>
                  </a:lnTo>
                  <a:lnTo>
                    <a:pt x="292" y="143"/>
                  </a:lnTo>
                  <a:lnTo>
                    <a:pt x="302" y="104"/>
                  </a:lnTo>
                  <a:lnTo>
                    <a:pt x="312"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86" name="Freeform 55"/>
            <p:cNvSpPr>
              <a:spLocks/>
            </p:cNvSpPr>
            <p:nvPr/>
          </p:nvSpPr>
          <p:spPr bwMode="auto">
            <a:xfrm>
              <a:off x="3201" y="1177"/>
              <a:ext cx="42" cy="52"/>
            </a:xfrm>
            <a:custGeom>
              <a:avLst/>
              <a:gdLst>
                <a:gd name="T0" fmla="*/ 0 w 236"/>
                <a:gd name="T1" fmla="*/ 0 h 295"/>
                <a:gd name="T2" fmla="*/ 1 w 236"/>
                <a:gd name="T3" fmla="*/ 0 h 295"/>
                <a:gd name="T4" fmla="*/ 0 w 236"/>
                <a:gd name="T5" fmla="*/ 2 h 295"/>
                <a:gd name="T6" fmla="*/ 1 w 236"/>
                <a:gd name="T7" fmla="*/ 2 h 2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6" h="295">
                  <a:moveTo>
                    <a:pt x="80" y="0"/>
                  </a:moveTo>
                  <a:lnTo>
                    <a:pt x="236" y="0"/>
                  </a:lnTo>
                  <a:lnTo>
                    <a:pt x="0" y="295"/>
                  </a:lnTo>
                  <a:lnTo>
                    <a:pt x="158" y="29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269368" name="Line 56"/>
          <p:cNvSpPr>
            <a:spLocks noChangeShapeType="1"/>
          </p:cNvSpPr>
          <p:nvPr/>
        </p:nvSpPr>
        <p:spPr bwMode="auto">
          <a:xfrm>
            <a:off x="2714625" y="2670175"/>
            <a:ext cx="1100138" cy="10985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69369" name="Group 57"/>
          <p:cNvGrpSpPr>
            <a:grpSpLocks/>
          </p:cNvGrpSpPr>
          <p:nvPr/>
        </p:nvGrpSpPr>
        <p:grpSpPr bwMode="auto">
          <a:xfrm>
            <a:off x="539750" y="836613"/>
            <a:ext cx="3754438" cy="3311525"/>
            <a:chOff x="1740" y="824"/>
            <a:chExt cx="2365" cy="2086"/>
          </a:xfrm>
        </p:grpSpPr>
        <p:sp>
          <p:nvSpPr>
            <p:cNvPr id="15452" name="Line 58"/>
            <p:cNvSpPr>
              <a:spLocks noChangeShapeType="1"/>
            </p:cNvSpPr>
            <p:nvPr/>
          </p:nvSpPr>
          <p:spPr bwMode="auto">
            <a:xfrm flipH="1">
              <a:off x="1851" y="1979"/>
              <a:ext cx="125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53" name="Line 59"/>
            <p:cNvSpPr>
              <a:spLocks noChangeShapeType="1"/>
            </p:cNvSpPr>
            <p:nvPr/>
          </p:nvSpPr>
          <p:spPr bwMode="auto">
            <a:xfrm>
              <a:off x="3110" y="1979"/>
              <a:ext cx="9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54" name="Freeform 60"/>
            <p:cNvSpPr>
              <a:spLocks/>
            </p:cNvSpPr>
            <p:nvPr/>
          </p:nvSpPr>
          <p:spPr bwMode="auto">
            <a:xfrm>
              <a:off x="2237" y="2505"/>
              <a:ext cx="5" cy="17"/>
            </a:xfrm>
            <a:custGeom>
              <a:avLst/>
              <a:gdLst>
                <a:gd name="T0" fmla="*/ 0 w 30"/>
                <a:gd name="T1" fmla="*/ 0 h 102"/>
                <a:gd name="T2" fmla="*/ 0 w 30"/>
                <a:gd name="T3" fmla="*/ 0 h 102"/>
                <a:gd name="T4" fmla="*/ 0 w 30"/>
                <a:gd name="T5" fmla="*/ 0 h 102"/>
                <a:gd name="T6" fmla="*/ 0 w 30"/>
                <a:gd name="T7" fmla="*/ 0 h 102"/>
                <a:gd name="T8" fmla="*/ 0 w 30"/>
                <a:gd name="T9" fmla="*/ 0 h 102"/>
                <a:gd name="T10" fmla="*/ 0 w 30"/>
                <a:gd name="T11" fmla="*/ 0 h 102"/>
                <a:gd name="T12" fmla="*/ 0 w 30"/>
                <a:gd name="T13" fmla="*/ 0 h 102"/>
                <a:gd name="T14" fmla="*/ 0 w 30"/>
                <a:gd name="T15" fmla="*/ 1 h 102"/>
                <a:gd name="T16" fmla="*/ 0 w 30"/>
                <a:gd name="T17" fmla="*/ 1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0" h="102">
                  <a:moveTo>
                    <a:pt x="3" y="0"/>
                  </a:moveTo>
                  <a:lnTo>
                    <a:pt x="1" y="13"/>
                  </a:lnTo>
                  <a:lnTo>
                    <a:pt x="0" y="26"/>
                  </a:lnTo>
                  <a:lnTo>
                    <a:pt x="0" y="40"/>
                  </a:lnTo>
                  <a:lnTo>
                    <a:pt x="2" y="54"/>
                  </a:lnTo>
                  <a:lnTo>
                    <a:pt x="7" y="67"/>
                  </a:lnTo>
                  <a:lnTo>
                    <a:pt x="15" y="79"/>
                  </a:lnTo>
                  <a:lnTo>
                    <a:pt x="21" y="90"/>
                  </a:lnTo>
                  <a:lnTo>
                    <a:pt x="30"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55" name="Freeform 61"/>
            <p:cNvSpPr>
              <a:spLocks/>
            </p:cNvSpPr>
            <p:nvPr/>
          </p:nvSpPr>
          <p:spPr bwMode="auto">
            <a:xfrm>
              <a:off x="2198" y="2435"/>
              <a:ext cx="56" cy="87"/>
            </a:xfrm>
            <a:custGeom>
              <a:avLst/>
              <a:gdLst>
                <a:gd name="T0" fmla="*/ 2 w 314"/>
                <a:gd name="T1" fmla="*/ 0 h 494"/>
                <a:gd name="T2" fmla="*/ 2 w 314"/>
                <a:gd name="T3" fmla="*/ 0 h 494"/>
                <a:gd name="T4" fmla="*/ 2 w 314"/>
                <a:gd name="T5" fmla="*/ 0 h 494"/>
                <a:gd name="T6" fmla="*/ 2 w 314"/>
                <a:gd name="T7" fmla="*/ 0 h 494"/>
                <a:gd name="T8" fmla="*/ 2 w 314"/>
                <a:gd name="T9" fmla="*/ 0 h 494"/>
                <a:gd name="T10" fmla="*/ 2 w 314"/>
                <a:gd name="T11" fmla="*/ 0 h 494"/>
                <a:gd name="T12" fmla="*/ 2 w 314"/>
                <a:gd name="T13" fmla="*/ 0 h 494"/>
                <a:gd name="T14" fmla="*/ 2 w 314"/>
                <a:gd name="T15" fmla="*/ 0 h 494"/>
                <a:gd name="T16" fmla="*/ 2 w 314"/>
                <a:gd name="T17" fmla="*/ 0 h 494"/>
                <a:gd name="T18" fmla="*/ 2 w 314"/>
                <a:gd name="T19" fmla="*/ 0 h 494"/>
                <a:gd name="T20" fmla="*/ 1 w 314"/>
                <a:gd name="T21" fmla="*/ 0 h 494"/>
                <a:gd name="T22" fmla="*/ 1 w 314"/>
                <a:gd name="T23" fmla="*/ 0 h 494"/>
                <a:gd name="T24" fmla="*/ 1 w 314"/>
                <a:gd name="T25" fmla="*/ 0 h 494"/>
                <a:gd name="T26" fmla="*/ 1 w 314"/>
                <a:gd name="T27" fmla="*/ 0 h 494"/>
                <a:gd name="T28" fmla="*/ 1 w 314"/>
                <a:gd name="T29" fmla="*/ 0 h 494"/>
                <a:gd name="T30" fmla="*/ 1 w 314"/>
                <a:gd name="T31" fmla="*/ 0 h 494"/>
                <a:gd name="T32" fmla="*/ 1 w 314"/>
                <a:gd name="T33" fmla="*/ 0 h 494"/>
                <a:gd name="T34" fmla="*/ 1 w 314"/>
                <a:gd name="T35" fmla="*/ 0 h 494"/>
                <a:gd name="T36" fmla="*/ 1 w 314"/>
                <a:gd name="T37" fmla="*/ 0 h 494"/>
                <a:gd name="T38" fmla="*/ 1 w 314"/>
                <a:gd name="T39" fmla="*/ 0 h 494"/>
                <a:gd name="T40" fmla="*/ 1 w 314"/>
                <a:gd name="T41" fmla="*/ 0 h 494"/>
                <a:gd name="T42" fmla="*/ 1 w 314"/>
                <a:gd name="T43" fmla="*/ 0 h 494"/>
                <a:gd name="T44" fmla="*/ 1 w 314"/>
                <a:gd name="T45" fmla="*/ 0 h 494"/>
                <a:gd name="T46" fmla="*/ 0 w 314"/>
                <a:gd name="T47" fmla="*/ 1 h 494"/>
                <a:gd name="T48" fmla="*/ 0 w 314"/>
                <a:gd name="T49" fmla="*/ 1 h 494"/>
                <a:gd name="T50" fmla="*/ 0 w 314"/>
                <a:gd name="T51" fmla="*/ 1 h 494"/>
                <a:gd name="T52" fmla="*/ 0 w 314"/>
                <a:gd name="T53" fmla="*/ 1 h 494"/>
                <a:gd name="T54" fmla="*/ 0 w 314"/>
                <a:gd name="T55" fmla="*/ 1 h 494"/>
                <a:gd name="T56" fmla="*/ 0 w 314"/>
                <a:gd name="T57" fmla="*/ 2 h 494"/>
                <a:gd name="T58" fmla="*/ 0 w 314"/>
                <a:gd name="T59" fmla="*/ 2 h 494"/>
                <a:gd name="T60" fmla="*/ 0 w 314"/>
                <a:gd name="T61" fmla="*/ 2 h 494"/>
                <a:gd name="T62" fmla="*/ 0 w 314"/>
                <a:gd name="T63" fmla="*/ 2 h 494"/>
                <a:gd name="T64" fmla="*/ 0 w 314"/>
                <a:gd name="T65" fmla="*/ 2 h 494"/>
                <a:gd name="T66" fmla="*/ 0 w 314"/>
                <a:gd name="T67" fmla="*/ 2 h 494"/>
                <a:gd name="T68" fmla="*/ 0 w 314"/>
                <a:gd name="T69" fmla="*/ 2 h 494"/>
                <a:gd name="T70" fmla="*/ 0 w 314"/>
                <a:gd name="T71" fmla="*/ 2 h 494"/>
                <a:gd name="T72" fmla="*/ 0 w 314"/>
                <a:gd name="T73" fmla="*/ 3 h 494"/>
                <a:gd name="T74" fmla="*/ 0 w 314"/>
                <a:gd name="T75" fmla="*/ 3 h 494"/>
                <a:gd name="T76" fmla="*/ 0 w 314"/>
                <a:gd name="T77" fmla="*/ 3 h 494"/>
                <a:gd name="T78" fmla="*/ 0 w 314"/>
                <a:gd name="T79" fmla="*/ 3 h 494"/>
                <a:gd name="T80" fmla="*/ 0 w 314"/>
                <a:gd name="T81" fmla="*/ 3 h 494"/>
                <a:gd name="T82" fmla="*/ 1 w 314"/>
                <a:gd name="T83" fmla="*/ 3 h 494"/>
                <a:gd name="T84" fmla="*/ 1 w 314"/>
                <a:gd name="T85" fmla="*/ 3 h 494"/>
                <a:gd name="T86" fmla="*/ 1 w 314"/>
                <a:gd name="T87" fmla="*/ 3 h 494"/>
                <a:gd name="T88" fmla="*/ 1 w 314"/>
                <a:gd name="T89" fmla="*/ 3 h 494"/>
                <a:gd name="T90" fmla="*/ 1 w 314"/>
                <a:gd name="T91" fmla="*/ 3 h 494"/>
                <a:gd name="T92" fmla="*/ 1 w 314"/>
                <a:gd name="T93" fmla="*/ 3 h 494"/>
                <a:gd name="T94" fmla="*/ 1 w 314"/>
                <a:gd name="T95" fmla="*/ 3 h 494"/>
                <a:gd name="T96" fmla="*/ 1 w 314"/>
                <a:gd name="T97" fmla="*/ 3 h 494"/>
                <a:gd name="T98" fmla="*/ 1 w 314"/>
                <a:gd name="T99" fmla="*/ 3 h 494"/>
                <a:gd name="T100" fmla="*/ 1 w 314"/>
                <a:gd name="T101" fmla="*/ 2 h 494"/>
                <a:gd name="T102" fmla="*/ 1 w 314"/>
                <a:gd name="T103" fmla="*/ 2 h 494"/>
                <a:gd name="T104" fmla="*/ 1 w 314"/>
                <a:gd name="T105" fmla="*/ 2 h 494"/>
                <a:gd name="T106" fmla="*/ 1 w 314"/>
                <a:gd name="T107" fmla="*/ 2 h 494"/>
                <a:gd name="T108" fmla="*/ 1 w 314"/>
                <a:gd name="T109" fmla="*/ 2 h 494"/>
                <a:gd name="T110" fmla="*/ 1 w 314"/>
                <a:gd name="T111" fmla="*/ 2 h 494"/>
                <a:gd name="T112" fmla="*/ 2 w 314"/>
                <a:gd name="T113" fmla="*/ 1 h 494"/>
                <a:gd name="T114" fmla="*/ 2 w 314"/>
                <a:gd name="T115" fmla="*/ 1 h 494"/>
                <a:gd name="T116" fmla="*/ 2 w 314"/>
                <a:gd name="T117" fmla="*/ 1 h 494"/>
                <a:gd name="T118" fmla="*/ 2 w 314"/>
                <a:gd name="T119" fmla="*/ 0 h 49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4" h="494">
                  <a:moveTo>
                    <a:pt x="312" y="66"/>
                  </a:moveTo>
                  <a:lnTo>
                    <a:pt x="314" y="55"/>
                  </a:lnTo>
                  <a:lnTo>
                    <a:pt x="313" y="46"/>
                  </a:lnTo>
                  <a:lnTo>
                    <a:pt x="312" y="35"/>
                  </a:lnTo>
                  <a:lnTo>
                    <a:pt x="309" y="24"/>
                  </a:lnTo>
                  <a:lnTo>
                    <a:pt x="305" y="15"/>
                  </a:lnTo>
                  <a:lnTo>
                    <a:pt x="298" y="6"/>
                  </a:lnTo>
                  <a:lnTo>
                    <a:pt x="294" y="3"/>
                  </a:lnTo>
                  <a:lnTo>
                    <a:pt x="290" y="2"/>
                  </a:lnTo>
                  <a:lnTo>
                    <a:pt x="280" y="0"/>
                  </a:lnTo>
                  <a:lnTo>
                    <a:pt x="258" y="1"/>
                  </a:lnTo>
                  <a:lnTo>
                    <a:pt x="238" y="1"/>
                  </a:lnTo>
                  <a:lnTo>
                    <a:pt x="217" y="1"/>
                  </a:lnTo>
                  <a:lnTo>
                    <a:pt x="197" y="2"/>
                  </a:lnTo>
                  <a:lnTo>
                    <a:pt x="177" y="5"/>
                  </a:lnTo>
                  <a:lnTo>
                    <a:pt x="167" y="9"/>
                  </a:lnTo>
                  <a:lnTo>
                    <a:pt x="158" y="13"/>
                  </a:lnTo>
                  <a:lnTo>
                    <a:pt x="149" y="18"/>
                  </a:lnTo>
                  <a:lnTo>
                    <a:pt x="141" y="24"/>
                  </a:lnTo>
                  <a:lnTo>
                    <a:pt x="126" y="37"/>
                  </a:lnTo>
                  <a:lnTo>
                    <a:pt x="111" y="52"/>
                  </a:lnTo>
                  <a:lnTo>
                    <a:pt x="105" y="60"/>
                  </a:lnTo>
                  <a:lnTo>
                    <a:pt x="98" y="68"/>
                  </a:lnTo>
                  <a:lnTo>
                    <a:pt x="78" y="103"/>
                  </a:lnTo>
                  <a:lnTo>
                    <a:pt x="69" y="122"/>
                  </a:lnTo>
                  <a:lnTo>
                    <a:pt x="63" y="142"/>
                  </a:lnTo>
                  <a:lnTo>
                    <a:pt x="52" y="182"/>
                  </a:lnTo>
                  <a:lnTo>
                    <a:pt x="31" y="261"/>
                  </a:lnTo>
                  <a:lnTo>
                    <a:pt x="10" y="340"/>
                  </a:lnTo>
                  <a:lnTo>
                    <a:pt x="5" y="360"/>
                  </a:lnTo>
                  <a:lnTo>
                    <a:pt x="1" y="380"/>
                  </a:lnTo>
                  <a:lnTo>
                    <a:pt x="0" y="400"/>
                  </a:lnTo>
                  <a:lnTo>
                    <a:pt x="2" y="421"/>
                  </a:lnTo>
                  <a:lnTo>
                    <a:pt x="8" y="441"/>
                  </a:lnTo>
                  <a:lnTo>
                    <a:pt x="15" y="460"/>
                  </a:lnTo>
                  <a:lnTo>
                    <a:pt x="20" y="468"/>
                  </a:lnTo>
                  <a:lnTo>
                    <a:pt x="27" y="476"/>
                  </a:lnTo>
                  <a:lnTo>
                    <a:pt x="35" y="482"/>
                  </a:lnTo>
                  <a:lnTo>
                    <a:pt x="44" y="488"/>
                  </a:lnTo>
                  <a:lnTo>
                    <a:pt x="54" y="491"/>
                  </a:lnTo>
                  <a:lnTo>
                    <a:pt x="64" y="492"/>
                  </a:lnTo>
                  <a:lnTo>
                    <a:pt x="84" y="493"/>
                  </a:lnTo>
                  <a:lnTo>
                    <a:pt x="106" y="493"/>
                  </a:lnTo>
                  <a:lnTo>
                    <a:pt x="126" y="493"/>
                  </a:lnTo>
                  <a:lnTo>
                    <a:pt x="136" y="494"/>
                  </a:lnTo>
                  <a:lnTo>
                    <a:pt x="146" y="493"/>
                  </a:lnTo>
                  <a:lnTo>
                    <a:pt x="156" y="490"/>
                  </a:lnTo>
                  <a:lnTo>
                    <a:pt x="165" y="484"/>
                  </a:lnTo>
                  <a:lnTo>
                    <a:pt x="174" y="478"/>
                  </a:lnTo>
                  <a:lnTo>
                    <a:pt x="181" y="472"/>
                  </a:lnTo>
                  <a:lnTo>
                    <a:pt x="195" y="457"/>
                  </a:lnTo>
                  <a:lnTo>
                    <a:pt x="207" y="440"/>
                  </a:lnTo>
                  <a:lnTo>
                    <a:pt x="216" y="422"/>
                  </a:lnTo>
                  <a:lnTo>
                    <a:pt x="224" y="402"/>
                  </a:lnTo>
                  <a:lnTo>
                    <a:pt x="229" y="383"/>
                  </a:lnTo>
                  <a:lnTo>
                    <a:pt x="249" y="303"/>
                  </a:lnTo>
                  <a:lnTo>
                    <a:pt x="270" y="224"/>
                  </a:lnTo>
                  <a:lnTo>
                    <a:pt x="292" y="145"/>
                  </a:lnTo>
                  <a:lnTo>
                    <a:pt x="303" y="105"/>
                  </a:lnTo>
                  <a:lnTo>
                    <a:pt x="312" y="6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56" name="Line 62"/>
            <p:cNvSpPr>
              <a:spLocks noChangeShapeType="1"/>
            </p:cNvSpPr>
            <p:nvPr/>
          </p:nvSpPr>
          <p:spPr bwMode="auto">
            <a:xfrm>
              <a:off x="3110" y="1979"/>
              <a:ext cx="0" cy="9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57" name="Freeform 63"/>
            <p:cNvSpPr>
              <a:spLocks/>
            </p:cNvSpPr>
            <p:nvPr/>
          </p:nvSpPr>
          <p:spPr bwMode="auto">
            <a:xfrm>
              <a:off x="3999" y="1799"/>
              <a:ext cx="71" cy="66"/>
            </a:xfrm>
            <a:custGeom>
              <a:avLst/>
              <a:gdLst>
                <a:gd name="T0" fmla="*/ 0 w 393"/>
                <a:gd name="T1" fmla="*/ 0 h 370"/>
                <a:gd name="T2" fmla="*/ 1 w 393"/>
                <a:gd name="T3" fmla="*/ 2 h 370"/>
                <a:gd name="T4" fmla="*/ 2 w 393"/>
                <a:gd name="T5" fmla="*/ 0 h 370"/>
                <a:gd name="T6" fmla="*/ 0 60000 65536"/>
                <a:gd name="T7" fmla="*/ 0 60000 65536"/>
                <a:gd name="T8" fmla="*/ 0 60000 65536"/>
              </a:gdLst>
              <a:ahLst/>
              <a:cxnLst>
                <a:cxn ang="T6">
                  <a:pos x="T0" y="T1"/>
                </a:cxn>
                <a:cxn ang="T7">
                  <a:pos x="T2" y="T3"/>
                </a:cxn>
                <a:cxn ang="T8">
                  <a:pos x="T4" y="T5"/>
                </a:cxn>
              </a:cxnLst>
              <a:rect l="0" t="0" r="r" b="b"/>
              <a:pathLst>
                <a:path w="393" h="370">
                  <a:moveTo>
                    <a:pt x="0" y="0"/>
                  </a:moveTo>
                  <a:lnTo>
                    <a:pt x="98" y="370"/>
                  </a:lnTo>
                  <a:lnTo>
                    <a:pt x="39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58" name="Line 64"/>
            <p:cNvSpPr>
              <a:spLocks noChangeShapeType="1"/>
            </p:cNvSpPr>
            <p:nvPr/>
          </p:nvSpPr>
          <p:spPr bwMode="auto">
            <a:xfrm flipH="1">
              <a:off x="3999" y="1865"/>
              <a:ext cx="18"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59" name="Freeform 65"/>
            <p:cNvSpPr>
              <a:spLocks/>
            </p:cNvSpPr>
            <p:nvPr/>
          </p:nvSpPr>
          <p:spPr bwMode="auto">
            <a:xfrm>
              <a:off x="4048" y="1877"/>
              <a:ext cx="57" cy="78"/>
            </a:xfrm>
            <a:custGeom>
              <a:avLst/>
              <a:gdLst>
                <a:gd name="T0" fmla="*/ 0 w 325"/>
                <a:gd name="T1" fmla="*/ 0 h 443"/>
                <a:gd name="T2" fmla="*/ 0 w 325"/>
                <a:gd name="T3" fmla="*/ 2 h 443"/>
                <a:gd name="T4" fmla="*/ 1 w 325"/>
                <a:gd name="T5" fmla="*/ 1 h 443"/>
                <a:gd name="T6" fmla="*/ 1 w 325"/>
                <a:gd name="T7" fmla="*/ 2 h 443"/>
                <a:gd name="T8" fmla="*/ 2 w 325"/>
                <a:gd name="T9" fmla="*/ 0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5" h="443">
                  <a:moveTo>
                    <a:pt x="49" y="0"/>
                  </a:moveTo>
                  <a:lnTo>
                    <a:pt x="0" y="443"/>
                  </a:lnTo>
                  <a:lnTo>
                    <a:pt x="147" y="148"/>
                  </a:lnTo>
                  <a:lnTo>
                    <a:pt x="137" y="443"/>
                  </a:lnTo>
                  <a:lnTo>
                    <a:pt x="3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60" name="Freeform 66"/>
            <p:cNvSpPr>
              <a:spLocks/>
            </p:cNvSpPr>
            <p:nvPr/>
          </p:nvSpPr>
          <p:spPr bwMode="auto">
            <a:xfrm>
              <a:off x="3145" y="2738"/>
              <a:ext cx="70" cy="66"/>
            </a:xfrm>
            <a:custGeom>
              <a:avLst/>
              <a:gdLst>
                <a:gd name="T0" fmla="*/ 0 w 393"/>
                <a:gd name="T1" fmla="*/ 0 h 368"/>
                <a:gd name="T2" fmla="*/ 1 w 393"/>
                <a:gd name="T3" fmla="*/ 2 h 368"/>
                <a:gd name="T4" fmla="*/ 2 w 393"/>
                <a:gd name="T5" fmla="*/ 0 h 368"/>
                <a:gd name="T6" fmla="*/ 0 60000 65536"/>
                <a:gd name="T7" fmla="*/ 0 60000 65536"/>
                <a:gd name="T8" fmla="*/ 0 60000 65536"/>
              </a:gdLst>
              <a:ahLst/>
              <a:cxnLst>
                <a:cxn ang="T6">
                  <a:pos x="T0" y="T1"/>
                </a:cxn>
                <a:cxn ang="T7">
                  <a:pos x="T2" y="T3"/>
                </a:cxn>
                <a:cxn ang="T8">
                  <a:pos x="T4" y="T5"/>
                </a:cxn>
              </a:cxnLst>
              <a:rect l="0" t="0" r="r" b="b"/>
              <a:pathLst>
                <a:path w="393" h="368">
                  <a:moveTo>
                    <a:pt x="0" y="0"/>
                  </a:moveTo>
                  <a:lnTo>
                    <a:pt x="98" y="368"/>
                  </a:lnTo>
                  <a:lnTo>
                    <a:pt x="39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61" name="Line 67"/>
            <p:cNvSpPr>
              <a:spLocks noChangeShapeType="1"/>
            </p:cNvSpPr>
            <p:nvPr/>
          </p:nvSpPr>
          <p:spPr bwMode="auto">
            <a:xfrm flipH="1">
              <a:off x="3145" y="2804"/>
              <a:ext cx="17"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62" name="Line 68"/>
            <p:cNvSpPr>
              <a:spLocks noChangeShapeType="1"/>
            </p:cNvSpPr>
            <p:nvPr/>
          </p:nvSpPr>
          <p:spPr bwMode="auto">
            <a:xfrm flipV="1">
              <a:off x="3186" y="2820"/>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63" name="Line 69"/>
            <p:cNvSpPr>
              <a:spLocks noChangeShapeType="1"/>
            </p:cNvSpPr>
            <p:nvPr/>
          </p:nvSpPr>
          <p:spPr bwMode="auto">
            <a:xfrm>
              <a:off x="3199" y="2855"/>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64" name="Line 70"/>
            <p:cNvSpPr>
              <a:spLocks noChangeShapeType="1"/>
            </p:cNvSpPr>
            <p:nvPr/>
          </p:nvSpPr>
          <p:spPr bwMode="auto">
            <a:xfrm flipH="1">
              <a:off x="3217" y="2820"/>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65" name="Line 71"/>
            <p:cNvSpPr>
              <a:spLocks noChangeShapeType="1"/>
            </p:cNvSpPr>
            <p:nvPr/>
          </p:nvSpPr>
          <p:spPr bwMode="auto">
            <a:xfrm>
              <a:off x="2296" y="1280"/>
              <a:ext cx="0" cy="6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66" name="Freeform 72"/>
            <p:cNvSpPr>
              <a:spLocks/>
            </p:cNvSpPr>
            <p:nvPr/>
          </p:nvSpPr>
          <p:spPr bwMode="auto">
            <a:xfrm>
              <a:off x="2267" y="1222"/>
              <a:ext cx="57" cy="58"/>
            </a:xfrm>
            <a:custGeom>
              <a:avLst/>
              <a:gdLst>
                <a:gd name="T0" fmla="*/ 2 w 327"/>
                <a:gd name="T1" fmla="*/ 1 h 328"/>
                <a:gd name="T2" fmla="*/ 2 w 327"/>
                <a:gd name="T3" fmla="*/ 1 h 328"/>
                <a:gd name="T4" fmla="*/ 2 w 327"/>
                <a:gd name="T5" fmla="*/ 1 h 328"/>
                <a:gd name="T6" fmla="*/ 2 w 327"/>
                <a:gd name="T7" fmla="*/ 1 h 328"/>
                <a:gd name="T8" fmla="*/ 2 w 327"/>
                <a:gd name="T9" fmla="*/ 0 h 328"/>
                <a:gd name="T10" fmla="*/ 1 w 327"/>
                <a:gd name="T11" fmla="*/ 0 h 328"/>
                <a:gd name="T12" fmla="*/ 1 w 327"/>
                <a:gd name="T13" fmla="*/ 0 h 328"/>
                <a:gd name="T14" fmla="*/ 1 w 327"/>
                <a:gd name="T15" fmla="*/ 0 h 328"/>
                <a:gd name="T16" fmla="*/ 1 w 327"/>
                <a:gd name="T17" fmla="*/ 0 h 328"/>
                <a:gd name="T18" fmla="*/ 1 w 327"/>
                <a:gd name="T19" fmla="*/ 0 h 328"/>
                <a:gd name="T20" fmla="*/ 1 w 327"/>
                <a:gd name="T21" fmla="*/ 0 h 328"/>
                <a:gd name="T22" fmla="*/ 1 w 327"/>
                <a:gd name="T23" fmla="*/ 0 h 328"/>
                <a:gd name="T24" fmla="*/ 0 w 327"/>
                <a:gd name="T25" fmla="*/ 0 h 328"/>
                <a:gd name="T26" fmla="*/ 0 w 327"/>
                <a:gd name="T27" fmla="*/ 0 h 328"/>
                <a:gd name="T28" fmla="*/ 0 w 327"/>
                <a:gd name="T29" fmla="*/ 0 h 328"/>
                <a:gd name="T30" fmla="*/ 0 w 327"/>
                <a:gd name="T31" fmla="*/ 1 h 328"/>
                <a:gd name="T32" fmla="*/ 0 w 327"/>
                <a:gd name="T33" fmla="*/ 1 h 328"/>
                <a:gd name="T34" fmla="*/ 0 w 327"/>
                <a:gd name="T35" fmla="*/ 1 h 328"/>
                <a:gd name="T36" fmla="*/ 0 w 327"/>
                <a:gd name="T37" fmla="*/ 1 h 328"/>
                <a:gd name="T38" fmla="*/ 0 w 327"/>
                <a:gd name="T39" fmla="*/ 1 h 328"/>
                <a:gd name="T40" fmla="*/ 0 w 327"/>
                <a:gd name="T41" fmla="*/ 1 h 328"/>
                <a:gd name="T42" fmla="*/ 0 w 327"/>
                <a:gd name="T43" fmla="*/ 1 h 328"/>
                <a:gd name="T44" fmla="*/ 0 w 327"/>
                <a:gd name="T45" fmla="*/ 1 h 328"/>
                <a:gd name="T46" fmla="*/ 0 w 327"/>
                <a:gd name="T47" fmla="*/ 2 h 328"/>
                <a:gd name="T48" fmla="*/ 0 w 327"/>
                <a:gd name="T49" fmla="*/ 2 h 328"/>
                <a:gd name="T50" fmla="*/ 1 w 327"/>
                <a:gd name="T51" fmla="*/ 2 h 328"/>
                <a:gd name="T52" fmla="*/ 1 w 327"/>
                <a:gd name="T53" fmla="*/ 2 h 328"/>
                <a:gd name="T54" fmla="*/ 1 w 327"/>
                <a:gd name="T55" fmla="*/ 2 h 328"/>
                <a:gd name="T56" fmla="*/ 1 w 327"/>
                <a:gd name="T57" fmla="*/ 2 h 328"/>
                <a:gd name="T58" fmla="*/ 1 w 327"/>
                <a:gd name="T59" fmla="*/ 2 h 328"/>
                <a:gd name="T60" fmla="*/ 1 w 327"/>
                <a:gd name="T61" fmla="*/ 2 h 328"/>
                <a:gd name="T62" fmla="*/ 1 w 327"/>
                <a:gd name="T63" fmla="*/ 2 h 328"/>
                <a:gd name="T64" fmla="*/ 2 w 327"/>
                <a:gd name="T65" fmla="*/ 1 h 328"/>
                <a:gd name="T66" fmla="*/ 2 w 327"/>
                <a:gd name="T67" fmla="*/ 1 h 328"/>
                <a:gd name="T68" fmla="*/ 2 w 327"/>
                <a:gd name="T69" fmla="*/ 1 h 328"/>
                <a:gd name="T70" fmla="*/ 2 w 327"/>
                <a:gd name="T71" fmla="*/ 1 h 328"/>
                <a:gd name="T72" fmla="*/ 2 w 327"/>
                <a:gd name="T73" fmla="*/ 1 h 3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27" h="328">
                  <a:moveTo>
                    <a:pt x="327" y="164"/>
                  </a:moveTo>
                  <a:lnTo>
                    <a:pt x="325" y="135"/>
                  </a:lnTo>
                  <a:lnTo>
                    <a:pt x="317" y="107"/>
                  </a:lnTo>
                  <a:lnTo>
                    <a:pt x="305" y="82"/>
                  </a:lnTo>
                  <a:lnTo>
                    <a:pt x="288" y="58"/>
                  </a:lnTo>
                  <a:lnTo>
                    <a:pt x="268" y="38"/>
                  </a:lnTo>
                  <a:lnTo>
                    <a:pt x="245" y="22"/>
                  </a:lnTo>
                  <a:lnTo>
                    <a:pt x="219" y="9"/>
                  </a:lnTo>
                  <a:lnTo>
                    <a:pt x="191" y="3"/>
                  </a:lnTo>
                  <a:lnTo>
                    <a:pt x="164" y="0"/>
                  </a:lnTo>
                  <a:lnTo>
                    <a:pt x="135" y="3"/>
                  </a:lnTo>
                  <a:lnTo>
                    <a:pt x="107" y="9"/>
                  </a:lnTo>
                  <a:lnTo>
                    <a:pt x="82" y="22"/>
                  </a:lnTo>
                  <a:lnTo>
                    <a:pt x="58" y="38"/>
                  </a:lnTo>
                  <a:lnTo>
                    <a:pt x="38" y="58"/>
                  </a:lnTo>
                  <a:lnTo>
                    <a:pt x="21" y="82"/>
                  </a:lnTo>
                  <a:lnTo>
                    <a:pt x="9" y="107"/>
                  </a:lnTo>
                  <a:lnTo>
                    <a:pt x="2" y="135"/>
                  </a:lnTo>
                  <a:lnTo>
                    <a:pt x="0" y="164"/>
                  </a:lnTo>
                  <a:lnTo>
                    <a:pt x="2" y="193"/>
                  </a:lnTo>
                  <a:lnTo>
                    <a:pt x="9" y="220"/>
                  </a:lnTo>
                  <a:lnTo>
                    <a:pt x="21" y="246"/>
                  </a:lnTo>
                  <a:lnTo>
                    <a:pt x="38" y="269"/>
                  </a:lnTo>
                  <a:lnTo>
                    <a:pt x="58" y="289"/>
                  </a:lnTo>
                  <a:lnTo>
                    <a:pt x="82" y="305"/>
                  </a:lnTo>
                  <a:lnTo>
                    <a:pt x="107" y="318"/>
                  </a:lnTo>
                  <a:lnTo>
                    <a:pt x="135" y="326"/>
                  </a:lnTo>
                  <a:lnTo>
                    <a:pt x="164" y="328"/>
                  </a:lnTo>
                  <a:lnTo>
                    <a:pt x="191" y="326"/>
                  </a:lnTo>
                  <a:lnTo>
                    <a:pt x="219" y="318"/>
                  </a:lnTo>
                  <a:lnTo>
                    <a:pt x="245" y="305"/>
                  </a:lnTo>
                  <a:lnTo>
                    <a:pt x="268" y="289"/>
                  </a:lnTo>
                  <a:lnTo>
                    <a:pt x="288" y="269"/>
                  </a:lnTo>
                  <a:lnTo>
                    <a:pt x="305" y="246"/>
                  </a:lnTo>
                  <a:lnTo>
                    <a:pt x="317" y="220"/>
                  </a:lnTo>
                  <a:lnTo>
                    <a:pt x="325" y="193"/>
                  </a:lnTo>
                  <a:lnTo>
                    <a:pt x="327" y="164"/>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67" name="Line 73"/>
            <p:cNvSpPr>
              <a:spLocks noChangeShapeType="1"/>
            </p:cNvSpPr>
            <p:nvPr/>
          </p:nvSpPr>
          <p:spPr bwMode="auto">
            <a:xfrm>
              <a:off x="2296" y="1979"/>
              <a:ext cx="0" cy="4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68" name="Freeform 74"/>
            <p:cNvSpPr>
              <a:spLocks/>
            </p:cNvSpPr>
            <p:nvPr/>
          </p:nvSpPr>
          <p:spPr bwMode="auto">
            <a:xfrm>
              <a:off x="2267" y="2430"/>
              <a:ext cx="57" cy="59"/>
            </a:xfrm>
            <a:custGeom>
              <a:avLst/>
              <a:gdLst>
                <a:gd name="T0" fmla="*/ 2 w 327"/>
                <a:gd name="T1" fmla="*/ 1 h 327"/>
                <a:gd name="T2" fmla="*/ 2 w 327"/>
                <a:gd name="T3" fmla="*/ 1 h 327"/>
                <a:gd name="T4" fmla="*/ 2 w 327"/>
                <a:gd name="T5" fmla="*/ 1 h 327"/>
                <a:gd name="T6" fmla="*/ 2 w 327"/>
                <a:gd name="T7" fmla="*/ 1 h 327"/>
                <a:gd name="T8" fmla="*/ 2 w 327"/>
                <a:gd name="T9" fmla="*/ 0 h 327"/>
                <a:gd name="T10" fmla="*/ 1 w 327"/>
                <a:gd name="T11" fmla="*/ 0 h 327"/>
                <a:gd name="T12" fmla="*/ 1 w 327"/>
                <a:gd name="T13" fmla="*/ 0 h 327"/>
                <a:gd name="T14" fmla="*/ 1 w 327"/>
                <a:gd name="T15" fmla="*/ 0 h 327"/>
                <a:gd name="T16" fmla="*/ 1 w 327"/>
                <a:gd name="T17" fmla="*/ 0 h 327"/>
                <a:gd name="T18" fmla="*/ 1 w 327"/>
                <a:gd name="T19" fmla="*/ 0 h 327"/>
                <a:gd name="T20" fmla="*/ 1 w 327"/>
                <a:gd name="T21" fmla="*/ 0 h 327"/>
                <a:gd name="T22" fmla="*/ 1 w 327"/>
                <a:gd name="T23" fmla="*/ 0 h 327"/>
                <a:gd name="T24" fmla="*/ 0 w 327"/>
                <a:gd name="T25" fmla="*/ 0 h 327"/>
                <a:gd name="T26" fmla="*/ 0 w 327"/>
                <a:gd name="T27" fmla="*/ 0 h 327"/>
                <a:gd name="T28" fmla="*/ 0 w 327"/>
                <a:gd name="T29" fmla="*/ 0 h 327"/>
                <a:gd name="T30" fmla="*/ 0 w 327"/>
                <a:gd name="T31" fmla="*/ 1 h 327"/>
                <a:gd name="T32" fmla="*/ 0 w 327"/>
                <a:gd name="T33" fmla="*/ 1 h 327"/>
                <a:gd name="T34" fmla="*/ 0 w 327"/>
                <a:gd name="T35" fmla="*/ 1 h 327"/>
                <a:gd name="T36" fmla="*/ 0 w 327"/>
                <a:gd name="T37" fmla="*/ 1 h 327"/>
                <a:gd name="T38" fmla="*/ 0 w 327"/>
                <a:gd name="T39" fmla="*/ 1 h 327"/>
                <a:gd name="T40" fmla="*/ 0 w 327"/>
                <a:gd name="T41" fmla="*/ 1 h 327"/>
                <a:gd name="T42" fmla="*/ 0 w 327"/>
                <a:gd name="T43" fmla="*/ 1 h 327"/>
                <a:gd name="T44" fmla="*/ 0 w 327"/>
                <a:gd name="T45" fmla="*/ 2 h 327"/>
                <a:gd name="T46" fmla="*/ 0 w 327"/>
                <a:gd name="T47" fmla="*/ 2 h 327"/>
                <a:gd name="T48" fmla="*/ 0 w 327"/>
                <a:gd name="T49" fmla="*/ 2 h 327"/>
                <a:gd name="T50" fmla="*/ 1 w 327"/>
                <a:gd name="T51" fmla="*/ 2 h 327"/>
                <a:gd name="T52" fmla="*/ 1 w 327"/>
                <a:gd name="T53" fmla="*/ 2 h 327"/>
                <a:gd name="T54" fmla="*/ 1 w 327"/>
                <a:gd name="T55" fmla="*/ 2 h 327"/>
                <a:gd name="T56" fmla="*/ 1 w 327"/>
                <a:gd name="T57" fmla="*/ 2 h 327"/>
                <a:gd name="T58" fmla="*/ 1 w 327"/>
                <a:gd name="T59" fmla="*/ 2 h 327"/>
                <a:gd name="T60" fmla="*/ 1 w 327"/>
                <a:gd name="T61" fmla="*/ 2 h 327"/>
                <a:gd name="T62" fmla="*/ 1 w 327"/>
                <a:gd name="T63" fmla="*/ 2 h 327"/>
                <a:gd name="T64" fmla="*/ 2 w 327"/>
                <a:gd name="T65" fmla="*/ 2 h 327"/>
                <a:gd name="T66" fmla="*/ 2 w 327"/>
                <a:gd name="T67" fmla="*/ 1 h 327"/>
                <a:gd name="T68" fmla="*/ 2 w 327"/>
                <a:gd name="T69" fmla="*/ 1 h 327"/>
                <a:gd name="T70" fmla="*/ 2 w 327"/>
                <a:gd name="T71" fmla="*/ 1 h 327"/>
                <a:gd name="T72" fmla="*/ 2 w 327"/>
                <a:gd name="T73" fmla="*/ 1 h 32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27" h="327">
                  <a:moveTo>
                    <a:pt x="327" y="163"/>
                  </a:moveTo>
                  <a:lnTo>
                    <a:pt x="325" y="136"/>
                  </a:lnTo>
                  <a:lnTo>
                    <a:pt x="317" y="108"/>
                  </a:lnTo>
                  <a:lnTo>
                    <a:pt x="305" y="81"/>
                  </a:lnTo>
                  <a:lnTo>
                    <a:pt x="288" y="59"/>
                  </a:lnTo>
                  <a:lnTo>
                    <a:pt x="268" y="39"/>
                  </a:lnTo>
                  <a:lnTo>
                    <a:pt x="245" y="22"/>
                  </a:lnTo>
                  <a:lnTo>
                    <a:pt x="219" y="10"/>
                  </a:lnTo>
                  <a:lnTo>
                    <a:pt x="191" y="3"/>
                  </a:lnTo>
                  <a:lnTo>
                    <a:pt x="164" y="0"/>
                  </a:lnTo>
                  <a:lnTo>
                    <a:pt x="135" y="3"/>
                  </a:lnTo>
                  <a:lnTo>
                    <a:pt x="107" y="10"/>
                  </a:lnTo>
                  <a:lnTo>
                    <a:pt x="82" y="22"/>
                  </a:lnTo>
                  <a:lnTo>
                    <a:pt x="58" y="39"/>
                  </a:lnTo>
                  <a:lnTo>
                    <a:pt x="38" y="59"/>
                  </a:lnTo>
                  <a:lnTo>
                    <a:pt x="21" y="81"/>
                  </a:lnTo>
                  <a:lnTo>
                    <a:pt x="9" y="108"/>
                  </a:lnTo>
                  <a:lnTo>
                    <a:pt x="2" y="136"/>
                  </a:lnTo>
                  <a:lnTo>
                    <a:pt x="0" y="163"/>
                  </a:lnTo>
                  <a:lnTo>
                    <a:pt x="2" y="192"/>
                  </a:lnTo>
                  <a:lnTo>
                    <a:pt x="9" y="220"/>
                  </a:lnTo>
                  <a:lnTo>
                    <a:pt x="21" y="245"/>
                  </a:lnTo>
                  <a:lnTo>
                    <a:pt x="38" y="269"/>
                  </a:lnTo>
                  <a:lnTo>
                    <a:pt x="58" y="289"/>
                  </a:lnTo>
                  <a:lnTo>
                    <a:pt x="82" y="306"/>
                  </a:lnTo>
                  <a:lnTo>
                    <a:pt x="107" y="318"/>
                  </a:lnTo>
                  <a:lnTo>
                    <a:pt x="135" y="325"/>
                  </a:lnTo>
                  <a:lnTo>
                    <a:pt x="164" y="327"/>
                  </a:lnTo>
                  <a:lnTo>
                    <a:pt x="191" y="325"/>
                  </a:lnTo>
                  <a:lnTo>
                    <a:pt x="219" y="318"/>
                  </a:lnTo>
                  <a:lnTo>
                    <a:pt x="245" y="306"/>
                  </a:lnTo>
                  <a:lnTo>
                    <a:pt x="268" y="289"/>
                  </a:lnTo>
                  <a:lnTo>
                    <a:pt x="288" y="269"/>
                  </a:lnTo>
                  <a:lnTo>
                    <a:pt x="305" y="245"/>
                  </a:lnTo>
                  <a:lnTo>
                    <a:pt x="317" y="220"/>
                  </a:lnTo>
                  <a:lnTo>
                    <a:pt x="325" y="192"/>
                  </a:lnTo>
                  <a:lnTo>
                    <a:pt x="327" y="163"/>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69" name="Freeform 75"/>
            <p:cNvSpPr>
              <a:spLocks/>
            </p:cNvSpPr>
            <p:nvPr/>
          </p:nvSpPr>
          <p:spPr bwMode="auto">
            <a:xfrm>
              <a:off x="2157" y="1938"/>
              <a:ext cx="6" cy="17"/>
            </a:xfrm>
            <a:custGeom>
              <a:avLst/>
              <a:gdLst>
                <a:gd name="T0" fmla="*/ 0 w 31"/>
                <a:gd name="T1" fmla="*/ 0 h 102"/>
                <a:gd name="T2" fmla="*/ 0 w 31"/>
                <a:gd name="T3" fmla="*/ 0 h 102"/>
                <a:gd name="T4" fmla="*/ 0 w 31"/>
                <a:gd name="T5" fmla="*/ 0 h 102"/>
                <a:gd name="T6" fmla="*/ 0 w 31"/>
                <a:gd name="T7" fmla="*/ 0 h 102"/>
                <a:gd name="T8" fmla="*/ 0 w 31"/>
                <a:gd name="T9" fmla="*/ 0 h 102"/>
                <a:gd name="T10" fmla="*/ 0 w 31"/>
                <a:gd name="T11" fmla="*/ 0 h 102"/>
                <a:gd name="T12" fmla="*/ 0 w 31"/>
                <a:gd name="T13" fmla="*/ 0 h 102"/>
                <a:gd name="T14" fmla="*/ 0 w 31"/>
                <a:gd name="T15" fmla="*/ 1 h 102"/>
                <a:gd name="T16" fmla="*/ 0 w 31"/>
                <a:gd name="T17" fmla="*/ 1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102">
                  <a:moveTo>
                    <a:pt x="4" y="0"/>
                  </a:moveTo>
                  <a:lnTo>
                    <a:pt x="1" y="13"/>
                  </a:lnTo>
                  <a:lnTo>
                    <a:pt x="0" y="27"/>
                  </a:lnTo>
                  <a:lnTo>
                    <a:pt x="0" y="41"/>
                  </a:lnTo>
                  <a:lnTo>
                    <a:pt x="3" y="55"/>
                  </a:lnTo>
                  <a:lnTo>
                    <a:pt x="9" y="68"/>
                  </a:lnTo>
                  <a:lnTo>
                    <a:pt x="15" y="79"/>
                  </a:lnTo>
                  <a:lnTo>
                    <a:pt x="23" y="91"/>
                  </a:lnTo>
                  <a:lnTo>
                    <a:pt x="31"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70" name="Freeform 76"/>
            <p:cNvSpPr>
              <a:spLocks/>
            </p:cNvSpPr>
            <p:nvPr/>
          </p:nvSpPr>
          <p:spPr bwMode="auto">
            <a:xfrm>
              <a:off x="2118" y="1868"/>
              <a:ext cx="55" cy="87"/>
            </a:xfrm>
            <a:custGeom>
              <a:avLst/>
              <a:gdLst>
                <a:gd name="T0" fmla="*/ 2 w 314"/>
                <a:gd name="T1" fmla="*/ 0 h 493"/>
                <a:gd name="T2" fmla="*/ 2 w 314"/>
                <a:gd name="T3" fmla="*/ 0 h 493"/>
                <a:gd name="T4" fmla="*/ 2 w 314"/>
                <a:gd name="T5" fmla="*/ 0 h 493"/>
                <a:gd name="T6" fmla="*/ 2 w 314"/>
                <a:gd name="T7" fmla="*/ 0 h 493"/>
                <a:gd name="T8" fmla="*/ 2 w 314"/>
                <a:gd name="T9" fmla="*/ 0 h 493"/>
                <a:gd name="T10" fmla="*/ 2 w 314"/>
                <a:gd name="T11" fmla="*/ 0 h 493"/>
                <a:gd name="T12" fmla="*/ 2 w 314"/>
                <a:gd name="T13" fmla="*/ 0 h 493"/>
                <a:gd name="T14" fmla="*/ 2 w 314"/>
                <a:gd name="T15" fmla="*/ 0 h 493"/>
                <a:gd name="T16" fmla="*/ 2 w 314"/>
                <a:gd name="T17" fmla="*/ 0 h 493"/>
                <a:gd name="T18" fmla="*/ 2 w 314"/>
                <a:gd name="T19" fmla="*/ 0 h 493"/>
                <a:gd name="T20" fmla="*/ 1 w 314"/>
                <a:gd name="T21" fmla="*/ 0 h 493"/>
                <a:gd name="T22" fmla="*/ 1 w 314"/>
                <a:gd name="T23" fmla="*/ 0 h 493"/>
                <a:gd name="T24" fmla="*/ 1 w 314"/>
                <a:gd name="T25" fmla="*/ 0 h 493"/>
                <a:gd name="T26" fmla="*/ 1 w 314"/>
                <a:gd name="T27" fmla="*/ 0 h 493"/>
                <a:gd name="T28" fmla="*/ 1 w 314"/>
                <a:gd name="T29" fmla="*/ 0 h 493"/>
                <a:gd name="T30" fmla="*/ 1 w 314"/>
                <a:gd name="T31" fmla="*/ 0 h 493"/>
                <a:gd name="T32" fmla="*/ 1 w 314"/>
                <a:gd name="T33" fmla="*/ 0 h 493"/>
                <a:gd name="T34" fmla="*/ 1 w 314"/>
                <a:gd name="T35" fmla="*/ 0 h 493"/>
                <a:gd name="T36" fmla="*/ 1 w 314"/>
                <a:gd name="T37" fmla="*/ 0 h 493"/>
                <a:gd name="T38" fmla="*/ 1 w 314"/>
                <a:gd name="T39" fmla="*/ 0 h 493"/>
                <a:gd name="T40" fmla="*/ 1 w 314"/>
                <a:gd name="T41" fmla="*/ 0 h 493"/>
                <a:gd name="T42" fmla="*/ 1 w 314"/>
                <a:gd name="T43" fmla="*/ 0 h 493"/>
                <a:gd name="T44" fmla="*/ 1 w 314"/>
                <a:gd name="T45" fmla="*/ 0 h 493"/>
                <a:gd name="T46" fmla="*/ 0 w 314"/>
                <a:gd name="T47" fmla="*/ 1 h 493"/>
                <a:gd name="T48" fmla="*/ 0 w 314"/>
                <a:gd name="T49" fmla="*/ 1 h 493"/>
                <a:gd name="T50" fmla="*/ 0 w 314"/>
                <a:gd name="T51" fmla="*/ 1 h 493"/>
                <a:gd name="T52" fmla="*/ 0 w 314"/>
                <a:gd name="T53" fmla="*/ 1 h 493"/>
                <a:gd name="T54" fmla="*/ 0 w 314"/>
                <a:gd name="T55" fmla="*/ 1 h 493"/>
                <a:gd name="T56" fmla="*/ 0 w 314"/>
                <a:gd name="T57" fmla="*/ 2 h 493"/>
                <a:gd name="T58" fmla="*/ 0 w 314"/>
                <a:gd name="T59" fmla="*/ 2 h 493"/>
                <a:gd name="T60" fmla="*/ 0 w 314"/>
                <a:gd name="T61" fmla="*/ 2 h 493"/>
                <a:gd name="T62" fmla="*/ 0 w 314"/>
                <a:gd name="T63" fmla="*/ 2 h 493"/>
                <a:gd name="T64" fmla="*/ 0 w 314"/>
                <a:gd name="T65" fmla="*/ 2 h 493"/>
                <a:gd name="T66" fmla="*/ 0 w 314"/>
                <a:gd name="T67" fmla="*/ 2 h 493"/>
                <a:gd name="T68" fmla="*/ 0 w 314"/>
                <a:gd name="T69" fmla="*/ 2 h 493"/>
                <a:gd name="T70" fmla="*/ 0 w 314"/>
                <a:gd name="T71" fmla="*/ 2 h 493"/>
                <a:gd name="T72" fmla="*/ 0 w 314"/>
                <a:gd name="T73" fmla="*/ 3 h 493"/>
                <a:gd name="T74" fmla="*/ 0 w 314"/>
                <a:gd name="T75" fmla="*/ 3 h 493"/>
                <a:gd name="T76" fmla="*/ 0 w 314"/>
                <a:gd name="T77" fmla="*/ 3 h 493"/>
                <a:gd name="T78" fmla="*/ 0 w 314"/>
                <a:gd name="T79" fmla="*/ 3 h 493"/>
                <a:gd name="T80" fmla="*/ 0 w 314"/>
                <a:gd name="T81" fmla="*/ 3 h 493"/>
                <a:gd name="T82" fmla="*/ 1 w 314"/>
                <a:gd name="T83" fmla="*/ 3 h 493"/>
                <a:gd name="T84" fmla="*/ 1 w 314"/>
                <a:gd name="T85" fmla="*/ 3 h 493"/>
                <a:gd name="T86" fmla="*/ 1 w 314"/>
                <a:gd name="T87" fmla="*/ 3 h 493"/>
                <a:gd name="T88" fmla="*/ 1 w 314"/>
                <a:gd name="T89" fmla="*/ 3 h 493"/>
                <a:gd name="T90" fmla="*/ 1 w 314"/>
                <a:gd name="T91" fmla="*/ 3 h 493"/>
                <a:gd name="T92" fmla="*/ 1 w 314"/>
                <a:gd name="T93" fmla="*/ 3 h 493"/>
                <a:gd name="T94" fmla="*/ 1 w 314"/>
                <a:gd name="T95" fmla="*/ 3 h 493"/>
                <a:gd name="T96" fmla="*/ 1 w 314"/>
                <a:gd name="T97" fmla="*/ 3 h 493"/>
                <a:gd name="T98" fmla="*/ 1 w 314"/>
                <a:gd name="T99" fmla="*/ 3 h 493"/>
                <a:gd name="T100" fmla="*/ 1 w 314"/>
                <a:gd name="T101" fmla="*/ 2 h 493"/>
                <a:gd name="T102" fmla="*/ 1 w 314"/>
                <a:gd name="T103" fmla="*/ 2 h 493"/>
                <a:gd name="T104" fmla="*/ 1 w 314"/>
                <a:gd name="T105" fmla="*/ 2 h 493"/>
                <a:gd name="T106" fmla="*/ 1 w 314"/>
                <a:gd name="T107" fmla="*/ 2 h 493"/>
                <a:gd name="T108" fmla="*/ 1 w 314"/>
                <a:gd name="T109" fmla="*/ 2 h 493"/>
                <a:gd name="T110" fmla="*/ 1 w 314"/>
                <a:gd name="T111" fmla="*/ 2 h 493"/>
                <a:gd name="T112" fmla="*/ 1 w 314"/>
                <a:gd name="T113" fmla="*/ 1 h 493"/>
                <a:gd name="T114" fmla="*/ 2 w 314"/>
                <a:gd name="T115" fmla="*/ 1 h 493"/>
                <a:gd name="T116" fmla="*/ 2 w 314"/>
                <a:gd name="T117" fmla="*/ 1 h 493"/>
                <a:gd name="T118" fmla="*/ 2 w 314"/>
                <a:gd name="T119" fmla="*/ 0 h 4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4" h="493">
                  <a:moveTo>
                    <a:pt x="313" y="65"/>
                  </a:moveTo>
                  <a:lnTo>
                    <a:pt x="314" y="55"/>
                  </a:lnTo>
                  <a:lnTo>
                    <a:pt x="314" y="46"/>
                  </a:lnTo>
                  <a:lnTo>
                    <a:pt x="312" y="35"/>
                  </a:lnTo>
                  <a:lnTo>
                    <a:pt x="308" y="24"/>
                  </a:lnTo>
                  <a:lnTo>
                    <a:pt x="304" y="14"/>
                  </a:lnTo>
                  <a:lnTo>
                    <a:pt x="299" y="6"/>
                  </a:lnTo>
                  <a:lnTo>
                    <a:pt x="295" y="3"/>
                  </a:lnTo>
                  <a:lnTo>
                    <a:pt x="290" y="1"/>
                  </a:lnTo>
                  <a:lnTo>
                    <a:pt x="280" y="0"/>
                  </a:lnTo>
                  <a:lnTo>
                    <a:pt x="258" y="0"/>
                  </a:lnTo>
                  <a:lnTo>
                    <a:pt x="238" y="0"/>
                  </a:lnTo>
                  <a:lnTo>
                    <a:pt x="218" y="0"/>
                  </a:lnTo>
                  <a:lnTo>
                    <a:pt x="198" y="2"/>
                  </a:lnTo>
                  <a:lnTo>
                    <a:pt x="177" y="5"/>
                  </a:lnTo>
                  <a:lnTo>
                    <a:pt x="168" y="8"/>
                  </a:lnTo>
                  <a:lnTo>
                    <a:pt x="158" y="13"/>
                  </a:lnTo>
                  <a:lnTo>
                    <a:pt x="150" y="18"/>
                  </a:lnTo>
                  <a:lnTo>
                    <a:pt x="141" y="23"/>
                  </a:lnTo>
                  <a:lnTo>
                    <a:pt x="125" y="37"/>
                  </a:lnTo>
                  <a:lnTo>
                    <a:pt x="110" y="51"/>
                  </a:lnTo>
                  <a:lnTo>
                    <a:pt x="104" y="60"/>
                  </a:lnTo>
                  <a:lnTo>
                    <a:pt x="99" y="68"/>
                  </a:lnTo>
                  <a:lnTo>
                    <a:pt x="77" y="103"/>
                  </a:lnTo>
                  <a:lnTo>
                    <a:pt x="69" y="121"/>
                  </a:lnTo>
                  <a:lnTo>
                    <a:pt x="63" y="142"/>
                  </a:lnTo>
                  <a:lnTo>
                    <a:pt x="53" y="181"/>
                  </a:lnTo>
                  <a:lnTo>
                    <a:pt x="30" y="260"/>
                  </a:lnTo>
                  <a:lnTo>
                    <a:pt x="9" y="340"/>
                  </a:lnTo>
                  <a:lnTo>
                    <a:pt x="5" y="359"/>
                  </a:lnTo>
                  <a:lnTo>
                    <a:pt x="2" y="379"/>
                  </a:lnTo>
                  <a:lnTo>
                    <a:pt x="0" y="400"/>
                  </a:lnTo>
                  <a:lnTo>
                    <a:pt x="2" y="420"/>
                  </a:lnTo>
                  <a:lnTo>
                    <a:pt x="7" y="441"/>
                  </a:lnTo>
                  <a:lnTo>
                    <a:pt x="16" y="459"/>
                  </a:lnTo>
                  <a:lnTo>
                    <a:pt x="21" y="467"/>
                  </a:lnTo>
                  <a:lnTo>
                    <a:pt x="27" y="476"/>
                  </a:lnTo>
                  <a:lnTo>
                    <a:pt x="35" y="482"/>
                  </a:lnTo>
                  <a:lnTo>
                    <a:pt x="44" y="486"/>
                  </a:lnTo>
                  <a:lnTo>
                    <a:pt x="54" y="490"/>
                  </a:lnTo>
                  <a:lnTo>
                    <a:pt x="65" y="492"/>
                  </a:lnTo>
                  <a:lnTo>
                    <a:pt x="85" y="493"/>
                  </a:lnTo>
                  <a:lnTo>
                    <a:pt x="105" y="492"/>
                  </a:lnTo>
                  <a:lnTo>
                    <a:pt x="125" y="493"/>
                  </a:lnTo>
                  <a:lnTo>
                    <a:pt x="136" y="493"/>
                  </a:lnTo>
                  <a:lnTo>
                    <a:pt x="147" y="492"/>
                  </a:lnTo>
                  <a:lnTo>
                    <a:pt x="156" y="489"/>
                  </a:lnTo>
                  <a:lnTo>
                    <a:pt x="165" y="484"/>
                  </a:lnTo>
                  <a:lnTo>
                    <a:pt x="173" y="478"/>
                  </a:lnTo>
                  <a:lnTo>
                    <a:pt x="182" y="472"/>
                  </a:lnTo>
                  <a:lnTo>
                    <a:pt x="196" y="457"/>
                  </a:lnTo>
                  <a:lnTo>
                    <a:pt x="207" y="440"/>
                  </a:lnTo>
                  <a:lnTo>
                    <a:pt x="216" y="422"/>
                  </a:lnTo>
                  <a:lnTo>
                    <a:pt x="223" y="402"/>
                  </a:lnTo>
                  <a:lnTo>
                    <a:pt x="230" y="382"/>
                  </a:lnTo>
                  <a:lnTo>
                    <a:pt x="249" y="302"/>
                  </a:lnTo>
                  <a:lnTo>
                    <a:pt x="269" y="224"/>
                  </a:lnTo>
                  <a:lnTo>
                    <a:pt x="291" y="145"/>
                  </a:lnTo>
                  <a:lnTo>
                    <a:pt x="303" y="105"/>
                  </a:lnTo>
                  <a:lnTo>
                    <a:pt x="312"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71" name="Line 77"/>
            <p:cNvSpPr>
              <a:spLocks noChangeShapeType="1"/>
            </p:cNvSpPr>
            <p:nvPr/>
          </p:nvSpPr>
          <p:spPr bwMode="auto">
            <a:xfrm flipV="1">
              <a:off x="2175" y="1922"/>
              <a:ext cx="42"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72" name="Line 78"/>
            <p:cNvSpPr>
              <a:spLocks noChangeShapeType="1"/>
            </p:cNvSpPr>
            <p:nvPr/>
          </p:nvSpPr>
          <p:spPr bwMode="auto">
            <a:xfrm>
              <a:off x="2189" y="1922"/>
              <a:ext cx="14"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73" name="Line 79"/>
            <p:cNvSpPr>
              <a:spLocks noChangeShapeType="1"/>
            </p:cNvSpPr>
            <p:nvPr/>
          </p:nvSpPr>
          <p:spPr bwMode="auto">
            <a:xfrm>
              <a:off x="1775" y="1935"/>
              <a:ext cx="35"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74" name="Line 80"/>
            <p:cNvSpPr>
              <a:spLocks noChangeShapeType="1"/>
            </p:cNvSpPr>
            <p:nvPr/>
          </p:nvSpPr>
          <p:spPr bwMode="auto">
            <a:xfrm flipH="1">
              <a:off x="1740" y="1935"/>
              <a:ext cx="104"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75" name="Line 81"/>
            <p:cNvSpPr>
              <a:spLocks noChangeShapeType="1"/>
            </p:cNvSpPr>
            <p:nvPr/>
          </p:nvSpPr>
          <p:spPr bwMode="auto">
            <a:xfrm>
              <a:off x="3110" y="982"/>
              <a:ext cx="0" cy="9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76" name="Freeform 82"/>
            <p:cNvSpPr>
              <a:spLocks/>
            </p:cNvSpPr>
            <p:nvPr/>
          </p:nvSpPr>
          <p:spPr bwMode="auto">
            <a:xfrm>
              <a:off x="3136" y="824"/>
              <a:ext cx="94" cy="131"/>
            </a:xfrm>
            <a:custGeom>
              <a:avLst/>
              <a:gdLst>
                <a:gd name="T0" fmla="*/ 1 w 525"/>
                <a:gd name="T1" fmla="*/ 0 h 738"/>
                <a:gd name="T2" fmla="*/ 3 w 525"/>
                <a:gd name="T3" fmla="*/ 0 h 738"/>
                <a:gd name="T4" fmla="*/ 0 w 525"/>
                <a:gd name="T5" fmla="*/ 4 h 738"/>
                <a:gd name="T6" fmla="*/ 2 w 525"/>
                <a:gd name="T7" fmla="*/ 4 h 73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25" h="738">
                  <a:moveTo>
                    <a:pt x="197" y="0"/>
                  </a:moveTo>
                  <a:lnTo>
                    <a:pt x="525" y="0"/>
                  </a:lnTo>
                  <a:lnTo>
                    <a:pt x="0" y="738"/>
                  </a:lnTo>
                  <a:lnTo>
                    <a:pt x="327" y="7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77" name="Line 83"/>
            <p:cNvSpPr>
              <a:spLocks noChangeShapeType="1"/>
            </p:cNvSpPr>
            <p:nvPr/>
          </p:nvSpPr>
          <p:spPr bwMode="auto">
            <a:xfrm flipV="1">
              <a:off x="3199" y="1833"/>
              <a:ext cx="14"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78" name="Freeform 84"/>
            <p:cNvSpPr>
              <a:spLocks/>
            </p:cNvSpPr>
            <p:nvPr/>
          </p:nvSpPr>
          <p:spPr bwMode="auto">
            <a:xfrm>
              <a:off x="3213" y="1796"/>
              <a:ext cx="60" cy="37"/>
            </a:xfrm>
            <a:custGeom>
              <a:avLst/>
              <a:gdLst>
                <a:gd name="T0" fmla="*/ 2 w 337"/>
                <a:gd name="T1" fmla="*/ 1 h 206"/>
                <a:gd name="T2" fmla="*/ 2 w 337"/>
                <a:gd name="T3" fmla="*/ 1 h 206"/>
                <a:gd name="T4" fmla="*/ 2 w 337"/>
                <a:gd name="T5" fmla="*/ 1 h 206"/>
                <a:gd name="T6" fmla="*/ 2 w 337"/>
                <a:gd name="T7" fmla="*/ 1 h 206"/>
                <a:gd name="T8" fmla="*/ 2 w 337"/>
                <a:gd name="T9" fmla="*/ 1 h 206"/>
                <a:gd name="T10" fmla="*/ 2 w 337"/>
                <a:gd name="T11" fmla="*/ 0 h 206"/>
                <a:gd name="T12" fmla="*/ 2 w 337"/>
                <a:gd name="T13" fmla="*/ 0 h 206"/>
                <a:gd name="T14" fmla="*/ 2 w 337"/>
                <a:gd name="T15" fmla="*/ 0 h 206"/>
                <a:gd name="T16" fmla="*/ 2 w 337"/>
                <a:gd name="T17" fmla="*/ 0 h 206"/>
                <a:gd name="T18" fmla="*/ 1 w 337"/>
                <a:gd name="T19" fmla="*/ 0 h 206"/>
                <a:gd name="T20" fmla="*/ 1 w 337"/>
                <a:gd name="T21" fmla="*/ 0 h 206"/>
                <a:gd name="T22" fmla="*/ 1 w 337"/>
                <a:gd name="T23" fmla="*/ 0 h 206"/>
                <a:gd name="T24" fmla="*/ 1 w 337"/>
                <a:gd name="T25" fmla="*/ 0 h 206"/>
                <a:gd name="T26" fmla="*/ 1 w 337"/>
                <a:gd name="T27" fmla="*/ 0 h 206"/>
                <a:gd name="T28" fmla="*/ 1 w 337"/>
                <a:gd name="T29" fmla="*/ 0 h 206"/>
                <a:gd name="T30" fmla="*/ 1 w 337"/>
                <a:gd name="T31" fmla="*/ 0 h 206"/>
                <a:gd name="T32" fmla="*/ 1 w 337"/>
                <a:gd name="T33" fmla="*/ 0 h 206"/>
                <a:gd name="T34" fmla="*/ 0 w 337"/>
                <a:gd name="T35" fmla="*/ 0 h 206"/>
                <a:gd name="T36" fmla="*/ 0 w 337"/>
                <a:gd name="T37" fmla="*/ 1 h 206"/>
                <a:gd name="T38" fmla="*/ 0 w 337"/>
                <a:gd name="T39" fmla="*/ 1 h 206"/>
                <a:gd name="T40" fmla="*/ 0 w 337"/>
                <a:gd name="T41" fmla="*/ 1 h 206"/>
                <a:gd name="T42" fmla="*/ 0 w 337"/>
                <a:gd name="T43" fmla="*/ 1 h 206"/>
                <a:gd name="T44" fmla="*/ 0 w 337"/>
                <a:gd name="T45" fmla="*/ 1 h 20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37" h="206">
                  <a:moveTo>
                    <a:pt x="328" y="206"/>
                  </a:moveTo>
                  <a:lnTo>
                    <a:pt x="335" y="176"/>
                  </a:lnTo>
                  <a:lnTo>
                    <a:pt x="337" y="148"/>
                  </a:lnTo>
                  <a:lnTo>
                    <a:pt x="337" y="121"/>
                  </a:lnTo>
                  <a:lnTo>
                    <a:pt x="332" y="95"/>
                  </a:lnTo>
                  <a:lnTo>
                    <a:pt x="324" y="72"/>
                  </a:lnTo>
                  <a:lnTo>
                    <a:pt x="313" y="50"/>
                  </a:lnTo>
                  <a:lnTo>
                    <a:pt x="299" y="33"/>
                  </a:lnTo>
                  <a:lnTo>
                    <a:pt x="282" y="20"/>
                  </a:lnTo>
                  <a:lnTo>
                    <a:pt x="263" y="9"/>
                  </a:lnTo>
                  <a:lnTo>
                    <a:pt x="242" y="3"/>
                  </a:lnTo>
                  <a:lnTo>
                    <a:pt x="220" y="0"/>
                  </a:lnTo>
                  <a:lnTo>
                    <a:pt x="195" y="3"/>
                  </a:lnTo>
                  <a:lnTo>
                    <a:pt x="171" y="9"/>
                  </a:lnTo>
                  <a:lnTo>
                    <a:pt x="146" y="20"/>
                  </a:lnTo>
                  <a:lnTo>
                    <a:pt x="122" y="33"/>
                  </a:lnTo>
                  <a:lnTo>
                    <a:pt x="99" y="50"/>
                  </a:lnTo>
                  <a:lnTo>
                    <a:pt x="77" y="72"/>
                  </a:lnTo>
                  <a:lnTo>
                    <a:pt x="57" y="95"/>
                  </a:lnTo>
                  <a:lnTo>
                    <a:pt x="39" y="121"/>
                  </a:lnTo>
                  <a:lnTo>
                    <a:pt x="23" y="148"/>
                  </a:lnTo>
                  <a:lnTo>
                    <a:pt x="10" y="176"/>
                  </a:lnTo>
                  <a:lnTo>
                    <a:pt x="0" y="20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79" name="Line 85"/>
            <p:cNvSpPr>
              <a:spLocks noChangeShapeType="1"/>
            </p:cNvSpPr>
            <p:nvPr/>
          </p:nvSpPr>
          <p:spPr bwMode="auto">
            <a:xfrm flipH="1">
              <a:off x="3256" y="1833"/>
              <a:ext cx="1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80" name="Freeform 86"/>
            <p:cNvSpPr>
              <a:spLocks/>
            </p:cNvSpPr>
            <p:nvPr/>
          </p:nvSpPr>
          <p:spPr bwMode="auto">
            <a:xfrm>
              <a:off x="3196" y="1892"/>
              <a:ext cx="60" cy="36"/>
            </a:xfrm>
            <a:custGeom>
              <a:avLst/>
              <a:gdLst>
                <a:gd name="T0" fmla="*/ 0 w 337"/>
                <a:gd name="T1" fmla="*/ 0 h 204"/>
                <a:gd name="T2" fmla="*/ 0 w 337"/>
                <a:gd name="T3" fmla="*/ 0 h 204"/>
                <a:gd name="T4" fmla="*/ 0 w 337"/>
                <a:gd name="T5" fmla="*/ 0 h 204"/>
                <a:gd name="T6" fmla="*/ 0 w 337"/>
                <a:gd name="T7" fmla="*/ 1 h 204"/>
                <a:gd name="T8" fmla="*/ 0 w 337"/>
                <a:gd name="T9" fmla="*/ 1 h 204"/>
                <a:gd name="T10" fmla="*/ 0 w 337"/>
                <a:gd name="T11" fmla="*/ 1 h 204"/>
                <a:gd name="T12" fmla="*/ 0 w 337"/>
                <a:gd name="T13" fmla="*/ 1 h 204"/>
                <a:gd name="T14" fmla="*/ 0 w 337"/>
                <a:gd name="T15" fmla="*/ 1 h 204"/>
                <a:gd name="T16" fmla="*/ 0 w 337"/>
                <a:gd name="T17" fmla="*/ 1 h 204"/>
                <a:gd name="T18" fmla="*/ 0 w 337"/>
                <a:gd name="T19" fmla="*/ 1 h 204"/>
                <a:gd name="T20" fmla="*/ 1 w 337"/>
                <a:gd name="T21" fmla="*/ 1 h 204"/>
                <a:gd name="T22" fmla="*/ 1 w 337"/>
                <a:gd name="T23" fmla="*/ 1 h 204"/>
                <a:gd name="T24" fmla="*/ 1 w 337"/>
                <a:gd name="T25" fmla="*/ 1 h 204"/>
                <a:gd name="T26" fmla="*/ 1 w 337"/>
                <a:gd name="T27" fmla="*/ 1 h 204"/>
                <a:gd name="T28" fmla="*/ 1 w 337"/>
                <a:gd name="T29" fmla="*/ 1 h 204"/>
                <a:gd name="T30" fmla="*/ 1 w 337"/>
                <a:gd name="T31" fmla="*/ 1 h 204"/>
                <a:gd name="T32" fmla="*/ 1 w 337"/>
                <a:gd name="T33" fmla="*/ 1 h 204"/>
                <a:gd name="T34" fmla="*/ 1 w 337"/>
                <a:gd name="T35" fmla="*/ 1 h 204"/>
                <a:gd name="T36" fmla="*/ 2 w 337"/>
                <a:gd name="T37" fmla="*/ 1 h 204"/>
                <a:gd name="T38" fmla="*/ 2 w 337"/>
                <a:gd name="T39" fmla="*/ 1 h 204"/>
                <a:gd name="T40" fmla="*/ 2 w 337"/>
                <a:gd name="T41" fmla="*/ 0 h 204"/>
                <a:gd name="T42" fmla="*/ 2 w 337"/>
                <a:gd name="T43" fmla="*/ 0 h 204"/>
                <a:gd name="T44" fmla="*/ 2 w 337"/>
                <a:gd name="T45" fmla="*/ 0 h 2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37" h="204">
                  <a:moveTo>
                    <a:pt x="9" y="0"/>
                  </a:moveTo>
                  <a:lnTo>
                    <a:pt x="2" y="29"/>
                  </a:lnTo>
                  <a:lnTo>
                    <a:pt x="0" y="57"/>
                  </a:lnTo>
                  <a:lnTo>
                    <a:pt x="1" y="85"/>
                  </a:lnTo>
                  <a:lnTo>
                    <a:pt x="6" y="111"/>
                  </a:lnTo>
                  <a:lnTo>
                    <a:pt x="13" y="134"/>
                  </a:lnTo>
                  <a:lnTo>
                    <a:pt x="24" y="154"/>
                  </a:lnTo>
                  <a:lnTo>
                    <a:pt x="38" y="171"/>
                  </a:lnTo>
                  <a:lnTo>
                    <a:pt x="55" y="186"/>
                  </a:lnTo>
                  <a:lnTo>
                    <a:pt x="74" y="196"/>
                  </a:lnTo>
                  <a:lnTo>
                    <a:pt x="95" y="202"/>
                  </a:lnTo>
                  <a:lnTo>
                    <a:pt x="117" y="204"/>
                  </a:lnTo>
                  <a:lnTo>
                    <a:pt x="142" y="202"/>
                  </a:lnTo>
                  <a:lnTo>
                    <a:pt x="166" y="196"/>
                  </a:lnTo>
                  <a:lnTo>
                    <a:pt x="191" y="186"/>
                  </a:lnTo>
                  <a:lnTo>
                    <a:pt x="215" y="171"/>
                  </a:lnTo>
                  <a:lnTo>
                    <a:pt x="239" y="154"/>
                  </a:lnTo>
                  <a:lnTo>
                    <a:pt x="260" y="134"/>
                  </a:lnTo>
                  <a:lnTo>
                    <a:pt x="280" y="111"/>
                  </a:lnTo>
                  <a:lnTo>
                    <a:pt x="298" y="85"/>
                  </a:lnTo>
                  <a:lnTo>
                    <a:pt x="314" y="57"/>
                  </a:lnTo>
                  <a:lnTo>
                    <a:pt x="327" y="29"/>
                  </a:lnTo>
                  <a:lnTo>
                    <a:pt x="3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81" name="Freeform 87"/>
            <p:cNvSpPr>
              <a:spLocks/>
            </p:cNvSpPr>
            <p:nvPr/>
          </p:nvSpPr>
          <p:spPr bwMode="auto">
            <a:xfrm>
              <a:off x="2239" y="1104"/>
              <a:ext cx="54" cy="87"/>
            </a:xfrm>
            <a:custGeom>
              <a:avLst/>
              <a:gdLst>
                <a:gd name="T0" fmla="*/ 2 w 313"/>
                <a:gd name="T1" fmla="*/ 0 h 493"/>
                <a:gd name="T2" fmla="*/ 2 w 313"/>
                <a:gd name="T3" fmla="*/ 0 h 493"/>
                <a:gd name="T4" fmla="*/ 2 w 313"/>
                <a:gd name="T5" fmla="*/ 0 h 493"/>
                <a:gd name="T6" fmla="*/ 2 w 313"/>
                <a:gd name="T7" fmla="*/ 0 h 493"/>
                <a:gd name="T8" fmla="*/ 2 w 313"/>
                <a:gd name="T9" fmla="*/ 0 h 493"/>
                <a:gd name="T10" fmla="*/ 2 w 313"/>
                <a:gd name="T11" fmla="*/ 0 h 493"/>
                <a:gd name="T12" fmla="*/ 2 w 313"/>
                <a:gd name="T13" fmla="*/ 0 h 493"/>
                <a:gd name="T14" fmla="*/ 2 w 313"/>
                <a:gd name="T15" fmla="*/ 0 h 493"/>
                <a:gd name="T16" fmla="*/ 2 w 313"/>
                <a:gd name="T17" fmla="*/ 0 h 493"/>
                <a:gd name="T18" fmla="*/ 1 w 313"/>
                <a:gd name="T19" fmla="*/ 0 h 493"/>
                <a:gd name="T20" fmla="*/ 1 w 313"/>
                <a:gd name="T21" fmla="*/ 0 h 493"/>
                <a:gd name="T22" fmla="*/ 1 w 313"/>
                <a:gd name="T23" fmla="*/ 0 h 493"/>
                <a:gd name="T24" fmla="*/ 1 w 313"/>
                <a:gd name="T25" fmla="*/ 0 h 493"/>
                <a:gd name="T26" fmla="*/ 1 w 313"/>
                <a:gd name="T27" fmla="*/ 0 h 493"/>
                <a:gd name="T28" fmla="*/ 1 w 313"/>
                <a:gd name="T29" fmla="*/ 0 h 493"/>
                <a:gd name="T30" fmla="*/ 1 w 313"/>
                <a:gd name="T31" fmla="*/ 0 h 493"/>
                <a:gd name="T32" fmla="*/ 1 w 313"/>
                <a:gd name="T33" fmla="*/ 0 h 493"/>
                <a:gd name="T34" fmla="*/ 1 w 313"/>
                <a:gd name="T35" fmla="*/ 0 h 493"/>
                <a:gd name="T36" fmla="*/ 1 w 313"/>
                <a:gd name="T37" fmla="*/ 0 h 493"/>
                <a:gd name="T38" fmla="*/ 1 w 313"/>
                <a:gd name="T39" fmla="*/ 0 h 493"/>
                <a:gd name="T40" fmla="*/ 1 w 313"/>
                <a:gd name="T41" fmla="*/ 0 h 493"/>
                <a:gd name="T42" fmla="*/ 1 w 313"/>
                <a:gd name="T43" fmla="*/ 0 h 493"/>
                <a:gd name="T44" fmla="*/ 1 w 313"/>
                <a:gd name="T45" fmla="*/ 0 h 493"/>
                <a:gd name="T46" fmla="*/ 0 w 313"/>
                <a:gd name="T47" fmla="*/ 1 h 493"/>
                <a:gd name="T48" fmla="*/ 0 w 313"/>
                <a:gd name="T49" fmla="*/ 1 h 493"/>
                <a:gd name="T50" fmla="*/ 0 w 313"/>
                <a:gd name="T51" fmla="*/ 1 h 493"/>
                <a:gd name="T52" fmla="*/ 0 w 313"/>
                <a:gd name="T53" fmla="*/ 1 h 493"/>
                <a:gd name="T54" fmla="*/ 0 w 313"/>
                <a:gd name="T55" fmla="*/ 1 h 493"/>
                <a:gd name="T56" fmla="*/ 0 w 313"/>
                <a:gd name="T57" fmla="*/ 2 h 493"/>
                <a:gd name="T58" fmla="*/ 0 w 313"/>
                <a:gd name="T59" fmla="*/ 2 h 493"/>
                <a:gd name="T60" fmla="*/ 0 w 313"/>
                <a:gd name="T61" fmla="*/ 2 h 493"/>
                <a:gd name="T62" fmla="*/ 0 w 313"/>
                <a:gd name="T63" fmla="*/ 2 h 493"/>
                <a:gd name="T64" fmla="*/ 0 w 313"/>
                <a:gd name="T65" fmla="*/ 2 h 493"/>
                <a:gd name="T66" fmla="*/ 0 w 313"/>
                <a:gd name="T67" fmla="*/ 2 h 493"/>
                <a:gd name="T68" fmla="*/ 0 w 313"/>
                <a:gd name="T69" fmla="*/ 2 h 493"/>
                <a:gd name="T70" fmla="*/ 0 w 313"/>
                <a:gd name="T71" fmla="*/ 2 h 493"/>
                <a:gd name="T72" fmla="*/ 0 w 313"/>
                <a:gd name="T73" fmla="*/ 3 h 493"/>
                <a:gd name="T74" fmla="*/ 0 w 313"/>
                <a:gd name="T75" fmla="*/ 3 h 493"/>
                <a:gd name="T76" fmla="*/ 0 w 313"/>
                <a:gd name="T77" fmla="*/ 3 h 493"/>
                <a:gd name="T78" fmla="*/ 0 w 313"/>
                <a:gd name="T79" fmla="*/ 3 h 493"/>
                <a:gd name="T80" fmla="*/ 0 w 313"/>
                <a:gd name="T81" fmla="*/ 3 h 493"/>
                <a:gd name="T82" fmla="*/ 0 w 313"/>
                <a:gd name="T83" fmla="*/ 3 h 493"/>
                <a:gd name="T84" fmla="*/ 1 w 313"/>
                <a:gd name="T85" fmla="*/ 3 h 493"/>
                <a:gd name="T86" fmla="*/ 1 w 313"/>
                <a:gd name="T87" fmla="*/ 3 h 493"/>
                <a:gd name="T88" fmla="*/ 1 w 313"/>
                <a:gd name="T89" fmla="*/ 3 h 493"/>
                <a:gd name="T90" fmla="*/ 1 w 313"/>
                <a:gd name="T91" fmla="*/ 3 h 493"/>
                <a:gd name="T92" fmla="*/ 1 w 313"/>
                <a:gd name="T93" fmla="*/ 3 h 493"/>
                <a:gd name="T94" fmla="*/ 1 w 313"/>
                <a:gd name="T95" fmla="*/ 3 h 493"/>
                <a:gd name="T96" fmla="*/ 1 w 313"/>
                <a:gd name="T97" fmla="*/ 3 h 493"/>
                <a:gd name="T98" fmla="*/ 1 w 313"/>
                <a:gd name="T99" fmla="*/ 3 h 493"/>
                <a:gd name="T100" fmla="*/ 1 w 313"/>
                <a:gd name="T101" fmla="*/ 2 h 493"/>
                <a:gd name="T102" fmla="*/ 1 w 313"/>
                <a:gd name="T103" fmla="*/ 2 h 493"/>
                <a:gd name="T104" fmla="*/ 1 w 313"/>
                <a:gd name="T105" fmla="*/ 2 h 493"/>
                <a:gd name="T106" fmla="*/ 1 w 313"/>
                <a:gd name="T107" fmla="*/ 2 h 493"/>
                <a:gd name="T108" fmla="*/ 1 w 313"/>
                <a:gd name="T109" fmla="*/ 2 h 493"/>
                <a:gd name="T110" fmla="*/ 1 w 313"/>
                <a:gd name="T111" fmla="*/ 2 h 493"/>
                <a:gd name="T112" fmla="*/ 1 w 313"/>
                <a:gd name="T113" fmla="*/ 1 h 493"/>
                <a:gd name="T114" fmla="*/ 2 w 313"/>
                <a:gd name="T115" fmla="*/ 1 h 493"/>
                <a:gd name="T116" fmla="*/ 2 w 313"/>
                <a:gd name="T117" fmla="*/ 1 h 493"/>
                <a:gd name="T118" fmla="*/ 2 w 313"/>
                <a:gd name="T119" fmla="*/ 0 h 4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3" h="493">
                  <a:moveTo>
                    <a:pt x="312" y="65"/>
                  </a:moveTo>
                  <a:lnTo>
                    <a:pt x="313" y="55"/>
                  </a:lnTo>
                  <a:lnTo>
                    <a:pt x="313" y="45"/>
                  </a:lnTo>
                  <a:lnTo>
                    <a:pt x="311" y="35"/>
                  </a:lnTo>
                  <a:lnTo>
                    <a:pt x="308" y="25"/>
                  </a:lnTo>
                  <a:lnTo>
                    <a:pt x="303" y="14"/>
                  </a:lnTo>
                  <a:lnTo>
                    <a:pt x="298" y="5"/>
                  </a:lnTo>
                  <a:lnTo>
                    <a:pt x="294" y="3"/>
                  </a:lnTo>
                  <a:lnTo>
                    <a:pt x="290" y="1"/>
                  </a:lnTo>
                  <a:lnTo>
                    <a:pt x="279" y="0"/>
                  </a:lnTo>
                  <a:lnTo>
                    <a:pt x="258" y="0"/>
                  </a:lnTo>
                  <a:lnTo>
                    <a:pt x="237" y="0"/>
                  </a:lnTo>
                  <a:lnTo>
                    <a:pt x="217" y="0"/>
                  </a:lnTo>
                  <a:lnTo>
                    <a:pt x="197" y="1"/>
                  </a:lnTo>
                  <a:lnTo>
                    <a:pt x="177" y="5"/>
                  </a:lnTo>
                  <a:lnTo>
                    <a:pt x="167" y="9"/>
                  </a:lnTo>
                  <a:lnTo>
                    <a:pt x="158" y="13"/>
                  </a:lnTo>
                  <a:lnTo>
                    <a:pt x="149" y="17"/>
                  </a:lnTo>
                  <a:lnTo>
                    <a:pt x="141" y="23"/>
                  </a:lnTo>
                  <a:lnTo>
                    <a:pt x="125" y="37"/>
                  </a:lnTo>
                  <a:lnTo>
                    <a:pt x="111" y="51"/>
                  </a:lnTo>
                  <a:lnTo>
                    <a:pt x="103" y="59"/>
                  </a:lnTo>
                  <a:lnTo>
                    <a:pt x="98" y="67"/>
                  </a:lnTo>
                  <a:lnTo>
                    <a:pt x="77" y="103"/>
                  </a:lnTo>
                  <a:lnTo>
                    <a:pt x="69" y="121"/>
                  </a:lnTo>
                  <a:lnTo>
                    <a:pt x="63" y="142"/>
                  </a:lnTo>
                  <a:lnTo>
                    <a:pt x="52" y="181"/>
                  </a:lnTo>
                  <a:lnTo>
                    <a:pt x="31" y="260"/>
                  </a:lnTo>
                  <a:lnTo>
                    <a:pt x="10" y="339"/>
                  </a:lnTo>
                  <a:lnTo>
                    <a:pt x="4" y="359"/>
                  </a:lnTo>
                  <a:lnTo>
                    <a:pt x="1" y="379"/>
                  </a:lnTo>
                  <a:lnTo>
                    <a:pt x="0" y="399"/>
                  </a:lnTo>
                  <a:lnTo>
                    <a:pt x="1" y="421"/>
                  </a:lnTo>
                  <a:lnTo>
                    <a:pt x="6" y="440"/>
                  </a:lnTo>
                  <a:lnTo>
                    <a:pt x="15" y="459"/>
                  </a:lnTo>
                  <a:lnTo>
                    <a:pt x="20" y="467"/>
                  </a:lnTo>
                  <a:lnTo>
                    <a:pt x="27" y="475"/>
                  </a:lnTo>
                  <a:lnTo>
                    <a:pt x="35" y="482"/>
                  </a:lnTo>
                  <a:lnTo>
                    <a:pt x="44" y="487"/>
                  </a:lnTo>
                  <a:lnTo>
                    <a:pt x="53" y="490"/>
                  </a:lnTo>
                  <a:lnTo>
                    <a:pt x="64" y="492"/>
                  </a:lnTo>
                  <a:lnTo>
                    <a:pt x="84" y="492"/>
                  </a:lnTo>
                  <a:lnTo>
                    <a:pt x="104" y="492"/>
                  </a:lnTo>
                  <a:lnTo>
                    <a:pt x="126" y="493"/>
                  </a:lnTo>
                  <a:lnTo>
                    <a:pt x="135" y="493"/>
                  </a:lnTo>
                  <a:lnTo>
                    <a:pt x="146" y="492"/>
                  </a:lnTo>
                  <a:lnTo>
                    <a:pt x="155" y="489"/>
                  </a:lnTo>
                  <a:lnTo>
                    <a:pt x="165" y="483"/>
                  </a:lnTo>
                  <a:lnTo>
                    <a:pt x="174" y="478"/>
                  </a:lnTo>
                  <a:lnTo>
                    <a:pt x="181" y="471"/>
                  </a:lnTo>
                  <a:lnTo>
                    <a:pt x="195" y="456"/>
                  </a:lnTo>
                  <a:lnTo>
                    <a:pt x="207" y="440"/>
                  </a:lnTo>
                  <a:lnTo>
                    <a:pt x="216" y="421"/>
                  </a:lnTo>
                  <a:lnTo>
                    <a:pt x="224" y="401"/>
                  </a:lnTo>
                  <a:lnTo>
                    <a:pt x="229" y="382"/>
                  </a:lnTo>
                  <a:lnTo>
                    <a:pt x="248" y="302"/>
                  </a:lnTo>
                  <a:lnTo>
                    <a:pt x="268" y="223"/>
                  </a:lnTo>
                  <a:lnTo>
                    <a:pt x="292" y="144"/>
                  </a:lnTo>
                  <a:lnTo>
                    <a:pt x="302" y="104"/>
                  </a:lnTo>
                  <a:lnTo>
                    <a:pt x="311"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82" name="Freeform 88"/>
            <p:cNvSpPr>
              <a:spLocks/>
            </p:cNvSpPr>
            <p:nvPr/>
          </p:nvSpPr>
          <p:spPr bwMode="auto">
            <a:xfrm>
              <a:off x="2278" y="1172"/>
              <a:ext cx="5" cy="19"/>
            </a:xfrm>
            <a:custGeom>
              <a:avLst/>
              <a:gdLst>
                <a:gd name="T0" fmla="*/ 0 w 30"/>
                <a:gd name="T1" fmla="*/ 0 h 102"/>
                <a:gd name="T2" fmla="*/ 0 w 30"/>
                <a:gd name="T3" fmla="*/ 0 h 102"/>
                <a:gd name="T4" fmla="*/ 0 w 30"/>
                <a:gd name="T5" fmla="*/ 0 h 102"/>
                <a:gd name="T6" fmla="*/ 0 w 30"/>
                <a:gd name="T7" fmla="*/ 0 h 102"/>
                <a:gd name="T8" fmla="*/ 0 w 30"/>
                <a:gd name="T9" fmla="*/ 0 h 102"/>
                <a:gd name="T10" fmla="*/ 0 w 30"/>
                <a:gd name="T11" fmla="*/ 0 h 102"/>
                <a:gd name="T12" fmla="*/ 0 w 30"/>
                <a:gd name="T13" fmla="*/ 1 h 102"/>
                <a:gd name="T14" fmla="*/ 0 w 30"/>
                <a:gd name="T15" fmla="*/ 1 h 102"/>
                <a:gd name="T16" fmla="*/ 0 w 30"/>
                <a:gd name="T17" fmla="*/ 1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0" h="102">
                  <a:moveTo>
                    <a:pt x="4" y="0"/>
                  </a:moveTo>
                  <a:lnTo>
                    <a:pt x="2" y="14"/>
                  </a:lnTo>
                  <a:lnTo>
                    <a:pt x="0" y="27"/>
                  </a:lnTo>
                  <a:lnTo>
                    <a:pt x="1" y="41"/>
                  </a:lnTo>
                  <a:lnTo>
                    <a:pt x="3" y="54"/>
                  </a:lnTo>
                  <a:lnTo>
                    <a:pt x="8" y="67"/>
                  </a:lnTo>
                  <a:lnTo>
                    <a:pt x="14" y="80"/>
                  </a:lnTo>
                  <a:lnTo>
                    <a:pt x="22" y="91"/>
                  </a:lnTo>
                  <a:lnTo>
                    <a:pt x="30"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83" name="Line 89"/>
            <p:cNvSpPr>
              <a:spLocks noChangeShapeType="1"/>
            </p:cNvSpPr>
            <p:nvPr/>
          </p:nvSpPr>
          <p:spPr bwMode="auto">
            <a:xfrm flipH="1">
              <a:off x="2331" y="1060"/>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9402" name="Group 90"/>
          <p:cNvGrpSpPr>
            <a:grpSpLocks/>
          </p:cNvGrpSpPr>
          <p:nvPr/>
        </p:nvGrpSpPr>
        <p:grpSpPr bwMode="auto">
          <a:xfrm>
            <a:off x="3432175" y="1217613"/>
            <a:ext cx="349250" cy="342900"/>
            <a:chOff x="3562" y="1064"/>
            <a:chExt cx="220" cy="216"/>
          </a:xfrm>
        </p:grpSpPr>
        <p:sp>
          <p:nvSpPr>
            <p:cNvPr id="15447" name="Freeform 91"/>
            <p:cNvSpPr>
              <a:spLocks/>
            </p:cNvSpPr>
            <p:nvPr/>
          </p:nvSpPr>
          <p:spPr bwMode="auto">
            <a:xfrm>
              <a:off x="3562" y="1222"/>
              <a:ext cx="57" cy="58"/>
            </a:xfrm>
            <a:custGeom>
              <a:avLst/>
              <a:gdLst>
                <a:gd name="T0" fmla="*/ 2 w 328"/>
                <a:gd name="T1" fmla="*/ 1 h 328"/>
                <a:gd name="T2" fmla="*/ 2 w 328"/>
                <a:gd name="T3" fmla="*/ 1 h 328"/>
                <a:gd name="T4" fmla="*/ 2 w 328"/>
                <a:gd name="T5" fmla="*/ 1 h 328"/>
                <a:gd name="T6" fmla="*/ 2 w 328"/>
                <a:gd name="T7" fmla="*/ 1 h 328"/>
                <a:gd name="T8" fmla="*/ 2 w 328"/>
                <a:gd name="T9" fmla="*/ 0 h 328"/>
                <a:gd name="T10" fmla="*/ 1 w 328"/>
                <a:gd name="T11" fmla="*/ 0 h 328"/>
                <a:gd name="T12" fmla="*/ 1 w 328"/>
                <a:gd name="T13" fmla="*/ 0 h 328"/>
                <a:gd name="T14" fmla="*/ 1 w 328"/>
                <a:gd name="T15" fmla="*/ 0 h 328"/>
                <a:gd name="T16" fmla="*/ 1 w 328"/>
                <a:gd name="T17" fmla="*/ 0 h 328"/>
                <a:gd name="T18" fmla="*/ 1 w 328"/>
                <a:gd name="T19" fmla="*/ 0 h 328"/>
                <a:gd name="T20" fmla="*/ 1 w 328"/>
                <a:gd name="T21" fmla="*/ 0 h 328"/>
                <a:gd name="T22" fmla="*/ 1 w 328"/>
                <a:gd name="T23" fmla="*/ 0 h 328"/>
                <a:gd name="T24" fmla="*/ 0 w 328"/>
                <a:gd name="T25" fmla="*/ 0 h 328"/>
                <a:gd name="T26" fmla="*/ 0 w 328"/>
                <a:gd name="T27" fmla="*/ 0 h 328"/>
                <a:gd name="T28" fmla="*/ 0 w 328"/>
                <a:gd name="T29" fmla="*/ 0 h 328"/>
                <a:gd name="T30" fmla="*/ 0 w 328"/>
                <a:gd name="T31" fmla="*/ 1 h 328"/>
                <a:gd name="T32" fmla="*/ 0 w 328"/>
                <a:gd name="T33" fmla="*/ 1 h 328"/>
                <a:gd name="T34" fmla="*/ 0 w 328"/>
                <a:gd name="T35" fmla="*/ 1 h 328"/>
                <a:gd name="T36" fmla="*/ 0 w 328"/>
                <a:gd name="T37" fmla="*/ 1 h 328"/>
                <a:gd name="T38" fmla="*/ 0 w 328"/>
                <a:gd name="T39" fmla="*/ 1 h 328"/>
                <a:gd name="T40" fmla="*/ 0 w 328"/>
                <a:gd name="T41" fmla="*/ 1 h 328"/>
                <a:gd name="T42" fmla="*/ 0 w 328"/>
                <a:gd name="T43" fmla="*/ 1 h 328"/>
                <a:gd name="T44" fmla="*/ 0 w 328"/>
                <a:gd name="T45" fmla="*/ 1 h 328"/>
                <a:gd name="T46" fmla="*/ 0 w 328"/>
                <a:gd name="T47" fmla="*/ 2 h 328"/>
                <a:gd name="T48" fmla="*/ 0 w 328"/>
                <a:gd name="T49" fmla="*/ 2 h 328"/>
                <a:gd name="T50" fmla="*/ 1 w 328"/>
                <a:gd name="T51" fmla="*/ 2 h 328"/>
                <a:gd name="T52" fmla="*/ 1 w 328"/>
                <a:gd name="T53" fmla="*/ 2 h 328"/>
                <a:gd name="T54" fmla="*/ 1 w 328"/>
                <a:gd name="T55" fmla="*/ 2 h 328"/>
                <a:gd name="T56" fmla="*/ 1 w 328"/>
                <a:gd name="T57" fmla="*/ 2 h 328"/>
                <a:gd name="T58" fmla="*/ 1 w 328"/>
                <a:gd name="T59" fmla="*/ 2 h 328"/>
                <a:gd name="T60" fmla="*/ 1 w 328"/>
                <a:gd name="T61" fmla="*/ 2 h 328"/>
                <a:gd name="T62" fmla="*/ 1 w 328"/>
                <a:gd name="T63" fmla="*/ 2 h 328"/>
                <a:gd name="T64" fmla="*/ 2 w 328"/>
                <a:gd name="T65" fmla="*/ 1 h 328"/>
                <a:gd name="T66" fmla="*/ 2 w 328"/>
                <a:gd name="T67" fmla="*/ 1 h 328"/>
                <a:gd name="T68" fmla="*/ 2 w 328"/>
                <a:gd name="T69" fmla="*/ 1 h 328"/>
                <a:gd name="T70" fmla="*/ 2 w 328"/>
                <a:gd name="T71" fmla="*/ 1 h 328"/>
                <a:gd name="T72" fmla="*/ 2 w 328"/>
                <a:gd name="T73" fmla="*/ 1 h 3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28" h="328">
                  <a:moveTo>
                    <a:pt x="328" y="164"/>
                  </a:moveTo>
                  <a:lnTo>
                    <a:pt x="326" y="135"/>
                  </a:lnTo>
                  <a:lnTo>
                    <a:pt x="319" y="107"/>
                  </a:lnTo>
                  <a:lnTo>
                    <a:pt x="306" y="82"/>
                  </a:lnTo>
                  <a:lnTo>
                    <a:pt x="290" y="58"/>
                  </a:lnTo>
                  <a:lnTo>
                    <a:pt x="270" y="38"/>
                  </a:lnTo>
                  <a:lnTo>
                    <a:pt x="246" y="22"/>
                  </a:lnTo>
                  <a:lnTo>
                    <a:pt x="221" y="9"/>
                  </a:lnTo>
                  <a:lnTo>
                    <a:pt x="193" y="3"/>
                  </a:lnTo>
                  <a:lnTo>
                    <a:pt x="164" y="0"/>
                  </a:lnTo>
                  <a:lnTo>
                    <a:pt x="137" y="3"/>
                  </a:lnTo>
                  <a:lnTo>
                    <a:pt x="109" y="9"/>
                  </a:lnTo>
                  <a:lnTo>
                    <a:pt x="82" y="22"/>
                  </a:lnTo>
                  <a:lnTo>
                    <a:pt x="59" y="38"/>
                  </a:lnTo>
                  <a:lnTo>
                    <a:pt x="39" y="58"/>
                  </a:lnTo>
                  <a:lnTo>
                    <a:pt x="23" y="82"/>
                  </a:lnTo>
                  <a:lnTo>
                    <a:pt x="11" y="107"/>
                  </a:lnTo>
                  <a:lnTo>
                    <a:pt x="4" y="135"/>
                  </a:lnTo>
                  <a:lnTo>
                    <a:pt x="0" y="164"/>
                  </a:lnTo>
                  <a:lnTo>
                    <a:pt x="4" y="193"/>
                  </a:lnTo>
                  <a:lnTo>
                    <a:pt x="11" y="220"/>
                  </a:lnTo>
                  <a:lnTo>
                    <a:pt x="23" y="246"/>
                  </a:lnTo>
                  <a:lnTo>
                    <a:pt x="39" y="269"/>
                  </a:lnTo>
                  <a:lnTo>
                    <a:pt x="59" y="289"/>
                  </a:lnTo>
                  <a:lnTo>
                    <a:pt x="82" y="305"/>
                  </a:lnTo>
                  <a:lnTo>
                    <a:pt x="109" y="318"/>
                  </a:lnTo>
                  <a:lnTo>
                    <a:pt x="137" y="326"/>
                  </a:lnTo>
                  <a:lnTo>
                    <a:pt x="164" y="328"/>
                  </a:lnTo>
                  <a:lnTo>
                    <a:pt x="193" y="326"/>
                  </a:lnTo>
                  <a:lnTo>
                    <a:pt x="221" y="318"/>
                  </a:lnTo>
                  <a:lnTo>
                    <a:pt x="246" y="305"/>
                  </a:lnTo>
                  <a:lnTo>
                    <a:pt x="270" y="289"/>
                  </a:lnTo>
                  <a:lnTo>
                    <a:pt x="290" y="269"/>
                  </a:lnTo>
                  <a:lnTo>
                    <a:pt x="306" y="246"/>
                  </a:lnTo>
                  <a:lnTo>
                    <a:pt x="319" y="220"/>
                  </a:lnTo>
                  <a:lnTo>
                    <a:pt x="326" y="193"/>
                  </a:lnTo>
                  <a:lnTo>
                    <a:pt x="328" y="164"/>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48" name="Freeform 92"/>
            <p:cNvSpPr>
              <a:spLocks/>
            </p:cNvSpPr>
            <p:nvPr/>
          </p:nvSpPr>
          <p:spPr bwMode="auto">
            <a:xfrm>
              <a:off x="3650" y="1107"/>
              <a:ext cx="56" cy="89"/>
            </a:xfrm>
            <a:custGeom>
              <a:avLst/>
              <a:gdLst>
                <a:gd name="T0" fmla="*/ 2 w 313"/>
                <a:gd name="T1" fmla="*/ 0 h 493"/>
                <a:gd name="T2" fmla="*/ 2 w 313"/>
                <a:gd name="T3" fmla="*/ 0 h 493"/>
                <a:gd name="T4" fmla="*/ 2 w 313"/>
                <a:gd name="T5" fmla="*/ 0 h 493"/>
                <a:gd name="T6" fmla="*/ 2 w 313"/>
                <a:gd name="T7" fmla="*/ 0 h 493"/>
                <a:gd name="T8" fmla="*/ 2 w 313"/>
                <a:gd name="T9" fmla="*/ 0 h 493"/>
                <a:gd name="T10" fmla="*/ 2 w 313"/>
                <a:gd name="T11" fmla="*/ 0 h 493"/>
                <a:gd name="T12" fmla="*/ 2 w 313"/>
                <a:gd name="T13" fmla="*/ 0 h 493"/>
                <a:gd name="T14" fmla="*/ 2 w 313"/>
                <a:gd name="T15" fmla="*/ 0 h 493"/>
                <a:gd name="T16" fmla="*/ 2 w 313"/>
                <a:gd name="T17" fmla="*/ 0 h 493"/>
                <a:gd name="T18" fmla="*/ 2 w 313"/>
                <a:gd name="T19" fmla="*/ 0 h 493"/>
                <a:gd name="T20" fmla="*/ 1 w 313"/>
                <a:gd name="T21" fmla="*/ 0 h 493"/>
                <a:gd name="T22" fmla="*/ 1 w 313"/>
                <a:gd name="T23" fmla="*/ 0 h 493"/>
                <a:gd name="T24" fmla="*/ 1 w 313"/>
                <a:gd name="T25" fmla="*/ 0 h 493"/>
                <a:gd name="T26" fmla="*/ 1 w 313"/>
                <a:gd name="T27" fmla="*/ 0 h 493"/>
                <a:gd name="T28" fmla="*/ 1 w 313"/>
                <a:gd name="T29" fmla="*/ 0 h 493"/>
                <a:gd name="T30" fmla="*/ 1 w 313"/>
                <a:gd name="T31" fmla="*/ 0 h 493"/>
                <a:gd name="T32" fmla="*/ 1 w 313"/>
                <a:gd name="T33" fmla="*/ 0 h 493"/>
                <a:gd name="T34" fmla="*/ 1 w 313"/>
                <a:gd name="T35" fmla="*/ 0 h 493"/>
                <a:gd name="T36" fmla="*/ 1 w 313"/>
                <a:gd name="T37" fmla="*/ 0 h 493"/>
                <a:gd name="T38" fmla="*/ 1 w 313"/>
                <a:gd name="T39" fmla="*/ 0 h 493"/>
                <a:gd name="T40" fmla="*/ 1 w 313"/>
                <a:gd name="T41" fmla="*/ 0 h 493"/>
                <a:gd name="T42" fmla="*/ 1 w 313"/>
                <a:gd name="T43" fmla="*/ 0 h 493"/>
                <a:gd name="T44" fmla="*/ 1 w 313"/>
                <a:gd name="T45" fmla="*/ 0 h 493"/>
                <a:gd name="T46" fmla="*/ 1 w 313"/>
                <a:gd name="T47" fmla="*/ 1 h 493"/>
                <a:gd name="T48" fmla="*/ 0 w 313"/>
                <a:gd name="T49" fmla="*/ 1 h 493"/>
                <a:gd name="T50" fmla="*/ 0 w 313"/>
                <a:gd name="T51" fmla="*/ 1 h 493"/>
                <a:gd name="T52" fmla="*/ 0 w 313"/>
                <a:gd name="T53" fmla="*/ 1 h 493"/>
                <a:gd name="T54" fmla="*/ 0 w 313"/>
                <a:gd name="T55" fmla="*/ 1 h 493"/>
                <a:gd name="T56" fmla="*/ 0 w 313"/>
                <a:gd name="T57" fmla="*/ 2 h 493"/>
                <a:gd name="T58" fmla="*/ 0 w 313"/>
                <a:gd name="T59" fmla="*/ 2 h 493"/>
                <a:gd name="T60" fmla="*/ 0 w 313"/>
                <a:gd name="T61" fmla="*/ 2 h 493"/>
                <a:gd name="T62" fmla="*/ 0 w 313"/>
                <a:gd name="T63" fmla="*/ 2 h 493"/>
                <a:gd name="T64" fmla="*/ 0 w 313"/>
                <a:gd name="T65" fmla="*/ 3 h 493"/>
                <a:gd name="T66" fmla="*/ 0 w 313"/>
                <a:gd name="T67" fmla="*/ 3 h 493"/>
                <a:gd name="T68" fmla="*/ 0 w 313"/>
                <a:gd name="T69" fmla="*/ 3 h 493"/>
                <a:gd name="T70" fmla="*/ 0 w 313"/>
                <a:gd name="T71" fmla="*/ 3 h 493"/>
                <a:gd name="T72" fmla="*/ 0 w 313"/>
                <a:gd name="T73" fmla="*/ 3 h 493"/>
                <a:gd name="T74" fmla="*/ 0 w 313"/>
                <a:gd name="T75" fmla="*/ 3 h 493"/>
                <a:gd name="T76" fmla="*/ 0 w 313"/>
                <a:gd name="T77" fmla="*/ 3 h 493"/>
                <a:gd name="T78" fmla="*/ 0 w 313"/>
                <a:gd name="T79" fmla="*/ 3 h 493"/>
                <a:gd name="T80" fmla="*/ 0 w 313"/>
                <a:gd name="T81" fmla="*/ 3 h 493"/>
                <a:gd name="T82" fmla="*/ 1 w 313"/>
                <a:gd name="T83" fmla="*/ 3 h 493"/>
                <a:gd name="T84" fmla="*/ 1 w 313"/>
                <a:gd name="T85" fmla="*/ 3 h 493"/>
                <a:gd name="T86" fmla="*/ 1 w 313"/>
                <a:gd name="T87" fmla="*/ 3 h 493"/>
                <a:gd name="T88" fmla="*/ 1 w 313"/>
                <a:gd name="T89" fmla="*/ 3 h 493"/>
                <a:gd name="T90" fmla="*/ 1 w 313"/>
                <a:gd name="T91" fmla="*/ 3 h 493"/>
                <a:gd name="T92" fmla="*/ 1 w 313"/>
                <a:gd name="T93" fmla="*/ 3 h 493"/>
                <a:gd name="T94" fmla="*/ 1 w 313"/>
                <a:gd name="T95" fmla="*/ 3 h 493"/>
                <a:gd name="T96" fmla="*/ 1 w 313"/>
                <a:gd name="T97" fmla="*/ 3 h 493"/>
                <a:gd name="T98" fmla="*/ 1 w 313"/>
                <a:gd name="T99" fmla="*/ 3 h 493"/>
                <a:gd name="T100" fmla="*/ 1 w 313"/>
                <a:gd name="T101" fmla="*/ 3 h 493"/>
                <a:gd name="T102" fmla="*/ 1 w 313"/>
                <a:gd name="T103" fmla="*/ 3 h 493"/>
                <a:gd name="T104" fmla="*/ 1 w 313"/>
                <a:gd name="T105" fmla="*/ 3 h 493"/>
                <a:gd name="T106" fmla="*/ 1 w 313"/>
                <a:gd name="T107" fmla="*/ 2 h 493"/>
                <a:gd name="T108" fmla="*/ 1 w 313"/>
                <a:gd name="T109" fmla="*/ 2 h 493"/>
                <a:gd name="T110" fmla="*/ 1 w 313"/>
                <a:gd name="T111" fmla="*/ 2 h 493"/>
                <a:gd name="T112" fmla="*/ 2 w 313"/>
                <a:gd name="T113" fmla="*/ 1 h 493"/>
                <a:gd name="T114" fmla="*/ 2 w 313"/>
                <a:gd name="T115" fmla="*/ 1 h 493"/>
                <a:gd name="T116" fmla="*/ 2 w 313"/>
                <a:gd name="T117" fmla="*/ 1 h 493"/>
                <a:gd name="T118" fmla="*/ 2 w 313"/>
                <a:gd name="T119" fmla="*/ 0 h 4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3" h="493">
                  <a:moveTo>
                    <a:pt x="312" y="66"/>
                  </a:moveTo>
                  <a:lnTo>
                    <a:pt x="313" y="55"/>
                  </a:lnTo>
                  <a:lnTo>
                    <a:pt x="313" y="45"/>
                  </a:lnTo>
                  <a:lnTo>
                    <a:pt x="311" y="35"/>
                  </a:lnTo>
                  <a:lnTo>
                    <a:pt x="307" y="24"/>
                  </a:lnTo>
                  <a:lnTo>
                    <a:pt x="303" y="14"/>
                  </a:lnTo>
                  <a:lnTo>
                    <a:pt x="298" y="6"/>
                  </a:lnTo>
                  <a:lnTo>
                    <a:pt x="294" y="3"/>
                  </a:lnTo>
                  <a:lnTo>
                    <a:pt x="289" y="2"/>
                  </a:lnTo>
                  <a:lnTo>
                    <a:pt x="279" y="0"/>
                  </a:lnTo>
                  <a:lnTo>
                    <a:pt x="257" y="1"/>
                  </a:lnTo>
                  <a:lnTo>
                    <a:pt x="237" y="0"/>
                  </a:lnTo>
                  <a:lnTo>
                    <a:pt x="217" y="1"/>
                  </a:lnTo>
                  <a:lnTo>
                    <a:pt x="197" y="2"/>
                  </a:lnTo>
                  <a:lnTo>
                    <a:pt x="176" y="5"/>
                  </a:lnTo>
                  <a:lnTo>
                    <a:pt x="167" y="8"/>
                  </a:lnTo>
                  <a:lnTo>
                    <a:pt x="157" y="12"/>
                  </a:lnTo>
                  <a:lnTo>
                    <a:pt x="149" y="18"/>
                  </a:lnTo>
                  <a:lnTo>
                    <a:pt x="140" y="24"/>
                  </a:lnTo>
                  <a:lnTo>
                    <a:pt x="124" y="37"/>
                  </a:lnTo>
                  <a:lnTo>
                    <a:pt x="110" y="52"/>
                  </a:lnTo>
                  <a:lnTo>
                    <a:pt x="103" y="59"/>
                  </a:lnTo>
                  <a:lnTo>
                    <a:pt x="98" y="68"/>
                  </a:lnTo>
                  <a:lnTo>
                    <a:pt x="76" y="103"/>
                  </a:lnTo>
                  <a:lnTo>
                    <a:pt x="69" y="122"/>
                  </a:lnTo>
                  <a:lnTo>
                    <a:pt x="63" y="141"/>
                  </a:lnTo>
                  <a:lnTo>
                    <a:pt x="52" y="182"/>
                  </a:lnTo>
                  <a:lnTo>
                    <a:pt x="30" y="260"/>
                  </a:lnTo>
                  <a:lnTo>
                    <a:pt x="9" y="339"/>
                  </a:lnTo>
                  <a:lnTo>
                    <a:pt x="4" y="359"/>
                  </a:lnTo>
                  <a:lnTo>
                    <a:pt x="1" y="380"/>
                  </a:lnTo>
                  <a:lnTo>
                    <a:pt x="0" y="400"/>
                  </a:lnTo>
                  <a:lnTo>
                    <a:pt x="1" y="420"/>
                  </a:lnTo>
                  <a:lnTo>
                    <a:pt x="6" y="440"/>
                  </a:lnTo>
                  <a:lnTo>
                    <a:pt x="15" y="460"/>
                  </a:lnTo>
                  <a:lnTo>
                    <a:pt x="20" y="468"/>
                  </a:lnTo>
                  <a:lnTo>
                    <a:pt x="26" y="475"/>
                  </a:lnTo>
                  <a:lnTo>
                    <a:pt x="35" y="482"/>
                  </a:lnTo>
                  <a:lnTo>
                    <a:pt x="43" y="487"/>
                  </a:lnTo>
                  <a:lnTo>
                    <a:pt x="53" y="490"/>
                  </a:lnTo>
                  <a:lnTo>
                    <a:pt x="64" y="491"/>
                  </a:lnTo>
                  <a:lnTo>
                    <a:pt x="84" y="493"/>
                  </a:lnTo>
                  <a:lnTo>
                    <a:pt x="104" y="493"/>
                  </a:lnTo>
                  <a:lnTo>
                    <a:pt x="125" y="493"/>
                  </a:lnTo>
                  <a:lnTo>
                    <a:pt x="135" y="493"/>
                  </a:lnTo>
                  <a:lnTo>
                    <a:pt x="146" y="491"/>
                  </a:lnTo>
                  <a:lnTo>
                    <a:pt x="155" y="488"/>
                  </a:lnTo>
                  <a:lnTo>
                    <a:pt x="164" y="484"/>
                  </a:lnTo>
                  <a:lnTo>
                    <a:pt x="173" y="478"/>
                  </a:lnTo>
                  <a:lnTo>
                    <a:pt x="181" y="471"/>
                  </a:lnTo>
                  <a:lnTo>
                    <a:pt x="195" y="456"/>
                  </a:lnTo>
                  <a:lnTo>
                    <a:pt x="206" y="439"/>
                  </a:lnTo>
                  <a:lnTo>
                    <a:pt x="216" y="421"/>
                  </a:lnTo>
                  <a:lnTo>
                    <a:pt x="223" y="402"/>
                  </a:lnTo>
                  <a:lnTo>
                    <a:pt x="229" y="383"/>
                  </a:lnTo>
                  <a:lnTo>
                    <a:pt x="248" y="303"/>
                  </a:lnTo>
                  <a:lnTo>
                    <a:pt x="268" y="223"/>
                  </a:lnTo>
                  <a:lnTo>
                    <a:pt x="291" y="144"/>
                  </a:lnTo>
                  <a:lnTo>
                    <a:pt x="302" y="105"/>
                  </a:lnTo>
                  <a:lnTo>
                    <a:pt x="311"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49" name="Freeform 93"/>
            <p:cNvSpPr>
              <a:spLocks/>
            </p:cNvSpPr>
            <p:nvPr/>
          </p:nvSpPr>
          <p:spPr bwMode="auto">
            <a:xfrm>
              <a:off x="3690" y="1177"/>
              <a:ext cx="5" cy="19"/>
            </a:xfrm>
            <a:custGeom>
              <a:avLst/>
              <a:gdLst>
                <a:gd name="T0" fmla="*/ 0 w 31"/>
                <a:gd name="T1" fmla="*/ 0 h 103"/>
                <a:gd name="T2" fmla="*/ 0 w 31"/>
                <a:gd name="T3" fmla="*/ 0 h 103"/>
                <a:gd name="T4" fmla="*/ 0 w 31"/>
                <a:gd name="T5" fmla="*/ 0 h 103"/>
                <a:gd name="T6" fmla="*/ 0 w 31"/>
                <a:gd name="T7" fmla="*/ 0 h 103"/>
                <a:gd name="T8" fmla="*/ 0 w 31"/>
                <a:gd name="T9" fmla="*/ 0 h 103"/>
                <a:gd name="T10" fmla="*/ 0 w 31"/>
                <a:gd name="T11" fmla="*/ 0 h 103"/>
                <a:gd name="T12" fmla="*/ 0 w 31"/>
                <a:gd name="T13" fmla="*/ 1 h 103"/>
                <a:gd name="T14" fmla="*/ 0 w 31"/>
                <a:gd name="T15" fmla="*/ 1 h 103"/>
                <a:gd name="T16" fmla="*/ 0 w 31"/>
                <a:gd name="T17" fmla="*/ 1 h 1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103">
                  <a:moveTo>
                    <a:pt x="5" y="0"/>
                  </a:moveTo>
                  <a:lnTo>
                    <a:pt x="2" y="13"/>
                  </a:lnTo>
                  <a:lnTo>
                    <a:pt x="0" y="27"/>
                  </a:lnTo>
                  <a:lnTo>
                    <a:pt x="1" y="41"/>
                  </a:lnTo>
                  <a:lnTo>
                    <a:pt x="3" y="55"/>
                  </a:lnTo>
                  <a:lnTo>
                    <a:pt x="9" y="67"/>
                  </a:lnTo>
                  <a:lnTo>
                    <a:pt x="15" y="79"/>
                  </a:lnTo>
                  <a:lnTo>
                    <a:pt x="23" y="91"/>
                  </a:lnTo>
                  <a:lnTo>
                    <a:pt x="31"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50" name="Line 94"/>
            <p:cNvSpPr>
              <a:spLocks noChangeShapeType="1"/>
            </p:cNvSpPr>
            <p:nvPr/>
          </p:nvSpPr>
          <p:spPr bwMode="auto">
            <a:xfrm flipH="1">
              <a:off x="3768" y="1064"/>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51" name="Line 95"/>
            <p:cNvSpPr>
              <a:spLocks noChangeShapeType="1"/>
            </p:cNvSpPr>
            <p:nvPr/>
          </p:nvSpPr>
          <p:spPr bwMode="auto">
            <a:xfrm flipH="1">
              <a:off x="3743" y="1064"/>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9458" name="Group 146"/>
          <p:cNvGrpSpPr>
            <a:grpSpLocks/>
          </p:cNvGrpSpPr>
          <p:nvPr/>
        </p:nvGrpSpPr>
        <p:grpSpPr bwMode="auto">
          <a:xfrm>
            <a:off x="5995988" y="4030663"/>
            <a:ext cx="1989137" cy="0"/>
            <a:chOff x="2309" y="963"/>
            <a:chExt cx="1253" cy="0"/>
          </a:xfrm>
        </p:grpSpPr>
        <p:sp>
          <p:nvSpPr>
            <p:cNvPr id="15445" name="Line 147"/>
            <p:cNvSpPr>
              <a:spLocks noChangeShapeType="1"/>
            </p:cNvSpPr>
            <p:nvPr/>
          </p:nvSpPr>
          <p:spPr bwMode="auto">
            <a:xfrm flipH="1">
              <a:off x="2309" y="963"/>
              <a:ext cx="77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46" name="Line 148"/>
            <p:cNvSpPr>
              <a:spLocks noChangeShapeType="1"/>
            </p:cNvSpPr>
            <p:nvPr/>
          </p:nvSpPr>
          <p:spPr bwMode="auto">
            <a:xfrm>
              <a:off x="3087" y="963"/>
              <a:ext cx="4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9461" name="Group 149"/>
          <p:cNvGrpSpPr>
            <a:grpSpLocks/>
          </p:cNvGrpSpPr>
          <p:nvPr/>
        </p:nvGrpSpPr>
        <p:grpSpPr bwMode="auto">
          <a:xfrm>
            <a:off x="7939088" y="3735388"/>
            <a:ext cx="346075" cy="339725"/>
            <a:chOff x="3533" y="777"/>
            <a:chExt cx="218" cy="214"/>
          </a:xfrm>
        </p:grpSpPr>
        <p:sp>
          <p:nvSpPr>
            <p:cNvPr id="15440" name="Freeform 150"/>
            <p:cNvSpPr>
              <a:spLocks/>
            </p:cNvSpPr>
            <p:nvPr/>
          </p:nvSpPr>
          <p:spPr bwMode="auto">
            <a:xfrm>
              <a:off x="3621" y="821"/>
              <a:ext cx="55" cy="86"/>
            </a:xfrm>
            <a:custGeom>
              <a:avLst/>
              <a:gdLst>
                <a:gd name="T0" fmla="*/ 2 w 316"/>
                <a:gd name="T1" fmla="*/ 0 h 495"/>
                <a:gd name="T2" fmla="*/ 2 w 316"/>
                <a:gd name="T3" fmla="*/ 0 h 495"/>
                <a:gd name="T4" fmla="*/ 2 w 316"/>
                <a:gd name="T5" fmla="*/ 0 h 495"/>
                <a:gd name="T6" fmla="*/ 2 w 316"/>
                <a:gd name="T7" fmla="*/ 0 h 495"/>
                <a:gd name="T8" fmla="*/ 2 w 316"/>
                <a:gd name="T9" fmla="*/ 0 h 495"/>
                <a:gd name="T10" fmla="*/ 2 w 316"/>
                <a:gd name="T11" fmla="*/ 0 h 495"/>
                <a:gd name="T12" fmla="*/ 1 w 316"/>
                <a:gd name="T13" fmla="*/ 0 h 495"/>
                <a:gd name="T14" fmla="*/ 1 w 316"/>
                <a:gd name="T15" fmla="*/ 0 h 495"/>
                <a:gd name="T16" fmla="*/ 1 w 316"/>
                <a:gd name="T17" fmla="*/ 0 h 495"/>
                <a:gd name="T18" fmla="*/ 1 w 316"/>
                <a:gd name="T19" fmla="*/ 0 h 495"/>
                <a:gd name="T20" fmla="*/ 1 w 316"/>
                <a:gd name="T21" fmla="*/ 0 h 495"/>
                <a:gd name="T22" fmla="*/ 1 w 316"/>
                <a:gd name="T23" fmla="*/ 0 h 495"/>
                <a:gd name="T24" fmla="*/ 1 w 316"/>
                <a:gd name="T25" fmla="*/ 0 h 495"/>
                <a:gd name="T26" fmla="*/ 0 w 316"/>
                <a:gd name="T27" fmla="*/ 1 h 495"/>
                <a:gd name="T28" fmla="*/ 0 w 316"/>
                <a:gd name="T29" fmla="*/ 1 h 495"/>
                <a:gd name="T30" fmla="*/ 0 w 316"/>
                <a:gd name="T31" fmla="*/ 1 h 495"/>
                <a:gd name="T32" fmla="*/ 0 w 316"/>
                <a:gd name="T33" fmla="*/ 2 h 495"/>
                <a:gd name="T34" fmla="*/ 0 w 316"/>
                <a:gd name="T35" fmla="*/ 2 h 495"/>
                <a:gd name="T36" fmla="*/ 0 w 316"/>
                <a:gd name="T37" fmla="*/ 2 h 495"/>
                <a:gd name="T38" fmla="*/ 0 w 316"/>
                <a:gd name="T39" fmla="*/ 2 h 495"/>
                <a:gd name="T40" fmla="*/ 0 w 316"/>
                <a:gd name="T41" fmla="*/ 2 h 495"/>
                <a:gd name="T42" fmla="*/ 0 w 316"/>
                <a:gd name="T43" fmla="*/ 2 h 495"/>
                <a:gd name="T44" fmla="*/ 0 w 316"/>
                <a:gd name="T45" fmla="*/ 2 h 495"/>
                <a:gd name="T46" fmla="*/ 0 w 316"/>
                <a:gd name="T47" fmla="*/ 3 h 495"/>
                <a:gd name="T48" fmla="*/ 0 w 316"/>
                <a:gd name="T49" fmla="*/ 3 h 495"/>
                <a:gd name="T50" fmla="*/ 1 w 316"/>
                <a:gd name="T51" fmla="*/ 3 h 495"/>
                <a:gd name="T52" fmla="*/ 1 w 316"/>
                <a:gd name="T53" fmla="*/ 3 h 495"/>
                <a:gd name="T54" fmla="*/ 1 w 316"/>
                <a:gd name="T55" fmla="*/ 3 h 495"/>
                <a:gd name="T56" fmla="*/ 1 w 316"/>
                <a:gd name="T57" fmla="*/ 3 h 495"/>
                <a:gd name="T58" fmla="*/ 1 w 316"/>
                <a:gd name="T59" fmla="*/ 2 h 495"/>
                <a:gd name="T60" fmla="*/ 1 w 316"/>
                <a:gd name="T61" fmla="*/ 2 h 495"/>
                <a:gd name="T62" fmla="*/ 1 w 316"/>
                <a:gd name="T63" fmla="*/ 2 h 495"/>
                <a:gd name="T64" fmla="*/ 1 w 316"/>
                <a:gd name="T65" fmla="*/ 2 h 495"/>
                <a:gd name="T66" fmla="*/ 1 w 316"/>
                <a:gd name="T67" fmla="*/ 2 h 495"/>
                <a:gd name="T68" fmla="*/ 1 w 316"/>
                <a:gd name="T69" fmla="*/ 2 h 495"/>
                <a:gd name="T70" fmla="*/ 2 w 316"/>
                <a:gd name="T71" fmla="*/ 1 h 495"/>
                <a:gd name="T72" fmla="*/ 2 w 316"/>
                <a:gd name="T73" fmla="*/ 0 h 4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16" h="495">
                  <a:moveTo>
                    <a:pt x="315" y="65"/>
                  </a:moveTo>
                  <a:lnTo>
                    <a:pt x="316" y="55"/>
                  </a:lnTo>
                  <a:lnTo>
                    <a:pt x="316" y="45"/>
                  </a:lnTo>
                  <a:lnTo>
                    <a:pt x="313" y="35"/>
                  </a:lnTo>
                  <a:lnTo>
                    <a:pt x="310" y="24"/>
                  </a:lnTo>
                  <a:lnTo>
                    <a:pt x="306" y="14"/>
                  </a:lnTo>
                  <a:lnTo>
                    <a:pt x="304" y="9"/>
                  </a:lnTo>
                  <a:lnTo>
                    <a:pt x="301" y="5"/>
                  </a:lnTo>
                  <a:lnTo>
                    <a:pt x="296" y="3"/>
                  </a:lnTo>
                  <a:lnTo>
                    <a:pt x="292" y="1"/>
                  </a:lnTo>
                  <a:lnTo>
                    <a:pt x="287" y="0"/>
                  </a:lnTo>
                  <a:lnTo>
                    <a:pt x="282" y="0"/>
                  </a:lnTo>
                  <a:lnTo>
                    <a:pt x="260" y="0"/>
                  </a:lnTo>
                  <a:lnTo>
                    <a:pt x="239" y="0"/>
                  </a:lnTo>
                  <a:lnTo>
                    <a:pt x="219" y="0"/>
                  </a:lnTo>
                  <a:lnTo>
                    <a:pt x="198" y="1"/>
                  </a:lnTo>
                  <a:lnTo>
                    <a:pt x="189" y="3"/>
                  </a:lnTo>
                  <a:lnTo>
                    <a:pt x="178" y="5"/>
                  </a:lnTo>
                  <a:lnTo>
                    <a:pt x="169" y="8"/>
                  </a:lnTo>
                  <a:lnTo>
                    <a:pt x="159" y="13"/>
                  </a:lnTo>
                  <a:lnTo>
                    <a:pt x="151" y="18"/>
                  </a:lnTo>
                  <a:lnTo>
                    <a:pt x="142" y="23"/>
                  </a:lnTo>
                  <a:lnTo>
                    <a:pt x="126" y="37"/>
                  </a:lnTo>
                  <a:lnTo>
                    <a:pt x="111" y="51"/>
                  </a:lnTo>
                  <a:lnTo>
                    <a:pt x="105" y="60"/>
                  </a:lnTo>
                  <a:lnTo>
                    <a:pt x="99" y="68"/>
                  </a:lnTo>
                  <a:lnTo>
                    <a:pt x="78" y="103"/>
                  </a:lnTo>
                  <a:lnTo>
                    <a:pt x="74" y="113"/>
                  </a:lnTo>
                  <a:lnTo>
                    <a:pt x="70" y="122"/>
                  </a:lnTo>
                  <a:lnTo>
                    <a:pt x="64" y="142"/>
                  </a:lnTo>
                  <a:lnTo>
                    <a:pt x="54" y="182"/>
                  </a:lnTo>
                  <a:lnTo>
                    <a:pt x="31" y="261"/>
                  </a:lnTo>
                  <a:lnTo>
                    <a:pt x="21" y="300"/>
                  </a:lnTo>
                  <a:lnTo>
                    <a:pt x="10" y="341"/>
                  </a:lnTo>
                  <a:lnTo>
                    <a:pt x="6" y="361"/>
                  </a:lnTo>
                  <a:lnTo>
                    <a:pt x="1" y="381"/>
                  </a:lnTo>
                  <a:lnTo>
                    <a:pt x="0" y="391"/>
                  </a:lnTo>
                  <a:lnTo>
                    <a:pt x="0" y="401"/>
                  </a:lnTo>
                  <a:lnTo>
                    <a:pt x="1" y="412"/>
                  </a:lnTo>
                  <a:lnTo>
                    <a:pt x="3" y="422"/>
                  </a:lnTo>
                  <a:lnTo>
                    <a:pt x="5" y="432"/>
                  </a:lnTo>
                  <a:lnTo>
                    <a:pt x="8" y="442"/>
                  </a:lnTo>
                  <a:lnTo>
                    <a:pt x="11" y="451"/>
                  </a:lnTo>
                  <a:lnTo>
                    <a:pt x="15" y="461"/>
                  </a:lnTo>
                  <a:lnTo>
                    <a:pt x="21" y="469"/>
                  </a:lnTo>
                  <a:lnTo>
                    <a:pt x="28" y="478"/>
                  </a:lnTo>
                  <a:lnTo>
                    <a:pt x="36" y="484"/>
                  </a:lnTo>
                  <a:lnTo>
                    <a:pt x="45" y="489"/>
                  </a:lnTo>
                  <a:lnTo>
                    <a:pt x="55" y="492"/>
                  </a:lnTo>
                  <a:lnTo>
                    <a:pt x="65" y="494"/>
                  </a:lnTo>
                  <a:lnTo>
                    <a:pt x="75" y="495"/>
                  </a:lnTo>
                  <a:lnTo>
                    <a:pt x="86" y="495"/>
                  </a:lnTo>
                  <a:lnTo>
                    <a:pt x="106" y="494"/>
                  </a:lnTo>
                  <a:lnTo>
                    <a:pt x="127" y="495"/>
                  </a:lnTo>
                  <a:lnTo>
                    <a:pt x="137" y="495"/>
                  </a:lnTo>
                  <a:lnTo>
                    <a:pt x="147" y="494"/>
                  </a:lnTo>
                  <a:lnTo>
                    <a:pt x="157" y="491"/>
                  </a:lnTo>
                  <a:lnTo>
                    <a:pt x="167" y="485"/>
                  </a:lnTo>
                  <a:lnTo>
                    <a:pt x="175" y="480"/>
                  </a:lnTo>
                  <a:lnTo>
                    <a:pt x="182" y="474"/>
                  </a:lnTo>
                  <a:lnTo>
                    <a:pt x="190" y="466"/>
                  </a:lnTo>
                  <a:lnTo>
                    <a:pt x="196" y="459"/>
                  </a:lnTo>
                  <a:lnTo>
                    <a:pt x="203" y="450"/>
                  </a:lnTo>
                  <a:lnTo>
                    <a:pt x="208" y="442"/>
                  </a:lnTo>
                  <a:lnTo>
                    <a:pt x="213" y="432"/>
                  </a:lnTo>
                  <a:lnTo>
                    <a:pt x="218" y="423"/>
                  </a:lnTo>
                  <a:lnTo>
                    <a:pt x="225" y="403"/>
                  </a:lnTo>
                  <a:lnTo>
                    <a:pt x="231" y="384"/>
                  </a:lnTo>
                  <a:lnTo>
                    <a:pt x="241" y="344"/>
                  </a:lnTo>
                  <a:lnTo>
                    <a:pt x="251" y="303"/>
                  </a:lnTo>
                  <a:lnTo>
                    <a:pt x="271" y="223"/>
                  </a:lnTo>
                  <a:lnTo>
                    <a:pt x="293" y="145"/>
                  </a:lnTo>
                  <a:lnTo>
                    <a:pt x="305" y="105"/>
                  </a:lnTo>
                  <a:lnTo>
                    <a:pt x="313"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41" name="Freeform 151"/>
            <p:cNvSpPr>
              <a:spLocks/>
            </p:cNvSpPr>
            <p:nvPr/>
          </p:nvSpPr>
          <p:spPr bwMode="auto">
            <a:xfrm>
              <a:off x="3660" y="889"/>
              <a:ext cx="5" cy="18"/>
            </a:xfrm>
            <a:custGeom>
              <a:avLst/>
              <a:gdLst>
                <a:gd name="T0" fmla="*/ 0 w 30"/>
                <a:gd name="T1" fmla="*/ 0 h 102"/>
                <a:gd name="T2" fmla="*/ 0 w 30"/>
                <a:gd name="T3" fmla="*/ 0 h 102"/>
                <a:gd name="T4" fmla="*/ 0 w 30"/>
                <a:gd name="T5" fmla="*/ 0 h 102"/>
                <a:gd name="T6" fmla="*/ 0 w 30"/>
                <a:gd name="T7" fmla="*/ 0 h 102"/>
                <a:gd name="T8" fmla="*/ 0 w 30"/>
                <a:gd name="T9" fmla="*/ 0 h 102"/>
                <a:gd name="T10" fmla="*/ 0 w 30"/>
                <a:gd name="T11" fmla="*/ 0 h 102"/>
                <a:gd name="T12" fmla="*/ 0 w 30"/>
                <a:gd name="T13" fmla="*/ 0 h 102"/>
                <a:gd name="T14" fmla="*/ 0 w 30"/>
                <a:gd name="T15" fmla="*/ 0 h 102"/>
                <a:gd name="T16" fmla="*/ 0 w 30"/>
                <a:gd name="T17" fmla="*/ 0 h 102"/>
                <a:gd name="T18" fmla="*/ 0 w 30"/>
                <a:gd name="T19" fmla="*/ 1 h 102"/>
                <a:gd name="T20" fmla="*/ 0 w 30"/>
                <a:gd name="T21" fmla="*/ 1 h 102"/>
                <a:gd name="T22" fmla="*/ 0 w 30"/>
                <a:gd name="T23" fmla="*/ 1 h 1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0" h="102">
                  <a:moveTo>
                    <a:pt x="4" y="0"/>
                  </a:moveTo>
                  <a:lnTo>
                    <a:pt x="1" y="12"/>
                  </a:lnTo>
                  <a:lnTo>
                    <a:pt x="0" y="26"/>
                  </a:lnTo>
                  <a:lnTo>
                    <a:pt x="0" y="41"/>
                  </a:lnTo>
                  <a:lnTo>
                    <a:pt x="1" y="48"/>
                  </a:lnTo>
                  <a:lnTo>
                    <a:pt x="2" y="54"/>
                  </a:lnTo>
                  <a:lnTo>
                    <a:pt x="5" y="61"/>
                  </a:lnTo>
                  <a:lnTo>
                    <a:pt x="8" y="67"/>
                  </a:lnTo>
                  <a:lnTo>
                    <a:pt x="15" y="80"/>
                  </a:lnTo>
                  <a:lnTo>
                    <a:pt x="22" y="91"/>
                  </a:lnTo>
                  <a:lnTo>
                    <a:pt x="26" y="97"/>
                  </a:lnTo>
                  <a:lnTo>
                    <a:pt x="30"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42" name="Line 152"/>
            <p:cNvSpPr>
              <a:spLocks noChangeShapeType="1"/>
            </p:cNvSpPr>
            <p:nvPr/>
          </p:nvSpPr>
          <p:spPr bwMode="auto">
            <a:xfrm flipH="1">
              <a:off x="3739" y="777"/>
              <a:ext cx="12"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43" name="Line 153"/>
            <p:cNvSpPr>
              <a:spLocks noChangeShapeType="1"/>
            </p:cNvSpPr>
            <p:nvPr/>
          </p:nvSpPr>
          <p:spPr bwMode="auto">
            <a:xfrm flipH="1">
              <a:off x="3713" y="777"/>
              <a:ext cx="14"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44" name="Freeform 154"/>
            <p:cNvSpPr>
              <a:spLocks/>
            </p:cNvSpPr>
            <p:nvPr/>
          </p:nvSpPr>
          <p:spPr bwMode="auto">
            <a:xfrm>
              <a:off x="3533" y="934"/>
              <a:ext cx="58" cy="57"/>
            </a:xfrm>
            <a:custGeom>
              <a:avLst/>
              <a:gdLst>
                <a:gd name="T0" fmla="*/ 2 w 329"/>
                <a:gd name="T1" fmla="*/ 1 h 329"/>
                <a:gd name="T2" fmla="*/ 2 w 329"/>
                <a:gd name="T3" fmla="*/ 1 h 329"/>
                <a:gd name="T4" fmla="*/ 2 w 329"/>
                <a:gd name="T5" fmla="*/ 1 h 329"/>
                <a:gd name="T6" fmla="*/ 2 w 329"/>
                <a:gd name="T7" fmla="*/ 1 h 329"/>
                <a:gd name="T8" fmla="*/ 2 w 329"/>
                <a:gd name="T9" fmla="*/ 1 h 329"/>
                <a:gd name="T10" fmla="*/ 2 w 329"/>
                <a:gd name="T11" fmla="*/ 0 h 329"/>
                <a:gd name="T12" fmla="*/ 2 w 329"/>
                <a:gd name="T13" fmla="*/ 0 h 329"/>
                <a:gd name="T14" fmla="*/ 1 w 329"/>
                <a:gd name="T15" fmla="*/ 0 h 329"/>
                <a:gd name="T16" fmla="*/ 1 w 329"/>
                <a:gd name="T17" fmla="*/ 0 h 329"/>
                <a:gd name="T18" fmla="*/ 1 w 329"/>
                <a:gd name="T19" fmla="*/ 0 h 329"/>
                <a:gd name="T20" fmla="*/ 1 w 329"/>
                <a:gd name="T21" fmla="*/ 0 h 329"/>
                <a:gd name="T22" fmla="*/ 1 w 329"/>
                <a:gd name="T23" fmla="*/ 0 h 329"/>
                <a:gd name="T24" fmla="*/ 1 w 329"/>
                <a:gd name="T25" fmla="*/ 0 h 329"/>
                <a:gd name="T26" fmla="*/ 1 w 329"/>
                <a:gd name="T27" fmla="*/ 0 h 329"/>
                <a:gd name="T28" fmla="*/ 1 w 329"/>
                <a:gd name="T29" fmla="*/ 0 h 329"/>
                <a:gd name="T30" fmla="*/ 1 w 329"/>
                <a:gd name="T31" fmla="*/ 0 h 329"/>
                <a:gd name="T32" fmla="*/ 1 w 329"/>
                <a:gd name="T33" fmla="*/ 0 h 329"/>
                <a:gd name="T34" fmla="*/ 1 w 329"/>
                <a:gd name="T35" fmla="*/ 0 h 329"/>
                <a:gd name="T36" fmla="*/ 0 w 329"/>
                <a:gd name="T37" fmla="*/ 0 h 329"/>
                <a:gd name="T38" fmla="*/ 0 w 329"/>
                <a:gd name="T39" fmla="*/ 0 h 329"/>
                <a:gd name="T40" fmla="*/ 0 w 329"/>
                <a:gd name="T41" fmla="*/ 0 h 329"/>
                <a:gd name="T42" fmla="*/ 0 w 329"/>
                <a:gd name="T43" fmla="*/ 0 h 329"/>
                <a:gd name="T44" fmla="*/ 0 w 329"/>
                <a:gd name="T45" fmla="*/ 1 h 329"/>
                <a:gd name="T46" fmla="*/ 0 w 329"/>
                <a:gd name="T47" fmla="*/ 1 h 329"/>
                <a:gd name="T48" fmla="*/ 0 w 329"/>
                <a:gd name="T49" fmla="*/ 1 h 329"/>
                <a:gd name="T50" fmla="*/ 0 w 329"/>
                <a:gd name="T51" fmla="*/ 1 h 329"/>
                <a:gd name="T52" fmla="*/ 0 w 329"/>
                <a:gd name="T53" fmla="*/ 1 h 329"/>
                <a:gd name="T54" fmla="*/ 0 w 329"/>
                <a:gd name="T55" fmla="*/ 1 h 329"/>
                <a:gd name="T56" fmla="*/ 0 w 329"/>
                <a:gd name="T57" fmla="*/ 1 h 329"/>
                <a:gd name="T58" fmla="*/ 0 w 329"/>
                <a:gd name="T59" fmla="*/ 1 h 329"/>
                <a:gd name="T60" fmla="*/ 0 w 329"/>
                <a:gd name="T61" fmla="*/ 1 h 329"/>
                <a:gd name="T62" fmla="*/ 0 w 329"/>
                <a:gd name="T63" fmla="*/ 1 h 329"/>
                <a:gd name="T64" fmla="*/ 0 w 329"/>
                <a:gd name="T65" fmla="*/ 1 h 329"/>
                <a:gd name="T66" fmla="*/ 0 w 329"/>
                <a:gd name="T67" fmla="*/ 2 h 329"/>
                <a:gd name="T68" fmla="*/ 0 w 329"/>
                <a:gd name="T69" fmla="*/ 2 h 329"/>
                <a:gd name="T70" fmla="*/ 1 w 329"/>
                <a:gd name="T71" fmla="*/ 2 h 329"/>
                <a:gd name="T72" fmla="*/ 1 w 329"/>
                <a:gd name="T73" fmla="*/ 2 h 329"/>
                <a:gd name="T74" fmla="*/ 1 w 329"/>
                <a:gd name="T75" fmla="*/ 2 h 329"/>
                <a:gd name="T76" fmla="*/ 1 w 329"/>
                <a:gd name="T77" fmla="*/ 2 h 329"/>
                <a:gd name="T78" fmla="*/ 1 w 329"/>
                <a:gd name="T79" fmla="*/ 2 h 329"/>
                <a:gd name="T80" fmla="*/ 1 w 329"/>
                <a:gd name="T81" fmla="*/ 2 h 329"/>
                <a:gd name="T82" fmla="*/ 1 w 329"/>
                <a:gd name="T83" fmla="*/ 2 h 329"/>
                <a:gd name="T84" fmla="*/ 1 w 329"/>
                <a:gd name="T85" fmla="*/ 2 h 329"/>
                <a:gd name="T86" fmla="*/ 1 w 329"/>
                <a:gd name="T87" fmla="*/ 2 h 329"/>
                <a:gd name="T88" fmla="*/ 1 w 329"/>
                <a:gd name="T89" fmla="*/ 2 h 329"/>
                <a:gd name="T90" fmla="*/ 1 w 329"/>
                <a:gd name="T91" fmla="*/ 2 h 329"/>
                <a:gd name="T92" fmla="*/ 2 w 329"/>
                <a:gd name="T93" fmla="*/ 1 h 329"/>
                <a:gd name="T94" fmla="*/ 2 w 329"/>
                <a:gd name="T95" fmla="*/ 1 h 329"/>
                <a:gd name="T96" fmla="*/ 2 w 329"/>
                <a:gd name="T97" fmla="*/ 1 h 329"/>
                <a:gd name="T98" fmla="*/ 2 w 329"/>
                <a:gd name="T99" fmla="*/ 1 h 329"/>
                <a:gd name="T100" fmla="*/ 2 w 329"/>
                <a:gd name="T101" fmla="*/ 1 h 329"/>
                <a:gd name="T102" fmla="*/ 2 w 329"/>
                <a:gd name="T103" fmla="*/ 1 h 329"/>
                <a:gd name="T104" fmla="*/ 2 w 329"/>
                <a:gd name="T105" fmla="*/ 1 h 3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29" h="329">
                  <a:moveTo>
                    <a:pt x="329" y="164"/>
                  </a:moveTo>
                  <a:lnTo>
                    <a:pt x="328" y="145"/>
                  </a:lnTo>
                  <a:lnTo>
                    <a:pt x="324" y="125"/>
                  </a:lnTo>
                  <a:lnTo>
                    <a:pt x="318" y="106"/>
                  </a:lnTo>
                  <a:lnTo>
                    <a:pt x="310" y="88"/>
                  </a:lnTo>
                  <a:lnTo>
                    <a:pt x="299" y="71"/>
                  </a:lnTo>
                  <a:lnTo>
                    <a:pt x="287" y="56"/>
                  </a:lnTo>
                  <a:lnTo>
                    <a:pt x="274" y="41"/>
                  </a:lnTo>
                  <a:lnTo>
                    <a:pt x="258" y="29"/>
                  </a:lnTo>
                  <a:lnTo>
                    <a:pt x="241" y="18"/>
                  </a:lnTo>
                  <a:lnTo>
                    <a:pt x="222" y="11"/>
                  </a:lnTo>
                  <a:lnTo>
                    <a:pt x="203" y="5"/>
                  </a:lnTo>
                  <a:lnTo>
                    <a:pt x="184" y="1"/>
                  </a:lnTo>
                  <a:lnTo>
                    <a:pt x="164" y="0"/>
                  </a:lnTo>
                  <a:lnTo>
                    <a:pt x="144" y="1"/>
                  </a:lnTo>
                  <a:lnTo>
                    <a:pt x="125" y="5"/>
                  </a:lnTo>
                  <a:lnTo>
                    <a:pt x="105" y="11"/>
                  </a:lnTo>
                  <a:lnTo>
                    <a:pt x="87" y="18"/>
                  </a:lnTo>
                  <a:lnTo>
                    <a:pt x="70" y="29"/>
                  </a:lnTo>
                  <a:lnTo>
                    <a:pt x="55" y="41"/>
                  </a:lnTo>
                  <a:lnTo>
                    <a:pt x="40" y="56"/>
                  </a:lnTo>
                  <a:lnTo>
                    <a:pt x="29" y="71"/>
                  </a:lnTo>
                  <a:lnTo>
                    <a:pt x="18" y="88"/>
                  </a:lnTo>
                  <a:lnTo>
                    <a:pt x="11" y="106"/>
                  </a:lnTo>
                  <a:lnTo>
                    <a:pt x="4" y="125"/>
                  </a:lnTo>
                  <a:lnTo>
                    <a:pt x="1" y="145"/>
                  </a:lnTo>
                  <a:lnTo>
                    <a:pt x="0" y="164"/>
                  </a:lnTo>
                  <a:lnTo>
                    <a:pt x="1" y="185"/>
                  </a:lnTo>
                  <a:lnTo>
                    <a:pt x="4" y="204"/>
                  </a:lnTo>
                  <a:lnTo>
                    <a:pt x="11" y="223"/>
                  </a:lnTo>
                  <a:lnTo>
                    <a:pt x="18" y="241"/>
                  </a:lnTo>
                  <a:lnTo>
                    <a:pt x="29" y="258"/>
                  </a:lnTo>
                  <a:lnTo>
                    <a:pt x="40" y="274"/>
                  </a:lnTo>
                  <a:lnTo>
                    <a:pt x="55" y="288"/>
                  </a:lnTo>
                  <a:lnTo>
                    <a:pt x="70" y="301"/>
                  </a:lnTo>
                  <a:lnTo>
                    <a:pt x="87" y="310"/>
                  </a:lnTo>
                  <a:lnTo>
                    <a:pt x="105" y="319"/>
                  </a:lnTo>
                  <a:lnTo>
                    <a:pt x="125" y="324"/>
                  </a:lnTo>
                  <a:lnTo>
                    <a:pt x="144" y="328"/>
                  </a:lnTo>
                  <a:lnTo>
                    <a:pt x="164" y="329"/>
                  </a:lnTo>
                  <a:lnTo>
                    <a:pt x="184" y="328"/>
                  </a:lnTo>
                  <a:lnTo>
                    <a:pt x="203" y="324"/>
                  </a:lnTo>
                  <a:lnTo>
                    <a:pt x="222" y="319"/>
                  </a:lnTo>
                  <a:lnTo>
                    <a:pt x="241" y="310"/>
                  </a:lnTo>
                  <a:lnTo>
                    <a:pt x="258" y="301"/>
                  </a:lnTo>
                  <a:lnTo>
                    <a:pt x="274" y="288"/>
                  </a:lnTo>
                  <a:lnTo>
                    <a:pt x="287" y="274"/>
                  </a:lnTo>
                  <a:lnTo>
                    <a:pt x="299" y="258"/>
                  </a:lnTo>
                  <a:lnTo>
                    <a:pt x="310" y="241"/>
                  </a:lnTo>
                  <a:lnTo>
                    <a:pt x="318" y="223"/>
                  </a:lnTo>
                  <a:lnTo>
                    <a:pt x="324" y="204"/>
                  </a:lnTo>
                  <a:lnTo>
                    <a:pt x="328" y="185"/>
                  </a:lnTo>
                  <a:lnTo>
                    <a:pt x="329" y="164"/>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9467" name="Group 155"/>
          <p:cNvGrpSpPr>
            <a:grpSpLocks/>
          </p:cNvGrpSpPr>
          <p:nvPr/>
        </p:nvGrpSpPr>
        <p:grpSpPr bwMode="auto">
          <a:xfrm>
            <a:off x="7267575" y="3846513"/>
            <a:ext cx="171450" cy="149225"/>
            <a:chOff x="3110" y="847"/>
            <a:chExt cx="108" cy="94"/>
          </a:xfrm>
        </p:grpSpPr>
        <p:sp>
          <p:nvSpPr>
            <p:cNvPr id="15437" name="Freeform 156"/>
            <p:cNvSpPr>
              <a:spLocks/>
            </p:cNvSpPr>
            <p:nvPr/>
          </p:nvSpPr>
          <p:spPr bwMode="auto">
            <a:xfrm>
              <a:off x="3150" y="915"/>
              <a:ext cx="6" cy="17"/>
            </a:xfrm>
            <a:custGeom>
              <a:avLst/>
              <a:gdLst>
                <a:gd name="T0" fmla="*/ 0 w 30"/>
                <a:gd name="T1" fmla="*/ 0 h 102"/>
                <a:gd name="T2" fmla="*/ 0 w 30"/>
                <a:gd name="T3" fmla="*/ 0 h 102"/>
                <a:gd name="T4" fmla="*/ 0 w 30"/>
                <a:gd name="T5" fmla="*/ 0 h 102"/>
                <a:gd name="T6" fmla="*/ 0 w 30"/>
                <a:gd name="T7" fmla="*/ 0 h 102"/>
                <a:gd name="T8" fmla="*/ 0 w 30"/>
                <a:gd name="T9" fmla="*/ 0 h 102"/>
                <a:gd name="T10" fmla="*/ 0 w 30"/>
                <a:gd name="T11" fmla="*/ 0 h 102"/>
                <a:gd name="T12" fmla="*/ 0 w 30"/>
                <a:gd name="T13" fmla="*/ 0 h 102"/>
                <a:gd name="T14" fmla="*/ 0 w 30"/>
                <a:gd name="T15" fmla="*/ 0 h 102"/>
                <a:gd name="T16" fmla="*/ 0 w 30"/>
                <a:gd name="T17" fmla="*/ 0 h 102"/>
                <a:gd name="T18" fmla="*/ 0 w 30"/>
                <a:gd name="T19" fmla="*/ 1 h 102"/>
                <a:gd name="T20" fmla="*/ 0 w 30"/>
                <a:gd name="T21" fmla="*/ 1 h 102"/>
                <a:gd name="T22" fmla="*/ 0 w 30"/>
                <a:gd name="T23" fmla="*/ 1 h 1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0" h="102">
                  <a:moveTo>
                    <a:pt x="4" y="0"/>
                  </a:moveTo>
                  <a:lnTo>
                    <a:pt x="1" y="14"/>
                  </a:lnTo>
                  <a:lnTo>
                    <a:pt x="0" y="27"/>
                  </a:lnTo>
                  <a:lnTo>
                    <a:pt x="0" y="41"/>
                  </a:lnTo>
                  <a:lnTo>
                    <a:pt x="1" y="48"/>
                  </a:lnTo>
                  <a:lnTo>
                    <a:pt x="3" y="55"/>
                  </a:lnTo>
                  <a:lnTo>
                    <a:pt x="5" y="62"/>
                  </a:lnTo>
                  <a:lnTo>
                    <a:pt x="7" y="68"/>
                  </a:lnTo>
                  <a:lnTo>
                    <a:pt x="14" y="80"/>
                  </a:lnTo>
                  <a:lnTo>
                    <a:pt x="22" y="91"/>
                  </a:lnTo>
                  <a:lnTo>
                    <a:pt x="25" y="97"/>
                  </a:lnTo>
                  <a:lnTo>
                    <a:pt x="30"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38" name="Freeform 157"/>
            <p:cNvSpPr>
              <a:spLocks/>
            </p:cNvSpPr>
            <p:nvPr/>
          </p:nvSpPr>
          <p:spPr bwMode="auto">
            <a:xfrm>
              <a:off x="3110" y="847"/>
              <a:ext cx="56" cy="87"/>
            </a:xfrm>
            <a:custGeom>
              <a:avLst/>
              <a:gdLst>
                <a:gd name="T0" fmla="*/ 2 w 315"/>
                <a:gd name="T1" fmla="*/ 0 h 495"/>
                <a:gd name="T2" fmla="*/ 2 w 315"/>
                <a:gd name="T3" fmla="*/ 0 h 495"/>
                <a:gd name="T4" fmla="*/ 2 w 315"/>
                <a:gd name="T5" fmla="*/ 0 h 495"/>
                <a:gd name="T6" fmla="*/ 2 w 315"/>
                <a:gd name="T7" fmla="*/ 0 h 495"/>
                <a:gd name="T8" fmla="*/ 2 w 315"/>
                <a:gd name="T9" fmla="*/ 0 h 495"/>
                <a:gd name="T10" fmla="*/ 2 w 315"/>
                <a:gd name="T11" fmla="*/ 0 h 495"/>
                <a:gd name="T12" fmla="*/ 1 w 315"/>
                <a:gd name="T13" fmla="*/ 0 h 495"/>
                <a:gd name="T14" fmla="*/ 1 w 315"/>
                <a:gd name="T15" fmla="*/ 0 h 495"/>
                <a:gd name="T16" fmla="*/ 1 w 315"/>
                <a:gd name="T17" fmla="*/ 0 h 495"/>
                <a:gd name="T18" fmla="*/ 1 w 315"/>
                <a:gd name="T19" fmla="*/ 0 h 495"/>
                <a:gd name="T20" fmla="*/ 1 w 315"/>
                <a:gd name="T21" fmla="*/ 0 h 495"/>
                <a:gd name="T22" fmla="*/ 1 w 315"/>
                <a:gd name="T23" fmla="*/ 0 h 495"/>
                <a:gd name="T24" fmla="*/ 1 w 315"/>
                <a:gd name="T25" fmla="*/ 0 h 495"/>
                <a:gd name="T26" fmla="*/ 0 w 315"/>
                <a:gd name="T27" fmla="*/ 1 h 495"/>
                <a:gd name="T28" fmla="*/ 0 w 315"/>
                <a:gd name="T29" fmla="*/ 1 h 495"/>
                <a:gd name="T30" fmla="*/ 0 w 315"/>
                <a:gd name="T31" fmla="*/ 1 h 495"/>
                <a:gd name="T32" fmla="*/ 0 w 315"/>
                <a:gd name="T33" fmla="*/ 2 h 495"/>
                <a:gd name="T34" fmla="*/ 0 w 315"/>
                <a:gd name="T35" fmla="*/ 2 h 495"/>
                <a:gd name="T36" fmla="*/ 0 w 315"/>
                <a:gd name="T37" fmla="*/ 2 h 495"/>
                <a:gd name="T38" fmla="*/ 0 w 315"/>
                <a:gd name="T39" fmla="*/ 2 h 495"/>
                <a:gd name="T40" fmla="*/ 0 w 315"/>
                <a:gd name="T41" fmla="*/ 2 h 495"/>
                <a:gd name="T42" fmla="*/ 0 w 315"/>
                <a:gd name="T43" fmla="*/ 2 h 495"/>
                <a:gd name="T44" fmla="*/ 0 w 315"/>
                <a:gd name="T45" fmla="*/ 3 h 495"/>
                <a:gd name="T46" fmla="*/ 0 w 315"/>
                <a:gd name="T47" fmla="*/ 3 h 495"/>
                <a:gd name="T48" fmla="*/ 0 w 315"/>
                <a:gd name="T49" fmla="*/ 3 h 495"/>
                <a:gd name="T50" fmla="*/ 1 w 315"/>
                <a:gd name="T51" fmla="*/ 3 h 495"/>
                <a:gd name="T52" fmla="*/ 1 w 315"/>
                <a:gd name="T53" fmla="*/ 3 h 495"/>
                <a:gd name="T54" fmla="*/ 1 w 315"/>
                <a:gd name="T55" fmla="*/ 3 h 495"/>
                <a:gd name="T56" fmla="*/ 1 w 315"/>
                <a:gd name="T57" fmla="*/ 3 h 495"/>
                <a:gd name="T58" fmla="*/ 1 w 315"/>
                <a:gd name="T59" fmla="*/ 3 h 495"/>
                <a:gd name="T60" fmla="*/ 1 w 315"/>
                <a:gd name="T61" fmla="*/ 2 h 495"/>
                <a:gd name="T62" fmla="*/ 1 w 315"/>
                <a:gd name="T63" fmla="*/ 2 h 495"/>
                <a:gd name="T64" fmla="*/ 1 w 315"/>
                <a:gd name="T65" fmla="*/ 2 h 495"/>
                <a:gd name="T66" fmla="*/ 1 w 315"/>
                <a:gd name="T67" fmla="*/ 2 h 495"/>
                <a:gd name="T68" fmla="*/ 1 w 315"/>
                <a:gd name="T69" fmla="*/ 2 h 495"/>
                <a:gd name="T70" fmla="*/ 2 w 315"/>
                <a:gd name="T71" fmla="*/ 1 h 495"/>
                <a:gd name="T72" fmla="*/ 2 w 315"/>
                <a:gd name="T73" fmla="*/ 0 h 4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15" h="495">
                  <a:moveTo>
                    <a:pt x="314" y="65"/>
                  </a:moveTo>
                  <a:lnTo>
                    <a:pt x="315" y="55"/>
                  </a:lnTo>
                  <a:lnTo>
                    <a:pt x="315" y="45"/>
                  </a:lnTo>
                  <a:lnTo>
                    <a:pt x="313" y="35"/>
                  </a:lnTo>
                  <a:lnTo>
                    <a:pt x="310" y="24"/>
                  </a:lnTo>
                  <a:lnTo>
                    <a:pt x="305" y="14"/>
                  </a:lnTo>
                  <a:lnTo>
                    <a:pt x="303" y="10"/>
                  </a:lnTo>
                  <a:lnTo>
                    <a:pt x="300" y="5"/>
                  </a:lnTo>
                  <a:lnTo>
                    <a:pt x="296" y="3"/>
                  </a:lnTo>
                  <a:lnTo>
                    <a:pt x="292" y="1"/>
                  </a:lnTo>
                  <a:lnTo>
                    <a:pt x="286" y="0"/>
                  </a:lnTo>
                  <a:lnTo>
                    <a:pt x="281" y="0"/>
                  </a:lnTo>
                  <a:lnTo>
                    <a:pt x="260" y="0"/>
                  </a:lnTo>
                  <a:lnTo>
                    <a:pt x="239" y="0"/>
                  </a:lnTo>
                  <a:lnTo>
                    <a:pt x="219" y="0"/>
                  </a:lnTo>
                  <a:lnTo>
                    <a:pt x="199" y="1"/>
                  </a:lnTo>
                  <a:lnTo>
                    <a:pt x="188" y="3"/>
                  </a:lnTo>
                  <a:lnTo>
                    <a:pt x="179" y="5"/>
                  </a:lnTo>
                  <a:lnTo>
                    <a:pt x="168" y="8"/>
                  </a:lnTo>
                  <a:lnTo>
                    <a:pt x="159" y="13"/>
                  </a:lnTo>
                  <a:lnTo>
                    <a:pt x="150" y="18"/>
                  </a:lnTo>
                  <a:lnTo>
                    <a:pt x="142" y="23"/>
                  </a:lnTo>
                  <a:lnTo>
                    <a:pt x="127" y="37"/>
                  </a:lnTo>
                  <a:lnTo>
                    <a:pt x="112" y="51"/>
                  </a:lnTo>
                  <a:lnTo>
                    <a:pt x="104" y="60"/>
                  </a:lnTo>
                  <a:lnTo>
                    <a:pt x="99" y="68"/>
                  </a:lnTo>
                  <a:lnTo>
                    <a:pt x="78" y="103"/>
                  </a:lnTo>
                  <a:lnTo>
                    <a:pt x="73" y="113"/>
                  </a:lnTo>
                  <a:lnTo>
                    <a:pt x="70" y="122"/>
                  </a:lnTo>
                  <a:lnTo>
                    <a:pt x="64" y="142"/>
                  </a:lnTo>
                  <a:lnTo>
                    <a:pt x="53" y="182"/>
                  </a:lnTo>
                  <a:lnTo>
                    <a:pt x="31" y="261"/>
                  </a:lnTo>
                  <a:lnTo>
                    <a:pt x="20" y="301"/>
                  </a:lnTo>
                  <a:lnTo>
                    <a:pt x="9" y="341"/>
                  </a:lnTo>
                  <a:lnTo>
                    <a:pt x="5" y="361"/>
                  </a:lnTo>
                  <a:lnTo>
                    <a:pt x="1" y="381"/>
                  </a:lnTo>
                  <a:lnTo>
                    <a:pt x="1" y="392"/>
                  </a:lnTo>
                  <a:lnTo>
                    <a:pt x="0" y="401"/>
                  </a:lnTo>
                  <a:lnTo>
                    <a:pt x="1" y="412"/>
                  </a:lnTo>
                  <a:lnTo>
                    <a:pt x="2" y="423"/>
                  </a:lnTo>
                  <a:lnTo>
                    <a:pt x="4" y="432"/>
                  </a:lnTo>
                  <a:lnTo>
                    <a:pt x="7" y="442"/>
                  </a:lnTo>
                  <a:lnTo>
                    <a:pt x="11" y="451"/>
                  </a:lnTo>
                  <a:lnTo>
                    <a:pt x="16" y="461"/>
                  </a:lnTo>
                  <a:lnTo>
                    <a:pt x="21" y="470"/>
                  </a:lnTo>
                  <a:lnTo>
                    <a:pt x="28" y="478"/>
                  </a:lnTo>
                  <a:lnTo>
                    <a:pt x="35" y="484"/>
                  </a:lnTo>
                  <a:lnTo>
                    <a:pt x="45" y="489"/>
                  </a:lnTo>
                  <a:lnTo>
                    <a:pt x="54" y="492"/>
                  </a:lnTo>
                  <a:lnTo>
                    <a:pt x="65" y="494"/>
                  </a:lnTo>
                  <a:lnTo>
                    <a:pt x="74" y="495"/>
                  </a:lnTo>
                  <a:lnTo>
                    <a:pt x="85" y="495"/>
                  </a:lnTo>
                  <a:lnTo>
                    <a:pt x="105" y="494"/>
                  </a:lnTo>
                  <a:lnTo>
                    <a:pt x="127" y="495"/>
                  </a:lnTo>
                  <a:lnTo>
                    <a:pt x="137" y="495"/>
                  </a:lnTo>
                  <a:lnTo>
                    <a:pt x="147" y="494"/>
                  </a:lnTo>
                  <a:lnTo>
                    <a:pt x="156" y="491"/>
                  </a:lnTo>
                  <a:lnTo>
                    <a:pt x="166" y="487"/>
                  </a:lnTo>
                  <a:lnTo>
                    <a:pt x="175" y="480"/>
                  </a:lnTo>
                  <a:lnTo>
                    <a:pt x="183" y="474"/>
                  </a:lnTo>
                  <a:lnTo>
                    <a:pt x="189" y="466"/>
                  </a:lnTo>
                  <a:lnTo>
                    <a:pt x="197" y="459"/>
                  </a:lnTo>
                  <a:lnTo>
                    <a:pt x="202" y="450"/>
                  </a:lnTo>
                  <a:lnTo>
                    <a:pt x="209" y="442"/>
                  </a:lnTo>
                  <a:lnTo>
                    <a:pt x="213" y="432"/>
                  </a:lnTo>
                  <a:lnTo>
                    <a:pt x="217" y="423"/>
                  </a:lnTo>
                  <a:lnTo>
                    <a:pt x="225" y="403"/>
                  </a:lnTo>
                  <a:lnTo>
                    <a:pt x="231" y="384"/>
                  </a:lnTo>
                  <a:lnTo>
                    <a:pt x="241" y="344"/>
                  </a:lnTo>
                  <a:lnTo>
                    <a:pt x="250" y="303"/>
                  </a:lnTo>
                  <a:lnTo>
                    <a:pt x="270" y="225"/>
                  </a:lnTo>
                  <a:lnTo>
                    <a:pt x="294" y="145"/>
                  </a:lnTo>
                  <a:lnTo>
                    <a:pt x="304" y="105"/>
                  </a:lnTo>
                  <a:lnTo>
                    <a:pt x="313"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39" name="Freeform 158"/>
            <p:cNvSpPr>
              <a:spLocks/>
            </p:cNvSpPr>
            <p:nvPr/>
          </p:nvSpPr>
          <p:spPr bwMode="auto">
            <a:xfrm>
              <a:off x="3178" y="889"/>
              <a:ext cx="40" cy="52"/>
            </a:xfrm>
            <a:custGeom>
              <a:avLst/>
              <a:gdLst>
                <a:gd name="T0" fmla="*/ 0 w 237"/>
                <a:gd name="T1" fmla="*/ 0 h 296"/>
                <a:gd name="T2" fmla="*/ 1 w 237"/>
                <a:gd name="T3" fmla="*/ 0 h 296"/>
                <a:gd name="T4" fmla="*/ 0 w 237"/>
                <a:gd name="T5" fmla="*/ 2 h 296"/>
                <a:gd name="T6" fmla="*/ 1 w 237"/>
                <a:gd name="T7" fmla="*/ 2 h 29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7" h="296">
                  <a:moveTo>
                    <a:pt x="80" y="0"/>
                  </a:moveTo>
                  <a:lnTo>
                    <a:pt x="237" y="0"/>
                  </a:lnTo>
                  <a:lnTo>
                    <a:pt x="0" y="296"/>
                  </a:lnTo>
                  <a:lnTo>
                    <a:pt x="159" y="2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69471" name="Group 159"/>
          <p:cNvGrpSpPr>
            <a:grpSpLocks/>
          </p:cNvGrpSpPr>
          <p:nvPr/>
        </p:nvGrpSpPr>
        <p:grpSpPr bwMode="auto">
          <a:xfrm>
            <a:off x="5076825" y="3357563"/>
            <a:ext cx="3770313" cy="3279775"/>
            <a:chOff x="1730" y="539"/>
            <a:chExt cx="2375" cy="2066"/>
          </a:xfrm>
        </p:grpSpPr>
        <p:sp>
          <p:nvSpPr>
            <p:cNvPr id="15403" name="Line 160"/>
            <p:cNvSpPr>
              <a:spLocks noChangeShapeType="1"/>
            </p:cNvSpPr>
            <p:nvPr/>
          </p:nvSpPr>
          <p:spPr bwMode="auto">
            <a:xfrm>
              <a:off x="2281" y="1684"/>
              <a:ext cx="0" cy="4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5404" name="Group 161"/>
            <p:cNvGrpSpPr>
              <a:grpSpLocks/>
            </p:cNvGrpSpPr>
            <p:nvPr/>
          </p:nvGrpSpPr>
          <p:grpSpPr bwMode="auto">
            <a:xfrm>
              <a:off x="1730" y="539"/>
              <a:ext cx="2375" cy="2066"/>
              <a:chOff x="1730" y="539"/>
              <a:chExt cx="2375" cy="2066"/>
            </a:xfrm>
          </p:grpSpPr>
          <p:sp>
            <p:nvSpPr>
              <p:cNvPr id="15405" name="Line 162"/>
              <p:cNvSpPr>
                <a:spLocks noChangeShapeType="1"/>
              </p:cNvSpPr>
              <p:nvPr/>
            </p:nvSpPr>
            <p:spPr bwMode="auto">
              <a:xfrm>
                <a:off x="3087" y="696"/>
                <a:ext cx="0" cy="9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06" name="Line 163"/>
              <p:cNvSpPr>
                <a:spLocks noChangeShapeType="1"/>
              </p:cNvSpPr>
              <p:nvPr/>
            </p:nvSpPr>
            <p:spPr bwMode="auto">
              <a:xfrm flipH="1">
                <a:off x="1840" y="1684"/>
                <a:ext cx="12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07" name="Freeform 164"/>
              <p:cNvSpPr>
                <a:spLocks/>
              </p:cNvSpPr>
              <p:nvPr/>
            </p:nvSpPr>
            <p:spPr bwMode="auto">
              <a:xfrm>
                <a:off x="3113" y="539"/>
                <a:ext cx="92" cy="130"/>
              </a:xfrm>
              <a:custGeom>
                <a:avLst/>
                <a:gdLst>
                  <a:gd name="T0" fmla="*/ 1 w 528"/>
                  <a:gd name="T1" fmla="*/ 0 h 741"/>
                  <a:gd name="T2" fmla="*/ 3 w 528"/>
                  <a:gd name="T3" fmla="*/ 0 h 741"/>
                  <a:gd name="T4" fmla="*/ 0 w 528"/>
                  <a:gd name="T5" fmla="*/ 4 h 741"/>
                  <a:gd name="T6" fmla="*/ 2 w 528"/>
                  <a:gd name="T7" fmla="*/ 4 h 7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28" h="741">
                    <a:moveTo>
                      <a:pt x="199" y="0"/>
                    </a:moveTo>
                    <a:lnTo>
                      <a:pt x="528" y="0"/>
                    </a:lnTo>
                    <a:lnTo>
                      <a:pt x="0" y="741"/>
                    </a:lnTo>
                    <a:lnTo>
                      <a:pt x="330" y="7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08" name="Line 165"/>
              <p:cNvSpPr>
                <a:spLocks noChangeShapeType="1"/>
              </p:cNvSpPr>
              <p:nvPr/>
            </p:nvSpPr>
            <p:spPr bwMode="auto">
              <a:xfrm flipV="1">
                <a:off x="3174" y="1539"/>
                <a:ext cx="15"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09" name="Freeform 166"/>
              <p:cNvSpPr>
                <a:spLocks/>
              </p:cNvSpPr>
              <p:nvPr/>
            </p:nvSpPr>
            <p:spPr bwMode="auto">
              <a:xfrm>
                <a:off x="3189" y="1503"/>
                <a:ext cx="60" cy="36"/>
              </a:xfrm>
              <a:custGeom>
                <a:avLst/>
                <a:gdLst>
                  <a:gd name="T0" fmla="*/ 2 w 338"/>
                  <a:gd name="T1" fmla="*/ 1 h 205"/>
                  <a:gd name="T2" fmla="*/ 2 w 338"/>
                  <a:gd name="T3" fmla="*/ 1 h 205"/>
                  <a:gd name="T4" fmla="*/ 2 w 338"/>
                  <a:gd name="T5" fmla="*/ 1 h 205"/>
                  <a:gd name="T6" fmla="*/ 2 w 338"/>
                  <a:gd name="T7" fmla="*/ 1 h 205"/>
                  <a:gd name="T8" fmla="*/ 2 w 338"/>
                  <a:gd name="T9" fmla="*/ 1 h 205"/>
                  <a:gd name="T10" fmla="*/ 2 w 338"/>
                  <a:gd name="T11" fmla="*/ 1 h 205"/>
                  <a:gd name="T12" fmla="*/ 2 w 338"/>
                  <a:gd name="T13" fmla="*/ 1 h 205"/>
                  <a:gd name="T14" fmla="*/ 2 w 338"/>
                  <a:gd name="T15" fmla="*/ 0 h 205"/>
                  <a:gd name="T16" fmla="*/ 2 w 338"/>
                  <a:gd name="T17" fmla="*/ 0 h 205"/>
                  <a:gd name="T18" fmla="*/ 2 w 338"/>
                  <a:gd name="T19" fmla="*/ 0 h 205"/>
                  <a:gd name="T20" fmla="*/ 2 w 338"/>
                  <a:gd name="T21" fmla="*/ 0 h 205"/>
                  <a:gd name="T22" fmla="*/ 2 w 338"/>
                  <a:gd name="T23" fmla="*/ 0 h 205"/>
                  <a:gd name="T24" fmla="*/ 2 w 338"/>
                  <a:gd name="T25" fmla="*/ 0 h 205"/>
                  <a:gd name="T26" fmla="*/ 2 w 338"/>
                  <a:gd name="T27" fmla="*/ 0 h 205"/>
                  <a:gd name="T28" fmla="*/ 1 w 338"/>
                  <a:gd name="T29" fmla="*/ 0 h 205"/>
                  <a:gd name="T30" fmla="*/ 1 w 338"/>
                  <a:gd name="T31" fmla="*/ 0 h 205"/>
                  <a:gd name="T32" fmla="*/ 1 w 338"/>
                  <a:gd name="T33" fmla="*/ 0 h 205"/>
                  <a:gd name="T34" fmla="*/ 1 w 338"/>
                  <a:gd name="T35" fmla="*/ 0 h 205"/>
                  <a:gd name="T36" fmla="*/ 1 w 338"/>
                  <a:gd name="T37" fmla="*/ 0 h 205"/>
                  <a:gd name="T38" fmla="*/ 1 w 338"/>
                  <a:gd name="T39" fmla="*/ 0 h 205"/>
                  <a:gd name="T40" fmla="*/ 1 w 338"/>
                  <a:gd name="T41" fmla="*/ 0 h 205"/>
                  <a:gd name="T42" fmla="*/ 1 w 338"/>
                  <a:gd name="T43" fmla="*/ 0 h 205"/>
                  <a:gd name="T44" fmla="*/ 1 w 338"/>
                  <a:gd name="T45" fmla="*/ 0 h 205"/>
                  <a:gd name="T46" fmla="*/ 1 w 338"/>
                  <a:gd name="T47" fmla="*/ 0 h 205"/>
                  <a:gd name="T48" fmla="*/ 1 w 338"/>
                  <a:gd name="T49" fmla="*/ 0 h 205"/>
                  <a:gd name="T50" fmla="*/ 1 w 338"/>
                  <a:gd name="T51" fmla="*/ 0 h 205"/>
                  <a:gd name="T52" fmla="*/ 0 w 338"/>
                  <a:gd name="T53" fmla="*/ 0 h 205"/>
                  <a:gd name="T54" fmla="*/ 0 w 338"/>
                  <a:gd name="T55" fmla="*/ 0 h 205"/>
                  <a:gd name="T56" fmla="*/ 0 w 338"/>
                  <a:gd name="T57" fmla="*/ 1 h 205"/>
                  <a:gd name="T58" fmla="*/ 0 w 338"/>
                  <a:gd name="T59" fmla="*/ 1 h 205"/>
                  <a:gd name="T60" fmla="*/ 0 w 338"/>
                  <a:gd name="T61" fmla="*/ 1 h 205"/>
                  <a:gd name="T62" fmla="*/ 0 w 338"/>
                  <a:gd name="T63" fmla="*/ 1 h 205"/>
                  <a:gd name="T64" fmla="*/ 0 w 338"/>
                  <a:gd name="T65" fmla="*/ 1 h 205"/>
                  <a:gd name="T66" fmla="*/ 0 w 338"/>
                  <a:gd name="T67" fmla="*/ 1 h 205"/>
                  <a:gd name="T68" fmla="*/ 0 w 338"/>
                  <a:gd name="T69" fmla="*/ 1 h 2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38" h="205">
                    <a:moveTo>
                      <a:pt x="329" y="205"/>
                    </a:moveTo>
                    <a:lnTo>
                      <a:pt x="334" y="186"/>
                    </a:lnTo>
                    <a:lnTo>
                      <a:pt x="337" y="167"/>
                    </a:lnTo>
                    <a:lnTo>
                      <a:pt x="338" y="149"/>
                    </a:lnTo>
                    <a:lnTo>
                      <a:pt x="338" y="131"/>
                    </a:lnTo>
                    <a:lnTo>
                      <a:pt x="337" y="114"/>
                    </a:lnTo>
                    <a:lnTo>
                      <a:pt x="334" y="97"/>
                    </a:lnTo>
                    <a:lnTo>
                      <a:pt x="329" y="81"/>
                    </a:lnTo>
                    <a:lnTo>
                      <a:pt x="323" y="67"/>
                    </a:lnTo>
                    <a:lnTo>
                      <a:pt x="316" y="53"/>
                    </a:lnTo>
                    <a:lnTo>
                      <a:pt x="308" y="41"/>
                    </a:lnTo>
                    <a:lnTo>
                      <a:pt x="298" y="31"/>
                    </a:lnTo>
                    <a:lnTo>
                      <a:pt x="287" y="21"/>
                    </a:lnTo>
                    <a:lnTo>
                      <a:pt x="275" y="14"/>
                    </a:lnTo>
                    <a:lnTo>
                      <a:pt x="262" y="7"/>
                    </a:lnTo>
                    <a:lnTo>
                      <a:pt x="248" y="3"/>
                    </a:lnTo>
                    <a:lnTo>
                      <a:pt x="234" y="0"/>
                    </a:lnTo>
                    <a:lnTo>
                      <a:pt x="220" y="0"/>
                    </a:lnTo>
                    <a:lnTo>
                      <a:pt x="204" y="0"/>
                    </a:lnTo>
                    <a:lnTo>
                      <a:pt x="189" y="3"/>
                    </a:lnTo>
                    <a:lnTo>
                      <a:pt x="173" y="7"/>
                    </a:lnTo>
                    <a:lnTo>
                      <a:pt x="157" y="14"/>
                    </a:lnTo>
                    <a:lnTo>
                      <a:pt x="141" y="21"/>
                    </a:lnTo>
                    <a:lnTo>
                      <a:pt x="125" y="31"/>
                    </a:lnTo>
                    <a:lnTo>
                      <a:pt x="109" y="41"/>
                    </a:lnTo>
                    <a:lnTo>
                      <a:pt x="94" y="53"/>
                    </a:lnTo>
                    <a:lnTo>
                      <a:pt x="80" y="67"/>
                    </a:lnTo>
                    <a:lnTo>
                      <a:pt x="66" y="81"/>
                    </a:lnTo>
                    <a:lnTo>
                      <a:pt x="53" y="97"/>
                    </a:lnTo>
                    <a:lnTo>
                      <a:pt x="42" y="114"/>
                    </a:lnTo>
                    <a:lnTo>
                      <a:pt x="31" y="131"/>
                    </a:lnTo>
                    <a:lnTo>
                      <a:pt x="22" y="149"/>
                    </a:lnTo>
                    <a:lnTo>
                      <a:pt x="13" y="167"/>
                    </a:lnTo>
                    <a:lnTo>
                      <a:pt x="6" y="186"/>
                    </a:lnTo>
                    <a:lnTo>
                      <a:pt x="0" y="2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10" name="Line 167"/>
              <p:cNvSpPr>
                <a:spLocks noChangeShapeType="1"/>
              </p:cNvSpPr>
              <p:nvPr/>
            </p:nvSpPr>
            <p:spPr bwMode="auto">
              <a:xfrm flipH="1">
                <a:off x="3232" y="1539"/>
                <a:ext cx="14"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11" name="Freeform 168"/>
              <p:cNvSpPr>
                <a:spLocks/>
              </p:cNvSpPr>
              <p:nvPr/>
            </p:nvSpPr>
            <p:spPr bwMode="auto">
              <a:xfrm>
                <a:off x="3172" y="1597"/>
                <a:ext cx="60" cy="35"/>
              </a:xfrm>
              <a:custGeom>
                <a:avLst/>
                <a:gdLst>
                  <a:gd name="T0" fmla="*/ 0 w 339"/>
                  <a:gd name="T1" fmla="*/ 0 h 207"/>
                  <a:gd name="T2" fmla="*/ 0 w 339"/>
                  <a:gd name="T3" fmla="*/ 0 h 207"/>
                  <a:gd name="T4" fmla="*/ 0 w 339"/>
                  <a:gd name="T5" fmla="*/ 0 h 207"/>
                  <a:gd name="T6" fmla="*/ 0 w 339"/>
                  <a:gd name="T7" fmla="*/ 0 h 207"/>
                  <a:gd name="T8" fmla="*/ 0 w 339"/>
                  <a:gd name="T9" fmla="*/ 0 h 207"/>
                  <a:gd name="T10" fmla="*/ 0 w 339"/>
                  <a:gd name="T11" fmla="*/ 1 h 207"/>
                  <a:gd name="T12" fmla="*/ 0 w 339"/>
                  <a:gd name="T13" fmla="*/ 1 h 207"/>
                  <a:gd name="T14" fmla="*/ 0 w 339"/>
                  <a:gd name="T15" fmla="*/ 1 h 207"/>
                  <a:gd name="T16" fmla="*/ 0 w 339"/>
                  <a:gd name="T17" fmla="*/ 1 h 207"/>
                  <a:gd name="T18" fmla="*/ 0 w 339"/>
                  <a:gd name="T19" fmla="*/ 1 h 207"/>
                  <a:gd name="T20" fmla="*/ 0 w 339"/>
                  <a:gd name="T21" fmla="*/ 1 h 207"/>
                  <a:gd name="T22" fmla="*/ 0 w 339"/>
                  <a:gd name="T23" fmla="*/ 1 h 207"/>
                  <a:gd name="T24" fmla="*/ 0 w 339"/>
                  <a:gd name="T25" fmla="*/ 1 h 207"/>
                  <a:gd name="T26" fmla="*/ 0 w 339"/>
                  <a:gd name="T27" fmla="*/ 1 h 207"/>
                  <a:gd name="T28" fmla="*/ 0 w 339"/>
                  <a:gd name="T29" fmla="*/ 1 h 207"/>
                  <a:gd name="T30" fmla="*/ 1 w 339"/>
                  <a:gd name="T31" fmla="*/ 1 h 207"/>
                  <a:gd name="T32" fmla="*/ 1 w 339"/>
                  <a:gd name="T33" fmla="*/ 1 h 207"/>
                  <a:gd name="T34" fmla="*/ 1 w 339"/>
                  <a:gd name="T35" fmla="*/ 1 h 207"/>
                  <a:gd name="T36" fmla="*/ 1 w 339"/>
                  <a:gd name="T37" fmla="*/ 1 h 207"/>
                  <a:gd name="T38" fmla="*/ 1 w 339"/>
                  <a:gd name="T39" fmla="*/ 1 h 207"/>
                  <a:gd name="T40" fmla="*/ 1 w 339"/>
                  <a:gd name="T41" fmla="*/ 1 h 207"/>
                  <a:gd name="T42" fmla="*/ 1 w 339"/>
                  <a:gd name="T43" fmla="*/ 1 h 207"/>
                  <a:gd name="T44" fmla="*/ 1 w 339"/>
                  <a:gd name="T45" fmla="*/ 1 h 207"/>
                  <a:gd name="T46" fmla="*/ 1 w 339"/>
                  <a:gd name="T47" fmla="*/ 1 h 207"/>
                  <a:gd name="T48" fmla="*/ 1 w 339"/>
                  <a:gd name="T49" fmla="*/ 1 h 207"/>
                  <a:gd name="T50" fmla="*/ 1 w 339"/>
                  <a:gd name="T51" fmla="*/ 1 h 207"/>
                  <a:gd name="T52" fmla="*/ 1 w 339"/>
                  <a:gd name="T53" fmla="*/ 1 h 207"/>
                  <a:gd name="T54" fmla="*/ 1 w 339"/>
                  <a:gd name="T55" fmla="*/ 1 h 207"/>
                  <a:gd name="T56" fmla="*/ 2 w 339"/>
                  <a:gd name="T57" fmla="*/ 1 h 207"/>
                  <a:gd name="T58" fmla="*/ 2 w 339"/>
                  <a:gd name="T59" fmla="*/ 1 h 207"/>
                  <a:gd name="T60" fmla="*/ 2 w 339"/>
                  <a:gd name="T61" fmla="*/ 0 h 207"/>
                  <a:gd name="T62" fmla="*/ 2 w 339"/>
                  <a:gd name="T63" fmla="*/ 0 h 207"/>
                  <a:gd name="T64" fmla="*/ 2 w 339"/>
                  <a:gd name="T65" fmla="*/ 0 h 207"/>
                  <a:gd name="T66" fmla="*/ 2 w 339"/>
                  <a:gd name="T67" fmla="*/ 0 h 207"/>
                  <a:gd name="T68" fmla="*/ 2 w 339"/>
                  <a:gd name="T69" fmla="*/ 0 h 2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39" h="207">
                    <a:moveTo>
                      <a:pt x="10" y="0"/>
                    </a:moveTo>
                    <a:lnTo>
                      <a:pt x="6" y="20"/>
                    </a:lnTo>
                    <a:lnTo>
                      <a:pt x="2" y="39"/>
                    </a:lnTo>
                    <a:lnTo>
                      <a:pt x="0" y="57"/>
                    </a:lnTo>
                    <a:lnTo>
                      <a:pt x="0" y="75"/>
                    </a:lnTo>
                    <a:lnTo>
                      <a:pt x="2" y="93"/>
                    </a:lnTo>
                    <a:lnTo>
                      <a:pt x="6" y="109"/>
                    </a:lnTo>
                    <a:lnTo>
                      <a:pt x="10" y="125"/>
                    </a:lnTo>
                    <a:lnTo>
                      <a:pt x="15" y="140"/>
                    </a:lnTo>
                    <a:lnTo>
                      <a:pt x="23" y="153"/>
                    </a:lnTo>
                    <a:lnTo>
                      <a:pt x="31" y="165"/>
                    </a:lnTo>
                    <a:lnTo>
                      <a:pt x="41" y="176"/>
                    </a:lnTo>
                    <a:lnTo>
                      <a:pt x="51" y="185"/>
                    </a:lnTo>
                    <a:lnTo>
                      <a:pt x="63" y="193"/>
                    </a:lnTo>
                    <a:lnTo>
                      <a:pt x="76" y="199"/>
                    </a:lnTo>
                    <a:lnTo>
                      <a:pt x="90" y="203"/>
                    </a:lnTo>
                    <a:lnTo>
                      <a:pt x="104" y="206"/>
                    </a:lnTo>
                    <a:lnTo>
                      <a:pt x="120" y="207"/>
                    </a:lnTo>
                    <a:lnTo>
                      <a:pt x="134" y="206"/>
                    </a:lnTo>
                    <a:lnTo>
                      <a:pt x="150" y="203"/>
                    </a:lnTo>
                    <a:lnTo>
                      <a:pt x="166" y="199"/>
                    </a:lnTo>
                    <a:lnTo>
                      <a:pt x="182" y="193"/>
                    </a:lnTo>
                    <a:lnTo>
                      <a:pt x="198" y="185"/>
                    </a:lnTo>
                    <a:lnTo>
                      <a:pt x="214" y="176"/>
                    </a:lnTo>
                    <a:lnTo>
                      <a:pt x="229" y="165"/>
                    </a:lnTo>
                    <a:lnTo>
                      <a:pt x="244" y="153"/>
                    </a:lnTo>
                    <a:lnTo>
                      <a:pt x="259" y="140"/>
                    </a:lnTo>
                    <a:lnTo>
                      <a:pt x="272" y="125"/>
                    </a:lnTo>
                    <a:lnTo>
                      <a:pt x="285" y="109"/>
                    </a:lnTo>
                    <a:lnTo>
                      <a:pt x="297" y="93"/>
                    </a:lnTo>
                    <a:lnTo>
                      <a:pt x="308" y="75"/>
                    </a:lnTo>
                    <a:lnTo>
                      <a:pt x="318" y="57"/>
                    </a:lnTo>
                    <a:lnTo>
                      <a:pt x="326" y="39"/>
                    </a:lnTo>
                    <a:lnTo>
                      <a:pt x="332" y="20"/>
                    </a:lnTo>
                    <a:lnTo>
                      <a:pt x="3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12" name="Freeform 169"/>
              <p:cNvSpPr>
                <a:spLocks/>
              </p:cNvSpPr>
              <p:nvPr/>
            </p:nvSpPr>
            <p:spPr bwMode="auto">
              <a:xfrm>
                <a:off x="2224" y="816"/>
                <a:ext cx="55" cy="87"/>
              </a:xfrm>
              <a:custGeom>
                <a:avLst/>
                <a:gdLst>
                  <a:gd name="T0" fmla="*/ 2 w 317"/>
                  <a:gd name="T1" fmla="*/ 0 h 495"/>
                  <a:gd name="T2" fmla="*/ 2 w 317"/>
                  <a:gd name="T3" fmla="*/ 0 h 495"/>
                  <a:gd name="T4" fmla="*/ 2 w 317"/>
                  <a:gd name="T5" fmla="*/ 0 h 495"/>
                  <a:gd name="T6" fmla="*/ 2 w 317"/>
                  <a:gd name="T7" fmla="*/ 0 h 495"/>
                  <a:gd name="T8" fmla="*/ 2 w 317"/>
                  <a:gd name="T9" fmla="*/ 0 h 495"/>
                  <a:gd name="T10" fmla="*/ 2 w 317"/>
                  <a:gd name="T11" fmla="*/ 0 h 495"/>
                  <a:gd name="T12" fmla="*/ 1 w 317"/>
                  <a:gd name="T13" fmla="*/ 0 h 495"/>
                  <a:gd name="T14" fmla="*/ 1 w 317"/>
                  <a:gd name="T15" fmla="*/ 0 h 495"/>
                  <a:gd name="T16" fmla="*/ 1 w 317"/>
                  <a:gd name="T17" fmla="*/ 0 h 495"/>
                  <a:gd name="T18" fmla="*/ 1 w 317"/>
                  <a:gd name="T19" fmla="*/ 0 h 495"/>
                  <a:gd name="T20" fmla="*/ 1 w 317"/>
                  <a:gd name="T21" fmla="*/ 0 h 495"/>
                  <a:gd name="T22" fmla="*/ 1 w 317"/>
                  <a:gd name="T23" fmla="*/ 0 h 495"/>
                  <a:gd name="T24" fmla="*/ 1 w 317"/>
                  <a:gd name="T25" fmla="*/ 0 h 495"/>
                  <a:gd name="T26" fmla="*/ 0 w 317"/>
                  <a:gd name="T27" fmla="*/ 1 h 495"/>
                  <a:gd name="T28" fmla="*/ 0 w 317"/>
                  <a:gd name="T29" fmla="*/ 1 h 495"/>
                  <a:gd name="T30" fmla="*/ 0 w 317"/>
                  <a:gd name="T31" fmla="*/ 1 h 495"/>
                  <a:gd name="T32" fmla="*/ 0 w 317"/>
                  <a:gd name="T33" fmla="*/ 2 h 495"/>
                  <a:gd name="T34" fmla="*/ 0 w 317"/>
                  <a:gd name="T35" fmla="*/ 2 h 495"/>
                  <a:gd name="T36" fmla="*/ 0 w 317"/>
                  <a:gd name="T37" fmla="*/ 2 h 495"/>
                  <a:gd name="T38" fmla="*/ 0 w 317"/>
                  <a:gd name="T39" fmla="*/ 2 h 495"/>
                  <a:gd name="T40" fmla="*/ 0 w 317"/>
                  <a:gd name="T41" fmla="*/ 2 h 495"/>
                  <a:gd name="T42" fmla="*/ 0 w 317"/>
                  <a:gd name="T43" fmla="*/ 2 h 495"/>
                  <a:gd name="T44" fmla="*/ 0 w 317"/>
                  <a:gd name="T45" fmla="*/ 3 h 495"/>
                  <a:gd name="T46" fmla="*/ 0 w 317"/>
                  <a:gd name="T47" fmla="*/ 3 h 495"/>
                  <a:gd name="T48" fmla="*/ 0 w 317"/>
                  <a:gd name="T49" fmla="*/ 3 h 495"/>
                  <a:gd name="T50" fmla="*/ 1 w 317"/>
                  <a:gd name="T51" fmla="*/ 3 h 495"/>
                  <a:gd name="T52" fmla="*/ 1 w 317"/>
                  <a:gd name="T53" fmla="*/ 3 h 495"/>
                  <a:gd name="T54" fmla="*/ 1 w 317"/>
                  <a:gd name="T55" fmla="*/ 3 h 495"/>
                  <a:gd name="T56" fmla="*/ 1 w 317"/>
                  <a:gd name="T57" fmla="*/ 3 h 495"/>
                  <a:gd name="T58" fmla="*/ 1 w 317"/>
                  <a:gd name="T59" fmla="*/ 3 h 495"/>
                  <a:gd name="T60" fmla="*/ 1 w 317"/>
                  <a:gd name="T61" fmla="*/ 2 h 495"/>
                  <a:gd name="T62" fmla="*/ 1 w 317"/>
                  <a:gd name="T63" fmla="*/ 2 h 495"/>
                  <a:gd name="T64" fmla="*/ 1 w 317"/>
                  <a:gd name="T65" fmla="*/ 2 h 495"/>
                  <a:gd name="T66" fmla="*/ 1 w 317"/>
                  <a:gd name="T67" fmla="*/ 2 h 495"/>
                  <a:gd name="T68" fmla="*/ 1 w 317"/>
                  <a:gd name="T69" fmla="*/ 2 h 495"/>
                  <a:gd name="T70" fmla="*/ 2 w 317"/>
                  <a:gd name="T71" fmla="*/ 1 h 495"/>
                  <a:gd name="T72" fmla="*/ 2 w 317"/>
                  <a:gd name="T73" fmla="*/ 0 h 4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17" h="495">
                    <a:moveTo>
                      <a:pt x="314" y="66"/>
                    </a:moveTo>
                    <a:lnTo>
                      <a:pt x="317" y="56"/>
                    </a:lnTo>
                    <a:lnTo>
                      <a:pt x="316" y="46"/>
                    </a:lnTo>
                    <a:lnTo>
                      <a:pt x="313" y="35"/>
                    </a:lnTo>
                    <a:lnTo>
                      <a:pt x="311" y="25"/>
                    </a:lnTo>
                    <a:lnTo>
                      <a:pt x="307" y="14"/>
                    </a:lnTo>
                    <a:lnTo>
                      <a:pt x="304" y="10"/>
                    </a:lnTo>
                    <a:lnTo>
                      <a:pt x="301" y="7"/>
                    </a:lnTo>
                    <a:lnTo>
                      <a:pt x="296" y="4"/>
                    </a:lnTo>
                    <a:lnTo>
                      <a:pt x="292" y="1"/>
                    </a:lnTo>
                    <a:lnTo>
                      <a:pt x="287" y="0"/>
                    </a:lnTo>
                    <a:lnTo>
                      <a:pt x="283" y="0"/>
                    </a:lnTo>
                    <a:lnTo>
                      <a:pt x="260" y="0"/>
                    </a:lnTo>
                    <a:lnTo>
                      <a:pt x="240" y="0"/>
                    </a:lnTo>
                    <a:lnTo>
                      <a:pt x="220" y="0"/>
                    </a:lnTo>
                    <a:lnTo>
                      <a:pt x="199" y="1"/>
                    </a:lnTo>
                    <a:lnTo>
                      <a:pt x="189" y="4"/>
                    </a:lnTo>
                    <a:lnTo>
                      <a:pt x="179" y="6"/>
                    </a:lnTo>
                    <a:lnTo>
                      <a:pt x="169" y="9"/>
                    </a:lnTo>
                    <a:lnTo>
                      <a:pt x="160" y="13"/>
                    </a:lnTo>
                    <a:lnTo>
                      <a:pt x="150" y="18"/>
                    </a:lnTo>
                    <a:lnTo>
                      <a:pt x="142" y="24"/>
                    </a:lnTo>
                    <a:lnTo>
                      <a:pt x="127" y="38"/>
                    </a:lnTo>
                    <a:lnTo>
                      <a:pt x="112" y="53"/>
                    </a:lnTo>
                    <a:lnTo>
                      <a:pt x="106" y="60"/>
                    </a:lnTo>
                    <a:lnTo>
                      <a:pt x="99" y="68"/>
                    </a:lnTo>
                    <a:lnTo>
                      <a:pt x="78" y="104"/>
                    </a:lnTo>
                    <a:lnTo>
                      <a:pt x="74" y="113"/>
                    </a:lnTo>
                    <a:lnTo>
                      <a:pt x="71" y="123"/>
                    </a:lnTo>
                    <a:lnTo>
                      <a:pt x="64" y="143"/>
                    </a:lnTo>
                    <a:lnTo>
                      <a:pt x="54" y="182"/>
                    </a:lnTo>
                    <a:lnTo>
                      <a:pt x="31" y="261"/>
                    </a:lnTo>
                    <a:lnTo>
                      <a:pt x="21" y="302"/>
                    </a:lnTo>
                    <a:lnTo>
                      <a:pt x="10" y="341"/>
                    </a:lnTo>
                    <a:lnTo>
                      <a:pt x="6" y="361"/>
                    </a:lnTo>
                    <a:lnTo>
                      <a:pt x="2" y="382"/>
                    </a:lnTo>
                    <a:lnTo>
                      <a:pt x="1" y="392"/>
                    </a:lnTo>
                    <a:lnTo>
                      <a:pt x="0" y="402"/>
                    </a:lnTo>
                    <a:lnTo>
                      <a:pt x="1" y="412"/>
                    </a:lnTo>
                    <a:lnTo>
                      <a:pt x="2" y="423"/>
                    </a:lnTo>
                    <a:lnTo>
                      <a:pt x="5" y="433"/>
                    </a:lnTo>
                    <a:lnTo>
                      <a:pt x="8" y="442"/>
                    </a:lnTo>
                    <a:lnTo>
                      <a:pt x="11" y="453"/>
                    </a:lnTo>
                    <a:lnTo>
                      <a:pt x="16" y="461"/>
                    </a:lnTo>
                    <a:lnTo>
                      <a:pt x="22" y="470"/>
                    </a:lnTo>
                    <a:lnTo>
                      <a:pt x="28" y="478"/>
                    </a:lnTo>
                    <a:lnTo>
                      <a:pt x="37" y="485"/>
                    </a:lnTo>
                    <a:lnTo>
                      <a:pt x="45" y="490"/>
                    </a:lnTo>
                    <a:lnTo>
                      <a:pt x="55" y="493"/>
                    </a:lnTo>
                    <a:lnTo>
                      <a:pt x="65" y="494"/>
                    </a:lnTo>
                    <a:lnTo>
                      <a:pt x="76" y="495"/>
                    </a:lnTo>
                    <a:lnTo>
                      <a:pt x="86" y="495"/>
                    </a:lnTo>
                    <a:lnTo>
                      <a:pt x="106" y="494"/>
                    </a:lnTo>
                    <a:lnTo>
                      <a:pt x="127" y="495"/>
                    </a:lnTo>
                    <a:lnTo>
                      <a:pt x="138" y="495"/>
                    </a:lnTo>
                    <a:lnTo>
                      <a:pt x="147" y="494"/>
                    </a:lnTo>
                    <a:lnTo>
                      <a:pt x="157" y="491"/>
                    </a:lnTo>
                    <a:lnTo>
                      <a:pt x="166" y="487"/>
                    </a:lnTo>
                    <a:lnTo>
                      <a:pt x="175" y="481"/>
                    </a:lnTo>
                    <a:lnTo>
                      <a:pt x="183" y="474"/>
                    </a:lnTo>
                    <a:lnTo>
                      <a:pt x="191" y="467"/>
                    </a:lnTo>
                    <a:lnTo>
                      <a:pt x="197" y="459"/>
                    </a:lnTo>
                    <a:lnTo>
                      <a:pt x="204" y="451"/>
                    </a:lnTo>
                    <a:lnTo>
                      <a:pt x="209" y="442"/>
                    </a:lnTo>
                    <a:lnTo>
                      <a:pt x="213" y="433"/>
                    </a:lnTo>
                    <a:lnTo>
                      <a:pt x="218" y="424"/>
                    </a:lnTo>
                    <a:lnTo>
                      <a:pt x="225" y="404"/>
                    </a:lnTo>
                    <a:lnTo>
                      <a:pt x="231" y="385"/>
                    </a:lnTo>
                    <a:lnTo>
                      <a:pt x="241" y="344"/>
                    </a:lnTo>
                    <a:lnTo>
                      <a:pt x="251" y="305"/>
                    </a:lnTo>
                    <a:lnTo>
                      <a:pt x="271" y="225"/>
                    </a:lnTo>
                    <a:lnTo>
                      <a:pt x="294" y="145"/>
                    </a:lnTo>
                    <a:lnTo>
                      <a:pt x="305" y="106"/>
                    </a:lnTo>
                    <a:lnTo>
                      <a:pt x="314"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13" name="Freeform 170"/>
              <p:cNvSpPr>
                <a:spLocks/>
              </p:cNvSpPr>
              <p:nvPr/>
            </p:nvSpPr>
            <p:spPr bwMode="auto">
              <a:xfrm>
                <a:off x="2263" y="885"/>
                <a:ext cx="6" cy="18"/>
              </a:xfrm>
              <a:custGeom>
                <a:avLst/>
                <a:gdLst>
                  <a:gd name="T0" fmla="*/ 0 w 31"/>
                  <a:gd name="T1" fmla="*/ 0 h 103"/>
                  <a:gd name="T2" fmla="*/ 0 w 31"/>
                  <a:gd name="T3" fmla="*/ 0 h 103"/>
                  <a:gd name="T4" fmla="*/ 0 w 31"/>
                  <a:gd name="T5" fmla="*/ 0 h 103"/>
                  <a:gd name="T6" fmla="*/ 0 w 31"/>
                  <a:gd name="T7" fmla="*/ 0 h 103"/>
                  <a:gd name="T8" fmla="*/ 0 w 31"/>
                  <a:gd name="T9" fmla="*/ 0 h 103"/>
                  <a:gd name="T10" fmla="*/ 0 w 31"/>
                  <a:gd name="T11" fmla="*/ 0 h 103"/>
                  <a:gd name="T12" fmla="*/ 0 w 31"/>
                  <a:gd name="T13" fmla="*/ 0 h 103"/>
                  <a:gd name="T14" fmla="*/ 0 w 31"/>
                  <a:gd name="T15" fmla="*/ 0 h 103"/>
                  <a:gd name="T16" fmla="*/ 0 w 31"/>
                  <a:gd name="T17" fmla="*/ 0 h 103"/>
                  <a:gd name="T18" fmla="*/ 0 w 31"/>
                  <a:gd name="T19" fmla="*/ 1 h 103"/>
                  <a:gd name="T20" fmla="*/ 0 w 31"/>
                  <a:gd name="T21" fmla="*/ 1 h 103"/>
                  <a:gd name="T22" fmla="*/ 0 w 31"/>
                  <a:gd name="T23" fmla="*/ 1 h 10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103">
                    <a:moveTo>
                      <a:pt x="4" y="0"/>
                    </a:moveTo>
                    <a:lnTo>
                      <a:pt x="1" y="14"/>
                    </a:lnTo>
                    <a:lnTo>
                      <a:pt x="0" y="28"/>
                    </a:lnTo>
                    <a:lnTo>
                      <a:pt x="0" y="42"/>
                    </a:lnTo>
                    <a:lnTo>
                      <a:pt x="1" y="48"/>
                    </a:lnTo>
                    <a:lnTo>
                      <a:pt x="3" y="56"/>
                    </a:lnTo>
                    <a:lnTo>
                      <a:pt x="5" y="62"/>
                    </a:lnTo>
                    <a:lnTo>
                      <a:pt x="9" y="68"/>
                    </a:lnTo>
                    <a:lnTo>
                      <a:pt x="15" y="80"/>
                    </a:lnTo>
                    <a:lnTo>
                      <a:pt x="22" y="92"/>
                    </a:lnTo>
                    <a:lnTo>
                      <a:pt x="27" y="98"/>
                    </a:lnTo>
                    <a:lnTo>
                      <a:pt x="31"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14" name="Line 171"/>
              <p:cNvSpPr>
                <a:spLocks noChangeShapeType="1"/>
              </p:cNvSpPr>
              <p:nvPr/>
            </p:nvSpPr>
            <p:spPr bwMode="auto">
              <a:xfrm flipH="1">
                <a:off x="2315" y="773"/>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15" name="Line 172"/>
              <p:cNvSpPr>
                <a:spLocks noChangeShapeType="1"/>
              </p:cNvSpPr>
              <p:nvPr/>
            </p:nvSpPr>
            <p:spPr bwMode="auto">
              <a:xfrm>
                <a:off x="3087" y="1684"/>
                <a:ext cx="9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16" name="Freeform 173"/>
              <p:cNvSpPr>
                <a:spLocks/>
              </p:cNvSpPr>
              <p:nvPr/>
            </p:nvSpPr>
            <p:spPr bwMode="auto">
              <a:xfrm>
                <a:off x="2222" y="2203"/>
                <a:ext cx="7" cy="18"/>
              </a:xfrm>
              <a:custGeom>
                <a:avLst/>
                <a:gdLst>
                  <a:gd name="T0" fmla="*/ 0 w 31"/>
                  <a:gd name="T1" fmla="*/ 0 h 104"/>
                  <a:gd name="T2" fmla="*/ 0 w 31"/>
                  <a:gd name="T3" fmla="*/ 0 h 104"/>
                  <a:gd name="T4" fmla="*/ 0 w 31"/>
                  <a:gd name="T5" fmla="*/ 0 h 104"/>
                  <a:gd name="T6" fmla="*/ 0 w 31"/>
                  <a:gd name="T7" fmla="*/ 0 h 104"/>
                  <a:gd name="T8" fmla="*/ 0 w 31"/>
                  <a:gd name="T9" fmla="*/ 0 h 104"/>
                  <a:gd name="T10" fmla="*/ 0 w 31"/>
                  <a:gd name="T11" fmla="*/ 0 h 104"/>
                  <a:gd name="T12" fmla="*/ 0 w 31"/>
                  <a:gd name="T13" fmla="*/ 0 h 104"/>
                  <a:gd name="T14" fmla="*/ 0 w 31"/>
                  <a:gd name="T15" fmla="*/ 0 h 104"/>
                  <a:gd name="T16" fmla="*/ 0 w 31"/>
                  <a:gd name="T17" fmla="*/ 0 h 104"/>
                  <a:gd name="T18" fmla="*/ 0 w 31"/>
                  <a:gd name="T19" fmla="*/ 1 h 104"/>
                  <a:gd name="T20" fmla="*/ 0 w 31"/>
                  <a:gd name="T21" fmla="*/ 1 h 104"/>
                  <a:gd name="T22" fmla="*/ 0 w 31"/>
                  <a:gd name="T23" fmla="*/ 1 h 1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104">
                    <a:moveTo>
                      <a:pt x="4" y="0"/>
                    </a:moveTo>
                    <a:lnTo>
                      <a:pt x="2" y="14"/>
                    </a:lnTo>
                    <a:lnTo>
                      <a:pt x="0" y="28"/>
                    </a:lnTo>
                    <a:lnTo>
                      <a:pt x="1" y="42"/>
                    </a:lnTo>
                    <a:lnTo>
                      <a:pt x="2" y="49"/>
                    </a:lnTo>
                    <a:lnTo>
                      <a:pt x="3" y="56"/>
                    </a:lnTo>
                    <a:lnTo>
                      <a:pt x="5" y="62"/>
                    </a:lnTo>
                    <a:lnTo>
                      <a:pt x="9" y="69"/>
                    </a:lnTo>
                    <a:lnTo>
                      <a:pt x="15" y="80"/>
                    </a:lnTo>
                    <a:lnTo>
                      <a:pt x="22" y="93"/>
                    </a:lnTo>
                    <a:lnTo>
                      <a:pt x="27" y="98"/>
                    </a:lnTo>
                    <a:lnTo>
                      <a:pt x="31" y="1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17" name="Freeform 174"/>
              <p:cNvSpPr>
                <a:spLocks/>
              </p:cNvSpPr>
              <p:nvPr/>
            </p:nvSpPr>
            <p:spPr bwMode="auto">
              <a:xfrm>
                <a:off x="2183" y="2136"/>
                <a:ext cx="57" cy="85"/>
              </a:xfrm>
              <a:custGeom>
                <a:avLst/>
                <a:gdLst>
                  <a:gd name="T0" fmla="*/ 2 w 316"/>
                  <a:gd name="T1" fmla="*/ 0 h 496"/>
                  <a:gd name="T2" fmla="*/ 2 w 316"/>
                  <a:gd name="T3" fmla="*/ 0 h 496"/>
                  <a:gd name="T4" fmla="*/ 2 w 316"/>
                  <a:gd name="T5" fmla="*/ 0 h 496"/>
                  <a:gd name="T6" fmla="*/ 2 w 316"/>
                  <a:gd name="T7" fmla="*/ 0 h 496"/>
                  <a:gd name="T8" fmla="*/ 2 w 316"/>
                  <a:gd name="T9" fmla="*/ 0 h 496"/>
                  <a:gd name="T10" fmla="*/ 2 w 316"/>
                  <a:gd name="T11" fmla="*/ 0 h 496"/>
                  <a:gd name="T12" fmla="*/ 1 w 316"/>
                  <a:gd name="T13" fmla="*/ 0 h 496"/>
                  <a:gd name="T14" fmla="*/ 1 w 316"/>
                  <a:gd name="T15" fmla="*/ 0 h 496"/>
                  <a:gd name="T16" fmla="*/ 1 w 316"/>
                  <a:gd name="T17" fmla="*/ 0 h 496"/>
                  <a:gd name="T18" fmla="*/ 1 w 316"/>
                  <a:gd name="T19" fmla="*/ 0 h 496"/>
                  <a:gd name="T20" fmla="*/ 1 w 316"/>
                  <a:gd name="T21" fmla="*/ 0 h 496"/>
                  <a:gd name="T22" fmla="*/ 1 w 316"/>
                  <a:gd name="T23" fmla="*/ 0 h 496"/>
                  <a:gd name="T24" fmla="*/ 1 w 316"/>
                  <a:gd name="T25" fmla="*/ 0 h 496"/>
                  <a:gd name="T26" fmla="*/ 0 w 316"/>
                  <a:gd name="T27" fmla="*/ 1 h 496"/>
                  <a:gd name="T28" fmla="*/ 0 w 316"/>
                  <a:gd name="T29" fmla="*/ 1 h 496"/>
                  <a:gd name="T30" fmla="*/ 0 w 316"/>
                  <a:gd name="T31" fmla="*/ 1 h 496"/>
                  <a:gd name="T32" fmla="*/ 0 w 316"/>
                  <a:gd name="T33" fmla="*/ 2 h 496"/>
                  <a:gd name="T34" fmla="*/ 0 w 316"/>
                  <a:gd name="T35" fmla="*/ 2 h 496"/>
                  <a:gd name="T36" fmla="*/ 0 w 316"/>
                  <a:gd name="T37" fmla="*/ 2 h 496"/>
                  <a:gd name="T38" fmla="*/ 0 w 316"/>
                  <a:gd name="T39" fmla="*/ 2 h 496"/>
                  <a:gd name="T40" fmla="*/ 0 w 316"/>
                  <a:gd name="T41" fmla="*/ 2 h 496"/>
                  <a:gd name="T42" fmla="*/ 0 w 316"/>
                  <a:gd name="T43" fmla="*/ 2 h 496"/>
                  <a:gd name="T44" fmla="*/ 0 w 316"/>
                  <a:gd name="T45" fmla="*/ 2 h 496"/>
                  <a:gd name="T46" fmla="*/ 0 w 316"/>
                  <a:gd name="T47" fmla="*/ 2 h 496"/>
                  <a:gd name="T48" fmla="*/ 0 w 316"/>
                  <a:gd name="T49" fmla="*/ 3 h 496"/>
                  <a:gd name="T50" fmla="*/ 1 w 316"/>
                  <a:gd name="T51" fmla="*/ 3 h 496"/>
                  <a:gd name="T52" fmla="*/ 1 w 316"/>
                  <a:gd name="T53" fmla="*/ 3 h 496"/>
                  <a:gd name="T54" fmla="*/ 1 w 316"/>
                  <a:gd name="T55" fmla="*/ 3 h 496"/>
                  <a:gd name="T56" fmla="*/ 1 w 316"/>
                  <a:gd name="T57" fmla="*/ 2 h 496"/>
                  <a:gd name="T58" fmla="*/ 1 w 316"/>
                  <a:gd name="T59" fmla="*/ 2 h 496"/>
                  <a:gd name="T60" fmla="*/ 1 w 316"/>
                  <a:gd name="T61" fmla="*/ 2 h 496"/>
                  <a:gd name="T62" fmla="*/ 1 w 316"/>
                  <a:gd name="T63" fmla="*/ 2 h 496"/>
                  <a:gd name="T64" fmla="*/ 1 w 316"/>
                  <a:gd name="T65" fmla="*/ 2 h 496"/>
                  <a:gd name="T66" fmla="*/ 1 w 316"/>
                  <a:gd name="T67" fmla="*/ 2 h 496"/>
                  <a:gd name="T68" fmla="*/ 1 w 316"/>
                  <a:gd name="T69" fmla="*/ 2 h 496"/>
                  <a:gd name="T70" fmla="*/ 2 w 316"/>
                  <a:gd name="T71" fmla="*/ 1 h 496"/>
                  <a:gd name="T72" fmla="*/ 2 w 316"/>
                  <a:gd name="T73" fmla="*/ 0 h 4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16" h="496">
                    <a:moveTo>
                      <a:pt x="314" y="66"/>
                    </a:moveTo>
                    <a:lnTo>
                      <a:pt x="316" y="56"/>
                    </a:lnTo>
                    <a:lnTo>
                      <a:pt x="315" y="45"/>
                    </a:lnTo>
                    <a:lnTo>
                      <a:pt x="314" y="35"/>
                    </a:lnTo>
                    <a:lnTo>
                      <a:pt x="310" y="24"/>
                    </a:lnTo>
                    <a:lnTo>
                      <a:pt x="306" y="14"/>
                    </a:lnTo>
                    <a:lnTo>
                      <a:pt x="303" y="9"/>
                    </a:lnTo>
                    <a:lnTo>
                      <a:pt x="300" y="6"/>
                    </a:lnTo>
                    <a:lnTo>
                      <a:pt x="296" y="3"/>
                    </a:lnTo>
                    <a:lnTo>
                      <a:pt x="291" y="2"/>
                    </a:lnTo>
                    <a:lnTo>
                      <a:pt x="287" y="1"/>
                    </a:lnTo>
                    <a:lnTo>
                      <a:pt x="282" y="0"/>
                    </a:lnTo>
                    <a:lnTo>
                      <a:pt x="259" y="1"/>
                    </a:lnTo>
                    <a:lnTo>
                      <a:pt x="239" y="0"/>
                    </a:lnTo>
                    <a:lnTo>
                      <a:pt x="219" y="1"/>
                    </a:lnTo>
                    <a:lnTo>
                      <a:pt x="199" y="2"/>
                    </a:lnTo>
                    <a:lnTo>
                      <a:pt x="188" y="3"/>
                    </a:lnTo>
                    <a:lnTo>
                      <a:pt x="178" y="5"/>
                    </a:lnTo>
                    <a:lnTo>
                      <a:pt x="169" y="8"/>
                    </a:lnTo>
                    <a:lnTo>
                      <a:pt x="159" y="12"/>
                    </a:lnTo>
                    <a:lnTo>
                      <a:pt x="150" y="18"/>
                    </a:lnTo>
                    <a:lnTo>
                      <a:pt x="141" y="24"/>
                    </a:lnTo>
                    <a:lnTo>
                      <a:pt x="126" y="37"/>
                    </a:lnTo>
                    <a:lnTo>
                      <a:pt x="111" y="52"/>
                    </a:lnTo>
                    <a:lnTo>
                      <a:pt x="105" y="59"/>
                    </a:lnTo>
                    <a:lnTo>
                      <a:pt x="98" y="68"/>
                    </a:lnTo>
                    <a:lnTo>
                      <a:pt x="78" y="104"/>
                    </a:lnTo>
                    <a:lnTo>
                      <a:pt x="73" y="112"/>
                    </a:lnTo>
                    <a:lnTo>
                      <a:pt x="70" y="122"/>
                    </a:lnTo>
                    <a:lnTo>
                      <a:pt x="63" y="142"/>
                    </a:lnTo>
                    <a:lnTo>
                      <a:pt x="53" y="182"/>
                    </a:lnTo>
                    <a:lnTo>
                      <a:pt x="31" y="261"/>
                    </a:lnTo>
                    <a:lnTo>
                      <a:pt x="20" y="301"/>
                    </a:lnTo>
                    <a:lnTo>
                      <a:pt x="10" y="341"/>
                    </a:lnTo>
                    <a:lnTo>
                      <a:pt x="5" y="360"/>
                    </a:lnTo>
                    <a:lnTo>
                      <a:pt x="2" y="381"/>
                    </a:lnTo>
                    <a:lnTo>
                      <a:pt x="0" y="391"/>
                    </a:lnTo>
                    <a:lnTo>
                      <a:pt x="0" y="402"/>
                    </a:lnTo>
                    <a:lnTo>
                      <a:pt x="0" y="412"/>
                    </a:lnTo>
                    <a:lnTo>
                      <a:pt x="2" y="422"/>
                    </a:lnTo>
                    <a:lnTo>
                      <a:pt x="4" y="433"/>
                    </a:lnTo>
                    <a:lnTo>
                      <a:pt x="7" y="442"/>
                    </a:lnTo>
                    <a:lnTo>
                      <a:pt x="11" y="452"/>
                    </a:lnTo>
                    <a:lnTo>
                      <a:pt x="15" y="462"/>
                    </a:lnTo>
                    <a:lnTo>
                      <a:pt x="21" y="470"/>
                    </a:lnTo>
                    <a:lnTo>
                      <a:pt x="27" y="478"/>
                    </a:lnTo>
                    <a:lnTo>
                      <a:pt x="36" y="484"/>
                    </a:lnTo>
                    <a:lnTo>
                      <a:pt x="44" y="489"/>
                    </a:lnTo>
                    <a:lnTo>
                      <a:pt x="55" y="493"/>
                    </a:lnTo>
                    <a:lnTo>
                      <a:pt x="64" y="495"/>
                    </a:lnTo>
                    <a:lnTo>
                      <a:pt x="75" y="495"/>
                    </a:lnTo>
                    <a:lnTo>
                      <a:pt x="85" y="495"/>
                    </a:lnTo>
                    <a:lnTo>
                      <a:pt x="106" y="495"/>
                    </a:lnTo>
                    <a:lnTo>
                      <a:pt x="126" y="495"/>
                    </a:lnTo>
                    <a:lnTo>
                      <a:pt x="137" y="496"/>
                    </a:lnTo>
                    <a:lnTo>
                      <a:pt x="146" y="495"/>
                    </a:lnTo>
                    <a:lnTo>
                      <a:pt x="157" y="491"/>
                    </a:lnTo>
                    <a:lnTo>
                      <a:pt x="166" y="486"/>
                    </a:lnTo>
                    <a:lnTo>
                      <a:pt x="174" y="480"/>
                    </a:lnTo>
                    <a:lnTo>
                      <a:pt x="183" y="473"/>
                    </a:lnTo>
                    <a:lnTo>
                      <a:pt x="190" y="466"/>
                    </a:lnTo>
                    <a:lnTo>
                      <a:pt x="196" y="458"/>
                    </a:lnTo>
                    <a:lnTo>
                      <a:pt x="203" y="450"/>
                    </a:lnTo>
                    <a:lnTo>
                      <a:pt x="208" y="441"/>
                    </a:lnTo>
                    <a:lnTo>
                      <a:pt x="213" y="433"/>
                    </a:lnTo>
                    <a:lnTo>
                      <a:pt x="218" y="423"/>
                    </a:lnTo>
                    <a:lnTo>
                      <a:pt x="224" y="404"/>
                    </a:lnTo>
                    <a:lnTo>
                      <a:pt x="230" y="384"/>
                    </a:lnTo>
                    <a:lnTo>
                      <a:pt x="240" y="345"/>
                    </a:lnTo>
                    <a:lnTo>
                      <a:pt x="250" y="304"/>
                    </a:lnTo>
                    <a:lnTo>
                      <a:pt x="271" y="224"/>
                    </a:lnTo>
                    <a:lnTo>
                      <a:pt x="293" y="145"/>
                    </a:lnTo>
                    <a:lnTo>
                      <a:pt x="304" y="105"/>
                    </a:lnTo>
                    <a:lnTo>
                      <a:pt x="314" y="6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18" name="Line 175"/>
              <p:cNvSpPr>
                <a:spLocks noChangeShapeType="1"/>
              </p:cNvSpPr>
              <p:nvPr/>
            </p:nvSpPr>
            <p:spPr bwMode="auto">
              <a:xfrm>
                <a:off x="3087" y="1684"/>
                <a:ext cx="0" cy="9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19" name="Freeform 176"/>
              <p:cNvSpPr>
                <a:spLocks/>
              </p:cNvSpPr>
              <p:nvPr/>
            </p:nvSpPr>
            <p:spPr bwMode="auto">
              <a:xfrm>
                <a:off x="3968" y="1506"/>
                <a:ext cx="68" cy="64"/>
              </a:xfrm>
              <a:custGeom>
                <a:avLst/>
                <a:gdLst>
                  <a:gd name="T0" fmla="*/ 0 w 395"/>
                  <a:gd name="T1" fmla="*/ 0 h 370"/>
                  <a:gd name="T2" fmla="*/ 1 w 395"/>
                  <a:gd name="T3" fmla="*/ 2 h 370"/>
                  <a:gd name="T4" fmla="*/ 2 w 395"/>
                  <a:gd name="T5" fmla="*/ 0 h 370"/>
                  <a:gd name="T6" fmla="*/ 0 60000 65536"/>
                  <a:gd name="T7" fmla="*/ 0 60000 65536"/>
                  <a:gd name="T8" fmla="*/ 0 60000 65536"/>
                </a:gdLst>
                <a:ahLst/>
                <a:cxnLst>
                  <a:cxn ang="T6">
                    <a:pos x="T0" y="T1"/>
                  </a:cxn>
                  <a:cxn ang="T7">
                    <a:pos x="T2" y="T3"/>
                  </a:cxn>
                  <a:cxn ang="T8">
                    <a:pos x="T4" y="T5"/>
                  </a:cxn>
                </a:cxnLst>
                <a:rect l="0" t="0" r="r" b="b"/>
                <a:pathLst>
                  <a:path w="395" h="370">
                    <a:moveTo>
                      <a:pt x="0" y="0"/>
                    </a:moveTo>
                    <a:lnTo>
                      <a:pt x="99" y="370"/>
                    </a:lnTo>
                    <a:lnTo>
                      <a:pt x="39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20" name="Line 177"/>
              <p:cNvSpPr>
                <a:spLocks noChangeShapeType="1"/>
              </p:cNvSpPr>
              <p:nvPr/>
            </p:nvSpPr>
            <p:spPr bwMode="auto">
              <a:xfrm flipH="1">
                <a:off x="3968" y="1570"/>
                <a:ext cx="17"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21" name="Freeform 178"/>
              <p:cNvSpPr>
                <a:spLocks/>
              </p:cNvSpPr>
              <p:nvPr/>
            </p:nvSpPr>
            <p:spPr bwMode="auto">
              <a:xfrm>
                <a:off x="4014" y="1583"/>
                <a:ext cx="58" cy="77"/>
              </a:xfrm>
              <a:custGeom>
                <a:avLst/>
                <a:gdLst>
                  <a:gd name="T0" fmla="*/ 0 w 327"/>
                  <a:gd name="T1" fmla="*/ 0 h 444"/>
                  <a:gd name="T2" fmla="*/ 0 w 327"/>
                  <a:gd name="T3" fmla="*/ 2 h 444"/>
                  <a:gd name="T4" fmla="*/ 1 w 327"/>
                  <a:gd name="T5" fmla="*/ 1 h 444"/>
                  <a:gd name="T6" fmla="*/ 1 w 327"/>
                  <a:gd name="T7" fmla="*/ 2 h 444"/>
                  <a:gd name="T8" fmla="*/ 2 w 327"/>
                  <a:gd name="T9" fmla="*/ 0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7" h="444">
                    <a:moveTo>
                      <a:pt x="50" y="0"/>
                    </a:moveTo>
                    <a:lnTo>
                      <a:pt x="0" y="444"/>
                    </a:lnTo>
                    <a:lnTo>
                      <a:pt x="149" y="148"/>
                    </a:lnTo>
                    <a:lnTo>
                      <a:pt x="139" y="444"/>
                    </a:lnTo>
                    <a:lnTo>
                      <a:pt x="32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22" name="Freeform 179"/>
              <p:cNvSpPr>
                <a:spLocks/>
              </p:cNvSpPr>
              <p:nvPr/>
            </p:nvSpPr>
            <p:spPr bwMode="auto">
              <a:xfrm>
                <a:off x="3121" y="2436"/>
                <a:ext cx="70" cy="65"/>
              </a:xfrm>
              <a:custGeom>
                <a:avLst/>
                <a:gdLst>
                  <a:gd name="T0" fmla="*/ 0 w 395"/>
                  <a:gd name="T1" fmla="*/ 0 h 371"/>
                  <a:gd name="T2" fmla="*/ 1 w 395"/>
                  <a:gd name="T3" fmla="*/ 2 h 371"/>
                  <a:gd name="T4" fmla="*/ 2 w 395"/>
                  <a:gd name="T5" fmla="*/ 0 h 371"/>
                  <a:gd name="T6" fmla="*/ 0 60000 65536"/>
                  <a:gd name="T7" fmla="*/ 0 60000 65536"/>
                  <a:gd name="T8" fmla="*/ 0 60000 65536"/>
                </a:gdLst>
                <a:ahLst/>
                <a:cxnLst>
                  <a:cxn ang="T6">
                    <a:pos x="T0" y="T1"/>
                  </a:cxn>
                  <a:cxn ang="T7">
                    <a:pos x="T2" y="T3"/>
                  </a:cxn>
                  <a:cxn ang="T8">
                    <a:pos x="T4" y="T5"/>
                  </a:cxn>
                </a:cxnLst>
                <a:rect l="0" t="0" r="r" b="b"/>
                <a:pathLst>
                  <a:path w="395" h="371">
                    <a:moveTo>
                      <a:pt x="0" y="0"/>
                    </a:moveTo>
                    <a:lnTo>
                      <a:pt x="99" y="371"/>
                    </a:lnTo>
                    <a:lnTo>
                      <a:pt x="39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23" name="Line 180"/>
              <p:cNvSpPr>
                <a:spLocks noChangeShapeType="1"/>
              </p:cNvSpPr>
              <p:nvPr/>
            </p:nvSpPr>
            <p:spPr bwMode="auto">
              <a:xfrm flipH="1">
                <a:off x="3121" y="2501"/>
                <a:ext cx="18"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24" name="Line 181"/>
              <p:cNvSpPr>
                <a:spLocks noChangeShapeType="1"/>
              </p:cNvSpPr>
              <p:nvPr/>
            </p:nvSpPr>
            <p:spPr bwMode="auto">
              <a:xfrm flipV="1">
                <a:off x="3162" y="2517"/>
                <a:ext cx="21" cy="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25" name="Line 182"/>
              <p:cNvSpPr>
                <a:spLocks noChangeShapeType="1"/>
              </p:cNvSpPr>
              <p:nvPr/>
            </p:nvSpPr>
            <p:spPr bwMode="auto">
              <a:xfrm>
                <a:off x="3174" y="2552"/>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26" name="Line 183"/>
              <p:cNvSpPr>
                <a:spLocks noChangeShapeType="1"/>
              </p:cNvSpPr>
              <p:nvPr/>
            </p:nvSpPr>
            <p:spPr bwMode="auto">
              <a:xfrm flipH="1">
                <a:off x="3192" y="2517"/>
                <a:ext cx="21" cy="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27" name="Line 184"/>
              <p:cNvSpPr>
                <a:spLocks noChangeShapeType="1"/>
              </p:cNvSpPr>
              <p:nvPr/>
            </p:nvSpPr>
            <p:spPr bwMode="auto">
              <a:xfrm>
                <a:off x="2281" y="991"/>
                <a:ext cx="0" cy="6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28" name="Freeform 185"/>
              <p:cNvSpPr>
                <a:spLocks/>
              </p:cNvSpPr>
              <p:nvPr/>
            </p:nvSpPr>
            <p:spPr bwMode="auto">
              <a:xfrm>
                <a:off x="2252" y="934"/>
                <a:ext cx="57" cy="57"/>
              </a:xfrm>
              <a:custGeom>
                <a:avLst/>
                <a:gdLst>
                  <a:gd name="T0" fmla="*/ 2 w 329"/>
                  <a:gd name="T1" fmla="*/ 1 h 329"/>
                  <a:gd name="T2" fmla="*/ 2 w 329"/>
                  <a:gd name="T3" fmla="*/ 1 h 329"/>
                  <a:gd name="T4" fmla="*/ 2 w 329"/>
                  <a:gd name="T5" fmla="*/ 1 h 329"/>
                  <a:gd name="T6" fmla="*/ 2 w 329"/>
                  <a:gd name="T7" fmla="*/ 1 h 329"/>
                  <a:gd name="T8" fmla="*/ 2 w 329"/>
                  <a:gd name="T9" fmla="*/ 1 h 329"/>
                  <a:gd name="T10" fmla="*/ 2 w 329"/>
                  <a:gd name="T11" fmla="*/ 0 h 329"/>
                  <a:gd name="T12" fmla="*/ 2 w 329"/>
                  <a:gd name="T13" fmla="*/ 0 h 329"/>
                  <a:gd name="T14" fmla="*/ 1 w 329"/>
                  <a:gd name="T15" fmla="*/ 0 h 329"/>
                  <a:gd name="T16" fmla="*/ 1 w 329"/>
                  <a:gd name="T17" fmla="*/ 0 h 329"/>
                  <a:gd name="T18" fmla="*/ 1 w 329"/>
                  <a:gd name="T19" fmla="*/ 0 h 329"/>
                  <a:gd name="T20" fmla="*/ 1 w 329"/>
                  <a:gd name="T21" fmla="*/ 0 h 329"/>
                  <a:gd name="T22" fmla="*/ 1 w 329"/>
                  <a:gd name="T23" fmla="*/ 0 h 329"/>
                  <a:gd name="T24" fmla="*/ 1 w 329"/>
                  <a:gd name="T25" fmla="*/ 0 h 329"/>
                  <a:gd name="T26" fmla="*/ 1 w 329"/>
                  <a:gd name="T27" fmla="*/ 0 h 329"/>
                  <a:gd name="T28" fmla="*/ 1 w 329"/>
                  <a:gd name="T29" fmla="*/ 0 h 329"/>
                  <a:gd name="T30" fmla="*/ 1 w 329"/>
                  <a:gd name="T31" fmla="*/ 0 h 329"/>
                  <a:gd name="T32" fmla="*/ 1 w 329"/>
                  <a:gd name="T33" fmla="*/ 0 h 329"/>
                  <a:gd name="T34" fmla="*/ 1 w 329"/>
                  <a:gd name="T35" fmla="*/ 0 h 329"/>
                  <a:gd name="T36" fmla="*/ 0 w 329"/>
                  <a:gd name="T37" fmla="*/ 0 h 329"/>
                  <a:gd name="T38" fmla="*/ 0 w 329"/>
                  <a:gd name="T39" fmla="*/ 0 h 329"/>
                  <a:gd name="T40" fmla="*/ 0 w 329"/>
                  <a:gd name="T41" fmla="*/ 0 h 329"/>
                  <a:gd name="T42" fmla="*/ 0 w 329"/>
                  <a:gd name="T43" fmla="*/ 0 h 329"/>
                  <a:gd name="T44" fmla="*/ 0 w 329"/>
                  <a:gd name="T45" fmla="*/ 1 h 329"/>
                  <a:gd name="T46" fmla="*/ 0 w 329"/>
                  <a:gd name="T47" fmla="*/ 1 h 329"/>
                  <a:gd name="T48" fmla="*/ 0 w 329"/>
                  <a:gd name="T49" fmla="*/ 1 h 329"/>
                  <a:gd name="T50" fmla="*/ 0 w 329"/>
                  <a:gd name="T51" fmla="*/ 1 h 329"/>
                  <a:gd name="T52" fmla="*/ 0 w 329"/>
                  <a:gd name="T53" fmla="*/ 1 h 329"/>
                  <a:gd name="T54" fmla="*/ 0 w 329"/>
                  <a:gd name="T55" fmla="*/ 1 h 329"/>
                  <a:gd name="T56" fmla="*/ 0 w 329"/>
                  <a:gd name="T57" fmla="*/ 1 h 329"/>
                  <a:gd name="T58" fmla="*/ 0 w 329"/>
                  <a:gd name="T59" fmla="*/ 1 h 329"/>
                  <a:gd name="T60" fmla="*/ 0 w 329"/>
                  <a:gd name="T61" fmla="*/ 1 h 329"/>
                  <a:gd name="T62" fmla="*/ 0 w 329"/>
                  <a:gd name="T63" fmla="*/ 1 h 329"/>
                  <a:gd name="T64" fmla="*/ 0 w 329"/>
                  <a:gd name="T65" fmla="*/ 1 h 329"/>
                  <a:gd name="T66" fmla="*/ 0 w 329"/>
                  <a:gd name="T67" fmla="*/ 2 h 329"/>
                  <a:gd name="T68" fmla="*/ 0 w 329"/>
                  <a:gd name="T69" fmla="*/ 2 h 329"/>
                  <a:gd name="T70" fmla="*/ 1 w 329"/>
                  <a:gd name="T71" fmla="*/ 2 h 329"/>
                  <a:gd name="T72" fmla="*/ 1 w 329"/>
                  <a:gd name="T73" fmla="*/ 2 h 329"/>
                  <a:gd name="T74" fmla="*/ 1 w 329"/>
                  <a:gd name="T75" fmla="*/ 2 h 329"/>
                  <a:gd name="T76" fmla="*/ 1 w 329"/>
                  <a:gd name="T77" fmla="*/ 2 h 329"/>
                  <a:gd name="T78" fmla="*/ 1 w 329"/>
                  <a:gd name="T79" fmla="*/ 2 h 329"/>
                  <a:gd name="T80" fmla="*/ 1 w 329"/>
                  <a:gd name="T81" fmla="*/ 2 h 329"/>
                  <a:gd name="T82" fmla="*/ 1 w 329"/>
                  <a:gd name="T83" fmla="*/ 2 h 329"/>
                  <a:gd name="T84" fmla="*/ 1 w 329"/>
                  <a:gd name="T85" fmla="*/ 2 h 329"/>
                  <a:gd name="T86" fmla="*/ 1 w 329"/>
                  <a:gd name="T87" fmla="*/ 2 h 329"/>
                  <a:gd name="T88" fmla="*/ 1 w 329"/>
                  <a:gd name="T89" fmla="*/ 2 h 329"/>
                  <a:gd name="T90" fmla="*/ 1 w 329"/>
                  <a:gd name="T91" fmla="*/ 2 h 329"/>
                  <a:gd name="T92" fmla="*/ 2 w 329"/>
                  <a:gd name="T93" fmla="*/ 1 h 329"/>
                  <a:gd name="T94" fmla="*/ 2 w 329"/>
                  <a:gd name="T95" fmla="*/ 1 h 329"/>
                  <a:gd name="T96" fmla="*/ 2 w 329"/>
                  <a:gd name="T97" fmla="*/ 1 h 329"/>
                  <a:gd name="T98" fmla="*/ 2 w 329"/>
                  <a:gd name="T99" fmla="*/ 1 h 329"/>
                  <a:gd name="T100" fmla="*/ 2 w 329"/>
                  <a:gd name="T101" fmla="*/ 1 h 329"/>
                  <a:gd name="T102" fmla="*/ 2 w 329"/>
                  <a:gd name="T103" fmla="*/ 1 h 329"/>
                  <a:gd name="T104" fmla="*/ 2 w 329"/>
                  <a:gd name="T105" fmla="*/ 1 h 3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29" h="329">
                    <a:moveTo>
                      <a:pt x="329" y="164"/>
                    </a:moveTo>
                    <a:lnTo>
                      <a:pt x="328" y="145"/>
                    </a:lnTo>
                    <a:lnTo>
                      <a:pt x="325" y="125"/>
                    </a:lnTo>
                    <a:lnTo>
                      <a:pt x="318" y="106"/>
                    </a:lnTo>
                    <a:lnTo>
                      <a:pt x="311" y="88"/>
                    </a:lnTo>
                    <a:lnTo>
                      <a:pt x="300" y="71"/>
                    </a:lnTo>
                    <a:lnTo>
                      <a:pt x="288" y="56"/>
                    </a:lnTo>
                    <a:lnTo>
                      <a:pt x="274" y="41"/>
                    </a:lnTo>
                    <a:lnTo>
                      <a:pt x="259" y="29"/>
                    </a:lnTo>
                    <a:lnTo>
                      <a:pt x="242" y="18"/>
                    </a:lnTo>
                    <a:lnTo>
                      <a:pt x="224" y="11"/>
                    </a:lnTo>
                    <a:lnTo>
                      <a:pt x="205" y="5"/>
                    </a:lnTo>
                    <a:lnTo>
                      <a:pt x="184" y="1"/>
                    </a:lnTo>
                    <a:lnTo>
                      <a:pt x="165" y="0"/>
                    </a:lnTo>
                    <a:lnTo>
                      <a:pt x="145" y="1"/>
                    </a:lnTo>
                    <a:lnTo>
                      <a:pt x="126" y="5"/>
                    </a:lnTo>
                    <a:lnTo>
                      <a:pt x="107" y="11"/>
                    </a:lnTo>
                    <a:lnTo>
                      <a:pt x="88" y="18"/>
                    </a:lnTo>
                    <a:lnTo>
                      <a:pt x="71" y="29"/>
                    </a:lnTo>
                    <a:lnTo>
                      <a:pt x="55" y="41"/>
                    </a:lnTo>
                    <a:lnTo>
                      <a:pt x="42" y="56"/>
                    </a:lnTo>
                    <a:lnTo>
                      <a:pt x="30" y="71"/>
                    </a:lnTo>
                    <a:lnTo>
                      <a:pt x="19" y="88"/>
                    </a:lnTo>
                    <a:lnTo>
                      <a:pt x="11" y="106"/>
                    </a:lnTo>
                    <a:lnTo>
                      <a:pt x="5" y="125"/>
                    </a:lnTo>
                    <a:lnTo>
                      <a:pt x="1" y="145"/>
                    </a:lnTo>
                    <a:lnTo>
                      <a:pt x="0" y="164"/>
                    </a:lnTo>
                    <a:lnTo>
                      <a:pt x="1" y="185"/>
                    </a:lnTo>
                    <a:lnTo>
                      <a:pt x="5" y="204"/>
                    </a:lnTo>
                    <a:lnTo>
                      <a:pt x="11" y="223"/>
                    </a:lnTo>
                    <a:lnTo>
                      <a:pt x="19" y="241"/>
                    </a:lnTo>
                    <a:lnTo>
                      <a:pt x="30" y="258"/>
                    </a:lnTo>
                    <a:lnTo>
                      <a:pt x="42" y="274"/>
                    </a:lnTo>
                    <a:lnTo>
                      <a:pt x="55" y="288"/>
                    </a:lnTo>
                    <a:lnTo>
                      <a:pt x="71" y="301"/>
                    </a:lnTo>
                    <a:lnTo>
                      <a:pt x="88" y="310"/>
                    </a:lnTo>
                    <a:lnTo>
                      <a:pt x="107" y="319"/>
                    </a:lnTo>
                    <a:lnTo>
                      <a:pt x="126" y="324"/>
                    </a:lnTo>
                    <a:lnTo>
                      <a:pt x="145" y="328"/>
                    </a:lnTo>
                    <a:lnTo>
                      <a:pt x="165" y="329"/>
                    </a:lnTo>
                    <a:lnTo>
                      <a:pt x="184" y="328"/>
                    </a:lnTo>
                    <a:lnTo>
                      <a:pt x="205" y="324"/>
                    </a:lnTo>
                    <a:lnTo>
                      <a:pt x="224" y="319"/>
                    </a:lnTo>
                    <a:lnTo>
                      <a:pt x="242" y="310"/>
                    </a:lnTo>
                    <a:lnTo>
                      <a:pt x="259" y="301"/>
                    </a:lnTo>
                    <a:lnTo>
                      <a:pt x="274" y="288"/>
                    </a:lnTo>
                    <a:lnTo>
                      <a:pt x="288" y="274"/>
                    </a:lnTo>
                    <a:lnTo>
                      <a:pt x="300" y="258"/>
                    </a:lnTo>
                    <a:lnTo>
                      <a:pt x="311" y="241"/>
                    </a:lnTo>
                    <a:lnTo>
                      <a:pt x="318" y="223"/>
                    </a:lnTo>
                    <a:lnTo>
                      <a:pt x="325" y="204"/>
                    </a:lnTo>
                    <a:lnTo>
                      <a:pt x="328" y="185"/>
                    </a:lnTo>
                    <a:lnTo>
                      <a:pt x="329" y="164"/>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29" name="Freeform 186"/>
              <p:cNvSpPr>
                <a:spLocks/>
              </p:cNvSpPr>
              <p:nvPr/>
            </p:nvSpPr>
            <p:spPr bwMode="auto">
              <a:xfrm>
                <a:off x="2252" y="2131"/>
                <a:ext cx="57" cy="57"/>
              </a:xfrm>
              <a:custGeom>
                <a:avLst/>
                <a:gdLst>
                  <a:gd name="T0" fmla="*/ 2 w 329"/>
                  <a:gd name="T1" fmla="*/ 1 h 330"/>
                  <a:gd name="T2" fmla="*/ 2 w 329"/>
                  <a:gd name="T3" fmla="*/ 1 h 330"/>
                  <a:gd name="T4" fmla="*/ 2 w 329"/>
                  <a:gd name="T5" fmla="*/ 1 h 330"/>
                  <a:gd name="T6" fmla="*/ 2 w 329"/>
                  <a:gd name="T7" fmla="*/ 1 h 330"/>
                  <a:gd name="T8" fmla="*/ 2 w 329"/>
                  <a:gd name="T9" fmla="*/ 1 h 330"/>
                  <a:gd name="T10" fmla="*/ 2 w 329"/>
                  <a:gd name="T11" fmla="*/ 0 h 330"/>
                  <a:gd name="T12" fmla="*/ 2 w 329"/>
                  <a:gd name="T13" fmla="*/ 0 h 330"/>
                  <a:gd name="T14" fmla="*/ 1 w 329"/>
                  <a:gd name="T15" fmla="*/ 0 h 330"/>
                  <a:gd name="T16" fmla="*/ 1 w 329"/>
                  <a:gd name="T17" fmla="*/ 0 h 330"/>
                  <a:gd name="T18" fmla="*/ 1 w 329"/>
                  <a:gd name="T19" fmla="*/ 0 h 330"/>
                  <a:gd name="T20" fmla="*/ 1 w 329"/>
                  <a:gd name="T21" fmla="*/ 0 h 330"/>
                  <a:gd name="T22" fmla="*/ 1 w 329"/>
                  <a:gd name="T23" fmla="*/ 0 h 330"/>
                  <a:gd name="T24" fmla="*/ 1 w 329"/>
                  <a:gd name="T25" fmla="*/ 0 h 330"/>
                  <a:gd name="T26" fmla="*/ 1 w 329"/>
                  <a:gd name="T27" fmla="*/ 0 h 330"/>
                  <a:gd name="T28" fmla="*/ 1 w 329"/>
                  <a:gd name="T29" fmla="*/ 0 h 330"/>
                  <a:gd name="T30" fmla="*/ 1 w 329"/>
                  <a:gd name="T31" fmla="*/ 0 h 330"/>
                  <a:gd name="T32" fmla="*/ 1 w 329"/>
                  <a:gd name="T33" fmla="*/ 0 h 330"/>
                  <a:gd name="T34" fmla="*/ 1 w 329"/>
                  <a:gd name="T35" fmla="*/ 0 h 330"/>
                  <a:gd name="T36" fmla="*/ 0 w 329"/>
                  <a:gd name="T37" fmla="*/ 0 h 330"/>
                  <a:gd name="T38" fmla="*/ 0 w 329"/>
                  <a:gd name="T39" fmla="*/ 0 h 330"/>
                  <a:gd name="T40" fmla="*/ 0 w 329"/>
                  <a:gd name="T41" fmla="*/ 0 h 330"/>
                  <a:gd name="T42" fmla="*/ 0 w 329"/>
                  <a:gd name="T43" fmla="*/ 0 h 330"/>
                  <a:gd name="T44" fmla="*/ 0 w 329"/>
                  <a:gd name="T45" fmla="*/ 1 h 330"/>
                  <a:gd name="T46" fmla="*/ 0 w 329"/>
                  <a:gd name="T47" fmla="*/ 1 h 330"/>
                  <a:gd name="T48" fmla="*/ 0 w 329"/>
                  <a:gd name="T49" fmla="*/ 1 h 330"/>
                  <a:gd name="T50" fmla="*/ 0 w 329"/>
                  <a:gd name="T51" fmla="*/ 1 h 330"/>
                  <a:gd name="T52" fmla="*/ 0 w 329"/>
                  <a:gd name="T53" fmla="*/ 1 h 330"/>
                  <a:gd name="T54" fmla="*/ 0 w 329"/>
                  <a:gd name="T55" fmla="*/ 1 h 330"/>
                  <a:gd name="T56" fmla="*/ 0 w 329"/>
                  <a:gd name="T57" fmla="*/ 1 h 330"/>
                  <a:gd name="T58" fmla="*/ 0 w 329"/>
                  <a:gd name="T59" fmla="*/ 1 h 330"/>
                  <a:gd name="T60" fmla="*/ 0 w 329"/>
                  <a:gd name="T61" fmla="*/ 1 h 330"/>
                  <a:gd name="T62" fmla="*/ 0 w 329"/>
                  <a:gd name="T63" fmla="*/ 1 h 330"/>
                  <a:gd name="T64" fmla="*/ 0 w 329"/>
                  <a:gd name="T65" fmla="*/ 1 h 330"/>
                  <a:gd name="T66" fmla="*/ 0 w 329"/>
                  <a:gd name="T67" fmla="*/ 2 h 330"/>
                  <a:gd name="T68" fmla="*/ 0 w 329"/>
                  <a:gd name="T69" fmla="*/ 2 h 330"/>
                  <a:gd name="T70" fmla="*/ 1 w 329"/>
                  <a:gd name="T71" fmla="*/ 2 h 330"/>
                  <a:gd name="T72" fmla="*/ 1 w 329"/>
                  <a:gd name="T73" fmla="*/ 2 h 330"/>
                  <a:gd name="T74" fmla="*/ 1 w 329"/>
                  <a:gd name="T75" fmla="*/ 2 h 330"/>
                  <a:gd name="T76" fmla="*/ 1 w 329"/>
                  <a:gd name="T77" fmla="*/ 2 h 330"/>
                  <a:gd name="T78" fmla="*/ 1 w 329"/>
                  <a:gd name="T79" fmla="*/ 2 h 330"/>
                  <a:gd name="T80" fmla="*/ 1 w 329"/>
                  <a:gd name="T81" fmla="*/ 2 h 330"/>
                  <a:gd name="T82" fmla="*/ 1 w 329"/>
                  <a:gd name="T83" fmla="*/ 2 h 330"/>
                  <a:gd name="T84" fmla="*/ 1 w 329"/>
                  <a:gd name="T85" fmla="*/ 2 h 330"/>
                  <a:gd name="T86" fmla="*/ 1 w 329"/>
                  <a:gd name="T87" fmla="*/ 2 h 330"/>
                  <a:gd name="T88" fmla="*/ 1 w 329"/>
                  <a:gd name="T89" fmla="*/ 2 h 330"/>
                  <a:gd name="T90" fmla="*/ 1 w 329"/>
                  <a:gd name="T91" fmla="*/ 2 h 330"/>
                  <a:gd name="T92" fmla="*/ 2 w 329"/>
                  <a:gd name="T93" fmla="*/ 1 h 330"/>
                  <a:gd name="T94" fmla="*/ 2 w 329"/>
                  <a:gd name="T95" fmla="*/ 1 h 330"/>
                  <a:gd name="T96" fmla="*/ 2 w 329"/>
                  <a:gd name="T97" fmla="*/ 1 h 330"/>
                  <a:gd name="T98" fmla="*/ 2 w 329"/>
                  <a:gd name="T99" fmla="*/ 1 h 330"/>
                  <a:gd name="T100" fmla="*/ 2 w 329"/>
                  <a:gd name="T101" fmla="*/ 1 h 330"/>
                  <a:gd name="T102" fmla="*/ 2 w 329"/>
                  <a:gd name="T103" fmla="*/ 1 h 330"/>
                  <a:gd name="T104" fmla="*/ 2 w 329"/>
                  <a:gd name="T105" fmla="*/ 1 h 33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29" h="330">
                    <a:moveTo>
                      <a:pt x="329" y="165"/>
                    </a:moveTo>
                    <a:lnTo>
                      <a:pt x="328" y="145"/>
                    </a:lnTo>
                    <a:lnTo>
                      <a:pt x="325" y="126"/>
                    </a:lnTo>
                    <a:lnTo>
                      <a:pt x="318" y="106"/>
                    </a:lnTo>
                    <a:lnTo>
                      <a:pt x="311" y="88"/>
                    </a:lnTo>
                    <a:lnTo>
                      <a:pt x="300" y="71"/>
                    </a:lnTo>
                    <a:lnTo>
                      <a:pt x="288" y="55"/>
                    </a:lnTo>
                    <a:lnTo>
                      <a:pt x="274" y="41"/>
                    </a:lnTo>
                    <a:lnTo>
                      <a:pt x="259" y="30"/>
                    </a:lnTo>
                    <a:lnTo>
                      <a:pt x="242" y="19"/>
                    </a:lnTo>
                    <a:lnTo>
                      <a:pt x="224" y="11"/>
                    </a:lnTo>
                    <a:lnTo>
                      <a:pt x="205" y="5"/>
                    </a:lnTo>
                    <a:lnTo>
                      <a:pt x="184" y="1"/>
                    </a:lnTo>
                    <a:lnTo>
                      <a:pt x="165" y="0"/>
                    </a:lnTo>
                    <a:lnTo>
                      <a:pt x="145" y="1"/>
                    </a:lnTo>
                    <a:lnTo>
                      <a:pt x="126" y="5"/>
                    </a:lnTo>
                    <a:lnTo>
                      <a:pt x="107" y="11"/>
                    </a:lnTo>
                    <a:lnTo>
                      <a:pt x="88" y="19"/>
                    </a:lnTo>
                    <a:lnTo>
                      <a:pt x="71" y="30"/>
                    </a:lnTo>
                    <a:lnTo>
                      <a:pt x="55" y="41"/>
                    </a:lnTo>
                    <a:lnTo>
                      <a:pt x="42" y="55"/>
                    </a:lnTo>
                    <a:lnTo>
                      <a:pt x="30" y="71"/>
                    </a:lnTo>
                    <a:lnTo>
                      <a:pt x="19" y="88"/>
                    </a:lnTo>
                    <a:lnTo>
                      <a:pt x="11" y="106"/>
                    </a:lnTo>
                    <a:lnTo>
                      <a:pt x="5" y="126"/>
                    </a:lnTo>
                    <a:lnTo>
                      <a:pt x="1" y="145"/>
                    </a:lnTo>
                    <a:lnTo>
                      <a:pt x="0" y="165"/>
                    </a:lnTo>
                    <a:lnTo>
                      <a:pt x="1" y="185"/>
                    </a:lnTo>
                    <a:lnTo>
                      <a:pt x="5" y="204"/>
                    </a:lnTo>
                    <a:lnTo>
                      <a:pt x="11" y="224"/>
                    </a:lnTo>
                    <a:lnTo>
                      <a:pt x="19" y="242"/>
                    </a:lnTo>
                    <a:lnTo>
                      <a:pt x="30" y="259"/>
                    </a:lnTo>
                    <a:lnTo>
                      <a:pt x="42" y="274"/>
                    </a:lnTo>
                    <a:lnTo>
                      <a:pt x="55" y="288"/>
                    </a:lnTo>
                    <a:lnTo>
                      <a:pt x="71" y="300"/>
                    </a:lnTo>
                    <a:lnTo>
                      <a:pt x="88" y="311"/>
                    </a:lnTo>
                    <a:lnTo>
                      <a:pt x="107" y="319"/>
                    </a:lnTo>
                    <a:lnTo>
                      <a:pt x="126" y="325"/>
                    </a:lnTo>
                    <a:lnTo>
                      <a:pt x="145" y="328"/>
                    </a:lnTo>
                    <a:lnTo>
                      <a:pt x="165" y="330"/>
                    </a:lnTo>
                    <a:lnTo>
                      <a:pt x="184" y="328"/>
                    </a:lnTo>
                    <a:lnTo>
                      <a:pt x="205" y="325"/>
                    </a:lnTo>
                    <a:lnTo>
                      <a:pt x="224" y="319"/>
                    </a:lnTo>
                    <a:lnTo>
                      <a:pt x="242" y="311"/>
                    </a:lnTo>
                    <a:lnTo>
                      <a:pt x="259" y="300"/>
                    </a:lnTo>
                    <a:lnTo>
                      <a:pt x="274" y="288"/>
                    </a:lnTo>
                    <a:lnTo>
                      <a:pt x="288" y="274"/>
                    </a:lnTo>
                    <a:lnTo>
                      <a:pt x="300" y="259"/>
                    </a:lnTo>
                    <a:lnTo>
                      <a:pt x="311" y="242"/>
                    </a:lnTo>
                    <a:lnTo>
                      <a:pt x="318" y="224"/>
                    </a:lnTo>
                    <a:lnTo>
                      <a:pt x="325" y="204"/>
                    </a:lnTo>
                    <a:lnTo>
                      <a:pt x="328" y="185"/>
                    </a:lnTo>
                    <a:lnTo>
                      <a:pt x="329" y="16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30" name="Freeform 187"/>
              <p:cNvSpPr>
                <a:spLocks/>
              </p:cNvSpPr>
              <p:nvPr/>
            </p:nvSpPr>
            <p:spPr bwMode="auto">
              <a:xfrm>
                <a:off x="2144" y="1642"/>
                <a:ext cx="5" cy="18"/>
              </a:xfrm>
              <a:custGeom>
                <a:avLst/>
                <a:gdLst>
                  <a:gd name="T0" fmla="*/ 0 w 30"/>
                  <a:gd name="T1" fmla="*/ 0 h 104"/>
                  <a:gd name="T2" fmla="*/ 0 w 30"/>
                  <a:gd name="T3" fmla="*/ 0 h 104"/>
                  <a:gd name="T4" fmla="*/ 0 w 30"/>
                  <a:gd name="T5" fmla="*/ 0 h 104"/>
                  <a:gd name="T6" fmla="*/ 0 w 30"/>
                  <a:gd name="T7" fmla="*/ 0 h 104"/>
                  <a:gd name="T8" fmla="*/ 0 w 30"/>
                  <a:gd name="T9" fmla="*/ 0 h 104"/>
                  <a:gd name="T10" fmla="*/ 0 w 30"/>
                  <a:gd name="T11" fmla="*/ 0 h 104"/>
                  <a:gd name="T12" fmla="*/ 0 w 30"/>
                  <a:gd name="T13" fmla="*/ 0 h 104"/>
                  <a:gd name="T14" fmla="*/ 0 w 30"/>
                  <a:gd name="T15" fmla="*/ 0 h 104"/>
                  <a:gd name="T16" fmla="*/ 0 w 30"/>
                  <a:gd name="T17" fmla="*/ 0 h 104"/>
                  <a:gd name="T18" fmla="*/ 0 w 30"/>
                  <a:gd name="T19" fmla="*/ 1 h 104"/>
                  <a:gd name="T20" fmla="*/ 0 w 30"/>
                  <a:gd name="T21" fmla="*/ 1 h 104"/>
                  <a:gd name="T22" fmla="*/ 0 w 30"/>
                  <a:gd name="T23" fmla="*/ 1 h 1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0" h="104">
                    <a:moveTo>
                      <a:pt x="5" y="0"/>
                    </a:moveTo>
                    <a:lnTo>
                      <a:pt x="2" y="14"/>
                    </a:lnTo>
                    <a:lnTo>
                      <a:pt x="0" y="28"/>
                    </a:lnTo>
                    <a:lnTo>
                      <a:pt x="0" y="42"/>
                    </a:lnTo>
                    <a:lnTo>
                      <a:pt x="2" y="49"/>
                    </a:lnTo>
                    <a:lnTo>
                      <a:pt x="3" y="56"/>
                    </a:lnTo>
                    <a:lnTo>
                      <a:pt x="6" y="62"/>
                    </a:lnTo>
                    <a:lnTo>
                      <a:pt x="8" y="68"/>
                    </a:lnTo>
                    <a:lnTo>
                      <a:pt x="15" y="80"/>
                    </a:lnTo>
                    <a:lnTo>
                      <a:pt x="23" y="92"/>
                    </a:lnTo>
                    <a:lnTo>
                      <a:pt x="26" y="98"/>
                    </a:lnTo>
                    <a:lnTo>
                      <a:pt x="30" y="1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31" name="Freeform 188"/>
              <p:cNvSpPr>
                <a:spLocks/>
              </p:cNvSpPr>
              <p:nvPr/>
            </p:nvSpPr>
            <p:spPr bwMode="auto">
              <a:xfrm>
                <a:off x="2105" y="1573"/>
                <a:ext cx="55" cy="87"/>
              </a:xfrm>
              <a:custGeom>
                <a:avLst/>
                <a:gdLst>
                  <a:gd name="T0" fmla="*/ 2 w 315"/>
                  <a:gd name="T1" fmla="*/ 0 h 497"/>
                  <a:gd name="T2" fmla="*/ 2 w 315"/>
                  <a:gd name="T3" fmla="*/ 0 h 497"/>
                  <a:gd name="T4" fmla="*/ 2 w 315"/>
                  <a:gd name="T5" fmla="*/ 0 h 497"/>
                  <a:gd name="T6" fmla="*/ 2 w 315"/>
                  <a:gd name="T7" fmla="*/ 0 h 497"/>
                  <a:gd name="T8" fmla="*/ 2 w 315"/>
                  <a:gd name="T9" fmla="*/ 0 h 497"/>
                  <a:gd name="T10" fmla="*/ 2 w 315"/>
                  <a:gd name="T11" fmla="*/ 0 h 497"/>
                  <a:gd name="T12" fmla="*/ 1 w 315"/>
                  <a:gd name="T13" fmla="*/ 0 h 497"/>
                  <a:gd name="T14" fmla="*/ 1 w 315"/>
                  <a:gd name="T15" fmla="*/ 0 h 497"/>
                  <a:gd name="T16" fmla="*/ 1 w 315"/>
                  <a:gd name="T17" fmla="*/ 0 h 497"/>
                  <a:gd name="T18" fmla="*/ 1 w 315"/>
                  <a:gd name="T19" fmla="*/ 0 h 497"/>
                  <a:gd name="T20" fmla="*/ 1 w 315"/>
                  <a:gd name="T21" fmla="*/ 0 h 497"/>
                  <a:gd name="T22" fmla="*/ 1 w 315"/>
                  <a:gd name="T23" fmla="*/ 0 h 497"/>
                  <a:gd name="T24" fmla="*/ 1 w 315"/>
                  <a:gd name="T25" fmla="*/ 0 h 497"/>
                  <a:gd name="T26" fmla="*/ 0 w 315"/>
                  <a:gd name="T27" fmla="*/ 1 h 497"/>
                  <a:gd name="T28" fmla="*/ 0 w 315"/>
                  <a:gd name="T29" fmla="*/ 1 h 497"/>
                  <a:gd name="T30" fmla="*/ 0 w 315"/>
                  <a:gd name="T31" fmla="*/ 1 h 497"/>
                  <a:gd name="T32" fmla="*/ 0 w 315"/>
                  <a:gd name="T33" fmla="*/ 2 h 497"/>
                  <a:gd name="T34" fmla="*/ 0 w 315"/>
                  <a:gd name="T35" fmla="*/ 2 h 497"/>
                  <a:gd name="T36" fmla="*/ 0 w 315"/>
                  <a:gd name="T37" fmla="*/ 2 h 497"/>
                  <a:gd name="T38" fmla="*/ 0 w 315"/>
                  <a:gd name="T39" fmla="*/ 2 h 497"/>
                  <a:gd name="T40" fmla="*/ 0 w 315"/>
                  <a:gd name="T41" fmla="*/ 2 h 497"/>
                  <a:gd name="T42" fmla="*/ 0 w 315"/>
                  <a:gd name="T43" fmla="*/ 2 h 497"/>
                  <a:gd name="T44" fmla="*/ 0 w 315"/>
                  <a:gd name="T45" fmla="*/ 3 h 497"/>
                  <a:gd name="T46" fmla="*/ 0 w 315"/>
                  <a:gd name="T47" fmla="*/ 3 h 497"/>
                  <a:gd name="T48" fmla="*/ 0 w 315"/>
                  <a:gd name="T49" fmla="*/ 3 h 497"/>
                  <a:gd name="T50" fmla="*/ 1 w 315"/>
                  <a:gd name="T51" fmla="*/ 3 h 497"/>
                  <a:gd name="T52" fmla="*/ 1 w 315"/>
                  <a:gd name="T53" fmla="*/ 3 h 497"/>
                  <a:gd name="T54" fmla="*/ 1 w 315"/>
                  <a:gd name="T55" fmla="*/ 3 h 497"/>
                  <a:gd name="T56" fmla="*/ 1 w 315"/>
                  <a:gd name="T57" fmla="*/ 3 h 497"/>
                  <a:gd name="T58" fmla="*/ 1 w 315"/>
                  <a:gd name="T59" fmla="*/ 3 h 497"/>
                  <a:gd name="T60" fmla="*/ 1 w 315"/>
                  <a:gd name="T61" fmla="*/ 2 h 497"/>
                  <a:gd name="T62" fmla="*/ 1 w 315"/>
                  <a:gd name="T63" fmla="*/ 2 h 497"/>
                  <a:gd name="T64" fmla="*/ 1 w 315"/>
                  <a:gd name="T65" fmla="*/ 2 h 497"/>
                  <a:gd name="T66" fmla="*/ 1 w 315"/>
                  <a:gd name="T67" fmla="*/ 2 h 497"/>
                  <a:gd name="T68" fmla="*/ 1 w 315"/>
                  <a:gd name="T69" fmla="*/ 2 h 497"/>
                  <a:gd name="T70" fmla="*/ 2 w 315"/>
                  <a:gd name="T71" fmla="*/ 1 h 497"/>
                  <a:gd name="T72" fmla="*/ 2 w 315"/>
                  <a:gd name="T73" fmla="*/ 0 h 4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15" h="497">
                    <a:moveTo>
                      <a:pt x="314" y="67"/>
                    </a:moveTo>
                    <a:lnTo>
                      <a:pt x="315" y="56"/>
                    </a:lnTo>
                    <a:lnTo>
                      <a:pt x="315" y="46"/>
                    </a:lnTo>
                    <a:lnTo>
                      <a:pt x="313" y="36"/>
                    </a:lnTo>
                    <a:lnTo>
                      <a:pt x="310" y="25"/>
                    </a:lnTo>
                    <a:lnTo>
                      <a:pt x="305" y="15"/>
                    </a:lnTo>
                    <a:lnTo>
                      <a:pt x="303" y="10"/>
                    </a:lnTo>
                    <a:lnTo>
                      <a:pt x="300" y="7"/>
                    </a:lnTo>
                    <a:lnTo>
                      <a:pt x="296" y="4"/>
                    </a:lnTo>
                    <a:lnTo>
                      <a:pt x="292" y="2"/>
                    </a:lnTo>
                    <a:lnTo>
                      <a:pt x="286" y="0"/>
                    </a:lnTo>
                    <a:lnTo>
                      <a:pt x="281" y="0"/>
                    </a:lnTo>
                    <a:lnTo>
                      <a:pt x="260" y="0"/>
                    </a:lnTo>
                    <a:lnTo>
                      <a:pt x="238" y="0"/>
                    </a:lnTo>
                    <a:lnTo>
                      <a:pt x="218" y="0"/>
                    </a:lnTo>
                    <a:lnTo>
                      <a:pt x="198" y="3"/>
                    </a:lnTo>
                    <a:lnTo>
                      <a:pt x="188" y="4"/>
                    </a:lnTo>
                    <a:lnTo>
                      <a:pt x="178" y="6"/>
                    </a:lnTo>
                    <a:lnTo>
                      <a:pt x="168" y="9"/>
                    </a:lnTo>
                    <a:lnTo>
                      <a:pt x="158" y="13"/>
                    </a:lnTo>
                    <a:lnTo>
                      <a:pt x="150" y="19"/>
                    </a:lnTo>
                    <a:lnTo>
                      <a:pt x="141" y="25"/>
                    </a:lnTo>
                    <a:lnTo>
                      <a:pt x="125" y="38"/>
                    </a:lnTo>
                    <a:lnTo>
                      <a:pt x="111" y="53"/>
                    </a:lnTo>
                    <a:lnTo>
                      <a:pt x="104" y="60"/>
                    </a:lnTo>
                    <a:lnTo>
                      <a:pt x="99" y="69"/>
                    </a:lnTo>
                    <a:lnTo>
                      <a:pt x="78" y="105"/>
                    </a:lnTo>
                    <a:lnTo>
                      <a:pt x="73" y="113"/>
                    </a:lnTo>
                    <a:lnTo>
                      <a:pt x="69" y="123"/>
                    </a:lnTo>
                    <a:lnTo>
                      <a:pt x="64" y="143"/>
                    </a:lnTo>
                    <a:lnTo>
                      <a:pt x="53" y="183"/>
                    </a:lnTo>
                    <a:lnTo>
                      <a:pt x="31" y="262"/>
                    </a:lnTo>
                    <a:lnTo>
                      <a:pt x="20" y="302"/>
                    </a:lnTo>
                    <a:lnTo>
                      <a:pt x="9" y="341"/>
                    </a:lnTo>
                    <a:lnTo>
                      <a:pt x="5" y="361"/>
                    </a:lnTo>
                    <a:lnTo>
                      <a:pt x="1" y="382"/>
                    </a:lnTo>
                    <a:lnTo>
                      <a:pt x="0" y="392"/>
                    </a:lnTo>
                    <a:lnTo>
                      <a:pt x="0" y="403"/>
                    </a:lnTo>
                    <a:lnTo>
                      <a:pt x="1" y="413"/>
                    </a:lnTo>
                    <a:lnTo>
                      <a:pt x="2" y="423"/>
                    </a:lnTo>
                    <a:lnTo>
                      <a:pt x="4" y="433"/>
                    </a:lnTo>
                    <a:lnTo>
                      <a:pt x="7" y="443"/>
                    </a:lnTo>
                    <a:lnTo>
                      <a:pt x="10" y="453"/>
                    </a:lnTo>
                    <a:lnTo>
                      <a:pt x="15" y="462"/>
                    </a:lnTo>
                    <a:lnTo>
                      <a:pt x="20" y="471"/>
                    </a:lnTo>
                    <a:lnTo>
                      <a:pt x="27" y="479"/>
                    </a:lnTo>
                    <a:lnTo>
                      <a:pt x="35" y="485"/>
                    </a:lnTo>
                    <a:lnTo>
                      <a:pt x="45" y="490"/>
                    </a:lnTo>
                    <a:lnTo>
                      <a:pt x="54" y="493"/>
                    </a:lnTo>
                    <a:lnTo>
                      <a:pt x="65" y="495"/>
                    </a:lnTo>
                    <a:lnTo>
                      <a:pt x="74" y="496"/>
                    </a:lnTo>
                    <a:lnTo>
                      <a:pt x="85" y="496"/>
                    </a:lnTo>
                    <a:lnTo>
                      <a:pt x="105" y="496"/>
                    </a:lnTo>
                    <a:lnTo>
                      <a:pt x="126" y="496"/>
                    </a:lnTo>
                    <a:lnTo>
                      <a:pt x="136" y="497"/>
                    </a:lnTo>
                    <a:lnTo>
                      <a:pt x="147" y="495"/>
                    </a:lnTo>
                    <a:lnTo>
                      <a:pt x="156" y="491"/>
                    </a:lnTo>
                    <a:lnTo>
                      <a:pt x="166" y="487"/>
                    </a:lnTo>
                    <a:lnTo>
                      <a:pt x="174" y="481"/>
                    </a:lnTo>
                    <a:lnTo>
                      <a:pt x="182" y="474"/>
                    </a:lnTo>
                    <a:lnTo>
                      <a:pt x="189" y="467"/>
                    </a:lnTo>
                    <a:lnTo>
                      <a:pt x="196" y="459"/>
                    </a:lnTo>
                    <a:lnTo>
                      <a:pt x="202" y="451"/>
                    </a:lnTo>
                    <a:lnTo>
                      <a:pt x="207" y="442"/>
                    </a:lnTo>
                    <a:lnTo>
                      <a:pt x="213" y="433"/>
                    </a:lnTo>
                    <a:lnTo>
                      <a:pt x="217" y="424"/>
                    </a:lnTo>
                    <a:lnTo>
                      <a:pt x="224" y="405"/>
                    </a:lnTo>
                    <a:lnTo>
                      <a:pt x="231" y="385"/>
                    </a:lnTo>
                    <a:lnTo>
                      <a:pt x="240" y="345"/>
                    </a:lnTo>
                    <a:lnTo>
                      <a:pt x="250" y="305"/>
                    </a:lnTo>
                    <a:lnTo>
                      <a:pt x="270" y="225"/>
                    </a:lnTo>
                    <a:lnTo>
                      <a:pt x="293" y="145"/>
                    </a:lnTo>
                    <a:lnTo>
                      <a:pt x="304" y="106"/>
                    </a:lnTo>
                    <a:lnTo>
                      <a:pt x="313"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432" name="Line 189"/>
              <p:cNvSpPr>
                <a:spLocks noChangeShapeType="1"/>
              </p:cNvSpPr>
              <p:nvPr/>
            </p:nvSpPr>
            <p:spPr bwMode="auto">
              <a:xfrm flipV="1">
                <a:off x="2161" y="1627"/>
                <a:ext cx="42"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33" name="Line 190"/>
              <p:cNvSpPr>
                <a:spLocks noChangeShapeType="1"/>
              </p:cNvSpPr>
              <p:nvPr/>
            </p:nvSpPr>
            <p:spPr bwMode="auto">
              <a:xfrm>
                <a:off x="2175" y="1627"/>
                <a:ext cx="14"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34" name="Line 191"/>
              <p:cNvSpPr>
                <a:spLocks noChangeShapeType="1"/>
              </p:cNvSpPr>
              <p:nvPr/>
            </p:nvSpPr>
            <p:spPr bwMode="auto">
              <a:xfrm>
                <a:off x="4105" y="1684"/>
                <a:ext cx="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35" name="Line 192"/>
              <p:cNvSpPr>
                <a:spLocks noChangeShapeType="1"/>
              </p:cNvSpPr>
              <p:nvPr/>
            </p:nvSpPr>
            <p:spPr bwMode="auto">
              <a:xfrm>
                <a:off x="1764" y="1641"/>
                <a:ext cx="36"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36" name="Line 193"/>
              <p:cNvSpPr>
                <a:spLocks noChangeShapeType="1"/>
              </p:cNvSpPr>
              <p:nvPr/>
            </p:nvSpPr>
            <p:spPr bwMode="auto">
              <a:xfrm flipH="1">
                <a:off x="1730" y="1641"/>
                <a:ext cx="104"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269506" name="Group 194"/>
          <p:cNvGrpSpPr>
            <a:grpSpLocks/>
          </p:cNvGrpSpPr>
          <p:nvPr/>
        </p:nvGrpSpPr>
        <p:grpSpPr bwMode="auto">
          <a:xfrm>
            <a:off x="5951538" y="5175250"/>
            <a:ext cx="508000" cy="754063"/>
            <a:chOff x="2281" y="1684"/>
            <a:chExt cx="320" cy="475"/>
          </a:xfrm>
        </p:grpSpPr>
        <p:sp>
          <p:nvSpPr>
            <p:cNvPr id="15400" name="Line 195"/>
            <p:cNvSpPr>
              <a:spLocks noChangeShapeType="1"/>
            </p:cNvSpPr>
            <p:nvPr/>
          </p:nvSpPr>
          <p:spPr bwMode="auto">
            <a:xfrm>
              <a:off x="2281" y="1684"/>
              <a:ext cx="137" cy="237"/>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01" name="Line 196"/>
            <p:cNvSpPr>
              <a:spLocks noChangeShapeType="1"/>
            </p:cNvSpPr>
            <p:nvPr/>
          </p:nvSpPr>
          <p:spPr bwMode="auto">
            <a:xfrm flipH="1">
              <a:off x="2281" y="1921"/>
              <a:ext cx="137" cy="238"/>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402" name="Line 197"/>
            <p:cNvSpPr>
              <a:spLocks noChangeShapeType="1"/>
            </p:cNvSpPr>
            <p:nvPr/>
          </p:nvSpPr>
          <p:spPr bwMode="auto">
            <a:xfrm>
              <a:off x="2418" y="1921"/>
              <a:ext cx="183" cy="0"/>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9510" name="Group 198"/>
          <p:cNvGrpSpPr>
            <a:grpSpLocks/>
          </p:cNvGrpSpPr>
          <p:nvPr/>
        </p:nvGrpSpPr>
        <p:grpSpPr bwMode="auto">
          <a:xfrm>
            <a:off x="7231063" y="4030663"/>
            <a:ext cx="754062" cy="490537"/>
            <a:chOff x="3087" y="963"/>
            <a:chExt cx="475" cy="309"/>
          </a:xfrm>
        </p:grpSpPr>
        <p:sp>
          <p:nvSpPr>
            <p:cNvPr id="15397" name="Line 199"/>
            <p:cNvSpPr>
              <a:spLocks noChangeShapeType="1"/>
            </p:cNvSpPr>
            <p:nvPr/>
          </p:nvSpPr>
          <p:spPr bwMode="auto">
            <a:xfrm>
              <a:off x="3087" y="963"/>
              <a:ext cx="238" cy="137"/>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398" name="Line 200"/>
            <p:cNvSpPr>
              <a:spLocks noChangeShapeType="1"/>
            </p:cNvSpPr>
            <p:nvPr/>
          </p:nvSpPr>
          <p:spPr bwMode="auto">
            <a:xfrm flipV="1">
              <a:off x="3325" y="963"/>
              <a:ext cx="237" cy="137"/>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399" name="Line 201"/>
            <p:cNvSpPr>
              <a:spLocks noChangeShapeType="1"/>
            </p:cNvSpPr>
            <p:nvPr/>
          </p:nvSpPr>
          <p:spPr bwMode="auto">
            <a:xfrm>
              <a:off x="3325" y="1100"/>
              <a:ext cx="0" cy="172"/>
            </a:xfrm>
            <a:prstGeom prst="line">
              <a:avLst/>
            </a:prstGeom>
            <a:noFill/>
            <a:ln w="19050">
              <a:solidFill>
                <a:srgbClr val="0000FF"/>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9514" name="Group 202"/>
          <p:cNvGrpSpPr>
            <a:grpSpLocks/>
          </p:cNvGrpSpPr>
          <p:nvPr/>
        </p:nvGrpSpPr>
        <p:grpSpPr bwMode="auto">
          <a:xfrm>
            <a:off x="2498725" y="1309688"/>
            <a:ext cx="215900" cy="204787"/>
            <a:chOff x="3288" y="3475"/>
            <a:chExt cx="136" cy="129"/>
          </a:xfrm>
        </p:grpSpPr>
        <p:sp>
          <p:nvSpPr>
            <p:cNvPr id="15395" name="Line 203"/>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396" name="Line 204"/>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269518" name="Group 206"/>
          <p:cNvGrpSpPr>
            <a:grpSpLocks/>
          </p:cNvGrpSpPr>
          <p:nvPr/>
        </p:nvGrpSpPr>
        <p:grpSpPr bwMode="auto">
          <a:xfrm>
            <a:off x="3367088" y="2667000"/>
            <a:ext cx="495300" cy="650875"/>
            <a:chOff x="2585" y="1451"/>
            <a:chExt cx="312" cy="410"/>
          </a:xfrm>
        </p:grpSpPr>
        <p:sp>
          <p:nvSpPr>
            <p:cNvPr id="15385" name="Freeform 207"/>
            <p:cNvSpPr>
              <a:spLocks/>
            </p:cNvSpPr>
            <p:nvPr/>
          </p:nvSpPr>
          <p:spPr bwMode="auto">
            <a:xfrm>
              <a:off x="2628" y="1516"/>
              <a:ext cx="123" cy="296"/>
            </a:xfrm>
            <a:custGeom>
              <a:avLst/>
              <a:gdLst>
                <a:gd name="T0" fmla="*/ 0 w 859"/>
                <a:gd name="T1" fmla="*/ 6 h 2074"/>
                <a:gd name="T2" fmla="*/ 0 w 859"/>
                <a:gd name="T3" fmla="*/ 6 h 2074"/>
                <a:gd name="T4" fmla="*/ 0 w 859"/>
                <a:gd name="T5" fmla="*/ 6 h 2074"/>
                <a:gd name="T6" fmla="*/ 0 w 859"/>
                <a:gd name="T7" fmla="*/ 6 h 2074"/>
                <a:gd name="T8" fmla="*/ 0 w 859"/>
                <a:gd name="T9" fmla="*/ 5 h 2074"/>
                <a:gd name="T10" fmla="*/ 1 w 859"/>
                <a:gd name="T11" fmla="*/ 5 h 2074"/>
                <a:gd name="T12" fmla="*/ 1 w 859"/>
                <a:gd name="T13" fmla="*/ 5 h 2074"/>
                <a:gd name="T14" fmla="*/ 1 w 859"/>
                <a:gd name="T15" fmla="*/ 5 h 2074"/>
                <a:gd name="T16" fmla="*/ 1 w 859"/>
                <a:gd name="T17" fmla="*/ 5 h 2074"/>
                <a:gd name="T18" fmla="*/ 1 w 859"/>
                <a:gd name="T19" fmla="*/ 5 h 2074"/>
                <a:gd name="T20" fmla="*/ 1 w 859"/>
                <a:gd name="T21" fmla="*/ 4 h 2074"/>
                <a:gd name="T22" fmla="*/ 1 w 859"/>
                <a:gd name="T23" fmla="*/ 4 h 2074"/>
                <a:gd name="T24" fmla="*/ 1 w 859"/>
                <a:gd name="T25" fmla="*/ 4 h 2074"/>
                <a:gd name="T26" fmla="*/ 1 w 859"/>
                <a:gd name="T27" fmla="*/ 4 h 2074"/>
                <a:gd name="T28" fmla="*/ 1 w 859"/>
                <a:gd name="T29" fmla="*/ 4 h 2074"/>
                <a:gd name="T30" fmla="*/ 1 w 859"/>
                <a:gd name="T31" fmla="*/ 4 h 2074"/>
                <a:gd name="T32" fmla="*/ 2 w 859"/>
                <a:gd name="T33" fmla="*/ 3 h 2074"/>
                <a:gd name="T34" fmla="*/ 2 w 859"/>
                <a:gd name="T35" fmla="*/ 3 h 2074"/>
                <a:gd name="T36" fmla="*/ 2 w 859"/>
                <a:gd name="T37" fmla="*/ 3 h 2074"/>
                <a:gd name="T38" fmla="*/ 2 w 859"/>
                <a:gd name="T39" fmla="*/ 3 h 2074"/>
                <a:gd name="T40" fmla="*/ 2 w 859"/>
                <a:gd name="T41" fmla="*/ 3 h 2074"/>
                <a:gd name="T42" fmla="*/ 2 w 859"/>
                <a:gd name="T43" fmla="*/ 3 h 2074"/>
                <a:gd name="T44" fmla="*/ 2 w 859"/>
                <a:gd name="T45" fmla="*/ 2 h 2074"/>
                <a:gd name="T46" fmla="*/ 2 w 859"/>
                <a:gd name="T47" fmla="*/ 2 h 2074"/>
                <a:gd name="T48" fmla="*/ 2 w 859"/>
                <a:gd name="T49" fmla="*/ 2 h 2074"/>
                <a:gd name="T50" fmla="*/ 2 w 859"/>
                <a:gd name="T51" fmla="*/ 2 h 2074"/>
                <a:gd name="T52" fmla="*/ 2 w 859"/>
                <a:gd name="T53" fmla="*/ 2 h 2074"/>
                <a:gd name="T54" fmla="*/ 2 w 859"/>
                <a:gd name="T55" fmla="*/ 1 h 2074"/>
                <a:gd name="T56" fmla="*/ 2 w 859"/>
                <a:gd name="T57" fmla="*/ 1 h 2074"/>
                <a:gd name="T58" fmla="*/ 2 w 859"/>
                <a:gd name="T59" fmla="*/ 1 h 2074"/>
                <a:gd name="T60" fmla="*/ 2 w 859"/>
                <a:gd name="T61" fmla="*/ 1 h 2074"/>
                <a:gd name="T62" fmla="*/ 2 w 859"/>
                <a:gd name="T63" fmla="*/ 1 h 2074"/>
                <a:gd name="T64" fmla="*/ 2 w 859"/>
                <a:gd name="T65" fmla="*/ 1 h 2074"/>
                <a:gd name="T66" fmla="*/ 2 w 859"/>
                <a:gd name="T67" fmla="*/ 0 h 2074"/>
                <a:gd name="T68" fmla="*/ 2 w 859"/>
                <a:gd name="T69" fmla="*/ 0 h 2074"/>
                <a:gd name="T70" fmla="*/ 3 w 859"/>
                <a:gd name="T71" fmla="*/ 0 h 20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59" h="2074">
                  <a:moveTo>
                    <a:pt x="0" y="2074"/>
                  </a:moveTo>
                  <a:lnTo>
                    <a:pt x="41" y="2023"/>
                  </a:lnTo>
                  <a:lnTo>
                    <a:pt x="79" y="1971"/>
                  </a:lnTo>
                  <a:lnTo>
                    <a:pt x="119" y="1919"/>
                  </a:lnTo>
                  <a:lnTo>
                    <a:pt x="156" y="1865"/>
                  </a:lnTo>
                  <a:lnTo>
                    <a:pt x="192" y="1812"/>
                  </a:lnTo>
                  <a:lnTo>
                    <a:pt x="228" y="1758"/>
                  </a:lnTo>
                  <a:lnTo>
                    <a:pt x="264" y="1703"/>
                  </a:lnTo>
                  <a:lnTo>
                    <a:pt x="298" y="1648"/>
                  </a:lnTo>
                  <a:lnTo>
                    <a:pt x="331" y="1592"/>
                  </a:lnTo>
                  <a:lnTo>
                    <a:pt x="364" y="1535"/>
                  </a:lnTo>
                  <a:lnTo>
                    <a:pt x="395" y="1479"/>
                  </a:lnTo>
                  <a:lnTo>
                    <a:pt x="425" y="1421"/>
                  </a:lnTo>
                  <a:lnTo>
                    <a:pt x="455" y="1364"/>
                  </a:lnTo>
                  <a:lnTo>
                    <a:pt x="483" y="1305"/>
                  </a:lnTo>
                  <a:lnTo>
                    <a:pt x="511" y="1247"/>
                  </a:lnTo>
                  <a:lnTo>
                    <a:pt x="538" y="1187"/>
                  </a:lnTo>
                  <a:lnTo>
                    <a:pt x="564" y="1127"/>
                  </a:lnTo>
                  <a:lnTo>
                    <a:pt x="588" y="1068"/>
                  </a:lnTo>
                  <a:lnTo>
                    <a:pt x="613" y="1007"/>
                  </a:lnTo>
                  <a:lnTo>
                    <a:pt x="635" y="946"/>
                  </a:lnTo>
                  <a:lnTo>
                    <a:pt x="658" y="885"/>
                  </a:lnTo>
                  <a:lnTo>
                    <a:pt x="678" y="823"/>
                  </a:lnTo>
                  <a:lnTo>
                    <a:pt x="698" y="761"/>
                  </a:lnTo>
                  <a:lnTo>
                    <a:pt x="717" y="699"/>
                  </a:lnTo>
                  <a:lnTo>
                    <a:pt x="735" y="636"/>
                  </a:lnTo>
                  <a:lnTo>
                    <a:pt x="752" y="574"/>
                  </a:lnTo>
                  <a:lnTo>
                    <a:pt x="768" y="511"/>
                  </a:lnTo>
                  <a:lnTo>
                    <a:pt x="783" y="448"/>
                  </a:lnTo>
                  <a:lnTo>
                    <a:pt x="797" y="384"/>
                  </a:lnTo>
                  <a:lnTo>
                    <a:pt x="810" y="320"/>
                  </a:lnTo>
                  <a:lnTo>
                    <a:pt x="822" y="256"/>
                  </a:lnTo>
                  <a:lnTo>
                    <a:pt x="832" y="192"/>
                  </a:lnTo>
                  <a:lnTo>
                    <a:pt x="843" y="128"/>
                  </a:lnTo>
                  <a:lnTo>
                    <a:pt x="851" y="63"/>
                  </a:lnTo>
                  <a:lnTo>
                    <a:pt x="859"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386" name="Freeform 208"/>
            <p:cNvSpPr>
              <a:spLocks/>
            </p:cNvSpPr>
            <p:nvPr/>
          </p:nvSpPr>
          <p:spPr bwMode="auto">
            <a:xfrm>
              <a:off x="2585" y="1805"/>
              <a:ext cx="51" cy="56"/>
            </a:xfrm>
            <a:custGeom>
              <a:avLst/>
              <a:gdLst>
                <a:gd name="T0" fmla="*/ 1 w 358"/>
                <a:gd name="T1" fmla="*/ 0 h 388"/>
                <a:gd name="T2" fmla="*/ 1 w 358"/>
                <a:gd name="T3" fmla="*/ 0 h 388"/>
                <a:gd name="T4" fmla="*/ 0 w 358"/>
                <a:gd name="T5" fmla="*/ 1 h 388"/>
                <a:gd name="T6" fmla="*/ 1 w 358"/>
                <a:gd name="T7" fmla="*/ 0 h 3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58" h="388">
                  <a:moveTo>
                    <a:pt x="358" y="100"/>
                  </a:moveTo>
                  <a:lnTo>
                    <a:pt x="245" y="0"/>
                  </a:lnTo>
                  <a:lnTo>
                    <a:pt x="0" y="388"/>
                  </a:lnTo>
                  <a:lnTo>
                    <a:pt x="358" y="100"/>
                  </a:lnTo>
                  <a:close/>
                </a:path>
              </a:pathLst>
            </a:custGeom>
            <a:solidFill>
              <a:srgbClr val="000000"/>
            </a:solidFill>
            <a:ln w="19050" cmpd="sng">
              <a:solidFill>
                <a:srgbClr val="FF0000"/>
              </a:solidFill>
              <a:round/>
              <a:headEnd/>
              <a:tailEnd/>
            </a:ln>
          </p:spPr>
          <p:txBody>
            <a:bodyPr/>
            <a:lstStyle/>
            <a:p>
              <a:endParaRPr lang="zh-CN" altLang="en-US"/>
            </a:p>
          </p:txBody>
        </p:sp>
        <p:sp>
          <p:nvSpPr>
            <p:cNvPr id="15387" name="Freeform 209"/>
            <p:cNvSpPr>
              <a:spLocks/>
            </p:cNvSpPr>
            <p:nvPr/>
          </p:nvSpPr>
          <p:spPr bwMode="auto">
            <a:xfrm>
              <a:off x="2585" y="1805"/>
              <a:ext cx="51" cy="56"/>
            </a:xfrm>
            <a:custGeom>
              <a:avLst/>
              <a:gdLst>
                <a:gd name="T0" fmla="*/ 1 w 358"/>
                <a:gd name="T1" fmla="*/ 0 h 388"/>
                <a:gd name="T2" fmla="*/ 1 w 358"/>
                <a:gd name="T3" fmla="*/ 0 h 388"/>
                <a:gd name="T4" fmla="*/ 0 w 358"/>
                <a:gd name="T5" fmla="*/ 1 h 388"/>
                <a:gd name="T6" fmla="*/ 1 w 358"/>
                <a:gd name="T7" fmla="*/ 0 h 3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58" h="388">
                  <a:moveTo>
                    <a:pt x="358" y="100"/>
                  </a:moveTo>
                  <a:lnTo>
                    <a:pt x="245" y="0"/>
                  </a:lnTo>
                  <a:lnTo>
                    <a:pt x="0" y="388"/>
                  </a:lnTo>
                  <a:lnTo>
                    <a:pt x="358" y="10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5388" name="Freeform 210"/>
            <p:cNvSpPr>
              <a:spLocks/>
            </p:cNvSpPr>
            <p:nvPr/>
          </p:nvSpPr>
          <p:spPr bwMode="auto">
            <a:xfrm>
              <a:off x="2740" y="1451"/>
              <a:ext cx="21" cy="66"/>
            </a:xfrm>
            <a:custGeom>
              <a:avLst/>
              <a:gdLst>
                <a:gd name="T0" fmla="*/ 0 w 150"/>
                <a:gd name="T1" fmla="*/ 1 h 457"/>
                <a:gd name="T2" fmla="*/ 0 w 150"/>
                <a:gd name="T3" fmla="*/ 1 h 457"/>
                <a:gd name="T4" fmla="*/ 0 w 150"/>
                <a:gd name="T5" fmla="*/ 0 h 457"/>
                <a:gd name="T6" fmla="*/ 0 w 150"/>
                <a:gd name="T7" fmla="*/ 1 h 4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0" h="457">
                  <a:moveTo>
                    <a:pt x="0" y="448"/>
                  </a:moveTo>
                  <a:lnTo>
                    <a:pt x="150" y="457"/>
                  </a:lnTo>
                  <a:lnTo>
                    <a:pt x="100" y="0"/>
                  </a:lnTo>
                  <a:lnTo>
                    <a:pt x="0" y="448"/>
                  </a:lnTo>
                  <a:close/>
                </a:path>
              </a:pathLst>
            </a:custGeom>
            <a:solidFill>
              <a:srgbClr val="000000"/>
            </a:solidFill>
            <a:ln w="19050" cmpd="sng">
              <a:solidFill>
                <a:srgbClr val="FF0000"/>
              </a:solidFill>
              <a:round/>
              <a:headEnd/>
              <a:tailEnd/>
            </a:ln>
          </p:spPr>
          <p:txBody>
            <a:bodyPr/>
            <a:lstStyle/>
            <a:p>
              <a:endParaRPr lang="zh-CN" altLang="en-US"/>
            </a:p>
          </p:txBody>
        </p:sp>
        <p:sp>
          <p:nvSpPr>
            <p:cNvPr id="15389" name="Freeform 211"/>
            <p:cNvSpPr>
              <a:spLocks/>
            </p:cNvSpPr>
            <p:nvPr/>
          </p:nvSpPr>
          <p:spPr bwMode="auto">
            <a:xfrm>
              <a:off x="2740" y="1451"/>
              <a:ext cx="21" cy="66"/>
            </a:xfrm>
            <a:custGeom>
              <a:avLst/>
              <a:gdLst>
                <a:gd name="T0" fmla="*/ 0 w 150"/>
                <a:gd name="T1" fmla="*/ 1 h 457"/>
                <a:gd name="T2" fmla="*/ 0 w 150"/>
                <a:gd name="T3" fmla="*/ 1 h 457"/>
                <a:gd name="T4" fmla="*/ 0 w 150"/>
                <a:gd name="T5" fmla="*/ 0 h 457"/>
                <a:gd name="T6" fmla="*/ 0 w 150"/>
                <a:gd name="T7" fmla="*/ 1 h 45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0" h="457">
                  <a:moveTo>
                    <a:pt x="0" y="448"/>
                  </a:moveTo>
                  <a:lnTo>
                    <a:pt x="150" y="457"/>
                  </a:lnTo>
                  <a:lnTo>
                    <a:pt x="100" y="0"/>
                  </a:lnTo>
                  <a:lnTo>
                    <a:pt x="0" y="448"/>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5390" name="Freeform 212"/>
            <p:cNvSpPr>
              <a:spLocks/>
            </p:cNvSpPr>
            <p:nvPr/>
          </p:nvSpPr>
          <p:spPr bwMode="auto">
            <a:xfrm>
              <a:off x="2739" y="1668"/>
              <a:ext cx="39" cy="78"/>
            </a:xfrm>
            <a:custGeom>
              <a:avLst/>
              <a:gdLst>
                <a:gd name="T0" fmla="*/ 1 w 275"/>
                <a:gd name="T1" fmla="*/ 0 h 550"/>
                <a:gd name="T2" fmla="*/ 0 w 275"/>
                <a:gd name="T3" fmla="*/ 2 h 550"/>
                <a:gd name="T4" fmla="*/ 1 w 275"/>
                <a:gd name="T5" fmla="*/ 2 h 550"/>
                <a:gd name="T6" fmla="*/ 0 60000 65536"/>
                <a:gd name="T7" fmla="*/ 0 60000 65536"/>
                <a:gd name="T8" fmla="*/ 0 60000 65536"/>
              </a:gdLst>
              <a:ahLst/>
              <a:cxnLst>
                <a:cxn ang="T6">
                  <a:pos x="T0" y="T1"/>
                </a:cxn>
                <a:cxn ang="T7">
                  <a:pos x="T2" y="T3"/>
                </a:cxn>
                <a:cxn ang="T8">
                  <a:pos x="T4" y="T5"/>
                </a:cxn>
              </a:cxnLst>
              <a:rect l="0" t="0" r="r" b="b"/>
              <a:pathLst>
                <a:path w="275" h="550">
                  <a:moveTo>
                    <a:pt x="256" y="0"/>
                  </a:moveTo>
                  <a:lnTo>
                    <a:pt x="0" y="550"/>
                  </a:lnTo>
                  <a:lnTo>
                    <a:pt x="275" y="55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391" name="Line 213"/>
            <p:cNvSpPr>
              <a:spLocks noChangeShapeType="1"/>
            </p:cNvSpPr>
            <p:nvPr/>
          </p:nvSpPr>
          <p:spPr bwMode="auto">
            <a:xfrm flipH="1">
              <a:off x="2760" y="1724"/>
              <a:ext cx="12" cy="4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5392" name="Freeform 214"/>
            <p:cNvSpPr>
              <a:spLocks/>
            </p:cNvSpPr>
            <p:nvPr/>
          </p:nvSpPr>
          <p:spPr bwMode="auto">
            <a:xfrm>
              <a:off x="2796" y="1668"/>
              <a:ext cx="54" cy="101"/>
            </a:xfrm>
            <a:custGeom>
              <a:avLst/>
              <a:gdLst>
                <a:gd name="T0" fmla="*/ 0 w 381"/>
                <a:gd name="T1" fmla="*/ 2 h 706"/>
                <a:gd name="T2" fmla="*/ 0 w 381"/>
                <a:gd name="T3" fmla="*/ 2 h 706"/>
                <a:gd name="T4" fmla="*/ 0 w 381"/>
                <a:gd name="T5" fmla="*/ 2 h 706"/>
                <a:gd name="T6" fmla="*/ 0 w 381"/>
                <a:gd name="T7" fmla="*/ 2 h 706"/>
                <a:gd name="T8" fmla="*/ 0 w 381"/>
                <a:gd name="T9" fmla="*/ 2 h 706"/>
                <a:gd name="T10" fmla="*/ 0 w 381"/>
                <a:gd name="T11" fmla="*/ 2 h 706"/>
                <a:gd name="T12" fmla="*/ 0 w 381"/>
                <a:gd name="T13" fmla="*/ 2 h 706"/>
                <a:gd name="T14" fmla="*/ 0 w 381"/>
                <a:gd name="T15" fmla="*/ 2 h 706"/>
                <a:gd name="T16" fmla="*/ 0 w 381"/>
                <a:gd name="T17" fmla="*/ 2 h 706"/>
                <a:gd name="T18" fmla="*/ 1 w 381"/>
                <a:gd name="T19" fmla="*/ 2 h 706"/>
                <a:gd name="T20" fmla="*/ 1 w 381"/>
                <a:gd name="T21" fmla="*/ 2 h 706"/>
                <a:gd name="T22" fmla="*/ 1 w 381"/>
                <a:gd name="T23" fmla="*/ 2 h 706"/>
                <a:gd name="T24" fmla="*/ 1 w 381"/>
                <a:gd name="T25" fmla="*/ 2 h 706"/>
                <a:gd name="T26" fmla="*/ 1 w 381"/>
                <a:gd name="T27" fmla="*/ 2 h 706"/>
                <a:gd name="T28" fmla="*/ 1 w 381"/>
                <a:gd name="T29" fmla="*/ 2 h 706"/>
                <a:gd name="T30" fmla="*/ 1 w 381"/>
                <a:gd name="T31" fmla="*/ 2 h 706"/>
                <a:gd name="T32" fmla="*/ 1 w 381"/>
                <a:gd name="T33" fmla="*/ 2 h 706"/>
                <a:gd name="T34" fmla="*/ 1 w 381"/>
                <a:gd name="T35" fmla="*/ 2 h 706"/>
                <a:gd name="T36" fmla="*/ 1 w 381"/>
                <a:gd name="T37" fmla="*/ 2 h 706"/>
                <a:gd name="T38" fmla="*/ 1 w 381"/>
                <a:gd name="T39" fmla="*/ 2 h 706"/>
                <a:gd name="T40" fmla="*/ 1 w 381"/>
                <a:gd name="T41" fmla="*/ 2 h 706"/>
                <a:gd name="T42" fmla="*/ 1 w 381"/>
                <a:gd name="T43" fmla="*/ 2 h 706"/>
                <a:gd name="T44" fmla="*/ 1 w 381"/>
                <a:gd name="T45" fmla="*/ 2 h 706"/>
                <a:gd name="T46" fmla="*/ 1 w 381"/>
                <a:gd name="T47" fmla="*/ 2 h 706"/>
                <a:gd name="T48" fmla="*/ 1 w 381"/>
                <a:gd name="T49" fmla="*/ 2 h 706"/>
                <a:gd name="T50" fmla="*/ 1 w 381"/>
                <a:gd name="T51" fmla="*/ 1 h 706"/>
                <a:gd name="T52" fmla="*/ 1 w 381"/>
                <a:gd name="T53" fmla="*/ 1 h 706"/>
                <a:gd name="T54" fmla="*/ 1 w 381"/>
                <a:gd name="T55" fmla="*/ 1 h 706"/>
                <a:gd name="T56" fmla="*/ 1 w 381"/>
                <a:gd name="T57" fmla="*/ 1 h 706"/>
                <a:gd name="T58" fmla="*/ 1 w 381"/>
                <a:gd name="T59" fmla="*/ 1 h 706"/>
                <a:gd name="T60" fmla="*/ 1 w 381"/>
                <a:gd name="T61" fmla="*/ 1 h 706"/>
                <a:gd name="T62" fmla="*/ 1 w 381"/>
                <a:gd name="T63" fmla="*/ 1 h 706"/>
                <a:gd name="T64" fmla="*/ 1 w 381"/>
                <a:gd name="T65" fmla="*/ 1 h 706"/>
                <a:gd name="T66" fmla="*/ 1 w 381"/>
                <a:gd name="T67" fmla="*/ 1 h 706"/>
                <a:gd name="T68" fmla="*/ 1 w 381"/>
                <a:gd name="T69" fmla="*/ 1 h 706"/>
                <a:gd name="T70" fmla="*/ 1 w 381"/>
                <a:gd name="T71" fmla="*/ 1 h 706"/>
                <a:gd name="T72" fmla="*/ 1 w 381"/>
                <a:gd name="T73" fmla="*/ 1 h 706"/>
                <a:gd name="T74" fmla="*/ 1 w 381"/>
                <a:gd name="T75" fmla="*/ 1 h 706"/>
                <a:gd name="T76" fmla="*/ 1 w 381"/>
                <a:gd name="T77" fmla="*/ 1 h 706"/>
                <a:gd name="T78" fmla="*/ 1 w 381"/>
                <a:gd name="T79" fmla="*/ 1 h 706"/>
                <a:gd name="T80" fmla="*/ 1 w 381"/>
                <a:gd name="T81" fmla="*/ 1 h 706"/>
                <a:gd name="T82" fmla="*/ 1 w 381"/>
                <a:gd name="T83" fmla="*/ 1 h 706"/>
                <a:gd name="T84" fmla="*/ 1 w 381"/>
                <a:gd name="T85" fmla="*/ 1 h 706"/>
                <a:gd name="T86" fmla="*/ 1 w 381"/>
                <a:gd name="T87" fmla="*/ 1 h 706"/>
                <a:gd name="T88" fmla="*/ 1 w 381"/>
                <a:gd name="T89" fmla="*/ 1 h 706"/>
                <a:gd name="T90" fmla="*/ 1 w 381"/>
                <a:gd name="T91" fmla="*/ 1 h 706"/>
                <a:gd name="T92" fmla="*/ 1 w 381"/>
                <a:gd name="T93" fmla="*/ 1 h 706"/>
                <a:gd name="T94" fmla="*/ 1 w 381"/>
                <a:gd name="T95" fmla="*/ 1 h 706"/>
                <a:gd name="T96" fmla="*/ 1 w 381"/>
                <a:gd name="T97" fmla="*/ 1 h 706"/>
                <a:gd name="T98" fmla="*/ 0 w 381"/>
                <a:gd name="T99" fmla="*/ 1 h 706"/>
                <a:gd name="T100" fmla="*/ 1 w 381"/>
                <a:gd name="T101" fmla="*/ 0 h 706"/>
                <a:gd name="T102" fmla="*/ 1 w 381"/>
                <a:gd name="T103" fmla="*/ 0 h 7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81" h="706">
                  <a:moveTo>
                    <a:pt x="0" y="706"/>
                  </a:moveTo>
                  <a:lnTo>
                    <a:pt x="110" y="706"/>
                  </a:lnTo>
                  <a:lnTo>
                    <a:pt x="117" y="706"/>
                  </a:lnTo>
                  <a:lnTo>
                    <a:pt x="125" y="705"/>
                  </a:lnTo>
                  <a:lnTo>
                    <a:pt x="133" y="703"/>
                  </a:lnTo>
                  <a:lnTo>
                    <a:pt x="141" y="701"/>
                  </a:lnTo>
                  <a:lnTo>
                    <a:pt x="149" y="698"/>
                  </a:lnTo>
                  <a:lnTo>
                    <a:pt x="157" y="694"/>
                  </a:lnTo>
                  <a:lnTo>
                    <a:pt x="165" y="689"/>
                  </a:lnTo>
                  <a:lnTo>
                    <a:pt x="173" y="684"/>
                  </a:lnTo>
                  <a:lnTo>
                    <a:pt x="181" y="678"/>
                  </a:lnTo>
                  <a:lnTo>
                    <a:pt x="188" y="671"/>
                  </a:lnTo>
                  <a:lnTo>
                    <a:pt x="196" y="665"/>
                  </a:lnTo>
                  <a:lnTo>
                    <a:pt x="203" y="656"/>
                  </a:lnTo>
                  <a:lnTo>
                    <a:pt x="210" y="649"/>
                  </a:lnTo>
                  <a:lnTo>
                    <a:pt x="217" y="640"/>
                  </a:lnTo>
                  <a:lnTo>
                    <a:pt x="224" y="631"/>
                  </a:lnTo>
                  <a:lnTo>
                    <a:pt x="230" y="622"/>
                  </a:lnTo>
                  <a:lnTo>
                    <a:pt x="235" y="613"/>
                  </a:lnTo>
                  <a:lnTo>
                    <a:pt x="241" y="602"/>
                  </a:lnTo>
                  <a:lnTo>
                    <a:pt x="246" y="592"/>
                  </a:lnTo>
                  <a:lnTo>
                    <a:pt x="250" y="582"/>
                  </a:lnTo>
                  <a:lnTo>
                    <a:pt x="254" y="571"/>
                  </a:lnTo>
                  <a:lnTo>
                    <a:pt x="259" y="561"/>
                  </a:lnTo>
                  <a:lnTo>
                    <a:pt x="261" y="550"/>
                  </a:lnTo>
                  <a:lnTo>
                    <a:pt x="282" y="471"/>
                  </a:lnTo>
                  <a:lnTo>
                    <a:pt x="285" y="460"/>
                  </a:lnTo>
                  <a:lnTo>
                    <a:pt x="288" y="450"/>
                  </a:lnTo>
                  <a:lnTo>
                    <a:pt x="289" y="439"/>
                  </a:lnTo>
                  <a:lnTo>
                    <a:pt x="290" y="428"/>
                  </a:lnTo>
                  <a:lnTo>
                    <a:pt x="290" y="419"/>
                  </a:lnTo>
                  <a:lnTo>
                    <a:pt x="290" y="409"/>
                  </a:lnTo>
                  <a:lnTo>
                    <a:pt x="290" y="399"/>
                  </a:lnTo>
                  <a:lnTo>
                    <a:pt x="289" y="390"/>
                  </a:lnTo>
                  <a:lnTo>
                    <a:pt x="286" y="381"/>
                  </a:lnTo>
                  <a:lnTo>
                    <a:pt x="284" y="372"/>
                  </a:lnTo>
                  <a:lnTo>
                    <a:pt x="281" y="365"/>
                  </a:lnTo>
                  <a:lnTo>
                    <a:pt x="278" y="357"/>
                  </a:lnTo>
                  <a:lnTo>
                    <a:pt x="275" y="350"/>
                  </a:lnTo>
                  <a:lnTo>
                    <a:pt x="270" y="343"/>
                  </a:lnTo>
                  <a:lnTo>
                    <a:pt x="265" y="337"/>
                  </a:lnTo>
                  <a:lnTo>
                    <a:pt x="261" y="332"/>
                  </a:lnTo>
                  <a:lnTo>
                    <a:pt x="254" y="327"/>
                  </a:lnTo>
                  <a:lnTo>
                    <a:pt x="249" y="323"/>
                  </a:lnTo>
                  <a:lnTo>
                    <a:pt x="243" y="320"/>
                  </a:lnTo>
                  <a:lnTo>
                    <a:pt x="236" y="318"/>
                  </a:lnTo>
                  <a:lnTo>
                    <a:pt x="229" y="316"/>
                  </a:lnTo>
                  <a:lnTo>
                    <a:pt x="223" y="315"/>
                  </a:lnTo>
                  <a:lnTo>
                    <a:pt x="215" y="315"/>
                  </a:lnTo>
                  <a:lnTo>
                    <a:pt x="105" y="315"/>
                  </a:lnTo>
                  <a:lnTo>
                    <a:pt x="188" y="0"/>
                  </a:lnTo>
                  <a:lnTo>
                    <a:pt x="381"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393" name="Freeform 215"/>
            <p:cNvSpPr>
              <a:spLocks/>
            </p:cNvSpPr>
            <p:nvPr/>
          </p:nvSpPr>
          <p:spPr bwMode="auto">
            <a:xfrm>
              <a:off x="2872" y="1668"/>
              <a:ext cx="25" cy="33"/>
            </a:xfrm>
            <a:custGeom>
              <a:avLst/>
              <a:gdLst>
                <a:gd name="T0" fmla="*/ 1 w 175"/>
                <a:gd name="T1" fmla="*/ 0 h 236"/>
                <a:gd name="T2" fmla="*/ 1 w 175"/>
                <a:gd name="T3" fmla="*/ 0 h 236"/>
                <a:gd name="T4" fmla="*/ 1 w 175"/>
                <a:gd name="T5" fmla="*/ 0 h 236"/>
                <a:gd name="T6" fmla="*/ 1 w 175"/>
                <a:gd name="T7" fmla="*/ 0 h 236"/>
                <a:gd name="T8" fmla="*/ 0 w 175"/>
                <a:gd name="T9" fmla="*/ 0 h 236"/>
                <a:gd name="T10" fmla="*/ 0 w 175"/>
                <a:gd name="T11" fmla="*/ 0 h 236"/>
                <a:gd name="T12" fmla="*/ 0 w 175"/>
                <a:gd name="T13" fmla="*/ 0 h 236"/>
                <a:gd name="T14" fmla="*/ 0 w 175"/>
                <a:gd name="T15" fmla="*/ 0 h 236"/>
                <a:gd name="T16" fmla="*/ 0 w 175"/>
                <a:gd name="T17" fmla="*/ 0 h 236"/>
                <a:gd name="T18" fmla="*/ 0 w 175"/>
                <a:gd name="T19" fmla="*/ 0 h 236"/>
                <a:gd name="T20" fmla="*/ 0 w 175"/>
                <a:gd name="T21" fmla="*/ 0 h 236"/>
                <a:gd name="T22" fmla="*/ 0 w 175"/>
                <a:gd name="T23" fmla="*/ 0 h 236"/>
                <a:gd name="T24" fmla="*/ 0 w 175"/>
                <a:gd name="T25" fmla="*/ 0 h 236"/>
                <a:gd name="T26" fmla="*/ 0 w 175"/>
                <a:gd name="T27" fmla="*/ 0 h 236"/>
                <a:gd name="T28" fmla="*/ 0 w 175"/>
                <a:gd name="T29" fmla="*/ 0 h 236"/>
                <a:gd name="T30" fmla="*/ 0 w 175"/>
                <a:gd name="T31" fmla="*/ 0 h 236"/>
                <a:gd name="T32" fmla="*/ 0 w 175"/>
                <a:gd name="T33" fmla="*/ 0 h 236"/>
                <a:gd name="T34" fmla="*/ 0 w 175"/>
                <a:gd name="T35" fmla="*/ 0 h 236"/>
                <a:gd name="T36" fmla="*/ 0 w 175"/>
                <a:gd name="T37" fmla="*/ 0 h 236"/>
                <a:gd name="T38" fmla="*/ 0 w 175"/>
                <a:gd name="T39" fmla="*/ 0 h 236"/>
                <a:gd name="T40" fmla="*/ 0 w 175"/>
                <a:gd name="T41" fmla="*/ 0 h 236"/>
                <a:gd name="T42" fmla="*/ 0 w 175"/>
                <a:gd name="T43" fmla="*/ 0 h 236"/>
                <a:gd name="T44" fmla="*/ 0 w 175"/>
                <a:gd name="T45" fmla="*/ 0 h 236"/>
                <a:gd name="T46" fmla="*/ 0 w 175"/>
                <a:gd name="T47" fmla="*/ 0 h 236"/>
                <a:gd name="T48" fmla="*/ 0 w 175"/>
                <a:gd name="T49" fmla="*/ 1 h 236"/>
                <a:gd name="T50" fmla="*/ 0 w 175"/>
                <a:gd name="T51" fmla="*/ 1 h 236"/>
                <a:gd name="T52" fmla="*/ 0 w 175"/>
                <a:gd name="T53" fmla="*/ 1 h 236"/>
                <a:gd name="T54" fmla="*/ 0 w 175"/>
                <a:gd name="T55" fmla="*/ 1 h 236"/>
                <a:gd name="T56" fmla="*/ 0 w 175"/>
                <a:gd name="T57" fmla="*/ 1 h 236"/>
                <a:gd name="T58" fmla="*/ 0 w 175"/>
                <a:gd name="T59" fmla="*/ 1 h 236"/>
                <a:gd name="T60" fmla="*/ 0 w 175"/>
                <a:gd name="T61" fmla="*/ 1 h 236"/>
                <a:gd name="T62" fmla="*/ 0 w 175"/>
                <a:gd name="T63" fmla="*/ 1 h 236"/>
                <a:gd name="T64" fmla="*/ 0 w 175"/>
                <a:gd name="T65" fmla="*/ 1 h 236"/>
                <a:gd name="T66" fmla="*/ 0 w 175"/>
                <a:gd name="T67" fmla="*/ 1 h 236"/>
                <a:gd name="T68" fmla="*/ 0 w 175"/>
                <a:gd name="T69" fmla="*/ 1 h 236"/>
                <a:gd name="T70" fmla="*/ 0 w 175"/>
                <a:gd name="T71" fmla="*/ 1 h 236"/>
                <a:gd name="T72" fmla="*/ 0 w 175"/>
                <a:gd name="T73" fmla="*/ 0 h 236"/>
                <a:gd name="T74" fmla="*/ 0 w 175"/>
                <a:gd name="T75" fmla="*/ 0 h 236"/>
                <a:gd name="T76" fmla="*/ 0 w 175"/>
                <a:gd name="T77" fmla="*/ 0 h 236"/>
                <a:gd name="T78" fmla="*/ 0 w 175"/>
                <a:gd name="T79" fmla="*/ 0 h 2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75" h="236">
                  <a:moveTo>
                    <a:pt x="170" y="119"/>
                  </a:moveTo>
                  <a:lnTo>
                    <a:pt x="172" y="109"/>
                  </a:lnTo>
                  <a:lnTo>
                    <a:pt x="174" y="100"/>
                  </a:lnTo>
                  <a:lnTo>
                    <a:pt x="175" y="91"/>
                  </a:lnTo>
                  <a:lnTo>
                    <a:pt x="175" y="82"/>
                  </a:lnTo>
                  <a:lnTo>
                    <a:pt x="175" y="74"/>
                  </a:lnTo>
                  <a:lnTo>
                    <a:pt x="175" y="65"/>
                  </a:lnTo>
                  <a:lnTo>
                    <a:pt x="174" y="57"/>
                  </a:lnTo>
                  <a:lnTo>
                    <a:pt x="173" y="49"/>
                  </a:lnTo>
                  <a:lnTo>
                    <a:pt x="171" y="42"/>
                  </a:lnTo>
                  <a:lnTo>
                    <a:pt x="168" y="36"/>
                  </a:lnTo>
                  <a:lnTo>
                    <a:pt x="165" y="29"/>
                  </a:lnTo>
                  <a:lnTo>
                    <a:pt x="161" y="23"/>
                  </a:lnTo>
                  <a:lnTo>
                    <a:pt x="157" y="18"/>
                  </a:lnTo>
                  <a:lnTo>
                    <a:pt x="153" y="13"/>
                  </a:lnTo>
                  <a:lnTo>
                    <a:pt x="149" y="10"/>
                  </a:lnTo>
                  <a:lnTo>
                    <a:pt x="143" y="7"/>
                  </a:lnTo>
                  <a:lnTo>
                    <a:pt x="137" y="4"/>
                  </a:lnTo>
                  <a:lnTo>
                    <a:pt x="132" y="2"/>
                  </a:lnTo>
                  <a:lnTo>
                    <a:pt x="125" y="1"/>
                  </a:lnTo>
                  <a:lnTo>
                    <a:pt x="119" y="0"/>
                  </a:lnTo>
                  <a:lnTo>
                    <a:pt x="113" y="1"/>
                  </a:lnTo>
                  <a:lnTo>
                    <a:pt x="106" y="2"/>
                  </a:lnTo>
                  <a:lnTo>
                    <a:pt x="99" y="4"/>
                  </a:lnTo>
                  <a:lnTo>
                    <a:pt x="92" y="7"/>
                  </a:lnTo>
                  <a:lnTo>
                    <a:pt x="85" y="10"/>
                  </a:lnTo>
                  <a:lnTo>
                    <a:pt x="78" y="13"/>
                  </a:lnTo>
                  <a:lnTo>
                    <a:pt x="72" y="18"/>
                  </a:lnTo>
                  <a:lnTo>
                    <a:pt x="65" y="23"/>
                  </a:lnTo>
                  <a:lnTo>
                    <a:pt x="58" y="29"/>
                  </a:lnTo>
                  <a:lnTo>
                    <a:pt x="52" y="36"/>
                  </a:lnTo>
                  <a:lnTo>
                    <a:pt x="45" y="42"/>
                  </a:lnTo>
                  <a:lnTo>
                    <a:pt x="40" y="49"/>
                  </a:lnTo>
                  <a:lnTo>
                    <a:pt x="34" y="57"/>
                  </a:lnTo>
                  <a:lnTo>
                    <a:pt x="28" y="65"/>
                  </a:lnTo>
                  <a:lnTo>
                    <a:pt x="24" y="74"/>
                  </a:lnTo>
                  <a:lnTo>
                    <a:pt x="19" y="82"/>
                  </a:lnTo>
                  <a:lnTo>
                    <a:pt x="15" y="91"/>
                  </a:lnTo>
                  <a:lnTo>
                    <a:pt x="11" y="100"/>
                  </a:lnTo>
                  <a:lnTo>
                    <a:pt x="8" y="109"/>
                  </a:lnTo>
                  <a:lnTo>
                    <a:pt x="5" y="119"/>
                  </a:lnTo>
                  <a:lnTo>
                    <a:pt x="3" y="128"/>
                  </a:lnTo>
                  <a:lnTo>
                    <a:pt x="2" y="137"/>
                  </a:lnTo>
                  <a:lnTo>
                    <a:pt x="1" y="146"/>
                  </a:lnTo>
                  <a:lnTo>
                    <a:pt x="0" y="155"/>
                  </a:lnTo>
                  <a:lnTo>
                    <a:pt x="0" y="163"/>
                  </a:lnTo>
                  <a:lnTo>
                    <a:pt x="0" y="172"/>
                  </a:lnTo>
                  <a:lnTo>
                    <a:pt x="1" y="180"/>
                  </a:lnTo>
                  <a:lnTo>
                    <a:pt x="3" y="188"/>
                  </a:lnTo>
                  <a:lnTo>
                    <a:pt x="5" y="195"/>
                  </a:lnTo>
                  <a:lnTo>
                    <a:pt x="7" y="202"/>
                  </a:lnTo>
                  <a:lnTo>
                    <a:pt x="10" y="208"/>
                  </a:lnTo>
                  <a:lnTo>
                    <a:pt x="13" y="213"/>
                  </a:lnTo>
                  <a:lnTo>
                    <a:pt x="18" y="219"/>
                  </a:lnTo>
                  <a:lnTo>
                    <a:pt x="22" y="223"/>
                  </a:lnTo>
                  <a:lnTo>
                    <a:pt x="27" y="227"/>
                  </a:lnTo>
                  <a:lnTo>
                    <a:pt x="33" y="230"/>
                  </a:lnTo>
                  <a:lnTo>
                    <a:pt x="38" y="233"/>
                  </a:lnTo>
                  <a:lnTo>
                    <a:pt x="43" y="235"/>
                  </a:lnTo>
                  <a:lnTo>
                    <a:pt x="50" y="236"/>
                  </a:lnTo>
                  <a:lnTo>
                    <a:pt x="56" y="236"/>
                  </a:lnTo>
                  <a:lnTo>
                    <a:pt x="62" y="236"/>
                  </a:lnTo>
                  <a:lnTo>
                    <a:pt x="70" y="235"/>
                  </a:lnTo>
                  <a:lnTo>
                    <a:pt x="76" y="233"/>
                  </a:lnTo>
                  <a:lnTo>
                    <a:pt x="83" y="230"/>
                  </a:lnTo>
                  <a:lnTo>
                    <a:pt x="90" y="227"/>
                  </a:lnTo>
                  <a:lnTo>
                    <a:pt x="97" y="223"/>
                  </a:lnTo>
                  <a:lnTo>
                    <a:pt x="104" y="219"/>
                  </a:lnTo>
                  <a:lnTo>
                    <a:pt x="110" y="213"/>
                  </a:lnTo>
                  <a:lnTo>
                    <a:pt x="117" y="208"/>
                  </a:lnTo>
                  <a:lnTo>
                    <a:pt x="123" y="202"/>
                  </a:lnTo>
                  <a:lnTo>
                    <a:pt x="130" y="195"/>
                  </a:lnTo>
                  <a:lnTo>
                    <a:pt x="136" y="188"/>
                  </a:lnTo>
                  <a:lnTo>
                    <a:pt x="141" y="180"/>
                  </a:lnTo>
                  <a:lnTo>
                    <a:pt x="147" y="172"/>
                  </a:lnTo>
                  <a:lnTo>
                    <a:pt x="152" y="163"/>
                  </a:lnTo>
                  <a:lnTo>
                    <a:pt x="156" y="155"/>
                  </a:lnTo>
                  <a:lnTo>
                    <a:pt x="160" y="146"/>
                  </a:lnTo>
                  <a:lnTo>
                    <a:pt x="164" y="137"/>
                  </a:lnTo>
                  <a:lnTo>
                    <a:pt x="167" y="128"/>
                  </a:lnTo>
                  <a:lnTo>
                    <a:pt x="170" y="11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5394" name="Line 216"/>
            <p:cNvSpPr>
              <a:spLocks noChangeShapeType="1"/>
            </p:cNvSpPr>
            <p:nvPr/>
          </p:nvSpPr>
          <p:spPr bwMode="auto">
            <a:xfrm>
              <a:off x="2677" y="1741"/>
              <a:ext cx="1" cy="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69529" name="Group 217"/>
          <p:cNvGrpSpPr>
            <a:grpSpLocks/>
          </p:cNvGrpSpPr>
          <p:nvPr/>
        </p:nvGrpSpPr>
        <p:grpSpPr bwMode="auto">
          <a:xfrm>
            <a:off x="7007225" y="3817938"/>
            <a:ext cx="215900" cy="204787"/>
            <a:chOff x="3288" y="3475"/>
            <a:chExt cx="136" cy="129"/>
          </a:xfrm>
        </p:grpSpPr>
        <p:sp>
          <p:nvSpPr>
            <p:cNvPr id="15383" name="Line 218"/>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5384" name="Line 219"/>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69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8" fill="hold" grpId="0" nodeType="clickEffect">
                                  <p:stCondLst>
                                    <p:cond delay="0"/>
                                  </p:stCondLst>
                                  <p:childTnLst>
                                    <p:set>
                                      <p:cBhvr>
                                        <p:cTn id="10" dur="1" fill="hold">
                                          <p:stCondLst>
                                            <p:cond delay="0"/>
                                          </p:stCondLst>
                                        </p:cTn>
                                        <p:tgtEl>
                                          <p:spTgt spid="269341"/>
                                        </p:tgtEl>
                                        <p:attrNameLst>
                                          <p:attrName>style.visibility</p:attrName>
                                        </p:attrNameLst>
                                      </p:cBhvr>
                                      <p:to>
                                        <p:strVal val="visible"/>
                                      </p:to>
                                    </p:set>
                                    <p:anim calcmode="lin" valueType="num">
                                      <p:cBhvr additive="base">
                                        <p:cTn id="11" dur="500" fill="hold"/>
                                        <p:tgtEl>
                                          <p:spTgt spid="269341"/>
                                        </p:tgtEl>
                                        <p:attrNameLst>
                                          <p:attrName>ppt_x</p:attrName>
                                        </p:attrNameLst>
                                      </p:cBhvr>
                                      <p:tavLst>
                                        <p:tav tm="0">
                                          <p:val>
                                            <p:strVal val="0-#ppt_w/2"/>
                                          </p:val>
                                        </p:tav>
                                        <p:tav tm="100000">
                                          <p:val>
                                            <p:strVal val="#ppt_x"/>
                                          </p:val>
                                        </p:tav>
                                      </p:tavLst>
                                    </p:anim>
                                    <p:anim calcmode="lin" valueType="num">
                                      <p:cBhvr additive="base">
                                        <p:cTn id="12" dur="500" fill="hold"/>
                                        <p:tgtEl>
                                          <p:spTgt spid="269341"/>
                                        </p:tgtEl>
                                        <p:attrNameLst>
                                          <p:attrName>ppt_y</p:attrName>
                                        </p:attrNameLst>
                                      </p:cBhvr>
                                      <p:tavLst>
                                        <p:tav tm="0">
                                          <p:val>
                                            <p:strVal val="#ppt_y"/>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269361"/>
                                        </p:tgtEl>
                                        <p:attrNameLst>
                                          <p:attrName>style.visibility</p:attrName>
                                        </p:attrNameLst>
                                      </p:cBhvr>
                                      <p:to>
                                        <p:strVal val="visible"/>
                                      </p:to>
                                    </p:set>
                                    <p:animEffect transition="in" filter="wipe(left)">
                                      <p:cBhvr>
                                        <p:cTn id="17" dur="500"/>
                                        <p:tgtEl>
                                          <p:spTgt spid="26936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269514"/>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xit" presetSubtype="4" fill="hold" nodeType="clickEffect">
                                  <p:stCondLst>
                                    <p:cond delay="0"/>
                                  </p:stCondLst>
                                  <p:childTnLst>
                                    <p:animEffect transition="out" filter="wipe(down)">
                                      <p:cBhvr>
                                        <p:cTn id="25" dur="500"/>
                                        <p:tgtEl>
                                          <p:spTgt spid="269514"/>
                                        </p:tgtEl>
                                      </p:cBhvr>
                                    </p:animEffect>
                                    <p:set>
                                      <p:cBhvr>
                                        <p:cTn id="26" dur="1" fill="hold">
                                          <p:stCondLst>
                                            <p:cond delay="499"/>
                                          </p:stCondLst>
                                        </p:cTn>
                                        <p:tgtEl>
                                          <p:spTgt spid="269514"/>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26936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7" presetClass="entr" presetSubtype="1" fill="hold" grpId="0" nodeType="clickEffect">
                                  <p:stCondLst>
                                    <p:cond delay="0"/>
                                  </p:stCondLst>
                                  <p:childTnLst>
                                    <p:set>
                                      <p:cBhvr>
                                        <p:cTn id="34" dur="1" fill="hold">
                                          <p:stCondLst>
                                            <p:cond delay="0"/>
                                          </p:stCondLst>
                                        </p:cTn>
                                        <p:tgtEl>
                                          <p:spTgt spid="269342"/>
                                        </p:tgtEl>
                                        <p:attrNameLst>
                                          <p:attrName>style.visibility</p:attrName>
                                        </p:attrNameLst>
                                      </p:cBhvr>
                                      <p:to>
                                        <p:strVal val="visible"/>
                                      </p:to>
                                    </p:set>
                                    <p:anim calcmode="lin" valueType="num">
                                      <p:cBhvr>
                                        <p:cTn id="35" dur="500" fill="hold"/>
                                        <p:tgtEl>
                                          <p:spTgt spid="269342"/>
                                        </p:tgtEl>
                                        <p:attrNameLst>
                                          <p:attrName>ppt_x</p:attrName>
                                        </p:attrNameLst>
                                      </p:cBhvr>
                                      <p:tavLst>
                                        <p:tav tm="0">
                                          <p:val>
                                            <p:strVal val="#ppt_x"/>
                                          </p:val>
                                        </p:tav>
                                        <p:tav tm="100000">
                                          <p:val>
                                            <p:strVal val="#ppt_x"/>
                                          </p:val>
                                        </p:tav>
                                      </p:tavLst>
                                    </p:anim>
                                    <p:anim calcmode="lin" valueType="num">
                                      <p:cBhvr>
                                        <p:cTn id="36" dur="500" fill="hold"/>
                                        <p:tgtEl>
                                          <p:spTgt spid="269342"/>
                                        </p:tgtEl>
                                        <p:attrNameLst>
                                          <p:attrName>ppt_y</p:attrName>
                                        </p:attrNameLst>
                                      </p:cBhvr>
                                      <p:tavLst>
                                        <p:tav tm="0">
                                          <p:val>
                                            <p:strVal val="#ppt_y-#ppt_h/2"/>
                                          </p:val>
                                        </p:tav>
                                        <p:tav tm="100000">
                                          <p:val>
                                            <p:strVal val="#ppt_y"/>
                                          </p:val>
                                        </p:tav>
                                      </p:tavLst>
                                    </p:anim>
                                    <p:anim calcmode="lin" valueType="num">
                                      <p:cBhvr>
                                        <p:cTn id="37" dur="500" fill="hold"/>
                                        <p:tgtEl>
                                          <p:spTgt spid="269342"/>
                                        </p:tgtEl>
                                        <p:attrNameLst>
                                          <p:attrName>ppt_w</p:attrName>
                                        </p:attrNameLst>
                                      </p:cBhvr>
                                      <p:tavLst>
                                        <p:tav tm="0">
                                          <p:val>
                                            <p:strVal val="#ppt_w"/>
                                          </p:val>
                                        </p:tav>
                                        <p:tav tm="100000">
                                          <p:val>
                                            <p:strVal val="#ppt_w"/>
                                          </p:val>
                                        </p:tav>
                                      </p:tavLst>
                                    </p:anim>
                                    <p:anim calcmode="lin" valueType="num">
                                      <p:cBhvr>
                                        <p:cTn id="38" dur="500" fill="hold"/>
                                        <p:tgtEl>
                                          <p:spTgt spid="269342"/>
                                        </p:tgtEl>
                                        <p:attrNameLst>
                                          <p:attrName>ppt_h</p:attrName>
                                        </p:attrNameLst>
                                      </p:cBhvr>
                                      <p:tavLst>
                                        <p:tav tm="0">
                                          <p:val>
                                            <p:fltVal val="0"/>
                                          </p:val>
                                        </p:tav>
                                        <p:tav tm="100000">
                                          <p:val>
                                            <p:strVal val="#ppt_h"/>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269368"/>
                                        </p:tgtEl>
                                        <p:attrNameLst>
                                          <p:attrName>style.visibility</p:attrName>
                                        </p:attrNameLst>
                                      </p:cBhvr>
                                      <p:to>
                                        <p:strVal val="visible"/>
                                      </p:to>
                                    </p:set>
                                    <p:animEffect transition="in" filter="wipe(left)">
                                      <p:cBhvr>
                                        <p:cTn id="43" dur="500"/>
                                        <p:tgtEl>
                                          <p:spTgt spid="269368"/>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269518"/>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xit" presetSubtype="4" fill="hold" nodeType="clickEffect">
                                  <p:stCondLst>
                                    <p:cond delay="0"/>
                                  </p:stCondLst>
                                  <p:childTnLst>
                                    <p:animEffect transition="out" filter="wipe(down)">
                                      <p:cBhvr>
                                        <p:cTn id="51" dur="500"/>
                                        <p:tgtEl>
                                          <p:spTgt spid="269518"/>
                                        </p:tgtEl>
                                      </p:cBhvr>
                                    </p:animEffect>
                                    <p:set>
                                      <p:cBhvr>
                                        <p:cTn id="52" dur="1" fill="hold">
                                          <p:stCondLst>
                                            <p:cond delay="499"/>
                                          </p:stCondLst>
                                        </p:cTn>
                                        <p:tgtEl>
                                          <p:spTgt spid="269518"/>
                                        </p:tgtEl>
                                        <p:attrNameLst>
                                          <p:attrName>style.visibility</p:attrName>
                                        </p:attrNameLst>
                                      </p:cBhvr>
                                      <p:to>
                                        <p:strVal val="hidden"/>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269359"/>
                                        </p:tgtEl>
                                        <p:attrNameLst>
                                          <p:attrName>style.visibility</p:attrName>
                                        </p:attrNameLst>
                                      </p:cBhvr>
                                      <p:to>
                                        <p:strVal val="visible"/>
                                      </p:to>
                                    </p:set>
                                    <p:animEffect transition="in" filter="wipe(left)">
                                      <p:cBhvr>
                                        <p:cTn id="57" dur="500"/>
                                        <p:tgtEl>
                                          <p:spTgt spid="26935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4" fill="hold" grpId="0" nodeType="clickEffect">
                                  <p:stCondLst>
                                    <p:cond delay="0"/>
                                  </p:stCondLst>
                                  <p:childTnLst>
                                    <p:set>
                                      <p:cBhvr>
                                        <p:cTn id="61" dur="1" fill="hold">
                                          <p:stCondLst>
                                            <p:cond delay="0"/>
                                          </p:stCondLst>
                                        </p:cTn>
                                        <p:tgtEl>
                                          <p:spTgt spid="269360"/>
                                        </p:tgtEl>
                                        <p:attrNameLst>
                                          <p:attrName>style.visibility</p:attrName>
                                        </p:attrNameLst>
                                      </p:cBhvr>
                                      <p:to>
                                        <p:strVal val="visible"/>
                                      </p:to>
                                    </p:set>
                                    <p:animEffect transition="in" filter="wipe(down)">
                                      <p:cBhvr>
                                        <p:cTn id="62" dur="500"/>
                                        <p:tgtEl>
                                          <p:spTgt spid="26936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nodeType="clickEffect">
                                  <p:stCondLst>
                                    <p:cond delay="0"/>
                                  </p:stCondLst>
                                  <p:childTnLst>
                                    <p:set>
                                      <p:cBhvr>
                                        <p:cTn id="66" dur="1" fill="hold">
                                          <p:stCondLst>
                                            <p:cond delay="0"/>
                                          </p:stCondLst>
                                        </p:cTn>
                                        <p:tgtEl>
                                          <p:spTgt spid="269402"/>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12" presetClass="entr" presetSubtype="8" fill="hold" grpId="0" nodeType="clickEffect">
                                  <p:stCondLst>
                                    <p:cond delay="0"/>
                                  </p:stCondLst>
                                  <p:childTnLst>
                                    <p:set>
                                      <p:cBhvr>
                                        <p:cTn id="70" dur="1" fill="hold">
                                          <p:stCondLst>
                                            <p:cond delay="0"/>
                                          </p:stCondLst>
                                        </p:cTn>
                                        <p:tgtEl>
                                          <p:spTgt spid="269343"/>
                                        </p:tgtEl>
                                        <p:attrNameLst>
                                          <p:attrName>style.visibility</p:attrName>
                                        </p:attrNameLst>
                                      </p:cBhvr>
                                      <p:to>
                                        <p:strVal val="visible"/>
                                      </p:to>
                                    </p:set>
                                    <p:animEffect transition="in" filter="slide(fromLeft)">
                                      <p:cBhvr>
                                        <p:cTn id="71" dur="500"/>
                                        <p:tgtEl>
                                          <p:spTgt spid="269343"/>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nodeType="clickEffect">
                                  <p:stCondLst>
                                    <p:cond delay="0"/>
                                  </p:stCondLst>
                                  <p:childTnLst>
                                    <p:set>
                                      <p:cBhvr>
                                        <p:cTn id="75" dur="1" fill="hold">
                                          <p:stCondLst>
                                            <p:cond delay="0"/>
                                          </p:stCondLst>
                                        </p:cTn>
                                        <p:tgtEl>
                                          <p:spTgt spid="269471"/>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8" fill="hold" nodeType="clickEffect">
                                  <p:stCondLst>
                                    <p:cond delay="0"/>
                                  </p:stCondLst>
                                  <p:childTnLst>
                                    <p:set>
                                      <p:cBhvr>
                                        <p:cTn id="79" dur="1" fill="hold">
                                          <p:stCondLst>
                                            <p:cond delay="0"/>
                                          </p:stCondLst>
                                        </p:cTn>
                                        <p:tgtEl>
                                          <p:spTgt spid="269458"/>
                                        </p:tgtEl>
                                        <p:attrNameLst>
                                          <p:attrName>style.visibility</p:attrName>
                                        </p:attrNameLst>
                                      </p:cBhvr>
                                      <p:to>
                                        <p:strVal val="visible"/>
                                      </p:to>
                                    </p:set>
                                    <p:animEffect transition="in" filter="wipe(left)">
                                      <p:cBhvr>
                                        <p:cTn id="80" dur="500"/>
                                        <p:tgtEl>
                                          <p:spTgt spid="269458"/>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nodeType="clickEffect">
                                  <p:stCondLst>
                                    <p:cond delay="0"/>
                                  </p:stCondLst>
                                  <p:childTnLst>
                                    <p:set>
                                      <p:cBhvr>
                                        <p:cTn id="84" dur="1" fill="hold">
                                          <p:stCondLst>
                                            <p:cond delay="0"/>
                                          </p:stCondLst>
                                        </p:cTn>
                                        <p:tgtEl>
                                          <p:spTgt spid="269529"/>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22" presetClass="exit" presetSubtype="4" fill="hold" nodeType="clickEffect">
                                  <p:stCondLst>
                                    <p:cond delay="0"/>
                                  </p:stCondLst>
                                  <p:childTnLst>
                                    <p:animEffect transition="out" filter="wipe(down)">
                                      <p:cBhvr>
                                        <p:cTn id="88" dur="500"/>
                                        <p:tgtEl>
                                          <p:spTgt spid="269529"/>
                                        </p:tgtEl>
                                      </p:cBhvr>
                                    </p:animEffect>
                                    <p:set>
                                      <p:cBhvr>
                                        <p:cTn id="89" dur="1" fill="hold">
                                          <p:stCondLst>
                                            <p:cond delay="499"/>
                                          </p:stCondLst>
                                        </p:cTn>
                                        <p:tgtEl>
                                          <p:spTgt spid="269529"/>
                                        </p:tgtEl>
                                        <p:attrNameLst>
                                          <p:attrName>style.visibility</p:attrName>
                                        </p:attrNameLst>
                                      </p:cBhvr>
                                      <p:to>
                                        <p:strVal val="hidden"/>
                                      </p:to>
                                    </p:set>
                                  </p:childTnLst>
                                </p:cTn>
                              </p:par>
                            </p:childTnLst>
                          </p:cTn>
                        </p:par>
                      </p:childTnLst>
                    </p:cTn>
                  </p:par>
                  <p:par>
                    <p:cTn id="90" fill="hold" nodeType="clickPar">
                      <p:stCondLst>
                        <p:cond delay="indefinite"/>
                      </p:stCondLst>
                      <p:childTnLst>
                        <p:par>
                          <p:cTn id="91" fill="hold" nodeType="withGroup">
                            <p:stCondLst>
                              <p:cond delay="0"/>
                            </p:stCondLst>
                            <p:childTnLst>
                              <p:par>
                                <p:cTn id="92" presetID="1" presetClass="entr" presetSubtype="0" fill="hold" nodeType="clickEffect">
                                  <p:stCondLst>
                                    <p:cond delay="0"/>
                                  </p:stCondLst>
                                  <p:childTnLst>
                                    <p:set>
                                      <p:cBhvr>
                                        <p:cTn id="93" dur="1" fill="hold">
                                          <p:stCondLst>
                                            <p:cond delay="0"/>
                                          </p:stCondLst>
                                        </p:cTn>
                                        <p:tgtEl>
                                          <p:spTgt spid="269467"/>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4" presetClass="entr" presetSubtype="32" fill="hold" grpId="0" nodeType="clickEffect">
                                  <p:stCondLst>
                                    <p:cond delay="0"/>
                                  </p:stCondLst>
                                  <p:childTnLst>
                                    <p:set>
                                      <p:cBhvr>
                                        <p:cTn id="97" dur="1" fill="hold">
                                          <p:stCondLst>
                                            <p:cond delay="0"/>
                                          </p:stCondLst>
                                        </p:cTn>
                                        <p:tgtEl>
                                          <p:spTgt spid="269344"/>
                                        </p:tgtEl>
                                        <p:attrNameLst>
                                          <p:attrName>style.visibility</p:attrName>
                                        </p:attrNameLst>
                                      </p:cBhvr>
                                      <p:to>
                                        <p:strVal val="visible"/>
                                      </p:to>
                                    </p:set>
                                    <p:animEffect transition="in" filter="box(out)">
                                      <p:cBhvr>
                                        <p:cTn id="98" dur="500"/>
                                        <p:tgtEl>
                                          <p:spTgt spid="269344"/>
                                        </p:tgtEl>
                                      </p:cBhvr>
                                    </p:animEffect>
                                  </p:childTnLst>
                                </p:cTn>
                              </p:par>
                            </p:childTnLst>
                          </p:cTn>
                        </p:par>
                      </p:childTnLst>
                    </p:cTn>
                  </p:par>
                  <p:par>
                    <p:cTn id="99" fill="hold" nodeType="clickPar">
                      <p:stCondLst>
                        <p:cond delay="indefinite"/>
                      </p:stCondLst>
                      <p:childTnLst>
                        <p:par>
                          <p:cTn id="100" fill="hold" nodeType="withGroup">
                            <p:stCondLst>
                              <p:cond delay="0"/>
                            </p:stCondLst>
                            <p:childTnLst>
                              <p:par>
                                <p:cTn id="101" presetID="22" presetClass="entr" presetSubtype="8" fill="hold" nodeType="clickEffect">
                                  <p:stCondLst>
                                    <p:cond delay="0"/>
                                  </p:stCondLst>
                                  <p:childTnLst>
                                    <p:set>
                                      <p:cBhvr>
                                        <p:cTn id="102" dur="1" fill="hold">
                                          <p:stCondLst>
                                            <p:cond delay="0"/>
                                          </p:stCondLst>
                                        </p:cTn>
                                        <p:tgtEl>
                                          <p:spTgt spid="269506"/>
                                        </p:tgtEl>
                                        <p:attrNameLst>
                                          <p:attrName>style.visibility</p:attrName>
                                        </p:attrNameLst>
                                      </p:cBhvr>
                                      <p:to>
                                        <p:strVal val="visible"/>
                                      </p:to>
                                    </p:set>
                                    <p:animEffect transition="in" filter="wipe(left)">
                                      <p:cBhvr>
                                        <p:cTn id="103" dur="500"/>
                                        <p:tgtEl>
                                          <p:spTgt spid="269506"/>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22" presetClass="entr" presetSubtype="1" fill="hold" nodeType="clickEffect">
                                  <p:stCondLst>
                                    <p:cond delay="0"/>
                                  </p:stCondLst>
                                  <p:childTnLst>
                                    <p:set>
                                      <p:cBhvr>
                                        <p:cTn id="107" dur="1" fill="hold">
                                          <p:stCondLst>
                                            <p:cond delay="0"/>
                                          </p:stCondLst>
                                        </p:cTn>
                                        <p:tgtEl>
                                          <p:spTgt spid="269510"/>
                                        </p:tgtEl>
                                        <p:attrNameLst>
                                          <p:attrName>style.visibility</p:attrName>
                                        </p:attrNameLst>
                                      </p:cBhvr>
                                      <p:to>
                                        <p:strVal val="visible"/>
                                      </p:to>
                                    </p:set>
                                    <p:animEffect transition="in" filter="wipe(up)">
                                      <p:cBhvr>
                                        <p:cTn id="108" dur="500"/>
                                        <p:tgtEl>
                                          <p:spTgt spid="269510"/>
                                        </p:tgtEl>
                                      </p:cBhvr>
                                    </p:animEffect>
                                  </p:childTnLst>
                                </p:cTn>
                              </p:par>
                            </p:childTnLst>
                          </p:cTn>
                        </p:par>
                      </p:childTnLst>
                    </p:cTn>
                  </p:par>
                  <p:par>
                    <p:cTn id="109" fill="hold" nodeType="clickPar">
                      <p:stCondLst>
                        <p:cond delay="indefinite"/>
                      </p:stCondLst>
                      <p:childTnLst>
                        <p:par>
                          <p:cTn id="110" fill="hold" nodeType="withGroup">
                            <p:stCondLst>
                              <p:cond delay="0"/>
                            </p:stCondLst>
                            <p:childTnLst>
                              <p:par>
                                <p:cTn id="111" presetID="1" presetClass="entr" presetSubtype="0" fill="hold" nodeType="clickEffect">
                                  <p:stCondLst>
                                    <p:cond delay="0"/>
                                  </p:stCondLst>
                                  <p:childTnLst>
                                    <p:set>
                                      <p:cBhvr>
                                        <p:cTn id="112" dur="1" fill="hold">
                                          <p:stCondLst>
                                            <p:cond delay="0"/>
                                          </p:stCondLst>
                                        </p:cTn>
                                        <p:tgtEl>
                                          <p:spTgt spid="2694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9341" grpId="0" autoUpdateAnimBg="0"/>
      <p:bldP spid="269342" grpId="0" animBg="1" autoUpdateAnimBg="0"/>
      <p:bldP spid="269343" grpId="0" autoUpdateAnimBg="0"/>
      <p:bldP spid="269344" grpId="0" animBg="1" autoUpdateAnimBg="0"/>
      <p:bldP spid="269359" grpId="0" animBg="1"/>
      <p:bldP spid="269360" grpId="0" animBg="1"/>
      <p:bldP spid="269368"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Text Box 2"/>
          <p:cNvSpPr txBox="1">
            <a:spLocks noChangeArrowheads="1"/>
          </p:cNvSpPr>
          <p:nvPr/>
        </p:nvSpPr>
        <p:spPr bwMode="auto">
          <a:xfrm>
            <a:off x="228600" y="4572000"/>
            <a:ext cx="8296275" cy="2041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b="1">
                <a:ea typeface="楷体_GB2312" pitchFamily="49" charset="-122"/>
              </a:rPr>
              <a:t>    </a:t>
            </a:r>
            <a:r>
              <a:rPr lang="zh-CN" altLang="en-US" b="1">
                <a:latin typeface="黑体" pitchFamily="2" charset="-122"/>
                <a:ea typeface="黑体" pitchFamily="2" charset="-122"/>
              </a:rPr>
              <a:t>点的每个投影反映</a:t>
            </a:r>
            <a:r>
              <a:rPr lang="zh-CN" altLang="en-US" b="1">
                <a:solidFill>
                  <a:srgbClr val="FF0000"/>
                </a:solidFill>
                <a:latin typeface="黑体" pitchFamily="2" charset="-122"/>
                <a:ea typeface="黑体" pitchFamily="2" charset="-122"/>
              </a:rPr>
              <a:t>两个坐标</a:t>
            </a:r>
            <a:r>
              <a:rPr lang="zh-CN" altLang="en-US" b="1">
                <a:latin typeface="黑体" pitchFamily="2" charset="-122"/>
                <a:ea typeface="黑体" pitchFamily="2" charset="-122"/>
              </a:rPr>
              <a:t>：</a:t>
            </a:r>
          </a:p>
          <a:p>
            <a:pPr eaLnBrk="1" hangingPunct="1">
              <a:spcBef>
                <a:spcPct val="0"/>
              </a:spcBef>
              <a:buFontTx/>
              <a:buNone/>
            </a:pPr>
            <a:r>
              <a:rPr lang="zh-CN" altLang="en-US" b="1">
                <a:latin typeface="黑体" pitchFamily="2" charset="-122"/>
                <a:ea typeface="黑体" pitchFamily="2" charset="-122"/>
              </a:rPr>
              <a:t>   </a:t>
            </a:r>
            <a:r>
              <a:rPr lang="en-US" altLang="zh-CN" b="1" i="1">
                <a:latin typeface="黑体" pitchFamily="2" charset="-122"/>
                <a:ea typeface="黑体" pitchFamily="2" charset="-122"/>
              </a:rPr>
              <a:t>V </a:t>
            </a:r>
            <a:r>
              <a:rPr lang="zh-CN" altLang="en-US" b="1">
                <a:latin typeface="黑体" pitchFamily="2" charset="-122"/>
                <a:ea typeface="黑体" pitchFamily="2" charset="-122"/>
              </a:rPr>
              <a:t>投影反映</a:t>
            </a:r>
            <a:r>
              <a:rPr lang="en-US" altLang="zh-CN" b="1">
                <a:latin typeface="黑体" pitchFamily="2" charset="-122"/>
                <a:ea typeface="黑体" pitchFamily="2" charset="-122"/>
              </a:rPr>
              <a:t>X</a:t>
            </a:r>
            <a:r>
              <a:rPr lang="zh-CN" altLang="en-US" b="1">
                <a:latin typeface="黑体" pitchFamily="2" charset="-122"/>
                <a:ea typeface="黑体" pitchFamily="2" charset="-122"/>
              </a:rPr>
              <a:t>和</a:t>
            </a:r>
            <a:r>
              <a:rPr lang="en-US" altLang="zh-CN" b="1">
                <a:latin typeface="黑体" pitchFamily="2" charset="-122"/>
                <a:ea typeface="黑体" pitchFamily="2" charset="-122"/>
              </a:rPr>
              <a:t>Z</a:t>
            </a:r>
            <a:r>
              <a:rPr lang="zh-CN" altLang="en-US" b="1">
                <a:latin typeface="黑体" pitchFamily="2" charset="-122"/>
                <a:ea typeface="黑体" pitchFamily="2" charset="-122"/>
              </a:rPr>
              <a:t>坐标</a:t>
            </a:r>
            <a:r>
              <a:rPr lang="en-US" altLang="zh-CN" b="1">
                <a:latin typeface="黑体" pitchFamily="2" charset="-122"/>
                <a:ea typeface="黑体" pitchFamily="2" charset="-122"/>
              </a:rPr>
              <a:t>(a</a:t>
            </a:r>
            <a:r>
              <a:rPr lang="en-US" altLang="zh-CN" b="1">
                <a:latin typeface="黑体" pitchFamily="2" charset="-122"/>
                <a:ea typeface="黑体" pitchFamily="2" charset="-122"/>
                <a:sym typeface="Symbol" pitchFamily="18" charset="2"/>
              </a:rPr>
              <a:t></a:t>
            </a:r>
            <a:r>
              <a:rPr lang="en-US" altLang="zh-CN" b="1">
                <a:latin typeface="黑体" pitchFamily="2" charset="-122"/>
                <a:ea typeface="黑体" pitchFamily="2" charset="-122"/>
              </a:rPr>
              <a:t>a</a:t>
            </a:r>
            <a:r>
              <a:rPr lang="en-US" altLang="zh-CN" b="1" baseline="-30000">
                <a:latin typeface="黑体" pitchFamily="2" charset="-122"/>
                <a:ea typeface="黑体" pitchFamily="2" charset="-122"/>
              </a:rPr>
              <a:t>Z</a:t>
            </a:r>
            <a:r>
              <a:rPr lang="zh-CN" altLang="en-US" b="1">
                <a:latin typeface="黑体" pitchFamily="2" charset="-122"/>
                <a:ea typeface="黑体" pitchFamily="2" charset="-122"/>
              </a:rPr>
              <a:t>和</a:t>
            </a:r>
            <a:r>
              <a:rPr lang="en-US" altLang="zh-CN" b="1">
                <a:latin typeface="黑体" pitchFamily="2" charset="-122"/>
                <a:ea typeface="黑体" pitchFamily="2" charset="-122"/>
              </a:rPr>
              <a:t>a</a:t>
            </a:r>
            <a:r>
              <a:rPr lang="en-US" altLang="zh-CN" b="1">
                <a:latin typeface="黑体" pitchFamily="2" charset="-122"/>
                <a:ea typeface="黑体" pitchFamily="2" charset="-122"/>
                <a:sym typeface="Symbol" pitchFamily="18" charset="2"/>
              </a:rPr>
              <a:t></a:t>
            </a:r>
            <a:r>
              <a:rPr lang="en-US" altLang="zh-CN" b="1">
                <a:latin typeface="黑体" pitchFamily="2" charset="-122"/>
                <a:ea typeface="黑体" pitchFamily="2" charset="-122"/>
              </a:rPr>
              <a:t>a</a:t>
            </a:r>
            <a:r>
              <a:rPr lang="en-US" altLang="zh-CN" b="1" baseline="-30000">
                <a:latin typeface="黑体" pitchFamily="2" charset="-122"/>
                <a:ea typeface="黑体" pitchFamily="2" charset="-122"/>
              </a:rPr>
              <a:t>X</a:t>
            </a:r>
            <a:r>
              <a:rPr lang="en-US" altLang="zh-CN" b="1">
                <a:latin typeface="黑体" pitchFamily="2" charset="-122"/>
                <a:ea typeface="黑体" pitchFamily="2" charset="-122"/>
              </a:rPr>
              <a:t>)</a:t>
            </a:r>
          </a:p>
          <a:p>
            <a:pPr eaLnBrk="1" hangingPunct="1">
              <a:spcBef>
                <a:spcPct val="0"/>
              </a:spcBef>
              <a:buFontTx/>
              <a:buNone/>
            </a:pPr>
            <a:r>
              <a:rPr lang="en-US" altLang="zh-CN" b="1">
                <a:latin typeface="黑体" pitchFamily="2" charset="-122"/>
                <a:ea typeface="黑体" pitchFamily="2" charset="-122"/>
              </a:rPr>
              <a:t>   </a:t>
            </a:r>
            <a:r>
              <a:rPr lang="en-US" altLang="zh-CN" b="1" i="1">
                <a:latin typeface="黑体" pitchFamily="2" charset="-122"/>
                <a:ea typeface="黑体" pitchFamily="2" charset="-122"/>
              </a:rPr>
              <a:t>H </a:t>
            </a:r>
            <a:r>
              <a:rPr lang="zh-CN" altLang="en-US" b="1">
                <a:latin typeface="黑体" pitchFamily="2" charset="-122"/>
                <a:ea typeface="黑体" pitchFamily="2" charset="-122"/>
              </a:rPr>
              <a:t>投影反映</a:t>
            </a:r>
            <a:r>
              <a:rPr lang="en-US" altLang="zh-CN" b="1">
                <a:latin typeface="黑体" pitchFamily="2" charset="-122"/>
                <a:ea typeface="黑体" pitchFamily="2" charset="-122"/>
              </a:rPr>
              <a:t>X</a:t>
            </a:r>
            <a:r>
              <a:rPr lang="zh-CN" altLang="en-US" b="1">
                <a:latin typeface="黑体" pitchFamily="2" charset="-122"/>
                <a:ea typeface="黑体" pitchFamily="2" charset="-122"/>
              </a:rPr>
              <a:t>和</a:t>
            </a:r>
            <a:r>
              <a:rPr lang="en-US" altLang="zh-CN" b="1">
                <a:latin typeface="黑体" pitchFamily="2" charset="-122"/>
                <a:ea typeface="黑体" pitchFamily="2" charset="-122"/>
              </a:rPr>
              <a:t>Y</a:t>
            </a:r>
            <a:r>
              <a:rPr lang="zh-CN" altLang="en-US" b="1">
                <a:latin typeface="黑体" pitchFamily="2" charset="-122"/>
                <a:ea typeface="黑体" pitchFamily="2" charset="-122"/>
              </a:rPr>
              <a:t>坐标</a:t>
            </a:r>
            <a:r>
              <a:rPr lang="en-US" altLang="zh-CN" b="1">
                <a:latin typeface="黑体" pitchFamily="2" charset="-122"/>
                <a:ea typeface="黑体" pitchFamily="2" charset="-122"/>
              </a:rPr>
              <a:t>(aa</a:t>
            </a:r>
            <a:r>
              <a:rPr lang="en-US" altLang="zh-CN" b="1" baseline="-30000">
                <a:latin typeface="黑体" pitchFamily="2" charset="-122"/>
                <a:ea typeface="黑体" pitchFamily="2" charset="-122"/>
              </a:rPr>
              <a:t>YH</a:t>
            </a:r>
            <a:r>
              <a:rPr lang="zh-CN" altLang="en-US" b="1">
                <a:latin typeface="黑体" pitchFamily="2" charset="-122"/>
                <a:ea typeface="黑体" pitchFamily="2" charset="-122"/>
              </a:rPr>
              <a:t>和</a:t>
            </a:r>
            <a:r>
              <a:rPr lang="en-US" altLang="zh-CN" b="1">
                <a:latin typeface="黑体" pitchFamily="2" charset="-122"/>
                <a:ea typeface="黑体" pitchFamily="2" charset="-122"/>
              </a:rPr>
              <a:t>aa</a:t>
            </a:r>
            <a:r>
              <a:rPr lang="en-US" altLang="zh-CN" b="1" baseline="-30000">
                <a:latin typeface="黑体" pitchFamily="2" charset="-122"/>
                <a:ea typeface="黑体" pitchFamily="2" charset="-122"/>
              </a:rPr>
              <a:t>X</a:t>
            </a:r>
            <a:r>
              <a:rPr lang="en-US" altLang="zh-CN" b="1">
                <a:latin typeface="黑体" pitchFamily="2" charset="-122"/>
                <a:ea typeface="黑体" pitchFamily="2" charset="-122"/>
              </a:rPr>
              <a:t>)</a:t>
            </a:r>
          </a:p>
          <a:p>
            <a:pPr eaLnBrk="1" hangingPunct="1">
              <a:spcBef>
                <a:spcPct val="0"/>
              </a:spcBef>
              <a:buFontTx/>
              <a:buNone/>
            </a:pPr>
            <a:r>
              <a:rPr lang="en-US" altLang="zh-CN" b="1">
                <a:latin typeface="黑体" pitchFamily="2" charset="-122"/>
                <a:ea typeface="黑体" pitchFamily="2" charset="-122"/>
              </a:rPr>
              <a:t>   </a:t>
            </a:r>
            <a:r>
              <a:rPr lang="en-US" altLang="zh-CN" b="1" i="1">
                <a:latin typeface="黑体" pitchFamily="2" charset="-122"/>
                <a:ea typeface="黑体" pitchFamily="2" charset="-122"/>
              </a:rPr>
              <a:t>W </a:t>
            </a:r>
            <a:r>
              <a:rPr lang="zh-CN" altLang="en-US" b="1">
                <a:latin typeface="黑体" pitchFamily="2" charset="-122"/>
                <a:ea typeface="黑体" pitchFamily="2" charset="-122"/>
              </a:rPr>
              <a:t>投影反映</a:t>
            </a:r>
            <a:r>
              <a:rPr lang="en-US" altLang="zh-CN" b="1">
                <a:latin typeface="黑体" pitchFamily="2" charset="-122"/>
                <a:ea typeface="黑体" pitchFamily="2" charset="-122"/>
              </a:rPr>
              <a:t>Y</a:t>
            </a:r>
            <a:r>
              <a:rPr lang="zh-CN" altLang="en-US" b="1">
                <a:latin typeface="黑体" pitchFamily="2" charset="-122"/>
                <a:ea typeface="黑体" pitchFamily="2" charset="-122"/>
              </a:rPr>
              <a:t>和</a:t>
            </a:r>
            <a:r>
              <a:rPr lang="en-US" altLang="zh-CN" b="1">
                <a:latin typeface="黑体" pitchFamily="2" charset="-122"/>
                <a:ea typeface="黑体" pitchFamily="2" charset="-122"/>
              </a:rPr>
              <a:t>Z</a:t>
            </a:r>
            <a:r>
              <a:rPr lang="zh-CN" altLang="en-US" b="1">
                <a:latin typeface="黑体" pitchFamily="2" charset="-122"/>
                <a:ea typeface="黑体" pitchFamily="2" charset="-122"/>
              </a:rPr>
              <a:t>坐标</a:t>
            </a:r>
            <a:r>
              <a:rPr lang="en-US" altLang="zh-CN" b="1">
                <a:latin typeface="黑体" pitchFamily="2" charset="-122"/>
                <a:ea typeface="黑体" pitchFamily="2" charset="-122"/>
              </a:rPr>
              <a:t>(a</a:t>
            </a:r>
            <a:r>
              <a:rPr lang="en-US" altLang="zh-CN" b="1">
                <a:latin typeface="黑体" pitchFamily="2" charset="-122"/>
                <a:ea typeface="黑体" pitchFamily="2" charset="-122"/>
                <a:sym typeface="Symbol" pitchFamily="18" charset="2"/>
              </a:rPr>
              <a:t></a:t>
            </a:r>
            <a:r>
              <a:rPr lang="en-US" altLang="zh-CN" b="1">
                <a:latin typeface="黑体" pitchFamily="2" charset="-122"/>
                <a:ea typeface="黑体" pitchFamily="2" charset="-122"/>
              </a:rPr>
              <a:t>a</a:t>
            </a:r>
            <a:r>
              <a:rPr lang="en-US" altLang="zh-CN" b="1" baseline="-30000">
                <a:latin typeface="黑体" pitchFamily="2" charset="-122"/>
                <a:ea typeface="黑体" pitchFamily="2" charset="-122"/>
              </a:rPr>
              <a:t>Z</a:t>
            </a:r>
            <a:r>
              <a:rPr lang="zh-CN" altLang="en-US" b="1">
                <a:latin typeface="黑体" pitchFamily="2" charset="-122"/>
                <a:ea typeface="黑体" pitchFamily="2" charset="-122"/>
              </a:rPr>
              <a:t>和</a:t>
            </a:r>
            <a:r>
              <a:rPr lang="en-US" altLang="zh-CN" b="1">
                <a:latin typeface="黑体" pitchFamily="2" charset="-122"/>
                <a:ea typeface="黑体" pitchFamily="2" charset="-122"/>
              </a:rPr>
              <a:t>a</a:t>
            </a:r>
            <a:r>
              <a:rPr lang="en-US" altLang="zh-CN" b="1">
                <a:latin typeface="黑体" pitchFamily="2" charset="-122"/>
                <a:ea typeface="黑体" pitchFamily="2" charset="-122"/>
                <a:sym typeface="Symbol" pitchFamily="18" charset="2"/>
              </a:rPr>
              <a:t></a:t>
            </a:r>
            <a:r>
              <a:rPr lang="en-US" altLang="zh-CN" b="1">
                <a:latin typeface="黑体" pitchFamily="2" charset="-122"/>
                <a:ea typeface="黑体" pitchFamily="2" charset="-122"/>
              </a:rPr>
              <a:t>a</a:t>
            </a:r>
            <a:r>
              <a:rPr lang="en-US" altLang="zh-CN" b="1" baseline="-30000">
                <a:latin typeface="黑体" pitchFamily="2" charset="-122"/>
                <a:ea typeface="黑体" pitchFamily="2" charset="-122"/>
              </a:rPr>
              <a:t>YW </a:t>
            </a:r>
            <a:r>
              <a:rPr lang="en-US" altLang="zh-CN" b="1">
                <a:latin typeface="黑体" pitchFamily="2" charset="-122"/>
                <a:ea typeface="黑体" pitchFamily="2" charset="-122"/>
              </a:rPr>
              <a:t>a)</a:t>
            </a:r>
          </a:p>
        </p:txBody>
      </p:sp>
      <p:sp>
        <p:nvSpPr>
          <p:cNvPr id="16387" name="Text Box 3"/>
          <p:cNvSpPr txBox="1">
            <a:spLocks noChangeArrowheads="1"/>
          </p:cNvSpPr>
          <p:nvPr/>
        </p:nvSpPr>
        <p:spPr bwMode="auto">
          <a:xfrm>
            <a:off x="0" y="0"/>
            <a:ext cx="9144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400">
                <a:solidFill>
                  <a:srgbClr val="FF0000"/>
                </a:solidFill>
                <a:latin typeface="黑体" pitchFamily="2" charset="-122"/>
                <a:ea typeface="黑体" pitchFamily="2" charset="-122"/>
              </a:rPr>
              <a:t>二、点的投影和直角坐标的关系</a:t>
            </a:r>
          </a:p>
        </p:txBody>
      </p:sp>
      <p:grpSp>
        <p:nvGrpSpPr>
          <p:cNvPr id="436394" name="Group 170"/>
          <p:cNvGrpSpPr>
            <a:grpSpLocks/>
          </p:cNvGrpSpPr>
          <p:nvPr/>
        </p:nvGrpSpPr>
        <p:grpSpPr bwMode="auto">
          <a:xfrm>
            <a:off x="250825" y="1189038"/>
            <a:ext cx="3673475" cy="3313112"/>
            <a:chOff x="158" y="749"/>
            <a:chExt cx="2314" cy="2087"/>
          </a:xfrm>
        </p:grpSpPr>
        <p:grpSp>
          <p:nvGrpSpPr>
            <p:cNvPr id="16456" name="Group 8"/>
            <p:cNvGrpSpPr>
              <a:grpSpLocks/>
            </p:cNvGrpSpPr>
            <p:nvPr/>
          </p:nvGrpSpPr>
          <p:grpSpPr bwMode="auto">
            <a:xfrm>
              <a:off x="158" y="749"/>
              <a:ext cx="2314" cy="2087"/>
              <a:chOff x="257" y="1344"/>
              <a:chExt cx="2812" cy="2536"/>
            </a:xfrm>
          </p:grpSpPr>
          <p:grpSp>
            <p:nvGrpSpPr>
              <p:cNvPr id="16517" name="Group 9"/>
              <p:cNvGrpSpPr>
                <a:grpSpLocks/>
              </p:cNvGrpSpPr>
              <p:nvPr/>
            </p:nvGrpSpPr>
            <p:grpSpPr bwMode="auto">
              <a:xfrm>
                <a:off x="476" y="2816"/>
                <a:ext cx="2395" cy="923"/>
                <a:chOff x="1542" y="1530"/>
                <a:chExt cx="2032" cy="783"/>
              </a:xfrm>
            </p:grpSpPr>
            <p:sp>
              <p:nvSpPr>
                <p:cNvPr id="16544" name="Line 10"/>
                <p:cNvSpPr>
                  <a:spLocks noChangeShapeType="1"/>
                </p:cNvSpPr>
                <p:nvPr/>
              </p:nvSpPr>
              <p:spPr bwMode="auto">
                <a:xfrm>
                  <a:off x="2793" y="1530"/>
                  <a:ext cx="781" cy="783"/>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6545" name="Group 11"/>
                <p:cNvGrpSpPr>
                  <a:grpSpLocks/>
                </p:cNvGrpSpPr>
                <p:nvPr/>
              </p:nvGrpSpPr>
              <p:grpSpPr bwMode="auto">
                <a:xfrm>
                  <a:off x="1542" y="1530"/>
                  <a:ext cx="2032" cy="783"/>
                  <a:chOff x="1542" y="1530"/>
                  <a:chExt cx="2032" cy="783"/>
                </a:xfrm>
              </p:grpSpPr>
              <p:sp>
                <p:nvSpPr>
                  <p:cNvPr id="16546" name="Line 12"/>
                  <p:cNvSpPr>
                    <a:spLocks noChangeShapeType="1"/>
                  </p:cNvSpPr>
                  <p:nvPr/>
                </p:nvSpPr>
                <p:spPr bwMode="auto">
                  <a:xfrm>
                    <a:off x="1542" y="1530"/>
                    <a:ext cx="783" cy="783"/>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47" name="Line 13"/>
                  <p:cNvSpPr>
                    <a:spLocks noChangeShapeType="1"/>
                  </p:cNvSpPr>
                  <p:nvPr/>
                </p:nvSpPr>
                <p:spPr bwMode="auto">
                  <a:xfrm>
                    <a:off x="2325" y="2313"/>
                    <a:ext cx="124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48" name="Line 14"/>
                  <p:cNvSpPr>
                    <a:spLocks noChangeShapeType="1"/>
                  </p:cNvSpPr>
                  <p:nvPr/>
                </p:nvSpPr>
                <p:spPr bwMode="auto">
                  <a:xfrm flipH="1" flipV="1">
                    <a:off x="2268" y="2172"/>
                    <a:ext cx="98" cy="99"/>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49" name="Line 15"/>
                  <p:cNvSpPr>
                    <a:spLocks noChangeShapeType="1"/>
                  </p:cNvSpPr>
                  <p:nvPr/>
                </p:nvSpPr>
                <p:spPr bwMode="auto">
                  <a:xfrm>
                    <a:off x="2312" y="2217"/>
                    <a:ext cx="43" cy="0"/>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50" name="Line 16"/>
                  <p:cNvSpPr>
                    <a:spLocks noChangeShapeType="1"/>
                  </p:cNvSpPr>
                  <p:nvPr/>
                </p:nvSpPr>
                <p:spPr bwMode="auto">
                  <a:xfrm>
                    <a:off x="2312" y="2172"/>
                    <a:ext cx="99" cy="99"/>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6518" name="Group 17"/>
              <p:cNvGrpSpPr>
                <a:grpSpLocks/>
              </p:cNvGrpSpPr>
              <p:nvPr/>
            </p:nvGrpSpPr>
            <p:grpSpPr bwMode="auto">
              <a:xfrm>
                <a:off x="1951" y="1525"/>
                <a:ext cx="920" cy="2214"/>
                <a:chOff x="2793" y="435"/>
                <a:chExt cx="781" cy="1878"/>
              </a:xfrm>
            </p:grpSpPr>
            <p:sp>
              <p:nvSpPr>
                <p:cNvPr id="16541" name="Line 18"/>
                <p:cNvSpPr>
                  <a:spLocks noChangeShapeType="1"/>
                </p:cNvSpPr>
                <p:nvPr/>
              </p:nvSpPr>
              <p:spPr bwMode="auto">
                <a:xfrm>
                  <a:off x="2793" y="435"/>
                  <a:ext cx="781" cy="78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42" name="Line 19"/>
                <p:cNvSpPr>
                  <a:spLocks noChangeShapeType="1"/>
                </p:cNvSpPr>
                <p:nvPr/>
              </p:nvSpPr>
              <p:spPr bwMode="auto">
                <a:xfrm flipV="1">
                  <a:off x="3574" y="1217"/>
                  <a:ext cx="0" cy="109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43" name="Freeform 20"/>
                <p:cNvSpPr>
                  <a:spLocks/>
                </p:cNvSpPr>
                <p:nvPr/>
              </p:nvSpPr>
              <p:spPr bwMode="auto">
                <a:xfrm>
                  <a:off x="3473" y="1206"/>
                  <a:ext cx="69" cy="106"/>
                </a:xfrm>
                <a:custGeom>
                  <a:avLst/>
                  <a:gdLst>
                    <a:gd name="T0" fmla="*/ 0 w 301"/>
                    <a:gd name="T1" fmla="*/ 0 h 464"/>
                    <a:gd name="T2" fmla="*/ 0 w 301"/>
                    <a:gd name="T3" fmla="*/ 5 h 464"/>
                    <a:gd name="T4" fmla="*/ 2 w 301"/>
                    <a:gd name="T5" fmla="*/ 2 h 464"/>
                    <a:gd name="T6" fmla="*/ 2 w 301"/>
                    <a:gd name="T7" fmla="*/ 5 h 464"/>
                    <a:gd name="T8" fmla="*/ 4 w 301"/>
                    <a:gd name="T9" fmla="*/ 1 h 4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1" h="464">
                      <a:moveTo>
                        <a:pt x="0" y="0"/>
                      </a:moveTo>
                      <a:lnTo>
                        <a:pt x="1" y="438"/>
                      </a:lnTo>
                      <a:lnTo>
                        <a:pt x="126" y="168"/>
                      </a:lnTo>
                      <a:lnTo>
                        <a:pt x="151" y="464"/>
                      </a:lnTo>
                      <a:lnTo>
                        <a:pt x="301" y="53"/>
                      </a:lnTo>
                    </a:path>
                  </a:pathLst>
                </a:custGeom>
                <a:noFill/>
                <a:ln w="19050" cmpd="sng">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6519" name="Group 21"/>
              <p:cNvGrpSpPr>
                <a:grpSpLocks/>
              </p:cNvGrpSpPr>
              <p:nvPr/>
            </p:nvGrpSpPr>
            <p:grpSpPr bwMode="auto">
              <a:xfrm>
                <a:off x="476" y="1525"/>
                <a:ext cx="1475" cy="1291"/>
                <a:chOff x="1542" y="435"/>
                <a:chExt cx="1251" cy="1095"/>
              </a:xfrm>
            </p:grpSpPr>
            <p:grpSp>
              <p:nvGrpSpPr>
                <p:cNvPr id="16535" name="Group 22"/>
                <p:cNvGrpSpPr>
                  <a:grpSpLocks/>
                </p:cNvGrpSpPr>
                <p:nvPr/>
              </p:nvGrpSpPr>
              <p:grpSpPr bwMode="auto">
                <a:xfrm>
                  <a:off x="1542" y="435"/>
                  <a:ext cx="1251" cy="1095"/>
                  <a:chOff x="1542" y="435"/>
                  <a:chExt cx="1251" cy="1095"/>
                </a:xfrm>
              </p:grpSpPr>
              <p:sp>
                <p:nvSpPr>
                  <p:cNvPr id="16537" name="Line 23"/>
                  <p:cNvSpPr>
                    <a:spLocks noChangeShapeType="1"/>
                  </p:cNvSpPr>
                  <p:nvPr/>
                </p:nvSpPr>
                <p:spPr bwMode="auto">
                  <a:xfrm>
                    <a:off x="1542" y="435"/>
                    <a:ext cx="125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38" name="Line 24"/>
                  <p:cNvSpPr>
                    <a:spLocks noChangeShapeType="1"/>
                  </p:cNvSpPr>
                  <p:nvPr/>
                </p:nvSpPr>
                <p:spPr bwMode="auto">
                  <a:xfrm>
                    <a:off x="2793" y="435"/>
                    <a:ext cx="0" cy="109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39" name="Line 25"/>
                  <p:cNvSpPr>
                    <a:spLocks noChangeShapeType="1"/>
                  </p:cNvSpPr>
                  <p:nvPr/>
                </p:nvSpPr>
                <p:spPr bwMode="auto">
                  <a:xfrm flipH="1">
                    <a:off x="1542" y="1530"/>
                    <a:ext cx="1251"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40" name="Line 26"/>
                  <p:cNvSpPr>
                    <a:spLocks noChangeShapeType="1"/>
                  </p:cNvSpPr>
                  <p:nvPr/>
                </p:nvSpPr>
                <p:spPr bwMode="auto">
                  <a:xfrm flipV="1">
                    <a:off x="1542" y="435"/>
                    <a:ext cx="0" cy="109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6536" name="Freeform 27"/>
                <p:cNvSpPr>
                  <a:spLocks/>
                </p:cNvSpPr>
                <p:nvPr/>
              </p:nvSpPr>
              <p:spPr bwMode="auto">
                <a:xfrm>
                  <a:off x="1614" y="467"/>
                  <a:ext cx="53" cy="98"/>
                </a:xfrm>
                <a:custGeom>
                  <a:avLst/>
                  <a:gdLst>
                    <a:gd name="T0" fmla="*/ 0 w 230"/>
                    <a:gd name="T1" fmla="*/ 0 h 430"/>
                    <a:gd name="T2" fmla="*/ 0 w 230"/>
                    <a:gd name="T3" fmla="*/ 5 h 430"/>
                    <a:gd name="T4" fmla="*/ 3 w 230"/>
                    <a:gd name="T5" fmla="*/ 0 h 430"/>
                    <a:gd name="T6" fmla="*/ 0 60000 65536"/>
                    <a:gd name="T7" fmla="*/ 0 60000 65536"/>
                    <a:gd name="T8" fmla="*/ 0 60000 65536"/>
                  </a:gdLst>
                  <a:ahLst/>
                  <a:cxnLst>
                    <a:cxn ang="T6">
                      <a:pos x="T0" y="T1"/>
                    </a:cxn>
                    <a:cxn ang="T7">
                      <a:pos x="T2" y="T3"/>
                    </a:cxn>
                    <a:cxn ang="T8">
                      <a:pos x="T4" y="T5"/>
                    </a:cxn>
                  </a:cxnLst>
                  <a:rect l="0" t="0" r="r" b="b"/>
                  <a:pathLst>
                    <a:path w="230" h="430">
                      <a:moveTo>
                        <a:pt x="1" y="0"/>
                      </a:moveTo>
                      <a:lnTo>
                        <a:pt x="0" y="430"/>
                      </a:lnTo>
                      <a:lnTo>
                        <a:pt x="23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6520" name="Group 28"/>
              <p:cNvGrpSpPr>
                <a:grpSpLocks/>
              </p:cNvGrpSpPr>
              <p:nvPr/>
            </p:nvGrpSpPr>
            <p:grpSpPr bwMode="auto">
              <a:xfrm>
                <a:off x="257" y="2661"/>
                <a:ext cx="1694" cy="155"/>
                <a:chOff x="1356" y="1399"/>
                <a:chExt cx="1437" cy="131"/>
              </a:xfrm>
            </p:grpSpPr>
            <p:sp>
              <p:nvSpPr>
                <p:cNvPr id="16528" name="Line 29"/>
                <p:cNvSpPr>
                  <a:spLocks noChangeShapeType="1"/>
                </p:cNvSpPr>
                <p:nvPr/>
              </p:nvSpPr>
              <p:spPr bwMode="auto">
                <a:xfrm>
                  <a:off x="1409" y="1413"/>
                  <a:ext cx="27" cy="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29" name="Line 30"/>
                <p:cNvSpPr>
                  <a:spLocks noChangeShapeType="1"/>
                </p:cNvSpPr>
                <p:nvPr/>
              </p:nvSpPr>
              <p:spPr bwMode="auto">
                <a:xfrm flipH="1">
                  <a:off x="1383" y="1413"/>
                  <a:ext cx="79" cy="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30" name="Line 31"/>
                <p:cNvSpPr>
                  <a:spLocks noChangeShapeType="1"/>
                </p:cNvSpPr>
                <p:nvPr/>
              </p:nvSpPr>
              <p:spPr bwMode="auto">
                <a:xfrm flipV="1">
                  <a:off x="2708" y="1426"/>
                  <a:ext cx="13"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31" name="Freeform 32"/>
                <p:cNvSpPr>
                  <a:spLocks/>
                </p:cNvSpPr>
                <p:nvPr/>
              </p:nvSpPr>
              <p:spPr bwMode="auto">
                <a:xfrm>
                  <a:off x="2721" y="1399"/>
                  <a:ext cx="44" cy="27"/>
                </a:xfrm>
                <a:custGeom>
                  <a:avLst/>
                  <a:gdLst>
                    <a:gd name="T0" fmla="*/ 2 w 196"/>
                    <a:gd name="T1" fmla="*/ 1 h 119"/>
                    <a:gd name="T2" fmla="*/ 2 w 196"/>
                    <a:gd name="T3" fmla="*/ 1 h 119"/>
                    <a:gd name="T4" fmla="*/ 2 w 196"/>
                    <a:gd name="T5" fmla="*/ 1 h 119"/>
                    <a:gd name="T6" fmla="*/ 2 w 196"/>
                    <a:gd name="T7" fmla="*/ 1 h 119"/>
                    <a:gd name="T8" fmla="*/ 2 w 196"/>
                    <a:gd name="T9" fmla="*/ 1 h 119"/>
                    <a:gd name="T10" fmla="*/ 2 w 196"/>
                    <a:gd name="T11" fmla="*/ 1 h 119"/>
                    <a:gd name="T12" fmla="*/ 2 w 196"/>
                    <a:gd name="T13" fmla="*/ 1 h 119"/>
                    <a:gd name="T14" fmla="*/ 2 w 196"/>
                    <a:gd name="T15" fmla="*/ 0 h 119"/>
                    <a:gd name="T16" fmla="*/ 2 w 196"/>
                    <a:gd name="T17" fmla="*/ 0 h 119"/>
                    <a:gd name="T18" fmla="*/ 2 w 196"/>
                    <a:gd name="T19" fmla="*/ 0 h 119"/>
                    <a:gd name="T20" fmla="*/ 2 w 196"/>
                    <a:gd name="T21" fmla="*/ 0 h 119"/>
                    <a:gd name="T22" fmla="*/ 2 w 196"/>
                    <a:gd name="T23" fmla="*/ 0 h 119"/>
                    <a:gd name="T24" fmla="*/ 2 w 196"/>
                    <a:gd name="T25" fmla="*/ 0 h 119"/>
                    <a:gd name="T26" fmla="*/ 2 w 196"/>
                    <a:gd name="T27" fmla="*/ 0 h 119"/>
                    <a:gd name="T28" fmla="*/ 2 w 196"/>
                    <a:gd name="T29" fmla="*/ 0 h 119"/>
                    <a:gd name="T30" fmla="*/ 2 w 196"/>
                    <a:gd name="T31" fmla="*/ 0 h 119"/>
                    <a:gd name="T32" fmla="*/ 2 w 196"/>
                    <a:gd name="T33" fmla="*/ 0 h 119"/>
                    <a:gd name="T34" fmla="*/ 1 w 196"/>
                    <a:gd name="T35" fmla="*/ 0 h 119"/>
                    <a:gd name="T36" fmla="*/ 1 w 196"/>
                    <a:gd name="T37" fmla="*/ 0 h 119"/>
                    <a:gd name="T38" fmla="*/ 1 w 196"/>
                    <a:gd name="T39" fmla="*/ 0 h 119"/>
                    <a:gd name="T40" fmla="*/ 1 w 196"/>
                    <a:gd name="T41" fmla="*/ 0 h 119"/>
                    <a:gd name="T42" fmla="*/ 1 w 196"/>
                    <a:gd name="T43" fmla="*/ 0 h 119"/>
                    <a:gd name="T44" fmla="*/ 1 w 196"/>
                    <a:gd name="T45" fmla="*/ 0 h 119"/>
                    <a:gd name="T46" fmla="*/ 1 w 196"/>
                    <a:gd name="T47" fmla="*/ 0 h 119"/>
                    <a:gd name="T48" fmla="*/ 0 w 196"/>
                    <a:gd name="T49" fmla="*/ 0 h 119"/>
                    <a:gd name="T50" fmla="*/ 0 w 196"/>
                    <a:gd name="T51" fmla="*/ 0 h 119"/>
                    <a:gd name="T52" fmla="*/ 0 w 196"/>
                    <a:gd name="T53" fmla="*/ 1 h 119"/>
                    <a:gd name="T54" fmla="*/ 0 w 196"/>
                    <a:gd name="T55" fmla="*/ 1 h 119"/>
                    <a:gd name="T56" fmla="*/ 0 w 196"/>
                    <a:gd name="T57" fmla="*/ 1 h 119"/>
                    <a:gd name="T58" fmla="*/ 0 w 196"/>
                    <a:gd name="T59" fmla="*/ 1 h 119"/>
                    <a:gd name="T60" fmla="*/ 0 w 196"/>
                    <a:gd name="T61" fmla="*/ 1 h 119"/>
                    <a:gd name="T62" fmla="*/ 0 w 196"/>
                    <a:gd name="T63" fmla="*/ 1 h 119"/>
                    <a:gd name="T64" fmla="*/ 0 w 196"/>
                    <a:gd name="T65" fmla="*/ 1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119">
                      <a:moveTo>
                        <a:pt x="191" y="119"/>
                      </a:moveTo>
                      <a:lnTo>
                        <a:pt x="194" y="108"/>
                      </a:lnTo>
                      <a:lnTo>
                        <a:pt x="195" y="96"/>
                      </a:lnTo>
                      <a:lnTo>
                        <a:pt x="196" y="85"/>
                      </a:lnTo>
                      <a:lnTo>
                        <a:pt x="196" y="74"/>
                      </a:lnTo>
                      <a:lnTo>
                        <a:pt x="195" y="63"/>
                      </a:lnTo>
                      <a:lnTo>
                        <a:pt x="193" y="53"/>
                      </a:lnTo>
                      <a:lnTo>
                        <a:pt x="190" y="44"/>
                      </a:lnTo>
                      <a:lnTo>
                        <a:pt x="185" y="35"/>
                      </a:lnTo>
                      <a:lnTo>
                        <a:pt x="181" y="27"/>
                      </a:lnTo>
                      <a:lnTo>
                        <a:pt x="175" y="20"/>
                      </a:lnTo>
                      <a:lnTo>
                        <a:pt x="168" y="14"/>
                      </a:lnTo>
                      <a:lnTo>
                        <a:pt x="162" y="9"/>
                      </a:lnTo>
                      <a:lnTo>
                        <a:pt x="153" y="5"/>
                      </a:lnTo>
                      <a:lnTo>
                        <a:pt x="146" y="2"/>
                      </a:lnTo>
                      <a:lnTo>
                        <a:pt x="136" y="0"/>
                      </a:lnTo>
                      <a:lnTo>
                        <a:pt x="128" y="0"/>
                      </a:lnTo>
                      <a:lnTo>
                        <a:pt x="118" y="0"/>
                      </a:lnTo>
                      <a:lnTo>
                        <a:pt x="109" y="2"/>
                      </a:lnTo>
                      <a:lnTo>
                        <a:pt x="98" y="5"/>
                      </a:lnTo>
                      <a:lnTo>
                        <a:pt x="89" y="9"/>
                      </a:lnTo>
                      <a:lnTo>
                        <a:pt x="79" y="14"/>
                      </a:lnTo>
                      <a:lnTo>
                        <a:pt x="69" y="20"/>
                      </a:lnTo>
                      <a:lnTo>
                        <a:pt x="60" y="27"/>
                      </a:lnTo>
                      <a:lnTo>
                        <a:pt x="50" y="35"/>
                      </a:lnTo>
                      <a:lnTo>
                        <a:pt x="42" y="44"/>
                      </a:lnTo>
                      <a:lnTo>
                        <a:pt x="34" y="53"/>
                      </a:lnTo>
                      <a:lnTo>
                        <a:pt x="27" y="63"/>
                      </a:lnTo>
                      <a:lnTo>
                        <a:pt x="19" y="74"/>
                      </a:lnTo>
                      <a:lnTo>
                        <a:pt x="14" y="85"/>
                      </a:lnTo>
                      <a:lnTo>
                        <a:pt x="9" y="96"/>
                      </a:lnTo>
                      <a:lnTo>
                        <a:pt x="3" y="108"/>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32" name="Line 33"/>
                <p:cNvSpPr>
                  <a:spLocks noChangeShapeType="1"/>
                </p:cNvSpPr>
                <p:nvPr/>
              </p:nvSpPr>
              <p:spPr bwMode="auto">
                <a:xfrm flipH="1">
                  <a:off x="2753" y="1426"/>
                  <a:ext cx="1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33" name="Freeform 34"/>
                <p:cNvSpPr>
                  <a:spLocks/>
                </p:cNvSpPr>
                <p:nvPr/>
              </p:nvSpPr>
              <p:spPr bwMode="auto">
                <a:xfrm>
                  <a:off x="2708" y="1469"/>
                  <a:ext cx="45" cy="28"/>
                </a:xfrm>
                <a:custGeom>
                  <a:avLst/>
                  <a:gdLst>
                    <a:gd name="T0" fmla="*/ 0 w 196"/>
                    <a:gd name="T1" fmla="*/ 0 h 119"/>
                    <a:gd name="T2" fmla="*/ 0 w 196"/>
                    <a:gd name="T3" fmla="*/ 0 h 119"/>
                    <a:gd name="T4" fmla="*/ 0 w 196"/>
                    <a:gd name="T5" fmla="*/ 0 h 119"/>
                    <a:gd name="T6" fmla="*/ 0 w 196"/>
                    <a:gd name="T7" fmla="*/ 0 h 119"/>
                    <a:gd name="T8" fmla="*/ 0 w 196"/>
                    <a:gd name="T9" fmla="*/ 1 h 119"/>
                    <a:gd name="T10" fmla="*/ 0 w 196"/>
                    <a:gd name="T11" fmla="*/ 1 h 119"/>
                    <a:gd name="T12" fmla="*/ 0 w 196"/>
                    <a:gd name="T13" fmla="*/ 1 h 119"/>
                    <a:gd name="T14" fmla="*/ 0 w 196"/>
                    <a:gd name="T15" fmla="*/ 1 h 119"/>
                    <a:gd name="T16" fmla="*/ 0 w 196"/>
                    <a:gd name="T17" fmla="*/ 1 h 119"/>
                    <a:gd name="T18" fmla="*/ 0 w 196"/>
                    <a:gd name="T19" fmla="*/ 1 h 119"/>
                    <a:gd name="T20" fmla="*/ 0 w 196"/>
                    <a:gd name="T21" fmla="*/ 1 h 119"/>
                    <a:gd name="T22" fmla="*/ 0 w 196"/>
                    <a:gd name="T23" fmla="*/ 1 h 119"/>
                    <a:gd name="T24" fmla="*/ 0 w 196"/>
                    <a:gd name="T25" fmla="*/ 1 h 119"/>
                    <a:gd name="T26" fmla="*/ 0 w 196"/>
                    <a:gd name="T27" fmla="*/ 1 h 119"/>
                    <a:gd name="T28" fmla="*/ 1 w 196"/>
                    <a:gd name="T29" fmla="*/ 2 h 119"/>
                    <a:gd name="T30" fmla="*/ 1 w 196"/>
                    <a:gd name="T31" fmla="*/ 2 h 119"/>
                    <a:gd name="T32" fmla="*/ 1 w 196"/>
                    <a:gd name="T33" fmla="*/ 2 h 119"/>
                    <a:gd name="T34" fmla="*/ 1 w 196"/>
                    <a:gd name="T35" fmla="*/ 2 h 119"/>
                    <a:gd name="T36" fmla="*/ 1 w 196"/>
                    <a:gd name="T37" fmla="*/ 2 h 119"/>
                    <a:gd name="T38" fmla="*/ 1 w 196"/>
                    <a:gd name="T39" fmla="*/ 1 h 119"/>
                    <a:gd name="T40" fmla="*/ 1 w 196"/>
                    <a:gd name="T41" fmla="*/ 1 h 119"/>
                    <a:gd name="T42" fmla="*/ 1 w 196"/>
                    <a:gd name="T43" fmla="*/ 1 h 119"/>
                    <a:gd name="T44" fmla="*/ 2 w 196"/>
                    <a:gd name="T45" fmla="*/ 1 h 119"/>
                    <a:gd name="T46" fmla="*/ 2 w 196"/>
                    <a:gd name="T47" fmla="*/ 1 h 119"/>
                    <a:gd name="T48" fmla="*/ 2 w 196"/>
                    <a:gd name="T49" fmla="*/ 1 h 119"/>
                    <a:gd name="T50" fmla="*/ 2 w 196"/>
                    <a:gd name="T51" fmla="*/ 1 h 119"/>
                    <a:gd name="T52" fmla="*/ 2 w 196"/>
                    <a:gd name="T53" fmla="*/ 1 h 119"/>
                    <a:gd name="T54" fmla="*/ 2 w 196"/>
                    <a:gd name="T55" fmla="*/ 1 h 119"/>
                    <a:gd name="T56" fmla="*/ 2 w 196"/>
                    <a:gd name="T57" fmla="*/ 1 h 119"/>
                    <a:gd name="T58" fmla="*/ 2 w 196"/>
                    <a:gd name="T59" fmla="*/ 0 h 119"/>
                    <a:gd name="T60" fmla="*/ 2 w 196"/>
                    <a:gd name="T61" fmla="*/ 0 h 119"/>
                    <a:gd name="T62" fmla="*/ 2 w 196"/>
                    <a:gd name="T63" fmla="*/ 0 h 119"/>
                    <a:gd name="T64" fmla="*/ 2 w 196"/>
                    <a:gd name="T65" fmla="*/ 0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6" h="119">
                      <a:moveTo>
                        <a:pt x="5" y="0"/>
                      </a:moveTo>
                      <a:lnTo>
                        <a:pt x="2" y="12"/>
                      </a:lnTo>
                      <a:lnTo>
                        <a:pt x="1" y="23"/>
                      </a:lnTo>
                      <a:lnTo>
                        <a:pt x="0" y="34"/>
                      </a:lnTo>
                      <a:lnTo>
                        <a:pt x="0" y="46"/>
                      </a:lnTo>
                      <a:lnTo>
                        <a:pt x="1" y="56"/>
                      </a:lnTo>
                      <a:lnTo>
                        <a:pt x="3" y="66"/>
                      </a:lnTo>
                      <a:lnTo>
                        <a:pt x="6" y="76"/>
                      </a:lnTo>
                      <a:lnTo>
                        <a:pt x="10" y="84"/>
                      </a:lnTo>
                      <a:lnTo>
                        <a:pt x="15" y="92"/>
                      </a:lnTo>
                      <a:lnTo>
                        <a:pt x="21" y="99"/>
                      </a:lnTo>
                      <a:lnTo>
                        <a:pt x="27" y="105"/>
                      </a:lnTo>
                      <a:lnTo>
                        <a:pt x="34" y="110"/>
                      </a:lnTo>
                      <a:lnTo>
                        <a:pt x="42" y="114"/>
                      </a:lnTo>
                      <a:lnTo>
                        <a:pt x="51" y="117"/>
                      </a:lnTo>
                      <a:lnTo>
                        <a:pt x="59" y="118"/>
                      </a:lnTo>
                      <a:lnTo>
                        <a:pt x="69" y="119"/>
                      </a:lnTo>
                      <a:lnTo>
                        <a:pt x="77" y="118"/>
                      </a:lnTo>
                      <a:lnTo>
                        <a:pt x="88" y="117"/>
                      </a:lnTo>
                      <a:lnTo>
                        <a:pt x="98" y="114"/>
                      </a:lnTo>
                      <a:lnTo>
                        <a:pt x="107" y="110"/>
                      </a:lnTo>
                      <a:lnTo>
                        <a:pt x="117" y="105"/>
                      </a:lnTo>
                      <a:lnTo>
                        <a:pt x="126" y="99"/>
                      </a:lnTo>
                      <a:lnTo>
                        <a:pt x="136" y="92"/>
                      </a:lnTo>
                      <a:lnTo>
                        <a:pt x="146" y="84"/>
                      </a:lnTo>
                      <a:lnTo>
                        <a:pt x="154" y="76"/>
                      </a:lnTo>
                      <a:lnTo>
                        <a:pt x="162" y="66"/>
                      </a:lnTo>
                      <a:lnTo>
                        <a:pt x="170" y="56"/>
                      </a:lnTo>
                      <a:lnTo>
                        <a:pt x="176" y="46"/>
                      </a:lnTo>
                      <a:lnTo>
                        <a:pt x="183" y="34"/>
                      </a:lnTo>
                      <a:lnTo>
                        <a:pt x="188" y="23"/>
                      </a:lnTo>
                      <a:lnTo>
                        <a:pt x="192" y="12"/>
                      </a:lnTo>
                      <a:lnTo>
                        <a:pt x="19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34" name="Line 35"/>
                <p:cNvSpPr>
                  <a:spLocks noChangeShapeType="1"/>
                </p:cNvSpPr>
                <p:nvPr/>
              </p:nvSpPr>
              <p:spPr bwMode="auto">
                <a:xfrm flipH="1">
                  <a:off x="1356" y="1530"/>
                  <a:ext cx="143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6521" name="Group 36"/>
              <p:cNvGrpSpPr>
                <a:grpSpLocks/>
              </p:cNvGrpSpPr>
              <p:nvPr/>
            </p:nvGrpSpPr>
            <p:grpSpPr bwMode="auto">
              <a:xfrm>
                <a:off x="1951" y="2816"/>
                <a:ext cx="1118" cy="1064"/>
                <a:chOff x="2793" y="1530"/>
                <a:chExt cx="949" cy="903"/>
              </a:xfrm>
            </p:grpSpPr>
            <p:sp>
              <p:nvSpPr>
                <p:cNvPr id="16525" name="Freeform 37"/>
                <p:cNvSpPr>
                  <a:spLocks/>
                </p:cNvSpPr>
                <p:nvPr/>
              </p:nvSpPr>
              <p:spPr bwMode="auto">
                <a:xfrm>
                  <a:off x="3691" y="2252"/>
                  <a:ext cx="51" cy="50"/>
                </a:xfrm>
                <a:custGeom>
                  <a:avLst/>
                  <a:gdLst>
                    <a:gd name="T0" fmla="*/ 0 w 229"/>
                    <a:gd name="T1" fmla="*/ 0 h 215"/>
                    <a:gd name="T2" fmla="*/ 1 w 229"/>
                    <a:gd name="T3" fmla="*/ 3 h 215"/>
                    <a:gd name="T4" fmla="*/ 2 w 229"/>
                    <a:gd name="T5" fmla="*/ 0 h 215"/>
                    <a:gd name="T6" fmla="*/ 0 60000 65536"/>
                    <a:gd name="T7" fmla="*/ 0 60000 65536"/>
                    <a:gd name="T8" fmla="*/ 0 60000 65536"/>
                  </a:gdLst>
                  <a:ahLst/>
                  <a:cxnLst>
                    <a:cxn ang="T6">
                      <a:pos x="T0" y="T1"/>
                    </a:cxn>
                    <a:cxn ang="T7">
                      <a:pos x="T2" y="T3"/>
                    </a:cxn>
                    <a:cxn ang="T8">
                      <a:pos x="T4" y="T5"/>
                    </a:cxn>
                  </a:cxnLst>
                  <a:rect l="0" t="0" r="r" b="b"/>
                  <a:pathLst>
                    <a:path w="229" h="215">
                      <a:moveTo>
                        <a:pt x="0" y="0"/>
                      </a:moveTo>
                      <a:lnTo>
                        <a:pt x="56" y="215"/>
                      </a:lnTo>
                      <a:lnTo>
                        <a:pt x="22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26" name="Line 38"/>
                <p:cNvSpPr>
                  <a:spLocks noChangeShapeType="1"/>
                </p:cNvSpPr>
                <p:nvPr/>
              </p:nvSpPr>
              <p:spPr bwMode="auto">
                <a:xfrm flipH="1">
                  <a:off x="3691" y="2302"/>
                  <a:ext cx="13"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27" name="Line 39"/>
                <p:cNvSpPr>
                  <a:spLocks noChangeShapeType="1"/>
                </p:cNvSpPr>
                <p:nvPr/>
              </p:nvSpPr>
              <p:spPr bwMode="auto">
                <a:xfrm>
                  <a:off x="2793" y="1530"/>
                  <a:ext cx="901" cy="90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6522" name="Group 40"/>
              <p:cNvGrpSpPr>
                <a:grpSpLocks/>
              </p:cNvGrpSpPr>
              <p:nvPr/>
            </p:nvGrpSpPr>
            <p:grpSpPr bwMode="auto">
              <a:xfrm>
                <a:off x="1951" y="1344"/>
                <a:ext cx="100" cy="1472"/>
                <a:chOff x="2793" y="281"/>
                <a:chExt cx="85" cy="1249"/>
              </a:xfrm>
            </p:grpSpPr>
            <p:sp>
              <p:nvSpPr>
                <p:cNvPr id="16523" name="Freeform 41"/>
                <p:cNvSpPr>
                  <a:spLocks/>
                </p:cNvSpPr>
                <p:nvPr/>
              </p:nvSpPr>
              <p:spPr bwMode="auto">
                <a:xfrm>
                  <a:off x="2807" y="295"/>
                  <a:ext cx="71" cy="98"/>
                </a:xfrm>
                <a:custGeom>
                  <a:avLst/>
                  <a:gdLst>
                    <a:gd name="T0" fmla="*/ 1 w 307"/>
                    <a:gd name="T1" fmla="*/ 0 h 430"/>
                    <a:gd name="T2" fmla="*/ 4 w 307"/>
                    <a:gd name="T3" fmla="*/ 0 h 430"/>
                    <a:gd name="T4" fmla="*/ 0 w 307"/>
                    <a:gd name="T5" fmla="*/ 5 h 430"/>
                    <a:gd name="T6" fmla="*/ 2 w 307"/>
                    <a:gd name="T7" fmla="*/ 5 h 4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7" h="430">
                      <a:moveTo>
                        <a:pt x="115" y="0"/>
                      </a:moveTo>
                      <a:lnTo>
                        <a:pt x="307" y="0"/>
                      </a:lnTo>
                      <a:lnTo>
                        <a:pt x="0" y="430"/>
                      </a:lnTo>
                      <a:lnTo>
                        <a:pt x="192" y="4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24" name="Line 42"/>
                <p:cNvSpPr>
                  <a:spLocks noChangeShapeType="1"/>
                </p:cNvSpPr>
                <p:nvPr/>
              </p:nvSpPr>
              <p:spPr bwMode="auto">
                <a:xfrm flipV="1">
                  <a:off x="2793" y="281"/>
                  <a:ext cx="0" cy="124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16457" name="Line 43"/>
            <p:cNvSpPr>
              <a:spLocks noChangeShapeType="1"/>
            </p:cNvSpPr>
            <p:nvPr/>
          </p:nvSpPr>
          <p:spPr bwMode="auto">
            <a:xfrm>
              <a:off x="884" y="1960"/>
              <a:ext cx="285" cy="2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58" name="Line 44"/>
            <p:cNvSpPr>
              <a:spLocks noChangeShapeType="1"/>
            </p:cNvSpPr>
            <p:nvPr/>
          </p:nvSpPr>
          <p:spPr bwMode="auto">
            <a:xfrm flipV="1">
              <a:off x="1201" y="1425"/>
              <a:ext cx="0" cy="8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59" name="Line 45"/>
            <p:cNvSpPr>
              <a:spLocks noChangeShapeType="1"/>
            </p:cNvSpPr>
            <p:nvPr/>
          </p:nvSpPr>
          <p:spPr bwMode="auto">
            <a:xfrm>
              <a:off x="1246" y="1380"/>
              <a:ext cx="5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60" name="Line 46"/>
            <p:cNvSpPr>
              <a:spLocks noChangeShapeType="1"/>
            </p:cNvSpPr>
            <p:nvPr/>
          </p:nvSpPr>
          <p:spPr bwMode="auto">
            <a:xfrm flipV="1">
              <a:off x="884" y="1109"/>
              <a:ext cx="0" cy="8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61" name="Line 47"/>
            <p:cNvSpPr>
              <a:spLocks noChangeShapeType="1"/>
            </p:cNvSpPr>
            <p:nvPr/>
          </p:nvSpPr>
          <p:spPr bwMode="auto">
            <a:xfrm>
              <a:off x="915" y="1095"/>
              <a:ext cx="254" cy="2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62" name="Line 48"/>
            <p:cNvSpPr>
              <a:spLocks noChangeShapeType="1"/>
            </p:cNvSpPr>
            <p:nvPr/>
          </p:nvSpPr>
          <p:spPr bwMode="auto">
            <a:xfrm>
              <a:off x="1246" y="2277"/>
              <a:ext cx="6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63" name="Line 49"/>
            <p:cNvSpPr>
              <a:spLocks noChangeShapeType="1"/>
            </p:cNvSpPr>
            <p:nvPr/>
          </p:nvSpPr>
          <p:spPr bwMode="auto">
            <a:xfrm flipH="1" flipV="1">
              <a:off x="1557" y="1960"/>
              <a:ext cx="317" cy="3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64" name="Line 50"/>
            <p:cNvSpPr>
              <a:spLocks noChangeShapeType="1"/>
            </p:cNvSpPr>
            <p:nvPr/>
          </p:nvSpPr>
          <p:spPr bwMode="auto">
            <a:xfrm>
              <a:off x="1874" y="1425"/>
              <a:ext cx="0" cy="8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65" name="Line 51"/>
            <p:cNvSpPr>
              <a:spLocks noChangeShapeType="1"/>
            </p:cNvSpPr>
            <p:nvPr/>
          </p:nvSpPr>
          <p:spPr bwMode="auto">
            <a:xfrm>
              <a:off x="929" y="1063"/>
              <a:ext cx="6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66" name="Line 52"/>
            <p:cNvSpPr>
              <a:spLocks noChangeShapeType="1"/>
            </p:cNvSpPr>
            <p:nvPr/>
          </p:nvSpPr>
          <p:spPr bwMode="auto">
            <a:xfrm>
              <a:off x="1557" y="1063"/>
              <a:ext cx="285" cy="2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67" name="Freeform 53"/>
            <p:cNvSpPr>
              <a:spLocks/>
            </p:cNvSpPr>
            <p:nvPr/>
          </p:nvSpPr>
          <p:spPr bwMode="auto">
            <a:xfrm>
              <a:off x="842" y="1018"/>
              <a:ext cx="87" cy="91"/>
            </a:xfrm>
            <a:custGeom>
              <a:avLst/>
              <a:gdLst>
                <a:gd name="T0" fmla="*/ 20 w 180"/>
                <a:gd name="T1" fmla="*/ 11 h 180"/>
                <a:gd name="T2" fmla="*/ 20 w 180"/>
                <a:gd name="T3" fmla="*/ 10 h 180"/>
                <a:gd name="T4" fmla="*/ 20 w 180"/>
                <a:gd name="T5" fmla="*/ 8 h 180"/>
                <a:gd name="T6" fmla="*/ 19 w 180"/>
                <a:gd name="T7" fmla="*/ 7 h 180"/>
                <a:gd name="T8" fmla="*/ 19 w 180"/>
                <a:gd name="T9" fmla="*/ 6 h 180"/>
                <a:gd name="T10" fmla="*/ 18 w 180"/>
                <a:gd name="T11" fmla="*/ 5 h 180"/>
                <a:gd name="T12" fmla="*/ 18 w 180"/>
                <a:gd name="T13" fmla="*/ 4 h 180"/>
                <a:gd name="T14" fmla="*/ 17 w 180"/>
                <a:gd name="T15" fmla="*/ 3 h 180"/>
                <a:gd name="T16" fmla="*/ 16 w 180"/>
                <a:gd name="T17" fmla="*/ 3 h 180"/>
                <a:gd name="T18" fmla="*/ 15 w 180"/>
                <a:gd name="T19" fmla="*/ 2 h 180"/>
                <a:gd name="T20" fmla="*/ 14 w 180"/>
                <a:gd name="T21" fmla="*/ 1 h 180"/>
                <a:gd name="T22" fmla="*/ 14 w 180"/>
                <a:gd name="T23" fmla="*/ 1 h 180"/>
                <a:gd name="T24" fmla="*/ 13 w 180"/>
                <a:gd name="T25" fmla="*/ 1 h 180"/>
                <a:gd name="T26" fmla="*/ 11 w 180"/>
                <a:gd name="T27" fmla="*/ 1 h 180"/>
                <a:gd name="T28" fmla="*/ 10 w 180"/>
                <a:gd name="T29" fmla="*/ 0 h 180"/>
                <a:gd name="T30" fmla="*/ 9 w 180"/>
                <a:gd name="T31" fmla="*/ 1 h 180"/>
                <a:gd name="T32" fmla="*/ 8 w 180"/>
                <a:gd name="T33" fmla="*/ 1 h 180"/>
                <a:gd name="T34" fmla="*/ 7 w 180"/>
                <a:gd name="T35" fmla="*/ 1 h 180"/>
                <a:gd name="T36" fmla="*/ 6 w 180"/>
                <a:gd name="T37" fmla="*/ 1 h 180"/>
                <a:gd name="T38" fmla="*/ 5 w 180"/>
                <a:gd name="T39" fmla="*/ 2 h 180"/>
                <a:gd name="T40" fmla="*/ 4 w 180"/>
                <a:gd name="T41" fmla="*/ 3 h 180"/>
                <a:gd name="T42" fmla="*/ 3 w 180"/>
                <a:gd name="T43" fmla="*/ 3 h 180"/>
                <a:gd name="T44" fmla="*/ 2 w 180"/>
                <a:gd name="T45" fmla="*/ 4 h 180"/>
                <a:gd name="T46" fmla="*/ 2 w 180"/>
                <a:gd name="T47" fmla="*/ 5 h 180"/>
                <a:gd name="T48" fmla="*/ 1 w 180"/>
                <a:gd name="T49" fmla="*/ 6 h 180"/>
                <a:gd name="T50" fmla="*/ 0 w 180"/>
                <a:gd name="T51" fmla="*/ 7 h 180"/>
                <a:gd name="T52" fmla="*/ 0 w 180"/>
                <a:gd name="T53" fmla="*/ 8 h 180"/>
                <a:gd name="T54" fmla="*/ 0 w 180"/>
                <a:gd name="T55" fmla="*/ 10 h 180"/>
                <a:gd name="T56" fmla="*/ 0 w 180"/>
                <a:gd name="T57" fmla="*/ 11 h 180"/>
                <a:gd name="T58" fmla="*/ 0 w 180"/>
                <a:gd name="T59" fmla="*/ 12 h 180"/>
                <a:gd name="T60" fmla="*/ 0 w 180"/>
                <a:gd name="T61" fmla="*/ 13 h 180"/>
                <a:gd name="T62" fmla="*/ 0 w 180"/>
                <a:gd name="T63" fmla="*/ 14 h 180"/>
                <a:gd name="T64" fmla="*/ 0 w 180"/>
                <a:gd name="T65" fmla="*/ 16 h 180"/>
                <a:gd name="T66" fmla="*/ 1 w 180"/>
                <a:gd name="T67" fmla="*/ 17 h 180"/>
                <a:gd name="T68" fmla="*/ 1 w 180"/>
                <a:gd name="T69" fmla="*/ 18 h 180"/>
                <a:gd name="T70" fmla="*/ 2 w 180"/>
                <a:gd name="T71" fmla="*/ 19 h 180"/>
                <a:gd name="T72" fmla="*/ 3 w 180"/>
                <a:gd name="T73" fmla="*/ 20 h 180"/>
                <a:gd name="T74" fmla="*/ 3 w 180"/>
                <a:gd name="T75" fmla="*/ 20 h 180"/>
                <a:gd name="T76" fmla="*/ 4 w 180"/>
                <a:gd name="T77" fmla="*/ 21 h 180"/>
                <a:gd name="T78" fmla="*/ 5 w 180"/>
                <a:gd name="T79" fmla="*/ 22 h 180"/>
                <a:gd name="T80" fmla="*/ 6 w 180"/>
                <a:gd name="T81" fmla="*/ 22 h 180"/>
                <a:gd name="T82" fmla="*/ 7 w 180"/>
                <a:gd name="T83" fmla="*/ 23 h 180"/>
                <a:gd name="T84" fmla="*/ 8 w 180"/>
                <a:gd name="T85" fmla="*/ 23 h 180"/>
                <a:gd name="T86" fmla="*/ 10 w 180"/>
                <a:gd name="T87" fmla="*/ 23 h 180"/>
                <a:gd name="T88" fmla="*/ 11 w 180"/>
                <a:gd name="T89" fmla="*/ 23 h 180"/>
                <a:gd name="T90" fmla="*/ 12 w 180"/>
                <a:gd name="T91" fmla="*/ 23 h 180"/>
                <a:gd name="T92" fmla="*/ 13 w 180"/>
                <a:gd name="T93" fmla="*/ 23 h 180"/>
                <a:gd name="T94" fmla="*/ 14 w 180"/>
                <a:gd name="T95" fmla="*/ 22 h 180"/>
                <a:gd name="T96" fmla="*/ 15 w 180"/>
                <a:gd name="T97" fmla="*/ 22 h 180"/>
                <a:gd name="T98" fmla="*/ 15 w 180"/>
                <a:gd name="T99" fmla="*/ 21 h 180"/>
                <a:gd name="T100" fmla="*/ 16 w 180"/>
                <a:gd name="T101" fmla="*/ 21 h 1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80" h="180">
                  <a:moveTo>
                    <a:pt x="180" y="90"/>
                  </a:moveTo>
                  <a:lnTo>
                    <a:pt x="180" y="88"/>
                  </a:lnTo>
                  <a:lnTo>
                    <a:pt x="180" y="86"/>
                  </a:lnTo>
                  <a:lnTo>
                    <a:pt x="180" y="84"/>
                  </a:lnTo>
                  <a:lnTo>
                    <a:pt x="180" y="82"/>
                  </a:lnTo>
                  <a:lnTo>
                    <a:pt x="179" y="81"/>
                  </a:lnTo>
                  <a:lnTo>
                    <a:pt x="179" y="79"/>
                  </a:lnTo>
                  <a:lnTo>
                    <a:pt x="179" y="77"/>
                  </a:lnTo>
                  <a:lnTo>
                    <a:pt x="179" y="74"/>
                  </a:lnTo>
                  <a:lnTo>
                    <a:pt x="178" y="73"/>
                  </a:lnTo>
                  <a:lnTo>
                    <a:pt x="178" y="71"/>
                  </a:lnTo>
                  <a:lnTo>
                    <a:pt x="178" y="69"/>
                  </a:lnTo>
                  <a:lnTo>
                    <a:pt x="177" y="67"/>
                  </a:lnTo>
                  <a:lnTo>
                    <a:pt x="177" y="66"/>
                  </a:lnTo>
                  <a:lnTo>
                    <a:pt x="176" y="64"/>
                  </a:lnTo>
                  <a:lnTo>
                    <a:pt x="176" y="62"/>
                  </a:lnTo>
                  <a:lnTo>
                    <a:pt x="175" y="60"/>
                  </a:lnTo>
                  <a:lnTo>
                    <a:pt x="173" y="58"/>
                  </a:lnTo>
                  <a:lnTo>
                    <a:pt x="173" y="56"/>
                  </a:lnTo>
                  <a:lnTo>
                    <a:pt x="172" y="54"/>
                  </a:lnTo>
                  <a:lnTo>
                    <a:pt x="171" y="53"/>
                  </a:lnTo>
                  <a:lnTo>
                    <a:pt x="171" y="51"/>
                  </a:lnTo>
                  <a:lnTo>
                    <a:pt x="170" y="50"/>
                  </a:lnTo>
                  <a:lnTo>
                    <a:pt x="169" y="48"/>
                  </a:lnTo>
                  <a:lnTo>
                    <a:pt x="168" y="46"/>
                  </a:lnTo>
                  <a:lnTo>
                    <a:pt x="167" y="45"/>
                  </a:lnTo>
                  <a:lnTo>
                    <a:pt x="166" y="43"/>
                  </a:lnTo>
                  <a:lnTo>
                    <a:pt x="165" y="41"/>
                  </a:lnTo>
                  <a:lnTo>
                    <a:pt x="164" y="39"/>
                  </a:lnTo>
                  <a:lnTo>
                    <a:pt x="163" y="38"/>
                  </a:lnTo>
                  <a:lnTo>
                    <a:pt x="162" y="36"/>
                  </a:lnTo>
                  <a:lnTo>
                    <a:pt x="161" y="35"/>
                  </a:lnTo>
                  <a:lnTo>
                    <a:pt x="160" y="34"/>
                  </a:lnTo>
                  <a:lnTo>
                    <a:pt x="159" y="32"/>
                  </a:lnTo>
                  <a:lnTo>
                    <a:pt x="157" y="31"/>
                  </a:lnTo>
                  <a:lnTo>
                    <a:pt x="156" y="29"/>
                  </a:lnTo>
                  <a:lnTo>
                    <a:pt x="154" y="28"/>
                  </a:lnTo>
                  <a:lnTo>
                    <a:pt x="153" y="27"/>
                  </a:lnTo>
                  <a:lnTo>
                    <a:pt x="152" y="25"/>
                  </a:lnTo>
                  <a:lnTo>
                    <a:pt x="151" y="23"/>
                  </a:lnTo>
                  <a:lnTo>
                    <a:pt x="149" y="22"/>
                  </a:lnTo>
                  <a:lnTo>
                    <a:pt x="148" y="21"/>
                  </a:lnTo>
                  <a:lnTo>
                    <a:pt x="147" y="20"/>
                  </a:lnTo>
                  <a:lnTo>
                    <a:pt x="145" y="19"/>
                  </a:lnTo>
                  <a:lnTo>
                    <a:pt x="144" y="18"/>
                  </a:lnTo>
                  <a:lnTo>
                    <a:pt x="142" y="17"/>
                  </a:lnTo>
                  <a:lnTo>
                    <a:pt x="140" y="16"/>
                  </a:lnTo>
                  <a:lnTo>
                    <a:pt x="138" y="15"/>
                  </a:lnTo>
                  <a:lnTo>
                    <a:pt x="137" y="14"/>
                  </a:lnTo>
                  <a:lnTo>
                    <a:pt x="135" y="13"/>
                  </a:lnTo>
                  <a:lnTo>
                    <a:pt x="134" y="12"/>
                  </a:lnTo>
                  <a:lnTo>
                    <a:pt x="132" y="11"/>
                  </a:lnTo>
                  <a:lnTo>
                    <a:pt x="130" y="10"/>
                  </a:lnTo>
                  <a:lnTo>
                    <a:pt x="129" y="8"/>
                  </a:lnTo>
                  <a:lnTo>
                    <a:pt x="127" y="8"/>
                  </a:lnTo>
                  <a:lnTo>
                    <a:pt x="126" y="7"/>
                  </a:lnTo>
                  <a:lnTo>
                    <a:pt x="123" y="6"/>
                  </a:lnTo>
                  <a:lnTo>
                    <a:pt x="121" y="6"/>
                  </a:lnTo>
                  <a:lnTo>
                    <a:pt x="120" y="5"/>
                  </a:lnTo>
                  <a:lnTo>
                    <a:pt x="118" y="4"/>
                  </a:lnTo>
                  <a:lnTo>
                    <a:pt x="116" y="4"/>
                  </a:lnTo>
                  <a:lnTo>
                    <a:pt x="114" y="3"/>
                  </a:lnTo>
                  <a:lnTo>
                    <a:pt x="113" y="3"/>
                  </a:lnTo>
                  <a:lnTo>
                    <a:pt x="111" y="2"/>
                  </a:lnTo>
                  <a:lnTo>
                    <a:pt x="109" y="2"/>
                  </a:lnTo>
                  <a:lnTo>
                    <a:pt x="107" y="2"/>
                  </a:lnTo>
                  <a:lnTo>
                    <a:pt x="105" y="1"/>
                  </a:lnTo>
                  <a:lnTo>
                    <a:pt x="103" y="1"/>
                  </a:lnTo>
                  <a:lnTo>
                    <a:pt x="101" y="1"/>
                  </a:lnTo>
                  <a:lnTo>
                    <a:pt x="99" y="1"/>
                  </a:lnTo>
                  <a:lnTo>
                    <a:pt x="98" y="0"/>
                  </a:lnTo>
                  <a:lnTo>
                    <a:pt x="96" y="0"/>
                  </a:lnTo>
                  <a:lnTo>
                    <a:pt x="94" y="0"/>
                  </a:lnTo>
                  <a:lnTo>
                    <a:pt x="91" y="0"/>
                  </a:lnTo>
                  <a:lnTo>
                    <a:pt x="89" y="0"/>
                  </a:lnTo>
                  <a:lnTo>
                    <a:pt x="88" y="0"/>
                  </a:lnTo>
                  <a:lnTo>
                    <a:pt x="86" y="0"/>
                  </a:lnTo>
                  <a:lnTo>
                    <a:pt x="84" y="0"/>
                  </a:lnTo>
                  <a:lnTo>
                    <a:pt x="82" y="0"/>
                  </a:lnTo>
                  <a:lnTo>
                    <a:pt x="81" y="1"/>
                  </a:lnTo>
                  <a:lnTo>
                    <a:pt x="79" y="1"/>
                  </a:lnTo>
                  <a:lnTo>
                    <a:pt x="77" y="1"/>
                  </a:lnTo>
                  <a:lnTo>
                    <a:pt x="74" y="1"/>
                  </a:lnTo>
                  <a:lnTo>
                    <a:pt x="72" y="2"/>
                  </a:lnTo>
                  <a:lnTo>
                    <a:pt x="71" y="2"/>
                  </a:lnTo>
                  <a:lnTo>
                    <a:pt x="69" y="2"/>
                  </a:lnTo>
                  <a:lnTo>
                    <a:pt x="67" y="3"/>
                  </a:lnTo>
                  <a:lnTo>
                    <a:pt x="65" y="3"/>
                  </a:lnTo>
                  <a:lnTo>
                    <a:pt x="64" y="4"/>
                  </a:lnTo>
                  <a:lnTo>
                    <a:pt x="62" y="4"/>
                  </a:lnTo>
                  <a:lnTo>
                    <a:pt x="60" y="5"/>
                  </a:lnTo>
                  <a:lnTo>
                    <a:pt x="58" y="6"/>
                  </a:lnTo>
                  <a:lnTo>
                    <a:pt x="56" y="6"/>
                  </a:lnTo>
                  <a:lnTo>
                    <a:pt x="54" y="7"/>
                  </a:lnTo>
                  <a:lnTo>
                    <a:pt x="53" y="8"/>
                  </a:lnTo>
                  <a:lnTo>
                    <a:pt x="51" y="8"/>
                  </a:lnTo>
                  <a:lnTo>
                    <a:pt x="49" y="10"/>
                  </a:lnTo>
                  <a:lnTo>
                    <a:pt x="48" y="11"/>
                  </a:lnTo>
                  <a:lnTo>
                    <a:pt x="46" y="12"/>
                  </a:lnTo>
                  <a:lnTo>
                    <a:pt x="45" y="13"/>
                  </a:lnTo>
                  <a:lnTo>
                    <a:pt x="42" y="14"/>
                  </a:lnTo>
                  <a:lnTo>
                    <a:pt x="41" y="15"/>
                  </a:lnTo>
                  <a:lnTo>
                    <a:pt x="39" y="16"/>
                  </a:lnTo>
                  <a:lnTo>
                    <a:pt x="38" y="17"/>
                  </a:lnTo>
                  <a:lnTo>
                    <a:pt x="36" y="18"/>
                  </a:lnTo>
                  <a:lnTo>
                    <a:pt x="35" y="19"/>
                  </a:lnTo>
                  <a:lnTo>
                    <a:pt x="33" y="20"/>
                  </a:lnTo>
                  <a:lnTo>
                    <a:pt x="32" y="21"/>
                  </a:lnTo>
                  <a:lnTo>
                    <a:pt x="31" y="22"/>
                  </a:lnTo>
                  <a:lnTo>
                    <a:pt x="29" y="23"/>
                  </a:lnTo>
                  <a:lnTo>
                    <a:pt x="28" y="25"/>
                  </a:lnTo>
                  <a:lnTo>
                    <a:pt x="27" y="27"/>
                  </a:lnTo>
                  <a:lnTo>
                    <a:pt x="25" y="28"/>
                  </a:lnTo>
                  <a:lnTo>
                    <a:pt x="23" y="29"/>
                  </a:lnTo>
                  <a:lnTo>
                    <a:pt x="22" y="31"/>
                  </a:lnTo>
                  <a:lnTo>
                    <a:pt x="21" y="32"/>
                  </a:lnTo>
                  <a:lnTo>
                    <a:pt x="20" y="34"/>
                  </a:lnTo>
                  <a:lnTo>
                    <a:pt x="19" y="35"/>
                  </a:lnTo>
                  <a:lnTo>
                    <a:pt x="18" y="36"/>
                  </a:lnTo>
                  <a:lnTo>
                    <a:pt x="17" y="38"/>
                  </a:lnTo>
                  <a:lnTo>
                    <a:pt x="16" y="39"/>
                  </a:lnTo>
                  <a:lnTo>
                    <a:pt x="15" y="41"/>
                  </a:lnTo>
                  <a:lnTo>
                    <a:pt x="14" y="43"/>
                  </a:lnTo>
                  <a:lnTo>
                    <a:pt x="13" y="45"/>
                  </a:lnTo>
                  <a:lnTo>
                    <a:pt x="12" y="46"/>
                  </a:lnTo>
                  <a:lnTo>
                    <a:pt x="11" y="48"/>
                  </a:lnTo>
                  <a:lnTo>
                    <a:pt x="9" y="50"/>
                  </a:lnTo>
                  <a:lnTo>
                    <a:pt x="8" y="51"/>
                  </a:lnTo>
                  <a:lnTo>
                    <a:pt x="8" y="53"/>
                  </a:lnTo>
                  <a:lnTo>
                    <a:pt x="7" y="54"/>
                  </a:lnTo>
                  <a:lnTo>
                    <a:pt x="6" y="56"/>
                  </a:lnTo>
                  <a:lnTo>
                    <a:pt x="5" y="58"/>
                  </a:lnTo>
                  <a:lnTo>
                    <a:pt x="5" y="60"/>
                  </a:lnTo>
                  <a:lnTo>
                    <a:pt x="4" y="62"/>
                  </a:lnTo>
                  <a:lnTo>
                    <a:pt x="4" y="64"/>
                  </a:lnTo>
                  <a:lnTo>
                    <a:pt x="3" y="66"/>
                  </a:lnTo>
                  <a:lnTo>
                    <a:pt x="3" y="67"/>
                  </a:lnTo>
                  <a:lnTo>
                    <a:pt x="2" y="69"/>
                  </a:lnTo>
                  <a:lnTo>
                    <a:pt x="2" y="71"/>
                  </a:lnTo>
                  <a:lnTo>
                    <a:pt x="2" y="73"/>
                  </a:lnTo>
                  <a:lnTo>
                    <a:pt x="1" y="74"/>
                  </a:lnTo>
                  <a:lnTo>
                    <a:pt x="1" y="77"/>
                  </a:lnTo>
                  <a:lnTo>
                    <a:pt x="1" y="79"/>
                  </a:lnTo>
                  <a:lnTo>
                    <a:pt x="1" y="81"/>
                  </a:lnTo>
                  <a:lnTo>
                    <a:pt x="0" y="82"/>
                  </a:lnTo>
                  <a:lnTo>
                    <a:pt x="0" y="84"/>
                  </a:lnTo>
                  <a:lnTo>
                    <a:pt x="0" y="86"/>
                  </a:lnTo>
                  <a:lnTo>
                    <a:pt x="0" y="88"/>
                  </a:lnTo>
                  <a:lnTo>
                    <a:pt x="0" y="90"/>
                  </a:lnTo>
                  <a:lnTo>
                    <a:pt x="0" y="91"/>
                  </a:lnTo>
                  <a:lnTo>
                    <a:pt x="0" y="94"/>
                  </a:lnTo>
                  <a:lnTo>
                    <a:pt x="0" y="96"/>
                  </a:lnTo>
                  <a:lnTo>
                    <a:pt x="0" y="98"/>
                  </a:lnTo>
                  <a:lnTo>
                    <a:pt x="1" y="100"/>
                  </a:lnTo>
                  <a:lnTo>
                    <a:pt x="1" y="101"/>
                  </a:lnTo>
                  <a:lnTo>
                    <a:pt x="1" y="103"/>
                  </a:lnTo>
                  <a:lnTo>
                    <a:pt x="1" y="105"/>
                  </a:lnTo>
                  <a:lnTo>
                    <a:pt x="2" y="107"/>
                  </a:lnTo>
                  <a:lnTo>
                    <a:pt x="2" y="109"/>
                  </a:lnTo>
                  <a:lnTo>
                    <a:pt x="2" y="111"/>
                  </a:lnTo>
                  <a:lnTo>
                    <a:pt x="3" y="113"/>
                  </a:lnTo>
                  <a:lnTo>
                    <a:pt x="3" y="115"/>
                  </a:lnTo>
                  <a:lnTo>
                    <a:pt x="4" y="116"/>
                  </a:lnTo>
                  <a:lnTo>
                    <a:pt x="4" y="118"/>
                  </a:lnTo>
                  <a:lnTo>
                    <a:pt x="5" y="120"/>
                  </a:lnTo>
                  <a:lnTo>
                    <a:pt x="5" y="121"/>
                  </a:lnTo>
                  <a:lnTo>
                    <a:pt x="6" y="123"/>
                  </a:lnTo>
                  <a:lnTo>
                    <a:pt x="7" y="126"/>
                  </a:lnTo>
                  <a:lnTo>
                    <a:pt x="8" y="127"/>
                  </a:lnTo>
                  <a:lnTo>
                    <a:pt x="8" y="129"/>
                  </a:lnTo>
                  <a:lnTo>
                    <a:pt x="9" y="131"/>
                  </a:lnTo>
                  <a:lnTo>
                    <a:pt x="11" y="132"/>
                  </a:lnTo>
                  <a:lnTo>
                    <a:pt x="12" y="134"/>
                  </a:lnTo>
                  <a:lnTo>
                    <a:pt x="13" y="135"/>
                  </a:lnTo>
                  <a:lnTo>
                    <a:pt x="14" y="137"/>
                  </a:lnTo>
                  <a:lnTo>
                    <a:pt x="15" y="138"/>
                  </a:lnTo>
                  <a:lnTo>
                    <a:pt x="16" y="140"/>
                  </a:lnTo>
                  <a:lnTo>
                    <a:pt x="17" y="142"/>
                  </a:lnTo>
                  <a:lnTo>
                    <a:pt x="18" y="144"/>
                  </a:lnTo>
                  <a:lnTo>
                    <a:pt x="19" y="145"/>
                  </a:lnTo>
                  <a:lnTo>
                    <a:pt x="20" y="147"/>
                  </a:lnTo>
                  <a:lnTo>
                    <a:pt x="21" y="148"/>
                  </a:lnTo>
                  <a:lnTo>
                    <a:pt x="22" y="149"/>
                  </a:lnTo>
                  <a:lnTo>
                    <a:pt x="23" y="151"/>
                  </a:lnTo>
                  <a:lnTo>
                    <a:pt x="25" y="152"/>
                  </a:lnTo>
                  <a:lnTo>
                    <a:pt x="27" y="153"/>
                  </a:lnTo>
                  <a:lnTo>
                    <a:pt x="28" y="155"/>
                  </a:lnTo>
                  <a:lnTo>
                    <a:pt x="29" y="156"/>
                  </a:lnTo>
                  <a:lnTo>
                    <a:pt x="31" y="158"/>
                  </a:lnTo>
                  <a:lnTo>
                    <a:pt x="32" y="159"/>
                  </a:lnTo>
                  <a:lnTo>
                    <a:pt x="33" y="160"/>
                  </a:lnTo>
                  <a:lnTo>
                    <a:pt x="35" y="161"/>
                  </a:lnTo>
                  <a:lnTo>
                    <a:pt x="36" y="163"/>
                  </a:lnTo>
                  <a:lnTo>
                    <a:pt x="38" y="164"/>
                  </a:lnTo>
                  <a:lnTo>
                    <a:pt x="39" y="165"/>
                  </a:lnTo>
                  <a:lnTo>
                    <a:pt x="41" y="166"/>
                  </a:lnTo>
                  <a:lnTo>
                    <a:pt x="42" y="167"/>
                  </a:lnTo>
                  <a:lnTo>
                    <a:pt x="45" y="167"/>
                  </a:lnTo>
                  <a:lnTo>
                    <a:pt x="46" y="168"/>
                  </a:lnTo>
                  <a:lnTo>
                    <a:pt x="48" y="169"/>
                  </a:lnTo>
                  <a:lnTo>
                    <a:pt x="49" y="170"/>
                  </a:lnTo>
                  <a:lnTo>
                    <a:pt x="51" y="171"/>
                  </a:lnTo>
                  <a:lnTo>
                    <a:pt x="53" y="172"/>
                  </a:lnTo>
                  <a:lnTo>
                    <a:pt x="54" y="172"/>
                  </a:lnTo>
                  <a:lnTo>
                    <a:pt x="56" y="173"/>
                  </a:lnTo>
                  <a:lnTo>
                    <a:pt x="58" y="175"/>
                  </a:lnTo>
                  <a:lnTo>
                    <a:pt x="60" y="175"/>
                  </a:lnTo>
                  <a:lnTo>
                    <a:pt x="62" y="176"/>
                  </a:lnTo>
                  <a:lnTo>
                    <a:pt x="64" y="176"/>
                  </a:lnTo>
                  <a:lnTo>
                    <a:pt x="65" y="177"/>
                  </a:lnTo>
                  <a:lnTo>
                    <a:pt x="67" y="177"/>
                  </a:lnTo>
                  <a:lnTo>
                    <a:pt x="69" y="178"/>
                  </a:lnTo>
                  <a:lnTo>
                    <a:pt x="71" y="178"/>
                  </a:lnTo>
                  <a:lnTo>
                    <a:pt x="72" y="179"/>
                  </a:lnTo>
                  <a:lnTo>
                    <a:pt x="74" y="179"/>
                  </a:lnTo>
                  <a:lnTo>
                    <a:pt x="77" y="179"/>
                  </a:lnTo>
                  <a:lnTo>
                    <a:pt x="79" y="179"/>
                  </a:lnTo>
                  <a:lnTo>
                    <a:pt x="81" y="180"/>
                  </a:lnTo>
                  <a:lnTo>
                    <a:pt x="82" y="180"/>
                  </a:lnTo>
                  <a:lnTo>
                    <a:pt x="84" y="180"/>
                  </a:lnTo>
                  <a:lnTo>
                    <a:pt x="86" y="180"/>
                  </a:lnTo>
                  <a:lnTo>
                    <a:pt x="88" y="180"/>
                  </a:lnTo>
                  <a:lnTo>
                    <a:pt x="89" y="180"/>
                  </a:lnTo>
                  <a:lnTo>
                    <a:pt x="91" y="180"/>
                  </a:lnTo>
                  <a:lnTo>
                    <a:pt x="94" y="180"/>
                  </a:lnTo>
                  <a:lnTo>
                    <a:pt x="96" y="180"/>
                  </a:lnTo>
                  <a:lnTo>
                    <a:pt x="98" y="180"/>
                  </a:lnTo>
                  <a:lnTo>
                    <a:pt x="99" y="180"/>
                  </a:lnTo>
                  <a:lnTo>
                    <a:pt x="101" y="179"/>
                  </a:lnTo>
                  <a:lnTo>
                    <a:pt x="103" y="179"/>
                  </a:lnTo>
                  <a:lnTo>
                    <a:pt x="105" y="179"/>
                  </a:lnTo>
                  <a:lnTo>
                    <a:pt x="107" y="179"/>
                  </a:lnTo>
                  <a:lnTo>
                    <a:pt x="109" y="178"/>
                  </a:lnTo>
                  <a:lnTo>
                    <a:pt x="111" y="178"/>
                  </a:lnTo>
                  <a:lnTo>
                    <a:pt x="113" y="177"/>
                  </a:lnTo>
                  <a:lnTo>
                    <a:pt x="114" y="177"/>
                  </a:lnTo>
                  <a:lnTo>
                    <a:pt x="116" y="176"/>
                  </a:lnTo>
                  <a:lnTo>
                    <a:pt x="118" y="176"/>
                  </a:lnTo>
                  <a:lnTo>
                    <a:pt x="120" y="175"/>
                  </a:lnTo>
                  <a:lnTo>
                    <a:pt x="121" y="175"/>
                  </a:lnTo>
                  <a:lnTo>
                    <a:pt x="123" y="173"/>
                  </a:lnTo>
                  <a:lnTo>
                    <a:pt x="126" y="172"/>
                  </a:lnTo>
                  <a:lnTo>
                    <a:pt x="127" y="172"/>
                  </a:lnTo>
                  <a:lnTo>
                    <a:pt x="129" y="171"/>
                  </a:lnTo>
                  <a:lnTo>
                    <a:pt x="130" y="170"/>
                  </a:lnTo>
                  <a:lnTo>
                    <a:pt x="132" y="169"/>
                  </a:lnTo>
                  <a:lnTo>
                    <a:pt x="134" y="168"/>
                  </a:lnTo>
                  <a:lnTo>
                    <a:pt x="135" y="167"/>
                  </a:lnTo>
                  <a:lnTo>
                    <a:pt x="137" y="167"/>
                  </a:lnTo>
                  <a:lnTo>
                    <a:pt x="138" y="166"/>
                  </a:lnTo>
                  <a:lnTo>
                    <a:pt x="140" y="165"/>
                  </a:lnTo>
                  <a:lnTo>
                    <a:pt x="142" y="164"/>
                  </a:lnTo>
                  <a:lnTo>
                    <a:pt x="144" y="163"/>
                  </a:lnTo>
                  <a:lnTo>
                    <a:pt x="145" y="161"/>
                  </a:lnTo>
                  <a:lnTo>
                    <a:pt x="147" y="160"/>
                  </a:lnTo>
                  <a:lnTo>
                    <a:pt x="148" y="15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68" name="Freeform 54"/>
            <p:cNvSpPr>
              <a:spLocks/>
            </p:cNvSpPr>
            <p:nvPr/>
          </p:nvSpPr>
          <p:spPr bwMode="auto">
            <a:xfrm>
              <a:off x="915" y="1063"/>
              <a:ext cx="14" cy="35"/>
            </a:xfrm>
            <a:custGeom>
              <a:avLst/>
              <a:gdLst>
                <a:gd name="T0" fmla="*/ 0 w 32"/>
                <a:gd name="T1" fmla="*/ 9 h 69"/>
                <a:gd name="T2" fmla="*/ 0 w 32"/>
                <a:gd name="T3" fmla="*/ 9 h 69"/>
                <a:gd name="T4" fmla="*/ 0 w 32"/>
                <a:gd name="T5" fmla="*/ 9 h 69"/>
                <a:gd name="T6" fmla="*/ 0 w 32"/>
                <a:gd name="T7" fmla="*/ 9 h 69"/>
                <a:gd name="T8" fmla="*/ 0 w 32"/>
                <a:gd name="T9" fmla="*/ 8 h 69"/>
                <a:gd name="T10" fmla="*/ 0 w 32"/>
                <a:gd name="T11" fmla="*/ 8 h 69"/>
                <a:gd name="T12" fmla="*/ 1 w 32"/>
                <a:gd name="T13" fmla="*/ 8 h 69"/>
                <a:gd name="T14" fmla="*/ 1 w 32"/>
                <a:gd name="T15" fmla="*/ 8 h 69"/>
                <a:gd name="T16" fmla="*/ 1 w 32"/>
                <a:gd name="T17" fmla="*/ 8 h 69"/>
                <a:gd name="T18" fmla="*/ 1 w 32"/>
                <a:gd name="T19" fmla="*/ 8 h 69"/>
                <a:gd name="T20" fmla="*/ 1 w 32"/>
                <a:gd name="T21" fmla="*/ 7 h 69"/>
                <a:gd name="T22" fmla="*/ 1 w 32"/>
                <a:gd name="T23" fmla="*/ 7 h 69"/>
                <a:gd name="T24" fmla="*/ 1 w 32"/>
                <a:gd name="T25" fmla="*/ 7 h 69"/>
                <a:gd name="T26" fmla="*/ 1 w 32"/>
                <a:gd name="T27" fmla="*/ 7 h 69"/>
                <a:gd name="T28" fmla="*/ 1 w 32"/>
                <a:gd name="T29" fmla="*/ 6 h 69"/>
                <a:gd name="T30" fmla="*/ 2 w 32"/>
                <a:gd name="T31" fmla="*/ 6 h 69"/>
                <a:gd name="T32" fmla="*/ 2 w 32"/>
                <a:gd name="T33" fmla="*/ 6 h 69"/>
                <a:gd name="T34" fmla="*/ 2 w 32"/>
                <a:gd name="T35" fmla="*/ 6 h 69"/>
                <a:gd name="T36" fmla="*/ 2 w 32"/>
                <a:gd name="T37" fmla="*/ 6 h 69"/>
                <a:gd name="T38" fmla="*/ 2 w 32"/>
                <a:gd name="T39" fmla="*/ 6 h 69"/>
                <a:gd name="T40" fmla="*/ 2 w 32"/>
                <a:gd name="T41" fmla="*/ 5 h 69"/>
                <a:gd name="T42" fmla="*/ 2 w 32"/>
                <a:gd name="T43" fmla="*/ 5 h 69"/>
                <a:gd name="T44" fmla="*/ 2 w 32"/>
                <a:gd name="T45" fmla="*/ 5 h 69"/>
                <a:gd name="T46" fmla="*/ 2 w 32"/>
                <a:gd name="T47" fmla="*/ 5 h 69"/>
                <a:gd name="T48" fmla="*/ 2 w 32"/>
                <a:gd name="T49" fmla="*/ 4 h 69"/>
                <a:gd name="T50" fmla="*/ 2 w 32"/>
                <a:gd name="T51" fmla="*/ 4 h 69"/>
                <a:gd name="T52" fmla="*/ 2 w 32"/>
                <a:gd name="T53" fmla="*/ 4 h 69"/>
                <a:gd name="T54" fmla="*/ 2 w 32"/>
                <a:gd name="T55" fmla="*/ 4 h 69"/>
                <a:gd name="T56" fmla="*/ 3 w 32"/>
                <a:gd name="T57" fmla="*/ 4 h 69"/>
                <a:gd name="T58" fmla="*/ 3 w 32"/>
                <a:gd name="T59" fmla="*/ 3 h 69"/>
                <a:gd name="T60" fmla="*/ 3 w 32"/>
                <a:gd name="T61" fmla="*/ 3 h 69"/>
                <a:gd name="T62" fmla="*/ 3 w 32"/>
                <a:gd name="T63" fmla="*/ 3 h 69"/>
                <a:gd name="T64" fmla="*/ 3 w 32"/>
                <a:gd name="T65" fmla="*/ 3 h 69"/>
                <a:gd name="T66" fmla="*/ 3 w 32"/>
                <a:gd name="T67" fmla="*/ 2 h 69"/>
                <a:gd name="T68" fmla="*/ 3 w 32"/>
                <a:gd name="T69" fmla="*/ 2 h 69"/>
                <a:gd name="T70" fmla="*/ 3 w 32"/>
                <a:gd name="T71" fmla="*/ 2 h 69"/>
                <a:gd name="T72" fmla="*/ 3 w 32"/>
                <a:gd name="T73" fmla="*/ 2 h 69"/>
                <a:gd name="T74" fmla="*/ 3 w 32"/>
                <a:gd name="T75" fmla="*/ 1 h 69"/>
                <a:gd name="T76" fmla="*/ 3 w 32"/>
                <a:gd name="T77" fmla="*/ 1 h 69"/>
                <a:gd name="T78" fmla="*/ 3 w 32"/>
                <a:gd name="T79" fmla="*/ 1 h 69"/>
                <a:gd name="T80" fmla="*/ 3 w 32"/>
                <a:gd name="T81" fmla="*/ 1 h 69"/>
                <a:gd name="T82" fmla="*/ 3 w 32"/>
                <a:gd name="T83" fmla="*/ 0 h 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2" h="69">
                  <a:moveTo>
                    <a:pt x="0" y="69"/>
                  </a:moveTo>
                  <a:lnTo>
                    <a:pt x="1" y="68"/>
                  </a:lnTo>
                  <a:lnTo>
                    <a:pt x="3" y="66"/>
                  </a:lnTo>
                  <a:lnTo>
                    <a:pt x="4" y="65"/>
                  </a:lnTo>
                  <a:lnTo>
                    <a:pt x="5" y="63"/>
                  </a:lnTo>
                  <a:lnTo>
                    <a:pt x="6" y="62"/>
                  </a:lnTo>
                  <a:lnTo>
                    <a:pt x="8" y="61"/>
                  </a:lnTo>
                  <a:lnTo>
                    <a:pt x="9" y="59"/>
                  </a:lnTo>
                  <a:lnTo>
                    <a:pt x="11" y="58"/>
                  </a:lnTo>
                  <a:lnTo>
                    <a:pt x="12" y="57"/>
                  </a:lnTo>
                  <a:lnTo>
                    <a:pt x="13" y="55"/>
                  </a:lnTo>
                  <a:lnTo>
                    <a:pt x="14" y="54"/>
                  </a:lnTo>
                  <a:lnTo>
                    <a:pt x="15" y="52"/>
                  </a:lnTo>
                  <a:lnTo>
                    <a:pt x="16" y="50"/>
                  </a:lnTo>
                  <a:lnTo>
                    <a:pt x="17" y="48"/>
                  </a:lnTo>
                  <a:lnTo>
                    <a:pt x="18" y="47"/>
                  </a:lnTo>
                  <a:lnTo>
                    <a:pt x="19" y="45"/>
                  </a:lnTo>
                  <a:lnTo>
                    <a:pt x="20" y="44"/>
                  </a:lnTo>
                  <a:lnTo>
                    <a:pt x="21" y="42"/>
                  </a:lnTo>
                  <a:lnTo>
                    <a:pt x="22" y="41"/>
                  </a:lnTo>
                  <a:lnTo>
                    <a:pt x="23" y="39"/>
                  </a:lnTo>
                  <a:lnTo>
                    <a:pt x="23" y="37"/>
                  </a:lnTo>
                  <a:lnTo>
                    <a:pt x="24" y="36"/>
                  </a:lnTo>
                  <a:lnTo>
                    <a:pt x="25" y="33"/>
                  </a:lnTo>
                  <a:lnTo>
                    <a:pt x="25" y="31"/>
                  </a:lnTo>
                  <a:lnTo>
                    <a:pt x="27" y="30"/>
                  </a:lnTo>
                  <a:lnTo>
                    <a:pt x="28" y="28"/>
                  </a:lnTo>
                  <a:lnTo>
                    <a:pt x="28" y="26"/>
                  </a:lnTo>
                  <a:lnTo>
                    <a:pt x="29" y="25"/>
                  </a:lnTo>
                  <a:lnTo>
                    <a:pt x="29" y="23"/>
                  </a:lnTo>
                  <a:lnTo>
                    <a:pt x="30" y="21"/>
                  </a:lnTo>
                  <a:lnTo>
                    <a:pt x="30" y="19"/>
                  </a:lnTo>
                  <a:lnTo>
                    <a:pt x="30" y="17"/>
                  </a:lnTo>
                  <a:lnTo>
                    <a:pt x="31" y="15"/>
                  </a:lnTo>
                  <a:lnTo>
                    <a:pt x="31" y="13"/>
                  </a:lnTo>
                  <a:lnTo>
                    <a:pt x="31" y="11"/>
                  </a:lnTo>
                  <a:lnTo>
                    <a:pt x="31" y="10"/>
                  </a:lnTo>
                  <a:lnTo>
                    <a:pt x="32" y="8"/>
                  </a:lnTo>
                  <a:lnTo>
                    <a:pt x="32" y="6"/>
                  </a:lnTo>
                  <a:lnTo>
                    <a:pt x="32" y="4"/>
                  </a:lnTo>
                  <a:lnTo>
                    <a:pt x="32" y="1"/>
                  </a:lnTo>
                  <a:lnTo>
                    <a:pt x="32"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69" name="Freeform 55"/>
            <p:cNvSpPr>
              <a:spLocks/>
            </p:cNvSpPr>
            <p:nvPr/>
          </p:nvSpPr>
          <p:spPr bwMode="auto">
            <a:xfrm>
              <a:off x="1155" y="1335"/>
              <a:ext cx="91" cy="90"/>
            </a:xfrm>
            <a:custGeom>
              <a:avLst/>
              <a:gdLst>
                <a:gd name="T0" fmla="*/ 23 w 180"/>
                <a:gd name="T1" fmla="*/ 11 h 180"/>
                <a:gd name="T2" fmla="*/ 23 w 180"/>
                <a:gd name="T3" fmla="*/ 9 h 180"/>
                <a:gd name="T4" fmla="*/ 22 w 180"/>
                <a:gd name="T5" fmla="*/ 8 h 180"/>
                <a:gd name="T6" fmla="*/ 22 w 180"/>
                <a:gd name="T7" fmla="*/ 6 h 180"/>
                <a:gd name="T8" fmla="*/ 21 w 180"/>
                <a:gd name="T9" fmla="*/ 5 h 180"/>
                <a:gd name="T10" fmla="*/ 20 w 180"/>
                <a:gd name="T11" fmla="*/ 4 h 180"/>
                <a:gd name="T12" fmla="*/ 19 w 180"/>
                <a:gd name="T13" fmla="*/ 3 h 180"/>
                <a:gd name="T14" fmla="*/ 18 w 180"/>
                <a:gd name="T15" fmla="*/ 2 h 180"/>
                <a:gd name="T16" fmla="*/ 17 w 180"/>
                <a:gd name="T17" fmla="*/ 1 h 180"/>
                <a:gd name="T18" fmla="*/ 15 w 180"/>
                <a:gd name="T19" fmla="*/ 1 h 180"/>
                <a:gd name="T20" fmla="*/ 14 w 180"/>
                <a:gd name="T21" fmla="*/ 1 h 180"/>
                <a:gd name="T22" fmla="*/ 12 w 180"/>
                <a:gd name="T23" fmla="*/ 0 h 180"/>
                <a:gd name="T24" fmla="*/ 11 w 180"/>
                <a:gd name="T25" fmla="*/ 0 h 180"/>
                <a:gd name="T26" fmla="*/ 9 w 180"/>
                <a:gd name="T27" fmla="*/ 1 h 180"/>
                <a:gd name="T28" fmla="*/ 8 w 180"/>
                <a:gd name="T29" fmla="*/ 1 h 180"/>
                <a:gd name="T30" fmla="*/ 7 w 180"/>
                <a:gd name="T31" fmla="*/ 1 h 180"/>
                <a:gd name="T32" fmla="*/ 5 w 180"/>
                <a:gd name="T33" fmla="*/ 2 h 180"/>
                <a:gd name="T34" fmla="*/ 4 w 180"/>
                <a:gd name="T35" fmla="*/ 3 h 180"/>
                <a:gd name="T36" fmla="*/ 3 w 180"/>
                <a:gd name="T37" fmla="*/ 4 h 180"/>
                <a:gd name="T38" fmla="*/ 2 w 180"/>
                <a:gd name="T39" fmla="*/ 5 h 180"/>
                <a:gd name="T40" fmla="*/ 2 w 180"/>
                <a:gd name="T41" fmla="*/ 6 h 180"/>
                <a:gd name="T42" fmla="*/ 1 w 180"/>
                <a:gd name="T43" fmla="*/ 8 h 180"/>
                <a:gd name="T44" fmla="*/ 1 w 180"/>
                <a:gd name="T45" fmla="*/ 9 h 180"/>
                <a:gd name="T46" fmla="*/ 0 w 180"/>
                <a:gd name="T47" fmla="*/ 11 h 180"/>
                <a:gd name="T48" fmla="*/ 0 w 180"/>
                <a:gd name="T49" fmla="*/ 12 h 180"/>
                <a:gd name="T50" fmla="*/ 1 w 180"/>
                <a:gd name="T51" fmla="*/ 13 h 180"/>
                <a:gd name="T52" fmla="*/ 1 w 180"/>
                <a:gd name="T53" fmla="*/ 15 h 180"/>
                <a:gd name="T54" fmla="*/ 1 w 180"/>
                <a:gd name="T55" fmla="*/ 16 h 180"/>
                <a:gd name="T56" fmla="*/ 2 w 180"/>
                <a:gd name="T57" fmla="*/ 17 h 180"/>
                <a:gd name="T58" fmla="*/ 3 w 180"/>
                <a:gd name="T59" fmla="*/ 19 h 180"/>
                <a:gd name="T60" fmla="*/ 4 w 180"/>
                <a:gd name="T61" fmla="*/ 20 h 180"/>
                <a:gd name="T62" fmla="*/ 5 w 180"/>
                <a:gd name="T63" fmla="*/ 21 h 180"/>
                <a:gd name="T64" fmla="*/ 6 w 180"/>
                <a:gd name="T65" fmla="*/ 21 h 180"/>
                <a:gd name="T66" fmla="*/ 7 w 180"/>
                <a:gd name="T67" fmla="*/ 22 h 180"/>
                <a:gd name="T68" fmla="*/ 9 w 180"/>
                <a:gd name="T69" fmla="*/ 22 h 180"/>
                <a:gd name="T70" fmla="*/ 10 w 180"/>
                <a:gd name="T71" fmla="*/ 23 h 180"/>
                <a:gd name="T72" fmla="*/ 12 w 180"/>
                <a:gd name="T73" fmla="*/ 23 h 180"/>
                <a:gd name="T74" fmla="*/ 13 w 180"/>
                <a:gd name="T75" fmla="*/ 23 h 180"/>
                <a:gd name="T76" fmla="*/ 15 w 180"/>
                <a:gd name="T77" fmla="*/ 22 h 180"/>
                <a:gd name="T78" fmla="*/ 16 w 180"/>
                <a:gd name="T79" fmla="*/ 22 h 180"/>
                <a:gd name="T80" fmla="*/ 17 w 180"/>
                <a:gd name="T81" fmla="*/ 21 h 180"/>
                <a:gd name="T82" fmla="*/ 18 w 180"/>
                <a:gd name="T83" fmla="*/ 21 h 180"/>
                <a:gd name="T84" fmla="*/ 20 w 180"/>
                <a:gd name="T85" fmla="*/ 20 h 180"/>
                <a:gd name="T86" fmla="*/ 20 w 180"/>
                <a:gd name="T87" fmla="*/ 19 h 180"/>
                <a:gd name="T88" fmla="*/ 21 w 180"/>
                <a:gd name="T89" fmla="*/ 17 h 180"/>
                <a:gd name="T90" fmla="*/ 22 w 180"/>
                <a:gd name="T91" fmla="*/ 16 h 180"/>
                <a:gd name="T92" fmla="*/ 22 w 180"/>
                <a:gd name="T93" fmla="*/ 15 h 180"/>
                <a:gd name="T94" fmla="*/ 23 w 180"/>
                <a:gd name="T95" fmla="*/ 13 h 180"/>
                <a:gd name="T96" fmla="*/ 23 w 180"/>
                <a:gd name="T97" fmla="*/ 12 h 1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80" h="180">
                  <a:moveTo>
                    <a:pt x="180" y="89"/>
                  </a:moveTo>
                  <a:lnTo>
                    <a:pt x="180" y="86"/>
                  </a:lnTo>
                  <a:lnTo>
                    <a:pt x="180" y="84"/>
                  </a:lnTo>
                  <a:lnTo>
                    <a:pt x="178" y="81"/>
                  </a:lnTo>
                  <a:lnTo>
                    <a:pt x="178" y="77"/>
                  </a:lnTo>
                  <a:lnTo>
                    <a:pt x="178" y="75"/>
                  </a:lnTo>
                  <a:lnTo>
                    <a:pt x="177" y="72"/>
                  </a:lnTo>
                  <a:lnTo>
                    <a:pt x="177" y="69"/>
                  </a:lnTo>
                  <a:lnTo>
                    <a:pt x="176" y="67"/>
                  </a:lnTo>
                  <a:lnTo>
                    <a:pt x="175" y="64"/>
                  </a:lnTo>
                  <a:lnTo>
                    <a:pt x="175" y="60"/>
                  </a:lnTo>
                  <a:lnTo>
                    <a:pt x="174" y="58"/>
                  </a:lnTo>
                  <a:lnTo>
                    <a:pt x="173" y="55"/>
                  </a:lnTo>
                  <a:lnTo>
                    <a:pt x="172" y="53"/>
                  </a:lnTo>
                  <a:lnTo>
                    <a:pt x="170" y="50"/>
                  </a:lnTo>
                  <a:lnTo>
                    <a:pt x="169" y="48"/>
                  </a:lnTo>
                  <a:lnTo>
                    <a:pt x="168" y="45"/>
                  </a:lnTo>
                  <a:lnTo>
                    <a:pt x="167" y="42"/>
                  </a:lnTo>
                  <a:lnTo>
                    <a:pt x="165" y="40"/>
                  </a:lnTo>
                  <a:lnTo>
                    <a:pt x="164" y="38"/>
                  </a:lnTo>
                  <a:lnTo>
                    <a:pt x="161" y="35"/>
                  </a:lnTo>
                  <a:lnTo>
                    <a:pt x="159" y="33"/>
                  </a:lnTo>
                  <a:lnTo>
                    <a:pt x="158" y="31"/>
                  </a:lnTo>
                  <a:lnTo>
                    <a:pt x="156" y="28"/>
                  </a:lnTo>
                  <a:lnTo>
                    <a:pt x="154" y="26"/>
                  </a:lnTo>
                  <a:lnTo>
                    <a:pt x="152" y="24"/>
                  </a:lnTo>
                  <a:lnTo>
                    <a:pt x="150" y="22"/>
                  </a:lnTo>
                  <a:lnTo>
                    <a:pt x="148" y="21"/>
                  </a:lnTo>
                  <a:lnTo>
                    <a:pt x="145" y="19"/>
                  </a:lnTo>
                  <a:lnTo>
                    <a:pt x="143" y="17"/>
                  </a:lnTo>
                  <a:lnTo>
                    <a:pt x="141" y="16"/>
                  </a:lnTo>
                  <a:lnTo>
                    <a:pt x="138" y="13"/>
                  </a:lnTo>
                  <a:lnTo>
                    <a:pt x="136" y="12"/>
                  </a:lnTo>
                  <a:lnTo>
                    <a:pt x="134" y="10"/>
                  </a:lnTo>
                  <a:lnTo>
                    <a:pt x="131" y="9"/>
                  </a:lnTo>
                  <a:lnTo>
                    <a:pt x="128" y="8"/>
                  </a:lnTo>
                  <a:lnTo>
                    <a:pt x="126" y="7"/>
                  </a:lnTo>
                  <a:lnTo>
                    <a:pt x="123" y="6"/>
                  </a:lnTo>
                  <a:lnTo>
                    <a:pt x="121" y="5"/>
                  </a:lnTo>
                  <a:lnTo>
                    <a:pt x="118" y="4"/>
                  </a:lnTo>
                  <a:lnTo>
                    <a:pt x="115" y="3"/>
                  </a:lnTo>
                  <a:lnTo>
                    <a:pt x="112" y="2"/>
                  </a:lnTo>
                  <a:lnTo>
                    <a:pt x="109" y="2"/>
                  </a:lnTo>
                  <a:lnTo>
                    <a:pt x="107" y="1"/>
                  </a:lnTo>
                  <a:lnTo>
                    <a:pt x="104" y="1"/>
                  </a:lnTo>
                  <a:lnTo>
                    <a:pt x="101" y="0"/>
                  </a:lnTo>
                  <a:lnTo>
                    <a:pt x="99" y="0"/>
                  </a:lnTo>
                  <a:lnTo>
                    <a:pt x="95" y="0"/>
                  </a:lnTo>
                  <a:lnTo>
                    <a:pt x="92" y="0"/>
                  </a:lnTo>
                  <a:lnTo>
                    <a:pt x="89" y="0"/>
                  </a:lnTo>
                  <a:lnTo>
                    <a:pt x="87" y="0"/>
                  </a:lnTo>
                  <a:lnTo>
                    <a:pt x="84" y="0"/>
                  </a:lnTo>
                  <a:lnTo>
                    <a:pt x="81" y="0"/>
                  </a:lnTo>
                  <a:lnTo>
                    <a:pt x="78" y="0"/>
                  </a:lnTo>
                  <a:lnTo>
                    <a:pt x="75" y="1"/>
                  </a:lnTo>
                  <a:lnTo>
                    <a:pt x="72" y="1"/>
                  </a:lnTo>
                  <a:lnTo>
                    <a:pt x="70" y="2"/>
                  </a:lnTo>
                  <a:lnTo>
                    <a:pt x="67" y="2"/>
                  </a:lnTo>
                  <a:lnTo>
                    <a:pt x="63" y="3"/>
                  </a:lnTo>
                  <a:lnTo>
                    <a:pt x="61" y="4"/>
                  </a:lnTo>
                  <a:lnTo>
                    <a:pt x="58" y="5"/>
                  </a:lnTo>
                  <a:lnTo>
                    <a:pt x="56" y="6"/>
                  </a:lnTo>
                  <a:lnTo>
                    <a:pt x="53" y="7"/>
                  </a:lnTo>
                  <a:lnTo>
                    <a:pt x="51" y="8"/>
                  </a:lnTo>
                  <a:lnTo>
                    <a:pt x="48" y="9"/>
                  </a:lnTo>
                  <a:lnTo>
                    <a:pt x="45" y="10"/>
                  </a:lnTo>
                  <a:lnTo>
                    <a:pt x="43" y="12"/>
                  </a:lnTo>
                  <a:lnTo>
                    <a:pt x="40" y="13"/>
                  </a:lnTo>
                  <a:lnTo>
                    <a:pt x="38" y="16"/>
                  </a:lnTo>
                  <a:lnTo>
                    <a:pt x="36" y="17"/>
                  </a:lnTo>
                  <a:lnTo>
                    <a:pt x="34" y="19"/>
                  </a:lnTo>
                  <a:lnTo>
                    <a:pt x="32" y="21"/>
                  </a:lnTo>
                  <a:lnTo>
                    <a:pt x="29" y="22"/>
                  </a:lnTo>
                  <a:lnTo>
                    <a:pt x="27" y="24"/>
                  </a:lnTo>
                  <a:lnTo>
                    <a:pt x="25" y="26"/>
                  </a:lnTo>
                  <a:lnTo>
                    <a:pt x="23" y="28"/>
                  </a:lnTo>
                  <a:lnTo>
                    <a:pt x="21" y="31"/>
                  </a:lnTo>
                  <a:lnTo>
                    <a:pt x="19" y="33"/>
                  </a:lnTo>
                  <a:lnTo>
                    <a:pt x="18" y="35"/>
                  </a:lnTo>
                  <a:lnTo>
                    <a:pt x="16" y="38"/>
                  </a:lnTo>
                  <a:lnTo>
                    <a:pt x="14" y="40"/>
                  </a:lnTo>
                  <a:lnTo>
                    <a:pt x="12" y="42"/>
                  </a:lnTo>
                  <a:lnTo>
                    <a:pt x="11" y="45"/>
                  </a:lnTo>
                  <a:lnTo>
                    <a:pt x="10" y="48"/>
                  </a:lnTo>
                  <a:lnTo>
                    <a:pt x="8" y="50"/>
                  </a:lnTo>
                  <a:lnTo>
                    <a:pt x="7" y="53"/>
                  </a:lnTo>
                  <a:lnTo>
                    <a:pt x="6" y="55"/>
                  </a:lnTo>
                  <a:lnTo>
                    <a:pt x="5" y="58"/>
                  </a:lnTo>
                  <a:lnTo>
                    <a:pt x="4" y="60"/>
                  </a:lnTo>
                  <a:lnTo>
                    <a:pt x="3" y="64"/>
                  </a:lnTo>
                  <a:lnTo>
                    <a:pt x="3" y="67"/>
                  </a:lnTo>
                  <a:lnTo>
                    <a:pt x="2" y="69"/>
                  </a:lnTo>
                  <a:lnTo>
                    <a:pt x="2" y="72"/>
                  </a:lnTo>
                  <a:lnTo>
                    <a:pt x="1" y="75"/>
                  </a:lnTo>
                  <a:lnTo>
                    <a:pt x="1" y="77"/>
                  </a:lnTo>
                  <a:lnTo>
                    <a:pt x="0" y="81"/>
                  </a:lnTo>
                  <a:lnTo>
                    <a:pt x="0" y="84"/>
                  </a:lnTo>
                  <a:lnTo>
                    <a:pt x="0" y="86"/>
                  </a:lnTo>
                  <a:lnTo>
                    <a:pt x="0" y="89"/>
                  </a:lnTo>
                  <a:lnTo>
                    <a:pt x="0" y="92"/>
                  </a:lnTo>
                  <a:lnTo>
                    <a:pt x="0" y="94"/>
                  </a:lnTo>
                  <a:lnTo>
                    <a:pt x="0" y="98"/>
                  </a:lnTo>
                  <a:lnTo>
                    <a:pt x="1" y="101"/>
                  </a:lnTo>
                  <a:lnTo>
                    <a:pt x="1" y="104"/>
                  </a:lnTo>
                  <a:lnTo>
                    <a:pt x="2" y="106"/>
                  </a:lnTo>
                  <a:lnTo>
                    <a:pt x="2" y="109"/>
                  </a:lnTo>
                  <a:lnTo>
                    <a:pt x="3" y="111"/>
                  </a:lnTo>
                  <a:lnTo>
                    <a:pt x="3" y="115"/>
                  </a:lnTo>
                  <a:lnTo>
                    <a:pt x="4" y="118"/>
                  </a:lnTo>
                  <a:lnTo>
                    <a:pt x="5" y="120"/>
                  </a:lnTo>
                  <a:lnTo>
                    <a:pt x="6" y="123"/>
                  </a:lnTo>
                  <a:lnTo>
                    <a:pt x="7" y="125"/>
                  </a:lnTo>
                  <a:lnTo>
                    <a:pt x="8" y="128"/>
                  </a:lnTo>
                  <a:lnTo>
                    <a:pt x="10" y="131"/>
                  </a:lnTo>
                  <a:lnTo>
                    <a:pt x="11" y="133"/>
                  </a:lnTo>
                  <a:lnTo>
                    <a:pt x="12" y="136"/>
                  </a:lnTo>
                  <a:lnTo>
                    <a:pt x="14" y="138"/>
                  </a:lnTo>
                  <a:lnTo>
                    <a:pt x="16" y="140"/>
                  </a:lnTo>
                  <a:lnTo>
                    <a:pt x="18" y="143"/>
                  </a:lnTo>
                  <a:lnTo>
                    <a:pt x="19" y="146"/>
                  </a:lnTo>
                  <a:lnTo>
                    <a:pt x="21" y="148"/>
                  </a:lnTo>
                  <a:lnTo>
                    <a:pt x="23" y="150"/>
                  </a:lnTo>
                  <a:lnTo>
                    <a:pt x="25" y="152"/>
                  </a:lnTo>
                  <a:lnTo>
                    <a:pt x="27" y="154"/>
                  </a:lnTo>
                  <a:lnTo>
                    <a:pt x="29" y="156"/>
                  </a:lnTo>
                  <a:lnTo>
                    <a:pt x="32" y="157"/>
                  </a:lnTo>
                  <a:lnTo>
                    <a:pt x="34" y="159"/>
                  </a:lnTo>
                  <a:lnTo>
                    <a:pt x="36" y="161"/>
                  </a:lnTo>
                  <a:lnTo>
                    <a:pt x="38" y="163"/>
                  </a:lnTo>
                  <a:lnTo>
                    <a:pt x="40" y="165"/>
                  </a:lnTo>
                  <a:lnTo>
                    <a:pt x="43" y="166"/>
                  </a:lnTo>
                  <a:lnTo>
                    <a:pt x="45" y="168"/>
                  </a:lnTo>
                  <a:lnTo>
                    <a:pt x="48" y="169"/>
                  </a:lnTo>
                  <a:lnTo>
                    <a:pt x="51" y="170"/>
                  </a:lnTo>
                  <a:lnTo>
                    <a:pt x="53" y="171"/>
                  </a:lnTo>
                  <a:lnTo>
                    <a:pt x="56" y="172"/>
                  </a:lnTo>
                  <a:lnTo>
                    <a:pt x="58" y="173"/>
                  </a:lnTo>
                  <a:lnTo>
                    <a:pt x="61" y="174"/>
                  </a:lnTo>
                  <a:lnTo>
                    <a:pt x="63" y="175"/>
                  </a:lnTo>
                  <a:lnTo>
                    <a:pt x="67" y="176"/>
                  </a:lnTo>
                  <a:lnTo>
                    <a:pt x="70" y="176"/>
                  </a:lnTo>
                  <a:lnTo>
                    <a:pt x="72" y="177"/>
                  </a:lnTo>
                  <a:lnTo>
                    <a:pt x="75" y="177"/>
                  </a:lnTo>
                  <a:lnTo>
                    <a:pt x="78" y="179"/>
                  </a:lnTo>
                  <a:lnTo>
                    <a:pt x="81" y="179"/>
                  </a:lnTo>
                  <a:lnTo>
                    <a:pt x="84" y="179"/>
                  </a:lnTo>
                  <a:lnTo>
                    <a:pt x="87" y="179"/>
                  </a:lnTo>
                  <a:lnTo>
                    <a:pt x="89" y="180"/>
                  </a:lnTo>
                  <a:lnTo>
                    <a:pt x="92" y="179"/>
                  </a:lnTo>
                  <a:lnTo>
                    <a:pt x="95" y="179"/>
                  </a:lnTo>
                  <a:lnTo>
                    <a:pt x="99" y="179"/>
                  </a:lnTo>
                  <a:lnTo>
                    <a:pt x="101" y="179"/>
                  </a:lnTo>
                  <a:lnTo>
                    <a:pt x="104" y="177"/>
                  </a:lnTo>
                  <a:lnTo>
                    <a:pt x="107" y="177"/>
                  </a:lnTo>
                  <a:lnTo>
                    <a:pt x="109" y="176"/>
                  </a:lnTo>
                  <a:lnTo>
                    <a:pt x="112" y="176"/>
                  </a:lnTo>
                  <a:lnTo>
                    <a:pt x="115" y="175"/>
                  </a:lnTo>
                  <a:lnTo>
                    <a:pt x="118" y="174"/>
                  </a:lnTo>
                  <a:lnTo>
                    <a:pt x="121" y="173"/>
                  </a:lnTo>
                  <a:lnTo>
                    <a:pt x="123" y="172"/>
                  </a:lnTo>
                  <a:lnTo>
                    <a:pt x="126" y="171"/>
                  </a:lnTo>
                  <a:lnTo>
                    <a:pt x="128" y="170"/>
                  </a:lnTo>
                  <a:lnTo>
                    <a:pt x="131" y="169"/>
                  </a:lnTo>
                  <a:lnTo>
                    <a:pt x="134" y="168"/>
                  </a:lnTo>
                  <a:lnTo>
                    <a:pt x="136" y="166"/>
                  </a:lnTo>
                  <a:lnTo>
                    <a:pt x="138" y="165"/>
                  </a:lnTo>
                  <a:lnTo>
                    <a:pt x="141" y="163"/>
                  </a:lnTo>
                  <a:lnTo>
                    <a:pt x="143" y="161"/>
                  </a:lnTo>
                  <a:lnTo>
                    <a:pt x="145" y="159"/>
                  </a:lnTo>
                  <a:lnTo>
                    <a:pt x="148" y="157"/>
                  </a:lnTo>
                  <a:lnTo>
                    <a:pt x="150" y="156"/>
                  </a:lnTo>
                  <a:lnTo>
                    <a:pt x="152" y="154"/>
                  </a:lnTo>
                  <a:lnTo>
                    <a:pt x="154" y="152"/>
                  </a:lnTo>
                  <a:lnTo>
                    <a:pt x="156" y="150"/>
                  </a:lnTo>
                  <a:lnTo>
                    <a:pt x="158" y="148"/>
                  </a:lnTo>
                  <a:lnTo>
                    <a:pt x="159" y="146"/>
                  </a:lnTo>
                  <a:lnTo>
                    <a:pt x="161" y="143"/>
                  </a:lnTo>
                  <a:lnTo>
                    <a:pt x="164" y="140"/>
                  </a:lnTo>
                  <a:lnTo>
                    <a:pt x="165" y="138"/>
                  </a:lnTo>
                  <a:lnTo>
                    <a:pt x="167" y="136"/>
                  </a:lnTo>
                  <a:lnTo>
                    <a:pt x="168" y="133"/>
                  </a:lnTo>
                  <a:lnTo>
                    <a:pt x="169" y="131"/>
                  </a:lnTo>
                  <a:lnTo>
                    <a:pt x="170" y="128"/>
                  </a:lnTo>
                  <a:lnTo>
                    <a:pt x="172" y="125"/>
                  </a:lnTo>
                  <a:lnTo>
                    <a:pt x="173" y="123"/>
                  </a:lnTo>
                  <a:lnTo>
                    <a:pt x="174" y="120"/>
                  </a:lnTo>
                  <a:lnTo>
                    <a:pt x="175" y="118"/>
                  </a:lnTo>
                  <a:lnTo>
                    <a:pt x="175" y="115"/>
                  </a:lnTo>
                  <a:lnTo>
                    <a:pt x="176" y="111"/>
                  </a:lnTo>
                  <a:lnTo>
                    <a:pt x="177" y="109"/>
                  </a:lnTo>
                  <a:lnTo>
                    <a:pt x="177" y="106"/>
                  </a:lnTo>
                  <a:lnTo>
                    <a:pt x="178" y="104"/>
                  </a:lnTo>
                  <a:lnTo>
                    <a:pt x="178" y="101"/>
                  </a:lnTo>
                  <a:lnTo>
                    <a:pt x="178" y="98"/>
                  </a:lnTo>
                  <a:lnTo>
                    <a:pt x="180" y="94"/>
                  </a:lnTo>
                  <a:lnTo>
                    <a:pt x="180" y="92"/>
                  </a:lnTo>
                  <a:lnTo>
                    <a:pt x="180" y="8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70" name="Freeform 56"/>
            <p:cNvSpPr>
              <a:spLocks/>
            </p:cNvSpPr>
            <p:nvPr/>
          </p:nvSpPr>
          <p:spPr bwMode="auto">
            <a:xfrm>
              <a:off x="1828" y="1335"/>
              <a:ext cx="92" cy="90"/>
            </a:xfrm>
            <a:custGeom>
              <a:avLst/>
              <a:gdLst>
                <a:gd name="T0" fmla="*/ 24 w 180"/>
                <a:gd name="T1" fmla="*/ 11 h 180"/>
                <a:gd name="T2" fmla="*/ 24 w 180"/>
                <a:gd name="T3" fmla="*/ 9 h 180"/>
                <a:gd name="T4" fmla="*/ 23 w 180"/>
                <a:gd name="T5" fmla="*/ 8 h 180"/>
                <a:gd name="T6" fmla="*/ 22 w 180"/>
                <a:gd name="T7" fmla="*/ 7 h 180"/>
                <a:gd name="T8" fmla="*/ 22 w 180"/>
                <a:gd name="T9" fmla="*/ 6 h 180"/>
                <a:gd name="T10" fmla="*/ 21 w 180"/>
                <a:gd name="T11" fmla="*/ 5 h 180"/>
                <a:gd name="T12" fmla="*/ 20 w 180"/>
                <a:gd name="T13" fmla="*/ 3 h 180"/>
                <a:gd name="T14" fmla="*/ 19 w 180"/>
                <a:gd name="T15" fmla="*/ 3 h 180"/>
                <a:gd name="T16" fmla="*/ 18 w 180"/>
                <a:gd name="T17" fmla="*/ 2 h 180"/>
                <a:gd name="T18" fmla="*/ 17 w 180"/>
                <a:gd name="T19" fmla="*/ 1 h 180"/>
                <a:gd name="T20" fmla="*/ 15 w 180"/>
                <a:gd name="T21" fmla="*/ 1 h 180"/>
                <a:gd name="T22" fmla="*/ 14 w 180"/>
                <a:gd name="T23" fmla="*/ 1 h 180"/>
                <a:gd name="T24" fmla="*/ 13 w 180"/>
                <a:gd name="T25" fmla="*/ 0 h 180"/>
                <a:gd name="T26" fmla="*/ 11 w 180"/>
                <a:gd name="T27" fmla="*/ 0 h 180"/>
                <a:gd name="T28" fmla="*/ 10 w 180"/>
                <a:gd name="T29" fmla="*/ 1 h 180"/>
                <a:gd name="T30" fmla="*/ 8 w 180"/>
                <a:gd name="T31" fmla="*/ 1 h 180"/>
                <a:gd name="T32" fmla="*/ 7 w 180"/>
                <a:gd name="T33" fmla="*/ 1 h 180"/>
                <a:gd name="T34" fmla="*/ 6 w 180"/>
                <a:gd name="T35" fmla="*/ 2 h 180"/>
                <a:gd name="T36" fmla="*/ 5 w 180"/>
                <a:gd name="T37" fmla="*/ 3 h 180"/>
                <a:gd name="T38" fmla="*/ 4 w 180"/>
                <a:gd name="T39" fmla="*/ 4 h 180"/>
                <a:gd name="T40" fmla="*/ 3 w 180"/>
                <a:gd name="T41" fmla="*/ 5 h 180"/>
                <a:gd name="T42" fmla="*/ 2 w 180"/>
                <a:gd name="T43" fmla="*/ 6 h 180"/>
                <a:gd name="T44" fmla="*/ 1 w 180"/>
                <a:gd name="T45" fmla="*/ 7 h 180"/>
                <a:gd name="T46" fmla="*/ 1 w 180"/>
                <a:gd name="T47" fmla="*/ 9 h 180"/>
                <a:gd name="T48" fmla="*/ 1 w 180"/>
                <a:gd name="T49" fmla="*/ 10 h 180"/>
                <a:gd name="T50" fmla="*/ 0 w 180"/>
                <a:gd name="T51" fmla="*/ 11 h 180"/>
                <a:gd name="T52" fmla="*/ 1 w 180"/>
                <a:gd name="T53" fmla="*/ 13 h 180"/>
                <a:gd name="T54" fmla="*/ 1 w 180"/>
                <a:gd name="T55" fmla="*/ 14 h 180"/>
                <a:gd name="T56" fmla="*/ 1 w 180"/>
                <a:gd name="T57" fmla="*/ 15 h 180"/>
                <a:gd name="T58" fmla="*/ 1 w 180"/>
                <a:gd name="T59" fmla="*/ 16 h 180"/>
                <a:gd name="T60" fmla="*/ 2 w 180"/>
                <a:gd name="T61" fmla="*/ 18 h 180"/>
                <a:gd name="T62" fmla="*/ 3 w 180"/>
                <a:gd name="T63" fmla="*/ 19 h 180"/>
                <a:gd name="T64" fmla="*/ 4 w 180"/>
                <a:gd name="T65" fmla="*/ 20 h 180"/>
                <a:gd name="T66" fmla="*/ 5 w 180"/>
                <a:gd name="T67" fmla="*/ 21 h 180"/>
                <a:gd name="T68" fmla="*/ 6 w 180"/>
                <a:gd name="T69" fmla="*/ 21 h 180"/>
                <a:gd name="T70" fmla="*/ 7 w 180"/>
                <a:gd name="T71" fmla="*/ 22 h 180"/>
                <a:gd name="T72" fmla="*/ 9 w 180"/>
                <a:gd name="T73" fmla="*/ 22 h 180"/>
                <a:gd name="T74" fmla="*/ 10 w 180"/>
                <a:gd name="T75" fmla="*/ 23 h 180"/>
                <a:gd name="T76" fmla="*/ 11 w 180"/>
                <a:gd name="T77" fmla="*/ 23 h 180"/>
                <a:gd name="T78" fmla="*/ 13 w 180"/>
                <a:gd name="T79" fmla="*/ 23 h 180"/>
                <a:gd name="T80" fmla="*/ 14 w 180"/>
                <a:gd name="T81" fmla="*/ 23 h 180"/>
                <a:gd name="T82" fmla="*/ 16 w 180"/>
                <a:gd name="T83" fmla="*/ 22 h 180"/>
                <a:gd name="T84" fmla="*/ 17 w 180"/>
                <a:gd name="T85" fmla="*/ 22 h 180"/>
                <a:gd name="T86" fmla="*/ 18 w 180"/>
                <a:gd name="T87" fmla="*/ 21 h 180"/>
                <a:gd name="T88" fmla="*/ 19 w 180"/>
                <a:gd name="T89" fmla="*/ 20 h 180"/>
                <a:gd name="T90" fmla="*/ 20 w 180"/>
                <a:gd name="T91" fmla="*/ 19 h 180"/>
                <a:gd name="T92" fmla="*/ 21 w 180"/>
                <a:gd name="T93" fmla="*/ 18 h 180"/>
                <a:gd name="T94" fmla="*/ 22 w 180"/>
                <a:gd name="T95" fmla="*/ 17 h 180"/>
                <a:gd name="T96" fmla="*/ 23 w 180"/>
                <a:gd name="T97" fmla="*/ 16 h 180"/>
                <a:gd name="T98" fmla="*/ 24 w 180"/>
                <a:gd name="T99" fmla="*/ 15 h 180"/>
                <a:gd name="T100" fmla="*/ 24 w 180"/>
                <a:gd name="T101" fmla="*/ 13 h 180"/>
                <a:gd name="T102" fmla="*/ 24 w 180"/>
                <a:gd name="T103" fmla="*/ 12 h 1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80" h="180">
                  <a:moveTo>
                    <a:pt x="180" y="89"/>
                  </a:moveTo>
                  <a:lnTo>
                    <a:pt x="180" y="86"/>
                  </a:lnTo>
                  <a:lnTo>
                    <a:pt x="180" y="82"/>
                  </a:lnTo>
                  <a:lnTo>
                    <a:pt x="180" y="78"/>
                  </a:lnTo>
                  <a:lnTo>
                    <a:pt x="179" y="74"/>
                  </a:lnTo>
                  <a:lnTo>
                    <a:pt x="177" y="71"/>
                  </a:lnTo>
                  <a:lnTo>
                    <a:pt x="177" y="68"/>
                  </a:lnTo>
                  <a:lnTo>
                    <a:pt x="176" y="65"/>
                  </a:lnTo>
                  <a:lnTo>
                    <a:pt x="175" y="60"/>
                  </a:lnTo>
                  <a:lnTo>
                    <a:pt x="174" y="57"/>
                  </a:lnTo>
                  <a:lnTo>
                    <a:pt x="172" y="54"/>
                  </a:lnTo>
                  <a:lnTo>
                    <a:pt x="171" y="51"/>
                  </a:lnTo>
                  <a:lnTo>
                    <a:pt x="170" y="48"/>
                  </a:lnTo>
                  <a:lnTo>
                    <a:pt x="168" y="44"/>
                  </a:lnTo>
                  <a:lnTo>
                    <a:pt x="166" y="41"/>
                  </a:lnTo>
                  <a:lnTo>
                    <a:pt x="164" y="38"/>
                  </a:lnTo>
                  <a:lnTo>
                    <a:pt x="161" y="35"/>
                  </a:lnTo>
                  <a:lnTo>
                    <a:pt x="159" y="33"/>
                  </a:lnTo>
                  <a:lnTo>
                    <a:pt x="157" y="29"/>
                  </a:lnTo>
                  <a:lnTo>
                    <a:pt x="155" y="26"/>
                  </a:lnTo>
                  <a:lnTo>
                    <a:pt x="152" y="24"/>
                  </a:lnTo>
                  <a:lnTo>
                    <a:pt x="150" y="22"/>
                  </a:lnTo>
                  <a:lnTo>
                    <a:pt x="147" y="20"/>
                  </a:lnTo>
                  <a:lnTo>
                    <a:pt x="143" y="17"/>
                  </a:lnTo>
                  <a:lnTo>
                    <a:pt x="141" y="15"/>
                  </a:lnTo>
                  <a:lnTo>
                    <a:pt x="138" y="13"/>
                  </a:lnTo>
                  <a:lnTo>
                    <a:pt x="135" y="11"/>
                  </a:lnTo>
                  <a:lnTo>
                    <a:pt x="132" y="9"/>
                  </a:lnTo>
                  <a:lnTo>
                    <a:pt x="128" y="8"/>
                  </a:lnTo>
                  <a:lnTo>
                    <a:pt x="125" y="6"/>
                  </a:lnTo>
                  <a:lnTo>
                    <a:pt x="122" y="5"/>
                  </a:lnTo>
                  <a:lnTo>
                    <a:pt x="118" y="4"/>
                  </a:lnTo>
                  <a:lnTo>
                    <a:pt x="115" y="3"/>
                  </a:lnTo>
                  <a:lnTo>
                    <a:pt x="111" y="2"/>
                  </a:lnTo>
                  <a:lnTo>
                    <a:pt x="108" y="1"/>
                  </a:lnTo>
                  <a:lnTo>
                    <a:pt x="104" y="1"/>
                  </a:lnTo>
                  <a:lnTo>
                    <a:pt x="101" y="0"/>
                  </a:lnTo>
                  <a:lnTo>
                    <a:pt x="98" y="0"/>
                  </a:lnTo>
                  <a:lnTo>
                    <a:pt x="93" y="0"/>
                  </a:lnTo>
                  <a:lnTo>
                    <a:pt x="90" y="0"/>
                  </a:lnTo>
                  <a:lnTo>
                    <a:pt x="86" y="0"/>
                  </a:lnTo>
                  <a:lnTo>
                    <a:pt x="83" y="0"/>
                  </a:lnTo>
                  <a:lnTo>
                    <a:pt x="79" y="0"/>
                  </a:lnTo>
                  <a:lnTo>
                    <a:pt x="75" y="1"/>
                  </a:lnTo>
                  <a:lnTo>
                    <a:pt x="72" y="1"/>
                  </a:lnTo>
                  <a:lnTo>
                    <a:pt x="69" y="2"/>
                  </a:lnTo>
                  <a:lnTo>
                    <a:pt x="65" y="3"/>
                  </a:lnTo>
                  <a:lnTo>
                    <a:pt x="61" y="4"/>
                  </a:lnTo>
                  <a:lnTo>
                    <a:pt x="58" y="5"/>
                  </a:lnTo>
                  <a:lnTo>
                    <a:pt x="55" y="6"/>
                  </a:lnTo>
                  <a:lnTo>
                    <a:pt x="52" y="8"/>
                  </a:lnTo>
                  <a:lnTo>
                    <a:pt x="49" y="9"/>
                  </a:lnTo>
                  <a:lnTo>
                    <a:pt x="45" y="11"/>
                  </a:lnTo>
                  <a:lnTo>
                    <a:pt x="42" y="13"/>
                  </a:lnTo>
                  <a:lnTo>
                    <a:pt x="39" y="15"/>
                  </a:lnTo>
                  <a:lnTo>
                    <a:pt x="36" y="17"/>
                  </a:lnTo>
                  <a:lnTo>
                    <a:pt x="33" y="20"/>
                  </a:lnTo>
                  <a:lnTo>
                    <a:pt x="31" y="22"/>
                  </a:lnTo>
                  <a:lnTo>
                    <a:pt x="27" y="24"/>
                  </a:lnTo>
                  <a:lnTo>
                    <a:pt x="25" y="26"/>
                  </a:lnTo>
                  <a:lnTo>
                    <a:pt x="23" y="29"/>
                  </a:lnTo>
                  <a:lnTo>
                    <a:pt x="20" y="33"/>
                  </a:lnTo>
                  <a:lnTo>
                    <a:pt x="18" y="35"/>
                  </a:lnTo>
                  <a:lnTo>
                    <a:pt x="16" y="38"/>
                  </a:lnTo>
                  <a:lnTo>
                    <a:pt x="13" y="41"/>
                  </a:lnTo>
                  <a:lnTo>
                    <a:pt x="12" y="44"/>
                  </a:lnTo>
                  <a:lnTo>
                    <a:pt x="10" y="48"/>
                  </a:lnTo>
                  <a:lnTo>
                    <a:pt x="8" y="51"/>
                  </a:lnTo>
                  <a:lnTo>
                    <a:pt x="7" y="54"/>
                  </a:lnTo>
                  <a:lnTo>
                    <a:pt x="6" y="57"/>
                  </a:lnTo>
                  <a:lnTo>
                    <a:pt x="5" y="60"/>
                  </a:lnTo>
                  <a:lnTo>
                    <a:pt x="4" y="65"/>
                  </a:lnTo>
                  <a:lnTo>
                    <a:pt x="3" y="68"/>
                  </a:lnTo>
                  <a:lnTo>
                    <a:pt x="2" y="71"/>
                  </a:lnTo>
                  <a:lnTo>
                    <a:pt x="1" y="74"/>
                  </a:lnTo>
                  <a:lnTo>
                    <a:pt x="1" y="78"/>
                  </a:lnTo>
                  <a:lnTo>
                    <a:pt x="1" y="82"/>
                  </a:lnTo>
                  <a:lnTo>
                    <a:pt x="0" y="86"/>
                  </a:lnTo>
                  <a:lnTo>
                    <a:pt x="0" y="89"/>
                  </a:lnTo>
                  <a:lnTo>
                    <a:pt x="0" y="92"/>
                  </a:lnTo>
                  <a:lnTo>
                    <a:pt x="1" y="97"/>
                  </a:lnTo>
                  <a:lnTo>
                    <a:pt x="1" y="100"/>
                  </a:lnTo>
                  <a:lnTo>
                    <a:pt x="1" y="104"/>
                  </a:lnTo>
                  <a:lnTo>
                    <a:pt x="2" y="107"/>
                  </a:lnTo>
                  <a:lnTo>
                    <a:pt x="3" y="110"/>
                  </a:lnTo>
                  <a:lnTo>
                    <a:pt x="4" y="115"/>
                  </a:lnTo>
                  <a:lnTo>
                    <a:pt x="5" y="118"/>
                  </a:lnTo>
                  <a:lnTo>
                    <a:pt x="6" y="121"/>
                  </a:lnTo>
                  <a:lnTo>
                    <a:pt x="7" y="124"/>
                  </a:lnTo>
                  <a:lnTo>
                    <a:pt x="8" y="127"/>
                  </a:lnTo>
                  <a:lnTo>
                    <a:pt x="10" y="131"/>
                  </a:lnTo>
                  <a:lnTo>
                    <a:pt x="12" y="134"/>
                  </a:lnTo>
                  <a:lnTo>
                    <a:pt x="13" y="137"/>
                  </a:lnTo>
                  <a:lnTo>
                    <a:pt x="16" y="140"/>
                  </a:lnTo>
                  <a:lnTo>
                    <a:pt x="18" y="143"/>
                  </a:lnTo>
                  <a:lnTo>
                    <a:pt x="20" y="146"/>
                  </a:lnTo>
                  <a:lnTo>
                    <a:pt x="23" y="149"/>
                  </a:lnTo>
                  <a:lnTo>
                    <a:pt x="25" y="152"/>
                  </a:lnTo>
                  <a:lnTo>
                    <a:pt x="27" y="154"/>
                  </a:lnTo>
                  <a:lnTo>
                    <a:pt x="31" y="156"/>
                  </a:lnTo>
                  <a:lnTo>
                    <a:pt x="33" y="158"/>
                  </a:lnTo>
                  <a:lnTo>
                    <a:pt x="36" y="161"/>
                  </a:lnTo>
                  <a:lnTo>
                    <a:pt x="39" y="164"/>
                  </a:lnTo>
                  <a:lnTo>
                    <a:pt x="42" y="165"/>
                  </a:lnTo>
                  <a:lnTo>
                    <a:pt x="45" y="167"/>
                  </a:lnTo>
                  <a:lnTo>
                    <a:pt x="49" y="169"/>
                  </a:lnTo>
                  <a:lnTo>
                    <a:pt x="52" y="170"/>
                  </a:lnTo>
                  <a:lnTo>
                    <a:pt x="55" y="172"/>
                  </a:lnTo>
                  <a:lnTo>
                    <a:pt x="58" y="173"/>
                  </a:lnTo>
                  <a:lnTo>
                    <a:pt x="61" y="174"/>
                  </a:lnTo>
                  <a:lnTo>
                    <a:pt x="65" y="175"/>
                  </a:lnTo>
                  <a:lnTo>
                    <a:pt x="69" y="176"/>
                  </a:lnTo>
                  <a:lnTo>
                    <a:pt x="72" y="177"/>
                  </a:lnTo>
                  <a:lnTo>
                    <a:pt x="75" y="177"/>
                  </a:lnTo>
                  <a:lnTo>
                    <a:pt x="79" y="179"/>
                  </a:lnTo>
                  <a:lnTo>
                    <a:pt x="83" y="179"/>
                  </a:lnTo>
                  <a:lnTo>
                    <a:pt x="86" y="179"/>
                  </a:lnTo>
                  <a:lnTo>
                    <a:pt x="90" y="180"/>
                  </a:lnTo>
                  <a:lnTo>
                    <a:pt x="93" y="179"/>
                  </a:lnTo>
                  <a:lnTo>
                    <a:pt x="98" y="179"/>
                  </a:lnTo>
                  <a:lnTo>
                    <a:pt x="101" y="179"/>
                  </a:lnTo>
                  <a:lnTo>
                    <a:pt x="104" y="177"/>
                  </a:lnTo>
                  <a:lnTo>
                    <a:pt x="108" y="177"/>
                  </a:lnTo>
                  <a:lnTo>
                    <a:pt x="111" y="176"/>
                  </a:lnTo>
                  <a:lnTo>
                    <a:pt x="115" y="175"/>
                  </a:lnTo>
                  <a:lnTo>
                    <a:pt x="118" y="174"/>
                  </a:lnTo>
                  <a:lnTo>
                    <a:pt x="122" y="173"/>
                  </a:lnTo>
                  <a:lnTo>
                    <a:pt x="125" y="172"/>
                  </a:lnTo>
                  <a:lnTo>
                    <a:pt x="128" y="170"/>
                  </a:lnTo>
                  <a:lnTo>
                    <a:pt x="132" y="169"/>
                  </a:lnTo>
                  <a:lnTo>
                    <a:pt x="135" y="167"/>
                  </a:lnTo>
                  <a:lnTo>
                    <a:pt x="138" y="165"/>
                  </a:lnTo>
                  <a:lnTo>
                    <a:pt x="141" y="164"/>
                  </a:lnTo>
                  <a:lnTo>
                    <a:pt x="143" y="161"/>
                  </a:lnTo>
                  <a:lnTo>
                    <a:pt x="147" y="158"/>
                  </a:lnTo>
                  <a:lnTo>
                    <a:pt x="150" y="156"/>
                  </a:lnTo>
                  <a:lnTo>
                    <a:pt x="152" y="154"/>
                  </a:lnTo>
                  <a:lnTo>
                    <a:pt x="155" y="152"/>
                  </a:lnTo>
                  <a:lnTo>
                    <a:pt x="157" y="149"/>
                  </a:lnTo>
                  <a:lnTo>
                    <a:pt x="159" y="146"/>
                  </a:lnTo>
                  <a:lnTo>
                    <a:pt x="161" y="143"/>
                  </a:lnTo>
                  <a:lnTo>
                    <a:pt x="164" y="140"/>
                  </a:lnTo>
                  <a:lnTo>
                    <a:pt x="166" y="137"/>
                  </a:lnTo>
                  <a:lnTo>
                    <a:pt x="168" y="134"/>
                  </a:lnTo>
                  <a:lnTo>
                    <a:pt x="170" y="131"/>
                  </a:lnTo>
                  <a:lnTo>
                    <a:pt x="171" y="127"/>
                  </a:lnTo>
                  <a:lnTo>
                    <a:pt x="172" y="124"/>
                  </a:lnTo>
                  <a:lnTo>
                    <a:pt x="174" y="121"/>
                  </a:lnTo>
                  <a:lnTo>
                    <a:pt x="175" y="118"/>
                  </a:lnTo>
                  <a:lnTo>
                    <a:pt x="176" y="115"/>
                  </a:lnTo>
                  <a:lnTo>
                    <a:pt x="177" y="110"/>
                  </a:lnTo>
                  <a:lnTo>
                    <a:pt x="177" y="107"/>
                  </a:lnTo>
                  <a:lnTo>
                    <a:pt x="179" y="104"/>
                  </a:lnTo>
                  <a:lnTo>
                    <a:pt x="180" y="100"/>
                  </a:lnTo>
                  <a:lnTo>
                    <a:pt x="180" y="97"/>
                  </a:lnTo>
                  <a:lnTo>
                    <a:pt x="180" y="92"/>
                  </a:lnTo>
                  <a:lnTo>
                    <a:pt x="180" y="8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71" name="Freeform 57"/>
            <p:cNvSpPr>
              <a:spLocks/>
            </p:cNvSpPr>
            <p:nvPr/>
          </p:nvSpPr>
          <p:spPr bwMode="auto">
            <a:xfrm>
              <a:off x="1155" y="2232"/>
              <a:ext cx="91" cy="87"/>
            </a:xfrm>
            <a:custGeom>
              <a:avLst/>
              <a:gdLst>
                <a:gd name="T0" fmla="*/ 23 w 180"/>
                <a:gd name="T1" fmla="*/ 9 h 180"/>
                <a:gd name="T2" fmla="*/ 23 w 180"/>
                <a:gd name="T3" fmla="*/ 8 h 180"/>
                <a:gd name="T4" fmla="*/ 22 w 180"/>
                <a:gd name="T5" fmla="*/ 7 h 180"/>
                <a:gd name="T6" fmla="*/ 22 w 180"/>
                <a:gd name="T7" fmla="*/ 6 h 180"/>
                <a:gd name="T8" fmla="*/ 21 w 180"/>
                <a:gd name="T9" fmla="*/ 5 h 180"/>
                <a:gd name="T10" fmla="*/ 20 w 180"/>
                <a:gd name="T11" fmla="*/ 4 h 180"/>
                <a:gd name="T12" fmla="*/ 20 w 180"/>
                <a:gd name="T13" fmla="*/ 3 h 180"/>
                <a:gd name="T14" fmla="*/ 18 w 180"/>
                <a:gd name="T15" fmla="*/ 2 h 180"/>
                <a:gd name="T16" fmla="*/ 17 w 180"/>
                <a:gd name="T17" fmla="*/ 1 h 180"/>
                <a:gd name="T18" fmla="*/ 16 w 180"/>
                <a:gd name="T19" fmla="*/ 0 h 180"/>
                <a:gd name="T20" fmla="*/ 15 w 180"/>
                <a:gd name="T21" fmla="*/ 0 h 180"/>
                <a:gd name="T22" fmla="*/ 14 w 180"/>
                <a:gd name="T23" fmla="*/ 0 h 180"/>
                <a:gd name="T24" fmla="*/ 12 w 180"/>
                <a:gd name="T25" fmla="*/ 0 h 180"/>
                <a:gd name="T26" fmla="*/ 11 w 180"/>
                <a:gd name="T27" fmla="*/ 0 h 180"/>
                <a:gd name="T28" fmla="*/ 9 w 180"/>
                <a:gd name="T29" fmla="*/ 0 h 180"/>
                <a:gd name="T30" fmla="*/ 8 w 180"/>
                <a:gd name="T31" fmla="*/ 0 h 180"/>
                <a:gd name="T32" fmla="*/ 7 w 180"/>
                <a:gd name="T33" fmla="*/ 1 h 180"/>
                <a:gd name="T34" fmla="*/ 6 w 180"/>
                <a:gd name="T35" fmla="*/ 1 h 180"/>
                <a:gd name="T36" fmla="*/ 5 w 180"/>
                <a:gd name="T37" fmla="*/ 2 h 180"/>
                <a:gd name="T38" fmla="*/ 4 w 180"/>
                <a:gd name="T39" fmla="*/ 3 h 180"/>
                <a:gd name="T40" fmla="*/ 3 w 180"/>
                <a:gd name="T41" fmla="*/ 4 h 180"/>
                <a:gd name="T42" fmla="*/ 2 w 180"/>
                <a:gd name="T43" fmla="*/ 5 h 180"/>
                <a:gd name="T44" fmla="*/ 1 w 180"/>
                <a:gd name="T45" fmla="*/ 6 h 180"/>
                <a:gd name="T46" fmla="*/ 1 w 180"/>
                <a:gd name="T47" fmla="*/ 7 h 180"/>
                <a:gd name="T48" fmla="*/ 1 w 180"/>
                <a:gd name="T49" fmla="*/ 9 h 180"/>
                <a:gd name="T50" fmla="*/ 0 w 180"/>
                <a:gd name="T51" fmla="*/ 10 h 180"/>
                <a:gd name="T52" fmla="*/ 0 w 180"/>
                <a:gd name="T53" fmla="*/ 11 h 180"/>
                <a:gd name="T54" fmla="*/ 1 w 180"/>
                <a:gd name="T55" fmla="*/ 13 h 180"/>
                <a:gd name="T56" fmla="*/ 1 w 180"/>
                <a:gd name="T57" fmla="*/ 14 h 180"/>
                <a:gd name="T58" fmla="*/ 1 w 180"/>
                <a:gd name="T59" fmla="*/ 15 h 180"/>
                <a:gd name="T60" fmla="*/ 2 w 180"/>
                <a:gd name="T61" fmla="*/ 15 h 180"/>
                <a:gd name="T62" fmla="*/ 3 w 180"/>
                <a:gd name="T63" fmla="*/ 16 h 180"/>
                <a:gd name="T64" fmla="*/ 4 w 180"/>
                <a:gd name="T65" fmla="*/ 17 h 180"/>
                <a:gd name="T66" fmla="*/ 5 w 180"/>
                <a:gd name="T67" fmla="*/ 18 h 180"/>
                <a:gd name="T68" fmla="*/ 6 w 180"/>
                <a:gd name="T69" fmla="*/ 19 h 180"/>
                <a:gd name="T70" fmla="*/ 7 w 180"/>
                <a:gd name="T71" fmla="*/ 20 h 180"/>
                <a:gd name="T72" fmla="*/ 9 w 180"/>
                <a:gd name="T73" fmla="*/ 20 h 180"/>
                <a:gd name="T74" fmla="*/ 10 w 180"/>
                <a:gd name="T75" fmla="*/ 20 h 180"/>
                <a:gd name="T76" fmla="*/ 11 w 180"/>
                <a:gd name="T77" fmla="*/ 20 h 180"/>
                <a:gd name="T78" fmla="*/ 13 w 180"/>
                <a:gd name="T79" fmla="*/ 20 h 180"/>
                <a:gd name="T80" fmla="*/ 14 w 180"/>
                <a:gd name="T81" fmla="*/ 20 h 180"/>
                <a:gd name="T82" fmla="*/ 15 w 180"/>
                <a:gd name="T83" fmla="*/ 20 h 180"/>
                <a:gd name="T84" fmla="*/ 17 w 180"/>
                <a:gd name="T85" fmla="*/ 19 h 180"/>
                <a:gd name="T86" fmla="*/ 18 w 180"/>
                <a:gd name="T87" fmla="*/ 19 h 180"/>
                <a:gd name="T88" fmla="*/ 19 w 180"/>
                <a:gd name="T89" fmla="*/ 18 h 180"/>
                <a:gd name="T90" fmla="*/ 20 w 180"/>
                <a:gd name="T91" fmla="*/ 17 h 180"/>
                <a:gd name="T92" fmla="*/ 21 w 180"/>
                <a:gd name="T93" fmla="*/ 16 h 180"/>
                <a:gd name="T94" fmla="*/ 22 w 180"/>
                <a:gd name="T95" fmla="*/ 15 h 180"/>
                <a:gd name="T96" fmla="*/ 22 w 180"/>
                <a:gd name="T97" fmla="*/ 14 h 180"/>
                <a:gd name="T98" fmla="*/ 23 w 180"/>
                <a:gd name="T99" fmla="*/ 13 h 180"/>
                <a:gd name="T100" fmla="*/ 23 w 180"/>
                <a:gd name="T101" fmla="*/ 12 h 180"/>
                <a:gd name="T102" fmla="*/ 23 w 180"/>
                <a:gd name="T103" fmla="*/ 11 h 1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80" h="180">
                  <a:moveTo>
                    <a:pt x="180" y="90"/>
                  </a:moveTo>
                  <a:lnTo>
                    <a:pt x="180" y="86"/>
                  </a:lnTo>
                  <a:lnTo>
                    <a:pt x="180" y="83"/>
                  </a:lnTo>
                  <a:lnTo>
                    <a:pt x="178" y="80"/>
                  </a:lnTo>
                  <a:lnTo>
                    <a:pt x="178" y="76"/>
                  </a:lnTo>
                  <a:lnTo>
                    <a:pt x="177" y="72"/>
                  </a:lnTo>
                  <a:lnTo>
                    <a:pt x="176" y="69"/>
                  </a:lnTo>
                  <a:lnTo>
                    <a:pt x="176" y="65"/>
                  </a:lnTo>
                  <a:lnTo>
                    <a:pt x="175" y="62"/>
                  </a:lnTo>
                  <a:lnTo>
                    <a:pt x="173" y="59"/>
                  </a:lnTo>
                  <a:lnTo>
                    <a:pt x="172" y="55"/>
                  </a:lnTo>
                  <a:lnTo>
                    <a:pt x="171" y="52"/>
                  </a:lnTo>
                  <a:lnTo>
                    <a:pt x="169" y="49"/>
                  </a:lnTo>
                  <a:lnTo>
                    <a:pt x="168" y="46"/>
                  </a:lnTo>
                  <a:lnTo>
                    <a:pt x="166" y="43"/>
                  </a:lnTo>
                  <a:lnTo>
                    <a:pt x="164" y="39"/>
                  </a:lnTo>
                  <a:lnTo>
                    <a:pt x="161" y="36"/>
                  </a:lnTo>
                  <a:lnTo>
                    <a:pt x="159" y="33"/>
                  </a:lnTo>
                  <a:lnTo>
                    <a:pt x="157" y="31"/>
                  </a:lnTo>
                  <a:lnTo>
                    <a:pt x="154" y="28"/>
                  </a:lnTo>
                  <a:lnTo>
                    <a:pt x="152" y="26"/>
                  </a:lnTo>
                  <a:lnTo>
                    <a:pt x="149" y="23"/>
                  </a:lnTo>
                  <a:lnTo>
                    <a:pt x="147" y="20"/>
                  </a:lnTo>
                  <a:lnTo>
                    <a:pt x="143" y="18"/>
                  </a:lnTo>
                  <a:lnTo>
                    <a:pt x="140" y="16"/>
                  </a:lnTo>
                  <a:lnTo>
                    <a:pt x="138" y="14"/>
                  </a:lnTo>
                  <a:lnTo>
                    <a:pt x="135" y="13"/>
                  </a:lnTo>
                  <a:lnTo>
                    <a:pt x="132" y="11"/>
                  </a:lnTo>
                  <a:lnTo>
                    <a:pt x="128" y="9"/>
                  </a:lnTo>
                  <a:lnTo>
                    <a:pt x="125" y="7"/>
                  </a:lnTo>
                  <a:lnTo>
                    <a:pt x="121" y="6"/>
                  </a:lnTo>
                  <a:lnTo>
                    <a:pt x="118" y="5"/>
                  </a:lnTo>
                  <a:lnTo>
                    <a:pt x="115" y="4"/>
                  </a:lnTo>
                  <a:lnTo>
                    <a:pt x="111" y="3"/>
                  </a:lnTo>
                  <a:lnTo>
                    <a:pt x="107" y="2"/>
                  </a:lnTo>
                  <a:lnTo>
                    <a:pt x="104" y="1"/>
                  </a:lnTo>
                  <a:lnTo>
                    <a:pt x="101" y="1"/>
                  </a:lnTo>
                  <a:lnTo>
                    <a:pt x="96" y="1"/>
                  </a:lnTo>
                  <a:lnTo>
                    <a:pt x="93" y="0"/>
                  </a:lnTo>
                  <a:lnTo>
                    <a:pt x="89" y="0"/>
                  </a:lnTo>
                  <a:lnTo>
                    <a:pt x="86" y="0"/>
                  </a:lnTo>
                  <a:lnTo>
                    <a:pt x="83" y="1"/>
                  </a:lnTo>
                  <a:lnTo>
                    <a:pt x="78" y="1"/>
                  </a:lnTo>
                  <a:lnTo>
                    <a:pt x="75" y="1"/>
                  </a:lnTo>
                  <a:lnTo>
                    <a:pt x="72" y="2"/>
                  </a:lnTo>
                  <a:lnTo>
                    <a:pt x="68" y="3"/>
                  </a:lnTo>
                  <a:lnTo>
                    <a:pt x="65" y="4"/>
                  </a:lnTo>
                  <a:lnTo>
                    <a:pt x="61" y="5"/>
                  </a:lnTo>
                  <a:lnTo>
                    <a:pt x="57" y="6"/>
                  </a:lnTo>
                  <a:lnTo>
                    <a:pt x="54" y="7"/>
                  </a:lnTo>
                  <a:lnTo>
                    <a:pt x="51" y="9"/>
                  </a:lnTo>
                  <a:lnTo>
                    <a:pt x="48" y="11"/>
                  </a:lnTo>
                  <a:lnTo>
                    <a:pt x="44" y="13"/>
                  </a:lnTo>
                  <a:lnTo>
                    <a:pt x="41" y="14"/>
                  </a:lnTo>
                  <a:lnTo>
                    <a:pt x="38" y="16"/>
                  </a:lnTo>
                  <a:lnTo>
                    <a:pt x="36" y="18"/>
                  </a:lnTo>
                  <a:lnTo>
                    <a:pt x="33" y="20"/>
                  </a:lnTo>
                  <a:lnTo>
                    <a:pt x="29" y="23"/>
                  </a:lnTo>
                  <a:lnTo>
                    <a:pt x="27" y="26"/>
                  </a:lnTo>
                  <a:lnTo>
                    <a:pt x="25" y="28"/>
                  </a:lnTo>
                  <a:lnTo>
                    <a:pt x="22" y="31"/>
                  </a:lnTo>
                  <a:lnTo>
                    <a:pt x="20" y="33"/>
                  </a:lnTo>
                  <a:lnTo>
                    <a:pt x="18" y="36"/>
                  </a:lnTo>
                  <a:lnTo>
                    <a:pt x="16" y="39"/>
                  </a:lnTo>
                  <a:lnTo>
                    <a:pt x="13" y="43"/>
                  </a:lnTo>
                  <a:lnTo>
                    <a:pt x="11" y="46"/>
                  </a:lnTo>
                  <a:lnTo>
                    <a:pt x="10" y="49"/>
                  </a:lnTo>
                  <a:lnTo>
                    <a:pt x="8" y="52"/>
                  </a:lnTo>
                  <a:lnTo>
                    <a:pt x="7" y="55"/>
                  </a:lnTo>
                  <a:lnTo>
                    <a:pt x="5" y="59"/>
                  </a:lnTo>
                  <a:lnTo>
                    <a:pt x="4" y="62"/>
                  </a:lnTo>
                  <a:lnTo>
                    <a:pt x="3" y="65"/>
                  </a:lnTo>
                  <a:lnTo>
                    <a:pt x="2" y="69"/>
                  </a:lnTo>
                  <a:lnTo>
                    <a:pt x="2" y="72"/>
                  </a:lnTo>
                  <a:lnTo>
                    <a:pt x="1" y="76"/>
                  </a:lnTo>
                  <a:lnTo>
                    <a:pt x="1" y="80"/>
                  </a:lnTo>
                  <a:lnTo>
                    <a:pt x="0" y="83"/>
                  </a:lnTo>
                  <a:lnTo>
                    <a:pt x="0" y="86"/>
                  </a:lnTo>
                  <a:lnTo>
                    <a:pt x="0" y="90"/>
                  </a:lnTo>
                  <a:lnTo>
                    <a:pt x="0" y="94"/>
                  </a:lnTo>
                  <a:lnTo>
                    <a:pt x="0" y="98"/>
                  </a:lnTo>
                  <a:lnTo>
                    <a:pt x="1" y="101"/>
                  </a:lnTo>
                  <a:lnTo>
                    <a:pt x="1" y="104"/>
                  </a:lnTo>
                  <a:lnTo>
                    <a:pt x="2" y="109"/>
                  </a:lnTo>
                  <a:lnTo>
                    <a:pt x="2" y="112"/>
                  </a:lnTo>
                  <a:lnTo>
                    <a:pt x="3" y="115"/>
                  </a:lnTo>
                  <a:lnTo>
                    <a:pt x="4" y="119"/>
                  </a:lnTo>
                  <a:lnTo>
                    <a:pt x="5" y="122"/>
                  </a:lnTo>
                  <a:lnTo>
                    <a:pt x="7" y="126"/>
                  </a:lnTo>
                  <a:lnTo>
                    <a:pt x="8" y="129"/>
                  </a:lnTo>
                  <a:lnTo>
                    <a:pt x="10" y="132"/>
                  </a:lnTo>
                  <a:lnTo>
                    <a:pt x="11" y="135"/>
                  </a:lnTo>
                  <a:lnTo>
                    <a:pt x="13" y="138"/>
                  </a:lnTo>
                  <a:lnTo>
                    <a:pt x="16" y="142"/>
                  </a:lnTo>
                  <a:lnTo>
                    <a:pt x="18" y="145"/>
                  </a:lnTo>
                  <a:lnTo>
                    <a:pt x="20" y="147"/>
                  </a:lnTo>
                  <a:lnTo>
                    <a:pt x="22" y="150"/>
                  </a:lnTo>
                  <a:lnTo>
                    <a:pt x="25" y="152"/>
                  </a:lnTo>
                  <a:lnTo>
                    <a:pt x="27" y="155"/>
                  </a:lnTo>
                  <a:lnTo>
                    <a:pt x="29" y="158"/>
                  </a:lnTo>
                  <a:lnTo>
                    <a:pt x="33" y="160"/>
                  </a:lnTo>
                  <a:lnTo>
                    <a:pt x="36" y="162"/>
                  </a:lnTo>
                  <a:lnTo>
                    <a:pt x="38" y="164"/>
                  </a:lnTo>
                  <a:lnTo>
                    <a:pt x="41" y="166"/>
                  </a:lnTo>
                  <a:lnTo>
                    <a:pt x="44" y="168"/>
                  </a:lnTo>
                  <a:lnTo>
                    <a:pt x="48" y="170"/>
                  </a:lnTo>
                  <a:lnTo>
                    <a:pt x="51" y="171"/>
                  </a:lnTo>
                  <a:lnTo>
                    <a:pt x="54" y="174"/>
                  </a:lnTo>
                  <a:lnTo>
                    <a:pt x="57" y="175"/>
                  </a:lnTo>
                  <a:lnTo>
                    <a:pt x="61" y="176"/>
                  </a:lnTo>
                  <a:lnTo>
                    <a:pt x="65" y="177"/>
                  </a:lnTo>
                  <a:lnTo>
                    <a:pt x="68" y="178"/>
                  </a:lnTo>
                  <a:lnTo>
                    <a:pt x="72" y="179"/>
                  </a:lnTo>
                  <a:lnTo>
                    <a:pt x="75" y="179"/>
                  </a:lnTo>
                  <a:lnTo>
                    <a:pt x="78" y="180"/>
                  </a:lnTo>
                  <a:lnTo>
                    <a:pt x="83" y="180"/>
                  </a:lnTo>
                  <a:lnTo>
                    <a:pt x="86" y="180"/>
                  </a:lnTo>
                  <a:lnTo>
                    <a:pt x="89" y="180"/>
                  </a:lnTo>
                  <a:lnTo>
                    <a:pt x="93" y="180"/>
                  </a:lnTo>
                  <a:lnTo>
                    <a:pt x="96" y="180"/>
                  </a:lnTo>
                  <a:lnTo>
                    <a:pt x="101" y="180"/>
                  </a:lnTo>
                  <a:lnTo>
                    <a:pt x="104" y="179"/>
                  </a:lnTo>
                  <a:lnTo>
                    <a:pt x="107" y="179"/>
                  </a:lnTo>
                  <a:lnTo>
                    <a:pt x="111" y="178"/>
                  </a:lnTo>
                  <a:lnTo>
                    <a:pt x="115" y="177"/>
                  </a:lnTo>
                  <a:lnTo>
                    <a:pt x="118" y="176"/>
                  </a:lnTo>
                  <a:lnTo>
                    <a:pt x="121" y="175"/>
                  </a:lnTo>
                  <a:lnTo>
                    <a:pt x="125" y="174"/>
                  </a:lnTo>
                  <a:lnTo>
                    <a:pt x="128" y="171"/>
                  </a:lnTo>
                  <a:lnTo>
                    <a:pt x="132" y="170"/>
                  </a:lnTo>
                  <a:lnTo>
                    <a:pt x="135" y="168"/>
                  </a:lnTo>
                  <a:lnTo>
                    <a:pt x="138" y="166"/>
                  </a:lnTo>
                  <a:lnTo>
                    <a:pt x="140" y="164"/>
                  </a:lnTo>
                  <a:lnTo>
                    <a:pt x="143" y="162"/>
                  </a:lnTo>
                  <a:lnTo>
                    <a:pt x="147" y="160"/>
                  </a:lnTo>
                  <a:lnTo>
                    <a:pt x="149" y="158"/>
                  </a:lnTo>
                  <a:lnTo>
                    <a:pt x="152" y="155"/>
                  </a:lnTo>
                  <a:lnTo>
                    <a:pt x="154" y="152"/>
                  </a:lnTo>
                  <a:lnTo>
                    <a:pt x="157" y="150"/>
                  </a:lnTo>
                  <a:lnTo>
                    <a:pt x="159" y="147"/>
                  </a:lnTo>
                  <a:lnTo>
                    <a:pt x="161" y="145"/>
                  </a:lnTo>
                  <a:lnTo>
                    <a:pt x="164" y="142"/>
                  </a:lnTo>
                  <a:lnTo>
                    <a:pt x="166" y="138"/>
                  </a:lnTo>
                  <a:lnTo>
                    <a:pt x="168" y="135"/>
                  </a:lnTo>
                  <a:lnTo>
                    <a:pt x="169" y="132"/>
                  </a:lnTo>
                  <a:lnTo>
                    <a:pt x="171" y="129"/>
                  </a:lnTo>
                  <a:lnTo>
                    <a:pt x="172" y="126"/>
                  </a:lnTo>
                  <a:lnTo>
                    <a:pt x="173" y="122"/>
                  </a:lnTo>
                  <a:lnTo>
                    <a:pt x="175" y="119"/>
                  </a:lnTo>
                  <a:lnTo>
                    <a:pt x="176" y="115"/>
                  </a:lnTo>
                  <a:lnTo>
                    <a:pt x="176" y="112"/>
                  </a:lnTo>
                  <a:lnTo>
                    <a:pt x="177" y="109"/>
                  </a:lnTo>
                  <a:lnTo>
                    <a:pt x="178" y="104"/>
                  </a:lnTo>
                  <a:lnTo>
                    <a:pt x="178" y="101"/>
                  </a:lnTo>
                  <a:lnTo>
                    <a:pt x="180" y="98"/>
                  </a:lnTo>
                  <a:lnTo>
                    <a:pt x="180" y="94"/>
                  </a:lnTo>
                  <a:lnTo>
                    <a:pt x="180" y="90"/>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6472" name="Group 58"/>
            <p:cNvGrpSpPr>
              <a:grpSpLocks/>
            </p:cNvGrpSpPr>
            <p:nvPr/>
          </p:nvGrpSpPr>
          <p:grpSpPr bwMode="auto">
            <a:xfrm>
              <a:off x="1204" y="1757"/>
              <a:ext cx="125" cy="122"/>
              <a:chOff x="1731" y="1979"/>
              <a:chExt cx="152" cy="148"/>
            </a:xfrm>
          </p:grpSpPr>
          <p:sp>
            <p:nvSpPr>
              <p:cNvPr id="16506" name="Line 59"/>
              <p:cNvSpPr>
                <a:spLocks noChangeShapeType="1"/>
              </p:cNvSpPr>
              <p:nvPr/>
            </p:nvSpPr>
            <p:spPr bwMode="auto">
              <a:xfrm>
                <a:off x="1773" y="1979"/>
                <a:ext cx="21"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07" name="Freeform 60"/>
              <p:cNvSpPr>
                <a:spLocks/>
              </p:cNvSpPr>
              <p:nvPr/>
            </p:nvSpPr>
            <p:spPr bwMode="auto">
              <a:xfrm>
                <a:off x="1777" y="1979"/>
                <a:ext cx="34" cy="63"/>
              </a:xfrm>
              <a:custGeom>
                <a:avLst/>
                <a:gdLst>
                  <a:gd name="T0" fmla="*/ 0 w 55"/>
                  <a:gd name="T1" fmla="*/ 22 h 107"/>
                  <a:gd name="T2" fmla="*/ 1 w 55"/>
                  <a:gd name="T3" fmla="*/ 22 h 107"/>
                  <a:gd name="T4" fmla="*/ 1 w 55"/>
                  <a:gd name="T5" fmla="*/ 22 h 107"/>
                  <a:gd name="T6" fmla="*/ 2 w 55"/>
                  <a:gd name="T7" fmla="*/ 22 h 107"/>
                  <a:gd name="T8" fmla="*/ 2 w 55"/>
                  <a:gd name="T9" fmla="*/ 22 h 107"/>
                  <a:gd name="T10" fmla="*/ 3 w 55"/>
                  <a:gd name="T11" fmla="*/ 21 h 107"/>
                  <a:gd name="T12" fmla="*/ 4 w 55"/>
                  <a:gd name="T13" fmla="*/ 21 h 107"/>
                  <a:gd name="T14" fmla="*/ 4 w 55"/>
                  <a:gd name="T15" fmla="*/ 21 h 107"/>
                  <a:gd name="T16" fmla="*/ 6 w 55"/>
                  <a:gd name="T17" fmla="*/ 21 h 107"/>
                  <a:gd name="T18" fmla="*/ 6 w 55"/>
                  <a:gd name="T19" fmla="*/ 20 h 107"/>
                  <a:gd name="T20" fmla="*/ 7 w 55"/>
                  <a:gd name="T21" fmla="*/ 20 h 107"/>
                  <a:gd name="T22" fmla="*/ 7 w 55"/>
                  <a:gd name="T23" fmla="*/ 19 h 107"/>
                  <a:gd name="T24" fmla="*/ 7 w 55"/>
                  <a:gd name="T25" fmla="*/ 18 h 107"/>
                  <a:gd name="T26" fmla="*/ 8 w 55"/>
                  <a:gd name="T27" fmla="*/ 18 h 107"/>
                  <a:gd name="T28" fmla="*/ 9 w 55"/>
                  <a:gd name="T29" fmla="*/ 17 h 107"/>
                  <a:gd name="T30" fmla="*/ 9 w 55"/>
                  <a:gd name="T31" fmla="*/ 16 h 107"/>
                  <a:gd name="T32" fmla="*/ 10 w 55"/>
                  <a:gd name="T33" fmla="*/ 16 h 107"/>
                  <a:gd name="T34" fmla="*/ 11 w 55"/>
                  <a:gd name="T35" fmla="*/ 15 h 107"/>
                  <a:gd name="T36" fmla="*/ 11 w 55"/>
                  <a:gd name="T37" fmla="*/ 15 h 107"/>
                  <a:gd name="T38" fmla="*/ 11 w 55"/>
                  <a:gd name="T39" fmla="*/ 14 h 107"/>
                  <a:gd name="T40" fmla="*/ 12 w 55"/>
                  <a:gd name="T41" fmla="*/ 13 h 107"/>
                  <a:gd name="T42" fmla="*/ 12 w 55"/>
                  <a:gd name="T43" fmla="*/ 13 h 107"/>
                  <a:gd name="T44" fmla="*/ 12 w 55"/>
                  <a:gd name="T45" fmla="*/ 12 h 107"/>
                  <a:gd name="T46" fmla="*/ 12 w 55"/>
                  <a:gd name="T47" fmla="*/ 11 h 107"/>
                  <a:gd name="T48" fmla="*/ 12 w 55"/>
                  <a:gd name="T49" fmla="*/ 10 h 107"/>
                  <a:gd name="T50" fmla="*/ 12 w 55"/>
                  <a:gd name="T51" fmla="*/ 9 h 107"/>
                  <a:gd name="T52" fmla="*/ 13 w 55"/>
                  <a:gd name="T53" fmla="*/ 9 h 107"/>
                  <a:gd name="T54" fmla="*/ 13 w 55"/>
                  <a:gd name="T55" fmla="*/ 8 h 107"/>
                  <a:gd name="T56" fmla="*/ 13 w 55"/>
                  <a:gd name="T57" fmla="*/ 7 h 107"/>
                  <a:gd name="T58" fmla="*/ 13 w 55"/>
                  <a:gd name="T59" fmla="*/ 6 h 107"/>
                  <a:gd name="T60" fmla="*/ 13 w 55"/>
                  <a:gd name="T61" fmla="*/ 6 h 107"/>
                  <a:gd name="T62" fmla="*/ 13 w 55"/>
                  <a:gd name="T63" fmla="*/ 5 h 107"/>
                  <a:gd name="T64" fmla="*/ 12 w 55"/>
                  <a:gd name="T65" fmla="*/ 5 h 107"/>
                  <a:gd name="T66" fmla="*/ 12 w 55"/>
                  <a:gd name="T67" fmla="*/ 4 h 107"/>
                  <a:gd name="T68" fmla="*/ 12 w 55"/>
                  <a:gd name="T69" fmla="*/ 4 h 107"/>
                  <a:gd name="T70" fmla="*/ 12 w 55"/>
                  <a:gd name="T71" fmla="*/ 3 h 107"/>
                  <a:gd name="T72" fmla="*/ 12 w 55"/>
                  <a:gd name="T73" fmla="*/ 2 h 107"/>
                  <a:gd name="T74" fmla="*/ 12 w 55"/>
                  <a:gd name="T75" fmla="*/ 2 h 107"/>
                  <a:gd name="T76" fmla="*/ 11 w 55"/>
                  <a:gd name="T77" fmla="*/ 1 h 107"/>
                  <a:gd name="T78" fmla="*/ 11 w 55"/>
                  <a:gd name="T79" fmla="*/ 1 h 107"/>
                  <a:gd name="T80" fmla="*/ 11 w 55"/>
                  <a:gd name="T81" fmla="*/ 1 h 107"/>
                  <a:gd name="T82" fmla="*/ 9 w 55"/>
                  <a:gd name="T83" fmla="*/ 1 h 107"/>
                  <a:gd name="T84" fmla="*/ 9 w 55"/>
                  <a:gd name="T85" fmla="*/ 1 h 107"/>
                  <a:gd name="T86" fmla="*/ 9 w 55"/>
                  <a:gd name="T87" fmla="*/ 1 h 107"/>
                  <a:gd name="T88" fmla="*/ 8 w 55"/>
                  <a:gd name="T89" fmla="*/ 0 h 107"/>
                  <a:gd name="T90" fmla="*/ 7 w 55"/>
                  <a:gd name="T91" fmla="*/ 0 h 107"/>
                  <a:gd name="T92" fmla="*/ 7 w 55"/>
                  <a:gd name="T93" fmla="*/ 0 h 1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5" h="107">
                    <a:moveTo>
                      <a:pt x="0" y="107"/>
                    </a:moveTo>
                    <a:lnTo>
                      <a:pt x="2" y="107"/>
                    </a:lnTo>
                    <a:lnTo>
                      <a:pt x="6" y="107"/>
                    </a:lnTo>
                    <a:lnTo>
                      <a:pt x="8" y="106"/>
                    </a:lnTo>
                    <a:lnTo>
                      <a:pt x="11" y="105"/>
                    </a:lnTo>
                    <a:lnTo>
                      <a:pt x="13" y="104"/>
                    </a:lnTo>
                    <a:lnTo>
                      <a:pt x="16" y="103"/>
                    </a:lnTo>
                    <a:lnTo>
                      <a:pt x="20" y="102"/>
                    </a:lnTo>
                    <a:lnTo>
                      <a:pt x="22" y="100"/>
                    </a:lnTo>
                    <a:lnTo>
                      <a:pt x="25" y="98"/>
                    </a:lnTo>
                    <a:lnTo>
                      <a:pt x="27" y="96"/>
                    </a:lnTo>
                    <a:lnTo>
                      <a:pt x="30" y="94"/>
                    </a:lnTo>
                    <a:lnTo>
                      <a:pt x="32" y="90"/>
                    </a:lnTo>
                    <a:lnTo>
                      <a:pt x="34" y="88"/>
                    </a:lnTo>
                    <a:lnTo>
                      <a:pt x="37" y="85"/>
                    </a:lnTo>
                    <a:lnTo>
                      <a:pt x="40" y="82"/>
                    </a:lnTo>
                    <a:lnTo>
                      <a:pt x="42" y="79"/>
                    </a:lnTo>
                    <a:lnTo>
                      <a:pt x="43" y="75"/>
                    </a:lnTo>
                    <a:lnTo>
                      <a:pt x="45" y="72"/>
                    </a:lnTo>
                    <a:lnTo>
                      <a:pt x="47" y="68"/>
                    </a:lnTo>
                    <a:lnTo>
                      <a:pt x="48" y="65"/>
                    </a:lnTo>
                    <a:lnTo>
                      <a:pt x="50" y="62"/>
                    </a:lnTo>
                    <a:lnTo>
                      <a:pt x="51" y="57"/>
                    </a:lnTo>
                    <a:lnTo>
                      <a:pt x="53" y="54"/>
                    </a:lnTo>
                    <a:lnTo>
                      <a:pt x="54" y="50"/>
                    </a:lnTo>
                    <a:lnTo>
                      <a:pt x="54" y="47"/>
                    </a:lnTo>
                    <a:lnTo>
                      <a:pt x="55" y="42"/>
                    </a:lnTo>
                    <a:lnTo>
                      <a:pt x="55" y="39"/>
                    </a:lnTo>
                    <a:lnTo>
                      <a:pt x="55" y="36"/>
                    </a:lnTo>
                    <a:lnTo>
                      <a:pt x="55" y="32"/>
                    </a:lnTo>
                    <a:lnTo>
                      <a:pt x="55" y="29"/>
                    </a:lnTo>
                    <a:lnTo>
                      <a:pt x="55" y="25"/>
                    </a:lnTo>
                    <a:lnTo>
                      <a:pt x="54" y="22"/>
                    </a:lnTo>
                    <a:lnTo>
                      <a:pt x="53" y="20"/>
                    </a:lnTo>
                    <a:lnTo>
                      <a:pt x="51" y="17"/>
                    </a:lnTo>
                    <a:lnTo>
                      <a:pt x="50" y="15"/>
                    </a:lnTo>
                    <a:lnTo>
                      <a:pt x="49" y="12"/>
                    </a:lnTo>
                    <a:lnTo>
                      <a:pt x="48" y="9"/>
                    </a:lnTo>
                    <a:lnTo>
                      <a:pt x="46" y="7"/>
                    </a:lnTo>
                    <a:lnTo>
                      <a:pt x="45" y="6"/>
                    </a:lnTo>
                    <a:lnTo>
                      <a:pt x="43" y="4"/>
                    </a:lnTo>
                    <a:lnTo>
                      <a:pt x="41" y="3"/>
                    </a:lnTo>
                    <a:lnTo>
                      <a:pt x="39" y="2"/>
                    </a:lnTo>
                    <a:lnTo>
                      <a:pt x="37" y="1"/>
                    </a:lnTo>
                    <a:lnTo>
                      <a:pt x="34" y="0"/>
                    </a:lnTo>
                    <a:lnTo>
                      <a:pt x="31" y="0"/>
                    </a:lnTo>
                    <a:lnTo>
                      <a:pt x="29"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08" name="Line 61"/>
              <p:cNvSpPr>
                <a:spLocks noChangeShapeType="1"/>
              </p:cNvSpPr>
              <p:nvPr/>
            </p:nvSpPr>
            <p:spPr bwMode="auto">
              <a:xfrm flipH="1">
                <a:off x="1764" y="2042"/>
                <a:ext cx="13"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09" name="Freeform 62"/>
              <p:cNvSpPr>
                <a:spLocks/>
              </p:cNvSpPr>
              <p:nvPr/>
            </p:nvSpPr>
            <p:spPr bwMode="auto">
              <a:xfrm>
                <a:off x="1777" y="2042"/>
                <a:ext cx="17" cy="34"/>
              </a:xfrm>
              <a:custGeom>
                <a:avLst/>
                <a:gdLst>
                  <a:gd name="T0" fmla="*/ 7 w 26"/>
                  <a:gd name="T1" fmla="*/ 13 h 55"/>
                  <a:gd name="T2" fmla="*/ 7 w 26"/>
                  <a:gd name="T3" fmla="*/ 12 h 55"/>
                  <a:gd name="T4" fmla="*/ 7 w 26"/>
                  <a:gd name="T5" fmla="*/ 11 h 55"/>
                  <a:gd name="T6" fmla="*/ 7 w 26"/>
                  <a:gd name="T7" fmla="*/ 11 h 55"/>
                  <a:gd name="T8" fmla="*/ 7 w 26"/>
                  <a:gd name="T9" fmla="*/ 9 h 55"/>
                  <a:gd name="T10" fmla="*/ 7 w 26"/>
                  <a:gd name="T11" fmla="*/ 9 h 55"/>
                  <a:gd name="T12" fmla="*/ 7 w 26"/>
                  <a:gd name="T13" fmla="*/ 7 h 55"/>
                  <a:gd name="T14" fmla="*/ 7 w 26"/>
                  <a:gd name="T15" fmla="*/ 7 h 55"/>
                  <a:gd name="T16" fmla="*/ 7 w 26"/>
                  <a:gd name="T17" fmla="*/ 7 h 55"/>
                  <a:gd name="T18" fmla="*/ 7 w 26"/>
                  <a:gd name="T19" fmla="*/ 6 h 55"/>
                  <a:gd name="T20" fmla="*/ 7 w 26"/>
                  <a:gd name="T21" fmla="*/ 5 h 55"/>
                  <a:gd name="T22" fmla="*/ 7 w 26"/>
                  <a:gd name="T23" fmla="*/ 4 h 55"/>
                  <a:gd name="T24" fmla="*/ 6 w 26"/>
                  <a:gd name="T25" fmla="*/ 4 h 55"/>
                  <a:gd name="T26" fmla="*/ 6 w 26"/>
                  <a:gd name="T27" fmla="*/ 3 h 55"/>
                  <a:gd name="T28" fmla="*/ 6 w 26"/>
                  <a:gd name="T29" fmla="*/ 2 h 55"/>
                  <a:gd name="T30" fmla="*/ 5 w 26"/>
                  <a:gd name="T31" fmla="*/ 2 h 55"/>
                  <a:gd name="T32" fmla="*/ 5 w 26"/>
                  <a:gd name="T33" fmla="*/ 1 h 55"/>
                  <a:gd name="T34" fmla="*/ 4 w 26"/>
                  <a:gd name="T35" fmla="*/ 1 h 55"/>
                  <a:gd name="T36" fmla="*/ 3 w 26"/>
                  <a:gd name="T37" fmla="*/ 1 h 55"/>
                  <a:gd name="T38" fmla="*/ 3 w 26"/>
                  <a:gd name="T39" fmla="*/ 1 h 55"/>
                  <a:gd name="T40" fmla="*/ 2 w 26"/>
                  <a:gd name="T41" fmla="*/ 1 h 55"/>
                  <a:gd name="T42" fmla="*/ 1 w 26"/>
                  <a:gd name="T43" fmla="*/ 1 h 55"/>
                  <a:gd name="T44" fmla="*/ 1 w 26"/>
                  <a:gd name="T45" fmla="*/ 0 h 55"/>
                  <a:gd name="T46" fmla="*/ 0 w 26"/>
                  <a:gd name="T47" fmla="*/ 0 h 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6" h="55">
                    <a:moveTo>
                      <a:pt x="24" y="55"/>
                    </a:moveTo>
                    <a:lnTo>
                      <a:pt x="24" y="51"/>
                    </a:lnTo>
                    <a:lnTo>
                      <a:pt x="25" y="47"/>
                    </a:lnTo>
                    <a:lnTo>
                      <a:pt x="26" y="44"/>
                    </a:lnTo>
                    <a:lnTo>
                      <a:pt x="26" y="40"/>
                    </a:lnTo>
                    <a:lnTo>
                      <a:pt x="26" y="37"/>
                    </a:lnTo>
                    <a:lnTo>
                      <a:pt x="26" y="33"/>
                    </a:lnTo>
                    <a:lnTo>
                      <a:pt x="26" y="30"/>
                    </a:lnTo>
                    <a:lnTo>
                      <a:pt x="25" y="27"/>
                    </a:lnTo>
                    <a:lnTo>
                      <a:pt x="25" y="24"/>
                    </a:lnTo>
                    <a:lnTo>
                      <a:pt x="24" y="21"/>
                    </a:lnTo>
                    <a:lnTo>
                      <a:pt x="23" y="17"/>
                    </a:lnTo>
                    <a:lnTo>
                      <a:pt x="22" y="15"/>
                    </a:lnTo>
                    <a:lnTo>
                      <a:pt x="21" y="13"/>
                    </a:lnTo>
                    <a:lnTo>
                      <a:pt x="20" y="11"/>
                    </a:lnTo>
                    <a:lnTo>
                      <a:pt x="17" y="9"/>
                    </a:lnTo>
                    <a:lnTo>
                      <a:pt x="15" y="7"/>
                    </a:lnTo>
                    <a:lnTo>
                      <a:pt x="14" y="6"/>
                    </a:lnTo>
                    <a:lnTo>
                      <a:pt x="12" y="4"/>
                    </a:lnTo>
                    <a:lnTo>
                      <a:pt x="10" y="2"/>
                    </a:lnTo>
                    <a:lnTo>
                      <a:pt x="8" y="1"/>
                    </a:lnTo>
                    <a:lnTo>
                      <a:pt x="5" y="1"/>
                    </a:lnTo>
                    <a:lnTo>
                      <a:pt x="2" y="0"/>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10" name="Line 63"/>
              <p:cNvSpPr>
                <a:spLocks noChangeShapeType="1"/>
              </p:cNvSpPr>
              <p:nvPr/>
            </p:nvSpPr>
            <p:spPr bwMode="auto">
              <a:xfrm flipH="1">
                <a:off x="1786" y="2076"/>
                <a:ext cx="4" cy="1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11" name="Freeform 64"/>
              <p:cNvSpPr>
                <a:spLocks/>
              </p:cNvSpPr>
              <p:nvPr/>
            </p:nvSpPr>
            <p:spPr bwMode="auto">
              <a:xfrm>
                <a:off x="1756" y="2093"/>
                <a:ext cx="30" cy="34"/>
              </a:xfrm>
              <a:custGeom>
                <a:avLst/>
                <a:gdLst>
                  <a:gd name="T0" fmla="*/ 0 w 52"/>
                  <a:gd name="T1" fmla="*/ 13 h 55"/>
                  <a:gd name="T2" fmla="*/ 1 w 52"/>
                  <a:gd name="T3" fmla="*/ 13 h 55"/>
                  <a:gd name="T4" fmla="*/ 1 w 52"/>
                  <a:gd name="T5" fmla="*/ 13 h 55"/>
                  <a:gd name="T6" fmla="*/ 2 w 52"/>
                  <a:gd name="T7" fmla="*/ 12 h 55"/>
                  <a:gd name="T8" fmla="*/ 2 w 52"/>
                  <a:gd name="T9" fmla="*/ 12 h 55"/>
                  <a:gd name="T10" fmla="*/ 3 w 52"/>
                  <a:gd name="T11" fmla="*/ 12 h 55"/>
                  <a:gd name="T12" fmla="*/ 3 w 52"/>
                  <a:gd name="T13" fmla="*/ 12 h 55"/>
                  <a:gd name="T14" fmla="*/ 3 w 52"/>
                  <a:gd name="T15" fmla="*/ 12 h 55"/>
                  <a:gd name="T16" fmla="*/ 4 w 52"/>
                  <a:gd name="T17" fmla="*/ 11 h 55"/>
                  <a:gd name="T18" fmla="*/ 5 w 52"/>
                  <a:gd name="T19" fmla="*/ 11 h 55"/>
                  <a:gd name="T20" fmla="*/ 5 w 52"/>
                  <a:gd name="T21" fmla="*/ 11 h 55"/>
                  <a:gd name="T22" fmla="*/ 6 w 52"/>
                  <a:gd name="T23" fmla="*/ 9 h 55"/>
                  <a:gd name="T24" fmla="*/ 6 w 52"/>
                  <a:gd name="T25" fmla="*/ 9 h 55"/>
                  <a:gd name="T26" fmla="*/ 7 w 52"/>
                  <a:gd name="T27" fmla="*/ 8 h 55"/>
                  <a:gd name="T28" fmla="*/ 7 w 52"/>
                  <a:gd name="T29" fmla="*/ 7 h 55"/>
                  <a:gd name="T30" fmla="*/ 8 w 52"/>
                  <a:gd name="T31" fmla="*/ 7 h 55"/>
                  <a:gd name="T32" fmla="*/ 8 w 52"/>
                  <a:gd name="T33" fmla="*/ 6 h 55"/>
                  <a:gd name="T34" fmla="*/ 8 w 52"/>
                  <a:gd name="T35" fmla="*/ 6 h 55"/>
                  <a:gd name="T36" fmla="*/ 9 w 52"/>
                  <a:gd name="T37" fmla="*/ 4 h 55"/>
                  <a:gd name="T38" fmla="*/ 9 w 52"/>
                  <a:gd name="T39" fmla="*/ 4 h 55"/>
                  <a:gd name="T40" fmla="*/ 9 w 52"/>
                  <a:gd name="T41" fmla="*/ 2 h 55"/>
                  <a:gd name="T42" fmla="*/ 10 w 52"/>
                  <a:gd name="T43" fmla="*/ 2 h 55"/>
                  <a:gd name="T44" fmla="*/ 10 w 52"/>
                  <a:gd name="T45" fmla="*/ 1 h 55"/>
                  <a:gd name="T46" fmla="*/ 10 w 52"/>
                  <a:gd name="T47" fmla="*/ 0 h 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2" h="55">
                    <a:moveTo>
                      <a:pt x="0" y="55"/>
                    </a:moveTo>
                    <a:lnTo>
                      <a:pt x="2" y="55"/>
                    </a:lnTo>
                    <a:lnTo>
                      <a:pt x="5" y="55"/>
                    </a:lnTo>
                    <a:lnTo>
                      <a:pt x="8" y="54"/>
                    </a:lnTo>
                    <a:lnTo>
                      <a:pt x="11" y="52"/>
                    </a:lnTo>
                    <a:lnTo>
                      <a:pt x="13" y="51"/>
                    </a:lnTo>
                    <a:lnTo>
                      <a:pt x="16" y="50"/>
                    </a:lnTo>
                    <a:lnTo>
                      <a:pt x="19" y="48"/>
                    </a:lnTo>
                    <a:lnTo>
                      <a:pt x="21" y="47"/>
                    </a:lnTo>
                    <a:lnTo>
                      <a:pt x="25" y="45"/>
                    </a:lnTo>
                    <a:lnTo>
                      <a:pt x="27" y="43"/>
                    </a:lnTo>
                    <a:lnTo>
                      <a:pt x="30" y="40"/>
                    </a:lnTo>
                    <a:lnTo>
                      <a:pt x="32" y="38"/>
                    </a:lnTo>
                    <a:lnTo>
                      <a:pt x="34" y="34"/>
                    </a:lnTo>
                    <a:lnTo>
                      <a:pt x="36" y="32"/>
                    </a:lnTo>
                    <a:lnTo>
                      <a:pt x="40" y="29"/>
                    </a:lnTo>
                    <a:lnTo>
                      <a:pt x="42" y="26"/>
                    </a:lnTo>
                    <a:lnTo>
                      <a:pt x="43" y="23"/>
                    </a:lnTo>
                    <a:lnTo>
                      <a:pt x="45" y="18"/>
                    </a:lnTo>
                    <a:lnTo>
                      <a:pt x="47" y="15"/>
                    </a:lnTo>
                    <a:lnTo>
                      <a:pt x="48" y="12"/>
                    </a:lnTo>
                    <a:lnTo>
                      <a:pt x="50" y="8"/>
                    </a:lnTo>
                    <a:lnTo>
                      <a:pt x="51" y="5"/>
                    </a:lnTo>
                    <a:lnTo>
                      <a:pt x="52"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12" name="Line 65"/>
              <p:cNvSpPr>
                <a:spLocks noChangeShapeType="1"/>
              </p:cNvSpPr>
              <p:nvPr/>
            </p:nvSpPr>
            <p:spPr bwMode="auto">
              <a:xfrm flipH="1">
                <a:off x="1731" y="2127"/>
                <a:ext cx="25"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13" name="Freeform 66"/>
              <p:cNvSpPr>
                <a:spLocks/>
              </p:cNvSpPr>
              <p:nvPr/>
            </p:nvSpPr>
            <p:spPr bwMode="auto">
              <a:xfrm>
                <a:off x="1824" y="1987"/>
                <a:ext cx="38" cy="132"/>
              </a:xfrm>
              <a:custGeom>
                <a:avLst/>
                <a:gdLst>
                  <a:gd name="T0" fmla="*/ 15 w 60"/>
                  <a:gd name="T1" fmla="*/ 0 h 215"/>
                  <a:gd name="T2" fmla="*/ 14 w 60"/>
                  <a:gd name="T3" fmla="*/ 1 h 215"/>
                  <a:gd name="T4" fmla="*/ 13 w 60"/>
                  <a:gd name="T5" fmla="*/ 2 h 215"/>
                  <a:gd name="T6" fmla="*/ 12 w 60"/>
                  <a:gd name="T7" fmla="*/ 4 h 215"/>
                  <a:gd name="T8" fmla="*/ 11 w 60"/>
                  <a:gd name="T9" fmla="*/ 6 h 215"/>
                  <a:gd name="T10" fmla="*/ 10 w 60"/>
                  <a:gd name="T11" fmla="*/ 8 h 215"/>
                  <a:gd name="T12" fmla="*/ 10 w 60"/>
                  <a:gd name="T13" fmla="*/ 9 h 215"/>
                  <a:gd name="T14" fmla="*/ 8 w 60"/>
                  <a:gd name="T15" fmla="*/ 11 h 215"/>
                  <a:gd name="T16" fmla="*/ 8 w 60"/>
                  <a:gd name="T17" fmla="*/ 13 h 215"/>
                  <a:gd name="T18" fmla="*/ 7 w 60"/>
                  <a:gd name="T19" fmla="*/ 14 h 215"/>
                  <a:gd name="T20" fmla="*/ 6 w 60"/>
                  <a:gd name="T21" fmla="*/ 16 h 215"/>
                  <a:gd name="T22" fmla="*/ 5 w 60"/>
                  <a:gd name="T23" fmla="*/ 18 h 215"/>
                  <a:gd name="T24" fmla="*/ 4 w 60"/>
                  <a:gd name="T25" fmla="*/ 20 h 215"/>
                  <a:gd name="T26" fmla="*/ 4 w 60"/>
                  <a:gd name="T27" fmla="*/ 21 h 215"/>
                  <a:gd name="T28" fmla="*/ 4 w 60"/>
                  <a:gd name="T29" fmla="*/ 23 h 215"/>
                  <a:gd name="T30" fmla="*/ 3 w 60"/>
                  <a:gd name="T31" fmla="*/ 25 h 215"/>
                  <a:gd name="T32" fmla="*/ 3 w 60"/>
                  <a:gd name="T33" fmla="*/ 27 h 215"/>
                  <a:gd name="T34" fmla="*/ 2 w 60"/>
                  <a:gd name="T35" fmla="*/ 28 h 215"/>
                  <a:gd name="T36" fmla="*/ 2 w 60"/>
                  <a:gd name="T37" fmla="*/ 30 h 215"/>
                  <a:gd name="T38" fmla="*/ 1 w 60"/>
                  <a:gd name="T39" fmla="*/ 32 h 215"/>
                  <a:gd name="T40" fmla="*/ 1 w 60"/>
                  <a:gd name="T41" fmla="*/ 33 h 215"/>
                  <a:gd name="T42" fmla="*/ 1 w 60"/>
                  <a:gd name="T43" fmla="*/ 35 h 215"/>
                  <a:gd name="T44" fmla="*/ 1 w 60"/>
                  <a:gd name="T45" fmla="*/ 37 h 215"/>
                  <a:gd name="T46" fmla="*/ 1 w 60"/>
                  <a:gd name="T47" fmla="*/ 39 h 215"/>
                  <a:gd name="T48" fmla="*/ 1 w 60"/>
                  <a:gd name="T49" fmla="*/ 40 h 215"/>
                  <a:gd name="T50" fmla="*/ 0 w 60"/>
                  <a:gd name="T51" fmla="*/ 42 h 215"/>
                  <a:gd name="T52" fmla="*/ 0 w 60"/>
                  <a:gd name="T53" fmla="*/ 44 h 215"/>
                  <a:gd name="T54" fmla="*/ 0 w 60"/>
                  <a:gd name="T55" fmla="*/ 45 h 215"/>
                  <a:gd name="T56" fmla="*/ 1 w 60"/>
                  <a:gd name="T57" fmla="*/ 47 h 215"/>
                  <a:gd name="T58" fmla="*/ 1 w 60"/>
                  <a:gd name="T59" fmla="*/ 49 h 215"/>
                  <a:gd name="T60" fmla="*/ 1 w 60"/>
                  <a:gd name="T61" fmla="*/ 50 h 2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0" h="215">
                    <a:moveTo>
                      <a:pt x="60" y="0"/>
                    </a:moveTo>
                    <a:lnTo>
                      <a:pt x="56" y="6"/>
                    </a:lnTo>
                    <a:lnTo>
                      <a:pt x="51" y="12"/>
                    </a:lnTo>
                    <a:lnTo>
                      <a:pt x="47" y="20"/>
                    </a:lnTo>
                    <a:lnTo>
                      <a:pt x="44" y="26"/>
                    </a:lnTo>
                    <a:lnTo>
                      <a:pt x="40" y="34"/>
                    </a:lnTo>
                    <a:lnTo>
                      <a:pt x="36" y="41"/>
                    </a:lnTo>
                    <a:lnTo>
                      <a:pt x="33" y="48"/>
                    </a:lnTo>
                    <a:lnTo>
                      <a:pt x="30" y="55"/>
                    </a:lnTo>
                    <a:lnTo>
                      <a:pt x="27" y="62"/>
                    </a:lnTo>
                    <a:lnTo>
                      <a:pt x="24" y="70"/>
                    </a:lnTo>
                    <a:lnTo>
                      <a:pt x="21" y="77"/>
                    </a:lnTo>
                    <a:lnTo>
                      <a:pt x="18" y="85"/>
                    </a:lnTo>
                    <a:lnTo>
                      <a:pt x="16" y="92"/>
                    </a:lnTo>
                    <a:lnTo>
                      <a:pt x="14" y="100"/>
                    </a:lnTo>
                    <a:lnTo>
                      <a:pt x="12" y="107"/>
                    </a:lnTo>
                    <a:lnTo>
                      <a:pt x="10" y="115"/>
                    </a:lnTo>
                    <a:lnTo>
                      <a:pt x="8" y="122"/>
                    </a:lnTo>
                    <a:lnTo>
                      <a:pt x="7" y="130"/>
                    </a:lnTo>
                    <a:lnTo>
                      <a:pt x="5" y="137"/>
                    </a:lnTo>
                    <a:lnTo>
                      <a:pt x="3" y="144"/>
                    </a:lnTo>
                    <a:lnTo>
                      <a:pt x="2" y="152"/>
                    </a:lnTo>
                    <a:lnTo>
                      <a:pt x="2" y="159"/>
                    </a:lnTo>
                    <a:lnTo>
                      <a:pt x="1" y="167"/>
                    </a:lnTo>
                    <a:lnTo>
                      <a:pt x="1" y="173"/>
                    </a:lnTo>
                    <a:lnTo>
                      <a:pt x="0" y="181"/>
                    </a:lnTo>
                    <a:lnTo>
                      <a:pt x="0" y="188"/>
                    </a:lnTo>
                    <a:lnTo>
                      <a:pt x="0" y="195"/>
                    </a:lnTo>
                    <a:lnTo>
                      <a:pt x="1" y="202"/>
                    </a:lnTo>
                    <a:lnTo>
                      <a:pt x="1" y="208"/>
                    </a:lnTo>
                    <a:lnTo>
                      <a:pt x="2" y="215"/>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14" name="Freeform 67"/>
              <p:cNvSpPr>
                <a:spLocks/>
              </p:cNvSpPr>
              <p:nvPr/>
            </p:nvSpPr>
            <p:spPr bwMode="auto">
              <a:xfrm>
                <a:off x="1862" y="1979"/>
                <a:ext cx="21" cy="8"/>
              </a:xfrm>
              <a:custGeom>
                <a:avLst/>
                <a:gdLst>
                  <a:gd name="T0" fmla="*/ 7 w 37"/>
                  <a:gd name="T1" fmla="*/ 3 h 14"/>
                  <a:gd name="T2" fmla="*/ 7 w 37"/>
                  <a:gd name="T3" fmla="*/ 2 h 14"/>
                  <a:gd name="T4" fmla="*/ 6 w 37"/>
                  <a:gd name="T5" fmla="*/ 2 h 14"/>
                  <a:gd name="T6" fmla="*/ 6 w 37"/>
                  <a:gd name="T7" fmla="*/ 1 h 14"/>
                  <a:gd name="T8" fmla="*/ 6 w 37"/>
                  <a:gd name="T9" fmla="*/ 1 h 14"/>
                  <a:gd name="T10" fmla="*/ 6 w 37"/>
                  <a:gd name="T11" fmla="*/ 1 h 14"/>
                  <a:gd name="T12" fmla="*/ 6 w 37"/>
                  <a:gd name="T13" fmla="*/ 1 h 14"/>
                  <a:gd name="T14" fmla="*/ 6 w 37"/>
                  <a:gd name="T15" fmla="*/ 1 h 14"/>
                  <a:gd name="T16" fmla="*/ 5 w 37"/>
                  <a:gd name="T17" fmla="*/ 1 h 14"/>
                  <a:gd name="T18" fmla="*/ 5 w 37"/>
                  <a:gd name="T19" fmla="*/ 1 h 14"/>
                  <a:gd name="T20" fmla="*/ 5 w 37"/>
                  <a:gd name="T21" fmla="*/ 0 h 14"/>
                  <a:gd name="T22" fmla="*/ 4 w 37"/>
                  <a:gd name="T23" fmla="*/ 0 h 14"/>
                  <a:gd name="T24" fmla="*/ 4 w 37"/>
                  <a:gd name="T25" fmla="*/ 0 h 14"/>
                  <a:gd name="T26" fmla="*/ 3 w 37"/>
                  <a:gd name="T27" fmla="*/ 0 h 14"/>
                  <a:gd name="T28" fmla="*/ 3 w 37"/>
                  <a:gd name="T29" fmla="*/ 1 h 14"/>
                  <a:gd name="T30" fmla="*/ 3 w 37"/>
                  <a:gd name="T31" fmla="*/ 1 h 14"/>
                  <a:gd name="T32" fmla="*/ 3 w 37"/>
                  <a:gd name="T33" fmla="*/ 1 h 14"/>
                  <a:gd name="T34" fmla="*/ 2 w 37"/>
                  <a:gd name="T35" fmla="*/ 1 h 14"/>
                  <a:gd name="T36" fmla="*/ 2 w 37"/>
                  <a:gd name="T37" fmla="*/ 1 h 14"/>
                  <a:gd name="T38" fmla="*/ 1 w 37"/>
                  <a:gd name="T39" fmla="*/ 1 h 14"/>
                  <a:gd name="T40" fmla="*/ 1 w 37"/>
                  <a:gd name="T41" fmla="*/ 1 h 14"/>
                  <a:gd name="T42" fmla="*/ 1 w 37"/>
                  <a:gd name="T43" fmla="*/ 2 h 14"/>
                  <a:gd name="T44" fmla="*/ 1 w 37"/>
                  <a:gd name="T45" fmla="*/ 2 h 14"/>
                  <a:gd name="T46" fmla="*/ 0 w 37"/>
                  <a:gd name="T47" fmla="*/ 3 h 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7" h="14">
                    <a:moveTo>
                      <a:pt x="37" y="14"/>
                    </a:moveTo>
                    <a:lnTo>
                      <a:pt x="37" y="12"/>
                    </a:lnTo>
                    <a:lnTo>
                      <a:pt x="36" y="9"/>
                    </a:lnTo>
                    <a:lnTo>
                      <a:pt x="35" y="7"/>
                    </a:lnTo>
                    <a:lnTo>
                      <a:pt x="34" y="6"/>
                    </a:lnTo>
                    <a:lnTo>
                      <a:pt x="33" y="4"/>
                    </a:lnTo>
                    <a:lnTo>
                      <a:pt x="32" y="3"/>
                    </a:lnTo>
                    <a:lnTo>
                      <a:pt x="30" y="2"/>
                    </a:lnTo>
                    <a:lnTo>
                      <a:pt x="29" y="1"/>
                    </a:lnTo>
                    <a:lnTo>
                      <a:pt x="26" y="1"/>
                    </a:lnTo>
                    <a:lnTo>
                      <a:pt x="25" y="0"/>
                    </a:lnTo>
                    <a:lnTo>
                      <a:pt x="23" y="0"/>
                    </a:lnTo>
                    <a:lnTo>
                      <a:pt x="21" y="0"/>
                    </a:lnTo>
                    <a:lnTo>
                      <a:pt x="19" y="0"/>
                    </a:lnTo>
                    <a:lnTo>
                      <a:pt x="17" y="1"/>
                    </a:lnTo>
                    <a:lnTo>
                      <a:pt x="15" y="1"/>
                    </a:lnTo>
                    <a:lnTo>
                      <a:pt x="14" y="2"/>
                    </a:lnTo>
                    <a:lnTo>
                      <a:pt x="11" y="3"/>
                    </a:lnTo>
                    <a:lnTo>
                      <a:pt x="9" y="4"/>
                    </a:lnTo>
                    <a:lnTo>
                      <a:pt x="7" y="6"/>
                    </a:lnTo>
                    <a:lnTo>
                      <a:pt x="5" y="7"/>
                    </a:lnTo>
                    <a:lnTo>
                      <a:pt x="3" y="9"/>
                    </a:lnTo>
                    <a:lnTo>
                      <a:pt x="1" y="12"/>
                    </a:lnTo>
                    <a:lnTo>
                      <a:pt x="0" y="14"/>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15" name="Freeform 68"/>
              <p:cNvSpPr>
                <a:spLocks/>
              </p:cNvSpPr>
              <p:nvPr/>
            </p:nvSpPr>
            <p:spPr bwMode="auto">
              <a:xfrm>
                <a:off x="1849" y="1987"/>
                <a:ext cx="34" cy="132"/>
              </a:xfrm>
              <a:custGeom>
                <a:avLst/>
                <a:gdLst>
                  <a:gd name="T0" fmla="*/ 0 w 59"/>
                  <a:gd name="T1" fmla="*/ 50 h 215"/>
                  <a:gd name="T2" fmla="*/ 1 w 59"/>
                  <a:gd name="T3" fmla="*/ 49 h 215"/>
                  <a:gd name="T4" fmla="*/ 2 w 59"/>
                  <a:gd name="T5" fmla="*/ 47 h 215"/>
                  <a:gd name="T6" fmla="*/ 2 w 59"/>
                  <a:gd name="T7" fmla="*/ 45 h 215"/>
                  <a:gd name="T8" fmla="*/ 3 w 59"/>
                  <a:gd name="T9" fmla="*/ 44 h 215"/>
                  <a:gd name="T10" fmla="*/ 3 w 59"/>
                  <a:gd name="T11" fmla="*/ 42 h 215"/>
                  <a:gd name="T12" fmla="*/ 4 w 59"/>
                  <a:gd name="T13" fmla="*/ 40 h 215"/>
                  <a:gd name="T14" fmla="*/ 5 w 59"/>
                  <a:gd name="T15" fmla="*/ 39 h 215"/>
                  <a:gd name="T16" fmla="*/ 6 w 59"/>
                  <a:gd name="T17" fmla="*/ 37 h 215"/>
                  <a:gd name="T18" fmla="*/ 6 w 59"/>
                  <a:gd name="T19" fmla="*/ 35 h 215"/>
                  <a:gd name="T20" fmla="*/ 7 w 59"/>
                  <a:gd name="T21" fmla="*/ 33 h 215"/>
                  <a:gd name="T22" fmla="*/ 7 w 59"/>
                  <a:gd name="T23" fmla="*/ 32 h 215"/>
                  <a:gd name="T24" fmla="*/ 8 w 59"/>
                  <a:gd name="T25" fmla="*/ 30 h 215"/>
                  <a:gd name="T26" fmla="*/ 8 w 59"/>
                  <a:gd name="T27" fmla="*/ 28 h 215"/>
                  <a:gd name="T28" fmla="*/ 9 w 59"/>
                  <a:gd name="T29" fmla="*/ 27 h 215"/>
                  <a:gd name="T30" fmla="*/ 9 w 59"/>
                  <a:gd name="T31" fmla="*/ 25 h 215"/>
                  <a:gd name="T32" fmla="*/ 10 w 59"/>
                  <a:gd name="T33" fmla="*/ 23 h 215"/>
                  <a:gd name="T34" fmla="*/ 10 w 59"/>
                  <a:gd name="T35" fmla="*/ 21 h 215"/>
                  <a:gd name="T36" fmla="*/ 10 w 59"/>
                  <a:gd name="T37" fmla="*/ 20 h 215"/>
                  <a:gd name="T38" fmla="*/ 10 w 59"/>
                  <a:gd name="T39" fmla="*/ 18 h 215"/>
                  <a:gd name="T40" fmla="*/ 10 w 59"/>
                  <a:gd name="T41" fmla="*/ 16 h 215"/>
                  <a:gd name="T42" fmla="*/ 10 w 59"/>
                  <a:gd name="T43" fmla="*/ 14 h 215"/>
                  <a:gd name="T44" fmla="*/ 11 w 59"/>
                  <a:gd name="T45" fmla="*/ 13 h 215"/>
                  <a:gd name="T46" fmla="*/ 11 w 59"/>
                  <a:gd name="T47" fmla="*/ 11 h 215"/>
                  <a:gd name="T48" fmla="*/ 11 w 59"/>
                  <a:gd name="T49" fmla="*/ 9 h 215"/>
                  <a:gd name="T50" fmla="*/ 11 w 59"/>
                  <a:gd name="T51" fmla="*/ 8 h 215"/>
                  <a:gd name="T52" fmla="*/ 12 w 59"/>
                  <a:gd name="T53" fmla="*/ 6 h 215"/>
                  <a:gd name="T54" fmla="*/ 12 w 59"/>
                  <a:gd name="T55" fmla="*/ 4 h 215"/>
                  <a:gd name="T56" fmla="*/ 11 w 59"/>
                  <a:gd name="T57" fmla="*/ 2 h 215"/>
                  <a:gd name="T58" fmla="*/ 11 w 59"/>
                  <a:gd name="T59" fmla="*/ 1 h 215"/>
                  <a:gd name="T60" fmla="*/ 11 w 59"/>
                  <a:gd name="T61" fmla="*/ 0 h 2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9" h="215">
                    <a:moveTo>
                      <a:pt x="0" y="215"/>
                    </a:moveTo>
                    <a:lnTo>
                      <a:pt x="4" y="208"/>
                    </a:lnTo>
                    <a:lnTo>
                      <a:pt x="8" y="202"/>
                    </a:lnTo>
                    <a:lnTo>
                      <a:pt x="11" y="195"/>
                    </a:lnTo>
                    <a:lnTo>
                      <a:pt x="16" y="188"/>
                    </a:lnTo>
                    <a:lnTo>
                      <a:pt x="19" y="181"/>
                    </a:lnTo>
                    <a:lnTo>
                      <a:pt x="23" y="173"/>
                    </a:lnTo>
                    <a:lnTo>
                      <a:pt x="26" y="167"/>
                    </a:lnTo>
                    <a:lnTo>
                      <a:pt x="29" y="159"/>
                    </a:lnTo>
                    <a:lnTo>
                      <a:pt x="33" y="152"/>
                    </a:lnTo>
                    <a:lnTo>
                      <a:pt x="36" y="144"/>
                    </a:lnTo>
                    <a:lnTo>
                      <a:pt x="38" y="137"/>
                    </a:lnTo>
                    <a:lnTo>
                      <a:pt x="41" y="130"/>
                    </a:lnTo>
                    <a:lnTo>
                      <a:pt x="43" y="122"/>
                    </a:lnTo>
                    <a:lnTo>
                      <a:pt x="45" y="115"/>
                    </a:lnTo>
                    <a:lnTo>
                      <a:pt x="47" y="107"/>
                    </a:lnTo>
                    <a:lnTo>
                      <a:pt x="50" y="100"/>
                    </a:lnTo>
                    <a:lnTo>
                      <a:pt x="51" y="92"/>
                    </a:lnTo>
                    <a:lnTo>
                      <a:pt x="53" y="85"/>
                    </a:lnTo>
                    <a:lnTo>
                      <a:pt x="54" y="77"/>
                    </a:lnTo>
                    <a:lnTo>
                      <a:pt x="55" y="70"/>
                    </a:lnTo>
                    <a:lnTo>
                      <a:pt x="56" y="62"/>
                    </a:lnTo>
                    <a:lnTo>
                      <a:pt x="57" y="55"/>
                    </a:lnTo>
                    <a:lnTo>
                      <a:pt x="58" y="48"/>
                    </a:lnTo>
                    <a:lnTo>
                      <a:pt x="58" y="41"/>
                    </a:lnTo>
                    <a:lnTo>
                      <a:pt x="58" y="34"/>
                    </a:lnTo>
                    <a:lnTo>
                      <a:pt x="59" y="26"/>
                    </a:lnTo>
                    <a:lnTo>
                      <a:pt x="59" y="20"/>
                    </a:lnTo>
                    <a:lnTo>
                      <a:pt x="58" y="12"/>
                    </a:lnTo>
                    <a:lnTo>
                      <a:pt x="58" y="6"/>
                    </a:lnTo>
                    <a:lnTo>
                      <a:pt x="57"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16" name="Freeform 69"/>
              <p:cNvSpPr>
                <a:spLocks/>
              </p:cNvSpPr>
              <p:nvPr/>
            </p:nvSpPr>
            <p:spPr bwMode="auto">
              <a:xfrm>
                <a:off x="1828" y="2119"/>
                <a:ext cx="21" cy="8"/>
              </a:xfrm>
              <a:custGeom>
                <a:avLst/>
                <a:gdLst>
                  <a:gd name="T0" fmla="*/ 0 w 38"/>
                  <a:gd name="T1" fmla="*/ 0 h 14"/>
                  <a:gd name="T2" fmla="*/ 0 w 38"/>
                  <a:gd name="T3" fmla="*/ 1 h 14"/>
                  <a:gd name="T4" fmla="*/ 1 w 38"/>
                  <a:gd name="T5" fmla="*/ 1 h 14"/>
                  <a:gd name="T6" fmla="*/ 1 w 38"/>
                  <a:gd name="T7" fmla="*/ 1 h 14"/>
                  <a:gd name="T8" fmla="*/ 1 w 38"/>
                  <a:gd name="T9" fmla="*/ 2 h 14"/>
                  <a:gd name="T10" fmla="*/ 1 w 38"/>
                  <a:gd name="T11" fmla="*/ 2 h 14"/>
                  <a:gd name="T12" fmla="*/ 1 w 38"/>
                  <a:gd name="T13" fmla="*/ 2 h 14"/>
                  <a:gd name="T14" fmla="*/ 1 w 38"/>
                  <a:gd name="T15" fmla="*/ 2 h 14"/>
                  <a:gd name="T16" fmla="*/ 2 w 38"/>
                  <a:gd name="T17" fmla="*/ 2 h 14"/>
                  <a:gd name="T18" fmla="*/ 2 w 38"/>
                  <a:gd name="T19" fmla="*/ 3 h 14"/>
                  <a:gd name="T20" fmla="*/ 2 w 38"/>
                  <a:gd name="T21" fmla="*/ 3 h 14"/>
                  <a:gd name="T22" fmla="*/ 2 w 38"/>
                  <a:gd name="T23" fmla="*/ 3 h 14"/>
                  <a:gd name="T24" fmla="*/ 3 w 38"/>
                  <a:gd name="T25" fmla="*/ 3 h 14"/>
                  <a:gd name="T26" fmla="*/ 3 w 38"/>
                  <a:gd name="T27" fmla="*/ 3 h 14"/>
                  <a:gd name="T28" fmla="*/ 3 w 38"/>
                  <a:gd name="T29" fmla="*/ 3 h 14"/>
                  <a:gd name="T30" fmla="*/ 4 w 38"/>
                  <a:gd name="T31" fmla="*/ 2 h 14"/>
                  <a:gd name="T32" fmla="*/ 4 w 38"/>
                  <a:gd name="T33" fmla="*/ 2 h 14"/>
                  <a:gd name="T34" fmla="*/ 4 w 38"/>
                  <a:gd name="T35" fmla="*/ 2 h 14"/>
                  <a:gd name="T36" fmla="*/ 4 w 38"/>
                  <a:gd name="T37" fmla="*/ 2 h 14"/>
                  <a:gd name="T38" fmla="*/ 5 w 38"/>
                  <a:gd name="T39" fmla="*/ 2 h 14"/>
                  <a:gd name="T40" fmla="*/ 6 w 38"/>
                  <a:gd name="T41" fmla="*/ 1 h 14"/>
                  <a:gd name="T42" fmla="*/ 6 w 38"/>
                  <a:gd name="T43" fmla="*/ 1 h 14"/>
                  <a:gd name="T44" fmla="*/ 6 w 38"/>
                  <a:gd name="T45" fmla="*/ 1 h 14"/>
                  <a:gd name="T46" fmla="*/ 7 w 38"/>
                  <a:gd name="T47" fmla="*/ 0 h 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8" h="14">
                    <a:moveTo>
                      <a:pt x="0" y="0"/>
                    </a:moveTo>
                    <a:lnTo>
                      <a:pt x="0" y="2"/>
                    </a:lnTo>
                    <a:lnTo>
                      <a:pt x="1" y="4"/>
                    </a:lnTo>
                    <a:lnTo>
                      <a:pt x="2" y="6"/>
                    </a:lnTo>
                    <a:lnTo>
                      <a:pt x="3" y="8"/>
                    </a:lnTo>
                    <a:lnTo>
                      <a:pt x="5" y="9"/>
                    </a:lnTo>
                    <a:lnTo>
                      <a:pt x="6" y="10"/>
                    </a:lnTo>
                    <a:lnTo>
                      <a:pt x="8" y="11"/>
                    </a:lnTo>
                    <a:lnTo>
                      <a:pt x="9" y="13"/>
                    </a:lnTo>
                    <a:lnTo>
                      <a:pt x="11" y="14"/>
                    </a:lnTo>
                    <a:lnTo>
                      <a:pt x="12" y="14"/>
                    </a:lnTo>
                    <a:lnTo>
                      <a:pt x="14" y="14"/>
                    </a:lnTo>
                    <a:lnTo>
                      <a:pt x="16" y="14"/>
                    </a:lnTo>
                    <a:lnTo>
                      <a:pt x="18" y="14"/>
                    </a:lnTo>
                    <a:lnTo>
                      <a:pt x="19" y="14"/>
                    </a:lnTo>
                    <a:lnTo>
                      <a:pt x="22" y="13"/>
                    </a:lnTo>
                    <a:lnTo>
                      <a:pt x="24" y="11"/>
                    </a:lnTo>
                    <a:lnTo>
                      <a:pt x="26" y="10"/>
                    </a:lnTo>
                    <a:lnTo>
                      <a:pt x="28" y="9"/>
                    </a:lnTo>
                    <a:lnTo>
                      <a:pt x="30" y="8"/>
                    </a:lnTo>
                    <a:lnTo>
                      <a:pt x="32" y="6"/>
                    </a:lnTo>
                    <a:lnTo>
                      <a:pt x="34" y="4"/>
                    </a:lnTo>
                    <a:lnTo>
                      <a:pt x="35" y="2"/>
                    </a:lnTo>
                    <a:lnTo>
                      <a:pt x="38"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6473" name="Freeform 70"/>
            <p:cNvSpPr>
              <a:spLocks/>
            </p:cNvSpPr>
            <p:nvPr/>
          </p:nvSpPr>
          <p:spPr bwMode="auto">
            <a:xfrm>
              <a:off x="1048" y="1754"/>
              <a:ext cx="93" cy="48"/>
            </a:xfrm>
            <a:custGeom>
              <a:avLst/>
              <a:gdLst>
                <a:gd name="T0" fmla="*/ 0 w 189"/>
                <a:gd name="T1" fmla="*/ 1 h 95"/>
                <a:gd name="T2" fmla="*/ 23 w 189"/>
                <a:gd name="T3" fmla="*/ 12 h 95"/>
                <a:gd name="T4" fmla="*/ 23 w 189"/>
                <a:gd name="T5" fmla="*/ 0 h 95"/>
                <a:gd name="T6" fmla="*/ 0 60000 65536"/>
                <a:gd name="T7" fmla="*/ 0 60000 65536"/>
                <a:gd name="T8" fmla="*/ 0 60000 65536"/>
              </a:gdLst>
              <a:ahLst/>
              <a:cxnLst>
                <a:cxn ang="T6">
                  <a:pos x="T0" y="T1"/>
                </a:cxn>
                <a:cxn ang="T7">
                  <a:pos x="T2" y="T3"/>
                </a:cxn>
                <a:cxn ang="T8">
                  <a:pos x="T4" y="T5"/>
                </a:cxn>
              </a:cxnLst>
              <a:rect l="0" t="0" r="r" b="b"/>
              <a:pathLst>
                <a:path w="189" h="95">
                  <a:moveTo>
                    <a:pt x="0" y="6"/>
                  </a:moveTo>
                  <a:lnTo>
                    <a:pt x="189" y="95"/>
                  </a:lnTo>
                  <a:lnTo>
                    <a:pt x="189"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74" name="Line 71"/>
            <p:cNvSpPr>
              <a:spLocks noChangeShapeType="1"/>
            </p:cNvSpPr>
            <p:nvPr/>
          </p:nvSpPr>
          <p:spPr bwMode="auto">
            <a:xfrm>
              <a:off x="1118" y="1760"/>
              <a:ext cx="51" cy="1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75" name="Freeform 72"/>
            <p:cNvSpPr>
              <a:spLocks/>
            </p:cNvSpPr>
            <p:nvPr/>
          </p:nvSpPr>
          <p:spPr bwMode="auto">
            <a:xfrm>
              <a:off x="1054" y="1695"/>
              <a:ext cx="109" cy="28"/>
            </a:xfrm>
            <a:custGeom>
              <a:avLst/>
              <a:gdLst>
                <a:gd name="T0" fmla="*/ 0 w 215"/>
                <a:gd name="T1" fmla="*/ 0 h 59"/>
                <a:gd name="T2" fmla="*/ 2 w 215"/>
                <a:gd name="T3" fmla="*/ 0 h 59"/>
                <a:gd name="T4" fmla="*/ 3 w 215"/>
                <a:gd name="T5" fmla="*/ 1 h 59"/>
                <a:gd name="T6" fmla="*/ 5 w 215"/>
                <a:gd name="T7" fmla="*/ 2 h 59"/>
                <a:gd name="T8" fmla="*/ 7 w 215"/>
                <a:gd name="T9" fmla="*/ 3 h 59"/>
                <a:gd name="T10" fmla="*/ 8 w 215"/>
                <a:gd name="T11" fmla="*/ 3 h 59"/>
                <a:gd name="T12" fmla="*/ 10 w 215"/>
                <a:gd name="T13" fmla="*/ 4 h 59"/>
                <a:gd name="T14" fmla="*/ 12 w 215"/>
                <a:gd name="T15" fmla="*/ 4 h 59"/>
                <a:gd name="T16" fmla="*/ 13 w 215"/>
                <a:gd name="T17" fmla="*/ 5 h 59"/>
                <a:gd name="T18" fmla="*/ 15 w 215"/>
                <a:gd name="T19" fmla="*/ 5 h 59"/>
                <a:gd name="T20" fmla="*/ 17 w 215"/>
                <a:gd name="T21" fmla="*/ 6 h 59"/>
                <a:gd name="T22" fmla="*/ 18 w 215"/>
                <a:gd name="T23" fmla="*/ 6 h 59"/>
                <a:gd name="T24" fmla="*/ 20 w 215"/>
                <a:gd name="T25" fmla="*/ 6 h 59"/>
                <a:gd name="T26" fmla="*/ 22 w 215"/>
                <a:gd name="T27" fmla="*/ 6 h 59"/>
                <a:gd name="T28" fmla="*/ 23 w 215"/>
                <a:gd name="T29" fmla="*/ 6 h 59"/>
                <a:gd name="T30" fmla="*/ 25 w 215"/>
                <a:gd name="T31" fmla="*/ 6 h 59"/>
                <a:gd name="T32" fmla="*/ 26 w 215"/>
                <a:gd name="T33" fmla="*/ 6 h 59"/>
                <a:gd name="T34" fmla="*/ 28 w 215"/>
                <a:gd name="T35" fmla="*/ 6 h 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 h="59">
                  <a:moveTo>
                    <a:pt x="0" y="0"/>
                  </a:moveTo>
                  <a:lnTo>
                    <a:pt x="12" y="7"/>
                  </a:lnTo>
                  <a:lnTo>
                    <a:pt x="24" y="13"/>
                  </a:lnTo>
                  <a:lnTo>
                    <a:pt x="36" y="21"/>
                  </a:lnTo>
                  <a:lnTo>
                    <a:pt x="49" y="26"/>
                  </a:lnTo>
                  <a:lnTo>
                    <a:pt x="62" y="31"/>
                  </a:lnTo>
                  <a:lnTo>
                    <a:pt x="75" y="37"/>
                  </a:lnTo>
                  <a:lnTo>
                    <a:pt x="88" y="42"/>
                  </a:lnTo>
                  <a:lnTo>
                    <a:pt x="101" y="45"/>
                  </a:lnTo>
                  <a:lnTo>
                    <a:pt x="114" y="50"/>
                  </a:lnTo>
                  <a:lnTo>
                    <a:pt x="128" y="53"/>
                  </a:lnTo>
                  <a:lnTo>
                    <a:pt x="141" y="55"/>
                  </a:lnTo>
                  <a:lnTo>
                    <a:pt x="154" y="57"/>
                  </a:lnTo>
                  <a:lnTo>
                    <a:pt x="166" y="58"/>
                  </a:lnTo>
                  <a:lnTo>
                    <a:pt x="179" y="59"/>
                  </a:lnTo>
                  <a:lnTo>
                    <a:pt x="192" y="59"/>
                  </a:lnTo>
                  <a:lnTo>
                    <a:pt x="204" y="58"/>
                  </a:lnTo>
                  <a:lnTo>
                    <a:pt x="215" y="57"/>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76" name="Freeform 73"/>
            <p:cNvSpPr>
              <a:spLocks/>
            </p:cNvSpPr>
            <p:nvPr/>
          </p:nvSpPr>
          <p:spPr bwMode="auto">
            <a:xfrm>
              <a:off x="1048" y="1677"/>
              <a:ext cx="6" cy="18"/>
            </a:xfrm>
            <a:custGeom>
              <a:avLst/>
              <a:gdLst>
                <a:gd name="T0" fmla="*/ 1 w 14"/>
                <a:gd name="T1" fmla="*/ 0 h 38"/>
                <a:gd name="T2" fmla="*/ 1 w 14"/>
                <a:gd name="T3" fmla="*/ 0 h 38"/>
                <a:gd name="T4" fmla="*/ 0 w 14"/>
                <a:gd name="T5" fmla="*/ 0 h 38"/>
                <a:gd name="T6" fmla="*/ 0 w 14"/>
                <a:gd name="T7" fmla="*/ 0 h 38"/>
                <a:gd name="T8" fmla="*/ 0 w 14"/>
                <a:gd name="T9" fmla="*/ 1 h 38"/>
                <a:gd name="T10" fmla="*/ 0 w 14"/>
                <a:gd name="T11" fmla="*/ 1 h 38"/>
                <a:gd name="T12" fmla="*/ 0 w 14"/>
                <a:gd name="T13" fmla="*/ 1 h 38"/>
                <a:gd name="T14" fmla="*/ 0 w 14"/>
                <a:gd name="T15" fmla="*/ 2 h 38"/>
                <a:gd name="T16" fmla="*/ 0 w 14"/>
                <a:gd name="T17" fmla="*/ 2 h 38"/>
                <a:gd name="T18" fmla="*/ 0 w 14"/>
                <a:gd name="T19" fmla="*/ 3 h 38"/>
                <a:gd name="T20" fmla="*/ 0 w 14"/>
                <a:gd name="T21" fmla="*/ 3 h 38"/>
                <a:gd name="T22" fmla="*/ 1 w 14"/>
                <a:gd name="T23" fmla="*/ 4 h 38"/>
                <a:gd name="T24" fmla="*/ 1 w 14"/>
                <a:gd name="T25" fmla="*/ 4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38">
                  <a:moveTo>
                    <a:pt x="14" y="0"/>
                  </a:moveTo>
                  <a:lnTo>
                    <a:pt x="10" y="1"/>
                  </a:lnTo>
                  <a:lnTo>
                    <a:pt x="7" y="3"/>
                  </a:lnTo>
                  <a:lnTo>
                    <a:pt x="4" y="6"/>
                  </a:lnTo>
                  <a:lnTo>
                    <a:pt x="1" y="9"/>
                  </a:lnTo>
                  <a:lnTo>
                    <a:pt x="0" y="12"/>
                  </a:lnTo>
                  <a:lnTo>
                    <a:pt x="0" y="15"/>
                  </a:lnTo>
                  <a:lnTo>
                    <a:pt x="0" y="18"/>
                  </a:lnTo>
                  <a:lnTo>
                    <a:pt x="1" y="23"/>
                  </a:lnTo>
                  <a:lnTo>
                    <a:pt x="4" y="27"/>
                  </a:lnTo>
                  <a:lnTo>
                    <a:pt x="7" y="30"/>
                  </a:lnTo>
                  <a:lnTo>
                    <a:pt x="10" y="34"/>
                  </a:lnTo>
                  <a:lnTo>
                    <a:pt x="14" y="38"/>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77" name="Freeform 74"/>
            <p:cNvSpPr>
              <a:spLocks/>
            </p:cNvSpPr>
            <p:nvPr/>
          </p:nvSpPr>
          <p:spPr bwMode="auto">
            <a:xfrm>
              <a:off x="1054" y="1673"/>
              <a:ext cx="109" cy="32"/>
            </a:xfrm>
            <a:custGeom>
              <a:avLst/>
              <a:gdLst>
                <a:gd name="T0" fmla="*/ 28 w 215"/>
                <a:gd name="T1" fmla="*/ 9 h 60"/>
                <a:gd name="T2" fmla="*/ 26 w 215"/>
                <a:gd name="T3" fmla="*/ 8 h 60"/>
                <a:gd name="T4" fmla="*/ 25 w 215"/>
                <a:gd name="T5" fmla="*/ 7 h 60"/>
                <a:gd name="T6" fmla="*/ 23 w 215"/>
                <a:gd name="T7" fmla="*/ 6 h 60"/>
                <a:gd name="T8" fmla="*/ 22 w 215"/>
                <a:gd name="T9" fmla="*/ 5 h 60"/>
                <a:gd name="T10" fmla="*/ 20 w 215"/>
                <a:gd name="T11" fmla="*/ 4 h 60"/>
                <a:gd name="T12" fmla="*/ 18 w 215"/>
                <a:gd name="T13" fmla="*/ 3 h 60"/>
                <a:gd name="T14" fmla="*/ 17 w 215"/>
                <a:gd name="T15" fmla="*/ 3 h 60"/>
                <a:gd name="T16" fmla="*/ 15 w 215"/>
                <a:gd name="T17" fmla="*/ 2 h 60"/>
                <a:gd name="T18" fmla="*/ 13 w 215"/>
                <a:gd name="T19" fmla="*/ 2 h 60"/>
                <a:gd name="T20" fmla="*/ 12 w 215"/>
                <a:gd name="T21" fmla="*/ 1 h 60"/>
                <a:gd name="T22" fmla="*/ 10 w 215"/>
                <a:gd name="T23" fmla="*/ 1 h 60"/>
                <a:gd name="T24" fmla="*/ 8 w 215"/>
                <a:gd name="T25" fmla="*/ 1 h 60"/>
                <a:gd name="T26" fmla="*/ 7 w 215"/>
                <a:gd name="T27" fmla="*/ 1 h 60"/>
                <a:gd name="T28" fmla="*/ 5 w 215"/>
                <a:gd name="T29" fmla="*/ 0 h 60"/>
                <a:gd name="T30" fmla="*/ 3 w 215"/>
                <a:gd name="T31" fmla="*/ 0 h 60"/>
                <a:gd name="T32" fmla="*/ 2 w 215"/>
                <a:gd name="T33" fmla="*/ 1 h 60"/>
                <a:gd name="T34" fmla="*/ 0 w 215"/>
                <a:gd name="T35" fmla="*/ 1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 h="60">
                  <a:moveTo>
                    <a:pt x="215" y="60"/>
                  </a:moveTo>
                  <a:lnTo>
                    <a:pt x="204" y="52"/>
                  </a:lnTo>
                  <a:lnTo>
                    <a:pt x="192" y="46"/>
                  </a:lnTo>
                  <a:lnTo>
                    <a:pt x="179" y="38"/>
                  </a:lnTo>
                  <a:lnTo>
                    <a:pt x="166" y="33"/>
                  </a:lnTo>
                  <a:lnTo>
                    <a:pt x="154" y="27"/>
                  </a:lnTo>
                  <a:lnTo>
                    <a:pt x="141" y="23"/>
                  </a:lnTo>
                  <a:lnTo>
                    <a:pt x="128" y="17"/>
                  </a:lnTo>
                  <a:lnTo>
                    <a:pt x="114" y="14"/>
                  </a:lnTo>
                  <a:lnTo>
                    <a:pt x="101" y="10"/>
                  </a:lnTo>
                  <a:lnTo>
                    <a:pt x="88" y="7"/>
                  </a:lnTo>
                  <a:lnTo>
                    <a:pt x="75" y="4"/>
                  </a:lnTo>
                  <a:lnTo>
                    <a:pt x="62" y="2"/>
                  </a:lnTo>
                  <a:lnTo>
                    <a:pt x="49" y="1"/>
                  </a:lnTo>
                  <a:lnTo>
                    <a:pt x="36" y="0"/>
                  </a:lnTo>
                  <a:lnTo>
                    <a:pt x="24" y="0"/>
                  </a:lnTo>
                  <a:lnTo>
                    <a:pt x="12" y="1"/>
                  </a:lnTo>
                  <a:lnTo>
                    <a:pt x="0" y="2"/>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78" name="Freeform 75"/>
            <p:cNvSpPr>
              <a:spLocks/>
            </p:cNvSpPr>
            <p:nvPr/>
          </p:nvSpPr>
          <p:spPr bwMode="auto">
            <a:xfrm>
              <a:off x="1163" y="1705"/>
              <a:ext cx="6" cy="18"/>
            </a:xfrm>
            <a:custGeom>
              <a:avLst/>
              <a:gdLst>
                <a:gd name="T0" fmla="*/ 0 w 14"/>
                <a:gd name="T1" fmla="*/ 4 h 37"/>
                <a:gd name="T2" fmla="*/ 0 w 14"/>
                <a:gd name="T3" fmla="*/ 4 h 37"/>
                <a:gd name="T4" fmla="*/ 0 w 14"/>
                <a:gd name="T5" fmla="*/ 4 h 37"/>
                <a:gd name="T6" fmla="*/ 1 w 14"/>
                <a:gd name="T7" fmla="*/ 4 h 37"/>
                <a:gd name="T8" fmla="*/ 1 w 14"/>
                <a:gd name="T9" fmla="*/ 3 h 37"/>
                <a:gd name="T10" fmla="*/ 1 w 14"/>
                <a:gd name="T11" fmla="*/ 3 h 37"/>
                <a:gd name="T12" fmla="*/ 1 w 14"/>
                <a:gd name="T13" fmla="*/ 2 h 37"/>
                <a:gd name="T14" fmla="*/ 1 w 14"/>
                <a:gd name="T15" fmla="*/ 2 h 37"/>
                <a:gd name="T16" fmla="*/ 1 w 14"/>
                <a:gd name="T17" fmla="*/ 1 h 37"/>
                <a:gd name="T18" fmla="*/ 1 w 14"/>
                <a:gd name="T19" fmla="*/ 1 h 37"/>
                <a:gd name="T20" fmla="*/ 0 w 14"/>
                <a:gd name="T21" fmla="*/ 0 h 37"/>
                <a:gd name="T22" fmla="*/ 0 w 14"/>
                <a:gd name="T23" fmla="*/ 0 h 37"/>
                <a:gd name="T24" fmla="*/ 0 w 14"/>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37">
                  <a:moveTo>
                    <a:pt x="0" y="37"/>
                  </a:moveTo>
                  <a:lnTo>
                    <a:pt x="5" y="36"/>
                  </a:lnTo>
                  <a:lnTo>
                    <a:pt x="8" y="34"/>
                  </a:lnTo>
                  <a:lnTo>
                    <a:pt x="11" y="32"/>
                  </a:lnTo>
                  <a:lnTo>
                    <a:pt x="13" y="29"/>
                  </a:lnTo>
                  <a:lnTo>
                    <a:pt x="14" y="25"/>
                  </a:lnTo>
                  <a:lnTo>
                    <a:pt x="14" y="22"/>
                  </a:lnTo>
                  <a:lnTo>
                    <a:pt x="14" y="19"/>
                  </a:lnTo>
                  <a:lnTo>
                    <a:pt x="13" y="15"/>
                  </a:lnTo>
                  <a:lnTo>
                    <a:pt x="11" y="10"/>
                  </a:lnTo>
                  <a:lnTo>
                    <a:pt x="8" y="7"/>
                  </a:lnTo>
                  <a:lnTo>
                    <a:pt x="5" y="3"/>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79" name="Freeform 76"/>
            <p:cNvSpPr>
              <a:spLocks/>
            </p:cNvSpPr>
            <p:nvPr/>
          </p:nvSpPr>
          <p:spPr bwMode="auto">
            <a:xfrm>
              <a:off x="1093" y="1970"/>
              <a:ext cx="31" cy="7"/>
            </a:xfrm>
            <a:custGeom>
              <a:avLst/>
              <a:gdLst>
                <a:gd name="T0" fmla="*/ 7 w 63"/>
                <a:gd name="T1" fmla="*/ 3 h 11"/>
                <a:gd name="T2" fmla="*/ 7 w 63"/>
                <a:gd name="T3" fmla="*/ 3 h 11"/>
                <a:gd name="T4" fmla="*/ 7 w 63"/>
                <a:gd name="T5" fmla="*/ 2 h 11"/>
                <a:gd name="T6" fmla="*/ 7 w 63"/>
                <a:gd name="T7" fmla="*/ 2 h 11"/>
                <a:gd name="T8" fmla="*/ 6 w 63"/>
                <a:gd name="T9" fmla="*/ 2 h 11"/>
                <a:gd name="T10" fmla="*/ 6 w 63"/>
                <a:gd name="T11" fmla="*/ 1 h 11"/>
                <a:gd name="T12" fmla="*/ 6 w 63"/>
                <a:gd name="T13" fmla="*/ 1 h 11"/>
                <a:gd name="T14" fmla="*/ 5 w 63"/>
                <a:gd name="T15" fmla="*/ 1 h 11"/>
                <a:gd name="T16" fmla="*/ 5 w 63"/>
                <a:gd name="T17" fmla="*/ 1 h 11"/>
                <a:gd name="T18" fmla="*/ 4 w 63"/>
                <a:gd name="T19" fmla="*/ 1 h 11"/>
                <a:gd name="T20" fmla="*/ 4 w 63"/>
                <a:gd name="T21" fmla="*/ 0 h 11"/>
                <a:gd name="T22" fmla="*/ 4 w 63"/>
                <a:gd name="T23" fmla="*/ 0 h 11"/>
                <a:gd name="T24" fmla="*/ 3 w 63"/>
                <a:gd name="T25" fmla="*/ 0 h 11"/>
                <a:gd name="T26" fmla="*/ 3 w 63"/>
                <a:gd name="T27" fmla="*/ 0 h 11"/>
                <a:gd name="T28" fmla="*/ 2 w 63"/>
                <a:gd name="T29" fmla="*/ 0 h 11"/>
                <a:gd name="T30" fmla="*/ 2 w 63"/>
                <a:gd name="T31" fmla="*/ 1 h 11"/>
                <a:gd name="T32" fmla="*/ 1 w 63"/>
                <a:gd name="T33" fmla="*/ 1 h 11"/>
                <a:gd name="T34" fmla="*/ 1 w 63"/>
                <a:gd name="T35" fmla="*/ 1 h 11"/>
                <a:gd name="T36" fmla="*/ 0 w 63"/>
                <a:gd name="T37" fmla="*/ 1 h 11"/>
                <a:gd name="T38" fmla="*/ 0 w 63"/>
                <a:gd name="T39" fmla="*/ 1 h 11"/>
                <a:gd name="T40" fmla="*/ 0 w 63"/>
                <a:gd name="T41" fmla="*/ 2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3" h="11">
                  <a:moveTo>
                    <a:pt x="63" y="11"/>
                  </a:moveTo>
                  <a:lnTo>
                    <a:pt x="60" y="10"/>
                  </a:lnTo>
                  <a:lnTo>
                    <a:pt x="58" y="8"/>
                  </a:lnTo>
                  <a:lnTo>
                    <a:pt x="56" y="7"/>
                  </a:lnTo>
                  <a:lnTo>
                    <a:pt x="54" y="6"/>
                  </a:lnTo>
                  <a:lnTo>
                    <a:pt x="51" y="5"/>
                  </a:lnTo>
                  <a:lnTo>
                    <a:pt x="49" y="3"/>
                  </a:lnTo>
                  <a:lnTo>
                    <a:pt x="45" y="2"/>
                  </a:lnTo>
                  <a:lnTo>
                    <a:pt x="42" y="1"/>
                  </a:lnTo>
                  <a:lnTo>
                    <a:pt x="39" y="1"/>
                  </a:lnTo>
                  <a:lnTo>
                    <a:pt x="36" y="0"/>
                  </a:lnTo>
                  <a:lnTo>
                    <a:pt x="33" y="0"/>
                  </a:lnTo>
                  <a:lnTo>
                    <a:pt x="28" y="0"/>
                  </a:lnTo>
                  <a:lnTo>
                    <a:pt x="25" y="0"/>
                  </a:lnTo>
                  <a:lnTo>
                    <a:pt x="22" y="0"/>
                  </a:lnTo>
                  <a:lnTo>
                    <a:pt x="18" y="1"/>
                  </a:lnTo>
                  <a:lnTo>
                    <a:pt x="15" y="1"/>
                  </a:lnTo>
                  <a:lnTo>
                    <a:pt x="10" y="2"/>
                  </a:lnTo>
                  <a:lnTo>
                    <a:pt x="7" y="3"/>
                  </a:lnTo>
                  <a:lnTo>
                    <a:pt x="3" y="5"/>
                  </a:lnTo>
                  <a:lnTo>
                    <a:pt x="0" y="6"/>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80" name="Freeform 77"/>
            <p:cNvSpPr>
              <a:spLocks/>
            </p:cNvSpPr>
            <p:nvPr/>
          </p:nvSpPr>
          <p:spPr bwMode="auto">
            <a:xfrm>
              <a:off x="1096" y="1977"/>
              <a:ext cx="31" cy="31"/>
            </a:xfrm>
            <a:custGeom>
              <a:avLst/>
              <a:gdLst>
                <a:gd name="T0" fmla="*/ 0 w 59"/>
                <a:gd name="T1" fmla="*/ 7 h 66"/>
                <a:gd name="T2" fmla="*/ 1 w 59"/>
                <a:gd name="T3" fmla="*/ 7 h 66"/>
                <a:gd name="T4" fmla="*/ 1 w 59"/>
                <a:gd name="T5" fmla="*/ 7 h 66"/>
                <a:gd name="T6" fmla="*/ 2 w 59"/>
                <a:gd name="T7" fmla="*/ 7 h 66"/>
                <a:gd name="T8" fmla="*/ 2 w 59"/>
                <a:gd name="T9" fmla="*/ 7 h 66"/>
                <a:gd name="T10" fmla="*/ 3 w 59"/>
                <a:gd name="T11" fmla="*/ 7 h 66"/>
                <a:gd name="T12" fmla="*/ 3 w 59"/>
                <a:gd name="T13" fmla="*/ 6 h 66"/>
                <a:gd name="T14" fmla="*/ 4 w 59"/>
                <a:gd name="T15" fmla="*/ 6 h 66"/>
                <a:gd name="T16" fmla="*/ 4 w 59"/>
                <a:gd name="T17" fmla="*/ 6 h 66"/>
                <a:gd name="T18" fmla="*/ 5 w 59"/>
                <a:gd name="T19" fmla="*/ 6 h 66"/>
                <a:gd name="T20" fmla="*/ 5 w 59"/>
                <a:gd name="T21" fmla="*/ 5 h 66"/>
                <a:gd name="T22" fmla="*/ 6 w 59"/>
                <a:gd name="T23" fmla="*/ 5 h 66"/>
                <a:gd name="T24" fmla="*/ 6 w 59"/>
                <a:gd name="T25" fmla="*/ 5 h 66"/>
                <a:gd name="T26" fmla="*/ 6 w 59"/>
                <a:gd name="T27" fmla="*/ 5 h 66"/>
                <a:gd name="T28" fmla="*/ 7 w 59"/>
                <a:gd name="T29" fmla="*/ 4 h 66"/>
                <a:gd name="T30" fmla="*/ 7 w 59"/>
                <a:gd name="T31" fmla="*/ 4 h 66"/>
                <a:gd name="T32" fmla="*/ 7 w 59"/>
                <a:gd name="T33" fmla="*/ 4 h 66"/>
                <a:gd name="T34" fmla="*/ 8 w 59"/>
                <a:gd name="T35" fmla="*/ 4 h 66"/>
                <a:gd name="T36" fmla="*/ 8 w 59"/>
                <a:gd name="T37" fmla="*/ 3 h 66"/>
                <a:gd name="T38" fmla="*/ 8 w 59"/>
                <a:gd name="T39" fmla="*/ 3 h 66"/>
                <a:gd name="T40" fmla="*/ 8 w 59"/>
                <a:gd name="T41" fmla="*/ 3 h 66"/>
                <a:gd name="T42" fmla="*/ 8 w 59"/>
                <a:gd name="T43" fmla="*/ 2 h 66"/>
                <a:gd name="T44" fmla="*/ 8 w 59"/>
                <a:gd name="T45" fmla="*/ 2 h 66"/>
                <a:gd name="T46" fmla="*/ 8 w 59"/>
                <a:gd name="T47" fmla="*/ 2 h 66"/>
                <a:gd name="T48" fmla="*/ 8 w 59"/>
                <a:gd name="T49" fmla="*/ 2 h 66"/>
                <a:gd name="T50" fmla="*/ 8 w 59"/>
                <a:gd name="T51" fmla="*/ 1 h 66"/>
                <a:gd name="T52" fmla="*/ 8 w 59"/>
                <a:gd name="T53" fmla="*/ 1 h 66"/>
                <a:gd name="T54" fmla="*/ 8 w 59"/>
                <a:gd name="T55" fmla="*/ 1 h 66"/>
                <a:gd name="T56" fmla="*/ 8 w 59"/>
                <a:gd name="T57" fmla="*/ 0 h 66"/>
                <a:gd name="T58" fmla="*/ 8 w 59"/>
                <a:gd name="T59" fmla="*/ 0 h 66"/>
                <a:gd name="T60" fmla="*/ 8 w 59"/>
                <a:gd name="T61" fmla="*/ 0 h 66"/>
                <a:gd name="T62" fmla="*/ 7 w 59"/>
                <a:gd name="T63" fmla="*/ 0 h 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9" h="66">
                  <a:moveTo>
                    <a:pt x="0" y="66"/>
                  </a:moveTo>
                  <a:lnTo>
                    <a:pt x="5" y="65"/>
                  </a:lnTo>
                  <a:lnTo>
                    <a:pt x="8" y="64"/>
                  </a:lnTo>
                  <a:lnTo>
                    <a:pt x="12" y="63"/>
                  </a:lnTo>
                  <a:lnTo>
                    <a:pt x="15" y="62"/>
                  </a:lnTo>
                  <a:lnTo>
                    <a:pt x="20" y="61"/>
                  </a:lnTo>
                  <a:lnTo>
                    <a:pt x="23" y="58"/>
                  </a:lnTo>
                  <a:lnTo>
                    <a:pt x="26" y="57"/>
                  </a:lnTo>
                  <a:lnTo>
                    <a:pt x="30" y="55"/>
                  </a:lnTo>
                  <a:lnTo>
                    <a:pt x="33" y="53"/>
                  </a:lnTo>
                  <a:lnTo>
                    <a:pt x="37" y="51"/>
                  </a:lnTo>
                  <a:lnTo>
                    <a:pt x="39" y="49"/>
                  </a:lnTo>
                  <a:lnTo>
                    <a:pt x="42" y="47"/>
                  </a:lnTo>
                  <a:lnTo>
                    <a:pt x="44" y="45"/>
                  </a:lnTo>
                  <a:lnTo>
                    <a:pt x="47" y="41"/>
                  </a:lnTo>
                  <a:lnTo>
                    <a:pt x="49" y="39"/>
                  </a:lnTo>
                  <a:lnTo>
                    <a:pt x="52" y="37"/>
                  </a:lnTo>
                  <a:lnTo>
                    <a:pt x="53" y="34"/>
                  </a:lnTo>
                  <a:lnTo>
                    <a:pt x="55" y="32"/>
                  </a:lnTo>
                  <a:lnTo>
                    <a:pt x="56" y="29"/>
                  </a:lnTo>
                  <a:lnTo>
                    <a:pt x="57" y="27"/>
                  </a:lnTo>
                  <a:lnTo>
                    <a:pt x="58" y="23"/>
                  </a:lnTo>
                  <a:lnTo>
                    <a:pt x="58" y="21"/>
                  </a:lnTo>
                  <a:lnTo>
                    <a:pt x="59" y="18"/>
                  </a:lnTo>
                  <a:lnTo>
                    <a:pt x="59" y="16"/>
                  </a:lnTo>
                  <a:lnTo>
                    <a:pt x="58" y="14"/>
                  </a:lnTo>
                  <a:lnTo>
                    <a:pt x="58" y="11"/>
                  </a:lnTo>
                  <a:lnTo>
                    <a:pt x="57" y="8"/>
                  </a:lnTo>
                  <a:lnTo>
                    <a:pt x="56" y="6"/>
                  </a:lnTo>
                  <a:lnTo>
                    <a:pt x="55" y="4"/>
                  </a:lnTo>
                  <a:lnTo>
                    <a:pt x="54" y="2"/>
                  </a:lnTo>
                  <a:lnTo>
                    <a:pt x="52"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81" name="Freeform 78"/>
            <p:cNvSpPr>
              <a:spLocks/>
            </p:cNvSpPr>
            <p:nvPr/>
          </p:nvSpPr>
          <p:spPr bwMode="auto">
            <a:xfrm>
              <a:off x="1002" y="2008"/>
              <a:ext cx="94" cy="46"/>
            </a:xfrm>
            <a:custGeom>
              <a:avLst/>
              <a:gdLst>
                <a:gd name="T0" fmla="*/ 23 w 192"/>
                <a:gd name="T1" fmla="*/ 0 h 87"/>
                <a:gd name="T2" fmla="*/ 0 w 192"/>
                <a:gd name="T3" fmla="*/ 5 h 87"/>
                <a:gd name="T4" fmla="*/ 6 w 192"/>
                <a:gd name="T5" fmla="*/ 13 h 87"/>
                <a:gd name="T6" fmla="*/ 0 60000 65536"/>
                <a:gd name="T7" fmla="*/ 0 60000 65536"/>
                <a:gd name="T8" fmla="*/ 0 60000 65536"/>
              </a:gdLst>
              <a:ahLst/>
              <a:cxnLst>
                <a:cxn ang="T6">
                  <a:pos x="T0" y="T1"/>
                </a:cxn>
                <a:cxn ang="T7">
                  <a:pos x="T2" y="T3"/>
                </a:cxn>
                <a:cxn ang="T8">
                  <a:pos x="T4" y="T5"/>
                </a:cxn>
              </a:cxnLst>
              <a:rect l="0" t="0" r="r" b="b"/>
              <a:pathLst>
                <a:path w="192" h="87">
                  <a:moveTo>
                    <a:pt x="192" y="0"/>
                  </a:moveTo>
                  <a:lnTo>
                    <a:pt x="0" y="33"/>
                  </a:lnTo>
                  <a:lnTo>
                    <a:pt x="53" y="87"/>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82" name="Freeform 79"/>
            <p:cNvSpPr>
              <a:spLocks/>
            </p:cNvSpPr>
            <p:nvPr/>
          </p:nvSpPr>
          <p:spPr bwMode="auto">
            <a:xfrm>
              <a:off x="1062" y="2019"/>
              <a:ext cx="97" cy="56"/>
            </a:xfrm>
            <a:custGeom>
              <a:avLst/>
              <a:gdLst>
                <a:gd name="T0" fmla="*/ 25 w 194"/>
                <a:gd name="T1" fmla="*/ 0 h 112"/>
                <a:gd name="T2" fmla="*/ 24 w 194"/>
                <a:gd name="T3" fmla="*/ 1 h 112"/>
                <a:gd name="T4" fmla="*/ 23 w 194"/>
                <a:gd name="T5" fmla="*/ 1 h 112"/>
                <a:gd name="T6" fmla="*/ 22 w 194"/>
                <a:gd name="T7" fmla="*/ 1 h 112"/>
                <a:gd name="T8" fmla="*/ 21 w 194"/>
                <a:gd name="T9" fmla="*/ 2 h 112"/>
                <a:gd name="T10" fmla="*/ 20 w 194"/>
                <a:gd name="T11" fmla="*/ 2 h 112"/>
                <a:gd name="T12" fmla="*/ 19 w 194"/>
                <a:gd name="T13" fmla="*/ 2 h 112"/>
                <a:gd name="T14" fmla="*/ 18 w 194"/>
                <a:gd name="T15" fmla="*/ 2 h 112"/>
                <a:gd name="T16" fmla="*/ 17 w 194"/>
                <a:gd name="T17" fmla="*/ 3 h 112"/>
                <a:gd name="T18" fmla="*/ 16 w 194"/>
                <a:gd name="T19" fmla="*/ 3 h 112"/>
                <a:gd name="T20" fmla="*/ 15 w 194"/>
                <a:gd name="T21" fmla="*/ 4 h 112"/>
                <a:gd name="T22" fmla="*/ 14 w 194"/>
                <a:gd name="T23" fmla="*/ 4 h 112"/>
                <a:gd name="T24" fmla="*/ 13 w 194"/>
                <a:gd name="T25" fmla="*/ 4 h 112"/>
                <a:gd name="T26" fmla="*/ 13 w 194"/>
                <a:gd name="T27" fmla="*/ 5 h 112"/>
                <a:gd name="T28" fmla="*/ 12 w 194"/>
                <a:gd name="T29" fmla="*/ 5 h 112"/>
                <a:gd name="T30" fmla="*/ 11 w 194"/>
                <a:gd name="T31" fmla="*/ 6 h 112"/>
                <a:gd name="T32" fmla="*/ 10 w 194"/>
                <a:gd name="T33" fmla="*/ 6 h 112"/>
                <a:gd name="T34" fmla="*/ 9 w 194"/>
                <a:gd name="T35" fmla="*/ 7 h 112"/>
                <a:gd name="T36" fmla="*/ 8 w 194"/>
                <a:gd name="T37" fmla="*/ 7 h 112"/>
                <a:gd name="T38" fmla="*/ 8 w 194"/>
                <a:gd name="T39" fmla="*/ 8 h 112"/>
                <a:gd name="T40" fmla="*/ 7 w 194"/>
                <a:gd name="T41" fmla="*/ 8 h 112"/>
                <a:gd name="T42" fmla="*/ 6 w 194"/>
                <a:gd name="T43" fmla="*/ 9 h 112"/>
                <a:gd name="T44" fmla="*/ 5 w 194"/>
                <a:gd name="T45" fmla="*/ 10 h 112"/>
                <a:gd name="T46" fmla="*/ 5 w 194"/>
                <a:gd name="T47" fmla="*/ 10 h 112"/>
                <a:gd name="T48" fmla="*/ 4 w 194"/>
                <a:gd name="T49" fmla="*/ 11 h 112"/>
                <a:gd name="T50" fmla="*/ 3 w 194"/>
                <a:gd name="T51" fmla="*/ 11 h 112"/>
                <a:gd name="T52" fmla="*/ 3 w 194"/>
                <a:gd name="T53" fmla="*/ 12 h 112"/>
                <a:gd name="T54" fmla="*/ 2 w 194"/>
                <a:gd name="T55" fmla="*/ 13 h 112"/>
                <a:gd name="T56" fmla="*/ 1 w 194"/>
                <a:gd name="T57" fmla="*/ 13 h 112"/>
                <a:gd name="T58" fmla="*/ 1 w 194"/>
                <a:gd name="T59" fmla="*/ 14 h 112"/>
                <a:gd name="T60" fmla="*/ 0 w 194"/>
                <a:gd name="T61" fmla="*/ 14 h 1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94" h="112">
                  <a:moveTo>
                    <a:pt x="194" y="0"/>
                  </a:moveTo>
                  <a:lnTo>
                    <a:pt x="186" y="2"/>
                  </a:lnTo>
                  <a:lnTo>
                    <a:pt x="179" y="4"/>
                  </a:lnTo>
                  <a:lnTo>
                    <a:pt x="170" y="7"/>
                  </a:lnTo>
                  <a:lnTo>
                    <a:pt x="163" y="9"/>
                  </a:lnTo>
                  <a:lnTo>
                    <a:pt x="155" y="11"/>
                  </a:lnTo>
                  <a:lnTo>
                    <a:pt x="148" y="13"/>
                  </a:lnTo>
                  <a:lnTo>
                    <a:pt x="140" y="16"/>
                  </a:lnTo>
                  <a:lnTo>
                    <a:pt x="133" y="19"/>
                  </a:lnTo>
                  <a:lnTo>
                    <a:pt x="126" y="22"/>
                  </a:lnTo>
                  <a:lnTo>
                    <a:pt x="118" y="25"/>
                  </a:lnTo>
                  <a:lnTo>
                    <a:pt x="112" y="29"/>
                  </a:lnTo>
                  <a:lnTo>
                    <a:pt x="104" y="32"/>
                  </a:lnTo>
                  <a:lnTo>
                    <a:pt x="97" y="35"/>
                  </a:lnTo>
                  <a:lnTo>
                    <a:pt x="90" y="40"/>
                  </a:lnTo>
                  <a:lnTo>
                    <a:pt x="83" y="43"/>
                  </a:lnTo>
                  <a:lnTo>
                    <a:pt x="77" y="47"/>
                  </a:lnTo>
                  <a:lnTo>
                    <a:pt x="70" y="51"/>
                  </a:lnTo>
                  <a:lnTo>
                    <a:pt x="64" y="56"/>
                  </a:lnTo>
                  <a:lnTo>
                    <a:pt x="57" y="60"/>
                  </a:lnTo>
                  <a:lnTo>
                    <a:pt x="51" y="64"/>
                  </a:lnTo>
                  <a:lnTo>
                    <a:pt x="46" y="68"/>
                  </a:lnTo>
                  <a:lnTo>
                    <a:pt x="39" y="73"/>
                  </a:lnTo>
                  <a:lnTo>
                    <a:pt x="34" y="78"/>
                  </a:lnTo>
                  <a:lnTo>
                    <a:pt x="29" y="82"/>
                  </a:lnTo>
                  <a:lnTo>
                    <a:pt x="23" y="88"/>
                  </a:lnTo>
                  <a:lnTo>
                    <a:pt x="18" y="92"/>
                  </a:lnTo>
                  <a:lnTo>
                    <a:pt x="14" y="97"/>
                  </a:lnTo>
                  <a:lnTo>
                    <a:pt x="8" y="102"/>
                  </a:lnTo>
                  <a:lnTo>
                    <a:pt x="4" y="107"/>
                  </a:lnTo>
                  <a:lnTo>
                    <a:pt x="0" y="112"/>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83" name="Freeform 80"/>
            <p:cNvSpPr>
              <a:spLocks/>
            </p:cNvSpPr>
            <p:nvPr/>
          </p:nvSpPr>
          <p:spPr bwMode="auto">
            <a:xfrm>
              <a:off x="1159" y="2019"/>
              <a:ext cx="14" cy="14"/>
            </a:xfrm>
            <a:custGeom>
              <a:avLst/>
              <a:gdLst>
                <a:gd name="T0" fmla="*/ 3 w 29"/>
                <a:gd name="T1" fmla="*/ 4 h 27"/>
                <a:gd name="T2" fmla="*/ 3 w 29"/>
                <a:gd name="T3" fmla="*/ 4 h 27"/>
                <a:gd name="T4" fmla="*/ 3 w 29"/>
                <a:gd name="T5" fmla="*/ 3 h 27"/>
                <a:gd name="T6" fmla="*/ 3 w 29"/>
                <a:gd name="T7" fmla="*/ 3 h 27"/>
                <a:gd name="T8" fmla="*/ 3 w 29"/>
                <a:gd name="T9" fmla="*/ 3 h 27"/>
                <a:gd name="T10" fmla="*/ 3 w 29"/>
                <a:gd name="T11" fmla="*/ 3 h 27"/>
                <a:gd name="T12" fmla="*/ 3 w 29"/>
                <a:gd name="T13" fmla="*/ 2 h 27"/>
                <a:gd name="T14" fmla="*/ 3 w 29"/>
                <a:gd name="T15" fmla="*/ 2 h 27"/>
                <a:gd name="T16" fmla="*/ 3 w 29"/>
                <a:gd name="T17" fmla="*/ 2 h 27"/>
                <a:gd name="T18" fmla="*/ 3 w 29"/>
                <a:gd name="T19" fmla="*/ 2 h 27"/>
                <a:gd name="T20" fmla="*/ 3 w 29"/>
                <a:gd name="T21" fmla="*/ 2 h 27"/>
                <a:gd name="T22" fmla="*/ 3 w 29"/>
                <a:gd name="T23" fmla="*/ 1 h 27"/>
                <a:gd name="T24" fmla="*/ 3 w 29"/>
                <a:gd name="T25" fmla="*/ 1 h 27"/>
                <a:gd name="T26" fmla="*/ 2 w 29"/>
                <a:gd name="T27" fmla="*/ 1 h 27"/>
                <a:gd name="T28" fmla="*/ 2 w 29"/>
                <a:gd name="T29" fmla="*/ 1 h 27"/>
                <a:gd name="T30" fmla="*/ 2 w 29"/>
                <a:gd name="T31" fmla="*/ 1 h 27"/>
                <a:gd name="T32" fmla="*/ 2 w 29"/>
                <a:gd name="T33" fmla="*/ 1 h 27"/>
                <a:gd name="T34" fmla="*/ 1 w 29"/>
                <a:gd name="T35" fmla="*/ 1 h 27"/>
                <a:gd name="T36" fmla="*/ 1 w 29"/>
                <a:gd name="T37" fmla="*/ 1 h 27"/>
                <a:gd name="T38" fmla="*/ 1 w 29"/>
                <a:gd name="T39" fmla="*/ 0 h 27"/>
                <a:gd name="T40" fmla="*/ 1 w 29"/>
                <a:gd name="T41" fmla="*/ 0 h 27"/>
                <a:gd name="T42" fmla="*/ 0 w 29"/>
                <a:gd name="T43" fmla="*/ 0 h 27"/>
                <a:gd name="T44" fmla="*/ 0 w 29"/>
                <a:gd name="T45" fmla="*/ 0 h 27"/>
                <a:gd name="T46" fmla="*/ 0 w 29"/>
                <a:gd name="T47" fmla="*/ 0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9" h="27">
                  <a:moveTo>
                    <a:pt x="26" y="27"/>
                  </a:moveTo>
                  <a:lnTo>
                    <a:pt x="27" y="26"/>
                  </a:lnTo>
                  <a:lnTo>
                    <a:pt x="28" y="24"/>
                  </a:lnTo>
                  <a:lnTo>
                    <a:pt x="28" y="22"/>
                  </a:lnTo>
                  <a:lnTo>
                    <a:pt x="29" y="19"/>
                  </a:lnTo>
                  <a:lnTo>
                    <a:pt x="29" y="17"/>
                  </a:lnTo>
                  <a:lnTo>
                    <a:pt x="29" y="16"/>
                  </a:lnTo>
                  <a:lnTo>
                    <a:pt x="29" y="14"/>
                  </a:lnTo>
                  <a:lnTo>
                    <a:pt x="28" y="12"/>
                  </a:lnTo>
                  <a:lnTo>
                    <a:pt x="27" y="11"/>
                  </a:lnTo>
                  <a:lnTo>
                    <a:pt x="27" y="9"/>
                  </a:lnTo>
                  <a:lnTo>
                    <a:pt x="26" y="8"/>
                  </a:lnTo>
                  <a:lnTo>
                    <a:pt x="24" y="7"/>
                  </a:lnTo>
                  <a:lnTo>
                    <a:pt x="23" y="4"/>
                  </a:lnTo>
                  <a:lnTo>
                    <a:pt x="21" y="3"/>
                  </a:lnTo>
                  <a:lnTo>
                    <a:pt x="19" y="3"/>
                  </a:lnTo>
                  <a:lnTo>
                    <a:pt x="17" y="2"/>
                  </a:lnTo>
                  <a:lnTo>
                    <a:pt x="15" y="1"/>
                  </a:lnTo>
                  <a:lnTo>
                    <a:pt x="12" y="1"/>
                  </a:lnTo>
                  <a:lnTo>
                    <a:pt x="10" y="0"/>
                  </a:lnTo>
                  <a:lnTo>
                    <a:pt x="8" y="0"/>
                  </a:lnTo>
                  <a:lnTo>
                    <a:pt x="5" y="0"/>
                  </a:lnTo>
                  <a:lnTo>
                    <a:pt x="3" y="0"/>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84" name="Freeform 81"/>
            <p:cNvSpPr>
              <a:spLocks/>
            </p:cNvSpPr>
            <p:nvPr/>
          </p:nvSpPr>
          <p:spPr bwMode="auto">
            <a:xfrm>
              <a:off x="1076" y="2033"/>
              <a:ext cx="93" cy="56"/>
            </a:xfrm>
            <a:custGeom>
              <a:avLst/>
              <a:gdLst>
                <a:gd name="T0" fmla="*/ 0 w 194"/>
                <a:gd name="T1" fmla="*/ 14 h 112"/>
                <a:gd name="T2" fmla="*/ 1 w 194"/>
                <a:gd name="T3" fmla="*/ 14 h 112"/>
                <a:gd name="T4" fmla="*/ 2 w 194"/>
                <a:gd name="T5" fmla="*/ 14 h 112"/>
                <a:gd name="T6" fmla="*/ 3 w 194"/>
                <a:gd name="T7" fmla="*/ 14 h 112"/>
                <a:gd name="T8" fmla="*/ 3 w 194"/>
                <a:gd name="T9" fmla="*/ 13 h 112"/>
                <a:gd name="T10" fmla="*/ 4 w 194"/>
                <a:gd name="T11" fmla="*/ 13 h 112"/>
                <a:gd name="T12" fmla="*/ 5 w 194"/>
                <a:gd name="T13" fmla="*/ 13 h 112"/>
                <a:gd name="T14" fmla="*/ 6 w 194"/>
                <a:gd name="T15" fmla="*/ 13 h 112"/>
                <a:gd name="T16" fmla="*/ 7 w 194"/>
                <a:gd name="T17" fmla="*/ 12 h 112"/>
                <a:gd name="T18" fmla="*/ 8 w 194"/>
                <a:gd name="T19" fmla="*/ 12 h 112"/>
                <a:gd name="T20" fmla="*/ 8 w 194"/>
                <a:gd name="T21" fmla="*/ 11 h 112"/>
                <a:gd name="T22" fmla="*/ 9 w 194"/>
                <a:gd name="T23" fmla="*/ 11 h 112"/>
                <a:gd name="T24" fmla="*/ 10 w 194"/>
                <a:gd name="T25" fmla="*/ 11 h 112"/>
                <a:gd name="T26" fmla="*/ 11 w 194"/>
                <a:gd name="T27" fmla="*/ 10 h 112"/>
                <a:gd name="T28" fmla="*/ 12 w 194"/>
                <a:gd name="T29" fmla="*/ 10 h 112"/>
                <a:gd name="T30" fmla="*/ 12 w 194"/>
                <a:gd name="T31" fmla="*/ 9 h 112"/>
                <a:gd name="T32" fmla="*/ 13 w 194"/>
                <a:gd name="T33" fmla="*/ 9 h 112"/>
                <a:gd name="T34" fmla="*/ 13 w 194"/>
                <a:gd name="T35" fmla="*/ 8 h 112"/>
                <a:gd name="T36" fmla="*/ 14 w 194"/>
                <a:gd name="T37" fmla="*/ 8 h 112"/>
                <a:gd name="T38" fmla="*/ 15 w 194"/>
                <a:gd name="T39" fmla="*/ 7 h 112"/>
                <a:gd name="T40" fmla="*/ 16 w 194"/>
                <a:gd name="T41" fmla="*/ 7 h 112"/>
                <a:gd name="T42" fmla="*/ 16 w 194"/>
                <a:gd name="T43" fmla="*/ 6 h 112"/>
                <a:gd name="T44" fmla="*/ 17 w 194"/>
                <a:gd name="T45" fmla="*/ 5 h 112"/>
                <a:gd name="T46" fmla="*/ 18 w 194"/>
                <a:gd name="T47" fmla="*/ 5 h 112"/>
                <a:gd name="T48" fmla="*/ 18 w 194"/>
                <a:gd name="T49" fmla="*/ 4 h 112"/>
                <a:gd name="T50" fmla="*/ 19 w 194"/>
                <a:gd name="T51" fmla="*/ 4 h 112"/>
                <a:gd name="T52" fmla="*/ 19 w 194"/>
                <a:gd name="T53" fmla="*/ 3 h 112"/>
                <a:gd name="T54" fmla="*/ 20 w 194"/>
                <a:gd name="T55" fmla="*/ 2 h 112"/>
                <a:gd name="T56" fmla="*/ 21 w 194"/>
                <a:gd name="T57" fmla="*/ 2 h 112"/>
                <a:gd name="T58" fmla="*/ 21 w 194"/>
                <a:gd name="T59" fmla="*/ 1 h 112"/>
                <a:gd name="T60" fmla="*/ 22 w 194"/>
                <a:gd name="T61" fmla="*/ 0 h 1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94" h="112">
                  <a:moveTo>
                    <a:pt x="0" y="112"/>
                  </a:moveTo>
                  <a:lnTo>
                    <a:pt x="9" y="111"/>
                  </a:lnTo>
                  <a:lnTo>
                    <a:pt x="16" y="108"/>
                  </a:lnTo>
                  <a:lnTo>
                    <a:pt x="24" y="106"/>
                  </a:lnTo>
                  <a:lnTo>
                    <a:pt x="31" y="104"/>
                  </a:lnTo>
                  <a:lnTo>
                    <a:pt x="39" y="102"/>
                  </a:lnTo>
                  <a:lnTo>
                    <a:pt x="46" y="99"/>
                  </a:lnTo>
                  <a:lnTo>
                    <a:pt x="54" y="97"/>
                  </a:lnTo>
                  <a:lnTo>
                    <a:pt x="61" y="94"/>
                  </a:lnTo>
                  <a:lnTo>
                    <a:pt x="69" y="90"/>
                  </a:lnTo>
                  <a:lnTo>
                    <a:pt x="76" y="87"/>
                  </a:lnTo>
                  <a:lnTo>
                    <a:pt x="84" y="84"/>
                  </a:lnTo>
                  <a:lnTo>
                    <a:pt x="90" y="81"/>
                  </a:lnTo>
                  <a:lnTo>
                    <a:pt x="97" y="78"/>
                  </a:lnTo>
                  <a:lnTo>
                    <a:pt x="104" y="73"/>
                  </a:lnTo>
                  <a:lnTo>
                    <a:pt x="111" y="70"/>
                  </a:lnTo>
                  <a:lnTo>
                    <a:pt x="118" y="66"/>
                  </a:lnTo>
                  <a:lnTo>
                    <a:pt x="124" y="62"/>
                  </a:lnTo>
                  <a:lnTo>
                    <a:pt x="130" y="57"/>
                  </a:lnTo>
                  <a:lnTo>
                    <a:pt x="137" y="53"/>
                  </a:lnTo>
                  <a:lnTo>
                    <a:pt x="143" y="49"/>
                  </a:lnTo>
                  <a:lnTo>
                    <a:pt x="148" y="45"/>
                  </a:lnTo>
                  <a:lnTo>
                    <a:pt x="155" y="39"/>
                  </a:lnTo>
                  <a:lnTo>
                    <a:pt x="160" y="35"/>
                  </a:lnTo>
                  <a:lnTo>
                    <a:pt x="166" y="31"/>
                  </a:lnTo>
                  <a:lnTo>
                    <a:pt x="171" y="25"/>
                  </a:lnTo>
                  <a:lnTo>
                    <a:pt x="176" y="20"/>
                  </a:lnTo>
                  <a:lnTo>
                    <a:pt x="180" y="16"/>
                  </a:lnTo>
                  <a:lnTo>
                    <a:pt x="186" y="10"/>
                  </a:lnTo>
                  <a:lnTo>
                    <a:pt x="190" y="5"/>
                  </a:lnTo>
                  <a:lnTo>
                    <a:pt x="194"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85" name="Freeform 82"/>
            <p:cNvSpPr>
              <a:spLocks/>
            </p:cNvSpPr>
            <p:nvPr/>
          </p:nvSpPr>
          <p:spPr bwMode="auto">
            <a:xfrm>
              <a:off x="1057" y="2075"/>
              <a:ext cx="19" cy="14"/>
            </a:xfrm>
            <a:custGeom>
              <a:avLst/>
              <a:gdLst>
                <a:gd name="T0" fmla="*/ 1 w 29"/>
                <a:gd name="T1" fmla="*/ 0 h 28"/>
                <a:gd name="T2" fmla="*/ 1 w 29"/>
                <a:gd name="T3" fmla="*/ 1 h 28"/>
                <a:gd name="T4" fmla="*/ 1 w 29"/>
                <a:gd name="T5" fmla="*/ 1 h 28"/>
                <a:gd name="T6" fmla="*/ 1 w 29"/>
                <a:gd name="T7" fmla="*/ 1 h 28"/>
                <a:gd name="T8" fmla="*/ 1 w 29"/>
                <a:gd name="T9" fmla="*/ 2 h 28"/>
                <a:gd name="T10" fmla="*/ 0 w 29"/>
                <a:gd name="T11" fmla="*/ 2 h 28"/>
                <a:gd name="T12" fmla="*/ 0 w 29"/>
                <a:gd name="T13" fmla="*/ 2 h 28"/>
                <a:gd name="T14" fmla="*/ 1 w 29"/>
                <a:gd name="T15" fmla="*/ 2 h 28"/>
                <a:gd name="T16" fmla="*/ 1 w 29"/>
                <a:gd name="T17" fmla="*/ 2 h 28"/>
                <a:gd name="T18" fmla="*/ 1 w 29"/>
                <a:gd name="T19" fmla="*/ 3 h 28"/>
                <a:gd name="T20" fmla="*/ 1 w 29"/>
                <a:gd name="T21" fmla="*/ 3 h 28"/>
                <a:gd name="T22" fmla="*/ 1 w 29"/>
                <a:gd name="T23" fmla="*/ 3 h 28"/>
                <a:gd name="T24" fmla="*/ 1 w 29"/>
                <a:gd name="T25" fmla="*/ 3 h 28"/>
                <a:gd name="T26" fmla="*/ 2 w 29"/>
                <a:gd name="T27" fmla="*/ 3 h 28"/>
                <a:gd name="T28" fmla="*/ 2 w 29"/>
                <a:gd name="T29" fmla="*/ 3 h 28"/>
                <a:gd name="T30" fmla="*/ 3 w 29"/>
                <a:gd name="T31" fmla="*/ 4 h 28"/>
                <a:gd name="T32" fmla="*/ 3 w 29"/>
                <a:gd name="T33" fmla="*/ 4 h 28"/>
                <a:gd name="T34" fmla="*/ 5 w 29"/>
                <a:gd name="T35" fmla="*/ 4 h 28"/>
                <a:gd name="T36" fmla="*/ 5 w 29"/>
                <a:gd name="T37" fmla="*/ 4 h 28"/>
                <a:gd name="T38" fmla="*/ 5 w 29"/>
                <a:gd name="T39" fmla="*/ 4 h 28"/>
                <a:gd name="T40" fmla="*/ 6 w 29"/>
                <a:gd name="T41" fmla="*/ 4 h 28"/>
                <a:gd name="T42" fmla="*/ 7 w 29"/>
                <a:gd name="T43" fmla="*/ 4 h 28"/>
                <a:gd name="T44" fmla="*/ 8 w 29"/>
                <a:gd name="T45" fmla="*/ 4 h 28"/>
                <a:gd name="T46" fmla="*/ 8 w 29"/>
                <a:gd name="T47" fmla="*/ 4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9" h="28">
                  <a:moveTo>
                    <a:pt x="3" y="0"/>
                  </a:moveTo>
                  <a:lnTo>
                    <a:pt x="2" y="2"/>
                  </a:lnTo>
                  <a:lnTo>
                    <a:pt x="1" y="4"/>
                  </a:lnTo>
                  <a:lnTo>
                    <a:pt x="1" y="6"/>
                  </a:lnTo>
                  <a:lnTo>
                    <a:pt x="1" y="9"/>
                  </a:lnTo>
                  <a:lnTo>
                    <a:pt x="0" y="10"/>
                  </a:lnTo>
                  <a:lnTo>
                    <a:pt x="0" y="12"/>
                  </a:lnTo>
                  <a:lnTo>
                    <a:pt x="1" y="14"/>
                  </a:lnTo>
                  <a:lnTo>
                    <a:pt x="1" y="15"/>
                  </a:lnTo>
                  <a:lnTo>
                    <a:pt x="2" y="17"/>
                  </a:lnTo>
                  <a:lnTo>
                    <a:pt x="3" y="18"/>
                  </a:lnTo>
                  <a:lnTo>
                    <a:pt x="4" y="20"/>
                  </a:lnTo>
                  <a:lnTo>
                    <a:pt x="5" y="21"/>
                  </a:lnTo>
                  <a:lnTo>
                    <a:pt x="6" y="22"/>
                  </a:lnTo>
                  <a:lnTo>
                    <a:pt x="8" y="23"/>
                  </a:lnTo>
                  <a:lnTo>
                    <a:pt x="10" y="25"/>
                  </a:lnTo>
                  <a:lnTo>
                    <a:pt x="12" y="26"/>
                  </a:lnTo>
                  <a:lnTo>
                    <a:pt x="15" y="27"/>
                  </a:lnTo>
                  <a:lnTo>
                    <a:pt x="17" y="27"/>
                  </a:lnTo>
                  <a:lnTo>
                    <a:pt x="19" y="27"/>
                  </a:lnTo>
                  <a:lnTo>
                    <a:pt x="22" y="28"/>
                  </a:lnTo>
                  <a:lnTo>
                    <a:pt x="24" y="28"/>
                  </a:lnTo>
                  <a:lnTo>
                    <a:pt x="27" y="28"/>
                  </a:lnTo>
                  <a:lnTo>
                    <a:pt x="29" y="27"/>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6486" name="Group 83"/>
            <p:cNvGrpSpPr>
              <a:grpSpLocks/>
            </p:cNvGrpSpPr>
            <p:nvPr/>
          </p:nvGrpSpPr>
          <p:grpSpPr bwMode="auto">
            <a:xfrm>
              <a:off x="681" y="936"/>
              <a:ext cx="163" cy="202"/>
              <a:chOff x="853" y="334"/>
              <a:chExt cx="199" cy="246"/>
            </a:xfrm>
          </p:grpSpPr>
          <p:sp>
            <p:nvSpPr>
              <p:cNvPr id="16503" name="Freeform 84"/>
              <p:cNvSpPr>
                <a:spLocks/>
              </p:cNvSpPr>
              <p:nvPr/>
            </p:nvSpPr>
            <p:spPr bwMode="auto">
              <a:xfrm>
                <a:off x="853" y="415"/>
                <a:ext cx="106" cy="165"/>
              </a:xfrm>
              <a:custGeom>
                <a:avLst/>
                <a:gdLst>
                  <a:gd name="T0" fmla="*/ 40 w 173"/>
                  <a:gd name="T1" fmla="*/ 7 h 270"/>
                  <a:gd name="T2" fmla="*/ 40 w 173"/>
                  <a:gd name="T3" fmla="*/ 6 h 270"/>
                  <a:gd name="T4" fmla="*/ 40 w 173"/>
                  <a:gd name="T5" fmla="*/ 5 h 270"/>
                  <a:gd name="T6" fmla="*/ 39 w 173"/>
                  <a:gd name="T7" fmla="*/ 4 h 270"/>
                  <a:gd name="T8" fmla="*/ 39 w 173"/>
                  <a:gd name="T9" fmla="*/ 2 h 270"/>
                  <a:gd name="T10" fmla="*/ 38 w 173"/>
                  <a:gd name="T11" fmla="*/ 1 h 270"/>
                  <a:gd name="T12" fmla="*/ 37 w 173"/>
                  <a:gd name="T13" fmla="*/ 1 h 270"/>
                  <a:gd name="T14" fmla="*/ 37 w 173"/>
                  <a:gd name="T15" fmla="*/ 1 h 270"/>
                  <a:gd name="T16" fmla="*/ 37 w 173"/>
                  <a:gd name="T17" fmla="*/ 1 h 270"/>
                  <a:gd name="T18" fmla="*/ 36 w 173"/>
                  <a:gd name="T19" fmla="*/ 0 h 270"/>
                  <a:gd name="T20" fmla="*/ 30 w 173"/>
                  <a:gd name="T21" fmla="*/ 0 h 270"/>
                  <a:gd name="T22" fmla="*/ 26 w 173"/>
                  <a:gd name="T23" fmla="*/ 0 h 270"/>
                  <a:gd name="T24" fmla="*/ 24 w 173"/>
                  <a:gd name="T25" fmla="*/ 1 h 270"/>
                  <a:gd name="T26" fmla="*/ 22 w 173"/>
                  <a:gd name="T27" fmla="*/ 1 h 270"/>
                  <a:gd name="T28" fmla="*/ 21 w 173"/>
                  <a:gd name="T29" fmla="*/ 1 h 270"/>
                  <a:gd name="T30" fmla="*/ 20 w 173"/>
                  <a:gd name="T31" fmla="*/ 2 h 270"/>
                  <a:gd name="T32" fmla="*/ 18 w 173"/>
                  <a:gd name="T33" fmla="*/ 3 h 270"/>
                  <a:gd name="T34" fmla="*/ 16 w 173"/>
                  <a:gd name="T35" fmla="*/ 4 h 270"/>
                  <a:gd name="T36" fmla="*/ 14 w 173"/>
                  <a:gd name="T37" fmla="*/ 6 h 270"/>
                  <a:gd name="T38" fmla="*/ 13 w 173"/>
                  <a:gd name="T39" fmla="*/ 7 h 270"/>
                  <a:gd name="T40" fmla="*/ 13 w 173"/>
                  <a:gd name="T41" fmla="*/ 9 h 270"/>
                  <a:gd name="T42" fmla="*/ 10 w 173"/>
                  <a:gd name="T43" fmla="*/ 12 h 270"/>
                  <a:gd name="T44" fmla="*/ 9 w 173"/>
                  <a:gd name="T45" fmla="*/ 14 h 270"/>
                  <a:gd name="T46" fmla="*/ 9 w 173"/>
                  <a:gd name="T47" fmla="*/ 17 h 270"/>
                  <a:gd name="T48" fmla="*/ 7 w 173"/>
                  <a:gd name="T49" fmla="*/ 23 h 270"/>
                  <a:gd name="T50" fmla="*/ 2 w 173"/>
                  <a:gd name="T51" fmla="*/ 37 h 270"/>
                  <a:gd name="T52" fmla="*/ 1 w 173"/>
                  <a:gd name="T53" fmla="*/ 43 h 270"/>
                  <a:gd name="T54" fmla="*/ 1 w 173"/>
                  <a:gd name="T55" fmla="*/ 46 h 270"/>
                  <a:gd name="T56" fmla="*/ 1 w 173"/>
                  <a:gd name="T57" fmla="*/ 49 h 270"/>
                  <a:gd name="T58" fmla="*/ 1 w 173"/>
                  <a:gd name="T59" fmla="*/ 51 h 270"/>
                  <a:gd name="T60" fmla="*/ 1 w 173"/>
                  <a:gd name="T61" fmla="*/ 54 h 270"/>
                  <a:gd name="T62" fmla="*/ 1 w 173"/>
                  <a:gd name="T63" fmla="*/ 56 h 270"/>
                  <a:gd name="T64" fmla="*/ 2 w 173"/>
                  <a:gd name="T65" fmla="*/ 57 h 270"/>
                  <a:gd name="T66" fmla="*/ 2 w 173"/>
                  <a:gd name="T67" fmla="*/ 58 h 270"/>
                  <a:gd name="T68" fmla="*/ 4 w 173"/>
                  <a:gd name="T69" fmla="*/ 60 h 270"/>
                  <a:gd name="T70" fmla="*/ 5 w 173"/>
                  <a:gd name="T71" fmla="*/ 60 h 270"/>
                  <a:gd name="T72" fmla="*/ 6 w 173"/>
                  <a:gd name="T73" fmla="*/ 61 h 270"/>
                  <a:gd name="T74" fmla="*/ 7 w 173"/>
                  <a:gd name="T75" fmla="*/ 61 h 270"/>
                  <a:gd name="T76" fmla="*/ 8 w 173"/>
                  <a:gd name="T77" fmla="*/ 61 h 270"/>
                  <a:gd name="T78" fmla="*/ 11 w 173"/>
                  <a:gd name="T79" fmla="*/ 62 h 270"/>
                  <a:gd name="T80" fmla="*/ 15 w 173"/>
                  <a:gd name="T81" fmla="*/ 62 h 270"/>
                  <a:gd name="T82" fmla="*/ 17 w 173"/>
                  <a:gd name="T83" fmla="*/ 62 h 270"/>
                  <a:gd name="T84" fmla="*/ 19 w 173"/>
                  <a:gd name="T85" fmla="*/ 61 h 270"/>
                  <a:gd name="T86" fmla="*/ 20 w 173"/>
                  <a:gd name="T87" fmla="*/ 61 h 270"/>
                  <a:gd name="T88" fmla="*/ 21 w 173"/>
                  <a:gd name="T89" fmla="*/ 61 h 270"/>
                  <a:gd name="T90" fmla="*/ 22 w 173"/>
                  <a:gd name="T91" fmla="*/ 60 h 270"/>
                  <a:gd name="T92" fmla="*/ 24 w 173"/>
                  <a:gd name="T93" fmla="*/ 58 h 270"/>
                  <a:gd name="T94" fmla="*/ 26 w 173"/>
                  <a:gd name="T95" fmla="*/ 56 h 270"/>
                  <a:gd name="T96" fmla="*/ 27 w 173"/>
                  <a:gd name="T97" fmla="*/ 54 h 270"/>
                  <a:gd name="T98" fmla="*/ 28 w 173"/>
                  <a:gd name="T99" fmla="*/ 51 h 270"/>
                  <a:gd name="T100" fmla="*/ 29 w 173"/>
                  <a:gd name="T101" fmla="*/ 49 h 270"/>
                  <a:gd name="T102" fmla="*/ 29 w 173"/>
                  <a:gd name="T103" fmla="*/ 46 h 270"/>
                  <a:gd name="T104" fmla="*/ 32 w 173"/>
                  <a:gd name="T105" fmla="*/ 38 h 270"/>
                  <a:gd name="T106" fmla="*/ 34 w 173"/>
                  <a:gd name="T107" fmla="*/ 28 h 270"/>
                  <a:gd name="T108" fmla="*/ 37 w 173"/>
                  <a:gd name="T109" fmla="*/ 18 h 270"/>
                  <a:gd name="T110" fmla="*/ 38 w 173"/>
                  <a:gd name="T111" fmla="*/ 13 h 270"/>
                  <a:gd name="T112" fmla="*/ 39 w 173"/>
                  <a:gd name="T113" fmla="*/ 11 h 270"/>
                  <a:gd name="T114" fmla="*/ 39 w 173"/>
                  <a:gd name="T115" fmla="*/ 8 h 2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3" h="270">
                    <a:moveTo>
                      <a:pt x="172" y="36"/>
                    </a:moveTo>
                    <a:lnTo>
                      <a:pt x="173" y="33"/>
                    </a:lnTo>
                    <a:lnTo>
                      <a:pt x="173" y="30"/>
                    </a:lnTo>
                    <a:lnTo>
                      <a:pt x="173" y="28"/>
                    </a:lnTo>
                    <a:lnTo>
                      <a:pt x="173" y="24"/>
                    </a:lnTo>
                    <a:lnTo>
                      <a:pt x="173" y="22"/>
                    </a:lnTo>
                    <a:lnTo>
                      <a:pt x="172" y="19"/>
                    </a:lnTo>
                    <a:lnTo>
                      <a:pt x="171" y="16"/>
                    </a:lnTo>
                    <a:lnTo>
                      <a:pt x="170" y="13"/>
                    </a:lnTo>
                    <a:lnTo>
                      <a:pt x="169" y="11"/>
                    </a:lnTo>
                    <a:lnTo>
                      <a:pt x="168" y="7"/>
                    </a:lnTo>
                    <a:lnTo>
                      <a:pt x="167" y="5"/>
                    </a:lnTo>
                    <a:lnTo>
                      <a:pt x="165" y="4"/>
                    </a:lnTo>
                    <a:lnTo>
                      <a:pt x="164" y="3"/>
                    </a:lnTo>
                    <a:lnTo>
                      <a:pt x="163" y="2"/>
                    </a:lnTo>
                    <a:lnTo>
                      <a:pt x="162" y="1"/>
                    </a:lnTo>
                    <a:lnTo>
                      <a:pt x="161" y="1"/>
                    </a:lnTo>
                    <a:lnTo>
                      <a:pt x="160" y="1"/>
                    </a:lnTo>
                    <a:lnTo>
                      <a:pt x="157" y="0"/>
                    </a:lnTo>
                    <a:lnTo>
                      <a:pt x="155" y="0"/>
                    </a:lnTo>
                    <a:lnTo>
                      <a:pt x="143" y="0"/>
                    </a:lnTo>
                    <a:lnTo>
                      <a:pt x="131" y="0"/>
                    </a:lnTo>
                    <a:lnTo>
                      <a:pt x="121" y="0"/>
                    </a:lnTo>
                    <a:lnTo>
                      <a:pt x="114" y="0"/>
                    </a:lnTo>
                    <a:lnTo>
                      <a:pt x="109" y="1"/>
                    </a:lnTo>
                    <a:lnTo>
                      <a:pt x="104" y="1"/>
                    </a:lnTo>
                    <a:lnTo>
                      <a:pt x="98" y="3"/>
                    </a:lnTo>
                    <a:lnTo>
                      <a:pt x="95" y="3"/>
                    </a:lnTo>
                    <a:lnTo>
                      <a:pt x="93" y="4"/>
                    </a:lnTo>
                    <a:lnTo>
                      <a:pt x="90" y="5"/>
                    </a:lnTo>
                    <a:lnTo>
                      <a:pt x="88" y="6"/>
                    </a:lnTo>
                    <a:lnTo>
                      <a:pt x="86" y="8"/>
                    </a:lnTo>
                    <a:lnTo>
                      <a:pt x="82" y="9"/>
                    </a:lnTo>
                    <a:lnTo>
                      <a:pt x="78" y="13"/>
                    </a:lnTo>
                    <a:lnTo>
                      <a:pt x="74" y="16"/>
                    </a:lnTo>
                    <a:lnTo>
                      <a:pt x="70" y="20"/>
                    </a:lnTo>
                    <a:lnTo>
                      <a:pt x="65" y="24"/>
                    </a:lnTo>
                    <a:lnTo>
                      <a:pt x="61" y="28"/>
                    </a:lnTo>
                    <a:lnTo>
                      <a:pt x="60" y="30"/>
                    </a:lnTo>
                    <a:lnTo>
                      <a:pt x="58" y="32"/>
                    </a:lnTo>
                    <a:lnTo>
                      <a:pt x="56" y="35"/>
                    </a:lnTo>
                    <a:lnTo>
                      <a:pt x="55" y="37"/>
                    </a:lnTo>
                    <a:lnTo>
                      <a:pt x="49" y="47"/>
                    </a:lnTo>
                    <a:lnTo>
                      <a:pt x="46" y="51"/>
                    </a:lnTo>
                    <a:lnTo>
                      <a:pt x="43" y="56"/>
                    </a:lnTo>
                    <a:lnTo>
                      <a:pt x="41" y="62"/>
                    </a:lnTo>
                    <a:lnTo>
                      <a:pt x="39" y="67"/>
                    </a:lnTo>
                    <a:lnTo>
                      <a:pt x="37" y="72"/>
                    </a:lnTo>
                    <a:lnTo>
                      <a:pt x="36" y="78"/>
                    </a:lnTo>
                    <a:lnTo>
                      <a:pt x="30" y="99"/>
                    </a:lnTo>
                    <a:lnTo>
                      <a:pt x="17" y="143"/>
                    </a:lnTo>
                    <a:lnTo>
                      <a:pt x="12" y="164"/>
                    </a:lnTo>
                    <a:lnTo>
                      <a:pt x="9" y="176"/>
                    </a:lnTo>
                    <a:lnTo>
                      <a:pt x="6" y="186"/>
                    </a:lnTo>
                    <a:lnTo>
                      <a:pt x="4" y="197"/>
                    </a:lnTo>
                    <a:lnTo>
                      <a:pt x="3" y="202"/>
                    </a:lnTo>
                    <a:lnTo>
                      <a:pt x="1" y="208"/>
                    </a:lnTo>
                    <a:lnTo>
                      <a:pt x="1" y="214"/>
                    </a:lnTo>
                    <a:lnTo>
                      <a:pt x="0" y="219"/>
                    </a:lnTo>
                    <a:lnTo>
                      <a:pt x="1" y="225"/>
                    </a:lnTo>
                    <a:lnTo>
                      <a:pt x="1" y="231"/>
                    </a:lnTo>
                    <a:lnTo>
                      <a:pt x="4" y="236"/>
                    </a:lnTo>
                    <a:lnTo>
                      <a:pt x="5" y="242"/>
                    </a:lnTo>
                    <a:lnTo>
                      <a:pt x="7" y="247"/>
                    </a:lnTo>
                    <a:lnTo>
                      <a:pt x="8" y="249"/>
                    </a:lnTo>
                    <a:lnTo>
                      <a:pt x="9" y="252"/>
                    </a:lnTo>
                    <a:lnTo>
                      <a:pt x="11" y="254"/>
                    </a:lnTo>
                    <a:lnTo>
                      <a:pt x="12" y="256"/>
                    </a:lnTo>
                    <a:lnTo>
                      <a:pt x="14" y="259"/>
                    </a:lnTo>
                    <a:lnTo>
                      <a:pt x="15" y="261"/>
                    </a:lnTo>
                    <a:lnTo>
                      <a:pt x="17" y="263"/>
                    </a:lnTo>
                    <a:lnTo>
                      <a:pt x="21" y="264"/>
                    </a:lnTo>
                    <a:lnTo>
                      <a:pt x="23" y="266"/>
                    </a:lnTo>
                    <a:lnTo>
                      <a:pt x="25" y="267"/>
                    </a:lnTo>
                    <a:lnTo>
                      <a:pt x="28" y="268"/>
                    </a:lnTo>
                    <a:lnTo>
                      <a:pt x="30" y="268"/>
                    </a:lnTo>
                    <a:lnTo>
                      <a:pt x="33" y="269"/>
                    </a:lnTo>
                    <a:lnTo>
                      <a:pt x="36" y="269"/>
                    </a:lnTo>
                    <a:lnTo>
                      <a:pt x="42" y="270"/>
                    </a:lnTo>
                    <a:lnTo>
                      <a:pt x="47" y="270"/>
                    </a:lnTo>
                    <a:lnTo>
                      <a:pt x="59" y="270"/>
                    </a:lnTo>
                    <a:lnTo>
                      <a:pt x="64" y="270"/>
                    </a:lnTo>
                    <a:lnTo>
                      <a:pt x="70" y="270"/>
                    </a:lnTo>
                    <a:lnTo>
                      <a:pt x="75" y="270"/>
                    </a:lnTo>
                    <a:lnTo>
                      <a:pt x="78" y="270"/>
                    </a:lnTo>
                    <a:lnTo>
                      <a:pt x="81" y="269"/>
                    </a:lnTo>
                    <a:lnTo>
                      <a:pt x="83" y="269"/>
                    </a:lnTo>
                    <a:lnTo>
                      <a:pt x="87" y="268"/>
                    </a:lnTo>
                    <a:lnTo>
                      <a:pt x="89" y="267"/>
                    </a:lnTo>
                    <a:lnTo>
                      <a:pt x="91" y="265"/>
                    </a:lnTo>
                    <a:lnTo>
                      <a:pt x="94" y="264"/>
                    </a:lnTo>
                    <a:lnTo>
                      <a:pt x="96" y="262"/>
                    </a:lnTo>
                    <a:lnTo>
                      <a:pt x="101" y="259"/>
                    </a:lnTo>
                    <a:lnTo>
                      <a:pt x="105" y="254"/>
                    </a:lnTo>
                    <a:lnTo>
                      <a:pt x="108" y="250"/>
                    </a:lnTo>
                    <a:lnTo>
                      <a:pt x="111" y="246"/>
                    </a:lnTo>
                    <a:lnTo>
                      <a:pt x="114" y="241"/>
                    </a:lnTo>
                    <a:lnTo>
                      <a:pt x="118" y="236"/>
                    </a:lnTo>
                    <a:lnTo>
                      <a:pt x="120" y="231"/>
                    </a:lnTo>
                    <a:lnTo>
                      <a:pt x="122" y="226"/>
                    </a:lnTo>
                    <a:lnTo>
                      <a:pt x="124" y="220"/>
                    </a:lnTo>
                    <a:lnTo>
                      <a:pt x="125" y="215"/>
                    </a:lnTo>
                    <a:lnTo>
                      <a:pt x="127" y="210"/>
                    </a:lnTo>
                    <a:lnTo>
                      <a:pt x="129" y="199"/>
                    </a:lnTo>
                    <a:lnTo>
                      <a:pt x="132" y="187"/>
                    </a:lnTo>
                    <a:lnTo>
                      <a:pt x="138" y="166"/>
                    </a:lnTo>
                    <a:lnTo>
                      <a:pt x="143" y="144"/>
                    </a:lnTo>
                    <a:lnTo>
                      <a:pt x="148" y="122"/>
                    </a:lnTo>
                    <a:lnTo>
                      <a:pt x="155" y="101"/>
                    </a:lnTo>
                    <a:lnTo>
                      <a:pt x="161" y="79"/>
                    </a:lnTo>
                    <a:lnTo>
                      <a:pt x="164" y="68"/>
                    </a:lnTo>
                    <a:lnTo>
                      <a:pt x="167" y="57"/>
                    </a:lnTo>
                    <a:lnTo>
                      <a:pt x="169" y="52"/>
                    </a:lnTo>
                    <a:lnTo>
                      <a:pt x="170" y="47"/>
                    </a:lnTo>
                    <a:lnTo>
                      <a:pt x="171" y="40"/>
                    </a:lnTo>
                    <a:lnTo>
                      <a:pt x="172" y="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04" name="Freeform 85"/>
              <p:cNvSpPr>
                <a:spLocks/>
              </p:cNvSpPr>
              <p:nvPr/>
            </p:nvSpPr>
            <p:spPr bwMode="auto">
              <a:xfrm>
                <a:off x="925" y="546"/>
                <a:ext cx="13" cy="34"/>
              </a:xfrm>
              <a:custGeom>
                <a:avLst/>
                <a:gdLst>
                  <a:gd name="T0" fmla="*/ 2 w 17"/>
                  <a:gd name="T1" fmla="*/ 0 h 56"/>
                  <a:gd name="T2" fmla="*/ 2 w 17"/>
                  <a:gd name="T3" fmla="*/ 1 h 56"/>
                  <a:gd name="T4" fmla="*/ 1 w 17"/>
                  <a:gd name="T5" fmla="*/ 1 h 56"/>
                  <a:gd name="T6" fmla="*/ 1 w 17"/>
                  <a:gd name="T7" fmla="*/ 2 h 56"/>
                  <a:gd name="T8" fmla="*/ 0 w 17"/>
                  <a:gd name="T9" fmla="*/ 3 h 56"/>
                  <a:gd name="T10" fmla="*/ 0 w 17"/>
                  <a:gd name="T11" fmla="*/ 4 h 56"/>
                  <a:gd name="T12" fmla="*/ 1 w 17"/>
                  <a:gd name="T13" fmla="*/ 5 h 56"/>
                  <a:gd name="T14" fmla="*/ 1 w 17"/>
                  <a:gd name="T15" fmla="*/ 6 h 56"/>
                  <a:gd name="T16" fmla="*/ 2 w 17"/>
                  <a:gd name="T17" fmla="*/ 7 h 56"/>
                  <a:gd name="T18" fmla="*/ 2 w 17"/>
                  <a:gd name="T19" fmla="*/ 7 h 56"/>
                  <a:gd name="T20" fmla="*/ 2 w 17"/>
                  <a:gd name="T21" fmla="*/ 8 h 56"/>
                  <a:gd name="T22" fmla="*/ 3 w 17"/>
                  <a:gd name="T23" fmla="*/ 9 h 56"/>
                  <a:gd name="T24" fmla="*/ 4 w 17"/>
                  <a:gd name="T25" fmla="*/ 10 h 56"/>
                  <a:gd name="T26" fmla="*/ 6 w 17"/>
                  <a:gd name="T27" fmla="*/ 11 h 56"/>
                  <a:gd name="T28" fmla="*/ 6 w 17"/>
                  <a:gd name="T29" fmla="*/ 12 h 56"/>
                  <a:gd name="T30" fmla="*/ 7 w 17"/>
                  <a:gd name="T31" fmla="*/ 12 h 56"/>
                  <a:gd name="T32" fmla="*/ 8 w 17"/>
                  <a:gd name="T33" fmla="*/ 13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56">
                    <a:moveTo>
                      <a:pt x="3" y="0"/>
                    </a:moveTo>
                    <a:lnTo>
                      <a:pt x="2" y="3"/>
                    </a:lnTo>
                    <a:lnTo>
                      <a:pt x="1" y="7"/>
                    </a:lnTo>
                    <a:lnTo>
                      <a:pt x="1" y="11"/>
                    </a:lnTo>
                    <a:lnTo>
                      <a:pt x="0" y="15"/>
                    </a:lnTo>
                    <a:lnTo>
                      <a:pt x="0" y="18"/>
                    </a:lnTo>
                    <a:lnTo>
                      <a:pt x="1" y="22"/>
                    </a:lnTo>
                    <a:lnTo>
                      <a:pt x="1" y="27"/>
                    </a:lnTo>
                    <a:lnTo>
                      <a:pt x="2" y="30"/>
                    </a:lnTo>
                    <a:lnTo>
                      <a:pt x="3" y="33"/>
                    </a:lnTo>
                    <a:lnTo>
                      <a:pt x="5" y="37"/>
                    </a:lnTo>
                    <a:lnTo>
                      <a:pt x="6" y="40"/>
                    </a:lnTo>
                    <a:lnTo>
                      <a:pt x="8" y="44"/>
                    </a:lnTo>
                    <a:lnTo>
                      <a:pt x="13" y="50"/>
                    </a:lnTo>
                    <a:lnTo>
                      <a:pt x="15" y="53"/>
                    </a:lnTo>
                    <a:lnTo>
                      <a:pt x="16" y="54"/>
                    </a:lnTo>
                    <a:lnTo>
                      <a:pt x="17"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05" name="Line 86"/>
              <p:cNvSpPr>
                <a:spLocks noChangeShapeType="1"/>
              </p:cNvSpPr>
              <p:nvPr/>
            </p:nvSpPr>
            <p:spPr bwMode="auto">
              <a:xfrm flipH="1">
                <a:off x="1027" y="334"/>
                <a:ext cx="2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6487" name="Group 87"/>
            <p:cNvGrpSpPr>
              <a:grpSpLocks/>
            </p:cNvGrpSpPr>
            <p:nvPr/>
          </p:nvGrpSpPr>
          <p:grpSpPr bwMode="auto">
            <a:xfrm>
              <a:off x="1614" y="1458"/>
              <a:ext cx="202" cy="203"/>
              <a:chOff x="2379" y="749"/>
              <a:chExt cx="246" cy="246"/>
            </a:xfrm>
          </p:grpSpPr>
          <p:sp>
            <p:nvSpPr>
              <p:cNvPr id="16499" name="Freeform 88"/>
              <p:cNvSpPr>
                <a:spLocks/>
              </p:cNvSpPr>
              <p:nvPr/>
            </p:nvSpPr>
            <p:spPr bwMode="auto">
              <a:xfrm>
                <a:off x="2379" y="830"/>
                <a:ext cx="106" cy="165"/>
              </a:xfrm>
              <a:custGeom>
                <a:avLst/>
                <a:gdLst>
                  <a:gd name="T0" fmla="*/ 40 w 172"/>
                  <a:gd name="T1" fmla="*/ 7 h 272"/>
                  <a:gd name="T2" fmla="*/ 40 w 172"/>
                  <a:gd name="T3" fmla="*/ 5 h 272"/>
                  <a:gd name="T4" fmla="*/ 39 w 172"/>
                  <a:gd name="T5" fmla="*/ 3 h 272"/>
                  <a:gd name="T6" fmla="*/ 39 w 172"/>
                  <a:gd name="T7" fmla="*/ 2 h 272"/>
                  <a:gd name="T8" fmla="*/ 38 w 172"/>
                  <a:gd name="T9" fmla="*/ 1 h 272"/>
                  <a:gd name="T10" fmla="*/ 38 w 172"/>
                  <a:gd name="T11" fmla="*/ 1 h 272"/>
                  <a:gd name="T12" fmla="*/ 36 w 172"/>
                  <a:gd name="T13" fmla="*/ 1 h 272"/>
                  <a:gd name="T14" fmla="*/ 33 w 172"/>
                  <a:gd name="T15" fmla="*/ 1 h 272"/>
                  <a:gd name="T16" fmla="*/ 30 w 172"/>
                  <a:gd name="T17" fmla="*/ 0 h 272"/>
                  <a:gd name="T18" fmla="*/ 25 w 172"/>
                  <a:gd name="T19" fmla="*/ 1 h 272"/>
                  <a:gd name="T20" fmla="*/ 23 w 172"/>
                  <a:gd name="T21" fmla="*/ 1 h 272"/>
                  <a:gd name="T22" fmla="*/ 22 w 172"/>
                  <a:gd name="T23" fmla="*/ 1 h 272"/>
                  <a:gd name="T24" fmla="*/ 20 w 172"/>
                  <a:gd name="T25" fmla="*/ 2 h 272"/>
                  <a:gd name="T26" fmla="*/ 18 w 172"/>
                  <a:gd name="T27" fmla="*/ 3 h 272"/>
                  <a:gd name="T28" fmla="*/ 15 w 172"/>
                  <a:gd name="T29" fmla="*/ 5 h 272"/>
                  <a:gd name="T30" fmla="*/ 14 w 172"/>
                  <a:gd name="T31" fmla="*/ 7 h 272"/>
                  <a:gd name="T32" fmla="*/ 11 w 172"/>
                  <a:gd name="T33" fmla="*/ 11 h 272"/>
                  <a:gd name="T34" fmla="*/ 9 w 172"/>
                  <a:gd name="T35" fmla="*/ 13 h 272"/>
                  <a:gd name="T36" fmla="*/ 9 w 172"/>
                  <a:gd name="T37" fmla="*/ 15 h 272"/>
                  <a:gd name="T38" fmla="*/ 7 w 172"/>
                  <a:gd name="T39" fmla="*/ 22 h 272"/>
                  <a:gd name="T40" fmla="*/ 2 w 172"/>
                  <a:gd name="T41" fmla="*/ 37 h 272"/>
                  <a:gd name="T42" fmla="*/ 1 w 172"/>
                  <a:gd name="T43" fmla="*/ 44 h 272"/>
                  <a:gd name="T44" fmla="*/ 1 w 172"/>
                  <a:gd name="T45" fmla="*/ 47 h 272"/>
                  <a:gd name="T46" fmla="*/ 0 w 172"/>
                  <a:gd name="T47" fmla="*/ 49 h 272"/>
                  <a:gd name="T48" fmla="*/ 1 w 172"/>
                  <a:gd name="T49" fmla="*/ 51 h 272"/>
                  <a:gd name="T50" fmla="*/ 1 w 172"/>
                  <a:gd name="T51" fmla="*/ 53 h 272"/>
                  <a:gd name="T52" fmla="*/ 1 w 172"/>
                  <a:gd name="T53" fmla="*/ 55 h 272"/>
                  <a:gd name="T54" fmla="*/ 2 w 172"/>
                  <a:gd name="T55" fmla="*/ 56 h 272"/>
                  <a:gd name="T56" fmla="*/ 4 w 172"/>
                  <a:gd name="T57" fmla="*/ 58 h 272"/>
                  <a:gd name="T58" fmla="*/ 4 w 172"/>
                  <a:gd name="T59" fmla="*/ 59 h 272"/>
                  <a:gd name="T60" fmla="*/ 6 w 172"/>
                  <a:gd name="T61" fmla="*/ 60 h 272"/>
                  <a:gd name="T62" fmla="*/ 9 w 172"/>
                  <a:gd name="T63" fmla="*/ 60 h 272"/>
                  <a:gd name="T64" fmla="*/ 11 w 172"/>
                  <a:gd name="T65" fmla="*/ 60 h 272"/>
                  <a:gd name="T66" fmla="*/ 17 w 172"/>
                  <a:gd name="T67" fmla="*/ 61 h 272"/>
                  <a:gd name="T68" fmla="*/ 18 w 172"/>
                  <a:gd name="T69" fmla="*/ 60 h 272"/>
                  <a:gd name="T70" fmla="*/ 20 w 172"/>
                  <a:gd name="T71" fmla="*/ 60 h 272"/>
                  <a:gd name="T72" fmla="*/ 22 w 172"/>
                  <a:gd name="T73" fmla="*/ 59 h 272"/>
                  <a:gd name="T74" fmla="*/ 23 w 172"/>
                  <a:gd name="T75" fmla="*/ 58 h 272"/>
                  <a:gd name="T76" fmla="*/ 25 w 172"/>
                  <a:gd name="T77" fmla="*/ 56 h 272"/>
                  <a:gd name="T78" fmla="*/ 26 w 172"/>
                  <a:gd name="T79" fmla="*/ 55 h 272"/>
                  <a:gd name="T80" fmla="*/ 27 w 172"/>
                  <a:gd name="T81" fmla="*/ 54 h 272"/>
                  <a:gd name="T82" fmla="*/ 28 w 172"/>
                  <a:gd name="T83" fmla="*/ 51 h 272"/>
                  <a:gd name="T84" fmla="*/ 30 w 172"/>
                  <a:gd name="T85" fmla="*/ 47 h 272"/>
                  <a:gd name="T86" fmla="*/ 31 w 172"/>
                  <a:gd name="T87" fmla="*/ 42 h 272"/>
                  <a:gd name="T88" fmla="*/ 35 w 172"/>
                  <a:gd name="T89" fmla="*/ 27 h 272"/>
                  <a:gd name="T90" fmla="*/ 38 w 172"/>
                  <a:gd name="T91" fmla="*/ 15 h 272"/>
                  <a:gd name="T92" fmla="*/ 39 w 172"/>
                  <a:gd name="T93" fmla="*/ 11 h 27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2" h="272">
                    <a:moveTo>
                      <a:pt x="171" y="37"/>
                    </a:moveTo>
                    <a:lnTo>
                      <a:pt x="172" y="34"/>
                    </a:lnTo>
                    <a:lnTo>
                      <a:pt x="172" y="31"/>
                    </a:lnTo>
                    <a:lnTo>
                      <a:pt x="172" y="28"/>
                    </a:lnTo>
                    <a:lnTo>
                      <a:pt x="172" y="26"/>
                    </a:lnTo>
                    <a:lnTo>
                      <a:pt x="172" y="23"/>
                    </a:lnTo>
                    <a:lnTo>
                      <a:pt x="171" y="20"/>
                    </a:lnTo>
                    <a:lnTo>
                      <a:pt x="170" y="17"/>
                    </a:lnTo>
                    <a:lnTo>
                      <a:pt x="169" y="14"/>
                    </a:lnTo>
                    <a:lnTo>
                      <a:pt x="168" y="11"/>
                    </a:lnTo>
                    <a:lnTo>
                      <a:pt x="167" y="9"/>
                    </a:lnTo>
                    <a:lnTo>
                      <a:pt x="167" y="8"/>
                    </a:lnTo>
                    <a:lnTo>
                      <a:pt x="166" y="6"/>
                    </a:lnTo>
                    <a:lnTo>
                      <a:pt x="165" y="5"/>
                    </a:lnTo>
                    <a:lnTo>
                      <a:pt x="164" y="5"/>
                    </a:lnTo>
                    <a:lnTo>
                      <a:pt x="163" y="4"/>
                    </a:lnTo>
                    <a:lnTo>
                      <a:pt x="162" y="3"/>
                    </a:lnTo>
                    <a:lnTo>
                      <a:pt x="161" y="3"/>
                    </a:lnTo>
                    <a:lnTo>
                      <a:pt x="160" y="1"/>
                    </a:lnTo>
                    <a:lnTo>
                      <a:pt x="159" y="1"/>
                    </a:lnTo>
                    <a:lnTo>
                      <a:pt x="156" y="1"/>
                    </a:lnTo>
                    <a:lnTo>
                      <a:pt x="154" y="0"/>
                    </a:lnTo>
                    <a:lnTo>
                      <a:pt x="148" y="1"/>
                    </a:lnTo>
                    <a:lnTo>
                      <a:pt x="143" y="1"/>
                    </a:lnTo>
                    <a:lnTo>
                      <a:pt x="136" y="1"/>
                    </a:lnTo>
                    <a:lnTo>
                      <a:pt x="131" y="1"/>
                    </a:lnTo>
                    <a:lnTo>
                      <a:pt x="126" y="0"/>
                    </a:lnTo>
                    <a:lnTo>
                      <a:pt x="120" y="1"/>
                    </a:lnTo>
                    <a:lnTo>
                      <a:pt x="114" y="1"/>
                    </a:lnTo>
                    <a:lnTo>
                      <a:pt x="109" y="1"/>
                    </a:lnTo>
                    <a:lnTo>
                      <a:pt x="106" y="3"/>
                    </a:lnTo>
                    <a:lnTo>
                      <a:pt x="103" y="3"/>
                    </a:lnTo>
                    <a:lnTo>
                      <a:pt x="100" y="4"/>
                    </a:lnTo>
                    <a:lnTo>
                      <a:pt x="98" y="4"/>
                    </a:lnTo>
                    <a:lnTo>
                      <a:pt x="95" y="5"/>
                    </a:lnTo>
                    <a:lnTo>
                      <a:pt x="93" y="6"/>
                    </a:lnTo>
                    <a:lnTo>
                      <a:pt x="89" y="7"/>
                    </a:lnTo>
                    <a:lnTo>
                      <a:pt x="87" y="8"/>
                    </a:lnTo>
                    <a:lnTo>
                      <a:pt x="85" y="9"/>
                    </a:lnTo>
                    <a:lnTo>
                      <a:pt x="82" y="11"/>
                    </a:lnTo>
                    <a:lnTo>
                      <a:pt x="80" y="12"/>
                    </a:lnTo>
                    <a:lnTo>
                      <a:pt x="78" y="14"/>
                    </a:lnTo>
                    <a:lnTo>
                      <a:pt x="73" y="17"/>
                    </a:lnTo>
                    <a:lnTo>
                      <a:pt x="69" y="22"/>
                    </a:lnTo>
                    <a:lnTo>
                      <a:pt x="65" y="25"/>
                    </a:lnTo>
                    <a:lnTo>
                      <a:pt x="61" y="29"/>
                    </a:lnTo>
                    <a:lnTo>
                      <a:pt x="60" y="31"/>
                    </a:lnTo>
                    <a:lnTo>
                      <a:pt x="57" y="33"/>
                    </a:lnTo>
                    <a:lnTo>
                      <a:pt x="55" y="36"/>
                    </a:lnTo>
                    <a:lnTo>
                      <a:pt x="54" y="38"/>
                    </a:lnTo>
                    <a:lnTo>
                      <a:pt x="49" y="48"/>
                    </a:lnTo>
                    <a:lnTo>
                      <a:pt x="46" y="53"/>
                    </a:lnTo>
                    <a:lnTo>
                      <a:pt x="43" y="58"/>
                    </a:lnTo>
                    <a:lnTo>
                      <a:pt x="41" y="60"/>
                    </a:lnTo>
                    <a:lnTo>
                      <a:pt x="40" y="62"/>
                    </a:lnTo>
                    <a:lnTo>
                      <a:pt x="39" y="65"/>
                    </a:lnTo>
                    <a:lnTo>
                      <a:pt x="38" y="67"/>
                    </a:lnTo>
                    <a:lnTo>
                      <a:pt x="36" y="73"/>
                    </a:lnTo>
                    <a:lnTo>
                      <a:pt x="35" y="78"/>
                    </a:lnTo>
                    <a:lnTo>
                      <a:pt x="30" y="100"/>
                    </a:lnTo>
                    <a:lnTo>
                      <a:pt x="23" y="122"/>
                    </a:lnTo>
                    <a:lnTo>
                      <a:pt x="17" y="144"/>
                    </a:lnTo>
                    <a:lnTo>
                      <a:pt x="12" y="165"/>
                    </a:lnTo>
                    <a:lnTo>
                      <a:pt x="8" y="176"/>
                    </a:lnTo>
                    <a:lnTo>
                      <a:pt x="5" y="187"/>
                    </a:lnTo>
                    <a:lnTo>
                      <a:pt x="3" y="198"/>
                    </a:lnTo>
                    <a:lnTo>
                      <a:pt x="2" y="204"/>
                    </a:lnTo>
                    <a:lnTo>
                      <a:pt x="1" y="209"/>
                    </a:lnTo>
                    <a:lnTo>
                      <a:pt x="1" y="212"/>
                    </a:lnTo>
                    <a:lnTo>
                      <a:pt x="1" y="214"/>
                    </a:lnTo>
                    <a:lnTo>
                      <a:pt x="0" y="218"/>
                    </a:lnTo>
                    <a:lnTo>
                      <a:pt x="0" y="221"/>
                    </a:lnTo>
                    <a:lnTo>
                      <a:pt x="0" y="223"/>
                    </a:lnTo>
                    <a:lnTo>
                      <a:pt x="1" y="226"/>
                    </a:lnTo>
                    <a:lnTo>
                      <a:pt x="1" y="229"/>
                    </a:lnTo>
                    <a:lnTo>
                      <a:pt x="1" y="231"/>
                    </a:lnTo>
                    <a:lnTo>
                      <a:pt x="2" y="235"/>
                    </a:lnTo>
                    <a:lnTo>
                      <a:pt x="3" y="237"/>
                    </a:lnTo>
                    <a:lnTo>
                      <a:pt x="3" y="240"/>
                    </a:lnTo>
                    <a:lnTo>
                      <a:pt x="4" y="242"/>
                    </a:lnTo>
                    <a:lnTo>
                      <a:pt x="5" y="245"/>
                    </a:lnTo>
                    <a:lnTo>
                      <a:pt x="6" y="247"/>
                    </a:lnTo>
                    <a:lnTo>
                      <a:pt x="7" y="251"/>
                    </a:lnTo>
                    <a:lnTo>
                      <a:pt x="8" y="253"/>
                    </a:lnTo>
                    <a:lnTo>
                      <a:pt x="11" y="255"/>
                    </a:lnTo>
                    <a:lnTo>
                      <a:pt x="12" y="258"/>
                    </a:lnTo>
                    <a:lnTo>
                      <a:pt x="14" y="260"/>
                    </a:lnTo>
                    <a:lnTo>
                      <a:pt x="15" y="262"/>
                    </a:lnTo>
                    <a:lnTo>
                      <a:pt x="17" y="263"/>
                    </a:lnTo>
                    <a:lnTo>
                      <a:pt x="20" y="266"/>
                    </a:lnTo>
                    <a:lnTo>
                      <a:pt x="22" y="267"/>
                    </a:lnTo>
                    <a:lnTo>
                      <a:pt x="24" y="268"/>
                    </a:lnTo>
                    <a:lnTo>
                      <a:pt x="28" y="269"/>
                    </a:lnTo>
                    <a:lnTo>
                      <a:pt x="30" y="270"/>
                    </a:lnTo>
                    <a:lnTo>
                      <a:pt x="33" y="271"/>
                    </a:lnTo>
                    <a:lnTo>
                      <a:pt x="35" y="271"/>
                    </a:lnTo>
                    <a:lnTo>
                      <a:pt x="38" y="271"/>
                    </a:lnTo>
                    <a:lnTo>
                      <a:pt x="41" y="271"/>
                    </a:lnTo>
                    <a:lnTo>
                      <a:pt x="47" y="271"/>
                    </a:lnTo>
                    <a:lnTo>
                      <a:pt x="59" y="271"/>
                    </a:lnTo>
                    <a:lnTo>
                      <a:pt x="64" y="271"/>
                    </a:lnTo>
                    <a:lnTo>
                      <a:pt x="69" y="272"/>
                    </a:lnTo>
                    <a:lnTo>
                      <a:pt x="72" y="272"/>
                    </a:lnTo>
                    <a:lnTo>
                      <a:pt x="74" y="272"/>
                    </a:lnTo>
                    <a:lnTo>
                      <a:pt x="78" y="271"/>
                    </a:lnTo>
                    <a:lnTo>
                      <a:pt x="81" y="271"/>
                    </a:lnTo>
                    <a:lnTo>
                      <a:pt x="83" y="270"/>
                    </a:lnTo>
                    <a:lnTo>
                      <a:pt x="86" y="269"/>
                    </a:lnTo>
                    <a:lnTo>
                      <a:pt x="88" y="268"/>
                    </a:lnTo>
                    <a:lnTo>
                      <a:pt x="90" y="267"/>
                    </a:lnTo>
                    <a:lnTo>
                      <a:pt x="94" y="264"/>
                    </a:lnTo>
                    <a:lnTo>
                      <a:pt x="96" y="263"/>
                    </a:lnTo>
                    <a:lnTo>
                      <a:pt x="98" y="261"/>
                    </a:lnTo>
                    <a:lnTo>
                      <a:pt x="100" y="259"/>
                    </a:lnTo>
                    <a:lnTo>
                      <a:pt x="102" y="258"/>
                    </a:lnTo>
                    <a:lnTo>
                      <a:pt x="104" y="256"/>
                    </a:lnTo>
                    <a:lnTo>
                      <a:pt x="105" y="254"/>
                    </a:lnTo>
                    <a:lnTo>
                      <a:pt x="107" y="252"/>
                    </a:lnTo>
                    <a:lnTo>
                      <a:pt x="110" y="250"/>
                    </a:lnTo>
                    <a:lnTo>
                      <a:pt x="111" y="247"/>
                    </a:lnTo>
                    <a:lnTo>
                      <a:pt x="113" y="244"/>
                    </a:lnTo>
                    <a:lnTo>
                      <a:pt x="114" y="242"/>
                    </a:lnTo>
                    <a:lnTo>
                      <a:pt x="115" y="240"/>
                    </a:lnTo>
                    <a:lnTo>
                      <a:pt x="117" y="237"/>
                    </a:lnTo>
                    <a:lnTo>
                      <a:pt x="119" y="233"/>
                    </a:lnTo>
                    <a:lnTo>
                      <a:pt x="121" y="227"/>
                    </a:lnTo>
                    <a:lnTo>
                      <a:pt x="123" y="222"/>
                    </a:lnTo>
                    <a:lnTo>
                      <a:pt x="125" y="217"/>
                    </a:lnTo>
                    <a:lnTo>
                      <a:pt x="127" y="211"/>
                    </a:lnTo>
                    <a:lnTo>
                      <a:pt x="128" y="206"/>
                    </a:lnTo>
                    <a:lnTo>
                      <a:pt x="129" y="199"/>
                    </a:lnTo>
                    <a:lnTo>
                      <a:pt x="132" y="189"/>
                    </a:lnTo>
                    <a:lnTo>
                      <a:pt x="137" y="166"/>
                    </a:lnTo>
                    <a:lnTo>
                      <a:pt x="143" y="145"/>
                    </a:lnTo>
                    <a:lnTo>
                      <a:pt x="148" y="124"/>
                    </a:lnTo>
                    <a:lnTo>
                      <a:pt x="154" y="102"/>
                    </a:lnTo>
                    <a:lnTo>
                      <a:pt x="161" y="80"/>
                    </a:lnTo>
                    <a:lnTo>
                      <a:pt x="164" y="70"/>
                    </a:lnTo>
                    <a:lnTo>
                      <a:pt x="166" y="59"/>
                    </a:lnTo>
                    <a:lnTo>
                      <a:pt x="168" y="53"/>
                    </a:lnTo>
                    <a:lnTo>
                      <a:pt x="169" y="47"/>
                    </a:lnTo>
                    <a:lnTo>
                      <a:pt x="170" y="42"/>
                    </a:lnTo>
                    <a:lnTo>
                      <a:pt x="171"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00" name="Freeform 89"/>
              <p:cNvSpPr>
                <a:spLocks/>
              </p:cNvSpPr>
              <p:nvPr/>
            </p:nvSpPr>
            <p:spPr bwMode="auto">
              <a:xfrm>
                <a:off x="2455" y="957"/>
                <a:ext cx="9" cy="38"/>
              </a:xfrm>
              <a:custGeom>
                <a:avLst/>
                <a:gdLst>
                  <a:gd name="T0" fmla="*/ 1 w 17"/>
                  <a:gd name="T1" fmla="*/ 0 h 57"/>
                  <a:gd name="T2" fmla="*/ 1 w 17"/>
                  <a:gd name="T3" fmla="*/ 1 h 57"/>
                  <a:gd name="T4" fmla="*/ 1 w 17"/>
                  <a:gd name="T5" fmla="*/ 2 h 57"/>
                  <a:gd name="T6" fmla="*/ 1 w 17"/>
                  <a:gd name="T7" fmla="*/ 3 h 57"/>
                  <a:gd name="T8" fmla="*/ 0 w 17"/>
                  <a:gd name="T9" fmla="*/ 5 h 57"/>
                  <a:gd name="T10" fmla="*/ 0 w 17"/>
                  <a:gd name="T11" fmla="*/ 6 h 57"/>
                  <a:gd name="T12" fmla="*/ 1 w 17"/>
                  <a:gd name="T13" fmla="*/ 7 h 57"/>
                  <a:gd name="T14" fmla="*/ 1 w 17"/>
                  <a:gd name="T15" fmla="*/ 8 h 57"/>
                  <a:gd name="T16" fmla="*/ 1 w 17"/>
                  <a:gd name="T17" fmla="*/ 9 h 57"/>
                  <a:gd name="T18" fmla="*/ 1 w 17"/>
                  <a:gd name="T19" fmla="*/ 9 h 57"/>
                  <a:gd name="T20" fmla="*/ 1 w 17"/>
                  <a:gd name="T21" fmla="*/ 10 h 57"/>
                  <a:gd name="T22" fmla="*/ 1 w 17"/>
                  <a:gd name="T23" fmla="*/ 11 h 57"/>
                  <a:gd name="T24" fmla="*/ 1 w 17"/>
                  <a:gd name="T25" fmla="*/ 11 h 57"/>
                  <a:gd name="T26" fmla="*/ 1 w 17"/>
                  <a:gd name="T27" fmla="*/ 12 h 57"/>
                  <a:gd name="T28" fmla="*/ 2 w 17"/>
                  <a:gd name="T29" fmla="*/ 13 h 57"/>
                  <a:gd name="T30" fmla="*/ 2 w 17"/>
                  <a:gd name="T31" fmla="*/ 15 h 57"/>
                  <a:gd name="T32" fmla="*/ 2 w 17"/>
                  <a:gd name="T33" fmla="*/ 17 h 57"/>
                  <a:gd name="T34" fmla="*/ 2 w 17"/>
                  <a:gd name="T35" fmla="*/ 17 h 57"/>
                  <a:gd name="T36" fmla="*/ 3 w 17"/>
                  <a:gd name="T37" fmla="*/ 17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7" h="57">
                    <a:moveTo>
                      <a:pt x="4" y="0"/>
                    </a:moveTo>
                    <a:lnTo>
                      <a:pt x="3" y="5"/>
                    </a:lnTo>
                    <a:lnTo>
                      <a:pt x="1" y="8"/>
                    </a:lnTo>
                    <a:lnTo>
                      <a:pt x="1" y="12"/>
                    </a:lnTo>
                    <a:lnTo>
                      <a:pt x="0" y="16"/>
                    </a:lnTo>
                    <a:lnTo>
                      <a:pt x="0" y="20"/>
                    </a:lnTo>
                    <a:lnTo>
                      <a:pt x="1" y="24"/>
                    </a:lnTo>
                    <a:lnTo>
                      <a:pt x="1" y="27"/>
                    </a:lnTo>
                    <a:lnTo>
                      <a:pt x="3" y="31"/>
                    </a:lnTo>
                    <a:lnTo>
                      <a:pt x="3" y="32"/>
                    </a:lnTo>
                    <a:lnTo>
                      <a:pt x="4" y="34"/>
                    </a:lnTo>
                    <a:lnTo>
                      <a:pt x="5" y="37"/>
                    </a:lnTo>
                    <a:lnTo>
                      <a:pt x="6" y="38"/>
                    </a:lnTo>
                    <a:lnTo>
                      <a:pt x="7" y="41"/>
                    </a:lnTo>
                    <a:lnTo>
                      <a:pt x="9" y="44"/>
                    </a:lnTo>
                    <a:lnTo>
                      <a:pt x="13" y="52"/>
                    </a:lnTo>
                    <a:lnTo>
                      <a:pt x="15" y="55"/>
                    </a:lnTo>
                    <a:lnTo>
                      <a:pt x="16" y="56"/>
                    </a:lnTo>
                    <a:lnTo>
                      <a:pt x="17"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501" name="Line 90"/>
              <p:cNvSpPr>
                <a:spLocks noChangeShapeType="1"/>
              </p:cNvSpPr>
              <p:nvPr/>
            </p:nvSpPr>
            <p:spPr bwMode="auto">
              <a:xfrm flipH="1">
                <a:off x="2604" y="749"/>
                <a:ext cx="21"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502" name="Line 91"/>
              <p:cNvSpPr>
                <a:spLocks noChangeShapeType="1"/>
              </p:cNvSpPr>
              <p:nvPr/>
            </p:nvSpPr>
            <p:spPr bwMode="auto">
              <a:xfrm flipH="1">
                <a:off x="2553" y="749"/>
                <a:ext cx="25"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6488" name="Freeform 92"/>
            <p:cNvSpPr>
              <a:spLocks/>
            </p:cNvSpPr>
            <p:nvPr/>
          </p:nvSpPr>
          <p:spPr bwMode="auto">
            <a:xfrm>
              <a:off x="1068" y="2368"/>
              <a:ext cx="11" cy="28"/>
            </a:xfrm>
            <a:custGeom>
              <a:avLst/>
              <a:gdLst>
                <a:gd name="T0" fmla="*/ 1 w 16"/>
                <a:gd name="T1" fmla="*/ 0 h 56"/>
                <a:gd name="T2" fmla="*/ 1 w 16"/>
                <a:gd name="T3" fmla="*/ 1 h 56"/>
                <a:gd name="T4" fmla="*/ 1 w 16"/>
                <a:gd name="T5" fmla="*/ 1 h 56"/>
                <a:gd name="T6" fmla="*/ 1 w 16"/>
                <a:gd name="T7" fmla="*/ 1 h 56"/>
                <a:gd name="T8" fmla="*/ 0 w 16"/>
                <a:gd name="T9" fmla="*/ 1 h 56"/>
                <a:gd name="T10" fmla="*/ 0 w 16"/>
                <a:gd name="T11" fmla="*/ 2 h 56"/>
                <a:gd name="T12" fmla="*/ 0 w 16"/>
                <a:gd name="T13" fmla="*/ 2 h 56"/>
                <a:gd name="T14" fmla="*/ 0 w 16"/>
                <a:gd name="T15" fmla="*/ 2 h 56"/>
                <a:gd name="T16" fmla="*/ 0 w 16"/>
                <a:gd name="T17" fmla="*/ 2 h 56"/>
                <a:gd name="T18" fmla="*/ 0 w 16"/>
                <a:gd name="T19" fmla="*/ 3 h 56"/>
                <a:gd name="T20" fmla="*/ 0 w 16"/>
                <a:gd name="T21" fmla="*/ 3 h 56"/>
                <a:gd name="T22" fmla="*/ 0 w 16"/>
                <a:gd name="T23" fmla="*/ 3 h 56"/>
                <a:gd name="T24" fmla="*/ 0 w 16"/>
                <a:gd name="T25" fmla="*/ 3 h 56"/>
                <a:gd name="T26" fmla="*/ 0 w 16"/>
                <a:gd name="T27" fmla="*/ 3 h 56"/>
                <a:gd name="T28" fmla="*/ 0 w 16"/>
                <a:gd name="T29" fmla="*/ 4 h 56"/>
                <a:gd name="T30" fmla="*/ 1 w 16"/>
                <a:gd name="T31" fmla="*/ 4 h 56"/>
                <a:gd name="T32" fmla="*/ 1 w 16"/>
                <a:gd name="T33" fmla="*/ 4 h 56"/>
                <a:gd name="T34" fmla="*/ 1 w 16"/>
                <a:gd name="T35" fmla="*/ 4 h 56"/>
                <a:gd name="T36" fmla="*/ 1 w 16"/>
                <a:gd name="T37" fmla="*/ 5 h 56"/>
                <a:gd name="T38" fmla="*/ 1 w 16"/>
                <a:gd name="T39" fmla="*/ 5 h 56"/>
                <a:gd name="T40" fmla="*/ 1 w 16"/>
                <a:gd name="T41" fmla="*/ 5 h 56"/>
                <a:gd name="T42" fmla="*/ 1 w 16"/>
                <a:gd name="T43" fmla="*/ 5 h 56"/>
                <a:gd name="T44" fmla="*/ 2 w 16"/>
                <a:gd name="T45" fmla="*/ 5 h 56"/>
                <a:gd name="T46" fmla="*/ 2 w 16"/>
                <a:gd name="T47" fmla="*/ 6 h 56"/>
                <a:gd name="T48" fmla="*/ 4 w 16"/>
                <a:gd name="T49" fmla="*/ 7 h 56"/>
                <a:gd name="T50" fmla="*/ 4 w 16"/>
                <a:gd name="T51" fmla="*/ 7 h 56"/>
                <a:gd name="T52" fmla="*/ 5 w 16"/>
                <a:gd name="T53" fmla="*/ 7 h 56"/>
                <a:gd name="T54" fmla="*/ 5 w 16"/>
                <a:gd name="T55" fmla="*/ 7 h 56"/>
                <a:gd name="T56" fmla="*/ 6 w 16"/>
                <a:gd name="T57" fmla="*/ 7 h 5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 h="56">
                  <a:moveTo>
                    <a:pt x="2" y="0"/>
                  </a:moveTo>
                  <a:lnTo>
                    <a:pt x="1" y="2"/>
                  </a:lnTo>
                  <a:lnTo>
                    <a:pt x="1" y="3"/>
                  </a:lnTo>
                  <a:lnTo>
                    <a:pt x="1" y="5"/>
                  </a:lnTo>
                  <a:lnTo>
                    <a:pt x="0" y="7"/>
                  </a:lnTo>
                  <a:lnTo>
                    <a:pt x="0" y="9"/>
                  </a:lnTo>
                  <a:lnTo>
                    <a:pt x="0" y="10"/>
                  </a:lnTo>
                  <a:lnTo>
                    <a:pt x="0" y="12"/>
                  </a:lnTo>
                  <a:lnTo>
                    <a:pt x="0" y="14"/>
                  </a:lnTo>
                  <a:lnTo>
                    <a:pt x="0" y="17"/>
                  </a:lnTo>
                  <a:lnTo>
                    <a:pt x="0" y="19"/>
                  </a:lnTo>
                  <a:lnTo>
                    <a:pt x="0" y="20"/>
                  </a:lnTo>
                  <a:lnTo>
                    <a:pt x="0" y="22"/>
                  </a:lnTo>
                  <a:lnTo>
                    <a:pt x="0" y="24"/>
                  </a:lnTo>
                  <a:lnTo>
                    <a:pt x="0" y="26"/>
                  </a:lnTo>
                  <a:lnTo>
                    <a:pt x="1" y="27"/>
                  </a:lnTo>
                  <a:lnTo>
                    <a:pt x="1" y="29"/>
                  </a:lnTo>
                  <a:lnTo>
                    <a:pt x="2" y="31"/>
                  </a:lnTo>
                  <a:lnTo>
                    <a:pt x="2" y="33"/>
                  </a:lnTo>
                  <a:lnTo>
                    <a:pt x="3" y="35"/>
                  </a:lnTo>
                  <a:lnTo>
                    <a:pt x="4" y="37"/>
                  </a:lnTo>
                  <a:lnTo>
                    <a:pt x="5" y="38"/>
                  </a:lnTo>
                  <a:lnTo>
                    <a:pt x="6" y="40"/>
                  </a:lnTo>
                  <a:lnTo>
                    <a:pt x="7" y="43"/>
                  </a:lnTo>
                  <a:lnTo>
                    <a:pt x="12" y="50"/>
                  </a:lnTo>
                  <a:lnTo>
                    <a:pt x="13" y="51"/>
                  </a:lnTo>
                  <a:lnTo>
                    <a:pt x="14" y="53"/>
                  </a:lnTo>
                  <a:lnTo>
                    <a:pt x="15" y="54"/>
                  </a:lnTo>
                  <a:lnTo>
                    <a:pt x="16"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89" name="Freeform 93"/>
            <p:cNvSpPr>
              <a:spLocks/>
            </p:cNvSpPr>
            <p:nvPr/>
          </p:nvSpPr>
          <p:spPr bwMode="auto">
            <a:xfrm>
              <a:off x="1009" y="2260"/>
              <a:ext cx="84" cy="136"/>
            </a:xfrm>
            <a:custGeom>
              <a:avLst/>
              <a:gdLst>
                <a:gd name="T0" fmla="*/ 20 w 172"/>
                <a:gd name="T1" fmla="*/ 4 h 270"/>
                <a:gd name="T2" fmla="*/ 20 w 172"/>
                <a:gd name="T3" fmla="*/ 4 h 270"/>
                <a:gd name="T4" fmla="*/ 20 w 172"/>
                <a:gd name="T5" fmla="*/ 3 h 270"/>
                <a:gd name="T6" fmla="*/ 20 w 172"/>
                <a:gd name="T7" fmla="*/ 2 h 270"/>
                <a:gd name="T8" fmla="*/ 20 w 172"/>
                <a:gd name="T9" fmla="*/ 1 h 270"/>
                <a:gd name="T10" fmla="*/ 19 w 172"/>
                <a:gd name="T11" fmla="*/ 1 h 270"/>
                <a:gd name="T12" fmla="*/ 19 w 172"/>
                <a:gd name="T13" fmla="*/ 0 h 270"/>
                <a:gd name="T14" fmla="*/ 18 w 172"/>
                <a:gd name="T15" fmla="*/ 0 h 270"/>
                <a:gd name="T16" fmla="*/ 16 w 172"/>
                <a:gd name="T17" fmla="*/ 0 h 270"/>
                <a:gd name="T18" fmla="*/ 14 w 172"/>
                <a:gd name="T19" fmla="*/ 0 h 270"/>
                <a:gd name="T20" fmla="*/ 12 w 172"/>
                <a:gd name="T21" fmla="*/ 1 h 270"/>
                <a:gd name="T22" fmla="*/ 11 w 172"/>
                <a:gd name="T23" fmla="*/ 1 h 270"/>
                <a:gd name="T24" fmla="*/ 10 w 172"/>
                <a:gd name="T25" fmla="*/ 1 h 270"/>
                <a:gd name="T26" fmla="*/ 9 w 172"/>
                <a:gd name="T27" fmla="*/ 2 h 270"/>
                <a:gd name="T28" fmla="*/ 8 w 172"/>
                <a:gd name="T29" fmla="*/ 3 h 270"/>
                <a:gd name="T30" fmla="*/ 7 w 172"/>
                <a:gd name="T31" fmla="*/ 4 h 270"/>
                <a:gd name="T32" fmla="*/ 6 w 172"/>
                <a:gd name="T33" fmla="*/ 5 h 270"/>
                <a:gd name="T34" fmla="*/ 5 w 172"/>
                <a:gd name="T35" fmla="*/ 7 h 270"/>
                <a:gd name="T36" fmla="*/ 5 w 172"/>
                <a:gd name="T37" fmla="*/ 8 h 270"/>
                <a:gd name="T38" fmla="*/ 4 w 172"/>
                <a:gd name="T39" fmla="*/ 9 h 270"/>
                <a:gd name="T40" fmla="*/ 3 w 172"/>
                <a:gd name="T41" fmla="*/ 14 h 270"/>
                <a:gd name="T42" fmla="*/ 1 w 172"/>
                <a:gd name="T43" fmla="*/ 21 h 270"/>
                <a:gd name="T44" fmla="*/ 0 w 172"/>
                <a:gd name="T45" fmla="*/ 24 h 270"/>
                <a:gd name="T46" fmla="*/ 0 w 172"/>
                <a:gd name="T47" fmla="*/ 26 h 270"/>
                <a:gd name="T48" fmla="*/ 0 w 172"/>
                <a:gd name="T49" fmla="*/ 28 h 270"/>
                <a:gd name="T50" fmla="*/ 0 w 172"/>
                <a:gd name="T51" fmla="*/ 29 h 270"/>
                <a:gd name="T52" fmla="*/ 0 w 172"/>
                <a:gd name="T53" fmla="*/ 30 h 270"/>
                <a:gd name="T54" fmla="*/ 0 w 172"/>
                <a:gd name="T55" fmla="*/ 32 h 270"/>
                <a:gd name="T56" fmla="*/ 1 w 172"/>
                <a:gd name="T57" fmla="*/ 32 h 270"/>
                <a:gd name="T58" fmla="*/ 1 w 172"/>
                <a:gd name="T59" fmla="*/ 33 h 270"/>
                <a:gd name="T60" fmla="*/ 2 w 172"/>
                <a:gd name="T61" fmla="*/ 34 h 270"/>
                <a:gd name="T62" fmla="*/ 2 w 172"/>
                <a:gd name="T63" fmla="*/ 34 h 270"/>
                <a:gd name="T64" fmla="*/ 3 w 172"/>
                <a:gd name="T65" fmla="*/ 34 h 270"/>
                <a:gd name="T66" fmla="*/ 4 w 172"/>
                <a:gd name="T67" fmla="*/ 34 h 270"/>
                <a:gd name="T68" fmla="*/ 5 w 172"/>
                <a:gd name="T69" fmla="*/ 35 h 270"/>
                <a:gd name="T70" fmla="*/ 8 w 172"/>
                <a:gd name="T71" fmla="*/ 35 h 270"/>
                <a:gd name="T72" fmla="*/ 9 w 172"/>
                <a:gd name="T73" fmla="*/ 35 h 270"/>
                <a:gd name="T74" fmla="*/ 10 w 172"/>
                <a:gd name="T75" fmla="*/ 34 h 270"/>
                <a:gd name="T76" fmla="*/ 10 w 172"/>
                <a:gd name="T77" fmla="*/ 34 h 270"/>
                <a:gd name="T78" fmla="*/ 11 w 172"/>
                <a:gd name="T79" fmla="*/ 34 h 270"/>
                <a:gd name="T80" fmla="*/ 12 w 172"/>
                <a:gd name="T81" fmla="*/ 33 h 270"/>
                <a:gd name="T82" fmla="*/ 13 w 172"/>
                <a:gd name="T83" fmla="*/ 32 h 270"/>
                <a:gd name="T84" fmla="*/ 13 w 172"/>
                <a:gd name="T85" fmla="*/ 30 h 270"/>
                <a:gd name="T86" fmla="*/ 14 w 172"/>
                <a:gd name="T87" fmla="*/ 29 h 270"/>
                <a:gd name="T88" fmla="*/ 15 w 172"/>
                <a:gd name="T89" fmla="*/ 28 h 270"/>
                <a:gd name="T90" fmla="*/ 15 w 172"/>
                <a:gd name="T91" fmla="*/ 25 h 270"/>
                <a:gd name="T92" fmla="*/ 16 w 172"/>
                <a:gd name="T93" fmla="*/ 20 h 270"/>
                <a:gd name="T94" fmla="*/ 18 w 172"/>
                <a:gd name="T95" fmla="*/ 14 h 270"/>
                <a:gd name="T96" fmla="*/ 19 w 172"/>
                <a:gd name="T97" fmla="*/ 9 h 270"/>
                <a:gd name="T98" fmla="*/ 20 w 172"/>
                <a:gd name="T99" fmla="*/ 6 h 2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2" h="270">
                  <a:moveTo>
                    <a:pt x="172" y="36"/>
                  </a:moveTo>
                  <a:lnTo>
                    <a:pt x="172" y="34"/>
                  </a:lnTo>
                  <a:lnTo>
                    <a:pt x="172" y="33"/>
                  </a:lnTo>
                  <a:lnTo>
                    <a:pt x="172" y="31"/>
                  </a:lnTo>
                  <a:lnTo>
                    <a:pt x="172" y="29"/>
                  </a:lnTo>
                  <a:lnTo>
                    <a:pt x="172" y="28"/>
                  </a:lnTo>
                  <a:lnTo>
                    <a:pt x="172" y="27"/>
                  </a:lnTo>
                  <a:lnTo>
                    <a:pt x="172" y="25"/>
                  </a:lnTo>
                  <a:lnTo>
                    <a:pt x="172" y="24"/>
                  </a:lnTo>
                  <a:lnTo>
                    <a:pt x="172" y="23"/>
                  </a:lnTo>
                  <a:lnTo>
                    <a:pt x="172" y="22"/>
                  </a:lnTo>
                  <a:lnTo>
                    <a:pt x="172" y="20"/>
                  </a:lnTo>
                  <a:lnTo>
                    <a:pt x="171" y="19"/>
                  </a:lnTo>
                  <a:lnTo>
                    <a:pt x="171" y="16"/>
                  </a:lnTo>
                  <a:lnTo>
                    <a:pt x="170" y="12"/>
                  </a:lnTo>
                  <a:lnTo>
                    <a:pt x="169" y="11"/>
                  </a:lnTo>
                  <a:lnTo>
                    <a:pt x="169" y="10"/>
                  </a:lnTo>
                  <a:lnTo>
                    <a:pt x="168" y="8"/>
                  </a:lnTo>
                  <a:lnTo>
                    <a:pt x="167" y="7"/>
                  </a:lnTo>
                  <a:lnTo>
                    <a:pt x="167" y="6"/>
                  </a:lnTo>
                  <a:lnTo>
                    <a:pt x="165" y="5"/>
                  </a:lnTo>
                  <a:lnTo>
                    <a:pt x="164" y="4"/>
                  </a:lnTo>
                  <a:lnTo>
                    <a:pt x="163" y="3"/>
                  </a:lnTo>
                  <a:lnTo>
                    <a:pt x="162" y="2"/>
                  </a:lnTo>
                  <a:lnTo>
                    <a:pt x="161" y="1"/>
                  </a:lnTo>
                  <a:lnTo>
                    <a:pt x="160" y="1"/>
                  </a:lnTo>
                  <a:lnTo>
                    <a:pt x="159" y="1"/>
                  </a:lnTo>
                  <a:lnTo>
                    <a:pt x="158" y="0"/>
                  </a:lnTo>
                  <a:lnTo>
                    <a:pt x="157" y="0"/>
                  </a:lnTo>
                  <a:lnTo>
                    <a:pt x="155" y="0"/>
                  </a:lnTo>
                  <a:lnTo>
                    <a:pt x="154" y="0"/>
                  </a:lnTo>
                  <a:lnTo>
                    <a:pt x="151" y="0"/>
                  </a:lnTo>
                  <a:lnTo>
                    <a:pt x="147" y="0"/>
                  </a:lnTo>
                  <a:lnTo>
                    <a:pt x="144" y="0"/>
                  </a:lnTo>
                  <a:lnTo>
                    <a:pt x="142" y="0"/>
                  </a:lnTo>
                  <a:lnTo>
                    <a:pt x="136" y="0"/>
                  </a:lnTo>
                  <a:lnTo>
                    <a:pt x="130" y="0"/>
                  </a:lnTo>
                  <a:lnTo>
                    <a:pt x="125" y="0"/>
                  </a:lnTo>
                  <a:lnTo>
                    <a:pt x="120" y="0"/>
                  </a:lnTo>
                  <a:lnTo>
                    <a:pt x="117" y="0"/>
                  </a:lnTo>
                  <a:lnTo>
                    <a:pt x="114" y="0"/>
                  </a:lnTo>
                  <a:lnTo>
                    <a:pt x="111" y="0"/>
                  </a:lnTo>
                  <a:lnTo>
                    <a:pt x="108" y="1"/>
                  </a:lnTo>
                  <a:lnTo>
                    <a:pt x="106" y="1"/>
                  </a:lnTo>
                  <a:lnTo>
                    <a:pt x="103" y="1"/>
                  </a:lnTo>
                  <a:lnTo>
                    <a:pt x="101" y="2"/>
                  </a:lnTo>
                  <a:lnTo>
                    <a:pt x="97" y="3"/>
                  </a:lnTo>
                  <a:lnTo>
                    <a:pt x="94" y="3"/>
                  </a:lnTo>
                  <a:lnTo>
                    <a:pt x="93" y="4"/>
                  </a:lnTo>
                  <a:lnTo>
                    <a:pt x="92" y="4"/>
                  </a:lnTo>
                  <a:lnTo>
                    <a:pt x="91" y="5"/>
                  </a:lnTo>
                  <a:lnTo>
                    <a:pt x="89" y="5"/>
                  </a:lnTo>
                  <a:lnTo>
                    <a:pt x="87" y="6"/>
                  </a:lnTo>
                  <a:lnTo>
                    <a:pt x="85" y="8"/>
                  </a:lnTo>
                  <a:lnTo>
                    <a:pt x="82" y="9"/>
                  </a:lnTo>
                  <a:lnTo>
                    <a:pt x="79" y="11"/>
                  </a:lnTo>
                  <a:lnTo>
                    <a:pt x="77" y="12"/>
                  </a:lnTo>
                  <a:lnTo>
                    <a:pt x="75" y="14"/>
                  </a:lnTo>
                  <a:lnTo>
                    <a:pt x="73" y="16"/>
                  </a:lnTo>
                  <a:lnTo>
                    <a:pt x="71" y="18"/>
                  </a:lnTo>
                  <a:lnTo>
                    <a:pt x="69" y="20"/>
                  </a:lnTo>
                  <a:lnTo>
                    <a:pt x="64" y="24"/>
                  </a:lnTo>
                  <a:lnTo>
                    <a:pt x="62" y="26"/>
                  </a:lnTo>
                  <a:lnTo>
                    <a:pt x="61" y="27"/>
                  </a:lnTo>
                  <a:lnTo>
                    <a:pt x="59" y="29"/>
                  </a:lnTo>
                  <a:lnTo>
                    <a:pt x="57" y="31"/>
                  </a:lnTo>
                  <a:lnTo>
                    <a:pt x="56" y="34"/>
                  </a:lnTo>
                  <a:lnTo>
                    <a:pt x="56" y="35"/>
                  </a:lnTo>
                  <a:lnTo>
                    <a:pt x="54" y="37"/>
                  </a:lnTo>
                  <a:lnTo>
                    <a:pt x="52" y="41"/>
                  </a:lnTo>
                  <a:lnTo>
                    <a:pt x="48" y="46"/>
                  </a:lnTo>
                  <a:lnTo>
                    <a:pt x="45" y="51"/>
                  </a:lnTo>
                  <a:lnTo>
                    <a:pt x="44" y="54"/>
                  </a:lnTo>
                  <a:lnTo>
                    <a:pt x="43" y="56"/>
                  </a:lnTo>
                  <a:lnTo>
                    <a:pt x="41" y="58"/>
                  </a:lnTo>
                  <a:lnTo>
                    <a:pt x="40" y="61"/>
                  </a:lnTo>
                  <a:lnTo>
                    <a:pt x="39" y="63"/>
                  </a:lnTo>
                  <a:lnTo>
                    <a:pt x="38" y="67"/>
                  </a:lnTo>
                  <a:lnTo>
                    <a:pt x="37" y="69"/>
                  </a:lnTo>
                  <a:lnTo>
                    <a:pt x="37" y="72"/>
                  </a:lnTo>
                  <a:lnTo>
                    <a:pt x="35" y="77"/>
                  </a:lnTo>
                  <a:lnTo>
                    <a:pt x="32" y="88"/>
                  </a:lnTo>
                  <a:lnTo>
                    <a:pt x="29" y="99"/>
                  </a:lnTo>
                  <a:lnTo>
                    <a:pt x="26" y="109"/>
                  </a:lnTo>
                  <a:lnTo>
                    <a:pt x="23" y="121"/>
                  </a:lnTo>
                  <a:lnTo>
                    <a:pt x="16" y="142"/>
                  </a:lnTo>
                  <a:lnTo>
                    <a:pt x="14" y="153"/>
                  </a:lnTo>
                  <a:lnTo>
                    <a:pt x="11" y="164"/>
                  </a:lnTo>
                  <a:lnTo>
                    <a:pt x="8" y="175"/>
                  </a:lnTo>
                  <a:lnTo>
                    <a:pt x="7" y="181"/>
                  </a:lnTo>
                  <a:lnTo>
                    <a:pt x="6" y="186"/>
                  </a:lnTo>
                  <a:lnTo>
                    <a:pt x="4" y="191"/>
                  </a:lnTo>
                  <a:lnTo>
                    <a:pt x="3" y="197"/>
                  </a:lnTo>
                  <a:lnTo>
                    <a:pt x="3" y="200"/>
                  </a:lnTo>
                  <a:lnTo>
                    <a:pt x="2" y="202"/>
                  </a:lnTo>
                  <a:lnTo>
                    <a:pt x="2" y="205"/>
                  </a:lnTo>
                  <a:lnTo>
                    <a:pt x="0" y="207"/>
                  </a:lnTo>
                  <a:lnTo>
                    <a:pt x="0" y="210"/>
                  </a:lnTo>
                  <a:lnTo>
                    <a:pt x="0" y="214"/>
                  </a:lnTo>
                  <a:lnTo>
                    <a:pt x="0" y="216"/>
                  </a:lnTo>
                  <a:lnTo>
                    <a:pt x="0" y="219"/>
                  </a:lnTo>
                  <a:lnTo>
                    <a:pt x="0" y="222"/>
                  </a:lnTo>
                  <a:lnTo>
                    <a:pt x="0" y="224"/>
                  </a:lnTo>
                  <a:lnTo>
                    <a:pt x="0" y="227"/>
                  </a:lnTo>
                  <a:lnTo>
                    <a:pt x="2" y="231"/>
                  </a:lnTo>
                  <a:lnTo>
                    <a:pt x="2" y="233"/>
                  </a:lnTo>
                  <a:lnTo>
                    <a:pt x="3" y="236"/>
                  </a:lnTo>
                  <a:lnTo>
                    <a:pt x="3" y="238"/>
                  </a:lnTo>
                  <a:lnTo>
                    <a:pt x="4" y="241"/>
                  </a:lnTo>
                  <a:lnTo>
                    <a:pt x="5" y="243"/>
                  </a:lnTo>
                  <a:lnTo>
                    <a:pt x="6" y="247"/>
                  </a:lnTo>
                  <a:lnTo>
                    <a:pt x="7" y="249"/>
                  </a:lnTo>
                  <a:lnTo>
                    <a:pt x="8" y="252"/>
                  </a:lnTo>
                  <a:lnTo>
                    <a:pt x="9" y="253"/>
                  </a:lnTo>
                  <a:lnTo>
                    <a:pt x="10" y="254"/>
                  </a:lnTo>
                  <a:lnTo>
                    <a:pt x="10" y="255"/>
                  </a:lnTo>
                  <a:lnTo>
                    <a:pt x="11" y="256"/>
                  </a:lnTo>
                  <a:lnTo>
                    <a:pt x="12" y="257"/>
                  </a:lnTo>
                  <a:lnTo>
                    <a:pt x="13" y="258"/>
                  </a:lnTo>
                  <a:lnTo>
                    <a:pt x="14" y="259"/>
                  </a:lnTo>
                  <a:lnTo>
                    <a:pt x="15" y="260"/>
                  </a:lnTo>
                  <a:lnTo>
                    <a:pt x="16" y="261"/>
                  </a:lnTo>
                  <a:lnTo>
                    <a:pt x="17" y="263"/>
                  </a:lnTo>
                  <a:lnTo>
                    <a:pt x="19" y="264"/>
                  </a:lnTo>
                  <a:lnTo>
                    <a:pt x="20" y="264"/>
                  </a:lnTo>
                  <a:lnTo>
                    <a:pt x="21" y="265"/>
                  </a:lnTo>
                  <a:lnTo>
                    <a:pt x="22" y="266"/>
                  </a:lnTo>
                  <a:lnTo>
                    <a:pt x="23" y="266"/>
                  </a:lnTo>
                  <a:lnTo>
                    <a:pt x="24" y="267"/>
                  </a:lnTo>
                  <a:lnTo>
                    <a:pt x="26" y="267"/>
                  </a:lnTo>
                  <a:lnTo>
                    <a:pt x="27" y="268"/>
                  </a:lnTo>
                  <a:lnTo>
                    <a:pt x="28" y="268"/>
                  </a:lnTo>
                  <a:lnTo>
                    <a:pt x="29" y="269"/>
                  </a:lnTo>
                  <a:lnTo>
                    <a:pt x="31" y="269"/>
                  </a:lnTo>
                  <a:lnTo>
                    <a:pt x="32" y="269"/>
                  </a:lnTo>
                  <a:lnTo>
                    <a:pt x="36" y="269"/>
                  </a:lnTo>
                  <a:lnTo>
                    <a:pt x="38" y="270"/>
                  </a:lnTo>
                  <a:lnTo>
                    <a:pt x="41" y="270"/>
                  </a:lnTo>
                  <a:lnTo>
                    <a:pt x="44" y="270"/>
                  </a:lnTo>
                  <a:lnTo>
                    <a:pt x="46" y="270"/>
                  </a:lnTo>
                  <a:lnTo>
                    <a:pt x="58" y="270"/>
                  </a:lnTo>
                  <a:lnTo>
                    <a:pt x="60" y="270"/>
                  </a:lnTo>
                  <a:lnTo>
                    <a:pt x="63" y="270"/>
                  </a:lnTo>
                  <a:lnTo>
                    <a:pt x="69" y="270"/>
                  </a:lnTo>
                  <a:lnTo>
                    <a:pt x="72" y="270"/>
                  </a:lnTo>
                  <a:lnTo>
                    <a:pt x="75" y="270"/>
                  </a:lnTo>
                  <a:lnTo>
                    <a:pt x="76" y="270"/>
                  </a:lnTo>
                  <a:lnTo>
                    <a:pt x="77" y="270"/>
                  </a:lnTo>
                  <a:lnTo>
                    <a:pt x="79" y="270"/>
                  </a:lnTo>
                  <a:lnTo>
                    <a:pt x="80" y="269"/>
                  </a:lnTo>
                  <a:lnTo>
                    <a:pt x="81" y="269"/>
                  </a:lnTo>
                  <a:lnTo>
                    <a:pt x="82" y="269"/>
                  </a:lnTo>
                  <a:lnTo>
                    <a:pt x="85" y="268"/>
                  </a:lnTo>
                  <a:lnTo>
                    <a:pt x="86" y="268"/>
                  </a:lnTo>
                  <a:lnTo>
                    <a:pt x="87" y="267"/>
                  </a:lnTo>
                  <a:lnTo>
                    <a:pt x="88" y="267"/>
                  </a:lnTo>
                  <a:lnTo>
                    <a:pt x="89" y="266"/>
                  </a:lnTo>
                  <a:lnTo>
                    <a:pt x="91" y="265"/>
                  </a:lnTo>
                  <a:lnTo>
                    <a:pt x="92" y="265"/>
                  </a:lnTo>
                  <a:lnTo>
                    <a:pt x="93" y="264"/>
                  </a:lnTo>
                  <a:lnTo>
                    <a:pt x="95" y="261"/>
                  </a:lnTo>
                  <a:lnTo>
                    <a:pt x="97" y="260"/>
                  </a:lnTo>
                  <a:lnTo>
                    <a:pt x="99" y="258"/>
                  </a:lnTo>
                  <a:lnTo>
                    <a:pt x="102" y="256"/>
                  </a:lnTo>
                  <a:lnTo>
                    <a:pt x="104" y="254"/>
                  </a:lnTo>
                  <a:lnTo>
                    <a:pt x="106" y="252"/>
                  </a:lnTo>
                  <a:lnTo>
                    <a:pt x="107" y="250"/>
                  </a:lnTo>
                  <a:lnTo>
                    <a:pt x="109" y="248"/>
                  </a:lnTo>
                  <a:lnTo>
                    <a:pt x="110" y="245"/>
                  </a:lnTo>
                  <a:lnTo>
                    <a:pt x="112" y="243"/>
                  </a:lnTo>
                  <a:lnTo>
                    <a:pt x="113" y="240"/>
                  </a:lnTo>
                  <a:lnTo>
                    <a:pt x="115" y="238"/>
                  </a:lnTo>
                  <a:lnTo>
                    <a:pt x="117" y="236"/>
                  </a:lnTo>
                  <a:lnTo>
                    <a:pt x="118" y="233"/>
                  </a:lnTo>
                  <a:lnTo>
                    <a:pt x="119" y="231"/>
                  </a:lnTo>
                  <a:lnTo>
                    <a:pt x="120" y="228"/>
                  </a:lnTo>
                  <a:lnTo>
                    <a:pt x="121" y="225"/>
                  </a:lnTo>
                  <a:lnTo>
                    <a:pt x="122" y="223"/>
                  </a:lnTo>
                  <a:lnTo>
                    <a:pt x="123" y="220"/>
                  </a:lnTo>
                  <a:lnTo>
                    <a:pt x="124" y="218"/>
                  </a:lnTo>
                  <a:lnTo>
                    <a:pt x="124" y="215"/>
                  </a:lnTo>
                  <a:lnTo>
                    <a:pt x="126" y="209"/>
                  </a:lnTo>
                  <a:lnTo>
                    <a:pt x="127" y="204"/>
                  </a:lnTo>
                  <a:lnTo>
                    <a:pt x="129" y="199"/>
                  </a:lnTo>
                  <a:lnTo>
                    <a:pt x="131" y="187"/>
                  </a:lnTo>
                  <a:lnTo>
                    <a:pt x="134" y="176"/>
                  </a:lnTo>
                  <a:lnTo>
                    <a:pt x="137" y="166"/>
                  </a:lnTo>
                  <a:lnTo>
                    <a:pt x="139" y="155"/>
                  </a:lnTo>
                  <a:lnTo>
                    <a:pt x="142" y="143"/>
                  </a:lnTo>
                  <a:lnTo>
                    <a:pt x="145" y="133"/>
                  </a:lnTo>
                  <a:lnTo>
                    <a:pt x="147" y="122"/>
                  </a:lnTo>
                  <a:lnTo>
                    <a:pt x="151" y="111"/>
                  </a:lnTo>
                  <a:lnTo>
                    <a:pt x="154" y="101"/>
                  </a:lnTo>
                  <a:lnTo>
                    <a:pt x="157" y="89"/>
                  </a:lnTo>
                  <a:lnTo>
                    <a:pt x="160" y="78"/>
                  </a:lnTo>
                  <a:lnTo>
                    <a:pt x="163" y="68"/>
                  </a:lnTo>
                  <a:lnTo>
                    <a:pt x="164" y="62"/>
                  </a:lnTo>
                  <a:lnTo>
                    <a:pt x="167" y="57"/>
                  </a:lnTo>
                  <a:lnTo>
                    <a:pt x="168" y="52"/>
                  </a:lnTo>
                  <a:lnTo>
                    <a:pt x="169" y="46"/>
                  </a:lnTo>
                  <a:lnTo>
                    <a:pt x="170" y="40"/>
                  </a:lnTo>
                  <a:lnTo>
                    <a:pt x="171" y="38"/>
                  </a:lnTo>
                  <a:lnTo>
                    <a:pt x="171" y="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90" name="Freeform 94"/>
            <p:cNvSpPr>
              <a:spLocks/>
            </p:cNvSpPr>
            <p:nvPr/>
          </p:nvSpPr>
          <p:spPr bwMode="auto">
            <a:xfrm>
              <a:off x="1222" y="1165"/>
              <a:ext cx="70" cy="139"/>
            </a:xfrm>
            <a:custGeom>
              <a:avLst/>
              <a:gdLst>
                <a:gd name="T0" fmla="*/ 0 w 142"/>
                <a:gd name="T1" fmla="*/ 33 h 283"/>
                <a:gd name="T2" fmla="*/ 17 w 142"/>
                <a:gd name="T3" fmla="*/ 0 h 283"/>
                <a:gd name="T4" fmla="*/ 16 w 142"/>
                <a:gd name="T5" fmla="*/ 33 h 283"/>
                <a:gd name="T6" fmla="*/ 0 60000 65536"/>
                <a:gd name="T7" fmla="*/ 0 60000 65536"/>
                <a:gd name="T8" fmla="*/ 0 60000 65536"/>
              </a:gdLst>
              <a:ahLst/>
              <a:cxnLst>
                <a:cxn ang="T6">
                  <a:pos x="T0" y="T1"/>
                </a:cxn>
                <a:cxn ang="T7">
                  <a:pos x="T2" y="T3"/>
                </a:cxn>
                <a:cxn ang="T8">
                  <a:pos x="T4" y="T5"/>
                </a:cxn>
              </a:cxnLst>
              <a:rect l="0" t="0" r="r" b="b"/>
              <a:pathLst>
                <a:path w="142" h="283">
                  <a:moveTo>
                    <a:pt x="0" y="283"/>
                  </a:moveTo>
                  <a:lnTo>
                    <a:pt x="142" y="0"/>
                  </a:lnTo>
                  <a:lnTo>
                    <a:pt x="133" y="2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91" name="Line 95"/>
            <p:cNvSpPr>
              <a:spLocks noChangeShapeType="1"/>
            </p:cNvSpPr>
            <p:nvPr/>
          </p:nvSpPr>
          <p:spPr bwMode="auto">
            <a:xfrm flipH="1">
              <a:off x="1243" y="1265"/>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92" name="Line 96"/>
            <p:cNvSpPr>
              <a:spLocks noChangeShapeType="1"/>
            </p:cNvSpPr>
            <p:nvPr/>
          </p:nvSpPr>
          <p:spPr bwMode="auto">
            <a:xfrm flipH="1">
              <a:off x="1166" y="2050"/>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93" name="Line 97"/>
            <p:cNvSpPr>
              <a:spLocks noChangeShapeType="1"/>
            </p:cNvSpPr>
            <p:nvPr/>
          </p:nvSpPr>
          <p:spPr bwMode="auto">
            <a:xfrm flipH="1">
              <a:off x="1166" y="1827"/>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94" name="Line 98"/>
            <p:cNvSpPr>
              <a:spLocks noChangeShapeType="1"/>
            </p:cNvSpPr>
            <p:nvPr/>
          </p:nvSpPr>
          <p:spPr bwMode="auto">
            <a:xfrm flipH="1">
              <a:off x="1166" y="1604"/>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95" name="Line 99"/>
            <p:cNvSpPr>
              <a:spLocks noChangeShapeType="1"/>
            </p:cNvSpPr>
            <p:nvPr/>
          </p:nvSpPr>
          <p:spPr bwMode="auto">
            <a:xfrm>
              <a:off x="884" y="1960"/>
              <a:ext cx="67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96" name="Line 100"/>
            <p:cNvSpPr>
              <a:spLocks noChangeShapeType="1"/>
            </p:cNvSpPr>
            <p:nvPr/>
          </p:nvSpPr>
          <p:spPr bwMode="auto">
            <a:xfrm flipV="1">
              <a:off x="1110" y="1908"/>
              <a:ext cx="0"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97" name="Line 101"/>
            <p:cNvSpPr>
              <a:spLocks noChangeShapeType="1"/>
            </p:cNvSpPr>
            <p:nvPr/>
          </p:nvSpPr>
          <p:spPr bwMode="auto">
            <a:xfrm flipV="1">
              <a:off x="1333" y="1908"/>
              <a:ext cx="0"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98" name="Line 102"/>
            <p:cNvSpPr>
              <a:spLocks noChangeShapeType="1"/>
            </p:cNvSpPr>
            <p:nvPr/>
          </p:nvSpPr>
          <p:spPr bwMode="auto">
            <a:xfrm flipV="1">
              <a:off x="1044" y="2095"/>
              <a:ext cx="21" cy="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6327" name="Group 103"/>
          <p:cNvGrpSpPr>
            <a:grpSpLocks/>
          </p:cNvGrpSpPr>
          <p:nvPr/>
        </p:nvGrpSpPr>
        <p:grpSpPr bwMode="auto">
          <a:xfrm>
            <a:off x="4859338" y="692150"/>
            <a:ext cx="3355975" cy="3729038"/>
            <a:chOff x="3108" y="1629"/>
            <a:chExt cx="648" cy="720"/>
          </a:xfrm>
        </p:grpSpPr>
        <p:sp>
          <p:nvSpPr>
            <p:cNvPr id="16390" name="Line 104"/>
            <p:cNvSpPr>
              <a:spLocks noChangeShapeType="1"/>
            </p:cNvSpPr>
            <p:nvPr/>
          </p:nvSpPr>
          <p:spPr bwMode="auto">
            <a:xfrm>
              <a:off x="3491" y="1699"/>
              <a:ext cx="0" cy="3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391" name="Line 105"/>
            <p:cNvSpPr>
              <a:spLocks noChangeShapeType="1"/>
            </p:cNvSpPr>
            <p:nvPr/>
          </p:nvSpPr>
          <p:spPr bwMode="auto">
            <a:xfrm flipH="1">
              <a:off x="3158" y="2062"/>
              <a:ext cx="3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392" name="Freeform 106"/>
            <p:cNvSpPr>
              <a:spLocks/>
            </p:cNvSpPr>
            <p:nvPr/>
          </p:nvSpPr>
          <p:spPr bwMode="auto">
            <a:xfrm>
              <a:off x="3502" y="1629"/>
              <a:ext cx="41" cy="58"/>
            </a:xfrm>
            <a:custGeom>
              <a:avLst/>
              <a:gdLst>
                <a:gd name="T0" fmla="*/ 0 w 289"/>
                <a:gd name="T1" fmla="*/ 0 h 405"/>
                <a:gd name="T2" fmla="*/ 1 w 289"/>
                <a:gd name="T3" fmla="*/ 0 h 405"/>
                <a:gd name="T4" fmla="*/ 0 w 289"/>
                <a:gd name="T5" fmla="*/ 1 h 405"/>
                <a:gd name="T6" fmla="*/ 1 w 289"/>
                <a:gd name="T7" fmla="*/ 1 h 40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9" h="405">
                  <a:moveTo>
                    <a:pt x="109" y="0"/>
                  </a:moveTo>
                  <a:lnTo>
                    <a:pt x="289" y="0"/>
                  </a:lnTo>
                  <a:lnTo>
                    <a:pt x="0" y="405"/>
                  </a:lnTo>
                  <a:lnTo>
                    <a:pt x="180" y="4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393" name="Line 107"/>
            <p:cNvSpPr>
              <a:spLocks noChangeShapeType="1"/>
            </p:cNvSpPr>
            <p:nvPr/>
          </p:nvSpPr>
          <p:spPr bwMode="auto">
            <a:xfrm flipV="1">
              <a:off x="3529" y="1997"/>
              <a:ext cx="7"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394" name="Freeform 108"/>
            <p:cNvSpPr>
              <a:spLocks/>
            </p:cNvSpPr>
            <p:nvPr/>
          </p:nvSpPr>
          <p:spPr bwMode="auto">
            <a:xfrm>
              <a:off x="3536" y="1981"/>
              <a:ext cx="27" cy="16"/>
            </a:xfrm>
            <a:custGeom>
              <a:avLst/>
              <a:gdLst>
                <a:gd name="T0" fmla="*/ 1 w 184"/>
                <a:gd name="T1" fmla="*/ 0 h 113"/>
                <a:gd name="T2" fmla="*/ 1 w 184"/>
                <a:gd name="T3" fmla="*/ 0 h 113"/>
                <a:gd name="T4" fmla="*/ 1 w 184"/>
                <a:gd name="T5" fmla="*/ 0 h 113"/>
                <a:gd name="T6" fmla="*/ 1 w 184"/>
                <a:gd name="T7" fmla="*/ 0 h 113"/>
                <a:gd name="T8" fmla="*/ 1 w 184"/>
                <a:gd name="T9" fmla="*/ 0 h 113"/>
                <a:gd name="T10" fmla="*/ 1 w 184"/>
                <a:gd name="T11" fmla="*/ 0 h 113"/>
                <a:gd name="T12" fmla="*/ 1 w 184"/>
                <a:gd name="T13" fmla="*/ 0 h 113"/>
                <a:gd name="T14" fmla="*/ 1 w 184"/>
                <a:gd name="T15" fmla="*/ 0 h 113"/>
                <a:gd name="T16" fmla="*/ 1 w 184"/>
                <a:gd name="T17" fmla="*/ 0 h 113"/>
                <a:gd name="T18" fmla="*/ 1 w 184"/>
                <a:gd name="T19" fmla="*/ 0 h 113"/>
                <a:gd name="T20" fmla="*/ 1 w 184"/>
                <a:gd name="T21" fmla="*/ 0 h 113"/>
                <a:gd name="T22" fmla="*/ 0 w 184"/>
                <a:gd name="T23" fmla="*/ 0 h 113"/>
                <a:gd name="T24" fmla="*/ 0 w 184"/>
                <a:gd name="T25" fmla="*/ 0 h 113"/>
                <a:gd name="T26" fmla="*/ 0 w 184"/>
                <a:gd name="T27" fmla="*/ 0 h 113"/>
                <a:gd name="T28" fmla="*/ 0 w 184"/>
                <a:gd name="T29" fmla="*/ 0 h 113"/>
                <a:gd name="T30" fmla="*/ 0 w 184"/>
                <a:gd name="T31" fmla="*/ 0 h 113"/>
                <a:gd name="T32" fmla="*/ 0 w 184"/>
                <a:gd name="T33" fmla="*/ 0 h 113"/>
                <a:gd name="T34" fmla="*/ 0 w 184"/>
                <a:gd name="T35" fmla="*/ 0 h 113"/>
                <a:gd name="T36" fmla="*/ 0 w 184"/>
                <a:gd name="T37" fmla="*/ 0 h 113"/>
                <a:gd name="T38" fmla="*/ 0 w 184"/>
                <a:gd name="T39" fmla="*/ 0 h 113"/>
                <a:gd name="T40" fmla="*/ 0 w 184"/>
                <a:gd name="T41" fmla="*/ 0 h 113"/>
                <a:gd name="T42" fmla="*/ 0 w 184"/>
                <a:gd name="T43" fmla="*/ 0 h 113"/>
                <a:gd name="T44" fmla="*/ 0 w 184"/>
                <a:gd name="T45" fmla="*/ 0 h 113"/>
                <a:gd name="T46" fmla="*/ 0 w 184"/>
                <a:gd name="T47" fmla="*/ 0 h 113"/>
                <a:gd name="T48" fmla="*/ 0 w 184"/>
                <a:gd name="T49" fmla="*/ 0 h 113"/>
                <a:gd name="T50" fmla="*/ 0 w 184"/>
                <a:gd name="T51" fmla="*/ 0 h 113"/>
                <a:gd name="T52" fmla="*/ 0 w 184"/>
                <a:gd name="T53" fmla="*/ 0 h 113"/>
                <a:gd name="T54" fmla="*/ 0 w 184"/>
                <a:gd name="T55" fmla="*/ 0 h 113"/>
                <a:gd name="T56" fmla="*/ 0 w 184"/>
                <a:gd name="T57" fmla="*/ 0 h 113"/>
                <a:gd name="T58" fmla="*/ 0 w 184"/>
                <a:gd name="T59" fmla="*/ 0 h 113"/>
                <a:gd name="T60" fmla="*/ 0 w 184"/>
                <a:gd name="T61" fmla="*/ 0 h 113"/>
                <a:gd name="T62" fmla="*/ 0 w 184"/>
                <a:gd name="T63" fmla="*/ 0 h 113"/>
                <a:gd name="T64" fmla="*/ 0 w 184"/>
                <a:gd name="T65" fmla="*/ 0 h 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4" h="113">
                  <a:moveTo>
                    <a:pt x="180" y="113"/>
                  </a:moveTo>
                  <a:lnTo>
                    <a:pt x="182" y="102"/>
                  </a:lnTo>
                  <a:lnTo>
                    <a:pt x="183" y="91"/>
                  </a:lnTo>
                  <a:lnTo>
                    <a:pt x="184" y="80"/>
                  </a:lnTo>
                  <a:lnTo>
                    <a:pt x="184" y="70"/>
                  </a:lnTo>
                  <a:lnTo>
                    <a:pt x="183" y="60"/>
                  </a:lnTo>
                  <a:lnTo>
                    <a:pt x="181" y="50"/>
                  </a:lnTo>
                  <a:lnTo>
                    <a:pt x="177" y="42"/>
                  </a:lnTo>
                  <a:lnTo>
                    <a:pt x="174" y="33"/>
                  </a:lnTo>
                  <a:lnTo>
                    <a:pt x="170" y="26"/>
                  </a:lnTo>
                  <a:lnTo>
                    <a:pt x="165" y="20"/>
                  </a:lnTo>
                  <a:lnTo>
                    <a:pt x="158" y="14"/>
                  </a:lnTo>
                  <a:lnTo>
                    <a:pt x="152" y="9"/>
                  </a:lnTo>
                  <a:lnTo>
                    <a:pt x="144" y="6"/>
                  </a:lnTo>
                  <a:lnTo>
                    <a:pt x="136" y="3"/>
                  </a:lnTo>
                  <a:lnTo>
                    <a:pt x="128" y="1"/>
                  </a:lnTo>
                  <a:lnTo>
                    <a:pt x="119" y="0"/>
                  </a:lnTo>
                  <a:lnTo>
                    <a:pt x="110" y="1"/>
                  </a:lnTo>
                  <a:lnTo>
                    <a:pt x="101" y="3"/>
                  </a:lnTo>
                  <a:lnTo>
                    <a:pt x="92" y="6"/>
                  </a:lnTo>
                  <a:lnTo>
                    <a:pt x="83" y="9"/>
                  </a:lnTo>
                  <a:lnTo>
                    <a:pt x="73" y="14"/>
                  </a:lnTo>
                  <a:lnTo>
                    <a:pt x="65" y="20"/>
                  </a:lnTo>
                  <a:lnTo>
                    <a:pt x="55" y="26"/>
                  </a:lnTo>
                  <a:lnTo>
                    <a:pt x="46" y="33"/>
                  </a:lnTo>
                  <a:lnTo>
                    <a:pt x="39" y="42"/>
                  </a:lnTo>
                  <a:lnTo>
                    <a:pt x="32" y="50"/>
                  </a:lnTo>
                  <a:lnTo>
                    <a:pt x="24" y="60"/>
                  </a:lnTo>
                  <a:lnTo>
                    <a:pt x="18" y="70"/>
                  </a:lnTo>
                  <a:lnTo>
                    <a:pt x="12" y="80"/>
                  </a:lnTo>
                  <a:lnTo>
                    <a:pt x="7" y="91"/>
                  </a:lnTo>
                  <a:lnTo>
                    <a:pt x="3" y="102"/>
                  </a:lnTo>
                  <a:lnTo>
                    <a:pt x="0" y="11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395" name="Line 109"/>
            <p:cNvSpPr>
              <a:spLocks noChangeShapeType="1"/>
            </p:cNvSpPr>
            <p:nvPr/>
          </p:nvSpPr>
          <p:spPr bwMode="auto">
            <a:xfrm flipH="1">
              <a:off x="3555" y="1997"/>
              <a:ext cx="7"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396" name="Freeform 110"/>
            <p:cNvSpPr>
              <a:spLocks/>
            </p:cNvSpPr>
            <p:nvPr/>
          </p:nvSpPr>
          <p:spPr bwMode="auto">
            <a:xfrm>
              <a:off x="3529" y="2023"/>
              <a:ext cx="26" cy="16"/>
            </a:xfrm>
            <a:custGeom>
              <a:avLst/>
              <a:gdLst>
                <a:gd name="T0" fmla="*/ 0 w 185"/>
                <a:gd name="T1" fmla="*/ 0 h 112"/>
                <a:gd name="T2" fmla="*/ 0 w 185"/>
                <a:gd name="T3" fmla="*/ 0 h 112"/>
                <a:gd name="T4" fmla="*/ 0 w 185"/>
                <a:gd name="T5" fmla="*/ 0 h 112"/>
                <a:gd name="T6" fmla="*/ 0 w 185"/>
                <a:gd name="T7" fmla="*/ 0 h 112"/>
                <a:gd name="T8" fmla="*/ 0 w 185"/>
                <a:gd name="T9" fmla="*/ 0 h 112"/>
                <a:gd name="T10" fmla="*/ 0 w 185"/>
                <a:gd name="T11" fmla="*/ 0 h 112"/>
                <a:gd name="T12" fmla="*/ 0 w 185"/>
                <a:gd name="T13" fmla="*/ 0 h 112"/>
                <a:gd name="T14" fmla="*/ 0 w 185"/>
                <a:gd name="T15" fmla="*/ 0 h 112"/>
                <a:gd name="T16" fmla="*/ 0 w 185"/>
                <a:gd name="T17" fmla="*/ 0 h 112"/>
                <a:gd name="T18" fmla="*/ 0 w 185"/>
                <a:gd name="T19" fmla="*/ 0 h 112"/>
                <a:gd name="T20" fmla="*/ 0 w 185"/>
                <a:gd name="T21" fmla="*/ 0 h 112"/>
                <a:gd name="T22" fmla="*/ 0 w 185"/>
                <a:gd name="T23" fmla="*/ 0 h 112"/>
                <a:gd name="T24" fmla="*/ 0 w 185"/>
                <a:gd name="T25" fmla="*/ 0 h 112"/>
                <a:gd name="T26" fmla="*/ 0 w 185"/>
                <a:gd name="T27" fmla="*/ 0 h 112"/>
                <a:gd name="T28" fmla="*/ 0 w 185"/>
                <a:gd name="T29" fmla="*/ 0 h 112"/>
                <a:gd name="T30" fmla="*/ 0 w 185"/>
                <a:gd name="T31" fmla="*/ 0 h 112"/>
                <a:gd name="T32" fmla="*/ 0 w 185"/>
                <a:gd name="T33" fmla="*/ 0 h 112"/>
                <a:gd name="T34" fmla="*/ 0 w 185"/>
                <a:gd name="T35" fmla="*/ 0 h 112"/>
                <a:gd name="T36" fmla="*/ 0 w 185"/>
                <a:gd name="T37" fmla="*/ 0 h 112"/>
                <a:gd name="T38" fmla="*/ 0 w 185"/>
                <a:gd name="T39" fmla="*/ 0 h 112"/>
                <a:gd name="T40" fmla="*/ 0 w 185"/>
                <a:gd name="T41" fmla="*/ 0 h 112"/>
                <a:gd name="T42" fmla="*/ 0 w 185"/>
                <a:gd name="T43" fmla="*/ 0 h 112"/>
                <a:gd name="T44" fmla="*/ 0 w 185"/>
                <a:gd name="T45" fmla="*/ 0 h 112"/>
                <a:gd name="T46" fmla="*/ 0 w 185"/>
                <a:gd name="T47" fmla="*/ 0 h 112"/>
                <a:gd name="T48" fmla="*/ 0 w 185"/>
                <a:gd name="T49" fmla="*/ 0 h 112"/>
                <a:gd name="T50" fmla="*/ 0 w 185"/>
                <a:gd name="T51" fmla="*/ 0 h 112"/>
                <a:gd name="T52" fmla="*/ 0 w 185"/>
                <a:gd name="T53" fmla="*/ 0 h 112"/>
                <a:gd name="T54" fmla="*/ 0 w 185"/>
                <a:gd name="T55" fmla="*/ 0 h 112"/>
                <a:gd name="T56" fmla="*/ 0 w 185"/>
                <a:gd name="T57" fmla="*/ 0 h 112"/>
                <a:gd name="T58" fmla="*/ 0 w 185"/>
                <a:gd name="T59" fmla="*/ 0 h 112"/>
                <a:gd name="T60" fmla="*/ 1 w 185"/>
                <a:gd name="T61" fmla="*/ 0 h 112"/>
                <a:gd name="T62" fmla="*/ 1 w 185"/>
                <a:gd name="T63" fmla="*/ 0 h 112"/>
                <a:gd name="T64" fmla="*/ 1 w 185"/>
                <a:gd name="T65" fmla="*/ 0 h 1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85" h="112">
                  <a:moveTo>
                    <a:pt x="6" y="0"/>
                  </a:moveTo>
                  <a:lnTo>
                    <a:pt x="2" y="11"/>
                  </a:lnTo>
                  <a:lnTo>
                    <a:pt x="1" y="21"/>
                  </a:lnTo>
                  <a:lnTo>
                    <a:pt x="0" y="32"/>
                  </a:lnTo>
                  <a:lnTo>
                    <a:pt x="0" y="43"/>
                  </a:lnTo>
                  <a:lnTo>
                    <a:pt x="1" y="53"/>
                  </a:lnTo>
                  <a:lnTo>
                    <a:pt x="4" y="63"/>
                  </a:lnTo>
                  <a:lnTo>
                    <a:pt x="7" y="72"/>
                  </a:lnTo>
                  <a:lnTo>
                    <a:pt x="10" y="80"/>
                  </a:lnTo>
                  <a:lnTo>
                    <a:pt x="15" y="86"/>
                  </a:lnTo>
                  <a:lnTo>
                    <a:pt x="21" y="94"/>
                  </a:lnTo>
                  <a:lnTo>
                    <a:pt x="26" y="99"/>
                  </a:lnTo>
                  <a:lnTo>
                    <a:pt x="32" y="103"/>
                  </a:lnTo>
                  <a:lnTo>
                    <a:pt x="40" y="108"/>
                  </a:lnTo>
                  <a:lnTo>
                    <a:pt x="48" y="110"/>
                  </a:lnTo>
                  <a:lnTo>
                    <a:pt x="57" y="112"/>
                  </a:lnTo>
                  <a:lnTo>
                    <a:pt x="65" y="112"/>
                  </a:lnTo>
                  <a:lnTo>
                    <a:pt x="74" y="112"/>
                  </a:lnTo>
                  <a:lnTo>
                    <a:pt x="83" y="110"/>
                  </a:lnTo>
                  <a:lnTo>
                    <a:pt x="92" y="108"/>
                  </a:lnTo>
                  <a:lnTo>
                    <a:pt x="102" y="103"/>
                  </a:lnTo>
                  <a:lnTo>
                    <a:pt x="111" y="99"/>
                  </a:lnTo>
                  <a:lnTo>
                    <a:pt x="120" y="94"/>
                  </a:lnTo>
                  <a:lnTo>
                    <a:pt x="129" y="86"/>
                  </a:lnTo>
                  <a:lnTo>
                    <a:pt x="138" y="80"/>
                  </a:lnTo>
                  <a:lnTo>
                    <a:pt x="145" y="72"/>
                  </a:lnTo>
                  <a:lnTo>
                    <a:pt x="153" y="63"/>
                  </a:lnTo>
                  <a:lnTo>
                    <a:pt x="160" y="53"/>
                  </a:lnTo>
                  <a:lnTo>
                    <a:pt x="166" y="43"/>
                  </a:lnTo>
                  <a:lnTo>
                    <a:pt x="173" y="32"/>
                  </a:lnTo>
                  <a:lnTo>
                    <a:pt x="177" y="21"/>
                  </a:lnTo>
                  <a:lnTo>
                    <a:pt x="181" y="11"/>
                  </a:lnTo>
                  <a:lnTo>
                    <a:pt x="18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397" name="Freeform 111"/>
            <p:cNvSpPr>
              <a:spLocks/>
            </p:cNvSpPr>
            <p:nvPr/>
          </p:nvSpPr>
          <p:spPr bwMode="auto">
            <a:xfrm>
              <a:off x="3254" y="1743"/>
              <a:ext cx="24" cy="38"/>
            </a:xfrm>
            <a:custGeom>
              <a:avLst/>
              <a:gdLst>
                <a:gd name="T0" fmla="*/ 0 w 172"/>
                <a:gd name="T1" fmla="*/ 0 h 271"/>
                <a:gd name="T2" fmla="*/ 0 w 172"/>
                <a:gd name="T3" fmla="*/ 0 h 271"/>
                <a:gd name="T4" fmla="*/ 0 w 172"/>
                <a:gd name="T5" fmla="*/ 0 h 271"/>
                <a:gd name="T6" fmla="*/ 0 w 172"/>
                <a:gd name="T7" fmla="*/ 0 h 271"/>
                <a:gd name="T8" fmla="*/ 0 w 172"/>
                <a:gd name="T9" fmla="*/ 0 h 271"/>
                <a:gd name="T10" fmla="*/ 0 w 172"/>
                <a:gd name="T11" fmla="*/ 0 h 271"/>
                <a:gd name="T12" fmla="*/ 0 w 172"/>
                <a:gd name="T13" fmla="*/ 0 h 271"/>
                <a:gd name="T14" fmla="*/ 0 w 172"/>
                <a:gd name="T15" fmla="*/ 0 h 271"/>
                <a:gd name="T16" fmla="*/ 0 w 172"/>
                <a:gd name="T17" fmla="*/ 0 h 271"/>
                <a:gd name="T18" fmla="*/ 0 w 172"/>
                <a:gd name="T19" fmla="*/ 0 h 271"/>
                <a:gd name="T20" fmla="*/ 0 w 172"/>
                <a:gd name="T21" fmla="*/ 0 h 271"/>
                <a:gd name="T22" fmla="*/ 0 w 172"/>
                <a:gd name="T23" fmla="*/ 0 h 271"/>
                <a:gd name="T24" fmla="*/ 0 w 172"/>
                <a:gd name="T25" fmla="*/ 0 h 271"/>
                <a:gd name="T26" fmla="*/ 0 w 172"/>
                <a:gd name="T27" fmla="*/ 0 h 271"/>
                <a:gd name="T28" fmla="*/ 0 w 172"/>
                <a:gd name="T29" fmla="*/ 0 h 271"/>
                <a:gd name="T30" fmla="*/ 0 w 172"/>
                <a:gd name="T31" fmla="*/ 0 h 271"/>
                <a:gd name="T32" fmla="*/ 0 w 172"/>
                <a:gd name="T33" fmla="*/ 0 h 271"/>
                <a:gd name="T34" fmla="*/ 0 w 172"/>
                <a:gd name="T35" fmla="*/ 0 h 271"/>
                <a:gd name="T36" fmla="*/ 0 w 172"/>
                <a:gd name="T37" fmla="*/ 0 h 271"/>
                <a:gd name="T38" fmla="*/ 0 w 172"/>
                <a:gd name="T39" fmla="*/ 0 h 271"/>
                <a:gd name="T40" fmla="*/ 0 w 172"/>
                <a:gd name="T41" fmla="*/ 0 h 271"/>
                <a:gd name="T42" fmla="*/ 0 w 172"/>
                <a:gd name="T43" fmla="*/ 0 h 271"/>
                <a:gd name="T44" fmla="*/ 0 w 172"/>
                <a:gd name="T45" fmla="*/ 0 h 271"/>
                <a:gd name="T46" fmla="*/ 0 w 172"/>
                <a:gd name="T47" fmla="*/ 0 h 271"/>
                <a:gd name="T48" fmla="*/ 0 w 172"/>
                <a:gd name="T49" fmla="*/ 0 h 271"/>
                <a:gd name="T50" fmla="*/ 0 w 172"/>
                <a:gd name="T51" fmla="*/ 0 h 271"/>
                <a:gd name="T52" fmla="*/ 0 w 172"/>
                <a:gd name="T53" fmla="*/ 1 h 271"/>
                <a:gd name="T54" fmla="*/ 0 w 172"/>
                <a:gd name="T55" fmla="*/ 1 h 271"/>
                <a:gd name="T56" fmla="*/ 0 w 172"/>
                <a:gd name="T57" fmla="*/ 1 h 271"/>
                <a:gd name="T58" fmla="*/ 0 w 172"/>
                <a:gd name="T59" fmla="*/ 1 h 271"/>
                <a:gd name="T60" fmla="*/ 0 w 172"/>
                <a:gd name="T61" fmla="*/ 1 h 271"/>
                <a:gd name="T62" fmla="*/ 0 w 172"/>
                <a:gd name="T63" fmla="*/ 1 h 271"/>
                <a:gd name="T64" fmla="*/ 0 w 172"/>
                <a:gd name="T65" fmla="*/ 1 h 271"/>
                <a:gd name="T66" fmla="*/ 0 w 172"/>
                <a:gd name="T67" fmla="*/ 1 h 271"/>
                <a:gd name="T68" fmla="*/ 0 w 172"/>
                <a:gd name="T69" fmla="*/ 1 h 271"/>
                <a:gd name="T70" fmla="*/ 0 w 172"/>
                <a:gd name="T71" fmla="*/ 1 h 271"/>
                <a:gd name="T72" fmla="*/ 0 w 172"/>
                <a:gd name="T73" fmla="*/ 1 h 271"/>
                <a:gd name="T74" fmla="*/ 0 w 172"/>
                <a:gd name="T75" fmla="*/ 1 h 271"/>
                <a:gd name="T76" fmla="*/ 0 w 172"/>
                <a:gd name="T77" fmla="*/ 1 h 271"/>
                <a:gd name="T78" fmla="*/ 0 w 172"/>
                <a:gd name="T79" fmla="*/ 1 h 271"/>
                <a:gd name="T80" fmla="*/ 0 w 172"/>
                <a:gd name="T81" fmla="*/ 1 h 271"/>
                <a:gd name="T82" fmla="*/ 0 w 172"/>
                <a:gd name="T83" fmla="*/ 1 h 271"/>
                <a:gd name="T84" fmla="*/ 0 w 172"/>
                <a:gd name="T85" fmla="*/ 1 h 271"/>
                <a:gd name="T86" fmla="*/ 0 w 172"/>
                <a:gd name="T87" fmla="*/ 1 h 271"/>
                <a:gd name="T88" fmla="*/ 0 w 172"/>
                <a:gd name="T89" fmla="*/ 1 h 271"/>
                <a:gd name="T90" fmla="*/ 0 w 172"/>
                <a:gd name="T91" fmla="*/ 1 h 271"/>
                <a:gd name="T92" fmla="*/ 0 w 172"/>
                <a:gd name="T93" fmla="*/ 1 h 271"/>
                <a:gd name="T94" fmla="*/ 0 w 172"/>
                <a:gd name="T95" fmla="*/ 1 h 271"/>
                <a:gd name="T96" fmla="*/ 0 w 172"/>
                <a:gd name="T97" fmla="*/ 1 h 271"/>
                <a:gd name="T98" fmla="*/ 0 w 172"/>
                <a:gd name="T99" fmla="*/ 1 h 271"/>
                <a:gd name="T100" fmla="*/ 0 w 172"/>
                <a:gd name="T101" fmla="*/ 1 h 271"/>
                <a:gd name="T102" fmla="*/ 0 w 172"/>
                <a:gd name="T103" fmla="*/ 1 h 271"/>
                <a:gd name="T104" fmla="*/ 0 w 172"/>
                <a:gd name="T105" fmla="*/ 0 h 271"/>
                <a:gd name="T106" fmla="*/ 0 w 172"/>
                <a:gd name="T107" fmla="*/ 0 h 271"/>
                <a:gd name="T108" fmla="*/ 0 w 172"/>
                <a:gd name="T109" fmla="*/ 0 h 271"/>
                <a:gd name="T110" fmla="*/ 0 w 172"/>
                <a:gd name="T111" fmla="*/ 0 h 271"/>
                <a:gd name="T112" fmla="*/ 0 w 172"/>
                <a:gd name="T113" fmla="*/ 0 h 271"/>
                <a:gd name="T114" fmla="*/ 0 w 172"/>
                <a:gd name="T115" fmla="*/ 0 h 27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2" h="271">
                  <a:moveTo>
                    <a:pt x="172" y="36"/>
                  </a:moveTo>
                  <a:lnTo>
                    <a:pt x="172" y="34"/>
                  </a:lnTo>
                  <a:lnTo>
                    <a:pt x="172" y="31"/>
                  </a:lnTo>
                  <a:lnTo>
                    <a:pt x="172" y="27"/>
                  </a:lnTo>
                  <a:lnTo>
                    <a:pt x="172" y="25"/>
                  </a:lnTo>
                  <a:lnTo>
                    <a:pt x="172" y="22"/>
                  </a:lnTo>
                  <a:lnTo>
                    <a:pt x="171" y="19"/>
                  </a:lnTo>
                  <a:lnTo>
                    <a:pt x="169" y="17"/>
                  </a:lnTo>
                  <a:lnTo>
                    <a:pt x="169" y="14"/>
                  </a:lnTo>
                  <a:lnTo>
                    <a:pt x="168" y="10"/>
                  </a:lnTo>
                  <a:lnTo>
                    <a:pt x="166" y="8"/>
                  </a:lnTo>
                  <a:lnTo>
                    <a:pt x="165" y="5"/>
                  </a:lnTo>
                  <a:lnTo>
                    <a:pt x="164" y="4"/>
                  </a:lnTo>
                  <a:lnTo>
                    <a:pt x="163" y="4"/>
                  </a:lnTo>
                  <a:lnTo>
                    <a:pt x="162" y="3"/>
                  </a:lnTo>
                  <a:lnTo>
                    <a:pt x="161" y="2"/>
                  </a:lnTo>
                  <a:lnTo>
                    <a:pt x="160" y="2"/>
                  </a:lnTo>
                  <a:lnTo>
                    <a:pt x="159" y="1"/>
                  </a:lnTo>
                  <a:lnTo>
                    <a:pt x="157" y="1"/>
                  </a:lnTo>
                  <a:lnTo>
                    <a:pt x="154" y="0"/>
                  </a:lnTo>
                  <a:lnTo>
                    <a:pt x="142" y="1"/>
                  </a:lnTo>
                  <a:lnTo>
                    <a:pt x="130" y="1"/>
                  </a:lnTo>
                  <a:lnTo>
                    <a:pt x="119" y="1"/>
                  </a:lnTo>
                  <a:lnTo>
                    <a:pt x="114" y="1"/>
                  </a:lnTo>
                  <a:lnTo>
                    <a:pt x="108" y="1"/>
                  </a:lnTo>
                  <a:lnTo>
                    <a:pt x="102" y="2"/>
                  </a:lnTo>
                  <a:lnTo>
                    <a:pt x="97" y="3"/>
                  </a:lnTo>
                  <a:lnTo>
                    <a:pt x="94" y="4"/>
                  </a:lnTo>
                  <a:lnTo>
                    <a:pt x="92" y="5"/>
                  </a:lnTo>
                  <a:lnTo>
                    <a:pt x="89" y="6"/>
                  </a:lnTo>
                  <a:lnTo>
                    <a:pt x="86" y="7"/>
                  </a:lnTo>
                  <a:lnTo>
                    <a:pt x="84" y="8"/>
                  </a:lnTo>
                  <a:lnTo>
                    <a:pt x="81" y="10"/>
                  </a:lnTo>
                  <a:lnTo>
                    <a:pt x="77" y="14"/>
                  </a:lnTo>
                  <a:lnTo>
                    <a:pt x="73" y="17"/>
                  </a:lnTo>
                  <a:lnTo>
                    <a:pt x="68" y="21"/>
                  </a:lnTo>
                  <a:lnTo>
                    <a:pt x="64" y="24"/>
                  </a:lnTo>
                  <a:lnTo>
                    <a:pt x="61" y="29"/>
                  </a:lnTo>
                  <a:lnTo>
                    <a:pt x="59" y="31"/>
                  </a:lnTo>
                  <a:lnTo>
                    <a:pt x="57" y="33"/>
                  </a:lnTo>
                  <a:lnTo>
                    <a:pt x="56" y="35"/>
                  </a:lnTo>
                  <a:lnTo>
                    <a:pt x="53" y="37"/>
                  </a:lnTo>
                  <a:lnTo>
                    <a:pt x="48" y="48"/>
                  </a:lnTo>
                  <a:lnTo>
                    <a:pt x="45" y="52"/>
                  </a:lnTo>
                  <a:lnTo>
                    <a:pt x="42" y="57"/>
                  </a:lnTo>
                  <a:lnTo>
                    <a:pt x="40" y="62"/>
                  </a:lnTo>
                  <a:lnTo>
                    <a:pt x="37" y="67"/>
                  </a:lnTo>
                  <a:lnTo>
                    <a:pt x="36" y="72"/>
                  </a:lnTo>
                  <a:lnTo>
                    <a:pt x="34" y="77"/>
                  </a:lnTo>
                  <a:lnTo>
                    <a:pt x="29" y="100"/>
                  </a:lnTo>
                  <a:lnTo>
                    <a:pt x="16" y="143"/>
                  </a:lnTo>
                  <a:lnTo>
                    <a:pt x="11" y="165"/>
                  </a:lnTo>
                  <a:lnTo>
                    <a:pt x="8" y="175"/>
                  </a:lnTo>
                  <a:lnTo>
                    <a:pt x="5" y="186"/>
                  </a:lnTo>
                  <a:lnTo>
                    <a:pt x="2" y="198"/>
                  </a:lnTo>
                  <a:lnTo>
                    <a:pt x="1" y="203"/>
                  </a:lnTo>
                  <a:lnTo>
                    <a:pt x="0" y="208"/>
                  </a:lnTo>
                  <a:lnTo>
                    <a:pt x="0" y="214"/>
                  </a:lnTo>
                  <a:lnTo>
                    <a:pt x="0" y="220"/>
                  </a:lnTo>
                  <a:lnTo>
                    <a:pt x="0" y="225"/>
                  </a:lnTo>
                  <a:lnTo>
                    <a:pt x="1" y="231"/>
                  </a:lnTo>
                  <a:lnTo>
                    <a:pt x="2" y="236"/>
                  </a:lnTo>
                  <a:lnTo>
                    <a:pt x="3" y="241"/>
                  </a:lnTo>
                  <a:lnTo>
                    <a:pt x="5" y="247"/>
                  </a:lnTo>
                  <a:lnTo>
                    <a:pt x="7" y="250"/>
                  </a:lnTo>
                  <a:lnTo>
                    <a:pt x="8" y="252"/>
                  </a:lnTo>
                  <a:lnTo>
                    <a:pt x="10" y="254"/>
                  </a:lnTo>
                  <a:lnTo>
                    <a:pt x="11" y="257"/>
                  </a:lnTo>
                  <a:lnTo>
                    <a:pt x="13" y="260"/>
                  </a:lnTo>
                  <a:lnTo>
                    <a:pt x="15" y="262"/>
                  </a:lnTo>
                  <a:lnTo>
                    <a:pt x="17" y="263"/>
                  </a:lnTo>
                  <a:lnTo>
                    <a:pt x="19" y="265"/>
                  </a:lnTo>
                  <a:lnTo>
                    <a:pt x="21" y="266"/>
                  </a:lnTo>
                  <a:lnTo>
                    <a:pt x="24" y="267"/>
                  </a:lnTo>
                  <a:lnTo>
                    <a:pt x="27" y="268"/>
                  </a:lnTo>
                  <a:lnTo>
                    <a:pt x="29" y="269"/>
                  </a:lnTo>
                  <a:lnTo>
                    <a:pt x="32" y="270"/>
                  </a:lnTo>
                  <a:lnTo>
                    <a:pt x="35" y="270"/>
                  </a:lnTo>
                  <a:lnTo>
                    <a:pt x="41" y="270"/>
                  </a:lnTo>
                  <a:lnTo>
                    <a:pt x="46" y="270"/>
                  </a:lnTo>
                  <a:lnTo>
                    <a:pt x="58" y="270"/>
                  </a:lnTo>
                  <a:lnTo>
                    <a:pt x="63" y="270"/>
                  </a:lnTo>
                  <a:lnTo>
                    <a:pt x="68" y="271"/>
                  </a:lnTo>
                  <a:lnTo>
                    <a:pt x="75" y="271"/>
                  </a:lnTo>
                  <a:lnTo>
                    <a:pt x="77" y="270"/>
                  </a:lnTo>
                  <a:lnTo>
                    <a:pt x="80" y="270"/>
                  </a:lnTo>
                  <a:lnTo>
                    <a:pt x="82" y="269"/>
                  </a:lnTo>
                  <a:lnTo>
                    <a:pt x="85" y="268"/>
                  </a:lnTo>
                  <a:lnTo>
                    <a:pt x="87" y="267"/>
                  </a:lnTo>
                  <a:lnTo>
                    <a:pt x="91" y="266"/>
                  </a:lnTo>
                  <a:lnTo>
                    <a:pt x="93" y="264"/>
                  </a:lnTo>
                  <a:lnTo>
                    <a:pt x="95" y="263"/>
                  </a:lnTo>
                  <a:lnTo>
                    <a:pt x="99" y="258"/>
                  </a:lnTo>
                  <a:lnTo>
                    <a:pt x="103" y="255"/>
                  </a:lnTo>
                  <a:lnTo>
                    <a:pt x="107" y="251"/>
                  </a:lnTo>
                  <a:lnTo>
                    <a:pt x="110" y="247"/>
                  </a:lnTo>
                  <a:lnTo>
                    <a:pt x="113" y="241"/>
                  </a:lnTo>
                  <a:lnTo>
                    <a:pt x="116" y="236"/>
                  </a:lnTo>
                  <a:lnTo>
                    <a:pt x="118" y="232"/>
                  </a:lnTo>
                  <a:lnTo>
                    <a:pt x="120" y="227"/>
                  </a:lnTo>
                  <a:lnTo>
                    <a:pt x="123" y="221"/>
                  </a:lnTo>
                  <a:lnTo>
                    <a:pt x="124" y="216"/>
                  </a:lnTo>
                  <a:lnTo>
                    <a:pt x="126" y="211"/>
                  </a:lnTo>
                  <a:lnTo>
                    <a:pt x="129" y="199"/>
                  </a:lnTo>
                  <a:lnTo>
                    <a:pt x="131" y="188"/>
                  </a:lnTo>
                  <a:lnTo>
                    <a:pt x="136" y="166"/>
                  </a:lnTo>
                  <a:lnTo>
                    <a:pt x="142" y="145"/>
                  </a:lnTo>
                  <a:lnTo>
                    <a:pt x="147" y="123"/>
                  </a:lnTo>
                  <a:lnTo>
                    <a:pt x="154" y="101"/>
                  </a:lnTo>
                  <a:lnTo>
                    <a:pt x="160" y="80"/>
                  </a:lnTo>
                  <a:lnTo>
                    <a:pt x="163" y="69"/>
                  </a:lnTo>
                  <a:lnTo>
                    <a:pt x="166" y="58"/>
                  </a:lnTo>
                  <a:lnTo>
                    <a:pt x="167" y="52"/>
                  </a:lnTo>
                  <a:lnTo>
                    <a:pt x="168" y="47"/>
                  </a:lnTo>
                  <a:lnTo>
                    <a:pt x="169" y="41"/>
                  </a:lnTo>
                  <a:lnTo>
                    <a:pt x="171"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398" name="Freeform 112"/>
            <p:cNvSpPr>
              <a:spLocks/>
            </p:cNvSpPr>
            <p:nvPr/>
          </p:nvSpPr>
          <p:spPr bwMode="auto">
            <a:xfrm>
              <a:off x="3271" y="1773"/>
              <a:ext cx="2" cy="8"/>
            </a:xfrm>
            <a:custGeom>
              <a:avLst/>
              <a:gdLst>
                <a:gd name="T0" fmla="*/ 0 w 16"/>
                <a:gd name="T1" fmla="*/ 0 h 56"/>
                <a:gd name="T2" fmla="*/ 0 w 16"/>
                <a:gd name="T3" fmla="*/ 0 h 56"/>
                <a:gd name="T4" fmla="*/ 0 w 16"/>
                <a:gd name="T5" fmla="*/ 0 h 56"/>
                <a:gd name="T6" fmla="*/ 0 w 16"/>
                <a:gd name="T7" fmla="*/ 0 h 56"/>
                <a:gd name="T8" fmla="*/ 0 w 16"/>
                <a:gd name="T9" fmla="*/ 0 h 56"/>
                <a:gd name="T10" fmla="*/ 0 w 16"/>
                <a:gd name="T11" fmla="*/ 0 h 56"/>
                <a:gd name="T12" fmla="*/ 0 w 16"/>
                <a:gd name="T13" fmla="*/ 0 h 56"/>
                <a:gd name="T14" fmla="*/ 0 w 16"/>
                <a:gd name="T15" fmla="*/ 0 h 56"/>
                <a:gd name="T16" fmla="*/ 0 w 16"/>
                <a:gd name="T17" fmla="*/ 0 h 56"/>
                <a:gd name="T18" fmla="*/ 0 w 16"/>
                <a:gd name="T19" fmla="*/ 0 h 56"/>
                <a:gd name="T20" fmla="*/ 0 w 16"/>
                <a:gd name="T21" fmla="*/ 0 h 56"/>
                <a:gd name="T22" fmla="*/ 0 w 16"/>
                <a:gd name="T23" fmla="*/ 0 h 56"/>
                <a:gd name="T24" fmla="*/ 0 w 16"/>
                <a:gd name="T25" fmla="*/ 0 h 56"/>
                <a:gd name="T26" fmla="*/ 0 w 16"/>
                <a:gd name="T27" fmla="*/ 0 h 56"/>
                <a:gd name="T28" fmla="*/ 0 w 16"/>
                <a:gd name="T29" fmla="*/ 0 h 56"/>
                <a:gd name="T30" fmla="*/ 0 w 16"/>
                <a:gd name="T31" fmla="*/ 0 h 56"/>
                <a:gd name="T32" fmla="*/ 0 w 16"/>
                <a:gd name="T33" fmla="*/ 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56">
                  <a:moveTo>
                    <a:pt x="2" y="0"/>
                  </a:moveTo>
                  <a:lnTo>
                    <a:pt x="1" y="4"/>
                  </a:lnTo>
                  <a:lnTo>
                    <a:pt x="0" y="7"/>
                  </a:lnTo>
                  <a:lnTo>
                    <a:pt x="0" y="11"/>
                  </a:lnTo>
                  <a:lnTo>
                    <a:pt x="0" y="16"/>
                  </a:lnTo>
                  <a:lnTo>
                    <a:pt x="0" y="19"/>
                  </a:lnTo>
                  <a:lnTo>
                    <a:pt x="0" y="23"/>
                  </a:lnTo>
                  <a:lnTo>
                    <a:pt x="0" y="26"/>
                  </a:lnTo>
                  <a:lnTo>
                    <a:pt x="1" y="31"/>
                  </a:lnTo>
                  <a:lnTo>
                    <a:pt x="2" y="34"/>
                  </a:lnTo>
                  <a:lnTo>
                    <a:pt x="4" y="37"/>
                  </a:lnTo>
                  <a:lnTo>
                    <a:pt x="5" y="40"/>
                  </a:lnTo>
                  <a:lnTo>
                    <a:pt x="7" y="43"/>
                  </a:lnTo>
                  <a:lnTo>
                    <a:pt x="11" y="51"/>
                  </a:lnTo>
                  <a:lnTo>
                    <a:pt x="13" y="54"/>
                  </a:lnTo>
                  <a:lnTo>
                    <a:pt x="15" y="55"/>
                  </a:lnTo>
                  <a:lnTo>
                    <a:pt x="16"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399" name="Line 113"/>
            <p:cNvSpPr>
              <a:spLocks noChangeShapeType="1"/>
            </p:cNvSpPr>
            <p:nvPr/>
          </p:nvSpPr>
          <p:spPr bwMode="auto">
            <a:xfrm flipH="1">
              <a:off x="3295" y="1723"/>
              <a:ext cx="5" cy="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00" name="Freeform 114"/>
            <p:cNvSpPr>
              <a:spLocks/>
            </p:cNvSpPr>
            <p:nvPr/>
          </p:nvSpPr>
          <p:spPr bwMode="auto">
            <a:xfrm>
              <a:off x="3652" y="1749"/>
              <a:ext cx="24" cy="39"/>
            </a:xfrm>
            <a:custGeom>
              <a:avLst/>
              <a:gdLst>
                <a:gd name="T0" fmla="*/ 0 w 172"/>
                <a:gd name="T1" fmla="*/ 0 h 270"/>
                <a:gd name="T2" fmla="*/ 0 w 172"/>
                <a:gd name="T3" fmla="*/ 0 h 270"/>
                <a:gd name="T4" fmla="*/ 0 w 172"/>
                <a:gd name="T5" fmla="*/ 0 h 270"/>
                <a:gd name="T6" fmla="*/ 0 w 172"/>
                <a:gd name="T7" fmla="*/ 0 h 270"/>
                <a:gd name="T8" fmla="*/ 0 w 172"/>
                <a:gd name="T9" fmla="*/ 0 h 270"/>
                <a:gd name="T10" fmla="*/ 0 w 172"/>
                <a:gd name="T11" fmla="*/ 0 h 270"/>
                <a:gd name="T12" fmla="*/ 0 w 172"/>
                <a:gd name="T13" fmla="*/ 0 h 270"/>
                <a:gd name="T14" fmla="*/ 0 w 172"/>
                <a:gd name="T15" fmla="*/ 0 h 270"/>
                <a:gd name="T16" fmla="*/ 0 w 172"/>
                <a:gd name="T17" fmla="*/ 0 h 270"/>
                <a:gd name="T18" fmla="*/ 0 w 172"/>
                <a:gd name="T19" fmla="*/ 0 h 270"/>
                <a:gd name="T20" fmla="*/ 0 w 172"/>
                <a:gd name="T21" fmla="*/ 0 h 270"/>
                <a:gd name="T22" fmla="*/ 0 w 172"/>
                <a:gd name="T23" fmla="*/ 0 h 270"/>
                <a:gd name="T24" fmla="*/ 0 w 172"/>
                <a:gd name="T25" fmla="*/ 0 h 270"/>
                <a:gd name="T26" fmla="*/ 0 w 172"/>
                <a:gd name="T27" fmla="*/ 0 h 270"/>
                <a:gd name="T28" fmla="*/ 0 w 172"/>
                <a:gd name="T29" fmla="*/ 0 h 270"/>
                <a:gd name="T30" fmla="*/ 0 w 172"/>
                <a:gd name="T31" fmla="*/ 0 h 270"/>
                <a:gd name="T32" fmla="*/ 0 w 172"/>
                <a:gd name="T33" fmla="*/ 0 h 270"/>
                <a:gd name="T34" fmla="*/ 0 w 172"/>
                <a:gd name="T35" fmla="*/ 0 h 270"/>
                <a:gd name="T36" fmla="*/ 0 w 172"/>
                <a:gd name="T37" fmla="*/ 0 h 270"/>
                <a:gd name="T38" fmla="*/ 0 w 172"/>
                <a:gd name="T39" fmla="*/ 0 h 270"/>
                <a:gd name="T40" fmla="*/ 0 w 172"/>
                <a:gd name="T41" fmla="*/ 0 h 270"/>
                <a:gd name="T42" fmla="*/ 0 w 172"/>
                <a:gd name="T43" fmla="*/ 0 h 270"/>
                <a:gd name="T44" fmla="*/ 0 w 172"/>
                <a:gd name="T45" fmla="*/ 0 h 270"/>
                <a:gd name="T46" fmla="*/ 0 w 172"/>
                <a:gd name="T47" fmla="*/ 0 h 270"/>
                <a:gd name="T48" fmla="*/ 0 w 172"/>
                <a:gd name="T49" fmla="*/ 0 h 270"/>
                <a:gd name="T50" fmla="*/ 0 w 172"/>
                <a:gd name="T51" fmla="*/ 0 h 270"/>
                <a:gd name="T52" fmla="*/ 0 w 172"/>
                <a:gd name="T53" fmla="*/ 1 h 270"/>
                <a:gd name="T54" fmla="*/ 0 w 172"/>
                <a:gd name="T55" fmla="*/ 1 h 270"/>
                <a:gd name="T56" fmla="*/ 0 w 172"/>
                <a:gd name="T57" fmla="*/ 1 h 270"/>
                <a:gd name="T58" fmla="*/ 0 w 172"/>
                <a:gd name="T59" fmla="*/ 1 h 270"/>
                <a:gd name="T60" fmla="*/ 0 w 172"/>
                <a:gd name="T61" fmla="*/ 1 h 270"/>
                <a:gd name="T62" fmla="*/ 0 w 172"/>
                <a:gd name="T63" fmla="*/ 1 h 270"/>
                <a:gd name="T64" fmla="*/ 0 w 172"/>
                <a:gd name="T65" fmla="*/ 1 h 270"/>
                <a:gd name="T66" fmla="*/ 0 w 172"/>
                <a:gd name="T67" fmla="*/ 1 h 270"/>
                <a:gd name="T68" fmla="*/ 0 w 172"/>
                <a:gd name="T69" fmla="*/ 1 h 270"/>
                <a:gd name="T70" fmla="*/ 0 w 172"/>
                <a:gd name="T71" fmla="*/ 1 h 270"/>
                <a:gd name="T72" fmla="*/ 0 w 172"/>
                <a:gd name="T73" fmla="*/ 1 h 270"/>
                <a:gd name="T74" fmla="*/ 0 w 172"/>
                <a:gd name="T75" fmla="*/ 1 h 270"/>
                <a:gd name="T76" fmla="*/ 0 w 172"/>
                <a:gd name="T77" fmla="*/ 1 h 270"/>
                <a:gd name="T78" fmla="*/ 0 w 172"/>
                <a:gd name="T79" fmla="*/ 1 h 270"/>
                <a:gd name="T80" fmla="*/ 0 w 172"/>
                <a:gd name="T81" fmla="*/ 1 h 270"/>
                <a:gd name="T82" fmla="*/ 0 w 172"/>
                <a:gd name="T83" fmla="*/ 1 h 270"/>
                <a:gd name="T84" fmla="*/ 0 w 172"/>
                <a:gd name="T85" fmla="*/ 1 h 270"/>
                <a:gd name="T86" fmla="*/ 0 w 172"/>
                <a:gd name="T87" fmla="*/ 1 h 270"/>
                <a:gd name="T88" fmla="*/ 0 w 172"/>
                <a:gd name="T89" fmla="*/ 1 h 270"/>
                <a:gd name="T90" fmla="*/ 0 w 172"/>
                <a:gd name="T91" fmla="*/ 1 h 270"/>
                <a:gd name="T92" fmla="*/ 0 w 172"/>
                <a:gd name="T93" fmla="*/ 1 h 270"/>
                <a:gd name="T94" fmla="*/ 0 w 172"/>
                <a:gd name="T95" fmla="*/ 1 h 270"/>
                <a:gd name="T96" fmla="*/ 0 w 172"/>
                <a:gd name="T97" fmla="*/ 1 h 270"/>
                <a:gd name="T98" fmla="*/ 0 w 172"/>
                <a:gd name="T99" fmla="*/ 1 h 270"/>
                <a:gd name="T100" fmla="*/ 0 w 172"/>
                <a:gd name="T101" fmla="*/ 1 h 270"/>
                <a:gd name="T102" fmla="*/ 0 w 172"/>
                <a:gd name="T103" fmla="*/ 1 h 270"/>
                <a:gd name="T104" fmla="*/ 0 w 172"/>
                <a:gd name="T105" fmla="*/ 0 h 270"/>
                <a:gd name="T106" fmla="*/ 0 w 172"/>
                <a:gd name="T107" fmla="*/ 0 h 270"/>
                <a:gd name="T108" fmla="*/ 0 w 172"/>
                <a:gd name="T109" fmla="*/ 0 h 270"/>
                <a:gd name="T110" fmla="*/ 0 w 172"/>
                <a:gd name="T111" fmla="*/ 0 h 270"/>
                <a:gd name="T112" fmla="*/ 0 w 172"/>
                <a:gd name="T113" fmla="*/ 0 h 270"/>
                <a:gd name="T114" fmla="*/ 0 w 172"/>
                <a:gd name="T115" fmla="*/ 0 h 2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2" h="270">
                  <a:moveTo>
                    <a:pt x="171" y="35"/>
                  </a:moveTo>
                  <a:lnTo>
                    <a:pt x="171" y="33"/>
                  </a:lnTo>
                  <a:lnTo>
                    <a:pt x="172" y="29"/>
                  </a:lnTo>
                  <a:lnTo>
                    <a:pt x="172" y="27"/>
                  </a:lnTo>
                  <a:lnTo>
                    <a:pt x="171" y="24"/>
                  </a:lnTo>
                  <a:lnTo>
                    <a:pt x="171" y="21"/>
                  </a:lnTo>
                  <a:lnTo>
                    <a:pt x="170" y="19"/>
                  </a:lnTo>
                  <a:lnTo>
                    <a:pt x="170" y="16"/>
                  </a:lnTo>
                  <a:lnTo>
                    <a:pt x="169" y="12"/>
                  </a:lnTo>
                  <a:lnTo>
                    <a:pt x="168" y="10"/>
                  </a:lnTo>
                  <a:lnTo>
                    <a:pt x="167" y="7"/>
                  </a:lnTo>
                  <a:lnTo>
                    <a:pt x="165" y="5"/>
                  </a:lnTo>
                  <a:lnTo>
                    <a:pt x="164" y="4"/>
                  </a:lnTo>
                  <a:lnTo>
                    <a:pt x="164" y="3"/>
                  </a:lnTo>
                  <a:lnTo>
                    <a:pt x="163" y="2"/>
                  </a:lnTo>
                  <a:lnTo>
                    <a:pt x="162" y="1"/>
                  </a:lnTo>
                  <a:lnTo>
                    <a:pt x="161" y="1"/>
                  </a:lnTo>
                  <a:lnTo>
                    <a:pt x="158" y="0"/>
                  </a:lnTo>
                  <a:lnTo>
                    <a:pt x="156" y="0"/>
                  </a:lnTo>
                  <a:lnTo>
                    <a:pt x="153" y="0"/>
                  </a:lnTo>
                  <a:lnTo>
                    <a:pt x="141" y="0"/>
                  </a:lnTo>
                  <a:lnTo>
                    <a:pt x="130" y="0"/>
                  </a:lnTo>
                  <a:lnTo>
                    <a:pt x="119" y="0"/>
                  </a:lnTo>
                  <a:lnTo>
                    <a:pt x="114" y="0"/>
                  </a:lnTo>
                  <a:lnTo>
                    <a:pt x="108" y="0"/>
                  </a:lnTo>
                  <a:lnTo>
                    <a:pt x="102" y="1"/>
                  </a:lnTo>
                  <a:lnTo>
                    <a:pt x="97" y="2"/>
                  </a:lnTo>
                  <a:lnTo>
                    <a:pt x="94" y="3"/>
                  </a:lnTo>
                  <a:lnTo>
                    <a:pt x="91" y="4"/>
                  </a:lnTo>
                  <a:lnTo>
                    <a:pt x="89" y="5"/>
                  </a:lnTo>
                  <a:lnTo>
                    <a:pt x="86" y="6"/>
                  </a:lnTo>
                  <a:lnTo>
                    <a:pt x="84" y="7"/>
                  </a:lnTo>
                  <a:lnTo>
                    <a:pt x="82" y="9"/>
                  </a:lnTo>
                  <a:lnTo>
                    <a:pt x="76" y="12"/>
                  </a:lnTo>
                  <a:lnTo>
                    <a:pt x="72" y="16"/>
                  </a:lnTo>
                  <a:lnTo>
                    <a:pt x="68" y="20"/>
                  </a:lnTo>
                  <a:lnTo>
                    <a:pt x="65" y="23"/>
                  </a:lnTo>
                  <a:lnTo>
                    <a:pt x="60" y="27"/>
                  </a:lnTo>
                  <a:lnTo>
                    <a:pt x="58" y="29"/>
                  </a:lnTo>
                  <a:lnTo>
                    <a:pt x="56" y="32"/>
                  </a:lnTo>
                  <a:lnTo>
                    <a:pt x="55" y="34"/>
                  </a:lnTo>
                  <a:lnTo>
                    <a:pt x="53" y="37"/>
                  </a:lnTo>
                  <a:lnTo>
                    <a:pt x="48" y="47"/>
                  </a:lnTo>
                  <a:lnTo>
                    <a:pt x="44" y="51"/>
                  </a:lnTo>
                  <a:lnTo>
                    <a:pt x="42" y="56"/>
                  </a:lnTo>
                  <a:lnTo>
                    <a:pt x="39" y="61"/>
                  </a:lnTo>
                  <a:lnTo>
                    <a:pt x="37" y="66"/>
                  </a:lnTo>
                  <a:lnTo>
                    <a:pt x="36" y="71"/>
                  </a:lnTo>
                  <a:lnTo>
                    <a:pt x="34" y="77"/>
                  </a:lnTo>
                  <a:lnTo>
                    <a:pt x="28" y="99"/>
                  </a:lnTo>
                  <a:lnTo>
                    <a:pt x="17" y="142"/>
                  </a:lnTo>
                  <a:lnTo>
                    <a:pt x="10" y="164"/>
                  </a:lnTo>
                  <a:lnTo>
                    <a:pt x="7" y="174"/>
                  </a:lnTo>
                  <a:lnTo>
                    <a:pt x="5" y="186"/>
                  </a:lnTo>
                  <a:lnTo>
                    <a:pt x="2" y="197"/>
                  </a:lnTo>
                  <a:lnTo>
                    <a:pt x="1" y="202"/>
                  </a:lnTo>
                  <a:lnTo>
                    <a:pt x="0" y="207"/>
                  </a:lnTo>
                  <a:lnTo>
                    <a:pt x="0" y="214"/>
                  </a:lnTo>
                  <a:lnTo>
                    <a:pt x="0" y="219"/>
                  </a:lnTo>
                  <a:lnTo>
                    <a:pt x="0" y="224"/>
                  </a:lnTo>
                  <a:lnTo>
                    <a:pt x="1" y="230"/>
                  </a:lnTo>
                  <a:lnTo>
                    <a:pt x="2" y="236"/>
                  </a:lnTo>
                  <a:lnTo>
                    <a:pt x="3" y="241"/>
                  </a:lnTo>
                  <a:lnTo>
                    <a:pt x="5" y="247"/>
                  </a:lnTo>
                  <a:lnTo>
                    <a:pt x="6" y="249"/>
                  </a:lnTo>
                  <a:lnTo>
                    <a:pt x="8" y="251"/>
                  </a:lnTo>
                  <a:lnTo>
                    <a:pt x="9" y="254"/>
                  </a:lnTo>
                  <a:lnTo>
                    <a:pt x="10" y="256"/>
                  </a:lnTo>
                  <a:lnTo>
                    <a:pt x="12" y="258"/>
                  </a:lnTo>
                  <a:lnTo>
                    <a:pt x="15" y="261"/>
                  </a:lnTo>
                  <a:lnTo>
                    <a:pt x="17" y="263"/>
                  </a:lnTo>
                  <a:lnTo>
                    <a:pt x="19" y="264"/>
                  </a:lnTo>
                  <a:lnTo>
                    <a:pt x="21" y="266"/>
                  </a:lnTo>
                  <a:lnTo>
                    <a:pt x="24" y="267"/>
                  </a:lnTo>
                  <a:lnTo>
                    <a:pt x="26" y="268"/>
                  </a:lnTo>
                  <a:lnTo>
                    <a:pt x="30" y="268"/>
                  </a:lnTo>
                  <a:lnTo>
                    <a:pt x="32" y="269"/>
                  </a:lnTo>
                  <a:lnTo>
                    <a:pt x="35" y="269"/>
                  </a:lnTo>
                  <a:lnTo>
                    <a:pt x="40" y="270"/>
                  </a:lnTo>
                  <a:lnTo>
                    <a:pt x="46" y="270"/>
                  </a:lnTo>
                  <a:lnTo>
                    <a:pt x="57" y="269"/>
                  </a:lnTo>
                  <a:lnTo>
                    <a:pt x="63" y="269"/>
                  </a:lnTo>
                  <a:lnTo>
                    <a:pt x="69" y="270"/>
                  </a:lnTo>
                  <a:lnTo>
                    <a:pt x="74" y="270"/>
                  </a:lnTo>
                  <a:lnTo>
                    <a:pt x="76" y="270"/>
                  </a:lnTo>
                  <a:lnTo>
                    <a:pt x="80" y="269"/>
                  </a:lnTo>
                  <a:lnTo>
                    <a:pt x="83" y="269"/>
                  </a:lnTo>
                  <a:lnTo>
                    <a:pt x="85" y="268"/>
                  </a:lnTo>
                  <a:lnTo>
                    <a:pt x="87" y="266"/>
                  </a:lnTo>
                  <a:lnTo>
                    <a:pt x="90" y="265"/>
                  </a:lnTo>
                  <a:lnTo>
                    <a:pt x="92" y="264"/>
                  </a:lnTo>
                  <a:lnTo>
                    <a:pt x="94" y="262"/>
                  </a:lnTo>
                  <a:lnTo>
                    <a:pt x="99" y="258"/>
                  </a:lnTo>
                  <a:lnTo>
                    <a:pt x="103" y="254"/>
                  </a:lnTo>
                  <a:lnTo>
                    <a:pt x="107" y="250"/>
                  </a:lnTo>
                  <a:lnTo>
                    <a:pt x="110" y="246"/>
                  </a:lnTo>
                  <a:lnTo>
                    <a:pt x="113" y="240"/>
                  </a:lnTo>
                  <a:lnTo>
                    <a:pt x="116" y="236"/>
                  </a:lnTo>
                  <a:lnTo>
                    <a:pt x="118" y="231"/>
                  </a:lnTo>
                  <a:lnTo>
                    <a:pt x="120" y="225"/>
                  </a:lnTo>
                  <a:lnTo>
                    <a:pt x="122" y="220"/>
                  </a:lnTo>
                  <a:lnTo>
                    <a:pt x="124" y="215"/>
                  </a:lnTo>
                  <a:lnTo>
                    <a:pt x="125" y="209"/>
                  </a:lnTo>
                  <a:lnTo>
                    <a:pt x="129" y="199"/>
                  </a:lnTo>
                  <a:lnTo>
                    <a:pt x="131" y="187"/>
                  </a:lnTo>
                  <a:lnTo>
                    <a:pt x="136" y="166"/>
                  </a:lnTo>
                  <a:lnTo>
                    <a:pt x="141" y="143"/>
                  </a:lnTo>
                  <a:lnTo>
                    <a:pt x="148" y="122"/>
                  </a:lnTo>
                  <a:lnTo>
                    <a:pt x="153" y="100"/>
                  </a:lnTo>
                  <a:lnTo>
                    <a:pt x="159" y="78"/>
                  </a:lnTo>
                  <a:lnTo>
                    <a:pt x="163" y="68"/>
                  </a:lnTo>
                  <a:lnTo>
                    <a:pt x="166" y="57"/>
                  </a:lnTo>
                  <a:lnTo>
                    <a:pt x="167" y="52"/>
                  </a:lnTo>
                  <a:lnTo>
                    <a:pt x="168" y="45"/>
                  </a:lnTo>
                  <a:lnTo>
                    <a:pt x="169" y="40"/>
                  </a:lnTo>
                  <a:lnTo>
                    <a:pt x="170" y="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01" name="Freeform 115"/>
            <p:cNvSpPr>
              <a:spLocks/>
            </p:cNvSpPr>
            <p:nvPr/>
          </p:nvSpPr>
          <p:spPr bwMode="auto">
            <a:xfrm>
              <a:off x="3669" y="1780"/>
              <a:ext cx="2" cy="8"/>
            </a:xfrm>
            <a:custGeom>
              <a:avLst/>
              <a:gdLst>
                <a:gd name="T0" fmla="*/ 0 w 17"/>
                <a:gd name="T1" fmla="*/ 0 h 55"/>
                <a:gd name="T2" fmla="*/ 0 w 17"/>
                <a:gd name="T3" fmla="*/ 0 h 55"/>
                <a:gd name="T4" fmla="*/ 0 w 17"/>
                <a:gd name="T5" fmla="*/ 0 h 55"/>
                <a:gd name="T6" fmla="*/ 0 w 17"/>
                <a:gd name="T7" fmla="*/ 0 h 55"/>
                <a:gd name="T8" fmla="*/ 0 w 17"/>
                <a:gd name="T9" fmla="*/ 0 h 55"/>
                <a:gd name="T10" fmla="*/ 0 w 17"/>
                <a:gd name="T11" fmla="*/ 0 h 55"/>
                <a:gd name="T12" fmla="*/ 0 w 17"/>
                <a:gd name="T13" fmla="*/ 0 h 55"/>
                <a:gd name="T14" fmla="*/ 0 w 17"/>
                <a:gd name="T15" fmla="*/ 0 h 55"/>
                <a:gd name="T16" fmla="*/ 0 w 17"/>
                <a:gd name="T17" fmla="*/ 0 h 55"/>
                <a:gd name="T18" fmla="*/ 0 w 17"/>
                <a:gd name="T19" fmla="*/ 0 h 55"/>
                <a:gd name="T20" fmla="*/ 0 w 17"/>
                <a:gd name="T21" fmla="*/ 0 h 55"/>
                <a:gd name="T22" fmla="*/ 0 w 17"/>
                <a:gd name="T23" fmla="*/ 0 h 55"/>
                <a:gd name="T24" fmla="*/ 0 w 17"/>
                <a:gd name="T25" fmla="*/ 0 h 55"/>
                <a:gd name="T26" fmla="*/ 0 w 17"/>
                <a:gd name="T27" fmla="*/ 0 h 55"/>
                <a:gd name="T28" fmla="*/ 0 w 17"/>
                <a:gd name="T29" fmla="*/ 0 h 55"/>
                <a:gd name="T30" fmla="*/ 0 w 17"/>
                <a:gd name="T31" fmla="*/ 0 h 55"/>
                <a:gd name="T32" fmla="*/ 0 w 17"/>
                <a:gd name="T33" fmla="*/ 0 h 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 h="55">
                  <a:moveTo>
                    <a:pt x="2" y="0"/>
                  </a:moveTo>
                  <a:lnTo>
                    <a:pt x="1" y="3"/>
                  </a:lnTo>
                  <a:lnTo>
                    <a:pt x="1" y="7"/>
                  </a:lnTo>
                  <a:lnTo>
                    <a:pt x="0" y="10"/>
                  </a:lnTo>
                  <a:lnTo>
                    <a:pt x="0" y="15"/>
                  </a:lnTo>
                  <a:lnTo>
                    <a:pt x="0" y="18"/>
                  </a:lnTo>
                  <a:lnTo>
                    <a:pt x="0" y="22"/>
                  </a:lnTo>
                  <a:lnTo>
                    <a:pt x="1" y="25"/>
                  </a:lnTo>
                  <a:lnTo>
                    <a:pt x="1" y="29"/>
                  </a:lnTo>
                  <a:lnTo>
                    <a:pt x="3" y="33"/>
                  </a:lnTo>
                  <a:lnTo>
                    <a:pt x="4" y="36"/>
                  </a:lnTo>
                  <a:lnTo>
                    <a:pt x="7" y="40"/>
                  </a:lnTo>
                  <a:lnTo>
                    <a:pt x="9" y="43"/>
                  </a:lnTo>
                  <a:lnTo>
                    <a:pt x="12" y="50"/>
                  </a:lnTo>
                  <a:lnTo>
                    <a:pt x="14" y="53"/>
                  </a:lnTo>
                  <a:lnTo>
                    <a:pt x="15" y="54"/>
                  </a:lnTo>
                  <a:lnTo>
                    <a:pt x="17"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02" name="Line 116"/>
            <p:cNvSpPr>
              <a:spLocks noChangeShapeType="1"/>
            </p:cNvSpPr>
            <p:nvPr/>
          </p:nvSpPr>
          <p:spPr bwMode="auto">
            <a:xfrm flipH="1">
              <a:off x="3704" y="1730"/>
              <a:ext cx="5" cy="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03" name="Line 117"/>
            <p:cNvSpPr>
              <a:spLocks noChangeShapeType="1"/>
            </p:cNvSpPr>
            <p:nvPr/>
          </p:nvSpPr>
          <p:spPr bwMode="auto">
            <a:xfrm flipH="1">
              <a:off x="3693" y="1730"/>
              <a:ext cx="5" cy="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04" name="Line 118"/>
            <p:cNvSpPr>
              <a:spLocks noChangeShapeType="1"/>
            </p:cNvSpPr>
            <p:nvPr/>
          </p:nvSpPr>
          <p:spPr bwMode="auto">
            <a:xfrm>
              <a:off x="3491" y="2062"/>
              <a:ext cx="2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05" name="Freeform 119"/>
            <p:cNvSpPr>
              <a:spLocks/>
            </p:cNvSpPr>
            <p:nvPr/>
          </p:nvSpPr>
          <p:spPr bwMode="auto">
            <a:xfrm>
              <a:off x="3260" y="2216"/>
              <a:ext cx="2" cy="9"/>
            </a:xfrm>
            <a:custGeom>
              <a:avLst/>
              <a:gdLst>
                <a:gd name="T0" fmla="*/ 0 w 17"/>
                <a:gd name="T1" fmla="*/ 0 h 57"/>
                <a:gd name="T2" fmla="*/ 0 w 17"/>
                <a:gd name="T3" fmla="*/ 0 h 57"/>
                <a:gd name="T4" fmla="*/ 0 w 17"/>
                <a:gd name="T5" fmla="*/ 0 h 57"/>
                <a:gd name="T6" fmla="*/ 0 w 17"/>
                <a:gd name="T7" fmla="*/ 0 h 57"/>
                <a:gd name="T8" fmla="*/ 0 w 17"/>
                <a:gd name="T9" fmla="*/ 0 h 57"/>
                <a:gd name="T10" fmla="*/ 0 w 17"/>
                <a:gd name="T11" fmla="*/ 0 h 57"/>
                <a:gd name="T12" fmla="*/ 0 w 17"/>
                <a:gd name="T13" fmla="*/ 0 h 57"/>
                <a:gd name="T14" fmla="*/ 0 w 17"/>
                <a:gd name="T15" fmla="*/ 0 h 57"/>
                <a:gd name="T16" fmla="*/ 0 w 17"/>
                <a:gd name="T17" fmla="*/ 0 h 57"/>
                <a:gd name="T18" fmla="*/ 0 w 17"/>
                <a:gd name="T19" fmla="*/ 0 h 57"/>
                <a:gd name="T20" fmla="*/ 0 w 17"/>
                <a:gd name="T21" fmla="*/ 0 h 57"/>
                <a:gd name="T22" fmla="*/ 0 w 17"/>
                <a:gd name="T23" fmla="*/ 0 h 57"/>
                <a:gd name="T24" fmla="*/ 0 w 17"/>
                <a:gd name="T25" fmla="*/ 0 h 57"/>
                <a:gd name="T26" fmla="*/ 0 w 17"/>
                <a:gd name="T27" fmla="*/ 0 h 57"/>
                <a:gd name="T28" fmla="*/ 0 w 17"/>
                <a:gd name="T29" fmla="*/ 0 h 57"/>
                <a:gd name="T30" fmla="*/ 0 w 17"/>
                <a:gd name="T31" fmla="*/ 0 h 57"/>
                <a:gd name="T32" fmla="*/ 0 w 17"/>
                <a:gd name="T33" fmla="*/ 0 h 57"/>
                <a:gd name="T34" fmla="*/ 0 w 17"/>
                <a:gd name="T35" fmla="*/ 0 h 57"/>
                <a:gd name="T36" fmla="*/ 0 w 17"/>
                <a:gd name="T37" fmla="*/ 0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7" h="57">
                  <a:moveTo>
                    <a:pt x="2" y="0"/>
                  </a:moveTo>
                  <a:lnTo>
                    <a:pt x="1" y="4"/>
                  </a:lnTo>
                  <a:lnTo>
                    <a:pt x="1" y="8"/>
                  </a:lnTo>
                  <a:lnTo>
                    <a:pt x="0" y="11"/>
                  </a:lnTo>
                  <a:lnTo>
                    <a:pt x="0" y="15"/>
                  </a:lnTo>
                  <a:lnTo>
                    <a:pt x="0" y="20"/>
                  </a:lnTo>
                  <a:lnTo>
                    <a:pt x="0" y="23"/>
                  </a:lnTo>
                  <a:lnTo>
                    <a:pt x="1" y="27"/>
                  </a:lnTo>
                  <a:lnTo>
                    <a:pt x="1" y="30"/>
                  </a:lnTo>
                  <a:lnTo>
                    <a:pt x="2" y="32"/>
                  </a:lnTo>
                  <a:lnTo>
                    <a:pt x="3" y="35"/>
                  </a:lnTo>
                  <a:lnTo>
                    <a:pt x="3" y="36"/>
                  </a:lnTo>
                  <a:lnTo>
                    <a:pt x="4" y="38"/>
                  </a:lnTo>
                  <a:lnTo>
                    <a:pt x="6" y="41"/>
                  </a:lnTo>
                  <a:lnTo>
                    <a:pt x="8" y="44"/>
                  </a:lnTo>
                  <a:lnTo>
                    <a:pt x="12" y="51"/>
                  </a:lnTo>
                  <a:lnTo>
                    <a:pt x="14" y="54"/>
                  </a:lnTo>
                  <a:lnTo>
                    <a:pt x="15" y="55"/>
                  </a:lnTo>
                  <a:lnTo>
                    <a:pt x="17"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06" name="Freeform 120"/>
            <p:cNvSpPr>
              <a:spLocks/>
            </p:cNvSpPr>
            <p:nvPr/>
          </p:nvSpPr>
          <p:spPr bwMode="auto">
            <a:xfrm>
              <a:off x="3242" y="2186"/>
              <a:ext cx="25" cy="39"/>
            </a:xfrm>
            <a:custGeom>
              <a:avLst/>
              <a:gdLst>
                <a:gd name="T0" fmla="*/ 1 w 173"/>
                <a:gd name="T1" fmla="*/ 0 h 271"/>
                <a:gd name="T2" fmla="*/ 1 w 173"/>
                <a:gd name="T3" fmla="*/ 0 h 271"/>
                <a:gd name="T4" fmla="*/ 1 w 173"/>
                <a:gd name="T5" fmla="*/ 0 h 271"/>
                <a:gd name="T6" fmla="*/ 0 w 173"/>
                <a:gd name="T7" fmla="*/ 0 h 271"/>
                <a:gd name="T8" fmla="*/ 0 w 173"/>
                <a:gd name="T9" fmla="*/ 0 h 271"/>
                <a:gd name="T10" fmla="*/ 0 w 173"/>
                <a:gd name="T11" fmla="*/ 0 h 271"/>
                <a:gd name="T12" fmla="*/ 0 w 173"/>
                <a:gd name="T13" fmla="*/ 0 h 271"/>
                <a:gd name="T14" fmla="*/ 0 w 173"/>
                <a:gd name="T15" fmla="*/ 0 h 271"/>
                <a:gd name="T16" fmla="*/ 0 w 173"/>
                <a:gd name="T17" fmla="*/ 0 h 271"/>
                <a:gd name="T18" fmla="*/ 0 w 173"/>
                <a:gd name="T19" fmla="*/ 0 h 271"/>
                <a:gd name="T20" fmla="*/ 0 w 173"/>
                <a:gd name="T21" fmla="*/ 0 h 271"/>
                <a:gd name="T22" fmla="*/ 0 w 173"/>
                <a:gd name="T23" fmla="*/ 0 h 271"/>
                <a:gd name="T24" fmla="*/ 0 w 173"/>
                <a:gd name="T25" fmla="*/ 0 h 271"/>
                <a:gd name="T26" fmla="*/ 0 w 173"/>
                <a:gd name="T27" fmla="*/ 0 h 271"/>
                <a:gd name="T28" fmla="*/ 0 w 173"/>
                <a:gd name="T29" fmla="*/ 0 h 271"/>
                <a:gd name="T30" fmla="*/ 0 w 173"/>
                <a:gd name="T31" fmla="*/ 0 h 271"/>
                <a:gd name="T32" fmla="*/ 0 w 173"/>
                <a:gd name="T33" fmla="*/ 0 h 271"/>
                <a:gd name="T34" fmla="*/ 0 w 173"/>
                <a:gd name="T35" fmla="*/ 0 h 271"/>
                <a:gd name="T36" fmla="*/ 0 w 173"/>
                <a:gd name="T37" fmla="*/ 0 h 271"/>
                <a:gd name="T38" fmla="*/ 0 w 173"/>
                <a:gd name="T39" fmla="*/ 0 h 271"/>
                <a:gd name="T40" fmla="*/ 0 w 173"/>
                <a:gd name="T41" fmla="*/ 1 h 271"/>
                <a:gd name="T42" fmla="*/ 0 w 173"/>
                <a:gd name="T43" fmla="*/ 1 h 271"/>
                <a:gd name="T44" fmla="*/ 0 w 173"/>
                <a:gd name="T45" fmla="*/ 1 h 271"/>
                <a:gd name="T46" fmla="*/ 0 w 173"/>
                <a:gd name="T47" fmla="*/ 1 h 271"/>
                <a:gd name="T48" fmla="*/ 0 w 173"/>
                <a:gd name="T49" fmla="*/ 1 h 271"/>
                <a:gd name="T50" fmla="*/ 0 w 173"/>
                <a:gd name="T51" fmla="*/ 1 h 271"/>
                <a:gd name="T52" fmla="*/ 0 w 173"/>
                <a:gd name="T53" fmla="*/ 1 h 271"/>
                <a:gd name="T54" fmla="*/ 0 w 173"/>
                <a:gd name="T55" fmla="*/ 1 h 271"/>
                <a:gd name="T56" fmla="*/ 0 w 173"/>
                <a:gd name="T57" fmla="*/ 1 h 271"/>
                <a:gd name="T58" fmla="*/ 0 w 173"/>
                <a:gd name="T59" fmla="*/ 1 h 271"/>
                <a:gd name="T60" fmla="*/ 0 w 173"/>
                <a:gd name="T61" fmla="*/ 1 h 271"/>
                <a:gd name="T62" fmla="*/ 0 w 173"/>
                <a:gd name="T63" fmla="*/ 1 h 271"/>
                <a:gd name="T64" fmla="*/ 0 w 173"/>
                <a:gd name="T65" fmla="*/ 1 h 271"/>
                <a:gd name="T66" fmla="*/ 0 w 173"/>
                <a:gd name="T67" fmla="*/ 1 h 271"/>
                <a:gd name="T68" fmla="*/ 0 w 173"/>
                <a:gd name="T69" fmla="*/ 1 h 271"/>
                <a:gd name="T70" fmla="*/ 0 w 173"/>
                <a:gd name="T71" fmla="*/ 1 h 271"/>
                <a:gd name="T72" fmla="*/ 0 w 173"/>
                <a:gd name="T73" fmla="*/ 1 h 271"/>
                <a:gd name="T74" fmla="*/ 0 w 173"/>
                <a:gd name="T75" fmla="*/ 1 h 271"/>
                <a:gd name="T76" fmla="*/ 0 w 173"/>
                <a:gd name="T77" fmla="*/ 1 h 271"/>
                <a:gd name="T78" fmla="*/ 0 w 173"/>
                <a:gd name="T79" fmla="*/ 1 h 271"/>
                <a:gd name="T80" fmla="*/ 0 w 173"/>
                <a:gd name="T81" fmla="*/ 1 h 271"/>
                <a:gd name="T82" fmla="*/ 0 w 173"/>
                <a:gd name="T83" fmla="*/ 1 h 271"/>
                <a:gd name="T84" fmla="*/ 0 w 173"/>
                <a:gd name="T85" fmla="*/ 1 h 271"/>
                <a:gd name="T86" fmla="*/ 0 w 173"/>
                <a:gd name="T87" fmla="*/ 0 h 271"/>
                <a:gd name="T88" fmla="*/ 0 w 173"/>
                <a:gd name="T89" fmla="*/ 0 h 271"/>
                <a:gd name="T90" fmla="*/ 0 w 173"/>
                <a:gd name="T91" fmla="*/ 0 h 271"/>
                <a:gd name="T92" fmla="*/ 1 w 173"/>
                <a:gd name="T93" fmla="*/ 0 h 2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73" h="271">
                  <a:moveTo>
                    <a:pt x="172" y="37"/>
                  </a:moveTo>
                  <a:lnTo>
                    <a:pt x="172" y="33"/>
                  </a:lnTo>
                  <a:lnTo>
                    <a:pt x="173" y="30"/>
                  </a:lnTo>
                  <a:lnTo>
                    <a:pt x="173" y="28"/>
                  </a:lnTo>
                  <a:lnTo>
                    <a:pt x="172" y="25"/>
                  </a:lnTo>
                  <a:lnTo>
                    <a:pt x="172" y="23"/>
                  </a:lnTo>
                  <a:lnTo>
                    <a:pt x="171" y="20"/>
                  </a:lnTo>
                  <a:lnTo>
                    <a:pt x="171" y="16"/>
                  </a:lnTo>
                  <a:lnTo>
                    <a:pt x="170" y="14"/>
                  </a:lnTo>
                  <a:lnTo>
                    <a:pt x="169" y="11"/>
                  </a:lnTo>
                  <a:lnTo>
                    <a:pt x="168" y="8"/>
                  </a:lnTo>
                  <a:lnTo>
                    <a:pt x="167" y="7"/>
                  </a:lnTo>
                  <a:lnTo>
                    <a:pt x="165" y="6"/>
                  </a:lnTo>
                  <a:lnTo>
                    <a:pt x="164" y="5"/>
                  </a:lnTo>
                  <a:lnTo>
                    <a:pt x="164" y="4"/>
                  </a:lnTo>
                  <a:lnTo>
                    <a:pt x="163" y="3"/>
                  </a:lnTo>
                  <a:lnTo>
                    <a:pt x="162" y="3"/>
                  </a:lnTo>
                  <a:lnTo>
                    <a:pt x="161" y="2"/>
                  </a:lnTo>
                  <a:lnTo>
                    <a:pt x="159" y="2"/>
                  </a:lnTo>
                  <a:lnTo>
                    <a:pt x="158" y="0"/>
                  </a:lnTo>
                  <a:lnTo>
                    <a:pt x="157" y="0"/>
                  </a:lnTo>
                  <a:lnTo>
                    <a:pt x="154" y="0"/>
                  </a:lnTo>
                  <a:lnTo>
                    <a:pt x="147" y="0"/>
                  </a:lnTo>
                  <a:lnTo>
                    <a:pt x="142" y="0"/>
                  </a:lnTo>
                  <a:lnTo>
                    <a:pt x="137" y="0"/>
                  </a:lnTo>
                  <a:lnTo>
                    <a:pt x="130" y="0"/>
                  </a:lnTo>
                  <a:lnTo>
                    <a:pt x="125" y="0"/>
                  </a:lnTo>
                  <a:lnTo>
                    <a:pt x="120" y="0"/>
                  </a:lnTo>
                  <a:lnTo>
                    <a:pt x="114" y="0"/>
                  </a:lnTo>
                  <a:lnTo>
                    <a:pt x="109" y="2"/>
                  </a:lnTo>
                  <a:lnTo>
                    <a:pt x="103" y="3"/>
                  </a:lnTo>
                  <a:lnTo>
                    <a:pt x="101" y="3"/>
                  </a:lnTo>
                  <a:lnTo>
                    <a:pt x="97" y="4"/>
                  </a:lnTo>
                  <a:lnTo>
                    <a:pt x="95" y="4"/>
                  </a:lnTo>
                  <a:lnTo>
                    <a:pt x="92" y="5"/>
                  </a:lnTo>
                  <a:lnTo>
                    <a:pt x="90" y="6"/>
                  </a:lnTo>
                  <a:lnTo>
                    <a:pt x="87" y="7"/>
                  </a:lnTo>
                  <a:lnTo>
                    <a:pt x="85" y="9"/>
                  </a:lnTo>
                  <a:lnTo>
                    <a:pt x="82" y="10"/>
                  </a:lnTo>
                  <a:lnTo>
                    <a:pt x="80" y="12"/>
                  </a:lnTo>
                  <a:lnTo>
                    <a:pt x="77" y="13"/>
                  </a:lnTo>
                  <a:lnTo>
                    <a:pt x="73" y="17"/>
                  </a:lnTo>
                  <a:lnTo>
                    <a:pt x="69" y="21"/>
                  </a:lnTo>
                  <a:lnTo>
                    <a:pt x="65" y="25"/>
                  </a:lnTo>
                  <a:lnTo>
                    <a:pt x="61" y="29"/>
                  </a:lnTo>
                  <a:lnTo>
                    <a:pt x="59" y="30"/>
                  </a:lnTo>
                  <a:lnTo>
                    <a:pt x="57" y="33"/>
                  </a:lnTo>
                  <a:lnTo>
                    <a:pt x="56" y="36"/>
                  </a:lnTo>
                  <a:lnTo>
                    <a:pt x="55" y="38"/>
                  </a:lnTo>
                  <a:lnTo>
                    <a:pt x="48" y="47"/>
                  </a:lnTo>
                  <a:lnTo>
                    <a:pt x="45" y="53"/>
                  </a:lnTo>
                  <a:lnTo>
                    <a:pt x="43" y="57"/>
                  </a:lnTo>
                  <a:lnTo>
                    <a:pt x="42" y="59"/>
                  </a:lnTo>
                  <a:lnTo>
                    <a:pt x="40" y="62"/>
                  </a:lnTo>
                  <a:lnTo>
                    <a:pt x="39" y="64"/>
                  </a:lnTo>
                  <a:lnTo>
                    <a:pt x="39" y="68"/>
                  </a:lnTo>
                  <a:lnTo>
                    <a:pt x="37" y="73"/>
                  </a:lnTo>
                  <a:lnTo>
                    <a:pt x="36" y="78"/>
                  </a:lnTo>
                  <a:lnTo>
                    <a:pt x="29" y="99"/>
                  </a:lnTo>
                  <a:lnTo>
                    <a:pt x="23" y="122"/>
                  </a:lnTo>
                  <a:lnTo>
                    <a:pt x="17" y="143"/>
                  </a:lnTo>
                  <a:lnTo>
                    <a:pt x="11" y="164"/>
                  </a:lnTo>
                  <a:lnTo>
                    <a:pt x="8" y="176"/>
                  </a:lnTo>
                  <a:lnTo>
                    <a:pt x="6" y="187"/>
                  </a:lnTo>
                  <a:lnTo>
                    <a:pt x="3" y="197"/>
                  </a:lnTo>
                  <a:lnTo>
                    <a:pt x="2" y="203"/>
                  </a:lnTo>
                  <a:lnTo>
                    <a:pt x="0" y="209"/>
                  </a:lnTo>
                  <a:lnTo>
                    <a:pt x="0" y="211"/>
                  </a:lnTo>
                  <a:lnTo>
                    <a:pt x="0" y="214"/>
                  </a:lnTo>
                  <a:lnTo>
                    <a:pt x="0" y="217"/>
                  </a:lnTo>
                  <a:lnTo>
                    <a:pt x="0" y="220"/>
                  </a:lnTo>
                  <a:lnTo>
                    <a:pt x="0" y="223"/>
                  </a:lnTo>
                  <a:lnTo>
                    <a:pt x="0" y="225"/>
                  </a:lnTo>
                  <a:lnTo>
                    <a:pt x="0" y="228"/>
                  </a:lnTo>
                  <a:lnTo>
                    <a:pt x="2" y="232"/>
                  </a:lnTo>
                  <a:lnTo>
                    <a:pt x="2" y="234"/>
                  </a:lnTo>
                  <a:lnTo>
                    <a:pt x="3" y="237"/>
                  </a:lnTo>
                  <a:lnTo>
                    <a:pt x="4" y="239"/>
                  </a:lnTo>
                  <a:lnTo>
                    <a:pt x="4" y="242"/>
                  </a:lnTo>
                  <a:lnTo>
                    <a:pt x="5" y="244"/>
                  </a:lnTo>
                  <a:lnTo>
                    <a:pt x="6" y="247"/>
                  </a:lnTo>
                  <a:lnTo>
                    <a:pt x="7" y="250"/>
                  </a:lnTo>
                  <a:lnTo>
                    <a:pt x="9" y="253"/>
                  </a:lnTo>
                  <a:lnTo>
                    <a:pt x="10" y="255"/>
                  </a:lnTo>
                  <a:lnTo>
                    <a:pt x="11" y="257"/>
                  </a:lnTo>
                  <a:lnTo>
                    <a:pt x="13" y="259"/>
                  </a:lnTo>
                  <a:lnTo>
                    <a:pt x="15" y="261"/>
                  </a:lnTo>
                  <a:lnTo>
                    <a:pt x="17" y="263"/>
                  </a:lnTo>
                  <a:lnTo>
                    <a:pt x="20" y="265"/>
                  </a:lnTo>
                  <a:lnTo>
                    <a:pt x="22" y="267"/>
                  </a:lnTo>
                  <a:lnTo>
                    <a:pt x="25" y="268"/>
                  </a:lnTo>
                  <a:lnTo>
                    <a:pt x="27" y="269"/>
                  </a:lnTo>
                  <a:lnTo>
                    <a:pt x="30" y="270"/>
                  </a:lnTo>
                  <a:lnTo>
                    <a:pt x="32" y="270"/>
                  </a:lnTo>
                  <a:lnTo>
                    <a:pt x="36" y="270"/>
                  </a:lnTo>
                  <a:lnTo>
                    <a:pt x="39" y="271"/>
                  </a:lnTo>
                  <a:lnTo>
                    <a:pt x="41" y="271"/>
                  </a:lnTo>
                  <a:lnTo>
                    <a:pt x="46" y="271"/>
                  </a:lnTo>
                  <a:lnTo>
                    <a:pt x="58" y="271"/>
                  </a:lnTo>
                  <a:lnTo>
                    <a:pt x="63" y="271"/>
                  </a:lnTo>
                  <a:lnTo>
                    <a:pt x="70" y="271"/>
                  </a:lnTo>
                  <a:lnTo>
                    <a:pt x="72" y="271"/>
                  </a:lnTo>
                  <a:lnTo>
                    <a:pt x="75" y="271"/>
                  </a:lnTo>
                  <a:lnTo>
                    <a:pt x="78" y="271"/>
                  </a:lnTo>
                  <a:lnTo>
                    <a:pt x="80" y="271"/>
                  </a:lnTo>
                  <a:lnTo>
                    <a:pt x="83" y="270"/>
                  </a:lnTo>
                  <a:lnTo>
                    <a:pt x="86" y="269"/>
                  </a:lnTo>
                  <a:lnTo>
                    <a:pt x="88" y="268"/>
                  </a:lnTo>
                  <a:lnTo>
                    <a:pt x="91" y="266"/>
                  </a:lnTo>
                  <a:lnTo>
                    <a:pt x="93" y="265"/>
                  </a:lnTo>
                  <a:lnTo>
                    <a:pt x="95" y="262"/>
                  </a:lnTo>
                  <a:lnTo>
                    <a:pt x="97" y="261"/>
                  </a:lnTo>
                  <a:lnTo>
                    <a:pt x="99" y="259"/>
                  </a:lnTo>
                  <a:lnTo>
                    <a:pt x="102" y="257"/>
                  </a:lnTo>
                  <a:lnTo>
                    <a:pt x="104" y="255"/>
                  </a:lnTo>
                  <a:lnTo>
                    <a:pt x="106" y="253"/>
                  </a:lnTo>
                  <a:lnTo>
                    <a:pt x="108" y="251"/>
                  </a:lnTo>
                  <a:lnTo>
                    <a:pt x="109" y="249"/>
                  </a:lnTo>
                  <a:lnTo>
                    <a:pt x="111" y="246"/>
                  </a:lnTo>
                  <a:lnTo>
                    <a:pt x="112" y="244"/>
                  </a:lnTo>
                  <a:lnTo>
                    <a:pt x="114" y="242"/>
                  </a:lnTo>
                  <a:lnTo>
                    <a:pt x="115" y="239"/>
                  </a:lnTo>
                  <a:lnTo>
                    <a:pt x="117" y="237"/>
                  </a:lnTo>
                  <a:lnTo>
                    <a:pt x="119" y="232"/>
                  </a:lnTo>
                  <a:lnTo>
                    <a:pt x="121" y="226"/>
                  </a:lnTo>
                  <a:lnTo>
                    <a:pt x="123" y="221"/>
                  </a:lnTo>
                  <a:lnTo>
                    <a:pt x="125" y="216"/>
                  </a:lnTo>
                  <a:lnTo>
                    <a:pt x="126" y="210"/>
                  </a:lnTo>
                  <a:lnTo>
                    <a:pt x="127" y="205"/>
                  </a:lnTo>
                  <a:lnTo>
                    <a:pt x="129" y="200"/>
                  </a:lnTo>
                  <a:lnTo>
                    <a:pt x="131" y="189"/>
                  </a:lnTo>
                  <a:lnTo>
                    <a:pt x="137" y="167"/>
                  </a:lnTo>
                  <a:lnTo>
                    <a:pt x="142" y="144"/>
                  </a:lnTo>
                  <a:lnTo>
                    <a:pt x="148" y="123"/>
                  </a:lnTo>
                  <a:lnTo>
                    <a:pt x="154" y="102"/>
                  </a:lnTo>
                  <a:lnTo>
                    <a:pt x="160" y="79"/>
                  </a:lnTo>
                  <a:lnTo>
                    <a:pt x="163" y="69"/>
                  </a:lnTo>
                  <a:lnTo>
                    <a:pt x="167" y="58"/>
                  </a:lnTo>
                  <a:lnTo>
                    <a:pt x="168" y="53"/>
                  </a:lnTo>
                  <a:lnTo>
                    <a:pt x="169" y="47"/>
                  </a:lnTo>
                  <a:lnTo>
                    <a:pt x="170" y="42"/>
                  </a:lnTo>
                  <a:lnTo>
                    <a:pt x="171"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07" name="Line 121"/>
            <p:cNvSpPr>
              <a:spLocks noChangeShapeType="1"/>
            </p:cNvSpPr>
            <p:nvPr/>
          </p:nvSpPr>
          <p:spPr bwMode="auto">
            <a:xfrm>
              <a:off x="3491" y="2062"/>
              <a:ext cx="0" cy="2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08" name="Freeform 122"/>
            <p:cNvSpPr>
              <a:spLocks/>
            </p:cNvSpPr>
            <p:nvPr/>
          </p:nvSpPr>
          <p:spPr bwMode="auto">
            <a:xfrm>
              <a:off x="3710" y="1982"/>
              <a:ext cx="31" cy="29"/>
            </a:xfrm>
            <a:custGeom>
              <a:avLst/>
              <a:gdLst>
                <a:gd name="T0" fmla="*/ 0 w 216"/>
                <a:gd name="T1" fmla="*/ 0 h 202"/>
                <a:gd name="T2" fmla="*/ 0 w 216"/>
                <a:gd name="T3" fmla="*/ 1 h 202"/>
                <a:gd name="T4" fmla="*/ 1 w 216"/>
                <a:gd name="T5" fmla="*/ 0 h 202"/>
                <a:gd name="T6" fmla="*/ 0 60000 65536"/>
                <a:gd name="T7" fmla="*/ 0 60000 65536"/>
                <a:gd name="T8" fmla="*/ 0 60000 65536"/>
              </a:gdLst>
              <a:ahLst/>
              <a:cxnLst>
                <a:cxn ang="T6">
                  <a:pos x="T0" y="T1"/>
                </a:cxn>
                <a:cxn ang="T7">
                  <a:pos x="T2" y="T3"/>
                </a:cxn>
                <a:cxn ang="T8">
                  <a:pos x="T4" y="T5"/>
                </a:cxn>
              </a:cxnLst>
              <a:rect l="0" t="0" r="r" b="b"/>
              <a:pathLst>
                <a:path w="216" h="202">
                  <a:moveTo>
                    <a:pt x="0" y="0"/>
                  </a:moveTo>
                  <a:lnTo>
                    <a:pt x="53" y="202"/>
                  </a:lnTo>
                  <a:lnTo>
                    <a:pt x="2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09" name="Line 123"/>
            <p:cNvSpPr>
              <a:spLocks noChangeShapeType="1"/>
            </p:cNvSpPr>
            <p:nvPr/>
          </p:nvSpPr>
          <p:spPr bwMode="auto">
            <a:xfrm flipH="1">
              <a:off x="3710" y="2011"/>
              <a:ext cx="7"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10" name="Freeform 124"/>
            <p:cNvSpPr>
              <a:spLocks/>
            </p:cNvSpPr>
            <p:nvPr/>
          </p:nvSpPr>
          <p:spPr bwMode="auto">
            <a:xfrm>
              <a:off x="3731" y="2017"/>
              <a:ext cx="25" cy="35"/>
            </a:xfrm>
            <a:custGeom>
              <a:avLst/>
              <a:gdLst>
                <a:gd name="T0" fmla="*/ 0 w 178"/>
                <a:gd name="T1" fmla="*/ 0 h 242"/>
                <a:gd name="T2" fmla="*/ 0 w 178"/>
                <a:gd name="T3" fmla="*/ 1 h 242"/>
                <a:gd name="T4" fmla="*/ 0 w 178"/>
                <a:gd name="T5" fmla="*/ 0 h 242"/>
                <a:gd name="T6" fmla="*/ 0 w 178"/>
                <a:gd name="T7" fmla="*/ 1 h 242"/>
                <a:gd name="T8" fmla="*/ 1 w 178"/>
                <a:gd name="T9" fmla="*/ 0 h 2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8" h="242">
                  <a:moveTo>
                    <a:pt x="27" y="0"/>
                  </a:moveTo>
                  <a:lnTo>
                    <a:pt x="0" y="242"/>
                  </a:lnTo>
                  <a:lnTo>
                    <a:pt x="82" y="80"/>
                  </a:lnTo>
                  <a:lnTo>
                    <a:pt x="75" y="242"/>
                  </a:lnTo>
                  <a:lnTo>
                    <a:pt x="17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11" name="Freeform 125"/>
            <p:cNvSpPr>
              <a:spLocks/>
            </p:cNvSpPr>
            <p:nvPr/>
          </p:nvSpPr>
          <p:spPr bwMode="auto">
            <a:xfrm>
              <a:off x="3506" y="2273"/>
              <a:ext cx="31" cy="29"/>
            </a:xfrm>
            <a:custGeom>
              <a:avLst/>
              <a:gdLst>
                <a:gd name="T0" fmla="*/ 0 w 215"/>
                <a:gd name="T1" fmla="*/ 0 h 202"/>
                <a:gd name="T2" fmla="*/ 0 w 215"/>
                <a:gd name="T3" fmla="*/ 1 h 202"/>
                <a:gd name="T4" fmla="*/ 1 w 215"/>
                <a:gd name="T5" fmla="*/ 0 h 202"/>
                <a:gd name="T6" fmla="*/ 0 60000 65536"/>
                <a:gd name="T7" fmla="*/ 0 60000 65536"/>
                <a:gd name="T8" fmla="*/ 0 60000 65536"/>
              </a:gdLst>
              <a:ahLst/>
              <a:cxnLst>
                <a:cxn ang="T6">
                  <a:pos x="T0" y="T1"/>
                </a:cxn>
                <a:cxn ang="T7">
                  <a:pos x="T2" y="T3"/>
                </a:cxn>
                <a:cxn ang="T8">
                  <a:pos x="T4" y="T5"/>
                </a:cxn>
              </a:cxnLst>
              <a:rect l="0" t="0" r="r" b="b"/>
              <a:pathLst>
                <a:path w="215" h="202">
                  <a:moveTo>
                    <a:pt x="0" y="0"/>
                  </a:moveTo>
                  <a:lnTo>
                    <a:pt x="53" y="202"/>
                  </a:lnTo>
                  <a:lnTo>
                    <a:pt x="21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12" name="Line 126"/>
            <p:cNvSpPr>
              <a:spLocks noChangeShapeType="1"/>
            </p:cNvSpPr>
            <p:nvPr/>
          </p:nvSpPr>
          <p:spPr bwMode="auto">
            <a:xfrm flipH="1">
              <a:off x="3506" y="2302"/>
              <a:ext cx="8"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13" name="Line 127"/>
            <p:cNvSpPr>
              <a:spLocks noChangeShapeType="1"/>
            </p:cNvSpPr>
            <p:nvPr/>
          </p:nvSpPr>
          <p:spPr bwMode="auto">
            <a:xfrm flipV="1">
              <a:off x="3524" y="2310"/>
              <a:ext cx="9"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14" name="Line 128"/>
            <p:cNvSpPr>
              <a:spLocks noChangeShapeType="1"/>
            </p:cNvSpPr>
            <p:nvPr/>
          </p:nvSpPr>
          <p:spPr bwMode="auto">
            <a:xfrm>
              <a:off x="3529" y="232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15" name="Line 129"/>
            <p:cNvSpPr>
              <a:spLocks noChangeShapeType="1"/>
            </p:cNvSpPr>
            <p:nvPr/>
          </p:nvSpPr>
          <p:spPr bwMode="auto">
            <a:xfrm flipH="1">
              <a:off x="3538" y="2310"/>
              <a:ext cx="9"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16" name="Freeform 130"/>
            <p:cNvSpPr>
              <a:spLocks/>
            </p:cNvSpPr>
            <p:nvPr/>
          </p:nvSpPr>
          <p:spPr bwMode="auto">
            <a:xfrm>
              <a:off x="3285" y="1792"/>
              <a:ext cx="26" cy="26"/>
            </a:xfrm>
            <a:custGeom>
              <a:avLst/>
              <a:gdLst>
                <a:gd name="T0" fmla="*/ 1 w 180"/>
                <a:gd name="T1" fmla="*/ 0 h 180"/>
                <a:gd name="T2" fmla="*/ 1 w 180"/>
                <a:gd name="T3" fmla="*/ 0 h 180"/>
                <a:gd name="T4" fmla="*/ 1 w 180"/>
                <a:gd name="T5" fmla="*/ 0 h 180"/>
                <a:gd name="T6" fmla="*/ 0 w 180"/>
                <a:gd name="T7" fmla="*/ 0 h 180"/>
                <a:gd name="T8" fmla="*/ 0 w 180"/>
                <a:gd name="T9" fmla="*/ 0 h 180"/>
                <a:gd name="T10" fmla="*/ 0 w 180"/>
                <a:gd name="T11" fmla="*/ 0 h 180"/>
                <a:gd name="T12" fmla="*/ 0 w 180"/>
                <a:gd name="T13" fmla="*/ 0 h 180"/>
                <a:gd name="T14" fmla="*/ 0 w 180"/>
                <a:gd name="T15" fmla="*/ 0 h 180"/>
                <a:gd name="T16" fmla="*/ 0 w 180"/>
                <a:gd name="T17" fmla="*/ 0 h 180"/>
                <a:gd name="T18" fmla="*/ 0 w 180"/>
                <a:gd name="T19" fmla="*/ 0 h 180"/>
                <a:gd name="T20" fmla="*/ 0 w 180"/>
                <a:gd name="T21" fmla="*/ 0 h 180"/>
                <a:gd name="T22" fmla="*/ 0 w 180"/>
                <a:gd name="T23" fmla="*/ 0 h 180"/>
                <a:gd name="T24" fmla="*/ 0 w 180"/>
                <a:gd name="T25" fmla="*/ 0 h 180"/>
                <a:gd name="T26" fmla="*/ 0 w 180"/>
                <a:gd name="T27" fmla="*/ 0 h 180"/>
                <a:gd name="T28" fmla="*/ 0 w 180"/>
                <a:gd name="T29" fmla="*/ 0 h 180"/>
                <a:gd name="T30" fmla="*/ 0 w 180"/>
                <a:gd name="T31" fmla="*/ 0 h 180"/>
                <a:gd name="T32" fmla="*/ 0 w 180"/>
                <a:gd name="T33" fmla="*/ 0 h 180"/>
                <a:gd name="T34" fmla="*/ 0 w 180"/>
                <a:gd name="T35" fmla="*/ 0 h 180"/>
                <a:gd name="T36" fmla="*/ 0 w 180"/>
                <a:gd name="T37" fmla="*/ 0 h 180"/>
                <a:gd name="T38" fmla="*/ 0 w 180"/>
                <a:gd name="T39" fmla="*/ 0 h 180"/>
                <a:gd name="T40" fmla="*/ 0 w 180"/>
                <a:gd name="T41" fmla="*/ 0 h 180"/>
                <a:gd name="T42" fmla="*/ 0 w 180"/>
                <a:gd name="T43" fmla="*/ 0 h 180"/>
                <a:gd name="T44" fmla="*/ 0 w 180"/>
                <a:gd name="T45" fmla="*/ 0 h 180"/>
                <a:gd name="T46" fmla="*/ 0 w 180"/>
                <a:gd name="T47" fmla="*/ 0 h 180"/>
                <a:gd name="T48" fmla="*/ 0 w 180"/>
                <a:gd name="T49" fmla="*/ 0 h 180"/>
                <a:gd name="T50" fmla="*/ 0 w 180"/>
                <a:gd name="T51" fmla="*/ 0 h 180"/>
                <a:gd name="T52" fmla="*/ 0 w 180"/>
                <a:gd name="T53" fmla="*/ 0 h 180"/>
                <a:gd name="T54" fmla="*/ 0 w 180"/>
                <a:gd name="T55" fmla="*/ 0 h 180"/>
                <a:gd name="T56" fmla="*/ 0 w 180"/>
                <a:gd name="T57" fmla="*/ 1 h 180"/>
                <a:gd name="T58" fmla="*/ 0 w 180"/>
                <a:gd name="T59" fmla="*/ 1 h 180"/>
                <a:gd name="T60" fmla="*/ 0 w 180"/>
                <a:gd name="T61" fmla="*/ 1 h 180"/>
                <a:gd name="T62" fmla="*/ 0 w 180"/>
                <a:gd name="T63" fmla="*/ 1 h 180"/>
                <a:gd name="T64" fmla="*/ 0 w 180"/>
                <a:gd name="T65" fmla="*/ 1 h 180"/>
                <a:gd name="T66" fmla="*/ 0 w 180"/>
                <a:gd name="T67" fmla="*/ 1 h 180"/>
                <a:gd name="T68" fmla="*/ 0 w 180"/>
                <a:gd name="T69" fmla="*/ 1 h 180"/>
                <a:gd name="T70" fmla="*/ 0 w 180"/>
                <a:gd name="T71" fmla="*/ 0 h 180"/>
                <a:gd name="T72" fmla="*/ 0 w 180"/>
                <a:gd name="T73" fmla="*/ 0 h 180"/>
                <a:gd name="T74" fmla="*/ 0 w 180"/>
                <a:gd name="T75" fmla="*/ 0 h 180"/>
                <a:gd name="T76" fmla="*/ 0 w 180"/>
                <a:gd name="T77" fmla="*/ 0 h 180"/>
                <a:gd name="T78" fmla="*/ 1 w 180"/>
                <a:gd name="T79" fmla="*/ 0 h 180"/>
                <a:gd name="T80" fmla="*/ 1 w 180"/>
                <a:gd name="T81" fmla="*/ 0 h 180"/>
                <a:gd name="T82" fmla="*/ 1 w 180"/>
                <a:gd name="T83" fmla="*/ 0 h 1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0" h="180">
                  <a:moveTo>
                    <a:pt x="180" y="89"/>
                  </a:moveTo>
                  <a:lnTo>
                    <a:pt x="180" y="83"/>
                  </a:lnTo>
                  <a:lnTo>
                    <a:pt x="178" y="77"/>
                  </a:lnTo>
                  <a:lnTo>
                    <a:pt x="177" y="69"/>
                  </a:lnTo>
                  <a:lnTo>
                    <a:pt x="175" y="63"/>
                  </a:lnTo>
                  <a:lnTo>
                    <a:pt x="173" y="56"/>
                  </a:lnTo>
                  <a:lnTo>
                    <a:pt x="171" y="51"/>
                  </a:lnTo>
                  <a:lnTo>
                    <a:pt x="168" y="45"/>
                  </a:lnTo>
                  <a:lnTo>
                    <a:pt x="164" y="39"/>
                  </a:lnTo>
                  <a:lnTo>
                    <a:pt x="160" y="34"/>
                  </a:lnTo>
                  <a:lnTo>
                    <a:pt x="156" y="29"/>
                  </a:lnTo>
                  <a:lnTo>
                    <a:pt x="151" y="23"/>
                  </a:lnTo>
                  <a:lnTo>
                    <a:pt x="145" y="19"/>
                  </a:lnTo>
                  <a:lnTo>
                    <a:pt x="140" y="15"/>
                  </a:lnTo>
                  <a:lnTo>
                    <a:pt x="135" y="12"/>
                  </a:lnTo>
                  <a:lnTo>
                    <a:pt x="128" y="8"/>
                  </a:lnTo>
                  <a:lnTo>
                    <a:pt x="122" y="6"/>
                  </a:lnTo>
                  <a:lnTo>
                    <a:pt x="117" y="3"/>
                  </a:lnTo>
                  <a:lnTo>
                    <a:pt x="109" y="2"/>
                  </a:lnTo>
                  <a:lnTo>
                    <a:pt x="103" y="1"/>
                  </a:lnTo>
                  <a:lnTo>
                    <a:pt x="96" y="0"/>
                  </a:lnTo>
                  <a:lnTo>
                    <a:pt x="90" y="0"/>
                  </a:lnTo>
                  <a:lnTo>
                    <a:pt x="83" y="0"/>
                  </a:lnTo>
                  <a:lnTo>
                    <a:pt x="76" y="1"/>
                  </a:lnTo>
                  <a:lnTo>
                    <a:pt x="70" y="2"/>
                  </a:lnTo>
                  <a:lnTo>
                    <a:pt x="63" y="3"/>
                  </a:lnTo>
                  <a:lnTo>
                    <a:pt x="57" y="6"/>
                  </a:lnTo>
                  <a:lnTo>
                    <a:pt x="51" y="8"/>
                  </a:lnTo>
                  <a:lnTo>
                    <a:pt x="44" y="12"/>
                  </a:lnTo>
                  <a:lnTo>
                    <a:pt x="39" y="15"/>
                  </a:lnTo>
                  <a:lnTo>
                    <a:pt x="34" y="19"/>
                  </a:lnTo>
                  <a:lnTo>
                    <a:pt x="28" y="23"/>
                  </a:lnTo>
                  <a:lnTo>
                    <a:pt x="24" y="29"/>
                  </a:lnTo>
                  <a:lnTo>
                    <a:pt x="20" y="34"/>
                  </a:lnTo>
                  <a:lnTo>
                    <a:pt x="16" y="39"/>
                  </a:lnTo>
                  <a:lnTo>
                    <a:pt x="12" y="45"/>
                  </a:lnTo>
                  <a:lnTo>
                    <a:pt x="9" y="51"/>
                  </a:lnTo>
                  <a:lnTo>
                    <a:pt x="6" y="56"/>
                  </a:lnTo>
                  <a:lnTo>
                    <a:pt x="4" y="63"/>
                  </a:lnTo>
                  <a:lnTo>
                    <a:pt x="2" y="69"/>
                  </a:lnTo>
                  <a:lnTo>
                    <a:pt x="1" y="77"/>
                  </a:lnTo>
                  <a:lnTo>
                    <a:pt x="0" y="83"/>
                  </a:lnTo>
                  <a:lnTo>
                    <a:pt x="0" y="89"/>
                  </a:lnTo>
                  <a:lnTo>
                    <a:pt x="0" y="97"/>
                  </a:lnTo>
                  <a:lnTo>
                    <a:pt x="1" y="103"/>
                  </a:lnTo>
                  <a:lnTo>
                    <a:pt x="2" y="110"/>
                  </a:lnTo>
                  <a:lnTo>
                    <a:pt x="4" y="116"/>
                  </a:lnTo>
                  <a:lnTo>
                    <a:pt x="6" y="122"/>
                  </a:lnTo>
                  <a:lnTo>
                    <a:pt x="9" y="129"/>
                  </a:lnTo>
                  <a:lnTo>
                    <a:pt x="12" y="134"/>
                  </a:lnTo>
                  <a:lnTo>
                    <a:pt x="16" y="140"/>
                  </a:lnTo>
                  <a:lnTo>
                    <a:pt x="20" y="146"/>
                  </a:lnTo>
                  <a:lnTo>
                    <a:pt x="24" y="151"/>
                  </a:lnTo>
                  <a:lnTo>
                    <a:pt x="28" y="155"/>
                  </a:lnTo>
                  <a:lnTo>
                    <a:pt x="34" y="160"/>
                  </a:lnTo>
                  <a:lnTo>
                    <a:pt x="39" y="164"/>
                  </a:lnTo>
                  <a:lnTo>
                    <a:pt x="44" y="167"/>
                  </a:lnTo>
                  <a:lnTo>
                    <a:pt x="51" y="170"/>
                  </a:lnTo>
                  <a:lnTo>
                    <a:pt x="57" y="173"/>
                  </a:lnTo>
                  <a:lnTo>
                    <a:pt x="63" y="176"/>
                  </a:lnTo>
                  <a:lnTo>
                    <a:pt x="70" y="178"/>
                  </a:lnTo>
                  <a:lnTo>
                    <a:pt x="76" y="179"/>
                  </a:lnTo>
                  <a:lnTo>
                    <a:pt x="83" y="179"/>
                  </a:lnTo>
                  <a:lnTo>
                    <a:pt x="90" y="180"/>
                  </a:lnTo>
                  <a:lnTo>
                    <a:pt x="96" y="179"/>
                  </a:lnTo>
                  <a:lnTo>
                    <a:pt x="103" y="179"/>
                  </a:lnTo>
                  <a:lnTo>
                    <a:pt x="109" y="178"/>
                  </a:lnTo>
                  <a:lnTo>
                    <a:pt x="117" y="176"/>
                  </a:lnTo>
                  <a:lnTo>
                    <a:pt x="122" y="173"/>
                  </a:lnTo>
                  <a:lnTo>
                    <a:pt x="128" y="170"/>
                  </a:lnTo>
                  <a:lnTo>
                    <a:pt x="135" y="167"/>
                  </a:lnTo>
                  <a:lnTo>
                    <a:pt x="140" y="164"/>
                  </a:lnTo>
                  <a:lnTo>
                    <a:pt x="145" y="160"/>
                  </a:lnTo>
                  <a:lnTo>
                    <a:pt x="151" y="155"/>
                  </a:lnTo>
                  <a:lnTo>
                    <a:pt x="156" y="151"/>
                  </a:lnTo>
                  <a:lnTo>
                    <a:pt x="160" y="146"/>
                  </a:lnTo>
                  <a:lnTo>
                    <a:pt x="164" y="140"/>
                  </a:lnTo>
                  <a:lnTo>
                    <a:pt x="168" y="134"/>
                  </a:lnTo>
                  <a:lnTo>
                    <a:pt x="171" y="129"/>
                  </a:lnTo>
                  <a:lnTo>
                    <a:pt x="173" y="122"/>
                  </a:lnTo>
                  <a:lnTo>
                    <a:pt x="175" y="116"/>
                  </a:lnTo>
                  <a:lnTo>
                    <a:pt x="177" y="110"/>
                  </a:lnTo>
                  <a:lnTo>
                    <a:pt x="178" y="103"/>
                  </a:lnTo>
                  <a:lnTo>
                    <a:pt x="180" y="97"/>
                  </a:lnTo>
                  <a:lnTo>
                    <a:pt x="180" y="8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17" name="Freeform 131"/>
            <p:cNvSpPr>
              <a:spLocks/>
            </p:cNvSpPr>
            <p:nvPr/>
          </p:nvSpPr>
          <p:spPr bwMode="auto">
            <a:xfrm>
              <a:off x="3285" y="2178"/>
              <a:ext cx="26" cy="25"/>
            </a:xfrm>
            <a:custGeom>
              <a:avLst/>
              <a:gdLst>
                <a:gd name="T0" fmla="*/ 1 w 180"/>
                <a:gd name="T1" fmla="*/ 0 h 180"/>
                <a:gd name="T2" fmla="*/ 1 w 180"/>
                <a:gd name="T3" fmla="*/ 0 h 180"/>
                <a:gd name="T4" fmla="*/ 1 w 180"/>
                <a:gd name="T5" fmla="*/ 0 h 180"/>
                <a:gd name="T6" fmla="*/ 1 w 180"/>
                <a:gd name="T7" fmla="*/ 0 h 180"/>
                <a:gd name="T8" fmla="*/ 0 w 180"/>
                <a:gd name="T9" fmla="*/ 0 h 180"/>
                <a:gd name="T10" fmla="*/ 0 w 180"/>
                <a:gd name="T11" fmla="*/ 0 h 180"/>
                <a:gd name="T12" fmla="*/ 0 w 180"/>
                <a:gd name="T13" fmla="*/ 0 h 180"/>
                <a:gd name="T14" fmla="*/ 0 w 180"/>
                <a:gd name="T15" fmla="*/ 0 h 180"/>
                <a:gd name="T16" fmla="*/ 0 w 180"/>
                <a:gd name="T17" fmla="*/ 0 h 180"/>
                <a:gd name="T18" fmla="*/ 0 w 180"/>
                <a:gd name="T19" fmla="*/ 0 h 180"/>
                <a:gd name="T20" fmla="*/ 0 w 180"/>
                <a:gd name="T21" fmla="*/ 0 h 180"/>
                <a:gd name="T22" fmla="*/ 0 w 180"/>
                <a:gd name="T23" fmla="*/ 0 h 180"/>
                <a:gd name="T24" fmla="*/ 0 w 180"/>
                <a:gd name="T25" fmla="*/ 0 h 180"/>
                <a:gd name="T26" fmla="*/ 0 w 180"/>
                <a:gd name="T27" fmla="*/ 0 h 180"/>
                <a:gd name="T28" fmla="*/ 0 w 180"/>
                <a:gd name="T29" fmla="*/ 0 h 180"/>
                <a:gd name="T30" fmla="*/ 0 w 180"/>
                <a:gd name="T31" fmla="*/ 0 h 180"/>
                <a:gd name="T32" fmla="*/ 0 w 180"/>
                <a:gd name="T33" fmla="*/ 0 h 180"/>
                <a:gd name="T34" fmla="*/ 0 w 180"/>
                <a:gd name="T35" fmla="*/ 0 h 180"/>
                <a:gd name="T36" fmla="*/ 0 w 180"/>
                <a:gd name="T37" fmla="*/ 0 h 180"/>
                <a:gd name="T38" fmla="*/ 0 w 180"/>
                <a:gd name="T39" fmla="*/ 0 h 180"/>
                <a:gd name="T40" fmla="*/ 0 w 180"/>
                <a:gd name="T41" fmla="*/ 0 h 180"/>
                <a:gd name="T42" fmla="*/ 0 w 180"/>
                <a:gd name="T43" fmla="*/ 0 h 180"/>
                <a:gd name="T44" fmla="*/ 0 w 180"/>
                <a:gd name="T45" fmla="*/ 0 h 180"/>
                <a:gd name="T46" fmla="*/ 0 w 180"/>
                <a:gd name="T47" fmla="*/ 0 h 180"/>
                <a:gd name="T48" fmla="*/ 0 w 180"/>
                <a:gd name="T49" fmla="*/ 0 h 180"/>
                <a:gd name="T50" fmla="*/ 0 w 180"/>
                <a:gd name="T51" fmla="*/ 0 h 180"/>
                <a:gd name="T52" fmla="*/ 0 w 180"/>
                <a:gd name="T53" fmla="*/ 0 h 180"/>
                <a:gd name="T54" fmla="*/ 0 w 180"/>
                <a:gd name="T55" fmla="*/ 0 h 180"/>
                <a:gd name="T56" fmla="*/ 0 w 180"/>
                <a:gd name="T57" fmla="*/ 0 h 180"/>
                <a:gd name="T58" fmla="*/ 0 w 180"/>
                <a:gd name="T59" fmla="*/ 0 h 180"/>
                <a:gd name="T60" fmla="*/ 0 w 180"/>
                <a:gd name="T61" fmla="*/ 0 h 180"/>
                <a:gd name="T62" fmla="*/ 0 w 180"/>
                <a:gd name="T63" fmla="*/ 0 h 180"/>
                <a:gd name="T64" fmla="*/ 0 w 180"/>
                <a:gd name="T65" fmla="*/ 0 h 180"/>
                <a:gd name="T66" fmla="*/ 0 w 180"/>
                <a:gd name="T67" fmla="*/ 0 h 180"/>
                <a:gd name="T68" fmla="*/ 0 w 180"/>
                <a:gd name="T69" fmla="*/ 0 h 180"/>
                <a:gd name="T70" fmla="*/ 0 w 180"/>
                <a:gd name="T71" fmla="*/ 0 h 180"/>
                <a:gd name="T72" fmla="*/ 0 w 180"/>
                <a:gd name="T73" fmla="*/ 0 h 180"/>
                <a:gd name="T74" fmla="*/ 0 w 180"/>
                <a:gd name="T75" fmla="*/ 0 h 180"/>
                <a:gd name="T76" fmla="*/ 0 w 180"/>
                <a:gd name="T77" fmla="*/ 0 h 180"/>
                <a:gd name="T78" fmla="*/ 0 w 180"/>
                <a:gd name="T79" fmla="*/ 0 h 180"/>
                <a:gd name="T80" fmla="*/ 0 w 180"/>
                <a:gd name="T81" fmla="*/ 0 h 180"/>
                <a:gd name="T82" fmla="*/ 0 w 180"/>
                <a:gd name="T83" fmla="*/ 0 h 180"/>
                <a:gd name="T84" fmla="*/ 0 w 180"/>
                <a:gd name="T85" fmla="*/ 0 h 180"/>
                <a:gd name="T86" fmla="*/ 0 w 180"/>
                <a:gd name="T87" fmla="*/ 0 h 180"/>
                <a:gd name="T88" fmla="*/ 0 w 180"/>
                <a:gd name="T89" fmla="*/ 0 h 180"/>
                <a:gd name="T90" fmla="*/ 0 w 180"/>
                <a:gd name="T91" fmla="*/ 0 h 180"/>
                <a:gd name="T92" fmla="*/ 0 w 180"/>
                <a:gd name="T93" fmla="*/ 0 h 180"/>
                <a:gd name="T94" fmla="*/ 1 w 180"/>
                <a:gd name="T95" fmla="*/ 0 h 180"/>
                <a:gd name="T96" fmla="*/ 1 w 180"/>
                <a:gd name="T97" fmla="*/ 0 h 180"/>
                <a:gd name="T98" fmla="*/ 1 w 180"/>
                <a:gd name="T99" fmla="*/ 0 h 180"/>
                <a:gd name="T100" fmla="*/ 1 w 180"/>
                <a:gd name="T101" fmla="*/ 0 h 1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80" h="180">
                  <a:moveTo>
                    <a:pt x="180" y="90"/>
                  </a:moveTo>
                  <a:lnTo>
                    <a:pt x="180" y="86"/>
                  </a:lnTo>
                  <a:lnTo>
                    <a:pt x="180" y="83"/>
                  </a:lnTo>
                  <a:lnTo>
                    <a:pt x="178" y="79"/>
                  </a:lnTo>
                  <a:lnTo>
                    <a:pt x="178" y="75"/>
                  </a:lnTo>
                  <a:lnTo>
                    <a:pt x="177" y="72"/>
                  </a:lnTo>
                  <a:lnTo>
                    <a:pt x="176" y="68"/>
                  </a:lnTo>
                  <a:lnTo>
                    <a:pt x="176" y="65"/>
                  </a:lnTo>
                  <a:lnTo>
                    <a:pt x="174" y="61"/>
                  </a:lnTo>
                  <a:lnTo>
                    <a:pt x="173" y="57"/>
                  </a:lnTo>
                  <a:lnTo>
                    <a:pt x="172" y="54"/>
                  </a:lnTo>
                  <a:lnTo>
                    <a:pt x="170" y="51"/>
                  </a:lnTo>
                  <a:lnTo>
                    <a:pt x="169" y="48"/>
                  </a:lnTo>
                  <a:lnTo>
                    <a:pt x="167" y="45"/>
                  </a:lnTo>
                  <a:lnTo>
                    <a:pt x="165" y="41"/>
                  </a:lnTo>
                  <a:lnTo>
                    <a:pt x="163" y="38"/>
                  </a:lnTo>
                  <a:lnTo>
                    <a:pt x="160" y="35"/>
                  </a:lnTo>
                  <a:lnTo>
                    <a:pt x="158" y="32"/>
                  </a:lnTo>
                  <a:lnTo>
                    <a:pt x="156" y="30"/>
                  </a:lnTo>
                  <a:lnTo>
                    <a:pt x="153" y="27"/>
                  </a:lnTo>
                  <a:lnTo>
                    <a:pt x="151" y="24"/>
                  </a:lnTo>
                  <a:lnTo>
                    <a:pt x="148" y="21"/>
                  </a:lnTo>
                  <a:lnTo>
                    <a:pt x="144" y="19"/>
                  </a:lnTo>
                  <a:lnTo>
                    <a:pt x="142" y="17"/>
                  </a:lnTo>
                  <a:lnTo>
                    <a:pt x="139" y="15"/>
                  </a:lnTo>
                  <a:lnTo>
                    <a:pt x="136" y="13"/>
                  </a:lnTo>
                  <a:lnTo>
                    <a:pt x="133" y="12"/>
                  </a:lnTo>
                  <a:lnTo>
                    <a:pt x="129" y="9"/>
                  </a:lnTo>
                  <a:lnTo>
                    <a:pt x="126" y="8"/>
                  </a:lnTo>
                  <a:lnTo>
                    <a:pt x="122" y="6"/>
                  </a:lnTo>
                  <a:lnTo>
                    <a:pt x="119" y="5"/>
                  </a:lnTo>
                  <a:lnTo>
                    <a:pt x="116" y="4"/>
                  </a:lnTo>
                  <a:lnTo>
                    <a:pt x="111" y="3"/>
                  </a:lnTo>
                  <a:lnTo>
                    <a:pt x="108" y="2"/>
                  </a:lnTo>
                  <a:lnTo>
                    <a:pt x="105" y="2"/>
                  </a:lnTo>
                  <a:lnTo>
                    <a:pt x="101" y="1"/>
                  </a:lnTo>
                  <a:lnTo>
                    <a:pt x="98" y="1"/>
                  </a:lnTo>
                  <a:lnTo>
                    <a:pt x="93" y="0"/>
                  </a:lnTo>
                  <a:lnTo>
                    <a:pt x="90" y="0"/>
                  </a:lnTo>
                  <a:lnTo>
                    <a:pt x="86" y="0"/>
                  </a:lnTo>
                  <a:lnTo>
                    <a:pt x="83" y="1"/>
                  </a:lnTo>
                  <a:lnTo>
                    <a:pt x="78" y="1"/>
                  </a:lnTo>
                  <a:lnTo>
                    <a:pt x="75" y="2"/>
                  </a:lnTo>
                  <a:lnTo>
                    <a:pt x="71" y="2"/>
                  </a:lnTo>
                  <a:lnTo>
                    <a:pt x="68" y="3"/>
                  </a:lnTo>
                  <a:lnTo>
                    <a:pt x="65" y="4"/>
                  </a:lnTo>
                  <a:lnTo>
                    <a:pt x="60" y="5"/>
                  </a:lnTo>
                  <a:lnTo>
                    <a:pt x="57" y="6"/>
                  </a:lnTo>
                  <a:lnTo>
                    <a:pt x="54" y="8"/>
                  </a:lnTo>
                  <a:lnTo>
                    <a:pt x="51" y="9"/>
                  </a:lnTo>
                  <a:lnTo>
                    <a:pt x="46" y="12"/>
                  </a:lnTo>
                  <a:lnTo>
                    <a:pt x="43" y="13"/>
                  </a:lnTo>
                  <a:lnTo>
                    <a:pt x="40" y="15"/>
                  </a:lnTo>
                  <a:lnTo>
                    <a:pt x="38" y="17"/>
                  </a:lnTo>
                  <a:lnTo>
                    <a:pt x="35" y="19"/>
                  </a:lnTo>
                  <a:lnTo>
                    <a:pt x="32" y="21"/>
                  </a:lnTo>
                  <a:lnTo>
                    <a:pt x="28" y="24"/>
                  </a:lnTo>
                  <a:lnTo>
                    <a:pt x="26" y="27"/>
                  </a:lnTo>
                  <a:lnTo>
                    <a:pt x="24" y="30"/>
                  </a:lnTo>
                  <a:lnTo>
                    <a:pt x="21" y="32"/>
                  </a:lnTo>
                  <a:lnTo>
                    <a:pt x="19" y="35"/>
                  </a:lnTo>
                  <a:lnTo>
                    <a:pt x="17" y="38"/>
                  </a:lnTo>
                  <a:lnTo>
                    <a:pt x="14" y="41"/>
                  </a:lnTo>
                  <a:lnTo>
                    <a:pt x="12" y="45"/>
                  </a:lnTo>
                  <a:lnTo>
                    <a:pt x="10" y="48"/>
                  </a:lnTo>
                  <a:lnTo>
                    <a:pt x="9" y="51"/>
                  </a:lnTo>
                  <a:lnTo>
                    <a:pt x="7" y="54"/>
                  </a:lnTo>
                  <a:lnTo>
                    <a:pt x="6" y="57"/>
                  </a:lnTo>
                  <a:lnTo>
                    <a:pt x="5" y="61"/>
                  </a:lnTo>
                  <a:lnTo>
                    <a:pt x="4" y="65"/>
                  </a:lnTo>
                  <a:lnTo>
                    <a:pt x="3" y="68"/>
                  </a:lnTo>
                  <a:lnTo>
                    <a:pt x="2" y="72"/>
                  </a:lnTo>
                  <a:lnTo>
                    <a:pt x="1" y="75"/>
                  </a:lnTo>
                  <a:lnTo>
                    <a:pt x="1" y="79"/>
                  </a:lnTo>
                  <a:lnTo>
                    <a:pt x="1" y="83"/>
                  </a:lnTo>
                  <a:lnTo>
                    <a:pt x="0" y="86"/>
                  </a:lnTo>
                  <a:lnTo>
                    <a:pt x="0" y="90"/>
                  </a:lnTo>
                  <a:lnTo>
                    <a:pt x="0" y="94"/>
                  </a:lnTo>
                  <a:lnTo>
                    <a:pt x="1" y="98"/>
                  </a:lnTo>
                  <a:lnTo>
                    <a:pt x="1" y="101"/>
                  </a:lnTo>
                  <a:lnTo>
                    <a:pt x="1" y="105"/>
                  </a:lnTo>
                  <a:lnTo>
                    <a:pt x="2" y="109"/>
                  </a:lnTo>
                  <a:lnTo>
                    <a:pt x="3" y="113"/>
                  </a:lnTo>
                  <a:lnTo>
                    <a:pt x="4" y="116"/>
                  </a:lnTo>
                  <a:lnTo>
                    <a:pt x="5" y="119"/>
                  </a:lnTo>
                  <a:lnTo>
                    <a:pt x="6" y="123"/>
                  </a:lnTo>
                  <a:lnTo>
                    <a:pt x="7" y="127"/>
                  </a:lnTo>
                  <a:lnTo>
                    <a:pt x="9" y="130"/>
                  </a:lnTo>
                  <a:lnTo>
                    <a:pt x="10" y="133"/>
                  </a:lnTo>
                  <a:lnTo>
                    <a:pt x="12" y="136"/>
                  </a:lnTo>
                  <a:lnTo>
                    <a:pt x="14" y="139"/>
                  </a:lnTo>
                  <a:lnTo>
                    <a:pt x="17" y="143"/>
                  </a:lnTo>
                  <a:lnTo>
                    <a:pt x="19" y="146"/>
                  </a:lnTo>
                  <a:lnTo>
                    <a:pt x="21" y="148"/>
                  </a:lnTo>
                  <a:lnTo>
                    <a:pt x="24" y="151"/>
                  </a:lnTo>
                  <a:lnTo>
                    <a:pt x="26" y="154"/>
                  </a:lnTo>
                  <a:lnTo>
                    <a:pt x="28" y="156"/>
                  </a:lnTo>
                  <a:lnTo>
                    <a:pt x="32" y="159"/>
                  </a:lnTo>
                  <a:lnTo>
                    <a:pt x="35" y="162"/>
                  </a:lnTo>
                  <a:lnTo>
                    <a:pt x="38" y="164"/>
                  </a:lnTo>
                  <a:lnTo>
                    <a:pt x="40" y="166"/>
                  </a:lnTo>
                  <a:lnTo>
                    <a:pt x="43" y="167"/>
                  </a:lnTo>
                  <a:lnTo>
                    <a:pt x="46" y="169"/>
                  </a:lnTo>
                  <a:lnTo>
                    <a:pt x="51" y="171"/>
                  </a:lnTo>
                  <a:lnTo>
                    <a:pt x="54" y="172"/>
                  </a:lnTo>
                  <a:lnTo>
                    <a:pt x="57" y="175"/>
                  </a:lnTo>
                  <a:lnTo>
                    <a:pt x="60" y="176"/>
                  </a:lnTo>
                  <a:lnTo>
                    <a:pt x="65" y="177"/>
                  </a:lnTo>
                  <a:lnTo>
                    <a:pt x="68" y="178"/>
                  </a:lnTo>
                  <a:lnTo>
                    <a:pt x="71" y="179"/>
                  </a:lnTo>
                  <a:lnTo>
                    <a:pt x="75" y="179"/>
                  </a:lnTo>
                  <a:lnTo>
                    <a:pt x="78" y="180"/>
                  </a:lnTo>
                  <a:lnTo>
                    <a:pt x="83" y="180"/>
                  </a:lnTo>
                  <a:lnTo>
                    <a:pt x="86" y="180"/>
                  </a:lnTo>
                  <a:lnTo>
                    <a:pt x="90" y="180"/>
                  </a:lnTo>
                  <a:lnTo>
                    <a:pt x="93" y="180"/>
                  </a:lnTo>
                  <a:lnTo>
                    <a:pt x="98" y="180"/>
                  </a:lnTo>
                  <a:lnTo>
                    <a:pt x="101" y="180"/>
                  </a:lnTo>
                  <a:lnTo>
                    <a:pt x="105" y="179"/>
                  </a:lnTo>
                  <a:lnTo>
                    <a:pt x="108" y="179"/>
                  </a:lnTo>
                  <a:lnTo>
                    <a:pt x="111" y="178"/>
                  </a:lnTo>
                  <a:lnTo>
                    <a:pt x="116" y="177"/>
                  </a:lnTo>
                  <a:lnTo>
                    <a:pt x="119" y="176"/>
                  </a:lnTo>
                  <a:lnTo>
                    <a:pt x="122" y="175"/>
                  </a:lnTo>
                  <a:lnTo>
                    <a:pt x="126" y="172"/>
                  </a:lnTo>
                  <a:lnTo>
                    <a:pt x="129" y="171"/>
                  </a:lnTo>
                  <a:lnTo>
                    <a:pt x="133" y="169"/>
                  </a:lnTo>
                  <a:lnTo>
                    <a:pt x="136" y="167"/>
                  </a:lnTo>
                  <a:lnTo>
                    <a:pt x="139" y="166"/>
                  </a:lnTo>
                  <a:lnTo>
                    <a:pt x="142" y="164"/>
                  </a:lnTo>
                  <a:lnTo>
                    <a:pt x="144" y="162"/>
                  </a:lnTo>
                  <a:lnTo>
                    <a:pt x="148" y="159"/>
                  </a:lnTo>
                  <a:lnTo>
                    <a:pt x="151" y="156"/>
                  </a:lnTo>
                  <a:lnTo>
                    <a:pt x="153" y="154"/>
                  </a:lnTo>
                  <a:lnTo>
                    <a:pt x="156" y="151"/>
                  </a:lnTo>
                  <a:lnTo>
                    <a:pt x="158" y="148"/>
                  </a:lnTo>
                  <a:lnTo>
                    <a:pt x="160" y="146"/>
                  </a:lnTo>
                  <a:lnTo>
                    <a:pt x="163" y="143"/>
                  </a:lnTo>
                  <a:lnTo>
                    <a:pt x="165" y="139"/>
                  </a:lnTo>
                  <a:lnTo>
                    <a:pt x="167" y="136"/>
                  </a:lnTo>
                  <a:lnTo>
                    <a:pt x="169" y="133"/>
                  </a:lnTo>
                  <a:lnTo>
                    <a:pt x="170" y="130"/>
                  </a:lnTo>
                  <a:lnTo>
                    <a:pt x="172" y="127"/>
                  </a:lnTo>
                  <a:lnTo>
                    <a:pt x="173" y="123"/>
                  </a:lnTo>
                  <a:lnTo>
                    <a:pt x="174" y="119"/>
                  </a:lnTo>
                  <a:lnTo>
                    <a:pt x="176" y="116"/>
                  </a:lnTo>
                  <a:lnTo>
                    <a:pt x="176" y="113"/>
                  </a:lnTo>
                  <a:lnTo>
                    <a:pt x="177" y="109"/>
                  </a:lnTo>
                  <a:lnTo>
                    <a:pt x="178" y="105"/>
                  </a:lnTo>
                  <a:lnTo>
                    <a:pt x="178" y="101"/>
                  </a:lnTo>
                  <a:lnTo>
                    <a:pt x="180" y="98"/>
                  </a:lnTo>
                  <a:lnTo>
                    <a:pt x="180" y="94"/>
                  </a:lnTo>
                  <a:lnTo>
                    <a:pt x="180" y="90"/>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18" name="Freeform 132"/>
            <p:cNvSpPr>
              <a:spLocks/>
            </p:cNvSpPr>
            <p:nvPr/>
          </p:nvSpPr>
          <p:spPr bwMode="auto">
            <a:xfrm>
              <a:off x="3606" y="1792"/>
              <a:ext cx="26" cy="26"/>
            </a:xfrm>
            <a:custGeom>
              <a:avLst/>
              <a:gdLst>
                <a:gd name="T0" fmla="*/ 1 w 180"/>
                <a:gd name="T1" fmla="*/ 0 h 180"/>
                <a:gd name="T2" fmla="*/ 1 w 180"/>
                <a:gd name="T3" fmla="*/ 0 h 180"/>
                <a:gd name="T4" fmla="*/ 1 w 180"/>
                <a:gd name="T5" fmla="*/ 0 h 180"/>
                <a:gd name="T6" fmla="*/ 0 w 180"/>
                <a:gd name="T7" fmla="*/ 0 h 180"/>
                <a:gd name="T8" fmla="*/ 0 w 180"/>
                <a:gd name="T9" fmla="*/ 0 h 180"/>
                <a:gd name="T10" fmla="*/ 0 w 180"/>
                <a:gd name="T11" fmla="*/ 0 h 180"/>
                <a:gd name="T12" fmla="*/ 0 w 180"/>
                <a:gd name="T13" fmla="*/ 0 h 180"/>
                <a:gd name="T14" fmla="*/ 0 w 180"/>
                <a:gd name="T15" fmla="*/ 0 h 180"/>
                <a:gd name="T16" fmla="*/ 0 w 180"/>
                <a:gd name="T17" fmla="*/ 0 h 180"/>
                <a:gd name="T18" fmla="*/ 0 w 180"/>
                <a:gd name="T19" fmla="*/ 0 h 180"/>
                <a:gd name="T20" fmla="*/ 0 w 180"/>
                <a:gd name="T21" fmla="*/ 0 h 180"/>
                <a:gd name="T22" fmla="*/ 0 w 180"/>
                <a:gd name="T23" fmla="*/ 0 h 180"/>
                <a:gd name="T24" fmla="*/ 0 w 180"/>
                <a:gd name="T25" fmla="*/ 0 h 180"/>
                <a:gd name="T26" fmla="*/ 0 w 180"/>
                <a:gd name="T27" fmla="*/ 0 h 180"/>
                <a:gd name="T28" fmla="*/ 0 w 180"/>
                <a:gd name="T29" fmla="*/ 0 h 180"/>
                <a:gd name="T30" fmla="*/ 0 w 180"/>
                <a:gd name="T31" fmla="*/ 0 h 180"/>
                <a:gd name="T32" fmla="*/ 0 w 180"/>
                <a:gd name="T33" fmla="*/ 0 h 180"/>
                <a:gd name="T34" fmla="*/ 0 w 180"/>
                <a:gd name="T35" fmla="*/ 0 h 180"/>
                <a:gd name="T36" fmla="*/ 0 w 180"/>
                <a:gd name="T37" fmla="*/ 0 h 180"/>
                <a:gd name="T38" fmla="*/ 0 w 180"/>
                <a:gd name="T39" fmla="*/ 0 h 180"/>
                <a:gd name="T40" fmla="*/ 0 w 180"/>
                <a:gd name="T41" fmla="*/ 0 h 180"/>
                <a:gd name="T42" fmla="*/ 0 w 180"/>
                <a:gd name="T43" fmla="*/ 0 h 180"/>
                <a:gd name="T44" fmla="*/ 0 w 180"/>
                <a:gd name="T45" fmla="*/ 0 h 180"/>
                <a:gd name="T46" fmla="*/ 0 w 180"/>
                <a:gd name="T47" fmla="*/ 0 h 180"/>
                <a:gd name="T48" fmla="*/ 0 w 180"/>
                <a:gd name="T49" fmla="*/ 0 h 180"/>
                <a:gd name="T50" fmla="*/ 0 w 180"/>
                <a:gd name="T51" fmla="*/ 0 h 180"/>
                <a:gd name="T52" fmla="*/ 0 w 180"/>
                <a:gd name="T53" fmla="*/ 0 h 180"/>
                <a:gd name="T54" fmla="*/ 0 w 180"/>
                <a:gd name="T55" fmla="*/ 0 h 180"/>
                <a:gd name="T56" fmla="*/ 0 w 180"/>
                <a:gd name="T57" fmla="*/ 1 h 180"/>
                <a:gd name="T58" fmla="*/ 0 w 180"/>
                <a:gd name="T59" fmla="*/ 1 h 180"/>
                <a:gd name="T60" fmla="*/ 0 w 180"/>
                <a:gd name="T61" fmla="*/ 1 h 180"/>
                <a:gd name="T62" fmla="*/ 0 w 180"/>
                <a:gd name="T63" fmla="*/ 1 h 180"/>
                <a:gd name="T64" fmla="*/ 0 w 180"/>
                <a:gd name="T65" fmla="*/ 1 h 180"/>
                <a:gd name="T66" fmla="*/ 0 w 180"/>
                <a:gd name="T67" fmla="*/ 1 h 180"/>
                <a:gd name="T68" fmla="*/ 0 w 180"/>
                <a:gd name="T69" fmla="*/ 1 h 180"/>
                <a:gd name="T70" fmla="*/ 0 w 180"/>
                <a:gd name="T71" fmla="*/ 0 h 180"/>
                <a:gd name="T72" fmla="*/ 0 w 180"/>
                <a:gd name="T73" fmla="*/ 0 h 180"/>
                <a:gd name="T74" fmla="*/ 0 w 180"/>
                <a:gd name="T75" fmla="*/ 0 h 180"/>
                <a:gd name="T76" fmla="*/ 0 w 180"/>
                <a:gd name="T77" fmla="*/ 0 h 180"/>
                <a:gd name="T78" fmla="*/ 1 w 180"/>
                <a:gd name="T79" fmla="*/ 0 h 180"/>
                <a:gd name="T80" fmla="*/ 1 w 180"/>
                <a:gd name="T81" fmla="*/ 0 h 180"/>
                <a:gd name="T82" fmla="*/ 1 w 180"/>
                <a:gd name="T83" fmla="*/ 0 h 1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0" h="180">
                  <a:moveTo>
                    <a:pt x="180" y="89"/>
                  </a:moveTo>
                  <a:lnTo>
                    <a:pt x="179" y="83"/>
                  </a:lnTo>
                  <a:lnTo>
                    <a:pt x="179" y="77"/>
                  </a:lnTo>
                  <a:lnTo>
                    <a:pt x="177" y="69"/>
                  </a:lnTo>
                  <a:lnTo>
                    <a:pt x="176" y="63"/>
                  </a:lnTo>
                  <a:lnTo>
                    <a:pt x="174" y="56"/>
                  </a:lnTo>
                  <a:lnTo>
                    <a:pt x="171" y="51"/>
                  </a:lnTo>
                  <a:lnTo>
                    <a:pt x="168" y="45"/>
                  </a:lnTo>
                  <a:lnTo>
                    <a:pt x="164" y="39"/>
                  </a:lnTo>
                  <a:lnTo>
                    <a:pt x="160" y="34"/>
                  </a:lnTo>
                  <a:lnTo>
                    <a:pt x="156" y="29"/>
                  </a:lnTo>
                  <a:lnTo>
                    <a:pt x="152" y="23"/>
                  </a:lnTo>
                  <a:lnTo>
                    <a:pt x="146" y="19"/>
                  </a:lnTo>
                  <a:lnTo>
                    <a:pt x="141" y="15"/>
                  </a:lnTo>
                  <a:lnTo>
                    <a:pt x="135" y="12"/>
                  </a:lnTo>
                  <a:lnTo>
                    <a:pt x="129" y="8"/>
                  </a:lnTo>
                  <a:lnTo>
                    <a:pt x="123" y="6"/>
                  </a:lnTo>
                  <a:lnTo>
                    <a:pt x="116" y="3"/>
                  </a:lnTo>
                  <a:lnTo>
                    <a:pt x="110" y="2"/>
                  </a:lnTo>
                  <a:lnTo>
                    <a:pt x="104" y="1"/>
                  </a:lnTo>
                  <a:lnTo>
                    <a:pt x="97" y="0"/>
                  </a:lnTo>
                  <a:lnTo>
                    <a:pt x="90" y="0"/>
                  </a:lnTo>
                  <a:lnTo>
                    <a:pt x="83" y="0"/>
                  </a:lnTo>
                  <a:lnTo>
                    <a:pt x="77" y="1"/>
                  </a:lnTo>
                  <a:lnTo>
                    <a:pt x="70" y="2"/>
                  </a:lnTo>
                  <a:lnTo>
                    <a:pt x="63" y="3"/>
                  </a:lnTo>
                  <a:lnTo>
                    <a:pt x="57" y="6"/>
                  </a:lnTo>
                  <a:lnTo>
                    <a:pt x="52" y="8"/>
                  </a:lnTo>
                  <a:lnTo>
                    <a:pt x="45" y="12"/>
                  </a:lnTo>
                  <a:lnTo>
                    <a:pt x="40" y="15"/>
                  </a:lnTo>
                  <a:lnTo>
                    <a:pt x="34" y="19"/>
                  </a:lnTo>
                  <a:lnTo>
                    <a:pt x="29" y="23"/>
                  </a:lnTo>
                  <a:lnTo>
                    <a:pt x="24" y="29"/>
                  </a:lnTo>
                  <a:lnTo>
                    <a:pt x="20" y="34"/>
                  </a:lnTo>
                  <a:lnTo>
                    <a:pt x="15" y="39"/>
                  </a:lnTo>
                  <a:lnTo>
                    <a:pt x="12" y="45"/>
                  </a:lnTo>
                  <a:lnTo>
                    <a:pt x="9" y="51"/>
                  </a:lnTo>
                  <a:lnTo>
                    <a:pt x="7" y="56"/>
                  </a:lnTo>
                  <a:lnTo>
                    <a:pt x="5" y="63"/>
                  </a:lnTo>
                  <a:lnTo>
                    <a:pt x="3" y="69"/>
                  </a:lnTo>
                  <a:lnTo>
                    <a:pt x="1" y="77"/>
                  </a:lnTo>
                  <a:lnTo>
                    <a:pt x="0" y="83"/>
                  </a:lnTo>
                  <a:lnTo>
                    <a:pt x="0" y="89"/>
                  </a:lnTo>
                  <a:lnTo>
                    <a:pt x="0" y="97"/>
                  </a:lnTo>
                  <a:lnTo>
                    <a:pt x="1" y="103"/>
                  </a:lnTo>
                  <a:lnTo>
                    <a:pt x="3" y="110"/>
                  </a:lnTo>
                  <a:lnTo>
                    <a:pt x="5" y="116"/>
                  </a:lnTo>
                  <a:lnTo>
                    <a:pt x="7" y="122"/>
                  </a:lnTo>
                  <a:lnTo>
                    <a:pt x="9" y="129"/>
                  </a:lnTo>
                  <a:lnTo>
                    <a:pt x="12" y="134"/>
                  </a:lnTo>
                  <a:lnTo>
                    <a:pt x="15" y="140"/>
                  </a:lnTo>
                  <a:lnTo>
                    <a:pt x="20" y="146"/>
                  </a:lnTo>
                  <a:lnTo>
                    <a:pt x="24" y="151"/>
                  </a:lnTo>
                  <a:lnTo>
                    <a:pt x="29" y="155"/>
                  </a:lnTo>
                  <a:lnTo>
                    <a:pt x="34" y="160"/>
                  </a:lnTo>
                  <a:lnTo>
                    <a:pt x="40" y="164"/>
                  </a:lnTo>
                  <a:lnTo>
                    <a:pt x="45" y="167"/>
                  </a:lnTo>
                  <a:lnTo>
                    <a:pt x="52" y="170"/>
                  </a:lnTo>
                  <a:lnTo>
                    <a:pt x="57" y="173"/>
                  </a:lnTo>
                  <a:lnTo>
                    <a:pt x="63" y="176"/>
                  </a:lnTo>
                  <a:lnTo>
                    <a:pt x="70" y="178"/>
                  </a:lnTo>
                  <a:lnTo>
                    <a:pt x="77" y="179"/>
                  </a:lnTo>
                  <a:lnTo>
                    <a:pt x="83" y="179"/>
                  </a:lnTo>
                  <a:lnTo>
                    <a:pt x="90" y="180"/>
                  </a:lnTo>
                  <a:lnTo>
                    <a:pt x="97" y="179"/>
                  </a:lnTo>
                  <a:lnTo>
                    <a:pt x="104" y="179"/>
                  </a:lnTo>
                  <a:lnTo>
                    <a:pt x="110" y="178"/>
                  </a:lnTo>
                  <a:lnTo>
                    <a:pt x="116" y="176"/>
                  </a:lnTo>
                  <a:lnTo>
                    <a:pt x="123" y="173"/>
                  </a:lnTo>
                  <a:lnTo>
                    <a:pt x="129" y="170"/>
                  </a:lnTo>
                  <a:lnTo>
                    <a:pt x="135" y="167"/>
                  </a:lnTo>
                  <a:lnTo>
                    <a:pt x="141" y="164"/>
                  </a:lnTo>
                  <a:lnTo>
                    <a:pt x="146" y="160"/>
                  </a:lnTo>
                  <a:lnTo>
                    <a:pt x="152" y="155"/>
                  </a:lnTo>
                  <a:lnTo>
                    <a:pt x="156" y="151"/>
                  </a:lnTo>
                  <a:lnTo>
                    <a:pt x="160" y="146"/>
                  </a:lnTo>
                  <a:lnTo>
                    <a:pt x="164" y="140"/>
                  </a:lnTo>
                  <a:lnTo>
                    <a:pt x="168" y="134"/>
                  </a:lnTo>
                  <a:lnTo>
                    <a:pt x="171" y="129"/>
                  </a:lnTo>
                  <a:lnTo>
                    <a:pt x="174" y="122"/>
                  </a:lnTo>
                  <a:lnTo>
                    <a:pt x="176" y="116"/>
                  </a:lnTo>
                  <a:lnTo>
                    <a:pt x="177" y="110"/>
                  </a:lnTo>
                  <a:lnTo>
                    <a:pt x="179" y="103"/>
                  </a:lnTo>
                  <a:lnTo>
                    <a:pt x="179" y="97"/>
                  </a:lnTo>
                  <a:lnTo>
                    <a:pt x="180" y="8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19" name="Line 133"/>
            <p:cNvSpPr>
              <a:spLocks noChangeShapeType="1"/>
            </p:cNvSpPr>
            <p:nvPr/>
          </p:nvSpPr>
          <p:spPr bwMode="auto">
            <a:xfrm>
              <a:off x="3124" y="2043"/>
              <a:ext cx="15"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0" name="Line 134"/>
            <p:cNvSpPr>
              <a:spLocks noChangeShapeType="1"/>
            </p:cNvSpPr>
            <p:nvPr/>
          </p:nvSpPr>
          <p:spPr bwMode="auto">
            <a:xfrm flipH="1">
              <a:off x="3108" y="2043"/>
              <a:ext cx="47"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1" name="Line 135"/>
            <p:cNvSpPr>
              <a:spLocks noChangeShapeType="1"/>
            </p:cNvSpPr>
            <p:nvPr/>
          </p:nvSpPr>
          <p:spPr bwMode="auto">
            <a:xfrm>
              <a:off x="3298" y="1818"/>
              <a:ext cx="0" cy="3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2" name="Line 136"/>
            <p:cNvSpPr>
              <a:spLocks noChangeShapeType="1"/>
            </p:cNvSpPr>
            <p:nvPr/>
          </p:nvSpPr>
          <p:spPr bwMode="auto">
            <a:xfrm flipH="1">
              <a:off x="3311" y="1805"/>
              <a:ext cx="29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3" name="Line 137"/>
            <p:cNvSpPr>
              <a:spLocks noChangeShapeType="1"/>
            </p:cNvSpPr>
            <p:nvPr/>
          </p:nvSpPr>
          <p:spPr bwMode="auto">
            <a:xfrm>
              <a:off x="3311" y="2190"/>
              <a:ext cx="3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4" name="Line 138"/>
            <p:cNvSpPr>
              <a:spLocks noChangeShapeType="1"/>
            </p:cNvSpPr>
            <p:nvPr/>
          </p:nvSpPr>
          <p:spPr bwMode="auto">
            <a:xfrm>
              <a:off x="3491" y="2062"/>
              <a:ext cx="197" cy="1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5" name="Line 139"/>
            <p:cNvSpPr>
              <a:spLocks noChangeShapeType="1"/>
            </p:cNvSpPr>
            <p:nvPr/>
          </p:nvSpPr>
          <p:spPr bwMode="auto">
            <a:xfrm flipV="1">
              <a:off x="3619" y="1818"/>
              <a:ext cx="0" cy="3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6" name="Line 140"/>
            <p:cNvSpPr>
              <a:spLocks noChangeShapeType="1"/>
            </p:cNvSpPr>
            <p:nvPr/>
          </p:nvSpPr>
          <p:spPr bwMode="auto">
            <a:xfrm>
              <a:off x="3389" y="2014"/>
              <a:ext cx="5"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7" name="Freeform 141"/>
            <p:cNvSpPr>
              <a:spLocks/>
            </p:cNvSpPr>
            <p:nvPr/>
          </p:nvSpPr>
          <p:spPr bwMode="auto">
            <a:xfrm>
              <a:off x="3390" y="2014"/>
              <a:ext cx="8" cy="15"/>
            </a:xfrm>
            <a:custGeom>
              <a:avLst/>
              <a:gdLst>
                <a:gd name="T0" fmla="*/ 0 w 55"/>
                <a:gd name="T1" fmla="*/ 0 h 108"/>
                <a:gd name="T2" fmla="*/ 0 w 55"/>
                <a:gd name="T3" fmla="*/ 0 h 108"/>
                <a:gd name="T4" fmla="*/ 0 w 55"/>
                <a:gd name="T5" fmla="*/ 0 h 108"/>
                <a:gd name="T6" fmla="*/ 0 w 55"/>
                <a:gd name="T7" fmla="*/ 0 h 108"/>
                <a:gd name="T8" fmla="*/ 0 w 55"/>
                <a:gd name="T9" fmla="*/ 0 h 108"/>
                <a:gd name="T10" fmla="*/ 0 w 55"/>
                <a:gd name="T11" fmla="*/ 0 h 108"/>
                <a:gd name="T12" fmla="*/ 0 w 55"/>
                <a:gd name="T13" fmla="*/ 0 h 108"/>
                <a:gd name="T14" fmla="*/ 0 w 55"/>
                <a:gd name="T15" fmla="*/ 0 h 108"/>
                <a:gd name="T16" fmla="*/ 0 w 55"/>
                <a:gd name="T17" fmla="*/ 0 h 108"/>
                <a:gd name="T18" fmla="*/ 0 w 55"/>
                <a:gd name="T19" fmla="*/ 0 h 108"/>
                <a:gd name="T20" fmla="*/ 0 w 55"/>
                <a:gd name="T21" fmla="*/ 0 h 108"/>
                <a:gd name="T22" fmla="*/ 0 w 55"/>
                <a:gd name="T23" fmla="*/ 0 h 108"/>
                <a:gd name="T24" fmla="*/ 0 w 55"/>
                <a:gd name="T25" fmla="*/ 0 h 108"/>
                <a:gd name="T26" fmla="*/ 0 w 55"/>
                <a:gd name="T27" fmla="*/ 0 h 108"/>
                <a:gd name="T28" fmla="*/ 0 w 55"/>
                <a:gd name="T29" fmla="*/ 0 h 108"/>
                <a:gd name="T30" fmla="*/ 0 w 55"/>
                <a:gd name="T31" fmla="*/ 0 h 108"/>
                <a:gd name="T32" fmla="*/ 0 w 55"/>
                <a:gd name="T33" fmla="*/ 0 h 108"/>
                <a:gd name="T34" fmla="*/ 0 w 55"/>
                <a:gd name="T35" fmla="*/ 0 h 108"/>
                <a:gd name="T36" fmla="*/ 0 w 55"/>
                <a:gd name="T37" fmla="*/ 0 h 108"/>
                <a:gd name="T38" fmla="*/ 0 w 55"/>
                <a:gd name="T39" fmla="*/ 0 h 108"/>
                <a:gd name="T40" fmla="*/ 0 w 55"/>
                <a:gd name="T41" fmla="*/ 0 h 108"/>
                <a:gd name="T42" fmla="*/ 0 w 55"/>
                <a:gd name="T43" fmla="*/ 0 h 108"/>
                <a:gd name="T44" fmla="*/ 0 w 55"/>
                <a:gd name="T45" fmla="*/ 0 h 108"/>
                <a:gd name="T46" fmla="*/ 0 w 55"/>
                <a:gd name="T47" fmla="*/ 0 h 108"/>
                <a:gd name="T48" fmla="*/ 0 w 55"/>
                <a:gd name="T49" fmla="*/ 0 h 108"/>
                <a:gd name="T50" fmla="*/ 0 w 55"/>
                <a:gd name="T51" fmla="*/ 0 h 108"/>
                <a:gd name="T52" fmla="*/ 0 w 55"/>
                <a:gd name="T53" fmla="*/ 0 h 108"/>
                <a:gd name="T54" fmla="*/ 0 w 55"/>
                <a:gd name="T55" fmla="*/ 0 h 108"/>
                <a:gd name="T56" fmla="*/ 0 w 55"/>
                <a:gd name="T57" fmla="*/ 0 h 108"/>
                <a:gd name="T58" fmla="*/ 0 w 55"/>
                <a:gd name="T59" fmla="*/ 0 h 108"/>
                <a:gd name="T60" fmla="*/ 0 w 55"/>
                <a:gd name="T61" fmla="*/ 0 h 108"/>
                <a:gd name="T62" fmla="*/ 0 w 55"/>
                <a:gd name="T63" fmla="*/ 0 h 108"/>
                <a:gd name="T64" fmla="*/ 0 w 55"/>
                <a:gd name="T65" fmla="*/ 0 h 108"/>
                <a:gd name="T66" fmla="*/ 0 w 55"/>
                <a:gd name="T67" fmla="*/ 0 h 108"/>
                <a:gd name="T68" fmla="*/ 0 w 55"/>
                <a:gd name="T69" fmla="*/ 0 h 108"/>
                <a:gd name="T70" fmla="*/ 0 w 55"/>
                <a:gd name="T71" fmla="*/ 0 h 108"/>
                <a:gd name="T72" fmla="*/ 0 w 55"/>
                <a:gd name="T73" fmla="*/ 0 h 108"/>
                <a:gd name="T74" fmla="*/ 0 w 55"/>
                <a:gd name="T75" fmla="*/ 0 h 108"/>
                <a:gd name="T76" fmla="*/ 0 w 55"/>
                <a:gd name="T77" fmla="*/ 0 h 10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5" h="108">
                  <a:moveTo>
                    <a:pt x="0" y="108"/>
                  </a:moveTo>
                  <a:lnTo>
                    <a:pt x="3" y="108"/>
                  </a:lnTo>
                  <a:lnTo>
                    <a:pt x="7" y="107"/>
                  </a:lnTo>
                  <a:lnTo>
                    <a:pt x="10" y="106"/>
                  </a:lnTo>
                  <a:lnTo>
                    <a:pt x="13" y="105"/>
                  </a:lnTo>
                  <a:lnTo>
                    <a:pt x="16" y="104"/>
                  </a:lnTo>
                  <a:lnTo>
                    <a:pt x="19" y="101"/>
                  </a:lnTo>
                  <a:lnTo>
                    <a:pt x="23" y="99"/>
                  </a:lnTo>
                  <a:lnTo>
                    <a:pt x="26" y="96"/>
                  </a:lnTo>
                  <a:lnTo>
                    <a:pt x="29" y="94"/>
                  </a:lnTo>
                  <a:lnTo>
                    <a:pt x="32" y="91"/>
                  </a:lnTo>
                  <a:lnTo>
                    <a:pt x="35" y="87"/>
                  </a:lnTo>
                  <a:lnTo>
                    <a:pt x="38" y="83"/>
                  </a:lnTo>
                  <a:lnTo>
                    <a:pt x="41" y="79"/>
                  </a:lnTo>
                  <a:lnTo>
                    <a:pt x="43" y="76"/>
                  </a:lnTo>
                  <a:lnTo>
                    <a:pt x="45" y="72"/>
                  </a:lnTo>
                  <a:lnTo>
                    <a:pt x="47" y="67"/>
                  </a:lnTo>
                  <a:lnTo>
                    <a:pt x="49" y="63"/>
                  </a:lnTo>
                  <a:lnTo>
                    <a:pt x="50" y="58"/>
                  </a:lnTo>
                  <a:lnTo>
                    <a:pt x="52" y="54"/>
                  </a:lnTo>
                  <a:lnTo>
                    <a:pt x="53" y="49"/>
                  </a:lnTo>
                  <a:lnTo>
                    <a:pt x="53" y="45"/>
                  </a:lnTo>
                  <a:lnTo>
                    <a:pt x="55" y="41"/>
                  </a:lnTo>
                  <a:lnTo>
                    <a:pt x="55" y="37"/>
                  </a:lnTo>
                  <a:lnTo>
                    <a:pt x="55" y="32"/>
                  </a:lnTo>
                  <a:lnTo>
                    <a:pt x="55" y="28"/>
                  </a:lnTo>
                  <a:lnTo>
                    <a:pt x="53" y="25"/>
                  </a:lnTo>
                  <a:lnTo>
                    <a:pt x="52" y="21"/>
                  </a:lnTo>
                  <a:lnTo>
                    <a:pt x="51" y="17"/>
                  </a:lnTo>
                  <a:lnTo>
                    <a:pt x="50" y="14"/>
                  </a:lnTo>
                  <a:lnTo>
                    <a:pt x="49" y="11"/>
                  </a:lnTo>
                  <a:lnTo>
                    <a:pt x="47" y="9"/>
                  </a:lnTo>
                  <a:lnTo>
                    <a:pt x="45" y="7"/>
                  </a:lnTo>
                  <a:lnTo>
                    <a:pt x="43" y="5"/>
                  </a:lnTo>
                  <a:lnTo>
                    <a:pt x="40" y="2"/>
                  </a:lnTo>
                  <a:lnTo>
                    <a:pt x="38" y="1"/>
                  </a:lnTo>
                  <a:lnTo>
                    <a:pt x="34" y="0"/>
                  </a:lnTo>
                  <a:lnTo>
                    <a:pt x="32" y="0"/>
                  </a:lnTo>
                  <a:lnTo>
                    <a:pt x="29"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28" name="Line 142"/>
            <p:cNvSpPr>
              <a:spLocks noChangeShapeType="1"/>
            </p:cNvSpPr>
            <p:nvPr/>
          </p:nvSpPr>
          <p:spPr bwMode="auto">
            <a:xfrm flipH="1">
              <a:off x="3387" y="2029"/>
              <a:ext cx="3"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29" name="Freeform 143"/>
            <p:cNvSpPr>
              <a:spLocks/>
            </p:cNvSpPr>
            <p:nvPr/>
          </p:nvSpPr>
          <p:spPr bwMode="auto">
            <a:xfrm>
              <a:off x="3390" y="2029"/>
              <a:ext cx="4" cy="8"/>
            </a:xfrm>
            <a:custGeom>
              <a:avLst/>
              <a:gdLst>
                <a:gd name="T0" fmla="*/ 0 w 26"/>
                <a:gd name="T1" fmla="*/ 0 h 54"/>
                <a:gd name="T2" fmla="*/ 0 w 26"/>
                <a:gd name="T3" fmla="*/ 0 h 54"/>
                <a:gd name="T4" fmla="*/ 0 w 26"/>
                <a:gd name="T5" fmla="*/ 0 h 54"/>
                <a:gd name="T6" fmla="*/ 0 w 26"/>
                <a:gd name="T7" fmla="*/ 0 h 54"/>
                <a:gd name="T8" fmla="*/ 0 w 26"/>
                <a:gd name="T9" fmla="*/ 0 h 54"/>
                <a:gd name="T10" fmla="*/ 0 w 26"/>
                <a:gd name="T11" fmla="*/ 0 h 54"/>
                <a:gd name="T12" fmla="*/ 0 w 26"/>
                <a:gd name="T13" fmla="*/ 0 h 54"/>
                <a:gd name="T14" fmla="*/ 0 w 26"/>
                <a:gd name="T15" fmla="*/ 0 h 54"/>
                <a:gd name="T16" fmla="*/ 0 w 26"/>
                <a:gd name="T17" fmla="*/ 0 h 54"/>
                <a:gd name="T18" fmla="*/ 0 w 26"/>
                <a:gd name="T19" fmla="*/ 0 h 54"/>
                <a:gd name="T20" fmla="*/ 0 w 26"/>
                <a:gd name="T21" fmla="*/ 0 h 54"/>
                <a:gd name="T22" fmla="*/ 0 w 26"/>
                <a:gd name="T23" fmla="*/ 0 h 54"/>
                <a:gd name="T24" fmla="*/ 0 w 26"/>
                <a:gd name="T25" fmla="*/ 0 h 54"/>
                <a:gd name="T26" fmla="*/ 0 w 26"/>
                <a:gd name="T27" fmla="*/ 0 h 54"/>
                <a:gd name="T28" fmla="*/ 0 w 26"/>
                <a:gd name="T29" fmla="*/ 0 h 54"/>
                <a:gd name="T30" fmla="*/ 0 w 26"/>
                <a:gd name="T31" fmla="*/ 0 h 54"/>
                <a:gd name="T32" fmla="*/ 0 w 26"/>
                <a:gd name="T33" fmla="*/ 0 h 54"/>
                <a:gd name="T34" fmla="*/ 0 w 26"/>
                <a:gd name="T35" fmla="*/ 0 h 54"/>
                <a:gd name="T36" fmla="*/ 0 w 26"/>
                <a:gd name="T37" fmla="*/ 0 h 54"/>
                <a:gd name="T38" fmla="*/ 0 w 26"/>
                <a:gd name="T39" fmla="*/ 0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4">
                  <a:moveTo>
                    <a:pt x="23" y="54"/>
                  </a:moveTo>
                  <a:lnTo>
                    <a:pt x="24" y="49"/>
                  </a:lnTo>
                  <a:lnTo>
                    <a:pt x="25" y="45"/>
                  </a:lnTo>
                  <a:lnTo>
                    <a:pt x="26" y="40"/>
                  </a:lnTo>
                  <a:lnTo>
                    <a:pt x="26" y="36"/>
                  </a:lnTo>
                  <a:lnTo>
                    <a:pt x="26" y="32"/>
                  </a:lnTo>
                  <a:lnTo>
                    <a:pt x="26" y="29"/>
                  </a:lnTo>
                  <a:lnTo>
                    <a:pt x="25" y="24"/>
                  </a:lnTo>
                  <a:lnTo>
                    <a:pt x="24" y="21"/>
                  </a:lnTo>
                  <a:lnTo>
                    <a:pt x="23" y="17"/>
                  </a:lnTo>
                  <a:lnTo>
                    <a:pt x="22" y="14"/>
                  </a:lnTo>
                  <a:lnTo>
                    <a:pt x="19" y="12"/>
                  </a:lnTo>
                  <a:lnTo>
                    <a:pt x="18" y="8"/>
                  </a:lnTo>
                  <a:lnTo>
                    <a:pt x="16" y="6"/>
                  </a:lnTo>
                  <a:lnTo>
                    <a:pt x="14" y="4"/>
                  </a:lnTo>
                  <a:lnTo>
                    <a:pt x="11" y="3"/>
                  </a:lnTo>
                  <a:lnTo>
                    <a:pt x="9" y="2"/>
                  </a:lnTo>
                  <a:lnTo>
                    <a:pt x="6" y="1"/>
                  </a:lnTo>
                  <a:lnTo>
                    <a:pt x="2" y="0"/>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30" name="Line 144"/>
            <p:cNvSpPr>
              <a:spLocks noChangeShapeType="1"/>
            </p:cNvSpPr>
            <p:nvPr/>
          </p:nvSpPr>
          <p:spPr bwMode="auto">
            <a:xfrm flipH="1">
              <a:off x="3392" y="2037"/>
              <a:ext cx="1" cy="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31" name="Freeform 145"/>
            <p:cNvSpPr>
              <a:spLocks/>
            </p:cNvSpPr>
            <p:nvPr/>
          </p:nvSpPr>
          <p:spPr bwMode="auto">
            <a:xfrm>
              <a:off x="3385" y="2041"/>
              <a:ext cx="7" cy="8"/>
            </a:xfrm>
            <a:custGeom>
              <a:avLst/>
              <a:gdLst>
                <a:gd name="T0" fmla="*/ 0 w 52"/>
                <a:gd name="T1" fmla="*/ 0 h 54"/>
                <a:gd name="T2" fmla="*/ 0 w 52"/>
                <a:gd name="T3" fmla="*/ 0 h 54"/>
                <a:gd name="T4" fmla="*/ 0 w 52"/>
                <a:gd name="T5" fmla="*/ 0 h 54"/>
                <a:gd name="T6" fmla="*/ 0 w 52"/>
                <a:gd name="T7" fmla="*/ 0 h 54"/>
                <a:gd name="T8" fmla="*/ 0 w 52"/>
                <a:gd name="T9" fmla="*/ 0 h 54"/>
                <a:gd name="T10" fmla="*/ 0 w 52"/>
                <a:gd name="T11" fmla="*/ 0 h 54"/>
                <a:gd name="T12" fmla="*/ 0 w 52"/>
                <a:gd name="T13" fmla="*/ 0 h 54"/>
                <a:gd name="T14" fmla="*/ 0 w 52"/>
                <a:gd name="T15" fmla="*/ 0 h 54"/>
                <a:gd name="T16" fmla="*/ 0 w 52"/>
                <a:gd name="T17" fmla="*/ 0 h 54"/>
                <a:gd name="T18" fmla="*/ 0 w 52"/>
                <a:gd name="T19" fmla="*/ 0 h 54"/>
                <a:gd name="T20" fmla="*/ 0 w 52"/>
                <a:gd name="T21" fmla="*/ 0 h 54"/>
                <a:gd name="T22" fmla="*/ 0 w 52"/>
                <a:gd name="T23" fmla="*/ 0 h 54"/>
                <a:gd name="T24" fmla="*/ 0 w 52"/>
                <a:gd name="T25" fmla="*/ 0 h 54"/>
                <a:gd name="T26" fmla="*/ 0 w 52"/>
                <a:gd name="T27" fmla="*/ 0 h 54"/>
                <a:gd name="T28" fmla="*/ 0 w 52"/>
                <a:gd name="T29" fmla="*/ 0 h 54"/>
                <a:gd name="T30" fmla="*/ 0 w 52"/>
                <a:gd name="T31" fmla="*/ 0 h 54"/>
                <a:gd name="T32" fmla="*/ 0 w 52"/>
                <a:gd name="T33" fmla="*/ 0 h 54"/>
                <a:gd name="T34" fmla="*/ 0 w 52"/>
                <a:gd name="T35" fmla="*/ 0 h 54"/>
                <a:gd name="T36" fmla="*/ 0 w 52"/>
                <a:gd name="T37" fmla="*/ 0 h 54"/>
                <a:gd name="T38" fmla="*/ 0 w 52"/>
                <a:gd name="T39" fmla="*/ 0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54">
                  <a:moveTo>
                    <a:pt x="0" y="54"/>
                  </a:moveTo>
                  <a:lnTo>
                    <a:pt x="3" y="54"/>
                  </a:lnTo>
                  <a:lnTo>
                    <a:pt x="6" y="53"/>
                  </a:lnTo>
                  <a:lnTo>
                    <a:pt x="10" y="52"/>
                  </a:lnTo>
                  <a:lnTo>
                    <a:pt x="13" y="51"/>
                  </a:lnTo>
                  <a:lnTo>
                    <a:pt x="16" y="49"/>
                  </a:lnTo>
                  <a:lnTo>
                    <a:pt x="19" y="48"/>
                  </a:lnTo>
                  <a:lnTo>
                    <a:pt x="22" y="44"/>
                  </a:lnTo>
                  <a:lnTo>
                    <a:pt x="26" y="42"/>
                  </a:lnTo>
                  <a:lnTo>
                    <a:pt x="29" y="39"/>
                  </a:lnTo>
                  <a:lnTo>
                    <a:pt x="32" y="36"/>
                  </a:lnTo>
                  <a:lnTo>
                    <a:pt x="35" y="33"/>
                  </a:lnTo>
                  <a:lnTo>
                    <a:pt x="37" y="30"/>
                  </a:lnTo>
                  <a:lnTo>
                    <a:pt x="41" y="25"/>
                  </a:lnTo>
                  <a:lnTo>
                    <a:pt x="43" y="21"/>
                  </a:lnTo>
                  <a:lnTo>
                    <a:pt x="45" y="17"/>
                  </a:lnTo>
                  <a:lnTo>
                    <a:pt x="47" y="13"/>
                  </a:lnTo>
                  <a:lnTo>
                    <a:pt x="49" y="8"/>
                  </a:lnTo>
                  <a:lnTo>
                    <a:pt x="50" y="4"/>
                  </a:lnTo>
                  <a:lnTo>
                    <a:pt x="52"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32" name="Line 146"/>
            <p:cNvSpPr>
              <a:spLocks noChangeShapeType="1"/>
            </p:cNvSpPr>
            <p:nvPr/>
          </p:nvSpPr>
          <p:spPr bwMode="auto">
            <a:xfrm flipH="1">
              <a:off x="3379" y="2049"/>
              <a:ext cx="6"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33" name="Freeform 147"/>
            <p:cNvSpPr>
              <a:spLocks/>
            </p:cNvSpPr>
            <p:nvPr/>
          </p:nvSpPr>
          <p:spPr bwMode="auto">
            <a:xfrm>
              <a:off x="3401" y="2016"/>
              <a:ext cx="9" cy="31"/>
            </a:xfrm>
            <a:custGeom>
              <a:avLst/>
              <a:gdLst>
                <a:gd name="T0" fmla="*/ 0 w 60"/>
                <a:gd name="T1" fmla="*/ 0 h 216"/>
                <a:gd name="T2" fmla="*/ 0 w 60"/>
                <a:gd name="T3" fmla="*/ 0 h 216"/>
                <a:gd name="T4" fmla="*/ 0 w 60"/>
                <a:gd name="T5" fmla="*/ 0 h 216"/>
                <a:gd name="T6" fmla="*/ 0 w 60"/>
                <a:gd name="T7" fmla="*/ 0 h 216"/>
                <a:gd name="T8" fmla="*/ 0 w 60"/>
                <a:gd name="T9" fmla="*/ 0 h 216"/>
                <a:gd name="T10" fmla="*/ 0 w 60"/>
                <a:gd name="T11" fmla="*/ 0 h 216"/>
                <a:gd name="T12" fmla="*/ 0 w 60"/>
                <a:gd name="T13" fmla="*/ 0 h 216"/>
                <a:gd name="T14" fmla="*/ 0 w 60"/>
                <a:gd name="T15" fmla="*/ 0 h 216"/>
                <a:gd name="T16" fmla="*/ 0 w 60"/>
                <a:gd name="T17" fmla="*/ 0 h 216"/>
                <a:gd name="T18" fmla="*/ 0 w 60"/>
                <a:gd name="T19" fmla="*/ 0 h 216"/>
                <a:gd name="T20" fmla="*/ 0 w 60"/>
                <a:gd name="T21" fmla="*/ 0 h 216"/>
                <a:gd name="T22" fmla="*/ 0 w 60"/>
                <a:gd name="T23" fmla="*/ 0 h 216"/>
                <a:gd name="T24" fmla="*/ 0 w 60"/>
                <a:gd name="T25" fmla="*/ 0 h 216"/>
                <a:gd name="T26" fmla="*/ 0 w 60"/>
                <a:gd name="T27" fmla="*/ 0 h 216"/>
                <a:gd name="T28" fmla="*/ 0 w 60"/>
                <a:gd name="T29" fmla="*/ 0 h 216"/>
                <a:gd name="T30" fmla="*/ 0 w 60"/>
                <a:gd name="T31" fmla="*/ 0 h 216"/>
                <a:gd name="T32" fmla="*/ 0 w 60"/>
                <a:gd name="T33" fmla="*/ 0 h 216"/>
                <a:gd name="T34" fmla="*/ 0 w 60"/>
                <a:gd name="T35" fmla="*/ 0 h 216"/>
                <a:gd name="T36" fmla="*/ 0 w 60"/>
                <a:gd name="T37" fmla="*/ 0 h 216"/>
                <a:gd name="T38" fmla="*/ 0 w 60"/>
                <a:gd name="T39" fmla="*/ 0 h 216"/>
                <a:gd name="T40" fmla="*/ 0 w 60"/>
                <a:gd name="T41" fmla="*/ 1 h 216"/>
                <a:gd name="T42" fmla="*/ 0 w 60"/>
                <a:gd name="T43" fmla="*/ 1 h 216"/>
                <a:gd name="T44" fmla="*/ 0 w 60"/>
                <a:gd name="T45" fmla="*/ 1 h 216"/>
                <a:gd name="T46" fmla="*/ 0 w 60"/>
                <a:gd name="T47" fmla="*/ 1 h 216"/>
                <a:gd name="T48" fmla="*/ 0 w 60"/>
                <a:gd name="T49" fmla="*/ 1 h 216"/>
                <a:gd name="T50" fmla="*/ 0 w 60"/>
                <a:gd name="T51" fmla="*/ 1 h 2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0" h="216">
                  <a:moveTo>
                    <a:pt x="60" y="0"/>
                  </a:moveTo>
                  <a:lnTo>
                    <a:pt x="54" y="9"/>
                  </a:lnTo>
                  <a:lnTo>
                    <a:pt x="49" y="16"/>
                  </a:lnTo>
                  <a:lnTo>
                    <a:pt x="45" y="25"/>
                  </a:lnTo>
                  <a:lnTo>
                    <a:pt x="41" y="33"/>
                  </a:lnTo>
                  <a:lnTo>
                    <a:pt x="36" y="42"/>
                  </a:lnTo>
                  <a:lnTo>
                    <a:pt x="32" y="50"/>
                  </a:lnTo>
                  <a:lnTo>
                    <a:pt x="29" y="60"/>
                  </a:lnTo>
                  <a:lnTo>
                    <a:pt x="25" y="68"/>
                  </a:lnTo>
                  <a:lnTo>
                    <a:pt x="21" y="77"/>
                  </a:lnTo>
                  <a:lnTo>
                    <a:pt x="18" y="86"/>
                  </a:lnTo>
                  <a:lnTo>
                    <a:pt x="15" y="95"/>
                  </a:lnTo>
                  <a:lnTo>
                    <a:pt x="13" y="103"/>
                  </a:lnTo>
                  <a:lnTo>
                    <a:pt x="11" y="113"/>
                  </a:lnTo>
                  <a:lnTo>
                    <a:pt x="9" y="121"/>
                  </a:lnTo>
                  <a:lnTo>
                    <a:pt x="6" y="131"/>
                  </a:lnTo>
                  <a:lnTo>
                    <a:pt x="4" y="140"/>
                  </a:lnTo>
                  <a:lnTo>
                    <a:pt x="3" y="148"/>
                  </a:lnTo>
                  <a:lnTo>
                    <a:pt x="2" y="158"/>
                  </a:lnTo>
                  <a:lnTo>
                    <a:pt x="1" y="166"/>
                  </a:lnTo>
                  <a:lnTo>
                    <a:pt x="0" y="175"/>
                  </a:lnTo>
                  <a:lnTo>
                    <a:pt x="0" y="183"/>
                  </a:lnTo>
                  <a:lnTo>
                    <a:pt x="0" y="192"/>
                  </a:lnTo>
                  <a:lnTo>
                    <a:pt x="0" y="200"/>
                  </a:lnTo>
                  <a:lnTo>
                    <a:pt x="1" y="209"/>
                  </a:lnTo>
                  <a:lnTo>
                    <a:pt x="1" y="216"/>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34" name="Freeform 148"/>
            <p:cNvSpPr>
              <a:spLocks/>
            </p:cNvSpPr>
            <p:nvPr/>
          </p:nvSpPr>
          <p:spPr bwMode="auto">
            <a:xfrm>
              <a:off x="3410" y="2014"/>
              <a:ext cx="5" cy="2"/>
            </a:xfrm>
            <a:custGeom>
              <a:avLst/>
              <a:gdLst>
                <a:gd name="T0" fmla="*/ 0 w 37"/>
                <a:gd name="T1" fmla="*/ 0 h 13"/>
                <a:gd name="T2" fmla="*/ 0 w 37"/>
                <a:gd name="T3" fmla="*/ 0 h 13"/>
                <a:gd name="T4" fmla="*/ 0 w 37"/>
                <a:gd name="T5" fmla="*/ 0 h 13"/>
                <a:gd name="T6" fmla="*/ 0 w 37"/>
                <a:gd name="T7" fmla="*/ 0 h 13"/>
                <a:gd name="T8" fmla="*/ 0 w 37"/>
                <a:gd name="T9" fmla="*/ 0 h 13"/>
                <a:gd name="T10" fmla="*/ 0 w 37"/>
                <a:gd name="T11" fmla="*/ 0 h 13"/>
                <a:gd name="T12" fmla="*/ 0 w 37"/>
                <a:gd name="T13" fmla="*/ 0 h 13"/>
                <a:gd name="T14" fmla="*/ 0 w 37"/>
                <a:gd name="T15" fmla="*/ 0 h 13"/>
                <a:gd name="T16" fmla="*/ 0 w 37"/>
                <a:gd name="T17" fmla="*/ 0 h 13"/>
                <a:gd name="T18" fmla="*/ 0 w 37"/>
                <a:gd name="T19" fmla="*/ 0 h 13"/>
                <a:gd name="T20" fmla="*/ 0 w 37"/>
                <a:gd name="T21" fmla="*/ 0 h 13"/>
                <a:gd name="T22" fmla="*/ 0 w 37"/>
                <a:gd name="T23" fmla="*/ 0 h 13"/>
                <a:gd name="T24" fmla="*/ 0 w 37"/>
                <a:gd name="T25" fmla="*/ 0 h 13"/>
                <a:gd name="T26" fmla="*/ 0 w 37"/>
                <a:gd name="T27" fmla="*/ 0 h 13"/>
                <a:gd name="T28" fmla="*/ 0 w 37"/>
                <a:gd name="T29" fmla="*/ 0 h 13"/>
                <a:gd name="T30" fmla="*/ 0 w 37"/>
                <a:gd name="T31" fmla="*/ 0 h 13"/>
                <a:gd name="T32" fmla="*/ 0 w 37"/>
                <a:gd name="T33" fmla="*/ 0 h 13"/>
                <a:gd name="T34" fmla="*/ 0 w 37"/>
                <a:gd name="T35" fmla="*/ 0 h 13"/>
                <a:gd name="T36" fmla="*/ 0 w 37"/>
                <a:gd name="T37" fmla="*/ 0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3">
                  <a:moveTo>
                    <a:pt x="37" y="13"/>
                  </a:moveTo>
                  <a:lnTo>
                    <a:pt x="36" y="11"/>
                  </a:lnTo>
                  <a:lnTo>
                    <a:pt x="35" y="8"/>
                  </a:lnTo>
                  <a:lnTo>
                    <a:pt x="34" y="6"/>
                  </a:lnTo>
                  <a:lnTo>
                    <a:pt x="33" y="5"/>
                  </a:lnTo>
                  <a:lnTo>
                    <a:pt x="31" y="2"/>
                  </a:lnTo>
                  <a:lnTo>
                    <a:pt x="28" y="1"/>
                  </a:lnTo>
                  <a:lnTo>
                    <a:pt x="26" y="0"/>
                  </a:lnTo>
                  <a:lnTo>
                    <a:pt x="24" y="0"/>
                  </a:lnTo>
                  <a:lnTo>
                    <a:pt x="22" y="0"/>
                  </a:lnTo>
                  <a:lnTo>
                    <a:pt x="19" y="0"/>
                  </a:lnTo>
                  <a:lnTo>
                    <a:pt x="17" y="0"/>
                  </a:lnTo>
                  <a:lnTo>
                    <a:pt x="15" y="1"/>
                  </a:lnTo>
                  <a:lnTo>
                    <a:pt x="11" y="2"/>
                  </a:lnTo>
                  <a:lnTo>
                    <a:pt x="9" y="5"/>
                  </a:lnTo>
                  <a:lnTo>
                    <a:pt x="6" y="6"/>
                  </a:lnTo>
                  <a:lnTo>
                    <a:pt x="4" y="8"/>
                  </a:lnTo>
                  <a:lnTo>
                    <a:pt x="2" y="11"/>
                  </a:lnTo>
                  <a:lnTo>
                    <a:pt x="0" y="13"/>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35" name="Freeform 149"/>
            <p:cNvSpPr>
              <a:spLocks/>
            </p:cNvSpPr>
            <p:nvPr/>
          </p:nvSpPr>
          <p:spPr bwMode="auto">
            <a:xfrm>
              <a:off x="3407" y="2016"/>
              <a:ext cx="8" cy="31"/>
            </a:xfrm>
            <a:custGeom>
              <a:avLst/>
              <a:gdLst>
                <a:gd name="T0" fmla="*/ 0 w 59"/>
                <a:gd name="T1" fmla="*/ 1 h 216"/>
                <a:gd name="T2" fmla="*/ 0 w 59"/>
                <a:gd name="T3" fmla="*/ 1 h 216"/>
                <a:gd name="T4" fmla="*/ 0 w 59"/>
                <a:gd name="T5" fmla="*/ 1 h 216"/>
                <a:gd name="T6" fmla="*/ 0 w 59"/>
                <a:gd name="T7" fmla="*/ 1 h 216"/>
                <a:gd name="T8" fmla="*/ 0 w 59"/>
                <a:gd name="T9" fmla="*/ 1 h 216"/>
                <a:gd name="T10" fmla="*/ 0 w 59"/>
                <a:gd name="T11" fmla="*/ 1 h 216"/>
                <a:gd name="T12" fmla="*/ 0 w 59"/>
                <a:gd name="T13" fmla="*/ 0 h 216"/>
                <a:gd name="T14" fmla="*/ 0 w 59"/>
                <a:gd name="T15" fmla="*/ 0 h 216"/>
                <a:gd name="T16" fmla="*/ 0 w 59"/>
                <a:gd name="T17" fmla="*/ 0 h 216"/>
                <a:gd name="T18" fmla="*/ 0 w 59"/>
                <a:gd name="T19" fmla="*/ 0 h 216"/>
                <a:gd name="T20" fmla="*/ 0 w 59"/>
                <a:gd name="T21" fmla="*/ 0 h 216"/>
                <a:gd name="T22" fmla="*/ 0 w 59"/>
                <a:gd name="T23" fmla="*/ 0 h 216"/>
                <a:gd name="T24" fmla="*/ 0 w 59"/>
                <a:gd name="T25" fmla="*/ 0 h 216"/>
                <a:gd name="T26" fmla="*/ 0 w 59"/>
                <a:gd name="T27" fmla="*/ 0 h 216"/>
                <a:gd name="T28" fmla="*/ 0 w 59"/>
                <a:gd name="T29" fmla="*/ 0 h 216"/>
                <a:gd name="T30" fmla="*/ 0 w 59"/>
                <a:gd name="T31" fmla="*/ 0 h 216"/>
                <a:gd name="T32" fmla="*/ 0 w 59"/>
                <a:gd name="T33" fmla="*/ 0 h 216"/>
                <a:gd name="T34" fmla="*/ 0 w 59"/>
                <a:gd name="T35" fmla="*/ 0 h 216"/>
                <a:gd name="T36" fmla="*/ 0 w 59"/>
                <a:gd name="T37" fmla="*/ 0 h 216"/>
                <a:gd name="T38" fmla="*/ 0 w 59"/>
                <a:gd name="T39" fmla="*/ 0 h 216"/>
                <a:gd name="T40" fmla="*/ 0 w 59"/>
                <a:gd name="T41" fmla="*/ 0 h 216"/>
                <a:gd name="T42" fmla="*/ 0 w 59"/>
                <a:gd name="T43" fmla="*/ 0 h 216"/>
                <a:gd name="T44" fmla="*/ 0 w 59"/>
                <a:gd name="T45" fmla="*/ 0 h 216"/>
                <a:gd name="T46" fmla="*/ 0 w 59"/>
                <a:gd name="T47" fmla="*/ 0 h 216"/>
                <a:gd name="T48" fmla="*/ 0 w 59"/>
                <a:gd name="T49" fmla="*/ 0 h 216"/>
                <a:gd name="T50" fmla="*/ 0 w 59"/>
                <a:gd name="T51" fmla="*/ 0 h 2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9" h="216">
                  <a:moveTo>
                    <a:pt x="0" y="216"/>
                  </a:moveTo>
                  <a:lnTo>
                    <a:pt x="6" y="209"/>
                  </a:lnTo>
                  <a:lnTo>
                    <a:pt x="10" y="200"/>
                  </a:lnTo>
                  <a:lnTo>
                    <a:pt x="14" y="192"/>
                  </a:lnTo>
                  <a:lnTo>
                    <a:pt x="20" y="183"/>
                  </a:lnTo>
                  <a:lnTo>
                    <a:pt x="24" y="175"/>
                  </a:lnTo>
                  <a:lnTo>
                    <a:pt x="27" y="166"/>
                  </a:lnTo>
                  <a:lnTo>
                    <a:pt x="31" y="158"/>
                  </a:lnTo>
                  <a:lnTo>
                    <a:pt x="35" y="148"/>
                  </a:lnTo>
                  <a:lnTo>
                    <a:pt x="39" y="140"/>
                  </a:lnTo>
                  <a:lnTo>
                    <a:pt x="41" y="131"/>
                  </a:lnTo>
                  <a:lnTo>
                    <a:pt x="44" y="121"/>
                  </a:lnTo>
                  <a:lnTo>
                    <a:pt x="47" y="113"/>
                  </a:lnTo>
                  <a:lnTo>
                    <a:pt x="49" y="103"/>
                  </a:lnTo>
                  <a:lnTo>
                    <a:pt x="52" y="95"/>
                  </a:lnTo>
                  <a:lnTo>
                    <a:pt x="54" y="86"/>
                  </a:lnTo>
                  <a:lnTo>
                    <a:pt x="55" y="77"/>
                  </a:lnTo>
                  <a:lnTo>
                    <a:pt x="57" y="68"/>
                  </a:lnTo>
                  <a:lnTo>
                    <a:pt x="58" y="60"/>
                  </a:lnTo>
                  <a:lnTo>
                    <a:pt x="59" y="50"/>
                  </a:lnTo>
                  <a:lnTo>
                    <a:pt x="59" y="42"/>
                  </a:lnTo>
                  <a:lnTo>
                    <a:pt x="59" y="33"/>
                  </a:lnTo>
                  <a:lnTo>
                    <a:pt x="59" y="25"/>
                  </a:lnTo>
                  <a:lnTo>
                    <a:pt x="59" y="16"/>
                  </a:lnTo>
                  <a:lnTo>
                    <a:pt x="59" y="9"/>
                  </a:lnTo>
                  <a:lnTo>
                    <a:pt x="58"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36" name="Freeform 150"/>
            <p:cNvSpPr>
              <a:spLocks/>
            </p:cNvSpPr>
            <p:nvPr/>
          </p:nvSpPr>
          <p:spPr bwMode="auto">
            <a:xfrm>
              <a:off x="3401" y="2047"/>
              <a:ext cx="6" cy="2"/>
            </a:xfrm>
            <a:custGeom>
              <a:avLst/>
              <a:gdLst>
                <a:gd name="T0" fmla="*/ 0 w 38"/>
                <a:gd name="T1" fmla="*/ 0 h 14"/>
                <a:gd name="T2" fmla="*/ 0 w 38"/>
                <a:gd name="T3" fmla="*/ 0 h 14"/>
                <a:gd name="T4" fmla="*/ 0 w 38"/>
                <a:gd name="T5" fmla="*/ 0 h 14"/>
                <a:gd name="T6" fmla="*/ 0 w 38"/>
                <a:gd name="T7" fmla="*/ 0 h 14"/>
                <a:gd name="T8" fmla="*/ 0 w 38"/>
                <a:gd name="T9" fmla="*/ 0 h 14"/>
                <a:gd name="T10" fmla="*/ 0 w 38"/>
                <a:gd name="T11" fmla="*/ 0 h 14"/>
                <a:gd name="T12" fmla="*/ 0 w 38"/>
                <a:gd name="T13" fmla="*/ 0 h 14"/>
                <a:gd name="T14" fmla="*/ 0 w 38"/>
                <a:gd name="T15" fmla="*/ 0 h 14"/>
                <a:gd name="T16" fmla="*/ 0 w 38"/>
                <a:gd name="T17" fmla="*/ 0 h 14"/>
                <a:gd name="T18" fmla="*/ 0 w 38"/>
                <a:gd name="T19" fmla="*/ 0 h 14"/>
                <a:gd name="T20" fmla="*/ 0 w 38"/>
                <a:gd name="T21" fmla="*/ 0 h 14"/>
                <a:gd name="T22" fmla="*/ 0 w 38"/>
                <a:gd name="T23" fmla="*/ 0 h 14"/>
                <a:gd name="T24" fmla="*/ 0 w 38"/>
                <a:gd name="T25" fmla="*/ 0 h 14"/>
                <a:gd name="T26" fmla="*/ 0 w 38"/>
                <a:gd name="T27" fmla="*/ 0 h 14"/>
                <a:gd name="T28" fmla="*/ 0 w 38"/>
                <a:gd name="T29" fmla="*/ 0 h 14"/>
                <a:gd name="T30" fmla="*/ 0 w 38"/>
                <a:gd name="T31" fmla="*/ 0 h 14"/>
                <a:gd name="T32" fmla="*/ 0 w 38"/>
                <a:gd name="T33" fmla="*/ 0 h 14"/>
                <a:gd name="T34" fmla="*/ 0 w 38"/>
                <a:gd name="T35" fmla="*/ 0 h 14"/>
                <a:gd name="T36" fmla="*/ 0 w 38"/>
                <a:gd name="T37" fmla="*/ 0 h 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8" h="14">
                  <a:moveTo>
                    <a:pt x="0" y="0"/>
                  </a:moveTo>
                  <a:lnTo>
                    <a:pt x="1" y="3"/>
                  </a:lnTo>
                  <a:lnTo>
                    <a:pt x="2" y="6"/>
                  </a:lnTo>
                  <a:lnTo>
                    <a:pt x="3" y="8"/>
                  </a:lnTo>
                  <a:lnTo>
                    <a:pt x="5" y="10"/>
                  </a:lnTo>
                  <a:lnTo>
                    <a:pt x="8" y="11"/>
                  </a:lnTo>
                  <a:lnTo>
                    <a:pt x="9" y="12"/>
                  </a:lnTo>
                  <a:lnTo>
                    <a:pt x="11" y="13"/>
                  </a:lnTo>
                  <a:lnTo>
                    <a:pt x="13" y="14"/>
                  </a:lnTo>
                  <a:lnTo>
                    <a:pt x="16" y="14"/>
                  </a:lnTo>
                  <a:lnTo>
                    <a:pt x="18" y="14"/>
                  </a:lnTo>
                  <a:lnTo>
                    <a:pt x="20" y="13"/>
                  </a:lnTo>
                  <a:lnTo>
                    <a:pt x="24" y="12"/>
                  </a:lnTo>
                  <a:lnTo>
                    <a:pt x="26" y="11"/>
                  </a:lnTo>
                  <a:lnTo>
                    <a:pt x="29" y="10"/>
                  </a:lnTo>
                  <a:lnTo>
                    <a:pt x="31" y="8"/>
                  </a:lnTo>
                  <a:lnTo>
                    <a:pt x="33" y="6"/>
                  </a:lnTo>
                  <a:lnTo>
                    <a:pt x="36" y="3"/>
                  </a:lnTo>
                  <a:lnTo>
                    <a:pt x="38"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37" name="Freeform 151"/>
            <p:cNvSpPr>
              <a:spLocks/>
            </p:cNvSpPr>
            <p:nvPr/>
          </p:nvSpPr>
          <p:spPr bwMode="auto">
            <a:xfrm>
              <a:off x="3248" y="1933"/>
              <a:ext cx="28" cy="13"/>
            </a:xfrm>
            <a:custGeom>
              <a:avLst/>
              <a:gdLst>
                <a:gd name="T0" fmla="*/ 0 w 190"/>
                <a:gd name="T1" fmla="*/ 0 h 93"/>
                <a:gd name="T2" fmla="*/ 1 w 190"/>
                <a:gd name="T3" fmla="*/ 0 h 93"/>
                <a:gd name="T4" fmla="*/ 1 w 190"/>
                <a:gd name="T5" fmla="*/ 0 h 93"/>
                <a:gd name="T6" fmla="*/ 0 60000 65536"/>
                <a:gd name="T7" fmla="*/ 0 60000 65536"/>
                <a:gd name="T8" fmla="*/ 0 60000 65536"/>
              </a:gdLst>
              <a:ahLst/>
              <a:cxnLst>
                <a:cxn ang="T6">
                  <a:pos x="T0" y="T1"/>
                </a:cxn>
                <a:cxn ang="T7">
                  <a:pos x="T2" y="T3"/>
                </a:cxn>
                <a:cxn ang="T8">
                  <a:pos x="T4" y="T5"/>
                </a:cxn>
              </a:cxnLst>
              <a:rect l="0" t="0" r="r" b="b"/>
              <a:pathLst>
                <a:path w="190" h="93">
                  <a:moveTo>
                    <a:pt x="0" y="5"/>
                  </a:moveTo>
                  <a:lnTo>
                    <a:pt x="190" y="93"/>
                  </a:lnTo>
                  <a:lnTo>
                    <a:pt x="19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38" name="Line 152"/>
            <p:cNvSpPr>
              <a:spLocks noChangeShapeType="1"/>
            </p:cNvSpPr>
            <p:nvPr/>
          </p:nvSpPr>
          <p:spPr bwMode="auto">
            <a:xfrm>
              <a:off x="3268" y="1935"/>
              <a:ext cx="15" cy="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39" name="Freeform 153"/>
            <p:cNvSpPr>
              <a:spLocks/>
            </p:cNvSpPr>
            <p:nvPr/>
          </p:nvSpPr>
          <p:spPr bwMode="auto">
            <a:xfrm>
              <a:off x="3250" y="1915"/>
              <a:ext cx="31" cy="9"/>
            </a:xfrm>
            <a:custGeom>
              <a:avLst/>
              <a:gdLst>
                <a:gd name="T0" fmla="*/ 0 w 216"/>
                <a:gd name="T1" fmla="*/ 0 h 60"/>
                <a:gd name="T2" fmla="*/ 0 w 216"/>
                <a:gd name="T3" fmla="*/ 0 h 60"/>
                <a:gd name="T4" fmla="*/ 0 w 216"/>
                <a:gd name="T5" fmla="*/ 0 h 60"/>
                <a:gd name="T6" fmla="*/ 0 w 216"/>
                <a:gd name="T7" fmla="*/ 0 h 60"/>
                <a:gd name="T8" fmla="*/ 0 w 216"/>
                <a:gd name="T9" fmla="*/ 0 h 60"/>
                <a:gd name="T10" fmla="*/ 0 w 216"/>
                <a:gd name="T11" fmla="*/ 0 h 60"/>
                <a:gd name="T12" fmla="*/ 0 w 216"/>
                <a:gd name="T13" fmla="*/ 0 h 60"/>
                <a:gd name="T14" fmla="*/ 0 w 216"/>
                <a:gd name="T15" fmla="*/ 0 h 60"/>
                <a:gd name="T16" fmla="*/ 0 w 216"/>
                <a:gd name="T17" fmla="*/ 0 h 60"/>
                <a:gd name="T18" fmla="*/ 0 w 216"/>
                <a:gd name="T19" fmla="*/ 0 h 60"/>
                <a:gd name="T20" fmla="*/ 0 w 216"/>
                <a:gd name="T21" fmla="*/ 0 h 60"/>
                <a:gd name="T22" fmla="*/ 0 w 216"/>
                <a:gd name="T23" fmla="*/ 0 h 60"/>
                <a:gd name="T24" fmla="*/ 0 w 216"/>
                <a:gd name="T25" fmla="*/ 0 h 60"/>
                <a:gd name="T26" fmla="*/ 0 w 216"/>
                <a:gd name="T27" fmla="*/ 0 h 60"/>
                <a:gd name="T28" fmla="*/ 0 w 216"/>
                <a:gd name="T29" fmla="*/ 0 h 60"/>
                <a:gd name="T30" fmla="*/ 0 w 216"/>
                <a:gd name="T31" fmla="*/ 0 h 60"/>
                <a:gd name="T32" fmla="*/ 0 w 216"/>
                <a:gd name="T33" fmla="*/ 0 h 60"/>
                <a:gd name="T34" fmla="*/ 0 w 216"/>
                <a:gd name="T35" fmla="*/ 0 h 60"/>
                <a:gd name="T36" fmla="*/ 0 w 216"/>
                <a:gd name="T37" fmla="*/ 0 h 60"/>
                <a:gd name="T38" fmla="*/ 0 w 216"/>
                <a:gd name="T39" fmla="*/ 0 h 60"/>
                <a:gd name="T40" fmla="*/ 0 w 216"/>
                <a:gd name="T41" fmla="*/ 0 h 60"/>
                <a:gd name="T42" fmla="*/ 0 w 216"/>
                <a:gd name="T43" fmla="*/ 0 h 60"/>
                <a:gd name="T44" fmla="*/ 0 w 216"/>
                <a:gd name="T45" fmla="*/ 0 h 60"/>
                <a:gd name="T46" fmla="*/ 0 w 216"/>
                <a:gd name="T47" fmla="*/ 0 h 60"/>
                <a:gd name="T48" fmla="*/ 0 w 216"/>
                <a:gd name="T49" fmla="*/ 0 h 60"/>
                <a:gd name="T50" fmla="*/ 0 w 216"/>
                <a:gd name="T51" fmla="*/ 0 h 60"/>
                <a:gd name="T52" fmla="*/ 0 w 216"/>
                <a:gd name="T53" fmla="*/ 0 h 60"/>
                <a:gd name="T54" fmla="*/ 0 w 216"/>
                <a:gd name="T55" fmla="*/ 0 h 60"/>
                <a:gd name="T56" fmla="*/ 0 w 216"/>
                <a:gd name="T57" fmla="*/ 0 h 60"/>
                <a:gd name="T58" fmla="*/ 1 w 216"/>
                <a:gd name="T59" fmla="*/ 0 h 60"/>
                <a:gd name="T60" fmla="*/ 1 w 216"/>
                <a:gd name="T61" fmla="*/ 0 h 60"/>
                <a:gd name="T62" fmla="*/ 1 w 216"/>
                <a:gd name="T63" fmla="*/ 0 h 60"/>
                <a:gd name="T64" fmla="*/ 1 w 216"/>
                <a:gd name="T65" fmla="*/ 0 h 60"/>
                <a:gd name="T66" fmla="*/ 1 w 216"/>
                <a:gd name="T67" fmla="*/ 0 h 60"/>
                <a:gd name="T68" fmla="*/ 1 w 216"/>
                <a:gd name="T69" fmla="*/ 0 h 60"/>
                <a:gd name="T70" fmla="*/ 1 w 216"/>
                <a:gd name="T71" fmla="*/ 0 h 60"/>
                <a:gd name="T72" fmla="*/ 1 w 216"/>
                <a:gd name="T73" fmla="*/ 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 h="60">
                  <a:moveTo>
                    <a:pt x="0" y="0"/>
                  </a:moveTo>
                  <a:lnTo>
                    <a:pt x="5" y="4"/>
                  </a:lnTo>
                  <a:lnTo>
                    <a:pt x="12" y="8"/>
                  </a:lnTo>
                  <a:lnTo>
                    <a:pt x="17" y="11"/>
                  </a:lnTo>
                  <a:lnTo>
                    <a:pt x="22" y="14"/>
                  </a:lnTo>
                  <a:lnTo>
                    <a:pt x="29" y="17"/>
                  </a:lnTo>
                  <a:lnTo>
                    <a:pt x="34" y="20"/>
                  </a:lnTo>
                  <a:lnTo>
                    <a:pt x="40" y="24"/>
                  </a:lnTo>
                  <a:lnTo>
                    <a:pt x="47" y="26"/>
                  </a:lnTo>
                  <a:lnTo>
                    <a:pt x="52" y="29"/>
                  </a:lnTo>
                  <a:lnTo>
                    <a:pt x="58" y="31"/>
                  </a:lnTo>
                  <a:lnTo>
                    <a:pt x="65" y="34"/>
                  </a:lnTo>
                  <a:lnTo>
                    <a:pt x="70" y="36"/>
                  </a:lnTo>
                  <a:lnTo>
                    <a:pt x="76" y="38"/>
                  </a:lnTo>
                  <a:lnTo>
                    <a:pt x="83" y="41"/>
                  </a:lnTo>
                  <a:lnTo>
                    <a:pt x="89" y="43"/>
                  </a:lnTo>
                  <a:lnTo>
                    <a:pt x="96" y="45"/>
                  </a:lnTo>
                  <a:lnTo>
                    <a:pt x="102" y="47"/>
                  </a:lnTo>
                  <a:lnTo>
                    <a:pt x="107" y="48"/>
                  </a:lnTo>
                  <a:lnTo>
                    <a:pt x="114" y="50"/>
                  </a:lnTo>
                  <a:lnTo>
                    <a:pt x="120" y="51"/>
                  </a:lnTo>
                  <a:lnTo>
                    <a:pt x="127" y="53"/>
                  </a:lnTo>
                  <a:lnTo>
                    <a:pt x="133" y="54"/>
                  </a:lnTo>
                  <a:lnTo>
                    <a:pt x="139" y="56"/>
                  </a:lnTo>
                  <a:lnTo>
                    <a:pt x="145" y="57"/>
                  </a:lnTo>
                  <a:lnTo>
                    <a:pt x="151" y="58"/>
                  </a:lnTo>
                  <a:lnTo>
                    <a:pt x="157" y="58"/>
                  </a:lnTo>
                  <a:lnTo>
                    <a:pt x="164" y="59"/>
                  </a:lnTo>
                  <a:lnTo>
                    <a:pt x="169" y="59"/>
                  </a:lnTo>
                  <a:lnTo>
                    <a:pt x="176" y="60"/>
                  </a:lnTo>
                  <a:lnTo>
                    <a:pt x="182" y="60"/>
                  </a:lnTo>
                  <a:lnTo>
                    <a:pt x="187" y="60"/>
                  </a:lnTo>
                  <a:lnTo>
                    <a:pt x="193" y="60"/>
                  </a:lnTo>
                  <a:lnTo>
                    <a:pt x="199" y="60"/>
                  </a:lnTo>
                  <a:lnTo>
                    <a:pt x="204" y="60"/>
                  </a:lnTo>
                  <a:lnTo>
                    <a:pt x="211" y="59"/>
                  </a:lnTo>
                  <a:lnTo>
                    <a:pt x="216" y="5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0" name="Freeform 154"/>
            <p:cNvSpPr>
              <a:spLocks/>
            </p:cNvSpPr>
            <p:nvPr/>
          </p:nvSpPr>
          <p:spPr bwMode="auto">
            <a:xfrm>
              <a:off x="3248" y="1910"/>
              <a:ext cx="2" cy="5"/>
            </a:xfrm>
            <a:custGeom>
              <a:avLst/>
              <a:gdLst>
                <a:gd name="T0" fmla="*/ 0 w 14"/>
                <a:gd name="T1" fmla="*/ 0 h 37"/>
                <a:gd name="T2" fmla="*/ 0 w 14"/>
                <a:gd name="T3" fmla="*/ 0 h 37"/>
                <a:gd name="T4" fmla="*/ 0 w 14"/>
                <a:gd name="T5" fmla="*/ 0 h 37"/>
                <a:gd name="T6" fmla="*/ 0 w 14"/>
                <a:gd name="T7" fmla="*/ 0 h 37"/>
                <a:gd name="T8" fmla="*/ 0 w 14"/>
                <a:gd name="T9" fmla="*/ 0 h 37"/>
                <a:gd name="T10" fmla="*/ 0 w 14"/>
                <a:gd name="T11" fmla="*/ 0 h 37"/>
                <a:gd name="T12" fmla="*/ 0 w 14"/>
                <a:gd name="T13" fmla="*/ 0 h 37"/>
                <a:gd name="T14" fmla="*/ 0 w 14"/>
                <a:gd name="T15" fmla="*/ 0 h 37"/>
                <a:gd name="T16" fmla="*/ 0 w 14"/>
                <a:gd name="T17" fmla="*/ 0 h 37"/>
                <a:gd name="T18" fmla="*/ 0 w 14"/>
                <a:gd name="T19" fmla="*/ 0 h 37"/>
                <a:gd name="T20" fmla="*/ 0 w 14"/>
                <a:gd name="T21" fmla="*/ 0 h 37"/>
                <a:gd name="T22" fmla="*/ 0 w 14"/>
                <a:gd name="T23" fmla="*/ 0 h 37"/>
                <a:gd name="T24" fmla="*/ 0 w 14"/>
                <a:gd name="T25" fmla="*/ 0 h 37"/>
                <a:gd name="T26" fmla="*/ 0 w 14"/>
                <a:gd name="T27" fmla="*/ 0 h 37"/>
                <a:gd name="T28" fmla="*/ 0 w 14"/>
                <a:gd name="T29" fmla="*/ 0 h 37"/>
                <a:gd name="T30" fmla="*/ 0 w 14"/>
                <a:gd name="T31" fmla="*/ 0 h 37"/>
                <a:gd name="T32" fmla="*/ 0 w 14"/>
                <a:gd name="T33" fmla="*/ 0 h 37"/>
                <a:gd name="T34" fmla="*/ 0 w 14"/>
                <a:gd name="T35" fmla="*/ 0 h 37"/>
                <a:gd name="T36" fmla="*/ 0 w 14"/>
                <a:gd name="T37" fmla="*/ 0 h 37"/>
                <a:gd name="T38" fmla="*/ 0 w 14"/>
                <a:gd name="T39" fmla="*/ 0 h 37"/>
                <a:gd name="T40" fmla="*/ 0 w 14"/>
                <a:gd name="T41" fmla="*/ 0 h 37"/>
                <a:gd name="T42" fmla="*/ 0 w 14"/>
                <a:gd name="T43" fmla="*/ 0 h 37"/>
                <a:gd name="T44" fmla="*/ 0 w 14"/>
                <a:gd name="T45" fmla="*/ 0 h 37"/>
                <a:gd name="T46" fmla="*/ 0 w 14"/>
                <a:gd name="T47" fmla="*/ 0 h 37"/>
                <a:gd name="T48" fmla="*/ 0 w 14"/>
                <a:gd name="T49" fmla="*/ 0 h 37"/>
                <a:gd name="T50" fmla="*/ 0 w 14"/>
                <a:gd name="T51" fmla="*/ 0 h 37"/>
                <a:gd name="T52" fmla="*/ 0 w 14"/>
                <a:gd name="T53" fmla="*/ 0 h 37"/>
                <a:gd name="T54" fmla="*/ 0 w 14"/>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4" h="37">
                  <a:moveTo>
                    <a:pt x="14" y="0"/>
                  </a:moveTo>
                  <a:lnTo>
                    <a:pt x="12" y="0"/>
                  </a:lnTo>
                  <a:lnTo>
                    <a:pt x="11" y="1"/>
                  </a:lnTo>
                  <a:lnTo>
                    <a:pt x="8" y="2"/>
                  </a:lnTo>
                  <a:lnTo>
                    <a:pt x="7" y="3"/>
                  </a:lnTo>
                  <a:lnTo>
                    <a:pt x="6" y="3"/>
                  </a:lnTo>
                  <a:lnTo>
                    <a:pt x="4" y="4"/>
                  </a:lnTo>
                  <a:lnTo>
                    <a:pt x="3" y="6"/>
                  </a:lnTo>
                  <a:lnTo>
                    <a:pt x="3" y="7"/>
                  </a:lnTo>
                  <a:lnTo>
                    <a:pt x="2" y="8"/>
                  </a:lnTo>
                  <a:lnTo>
                    <a:pt x="1" y="9"/>
                  </a:lnTo>
                  <a:lnTo>
                    <a:pt x="1" y="12"/>
                  </a:lnTo>
                  <a:lnTo>
                    <a:pt x="1" y="13"/>
                  </a:lnTo>
                  <a:lnTo>
                    <a:pt x="0" y="15"/>
                  </a:lnTo>
                  <a:lnTo>
                    <a:pt x="0" y="16"/>
                  </a:lnTo>
                  <a:lnTo>
                    <a:pt x="1" y="18"/>
                  </a:lnTo>
                  <a:lnTo>
                    <a:pt x="1" y="19"/>
                  </a:lnTo>
                  <a:lnTo>
                    <a:pt x="1" y="21"/>
                  </a:lnTo>
                  <a:lnTo>
                    <a:pt x="2" y="22"/>
                  </a:lnTo>
                  <a:lnTo>
                    <a:pt x="3" y="24"/>
                  </a:lnTo>
                  <a:lnTo>
                    <a:pt x="3" y="27"/>
                  </a:lnTo>
                  <a:lnTo>
                    <a:pt x="4" y="28"/>
                  </a:lnTo>
                  <a:lnTo>
                    <a:pt x="6" y="30"/>
                  </a:lnTo>
                  <a:lnTo>
                    <a:pt x="7" y="32"/>
                  </a:lnTo>
                  <a:lnTo>
                    <a:pt x="8" y="33"/>
                  </a:lnTo>
                  <a:lnTo>
                    <a:pt x="11" y="35"/>
                  </a:lnTo>
                  <a:lnTo>
                    <a:pt x="12" y="36"/>
                  </a:lnTo>
                  <a:lnTo>
                    <a:pt x="14" y="37"/>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1" name="Freeform 155"/>
            <p:cNvSpPr>
              <a:spLocks/>
            </p:cNvSpPr>
            <p:nvPr/>
          </p:nvSpPr>
          <p:spPr bwMode="auto">
            <a:xfrm>
              <a:off x="3250" y="1910"/>
              <a:ext cx="31" cy="8"/>
            </a:xfrm>
            <a:custGeom>
              <a:avLst/>
              <a:gdLst>
                <a:gd name="T0" fmla="*/ 1 w 216"/>
                <a:gd name="T1" fmla="*/ 0 h 58"/>
                <a:gd name="T2" fmla="*/ 1 w 216"/>
                <a:gd name="T3" fmla="*/ 0 h 58"/>
                <a:gd name="T4" fmla="*/ 1 w 216"/>
                <a:gd name="T5" fmla="*/ 0 h 58"/>
                <a:gd name="T6" fmla="*/ 1 w 216"/>
                <a:gd name="T7" fmla="*/ 0 h 58"/>
                <a:gd name="T8" fmla="*/ 1 w 216"/>
                <a:gd name="T9" fmla="*/ 0 h 58"/>
                <a:gd name="T10" fmla="*/ 1 w 216"/>
                <a:gd name="T11" fmla="*/ 0 h 58"/>
                <a:gd name="T12" fmla="*/ 1 w 216"/>
                <a:gd name="T13" fmla="*/ 0 h 58"/>
                <a:gd name="T14" fmla="*/ 1 w 216"/>
                <a:gd name="T15" fmla="*/ 0 h 58"/>
                <a:gd name="T16" fmla="*/ 0 w 216"/>
                <a:gd name="T17" fmla="*/ 0 h 58"/>
                <a:gd name="T18" fmla="*/ 0 w 216"/>
                <a:gd name="T19" fmla="*/ 0 h 58"/>
                <a:gd name="T20" fmla="*/ 0 w 216"/>
                <a:gd name="T21" fmla="*/ 0 h 58"/>
                <a:gd name="T22" fmla="*/ 0 w 216"/>
                <a:gd name="T23" fmla="*/ 0 h 58"/>
                <a:gd name="T24" fmla="*/ 0 w 216"/>
                <a:gd name="T25" fmla="*/ 0 h 58"/>
                <a:gd name="T26" fmla="*/ 0 w 216"/>
                <a:gd name="T27" fmla="*/ 0 h 58"/>
                <a:gd name="T28" fmla="*/ 0 w 216"/>
                <a:gd name="T29" fmla="*/ 0 h 58"/>
                <a:gd name="T30" fmla="*/ 0 w 216"/>
                <a:gd name="T31" fmla="*/ 0 h 58"/>
                <a:gd name="T32" fmla="*/ 0 w 216"/>
                <a:gd name="T33" fmla="*/ 0 h 58"/>
                <a:gd name="T34" fmla="*/ 0 w 216"/>
                <a:gd name="T35" fmla="*/ 0 h 58"/>
                <a:gd name="T36" fmla="*/ 0 w 216"/>
                <a:gd name="T37" fmla="*/ 0 h 58"/>
                <a:gd name="T38" fmla="*/ 0 w 216"/>
                <a:gd name="T39" fmla="*/ 0 h 58"/>
                <a:gd name="T40" fmla="*/ 0 w 216"/>
                <a:gd name="T41" fmla="*/ 0 h 58"/>
                <a:gd name="T42" fmla="*/ 0 w 216"/>
                <a:gd name="T43" fmla="*/ 0 h 58"/>
                <a:gd name="T44" fmla="*/ 0 w 216"/>
                <a:gd name="T45" fmla="*/ 0 h 58"/>
                <a:gd name="T46" fmla="*/ 0 w 216"/>
                <a:gd name="T47" fmla="*/ 0 h 58"/>
                <a:gd name="T48" fmla="*/ 0 w 216"/>
                <a:gd name="T49" fmla="*/ 0 h 58"/>
                <a:gd name="T50" fmla="*/ 0 w 216"/>
                <a:gd name="T51" fmla="*/ 0 h 58"/>
                <a:gd name="T52" fmla="*/ 0 w 216"/>
                <a:gd name="T53" fmla="*/ 0 h 58"/>
                <a:gd name="T54" fmla="*/ 0 w 216"/>
                <a:gd name="T55" fmla="*/ 0 h 58"/>
                <a:gd name="T56" fmla="*/ 0 w 216"/>
                <a:gd name="T57" fmla="*/ 0 h 58"/>
                <a:gd name="T58" fmla="*/ 0 w 216"/>
                <a:gd name="T59" fmla="*/ 0 h 58"/>
                <a:gd name="T60" fmla="*/ 0 w 216"/>
                <a:gd name="T61" fmla="*/ 0 h 58"/>
                <a:gd name="T62" fmla="*/ 0 w 216"/>
                <a:gd name="T63" fmla="*/ 0 h 58"/>
                <a:gd name="T64" fmla="*/ 0 w 216"/>
                <a:gd name="T65" fmla="*/ 0 h 58"/>
                <a:gd name="T66" fmla="*/ 0 w 216"/>
                <a:gd name="T67" fmla="*/ 0 h 58"/>
                <a:gd name="T68" fmla="*/ 0 w 216"/>
                <a:gd name="T69" fmla="*/ 0 h 58"/>
                <a:gd name="T70" fmla="*/ 0 w 216"/>
                <a:gd name="T71" fmla="*/ 0 h 58"/>
                <a:gd name="T72" fmla="*/ 0 w 216"/>
                <a:gd name="T73" fmla="*/ 0 h 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6" h="58">
                  <a:moveTo>
                    <a:pt x="216" y="58"/>
                  </a:moveTo>
                  <a:lnTo>
                    <a:pt x="211" y="55"/>
                  </a:lnTo>
                  <a:lnTo>
                    <a:pt x="204" y="52"/>
                  </a:lnTo>
                  <a:lnTo>
                    <a:pt x="199" y="49"/>
                  </a:lnTo>
                  <a:lnTo>
                    <a:pt x="193" y="46"/>
                  </a:lnTo>
                  <a:lnTo>
                    <a:pt x="187" y="42"/>
                  </a:lnTo>
                  <a:lnTo>
                    <a:pt x="182" y="39"/>
                  </a:lnTo>
                  <a:lnTo>
                    <a:pt x="176" y="36"/>
                  </a:lnTo>
                  <a:lnTo>
                    <a:pt x="169" y="33"/>
                  </a:lnTo>
                  <a:lnTo>
                    <a:pt x="164" y="31"/>
                  </a:lnTo>
                  <a:lnTo>
                    <a:pt x="157" y="28"/>
                  </a:lnTo>
                  <a:lnTo>
                    <a:pt x="151" y="25"/>
                  </a:lnTo>
                  <a:lnTo>
                    <a:pt x="145" y="23"/>
                  </a:lnTo>
                  <a:lnTo>
                    <a:pt x="139" y="20"/>
                  </a:lnTo>
                  <a:lnTo>
                    <a:pt x="133" y="18"/>
                  </a:lnTo>
                  <a:lnTo>
                    <a:pt x="127" y="16"/>
                  </a:lnTo>
                  <a:lnTo>
                    <a:pt x="120" y="15"/>
                  </a:lnTo>
                  <a:lnTo>
                    <a:pt x="114" y="13"/>
                  </a:lnTo>
                  <a:lnTo>
                    <a:pt x="107" y="10"/>
                  </a:lnTo>
                  <a:lnTo>
                    <a:pt x="102" y="9"/>
                  </a:lnTo>
                  <a:lnTo>
                    <a:pt x="96" y="7"/>
                  </a:lnTo>
                  <a:lnTo>
                    <a:pt x="89" y="6"/>
                  </a:lnTo>
                  <a:lnTo>
                    <a:pt x="83" y="5"/>
                  </a:lnTo>
                  <a:lnTo>
                    <a:pt x="76" y="4"/>
                  </a:lnTo>
                  <a:lnTo>
                    <a:pt x="70" y="3"/>
                  </a:lnTo>
                  <a:lnTo>
                    <a:pt x="65" y="2"/>
                  </a:lnTo>
                  <a:lnTo>
                    <a:pt x="58" y="1"/>
                  </a:lnTo>
                  <a:lnTo>
                    <a:pt x="52" y="1"/>
                  </a:lnTo>
                  <a:lnTo>
                    <a:pt x="47" y="0"/>
                  </a:lnTo>
                  <a:lnTo>
                    <a:pt x="40" y="0"/>
                  </a:lnTo>
                  <a:lnTo>
                    <a:pt x="34" y="0"/>
                  </a:lnTo>
                  <a:lnTo>
                    <a:pt x="29" y="0"/>
                  </a:lnTo>
                  <a:lnTo>
                    <a:pt x="22" y="0"/>
                  </a:lnTo>
                  <a:lnTo>
                    <a:pt x="17" y="0"/>
                  </a:lnTo>
                  <a:lnTo>
                    <a:pt x="12" y="0"/>
                  </a:lnTo>
                  <a:lnTo>
                    <a:pt x="5" y="0"/>
                  </a:lnTo>
                  <a:lnTo>
                    <a:pt x="0" y="1"/>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2" name="Freeform 156"/>
            <p:cNvSpPr>
              <a:spLocks/>
            </p:cNvSpPr>
            <p:nvPr/>
          </p:nvSpPr>
          <p:spPr bwMode="auto">
            <a:xfrm>
              <a:off x="3281" y="1918"/>
              <a:ext cx="2" cy="5"/>
            </a:xfrm>
            <a:custGeom>
              <a:avLst/>
              <a:gdLst>
                <a:gd name="T0" fmla="*/ 0 w 13"/>
                <a:gd name="T1" fmla="*/ 0 h 39"/>
                <a:gd name="T2" fmla="*/ 0 w 13"/>
                <a:gd name="T3" fmla="*/ 0 h 39"/>
                <a:gd name="T4" fmla="*/ 0 w 13"/>
                <a:gd name="T5" fmla="*/ 0 h 39"/>
                <a:gd name="T6" fmla="*/ 0 w 13"/>
                <a:gd name="T7" fmla="*/ 0 h 39"/>
                <a:gd name="T8" fmla="*/ 0 w 13"/>
                <a:gd name="T9" fmla="*/ 0 h 39"/>
                <a:gd name="T10" fmla="*/ 0 w 13"/>
                <a:gd name="T11" fmla="*/ 0 h 39"/>
                <a:gd name="T12" fmla="*/ 0 w 13"/>
                <a:gd name="T13" fmla="*/ 0 h 39"/>
                <a:gd name="T14" fmla="*/ 0 w 13"/>
                <a:gd name="T15" fmla="*/ 0 h 39"/>
                <a:gd name="T16" fmla="*/ 0 w 13"/>
                <a:gd name="T17" fmla="*/ 0 h 39"/>
                <a:gd name="T18" fmla="*/ 0 w 13"/>
                <a:gd name="T19" fmla="*/ 0 h 39"/>
                <a:gd name="T20" fmla="*/ 0 w 13"/>
                <a:gd name="T21" fmla="*/ 0 h 39"/>
                <a:gd name="T22" fmla="*/ 0 w 13"/>
                <a:gd name="T23" fmla="*/ 0 h 39"/>
                <a:gd name="T24" fmla="*/ 0 w 13"/>
                <a:gd name="T25" fmla="*/ 0 h 39"/>
                <a:gd name="T26" fmla="*/ 0 w 13"/>
                <a:gd name="T27" fmla="*/ 0 h 39"/>
                <a:gd name="T28" fmla="*/ 0 w 13"/>
                <a:gd name="T29" fmla="*/ 0 h 39"/>
                <a:gd name="T30" fmla="*/ 0 w 13"/>
                <a:gd name="T31" fmla="*/ 0 h 39"/>
                <a:gd name="T32" fmla="*/ 0 w 13"/>
                <a:gd name="T33" fmla="*/ 0 h 39"/>
                <a:gd name="T34" fmla="*/ 0 w 13"/>
                <a:gd name="T35" fmla="*/ 0 h 39"/>
                <a:gd name="T36" fmla="*/ 0 w 13"/>
                <a:gd name="T37" fmla="*/ 0 h 39"/>
                <a:gd name="T38" fmla="*/ 0 w 13"/>
                <a:gd name="T39" fmla="*/ 0 h 39"/>
                <a:gd name="T40" fmla="*/ 0 w 13"/>
                <a:gd name="T41" fmla="*/ 0 h 39"/>
                <a:gd name="T42" fmla="*/ 0 w 13"/>
                <a:gd name="T43" fmla="*/ 0 h 39"/>
                <a:gd name="T44" fmla="*/ 0 w 13"/>
                <a:gd name="T45" fmla="*/ 0 h 39"/>
                <a:gd name="T46" fmla="*/ 0 w 13"/>
                <a:gd name="T47" fmla="*/ 0 h 39"/>
                <a:gd name="T48" fmla="*/ 0 w 13"/>
                <a:gd name="T49" fmla="*/ 0 h 39"/>
                <a:gd name="T50" fmla="*/ 0 w 13"/>
                <a:gd name="T51" fmla="*/ 0 h 39"/>
                <a:gd name="T52" fmla="*/ 0 w 13"/>
                <a:gd name="T53" fmla="*/ 0 h 39"/>
                <a:gd name="T54" fmla="*/ 0 w 13"/>
                <a:gd name="T55" fmla="*/ 0 h 3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3" h="39">
                  <a:moveTo>
                    <a:pt x="0" y="39"/>
                  </a:moveTo>
                  <a:lnTo>
                    <a:pt x="1" y="38"/>
                  </a:lnTo>
                  <a:lnTo>
                    <a:pt x="3" y="38"/>
                  </a:lnTo>
                  <a:lnTo>
                    <a:pt x="5" y="37"/>
                  </a:lnTo>
                  <a:lnTo>
                    <a:pt x="6" y="36"/>
                  </a:lnTo>
                  <a:lnTo>
                    <a:pt x="7" y="34"/>
                  </a:lnTo>
                  <a:lnTo>
                    <a:pt x="8" y="33"/>
                  </a:lnTo>
                  <a:lnTo>
                    <a:pt x="10" y="32"/>
                  </a:lnTo>
                  <a:lnTo>
                    <a:pt x="11" y="31"/>
                  </a:lnTo>
                  <a:lnTo>
                    <a:pt x="12" y="30"/>
                  </a:lnTo>
                  <a:lnTo>
                    <a:pt x="13" y="28"/>
                  </a:lnTo>
                  <a:lnTo>
                    <a:pt x="13" y="27"/>
                  </a:lnTo>
                  <a:lnTo>
                    <a:pt x="13" y="26"/>
                  </a:lnTo>
                  <a:lnTo>
                    <a:pt x="13" y="24"/>
                  </a:lnTo>
                  <a:lnTo>
                    <a:pt x="13" y="23"/>
                  </a:lnTo>
                  <a:lnTo>
                    <a:pt x="13" y="21"/>
                  </a:lnTo>
                  <a:lnTo>
                    <a:pt x="13" y="20"/>
                  </a:lnTo>
                  <a:lnTo>
                    <a:pt x="13" y="17"/>
                  </a:lnTo>
                  <a:lnTo>
                    <a:pt x="12" y="15"/>
                  </a:lnTo>
                  <a:lnTo>
                    <a:pt x="11" y="14"/>
                  </a:lnTo>
                  <a:lnTo>
                    <a:pt x="10" y="12"/>
                  </a:lnTo>
                  <a:lnTo>
                    <a:pt x="8" y="10"/>
                  </a:lnTo>
                  <a:lnTo>
                    <a:pt x="7" y="9"/>
                  </a:lnTo>
                  <a:lnTo>
                    <a:pt x="6" y="7"/>
                  </a:lnTo>
                  <a:lnTo>
                    <a:pt x="5" y="6"/>
                  </a:lnTo>
                  <a:lnTo>
                    <a:pt x="3" y="4"/>
                  </a:lnTo>
                  <a:lnTo>
                    <a:pt x="1" y="3"/>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3" name="Freeform 157"/>
            <p:cNvSpPr>
              <a:spLocks/>
            </p:cNvSpPr>
            <p:nvPr/>
          </p:nvSpPr>
          <p:spPr bwMode="auto">
            <a:xfrm>
              <a:off x="3248" y="2129"/>
              <a:ext cx="6" cy="7"/>
            </a:xfrm>
            <a:custGeom>
              <a:avLst/>
              <a:gdLst>
                <a:gd name="T0" fmla="*/ 0 w 40"/>
                <a:gd name="T1" fmla="*/ 0 h 49"/>
                <a:gd name="T2" fmla="*/ 0 w 40"/>
                <a:gd name="T3" fmla="*/ 0 h 49"/>
                <a:gd name="T4" fmla="*/ 0 w 40"/>
                <a:gd name="T5" fmla="*/ 0 h 49"/>
                <a:gd name="T6" fmla="*/ 0 w 40"/>
                <a:gd name="T7" fmla="*/ 0 h 49"/>
                <a:gd name="T8" fmla="*/ 0 w 40"/>
                <a:gd name="T9" fmla="*/ 0 h 49"/>
                <a:gd name="T10" fmla="*/ 0 w 40"/>
                <a:gd name="T11" fmla="*/ 0 h 49"/>
                <a:gd name="T12" fmla="*/ 0 w 40"/>
                <a:gd name="T13" fmla="*/ 0 h 49"/>
                <a:gd name="T14" fmla="*/ 0 w 40"/>
                <a:gd name="T15" fmla="*/ 0 h 49"/>
                <a:gd name="T16" fmla="*/ 0 w 40"/>
                <a:gd name="T17" fmla="*/ 0 h 49"/>
                <a:gd name="T18" fmla="*/ 0 w 40"/>
                <a:gd name="T19" fmla="*/ 0 h 49"/>
                <a:gd name="T20" fmla="*/ 0 w 40"/>
                <a:gd name="T21" fmla="*/ 0 h 49"/>
                <a:gd name="T22" fmla="*/ 0 w 40"/>
                <a:gd name="T23" fmla="*/ 0 h 49"/>
                <a:gd name="T24" fmla="*/ 0 w 40"/>
                <a:gd name="T25" fmla="*/ 0 h 49"/>
                <a:gd name="T26" fmla="*/ 0 w 40"/>
                <a:gd name="T27" fmla="*/ 0 h 49"/>
                <a:gd name="T28" fmla="*/ 0 w 40"/>
                <a:gd name="T29" fmla="*/ 0 h 49"/>
                <a:gd name="T30" fmla="*/ 0 w 40"/>
                <a:gd name="T31" fmla="*/ 0 h 49"/>
                <a:gd name="T32" fmla="*/ 0 w 40"/>
                <a:gd name="T33" fmla="*/ 0 h 49"/>
                <a:gd name="T34" fmla="*/ 0 w 40"/>
                <a:gd name="T35" fmla="*/ 0 h 49"/>
                <a:gd name="T36" fmla="*/ 0 w 40"/>
                <a:gd name="T37" fmla="*/ 0 h 49"/>
                <a:gd name="T38" fmla="*/ 0 w 40"/>
                <a:gd name="T39" fmla="*/ 0 h 49"/>
                <a:gd name="T40" fmla="*/ 0 w 40"/>
                <a:gd name="T41" fmla="*/ 0 h 49"/>
                <a:gd name="T42" fmla="*/ 0 w 40"/>
                <a:gd name="T43" fmla="*/ 0 h 49"/>
                <a:gd name="T44" fmla="*/ 0 w 40"/>
                <a:gd name="T45" fmla="*/ 0 h 49"/>
                <a:gd name="T46" fmla="*/ 0 w 40"/>
                <a:gd name="T47" fmla="*/ 0 h 49"/>
                <a:gd name="T48" fmla="*/ 0 w 40"/>
                <a:gd name="T49" fmla="*/ 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49">
                  <a:moveTo>
                    <a:pt x="0" y="0"/>
                  </a:moveTo>
                  <a:lnTo>
                    <a:pt x="0" y="2"/>
                  </a:lnTo>
                  <a:lnTo>
                    <a:pt x="0" y="5"/>
                  </a:lnTo>
                  <a:lnTo>
                    <a:pt x="1" y="7"/>
                  </a:lnTo>
                  <a:lnTo>
                    <a:pt x="1" y="9"/>
                  </a:lnTo>
                  <a:lnTo>
                    <a:pt x="2" y="11"/>
                  </a:lnTo>
                  <a:lnTo>
                    <a:pt x="2" y="13"/>
                  </a:lnTo>
                  <a:lnTo>
                    <a:pt x="3" y="15"/>
                  </a:lnTo>
                  <a:lnTo>
                    <a:pt x="5" y="18"/>
                  </a:lnTo>
                  <a:lnTo>
                    <a:pt x="6" y="21"/>
                  </a:lnTo>
                  <a:lnTo>
                    <a:pt x="7" y="23"/>
                  </a:lnTo>
                  <a:lnTo>
                    <a:pt x="10" y="25"/>
                  </a:lnTo>
                  <a:lnTo>
                    <a:pt x="11" y="27"/>
                  </a:lnTo>
                  <a:lnTo>
                    <a:pt x="13" y="29"/>
                  </a:lnTo>
                  <a:lnTo>
                    <a:pt x="15" y="31"/>
                  </a:lnTo>
                  <a:lnTo>
                    <a:pt x="17" y="33"/>
                  </a:lnTo>
                  <a:lnTo>
                    <a:pt x="19" y="35"/>
                  </a:lnTo>
                  <a:lnTo>
                    <a:pt x="21" y="38"/>
                  </a:lnTo>
                  <a:lnTo>
                    <a:pt x="24" y="39"/>
                  </a:lnTo>
                  <a:lnTo>
                    <a:pt x="27" y="41"/>
                  </a:lnTo>
                  <a:lnTo>
                    <a:pt x="29" y="43"/>
                  </a:lnTo>
                  <a:lnTo>
                    <a:pt x="32" y="44"/>
                  </a:lnTo>
                  <a:lnTo>
                    <a:pt x="35" y="46"/>
                  </a:lnTo>
                  <a:lnTo>
                    <a:pt x="37" y="47"/>
                  </a:lnTo>
                  <a:lnTo>
                    <a:pt x="40" y="4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4" name="Freeform 158"/>
            <p:cNvSpPr>
              <a:spLocks/>
            </p:cNvSpPr>
            <p:nvPr/>
          </p:nvSpPr>
          <p:spPr bwMode="auto">
            <a:xfrm>
              <a:off x="3248" y="2125"/>
              <a:ext cx="12" cy="4"/>
            </a:xfrm>
            <a:custGeom>
              <a:avLst/>
              <a:gdLst>
                <a:gd name="T0" fmla="*/ 0 w 82"/>
                <a:gd name="T1" fmla="*/ 0 h 26"/>
                <a:gd name="T2" fmla="*/ 0 w 82"/>
                <a:gd name="T3" fmla="*/ 0 h 26"/>
                <a:gd name="T4" fmla="*/ 0 w 82"/>
                <a:gd name="T5" fmla="*/ 0 h 26"/>
                <a:gd name="T6" fmla="*/ 0 w 82"/>
                <a:gd name="T7" fmla="*/ 0 h 26"/>
                <a:gd name="T8" fmla="*/ 0 w 82"/>
                <a:gd name="T9" fmla="*/ 0 h 26"/>
                <a:gd name="T10" fmla="*/ 0 w 82"/>
                <a:gd name="T11" fmla="*/ 0 h 26"/>
                <a:gd name="T12" fmla="*/ 0 w 82"/>
                <a:gd name="T13" fmla="*/ 0 h 26"/>
                <a:gd name="T14" fmla="*/ 0 w 82"/>
                <a:gd name="T15" fmla="*/ 0 h 26"/>
                <a:gd name="T16" fmla="*/ 0 w 82"/>
                <a:gd name="T17" fmla="*/ 0 h 26"/>
                <a:gd name="T18" fmla="*/ 0 w 82"/>
                <a:gd name="T19" fmla="*/ 0 h 26"/>
                <a:gd name="T20" fmla="*/ 0 w 82"/>
                <a:gd name="T21" fmla="*/ 0 h 26"/>
                <a:gd name="T22" fmla="*/ 0 w 82"/>
                <a:gd name="T23" fmla="*/ 0 h 26"/>
                <a:gd name="T24" fmla="*/ 0 w 82"/>
                <a:gd name="T25" fmla="*/ 0 h 26"/>
                <a:gd name="T26" fmla="*/ 0 w 82"/>
                <a:gd name="T27" fmla="*/ 0 h 26"/>
                <a:gd name="T28" fmla="*/ 0 w 82"/>
                <a:gd name="T29" fmla="*/ 0 h 26"/>
                <a:gd name="T30" fmla="*/ 0 w 82"/>
                <a:gd name="T31" fmla="*/ 0 h 26"/>
                <a:gd name="T32" fmla="*/ 0 w 82"/>
                <a:gd name="T33" fmla="*/ 0 h 26"/>
                <a:gd name="T34" fmla="*/ 0 w 82"/>
                <a:gd name="T35" fmla="*/ 0 h 26"/>
                <a:gd name="T36" fmla="*/ 0 w 82"/>
                <a:gd name="T37" fmla="*/ 0 h 26"/>
                <a:gd name="T38" fmla="*/ 0 w 82"/>
                <a:gd name="T39" fmla="*/ 0 h 26"/>
                <a:gd name="T40" fmla="*/ 0 w 82"/>
                <a:gd name="T41" fmla="*/ 0 h 26"/>
                <a:gd name="T42" fmla="*/ 0 w 82"/>
                <a:gd name="T43" fmla="*/ 0 h 26"/>
                <a:gd name="T44" fmla="*/ 0 w 82"/>
                <a:gd name="T45" fmla="*/ 0 h 26"/>
                <a:gd name="T46" fmla="*/ 0 w 82"/>
                <a:gd name="T47" fmla="*/ 0 h 26"/>
                <a:gd name="T48" fmla="*/ 0 w 82"/>
                <a:gd name="T49" fmla="*/ 0 h 26"/>
                <a:gd name="T50" fmla="*/ 0 w 82"/>
                <a:gd name="T51" fmla="*/ 0 h 26"/>
                <a:gd name="T52" fmla="*/ 0 w 82"/>
                <a:gd name="T53" fmla="*/ 0 h 26"/>
                <a:gd name="T54" fmla="*/ 0 w 82"/>
                <a:gd name="T55" fmla="*/ 0 h 26"/>
                <a:gd name="T56" fmla="*/ 0 w 82"/>
                <a:gd name="T57" fmla="*/ 0 h 26"/>
                <a:gd name="T58" fmla="*/ 0 w 82"/>
                <a:gd name="T59" fmla="*/ 0 h 26"/>
                <a:gd name="T60" fmla="*/ 0 w 82"/>
                <a:gd name="T61" fmla="*/ 0 h 26"/>
                <a:gd name="T62" fmla="*/ 0 w 82"/>
                <a:gd name="T63" fmla="*/ 0 h 26"/>
                <a:gd name="T64" fmla="*/ 0 w 82"/>
                <a:gd name="T65" fmla="*/ 0 h 26"/>
                <a:gd name="T66" fmla="*/ 0 w 82"/>
                <a:gd name="T67" fmla="*/ 0 h 26"/>
                <a:gd name="T68" fmla="*/ 0 w 82"/>
                <a:gd name="T69" fmla="*/ 0 h 26"/>
                <a:gd name="T70" fmla="*/ 0 w 82"/>
                <a:gd name="T71" fmla="*/ 0 h 26"/>
                <a:gd name="T72" fmla="*/ 0 w 82"/>
                <a:gd name="T73" fmla="*/ 0 h 26"/>
                <a:gd name="T74" fmla="*/ 0 w 82"/>
                <a:gd name="T75" fmla="*/ 0 h 26"/>
                <a:gd name="T76" fmla="*/ 0 w 82"/>
                <a:gd name="T77" fmla="*/ 0 h 2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2" h="26">
                  <a:moveTo>
                    <a:pt x="82" y="16"/>
                  </a:moveTo>
                  <a:lnTo>
                    <a:pt x="80" y="15"/>
                  </a:lnTo>
                  <a:lnTo>
                    <a:pt x="77" y="12"/>
                  </a:lnTo>
                  <a:lnTo>
                    <a:pt x="75" y="11"/>
                  </a:lnTo>
                  <a:lnTo>
                    <a:pt x="71" y="9"/>
                  </a:lnTo>
                  <a:lnTo>
                    <a:pt x="68" y="8"/>
                  </a:lnTo>
                  <a:lnTo>
                    <a:pt x="65" y="7"/>
                  </a:lnTo>
                  <a:lnTo>
                    <a:pt x="63" y="6"/>
                  </a:lnTo>
                  <a:lnTo>
                    <a:pt x="60" y="5"/>
                  </a:lnTo>
                  <a:lnTo>
                    <a:pt x="56" y="4"/>
                  </a:lnTo>
                  <a:lnTo>
                    <a:pt x="53" y="3"/>
                  </a:lnTo>
                  <a:lnTo>
                    <a:pt x="50" y="2"/>
                  </a:lnTo>
                  <a:lnTo>
                    <a:pt x="48" y="2"/>
                  </a:lnTo>
                  <a:lnTo>
                    <a:pt x="45" y="1"/>
                  </a:lnTo>
                  <a:lnTo>
                    <a:pt x="41" y="1"/>
                  </a:lnTo>
                  <a:lnTo>
                    <a:pt x="38" y="1"/>
                  </a:lnTo>
                  <a:lnTo>
                    <a:pt x="36" y="0"/>
                  </a:lnTo>
                  <a:lnTo>
                    <a:pt x="33" y="0"/>
                  </a:lnTo>
                  <a:lnTo>
                    <a:pt x="30" y="1"/>
                  </a:lnTo>
                  <a:lnTo>
                    <a:pt x="28" y="1"/>
                  </a:lnTo>
                  <a:lnTo>
                    <a:pt x="24" y="1"/>
                  </a:lnTo>
                  <a:lnTo>
                    <a:pt x="22" y="2"/>
                  </a:lnTo>
                  <a:lnTo>
                    <a:pt x="20" y="2"/>
                  </a:lnTo>
                  <a:lnTo>
                    <a:pt x="18" y="3"/>
                  </a:lnTo>
                  <a:lnTo>
                    <a:pt x="16" y="4"/>
                  </a:lnTo>
                  <a:lnTo>
                    <a:pt x="14" y="5"/>
                  </a:lnTo>
                  <a:lnTo>
                    <a:pt x="12" y="6"/>
                  </a:lnTo>
                  <a:lnTo>
                    <a:pt x="10" y="7"/>
                  </a:lnTo>
                  <a:lnTo>
                    <a:pt x="8" y="8"/>
                  </a:lnTo>
                  <a:lnTo>
                    <a:pt x="6" y="9"/>
                  </a:lnTo>
                  <a:lnTo>
                    <a:pt x="5" y="11"/>
                  </a:lnTo>
                  <a:lnTo>
                    <a:pt x="4" y="12"/>
                  </a:lnTo>
                  <a:lnTo>
                    <a:pt x="3" y="15"/>
                  </a:lnTo>
                  <a:lnTo>
                    <a:pt x="2" y="17"/>
                  </a:lnTo>
                  <a:lnTo>
                    <a:pt x="1" y="18"/>
                  </a:lnTo>
                  <a:lnTo>
                    <a:pt x="1" y="20"/>
                  </a:lnTo>
                  <a:lnTo>
                    <a:pt x="0" y="22"/>
                  </a:lnTo>
                  <a:lnTo>
                    <a:pt x="0" y="24"/>
                  </a:lnTo>
                  <a:lnTo>
                    <a:pt x="0" y="26"/>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5" name="Freeform 159"/>
            <p:cNvSpPr>
              <a:spLocks/>
            </p:cNvSpPr>
            <p:nvPr/>
          </p:nvSpPr>
          <p:spPr bwMode="auto">
            <a:xfrm>
              <a:off x="3260" y="2128"/>
              <a:ext cx="23" cy="16"/>
            </a:xfrm>
            <a:custGeom>
              <a:avLst/>
              <a:gdLst>
                <a:gd name="T0" fmla="*/ 0 w 161"/>
                <a:gd name="T1" fmla="*/ 0 h 113"/>
                <a:gd name="T2" fmla="*/ 0 w 161"/>
                <a:gd name="T3" fmla="*/ 0 h 113"/>
                <a:gd name="T4" fmla="*/ 0 w 161"/>
                <a:gd name="T5" fmla="*/ 0 h 113"/>
                <a:gd name="T6" fmla="*/ 0 60000 65536"/>
                <a:gd name="T7" fmla="*/ 0 60000 65536"/>
                <a:gd name="T8" fmla="*/ 0 60000 65536"/>
              </a:gdLst>
              <a:ahLst/>
              <a:cxnLst>
                <a:cxn ang="T6">
                  <a:pos x="T0" y="T1"/>
                </a:cxn>
                <a:cxn ang="T7">
                  <a:pos x="T2" y="T3"/>
                </a:cxn>
                <a:cxn ang="T8">
                  <a:pos x="T4" y="T5"/>
                </a:cxn>
              </a:cxnLst>
              <a:rect l="0" t="0" r="r" b="b"/>
              <a:pathLst>
                <a:path w="161" h="113">
                  <a:moveTo>
                    <a:pt x="0" y="0"/>
                  </a:moveTo>
                  <a:lnTo>
                    <a:pt x="161" y="113"/>
                  </a:lnTo>
                  <a:lnTo>
                    <a:pt x="161" y="38"/>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6" name="Freeform 160"/>
            <p:cNvSpPr>
              <a:spLocks/>
            </p:cNvSpPr>
            <p:nvPr/>
          </p:nvSpPr>
          <p:spPr bwMode="auto">
            <a:xfrm>
              <a:off x="3250" y="2114"/>
              <a:ext cx="31" cy="8"/>
            </a:xfrm>
            <a:custGeom>
              <a:avLst/>
              <a:gdLst>
                <a:gd name="T0" fmla="*/ 0 w 215"/>
                <a:gd name="T1" fmla="*/ 0 h 58"/>
                <a:gd name="T2" fmla="*/ 0 w 215"/>
                <a:gd name="T3" fmla="*/ 0 h 58"/>
                <a:gd name="T4" fmla="*/ 0 w 215"/>
                <a:gd name="T5" fmla="*/ 0 h 58"/>
                <a:gd name="T6" fmla="*/ 0 w 215"/>
                <a:gd name="T7" fmla="*/ 0 h 58"/>
                <a:gd name="T8" fmla="*/ 0 w 215"/>
                <a:gd name="T9" fmla="*/ 0 h 58"/>
                <a:gd name="T10" fmla="*/ 0 w 215"/>
                <a:gd name="T11" fmla="*/ 0 h 58"/>
                <a:gd name="T12" fmla="*/ 0 w 215"/>
                <a:gd name="T13" fmla="*/ 0 h 58"/>
                <a:gd name="T14" fmla="*/ 0 w 215"/>
                <a:gd name="T15" fmla="*/ 0 h 58"/>
                <a:gd name="T16" fmla="*/ 0 w 215"/>
                <a:gd name="T17" fmla="*/ 0 h 58"/>
                <a:gd name="T18" fmla="*/ 0 w 215"/>
                <a:gd name="T19" fmla="*/ 0 h 58"/>
                <a:gd name="T20" fmla="*/ 0 w 215"/>
                <a:gd name="T21" fmla="*/ 0 h 58"/>
                <a:gd name="T22" fmla="*/ 0 w 215"/>
                <a:gd name="T23" fmla="*/ 0 h 58"/>
                <a:gd name="T24" fmla="*/ 0 w 215"/>
                <a:gd name="T25" fmla="*/ 0 h 58"/>
                <a:gd name="T26" fmla="*/ 0 w 215"/>
                <a:gd name="T27" fmla="*/ 0 h 58"/>
                <a:gd name="T28" fmla="*/ 0 w 215"/>
                <a:gd name="T29" fmla="*/ 0 h 58"/>
                <a:gd name="T30" fmla="*/ 0 w 215"/>
                <a:gd name="T31" fmla="*/ 0 h 58"/>
                <a:gd name="T32" fmla="*/ 0 w 215"/>
                <a:gd name="T33" fmla="*/ 0 h 58"/>
                <a:gd name="T34" fmla="*/ 0 w 215"/>
                <a:gd name="T35" fmla="*/ 0 h 58"/>
                <a:gd name="T36" fmla="*/ 0 w 215"/>
                <a:gd name="T37" fmla="*/ 0 h 58"/>
                <a:gd name="T38" fmla="*/ 0 w 215"/>
                <a:gd name="T39" fmla="*/ 0 h 58"/>
                <a:gd name="T40" fmla="*/ 0 w 215"/>
                <a:gd name="T41" fmla="*/ 0 h 58"/>
                <a:gd name="T42" fmla="*/ 0 w 215"/>
                <a:gd name="T43" fmla="*/ 0 h 58"/>
                <a:gd name="T44" fmla="*/ 0 w 215"/>
                <a:gd name="T45" fmla="*/ 0 h 58"/>
                <a:gd name="T46" fmla="*/ 0 w 215"/>
                <a:gd name="T47" fmla="*/ 0 h 58"/>
                <a:gd name="T48" fmla="*/ 0 w 215"/>
                <a:gd name="T49" fmla="*/ 0 h 58"/>
                <a:gd name="T50" fmla="*/ 0 w 215"/>
                <a:gd name="T51" fmla="*/ 0 h 58"/>
                <a:gd name="T52" fmla="*/ 0 w 215"/>
                <a:gd name="T53" fmla="*/ 0 h 58"/>
                <a:gd name="T54" fmla="*/ 0 w 215"/>
                <a:gd name="T55" fmla="*/ 0 h 58"/>
                <a:gd name="T56" fmla="*/ 0 w 215"/>
                <a:gd name="T57" fmla="*/ 0 h 58"/>
                <a:gd name="T58" fmla="*/ 1 w 215"/>
                <a:gd name="T59" fmla="*/ 0 h 58"/>
                <a:gd name="T60" fmla="*/ 1 w 215"/>
                <a:gd name="T61" fmla="*/ 0 h 58"/>
                <a:gd name="T62" fmla="*/ 1 w 215"/>
                <a:gd name="T63" fmla="*/ 0 h 58"/>
                <a:gd name="T64" fmla="*/ 1 w 215"/>
                <a:gd name="T65" fmla="*/ 0 h 58"/>
                <a:gd name="T66" fmla="*/ 1 w 215"/>
                <a:gd name="T67" fmla="*/ 0 h 58"/>
                <a:gd name="T68" fmla="*/ 1 w 215"/>
                <a:gd name="T69" fmla="*/ 0 h 58"/>
                <a:gd name="T70" fmla="*/ 1 w 215"/>
                <a:gd name="T71" fmla="*/ 0 h 58"/>
                <a:gd name="T72" fmla="*/ 1 w 215"/>
                <a:gd name="T73" fmla="*/ 0 h 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5" h="58">
                  <a:moveTo>
                    <a:pt x="0" y="0"/>
                  </a:moveTo>
                  <a:lnTo>
                    <a:pt x="5" y="3"/>
                  </a:lnTo>
                  <a:lnTo>
                    <a:pt x="10" y="6"/>
                  </a:lnTo>
                  <a:lnTo>
                    <a:pt x="16" y="9"/>
                  </a:lnTo>
                  <a:lnTo>
                    <a:pt x="22" y="12"/>
                  </a:lnTo>
                  <a:lnTo>
                    <a:pt x="27" y="16"/>
                  </a:lnTo>
                  <a:lnTo>
                    <a:pt x="34" y="19"/>
                  </a:lnTo>
                  <a:lnTo>
                    <a:pt x="39" y="22"/>
                  </a:lnTo>
                  <a:lnTo>
                    <a:pt x="46" y="25"/>
                  </a:lnTo>
                  <a:lnTo>
                    <a:pt x="52" y="27"/>
                  </a:lnTo>
                  <a:lnTo>
                    <a:pt x="57" y="31"/>
                  </a:lnTo>
                  <a:lnTo>
                    <a:pt x="64" y="33"/>
                  </a:lnTo>
                  <a:lnTo>
                    <a:pt x="70" y="35"/>
                  </a:lnTo>
                  <a:lnTo>
                    <a:pt x="76" y="38"/>
                  </a:lnTo>
                  <a:lnTo>
                    <a:pt x="82" y="40"/>
                  </a:lnTo>
                  <a:lnTo>
                    <a:pt x="88" y="42"/>
                  </a:lnTo>
                  <a:lnTo>
                    <a:pt x="95" y="44"/>
                  </a:lnTo>
                  <a:lnTo>
                    <a:pt x="101" y="45"/>
                  </a:lnTo>
                  <a:lnTo>
                    <a:pt x="107" y="48"/>
                  </a:lnTo>
                  <a:lnTo>
                    <a:pt x="114" y="49"/>
                  </a:lnTo>
                  <a:lnTo>
                    <a:pt x="120" y="51"/>
                  </a:lnTo>
                  <a:lnTo>
                    <a:pt x="125" y="52"/>
                  </a:lnTo>
                  <a:lnTo>
                    <a:pt x="132" y="53"/>
                  </a:lnTo>
                  <a:lnTo>
                    <a:pt x="138" y="54"/>
                  </a:lnTo>
                  <a:lnTo>
                    <a:pt x="145" y="55"/>
                  </a:lnTo>
                  <a:lnTo>
                    <a:pt x="151" y="56"/>
                  </a:lnTo>
                  <a:lnTo>
                    <a:pt x="156" y="57"/>
                  </a:lnTo>
                  <a:lnTo>
                    <a:pt x="163" y="57"/>
                  </a:lnTo>
                  <a:lnTo>
                    <a:pt x="169" y="58"/>
                  </a:lnTo>
                  <a:lnTo>
                    <a:pt x="174" y="58"/>
                  </a:lnTo>
                  <a:lnTo>
                    <a:pt x="181" y="58"/>
                  </a:lnTo>
                  <a:lnTo>
                    <a:pt x="186" y="58"/>
                  </a:lnTo>
                  <a:lnTo>
                    <a:pt x="193" y="58"/>
                  </a:lnTo>
                  <a:lnTo>
                    <a:pt x="198" y="58"/>
                  </a:lnTo>
                  <a:lnTo>
                    <a:pt x="204" y="58"/>
                  </a:lnTo>
                  <a:lnTo>
                    <a:pt x="210" y="58"/>
                  </a:lnTo>
                  <a:lnTo>
                    <a:pt x="215" y="57"/>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7" name="Freeform 161"/>
            <p:cNvSpPr>
              <a:spLocks/>
            </p:cNvSpPr>
            <p:nvPr/>
          </p:nvSpPr>
          <p:spPr bwMode="auto">
            <a:xfrm>
              <a:off x="3248" y="2108"/>
              <a:ext cx="2" cy="6"/>
            </a:xfrm>
            <a:custGeom>
              <a:avLst/>
              <a:gdLst>
                <a:gd name="T0" fmla="*/ 0 w 14"/>
                <a:gd name="T1" fmla="*/ 0 h 39"/>
                <a:gd name="T2" fmla="*/ 0 w 14"/>
                <a:gd name="T3" fmla="*/ 0 h 39"/>
                <a:gd name="T4" fmla="*/ 0 w 14"/>
                <a:gd name="T5" fmla="*/ 0 h 39"/>
                <a:gd name="T6" fmla="*/ 0 w 14"/>
                <a:gd name="T7" fmla="*/ 0 h 39"/>
                <a:gd name="T8" fmla="*/ 0 w 14"/>
                <a:gd name="T9" fmla="*/ 0 h 39"/>
                <a:gd name="T10" fmla="*/ 0 w 14"/>
                <a:gd name="T11" fmla="*/ 0 h 39"/>
                <a:gd name="T12" fmla="*/ 0 w 14"/>
                <a:gd name="T13" fmla="*/ 0 h 39"/>
                <a:gd name="T14" fmla="*/ 0 w 14"/>
                <a:gd name="T15" fmla="*/ 0 h 39"/>
                <a:gd name="T16" fmla="*/ 0 w 14"/>
                <a:gd name="T17" fmla="*/ 0 h 39"/>
                <a:gd name="T18" fmla="*/ 0 w 14"/>
                <a:gd name="T19" fmla="*/ 0 h 39"/>
                <a:gd name="T20" fmla="*/ 0 w 14"/>
                <a:gd name="T21" fmla="*/ 0 h 39"/>
                <a:gd name="T22" fmla="*/ 0 w 14"/>
                <a:gd name="T23" fmla="*/ 0 h 39"/>
                <a:gd name="T24" fmla="*/ 0 w 14"/>
                <a:gd name="T25" fmla="*/ 0 h 39"/>
                <a:gd name="T26" fmla="*/ 0 w 14"/>
                <a:gd name="T27" fmla="*/ 0 h 39"/>
                <a:gd name="T28" fmla="*/ 0 w 14"/>
                <a:gd name="T29" fmla="*/ 0 h 39"/>
                <a:gd name="T30" fmla="*/ 0 w 14"/>
                <a:gd name="T31" fmla="*/ 0 h 39"/>
                <a:gd name="T32" fmla="*/ 0 w 14"/>
                <a:gd name="T33" fmla="*/ 0 h 39"/>
                <a:gd name="T34" fmla="*/ 0 w 14"/>
                <a:gd name="T35" fmla="*/ 0 h 39"/>
                <a:gd name="T36" fmla="*/ 0 w 14"/>
                <a:gd name="T37" fmla="*/ 0 h 39"/>
                <a:gd name="T38" fmla="*/ 0 w 14"/>
                <a:gd name="T39" fmla="*/ 0 h 39"/>
                <a:gd name="T40" fmla="*/ 0 w 14"/>
                <a:gd name="T41" fmla="*/ 0 h 39"/>
                <a:gd name="T42" fmla="*/ 0 w 14"/>
                <a:gd name="T43" fmla="*/ 0 h 39"/>
                <a:gd name="T44" fmla="*/ 0 w 14"/>
                <a:gd name="T45" fmla="*/ 0 h 39"/>
                <a:gd name="T46" fmla="*/ 0 w 14"/>
                <a:gd name="T47" fmla="*/ 0 h 39"/>
                <a:gd name="T48" fmla="*/ 0 w 14"/>
                <a:gd name="T49" fmla="*/ 0 h 39"/>
                <a:gd name="T50" fmla="*/ 0 w 14"/>
                <a:gd name="T51" fmla="*/ 0 h 39"/>
                <a:gd name="T52" fmla="*/ 0 w 14"/>
                <a:gd name="T53" fmla="*/ 0 h 39"/>
                <a:gd name="T54" fmla="*/ 0 w 14"/>
                <a:gd name="T55" fmla="*/ 0 h 3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4" h="39">
                  <a:moveTo>
                    <a:pt x="14" y="0"/>
                  </a:moveTo>
                  <a:lnTo>
                    <a:pt x="12" y="1"/>
                  </a:lnTo>
                  <a:lnTo>
                    <a:pt x="10" y="1"/>
                  </a:lnTo>
                  <a:lnTo>
                    <a:pt x="8" y="2"/>
                  </a:lnTo>
                  <a:lnTo>
                    <a:pt x="6" y="4"/>
                  </a:lnTo>
                  <a:lnTo>
                    <a:pt x="5" y="5"/>
                  </a:lnTo>
                  <a:lnTo>
                    <a:pt x="4" y="6"/>
                  </a:lnTo>
                  <a:lnTo>
                    <a:pt x="3" y="7"/>
                  </a:lnTo>
                  <a:lnTo>
                    <a:pt x="2" y="8"/>
                  </a:lnTo>
                  <a:lnTo>
                    <a:pt x="1" y="9"/>
                  </a:lnTo>
                  <a:lnTo>
                    <a:pt x="1" y="11"/>
                  </a:lnTo>
                  <a:lnTo>
                    <a:pt x="0" y="12"/>
                  </a:lnTo>
                  <a:lnTo>
                    <a:pt x="0" y="13"/>
                  </a:lnTo>
                  <a:lnTo>
                    <a:pt x="0" y="15"/>
                  </a:lnTo>
                  <a:lnTo>
                    <a:pt x="0" y="16"/>
                  </a:lnTo>
                  <a:lnTo>
                    <a:pt x="0" y="18"/>
                  </a:lnTo>
                  <a:lnTo>
                    <a:pt x="0" y="21"/>
                  </a:lnTo>
                  <a:lnTo>
                    <a:pt x="1" y="22"/>
                  </a:lnTo>
                  <a:lnTo>
                    <a:pt x="1" y="24"/>
                  </a:lnTo>
                  <a:lnTo>
                    <a:pt x="2" y="25"/>
                  </a:lnTo>
                  <a:lnTo>
                    <a:pt x="3" y="27"/>
                  </a:lnTo>
                  <a:lnTo>
                    <a:pt x="4" y="29"/>
                  </a:lnTo>
                  <a:lnTo>
                    <a:pt x="5" y="30"/>
                  </a:lnTo>
                  <a:lnTo>
                    <a:pt x="6" y="32"/>
                  </a:lnTo>
                  <a:lnTo>
                    <a:pt x="8" y="33"/>
                  </a:lnTo>
                  <a:lnTo>
                    <a:pt x="10" y="35"/>
                  </a:lnTo>
                  <a:lnTo>
                    <a:pt x="12" y="37"/>
                  </a:lnTo>
                  <a:lnTo>
                    <a:pt x="14" y="3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8" name="Freeform 162"/>
            <p:cNvSpPr>
              <a:spLocks/>
            </p:cNvSpPr>
            <p:nvPr/>
          </p:nvSpPr>
          <p:spPr bwMode="auto">
            <a:xfrm>
              <a:off x="3250" y="2108"/>
              <a:ext cx="31" cy="8"/>
            </a:xfrm>
            <a:custGeom>
              <a:avLst/>
              <a:gdLst>
                <a:gd name="T0" fmla="*/ 1 w 215"/>
                <a:gd name="T1" fmla="*/ 0 h 60"/>
                <a:gd name="T2" fmla="*/ 1 w 215"/>
                <a:gd name="T3" fmla="*/ 0 h 60"/>
                <a:gd name="T4" fmla="*/ 1 w 215"/>
                <a:gd name="T5" fmla="*/ 0 h 60"/>
                <a:gd name="T6" fmla="*/ 1 w 215"/>
                <a:gd name="T7" fmla="*/ 0 h 60"/>
                <a:gd name="T8" fmla="*/ 1 w 215"/>
                <a:gd name="T9" fmla="*/ 0 h 60"/>
                <a:gd name="T10" fmla="*/ 1 w 215"/>
                <a:gd name="T11" fmla="*/ 0 h 60"/>
                <a:gd name="T12" fmla="*/ 1 w 215"/>
                <a:gd name="T13" fmla="*/ 0 h 60"/>
                <a:gd name="T14" fmla="*/ 1 w 215"/>
                <a:gd name="T15" fmla="*/ 0 h 60"/>
                <a:gd name="T16" fmla="*/ 0 w 215"/>
                <a:gd name="T17" fmla="*/ 0 h 60"/>
                <a:gd name="T18" fmla="*/ 0 w 215"/>
                <a:gd name="T19" fmla="*/ 0 h 60"/>
                <a:gd name="T20" fmla="*/ 0 w 215"/>
                <a:gd name="T21" fmla="*/ 0 h 60"/>
                <a:gd name="T22" fmla="*/ 0 w 215"/>
                <a:gd name="T23" fmla="*/ 0 h 60"/>
                <a:gd name="T24" fmla="*/ 0 w 215"/>
                <a:gd name="T25" fmla="*/ 0 h 60"/>
                <a:gd name="T26" fmla="*/ 0 w 215"/>
                <a:gd name="T27" fmla="*/ 0 h 60"/>
                <a:gd name="T28" fmla="*/ 0 w 215"/>
                <a:gd name="T29" fmla="*/ 0 h 60"/>
                <a:gd name="T30" fmla="*/ 0 w 215"/>
                <a:gd name="T31" fmla="*/ 0 h 60"/>
                <a:gd name="T32" fmla="*/ 0 w 215"/>
                <a:gd name="T33" fmla="*/ 0 h 60"/>
                <a:gd name="T34" fmla="*/ 0 w 215"/>
                <a:gd name="T35" fmla="*/ 0 h 60"/>
                <a:gd name="T36" fmla="*/ 0 w 215"/>
                <a:gd name="T37" fmla="*/ 0 h 60"/>
                <a:gd name="T38" fmla="*/ 0 w 215"/>
                <a:gd name="T39" fmla="*/ 0 h 60"/>
                <a:gd name="T40" fmla="*/ 0 w 215"/>
                <a:gd name="T41" fmla="*/ 0 h 60"/>
                <a:gd name="T42" fmla="*/ 0 w 215"/>
                <a:gd name="T43" fmla="*/ 0 h 60"/>
                <a:gd name="T44" fmla="*/ 0 w 215"/>
                <a:gd name="T45" fmla="*/ 0 h 60"/>
                <a:gd name="T46" fmla="*/ 0 w 215"/>
                <a:gd name="T47" fmla="*/ 0 h 60"/>
                <a:gd name="T48" fmla="*/ 0 w 215"/>
                <a:gd name="T49" fmla="*/ 0 h 60"/>
                <a:gd name="T50" fmla="*/ 0 w 215"/>
                <a:gd name="T51" fmla="*/ 0 h 60"/>
                <a:gd name="T52" fmla="*/ 0 w 215"/>
                <a:gd name="T53" fmla="*/ 0 h 60"/>
                <a:gd name="T54" fmla="*/ 0 w 215"/>
                <a:gd name="T55" fmla="*/ 0 h 60"/>
                <a:gd name="T56" fmla="*/ 0 w 215"/>
                <a:gd name="T57" fmla="*/ 0 h 60"/>
                <a:gd name="T58" fmla="*/ 0 w 215"/>
                <a:gd name="T59" fmla="*/ 0 h 60"/>
                <a:gd name="T60" fmla="*/ 0 w 215"/>
                <a:gd name="T61" fmla="*/ 0 h 60"/>
                <a:gd name="T62" fmla="*/ 0 w 215"/>
                <a:gd name="T63" fmla="*/ 0 h 60"/>
                <a:gd name="T64" fmla="*/ 0 w 215"/>
                <a:gd name="T65" fmla="*/ 0 h 60"/>
                <a:gd name="T66" fmla="*/ 0 w 215"/>
                <a:gd name="T67" fmla="*/ 0 h 60"/>
                <a:gd name="T68" fmla="*/ 0 w 215"/>
                <a:gd name="T69" fmla="*/ 0 h 60"/>
                <a:gd name="T70" fmla="*/ 0 w 215"/>
                <a:gd name="T71" fmla="*/ 0 h 60"/>
                <a:gd name="T72" fmla="*/ 0 w 215"/>
                <a:gd name="T73" fmla="*/ 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5" h="60">
                  <a:moveTo>
                    <a:pt x="215" y="60"/>
                  </a:moveTo>
                  <a:lnTo>
                    <a:pt x="210" y="56"/>
                  </a:lnTo>
                  <a:lnTo>
                    <a:pt x="204" y="52"/>
                  </a:lnTo>
                  <a:lnTo>
                    <a:pt x="198" y="49"/>
                  </a:lnTo>
                  <a:lnTo>
                    <a:pt x="193" y="46"/>
                  </a:lnTo>
                  <a:lnTo>
                    <a:pt x="186" y="43"/>
                  </a:lnTo>
                  <a:lnTo>
                    <a:pt x="181" y="40"/>
                  </a:lnTo>
                  <a:lnTo>
                    <a:pt x="174" y="36"/>
                  </a:lnTo>
                  <a:lnTo>
                    <a:pt x="169" y="34"/>
                  </a:lnTo>
                  <a:lnTo>
                    <a:pt x="163" y="31"/>
                  </a:lnTo>
                  <a:lnTo>
                    <a:pt x="156" y="29"/>
                  </a:lnTo>
                  <a:lnTo>
                    <a:pt x="151" y="26"/>
                  </a:lnTo>
                  <a:lnTo>
                    <a:pt x="145" y="24"/>
                  </a:lnTo>
                  <a:lnTo>
                    <a:pt x="138" y="22"/>
                  </a:lnTo>
                  <a:lnTo>
                    <a:pt x="132" y="19"/>
                  </a:lnTo>
                  <a:lnTo>
                    <a:pt x="125" y="17"/>
                  </a:lnTo>
                  <a:lnTo>
                    <a:pt x="120" y="15"/>
                  </a:lnTo>
                  <a:lnTo>
                    <a:pt x="114" y="13"/>
                  </a:lnTo>
                  <a:lnTo>
                    <a:pt x="107" y="12"/>
                  </a:lnTo>
                  <a:lnTo>
                    <a:pt x="101" y="10"/>
                  </a:lnTo>
                  <a:lnTo>
                    <a:pt x="95" y="9"/>
                  </a:lnTo>
                  <a:lnTo>
                    <a:pt x="88" y="7"/>
                  </a:lnTo>
                  <a:lnTo>
                    <a:pt x="82" y="6"/>
                  </a:lnTo>
                  <a:lnTo>
                    <a:pt x="76" y="5"/>
                  </a:lnTo>
                  <a:lnTo>
                    <a:pt x="70" y="3"/>
                  </a:lnTo>
                  <a:lnTo>
                    <a:pt x="64" y="2"/>
                  </a:lnTo>
                  <a:lnTo>
                    <a:pt x="57" y="2"/>
                  </a:lnTo>
                  <a:lnTo>
                    <a:pt x="52" y="1"/>
                  </a:lnTo>
                  <a:lnTo>
                    <a:pt x="46" y="1"/>
                  </a:lnTo>
                  <a:lnTo>
                    <a:pt x="39" y="0"/>
                  </a:lnTo>
                  <a:lnTo>
                    <a:pt x="34" y="0"/>
                  </a:lnTo>
                  <a:lnTo>
                    <a:pt x="27" y="0"/>
                  </a:lnTo>
                  <a:lnTo>
                    <a:pt x="22" y="0"/>
                  </a:lnTo>
                  <a:lnTo>
                    <a:pt x="16" y="0"/>
                  </a:lnTo>
                  <a:lnTo>
                    <a:pt x="10" y="0"/>
                  </a:lnTo>
                  <a:lnTo>
                    <a:pt x="5" y="1"/>
                  </a:lnTo>
                  <a:lnTo>
                    <a:pt x="0" y="1"/>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49" name="Freeform 163"/>
            <p:cNvSpPr>
              <a:spLocks/>
            </p:cNvSpPr>
            <p:nvPr/>
          </p:nvSpPr>
          <p:spPr bwMode="auto">
            <a:xfrm>
              <a:off x="3281" y="2116"/>
              <a:ext cx="2" cy="6"/>
            </a:xfrm>
            <a:custGeom>
              <a:avLst/>
              <a:gdLst>
                <a:gd name="T0" fmla="*/ 0 w 14"/>
                <a:gd name="T1" fmla="*/ 0 h 37"/>
                <a:gd name="T2" fmla="*/ 0 w 14"/>
                <a:gd name="T3" fmla="*/ 0 h 37"/>
                <a:gd name="T4" fmla="*/ 0 w 14"/>
                <a:gd name="T5" fmla="*/ 0 h 37"/>
                <a:gd name="T6" fmla="*/ 0 w 14"/>
                <a:gd name="T7" fmla="*/ 0 h 37"/>
                <a:gd name="T8" fmla="*/ 0 w 14"/>
                <a:gd name="T9" fmla="*/ 0 h 37"/>
                <a:gd name="T10" fmla="*/ 0 w 14"/>
                <a:gd name="T11" fmla="*/ 0 h 37"/>
                <a:gd name="T12" fmla="*/ 0 w 14"/>
                <a:gd name="T13" fmla="*/ 0 h 37"/>
                <a:gd name="T14" fmla="*/ 0 w 14"/>
                <a:gd name="T15" fmla="*/ 0 h 37"/>
                <a:gd name="T16" fmla="*/ 0 w 14"/>
                <a:gd name="T17" fmla="*/ 0 h 37"/>
                <a:gd name="T18" fmla="*/ 0 w 14"/>
                <a:gd name="T19" fmla="*/ 0 h 37"/>
                <a:gd name="T20" fmla="*/ 0 w 14"/>
                <a:gd name="T21" fmla="*/ 0 h 37"/>
                <a:gd name="T22" fmla="*/ 0 w 14"/>
                <a:gd name="T23" fmla="*/ 0 h 37"/>
                <a:gd name="T24" fmla="*/ 0 w 14"/>
                <a:gd name="T25" fmla="*/ 0 h 37"/>
                <a:gd name="T26" fmla="*/ 0 w 14"/>
                <a:gd name="T27" fmla="*/ 0 h 37"/>
                <a:gd name="T28" fmla="*/ 0 w 14"/>
                <a:gd name="T29" fmla="*/ 0 h 37"/>
                <a:gd name="T30" fmla="*/ 0 w 14"/>
                <a:gd name="T31" fmla="*/ 0 h 37"/>
                <a:gd name="T32" fmla="*/ 0 w 14"/>
                <a:gd name="T33" fmla="*/ 0 h 37"/>
                <a:gd name="T34" fmla="*/ 0 w 14"/>
                <a:gd name="T35" fmla="*/ 0 h 37"/>
                <a:gd name="T36" fmla="*/ 0 w 14"/>
                <a:gd name="T37" fmla="*/ 0 h 37"/>
                <a:gd name="T38" fmla="*/ 0 w 14"/>
                <a:gd name="T39" fmla="*/ 0 h 37"/>
                <a:gd name="T40" fmla="*/ 0 w 14"/>
                <a:gd name="T41" fmla="*/ 0 h 37"/>
                <a:gd name="T42" fmla="*/ 0 w 14"/>
                <a:gd name="T43" fmla="*/ 0 h 37"/>
                <a:gd name="T44" fmla="*/ 0 w 14"/>
                <a:gd name="T45" fmla="*/ 0 h 37"/>
                <a:gd name="T46" fmla="*/ 0 w 14"/>
                <a:gd name="T47" fmla="*/ 0 h 37"/>
                <a:gd name="T48" fmla="*/ 0 w 14"/>
                <a:gd name="T49" fmla="*/ 0 h 37"/>
                <a:gd name="T50" fmla="*/ 0 w 14"/>
                <a:gd name="T51" fmla="*/ 0 h 37"/>
                <a:gd name="T52" fmla="*/ 0 w 14"/>
                <a:gd name="T53" fmla="*/ 0 h 37"/>
                <a:gd name="T54" fmla="*/ 0 w 14"/>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4" h="37">
                  <a:moveTo>
                    <a:pt x="0" y="37"/>
                  </a:moveTo>
                  <a:lnTo>
                    <a:pt x="2" y="37"/>
                  </a:lnTo>
                  <a:lnTo>
                    <a:pt x="3" y="36"/>
                  </a:lnTo>
                  <a:lnTo>
                    <a:pt x="5" y="35"/>
                  </a:lnTo>
                  <a:lnTo>
                    <a:pt x="6" y="35"/>
                  </a:lnTo>
                  <a:lnTo>
                    <a:pt x="8" y="34"/>
                  </a:lnTo>
                  <a:lnTo>
                    <a:pt x="9" y="33"/>
                  </a:lnTo>
                  <a:lnTo>
                    <a:pt x="11" y="32"/>
                  </a:lnTo>
                  <a:lnTo>
                    <a:pt x="12" y="30"/>
                  </a:lnTo>
                  <a:lnTo>
                    <a:pt x="12" y="29"/>
                  </a:lnTo>
                  <a:lnTo>
                    <a:pt x="13" y="28"/>
                  </a:lnTo>
                  <a:lnTo>
                    <a:pt x="13" y="26"/>
                  </a:lnTo>
                  <a:lnTo>
                    <a:pt x="14" y="24"/>
                  </a:lnTo>
                  <a:lnTo>
                    <a:pt x="14" y="23"/>
                  </a:lnTo>
                  <a:lnTo>
                    <a:pt x="14" y="21"/>
                  </a:lnTo>
                  <a:lnTo>
                    <a:pt x="14" y="20"/>
                  </a:lnTo>
                  <a:lnTo>
                    <a:pt x="13" y="18"/>
                  </a:lnTo>
                  <a:lnTo>
                    <a:pt x="13" y="16"/>
                  </a:lnTo>
                  <a:lnTo>
                    <a:pt x="12" y="15"/>
                  </a:lnTo>
                  <a:lnTo>
                    <a:pt x="12" y="13"/>
                  </a:lnTo>
                  <a:lnTo>
                    <a:pt x="11" y="11"/>
                  </a:lnTo>
                  <a:lnTo>
                    <a:pt x="9" y="9"/>
                  </a:lnTo>
                  <a:lnTo>
                    <a:pt x="8" y="7"/>
                  </a:lnTo>
                  <a:lnTo>
                    <a:pt x="6" y="6"/>
                  </a:lnTo>
                  <a:lnTo>
                    <a:pt x="5" y="4"/>
                  </a:lnTo>
                  <a:lnTo>
                    <a:pt x="3" y="3"/>
                  </a:lnTo>
                  <a:lnTo>
                    <a:pt x="2" y="1"/>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6450" name="Line 164"/>
            <p:cNvSpPr>
              <a:spLocks noChangeShapeType="1"/>
            </p:cNvSpPr>
            <p:nvPr/>
          </p:nvSpPr>
          <p:spPr bwMode="auto">
            <a:xfrm flipV="1">
              <a:off x="3362" y="2049"/>
              <a:ext cx="0" cy="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51" name="Line 165"/>
            <p:cNvSpPr>
              <a:spLocks noChangeShapeType="1"/>
            </p:cNvSpPr>
            <p:nvPr/>
          </p:nvSpPr>
          <p:spPr bwMode="auto">
            <a:xfrm flipV="1">
              <a:off x="3426" y="2049"/>
              <a:ext cx="0" cy="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52" name="Line 166"/>
            <p:cNvSpPr>
              <a:spLocks noChangeShapeType="1"/>
            </p:cNvSpPr>
            <p:nvPr/>
          </p:nvSpPr>
          <p:spPr bwMode="auto">
            <a:xfrm flipH="1">
              <a:off x="3287" y="1998"/>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53" name="Line 167"/>
            <p:cNvSpPr>
              <a:spLocks noChangeShapeType="1"/>
            </p:cNvSpPr>
            <p:nvPr/>
          </p:nvSpPr>
          <p:spPr bwMode="auto">
            <a:xfrm flipH="1">
              <a:off x="3287" y="1933"/>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54" name="Line 168"/>
            <p:cNvSpPr>
              <a:spLocks noChangeShapeType="1"/>
            </p:cNvSpPr>
            <p:nvPr/>
          </p:nvSpPr>
          <p:spPr bwMode="auto">
            <a:xfrm flipH="1">
              <a:off x="3287" y="1869"/>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6455" name="Line 169"/>
            <p:cNvSpPr>
              <a:spLocks noChangeShapeType="1"/>
            </p:cNvSpPr>
            <p:nvPr/>
          </p:nvSpPr>
          <p:spPr bwMode="auto">
            <a:xfrm flipH="1">
              <a:off x="3287" y="2126"/>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3639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43632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436226"/>
                                        </p:tgtEl>
                                        <p:attrNameLst>
                                          <p:attrName>style.visibility</p:attrName>
                                        </p:attrNameLst>
                                      </p:cBhvr>
                                      <p:to>
                                        <p:strVal val="visible"/>
                                      </p:to>
                                    </p:set>
                                    <p:animEffect transition="in" filter="wipe(left)">
                                      <p:cBhvr>
                                        <p:cTn id="15" dur="500"/>
                                        <p:tgtEl>
                                          <p:spTgt spid="4362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6226" grpId="0" autoUpdateAnimBg="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ext Box 2"/>
          <p:cNvSpPr txBox="1">
            <a:spLocks noChangeArrowheads="1"/>
          </p:cNvSpPr>
          <p:nvPr/>
        </p:nvSpPr>
        <p:spPr bwMode="auto">
          <a:xfrm>
            <a:off x="52388" y="565150"/>
            <a:ext cx="7688262"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1</a:t>
            </a:r>
            <a:r>
              <a:rPr lang="en-US" altLang="zh-CN" sz="3600" b="1">
                <a:latin typeface="宋体" pitchFamily="2" charset="-122"/>
              </a:rPr>
              <a:t>.</a:t>
            </a:r>
            <a:r>
              <a:rPr lang="zh-CN" altLang="en-US" sz="3600" b="1">
                <a:latin typeface="宋体" pitchFamily="2" charset="-122"/>
              </a:rPr>
              <a:t>一般位置点（</a:t>
            </a:r>
            <a:r>
              <a:rPr lang="en-US" altLang="zh-CN" sz="3600" b="1">
                <a:latin typeface="黑体" pitchFamily="2" charset="-122"/>
                <a:ea typeface="黑体" pitchFamily="2" charset="-122"/>
              </a:rPr>
              <a:t>X</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Y</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Z</a:t>
            </a:r>
            <a:r>
              <a:rPr lang="zh-CN" altLang="en-US" sz="3600" b="1">
                <a:latin typeface="宋体" pitchFamily="2" charset="-122"/>
              </a:rPr>
              <a:t>）</a:t>
            </a:r>
          </a:p>
        </p:txBody>
      </p:sp>
      <p:sp>
        <p:nvSpPr>
          <p:cNvPr id="271363" name="Text Box 3"/>
          <p:cNvSpPr txBox="1">
            <a:spLocks noChangeArrowheads="1"/>
          </p:cNvSpPr>
          <p:nvPr/>
        </p:nvSpPr>
        <p:spPr bwMode="auto">
          <a:xfrm>
            <a:off x="52388" y="1905000"/>
            <a:ext cx="9091612" cy="173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1)</a:t>
            </a:r>
            <a:r>
              <a:rPr lang="zh-CN" altLang="en-US" sz="3600" b="1">
                <a:solidFill>
                  <a:srgbClr val="FF0000"/>
                </a:solidFill>
                <a:ea typeface="楷体_GB2312" pitchFamily="49" charset="-122"/>
              </a:rPr>
              <a:t>投影面</a:t>
            </a:r>
            <a:r>
              <a:rPr lang="zh-CN" altLang="en-US" sz="3600" b="1">
                <a:ea typeface="楷体_GB2312" pitchFamily="49" charset="-122"/>
              </a:rPr>
              <a:t>上的点：</a:t>
            </a:r>
            <a:r>
              <a:rPr lang="en-US" altLang="zh-CN" sz="3600" b="1">
                <a:latin typeface="黑体" pitchFamily="2" charset="-122"/>
                <a:ea typeface="黑体" pitchFamily="2" charset="-122"/>
              </a:rPr>
              <a:t>V</a:t>
            </a:r>
            <a:r>
              <a:rPr lang="zh-CN" altLang="en-US" sz="3600" b="1">
                <a:ea typeface="楷体_GB2312" pitchFamily="49" charset="-122"/>
              </a:rPr>
              <a:t>面上点</a:t>
            </a:r>
            <a:r>
              <a:rPr lang="en-US" altLang="zh-CN" sz="3600" b="1">
                <a:latin typeface="黑体" pitchFamily="2" charset="-122"/>
                <a:ea typeface="黑体" pitchFamily="2" charset="-122"/>
              </a:rPr>
              <a:t>(X</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0</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Z)</a:t>
            </a:r>
          </a:p>
          <a:p>
            <a:pPr eaLnBrk="1" hangingPunct="1">
              <a:spcBef>
                <a:spcPct val="0"/>
              </a:spcBef>
              <a:buFontTx/>
              <a:buNone/>
            </a:pPr>
            <a:r>
              <a:rPr lang="en-US" altLang="zh-CN" sz="3600" b="1">
                <a:ea typeface="楷体_GB2312" pitchFamily="49" charset="-122"/>
              </a:rPr>
              <a:t>                                </a:t>
            </a:r>
            <a:r>
              <a:rPr lang="en-US" altLang="zh-CN" sz="3600" b="1">
                <a:latin typeface="黑体" pitchFamily="2" charset="-122"/>
                <a:ea typeface="黑体" pitchFamily="2" charset="-122"/>
              </a:rPr>
              <a:t>H</a:t>
            </a:r>
            <a:r>
              <a:rPr lang="zh-CN" altLang="en-US" sz="3600" b="1">
                <a:ea typeface="楷体_GB2312" pitchFamily="49" charset="-122"/>
              </a:rPr>
              <a:t>面上点</a:t>
            </a:r>
            <a:r>
              <a:rPr lang="en-US" altLang="zh-CN" sz="3600" b="1">
                <a:latin typeface="黑体" pitchFamily="2" charset="-122"/>
                <a:ea typeface="黑体" pitchFamily="2" charset="-122"/>
              </a:rPr>
              <a:t>(X</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Y</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0)</a:t>
            </a:r>
          </a:p>
          <a:p>
            <a:pPr eaLnBrk="1" hangingPunct="1">
              <a:spcBef>
                <a:spcPct val="0"/>
              </a:spcBef>
              <a:buFontTx/>
              <a:buNone/>
            </a:pPr>
            <a:r>
              <a:rPr lang="en-US" altLang="zh-CN" sz="3600" b="1">
                <a:ea typeface="楷体_GB2312" pitchFamily="49" charset="-122"/>
              </a:rPr>
              <a:t>                                </a:t>
            </a:r>
            <a:r>
              <a:rPr lang="en-US" altLang="zh-CN" sz="3600" b="1">
                <a:latin typeface="黑体" pitchFamily="2" charset="-122"/>
                <a:ea typeface="黑体" pitchFamily="2" charset="-122"/>
              </a:rPr>
              <a:t>W</a:t>
            </a:r>
            <a:r>
              <a:rPr lang="zh-CN" altLang="en-US" sz="3600" b="1">
                <a:ea typeface="楷体_GB2312" pitchFamily="49" charset="-122"/>
              </a:rPr>
              <a:t>面上点</a:t>
            </a:r>
            <a:r>
              <a:rPr lang="en-US" altLang="zh-CN" sz="3600" b="1">
                <a:latin typeface="黑体" pitchFamily="2" charset="-122"/>
                <a:ea typeface="黑体" pitchFamily="2" charset="-122"/>
              </a:rPr>
              <a:t>(0</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Y</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Z)</a:t>
            </a:r>
          </a:p>
        </p:txBody>
      </p:sp>
      <p:sp>
        <p:nvSpPr>
          <p:cNvPr id="271364" name="Text Box 4"/>
          <p:cNvSpPr txBox="1">
            <a:spLocks noChangeArrowheads="1"/>
          </p:cNvSpPr>
          <p:nvPr/>
        </p:nvSpPr>
        <p:spPr bwMode="auto">
          <a:xfrm>
            <a:off x="30163" y="5451475"/>
            <a:ext cx="662940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3)</a:t>
            </a:r>
            <a:r>
              <a:rPr lang="zh-CN" altLang="en-US" sz="3600" b="1">
                <a:ea typeface="楷体_GB2312" pitchFamily="49" charset="-122"/>
              </a:rPr>
              <a:t>原点上的点</a:t>
            </a:r>
            <a:r>
              <a:rPr lang="en-US" altLang="zh-CN" sz="3600" b="1">
                <a:ea typeface="楷体_GB2312" pitchFamily="49" charset="-122"/>
              </a:rPr>
              <a:t>: </a:t>
            </a:r>
            <a:r>
              <a:rPr lang="zh-CN" altLang="en-US" sz="3600" b="1">
                <a:ea typeface="楷体_GB2312" pitchFamily="49" charset="-122"/>
              </a:rPr>
              <a:t>（</a:t>
            </a:r>
            <a:r>
              <a:rPr lang="en-US" altLang="zh-CN" sz="3600" b="1">
                <a:latin typeface="黑体" pitchFamily="2" charset="-122"/>
                <a:ea typeface="黑体" pitchFamily="2" charset="-122"/>
              </a:rPr>
              <a:t>0</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0</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0</a:t>
            </a:r>
            <a:r>
              <a:rPr lang="en-US" altLang="zh-CN" sz="3600" b="1">
                <a:ea typeface="楷体_GB2312" pitchFamily="49" charset="-122"/>
              </a:rPr>
              <a:t> </a:t>
            </a:r>
            <a:r>
              <a:rPr lang="zh-CN" altLang="en-US" sz="3600" b="1">
                <a:ea typeface="楷体_GB2312" pitchFamily="49" charset="-122"/>
              </a:rPr>
              <a:t>）</a:t>
            </a:r>
          </a:p>
        </p:txBody>
      </p:sp>
      <p:sp>
        <p:nvSpPr>
          <p:cNvPr id="271365" name="Text Box 5"/>
          <p:cNvSpPr txBox="1">
            <a:spLocks noChangeArrowheads="1"/>
          </p:cNvSpPr>
          <p:nvPr/>
        </p:nvSpPr>
        <p:spPr bwMode="auto">
          <a:xfrm>
            <a:off x="34925" y="3730625"/>
            <a:ext cx="353695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2)</a:t>
            </a:r>
            <a:r>
              <a:rPr lang="zh-CN" altLang="en-US" sz="3600" b="1">
                <a:solidFill>
                  <a:srgbClr val="FF0000"/>
                </a:solidFill>
                <a:ea typeface="楷体_GB2312" pitchFamily="49" charset="-122"/>
              </a:rPr>
              <a:t>投影轴</a:t>
            </a:r>
            <a:r>
              <a:rPr lang="zh-CN" altLang="en-US" sz="3600" b="1">
                <a:ea typeface="楷体_GB2312" pitchFamily="49" charset="-122"/>
              </a:rPr>
              <a:t>上的点</a:t>
            </a:r>
            <a:r>
              <a:rPr lang="en-US" altLang="zh-CN" sz="3600" b="1">
                <a:ea typeface="楷体_GB2312" pitchFamily="49" charset="-122"/>
              </a:rPr>
              <a:t>:</a:t>
            </a:r>
          </a:p>
        </p:txBody>
      </p:sp>
      <p:sp>
        <p:nvSpPr>
          <p:cNvPr id="271366" name="Text Box 6"/>
          <p:cNvSpPr txBox="1">
            <a:spLocks noChangeArrowheads="1"/>
          </p:cNvSpPr>
          <p:nvPr/>
        </p:nvSpPr>
        <p:spPr bwMode="auto">
          <a:xfrm>
            <a:off x="3702050" y="3705225"/>
            <a:ext cx="4800600" cy="173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X</a:t>
            </a:r>
            <a:r>
              <a:rPr lang="zh-CN" altLang="en-US" sz="3600" b="1">
                <a:latin typeface="楷体_GB2312" pitchFamily="49" charset="-122"/>
                <a:ea typeface="楷体_GB2312" pitchFamily="49" charset="-122"/>
              </a:rPr>
              <a:t>轴上点</a:t>
            </a:r>
            <a:r>
              <a:rPr lang="en-US" altLang="zh-CN" sz="3600" b="1">
                <a:latin typeface="黑体" pitchFamily="2" charset="-122"/>
                <a:ea typeface="黑体" pitchFamily="2" charset="-122"/>
              </a:rPr>
              <a:t>(X</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0</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0)</a:t>
            </a:r>
          </a:p>
          <a:p>
            <a:pPr eaLnBrk="1" hangingPunct="1">
              <a:spcBef>
                <a:spcPct val="0"/>
              </a:spcBef>
              <a:buFontTx/>
              <a:buNone/>
            </a:pPr>
            <a:r>
              <a:rPr lang="en-US" altLang="zh-CN" sz="3600" b="1">
                <a:latin typeface="黑体" pitchFamily="2" charset="-122"/>
                <a:ea typeface="黑体" pitchFamily="2" charset="-122"/>
              </a:rPr>
              <a:t>Y</a:t>
            </a:r>
            <a:r>
              <a:rPr lang="zh-CN" altLang="en-US" sz="3600" b="1">
                <a:latin typeface="楷体_GB2312" pitchFamily="49" charset="-122"/>
                <a:ea typeface="楷体_GB2312" pitchFamily="49" charset="-122"/>
              </a:rPr>
              <a:t>轴上点</a:t>
            </a:r>
            <a:r>
              <a:rPr lang="en-US" altLang="zh-CN" sz="3600" b="1">
                <a:latin typeface="黑体" pitchFamily="2" charset="-122"/>
                <a:ea typeface="黑体" pitchFamily="2" charset="-122"/>
              </a:rPr>
              <a:t>(0</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Y</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0)</a:t>
            </a:r>
          </a:p>
          <a:p>
            <a:pPr eaLnBrk="1" hangingPunct="1">
              <a:spcBef>
                <a:spcPct val="0"/>
              </a:spcBef>
              <a:buFontTx/>
              <a:buNone/>
            </a:pPr>
            <a:r>
              <a:rPr lang="en-US" altLang="zh-CN" sz="3600" b="1">
                <a:latin typeface="黑体" pitchFamily="2" charset="-122"/>
                <a:ea typeface="黑体" pitchFamily="2" charset="-122"/>
              </a:rPr>
              <a:t>Z</a:t>
            </a:r>
            <a:r>
              <a:rPr lang="zh-CN" altLang="en-US" sz="3600" b="1">
                <a:ea typeface="楷体_GB2312" pitchFamily="49" charset="-122"/>
              </a:rPr>
              <a:t>轴上点</a:t>
            </a:r>
            <a:r>
              <a:rPr lang="en-US" altLang="zh-CN" sz="3600" b="1">
                <a:latin typeface="黑体" pitchFamily="2" charset="-122"/>
                <a:ea typeface="黑体" pitchFamily="2" charset="-122"/>
              </a:rPr>
              <a:t>(0</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0</a:t>
            </a:r>
            <a:r>
              <a:rPr lang="zh-CN" altLang="en-US" sz="3600" b="1">
                <a:latin typeface="黑体" pitchFamily="2" charset="-122"/>
                <a:ea typeface="黑体" pitchFamily="2" charset="-122"/>
              </a:rPr>
              <a:t>、</a:t>
            </a:r>
            <a:r>
              <a:rPr lang="en-US" altLang="zh-CN" sz="3600" b="1">
                <a:latin typeface="黑体" pitchFamily="2" charset="-122"/>
                <a:ea typeface="黑体" pitchFamily="2" charset="-122"/>
              </a:rPr>
              <a:t>Z)</a:t>
            </a:r>
          </a:p>
        </p:txBody>
      </p:sp>
      <p:sp>
        <p:nvSpPr>
          <p:cNvPr id="17415" name="Rectangle 8"/>
          <p:cNvSpPr>
            <a:spLocks noChangeArrowheads="1"/>
          </p:cNvSpPr>
          <p:nvPr/>
        </p:nvSpPr>
        <p:spPr bwMode="auto">
          <a:xfrm>
            <a:off x="192088" y="0"/>
            <a:ext cx="63246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ea typeface="黑体" pitchFamily="2" charset="-122"/>
              </a:rPr>
              <a:t>各种位置点的投影</a:t>
            </a:r>
          </a:p>
        </p:txBody>
      </p:sp>
      <p:sp>
        <p:nvSpPr>
          <p:cNvPr id="271369" name="Rectangle 9"/>
          <p:cNvSpPr>
            <a:spLocks noChangeArrowheads="1"/>
          </p:cNvSpPr>
          <p:nvPr/>
        </p:nvSpPr>
        <p:spPr bwMode="auto">
          <a:xfrm>
            <a:off x="74613" y="1268413"/>
            <a:ext cx="72771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2</a:t>
            </a:r>
            <a:r>
              <a:rPr lang="en-US" altLang="zh-CN" sz="3600" b="1">
                <a:latin typeface="宋体" pitchFamily="2" charset="-122"/>
              </a:rPr>
              <a:t>.</a:t>
            </a:r>
            <a:r>
              <a:rPr lang="zh-CN" altLang="en-US" sz="3600" b="1">
                <a:latin typeface="宋体" pitchFamily="2" charset="-122"/>
              </a:rPr>
              <a:t>特殊位置点</a:t>
            </a: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71362"/>
                                        </p:tgtEl>
                                        <p:attrNameLst>
                                          <p:attrName>style.visibility</p:attrName>
                                        </p:attrNameLst>
                                      </p:cBhvr>
                                      <p:to>
                                        <p:strVal val="visible"/>
                                      </p:to>
                                    </p:set>
                                    <p:anim calcmode="lin" valueType="num">
                                      <p:cBhvr additive="base">
                                        <p:cTn id="7" dur="500" fill="hold"/>
                                        <p:tgtEl>
                                          <p:spTgt spid="271362"/>
                                        </p:tgtEl>
                                        <p:attrNameLst>
                                          <p:attrName>ppt_x</p:attrName>
                                        </p:attrNameLst>
                                      </p:cBhvr>
                                      <p:tavLst>
                                        <p:tav tm="0">
                                          <p:val>
                                            <p:strVal val="0-#ppt_w/2"/>
                                          </p:val>
                                        </p:tav>
                                        <p:tav tm="100000">
                                          <p:val>
                                            <p:strVal val="#ppt_x"/>
                                          </p:val>
                                        </p:tav>
                                      </p:tavLst>
                                    </p:anim>
                                    <p:anim calcmode="lin" valueType="num">
                                      <p:cBhvr additive="base">
                                        <p:cTn id="8" dur="500" fill="hold"/>
                                        <p:tgtEl>
                                          <p:spTgt spid="271362"/>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271369"/>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271363"/>
                                        </p:tgtEl>
                                        <p:attrNameLst>
                                          <p:attrName>style.visibility</p:attrName>
                                        </p:attrNameLst>
                                      </p:cBhvr>
                                      <p:to>
                                        <p:strVal val="visible"/>
                                      </p:to>
                                    </p:set>
                                    <p:anim calcmode="lin" valueType="num">
                                      <p:cBhvr additive="base">
                                        <p:cTn id="17" dur="500" fill="hold"/>
                                        <p:tgtEl>
                                          <p:spTgt spid="271363"/>
                                        </p:tgtEl>
                                        <p:attrNameLst>
                                          <p:attrName>ppt_x</p:attrName>
                                        </p:attrNameLst>
                                      </p:cBhvr>
                                      <p:tavLst>
                                        <p:tav tm="0">
                                          <p:val>
                                            <p:strVal val="0-#ppt_w/2"/>
                                          </p:val>
                                        </p:tav>
                                        <p:tav tm="100000">
                                          <p:val>
                                            <p:strVal val="#ppt_x"/>
                                          </p:val>
                                        </p:tav>
                                      </p:tavLst>
                                    </p:anim>
                                    <p:anim calcmode="lin" valueType="num">
                                      <p:cBhvr additive="base">
                                        <p:cTn id="18" dur="500" fill="hold"/>
                                        <p:tgtEl>
                                          <p:spTgt spid="271363"/>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271365">
                                            <p:txEl>
                                              <p:pRg st="0" end="0"/>
                                            </p:txEl>
                                          </p:spTgt>
                                        </p:tgtEl>
                                        <p:attrNameLst>
                                          <p:attrName>style.visibility</p:attrName>
                                        </p:attrNameLst>
                                      </p:cBhvr>
                                      <p:to>
                                        <p:strVal val="visible"/>
                                      </p:to>
                                    </p:set>
                                    <p:animEffect transition="in" filter="wipe(left)">
                                      <p:cBhvr>
                                        <p:cTn id="23" dur="500"/>
                                        <p:tgtEl>
                                          <p:spTgt spid="271365">
                                            <p:txEl>
                                              <p:pRg st="0" end="0"/>
                                            </p:txEl>
                                          </p:spTgt>
                                        </p:tgtEl>
                                      </p:cBhvr>
                                    </p:animEffect>
                                  </p:childTnLst>
                                </p:cTn>
                              </p:par>
                            </p:childTnLst>
                          </p:cTn>
                        </p:par>
                        <p:par>
                          <p:cTn id="24" fill="hold" nodeType="afterGroup">
                            <p:stCondLst>
                              <p:cond delay="500"/>
                            </p:stCondLst>
                            <p:childTnLst>
                              <p:par>
                                <p:cTn id="25" presetID="22" presetClass="entr" presetSubtype="8" fill="hold" grpId="0" nodeType="afterEffect">
                                  <p:stCondLst>
                                    <p:cond delay="0"/>
                                  </p:stCondLst>
                                  <p:childTnLst>
                                    <p:set>
                                      <p:cBhvr>
                                        <p:cTn id="26" dur="1" fill="hold">
                                          <p:stCondLst>
                                            <p:cond delay="0"/>
                                          </p:stCondLst>
                                        </p:cTn>
                                        <p:tgtEl>
                                          <p:spTgt spid="271366">
                                            <p:txEl>
                                              <p:pRg st="0" end="0"/>
                                            </p:txEl>
                                          </p:spTgt>
                                        </p:tgtEl>
                                        <p:attrNameLst>
                                          <p:attrName>style.visibility</p:attrName>
                                        </p:attrNameLst>
                                      </p:cBhvr>
                                      <p:to>
                                        <p:strVal val="visible"/>
                                      </p:to>
                                    </p:set>
                                    <p:animEffect transition="in" filter="wipe(left)">
                                      <p:cBhvr>
                                        <p:cTn id="27" dur="500"/>
                                        <p:tgtEl>
                                          <p:spTgt spid="271366">
                                            <p:txEl>
                                              <p:pRg st="0" end="0"/>
                                            </p:txEl>
                                          </p:spTgt>
                                        </p:tgtEl>
                                      </p:cBhvr>
                                    </p:animEffect>
                                  </p:childTnLst>
                                </p:cTn>
                              </p:par>
                            </p:childTnLst>
                          </p:cTn>
                        </p:par>
                        <p:par>
                          <p:cTn id="28" fill="hold" nodeType="afterGroup">
                            <p:stCondLst>
                              <p:cond delay="1000"/>
                            </p:stCondLst>
                            <p:childTnLst>
                              <p:par>
                                <p:cTn id="29" presetID="22" presetClass="entr" presetSubtype="8" fill="hold" grpId="0" nodeType="afterEffect">
                                  <p:stCondLst>
                                    <p:cond delay="0"/>
                                  </p:stCondLst>
                                  <p:childTnLst>
                                    <p:set>
                                      <p:cBhvr>
                                        <p:cTn id="30" dur="1" fill="hold">
                                          <p:stCondLst>
                                            <p:cond delay="0"/>
                                          </p:stCondLst>
                                        </p:cTn>
                                        <p:tgtEl>
                                          <p:spTgt spid="271366">
                                            <p:txEl>
                                              <p:pRg st="1" end="1"/>
                                            </p:txEl>
                                          </p:spTgt>
                                        </p:tgtEl>
                                        <p:attrNameLst>
                                          <p:attrName>style.visibility</p:attrName>
                                        </p:attrNameLst>
                                      </p:cBhvr>
                                      <p:to>
                                        <p:strVal val="visible"/>
                                      </p:to>
                                    </p:set>
                                    <p:animEffect transition="in" filter="wipe(left)">
                                      <p:cBhvr>
                                        <p:cTn id="31" dur="500"/>
                                        <p:tgtEl>
                                          <p:spTgt spid="271366">
                                            <p:txEl>
                                              <p:pRg st="1" end="1"/>
                                            </p:txEl>
                                          </p:spTgt>
                                        </p:tgtEl>
                                      </p:cBhvr>
                                    </p:animEffect>
                                  </p:childTnLst>
                                </p:cTn>
                              </p:par>
                            </p:childTnLst>
                          </p:cTn>
                        </p:par>
                        <p:par>
                          <p:cTn id="32" fill="hold" nodeType="afterGroup">
                            <p:stCondLst>
                              <p:cond delay="1500"/>
                            </p:stCondLst>
                            <p:childTnLst>
                              <p:par>
                                <p:cTn id="33" presetID="22" presetClass="entr" presetSubtype="8" fill="hold" grpId="0" nodeType="afterEffect">
                                  <p:stCondLst>
                                    <p:cond delay="0"/>
                                  </p:stCondLst>
                                  <p:childTnLst>
                                    <p:set>
                                      <p:cBhvr>
                                        <p:cTn id="34" dur="1" fill="hold">
                                          <p:stCondLst>
                                            <p:cond delay="0"/>
                                          </p:stCondLst>
                                        </p:cTn>
                                        <p:tgtEl>
                                          <p:spTgt spid="271366">
                                            <p:txEl>
                                              <p:pRg st="2" end="2"/>
                                            </p:txEl>
                                          </p:spTgt>
                                        </p:tgtEl>
                                        <p:attrNameLst>
                                          <p:attrName>style.visibility</p:attrName>
                                        </p:attrNameLst>
                                      </p:cBhvr>
                                      <p:to>
                                        <p:strVal val="visible"/>
                                      </p:to>
                                    </p:set>
                                    <p:animEffect transition="in" filter="wipe(left)">
                                      <p:cBhvr>
                                        <p:cTn id="35" dur="500"/>
                                        <p:tgtEl>
                                          <p:spTgt spid="271366">
                                            <p:txEl>
                                              <p:pRg st="2" end="2"/>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271364">
                                            <p:txEl>
                                              <p:pRg st="0" end="0"/>
                                            </p:txEl>
                                          </p:spTgt>
                                        </p:tgtEl>
                                        <p:attrNameLst>
                                          <p:attrName>style.visibility</p:attrName>
                                        </p:attrNameLst>
                                      </p:cBhvr>
                                      <p:to>
                                        <p:strVal val="visible"/>
                                      </p:to>
                                    </p:set>
                                    <p:animEffect transition="in" filter="wipe(left)">
                                      <p:cBhvr>
                                        <p:cTn id="40" dur="500"/>
                                        <p:tgtEl>
                                          <p:spTgt spid="27136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1362" grpId="0" autoUpdateAnimBg="0"/>
      <p:bldP spid="271363" grpId="0" autoUpdateAnimBg="0"/>
      <p:bldP spid="271364" grpId="0" build="p" autoUpdateAnimBg="0"/>
      <p:bldP spid="271365" grpId="0" build="p" autoUpdateAnimBg="0"/>
      <p:bldP spid="271366" grpId="0" build="p" autoUpdateAnimBg="0" advAuto="0"/>
      <p:bldP spid="271369" grpId="0"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a:xfrm>
            <a:off x="755650" y="0"/>
            <a:ext cx="7772400" cy="792163"/>
          </a:xfrm>
        </p:spPr>
        <p:txBody>
          <a:bodyPr/>
          <a:lstStyle/>
          <a:p>
            <a:pPr eaLnBrk="1" hangingPunct="1"/>
            <a:r>
              <a:rPr lang="zh-CN" altLang="en-US" smtClean="0">
                <a:solidFill>
                  <a:srgbClr val="FF0000"/>
                </a:solidFill>
                <a:ea typeface="黑体" pitchFamily="2" charset="-122"/>
              </a:rPr>
              <a:t>各种位置点的投影</a:t>
            </a:r>
          </a:p>
        </p:txBody>
      </p:sp>
      <p:grpSp>
        <p:nvGrpSpPr>
          <p:cNvPr id="272503" name="Group 119"/>
          <p:cNvGrpSpPr>
            <a:grpSpLocks/>
          </p:cNvGrpSpPr>
          <p:nvPr/>
        </p:nvGrpSpPr>
        <p:grpSpPr bwMode="auto">
          <a:xfrm>
            <a:off x="1635125" y="765175"/>
            <a:ext cx="4751388" cy="4824413"/>
            <a:chOff x="2646" y="2055"/>
            <a:chExt cx="719" cy="730"/>
          </a:xfrm>
        </p:grpSpPr>
        <p:sp>
          <p:nvSpPr>
            <p:cNvPr id="18437" name="Line 11"/>
            <p:cNvSpPr>
              <a:spLocks noChangeShapeType="1"/>
            </p:cNvSpPr>
            <p:nvPr/>
          </p:nvSpPr>
          <p:spPr bwMode="auto">
            <a:xfrm>
              <a:off x="3011" y="2078"/>
              <a:ext cx="0"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38" name="Line 12"/>
            <p:cNvSpPr>
              <a:spLocks noChangeShapeType="1"/>
            </p:cNvSpPr>
            <p:nvPr/>
          </p:nvSpPr>
          <p:spPr bwMode="auto">
            <a:xfrm flipH="1">
              <a:off x="2916" y="2412"/>
              <a:ext cx="9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39" name="Line 13"/>
            <p:cNvSpPr>
              <a:spLocks noChangeShapeType="1"/>
            </p:cNvSpPr>
            <p:nvPr/>
          </p:nvSpPr>
          <p:spPr bwMode="auto">
            <a:xfrm>
              <a:off x="3015" y="2415"/>
              <a:ext cx="234" cy="2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40" name="Line 14"/>
            <p:cNvSpPr>
              <a:spLocks noChangeShapeType="1"/>
            </p:cNvSpPr>
            <p:nvPr/>
          </p:nvSpPr>
          <p:spPr bwMode="auto">
            <a:xfrm flipV="1">
              <a:off x="2978" y="2440"/>
              <a:ext cx="5" cy="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41" name="Freeform 15"/>
            <p:cNvSpPr>
              <a:spLocks/>
            </p:cNvSpPr>
            <p:nvPr/>
          </p:nvSpPr>
          <p:spPr bwMode="auto">
            <a:xfrm>
              <a:off x="2983" y="2430"/>
              <a:ext cx="17" cy="10"/>
            </a:xfrm>
            <a:custGeom>
              <a:avLst/>
              <a:gdLst>
                <a:gd name="T0" fmla="*/ 0 w 136"/>
                <a:gd name="T1" fmla="*/ 0 h 84"/>
                <a:gd name="T2" fmla="*/ 0 w 136"/>
                <a:gd name="T3" fmla="*/ 0 h 84"/>
                <a:gd name="T4" fmla="*/ 0 w 136"/>
                <a:gd name="T5" fmla="*/ 0 h 84"/>
                <a:gd name="T6" fmla="*/ 0 w 136"/>
                <a:gd name="T7" fmla="*/ 0 h 84"/>
                <a:gd name="T8" fmla="*/ 0 w 136"/>
                <a:gd name="T9" fmla="*/ 0 h 84"/>
                <a:gd name="T10" fmla="*/ 0 w 136"/>
                <a:gd name="T11" fmla="*/ 0 h 84"/>
                <a:gd name="T12" fmla="*/ 0 w 136"/>
                <a:gd name="T13" fmla="*/ 0 h 84"/>
                <a:gd name="T14" fmla="*/ 0 w 136"/>
                <a:gd name="T15" fmla="*/ 0 h 84"/>
                <a:gd name="T16" fmla="*/ 0 w 136"/>
                <a:gd name="T17" fmla="*/ 0 h 84"/>
                <a:gd name="T18" fmla="*/ 0 w 136"/>
                <a:gd name="T19" fmla="*/ 0 h 84"/>
                <a:gd name="T20" fmla="*/ 0 w 136"/>
                <a:gd name="T21" fmla="*/ 0 h 84"/>
                <a:gd name="T22" fmla="*/ 0 w 136"/>
                <a:gd name="T23" fmla="*/ 0 h 84"/>
                <a:gd name="T24" fmla="*/ 0 w 136"/>
                <a:gd name="T25" fmla="*/ 0 h 84"/>
                <a:gd name="T26" fmla="*/ 0 w 136"/>
                <a:gd name="T27" fmla="*/ 0 h 84"/>
                <a:gd name="T28" fmla="*/ 0 w 136"/>
                <a:gd name="T29" fmla="*/ 0 h 84"/>
                <a:gd name="T30" fmla="*/ 0 w 136"/>
                <a:gd name="T31" fmla="*/ 0 h 84"/>
                <a:gd name="T32" fmla="*/ 0 w 136"/>
                <a:gd name="T33" fmla="*/ 0 h 84"/>
                <a:gd name="T34" fmla="*/ 0 w 136"/>
                <a:gd name="T35" fmla="*/ 0 h 84"/>
                <a:gd name="T36" fmla="*/ 0 w 136"/>
                <a:gd name="T37" fmla="*/ 0 h 84"/>
                <a:gd name="T38" fmla="*/ 0 w 136"/>
                <a:gd name="T39" fmla="*/ 0 h 84"/>
                <a:gd name="T40" fmla="*/ 0 w 136"/>
                <a:gd name="T41" fmla="*/ 0 h 84"/>
                <a:gd name="T42" fmla="*/ 0 w 136"/>
                <a:gd name="T43" fmla="*/ 0 h 84"/>
                <a:gd name="T44" fmla="*/ 0 w 136"/>
                <a:gd name="T45" fmla="*/ 0 h 84"/>
                <a:gd name="T46" fmla="*/ 0 w 136"/>
                <a:gd name="T47" fmla="*/ 0 h 84"/>
                <a:gd name="T48" fmla="*/ 0 w 136"/>
                <a:gd name="T49" fmla="*/ 0 h 84"/>
                <a:gd name="T50" fmla="*/ 0 w 136"/>
                <a:gd name="T51" fmla="*/ 0 h 84"/>
                <a:gd name="T52" fmla="*/ 0 w 136"/>
                <a:gd name="T53" fmla="*/ 0 h 84"/>
                <a:gd name="T54" fmla="*/ 0 w 136"/>
                <a:gd name="T55" fmla="*/ 0 h 84"/>
                <a:gd name="T56" fmla="*/ 0 w 136"/>
                <a:gd name="T57" fmla="*/ 0 h 84"/>
                <a:gd name="T58" fmla="*/ 0 w 136"/>
                <a:gd name="T59" fmla="*/ 0 h 84"/>
                <a:gd name="T60" fmla="*/ 0 w 136"/>
                <a:gd name="T61" fmla="*/ 0 h 84"/>
                <a:gd name="T62" fmla="*/ 0 w 136"/>
                <a:gd name="T63" fmla="*/ 0 h 84"/>
                <a:gd name="T64" fmla="*/ 0 w 136"/>
                <a:gd name="T65" fmla="*/ 0 h 84"/>
                <a:gd name="T66" fmla="*/ 0 w 136"/>
                <a:gd name="T67" fmla="*/ 0 h 84"/>
                <a:gd name="T68" fmla="*/ 0 w 136"/>
                <a:gd name="T69" fmla="*/ 0 h 84"/>
                <a:gd name="T70" fmla="*/ 0 w 136"/>
                <a:gd name="T71" fmla="*/ 0 h 84"/>
                <a:gd name="T72" fmla="*/ 0 w 136"/>
                <a:gd name="T73" fmla="*/ 0 h 84"/>
                <a:gd name="T74" fmla="*/ 0 w 136"/>
                <a:gd name="T75" fmla="*/ 0 h 84"/>
                <a:gd name="T76" fmla="*/ 0 w 136"/>
                <a:gd name="T77" fmla="*/ 0 h 84"/>
                <a:gd name="T78" fmla="*/ 0 w 136"/>
                <a:gd name="T79" fmla="*/ 0 h 84"/>
                <a:gd name="T80" fmla="*/ 0 w 136"/>
                <a:gd name="T81" fmla="*/ 0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6" h="84">
                  <a:moveTo>
                    <a:pt x="133" y="84"/>
                  </a:moveTo>
                  <a:lnTo>
                    <a:pt x="135" y="77"/>
                  </a:lnTo>
                  <a:lnTo>
                    <a:pt x="136" y="70"/>
                  </a:lnTo>
                  <a:lnTo>
                    <a:pt x="136" y="64"/>
                  </a:lnTo>
                  <a:lnTo>
                    <a:pt x="136" y="57"/>
                  </a:lnTo>
                  <a:lnTo>
                    <a:pt x="136" y="51"/>
                  </a:lnTo>
                  <a:lnTo>
                    <a:pt x="136" y="45"/>
                  </a:lnTo>
                  <a:lnTo>
                    <a:pt x="135" y="40"/>
                  </a:lnTo>
                  <a:lnTo>
                    <a:pt x="134" y="34"/>
                  </a:lnTo>
                  <a:lnTo>
                    <a:pt x="132" y="29"/>
                  </a:lnTo>
                  <a:lnTo>
                    <a:pt x="130" y="25"/>
                  </a:lnTo>
                  <a:lnTo>
                    <a:pt x="127" y="20"/>
                  </a:lnTo>
                  <a:lnTo>
                    <a:pt x="124" y="16"/>
                  </a:lnTo>
                  <a:lnTo>
                    <a:pt x="120" y="12"/>
                  </a:lnTo>
                  <a:lnTo>
                    <a:pt x="117" y="9"/>
                  </a:lnTo>
                  <a:lnTo>
                    <a:pt x="112" y="6"/>
                  </a:lnTo>
                  <a:lnTo>
                    <a:pt x="108" y="4"/>
                  </a:lnTo>
                  <a:lnTo>
                    <a:pt x="104" y="2"/>
                  </a:lnTo>
                  <a:lnTo>
                    <a:pt x="99" y="1"/>
                  </a:lnTo>
                  <a:lnTo>
                    <a:pt x="94" y="0"/>
                  </a:lnTo>
                  <a:lnTo>
                    <a:pt x="90" y="0"/>
                  </a:lnTo>
                  <a:lnTo>
                    <a:pt x="84" y="0"/>
                  </a:lnTo>
                  <a:lnTo>
                    <a:pt x="79" y="1"/>
                  </a:lnTo>
                  <a:lnTo>
                    <a:pt x="73" y="2"/>
                  </a:lnTo>
                  <a:lnTo>
                    <a:pt x="68" y="4"/>
                  </a:lnTo>
                  <a:lnTo>
                    <a:pt x="62" y="6"/>
                  </a:lnTo>
                  <a:lnTo>
                    <a:pt x="57" y="9"/>
                  </a:lnTo>
                  <a:lnTo>
                    <a:pt x="51" y="12"/>
                  </a:lnTo>
                  <a:lnTo>
                    <a:pt x="46" y="16"/>
                  </a:lnTo>
                  <a:lnTo>
                    <a:pt x="40" y="20"/>
                  </a:lnTo>
                  <a:lnTo>
                    <a:pt x="35" y="25"/>
                  </a:lnTo>
                  <a:lnTo>
                    <a:pt x="31" y="29"/>
                  </a:lnTo>
                  <a:lnTo>
                    <a:pt x="26" y="34"/>
                  </a:lnTo>
                  <a:lnTo>
                    <a:pt x="22" y="40"/>
                  </a:lnTo>
                  <a:lnTo>
                    <a:pt x="17" y="45"/>
                  </a:lnTo>
                  <a:lnTo>
                    <a:pt x="13" y="51"/>
                  </a:lnTo>
                  <a:lnTo>
                    <a:pt x="10" y="57"/>
                  </a:lnTo>
                  <a:lnTo>
                    <a:pt x="7" y="64"/>
                  </a:lnTo>
                  <a:lnTo>
                    <a:pt x="4" y="70"/>
                  </a:lnTo>
                  <a:lnTo>
                    <a:pt x="2" y="77"/>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42" name="Line 16"/>
            <p:cNvSpPr>
              <a:spLocks noChangeShapeType="1"/>
            </p:cNvSpPr>
            <p:nvPr/>
          </p:nvSpPr>
          <p:spPr bwMode="auto">
            <a:xfrm flipH="1">
              <a:off x="2995" y="2440"/>
              <a:ext cx="4" cy="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43" name="Freeform 17"/>
            <p:cNvSpPr>
              <a:spLocks/>
            </p:cNvSpPr>
            <p:nvPr/>
          </p:nvSpPr>
          <p:spPr bwMode="auto">
            <a:xfrm>
              <a:off x="2978" y="2457"/>
              <a:ext cx="17" cy="10"/>
            </a:xfrm>
            <a:custGeom>
              <a:avLst/>
              <a:gdLst>
                <a:gd name="T0" fmla="*/ 0 w 136"/>
                <a:gd name="T1" fmla="*/ 0 h 83"/>
                <a:gd name="T2" fmla="*/ 0 w 136"/>
                <a:gd name="T3" fmla="*/ 0 h 83"/>
                <a:gd name="T4" fmla="*/ 0 w 136"/>
                <a:gd name="T5" fmla="*/ 0 h 83"/>
                <a:gd name="T6" fmla="*/ 0 w 136"/>
                <a:gd name="T7" fmla="*/ 0 h 83"/>
                <a:gd name="T8" fmla="*/ 0 w 136"/>
                <a:gd name="T9" fmla="*/ 0 h 83"/>
                <a:gd name="T10" fmla="*/ 0 w 136"/>
                <a:gd name="T11" fmla="*/ 0 h 83"/>
                <a:gd name="T12" fmla="*/ 0 w 136"/>
                <a:gd name="T13" fmla="*/ 0 h 83"/>
                <a:gd name="T14" fmla="*/ 0 w 136"/>
                <a:gd name="T15" fmla="*/ 0 h 83"/>
                <a:gd name="T16" fmla="*/ 0 w 136"/>
                <a:gd name="T17" fmla="*/ 0 h 83"/>
                <a:gd name="T18" fmla="*/ 0 w 136"/>
                <a:gd name="T19" fmla="*/ 0 h 83"/>
                <a:gd name="T20" fmla="*/ 0 w 136"/>
                <a:gd name="T21" fmla="*/ 0 h 83"/>
                <a:gd name="T22" fmla="*/ 0 w 136"/>
                <a:gd name="T23" fmla="*/ 0 h 83"/>
                <a:gd name="T24" fmla="*/ 0 w 136"/>
                <a:gd name="T25" fmla="*/ 0 h 83"/>
                <a:gd name="T26" fmla="*/ 0 w 136"/>
                <a:gd name="T27" fmla="*/ 0 h 83"/>
                <a:gd name="T28" fmla="*/ 0 w 136"/>
                <a:gd name="T29" fmla="*/ 0 h 83"/>
                <a:gd name="T30" fmla="*/ 0 w 136"/>
                <a:gd name="T31" fmla="*/ 0 h 83"/>
                <a:gd name="T32" fmla="*/ 0 w 136"/>
                <a:gd name="T33" fmla="*/ 0 h 83"/>
                <a:gd name="T34" fmla="*/ 0 w 136"/>
                <a:gd name="T35" fmla="*/ 0 h 83"/>
                <a:gd name="T36" fmla="*/ 0 w 136"/>
                <a:gd name="T37" fmla="*/ 0 h 83"/>
                <a:gd name="T38" fmla="*/ 0 w 136"/>
                <a:gd name="T39" fmla="*/ 0 h 83"/>
                <a:gd name="T40" fmla="*/ 0 w 136"/>
                <a:gd name="T41" fmla="*/ 0 h 83"/>
                <a:gd name="T42" fmla="*/ 0 w 136"/>
                <a:gd name="T43" fmla="*/ 0 h 83"/>
                <a:gd name="T44" fmla="*/ 0 w 136"/>
                <a:gd name="T45" fmla="*/ 0 h 83"/>
                <a:gd name="T46" fmla="*/ 0 w 136"/>
                <a:gd name="T47" fmla="*/ 0 h 83"/>
                <a:gd name="T48" fmla="*/ 0 w 136"/>
                <a:gd name="T49" fmla="*/ 0 h 83"/>
                <a:gd name="T50" fmla="*/ 0 w 136"/>
                <a:gd name="T51" fmla="*/ 0 h 83"/>
                <a:gd name="T52" fmla="*/ 0 w 136"/>
                <a:gd name="T53" fmla="*/ 0 h 83"/>
                <a:gd name="T54" fmla="*/ 0 w 136"/>
                <a:gd name="T55" fmla="*/ 0 h 83"/>
                <a:gd name="T56" fmla="*/ 0 w 136"/>
                <a:gd name="T57" fmla="*/ 0 h 83"/>
                <a:gd name="T58" fmla="*/ 0 w 136"/>
                <a:gd name="T59" fmla="*/ 0 h 83"/>
                <a:gd name="T60" fmla="*/ 0 w 136"/>
                <a:gd name="T61" fmla="*/ 0 h 83"/>
                <a:gd name="T62" fmla="*/ 0 w 136"/>
                <a:gd name="T63" fmla="*/ 0 h 83"/>
                <a:gd name="T64" fmla="*/ 0 w 136"/>
                <a:gd name="T65" fmla="*/ 0 h 83"/>
                <a:gd name="T66" fmla="*/ 0 w 136"/>
                <a:gd name="T67" fmla="*/ 0 h 83"/>
                <a:gd name="T68" fmla="*/ 0 w 136"/>
                <a:gd name="T69" fmla="*/ 0 h 83"/>
                <a:gd name="T70" fmla="*/ 0 w 136"/>
                <a:gd name="T71" fmla="*/ 0 h 83"/>
                <a:gd name="T72" fmla="*/ 0 w 136"/>
                <a:gd name="T73" fmla="*/ 0 h 83"/>
                <a:gd name="T74" fmla="*/ 0 w 136"/>
                <a:gd name="T75" fmla="*/ 0 h 83"/>
                <a:gd name="T76" fmla="*/ 0 w 136"/>
                <a:gd name="T77" fmla="*/ 0 h 83"/>
                <a:gd name="T78" fmla="*/ 0 w 136"/>
                <a:gd name="T79" fmla="*/ 0 h 83"/>
                <a:gd name="T80" fmla="*/ 0 w 136"/>
                <a:gd name="T81" fmla="*/ 0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6" h="83">
                  <a:moveTo>
                    <a:pt x="3" y="0"/>
                  </a:moveTo>
                  <a:lnTo>
                    <a:pt x="2" y="6"/>
                  </a:lnTo>
                  <a:lnTo>
                    <a:pt x="1" y="13"/>
                  </a:lnTo>
                  <a:lnTo>
                    <a:pt x="0" y="19"/>
                  </a:lnTo>
                  <a:lnTo>
                    <a:pt x="0" y="26"/>
                  </a:lnTo>
                  <a:lnTo>
                    <a:pt x="0" y="31"/>
                  </a:lnTo>
                  <a:lnTo>
                    <a:pt x="1" y="38"/>
                  </a:lnTo>
                  <a:lnTo>
                    <a:pt x="2" y="43"/>
                  </a:lnTo>
                  <a:lnTo>
                    <a:pt x="3" y="49"/>
                  </a:lnTo>
                  <a:lnTo>
                    <a:pt x="5" y="54"/>
                  </a:lnTo>
                  <a:lnTo>
                    <a:pt x="7" y="59"/>
                  </a:lnTo>
                  <a:lnTo>
                    <a:pt x="10" y="63"/>
                  </a:lnTo>
                  <a:lnTo>
                    <a:pt x="13" y="67"/>
                  </a:lnTo>
                  <a:lnTo>
                    <a:pt x="16" y="71"/>
                  </a:lnTo>
                  <a:lnTo>
                    <a:pt x="19" y="74"/>
                  </a:lnTo>
                  <a:lnTo>
                    <a:pt x="24" y="77"/>
                  </a:lnTo>
                  <a:lnTo>
                    <a:pt x="28" y="79"/>
                  </a:lnTo>
                  <a:lnTo>
                    <a:pt x="32" y="80"/>
                  </a:lnTo>
                  <a:lnTo>
                    <a:pt x="38" y="82"/>
                  </a:lnTo>
                  <a:lnTo>
                    <a:pt x="42" y="83"/>
                  </a:lnTo>
                  <a:lnTo>
                    <a:pt x="48" y="83"/>
                  </a:lnTo>
                  <a:lnTo>
                    <a:pt x="53" y="83"/>
                  </a:lnTo>
                  <a:lnTo>
                    <a:pt x="59" y="82"/>
                  </a:lnTo>
                  <a:lnTo>
                    <a:pt x="64" y="80"/>
                  </a:lnTo>
                  <a:lnTo>
                    <a:pt x="70" y="79"/>
                  </a:lnTo>
                  <a:lnTo>
                    <a:pt x="75" y="77"/>
                  </a:lnTo>
                  <a:lnTo>
                    <a:pt x="80" y="74"/>
                  </a:lnTo>
                  <a:lnTo>
                    <a:pt x="86" y="71"/>
                  </a:lnTo>
                  <a:lnTo>
                    <a:pt x="91" y="67"/>
                  </a:lnTo>
                  <a:lnTo>
                    <a:pt x="96" y="63"/>
                  </a:lnTo>
                  <a:lnTo>
                    <a:pt x="101" y="59"/>
                  </a:lnTo>
                  <a:lnTo>
                    <a:pt x="106" y="54"/>
                  </a:lnTo>
                  <a:lnTo>
                    <a:pt x="111" y="49"/>
                  </a:lnTo>
                  <a:lnTo>
                    <a:pt x="115" y="43"/>
                  </a:lnTo>
                  <a:lnTo>
                    <a:pt x="119" y="38"/>
                  </a:lnTo>
                  <a:lnTo>
                    <a:pt x="123" y="31"/>
                  </a:lnTo>
                  <a:lnTo>
                    <a:pt x="126" y="26"/>
                  </a:lnTo>
                  <a:lnTo>
                    <a:pt x="130" y="19"/>
                  </a:lnTo>
                  <a:lnTo>
                    <a:pt x="132" y="13"/>
                  </a:lnTo>
                  <a:lnTo>
                    <a:pt x="135" y="6"/>
                  </a:lnTo>
                  <a:lnTo>
                    <a:pt x="1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44" name="Line 18"/>
            <p:cNvSpPr>
              <a:spLocks noChangeShapeType="1"/>
            </p:cNvSpPr>
            <p:nvPr/>
          </p:nvSpPr>
          <p:spPr bwMode="auto">
            <a:xfrm flipV="1">
              <a:off x="2740" y="2170"/>
              <a:ext cx="0" cy="2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45" name="Line 19"/>
            <p:cNvSpPr>
              <a:spLocks noChangeShapeType="1"/>
            </p:cNvSpPr>
            <p:nvPr/>
          </p:nvSpPr>
          <p:spPr bwMode="auto">
            <a:xfrm flipV="1">
              <a:off x="2805" y="2416"/>
              <a:ext cx="0" cy="2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46" name="Line 20"/>
            <p:cNvSpPr>
              <a:spLocks noChangeShapeType="1"/>
            </p:cNvSpPr>
            <p:nvPr/>
          </p:nvSpPr>
          <p:spPr bwMode="auto">
            <a:xfrm flipH="1">
              <a:off x="3016" y="2251"/>
              <a:ext cx="17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47" name="Line 21"/>
            <p:cNvSpPr>
              <a:spLocks noChangeShapeType="1"/>
            </p:cNvSpPr>
            <p:nvPr/>
          </p:nvSpPr>
          <p:spPr bwMode="auto">
            <a:xfrm>
              <a:off x="2744" y="2165"/>
              <a:ext cx="2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48" name="Freeform 22"/>
            <p:cNvSpPr>
              <a:spLocks/>
            </p:cNvSpPr>
            <p:nvPr/>
          </p:nvSpPr>
          <p:spPr bwMode="auto">
            <a:xfrm>
              <a:off x="2712" y="2417"/>
              <a:ext cx="24" cy="54"/>
            </a:xfrm>
            <a:custGeom>
              <a:avLst/>
              <a:gdLst>
                <a:gd name="T0" fmla="*/ 0 w 191"/>
                <a:gd name="T1" fmla="*/ 1 h 429"/>
                <a:gd name="T2" fmla="*/ 0 w 191"/>
                <a:gd name="T3" fmla="*/ 1 h 429"/>
                <a:gd name="T4" fmla="*/ 0 w 191"/>
                <a:gd name="T5" fmla="*/ 1 h 429"/>
                <a:gd name="T6" fmla="*/ 0 w 191"/>
                <a:gd name="T7" fmla="*/ 1 h 429"/>
                <a:gd name="T8" fmla="*/ 0 w 191"/>
                <a:gd name="T9" fmla="*/ 1 h 429"/>
                <a:gd name="T10" fmla="*/ 0 w 191"/>
                <a:gd name="T11" fmla="*/ 1 h 429"/>
                <a:gd name="T12" fmla="*/ 0 w 191"/>
                <a:gd name="T13" fmla="*/ 1 h 429"/>
                <a:gd name="T14" fmla="*/ 0 w 191"/>
                <a:gd name="T15" fmla="*/ 1 h 429"/>
                <a:gd name="T16" fmla="*/ 0 w 191"/>
                <a:gd name="T17" fmla="*/ 1 h 429"/>
                <a:gd name="T18" fmla="*/ 0 w 191"/>
                <a:gd name="T19" fmla="*/ 1 h 429"/>
                <a:gd name="T20" fmla="*/ 0 w 191"/>
                <a:gd name="T21" fmla="*/ 1 h 429"/>
                <a:gd name="T22" fmla="*/ 0 w 191"/>
                <a:gd name="T23" fmla="*/ 1 h 429"/>
                <a:gd name="T24" fmla="*/ 0 w 191"/>
                <a:gd name="T25" fmla="*/ 1 h 429"/>
                <a:gd name="T26" fmla="*/ 0 w 191"/>
                <a:gd name="T27" fmla="*/ 1 h 429"/>
                <a:gd name="T28" fmla="*/ 0 w 191"/>
                <a:gd name="T29" fmla="*/ 1 h 429"/>
                <a:gd name="T30" fmla="*/ 0 w 191"/>
                <a:gd name="T31" fmla="*/ 1 h 429"/>
                <a:gd name="T32" fmla="*/ 0 w 191"/>
                <a:gd name="T33" fmla="*/ 1 h 429"/>
                <a:gd name="T34" fmla="*/ 0 w 191"/>
                <a:gd name="T35" fmla="*/ 1 h 429"/>
                <a:gd name="T36" fmla="*/ 0 w 191"/>
                <a:gd name="T37" fmla="*/ 1 h 429"/>
                <a:gd name="T38" fmla="*/ 0 w 191"/>
                <a:gd name="T39" fmla="*/ 1 h 429"/>
                <a:gd name="T40" fmla="*/ 0 w 191"/>
                <a:gd name="T41" fmla="*/ 1 h 429"/>
                <a:gd name="T42" fmla="*/ 0 w 191"/>
                <a:gd name="T43" fmla="*/ 0 h 429"/>
                <a:gd name="T44" fmla="*/ 0 w 191"/>
                <a:gd name="T45" fmla="*/ 0 h 429"/>
                <a:gd name="T46" fmla="*/ 0 w 191"/>
                <a:gd name="T47" fmla="*/ 0 h 429"/>
                <a:gd name="T48" fmla="*/ 0 w 191"/>
                <a:gd name="T49" fmla="*/ 0 h 429"/>
                <a:gd name="T50" fmla="*/ 0 w 191"/>
                <a:gd name="T51" fmla="*/ 0 h 429"/>
                <a:gd name="T52" fmla="*/ 0 w 191"/>
                <a:gd name="T53" fmla="*/ 0 h 429"/>
                <a:gd name="T54" fmla="*/ 0 w 191"/>
                <a:gd name="T55" fmla="*/ 0 h 429"/>
                <a:gd name="T56" fmla="*/ 0 w 191"/>
                <a:gd name="T57" fmla="*/ 0 h 429"/>
                <a:gd name="T58" fmla="*/ 0 w 191"/>
                <a:gd name="T59" fmla="*/ 0 h 429"/>
                <a:gd name="T60" fmla="*/ 0 w 191"/>
                <a:gd name="T61" fmla="*/ 0 h 429"/>
                <a:gd name="T62" fmla="*/ 0 w 191"/>
                <a:gd name="T63" fmla="*/ 0 h 429"/>
                <a:gd name="T64" fmla="*/ 0 w 191"/>
                <a:gd name="T65" fmla="*/ 0 h 429"/>
                <a:gd name="T66" fmla="*/ 0 w 191"/>
                <a:gd name="T67" fmla="*/ 0 h 429"/>
                <a:gd name="T68" fmla="*/ 0 w 191"/>
                <a:gd name="T69" fmla="*/ 0 h 429"/>
                <a:gd name="T70" fmla="*/ 0 w 191"/>
                <a:gd name="T71" fmla="*/ 0 h 429"/>
                <a:gd name="T72" fmla="*/ 0 w 191"/>
                <a:gd name="T73" fmla="*/ 0 h 429"/>
                <a:gd name="T74" fmla="*/ 0 w 191"/>
                <a:gd name="T75" fmla="*/ 0 h 429"/>
                <a:gd name="T76" fmla="*/ 0 w 191"/>
                <a:gd name="T77" fmla="*/ 0 h 4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91" h="429">
                  <a:moveTo>
                    <a:pt x="114" y="0"/>
                  </a:moveTo>
                  <a:lnTo>
                    <a:pt x="0" y="429"/>
                  </a:lnTo>
                  <a:lnTo>
                    <a:pt x="74" y="429"/>
                  </a:lnTo>
                  <a:lnTo>
                    <a:pt x="77" y="429"/>
                  </a:lnTo>
                  <a:lnTo>
                    <a:pt x="79" y="429"/>
                  </a:lnTo>
                  <a:lnTo>
                    <a:pt x="82" y="429"/>
                  </a:lnTo>
                  <a:lnTo>
                    <a:pt x="85" y="428"/>
                  </a:lnTo>
                  <a:lnTo>
                    <a:pt x="87" y="428"/>
                  </a:lnTo>
                  <a:lnTo>
                    <a:pt x="90" y="427"/>
                  </a:lnTo>
                  <a:lnTo>
                    <a:pt x="93" y="426"/>
                  </a:lnTo>
                  <a:lnTo>
                    <a:pt x="95" y="424"/>
                  </a:lnTo>
                  <a:lnTo>
                    <a:pt x="98" y="423"/>
                  </a:lnTo>
                  <a:lnTo>
                    <a:pt x="100" y="421"/>
                  </a:lnTo>
                  <a:lnTo>
                    <a:pt x="103" y="420"/>
                  </a:lnTo>
                  <a:lnTo>
                    <a:pt x="106" y="419"/>
                  </a:lnTo>
                  <a:lnTo>
                    <a:pt x="109" y="417"/>
                  </a:lnTo>
                  <a:lnTo>
                    <a:pt x="111" y="415"/>
                  </a:lnTo>
                  <a:lnTo>
                    <a:pt x="113" y="412"/>
                  </a:lnTo>
                  <a:lnTo>
                    <a:pt x="117" y="410"/>
                  </a:lnTo>
                  <a:lnTo>
                    <a:pt x="119" y="408"/>
                  </a:lnTo>
                  <a:lnTo>
                    <a:pt x="121" y="406"/>
                  </a:lnTo>
                  <a:lnTo>
                    <a:pt x="123" y="404"/>
                  </a:lnTo>
                  <a:lnTo>
                    <a:pt x="126" y="400"/>
                  </a:lnTo>
                  <a:lnTo>
                    <a:pt x="129" y="398"/>
                  </a:lnTo>
                  <a:lnTo>
                    <a:pt x="131" y="395"/>
                  </a:lnTo>
                  <a:lnTo>
                    <a:pt x="133" y="393"/>
                  </a:lnTo>
                  <a:lnTo>
                    <a:pt x="135" y="390"/>
                  </a:lnTo>
                  <a:lnTo>
                    <a:pt x="137" y="386"/>
                  </a:lnTo>
                  <a:lnTo>
                    <a:pt x="138" y="383"/>
                  </a:lnTo>
                  <a:lnTo>
                    <a:pt x="141" y="380"/>
                  </a:lnTo>
                  <a:lnTo>
                    <a:pt x="143" y="376"/>
                  </a:lnTo>
                  <a:lnTo>
                    <a:pt x="145" y="373"/>
                  </a:lnTo>
                  <a:lnTo>
                    <a:pt x="146" y="370"/>
                  </a:lnTo>
                  <a:lnTo>
                    <a:pt x="148" y="367"/>
                  </a:lnTo>
                  <a:lnTo>
                    <a:pt x="149" y="363"/>
                  </a:lnTo>
                  <a:lnTo>
                    <a:pt x="150" y="360"/>
                  </a:lnTo>
                  <a:lnTo>
                    <a:pt x="151" y="356"/>
                  </a:lnTo>
                  <a:lnTo>
                    <a:pt x="153" y="352"/>
                  </a:lnTo>
                  <a:lnTo>
                    <a:pt x="154" y="349"/>
                  </a:lnTo>
                  <a:lnTo>
                    <a:pt x="155" y="346"/>
                  </a:lnTo>
                  <a:lnTo>
                    <a:pt x="187" y="227"/>
                  </a:lnTo>
                  <a:lnTo>
                    <a:pt x="187" y="223"/>
                  </a:lnTo>
                  <a:lnTo>
                    <a:pt x="189" y="219"/>
                  </a:lnTo>
                  <a:lnTo>
                    <a:pt x="190" y="216"/>
                  </a:lnTo>
                  <a:lnTo>
                    <a:pt x="190" y="213"/>
                  </a:lnTo>
                  <a:lnTo>
                    <a:pt x="191" y="208"/>
                  </a:lnTo>
                  <a:lnTo>
                    <a:pt x="191" y="205"/>
                  </a:lnTo>
                  <a:lnTo>
                    <a:pt x="191" y="202"/>
                  </a:lnTo>
                  <a:lnTo>
                    <a:pt x="191" y="199"/>
                  </a:lnTo>
                  <a:lnTo>
                    <a:pt x="191" y="195"/>
                  </a:lnTo>
                  <a:lnTo>
                    <a:pt x="191" y="192"/>
                  </a:lnTo>
                  <a:lnTo>
                    <a:pt x="191" y="189"/>
                  </a:lnTo>
                  <a:lnTo>
                    <a:pt x="191" y="185"/>
                  </a:lnTo>
                  <a:lnTo>
                    <a:pt x="190" y="182"/>
                  </a:lnTo>
                  <a:lnTo>
                    <a:pt x="190" y="180"/>
                  </a:lnTo>
                  <a:lnTo>
                    <a:pt x="189" y="177"/>
                  </a:lnTo>
                  <a:lnTo>
                    <a:pt x="189" y="175"/>
                  </a:lnTo>
                  <a:lnTo>
                    <a:pt x="187" y="171"/>
                  </a:lnTo>
                  <a:lnTo>
                    <a:pt x="186" y="169"/>
                  </a:lnTo>
                  <a:lnTo>
                    <a:pt x="185" y="166"/>
                  </a:lnTo>
                  <a:lnTo>
                    <a:pt x="184" y="164"/>
                  </a:lnTo>
                  <a:lnTo>
                    <a:pt x="183" y="161"/>
                  </a:lnTo>
                  <a:lnTo>
                    <a:pt x="181" y="159"/>
                  </a:lnTo>
                  <a:lnTo>
                    <a:pt x="180" y="157"/>
                  </a:lnTo>
                  <a:lnTo>
                    <a:pt x="179" y="155"/>
                  </a:lnTo>
                  <a:lnTo>
                    <a:pt x="177" y="154"/>
                  </a:lnTo>
                  <a:lnTo>
                    <a:pt x="175" y="152"/>
                  </a:lnTo>
                  <a:lnTo>
                    <a:pt x="173" y="151"/>
                  </a:lnTo>
                  <a:lnTo>
                    <a:pt x="171" y="149"/>
                  </a:lnTo>
                  <a:lnTo>
                    <a:pt x="169" y="147"/>
                  </a:lnTo>
                  <a:lnTo>
                    <a:pt x="167" y="146"/>
                  </a:lnTo>
                  <a:lnTo>
                    <a:pt x="165" y="146"/>
                  </a:lnTo>
                  <a:lnTo>
                    <a:pt x="162" y="145"/>
                  </a:lnTo>
                  <a:lnTo>
                    <a:pt x="160" y="144"/>
                  </a:lnTo>
                  <a:lnTo>
                    <a:pt x="158" y="144"/>
                  </a:lnTo>
                  <a:lnTo>
                    <a:pt x="156" y="143"/>
                  </a:lnTo>
                  <a:lnTo>
                    <a:pt x="154" y="143"/>
                  </a:lnTo>
                  <a:lnTo>
                    <a:pt x="151" y="143"/>
                  </a:lnTo>
                  <a:lnTo>
                    <a:pt x="76"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49" name="Freeform 23"/>
            <p:cNvSpPr>
              <a:spLocks/>
            </p:cNvSpPr>
            <p:nvPr/>
          </p:nvSpPr>
          <p:spPr bwMode="auto">
            <a:xfrm>
              <a:off x="2696" y="2130"/>
              <a:ext cx="24" cy="53"/>
            </a:xfrm>
            <a:custGeom>
              <a:avLst/>
              <a:gdLst>
                <a:gd name="T0" fmla="*/ 0 w 192"/>
                <a:gd name="T1" fmla="*/ 0 h 429"/>
                <a:gd name="T2" fmla="*/ 0 w 192"/>
                <a:gd name="T3" fmla="*/ 1 h 429"/>
                <a:gd name="T4" fmla="*/ 0 w 192"/>
                <a:gd name="T5" fmla="*/ 1 h 429"/>
                <a:gd name="T6" fmla="*/ 0 w 192"/>
                <a:gd name="T7" fmla="*/ 1 h 429"/>
                <a:gd name="T8" fmla="*/ 0 w 192"/>
                <a:gd name="T9" fmla="*/ 1 h 429"/>
                <a:gd name="T10" fmla="*/ 0 w 192"/>
                <a:gd name="T11" fmla="*/ 1 h 429"/>
                <a:gd name="T12" fmla="*/ 0 w 192"/>
                <a:gd name="T13" fmla="*/ 1 h 429"/>
                <a:gd name="T14" fmla="*/ 0 w 192"/>
                <a:gd name="T15" fmla="*/ 1 h 429"/>
                <a:gd name="T16" fmla="*/ 0 w 192"/>
                <a:gd name="T17" fmla="*/ 1 h 429"/>
                <a:gd name="T18" fmla="*/ 0 w 192"/>
                <a:gd name="T19" fmla="*/ 1 h 429"/>
                <a:gd name="T20" fmla="*/ 0 w 192"/>
                <a:gd name="T21" fmla="*/ 1 h 429"/>
                <a:gd name="T22" fmla="*/ 0 w 192"/>
                <a:gd name="T23" fmla="*/ 1 h 429"/>
                <a:gd name="T24" fmla="*/ 0 w 192"/>
                <a:gd name="T25" fmla="*/ 1 h 429"/>
                <a:gd name="T26" fmla="*/ 0 w 192"/>
                <a:gd name="T27" fmla="*/ 1 h 429"/>
                <a:gd name="T28" fmla="*/ 0 w 192"/>
                <a:gd name="T29" fmla="*/ 1 h 429"/>
                <a:gd name="T30" fmla="*/ 0 w 192"/>
                <a:gd name="T31" fmla="*/ 1 h 429"/>
                <a:gd name="T32" fmla="*/ 0 w 192"/>
                <a:gd name="T33" fmla="*/ 1 h 429"/>
                <a:gd name="T34" fmla="*/ 0 w 192"/>
                <a:gd name="T35" fmla="*/ 1 h 429"/>
                <a:gd name="T36" fmla="*/ 0 w 192"/>
                <a:gd name="T37" fmla="*/ 1 h 429"/>
                <a:gd name="T38" fmla="*/ 0 w 192"/>
                <a:gd name="T39" fmla="*/ 1 h 429"/>
                <a:gd name="T40" fmla="*/ 0 w 192"/>
                <a:gd name="T41" fmla="*/ 1 h 429"/>
                <a:gd name="T42" fmla="*/ 0 w 192"/>
                <a:gd name="T43" fmla="*/ 1 h 429"/>
                <a:gd name="T44" fmla="*/ 0 w 192"/>
                <a:gd name="T45" fmla="*/ 1 h 429"/>
                <a:gd name="T46" fmla="*/ 0 w 192"/>
                <a:gd name="T47" fmla="*/ 1 h 429"/>
                <a:gd name="T48" fmla="*/ 0 w 192"/>
                <a:gd name="T49" fmla="*/ 0 h 429"/>
                <a:gd name="T50" fmla="*/ 0 w 192"/>
                <a:gd name="T51" fmla="*/ 0 h 429"/>
                <a:gd name="T52" fmla="*/ 0 w 192"/>
                <a:gd name="T53" fmla="*/ 0 h 429"/>
                <a:gd name="T54" fmla="*/ 0 w 192"/>
                <a:gd name="T55" fmla="*/ 0 h 429"/>
                <a:gd name="T56" fmla="*/ 0 w 192"/>
                <a:gd name="T57" fmla="*/ 0 h 429"/>
                <a:gd name="T58" fmla="*/ 0 w 192"/>
                <a:gd name="T59" fmla="*/ 0 h 429"/>
                <a:gd name="T60" fmla="*/ 0 w 192"/>
                <a:gd name="T61" fmla="*/ 0 h 429"/>
                <a:gd name="T62" fmla="*/ 0 w 192"/>
                <a:gd name="T63" fmla="*/ 0 h 429"/>
                <a:gd name="T64" fmla="*/ 0 w 192"/>
                <a:gd name="T65" fmla="*/ 0 h 429"/>
                <a:gd name="T66" fmla="*/ 0 w 192"/>
                <a:gd name="T67" fmla="*/ 0 h 429"/>
                <a:gd name="T68" fmla="*/ 0 w 192"/>
                <a:gd name="T69" fmla="*/ 0 h 429"/>
                <a:gd name="T70" fmla="*/ 0 w 192"/>
                <a:gd name="T71" fmla="*/ 0 h 429"/>
                <a:gd name="T72" fmla="*/ 0 w 192"/>
                <a:gd name="T73" fmla="*/ 0 h 429"/>
                <a:gd name="T74" fmla="*/ 0 w 192"/>
                <a:gd name="T75" fmla="*/ 0 h 429"/>
                <a:gd name="T76" fmla="*/ 0 w 192"/>
                <a:gd name="T77" fmla="*/ 0 h 429"/>
                <a:gd name="T78" fmla="*/ 0 w 192"/>
                <a:gd name="T79" fmla="*/ 0 h 429"/>
                <a:gd name="T80" fmla="*/ 0 w 192"/>
                <a:gd name="T81" fmla="*/ 0 h 429"/>
                <a:gd name="T82" fmla="*/ 0 w 192"/>
                <a:gd name="T83" fmla="*/ 0 h 429"/>
                <a:gd name="T84" fmla="*/ 0 w 192"/>
                <a:gd name="T85" fmla="*/ 0 h 429"/>
                <a:gd name="T86" fmla="*/ 0 w 192"/>
                <a:gd name="T87" fmla="*/ 0 h 429"/>
                <a:gd name="T88" fmla="*/ 0 w 192"/>
                <a:gd name="T89" fmla="*/ 0 h 429"/>
                <a:gd name="T90" fmla="*/ 0 w 192"/>
                <a:gd name="T91" fmla="*/ 0 h 429"/>
                <a:gd name="T92" fmla="*/ 0 w 192"/>
                <a:gd name="T93" fmla="*/ 0 h 4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92" h="429">
                  <a:moveTo>
                    <a:pt x="115" y="0"/>
                  </a:moveTo>
                  <a:lnTo>
                    <a:pt x="0" y="429"/>
                  </a:lnTo>
                  <a:lnTo>
                    <a:pt x="76" y="429"/>
                  </a:lnTo>
                  <a:lnTo>
                    <a:pt x="80" y="429"/>
                  </a:lnTo>
                  <a:lnTo>
                    <a:pt x="84" y="428"/>
                  </a:lnTo>
                  <a:lnTo>
                    <a:pt x="89" y="427"/>
                  </a:lnTo>
                  <a:lnTo>
                    <a:pt x="94" y="426"/>
                  </a:lnTo>
                  <a:lnTo>
                    <a:pt x="98" y="424"/>
                  </a:lnTo>
                  <a:lnTo>
                    <a:pt x="103" y="422"/>
                  </a:lnTo>
                  <a:lnTo>
                    <a:pt x="107" y="418"/>
                  </a:lnTo>
                  <a:lnTo>
                    <a:pt x="113" y="415"/>
                  </a:lnTo>
                  <a:lnTo>
                    <a:pt x="117" y="411"/>
                  </a:lnTo>
                  <a:lnTo>
                    <a:pt x="121" y="408"/>
                  </a:lnTo>
                  <a:lnTo>
                    <a:pt x="126" y="403"/>
                  </a:lnTo>
                  <a:lnTo>
                    <a:pt x="129" y="398"/>
                  </a:lnTo>
                  <a:lnTo>
                    <a:pt x="133" y="393"/>
                  </a:lnTo>
                  <a:lnTo>
                    <a:pt x="137" y="388"/>
                  </a:lnTo>
                  <a:lnTo>
                    <a:pt x="141" y="382"/>
                  </a:lnTo>
                  <a:lnTo>
                    <a:pt x="144" y="377"/>
                  </a:lnTo>
                  <a:lnTo>
                    <a:pt x="146" y="370"/>
                  </a:lnTo>
                  <a:lnTo>
                    <a:pt x="150" y="365"/>
                  </a:lnTo>
                  <a:lnTo>
                    <a:pt x="152" y="358"/>
                  </a:lnTo>
                  <a:lnTo>
                    <a:pt x="154" y="352"/>
                  </a:lnTo>
                  <a:lnTo>
                    <a:pt x="156" y="346"/>
                  </a:lnTo>
                  <a:lnTo>
                    <a:pt x="188" y="226"/>
                  </a:lnTo>
                  <a:lnTo>
                    <a:pt x="189" y="221"/>
                  </a:lnTo>
                  <a:lnTo>
                    <a:pt x="191" y="214"/>
                  </a:lnTo>
                  <a:lnTo>
                    <a:pt x="191" y="208"/>
                  </a:lnTo>
                  <a:lnTo>
                    <a:pt x="192" y="202"/>
                  </a:lnTo>
                  <a:lnTo>
                    <a:pt x="192" y="197"/>
                  </a:lnTo>
                  <a:lnTo>
                    <a:pt x="192" y="190"/>
                  </a:lnTo>
                  <a:lnTo>
                    <a:pt x="191" y="185"/>
                  </a:lnTo>
                  <a:lnTo>
                    <a:pt x="190" y="179"/>
                  </a:lnTo>
                  <a:lnTo>
                    <a:pt x="189" y="175"/>
                  </a:lnTo>
                  <a:lnTo>
                    <a:pt x="188" y="170"/>
                  </a:lnTo>
                  <a:lnTo>
                    <a:pt x="186" y="165"/>
                  </a:lnTo>
                  <a:lnTo>
                    <a:pt x="184" y="162"/>
                  </a:lnTo>
                  <a:lnTo>
                    <a:pt x="181" y="158"/>
                  </a:lnTo>
                  <a:lnTo>
                    <a:pt x="178" y="154"/>
                  </a:lnTo>
                  <a:lnTo>
                    <a:pt x="175" y="152"/>
                  </a:lnTo>
                  <a:lnTo>
                    <a:pt x="172" y="149"/>
                  </a:lnTo>
                  <a:lnTo>
                    <a:pt x="168" y="147"/>
                  </a:lnTo>
                  <a:lnTo>
                    <a:pt x="164" y="146"/>
                  </a:lnTo>
                  <a:lnTo>
                    <a:pt x="161" y="144"/>
                  </a:lnTo>
                  <a:lnTo>
                    <a:pt x="156" y="143"/>
                  </a:lnTo>
                  <a:lnTo>
                    <a:pt x="152" y="143"/>
                  </a:lnTo>
                  <a:lnTo>
                    <a:pt x="77"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50" name="Line 24"/>
            <p:cNvSpPr>
              <a:spLocks noChangeShapeType="1"/>
            </p:cNvSpPr>
            <p:nvPr/>
          </p:nvSpPr>
          <p:spPr bwMode="auto">
            <a:xfrm flipH="1">
              <a:off x="2727" y="2130"/>
              <a:ext cx="6"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51" name="Line 25"/>
            <p:cNvSpPr>
              <a:spLocks noChangeShapeType="1"/>
            </p:cNvSpPr>
            <p:nvPr/>
          </p:nvSpPr>
          <p:spPr bwMode="auto">
            <a:xfrm flipH="1">
              <a:off x="2806" y="2730"/>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52" name="Freeform 26"/>
            <p:cNvSpPr>
              <a:spLocks/>
            </p:cNvSpPr>
            <p:nvPr/>
          </p:nvSpPr>
          <p:spPr bwMode="auto">
            <a:xfrm>
              <a:off x="2801" y="2719"/>
              <a:ext cx="5" cy="11"/>
            </a:xfrm>
            <a:custGeom>
              <a:avLst/>
              <a:gdLst>
                <a:gd name="T0" fmla="*/ 0 w 40"/>
                <a:gd name="T1" fmla="*/ 0 h 84"/>
                <a:gd name="T2" fmla="*/ 0 w 40"/>
                <a:gd name="T3" fmla="*/ 0 h 84"/>
                <a:gd name="T4" fmla="*/ 0 w 40"/>
                <a:gd name="T5" fmla="*/ 0 h 84"/>
                <a:gd name="T6" fmla="*/ 0 w 40"/>
                <a:gd name="T7" fmla="*/ 0 h 84"/>
                <a:gd name="T8" fmla="*/ 0 w 40"/>
                <a:gd name="T9" fmla="*/ 0 h 84"/>
                <a:gd name="T10" fmla="*/ 0 w 40"/>
                <a:gd name="T11" fmla="*/ 0 h 84"/>
                <a:gd name="T12" fmla="*/ 0 w 40"/>
                <a:gd name="T13" fmla="*/ 0 h 84"/>
                <a:gd name="T14" fmla="*/ 0 w 40"/>
                <a:gd name="T15" fmla="*/ 0 h 84"/>
                <a:gd name="T16" fmla="*/ 0 w 40"/>
                <a:gd name="T17" fmla="*/ 0 h 84"/>
                <a:gd name="T18" fmla="*/ 0 w 40"/>
                <a:gd name="T19" fmla="*/ 0 h 84"/>
                <a:gd name="T20" fmla="*/ 0 w 40"/>
                <a:gd name="T21" fmla="*/ 0 h 84"/>
                <a:gd name="T22" fmla="*/ 0 w 40"/>
                <a:gd name="T23" fmla="*/ 0 h 84"/>
                <a:gd name="T24" fmla="*/ 0 w 40"/>
                <a:gd name="T25" fmla="*/ 0 h 84"/>
                <a:gd name="T26" fmla="*/ 0 w 40"/>
                <a:gd name="T27" fmla="*/ 0 h 84"/>
                <a:gd name="T28" fmla="*/ 0 w 40"/>
                <a:gd name="T29" fmla="*/ 0 h 84"/>
                <a:gd name="T30" fmla="*/ 0 w 40"/>
                <a:gd name="T31" fmla="*/ 0 h 84"/>
                <a:gd name="T32" fmla="*/ 0 w 40"/>
                <a:gd name="T33" fmla="*/ 0 h 84"/>
                <a:gd name="T34" fmla="*/ 0 w 40"/>
                <a:gd name="T35" fmla="*/ 0 h 84"/>
                <a:gd name="T36" fmla="*/ 0 w 40"/>
                <a:gd name="T37" fmla="*/ 0 h 84"/>
                <a:gd name="T38" fmla="*/ 0 w 40"/>
                <a:gd name="T39" fmla="*/ 0 h 84"/>
                <a:gd name="T40" fmla="*/ 0 w 40"/>
                <a:gd name="T41" fmla="*/ 0 h 84"/>
                <a:gd name="T42" fmla="*/ 0 w 40"/>
                <a:gd name="T43" fmla="*/ 0 h 84"/>
                <a:gd name="T44" fmla="*/ 0 w 40"/>
                <a:gd name="T45" fmla="*/ 0 h 8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84">
                  <a:moveTo>
                    <a:pt x="4" y="0"/>
                  </a:moveTo>
                  <a:lnTo>
                    <a:pt x="3" y="7"/>
                  </a:lnTo>
                  <a:lnTo>
                    <a:pt x="2" y="12"/>
                  </a:lnTo>
                  <a:lnTo>
                    <a:pt x="0" y="19"/>
                  </a:lnTo>
                  <a:lnTo>
                    <a:pt x="0" y="24"/>
                  </a:lnTo>
                  <a:lnTo>
                    <a:pt x="0" y="30"/>
                  </a:lnTo>
                  <a:lnTo>
                    <a:pt x="0" y="35"/>
                  </a:lnTo>
                  <a:lnTo>
                    <a:pt x="0" y="41"/>
                  </a:lnTo>
                  <a:lnTo>
                    <a:pt x="2" y="46"/>
                  </a:lnTo>
                  <a:lnTo>
                    <a:pt x="3" y="50"/>
                  </a:lnTo>
                  <a:lnTo>
                    <a:pt x="4" y="55"/>
                  </a:lnTo>
                  <a:lnTo>
                    <a:pt x="5" y="59"/>
                  </a:lnTo>
                  <a:lnTo>
                    <a:pt x="7" y="64"/>
                  </a:lnTo>
                  <a:lnTo>
                    <a:pt x="9" y="68"/>
                  </a:lnTo>
                  <a:lnTo>
                    <a:pt x="12" y="71"/>
                  </a:lnTo>
                  <a:lnTo>
                    <a:pt x="15" y="73"/>
                  </a:lnTo>
                  <a:lnTo>
                    <a:pt x="18" y="77"/>
                  </a:lnTo>
                  <a:lnTo>
                    <a:pt x="21" y="79"/>
                  </a:lnTo>
                  <a:lnTo>
                    <a:pt x="24" y="81"/>
                  </a:lnTo>
                  <a:lnTo>
                    <a:pt x="28" y="82"/>
                  </a:lnTo>
                  <a:lnTo>
                    <a:pt x="32" y="83"/>
                  </a:lnTo>
                  <a:lnTo>
                    <a:pt x="36" y="84"/>
                  </a:lnTo>
                  <a:lnTo>
                    <a:pt x="4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53" name="Line 27"/>
            <p:cNvSpPr>
              <a:spLocks noChangeShapeType="1"/>
            </p:cNvSpPr>
            <p:nvPr/>
          </p:nvSpPr>
          <p:spPr bwMode="auto">
            <a:xfrm flipV="1">
              <a:off x="2801" y="2704"/>
              <a:ext cx="5"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54" name="Freeform 28"/>
            <p:cNvSpPr>
              <a:spLocks/>
            </p:cNvSpPr>
            <p:nvPr/>
          </p:nvSpPr>
          <p:spPr bwMode="auto">
            <a:xfrm>
              <a:off x="2806" y="2694"/>
              <a:ext cx="10" cy="10"/>
            </a:xfrm>
            <a:custGeom>
              <a:avLst/>
              <a:gdLst>
                <a:gd name="T0" fmla="*/ 0 w 80"/>
                <a:gd name="T1" fmla="*/ 0 h 83"/>
                <a:gd name="T2" fmla="*/ 0 w 80"/>
                <a:gd name="T3" fmla="*/ 0 h 83"/>
                <a:gd name="T4" fmla="*/ 0 w 80"/>
                <a:gd name="T5" fmla="*/ 0 h 83"/>
                <a:gd name="T6" fmla="*/ 0 w 80"/>
                <a:gd name="T7" fmla="*/ 0 h 83"/>
                <a:gd name="T8" fmla="*/ 0 w 80"/>
                <a:gd name="T9" fmla="*/ 0 h 83"/>
                <a:gd name="T10" fmla="*/ 0 w 80"/>
                <a:gd name="T11" fmla="*/ 0 h 83"/>
                <a:gd name="T12" fmla="*/ 0 w 80"/>
                <a:gd name="T13" fmla="*/ 0 h 83"/>
                <a:gd name="T14" fmla="*/ 0 w 80"/>
                <a:gd name="T15" fmla="*/ 0 h 83"/>
                <a:gd name="T16" fmla="*/ 0 w 80"/>
                <a:gd name="T17" fmla="*/ 0 h 83"/>
                <a:gd name="T18" fmla="*/ 0 w 80"/>
                <a:gd name="T19" fmla="*/ 0 h 83"/>
                <a:gd name="T20" fmla="*/ 0 w 80"/>
                <a:gd name="T21" fmla="*/ 0 h 83"/>
                <a:gd name="T22" fmla="*/ 0 w 80"/>
                <a:gd name="T23" fmla="*/ 0 h 83"/>
                <a:gd name="T24" fmla="*/ 0 w 80"/>
                <a:gd name="T25" fmla="*/ 0 h 83"/>
                <a:gd name="T26" fmla="*/ 0 w 80"/>
                <a:gd name="T27" fmla="*/ 0 h 83"/>
                <a:gd name="T28" fmla="*/ 0 w 80"/>
                <a:gd name="T29" fmla="*/ 0 h 83"/>
                <a:gd name="T30" fmla="*/ 0 w 80"/>
                <a:gd name="T31" fmla="*/ 0 h 83"/>
                <a:gd name="T32" fmla="*/ 0 w 80"/>
                <a:gd name="T33" fmla="*/ 0 h 83"/>
                <a:gd name="T34" fmla="*/ 0 w 80"/>
                <a:gd name="T35" fmla="*/ 0 h 83"/>
                <a:gd name="T36" fmla="*/ 0 w 80"/>
                <a:gd name="T37" fmla="*/ 0 h 83"/>
                <a:gd name="T38" fmla="*/ 0 w 80"/>
                <a:gd name="T39" fmla="*/ 0 h 83"/>
                <a:gd name="T40" fmla="*/ 0 w 80"/>
                <a:gd name="T41" fmla="*/ 0 h 83"/>
                <a:gd name="T42" fmla="*/ 0 w 80"/>
                <a:gd name="T43" fmla="*/ 0 h 83"/>
                <a:gd name="T44" fmla="*/ 0 w 80"/>
                <a:gd name="T45" fmla="*/ 0 h 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0" h="83">
                  <a:moveTo>
                    <a:pt x="80" y="0"/>
                  </a:moveTo>
                  <a:lnTo>
                    <a:pt x="77" y="0"/>
                  </a:lnTo>
                  <a:lnTo>
                    <a:pt x="72" y="0"/>
                  </a:lnTo>
                  <a:lnTo>
                    <a:pt x="68" y="1"/>
                  </a:lnTo>
                  <a:lnTo>
                    <a:pt x="64" y="4"/>
                  </a:lnTo>
                  <a:lnTo>
                    <a:pt x="58" y="6"/>
                  </a:lnTo>
                  <a:lnTo>
                    <a:pt x="54" y="8"/>
                  </a:lnTo>
                  <a:lnTo>
                    <a:pt x="50" y="10"/>
                  </a:lnTo>
                  <a:lnTo>
                    <a:pt x="45" y="13"/>
                  </a:lnTo>
                  <a:lnTo>
                    <a:pt x="41" y="17"/>
                  </a:lnTo>
                  <a:lnTo>
                    <a:pt x="36" y="20"/>
                  </a:lnTo>
                  <a:lnTo>
                    <a:pt x="33" y="24"/>
                  </a:lnTo>
                  <a:lnTo>
                    <a:pt x="29" y="29"/>
                  </a:lnTo>
                  <a:lnTo>
                    <a:pt x="24" y="33"/>
                  </a:lnTo>
                  <a:lnTo>
                    <a:pt x="21" y="39"/>
                  </a:lnTo>
                  <a:lnTo>
                    <a:pt x="18" y="43"/>
                  </a:lnTo>
                  <a:lnTo>
                    <a:pt x="15" y="48"/>
                  </a:lnTo>
                  <a:lnTo>
                    <a:pt x="11" y="54"/>
                  </a:lnTo>
                  <a:lnTo>
                    <a:pt x="8" y="60"/>
                  </a:lnTo>
                  <a:lnTo>
                    <a:pt x="6" y="66"/>
                  </a:lnTo>
                  <a:lnTo>
                    <a:pt x="4" y="71"/>
                  </a:lnTo>
                  <a:lnTo>
                    <a:pt x="2" y="78"/>
                  </a:lnTo>
                  <a:lnTo>
                    <a:pt x="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55" name="Line 29"/>
            <p:cNvSpPr>
              <a:spLocks noChangeShapeType="1"/>
            </p:cNvSpPr>
            <p:nvPr/>
          </p:nvSpPr>
          <p:spPr bwMode="auto">
            <a:xfrm>
              <a:off x="2816" y="2694"/>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56" name="Line 30"/>
            <p:cNvSpPr>
              <a:spLocks noChangeShapeType="1"/>
            </p:cNvSpPr>
            <p:nvPr/>
          </p:nvSpPr>
          <p:spPr bwMode="auto">
            <a:xfrm flipH="1">
              <a:off x="2919" y="2391"/>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57" name="Freeform 31"/>
            <p:cNvSpPr>
              <a:spLocks/>
            </p:cNvSpPr>
            <p:nvPr/>
          </p:nvSpPr>
          <p:spPr bwMode="auto">
            <a:xfrm>
              <a:off x="2915" y="2382"/>
              <a:ext cx="4" cy="9"/>
            </a:xfrm>
            <a:custGeom>
              <a:avLst/>
              <a:gdLst>
                <a:gd name="T0" fmla="*/ 0 w 34"/>
                <a:gd name="T1" fmla="*/ 0 h 71"/>
                <a:gd name="T2" fmla="*/ 0 w 34"/>
                <a:gd name="T3" fmla="*/ 0 h 71"/>
                <a:gd name="T4" fmla="*/ 0 w 34"/>
                <a:gd name="T5" fmla="*/ 0 h 71"/>
                <a:gd name="T6" fmla="*/ 0 w 34"/>
                <a:gd name="T7" fmla="*/ 0 h 71"/>
                <a:gd name="T8" fmla="*/ 0 w 34"/>
                <a:gd name="T9" fmla="*/ 0 h 71"/>
                <a:gd name="T10" fmla="*/ 0 w 34"/>
                <a:gd name="T11" fmla="*/ 0 h 71"/>
                <a:gd name="T12" fmla="*/ 0 w 34"/>
                <a:gd name="T13" fmla="*/ 0 h 71"/>
                <a:gd name="T14" fmla="*/ 0 w 34"/>
                <a:gd name="T15" fmla="*/ 0 h 71"/>
                <a:gd name="T16" fmla="*/ 0 w 34"/>
                <a:gd name="T17" fmla="*/ 0 h 71"/>
                <a:gd name="T18" fmla="*/ 0 w 34"/>
                <a:gd name="T19" fmla="*/ 0 h 71"/>
                <a:gd name="T20" fmla="*/ 0 w 34"/>
                <a:gd name="T21" fmla="*/ 0 h 71"/>
                <a:gd name="T22" fmla="*/ 0 w 34"/>
                <a:gd name="T23" fmla="*/ 0 h 71"/>
                <a:gd name="T24" fmla="*/ 0 w 34"/>
                <a:gd name="T25" fmla="*/ 0 h 71"/>
                <a:gd name="T26" fmla="*/ 0 w 34"/>
                <a:gd name="T27" fmla="*/ 0 h 71"/>
                <a:gd name="T28" fmla="*/ 0 w 34"/>
                <a:gd name="T29" fmla="*/ 0 h 71"/>
                <a:gd name="T30" fmla="*/ 0 w 34"/>
                <a:gd name="T31" fmla="*/ 0 h 71"/>
                <a:gd name="T32" fmla="*/ 0 w 34"/>
                <a:gd name="T33" fmla="*/ 0 h 71"/>
                <a:gd name="T34" fmla="*/ 0 w 34"/>
                <a:gd name="T35" fmla="*/ 0 h 71"/>
                <a:gd name="T36" fmla="*/ 0 w 34"/>
                <a:gd name="T37" fmla="*/ 0 h 71"/>
                <a:gd name="T38" fmla="*/ 0 w 34"/>
                <a:gd name="T39" fmla="*/ 0 h 71"/>
                <a:gd name="T40" fmla="*/ 0 w 34"/>
                <a:gd name="T41" fmla="*/ 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71">
                  <a:moveTo>
                    <a:pt x="3" y="0"/>
                  </a:moveTo>
                  <a:lnTo>
                    <a:pt x="2" y="5"/>
                  </a:lnTo>
                  <a:lnTo>
                    <a:pt x="1" y="11"/>
                  </a:lnTo>
                  <a:lnTo>
                    <a:pt x="0" y="16"/>
                  </a:lnTo>
                  <a:lnTo>
                    <a:pt x="0" y="21"/>
                  </a:lnTo>
                  <a:lnTo>
                    <a:pt x="0" y="27"/>
                  </a:lnTo>
                  <a:lnTo>
                    <a:pt x="0" y="32"/>
                  </a:lnTo>
                  <a:lnTo>
                    <a:pt x="1" y="37"/>
                  </a:lnTo>
                  <a:lnTo>
                    <a:pt x="2" y="41"/>
                  </a:lnTo>
                  <a:lnTo>
                    <a:pt x="3" y="45"/>
                  </a:lnTo>
                  <a:lnTo>
                    <a:pt x="4" y="50"/>
                  </a:lnTo>
                  <a:lnTo>
                    <a:pt x="6" y="54"/>
                  </a:lnTo>
                  <a:lnTo>
                    <a:pt x="9" y="57"/>
                  </a:lnTo>
                  <a:lnTo>
                    <a:pt x="11" y="61"/>
                  </a:lnTo>
                  <a:lnTo>
                    <a:pt x="13" y="63"/>
                  </a:lnTo>
                  <a:lnTo>
                    <a:pt x="16" y="65"/>
                  </a:lnTo>
                  <a:lnTo>
                    <a:pt x="20" y="67"/>
                  </a:lnTo>
                  <a:lnTo>
                    <a:pt x="23" y="69"/>
                  </a:lnTo>
                  <a:lnTo>
                    <a:pt x="26" y="71"/>
                  </a:lnTo>
                  <a:lnTo>
                    <a:pt x="30" y="71"/>
                  </a:lnTo>
                  <a:lnTo>
                    <a:pt x="34"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58" name="Line 32"/>
            <p:cNvSpPr>
              <a:spLocks noChangeShapeType="1"/>
            </p:cNvSpPr>
            <p:nvPr/>
          </p:nvSpPr>
          <p:spPr bwMode="auto">
            <a:xfrm flipV="1">
              <a:off x="2916" y="2367"/>
              <a:ext cx="3"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59" name="Freeform 33"/>
            <p:cNvSpPr>
              <a:spLocks/>
            </p:cNvSpPr>
            <p:nvPr/>
          </p:nvSpPr>
          <p:spPr bwMode="auto">
            <a:xfrm>
              <a:off x="2919" y="2355"/>
              <a:ext cx="18" cy="12"/>
            </a:xfrm>
            <a:custGeom>
              <a:avLst/>
              <a:gdLst>
                <a:gd name="T0" fmla="*/ 0 w 138"/>
                <a:gd name="T1" fmla="*/ 0 h 96"/>
                <a:gd name="T2" fmla="*/ 0 w 138"/>
                <a:gd name="T3" fmla="*/ 0 h 96"/>
                <a:gd name="T4" fmla="*/ 0 w 138"/>
                <a:gd name="T5" fmla="*/ 0 h 96"/>
                <a:gd name="T6" fmla="*/ 0 w 138"/>
                <a:gd name="T7" fmla="*/ 0 h 96"/>
                <a:gd name="T8" fmla="*/ 0 w 138"/>
                <a:gd name="T9" fmla="*/ 0 h 96"/>
                <a:gd name="T10" fmla="*/ 0 w 138"/>
                <a:gd name="T11" fmla="*/ 0 h 96"/>
                <a:gd name="T12" fmla="*/ 0 w 138"/>
                <a:gd name="T13" fmla="*/ 0 h 96"/>
                <a:gd name="T14" fmla="*/ 0 w 138"/>
                <a:gd name="T15" fmla="*/ 0 h 96"/>
                <a:gd name="T16" fmla="*/ 0 w 138"/>
                <a:gd name="T17" fmla="*/ 0 h 96"/>
                <a:gd name="T18" fmla="*/ 0 w 138"/>
                <a:gd name="T19" fmla="*/ 0 h 96"/>
                <a:gd name="T20" fmla="*/ 0 w 138"/>
                <a:gd name="T21" fmla="*/ 0 h 96"/>
                <a:gd name="T22" fmla="*/ 0 w 138"/>
                <a:gd name="T23" fmla="*/ 0 h 96"/>
                <a:gd name="T24" fmla="*/ 0 w 138"/>
                <a:gd name="T25" fmla="*/ 0 h 96"/>
                <a:gd name="T26" fmla="*/ 0 w 138"/>
                <a:gd name="T27" fmla="*/ 0 h 96"/>
                <a:gd name="T28" fmla="*/ 0 w 138"/>
                <a:gd name="T29" fmla="*/ 0 h 96"/>
                <a:gd name="T30" fmla="*/ 0 w 138"/>
                <a:gd name="T31" fmla="*/ 0 h 96"/>
                <a:gd name="T32" fmla="*/ 0 w 138"/>
                <a:gd name="T33" fmla="*/ 0 h 96"/>
                <a:gd name="T34" fmla="*/ 0 w 138"/>
                <a:gd name="T35" fmla="*/ 0 h 96"/>
                <a:gd name="T36" fmla="*/ 0 w 138"/>
                <a:gd name="T37" fmla="*/ 0 h 96"/>
                <a:gd name="T38" fmla="*/ 0 w 138"/>
                <a:gd name="T39" fmla="*/ 0 h 96"/>
                <a:gd name="T40" fmla="*/ 0 w 138"/>
                <a:gd name="T41" fmla="*/ 0 h 96"/>
                <a:gd name="T42" fmla="*/ 0 w 138"/>
                <a:gd name="T43" fmla="*/ 0 h 96"/>
                <a:gd name="T44" fmla="*/ 0 w 138"/>
                <a:gd name="T45" fmla="*/ 0 h 96"/>
                <a:gd name="T46" fmla="*/ 0 w 138"/>
                <a:gd name="T47" fmla="*/ 0 h 96"/>
                <a:gd name="T48" fmla="*/ 0 w 138"/>
                <a:gd name="T49" fmla="*/ 0 h 96"/>
                <a:gd name="T50" fmla="*/ 0 w 138"/>
                <a:gd name="T51" fmla="*/ 0 h 96"/>
                <a:gd name="T52" fmla="*/ 0 w 138"/>
                <a:gd name="T53" fmla="*/ 0 h 96"/>
                <a:gd name="T54" fmla="*/ 0 w 138"/>
                <a:gd name="T55" fmla="*/ 0 h 96"/>
                <a:gd name="T56" fmla="*/ 0 w 138"/>
                <a:gd name="T57" fmla="*/ 0 h 96"/>
                <a:gd name="T58" fmla="*/ 0 w 138"/>
                <a:gd name="T59" fmla="*/ 0 h 96"/>
                <a:gd name="T60" fmla="*/ 0 w 138"/>
                <a:gd name="T61" fmla="*/ 0 h 96"/>
                <a:gd name="T62" fmla="*/ 0 w 138"/>
                <a:gd name="T63" fmla="*/ 0 h 96"/>
                <a:gd name="T64" fmla="*/ 0 w 138"/>
                <a:gd name="T65" fmla="*/ 0 h 96"/>
                <a:gd name="T66" fmla="*/ 0 w 138"/>
                <a:gd name="T67" fmla="*/ 0 h 96"/>
                <a:gd name="T68" fmla="*/ 0 w 138"/>
                <a:gd name="T69" fmla="*/ 0 h 96"/>
                <a:gd name="T70" fmla="*/ 0 w 138"/>
                <a:gd name="T71" fmla="*/ 0 h 96"/>
                <a:gd name="T72" fmla="*/ 0 w 138"/>
                <a:gd name="T73" fmla="*/ 0 h 96"/>
                <a:gd name="T74" fmla="*/ 0 w 138"/>
                <a:gd name="T75" fmla="*/ 0 h 96"/>
                <a:gd name="T76" fmla="*/ 0 w 138"/>
                <a:gd name="T77" fmla="*/ 0 h 96"/>
                <a:gd name="T78" fmla="*/ 0 w 138"/>
                <a:gd name="T79" fmla="*/ 0 h 96"/>
                <a:gd name="T80" fmla="*/ 0 w 138"/>
                <a:gd name="T81" fmla="*/ 0 h 96"/>
                <a:gd name="T82" fmla="*/ 0 w 138"/>
                <a:gd name="T83" fmla="*/ 0 h 96"/>
                <a:gd name="T84" fmla="*/ 0 w 138"/>
                <a:gd name="T85" fmla="*/ 0 h 96"/>
                <a:gd name="T86" fmla="*/ 0 w 138"/>
                <a:gd name="T87" fmla="*/ 0 h 96"/>
                <a:gd name="T88" fmla="*/ 0 w 138"/>
                <a:gd name="T89" fmla="*/ 0 h 96"/>
                <a:gd name="T90" fmla="*/ 0 w 138"/>
                <a:gd name="T91" fmla="*/ 0 h 96"/>
                <a:gd name="T92" fmla="*/ 0 w 138"/>
                <a:gd name="T93" fmla="*/ 0 h 9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8" h="96">
                  <a:moveTo>
                    <a:pt x="134" y="96"/>
                  </a:moveTo>
                  <a:lnTo>
                    <a:pt x="135" y="89"/>
                  </a:lnTo>
                  <a:lnTo>
                    <a:pt x="136" y="83"/>
                  </a:lnTo>
                  <a:lnTo>
                    <a:pt x="137" y="76"/>
                  </a:lnTo>
                  <a:lnTo>
                    <a:pt x="138" y="69"/>
                  </a:lnTo>
                  <a:lnTo>
                    <a:pt x="138" y="63"/>
                  </a:lnTo>
                  <a:lnTo>
                    <a:pt x="138" y="57"/>
                  </a:lnTo>
                  <a:lnTo>
                    <a:pt x="137" y="51"/>
                  </a:lnTo>
                  <a:lnTo>
                    <a:pt x="137" y="45"/>
                  </a:lnTo>
                  <a:lnTo>
                    <a:pt x="136" y="40"/>
                  </a:lnTo>
                  <a:lnTo>
                    <a:pt x="135" y="35"/>
                  </a:lnTo>
                  <a:lnTo>
                    <a:pt x="133" y="30"/>
                  </a:lnTo>
                  <a:lnTo>
                    <a:pt x="131" y="26"/>
                  </a:lnTo>
                  <a:lnTo>
                    <a:pt x="129" y="21"/>
                  </a:lnTo>
                  <a:lnTo>
                    <a:pt x="126" y="17"/>
                  </a:lnTo>
                  <a:lnTo>
                    <a:pt x="123" y="14"/>
                  </a:lnTo>
                  <a:lnTo>
                    <a:pt x="120" y="11"/>
                  </a:lnTo>
                  <a:lnTo>
                    <a:pt x="117" y="7"/>
                  </a:lnTo>
                  <a:lnTo>
                    <a:pt x="113" y="5"/>
                  </a:lnTo>
                  <a:lnTo>
                    <a:pt x="109" y="3"/>
                  </a:lnTo>
                  <a:lnTo>
                    <a:pt x="106" y="2"/>
                  </a:lnTo>
                  <a:lnTo>
                    <a:pt x="101" y="1"/>
                  </a:lnTo>
                  <a:lnTo>
                    <a:pt x="97" y="0"/>
                  </a:lnTo>
                  <a:lnTo>
                    <a:pt x="93" y="0"/>
                  </a:lnTo>
                  <a:lnTo>
                    <a:pt x="88" y="0"/>
                  </a:lnTo>
                  <a:lnTo>
                    <a:pt x="83" y="1"/>
                  </a:lnTo>
                  <a:lnTo>
                    <a:pt x="78" y="2"/>
                  </a:lnTo>
                  <a:lnTo>
                    <a:pt x="73" y="3"/>
                  </a:lnTo>
                  <a:lnTo>
                    <a:pt x="69" y="5"/>
                  </a:lnTo>
                  <a:lnTo>
                    <a:pt x="64" y="7"/>
                  </a:lnTo>
                  <a:lnTo>
                    <a:pt x="59" y="11"/>
                  </a:lnTo>
                  <a:lnTo>
                    <a:pt x="54" y="14"/>
                  </a:lnTo>
                  <a:lnTo>
                    <a:pt x="49" y="17"/>
                  </a:lnTo>
                  <a:lnTo>
                    <a:pt x="45" y="21"/>
                  </a:lnTo>
                  <a:lnTo>
                    <a:pt x="40" y="26"/>
                  </a:lnTo>
                  <a:lnTo>
                    <a:pt x="36" y="30"/>
                  </a:lnTo>
                  <a:lnTo>
                    <a:pt x="31" y="35"/>
                  </a:lnTo>
                  <a:lnTo>
                    <a:pt x="27" y="40"/>
                  </a:lnTo>
                  <a:lnTo>
                    <a:pt x="23" y="45"/>
                  </a:lnTo>
                  <a:lnTo>
                    <a:pt x="19" y="51"/>
                  </a:lnTo>
                  <a:lnTo>
                    <a:pt x="16" y="57"/>
                  </a:lnTo>
                  <a:lnTo>
                    <a:pt x="13" y="63"/>
                  </a:lnTo>
                  <a:lnTo>
                    <a:pt x="10" y="69"/>
                  </a:lnTo>
                  <a:lnTo>
                    <a:pt x="6" y="76"/>
                  </a:lnTo>
                  <a:lnTo>
                    <a:pt x="4" y="83"/>
                  </a:lnTo>
                  <a:lnTo>
                    <a:pt x="2" y="89"/>
                  </a:lnTo>
                  <a:lnTo>
                    <a:pt x="0"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60" name="Freeform 34"/>
            <p:cNvSpPr>
              <a:spLocks/>
            </p:cNvSpPr>
            <p:nvPr/>
          </p:nvSpPr>
          <p:spPr bwMode="auto">
            <a:xfrm>
              <a:off x="2918" y="2367"/>
              <a:ext cx="18" cy="6"/>
            </a:xfrm>
            <a:custGeom>
              <a:avLst/>
              <a:gdLst>
                <a:gd name="T0" fmla="*/ 0 w 146"/>
                <a:gd name="T1" fmla="*/ 0 h 47"/>
                <a:gd name="T2" fmla="*/ 0 w 146"/>
                <a:gd name="T3" fmla="*/ 0 h 47"/>
                <a:gd name="T4" fmla="*/ 0 w 146"/>
                <a:gd name="T5" fmla="*/ 0 h 47"/>
                <a:gd name="T6" fmla="*/ 0 60000 65536"/>
                <a:gd name="T7" fmla="*/ 0 60000 65536"/>
                <a:gd name="T8" fmla="*/ 0 60000 65536"/>
              </a:gdLst>
              <a:ahLst/>
              <a:cxnLst>
                <a:cxn ang="T6">
                  <a:pos x="T0" y="T1"/>
                </a:cxn>
                <a:cxn ang="T7">
                  <a:pos x="T2" y="T3"/>
                </a:cxn>
                <a:cxn ang="T8">
                  <a:pos x="T4" y="T5"/>
                </a:cxn>
              </a:cxnLst>
              <a:rect l="0" t="0" r="r" b="b"/>
              <a:pathLst>
                <a:path w="146" h="47">
                  <a:moveTo>
                    <a:pt x="146" y="0"/>
                  </a:moveTo>
                  <a:lnTo>
                    <a:pt x="133" y="4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61" name="Line 35"/>
            <p:cNvSpPr>
              <a:spLocks noChangeShapeType="1"/>
            </p:cNvSpPr>
            <p:nvPr/>
          </p:nvSpPr>
          <p:spPr bwMode="auto">
            <a:xfrm flipH="1">
              <a:off x="2950" y="2337"/>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62" name="Line 36"/>
            <p:cNvSpPr>
              <a:spLocks noChangeShapeType="1"/>
            </p:cNvSpPr>
            <p:nvPr/>
          </p:nvSpPr>
          <p:spPr bwMode="auto">
            <a:xfrm flipH="1">
              <a:off x="3034" y="2394"/>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63" name="Freeform 37"/>
            <p:cNvSpPr>
              <a:spLocks/>
            </p:cNvSpPr>
            <p:nvPr/>
          </p:nvSpPr>
          <p:spPr bwMode="auto">
            <a:xfrm>
              <a:off x="3029" y="2385"/>
              <a:ext cx="5" cy="9"/>
            </a:xfrm>
            <a:custGeom>
              <a:avLst/>
              <a:gdLst>
                <a:gd name="T0" fmla="*/ 0 w 34"/>
                <a:gd name="T1" fmla="*/ 0 h 70"/>
                <a:gd name="T2" fmla="*/ 0 w 34"/>
                <a:gd name="T3" fmla="*/ 0 h 70"/>
                <a:gd name="T4" fmla="*/ 0 w 34"/>
                <a:gd name="T5" fmla="*/ 0 h 70"/>
                <a:gd name="T6" fmla="*/ 0 w 34"/>
                <a:gd name="T7" fmla="*/ 0 h 70"/>
                <a:gd name="T8" fmla="*/ 0 w 34"/>
                <a:gd name="T9" fmla="*/ 0 h 70"/>
                <a:gd name="T10" fmla="*/ 0 w 34"/>
                <a:gd name="T11" fmla="*/ 0 h 70"/>
                <a:gd name="T12" fmla="*/ 0 w 34"/>
                <a:gd name="T13" fmla="*/ 0 h 70"/>
                <a:gd name="T14" fmla="*/ 0 w 34"/>
                <a:gd name="T15" fmla="*/ 0 h 70"/>
                <a:gd name="T16" fmla="*/ 0 w 34"/>
                <a:gd name="T17" fmla="*/ 0 h 70"/>
                <a:gd name="T18" fmla="*/ 0 w 34"/>
                <a:gd name="T19" fmla="*/ 0 h 70"/>
                <a:gd name="T20" fmla="*/ 0 w 34"/>
                <a:gd name="T21" fmla="*/ 0 h 70"/>
                <a:gd name="T22" fmla="*/ 0 w 34"/>
                <a:gd name="T23" fmla="*/ 0 h 70"/>
                <a:gd name="T24" fmla="*/ 0 w 34"/>
                <a:gd name="T25" fmla="*/ 0 h 70"/>
                <a:gd name="T26" fmla="*/ 0 w 34"/>
                <a:gd name="T27" fmla="*/ 0 h 70"/>
                <a:gd name="T28" fmla="*/ 0 w 34"/>
                <a:gd name="T29" fmla="*/ 0 h 70"/>
                <a:gd name="T30" fmla="*/ 0 w 34"/>
                <a:gd name="T31" fmla="*/ 0 h 70"/>
                <a:gd name="T32" fmla="*/ 0 w 34"/>
                <a:gd name="T33" fmla="*/ 0 h 70"/>
                <a:gd name="T34" fmla="*/ 0 w 34"/>
                <a:gd name="T35" fmla="*/ 0 h 70"/>
                <a:gd name="T36" fmla="*/ 0 w 34"/>
                <a:gd name="T37" fmla="*/ 0 h 70"/>
                <a:gd name="T38" fmla="*/ 0 w 34"/>
                <a:gd name="T39" fmla="*/ 0 h 70"/>
                <a:gd name="T40" fmla="*/ 0 w 34"/>
                <a:gd name="T41" fmla="*/ 0 h 70"/>
                <a:gd name="T42" fmla="*/ 0 w 34"/>
                <a:gd name="T43" fmla="*/ 0 h 70"/>
                <a:gd name="T44" fmla="*/ 0 w 34"/>
                <a:gd name="T45" fmla="*/ 0 h 70"/>
                <a:gd name="T46" fmla="*/ 0 w 34"/>
                <a:gd name="T47" fmla="*/ 0 h 70"/>
                <a:gd name="T48" fmla="*/ 0 w 34"/>
                <a:gd name="T49" fmla="*/ 0 h 70"/>
                <a:gd name="T50" fmla="*/ 0 w 34"/>
                <a:gd name="T51" fmla="*/ 0 h 70"/>
                <a:gd name="T52" fmla="*/ 0 w 34"/>
                <a:gd name="T53" fmla="*/ 0 h 70"/>
                <a:gd name="T54" fmla="*/ 0 w 34"/>
                <a:gd name="T55" fmla="*/ 0 h 7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4" h="70">
                  <a:moveTo>
                    <a:pt x="4" y="0"/>
                  </a:moveTo>
                  <a:lnTo>
                    <a:pt x="3" y="4"/>
                  </a:lnTo>
                  <a:lnTo>
                    <a:pt x="1" y="7"/>
                  </a:lnTo>
                  <a:lnTo>
                    <a:pt x="1" y="12"/>
                  </a:lnTo>
                  <a:lnTo>
                    <a:pt x="0" y="16"/>
                  </a:lnTo>
                  <a:lnTo>
                    <a:pt x="0" y="20"/>
                  </a:lnTo>
                  <a:lnTo>
                    <a:pt x="0" y="24"/>
                  </a:lnTo>
                  <a:lnTo>
                    <a:pt x="0" y="28"/>
                  </a:lnTo>
                  <a:lnTo>
                    <a:pt x="0" y="31"/>
                  </a:lnTo>
                  <a:lnTo>
                    <a:pt x="0" y="36"/>
                  </a:lnTo>
                  <a:lnTo>
                    <a:pt x="1" y="39"/>
                  </a:lnTo>
                  <a:lnTo>
                    <a:pt x="1" y="42"/>
                  </a:lnTo>
                  <a:lnTo>
                    <a:pt x="3" y="45"/>
                  </a:lnTo>
                  <a:lnTo>
                    <a:pt x="4" y="49"/>
                  </a:lnTo>
                  <a:lnTo>
                    <a:pt x="6" y="52"/>
                  </a:lnTo>
                  <a:lnTo>
                    <a:pt x="7" y="54"/>
                  </a:lnTo>
                  <a:lnTo>
                    <a:pt x="8" y="56"/>
                  </a:lnTo>
                  <a:lnTo>
                    <a:pt x="10" y="60"/>
                  </a:lnTo>
                  <a:lnTo>
                    <a:pt x="12" y="62"/>
                  </a:lnTo>
                  <a:lnTo>
                    <a:pt x="13" y="63"/>
                  </a:lnTo>
                  <a:lnTo>
                    <a:pt x="16" y="65"/>
                  </a:lnTo>
                  <a:lnTo>
                    <a:pt x="19" y="66"/>
                  </a:lnTo>
                  <a:lnTo>
                    <a:pt x="21" y="68"/>
                  </a:lnTo>
                  <a:lnTo>
                    <a:pt x="23" y="69"/>
                  </a:lnTo>
                  <a:lnTo>
                    <a:pt x="25" y="69"/>
                  </a:lnTo>
                  <a:lnTo>
                    <a:pt x="29" y="70"/>
                  </a:lnTo>
                  <a:lnTo>
                    <a:pt x="32" y="70"/>
                  </a:lnTo>
                  <a:lnTo>
                    <a:pt x="34"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64" name="Line 38"/>
            <p:cNvSpPr>
              <a:spLocks noChangeShapeType="1"/>
            </p:cNvSpPr>
            <p:nvPr/>
          </p:nvSpPr>
          <p:spPr bwMode="auto">
            <a:xfrm flipV="1">
              <a:off x="3030" y="2370"/>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65" name="Freeform 39"/>
            <p:cNvSpPr>
              <a:spLocks/>
            </p:cNvSpPr>
            <p:nvPr/>
          </p:nvSpPr>
          <p:spPr bwMode="auto">
            <a:xfrm>
              <a:off x="3034" y="2358"/>
              <a:ext cx="17" cy="12"/>
            </a:xfrm>
            <a:custGeom>
              <a:avLst/>
              <a:gdLst>
                <a:gd name="T0" fmla="*/ 0 w 139"/>
                <a:gd name="T1" fmla="*/ 0 h 96"/>
                <a:gd name="T2" fmla="*/ 0 w 139"/>
                <a:gd name="T3" fmla="*/ 0 h 96"/>
                <a:gd name="T4" fmla="*/ 0 w 139"/>
                <a:gd name="T5" fmla="*/ 0 h 96"/>
                <a:gd name="T6" fmla="*/ 0 w 139"/>
                <a:gd name="T7" fmla="*/ 0 h 96"/>
                <a:gd name="T8" fmla="*/ 0 w 139"/>
                <a:gd name="T9" fmla="*/ 0 h 96"/>
                <a:gd name="T10" fmla="*/ 0 w 139"/>
                <a:gd name="T11" fmla="*/ 0 h 96"/>
                <a:gd name="T12" fmla="*/ 0 w 139"/>
                <a:gd name="T13" fmla="*/ 0 h 96"/>
                <a:gd name="T14" fmla="*/ 0 w 139"/>
                <a:gd name="T15" fmla="*/ 0 h 96"/>
                <a:gd name="T16" fmla="*/ 0 w 139"/>
                <a:gd name="T17" fmla="*/ 0 h 96"/>
                <a:gd name="T18" fmla="*/ 0 w 139"/>
                <a:gd name="T19" fmla="*/ 0 h 96"/>
                <a:gd name="T20" fmla="*/ 0 w 139"/>
                <a:gd name="T21" fmla="*/ 0 h 96"/>
                <a:gd name="T22" fmla="*/ 0 w 139"/>
                <a:gd name="T23" fmla="*/ 0 h 96"/>
                <a:gd name="T24" fmla="*/ 0 w 139"/>
                <a:gd name="T25" fmla="*/ 0 h 96"/>
                <a:gd name="T26" fmla="*/ 0 w 139"/>
                <a:gd name="T27" fmla="*/ 0 h 96"/>
                <a:gd name="T28" fmla="*/ 0 w 139"/>
                <a:gd name="T29" fmla="*/ 0 h 96"/>
                <a:gd name="T30" fmla="*/ 0 w 139"/>
                <a:gd name="T31" fmla="*/ 0 h 96"/>
                <a:gd name="T32" fmla="*/ 0 w 139"/>
                <a:gd name="T33" fmla="*/ 0 h 96"/>
                <a:gd name="T34" fmla="*/ 0 w 139"/>
                <a:gd name="T35" fmla="*/ 0 h 96"/>
                <a:gd name="T36" fmla="*/ 0 w 139"/>
                <a:gd name="T37" fmla="*/ 0 h 96"/>
                <a:gd name="T38" fmla="*/ 0 w 139"/>
                <a:gd name="T39" fmla="*/ 0 h 96"/>
                <a:gd name="T40" fmla="*/ 0 w 139"/>
                <a:gd name="T41" fmla="*/ 0 h 96"/>
                <a:gd name="T42" fmla="*/ 0 w 139"/>
                <a:gd name="T43" fmla="*/ 0 h 96"/>
                <a:gd name="T44" fmla="*/ 0 w 139"/>
                <a:gd name="T45" fmla="*/ 0 h 96"/>
                <a:gd name="T46" fmla="*/ 0 w 139"/>
                <a:gd name="T47" fmla="*/ 0 h 96"/>
                <a:gd name="T48" fmla="*/ 0 w 139"/>
                <a:gd name="T49" fmla="*/ 0 h 96"/>
                <a:gd name="T50" fmla="*/ 0 w 139"/>
                <a:gd name="T51" fmla="*/ 0 h 96"/>
                <a:gd name="T52" fmla="*/ 0 w 139"/>
                <a:gd name="T53" fmla="*/ 0 h 96"/>
                <a:gd name="T54" fmla="*/ 0 w 139"/>
                <a:gd name="T55" fmla="*/ 0 h 96"/>
                <a:gd name="T56" fmla="*/ 0 w 139"/>
                <a:gd name="T57" fmla="*/ 0 h 96"/>
                <a:gd name="T58" fmla="*/ 0 w 139"/>
                <a:gd name="T59" fmla="*/ 0 h 96"/>
                <a:gd name="T60" fmla="*/ 0 w 139"/>
                <a:gd name="T61" fmla="*/ 0 h 96"/>
                <a:gd name="T62" fmla="*/ 0 w 139"/>
                <a:gd name="T63" fmla="*/ 0 h 96"/>
                <a:gd name="T64" fmla="*/ 0 w 139"/>
                <a:gd name="T65" fmla="*/ 0 h 96"/>
                <a:gd name="T66" fmla="*/ 0 w 139"/>
                <a:gd name="T67" fmla="*/ 0 h 96"/>
                <a:gd name="T68" fmla="*/ 0 w 139"/>
                <a:gd name="T69" fmla="*/ 0 h 96"/>
                <a:gd name="T70" fmla="*/ 0 w 139"/>
                <a:gd name="T71" fmla="*/ 0 h 96"/>
                <a:gd name="T72" fmla="*/ 0 w 139"/>
                <a:gd name="T73" fmla="*/ 0 h 96"/>
                <a:gd name="T74" fmla="*/ 0 w 139"/>
                <a:gd name="T75" fmla="*/ 0 h 96"/>
                <a:gd name="T76" fmla="*/ 0 w 139"/>
                <a:gd name="T77" fmla="*/ 0 h 96"/>
                <a:gd name="T78" fmla="*/ 0 w 139"/>
                <a:gd name="T79" fmla="*/ 0 h 96"/>
                <a:gd name="T80" fmla="*/ 0 w 139"/>
                <a:gd name="T81" fmla="*/ 0 h 96"/>
                <a:gd name="T82" fmla="*/ 0 w 139"/>
                <a:gd name="T83" fmla="*/ 0 h 96"/>
                <a:gd name="T84" fmla="*/ 0 w 139"/>
                <a:gd name="T85" fmla="*/ 0 h 96"/>
                <a:gd name="T86" fmla="*/ 0 w 139"/>
                <a:gd name="T87" fmla="*/ 0 h 96"/>
                <a:gd name="T88" fmla="*/ 0 w 139"/>
                <a:gd name="T89" fmla="*/ 0 h 96"/>
                <a:gd name="T90" fmla="*/ 0 w 139"/>
                <a:gd name="T91" fmla="*/ 0 h 96"/>
                <a:gd name="T92" fmla="*/ 0 w 139"/>
                <a:gd name="T93" fmla="*/ 0 h 96"/>
                <a:gd name="T94" fmla="*/ 0 w 139"/>
                <a:gd name="T95" fmla="*/ 0 h 96"/>
                <a:gd name="T96" fmla="*/ 0 w 139"/>
                <a:gd name="T97" fmla="*/ 0 h 96"/>
                <a:gd name="T98" fmla="*/ 0 w 139"/>
                <a:gd name="T99" fmla="*/ 0 h 96"/>
                <a:gd name="T100" fmla="*/ 0 w 139"/>
                <a:gd name="T101" fmla="*/ 0 h 96"/>
                <a:gd name="T102" fmla="*/ 0 w 139"/>
                <a:gd name="T103" fmla="*/ 0 h 96"/>
                <a:gd name="T104" fmla="*/ 0 w 139"/>
                <a:gd name="T105" fmla="*/ 0 h 96"/>
                <a:gd name="T106" fmla="*/ 0 w 139"/>
                <a:gd name="T107" fmla="*/ 0 h 96"/>
                <a:gd name="T108" fmla="*/ 0 w 139"/>
                <a:gd name="T109" fmla="*/ 0 h 96"/>
                <a:gd name="T110" fmla="*/ 0 w 139"/>
                <a:gd name="T111" fmla="*/ 0 h 96"/>
                <a:gd name="T112" fmla="*/ 0 w 139"/>
                <a:gd name="T113" fmla="*/ 0 h 96"/>
                <a:gd name="T114" fmla="*/ 0 w 139"/>
                <a:gd name="T115" fmla="*/ 0 h 96"/>
                <a:gd name="T116" fmla="*/ 0 w 139"/>
                <a:gd name="T117" fmla="*/ 0 h 96"/>
                <a:gd name="T118" fmla="*/ 0 w 139"/>
                <a:gd name="T119" fmla="*/ 0 h 96"/>
                <a:gd name="T120" fmla="*/ 0 w 139"/>
                <a:gd name="T121" fmla="*/ 0 h 96"/>
                <a:gd name="T122" fmla="*/ 0 w 139"/>
                <a:gd name="T123" fmla="*/ 0 h 96"/>
                <a:gd name="T124" fmla="*/ 0 w 139"/>
                <a:gd name="T125" fmla="*/ 0 h 9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39" h="96">
                  <a:moveTo>
                    <a:pt x="133" y="96"/>
                  </a:moveTo>
                  <a:lnTo>
                    <a:pt x="135" y="90"/>
                  </a:lnTo>
                  <a:lnTo>
                    <a:pt x="136" y="86"/>
                  </a:lnTo>
                  <a:lnTo>
                    <a:pt x="137" y="80"/>
                  </a:lnTo>
                  <a:lnTo>
                    <a:pt x="138" y="76"/>
                  </a:lnTo>
                  <a:lnTo>
                    <a:pt x="138" y="72"/>
                  </a:lnTo>
                  <a:lnTo>
                    <a:pt x="139" y="66"/>
                  </a:lnTo>
                  <a:lnTo>
                    <a:pt x="139" y="62"/>
                  </a:lnTo>
                  <a:lnTo>
                    <a:pt x="139" y="57"/>
                  </a:lnTo>
                  <a:lnTo>
                    <a:pt x="138" y="53"/>
                  </a:lnTo>
                  <a:lnTo>
                    <a:pt x="138" y="49"/>
                  </a:lnTo>
                  <a:lnTo>
                    <a:pt x="137" y="44"/>
                  </a:lnTo>
                  <a:lnTo>
                    <a:pt x="137" y="41"/>
                  </a:lnTo>
                  <a:lnTo>
                    <a:pt x="136" y="37"/>
                  </a:lnTo>
                  <a:lnTo>
                    <a:pt x="135" y="33"/>
                  </a:lnTo>
                  <a:lnTo>
                    <a:pt x="133" y="29"/>
                  </a:lnTo>
                  <a:lnTo>
                    <a:pt x="131" y="26"/>
                  </a:lnTo>
                  <a:lnTo>
                    <a:pt x="130" y="22"/>
                  </a:lnTo>
                  <a:lnTo>
                    <a:pt x="128" y="20"/>
                  </a:lnTo>
                  <a:lnTo>
                    <a:pt x="126" y="17"/>
                  </a:lnTo>
                  <a:lnTo>
                    <a:pt x="124" y="14"/>
                  </a:lnTo>
                  <a:lnTo>
                    <a:pt x="121" y="12"/>
                  </a:lnTo>
                  <a:lnTo>
                    <a:pt x="119" y="9"/>
                  </a:lnTo>
                  <a:lnTo>
                    <a:pt x="117" y="7"/>
                  </a:lnTo>
                  <a:lnTo>
                    <a:pt x="114" y="6"/>
                  </a:lnTo>
                  <a:lnTo>
                    <a:pt x="112" y="4"/>
                  </a:lnTo>
                  <a:lnTo>
                    <a:pt x="108" y="3"/>
                  </a:lnTo>
                  <a:lnTo>
                    <a:pt x="105" y="2"/>
                  </a:lnTo>
                  <a:lnTo>
                    <a:pt x="103" y="1"/>
                  </a:lnTo>
                  <a:lnTo>
                    <a:pt x="100" y="1"/>
                  </a:lnTo>
                  <a:lnTo>
                    <a:pt x="96" y="0"/>
                  </a:lnTo>
                  <a:lnTo>
                    <a:pt x="93" y="0"/>
                  </a:lnTo>
                  <a:lnTo>
                    <a:pt x="90" y="0"/>
                  </a:lnTo>
                  <a:lnTo>
                    <a:pt x="85" y="1"/>
                  </a:lnTo>
                  <a:lnTo>
                    <a:pt x="82" y="1"/>
                  </a:lnTo>
                  <a:lnTo>
                    <a:pt x="79" y="2"/>
                  </a:lnTo>
                  <a:lnTo>
                    <a:pt x="76" y="3"/>
                  </a:lnTo>
                  <a:lnTo>
                    <a:pt x="71" y="4"/>
                  </a:lnTo>
                  <a:lnTo>
                    <a:pt x="68" y="6"/>
                  </a:lnTo>
                  <a:lnTo>
                    <a:pt x="65" y="7"/>
                  </a:lnTo>
                  <a:lnTo>
                    <a:pt x="60" y="9"/>
                  </a:lnTo>
                  <a:lnTo>
                    <a:pt x="57" y="12"/>
                  </a:lnTo>
                  <a:lnTo>
                    <a:pt x="54" y="14"/>
                  </a:lnTo>
                  <a:lnTo>
                    <a:pt x="50" y="17"/>
                  </a:lnTo>
                  <a:lnTo>
                    <a:pt x="46" y="20"/>
                  </a:lnTo>
                  <a:lnTo>
                    <a:pt x="43" y="22"/>
                  </a:lnTo>
                  <a:lnTo>
                    <a:pt x="40" y="26"/>
                  </a:lnTo>
                  <a:lnTo>
                    <a:pt x="36" y="29"/>
                  </a:lnTo>
                  <a:lnTo>
                    <a:pt x="33" y="33"/>
                  </a:lnTo>
                  <a:lnTo>
                    <a:pt x="30" y="37"/>
                  </a:lnTo>
                  <a:lnTo>
                    <a:pt x="26" y="41"/>
                  </a:lnTo>
                  <a:lnTo>
                    <a:pt x="24" y="44"/>
                  </a:lnTo>
                  <a:lnTo>
                    <a:pt x="21" y="49"/>
                  </a:lnTo>
                  <a:lnTo>
                    <a:pt x="19" y="53"/>
                  </a:lnTo>
                  <a:lnTo>
                    <a:pt x="16" y="57"/>
                  </a:lnTo>
                  <a:lnTo>
                    <a:pt x="13" y="62"/>
                  </a:lnTo>
                  <a:lnTo>
                    <a:pt x="11" y="66"/>
                  </a:lnTo>
                  <a:lnTo>
                    <a:pt x="9" y="72"/>
                  </a:lnTo>
                  <a:lnTo>
                    <a:pt x="7" y="76"/>
                  </a:lnTo>
                  <a:lnTo>
                    <a:pt x="5" y="80"/>
                  </a:lnTo>
                  <a:lnTo>
                    <a:pt x="4" y="86"/>
                  </a:lnTo>
                  <a:lnTo>
                    <a:pt x="1" y="90"/>
                  </a:lnTo>
                  <a:lnTo>
                    <a:pt x="0"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66" name="Freeform 40"/>
            <p:cNvSpPr>
              <a:spLocks/>
            </p:cNvSpPr>
            <p:nvPr/>
          </p:nvSpPr>
          <p:spPr bwMode="auto">
            <a:xfrm>
              <a:off x="3032" y="2370"/>
              <a:ext cx="18" cy="6"/>
            </a:xfrm>
            <a:custGeom>
              <a:avLst/>
              <a:gdLst>
                <a:gd name="T0" fmla="*/ 0 w 146"/>
                <a:gd name="T1" fmla="*/ 0 h 47"/>
                <a:gd name="T2" fmla="*/ 0 w 146"/>
                <a:gd name="T3" fmla="*/ 0 h 47"/>
                <a:gd name="T4" fmla="*/ 0 w 146"/>
                <a:gd name="T5" fmla="*/ 0 h 47"/>
                <a:gd name="T6" fmla="*/ 0 60000 65536"/>
                <a:gd name="T7" fmla="*/ 0 60000 65536"/>
                <a:gd name="T8" fmla="*/ 0 60000 65536"/>
              </a:gdLst>
              <a:ahLst/>
              <a:cxnLst>
                <a:cxn ang="T6">
                  <a:pos x="T0" y="T1"/>
                </a:cxn>
                <a:cxn ang="T7">
                  <a:pos x="T2" y="T3"/>
                </a:cxn>
                <a:cxn ang="T8">
                  <a:pos x="T4" y="T5"/>
                </a:cxn>
              </a:cxnLst>
              <a:rect l="0" t="0" r="r" b="b"/>
              <a:pathLst>
                <a:path w="146" h="47">
                  <a:moveTo>
                    <a:pt x="146" y="0"/>
                  </a:moveTo>
                  <a:lnTo>
                    <a:pt x="134" y="4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67" name="Line 41"/>
            <p:cNvSpPr>
              <a:spLocks noChangeShapeType="1"/>
            </p:cNvSpPr>
            <p:nvPr/>
          </p:nvSpPr>
          <p:spPr bwMode="auto">
            <a:xfrm flipH="1">
              <a:off x="3063" y="2342"/>
              <a:ext cx="6"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68" name="Line 42"/>
            <p:cNvSpPr>
              <a:spLocks noChangeShapeType="1"/>
            </p:cNvSpPr>
            <p:nvPr/>
          </p:nvSpPr>
          <p:spPr bwMode="auto">
            <a:xfrm flipH="1">
              <a:off x="3074" y="2342"/>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69" name="Freeform 43"/>
            <p:cNvSpPr>
              <a:spLocks/>
            </p:cNvSpPr>
            <p:nvPr/>
          </p:nvSpPr>
          <p:spPr bwMode="auto">
            <a:xfrm>
              <a:off x="2979" y="2562"/>
              <a:ext cx="23" cy="54"/>
            </a:xfrm>
            <a:custGeom>
              <a:avLst/>
              <a:gdLst>
                <a:gd name="T0" fmla="*/ 0 w 190"/>
                <a:gd name="T1" fmla="*/ 0 h 430"/>
                <a:gd name="T2" fmla="*/ 0 w 190"/>
                <a:gd name="T3" fmla="*/ 1 h 430"/>
                <a:gd name="T4" fmla="*/ 0 w 190"/>
                <a:gd name="T5" fmla="*/ 1 h 430"/>
                <a:gd name="T6" fmla="*/ 0 60000 65536"/>
                <a:gd name="T7" fmla="*/ 0 60000 65536"/>
                <a:gd name="T8" fmla="*/ 0 60000 65536"/>
              </a:gdLst>
              <a:ahLst/>
              <a:cxnLst>
                <a:cxn ang="T6">
                  <a:pos x="T0" y="T1"/>
                </a:cxn>
                <a:cxn ang="T7">
                  <a:pos x="T2" y="T3"/>
                </a:cxn>
                <a:cxn ang="T8">
                  <a:pos x="T4" y="T5"/>
                </a:cxn>
              </a:cxnLst>
              <a:rect l="0" t="0" r="r" b="b"/>
              <a:pathLst>
                <a:path w="190" h="430">
                  <a:moveTo>
                    <a:pt x="190" y="0"/>
                  </a:moveTo>
                  <a:lnTo>
                    <a:pt x="76" y="430"/>
                  </a:lnTo>
                  <a:lnTo>
                    <a:pt x="0" y="4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70" name="Freeform 44"/>
            <p:cNvSpPr>
              <a:spLocks/>
            </p:cNvSpPr>
            <p:nvPr/>
          </p:nvSpPr>
          <p:spPr bwMode="auto">
            <a:xfrm>
              <a:off x="2974" y="2605"/>
              <a:ext cx="5" cy="11"/>
            </a:xfrm>
            <a:custGeom>
              <a:avLst/>
              <a:gdLst>
                <a:gd name="T0" fmla="*/ 0 w 40"/>
                <a:gd name="T1" fmla="*/ 0 h 84"/>
                <a:gd name="T2" fmla="*/ 0 w 40"/>
                <a:gd name="T3" fmla="*/ 0 h 84"/>
                <a:gd name="T4" fmla="*/ 0 w 40"/>
                <a:gd name="T5" fmla="*/ 0 h 84"/>
                <a:gd name="T6" fmla="*/ 0 w 40"/>
                <a:gd name="T7" fmla="*/ 0 h 84"/>
                <a:gd name="T8" fmla="*/ 0 w 40"/>
                <a:gd name="T9" fmla="*/ 0 h 84"/>
                <a:gd name="T10" fmla="*/ 0 w 40"/>
                <a:gd name="T11" fmla="*/ 0 h 84"/>
                <a:gd name="T12" fmla="*/ 0 w 40"/>
                <a:gd name="T13" fmla="*/ 0 h 84"/>
                <a:gd name="T14" fmla="*/ 0 w 40"/>
                <a:gd name="T15" fmla="*/ 0 h 84"/>
                <a:gd name="T16" fmla="*/ 0 w 40"/>
                <a:gd name="T17" fmla="*/ 0 h 84"/>
                <a:gd name="T18" fmla="*/ 0 w 40"/>
                <a:gd name="T19" fmla="*/ 0 h 84"/>
                <a:gd name="T20" fmla="*/ 0 w 40"/>
                <a:gd name="T21" fmla="*/ 0 h 84"/>
                <a:gd name="T22" fmla="*/ 0 w 40"/>
                <a:gd name="T23" fmla="*/ 0 h 84"/>
                <a:gd name="T24" fmla="*/ 0 w 40"/>
                <a:gd name="T25" fmla="*/ 0 h 84"/>
                <a:gd name="T26" fmla="*/ 0 w 40"/>
                <a:gd name="T27" fmla="*/ 0 h 84"/>
                <a:gd name="T28" fmla="*/ 0 w 40"/>
                <a:gd name="T29" fmla="*/ 0 h 84"/>
                <a:gd name="T30" fmla="*/ 0 w 40"/>
                <a:gd name="T31" fmla="*/ 0 h 84"/>
                <a:gd name="T32" fmla="*/ 0 w 40"/>
                <a:gd name="T33" fmla="*/ 0 h 84"/>
                <a:gd name="T34" fmla="*/ 0 w 40"/>
                <a:gd name="T35" fmla="*/ 0 h 84"/>
                <a:gd name="T36" fmla="*/ 0 w 40"/>
                <a:gd name="T37" fmla="*/ 0 h 84"/>
                <a:gd name="T38" fmla="*/ 0 w 40"/>
                <a:gd name="T39" fmla="*/ 0 h 84"/>
                <a:gd name="T40" fmla="*/ 0 w 40"/>
                <a:gd name="T41" fmla="*/ 0 h 84"/>
                <a:gd name="T42" fmla="*/ 0 w 40"/>
                <a:gd name="T43" fmla="*/ 0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0" h="84">
                  <a:moveTo>
                    <a:pt x="4" y="0"/>
                  </a:moveTo>
                  <a:lnTo>
                    <a:pt x="2" y="7"/>
                  </a:lnTo>
                  <a:lnTo>
                    <a:pt x="1" y="12"/>
                  </a:lnTo>
                  <a:lnTo>
                    <a:pt x="1" y="19"/>
                  </a:lnTo>
                  <a:lnTo>
                    <a:pt x="0" y="25"/>
                  </a:lnTo>
                  <a:lnTo>
                    <a:pt x="0" y="31"/>
                  </a:lnTo>
                  <a:lnTo>
                    <a:pt x="0" y="36"/>
                  </a:lnTo>
                  <a:lnTo>
                    <a:pt x="1" y="42"/>
                  </a:lnTo>
                  <a:lnTo>
                    <a:pt x="2" y="47"/>
                  </a:lnTo>
                  <a:lnTo>
                    <a:pt x="3" y="53"/>
                  </a:lnTo>
                  <a:lnTo>
                    <a:pt x="4" y="57"/>
                  </a:lnTo>
                  <a:lnTo>
                    <a:pt x="7" y="61"/>
                  </a:lnTo>
                  <a:lnTo>
                    <a:pt x="9" y="66"/>
                  </a:lnTo>
                  <a:lnTo>
                    <a:pt x="11" y="69"/>
                  </a:lnTo>
                  <a:lnTo>
                    <a:pt x="14" y="72"/>
                  </a:lnTo>
                  <a:lnTo>
                    <a:pt x="18" y="75"/>
                  </a:lnTo>
                  <a:lnTo>
                    <a:pt x="21" y="78"/>
                  </a:lnTo>
                  <a:lnTo>
                    <a:pt x="24" y="80"/>
                  </a:lnTo>
                  <a:lnTo>
                    <a:pt x="27" y="82"/>
                  </a:lnTo>
                  <a:lnTo>
                    <a:pt x="32" y="83"/>
                  </a:lnTo>
                  <a:lnTo>
                    <a:pt x="36" y="83"/>
                  </a:lnTo>
                  <a:lnTo>
                    <a:pt x="4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71" name="Line 45"/>
            <p:cNvSpPr>
              <a:spLocks noChangeShapeType="1"/>
            </p:cNvSpPr>
            <p:nvPr/>
          </p:nvSpPr>
          <p:spPr bwMode="auto">
            <a:xfrm flipV="1">
              <a:off x="2974" y="2591"/>
              <a:ext cx="4"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72" name="Freeform 46"/>
            <p:cNvSpPr>
              <a:spLocks/>
            </p:cNvSpPr>
            <p:nvPr/>
          </p:nvSpPr>
          <p:spPr bwMode="auto">
            <a:xfrm>
              <a:off x="2978" y="2580"/>
              <a:ext cx="10" cy="11"/>
            </a:xfrm>
            <a:custGeom>
              <a:avLst/>
              <a:gdLst>
                <a:gd name="T0" fmla="*/ 0 w 81"/>
                <a:gd name="T1" fmla="*/ 0 h 84"/>
                <a:gd name="T2" fmla="*/ 0 w 81"/>
                <a:gd name="T3" fmla="*/ 0 h 84"/>
                <a:gd name="T4" fmla="*/ 0 w 81"/>
                <a:gd name="T5" fmla="*/ 0 h 84"/>
                <a:gd name="T6" fmla="*/ 0 w 81"/>
                <a:gd name="T7" fmla="*/ 0 h 84"/>
                <a:gd name="T8" fmla="*/ 0 w 81"/>
                <a:gd name="T9" fmla="*/ 0 h 84"/>
                <a:gd name="T10" fmla="*/ 0 w 81"/>
                <a:gd name="T11" fmla="*/ 0 h 84"/>
                <a:gd name="T12" fmla="*/ 0 w 81"/>
                <a:gd name="T13" fmla="*/ 0 h 84"/>
                <a:gd name="T14" fmla="*/ 0 w 81"/>
                <a:gd name="T15" fmla="*/ 0 h 84"/>
                <a:gd name="T16" fmla="*/ 0 w 81"/>
                <a:gd name="T17" fmla="*/ 0 h 84"/>
                <a:gd name="T18" fmla="*/ 0 w 81"/>
                <a:gd name="T19" fmla="*/ 0 h 84"/>
                <a:gd name="T20" fmla="*/ 0 w 81"/>
                <a:gd name="T21" fmla="*/ 0 h 84"/>
                <a:gd name="T22" fmla="*/ 0 w 81"/>
                <a:gd name="T23" fmla="*/ 0 h 84"/>
                <a:gd name="T24" fmla="*/ 0 w 81"/>
                <a:gd name="T25" fmla="*/ 0 h 84"/>
                <a:gd name="T26" fmla="*/ 0 w 81"/>
                <a:gd name="T27" fmla="*/ 0 h 84"/>
                <a:gd name="T28" fmla="*/ 0 w 81"/>
                <a:gd name="T29" fmla="*/ 0 h 84"/>
                <a:gd name="T30" fmla="*/ 0 w 81"/>
                <a:gd name="T31" fmla="*/ 0 h 84"/>
                <a:gd name="T32" fmla="*/ 0 w 81"/>
                <a:gd name="T33" fmla="*/ 0 h 84"/>
                <a:gd name="T34" fmla="*/ 0 w 81"/>
                <a:gd name="T35" fmla="*/ 0 h 84"/>
                <a:gd name="T36" fmla="*/ 0 w 81"/>
                <a:gd name="T37" fmla="*/ 0 h 84"/>
                <a:gd name="T38" fmla="*/ 0 w 81"/>
                <a:gd name="T39" fmla="*/ 0 h 84"/>
                <a:gd name="T40" fmla="*/ 0 w 81"/>
                <a:gd name="T41" fmla="*/ 0 h 84"/>
                <a:gd name="T42" fmla="*/ 0 w 81"/>
                <a:gd name="T43" fmla="*/ 0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1" h="84">
                  <a:moveTo>
                    <a:pt x="81" y="0"/>
                  </a:moveTo>
                  <a:lnTo>
                    <a:pt x="76" y="1"/>
                  </a:lnTo>
                  <a:lnTo>
                    <a:pt x="72" y="1"/>
                  </a:lnTo>
                  <a:lnTo>
                    <a:pt x="68" y="2"/>
                  </a:lnTo>
                  <a:lnTo>
                    <a:pt x="62" y="4"/>
                  </a:lnTo>
                  <a:lnTo>
                    <a:pt x="58" y="7"/>
                  </a:lnTo>
                  <a:lnTo>
                    <a:pt x="54" y="9"/>
                  </a:lnTo>
                  <a:lnTo>
                    <a:pt x="49" y="12"/>
                  </a:lnTo>
                  <a:lnTo>
                    <a:pt x="44" y="15"/>
                  </a:lnTo>
                  <a:lnTo>
                    <a:pt x="39" y="19"/>
                  </a:lnTo>
                  <a:lnTo>
                    <a:pt x="35" y="23"/>
                  </a:lnTo>
                  <a:lnTo>
                    <a:pt x="31" y="27"/>
                  </a:lnTo>
                  <a:lnTo>
                    <a:pt x="27" y="32"/>
                  </a:lnTo>
                  <a:lnTo>
                    <a:pt x="23" y="37"/>
                  </a:lnTo>
                  <a:lnTo>
                    <a:pt x="20" y="43"/>
                  </a:lnTo>
                  <a:lnTo>
                    <a:pt x="15" y="48"/>
                  </a:lnTo>
                  <a:lnTo>
                    <a:pt x="12" y="54"/>
                  </a:lnTo>
                  <a:lnTo>
                    <a:pt x="10" y="59"/>
                  </a:lnTo>
                  <a:lnTo>
                    <a:pt x="7" y="66"/>
                  </a:lnTo>
                  <a:lnTo>
                    <a:pt x="4" y="71"/>
                  </a:lnTo>
                  <a:lnTo>
                    <a:pt x="2" y="78"/>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73" name="Line 47"/>
            <p:cNvSpPr>
              <a:spLocks noChangeShapeType="1"/>
            </p:cNvSpPr>
            <p:nvPr/>
          </p:nvSpPr>
          <p:spPr bwMode="auto">
            <a:xfrm>
              <a:off x="2988" y="2580"/>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74" name="Line 48"/>
            <p:cNvSpPr>
              <a:spLocks noChangeShapeType="1"/>
            </p:cNvSpPr>
            <p:nvPr/>
          </p:nvSpPr>
          <p:spPr bwMode="auto">
            <a:xfrm>
              <a:off x="2656" y="2393"/>
              <a:ext cx="10"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75" name="Line 49"/>
            <p:cNvSpPr>
              <a:spLocks noChangeShapeType="1"/>
            </p:cNvSpPr>
            <p:nvPr/>
          </p:nvSpPr>
          <p:spPr bwMode="auto">
            <a:xfrm flipH="1">
              <a:off x="2646" y="2393"/>
              <a:ext cx="30"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76" name="Line 50"/>
            <p:cNvSpPr>
              <a:spLocks noChangeShapeType="1"/>
            </p:cNvSpPr>
            <p:nvPr/>
          </p:nvSpPr>
          <p:spPr bwMode="auto">
            <a:xfrm>
              <a:off x="3016" y="2412"/>
              <a:ext cx="2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77" name="Line 51"/>
            <p:cNvSpPr>
              <a:spLocks noChangeShapeType="1"/>
            </p:cNvSpPr>
            <p:nvPr/>
          </p:nvSpPr>
          <p:spPr bwMode="auto">
            <a:xfrm>
              <a:off x="3011" y="2416"/>
              <a:ext cx="0" cy="1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78" name="Line 52"/>
            <p:cNvSpPr>
              <a:spLocks noChangeShapeType="1"/>
            </p:cNvSpPr>
            <p:nvPr/>
          </p:nvSpPr>
          <p:spPr bwMode="auto">
            <a:xfrm>
              <a:off x="3011" y="2650"/>
              <a:ext cx="0"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79" name="Line 53"/>
            <p:cNvSpPr>
              <a:spLocks noChangeShapeType="1"/>
            </p:cNvSpPr>
            <p:nvPr/>
          </p:nvSpPr>
          <p:spPr bwMode="auto">
            <a:xfrm>
              <a:off x="3249" y="2650"/>
              <a:ext cx="116" cy="1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80" name="Line 54"/>
            <p:cNvSpPr>
              <a:spLocks noChangeShapeType="1"/>
            </p:cNvSpPr>
            <p:nvPr/>
          </p:nvSpPr>
          <p:spPr bwMode="auto">
            <a:xfrm>
              <a:off x="2810" y="2676"/>
              <a:ext cx="4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81" name="Freeform 55"/>
            <p:cNvSpPr>
              <a:spLocks/>
            </p:cNvSpPr>
            <p:nvPr/>
          </p:nvSpPr>
          <p:spPr bwMode="auto">
            <a:xfrm>
              <a:off x="3035" y="2127"/>
              <a:ext cx="24" cy="53"/>
            </a:xfrm>
            <a:custGeom>
              <a:avLst/>
              <a:gdLst>
                <a:gd name="T0" fmla="*/ 0 w 192"/>
                <a:gd name="T1" fmla="*/ 0 h 429"/>
                <a:gd name="T2" fmla="*/ 0 w 192"/>
                <a:gd name="T3" fmla="*/ 1 h 429"/>
                <a:gd name="T4" fmla="*/ 0 w 192"/>
                <a:gd name="T5" fmla="*/ 1 h 429"/>
                <a:gd name="T6" fmla="*/ 0 w 192"/>
                <a:gd name="T7" fmla="*/ 1 h 429"/>
                <a:gd name="T8" fmla="*/ 0 w 192"/>
                <a:gd name="T9" fmla="*/ 1 h 429"/>
                <a:gd name="T10" fmla="*/ 0 w 192"/>
                <a:gd name="T11" fmla="*/ 1 h 429"/>
                <a:gd name="T12" fmla="*/ 0 w 192"/>
                <a:gd name="T13" fmla="*/ 1 h 429"/>
                <a:gd name="T14" fmla="*/ 0 w 192"/>
                <a:gd name="T15" fmla="*/ 1 h 429"/>
                <a:gd name="T16" fmla="*/ 0 w 192"/>
                <a:gd name="T17" fmla="*/ 1 h 429"/>
                <a:gd name="T18" fmla="*/ 0 w 192"/>
                <a:gd name="T19" fmla="*/ 1 h 429"/>
                <a:gd name="T20" fmla="*/ 0 w 192"/>
                <a:gd name="T21" fmla="*/ 1 h 429"/>
                <a:gd name="T22" fmla="*/ 0 w 192"/>
                <a:gd name="T23" fmla="*/ 1 h 429"/>
                <a:gd name="T24" fmla="*/ 0 w 192"/>
                <a:gd name="T25" fmla="*/ 1 h 429"/>
                <a:gd name="T26" fmla="*/ 0 w 192"/>
                <a:gd name="T27" fmla="*/ 1 h 429"/>
                <a:gd name="T28" fmla="*/ 0 w 192"/>
                <a:gd name="T29" fmla="*/ 1 h 429"/>
                <a:gd name="T30" fmla="*/ 0 w 192"/>
                <a:gd name="T31" fmla="*/ 1 h 429"/>
                <a:gd name="T32" fmla="*/ 0 w 192"/>
                <a:gd name="T33" fmla="*/ 1 h 429"/>
                <a:gd name="T34" fmla="*/ 0 w 192"/>
                <a:gd name="T35" fmla="*/ 1 h 429"/>
                <a:gd name="T36" fmla="*/ 0 w 192"/>
                <a:gd name="T37" fmla="*/ 1 h 429"/>
                <a:gd name="T38" fmla="*/ 0 w 192"/>
                <a:gd name="T39" fmla="*/ 1 h 429"/>
                <a:gd name="T40" fmla="*/ 0 w 192"/>
                <a:gd name="T41" fmla="*/ 1 h 429"/>
                <a:gd name="T42" fmla="*/ 0 w 192"/>
                <a:gd name="T43" fmla="*/ 1 h 429"/>
                <a:gd name="T44" fmla="*/ 0 w 192"/>
                <a:gd name="T45" fmla="*/ 1 h 429"/>
                <a:gd name="T46" fmla="*/ 0 w 192"/>
                <a:gd name="T47" fmla="*/ 1 h 429"/>
                <a:gd name="T48" fmla="*/ 0 w 192"/>
                <a:gd name="T49" fmla="*/ 0 h 429"/>
                <a:gd name="T50" fmla="*/ 0 w 192"/>
                <a:gd name="T51" fmla="*/ 0 h 429"/>
                <a:gd name="T52" fmla="*/ 0 w 192"/>
                <a:gd name="T53" fmla="*/ 0 h 429"/>
                <a:gd name="T54" fmla="*/ 0 w 192"/>
                <a:gd name="T55" fmla="*/ 0 h 429"/>
                <a:gd name="T56" fmla="*/ 0 w 192"/>
                <a:gd name="T57" fmla="*/ 0 h 429"/>
                <a:gd name="T58" fmla="*/ 0 w 192"/>
                <a:gd name="T59" fmla="*/ 0 h 429"/>
                <a:gd name="T60" fmla="*/ 0 w 192"/>
                <a:gd name="T61" fmla="*/ 0 h 429"/>
                <a:gd name="T62" fmla="*/ 0 w 192"/>
                <a:gd name="T63" fmla="*/ 0 h 429"/>
                <a:gd name="T64" fmla="*/ 0 w 192"/>
                <a:gd name="T65" fmla="*/ 0 h 429"/>
                <a:gd name="T66" fmla="*/ 0 w 192"/>
                <a:gd name="T67" fmla="*/ 0 h 429"/>
                <a:gd name="T68" fmla="*/ 0 w 192"/>
                <a:gd name="T69" fmla="*/ 0 h 429"/>
                <a:gd name="T70" fmla="*/ 0 w 192"/>
                <a:gd name="T71" fmla="*/ 0 h 429"/>
                <a:gd name="T72" fmla="*/ 0 w 192"/>
                <a:gd name="T73" fmla="*/ 0 h 429"/>
                <a:gd name="T74" fmla="*/ 0 w 192"/>
                <a:gd name="T75" fmla="*/ 0 h 429"/>
                <a:gd name="T76" fmla="*/ 0 w 192"/>
                <a:gd name="T77" fmla="*/ 0 h 429"/>
                <a:gd name="T78" fmla="*/ 0 w 192"/>
                <a:gd name="T79" fmla="*/ 0 h 429"/>
                <a:gd name="T80" fmla="*/ 0 w 192"/>
                <a:gd name="T81" fmla="*/ 0 h 429"/>
                <a:gd name="T82" fmla="*/ 0 w 192"/>
                <a:gd name="T83" fmla="*/ 0 h 429"/>
                <a:gd name="T84" fmla="*/ 0 w 192"/>
                <a:gd name="T85" fmla="*/ 0 h 429"/>
                <a:gd name="T86" fmla="*/ 0 w 192"/>
                <a:gd name="T87" fmla="*/ 0 h 429"/>
                <a:gd name="T88" fmla="*/ 0 w 192"/>
                <a:gd name="T89" fmla="*/ 0 h 429"/>
                <a:gd name="T90" fmla="*/ 0 w 192"/>
                <a:gd name="T91" fmla="*/ 0 h 429"/>
                <a:gd name="T92" fmla="*/ 0 w 192"/>
                <a:gd name="T93" fmla="*/ 0 h 4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92" h="429">
                  <a:moveTo>
                    <a:pt x="116" y="0"/>
                  </a:moveTo>
                  <a:lnTo>
                    <a:pt x="0" y="429"/>
                  </a:lnTo>
                  <a:lnTo>
                    <a:pt x="76" y="429"/>
                  </a:lnTo>
                  <a:lnTo>
                    <a:pt x="80" y="429"/>
                  </a:lnTo>
                  <a:lnTo>
                    <a:pt x="84" y="428"/>
                  </a:lnTo>
                  <a:lnTo>
                    <a:pt x="90" y="427"/>
                  </a:lnTo>
                  <a:lnTo>
                    <a:pt x="94" y="426"/>
                  </a:lnTo>
                  <a:lnTo>
                    <a:pt x="99" y="424"/>
                  </a:lnTo>
                  <a:lnTo>
                    <a:pt x="103" y="421"/>
                  </a:lnTo>
                  <a:lnTo>
                    <a:pt x="108" y="418"/>
                  </a:lnTo>
                  <a:lnTo>
                    <a:pt x="113" y="415"/>
                  </a:lnTo>
                  <a:lnTo>
                    <a:pt x="117" y="411"/>
                  </a:lnTo>
                  <a:lnTo>
                    <a:pt x="122" y="407"/>
                  </a:lnTo>
                  <a:lnTo>
                    <a:pt x="126" y="403"/>
                  </a:lnTo>
                  <a:lnTo>
                    <a:pt x="130" y="398"/>
                  </a:lnTo>
                  <a:lnTo>
                    <a:pt x="134" y="393"/>
                  </a:lnTo>
                  <a:lnTo>
                    <a:pt x="138" y="388"/>
                  </a:lnTo>
                  <a:lnTo>
                    <a:pt x="141" y="382"/>
                  </a:lnTo>
                  <a:lnTo>
                    <a:pt x="144" y="377"/>
                  </a:lnTo>
                  <a:lnTo>
                    <a:pt x="148" y="370"/>
                  </a:lnTo>
                  <a:lnTo>
                    <a:pt x="150" y="365"/>
                  </a:lnTo>
                  <a:lnTo>
                    <a:pt x="153" y="358"/>
                  </a:lnTo>
                  <a:lnTo>
                    <a:pt x="155" y="352"/>
                  </a:lnTo>
                  <a:lnTo>
                    <a:pt x="156" y="346"/>
                  </a:lnTo>
                  <a:lnTo>
                    <a:pt x="188" y="226"/>
                  </a:lnTo>
                  <a:lnTo>
                    <a:pt x="190" y="221"/>
                  </a:lnTo>
                  <a:lnTo>
                    <a:pt x="191" y="214"/>
                  </a:lnTo>
                  <a:lnTo>
                    <a:pt x="192" y="208"/>
                  </a:lnTo>
                  <a:lnTo>
                    <a:pt x="192" y="202"/>
                  </a:lnTo>
                  <a:lnTo>
                    <a:pt x="192" y="196"/>
                  </a:lnTo>
                  <a:lnTo>
                    <a:pt x="192" y="190"/>
                  </a:lnTo>
                  <a:lnTo>
                    <a:pt x="191" y="185"/>
                  </a:lnTo>
                  <a:lnTo>
                    <a:pt x="191" y="179"/>
                  </a:lnTo>
                  <a:lnTo>
                    <a:pt x="190" y="175"/>
                  </a:lnTo>
                  <a:lnTo>
                    <a:pt x="188" y="170"/>
                  </a:lnTo>
                  <a:lnTo>
                    <a:pt x="186" y="165"/>
                  </a:lnTo>
                  <a:lnTo>
                    <a:pt x="184" y="162"/>
                  </a:lnTo>
                  <a:lnTo>
                    <a:pt x="182" y="158"/>
                  </a:lnTo>
                  <a:lnTo>
                    <a:pt x="178" y="154"/>
                  </a:lnTo>
                  <a:lnTo>
                    <a:pt x="176" y="152"/>
                  </a:lnTo>
                  <a:lnTo>
                    <a:pt x="173" y="149"/>
                  </a:lnTo>
                  <a:lnTo>
                    <a:pt x="168" y="147"/>
                  </a:lnTo>
                  <a:lnTo>
                    <a:pt x="165" y="146"/>
                  </a:lnTo>
                  <a:lnTo>
                    <a:pt x="161" y="144"/>
                  </a:lnTo>
                  <a:lnTo>
                    <a:pt x="156" y="143"/>
                  </a:lnTo>
                  <a:lnTo>
                    <a:pt x="152" y="143"/>
                  </a:lnTo>
                  <a:lnTo>
                    <a:pt x="78"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82" name="Line 56"/>
            <p:cNvSpPr>
              <a:spLocks noChangeShapeType="1"/>
            </p:cNvSpPr>
            <p:nvPr/>
          </p:nvSpPr>
          <p:spPr bwMode="auto">
            <a:xfrm flipH="1">
              <a:off x="3067" y="2128"/>
              <a:ext cx="6"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83" name="Line 57"/>
            <p:cNvSpPr>
              <a:spLocks noChangeShapeType="1"/>
            </p:cNvSpPr>
            <p:nvPr/>
          </p:nvSpPr>
          <p:spPr bwMode="auto">
            <a:xfrm flipH="1">
              <a:off x="3078" y="2128"/>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84" name="Freeform 58"/>
            <p:cNvSpPr>
              <a:spLocks/>
            </p:cNvSpPr>
            <p:nvPr/>
          </p:nvSpPr>
          <p:spPr bwMode="auto">
            <a:xfrm>
              <a:off x="2958" y="2212"/>
              <a:ext cx="23" cy="54"/>
            </a:xfrm>
            <a:custGeom>
              <a:avLst/>
              <a:gdLst>
                <a:gd name="T0" fmla="*/ 0 w 190"/>
                <a:gd name="T1" fmla="*/ 0 h 429"/>
                <a:gd name="T2" fmla="*/ 0 w 190"/>
                <a:gd name="T3" fmla="*/ 1 h 429"/>
                <a:gd name="T4" fmla="*/ 0 w 190"/>
                <a:gd name="T5" fmla="*/ 1 h 429"/>
                <a:gd name="T6" fmla="*/ 0 60000 65536"/>
                <a:gd name="T7" fmla="*/ 0 60000 65536"/>
                <a:gd name="T8" fmla="*/ 0 60000 65536"/>
              </a:gdLst>
              <a:ahLst/>
              <a:cxnLst>
                <a:cxn ang="T6">
                  <a:pos x="T0" y="T1"/>
                </a:cxn>
                <a:cxn ang="T7">
                  <a:pos x="T2" y="T3"/>
                </a:cxn>
                <a:cxn ang="T8">
                  <a:pos x="T4" y="T5"/>
                </a:cxn>
              </a:cxnLst>
              <a:rect l="0" t="0" r="r" b="b"/>
              <a:pathLst>
                <a:path w="190" h="429">
                  <a:moveTo>
                    <a:pt x="190" y="0"/>
                  </a:moveTo>
                  <a:lnTo>
                    <a:pt x="76" y="429"/>
                  </a:lnTo>
                  <a:lnTo>
                    <a:pt x="0" y="4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85" name="Freeform 59"/>
            <p:cNvSpPr>
              <a:spLocks/>
            </p:cNvSpPr>
            <p:nvPr/>
          </p:nvSpPr>
          <p:spPr bwMode="auto">
            <a:xfrm>
              <a:off x="2953" y="2255"/>
              <a:ext cx="5" cy="11"/>
            </a:xfrm>
            <a:custGeom>
              <a:avLst/>
              <a:gdLst>
                <a:gd name="T0" fmla="*/ 0 w 39"/>
                <a:gd name="T1" fmla="*/ 0 h 83"/>
                <a:gd name="T2" fmla="*/ 0 w 39"/>
                <a:gd name="T3" fmla="*/ 0 h 83"/>
                <a:gd name="T4" fmla="*/ 0 w 39"/>
                <a:gd name="T5" fmla="*/ 0 h 83"/>
                <a:gd name="T6" fmla="*/ 0 w 39"/>
                <a:gd name="T7" fmla="*/ 0 h 83"/>
                <a:gd name="T8" fmla="*/ 0 w 39"/>
                <a:gd name="T9" fmla="*/ 0 h 83"/>
                <a:gd name="T10" fmla="*/ 0 w 39"/>
                <a:gd name="T11" fmla="*/ 0 h 83"/>
                <a:gd name="T12" fmla="*/ 0 w 39"/>
                <a:gd name="T13" fmla="*/ 0 h 83"/>
                <a:gd name="T14" fmla="*/ 0 w 39"/>
                <a:gd name="T15" fmla="*/ 0 h 83"/>
                <a:gd name="T16" fmla="*/ 0 w 39"/>
                <a:gd name="T17" fmla="*/ 0 h 83"/>
                <a:gd name="T18" fmla="*/ 0 w 39"/>
                <a:gd name="T19" fmla="*/ 0 h 83"/>
                <a:gd name="T20" fmla="*/ 0 w 39"/>
                <a:gd name="T21" fmla="*/ 0 h 83"/>
                <a:gd name="T22" fmla="*/ 0 w 39"/>
                <a:gd name="T23" fmla="*/ 0 h 83"/>
                <a:gd name="T24" fmla="*/ 0 w 39"/>
                <a:gd name="T25" fmla="*/ 0 h 83"/>
                <a:gd name="T26" fmla="*/ 0 w 39"/>
                <a:gd name="T27" fmla="*/ 0 h 83"/>
                <a:gd name="T28" fmla="*/ 0 w 39"/>
                <a:gd name="T29" fmla="*/ 0 h 83"/>
                <a:gd name="T30" fmla="*/ 0 w 39"/>
                <a:gd name="T31" fmla="*/ 0 h 83"/>
                <a:gd name="T32" fmla="*/ 0 w 39"/>
                <a:gd name="T33" fmla="*/ 0 h 83"/>
                <a:gd name="T34" fmla="*/ 0 w 39"/>
                <a:gd name="T35" fmla="*/ 0 h 83"/>
                <a:gd name="T36" fmla="*/ 0 w 39"/>
                <a:gd name="T37" fmla="*/ 0 h 83"/>
                <a:gd name="T38" fmla="*/ 0 w 39"/>
                <a:gd name="T39" fmla="*/ 0 h 83"/>
                <a:gd name="T40" fmla="*/ 0 w 39"/>
                <a:gd name="T41" fmla="*/ 0 h 83"/>
                <a:gd name="T42" fmla="*/ 0 w 39"/>
                <a:gd name="T43" fmla="*/ 0 h 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83">
                  <a:moveTo>
                    <a:pt x="3" y="0"/>
                  </a:moveTo>
                  <a:lnTo>
                    <a:pt x="2" y="6"/>
                  </a:lnTo>
                  <a:lnTo>
                    <a:pt x="1" y="12"/>
                  </a:lnTo>
                  <a:lnTo>
                    <a:pt x="0" y="18"/>
                  </a:lnTo>
                  <a:lnTo>
                    <a:pt x="0" y="24"/>
                  </a:lnTo>
                  <a:lnTo>
                    <a:pt x="0" y="30"/>
                  </a:lnTo>
                  <a:lnTo>
                    <a:pt x="0" y="36"/>
                  </a:lnTo>
                  <a:lnTo>
                    <a:pt x="0" y="41"/>
                  </a:lnTo>
                  <a:lnTo>
                    <a:pt x="1" y="47"/>
                  </a:lnTo>
                  <a:lnTo>
                    <a:pt x="2" y="52"/>
                  </a:lnTo>
                  <a:lnTo>
                    <a:pt x="4" y="56"/>
                  </a:lnTo>
                  <a:lnTo>
                    <a:pt x="5" y="61"/>
                  </a:lnTo>
                  <a:lnTo>
                    <a:pt x="8" y="65"/>
                  </a:lnTo>
                  <a:lnTo>
                    <a:pt x="11" y="68"/>
                  </a:lnTo>
                  <a:lnTo>
                    <a:pt x="13" y="72"/>
                  </a:lnTo>
                  <a:lnTo>
                    <a:pt x="16" y="75"/>
                  </a:lnTo>
                  <a:lnTo>
                    <a:pt x="20" y="77"/>
                  </a:lnTo>
                  <a:lnTo>
                    <a:pt x="23" y="79"/>
                  </a:lnTo>
                  <a:lnTo>
                    <a:pt x="27" y="80"/>
                  </a:lnTo>
                  <a:lnTo>
                    <a:pt x="32" y="83"/>
                  </a:lnTo>
                  <a:lnTo>
                    <a:pt x="35" y="83"/>
                  </a:lnTo>
                  <a:lnTo>
                    <a:pt x="39"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86" name="Line 60"/>
            <p:cNvSpPr>
              <a:spLocks noChangeShapeType="1"/>
            </p:cNvSpPr>
            <p:nvPr/>
          </p:nvSpPr>
          <p:spPr bwMode="auto">
            <a:xfrm flipV="1">
              <a:off x="2953" y="2240"/>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87" name="Freeform 61"/>
            <p:cNvSpPr>
              <a:spLocks/>
            </p:cNvSpPr>
            <p:nvPr/>
          </p:nvSpPr>
          <p:spPr bwMode="auto">
            <a:xfrm>
              <a:off x="2957" y="2230"/>
              <a:ext cx="10" cy="10"/>
            </a:xfrm>
            <a:custGeom>
              <a:avLst/>
              <a:gdLst>
                <a:gd name="T0" fmla="*/ 0 w 81"/>
                <a:gd name="T1" fmla="*/ 0 h 84"/>
                <a:gd name="T2" fmla="*/ 0 w 81"/>
                <a:gd name="T3" fmla="*/ 0 h 84"/>
                <a:gd name="T4" fmla="*/ 0 w 81"/>
                <a:gd name="T5" fmla="*/ 0 h 84"/>
                <a:gd name="T6" fmla="*/ 0 w 81"/>
                <a:gd name="T7" fmla="*/ 0 h 84"/>
                <a:gd name="T8" fmla="*/ 0 w 81"/>
                <a:gd name="T9" fmla="*/ 0 h 84"/>
                <a:gd name="T10" fmla="*/ 0 w 81"/>
                <a:gd name="T11" fmla="*/ 0 h 84"/>
                <a:gd name="T12" fmla="*/ 0 w 81"/>
                <a:gd name="T13" fmla="*/ 0 h 84"/>
                <a:gd name="T14" fmla="*/ 0 w 81"/>
                <a:gd name="T15" fmla="*/ 0 h 84"/>
                <a:gd name="T16" fmla="*/ 0 w 81"/>
                <a:gd name="T17" fmla="*/ 0 h 84"/>
                <a:gd name="T18" fmla="*/ 0 w 81"/>
                <a:gd name="T19" fmla="*/ 0 h 84"/>
                <a:gd name="T20" fmla="*/ 0 w 81"/>
                <a:gd name="T21" fmla="*/ 0 h 84"/>
                <a:gd name="T22" fmla="*/ 0 w 81"/>
                <a:gd name="T23" fmla="*/ 0 h 84"/>
                <a:gd name="T24" fmla="*/ 0 w 81"/>
                <a:gd name="T25" fmla="*/ 0 h 84"/>
                <a:gd name="T26" fmla="*/ 0 w 81"/>
                <a:gd name="T27" fmla="*/ 0 h 84"/>
                <a:gd name="T28" fmla="*/ 0 w 81"/>
                <a:gd name="T29" fmla="*/ 0 h 84"/>
                <a:gd name="T30" fmla="*/ 0 w 81"/>
                <a:gd name="T31" fmla="*/ 0 h 84"/>
                <a:gd name="T32" fmla="*/ 0 w 81"/>
                <a:gd name="T33" fmla="*/ 0 h 84"/>
                <a:gd name="T34" fmla="*/ 0 w 81"/>
                <a:gd name="T35" fmla="*/ 0 h 84"/>
                <a:gd name="T36" fmla="*/ 0 w 81"/>
                <a:gd name="T37" fmla="*/ 0 h 84"/>
                <a:gd name="T38" fmla="*/ 0 w 81"/>
                <a:gd name="T39" fmla="*/ 0 h 84"/>
                <a:gd name="T40" fmla="*/ 0 w 81"/>
                <a:gd name="T41" fmla="*/ 0 h 84"/>
                <a:gd name="T42" fmla="*/ 0 w 81"/>
                <a:gd name="T43" fmla="*/ 0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1" h="84">
                  <a:moveTo>
                    <a:pt x="81" y="0"/>
                  </a:moveTo>
                  <a:lnTo>
                    <a:pt x="75" y="0"/>
                  </a:lnTo>
                  <a:lnTo>
                    <a:pt x="71" y="1"/>
                  </a:lnTo>
                  <a:lnTo>
                    <a:pt x="67" y="2"/>
                  </a:lnTo>
                  <a:lnTo>
                    <a:pt x="62" y="4"/>
                  </a:lnTo>
                  <a:lnTo>
                    <a:pt x="58" y="6"/>
                  </a:lnTo>
                  <a:lnTo>
                    <a:pt x="52" y="8"/>
                  </a:lnTo>
                  <a:lnTo>
                    <a:pt x="48" y="10"/>
                  </a:lnTo>
                  <a:lnTo>
                    <a:pt x="44" y="15"/>
                  </a:lnTo>
                  <a:lnTo>
                    <a:pt x="39" y="18"/>
                  </a:lnTo>
                  <a:lnTo>
                    <a:pt x="35" y="22"/>
                  </a:lnTo>
                  <a:lnTo>
                    <a:pt x="31" y="27"/>
                  </a:lnTo>
                  <a:lnTo>
                    <a:pt x="26" y="31"/>
                  </a:lnTo>
                  <a:lnTo>
                    <a:pt x="22" y="37"/>
                  </a:lnTo>
                  <a:lnTo>
                    <a:pt x="19" y="41"/>
                  </a:lnTo>
                  <a:lnTo>
                    <a:pt x="15" y="48"/>
                  </a:lnTo>
                  <a:lnTo>
                    <a:pt x="12" y="53"/>
                  </a:lnTo>
                  <a:lnTo>
                    <a:pt x="9" y="59"/>
                  </a:lnTo>
                  <a:lnTo>
                    <a:pt x="5" y="65"/>
                  </a:lnTo>
                  <a:lnTo>
                    <a:pt x="3" y="71"/>
                  </a:lnTo>
                  <a:lnTo>
                    <a:pt x="1" y="77"/>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88" name="Line 62"/>
            <p:cNvSpPr>
              <a:spLocks noChangeShapeType="1"/>
            </p:cNvSpPr>
            <p:nvPr/>
          </p:nvSpPr>
          <p:spPr bwMode="auto">
            <a:xfrm>
              <a:off x="2967" y="2230"/>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89" name="Line 63"/>
            <p:cNvSpPr>
              <a:spLocks noChangeShapeType="1"/>
            </p:cNvSpPr>
            <p:nvPr/>
          </p:nvSpPr>
          <p:spPr bwMode="auto">
            <a:xfrm flipH="1">
              <a:off x="2987" y="2212"/>
              <a:ext cx="6"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90" name="Freeform 64"/>
            <p:cNvSpPr>
              <a:spLocks/>
            </p:cNvSpPr>
            <p:nvPr/>
          </p:nvSpPr>
          <p:spPr bwMode="auto">
            <a:xfrm>
              <a:off x="3228" y="2217"/>
              <a:ext cx="23" cy="54"/>
            </a:xfrm>
            <a:custGeom>
              <a:avLst/>
              <a:gdLst>
                <a:gd name="T0" fmla="*/ 0 w 190"/>
                <a:gd name="T1" fmla="*/ 0 h 429"/>
                <a:gd name="T2" fmla="*/ 0 w 190"/>
                <a:gd name="T3" fmla="*/ 1 h 429"/>
                <a:gd name="T4" fmla="*/ 0 w 190"/>
                <a:gd name="T5" fmla="*/ 1 h 429"/>
                <a:gd name="T6" fmla="*/ 0 60000 65536"/>
                <a:gd name="T7" fmla="*/ 0 60000 65536"/>
                <a:gd name="T8" fmla="*/ 0 60000 65536"/>
              </a:gdLst>
              <a:ahLst/>
              <a:cxnLst>
                <a:cxn ang="T6">
                  <a:pos x="T0" y="T1"/>
                </a:cxn>
                <a:cxn ang="T7">
                  <a:pos x="T2" y="T3"/>
                </a:cxn>
                <a:cxn ang="T8">
                  <a:pos x="T4" y="T5"/>
                </a:cxn>
              </a:cxnLst>
              <a:rect l="0" t="0" r="r" b="b"/>
              <a:pathLst>
                <a:path w="190" h="429">
                  <a:moveTo>
                    <a:pt x="190" y="0"/>
                  </a:moveTo>
                  <a:lnTo>
                    <a:pt x="75" y="429"/>
                  </a:lnTo>
                  <a:lnTo>
                    <a:pt x="0" y="4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91" name="Freeform 65"/>
            <p:cNvSpPr>
              <a:spLocks/>
            </p:cNvSpPr>
            <p:nvPr/>
          </p:nvSpPr>
          <p:spPr bwMode="auto">
            <a:xfrm>
              <a:off x="3223" y="2260"/>
              <a:ext cx="5" cy="11"/>
            </a:xfrm>
            <a:custGeom>
              <a:avLst/>
              <a:gdLst>
                <a:gd name="T0" fmla="*/ 0 w 39"/>
                <a:gd name="T1" fmla="*/ 0 h 84"/>
                <a:gd name="T2" fmla="*/ 0 w 39"/>
                <a:gd name="T3" fmla="*/ 0 h 84"/>
                <a:gd name="T4" fmla="*/ 0 w 39"/>
                <a:gd name="T5" fmla="*/ 0 h 84"/>
                <a:gd name="T6" fmla="*/ 0 w 39"/>
                <a:gd name="T7" fmla="*/ 0 h 84"/>
                <a:gd name="T8" fmla="*/ 0 w 39"/>
                <a:gd name="T9" fmla="*/ 0 h 84"/>
                <a:gd name="T10" fmla="*/ 0 w 39"/>
                <a:gd name="T11" fmla="*/ 0 h 84"/>
                <a:gd name="T12" fmla="*/ 0 w 39"/>
                <a:gd name="T13" fmla="*/ 0 h 84"/>
                <a:gd name="T14" fmla="*/ 0 w 39"/>
                <a:gd name="T15" fmla="*/ 0 h 84"/>
                <a:gd name="T16" fmla="*/ 0 w 39"/>
                <a:gd name="T17" fmla="*/ 0 h 84"/>
                <a:gd name="T18" fmla="*/ 0 w 39"/>
                <a:gd name="T19" fmla="*/ 0 h 84"/>
                <a:gd name="T20" fmla="*/ 0 w 39"/>
                <a:gd name="T21" fmla="*/ 0 h 84"/>
                <a:gd name="T22" fmla="*/ 0 w 39"/>
                <a:gd name="T23" fmla="*/ 0 h 84"/>
                <a:gd name="T24" fmla="*/ 0 w 39"/>
                <a:gd name="T25" fmla="*/ 0 h 84"/>
                <a:gd name="T26" fmla="*/ 0 w 39"/>
                <a:gd name="T27" fmla="*/ 0 h 84"/>
                <a:gd name="T28" fmla="*/ 0 w 39"/>
                <a:gd name="T29" fmla="*/ 0 h 84"/>
                <a:gd name="T30" fmla="*/ 0 w 39"/>
                <a:gd name="T31" fmla="*/ 0 h 84"/>
                <a:gd name="T32" fmla="*/ 0 w 39"/>
                <a:gd name="T33" fmla="*/ 0 h 84"/>
                <a:gd name="T34" fmla="*/ 0 w 39"/>
                <a:gd name="T35" fmla="*/ 0 h 84"/>
                <a:gd name="T36" fmla="*/ 0 w 39"/>
                <a:gd name="T37" fmla="*/ 0 h 84"/>
                <a:gd name="T38" fmla="*/ 0 w 39"/>
                <a:gd name="T39" fmla="*/ 0 h 84"/>
                <a:gd name="T40" fmla="*/ 0 w 39"/>
                <a:gd name="T41" fmla="*/ 0 h 84"/>
                <a:gd name="T42" fmla="*/ 0 w 39"/>
                <a:gd name="T43" fmla="*/ 0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84">
                  <a:moveTo>
                    <a:pt x="3" y="0"/>
                  </a:moveTo>
                  <a:lnTo>
                    <a:pt x="2" y="7"/>
                  </a:lnTo>
                  <a:lnTo>
                    <a:pt x="1" y="13"/>
                  </a:lnTo>
                  <a:lnTo>
                    <a:pt x="0" y="19"/>
                  </a:lnTo>
                  <a:lnTo>
                    <a:pt x="0" y="25"/>
                  </a:lnTo>
                  <a:lnTo>
                    <a:pt x="0" y="31"/>
                  </a:lnTo>
                  <a:lnTo>
                    <a:pt x="0" y="36"/>
                  </a:lnTo>
                  <a:lnTo>
                    <a:pt x="0" y="43"/>
                  </a:lnTo>
                  <a:lnTo>
                    <a:pt x="1" y="47"/>
                  </a:lnTo>
                  <a:lnTo>
                    <a:pt x="2" y="52"/>
                  </a:lnTo>
                  <a:lnTo>
                    <a:pt x="4" y="57"/>
                  </a:lnTo>
                  <a:lnTo>
                    <a:pt x="6" y="61"/>
                  </a:lnTo>
                  <a:lnTo>
                    <a:pt x="9" y="66"/>
                  </a:lnTo>
                  <a:lnTo>
                    <a:pt x="11" y="69"/>
                  </a:lnTo>
                  <a:lnTo>
                    <a:pt x="13" y="73"/>
                  </a:lnTo>
                  <a:lnTo>
                    <a:pt x="16" y="75"/>
                  </a:lnTo>
                  <a:lnTo>
                    <a:pt x="20" y="78"/>
                  </a:lnTo>
                  <a:lnTo>
                    <a:pt x="24" y="80"/>
                  </a:lnTo>
                  <a:lnTo>
                    <a:pt x="27" y="82"/>
                  </a:lnTo>
                  <a:lnTo>
                    <a:pt x="32" y="83"/>
                  </a:lnTo>
                  <a:lnTo>
                    <a:pt x="36" y="84"/>
                  </a:lnTo>
                  <a:lnTo>
                    <a:pt x="39"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92" name="Line 66"/>
            <p:cNvSpPr>
              <a:spLocks noChangeShapeType="1"/>
            </p:cNvSpPr>
            <p:nvPr/>
          </p:nvSpPr>
          <p:spPr bwMode="auto">
            <a:xfrm flipV="1">
              <a:off x="3223" y="2246"/>
              <a:ext cx="4"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93" name="Freeform 67"/>
            <p:cNvSpPr>
              <a:spLocks/>
            </p:cNvSpPr>
            <p:nvPr/>
          </p:nvSpPr>
          <p:spPr bwMode="auto">
            <a:xfrm>
              <a:off x="3227" y="2235"/>
              <a:ext cx="10" cy="11"/>
            </a:xfrm>
            <a:custGeom>
              <a:avLst/>
              <a:gdLst>
                <a:gd name="T0" fmla="*/ 0 w 81"/>
                <a:gd name="T1" fmla="*/ 0 h 83"/>
                <a:gd name="T2" fmla="*/ 0 w 81"/>
                <a:gd name="T3" fmla="*/ 0 h 83"/>
                <a:gd name="T4" fmla="*/ 0 w 81"/>
                <a:gd name="T5" fmla="*/ 0 h 83"/>
                <a:gd name="T6" fmla="*/ 0 w 81"/>
                <a:gd name="T7" fmla="*/ 0 h 83"/>
                <a:gd name="T8" fmla="*/ 0 w 81"/>
                <a:gd name="T9" fmla="*/ 0 h 83"/>
                <a:gd name="T10" fmla="*/ 0 w 81"/>
                <a:gd name="T11" fmla="*/ 0 h 83"/>
                <a:gd name="T12" fmla="*/ 0 w 81"/>
                <a:gd name="T13" fmla="*/ 0 h 83"/>
                <a:gd name="T14" fmla="*/ 0 w 81"/>
                <a:gd name="T15" fmla="*/ 0 h 83"/>
                <a:gd name="T16" fmla="*/ 0 w 81"/>
                <a:gd name="T17" fmla="*/ 0 h 83"/>
                <a:gd name="T18" fmla="*/ 0 w 81"/>
                <a:gd name="T19" fmla="*/ 0 h 83"/>
                <a:gd name="T20" fmla="*/ 0 w 81"/>
                <a:gd name="T21" fmla="*/ 0 h 83"/>
                <a:gd name="T22" fmla="*/ 0 w 81"/>
                <a:gd name="T23" fmla="*/ 0 h 83"/>
                <a:gd name="T24" fmla="*/ 0 w 81"/>
                <a:gd name="T25" fmla="*/ 0 h 83"/>
                <a:gd name="T26" fmla="*/ 0 w 81"/>
                <a:gd name="T27" fmla="*/ 0 h 83"/>
                <a:gd name="T28" fmla="*/ 0 w 81"/>
                <a:gd name="T29" fmla="*/ 0 h 83"/>
                <a:gd name="T30" fmla="*/ 0 w 81"/>
                <a:gd name="T31" fmla="*/ 0 h 83"/>
                <a:gd name="T32" fmla="*/ 0 w 81"/>
                <a:gd name="T33" fmla="*/ 0 h 83"/>
                <a:gd name="T34" fmla="*/ 0 w 81"/>
                <a:gd name="T35" fmla="*/ 0 h 83"/>
                <a:gd name="T36" fmla="*/ 0 w 81"/>
                <a:gd name="T37" fmla="*/ 0 h 83"/>
                <a:gd name="T38" fmla="*/ 0 w 81"/>
                <a:gd name="T39" fmla="*/ 0 h 83"/>
                <a:gd name="T40" fmla="*/ 0 w 81"/>
                <a:gd name="T41" fmla="*/ 0 h 83"/>
                <a:gd name="T42" fmla="*/ 0 w 81"/>
                <a:gd name="T43" fmla="*/ 0 h 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1" h="83">
                  <a:moveTo>
                    <a:pt x="81" y="0"/>
                  </a:moveTo>
                  <a:lnTo>
                    <a:pt x="76" y="0"/>
                  </a:lnTo>
                  <a:lnTo>
                    <a:pt x="71" y="1"/>
                  </a:lnTo>
                  <a:lnTo>
                    <a:pt x="66" y="2"/>
                  </a:lnTo>
                  <a:lnTo>
                    <a:pt x="62" y="3"/>
                  </a:lnTo>
                  <a:lnTo>
                    <a:pt x="58" y="6"/>
                  </a:lnTo>
                  <a:lnTo>
                    <a:pt x="52" y="8"/>
                  </a:lnTo>
                  <a:lnTo>
                    <a:pt x="48" y="11"/>
                  </a:lnTo>
                  <a:lnTo>
                    <a:pt x="44" y="14"/>
                  </a:lnTo>
                  <a:lnTo>
                    <a:pt x="39" y="18"/>
                  </a:lnTo>
                  <a:lnTo>
                    <a:pt x="35" y="22"/>
                  </a:lnTo>
                  <a:lnTo>
                    <a:pt x="30" y="26"/>
                  </a:lnTo>
                  <a:lnTo>
                    <a:pt x="26" y="31"/>
                  </a:lnTo>
                  <a:lnTo>
                    <a:pt x="23" y="36"/>
                  </a:lnTo>
                  <a:lnTo>
                    <a:pt x="18" y="42"/>
                  </a:lnTo>
                  <a:lnTo>
                    <a:pt x="15" y="47"/>
                  </a:lnTo>
                  <a:lnTo>
                    <a:pt x="12" y="53"/>
                  </a:lnTo>
                  <a:lnTo>
                    <a:pt x="9" y="59"/>
                  </a:lnTo>
                  <a:lnTo>
                    <a:pt x="6" y="65"/>
                  </a:lnTo>
                  <a:lnTo>
                    <a:pt x="3" y="71"/>
                  </a:lnTo>
                  <a:lnTo>
                    <a:pt x="1" y="77"/>
                  </a:lnTo>
                  <a:lnTo>
                    <a:pt x="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494" name="Line 68"/>
            <p:cNvSpPr>
              <a:spLocks noChangeShapeType="1"/>
            </p:cNvSpPr>
            <p:nvPr/>
          </p:nvSpPr>
          <p:spPr bwMode="auto">
            <a:xfrm>
              <a:off x="3237" y="2235"/>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95" name="Line 69"/>
            <p:cNvSpPr>
              <a:spLocks noChangeShapeType="1"/>
            </p:cNvSpPr>
            <p:nvPr/>
          </p:nvSpPr>
          <p:spPr bwMode="auto">
            <a:xfrm flipH="1">
              <a:off x="3256" y="2219"/>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96" name="Line 70"/>
            <p:cNvSpPr>
              <a:spLocks noChangeShapeType="1"/>
            </p:cNvSpPr>
            <p:nvPr/>
          </p:nvSpPr>
          <p:spPr bwMode="auto">
            <a:xfrm flipH="1">
              <a:off x="3267" y="2219"/>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97" name="Line 71"/>
            <p:cNvSpPr>
              <a:spLocks noChangeShapeType="1"/>
            </p:cNvSpPr>
            <p:nvPr/>
          </p:nvSpPr>
          <p:spPr bwMode="auto">
            <a:xfrm>
              <a:off x="3199" y="2255"/>
              <a:ext cx="0" cy="3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98" name="Line 72"/>
            <p:cNvSpPr>
              <a:spLocks noChangeShapeType="1"/>
            </p:cNvSpPr>
            <p:nvPr/>
          </p:nvSpPr>
          <p:spPr bwMode="auto">
            <a:xfrm flipH="1">
              <a:off x="3016" y="2599"/>
              <a:ext cx="1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499" name="Line 73"/>
            <p:cNvSpPr>
              <a:spLocks noChangeShapeType="1"/>
            </p:cNvSpPr>
            <p:nvPr/>
          </p:nvSpPr>
          <p:spPr bwMode="auto">
            <a:xfrm flipH="1">
              <a:off x="2917" y="2467"/>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00" name="Freeform 74"/>
            <p:cNvSpPr>
              <a:spLocks/>
            </p:cNvSpPr>
            <p:nvPr/>
          </p:nvSpPr>
          <p:spPr bwMode="auto">
            <a:xfrm>
              <a:off x="2913" y="2458"/>
              <a:ext cx="4" cy="9"/>
            </a:xfrm>
            <a:custGeom>
              <a:avLst/>
              <a:gdLst>
                <a:gd name="T0" fmla="*/ 0 w 34"/>
                <a:gd name="T1" fmla="*/ 0 h 71"/>
                <a:gd name="T2" fmla="*/ 0 w 34"/>
                <a:gd name="T3" fmla="*/ 0 h 71"/>
                <a:gd name="T4" fmla="*/ 0 w 34"/>
                <a:gd name="T5" fmla="*/ 0 h 71"/>
                <a:gd name="T6" fmla="*/ 0 w 34"/>
                <a:gd name="T7" fmla="*/ 0 h 71"/>
                <a:gd name="T8" fmla="*/ 0 w 34"/>
                <a:gd name="T9" fmla="*/ 0 h 71"/>
                <a:gd name="T10" fmla="*/ 0 w 34"/>
                <a:gd name="T11" fmla="*/ 0 h 71"/>
                <a:gd name="T12" fmla="*/ 0 w 34"/>
                <a:gd name="T13" fmla="*/ 0 h 71"/>
                <a:gd name="T14" fmla="*/ 0 w 34"/>
                <a:gd name="T15" fmla="*/ 0 h 71"/>
                <a:gd name="T16" fmla="*/ 0 w 34"/>
                <a:gd name="T17" fmla="*/ 0 h 71"/>
                <a:gd name="T18" fmla="*/ 0 w 34"/>
                <a:gd name="T19" fmla="*/ 0 h 71"/>
                <a:gd name="T20" fmla="*/ 0 w 34"/>
                <a:gd name="T21" fmla="*/ 0 h 71"/>
                <a:gd name="T22" fmla="*/ 0 w 34"/>
                <a:gd name="T23" fmla="*/ 0 h 71"/>
                <a:gd name="T24" fmla="*/ 0 w 34"/>
                <a:gd name="T25" fmla="*/ 0 h 71"/>
                <a:gd name="T26" fmla="*/ 0 w 34"/>
                <a:gd name="T27" fmla="*/ 0 h 71"/>
                <a:gd name="T28" fmla="*/ 0 w 34"/>
                <a:gd name="T29" fmla="*/ 0 h 71"/>
                <a:gd name="T30" fmla="*/ 0 w 34"/>
                <a:gd name="T31" fmla="*/ 0 h 71"/>
                <a:gd name="T32" fmla="*/ 0 w 34"/>
                <a:gd name="T33" fmla="*/ 0 h 71"/>
                <a:gd name="T34" fmla="*/ 0 w 34"/>
                <a:gd name="T35" fmla="*/ 0 h 71"/>
                <a:gd name="T36" fmla="*/ 0 w 34"/>
                <a:gd name="T37" fmla="*/ 0 h 71"/>
                <a:gd name="T38" fmla="*/ 0 w 34"/>
                <a:gd name="T39" fmla="*/ 0 h 71"/>
                <a:gd name="T40" fmla="*/ 0 w 34"/>
                <a:gd name="T41" fmla="*/ 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71">
                  <a:moveTo>
                    <a:pt x="4" y="0"/>
                  </a:moveTo>
                  <a:lnTo>
                    <a:pt x="2" y="6"/>
                  </a:lnTo>
                  <a:lnTo>
                    <a:pt x="1" y="11"/>
                  </a:lnTo>
                  <a:lnTo>
                    <a:pt x="0" y="17"/>
                  </a:lnTo>
                  <a:lnTo>
                    <a:pt x="0" y="22"/>
                  </a:lnTo>
                  <a:lnTo>
                    <a:pt x="0" y="27"/>
                  </a:lnTo>
                  <a:lnTo>
                    <a:pt x="0" y="32"/>
                  </a:lnTo>
                  <a:lnTo>
                    <a:pt x="1" y="37"/>
                  </a:lnTo>
                  <a:lnTo>
                    <a:pt x="1" y="42"/>
                  </a:lnTo>
                  <a:lnTo>
                    <a:pt x="4" y="46"/>
                  </a:lnTo>
                  <a:lnTo>
                    <a:pt x="5" y="50"/>
                  </a:lnTo>
                  <a:lnTo>
                    <a:pt x="7" y="54"/>
                  </a:lnTo>
                  <a:lnTo>
                    <a:pt x="9" y="58"/>
                  </a:lnTo>
                  <a:lnTo>
                    <a:pt x="11" y="61"/>
                  </a:lnTo>
                  <a:lnTo>
                    <a:pt x="13" y="63"/>
                  </a:lnTo>
                  <a:lnTo>
                    <a:pt x="17" y="66"/>
                  </a:lnTo>
                  <a:lnTo>
                    <a:pt x="20" y="68"/>
                  </a:lnTo>
                  <a:lnTo>
                    <a:pt x="23" y="69"/>
                  </a:lnTo>
                  <a:lnTo>
                    <a:pt x="26" y="70"/>
                  </a:lnTo>
                  <a:lnTo>
                    <a:pt x="31" y="71"/>
                  </a:lnTo>
                  <a:lnTo>
                    <a:pt x="34"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01" name="Line 75"/>
            <p:cNvSpPr>
              <a:spLocks noChangeShapeType="1"/>
            </p:cNvSpPr>
            <p:nvPr/>
          </p:nvSpPr>
          <p:spPr bwMode="auto">
            <a:xfrm flipV="1">
              <a:off x="2913" y="2443"/>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02" name="Freeform 76"/>
            <p:cNvSpPr>
              <a:spLocks/>
            </p:cNvSpPr>
            <p:nvPr/>
          </p:nvSpPr>
          <p:spPr bwMode="auto">
            <a:xfrm>
              <a:off x="2917" y="2431"/>
              <a:ext cx="17" cy="12"/>
            </a:xfrm>
            <a:custGeom>
              <a:avLst/>
              <a:gdLst>
                <a:gd name="T0" fmla="*/ 0 w 139"/>
                <a:gd name="T1" fmla="*/ 0 h 95"/>
                <a:gd name="T2" fmla="*/ 0 w 139"/>
                <a:gd name="T3" fmla="*/ 0 h 95"/>
                <a:gd name="T4" fmla="*/ 0 w 139"/>
                <a:gd name="T5" fmla="*/ 0 h 95"/>
                <a:gd name="T6" fmla="*/ 0 w 139"/>
                <a:gd name="T7" fmla="*/ 0 h 95"/>
                <a:gd name="T8" fmla="*/ 0 w 139"/>
                <a:gd name="T9" fmla="*/ 0 h 95"/>
                <a:gd name="T10" fmla="*/ 0 w 139"/>
                <a:gd name="T11" fmla="*/ 0 h 95"/>
                <a:gd name="T12" fmla="*/ 0 w 139"/>
                <a:gd name="T13" fmla="*/ 0 h 95"/>
                <a:gd name="T14" fmla="*/ 0 w 139"/>
                <a:gd name="T15" fmla="*/ 0 h 95"/>
                <a:gd name="T16" fmla="*/ 0 w 139"/>
                <a:gd name="T17" fmla="*/ 0 h 95"/>
                <a:gd name="T18" fmla="*/ 0 w 139"/>
                <a:gd name="T19" fmla="*/ 0 h 95"/>
                <a:gd name="T20" fmla="*/ 0 w 139"/>
                <a:gd name="T21" fmla="*/ 0 h 95"/>
                <a:gd name="T22" fmla="*/ 0 w 139"/>
                <a:gd name="T23" fmla="*/ 0 h 95"/>
                <a:gd name="T24" fmla="*/ 0 w 139"/>
                <a:gd name="T25" fmla="*/ 0 h 95"/>
                <a:gd name="T26" fmla="*/ 0 w 139"/>
                <a:gd name="T27" fmla="*/ 0 h 95"/>
                <a:gd name="T28" fmla="*/ 0 w 139"/>
                <a:gd name="T29" fmla="*/ 0 h 95"/>
                <a:gd name="T30" fmla="*/ 0 w 139"/>
                <a:gd name="T31" fmla="*/ 0 h 95"/>
                <a:gd name="T32" fmla="*/ 0 w 139"/>
                <a:gd name="T33" fmla="*/ 0 h 95"/>
                <a:gd name="T34" fmla="*/ 0 w 139"/>
                <a:gd name="T35" fmla="*/ 0 h 95"/>
                <a:gd name="T36" fmla="*/ 0 w 139"/>
                <a:gd name="T37" fmla="*/ 0 h 95"/>
                <a:gd name="T38" fmla="*/ 0 w 139"/>
                <a:gd name="T39" fmla="*/ 0 h 95"/>
                <a:gd name="T40" fmla="*/ 0 w 139"/>
                <a:gd name="T41" fmla="*/ 0 h 95"/>
                <a:gd name="T42" fmla="*/ 0 w 139"/>
                <a:gd name="T43" fmla="*/ 0 h 95"/>
                <a:gd name="T44" fmla="*/ 0 w 139"/>
                <a:gd name="T45" fmla="*/ 0 h 95"/>
                <a:gd name="T46" fmla="*/ 0 w 139"/>
                <a:gd name="T47" fmla="*/ 0 h 95"/>
                <a:gd name="T48" fmla="*/ 0 w 139"/>
                <a:gd name="T49" fmla="*/ 0 h 95"/>
                <a:gd name="T50" fmla="*/ 0 w 139"/>
                <a:gd name="T51" fmla="*/ 0 h 95"/>
                <a:gd name="T52" fmla="*/ 0 w 139"/>
                <a:gd name="T53" fmla="*/ 0 h 95"/>
                <a:gd name="T54" fmla="*/ 0 w 139"/>
                <a:gd name="T55" fmla="*/ 0 h 95"/>
                <a:gd name="T56" fmla="*/ 0 w 139"/>
                <a:gd name="T57" fmla="*/ 0 h 95"/>
                <a:gd name="T58" fmla="*/ 0 w 139"/>
                <a:gd name="T59" fmla="*/ 0 h 95"/>
                <a:gd name="T60" fmla="*/ 0 w 139"/>
                <a:gd name="T61" fmla="*/ 0 h 95"/>
                <a:gd name="T62" fmla="*/ 0 w 139"/>
                <a:gd name="T63" fmla="*/ 0 h 95"/>
                <a:gd name="T64" fmla="*/ 0 w 139"/>
                <a:gd name="T65" fmla="*/ 0 h 95"/>
                <a:gd name="T66" fmla="*/ 0 w 139"/>
                <a:gd name="T67" fmla="*/ 0 h 95"/>
                <a:gd name="T68" fmla="*/ 0 w 139"/>
                <a:gd name="T69" fmla="*/ 0 h 95"/>
                <a:gd name="T70" fmla="*/ 0 w 139"/>
                <a:gd name="T71" fmla="*/ 0 h 95"/>
                <a:gd name="T72" fmla="*/ 0 w 139"/>
                <a:gd name="T73" fmla="*/ 0 h 95"/>
                <a:gd name="T74" fmla="*/ 0 w 139"/>
                <a:gd name="T75" fmla="*/ 0 h 95"/>
                <a:gd name="T76" fmla="*/ 0 w 139"/>
                <a:gd name="T77" fmla="*/ 0 h 95"/>
                <a:gd name="T78" fmla="*/ 0 w 139"/>
                <a:gd name="T79" fmla="*/ 0 h 95"/>
                <a:gd name="T80" fmla="*/ 0 w 139"/>
                <a:gd name="T81" fmla="*/ 0 h 95"/>
                <a:gd name="T82" fmla="*/ 0 w 139"/>
                <a:gd name="T83" fmla="*/ 0 h 95"/>
                <a:gd name="T84" fmla="*/ 0 w 139"/>
                <a:gd name="T85" fmla="*/ 0 h 95"/>
                <a:gd name="T86" fmla="*/ 0 w 139"/>
                <a:gd name="T87" fmla="*/ 0 h 95"/>
                <a:gd name="T88" fmla="*/ 0 w 139"/>
                <a:gd name="T89" fmla="*/ 0 h 95"/>
                <a:gd name="T90" fmla="*/ 0 w 139"/>
                <a:gd name="T91" fmla="*/ 0 h 95"/>
                <a:gd name="T92" fmla="*/ 0 w 139"/>
                <a:gd name="T93" fmla="*/ 0 h 9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9" h="95">
                  <a:moveTo>
                    <a:pt x="133" y="95"/>
                  </a:moveTo>
                  <a:lnTo>
                    <a:pt x="136" y="89"/>
                  </a:lnTo>
                  <a:lnTo>
                    <a:pt x="137" y="83"/>
                  </a:lnTo>
                  <a:lnTo>
                    <a:pt x="138" y="77"/>
                  </a:lnTo>
                  <a:lnTo>
                    <a:pt x="138" y="70"/>
                  </a:lnTo>
                  <a:lnTo>
                    <a:pt x="139" y="63"/>
                  </a:lnTo>
                  <a:lnTo>
                    <a:pt x="139" y="58"/>
                  </a:lnTo>
                  <a:lnTo>
                    <a:pt x="138" y="51"/>
                  </a:lnTo>
                  <a:lnTo>
                    <a:pt x="138" y="46"/>
                  </a:lnTo>
                  <a:lnTo>
                    <a:pt x="137" y="41"/>
                  </a:lnTo>
                  <a:lnTo>
                    <a:pt x="134" y="35"/>
                  </a:lnTo>
                  <a:lnTo>
                    <a:pt x="133" y="31"/>
                  </a:lnTo>
                  <a:lnTo>
                    <a:pt x="131" y="26"/>
                  </a:lnTo>
                  <a:lnTo>
                    <a:pt x="129" y="22"/>
                  </a:lnTo>
                  <a:lnTo>
                    <a:pt x="127" y="18"/>
                  </a:lnTo>
                  <a:lnTo>
                    <a:pt x="124" y="14"/>
                  </a:lnTo>
                  <a:lnTo>
                    <a:pt x="120" y="11"/>
                  </a:lnTo>
                  <a:lnTo>
                    <a:pt x="117" y="8"/>
                  </a:lnTo>
                  <a:lnTo>
                    <a:pt x="114" y="6"/>
                  </a:lnTo>
                  <a:lnTo>
                    <a:pt x="109" y="3"/>
                  </a:lnTo>
                  <a:lnTo>
                    <a:pt x="106" y="2"/>
                  </a:lnTo>
                  <a:lnTo>
                    <a:pt x="102" y="1"/>
                  </a:lnTo>
                  <a:lnTo>
                    <a:pt x="97" y="0"/>
                  </a:lnTo>
                  <a:lnTo>
                    <a:pt x="93" y="0"/>
                  </a:lnTo>
                  <a:lnTo>
                    <a:pt x="88" y="0"/>
                  </a:lnTo>
                  <a:lnTo>
                    <a:pt x="83" y="1"/>
                  </a:lnTo>
                  <a:lnTo>
                    <a:pt x="79" y="2"/>
                  </a:lnTo>
                  <a:lnTo>
                    <a:pt x="73" y="3"/>
                  </a:lnTo>
                  <a:lnTo>
                    <a:pt x="69" y="6"/>
                  </a:lnTo>
                  <a:lnTo>
                    <a:pt x="64" y="8"/>
                  </a:lnTo>
                  <a:lnTo>
                    <a:pt x="59" y="11"/>
                  </a:lnTo>
                  <a:lnTo>
                    <a:pt x="55" y="14"/>
                  </a:lnTo>
                  <a:lnTo>
                    <a:pt x="49" y="18"/>
                  </a:lnTo>
                  <a:lnTo>
                    <a:pt x="45" y="22"/>
                  </a:lnTo>
                  <a:lnTo>
                    <a:pt x="41" y="26"/>
                  </a:lnTo>
                  <a:lnTo>
                    <a:pt x="36" y="31"/>
                  </a:lnTo>
                  <a:lnTo>
                    <a:pt x="32" y="35"/>
                  </a:lnTo>
                  <a:lnTo>
                    <a:pt x="28" y="41"/>
                  </a:lnTo>
                  <a:lnTo>
                    <a:pt x="23" y="46"/>
                  </a:lnTo>
                  <a:lnTo>
                    <a:pt x="20" y="51"/>
                  </a:lnTo>
                  <a:lnTo>
                    <a:pt x="17" y="58"/>
                  </a:lnTo>
                  <a:lnTo>
                    <a:pt x="13" y="63"/>
                  </a:lnTo>
                  <a:lnTo>
                    <a:pt x="10" y="70"/>
                  </a:lnTo>
                  <a:lnTo>
                    <a:pt x="7" y="77"/>
                  </a:lnTo>
                  <a:lnTo>
                    <a:pt x="5" y="83"/>
                  </a:lnTo>
                  <a:lnTo>
                    <a:pt x="2" y="89"/>
                  </a:lnTo>
                  <a:lnTo>
                    <a:pt x="0" y="9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03" name="Freeform 77"/>
            <p:cNvSpPr>
              <a:spLocks/>
            </p:cNvSpPr>
            <p:nvPr/>
          </p:nvSpPr>
          <p:spPr bwMode="auto">
            <a:xfrm>
              <a:off x="2916" y="2443"/>
              <a:ext cx="18" cy="6"/>
            </a:xfrm>
            <a:custGeom>
              <a:avLst/>
              <a:gdLst>
                <a:gd name="T0" fmla="*/ 0 w 145"/>
                <a:gd name="T1" fmla="*/ 0 h 48"/>
                <a:gd name="T2" fmla="*/ 0 w 145"/>
                <a:gd name="T3" fmla="*/ 0 h 48"/>
                <a:gd name="T4" fmla="*/ 0 w 145"/>
                <a:gd name="T5" fmla="*/ 0 h 48"/>
                <a:gd name="T6" fmla="*/ 0 60000 65536"/>
                <a:gd name="T7" fmla="*/ 0 60000 65536"/>
                <a:gd name="T8" fmla="*/ 0 60000 65536"/>
              </a:gdLst>
              <a:ahLst/>
              <a:cxnLst>
                <a:cxn ang="T6">
                  <a:pos x="T0" y="T1"/>
                </a:cxn>
                <a:cxn ang="T7">
                  <a:pos x="T2" y="T3"/>
                </a:cxn>
                <a:cxn ang="T8">
                  <a:pos x="T4" y="T5"/>
                </a:cxn>
              </a:cxnLst>
              <a:rect l="0" t="0" r="r" b="b"/>
              <a:pathLst>
                <a:path w="145" h="48">
                  <a:moveTo>
                    <a:pt x="145" y="0"/>
                  </a:moveTo>
                  <a:lnTo>
                    <a:pt x="133" y="48"/>
                  </a:lnTo>
                  <a:lnTo>
                    <a:pt x="0"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04" name="Line 78"/>
            <p:cNvSpPr>
              <a:spLocks noChangeShapeType="1"/>
            </p:cNvSpPr>
            <p:nvPr/>
          </p:nvSpPr>
          <p:spPr bwMode="auto">
            <a:xfrm flipH="1">
              <a:off x="2796" y="2389"/>
              <a:ext cx="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05" name="Freeform 79"/>
            <p:cNvSpPr>
              <a:spLocks/>
            </p:cNvSpPr>
            <p:nvPr/>
          </p:nvSpPr>
          <p:spPr bwMode="auto">
            <a:xfrm>
              <a:off x="2791" y="2379"/>
              <a:ext cx="5" cy="10"/>
            </a:xfrm>
            <a:custGeom>
              <a:avLst/>
              <a:gdLst>
                <a:gd name="T0" fmla="*/ 0 w 40"/>
                <a:gd name="T1" fmla="*/ 0 h 84"/>
                <a:gd name="T2" fmla="*/ 0 w 40"/>
                <a:gd name="T3" fmla="*/ 0 h 84"/>
                <a:gd name="T4" fmla="*/ 0 w 40"/>
                <a:gd name="T5" fmla="*/ 0 h 84"/>
                <a:gd name="T6" fmla="*/ 0 w 40"/>
                <a:gd name="T7" fmla="*/ 0 h 84"/>
                <a:gd name="T8" fmla="*/ 0 w 40"/>
                <a:gd name="T9" fmla="*/ 0 h 84"/>
                <a:gd name="T10" fmla="*/ 0 w 40"/>
                <a:gd name="T11" fmla="*/ 0 h 84"/>
                <a:gd name="T12" fmla="*/ 0 w 40"/>
                <a:gd name="T13" fmla="*/ 0 h 84"/>
                <a:gd name="T14" fmla="*/ 0 w 40"/>
                <a:gd name="T15" fmla="*/ 0 h 84"/>
                <a:gd name="T16" fmla="*/ 0 w 40"/>
                <a:gd name="T17" fmla="*/ 0 h 84"/>
                <a:gd name="T18" fmla="*/ 0 w 40"/>
                <a:gd name="T19" fmla="*/ 0 h 84"/>
                <a:gd name="T20" fmla="*/ 0 w 40"/>
                <a:gd name="T21" fmla="*/ 0 h 84"/>
                <a:gd name="T22" fmla="*/ 0 w 40"/>
                <a:gd name="T23" fmla="*/ 0 h 84"/>
                <a:gd name="T24" fmla="*/ 0 w 40"/>
                <a:gd name="T25" fmla="*/ 0 h 84"/>
                <a:gd name="T26" fmla="*/ 0 w 40"/>
                <a:gd name="T27" fmla="*/ 0 h 84"/>
                <a:gd name="T28" fmla="*/ 0 w 40"/>
                <a:gd name="T29" fmla="*/ 0 h 84"/>
                <a:gd name="T30" fmla="*/ 0 w 40"/>
                <a:gd name="T31" fmla="*/ 0 h 84"/>
                <a:gd name="T32" fmla="*/ 0 w 40"/>
                <a:gd name="T33" fmla="*/ 0 h 84"/>
                <a:gd name="T34" fmla="*/ 0 w 40"/>
                <a:gd name="T35" fmla="*/ 0 h 84"/>
                <a:gd name="T36" fmla="*/ 0 w 40"/>
                <a:gd name="T37" fmla="*/ 0 h 84"/>
                <a:gd name="T38" fmla="*/ 0 w 40"/>
                <a:gd name="T39" fmla="*/ 0 h 84"/>
                <a:gd name="T40" fmla="*/ 0 w 40"/>
                <a:gd name="T41" fmla="*/ 0 h 84"/>
                <a:gd name="T42" fmla="*/ 0 w 40"/>
                <a:gd name="T43" fmla="*/ 0 h 84"/>
                <a:gd name="T44" fmla="*/ 0 w 40"/>
                <a:gd name="T45" fmla="*/ 0 h 8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84">
                  <a:moveTo>
                    <a:pt x="4" y="0"/>
                  </a:moveTo>
                  <a:lnTo>
                    <a:pt x="3" y="7"/>
                  </a:lnTo>
                  <a:lnTo>
                    <a:pt x="2" y="12"/>
                  </a:lnTo>
                  <a:lnTo>
                    <a:pt x="1" y="19"/>
                  </a:lnTo>
                  <a:lnTo>
                    <a:pt x="1" y="24"/>
                  </a:lnTo>
                  <a:lnTo>
                    <a:pt x="0" y="30"/>
                  </a:lnTo>
                  <a:lnTo>
                    <a:pt x="1" y="35"/>
                  </a:lnTo>
                  <a:lnTo>
                    <a:pt x="1" y="41"/>
                  </a:lnTo>
                  <a:lnTo>
                    <a:pt x="2" y="46"/>
                  </a:lnTo>
                  <a:lnTo>
                    <a:pt x="3" y="50"/>
                  </a:lnTo>
                  <a:lnTo>
                    <a:pt x="4" y="55"/>
                  </a:lnTo>
                  <a:lnTo>
                    <a:pt x="5" y="59"/>
                  </a:lnTo>
                  <a:lnTo>
                    <a:pt x="8" y="64"/>
                  </a:lnTo>
                  <a:lnTo>
                    <a:pt x="10" y="68"/>
                  </a:lnTo>
                  <a:lnTo>
                    <a:pt x="13" y="71"/>
                  </a:lnTo>
                  <a:lnTo>
                    <a:pt x="15" y="74"/>
                  </a:lnTo>
                  <a:lnTo>
                    <a:pt x="19" y="77"/>
                  </a:lnTo>
                  <a:lnTo>
                    <a:pt x="22" y="79"/>
                  </a:lnTo>
                  <a:lnTo>
                    <a:pt x="25" y="81"/>
                  </a:lnTo>
                  <a:lnTo>
                    <a:pt x="28" y="82"/>
                  </a:lnTo>
                  <a:lnTo>
                    <a:pt x="33" y="83"/>
                  </a:lnTo>
                  <a:lnTo>
                    <a:pt x="36" y="84"/>
                  </a:lnTo>
                  <a:lnTo>
                    <a:pt x="4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06" name="Line 80"/>
            <p:cNvSpPr>
              <a:spLocks noChangeShapeType="1"/>
            </p:cNvSpPr>
            <p:nvPr/>
          </p:nvSpPr>
          <p:spPr bwMode="auto">
            <a:xfrm flipV="1">
              <a:off x="2792" y="2364"/>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07" name="Freeform 81"/>
            <p:cNvSpPr>
              <a:spLocks/>
            </p:cNvSpPr>
            <p:nvPr/>
          </p:nvSpPr>
          <p:spPr bwMode="auto">
            <a:xfrm>
              <a:off x="2796" y="2353"/>
              <a:ext cx="10" cy="11"/>
            </a:xfrm>
            <a:custGeom>
              <a:avLst/>
              <a:gdLst>
                <a:gd name="T0" fmla="*/ 0 w 81"/>
                <a:gd name="T1" fmla="*/ 0 h 83"/>
                <a:gd name="T2" fmla="*/ 0 w 81"/>
                <a:gd name="T3" fmla="*/ 0 h 83"/>
                <a:gd name="T4" fmla="*/ 0 w 81"/>
                <a:gd name="T5" fmla="*/ 0 h 83"/>
                <a:gd name="T6" fmla="*/ 0 w 81"/>
                <a:gd name="T7" fmla="*/ 0 h 83"/>
                <a:gd name="T8" fmla="*/ 0 w 81"/>
                <a:gd name="T9" fmla="*/ 0 h 83"/>
                <a:gd name="T10" fmla="*/ 0 w 81"/>
                <a:gd name="T11" fmla="*/ 0 h 83"/>
                <a:gd name="T12" fmla="*/ 0 w 81"/>
                <a:gd name="T13" fmla="*/ 0 h 83"/>
                <a:gd name="T14" fmla="*/ 0 w 81"/>
                <a:gd name="T15" fmla="*/ 0 h 83"/>
                <a:gd name="T16" fmla="*/ 0 w 81"/>
                <a:gd name="T17" fmla="*/ 0 h 83"/>
                <a:gd name="T18" fmla="*/ 0 w 81"/>
                <a:gd name="T19" fmla="*/ 0 h 83"/>
                <a:gd name="T20" fmla="*/ 0 w 81"/>
                <a:gd name="T21" fmla="*/ 0 h 83"/>
                <a:gd name="T22" fmla="*/ 0 w 81"/>
                <a:gd name="T23" fmla="*/ 0 h 83"/>
                <a:gd name="T24" fmla="*/ 0 w 81"/>
                <a:gd name="T25" fmla="*/ 0 h 83"/>
                <a:gd name="T26" fmla="*/ 0 w 81"/>
                <a:gd name="T27" fmla="*/ 0 h 83"/>
                <a:gd name="T28" fmla="*/ 0 w 81"/>
                <a:gd name="T29" fmla="*/ 0 h 83"/>
                <a:gd name="T30" fmla="*/ 0 w 81"/>
                <a:gd name="T31" fmla="*/ 0 h 83"/>
                <a:gd name="T32" fmla="*/ 0 w 81"/>
                <a:gd name="T33" fmla="*/ 0 h 83"/>
                <a:gd name="T34" fmla="*/ 0 w 81"/>
                <a:gd name="T35" fmla="*/ 0 h 83"/>
                <a:gd name="T36" fmla="*/ 0 w 81"/>
                <a:gd name="T37" fmla="*/ 0 h 83"/>
                <a:gd name="T38" fmla="*/ 0 w 81"/>
                <a:gd name="T39" fmla="*/ 0 h 83"/>
                <a:gd name="T40" fmla="*/ 0 w 81"/>
                <a:gd name="T41" fmla="*/ 0 h 83"/>
                <a:gd name="T42" fmla="*/ 0 w 81"/>
                <a:gd name="T43" fmla="*/ 0 h 83"/>
                <a:gd name="T44" fmla="*/ 0 w 81"/>
                <a:gd name="T45" fmla="*/ 0 h 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1" h="83">
                  <a:moveTo>
                    <a:pt x="81" y="0"/>
                  </a:moveTo>
                  <a:lnTo>
                    <a:pt x="77" y="0"/>
                  </a:lnTo>
                  <a:lnTo>
                    <a:pt x="73" y="1"/>
                  </a:lnTo>
                  <a:lnTo>
                    <a:pt x="69" y="1"/>
                  </a:lnTo>
                  <a:lnTo>
                    <a:pt x="64" y="4"/>
                  </a:lnTo>
                  <a:lnTo>
                    <a:pt x="59" y="6"/>
                  </a:lnTo>
                  <a:lnTo>
                    <a:pt x="55" y="8"/>
                  </a:lnTo>
                  <a:lnTo>
                    <a:pt x="50" y="10"/>
                  </a:lnTo>
                  <a:lnTo>
                    <a:pt x="46" y="13"/>
                  </a:lnTo>
                  <a:lnTo>
                    <a:pt x="41" y="17"/>
                  </a:lnTo>
                  <a:lnTo>
                    <a:pt x="37" y="20"/>
                  </a:lnTo>
                  <a:lnTo>
                    <a:pt x="34" y="24"/>
                  </a:lnTo>
                  <a:lnTo>
                    <a:pt x="29" y="29"/>
                  </a:lnTo>
                  <a:lnTo>
                    <a:pt x="25" y="33"/>
                  </a:lnTo>
                  <a:lnTo>
                    <a:pt x="22" y="39"/>
                  </a:lnTo>
                  <a:lnTo>
                    <a:pt x="19" y="44"/>
                  </a:lnTo>
                  <a:lnTo>
                    <a:pt x="15" y="48"/>
                  </a:lnTo>
                  <a:lnTo>
                    <a:pt x="12" y="54"/>
                  </a:lnTo>
                  <a:lnTo>
                    <a:pt x="9" y="60"/>
                  </a:lnTo>
                  <a:lnTo>
                    <a:pt x="7" y="66"/>
                  </a:lnTo>
                  <a:lnTo>
                    <a:pt x="4" y="71"/>
                  </a:lnTo>
                  <a:lnTo>
                    <a:pt x="2" y="78"/>
                  </a:lnTo>
                  <a:lnTo>
                    <a:pt x="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08" name="Line 82"/>
            <p:cNvSpPr>
              <a:spLocks noChangeShapeType="1"/>
            </p:cNvSpPr>
            <p:nvPr/>
          </p:nvSpPr>
          <p:spPr bwMode="auto">
            <a:xfrm>
              <a:off x="2806" y="2353"/>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09" name="Line 83"/>
            <p:cNvSpPr>
              <a:spLocks noChangeShapeType="1"/>
            </p:cNvSpPr>
            <p:nvPr/>
          </p:nvSpPr>
          <p:spPr bwMode="auto">
            <a:xfrm flipH="1">
              <a:off x="2820" y="2335"/>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10" name="Line 84"/>
            <p:cNvSpPr>
              <a:spLocks noChangeShapeType="1"/>
            </p:cNvSpPr>
            <p:nvPr/>
          </p:nvSpPr>
          <p:spPr bwMode="auto">
            <a:xfrm flipV="1">
              <a:off x="3275" y="2416"/>
              <a:ext cx="0" cy="2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11" name="Line 85"/>
            <p:cNvSpPr>
              <a:spLocks noChangeShapeType="1"/>
            </p:cNvSpPr>
            <p:nvPr/>
          </p:nvSpPr>
          <p:spPr bwMode="auto">
            <a:xfrm flipH="1">
              <a:off x="3273" y="2395"/>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12" name="Freeform 86"/>
            <p:cNvSpPr>
              <a:spLocks/>
            </p:cNvSpPr>
            <p:nvPr/>
          </p:nvSpPr>
          <p:spPr bwMode="auto">
            <a:xfrm>
              <a:off x="3268" y="2385"/>
              <a:ext cx="5" cy="10"/>
            </a:xfrm>
            <a:custGeom>
              <a:avLst/>
              <a:gdLst>
                <a:gd name="T0" fmla="*/ 0 w 41"/>
                <a:gd name="T1" fmla="*/ 0 h 84"/>
                <a:gd name="T2" fmla="*/ 0 w 41"/>
                <a:gd name="T3" fmla="*/ 0 h 84"/>
                <a:gd name="T4" fmla="*/ 0 w 41"/>
                <a:gd name="T5" fmla="*/ 0 h 84"/>
                <a:gd name="T6" fmla="*/ 0 w 41"/>
                <a:gd name="T7" fmla="*/ 0 h 84"/>
                <a:gd name="T8" fmla="*/ 0 w 41"/>
                <a:gd name="T9" fmla="*/ 0 h 84"/>
                <a:gd name="T10" fmla="*/ 0 w 41"/>
                <a:gd name="T11" fmla="*/ 0 h 84"/>
                <a:gd name="T12" fmla="*/ 0 w 41"/>
                <a:gd name="T13" fmla="*/ 0 h 84"/>
                <a:gd name="T14" fmla="*/ 0 w 41"/>
                <a:gd name="T15" fmla="*/ 0 h 84"/>
                <a:gd name="T16" fmla="*/ 0 w 41"/>
                <a:gd name="T17" fmla="*/ 0 h 84"/>
                <a:gd name="T18" fmla="*/ 0 w 41"/>
                <a:gd name="T19" fmla="*/ 0 h 84"/>
                <a:gd name="T20" fmla="*/ 0 w 41"/>
                <a:gd name="T21" fmla="*/ 0 h 84"/>
                <a:gd name="T22" fmla="*/ 0 w 41"/>
                <a:gd name="T23" fmla="*/ 0 h 84"/>
                <a:gd name="T24" fmla="*/ 0 w 41"/>
                <a:gd name="T25" fmla="*/ 0 h 84"/>
                <a:gd name="T26" fmla="*/ 0 w 41"/>
                <a:gd name="T27" fmla="*/ 0 h 84"/>
                <a:gd name="T28" fmla="*/ 0 w 41"/>
                <a:gd name="T29" fmla="*/ 0 h 84"/>
                <a:gd name="T30" fmla="*/ 0 w 41"/>
                <a:gd name="T31" fmla="*/ 0 h 84"/>
                <a:gd name="T32" fmla="*/ 0 w 41"/>
                <a:gd name="T33" fmla="*/ 0 h 84"/>
                <a:gd name="T34" fmla="*/ 0 w 41"/>
                <a:gd name="T35" fmla="*/ 0 h 84"/>
                <a:gd name="T36" fmla="*/ 0 w 41"/>
                <a:gd name="T37" fmla="*/ 0 h 84"/>
                <a:gd name="T38" fmla="*/ 0 w 41"/>
                <a:gd name="T39" fmla="*/ 0 h 84"/>
                <a:gd name="T40" fmla="*/ 0 w 41"/>
                <a:gd name="T41" fmla="*/ 0 h 84"/>
                <a:gd name="T42" fmla="*/ 0 w 41"/>
                <a:gd name="T43" fmla="*/ 0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 h="84">
                  <a:moveTo>
                    <a:pt x="5" y="0"/>
                  </a:moveTo>
                  <a:lnTo>
                    <a:pt x="3" y="7"/>
                  </a:lnTo>
                  <a:lnTo>
                    <a:pt x="1" y="13"/>
                  </a:lnTo>
                  <a:lnTo>
                    <a:pt x="0" y="19"/>
                  </a:lnTo>
                  <a:lnTo>
                    <a:pt x="0" y="25"/>
                  </a:lnTo>
                  <a:lnTo>
                    <a:pt x="0" y="31"/>
                  </a:lnTo>
                  <a:lnTo>
                    <a:pt x="0" y="37"/>
                  </a:lnTo>
                  <a:lnTo>
                    <a:pt x="1" y="43"/>
                  </a:lnTo>
                  <a:lnTo>
                    <a:pt x="1" y="47"/>
                  </a:lnTo>
                  <a:lnTo>
                    <a:pt x="4" y="53"/>
                  </a:lnTo>
                  <a:lnTo>
                    <a:pt x="5" y="57"/>
                  </a:lnTo>
                  <a:lnTo>
                    <a:pt x="7" y="61"/>
                  </a:lnTo>
                  <a:lnTo>
                    <a:pt x="9" y="66"/>
                  </a:lnTo>
                  <a:lnTo>
                    <a:pt x="11" y="70"/>
                  </a:lnTo>
                  <a:lnTo>
                    <a:pt x="15" y="73"/>
                  </a:lnTo>
                  <a:lnTo>
                    <a:pt x="17" y="75"/>
                  </a:lnTo>
                  <a:lnTo>
                    <a:pt x="21" y="79"/>
                  </a:lnTo>
                  <a:lnTo>
                    <a:pt x="24" y="80"/>
                  </a:lnTo>
                  <a:lnTo>
                    <a:pt x="28" y="82"/>
                  </a:lnTo>
                  <a:lnTo>
                    <a:pt x="32" y="83"/>
                  </a:lnTo>
                  <a:lnTo>
                    <a:pt x="36" y="84"/>
                  </a:lnTo>
                  <a:lnTo>
                    <a:pt x="4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13" name="Line 87"/>
            <p:cNvSpPr>
              <a:spLocks noChangeShapeType="1"/>
            </p:cNvSpPr>
            <p:nvPr/>
          </p:nvSpPr>
          <p:spPr bwMode="auto">
            <a:xfrm flipV="1">
              <a:off x="3269" y="2370"/>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14" name="Freeform 88"/>
            <p:cNvSpPr>
              <a:spLocks/>
            </p:cNvSpPr>
            <p:nvPr/>
          </p:nvSpPr>
          <p:spPr bwMode="auto">
            <a:xfrm>
              <a:off x="3273" y="2359"/>
              <a:ext cx="10" cy="11"/>
            </a:xfrm>
            <a:custGeom>
              <a:avLst/>
              <a:gdLst>
                <a:gd name="T0" fmla="*/ 0 w 81"/>
                <a:gd name="T1" fmla="*/ 0 h 83"/>
                <a:gd name="T2" fmla="*/ 0 w 81"/>
                <a:gd name="T3" fmla="*/ 0 h 83"/>
                <a:gd name="T4" fmla="*/ 0 w 81"/>
                <a:gd name="T5" fmla="*/ 0 h 83"/>
                <a:gd name="T6" fmla="*/ 0 w 81"/>
                <a:gd name="T7" fmla="*/ 0 h 83"/>
                <a:gd name="T8" fmla="*/ 0 w 81"/>
                <a:gd name="T9" fmla="*/ 0 h 83"/>
                <a:gd name="T10" fmla="*/ 0 w 81"/>
                <a:gd name="T11" fmla="*/ 0 h 83"/>
                <a:gd name="T12" fmla="*/ 0 w 81"/>
                <a:gd name="T13" fmla="*/ 0 h 83"/>
                <a:gd name="T14" fmla="*/ 0 w 81"/>
                <a:gd name="T15" fmla="*/ 0 h 83"/>
                <a:gd name="T16" fmla="*/ 0 w 81"/>
                <a:gd name="T17" fmla="*/ 0 h 83"/>
                <a:gd name="T18" fmla="*/ 0 w 81"/>
                <a:gd name="T19" fmla="*/ 0 h 83"/>
                <a:gd name="T20" fmla="*/ 0 w 81"/>
                <a:gd name="T21" fmla="*/ 0 h 83"/>
                <a:gd name="T22" fmla="*/ 0 w 81"/>
                <a:gd name="T23" fmla="*/ 0 h 83"/>
                <a:gd name="T24" fmla="*/ 0 w 81"/>
                <a:gd name="T25" fmla="*/ 0 h 83"/>
                <a:gd name="T26" fmla="*/ 0 w 81"/>
                <a:gd name="T27" fmla="*/ 0 h 83"/>
                <a:gd name="T28" fmla="*/ 0 w 81"/>
                <a:gd name="T29" fmla="*/ 0 h 83"/>
                <a:gd name="T30" fmla="*/ 0 w 81"/>
                <a:gd name="T31" fmla="*/ 0 h 83"/>
                <a:gd name="T32" fmla="*/ 0 w 81"/>
                <a:gd name="T33" fmla="*/ 0 h 83"/>
                <a:gd name="T34" fmla="*/ 0 w 81"/>
                <a:gd name="T35" fmla="*/ 0 h 83"/>
                <a:gd name="T36" fmla="*/ 0 w 81"/>
                <a:gd name="T37" fmla="*/ 0 h 83"/>
                <a:gd name="T38" fmla="*/ 0 w 81"/>
                <a:gd name="T39" fmla="*/ 0 h 83"/>
                <a:gd name="T40" fmla="*/ 0 w 81"/>
                <a:gd name="T41" fmla="*/ 0 h 83"/>
                <a:gd name="T42" fmla="*/ 0 w 81"/>
                <a:gd name="T43" fmla="*/ 0 h 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1" h="83">
                  <a:moveTo>
                    <a:pt x="81" y="0"/>
                  </a:moveTo>
                  <a:lnTo>
                    <a:pt x="77" y="0"/>
                  </a:lnTo>
                  <a:lnTo>
                    <a:pt x="72" y="1"/>
                  </a:lnTo>
                  <a:lnTo>
                    <a:pt x="67" y="2"/>
                  </a:lnTo>
                  <a:lnTo>
                    <a:pt x="63" y="4"/>
                  </a:lnTo>
                  <a:lnTo>
                    <a:pt x="58" y="6"/>
                  </a:lnTo>
                  <a:lnTo>
                    <a:pt x="54" y="8"/>
                  </a:lnTo>
                  <a:lnTo>
                    <a:pt x="48" y="11"/>
                  </a:lnTo>
                  <a:lnTo>
                    <a:pt x="44" y="14"/>
                  </a:lnTo>
                  <a:lnTo>
                    <a:pt x="40" y="18"/>
                  </a:lnTo>
                  <a:lnTo>
                    <a:pt x="35" y="22"/>
                  </a:lnTo>
                  <a:lnTo>
                    <a:pt x="31" y="26"/>
                  </a:lnTo>
                  <a:lnTo>
                    <a:pt x="27" y="31"/>
                  </a:lnTo>
                  <a:lnTo>
                    <a:pt x="23" y="36"/>
                  </a:lnTo>
                  <a:lnTo>
                    <a:pt x="19" y="42"/>
                  </a:lnTo>
                  <a:lnTo>
                    <a:pt x="16" y="47"/>
                  </a:lnTo>
                  <a:lnTo>
                    <a:pt x="12" y="53"/>
                  </a:lnTo>
                  <a:lnTo>
                    <a:pt x="9" y="59"/>
                  </a:lnTo>
                  <a:lnTo>
                    <a:pt x="7" y="65"/>
                  </a:lnTo>
                  <a:lnTo>
                    <a:pt x="5" y="71"/>
                  </a:lnTo>
                  <a:lnTo>
                    <a:pt x="3" y="77"/>
                  </a:lnTo>
                  <a:lnTo>
                    <a:pt x="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15" name="Line 89"/>
            <p:cNvSpPr>
              <a:spLocks noChangeShapeType="1"/>
            </p:cNvSpPr>
            <p:nvPr/>
          </p:nvSpPr>
          <p:spPr bwMode="auto">
            <a:xfrm>
              <a:off x="3283" y="2359"/>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16" name="Line 90"/>
            <p:cNvSpPr>
              <a:spLocks noChangeShapeType="1"/>
            </p:cNvSpPr>
            <p:nvPr/>
          </p:nvSpPr>
          <p:spPr bwMode="auto">
            <a:xfrm flipH="1">
              <a:off x="3298" y="2343"/>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17" name="Line 91"/>
            <p:cNvSpPr>
              <a:spLocks noChangeShapeType="1"/>
            </p:cNvSpPr>
            <p:nvPr/>
          </p:nvSpPr>
          <p:spPr bwMode="auto">
            <a:xfrm flipH="1">
              <a:off x="3308" y="2343"/>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18" name="Freeform 92"/>
            <p:cNvSpPr>
              <a:spLocks/>
            </p:cNvSpPr>
            <p:nvPr/>
          </p:nvSpPr>
          <p:spPr bwMode="auto">
            <a:xfrm>
              <a:off x="3330" y="2425"/>
              <a:ext cx="20" cy="19"/>
            </a:xfrm>
            <a:custGeom>
              <a:avLst/>
              <a:gdLst>
                <a:gd name="T0" fmla="*/ 0 w 160"/>
                <a:gd name="T1" fmla="*/ 0 h 150"/>
                <a:gd name="T2" fmla="*/ 0 w 160"/>
                <a:gd name="T3" fmla="*/ 0 h 150"/>
                <a:gd name="T4" fmla="*/ 0 w 160"/>
                <a:gd name="T5" fmla="*/ 0 h 150"/>
                <a:gd name="T6" fmla="*/ 0 60000 65536"/>
                <a:gd name="T7" fmla="*/ 0 60000 65536"/>
                <a:gd name="T8" fmla="*/ 0 60000 65536"/>
              </a:gdLst>
              <a:ahLst/>
              <a:cxnLst>
                <a:cxn ang="T6">
                  <a:pos x="T0" y="T1"/>
                </a:cxn>
                <a:cxn ang="T7">
                  <a:pos x="T2" y="T3"/>
                </a:cxn>
                <a:cxn ang="T8">
                  <a:pos x="T4" y="T5"/>
                </a:cxn>
              </a:cxnLst>
              <a:rect l="0" t="0" r="r" b="b"/>
              <a:pathLst>
                <a:path w="160" h="150">
                  <a:moveTo>
                    <a:pt x="0" y="0"/>
                  </a:moveTo>
                  <a:lnTo>
                    <a:pt x="40" y="150"/>
                  </a:lnTo>
                  <a:lnTo>
                    <a:pt x="16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19" name="Line 93"/>
            <p:cNvSpPr>
              <a:spLocks noChangeShapeType="1"/>
            </p:cNvSpPr>
            <p:nvPr/>
          </p:nvSpPr>
          <p:spPr bwMode="auto">
            <a:xfrm flipH="1">
              <a:off x="3330" y="2444"/>
              <a:ext cx="5" cy="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20" name="Freeform 94"/>
            <p:cNvSpPr>
              <a:spLocks/>
            </p:cNvSpPr>
            <p:nvPr/>
          </p:nvSpPr>
          <p:spPr bwMode="auto">
            <a:xfrm>
              <a:off x="3345" y="2446"/>
              <a:ext cx="16" cy="21"/>
            </a:xfrm>
            <a:custGeom>
              <a:avLst/>
              <a:gdLst>
                <a:gd name="T0" fmla="*/ 0 w 126"/>
                <a:gd name="T1" fmla="*/ 0 h 172"/>
                <a:gd name="T2" fmla="*/ 0 w 126"/>
                <a:gd name="T3" fmla="*/ 0 h 172"/>
                <a:gd name="T4" fmla="*/ 0 w 126"/>
                <a:gd name="T5" fmla="*/ 0 h 172"/>
                <a:gd name="T6" fmla="*/ 0 w 126"/>
                <a:gd name="T7" fmla="*/ 0 h 172"/>
                <a:gd name="T8" fmla="*/ 0 w 126"/>
                <a:gd name="T9" fmla="*/ 0 h 1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6" h="172">
                  <a:moveTo>
                    <a:pt x="19" y="0"/>
                  </a:moveTo>
                  <a:lnTo>
                    <a:pt x="0" y="172"/>
                  </a:lnTo>
                  <a:lnTo>
                    <a:pt x="57" y="57"/>
                  </a:lnTo>
                  <a:lnTo>
                    <a:pt x="53" y="172"/>
                  </a:lnTo>
                  <a:lnTo>
                    <a:pt x="1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21" name="Freeform 95"/>
            <p:cNvSpPr>
              <a:spLocks/>
            </p:cNvSpPr>
            <p:nvPr/>
          </p:nvSpPr>
          <p:spPr bwMode="auto">
            <a:xfrm>
              <a:off x="3032" y="2738"/>
              <a:ext cx="20" cy="19"/>
            </a:xfrm>
            <a:custGeom>
              <a:avLst/>
              <a:gdLst>
                <a:gd name="T0" fmla="*/ 0 w 161"/>
                <a:gd name="T1" fmla="*/ 0 h 151"/>
                <a:gd name="T2" fmla="*/ 0 w 161"/>
                <a:gd name="T3" fmla="*/ 0 h 151"/>
                <a:gd name="T4" fmla="*/ 0 w 161"/>
                <a:gd name="T5" fmla="*/ 0 h 151"/>
                <a:gd name="T6" fmla="*/ 0 60000 65536"/>
                <a:gd name="T7" fmla="*/ 0 60000 65536"/>
                <a:gd name="T8" fmla="*/ 0 60000 65536"/>
              </a:gdLst>
              <a:ahLst/>
              <a:cxnLst>
                <a:cxn ang="T6">
                  <a:pos x="T0" y="T1"/>
                </a:cxn>
                <a:cxn ang="T7">
                  <a:pos x="T2" y="T3"/>
                </a:cxn>
                <a:cxn ang="T8">
                  <a:pos x="T4" y="T5"/>
                </a:cxn>
              </a:cxnLst>
              <a:rect l="0" t="0" r="r" b="b"/>
              <a:pathLst>
                <a:path w="161" h="151">
                  <a:moveTo>
                    <a:pt x="0" y="0"/>
                  </a:moveTo>
                  <a:lnTo>
                    <a:pt x="41" y="151"/>
                  </a:lnTo>
                  <a:lnTo>
                    <a:pt x="16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22" name="Line 96"/>
            <p:cNvSpPr>
              <a:spLocks noChangeShapeType="1"/>
            </p:cNvSpPr>
            <p:nvPr/>
          </p:nvSpPr>
          <p:spPr bwMode="auto">
            <a:xfrm flipH="1">
              <a:off x="3032" y="2757"/>
              <a:ext cx="5"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23" name="Line 97"/>
            <p:cNvSpPr>
              <a:spLocks noChangeShapeType="1"/>
            </p:cNvSpPr>
            <p:nvPr/>
          </p:nvSpPr>
          <p:spPr bwMode="auto">
            <a:xfrm flipV="1">
              <a:off x="3043" y="2764"/>
              <a:ext cx="5"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24" name="Line 98"/>
            <p:cNvSpPr>
              <a:spLocks noChangeShapeType="1"/>
            </p:cNvSpPr>
            <p:nvPr/>
          </p:nvSpPr>
          <p:spPr bwMode="auto">
            <a:xfrm>
              <a:off x="3046" y="2773"/>
              <a:ext cx="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25" name="Line 99"/>
            <p:cNvSpPr>
              <a:spLocks noChangeShapeType="1"/>
            </p:cNvSpPr>
            <p:nvPr/>
          </p:nvSpPr>
          <p:spPr bwMode="auto">
            <a:xfrm flipH="1">
              <a:off x="3051" y="2764"/>
              <a:ext cx="6"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26" name="Freeform 100"/>
            <p:cNvSpPr>
              <a:spLocks/>
            </p:cNvSpPr>
            <p:nvPr/>
          </p:nvSpPr>
          <p:spPr bwMode="auto">
            <a:xfrm>
              <a:off x="2735" y="2407"/>
              <a:ext cx="9" cy="9"/>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w 76"/>
                <a:gd name="T15" fmla="*/ 0 h 77"/>
                <a:gd name="T16" fmla="*/ 0 w 76"/>
                <a:gd name="T17" fmla="*/ 0 h 77"/>
                <a:gd name="T18" fmla="*/ 0 w 76"/>
                <a:gd name="T19" fmla="*/ 0 h 77"/>
                <a:gd name="T20" fmla="*/ 0 w 76"/>
                <a:gd name="T21" fmla="*/ 0 h 77"/>
                <a:gd name="T22" fmla="*/ 0 w 76"/>
                <a:gd name="T23" fmla="*/ 0 h 77"/>
                <a:gd name="T24" fmla="*/ 0 w 76"/>
                <a:gd name="T25" fmla="*/ 0 h 77"/>
                <a:gd name="T26" fmla="*/ 0 w 76"/>
                <a:gd name="T27" fmla="*/ 0 h 77"/>
                <a:gd name="T28" fmla="*/ 0 w 76"/>
                <a:gd name="T29" fmla="*/ 0 h 77"/>
                <a:gd name="T30" fmla="*/ 0 w 76"/>
                <a:gd name="T31" fmla="*/ 0 h 77"/>
                <a:gd name="T32" fmla="*/ 0 w 76"/>
                <a:gd name="T33" fmla="*/ 0 h 77"/>
                <a:gd name="T34" fmla="*/ 0 w 76"/>
                <a:gd name="T35" fmla="*/ 0 h 77"/>
                <a:gd name="T36" fmla="*/ 0 w 76"/>
                <a:gd name="T37" fmla="*/ 0 h 77"/>
                <a:gd name="T38" fmla="*/ 0 w 76"/>
                <a:gd name="T39" fmla="*/ 0 h 77"/>
                <a:gd name="T40" fmla="*/ 0 w 76"/>
                <a:gd name="T41" fmla="*/ 0 h 77"/>
                <a:gd name="T42" fmla="*/ 0 w 76"/>
                <a:gd name="T43" fmla="*/ 0 h 77"/>
                <a:gd name="T44" fmla="*/ 0 w 76"/>
                <a:gd name="T45" fmla="*/ 0 h 77"/>
                <a:gd name="T46" fmla="*/ 0 w 76"/>
                <a:gd name="T47" fmla="*/ 0 h 77"/>
                <a:gd name="T48" fmla="*/ 0 w 76"/>
                <a:gd name="T49" fmla="*/ 0 h 77"/>
                <a:gd name="T50" fmla="*/ 0 w 76"/>
                <a:gd name="T51" fmla="*/ 0 h 77"/>
                <a:gd name="T52" fmla="*/ 0 w 76"/>
                <a:gd name="T53" fmla="*/ 0 h 77"/>
                <a:gd name="T54" fmla="*/ 0 w 76"/>
                <a:gd name="T55" fmla="*/ 0 h 77"/>
                <a:gd name="T56" fmla="*/ 0 w 76"/>
                <a:gd name="T57" fmla="*/ 0 h 77"/>
                <a:gd name="T58" fmla="*/ 0 w 76"/>
                <a:gd name="T59" fmla="*/ 0 h 77"/>
                <a:gd name="T60" fmla="*/ 0 w 76"/>
                <a:gd name="T61" fmla="*/ 0 h 77"/>
                <a:gd name="T62" fmla="*/ 0 w 76"/>
                <a:gd name="T63" fmla="*/ 0 h 77"/>
                <a:gd name="T64" fmla="*/ 0 w 76"/>
                <a:gd name="T65" fmla="*/ 0 h 77"/>
                <a:gd name="T66" fmla="*/ 0 w 76"/>
                <a:gd name="T67" fmla="*/ 0 h 77"/>
                <a:gd name="T68" fmla="*/ 0 w 76"/>
                <a:gd name="T69" fmla="*/ 0 h 77"/>
                <a:gd name="T70" fmla="*/ 0 w 76"/>
                <a:gd name="T71" fmla="*/ 0 h 77"/>
                <a:gd name="T72" fmla="*/ 0 w 76"/>
                <a:gd name="T73" fmla="*/ 0 h 77"/>
                <a:gd name="T74" fmla="*/ 0 w 76"/>
                <a:gd name="T75" fmla="*/ 0 h 77"/>
                <a:gd name="T76" fmla="*/ 0 w 76"/>
                <a:gd name="T77" fmla="*/ 0 h 77"/>
                <a:gd name="T78" fmla="*/ 0 w 76"/>
                <a:gd name="T79" fmla="*/ 0 h 77"/>
                <a:gd name="T80" fmla="*/ 0 w 76"/>
                <a:gd name="T81" fmla="*/ 0 h 77"/>
                <a:gd name="T82" fmla="*/ 0 w 76"/>
                <a:gd name="T83" fmla="*/ 0 h 77"/>
                <a:gd name="T84" fmla="*/ 0 w 76"/>
                <a:gd name="T85" fmla="*/ 0 h 77"/>
                <a:gd name="T86" fmla="*/ 0 w 76"/>
                <a:gd name="T87" fmla="*/ 0 h 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6" h="77">
                  <a:moveTo>
                    <a:pt x="76" y="38"/>
                  </a:moveTo>
                  <a:lnTo>
                    <a:pt x="76" y="36"/>
                  </a:lnTo>
                  <a:lnTo>
                    <a:pt x="76" y="34"/>
                  </a:lnTo>
                  <a:lnTo>
                    <a:pt x="76" y="33"/>
                  </a:lnTo>
                  <a:lnTo>
                    <a:pt x="76" y="31"/>
                  </a:lnTo>
                  <a:lnTo>
                    <a:pt x="74" y="29"/>
                  </a:lnTo>
                  <a:lnTo>
                    <a:pt x="74" y="27"/>
                  </a:lnTo>
                  <a:lnTo>
                    <a:pt x="73" y="25"/>
                  </a:lnTo>
                  <a:lnTo>
                    <a:pt x="73" y="24"/>
                  </a:lnTo>
                  <a:lnTo>
                    <a:pt x="72" y="22"/>
                  </a:lnTo>
                  <a:lnTo>
                    <a:pt x="72" y="21"/>
                  </a:lnTo>
                  <a:lnTo>
                    <a:pt x="71" y="19"/>
                  </a:lnTo>
                  <a:lnTo>
                    <a:pt x="70" y="18"/>
                  </a:lnTo>
                  <a:lnTo>
                    <a:pt x="69" y="15"/>
                  </a:lnTo>
                  <a:lnTo>
                    <a:pt x="68" y="14"/>
                  </a:lnTo>
                  <a:lnTo>
                    <a:pt x="67" y="13"/>
                  </a:lnTo>
                  <a:lnTo>
                    <a:pt x="66" y="12"/>
                  </a:lnTo>
                  <a:lnTo>
                    <a:pt x="65" y="10"/>
                  </a:lnTo>
                  <a:lnTo>
                    <a:pt x="62" y="9"/>
                  </a:lnTo>
                  <a:lnTo>
                    <a:pt x="61" y="8"/>
                  </a:lnTo>
                  <a:lnTo>
                    <a:pt x="60" y="7"/>
                  </a:lnTo>
                  <a:lnTo>
                    <a:pt x="58" y="6"/>
                  </a:lnTo>
                  <a:lnTo>
                    <a:pt x="57" y="5"/>
                  </a:lnTo>
                  <a:lnTo>
                    <a:pt x="55" y="5"/>
                  </a:lnTo>
                  <a:lnTo>
                    <a:pt x="54" y="3"/>
                  </a:lnTo>
                  <a:lnTo>
                    <a:pt x="51" y="2"/>
                  </a:lnTo>
                  <a:lnTo>
                    <a:pt x="50" y="2"/>
                  </a:lnTo>
                  <a:lnTo>
                    <a:pt x="48" y="1"/>
                  </a:lnTo>
                  <a:lnTo>
                    <a:pt x="47" y="1"/>
                  </a:lnTo>
                  <a:lnTo>
                    <a:pt x="45" y="0"/>
                  </a:lnTo>
                  <a:lnTo>
                    <a:pt x="43" y="0"/>
                  </a:lnTo>
                  <a:lnTo>
                    <a:pt x="42" y="0"/>
                  </a:lnTo>
                  <a:lnTo>
                    <a:pt x="39" y="0"/>
                  </a:lnTo>
                  <a:lnTo>
                    <a:pt x="37" y="0"/>
                  </a:lnTo>
                  <a:lnTo>
                    <a:pt x="36" y="0"/>
                  </a:lnTo>
                  <a:lnTo>
                    <a:pt x="34" y="0"/>
                  </a:lnTo>
                  <a:lnTo>
                    <a:pt x="32" y="0"/>
                  </a:lnTo>
                  <a:lnTo>
                    <a:pt x="31" y="0"/>
                  </a:lnTo>
                  <a:lnTo>
                    <a:pt x="29" y="1"/>
                  </a:lnTo>
                  <a:lnTo>
                    <a:pt x="27" y="1"/>
                  </a:lnTo>
                  <a:lnTo>
                    <a:pt x="25" y="2"/>
                  </a:lnTo>
                  <a:lnTo>
                    <a:pt x="23" y="2"/>
                  </a:lnTo>
                  <a:lnTo>
                    <a:pt x="22" y="3"/>
                  </a:lnTo>
                  <a:lnTo>
                    <a:pt x="20" y="5"/>
                  </a:lnTo>
                  <a:lnTo>
                    <a:pt x="19" y="5"/>
                  </a:lnTo>
                  <a:lnTo>
                    <a:pt x="18" y="6"/>
                  </a:lnTo>
                  <a:lnTo>
                    <a:pt x="15" y="7"/>
                  </a:lnTo>
                  <a:lnTo>
                    <a:pt x="14" y="8"/>
                  </a:lnTo>
                  <a:lnTo>
                    <a:pt x="13" y="9"/>
                  </a:lnTo>
                  <a:lnTo>
                    <a:pt x="11" y="10"/>
                  </a:lnTo>
                  <a:lnTo>
                    <a:pt x="10" y="12"/>
                  </a:lnTo>
                  <a:lnTo>
                    <a:pt x="9" y="13"/>
                  </a:lnTo>
                  <a:lnTo>
                    <a:pt x="8" y="14"/>
                  </a:lnTo>
                  <a:lnTo>
                    <a:pt x="7" y="15"/>
                  </a:lnTo>
                  <a:lnTo>
                    <a:pt x="6" y="18"/>
                  </a:lnTo>
                  <a:lnTo>
                    <a:pt x="5" y="19"/>
                  </a:lnTo>
                  <a:lnTo>
                    <a:pt x="3" y="21"/>
                  </a:lnTo>
                  <a:lnTo>
                    <a:pt x="3" y="22"/>
                  </a:lnTo>
                  <a:lnTo>
                    <a:pt x="2" y="24"/>
                  </a:lnTo>
                  <a:lnTo>
                    <a:pt x="1" y="25"/>
                  </a:lnTo>
                  <a:lnTo>
                    <a:pt x="1" y="27"/>
                  </a:lnTo>
                  <a:lnTo>
                    <a:pt x="1" y="29"/>
                  </a:lnTo>
                  <a:lnTo>
                    <a:pt x="0" y="31"/>
                  </a:lnTo>
                  <a:lnTo>
                    <a:pt x="0" y="33"/>
                  </a:lnTo>
                  <a:lnTo>
                    <a:pt x="0" y="34"/>
                  </a:lnTo>
                  <a:lnTo>
                    <a:pt x="0" y="36"/>
                  </a:lnTo>
                  <a:lnTo>
                    <a:pt x="0" y="38"/>
                  </a:lnTo>
                  <a:lnTo>
                    <a:pt x="0" y="39"/>
                  </a:lnTo>
                  <a:lnTo>
                    <a:pt x="0" y="42"/>
                  </a:lnTo>
                  <a:lnTo>
                    <a:pt x="0" y="44"/>
                  </a:lnTo>
                  <a:lnTo>
                    <a:pt x="0" y="45"/>
                  </a:lnTo>
                  <a:lnTo>
                    <a:pt x="1" y="47"/>
                  </a:lnTo>
                  <a:lnTo>
                    <a:pt x="1" y="49"/>
                  </a:lnTo>
                  <a:lnTo>
                    <a:pt x="1" y="50"/>
                  </a:lnTo>
                  <a:lnTo>
                    <a:pt x="2" y="53"/>
                  </a:lnTo>
                  <a:lnTo>
                    <a:pt x="3" y="54"/>
                  </a:lnTo>
                  <a:lnTo>
                    <a:pt x="3" y="56"/>
                  </a:lnTo>
                  <a:lnTo>
                    <a:pt x="5" y="57"/>
                  </a:lnTo>
                  <a:lnTo>
                    <a:pt x="6" y="59"/>
                  </a:lnTo>
                  <a:lnTo>
                    <a:pt x="7" y="60"/>
                  </a:lnTo>
                  <a:lnTo>
                    <a:pt x="8" y="61"/>
                  </a:lnTo>
                  <a:lnTo>
                    <a:pt x="9" y="63"/>
                  </a:lnTo>
                  <a:lnTo>
                    <a:pt x="10" y="65"/>
                  </a:lnTo>
                  <a:lnTo>
                    <a:pt x="11" y="66"/>
                  </a:lnTo>
                  <a:lnTo>
                    <a:pt x="13" y="67"/>
                  </a:lnTo>
                  <a:lnTo>
                    <a:pt x="14" y="68"/>
                  </a:lnTo>
                  <a:lnTo>
                    <a:pt x="15" y="69"/>
                  </a:lnTo>
                  <a:lnTo>
                    <a:pt x="18" y="70"/>
                  </a:lnTo>
                  <a:lnTo>
                    <a:pt x="19" y="71"/>
                  </a:lnTo>
                  <a:lnTo>
                    <a:pt x="20" y="72"/>
                  </a:lnTo>
                  <a:lnTo>
                    <a:pt x="22" y="72"/>
                  </a:lnTo>
                  <a:lnTo>
                    <a:pt x="23" y="73"/>
                  </a:lnTo>
                  <a:lnTo>
                    <a:pt x="25" y="74"/>
                  </a:lnTo>
                  <a:lnTo>
                    <a:pt x="27" y="74"/>
                  </a:lnTo>
                  <a:lnTo>
                    <a:pt x="29" y="75"/>
                  </a:lnTo>
                  <a:lnTo>
                    <a:pt x="31" y="75"/>
                  </a:lnTo>
                  <a:lnTo>
                    <a:pt x="32" y="75"/>
                  </a:lnTo>
                  <a:lnTo>
                    <a:pt x="34" y="75"/>
                  </a:lnTo>
                  <a:lnTo>
                    <a:pt x="36" y="77"/>
                  </a:lnTo>
                  <a:lnTo>
                    <a:pt x="37" y="77"/>
                  </a:lnTo>
                  <a:lnTo>
                    <a:pt x="39" y="77"/>
                  </a:lnTo>
                  <a:lnTo>
                    <a:pt x="42" y="75"/>
                  </a:lnTo>
                  <a:lnTo>
                    <a:pt x="43" y="75"/>
                  </a:lnTo>
                  <a:lnTo>
                    <a:pt x="45" y="75"/>
                  </a:lnTo>
                  <a:lnTo>
                    <a:pt x="47" y="75"/>
                  </a:lnTo>
                  <a:lnTo>
                    <a:pt x="48" y="74"/>
                  </a:lnTo>
                  <a:lnTo>
                    <a:pt x="50" y="74"/>
                  </a:lnTo>
                  <a:lnTo>
                    <a:pt x="51" y="73"/>
                  </a:lnTo>
                  <a:lnTo>
                    <a:pt x="54" y="72"/>
                  </a:lnTo>
                  <a:lnTo>
                    <a:pt x="55" y="72"/>
                  </a:lnTo>
                  <a:lnTo>
                    <a:pt x="57" y="71"/>
                  </a:lnTo>
                  <a:lnTo>
                    <a:pt x="58" y="70"/>
                  </a:lnTo>
                  <a:lnTo>
                    <a:pt x="60" y="69"/>
                  </a:lnTo>
                  <a:lnTo>
                    <a:pt x="61" y="68"/>
                  </a:lnTo>
                  <a:lnTo>
                    <a:pt x="62" y="67"/>
                  </a:lnTo>
                  <a:lnTo>
                    <a:pt x="65" y="66"/>
                  </a:lnTo>
                  <a:lnTo>
                    <a:pt x="66" y="65"/>
                  </a:lnTo>
                  <a:lnTo>
                    <a:pt x="67" y="63"/>
                  </a:lnTo>
                  <a:lnTo>
                    <a:pt x="68" y="61"/>
                  </a:lnTo>
                  <a:lnTo>
                    <a:pt x="69" y="60"/>
                  </a:lnTo>
                  <a:lnTo>
                    <a:pt x="70" y="59"/>
                  </a:lnTo>
                  <a:lnTo>
                    <a:pt x="71" y="57"/>
                  </a:lnTo>
                  <a:lnTo>
                    <a:pt x="72" y="56"/>
                  </a:lnTo>
                  <a:lnTo>
                    <a:pt x="72" y="54"/>
                  </a:lnTo>
                  <a:lnTo>
                    <a:pt x="73" y="53"/>
                  </a:lnTo>
                  <a:lnTo>
                    <a:pt x="73" y="50"/>
                  </a:lnTo>
                  <a:lnTo>
                    <a:pt x="74" y="49"/>
                  </a:lnTo>
                  <a:lnTo>
                    <a:pt x="74" y="47"/>
                  </a:lnTo>
                  <a:lnTo>
                    <a:pt x="76" y="45"/>
                  </a:lnTo>
                  <a:lnTo>
                    <a:pt x="76" y="44"/>
                  </a:lnTo>
                  <a:lnTo>
                    <a:pt x="76" y="42"/>
                  </a:lnTo>
                  <a:lnTo>
                    <a:pt x="76" y="39"/>
                  </a:lnTo>
                  <a:lnTo>
                    <a:pt x="76" y="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27" name="Freeform 101"/>
            <p:cNvSpPr>
              <a:spLocks/>
            </p:cNvSpPr>
            <p:nvPr/>
          </p:nvSpPr>
          <p:spPr bwMode="auto">
            <a:xfrm>
              <a:off x="2800" y="2407"/>
              <a:ext cx="10" cy="9"/>
            </a:xfrm>
            <a:custGeom>
              <a:avLst/>
              <a:gdLst>
                <a:gd name="T0" fmla="*/ 0 w 75"/>
                <a:gd name="T1" fmla="*/ 0 h 77"/>
                <a:gd name="T2" fmla="*/ 0 w 75"/>
                <a:gd name="T3" fmla="*/ 0 h 77"/>
                <a:gd name="T4" fmla="*/ 0 w 75"/>
                <a:gd name="T5" fmla="*/ 0 h 77"/>
                <a:gd name="T6" fmla="*/ 0 w 75"/>
                <a:gd name="T7" fmla="*/ 0 h 77"/>
                <a:gd name="T8" fmla="*/ 0 w 75"/>
                <a:gd name="T9" fmla="*/ 0 h 77"/>
                <a:gd name="T10" fmla="*/ 0 w 75"/>
                <a:gd name="T11" fmla="*/ 0 h 77"/>
                <a:gd name="T12" fmla="*/ 0 w 75"/>
                <a:gd name="T13" fmla="*/ 0 h 77"/>
                <a:gd name="T14" fmla="*/ 0 w 75"/>
                <a:gd name="T15" fmla="*/ 0 h 77"/>
                <a:gd name="T16" fmla="*/ 0 w 75"/>
                <a:gd name="T17" fmla="*/ 0 h 77"/>
                <a:gd name="T18" fmla="*/ 0 w 75"/>
                <a:gd name="T19" fmla="*/ 0 h 77"/>
                <a:gd name="T20" fmla="*/ 0 w 75"/>
                <a:gd name="T21" fmla="*/ 0 h 77"/>
                <a:gd name="T22" fmla="*/ 0 w 75"/>
                <a:gd name="T23" fmla="*/ 0 h 77"/>
                <a:gd name="T24" fmla="*/ 0 w 75"/>
                <a:gd name="T25" fmla="*/ 0 h 77"/>
                <a:gd name="T26" fmla="*/ 0 w 75"/>
                <a:gd name="T27" fmla="*/ 0 h 77"/>
                <a:gd name="T28" fmla="*/ 0 w 75"/>
                <a:gd name="T29" fmla="*/ 0 h 77"/>
                <a:gd name="T30" fmla="*/ 0 w 75"/>
                <a:gd name="T31" fmla="*/ 0 h 77"/>
                <a:gd name="T32" fmla="*/ 0 w 75"/>
                <a:gd name="T33" fmla="*/ 0 h 77"/>
                <a:gd name="T34" fmla="*/ 0 w 75"/>
                <a:gd name="T35" fmla="*/ 0 h 77"/>
                <a:gd name="T36" fmla="*/ 0 w 75"/>
                <a:gd name="T37" fmla="*/ 0 h 77"/>
                <a:gd name="T38" fmla="*/ 0 w 75"/>
                <a:gd name="T39" fmla="*/ 0 h 77"/>
                <a:gd name="T40" fmla="*/ 0 w 75"/>
                <a:gd name="T41" fmla="*/ 0 h 77"/>
                <a:gd name="T42" fmla="*/ 0 w 75"/>
                <a:gd name="T43" fmla="*/ 0 h 77"/>
                <a:gd name="T44" fmla="*/ 0 w 75"/>
                <a:gd name="T45" fmla="*/ 0 h 77"/>
                <a:gd name="T46" fmla="*/ 0 w 75"/>
                <a:gd name="T47" fmla="*/ 0 h 77"/>
                <a:gd name="T48" fmla="*/ 0 w 75"/>
                <a:gd name="T49" fmla="*/ 0 h 77"/>
                <a:gd name="T50" fmla="*/ 0 w 75"/>
                <a:gd name="T51" fmla="*/ 0 h 77"/>
                <a:gd name="T52" fmla="*/ 0 w 75"/>
                <a:gd name="T53" fmla="*/ 0 h 77"/>
                <a:gd name="T54" fmla="*/ 0 w 75"/>
                <a:gd name="T55" fmla="*/ 0 h 77"/>
                <a:gd name="T56" fmla="*/ 0 w 75"/>
                <a:gd name="T57" fmla="*/ 0 h 77"/>
                <a:gd name="T58" fmla="*/ 0 w 75"/>
                <a:gd name="T59" fmla="*/ 0 h 77"/>
                <a:gd name="T60" fmla="*/ 0 w 75"/>
                <a:gd name="T61" fmla="*/ 0 h 77"/>
                <a:gd name="T62" fmla="*/ 0 w 75"/>
                <a:gd name="T63" fmla="*/ 0 h 77"/>
                <a:gd name="T64" fmla="*/ 0 w 75"/>
                <a:gd name="T65" fmla="*/ 0 h 77"/>
                <a:gd name="T66" fmla="*/ 0 w 75"/>
                <a:gd name="T67" fmla="*/ 0 h 77"/>
                <a:gd name="T68" fmla="*/ 0 w 75"/>
                <a:gd name="T69" fmla="*/ 0 h 77"/>
                <a:gd name="T70" fmla="*/ 0 w 75"/>
                <a:gd name="T71" fmla="*/ 0 h 77"/>
                <a:gd name="T72" fmla="*/ 0 w 75"/>
                <a:gd name="T73" fmla="*/ 0 h 77"/>
                <a:gd name="T74" fmla="*/ 0 w 75"/>
                <a:gd name="T75" fmla="*/ 0 h 77"/>
                <a:gd name="T76" fmla="*/ 0 w 75"/>
                <a:gd name="T77" fmla="*/ 0 h 77"/>
                <a:gd name="T78" fmla="*/ 0 w 75"/>
                <a:gd name="T79" fmla="*/ 0 h 77"/>
                <a:gd name="T80" fmla="*/ 0 w 75"/>
                <a:gd name="T81" fmla="*/ 0 h 77"/>
                <a:gd name="T82" fmla="*/ 0 w 75"/>
                <a:gd name="T83" fmla="*/ 0 h 77"/>
                <a:gd name="T84" fmla="*/ 0 w 75"/>
                <a:gd name="T85" fmla="*/ 0 h 77"/>
                <a:gd name="T86" fmla="*/ 0 w 75"/>
                <a:gd name="T87" fmla="*/ 0 h 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5" h="77">
                  <a:moveTo>
                    <a:pt x="75" y="38"/>
                  </a:moveTo>
                  <a:lnTo>
                    <a:pt x="75" y="36"/>
                  </a:lnTo>
                  <a:lnTo>
                    <a:pt x="75" y="34"/>
                  </a:lnTo>
                  <a:lnTo>
                    <a:pt x="75" y="33"/>
                  </a:lnTo>
                  <a:lnTo>
                    <a:pt x="75" y="31"/>
                  </a:lnTo>
                  <a:lnTo>
                    <a:pt x="75" y="29"/>
                  </a:lnTo>
                  <a:lnTo>
                    <a:pt x="74" y="27"/>
                  </a:lnTo>
                  <a:lnTo>
                    <a:pt x="74" y="25"/>
                  </a:lnTo>
                  <a:lnTo>
                    <a:pt x="73" y="24"/>
                  </a:lnTo>
                  <a:lnTo>
                    <a:pt x="72" y="22"/>
                  </a:lnTo>
                  <a:lnTo>
                    <a:pt x="72" y="21"/>
                  </a:lnTo>
                  <a:lnTo>
                    <a:pt x="71" y="19"/>
                  </a:lnTo>
                  <a:lnTo>
                    <a:pt x="70" y="18"/>
                  </a:lnTo>
                  <a:lnTo>
                    <a:pt x="69" y="15"/>
                  </a:lnTo>
                  <a:lnTo>
                    <a:pt x="68" y="14"/>
                  </a:lnTo>
                  <a:lnTo>
                    <a:pt x="66" y="13"/>
                  </a:lnTo>
                  <a:lnTo>
                    <a:pt x="65" y="12"/>
                  </a:lnTo>
                  <a:lnTo>
                    <a:pt x="64" y="10"/>
                  </a:lnTo>
                  <a:lnTo>
                    <a:pt x="62" y="9"/>
                  </a:lnTo>
                  <a:lnTo>
                    <a:pt x="61" y="8"/>
                  </a:lnTo>
                  <a:lnTo>
                    <a:pt x="60" y="7"/>
                  </a:lnTo>
                  <a:lnTo>
                    <a:pt x="58" y="6"/>
                  </a:lnTo>
                  <a:lnTo>
                    <a:pt x="57" y="5"/>
                  </a:lnTo>
                  <a:lnTo>
                    <a:pt x="56" y="5"/>
                  </a:lnTo>
                  <a:lnTo>
                    <a:pt x="53" y="3"/>
                  </a:lnTo>
                  <a:lnTo>
                    <a:pt x="52" y="2"/>
                  </a:lnTo>
                  <a:lnTo>
                    <a:pt x="50" y="2"/>
                  </a:lnTo>
                  <a:lnTo>
                    <a:pt x="48" y="1"/>
                  </a:lnTo>
                  <a:lnTo>
                    <a:pt x="47" y="1"/>
                  </a:lnTo>
                  <a:lnTo>
                    <a:pt x="45" y="0"/>
                  </a:lnTo>
                  <a:lnTo>
                    <a:pt x="44" y="0"/>
                  </a:lnTo>
                  <a:lnTo>
                    <a:pt x="41" y="0"/>
                  </a:lnTo>
                  <a:lnTo>
                    <a:pt x="39" y="0"/>
                  </a:lnTo>
                  <a:lnTo>
                    <a:pt x="38" y="0"/>
                  </a:lnTo>
                  <a:lnTo>
                    <a:pt x="36" y="0"/>
                  </a:lnTo>
                  <a:lnTo>
                    <a:pt x="34" y="0"/>
                  </a:lnTo>
                  <a:lnTo>
                    <a:pt x="33" y="0"/>
                  </a:lnTo>
                  <a:lnTo>
                    <a:pt x="30" y="0"/>
                  </a:lnTo>
                  <a:lnTo>
                    <a:pt x="28" y="1"/>
                  </a:lnTo>
                  <a:lnTo>
                    <a:pt x="27" y="1"/>
                  </a:lnTo>
                  <a:lnTo>
                    <a:pt x="25" y="2"/>
                  </a:lnTo>
                  <a:lnTo>
                    <a:pt x="24" y="2"/>
                  </a:lnTo>
                  <a:lnTo>
                    <a:pt x="22" y="3"/>
                  </a:lnTo>
                  <a:lnTo>
                    <a:pt x="21" y="5"/>
                  </a:lnTo>
                  <a:lnTo>
                    <a:pt x="18" y="5"/>
                  </a:lnTo>
                  <a:lnTo>
                    <a:pt x="17" y="6"/>
                  </a:lnTo>
                  <a:lnTo>
                    <a:pt x="15" y="7"/>
                  </a:lnTo>
                  <a:lnTo>
                    <a:pt x="14" y="8"/>
                  </a:lnTo>
                  <a:lnTo>
                    <a:pt x="13" y="9"/>
                  </a:lnTo>
                  <a:lnTo>
                    <a:pt x="11" y="10"/>
                  </a:lnTo>
                  <a:lnTo>
                    <a:pt x="10" y="12"/>
                  </a:lnTo>
                  <a:lnTo>
                    <a:pt x="9" y="13"/>
                  </a:lnTo>
                  <a:lnTo>
                    <a:pt x="8" y="14"/>
                  </a:lnTo>
                  <a:lnTo>
                    <a:pt x="6" y="15"/>
                  </a:lnTo>
                  <a:lnTo>
                    <a:pt x="5" y="18"/>
                  </a:lnTo>
                  <a:lnTo>
                    <a:pt x="4" y="19"/>
                  </a:lnTo>
                  <a:lnTo>
                    <a:pt x="4" y="21"/>
                  </a:lnTo>
                  <a:lnTo>
                    <a:pt x="3" y="22"/>
                  </a:lnTo>
                  <a:lnTo>
                    <a:pt x="2" y="24"/>
                  </a:lnTo>
                  <a:lnTo>
                    <a:pt x="2" y="25"/>
                  </a:lnTo>
                  <a:lnTo>
                    <a:pt x="1" y="27"/>
                  </a:lnTo>
                  <a:lnTo>
                    <a:pt x="1" y="29"/>
                  </a:lnTo>
                  <a:lnTo>
                    <a:pt x="0" y="31"/>
                  </a:lnTo>
                  <a:lnTo>
                    <a:pt x="0" y="33"/>
                  </a:lnTo>
                  <a:lnTo>
                    <a:pt x="0" y="34"/>
                  </a:lnTo>
                  <a:lnTo>
                    <a:pt x="0" y="36"/>
                  </a:lnTo>
                  <a:lnTo>
                    <a:pt x="0" y="38"/>
                  </a:lnTo>
                  <a:lnTo>
                    <a:pt x="0" y="39"/>
                  </a:lnTo>
                  <a:lnTo>
                    <a:pt x="0" y="42"/>
                  </a:lnTo>
                  <a:lnTo>
                    <a:pt x="0" y="44"/>
                  </a:lnTo>
                  <a:lnTo>
                    <a:pt x="0" y="45"/>
                  </a:lnTo>
                  <a:lnTo>
                    <a:pt x="1" y="47"/>
                  </a:lnTo>
                  <a:lnTo>
                    <a:pt x="1" y="49"/>
                  </a:lnTo>
                  <a:lnTo>
                    <a:pt x="2" y="50"/>
                  </a:lnTo>
                  <a:lnTo>
                    <a:pt x="2" y="53"/>
                  </a:lnTo>
                  <a:lnTo>
                    <a:pt x="3" y="54"/>
                  </a:lnTo>
                  <a:lnTo>
                    <a:pt x="4" y="56"/>
                  </a:lnTo>
                  <a:lnTo>
                    <a:pt x="4" y="57"/>
                  </a:lnTo>
                  <a:lnTo>
                    <a:pt x="5" y="59"/>
                  </a:lnTo>
                  <a:lnTo>
                    <a:pt x="6" y="60"/>
                  </a:lnTo>
                  <a:lnTo>
                    <a:pt x="8" y="61"/>
                  </a:lnTo>
                  <a:lnTo>
                    <a:pt x="9" y="63"/>
                  </a:lnTo>
                  <a:lnTo>
                    <a:pt x="10" y="65"/>
                  </a:lnTo>
                  <a:lnTo>
                    <a:pt x="11" y="66"/>
                  </a:lnTo>
                  <a:lnTo>
                    <a:pt x="13" y="67"/>
                  </a:lnTo>
                  <a:lnTo>
                    <a:pt x="14" y="68"/>
                  </a:lnTo>
                  <a:lnTo>
                    <a:pt x="15" y="69"/>
                  </a:lnTo>
                  <a:lnTo>
                    <a:pt x="17" y="70"/>
                  </a:lnTo>
                  <a:lnTo>
                    <a:pt x="18" y="71"/>
                  </a:lnTo>
                  <a:lnTo>
                    <a:pt x="21" y="72"/>
                  </a:lnTo>
                  <a:lnTo>
                    <a:pt x="22" y="72"/>
                  </a:lnTo>
                  <a:lnTo>
                    <a:pt x="24" y="73"/>
                  </a:lnTo>
                  <a:lnTo>
                    <a:pt x="25" y="74"/>
                  </a:lnTo>
                  <a:lnTo>
                    <a:pt x="27" y="74"/>
                  </a:lnTo>
                  <a:lnTo>
                    <a:pt x="28" y="75"/>
                  </a:lnTo>
                  <a:lnTo>
                    <a:pt x="30" y="75"/>
                  </a:lnTo>
                  <a:lnTo>
                    <a:pt x="33" y="75"/>
                  </a:lnTo>
                  <a:lnTo>
                    <a:pt x="34" y="75"/>
                  </a:lnTo>
                  <a:lnTo>
                    <a:pt x="36" y="77"/>
                  </a:lnTo>
                  <a:lnTo>
                    <a:pt x="38" y="77"/>
                  </a:lnTo>
                  <a:lnTo>
                    <a:pt x="39" y="77"/>
                  </a:lnTo>
                  <a:lnTo>
                    <a:pt x="41" y="75"/>
                  </a:lnTo>
                  <a:lnTo>
                    <a:pt x="44" y="75"/>
                  </a:lnTo>
                  <a:lnTo>
                    <a:pt x="45" y="75"/>
                  </a:lnTo>
                  <a:lnTo>
                    <a:pt x="47" y="75"/>
                  </a:lnTo>
                  <a:lnTo>
                    <a:pt x="48" y="74"/>
                  </a:lnTo>
                  <a:lnTo>
                    <a:pt x="50" y="74"/>
                  </a:lnTo>
                  <a:lnTo>
                    <a:pt x="52" y="73"/>
                  </a:lnTo>
                  <a:lnTo>
                    <a:pt x="53" y="72"/>
                  </a:lnTo>
                  <a:lnTo>
                    <a:pt x="56" y="72"/>
                  </a:lnTo>
                  <a:lnTo>
                    <a:pt x="57" y="71"/>
                  </a:lnTo>
                  <a:lnTo>
                    <a:pt x="58" y="70"/>
                  </a:lnTo>
                  <a:lnTo>
                    <a:pt x="60" y="69"/>
                  </a:lnTo>
                  <a:lnTo>
                    <a:pt x="61" y="68"/>
                  </a:lnTo>
                  <a:lnTo>
                    <a:pt x="62" y="67"/>
                  </a:lnTo>
                  <a:lnTo>
                    <a:pt x="64" y="66"/>
                  </a:lnTo>
                  <a:lnTo>
                    <a:pt x="65" y="65"/>
                  </a:lnTo>
                  <a:lnTo>
                    <a:pt x="66" y="63"/>
                  </a:lnTo>
                  <a:lnTo>
                    <a:pt x="68" y="61"/>
                  </a:lnTo>
                  <a:lnTo>
                    <a:pt x="69" y="60"/>
                  </a:lnTo>
                  <a:lnTo>
                    <a:pt x="70" y="59"/>
                  </a:lnTo>
                  <a:lnTo>
                    <a:pt x="71" y="57"/>
                  </a:lnTo>
                  <a:lnTo>
                    <a:pt x="72" y="56"/>
                  </a:lnTo>
                  <a:lnTo>
                    <a:pt x="72" y="54"/>
                  </a:lnTo>
                  <a:lnTo>
                    <a:pt x="73" y="53"/>
                  </a:lnTo>
                  <a:lnTo>
                    <a:pt x="74" y="50"/>
                  </a:lnTo>
                  <a:lnTo>
                    <a:pt x="74" y="49"/>
                  </a:lnTo>
                  <a:lnTo>
                    <a:pt x="75" y="47"/>
                  </a:lnTo>
                  <a:lnTo>
                    <a:pt x="75" y="45"/>
                  </a:lnTo>
                  <a:lnTo>
                    <a:pt x="75" y="44"/>
                  </a:lnTo>
                  <a:lnTo>
                    <a:pt x="75" y="42"/>
                  </a:lnTo>
                  <a:lnTo>
                    <a:pt x="75" y="39"/>
                  </a:lnTo>
                  <a:lnTo>
                    <a:pt x="75" y="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28" name="Freeform 102"/>
            <p:cNvSpPr>
              <a:spLocks/>
            </p:cNvSpPr>
            <p:nvPr/>
          </p:nvSpPr>
          <p:spPr bwMode="auto">
            <a:xfrm>
              <a:off x="3007" y="2407"/>
              <a:ext cx="9" cy="9"/>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w 76"/>
                <a:gd name="T15" fmla="*/ 0 h 77"/>
                <a:gd name="T16" fmla="*/ 0 w 76"/>
                <a:gd name="T17" fmla="*/ 0 h 77"/>
                <a:gd name="T18" fmla="*/ 0 w 76"/>
                <a:gd name="T19" fmla="*/ 0 h 77"/>
                <a:gd name="T20" fmla="*/ 0 w 76"/>
                <a:gd name="T21" fmla="*/ 0 h 77"/>
                <a:gd name="T22" fmla="*/ 0 w 76"/>
                <a:gd name="T23" fmla="*/ 0 h 77"/>
                <a:gd name="T24" fmla="*/ 0 w 76"/>
                <a:gd name="T25" fmla="*/ 0 h 77"/>
                <a:gd name="T26" fmla="*/ 0 w 76"/>
                <a:gd name="T27" fmla="*/ 0 h 77"/>
                <a:gd name="T28" fmla="*/ 0 w 76"/>
                <a:gd name="T29" fmla="*/ 0 h 77"/>
                <a:gd name="T30" fmla="*/ 0 w 76"/>
                <a:gd name="T31" fmla="*/ 0 h 77"/>
                <a:gd name="T32" fmla="*/ 0 w 76"/>
                <a:gd name="T33" fmla="*/ 0 h 77"/>
                <a:gd name="T34" fmla="*/ 0 w 76"/>
                <a:gd name="T35" fmla="*/ 0 h 77"/>
                <a:gd name="T36" fmla="*/ 0 w 76"/>
                <a:gd name="T37" fmla="*/ 0 h 77"/>
                <a:gd name="T38" fmla="*/ 0 w 76"/>
                <a:gd name="T39" fmla="*/ 0 h 77"/>
                <a:gd name="T40" fmla="*/ 0 w 76"/>
                <a:gd name="T41" fmla="*/ 0 h 77"/>
                <a:gd name="T42" fmla="*/ 0 w 76"/>
                <a:gd name="T43" fmla="*/ 0 h 77"/>
                <a:gd name="T44" fmla="*/ 0 w 76"/>
                <a:gd name="T45" fmla="*/ 0 h 77"/>
                <a:gd name="T46" fmla="*/ 0 w 76"/>
                <a:gd name="T47" fmla="*/ 0 h 77"/>
                <a:gd name="T48" fmla="*/ 0 w 76"/>
                <a:gd name="T49" fmla="*/ 0 h 77"/>
                <a:gd name="T50" fmla="*/ 0 w 76"/>
                <a:gd name="T51" fmla="*/ 0 h 77"/>
                <a:gd name="T52" fmla="*/ 0 w 76"/>
                <a:gd name="T53" fmla="*/ 0 h 77"/>
                <a:gd name="T54" fmla="*/ 0 w 76"/>
                <a:gd name="T55" fmla="*/ 0 h 77"/>
                <a:gd name="T56" fmla="*/ 0 w 76"/>
                <a:gd name="T57" fmla="*/ 0 h 77"/>
                <a:gd name="T58" fmla="*/ 0 w 76"/>
                <a:gd name="T59" fmla="*/ 0 h 77"/>
                <a:gd name="T60" fmla="*/ 0 w 76"/>
                <a:gd name="T61" fmla="*/ 0 h 77"/>
                <a:gd name="T62" fmla="*/ 0 w 76"/>
                <a:gd name="T63" fmla="*/ 0 h 77"/>
                <a:gd name="T64" fmla="*/ 0 w 76"/>
                <a:gd name="T65" fmla="*/ 0 h 77"/>
                <a:gd name="T66" fmla="*/ 0 w 76"/>
                <a:gd name="T67" fmla="*/ 0 h 77"/>
                <a:gd name="T68" fmla="*/ 0 w 76"/>
                <a:gd name="T69" fmla="*/ 0 h 77"/>
                <a:gd name="T70" fmla="*/ 0 w 76"/>
                <a:gd name="T71" fmla="*/ 0 h 77"/>
                <a:gd name="T72" fmla="*/ 0 w 76"/>
                <a:gd name="T73" fmla="*/ 0 h 77"/>
                <a:gd name="T74" fmla="*/ 0 w 76"/>
                <a:gd name="T75" fmla="*/ 0 h 77"/>
                <a:gd name="T76" fmla="*/ 0 w 76"/>
                <a:gd name="T77" fmla="*/ 0 h 77"/>
                <a:gd name="T78" fmla="*/ 0 w 76"/>
                <a:gd name="T79" fmla="*/ 0 h 77"/>
                <a:gd name="T80" fmla="*/ 0 w 76"/>
                <a:gd name="T81" fmla="*/ 0 h 77"/>
                <a:gd name="T82" fmla="*/ 0 w 76"/>
                <a:gd name="T83" fmla="*/ 0 h 77"/>
                <a:gd name="T84" fmla="*/ 0 w 76"/>
                <a:gd name="T85" fmla="*/ 0 h 77"/>
                <a:gd name="T86" fmla="*/ 0 w 76"/>
                <a:gd name="T87" fmla="*/ 0 h 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6" h="77">
                  <a:moveTo>
                    <a:pt x="76" y="38"/>
                  </a:moveTo>
                  <a:lnTo>
                    <a:pt x="76" y="36"/>
                  </a:lnTo>
                  <a:lnTo>
                    <a:pt x="76" y="34"/>
                  </a:lnTo>
                  <a:lnTo>
                    <a:pt x="76" y="33"/>
                  </a:lnTo>
                  <a:lnTo>
                    <a:pt x="76" y="31"/>
                  </a:lnTo>
                  <a:lnTo>
                    <a:pt x="75" y="29"/>
                  </a:lnTo>
                  <a:lnTo>
                    <a:pt x="75" y="27"/>
                  </a:lnTo>
                  <a:lnTo>
                    <a:pt x="74" y="25"/>
                  </a:lnTo>
                  <a:lnTo>
                    <a:pt x="74" y="24"/>
                  </a:lnTo>
                  <a:lnTo>
                    <a:pt x="73" y="22"/>
                  </a:lnTo>
                  <a:lnTo>
                    <a:pt x="72" y="21"/>
                  </a:lnTo>
                  <a:lnTo>
                    <a:pt x="72" y="19"/>
                  </a:lnTo>
                  <a:lnTo>
                    <a:pt x="71" y="18"/>
                  </a:lnTo>
                  <a:lnTo>
                    <a:pt x="70" y="15"/>
                  </a:lnTo>
                  <a:lnTo>
                    <a:pt x="69" y="14"/>
                  </a:lnTo>
                  <a:lnTo>
                    <a:pt x="68" y="13"/>
                  </a:lnTo>
                  <a:lnTo>
                    <a:pt x="67" y="12"/>
                  </a:lnTo>
                  <a:lnTo>
                    <a:pt x="66" y="10"/>
                  </a:lnTo>
                  <a:lnTo>
                    <a:pt x="63" y="9"/>
                  </a:lnTo>
                  <a:lnTo>
                    <a:pt x="62" y="8"/>
                  </a:lnTo>
                  <a:lnTo>
                    <a:pt x="61" y="7"/>
                  </a:lnTo>
                  <a:lnTo>
                    <a:pt x="59" y="6"/>
                  </a:lnTo>
                  <a:lnTo>
                    <a:pt x="58" y="5"/>
                  </a:lnTo>
                  <a:lnTo>
                    <a:pt x="56" y="5"/>
                  </a:lnTo>
                  <a:lnTo>
                    <a:pt x="55" y="3"/>
                  </a:lnTo>
                  <a:lnTo>
                    <a:pt x="52" y="2"/>
                  </a:lnTo>
                  <a:lnTo>
                    <a:pt x="51" y="2"/>
                  </a:lnTo>
                  <a:lnTo>
                    <a:pt x="49" y="1"/>
                  </a:lnTo>
                  <a:lnTo>
                    <a:pt x="48" y="1"/>
                  </a:lnTo>
                  <a:lnTo>
                    <a:pt x="46" y="0"/>
                  </a:lnTo>
                  <a:lnTo>
                    <a:pt x="44" y="0"/>
                  </a:lnTo>
                  <a:lnTo>
                    <a:pt x="43" y="0"/>
                  </a:lnTo>
                  <a:lnTo>
                    <a:pt x="40" y="0"/>
                  </a:lnTo>
                  <a:lnTo>
                    <a:pt x="38" y="0"/>
                  </a:lnTo>
                  <a:lnTo>
                    <a:pt x="37" y="0"/>
                  </a:lnTo>
                  <a:lnTo>
                    <a:pt x="35" y="0"/>
                  </a:lnTo>
                  <a:lnTo>
                    <a:pt x="33" y="0"/>
                  </a:lnTo>
                  <a:lnTo>
                    <a:pt x="32" y="0"/>
                  </a:lnTo>
                  <a:lnTo>
                    <a:pt x="30" y="1"/>
                  </a:lnTo>
                  <a:lnTo>
                    <a:pt x="28" y="1"/>
                  </a:lnTo>
                  <a:lnTo>
                    <a:pt x="26" y="2"/>
                  </a:lnTo>
                  <a:lnTo>
                    <a:pt x="24" y="2"/>
                  </a:lnTo>
                  <a:lnTo>
                    <a:pt x="23" y="3"/>
                  </a:lnTo>
                  <a:lnTo>
                    <a:pt x="21" y="5"/>
                  </a:lnTo>
                  <a:lnTo>
                    <a:pt x="20" y="5"/>
                  </a:lnTo>
                  <a:lnTo>
                    <a:pt x="19" y="6"/>
                  </a:lnTo>
                  <a:lnTo>
                    <a:pt x="16" y="7"/>
                  </a:lnTo>
                  <a:lnTo>
                    <a:pt x="15" y="8"/>
                  </a:lnTo>
                  <a:lnTo>
                    <a:pt x="14" y="9"/>
                  </a:lnTo>
                  <a:lnTo>
                    <a:pt x="12" y="10"/>
                  </a:lnTo>
                  <a:lnTo>
                    <a:pt x="11" y="12"/>
                  </a:lnTo>
                  <a:lnTo>
                    <a:pt x="10" y="13"/>
                  </a:lnTo>
                  <a:lnTo>
                    <a:pt x="9" y="14"/>
                  </a:lnTo>
                  <a:lnTo>
                    <a:pt x="8" y="15"/>
                  </a:lnTo>
                  <a:lnTo>
                    <a:pt x="7" y="18"/>
                  </a:lnTo>
                  <a:lnTo>
                    <a:pt x="6" y="19"/>
                  </a:lnTo>
                  <a:lnTo>
                    <a:pt x="4" y="21"/>
                  </a:lnTo>
                  <a:lnTo>
                    <a:pt x="4" y="22"/>
                  </a:lnTo>
                  <a:lnTo>
                    <a:pt x="3" y="24"/>
                  </a:lnTo>
                  <a:lnTo>
                    <a:pt x="2" y="25"/>
                  </a:lnTo>
                  <a:lnTo>
                    <a:pt x="2" y="27"/>
                  </a:lnTo>
                  <a:lnTo>
                    <a:pt x="1" y="29"/>
                  </a:lnTo>
                  <a:lnTo>
                    <a:pt x="1" y="31"/>
                  </a:lnTo>
                  <a:lnTo>
                    <a:pt x="1" y="33"/>
                  </a:lnTo>
                  <a:lnTo>
                    <a:pt x="1" y="34"/>
                  </a:lnTo>
                  <a:lnTo>
                    <a:pt x="1" y="36"/>
                  </a:lnTo>
                  <a:lnTo>
                    <a:pt x="0" y="38"/>
                  </a:lnTo>
                  <a:lnTo>
                    <a:pt x="1" y="39"/>
                  </a:lnTo>
                  <a:lnTo>
                    <a:pt x="1" y="42"/>
                  </a:lnTo>
                  <a:lnTo>
                    <a:pt x="1" y="44"/>
                  </a:lnTo>
                  <a:lnTo>
                    <a:pt x="1" y="45"/>
                  </a:lnTo>
                  <a:lnTo>
                    <a:pt x="1" y="47"/>
                  </a:lnTo>
                  <a:lnTo>
                    <a:pt x="2" y="49"/>
                  </a:lnTo>
                  <a:lnTo>
                    <a:pt x="2" y="50"/>
                  </a:lnTo>
                  <a:lnTo>
                    <a:pt x="3" y="53"/>
                  </a:lnTo>
                  <a:lnTo>
                    <a:pt x="4" y="54"/>
                  </a:lnTo>
                  <a:lnTo>
                    <a:pt x="4" y="56"/>
                  </a:lnTo>
                  <a:lnTo>
                    <a:pt x="6" y="57"/>
                  </a:lnTo>
                  <a:lnTo>
                    <a:pt x="7" y="59"/>
                  </a:lnTo>
                  <a:lnTo>
                    <a:pt x="8" y="60"/>
                  </a:lnTo>
                  <a:lnTo>
                    <a:pt x="9" y="61"/>
                  </a:lnTo>
                  <a:lnTo>
                    <a:pt x="10" y="63"/>
                  </a:lnTo>
                  <a:lnTo>
                    <a:pt x="11" y="65"/>
                  </a:lnTo>
                  <a:lnTo>
                    <a:pt x="12" y="66"/>
                  </a:lnTo>
                  <a:lnTo>
                    <a:pt x="14" y="67"/>
                  </a:lnTo>
                  <a:lnTo>
                    <a:pt x="15" y="68"/>
                  </a:lnTo>
                  <a:lnTo>
                    <a:pt x="16" y="69"/>
                  </a:lnTo>
                  <a:lnTo>
                    <a:pt x="19" y="70"/>
                  </a:lnTo>
                  <a:lnTo>
                    <a:pt x="20" y="71"/>
                  </a:lnTo>
                  <a:lnTo>
                    <a:pt x="21" y="72"/>
                  </a:lnTo>
                  <a:lnTo>
                    <a:pt x="23" y="72"/>
                  </a:lnTo>
                  <a:lnTo>
                    <a:pt x="24" y="73"/>
                  </a:lnTo>
                  <a:lnTo>
                    <a:pt x="26" y="74"/>
                  </a:lnTo>
                  <a:lnTo>
                    <a:pt x="28" y="74"/>
                  </a:lnTo>
                  <a:lnTo>
                    <a:pt x="30" y="75"/>
                  </a:lnTo>
                  <a:lnTo>
                    <a:pt x="32" y="75"/>
                  </a:lnTo>
                  <a:lnTo>
                    <a:pt x="33" y="75"/>
                  </a:lnTo>
                  <a:lnTo>
                    <a:pt x="35" y="75"/>
                  </a:lnTo>
                  <a:lnTo>
                    <a:pt x="37" y="77"/>
                  </a:lnTo>
                  <a:lnTo>
                    <a:pt x="38" y="77"/>
                  </a:lnTo>
                  <a:lnTo>
                    <a:pt x="40" y="77"/>
                  </a:lnTo>
                  <a:lnTo>
                    <a:pt x="43" y="75"/>
                  </a:lnTo>
                  <a:lnTo>
                    <a:pt x="44" y="75"/>
                  </a:lnTo>
                  <a:lnTo>
                    <a:pt x="46" y="75"/>
                  </a:lnTo>
                  <a:lnTo>
                    <a:pt x="48" y="75"/>
                  </a:lnTo>
                  <a:lnTo>
                    <a:pt x="49" y="74"/>
                  </a:lnTo>
                  <a:lnTo>
                    <a:pt x="51" y="74"/>
                  </a:lnTo>
                  <a:lnTo>
                    <a:pt x="52" y="73"/>
                  </a:lnTo>
                  <a:lnTo>
                    <a:pt x="55" y="72"/>
                  </a:lnTo>
                  <a:lnTo>
                    <a:pt x="56" y="72"/>
                  </a:lnTo>
                  <a:lnTo>
                    <a:pt x="58" y="71"/>
                  </a:lnTo>
                  <a:lnTo>
                    <a:pt x="59" y="70"/>
                  </a:lnTo>
                  <a:lnTo>
                    <a:pt x="61" y="69"/>
                  </a:lnTo>
                  <a:lnTo>
                    <a:pt x="62" y="68"/>
                  </a:lnTo>
                  <a:lnTo>
                    <a:pt x="63" y="67"/>
                  </a:lnTo>
                  <a:lnTo>
                    <a:pt x="66" y="66"/>
                  </a:lnTo>
                  <a:lnTo>
                    <a:pt x="67" y="65"/>
                  </a:lnTo>
                  <a:lnTo>
                    <a:pt x="68" y="63"/>
                  </a:lnTo>
                  <a:lnTo>
                    <a:pt x="69" y="61"/>
                  </a:lnTo>
                  <a:lnTo>
                    <a:pt x="70" y="60"/>
                  </a:lnTo>
                  <a:lnTo>
                    <a:pt x="71" y="59"/>
                  </a:lnTo>
                  <a:lnTo>
                    <a:pt x="72" y="57"/>
                  </a:lnTo>
                  <a:lnTo>
                    <a:pt x="72" y="56"/>
                  </a:lnTo>
                  <a:lnTo>
                    <a:pt x="73" y="54"/>
                  </a:lnTo>
                  <a:lnTo>
                    <a:pt x="74" y="53"/>
                  </a:lnTo>
                  <a:lnTo>
                    <a:pt x="74" y="50"/>
                  </a:lnTo>
                  <a:lnTo>
                    <a:pt x="75" y="49"/>
                  </a:lnTo>
                  <a:lnTo>
                    <a:pt x="75" y="47"/>
                  </a:lnTo>
                  <a:lnTo>
                    <a:pt x="76" y="45"/>
                  </a:lnTo>
                  <a:lnTo>
                    <a:pt x="76" y="44"/>
                  </a:lnTo>
                  <a:lnTo>
                    <a:pt x="76" y="42"/>
                  </a:lnTo>
                  <a:lnTo>
                    <a:pt x="76" y="39"/>
                  </a:lnTo>
                  <a:lnTo>
                    <a:pt x="76" y="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29" name="Freeform 103"/>
            <p:cNvSpPr>
              <a:spLocks/>
            </p:cNvSpPr>
            <p:nvPr/>
          </p:nvSpPr>
          <p:spPr bwMode="auto">
            <a:xfrm>
              <a:off x="2907" y="2407"/>
              <a:ext cx="9" cy="9"/>
            </a:xfrm>
            <a:custGeom>
              <a:avLst/>
              <a:gdLst>
                <a:gd name="T0" fmla="*/ 0 w 77"/>
                <a:gd name="T1" fmla="*/ 0 h 77"/>
                <a:gd name="T2" fmla="*/ 0 w 77"/>
                <a:gd name="T3" fmla="*/ 0 h 77"/>
                <a:gd name="T4" fmla="*/ 0 w 77"/>
                <a:gd name="T5" fmla="*/ 0 h 77"/>
                <a:gd name="T6" fmla="*/ 0 w 77"/>
                <a:gd name="T7" fmla="*/ 0 h 77"/>
                <a:gd name="T8" fmla="*/ 0 w 77"/>
                <a:gd name="T9" fmla="*/ 0 h 77"/>
                <a:gd name="T10" fmla="*/ 0 w 77"/>
                <a:gd name="T11" fmla="*/ 0 h 77"/>
                <a:gd name="T12" fmla="*/ 0 w 77"/>
                <a:gd name="T13" fmla="*/ 0 h 77"/>
                <a:gd name="T14" fmla="*/ 0 w 77"/>
                <a:gd name="T15" fmla="*/ 0 h 77"/>
                <a:gd name="T16" fmla="*/ 0 w 77"/>
                <a:gd name="T17" fmla="*/ 0 h 77"/>
                <a:gd name="T18" fmla="*/ 0 w 77"/>
                <a:gd name="T19" fmla="*/ 0 h 77"/>
                <a:gd name="T20" fmla="*/ 0 w 77"/>
                <a:gd name="T21" fmla="*/ 0 h 77"/>
                <a:gd name="T22" fmla="*/ 0 w 77"/>
                <a:gd name="T23" fmla="*/ 0 h 77"/>
                <a:gd name="T24" fmla="*/ 0 w 77"/>
                <a:gd name="T25" fmla="*/ 0 h 77"/>
                <a:gd name="T26" fmla="*/ 0 w 77"/>
                <a:gd name="T27" fmla="*/ 0 h 77"/>
                <a:gd name="T28" fmla="*/ 0 w 77"/>
                <a:gd name="T29" fmla="*/ 0 h 77"/>
                <a:gd name="T30" fmla="*/ 0 w 77"/>
                <a:gd name="T31" fmla="*/ 0 h 77"/>
                <a:gd name="T32" fmla="*/ 0 w 77"/>
                <a:gd name="T33" fmla="*/ 0 h 77"/>
                <a:gd name="T34" fmla="*/ 0 w 77"/>
                <a:gd name="T35" fmla="*/ 0 h 77"/>
                <a:gd name="T36" fmla="*/ 0 w 77"/>
                <a:gd name="T37" fmla="*/ 0 h 77"/>
                <a:gd name="T38" fmla="*/ 0 w 77"/>
                <a:gd name="T39" fmla="*/ 0 h 77"/>
                <a:gd name="T40" fmla="*/ 0 w 77"/>
                <a:gd name="T41" fmla="*/ 0 h 77"/>
                <a:gd name="T42" fmla="*/ 0 w 77"/>
                <a:gd name="T43" fmla="*/ 0 h 77"/>
                <a:gd name="T44" fmla="*/ 0 w 77"/>
                <a:gd name="T45" fmla="*/ 0 h 77"/>
                <a:gd name="T46" fmla="*/ 0 w 77"/>
                <a:gd name="T47" fmla="*/ 0 h 77"/>
                <a:gd name="T48" fmla="*/ 0 w 77"/>
                <a:gd name="T49" fmla="*/ 0 h 77"/>
                <a:gd name="T50" fmla="*/ 0 w 77"/>
                <a:gd name="T51" fmla="*/ 0 h 77"/>
                <a:gd name="T52" fmla="*/ 0 w 77"/>
                <a:gd name="T53" fmla="*/ 0 h 77"/>
                <a:gd name="T54" fmla="*/ 0 w 77"/>
                <a:gd name="T55" fmla="*/ 0 h 77"/>
                <a:gd name="T56" fmla="*/ 0 w 77"/>
                <a:gd name="T57" fmla="*/ 0 h 77"/>
                <a:gd name="T58" fmla="*/ 0 w 77"/>
                <a:gd name="T59" fmla="*/ 0 h 77"/>
                <a:gd name="T60" fmla="*/ 0 w 77"/>
                <a:gd name="T61" fmla="*/ 0 h 77"/>
                <a:gd name="T62" fmla="*/ 0 w 77"/>
                <a:gd name="T63" fmla="*/ 0 h 77"/>
                <a:gd name="T64" fmla="*/ 0 w 77"/>
                <a:gd name="T65" fmla="*/ 0 h 77"/>
                <a:gd name="T66" fmla="*/ 0 w 77"/>
                <a:gd name="T67" fmla="*/ 0 h 77"/>
                <a:gd name="T68" fmla="*/ 0 w 77"/>
                <a:gd name="T69" fmla="*/ 0 h 77"/>
                <a:gd name="T70" fmla="*/ 0 w 77"/>
                <a:gd name="T71" fmla="*/ 0 h 77"/>
                <a:gd name="T72" fmla="*/ 0 w 77"/>
                <a:gd name="T73" fmla="*/ 0 h 77"/>
                <a:gd name="T74" fmla="*/ 0 w 77"/>
                <a:gd name="T75" fmla="*/ 0 h 77"/>
                <a:gd name="T76" fmla="*/ 0 w 77"/>
                <a:gd name="T77" fmla="*/ 0 h 77"/>
                <a:gd name="T78" fmla="*/ 0 w 77"/>
                <a:gd name="T79" fmla="*/ 0 h 77"/>
                <a:gd name="T80" fmla="*/ 0 w 77"/>
                <a:gd name="T81" fmla="*/ 0 h 77"/>
                <a:gd name="T82" fmla="*/ 0 w 77"/>
                <a:gd name="T83" fmla="*/ 0 h 77"/>
                <a:gd name="T84" fmla="*/ 0 w 77"/>
                <a:gd name="T85" fmla="*/ 0 h 77"/>
                <a:gd name="T86" fmla="*/ 0 w 77"/>
                <a:gd name="T87" fmla="*/ 0 h 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7" h="77">
                  <a:moveTo>
                    <a:pt x="77" y="38"/>
                  </a:moveTo>
                  <a:lnTo>
                    <a:pt x="77" y="36"/>
                  </a:lnTo>
                  <a:lnTo>
                    <a:pt x="77" y="34"/>
                  </a:lnTo>
                  <a:lnTo>
                    <a:pt x="77" y="33"/>
                  </a:lnTo>
                  <a:lnTo>
                    <a:pt x="76" y="31"/>
                  </a:lnTo>
                  <a:lnTo>
                    <a:pt x="76" y="29"/>
                  </a:lnTo>
                  <a:lnTo>
                    <a:pt x="76" y="27"/>
                  </a:lnTo>
                  <a:lnTo>
                    <a:pt x="75" y="25"/>
                  </a:lnTo>
                  <a:lnTo>
                    <a:pt x="73" y="24"/>
                  </a:lnTo>
                  <a:lnTo>
                    <a:pt x="73" y="22"/>
                  </a:lnTo>
                  <a:lnTo>
                    <a:pt x="72" y="21"/>
                  </a:lnTo>
                  <a:lnTo>
                    <a:pt x="71" y="19"/>
                  </a:lnTo>
                  <a:lnTo>
                    <a:pt x="70" y="18"/>
                  </a:lnTo>
                  <a:lnTo>
                    <a:pt x="69" y="15"/>
                  </a:lnTo>
                  <a:lnTo>
                    <a:pt x="68" y="14"/>
                  </a:lnTo>
                  <a:lnTo>
                    <a:pt x="67" y="13"/>
                  </a:lnTo>
                  <a:lnTo>
                    <a:pt x="66" y="12"/>
                  </a:lnTo>
                  <a:lnTo>
                    <a:pt x="65" y="10"/>
                  </a:lnTo>
                  <a:lnTo>
                    <a:pt x="64" y="9"/>
                  </a:lnTo>
                  <a:lnTo>
                    <a:pt x="63" y="8"/>
                  </a:lnTo>
                  <a:lnTo>
                    <a:pt x="60" y="7"/>
                  </a:lnTo>
                  <a:lnTo>
                    <a:pt x="59" y="6"/>
                  </a:lnTo>
                  <a:lnTo>
                    <a:pt x="57" y="5"/>
                  </a:lnTo>
                  <a:lnTo>
                    <a:pt x="56" y="5"/>
                  </a:lnTo>
                  <a:lnTo>
                    <a:pt x="55" y="3"/>
                  </a:lnTo>
                  <a:lnTo>
                    <a:pt x="53" y="2"/>
                  </a:lnTo>
                  <a:lnTo>
                    <a:pt x="51" y="2"/>
                  </a:lnTo>
                  <a:lnTo>
                    <a:pt x="49" y="1"/>
                  </a:lnTo>
                  <a:lnTo>
                    <a:pt x="47" y="1"/>
                  </a:lnTo>
                  <a:lnTo>
                    <a:pt x="46" y="0"/>
                  </a:lnTo>
                  <a:lnTo>
                    <a:pt x="44" y="0"/>
                  </a:lnTo>
                  <a:lnTo>
                    <a:pt x="42" y="0"/>
                  </a:lnTo>
                  <a:lnTo>
                    <a:pt x="41" y="0"/>
                  </a:lnTo>
                  <a:lnTo>
                    <a:pt x="39" y="0"/>
                  </a:lnTo>
                  <a:lnTo>
                    <a:pt x="36" y="0"/>
                  </a:lnTo>
                  <a:lnTo>
                    <a:pt x="35" y="0"/>
                  </a:lnTo>
                  <a:lnTo>
                    <a:pt x="33" y="0"/>
                  </a:lnTo>
                  <a:lnTo>
                    <a:pt x="31" y="0"/>
                  </a:lnTo>
                  <a:lnTo>
                    <a:pt x="30" y="1"/>
                  </a:lnTo>
                  <a:lnTo>
                    <a:pt x="28" y="1"/>
                  </a:lnTo>
                  <a:lnTo>
                    <a:pt x="27" y="2"/>
                  </a:lnTo>
                  <a:lnTo>
                    <a:pt x="24" y="2"/>
                  </a:lnTo>
                  <a:lnTo>
                    <a:pt x="22" y="3"/>
                  </a:lnTo>
                  <a:lnTo>
                    <a:pt x="21" y="5"/>
                  </a:lnTo>
                  <a:lnTo>
                    <a:pt x="20" y="5"/>
                  </a:lnTo>
                  <a:lnTo>
                    <a:pt x="18" y="6"/>
                  </a:lnTo>
                  <a:lnTo>
                    <a:pt x="17" y="7"/>
                  </a:lnTo>
                  <a:lnTo>
                    <a:pt x="15" y="8"/>
                  </a:lnTo>
                  <a:lnTo>
                    <a:pt x="13" y="9"/>
                  </a:lnTo>
                  <a:lnTo>
                    <a:pt x="12" y="10"/>
                  </a:lnTo>
                  <a:lnTo>
                    <a:pt x="11" y="12"/>
                  </a:lnTo>
                  <a:lnTo>
                    <a:pt x="10" y="13"/>
                  </a:lnTo>
                  <a:lnTo>
                    <a:pt x="9" y="14"/>
                  </a:lnTo>
                  <a:lnTo>
                    <a:pt x="8" y="15"/>
                  </a:lnTo>
                  <a:lnTo>
                    <a:pt x="7" y="18"/>
                  </a:lnTo>
                  <a:lnTo>
                    <a:pt x="6" y="19"/>
                  </a:lnTo>
                  <a:lnTo>
                    <a:pt x="5" y="21"/>
                  </a:lnTo>
                  <a:lnTo>
                    <a:pt x="4" y="22"/>
                  </a:lnTo>
                  <a:lnTo>
                    <a:pt x="4" y="24"/>
                  </a:lnTo>
                  <a:lnTo>
                    <a:pt x="3" y="25"/>
                  </a:lnTo>
                  <a:lnTo>
                    <a:pt x="1" y="27"/>
                  </a:lnTo>
                  <a:lnTo>
                    <a:pt x="1" y="29"/>
                  </a:lnTo>
                  <a:lnTo>
                    <a:pt x="1" y="31"/>
                  </a:lnTo>
                  <a:lnTo>
                    <a:pt x="0" y="33"/>
                  </a:lnTo>
                  <a:lnTo>
                    <a:pt x="0" y="34"/>
                  </a:lnTo>
                  <a:lnTo>
                    <a:pt x="0" y="36"/>
                  </a:lnTo>
                  <a:lnTo>
                    <a:pt x="0" y="38"/>
                  </a:lnTo>
                  <a:lnTo>
                    <a:pt x="0" y="39"/>
                  </a:lnTo>
                  <a:lnTo>
                    <a:pt x="0" y="42"/>
                  </a:lnTo>
                  <a:lnTo>
                    <a:pt x="0" y="44"/>
                  </a:lnTo>
                  <a:lnTo>
                    <a:pt x="1" y="45"/>
                  </a:lnTo>
                  <a:lnTo>
                    <a:pt x="1" y="47"/>
                  </a:lnTo>
                  <a:lnTo>
                    <a:pt x="1" y="49"/>
                  </a:lnTo>
                  <a:lnTo>
                    <a:pt x="3" y="50"/>
                  </a:lnTo>
                  <a:lnTo>
                    <a:pt x="4" y="53"/>
                  </a:lnTo>
                  <a:lnTo>
                    <a:pt x="4" y="54"/>
                  </a:lnTo>
                  <a:lnTo>
                    <a:pt x="5" y="56"/>
                  </a:lnTo>
                  <a:lnTo>
                    <a:pt x="6" y="57"/>
                  </a:lnTo>
                  <a:lnTo>
                    <a:pt x="7" y="59"/>
                  </a:lnTo>
                  <a:lnTo>
                    <a:pt x="8" y="60"/>
                  </a:lnTo>
                  <a:lnTo>
                    <a:pt x="9" y="61"/>
                  </a:lnTo>
                  <a:lnTo>
                    <a:pt x="10" y="63"/>
                  </a:lnTo>
                  <a:lnTo>
                    <a:pt x="11" y="65"/>
                  </a:lnTo>
                  <a:lnTo>
                    <a:pt x="12" y="66"/>
                  </a:lnTo>
                  <a:lnTo>
                    <a:pt x="13" y="67"/>
                  </a:lnTo>
                  <a:lnTo>
                    <a:pt x="15" y="68"/>
                  </a:lnTo>
                  <a:lnTo>
                    <a:pt x="17" y="69"/>
                  </a:lnTo>
                  <a:lnTo>
                    <a:pt x="18" y="70"/>
                  </a:lnTo>
                  <a:lnTo>
                    <a:pt x="20" y="71"/>
                  </a:lnTo>
                  <a:lnTo>
                    <a:pt x="21" y="72"/>
                  </a:lnTo>
                  <a:lnTo>
                    <a:pt x="22" y="72"/>
                  </a:lnTo>
                  <a:lnTo>
                    <a:pt x="24" y="73"/>
                  </a:lnTo>
                  <a:lnTo>
                    <a:pt x="27" y="74"/>
                  </a:lnTo>
                  <a:lnTo>
                    <a:pt x="28" y="74"/>
                  </a:lnTo>
                  <a:lnTo>
                    <a:pt x="30" y="75"/>
                  </a:lnTo>
                  <a:lnTo>
                    <a:pt x="31" y="75"/>
                  </a:lnTo>
                  <a:lnTo>
                    <a:pt x="33" y="75"/>
                  </a:lnTo>
                  <a:lnTo>
                    <a:pt x="35" y="75"/>
                  </a:lnTo>
                  <a:lnTo>
                    <a:pt x="36" y="77"/>
                  </a:lnTo>
                  <a:lnTo>
                    <a:pt x="39" y="77"/>
                  </a:lnTo>
                  <a:lnTo>
                    <a:pt x="41" y="77"/>
                  </a:lnTo>
                  <a:lnTo>
                    <a:pt x="42" y="75"/>
                  </a:lnTo>
                  <a:lnTo>
                    <a:pt x="44" y="75"/>
                  </a:lnTo>
                  <a:lnTo>
                    <a:pt x="46" y="75"/>
                  </a:lnTo>
                  <a:lnTo>
                    <a:pt x="47" y="75"/>
                  </a:lnTo>
                  <a:lnTo>
                    <a:pt x="49" y="74"/>
                  </a:lnTo>
                  <a:lnTo>
                    <a:pt x="51" y="74"/>
                  </a:lnTo>
                  <a:lnTo>
                    <a:pt x="53" y="73"/>
                  </a:lnTo>
                  <a:lnTo>
                    <a:pt x="55" y="72"/>
                  </a:lnTo>
                  <a:lnTo>
                    <a:pt x="56" y="72"/>
                  </a:lnTo>
                  <a:lnTo>
                    <a:pt x="57" y="71"/>
                  </a:lnTo>
                  <a:lnTo>
                    <a:pt x="59" y="70"/>
                  </a:lnTo>
                  <a:lnTo>
                    <a:pt x="60" y="69"/>
                  </a:lnTo>
                  <a:lnTo>
                    <a:pt x="63" y="68"/>
                  </a:lnTo>
                  <a:lnTo>
                    <a:pt x="64" y="67"/>
                  </a:lnTo>
                  <a:lnTo>
                    <a:pt x="65" y="66"/>
                  </a:lnTo>
                  <a:lnTo>
                    <a:pt x="66" y="65"/>
                  </a:lnTo>
                  <a:lnTo>
                    <a:pt x="67" y="63"/>
                  </a:lnTo>
                  <a:lnTo>
                    <a:pt x="68" y="61"/>
                  </a:lnTo>
                  <a:lnTo>
                    <a:pt x="69" y="60"/>
                  </a:lnTo>
                  <a:lnTo>
                    <a:pt x="70" y="59"/>
                  </a:lnTo>
                  <a:lnTo>
                    <a:pt x="71" y="57"/>
                  </a:lnTo>
                  <a:lnTo>
                    <a:pt x="72" y="56"/>
                  </a:lnTo>
                  <a:lnTo>
                    <a:pt x="73" y="54"/>
                  </a:lnTo>
                  <a:lnTo>
                    <a:pt x="73" y="53"/>
                  </a:lnTo>
                  <a:lnTo>
                    <a:pt x="75" y="50"/>
                  </a:lnTo>
                  <a:lnTo>
                    <a:pt x="76" y="49"/>
                  </a:lnTo>
                  <a:lnTo>
                    <a:pt x="76" y="47"/>
                  </a:lnTo>
                  <a:lnTo>
                    <a:pt x="76" y="45"/>
                  </a:lnTo>
                  <a:lnTo>
                    <a:pt x="77" y="44"/>
                  </a:lnTo>
                  <a:lnTo>
                    <a:pt x="77" y="42"/>
                  </a:lnTo>
                  <a:lnTo>
                    <a:pt x="77" y="39"/>
                  </a:lnTo>
                  <a:lnTo>
                    <a:pt x="77" y="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0" name="Freeform 104"/>
            <p:cNvSpPr>
              <a:spLocks/>
            </p:cNvSpPr>
            <p:nvPr/>
          </p:nvSpPr>
          <p:spPr bwMode="auto">
            <a:xfrm>
              <a:off x="2800" y="2671"/>
              <a:ext cx="10" cy="9"/>
            </a:xfrm>
            <a:custGeom>
              <a:avLst/>
              <a:gdLst>
                <a:gd name="T0" fmla="*/ 0 w 75"/>
                <a:gd name="T1" fmla="*/ 0 h 75"/>
                <a:gd name="T2" fmla="*/ 0 w 75"/>
                <a:gd name="T3" fmla="*/ 0 h 75"/>
                <a:gd name="T4" fmla="*/ 0 w 75"/>
                <a:gd name="T5" fmla="*/ 0 h 75"/>
                <a:gd name="T6" fmla="*/ 0 w 75"/>
                <a:gd name="T7" fmla="*/ 0 h 75"/>
                <a:gd name="T8" fmla="*/ 0 w 75"/>
                <a:gd name="T9" fmla="*/ 0 h 75"/>
                <a:gd name="T10" fmla="*/ 0 w 75"/>
                <a:gd name="T11" fmla="*/ 0 h 75"/>
                <a:gd name="T12" fmla="*/ 0 w 75"/>
                <a:gd name="T13" fmla="*/ 0 h 75"/>
                <a:gd name="T14" fmla="*/ 0 w 75"/>
                <a:gd name="T15" fmla="*/ 0 h 75"/>
                <a:gd name="T16" fmla="*/ 0 w 75"/>
                <a:gd name="T17" fmla="*/ 0 h 75"/>
                <a:gd name="T18" fmla="*/ 0 w 75"/>
                <a:gd name="T19" fmla="*/ 0 h 75"/>
                <a:gd name="T20" fmla="*/ 0 w 75"/>
                <a:gd name="T21" fmla="*/ 0 h 75"/>
                <a:gd name="T22" fmla="*/ 0 w 75"/>
                <a:gd name="T23" fmla="*/ 0 h 75"/>
                <a:gd name="T24" fmla="*/ 0 w 75"/>
                <a:gd name="T25" fmla="*/ 0 h 75"/>
                <a:gd name="T26" fmla="*/ 0 w 75"/>
                <a:gd name="T27" fmla="*/ 0 h 75"/>
                <a:gd name="T28" fmla="*/ 0 w 75"/>
                <a:gd name="T29" fmla="*/ 0 h 75"/>
                <a:gd name="T30" fmla="*/ 0 w 75"/>
                <a:gd name="T31" fmla="*/ 0 h 75"/>
                <a:gd name="T32" fmla="*/ 0 w 75"/>
                <a:gd name="T33" fmla="*/ 0 h 75"/>
                <a:gd name="T34" fmla="*/ 0 w 75"/>
                <a:gd name="T35" fmla="*/ 0 h 75"/>
                <a:gd name="T36" fmla="*/ 0 w 75"/>
                <a:gd name="T37" fmla="*/ 0 h 75"/>
                <a:gd name="T38" fmla="*/ 0 w 75"/>
                <a:gd name="T39" fmla="*/ 0 h 75"/>
                <a:gd name="T40" fmla="*/ 0 w 75"/>
                <a:gd name="T41" fmla="*/ 0 h 75"/>
                <a:gd name="T42" fmla="*/ 0 w 75"/>
                <a:gd name="T43" fmla="*/ 0 h 75"/>
                <a:gd name="T44" fmla="*/ 0 w 75"/>
                <a:gd name="T45" fmla="*/ 0 h 75"/>
                <a:gd name="T46" fmla="*/ 0 w 75"/>
                <a:gd name="T47" fmla="*/ 0 h 75"/>
                <a:gd name="T48" fmla="*/ 0 w 75"/>
                <a:gd name="T49" fmla="*/ 0 h 75"/>
                <a:gd name="T50" fmla="*/ 0 w 75"/>
                <a:gd name="T51" fmla="*/ 0 h 75"/>
                <a:gd name="T52" fmla="*/ 0 w 75"/>
                <a:gd name="T53" fmla="*/ 0 h 75"/>
                <a:gd name="T54" fmla="*/ 0 w 75"/>
                <a:gd name="T55" fmla="*/ 0 h 75"/>
                <a:gd name="T56" fmla="*/ 0 w 75"/>
                <a:gd name="T57" fmla="*/ 0 h 75"/>
                <a:gd name="T58" fmla="*/ 0 w 75"/>
                <a:gd name="T59" fmla="*/ 0 h 75"/>
                <a:gd name="T60" fmla="*/ 0 w 75"/>
                <a:gd name="T61" fmla="*/ 0 h 75"/>
                <a:gd name="T62" fmla="*/ 0 w 75"/>
                <a:gd name="T63" fmla="*/ 0 h 75"/>
                <a:gd name="T64" fmla="*/ 0 w 75"/>
                <a:gd name="T65" fmla="*/ 0 h 75"/>
                <a:gd name="T66" fmla="*/ 0 w 75"/>
                <a:gd name="T67" fmla="*/ 0 h 75"/>
                <a:gd name="T68" fmla="*/ 0 w 75"/>
                <a:gd name="T69" fmla="*/ 0 h 75"/>
                <a:gd name="T70" fmla="*/ 0 w 75"/>
                <a:gd name="T71" fmla="*/ 0 h 75"/>
                <a:gd name="T72" fmla="*/ 0 w 75"/>
                <a:gd name="T73" fmla="*/ 0 h 75"/>
                <a:gd name="T74" fmla="*/ 0 w 75"/>
                <a:gd name="T75" fmla="*/ 0 h 75"/>
                <a:gd name="T76" fmla="*/ 0 w 75"/>
                <a:gd name="T77" fmla="*/ 0 h 75"/>
                <a:gd name="T78" fmla="*/ 0 w 75"/>
                <a:gd name="T79" fmla="*/ 0 h 75"/>
                <a:gd name="T80" fmla="*/ 0 w 75"/>
                <a:gd name="T81" fmla="*/ 0 h 75"/>
                <a:gd name="T82" fmla="*/ 0 w 75"/>
                <a:gd name="T83" fmla="*/ 0 h 75"/>
                <a:gd name="T84" fmla="*/ 0 w 75"/>
                <a:gd name="T85" fmla="*/ 0 h 75"/>
                <a:gd name="T86" fmla="*/ 0 w 75"/>
                <a:gd name="T87" fmla="*/ 0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5" h="75">
                  <a:moveTo>
                    <a:pt x="75" y="37"/>
                  </a:moveTo>
                  <a:lnTo>
                    <a:pt x="75" y="36"/>
                  </a:lnTo>
                  <a:lnTo>
                    <a:pt x="75" y="34"/>
                  </a:lnTo>
                  <a:lnTo>
                    <a:pt x="75" y="33"/>
                  </a:lnTo>
                  <a:lnTo>
                    <a:pt x="75" y="31"/>
                  </a:lnTo>
                  <a:lnTo>
                    <a:pt x="75" y="28"/>
                  </a:lnTo>
                  <a:lnTo>
                    <a:pt x="74" y="27"/>
                  </a:lnTo>
                  <a:lnTo>
                    <a:pt x="74" y="25"/>
                  </a:lnTo>
                  <a:lnTo>
                    <a:pt x="73" y="23"/>
                  </a:lnTo>
                  <a:lnTo>
                    <a:pt x="72" y="22"/>
                  </a:lnTo>
                  <a:lnTo>
                    <a:pt x="72" y="20"/>
                  </a:lnTo>
                  <a:lnTo>
                    <a:pt x="71" y="19"/>
                  </a:lnTo>
                  <a:lnTo>
                    <a:pt x="70" y="17"/>
                  </a:lnTo>
                  <a:lnTo>
                    <a:pt x="69" y="15"/>
                  </a:lnTo>
                  <a:lnTo>
                    <a:pt x="68" y="14"/>
                  </a:lnTo>
                  <a:lnTo>
                    <a:pt x="66" y="13"/>
                  </a:lnTo>
                  <a:lnTo>
                    <a:pt x="65" y="11"/>
                  </a:lnTo>
                  <a:lnTo>
                    <a:pt x="64" y="10"/>
                  </a:lnTo>
                  <a:lnTo>
                    <a:pt x="62" y="9"/>
                  </a:lnTo>
                  <a:lnTo>
                    <a:pt x="61" y="8"/>
                  </a:lnTo>
                  <a:lnTo>
                    <a:pt x="60" y="7"/>
                  </a:lnTo>
                  <a:lnTo>
                    <a:pt x="58" y="5"/>
                  </a:lnTo>
                  <a:lnTo>
                    <a:pt x="57" y="4"/>
                  </a:lnTo>
                  <a:lnTo>
                    <a:pt x="56" y="3"/>
                  </a:lnTo>
                  <a:lnTo>
                    <a:pt x="53" y="3"/>
                  </a:lnTo>
                  <a:lnTo>
                    <a:pt x="52" y="2"/>
                  </a:lnTo>
                  <a:lnTo>
                    <a:pt x="50" y="1"/>
                  </a:lnTo>
                  <a:lnTo>
                    <a:pt x="48" y="1"/>
                  </a:lnTo>
                  <a:lnTo>
                    <a:pt x="47" y="1"/>
                  </a:lnTo>
                  <a:lnTo>
                    <a:pt x="45" y="0"/>
                  </a:lnTo>
                  <a:lnTo>
                    <a:pt x="44" y="0"/>
                  </a:lnTo>
                  <a:lnTo>
                    <a:pt x="41" y="0"/>
                  </a:lnTo>
                  <a:lnTo>
                    <a:pt x="39" y="0"/>
                  </a:lnTo>
                  <a:lnTo>
                    <a:pt x="38" y="0"/>
                  </a:lnTo>
                  <a:lnTo>
                    <a:pt x="36" y="0"/>
                  </a:lnTo>
                  <a:lnTo>
                    <a:pt x="34" y="0"/>
                  </a:lnTo>
                  <a:lnTo>
                    <a:pt x="33" y="0"/>
                  </a:lnTo>
                  <a:lnTo>
                    <a:pt x="30" y="0"/>
                  </a:lnTo>
                  <a:lnTo>
                    <a:pt x="28" y="1"/>
                  </a:lnTo>
                  <a:lnTo>
                    <a:pt x="27" y="1"/>
                  </a:lnTo>
                  <a:lnTo>
                    <a:pt x="25" y="1"/>
                  </a:lnTo>
                  <a:lnTo>
                    <a:pt x="24" y="2"/>
                  </a:lnTo>
                  <a:lnTo>
                    <a:pt x="22" y="3"/>
                  </a:lnTo>
                  <a:lnTo>
                    <a:pt x="21" y="3"/>
                  </a:lnTo>
                  <a:lnTo>
                    <a:pt x="18" y="4"/>
                  </a:lnTo>
                  <a:lnTo>
                    <a:pt x="17" y="5"/>
                  </a:lnTo>
                  <a:lnTo>
                    <a:pt x="15" y="7"/>
                  </a:lnTo>
                  <a:lnTo>
                    <a:pt x="14" y="8"/>
                  </a:lnTo>
                  <a:lnTo>
                    <a:pt x="13" y="9"/>
                  </a:lnTo>
                  <a:lnTo>
                    <a:pt x="11" y="10"/>
                  </a:lnTo>
                  <a:lnTo>
                    <a:pt x="10" y="11"/>
                  </a:lnTo>
                  <a:lnTo>
                    <a:pt x="9" y="13"/>
                  </a:lnTo>
                  <a:lnTo>
                    <a:pt x="8" y="14"/>
                  </a:lnTo>
                  <a:lnTo>
                    <a:pt x="6" y="15"/>
                  </a:lnTo>
                  <a:lnTo>
                    <a:pt x="5" y="17"/>
                  </a:lnTo>
                  <a:lnTo>
                    <a:pt x="4" y="19"/>
                  </a:lnTo>
                  <a:lnTo>
                    <a:pt x="4" y="20"/>
                  </a:lnTo>
                  <a:lnTo>
                    <a:pt x="3" y="22"/>
                  </a:lnTo>
                  <a:lnTo>
                    <a:pt x="2" y="23"/>
                  </a:lnTo>
                  <a:lnTo>
                    <a:pt x="2" y="25"/>
                  </a:lnTo>
                  <a:lnTo>
                    <a:pt x="1" y="27"/>
                  </a:lnTo>
                  <a:lnTo>
                    <a:pt x="1" y="28"/>
                  </a:lnTo>
                  <a:lnTo>
                    <a:pt x="0" y="31"/>
                  </a:lnTo>
                  <a:lnTo>
                    <a:pt x="0" y="33"/>
                  </a:lnTo>
                  <a:lnTo>
                    <a:pt x="0" y="34"/>
                  </a:lnTo>
                  <a:lnTo>
                    <a:pt x="0" y="36"/>
                  </a:lnTo>
                  <a:lnTo>
                    <a:pt x="0" y="37"/>
                  </a:lnTo>
                  <a:lnTo>
                    <a:pt x="0" y="39"/>
                  </a:lnTo>
                  <a:lnTo>
                    <a:pt x="0" y="41"/>
                  </a:lnTo>
                  <a:lnTo>
                    <a:pt x="0" y="43"/>
                  </a:lnTo>
                  <a:lnTo>
                    <a:pt x="0" y="45"/>
                  </a:lnTo>
                  <a:lnTo>
                    <a:pt x="1" y="47"/>
                  </a:lnTo>
                  <a:lnTo>
                    <a:pt x="1" y="48"/>
                  </a:lnTo>
                  <a:lnTo>
                    <a:pt x="2" y="50"/>
                  </a:lnTo>
                  <a:lnTo>
                    <a:pt x="2" y="51"/>
                  </a:lnTo>
                  <a:lnTo>
                    <a:pt x="3" y="53"/>
                  </a:lnTo>
                  <a:lnTo>
                    <a:pt x="4" y="55"/>
                  </a:lnTo>
                  <a:lnTo>
                    <a:pt x="4" y="57"/>
                  </a:lnTo>
                  <a:lnTo>
                    <a:pt x="5" y="58"/>
                  </a:lnTo>
                  <a:lnTo>
                    <a:pt x="6" y="60"/>
                  </a:lnTo>
                  <a:lnTo>
                    <a:pt x="8" y="61"/>
                  </a:lnTo>
                  <a:lnTo>
                    <a:pt x="9" y="62"/>
                  </a:lnTo>
                  <a:lnTo>
                    <a:pt x="10" y="64"/>
                  </a:lnTo>
                  <a:lnTo>
                    <a:pt x="11" y="65"/>
                  </a:lnTo>
                  <a:lnTo>
                    <a:pt x="13" y="67"/>
                  </a:lnTo>
                  <a:lnTo>
                    <a:pt x="14" y="68"/>
                  </a:lnTo>
                  <a:lnTo>
                    <a:pt x="15" y="69"/>
                  </a:lnTo>
                  <a:lnTo>
                    <a:pt x="17" y="70"/>
                  </a:lnTo>
                  <a:lnTo>
                    <a:pt x="18" y="71"/>
                  </a:lnTo>
                  <a:lnTo>
                    <a:pt x="21" y="72"/>
                  </a:lnTo>
                  <a:lnTo>
                    <a:pt x="22" y="72"/>
                  </a:lnTo>
                  <a:lnTo>
                    <a:pt x="24" y="73"/>
                  </a:lnTo>
                  <a:lnTo>
                    <a:pt x="25" y="74"/>
                  </a:lnTo>
                  <a:lnTo>
                    <a:pt x="27" y="74"/>
                  </a:lnTo>
                  <a:lnTo>
                    <a:pt x="28" y="74"/>
                  </a:lnTo>
                  <a:lnTo>
                    <a:pt x="30" y="75"/>
                  </a:lnTo>
                  <a:lnTo>
                    <a:pt x="33" y="75"/>
                  </a:lnTo>
                  <a:lnTo>
                    <a:pt x="34" y="75"/>
                  </a:lnTo>
                  <a:lnTo>
                    <a:pt x="36" y="75"/>
                  </a:lnTo>
                  <a:lnTo>
                    <a:pt x="38" y="75"/>
                  </a:lnTo>
                  <a:lnTo>
                    <a:pt x="39" y="75"/>
                  </a:lnTo>
                  <a:lnTo>
                    <a:pt x="41" y="75"/>
                  </a:lnTo>
                  <a:lnTo>
                    <a:pt x="44" y="75"/>
                  </a:lnTo>
                  <a:lnTo>
                    <a:pt x="45" y="75"/>
                  </a:lnTo>
                  <a:lnTo>
                    <a:pt x="47" y="74"/>
                  </a:lnTo>
                  <a:lnTo>
                    <a:pt x="48" y="74"/>
                  </a:lnTo>
                  <a:lnTo>
                    <a:pt x="50" y="74"/>
                  </a:lnTo>
                  <a:lnTo>
                    <a:pt x="52" y="73"/>
                  </a:lnTo>
                  <a:lnTo>
                    <a:pt x="53" y="72"/>
                  </a:lnTo>
                  <a:lnTo>
                    <a:pt x="56" y="72"/>
                  </a:lnTo>
                  <a:lnTo>
                    <a:pt x="57" y="71"/>
                  </a:lnTo>
                  <a:lnTo>
                    <a:pt x="58" y="70"/>
                  </a:lnTo>
                  <a:lnTo>
                    <a:pt x="60" y="69"/>
                  </a:lnTo>
                  <a:lnTo>
                    <a:pt x="61" y="68"/>
                  </a:lnTo>
                  <a:lnTo>
                    <a:pt x="62" y="67"/>
                  </a:lnTo>
                  <a:lnTo>
                    <a:pt x="64" y="65"/>
                  </a:lnTo>
                  <a:lnTo>
                    <a:pt x="65" y="64"/>
                  </a:lnTo>
                  <a:lnTo>
                    <a:pt x="66" y="62"/>
                  </a:lnTo>
                  <a:lnTo>
                    <a:pt x="68" y="61"/>
                  </a:lnTo>
                  <a:lnTo>
                    <a:pt x="69" y="60"/>
                  </a:lnTo>
                  <a:lnTo>
                    <a:pt x="70" y="58"/>
                  </a:lnTo>
                  <a:lnTo>
                    <a:pt x="71" y="57"/>
                  </a:lnTo>
                  <a:lnTo>
                    <a:pt x="72" y="55"/>
                  </a:lnTo>
                  <a:lnTo>
                    <a:pt x="72" y="53"/>
                  </a:lnTo>
                  <a:lnTo>
                    <a:pt x="73" y="51"/>
                  </a:lnTo>
                  <a:lnTo>
                    <a:pt x="74" y="50"/>
                  </a:lnTo>
                  <a:lnTo>
                    <a:pt x="74" y="48"/>
                  </a:lnTo>
                  <a:lnTo>
                    <a:pt x="75" y="47"/>
                  </a:lnTo>
                  <a:lnTo>
                    <a:pt x="75" y="45"/>
                  </a:lnTo>
                  <a:lnTo>
                    <a:pt x="75" y="43"/>
                  </a:lnTo>
                  <a:lnTo>
                    <a:pt x="75" y="41"/>
                  </a:lnTo>
                  <a:lnTo>
                    <a:pt x="75" y="39"/>
                  </a:lnTo>
                  <a:lnTo>
                    <a:pt x="75" y="3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1" name="Freeform 105"/>
            <p:cNvSpPr>
              <a:spLocks/>
            </p:cNvSpPr>
            <p:nvPr/>
          </p:nvSpPr>
          <p:spPr bwMode="auto">
            <a:xfrm>
              <a:off x="3007" y="2595"/>
              <a:ext cx="9" cy="9"/>
            </a:xfrm>
            <a:custGeom>
              <a:avLst/>
              <a:gdLst>
                <a:gd name="T0" fmla="*/ 0 w 76"/>
                <a:gd name="T1" fmla="*/ 0 h 76"/>
                <a:gd name="T2" fmla="*/ 0 w 76"/>
                <a:gd name="T3" fmla="*/ 0 h 76"/>
                <a:gd name="T4" fmla="*/ 0 w 76"/>
                <a:gd name="T5" fmla="*/ 0 h 76"/>
                <a:gd name="T6" fmla="*/ 0 w 76"/>
                <a:gd name="T7" fmla="*/ 0 h 76"/>
                <a:gd name="T8" fmla="*/ 0 w 76"/>
                <a:gd name="T9" fmla="*/ 0 h 76"/>
                <a:gd name="T10" fmla="*/ 0 w 76"/>
                <a:gd name="T11" fmla="*/ 0 h 76"/>
                <a:gd name="T12" fmla="*/ 0 w 76"/>
                <a:gd name="T13" fmla="*/ 0 h 76"/>
                <a:gd name="T14" fmla="*/ 0 w 76"/>
                <a:gd name="T15" fmla="*/ 0 h 76"/>
                <a:gd name="T16" fmla="*/ 0 w 76"/>
                <a:gd name="T17" fmla="*/ 0 h 76"/>
                <a:gd name="T18" fmla="*/ 0 w 76"/>
                <a:gd name="T19" fmla="*/ 0 h 76"/>
                <a:gd name="T20" fmla="*/ 0 w 76"/>
                <a:gd name="T21" fmla="*/ 0 h 76"/>
                <a:gd name="T22" fmla="*/ 0 w 76"/>
                <a:gd name="T23" fmla="*/ 0 h 76"/>
                <a:gd name="T24" fmla="*/ 0 w 76"/>
                <a:gd name="T25" fmla="*/ 0 h 76"/>
                <a:gd name="T26" fmla="*/ 0 w 76"/>
                <a:gd name="T27" fmla="*/ 0 h 76"/>
                <a:gd name="T28" fmla="*/ 0 w 76"/>
                <a:gd name="T29" fmla="*/ 0 h 76"/>
                <a:gd name="T30" fmla="*/ 0 w 76"/>
                <a:gd name="T31" fmla="*/ 0 h 76"/>
                <a:gd name="T32" fmla="*/ 0 w 76"/>
                <a:gd name="T33" fmla="*/ 0 h 76"/>
                <a:gd name="T34" fmla="*/ 0 w 76"/>
                <a:gd name="T35" fmla="*/ 0 h 76"/>
                <a:gd name="T36" fmla="*/ 0 w 76"/>
                <a:gd name="T37" fmla="*/ 0 h 76"/>
                <a:gd name="T38" fmla="*/ 0 w 76"/>
                <a:gd name="T39" fmla="*/ 0 h 76"/>
                <a:gd name="T40" fmla="*/ 0 w 76"/>
                <a:gd name="T41" fmla="*/ 0 h 76"/>
                <a:gd name="T42" fmla="*/ 0 w 76"/>
                <a:gd name="T43" fmla="*/ 0 h 76"/>
                <a:gd name="T44" fmla="*/ 0 w 76"/>
                <a:gd name="T45" fmla="*/ 0 h 76"/>
                <a:gd name="T46" fmla="*/ 0 w 76"/>
                <a:gd name="T47" fmla="*/ 0 h 76"/>
                <a:gd name="T48" fmla="*/ 0 w 76"/>
                <a:gd name="T49" fmla="*/ 0 h 76"/>
                <a:gd name="T50" fmla="*/ 0 w 76"/>
                <a:gd name="T51" fmla="*/ 0 h 76"/>
                <a:gd name="T52" fmla="*/ 0 w 76"/>
                <a:gd name="T53" fmla="*/ 0 h 76"/>
                <a:gd name="T54" fmla="*/ 0 w 76"/>
                <a:gd name="T55" fmla="*/ 0 h 76"/>
                <a:gd name="T56" fmla="*/ 0 w 76"/>
                <a:gd name="T57" fmla="*/ 0 h 76"/>
                <a:gd name="T58" fmla="*/ 0 w 76"/>
                <a:gd name="T59" fmla="*/ 0 h 76"/>
                <a:gd name="T60" fmla="*/ 0 w 76"/>
                <a:gd name="T61" fmla="*/ 0 h 76"/>
                <a:gd name="T62" fmla="*/ 0 w 76"/>
                <a:gd name="T63" fmla="*/ 0 h 76"/>
                <a:gd name="T64" fmla="*/ 0 w 76"/>
                <a:gd name="T65" fmla="*/ 0 h 76"/>
                <a:gd name="T66" fmla="*/ 0 w 76"/>
                <a:gd name="T67" fmla="*/ 0 h 76"/>
                <a:gd name="T68" fmla="*/ 0 w 76"/>
                <a:gd name="T69" fmla="*/ 0 h 76"/>
                <a:gd name="T70" fmla="*/ 0 w 76"/>
                <a:gd name="T71" fmla="*/ 0 h 76"/>
                <a:gd name="T72" fmla="*/ 0 w 76"/>
                <a:gd name="T73" fmla="*/ 0 h 76"/>
                <a:gd name="T74" fmla="*/ 0 w 76"/>
                <a:gd name="T75" fmla="*/ 0 h 76"/>
                <a:gd name="T76" fmla="*/ 0 w 76"/>
                <a:gd name="T77" fmla="*/ 0 h 76"/>
                <a:gd name="T78" fmla="*/ 0 w 76"/>
                <a:gd name="T79" fmla="*/ 0 h 76"/>
                <a:gd name="T80" fmla="*/ 0 w 76"/>
                <a:gd name="T81" fmla="*/ 0 h 76"/>
                <a:gd name="T82" fmla="*/ 0 w 76"/>
                <a:gd name="T83" fmla="*/ 0 h 76"/>
                <a:gd name="T84" fmla="*/ 0 w 76"/>
                <a:gd name="T85" fmla="*/ 0 h 76"/>
                <a:gd name="T86" fmla="*/ 0 w 76"/>
                <a:gd name="T87" fmla="*/ 0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6" h="76">
                  <a:moveTo>
                    <a:pt x="76" y="38"/>
                  </a:moveTo>
                  <a:lnTo>
                    <a:pt x="76" y="37"/>
                  </a:lnTo>
                  <a:lnTo>
                    <a:pt x="76" y="35"/>
                  </a:lnTo>
                  <a:lnTo>
                    <a:pt x="76" y="33"/>
                  </a:lnTo>
                  <a:lnTo>
                    <a:pt x="76" y="32"/>
                  </a:lnTo>
                  <a:lnTo>
                    <a:pt x="75" y="29"/>
                  </a:lnTo>
                  <a:lnTo>
                    <a:pt x="75" y="27"/>
                  </a:lnTo>
                  <a:lnTo>
                    <a:pt x="74" y="26"/>
                  </a:lnTo>
                  <a:lnTo>
                    <a:pt x="74" y="24"/>
                  </a:lnTo>
                  <a:lnTo>
                    <a:pt x="73" y="23"/>
                  </a:lnTo>
                  <a:lnTo>
                    <a:pt x="72" y="21"/>
                  </a:lnTo>
                  <a:lnTo>
                    <a:pt x="72" y="20"/>
                  </a:lnTo>
                  <a:lnTo>
                    <a:pt x="71" y="17"/>
                  </a:lnTo>
                  <a:lnTo>
                    <a:pt x="70" y="16"/>
                  </a:lnTo>
                  <a:lnTo>
                    <a:pt x="69" y="15"/>
                  </a:lnTo>
                  <a:lnTo>
                    <a:pt x="68" y="13"/>
                  </a:lnTo>
                  <a:lnTo>
                    <a:pt x="67" y="12"/>
                  </a:lnTo>
                  <a:lnTo>
                    <a:pt x="66" y="11"/>
                  </a:lnTo>
                  <a:lnTo>
                    <a:pt x="63" y="10"/>
                  </a:lnTo>
                  <a:lnTo>
                    <a:pt x="62" y="9"/>
                  </a:lnTo>
                  <a:lnTo>
                    <a:pt x="61" y="8"/>
                  </a:lnTo>
                  <a:lnTo>
                    <a:pt x="59" y="6"/>
                  </a:lnTo>
                  <a:lnTo>
                    <a:pt x="58" y="5"/>
                  </a:lnTo>
                  <a:lnTo>
                    <a:pt x="56" y="4"/>
                  </a:lnTo>
                  <a:lnTo>
                    <a:pt x="55" y="3"/>
                  </a:lnTo>
                  <a:lnTo>
                    <a:pt x="52" y="3"/>
                  </a:lnTo>
                  <a:lnTo>
                    <a:pt x="51" y="2"/>
                  </a:lnTo>
                  <a:lnTo>
                    <a:pt x="49" y="2"/>
                  </a:lnTo>
                  <a:lnTo>
                    <a:pt x="48" y="1"/>
                  </a:lnTo>
                  <a:lnTo>
                    <a:pt x="46" y="1"/>
                  </a:lnTo>
                  <a:lnTo>
                    <a:pt x="44" y="1"/>
                  </a:lnTo>
                  <a:lnTo>
                    <a:pt x="43" y="0"/>
                  </a:lnTo>
                  <a:lnTo>
                    <a:pt x="40" y="0"/>
                  </a:lnTo>
                  <a:lnTo>
                    <a:pt x="38" y="0"/>
                  </a:lnTo>
                  <a:lnTo>
                    <a:pt x="37" y="0"/>
                  </a:lnTo>
                  <a:lnTo>
                    <a:pt x="35" y="0"/>
                  </a:lnTo>
                  <a:lnTo>
                    <a:pt x="33" y="1"/>
                  </a:lnTo>
                  <a:lnTo>
                    <a:pt x="32" y="1"/>
                  </a:lnTo>
                  <a:lnTo>
                    <a:pt x="30" y="1"/>
                  </a:lnTo>
                  <a:lnTo>
                    <a:pt x="28" y="2"/>
                  </a:lnTo>
                  <a:lnTo>
                    <a:pt x="26" y="2"/>
                  </a:lnTo>
                  <a:lnTo>
                    <a:pt x="24" y="3"/>
                  </a:lnTo>
                  <a:lnTo>
                    <a:pt x="23" y="3"/>
                  </a:lnTo>
                  <a:lnTo>
                    <a:pt x="21" y="4"/>
                  </a:lnTo>
                  <a:lnTo>
                    <a:pt x="20" y="5"/>
                  </a:lnTo>
                  <a:lnTo>
                    <a:pt x="19" y="6"/>
                  </a:lnTo>
                  <a:lnTo>
                    <a:pt x="16" y="8"/>
                  </a:lnTo>
                  <a:lnTo>
                    <a:pt x="15" y="9"/>
                  </a:lnTo>
                  <a:lnTo>
                    <a:pt x="14" y="10"/>
                  </a:lnTo>
                  <a:lnTo>
                    <a:pt x="12" y="11"/>
                  </a:lnTo>
                  <a:lnTo>
                    <a:pt x="11" y="12"/>
                  </a:lnTo>
                  <a:lnTo>
                    <a:pt x="10" y="13"/>
                  </a:lnTo>
                  <a:lnTo>
                    <a:pt x="9" y="15"/>
                  </a:lnTo>
                  <a:lnTo>
                    <a:pt x="8" y="16"/>
                  </a:lnTo>
                  <a:lnTo>
                    <a:pt x="7" y="17"/>
                  </a:lnTo>
                  <a:lnTo>
                    <a:pt x="6" y="20"/>
                  </a:lnTo>
                  <a:lnTo>
                    <a:pt x="4" y="21"/>
                  </a:lnTo>
                  <a:lnTo>
                    <a:pt x="4" y="23"/>
                  </a:lnTo>
                  <a:lnTo>
                    <a:pt x="3" y="24"/>
                  </a:lnTo>
                  <a:lnTo>
                    <a:pt x="2" y="26"/>
                  </a:lnTo>
                  <a:lnTo>
                    <a:pt x="2" y="27"/>
                  </a:lnTo>
                  <a:lnTo>
                    <a:pt x="1" y="29"/>
                  </a:lnTo>
                  <a:lnTo>
                    <a:pt x="1" y="32"/>
                  </a:lnTo>
                  <a:lnTo>
                    <a:pt x="1" y="33"/>
                  </a:lnTo>
                  <a:lnTo>
                    <a:pt x="1" y="35"/>
                  </a:lnTo>
                  <a:lnTo>
                    <a:pt x="1" y="37"/>
                  </a:lnTo>
                  <a:lnTo>
                    <a:pt x="0" y="38"/>
                  </a:lnTo>
                  <a:lnTo>
                    <a:pt x="1" y="40"/>
                  </a:lnTo>
                  <a:lnTo>
                    <a:pt x="1" y="42"/>
                  </a:lnTo>
                  <a:lnTo>
                    <a:pt x="1" y="44"/>
                  </a:lnTo>
                  <a:lnTo>
                    <a:pt x="1" y="46"/>
                  </a:lnTo>
                  <a:lnTo>
                    <a:pt x="1" y="48"/>
                  </a:lnTo>
                  <a:lnTo>
                    <a:pt x="2" y="49"/>
                  </a:lnTo>
                  <a:lnTo>
                    <a:pt x="2" y="51"/>
                  </a:lnTo>
                  <a:lnTo>
                    <a:pt x="3" y="52"/>
                  </a:lnTo>
                  <a:lnTo>
                    <a:pt x="4" y="54"/>
                  </a:lnTo>
                  <a:lnTo>
                    <a:pt x="4" y="56"/>
                  </a:lnTo>
                  <a:lnTo>
                    <a:pt x="6" y="58"/>
                  </a:lnTo>
                  <a:lnTo>
                    <a:pt x="7" y="59"/>
                  </a:lnTo>
                  <a:lnTo>
                    <a:pt x="8" y="61"/>
                  </a:lnTo>
                  <a:lnTo>
                    <a:pt x="9" y="62"/>
                  </a:lnTo>
                  <a:lnTo>
                    <a:pt x="10" y="63"/>
                  </a:lnTo>
                  <a:lnTo>
                    <a:pt x="11" y="64"/>
                  </a:lnTo>
                  <a:lnTo>
                    <a:pt x="12" y="66"/>
                  </a:lnTo>
                  <a:lnTo>
                    <a:pt x="14" y="68"/>
                  </a:lnTo>
                  <a:lnTo>
                    <a:pt x="15" y="69"/>
                  </a:lnTo>
                  <a:lnTo>
                    <a:pt x="16" y="70"/>
                  </a:lnTo>
                  <a:lnTo>
                    <a:pt x="19" y="71"/>
                  </a:lnTo>
                  <a:lnTo>
                    <a:pt x="20" y="72"/>
                  </a:lnTo>
                  <a:lnTo>
                    <a:pt x="21" y="72"/>
                  </a:lnTo>
                  <a:lnTo>
                    <a:pt x="23" y="73"/>
                  </a:lnTo>
                  <a:lnTo>
                    <a:pt x="24" y="74"/>
                  </a:lnTo>
                  <a:lnTo>
                    <a:pt x="26" y="74"/>
                  </a:lnTo>
                  <a:lnTo>
                    <a:pt x="28" y="75"/>
                  </a:lnTo>
                  <a:lnTo>
                    <a:pt x="30" y="75"/>
                  </a:lnTo>
                  <a:lnTo>
                    <a:pt x="32" y="76"/>
                  </a:lnTo>
                  <a:lnTo>
                    <a:pt x="33" y="76"/>
                  </a:lnTo>
                  <a:lnTo>
                    <a:pt x="35" y="76"/>
                  </a:lnTo>
                  <a:lnTo>
                    <a:pt x="37" y="76"/>
                  </a:lnTo>
                  <a:lnTo>
                    <a:pt x="38" y="76"/>
                  </a:lnTo>
                  <a:lnTo>
                    <a:pt x="40" y="76"/>
                  </a:lnTo>
                  <a:lnTo>
                    <a:pt x="43" y="76"/>
                  </a:lnTo>
                  <a:lnTo>
                    <a:pt x="44" y="76"/>
                  </a:lnTo>
                  <a:lnTo>
                    <a:pt x="46" y="76"/>
                  </a:lnTo>
                  <a:lnTo>
                    <a:pt x="48" y="75"/>
                  </a:lnTo>
                  <a:lnTo>
                    <a:pt x="49" y="75"/>
                  </a:lnTo>
                  <a:lnTo>
                    <a:pt x="51" y="74"/>
                  </a:lnTo>
                  <a:lnTo>
                    <a:pt x="52" y="74"/>
                  </a:lnTo>
                  <a:lnTo>
                    <a:pt x="55" y="73"/>
                  </a:lnTo>
                  <a:lnTo>
                    <a:pt x="56" y="72"/>
                  </a:lnTo>
                  <a:lnTo>
                    <a:pt x="58" y="72"/>
                  </a:lnTo>
                  <a:lnTo>
                    <a:pt x="59" y="71"/>
                  </a:lnTo>
                  <a:lnTo>
                    <a:pt x="61" y="70"/>
                  </a:lnTo>
                  <a:lnTo>
                    <a:pt x="62" y="69"/>
                  </a:lnTo>
                  <a:lnTo>
                    <a:pt x="63" y="68"/>
                  </a:lnTo>
                  <a:lnTo>
                    <a:pt x="66" y="66"/>
                  </a:lnTo>
                  <a:lnTo>
                    <a:pt x="67" y="64"/>
                  </a:lnTo>
                  <a:lnTo>
                    <a:pt x="68" y="63"/>
                  </a:lnTo>
                  <a:lnTo>
                    <a:pt x="69" y="62"/>
                  </a:lnTo>
                  <a:lnTo>
                    <a:pt x="70" y="61"/>
                  </a:lnTo>
                  <a:lnTo>
                    <a:pt x="71" y="59"/>
                  </a:lnTo>
                  <a:lnTo>
                    <a:pt x="72" y="58"/>
                  </a:lnTo>
                  <a:lnTo>
                    <a:pt x="72" y="56"/>
                  </a:lnTo>
                  <a:lnTo>
                    <a:pt x="73" y="54"/>
                  </a:lnTo>
                  <a:lnTo>
                    <a:pt x="74" y="52"/>
                  </a:lnTo>
                  <a:lnTo>
                    <a:pt x="74" y="51"/>
                  </a:lnTo>
                  <a:lnTo>
                    <a:pt x="75" y="49"/>
                  </a:lnTo>
                  <a:lnTo>
                    <a:pt x="75" y="48"/>
                  </a:lnTo>
                  <a:lnTo>
                    <a:pt x="76" y="46"/>
                  </a:lnTo>
                  <a:lnTo>
                    <a:pt x="76" y="44"/>
                  </a:lnTo>
                  <a:lnTo>
                    <a:pt x="76" y="42"/>
                  </a:lnTo>
                  <a:lnTo>
                    <a:pt x="76" y="40"/>
                  </a:lnTo>
                  <a:lnTo>
                    <a:pt x="76" y="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2" name="Freeform 106"/>
            <p:cNvSpPr>
              <a:spLocks/>
            </p:cNvSpPr>
            <p:nvPr/>
          </p:nvSpPr>
          <p:spPr bwMode="auto">
            <a:xfrm>
              <a:off x="3270" y="2407"/>
              <a:ext cx="10" cy="9"/>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w 76"/>
                <a:gd name="T15" fmla="*/ 0 h 77"/>
                <a:gd name="T16" fmla="*/ 0 w 76"/>
                <a:gd name="T17" fmla="*/ 0 h 77"/>
                <a:gd name="T18" fmla="*/ 0 w 76"/>
                <a:gd name="T19" fmla="*/ 0 h 77"/>
                <a:gd name="T20" fmla="*/ 0 w 76"/>
                <a:gd name="T21" fmla="*/ 0 h 77"/>
                <a:gd name="T22" fmla="*/ 0 w 76"/>
                <a:gd name="T23" fmla="*/ 0 h 77"/>
                <a:gd name="T24" fmla="*/ 0 w 76"/>
                <a:gd name="T25" fmla="*/ 0 h 77"/>
                <a:gd name="T26" fmla="*/ 0 w 76"/>
                <a:gd name="T27" fmla="*/ 0 h 77"/>
                <a:gd name="T28" fmla="*/ 0 w 76"/>
                <a:gd name="T29" fmla="*/ 0 h 77"/>
                <a:gd name="T30" fmla="*/ 0 w 76"/>
                <a:gd name="T31" fmla="*/ 0 h 77"/>
                <a:gd name="T32" fmla="*/ 0 w 76"/>
                <a:gd name="T33" fmla="*/ 0 h 77"/>
                <a:gd name="T34" fmla="*/ 0 w 76"/>
                <a:gd name="T35" fmla="*/ 0 h 77"/>
                <a:gd name="T36" fmla="*/ 0 w 76"/>
                <a:gd name="T37" fmla="*/ 0 h 77"/>
                <a:gd name="T38" fmla="*/ 0 w 76"/>
                <a:gd name="T39" fmla="*/ 0 h 77"/>
                <a:gd name="T40" fmla="*/ 0 w 76"/>
                <a:gd name="T41" fmla="*/ 0 h 77"/>
                <a:gd name="T42" fmla="*/ 0 w 76"/>
                <a:gd name="T43" fmla="*/ 0 h 77"/>
                <a:gd name="T44" fmla="*/ 0 w 76"/>
                <a:gd name="T45" fmla="*/ 0 h 77"/>
                <a:gd name="T46" fmla="*/ 0 w 76"/>
                <a:gd name="T47" fmla="*/ 0 h 77"/>
                <a:gd name="T48" fmla="*/ 0 w 76"/>
                <a:gd name="T49" fmla="*/ 0 h 77"/>
                <a:gd name="T50" fmla="*/ 0 w 76"/>
                <a:gd name="T51" fmla="*/ 0 h 77"/>
                <a:gd name="T52" fmla="*/ 0 w 76"/>
                <a:gd name="T53" fmla="*/ 0 h 77"/>
                <a:gd name="T54" fmla="*/ 0 w 76"/>
                <a:gd name="T55" fmla="*/ 0 h 77"/>
                <a:gd name="T56" fmla="*/ 0 w 76"/>
                <a:gd name="T57" fmla="*/ 0 h 77"/>
                <a:gd name="T58" fmla="*/ 0 w 76"/>
                <a:gd name="T59" fmla="*/ 0 h 77"/>
                <a:gd name="T60" fmla="*/ 0 w 76"/>
                <a:gd name="T61" fmla="*/ 0 h 77"/>
                <a:gd name="T62" fmla="*/ 0 w 76"/>
                <a:gd name="T63" fmla="*/ 0 h 77"/>
                <a:gd name="T64" fmla="*/ 0 w 76"/>
                <a:gd name="T65" fmla="*/ 0 h 77"/>
                <a:gd name="T66" fmla="*/ 0 w 76"/>
                <a:gd name="T67" fmla="*/ 0 h 77"/>
                <a:gd name="T68" fmla="*/ 0 w 76"/>
                <a:gd name="T69" fmla="*/ 0 h 77"/>
                <a:gd name="T70" fmla="*/ 0 w 76"/>
                <a:gd name="T71" fmla="*/ 0 h 77"/>
                <a:gd name="T72" fmla="*/ 0 w 76"/>
                <a:gd name="T73" fmla="*/ 0 h 77"/>
                <a:gd name="T74" fmla="*/ 0 w 76"/>
                <a:gd name="T75" fmla="*/ 0 h 77"/>
                <a:gd name="T76" fmla="*/ 0 w 76"/>
                <a:gd name="T77" fmla="*/ 0 h 77"/>
                <a:gd name="T78" fmla="*/ 0 w 76"/>
                <a:gd name="T79" fmla="*/ 0 h 77"/>
                <a:gd name="T80" fmla="*/ 0 w 76"/>
                <a:gd name="T81" fmla="*/ 0 h 77"/>
                <a:gd name="T82" fmla="*/ 0 w 76"/>
                <a:gd name="T83" fmla="*/ 0 h 77"/>
                <a:gd name="T84" fmla="*/ 0 w 76"/>
                <a:gd name="T85" fmla="*/ 0 h 77"/>
                <a:gd name="T86" fmla="*/ 0 w 76"/>
                <a:gd name="T87" fmla="*/ 0 h 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6" h="77">
                  <a:moveTo>
                    <a:pt x="76" y="38"/>
                  </a:moveTo>
                  <a:lnTo>
                    <a:pt x="76" y="36"/>
                  </a:lnTo>
                  <a:lnTo>
                    <a:pt x="75" y="34"/>
                  </a:lnTo>
                  <a:lnTo>
                    <a:pt x="75" y="33"/>
                  </a:lnTo>
                  <a:lnTo>
                    <a:pt x="75" y="31"/>
                  </a:lnTo>
                  <a:lnTo>
                    <a:pt x="75" y="29"/>
                  </a:lnTo>
                  <a:lnTo>
                    <a:pt x="74" y="27"/>
                  </a:lnTo>
                  <a:lnTo>
                    <a:pt x="74" y="25"/>
                  </a:lnTo>
                  <a:lnTo>
                    <a:pt x="73" y="24"/>
                  </a:lnTo>
                  <a:lnTo>
                    <a:pt x="72" y="22"/>
                  </a:lnTo>
                  <a:lnTo>
                    <a:pt x="72" y="21"/>
                  </a:lnTo>
                  <a:lnTo>
                    <a:pt x="71" y="19"/>
                  </a:lnTo>
                  <a:lnTo>
                    <a:pt x="70" y="18"/>
                  </a:lnTo>
                  <a:lnTo>
                    <a:pt x="69" y="15"/>
                  </a:lnTo>
                  <a:lnTo>
                    <a:pt x="68" y="14"/>
                  </a:lnTo>
                  <a:lnTo>
                    <a:pt x="66" y="13"/>
                  </a:lnTo>
                  <a:lnTo>
                    <a:pt x="65" y="12"/>
                  </a:lnTo>
                  <a:lnTo>
                    <a:pt x="64" y="10"/>
                  </a:lnTo>
                  <a:lnTo>
                    <a:pt x="63" y="9"/>
                  </a:lnTo>
                  <a:lnTo>
                    <a:pt x="61" y="8"/>
                  </a:lnTo>
                  <a:lnTo>
                    <a:pt x="60" y="7"/>
                  </a:lnTo>
                  <a:lnTo>
                    <a:pt x="59" y="6"/>
                  </a:lnTo>
                  <a:lnTo>
                    <a:pt x="57" y="5"/>
                  </a:lnTo>
                  <a:lnTo>
                    <a:pt x="56" y="5"/>
                  </a:lnTo>
                  <a:lnTo>
                    <a:pt x="53" y="3"/>
                  </a:lnTo>
                  <a:lnTo>
                    <a:pt x="52" y="2"/>
                  </a:lnTo>
                  <a:lnTo>
                    <a:pt x="50" y="2"/>
                  </a:lnTo>
                  <a:lnTo>
                    <a:pt x="48" y="1"/>
                  </a:lnTo>
                  <a:lnTo>
                    <a:pt x="47" y="1"/>
                  </a:lnTo>
                  <a:lnTo>
                    <a:pt x="45" y="0"/>
                  </a:lnTo>
                  <a:lnTo>
                    <a:pt x="44" y="0"/>
                  </a:lnTo>
                  <a:lnTo>
                    <a:pt x="41" y="0"/>
                  </a:lnTo>
                  <a:lnTo>
                    <a:pt x="39" y="0"/>
                  </a:lnTo>
                  <a:lnTo>
                    <a:pt x="38" y="0"/>
                  </a:lnTo>
                  <a:lnTo>
                    <a:pt x="36" y="0"/>
                  </a:lnTo>
                  <a:lnTo>
                    <a:pt x="34" y="0"/>
                  </a:lnTo>
                  <a:lnTo>
                    <a:pt x="33" y="0"/>
                  </a:lnTo>
                  <a:lnTo>
                    <a:pt x="30" y="0"/>
                  </a:lnTo>
                  <a:lnTo>
                    <a:pt x="28" y="1"/>
                  </a:lnTo>
                  <a:lnTo>
                    <a:pt x="27" y="1"/>
                  </a:lnTo>
                  <a:lnTo>
                    <a:pt x="25" y="2"/>
                  </a:lnTo>
                  <a:lnTo>
                    <a:pt x="24" y="2"/>
                  </a:lnTo>
                  <a:lnTo>
                    <a:pt x="22" y="3"/>
                  </a:lnTo>
                  <a:lnTo>
                    <a:pt x="21" y="5"/>
                  </a:lnTo>
                  <a:lnTo>
                    <a:pt x="18" y="5"/>
                  </a:lnTo>
                  <a:lnTo>
                    <a:pt x="17" y="6"/>
                  </a:lnTo>
                  <a:lnTo>
                    <a:pt x="15" y="7"/>
                  </a:lnTo>
                  <a:lnTo>
                    <a:pt x="14" y="8"/>
                  </a:lnTo>
                  <a:lnTo>
                    <a:pt x="13" y="9"/>
                  </a:lnTo>
                  <a:lnTo>
                    <a:pt x="12" y="10"/>
                  </a:lnTo>
                  <a:lnTo>
                    <a:pt x="10" y="12"/>
                  </a:lnTo>
                  <a:lnTo>
                    <a:pt x="9" y="13"/>
                  </a:lnTo>
                  <a:lnTo>
                    <a:pt x="8" y="14"/>
                  </a:lnTo>
                  <a:lnTo>
                    <a:pt x="6" y="15"/>
                  </a:lnTo>
                  <a:lnTo>
                    <a:pt x="5" y="18"/>
                  </a:lnTo>
                  <a:lnTo>
                    <a:pt x="4" y="19"/>
                  </a:lnTo>
                  <a:lnTo>
                    <a:pt x="4" y="21"/>
                  </a:lnTo>
                  <a:lnTo>
                    <a:pt x="3" y="22"/>
                  </a:lnTo>
                  <a:lnTo>
                    <a:pt x="2" y="24"/>
                  </a:lnTo>
                  <a:lnTo>
                    <a:pt x="2" y="25"/>
                  </a:lnTo>
                  <a:lnTo>
                    <a:pt x="1" y="27"/>
                  </a:lnTo>
                  <a:lnTo>
                    <a:pt x="1" y="29"/>
                  </a:lnTo>
                  <a:lnTo>
                    <a:pt x="0" y="31"/>
                  </a:lnTo>
                  <a:lnTo>
                    <a:pt x="0" y="33"/>
                  </a:lnTo>
                  <a:lnTo>
                    <a:pt x="0" y="34"/>
                  </a:lnTo>
                  <a:lnTo>
                    <a:pt x="0" y="36"/>
                  </a:lnTo>
                  <a:lnTo>
                    <a:pt x="0" y="38"/>
                  </a:lnTo>
                  <a:lnTo>
                    <a:pt x="0" y="39"/>
                  </a:lnTo>
                  <a:lnTo>
                    <a:pt x="0" y="42"/>
                  </a:lnTo>
                  <a:lnTo>
                    <a:pt x="0" y="44"/>
                  </a:lnTo>
                  <a:lnTo>
                    <a:pt x="0" y="45"/>
                  </a:lnTo>
                  <a:lnTo>
                    <a:pt x="1" y="47"/>
                  </a:lnTo>
                  <a:lnTo>
                    <a:pt x="1" y="49"/>
                  </a:lnTo>
                  <a:lnTo>
                    <a:pt x="2" y="50"/>
                  </a:lnTo>
                  <a:lnTo>
                    <a:pt x="2" y="53"/>
                  </a:lnTo>
                  <a:lnTo>
                    <a:pt x="3" y="54"/>
                  </a:lnTo>
                  <a:lnTo>
                    <a:pt x="4" y="56"/>
                  </a:lnTo>
                  <a:lnTo>
                    <a:pt x="4" y="57"/>
                  </a:lnTo>
                  <a:lnTo>
                    <a:pt x="5" y="59"/>
                  </a:lnTo>
                  <a:lnTo>
                    <a:pt x="6" y="60"/>
                  </a:lnTo>
                  <a:lnTo>
                    <a:pt x="8" y="61"/>
                  </a:lnTo>
                  <a:lnTo>
                    <a:pt x="9" y="63"/>
                  </a:lnTo>
                  <a:lnTo>
                    <a:pt x="10" y="65"/>
                  </a:lnTo>
                  <a:lnTo>
                    <a:pt x="12" y="66"/>
                  </a:lnTo>
                  <a:lnTo>
                    <a:pt x="13" y="67"/>
                  </a:lnTo>
                  <a:lnTo>
                    <a:pt x="14" y="68"/>
                  </a:lnTo>
                  <a:lnTo>
                    <a:pt x="15" y="69"/>
                  </a:lnTo>
                  <a:lnTo>
                    <a:pt x="17" y="70"/>
                  </a:lnTo>
                  <a:lnTo>
                    <a:pt x="18" y="71"/>
                  </a:lnTo>
                  <a:lnTo>
                    <a:pt x="21" y="72"/>
                  </a:lnTo>
                  <a:lnTo>
                    <a:pt x="22" y="72"/>
                  </a:lnTo>
                  <a:lnTo>
                    <a:pt x="24" y="73"/>
                  </a:lnTo>
                  <a:lnTo>
                    <a:pt x="25" y="74"/>
                  </a:lnTo>
                  <a:lnTo>
                    <a:pt x="27" y="74"/>
                  </a:lnTo>
                  <a:lnTo>
                    <a:pt x="28" y="75"/>
                  </a:lnTo>
                  <a:lnTo>
                    <a:pt x="30" y="75"/>
                  </a:lnTo>
                  <a:lnTo>
                    <a:pt x="33" y="75"/>
                  </a:lnTo>
                  <a:lnTo>
                    <a:pt x="34" y="75"/>
                  </a:lnTo>
                  <a:lnTo>
                    <a:pt x="36" y="77"/>
                  </a:lnTo>
                  <a:lnTo>
                    <a:pt x="38" y="77"/>
                  </a:lnTo>
                  <a:lnTo>
                    <a:pt x="39" y="77"/>
                  </a:lnTo>
                  <a:lnTo>
                    <a:pt x="41" y="75"/>
                  </a:lnTo>
                  <a:lnTo>
                    <a:pt x="44" y="75"/>
                  </a:lnTo>
                  <a:lnTo>
                    <a:pt x="45" y="75"/>
                  </a:lnTo>
                  <a:lnTo>
                    <a:pt x="47" y="75"/>
                  </a:lnTo>
                  <a:lnTo>
                    <a:pt x="48" y="74"/>
                  </a:lnTo>
                  <a:lnTo>
                    <a:pt x="50" y="74"/>
                  </a:lnTo>
                  <a:lnTo>
                    <a:pt x="52" y="73"/>
                  </a:lnTo>
                  <a:lnTo>
                    <a:pt x="53" y="72"/>
                  </a:lnTo>
                  <a:lnTo>
                    <a:pt x="56" y="72"/>
                  </a:lnTo>
                  <a:lnTo>
                    <a:pt x="57" y="71"/>
                  </a:lnTo>
                  <a:lnTo>
                    <a:pt x="59" y="70"/>
                  </a:lnTo>
                  <a:lnTo>
                    <a:pt x="60" y="69"/>
                  </a:lnTo>
                  <a:lnTo>
                    <a:pt x="61" y="68"/>
                  </a:lnTo>
                  <a:lnTo>
                    <a:pt x="63" y="67"/>
                  </a:lnTo>
                  <a:lnTo>
                    <a:pt x="64" y="66"/>
                  </a:lnTo>
                  <a:lnTo>
                    <a:pt x="65" y="65"/>
                  </a:lnTo>
                  <a:lnTo>
                    <a:pt x="66" y="63"/>
                  </a:lnTo>
                  <a:lnTo>
                    <a:pt x="68" y="61"/>
                  </a:lnTo>
                  <a:lnTo>
                    <a:pt x="69" y="60"/>
                  </a:lnTo>
                  <a:lnTo>
                    <a:pt x="70" y="59"/>
                  </a:lnTo>
                  <a:lnTo>
                    <a:pt x="71" y="57"/>
                  </a:lnTo>
                  <a:lnTo>
                    <a:pt x="72" y="56"/>
                  </a:lnTo>
                  <a:lnTo>
                    <a:pt x="72" y="54"/>
                  </a:lnTo>
                  <a:lnTo>
                    <a:pt x="73" y="53"/>
                  </a:lnTo>
                  <a:lnTo>
                    <a:pt x="74" y="50"/>
                  </a:lnTo>
                  <a:lnTo>
                    <a:pt x="74" y="49"/>
                  </a:lnTo>
                  <a:lnTo>
                    <a:pt x="75" y="47"/>
                  </a:lnTo>
                  <a:lnTo>
                    <a:pt x="75" y="45"/>
                  </a:lnTo>
                  <a:lnTo>
                    <a:pt x="75" y="44"/>
                  </a:lnTo>
                  <a:lnTo>
                    <a:pt x="75" y="42"/>
                  </a:lnTo>
                  <a:lnTo>
                    <a:pt x="76" y="39"/>
                  </a:lnTo>
                  <a:lnTo>
                    <a:pt x="76" y="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3" name="Freeform 107"/>
            <p:cNvSpPr>
              <a:spLocks/>
            </p:cNvSpPr>
            <p:nvPr/>
          </p:nvSpPr>
          <p:spPr bwMode="auto">
            <a:xfrm>
              <a:off x="3007" y="2160"/>
              <a:ext cx="9" cy="10"/>
            </a:xfrm>
            <a:custGeom>
              <a:avLst/>
              <a:gdLst>
                <a:gd name="T0" fmla="*/ 0 w 76"/>
                <a:gd name="T1" fmla="*/ 0 h 76"/>
                <a:gd name="T2" fmla="*/ 0 w 76"/>
                <a:gd name="T3" fmla="*/ 0 h 76"/>
                <a:gd name="T4" fmla="*/ 0 w 76"/>
                <a:gd name="T5" fmla="*/ 0 h 76"/>
                <a:gd name="T6" fmla="*/ 0 w 76"/>
                <a:gd name="T7" fmla="*/ 0 h 76"/>
                <a:gd name="T8" fmla="*/ 0 w 76"/>
                <a:gd name="T9" fmla="*/ 0 h 76"/>
                <a:gd name="T10" fmla="*/ 0 w 76"/>
                <a:gd name="T11" fmla="*/ 0 h 76"/>
                <a:gd name="T12" fmla="*/ 0 w 76"/>
                <a:gd name="T13" fmla="*/ 0 h 76"/>
                <a:gd name="T14" fmla="*/ 0 w 76"/>
                <a:gd name="T15" fmla="*/ 0 h 76"/>
                <a:gd name="T16" fmla="*/ 0 w 76"/>
                <a:gd name="T17" fmla="*/ 0 h 76"/>
                <a:gd name="T18" fmla="*/ 0 w 76"/>
                <a:gd name="T19" fmla="*/ 0 h 76"/>
                <a:gd name="T20" fmla="*/ 0 w 76"/>
                <a:gd name="T21" fmla="*/ 0 h 76"/>
                <a:gd name="T22" fmla="*/ 0 w 76"/>
                <a:gd name="T23" fmla="*/ 0 h 76"/>
                <a:gd name="T24" fmla="*/ 0 w 76"/>
                <a:gd name="T25" fmla="*/ 0 h 76"/>
                <a:gd name="T26" fmla="*/ 0 w 76"/>
                <a:gd name="T27" fmla="*/ 0 h 76"/>
                <a:gd name="T28" fmla="*/ 0 w 76"/>
                <a:gd name="T29" fmla="*/ 0 h 76"/>
                <a:gd name="T30" fmla="*/ 0 w 76"/>
                <a:gd name="T31" fmla="*/ 0 h 76"/>
                <a:gd name="T32" fmla="*/ 0 w 76"/>
                <a:gd name="T33" fmla="*/ 0 h 76"/>
                <a:gd name="T34" fmla="*/ 0 w 76"/>
                <a:gd name="T35" fmla="*/ 0 h 76"/>
                <a:gd name="T36" fmla="*/ 0 w 76"/>
                <a:gd name="T37" fmla="*/ 0 h 76"/>
                <a:gd name="T38" fmla="*/ 0 w 76"/>
                <a:gd name="T39" fmla="*/ 0 h 76"/>
                <a:gd name="T40" fmla="*/ 0 w 76"/>
                <a:gd name="T41" fmla="*/ 0 h 76"/>
                <a:gd name="T42" fmla="*/ 0 w 76"/>
                <a:gd name="T43" fmla="*/ 0 h 76"/>
                <a:gd name="T44" fmla="*/ 0 w 76"/>
                <a:gd name="T45" fmla="*/ 0 h 76"/>
                <a:gd name="T46" fmla="*/ 0 w 76"/>
                <a:gd name="T47" fmla="*/ 0 h 76"/>
                <a:gd name="T48" fmla="*/ 0 w 76"/>
                <a:gd name="T49" fmla="*/ 0 h 76"/>
                <a:gd name="T50" fmla="*/ 0 w 76"/>
                <a:gd name="T51" fmla="*/ 0 h 76"/>
                <a:gd name="T52" fmla="*/ 0 w 76"/>
                <a:gd name="T53" fmla="*/ 0 h 76"/>
                <a:gd name="T54" fmla="*/ 0 w 76"/>
                <a:gd name="T55" fmla="*/ 0 h 76"/>
                <a:gd name="T56" fmla="*/ 0 w 76"/>
                <a:gd name="T57" fmla="*/ 0 h 76"/>
                <a:gd name="T58" fmla="*/ 0 w 76"/>
                <a:gd name="T59" fmla="*/ 0 h 76"/>
                <a:gd name="T60" fmla="*/ 0 w 76"/>
                <a:gd name="T61" fmla="*/ 0 h 76"/>
                <a:gd name="T62" fmla="*/ 0 w 76"/>
                <a:gd name="T63" fmla="*/ 0 h 76"/>
                <a:gd name="T64" fmla="*/ 0 w 76"/>
                <a:gd name="T65" fmla="*/ 0 h 76"/>
                <a:gd name="T66" fmla="*/ 0 w 76"/>
                <a:gd name="T67" fmla="*/ 0 h 76"/>
                <a:gd name="T68" fmla="*/ 0 w 76"/>
                <a:gd name="T69" fmla="*/ 0 h 76"/>
                <a:gd name="T70" fmla="*/ 0 w 76"/>
                <a:gd name="T71" fmla="*/ 0 h 76"/>
                <a:gd name="T72" fmla="*/ 0 w 76"/>
                <a:gd name="T73" fmla="*/ 0 h 76"/>
                <a:gd name="T74" fmla="*/ 0 w 76"/>
                <a:gd name="T75" fmla="*/ 0 h 76"/>
                <a:gd name="T76" fmla="*/ 0 w 76"/>
                <a:gd name="T77" fmla="*/ 0 h 76"/>
                <a:gd name="T78" fmla="*/ 0 w 76"/>
                <a:gd name="T79" fmla="*/ 0 h 76"/>
                <a:gd name="T80" fmla="*/ 0 w 76"/>
                <a:gd name="T81" fmla="*/ 0 h 76"/>
                <a:gd name="T82" fmla="*/ 0 w 76"/>
                <a:gd name="T83" fmla="*/ 0 h 76"/>
                <a:gd name="T84" fmla="*/ 0 w 76"/>
                <a:gd name="T85" fmla="*/ 0 h 76"/>
                <a:gd name="T86" fmla="*/ 0 w 76"/>
                <a:gd name="T87" fmla="*/ 0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6" h="76">
                  <a:moveTo>
                    <a:pt x="76" y="38"/>
                  </a:moveTo>
                  <a:lnTo>
                    <a:pt x="76" y="36"/>
                  </a:lnTo>
                  <a:lnTo>
                    <a:pt x="76" y="34"/>
                  </a:lnTo>
                  <a:lnTo>
                    <a:pt x="76" y="33"/>
                  </a:lnTo>
                  <a:lnTo>
                    <a:pt x="76" y="31"/>
                  </a:lnTo>
                  <a:lnTo>
                    <a:pt x="75" y="28"/>
                  </a:lnTo>
                  <a:lnTo>
                    <a:pt x="75" y="27"/>
                  </a:lnTo>
                  <a:lnTo>
                    <a:pt x="74" y="25"/>
                  </a:lnTo>
                  <a:lnTo>
                    <a:pt x="74" y="24"/>
                  </a:lnTo>
                  <a:lnTo>
                    <a:pt x="73" y="22"/>
                  </a:lnTo>
                  <a:lnTo>
                    <a:pt x="72" y="21"/>
                  </a:lnTo>
                  <a:lnTo>
                    <a:pt x="72" y="19"/>
                  </a:lnTo>
                  <a:lnTo>
                    <a:pt x="71" y="17"/>
                  </a:lnTo>
                  <a:lnTo>
                    <a:pt x="70" y="15"/>
                  </a:lnTo>
                  <a:lnTo>
                    <a:pt x="69" y="14"/>
                  </a:lnTo>
                  <a:lnTo>
                    <a:pt x="68" y="13"/>
                  </a:lnTo>
                  <a:lnTo>
                    <a:pt x="67" y="12"/>
                  </a:lnTo>
                  <a:lnTo>
                    <a:pt x="66" y="10"/>
                  </a:lnTo>
                  <a:lnTo>
                    <a:pt x="63" y="9"/>
                  </a:lnTo>
                  <a:lnTo>
                    <a:pt x="62" y="8"/>
                  </a:lnTo>
                  <a:lnTo>
                    <a:pt x="61" y="7"/>
                  </a:lnTo>
                  <a:lnTo>
                    <a:pt x="59" y="5"/>
                  </a:lnTo>
                  <a:lnTo>
                    <a:pt x="58" y="4"/>
                  </a:lnTo>
                  <a:lnTo>
                    <a:pt x="56" y="4"/>
                  </a:lnTo>
                  <a:lnTo>
                    <a:pt x="55" y="3"/>
                  </a:lnTo>
                  <a:lnTo>
                    <a:pt x="52" y="2"/>
                  </a:lnTo>
                  <a:lnTo>
                    <a:pt x="51" y="2"/>
                  </a:lnTo>
                  <a:lnTo>
                    <a:pt x="49" y="1"/>
                  </a:lnTo>
                  <a:lnTo>
                    <a:pt x="48" y="1"/>
                  </a:lnTo>
                  <a:lnTo>
                    <a:pt x="46" y="0"/>
                  </a:lnTo>
                  <a:lnTo>
                    <a:pt x="44" y="0"/>
                  </a:lnTo>
                  <a:lnTo>
                    <a:pt x="43" y="0"/>
                  </a:lnTo>
                  <a:lnTo>
                    <a:pt x="40" y="0"/>
                  </a:lnTo>
                  <a:lnTo>
                    <a:pt x="38" y="0"/>
                  </a:lnTo>
                  <a:lnTo>
                    <a:pt x="37" y="0"/>
                  </a:lnTo>
                  <a:lnTo>
                    <a:pt x="35" y="0"/>
                  </a:lnTo>
                  <a:lnTo>
                    <a:pt x="33" y="0"/>
                  </a:lnTo>
                  <a:lnTo>
                    <a:pt x="32" y="0"/>
                  </a:lnTo>
                  <a:lnTo>
                    <a:pt x="30" y="1"/>
                  </a:lnTo>
                  <a:lnTo>
                    <a:pt x="28" y="1"/>
                  </a:lnTo>
                  <a:lnTo>
                    <a:pt x="26" y="2"/>
                  </a:lnTo>
                  <a:lnTo>
                    <a:pt x="24" y="2"/>
                  </a:lnTo>
                  <a:lnTo>
                    <a:pt x="23" y="3"/>
                  </a:lnTo>
                  <a:lnTo>
                    <a:pt x="21" y="4"/>
                  </a:lnTo>
                  <a:lnTo>
                    <a:pt x="20" y="4"/>
                  </a:lnTo>
                  <a:lnTo>
                    <a:pt x="19" y="5"/>
                  </a:lnTo>
                  <a:lnTo>
                    <a:pt x="16" y="7"/>
                  </a:lnTo>
                  <a:lnTo>
                    <a:pt x="15" y="8"/>
                  </a:lnTo>
                  <a:lnTo>
                    <a:pt x="14" y="9"/>
                  </a:lnTo>
                  <a:lnTo>
                    <a:pt x="12" y="10"/>
                  </a:lnTo>
                  <a:lnTo>
                    <a:pt x="11" y="12"/>
                  </a:lnTo>
                  <a:lnTo>
                    <a:pt x="10" y="13"/>
                  </a:lnTo>
                  <a:lnTo>
                    <a:pt x="9" y="14"/>
                  </a:lnTo>
                  <a:lnTo>
                    <a:pt x="8" y="15"/>
                  </a:lnTo>
                  <a:lnTo>
                    <a:pt x="7" y="17"/>
                  </a:lnTo>
                  <a:lnTo>
                    <a:pt x="6" y="19"/>
                  </a:lnTo>
                  <a:lnTo>
                    <a:pt x="4" y="21"/>
                  </a:lnTo>
                  <a:lnTo>
                    <a:pt x="4" y="22"/>
                  </a:lnTo>
                  <a:lnTo>
                    <a:pt x="3" y="24"/>
                  </a:lnTo>
                  <a:lnTo>
                    <a:pt x="2" y="25"/>
                  </a:lnTo>
                  <a:lnTo>
                    <a:pt x="2" y="27"/>
                  </a:lnTo>
                  <a:lnTo>
                    <a:pt x="1" y="28"/>
                  </a:lnTo>
                  <a:lnTo>
                    <a:pt x="1" y="31"/>
                  </a:lnTo>
                  <a:lnTo>
                    <a:pt x="1" y="33"/>
                  </a:lnTo>
                  <a:lnTo>
                    <a:pt x="1" y="34"/>
                  </a:lnTo>
                  <a:lnTo>
                    <a:pt x="1" y="36"/>
                  </a:lnTo>
                  <a:lnTo>
                    <a:pt x="0" y="38"/>
                  </a:lnTo>
                  <a:lnTo>
                    <a:pt x="1" y="39"/>
                  </a:lnTo>
                  <a:lnTo>
                    <a:pt x="1" y="41"/>
                  </a:lnTo>
                  <a:lnTo>
                    <a:pt x="1" y="44"/>
                  </a:lnTo>
                  <a:lnTo>
                    <a:pt x="1" y="45"/>
                  </a:lnTo>
                  <a:lnTo>
                    <a:pt x="1" y="47"/>
                  </a:lnTo>
                  <a:lnTo>
                    <a:pt x="2" y="48"/>
                  </a:lnTo>
                  <a:lnTo>
                    <a:pt x="2" y="50"/>
                  </a:lnTo>
                  <a:lnTo>
                    <a:pt x="3" y="52"/>
                  </a:lnTo>
                  <a:lnTo>
                    <a:pt x="4" y="53"/>
                  </a:lnTo>
                  <a:lnTo>
                    <a:pt x="4" y="56"/>
                  </a:lnTo>
                  <a:lnTo>
                    <a:pt x="6" y="57"/>
                  </a:lnTo>
                  <a:lnTo>
                    <a:pt x="7" y="59"/>
                  </a:lnTo>
                  <a:lnTo>
                    <a:pt x="8" y="60"/>
                  </a:lnTo>
                  <a:lnTo>
                    <a:pt x="9" y="61"/>
                  </a:lnTo>
                  <a:lnTo>
                    <a:pt x="10" y="63"/>
                  </a:lnTo>
                  <a:lnTo>
                    <a:pt x="11" y="64"/>
                  </a:lnTo>
                  <a:lnTo>
                    <a:pt x="12" y="65"/>
                  </a:lnTo>
                  <a:lnTo>
                    <a:pt x="14" y="67"/>
                  </a:lnTo>
                  <a:lnTo>
                    <a:pt x="15" y="68"/>
                  </a:lnTo>
                  <a:lnTo>
                    <a:pt x="16" y="69"/>
                  </a:lnTo>
                  <a:lnTo>
                    <a:pt x="19" y="70"/>
                  </a:lnTo>
                  <a:lnTo>
                    <a:pt x="20" y="71"/>
                  </a:lnTo>
                  <a:lnTo>
                    <a:pt x="21" y="72"/>
                  </a:lnTo>
                  <a:lnTo>
                    <a:pt x="23" y="72"/>
                  </a:lnTo>
                  <a:lnTo>
                    <a:pt x="24" y="73"/>
                  </a:lnTo>
                  <a:lnTo>
                    <a:pt x="26" y="74"/>
                  </a:lnTo>
                  <a:lnTo>
                    <a:pt x="28" y="74"/>
                  </a:lnTo>
                  <a:lnTo>
                    <a:pt x="30" y="75"/>
                  </a:lnTo>
                  <a:lnTo>
                    <a:pt x="32" y="75"/>
                  </a:lnTo>
                  <a:lnTo>
                    <a:pt x="33" y="75"/>
                  </a:lnTo>
                  <a:lnTo>
                    <a:pt x="35" y="75"/>
                  </a:lnTo>
                  <a:lnTo>
                    <a:pt x="37" y="76"/>
                  </a:lnTo>
                  <a:lnTo>
                    <a:pt x="38" y="76"/>
                  </a:lnTo>
                  <a:lnTo>
                    <a:pt x="40" y="76"/>
                  </a:lnTo>
                  <a:lnTo>
                    <a:pt x="43" y="75"/>
                  </a:lnTo>
                  <a:lnTo>
                    <a:pt x="44" y="75"/>
                  </a:lnTo>
                  <a:lnTo>
                    <a:pt x="46" y="75"/>
                  </a:lnTo>
                  <a:lnTo>
                    <a:pt x="48" y="75"/>
                  </a:lnTo>
                  <a:lnTo>
                    <a:pt x="49" y="74"/>
                  </a:lnTo>
                  <a:lnTo>
                    <a:pt x="51" y="74"/>
                  </a:lnTo>
                  <a:lnTo>
                    <a:pt x="52" y="73"/>
                  </a:lnTo>
                  <a:lnTo>
                    <a:pt x="55" y="72"/>
                  </a:lnTo>
                  <a:lnTo>
                    <a:pt x="56" y="72"/>
                  </a:lnTo>
                  <a:lnTo>
                    <a:pt x="58" y="71"/>
                  </a:lnTo>
                  <a:lnTo>
                    <a:pt x="59" y="70"/>
                  </a:lnTo>
                  <a:lnTo>
                    <a:pt x="61" y="69"/>
                  </a:lnTo>
                  <a:lnTo>
                    <a:pt x="62" y="68"/>
                  </a:lnTo>
                  <a:lnTo>
                    <a:pt x="63" y="67"/>
                  </a:lnTo>
                  <a:lnTo>
                    <a:pt x="66" y="65"/>
                  </a:lnTo>
                  <a:lnTo>
                    <a:pt x="67" y="64"/>
                  </a:lnTo>
                  <a:lnTo>
                    <a:pt x="68" y="63"/>
                  </a:lnTo>
                  <a:lnTo>
                    <a:pt x="69" y="61"/>
                  </a:lnTo>
                  <a:lnTo>
                    <a:pt x="70" y="60"/>
                  </a:lnTo>
                  <a:lnTo>
                    <a:pt x="71" y="59"/>
                  </a:lnTo>
                  <a:lnTo>
                    <a:pt x="72" y="57"/>
                  </a:lnTo>
                  <a:lnTo>
                    <a:pt x="72" y="56"/>
                  </a:lnTo>
                  <a:lnTo>
                    <a:pt x="73" y="53"/>
                  </a:lnTo>
                  <a:lnTo>
                    <a:pt x="74" y="52"/>
                  </a:lnTo>
                  <a:lnTo>
                    <a:pt x="74" y="50"/>
                  </a:lnTo>
                  <a:lnTo>
                    <a:pt x="75" y="48"/>
                  </a:lnTo>
                  <a:lnTo>
                    <a:pt x="75" y="47"/>
                  </a:lnTo>
                  <a:lnTo>
                    <a:pt x="76" y="45"/>
                  </a:lnTo>
                  <a:lnTo>
                    <a:pt x="76" y="44"/>
                  </a:lnTo>
                  <a:lnTo>
                    <a:pt x="76" y="41"/>
                  </a:lnTo>
                  <a:lnTo>
                    <a:pt x="76" y="39"/>
                  </a:lnTo>
                  <a:lnTo>
                    <a:pt x="76" y="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4" name="Freeform 108"/>
            <p:cNvSpPr>
              <a:spLocks/>
            </p:cNvSpPr>
            <p:nvPr/>
          </p:nvSpPr>
          <p:spPr bwMode="auto">
            <a:xfrm>
              <a:off x="3007" y="2246"/>
              <a:ext cx="9" cy="9"/>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w 76"/>
                <a:gd name="T15" fmla="*/ 0 h 77"/>
                <a:gd name="T16" fmla="*/ 0 w 76"/>
                <a:gd name="T17" fmla="*/ 0 h 77"/>
                <a:gd name="T18" fmla="*/ 0 w 76"/>
                <a:gd name="T19" fmla="*/ 0 h 77"/>
                <a:gd name="T20" fmla="*/ 0 w 76"/>
                <a:gd name="T21" fmla="*/ 0 h 77"/>
                <a:gd name="T22" fmla="*/ 0 w 76"/>
                <a:gd name="T23" fmla="*/ 0 h 77"/>
                <a:gd name="T24" fmla="*/ 0 w 76"/>
                <a:gd name="T25" fmla="*/ 0 h 77"/>
                <a:gd name="T26" fmla="*/ 0 w 76"/>
                <a:gd name="T27" fmla="*/ 0 h 77"/>
                <a:gd name="T28" fmla="*/ 0 w 76"/>
                <a:gd name="T29" fmla="*/ 0 h 77"/>
                <a:gd name="T30" fmla="*/ 0 w 76"/>
                <a:gd name="T31" fmla="*/ 0 h 77"/>
                <a:gd name="T32" fmla="*/ 0 w 76"/>
                <a:gd name="T33" fmla="*/ 0 h 77"/>
                <a:gd name="T34" fmla="*/ 0 w 76"/>
                <a:gd name="T35" fmla="*/ 0 h 77"/>
                <a:gd name="T36" fmla="*/ 0 w 76"/>
                <a:gd name="T37" fmla="*/ 0 h 77"/>
                <a:gd name="T38" fmla="*/ 0 w 76"/>
                <a:gd name="T39" fmla="*/ 0 h 77"/>
                <a:gd name="T40" fmla="*/ 0 w 76"/>
                <a:gd name="T41" fmla="*/ 0 h 77"/>
                <a:gd name="T42" fmla="*/ 0 w 76"/>
                <a:gd name="T43" fmla="*/ 0 h 77"/>
                <a:gd name="T44" fmla="*/ 0 w 76"/>
                <a:gd name="T45" fmla="*/ 0 h 77"/>
                <a:gd name="T46" fmla="*/ 0 w 76"/>
                <a:gd name="T47" fmla="*/ 0 h 77"/>
                <a:gd name="T48" fmla="*/ 0 w 76"/>
                <a:gd name="T49" fmla="*/ 0 h 77"/>
                <a:gd name="T50" fmla="*/ 0 w 76"/>
                <a:gd name="T51" fmla="*/ 0 h 77"/>
                <a:gd name="T52" fmla="*/ 0 w 76"/>
                <a:gd name="T53" fmla="*/ 0 h 77"/>
                <a:gd name="T54" fmla="*/ 0 w 76"/>
                <a:gd name="T55" fmla="*/ 0 h 77"/>
                <a:gd name="T56" fmla="*/ 0 w 76"/>
                <a:gd name="T57" fmla="*/ 0 h 77"/>
                <a:gd name="T58" fmla="*/ 0 w 76"/>
                <a:gd name="T59" fmla="*/ 0 h 77"/>
                <a:gd name="T60" fmla="*/ 0 w 76"/>
                <a:gd name="T61" fmla="*/ 0 h 77"/>
                <a:gd name="T62" fmla="*/ 0 w 76"/>
                <a:gd name="T63" fmla="*/ 0 h 77"/>
                <a:gd name="T64" fmla="*/ 0 w 76"/>
                <a:gd name="T65" fmla="*/ 0 h 77"/>
                <a:gd name="T66" fmla="*/ 0 w 76"/>
                <a:gd name="T67" fmla="*/ 0 h 77"/>
                <a:gd name="T68" fmla="*/ 0 w 76"/>
                <a:gd name="T69" fmla="*/ 0 h 77"/>
                <a:gd name="T70" fmla="*/ 0 w 76"/>
                <a:gd name="T71" fmla="*/ 0 h 77"/>
                <a:gd name="T72" fmla="*/ 0 w 76"/>
                <a:gd name="T73" fmla="*/ 0 h 77"/>
                <a:gd name="T74" fmla="*/ 0 w 76"/>
                <a:gd name="T75" fmla="*/ 0 h 77"/>
                <a:gd name="T76" fmla="*/ 0 w 76"/>
                <a:gd name="T77" fmla="*/ 0 h 77"/>
                <a:gd name="T78" fmla="*/ 0 w 76"/>
                <a:gd name="T79" fmla="*/ 0 h 77"/>
                <a:gd name="T80" fmla="*/ 0 w 76"/>
                <a:gd name="T81" fmla="*/ 0 h 77"/>
                <a:gd name="T82" fmla="*/ 0 w 76"/>
                <a:gd name="T83" fmla="*/ 0 h 77"/>
                <a:gd name="T84" fmla="*/ 0 w 76"/>
                <a:gd name="T85" fmla="*/ 0 h 77"/>
                <a:gd name="T86" fmla="*/ 0 w 76"/>
                <a:gd name="T87" fmla="*/ 0 h 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6" h="77">
                  <a:moveTo>
                    <a:pt x="76" y="39"/>
                  </a:moveTo>
                  <a:lnTo>
                    <a:pt x="76" y="37"/>
                  </a:lnTo>
                  <a:lnTo>
                    <a:pt x="76" y="35"/>
                  </a:lnTo>
                  <a:lnTo>
                    <a:pt x="76" y="33"/>
                  </a:lnTo>
                  <a:lnTo>
                    <a:pt x="76" y="32"/>
                  </a:lnTo>
                  <a:lnTo>
                    <a:pt x="75" y="30"/>
                  </a:lnTo>
                  <a:lnTo>
                    <a:pt x="75" y="29"/>
                  </a:lnTo>
                  <a:lnTo>
                    <a:pt x="74" y="27"/>
                  </a:lnTo>
                  <a:lnTo>
                    <a:pt x="74" y="24"/>
                  </a:lnTo>
                  <a:lnTo>
                    <a:pt x="73" y="23"/>
                  </a:lnTo>
                  <a:lnTo>
                    <a:pt x="72" y="21"/>
                  </a:lnTo>
                  <a:lnTo>
                    <a:pt x="72" y="20"/>
                  </a:lnTo>
                  <a:lnTo>
                    <a:pt x="71" y="18"/>
                  </a:lnTo>
                  <a:lnTo>
                    <a:pt x="70" y="17"/>
                  </a:lnTo>
                  <a:lnTo>
                    <a:pt x="69" y="16"/>
                  </a:lnTo>
                  <a:lnTo>
                    <a:pt x="68" y="13"/>
                  </a:lnTo>
                  <a:lnTo>
                    <a:pt x="67" y="12"/>
                  </a:lnTo>
                  <a:lnTo>
                    <a:pt x="66" y="11"/>
                  </a:lnTo>
                  <a:lnTo>
                    <a:pt x="63" y="10"/>
                  </a:lnTo>
                  <a:lnTo>
                    <a:pt x="62" y="9"/>
                  </a:lnTo>
                  <a:lnTo>
                    <a:pt x="61" y="8"/>
                  </a:lnTo>
                  <a:lnTo>
                    <a:pt x="59" y="7"/>
                  </a:lnTo>
                  <a:lnTo>
                    <a:pt x="58" y="6"/>
                  </a:lnTo>
                  <a:lnTo>
                    <a:pt x="56" y="5"/>
                  </a:lnTo>
                  <a:lnTo>
                    <a:pt x="55" y="5"/>
                  </a:lnTo>
                  <a:lnTo>
                    <a:pt x="52" y="4"/>
                  </a:lnTo>
                  <a:lnTo>
                    <a:pt x="51" y="3"/>
                  </a:lnTo>
                  <a:lnTo>
                    <a:pt x="49" y="3"/>
                  </a:lnTo>
                  <a:lnTo>
                    <a:pt x="48" y="1"/>
                  </a:lnTo>
                  <a:lnTo>
                    <a:pt x="46" y="1"/>
                  </a:lnTo>
                  <a:lnTo>
                    <a:pt x="44" y="1"/>
                  </a:lnTo>
                  <a:lnTo>
                    <a:pt x="43" y="1"/>
                  </a:lnTo>
                  <a:lnTo>
                    <a:pt x="40" y="0"/>
                  </a:lnTo>
                  <a:lnTo>
                    <a:pt x="38" y="0"/>
                  </a:lnTo>
                  <a:lnTo>
                    <a:pt x="37" y="0"/>
                  </a:lnTo>
                  <a:lnTo>
                    <a:pt x="35" y="1"/>
                  </a:lnTo>
                  <a:lnTo>
                    <a:pt x="33" y="1"/>
                  </a:lnTo>
                  <a:lnTo>
                    <a:pt x="32" y="1"/>
                  </a:lnTo>
                  <a:lnTo>
                    <a:pt x="30" y="1"/>
                  </a:lnTo>
                  <a:lnTo>
                    <a:pt x="28" y="3"/>
                  </a:lnTo>
                  <a:lnTo>
                    <a:pt x="26" y="3"/>
                  </a:lnTo>
                  <a:lnTo>
                    <a:pt x="24" y="4"/>
                  </a:lnTo>
                  <a:lnTo>
                    <a:pt x="23" y="5"/>
                  </a:lnTo>
                  <a:lnTo>
                    <a:pt x="21" y="5"/>
                  </a:lnTo>
                  <a:lnTo>
                    <a:pt x="20" y="6"/>
                  </a:lnTo>
                  <a:lnTo>
                    <a:pt x="19" y="7"/>
                  </a:lnTo>
                  <a:lnTo>
                    <a:pt x="16" y="8"/>
                  </a:lnTo>
                  <a:lnTo>
                    <a:pt x="15" y="9"/>
                  </a:lnTo>
                  <a:lnTo>
                    <a:pt x="14" y="10"/>
                  </a:lnTo>
                  <a:lnTo>
                    <a:pt x="12" y="11"/>
                  </a:lnTo>
                  <a:lnTo>
                    <a:pt x="11" y="12"/>
                  </a:lnTo>
                  <a:lnTo>
                    <a:pt x="10" y="13"/>
                  </a:lnTo>
                  <a:lnTo>
                    <a:pt x="9" y="16"/>
                  </a:lnTo>
                  <a:lnTo>
                    <a:pt x="8" y="17"/>
                  </a:lnTo>
                  <a:lnTo>
                    <a:pt x="7" y="18"/>
                  </a:lnTo>
                  <a:lnTo>
                    <a:pt x="6" y="20"/>
                  </a:lnTo>
                  <a:lnTo>
                    <a:pt x="4" y="21"/>
                  </a:lnTo>
                  <a:lnTo>
                    <a:pt x="4" y="23"/>
                  </a:lnTo>
                  <a:lnTo>
                    <a:pt x="3" y="24"/>
                  </a:lnTo>
                  <a:lnTo>
                    <a:pt x="2" y="27"/>
                  </a:lnTo>
                  <a:lnTo>
                    <a:pt x="2" y="29"/>
                  </a:lnTo>
                  <a:lnTo>
                    <a:pt x="1" y="30"/>
                  </a:lnTo>
                  <a:lnTo>
                    <a:pt x="1" y="32"/>
                  </a:lnTo>
                  <a:lnTo>
                    <a:pt x="1" y="33"/>
                  </a:lnTo>
                  <a:lnTo>
                    <a:pt x="1" y="35"/>
                  </a:lnTo>
                  <a:lnTo>
                    <a:pt x="1" y="37"/>
                  </a:lnTo>
                  <a:lnTo>
                    <a:pt x="0" y="39"/>
                  </a:lnTo>
                  <a:lnTo>
                    <a:pt x="1" y="41"/>
                  </a:lnTo>
                  <a:lnTo>
                    <a:pt x="1" y="43"/>
                  </a:lnTo>
                  <a:lnTo>
                    <a:pt x="1" y="44"/>
                  </a:lnTo>
                  <a:lnTo>
                    <a:pt x="1" y="46"/>
                  </a:lnTo>
                  <a:lnTo>
                    <a:pt x="1" y="48"/>
                  </a:lnTo>
                  <a:lnTo>
                    <a:pt x="2" y="49"/>
                  </a:lnTo>
                  <a:lnTo>
                    <a:pt x="2" y="52"/>
                  </a:lnTo>
                  <a:lnTo>
                    <a:pt x="3" y="53"/>
                  </a:lnTo>
                  <a:lnTo>
                    <a:pt x="4" y="55"/>
                  </a:lnTo>
                  <a:lnTo>
                    <a:pt x="4" y="56"/>
                  </a:lnTo>
                  <a:lnTo>
                    <a:pt x="6" y="58"/>
                  </a:lnTo>
                  <a:lnTo>
                    <a:pt x="7" y="59"/>
                  </a:lnTo>
                  <a:lnTo>
                    <a:pt x="8" y="61"/>
                  </a:lnTo>
                  <a:lnTo>
                    <a:pt x="9" y="63"/>
                  </a:lnTo>
                  <a:lnTo>
                    <a:pt x="10" y="64"/>
                  </a:lnTo>
                  <a:lnTo>
                    <a:pt x="11" y="65"/>
                  </a:lnTo>
                  <a:lnTo>
                    <a:pt x="12" y="67"/>
                  </a:lnTo>
                  <a:lnTo>
                    <a:pt x="14" y="68"/>
                  </a:lnTo>
                  <a:lnTo>
                    <a:pt x="15" y="69"/>
                  </a:lnTo>
                  <a:lnTo>
                    <a:pt x="16" y="70"/>
                  </a:lnTo>
                  <a:lnTo>
                    <a:pt x="19" y="71"/>
                  </a:lnTo>
                  <a:lnTo>
                    <a:pt x="20" y="72"/>
                  </a:lnTo>
                  <a:lnTo>
                    <a:pt x="21" y="72"/>
                  </a:lnTo>
                  <a:lnTo>
                    <a:pt x="23" y="73"/>
                  </a:lnTo>
                  <a:lnTo>
                    <a:pt x="24" y="75"/>
                  </a:lnTo>
                  <a:lnTo>
                    <a:pt x="26" y="75"/>
                  </a:lnTo>
                  <a:lnTo>
                    <a:pt x="28" y="76"/>
                  </a:lnTo>
                  <a:lnTo>
                    <a:pt x="30" y="76"/>
                  </a:lnTo>
                  <a:lnTo>
                    <a:pt x="32" y="77"/>
                  </a:lnTo>
                  <a:lnTo>
                    <a:pt x="33" y="77"/>
                  </a:lnTo>
                  <a:lnTo>
                    <a:pt x="35" y="77"/>
                  </a:lnTo>
                  <a:lnTo>
                    <a:pt x="37" y="77"/>
                  </a:lnTo>
                  <a:lnTo>
                    <a:pt x="38" y="77"/>
                  </a:lnTo>
                  <a:lnTo>
                    <a:pt x="40" y="77"/>
                  </a:lnTo>
                  <a:lnTo>
                    <a:pt x="43" y="77"/>
                  </a:lnTo>
                  <a:lnTo>
                    <a:pt x="44" y="77"/>
                  </a:lnTo>
                  <a:lnTo>
                    <a:pt x="46" y="77"/>
                  </a:lnTo>
                  <a:lnTo>
                    <a:pt x="48" y="76"/>
                  </a:lnTo>
                  <a:lnTo>
                    <a:pt x="49" y="76"/>
                  </a:lnTo>
                  <a:lnTo>
                    <a:pt x="51" y="75"/>
                  </a:lnTo>
                  <a:lnTo>
                    <a:pt x="52" y="75"/>
                  </a:lnTo>
                  <a:lnTo>
                    <a:pt x="55" y="73"/>
                  </a:lnTo>
                  <a:lnTo>
                    <a:pt x="56" y="72"/>
                  </a:lnTo>
                  <a:lnTo>
                    <a:pt x="58" y="72"/>
                  </a:lnTo>
                  <a:lnTo>
                    <a:pt x="59" y="71"/>
                  </a:lnTo>
                  <a:lnTo>
                    <a:pt x="61" y="70"/>
                  </a:lnTo>
                  <a:lnTo>
                    <a:pt x="62" y="69"/>
                  </a:lnTo>
                  <a:lnTo>
                    <a:pt x="63" y="68"/>
                  </a:lnTo>
                  <a:lnTo>
                    <a:pt x="66" y="67"/>
                  </a:lnTo>
                  <a:lnTo>
                    <a:pt x="67" y="65"/>
                  </a:lnTo>
                  <a:lnTo>
                    <a:pt x="68" y="64"/>
                  </a:lnTo>
                  <a:lnTo>
                    <a:pt x="69" y="63"/>
                  </a:lnTo>
                  <a:lnTo>
                    <a:pt x="70" y="61"/>
                  </a:lnTo>
                  <a:lnTo>
                    <a:pt x="71" y="59"/>
                  </a:lnTo>
                  <a:lnTo>
                    <a:pt x="72" y="58"/>
                  </a:lnTo>
                  <a:lnTo>
                    <a:pt x="72" y="56"/>
                  </a:lnTo>
                  <a:lnTo>
                    <a:pt x="73" y="55"/>
                  </a:lnTo>
                  <a:lnTo>
                    <a:pt x="74" y="53"/>
                  </a:lnTo>
                  <a:lnTo>
                    <a:pt x="74" y="52"/>
                  </a:lnTo>
                  <a:lnTo>
                    <a:pt x="75" y="49"/>
                  </a:lnTo>
                  <a:lnTo>
                    <a:pt x="75" y="48"/>
                  </a:lnTo>
                  <a:lnTo>
                    <a:pt x="76" y="46"/>
                  </a:lnTo>
                  <a:lnTo>
                    <a:pt x="76" y="44"/>
                  </a:lnTo>
                  <a:lnTo>
                    <a:pt x="76" y="43"/>
                  </a:lnTo>
                  <a:lnTo>
                    <a:pt x="76" y="41"/>
                  </a:lnTo>
                  <a:lnTo>
                    <a:pt x="76" y="3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5" name="Freeform 109"/>
            <p:cNvSpPr>
              <a:spLocks/>
            </p:cNvSpPr>
            <p:nvPr/>
          </p:nvSpPr>
          <p:spPr bwMode="auto">
            <a:xfrm>
              <a:off x="3194" y="2246"/>
              <a:ext cx="10" cy="9"/>
            </a:xfrm>
            <a:custGeom>
              <a:avLst/>
              <a:gdLst>
                <a:gd name="T0" fmla="*/ 0 w 76"/>
                <a:gd name="T1" fmla="*/ 0 h 77"/>
                <a:gd name="T2" fmla="*/ 0 w 76"/>
                <a:gd name="T3" fmla="*/ 0 h 77"/>
                <a:gd name="T4" fmla="*/ 0 w 76"/>
                <a:gd name="T5" fmla="*/ 0 h 77"/>
                <a:gd name="T6" fmla="*/ 0 w 76"/>
                <a:gd name="T7" fmla="*/ 0 h 77"/>
                <a:gd name="T8" fmla="*/ 0 w 76"/>
                <a:gd name="T9" fmla="*/ 0 h 77"/>
                <a:gd name="T10" fmla="*/ 0 w 76"/>
                <a:gd name="T11" fmla="*/ 0 h 77"/>
                <a:gd name="T12" fmla="*/ 0 w 76"/>
                <a:gd name="T13" fmla="*/ 0 h 77"/>
                <a:gd name="T14" fmla="*/ 0 w 76"/>
                <a:gd name="T15" fmla="*/ 0 h 77"/>
                <a:gd name="T16" fmla="*/ 0 w 76"/>
                <a:gd name="T17" fmla="*/ 0 h 77"/>
                <a:gd name="T18" fmla="*/ 0 w 76"/>
                <a:gd name="T19" fmla="*/ 0 h 77"/>
                <a:gd name="T20" fmla="*/ 0 w 76"/>
                <a:gd name="T21" fmla="*/ 0 h 77"/>
                <a:gd name="T22" fmla="*/ 0 w 76"/>
                <a:gd name="T23" fmla="*/ 0 h 77"/>
                <a:gd name="T24" fmla="*/ 0 w 76"/>
                <a:gd name="T25" fmla="*/ 0 h 77"/>
                <a:gd name="T26" fmla="*/ 0 w 76"/>
                <a:gd name="T27" fmla="*/ 0 h 77"/>
                <a:gd name="T28" fmla="*/ 0 w 76"/>
                <a:gd name="T29" fmla="*/ 0 h 77"/>
                <a:gd name="T30" fmla="*/ 0 w 76"/>
                <a:gd name="T31" fmla="*/ 0 h 77"/>
                <a:gd name="T32" fmla="*/ 0 w 76"/>
                <a:gd name="T33" fmla="*/ 0 h 77"/>
                <a:gd name="T34" fmla="*/ 0 w 76"/>
                <a:gd name="T35" fmla="*/ 0 h 77"/>
                <a:gd name="T36" fmla="*/ 0 w 76"/>
                <a:gd name="T37" fmla="*/ 0 h 77"/>
                <a:gd name="T38" fmla="*/ 0 w 76"/>
                <a:gd name="T39" fmla="*/ 0 h 77"/>
                <a:gd name="T40" fmla="*/ 0 w 76"/>
                <a:gd name="T41" fmla="*/ 0 h 77"/>
                <a:gd name="T42" fmla="*/ 0 w 76"/>
                <a:gd name="T43" fmla="*/ 0 h 77"/>
                <a:gd name="T44" fmla="*/ 0 w 76"/>
                <a:gd name="T45" fmla="*/ 0 h 77"/>
                <a:gd name="T46" fmla="*/ 0 w 76"/>
                <a:gd name="T47" fmla="*/ 0 h 77"/>
                <a:gd name="T48" fmla="*/ 0 w 76"/>
                <a:gd name="T49" fmla="*/ 0 h 77"/>
                <a:gd name="T50" fmla="*/ 0 w 76"/>
                <a:gd name="T51" fmla="*/ 0 h 77"/>
                <a:gd name="T52" fmla="*/ 0 w 76"/>
                <a:gd name="T53" fmla="*/ 0 h 77"/>
                <a:gd name="T54" fmla="*/ 0 w 76"/>
                <a:gd name="T55" fmla="*/ 0 h 77"/>
                <a:gd name="T56" fmla="*/ 0 w 76"/>
                <a:gd name="T57" fmla="*/ 0 h 77"/>
                <a:gd name="T58" fmla="*/ 0 w 76"/>
                <a:gd name="T59" fmla="*/ 0 h 77"/>
                <a:gd name="T60" fmla="*/ 0 w 76"/>
                <a:gd name="T61" fmla="*/ 0 h 77"/>
                <a:gd name="T62" fmla="*/ 0 w 76"/>
                <a:gd name="T63" fmla="*/ 0 h 77"/>
                <a:gd name="T64" fmla="*/ 0 w 76"/>
                <a:gd name="T65" fmla="*/ 0 h 77"/>
                <a:gd name="T66" fmla="*/ 0 w 76"/>
                <a:gd name="T67" fmla="*/ 0 h 77"/>
                <a:gd name="T68" fmla="*/ 0 w 76"/>
                <a:gd name="T69" fmla="*/ 0 h 77"/>
                <a:gd name="T70" fmla="*/ 0 w 76"/>
                <a:gd name="T71" fmla="*/ 0 h 77"/>
                <a:gd name="T72" fmla="*/ 0 w 76"/>
                <a:gd name="T73" fmla="*/ 0 h 77"/>
                <a:gd name="T74" fmla="*/ 0 w 76"/>
                <a:gd name="T75" fmla="*/ 0 h 77"/>
                <a:gd name="T76" fmla="*/ 0 w 76"/>
                <a:gd name="T77" fmla="*/ 0 h 77"/>
                <a:gd name="T78" fmla="*/ 0 w 76"/>
                <a:gd name="T79" fmla="*/ 0 h 77"/>
                <a:gd name="T80" fmla="*/ 0 w 76"/>
                <a:gd name="T81" fmla="*/ 0 h 77"/>
                <a:gd name="T82" fmla="*/ 0 w 76"/>
                <a:gd name="T83" fmla="*/ 0 h 77"/>
                <a:gd name="T84" fmla="*/ 0 w 76"/>
                <a:gd name="T85" fmla="*/ 0 h 77"/>
                <a:gd name="T86" fmla="*/ 0 w 76"/>
                <a:gd name="T87" fmla="*/ 0 h 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6" h="77">
                  <a:moveTo>
                    <a:pt x="76" y="39"/>
                  </a:moveTo>
                  <a:lnTo>
                    <a:pt x="76" y="37"/>
                  </a:lnTo>
                  <a:lnTo>
                    <a:pt x="76" y="35"/>
                  </a:lnTo>
                  <a:lnTo>
                    <a:pt x="75" y="33"/>
                  </a:lnTo>
                  <a:lnTo>
                    <a:pt x="75" y="32"/>
                  </a:lnTo>
                  <a:lnTo>
                    <a:pt x="75" y="30"/>
                  </a:lnTo>
                  <a:lnTo>
                    <a:pt x="74" y="29"/>
                  </a:lnTo>
                  <a:lnTo>
                    <a:pt x="74" y="27"/>
                  </a:lnTo>
                  <a:lnTo>
                    <a:pt x="73" y="24"/>
                  </a:lnTo>
                  <a:lnTo>
                    <a:pt x="73" y="23"/>
                  </a:lnTo>
                  <a:lnTo>
                    <a:pt x="72" y="21"/>
                  </a:lnTo>
                  <a:lnTo>
                    <a:pt x="71" y="20"/>
                  </a:lnTo>
                  <a:lnTo>
                    <a:pt x="70" y="18"/>
                  </a:lnTo>
                  <a:lnTo>
                    <a:pt x="69" y="17"/>
                  </a:lnTo>
                  <a:lnTo>
                    <a:pt x="68" y="16"/>
                  </a:lnTo>
                  <a:lnTo>
                    <a:pt x="66" y="13"/>
                  </a:lnTo>
                  <a:lnTo>
                    <a:pt x="65" y="12"/>
                  </a:lnTo>
                  <a:lnTo>
                    <a:pt x="64" y="11"/>
                  </a:lnTo>
                  <a:lnTo>
                    <a:pt x="63" y="10"/>
                  </a:lnTo>
                  <a:lnTo>
                    <a:pt x="61" y="9"/>
                  </a:lnTo>
                  <a:lnTo>
                    <a:pt x="60" y="8"/>
                  </a:lnTo>
                  <a:lnTo>
                    <a:pt x="59" y="7"/>
                  </a:lnTo>
                  <a:lnTo>
                    <a:pt x="57" y="6"/>
                  </a:lnTo>
                  <a:lnTo>
                    <a:pt x="56" y="5"/>
                  </a:lnTo>
                  <a:lnTo>
                    <a:pt x="53" y="5"/>
                  </a:lnTo>
                  <a:lnTo>
                    <a:pt x="52" y="4"/>
                  </a:lnTo>
                  <a:lnTo>
                    <a:pt x="50" y="3"/>
                  </a:lnTo>
                  <a:lnTo>
                    <a:pt x="49" y="3"/>
                  </a:lnTo>
                  <a:lnTo>
                    <a:pt x="47" y="1"/>
                  </a:lnTo>
                  <a:lnTo>
                    <a:pt x="45" y="1"/>
                  </a:lnTo>
                  <a:lnTo>
                    <a:pt x="44" y="1"/>
                  </a:lnTo>
                  <a:lnTo>
                    <a:pt x="41" y="1"/>
                  </a:lnTo>
                  <a:lnTo>
                    <a:pt x="40" y="0"/>
                  </a:lnTo>
                  <a:lnTo>
                    <a:pt x="38" y="0"/>
                  </a:lnTo>
                  <a:lnTo>
                    <a:pt x="36" y="0"/>
                  </a:lnTo>
                  <a:lnTo>
                    <a:pt x="35" y="1"/>
                  </a:lnTo>
                  <a:lnTo>
                    <a:pt x="33" y="1"/>
                  </a:lnTo>
                  <a:lnTo>
                    <a:pt x="30" y="1"/>
                  </a:lnTo>
                  <a:lnTo>
                    <a:pt x="29" y="1"/>
                  </a:lnTo>
                  <a:lnTo>
                    <a:pt x="27" y="3"/>
                  </a:lnTo>
                  <a:lnTo>
                    <a:pt x="25" y="3"/>
                  </a:lnTo>
                  <a:lnTo>
                    <a:pt x="24" y="4"/>
                  </a:lnTo>
                  <a:lnTo>
                    <a:pt x="22" y="5"/>
                  </a:lnTo>
                  <a:lnTo>
                    <a:pt x="21" y="5"/>
                  </a:lnTo>
                  <a:lnTo>
                    <a:pt x="18" y="6"/>
                  </a:lnTo>
                  <a:lnTo>
                    <a:pt x="17" y="7"/>
                  </a:lnTo>
                  <a:lnTo>
                    <a:pt x="16" y="8"/>
                  </a:lnTo>
                  <a:lnTo>
                    <a:pt x="14" y="9"/>
                  </a:lnTo>
                  <a:lnTo>
                    <a:pt x="13" y="10"/>
                  </a:lnTo>
                  <a:lnTo>
                    <a:pt x="12" y="11"/>
                  </a:lnTo>
                  <a:lnTo>
                    <a:pt x="11" y="12"/>
                  </a:lnTo>
                  <a:lnTo>
                    <a:pt x="9" y="13"/>
                  </a:lnTo>
                  <a:lnTo>
                    <a:pt x="8" y="16"/>
                  </a:lnTo>
                  <a:lnTo>
                    <a:pt x="6" y="17"/>
                  </a:lnTo>
                  <a:lnTo>
                    <a:pt x="6" y="18"/>
                  </a:lnTo>
                  <a:lnTo>
                    <a:pt x="5" y="20"/>
                  </a:lnTo>
                  <a:lnTo>
                    <a:pt x="4" y="21"/>
                  </a:lnTo>
                  <a:lnTo>
                    <a:pt x="3" y="23"/>
                  </a:lnTo>
                  <a:lnTo>
                    <a:pt x="2" y="24"/>
                  </a:lnTo>
                  <a:lnTo>
                    <a:pt x="2" y="27"/>
                  </a:lnTo>
                  <a:lnTo>
                    <a:pt x="1" y="29"/>
                  </a:lnTo>
                  <a:lnTo>
                    <a:pt x="1" y="30"/>
                  </a:lnTo>
                  <a:lnTo>
                    <a:pt x="1" y="32"/>
                  </a:lnTo>
                  <a:lnTo>
                    <a:pt x="0" y="33"/>
                  </a:lnTo>
                  <a:lnTo>
                    <a:pt x="0" y="35"/>
                  </a:lnTo>
                  <a:lnTo>
                    <a:pt x="0" y="37"/>
                  </a:lnTo>
                  <a:lnTo>
                    <a:pt x="0" y="39"/>
                  </a:lnTo>
                  <a:lnTo>
                    <a:pt x="0" y="41"/>
                  </a:lnTo>
                  <a:lnTo>
                    <a:pt x="0" y="43"/>
                  </a:lnTo>
                  <a:lnTo>
                    <a:pt x="0" y="44"/>
                  </a:lnTo>
                  <a:lnTo>
                    <a:pt x="1" y="46"/>
                  </a:lnTo>
                  <a:lnTo>
                    <a:pt x="1" y="48"/>
                  </a:lnTo>
                  <a:lnTo>
                    <a:pt x="1" y="49"/>
                  </a:lnTo>
                  <a:lnTo>
                    <a:pt x="2" y="52"/>
                  </a:lnTo>
                  <a:lnTo>
                    <a:pt x="2" y="53"/>
                  </a:lnTo>
                  <a:lnTo>
                    <a:pt x="3" y="55"/>
                  </a:lnTo>
                  <a:lnTo>
                    <a:pt x="4" y="56"/>
                  </a:lnTo>
                  <a:lnTo>
                    <a:pt x="5" y="58"/>
                  </a:lnTo>
                  <a:lnTo>
                    <a:pt x="6" y="59"/>
                  </a:lnTo>
                  <a:lnTo>
                    <a:pt x="6" y="61"/>
                  </a:lnTo>
                  <a:lnTo>
                    <a:pt x="8" y="63"/>
                  </a:lnTo>
                  <a:lnTo>
                    <a:pt x="9" y="64"/>
                  </a:lnTo>
                  <a:lnTo>
                    <a:pt x="11" y="65"/>
                  </a:lnTo>
                  <a:lnTo>
                    <a:pt x="12" y="67"/>
                  </a:lnTo>
                  <a:lnTo>
                    <a:pt x="13" y="68"/>
                  </a:lnTo>
                  <a:lnTo>
                    <a:pt x="14" y="69"/>
                  </a:lnTo>
                  <a:lnTo>
                    <a:pt x="16" y="70"/>
                  </a:lnTo>
                  <a:lnTo>
                    <a:pt x="17" y="71"/>
                  </a:lnTo>
                  <a:lnTo>
                    <a:pt x="18" y="72"/>
                  </a:lnTo>
                  <a:lnTo>
                    <a:pt x="21" y="72"/>
                  </a:lnTo>
                  <a:lnTo>
                    <a:pt x="22" y="73"/>
                  </a:lnTo>
                  <a:lnTo>
                    <a:pt x="24" y="75"/>
                  </a:lnTo>
                  <a:lnTo>
                    <a:pt x="25" y="75"/>
                  </a:lnTo>
                  <a:lnTo>
                    <a:pt x="27" y="76"/>
                  </a:lnTo>
                  <a:lnTo>
                    <a:pt x="29" y="76"/>
                  </a:lnTo>
                  <a:lnTo>
                    <a:pt x="30" y="77"/>
                  </a:lnTo>
                  <a:lnTo>
                    <a:pt x="33" y="77"/>
                  </a:lnTo>
                  <a:lnTo>
                    <a:pt x="35" y="77"/>
                  </a:lnTo>
                  <a:lnTo>
                    <a:pt x="36" y="77"/>
                  </a:lnTo>
                  <a:lnTo>
                    <a:pt x="38" y="77"/>
                  </a:lnTo>
                  <a:lnTo>
                    <a:pt x="40" y="77"/>
                  </a:lnTo>
                  <a:lnTo>
                    <a:pt x="41" y="77"/>
                  </a:lnTo>
                  <a:lnTo>
                    <a:pt x="44" y="77"/>
                  </a:lnTo>
                  <a:lnTo>
                    <a:pt x="45" y="77"/>
                  </a:lnTo>
                  <a:lnTo>
                    <a:pt x="47" y="76"/>
                  </a:lnTo>
                  <a:lnTo>
                    <a:pt x="49" y="76"/>
                  </a:lnTo>
                  <a:lnTo>
                    <a:pt x="50" y="75"/>
                  </a:lnTo>
                  <a:lnTo>
                    <a:pt x="52" y="75"/>
                  </a:lnTo>
                  <a:lnTo>
                    <a:pt x="53" y="73"/>
                  </a:lnTo>
                  <a:lnTo>
                    <a:pt x="56" y="72"/>
                  </a:lnTo>
                  <a:lnTo>
                    <a:pt x="57" y="72"/>
                  </a:lnTo>
                  <a:lnTo>
                    <a:pt x="59" y="71"/>
                  </a:lnTo>
                  <a:lnTo>
                    <a:pt x="60" y="70"/>
                  </a:lnTo>
                  <a:lnTo>
                    <a:pt x="61" y="69"/>
                  </a:lnTo>
                  <a:lnTo>
                    <a:pt x="63" y="68"/>
                  </a:lnTo>
                  <a:lnTo>
                    <a:pt x="64" y="67"/>
                  </a:lnTo>
                  <a:lnTo>
                    <a:pt x="65" y="65"/>
                  </a:lnTo>
                  <a:lnTo>
                    <a:pt x="66" y="64"/>
                  </a:lnTo>
                  <a:lnTo>
                    <a:pt x="68" y="63"/>
                  </a:lnTo>
                  <a:lnTo>
                    <a:pt x="69" y="61"/>
                  </a:lnTo>
                  <a:lnTo>
                    <a:pt x="70" y="59"/>
                  </a:lnTo>
                  <a:lnTo>
                    <a:pt x="71" y="58"/>
                  </a:lnTo>
                  <a:lnTo>
                    <a:pt x="72" y="56"/>
                  </a:lnTo>
                  <a:lnTo>
                    <a:pt x="73" y="55"/>
                  </a:lnTo>
                  <a:lnTo>
                    <a:pt x="73" y="53"/>
                  </a:lnTo>
                  <a:lnTo>
                    <a:pt x="74" y="52"/>
                  </a:lnTo>
                  <a:lnTo>
                    <a:pt x="74" y="49"/>
                  </a:lnTo>
                  <a:lnTo>
                    <a:pt x="75" y="48"/>
                  </a:lnTo>
                  <a:lnTo>
                    <a:pt x="75" y="46"/>
                  </a:lnTo>
                  <a:lnTo>
                    <a:pt x="75" y="44"/>
                  </a:lnTo>
                  <a:lnTo>
                    <a:pt x="76" y="43"/>
                  </a:lnTo>
                  <a:lnTo>
                    <a:pt x="76" y="41"/>
                  </a:lnTo>
                  <a:lnTo>
                    <a:pt x="76" y="39"/>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6" name="Freeform 110"/>
            <p:cNvSpPr>
              <a:spLocks/>
            </p:cNvSpPr>
            <p:nvPr/>
          </p:nvSpPr>
          <p:spPr bwMode="auto">
            <a:xfrm>
              <a:off x="3026" y="2055"/>
              <a:ext cx="27" cy="38"/>
            </a:xfrm>
            <a:custGeom>
              <a:avLst/>
              <a:gdLst>
                <a:gd name="T0" fmla="*/ 0 w 214"/>
                <a:gd name="T1" fmla="*/ 0 h 300"/>
                <a:gd name="T2" fmla="*/ 0 w 214"/>
                <a:gd name="T3" fmla="*/ 0 h 300"/>
                <a:gd name="T4" fmla="*/ 0 w 214"/>
                <a:gd name="T5" fmla="*/ 1 h 300"/>
                <a:gd name="T6" fmla="*/ 0 w 214"/>
                <a:gd name="T7" fmla="*/ 1 h 3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 h="300">
                  <a:moveTo>
                    <a:pt x="80" y="0"/>
                  </a:moveTo>
                  <a:lnTo>
                    <a:pt x="214" y="0"/>
                  </a:lnTo>
                  <a:lnTo>
                    <a:pt x="0" y="300"/>
                  </a:lnTo>
                  <a:lnTo>
                    <a:pt x="133" y="3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7" name="Freeform 111"/>
            <p:cNvSpPr>
              <a:spLocks/>
            </p:cNvSpPr>
            <p:nvPr/>
          </p:nvSpPr>
          <p:spPr bwMode="auto">
            <a:xfrm>
              <a:off x="2735" y="2160"/>
              <a:ext cx="9" cy="10"/>
            </a:xfrm>
            <a:custGeom>
              <a:avLst/>
              <a:gdLst>
                <a:gd name="T0" fmla="*/ 0 w 76"/>
                <a:gd name="T1" fmla="*/ 0 h 76"/>
                <a:gd name="T2" fmla="*/ 0 w 76"/>
                <a:gd name="T3" fmla="*/ 0 h 76"/>
                <a:gd name="T4" fmla="*/ 0 w 76"/>
                <a:gd name="T5" fmla="*/ 0 h 76"/>
                <a:gd name="T6" fmla="*/ 0 w 76"/>
                <a:gd name="T7" fmla="*/ 0 h 76"/>
                <a:gd name="T8" fmla="*/ 0 w 76"/>
                <a:gd name="T9" fmla="*/ 0 h 76"/>
                <a:gd name="T10" fmla="*/ 0 w 76"/>
                <a:gd name="T11" fmla="*/ 0 h 76"/>
                <a:gd name="T12" fmla="*/ 0 w 76"/>
                <a:gd name="T13" fmla="*/ 0 h 76"/>
                <a:gd name="T14" fmla="*/ 0 w 76"/>
                <a:gd name="T15" fmla="*/ 0 h 76"/>
                <a:gd name="T16" fmla="*/ 0 w 76"/>
                <a:gd name="T17" fmla="*/ 0 h 76"/>
                <a:gd name="T18" fmla="*/ 0 w 76"/>
                <a:gd name="T19" fmla="*/ 0 h 76"/>
                <a:gd name="T20" fmla="*/ 0 w 76"/>
                <a:gd name="T21" fmla="*/ 0 h 76"/>
                <a:gd name="T22" fmla="*/ 0 w 76"/>
                <a:gd name="T23" fmla="*/ 0 h 76"/>
                <a:gd name="T24" fmla="*/ 0 w 76"/>
                <a:gd name="T25" fmla="*/ 0 h 76"/>
                <a:gd name="T26" fmla="*/ 0 w 76"/>
                <a:gd name="T27" fmla="*/ 0 h 76"/>
                <a:gd name="T28" fmla="*/ 0 w 76"/>
                <a:gd name="T29" fmla="*/ 0 h 76"/>
                <a:gd name="T30" fmla="*/ 0 w 76"/>
                <a:gd name="T31" fmla="*/ 0 h 76"/>
                <a:gd name="T32" fmla="*/ 0 w 76"/>
                <a:gd name="T33" fmla="*/ 0 h 76"/>
                <a:gd name="T34" fmla="*/ 0 w 76"/>
                <a:gd name="T35" fmla="*/ 0 h 76"/>
                <a:gd name="T36" fmla="*/ 0 w 76"/>
                <a:gd name="T37" fmla="*/ 0 h 76"/>
                <a:gd name="T38" fmla="*/ 0 w 76"/>
                <a:gd name="T39" fmla="*/ 0 h 76"/>
                <a:gd name="T40" fmla="*/ 0 w 76"/>
                <a:gd name="T41" fmla="*/ 0 h 76"/>
                <a:gd name="T42" fmla="*/ 0 w 76"/>
                <a:gd name="T43" fmla="*/ 0 h 76"/>
                <a:gd name="T44" fmla="*/ 0 w 76"/>
                <a:gd name="T45" fmla="*/ 0 h 76"/>
                <a:gd name="T46" fmla="*/ 0 w 76"/>
                <a:gd name="T47" fmla="*/ 0 h 76"/>
                <a:gd name="T48" fmla="*/ 0 w 76"/>
                <a:gd name="T49" fmla="*/ 0 h 76"/>
                <a:gd name="T50" fmla="*/ 0 w 76"/>
                <a:gd name="T51" fmla="*/ 0 h 76"/>
                <a:gd name="T52" fmla="*/ 0 w 76"/>
                <a:gd name="T53" fmla="*/ 0 h 76"/>
                <a:gd name="T54" fmla="*/ 0 w 76"/>
                <a:gd name="T55" fmla="*/ 0 h 76"/>
                <a:gd name="T56" fmla="*/ 0 w 76"/>
                <a:gd name="T57" fmla="*/ 0 h 76"/>
                <a:gd name="T58" fmla="*/ 0 w 76"/>
                <a:gd name="T59" fmla="*/ 0 h 76"/>
                <a:gd name="T60" fmla="*/ 0 w 76"/>
                <a:gd name="T61" fmla="*/ 0 h 76"/>
                <a:gd name="T62" fmla="*/ 0 w 76"/>
                <a:gd name="T63" fmla="*/ 0 h 76"/>
                <a:gd name="T64" fmla="*/ 0 w 76"/>
                <a:gd name="T65" fmla="*/ 0 h 76"/>
                <a:gd name="T66" fmla="*/ 0 w 76"/>
                <a:gd name="T67" fmla="*/ 0 h 76"/>
                <a:gd name="T68" fmla="*/ 0 w 76"/>
                <a:gd name="T69" fmla="*/ 0 h 76"/>
                <a:gd name="T70" fmla="*/ 0 w 76"/>
                <a:gd name="T71" fmla="*/ 0 h 76"/>
                <a:gd name="T72" fmla="*/ 0 w 76"/>
                <a:gd name="T73" fmla="*/ 0 h 76"/>
                <a:gd name="T74" fmla="*/ 0 w 76"/>
                <a:gd name="T75" fmla="*/ 0 h 76"/>
                <a:gd name="T76" fmla="*/ 0 w 76"/>
                <a:gd name="T77" fmla="*/ 0 h 76"/>
                <a:gd name="T78" fmla="*/ 0 w 76"/>
                <a:gd name="T79" fmla="*/ 0 h 76"/>
                <a:gd name="T80" fmla="*/ 0 w 76"/>
                <a:gd name="T81" fmla="*/ 0 h 76"/>
                <a:gd name="T82" fmla="*/ 0 w 76"/>
                <a:gd name="T83" fmla="*/ 0 h 76"/>
                <a:gd name="T84" fmla="*/ 0 w 76"/>
                <a:gd name="T85" fmla="*/ 0 h 76"/>
                <a:gd name="T86" fmla="*/ 0 w 76"/>
                <a:gd name="T87" fmla="*/ 0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6" h="76">
                  <a:moveTo>
                    <a:pt x="76" y="38"/>
                  </a:moveTo>
                  <a:lnTo>
                    <a:pt x="76" y="36"/>
                  </a:lnTo>
                  <a:lnTo>
                    <a:pt x="76" y="34"/>
                  </a:lnTo>
                  <a:lnTo>
                    <a:pt x="76" y="33"/>
                  </a:lnTo>
                  <a:lnTo>
                    <a:pt x="76" y="31"/>
                  </a:lnTo>
                  <a:lnTo>
                    <a:pt x="74" y="28"/>
                  </a:lnTo>
                  <a:lnTo>
                    <a:pt x="74" y="27"/>
                  </a:lnTo>
                  <a:lnTo>
                    <a:pt x="73" y="25"/>
                  </a:lnTo>
                  <a:lnTo>
                    <a:pt x="73" y="24"/>
                  </a:lnTo>
                  <a:lnTo>
                    <a:pt x="72" y="22"/>
                  </a:lnTo>
                  <a:lnTo>
                    <a:pt x="72" y="21"/>
                  </a:lnTo>
                  <a:lnTo>
                    <a:pt x="71" y="19"/>
                  </a:lnTo>
                  <a:lnTo>
                    <a:pt x="70" y="17"/>
                  </a:lnTo>
                  <a:lnTo>
                    <a:pt x="69" y="15"/>
                  </a:lnTo>
                  <a:lnTo>
                    <a:pt x="68" y="14"/>
                  </a:lnTo>
                  <a:lnTo>
                    <a:pt x="67" y="13"/>
                  </a:lnTo>
                  <a:lnTo>
                    <a:pt x="66" y="12"/>
                  </a:lnTo>
                  <a:lnTo>
                    <a:pt x="65" y="10"/>
                  </a:lnTo>
                  <a:lnTo>
                    <a:pt x="62" y="9"/>
                  </a:lnTo>
                  <a:lnTo>
                    <a:pt x="61" y="8"/>
                  </a:lnTo>
                  <a:lnTo>
                    <a:pt x="60" y="7"/>
                  </a:lnTo>
                  <a:lnTo>
                    <a:pt x="58" y="5"/>
                  </a:lnTo>
                  <a:lnTo>
                    <a:pt x="57" y="4"/>
                  </a:lnTo>
                  <a:lnTo>
                    <a:pt x="55" y="4"/>
                  </a:lnTo>
                  <a:lnTo>
                    <a:pt x="54" y="3"/>
                  </a:lnTo>
                  <a:lnTo>
                    <a:pt x="51" y="2"/>
                  </a:lnTo>
                  <a:lnTo>
                    <a:pt x="50" y="2"/>
                  </a:lnTo>
                  <a:lnTo>
                    <a:pt x="48" y="1"/>
                  </a:lnTo>
                  <a:lnTo>
                    <a:pt x="47" y="1"/>
                  </a:lnTo>
                  <a:lnTo>
                    <a:pt x="45" y="0"/>
                  </a:lnTo>
                  <a:lnTo>
                    <a:pt x="43" y="0"/>
                  </a:lnTo>
                  <a:lnTo>
                    <a:pt x="42" y="0"/>
                  </a:lnTo>
                  <a:lnTo>
                    <a:pt x="39" y="0"/>
                  </a:lnTo>
                  <a:lnTo>
                    <a:pt x="37" y="0"/>
                  </a:lnTo>
                  <a:lnTo>
                    <a:pt x="36" y="0"/>
                  </a:lnTo>
                  <a:lnTo>
                    <a:pt x="34" y="0"/>
                  </a:lnTo>
                  <a:lnTo>
                    <a:pt x="32" y="0"/>
                  </a:lnTo>
                  <a:lnTo>
                    <a:pt x="31" y="0"/>
                  </a:lnTo>
                  <a:lnTo>
                    <a:pt x="29" y="1"/>
                  </a:lnTo>
                  <a:lnTo>
                    <a:pt x="27" y="1"/>
                  </a:lnTo>
                  <a:lnTo>
                    <a:pt x="25" y="2"/>
                  </a:lnTo>
                  <a:lnTo>
                    <a:pt x="23" y="2"/>
                  </a:lnTo>
                  <a:lnTo>
                    <a:pt x="22" y="3"/>
                  </a:lnTo>
                  <a:lnTo>
                    <a:pt x="20" y="4"/>
                  </a:lnTo>
                  <a:lnTo>
                    <a:pt x="19" y="4"/>
                  </a:lnTo>
                  <a:lnTo>
                    <a:pt x="18" y="5"/>
                  </a:lnTo>
                  <a:lnTo>
                    <a:pt x="15" y="7"/>
                  </a:lnTo>
                  <a:lnTo>
                    <a:pt x="14" y="8"/>
                  </a:lnTo>
                  <a:lnTo>
                    <a:pt x="13" y="9"/>
                  </a:lnTo>
                  <a:lnTo>
                    <a:pt x="11" y="10"/>
                  </a:lnTo>
                  <a:lnTo>
                    <a:pt x="10" y="12"/>
                  </a:lnTo>
                  <a:lnTo>
                    <a:pt x="9" y="13"/>
                  </a:lnTo>
                  <a:lnTo>
                    <a:pt x="8" y="14"/>
                  </a:lnTo>
                  <a:lnTo>
                    <a:pt x="7" y="15"/>
                  </a:lnTo>
                  <a:lnTo>
                    <a:pt x="6" y="17"/>
                  </a:lnTo>
                  <a:lnTo>
                    <a:pt x="5" y="19"/>
                  </a:lnTo>
                  <a:lnTo>
                    <a:pt x="3" y="21"/>
                  </a:lnTo>
                  <a:lnTo>
                    <a:pt x="3" y="22"/>
                  </a:lnTo>
                  <a:lnTo>
                    <a:pt x="2" y="24"/>
                  </a:lnTo>
                  <a:lnTo>
                    <a:pt x="1" y="25"/>
                  </a:lnTo>
                  <a:lnTo>
                    <a:pt x="1" y="27"/>
                  </a:lnTo>
                  <a:lnTo>
                    <a:pt x="1" y="28"/>
                  </a:lnTo>
                  <a:lnTo>
                    <a:pt x="0" y="31"/>
                  </a:lnTo>
                  <a:lnTo>
                    <a:pt x="0" y="33"/>
                  </a:lnTo>
                  <a:lnTo>
                    <a:pt x="0" y="34"/>
                  </a:lnTo>
                  <a:lnTo>
                    <a:pt x="0" y="36"/>
                  </a:lnTo>
                  <a:lnTo>
                    <a:pt x="0" y="38"/>
                  </a:lnTo>
                  <a:lnTo>
                    <a:pt x="0" y="39"/>
                  </a:lnTo>
                  <a:lnTo>
                    <a:pt x="0" y="41"/>
                  </a:lnTo>
                  <a:lnTo>
                    <a:pt x="0" y="44"/>
                  </a:lnTo>
                  <a:lnTo>
                    <a:pt x="0" y="45"/>
                  </a:lnTo>
                  <a:lnTo>
                    <a:pt x="1" y="47"/>
                  </a:lnTo>
                  <a:lnTo>
                    <a:pt x="1" y="48"/>
                  </a:lnTo>
                  <a:lnTo>
                    <a:pt x="1" y="50"/>
                  </a:lnTo>
                  <a:lnTo>
                    <a:pt x="2" y="52"/>
                  </a:lnTo>
                  <a:lnTo>
                    <a:pt x="3" y="53"/>
                  </a:lnTo>
                  <a:lnTo>
                    <a:pt x="3" y="56"/>
                  </a:lnTo>
                  <a:lnTo>
                    <a:pt x="5" y="57"/>
                  </a:lnTo>
                  <a:lnTo>
                    <a:pt x="6" y="59"/>
                  </a:lnTo>
                  <a:lnTo>
                    <a:pt x="7" y="60"/>
                  </a:lnTo>
                  <a:lnTo>
                    <a:pt x="8" y="61"/>
                  </a:lnTo>
                  <a:lnTo>
                    <a:pt x="9" y="63"/>
                  </a:lnTo>
                  <a:lnTo>
                    <a:pt x="10" y="64"/>
                  </a:lnTo>
                  <a:lnTo>
                    <a:pt x="11" y="65"/>
                  </a:lnTo>
                  <a:lnTo>
                    <a:pt x="13" y="67"/>
                  </a:lnTo>
                  <a:lnTo>
                    <a:pt x="14" y="68"/>
                  </a:lnTo>
                  <a:lnTo>
                    <a:pt x="15" y="69"/>
                  </a:lnTo>
                  <a:lnTo>
                    <a:pt x="18" y="70"/>
                  </a:lnTo>
                  <a:lnTo>
                    <a:pt x="19" y="71"/>
                  </a:lnTo>
                  <a:lnTo>
                    <a:pt x="20" y="72"/>
                  </a:lnTo>
                  <a:lnTo>
                    <a:pt x="22" y="72"/>
                  </a:lnTo>
                  <a:lnTo>
                    <a:pt x="23" y="73"/>
                  </a:lnTo>
                  <a:lnTo>
                    <a:pt x="25" y="74"/>
                  </a:lnTo>
                  <a:lnTo>
                    <a:pt x="27" y="74"/>
                  </a:lnTo>
                  <a:lnTo>
                    <a:pt x="29" y="75"/>
                  </a:lnTo>
                  <a:lnTo>
                    <a:pt x="31" y="75"/>
                  </a:lnTo>
                  <a:lnTo>
                    <a:pt x="32" y="75"/>
                  </a:lnTo>
                  <a:lnTo>
                    <a:pt x="34" y="75"/>
                  </a:lnTo>
                  <a:lnTo>
                    <a:pt x="36" y="76"/>
                  </a:lnTo>
                  <a:lnTo>
                    <a:pt x="37" y="76"/>
                  </a:lnTo>
                  <a:lnTo>
                    <a:pt x="39" y="76"/>
                  </a:lnTo>
                  <a:lnTo>
                    <a:pt x="42" y="75"/>
                  </a:lnTo>
                  <a:lnTo>
                    <a:pt x="43" y="75"/>
                  </a:lnTo>
                  <a:lnTo>
                    <a:pt x="45" y="75"/>
                  </a:lnTo>
                  <a:lnTo>
                    <a:pt x="47" y="75"/>
                  </a:lnTo>
                  <a:lnTo>
                    <a:pt x="48" y="74"/>
                  </a:lnTo>
                  <a:lnTo>
                    <a:pt x="50" y="74"/>
                  </a:lnTo>
                  <a:lnTo>
                    <a:pt x="51" y="73"/>
                  </a:lnTo>
                  <a:lnTo>
                    <a:pt x="54" y="72"/>
                  </a:lnTo>
                  <a:lnTo>
                    <a:pt x="55" y="72"/>
                  </a:lnTo>
                  <a:lnTo>
                    <a:pt x="57" y="71"/>
                  </a:lnTo>
                  <a:lnTo>
                    <a:pt x="58" y="70"/>
                  </a:lnTo>
                  <a:lnTo>
                    <a:pt x="60" y="69"/>
                  </a:lnTo>
                  <a:lnTo>
                    <a:pt x="61" y="68"/>
                  </a:lnTo>
                  <a:lnTo>
                    <a:pt x="62" y="67"/>
                  </a:lnTo>
                  <a:lnTo>
                    <a:pt x="65" y="65"/>
                  </a:lnTo>
                  <a:lnTo>
                    <a:pt x="66" y="64"/>
                  </a:lnTo>
                  <a:lnTo>
                    <a:pt x="67" y="63"/>
                  </a:lnTo>
                  <a:lnTo>
                    <a:pt x="68" y="61"/>
                  </a:lnTo>
                  <a:lnTo>
                    <a:pt x="69" y="60"/>
                  </a:lnTo>
                  <a:lnTo>
                    <a:pt x="70" y="59"/>
                  </a:lnTo>
                  <a:lnTo>
                    <a:pt x="71" y="57"/>
                  </a:lnTo>
                  <a:lnTo>
                    <a:pt x="72" y="56"/>
                  </a:lnTo>
                  <a:lnTo>
                    <a:pt x="72" y="53"/>
                  </a:lnTo>
                  <a:lnTo>
                    <a:pt x="73" y="52"/>
                  </a:lnTo>
                  <a:lnTo>
                    <a:pt x="73" y="50"/>
                  </a:lnTo>
                  <a:lnTo>
                    <a:pt x="74" y="48"/>
                  </a:lnTo>
                  <a:lnTo>
                    <a:pt x="74" y="47"/>
                  </a:lnTo>
                  <a:lnTo>
                    <a:pt x="76" y="45"/>
                  </a:lnTo>
                  <a:lnTo>
                    <a:pt x="76" y="44"/>
                  </a:lnTo>
                  <a:lnTo>
                    <a:pt x="76" y="41"/>
                  </a:lnTo>
                  <a:lnTo>
                    <a:pt x="76" y="39"/>
                  </a:lnTo>
                  <a:lnTo>
                    <a:pt x="76" y="3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8538" name="Line 112"/>
            <p:cNvSpPr>
              <a:spLocks noChangeShapeType="1"/>
            </p:cNvSpPr>
            <p:nvPr/>
          </p:nvSpPr>
          <p:spPr bwMode="auto">
            <a:xfrm>
              <a:off x="3011" y="2170"/>
              <a:ext cx="0" cy="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39" name="Line 113"/>
            <p:cNvSpPr>
              <a:spLocks noChangeShapeType="1"/>
            </p:cNvSpPr>
            <p:nvPr/>
          </p:nvSpPr>
          <p:spPr bwMode="auto">
            <a:xfrm>
              <a:off x="3011" y="2255"/>
              <a:ext cx="0" cy="1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0" name="Line 114"/>
            <p:cNvSpPr>
              <a:spLocks noChangeShapeType="1"/>
            </p:cNvSpPr>
            <p:nvPr/>
          </p:nvSpPr>
          <p:spPr bwMode="auto">
            <a:xfrm>
              <a:off x="3280" y="2412"/>
              <a:ext cx="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1" name="Line 115"/>
            <p:cNvSpPr>
              <a:spLocks noChangeShapeType="1"/>
            </p:cNvSpPr>
            <p:nvPr/>
          </p:nvSpPr>
          <p:spPr bwMode="auto">
            <a:xfrm>
              <a:off x="3011" y="2604"/>
              <a:ext cx="0"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2" name="Line 116"/>
            <p:cNvSpPr>
              <a:spLocks noChangeShapeType="1"/>
            </p:cNvSpPr>
            <p:nvPr/>
          </p:nvSpPr>
          <p:spPr bwMode="auto">
            <a:xfrm flipH="1">
              <a:off x="2680" y="2412"/>
              <a:ext cx="5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3" name="Line 117"/>
            <p:cNvSpPr>
              <a:spLocks noChangeShapeType="1"/>
            </p:cNvSpPr>
            <p:nvPr/>
          </p:nvSpPr>
          <p:spPr bwMode="auto">
            <a:xfrm flipH="1">
              <a:off x="2744" y="2412"/>
              <a:ext cx="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8544" name="Line 118"/>
            <p:cNvSpPr>
              <a:spLocks noChangeShapeType="1"/>
            </p:cNvSpPr>
            <p:nvPr/>
          </p:nvSpPr>
          <p:spPr bwMode="auto">
            <a:xfrm flipH="1">
              <a:off x="2810" y="2412"/>
              <a:ext cx="9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72504" name="Text Box 120"/>
          <p:cNvSpPr txBox="1">
            <a:spLocks noChangeArrowheads="1"/>
          </p:cNvSpPr>
          <p:nvPr/>
        </p:nvSpPr>
        <p:spPr bwMode="auto">
          <a:xfrm>
            <a:off x="228600" y="5589588"/>
            <a:ext cx="8915400" cy="1190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4000">
                <a:solidFill>
                  <a:srgbClr val="FF0000"/>
                </a:solidFill>
                <a:latin typeface="黑体" pitchFamily="2" charset="-122"/>
                <a:ea typeface="黑体" pitchFamily="2" charset="-122"/>
              </a:rPr>
              <a:t>    </a:t>
            </a:r>
            <a:r>
              <a:rPr lang="zh-CN" altLang="en-US" sz="4000">
                <a:solidFill>
                  <a:srgbClr val="FF0000"/>
                </a:solidFill>
                <a:latin typeface="黑体" pitchFamily="2" charset="-122"/>
                <a:ea typeface="黑体" pitchFamily="2" charset="-122"/>
              </a:rPr>
              <a:t>注意</a:t>
            </a:r>
            <a:r>
              <a:rPr lang="en-US" altLang="zh-CN" sz="4000">
                <a:solidFill>
                  <a:srgbClr val="FF0000"/>
                </a:solidFill>
                <a:latin typeface="黑体" pitchFamily="2" charset="-122"/>
                <a:ea typeface="黑体" pitchFamily="2" charset="-122"/>
              </a:rPr>
              <a:t>:</a:t>
            </a:r>
            <a:r>
              <a:rPr lang="zh-CN" altLang="en-US" sz="4000">
                <a:solidFill>
                  <a:srgbClr val="FF0000"/>
                </a:solidFill>
                <a:latin typeface="黑体" pitchFamily="2" charset="-122"/>
                <a:ea typeface="黑体" pitchFamily="2" charset="-122"/>
              </a:rPr>
              <a:t>点的各个投影一定要画在它所属的投影面区域内。</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7250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272504">
                                            <p:txEl>
                                              <p:pRg st="0" end="0"/>
                                            </p:txEl>
                                          </p:spTgt>
                                        </p:tgtEl>
                                        <p:attrNameLst>
                                          <p:attrName>style.visibility</p:attrName>
                                        </p:attrNameLst>
                                      </p:cBhvr>
                                      <p:to>
                                        <p:strVal val="visible"/>
                                      </p:to>
                                    </p:set>
                                    <p:animEffect transition="in" filter="wipe(left)">
                                      <p:cBhvr>
                                        <p:cTn id="11" dur="500"/>
                                        <p:tgtEl>
                                          <p:spTgt spid="27250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504" grpId="0" build="p" autoUpdateAnimBg="0" advAuto="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2"/>
          <p:cNvSpPr txBox="1">
            <a:spLocks noChangeArrowheads="1"/>
          </p:cNvSpPr>
          <p:nvPr/>
        </p:nvSpPr>
        <p:spPr bwMode="auto">
          <a:xfrm>
            <a:off x="103188" y="74613"/>
            <a:ext cx="8285162" cy="7620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400" b="1">
                <a:solidFill>
                  <a:srgbClr val="FF0000"/>
                </a:solidFill>
                <a:latin typeface="黑体" pitchFamily="2" charset="-122"/>
                <a:ea typeface="黑体" pitchFamily="2" charset="-122"/>
              </a:rPr>
              <a:t>三、两点的相对位置及重影点</a:t>
            </a:r>
            <a:endParaRPr lang="zh-CN" altLang="en-US" sz="4400">
              <a:solidFill>
                <a:srgbClr val="FF0000"/>
              </a:solidFill>
            </a:endParaRPr>
          </a:p>
        </p:txBody>
      </p:sp>
      <p:sp>
        <p:nvSpPr>
          <p:cNvPr id="273411" name="Text Box 3"/>
          <p:cNvSpPr txBox="1">
            <a:spLocks noChangeArrowheads="1"/>
          </p:cNvSpPr>
          <p:nvPr/>
        </p:nvSpPr>
        <p:spPr bwMode="auto">
          <a:xfrm>
            <a:off x="0" y="765175"/>
            <a:ext cx="4919663" cy="17399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003399"/>
                </a:solidFill>
              </a:rPr>
              <a:t>        </a:t>
            </a:r>
            <a:r>
              <a:rPr lang="zh-CN" altLang="en-US" sz="3600" b="1">
                <a:solidFill>
                  <a:srgbClr val="003399"/>
                </a:solidFill>
              </a:rPr>
              <a:t>两点的相对位置指两点在空间的</a:t>
            </a:r>
            <a:r>
              <a:rPr lang="zh-CN" altLang="en-US" sz="3600" b="1">
                <a:solidFill>
                  <a:srgbClr val="FF0000"/>
                </a:solidFill>
              </a:rPr>
              <a:t>上下、前后、左右</a:t>
            </a:r>
            <a:r>
              <a:rPr lang="zh-CN" altLang="en-US" sz="3600" b="1">
                <a:solidFill>
                  <a:srgbClr val="003399"/>
                </a:solidFill>
              </a:rPr>
              <a:t>位置关系。</a:t>
            </a:r>
          </a:p>
        </p:txBody>
      </p:sp>
      <p:sp>
        <p:nvSpPr>
          <p:cNvPr id="273412" name="Text Box 4"/>
          <p:cNvSpPr txBox="1">
            <a:spLocks noChangeArrowheads="1"/>
          </p:cNvSpPr>
          <p:nvPr/>
        </p:nvSpPr>
        <p:spPr bwMode="auto">
          <a:xfrm>
            <a:off x="0" y="2565400"/>
            <a:ext cx="2732088" cy="701675"/>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003399"/>
                </a:solidFill>
              </a:rPr>
              <a:t>判断方法：</a:t>
            </a:r>
          </a:p>
        </p:txBody>
      </p:sp>
      <p:sp>
        <p:nvSpPr>
          <p:cNvPr id="273413" name="Text Box 5"/>
          <p:cNvSpPr txBox="1">
            <a:spLocks noChangeArrowheads="1"/>
          </p:cNvSpPr>
          <p:nvPr/>
        </p:nvSpPr>
        <p:spPr bwMode="auto">
          <a:xfrm>
            <a:off x="34925" y="3141663"/>
            <a:ext cx="4629150"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3300"/>
                </a:solidFill>
              </a:rPr>
              <a:t>▲  </a:t>
            </a:r>
            <a:r>
              <a:rPr lang="en-US" altLang="zh-CN" sz="3600" b="1">
                <a:solidFill>
                  <a:srgbClr val="FF3300"/>
                </a:solidFill>
                <a:latin typeface="黑体" pitchFamily="2" charset="-122"/>
                <a:ea typeface="黑体" pitchFamily="2" charset="-122"/>
              </a:rPr>
              <a:t>X</a:t>
            </a:r>
            <a:r>
              <a:rPr lang="zh-CN" altLang="en-US" sz="3600" b="1">
                <a:solidFill>
                  <a:srgbClr val="FF3300"/>
                </a:solidFill>
              </a:rPr>
              <a:t>坐标大的在左</a:t>
            </a:r>
            <a:r>
              <a:rPr lang="zh-CN" altLang="en-US" sz="3600" b="1"/>
              <a:t>  </a:t>
            </a:r>
            <a:endParaRPr lang="zh-CN" altLang="en-US" b="1"/>
          </a:p>
        </p:txBody>
      </p:sp>
      <p:sp>
        <p:nvSpPr>
          <p:cNvPr id="273414" name="Text Box 6"/>
          <p:cNvSpPr txBox="1">
            <a:spLocks noChangeArrowheads="1"/>
          </p:cNvSpPr>
          <p:nvPr/>
        </p:nvSpPr>
        <p:spPr bwMode="auto">
          <a:xfrm>
            <a:off x="36513" y="3667125"/>
            <a:ext cx="4460875"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3300"/>
                </a:solidFill>
              </a:rPr>
              <a:t>▲  </a:t>
            </a:r>
            <a:r>
              <a:rPr lang="en-US" altLang="zh-CN" sz="3600" b="1">
                <a:solidFill>
                  <a:srgbClr val="FF3300"/>
                </a:solidFill>
                <a:latin typeface="黑体" pitchFamily="2" charset="-122"/>
                <a:ea typeface="黑体" pitchFamily="2" charset="-122"/>
              </a:rPr>
              <a:t>Y</a:t>
            </a:r>
            <a:r>
              <a:rPr lang="zh-CN" altLang="en-US" sz="3600" b="1">
                <a:solidFill>
                  <a:srgbClr val="FF3300"/>
                </a:solidFill>
              </a:rPr>
              <a:t>坐标大的在前</a:t>
            </a:r>
            <a:endParaRPr lang="zh-CN" altLang="en-US" sz="3600" b="1"/>
          </a:p>
        </p:txBody>
      </p:sp>
      <p:sp>
        <p:nvSpPr>
          <p:cNvPr id="273415" name="Text Box 7"/>
          <p:cNvSpPr txBox="1">
            <a:spLocks noChangeArrowheads="1"/>
          </p:cNvSpPr>
          <p:nvPr/>
        </p:nvSpPr>
        <p:spPr bwMode="auto">
          <a:xfrm>
            <a:off x="66675" y="4254500"/>
            <a:ext cx="4467225"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3300"/>
                </a:solidFill>
                <a:latin typeface="黑体" pitchFamily="2" charset="-122"/>
                <a:ea typeface="黑体" pitchFamily="2" charset="-122"/>
              </a:rPr>
              <a:t>▲ Z</a:t>
            </a:r>
            <a:r>
              <a:rPr lang="zh-CN" altLang="en-US" sz="3600" b="1">
                <a:solidFill>
                  <a:srgbClr val="FF3300"/>
                </a:solidFill>
              </a:rPr>
              <a:t>坐标大的在上</a:t>
            </a:r>
            <a:endParaRPr lang="zh-CN" altLang="en-US" sz="3600" b="1"/>
          </a:p>
        </p:txBody>
      </p:sp>
      <p:sp>
        <p:nvSpPr>
          <p:cNvPr id="273436" name="AutoShape 28"/>
          <p:cNvSpPr>
            <a:spLocks noChangeArrowheads="1"/>
          </p:cNvSpPr>
          <p:nvPr/>
        </p:nvSpPr>
        <p:spPr bwMode="auto">
          <a:xfrm>
            <a:off x="1908175" y="5156200"/>
            <a:ext cx="4895850" cy="1658938"/>
          </a:xfrm>
          <a:prstGeom prst="wedgeEllipseCallout">
            <a:avLst>
              <a:gd name="adj1" fmla="val 28014"/>
              <a:gd name="adj2" fmla="val -154782"/>
            </a:avLst>
          </a:prstGeom>
          <a:noFill/>
          <a:ln w="12700">
            <a:solidFill>
              <a:schemeClr val="tx1"/>
            </a:solidFill>
            <a:miter lim="800000"/>
            <a:headEnd/>
            <a:tailEnd/>
          </a:ln>
          <a:effectLst/>
          <a:extLst>
            <a:ext uri="{909E8E84-426E-40DD-AFC4-6F175D3DCCD1}">
              <a14:hiddenFill xmlns:a14="http://schemas.microsoft.com/office/drawing/2010/main">
                <a:solidFill>
                  <a:srgbClr val="66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0000"/>
                </a:solidFill>
                <a:latin typeface="黑体" pitchFamily="2" charset="-122"/>
                <a:ea typeface="黑体" pitchFamily="2" charset="-122"/>
              </a:rPr>
              <a:t>B</a:t>
            </a:r>
            <a:r>
              <a:rPr lang="zh-CN" altLang="zh-CN" sz="3600" b="1">
                <a:solidFill>
                  <a:srgbClr val="FF0000"/>
                </a:solidFill>
                <a:latin typeface="黑体" pitchFamily="2" charset="-122"/>
                <a:ea typeface="黑体" pitchFamily="2" charset="-122"/>
              </a:rPr>
              <a:t>点在</a:t>
            </a:r>
            <a:r>
              <a:rPr lang="en-US" altLang="zh-CN" sz="3600" b="1">
                <a:solidFill>
                  <a:srgbClr val="FF0000"/>
                </a:solidFill>
                <a:latin typeface="黑体" pitchFamily="2" charset="-122"/>
                <a:ea typeface="黑体" pitchFamily="2" charset="-122"/>
              </a:rPr>
              <a:t>A</a:t>
            </a:r>
            <a:r>
              <a:rPr lang="zh-CN" altLang="zh-CN" sz="3600" b="1">
                <a:solidFill>
                  <a:srgbClr val="FF0000"/>
                </a:solidFill>
                <a:latin typeface="黑体" pitchFamily="2" charset="-122"/>
                <a:ea typeface="黑体" pitchFamily="2" charset="-122"/>
              </a:rPr>
              <a:t>点之前、之右、之下。</a:t>
            </a:r>
            <a:endParaRPr lang="zh-CN" altLang="en-US" sz="3600" b="1">
              <a:solidFill>
                <a:srgbClr val="FF0000"/>
              </a:solidFill>
              <a:latin typeface="黑体" pitchFamily="2" charset="-122"/>
              <a:ea typeface="黑体" pitchFamily="2" charset="-122"/>
            </a:endParaRPr>
          </a:p>
        </p:txBody>
      </p:sp>
      <p:grpSp>
        <p:nvGrpSpPr>
          <p:cNvPr id="19465" name="Group 86"/>
          <p:cNvGrpSpPr>
            <a:grpSpLocks/>
          </p:cNvGrpSpPr>
          <p:nvPr/>
        </p:nvGrpSpPr>
        <p:grpSpPr bwMode="auto">
          <a:xfrm>
            <a:off x="4427538" y="765175"/>
            <a:ext cx="4514850" cy="3978275"/>
            <a:chOff x="2789" y="482"/>
            <a:chExt cx="2844" cy="2506"/>
          </a:xfrm>
        </p:grpSpPr>
        <p:sp>
          <p:nvSpPr>
            <p:cNvPr id="19466" name="Line 34"/>
            <p:cNvSpPr>
              <a:spLocks noChangeShapeType="1"/>
            </p:cNvSpPr>
            <p:nvPr/>
          </p:nvSpPr>
          <p:spPr bwMode="auto">
            <a:xfrm>
              <a:off x="4196" y="645"/>
              <a:ext cx="0" cy="10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67" name="Line 35"/>
            <p:cNvSpPr>
              <a:spLocks noChangeShapeType="1"/>
            </p:cNvSpPr>
            <p:nvPr/>
          </p:nvSpPr>
          <p:spPr bwMode="auto">
            <a:xfrm flipH="1">
              <a:off x="2904" y="1667"/>
              <a:ext cx="129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68" name="Freeform 36"/>
            <p:cNvSpPr>
              <a:spLocks/>
            </p:cNvSpPr>
            <p:nvPr/>
          </p:nvSpPr>
          <p:spPr bwMode="auto">
            <a:xfrm>
              <a:off x="4223" y="482"/>
              <a:ext cx="96" cy="135"/>
            </a:xfrm>
            <a:custGeom>
              <a:avLst/>
              <a:gdLst>
                <a:gd name="T0" fmla="*/ 1 w 482"/>
                <a:gd name="T1" fmla="*/ 0 h 677"/>
                <a:gd name="T2" fmla="*/ 4 w 482"/>
                <a:gd name="T3" fmla="*/ 0 h 677"/>
                <a:gd name="T4" fmla="*/ 0 w 482"/>
                <a:gd name="T5" fmla="*/ 5 h 677"/>
                <a:gd name="T6" fmla="*/ 2 w 482"/>
                <a:gd name="T7" fmla="*/ 5 h 6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2" h="677">
                  <a:moveTo>
                    <a:pt x="181" y="0"/>
                  </a:moveTo>
                  <a:lnTo>
                    <a:pt x="482" y="0"/>
                  </a:lnTo>
                  <a:lnTo>
                    <a:pt x="0" y="677"/>
                  </a:lnTo>
                  <a:lnTo>
                    <a:pt x="300" y="6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69" name="Line 37"/>
            <p:cNvSpPr>
              <a:spLocks noChangeShapeType="1"/>
            </p:cNvSpPr>
            <p:nvPr/>
          </p:nvSpPr>
          <p:spPr bwMode="auto">
            <a:xfrm flipV="1">
              <a:off x="4285" y="1517"/>
              <a:ext cx="17"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70" name="Freeform 38"/>
            <p:cNvSpPr>
              <a:spLocks/>
            </p:cNvSpPr>
            <p:nvPr/>
          </p:nvSpPr>
          <p:spPr bwMode="auto">
            <a:xfrm>
              <a:off x="4302" y="1481"/>
              <a:ext cx="61" cy="36"/>
            </a:xfrm>
            <a:custGeom>
              <a:avLst/>
              <a:gdLst>
                <a:gd name="T0" fmla="*/ 2 w 309"/>
                <a:gd name="T1" fmla="*/ 1 h 188"/>
                <a:gd name="T2" fmla="*/ 2 w 309"/>
                <a:gd name="T3" fmla="*/ 1 h 188"/>
                <a:gd name="T4" fmla="*/ 2 w 309"/>
                <a:gd name="T5" fmla="*/ 1 h 188"/>
                <a:gd name="T6" fmla="*/ 2 w 309"/>
                <a:gd name="T7" fmla="*/ 1 h 188"/>
                <a:gd name="T8" fmla="*/ 2 w 309"/>
                <a:gd name="T9" fmla="*/ 1 h 188"/>
                <a:gd name="T10" fmla="*/ 2 w 309"/>
                <a:gd name="T11" fmla="*/ 0 h 188"/>
                <a:gd name="T12" fmla="*/ 2 w 309"/>
                <a:gd name="T13" fmla="*/ 0 h 188"/>
                <a:gd name="T14" fmla="*/ 2 w 309"/>
                <a:gd name="T15" fmla="*/ 0 h 188"/>
                <a:gd name="T16" fmla="*/ 2 w 309"/>
                <a:gd name="T17" fmla="*/ 0 h 188"/>
                <a:gd name="T18" fmla="*/ 2 w 309"/>
                <a:gd name="T19" fmla="*/ 0 h 188"/>
                <a:gd name="T20" fmla="*/ 2 w 309"/>
                <a:gd name="T21" fmla="*/ 0 h 188"/>
                <a:gd name="T22" fmla="*/ 2 w 309"/>
                <a:gd name="T23" fmla="*/ 0 h 188"/>
                <a:gd name="T24" fmla="*/ 1 w 309"/>
                <a:gd name="T25" fmla="*/ 0 h 188"/>
                <a:gd name="T26" fmla="*/ 1 w 309"/>
                <a:gd name="T27" fmla="*/ 0 h 188"/>
                <a:gd name="T28" fmla="*/ 1 w 309"/>
                <a:gd name="T29" fmla="*/ 0 h 188"/>
                <a:gd name="T30" fmla="*/ 1 w 309"/>
                <a:gd name="T31" fmla="*/ 0 h 188"/>
                <a:gd name="T32" fmla="*/ 1 w 309"/>
                <a:gd name="T33" fmla="*/ 0 h 188"/>
                <a:gd name="T34" fmla="*/ 1 w 309"/>
                <a:gd name="T35" fmla="*/ 0 h 188"/>
                <a:gd name="T36" fmla="*/ 0 w 309"/>
                <a:gd name="T37" fmla="*/ 1 h 188"/>
                <a:gd name="T38" fmla="*/ 0 w 309"/>
                <a:gd name="T39" fmla="*/ 1 h 188"/>
                <a:gd name="T40" fmla="*/ 0 w 309"/>
                <a:gd name="T41" fmla="*/ 1 h 188"/>
                <a:gd name="T42" fmla="*/ 0 w 309"/>
                <a:gd name="T43" fmla="*/ 1 h 188"/>
                <a:gd name="T44" fmla="*/ 0 w 309"/>
                <a:gd name="T45" fmla="*/ 1 h 18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09" h="188">
                  <a:moveTo>
                    <a:pt x="301" y="188"/>
                  </a:moveTo>
                  <a:lnTo>
                    <a:pt x="307" y="162"/>
                  </a:lnTo>
                  <a:lnTo>
                    <a:pt x="309" y="135"/>
                  </a:lnTo>
                  <a:lnTo>
                    <a:pt x="308" y="110"/>
                  </a:lnTo>
                  <a:lnTo>
                    <a:pt x="305" y="86"/>
                  </a:lnTo>
                  <a:lnTo>
                    <a:pt x="297" y="65"/>
                  </a:lnTo>
                  <a:lnTo>
                    <a:pt x="288" y="46"/>
                  </a:lnTo>
                  <a:lnTo>
                    <a:pt x="275" y="30"/>
                  </a:lnTo>
                  <a:lnTo>
                    <a:pt x="259" y="17"/>
                  </a:lnTo>
                  <a:lnTo>
                    <a:pt x="242" y="7"/>
                  </a:lnTo>
                  <a:lnTo>
                    <a:pt x="222" y="2"/>
                  </a:lnTo>
                  <a:lnTo>
                    <a:pt x="201" y="0"/>
                  </a:lnTo>
                  <a:lnTo>
                    <a:pt x="179" y="2"/>
                  </a:lnTo>
                  <a:lnTo>
                    <a:pt x="157" y="7"/>
                  </a:lnTo>
                  <a:lnTo>
                    <a:pt x="134" y="17"/>
                  </a:lnTo>
                  <a:lnTo>
                    <a:pt x="112" y="30"/>
                  </a:lnTo>
                  <a:lnTo>
                    <a:pt x="91" y="46"/>
                  </a:lnTo>
                  <a:lnTo>
                    <a:pt x="70" y="65"/>
                  </a:lnTo>
                  <a:lnTo>
                    <a:pt x="51" y="86"/>
                  </a:lnTo>
                  <a:lnTo>
                    <a:pt x="35" y="110"/>
                  </a:lnTo>
                  <a:lnTo>
                    <a:pt x="20" y="135"/>
                  </a:lnTo>
                  <a:lnTo>
                    <a:pt x="9" y="162"/>
                  </a:lnTo>
                  <a:lnTo>
                    <a:pt x="0" y="1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71" name="Line 39"/>
            <p:cNvSpPr>
              <a:spLocks noChangeShapeType="1"/>
            </p:cNvSpPr>
            <p:nvPr/>
          </p:nvSpPr>
          <p:spPr bwMode="auto">
            <a:xfrm flipH="1">
              <a:off x="4346" y="1517"/>
              <a:ext cx="16"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72" name="Freeform 40"/>
            <p:cNvSpPr>
              <a:spLocks/>
            </p:cNvSpPr>
            <p:nvPr/>
          </p:nvSpPr>
          <p:spPr bwMode="auto">
            <a:xfrm>
              <a:off x="4284" y="1578"/>
              <a:ext cx="62" cy="36"/>
            </a:xfrm>
            <a:custGeom>
              <a:avLst/>
              <a:gdLst>
                <a:gd name="T0" fmla="*/ 0 w 309"/>
                <a:gd name="T1" fmla="*/ 0 h 187"/>
                <a:gd name="T2" fmla="*/ 0 w 309"/>
                <a:gd name="T3" fmla="*/ 0 h 187"/>
                <a:gd name="T4" fmla="*/ 0 w 309"/>
                <a:gd name="T5" fmla="*/ 0 h 187"/>
                <a:gd name="T6" fmla="*/ 0 w 309"/>
                <a:gd name="T7" fmla="*/ 1 h 187"/>
                <a:gd name="T8" fmla="*/ 0 w 309"/>
                <a:gd name="T9" fmla="*/ 1 h 187"/>
                <a:gd name="T10" fmla="*/ 0 w 309"/>
                <a:gd name="T11" fmla="*/ 1 h 187"/>
                <a:gd name="T12" fmla="*/ 0 w 309"/>
                <a:gd name="T13" fmla="*/ 1 h 187"/>
                <a:gd name="T14" fmla="*/ 0 w 309"/>
                <a:gd name="T15" fmla="*/ 1 h 187"/>
                <a:gd name="T16" fmla="*/ 0 w 309"/>
                <a:gd name="T17" fmla="*/ 1 h 187"/>
                <a:gd name="T18" fmla="*/ 1 w 309"/>
                <a:gd name="T19" fmla="*/ 1 h 187"/>
                <a:gd name="T20" fmla="*/ 1 w 309"/>
                <a:gd name="T21" fmla="*/ 1 h 187"/>
                <a:gd name="T22" fmla="*/ 1 w 309"/>
                <a:gd name="T23" fmla="*/ 1 h 187"/>
                <a:gd name="T24" fmla="*/ 1 w 309"/>
                <a:gd name="T25" fmla="*/ 1 h 187"/>
                <a:gd name="T26" fmla="*/ 1 w 309"/>
                <a:gd name="T27" fmla="*/ 1 h 187"/>
                <a:gd name="T28" fmla="*/ 1 w 309"/>
                <a:gd name="T29" fmla="*/ 1 h 187"/>
                <a:gd name="T30" fmla="*/ 2 w 309"/>
                <a:gd name="T31" fmla="*/ 1 h 187"/>
                <a:gd name="T32" fmla="*/ 2 w 309"/>
                <a:gd name="T33" fmla="*/ 1 h 187"/>
                <a:gd name="T34" fmla="*/ 2 w 309"/>
                <a:gd name="T35" fmla="*/ 1 h 187"/>
                <a:gd name="T36" fmla="*/ 2 w 309"/>
                <a:gd name="T37" fmla="*/ 1 h 187"/>
                <a:gd name="T38" fmla="*/ 2 w 309"/>
                <a:gd name="T39" fmla="*/ 1 h 187"/>
                <a:gd name="T40" fmla="*/ 2 w 309"/>
                <a:gd name="T41" fmla="*/ 0 h 187"/>
                <a:gd name="T42" fmla="*/ 2 w 309"/>
                <a:gd name="T43" fmla="*/ 0 h 187"/>
                <a:gd name="T44" fmla="*/ 2 w 3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09" h="187">
                  <a:moveTo>
                    <a:pt x="7" y="0"/>
                  </a:moveTo>
                  <a:lnTo>
                    <a:pt x="2" y="26"/>
                  </a:lnTo>
                  <a:lnTo>
                    <a:pt x="0" y="52"/>
                  </a:lnTo>
                  <a:lnTo>
                    <a:pt x="1" y="77"/>
                  </a:lnTo>
                  <a:lnTo>
                    <a:pt x="4" y="101"/>
                  </a:lnTo>
                  <a:lnTo>
                    <a:pt x="11" y="122"/>
                  </a:lnTo>
                  <a:lnTo>
                    <a:pt x="21" y="141"/>
                  </a:lnTo>
                  <a:lnTo>
                    <a:pt x="35" y="157"/>
                  </a:lnTo>
                  <a:lnTo>
                    <a:pt x="50" y="170"/>
                  </a:lnTo>
                  <a:lnTo>
                    <a:pt x="67" y="180"/>
                  </a:lnTo>
                  <a:lnTo>
                    <a:pt x="87" y="185"/>
                  </a:lnTo>
                  <a:lnTo>
                    <a:pt x="107" y="187"/>
                  </a:lnTo>
                  <a:lnTo>
                    <a:pt x="130" y="185"/>
                  </a:lnTo>
                  <a:lnTo>
                    <a:pt x="152" y="180"/>
                  </a:lnTo>
                  <a:lnTo>
                    <a:pt x="174" y="170"/>
                  </a:lnTo>
                  <a:lnTo>
                    <a:pt x="197" y="157"/>
                  </a:lnTo>
                  <a:lnTo>
                    <a:pt x="218" y="141"/>
                  </a:lnTo>
                  <a:lnTo>
                    <a:pt x="238" y="122"/>
                  </a:lnTo>
                  <a:lnTo>
                    <a:pt x="257" y="101"/>
                  </a:lnTo>
                  <a:lnTo>
                    <a:pt x="274" y="77"/>
                  </a:lnTo>
                  <a:lnTo>
                    <a:pt x="288" y="52"/>
                  </a:lnTo>
                  <a:lnTo>
                    <a:pt x="300" y="26"/>
                  </a:lnTo>
                  <a:lnTo>
                    <a:pt x="30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73" name="Freeform 41"/>
            <p:cNvSpPr>
              <a:spLocks/>
            </p:cNvSpPr>
            <p:nvPr/>
          </p:nvSpPr>
          <p:spPr bwMode="auto">
            <a:xfrm>
              <a:off x="3302" y="768"/>
              <a:ext cx="57" cy="90"/>
            </a:xfrm>
            <a:custGeom>
              <a:avLst/>
              <a:gdLst>
                <a:gd name="T0" fmla="*/ 2 w 289"/>
                <a:gd name="T1" fmla="*/ 0 h 453"/>
                <a:gd name="T2" fmla="*/ 2 w 289"/>
                <a:gd name="T3" fmla="*/ 0 h 453"/>
                <a:gd name="T4" fmla="*/ 2 w 289"/>
                <a:gd name="T5" fmla="*/ 0 h 453"/>
                <a:gd name="T6" fmla="*/ 2 w 289"/>
                <a:gd name="T7" fmla="*/ 0 h 453"/>
                <a:gd name="T8" fmla="*/ 2 w 289"/>
                <a:gd name="T9" fmla="*/ 0 h 453"/>
                <a:gd name="T10" fmla="*/ 2 w 289"/>
                <a:gd name="T11" fmla="*/ 0 h 453"/>
                <a:gd name="T12" fmla="*/ 2 w 289"/>
                <a:gd name="T13" fmla="*/ 0 h 453"/>
                <a:gd name="T14" fmla="*/ 2 w 289"/>
                <a:gd name="T15" fmla="*/ 0 h 453"/>
                <a:gd name="T16" fmla="*/ 2 w 289"/>
                <a:gd name="T17" fmla="*/ 0 h 453"/>
                <a:gd name="T18" fmla="*/ 2 w 289"/>
                <a:gd name="T19" fmla="*/ 0 h 453"/>
                <a:gd name="T20" fmla="*/ 2 w 289"/>
                <a:gd name="T21" fmla="*/ 0 h 453"/>
                <a:gd name="T22" fmla="*/ 1 w 289"/>
                <a:gd name="T23" fmla="*/ 0 h 453"/>
                <a:gd name="T24" fmla="*/ 1 w 289"/>
                <a:gd name="T25" fmla="*/ 0 h 453"/>
                <a:gd name="T26" fmla="*/ 1 w 289"/>
                <a:gd name="T27" fmla="*/ 0 h 453"/>
                <a:gd name="T28" fmla="*/ 1 w 289"/>
                <a:gd name="T29" fmla="*/ 0 h 453"/>
                <a:gd name="T30" fmla="*/ 1 w 289"/>
                <a:gd name="T31" fmla="*/ 0 h 453"/>
                <a:gd name="T32" fmla="*/ 1 w 289"/>
                <a:gd name="T33" fmla="*/ 0 h 453"/>
                <a:gd name="T34" fmla="*/ 1 w 289"/>
                <a:gd name="T35" fmla="*/ 0 h 453"/>
                <a:gd name="T36" fmla="*/ 1 w 289"/>
                <a:gd name="T37" fmla="*/ 0 h 453"/>
                <a:gd name="T38" fmla="*/ 1 w 289"/>
                <a:gd name="T39" fmla="*/ 0 h 453"/>
                <a:gd name="T40" fmla="*/ 1 w 289"/>
                <a:gd name="T41" fmla="*/ 1 h 453"/>
                <a:gd name="T42" fmla="*/ 1 w 289"/>
                <a:gd name="T43" fmla="*/ 1 h 453"/>
                <a:gd name="T44" fmla="*/ 1 w 289"/>
                <a:gd name="T45" fmla="*/ 1 h 453"/>
                <a:gd name="T46" fmla="*/ 0 w 289"/>
                <a:gd name="T47" fmla="*/ 1 h 453"/>
                <a:gd name="T48" fmla="*/ 0 w 289"/>
                <a:gd name="T49" fmla="*/ 1 h 453"/>
                <a:gd name="T50" fmla="*/ 0 w 289"/>
                <a:gd name="T51" fmla="*/ 2 h 453"/>
                <a:gd name="T52" fmla="*/ 0 w 289"/>
                <a:gd name="T53" fmla="*/ 2 h 453"/>
                <a:gd name="T54" fmla="*/ 0 w 289"/>
                <a:gd name="T55" fmla="*/ 3 h 453"/>
                <a:gd name="T56" fmla="*/ 0 w 289"/>
                <a:gd name="T57" fmla="*/ 3 h 453"/>
                <a:gd name="T58" fmla="*/ 0 w 289"/>
                <a:gd name="T59" fmla="*/ 3 h 453"/>
                <a:gd name="T60" fmla="*/ 0 w 289"/>
                <a:gd name="T61" fmla="*/ 3 h 453"/>
                <a:gd name="T62" fmla="*/ 0 w 289"/>
                <a:gd name="T63" fmla="*/ 3 h 453"/>
                <a:gd name="T64" fmla="*/ 0 w 289"/>
                <a:gd name="T65" fmla="*/ 3 h 453"/>
                <a:gd name="T66" fmla="*/ 0 w 289"/>
                <a:gd name="T67" fmla="*/ 3 h 453"/>
                <a:gd name="T68" fmla="*/ 0 w 289"/>
                <a:gd name="T69" fmla="*/ 3 h 453"/>
                <a:gd name="T70" fmla="*/ 0 w 289"/>
                <a:gd name="T71" fmla="*/ 3 h 453"/>
                <a:gd name="T72" fmla="*/ 0 w 289"/>
                <a:gd name="T73" fmla="*/ 4 h 453"/>
                <a:gd name="T74" fmla="*/ 0 w 289"/>
                <a:gd name="T75" fmla="*/ 4 h 453"/>
                <a:gd name="T76" fmla="*/ 0 w 289"/>
                <a:gd name="T77" fmla="*/ 4 h 453"/>
                <a:gd name="T78" fmla="*/ 1 w 289"/>
                <a:gd name="T79" fmla="*/ 4 h 453"/>
                <a:gd name="T80" fmla="*/ 1 w 289"/>
                <a:gd name="T81" fmla="*/ 4 h 453"/>
                <a:gd name="T82" fmla="*/ 1 w 289"/>
                <a:gd name="T83" fmla="*/ 4 h 453"/>
                <a:gd name="T84" fmla="*/ 1 w 289"/>
                <a:gd name="T85" fmla="*/ 4 h 453"/>
                <a:gd name="T86" fmla="*/ 1 w 289"/>
                <a:gd name="T87" fmla="*/ 4 h 453"/>
                <a:gd name="T88" fmla="*/ 1 w 289"/>
                <a:gd name="T89" fmla="*/ 3 h 453"/>
                <a:gd name="T90" fmla="*/ 1 w 289"/>
                <a:gd name="T91" fmla="*/ 3 h 453"/>
                <a:gd name="T92" fmla="*/ 1 w 289"/>
                <a:gd name="T93" fmla="*/ 3 h 453"/>
                <a:gd name="T94" fmla="*/ 1 w 289"/>
                <a:gd name="T95" fmla="*/ 3 h 453"/>
                <a:gd name="T96" fmla="*/ 1 w 289"/>
                <a:gd name="T97" fmla="*/ 3 h 453"/>
                <a:gd name="T98" fmla="*/ 2 w 289"/>
                <a:gd name="T99" fmla="*/ 3 h 453"/>
                <a:gd name="T100" fmla="*/ 2 w 289"/>
                <a:gd name="T101" fmla="*/ 3 h 453"/>
                <a:gd name="T102" fmla="*/ 2 w 289"/>
                <a:gd name="T103" fmla="*/ 3 h 453"/>
                <a:gd name="T104" fmla="*/ 2 w 289"/>
                <a:gd name="T105" fmla="*/ 2 h 453"/>
                <a:gd name="T106" fmla="*/ 2 w 289"/>
                <a:gd name="T107" fmla="*/ 2 h 453"/>
                <a:gd name="T108" fmla="*/ 2 w 289"/>
                <a:gd name="T109" fmla="*/ 1 h 453"/>
                <a:gd name="T110" fmla="*/ 2 w 289"/>
                <a:gd name="T111" fmla="*/ 1 h 453"/>
                <a:gd name="T112" fmla="*/ 2 w 289"/>
                <a:gd name="T113" fmla="*/ 1 h 453"/>
                <a:gd name="T114" fmla="*/ 2 w 289"/>
                <a:gd name="T115" fmla="*/ 0 h 4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89" h="453">
                  <a:moveTo>
                    <a:pt x="287" y="61"/>
                  </a:moveTo>
                  <a:lnTo>
                    <a:pt x="288" y="55"/>
                  </a:lnTo>
                  <a:lnTo>
                    <a:pt x="289" y="51"/>
                  </a:lnTo>
                  <a:lnTo>
                    <a:pt x="289" y="47"/>
                  </a:lnTo>
                  <a:lnTo>
                    <a:pt x="288" y="41"/>
                  </a:lnTo>
                  <a:lnTo>
                    <a:pt x="288" y="37"/>
                  </a:lnTo>
                  <a:lnTo>
                    <a:pt x="287" y="32"/>
                  </a:lnTo>
                  <a:lnTo>
                    <a:pt x="285" y="28"/>
                  </a:lnTo>
                  <a:lnTo>
                    <a:pt x="283" y="22"/>
                  </a:lnTo>
                  <a:lnTo>
                    <a:pt x="281" y="18"/>
                  </a:lnTo>
                  <a:lnTo>
                    <a:pt x="279" y="14"/>
                  </a:lnTo>
                  <a:lnTo>
                    <a:pt x="277" y="9"/>
                  </a:lnTo>
                  <a:lnTo>
                    <a:pt x="276" y="7"/>
                  </a:lnTo>
                  <a:lnTo>
                    <a:pt x="274" y="5"/>
                  </a:lnTo>
                  <a:lnTo>
                    <a:pt x="272" y="4"/>
                  </a:lnTo>
                  <a:lnTo>
                    <a:pt x="271" y="3"/>
                  </a:lnTo>
                  <a:lnTo>
                    <a:pt x="269" y="2"/>
                  </a:lnTo>
                  <a:lnTo>
                    <a:pt x="266" y="1"/>
                  </a:lnTo>
                  <a:lnTo>
                    <a:pt x="262" y="1"/>
                  </a:lnTo>
                  <a:lnTo>
                    <a:pt x="257" y="0"/>
                  </a:lnTo>
                  <a:lnTo>
                    <a:pt x="238" y="1"/>
                  </a:lnTo>
                  <a:lnTo>
                    <a:pt x="219" y="0"/>
                  </a:lnTo>
                  <a:lnTo>
                    <a:pt x="199" y="1"/>
                  </a:lnTo>
                  <a:lnTo>
                    <a:pt x="191" y="1"/>
                  </a:lnTo>
                  <a:lnTo>
                    <a:pt x="181" y="2"/>
                  </a:lnTo>
                  <a:lnTo>
                    <a:pt x="172" y="3"/>
                  </a:lnTo>
                  <a:lnTo>
                    <a:pt x="163" y="5"/>
                  </a:lnTo>
                  <a:lnTo>
                    <a:pt x="158" y="6"/>
                  </a:lnTo>
                  <a:lnTo>
                    <a:pt x="154" y="8"/>
                  </a:lnTo>
                  <a:lnTo>
                    <a:pt x="149" y="9"/>
                  </a:lnTo>
                  <a:lnTo>
                    <a:pt x="145" y="12"/>
                  </a:lnTo>
                  <a:lnTo>
                    <a:pt x="141" y="14"/>
                  </a:lnTo>
                  <a:lnTo>
                    <a:pt x="137" y="17"/>
                  </a:lnTo>
                  <a:lnTo>
                    <a:pt x="129" y="22"/>
                  </a:lnTo>
                  <a:lnTo>
                    <a:pt x="122" y="28"/>
                  </a:lnTo>
                  <a:lnTo>
                    <a:pt x="115" y="34"/>
                  </a:lnTo>
                  <a:lnTo>
                    <a:pt x="108" y="40"/>
                  </a:lnTo>
                  <a:lnTo>
                    <a:pt x="101" y="48"/>
                  </a:lnTo>
                  <a:lnTo>
                    <a:pt x="98" y="51"/>
                  </a:lnTo>
                  <a:lnTo>
                    <a:pt x="96" y="55"/>
                  </a:lnTo>
                  <a:lnTo>
                    <a:pt x="93" y="58"/>
                  </a:lnTo>
                  <a:lnTo>
                    <a:pt x="91" y="63"/>
                  </a:lnTo>
                  <a:lnTo>
                    <a:pt x="81" y="79"/>
                  </a:lnTo>
                  <a:lnTo>
                    <a:pt x="76" y="87"/>
                  </a:lnTo>
                  <a:lnTo>
                    <a:pt x="72" y="95"/>
                  </a:lnTo>
                  <a:lnTo>
                    <a:pt x="67" y="103"/>
                  </a:lnTo>
                  <a:lnTo>
                    <a:pt x="64" y="112"/>
                  </a:lnTo>
                  <a:lnTo>
                    <a:pt x="61" y="121"/>
                  </a:lnTo>
                  <a:lnTo>
                    <a:pt x="58" y="130"/>
                  </a:lnTo>
                  <a:lnTo>
                    <a:pt x="48" y="167"/>
                  </a:lnTo>
                  <a:lnTo>
                    <a:pt x="28" y="239"/>
                  </a:lnTo>
                  <a:lnTo>
                    <a:pt x="18" y="276"/>
                  </a:lnTo>
                  <a:lnTo>
                    <a:pt x="13" y="294"/>
                  </a:lnTo>
                  <a:lnTo>
                    <a:pt x="9" y="312"/>
                  </a:lnTo>
                  <a:lnTo>
                    <a:pt x="5" y="330"/>
                  </a:lnTo>
                  <a:lnTo>
                    <a:pt x="2" y="339"/>
                  </a:lnTo>
                  <a:lnTo>
                    <a:pt x="1" y="349"/>
                  </a:lnTo>
                  <a:lnTo>
                    <a:pt x="0" y="358"/>
                  </a:lnTo>
                  <a:lnTo>
                    <a:pt x="0" y="367"/>
                  </a:lnTo>
                  <a:lnTo>
                    <a:pt x="0" y="377"/>
                  </a:lnTo>
                  <a:lnTo>
                    <a:pt x="2" y="386"/>
                  </a:lnTo>
                  <a:lnTo>
                    <a:pt x="3" y="396"/>
                  </a:lnTo>
                  <a:lnTo>
                    <a:pt x="7" y="404"/>
                  </a:lnTo>
                  <a:lnTo>
                    <a:pt x="10" y="413"/>
                  </a:lnTo>
                  <a:lnTo>
                    <a:pt x="12" y="417"/>
                  </a:lnTo>
                  <a:lnTo>
                    <a:pt x="14" y="421"/>
                  </a:lnTo>
                  <a:lnTo>
                    <a:pt x="16" y="426"/>
                  </a:lnTo>
                  <a:lnTo>
                    <a:pt x="19" y="430"/>
                  </a:lnTo>
                  <a:lnTo>
                    <a:pt x="22" y="433"/>
                  </a:lnTo>
                  <a:lnTo>
                    <a:pt x="25" y="437"/>
                  </a:lnTo>
                  <a:lnTo>
                    <a:pt x="29" y="441"/>
                  </a:lnTo>
                  <a:lnTo>
                    <a:pt x="32" y="443"/>
                  </a:lnTo>
                  <a:lnTo>
                    <a:pt x="36" y="445"/>
                  </a:lnTo>
                  <a:lnTo>
                    <a:pt x="41" y="447"/>
                  </a:lnTo>
                  <a:lnTo>
                    <a:pt x="45" y="449"/>
                  </a:lnTo>
                  <a:lnTo>
                    <a:pt x="49" y="450"/>
                  </a:lnTo>
                  <a:lnTo>
                    <a:pt x="55" y="451"/>
                  </a:lnTo>
                  <a:lnTo>
                    <a:pt x="59" y="452"/>
                  </a:lnTo>
                  <a:lnTo>
                    <a:pt x="68" y="452"/>
                  </a:lnTo>
                  <a:lnTo>
                    <a:pt x="78" y="452"/>
                  </a:lnTo>
                  <a:lnTo>
                    <a:pt x="96" y="452"/>
                  </a:lnTo>
                  <a:lnTo>
                    <a:pt x="106" y="452"/>
                  </a:lnTo>
                  <a:lnTo>
                    <a:pt x="115" y="452"/>
                  </a:lnTo>
                  <a:lnTo>
                    <a:pt x="125" y="453"/>
                  </a:lnTo>
                  <a:lnTo>
                    <a:pt x="129" y="452"/>
                  </a:lnTo>
                  <a:lnTo>
                    <a:pt x="134" y="452"/>
                  </a:lnTo>
                  <a:lnTo>
                    <a:pt x="139" y="450"/>
                  </a:lnTo>
                  <a:lnTo>
                    <a:pt x="143" y="449"/>
                  </a:lnTo>
                  <a:lnTo>
                    <a:pt x="147" y="447"/>
                  </a:lnTo>
                  <a:lnTo>
                    <a:pt x="151" y="445"/>
                  </a:lnTo>
                  <a:lnTo>
                    <a:pt x="156" y="442"/>
                  </a:lnTo>
                  <a:lnTo>
                    <a:pt x="159" y="440"/>
                  </a:lnTo>
                  <a:lnTo>
                    <a:pt x="166" y="433"/>
                  </a:lnTo>
                  <a:lnTo>
                    <a:pt x="174" y="427"/>
                  </a:lnTo>
                  <a:lnTo>
                    <a:pt x="179" y="419"/>
                  </a:lnTo>
                  <a:lnTo>
                    <a:pt x="186" y="412"/>
                  </a:lnTo>
                  <a:lnTo>
                    <a:pt x="190" y="403"/>
                  </a:lnTo>
                  <a:lnTo>
                    <a:pt x="195" y="396"/>
                  </a:lnTo>
                  <a:lnTo>
                    <a:pt x="198" y="387"/>
                  </a:lnTo>
                  <a:lnTo>
                    <a:pt x="203" y="378"/>
                  </a:lnTo>
                  <a:lnTo>
                    <a:pt x="206" y="369"/>
                  </a:lnTo>
                  <a:lnTo>
                    <a:pt x="208" y="361"/>
                  </a:lnTo>
                  <a:lnTo>
                    <a:pt x="211" y="351"/>
                  </a:lnTo>
                  <a:lnTo>
                    <a:pt x="215" y="333"/>
                  </a:lnTo>
                  <a:lnTo>
                    <a:pt x="220" y="315"/>
                  </a:lnTo>
                  <a:lnTo>
                    <a:pt x="228" y="278"/>
                  </a:lnTo>
                  <a:lnTo>
                    <a:pt x="238" y="242"/>
                  </a:lnTo>
                  <a:lnTo>
                    <a:pt x="247" y="205"/>
                  </a:lnTo>
                  <a:lnTo>
                    <a:pt x="257" y="169"/>
                  </a:lnTo>
                  <a:lnTo>
                    <a:pt x="268" y="133"/>
                  </a:lnTo>
                  <a:lnTo>
                    <a:pt x="273" y="115"/>
                  </a:lnTo>
                  <a:lnTo>
                    <a:pt x="278" y="97"/>
                  </a:lnTo>
                  <a:lnTo>
                    <a:pt x="280" y="87"/>
                  </a:lnTo>
                  <a:lnTo>
                    <a:pt x="282" y="79"/>
                  </a:lnTo>
                  <a:lnTo>
                    <a:pt x="285" y="69"/>
                  </a:lnTo>
                  <a:lnTo>
                    <a:pt x="287"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74" name="Freeform 42"/>
            <p:cNvSpPr>
              <a:spLocks/>
            </p:cNvSpPr>
            <p:nvPr/>
          </p:nvSpPr>
          <p:spPr bwMode="auto">
            <a:xfrm>
              <a:off x="3342" y="840"/>
              <a:ext cx="6" cy="18"/>
            </a:xfrm>
            <a:custGeom>
              <a:avLst/>
              <a:gdLst>
                <a:gd name="T0" fmla="*/ 0 w 28"/>
                <a:gd name="T1" fmla="*/ 0 h 93"/>
                <a:gd name="T2" fmla="*/ 0 w 28"/>
                <a:gd name="T3" fmla="*/ 0 h 93"/>
                <a:gd name="T4" fmla="*/ 0 w 28"/>
                <a:gd name="T5" fmla="*/ 0 h 93"/>
                <a:gd name="T6" fmla="*/ 0 w 28"/>
                <a:gd name="T7" fmla="*/ 0 h 93"/>
                <a:gd name="T8" fmla="*/ 0 w 28"/>
                <a:gd name="T9" fmla="*/ 0 h 93"/>
                <a:gd name="T10" fmla="*/ 0 w 28"/>
                <a:gd name="T11" fmla="*/ 0 h 93"/>
                <a:gd name="T12" fmla="*/ 0 w 28"/>
                <a:gd name="T13" fmla="*/ 0 h 93"/>
                <a:gd name="T14" fmla="*/ 0 w 28"/>
                <a:gd name="T15" fmla="*/ 0 h 93"/>
                <a:gd name="T16" fmla="*/ 0 w 28"/>
                <a:gd name="T17" fmla="*/ 0 h 93"/>
                <a:gd name="T18" fmla="*/ 0 w 28"/>
                <a:gd name="T19" fmla="*/ 0 h 93"/>
                <a:gd name="T20" fmla="*/ 0 w 28"/>
                <a:gd name="T21" fmla="*/ 0 h 93"/>
                <a:gd name="T22" fmla="*/ 0 w 28"/>
                <a:gd name="T23" fmla="*/ 1 h 93"/>
                <a:gd name="T24" fmla="*/ 0 w 28"/>
                <a:gd name="T25" fmla="*/ 1 h 93"/>
                <a:gd name="T26" fmla="*/ 0 w 28"/>
                <a:gd name="T27" fmla="*/ 1 h 93"/>
                <a:gd name="T28" fmla="*/ 0 w 28"/>
                <a:gd name="T29" fmla="*/ 1 h 93"/>
                <a:gd name="T30" fmla="*/ 0 w 28"/>
                <a:gd name="T31" fmla="*/ 1 h 93"/>
                <a:gd name="T32" fmla="*/ 0 w 28"/>
                <a:gd name="T33" fmla="*/ 1 h 9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93">
                  <a:moveTo>
                    <a:pt x="4" y="0"/>
                  </a:moveTo>
                  <a:lnTo>
                    <a:pt x="3" y="5"/>
                  </a:lnTo>
                  <a:lnTo>
                    <a:pt x="1" y="11"/>
                  </a:lnTo>
                  <a:lnTo>
                    <a:pt x="1" y="18"/>
                  </a:lnTo>
                  <a:lnTo>
                    <a:pt x="0" y="24"/>
                  </a:lnTo>
                  <a:lnTo>
                    <a:pt x="0" y="31"/>
                  </a:lnTo>
                  <a:lnTo>
                    <a:pt x="1" y="37"/>
                  </a:lnTo>
                  <a:lnTo>
                    <a:pt x="2" y="43"/>
                  </a:lnTo>
                  <a:lnTo>
                    <a:pt x="3" y="50"/>
                  </a:lnTo>
                  <a:lnTo>
                    <a:pt x="5" y="56"/>
                  </a:lnTo>
                  <a:lnTo>
                    <a:pt x="7" y="61"/>
                  </a:lnTo>
                  <a:lnTo>
                    <a:pt x="10" y="67"/>
                  </a:lnTo>
                  <a:lnTo>
                    <a:pt x="14" y="72"/>
                  </a:lnTo>
                  <a:lnTo>
                    <a:pt x="20" y="83"/>
                  </a:lnTo>
                  <a:lnTo>
                    <a:pt x="24" y="88"/>
                  </a:lnTo>
                  <a:lnTo>
                    <a:pt x="26" y="91"/>
                  </a:lnTo>
                  <a:lnTo>
                    <a:pt x="28"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75" name="Line 43"/>
            <p:cNvSpPr>
              <a:spLocks noChangeShapeType="1"/>
            </p:cNvSpPr>
            <p:nvPr/>
          </p:nvSpPr>
          <p:spPr bwMode="auto">
            <a:xfrm flipH="1">
              <a:off x="3396" y="724"/>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76" name="Freeform 44"/>
            <p:cNvSpPr>
              <a:spLocks/>
            </p:cNvSpPr>
            <p:nvPr/>
          </p:nvSpPr>
          <p:spPr bwMode="auto">
            <a:xfrm>
              <a:off x="4749" y="774"/>
              <a:ext cx="57" cy="89"/>
            </a:xfrm>
            <a:custGeom>
              <a:avLst/>
              <a:gdLst>
                <a:gd name="T0" fmla="*/ 2 w 288"/>
                <a:gd name="T1" fmla="*/ 0 h 453"/>
                <a:gd name="T2" fmla="*/ 2 w 288"/>
                <a:gd name="T3" fmla="*/ 0 h 453"/>
                <a:gd name="T4" fmla="*/ 2 w 288"/>
                <a:gd name="T5" fmla="*/ 0 h 453"/>
                <a:gd name="T6" fmla="*/ 2 w 288"/>
                <a:gd name="T7" fmla="*/ 0 h 453"/>
                <a:gd name="T8" fmla="*/ 2 w 288"/>
                <a:gd name="T9" fmla="*/ 0 h 453"/>
                <a:gd name="T10" fmla="*/ 2 w 288"/>
                <a:gd name="T11" fmla="*/ 0 h 453"/>
                <a:gd name="T12" fmla="*/ 2 w 288"/>
                <a:gd name="T13" fmla="*/ 0 h 453"/>
                <a:gd name="T14" fmla="*/ 2 w 288"/>
                <a:gd name="T15" fmla="*/ 0 h 453"/>
                <a:gd name="T16" fmla="*/ 2 w 288"/>
                <a:gd name="T17" fmla="*/ 0 h 453"/>
                <a:gd name="T18" fmla="*/ 1 w 288"/>
                <a:gd name="T19" fmla="*/ 0 h 453"/>
                <a:gd name="T20" fmla="*/ 1 w 288"/>
                <a:gd name="T21" fmla="*/ 0 h 453"/>
                <a:gd name="T22" fmla="*/ 1 w 288"/>
                <a:gd name="T23" fmla="*/ 0 h 453"/>
                <a:gd name="T24" fmla="*/ 1 w 288"/>
                <a:gd name="T25" fmla="*/ 0 h 453"/>
                <a:gd name="T26" fmla="*/ 1 w 288"/>
                <a:gd name="T27" fmla="*/ 0 h 453"/>
                <a:gd name="T28" fmla="*/ 1 w 288"/>
                <a:gd name="T29" fmla="*/ 0 h 453"/>
                <a:gd name="T30" fmla="*/ 1 w 288"/>
                <a:gd name="T31" fmla="*/ 0 h 453"/>
                <a:gd name="T32" fmla="*/ 1 w 288"/>
                <a:gd name="T33" fmla="*/ 1 h 453"/>
                <a:gd name="T34" fmla="*/ 1 w 288"/>
                <a:gd name="T35" fmla="*/ 1 h 453"/>
                <a:gd name="T36" fmla="*/ 0 w 288"/>
                <a:gd name="T37" fmla="*/ 1 h 453"/>
                <a:gd name="T38" fmla="*/ 0 w 288"/>
                <a:gd name="T39" fmla="*/ 1 h 453"/>
                <a:gd name="T40" fmla="*/ 0 w 288"/>
                <a:gd name="T41" fmla="*/ 2 h 453"/>
                <a:gd name="T42" fmla="*/ 0 w 288"/>
                <a:gd name="T43" fmla="*/ 3 h 453"/>
                <a:gd name="T44" fmla="*/ 0 w 288"/>
                <a:gd name="T45" fmla="*/ 3 h 453"/>
                <a:gd name="T46" fmla="*/ 0 w 288"/>
                <a:gd name="T47" fmla="*/ 3 h 453"/>
                <a:gd name="T48" fmla="*/ 0 w 288"/>
                <a:gd name="T49" fmla="*/ 3 h 453"/>
                <a:gd name="T50" fmla="*/ 0 w 288"/>
                <a:gd name="T51" fmla="*/ 3 h 453"/>
                <a:gd name="T52" fmla="*/ 0 w 288"/>
                <a:gd name="T53" fmla="*/ 3 h 453"/>
                <a:gd name="T54" fmla="*/ 0 w 288"/>
                <a:gd name="T55" fmla="*/ 3 h 453"/>
                <a:gd name="T56" fmla="*/ 0 w 288"/>
                <a:gd name="T57" fmla="*/ 3 h 453"/>
                <a:gd name="T58" fmla="*/ 0 w 288"/>
                <a:gd name="T59" fmla="*/ 3 h 453"/>
                <a:gd name="T60" fmla="*/ 0 w 288"/>
                <a:gd name="T61" fmla="*/ 3 h 453"/>
                <a:gd name="T62" fmla="*/ 0 w 288"/>
                <a:gd name="T63" fmla="*/ 3 h 453"/>
                <a:gd name="T64" fmla="*/ 1 w 288"/>
                <a:gd name="T65" fmla="*/ 3 h 453"/>
                <a:gd name="T66" fmla="*/ 1 w 288"/>
                <a:gd name="T67" fmla="*/ 3 h 453"/>
                <a:gd name="T68" fmla="*/ 1 w 288"/>
                <a:gd name="T69" fmla="*/ 3 h 453"/>
                <a:gd name="T70" fmla="*/ 1 w 288"/>
                <a:gd name="T71" fmla="*/ 3 h 453"/>
                <a:gd name="T72" fmla="*/ 1 w 288"/>
                <a:gd name="T73" fmla="*/ 3 h 453"/>
                <a:gd name="T74" fmla="*/ 1 w 288"/>
                <a:gd name="T75" fmla="*/ 3 h 453"/>
                <a:gd name="T76" fmla="*/ 1 w 288"/>
                <a:gd name="T77" fmla="*/ 3 h 453"/>
                <a:gd name="T78" fmla="*/ 1 w 288"/>
                <a:gd name="T79" fmla="*/ 3 h 453"/>
                <a:gd name="T80" fmla="*/ 2 w 288"/>
                <a:gd name="T81" fmla="*/ 3 h 453"/>
                <a:gd name="T82" fmla="*/ 2 w 288"/>
                <a:gd name="T83" fmla="*/ 3 h 453"/>
                <a:gd name="T84" fmla="*/ 2 w 288"/>
                <a:gd name="T85" fmla="*/ 3 h 453"/>
                <a:gd name="T86" fmla="*/ 2 w 288"/>
                <a:gd name="T87" fmla="*/ 2 h 453"/>
                <a:gd name="T88" fmla="*/ 2 w 288"/>
                <a:gd name="T89" fmla="*/ 2 h 453"/>
                <a:gd name="T90" fmla="*/ 2 w 288"/>
                <a:gd name="T91" fmla="*/ 1 h 453"/>
                <a:gd name="T92" fmla="*/ 2 w 288"/>
                <a:gd name="T93" fmla="*/ 1 h 4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88" h="453">
                  <a:moveTo>
                    <a:pt x="287" y="60"/>
                  </a:moveTo>
                  <a:lnTo>
                    <a:pt x="288" y="56"/>
                  </a:lnTo>
                  <a:lnTo>
                    <a:pt x="288" y="51"/>
                  </a:lnTo>
                  <a:lnTo>
                    <a:pt x="288" y="46"/>
                  </a:lnTo>
                  <a:lnTo>
                    <a:pt x="288" y="42"/>
                  </a:lnTo>
                  <a:lnTo>
                    <a:pt x="287" y="38"/>
                  </a:lnTo>
                  <a:lnTo>
                    <a:pt x="287" y="32"/>
                  </a:lnTo>
                  <a:lnTo>
                    <a:pt x="285" y="28"/>
                  </a:lnTo>
                  <a:lnTo>
                    <a:pt x="284" y="23"/>
                  </a:lnTo>
                  <a:lnTo>
                    <a:pt x="281" y="18"/>
                  </a:lnTo>
                  <a:lnTo>
                    <a:pt x="279" y="13"/>
                  </a:lnTo>
                  <a:lnTo>
                    <a:pt x="278" y="11"/>
                  </a:lnTo>
                  <a:lnTo>
                    <a:pt x="277" y="9"/>
                  </a:lnTo>
                  <a:lnTo>
                    <a:pt x="275" y="8"/>
                  </a:lnTo>
                  <a:lnTo>
                    <a:pt x="274" y="6"/>
                  </a:lnTo>
                  <a:lnTo>
                    <a:pt x="272" y="5"/>
                  </a:lnTo>
                  <a:lnTo>
                    <a:pt x="271" y="3"/>
                  </a:lnTo>
                  <a:lnTo>
                    <a:pt x="269" y="2"/>
                  </a:lnTo>
                  <a:lnTo>
                    <a:pt x="267" y="1"/>
                  </a:lnTo>
                  <a:lnTo>
                    <a:pt x="264" y="1"/>
                  </a:lnTo>
                  <a:lnTo>
                    <a:pt x="262" y="0"/>
                  </a:lnTo>
                  <a:lnTo>
                    <a:pt x="257" y="0"/>
                  </a:lnTo>
                  <a:lnTo>
                    <a:pt x="247" y="0"/>
                  </a:lnTo>
                  <a:lnTo>
                    <a:pt x="237" y="0"/>
                  </a:lnTo>
                  <a:lnTo>
                    <a:pt x="228" y="0"/>
                  </a:lnTo>
                  <a:lnTo>
                    <a:pt x="219" y="0"/>
                  </a:lnTo>
                  <a:lnTo>
                    <a:pt x="209" y="0"/>
                  </a:lnTo>
                  <a:lnTo>
                    <a:pt x="200" y="0"/>
                  </a:lnTo>
                  <a:lnTo>
                    <a:pt x="191" y="1"/>
                  </a:lnTo>
                  <a:lnTo>
                    <a:pt x="181" y="1"/>
                  </a:lnTo>
                  <a:lnTo>
                    <a:pt x="177" y="2"/>
                  </a:lnTo>
                  <a:lnTo>
                    <a:pt x="172" y="3"/>
                  </a:lnTo>
                  <a:lnTo>
                    <a:pt x="168" y="5"/>
                  </a:lnTo>
                  <a:lnTo>
                    <a:pt x="163" y="6"/>
                  </a:lnTo>
                  <a:lnTo>
                    <a:pt x="158" y="7"/>
                  </a:lnTo>
                  <a:lnTo>
                    <a:pt x="154" y="8"/>
                  </a:lnTo>
                  <a:lnTo>
                    <a:pt x="149" y="10"/>
                  </a:lnTo>
                  <a:lnTo>
                    <a:pt x="145" y="12"/>
                  </a:lnTo>
                  <a:lnTo>
                    <a:pt x="141" y="14"/>
                  </a:lnTo>
                  <a:lnTo>
                    <a:pt x="137" y="16"/>
                  </a:lnTo>
                  <a:lnTo>
                    <a:pt x="133" y="19"/>
                  </a:lnTo>
                  <a:lnTo>
                    <a:pt x="129" y="23"/>
                  </a:lnTo>
                  <a:lnTo>
                    <a:pt x="122" y="28"/>
                  </a:lnTo>
                  <a:lnTo>
                    <a:pt x="115" y="34"/>
                  </a:lnTo>
                  <a:lnTo>
                    <a:pt x="108" y="41"/>
                  </a:lnTo>
                  <a:lnTo>
                    <a:pt x="102" y="47"/>
                  </a:lnTo>
                  <a:lnTo>
                    <a:pt x="98" y="51"/>
                  </a:lnTo>
                  <a:lnTo>
                    <a:pt x="95" y="55"/>
                  </a:lnTo>
                  <a:lnTo>
                    <a:pt x="93" y="59"/>
                  </a:lnTo>
                  <a:lnTo>
                    <a:pt x="91" y="62"/>
                  </a:lnTo>
                  <a:lnTo>
                    <a:pt x="81" y="79"/>
                  </a:lnTo>
                  <a:lnTo>
                    <a:pt x="76" y="87"/>
                  </a:lnTo>
                  <a:lnTo>
                    <a:pt x="72" y="95"/>
                  </a:lnTo>
                  <a:lnTo>
                    <a:pt x="70" y="99"/>
                  </a:lnTo>
                  <a:lnTo>
                    <a:pt x="67" y="104"/>
                  </a:lnTo>
                  <a:lnTo>
                    <a:pt x="65" y="108"/>
                  </a:lnTo>
                  <a:lnTo>
                    <a:pt x="63" y="112"/>
                  </a:lnTo>
                  <a:lnTo>
                    <a:pt x="61" y="122"/>
                  </a:lnTo>
                  <a:lnTo>
                    <a:pt x="58" y="130"/>
                  </a:lnTo>
                  <a:lnTo>
                    <a:pt x="48" y="166"/>
                  </a:lnTo>
                  <a:lnTo>
                    <a:pt x="39" y="203"/>
                  </a:lnTo>
                  <a:lnTo>
                    <a:pt x="28" y="239"/>
                  </a:lnTo>
                  <a:lnTo>
                    <a:pt x="18" y="275"/>
                  </a:lnTo>
                  <a:lnTo>
                    <a:pt x="13" y="293"/>
                  </a:lnTo>
                  <a:lnTo>
                    <a:pt x="9" y="312"/>
                  </a:lnTo>
                  <a:lnTo>
                    <a:pt x="5" y="330"/>
                  </a:lnTo>
                  <a:lnTo>
                    <a:pt x="3" y="340"/>
                  </a:lnTo>
                  <a:lnTo>
                    <a:pt x="1" y="348"/>
                  </a:lnTo>
                  <a:lnTo>
                    <a:pt x="0" y="354"/>
                  </a:lnTo>
                  <a:lnTo>
                    <a:pt x="0" y="358"/>
                  </a:lnTo>
                  <a:lnTo>
                    <a:pt x="0" y="362"/>
                  </a:lnTo>
                  <a:lnTo>
                    <a:pt x="0" y="368"/>
                  </a:lnTo>
                  <a:lnTo>
                    <a:pt x="0" y="372"/>
                  </a:lnTo>
                  <a:lnTo>
                    <a:pt x="0" y="377"/>
                  </a:lnTo>
                  <a:lnTo>
                    <a:pt x="1" y="381"/>
                  </a:lnTo>
                  <a:lnTo>
                    <a:pt x="1" y="387"/>
                  </a:lnTo>
                  <a:lnTo>
                    <a:pt x="3" y="391"/>
                  </a:lnTo>
                  <a:lnTo>
                    <a:pt x="4" y="395"/>
                  </a:lnTo>
                  <a:lnTo>
                    <a:pt x="6" y="400"/>
                  </a:lnTo>
                  <a:lnTo>
                    <a:pt x="7" y="405"/>
                  </a:lnTo>
                  <a:lnTo>
                    <a:pt x="8" y="409"/>
                  </a:lnTo>
                  <a:lnTo>
                    <a:pt x="10" y="413"/>
                  </a:lnTo>
                  <a:lnTo>
                    <a:pt x="12" y="418"/>
                  </a:lnTo>
                  <a:lnTo>
                    <a:pt x="14" y="422"/>
                  </a:lnTo>
                  <a:lnTo>
                    <a:pt x="16" y="426"/>
                  </a:lnTo>
                  <a:lnTo>
                    <a:pt x="20" y="429"/>
                  </a:lnTo>
                  <a:lnTo>
                    <a:pt x="22" y="434"/>
                  </a:lnTo>
                  <a:lnTo>
                    <a:pt x="25" y="437"/>
                  </a:lnTo>
                  <a:lnTo>
                    <a:pt x="29" y="440"/>
                  </a:lnTo>
                  <a:lnTo>
                    <a:pt x="32" y="443"/>
                  </a:lnTo>
                  <a:lnTo>
                    <a:pt x="37" y="445"/>
                  </a:lnTo>
                  <a:lnTo>
                    <a:pt x="41" y="447"/>
                  </a:lnTo>
                  <a:lnTo>
                    <a:pt x="45" y="450"/>
                  </a:lnTo>
                  <a:lnTo>
                    <a:pt x="49" y="451"/>
                  </a:lnTo>
                  <a:lnTo>
                    <a:pt x="55" y="452"/>
                  </a:lnTo>
                  <a:lnTo>
                    <a:pt x="59" y="452"/>
                  </a:lnTo>
                  <a:lnTo>
                    <a:pt x="63" y="453"/>
                  </a:lnTo>
                  <a:lnTo>
                    <a:pt x="69" y="453"/>
                  </a:lnTo>
                  <a:lnTo>
                    <a:pt x="78" y="453"/>
                  </a:lnTo>
                  <a:lnTo>
                    <a:pt x="96" y="452"/>
                  </a:lnTo>
                  <a:lnTo>
                    <a:pt x="106" y="453"/>
                  </a:lnTo>
                  <a:lnTo>
                    <a:pt x="115" y="453"/>
                  </a:lnTo>
                  <a:lnTo>
                    <a:pt x="121" y="453"/>
                  </a:lnTo>
                  <a:lnTo>
                    <a:pt x="125" y="453"/>
                  </a:lnTo>
                  <a:lnTo>
                    <a:pt x="129" y="453"/>
                  </a:lnTo>
                  <a:lnTo>
                    <a:pt x="135" y="452"/>
                  </a:lnTo>
                  <a:lnTo>
                    <a:pt x="139" y="451"/>
                  </a:lnTo>
                  <a:lnTo>
                    <a:pt x="143" y="450"/>
                  </a:lnTo>
                  <a:lnTo>
                    <a:pt x="147" y="447"/>
                  </a:lnTo>
                  <a:lnTo>
                    <a:pt x="152" y="444"/>
                  </a:lnTo>
                  <a:lnTo>
                    <a:pt x="156" y="442"/>
                  </a:lnTo>
                  <a:lnTo>
                    <a:pt x="159" y="439"/>
                  </a:lnTo>
                  <a:lnTo>
                    <a:pt x="163" y="436"/>
                  </a:lnTo>
                  <a:lnTo>
                    <a:pt x="167" y="434"/>
                  </a:lnTo>
                  <a:lnTo>
                    <a:pt x="170" y="430"/>
                  </a:lnTo>
                  <a:lnTo>
                    <a:pt x="174" y="426"/>
                  </a:lnTo>
                  <a:lnTo>
                    <a:pt x="176" y="423"/>
                  </a:lnTo>
                  <a:lnTo>
                    <a:pt x="179" y="420"/>
                  </a:lnTo>
                  <a:lnTo>
                    <a:pt x="182" y="416"/>
                  </a:lnTo>
                  <a:lnTo>
                    <a:pt x="186" y="412"/>
                  </a:lnTo>
                  <a:lnTo>
                    <a:pt x="188" y="408"/>
                  </a:lnTo>
                  <a:lnTo>
                    <a:pt x="190" y="404"/>
                  </a:lnTo>
                  <a:lnTo>
                    <a:pt x="192" y="400"/>
                  </a:lnTo>
                  <a:lnTo>
                    <a:pt x="194" y="395"/>
                  </a:lnTo>
                  <a:lnTo>
                    <a:pt x="198" y="387"/>
                  </a:lnTo>
                  <a:lnTo>
                    <a:pt x="203" y="378"/>
                  </a:lnTo>
                  <a:lnTo>
                    <a:pt x="205" y="370"/>
                  </a:lnTo>
                  <a:lnTo>
                    <a:pt x="208" y="360"/>
                  </a:lnTo>
                  <a:lnTo>
                    <a:pt x="211" y="352"/>
                  </a:lnTo>
                  <a:lnTo>
                    <a:pt x="213" y="342"/>
                  </a:lnTo>
                  <a:lnTo>
                    <a:pt x="215" y="334"/>
                  </a:lnTo>
                  <a:lnTo>
                    <a:pt x="220" y="315"/>
                  </a:lnTo>
                  <a:lnTo>
                    <a:pt x="228" y="278"/>
                  </a:lnTo>
                  <a:lnTo>
                    <a:pt x="238" y="242"/>
                  </a:lnTo>
                  <a:lnTo>
                    <a:pt x="247" y="206"/>
                  </a:lnTo>
                  <a:lnTo>
                    <a:pt x="257" y="170"/>
                  </a:lnTo>
                  <a:lnTo>
                    <a:pt x="268" y="133"/>
                  </a:lnTo>
                  <a:lnTo>
                    <a:pt x="273" y="115"/>
                  </a:lnTo>
                  <a:lnTo>
                    <a:pt x="278" y="97"/>
                  </a:lnTo>
                  <a:lnTo>
                    <a:pt x="280" y="88"/>
                  </a:lnTo>
                  <a:lnTo>
                    <a:pt x="283" y="78"/>
                  </a:lnTo>
                  <a:lnTo>
                    <a:pt x="284" y="69"/>
                  </a:lnTo>
                  <a:lnTo>
                    <a:pt x="287" y="6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77" name="Freeform 45"/>
            <p:cNvSpPr>
              <a:spLocks/>
            </p:cNvSpPr>
            <p:nvPr/>
          </p:nvSpPr>
          <p:spPr bwMode="auto">
            <a:xfrm>
              <a:off x="4790" y="845"/>
              <a:ext cx="5" cy="18"/>
            </a:xfrm>
            <a:custGeom>
              <a:avLst/>
              <a:gdLst>
                <a:gd name="T0" fmla="*/ 0 w 28"/>
                <a:gd name="T1" fmla="*/ 0 h 95"/>
                <a:gd name="T2" fmla="*/ 0 w 28"/>
                <a:gd name="T3" fmla="*/ 0 h 95"/>
                <a:gd name="T4" fmla="*/ 0 w 28"/>
                <a:gd name="T5" fmla="*/ 0 h 95"/>
                <a:gd name="T6" fmla="*/ 0 w 28"/>
                <a:gd name="T7" fmla="*/ 0 h 95"/>
                <a:gd name="T8" fmla="*/ 0 w 28"/>
                <a:gd name="T9" fmla="*/ 0 h 95"/>
                <a:gd name="T10" fmla="*/ 0 w 28"/>
                <a:gd name="T11" fmla="*/ 0 h 95"/>
                <a:gd name="T12" fmla="*/ 0 w 28"/>
                <a:gd name="T13" fmla="*/ 0 h 95"/>
                <a:gd name="T14" fmla="*/ 0 w 28"/>
                <a:gd name="T15" fmla="*/ 0 h 95"/>
                <a:gd name="T16" fmla="*/ 0 w 28"/>
                <a:gd name="T17" fmla="*/ 0 h 95"/>
                <a:gd name="T18" fmla="*/ 0 w 28"/>
                <a:gd name="T19" fmla="*/ 0 h 95"/>
                <a:gd name="T20" fmla="*/ 0 w 28"/>
                <a:gd name="T21" fmla="*/ 0 h 95"/>
                <a:gd name="T22" fmla="*/ 0 w 28"/>
                <a:gd name="T23" fmla="*/ 0 h 95"/>
                <a:gd name="T24" fmla="*/ 0 w 28"/>
                <a:gd name="T25" fmla="*/ 0 h 95"/>
                <a:gd name="T26" fmla="*/ 0 w 28"/>
                <a:gd name="T27" fmla="*/ 0 h 95"/>
                <a:gd name="T28" fmla="*/ 0 w 28"/>
                <a:gd name="T29" fmla="*/ 1 h 95"/>
                <a:gd name="T30" fmla="*/ 0 w 28"/>
                <a:gd name="T31" fmla="*/ 1 h 95"/>
                <a:gd name="T32" fmla="*/ 0 w 28"/>
                <a:gd name="T33" fmla="*/ 1 h 95"/>
                <a:gd name="T34" fmla="*/ 0 w 28"/>
                <a:gd name="T35" fmla="*/ 1 h 95"/>
                <a:gd name="T36" fmla="*/ 0 w 28"/>
                <a:gd name="T37" fmla="*/ 1 h 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8" h="95">
                  <a:moveTo>
                    <a:pt x="4" y="0"/>
                  </a:moveTo>
                  <a:lnTo>
                    <a:pt x="2" y="6"/>
                  </a:lnTo>
                  <a:lnTo>
                    <a:pt x="1" y="13"/>
                  </a:lnTo>
                  <a:lnTo>
                    <a:pt x="1" y="19"/>
                  </a:lnTo>
                  <a:lnTo>
                    <a:pt x="0" y="26"/>
                  </a:lnTo>
                  <a:lnTo>
                    <a:pt x="0" y="32"/>
                  </a:lnTo>
                  <a:lnTo>
                    <a:pt x="1" y="38"/>
                  </a:lnTo>
                  <a:lnTo>
                    <a:pt x="1" y="45"/>
                  </a:lnTo>
                  <a:lnTo>
                    <a:pt x="3" y="51"/>
                  </a:lnTo>
                  <a:lnTo>
                    <a:pt x="4" y="53"/>
                  </a:lnTo>
                  <a:lnTo>
                    <a:pt x="5" y="56"/>
                  </a:lnTo>
                  <a:lnTo>
                    <a:pt x="6" y="60"/>
                  </a:lnTo>
                  <a:lnTo>
                    <a:pt x="7" y="63"/>
                  </a:lnTo>
                  <a:lnTo>
                    <a:pt x="10" y="68"/>
                  </a:lnTo>
                  <a:lnTo>
                    <a:pt x="14" y="73"/>
                  </a:lnTo>
                  <a:lnTo>
                    <a:pt x="20" y="84"/>
                  </a:lnTo>
                  <a:lnTo>
                    <a:pt x="24" y="89"/>
                  </a:lnTo>
                  <a:lnTo>
                    <a:pt x="25" y="92"/>
                  </a:lnTo>
                  <a:lnTo>
                    <a:pt x="28" y="9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78" name="Line 46"/>
            <p:cNvSpPr>
              <a:spLocks noChangeShapeType="1"/>
            </p:cNvSpPr>
            <p:nvPr/>
          </p:nvSpPr>
          <p:spPr bwMode="auto">
            <a:xfrm flipH="1">
              <a:off x="4872" y="729"/>
              <a:ext cx="12"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79" name="Line 47"/>
            <p:cNvSpPr>
              <a:spLocks noChangeShapeType="1"/>
            </p:cNvSpPr>
            <p:nvPr/>
          </p:nvSpPr>
          <p:spPr bwMode="auto">
            <a:xfrm flipH="1">
              <a:off x="4845" y="729"/>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80" name="Line 48"/>
            <p:cNvSpPr>
              <a:spLocks noChangeShapeType="1"/>
            </p:cNvSpPr>
            <p:nvPr/>
          </p:nvSpPr>
          <p:spPr bwMode="auto">
            <a:xfrm>
              <a:off x="4196" y="1667"/>
              <a:ext cx="13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81" name="Freeform 49"/>
            <p:cNvSpPr>
              <a:spLocks/>
            </p:cNvSpPr>
            <p:nvPr/>
          </p:nvSpPr>
          <p:spPr bwMode="auto">
            <a:xfrm>
              <a:off x="3300" y="2206"/>
              <a:ext cx="6" cy="19"/>
            </a:xfrm>
            <a:custGeom>
              <a:avLst/>
              <a:gdLst>
                <a:gd name="T0" fmla="*/ 0 w 28"/>
                <a:gd name="T1" fmla="*/ 0 h 94"/>
                <a:gd name="T2" fmla="*/ 0 w 28"/>
                <a:gd name="T3" fmla="*/ 0 h 94"/>
                <a:gd name="T4" fmla="*/ 0 w 28"/>
                <a:gd name="T5" fmla="*/ 0 h 94"/>
                <a:gd name="T6" fmla="*/ 0 w 28"/>
                <a:gd name="T7" fmla="*/ 0 h 94"/>
                <a:gd name="T8" fmla="*/ 0 w 28"/>
                <a:gd name="T9" fmla="*/ 0 h 94"/>
                <a:gd name="T10" fmla="*/ 0 w 28"/>
                <a:gd name="T11" fmla="*/ 0 h 94"/>
                <a:gd name="T12" fmla="*/ 0 w 28"/>
                <a:gd name="T13" fmla="*/ 0 h 94"/>
                <a:gd name="T14" fmla="*/ 0 w 28"/>
                <a:gd name="T15" fmla="*/ 0 h 94"/>
                <a:gd name="T16" fmla="*/ 0 w 28"/>
                <a:gd name="T17" fmla="*/ 0 h 94"/>
                <a:gd name="T18" fmla="*/ 0 w 28"/>
                <a:gd name="T19" fmla="*/ 0 h 94"/>
                <a:gd name="T20" fmla="*/ 0 w 28"/>
                <a:gd name="T21" fmla="*/ 0 h 94"/>
                <a:gd name="T22" fmla="*/ 0 w 28"/>
                <a:gd name="T23" fmla="*/ 0 h 94"/>
                <a:gd name="T24" fmla="*/ 0 w 28"/>
                <a:gd name="T25" fmla="*/ 0 h 94"/>
                <a:gd name="T26" fmla="*/ 0 w 28"/>
                <a:gd name="T27" fmla="*/ 0 h 94"/>
                <a:gd name="T28" fmla="*/ 0 w 28"/>
                <a:gd name="T29" fmla="*/ 0 h 94"/>
                <a:gd name="T30" fmla="*/ 0 w 28"/>
                <a:gd name="T31" fmla="*/ 0 h 94"/>
                <a:gd name="T32" fmla="*/ 0 w 28"/>
                <a:gd name="T33" fmla="*/ 0 h 94"/>
                <a:gd name="T34" fmla="*/ 0 w 28"/>
                <a:gd name="T35" fmla="*/ 0 h 94"/>
                <a:gd name="T36" fmla="*/ 0 w 28"/>
                <a:gd name="T37" fmla="*/ 0 h 94"/>
                <a:gd name="T38" fmla="*/ 0 w 28"/>
                <a:gd name="T39" fmla="*/ 0 h 94"/>
                <a:gd name="T40" fmla="*/ 0 w 28"/>
                <a:gd name="T41" fmla="*/ 1 h 94"/>
                <a:gd name="T42" fmla="*/ 0 w 28"/>
                <a:gd name="T43" fmla="*/ 1 h 94"/>
                <a:gd name="T44" fmla="*/ 0 w 28"/>
                <a:gd name="T45" fmla="*/ 1 h 94"/>
                <a:gd name="T46" fmla="*/ 0 w 28"/>
                <a:gd name="T47" fmla="*/ 1 h 94"/>
                <a:gd name="T48" fmla="*/ 0 w 28"/>
                <a:gd name="T49" fmla="*/ 1 h 94"/>
                <a:gd name="T50" fmla="*/ 0 w 28"/>
                <a:gd name="T51" fmla="*/ 1 h 94"/>
                <a:gd name="T52" fmla="*/ 0 w 28"/>
                <a:gd name="T53" fmla="*/ 1 h 94"/>
                <a:gd name="T54" fmla="*/ 0 w 28"/>
                <a:gd name="T55" fmla="*/ 1 h 94"/>
                <a:gd name="T56" fmla="*/ 0 w 28"/>
                <a:gd name="T57" fmla="*/ 1 h 9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8" h="94">
                  <a:moveTo>
                    <a:pt x="4" y="0"/>
                  </a:moveTo>
                  <a:lnTo>
                    <a:pt x="3" y="3"/>
                  </a:lnTo>
                  <a:lnTo>
                    <a:pt x="2" y="6"/>
                  </a:lnTo>
                  <a:lnTo>
                    <a:pt x="2" y="9"/>
                  </a:lnTo>
                  <a:lnTo>
                    <a:pt x="1" y="12"/>
                  </a:lnTo>
                  <a:lnTo>
                    <a:pt x="1" y="15"/>
                  </a:lnTo>
                  <a:lnTo>
                    <a:pt x="0" y="18"/>
                  </a:lnTo>
                  <a:lnTo>
                    <a:pt x="0" y="22"/>
                  </a:lnTo>
                  <a:lnTo>
                    <a:pt x="0" y="25"/>
                  </a:lnTo>
                  <a:lnTo>
                    <a:pt x="0" y="28"/>
                  </a:lnTo>
                  <a:lnTo>
                    <a:pt x="0" y="31"/>
                  </a:lnTo>
                  <a:lnTo>
                    <a:pt x="0" y="34"/>
                  </a:lnTo>
                  <a:lnTo>
                    <a:pt x="0" y="38"/>
                  </a:lnTo>
                  <a:lnTo>
                    <a:pt x="1" y="41"/>
                  </a:lnTo>
                  <a:lnTo>
                    <a:pt x="1" y="44"/>
                  </a:lnTo>
                  <a:lnTo>
                    <a:pt x="2" y="47"/>
                  </a:lnTo>
                  <a:lnTo>
                    <a:pt x="3" y="50"/>
                  </a:lnTo>
                  <a:lnTo>
                    <a:pt x="3" y="54"/>
                  </a:lnTo>
                  <a:lnTo>
                    <a:pt x="4" y="56"/>
                  </a:lnTo>
                  <a:lnTo>
                    <a:pt x="6" y="59"/>
                  </a:lnTo>
                  <a:lnTo>
                    <a:pt x="7" y="62"/>
                  </a:lnTo>
                  <a:lnTo>
                    <a:pt x="9" y="64"/>
                  </a:lnTo>
                  <a:lnTo>
                    <a:pt x="11" y="67"/>
                  </a:lnTo>
                  <a:lnTo>
                    <a:pt x="14" y="73"/>
                  </a:lnTo>
                  <a:lnTo>
                    <a:pt x="20" y="83"/>
                  </a:lnTo>
                  <a:lnTo>
                    <a:pt x="22" y="87"/>
                  </a:lnTo>
                  <a:lnTo>
                    <a:pt x="23" y="89"/>
                  </a:lnTo>
                  <a:lnTo>
                    <a:pt x="26" y="92"/>
                  </a:lnTo>
                  <a:lnTo>
                    <a:pt x="28"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82" name="Freeform 50"/>
            <p:cNvSpPr>
              <a:spLocks/>
            </p:cNvSpPr>
            <p:nvPr/>
          </p:nvSpPr>
          <p:spPr bwMode="auto">
            <a:xfrm>
              <a:off x="3260" y="2135"/>
              <a:ext cx="57" cy="90"/>
            </a:xfrm>
            <a:custGeom>
              <a:avLst/>
              <a:gdLst>
                <a:gd name="T0" fmla="*/ 2 w 287"/>
                <a:gd name="T1" fmla="*/ 0 h 453"/>
                <a:gd name="T2" fmla="*/ 2 w 287"/>
                <a:gd name="T3" fmla="*/ 0 h 453"/>
                <a:gd name="T4" fmla="*/ 2 w 287"/>
                <a:gd name="T5" fmla="*/ 0 h 453"/>
                <a:gd name="T6" fmla="*/ 2 w 287"/>
                <a:gd name="T7" fmla="*/ 0 h 453"/>
                <a:gd name="T8" fmla="*/ 2 w 287"/>
                <a:gd name="T9" fmla="*/ 0 h 453"/>
                <a:gd name="T10" fmla="*/ 2 w 287"/>
                <a:gd name="T11" fmla="*/ 0 h 453"/>
                <a:gd name="T12" fmla="*/ 2 w 287"/>
                <a:gd name="T13" fmla="*/ 0 h 453"/>
                <a:gd name="T14" fmla="*/ 2 w 287"/>
                <a:gd name="T15" fmla="*/ 0 h 453"/>
                <a:gd name="T16" fmla="*/ 2 w 287"/>
                <a:gd name="T17" fmla="*/ 0 h 453"/>
                <a:gd name="T18" fmla="*/ 2 w 287"/>
                <a:gd name="T19" fmla="*/ 0 h 453"/>
                <a:gd name="T20" fmla="*/ 1 w 287"/>
                <a:gd name="T21" fmla="*/ 0 h 453"/>
                <a:gd name="T22" fmla="*/ 1 w 287"/>
                <a:gd name="T23" fmla="*/ 0 h 453"/>
                <a:gd name="T24" fmla="*/ 1 w 287"/>
                <a:gd name="T25" fmla="*/ 0 h 453"/>
                <a:gd name="T26" fmla="*/ 1 w 287"/>
                <a:gd name="T27" fmla="*/ 0 h 453"/>
                <a:gd name="T28" fmla="*/ 1 w 287"/>
                <a:gd name="T29" fmla="*/ 0 h 453"/>
                <a:gd name="T30" fmla="*/ 1 w 287"/>
                <a:gd name="T31" fmla="*/ 0 h 453"/>
                <a:gd name="T32" fmla="*/ 1 w 287"/>
                <a:gd name="T33" fmla="*/ 0 h 453"/>
                <a:gd name="T34" fmla="*/ 1 w 287"/>
                <a:gd name="T35" fmla="*/ 1 h 453"/>
                <a:gd name="T36" fmla="*/ 1 w 287"/>
                <a:gd name="T37" fmla="*/ 1 h 453"/>
                <a:gd name="T38" fmla="*/ 0 w 287"/>
                <a:gd name="T39" fmla="*/ 1 h 453"/>
                <a:gd name="T40" fmla="*/ 0 w 287"/>
                <a:gd name="T41" fmla="*/ 1 h 453"/>
                <a:gd name="T42" fmla="*/ 0 w 287"/>
                <a:gd name="T43" fmla="*/ 2 h 453"/>
                <a:gd name="T44" fmla="*/ 0 w 287"/>
                <a:gd name="T45" fmla="*/ 2 h 453"/>
                <a:gd name="T46" fmla="*/ 0 w 287"/>
                <a:gd name="T47" fmla="*/ 3 h 453"/>
                <a:gd name="T48" fmla="*/ 0 w 287"/>
                <a:gd name="T49" fmla="*/ 3 h 453"/>
                <a:gd name="T50" fmla="*/ 0 w 287"/>
                <a:gd name="T51" fmla="*/ 3 h 453"/>
                <a:gd name="T52" fmla="*/ 0 w 287"/>
                <a:gd name="T53" fmla="*/ 3 h 453"/>
                <a:gd name="T54" fmla="*/ 0 w 287"/>
                <a:gd name="T55" fmla="*/ 3 h 453"/>
                <a:gd name="T56" fmla="*/ 0 w 287"/>
                <a:gd name="T57" fmla="*/ 3 h 453"/>
                <a:gd name="T58" fmla="*/ 0 w 287"/>
                <a:gd name="T59" fmla="*/ 3 h 453"/>
                <a:gd name="T60" fmla="*/ 0 w 287"/>
                <a:gd name="T61" fmla="*/ 3 h 453"/>
                <a:gd name="T62" fmla="*/ 0 w 287"/>
                <a:gd name="T63" fmla="*/ 3 h 453"/>
                <a:gd name="T64" fmla="*/ 0 w 287"/>
                <a:gd name="T65" fmla="*/ 4 h 453"/>
                <a:gd name="T66" fmla="*/ 0 w 287"/>
                <a:gd name="T67" fmla="*/ 4 h 453"/>
                <a:gd name="T68" fmla="*/ 1 w 287"/>
                <a:gd name="T69" fmla="*/ 4 h 453"/>
                <a:gd name="T70" fmla="*/ 1 w 287"/>
                <a:gd name="T71" fmla="*/ 4 h 453"/>
                <a:gd name="T72" fmla="*/ 1 w 287"/>
                <a:gd name="T73" fmla="*/ 4 h 453"/>
                <a:gd name="T74" fmla="*/ 1 w 287"/>
                <a:gd name="T75" fmla="*/ 4 h 453"/>
                <a:gd name="T76" fmla="*/ 1 w 287"/>
                <a:gd name="T77" fmla="*/ 4 h 453"/>
                <a:gd name="T78" fmla="*/ 1 w 287"/>
                <a:gd name="T79" fmla="*/ 3 h 453"/>
                <a:gd name="T80" fmla="*/ 1 w 287"/>
                <a:gd name="T81" fmla="*/ 3 h 453"/>
                <a:gd name="T82" fmla="*/ 1 w 287"/>
                <a:gd name="T83" fmla="*/ 3 h 453"/>
                <a:gd name="T84" fmla="*/ 1 w 287"/>
                <a:gd name="T85" fmla="*/ 3 h 453"/>
                <a:gd name="T86" fmla="*/ 2 w 287"/>
                <a:gd name="T87" fmla="*/ 3 h 453"/>
                <a:gd name="T88" fmla="*/ 2 w 287"/>
                <a:gd name="T89" fmla="*/ 3 h 453"/>
                <a:gd name="T90" fmla="*/ 2 w 287"/>
                <a:gd name="T91" fmla="*/ 3 h 453"/>
                <a:gd name="T92" fmla="*/ 2 w 287"/>
                <a:gd name="T93" fmla="*/ 2 h 453"/>
                <a:gd name="T94" fmla="*/ 2 w 287"/>
                <a:gd name="T95" fmla="*/ 2 h 453"/>
                <a:gd name="T96" fmla="*/ 2 w 287"/>
                <a:gd name="T97" fmla="*/ 1 h 453"/>
                <a:gd name="T98" fmla="*/ 2 w 287"/>
                <a:gd name="T99" fmla="*/ 1 h 453"/>
                <a:gd name="T100" fmla="*/ 2 w 287"/>
                <a:gd name="T101" fmla="*/ 1 h 4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87" h="453">
                  <a:moveTo>
                    <a:pt x="286" y="60"/>
                  </a:moveTo>
                  <a:lnTo>
                    <a:pt x="286" y="58"/>
                  </a:lnTo>
                  <a:lnTo>
                    <a:pt x="287" y="55"/>
                  </a:lnTo>
                  <a:lnTo>
                    <a:pt x="287" y="53"/>
                  </a:lnTo>
                  <a:lnTo>
                    <a:pt x="287" y="51"/>
                  </a:lnTo>
                  <a:lnTo>
                    <a:pt x="287" y="49"/>
                  </a:lnTo>
                  <a:lnTo>
                    <a:pt x="287" y="46"/>
                  </a:lnTo>
                  <a:lnTo>
                    <a:pt x="287" y="44"/>
                  </a:lnTo>
                  <a:lnTo>
                    <a:pt x="287" y="41"/>
                  </a:lnTo>
                  <a:lnTo>
                    <a:pt x="287" y="39"/>
                  </a:lnTo>
                  <a:lnTo>
                    <a:pt x="286" y="37"/>
                  </a:lnTo>
                  <a:lnTo>
                    <a:pt x="286" y="35"/>
                  </a:lnTo>
                  <a:lnTo>
                    <a:pt x="285" y="31"/>
                  </a:lnTo>
                  <a:lnTo>
                    <a:pt x="284" y="27"/>
                  </a:lnTo>
                  <a:lnTo>
                    <a:pt x="283" y="22"/>
                  </a:lnTo>
                  <a:lnTo>
                    <a:pt x="282" y="20"/>
                  </a:lnTo>
                  <a:lnTo>
                    <a:pt x="281" y="18"/>
                  </a:lnTo>
                  <a:lnTo>
                    <a:pt x="280" y="16"/>
                  </a:lnTo>
                  <a:lnTo>
                    <a:pt x="279" y="13"/>
                  </a:lnTo>
                  <a:lnTo>
                    <a:pt x="277" y="11"/>
                  </a:lnTo>
                  <a:lnTo>
                    <a:pt x="276" y="9"/>
                  </a:lnTo>
                  <a:lnTo>
                    <a:pt x="274" y="7"/>
                  </a:lnTo>
                  <a:lnTo>
                    <a:pt x="273" y="5"/>
                  </a:lnTo>
                  <a:lnTo>
                    <a:pt x="271" y="4"/>
                  </a:lnTo>
                  <a:lnTo>
                    <a:pt x="270" y="4"/>
                  </a:lnTo>
                  <a:lnTo>
                    <a:pt x="270" y="3"/>
                  </a:lnTo>
                  <a:lnTo>
                    <a:pt x="269" y="3"/>
                  </a:lnTo>
                  <a:lnTo>
                    <a:pt x="268" y="2"/>
                  </a:lnTo>
                  <a:lnTo>
                    <a:pt x="266" y="1"/>
                  </a:lnTo>
                  <a:lnTo>
                    <a:pt x="264" y="1"/>
                  </a:lnTo>
                  <a:lnTo>
                    <a:pt x="260" y="1"/>
                  </a:lnTo>
                  <a:lnTo>
                    <a:pt x="258" y="0"/>
                  </a:lnTo>
                  <a:lnTo>
                    <a:pt x="256" y="0"/>
                  </a:lnTo>
                  <a:lnTo>
                    <a:pt x="251" y="0"/>
                  </a:lnTo>
                  <a:lnTo>
                    <a:pt x="246" y="0"/>
                  </a:lnTo>
                  <a:lnTo>
                    <a:pt x="241" y="1"/>
                  </a:lnTo>
                  <a:lnTo>
                    <a:pt x="236" y="1"/>
                  </a:lnTo>
                  <a:lnTo>
                    <a:pt x="226" y="0"/>
                  </a:lnTo>
                  <a:lnTo>
                    <a:pt x="217" y="0"/>
                  </a:lnTo>
                  <a:lnTo>
                    <a:pt x="208" y="0"/>
                  </a:lnTo>
                  <a:lnTo>
                    <a:pt x="199" y="1"/>
                  </a:lnTo>
                  <a:lnTo>
                    <a:pt x="194" y="1"/>
                  </a:lnTo>
                  <a:lnTo>
                    <a:pt x="190" y="1"/>
                  </a:lnTo>
                  <a:lnTo>
                    <a:pt x="185" y="1"/>
                  </a:lnTo>
                  <a:lnTo>
                    <a:pt x="181" y="2"/>
                  </a:lnTo>
                  <a:lnTo>
                    <a:pt x="175" y="2"/>
                  </a:lnTo>
                  <a:lnTo>
                    <a:pt x="171" y="3"/>
                  </a:lnTo>
                  <a:lnTo>
                    <a:pt x="167" y="4"/>
                  </a:lnTo>
                  <a:lnTo>
                    <a:pt x="161" y="5"/>
                  </a:lnTo>
                  <a:lnTo>
                    <a:pt x="157" y="6"/>
                  </a:lnTo>
                  <a:lnTo>
                    <a:pt x="155" y="7"/>
                  </a:lnTo>
                  <a:lnTo>
                    <a:pt x="153" y="8"/>
                  </a:lnTo>
                  <a:lnTo>
                    <a:pt x="151" y="8"/>
                  </a:lnTo>
                  <a:lnTo>
                    <a:pt x="149" y="9"/>
                  </a:lnTo>
                  <a:lnTo>
                    <a:pt x="144" y="11"/>
                  </a:lnTo>
                  <a:lnTo>
                    <a:pt x="140" y="13"/>
                  </a:lnTo>
                  <a:lnTo>
                    <a:pt x="136" y="17"/>
                  </a:lnTo>
                  <a:lnTo>
                    <a:pt x="133" y="19"/>
                  </a:lnTo>
                  <a:lnTo>
                    <a:pt x="128" y="22"/>
                  </a:lnTo>
                  <a:lnTo>
                    <a:pt x="125" y="25"/>
                  </a:lnTo>
                  <a:lnTo>
                    <a:pt x="121" y="27"/>
                  </a:lnTo>
                  <a:lnTo>
                    <a:pt x="118" y="30"/>
                  </a:lnTo>
                  <a:lnTo>
                    <a:pt x="115" y="34"/>
                  </a:lnTo>
                  <a:lnTo>
                    <a:pt x="107" y="40"/>
                  </a:lnTo>
                  <a:lnTo>
                    <a:pt x="104" y="44"/>
                  </a:lnTo>
                  <a:lnTo>
                    <a:pt x="101" y="47"/>
                  </a:lnTo>
                  <a:lnTo>
                    <a:pt x="98" y="51"/>
                  </a:lnTo>
                  <a:lnTo>
                    <a:pt x="94" y="54"/>
                  </a:lnTo>
                  <a:lnTo>
                    <a:pt x="93" y="56"/>
                  </a:lnTo>
                  <a:lnTo>
                    <a:pt x="92" y="58"/>
                  </a:lnTo>
                  <a:lnTo>
                    <a:pt x="89" y="62"/>
                  </a:lnTo>
                  <a:lnTo>
                    <a:pt x="85" y="70"/>
                  </a:lnTo>
                  <a:lnTo>
                    <a:pt x="79" y="78"/>
                  </a:lnTo>
                  <a:lnTo>
                    <a:pt x="75" y="87"/>
                  </a:lnTo>
                  <a:lnTo>
                    <a:pt x="72" y="90"/>
                  </a:lnTo>
                  <a:lnTo>
                    <a:pt x="70" y="94"/>
                  </a:lnTo>
                  <a:lnTo>
                    <a:pt x="68" y="99"/>
                  </a:lnTo>
                  <a:lnTo>
                    <a:pt x="66" y="103"/>
                  </a:lnTo>
                  <a:lnTo>
                    <a:pt x="64" y="107"/>
                  </a:lnTo>
                  <a:lnTo>
                    <a:pt x="62" y="111"/>
                  </a:lnTo>
                  <a:lnTo>
                    <a:pt x="61" y="117"/>
                  </a:lnTo>
                  <a:lnTo>
                    <a:pt x="60" y="121"/>
                  </a:lnTo>
                  <a:lnTo>
                    <a:pt x="57" y="129"/>
                  </a:lnTo>
                  <a:lnTo>
                    <a:pt x="53" y="149"/>
                  </a:lnTo>
                  <a:lnTo>
                    <a:pt x="47" y="167"/>
                  </a:lnTo>
                  <a:lnTo>
                    <a:pt x="42" y="185"/>
                  </a:lnTo>
                  <a:lnTo>
                    <a:pt x="38" y="203"/>
                  </a:lnTo>
                  <a:lnTo>
                    <a:pt x="27" y="239"/>
                  </a:lnTo>
                  <a:lnTo>
                    <a:pt x="22" y="257"/>
                  </a:lnTo>
                  <a:lnTo>
                    <a:pt x="18" y="275"/>
                  </a:lnTo>
                  <a:lnTo>
                    <a:pt x="12" y="293"/>
                  </a:lnTo>
                  <a:lnTo>
                    <a:pt x="10" y="302"/>
                  </a:lnTo>
                  <a:lnTo>
                    <a:pt x="8" y="312"/>
                  </a:lnTo>
                  <a:lnTo>
                    <a:pt x="6" y="321"/>
                  </a:lnTo>
                  <a:lnTo>
                    <a:pt x="4" y="330"/>
                  </a:lnTo>
                  <a:lnTo>
                    <a:pt x="3" y="334"/>
                  </a:lnTo>
                  <a:lnTo>
                    <a:pt x="2" y="339"/>
                  </a:lnTo>
                  <a:lnTo>
                    <a:pt x="1" y="343"/>
                  </a:lnTo>
                  <a:lnTo>
                    <a:pt x="1" y="349"/>
                  </a:lnTo>
                  <a:lnTo>
                    <a:pt x="0" y="353"/>
                  </a:lnTo>
                  <a:lnTo>
                    <a:pt x="0" y="357"/>
                  </a:lnTo>
                  <a:lnTo>
                    <a:pt x="0" y="363"/>
                  </a:lnTo>
                  <a:lnTo>
                    <a:pt x="0" y="367"/>
                  </a:lnTo>
                  <a:lnTo>
                    <a:pt x="0" y="372"/>
                  </a:lnTo>
                  <a:lnTo>
                    <a:pt x="0" y="376"/>
                  </a:lnTo>
                  <a:lnTo>
                    <a:pt x="1" y="381"/>
                  </a:lnTo>
                  <a:lnTo>
                    <a:pt x="1" y="386"/>
                  </a:lnTo>
                  <a:lnTo>
                    <a:pt x="2" y="390"/>
                  </a:lnTo>
                  <a:lnTo>
                    <a:pt x="3" y="395"/>
                  </a:lnTo>
                  <a:lnTo>
                    <a:pt x="4" y="400"/>
                  </a:lnTo>
                  <a:lnTo>
                    <a:pt x="6" y="404"/>
                  </a:lnTo>
                  <a:lnTo>
                    <a:pt x="7" y="408"/>
                  </a:lnTo>
                  <a:lnTo>
                    <a:pt x="9" y="413"/>
                  </a:lnTo>
                  <a:lnTo>
                    <a:pt x="11" y="417"/>
                  </a:lnTo>
                  <a:lnTo>
                    <a:pt x="13" y="421"/>
                  </a:lnTo>
                  <a:lnTo>
                    <a:pt x="14" y="423"/>
                  </a:lnTo>
                  <a:lnTo>
                    <a:pt x="16" y="425"/>
                  </a:lnTo>
                  <a:lnTo>
                    <a:pt x="17" y="428"/>
                  </a:lnTo>
                  <a:lnTo>
                    <a:pt x="18" y="430"/>
                  </a:lnTo>
                  <a:lnTo>
                    <a:pt x="20" y="432"/>
                  </a:lnTo>
                  <a:lnTo>
                    <a:pt x="21" y="433"/>
                  </a:lnTo>
                  <a:lnTo>
                    <a:pt x="23" y="435"/>
                  </a:lnTo>
                  <a:lnTo>
                    <a:pt x="24" y="437"/>
                  </a:lnTo>
                  <a:lnTo>
                    <a:pt x="26" y="438"/>
                  </a:lnTo>
                  <a:lnTo>
                    <a:pt x="27" y="440"/>
                  </a:lnTo>
                  <a:lnTo>
                    <a:pt x="29" y="441"/>
                  </a:lnTo>
                  <a:lnTo>
                    <a:pt x="31" y="442"/>
                  </a:lnTo>
                  <a:lnTo>
                    <a:pt x="34" y="444"/>
                  </a:lnTo>
                  <a:lnTo>
                    <a:pt x="36" y="445"/>
                  </a:lnTo>
                  <a:lnTo>
                    <a:pt x="38" y="446"/>
                  </a:lnTo>
                  <a:lnTo>
                    <a:pt x="40" y="447"/>
                  </a:lnTo>
                  <a:lnTo>
                    <a:pt x="42" y="448"/>
                  </a:lnTo>
                  <a:lnTo>
                    <a:pt x="44" y="449"/>
                  </a:lnTo>
                  <a:lnTo>
                    <a:pt x="46" y="449"/>
                  </a:lnTo>
                  <a:lnTo>
                    <a:pt x="49" y="450"/>
                  </a:lnTo>
                  <a:lnTo>
                    <a:pt x="51" y="450"/>
                  </a:lnTo>
                  <a:lnTo>
                    <a:pt x="54" y="451"/>
                  </a:lnTo>
                  <a:lnTo>
                    <a:pt x="58" y="452"/>
                  </a:lnTo>
                  <a:lnTo>
                    <a:pt x="62" y="452"/>
                  </a:lnTo>
                  <a:lnTo>
                    <a:pt x="68" y="452"/>
                  </a:lnTo>
                  <a:lnTo>
                    <a:pt x="72" y="452"/>
                  </a:lnTo>
                  <a:lnTo>
                    <a:pt x="76" y="452"/>
                  </a:lnTo>
                  <a:lnTo>
                    <a:pt x="95" y="452"/>
                  </a:lnTo>
                  <a:lnTo>
                    <a:pt x="101" y="452"/>
                  </a:lnTo>
                  <a:lnTo>
                    <a:pt x="105" y="452"/>
                  </a:lnTo>
                  <a:lnTo>
                    <a:pt x="115" y="452"/>
                  </a:lnTo>
                  <a:lnTo>
                    <a:pt x="119" y="453"/>
                  </a:lnTo>
                  <a:lnTo>
                    <a:pt x="124" y="453"/>
                  </a:lnTo>
                  <a:lnTo>
                    <a:pt x="126" y="452"/>
                  </a:lnTo>
                  <a:lnTo>
                    <a:pt x="128" y="452"/>
                  </a:lnTo>
                  <a:lnTo>
                    <a:pt x="131" y="452"/>
                  </a:lnTo>
                  <a:lnTo>
                    <a:pt x="133" y="452"/>
                  </a:lnTo>
                  <a:lnTo>
                    <a:pt x="136" y="451"/>
                  </a:lnTo>
                  <a:lnTo>
                    <a:pt x="138" y="450"/>
                  </a:lnTo>
                  <a:lnTo>
                    <a:pt x="140" y="450"/>
                  </a:lnTo>
                  <a:lnTo>
                    <a:pt x="142" y="449"/>
                  </a:lnTo>
                  <a:lnTo>
                    <a:pt x="144" y="448"/>
                  </a:lnTo>
                  <a:lnTo>
                    <a:pt x="146" y="447"/>
                  </a:lnTo>
                  <a:lnTo>
                    <a:pt x="149" y="446"/>
                  </a:lnTo>
                  <a:lnTo>
                    <a:pt x="151" y="445"/>
                  </a:lnTo>
                  <a:lnTo>
                    <a:pt x="153" y="444"/>
                  </a:lnTo>
                  <a:lnTo>
                    <a:pt x="155" y="441"/>
                  </a:lnTo>
                  <a:lnTo>
                    <a:pt x="158" y="439"/>
                  </a:lnTo>
                  <a:lnTo>
                    <a:pt x="162" y="436"/>
                  </a:lnTo>
                  <a:lnTo>
                    <a:pt x="166" y="433"/>
                  </a:lnTo>
                  <a:lnTo>
                    <a:pt x="169" y="430"/>
                  </a:lnTo>
                  <a:lnTo>
                    <a:pt x="172" y="427"/>
                  </a:lnTo>
                  <a:lnTo>
                    <a:pt x="175" y="422"/>
                  </a:lnTo>
                  <a:lnTo>
                    <a:pt x="178" y="419"/>
                  </a:lnTo>
                  <a:lnTo>
                    <a:pt x="182" y="415"/>
                  </a:lnTo>
                  <a:lnTo>
                    <a:pt x="184" y="412"/>
                  </a:lnTo>
                  <a:lnTo>
                    <a:pt x="187" y="407"/>
                  </a:lnTo>
                  <a:lnTo>
                    <a:pt x="189" y="403"/>
                  </a:lnTo>
                  <a:lnTo>
                    <a:pt x="191" y="400"/>
                  </a:lnTo>
                  <a:lnTo>
                    <a:pt x="193" y="396"/>
                  </a:lnTo>
                  <a:lnTo>
                    <a:pt x="195" y="391"/>
                  </a:lnTo>
                  <a:lnTo>
                    <a:pt x="198" y="387"/>
                  </a:lnTo>
                  <a:lnTo>
                    <a:pt x="200" y="382"/>
                  </a:lnTo>
                  <a:lnTo>
                    <a:pt x="201" y="378"/>
                  </a:lnTo>
                  <a:lnTo>
                    <a:pt x="203" y="373"/>
                  </a:lnTo>
                  <a:lnTo>
                    <a:pt x="204" y="369"/>
                  </a:lnTo>
                  <a:lnTo>
                    <a:pt x="206" y="365"/>
                  </a:lnTo>
                  <a:lnTo>
                    <a:pt x="207" y="361"/>
                  </a:lnTo>
                  <a:lnTo>
                    <a:pt x="209" y="351"/>
                  </a:lnTo>
                  <a:lnTo>
                    <a:pt x="213" y="342"/>
                  </a:lnTo>
                  <a:lnTo>
                    <a:pt x="215" y="333"/>
                  </a:lnTo>
                  <a:lnTo>
                    <a:pt x="219" y="315"/>
                  </a:lnTo>
                  <a:lnTo>
                    <a:pt x="223" y="297"/>
                  </a:lnTo>
                  <a:lnTo>
                    <a:pt x="227" y="277"/>
                  </a:lnTo>
                  <a:lnTo>
                    <a:pt x="232" y="259"/>
                  </a:lnTo>
                  <a:lnTo>
                    <a:pt x="237" y="241"/>
                  </a:lnTo>
                  <a:lnTo>
                    <a:pt x="241" y="223"/>
                  </a:lnTo>
                  <a:lnTo>
                    <a:pt x="247" y="205"/>
                  </a:lnTo>
                  <a:lnTo>
                    <a:pt x="251" y="187"/>
                  </a:lnTo>
                  <a:lnTo>
                    <a:pt x="256" y="169"/>
                  </a:lnTo>
                  <a:lnTo>
                    <a:pt x="261" y="151"/>
                  </a:lnTo>
                  <a:lnTo>
                    <a:pt x="267" y="133"/>
                  </a:lnTo>
                  <a:lnTo>
                    <a:pt x="272" y="115"/>
                  </a:lnTo>
                  <a:lnTo>
                    <a:pt x="274" y="105"/>
                  </a:lnTo>
                  <a:lnTo>
                    <a:pt x="277" y="96"/>
                  </a:lnTo>
                  <a:lnTo>
                    <a:pt x="280" y="87"/>
                  </a:lnTo>
                  <a:lnTo>
                    <a:pt x="281" y="78"/>
                  </a:lnTo>
                  <a:lnTo>
                    <a:pt x="283" y="69"/>
                  </a:lnTo>
                  <a:lnTo>
                    <a:pt x="284" y="65"/>
                  </a:lnTo>
                  <a:lnTo>
                    <a:pt x="285"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83" name="Line 51"/>
            <p:cNvSpPr>
              <a:spLocks noChangeShapeType="1"/>
            </p:cNvSpPr>
            <p:nvPr/>
          </p:nvSpPr>
          <p:spPr bwMode="auto">
            <a:xfrm>
              <a:off x="4196" y="1667"/>
              <a:ext cx="0" cy="13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84" name="Freeform 52"/>
            <p:cNvSpPr>
              <a:spLocks/>
            </p:cNvSpPr>
            <p:nvPr/>
          </p:nvSpPr>
          <p:spPr bwMode="auto">
            <a:xfrm>
              <a:off x="5525" y="1482"/>
              <a:ext cx="72" cy="68"/>
            </a:xfrm>
            <a:custGeom>
              <a:avLst/>
              <a:gdLst>
                <a:gd name="T0" fmla="*/ 0 w 361"/>
                <a:gd name="T1" fmla="*/ 0 h 338"/>
                <a:gd name="T2" fmla="*/ 1 w 361"/>
                <a:gd name="T3" fmla="*/ 3 h 338"/>
                <a:gd name="T4" fmla="*/ 3 w 361"/>
                <a:gd name="T5" fmla="*/ 0 h 338"/>
                <a:gd name="T6" fmla="*/ 0 60000 65536"/>
                <a:gd name="T7" fmla="*/ 0 60000 65536"/>
                <a:gd name="T8" fmla="*/ 0 60000 65536"/>
              </a:gdLst>
              <a:ahLst/>
              <a:cxnLst>
                <a:cxn ang="T6">
                  <a:pos x="T0" y="T1"/>
                </a:cxn>
                <a:cxn ang="T7">
                  <a:pos x="T2" y="T3"/>
                </a:cxn>
                <a:cxn ang="T8">
                  <a:pos x="T4" y="T5"/>
                </a:cxn>
              </a:cxnLst>
              <a:rect l="0" t="0" r="r" b="b"/>
              <a:pathLst>
                <a:path w="361" h="338">
                  <a:moveTo>
                    <a:pt x="0" y="0"/>
                  </a:moveTo>
                  <a:lnTo>
                    <a:pt x="91" y="338"/>
                  </a:lnTo>
                  <a:lnTo>
                    <a:pt x="36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85" name="Line 53"/>
            <p:cNvSpPr>
              <a:spLocks noChangeShapeType="1"/>
            </p:cNvSpPr>
            <p:nvPr/>
          </p:nvSpPr>
          <p:spPr bwMode="auto">
            <a:xfrm flipH="1">
              <a:off x="5525" y="1550"/>
              <a:ext cx="18"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86" name="Freeform 54"/>
            <p:cNvSpPr>
              <a:spLocks/>
            </p:cNvSpPr>
            <p:nvPr/>
          </p:nvSpPr>
          <p:spPr bwMode="auto">
            <a:xfrm>
              <a:off x="5573" y="1563"/>
              <a:ext cx="60" cy="80"/>
            </a:xfrm>
            <a:custGeom>
              <a:avLst/>
              <a:gdLst>
                <a:gd name="T0" fmla="*/ 0 w 299"/>
                <a:gd name="T1" fmla="*/ 0 h 407"/>
                <a:gd name="T2" fmla="*/ 0 w 299"/>
                <a:gd name="T3" fmla="*/ 3 h 407"/>
                <a:gd name="T4" fmla="*/ 1 w 299"/>
                <a:gd name="T5" fmla="*/ 1 h 407"/>
                <a:gd name="T6" fmla="*/ 1 w 299"/>
                <a:gd name="T7" fmla="*/ 3 h 407"/>
                <a:gd name="T8" fmla="*/ 2 w 299"/>
                <a:gd name="T9" fmla="*/ 0 h 4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9" h="407">
                  <a:moveTo>
                    <a:pt x="46" y="0"/>
                  </a:moveTo>
                  <a:lnTo>
                    <a:pt x="0" y="407"/>
                  </a:lnTo>
                  <a:lnTo>
                    <a:pt x="136" y="135"/>
                  </a:lnTo>
                  <a:lnTo>
                    <a:pt x="127" y="407"/>
                  </a:lnTo>
                  <a:lnTo>
                    <a:pt x="2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87" name="Freeform 55"/>
            <p:cNvSpPr>
              <a:spLocks/>
            </p:cNvSpPr>
            <p:nvPr/>
          </p:nvSpPr>
          <p:spPr bwMode="auto">
            <a:xfrm>
              <a:off x="4233" y="2813"/>
              <a:ext cx="70" cy="67"/>
            </a:xfrm>
            <a:custGeom>
              <a:avLst/>
              <a:gdLst>
                <a:gd name="T0" fmla="*/ 0 w 361"/>
                <a:gd name="T1" fmla="*/ 0 h 339"/>
                <a:gd name="T2" fmla="*/ 1 w 361"/>
                <a:gd name="T3" fmla="*/ 3 h 339"/>
                <a:gd name="T4" fmla="*/ 3 w 361"/>
                <a:gd name="T5" fmla="*/ 0 h 339"/>
                <a:gd name="T6" fmla="*/ 0 60000 65536"/>
                <a:gd name="T7" fmla="*/ 0 60000 65536"/>
                <a:gd name="T8" fmla="*/ 0 60000 65536"/>
              </a:gdLst>
              <a:ahLst/>
              <a:cxnLst>
                <a:cxn ang="T6">
                  <a:pos x="T0" y="T1"/>
                </a:cxn>
                <a:cxn ang="T7">
                  <a:pos x="T2" y="T3"/>
                </a:cxn>
                <a:cxn ang="T8">
                  <a:pos x="T4" y="T5"/>
                </a:cxn>
              </a:cxnLst>
              <a:rect l="0" t="0" r="r" b="b"/>
              <a:pathLst>
                <a:path w="361" h="339">
                  <a:moveTo>
                    <a:pt x="0" y="0"/>
                  </a:moveTo>
                  <a:lnTo>
                    <a:pt x="89" y="339"/>
                  </a:lnTo>
                  <a:lnTo>
                    <a:pt x="36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88" name="Line 56"/>
            <p:cNvSpPr>
              <a:spLocks noChangeShapeType="1"/>
            </p:cNvSpPr>
            <p:nvPr/>
          </p:nvSpPr>
          <p:spPr bwMode="auto">
            <a:xfrm flipH="1">
              <a:off x="4233" y="2880"/>
              <a:ext cx="16" cy="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89" name="Line 57"/>
            <p:cNvSpPr>
              <a:spLocks noChangeShapeType="1"/>
            </p:cNvSpPr>
            <p:nvPr/>
          </p:nvSpPr>
          <p:spPr bwMode="auto">
            <a:xfrm flipV="1">
              <a:off x="4274" y="2896"/>
              <a:ext cx="21"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90" name="Line 58"/>
            <p:cNvSpPr>
              <a:spLocks noChangeShapeType="1"/>
            </p:cNvSpPr>
            <p:nvPr/>
          </p:nvSpPr>
          <p:spPr bwMode="auto">
            <a:xfrm>
              <a:off x="4287" y="2932"/>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91" name="Line 59"/>
            <p:cNvSpPr>
              <a:spLocks noChangeShapeType="1"/>
            </p:cNvSpPr>
            <p:nvPr/>
          </p:nvSpPr>
          <p:spPr bwMode="auto">
            <a:xfrm flipH="1">
              <a:off x="4305" y="2896"/>
              <a:ext cx="22"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92" name="Line 60"/>
            <p:cNvSpPr>
              <a:spLocks noChangeShapeType="1"/>
            </p:cNvSpPr>
            <p:nvPr/>
          </p:nvSpPr>
          <p:spPr bwMode="auto">
            <a:xfrm>
              <a:off x="3360" y="950"/>
              <a:ext cx="0" cy="7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93" name="Freeform 61"/>
            <p:cNvSpPr>
              <a:spLocks/>
            </p:cNvSpPr>
            <p:nvPr/>
          </p:nvSpPr>
          <p:spPr bwMode="auto">
            <a:xfrm>
              <a:off x="3331" y="890"/>
              <a:ext cx="60" cy="60"/>
            </a:xfrm>
            <a:custGeom>
              <a:avLst/>
              <a:gdLst>
                <a:gd name="T0" fmla="*/ 2 w 300"/>
                <a:gd name="T1" fmla="*/ 1 h 302"/>
                <a:gd name="T2" fmla="*/ 2 w 300"/>
                <a:gd name="T3" fmla="*/ 1 h 302"/>
                <a:gd name="T4" fmla="*/ 2 w 300"/>
                <a:gd name="T5" fmla="*/ 1 h 302"/>
                <a:gd name="T6" fmla="*/ 2 w 300"/>
                <a:gd name="T7" fmla="*/ 1 h 302"/>
                <a:gd name="T8" fmla="*/ 2 w 300"/>
                <a:gd name="T9" fmla="*/ 0 h 302"/>
                <a:gd name="T10" fmla="*/ 2 w 300"/>
                <a:gd name="T11" fmla="*/ 0 h 302"/>
                <a:gd name="T12" fmla="*/ 2 w 300"/>
                <a:gd name="T13" fmla="*/ 0 h 302"/>
                <a:gd name="T14" fmla="*/ 2 w 300"/>
                <a:gd name="T15" fmla="*/ 0 h 302"/>
                <a:gd name="T16" fmla="*/ 1 w 300"/>
                <a:gd name="T17" fmla="*/ 0 h 302"/>
                <a:gd name="T18" fmla="*/ 1 w 300"/>
                <a:gd name="T19" fmla="*/ 0 h 302"/>
                <a:gd name="T20" fmla="*/ 1 w 300"/>
                <a:gd name="T21" fmla="*/ 0 h 302"/>
                <a:gd name="T22" fmla="*/ 1 w 300"/>
                <a:gd name="T23" fmla="*/ 0 h 302"/>
                <a:gd name="T24" fmla="*/ 1 w 300"/>
                <a:gd name="T25" fmla="*/ 0 h 302"/>
                <a:gd name="T26" fmla="*/ 0 w 300"/>
                <a:gd name="T27" fmla="*/ 0 h 302"/>
                <a:gd name="T28" fmla="*/ 0 w 300"/>
                <a:gd name="T29" fmla="*/ 0 h 302"/>
                <a:gd name="T30" fmla="*/ 0 w 300"/>
                <a:gd name="T31" fmla="*/ 1 h 302"/>
                <a:gd name="T32" fmla="*/ 0 w 300"/>
                <a:gd name="T33" fmla="*/ 1 h 302"/>
                <a:gd name="T34" fmla="*/ 0 w 300"/>
                <a:gd name="T35" fmla="*/ 1 h 302"/>
                <a:gd name="T36" fmla="*/ 0 w 300"/>
                <a:gd name="T37" fmla="*/ 1 h 302"/>
                <a:gd name="T38" fmla="*/ 0 w 300"/>
                <a:gd name="T39" fmla="*/ 1 h 302"/>
                <a:gd name="T40" fmla="*/ 0 w 300"/>
                <a:gd name="T41" fmla="*/ 2 h 302"/>
                <a:gd name="T42" fmla="*/ 0 w 300"/>
                <a:gd name="T43" fmla="*/ 2 h 302"/>
                <a:gd name="T44" fmla="*/ 0 w 300"/>
                <a:gd name="T45" fmla="*/ 2 h 302"/>
                <a:gd name="T46" fmla="*/ 0 w 300"/>
                <a:gd name="T47" fmla="*/ 2 h 302"/>
                <a:gd name="T48" fmla="*/ 1 w 300"/>
                <a:gd name="T49" fmla="*/ 2 h 302"/>
                <a:gd name="T50" fmla="*/ 1 w 300"/>
                <a:gd name="T51" fmla="*/ 2 h 302"/>
                <a:gd name="T52" fmla="*/ 1 w 300"/>
                <a:gd name="T53" fmla="*/ 2 h 302"/>
                <a:gd name="T54" fmla="*/ 1 w 300"/>
                <a:gd name="T55" fmla="*/ 2 h 302"/>
                <a:gd name="T56" fmla="*/ 1 w 300"/>
                <a:gd name="T57" fmla="*/ 2 h 302"/>
                <a:gd name="T58" fmla="*/ 2 w 300"/>
                <a:gd name="T59" fmla="*/ 2 h 302"/>
                <a:gd name="T60" fmla="*/ 2 w 300"/>
                <a:gd name="T61" fmla="*/ 2 h 302"/>
                <a:gd name="T62" fmla="*/ 2 w 300"/>
                <a:gd name="T63" fmla="*/ 2 h 302"/>
                <a:gd name="T64" fmla="*/ 2 w 300"/>
                <a:gd name="T65" fmla="*/ 2 h 302"/>
                <a:gd name="T66" fmla="*/ 2 w 300"/>
                <a:gd name="T67" fmla="*/ 2 h 302"/>
                <a:gd name="T68" fmla="*/ 2 w 300"/>
                <a:gd name="T69" fmla="*/ 2 h 302"/>
                <a:gd name="T70" fmla="*/ 2 w 300"/>
                <a:gd name="T71" fmla="*/ 1 h 302"/>
                <a:gd name="T72" fmla="*/ 2 w 300"/>
                <a:gd name="T73" fmla="*/ 1 h 3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00" h="302">
                  <a:moveTo>
                    <a:pt x="300" y="152"/>
                  </a:moveTo>
                  <a:lnTo>
                    <a:pt x="298" y="125"/>
                  </a:lnTo>
                  <a:lnTo>
                    <a:pt x="292" y="99"/>
                  </a:lnTo>
                  <a:lnTo>
                    <a:pt x="280" y="76"/>
                  </a:lnTo>
                  <a:lnTo>
                    <a:pt x="265" y="55"/>
                  </a:lnTo>
                  <a:lnTo>
                    <a:pt x="247" y="35"/>
                  </a:lnTo>
                  <a:lnTo>
                    <a:pt x="226" y="21"/>
                  </a:lnTo>
                  <a:lnTo>
                    <a:pt x="201" y="10"/>
                  </a:lnTo>
                  <a:lnTo>
                    <a:pt x="176" y="2"/>
                  </a:lnTo>
                  <a:lnTo>
                    <a:pt x="150" y="0"/>
                  </a:lnTo>
                  <a:lnTo>
                    <a:pt x="124" y="2"/>
                  </a:lnTo>
                  <a:lnTo>
                    <a:pt x="99" y="10"/>
                  </a:lnTo>
                  <a:lnTo>
                    <a:pt x="75" y="21"/>
                  </a:lnTo>
                  <a:lnTo>
                    <a:pt x="53" y="35"/>
                  </a:lnTo>
                  <a:lnTo>
                    <a:pt x="35" y="55"/>
                  </a:lnTo>
                  <a:lnTo>
                    <a:pt x="20" y="76"/>
                  </a:lnTo>
                  <a:lnTo>
                    <a:pt x="9" y="99"/>
                  </a:lnTo>
                  <a:lnTo>
                    <a:pt x="2" y="125"/>
                  </a:lnTo>
                  <a:lnTo>
                    <a:pt x="0" y="152"/>
                  </a:lnTo>
                  <a:lnTo>
                    <a:pt x="2" y="177"/>
                  </a:lnTo>
                  <a:lnTo>
                    <a:pt x="9" y="203"/>
                  </a:lnTo>
                  <a:lnTo>
                    <a:pt x="20" y="226"/>
                  </a:lnTo>
                  <a:lnTo>
                    <a:pt x="35" y="247"/>
                  </a:lnTo>
                  <a:lnTo>
                    <a:pt x="53" y="267"/>
                  </a:lnTo>
                  <a:lnTo>
                    <a:pt x="75" y="281"/>
                  </a:lnTo>
                  <a:lnTo>
                    <a:pt x="99" y="292"/>
                  </a:lnTo>
                  <a:lnTo>
                    <a:pt x="124" y="300"/>
                  </a:lnTo>
                  <a:lnTo>
                    <a:pt x="150" y="302"/>
                  </a:lnTo>
                  <a:lnTo>
                    <a:pt x="176" y="300"/>
                  </a:lnTo>
                  <a:lnTo>
                    <a:pt x="201" y="292"/>
                  </a:lnTo>
                  <a:lnTo>
                    <a:pt x="226" y="281"/>
                  </a:lnTo>
                  <a:lnTo>
                    <a:pt x="247" y="267"/>
                  </a:lnTo>
                  <a:lnTo>
                    <a:pt x="265" y="247"/>
                  </a:lnTo>
                  <a:lnTo>
                    <a:pt x="280" y="226"/>
                  </a:lnTo>
                  <a:lnTo>
                    <a:pt x="292" y="203"/>
                  </a:lnTo>
                  <a:lnTo>
                    <a:pt x="298" y="177"/>
                  </a:lnTo>
                  <a:lnTo>
                    <a:pt x="300" y="152"/>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94" name="Line 62"/>
            <p:cNvSpPr>
              <a:spLocks noChangeShapeType="1"/>
            </p:cNvSpPr>
            <p:nvPr/>
          </p:nvSpPr>
          <p:spPr bwMode="auto">
            <a:xfrm flipH="1">
              <a:off x="3391" y="921"/>
              <a:ext cx="80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95" name="Line 63"/>
            <p:cNvSpPr>
              <a:spLocks noChangeShapeType="1"/>
            </p:cNvSpPr>
            <p:nvPr/>
          </p:nvSpPr>
          <p:spPr bwMode="auto">
            <a:xfrm>
              <a:off x="3360" y="1667"/>
              <a:ext cx="0" cy="4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96" name="Freeform 64"/>
            <p:cNvSpPr>
              <a:spLocks/>
            </p:cNvSpPr>
            <p:nvPr/>
          </p:nvSpPr>
          <p:spPr bwMode="auto">
            <a:xfrm>
              <a:off x="3331" y="2131"/>
              <a:ext cx="60" cy="60"/>
            </a:xfrm>
            <a:custGeom>
              <a:avLst/>
              <a:gdLst>
                <a:gd name="T0" fmla="*/ 2 w 300"/>
                <a:gd name="T1" fmla="*/ 1 h 301"/>
                <a:gd name="T2" fmla="*/ 2 w 300"/>
                <a:gd name="T3" fmla="*/ 1 h 301"/>
                <a:gd name="T4" fmla="*/ 2 w 300"/>
                <a:gd name="T5" fmla="*/ 1 h 301"/>
                <a:gd name="T6" fmla="*/ 2 w 300"/>
                <a:gd name="T7" fmla="*/ 1 h 301"/>
                <a:gd name="T8" fmla="*/ 2 w 300"/>
                <a:gd name="T9" fmla="*/ 0 h 301"/>
                <a:gd name="T10" fmla="*/ 2 w 300"/>
                <a:gd name="T11" fmla="*/ 0 h 301"/>
                <a:gd name="T12" fmla="*/ 2 w 300"/>
                <a:gd name="T13" fmla="*/ 0 h 301"/>
                <a:gd name="T14" fmla="*/ 2 w 300"/>
                <a:gd name="T15" fmla="*/ 0 h 301"/>
                <a:gd name="T16" fmla="*/ 1 w 300"/>
                <a:gd name="T17" fmla="*/ 0 h 301"/>
                <a:gd name="T18" fmla="*/ 1 w 300"/>
                <a:gd name="T19" fmla="*/ 0 h 301"/>
                <a:gd name="T20" fmla="*/ 1 w 300"/>
                <a:gd name="T21" fmla="*/ 0 h 301"/>
                <a:gd name="T22" fmla="*/ 1 w 300"/>
                <a:gd name="T23" fmla="*/ 0 h 301"/>
                <a:gd name="T24" fmla="*/ 1 w 300"/>
                <a:gd name="T25" fmla="*/ 0 h 301"/>
                <a:gd name="T26" fmla="*/ 0 w 300"/>
                <a:gd name="T27" fmla="*/ 0 h 301"/>
                <a:gd name="T28" fmla="*/ 0 w 300"/>
                <a:gd name="T29" fmla="*/ 0 h 301"/>
                <a:gd name="T30" fmla="*/ 0 w 300"/>
                <a:gd name="T31" fmla="*/ 1 h 301"/>
                <a:gd name="T32" fmla="*/ 0 w 300"/>
                <a:gd name="T33" fmla="*/ 1 h 301"/>
                <a:gd name="T34" fmla="*/ 0 w 300"/>
                <a:gd name="T35" fmla="*/ 1 h 301"/>
                <a:gd name="T36" fmla="*/ 0 w 300"/>
                <a:gd name="T37" fmla="*/ 1 h 301"/>
                <a:gd name="T38" fmla="*/ 0 w 300"/>
                <a:gd name="T39" fmla="*/ 1 h 301"/>
                <a:gd name="T40" fmla="*/ 0 w 300"/>
                <a:gd name="T41" fmla="*/ 2 h 301"/>
                <a:gd name="T42" fmla="*/ 0 w 300"/>
                <a:gd name="T43" fmla="*/ 2 h 301"/>
                <a:gd name="T44" fmla="*/ 0 w 300"/>
                <a:gd name="T45" fmla="*/ 2 h 301"/>
                <a:gd name="T46" fmla="*/ 0 w 300"/>
                <a:gd name="T47" fmla="*/ 2 h 301"/>
                <a:gd name="T48" fmla="*/ 1 w 300"/>
                <a:gd name="T49" fmla="*/ 2 h 301"/>
                <a:gd name="T50" fmla="*/ 1 w 300"/>
                <a:gd name="T51" fmla="*/ 2 h 301"/>
                <a:gd name="T52" fmla="*/ 1 w 300"/>
                <a:gd name="T53" fmla="*/ 2 h 301"/>
                <a:gd name="T54" fmla="*/ 1 w 300"/>
                <a:gd name="T55" fmla="*/ 2 h 301"/>
                <a:gd name="T56" fmla="*/ 1 w 300"/>
                <a:gd name="T57" fmla="*/ 2 h 301"/>
                <a:gd name="T58" fmla="*/ 2 w 300"/>
                <a:gd name="T59" fmla="*/ 2 h 301"/>
                <a:gd name="T60" fmla="*/ 2 w 300"/>
                <a:gd name="T61" fmla="*/ 2 h 301"/>
                <a:gd name="T62" fmla="*/ 2 w 300"/>
                <a:gd name="T63" fmla="*/ 2 h 301"/>
                <a:gd name="T64" fmla="*/ 2 w 300"/>
                <a:gd name="T65" fmla="*/ 2 h 301"/>
                <a:gd name="T66" fmla="*/ 2 w 300"/>
                <a:gd name="T67" fmla="*/ 2 h 301"/>
                <a:gd name="T68" fmla="*/ 2 w 300"/>
                <a:gd name="T69" fmla="*/ 2 h 301"/>
                <a:gd name="T70" fmla="*/ 2 w 300"/>
                <a:gd name="T71" fmla="*/ 1 h 301"/>
                <a:gd name="T72" fmla="*/ 2 w 300"/>
                <a:gd name="T73" fmla="*/ 1 h 30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00" h="301">
                  <a:moveTo>
                    <a:pt x="300" y="151"/>
                  </a:moveTo>
                  <a:lnTo>
                    <a:pt x="298" y="125"/>
                  </a:lnTo>
                  <a:lnTo>
                    <a:pt x="292" y="99"/>
                  </a:lnTo>
                  <a:lnTo>
                    <a:pt x="280" y="76"/>
                  </a:lnTo>
                  <a:lnTo>
                    <a:pt x="265" y="54"/>
                  </a:lnTo>
                  <a:lnTo>
                    <a:pt x="247" y="35"/>
                  </a:lnTo>
                  <a:lnTo>
                    <a:pt x="226" y="20"/>
                  </a:lnTo>
                  <a:lnTo>
                    <a:pt x="201" y="10"/>
                  </a:lnTo>
                  <a:lnTo>
                    <a:pt x="176" y="3"/>
                  </a:lnTo>
                  <a:lnTo>
                    <a:pt x="150" y="0"/>
                  </a:lnTo>
                  <a:lnTo>
                    <a:pt x="124" y="3"/>
                  </a:lnTo>
                  <a:lnTo>
                    <a:pt x="99" y="10"/>
                  </a:lnTo>
                  <a:lnTo>
                    <a:pt x="75" y="20"/>
                  </a:lnTo>
                  <a:lnTo>
                    <a:pt x="53" y="35"/>
                  </a:lnTo>
                  <a:lnTo>
                    <a:pt x="35" y="54"/>
                  </a:lnTo>
                  <a:lnTo>
                    <a:pt x="20" y="76"/>
                  </a:lnTo>
                  <a:lnTo>
                    <a:pt x="9" y="99"/>
                  </a:lnTo>
                  <a:lnTo>
                    <a:pt x="2" y="125"/>
                  </a:lnTo>
                  <a:lnTo>
                    <a:pt x="0" y="151"/>
                  </a:lnTo>
                  <a:lnTo>
                    <a:pt x="2" y="177"/>
                  </a:lnTo>
                  <a:lnTo>
                    <a:pt x="9" y="202"/>
                  </a:lnTo>
                  <a:lnTo>
                    <a:pt x="20" y="226"/>
                  </a:lnTo>
                  <a:lnTo>
                    <a:pt x="35" y="248"/>
                  </a:lnTo>
                  <a:lnTo>
                    <a:pt x="53" y="266"/>
                  </a:lnTo>
                  <a:lnTo>
                    <a:pt x="75" y="281"/>
                  </a:lnTo>
                  <a:lnTo>
                    <a:pt x="99" y="293"/>
                  </a:lnTo>
                  <a:lnTo>
                    <a:pt x="124" y="299"/>
                  </a:lnTo>
                  <a:lnTo>
                    <a:pt x="150" y="301"/>
                  </a:lnTo>
                  <a:lnTo>
                    <a:pt x="176" y="299"/>
                  </a:lnTo>
                  <a:lnTo>
                    <a:pt x="201" y="293"/>
                  </a:lnTo>
                  <a:lnTo>
                    <a:pt x="226" y="281"/>
                  </a:lnTo>
                  <a:lnTo>
                    <a:pt x="247" y="266"/>
                  </a:lnTo>
                  <a:lnTo>
                    <a:pt x="265" y="248"/>
                  </a:lnTo>
                  <a:lnTo>
                    <a:pt x="280" y="226"/>
                  </a:lnTo>
                  <a:lnTo>
                    <a:pt x="292" y="202"/>
                  </a:lnTo>
                  <a:lnTo>
                    <a:pt x="298" y="177"/>
                  </a:lnTo>
                  <a:lnTo>
                    <a:pt x="300" y="151"/>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97" name="Line 65"/>
            <p:cNvSpPr>
              <a:spLocks noChangeShapeType="1"/>
            </p:cNvSpPr>
            <p:nvPr/>
          </p:nvSpPr>
          <p:spPr bwMode="auto">
            <a:xfrm>
              <a:off x="4196" y="921"/>
              <a:ext cx="4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498" name="Freeform 66"/>
            <p:cNvSpPr>
              <a:spLocks/>
            </p:cNvSpPr>
            <p:nvPr/>
          </p:nvSpPr>
          <p:spPr bwMode="auto">
            <a:xfrm>
              <a:off x="4659" y="890"/>
              <a:ext cx="60" cy="60"/>
            </a:xfrm>
            <a:custGeom>
              <a:avLst/>
              <a:gdLst>
                <a:gd name="T0" fmla="*/ 2 w 300"/>
                <a:gd name="T1" fmla="*/ 1 h 302"/>
                <a:gd name="T2" fmla="*/ 2 w 300"/>
                <a:gd name="T3" fmla="*/ 1 h 302"/>
                <a:gd name="T4" fmla="*/ 2 w 300"/>
                <a:gd name="T5" fmla="*/ 1 h 302"/>
                <a:gd name="T6" fmla="*/ 2 w 300"/>
                <a:gd name="T7" fmla="*/ 1 h 302"/>
                <a:gd name="T8" fmla="*/ 2 w 300"/>
                <a:gd name="T9" fmla="*/ 0 h 302"/>
                <a:gd name="T10" fmla="*/ 2 w 300"/>
                <a:gd name="T11" fmla="*/ 0 h 302"/>
                <a:gd name="T12" fmla="*/ 2 w 300"/>
                <a:gd name="T13" fmla="*/ 0 h 302"/>
                <a:gd name="T14" fmla="*/ 2 w 300"/>
                <a:gd name="T15" fmla="*/ 0 h 302"/>
                <a:gd name="T16" fmla="*/ 1 w 300"/>
                <a:gd name="T17" fmla="*/ 0 h 302"/>
                <a:gd name="T18" fmla="*/ 1 w 300"/>
                <a:gd name="T19" fmla="*/ 0 h 302"/>
                <a:gd name="T20" fmla="*/ 1 w 300"/>
                <a:gd name="T21" fmla="*/ 0 h 302"/>
                <a:gd name="T22" fmla="*/ 1 w 300"/>
                <a:gd name="T23" fmla="*/ 0 h 302"/>
                <a:gd name="T24" fmla="*/ 1 w 300"/>
                <a:gd name="T25" fmla="*/ 0 h 302"/>
                <a:gd name="T26" fmla="*/ 0 w 300"/>
                <a:gd name="T27" fmla="*/ 0 h 302"/>
                <a:gd name="T28" fmla="*/ 0 w 300"/>
                <a:gd name="T29" fmla="*/ 0 h 302"/>
                <a:gd name="T30" fmla="*/ 0 w 300"/>
                <a:gd name="T31" fmla="*/ 1 h 302"/>
                <a:gd name="T32" fmla="*/ 0 w 300"/>
                <a:gd name="T33" fmla="*/ 1 h 302"/>
                <a:gd name="T34" fmla="*/ 0 w 300"/>
                <a:gd name="T35" fmla="*/ 1 h 302"/>
                <a:gd name="T36" fmla="*/ 0 w 300"/>
                <a:gd name="T37" fmla="*/ 1 h 302"/>
                <a:gd name="T38" fmla="*/ 0 w 300"/>
                <a:gd name="T39" fmla="*/ 1 h 302"/>
                <a:gd name="T40" fmla="*/ 0 w 300"/>
                <a:gd name="T41" fmla="*/ 2 h 302"/>
                <a:gd name="T42" fmla="*/ 0 w 300"/>
                <a:gd name="T43" fmla="*/ 2 h 302"/>
                <a:gd name="T44" fmla="*/ 0 w 300"/>
                <a:gd name="T45" fmla="*/ 2 h 302"/>
                <a:gd name="T46" fmla="*/ 0 w 300"/>
                <a:gd name="T47" fmla="*/ 2 h 302"/>
                <a:gd name="T48" fmla="*/ 1 w 300"/>
                <a:gd name="T49" fmla="*/ 2 h 302"/>
                <a:gd name="T50" fmla="*/ 1 w 300"/>
                <a:gd name="T51" fmla="*/ 2 h 302"/>
                <a:gd name="T52" fmla="*/ 1 w 300"/>
                <a:gd name="T53" fmla="*/ 2 h 302"/>
                <a:gd name="T54" fmla="*/ 1 w 300"/>
                <a:gd name="T55" fmla="*/ 2 h 302"/>
                <a:gd name="T56" fmla="*/ 1 w 300"/>
                <a:gd name="T57" fmla="*/ 2 h 302"/>
                <a:gd name="T58" fmla="*/ 2 w 300"/>
                <a:gd name="T59" fmla="*/ 2 h 302"/>
                <a:gd name="T60" fmla="*/ 2 w 300"/>
                <a:gd name="T61" fmla="*/ 2 h 302"/>
                <a:gd name="T62" fmla="*/ 2 w 300"/>
                <a:gd name="T63" fmla="*/ 2 h 302"/>
                <a:gd name="T64" fmla="*/ 2 w 300"/>
                <a:gd name="T65" fmla="*/ 2 h 302"/>
                <a:gd name="T66" fmla="*/ 2 w 300"/>
                <a:gd name="T67" fmla="*/ 2 h 302"/>
                <a:gd name="T68" fmla="*/ 2 w 300"/>
                <a:gd name="T69" fmla="*/ 2 h 302"/>
                <a:gd name="T70" fmla="*/ 2 w 300"/>
                <a:gd name="T71" fmla="*/ 1 h 302"/>
                <a:gd name="T72" fmla="*/ 2 w 300"/>
                <a:gd name="T73" fmla="*/ 1 h 3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00" h="302">
                  <a:moveTo>
                    <a:pt x="300" y="152"/>
                  </a:moveTo>
                  <a:lnTo>
                    <a:pt x="298" y="125"/>
                  </a:lnTo>
                  <a:lnTo>
                    <a:pt x="291" y="99"/>
                  </a:lnTo>
                  <a:lnTo>
                    <a:pt x="280" y="76"/>
                  </a:lnTo>
                  <a:lnTo>
                    <a:pt x="265" y="55"/>
                  </a:lnTo>
                  <a:lnTo>
                    <a:pt x="247" y="35"/>
                  </a:lnTo>
                  <a:lnTo>
                    <a:pt x="225" y="21"/>
                  </a:lnTo>
                  <a:lnTo>
                    <a:pt x="201" y="10"/>
                  </a:lnTo>
                  <a:lnTo>
                    <a:pt x="176" y="2"/>
                  </a:lnTo>
                  <a:lnTo>
                    <a:pt x="150" y="0"/>
                  </a:lnTo>
                  <a:lnTo>
                    <a:pt x="124" y="2"/>
                  </a:lnTo>
                  <a:lnTo>
                    <a:pt x="99" y="10"/>
                  </a:lnTo>
                  <a:lnTo>
                    <a:pt x="74" y="21"/>
                  </a:lnTo>
                  <a:lnTo>
                    <a:pt x="53" y="35"/>
                  </a:lnTo>
                  <a:lnTo>
                    <a:pt x="35" y="55"/>
                  </a:lnTo>
                  <a:lnTo>
                    <a:pt x="20" y="76"/>
                  </a:lnTo>
                  <a:lnTo>
                    <a:pt x="8" y="99"/>
                  </a:lnTo>
                  <a:lnTo>
                    <a:pt x="2" y="125"/>
                  </a:lnTo>
                  <a:lnTo>
                    <a:pt x="0" y="152"/>
                  </a:lnTo>
                  <a:lnTo>
                    <a:pt x="2" y="177"/>
                  </a:lnTo>
                  <a:lnTo>
                    <a:pt x="8" y="203"/>
                  </a:lnTo>
                  <a:lnTo>
                    <a:pt x="20" y="226"/>
                  </a:lnTo>
                  <a:lnTo>
                    <a:pt x="35" y="247"/>
                  </a:lnTo>
                  <a:lnTo>
                    <a:pt x="53" y="267"/>
                  </a:lnTo>
                  <a:lnTo>
                    <a:pt x="74" y="281"/>
                  </a:lnTo>
                  <a:lnTo>
                    <a:pt x="99" y="292"/>
                  </a:lnTo>
                  <a:lnTo>
                    <a:pt x="124" y="300"/>
                  </a:lnTo>
                  <a:lnTo>
                    <a:pt x="150" y="302"/>
                  </a:lnTo>
                  <a:lnTo>
                    <a:pt x="176" y="300"/>
                  </a:lnTo>
                  <a:lnTo>
                    <a:pt x="201" y="292"/>
                  </a:lnTo>
                  <a:lnTo>
                    <a:pt x="225" y="281"/>
                  </a:lnTo>
                  <a:lnTo>
                    <a:pt x="247" y="267"/>
                  </a:lnTo>
                  <a:lnTo>
                    <a:pt x="265" y="247"/>
                  </a:lnTo>
                  <a:lnTo>
                    <a:pt x="280" y="226"/>
                  </a:lnTo>
                  <a:lnTo>
                    <a:pt x="291" y="203"/>
                  </a:lnTo>
                  <a:lnTo>
                    <a:pt x="298" y="177"/>
                  </a:lnTo>
                  <a:lnTo>
                    <a:pt x="300" y="152"/>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499" name="Line 67"/>
            <p:cNvSpPr>
              <a:spLocks noChangeShapeType="1"/>
            </p:cNvSpPr>
            <p:nvPr/>
          </p:nvSpPr>
          <p:spPr bwMode="auto">
            <a:xfrm>
              <a:off x="2825" y="1622"/>
              <a:ext cx="36" cy="1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500" name="Line 68"/>
            <p:cNvSpPr>
              <a:spLocks noChangeShapeType="1"/>
            </p:cNvSpPr>
            <p:nvPr/>
          </p:nvSpPr>
          <p:spPr bwMode="auto">
            <a:xfrm flipH="1">
              <a:off x="2789" y="1622"/>
              <a:ext cx="108" cy="1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501" name="Line 73"/>
            <p:cNvSpPr>
              <a:spLocks noChangeShapeType="1"/>
            </p:cNvSpPr>
            <p:nvPr/>
          </p:nvSpPr>
          <p:spPr bwMode="auto">
            <a:xfrm>
              <a:off x="3799" y="1389"/>
              <a:ext cx="0" cy="7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502" name="Freeform 74"/>
            <p:cNvSpPr>
              <a:spLocks/>
            </p:cNvSpPr>
            <p:nvPr/>
          </p:nvSpPr>
          <p:spPr bwMode="auto">
            <a:xfrm>
              <a:off x="3768" y="1329"/>
              <a:ext cx="60" cy="60"/>
            </a:xfrm>
            <a:custGeom>
              <a:avLst/>
              <a:gdLst>
                <a:gd name="T0" fmla="*/ 2 w 300"/>
                <a:gd name="T1" fmla="*/ 1 h 301"/>
                <a:gd name="T2" fmla="*/ 2 w 300"/>
                <a:gd name="T3" fmla="*/ 1 h 301"/>
                <a:gd name="T4" fmla="*/ 2 w 300"/>
                <a:gd name="T5" fmla="*/ 1 h 301"/>
                <a:gd name="T6" fmla="*/ 2 w 300"/>
                <a:gd name="T7" fmla="*/ 1 h 301"/>
                <a:gd name="T8" fmla="*/ 2 w 300"/>
                <a:gd name="T9" fmla="*/ 1 h 301"/>
                <a:gd name="T10" fmla="*/ 2 w 300"/>
                <a:gd name="T11" fmla="*/ 1 h 301"/>
                <a:gd name="T12" fmla="*/ 2 w 300"/>
                <a:gd name="T13" fmla="*/ 0 h 301"/>
                <a:gd name="T14" fmla="*/ 2 w 300"/>
                <a:gd name="T15" fmla="*/ 0 h 301"/>
                <a:gd name="T16" fmla="*/ 2 w 300"/>
                <a:gd name="T17" fmla="*/ 0 h 301"/>
                <a:gd name="T18" fmla="*/ 2 w 300"/>
                <a:gd name="T19" fmla="*/ 0 h 301"/>
                <a:gd name="T20" fmla="*/ 2 w 300"/>
                <a:gd name="T21" fmla="*/ 0 h 301"/>
                <a:gd name="T22" fmla="*/ 2 w 300"/>
                <a:gd name="T23" fmla="*/ 0 h 301"/>
                <a:gd name="T24" fmla="*/ 1 w 300"/>
                <a:gd name="T25" fmla="*/ 0 h 301"/>
                <a:gd name="T26" fmla="*/ 1 w 300"/>
                <a:gd name="T27" fmla="*/ 0 h 301"/>
                <a:gd name="T28" fmla="*/ 1 w 300"/>
                <a:gd name="T29" fmla="*/ 0 h 301"/>
                <a:gd name="T30" fmla="*/ 1 w 300"/>
                <a:gd name="T31" fmla="*/ 0 h 301"/>
                <a:gd name="T32" fmla="*/ 1 w 300"/>
                <a:gd name="T33" fmla="*/ 0 h 301"/>
                <a:gd name="T34" fmla="*/ 1 w 300"/>
                <a:gd name="T35" fmla="*/ 0 h 301"/>
                <a:gd name="T36" fmla="*/ 1 w 300"/>
                <a:gd name="T37" fmla="*/ 0 h 301"/>
                <a:gd name="T38" fmla="*/ 1 w 300"/>
                <a:gd name="T39" fmla="*/ 0 h 301"/>
                <a:gd name="T40" fmla="*/ 0 w 300"/>
                <a:gd name="T41" fmla="*/ 0 h 301"/>
                <a:gd name="T42" fmla="*/ 0 w 300"/>
                <a:gd name="T43" fmla="*/ 0 h 301"/>
                <a:gd name="T44" fmla="*/ 0 w 300"/>
                <a:gd name="T45" fmla="*/ 0 h 301"/>
                <a:gd name="T46" fmla="*/ 0 w 300"/>
                <a:gd name="T47" fmla="*/ 1 h 301"/>
                <a:gd name="T48" fmla="*/ 0 w 300"/>
                <a:gd name="T49" fmla="*/ 1 h 301"/>
                <a:gd name="T50" fmla="*/ 0 w 300"/>
                <a:gd name="T51" fmla="*/ 1 h 301"/>
                <a:gd name="T52" fmla="*/ 0 w 300"/>
                <a:gd name="T53" fmla="*/ 1 h 301"/>
                <a:gd name="T54" fmla="*/ 0 w 300"/>
                <a:gd name="T55" fmla="*/ 1 h 301"/>
                <a:gd name="T56" fmla="*/ 0 w 300"/>
                <a:gd name="T57" fmla="*/ 1 h 301"/>
                <a:gd name="T58" fmla="*/ 0 w 300"/>
                <a:gd name="T59" fmla="*/ 1 h 301"/>
                <a:gd name="T60" fmla="*/ 0 w 300"/>
                <a:gd name="T61" fmla="*/ 1 h 301"/>
                <a:gd name="T62" fmla="*/ 0 w 300"/>
                <a:gd name="T63" fmla="*/ 2 h 301"/>
                <a:gd name="T64" fmla="*/ 0 w 300"/>
                <a:gd name="T65" fmla="*/ 2 h 301"/>
                <a:gd name="T66" fmla="*/ 0 w 300"/>
                <a:gd name="T67" fmla="*/ 2 h 301"/>
                <a:gd name="T68" fmla="*/ 0 w 300"/>
                <a:gd name="T69" fmla="*/ 2 h 301"/>
                <a:gd name="T70" fmla="*/ 0 w 300"/>
                <a:gd name="T71" fmla="*/ 2 h 301"/>
                <a:gd name="T72" fmla="*/ 0 w 300"/>
                <a:gd name="T73" fmla="*/ 2 h 301"/>
                <a:gd name="T74" fmla="*/ 1 w 300"/>
                <a:gd name="T75" fmla="*/ 2 h 301"/>
                <a:gd name="T76" fmla="*/ 1 w 300"/>
                <a:gd name="T77" fmla="*/ 2 h 301"/>
                <a:gd name="T78" fmla="*/ 1 w 300"/>
                <a:gd name="T79" fmla="*/ 2 h 301"/>
                <a:gd name="T80" fmla="*/ 1 w 300"/>
                <a:gd name="T81" fmla="*/ 2 h 301"/>
                <a:gd name="T82" fmla="*/ 1 w 300"/>
                <a:gd name="T83" fmla="*/ 2 h 301"/>
                <a:gd name="T84" fmla="*/ 1 w 300"/>
                <a:gd name="T85" fmla="*/ 2 h 301"/>
                <a:gd name="T86" fmla="*/ 1 w 300"/>
                <a:gd name="T87" fmla="*/ 2 h 301"/>
                <a:gd name="T88" fmla="*/ 1 w 300"/>
                <a:gd name="T89" fmla="*/ 2 h 301"/>
                <a:gd name="T90" fmla="*/ 2 w 300"/>
                <a:gd name="T91" fmla="*/ 2 h 301"/>
                <a:gd name="T92" fmla="*/ 2 w 300"/>
                <a:gd name="T93" fmla="*/ 2 h 301"/>
                <a:gd name="T94" fmla="*/ 2 w 300"/>
                <a:gd name="T95" fmla="*/ 2 h 301"/>
                <a:gd name="T96" fmla="*/ 2 w 300"/>
                <a:gd name="T97" fmla="*/ 2 h 301"/>
                <a:gd name="T98" fmla="*/ 2 w 300"/>
                <a:gd name="T99" fmla="*/ 2 h 301"/>
                <a:gd name="T100" fmla="*/ 2 w 300"/>
                <a:gd name="T101" fmla="*/ 2 h 301"/>
                <a:gd name="T102" fmla="*/ 2 w 300"/>
                <a:gd name="T103" fmla="*/ 2 h 301"/>
                <a:gd name="T104" fmla="*/ 2 w 300"/>
                <a:gd name="T105" fmla="*/ 2 h 301"/>
                <a:gd name="T106" fmla="*/ 2 w 300"/>
                <a:gd name="T107" fmla="*/ 2 h 301"/>
                <a:gd name="T108" fmla="*/ 2 w 300"/>
                <a:gd name="T109" fmla="*/ 1 h 301"/>
                <a:gd name="T110" fmla="*/ 2 w 300"/>
                <a:gd name="T111" fmla="*/ 1 h 301"/>
                <a:gd name="T112" fmla="*/ 2 w 300"/>
                <a:gd name="T113" fmla="*/ 1 h 3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 h="301">
                  <a:moveTo>
                    <a:pt x="300" y="150"/>
                  </a:moveTo>
                  <a:lnTo>
                    <a:pt x="299" y="133"/>
                  </a:lnTo>
                  <a:lnTo>
                    <a:pt x="297" y="117"/>
                  </a:lnTo>
                  <a:lnTo>
                    <a:pt x="291" y="101"/>
                  </a:lnTo>
                  <a:lnTo>
                    <a:pt x="285" y="85"/>
                  </a:lnTo>
                  <a:lnTo>
                    <a:pt x="278" y="70"/>
                  </a:lnTo>
                  <a:lnTo>
                    <a:pt x="267" y="56"/>
                  </a:lnTo>
                  <a:lnTo>
                    <a:pt x="256" y="43"/>
                  </a:lnTo>
                  <a:lnTo>
                    <a:pt x="243" y="33"/>
                  </a:lnTo>
                  <a:lnTo>
                    <a:pt x="230" y="23"/>
                  </a:lnTo>
                  <a:lnTo>
                    <a:pt x="215" y="15"/>
                  </a:lnTo>
                  <a:lnTo>
                    <a:pt x="200" y="8"/>
                  </a:lnTo>
                  <a:lnTo>
                    <a:pt x="183" y="3"/>
                  </a:lnTo>
                  <a:lnTo>
                    <a:pt x="167" y="1"/>
                  </a:lnTo>
                  <a:lnTo>
                    <a:pt x="150" y="0"/>
                  </a:lnTo>
                  <a:lnTo>
                    <a:pt x="133" y="1"/>
                  </a:lnTo>
                  <a:lnTo>
                    <a:pt x="116" y="3"/>
                  </a:lnTo>
                  <a:lnTo>
                    <a:pt x="100" y="8"/>
                  </a:lnTo>
                  <a:lnTo>
                    <a:pt x="85" y="15"/>
                  </a:lnTo>
                  <a:lnTo>
                    <a:pt x="70" y="23"/>
                  </a:lnTo>
                  <a:lnTo>
                    <a:pt x="56" y="33"/>
                  </a:lnTo>
                  <a:lnTo>
                    <a:pt x="43" y="43"/>
                  </a:lnTo>
                  <a:lnTo>
                    <a:pt x="32" y="56"/>
                  </a:lnTo>
                  <a:lnTo>
                    <a:pt x="22" y="70"/>
                  </a:lnTo>
                  <a:lnTo>
                    <a:pt x="15" y="85"/>
                  </a:lnTo>
                  <a:lnTo>
                    <a:pt x="8" y="101"/>
                  </a:lnTo>
                  <a:lnTo>
                    <a:pt x="3" y="117"/>
                  </a:lnTo>
                  <a:lnTo>
                    <a:pt x="1" y="133"/>
                  </a:lnTo>
                  <a:lnTo>
                    <a:pt x="0" y="150"/>
                  </a:lnTo>
                  <a:lnTo>
                    <a:pt x="1" y="167"/>
                  </a:lnTo>
                  <a:lnTo>
                    <a:pt x="3" y="184"/>
                  </a:lnTo>
                  <a:lnTo>
                    <a:pt x="8" y="200"/>
                  </a:lnTo>
                  <a:lnTo>
                    <a:pt x="15" y="216"/>
                  </a:lnTo>
                  <a:lnTo>
                    <a:pt x="22" y="230"/>
                  </a:lnTo>
                  <a:lnTo>
                    <a:pt x="32" y="244"/>
                  </a:lnTo>
                  <a:lnTo>
                    <a:pt x="43" y="256"/>
                  </a:lnTo>
                  <a:lnTo>
                    <a:pt x="56" y="268"/>
                  </a:lnTo>
                  <a:lnTo>
                    <a:pt x="70" y="278"/>
                  </a:lnTo>
                  <a:lnTo>
                    <a:pt x="85" y="286"/>
                  </a:lnTo>
                  <a:lnTo>
                    <a:pt x="100" y="293"/>
                  </a:lnTo>
                  <a:lnTo>
                    <a:pt x="116" y="297"/>
                  </a:lnTo>
                  <a:lnTo>
                    <a:pt x="133" y="300"/>
                  </a:lnTo>
                  <a:lnTo>
                    <a:pt x="150" y="301"/>
                  </a:lnTo>
                  <a:lnTo>
                    <a:pt x="167" y="300"/>
                  </a:lnTo>
                  <a:lnTo>
                    <a:pt x="183" y="297"/>
                  </a:lnTo>
                  <a:lnTo>
                    <a:pt x="200" y="293"/>
                  </a:lnTo>
                  <a:lnTo>
                    <a:pt x="215" y="286"/>
                  </a:lnTo>
                  <a:lnTo>
                    <a:pt x="230" y="278"/>
                  </a:lnTo>
                  <a:lnTo>
                    <a:pt x="243" y="268"/>
                  </a:lnTo>
                  <a:lnTo>
                    <a:pt x="256" y="256"/>
                  </a:lnTo>
                  <a:lnTo>
                    <a:pt x="267" y="244"/>
                  </a:lnTo>
                  <a:lnTo>
                    <a:pt x="278" y="230"/>
                  </a:lnTo>
                  <a:lnTo>
                    <a:pt x="285" y="216"/>
                  </a:lnTo>
                  <a:lnTo>
                    <a:pt x="291" y="200"/>
                  </a:lnTo>
                  <a:lnTo>
                    <a:pt x="297" y="184"/>
                  </a:lnTo>
                  <a:lnTo>
                    <a:pt x="299" y="167"/>
                  </a:lnTo>
                  <a:lnTo>
                    <a:pt x="300" y="150"/>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503" name="Line 75"/>
            <p:cNvSpPr>
              <a:spLocks noChangeShapeType="1"/>
            </p:cNvSpPr>
            <p:nvPr/>
          </p:nvSpPr>
          <p:spPr bwMode="auto">
            <a:xfrm flipH="1">
              <a:off x="3828" y="1360"/>
              <a:ext cx="80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504" name="Line 76"/>
            <p:cNvSpPr>
              <a:spLocks noChangeShapeType="1"/>
            </p:cNvSpPr>
            <p:nvPr/>
          </p:nvSpPr>
          <p:spPr bwMode="auto">
            <a:xfrm>
              <a:off x="3799" y="2106"/>
              <a:ext cx="0" cy="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505" name="Freeform 77"/>
            <p:cNvSpPr>
              <a:spLocks/>
            </p:cNvSpPr>
            <p:nvPr/>
          </p:nvSpPr>
          <p:spPr bwMode="auto">
            <a:xfrm>
              <a:off x="3768" y="2568"/>
              <a:ext cx="60" cy="60"/>
            </a:xfrm>
            <a:custGeom>
              <a:avLst/>
              <a:gdLst>
                <a:gd name="T0" fmla="*/ 2 w 300"/>
                <a:gd name="T1" fmla="*/ 1 h 302"/>
                <a:gd name="T2" fmla="*/ 2 w 300"/>
                <a:gd name="T3" fmla="*/ 1 h 302"/>
                <a:gd name="T4" fmla="*/ 2 w 300"/>
                <a:gd name="T5" fmla="*/ 1 h 302"/>
                <a:gd name="T6" fmla="*/ 2 w 300"/>
                <a:gd name="T7" fmla="*/ 1 h 302"/>
                <a:gd name="T8" fmla="*/ 2 w 300"/>
                <a:gd name="T9" fmla="*/ 1 h 302"/>
                <a:gd name="T10" fmla="*/ 2 w 300"/>
                <a:gd name="T11" fmla="*/ 1 h 302"/>
                <a:gd name="T12" fmla="*/ 2 w 300"/>
                <a:gd name="T13" fmla="*/ 0 h 302"/>
                <a:gd name="T14" fmla="*/ 2 w 300"/>
                <a:gd name="T15" fmla="*/ 0 h 302"/>
                <a:gd name="T16" fmla="*/ 2 w 300"/>
                <a:gd name="T17" fmla="*/ 0 h 302"/>
                <a:gd name="T18" fmla="*/ 2 w 300"/>
                <a:gd name="T19" fmla="*/ 0 h 302"/>
                <a:gd name="T20" fmla="*/ 2 w 300"/>
                <a:gd name="T21" fmla="*/ 0 h 302"/>
                <a:gd name="T22" fmla="*/ 2 w 300"/>
                <a:gd name="T23" fmla="*/ 0 h 302"/>
                <a:gd name="T24" fmla="*/ 1 w 300"/>
                <a:gd name="T25" fmla="*/ 0 h 302"/>
                <a:gd name="T26" fmla="*/ 1 w 300"/>
                <a:gd name="T27" fmla="*/ 0 h 302"/>
                <a:gd name="T28" fmla="*/ 1 w 300"/>
                <a:gd name="T29" fmla="*/ 0 h 302"/>
                <a:gd name="T30" fmla="*/ 1 w 300"/>
                <a:gd name="T31" fmla="*/ 0 h 302"/>
                <a:gd name="T32" fmla="*/ 1 w 300"/>
                <a:gd name="T33" fmla="*/ 0 h 302"/>
                <a:gd name="T34" fmla="*/ 1 w 300"/>
                <a:gd name="T35" fmla="*/ 0 h 302"/>
                <a:gd name="T36" fmla="*/ 1 w 300"/>
                <a:gd name="T37" fmla="*/ 0 h 302"/>
                <a:gd name="T38" fmla="*/ 1 w 300"/>
                <a:gd name="T39" fmla="*/ 0 h 302"/>
                <a:gd name="T40" fmla="*/ 0 w 300"/>
                <a:gd name="T41" fmla="*/ 0 h 302"/>
                <a:gd name="T42" fmla="*/ 0 w 300"/>
                <a:gd name="T43" fmla="*/ 0 h 302"/>
                <a:gd name="T44" fmla="*/ 0 w 300"/>
                <a:gd name="T45" fmla="*/ 0 h 302"/>
                <a:gd name="T46" fmla="*/ 0 w 300"/>
                <a:gd name="T47" fmla="*/ 1 h 302"/>
                <a:gd name="T48" fmla="*/ 0 w 300"/>
                <a:gd name="T49" fmla="*/ 1 h 302"/>
                <a:gd name="T50" fmla="*/ 0 w 300"/>
                <a:gd name="T51" fmla="*/ 1 h 302"/>
                <a:gd name="T52" fmla="*/ 0 w 300"/>
                <a:gd name="T53" fmla="*/ 1 h 302"/>
                <a:gd name="T54" fmla="*/ 0 w 300"/>
                <a:gd name="T55" fmla="*/ 1 h 302"/>
                <a:gd name="T56" fmla="*/ 0 w 300"/>
                <a:gd name="T57" fmla="*/ 1 h 302"/>
                <a:gd name="T58" fmla="*/ 0 w 300"/>
                <a:gd name="T59" fmla="*/ 1 h 302"/>
                <a:gd name="T60" fmla="*/ 0 w 300"/>
                <a:gd name="T61" fmla="*/ 1 h 302"/>
                <a:gd name="T62" fmla="*/ 0 w 300"/>
                <a:gd name="T63" fmla="*/ 2 h 302"/>
                <a:gd name="T64" fmla="*/ 0 w 300"/>
                <a:gd name="T65" fmla="*/ 2 h 302"/>
                <a:gd name="T66" fmla="*/ 0 w 300"/>
                <a:gd name="T67" fmla="*/ 2 h 302"/>
                <a:gd name="T68" fmla="*/ 0 w 300"/>
                <a:gd name="T69" fmla="*/ 2 h 302"/>
                <a:gd name="T70" fmla="*/ 0 w 300"/>
                <a:gd name="T71" fmla="*/ 2 h 302"/>
                <a:gd name="T72" fmla="*/ 0 w 300"/>
                <a:gd name="T73" fmla="*/ 2 h 302"/>
                <a:gd name="T74" fmla="*/ 1 w 300"/>
                <a:gd name="T75" fmla="*/ 2 h 302"/>
                <a:gd name="T76" fmla="*/ 1 w 300"/>
                <a:gd name="T77" fmla="*/ 2 h 302"/>
                <a:gd name="T78" fmla="*/ 1 w 300"/>
                <a:gd name="T79" fmla="*/ 2 h 302"/>
                <a:gd name="T80" fmla="*/ 1 w 300"/>
                <a:gd name="T81" fmla="*/ 2 h 302"/>
                <a:gd name="T82" fmla="*/ 1 w 300"/>
                <a:gd name="T83" fmla="*/ 2 h 302"/>
                <a:gd name="T84" fmla="*/ 1 w 300"/>
                <a:gd name="T85" fmla="*/ 2 h 302"/>
                <a:gd name="T86" fmla="*/ 1 w 300"/>
                <a:gd name="T87" fmla="*/ 2 h 302"/>
                <a:gd name="T88" fmla="*/ 1 w 300"/>
                <a:gd name="T89" fmla="*/ 2 h 302"/>
                <a:gd name="T90" fmla="*/ 2 w 300"/>
                <a:gd name="T91" fmla="*/ 2 h 302"/>
                <a:gd name="T92" fmla="*/ 2 w 300"/>
                <a:gd name="T93" fmla="*/ 2 h 302"/>
                <a:gd name="T94" fmla="*/ 2 w 300"/>
                <a:gd name="T95" fmla="*/ 2 h 302"/>
                <a:gd name="T96" fmla="*/ 2 w 300"/>
                <a:gd name="T97" fmla="*/ 2 h 302"/>
                <a:gd name="T98" fmla="*/ 2 w 300"/>
                <a:gd name="T99" fmla="*/ 2 h 302"/>
                <a:gd name="T100" fmla="*/ 2 w 300"/>
                <a:gd name="T101" fmla="*/ 2 h 302"/>
                <a:gd name="T102" fmla="*/ 2 w 300"/>
                <a:gd name="T103" fmla="*/ 2 h 302"/>
                <a:gd name="T104" fmla="*/ 2 w 300"/>
                <a:gd name="T105" fmla="*/ 2 h 302"/>
                <a:gd name="T106" fmla="*/ 2 w 300"/>
                <a:gd name="T107" fmla="*/ 2 h 302"/>
                <a:gd name="T108" fmla="*/ 2 w 300"/>
                <a:gd name="T109" fmla="*/ 1 h 302"/>
                <a:gd name="T110" fmla="*/ 2 w 300"/>
                <a:gd name="T111" fmla="*/ 1 h 302"/>
                <a:gd name="T112" fmla="*/ 2 w 300"/>
                <a:gd name="T113" fmla="*/ 1 h 30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 h="302">
                  <a:moveTo>
                    <a:pt x="300" y="151"/>
                  </a:moveTo>
                  <a:lnTo>
                    <a:pt x="299" y="135"/>
                  </a:lnTo>
                  <a:lnTo>
                    <a:pt x="297" y="118"/>
                  </a:lnTo>
                  <a:lnTo>
                    <a:pt x="291" y="102"/>
                  </a:lnTo>
                  <a:lnTo>
                    <a:pt x="285" y="86"/>
                  </a:lnTo>
                  <a:lnTo>
                    <a:pt x="278" y="71"/>
                  </a:lnTo>
                  <a:lnTo>
                    <a:pt x="267" y="57"/>
                  </a:lnTo>
                  <a:lnTo>
                    <a:pt x="256" y="44"/>
                  </a:lnTo>
                  <a:lnTo>
                    <a:pt x="243" y="33"/>
                  </a:lnTo>
                  <a:lnTo>
                    <a:pt x="230" y="24"/>
                  </a:lnTo>
                  <a:lnTo>
                    <a:pt x="215" y="15"/>
                  </a:lnTo>
                  <a:lnTo>
                    <a:pt x="200" y="9"/>
                  </a:lnTo>
                  <a:lnTo>
                    <a:pt x="183" y="5"/>
                  </a:lnTo>
                  <a:lnTo>
                    <a:pt x="167" y="2"/>
                  </a:lnTo>
                  <a:lnTo>
                    <a:pt x="150" y="0"/>
                  </a:lnTo>
                  <a:lnTo>
                    <a:pt x="133" y="2"/>
                  </a:lnTo>
                  <a:lnTo>
                    <a:pt x="116" y="5"/>
                  </a:lnTo>
                  <a:lnTo>
                    <a:pt x="100" y="9"/>
                  </a:lnTo>
                  <a:lnTo>
                    <a:pt x="85" y="15"/>
                  </a:lnTo>
                  <a:lnTo>
                    <a:pt x="70" y="24"/>
                  </a:lnTo>
                  <a:lnTo>
                    <a:pt x="56" y="33"/>
                  </a:lnTo>
                  <a:lnTo>
                    <a:pt x="43" y="44"/>
                  </a:lnTo>
                  <a:lnTo>
                    <a:pt x="32" y="57"/>
                  </a:lnTo>
                  <a:lnTo>
                    <a:pt x="22" y="71"/>
                  </a:lnTo>
                  <a:lnTo>
                    <a:pt x="15" y="86"/>
                  </a:lnTo>
                  <a:lnTo>
                    <a:pt x="8" y="102"/>
                  </a:lnTo>
                  <a:lnTo>
                    <a:pt x="3" y="118"/>
                  </a:lnTo>
                  <a:lnTo>
                    <a:pt x="1" y="135"/>
                  </a:lnTo>
                  <a:lnTo>
                    <a:pt x="0" y="151"/>
                  </a:lnTo>
                  <a:lnTo>
                    <a:pt x="1" y="168"/>
                  </a:lnTo>
                  <a:lnTo>
                    <a:pt x="3" y="185"/>
                  </a:lnTo>
                  <a:lnTo>
                    <a:pt x="8" y="201"/>
                  </a:lnTo>
                  <a:lnTo>
                    <a:pt x="15" y="217"/>
                  </a:lnTo>
                  <a:lnTo>
                    <a:pt x="22" y="232"/>
                  </a:lnTo>
                  <a:lnTo>
                    <a:pt x="32" y="245"/>
                  </a:lnTo>
                  <a:lnTo>
                    <a:pt x="43" y="257"/>
                  </a:lnTo>
                  <a:lnTo>
                    <a:pt x="56" y="269"/>
                  </a:lnTo>
                  <a:lnTo>
                    <a:pt x="70" y="278"/>
                  </a:lnTo>
                  <a:lnTo>
                    <a:pt x="85" y="287"/>
                  </a:lnTo>
                  <a:lnTo>
                    <a:pt x="100" y="293"/>
                  </a:lnTo>
                  <a:lnTo>
                    <a:pt x="116" y="298"/>
                  </a:lnTo>
                  <a:lnTo>
                    <a:pt x="133" y="301"/>
                  </a:lnTo>
                  <a:lnTo>
                    <a:pt x="150" y="302"/>
                  </a:lnTo>
                  <a:lnTo>
                    <a:pt x="167" y="301"/>
                  </a:lnTo>
                  <a:lnTo>
                    <a:pt x="183" y="298"/>
                  </a:lnTo>
                  <a:lnTo>
                    <a:pt x="200" y="293"/>
                  </a:lnTo>
                  <a:lnTo>
                    <a:pt x="215" y="287"/>
                  </a:lnTo>
                  <a:lnTo>
                    <a:pt x="230" y="278"/>
                  </a:lnTo>
                  <a:lnTo>
                    <a:pt x="243" y="269"/>
                  </a:lnTo>
                  <a:lnTo>
                    <a:pt x="256" y="257"/>
                  </a:lnTo>
                  <a:lnTo>
                    <a:pt x="267" y="245"/>
                  </a:lnTo>
                  <a:lnTo>
                    <a:pt x="278" y="232"/>
                  </a:lnTo>
                  <a:lnTo>
                    <a:pt x="285" y="217"/>
                  </a:lnTo>
                  <a:lnTo>
                    <a:pt x="291" y="201"/>
                  </a:lnTo>
                  <a:lnTo>
                    <a:pt x="297" y="185"/>
                  </a:lnTo>
                  <a:lnTo>
                    <a:pt x="299" y="168"/>
                  </a:lnTo>
                  <a:lnTo>
                    <a:pt x="300" y="151"/>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506" name="Line 78"/>
            <p:cNvSpPr>
              <a:spLocks noChangeShapeType="1"/>
            </p:cNvSpPr>
            <p:nvPr/>
          </p:nvSpPr>
          <p:spPr bwMode="auto">
            <a:xfrm>
              <a:off x="4634" y="1360"/>
              <a:ext cx="4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507" name="Freeform 79"/>
            <p:cNvSpPr>
              <a:spLocks/>
            </p:cNvSpPr>
            <p:nvPr/>
          </p:nvSpPr>
          <p:spPr bwMode="auto">
            <a:xfrm>
              <a:off x="5097" y="1329"/>
              <a:ext cx="59" cy="60"/>
            </a:xfrm>
            <a:custGeom>
              <a:avLst/>
              <a:gdLst>
                <a:gd name="T0" fmla="*/ 2 w 300"/>
                <a:gd name="T1" fmla="*/ 1 h 301"/>
                <a:gd name="T2" fmla="*/ 2 w 300"/>
                <a:gd name="T3" fmla="*/ 1 h 301"/>
                <a:gd name="T4" fmla="*/ 2 w 300"/>
                <a:gd name="T5" fmla="*/ 1 h 301"/>
                <a:gd name="T6" fmla="*/ 2 w 300"/>
                <a:gd name="T7" fmla="*/ 1 h 301"/>
                <a:gd name="T8" fmla="*/ 2 w 300"/>
                <a:gd name="T9" fmla="*/ 1 h 301"/>
                <a:gd name="T10" fmla="*/ 2 w 300"/>
                <a:gd name="T11" fmla="*/ 1 h 301"/>
                <a:gd name="T12" fmla="*/ 2 w 300"/>
                <a:gd name="T13" fmla="*/ 0 h 301"/>
                <a:gd name="T14" fmla="*/ 2 w 300"/>
                <a:gd name="T15" fmla="*/ 0 h 301"/>
                <a:gd name="T16" fmla="*/ 2 w 300"/>
                <a:gd name="T17" fmla="*/ 0 h 301"/>
                <a:gd name="T18" fmla="*/ 2 w 300"/>
                <a:gd name="T19" fmla="*/ 0 h 301"/>
                <a:gd name="T20" fmla="*/ 2 w 300"/>
                <a:gd name="T21" fmla="*/ 0 h 301"/>
                <a:gd name="T22" fmla="*/ 2 w 300"/>
                <a:gd name="T23" fmla="*/ 0 h 301"/>
                <a:gd name="T24" fmla="*/ 1 w 300"/>
                <a:gd name="T25" fmla="*/ 0 h 301"/>
                <a:gd name="T26" fmla="*/ 1 w 300"/>
                <a:gd name="T27" fmla="*/ 0 h 301"/>
                <a:gd name="T28" fmla="*/ 1 w 300"/>
                <a:gd name="T29" fmla="*/ 0 h 301"/>
                <a:gd name="T30" fmla="*/ 1 w 300"/>
                <a:gd name="T31" fmla="*/ 0 h 301"/>
                <a:gd name="T32" fmla="*/ 1 w 300"/>
                <a:gd name="T33" fmla="*/ 0 h 301"/>
                <a:gd name="T34" fmla="*/ 1 w 300"/>
                <a:gd name="T35" fmla="*/ 0 h 301"/>
                <a:gd name="T36" fmla="*/ 1 w 300"/>
                <a:gd name="T37" fmla="*/ 0 h 301"/>
                <a:gd name="T38" fmla="*/ 1 w 300"/>
                <a:gd name="T39" fmla="*/ 0 h 301"/>
                <a:gd name="T40" fmla="*/ 0 w 300"/>
                <a:gd name="T41" fmla="*/ 0 h 301"/>
                <a:gd name="T42" fmla="*/ 0 w 300"/>
                <a:gd name="T43" fmla="*/ 0 h 301"/>
                <a:gd name="T44" fmla="*/ 0 w 300"/>
                <a:gd name="T45" fmla="*/ 0 h 301"/>
                <a:gd name="T46" fmla="*/ 0 w 300"/>
                <a:gd name="T47" fmla="*/ 1 h 301"/>
                <a:gd name="T48" fmla="*/ 0 w 300"/>
                <a:gd name="T49" fmla="*/ 1 h 301"/>
                <a:gd name="T50" fmla="*/ 0 w 300"/>
                <a:gd name="T51" fmla="*/ 1 h 301"/>
                <a:gd name="T52" fmla="*/ 0 w 300"/>
                <a:gd name="T53" fmla="*/ 1 h 301"/>
                <a:gd name="T54" fmla="*/ 0 w 300"/>
                <a:gd name="T55" fmla="*/ 1 h 301"/>
                <a:gd name="T56" fmla="*/ 0 w 300"/>
                <a:gd name="T57" fmla="*/ 1 h 301"/>
                <a:gd name="T58" fmla="*/ 0 w 300"/>
                <a:gd name="T59" fmla="*/ 1 h 301"/>
                <a:gd name="T60" fmla="*/ 0 w 300"/>
                <a:gd name="T61" fmla="*/ 1 h 301"/>
                <a:gd name="T62" fmla="*/ 0 w 300"/>
                <a:gd name="T63" fmla="*/ 2 h 301"/>
                <a:gd name="T64" fmla="*/ 0 w 300"/>
                <a:gd name="T65" fmla="*/ 2 h 301"/>
                <a:gd name="T66" fmla="*/ 0 w 300"/>
                <a:gd name="T67" fmla="*/ 2 h 301"/>
                <a:gd name="T68" fmla="*/ 0 w 300"/>
                <a:gd name="T69" fmla="*/ 2 h 301"/>
                <a:gd name="T70" fmla="*/ 0 w 300"/>
                <a:gd name="T71" fmla="*/ 2 h 301"/>
                <a:gd name="T72" fmla="*/ 0 w 300"/>
                <a:gd name="T73" fmla="*/ 2 h 301"/>
                <a:gd name="T74" fmla="*/ 1 w 300"/>
                <a:gd name="T75" fmla="*/ 2 h 301"/>
                <a:gd name="T76" fmla="*/ 1 w 300"/>
                <a:gd name="T77" fmla="*/ 2 h 301"/>
                <a:gd name="T78" fmla="*/ 1 w 300"/>
                <a:gd name="T79" fmla="*/ 2 h 301"/>
                <a:gd name="T80" fmla="*/ 1 w 300"/>
                <a:gd name="T81" fmla="*/ 2 h 301"/>
                <a:gd name="T82" fmla="*/ 1 w 300"/>
                <a:gd name="T83" fmla="*/ 2 h 301"/>
                <a:gd name="T84" fmla="*/ 1 w 300"/>
                <a:gd name="T85" fmla="*/ 2 h 301"/>
                <a:gd name="T86" fmla="*/ 1 w 300"/>
                <a:gd name="T87" fmla="*/ 2 h 301"/>
                <a:gd name="T88" fmla="*/ 1 w 300"/>
                <a:gd name="T89" fmla="*/ 2 h 301"/>
                <a:gd name="T90" fmla="*/ 2 w 300"/>
                <a:gd name="T91" fmla="*/ 2 h 301"/>
                <a:gd name="T92" fmla="*/ 2 w 300"/>
                <a:gd name="T93" fmla="*/ 2 h 301"/>
                <a:gd name="T94" fmla="*/ 2 w 300"/>
                <a:gd name="T95" fmla="*/ 2 h 301"/>
                <a:gd name="T96" fmla="*/ 2 w 300"/>
                <a:gd name="T97" fmla="*/ 2 h 301"/>
                <a:gd name="T98" fmla="*/ 2 w 300"/>
                <a:gd name="T99" fmla="*/ 2 h 301"/>
                <a:gd name="T100" fmla="*/ 2 w 300"/>
                <a:gd name="T101" fmla="*/ 2 h 301"/>
                <a:gd name="T102" fmla="*/ 2 w 300"/>
                <a:gd name="T103" fmla="*/ 2 h 301"/>
                <a:gd name="T104" fmla="*/ 2 w 300"/>
                <a:gd name="T105" fmla="*/ 2 h 301"/>
                <a:gd name="T106" fmla="*/ 2 w 300"/>
                <a:gd name="T107" fmla="*/ 2 h 301"/>
                <a:gd name="T108" fmla="*/ 2 w 300"/>
                <a:gd name="T109" fmla="*/ 1 h 301"/>
                <a:gd name="T110" fmla="*/ 2 w 300"/>
                <a:gd name="T111" fmla="*/ 1 h 301"/>
                <a:gd name="T112" fmla="*/ 2 w 300"/>
                <a:gd name="T113" fmla="*/ 1 h 3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 h="301">
                  <a:moveTo>
                    <a:pt x="300" y="150"/>
                  </a:moveTo>
                  <a:lnTo>
                    <a:pt x="299" y="133"/>
                  </a:lnTo>
                  <a:lnTo>
                    <a:pt x="297" y="117"/>
                  </a:lnTo>
                  <a:lnTo>
                    <a:pt x="292" y="101"/>
                  </a:lnTo>
                  <a:lnTo>
                    <a:pt x="285" y="85"/>
                  </a:lnTo>
                  <a:lnTo>
                    <a:pt x="278" y="70"/>
                  </a:lnTo>
                  <a:lnTo>
                    <a:pt x="267" y="56"/>
                  </a:lnTo>
                  <a:lnTo>
                    <a:pt x="257" y="43"/>
                  </a:lnTo>
                  <a:lnTo>
                    <a:pt x="244" y="33"/>
                  </a:lnTo>
                  <a:lnTo>
                    <a:pt x="230" y="23"/>
                  </a:lnTo>
                  <a:lnTo>
                    <a:pt x="215" y="15"/>
                  </a:lnTo>
                  <a:lnTo>
                    <a:pt x="200" y="8"/>
                  </a:lnTo>
                  <a:lnTo>
                    <a:pt x="183" y="3"/>
                  </a:lnTo>
                  <a:lnTo>
                    <a:pt x="167" y="1"/>
                  </a:lnTo>
                  <a:lnTo>
                    <a:pt x="150" y="0"/>
                  </a:lnTo>
                  <a:lnTo>
                    <a:pt x="133" y="1"/>
                  </a:lnTo>
                  <a:lnTo>
                    <a:pt x="117" y="3"/>
                  </a:lnTo>
                  <a:lnTo>
                    <a:pt x="100" y="8"/>
                  </a:lnTo>
                  <a:lnTo>
                    <a:pt x="85" y="15"/>
                  </a:lnTo>
                  <a:lnTo>
                    <a:pt x="70" y="23"/>
                  </a:lnTo>
                  <a:lnTo>
                    <a:pt x="56" y="33"/>
                  </a:lnTo>
                  <a:lnTo>
                    <a:pt x="44" y="43"/>
                  </a:lnTo>
                  <a:lnTo>
                    <a:pt x="33" y="56"/>
                  </a:lnTo>
                  <a:lnTo>
                    <a:pt x="22" y="70"/>
                  </a:lnTo>
                  <a:lnTo>
                    <a:pt x="15" y="85"/>
                  </a:lnTo>
                  <a:lnTo>
                    <a:pt x="8" y="101"/>
                  </a:lnTo>
                  <a:lnTo>
                    <a:pt x="3" y="117"/>
                  </a:lnTo>
                  <a:lnTo>
                    <a:pt x="1" y="133"/>
                  </a:lnTo>
                  <a:lnTo>
                    <a:pt x="0" y="150"/>
                  </a:lnTo>
                  <a:lnTo>
                    <a:pt x="1" y="167"/>
                  </a:lnTo>
                  <a:lnTo>
                    <a:pt x="3" y="184"/>
                  </a:lnTo>
                  <a:lnTo>
                    <a:pt x="8" y="200"/>
                  </a:lnTo>
                  <a:lnTo>
                    <a:pt x="15" y="216"/>
                  </a:lnTo>
                  <a:lnTo>
                    <a:pt x="22" y="230"/>
                  </a:lnTo>
                  <a:lnTo>
                    <a:pt x="33" y="244"/>
                  </a:lnTo>
                  <a:lnTo>
                    <a:pt x="44" y="256"/>
                  </a:lnTo>
                  <a:lnTo>
                    <a:pt x="56" y="268"/>
                  </a:lnTo>
                  <a:lnTo>
                    <a:pt x="70" y="278"/>
                  </a:lnTo>
                  <a:lnTo>
                    <a:pt x="85" y="286"/>
                  </a:lnTo>
                  <a:lnTo>
                    <a:pt x="100" y="293"/>
                  </a:lnTo>
                  <a:lnTo>
                    <a:pt x="117" y="297"/>
                  </a:lnTo>
                  <a:lnTo>
                    <a:pt x="133" y="300"/>
                  </a:lnTo>
                  <a:lnTo>
                    <a:pt x="150" y="301"/>
                  </a:lnTo>
                  <a:lnTo>
                    <a:pt x="167" y="300"/>
                  </a:lnTo>
                  <a:lnTo>
                    <a:pt x="183" y="297"/>
                  </a:lnTo>
                  <a:lnTo>
                    <a:pt x="200" y="293"/>
                  </a:lnTo>
                  <a:lnTo>
                    <a:pt x="215" y="286"/>
                  </a:lnTo>
                  <a:lnTo>
                    <a:pt x="230" y="278"/>
                  </a:lnTo>
                  <a:lnTo>
                    <a:pt x="244" y="268"/>
                  </a:lnTo>
                  <a:lnTo>
                    <a:pt x="257" y="256"/>
                  </a:lnTo>
                  <a:lnTo>
                    <a:pt x="267" y="244"/>
                  </a:lnTo>
                  <a:lnTo>
                    <a:pt x="278" y="230"/>
                  </a:lnTo>
                  <a:lnTo>
                    <a:pt x="285" y="216"/>
                  </a:lnTo>
                  <a:lnTo>
                    <a:pt x="292" y="200"/>
                  </a:lnTo>
                  <a:lnTo>
                    <a:pt x="297" y="184"/>
                  </a:lnTo>
                  <a:lnTo>
                    <a:pt x="299" y="167"/>
                  </a:lnTo>
                  <a:lnTo>
                    <a:pt x="300" y="150"/>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508" name="Freeform 80"/>
            <p:cNvSpPr>
              <a:spLocks/>
            </p:cNvSpPr>
            <p:nvPr/>
          </p:nvSpPr>
          <p:spPr bwMode="auto">
            <a:xfrm>
              <a:off x="3659" y="2518"/>
              <a:ext cx="59" cy="135"/>
            </a:xfrm>
            <a:custGeom>
              <a:avLst/>
              <a:gdLst>
                <a:gd name="T0" fmla="*/ 1 w 303"/>
                <a:gd name="T1" fmla="*/ 0 h 677"/>
                <a:gd name="T2" fmla="*/ 0 w 303"/>
                <a:gd name="T3" fmla="*/ 5 h 677"/>
                <a:gd name="T4" fmla="*/ 1 w 303"/>
                <a:gd name="T5" fmla="*/ 5 h 677"/>
                <a:gd name="T6" fmla="*/ 1 w 303"/>
                <a:gd name="T7" fmla="*/ 5 h 677"/>
                <a:gd name="T8" fmla="*/ 1 w 303"/>
                <a:gd name="T9" fmla="*/ 5 h 677"/>
                <a:gd name="T10" fmla="*/ 1 w 303"/>
                <a:gd name="T11" fmla="*/ 5 h 677"/>
                <a:gd name="T12" fmla="*/ 1 w 303"/>
                <a:gd name="T13" fmla="*/ 5 h 677"/>
                <a:gd name="T14" fmla="*/ 1 w 303"/>
                <a:gd name="T15" fmla="*/ 5 h 677"/>
                <a:gd name="T16" fmla="*/ 1 w 303"/>
                <a:gd name="T17" fmla="*/ 5 h 677"/>
                <a:gd name="T18" fmla="*/ 1 w 303"/>
                <a:gd name="T19" fmla="*/ 5 h 677"/>
                <a:gd name="T20" fmla="*/ 1 w 303"/>
                <a:gd name="T21" fmla="*/ 5 h 677"/>
                <a:gd name="T22" fmla="*/ 1 w 303"/>
                <a:gd name="T23" fmla="*/ 5 h 677"/>
                <a:gd name="T24" fmla="*/ 2 w 303"/>
                <a:gd name="T25" fmla="*/ 5 h 677"/>
                <a:gd name="T26" fmla="*/ 2 w 303"/>
                <a:gd name="T27" fmla="*/ 5 h 677"/>
                <a:gd name="T28" fmla="*/ 2 w 303"/>
                <a:gd name="T29" fmla="*/ 5 h 677"/>
                <a:gd name="T30" fmla="*/ 2 w 303"/>
                <a:gd name="T31" fmla="*/ 5 h 677"/>
                <a:gd name="T32" fmla="*/ 2 w 303"/>
                <a:gd name="T33" fmla="*/ 5 h 677"/>
                <a:gd name="T34" fmla="*/ 2 w 303"/>
                <a:gd name="T35" fmla="*/ 5 h 677"/>
                <a:gd name="T36" fmla="*/ 2 w 303"/>
                <a:gd name="T37" fmla="*/ 5 h 677"/>
                <a:gd name="T38" fmla="*/ 2 w 303"/>
                <a:gd name="T39" fmla="*/ 5 h 677"/>
                <a:gd name="T40" fmla="*/ 2 w 303"/>
                <a:gd name="T41" fmla="*/ 4 h 677"/>
                <a:gd name="T42" fmla="*/ 2 w 303"/>
                <a:gd name="T43" fmla="*/ 4 h 677"/>
                <a:gd name="T44" fmla="*/ 2 w 303"/>
                <a:gd name="T45" fmla="*/ 3 h 677"/>
                <a:gd name="T46" fmla="*/ 2 w 303"/>
                <a:gd name="T47" fmla="*/ 3 h 677"/>
                <a:gd name="T48" fmla="*/ 2 w 303"/>
                <a:gd name="T49" fmla="*/ 3 h 677"/>
                <a:gd name="T50" fmla="*/ 2 w 303"/>
                <a:gd name="T51" fmla="*/ 3 h 677"/>
                <a:gd name="T52" fmla="*/ 2 w 303"/>
                <a:gd name="T53" fmla="*/ 3 h 677"/>
                <a:gd name="T54" fmla="*/ 2 w 303"/>
                <a:gd name="T55" fmla="*/ 2 h 677"/>
                <a:gd name="T56" fmla="*/ 2 w 303"/>
                <a:gd name="T57" fmla="*/ 2 h 677"/>
                <a:gd name="T58" fmla="*/ 2 w 303"/>
                <a:gd name="T59" fmla="*/ 2 h 677"/>
                <a:gd name="T60" fmla="*/ 2 w 303"/>
                <a:gd name="T61" fmla="*/ 2 h 677"/>
                <a:gd name="T62" fmla="*/ 2 w 303"/>
                <a:gd name="T63" fmla="*/ 2 h 677"/>
                <a:gd name="T64" fmla="*/ 2 w 303"/>
                <a:gd name="T65" fmla="*/ 2 h 677"/>
                <a:gd name="T66" fmla="*/ 2 w 303"/>
                <a:gd name="T67" fmla="*/ 2 h 677"/>
                <a:gd name="T68" fmla="*/ 2 w 303"/>
                <a:gd name="T69" fmla="*/ 2 h 677"/>
                <a:gd name="T70" fmla="*/ 2 w 303"/>
                <a:gd name="T71" fmla="*/ 2 h 677"/>
                <a:gd name="T72" fmla="*/ 2 w 303"/>
                <a:gd name="T73" fmla="*/ 2 h 677"/>
                <a:gd name="T74" fmla="*/ 2 w 303"/>
                <a:gd name="T75" fmla="*/ 2 h 677"/>
                <a:gd name="T76" fmla="*/ 2 w 303"/>
                <a:gd name="T77" fmla="*/ 2 h 677"/>
                <a:gd name="T78" fmla="*/ 2 w 303"/>
                <a:gd name="T79" fmla="*/ 2 h 677"/>
                <a:gd name="T80" fmla="*/ 2 w 303"/>
                <a:gd name="T81" fmla="*/ 2 h 677"/>
                <a:gd name="T82" fmla="*/ 2 w 303"/>
                <a:gd name="T83" fmla="*/ 2 h 677"/>
                <a:gd name="T84" fmla="*/ 1 w 303"/>
                <a:gd name="T85" fmla="*/ 2 h 6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3" h="677">
                  <a:moveTo>
                    <a:pt x="182" y="0"/>
                  </a:moveTo>
                  <a:lnTo>
                    <a:pt x="0" y="677"/>
                  </a:lnTo>
                  <a:lnTo>
                    <a:pt x="119" y="677"/>
                  </a:lnTo>
                  <a:lnTo>
                    <a:pt x="127" y="677"/>
                  </a:lnTo>
                  <a:lnTo>
                    <a:pt x="134" y="675"/>
                  </a:lnTo>
                  <a:lnTo>
                    <a:pt x="143" y="673"/>
                  </a:lnTo>
                  <a:lnTo>
                    <a:pt x="151" y="670"/>
                  </a:lnTo>
                  <a:lnTo>
                    <a:pt x="159" y="666"/>
                  </a:lnTo>
                  <a:lnTo>
                    <a:pt x="167" y="661"/>
                  </a:lnTo>
                  <a:lnTo>
                    <a:pt x="175" y="656"/>
                  </a:lnTo>
                  <a:lnTo>
                    <a:pt x="183" y="649"/>
                  </a:lnTo>
                  <a:lnTo>
                    <a:pt x="191" y="642"/>
                  </a:lnTo>
                  <a:lnTo>
                    <a:pt x="198" y="635"/>
                  </a:lnTo>
                  <a:lnTo>
                    <a:pt x="205" y="626"/>
                  </a:lnTo>
                  <a:lnTo>
                    <a:pt x="212" y="617"/>
                  </a:lnTo>
                  <a:lnTo>
                    <a:pt x="218" y="608"/>
                  </a:lnTo>
                  <a:lnTo>
                    <a:pt x="225" y="598"/>
                  </a:lnTo>
                  <a:lnTo>
                    <a:pt x="230" y="588"/>
                  </a:lnTo>
                  <a:lnTo>
                    <a:pt x="235" y="578"/>
                  </a:lnTo>
                  <a:lnTo>
                    <a:pt x="239" y="567"/>
                  </a:lnTo>
                  <a:lnTo>
                    <a:pt x="243" y="556"/>
                  </a:lnTo>
                  <a:lnTo>
                    <a:pt x="246" y="545"/>
                  </a:lnTo>
                  <a:lnTo>
                    <a:pt x="297" y="358"/>
                  </a:lnTo>
                  <a:lnTo>
                    <a:pt x="299" y="346"/>
                  </a:lnTo>
                  <a:lnTo>
                    <a:pt x="301" y="335"/>
                  </a:lnTo>
                  <a:lnTo>
                    <a:pt x="302" y="325"/>
                  </a:lnTo>
                  <a:lnTo>
                    <a:pt x="303" y="314"/>
                  </a:lnTo>
                  <a:lnTo>
                    <a:pt x="303" y="304"/>
                  </a:lnTo>
                  <a:lnTo>
                    <a:pt x="302" y="295"/>
                  </a:lnTo>
                  <a:lnTo>
                    <a:pt x="301" y="285"/>
                  </a:lnTo>
                  <a:lnTo>
                    <a:pt x="299" y="277"/>
                  </a:lnTo>
                  <a:lnTo>
                    <a:pt x="296" y="268"/>
                  </a:lnTo>
                  <a:lnTo>
                    <a:pt x="293" y="261"/>
                  </a:lnTo>
                  <a:lnTo>
                    <a:pt x="288" y="253"/>
                  </a:lnTo>
                  <a:lnTo>
                    <a:pt x="284" y="247"/>
                  </a:lnTo>
                  <a:lnTo>
                    <a:pt x="279" y="242"/>
                  </a:lnTo>
                  <a:lnTo>
                    <a:pt x="274" y="236"/>
                  </a:lnTo>
                  <a:lnTo>
                    <a:pt x="268" y="233"/>
                  </a:lnTo>
                  <a:lnTo>
                    <a:pt x="261" y="230"/>
                  </a:lnTo>
                  <a:lnTo>
                    <a:pt x="254" y="228"/>
                  </a:lnTo>
                  <a:lnTo>
                    <a:pt x="247" y="226"/>
                  </a:lnTo>
                  <a:lnTo>
                    <a:pt x="239" y="226"/>
                  </a:lnTo>
                  <a:lnTo>
                    <a:pt x="121" y="2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509" name="Freeform 81"/>
            <p:cNvSpPr>
              <a:spLocks/>
            </p:cNvSpPr>
            <p:nvPr/>
          </p:nvSpPr>
          <p:spPr bwMode="auto">
            <a:xfrm>
              <a:off x="3689" y="1271"/>
              <a:ext cx="61" cy="133"/>
            </a:xfrm>
            <a:custGeom>
              <a:avLst/>
              <a:gdLst>
                <a:gd name="T0" fmla="*/ 1 w 303"/>
                <a:gd name="T1" fmla="*/ 0 h 677"/>
                <a:gd name="T2" fmla="*/ 0 w 303"/>
                <a:gd name="T3" fmla="*/ 5 h 677"/>
                <a:gd name="T4" fmla="*/ 1 w 303"/>
                <a:gd name="T5" fmla="*/ 5 h 677"/>
                <a:gd name="T6" fmla="*/ 1 w 303"/>
                <a:gd name="T7" fmla="*/ 5 h 677"/>
                <a:gd name="T8" fmla="*/ 1 w 303"/>
                <a:gd name="T9" fmla="*/ 5 h 677"/>
                <a:gd name="T10" fmla="*/ 1 w 303"/>
                <a:gd name="T11" fmla="*/ 5 h 677"/>
                <a:gd name="T12" fmla="*/ 1 w 303"/>
                <a:gd name="T13" fmla="*/ 5 h 677"/>
                <a:gd name="T14" fmla="*/ 1 w 303"/>
                <a:gd name="T15" fmla="*/ 5 h 677"/>
                <a:gd name="T16" fmla="*/ 1 w 303"/>
                <a:gd name="T17" fmla="*/ 5 h 677"/>
                <a:gd name="T18" fmla="*/ 1 w 303"/>
                <a:gd name="T19" fmla="*/ 5 h 677"/>
                <a:gd name="T20" fmla="*/ 1 w 303"/>
                <a:gd name="T21" fmla="*/ 5 h 677"/>
                <a:gd name="T22" fmla="*/ 1 w 303"/>
                <a:gd name="T23" fmla="*/ 5 h 677"/>
                <a:gd name="T24" fmla="*/ 1 w 303"/>
                <a:gd name="T25" fmla="*/ 5 h 677"/>
                <a:gd name="T26" fmla="*/ 2 w 303"/>
                <a:gd name="T27" fmla="*/ 5 h 677"/>
                <a:gd name="T28" fmla="*/ 2 w 303"/>
                <a:gd name="T29" fmla="*/ 5 h 677"/>
                <a:gd name="T30" fmla="*/ 2 w 303"/>
                <a:gd name="T31" fmla="*/ 5 h 677"/>
                <a:gd name="T32" fmla="*/ 2 w 303"/>
                <a:gd name="T33" fmla="*/ 5 h 677"/>
                <a:gd name="T34" fmla="*/ 2 w 303"/>
                <a:gd name="T35" fmla="*/ 5 h 677"/>
                <a:gd name="T36" fmla="*/ 2 w 303"/>
                <a:gd name="T37" fmla="*/ 5 h 677"/>
                <a:gd name="T38" fmla="*/ 2 w 303"/>
                <a:gd name="T39" fmla="*/ 5 h 677"/>
                <a:gd name="T40" fmla="*/ 2 w 303"/>
                <a:gd name="T41" fmla="*/ 5 h 677"/>
                <a:gd name="T42" fmla="*/ 2 w 303"/>
                <a:gd name="T43" fmla="*/ 5 h 677"/>
                <a:gd name="T44" fmla="*/ 2 w 303"/>
                <a:gd name="T45" fmla="*/ 4 h 677"/>
                <a:gd name="T46" fmla="*/ 2 w 303"/>
                <a:gd name="T47" fmla="*/ 4 h 677"/>
                <a:gd name="T48" fmla="*/ 2 w 303"/>
                <a:gd name="T49" fmla="*/ 4 h 677"/>
                <a:gd name="T50" fmla="*/ 2 w 303"/>
                <a:gd name="T51" fmla="*/ 4 h 677"/>
                <a:gd name="T52" fmla="*/ 2 w 303"/>
                <a:gd name="T53" fmla="*/ 4 h 677"/>
                <a:gd name="T54" fmla="*/ 2 w 303"/>
                <a:gd name="T55" fmla="*/ 3 h 677"/>
                <a:gd name="T56" fmla="*/ 2 w 303"/>
                <a:gd name="T57" fmla="*/ 3 h 677"/>
                <a:gd name="T58" fmla="*/ 2 w 303"/>
                <a:gd name="T59" fmla="*/ 3 h 677"/>
                <a:gd name="T60" fmla="*/ 2 w 303"/>
                <a:gd name="T61" fmla="*/ 3 h 677"/>
                <a:gd name="T62" fmla="*/ 2 w 303"/>
                <a:gd name="T63" fmla="*/ 2 h 677"/>
                <a:gd name="T64" fmla="*/ 2 w 303"/>
                <a:gd name="T65" fmla="*/ 2 h 677"/>
                <a:gd name="T66" fmla="*/ 2 w 303"/>
                <a:gd name="T67" fmla="*/ 2 h 677"/>
                <a:gd name="T68" fmla="*/ 2 w 303"/>
                <a:gd name="T69" fmla="*/ 2 h 677"/>
                <a:gd name="T70" fmla="*/ 2 w 303"/>
                <a:gd name="T71" fmla="*/ 2 h 677"/>
                <a:gd name="T72" fmla="*/ 2 w 303"/>
                <a:gd name="T73" fmla="*/ 2 h 677"/>
                <a:gd name="T74" fmla="*/ 2 w 303"/>
                <a:gd name="T75" fmla="*/ 2 h 677"/>
                <a:gd name="T76" fmla="*/ 2 w 303"/>
                <a:gd name="T77" fmla="*/ 2 h 677"/>
                <a:gd name="T78" fmla="*/ 2 w 303"/>
                <a:gd name="T79" fmla="*/ 2 h 677"/>
                <a:gd name="T80" fmla="*/ 2 w 303"/>
                <a:gd name="T81" fmla="*/ 2 h 677"/>
                <a:gd name="T82" fmla="*/ 2 w 303"/>
                <a:gd name="T83" fmla="*/ 2 h 677"/>
                <a:gd name="T84" fmla="*/ 2 w 303"/>
                <a:gd name="T85" fmla="*/ 2 h 677"/>
                <a:gd name="T86" fmla="*/ 2 w 303"/>
                <a:gd name="T87" fmla="*/ 2 h 677"/>
                <a:gd name="T88" fmla="*/ 2 w 303"/>
                <a:gd name="T89" fmla="*/ 2 h 677"/>
                <a:gd name="T90" fmla="*/ 2 w 303"/>
                <a:gd name="T91" fmla="*/ 2 h 677"/>
                <a:gd name="T92" fmla="*/ 2 w 303"/>
                <a:gd name="T93" fmla="*/ 2 h 677"/>
                <a:gd name="T94" fmla="*/ 2 w 303"/>
                <a:gd name="T95" fmla="*/ 2 h 677"/>
                <a:gd name="T96" fmla="*/ 2 w 303"/>
                <a:gd name="T97" fmla="*/ 2 h 677"/>
                <a:gd name="T98" fmla="*/ 2 w 303"/>
                <a:gd name="T99" fmla="*/ 2 h 677"/>
                <a:gd name="T100" fmla="*/ 2 w 303"/>
                <a:gd name="T101" fmla="*/ 2 h 677"/>
                <a:gd name="T102" fmla="*/ 2 w 303"/>
                <a:gd name="T103" fmla="*/ 2 h 677"/>
                <a:gd name="T104" fmla="*/ 1 w 303"/>
                <a:gd name="T105" fmla="*/ 2 h 67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03" h="677">
                  <a:moveTo>
                    <a:pt x="181" y="0"/>
                  </a:moveTo>
                  <a:lnTo>
                    <a:pt x="0" y="677"/>
                  </a:lnTo>
                  <a:lnTo>
                    <a:pt x="119" y="677"/>
                  </a:lnTo>
                  <a:lnTo>
                    <a:pt x="125" y="677"/>
                  </a:lnTo>
                  <a:lnTo>
                    <a:pt x="131" y="676"/>
                  </a:lnTo>
                  <a:lnTo>
                    <a:pt x="138" y="675"/>
                  </a:lnTo>
                  <a:lnTo>
                    <a:pt x="144" y="673"/>
                  </a:lnTo>
                  <a:lnTo>
                    <a:pt x="151" y="670"/>
                  </a:lnTo>
                  <a:lnTo>
                    <a:pt x="157" y="667"/>
                  </a:lnTo>
                  <a:lnTo>
                    <a:pt x="163" y="663"/>
                  </a:lnTo>
                  <a:lnTo>
                    <a:pt x="170" y="660"/>
                  </a:lnTo>
                  <a:lnTo>
                    <a:pt x="176" y="654"/>
                  </a:lnTo>
                  <a:lnTo>
                    <a:pt x="182" y="650"/>
                  </a:lnTo>
                  <a:lnTo>
                    <a:pt x="188" y="645"/>
                  </a:lnTo>
                  <a:lnTo>
                    <a:pt x="194" y="638"/>
                  </a:lnTo>
                  <a:lnTo>
                    <a:pt x="199" y="632"/>
                  </a:lnTo>
                  <a:lnTo>
                    <a:pt x="206" y="626"/>
                  </a:lnTo>
                  <a:lnTo>
                    <a:pt x="211" y="618"/>
                  </a:lnTo>
                  <a:lnTo>
                    <a:pt x="217" y="611"/>
                  </a:lnTo>
                  <a:lnTo>
                    <a:pt x="221" y="603"/>
                  </a:lnTo>
                  <a:lnTo>
                    <a:pt x="225" y="596"/>
                  </a:lnTo>
                  <a:lnTo>
                    <a:pt x="230" y="587"/>
                  </a:lnTo>
                  <a:lnTo>
                    <a:pt x="234" y="580"/>
                  </a:lnTo>
                  <a:lnTo>
                    <a:pt x="238" y="571"/>
                  </a:lnTo>
                  <a:lnTo>
                    <a:pt x="241" y="563"/>
                  </a:lnTo>
                  <a:lnTo>
                    <a:pt x="243" y="554"/>
                  </a:lnTo>
                  <a:lnTo>
                    <a:pt x="246" y="546"/>
                  </a:lnTo>
                  <a:lnTo>
                    <a:pt x="296" y="357"/>
                  </a:lnTo>
                  <a:lnTo>
                    <a:pt x="299" y="349"/>
                  </a:lnTo>
                  <a:lnTo>
                    <a:pt x="301" y="340"/>
                  </a:lnTo>
                  <a:lnTo>
                    <a:pt x="302" y="332"/>
                  </a:lnTo>
                  <a:lnTo>
                    <a:pt x="303" y="323"/>
                  </a:lnTo>
                  <a:lnTo>
                    <a:pt x="303" y="315"/>
                  </a:lnTo>
                  <a:lnTo>
                    <a:pt x="303" y="307"/>
                  </a:lnTo>
                  <a:lnTo>
                    <a:pt x="303" y="299"/>
                  </a:lnTo>
                  <a:lnTo>
                    <a:pt x="302" y="291"/>
                  </a:lnTo>
                  <a:lnTo>
                    <a:pt x="301" y="284"/>
                  </a:lnTo>
                  <a:lnTo>
                    <a:pt x="299" y="278"/>
                  </a:lnTo>
                  <a:lnTo>
                    <a:pt x="296" y="270"/>
                  </a:lnTo>
                  <a:lnTo>
                    <a:pt x="294" y="264"/>
                  </a:lnTo>
                  <a:lnTo>
                    <a:pt x="291" y="258"/>
                  </a:lnTo>
                  <a:lnTo>
                    <a:pt x="288" y="253"/>
                  </a:lnTo>
                  <a:lnTo>
                    <a:pt x="285" y="248"/>
                  </a:lnTo>
                  <a:lnTo>
                    <a:pt x="280" y="243"/>
                  </a:lnTo>
                  <a:lnTo>
                    <a:pt x="277" y="239"/>
                  </a:lnTo>
                  <a:lnTo>
                    <a:pt x="272" y="236"/>
                  </a:lnTo>
                  <a:lnTo>
                    <a:pt x="268" y="233"/>
                  </a:lnTo>
                  <a:lnTo>
                    <a:pt x="262" y="230"/>
                  </a:lnTo>
                  <a:lnTo>
                    <a:pt x="257" y="229"/>
                  </a:lnTo>
                  <a:lnTo>
                    <a:pt x="252" y="226"/>
                  </a:lnTo>
                  <a:lnTo>
                    <a:pt x="245" y="225"/>
                  </a:lnTo>
                  <a:lnTo>
                    <a:pt x="240" y="225"/>
                  </a:lnTo>
                  <a:lnTo>
                    <a:pt x="121" y="2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510" name="Line 82"/>
            <p:cNvSpPr>
              <a:spLocks noChangeShapeType="1"/>
            </p:cNvSpPr>
            <p:nvPr/>
          </p:nvSpPr>
          <p:spPr bwMode="auto">
            <a:xfrm flipH="1">
              <a:off x="3767" y="1271"/>
              <a:ext cx="14"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511" name="Freeform 83"/>
            <p:cNvSpPr>
              <a:spLocks/>
            </p:cNvSpPr>
            <p:nvPr/>
          </p:nvSpPr>
          <p:spPr bwMode="auto">
            <a:xfrm>
              <a:off x="5213" y="1263"/>
              <a:ext cx="60" cy="134"/>
            </a:xfrm>
            <a:custGeom>
              <a:avLst/>
              <a:gdLst>
                <a:gd name="T0" fmla="*/ 1 w 302"/>
                <a:gd name="T1" fmla="*/ 0 h 679"/>
                <a:gd name="T2" fmla="*/ 0 w 302"/>
                <a:gd name="T3" fmla="*/ 5 h 679"/>
                <a:gd name="T4" fmla="*/ 1 w 302"/>
                <a:gd name="T5" fmla="*/ 5 h 679"/>
                <a:gd name="T6" fmla="*/ 1 w 302"/>
                <a:gd name="T7" fmla="*/ 5 h 679"/>
                <a:gd name="T8" fmla="*/ 1 w 302"/>
                <a:gd name="T9" fmla="*/ 5 h 679"/>
                <a:gd name="T10" fmla="*/ 1 w 302"/>
                <a:gd name="T11" fmla="*/ 5 h 679"/>
                <a:gd name="T12" fmla="*/ 1 w 302"/>
                <a:gd name="T13" fmla="*/ 5 h 679"/>
                <a:gd name="T14" fmla="*/ 1 w 302"/>
                <a:gd name="T15" fmla="*/ 5 h 679"/>
                <a:gd name="T16" fmla="*/ 1 w 302"/>
                <a:gd name="T17" fmla="*/ 5 h 679"/>
                <a:gd name="T18" fmla="*/ 1 w 302"/>
                <a:gd name="T19" fmla="*/ 5 h 679"/>
                <a:gd name="T20" fmla="*/ 1 w 302"/>
                <a:gd name="T21" fmla="*/ 5 h 679"/>
                <a:gd name="T22" fmla="*/ 2 w 302"/>
                <a:gd name="T23" fmla="*/ 5 h 679"/>
                <a:gd name="T24" fmla="*/ 2 w 302"/>
                <a:gd name="T25" fmla="*/ 5 h 679"/>
                <a:gd name="T26" fmla="*/ 2 w 302"/>
                <a:gd name="T27" fmla="*/ 5 h 679"/>
                <a:gd name="T28" fmla="*/ 2 w 302"/>
                <a:gd name="T29" fmla="*/ 5 h 679"/>
                <a:gd name="T30" fmla="*/ 2 w 302"/>
                <a:gd name="T31" fmla="*/ 5 h 679"/>
                <a:gd name="T32" fmla="*/ 2 w 302"/>
                <a:gd name="T33" fmla="*/ 5 h 679"/>
                <a:gd name="T34" fmla="*/ 2 w 302"/>
                <a:gd name="T35" fmla="*/ 5 h 679"/>
                <a:gd name="T36" fmla="*/ 2 w 302"/>
                <a:gd name="T37" fmla="*/ 4 h 679"/>
                <a:gd name="T38" fmla="*/ 2 w 302"/>
                <a:gd name="T39" fmla="*/ 4 h 679"/>
                <a:gd name="T40" fmla="*/ 2 w 302"/>
                <a:gd name="T41" fmla="*/ 4 h 679"/>
                <a:gd name="T42" fmla="*/ 2 w 302"/>
                <a:gd name="T43" fmla="*/ 4 h 679"/>
                <a:gd name="T44" fmla="*/ 2 w 302"/>
                <a:gd name="T45" fmla="*/ 3 h 679"/>
                <a:gd name="T46" fmla="*/ 2 w 302"/>
                <a:gd name="T47" fmla="*/ 3 h 679"/>
                <a:gd name="T48" fmla="*/ 2 w 302"/>
                <a:gd name="T49" fmla="*/ 3 h 679"/>
                <a:gd name="T50" fmla="*/ 2 w 302"/>
                <a:gd name="T51" fmla="*/ 3 h 679"/>
                <a:gd name="T52" fmla="*/ 2 w 302"/>
                <a:gd name="T53" fmla="*/ 2 h 679"/>
                <a:gd name="T54" fmla="*/ 2 w 302"/>
                <a:gd name="T55" fmla="*/ 2 h 679"/>
                <a:gd name="T56" fmla="*/ 2 w 302"/>
                <a:gd name="T57" fmla="*/ 2 h 679"/>
                <a:gd name="T58" fmla="*/ 2 w 302"/>
                <a:gd name="T59" fmla="*/ 2 h 679"/>
                <a:gd name="T60" fmla="*/ 2 w 302"/>
                <a:gd name="T61" fmla="*/ 2 h 679"/>
                <a:gd name="T62" fmla="*/ 2 w 302"/>
                <a:gd name="T63" fmla="*/ 2 h 679"/>
                <a:gd name="T64" fmla="*/ 2 w 302"/>
                <a:gd name="T65" fmla="*/ 2 h 679"/>
                <a:gd name="T66" fmla="*/ 2 w 302"/>
                <a:gd name="T67" fmla="*/ 2 h 679"/>
                <a:gd name="T68" fmla="*/ 2 w 302"/>
                <a:gd name="T69" fmla="*/ 2 h 679"/>
                <a:gd name="T70" fmla="*/ 2 w 302"/>
                <a:gd name="T71" fmla="*/ 2 h 679"/>
                <a:gd name="T72" fmla="*/ 2 w 302"/>
                <a:gd name="T73" fmla="*/ 2 h 679"/>
                <a:gd name="T74" fmla="*/ 2 w 302"/>
                <a:gd name="T75" fmla="*/ 2 h 679"/>
                <a:gd name="T76" fmla="*/ 2 w 302"/>
                <a:gd name="T77" fmla="*/ 2 h 679"/>
                <a:gd name="T78" fmla="*/ 2 w 302"/>
                <a:gd name="T79" fmla="*/ 2 h 679"/>
                <a:gd name="T80" fmla="*/ 2 w 302"/>
                <a:gd name="T81" fmla="*/ 2 h 679"/>
                <a:gd name="T82" fmla="*/ 2 w 302"/>
                <a:gd name="T83" fmla="*/ 2 h 679"/>
                <a:gd name="T84" fmla="*/ 1 w 302"/>
                <a:gd name="T85" fmla="*/ 2 h 6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2" h="679">
                  <a:moveTo>
                    <a:pt x="182" y="0"/>
                  </a:moveTo>
                  <a:lnTo>
                    <a:pt x="0" y="679"/>
                  </a:lnTo>
                  <a:lnTo>
                    <a:pt x="118" y="679"/>
                  </a:lnTo>
                  <a:lnTo>
                    <a:pt x="126" y="677"/>
                  </a:lnTo>
                  <a:lnTo>
                    <a:pt x="134" y="676"/>
                  </a:lnTo>
                  <a:lnTo>
                    <a:pt x="142" y="674"/>
                  </a:lnTo>
                  <a:lnTo>
                    <a:pt x="150" y="671"/>
                  </a:lnTo>
                  <a:lnTo>
                    <a:pt x="158" y="667"/>
                  </a:lnTo>
                  <a:lnTo>
                    <a:pt x="167" y="663"/>
                  </a:lnTo>
                  <a:lnTo>
                    <a:pt x="174" y="656"/>
                  </a:lnTo>
                  <a:lnTo>
                    <a:pt x="183" y="650"/>
                  </a:lnTo>
                  <a:lnTo>
                    <a:pt x="190" y="643"/>
                  </a:lnTo>
                  <a:lnTo>
                    <a:pt x="198" y="636"/>
                  </a:lnTo>
                  <a:lnTo>
                    <a:pt x="205" y="627"/>
                  </a:lnTo>
                  <a:lnTo>
                    <a:pt x="211" y="619"/>
                  </a:lnTo>
                  <a:lnTo>
                    <a:pt x="218" y="609"/>
                  </a:lnTo>
                  <a:lnTo>
                    <a:pt x="224" y="600"/>
                  </a:lnTo>
                  <a:lnTo>
                    <a:pt x="230" y="589"/>
                  </a:lnTo>
                  <a:lnTo>
                    <a:pt x="234" y="578"/>
                  </a:lnTo>
                  <a:lnTo>
                    <a:pt x="238" y="568"/>
                  </a:lnTo>
                  <a:lnTo>
                    <a:pt x="242" y="557"/>
                  </a:lnTo>
                  <a:lnTo>
                    <a:pt x="245" y="547"/>
                  </a:lnTo>
                  <a:lnTo>
                    <a:pt x="296" y="358"/>
                  </a:lnTo>
                  <a:lnTo>
                    <a:pt x="299" y="347"/>
                  </a:lnTo>
                  <a:lnTo>
                    <a:pt x="301" y="337"/>
                  </a:lnTo>
                  <a:lnTo>
                    <a:pt x="302" y="326"/>
                  </a:lnTo>
                  <a:lnTo>
                    <a:pt x="302" y="315"/>
                  </a:lnTo>
                  <a:lnTo>
                    <a:pt x="302" y="305"/>
                  </a:lnTo>
                  <a:lnTo>
                    <a:pt x="302" y="295"/>
                  </a:lnTo>
                  <a:lnTo>
                    <a:pt x="300" y="287"/>
                  </a:lnTo>
                  <a:lnTo>
                    <a:pt x="298" y="277"/>
                  </a:lnTo>
                  <a:lnTo>
                    <a:pt x="296" y="269"/>
                  </a:lnTo>
                  <a:lnTo>
                    <a:pt x="292" y="261"/>
                  </a:lnTo>
                  <a:lnTo>
                    <a:pt x="288" y="255"/>
                  </a:lnTo>
                  <a:lnTo>
                    <a:pt x="284" y="248"/>
                  </a:lnTo>
                  <a:lnTo>
                    <a:pt x="279" y="242"/>
                  </a:lnTo>
                  <a:lnTo>
                    <a:pt x="273" y="238"/>
                  </a:lnTo>
                  <a:lnTo>
                    <a:pt x="267" y="234"/>
                  </a:lnTo>
                  <a:lnTo>
                    <a:pt x="260" y="230"/>
                  </a:lnTo>
                  <a:lnTo>
                    <a:pt x="254" y="228"/>
                  </a:lnTo>
                  <a:lnTo>
                    <a:pt x="247" y="227"/>
                  </a:lnTo>
                  <a:lnTo>
                    <a:pt x="239" y="226"/>
                  </a:lnTo>
                  <a:lnTo>
                    <a:pt x="121" y="2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9512" name="Line 84"/>
            <p:cNvSpPr>
              <a:spLocks noChangeShapeType="1"/>
            </p:cNvSpPr>
            <p:nvPr/>
          </p:nvSpPr>
          <p:spPr bwMode="auto">
            <a:xfrm flipH="1">
              <a:off x="5293" y="1267"/>
              <a:ext cx="14"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513" name="Line 85"/>
            <p:cNvSpPr>
              <a:spLocks noChangeShapeType="1"/>
            </p:cNvSpPr>
            <p:nvPr/>
          </p:nvSpPr>
          <p:spPr bwMode="auto">
            <a:xfrm flipH="1">
              <a:off x="5319" y="1267"/>
              <a:ext cx="14"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73411"/>
                                        </p:tgtEl>
                                        <p:attrNameLst>
                                          <p:attrName>style.visibility</p:attrName>
                                        </p:attrNameLst>
                                      </p:cBhvr>
                                      <p:to>
                                        <p:strVal val="visible"/>
                                      </p:to>
                                    </p:set>
                                    <p:animEffect transition="in" filter="wipe(left)">
                                      <p:cBhvr>
                                        <p:cTn id="7" dur="500"/>
                                        <p:tgtEl>
                                          <p:spTgt spid="2734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273412"/>
                                        </p:tgtEl>
                                        <p:attrNameLst>
                                          <p:attrName>style.visibility</p:attrName>
                                        </p:attrNameLst>
                                      </p:cBhvr>
                                      <p:to>
                                        <p:strVal val="visible"/>
                                      </p:to>
                                    </p:set>
                                    <p:anim calcmode="lin" valueType="num">
                                      <p:cBhvr additive="base">
                                        <p:cTn id="12" dur="500" fill="hold"/>
                                        <p:tgtEl>
                                          <p:spTgt spid="273412"/>
                                        </p:tgtEl>
                                        <p:attrNameLst>
                                          <p:attrName>ppt_x</p:attrName>
                                        </p:attrNameLst>
                                      </p:cBhvr>
                                      <p:tavLst>
                                        <p:tav tm="0">
                                          <p:val>
                                            <p:strVal val="0-#ppt_w/2"/>
                                          </p:val>
                                        </p:tav>
                                        <p:tav tm="100000">
                                          <p:val>
                                            <p:strVal val="#ppt_x"/>
                                          </p:val>
                                        </p:tav>
                                      </p:tavLst>
                                    </p:anim>
                                    <p:anim calcmode="lin" valueType="num">
                                      <p:cBhvr additive="base">
                                        <p:cTn id="13" dur="500" fill="hold"/>
                                        <p:tgtEl>
                                          <p:spTgt spid="273412"/>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1" fill="hold" grpId="0" nodeType="clickEffect">
                                  <p:stCondLst>
                                    <p:cond delay="0"/>
                                  </p:stCondLst>
                                  <p:iterate type="lt">
                                    <p:tmPct val="100000"/>
                                  </p:iterate>
                                  <p:childTnLst>
                                    <p:set>
                                      <p:cBhvr>
                                        <p:cTn id="17" dur="1" fill="hold">
                                          <p:stCondLst>
                                            <p:cond delay="0"/>
                                          </p:stCondLst>
                                        </p:cTn>
                                        <p:tgtEl>
                                          <p:spTgt spid="273413">
                                            <p:txEl>
                                              <p:pRg st="0" end="0"/>
                                            </p:txEl>
                                          </p:spTgt>
                                        </p:tgtEl>
                                        <p:attrNameLst>
                                          <p:attrName>style.visibility</p:attrName>
                                        </p:attrNameLst>
                                      </p:cBhvr>
                                      <p:to>
                                        <p:strVal val="visible"/>
                                      </p:to>
                                    </p:set>
                                    <p:animEffect transition="in" filter="wipe(up)">
                                      <p:cBhvr>
                                        <p:cTn id="18" dur="75"/>
                                        <p:tgtEl>
                                          <p:spTgt spid="273413">
                                            <p:txEl>
                                              <p:pRg st="0" end="0"/>
                                            </p:txEl>
                                          </p:spTgt>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grpId="0" nodeType="clickEffect">
                                  <p:stCondLst>
                                    <p:cond delay="0"/>
                                  </p:stCondLst>
                                  <p:iterate type="lt">
                                    <p:tmPct val="100000"/>
                                  </p:iterate>
                                  <p:childTnLst>
                                    <p:set>
                                      <p:cBhvr>
                                        <p:cTn id="22" dur="1" fill="hold">
                                          <p:stCondLst>
                                            <p:cond delay="0"/>
                                          </p:stCondLst>
                                        </p:cTn>
                                        <p:tgtEl>
                                          <p:spTgt spid="273414">
                                            <p:txEl>
                                              <p:pRg st="0" end="0"/>
                                            </p:txEl>
                                          </p:spTgt>
                                        </p:tgtEl>
                                        <p:attrNameLst>
                                          <p:attrName>style.visibility</p:attrName>
                                        </p:attrNameLst>
                                      </p:cBhvr>
                                      <p:to>
                                        <p:strVal val="visible"/>
                                      </p:to>
                                    </p:set>
                                    <p:animEffect transition="in" filter="wipe(up)">
                                      <p:cBhvr>
                                        <p:cTn id="23" dur="75"/>
                                        <p:tgtEl>
                                          <p:spTgt spid="273414">
                                            <p:txEl>
                                              <p:pRg st="0" end="0"/>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iterate type="lt">
                                    <p:tmPct val="100000"/>
                                  </p:iterate>
                                  <p:childTnLst>
                                    <p:set>
                                      <p:cBhvr>
                                        <p:cTn id="27" dur="1" fill="hold">
                                          <p:stCondLst>
                                            <p:cond delay="0"/>
                                          </p:stCondLst>
                                        </p:cTn>
                                        <p:tgtEl>
                                          <p:spTgt spid="273415">
                                            <p:txEl>
                                              <p:pRg st="0" end="0"/>
                                            </p:txEl>
                                          </p:spTgt>
                                        </p:tgtEl>
                                        <p:attrNameLst>
                                          <p:attrName>style.visibility</p:attrName>
                                        </p:attrNameLst>
                                      </p:cBhvr>
                                      <p:to>
                                        <p:strVal val="visible"/>
                                      </p:to>
                                    </p:set>
                                    <p:animEffect transition="in" filter="wipe(up)">
                                      <p:cBhvr>
                                        <p:cTn id="28" dur="75"/>
                                        <p:tgtEl>
                                          <p:spTgt spid="273415">
                                            <p:txEl>
                                              <p:pRg st="0" end="0"/>
                                            </p:txEl>
                                          </p:spTgt>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17" presetClass="entr" presetSubtype="8" fill="hold" grpId="0" nodeType="clickEffect">
                                  <p:stCondLst>
                                    <p:cond delay="0"/>
                                  </p:stCondLst>
                                  <p:childTnLst>
                                    <p:set>
                                      <p:cBhvr>
                                        <p:cTn id="32" dur="1" fill="hold">
                                          <p:stCondLst>
                                            <p:cond delay="0"/>
                                          </p:stCondLst>
                                        </p:cTn>
                                        <p:tgtEl>
                                          <p:spTgt spid="273436"/>
                                        </p:tgtEl>
                                        <p:attrNameLst>
                                          <p:attrName>style.visibility</p:attrName>
                                        </p:attrNameLst>
                                      </p:cBhvr>
                                      <p:to>
                                        <p:strVal val="visible"/>
                                      </p:to>
                                    </p:set>
                                    <p:anim calcmode="lin" valueType="num">
                                      <p:cBhvr>
                                        <p:cTn id="33" dur="500" fill="hold"/>
                                        <p:tgtEl>
                                          <p:spTgt spid="273436"/>
                                        </p:tgtEl>
                                        <p:attrNameLst>
                                          <p:attrName>ppt_x</p:attrName>
                                        </p:attrNameLst>
                                      </p:cBhvr>
                                      <p:tavLst>
                                        <p:tav tm="0">
                                          <p:val>
                                            <p:strVal val="#ppt_x-#ppt_w/2"/>
                                          </p:val>
                                        </p:tav>
                                        <p:tav tm="100000">
                                          <p:val>
                                            <p:strVal val="#ppt_x"/>
                                          </p:val>
                                        </p:tav>
                                      </p:tavLst>
                                    </p:anim>
                                    <p:anim calcmode="lin" valueType="num">
                                      <p:cBhvr>
                                        <p:cTn id="34" dur="500" fill="hold"/>
                                        <p:tgtEl>
                                          <p:spTgt spid="273436"/>
                                        </p:tgtEl>
                                        <p:attrNameLst>
                                          <p:attrName>ppt_y</p:attrName>
                                        </p:attrNameLst>
                                      </p:cBhvr>
                                      <p:tavLst>
                                        <p:tav tm="0">
                                          <p:val>
                                            <p:strVal val="#ppt_y"/>
                                          </p:val>
                                        </p:tav>
                                        <p:tav tm="100000">
                                          <p:val>
                                            <p:strVal val="#ppt_y"/>
                                          </p:val>
                                        </p:tav>
                                      </p:tavLst>
                                    </p:anim>
                                    <p:anim calcmode="lin" valueType="num">
                                      <p:cBhvr>
                                        <p:cTn id="35" dur="500" fill="hold"/>
                                        <p:tgtEl>
                                          <p:spTgt spid="273436"/>
                                        </p:tgtEl>
                                        <p:attrNameLst>
                                          <p:attrName>ppt_w</p:attrName>
                                        </p:attrNameLst>
                                      </p:cBhvr>
                                      <p:tavLst>
                                        <p:tav tm="0">
                                          <p:val>
                                            <p:fltVal val="0"/>
                                          </p:val>
                                        </p:tav>
                                        <p:tav tm="100000">
                                          <p:val>
                                            <p:strVal val="#ppt_w"/>
                                          </p:val>
                                        </p:tav>
                                      </p:tavLst>
                                    </p:anim>
                                    <p:anim calcmode="lin" valueType="num">
                                      <p:cBhvr>
                                        <p:cTn id="36" dur="500" fill="hold"/>
                                        <p:tgtEl>
                                          <p:spTgt spid="27343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3411" grpId="0" autoUpdateAnimBg="0"/>
      <p:bldP spid="273412" grpId="0" autoUpdateAnimBg="0"/>
      <p:bldP spid="273413" grpId="0" build="p" autoUpdateAnimBg="0"/>
      <p:bldP spid="273414" grpId="0" build="p" autoUpdateAnimBg="0"/>
      <p:bldP spid="273415" grpId="0" build="p" autoUpdateAnimBg="0"/>
      <p:bldP spid="273436" grpId="0" animBg="1"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 Box 2"/>
          <p:cNvSpPr txBox="1">
            <a:spLocks noChangeArrowheads="1"/>
          </p:cNvSpPr>
          <p:nvPr/>
        </p:nvSpPr>
        <p:spPr bwMode="auto">
          <a:xfrm>
            <a:off x="250825" y="188913"/>
            <a:ext cx="2395538" cy="7620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400" b="1">
                <a:solidFill>
                  <a:srgbClr val="FF0000"/>
                </a:solidFill>
                <a:ea typeface="黑体" pitchFamily="2" charset="-122"/>
              </a:rPr>
              <a:t>重影点</a:t>
            </a:r>
          </a:p>
        </p:txBody>
      </p:sp>
      <p:sp>
        <p:nvSpPr>
          <p:cNvPr id="274435" name="Text Box 3"/>
          <p:cNvSpPr txBox="1">
            <a:spLocks noChangeArrowheads="1"/>
          </p:cNvSpPr>
          <p:nvPr/>
        </p:nvSpPr>
        <p:spPr bwMode="auto">
          <a:xfrm>
            <a:off x="0" y="1095375"/>
            <a:ext cx="4427538" cy="28384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t>        </a:t>
            </a:r>
            <a:r>
              <a:rPr lang="zh-CN" altLang="en-US" sz="3600" b="1"/>
              <a:t>空间两点在某一投影面上的</a:t>
            </a:r>
            <a:r>
              <a:rPr lang="zh-CN" altLang="en-US" sz="3600" b="1">
                <a:solidFill>
                  <a:srgbClr val="FF0000"/>
                </a:solidFill>
              </a:rPr>
              <a:t>投影重合为一点</a:t>
            </a:r>
            <a:r>
              <a:rPr lang="zh-CN" altLang="en-US" sz="3600" b="1"/>
              <a:t>时，则称此两点为该投影面的</a:t>
            </a:r>
            <a:r>
              <a:rPr lang="zh-CN" altLang="en-US" sz="3600" b="1">
                <a:solidFill>
                  <a:srgbClr val="FF0000"/>
                </a:solidFill>
              </a:rPr>
              <a:t>重影点。</a:t>
            </a:r>
          </a:p>
        </p:txBody>
      </p:sp>
      <p:sp>
        <p:nvSpPr>
          <p:cNvPr id="274436" name="AutoShape 4"/>
          <p:cNvSpPr>
            <a:spLocks noChangeArrowheads="1"/>
          </p:cNvSpPr>
          <p:nvPr/>
        </p:nvSpPr>
        <p:spPr bwMode="auto">
          <a:xfrm>
            <a:off x="4211638" y="173038"/>
            <a:ext cx="3960812" cy="592137"/>
          </a:xfrm>
          <a:prstGeom prst="wedgeRectCallout">
            <a:avLst>
              <a:gd name="adj1" fmla="val -4870"/>
              <a:gd name="adj2" fmla="val 142495"/>
            </a:avLst>
          </a:prstGeom>
          <a:noFill/>
          <a:ln w="12700">
            <a:solidFill>
              <a:schemeClr val="tx1"/>
            </a:solidFill>
            <a:miter lim="800000"/>
            <a:headEnd/>
            <a:tailEnd/>
          </a:ln>
          <a:effectLst/>
          <a:extLst>
            <a:ext uri="{909E8E84-426E-40DD-AFC4-6F175D3DCCD1}">
              <a14:hiddenFill xmlns:a14="http://schemas.microsoft.com/office/drawing/2010/main">
                <a:solidFill>
                  <a:srgbClr val="FFFF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b="1">
                <a:solidFill>
                  <a:srgbClr val="FF0000"/>
                </a:solidFill>
                <a:latin typeface="黑体" pitchFamily="2" charset="-122"/>
                <a:ea typeface="黑体" pitchFamily="2" charset="-122"/>
              </a:rPr>
              <a:t>A</a:t>
            </a:r>
            <a:r>
              <a:rPr lang="zh-CN" altLang="en-US" b="1">
                <a:solidFill>
                  <a:srgbClr val="FF0000"/>
                </a:solidFill>
                <a:latin typeface="黑体" pitchFamily="2" charset="-122"/>
                <a:ea typeface="黑体" pitchFamily="2" charset="-122"/>
              </a:rPr>
              <a:t>、</a:t>
            </a:r>
            <a:r>
              <a:rPr lang="en-US" altLang="zh-CN" b="1">
                <a:solidFill>
                  <a:srgbClr val="FF0000"/>
                </a:solidFill>
                <a:latin typeface="黑体" pitchFamily="2" charset="-122"/>
                <a:ea typeface="黑体" pitchFamily="2" charset="-122"/>
              </a:rPr>
              <a:t>C</a:t>
            </a:r>
            <a:r>
              <a:rPr lang="zh-CN" altLang="en-US" b="1">
                <a:solidFill>
                  <a:srgbClr val="FF0000"/>
                </a:solidFill>
                <a:latin typeface="黑体" pitchFamily="2" charset="-122"/>
                <a:ea typeface="黑体" pitchFamily="2" charset="-122"/>
              </a:rPr>
              <a:t>为</a:t>
            </a:r>
            <a:r>
              <a:rPr lang="en-US" altLang="zh-CN" b="1">
                <a:solidFill>
                  <a:srgbClr val="FF0000"/>
                </a:solidFill>
                <a:latin typeface="黑体" pitchFamily="2" charset="-122"/>
                <a:ea typeface="黑体" pitchFamily="2" charset="-122"/>
              </a:rPr>
              <a:t>H</a:t>
            </a:r>
            <a:r>
              <a:rPr lang="zh-CN" altLang="en-US" b="1">
                <a:solidFill>
                  <a:srgbClr val="FF0000"/>
                </a:solidFill>
                <a:latin typeface="黑体" pitchFamily="2" charset="-122"/>
                <a:ea typeface="黑体" pitchFamily="2" charset="-122"/>
              </a:rPr>
              <a:t>面的重影点</a:t>
            </a:r>
          </a:p>
        </p:txBody>
      </p:sp>
      <p:sp>
        <p:nvSpPr>
          <p:cNvPr id="274437" name="AutoShape 5"/>
          <p:cNvSpPr>
            <a:spLocks noChangeArrowheads="1"/>
          </p:cNvSpPr>
          <p:nvPr/>
        </p:nvSpPr>
        <p:spPr bwMode="auto">
          <a:xfrm>
            <a:off x="1403350" y="5229225"/>
            <a:ext cx="2808288" cy="1157288"/>
          </a:xfrm>
          <a:prstGeom prst="wedgeRoundRectCallout">
            <a:avLst>
              <a:gd name="adj1" fmla="val 87704"/>
              <a:gd name="adj2" fmla="val -127778"/>
              <a:gd name="adj3" fmla="val 16667"/>
            </a:avLst>
          </a:prstGeom>
          <a:noFill/>
          <a:ln w="12700">
            <a:solidFill>
              <a:schemeClr val="tx1"/>
            </a:solidFill>
            <a:miter lim="800000"/>
            <a:headEnd/>
            <a:tailEnd/>
          </a:ln>
          <a:effectLst/>
          <a:extLst>
            <a:ext uri="{909E8E84-426E-40DD-AFC4-6F175D3DCCD1}">
              <a14:hiddenFill xmlns:a14="http://schemas.microsoft.com/office/drawing/2010/main">
                <a:solidFill>
                  <a:srgbClr val="66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solidFill>
                  <a:srgbClr val="FF0000"/>
                </a:solidFill>
                <a:latin typeface="黑体" pitchFamily="2" charset="-122"/>
                <a:ea typeface="黑体" pitchFamily="2" charset="-122"/>
              </a:rPr>
              <a:t>被挡住的投影加</a:t>
            </a:r>
            <a:r>
              <a:rPr lang="en-US" altLang="zh-CN" b="1">
                <a:solidFill>
                  <a:srgbClr val="FF0000"/>
                </a:solidFill>
                <a:latin typeface="黑体" pitchFamily="2" charset="-122"/>
                <a:ea typeface="黑体" pitchFamily="2" charset="-122"/>
              </a:rPr>
              <a:t>( )</a:t>
            </a:r>
          </a:p>
        </p:txBody>
      </p:sp>
      <p:sp>
        <p:nvSpPr>
          <p:cNvPr id="274446" name="Text Box 14"/>
          <p:cNvSpPr txBox="1">
            <a:spLocks noChangeArrowheads="1"/>
          </p:cNvSpPr>
          <p:nvPr/>
        </p:nvSpPr>
        <p:spPr bwMode="auto">
          <a:xfrm>
            <a:off x="5003800" y="5300663"/>
            <a:ext cx="3671888" cy="106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latin typeface="黑体" pitchFamily="2" charset="-122"/>
                <a:ea typeface="黑体" pitchFamily="2" charset="-122"/>
              </a:rPr>
              <a:t>A</a:t>
            </a:r>
            <a:r>
              <a:rPr lang="zh-CN" altLang="en-US" b="1">
                <a:solidFill>
                  <a:srgbClr val="FF0000"/>
                </a:solidFill>
                <a:latin typeface="黑体" pitchFamily="2" charset="-122"/>
                <a:ea typeface="黑体" pitchFamily="2" charset="-122"/>
              </a:rPr>
              <a:t>、</a:t>
            </a:r>
            <a:r>
              <a:rPr lang="en-US" altLang="zh-CN" b="1">
                <a:solidFill>
                  <a:srgbClr val="FF0000"/>
                </a:solidFill>
                <a:latin typeface="黑体" pitchFamily="2" charset="-122"/>
                <a:ea typeface="黑体" pitchFamily="2" charset="-122"/>
              </a:rPr>
              <a:t>C</a:t>
            </a:r>
            <a:r>
              <a:rPr lang="zh-CN" altLang="en-US" b="1">
                <a:solidFill>
                  <a:srgbClr val="FF0000"/>
                </a:solidFill>
                <a:latin typeface="黑体" pitchFamily="2" charset="-122"/>
                <a:ea typeface="黑体" pitchFamily="2" charset="-122"/>
              </a:rPr>
              <a:t>为哪个投影面的重影点呢？</a:t>
            </a:r>
          </a:p>
        </p:txBody>
      </p:sp>
      <p:grpSp>
        <p:nvGrpSpPr>
          <p:cNvPr id="274531" name="Group 99"/>
          <p:cNvGrpSpPr>
            <a:grpSpLocks/>
          </p:cNvGrpSpPr>
          <p:nvPr/>
        </p:nvGrpSpPr>
        <p:grpSpPr bwMode="auto">
          <a:xfrm>
            <a:off x="4572000" y="896938"/>
            <a:ext cx="4248150" cy="3900487"/>
            <a:chOff x="2880" y="565"/>
            <a:chExt cx="2676" cy="2457"/>
          </a:xfrm>
        </p:grpSpPr>
        <p:sp>
          <p:nvSpPr>
            <p:cNvPr id="20488" name="Line 36"/>
            <p:cNvSpPr>
              <a:spLocks noChangeShapeType="1"/>
            </p:cNvSpPr>
            <p:nvPr/>
          </p:nvSpPr>
          <p:spPr bwMode="auto">
            <a:xfrm>
              <a:off x="4236" y="740"/>
              <a:ext cx="0" cy="1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89" name="Line 37"/>
            <p:cNvSpPr>
              <a:spLocks noChangeShapeType="1"/>
            </p:cNvSpPr>
            <p:nvPr/>
          </p:nvSpPr>
          <p:spPr bwMode="auto">
            <a:xfrm flipH="1">
              <a:off x="3004" y="1845"/>
              <a:ext cx="12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0" name="Freeform 38"/>
            <p:cNvSpPr>
              <a:spLocks/>
            </p:cNvSpPr>
            <p:nvPr/>
          </p:nvSpPr>
          <p:spPr bwMode="auto">
            <a:xfrm>
              <a:off x="4264" y="565"/>
              <a:ext cx="103" cy="145"/>
            </a:xfrm>
            <a:custGeom>
              <a:avLst/>
              <a:gdLst>
                <a:gd name="T0" fmla="*/ 2 w 433"/>
                <a:gd name="T1" fmla="*/ 0 h 609"/>
                <a:gd name="T2" fmla="*/ 6 w 433"/>
                <a:gd name="T3" fmla="*/ 0 h 609"/>
                <a:gd name="T4" fmla="*/ 0 w 433"/>
                <a:gd name="T5" fmla="*/ 8 h 609"/>
                <a:gd name="T6" fmla="*/ 4 w 433"/>
                <a:gd name="T7" fmla="*/ 8 h 6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3" h="609">
                  <a:moveTo>
                    <a:pt x="163" y="0"/>
                  </a:moveTo>
                  <a:lnTo>
                    <a:pt x="433" y="0"/>
                  </a:lnTo>
                  <a:lnTo>
                    <a:pt x="0" y="609"/>
                  </a:lnTo>
                  <a:lnTo>
                    <a:pt x="270" y="6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491" name="Line 39"/>
            <p:cNvSpPr>
              <a:spLocks noChangeShapeType="1"/>
            </p:cNvSpPr>
            <p:nvPr/>
          </p:nvSpPr>
          <p:spPr bwMode="auto">
            <a:xfrm flipV="1">
              <a:off x="4332" y="1683"/>
              <a:ext cx="19"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2" name="Freeform 40"/>
            <p:cNvSpPr>
              <a:spLocks/>
            </p:cNvSpPr>
            <p:nvPr/>
          </p:nvSpPr>
          <p:spPr bwMode="auto">
            <a:xfrm>
              <a:off x="4351" y="1643"/>
              <a:ext cx="65" cy="40"/>
            </a:xfrm>
            <a:custGeom>
              <a:avLst/>
              <a:gdLst>
                <a:gd name="T0" fmla="*/ 4 w 278"/>
                <a:gd name="T1" fmla="*/ 2 h 169"/>
                <a:gd name="T2" fmla="*/ 4 w 278"/>
                <a:gd name="T3" fmla="*/ 2 h 169"/>
                <a:gd name="T4" fmla="*/ 4 w 278"/>
                <a:gd name="T5" fmla="*/ 2 h 169"/>
                <a:gd name="T6" fmla="*/ 4 w 278"/>
                <a:gd name="T7" fmla="*/ 2 h 169"/>
                <a:gd name="T8" fmla="*/ 4 w 278"/>
                <a:gd name="T9" fmla="*/ 1 h 169"/>
                <a:gd name="T10" fmla="*/ 4 w 278"/>
                <a:gd name="T11" fmla="*/ 1 h 169"/>
                <a:gd name="T12" fmla="*/ 4 w 278"/>
                <a:gd name="T13" fmla="*/ 1 h 169"/>
                <a:gd name="T14" fmla="*/ 4 w 278"/>
                <a:gd name="T15" fmla="*/ 1 h 169"/>
                <a:gd name="T16" fmla="*/ 3 w 278"/>
                <a:gd name="T17" fmla="*/ 1 h 169"/>
                <a:gd name="T18" fmla="*/ 3 w 278"/>
                <a:gd name="T19" fmla="*/ 0 h 169"/>
                <a:gd name="T20" fmla="*/ 3 w 278"/>
                <a:gd name="T21" fmla="*/ 0 h 169"/>
                <a:gd name="T22" fmla="*/ 3 w 278"/>
                <a:gd name="T23" fmla="*/ 0 h 169"/>
                <a:gd name="T24" fmla="*/ 3 w 278"/>
                <a:gd name="T25" fmla="*/ 0 h 169"/>
                <a:gd name="T26" fmla="*/ 3 w 278"/>
                <a:gd name="T27" fmla="*/ 0 h 169"/>
                <a:gd name="T28" fmla="*/ 3 w 278"/>
                <a:gd name="T29" fmla="*/ 0 h 169"/>
                <a:gd name="T30" fmla="*/ 3 w 278"/>
                <a:gd name="T31" fmla="*/ 0 h 169"/>
                <a:gd name="T32" fmla="*/ 2 w 278"/>
                <a:gd name="T33" fmla="*/ 0 h 169"/>
                <a:gd name="T34" fmla="*/ 2 w 278"/>
                <a:gd name="T35" fmla="*/ 0 h 169"/>
                <a:gd name="T36" fmla="*/ 2 w 278"/>
                <a:gd name="T37" fmla="*/ 0 h 169"/>
                <a:gd name="T38" fmla="*/ 2 w 278"/>
                <a:gd name="T39" fmla="*/ 0 h 169"/>
                <a:gd name="T40" fmla="*/ 2 w 278"/>
                <a:gd name="T41" fmla="*/ 0 h 169"/>
                <a:gd name="T42" fmla="*/ 1 w 278"/>
                <a:gd name="T43" fmla="*/ 0 h 169"/>
                <a:gd name="T44" fmla="*/ 1 w 278"/>
                <a:gd name="T45" fmla="*/ 0 h 169"/>
                <a:gd name="T46" fmla="*/ 1 w 278"/>
                <a:gd name="T47" fmla="*/ 0 h 169"/>
                <a:gd name="T48" fmla="*/ 1 w 278"/>
                <a:gd name="T49" fmla="*/ 1 h 169"/>
                <a:gd name="T50" fmla="*/ 1 w 278"/>
                <a:gd name="T51" fmla="*/ 1 h 169"/>
                <a:gd name="T52" fmla="*/ 1 w 278"/>
                <a:gd name="T53" fmla="*/ 1 h 169"/>
                <a:gd name="T54" fmla="*/ 0 w 278"/>
                <a:gd name="T55" fmla="*/ 1 h 169"/>
                <a:gd name="T56" fmla="*/ 0 w 278"/>
                <a:gd name="T57" fmla="*/ 1 h 169"/>
                <a:gd name="T58" fmla="*/ 0 w 278"/>
                <a:gd name="T59" fmla="*/ 2 h 169"/>
                <a:gd name="T60" fmla="*/ 0 w 278"/>
                <a:gd name="T61" fmla="*/ 2 h 169"/>
                <a:gd name="T62" fmla="*/ 0 w 278"/>
                <a:gd name="T63" fmla="*/ 2 h 169"/>
                <a:gd name="T64" fmla="*/ 0 w 278"/>
                <a:gd name="T65" fmla="*/ 2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8" h="169">
                  <a:moveTo>
                    <a:pt x="270" y="169"/>
                  </a:moveTo>
                  <a:lnTo>
                    <a:pt x="274" y="152"/>
                  </a:lnTo>
                  <a:lnTo>
                    <a:pt x="277" y="136"/>
                  </a:lnTo>
                  <a:lnTo>
                    <a:pt x="278" y="120"/>
                  </a:lnTo>
                  <a:lnTo>
                    <a:pt x="278" y="105"/>
                  </a:lnTo>
                  <a:lnTo>
                    <a:pt x="275" y="90"/>
                  </a:lnTo>
                  <a:lnTo>
                    <a:pt x="273" y="75"/>
                  </a:lnTo>
                  <a:lnTo>
                    <a:pt x="268" y="62"/>
                  </a:lnTo>
                  <a:lnTo>
                    <a:pt x="263" y="49"/>
                  </a:lnTo>
                  <a:lnTo>
                    <a:pt x="256" y="38"/>
                  </a:lnTo>
                  <a:lnTo>
                    <a:pt x="248" y="29"/>
                  </a:lnTo>
                  <a:lnTo>
                    <a:pt x="239" y="20"/>
                  </a:lnTo>
                  <a:lnTo>
                    <a:pt x="229" y="13"/>
                  </a:lnTo>
                  <a:lnTo>
                    <a:pt x="218" y="8"/>
                  </a:lnTo>
                  <a:lnTo>
                    <a:pt x="206" y="3"/>
                  </a:lnTo>
                  <a:lnTo>
                    <a:pt x="193" y="1"/>
                  </a:lnTo>
                  <a:lnTo>
                    <a:pt x="181" y="0"/>
                  </a:lnTo>
                  <a:lnTo>
                    <a:pt x="167" y="1"/>
                  </a:lnTo>
                  <a:lnTo>
                    <a:pt x="153" y="3"/>
                  </a:lnTo>
                  <a:lnTo>
                    <a:pt x="139" y="8"/>
                  </a:lnTo>
                  <a:lnTo>
                    <a:pt x="125" y="13"/>
                  </a:lnTo>
                  <a:lnTo>
                    <a:pt x="111" y="20"/>
                  </a:lnTo>
                  <a:lnTo>
                    <a:pt x="98" y="29"/>
                  </a:lnTo>
                  <a:lnTo>
                    <a:pt x="85" y="38"/>
                  </a:lnTo>
                  <a:lnTo>
                    <a:pt x="72" y="49"/>
                  </a:lnTo>
                  <a:lnTo>
                    <a:pt x="59" y="62"/>
                  </a:lnTo>
                  <a:lnTo>
                    <a:pt x="48" y="75"/>
                  </a:lnTo>
                  <a:lnTo>
                    <a:pt x="37" y="90"/>
                  </a:lnTo>
                  <a:lnTo>
                    <a:pt x="27" y="105"/>
                  </a:lnTo>
                  <a:lnTo>
                    <a:pt x="19" y="120"/>
                  </a:lnTo>
                  <a:lnTo>
                    <a:pt x="11" y="136"/>
                  </a:lnTo>
                  <a:lnTo>
                    <a:pt x="5" y="152"/>
                  </a:lnTo>
                  <a:lnTo>
                    <a:pt x="0" y="1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493" name="Line 41"/>
            <p:cNvSpPr>
              <a:spLocks noChangeShapeType="1"/>
            </p:cNvSpPr>
            <p:nvPr/>
          </p:nvSpPr>
          <p:spPr bwMode="auto">
            <a:xfrm flipH="1">
              <a:off x="4397" y="1683"/>
              <a:ext cx="17"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4" name="Freeform 42"/>
            <p:cNvSpPr>
              <a:spLocks/>
            </p:cNvSpPr>
            <p:nvPr/>
          </p:nvSpPr>
          <p:spPr bwMode="auto">
            <a:xfrm>
              <a:off x="4331" y="1748"/>
              <a:ext cx="66" cy="40"/>
            </a:xfrm>
            <a:custGeom>
              <a:avLst/>
              <a:gdLst>
                <a:gd name="T0" fmla="*/ 0 w 278"/>
                <a:gd name="T1" fmla="*/ 0 h 169"/>
                <a:gd name="T2" fmla="*/ 0 w 278"/>
                <a:gd name="T3" fmla="*/ 0 h 169"/>
                <a:gd name="T4" fmla="*/ 0 w 278"/>
                <a:gd name="T5" fmla="*/ 0 h 169"/>
                <a:gd name="T6" fmla="*/ 0 w 278"/>
                <a:gd name="T7" fmla="*/ 1 h 169"/>
                <a:gd name="T8" fmla="*/ 0 w 278"/>
                <a:gd name="T9" fmla="*/ 1 h 169"/>
                <a:gd name="T10" fmla="*/ 0 w 278"/>
                <a:gd name="T11" fmla="*/ 1 h 169"/>
                <a:gd name="T12" fmla="*/ 0 w 278"/>
                <a:gd name="T13" fmla="*/ 1 h 169"/>
                <a:gd name="T14" fmla="*/ 0 w 278"/>
                <a:gd name="T15" fmla="*/ 1 h 169"/>
                <a:gd name="T16" fmla="*/ 0 w 278"/>
                <a:gd name="T17" fmla="*/ 2 h 169"/>
                <a:gd name="T18" fmla="*/ 0 w 278"/>
                <a:gd name="T19" fmla="*/ 2 h 169"/>
                <a:gd name="T20" fmla="*/ 0 w 278"/>
                <a:gd name="T21" fmla="*/ 2 h 169"/>
                <a:gd name="T22" fmla="*/ 0 w 278"/>
                <a:gd name="T23" fmla="*/ 2 h 169"/>
                <a:gd name="T24" fmla="*/ 1 w 278"/>
                <a:gd name="T25" fmla="*/ 2 h 169"/>
                <a:gd name="T26" fmla="*/ 1 w 278"/>
                <a:gd name="T27" fmla="*/ 2 h 169"/>
                <a:gd name="T28" fmla="*/ 1 w 278"/>
                <a:gd name="T29" fmla="*/ 2 h 169"/>
                <a:gd name="T30" fmla="*/ 1 w 278"/>
                <a:gd name="T31" fmla="*/ 2 h 169"/>
                <a:gd name="T32" fmla="*/ 1 w 278"/>
                <a:gd name="T33" fmla="*/ 2 h 169"/>
                <a:gd name="T34" fmla="*/ 1 w 278"/>
                <a:gd name="T35" fmla="*/ 2 h 169"/>
                <a:gd name="T36" fmla="*/ 2 w 278"/>
                <a:gd name="T37" fmla="*/ 2 h 169"/>
                <a:gd name="T38" fmla="*/ 2 w 278"/>
                <a:gd name="T39" fmla="*/ 2 h 169"/>
                <a:gd name="T40" fmla="*/ 2 w 278"/>
                <a:gd name="T41" fmla="*/ 2 h 169"/>
                <a:gd name="T42" fmla="*/ 2 w 278"/>
                <a:gd name="T43" fmla="*/ 2 h 169"/>
                <a:gd name="T44" fmla="*/ 2 w 278"/>
                <a:gd name="T45" fmla="*/ 2 h 169"/>
                <a:gd name="T46" fmla="*/ 3 w 278"/>
                <a:gd name="T47" fmla="*/ 2 h 169"/>
                <a:gd name="T48" fmla="*/ 3 w 278"/>
                <a:gd name="T49" fmla="*/ 2 h 169"/>
                <a:gd name="T50" fmla="*/ 3 w 278"/>
                <a:gd name="T51" fmla="*/ 1 h 169"/>
                <a:gd name="T52" fmla="*/ 3 w 278"/>
                <a:gd name="T53" fmla="*/ 1 h 169"/>
                <a:gd name="T54" fmla="*/ 3 w 278"/>
                <a:gd name="T55" fmla="*/ 1 h 169"/>
                <a:gd name="T56" fmla="*/ 3 w 278"/>
                <a:gd name="T57" fmla="*/ 1 h 169"/>
                <a:gd name="T58" fmla="*/ 3 w 278"/>
                <a:gd name="T59" fmla="*/ 1 h 169"/>
                <a:gd name="T60" fmla="*/ 4 w 278"/>
                <a:gd name="T61" fmla="*/ 0 h 169"/>
                <a:gd name="T62" fmla="*/ 4 w 278"/>
                <a:gd name="T63" fmla="*/ 0 h 169"/>
                <a:gd name="T64" fmla="*/ 4 w 278"/>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8" h="169">
                  <a:moveTo>
                    <a:pt x="7" y="0"/>
                  </a:moveTo>
                  <a:lnTo>
                    <a:pt x="4" y="16"/>
                  </a:lnTo>
                  <a:lnTo>
                    <a:pt x="1" y="33"/>
                  </a:lnTo>
                  <a:lnTo>
                    <a:pt x="0" y="49"/>
                  </a:lnTo>
                  <a:lnTo>
                    <a:pt x="1" y="65"/>
                  </a:lnTo>
                  <a:lnTo>
                    <a:pt x="2" y="80"/>
                  </a:lnTo>
                  <a:lnTo>
                    <a:pt x="5" y="94"/>
                  </a:lnTo>
                  <a:lnTo>
                    <a:pt x="9" y="107"/>
                  </a:lnTo>
                  <a:lnTo>
                    <a:pt x="15" y="119"/>
                  </a:lnTo>
                  <a:lnTo>
                    <a:pt x="22" y="131"/>
                  </a:lnTo>
                  <a:lnTo>
                    <a:pt x="30" y="140"/>
                  </a:lnTo>
                  <a:lnTo>
                    <a:pt x="39" y="149"/>
                  </a:lnTo>
                  <a:lnTo>
                    <a:pt x="49" y="156"/>
                  </a:lnTo>
                  <a:lnTo>
                    <a:pt x="61" y="162"/>
                  </a:lnTo>
                  <a:lnTo>
                    <a:pt x="72" y="166"/>
                  </a:lnTo>
                  <a:lnTo>
                    <a:pt x="84" y="168"/>
                  </a:lnTo>
                  <a:lnTo>
                    <a:pt x="98" y="169"/>
                  </a:lnTo>
                  <a:lnTo>
                    <a:pt x="111" y="168"/>
                  </a:lnTo>
                  <a:lnTo>
                    <a:pt x="124" y="166"/>
                  </a:lnTo>
                  <a:lnTo>
                    <a:pt x="138" y="162"/>
                  </a:lnTo>
                  <a:lnTo>
                    <a:pt x="153" y="156"/>
                  </a:lnTo>
                  <a:lnTo>
                    <a:pt x="167" y="149"/>
                  </a:lnTo>
                  <a:lnTo>
                    <a:pt x="180" y="140"/>
                  </a:lnTo>
                  <a:lnTo>
                    <a:pt x="194" y="131"/>
                  </a:lnTo>
                  <a:lnTo>
                    <a:pt x="206" y="119"/>
                  </a:lnTo>
                  <a:lnTo>
                    <a:pt x="218" y="107"/>
                  </a:lnTo>
                  <a:lnTo>
                    <a:pt x="230" y="94"/>
                  </a:lnTo>
                  <a:lnTo>
                    <a:pt x="240" y="80"/>
                  </a:lnTo>
                  <a:lnTo>
                    <a:pt x="250" y="65"/>
                  </a:lnTo>
                  <a:lnTo>
                    <a:pt x="259" y="49"/>
                  </a:lnTo>
                  <a:lnTo>
                    <a:pt x="266" y="33"/>
                  </a:lnTo>
                  <a:lnTo>
                    <a:pt x="272" y="16"/>
                  </a:lnTo>
                  <a:lnTo>
                    <a:pt x="27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495" name="Freeform 43"/>
            <p:cNvSpPr>
              <a:spLocks/>
            </p:cNvSpPr>
            <p:nvPr/>
          </p:nvSpPr>
          <p:spPr bwMode="auto">
            <a:xfrm>
              <a:off x="3142" y="1001"/>
              <a:ext cx="62" cy="98"/>
            </a:xfrm>
            <a:custGeom>
              <a:avLst/>
              <a:gdLst>
                <a:gd name="T0" fmla="*/ 4 w 259"/>
                <a:gd name="T1" fmla="*/ 1 h 407"/>
                <a:gd name="T2" fmla="*/ 4 w 259"/>
                <a:gd name="T3" fmla="*/ 0 h 407"/>
                <a:gd name="T4" fmla="*/ 4 w 259"/>
                <a:gd name="T5" fmla="*/ 0 h 407"/>
                <a:gd name="T6" fmla="*/ 4 w 259"/>
                <a:gd name="T7" fmla="*/ 0 h 407"/>
                <a:gd name="T8" fmla="*/ 3 w 259"/>
                <a:gd name="T9" fmla="*/ 0 h 407"/>
                <a:gd name="T10" fmla="*/ 3 w 259"/>
                <a:gd name="T11" fmla="*/ 0 h 407"/>
                <a:gd name="T12" fmla="*/ 3 w 259"/>
                <a:gd name="T13" fmla="*/ 0 h 407"/>
                <a:gd name="T14" fmla="*/ 3 w 259"/>
                <a:gd name="T15" fmla="*/ 0 h 407"/>
                <a:gd name="T16" fmla="*/ 3 w 259"/>
                <a:gd name="T17" fmla="*/ 0 h 407"/>
                <a:gd name="T18" fmla="*/ 2 w 259"/>
                <a:gd name="T19" fmla="*/ 0 h 407"/>
                <a:gd name="T20" fmla="*/ 2 w 259"/>
                <a:gd name="T21" fmla="*/ 0 h 407"/>
                <a:gd name="T22" fmla="*/ 2 w 259"/>
                <a:gd name="T23" fmla="*/ 0 h 407"/>
                <a:gd name="T24" fmla="*/ 2 w 259"/>
                <a:gd name="T25" fmla="*/ 0 h 407"/>
                <a:gd name="T26" fmla="*/ 1 w 259"/>
                <a:gd name="T27" fmla="*/ 0 h 407"/>
                <a:gd name="T28" fmla="*/ 1 w 259"/>
                <a:gd name="T29" fmla="*/ 0 h 407"/>
                <a:gd name="T30" fmla="*/ 1 w 259"/>
                <a:gd name="T31" fmla="*/ 1 h 407"/>
                <a:gd name="T32" fmla="*/ 1 w 259"/>
                <a:gd name="T33" fmla="*/ 1 h 407"/>
                <a:gd name="T34" fmla="*/ 1 w 259"/>
                <a:gd name="T35" fmla="*/ 1 h 407"/>
                <a:gd name="T36" fmla="*/ 1 w 259"/>
                <a:gd name="T37" fmla="*/ 2 h 407"/>
                <a:gd name="T38" fmla="*/ 0 w 259"/>
                <a:gd name="T39" fmla="*/ 3 h 407"/>
                <a:gd name="T40" fmla="*/ 0 w 259"/>
                <a:gd name="T41" fmla="*/ 4 h 407"/>
                <a:gd name="T42" fmla="*/ 0 w 259"/>
                <a:gd name="T43" fmla="*/ 4 h 407"/>
                <a:gd name="T44" fmla="*/ 0 w 259"/>
                <a:gd name="T45" fmla="*/ 5 h 407"/>
                <a:gd name="T46" fmla="*/ 0 w 259"/>
                <a:gd name="T47" fmla="*/ 5 h 407"/>
                <a:gd name="T48" fmla="*/ 0 w 259"/>
                <a:gd name="T49" fmla="*/ 5 h 407"/>
                <a:gd name="T50" fmla="*/ 0 w 259"/>
                <a:gd name="T51" fmla="*/ 5 h 407"/>
                <a:gd name="T52" fmla="*/ 0 w 259"/>
                <a:gd name="T53" fmla="*/ 5 h 407"/>
                <a:gd name="T54" fmla="*/ 0 w 259"/>
                <a:gd name="T55" fmla="*/ 6 h 407"/>
                <a:gd name="T56" fmla="*/ 0 w 259"/>
                <a:gd name="T57" fmla="*/ 6 h 407"/>
                <a:gd name="T58" fmla="*/ 0 w 259"/>
                <a:gd name="T59" fmla="*/ 6 h 407"/>
                <a:gd name="T60" fmla="*/ 0 w 259"/>
                <a:gd name="T61" fmla="*/ 6 h 407"/>
                <a:gd name="T62" fmla="*/ 1 w 259"/>
                <a:gd name="T63" fmla="*/ 6 h 407"/>
                <a:gd name="T64" fmla="*/ 1 w 259"/>
                <a:gd name="T65" fmla="*/ 6 h 407"/>
                <a:gd name="T66" fmla="*/ 1 w 259"/>
                <a:gd name="T67" fmla="*/ 6 h 407"/>
                <a:gd name="T68" fmla="*/ 1 w 259"/>
                <a:gd name="T69" fmla="*/ 6 h 407"/>
                <a:gd name="T70" fmla="*/ 2 w 259"/>
                <a:gd name="T71" fmla="*/ 6 h 407"/>
                <a:gd name="T72" fmla="*/ 2 w 259"/>
                <a:gd name="T73" fmla="*/ 6 h 407"/>
                <a:gd name="T74" fmla="*/ 2 w 259"/>
                <a:gd name="T75" fmla="*/ 6 h 407"/>
                <a:gd name="T76" fmla="*/ 2 w 259"/>
                <a:gd name="T77" fmla="*/ 6 h 407"/>
                <a:gd name="T78" fmla="*/ 2 w 259"/>
                <a:gd name="T79" fmla="*/ 5 h 407"/>
                <a:gd name="T80" fmla="*/ 2 w 259"/>
                <a:gd name="T81" fmla="*/ 5 h 407"/>
                <a:gd name="T82" fmla="*/ 2 w 259"/>
                <a:gd name="T83" fmla="*/ 5 h 407"/>
                <a:gd name="T84" fmla="*/ 3 w 259"/>
                <a:gd name="T85" fmla="*/ 5 h 407"/>
                <a:gd name="T86" fmla="*/ 3 w 259"/>
                <a:gd name="T87" fmla="*/ 4 h 407"/>
                <a:gd name="T88" fmla="*/ 3 w 259"/>
                <a:gd name="T89" fmla="*/ 3 h 407"/>
                <a:gd name="T90" fmla="*/ 3 w 259"/>
                <a:gd name="T91" fmla="*/ 3 h 407"/>
                <a:gd name="T92" fmla="*/ 3 w 259"/>
                <a:gd name="T93" fmla="*/ 2 h 407"/>
                <a:gd name="T94" fmla="*/ 3 w 259"/>
                <a:gd name="T95" fmla="*/ 1 h 40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9" h="407">
                  <a:moveTo>
                    <a:pt x="258" y="54"/>
                  </a:moveTo>
                  <a:lnTo>
                    <a:pt x="259" y="50"/>
                  </a:lnTo>
                  <a:lnTo>
                    <a:pt x="259" y="45"/>
                  </a:lnTo>
                  <a:lnTo>
                    <a:pt x="259" y="41"/>
                  </a:lnTo>
                  <a:lnTo>
                    <a:pt x="259" y="38"/>
                  </a:lnTo>
                  <a:lnTo>
                    <a:pt x="258" y="34"/>
                  </a:lnTo>
                  <a:lnTo>
                    <a:pt x="257" y="29"/>
                  </a:lnTo>
                  <a:lnTo>
                    <a:pt x="255" y="20"/>
                  </a:lnTo>
                  <a:lnTo>
                    <a:pt x="253" y="16"/>
                  </a:lnTo>
                  <a:lnTo>
                    <a:pt x="252" y="11"/>
                  </a:lnTo>
                  <a:lnTo>
                    <a:pt x="249" y="8"/>
                  </a:lnTo>
                  <a:lnTo>
                    <a:pt x="246" y="5"/>
                  </a:lnTo>
                  <a:lnTo>
                    <a:pt x="243" y="3"/>
                  </a:lnTo>
                  <a:lnTo>
                    <a:pt x="240" y="1"/>
                  </a:lnTo>
                  <a:lnTo>
                    <a:pt x="236" y="1"/>
                  </a:lnTo>
                  <a:lnTo>
                    <a:pt x="231" y="0"/>
                  </a:lnTo>
                  <a:lnTo>
                    <a:pt x="213" y="1"/>
                  </a:lnTo>
                  <a:lnTo>
                    <a:pt x="196" y="1"/>
                  </a:lnTo>
                  <a:lnTo>
                    <a:pt x="179" y="1"/>
                  </a:lnTo>
                  <a:lnTo>
                    <a:pt x="172" y="1"/>
                  </a:lnTo>
                  <a:lnTo>
                    <a:pt x="163" y="2"/>
                  </a:lnTo>
                  <a:lnTo>
                    <a:pt x="155" y="3"/>
                  </a:lnTo>
                  <a:lnTo>
                    <a:pt x="146" y="5"/>
                  </a:lnTo>
                  <a:lnTo>
                    <a:pt x="139" y="7"/>
                  </a:lnTo>
                  <a:lnTo>
                    <a:pt x="130" y="10"/>
                  </a:lnTo>
                  <a:lnTo>
                    <a:pt x="123" y="14"/>
                  </a:lnTo>
                  <a:lnTo>
                    <a:pt x="116" y="20"/>
                  </a:lnTo>
                  <a:lnTo>
                    <a:pt x="110" y="25"/>
                  </a:lnTo>
                  <a:lnTo>
                    <a:pt x="104" y="30"/>
                  </a:lnTo>
                  <a:lnTo>
                    <a:pt x="97" y="37"/>
                  </a:lnTo>
                  <a:lnTo>
                    <a:pt x="92" y="42"/>
                  </a:lnTo>
                  <a:lnTo>
                    <a:pt x="85" y="49"/>
                  </a:lnTo>
                  <a:lnTo>
                    <a:pt x="81" y="56"/>
                  </a:lnTo>
                  <a:lnTo>
                    <a:pt x="64" y="85"/>
                  </a:lnTo>
                  <a:lnTo>
                    <a:pt x="60" y="93"/>
                  </a:lnTo>
                  <a:lnTo>
                    <a:pt x="57" y="101"/>
                  </a:lnTo>
                  <a:lnTo>
                    <a:pt x="55" y="109"/>
                  </a:lnTo>
                  <a:lnTo>
                    <a:pt x="52" y="117"/>
                  </a:lnTo>
                  <a:lnTo>
                    <a:pt x="44" y="150"/>
                  </a:lnTo>
                  <a:lnTo>
                    <a:pt x="26" y="215"/>
                  </a:lnTo>
                  <a:lnTo>
                    <a:pt x="16" y="248"/>
                  </a:lnTo>
                  <a:lnTo>
                    <a:pt x="8" y="281"/>
                  </a:lnTo>
                  <a:lnTo>
                    <a:pt x="5" y="297"/>
                  </a:lnTo>
                  <a:lnTo>
                    <a:pt x="2" y="305"/>
                  </a:lnTo>
                  <a:lnTo>
                    <a:pt x="1" y="314"/>
                  </a:lnTo>
                  <a:lnTo>
                    <a:pt x="0" y="322"/>
                  </a:lnTo>
                  <a:lnTo>
                    <a:pt x="0" y="331"/>
                  </a:lnTo>
                  <a:lnTo>
                    <a:pt x="0" y="339"/>
                  </a:lnTo>
                  <a:lnTo>
                    <a:pt x="1" y="347"/>
                  </a:lnTo>
                  <a:lnTo>
                    <a:pt x="4" y="355"/>
                  </a:lnTo>
                  <a:lnTo>
                    <a:pt x="6" y="364"/>
                  </a:lnTo>
                  <a:lnTo>
                    <a:pt x="9" y="371"/>
                  </a:lnTo>
                  <a:lnTo>
                    <a:pt x="12" y="379"/>
                  </a:lnTo>
                  <a:lnTo>
                    <a:pt x="14" y="383"/>
                  </a:lnTo>
                  <a:lnTo>
                    <a:pt x="17" y="386"/>
                  </a:lnTo>
                  <a:lnTo>
                    <a:pt x="19" y="389"/>
                  </a:lnTo>
                  <a:lnTo>
                    <a:pt x="23" y="392"/>
                  </a:lnTo>
                  <a:lnTo>
                    <a:pt x="26" y="396"/>
                  </a:lnTo>
                  <a:lnTo>
                    <a:pt x="29" y="398"/>
                  </a:lnTo>
                  <a:lnTo>
                    <a:pt x="32" y="400"/>
                  </a:lnTo>
                  <a:lnTo>
                    <a:pt x="37" y="402"/>
                  </a:lnTo>
                  <a:lnTo>
                    <a:pt x="41" y="403"/>
                  </a:lnTo>
                  <a:lnTo>
                    <a:pt x="45" y="404"/>
                  </a:lnTo>
                  <a:lnTo>
                    <a:pt x="52" y="406"/>
                  </a:lnTo>
                  <a:lnTo>
                    <a:pt x="61" y="406"/>
                  </a:lnTo>
                  <a:lnTo>
                    <a:pt x="70" y="406"/>
                  </a:lnTo>
                  <a:lnTo>
                    <a:pt x="87" y="406"/>
                  </a:lnTo>
                  <a:lnTo>
                    <a:pt x="95" y="406"/>
                  </a:lnTo>
                  <a:lnTo>
                    <a:pt x="104" y="407"/>
                  </a:lnTo>
                  <a:lnTo>
                    <a:pt x="112" y="407"/>
                  </a:lnTo>
                  <a:lnTo>
                    <a:pt x="116" y="407"/>
                  </a:lnTo>
                  <a:lnTo>
                    <a:pt x="121" y="406"/>
                  </a:lnTo>
                  <a:lnTo>
                    <a:pt x="125" y="405"/>
                  </a:lnTo>
                  <a:lnTo>
                    <a:pt x="128" y="403"/>
                  </a:lnTo>
                  <a:lnTo>
                    <a:pt x="132" y="402"/>
                  </a:lnTo>
                  <a:lnTo>
                    <a:pt x="137" y="400"/>
                  </a:lnTo>
                  <a:lnTo>
                    <a:pt x="143" y="395"/>
                  </a:lnTo>
                  <a:lnTo>
                    <a:pt x="149" y="389"/>
                  </a:lnTo>
                  <a:lnTo>
                    <a:pt x="156" y="383"/>
                  </a:lnTo>
                  <a:lnTo>
                    <a:pt x="161" y="376"/>
                  </a:lnTo>
                  <a:lnTo>
                    <a:pt x="166" y="370"/>
                  </a:lnTo>
                  <a:lnTo>
                    <a:pt x="171" y="363"/>
                  </a:lnTo>
                  <a:lnTo>
                    <a:pt x="175" y="355"/>
                  </a:lnTo>
                  <a:lnTo>
                    <a:pt x="178" y="348"/>
                  </a:lnTo>
                  <a:lnTo>
                    <a:pt x="181" y="340"/>
                  </a:lnTo>
                  <a:lnTo>
                    <a:pt x="185" y="332"/>
                  </a:lnTo>
                  <a:lnTo>
                    <a:pt x="190" y="316"/>
                  </a:lnTo>
                  <a:lnTo>
                    <a:pt x="194" y="300"/>
                  </a:lnTo>
                  <a:lnTo>
                    <a:pt x="197" y="283"/>
                  </a:lnTo>
                  <a:lnTo>
                    <a:pt x="206" y="250"/>
                  </a:lnTo>
                  <a:lnTo>
                    <a:pt x="213" y="217"/>
                  </a:lnTo>
                  <a:lnTo>
                    <a:pt x="222" y="185"/>
                  </a:lnTo>
                  <a:lnTo>
                    <a:pt x="231" y="152"/>
                  </a:lnTo>
                  <a:lnTo>
                    <a:pt x="241" y="119"/>
                  </a:lnTo>
                  <a:lnTo>
                    <a:pt x="245" y="103"/>
                  </a:lnTo>
                  <a:lnTo>
                    <a:pt x="249" y="87"/>
                  </a:lnTo>
                  <a:lnTo>
                    <a:pt x="257"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496" name="Freeform 44"/>
            <p:cNvSpPr>
              <a:spLocks/>
            </p:cNvSpPr>
            <p:nvPr/>
          </p:nvSpPr>
          <p:spPr bwMode="auto">
            <a:xfrm>
              <a:off x="3185" y="1077"/>
              <a:ext cx="7" cy="20"/>
            </a:xfrm>
            <a:custGeom>
              <a:avLst/>
              <a:gdLst>
                <a:gd name="T0" fmla="*/ 0 w 24"/>
                <a:gd name="T1" fmla="*/ 0 h 84"/>
                <a:gd name="T2" fmla="*/ 0 w 24"/>
                <a:gd name="T3" fmla="*/ 0 h 84"/>
                <a:gd name="T4" fmla="*/ 0 w 24"/>
                <a:gd name="T5" fmla="*/ 0 h 84"/>
                <a:gd name="T6" fmla="*/ 0 w 24"/>
                <a:gd name="T7" fmla="*/ 0 h 84"/>
                <a:gd name="T8" fmla="*/ 0 w 24"/>
                <a:gd name="T9" fmla="*/ 0 h 84"/>
                <a:gd name="T10" fmla="*/ 0 w 24"/>
                <a:gd name="T11" fmla="*/ 0 h 84"/>
                <a:gd name="T12" fmla="*/ 0 w 24"/>
                <a:gd name="T13" fmla="*/ 0 h 84"/>
                <a:gd name="T14" fmla="*/ 0 w 24"/>
                <a:gd name="T15" fmla="*/ 0 h 84"/>
                <a:gd name="T16" fmla="*/ 0 w 24"/>
                <a:gd name="T17" fmla="*/ 1 h 84"/>
                <a:gd name="T18" fmla="*/ 0 w 24"/>
                <a:gd name="T19" fmla="*/ 1 h 84"/>
                <a:gd name="T20" fmla="*/ 0 w 24"/>
                <a:gd name="T21" fmla="*/ 1 h 84"/>
                <a:gd name="T22" fmla="*/ 0 w 24"/>
                <a:gd name="T23" fmla="*/ 1 h 84"/>
                <a:gd name="T24" fmla="*/ 0 w 24"/>
                <a:gd name="T25" fmla="*/ 1 h 84"/>
                <a:gd name="T26" fmla="*/ 1 w 24"/>
                <a:gd name="T27" fmla="*/ 1 h 84"/>
                <a:gd name="T28" fmla="*/ 1 w 24"/>
                <a:gd name="T29" fmla="*/ 1 h 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4" h="84">
                  <a:moveTo>
                    <a:pt x="3" y="0"/>
                  </a:moveTo>
                  <a:lnTo>
                    <a:pt x="2" y="6"/>
                  </a:lnTo>
                  <a:lnTo>
                    <a:pt x="1" y="11"/>
                  </a:lnTo>
                  <a:lnTo>
                    <a:pt x="0" y="17"/>
                  </a:lnTo>
                  <a:lnTo>
                    <a:pt x="0" y="23"/>
                  </a:lnTo>
                  <a:lnTo>
                    <a:pt x="0" y="28"/>
                  </a:lnTo>
                  <a:lnTo>
                    <a:pt x="0" y="34"/>
                  </a:lnTo>
                  <a:lnTo>
                    <a:pt x="1" y="40"/>
                  </a:lnTo>
                  <a:lnTo>
                    <a:pt x="2" y="45"/>
                  </a:lnTo>
                  <a:lnTo>
                    <a:pt x="4" y="50"/>
                  </a:lnTo>
                  <a:lnTo>
                    <a:pt x="6" y="56"/>
                  </a:lnTo>
                  <a:lnTo>
                    <a:pt x="11" y="65"/>
                  </a:lnTo>
                  <a:lnTo>
                    <a:pt x="18" y="76"/>
                  </a:lnTo>
                  <a:lnTo>
                    <a:pt x="21" y="80"/>
                  </a:lnTo>
                  <a:lnTo>
                    <a:pt x="24"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497" name="Line 45"/>
            <p:cNvSpPr>
              <a:spLocks noChangeShapeType="1"/>
            </p:cNvSpPr>
            <p:nvPr/>
          </p:nvSpPr>
          <p:spPr bwMode="auto">
            <a:xfrm flipH="1">
              <a:off x="3246" y="952"/>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8" name="Freeform 46"/>
            <p:cNvSpPr>
              <a:spLocks/>
            </p:cNvSpPr>
            <p:nvPr/>
          </p:nvSpPr>
          <p:spPr bwMode="auto">
            <a:xfrm>
              <a:off x="4985" y="879"/>
              <a:ext cx="62" cy="97"/>
            </a:xfrm>
            <a:custGeom>
              <a:avLst/>
              <a:gdLst>
                <a:gd name="T0" fmla="*/ 4 w 258"/>
                <a:gd name="T1" fmla="*/ 1 h 408"/>
                <a:gd name="T2" fmla="*/ 4 w 258"/>
                <a:gd name="T3" fmla="*/ 0 h 408"/>
                <a:gd name="T4" fmla="*/ 4 w 258"/>
                <a:gd name="T5" fmla="*/ 0 h 408"/>
                <a:gd name="T6" fmla="*/ 3 w 258"/>
                <a:gd name="T7" fmla="*/ 0 h 408"/>
                <a:gd name="T8" fmla="*/ 3 w 258"/>
                <a:gd name="T9" fmla="*/ 0 h 408"/>
                <a:gd name="T10" fmla="*/ 3 w 258"/>
                <a:gd name="T11" fmla="*/ 0 h 408"/>
                <a:gd name="T12" fmla="*/ 3 w 258"/>
                <a:gd name="T13" fmla="*/ 0 h 408"/>
                <a:gd name="T14" fmla="*/ 3 w 258"/>
                <a:gd name="T15" fmla="*/ 0 h 408"/>
                <a:gd name="T16" fmla="*/ 2 w 258"/>
                <a:gd name="T17" fmla="*/ 0 h 408"/>
                <a:gd name="T18" fmla="*/ 2 w 258"/>
                <a:gd name="T19" fmla="*/ 0 h 408"/>
                <a:gd name="T20" fmla="*/ 2 w 258"/>
                <a:gd name="T21" fmla="*/ 0 h 408"/>
                <a:gd name="T22" fmla="*/ 2 w 258"/>
                <a:gd name="T23" fmla="*/ 0 h 408"/>
                <a:gd name="T24" fmla="*/ 2 w 258"/>
                <a:gd name="T25" fmla="*/ 0 h 408"/>
                <a:gd name="T26" fmla="*/ 1 w 258"/>
                <a:gd name="T27" fmla="*/ 0 h 408"/>
                <a:gd name="T28" fmla="*/ 1 w 258"/>
                <a:gd name="T29" fmla="*/ 1 h 408"/>
                <a:gd name="T30" fmla="*/ 1 w 258"/>
                <a:gd name="T31" fmla="*/ 1 h 408"/>
                <a:gd name="T32" fmla="*/ 1 w 258"/>
                <a:gd name="T33" fmla="*/ 1 h 408"/>
                <a:gd name="T34" fmla="*/ 1 w 258"/>
                <a:gd name="T35" fmla="*/ 1 h 408"/>
                <a:gd name="T36" fmla="*/ 1 w 258"/>
                <a:gd name="T37" fmla="*/ 2 h 408"/>
                <a:gd name="T38" fmla="*/ 0 w 258"/>
                <a:gd name="T39" fmla="*/ 3 h 408"/>
                <a:gd name="T40" fmla="*/ 0 w 258"/>
                <a:gd name="T41" fmla="*/ 4 h 408"/>
                <a:gd name="T42" fmla="*/ 0 w 258"/>
                <a:gd name="T43" fmla="*/ 4 h 408"/>
                <a:gd name="T44" fmla="*/ 0 w 258"/>
                <a:gd name="T45" fmla="*/ 5 h 408"/>
                <a:gd name="T46" fmla="*/ 0 w 258"/>
                <a:gd name="T47" fmla="*/ 5 h 408"/>
                <a:gd name="T48" fmla="*/ 0 w 258"/>
                <a:gd name="T49" fmla="*/ 5 h 408"/>
                <a:gd name="T50" fmla="*/ 0 w 258"/>
                <a:gd name="T51" fmla="*/ 5 h 408"/>
                <a:gd name="T52" fmla="*/ 0 w 258"/>
                <a:gd name="T53" fmla="*/ 5 h 408"/>
                <a:gd name="T54" fmla="*/ 0 w 258"/>
                <a:gd name="T55" fmla="*/ 5 h 408"/>
                <a:gd name="T56" fmla="*/ 0 w 258"/>
                <a:gd name="T57" fmla="*/ 5 h 408"/>
                <a:gd name="T58" fmla="*/ 1 w 258"/>
                <a:gd name="T59" fmla="*/ 5 h 408"/>
                <a:gd name="T60" fmla="*/ 1 w 258"/>
                <a:gd name="T61" fmla="*/ 5 h 408"/>
                <a:gd name="T62" fmla="*/ 1 w 258"/>
                <a:gd name="T63" fmla="*/ 5 h 408"/>
                <a:gd name="T64" fmla="*/ 1 w 258"/>
                <a:gd name="T65" fmla="*/ 5 h 408"/>
                <a:gd name="T66" fmla="*/ 2 w 258"/>
                <a:gd name="T67" fmla="*/ 5 h 408"/>
                <a:gd name="T68" fmla="*/ 2 w 258"/>
                <a:gd name="T69" fmla="*/ 5 h 408"/>
                <a:gd name="T70" fmla="*/ 2 w 258"/>
                <a:gd name="T71" fmla="*/ 5 h 408"/>
                <a:gd name="T72" fmla="*/ 2 w 258"/>
                <a:gd name="T73" fmla="*/ 5 h 408"/>
                <a:gd name="T74" fmla="*/ 2 w 258"/>
                <a:gd name="T75" fmla="*/ 5 h 408"/>
                <a:gd name="T76" fmla="*/ 2 w 258"/>
                <a:gd name="T77" fmla="*/ 5 h 408"/>
                <a:gd name="T78" fmla="*/ 3 w 258"/>
                <a:gd name="T79" fmla="*/ 4 h 408"/>
                <a:gd name="T80" fmla="*/ 3 w 258"/>
                <a:gd name="T81" fmla="*/ 4 h 408"/>
                <a:gd name="T82" fmla="*/ 3 w 258"/>
                <a:gd name="T83" fmla="*/ 2 h 408"/>
                <a:gd name="T84" fmla="*/ 3 w 258"/>
                <a:gd name="T85" fmla="*/ 1 h 408"/>
                <a:gd name="T86" fmla="*/ 4 w 258"/>
                <a:gd name="T87" fmla="*/ 1 h 40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58" h="408">
                  <a:moveTo>
                    <a:pt x="257" y="55"/>
                  </a:moveTo>
                  <a:lnTo>
                    <a:pt x="258" y="50"/>
                  </a:lnTo>
                  <a:lnTo>
                    <a:pt x="258" y="46"/>
                  </a:lnTo>
                  <a:lnTo>
                    <a:pt x="258" y="42"/>
                  </a:lnTo>
                  <a:lnTo>
                    <a:pt x="258" y="38"/>
                  </a:lnTo>
                  <a:lnTo>
                    <a:pt x="258" y="33"/>
                  </a:lnTo>
                  <a:lnTo>
                    <a:pt x="257" y="29"/>
                  </a:lnTo>
                  <a:lnTo>
                    <a:pt x="256" y="25"/>
                  </a:lnTo>
                  <a:lnTo>
                    <a:pt x="254" y="21"/>
                  </a:lnTo>
                  <a:lnTo>
                    <a:pt x="253" y="16"/>
                  </a:lnTo>
                  <a:lnTo>
                    <a:pt x="251" y="12"/>
                  </a:lnTo>
                  <a:lnTo>
                    <a:pt x="249" y="9"/>
                  </a:lnTo>
                  <a:lnTo>
                    <a:pt x="248" y="7"/>
                  </a:lnTo>
                  <a:lnTo>
                    <a:pt x="246" y="6"/>
                  </a:lnTo>
                  <a:lnTo>
                    <a:pt x="245" y="5"/>
                  </a:lnTo>
                  <a:lnTo>
                    <a:pt x="242" y="4"/>
                  </a:lnTo>
                  <a:lnTo>
                    <a:pt x="241" y="3"/>
                  </a:lnTo>
                  <a:lnTo>
                    <a:pt x="239" y="1"/>
                  </a:lnTo>
                  <a:lnTo>
                    <a:pt x="237" y="1"/>
                  </a:lnTo>
                  <a:lnTo>
                    <a:pt x="235" y="1"/>
                  </a:lnTo>
                  <a:lnTo>
                    <a:pt x="231" y="0"/>
                  </a:lnTo>
                  <a:lnTo>
                    <a:pt x="222" y="1"/>
                  </a:lnTo>
                  <a:lnTo>
                    <a:pt x="213" y="1"/>
                  </a:lnTo>
                  <a:lnTo>
                    <a:pt x="204" y="1"/>
                  </a:lnTo>
                  <a:lnTo>
                    <a:pt x="196" y="0"/>
                  </a:lnTo>
                  <a:lnTo>
                    <a:pt x="188" y="0"/>
                  </a:lnTo>
                  <a:lnTo>
                    <a:pt x="180" y="1"/>
                  </a:lnTo>
                  <a:lnTo>
                    <a:pt x="171" y="1"/>
                  </a:lnTo>
                  <a:lnTo>
                    <a:pt x="163" y="3"/>
                  </a:lnTo>
                  <a:lnTo>
                    <a:pt x="154" y="4"/>
                  </a:lnTo>
                  <a:lnTo>
                    <a:pt x="150" y="5"/>
                  </a:lnTo>
                  <a:lnTo>
                    <a:pt x="147" y="6"/>
                  </a:lnTo>
                  <a:lnTo>
                    <a:pt x="142" y="7"/>
                  </a:lnTo>
                  <a:lnTo>
                    <a:pt x="138" y="8"/>
                  </a:lnTo>
                  <a:lnTo>
                    <a:pt x="134" y="9"/>
                  </a:lnTo>
                  <a:lnTo>
                    <a:pt x="131" y="11"/>
                  </a:lnTo>
                  <a:lnTo>
                    <a:pt x="126" y="13"/>
                  </a:lnTo>
                  <a:lnTo>
                    <a:pt x="123" y="15"/>
                  </a:lnTo>
                  <a:lnTo>
                    <a:pt x="119" y="17"/>
                  </a:lnTo>
                  <a:lnTo>
                    <a:pt x="116" y="21"/>
                  </a:lnTo>
                  <a:lnTo>
                    <a:pt x="109" y="26"/>
                  </a:lnTo>
                  <a:lnTo>
                    <a:pt x="103" y="31"/>
                  </a:lnTo>
                  <a:lnTo>
                    <a:pt x="97" y="38"/>
                  </a:lnTo>
                  <a:lnTo>
                    <a:pt x="91" y="43"/>
                  </a:lnTo>
                  <a:lnTo>
                    <a:pt x="88" y="46"/>
                  </a:lnTo>
                  <a:lnTo>
                    <a:pt x="86" y="49"/>
                  </a:lnTo>
                  <a:lnTo>
                    <a:pt x="83" y="54"/>
                  </a:lnTo>
                  <a:lnTo>
                    <a:pt x="81" y="57"/>
                  </a:lnTo>
                  <a:lnTo>
                    <a:pt x="72" y="72"/>
                  </a:lnTo>
                  <a:lnTo>
                    <a:pt x="68" y="79"/>
                  </a:lnTo>
                  <a:lnTo>
                    <a:pt x="64" y="86"/>
                  </a:lnTo>
                  <a:lnTo>
                    <a:pt x="61" y="90"/>
                  </a:lnTo>
                  <a:lnTo>
                    <a:pt x="60" y="94"/>
                  </a:lnTo>
                  <a:lnTo>
                    <a:pt x="58" y="97"/>
                  </a:lnTo>
                  <a:lnTo>
                    <a:pt x="57" y="102"/>
                  </a:lnTo>
                  <a:lnTo>
                    <a:pt x="54" y="109"/>
                  </a:lnTo>
                  <a:lnTo>
                    <a:pt x="52" y="117"/>
                  </a:lnTo>
                  <a:lnTo>
                    <a:pt x="43" y="151"/>
                  </a:lnTo>
                  <a:lnTo>
                    <a:pt x="35" y="182"/>
                  </a:lnTo>
                  <a:lnTo>
                    <a:pt x="25" y="215"/>
                  </a:lnTo>
                  <a:lnTo>
                    <a:pt x="16" y="248"/>
                  </a:lnTo>
                  <a:lnTo>
                    <a:pt x="11" y="264"/>
                  </a:lnTo>
                  <a:lnTo>
                    <a:pt x="7" y="280"/>
                  </a:lnTo>
                  <a:lnTo>
                    <a:pt x="4" y="297"/>
                  </a:lnTo>
                  <a:lnTo>
                    <a:pt x="2" y="306"/>
                  </a:lnTo>
                  <a:lnTo>
                    <a:pt x="1" y="314"/>
                  </a:lnTo>
                  <a:lnTo>
                    <a:pt x="0" y="323"/>
                  </a:lnTo>
                  <a:lnTo>
                    <a:pt x="0" y="327"/>
                  </a:lnTo>
                  <a:lnTo>
                    <a:pt x="0" y="330"/>
                  </a:lnTo>
                  <a:lnTo>
                    <a:pt x="0" y="335"/>
                  </a:lnTo>
                  <a:lnTo>
                    <a:pt x="1" y="339"/>
                  </a:lnTo>
                  <a:lnTo>
                    <a:pt x="1" y="343"/>
                  </a:lnTo>
                  <a:lnTo>
                    <a:pt x="2" y="347"/>
                  </a:lnTo>
                  <a:lnTo>
                    <a:pt x="2" y="352"/>
                  </a:lnTo>
                  <a:lnTo>
                    <a:pt x="3" y="356"/>
                  </a:lnTo>
                  <a:lnTo>
                    <a:pt x="6" y="365"/>
                  </a:lnTo>
                  <a:lnTo>
                    <a:pt x="8" y="372"/>
                  </a:lnTo>
                  <a:lnTo>
                    <a:pt x="10" y="376"/>
                  </a:lnTo>
                  <a:lnTo>
                    <a:pt x="12" y="379"/>
                  </a:lnTo>
                  <a:lnTo>
                    <a:pt x="15" y="384"/>
                  </a:lnTo>
                  <a:lnTo>
                    <a:pt x="17" y="387"/>
                  </a:lnTo>
                  <a:lnTo>
                    <a:pt x="20" y="390"/>
                  </a:lnTo>
                  <a:lnTo>
                    <a:pt x="22" y="393"/>
                  </a:lnTo>
                  <a:lnTo>
                    <a:pt x="25" y="396"/>
                  </a:lnTo>
                  <a:lnTo>
                    <a:pt x="28" y="399"/>
                  </a:lnTo>
                  <a:lnTo>
                    <a:pt x="33" y="401"/>
                  </a:lnTo>
                  <a:lnTo>
                    <a:pt x="36" y="403"/>
                  </a:lnTo>
                  <a:lnTo>
                    <a:pt x="40" y="404"/>
                  </a:lnTo>
                  <a:lnTo>
                    <a:pt x="44" y="405"/>
                  </a:lnTo>
                  <a:lnTo>
                    <a:pt x="49" y="406"/>
                  </a:lnTo>
                  <a:lnTo>
                    <a:pt x="53" y="407"/>
                  </a:lnTo>
                  <a:lnTo>
                    <a:pt x="57" y="407"/>
                  </a:lnTo>
                  <a:lnTo>
                    <a:pt x="61" y="407"/>
                  </a:lnTo>
                  <a:lnTo>
                    <a:pt x="70" y="407"/>
                  </a:lnTo>
                  <a:lnTo>
                    <a:pt x="87" y="407"/>
                  </a:lnTo>
                  <a:lnTo>
                    <a:pt x="95" y="407"/>
                  </a:lnTo>
                  <a:lnTo>
                    <a:pt x="104" y="408"/>
                  </a:lnTo>
                  <a:lnTo>
                    <a:pt x="108" y="408"/>
                  </a:lnTo>
                  <a:lnTo>
                    <a:pt x="113" y="408"/>
                  </a:lnTo>
                  <a:lnTo>
                    <a:pt x="116" y="407"/>
                  </a:lnTo>
                  <a:lnTo>
                    <a:pt x="120" y="407"/>
                  </a:lnTo>
                  <a:lnTo>
                    <a:pt x="124" y="406"/>
                  </a:lnTo>
                  <a:lnTo>
                    <a:pt x="128" y="404"/>
                  </a:lnTo>
                  <a:lnTo>
                    <a:pt x="132" y="403"/>
                  </a:lnTo>
                  <a:lnTo>
                    <a:pt x="136" y="401"/>
                  </a:lnTo>
                  <a:lnTo>
                    <a:pt x="139" y="398"/>
                  </a:lnTo>
                  <a:lnTo>
                    <a:pt x="143" y="395"/>
                  </a:lnTo>
                  <a:lnTo>
                    <a:pt x="147" y="393"/>
                  </a:lnTo>
                  <a:lnTo>
                    <a:pt x="150" y="390"/>
                  </a:lnTo>
                  <a:lnTo>
                    <a:pt x="153" y="387"/>
                  </a:lnTo>
                  <a:lnTo>
                    <a:pt x="155" y="384"/>
                  </a:lnTo>
                  <a:lnTo>
                    <a:pt x="158" y="380"/>
                  </a:lnTo>
                  <a:lnTo>
                    <a:pt x="161" y="377"/>
                  </a:lnTo>
                  <a:lnTo>
                    <a:pt x="166" y="371"/>
                  </a:lnTo>
                  <a:lnTo>
                    <a:pt x="171" y="363"/>
                  </a:lnTo>
                  <a:lnTo>
                    <a:pt x="174" y="356"/>
                  </a:lnTo>
                  <a:lnTo>
                    <a:pt x="179" y="349"/>
                  </a:lnTo>
                  <a:lnTo>
                    <a:pt x="182" y="341"/>
                  </a:lnTo>
                  <a:lnTo>
                    <a:pt x="184" y="333"/>
                  </a:lnTo>
                  <a:lnTo>
                    <a:pt x="187" y="325"/>
                  </a:lnTo>
                  <a:lnTo>
                    <a:pt x="189" y="317"/>
                  </a:lnTo>
                  <a:lnTo>
                    <a:pt x="193" y="301"/>
                  </a:lnTo>
                  <a:lnTo>
                    <a:pt x="198" y="284"/>
                  </a:lnTo>
                  <a:lnTo>
                    <a:pt x="205" y="251"/>
                  </a:lnTo>
                  <a:lnTo>
                    <a:pt x="214" y="218"/>
                  </a:lnTo>
                  <a:lnTo>
                    <a:pt x="222" y="186"/>
                  </a:lnTo>
                  <a:lnTo>
                    <a:pt x="231" y="153"/>
                  </a:lnTo>
                  <a:lnTo>
                    <a:pt x="240" y="120"/>
                  </a:lnTo>
                  <a:lnTo>
                    <a:pt x="246" y="104"/>
                  </a:lnTo>
                  <a:lnTo>
                    <a:pt x="250" y="88"/>
                  </a:lnTo>
                  <a:lnTo>
                    <a:pt x="252" y="79"/>
                  </a:lnTo>
                  <a:lnTo>
                    <a:pt x="253" y="71"/>
                  </a:lnTo>
                  <a:lnTo>
                    <a:pt x="255" y="63"/>
                  </a:lnTo>
                  <a:lnTo>
                    <a:pt x="257" y="5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499" name="Freeform 47"/>
            <p:cNvSpPr>
              <a:spLocks/>
            </p:cNvSpPr>
            <p:nvPr/>
          </p:nvSpPr>
          <p:spPr bwMode="auto">
            <a:xfrm>
              <a:off x="5028" y="956"/>
              <a:ext cx="7" cy="20"/>
            </a:xfrm>
            <a:custGeom>
              <a:avLst/>
              <a:gdLst>
                <a:gd name="T0" fmla="*/ 0 w 25"/>
                <a:gd name="T1" fmla="*/ 0 h 84"/>
                <a:gd name="T2" fmla="*/ 0 w 25"/>
                <a:gd name="T3" fmla="*/ 0 h 84"/>
                <a:gd name="T4" fmla="*/ 0 w 25"/>
                <a:gd name="T5" fmla="*/ 0 h 84"/>
                <a:gd name="T6" fmla="*/ 0 w 25"/>
                <a:gd name="T7" fmla="*/ 0 h 84"/>
                <a:gd name="T8" fmla="*/ 0 w 25"/>
                <a:gd name="T9" fmla="*/ 0 h 84"/>
                <a:gd name="T10" fmla="*/ 0 w 25"/>
                <a:gd name="T11" fmla="*/ 0 h 84"/>
                <a:gd name="T12" fmla="*/ 0 w 25"/>
                <a:gd name="T13" fmla="*/ 0 h 84"/>
                <a:gd name="T14" fmla="*/ 0 w 25"/>
                <a:gd name="T15" fmla="*/ 0 h 84"/>
                <a:gd name="T16" fmla="*/ 0 w 25"/>
                <a:gd name="T17" fmla="*/ 1 h 84"/>
                <a:gd name="T18" fmla="*/ 0 w 25"/>
                <a:gd name="T19" fmla="*/ 1 h 84"/>
                <a:gd name="T20" fmla="*/ 0 w 25"/>
                <a:gd name="T21" fmla="*/ 1 h 84"/>
                <a:gd name="T22" fmla="*/ 0 w 25"/>
                <a:gd name="T23" fmla="*/ 1 h 84"/>
                <a:gd name="T24" fmla="*/ 0 w 25"/>
                <a:gd name="T25" fmla="*/ 1 h 84"/>
                <a:gd name="T26" fmla="*/ 0 w 25"/>
                <a:gd name="T27" fmla="*/ 1 h 84"/>
                <a:gd name="T28" fmla="*/ 1 w 25"/>
                <a:gd name="T29" fmla="*/ 1 h 84"/>
                <a:gd name="T30" fmla="*/ 1 w 25"/>
                <a:gd name="T31" fmla="*/ 1 h 84"/>
                <a:gd name="T32" fmla="*/ 1 w 25"/>
                <a:gd name="T33" fmla="*/ 1 h 8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4">
                  <a:moveTo>
                    <a:pt x="3" y="0"/>
                  </a:moveTo>
                  <a:lnTo>
                    <a:pt x="2" y="5"/>
                  </a:lnTo>
                  <a:lnTo>
                    <a:pt x="1" y="11"/>
                  </a:lnTo>
                  <a:lnTo>
                    <a:pt x="1" y="17"/>
                  </a:lnTo>
                  <a:lnTo>
                    <a:pt x="0" y="22"/>
                  </a:lnTo>
                  <a:lnTo>
                    <a:pt x="0" y="28"/>
                  </a:lnTo>
                  <a:lnTo>
                    <a:pt x="0" y="34"/>
                  </a:lnTo>
                  <a:lnTo>
                    <a:pt x="1" y="39"/>
                  </a:lnTo>
                  <a:lnTo>
                    <a:pt x="2" y="45"/>
                  </a:lnTo>
                  <a:lnTo>
                    <a:pt x="4" y="50"/>
                  </a:lnTo>
                  <a:lnTo>
                    <a:pt x="6" y="55"/>
                  </a:lnTo>
                  <a:lnTo>
                    <a:pt x="9" y="61"/>
                  </a:lnTo>
                  <a:lnTo>
                    <a:pt x="13" y="65"/>
                  </a:lnTo>
                  <a:lnTo>
                    <a:pt x="18" y="76"/>
                  </a:lnTo>
                  <a:lnTo>
                    <a:pt x="21" y="80"/>
                  </a:lnTo>
                  <a:lnTo>
                    <a:pt x="23" y="82"/>
                  </a:lnTo>
                  <a:lnTo>
                    <a:pt x="25"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00" name="Line 48"/>
            <p:cNvSpPr>
              <a:spLocks noChangeShapeType="1"/>
            </p:cNvSpPr>
            <p:nvPr/>
          </p:nvSpPr>
          <p:spPr bwMode="auto">
            <a:xfrm flipH="1">
              <a:off x="5115" y="830"/>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01" name="Line 49"/>
            <p:cNvSpPr>
              <a:spLocks noChangeShapeType="1"/>
            </p:cNvSpPr>
            <p:nvPr/>
          </p:nvSpPr>
          <p:spPr bwMode="auto">
            <a:xfrm flipH="1">
              <a:off x="5089" y="830"/>
              <a:ext cx="13"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02" name="Line 50"/>
            <p:cNvSpPr>
              <a:spLocks noChangeShapeType="1"/>
            </p:cNvSpPr>
            <p:nvPr/>
          </p:nvSpPr>
          <p:spPr bwMode="auto">
            <a:xfrm>
              <a:off x="4236" y="1845"/>
              <a:ext cx="12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03" name="Freeform 51"/>
            <p:cNvSpPr>
              <a:spLocks/>
            </p:cNvSpPr>
            <p:nvPr/>
          </p:nvSpPr>
          <p:spPr bwMode="auto">
            <a:xfrm>
              <a:off x="3259" y="2686"/>
              <a:ext cx="5" cy="21"/>
            </a:xfrm>
            <a:custGeom>
              <a:avLst/>
              <a:gdLst>
                <a:gd name="T0" fmla="*/ 0 w 26"/>
                <a:gd name="T1" fmla="*/ 0 h 84"/>
                <a:gd name="T2" fmla="*/ 0 w 26"/>
                <a:gd name="T3" fmla="*/ 0 h 84"/>
                <a:gd name="T4" fmla="*/ 0 w 26"/>
                <a:gd name="T5" fmla="*/ 0 h 84"/>
                <a:gd name="T6" fmla="*/ 0 w 26"/>
                <a:gd name="T7" fmla="*/ 0 h 84"/>
                <a:gd name="T8" fmla="*/ 0 w 26"/>
                <a:gd name="T9" fmla="*/ 1 h 84"/>
                <a:gd name="T10" fmla="*/ 0 w 26"/>
                <a:gd name="T11" fmla="*/ 1 h 84"/>
                <a:gd name="T12" fmla="*/ 0 w 26"/>
                <a:gd name="T13" fmla="*/ 1 h 84"/>
                <a:gd name="T14" fmla="*/ 0 w 26"/>
                <a:gd name="T15" fmla="*/ 1 h 84"/>
                <a:gd name="T16" fmla="*/ 0 w 26"/>
                <a:gd name="T17" fmla="*/ 1 h 84"/>
                <a:gd name="T18" fmla="*/ 0 w 26"/>
                <a:gd name="T19" fmla="*/ 1 h 84"/>
                <a:gd name="T20" fmla="*/ 0 w 26"/>
                <a:gd name="T21" fmla="*/ 1 h 84"/>
                <a:gd name="T22" fmla="*/ 0 w 26"/>
                <a:gd name="T23" fmla="*/ 1 h 84"/>
                <a:gd name="T24" fmla="*/ 0 w 26"/>
                <a:gd name="T25" fmla="*/ 1 h 84"/>
                <a:gd name="T26" fmla="*/ 0 w 26"/>
                <a:gd name="T27" fmla="*/ 1 h 84"/>
                <a:gd name="T28" fmla="*/ 0 w 26"/>
                <a:gd name="T29" fmla="*/ 1 h 84"/>
                <a:gd name="T30" fmla="*/ 0 w 26"/>
                <a:gd name="T31" fmla="*/ 1 h 84"/>
                <a:gd name="T32" fmla="*/ 0 w 26"/>
                <a:gd name="T33" fmla="*/ 1 h 84"/>
                <a:gd name="T34" fmla="*/ 0 w 26"/>
                <a:gd name="T35" fmla="*/ 1 h 84"/>
                <a:gd name="T36" fmla="*/ 0 w 26"/>
                <a:gd name="T37" fmla="*/ 1 h 84"/>
                <a:gd name="T38" fmla="*/ 0 w 26"/>
                <a:gd name="T39" fmla="*/ 1 h 84"/>
                <a:gd name="T40" fmla="*/ 0 w 26"/>
                <a:gd name="T41" fmla="*/ 1 h 84"/>
                <a:gd name="T42" fmla="*/ 0 w 26"/>
                <a:gd name="T43" fmla="*/ 1 h 84"/>
                <a:gd name="T44" fmla="*/ 0 w 26"/>
                <a:gd name="T45" fmla="*/ 1 h 8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84">
                  <a:moveTo>
                    <a:pt x="3" y="0"/>
                  </a:moveTo>
                  <a:lnTo>
                    <a:pt x="2" y="5"/>
                  </a:lnTo>
                  <a:lnTo>
                    <a:pt x="1" y="11"/>
                  </a:lnTo>
                  <a:lnTo>
                    <a:pt x="1" y="17"/>
                  </a:lnTo>
                  <a:lnTo>
                    <a:pt x="0" y="22"/>
                  </a:lnTo>
                  <a:lnTo>
                    <a:pt x="0" y="28"/>
                  </a:lnTo>
                  <a:lnTo>
                    <a:pt x="0" y="31"/>
                  </a:lnTo>
                  <a:lnTo>
                    <a:pt x="1" y="34"/>
                  </a:lnTo>
                  <a:lnTo>
                    <a:pt x="1" y="36"/>
                  </a:lnTo>
                  <a:lnTo>
                    <a:pt x="1" y="40"/>
                  </a:lnTo>
                  <a:lnTo>
                    <a:pt x="2" y="43"/>
                  </a:lnTo>
                  <a:lnTo>
                    <a:pt x="3" y="45"/>
                  </a:lnTo>
                  <a:lnTo>
                    <a:pt x="3" y="48"/>
                  </a:lnTo>
                  <a:lnTo>
                    <a:pt x="4" y="50"/>
                  </a:lnTo>
                  <a:lnTo>
                    <a:pt x="5" y="53"/>
                  </a:lnTo>
                  <a:lnTo>
                    <a:pt x="6" y="55"/>
                  </a:lnTo>
                  <a:lnTo>
                    <a:pt x="10" y="61"/>
                  </a:lnTo>
                  <a:lnTo>
                    <a:pt x="13" y="65"/>
                  </a:lnTo>
                  <a:lnTo>
                    <a:pt x="18" y="76"/>
                  </a:lnTo>
                  <a:lnTo>
                    <a:pt x="20" y="78"/>
                  </a:lnTo>
                  <a:lnTo>
                    <a:pt x="21" y="80"/>
                  </a:lnTo>
                  <a:lnTo>
                    <a:pt x="23" y="82"/>
                  </a:lnTo>
                  <a:lnTo>
                    <a:pt x="26"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04" name="Freeform 52"/>
            <p:cNvSpPr>
              <a:spLocks/>
            </p:cNvSpPr>
            <p:nvPr/>
          </p:nvSpPr>
          <p:spPr bwMode="auto">
            <a:xfrm>
              <a:off x="3214" y="2608"/>
              <a:ext cx="62" cy="99"/>
            </a:xfrm>
            <a:custGeom>
              <a:avLst/>
              <a:gdLst>
                <a:gd name="T0" fmla="*/ 4 w 260"/>
                <a:gd name="T1" fmla="*/ 1 h 408"/>
                <a:gd name="T2" fmla="*/ 4 w 260"/>
                <a:gd name="T3" fmla="*/ 0 h 408"/>
                <a:gd name="T4" fmla="*/ 4 w 260"/>
                <a:gd name="T5" fmla="*/ 0 h 408"/>
                <a:gd name="T6" fmla="*/ 3 w 260"/>
                <a:gd name="T7" fmla="*/ 0 h 408"/>
                <a:gd name="T8" fmla="*/ 3 w 260"/>
                <a:gd name="T9" fmla="*/ 0 h 408"/>
                <a:gd name="T10" fmla="*/ 3 w 260"/>
                <a:gd name="T11" fmla="*/ 0 h 408"/>
                <a:gd name="T12" fmla="*/ 3 w 260"/>
                <a:gd name="T13" fmla="*/ 0 h 408"/>
                <a:gd name="T14" fmla="*/ 3 w 260"/>
                <a:gd name="T15" fmla="*/ 0 h 408"/>
                <a:gd name="T16" fmla="*/ 3 w 260"/>
                <a:gd name="T17" fmla="*/ 0 h 408"/>
                <a:gd name="T18" fmla="*/ 3 w 260"/>
                <a:gd name="T19" fmla="*/ 0 h 408"/>
                <a:gd name="T20" fmla="*/ 2 w 260"/>
                <a:gd name="T21" fmla="*/ 0 h 408"/>
                <a:gd name="T22" fmla="*/ 2 w 260"/>
                <a:gd name="T23" fmla="*/ 0 h 408"/>
                <a:gd name="T24" fmla="*/ 2 w 260"/>
                <a:gd name="T25" fmla="*/ 0 h 408"/>
                <a:gd name="T26" fmla="*/ 2 w 260"/>
                <a:gd name="T27" fmla="*/ 0 h 408"/>
                <a:gd name="T28" fmla="*/ 2 w 260"/>
                <a:gd name="T29" fmla="*/ 0 h 408"/>
                <a:gd name="T30" fmla="*/ 1 w 260"/>
                <a:gd name="T31" fmla="*/ 0 h 408"/>
                <a:gd name="T32" fmla="*/ 1 w 260"/>
                <a:gd name="T33" fmla="*/ 0 h 408"/>
                <a:gd name="T34" fmla="*/ 1 w 260"/>
                <a:gd name="T35" fmla="*/ 1 h 408"/>
                <a:gd name="T36" fmla="*/ 1 w 260"/>
                <a:gd name="T37" fmla="*/ 1 h 408"/>
                <a:gd name="T38" fmla="*/ 1 w 260"/>
                <a:gd name="T39" fmla="*/ 1 h 408"/>
                <a:gd name="T40" fmla="*/ 1 w 260"/>
                <a:gd name="T41" fmla="*/ 1 h 408"/>
                <a:gd name="T42" fmla="*/ 1 w 260"/>
                <a:gd name="T43" fmla="*/ 1 h 408"/>
                <a:gd name="T44" fmla="*/ 0 w 260"/>
                <a:gd name="T45" fmla="*/ 3 h 408"/>
                <a:gd name="T46" fmla="*/ 0 w 260"/>
                <a:gd name="T47" fmla="*/ 4 h 408"/>
                <a:gd name="T48" fmla="*/ 0 w 260"/>
                <a:gd name="T49" fmla="*/ 4 h 408"/>
                <a:gd name="T50" fmla="*/ 0 w 260"/>
                <a:gd name="T51" fmla="*/ 5 h 408"/>
                <a:gd name="T52" fmla="*/ 0 w 260"/>
                <a:gd name="T53" fmla="*/ 5 h 408"/>
                <a:gd name="T54" fmla="*/ 0 w 260"/>
                <a:gd name="T55" fmla="*/ 5 h 408"/>
                <a:gd name="T56" fmla="*/ 0 w 260"/>
                <a:gd name="T57" fmla="*/ 5 h 408"/>
                <a:gd name="T58" fmla="*/ 0 w 260"/>
                <a:gd name="T59" fmla="*/ 5 h 408"/>
                <a:gd name="T60" fmla="*/ 0 w 260"/>
                <a:gd name="T61" fmla="*/ 5 h 408"/>
                <a:gd name="T62" fmla="*/ 0 w 260"/>
                <a:gd name="T63" fmla="*/ 6 h 408"/>
                <a:gd name="T64" fmla="*/ 0 w 260"/>
                <a:gd name="T65" fmla="*/ 6 h 408"/>
                <a:gd name="T66" fmla="*/ 0 w 260"/>
                <a:gd name="T67" fmla="*/ 6 h 408"/>
                <a:gd name="T68" fmla="*/ 0 w 260"/>
                <a:gd name="T69" fmla="*/ 6 h 408"/>
                <a:gd name="T70" fmla="*/ 1 w 260"/>
                <a:gd name="T71" fmla="*/ 6 h 408"/>
                <a:gd name="T72" fmla="*/ 1 w 260"/>
                <a:gd name="T73" fmla="*/ 6 h 408"/>
                <a:gd name="T74" fmla="*/ 1 w 260"/>
                <a:gd name="T75" fmla="*/ 6 h 408"/>
                <a:gd name="T76" fmla="*/ 1 w 260"/>
                <a:gd name="T77" fmla="*/ 6 h 408"/>
                <a:gd name="T78" fmla="*/ 2 w 260"/>
                <a:gd name="T79" fmla="*/ 6 h 408"/>
                <a:gd name="T80" fmla="*/ 2 w 260"/>
                <a:gd name="T81" fmla="*/ 6 h 408"/>
                <a:gd name="T82" fmla="*/ 2 w 260"/>
                <a:gd name="T83" fmla="*/ 6 h 408"/>
                <a:gd name="T84" fmla="*/ 2 w 260"/>
                <a:gd name="T85" fmla="*/ 6 h 408"/>
                <a:gd name="T86" fmla="*/ 2 w 260"/>
                <a:gd name="T87" fmla="*/ 6 h 408"/>
                <a:gd name="T88" fmla="*/ 2 w 260"/>
                <a:gd name="T89" fmla="*/ 5 h 408"/>
                <a:gd name="T90" fmla="*/ 2 w 260"/>
                <a:gd name="T91" fmla="*/ 5 h 408"/>
                <a:gd name="T92" fmla="*/ 2 w 260"/>
                <a:gd name="T93" fmla="*/ 5 h 408"/>
                <a:gd name="T94" fmla="*/ 2 w 260"/>
                <a:gd name="T95" fmla="*/ 5 h 408"/>
                <a:gd name="T96" fmla="*/ 3 w 260"/>
                <a:gd name="T97" fmla="*/ 4 h 408"/>
                <a:gd name="T98" fmla="*/ 3 w 260"/>
                <a:gd name="T99" fmla="*/ 4 h 408"/>
                <a:gd name="T100" fmla="*/ 3 w 260"/>
                <a:gd name="T101" fmla="*/ 3 h 408"/>
                <a:gd name="T102" fmla="*/ 3 w 260"/>
                <a:gd name="T103" fmla="*/ 2 h 408"/>
                <a:gd name="T104" fmla="*/ 3 w 260"/>
                <a:gd name="T105" fmla="*/ 1 h 408"/>
                <a:gd name="T106" fmla="*/ 3 w 260"/>
                <a:gd name="T107" fmla="*/ 1 h 408"/>
                <a:gd name="T108" fmla="*/ 4 w 260"/>
                <a:gd name="T109" fmla="*/ 1 h 40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60" h="408">
                  <a:moveTo>
                    <a:pt x="257" y="55"/>
                  </a:moveTo>
                  <a:lnTo>
                    <a:pt x="259" y="53"/>
                  </a:lnTo>
                  <a:lnTo>
                    <a:pt x="259" y="51"/>
                  </a:lnTo>
                  <a:lnTo>
                    <a:pt x="259" y="48"/>
                  </a:lnTo>
                  <a:lnTo>
                    <a:pt x="260" y="46"/>
                  </a:lnTo>
                  <a:lnTo>
                    <a:pt x="260" y="42"/>
                  </a:lnTo>
                  <a:lnTo>
                    <a:pt x="259" y="38"/>
                  </a:lnTo>
                  <a:lnTo>
                    <a:pt x="259" y="35"/>
                  </a:lnTo>
                  <a:lnTo>
                    <a:pt x="257" y="29"/>
                  </a:lnTo>
                  <a:lnTo>
                    <a:pt x="256" y="25"/>
                  </a:lnTo>
                  <a:lnTo>
                    <a:pt x="254" y="21"/>
                  </a:lnTo>
                  <a:lnTo>
                    <a:pt x="253" y="16"/>
                  </a:lnTo>
                  <a:lnTo>
                    <a:pt x="252" y="14"/>
                  </a:lnTo>
                  <a:lnTo>
                    <a:pt x="251" y="12"/>
                  </a:lnTo>
                  <a:lnTo>
                    <a:pt x="250" y="11"/>
                  </a:lnTo>
                  <a:lnTo>
                    <a:pt x="249" y="9"/>
                  </a:lnTo>
                  <a:lnTo>
                    <a:pt x="248" y="7"/>
                  </a:lnTo>
                  <a:lnTo>
                    <a:pt x="247" y="6"/>
                  </a:lnTo>
                  <a:lnTo>
                    <a:pt x="245" y="5"/>
                  </a:lnTo>
                  <a:lnTo>
                    <a:pt x="244" y="4"/>
                  </a:lnTo>
                  <a:lnTo>
                    <a:pt x="241" y="3"/>
                  </a:lnTo>
                  <a:lnTo>
                    <a:pt x="239" y="2"/>
                  </a:lnTo>
                  <a:lnTo>
                    <a:pt x="237" y="2"/>
                  </a:lnTo>
                  <a:lnTo>
                    <a:pt x="235" y="2"/>
                  </a:lnTo>
                  <a:lnTo>
                    <a:pt x="233" y="2"/>
                  </a:lnTo>
                  <a:lnTo>
                    <a:pt x="231" y="0"/>
                  </a:lnTo>
                  <a:lnTo>
                    <a:pt x="222" y="2"/>
                  </a:lnTo>
                  <a:lnTo>
                    <a:pt x="213" y="2"/>
                  </a:lnTo>
                  <a:lnTo>
                    <a:pt x="204" y="2"/>
                  </a:lnTo>
                  <a:lnTo>
                    <a:pt x="196" y="2"/>
                  </a:lnTo>
                  <a:lnTo>
                    <a:pt x="188" y="0"/>
                  </a:lnTo>
                  <a:lnTo>
                    <a:pt x="180" y="2"/>
                  </a:lnTo>
                  <a:lnTo>
                    <a:pt x="171" y="2"/>
                  </a:lnTo>
                  <a:lnTo>
                    <a:pt x="167" y="2"/>
                  </a:lnTo>
                  <a:lnTo>
                    <a:pt x="163" y="3"/>
                  </a:lnTo>
                  <a:lnTo>
                    <a:pt x="158" y="3"/>
                  </a:lnTo>
                  <a:lnTo>
                    <a:pt x="154" y="4"/>
                  </a:lnTo>
                  <a:lnTo>
                    <a:pt x="151" y="5"/>
                  </a:lnTo>
                  <a:lnTo>
                    <a:pt x="147" y="6"/>
                  </a:lnTo>
                  <a:lnTo>
                    <a:pt x="142" y="7"/>
                  </a:lnTo>
                  <a:lnTo>
                    <a:pt x="138" y="8"/>
                  </a:lnTo>
                  <a:lnTo>
                    <a:pt x="134" y="10"/>
                  </a:lnTo>
                  <a:lnTo>
                    <a:pt x="131" y="11"/>
                  </a:lnTo>
                  <a:lnTo>
                    <a:pt x="126" y="13"/>
                  </a:lnTo>
                  <a:lnTo>
                    <a:pt x="123" y="15"/>
                  </a:lnTo>
                  <a:lnTo>
                    <a:pt x="120" y="18"/>
                  </a:lnTo>
                  <a:lnTo>
                    <a:pt x="116" y="21"/>
                  </a:lnTo>
                  <a:lnTo>
                    <a:pt x="113" y="23"/>
                  </a:lnTo>
                  <a:lnTo>
                    <a:pt x="109" y="26"/>
                  </a:lnTo>
                  <a:lnTo>
                    <a:pt x="103" y="31"/>
                  </a:lnTo>
                  <a:lnTo>
                    <a:pt x="98" y="38"/>
                  </a:lnTo>
                  <a:lnTo>
                    <a:pt x="95" y="41"/>
                  </a:lnTo>
                  <a:lnTo>
                    <a:pt x="91" y="43"/>
                  </a:lnTo>
                  <a:lnTo>
                    <a:pt x="88" y="46"/>
                  </a:lnTo>
                  <a:lnTo>
                    <a:pt x="86" y="49"/>
                  </a:lnTo>
                  <a:lnTo>
                    <a:pt x="84" y="54"/>
                  </a:lnTo>
                  <a:lnTo>
                    <a:pt x="81" y="57"/>
                  </a:lnTo>
                  <a:lnTo>
                    <a:pt x="72" y="72"/>
                  </a:lnTo>
                  <a:lnTo>
                    <a:pt x="68" y="79"/>
                  </a:lnTo>
                  <a:lnTo>
                    <a:pt x="64" y="86"/>
                  </a:lnTo>
                  <a:lnTo>
                    <a:pt x="62" y="90"/>
                  </a:lnTo>
                  <a:lnTo>
                    <a:pt x="60" y="94"/>
                  </a:lnTo>
                  <a:lnTo>
                    <a:pt x="58" y="97"/>
                  </a:lnTo>
                  <a:lnTo>
                    <a:pt x="57" y="102"/>
                  </a:lnTo>
                  <a:lnTo>
                    <a:pt x="56" y="106"/>
                  </a:lnTo>
                  <a:lnTo>
                    <a:pt x="55" y="109"/>
                  </a:lnTo>
                  <a:lnTo>
                    <a:pt x="52" y="118"/>
                  </a:lnTo>
                  <a:lnTo>
                    <a:pt x="43" y="151"/>
                  </a:lnTo>
                  <a:lnTo>
                    <a:pt x="35" y="184"/>
                  </a:lnTo>
                  <a:lnTo>
                    <a:pt x="25" y="216"/>
                  </a:lnTo>
                  <a:lnTo>
                    <a:pt x="17" y="249"/>
                  </a:lnTo>
                  <a:lnTo>
                    <a:pt x="13" y="265"/>
                  </a:lnTo>
                  <a:lnTo>
                    <a:pt x="8" y="282"/>
                  </a:lnTo>
                  <a:lnTo>
                    <a:pt x="4" y="298"/>
                  </a:lnTo>
                  <a:lnTo>
                    <a:pt x="2" y="306"/>
                  </a:lnTo>
                  <a:lnTo>
                    <a:pt x="2" y="310"/>
                  </a:lnTo>
                  <a:lnTo>
                    <a:pt x="1" y="315"/>
                  </a:lnTo>
                  <a:lnTo>
                    <a:pt x="1" y="319"/>
                  </a:lnTo>
                  <a:lnTo>
                    <a:pt x="0" y="323"/>
                  </a:lnTo>
                  <a:lnTo>
                    <a:pt x="0" y="327"/>
                  </a:lnTo>
                  <a:lnTo>
                    <a:pt x="0" y="332"/>
                  </a:lnTo>
                  <a:lnTo>
                    <a:pt x="0" y="336"/>
                  </a:lnTo>
                  <a:lnTo>
                    <a:pt x="1" y="339"/>
                  </a:lnTo>
                  <a:lnTo>
                    <a:pt x="1" y="343"/>
                  </a:lnTo>
                  <a:lnTo>
                    <a:pt x="2" y="348"/>
                  </a:lnTo>
                  <a:lnTo>
                    <a:pt x="3" y="352"/>
                  </a:lnTo>
                  <a:lnTo>
                    <a:pt x="3" y="356"/>
                  </a:lnTo>
                  <a:lnTo>
                    <a:pt x="4" y="360"/>
                  </a:lnTo>
                  <a:lnTo>
                    <a:pt x="6" y="365"/>
                  </a:lnTo>
                  <a:lnTo>
                    <a:pt x="7" y="369"/>
                  </a:lnTo>
                  <a:lnTo>
                    <a:pt x="9" y="372"/>
                  </a:lnTo>
                  <a:lnTo>
                    <a:pt x="10" y="376"/>
                  </a:lnTo>
                  <a:lnTo>
                    <a:pt x="13" y="380"/>
                  </a:lnTo>
                  <a:lnTo>
                    <a:pt x="15" y="384"/>
                  </a:lnTo>
                  <a:lnTo>
                    <a:pt x="17" y="387"/>
                  </a:lnTo>
                  <a:lnTo>
                    <a:pt x="20" y="390"/>
                  </a:lnTo>
                  <a:lnTo>
                    <a:pt x="22" y="393"/>
                  </a:lnTo>
                  <a:lnTo>
                    <a:pt x="24" y="396"/>
                  </a:lnTo>
                  <a:lnTo>
                    <a:pt x="25" y="397"/>
                  </a:lnTo>
                  <a:lnTo>
                    <a:pt x="27" y="398"/>
                  </a:lnTo>
                  <a:lnTo>
                    <a:pt x="30" y="399"/>
                  </a:lnTo>
                  <a:lnTo>
                    <a:pt x="31" y="400"/>
                  </a:lnTo>
                  <a:lnTo>
                    <a:pt x="33" y="401"/>
                  </a:lnTo>
                  <a:lnTo>
                    <a:pt x="37" y="403"/>
                  </a:lnTo>
                  <a:lnTo>
                    <a:pt x="40" y="404"/>
                  </a:lnTo>
                  <a:lnTo>
                    <a:pt x="45" y="405"/>
                  </a:lnTo>
                  <a:lnTo>
                    <a:pt x="49" y="406"/>
                  </a:lnTo>
                  <a:lnTo>
                    <a:pt x="53" y="407"/>
                  </a:lnTo>
                  <a:lnTo>
                    <a:pt x="57" y="407"/>
                  </a:lnTo>
                  <a:lnTo>
                    <a:pt x="62" y="407"/>
                  </a:lnTo>
                  <a:lnTo>
                    <a:pt x="66" y="407"/>
                  </a:lnTo>
                  <a:lnTo>
                    <a:pt x="70" y="407"/>
                  </a:lnTo>
                  <a:lnTo>
                    <a:pt x="87" y="407"/>
                  </a:lnTo>
                  <a:lnTo>
                    <a:pt x="91" y="407"/>
                  </a:lnTo>
                  <a:lnTo>
                    <a:pt x="96" y="407"/>
                  </a:lnTo>
                  <a:lnTo>
                    <a:pt x="104" y="408"/>
                  </a:lnTo>
                  <a:lnTo>
                    <a:pt x="108" y="408"/>
                  </a:lnTo>
                  <a:lnTo>
                    <a:pt x="113" y="408"/>
                  </a:lnTo>
                  <a:lnTo>
                    <a:pt x="117" y="407"/>
                  </a:lnTo>
                  <a:lnTo>
                    <a:pt x="119" y="407"/>
                  </a:lnTo>
                  <a:lnTo>
                    <a:pt x="120" y="407"/>
                  </a:lnTo>
                  <a:lnTo>
                    <a:pt x="122" y="406"/>
                  </a:lnTo>
                  <a:lnTo>
                    <a:pt x="124" y="406"/>
                  </a:lnTo>
                  <a:lnTo>
                    <a:pt x="129" y="404"/>
                  </a:lnTo>
                  <a:lnTo>
                    <a:pt x="133" y="403"/>
                  </a:lnTo>
                  <a:lnTo>
                    <a:pt x="136" y="401"/>
                  </a:lnTo>
                  <a:lnTo>
                    <a:pt x="139" y="398"/>
                  </a:lnTo>
                  <a:lnTo>
                    <a:pt x="144" y="396"/>
                  </a:lnTo>
                  <a:lnTo>
                    <a:pt x="147" y="393"/>
                  </a:lnTo>
                  <a:lnTo>
                    <a:pt x="150" y="390"/>
                  </a:lnTo>
                  <a:lnTo>
                    <a:pt x="153" y="387"/>
                  </a:lnTo>
                  <a:lnTo>
                    <a:pt x="156" y="384"/>
                  </a:lnTo>
                  <a:lnTo>
                    <a:pt x="158" y="381"/>
                  </a:lnTo>
                  <a:lnTo>
                    <a:pt x="162" y="377"/>
                  </a:lnTo>
                  <a:lnTo>
                    <a:pt x="164" y="374"/>
                  </a:lnTo>
                  <a:lnTo>
                    <a:pt x="166" y="371"/>
                  </a:lnTo>
                  <a:lnTo>
                    <a:pt x="169" y="368"/>
                  </a:lnTo>
                  <a:lnTo>
                    <a:pt x="171" y="364"/>
                  </a:lnTo>
                  <a:lnTo>
                    <a:pt x="173" y="360"/>
                  </a:lnTo>
                  <a:lnTo>
                    <a:pt x="175" y="356"/>
                  </a:lnTo>
                  <a:lnTo>
                    <a:pt x="177" y="353"/>
                  </a:lnTo>
                  <a:lnTo>
                    <a:pt x="179" y="349"/>
                  </a:lnTo>
                  <a:lnTo>
                    <a:pt x="182" y="341"/>
                  </a:lnTo>
                  <a:lnTo>
                    <a:pt x="185" y="333"/>
                  </a:lnTo>
                  <a:lnTo>
                    <a:pt x="187" y="325"/>
                  </a:lnTo>
                  <a:lnTo>
                    <a:pt x="189" y="317"/>
                  </a:lnTo>
                  <a:lnTo>
                    <a:pt x="191" y="308"/>
                  </a:lnTo>
                  <a:lnTo>
                    <a:pt x="194" y="301"/>
                  </a:lnTo>
                  <a:lnTo>
                    <a:pt x="198" y="284"/>
                  </a:lnTo>
                  <a:lnTo>
                    <a:pt x="201" y="268"/>
                  </a:lnTo>
                  <a:lnTo>
                    <a:pt x="205" y="251"/>
                  </a:lnTo>
                  <a:lnTo>
                    <a:pt x="210" y="235"/>
                  </a:lnTo>
                  <a:lnTo>
                    <a:pt x="214" y="218"/>
                  </a:lnTo>
                  <a:lnTo>
                    <a:pt x="218" y="202"/>
                  </a:lnTo>
                  <a:lnTo>
                    <a:pt x="222" y="186"/>
                  </a:lnTo>
                  <a:lnTo>
                    <a:pt x="227" y="169"/>
                  </a:lnTo>
                  <a:lnTo>
                    <a:pt x="231" y="153"/>
                  </a:lnTo>
                  <a:lnTo>
                    <a:pt x="240" y="120"/>
                  </a:lnTo>
                  <a:lnTo>
                    <a:pt x="246" y="104"/>
                  </a:lnTo>
                  <a:lnTo>
                    <a:pt x="248" y="96"/>
                  </a:lnTo>
                  <a:lnTo>
                    <a:pt x="250" y="88"/>
                  </a:lnTo>
                  <a:lnTo>
                    <a:pt x="252" y="79"/>
                  </a:lnTo>
                  <a:lnTo>
                    <a:pt x="253" y="71"/>
                  </a:lnTo>
                  <a:lnTo>
                    <a:pt x="255" y="63"/>
                  </a:lnTo>
                  <a:lnTo>
                    <a:pt x="256" y="59"/>
                  </a:lnTo>
                  <a:lnTo>
                    <a:pt x="257" y="5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05" name="Line 53"/>
            <p:cNvSpPr>
              <a:spLocks noChangeShapeType="1"/>
            </p:cNvSpPr>
            <p:nvPr/>
          </p:nvSpPr>
          <p:spPr bwMode="auto">
            <a:xfrm>
              <a:off x="4236" y="1845"/>
              <a:ext cx="0" cy="11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06" name="Freeform 54"/>
            <p:cNvSpPr>
              <a:spLocks/>
            </p:cNvSpPr>
            <p:nvPr/>
          </p:nvSpPr>
          <p:spPr bwMode="auto">
            <a:xfrm>
              <a:off x="5439" y="1645"/>
              <a:ext cx="77" cy="73"/>
            </a:xfrm>
            <a:custGeom>
              <a:avLst/>
              <a:gdLst>
                <a:gd name="T0" fmla="*/ 0 w 323"/>
                <a:gd name="T1" fmla="*/ 0 h 304"/>
                <a:gd name="T2" fmla="*/ 1 w 323"/>
                <a:gd name="T3" fmla="*/ 4 h 304"/>
                <a:gd name="T4" fmla="*/ 4 w 323"/>
                <a:gd name="T5" fmla="*/ 0 h 304"/>
                <a:gd name="T6" fmla="*/ 0 60000 65536"/>
                <a:gd name="T7" fmla="*/ 0 60000 65536"/>
                <a:gd name="T8" fmla="*/ 0 60000 65536"/>
              </a:gdLst>
              <a:ahLst/>
              <a:cxnLst>
                <a:cxn ang="T6">
                  <a:pos x="T0" y="T1"/>
                </a:cxn>
                <a:cxn ang="T7">
                  <a:pos x="T2" y="T3"/>
                </a:cxn>
                <a:cxn ang="T8">
                  <a:pos x="T4" y="T5"/>
                </a:cxn>
              </a:cxnLst>
              <a:rect l="0" t="0" r="r" b="b"/>
              <a:pathLst>
                <a:path w="323" h="304">
                  <a:moveTo>
                    <a:pt x="0" y="0"/>
                  </a:moveTo>
                  <a:lnTo>
                    <a:pt x="80" y="304"/>
                  </a:lnTo>
                  <a:lnTo>
                    <a:pt x="3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07" name="Line 55"/>
            <p:cNvSpPr>
              <a:spLocks noChangeShapeType="1"/>
            </p:cNvSpPr>
            <p:nvPr/>
          </p:nvSpPr>
          <p:spPr bwMode="auto">
            <a:xfrm flipH="1">
              <a:off x="5439" y="1718"/>
              <a:ext cx="2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08" name="Freeform 56"/>
            <p:cNvSpPr>
              <a:spLocks/>
            </p:cNvSpPr>
            <p:nvPr/>
          </p:nvSpPr>
          <p:spPr bwMode="auto">
            <a:xfrm>
              <a:off x="5493" y="1732"/>
              <a:ext cx="63" cy="87"/>
            </a:xfrm>
            <a:custGeom>
              <a:avLst/>
              <a:gdLst>
                <a:gd name="T0" fmla="*/ 0 w 269"/>
                <a:gd name="T1" fmla="*/ 0 h 366"/>
                <a:gd name="T2" fmla="*/ 0 w 269"/>
                <a:gd name="T3" fmla="*/ 5 h 366"/>
                <a:gd name="T4" fmla="*/ 2 w 269"/>
                <a:gd name="T5" fmla="*/ 2 h 366"/>
                <a:gd name="T6" fmla="*/ 1 w 269"/>
                <a:gd name="T7" fmla="*/ 5 h 366"/>
                <a:gd name="T8" fmla="*/ 4 w 269"/>
                <a:gd name="T9" fmla="*/ 0 h 3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9" h="366">
                  <a:moveTo>
                    <a:pt x="42" y="0"/>
                  </a:moveTo>
                  <a:lnTo>
                    <a:pt x="0" y="366"/>
                  </a:lnTo>
                  <a:lnTo>
                    <a:pt x="123" y="122"/>
                  </a:lnTo>
                  <a:lnTo>
                    <a:pt x="114" y="366"/>
                  </a:lnTo>
                  <a:lnTo>
                    <a:pt x="26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09" name="Freeform 57"/>
            <p:cNvSpPr>
              <a:spLocks/>
            </p:cNvSpPr>
            <p:nvPr/>
          </p:nvSpPr>
          <p:spPr bwMode="auto">
            <a:xfrm>
              <a:off x="4274" y="2832"/>
              <a:ext cx="78" cy="71"/>
            </a:xfrm>
            <a:custGeom>
              <a:avLst/>
              <a:gdLst>
                <a:gd name="T0" fmla="*/ 0 w 324"/>
                <a:gd name="T1" fmla="*/ 0 h 305"/>
                <a:gd name="T2" fmla="*/ 1 w 324"/>
                <a:gd name="T3" fmla="*/ 4 h 305"/>
                <a:gd name="T4" fmla="*/ 5 w 324"/>
                <a:gd name="T5" fmla="*/ 0 h 305"/>
                <a:gd name="T6" fmla="*/ 0 60000 65536"/>
                <a:gd name="T7" fmla="*/ 0 60000 65536"/>
                <a:gd name="T8" fmla="*/ 0 60000 65536"/>
              </a:gdLst>
              <a:ahLst/>
              <a:cxnLst>
                <a:cxn ang="T6">
                  <a:pos x="T0" y="T1"/>
                </a:cxn>
                <a:cxn ang="T7">
                  <a:pos x="T2" y="T3"/>
                </a:cxn>
                <a:cxn ang="T8">
                  <a:pos x="T4" y="T5"/>
                </a:cxn>
              </a:cxnLst>
              <a:rect l="0" t="0" r="r" b="b"/>
              <a:pathLst>
                <a:path w="324" h="305">
                  <a:moveTo>
                    <a:pt x="0" y="0"/>
                  </a:moveTo>
                  <a:lnTo>
                    <a:pt x="81" y="305"/>
                  </a:lnTo>
                  <a:lnTo>
                    <a:pt x="3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10" name="Line 58"/>
            <p:cNvSpPr>
              <a:spLocks noChangeShapeType="1"/>
            </p:cNvSpPr>
            <p:nvPr/>
          </p:nvSpPr>
          <p:spPr bwMode="auto">
            <a:xfrm flipH="1">
              <a:off x="4274" y="2903"/>
              <a:ext cx="2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11" name="Line 59"/>
            <p:cNvSpPr>
              <a:spLocks noChangeShapeType="1"/>
            </p:cNvSpPr>
            <p:nvPr/>
          </p:nvSpPr>
          <p:spPr bwMode="auto">
            <a:xfrm flipV="1">
              <a:off x="4321" y="2922"/>
              <a:ext cx="23" cy="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12" name="Line 60"/>
            <p:cNvSpPr>
              <a:spLocks noChangeShapeType="1"/>
            </p:cNvSpPr>
            <p:nvPr/>
          </p:nvSpPr>
          <p:spPr bwMode="auto">
            <a:xfrm>
              <a:off x="4332" y="2960"/>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13" name="Line 61"/>
            <p:cNvSpPr>
              <a:spLocks noChangeShapeType="1"/>
            </p:cNvSpPr>
            <p:nvPr/>
          </p:nvSpPr>
          <p:spPr bwMode="auto">
            <a:xfrm flipH="1">
              <a:off x="4354" y="2922"/>
              <a:ext cx="23" cy="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14" name="Line 62"/>
            <p:cNvSpPr>
              <a:spLocks noChangeShapeType="1"/>
            </p:cNvSpPr>
            <p:nvPr/>
          </p:nvSpPr>
          <p:spPr bwMode="auto">
            <a:xfrm>
              <a:off x="3332" y="1071"/>
              <a:ext cx="0" cy="4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15" name="Freeform 63"/>
            <p:cNvSpPr>
              <a:spLocks/>
            </p:cNvSpPr>
            <p:nvPr/>
          </p:nvSpPr>
          <p:spPr bwMode="auto">
            <a:xfrm>
              <a:off x="3301" y="1006"/>
              <a:ext cx="65" cy="65"/>
            </a:xfrm>
            <a:custGeom>
              <a:avLst/>
              <a:gdLst>
                <a:gd name="T0" fmla="*/ 4 w 270"/>
                <a:gd name="T1" fmla="*/ 2 h 271"/>
                <a:gd name="T2" fmla="*/ 4 w 270"/>
                <a:gd name="T3" fmla="*/ 2 h 271"/>
                <a:gd name="T4" fmla="*/ 4 w 270"/>
                <a:gd name="T5" fmla="*/ 1 h 271"/>
                <a:gd name="T6" fmla="*/ 4 w 270"/>
                <a:gd name="T7" fmla="*/ 1 h 271"/>
                <a:gd name="T8" fmla="*/ 4 w 270"/>
                <a:gd name="T9" fmla="*/ 1 h 271"/>
                <a:gd name="T10" fmla="*/ 3 w 270"/>
                <a:gd name="T11" fmla="*/ 1 h 271"/>
                <a:gd name="T12" fmla="*/ 3 w 270"/>
                <a:gd name="T13" fmla="*/ 0 h 271"/>
                <a:gd name="T14" fmla="*/ 3 w 270"/>
                <a:gd name="T15" fmla="*/ 0 h 271"/>
                <a:gd name="T16" fmla="*/ 3 w 270"/>
                <a:gd name="T17" fmla="*/ 0 h 271"/>
                <a:gd name="T18" fmla="*/ 3 w 270"/>
                <a:gd name="T19" fmla="*/ 0 h 271"/>
                <a:gd name="T20" fmla="*/ 2 w 270"/>
                <a:gd name="T21" fmla="*/ 0 h 271"/>
                <a:gd name="T22" fmla="*/ 2 w 270"/>
                <a:gd name="T23" fmla="*/ 0 h 271"/>
                <a:gd name="T24" fmla="*/ 2 w 270"/>
                <a:gd name="T25" fmla="*/ 0 h 271"/>
                <a:gd name="T26" fmla="*/ 2 w 270"/>
                <a:gd name="T27" fmla="*/ 0 h 271"/>
                <a:gd name="T28" fmla="*/ 1 w 270"/>
                <a:gd name="T29" fmla="*/ 0 h 271"/>
                <a:gd name="T30" fmla="*/ 1 w 270"/>
                <a:gd name="T31" fmla="*/ 0 h 271"/>
                <a:gd name="T32" fmla="*/ 1 w 270"/>
                <a:gd name="T33" fmla="*/ 0 h 271"/>
                <a:gd name="T34" fmla="*/ 1 w 270"/>
                <a:gd name="T35" fmla="*/ 0 h 271"/>
                <a:gd name="T36" fmla="*/ 0 w 270"/>
                <a:gd name="T37" fmla="*/ 0 h 271"/>
                <a:gd name="T38" fmla="*/ 0 w 270"/>
                <a:gd name="T39" fmla="*/ 1 h 271"/>
                <a:gd name="T40" fmla="*/ 0 w 270"/>
                <a:gd name="T41" fmla="*/ 1 h 271"/>
                <a:gd name="T42" fmla="*/ 0 w 270"/>
                <a:gd name="T43" fmla="*/ 1 h 271"/>
                <a:gd name="T44" fmla="*/ 0 w 270"/>
                <a:gd name="T45" fmla="*/ 1 h 271"/>
                <a:gd name="T46" fmla="*/ 0 w 270"/>
                <a:gd name="T47" fmla="*/ 2 h 271"/>
                <a:gd name="T48" fmla="*/ 0 w 270"/>
                <a:gd name="T49" fmla="*/ 2 h 271"/>
                <a:gd name="T50" fmla="*/ 0 w 270"/>
                <a:gd name="T51" fmla="*/ 2 h 271"/>
                <a:gd name="T52" fmla="*/ 0 w 270"/>
                <a:gd name="T53" fmla="*/ 2 h 271"/>
                <a:gd name="T54" fmla="*/ 0 w 270"/>
                <a:gd name="T55" fmla="*/ 3 h 271"/>
                <a:gd name="T56" fmla="*/ 0 w 270"/>
                <a:gd name="T57" fmla="*/ 3 h 271"/>
                <a:gd name="T58" fmla="*/ 0 w 270"/>
                <a:gd name="T59" fmla="*/ 3 h 271"/>
                <a:gd name="T60" fmla="*/ 0 w 270"/>
                <a:gd name="T61" fmla="*/ 3 h 271"/>
                <a:gd name="T62" fmla="*/ 1 w 270"/>
                <a:gd name="T63" fmla="*/ 3 h 271"/>
                <a:gd name="T64" fmla="*/ 1 w 270"/>
                <a:gd name="T65" fmla="*/ 4 h 271"/>
                <a:gd name="T66" fmla="*/ 1 w 270"/>
                <a:gd name="T67" fmla="*/ 4 h 271"/>
                <a:gd name="T68" fmla="*/ 1 w 270"/>
                <a:gd name="T69" fmla="*/ 4 h 271"/>
                <a:gd name="T70" fmla="*/ 2 w 270"/>
                <a:gd name="T71" fmla="*/ 4 h 271"/>
                <a:gd name="T72" fmla="*/ 2 w 270"/>
                <a:gd name="T73" fmla="*/ 4 h 271"/>
                <a:gd name="T74" fmla="*/ 2 w 270"/>
                <a:gd name="T75" fmla="*/ 4 h 271"/>
                <a:gd name="T76" fmla="*/ 2 w 270"/>
                <a:gd name="T77" fmla="*/ 4 h 271"/>
                <a:gd name="T78" fmla="*/ 3 w 270"/>
                <a:gd name="T79" fmla="*/ 4 h 271"/>
                <a:gd name="T80" fmla="*/ 3 w 270"/>
                <a:gd name="T81" fmla="*/ 4 h 271"/>
                <a:gd name="T82" fmla="*/ 3 w 270"/>
                <a:gd name="T83" fmla="*/ 3 h 271"/>
                <a:gd name="T84" fmla="*/ 3 w 270"/>
                <a:gd name="T85" fmla="*/ 3 h 271"/>
                <a:gd name="T86" fmla="*/ 3 w 270"/>
                <a:gd name="T87" fmla="*/ 3 h 271"/>
                <a:gd name="T88" fmla="*/ 4 w 270"/>
                <a:gd name="T89" fmla="*/ 3 h 271"/>
                <a:gd name="T90" fmla="*/ 4 w 270"/>
                <a:gd name="T91" fmla="*/ 3 h 271"/>
                <a:gd name="T92" fmla="*/ 4 w 270"/>
                <a:gd name="T93" fmla="*/ 2 h 271"/>
                <a:gd name="T94" fmla="*/ 4 w 270"/>
                <a:gd name="T95" fmla="*/ 2 h 271"/>
                <a:gd name="T96" fmla="*/ 4 w 270"/>
                <a:gd name="T97" fmla="*/ 2 h 2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70" h="271">
                  <a:moveTo>
                    <a:pt x="270" y="135"/>
                  </a:moveTo>
                  <a:lnTo>
                    <a:pt x="269" y="118"/>
                  </a:lnTo>
                  <a:lnTo>
                    <a:pt x="265" y="101"/>
                  </a:lnTo>
                  <a:lnTo>
                    <a:pt x="260" y="84"/>
                  </a:lnTo>
                  <a:lnTo>
                    <a:pt x="252" y="68"/>
                  </a:lnTo>
                  <a:lnTo>
                    <a:pt x="243" y="53"/>
                  </a:lnTo>
                  <a:lnTo>
                    <a:pt x="231" y="40"/>
                  </a:lnTo>
                  <a:lnTo>
                    <a:pt x="217" y="29"/>
                  </a:lnTo>
                  <a:lnTo>
                    <a:pt x="202" y="18"/>
                  </a:lnTo>
                  <a:lnTo>
                    <a:pt x="186" y="10"/>
                  </a:lnTo>
                  <a:lnTo>
                    <a:pt x="170" y="5"/>
                  </a:lnTo>
                  <a:lnTo>
                    <a:pt x="152" y="1"/>
                  </a:lnTo>
                  <a:lnTo>
                    <a:pt x="135" y="0"/>
                  </a:lnTo>
                  <a:lnTo>
                    <a:pt x="117" y="1"/>
                  </a:lnTo>
                  <a:lnTo>
                    <a:pt x="100" y="5"/>
                  </a:lnTo>
                  <a:lnTo>
                    <a:pt x="83" y="10"/>
                  </a:lnTo>
                  <a:lnTo>
                    <a:pt x="67" y="18"/>
                  </a:lnTo>
                  <a:lnTo>
                    <a:pt x="53" y="29"/>
                  </a:lnTo>
                  <a:lnTo>
                    <a:pt x="39" y="40"/>
                  </a:lnTo>
                  <a:lnTo>
                    <a:pt x="27" y="53"/>
                  </a:lnTo>
                  <a:lnTo>
                    <a:pt x="18" y="68"/>
                  </a:lnTo>
                  <a:lnTo>
                    <a:pt x="9" y="84"/>
                  </a:lnTo>
                  <a:lnTo>
                    <a:pt x="4" y="101"/>
                  </a:lnTo>
                  <a:lnTo>
                    <a:pt x="1" y="118"/>
                  </a:lnTo>
                  <a:lnTo>
                    <a:pt x="0" y="135"/>
                  </a:lnTo>
                  <a:lnTo>
                    <a:pt x="1" y="153"/>
                  </a:lnTo>
                  <a:lnTo>
                    <a:pt x="4" y="170"/>
                  </a:lnTo>
                  <a:lnTo>
                    <a:pt x="9" y="187"/>
                  </a:lnTo>
                  <a:lnTo>
                    <a:pt x="18" y="203"/>
                  </a:lnTo>
                  <a:lnTo>
                    <a:pt x="27" y="218"/>
                  </a:lnTo>
                  <a:lnTo>
                    <a:pt x="39" y="231"/>
                  </a:lnTo>
                  <a:lnTo>
                    <a:pt x="53" y="243"/>
                  </a:lnTo>
                  <a:lnTo>
                    <a:pt x="67" y="253"/>
                  </a:lnTo>
                  <a:lnTo>
                    <a:pt x="83" y="261"/>
                  </a:lnTo>
                  <a:lnTo>
                    <a:pt x="100" y="266"/>
                  </a:lnTo>
                  <a:lnTo>
                    <a:pt x="117" y="269"/>
                  </a:lnTo>
                  <a:lnTo>
                    <a:pt x="135" y="271"/>
                  </a:lnTo>
                  <a:lnTo>
                    <a:pt x="152" y="269"/>
                  </a:lnTo>
                  <a:lnTo>
                    <a:pt x="170" y="266"/>
                  </a:lnTo>
                  <a:lnTo>
                    <a:pt x="186" y="261"/>
                  </a:lnTo>
                  <a:lnTo>
                    <a:pt x="202" y="253"/>
                  </a:lnTo>
                  <a:lnTo>
                    <a:pt x="217" y="243"/>
                  </a:lnTo>
                  <a:lnTo>
                    <a:pt x="231" y="231"/>
                  </a:lnTo>
                  <a:lnTo>
                    <a:pt x="243" y="218"/>
                  </a:lnTo>
                  <a:lnTo>
                    <a:pt x="252" y="203"/>
                  </a:lnTo>
                  <a:lnTo>
                    <a:pt x="260" y="187"/>
                  </a:lnTo>
                  <a:lnTo>
                    <a:pt x="265" y="170"/>
                  </a:lnTo>
                  <a:lnTo>
                    <a:pt x="269" y="153"/>
                  </a:lnTo>
                  <a:lnTo>
                    <a:pt x="270" y="13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16" name="Line 64"/>
            <p:cNvSpPr>
              <a:spLocks noChangeShapeType="1"/>
            </p:cNvSpPr>
            <p:nvPr/>
          </p:nvSpPr>
          <p:spPr bwMode="auto">
            <a:xfrm flipH="1">
              <a:off x="3366" y="1039"/>
              <a:ext cx="8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17" name="Line 65"/>
            <p:cNvSpPr>
              <a:spLocks noChangeShapeType="1"/>
            </p:cNvSpPr>
            <p:nvPr/>
          </p:nvSpPr>
          <p:spPr bwMode="auto">
            <a:xfrm>
              <a:off x="3332" y="1845"/>
              <a:ext cx="0" cy="6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18" name="Freeform 66"/>
            <p:cNvSpPr>
              <a:spLocks/>
            </p:cNvSpPr>
            <p:nvPr/>
          </p:nvSpPr>
          <p:spPr bwMode="auto">
            <a:xfrm>
              <a:off x="3301" y="2496"/>
              <a:ext cx="65" cy="65"/>
            </a:xfrm>
            <a:custGeom>
              <a:avLst/>
              <a:gdLst>
                <a:gd name="T0" fmla="*/ 4 w 270"/>
                <a:gd name="T1" fmla="*/ 2 h 270"/>
                <a:gd name="T2" fmla="*/ 4 w 270"/>
                <a:gd name="T3" fmla="*/ 2 h 270"/>
                <a:gd name="T4" fmla="*/ 4 w 270"/>
                <a:gd name="T5" fmla="*/ 1 h 270"/>
                <a:gd name="T6" fmla="*/ 4 w 270"/>
                <a:gd name="T7" fmla="*/ 1 h 270"/>
                <a:gd name="T8" fmla="*/ 4 w 270"/>
                <a:gd name="T9" fmla="*/ 1 h 270"/>
                <a:gd name="T10" fmla="*/ 4 w 270"/>
                <a:gd name="T11" fmla="*/ 1 h 270"/>
                <a:gd name="T12" fmla="*/ 3 w 270"/>
                <a:gd name="T13" fmla="*/ 1 h 270"/>
                <a:gd name="T14" fmla="*/ 3 w 270"/>
                <a:gd name="T15" fmla="*/ 1 h 270"/>
                <a:gd name="T16" fmla="*/ 3 w 270"/>
                <a:gd name="T17" fmla="*/ 0 h 270"/>
                <a:gd name="T18" fmla="*/ 3 w 270"/>
                <a:gd name="T19" fmla="*/ 0 h 270"/>
                <a:gd name="T20" fmla="*/ 3 w 270"/>
                <a:gd name="T21" fmla="*/ 0 h 270"/>
                <a:gd name="T22" fmla="*/ 3 w 270"/>
                <a:gd name="T23" fmla="*/ 0 h 270"/>
                <a:gd name="T24" fmla="*/ 2 w 270"/>
                <a:gd name="T25" fmla="*/ 0 h 270"/>
                <a:gd name="T26" fmla="*/ 2 w 270"/>
                <a:gd name="T27" fmla="*/ 0 h 270"/>
                <a:gd name="T28" fmla="*/ 2 w 270"/>
                <a:gd name="T29" fmla="*/ 0 h 270"/>
                <a:gd name="T30" fmla="*/ 2 w 270"/>
                <a:gd name="T31" fmla="*/ 0 h 270"/>
                <a:gd name="T32" fmla="*/ 2 w 270"/>
                <a:gd name="T33" fmla="*/ 0 h 270"/>
                <a:gd name="T34" fmla="*/ 1 w 270"/>
                <a:gd name="T35" fmla="*/ 0 h 270"/>
                <a:gd name="T36" fmla="*/ 1 w 270"/>
                <a:gd name="T37" fmla="*/ 0 h 270"/>
                <a:gd name="T38" fmla="*/ 1 w 270"/>
                <a:gd name="T39" fmla="*/ 0 h 270"/>
                <a:gd name="T40" fmla="*/ 1 w 270"/>
                <a:gd name="T41" fmla="*/ 0 h 270"/>
                <a:gd name="T42" fmla="*/ 1 w 270"/>
                <a:gd name="T43" fmla="*/ 0 h 270"/>
                <a:gd name="T44" fmla="*/ 1 w 270"/>
                <a:gd name="T45" fmla="*/ 0 h 270"/>
                <a:gd name="T46" fmla="*/ 0 w 270"/>
                <a:gd name="T47" fmla="*/ 1 h 270"/>
                <a:gd name="T48" fmla="*/ 0 w 270"/>
                <a:gd name="T49" fmla="*/ 1 h 270"/>
                <a:gd name="T50" fmla="*/ 0 w 270"/>
                <a:gd name="T51" fmla="*/ 1 h 270"/>
                <a:gd name="T52" fmla="*/ 0 w 270"/>
                <a:gd name="T53" fmla="*/ 1 h 270"/>
                <a:gd name="T54" fmla="*/ 0 w 270"/>
                <a:gd name="T55" fmla="*/ 1 h 270"/>
                <a:gd name="T56" fmla="*/ 0 w 270"/>
                <a:gd name="T57" fmla="*/ 1 h 270"/>
                <a:gd name="T58" fmla="*/ 0 w 270"/>
                <a:gd name="T59" fmla="*/ 2 h 270"/>
                <a:gd name="T60" fmla="*/ 0 w 270"/>
                <a:gd name="T61" fmla="*/ 2 h 270"/>
                <a:gd name="T62" fmla="*/ 0 w 270"/>
                <a:gd name="T63" fmla="*/ 2 h 270"/>
                <a:gd name="T64" fmla="*/ 0 w 270"/>
                <a:gd name="T65" fmla="*/ 2 h 270"/>
                <a:gd name="T66" fmla="*/ 0 w 270"/>
                <a:gd name="T67" fmla="*/ 2 h 270"/>
                <a:gd name="T68" fmla="*/ 0 w 270"/>
                <a:gd name="T69" fmla="*/ 3 h 270"/>
                <a:gd name="T70" fmla="*/ 0 w 270"/>
                <a:gd name="T71" fmla="*/ 3 h 270"/>
                <a:gd name="T72" fmla="*/ 0 w 270"/>
                <a:gd name="T73" fmla="*/ 3 h 270"/>
                <a:gd name="T74" fmla="*/ 0 w 270"/>
                <a:gd name="T75" fmla="*/ 3 h 270"/>
                <a:gd name="T76" fmla="*/ 1 w 270"/>
                <a:gd name="T77" fmla="*/ 3 h 270"/>
                <a:gd name="T78" fmla="*/ 1 w 270"/>
                <a:gd name="T79" fmla="*/ 3 h 270"/>
                <a:gd name="T80" fmla="*/ 1 w 270"/>
                <a:gd name="T81" fmla="*/ 4 h 270"/>
                <a:gd name="T82" fmla="*/ 1 w 270"/>
                <a:gd name="T83" fmla="*/ 4 h 270"/>
                <a:gd name="T84" fmla="*/ 1 w 270"/>
                <a:gd name="T85" fmla="*/ 4 h 270"/>
                <a:gd name="T86" fmla="*/ 1 w 270"/>
                <a:gd name="T87" fmla="*/ 4 h 270"/>
                <a:gd name="T88" fmla="*/ 2 w 270"/>
                <a:gd name="T89" fmla="*/ 4 h 270"/>
                <a:gd name="T90" fmla="*/ 2 w 270"/>
                <a:gd name="T91" fmla="*/ 4 h 270"/>
                <a:gd name="T92" fmla="*/ 2 w 270"/>
                <a:gd name="T93" fmla="*/ 4 h 270"/>
                <a:gd name="T94" fmla="*/ 2 w 270"/>
                <a:gd name="T95" fmla="*/ 4 h 270"/>
                <a:gd name="T96" fmla="*/ 2 w 270"/>
                <a:gd name="T97" fmla="*/ 4 h 270"/>
                <a:gd name="T98" fmla="*/ 3 w 270"/>
                <a:gd name="T99" fmla="*/ 4 h 270"/>
                <a:gd name="T100" fmla="*/ 3 w 270"/>
                <a:gd name="T101" fmla="*/ 4 h 270"/>
                <a:gd name="T102" fmla="*/ 3 w 270"/>
                <a:gd name="T103" fmla="*/ 3 h 270"/>
                <a:gd name="T104" fmla="*/ 3 w 270"/>
                <a:gd name="T105" fmla="*/ 3 h 270"/>
                <a:gd name="T106" fmla="*/ 3 w 270"/>
                <a:gd name="T107" fmla="*/ 3 h 270"/>
                <a:gd name="T108" fmla="*/ 3 w 270"/>
                <a:gd name="T109" fmla="*/ 3 h 270"/>
                <a:gd name="T110" fmla="*/ 4 w 270"/>
                <a:gd name="T111" fmla="*/ 3 h 270"/>
                <a:gd name="T112" fmla="*/ 4 w 270"/>
                <a:gd name="T113" fmla="*/ 3 h 270"/>
                <a:gd name="T114" fmla="*/ 4 w 270"/>
                <a:gd name="T115" fmla="*/ 2 h 270"/>
                <a:gd name="T116" fmla="*/ 4 w 270"/>
                <a:gd name="T117" fmla="*/ 2 h 270"/>
                <a:gd name="T118" fmla="*/ 4 w 270"/>
                <a:gd name="T119" fmla="*/ 2 h 270"/>
                <a:gd name="T120" fmla="*/ 4 w 270"/>
                <a:gd name="T121" fmla="*/ 2 h 2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70" h="270">
                  <a:moveTo>
                    <a:pt x="270" y="135"/>
                  </a:moveTo>
                  <a:lnTo>
                    <a:pt x="269" y="121"/>
                  </a:lnTo>
                  <a:lnTo>
                    <a:pt x="267" y="107"/>
                  </a:lnTo>
                  <a:lnTo>
                    <a:pt x="264" y="94"/>
                  </a:lnTo>
                  <a:lnTo>
                    <a:pt x="259" y="80"/>
                  </a:lnTo>
                  <a:lnTo>
                    <a:pt x="252" y="67"/>
                  </a:lnTo>
                  <a:lnTo>
                    <a:pt x="245" y="55"/>
                  </a:lnTo>
                  <a:lnTo>
                    <a:pt x="235" y="45"/>
                  </a:lnTo>
                  <a:lnTo>
                    <a:pt x="226" y="34"/>
                  </a:lnTo>
                  <a:lnTo>
                    <a:pt x="214" y="25"/>
                  </a:lnTo>
                  <a:lnTo>
                    <a:pt x="202" y="18"/>
                  </a:lnTo>
                  <a:lnTo>
                    <a:pt x="189" y="12"/>
                  </a:lnTo>
                  <a:lnTo>
                    <a:pt x="177" y="6"/>
                  </a:lnTo>
                  <a:lnTo>
                    <a:pt x="163" y="3"/>
                  </a:lnTo>
                  <a:lnTo>
                    <a:pt x="149" y="1"/>
                  </a:lnTo>
                  <a:lnTo>
                    <a:pt x="135" y="0"/>
                  </a:lnTo>
                  <a:lnTo>
                    <a:pt x="121" y="1"/>
                  </a:lnTo>
                  <a:lnTo>
                    <a:pt x="106" y="3"/>
                  </a:lnTo>
                  <a:lnTo>
                    <a:pt x="94" y="6"/>
                  </a:lnTo>
                  <a:lnTo>
                    <a:pt x="80" y="12"/>
                  </a:lnTo>
                  <a:lnTo>
                    <a:pt x="67" y="18"/>
                  </a:lnTo>
                  <a:lnTo>
                    <a:pt x="55" y="25"/>
                  </a:lnTo>
                  <a:lnTo>
                    <a:pt x="45" y="34"/>
                  </a:lnTo>
                  <a:lnTo>
                    <a:pt x="34" y="45"/>
                  </a:lnTo>
                  <a:lnTo>
                    <a:pt x="25" y="55"/>
                  </a:lnTo>
                  <a:lnTo>
                    <a:pt x="18" y="67"/>
                  </a:lnTo>
                  <a:lnTo>
                    <a:pt x="12" y="80"/>
                  </a:lnTo>
                  <a:lnTo>
                    <a:pt x="6" y="94"/>
                  </a:lnTo>
                  <a:lnTo>
                    <a:pt x="3" y="107"/>
                  </a:lnTo>
                  <a:lnTo>
                    <a:pt x="1" y="121"/>
                  </a:lnTo>
                  <a:lnTo>
                    <a:pt x="0" y="135"/>
                  </a:lnTo>
                  <a:lnTo>
                    <a:pt x="1" y="149"/>
                  </a:lnTo>
                  <a:lnTo>
                    <a:pt x="3" y="163"/>
                  </a:lnTo>
                  <a:lnTo>
                    <a:pt x="6" y="177"/>
                  </a:lnTo>
                  <a:lnTo>
                    <a:pt x="12" y="190"/>
                  </a:lnTo>
                  <a:lnTo>
                    <a:pt x="18" y="202"/>
                  </a:lnTo>
                  <a:lnTo>
                    <a:pt x="25" y="215"/>
                  </a:lnTo>
                  <a:lnTo>
                    <a:pt x="34" y="226"/>
                  </a:lnTo>
                  <a:lnTo>
                    <a:pt x="45" y="235"/>
                  </a:lnTo>
                  <a:lnTo>
                    <a:pt x="55" y="245"/>
                  </a:lnTo>
                  <a:lnTo>
                    <a:pt x="67" y="252"/>
                  </a:lnTo>
                  <a:lnTo>
                    <a:pt x="80" y="259"/>
                  </a:lnTo>
                  <a:lnTo>
                    <a:pt x="94" y="264"/>
                  </a:lnTo>
                  <a:lnTo>
                    <a:pt x="106" y="267"/>
                  </a:lnTo>
                  <a:lnTo>
                    <a:pt x="121" y="269"/>
                  </a:lnTo>
                  <a:lnTo>
                    <a:pt x="135" y="270"/>
                  </a:lnTo>
                  <a:lnTo>
                    <a:pt x="149" y="269"/>
                  </a:lnTo>
                  <a:lnTo>
                    <a:pt x="163" y="267"/>
                  </a:lnTo>
                  <a:lnTo>
                    <a:pt x="177" y="264"/>
                  </a:lnTo>
                  <a:lnTo>
                    <a:pt x="189" y="259"/>
                  </a:lnTo>
                  <a:lnTo>
                    <a:pt x="202" y="252"/>
                  </a:lnTo>
                  <a:lnTo>
                    <a:pt x="214" y="245"/>
                  </a:lnTo>
                  <a:lnTo>
                    <a:pt x="226" y="235"/>
                  </a:lnTo>
                  <a:lnTo>
                    <a:pt x="235" y="226"/>
                  </a:lnTo>
                  <a:lnTo>
                    <a:pt x="245" y="215"/>
                  </a:lnTo>
                  <a:lnTo>
                    <a:pt x="252" y="202"/>
                  </a:lnTo>
                  <a:lnTo>
                    <a:pt x="259" y="190"/>
                  </a:lnTo>
                  <a:lnTo>
                    <a:pt x="264" y="177"/>
                  </a:lnTo>
                  <a:lnTo>
                    <a:pt x="267" y="163"/>
                  </a:lnTo>
                  <a:lnTo>
                    <a:pt x="269" y="149"/>
                  </a:lnTo>
                  <a:lnTo>
                    <a:pt x="270" y="13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19" name="Line 67"/>
            <p:cNvSpPr>
              <a:spLocks noChangeShapeType="1"/>
            </p:cNvSpPr>
            <p:nvPr/>
          </p:nvSpPr>
          <p:spPr bwMode="auto">
            <a:xfrm>
              <a:off x="4236" y="1039"/>
              <a:ext cx="6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20" name="Freeform 68"/>
            <p:cNvSpPr>
              <a:spLocks/>
            </p:cNvSpPr>
            <p:nvPr/>
          </p:nvSpPr>
          <p:spPr bwMode="auto">
            <a:xfrm>
              <a:off x="4887" y="1006"/>
              <a:ext cx="65" cy="65"/>
            </a:xfrm>
            <a:custGeom>
              <a:avLst/>
              <a:gdLst>
                <a:gd name="T0" fmla="*/ 4 w 269"/>
                <a:gd name="T1" fmla="*/ 2 h 271"/>
                <a:gd name="T2" fmla="*/ 4 w 269"/>
                <a:gd name="T3" fmla="*/ 1 h 271"/>
                <a:gd name="T4" fmla="*/ 4 w 269"/>
                <a:gd name="T5" fmla="*/ 1 h 271"/>
                <a:gd name="T6" fmla="*/ 3 w 269"/>
                <a:gd name="T7" fmla="*/ 1 h 271"/>
                <a:gd name="T8" fmla="*/ 3 w 269"/>
                <a:gd name="T9" fmla="*/ 0 h 271"/>
                <a:gd name="T10" fmla="*/ 3 w 269"/>
                <a:gd name="T11" fmla="*/ 0 h 271"/>
                <a:gd name="T12" fmla="*/ 3 w 269"/>
                <a:gd name="T13" fmla="*/ 0 h 271"/>
                <a:gd name="T14" fmla="*/ 2 w 269"/>
                <a:gd name="T15" fmla="*/ 0 h 271"/>
                <a:gd name="T16" fmla="*/ 2 w 269"/>
                <a:gd name="T17" fmla="*/ 0 h 271"/>
                <a:gd name="T18" fmla="*/ 2 w 269"/>
                <a:gd name="T19" fmla="*/ 0 h 271"/>
                <a:gd name="T20" fmla="*/ 2 w 269"/>
                <a:gd name="T21" fmla="*/ 0 h 271"/>
                <a:gd name="T22" fmla="*/ 1 w 269"/>
                <a:gd name="T23" fmla="*/ 0 h 271"/>
                <a:gd name="T24" fmla="*/ 1 w 269"/>
                <a:gd name="T25" fmla="*/ 0 h 271"/>
                <a:gd name="T26" fmla="*/ 1 w 269"/>
                <a:gd name="T27" fmla="*/ 0 h 271"/>
                <a:gd name="T28" fmla="*/ 0 w 269"/>
                <a:gd name="T29" fmla="*/ 0 h 271"/>
                <a:gd name="T30" fmla="*/ 0 w 269"/>
                <a:gd name="T31" fmla="*/ 1 h 271"/>
                <a:gd name="T32" fmla="*/ 0 w 269"/>
                <a:gd name="T33" fmla="*/ 1 h 271"/>
                <a:gd name="T34" fmla="*/ 0 w 269"/>
                <a:gd name="T35" fmla="*/ 1 h 271"/>
                <a:gd name="T36" fmla="*/ 0 w 269"/>
                <a:gd name="T37" fmla="*/ 2 h 271"/>
                <a:gd name="T38" fmla="*/ 0 w 269"/>
                <a:gd name="T39" fmla="*/ 2 h 271"/>
                <a:gd name="T40" fmla="*/ 0 w 269"/>
                <a:gd name="T41" fmla="*/ 2 h 271"/>
                <a:gd name="T42" fmla="*/ 0 w 269"/>
                <a:gd name="T43" fmla="*/ 3 h 271"/>
                <a:gd name="T44" fmla="*/ 0 w 269"/>
                <a:gd name="T45" fmla="*/ 3 h 271"/>
                <a:gd name="T46" fmla="*/ 0 w 269"/>
                <a:gd name="T47" fmla="*/ 3 h 271"/>
                <a:gd name="T48" fmla="*/ 1 w 269"/>
                <a:gd name="T49" fmla="*/ 3 h 271"/>
                <a:gd name="T50" fmla="*/ 1 w 269"/>
                <a:gd name="T51" fmla="*/ 4 h 271"/>
                <a:gd name="T52" fmla="*/ 1 w 269"/>
                <a:gd name="T53" fmla="*/ 4 h 271"/>
                <a:gd name="T54" fmla="*/ 2 w 269"/>
                <a:gd name="T55" fmla="*/ 4 h 271"/>
                <a:gd name="T56" fmla="*/ 2 w 269"/>
                <a:gd name="T57" fmla="*/ 4 h 271"/>
                <a:gd name="T58" fmla="*/ 2 w 269"/>
                <a:gd name="T59" fmla="*/ 4 h 271"/>
                <a:gd name="T60" fmla="*/ 2 w 269"/>
                <a:gd name="T61" fmla="*/ 4 h 271"/>
                <a:gd name="T62" fmla="*/ 3 w 269"/>
                <a:gd name="T63" fmla="*/ 4 h 271"/>
                <a:gd name="T64" fmla="*/ 3 w 269"/>
                <a:gd name="T65" fmla="*/ 3 h 271"/>
                <a:gd name="T66" fmla="*/ 3 w 269"/>
                <a:gd name="T67" fmla="*/ 3 h 271"/>
                <a:gd name="T68" fmla="*/ 3 w 269"/>
                <a:gd name="T69" fmla="*/ 3 h 271"/>
                <a:gd name="T70" fmla="*/ 4 w 269"/>
                <a:gd name="T71" fmla="*/ 3 h 271"/>
                <a:gd name="T72" fmla="*/ 4 w 269"/>
                <a:gd name="T73" fmla="*/ 2 h 271"/>
                <a:gd name="T74" fmla="*/ 4 w 269"/>
                <a:gd name="T75" fmla="*/ 2 h 2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9" h="271">
                  <a:moveTo>
                    <a:pt x="269" y="135"/>
                  </a:moveTo>
                  <a:lnTo>
                    <a:pt x="269" y="124"/>
                  </a:lnTo>
                  <a:lnTo>
                    <a:pt x="268" y="114"/>
                  </a:lnTo>
                  <a:lnTo>
                    <a:pt x="266" y="102"/>
                  </a:lnTo>
                  <a:lnTo>
                    <a:pt x="263" y="91"/>
                  </a:lnTo>
                  <a:lnTo>
                    <a:pt x="258" y="81"/>
                  </a:lnTo>
                  <a:lnTo>
                    <a:pt x="253" y="71"/>
                  </a:lnTo>
                  <a:lnTo>
                    <a:pt x="248" y="62"/>
                  </a:lnTo>
                  <a:lnTo>
                    <a:pt x="241" y="52"/>
                  </a:lnTo>
                  <a:lnTo>
                    <a:pt x="234" y="43"/>
                  </a:lnTo>
                  <a:lnTo>
                    <a:pt x="226" y="36"/>
                  </a:lnTo>
                  <a:lnTo>
                    <a:pt x="218" y="29"/>
                  </a:lnTo>
                  <a:lnTo>
                    <a:pt x="208" y="22"/>
                  </a:lnTo>
                  <a:lnTo>
                    <a:pt x="199" y="17"/>
                  </a:lnTo>
                  <a:lnTo>
                    <a:pt x="189" y="12"/>
                  </a:lnTo>
                  <a:lnTo>
                    <a:pt x="179" y="7"/>
                  </a:lnTo>
                  <a:lnTo>
                    <a:pt x="168" y="4"/>
                  </a:lnTo>
                  <a:lnTo>
                    <a:pt x="156" y="2"/>
                  </a:lnTo>
                  <a:lnTo>
                    <a:pt x="146" y="1"/>
                  </a:lnTo>
                  <a:lnTo>
                    <a:pt x="135" y="0"/>
                  </a:lnTo>
                  <a:lnTo>
                    <a:pt x="123" y="1"/>
                  </a:lnTo>
                  <a:lnTo>
                    <a:pt x="112" y="2"/>
                  </a:lnTo>
                  <a:lnTo>
                    <a:pt x="101" y="4"/>
                  </a:lnTo>
                  <a:lnTo>
                    <a:pt x="90" y="7"/>
                  </a:lnTo>
                  <a:lnTo>
                    <a:pt x="79" y="12"/>
                  </a:lnTo>
                  <a:lnTo>
                    <a:pt x="70" y="17"/>
                  </a:lnTo>
                  <a:lnTo>
                    <a:pt x="60" y="22"/>
                  </a:lnTo>
                  <a:lnTo>
                    <a:pt x="52" y="29"/>
                  </a:lnTo>
                  <a:lnTo>
                    <a:pt x="43" y="36"/>
                  </a:lnTo>
                  <a:lnTo>
                    <a:pt x="35" y="43"/>
                  </a:lnTo>
                  <a:lnTo>
                    <a:pt x="27" y="52"/>
                  </a:lnTo>
                  <a:lnTo>
                    <a:pt x="21" y="62"/>
                  </a:lnTo>
                  <a:lnTo>
                    <a:pt x="16" y="71"/>
                  </a:lnTo>
                  <a:lnTo>
                    <a:pt x="10" y="81"/>
                  </a:lnTo>
                  <a:lnTo>
                    <a:pt x="6" y="91"/>
                  </a:lnTo>
                  <a:lnTo>
                    <a:pt x="3" y="102"/>
                  </a:lnTo>
                  <a:lnTo>
                    <a:pt x="1" y="114"/>
                  </a:lnTo>
                  <a:lnTo>
                    <a:pt x="0" y="124"/>
                  </a:lnTo>
                  <a:lnTo>
                    <a:pt x="0" y="135"/>
                  </a:lnTo>
                  <a:lnTo>
                    <a:pt x="0" y="147"/>
                  </a:lnTo>
                  <a:lnTo>
                    <a:pt x="1" y="157"/>
                  </a:lnTo>
                  <a:lnTo>
                    <a:pt x="3" y="169"/>
                  </a:lnTo>
                  <a:lnTo>
                    <a:pt x="6" y="180"/>
                  </a:lnTo>
                  <a:lnTo>
                    <a:pt x="10" y="190"/>
                  </a:lnTo>
                  <a:lnTo>
                    <a:pt x="16" y="200"/>
                  </a:lnTo>
                  <a:lnTo>
                    <a:pt x="21" y="210"/>
                  </a:lnTo>
                  <a:lnTo>
                    <a:pt x="27" y="219"/>
                  </a:lnTo>
                  <a:lnTo>
                    <a:pt x="35" y="228"/>
                  </a:lnTo>
                  <a:lnTo>
                    <a:pt x="43" y="235"/>
                  </a:lnTo>
                  <a:lnTo>
                    <a:pt x="52" y="243"/>
                  </a:lnTo>
                  <a:lnTo>
                    <a:pt x="60" y="249"/>
                  </a:lnTo>
                  <a:lnTo>
                    <a:pt x="70" y="254"/>
                  </a:lnTo>
                  <a:lnTo>
                    <a:pt x="79" y="260"/>
                  </a:lnTo>
                  <a:lnTo>
                    <a:pt x="90" y="264"/>
                  </a:lnTo>
                  <a:lnTo>
                    <a:pt x="101" y="267"/>
                  </a:lnTo>
                  <a:lnTo>
                    <a:pt x="112" y="269"/>
                  </a:lnTo>
                  <a:lnTo>
                    <a:pt x="123" y="270"/>
                  </a:lnTo>
                  <a:lnTo>
                    <a:pt x="135" y="271"/>
                  </a:lnTo>
                  <a:lnTo>
                    <a:pt x="146" y="270"/>
                  </a:lnTo>
                  <a:lnTo>
                    <a:pt x="156" y="269"/>
                  </a:lnTo>
                  <a:lnTo>
                    <a:pt x="168" y="267"/>
                  </a:lnTo>
                  <a:lnTo>
                    <a:pt x="179" y="264"/>
                  </a:lnTo>
                  <a:lnTo>
                    <a:pt x="189" y="260"/>
                  </a:lnTo>
                  <a:lnTo>
                    <a:pt x="199" y="254"/>
                  </a:lnTo>
                  <a:lnTo>
                    <a:pt x="208" y="249"/>
                  </a:lnTo>
                  <a:lnTo>
                    <a:pt x="218" y="243"/>
                  </a:lnTo>
                  <a:lnTo>
                    <a:pt x="226" y="235"/>
                  </a:lnTo>
                  <a:lnTo>
                    <a:pt x="234" y="228"/>
                  </a:lnTo>
                  <a:lnTo>
                    <a:pt x="241" y="219"/>
                  </a:lnTo>
                  <a:lnTo>
                    <a:pt x="248" y="210"/>
                  </a:lnTo>
                  <a:lnTo>
                    <a:pt x="253" y="200"/>
                  </a:lnTo>
                  <a:lnTo>
                    <a:pt x="258" y="190"/>
                  </a:lnTo>
                  <a:lnTo>
                    <a:pt x="263" y="180"/>
                  </a:lnTo>
                  <a:lnTo>
                    <a:pt x="266" y="169"/>
                  </a:lnTo>
                  <a:lnTo>
                    <a:pt x="268" y="157"/>
                  </a:lnTo>
                  <a:lnTo>
                    <a:pt x="269" y="147"/>
                  </a:lnTo>
                  <a:lnTo>
                    <a:pt x="269" y="13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21" name="Line 69"/>
            <p:cNvSpPr>
              <a:spLocks noChangeShapeType="1"/>
            </p:cNvSpPr>
            <p:nvPr/>
          </p:nvSpPr>
          <p:spPr bwMode="auto">
            <a:xfrm>
              <a:off x="2918" y="1797"/>
              <a:ext cx="40"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22" name="Line 70"/>
            <p:cNvSpPr>
              <a:spLocks noChangeShapeType="1"/>
            </p:cNvSpPr>
            <p:nvPr/>
          </p:nvSpPr>
          <p:spPr bwMode="auto">
            <a:xfrm flipH="1">
              <a:off x="2880" y="1797"/>
              <a:ext cx="117"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23" name="Freeform 75"/>
            <p:cNvSpPr>
              <a:spLocks/>
            </p:cNvSpPr>
            <p:nvPr/>
          </p:nvSpPr>
          <p:spPr bwMode="auto">
            <a:xfrm>
              <a:off x="3301" y="1480"/>
              <a:ext cx="65" cy="65"/>
            </a:xfrm>
            <a:custGeom>
              <a:avLst/>
              <a:gdLst>
                <a:gd name="T0" fmla="*/ 4 w 270"/>
                <a:gd name="T1" fmla="*/ 2 h 270"/>
                <a:gd name="T2" fmla="*/ 4 w 270"/>
                <a:gd name="T3" fmla="*/ 1 h 270"/>
                <a:gd name="T4" fmla="*/ 4 w 270"/>
                <a:gd name="T5" fmla="*/ 1 h 270"/>
                <a:gd name="T6" fmla="*/ 4 w 270"/>
                <a:gd name="T7" fmla="*/ 1 h 270"/>
                <a:gd name="T8" fmla="*/ 3 w 270"/>
                <a:gd name="T9" fmla="*/ 1 h 270"/>
                <a:gd name="T10" fmla="*/ 3 w 270"/>
                <a:gd name="T11" fmla="*/ 1 h 270"/>
                <a:gd name="T12" fmla="*/ 3 w 270"/>
                <a:gd name="T13" fmla="*/ 0 h 270"/>
                <a:gd name="T14" fmla="*/ 3 w 270"/>
                <a:gd name="T15" fmla="*/ 0 h 270"/>
                <a:gd name="T16" fmla="*/ 3 w 270"/>
                <a:gd name="T17" fmla="*/ 0 h 270"/>
                <a:gd name="T18" fmla="*/ 2 w 270"/>
                <a:gd name="T19" fmla="*/ 0 h 270"/>
                <a:gd name="T20" fmla="*/ 2 w 270"/>
                <a:gd name="T21" fmla="*/ 0 h 270"/>
                <a:gd name="T22" fmla="*/ 2 w 270"/>
                <a:gd name="T23" fmla="*/ 0 h 270"/>
                <a:gd name="T24" fmla="*/ 2 w 270"/>
                <a:gd name="T25" fmla="*/ 0 h 270"/>
                <a:gd name="T26" fmla="*/ 1 w 270"/>
                <a:gd name="T27" fmla="*/ 0 h 270"/>
                <a:gd name="T28" fmla="*/ 1 w 270"/>
                <a:gd name="T29" fmla="*/ 0 h 270"/>
                <a:gd name="T30" fmla="*/ 1 w 270"/>
                <a:gd name="T31" fmla="*/ 0 h 270"/>
                <a:gd name="T32" fmla="*/ 1 w 270"/>
                <a:gd name="T33" fmla="*/ 0 h 270"/>
                <a:gd name="T34" fmla="*/ 1 w 270"/>
                <a:gd name="T35" fmla="*/ 0 h 270"/>
                <a:gd name="T36" fmla="*/ 0 w 270"/>
                <a:gd name="T37" fmla="*/ 1 h 270"/>
                <a:gd name="T38" fmla="*/ 0 w 270"/>
                <a:gd name="T39" fmla="*/ 1 h 270"/>
                <a:gd name="T40" fmla="*/ 0 w 270"/>
                <a:gd name="T41" fmla="*/ 1 h 270"/>
                <a:gd name="T42" fmla="*/ 0 w 270"/>
                <a:gd name="T43" fmla="*/ 1 h 270"/>
                <a:gd name="T44" fmla="*/ 0 w 270"/>
                <a:gd name="T45" fmla="*/ 1 h 270"/>
                <a:gd name="T46" fmla="*/ 0 w 270"/>
                <a:gd name="T47" fmla="*/ 2 h 270"/>
                <a:gd name="T48" fmla="*/ 0 w 270"/>
                <a:gd name="T49" fmla="*/ 2 h 270"/>
                <a:gd name="T50" fmla="*/ 0 w 270"/>
                <a:gd name="T51" fmla="*/ 2 h 270"/>
                <a:gd name="T52" fmla="*/ 0 w 270"/>
                <a:gd name="T53" fmla="*/ 2 h 270"/>
                <a:gd name="T54" fmla="*/ 0 w 270"/>
                <a:gd name="T55" fmla="*/ 3 h 270"/>
                <a:gd name="T56" fmla="*/ 0 w 270"/>
                <a:gd name="T57" fmla="*/ 3 h 270"/>
                <a:gd name="T58" fmla="*/ 0 w 270"/>
                <a:gd name="T59" fmla="*/ 3 h 270"/>
                <a:gd name="T60" fmla="*/ 1 w 270"/>
                <a:gd name="T61" fmla="*/ 3 h 270"/>
                <a:gd name="T62" fmla="*/ 1 w 270"/>
                <a:gd name="T63" fmla="*/ 3 h 270"/>
                <a:gd name="T64" fmla="*/ 1 w 270"/>
                <a:gd name="T65" fmla="*/ 4 h 270"/>
                <a:gd name="T66" fmla="*/ 1 w 270"/>
                <a:gd name="T67" fmla="*/ 4 h 270"/>
                <a:gd name="T68" fmla="*/ 1 w 270"/>
                <a:gd name="T69" fmla="*/ 4 h 270"/>
                <a:gd name="T70" fmla="*/ 2 w 270"/>
                <a:gd name="T71" fmla="*/ 4 h 270"/>
                <a:gd name="T72" fmla="*/ 2 w 270"/>
                <a:gd name="T73" fmla="*/ 4 h 270"/>
                <a:gd name="T74" fmla="*/ 2 w 270"/>
                <a:gd name="T75" fmla="*/ 4 h 270"/>
                <a:gd name="T76" fmla="*/ 2 w 270"/>
                <a:gd name="T77" fmla="*/ 4 h 270"/>
                <a:gd name="T78" fmla="*/ 3 w 270"/>
                <a:gd name="T79" fmla="*/ 4 h 270"/>
                <a:gd name="T80" fmla="*/ 3 w 270"/>
                <a:gd name="T81" fmla="*/ 3 h 270"/>
                <a:gd name="T82" fmla="*/ 3 w 270"/>
                <a:gd name="T83" fmla="*/ 3 h 270"/>
                <a:gd name="T84" fmla="*/ 3 w 270"/>
                <a:gd name="T85" fmla="*/ 3 h 270"/>
                <a:gd name="T86" fmla="*/ 3 w 270"/>
                <a:gd name="T87" fmla="*/ 3 h 270"/>
                <a:gd name="T88" fmla="*/ 4 w 270"/>
                <a:gd name="T89" fmla="*/ 3 h 270"/>
                <a:gd name="T90" fmla="*/ 4 w 270"/>
                <a:gd name="T91" fmla="*/ 2 h 270"/>
                <a:gd name="T92" fmla="*/ 4 w 270"/>
                <a:gd name="T93" fmla="*/ 2 h 270"/>
                <a:gd name="T94" fmla="*/ 4 w 270"/>
                <a:gd name="T95" fmla="*/ 2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70" h="270">
                  <a:moveTo>
                    <a:pt x="270" y="135"/>
                  </a:moveTo>
                  <a:lnTo>
                    <a:pt x="270" y="125"/>
                  </a:lnTo>
                  <a:lnTo>
                    <a:pt x="269" y="117"/>
                  </a:lnTo>
                  <a:lnTo>
                    <a:pt x="267" y="108"/>
                  </a:lnTo>
                  <a:lnTo>
                    <a:pt x="265" y="100"/>
                  </a:lnTo>
                  <a:lnTo>
                    <a:pt x="263" y="91"/>
                  </a:lnTo>
                  <a:lnTo>
                    <a:pt x="260" y="83"/>
                  </a:lnTo>
                  <a:lnTo>
                    <a:pt x="256" y="74"/>
                  </a:lnTo>
                  <a:lnTo>
                    <a:pt x="252" y="67"/>
                  </a:lnTo>
                  <a:lnTo>
                    <a:pt x="247" y="59"/>
                  </a:lnTo>
                  <a:lnTo>
                    <a:pt x="243" y="52"/>
                  </a:lnTo>
                  <a:lnTo>
                    <a:pt x="236" y="45"/>
                  </a:lnTo>
                  <a:lnTo>
                    <a:pt x="231" y="39"/>
                  </a:lnTo>
                  <a:lnTo>
                    <a:pt x="224" y="33"/>
                  </a:lnTo>
                  <a:lnTo>
                    <a:pt x="217" y="27"/>
                  </a:lnTo>
                  <a:lnTo>
                    <a:pt x="210" y="22"/>
                  </a:lnTo>
                  <a:lnTo>
                    <a:pt x="202" y="18"/>
                  </a:lnTo>
                  <a:lnTo>
                    <a:pt x="195" y="14"/>
                  </a:lnTo>
                  <a:lnTo>
                    <a:pt x="186" y="9"/>
                  </a:lnTo>
                  <a:lnTo>
                    <a:pt x="179" y="6"/>
                  </a:lnTo>
                  <a:lnTo>
                    <a:pt x="170" y="4"/>
                  </a:lnTo>
                  <a:lnTo>
                    <a:pt x="162" y="2"/>
                  </a:lnTo>
                  <a:lnTo>
                    <a:pt x="152" y="1"/>
                  </a:lnTo>
                  <a:lnTo>
                    <a:pt x="144" y="0"/>
                  </a:lnTo>
                  <a:lnTo>
                    <a:pt x="135" y="0"/>
                  </a:lnTo>
                  <a:lnTo>
                    <a:pt x="127" y="0"/>
                  </a:lnTo>
                  <a:lnTo>
                    <a:pt x="117" y="1"/>
                  </a:lnTo>
                  <a:lnTo>
                    <a:pt x="108" y="2"/>
                  </a:lnTo>
                  <a:lnTo>
                    <a:pt x="100" y="4"/>
                  </a:lnTo>
                  <a:lnTo>
                    <a:pt x="91" y="6"/>
                  </a:lnTo>
                  <a:lnTo>
                    <a:pt x="83" y="9"/>
                  </a:lnTo>
                  <a:lnTo>
                    <a:pt x="75" y="14"/>
                  </a:lnTo>
                  <a:lnTo>
                    <a:pt x="67" y="18"/>
                  </a:lnTo>
                  <a:lnTo>
                    <a:pt x="59" y="22"/>
                  </a:lnTo>
                  <a:lnTo>
                    <a:pt x="53" y="27"/>
                  </a:lnTo>
                  <a:lnTo>
                    <a:pt x="46" y="33"/>
                  </a:lnTo>
                  <a:lnTo>
                    <a:pt x="39" y="39"/>
                  </a:lnTo>
                  <a:lnTo>
                    <a:pt x="33" y="45"/>
                  </a:lnTo>
                  <a:lnTo>
                    <a:pt x="27" y="52"/>
                  </a:lnTo>
                  <a:lnTo>
                    <a:pt x="22" y="59"/>
                  </a:lnTo>
                  <a:lnTo>
                    <a:pt x="18" y="67"/>
                  </a:lnTo>
                  <a:lnTo>
                    <a:pt x="14" y="74"/>
                  </a:lnTo>
                  <a:lnTo>
                    <a:pt x="9" y="83"/>
                  </a:lnTo>
                  <a:lnTo>
                    <a:pt x="7" y="91"/>
                  </a:lnTo>
                  <a:lnTo>
                    <a:pt x="4" y="100"/>
                  </a:lnTo>
                  <a:lnTo>
                    <a:pt x="2" y="108"/>
                  </a:lnTo>
                  <a:lnTo>
                    <a:pt x="1" y="117"/>
                  </a:lnTo>
                  <a:lnTo>
                    <a:pt x="0" y="125"/>
                  </a:lnTo>
                  <a:lnTo>
                    <a:pt x="0" y="135"/>
                  </a:lnTo>
                  <a:lnTo>
                    <a:pt x="0" y="143"/>
                  </a:lnTo>
                  <a:lnTo>
                    <a:pt x="1" y="152"/>
                  </a:lnTo>
                  <a:lnTo>
                    <a:pt x="2" y="160"/>
                  </a:lnTo>
                  <a:lnTo>
                    <a:pt x="4" y="170"/>
                  </a:lnTo>
                  <a:lnTo>
                    <a:pt x="7" y="179"/>
                  </a:lnTo>
                  <a:lnTo>
                    <a:pt x="9" y="186"/>
                  </a:lnTo>
                  <a:lnTo>
                    <a:pt x="14" y="195"/>
                  </a:lnTo>
                  <a:lnTo>
                    <a:pt x="18" y="202"/>
                  </a:lnTo>
                  <a:lnTo>
                    <a:pt x="22" y="209"/>
                  </a:lnTo>
                  <a:lnTo>
                    <a:pt x="27" y="217"/>
                  </a:lnTo>
                  <a:lnTo>
                    <a:pt x="33" y="223"/>
                  </a:lnTo>
                  <a:lnTo>
                    <a:pt x="39" y="231"/>
                  </a:lnTo>
                  <a:lnTo>
                    <a:pt x="46" y="236"/>
                  </a:lnTo>
                  <a:lnTo>
                    <a:pt x="53" y="242"/>
                  </a:lnTo>
                  <a:lnTo>
                    <a:pt x="59" y="247"/>
                  </a:lnTo>
                  <a:lnTo>
                    <a:pt x="67" y="252"/>
                  </a:lnTo>
                  <a:lnTo>
                    <a:pt x="75" y="256"/>
                  </a:lnTo>
                  <a:lnTo>
                    <a:pt x="83" y="259"/>
                  </a:lnTo>
                  <a:lnTo>
                    <a:pt x="91" y="263"/>
                  </a:lnTo>
                  <a:lnTo>
                    <a:pt x="100" y="265"/>
                  </a:lnTo>
                  <a:lnTo>
                    <a:pt x="108" y="267"/>
                  </a:lnTo>
                  <a:lnTo>
                    <a:pt x="117" y="269"/>
                  </a:lnTo>
                  <a:lnTo>
                    <a:pt x="127" y="269"/>
                  </a:lnTo>
                  <a:lnTo>
                    <a:pt x="135" y="270"/>
                  </a:lnTo>
                  <a:lnTo>
                    <a:pt x="144" y="269"/>
                  </a:lnTo>
                  <a:lnTo>
                    <a:pt x="152" y="269"/>
                  </a:lnTo>
                  <a:lnTo>
                    <a:pt x="162" y="267"/>
                  </a:lnTo>
                  <a:lnTo>
                    <a:pt x="170" y="265"/>
                  </a:lnTo>
                  <a:lnTo>
                    <a:pt x="179" y="263"/>
                  </a:lnTo>
                  <a:lnTo>
                    <a:pt x="186" y="259"/>
                  </a:lnTo>
                  <a:lnTo>
                    <a:pt x="195" y="256"/>
                  </a:lnTo>
                  <a:lnTo>
                    <a:pt x="202" y="252"/>
                  </a:lnTo>
                  <a:lnTo>
                    <a:pt x="210" y="247"/>
                  </a:lnTo>
                  <a:lnTo>
                    <a:pt x="217" y="242"/>
                  </a:lnTo>
                  <a:lnTo>
                    <a:pt x="224" y="236"/>
                  </a:lnTo>
                  <a:lnTo>
                    <a:pt x="231" y="231"/>
                  </a:lnTo>
                  <a:lnTo>
                    <a:pt x="236" y="223"/>
                  </a:lnTo>
                  <a:lnTo>
                    <a:pt x="243" y="217"/>
                  </a:lnTo>
                  <a:lnTo>
                    <a:pt x="247" y="209"/>
                  </a:lnTo>
                  <a:lnTo>
                    <a:pt x="252" y="202"/>
                  </a:lnTo>
                  <a:lnTo>
                    <a:pt x="256" y="195"/>
                  </a:lnTo>
                  <a:lnTo>
                    <a:pt x="260" y="186"/>
                  </a:lnTo>
                  <a:lnTo>
                    <a:pt x="263" y="179"/>
                  </a:lnTo>
                  <a:lnTo>
                    <a:pt x="265" y="170"/>
                  </a:lnTo>
                  <a:lnTo>
                    <a:pt x="267" y="160"/>
                  </a:lnTo>
                  <a:lnTo>
                    <a:pt x="269" y="152"/>
                  </a:lnTo>
                  <a:lnTo>
                    <a:pt x="270" y="143"/>
                  </a:lnTo>
                  <a:lnTo>
                    <a:pt x="270" y="13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24" name="Line 76"/>
            <p:cNvSpPr>
              <a:spLocks noChangeShapeType="1"/>
            </p:cNvSpPr>
            <p:nvPr/>
          </p:nvSpPr>
          <p:spPr bwMode="auto">
            <a:xfrm>
              <a:off x="3366" y="1513"/>
              <a:ext cx="15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25" name="Freeform 77"/>
            <p:cNvSpPr>
              <a:spLocks/>
            </p:cNvSpPr>
            <p:nvPr/>
          </p:nvSpPr>
          <p:spPr bwMode="auto">
            <a:xfrm>
              <a:off x="4887" y="1480"/>
              <a:ext cx="65" cy="65"/>
            </a:xfrm>
            <a:custGeom>
              <a:avLst/>
              <a:gdLst>
                <a:gd name="T0" fmla="*/ 4 w 269"/>
                <a:gd name="T1" fmla="*/ 2 h 270"/>
                <a:gd name="T2" fmla="*/ 4 w 269"/>
                <a:gd name="T3" fmla="*/ 1 h 270"/>
                <a:gd name="T4" fmla="*/ 4 w 269"/>
                <a:gd name="T5" fmla="*/ 1 h 270"/>
                <a:gd name="T6" fmla="*/ 3 w 269"/>
                <a:gd name="T7" fmla="*/ 1 h 270"/>
                <a:gd name="T8" fmla="*/ 3 w 269"/>
                <a:gd name="T9" fmla="*/ 0 h 270"/>
                <a:gd name="T10" fmla="*/ 3 w 269"/>
                <a:gd name="T11" fmla="*/ 0 h 270"/>
                <a:gd name="T12" fmla="*/ 3 w 269"/>
                <a:gd name="T13" fmla="*/ 0 h 270"/>
                <a:gd name="T14" fmla="*/ 2 w 269"/>
                <a:gd name="T15" fmla="*/ 0 h 270"/>
                <a:gd name="T16" fmla="*/ 2 w 269"/>
                <a:gd name="T17" fmla="*/ 0 h 270"/>
                <a:gd name="T18" fmla="*/ 2 w 269"/>
                <a:gd name="T19" fmla="*/ 0 h 270"/>
                <a:gd name="T20" fmla="*/ 2 w 269"/>
                <a:gd name="T21" fmla="*/ 0 h 270"/>
                <a:gd name="T22" fmla="*/ 1 w 269"/>
                <a:gd name="T23" fmla="*/ 0 h 270"/>
                <a:gd name="T24" fmla="*/ 1 w 269"/>
                <a:gd name="T25" fmla="*/ 0 h 270"/>
                <a:gd name="T26" fmla="*/ 1 w 269"/>
                <a:gd name="T27" fmla="*/ 0 h 270"/>
                <a:gd name="T28" fmla="*/ 0 w 269"/>
                <a:gd name="T29" fmla="*/ 0 h 270"/>
                <a:gd name="T30" fmla="*/ 0 w 269"/>
                <a:gd name="T31" fmla="*/ 1 h 270"/>
                <a:gd name="T32" fmla="*/ 0 w 269"/>
                <a:gd name="T33" fmla="*/ 1 h 270"/>
                <a:gd name="T34" fmla="*/ 0 w 269"/>
                <a:gd name="T35" fmla="*/ 1 h 270"/>
                <a:gd name="T36" fmla="*/ 0 w 269"/>
                <a:gd name="T37" fmla="*/ 2 h 270"/>
                <a:gd name="T38" fmla="*/ 0 w 269"/>
                <a:gd name="T39" fmla="*/ 2 h 270"/>
                <a:gd name="T40" fmla="*/ 0 w 269"/>
                <a:gd name="T41" fmla="*/ 2 h 270"/>
                <a:gd name="T42" fmla="*/ 0 w 269"/>
                <a:gd name="T43" fmla="*/ 3 h 270"/>
                <a:gd name="T44" fmla="*/ 0 w 269"/>
                <a:gd name="T45" fmla="*/ 3 h 270"/>
                <a:gd name="T46" fmla="*/ 0 w 269"/>
                <a:gd name="T47" fmla="*/ 3 h 270"/>
                <a:gd name="T48" fmla="*/ 1 w 269"/>
                <a:gd name="T49" fmla="*/ 3 h 270"/>
                <a:gd name="T50" fmla="*/ 1 w 269"/>
                <a:gd name="T51" fmla="*/ 4 h 270"/>
                <a:gd name="T52" fmla="*/ 1 w 269"/>
                <a:gd name="T53" fmla="*/ 4 h 270"/>
                <a:gd name="T54" fmla="*/ 2 w 269"/>
                <a:gd name="T55" fmla="*/ 4 h 270"/>
                <a:gd name="T56" fmla="*/ 2 w 269"/>
                <a:gd name="T57" fmla="*/ 4 h 270"/>
                <a:gd name="T58" fmla="*/ 2 w 269"/>
                <a:gd name="T59" fmla="*/ 4 h 270"/>
                <a:gd name="T60" fmla="*/ 2 w 269"/>
                <a:gd name="T61" fmla="*/ 4 h 270"/>
                <a:gd name="T62" fmla="*/ 3 w 269"/>
                <a:gd name="T63" fmla="*/ 4 h 270"/>
                <a:gd name="T64" fmla="*/ 3 w 269"/>
                <a:gd name="T65" fmla="*/ 3 h 270"/>
                <a:gd name="T66" fmla="*/ 3 w 269"/>
                <a:gd name="T67" fmla="*/ 3 h 270"/>
                <a:gd name="T68" fmla="*/ 3 w 269"/>
                <a:gd name="T69" fmla="*/ 3 h 270"/>
                <a:gd name="T70" fmla="*/ 4 w 269"/>
                <a:gd name="T71" fmla="*/ 3 h 270"/>
                <a:gd name="T72" fmla="*/ 4 w 269"/>
                <a:gd name="T73" fmla="*/ 2 h 270"/>
                <a:gd name="T74" fmla="*/ 4 w 269"/>
                <a:gd name="T75" fmla="*/ 2 h 2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9" h="270">
                  <a:moveTo>
                    <a:pt x="269" y="135"/>
                  </a:moveTo>
                  <a:lnTo>
                    <a:pt x="269" y="123"/>
                  </a:lnTo>
                  <a:lnTo>
                    <a:pt x="268" y="113"/>
                  </a:lnTo>
                  <a:lnTo>
                    <a:pt x="266" y="101"/>
                  </a:lnTo>
                  <a:lnTo>
                    <a:pt x="263" y="90"/>
                  </a:lnTo>
                  <a:lnTo>
                    <a:pt x="258" y="81"/>
                  </a:lnTo>
                  <a:lnTo>
                    <a:pt x="253" y="70"/>
                  </a:lnTo>
                  <a:lnTo>
                    <a:pt x="248" y="60"/>
                  </a:lnTo>
                  <a:lnTo>
                    <a:pt x="241" y="52"/>
                  </a:lnTo>
                  <a:lnTo>
                    <a:pt x="234" y="43"/>
                  </a:lnTo>
                  <a:lnTo>
                    <a:pt x="226" y="35"/>
                  </a:lnTo>
                  <a:lnTo>
                    <a:pt x="218" y="27"/>
                  </a:lnTo>
                  <a:lnTo>
                    <a:pt x="208" y="21"/>
                  </a:lnTo>
                  <a:lnTo>
                    <a:pt x="199" y="16"/>
                  </a:lnTo>
                  <a:lnTo>
                    <a:pt x="189" y="10"/>
                  </a:lnTo>
                  <a:lnTo>
                    <a:pt x="179" y="6"/>
                  </a:lnTo>
                  <a:lnTo>
                    <a:pt x="168" y="3"/>
                  </a:lnTo>
                  <a:lnTo>
                    <a:pt x="156" y="1"/>
                  </a:lnTo>
                  <a:lnTo>
                    <a:pt x="146" y="0"/>
                  </a:lnTo>
                  <a:lnTo>
                    <a:pt x="135" y="0"/>
                  </a:lnTo>
                  <a:lnTo>
                    <a:pt x="123" y="0"/>
                  </a:lnTo>
                  <a:lnTo>
                    <a:pt x="112" y="1"/>
                  </a:lnTo>
                  <a:lnTo>
                    <a:pt x="101" y="3"/>
                  </a:lnTo>
                  <a:lnTo>
                    <a:pt x="90" y="6"/>
                  </a:lnTo>
                  <a:lnTo>
                    <a:pt x="79" y="10"/>
                  </a:lnTo>
                  <a:lnTo>
                    <a:pt x="70" y="16"/>
                  </a:lnTo>
                  <a:lnTo>
                    <a:pt x="60" y="21"/>
                  </a:lnTo>
                  <a:lnTo>
                    <a:pt x="52" y="27"/>
                  </a:lnTo>
                  <a:lnTo>
                    <a:pt x="43" y="35"/>
                  </a:lnTo>
                  <a:lnTo>
                    <a:pt x="35" y="43"/>
                  </a:lnTo>
                  <a:lnTo>
                    <a:pt x="27" y="52"/>
                  </a:lnTo>
                  <a:lnTo>
                    <a:pt x="21" y="60"/>
                  </a:lnTo>
                  <a:lnTo>
                    <a:pt x="16" y="70"/>
                  </a:lnTo>
                  <a:lnTo>
                    <a:pt x="10" y="81"/>
                  </a:lnTo>
                  <a:lnTo>
                    <a:pt x="6" y="90"/>
                  </a:lnTo>
                  <a:lnTo>
                    <a:pt x="3" y="101"/>
                  </a:lnTo>
                  <a:lnTo>
                    <a:pt x="1" y="113"/>
                  </a:lnTo>
                  <a:lnTo>
                    <a:pt x="0" y="123"/>
                  </a:lnTo>
                  <a:lnTo>
                    <a:pt x="0" y="135"/>
                  </a:lnTo>
                  <a:lnTo>
                    <a:pt x="0" y="146"/>
                  </a:lnTo>
                  <a:lnTo>
                    <a:pt x="1" y="157"/>
                  </a:lnTo>
                  <a:lnTo>
                    <a:pt x="3" y="168"/>
                  </a:lnTo>
                  <a:lnTo>
                    <a:pt x="6" y="179"/>
                  </a:lnTo>
                  <a:lnTo>
                    <a:pt x="10" y="189"/>
                  </a:lnTo>
                  <a:lnTo>
                    <a:pt x="16" y="199"/>
                  </a:lnTo>
                  <a:lnTo>
                    <a:pt x="21" y="208"/>
                  </a:lnTo>
                  <a:lnTo>
                    <a:pt x="27" y="218"/>
                  </a:lnTo>
                  <a:lnTo>
                    <a:pt x="35" y="226"/>
                  </a:lnTo>
                  <a:lnTo>
                    <a:pt x="43" y="234"/>
                  </a:lnTo>
                  <a:lnTo>
                    <a:pt x="52" y="241"/>
                  </a:lnTo>
                  <a:lnTo>
                    <a:pt x="60" y="248"/>
                  </a:lnTo>
                  <a:lnTo>
                    <a:pt x="70" y="253"/>
                  </a:lnTo>
                  <a:lnTo>
                    <a:pt x="79" y="258"/>
                  </a:lnTo>
                  <a:lnTo>
                    <a:pt x="90" y="263"/>
                  </a:lnTo>
                  <a:lnTo>
                    <a:pt x="101" y="266"/>
                  </a:lnTo>
                  <a:lnTo>
                    <a:pt x="112" y="268"/>
                  </a:lnTo>
                  <a:lnTo>
                    <a:pt x="123" y="269"/>
                  </a:lnTo>
                  <a:lnTo>
                    <a:pt x="135" y="270"/>
                  </a:lnTo>
                  <a:lnTo>
                    <a:pt x="146" y="269"/>
                  </a:lnTo>
                  <a:lnTo>
                    <a:pt x="156" y="268"/>
                  </a:lnTo>
                  <a:lnTo>
                    <a:pt x="168" y="266"/>
                  </a:lnTo>
                  <a:lnTo>
                    <a:pt x="179" y="263"/>
                  </a:lnTo>
                  <a:lnTo>
                    <a:pt x="189" y="258"/>
                  </a:lnTo>
                  <a:lnTo>
                    <a:pt x="199" y="253"/>
                  </a:lnTo>
                  <a:lnTo>
                    <a:pt x="208" y="248"/>
                  </a:lnTo>
                  <a:lnTo>
                    <a:pt x="218" y="241"/>
                  </a:lnTo>
                  <a:lnTo>
                    <a:pt x="226" y="234"/>
                  </a:lnTo>
                  <a:lnTo>
                    <a:pt x="234" y="226"/>
                  </a:lnTo>
                  <a:lnTo>
                    <a:pt x="241" y="218"/>
                  </a:lnTo>
                  <a:lnTo>
                    <a:pt x="248" y="208"/>
                  </a:lnTo>
                  <a:lnTo>
                    <a:pt x="253" y="199"/>
                  </a:lnTo>
                  <a:lnTo>
                    <a:pt x="258" y="189"/>
                  </a:lnTo>
                  <a:lnTo>
                    <a:pt x="263" y="179"/>
                  </a:lnTo>
                  <a:lnTo>
                    <a:pt x="266" y="168"/>
                  </a:lnTo>
                  <a:lnTo>
                    <a:pt x="268" y="157"/>
                  </a:lnTo>
                  <a:lnTo>
                    <a:pt x="269" y="146"/>
                  </a:lnTo>
                  <a:lnTo>
                    <a:pt x="269" y="13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26" name="Line 78"/>
            <p:cNvSpPr>
              <a:spLocks noChangeShapeType="1"/>
            </p:cNvSpPr>
            <p:nvPr/>
          </p:nvSpPr>
          <p:spPr bwMode="auto">
            <a:xfrm>
              <a:off x="3332" y="1545"/>
              <a:ext cx="0" cy="3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27" name="Line 79"/>
            <p:cNvSpPr>
              <a:spLocks noChangeShapeType="1"/>
            </p:cNvSpPr>
            <p:nvPr/>
          </p:nvSpPr>
          <p:spPr bwMode="auto">
            <a:xfrm flipH="1">
              <a:off x="3381" y="2712"/>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28" name="Freeform 80"/>
            <p:cNvSpPr>
              <a:spLocks/>
            </p:cNvSpPr>
            <p:nvPr/>
          </p:nvSpPr>
          <p:spPr bwMode="auto">
            <a:xfrm>
              <a:off x="3367" y="2683"/>
              <a:ext cx="14" cy="29"/>
            </a:xfrm>
            <a:custGeom>
              <a:avLst/>
              <a:gdLst>
                <a:gd name="T0" fmla="*/ 0 w 57"/>
                <a:gd name="T1" fmla="*/ 0 h 119"/>
                <a:gd name="T2" fmla="*/ 0 w 57"/>
                <a:gd name="T3" fmla="*/ 0 h 119"/>
                <a:gd name="T4" fmla="*/ 0 w 57"/>
                <a:gd name="T5" fmla="*/ 0 h 119"/>
                <a:gd name="T6" fmla="*/ 0 w 57"/>
                <a:gd name="T7" fmla="*/ 0 h 119"/>
                <a:gd name="T8" fmla="*/ 0 w 57"/>
                <a:gd name="T9" fmla="*/ 0 h 119"/>
                <a:gd name="T10" fmla="*/ 0 w 57"/>
                <a:gd name="T11" fmla="*/ 0 h 119"/>
                <a:gd name="T12" fmla="*/ 0 w 57"/>
                <a:gd name="T13" fmla="*/ 0 h 119"/>
                <a:gd name="T14" fmla="*/ 0 w 57"/>
                <a:gd name="T15" fmla="*/ 0 h 119"/>
                <a:gd name="T16" fmla="*/ 0 w 57"/>
                <a:gd name="T17" fmla="*/ 0 h 119"/>
                <a:gd name="T18" fmla="*/ 0 w 57"/>
                <a:gd name="T19" fmla="*/ 0 h 119"/>
                <a:gd name="T20" fmla="*/ 0 w 57"/>
                <a:gd name="T21" fmla="*/ 1 h 119"/>
                <a:gd name="T22" fmla="*/ 0 w 57"/>
                <a:gd name="T23" fmla="*/ 1 h 119"/>
                <a:gd name="T24" fmla="*/ 0 w 57"/>
                <a:gd name="T25" fmla="*/ 1 h 119"/>
                <a:gd name="T26" fmla="*/ 0 w 57"/>
                <a:gd name="T27" fmla="*/ 1 h 119"/>
                <a:gd name="T28" fmla="*/ 0 w 57"/>
                <a:gd name="T29" fmla="*/ 1 h 119"/>
                <a:gd name="T30" fmla="*/ 0 w 57"/>
                <a:gd name="T31" fmla="*/ 1 h 119"/>
                <a:gd name="T32" fmla="*/ 0 w 57"/>
                <a:gd name="T33" fmla="*/ 1 h 119"/>
                <a:gd name="T34" fmla="*/ 0 w 57"/>
                <a:gd name="T35" fmla="*/ 1 h 119"/>
                <a:gd name="T36" fmla="*/ 0 w 57"/>
                <a:gd name="T37" fmla="*/ 1 h 119"/>
                <a:gd name="T38" fmla="*/ 0 w 57"/>
                <a:gd name="T39" fmla="*/ 1 h 119"/>
                <a:gd name="T40" fmla="*/ 0 w 57"/>
                <a:gd name="T41" fmla="*/ 1 h 119"/>
                <a:gd name="T42" fmla="*/ 0 w 57"/>
                <a:gd name="T43" fmla="*/ 1 h 119"/>
                <a:gd name="T44" fmla="*/ 0 w 57"/>
                <a:gd name="T45" fmla="*/ 1 h 119"/>
                <a:gd name="T46" fmla="*/ 0 w 57"/>
                <a:gd name="T47" fmla="*/ 1 h 119"/>
                <a:gd name="T48" fmla="*/ 0 w 57"/>
                <a:gd name="T49" fmla="*/ 1 h 119"/>
                <a:gd name="T50" fmla="*/ 0 w 57"/>
                <a:gd name="T51" fmla="*/ 1 h 119"/>
                <a:gd name="T52" fmla="*/ 0 w 57"/>
                <a:gd name="T53" fmla="*/ 1 h 119"/>
                <a:gd name="T54" fmla="*/ 0 w 57"/>
                <a:gd name="T55" fmla="*/ 1 h 119"/>
                <a:gd name="T56" fmla="*/ 0 w 57"/>
                <a:gd name="T57" fmla="*/ 1 h 119"/>
                <a:gd name="T58" fmla="*/ 0 w 57"/>
                <a:gd name="T59" fmla="*/ 1 h 119"/>
                <a:gd name="T60" fmla="*/ 0 w 57"/>
                <a:gd name="T61" fmla="*/ 2 h 119"/>
                <a:gd name="T62" fmla="*/ 0 w 57"/>
                <a:gd name="T63" fmla="*/ 2 h 119"/>
                <a:gd name="T64" fmla="*/ 0 w 57"/>
                <a:gd name="T65" fmla="*/ 2 h 119"/>
                <a:gd name="T66" fmla="*/ 0 w 57"/>
                <a:gd name="T67" fmla="*/ 2 h 119"/>
                <a:gd name="T68" fmla="*/ 0 w 57"/>
                <a:gd name="T69" fmla="*/ 2 h 119"/>
                <a:gd name="T70" fmla="*/ 0 w 57"/>
                <a:gd name="T71" fmla="*/ 2 h 119"/>
                <a:gd name="T72" fmla="*/ 1 w 57"/>
                <a:gd name="T73" fmla="*/ 2 h 119"/>
                <a:gd name="T74" fmla="*/ 1 w 57"/>
                <a:gd name="T75" fmla="*/ 2 h 119"/>
                <a:gd name="T76" fmla="*/ 1 w 57"/>
                <a:gd name="T77" fmla="*/ 2 h 119"/>
                <a:gd name="T78" fmla="*/ 1 w 57"/>
                <a:gd name="T79" fmla="*/ 2 h 119"/>
                <a:gd name="T80" fmla="*/ 1 w 57"/>
                <a:gd name="T81" fmla="*/ 2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7" h="119">
                  <a:moveTo>
                    <a:pt x="6" y="0"/>
                  </a:moveTo>
                  <a:lnTo>
                    <a:pt x="4" y="5"/>
                  </a:lnTo>
                  <a:lnTo>
                    <a:pt x="3" y="9"/>
                  </a:lnTo>
                  <a:lnTo>
                    <a:pt x="3" y="14"/>
                  </a:lnTo>
                  <a:lnTo>
                    <a:pt x="2" y="19"/>
                  </a:lnTo>
                  <a:lnTo>
                    <a:pt x="1" y="23"/>
                  </a:lnTo>
                  <a:lnTo>
                    <a:pt x="1" y="27"/>
                  </a:lnTo>
                  <a:lnTo>
                    <a:pt x="0" y="32"/>
                  </a:lnTo>
                  <a:lnTo>
                    <a:pt x="0" y="37"/>
                  </a:lnTo>
                  <a:lnTo>
                    <a:pt x="0" y="41"/>
                  </a:lnTo>
                  <a:lnTo>
                    <a:pt x="0" y="45"/>
                  </a:lnTo>
                  <a:lnTo>
                    <a:pt x="0" y="49"/>
                  </a:lnTo>
                  <a:lnTo>
                    <a:pt x="1" y="54"/>
                  </a:lnTo>
                  <a:lnTo>
                    <a:pt x="1" y="58"/>
                  </a:lnTo>
                  <a:lnTo>
                    <a:pt x="1" y="62"/>
                  </a:lnTo>
                  <a:lnTo>
                    <a:pt x="2" y="65"/>
                  </a:lnTo>
                  <a:lnTo>
                    <a:pt x="3" y="70"/>
                  </a:lnTo>
                  <a:lnTo>
                    <a:pt x="4" y="73"/>
                  </a:lnTo>
                  <a:lnTo>
                    <a:pt x="5" y="77"/>
                  </a:lnTo>
                  <a:lnTo>
                    <a:pt x="6" y="80"/>
                  </a:lnTo>
                  <a:lnTo>
                    <a:pt x="7" y="84"/>
                  </a:lnTo>
                  <a:lnTo>
                    <a:pt x="9" y="87"/>
                  </a:lnTo>
                  <a:lnTo>
                    <a:pt x="10" y="90"/>
                  </a:lnTo>
                  <a:lnTo>
                    <a:pt x="13" y="93"/>
                  </a:lnTo>
                  <a:lnTo>
                    <a:pt x="15" y="95"/>
                  </a:lnTo>
                  <a:lnTo>
                    <a:pt x="16" y="98"/>
                  </a:lnTo>
                  <a:lnTo>
                    <a:pt x="18" y="101"/>
                  </a:lnTo>
                  <a:lnTo>
                    <a:pt x="20" y="104"/>
                  </a:lnTo>
                  <a:lnTo>
                    <a:pt x="23" y="106"/>
                  </a:lnTo>
                  <a:lnTo>
                    <a:pt x="25" y="108"/>
                  </a:lnTo>
                  <a:lnTo>
                    <a:pt x="27" y="109"/>
                  </a:lnTo>
                  <a:lnTo>
                    <a:pt x="30" y="111"/>
                  </a:lnTo>
                  <a:lnTo>
                    <a:pt x="33" y="112"/>
                  </a:lnTo>
                  <a:lnTo>
                    <a:pt x="36" y="114"/>
                  </a:lnTo>
                  <a:lnTo>
                    <a:pt x="38" y="115"/>
                  </a:lnTo>
                  <a:lnTo>
                    <a:pt x="41" y="117"/>
                  </a:lnTo>
                  <a:lnTo>
                    <a:pt x="45" y="117"/>
                  </a:lnTo>
                  <a:lnTo>
                    <a:pt x="48" y="118"/>
                  </a:lnTo>
                  <a:lnTo>
                    <a:pt x="51" y="118"/>
                  </a:lnTo>
                  <a:lnTo>
                    <a:pt x="54" y="119"/>
                  </a:lnTo>
                  <a:lnTo>
                    <a:pt x="57"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29" name="Line 81"/>
            <p:cNvSpPr>
              <a:spLocks noChangeShapeType="1"/>
            </p:cNvSpPr>
            <p:nvPr/>
          </p:nvSpPr>
          <p:spPr bwMode="auto">
            <a:xfrm flipV="1">
              <a:off x="3369" y="2643"/>
              <a:ext cx="10"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30" name="Freeform 82"/>
            <p:cNvSpPr>
              <a:spLocks/>
            </p:cNvSpPr>
            <p:nvPr/>
          </p:nvSpPr>
          <p:spPr bwMode="auto">
            <a:xfrm>
              <a:off x="3379" y="2615"/>
              <a:ext cx="29" cy="28"/>
            </a:xfrm>
            <a:custGeom>
              <a:avLst/>
              <a:gdLst>
                <a:gd name="T0" fmla="*/ 2 w 115"/>
                <a:gd name="T1" fmla="*/ 0 h 119"/>
                <a:gd name="T2" fmla="*/ 2 w 115"/>
                <a:gd name="T3" fmla="*/ 0 h 119"/>
                <a:gd name="T4" fmla="*/ 2 w 115"/>
                <a:gd name="T5" fmla="*/ 0 h 119"/>
                <a:gd name="T6" fmla="*/ 2 w 115"/>
                <a:gd name="T7" fmla="*/ 0 h 119"/>
                <a:gd name="T8" fmla="*/ 2 w 115"/>
                <a:gd name="T9" fmla="*/ 0 h 119"/>
                <a:gd name="T10" fmla="*/ 2 w 115"/>
                <a:gd name="T11" fmla="*/ 0 h 119"/>
                <a:gd name="T12" fmla="*/ 2 w 115"/>
                <a:gd name="T13" fmla="*/ 0 h 119"/>
                <a:gd name="T14" fmla="*/ 2 w 115"/>
                <a:gd name="T15" fmla="*/ 0 h 119"/>
                <a:gd name="T16" fmla="*/ 2 w 115"/>
                <a:gd name="T17" fmla="*/ 0 h 119"/>
                <a:gd name="T18" fmla="*/ 1 w 115"/>
                <a:gd name="T19" fmla="*/ 0 h 119"/>
                <a:gd name="T20" fmla="*/ 1 w 115"/>
                <a:gd name="T21" fmla="*/ 0 h 119"/>
                <a:gd name="T22" fmla="*/ 1 w 115"/>
                <a:gd name="T23" fmla="*/ 0 h 119"/>
                <a:gd name="T24" fmla="*/ 1 w 115"/>
                <a:gd name="T25" fmla="*/ 0 h 119"/>
                <a:gd name="T26" fmla="*/ 1 w 115"/>
                <a:gd name="T27" fmla="*/ 0 h 119"/>
                <a:gd name="T28" fmla="*/ 1 w 115"/>
                <a:gd name="T29" fmla="*/ 0 h 119"/>
                <a:gd name="T30" fmla="*/ 1 w 115"/>
                <a:gd name="T31" fmla="*/ 0 h 119"/>
                <a:gd name="T32" fmla="*/ 1 w 115"/>
                <a:gd name="T33" fmla="*/ 0 h 119"/>
                <a:gd name="T34" fmla="*/ 1 w 115"/>
                <a:gd name="T35" fmla="*/ 0 h 119"/>
                <a:gd name="T36" fmla="*/ 1 w 115"/>
                <a:gd name="T37" fmla="*/ 0 h 119"/>
                <a:gd name="T38" fmla="*/ 1 w 115"/>
                <a:gd name="T39" fmla="*/ 0 h 119"/>
                <a:gd name="T40" fmla="*/ 1 w 115"/>
                <a:gd name="T41" fmla="*/ 0 h 119"/>
                <a:gd name="T42" fmla="*/ 1 w 115"/>
                <a:gd name="T43" fmla="*/ 0 h 119"/>
                <a:gd name="T44" fmla="*/ 1 w 115"/>
                <a:gd name="T45" fmla="*/ 0 h 119"/>
                <a:gd name="T46" fmla="*/ 1 w 115"/>
                <a:gd name="T47" fmla="*/ 1 h 119"/>
                <a:gd name="T48" fmla="*/ 1 w 115"/>
                <a:gd name="T49" fmla="*/ 1 h 119"/>
                <a:gd name="T50" fmla="*/ 1 w 115"/>
                <a:gd name="T51" fmla="*/ 1 h 119"/>
                <a:gd name="T52" fmla="*/ 1 w 115"/>
                <a:gd name="T53" fmla="*/ 1 h 119"/>
                <a:gd name="T54" fmla="*/ 1 w 115"/>
                <a:gd name="T55" fmla="*/ 1 h 119"/>
                <a:gd name="T56" fmla="*/ 1 w 115"/>
                <a:gd name="T57" fmla="*/ 1 h 119"/>
                <a:gd name="T58" fmla="*/ 0 w 115"/>
                <a:gd name="T59" fmla="*/ 1 h 119"/>
                <a:gd name="T60" fmla="*/ 0 w 115"/>
                <a:gd name="T61" fmla="*/ 1 h 119"/>
                <a:gd name="T62" fmla="*/ 0 w 115"/>
                <a:gd name="T63" fmla="*/ 1 h 119"/>
                <a:gd name="T64" fmla="*/ 0 w 115"/>
                <a:gd name="T65" fmla="*/ 1 h 119"/>
                <a:gd name="T66" fmla="*/ 0 w 115"/>
                <a:gd name="T67" fmla="*/ 1 h 119"/>
                <a:gd name="T68" fmla="*/ 0 w 115"/>
                <a:gd name="T69" fmla="*/ 1 h 119"/>
                <a:gd name="T70" fmla="*/ 0 w 115"/>
                <a:gd name="T71" fmla="*/ 1 h 119"/>
                <a:gd name="T72" fmla="*/ 0 w 115"/>
                <a:gd name="T73" fmla="*/ 1 h 119"/>
                <a:gd name="T74" fmla="*/ 0 w 115"/>
                <a:gd name="T75" fmla="*/ 1 h 119"/>
                <a:gd name="T76" fmla="*/ 0 w 115"/>
                <a:gd name="T77" fmla="*/ 1 h 119"/>
                <a:gd name="T78" fmla="*/ 0 w 115"/>
                <a:gd name="T79" fmla="*/ 1 h 119"/>
                <a:gd name="T80" fmla="*/ 0 w 115"/>
                <a:gd name="T81" fmla="*/ 2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15" h="119">
                  <a:moveTo>
                    <a:pt x="115" y="0"/>
                  </a:moveTo>
                  <a:lnTo>
                    <a:pt x="112" y="1"/>
                  </a:lnTo>
                  <a:lnTo>
                    <a:pt x="107" y="1"/>
                  </a:lnTo>
                  <a:lnTo>
                    <a:pt x="104" y="1"/>
                  </a:lnTo>
                  <a:lnTo>
                    <a:pt x="101" y="2"/>
                  </a:lnTo>
                  <a:lnTo>
                    <a:pt x="98" y="3"/>
                  </a:lnTo>
                  <a:lnTo>
                    <a:pt x="95" y="4"/>
                  </a:lnTo>
                  <a:lnTo>
                    <a:pt x="90" y="5"/>
                  </a:lnTo>
                  <a:lnTo>
                    <a:pt x="87" y="6"/>
                  </a:lnTo>
                  <a:lnTo>
                    <a:pt x="84" y="7"/>
                  </a:lnTo>
                  <a:lnTo>
                    <a:pt x="81" y="9"/>
                  </a:lnTo>
                  <a:lnTo>
                    <a:pt x="77" y="12"/>
                  </a:lnTo>
                  <a:lnTo>
                    <a:pt x="73" y="14"/>
                  </a:lnTo>
                  <a:lnTo>
                    <a:pt x="70" y="16"/>
                  </a:lnTo>
                  <a:lnTo>
                    <a:pt x="67" y="18"/>
                  </a:lnTo>
                  <a:lnTo>
                    <a:pt x="63" y="20"/>
                  </a:lnTo>
                  <a:lnTo>
                    <a:pt x="60" y="23"/>
                  </a:lnTo>
                  <a:lnTo>
                    <a:pt x="56" y="25"/>
                  </a:lnTo>
                  <a:lnTo>
                    <a:pt x="53" y="29"/>
                  </a:lnTo>
                  <a:lnTo>
                    <a:pt x="50" y="32"/>
                  </a:lnTo>
                  <a:lnTo>
                    <a:pt x="47" y="35"/>
                  </a:lnTo>
                  <a:lnTo>
                    <a:pt x="44" y="38"/>
                  </a:lnTo>
                  <a:lnTo>
                    <a:pt x="40" y="41"/>
                  </a:lnTo>
                  <a:lnTo>
                    <a:pt x="37" y="46"/>
                  </a:lnTo>
                  <a:lnTo>
                    <a:pt x="34" y="49"/>
                  </a:lnTo>
                  <a:lnTo>
                    <a:pt x="32" y="53"/>
                  </a:lnTo>
                  <a:lnTo>
                    <a:pt x="29" y="57"/>
                  </a:lnTo>
                  <a:lnTo>
                    <a:pt x="27" y="61"/>
                  </a:lnTo>
                  <a:lnTo>
                    <a:pt x="23" y="65"/>
                  </a:lnTo>
                  <a:lnTo>
                    <a:pt x="21" y="69"/>
                  </a:lnTo>
                  <a:lnTo>
                    <a:pt x="18" y="73"/>
                  </a:lnTo>
                  <a:lnTo>
                    <a:pt x="16" y="78"/>
                  </a:lnTo>
                  <a:lnTo>
                    <a:pt x="14" y="82"/>
                  </a:lnTo>
                  <a:lnTo>
                    <a:pt x="12" y="86"/>
                  </a:lnTo>
                  <a:lnTo>
                    <a:pt x="9" y="91"/>
                  </a:lnTo>
                  <a:lnTo>
                    <a:pt x="7" y="96"/>
                  </a:lnTo>
                  <a:lnTo>
                    <a:pt x="6" y="100"/>
                  </a:lnTo>
                  <a:lnTo>
                    <a:pt x="4" y="105"/>
                  </a:lnTo>
                  <a:lnTo>
                    <a:pt x="3" y="110"/>
                  </a:lnTo>
                  <a:lnTo>
                    <a:pt x="1" y="114"/>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31" name="Line 83"/>
            <p:cNvSpPr>
              <a:spLocks noChangeShapeType="1"/>
            </p:cNvSpPr>
            <p:nvPr/>
          </p:nvSpPr>
          <p:spPr bwMode="auto">
            <a:xfrm>
              <a:off x="3408" y="2615"/>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32" name="Line 84"/>
            <p:cNvSpPr>
              <a:spLocks noChangeShapeType="1"/>
            </p:cNvSpPr>
            <p:nvPr/>
          </p:nvSpPr>
          <p:spPr bwMode="auto">
            <a:xfrm flipH="1">
              <a:off x="3170" y="1556"/>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33" name="Freeform 85"/>
            <p:cNvSpPr>
              <a:spLocks/>
            </p:cNvSpPr>
            <p:nvPr/>
          </p:nvSpPr>
          <p:spPr bwMode="auto">
            <a:xfrm>
              <a:off x="3157" y="1528"/>
              <a:ext cx="13" cy="28"/>
            </a:xfrm>
            <a:custGeom>
              <a:avLst/>
              <a:gdLst>
                <a:gd name="T0" fmla="*/ 0 w 58"/>
                <a:gd name="T1" fmla="*/ 0 h 119"/>
                <a:gd name="T2" fmla="*/ 0 w 58"/>
                <a:gd name="T3" fmla="*/ 0 h 119"/>
                <a:gd name="T4" fmla="*/ 0 w 58"/>
                <a:gd name="T5" fmla="*/ 0 h 119"/>
                <a:gd name="T6" fmla="*/ 0 w 58"/>
                <a:gd name="T7" fmla="*/ 0 h 119"/>
                <a:gd name="T8" fmla="*/ 0 w 58"/>
                <a:gd name="T9" fmla="*/ 0 h 119"/>
                <a:gd name="T10" fmla="*/ 0 w 58"/>
                <a:gd name="T11" fmla="*/ 0 h 119"/>
                <a:gd name="T12" fmla="*/ 0 w 58"/>
                <a:gd name="T13" fmla="*/ 1 h 119"/>
                <a:gd name="T14" fmla="*/ 0 w 58"/>
                <a:gd name="T15" fmla="*/ 1 h 119"/>
                <a:gd name="T16" fmla="*/ 0 w 58"/>
                <a:gd name="T17" fmla="*/ 1 h 119"/>
                <a:gd name="T18" fmla="*/ 0 w 58"/>
                <a:gd name="T19" fmla="*/ 1 h 119"/>
                <a:gd name="T20" fmla="*/ 0 w 58"/>
                <a:gd name="T21" fmla="*/ 1 h 119"/>
                <a:gd name="T22" fmla="*/ 0 w 58"/>
                <a:gd name="T23" fmla="*/ 1 h 119"/>
                <a:gd name="T24" fmla="*/ 0 w 58"/>
                <a:gd name="T25" fmla="*/ 1 h 119"/>
                <a:gd name="T26" fmla="*/ 0 w 58"/>
                <a:gd name="T27" fmla="*/ 1 h 119"/>
                <a:gd name="T28" fmla="*/ 0 w 58"/>
                <a:gd name="T29" fmla="*/ 1 h 119"/>
                <a:gd name="T30" fmla="*/ 0 w 58"/>
                <a:gd name="T31" fmla="*/ 1 h 119"/>
                <a:gd name="T32" fmla="*/ 0 w 58"/>
                <a:gd name="T33" fmla="*/ 1 h 119"/>
                <a:gd name="T34" fmla="*/ 0 w 58"/>
                <a:gd name="T35" fmla="*/ 1 h 119"/>
                <a:gd name="T36" fmla="*/ 0 w 58"/>
                <a:gd name="T37" fmla="*/ 1 h 119"/>
                <a:gd name="T38" fmla="*/ 0 w 58"/>
                <a:gd name="T39" fmla="*/ 1 h 119"/>
                <a:gd name="T40" fmla="*/ 0 w 58"/>
                <a:gd name="T41" fmla="*/ 1 h 119"/>
                <a:gd name="T42" fmla="*/ 0 w 58"/>
                <a:gd name="T43" fmla="*/ 1 h 119"/>
                <a:gd name="T44" fmla="*/ 0 w 58"/>
                <a:gd name="T45" fmla="*/ 2 h 119"/>
                <a:gd name="T46" fmla="*/ 1 w 58"/>
                <a:gd name="T47" fmla="*/ 2 h 119"/>
                <a:gd name="T48" fmla="*/ 1 w 58"/>
                <a:gd name="T49" fmla="*/ 2 h 1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8" h="119">
                  <a:moveTo>
                    <a:pt x="7" y="0"/>
                  </a:moveTo>
                  <a:lnTo>
                    <a:pt x="4" y="8"/>
                  </a:lnTo>
                  <a:lnTo>
                    <a:pt x="2" y="16"/>
                  </a:lnTo>
                  <a:lnTo>
                    <a:pt x="1" y="23"/>
                  </a:lnTo>
                  <a:lnTo>
                    <a:pt x="1" y="31"/>
                  </a:lnTo>
                  <a:lnTo>
                    <a:pt x="0" y="38"/>
                  </a:lnTo>
                  <a:lnTo>
                    <a:pt x="0" y="46"/>
                  </a:lnTo>
                  <a:lnTo>
                    <a:pt x="0" y="53"/>
                  </a:lnTo>
                  <a:lnTo>
                    <a:pt x="1" y="60"/>
                  </a:lnTo>
                  <a:lnTo>
                    <a:pt x="2" y="66"/>
                  </a:lnTo>
                  <a:lnTo>
                    <a:pt x="4" y="72"/>
                  </a:lnTo>
                  <a:lnTo>
                    <a:pt x="5" y="79"/>
                  </a:lnTo>
                  <a:lnTo>
                    <a:pt x="8" y="84"/>
                  </a:lnTo>
                  <a:lnTo>
                    <a:pt x="11" y="89"/>
                  </a:lnTo>
                  <a:lnTo>
                    <a:pt x="13" y="95"/>
                  </a:lnTo>
                  <a:lnTo>
                    <a:pt x="16" y="99"/>
                  </a:lnTo>
                  <a:lnTo>
                    <a:pt x="20" y="103"/>
                  </a:lnTo>
                  <a:lnTo>
                    <a:pt x="24" y="106"/>
                  </a:lnTo>
                  <a:lnTo>
                    <a:pt x="28" y="110"/>
                  </a:lnTo>
                  <a:lnTo>
                    <a:pt x="32" y="113"/>
                  </a:lnTo>
                  <a:lnTo>
                    <a:pt x="36" y="115"/>
                  </a:lnTo>
                  <a:lnTo>
                    <a:pt x="42" y="116"/>
                  </a:lnTo>
                  <a:lnTo>
                    <a:pt x="47" y="118"/>
                  </a:lnTo>
                  <a:lnTo>
                    <a:pt x="52" y="118"/>
                  </a:lnTo>
                  <a:lnTo>
                    <a:pt x="58"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34" name="Line 86"/>
            <p:cNvSpPr>
              <a:spLocks noChangeShapeType="1"/>
            </p:cNvSpPr>
            <p:nvPr/>
          </p:nvSpPr>
          <p:spPr bwMode="auto">
            <a:xfrm flipV="1">
              <a:off x="3159" y="1488"/>
              <a:ext cx="10"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35" name="Freeform 87"/>
            <p:cNvSpPr>
              <a:spLocks/>
            </p:cNvSpPr>
            <p:nvPr/>
          </p:nvSpPr>
          <p:spPr bwMode="auto">
            <a:xfrm>
              <a:off x="3169" y="1460"/>
              <a:ext cx="28" cy="28"/>
            </a:xfrm>
            <a:custGeom>
              <a:avLst/>
              <a:gdLst>
                <a:gd name="T0" fmla="*/ 2 w 115"/>
                <a:gd name="T1" fmla="*/ 0 h 119"/>
                <a:gd name="T2" fmla="*/ 2 w 115"/>
                <a:gd name="T3" fmla="*/ 0 h 119"/>
                <a:gd name="T4" fmla="*/ 1 w 115"/>
                <a:gd name="T5" fmla="*/ 0 h 119"/>
                <a:gd name="T6" fmla="*/ 1 w 115"/>
                <a:gd name="T7" fmla="*/ 0 h 119"/>
                <a:gd name="T8" fmla="*/ 1 w 115"/>
                <a:gd name="T9" fmla="*/ 0 h 119"/>
                <a:gd name="T10" fmla="*/ 1 w 115"/>
                <a:gd name="T11" fmla="*/ 0 h 119"/>
                <a:gd name="T12" fmla="*/ 1 w 115"/>
                <a:gd name="T13" fmla="*/ 0 h 119"/>
                <a:gd name="T14" fmla="*/ 1 w 115"/>
                <a:gd name="T15" fmla="*/ 0 h 119"/>
                <a:gd name="T16" fmla="*/ 1 w 115"/>
                <a:gd name="T17" fmla="*/ 0 h 119"/>
                <a:gd name="T18" fmla="*/ 1 w 115"/>
                <a:gd name="T19" fmla="*/ 0 h 119"/>
                <a:gd name="T20" fmla="*/ 1 w 115"/>
                <a:gd name="T21" fmla="*/ 0 h 119"/>
                <a:gd name="T22" fmla="*/ 1 w 115"/>
                <a:gd name="T23" fmla="*/ 0 h 119"/>
                <a:gd name="T24" fmla="*/ 1 w 115"/>
                <a:gd name="T25" fmla="*/ 0 h 119"/>
                <a:gd name="T26" fmla="*/ 0 w 115"/>
                <a:gd name="T27" fmla="*/ 0 h 119"/>
                <a:gd name="T28" fmla="*/ 0 w 115"/>
                <a:gd name="T29" fmla="*/ 1 h 119"/>
                <a:gd name="T30" fmla="*/ 0 w 115"/>
                <a:gd name="T31" fmla="*/ 1 h 119"/>
                <a:gd name="T32" fmla="*/ 0 w 115"/>
                <a:gd name="T33" fmla="*/ 1 h 119"/>
                <a:gd name="T34" fmla="*/ 0 w 115"/>
                <a:gd name="T35" fmla="*/ 1 h 119"/>
                <a:gd name="T36" fmla="*/ 0 w 115"/>
                <a:gd name="T37" fmla="*/ 1 h 119"/>
                <a:gd name="T38" fmla="*/ 0 w 115"/>
                <a:gd name="T39" fmla="*/ 1 h 119"/>
                <a:gd name="T40" fmla="*/ 0 w 115"/>
                <a:gd name="T41" fmla="*/ 1 h 119"/>
                <a:gd name="T42" fmla="*/ 0 w 115"/>
                <a:gd name="T43" fmla="*/ 1 h 119"/>
                <a:gd name="T44" fmla="*/ 0 w 115"/>
                <a:gd name="T45" fmla="*/ 1 h 119"/>
                <a:gd name="T46" fmla="*/ 0 w 115"/>
                <a:gd name="T47" fmla="*/ 1 h 119"/>
                <a:gd name="T48" fmla="*/ 0 w 115"/>
                <a:gd name="T49" fmla="*/ 2 h 1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5" h="119">
                  <a:moveTo>
                    <a:pt x="115" y="0"/>
                  </a:moveTo>
                  <a:lnTo>
                    <a:pt x="110" y="0"/>
                  </a:lnTo>
                  <a:lnTo>
                    <a:pt x="104" y="1"/>
                  </a:lnTo>
                  <a:lnTo>
                    <a:pt x="98" y="3"/>
                  </a:lnTo>
                  <a:lnTo>
                    <a:pt x="93" y="5"/>
                  </a:lnTo>
                  <a:lnTo>
                    <a:pt x="86" y="7"/>
                  </a:lnTo>
                  <a:lnTo>
                    <a:pt x="81" y="10"/>
                  </a:lnTo>
                  <a:lnTo>
                    <a:pt x="75" y="13"/>
                  </a:lnTo>
                  <a:lnTo>
                    <a:pt x="69" y="16"/>
                  </a:lnTo>
                  <a:lnTo>
                    <a:pt x="63" y="21"/>
                  </a:lnTo>
                  <a:lnTo>
                    <a:pt x="58" y="25"/>
                  </a:lnTo>
                  <a:lnTo>
                    <a:pt x="52" y="30"/>
                  </a:lnTo>
                  <a:lnTo>
                    <a:pt x="47" y="36"/>
                  </a:lnTo>
                  <a:lnTo>
                    <a:pt x="42" y="41"/>
                  </a:lnTo>
                  <a:lnTo>
                    <a:pt x="36" y="47"/>
                  </a:lnTo>
                  <a:lnTo>
                    <a:pt x="32" y="54"/>
                  </a:lnTo>
                  <a:lnTo>
                    <a:pt x="27" y="60"/>
                  </a:lnTo>
                  <a:lnTo>
                    <a:pt x="23" y="66"/>
                  </a:lnTo>
                  <a:lnTo>
                    <a:pt x="18" y="74"/>
                  </a:lnTo>
                  <a:lnTo>
                    <a:pt x="15" y="81"/>
                  </a:lnTo>
                  <a:lnTo>
                    <a:pt x="11" y="89"/>
                  </a:lnTo>
                  <a:lnTo>
                    <a:pt x="8" y="96"/>
                  </a:lnTo>
                  <a:lnTo>
                    <a:pt x="6" y="104"/>
                  </a:lnTo>
                  <a:lnTo>
                    <a:pt x="2" y="111"/>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36" name="Line 88"/>
            <p:cNvSpPr>
              <a:spLocks noChangeShapeType="1"/>
            </p:cNvSpPr>
            <p:nvPr/>
          </p:nvSpPr>
          <p:spPr bwMode="auto">
            <a:xfrm>
              <a:off x="3197" y="1460"/>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37" name="Line 89"/>
            <p:cNvSpPr>
              <a:spLocks noChangeShapeType="1"/>
            </p:cNvSpPr>
            <p:nvPr/>
          </p:nvSpPr>
          <p:spPr bwMode="auto">
            <a:xfrm flipH="1">
              <a:off x="3234" y="1411"/>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38" name="Line 90"/>
            <p:cNvSpPr>
              <a:spLocks noChangeShapeType="1"/>
            </p:cNvSpPr>
            <p:nvPr/>
          </p:nvSpPr>
          <p:spPr bwMode="auto">
            <a:xfrm flipH="1">
              <a:off x="5040" y="157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39" name="Freeform 91"/>
            <p:cNvSpPr>
              <a:spLocks/>
            </p:cNvSpPr>
            <p:nvPr/>
          </p:nvSpPr>
          <p:spPr bwMode="auto">
            <a:xfrm>
              <a:off x="5025" y="1545"/>
              <a:ext cx="15" cy="27"/>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1 h 118"/>
                <a:gd name="T12" fmla="*/ 0 w 57"/>
                <a:gd name="T13" fmla="*/ 1 h 118"/>
                <a:gd name="T14" fmla="*/ 0 w 57"/>
                <a:gd name="T15" fmla="*/ 1 h 118"/>
                <a:gd name="T16" fmla="*/ 0 w 57"/>
                <a:gd name="T17" fmla="*/ 1 h 118"/>
                <a:gd name="T18" fmla="*/ 0 w 57"/>
                <a:gd name="T19" fmla="*/ 1 h 118"/>
                <a:gd name="T20" fmla="*/ 0 w 57"/>
                <a:gd name="T21" fmla="*/ 1 h 118"/>
                <a:gd name="T22" fmla="*/ 0 w 57"/>
                <a:gd name="T23" fmla="*/ 1 h 118"/>
                <a:gd name="T24" fmla="*/ 1 w 57"/>
                <a:gd name="T25" fmla="*/ 1 h 118"/>
                <a:gd name="T26" fmla="*/ 1 w 57"/>
                <a:gd name="T27" fmla="*/ 1 h 118"/>
                <a:gd name="T28" fmla="*/ 1 w 57"/>
                <a:gd name="T29" fmla="*/ 1 h 118"/>
                <a:gd name="T30" fmla="*/ 1 w 57"/>
                <a:gd name="T31" fmla="*/ 1 h 118"/>
                <a:gd name="T32" fmla="*/ 1 w 57"/>
                <a:gd name="T33" fmla="*/ 1 h 118"/>
                <a:gd name="T34" fmla="*/ 1 w 57"/>
                <a:gd name="T35" fmla="*/ 1 h 1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7" h="118">
                  <a:moveTo>
                    <a:pt x="5" y="0"/>
                  </a:moveTo>
                  <a:lnTo>
                    <a:pt x="3" y="11"/>
                  </a:lnTo>
                  <a:lnTo>
                    <a:pt x="1" y="21"/>
                  </a:lnTo>
                  <a:lnTo>
                    <a:pt x="0" y="32"/>
                  </a:lnTo>
                  <a:lnTo>
                    <a:pt x="0" y="43"/>
                  </a:lnTo>
                  <a:lnTo>
                    <a:pt x="0" y="52"/>
                  </a:lnTo>
                  <a:lnTo>
                    <a:pt x="1" y="62"/>
                  </a:lnTo>
                  <a:lnTo>
                    <a:pt x="3" y="71"/>
                  </a:lnTo>
                  <a:lnTo>
                    <a:pt x="7" y="80"/>
                  </a:lnTo>
                  <a:lnTo>
                    <a:pt x="10" y="87"/>
                  </a:lnTo>
                  <a:lnTo>
                    <a:pt x="13" y="95"/>
                  </a:lnTo>
                  <a:lnTo>
                    <a:pt x="18" y="100"/>
                  </a:lnTo>
                  <a:lnTo>
                    <a:pt x="24" y="105"/>
                  </a:lnTo>
                  <a:lnTo>
                    <a:pt x="29" y="110"/>
                  </a:lnTo>
                  <a:lnTo>
                    <a:pt x="35" y="114"/>
                  </a:lnTo>
                  <a:lnTo>
                    <a:pt x="42" y="116"/>
                  </a:lnTo>
                  <a:lnTo>
                    <a:pt x="49" y="117"/>
                  </a:lnTo>
                  <a:lnTo>
                    <a:pt x="57" y="1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40" name="Line 92"/>
            <p:cNvSpPr>
              <a:spLocks noChangeShapeType="1"/>
            </p:cNvSpPr>
            <p:nvPr/>
          </p:nvSpPr>
          <p:spPr bwMode="auto">
            <a:xfrm flipV="1">
              <a:off x="5027" y="1503"/>
              <a:ext cx="1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41" name="Freeform 93"/>
            <p:cNvSpPr>
              <a:spLocks/>
            </p:cNvSpPr>
            <p:nvPr/>
          </p:nvSpPr>
          <p:spPr bwMode="auto">
            <a:xfrm>
              <a:off x="5038" y="1476"/>
              <a:ext cx="27" cy="27"/>
            </a:xfrm>
            <a:custGeom>
              <a:avLst/>
              <a:gdLst>
                <a:gd name="T0" fmla="*/ 1 w 114"/>
                <a:gd name="T1" fmla="*/ 0 h 118"/>
                <a:gd name="T2" fmla="*/ 1 w 114"/>
                <a:gd name="T3" fmla="*/ 0 h 118"/>
                <a:gd name="T4" fmla="*/ 1 w 114"/>
                <a:gd name="T5" fmla="*/ 0 h 118"/>
                <a:gd name="T6" fmla="*/ 1 w 114"/>
                <a:gd name="T7" fmla="*/ 0 h 118"/>
                <a:gd name="T8" fmla="*/ 1 w 114"/>
                <a:gd name="T9" fmla="*/ 0 h 118"/>
                <a:gd name="T10" fmla="*/ 1 w 114"/>
                <a:gd name="T11" fmla="*/ 0 h 118"/>
                <a:gd name="T12" fmla="*/ 1 w 114"/>
                <a:gd name="T13" fmla="*/ 0 h 118"/>
                <a:gd name="T14" fmla="*/ 1 w 114"/>
                <a:gd name="T15" fmla="*/ 0 h 118"/>
                <a:gd name="T16" fmla="*/ 1 w 114"/>
                <a:gd name="T17" fmla="*/ 0 h 118"/>
                <a:gd name="T18" fmla="*/ 0 w 114"/>
                <a:gd name="T19" fmla="*/ 0 h 118"/>
                <a:gd name="T20" fmla="*/ 0 w 114"/>
                <a:gd name="T21" fmla="*/ 1 h 118"/>
                <a:gd name="T22" fmla="*/ 0 w 114"/>
                <a:gd name="T23" fmla="*/ 1 h 118"/>
                <a:gd name="T24" fmla="*/ 0 w 114"/>
                <a:gd name="T25" fmla="*/ 1 h 118"/>
                <a:gd name="T26" fmla="*/ 0 w 114"/>
                <a:gd name="T27" fmla="*/ 1 h 118"/>
                <a:gd name="T28" fmla="*/ 0 w 114"/>
                <a:gd name="T29" fmla="*/ 1 h 118"/>
                <a:gd name="T30" fmla="*/ 0 w 114"/>
                <a:gd name="T31" fmla="*/ 1 h 118"/>
                <a:gd name="T32" fmla="*/ 0 w 114"/>
                <a:gd name="T33" fmla="*/ 1 h 118"/>
                <a:gd name="T34" fmla="*/ 0 w 114"/>
                <a:gd name="T35" fmla="*/ 1 h 1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4" h="118">
                  <a:moveTo>
                    <a:pt x="114" y="0"/>
                  </a:moveTo>
                  <a:lnTo>
                    <a:pt x="107" y="0"/>
                  </a:lnTo>
                  <a:lnTo>
                    <a:pt x="99" y="2"/>
                  </a:lnTo>
                  <a:lnTo>
                    <a:pt x="91" y="4"/>
                  </a:lnTo>
                  <a:lnTo>
                    <a:pt x="82" y="7"/>
                  </a:lnTo>
                  <a:lnTo>
                    <a:pt x="75" y="11"/>
                  </a:lnTo>
                  <a:lnTo>
                    <a:pt x="66" y="17"/>
                  </a:lnTo>
                  <a:lnTo>
                    <a:pt x="58" y="23"/>
                  </a:lnTo>
                  <a:lnTo>
                    <a:pt x="50" y="30"/>
                  </a:lnTo>
                  <a:lnTo>
                    <a:pt x="43" y="38"/>
                  </a:lnTo>
                  <a:lnTo>
                    <a:pt x="35" y="46"/>
                  </a:lnTo>
                  <a:lnTo>
                    <a:pt x="29" y="55"/>
                  </a:lnTo>
                  <a:lnTo>
                    <a:pt x="23" y="64"/>
                  </a:lnTo>
                  <a:lnTo>
                    <a:pt x="17" y="75"/>
                  </a:lnTo>
                  <a:lnTo>
                    <a:pt x="12" y="85"/>
                  </a:lnTo>
                  <a:lnTo>
                    <a:pt x="8" y="95"/>
                  </a:lnTo>
                  <a:lnTo>
                    <a:pt x="3" y="107"/>
                  </a:lnTo>
                  <a:lnTo>
                    <a:pt x="0" y="1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42" name="Line 94"/>
            <p:cNvSpPr>
              <a:spLocks noChangeShapeType="1"/>
            </p:cNvSpPr>
            <p:nvPr/>
          </p:nvSpPr>
          <p:spPr bwMode="auto">
            <a:xfrm>
              <a:off x="5065" y="1476"/>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43" name="Line 95"/>
            <p:cNvSpPr>
              <a:spLocks noChangeShapeType="1"/>
            </p:cNvSpPr>
            <p:nvPr/>
          </p:nvSpPr>
          <p:spPr bwMode="auto">
            <a:xfrm flipH="1">
              <a:off x="5107" y="1431"/>
              <a:ext cx="13"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44" name="Line 96"/>
            <p:cNvSpPr>
              <a:spLocks noChangeShapeType="1"/>
            </p:cNvSpPr>
            <p:nvPr/>
          </p:nvSpPr>
          <p:spPr bwMode="auto">
            <a:xfrm flipH="1">
              <a:off x="5134" y="1431"/>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545" name="Freeform 97"/>
            <p:cNvSpPr>
              <a:spLocks/>
            </p:cNvSpPr>
            <p:nvPr/>
          </p:nvSpPr>
          <p:spPr bwMode="auto">
            <a:xfrm>
              <a:off x="3324" y="2608"/>
              <a:ext cx="28" cy="107"/>
            </a:xfrm>
            <a:custGeom>
              <a:avLst/>
              <a:gdLst>
                <a:gd name="T0" fmla="*/ 2 w 119"/>
                <a:gd name="T1" fmla="*/ 0 h 447"/>
                <a:gd name="T2" fmla="*/ 1 w 119"/>
                <a:gd name="T3" fmla="*/ 0 h 447"/>
                <a:gd name="T4" fmla="*/ 1 w 119"/>
                <a:gd name="T5" fmla="*/ 0 h 447"/>
                <a:gd name="T6" fmla="*/ 1 w 119"/>
                <a:gd name="T7" fmla="*/ 0 h 447"/>
                <a:gd name="T8" fmla="*/ 1 w 119"/>
                <a:gd name="T9" fmla="*/ 0 h 447"/>
                <a:gd name="T10" fmla="*/ 1 w 119"/>
                <a:gd name="T11" fmla="*/ 1 h 447"/>
                <a:gd name="T12" fmla="*/ 1 w 119"/>
                <a:gd name="T13" fmla="*/ 1 h 447"/>
                <a:gd name="T14" fmla="*/ 1 w 119"/>
                <a:gd name="T15" fmla="*/ 1 h 447"/>
                <a:gd name="T16" fmla="*/ 1 w 119"/>
                <a:gd name="T17" fmla="*/ 1 h 447"/>
                <a:gd name="T18" fmla="*/ 1 w 119"/>
                <a:gd name="T19" fmla="*/ 1 h 447"/>
                <a:gd name="T20" fmla="*/ 1 w 119"/>
                <a:gd name="T21" fmla="*/ 1 h 447"/>
                <a:gd name="T22" fmla="*/ 1 w 119"/>
                <a:gd name="T23" fmla="*/ 2 h 447"/>
                <a:gd name="T24" fmla="*/ 1 w 119"/>
                <a:gd name="T25" fmla="*/ 2 h 447"/>
                <a:gd name="T26" fmla="*/ 1 w 119"/>
                <a:gd name="T27" fmla="*/ 2 h 447"/>
                <a:gd name="T28" fmla="*/ 1 w 119"/>
                <a:gd name="T29" fmla="*/ 2 h 447"/>
                <a:gd name="T30" fmla="*/ 1 w 119"/>
                <a:gd name="T31" fmla="*/ 2 h 447"/>
                <a:gd name="T32" fmla="*/ 1 w 119"/>
                <a:gd name="T33" fmla="*/ 2 h 447"/>
                <a:gd name="T34" fmla="*/ 1 w 119"/>
                <a:gd name="T35" fmla="*/ 2 h 447"/>
                <a:gd name="T36" fmla="*/ 0 w 119"/>
                <a:gd name="T37" fmla="*/ 3 h 447"/>
                <a:gd name="T38" fmla="*/ 0 w 119"/>
                <a:gd name="T39" fmla="*/ 3 h 447"/>
                <a:gd name="T40" fmla="*/ 0 w 119"/>
                <a:gd name="T41" fmla="*/ 3 h 447"/>
                <a:gd name="T42" fmla="*/ 0 w 119"/>
                <a:gd name="T43" fmla="*/ 3 h 447"/>
                <a:gd name="T44" fmla="*/ 0 w 119"/>
                <a:gd name="T45" fmla="*/ 3 h 447"/>
                <a:gd name="T46" fmla="*/ 0 w 119"/>
                <a:gd name="T47" fmla="*/ 3 h 447"/>
                <a:gd name="T48" fmla="*/ 0 w 119"/>
                <a:gd name="T49" fmla="*/ 4 h 447"/>
                <a:gd name="T50" fmla="*/ 0 w 119"/>
                <a:gd name="T51" fmla="*/ 4 h 447"/>
                <a:gd name="T52" fmla="*/ 0 w 119"/>
                <a:gd name="T53" fmla="*/ 4 h 447"/>
                <a:gd name="T54" fmla="*/ 0 w 119"/>
                <a:gd name="T55" fmla="*/ 4 h 447"/>
                <a:gd name="T56" fmla="*/ 0 w 119"/>
                <a:gd name="T57" fmla="*/ 4 h 447"/>
                <a:gd name="T58" fmla="*/ 0 w 119"/>
                <a:gd name="T59" fmla="*/ 4 h 447"/>
                <a:gd name="T60" fmla="*/ 0 w 119"/>
                <a:gd name="T61" fmla="*/ 4 h 447"/>
                <a:gd name="T62" fmla="*/ 0 w 119"/>
                <a:gd name="T63" fmla="*/ 5 h 447"/>
                <a:gd name="T64" fmla="*/ 0 w 119"/>
                <a:gd name="T65" fmla="*/ 5 h 447"/>
                <a:gd name="T66" fmla="*/ 0 w 119"/>
                <a:gd name="T67" fmla="*/ 5 h 447"/>
                <a:gd name="T68" fmla="*/ 0 w 119"/>
                <a:gd name="T69" fmla="*/ 5 h 447"/>
                <a:gd name="T70" fmla="*/ 0 w 119"/>
                <a:gd name="T71" fmla="*/ 5 h 447"/>
                <a:gd name="T72" fmla="*/ 0 w 119"/>
                <a:gd name="T73" fmla="*/ 5 h 447"/>
                <a:gd name="T74" fmla="*/ 0 w 119"/>
                <a:gd name="T75" fmla="*/ 6 h 447"/>
                <a:gd name="T76" fmla="*/ 0 w 119"/>
                <a:gd name="T77" fmla="*/ 6 h 447"/>
                <a:gd name="T78" fmla="*/ 0 w 119"/>
                <a:gd name="T79" fmla="*/ 6 h 447"/>
                <a:gd name="T80" fmla="*/ 0 w 119"/>
                <a:gd name="T81" fmla="*/ 6 h 447"/>
                <a:gd name="T82" fmla="*/ 0 w 119"/>
                <a:gd name="T83" fmla="*/ 6 h 447"/>
                <a:gd name="T84" fmla="*/ 0 w 119"/>
                <a:gd name="T85" fmla="*/ 6 h 4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9" h="447">
                  <a:moveTo>
                    <a:pt x="119" y="0"/>
                  </a:moveTo>
                  <a:lnTo>
                    <a:pt x="114" y="10"/>
                  </a:lnTo>
                  <a:lnTo>
                    <a:pt x="108" y="21"/>
                  </a:lnTo>
                  <a:lnTo>
                    <a:pt x="104" y="31"/>
                  </a:lnTo>
                  <a:lnTo>
                    <a:pt x="99" y="41"/>
                  </a:lnTo>
                  <a:lnTo>
                    <a:pt x="94" y="52"/>
                  </a:lnTo>
                  <a:lnTo>
                    <a:pt x="89" y="62"/>
                  </a:lnTo>
                  <a:lnTo>
                    <a:pt x="84" y="73"/>
                  </a:lnTo>
                  <a:lnTo>
                    <a:pt x="80" y="84"/>
                  </a:lnTo>
                  <a:lnTo>
                    <a:pt x="75" y="94"/>
                  </a:lnTo>
                  <a:lnTo>
                    <a:pt x="71" y="105"/>
                  </a:lnTo>
                  <a:lnTo>
                    <a:pt x="67" y="115"/>
                  </a:lnTo>
                  <a:lnTo>
                    <a:pt x="63" y="126"/>
                  </a:lnTo>
                  <a:lnTo>
                    <a:pt x="58" y="137"/>
                  </a:lnTo>
                  <a:lnTo>
                    <a:pt x="55" y="147"/>
                  </a:lnTo>
                  <a:lnTo>
                    <a:pt x="51" y="158"/>
                  </a:lnTo>
                  <a:lnTo>
                    <a:pt x="48" y="170"/>
                  </a:lnTo>
                  <a:lnTo>
                    <a:pt x="45" y="180"/>
                  </a:lnTo>
                  <a:lnTo>
                    <a:pt x="40" y="191"/>
                  </a:lnTo>
                  <a:lnTo>
                    <a:pt x="37" y="202"/>
                  </a:lnTo>
                  <a:lnTo>
                    <a:pt x="34" y="212"/>
                  </a:lnTo>
                  <a:lnTo>
                    <a:pt x="32" y="223"/>
                  </a:lnTo>
                  <a:lnTo>
                    <a:pt x="29" y="235"/>
                  </a:lnTo>
                  <a:lnTo>
                    <a:pt x="25" y="245"/>
                  </a:lnTo>
                  <a:lnTo>
                    <a:pt x="23" y="256"/>
                  </a:lnTo>
                  <a:lnTo>
                    <a:pt x="21" y="267"/>
                  </a:lnTo>
                  <a:lnTo>
                    <a:pt x="19" y="277"/>
                  </a:lnTo>
                  <a:lnTo>
                    <a:pt x="16" y="289"/>
                  </a:lnTo>
                  <a:lnTo>
                    <a:pt x="15" y="300"/>
                  </a:lnTo>
                  <a:lnTo>
                    <a:pt x="13" y="310"/>
                  </a:lnTo>
                  <a:lnTo>
                    <a:pt x="10" y="321"/>
                  </a:lnTo>
                  <a:lnTo>
                    <a:pt x="9" y="332"/>
                  </a:lnTo>
                  <a:lnTo>
                    <a:pt x="7" y="342"/>
                  </a:lnTo>
                  <a:lnTo>
                    <a:pt x="6" y="353"/>
                  </a:lnTo>
                  <a:lnTo>
                    <a:pt x="5" y="364"/>
                  </a:lnTo>
                  <a:lnTo>
                    <a:pt x="4" y="374"/>
                  </a:lnTo>
                  <a:lnTo>
                    <a:pt x="3" y="385"/>
                  </a:lnTo>
                  <a:lnTo>
                    <a:pt x="2" y="396"/>
                  </a:lnTo>
                  <a:lnTo>
                    <a:pt x="1" y="405"/>
                  </a:lnTo>
                  <a:lnTo>
                    <a:pt x="1" y="416"/>
                  </a:lnTo>
                  <a:lnTo>
                    <a:pt x="0" y="426"/>
                  </a:lnTo>
                  <a:lnTo>
                    <a:pt x="0" y="437"/>
                  </a:lnTo>
                  <a:lnTo>
                    <a:pt x="0" y="4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0546" name="Freeform 98"/>
            <p:cNvSpPr>
              <a:spLocks/>
            </p:cNvSpPr>
            <p:nvPr/>
          </p:nvSpPr>
          <p:spPr bwMode="auto">
            <a:xfrm>
              <a:off x="3426" y="2608"/>
              <a:ext cx="28" cy="107"/>
            </a:xfrm>
            <a:custGeom>
              <a:avLst/>
              <a:gdLst>
                <a:gd name="T0" fmla="*/ 0 w 119"/>
                <a:gd name="T1" fmla="*/ 6 h 447"/>
                <a:gd name="T2" fmla="*/ 0 w 119"/>
                <a:gd name="T3" fmla="*/ 6 h 447"/>
                <a:gd name="T4" fmla="*/ 0 w 119"/>
                <a:gd name="T5" fmla="*/ 6 h 447"/>
                <a:gd name="T6" fmla="*/ 0 w 119"/>
                <a:gd name="T7" fmla="*/ 6 h 447"/>
                <a:gd name="T8" fmla="*/ 0 w 119"/>
                <a:gd name="T9" fmla="*/ 6 h 447"/>
                <a:gd name="T10" fmla="*/ 0 w 119"/>
                <a:gd name="T11" fmla="*/ 6 h 447"/>
                <a:gd name="T12" fmla="*/ 0 w 119"/>
                <a:gd name="T13" fmla="*/ 5 h 447"/>
                <a:gd name="T14" fmla="*/ 0 w 119"/>
                <a:gd name="T15" fmla="*/ 5 h 447"/>
                <a:gd name="T16" fmla="*/ 0 w 119"/>
                <a:gd name="T17" fmla="*/ 5 h 447"/>
                <a:gd name="T18" fmla="*/ 0 w 119"/>
                <a:gd name="T19" fmla="*/ 5 h 447"/>
                <a:gd name="T20" fmla="*/ 1 w 119"/>
                <a:gd name="T21" fmla="*/ 5 h 447"/>
                <a:gd name="T22" fmla="*/ 1 w 119"/>
                <a:gd name="T23" fmla="*/ 5 h 447"/>
                <a:gd name="T24" fmla="*/ 1 w 119"/>
                <a:gd name="T25" fmla="*/ 4 h 447"/>
                <a:gd name="T26" fmla="*/ 1 w 119"/>
                <a:gd name="T27" fmla="*/ 4 h 447"/>
                <a:gd name="T28" fmla="*/ 1 w 119"/>
                <a:gd name="T29" fmla="*/ 4 h 447"/>
                <a:gd name="T30" fmla="*/ 1 w 119"/>
                <a:gd name="T31" fmla="*/ 4 h 447"/>
                <a:gd name="T32" fmla="*/ 1 w 119"/>
                <a:gd name="T33" fmla="*/ 4 h 447"/>
                <a:gd name="T34" fmla="*/ 1 w 119"/>
                <a:gd name="T35" fmla="*/ 4 h 447"/>
                <a:gd name="T36" fmla="*/ 1 w 119"/>
                <a:gd name="T37" fmla="*/ 4 h 447"/>
                <a:gd name="T38" fmla="*/ 1 w 119"/>
                <a:gd name="T39" fmla="*/ 3 h 447"/>
                <a:gd name="T40" fmla="*/ 1 w 119"/>
                <a:gd name="T41" fmla="*/ 3 h 447"/>
                <a:gd name="T42" fmla="*/ 1 w 119"/>
                <a:gd name="T43" fmla="*/ 3 h 447"/>
                <a:gd name="T44" fmla="*/ 1 w 119"/>
                <a:gd name="T45" fmla="*/ 3 h 447"/>
                <a:gd name="T46" fmla="*/ 1 w 119"/>
                <a:gd name="T47" fmla="*/ 3 h 447"/>
                <a:gd name="T48" fmla="*/ 1 w 119"/>
                <a:gd name="T49" fmla="*/ 3 h 447"/>
                <a:gd name="T50" fmla="*/ 1 w 119"/>
                <a:gd name="T51" fmla="*/ 2 h 447"/>
                <a:gd name="T52" fmla="*/ 1 w 119"/>
                <a:gd name="T53" fmla="*/ 2 h 447"/>
                <a:gd name="T54" fmla="*/ 1 w 119"/>
                <a:gd name="T55" fmla="*/ 2 h 447"/>
                <a:gd name="T56" fmla="*/ 1 w 119"/>
                <a:gd name="T57" fmla="*/ 2 h 447"/>
                <a:gd name="T58" fmla="*/ 1 w 119"/>
                <a:gd name="T59" fmla="*/ 2 h 447"/>
                <a:gd name="T60" fmla="*/ 1 w 119"/>
                <a:gd name="T61" fmla="*/ 2 h 447"/>
                <a:gd name="T62" fmla="*/ 1 w 119"/>
                <a:gd name="T63" fmla="*/ 2 h 447"/>
                <a:gd name="T64" fmla="*/ 1 w 119"/>
                <a:gd name="T65" fmla="*/ 1 h 447"/>
                <a:gd name="T66" fmla="*/ 1 w 119"/>
                <a:gd name="T67" fmla="*/ 1 h 447"/>
                <a:gd name="T68" fmla="*/ 1 w 119"/>
                <a:gd name="T69" fmla="*/ 1 h 447"/>
                <a:gd name="T70" fmla="*/ 1 w 119"/>
                <a:gd name="T71" fmla="*/ 1 h 447"/>
                <a:gd name="T72" fmla="*/ 2 w 119"/>
                <a:gd name="T73" fmla="*/ 1 h 447"/>
                <a:gd name="T74" fmla="*/ 2 w 119"/>
                <a:gd name="T75" fmla="*/ 1 h 447"/>
                <a:gd name="T76" fmla="*/ 2 w 119"/>
                <a:gd name="T77" fmla="*/ 0 h 447"/>
                <a:gd name="T78" fmla="*/ 2 w 119"/>
                <a:gd name="T79" fmla="*/ 0 h 447"/>
                <a:gd name="T80" fmla="*/ 2 w 119"/>
                <a:gd name="T81" fmla="*/ 0 h 447"/>
                <a:gd name="T82" fmla="*/ 2 w 119"/>
                <a:gd name="T83" fmla="*/ 0 h 447"/>
                <a:gd name="T84" fmla="*/ 2 w 119"/>
                <a:gd name="T85" fmla="*/ 0 h 4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9" h="447">
                  <a:moveTo>
                    <a:pt x="0" y="447"/>
                  </a:moveTo>
                  <a:lnTo>
                    <a:pt x="5" y="437"/>
                  </a:lnTo>
                  <a:lnTo>
                    <a:pt x="10" y="426"/>
                  </a:lnTo>
                  <a:lnTo>
                    <a:pt x="16" y="416"/>
                  </a:lnTo>
                  <a:lnTo>
                    <a:pt x="21" y="405"/>
                  </a:lnTo>
                  <a:lnTo>
                    <a:pt x="25" y="396"/>
                  </a:lnTo>
                  <a:lnTo>
                    <a:pt x="31" y="385"/>
                  </a:lnTo>
                  <a:lnTo>
                    <a:pt x="35" y="374"/>
                  </a:lnTo>
                  <a:lnTo>
                    <a:pt x="39" y="364"/>
                  </a:lnTo>
                  <a:lnTo>
                    <a:pt x="44" y="353"/>
                  </a:lnTo>
                  <a:lnTo>
                    <a:pt x="49" y="342"/>
                  </a:lnTo>
                  <a:lnTo>
                    <a:pt x="53" y="332"/>
                  </a:lnTo>
                  <a:lnTo>
                    <a:pt x="56" y="321"/>
                  </a:lnTo>
                  <a:lnTo>
                    <a:pt x="60" y="310"/>
                  </a:lnTo>
                  <a:lnTo>
                    <a:pt x="65" y="300"/>
                  </a:lnTo>
                  <a:lnTo>
                    <a:pt x="68" y="289"/>
                  </a:lnTo>
                  <a:lnTo>
                    <a:pt x="72" y="277"/>
                  </a:lnTo>
                  <a:lnTo>
                    <a:pt x="75" y="267"/>
                  </a:lnTo>
                  <a:lnTo>
                    <a:pt x="79" y="256"/>
                  </a:lnTo>
                  <a:lnTo>
                    <a:pt x="82" y="245"/>
                  </a:lnTo>
                  <a:lnTo>
                    <a:pt x="85" y="235"/>
                  </a:lnTo>
                  <a:lnTo>
                    <a:pt x="88" y="223"/>
                  </a:lnTo>
                  <a:lnTo>
                    <a:pt x="90" y="212"/>
                  </a:lnTo>
                  <a:lnTo>
                    <a:pt x="93" y="202"/>
                  </a:lnTo>
                  <a:lnTo>
                    <a:pt x="96" y="191"/>
                  </a:lnTo>
                  <a:lnTo>
                    <a:pt x="99" y="180"/>
                  </a:lnTo>
                  <a:lnTo>
                    <a:pt x="101" y="170"/>
                  </a:lnTo>
                  <a:lnTo>
                    <a:pt x="103" y="158"/>
                  </a:lnTo>
                  <a:lnTo>
                    <a:pt x="105" y="147"/>
                  </a:lnTo>
                  <a:lnTo>
                    <a:pt x="107" y="137"/>
                  </a:lnTo>
                  <a:lnTo>
                    <a:pt x="108" y="126"/>
                  </a:lnTo>
                  <a:lnTo>
                    <a:pt x="111" y="115"/>
                  </a:lnTo>
                  <a:lnTo>
                    <a:pt x="112" y="105"/>
                  </a:lnTo>
                  <a:lnTo>
                    <a:pt x="114" y="94"/>
                  </a:lnTo>
                  <a:lnTo>
                    <a:pt x="115" y="84"/>
                  </a:lnTo>
                  <a:lnTo>
                    <a:pt x="116" y="73"/>
                  </a:lnTo>
                  <a:lnTo>
                    <a:pt x="117" y="62"/>
                  </a:lnTo>
                  <a:lnTo>
                    <a:pt x="117" y="52"/>
                  </a:lnTo>
                  <a:lnTo>
                    <a:pt x="118" y="41"/>
                  </a:lnTo>
                  <a:lnTo>
                    <a:pt x="119" y="31"/>
                  </a:lnTo>
                  <a:lnTo>
                    <a:pt x="119" y="21"/>
                  </a:lnTo>
                  <a:lnTo>
                    <a:pt x="119" y="10"/>
                  </a:lnTo>
                  <a:lnTo>
                    <a:pt x="11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7443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4" fill="hold" nodeType="clickEffect">
                                  <p:stCondLst>
                                    <p:cond delay="0"/>
                                  </p:stCondLst>
                                  <p:childTnLst>
                                    <p:set>
                                      <p:cBhvr>
                                        <p:cTn id="10" dur="1" fill="hold">
                                          <p:stCondLst>
                                            <p:cond delay="0"/>
                                          </p:stCondLst>
                                        </p:cTn>
                                        <p:tgtEl>
                                          <p:spTgt spid="274531"/>
                                        </p:tgtEl>
                                        <p:attrNameLst>
                                          <p:attrName>style.visibility</p:attrName>
                                        </p:attrNameLst>
                                      </p:cBhvr>
                                      <p:to>
                                        <p:strVal val="visible"/>
                                      </p:to>
                                    </p:set>
                                    <p:animEffect transition="in" filter="wipe(down)">
                                      <p:cBhvr>
                                        <p:cTn id="11" dur="500"/>
                                        <p:tgtEl>
                                          <p:spTgt spid="274531"/>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274446"/>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1" fill="hold" grpId="0" nodeType="clickEffect">
                                  <p:stCondLst>
                                    <p:cond delay="0"/>
                                  </p:stCondLst>
                                  <p:childTnLst>
                                    <p:set>
                                      <p:cBhvr>
                                        <p:cTn id="19" dur="1" fill="hold">
                                          <p:stCondLst>
                                            <p:cond delay="0"/>
                                          </p:stCondLst>
                                        </p:cTn>
                                        <p:tgtEl>
                                          <p:spTgt spid="274436"/>
                                        </p:tgtEl>
                                        <p:attrNameLst>
                                          <p:attrName>style.visibility</p:attrName>
                                        </p:attrNameLst>
                                      </p:cBhvr>
                                      <p:to>
                                        <p:strVal val="visible"/>
                                      </p:to>
                                    </p:set>
                                    <p:anim calcmode="lin" valueType="num">
                                      <p:cBhvr additive="base">
                                        <p:cTn id="20" dur="500" fill="hold"/>
                                        <p:tgtEl>
                                          <p:spTgt spid="274436"/>
                                        </p:tgtEl>
                                        <p:attrNameLst>
                                          <p:attrName>ppt_x</p:attrName>
                                        </p:attrNameLst>
                                      </p:cBhvr>
                                      <p:tavLst>
                                        <p:tav tm="0">
                                          <p:val>
                                            <p:strVal val="#ppt_x"/>
                                          </p:val>
                                        </p:tav>
                                        <p:tav tm="100000">
                                          <p:val>
                                            <p:strVal val="#ppt_x"/>
                                          </p:val>
                                        </p:tav>
                                      </p:tavLst>
                                    </p:anim>
                                    <p:anim calcmode="lin" valueType="num">
                                      <p:cBhvr additive="base">
                                        <p:cTn id="21" dur="500" fill="hold"/>
                                        <p:tgtEl>
                                          <p:spTgt spid="274436"/>
                                        </p:tgtEl>
                                        <p:attrNameLst>
                                          <p:attrName>ppt_y</p:attrName>
                                        </p:attrNameLst>
                                      </p:cBhvr>
                                      <p:tavLst>
                                        <p:tav tm="0">
                                          <p:val>
                                            <p:strVal val="0-#ppt_h/2"/>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274437"/>
                                        </p:tgtEl>
                                        <p:attrNameLst>
                                          <p:attrName>style.visibility</p:attrName>
                                        </p:attrNameLst>
                                      </p:cBhvr>
                                      <p:to>
                                        <p:strVal val="visible"/>
                                      </p:to>
                                    </p:set>
                                    <p:animEffect transition="in" filter="slide(fromBottom)">
                                      <p:cBhvr>
                                        <p:cTn id="26" dur="500"/>
                                        <p:tgtEl>
                                          <p:spTgt spid="2744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435" grpId="0" autoUpdateAnimBg="0"/>
      <p:bldP spid="274436" grpId="0" animBg="1" autoUpdateAnimBg="0"/>
      <p:bldP spid="274437" grpId="0" animBg="1" autoUpdateAnimBg="0"/>
      <p:bldP spid="27444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61" name="Text Box 5"/>
          <p:cNvSpPr txBox="1">
            <a:spLocks noChangeArrowheads="1"/>
          </p:cNvSpPr>
          <p:nvPr/>
        </p:nvSpPr>
        <p:spPr bwMode="auto">
          <a:xfrm>
            <a:off x="152400" y="4724400"/>
            <a:ext cx="8991600" cy="1573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3600">
                <a:latin typeface="黑体" pitchFamily="2" charset="-122"/>
                <a:ea typeface="黑体" pitchFamily="2" charset="-122"/>
              </a:rPr>
              <a:t>    </a:t>
            </a:r>
            <a:r>
              <a:rPr lang="zh-CN" altLang="en-US" sz="3600">
                <a:latin typeface="黑体" pitchFamily="2" charset="-122"/>
                <a:ea typeface="黑体" pitchFamily="2" charset="-122"/>
              </a:rPr>
              <a:t>点</a:t>
            </a:r>
            <a:r>
              <a:rPr lang="en-US" altLang="zh-CN" sz="3600" i="1">
                <a:latin typeface="黑体" pitchFamily="2" charset="-122"/>
                <a:ea typeface="黑体" pitchFamily="2" charset="-122"/>
              </a:rPr>
              <a:t>A</a:t>
            </a:r>
            <a:r>
              <a:rPr lang="zh-CN" altLang="en-US" sz="3600" i="1">
                <a:latin typeface="黑体" pitchFamily="2" charset="-122"/>
                <a:ea typeface="黑体" pitchFamily="2" charset="-122"/>
              </a:rPr>
              <a:t>、</a:t>
            </a:r>
            <a:r>
              <a:rPr lang="en-US" altLang="zh-CN" sz="3600" i="1">
                <a:latin typeface="黑体" pitchFamily="2" charset="-122"/>
                <a:ea typeface="黑体" pitchFamily="2" charset="-122"/>
              </a:rPr>
              <a:t>B </a:t>
            </a:r>
            <a:r>
              <a:rPr lang="zh-CN" altLang="en-US" sz="3600">
                <a:latin typeface="黑体" pitchFamily="2" charset="-122"/>
                <a:ea typeface="黑体" pitchFamily="2" charset="-122"/>
              </a:rPr>
              <a:t>在对</a:t>
            </a:r>
            <a:r>
              <a:rPr lang="en-US" altLang="zh-CN" sz="3600" i="1">
                <a:solidFill>
                  <a:srgbClr val="FF0000"/>
                </a:solidFill>
                <a:latin typeface="黑体" pitchFamily="2" charset="-122"/>
                <a:ea typeface="黑体" pitchFamily="2" charset="-122"/>
              </a:rPr>
              <a:t>H </a:t>
            </a:r>
            <a:r>
              <a:rPr lang="zh-CN" altLang="en-US" sz="3600">
                <a:solidFill>
                  <a:srgbClr val="FF0000"/>
                </a:solidFill>
                <a:latin typeface="黑体" pitchFamily="2" charset="-122"/>
                <a:ea typeface="黑体" pitchFamily="2" charset="-122"/>
              </a:rPr>
              <a:t>面</a:t>
            </a:r>
            <a:r>
              <a:rPr lang="zh-CN" altLang="en-US" sz="3600">
                <a:latin typeface="黑体" pitchFamily="2" charset="-122"/>
                <a:ea typeface="黑体" pitchFamily="2" charset="-122"/>
              </a:rPr>
              <a:t>的同一条投射线上，它们在</a:t>
            </a:r>
            <a:r>
              <a:rPr lang="en-US" altLang="zh-CN" sz="3600" i="1">
                <a:solidFill>
                  <a:srgbClr val="FF0000"/>
                </a:solidFill>
                <a:latin typeface="黑体" pitchFamily="2" charset="-122"/>
                <a:ea typeface="黑体" pitchFamily="2" charset="-122"/>
              </a:rPr>
              <a:t>H </a:t>
            </a:r>
            <a:r>
              <a:rPr lang="zh-CN" altLang="en-US" sz="3600">
                <a:solidFill>
                  <a:srgbClr val="FF0000"/>
                </a:solidFill>
                <a:latin typeface="黑体" pitchFamily="2" charset="-122"/>
                <a:ea typeface="黑体" pitchFamily="2" charset="-122"/>
              </a:rPr>
              <a:t>面</a:t>
            </a:r>
            <a:r>
              <a:rPr lang="zh-CN" altLang="en-US" sz="3600">
                <a:latin typeface="黑体" pitchFamily="2" charset="-122"/>
                <a:ea typeface="黑体" pitchFamily="2" charset="-122"/>
              </a:rPr>
              <a:t>的投影重合，称为对</a:t>
            </a:r>
            <a:r>
              <a:rPr lang="en-US" altLang="zh-CN" sz="3600" i="1">
                <a:solidFill>
                  <a:srgbClr val="FF0000"/>
                </a:solidFill>
                <a:latin typeface="黑体" pitchFamily="2" charset="-122"/>
                <a:ea typeface="黑体" pitchFamily="2" charset="-122"/>
              </a:rPr>
              <a:t>H </a:t>
            </a:r>
            <a:r>
              <a:rPr lang="zh-CN" altLang="en-US" sz="3600">
                <a:solidFill>
                  <a:srgbClr val="FF0000"/>
                </a:solidFill>
                <a:latin typeface="黑体" pitchFamily="2" charset="-122"/>
                <a:ea typeface="黑体" pitchFamily="2" charset="-122"/>
              </a:rPr>
              <a:t>面</a:t>
            </a:r>
            <a:r>
              <a:rPr lang="zh-CN" altLang="en-US" sz="3600">
                <a:latin typeface="黑体" pitchFamily="2" charset="-122"/>
                <a:ea typeface="黑体" pitchFamily="2" charset="-122"/>
              </a:rPr>
              <a:t>的重影点。而点</a:t>
            </a:r>
            <a:r>
              <a:rPr lang="en-US" altLang="zh-CN" sz="3600" i="1">
                <a:latin typeface="黑体" pitchFamily="2" charset="-122"/>
                <a:ea typeface="黑体" pitchFamily="2" charset="-122"/>
              </a:rPr>
              <a:t>C</a:t>
            </a:r>
            <a:r>
              <a:rPr lang="zh-CN" altLang="en-US" sz="3600" i="1">
                <a:latin typeface="黑体" pitchFamily="2" charset="-122"/>
                <a:ea typeface="黑体" pitchFamily="2" charset="-122"/>
              </a:rPr>
              <a:t>、</a:t>
            </a:r>
            <a:r>
              <a:rPr lang="en-US" altLang="zh-CN" sz="3600" i="1">
                <a:latin typeface="黑体" pitchFamily="2" charset="-122"/>
                <a:ea typeface="黑体" pitchFamily="2" charset="-122"/>
              </a:rPr>
              <a:t>A</a:t>
            </a:r>
            <a:r>
              <a:rPr lang="zh-CN" altLang="en-US" sz="3600">
                <a:latin typeface="黑体" pitchFamily="2" charset="-122"/>
                <a:ea typeface="黑体" pitchFamily="2" charset="-122"/>
              </a:rPr>
              <a:t>则称为对</a:t>
            </a:r>
            <a:r>
              <a:rPr lang="en-US" altLang="zh-CN" sz="3600" i="1">
                <a:solidFill>
                  <a:srgbClr val="FF0000"/>
                </a:solidFill>
                <a:latin typeface="黑体" pitchFamily="2" charset="-122"/>
                <a:ea typeface="黑体" pitchFamily="2" charset="-122"/>
              </a:rPr>
              <a:t>W </a:t>
            </a:r>
            <a:r>
              <a:rPr lang="zh-CN" altLang="en-US" sz="3600">
                <a:solidFill>
                  <a:srgbClr val="FF0000"/>
                </a:solidFill>
                <a:latin typeface="黑体" pitchFamily="2" charset="-122"/>
                <a:ea typeface="黑体" pitchFamily="2" charset="-122"/>
              </a:rPr>
              <a:t>面</a:t>
            </a:r>
            <a:r>
              <a:rPr lang="zh-CN" altLang="en-US" sz="3600">
                <a:latin typeface="黑体" pitchFamily="2" charset="-122"/>
                <a:ea typeface="黑体" pitchFamily="2" charset="-122"/>
              </a:rPr>
              <a:t>的重影点。</a:t>
            </a:r>
            <a:r>
              <a:rPr lang="zh-CN" altLang="en-US" sz="2800" b="1">
                <a:ea typeface="楷体_GB2312" pitchFamily="49" charset="-122"/>
              </a:rPr>
              <a:t> </a:t>
            </a:r>
          </a:p>
        </p:txBody>
      </p:sp>
      <p:grpSp>
        <p:nvGrpSpPr>
          <p:cNvPr id="21507" name="Group 8"/>
          <p:cNvGrpSpPr>
            <a:grpSpLocks/>
          </p:cNvGrpSpPr>
          <p:nvPr/>
        </p:nvGrpSpPr>
        <p:grpSpPr bwMode="auto">
          <a:xfrm>
            <a:off x="179388" y="338138"/>
            <a:ext cx="8713787" cy="3883025"/>
            <a:chOff x="2410" y="1276"/>
            <a:chExt cx="1770" cy="789"/>
          </a:xfrm>
        </p:grpSpPr>
        <p:grpSp>
          <p:nvGrpSpPr>
            <p:cNvPr id="21508" name="Group 9"/>
            <p:cNvGrpSpPr>
              <a:grpSpLocks/>
            </p:cNvGrpSpPr>
            <p:nvPr/>
          </p:nvGrpSpPr>
          <p:grpSpPr bwMode="auto">
            <a:xfrm>
              <a:off x="2410" y="1276"/>
              <a:ext cx="1770" cy="789"/>
              <a:chOff x="2410" y="1276"/>
              <a:chExt cx="1770" cy="789"/>
            </a:xfrm>
          </p:grpSpPr>
          <p:sp>
            <p:nvSpPr>
              <p:cNvPr id="21530" name="Line 10"/>
              <p:cNvSpPr>
                <a:spLocks noChangeShapeType="1"/>
              </p:cNvSpPr>
              <p:nvPr/>
            </p:nvSpPr>
            <p:spPr bwMode="auto">
              <a:xfrm>
                <a:off x="2475" y="1364"/>
                <a:ext cx="439"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1" name="Line 11"/>
              <p:cNvSpPr>
                <a:spLocks noChangeShapeType="1"/>
              </p:cNvSpPr>
              <p:nvPr/>
            </p:nvSpPr>
            <p:spPr bwMode="auto">
              <a:xfrm>
                <a:off x="2914" y="1364"/>
                <a:ext cx="0" cy="3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2" name="Line 12"/>
              <p:cNvSpPr>
                <a:spLocks noChangeShapeType="1"/>
              </p:cNvSpPr>
              <p:nvPr/>
            </p:nvSpPr>
            <p:spPr bwMode="auto">
              <a:xfrm flipH="1">
                <a:off x="2475" y="1748"/>
                <a:ext cx="4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3" name="Line 13"/>
              <p:cNvSpPr>
                <a:spLocks noChangeShapeType="1"/>
              </p:cNvSpPr>
              <p:nvPr/>
            </p:nvSpPr>
            <p:spPr bwMode="auto">
              <a:xfrm flipV="1">
                <a:off x="2475" y="1364"/>
                <a:ext cx="0" cy="38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4" name="Line 14"/>
              <p:cNvSpPr>
                <a:spLocks noChangeShapeType="1"/>
              </p:cNvSpPr>
              <p:nvPr/>
            </p:nvSpPr>
            <p:spPr bwMode="auto">
              <a:xfrm>
                <a:off x="2914" y="1364"/>
                <a:ext cx="274" cy="27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5" name="Line 15"/>
              <p:cNvSpPr>
                <a:spLocks noChangeShapeType="1"/>
              </p:cNvSpPr>
              <p:nvPr/>
            </p:nvSpPr>
            <p:spPr bwMode="auto">
              <a:xfrm>
                <a:off x="2914" y="1748"/>
                <a:ext cx="274" cy="2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6" name="Line 16"/>
              <p:cNvSpPr>
                <a:spLocks noChangeShapeType="1"/>
              </p:cNvSpPr>
              <p:nvPr/>
            </p:nvSpPr>
            <p:spPr bwMode="auto">
              <a:xfrm>
                <a:off x="2475" y="1748"/>
                <a:ext cx="275" cy="27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7" name="Line 17"/>
              <p:cNvSpPr>
                <a:spLocks noChangeShapeType="1"/>
              </p:cNvSpPr>
              <p:nvPr/>
            </p:nvSpPr>
            <p:spPr bwMode="auto">
              <a:xfrm>
                <a:off x="2750" y="2023"/>
                <a:ext cx="438"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8" name="Line 18"/>
              <p:cNvSpPr>
                <a:spLocks noChangeShapeType="1"/>
              </p:cNvSpPr>
              <p:nvPr/>
            </p:nvSpPr>
            <p:spPr bwMode="auto">
              <a:xfrm flipV="1">
                <a:off x="3188" y="1638"/>
                <a:ext cx="0" cy="38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39" name="Line 19"/>
              <p:cNvSpPr>
                <a:spLocks noChangeShapeType="1"/>
              </p:cNvSpPr>
              <p:nvPr/>
            </p:nvSpPr>
            <p:spPr bwMode="auto">
              <a:xfrm flipH="1" flipV="1">
                <a:off x="2730" y="1973"/>
                <a:ext cx="3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40" name="Line 20"/>
              <p:cNvSpPr>
                <a:spLocks noChangeShapeType="1"/>
              </p:cNvSpPr>
              <p:nvPr/>
            </p:nvSpPr>
            <p:spPr bwMode="auto">
              <a:xfrm>
                <a:off x="2745" y="1989"/>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41" name="Line 21"/>
              <p:cNvSpPr>
                <a:spLocks noChangeShapeType="1"/>
              </p:cNvSpPr>
              <p:nvPr/>
            </p:nvSpPr>
            <p:spPr bwMode="auto">
              <a:xfrm>
                <a:off x="2745" y="1973"/>
                <a:ext cx="3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42" name="Freeform 22"/>
              <p:cNvSpPr>
                <a:spLocks/>
              </p:cNvSpPr>
              <p:nvPr/>
            </p:nvSpPr>
            <p:spPr bwMode="auto">
              <a:xfrm>
                <a:off x="2501" y="1375"/>
                <a:ext cx="18" cy="35"/>
              </a:xfrm>
              <a:custGeom>
                <a:avLst/>
                <a:gdLst>
                  <a:gd name="T0" fmla="*/ 0 w 129"/>
                  <a:gd name="T1" fmla="*/ 0 h 242"/>
                  <a:gd name="T2" fmla="*/ 0 w 129"/>
                  <a:gd name="T3" fmla="*/ 1 h 242"/>
                  <a:gd name="T4" fmla="*/ 0 w 129"/>
                  <a:gd name="T5" fmla="*/ 0 h 242"/>
                  <a:gd name="T6" fmla="*/ 0 60000 65536"/>
                  <a:gd name="T7" fmla="*/ 0 60000 65536"/>
                  <a:gd name="T8" fmla="*/ 0 60000 65536"/>
                </a:gdLst>
                <a:ahLst/>
                <a:cxnLst>
                  <a:cxn ang="T6">
                    <a:pos x="T0" y="T1"/>
                  </a:cxn>
                  <a:cxn ang="T7">
                    <a:pos x="T2" y="T3"/>
                  </a:cxn>
                  <a:cxn ang="T8">
                    <a:pos x="T4" y="T5"/>
                  </a:cxn>
                </a:cxnLst>
                <a:rect l="0" t="0" r="r" b="b"/>
                <a:pathLst>
                  <a:path w="129" h="242">
                    <a:moveTo>
                      <a:pt x="0" y="0"/>
                    </a:moveTo>
                    <a:lnTo>
                      <a:pt x="0" y="242"/>
                    </a:lnTo>
                    <a:lnTo>
                      <a:pt x="12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43" name="Freeform 23"/>
              <p:cNvSpPr>
                <a:spLocks/>
              </p:cNvSpPr>
              <p:nvPr/>
            </p:nvSpPr>
            <p:spPr bwMode="auto">
              <a:xfrm>
                <a:off x="3153" y="1635"/>
                <a:ext cx="24" cy="37"/>
              </a:xfrm>
              <a:custGeom>
                <a:avLst/>
                <a:gdLst>
                  <a:gd name="T0" fmla="*/ 0 w 171"/>
                  <a:gd name="T1" fmla="*/ 0 h 261"/>
                  <a:gd name="T2" fmla="*/ 0 w 171"/>
                  <a:gd name="T3" fmla="*/ 1 h 261"/>
                  <a:gd name="T4" fmla="*/ 0 w 171"/>
                  <a:gd name="T5" fmla="*/ 0 h 261"/>
                  <a:gd name="T6" fmla="*/ 0 w 171"/>
                  <a:gd name="T7" fmla="*/ 1 h 261"/>
                  <a:gd name="T8" fmla="*/ 0 w 171"/>
                  <a:gd name="T9" fmla="*/ 0 h 2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1" h="261">
                    <a:moveTo>
                      <a:pt x="0" y="0"/>
                    </a:moveTo>
                    <a:lnTo>
                      <a:pt x="1" y="246"/>
                    </a:lnTo>
                    <a:lnTo>
                      <a:pt x="72" y="93"/>
                    </a:lnTo>
                    <a:lnTo>
                      <a:pt x="85" y="261"/>
                    </a:lnTo>
                    <a:lnTo>
                      <a:pt x="171" y="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44" name="Line 24"/>
              <p:cNvSpPr>
                <a:spLocks noChangeShapeType="1"/>
              </p:cNvSpPr>
              <p:nvPr/>
            </p:nvSpPr>
            <p:spPr bwMode="auto">
              <a:xfrm>
                <a:off x="2429" y="1707"/>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45" name="Line 25"/>
              <p:cNvSpPr>
                <a:spLocks noChangeShapeType="1"/>
              </p:cNvSpPr>
              <p:nvPr/>
            </p:nvSpPr>
            <p:spPr bwMode="auto">
              <a:xfrm flipH="1">
                <a:off x="2420" y="1707"/>
                <a:ext cx="27"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46" name="Freeform 26"/>
              <p:cNvSpPr>
                <a:spLocks/>
              </p:cNvSpPr>
              <p:nvPr/>
            </p:nvSpPr>
            <p:spPr bwMode="auto">
              <a:xfrm>
                <a:off x="3229" y="2002"/>
                <a:ext cx="19" cy="17"/>
              </a:xfrm>
              <a:custGeom>
                <a:avLst/>
                <a:gdLst>
                  <a:gd name="T0" fmla="*/ 0 w 129"/>
                  <a:gd name="T1" fmla="*/ 0 h 121"/>
                  <a:gd name="T2" fmla="*/ 0 w 129"/>
                  <a:gd name="T3" fmla="*/ 0 h 121"/>
                  <a:gd name="T4" fmla="*/ 0 w 129"/>
                  <a:gd name="T5" fmla="*/ 0 h 121"/>
                  <a:gd name="T6" fmla="*/ 0 60000 65536"/>
                  <a:gd name="T7" fmla="*/ 0 60000 65536"/>
                  <a:gd name="T8" fmla="*/ 0 60000 65536"/>
                </a:gdLst>
                <a:ahLst/>
                <a:cxnLst>
                  <a:cxn ang="T6">
                    <a:pos x="T0" y="T1"/>
                  </a:cxn>
                  <a:cxn ang="T7">
                    <a:pos x="T2" y="T3"/>
                  </a:cxn>
                  <a:cxn ang="T8">
                    <a:pos x="T4" y="T5"/>
                  </a:cxn>
                </a:cxnLst>
                <a:rect l="0" t="0" r="r" b="b"/>
                <a:pathLst>
                  <a:path w="129" h="121">
                    <a:moveTo>
                      <a:pt x="0" y="0"/>
                    </a:moveTo>
                    <a:lnTo>
                      <a:pt x="32" y="121"/>
                    </a:lnTo>
                    <a:lnTo>
                      <a:pt x="12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47" name="Line 27"/>
              <p:cNvSpPr>
                <a:spLocks noChangeShapeType="1"/>
              </p:cNvSpPr>
              <p:nvPr/>
            </p:nvSpPr>
            <p:spPr bwMode="auto">
              <a:xfrm flipH="1">
                <a:off x="3229" y="2019"/>
                <a:ext cx="5" cy="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48" name="Freeform 28"/>
              <p:cNvSpPr>
                <a:spLocks/>
              </p:cNvSpPr>
              <p:nvPr/>
            </p:nvSpPr>
            <p:spPr bwMode="auto">
              <a:xfrm>
                <a:off x="2919" y="1315"/>
                <a:ext cx="25" cy="34"/>
              </a:xfrm>
              <a:custGeom>
                <a:avLst/>
                <a:gdLst>
                  <a:gd name="T0" fmla="*/ 0 w 172"/>
                  <a:gd name="T1" fmla="*/ 0 h 241"/>
                  <a:gd name="T2" fmla="*/ 1 w 172"/>
                  <a:gd name="T3" fmla="*/ 0 h 241"/>
                  <a:gd name="T4" fmla="*/ 0 w 172"/>
                  <a:gd name="T5" fmla="*/ 1 h 241"/>
                  <a:gd name="T6" fmla="*/ 0 w 172"/>
                  <a:gd name="T7" fmla="*/ 1 h 2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241">
                    <a:moveTo>
                      <a:pt x="65" y="0"/>
                    </a:moveTo>
                    <a:lnTo>
                      <a:pt x="172" y="0"/>
                    </a:lnTo>
                    <a:lnTo>
                      <a:pt x="0" y="241"/>
                    </a:lnTo>
                    <a:lnTo>
                      <a:pt x="107" y="2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49" name="Line 29"/>
              <p:cNvSpPr>
                <a:spLocks noChangeShapeType="1"/>
              </p:cNvSpPr>
              <p:nvPr/>
            </p:nvSpPr>
            <p:spPr bwMode="auto">
              <a:xfrm flipV="1">
                <a:off x="2885" y="1767"/>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50" name="Freeform 30"/>
              <p:cNvSpPr>
                <a:spLocks/>
              </p:cNvSpPr>
              <p:nvPr/>
            </p:nvSpPr>
            <p:spPr bwMode="auto">
              <a:xfrm>
                <a:off x="2889" y="1757"/>
                <a:ext cx="15" cy="10"/>
              </a:xfrm>
              <a:custGeom>
                <a:avLst/>
                <a:gdLst>
                  <a:gd name="T0" fmla="*/ 0 w 110"/>
                  <a:gd name="T1" fmla="*/ 0 h 67"/>
                  <a:gd name="T2" fmla="*/ 0 w 110"/>
                  <a:gd name="T3" fmla="*/ 0 h 67"/>
                  <a:gd name="T4" fmla="*/ 0 w 110"/>
                  <a:gd name="T5" fmla="*/ 0 h 67"/>
                  <a:gd name="T6" fmla="*/ 0 w 110"/>
                  <a:gd name="T7" fmla="*/ 0 h 67"/>
                  <a:gd name="T8" fmla="*/ 0 w 110"/>
                  <a:gd name="T9" fmla="*/ 0 h 67"/>
                  <a:gd name="T10" fmla="*/ 0 w 110"/>
                  <a:gd name="T11" fmla="*/ 0 h 67"/>
                  <a:gd name="T12" fmla="*/ 0 w 110"/>
                  <a:gd name="T13" fmla="*/ 0 h 67"/>
                  <a:gd name="T14" fmla="*/ 0 w 110"/>
                  <a:gd name="T15" fmla="*/ 0 h 67"/>
                  <a:gd name="T16" fmla="*/ 0 w 110"/>
                  <a:gd name="T17" fmla="*/ 0 h 67"/>
                  <a:gd name="T18" fmla="*/ 0 w 110"/>
                  <a:gd name="T19" fmla="*/ 0 h 67"/>
                  <a:gd name="T20" fmla="*/ 0 w 110"/>
                  <a:gd name="T21" fmla="*/ 0 h 67"/>
                  <a:gd name="T22" fmla="*/ 0 w 110"/>
                  <a:gd name="T23" fmla="*/ 0 h 67"/>
                  <a:gd name="T24" fmla="*/ 0 w 110"/>
                  <a:gd name="T25" fmla="*/ 0 h 67"/>
                  <a:gd name="T26" fmla="*/ 0 w 110"/>
                  <a:gd name="T27" fmla="*/ 0 h 67"/>
                  <a:gd name="T28" fmla="*/ 0 w 110"/>
                  <a:gd name="T29" fmla="*/ 0 h 67"/>
                  <a:gd name="T30" fmla="*/ 0 w 110"/>
                  <a:gd name="T31" fmla="*/ 0 h 67"/>
                  <a:gd name="T32" fmla="*/ 0 w 110"/>
                  <a:gd name="T33" fmla="*/ 0 h 67"/>
                  <a:gd name="T34" fmla="*/ 0 w 110"/>
                  <a:gd name="T35" fmla="*/ 0 h 67"/>
                  <a:gd name="T36" fmla="*/ 0 w 110"/>
                  <a:gd name="T37" fmla="*/ 0 h 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0" h="67">
                    <a:moveTo>
                      <a:pt x="107" y="67"/>
                    </a:moveTo>
                    <a:lnTo>
                      <a:pt x="109" y="55"/>
                    </a:lnTo>
                    <a:lnTo>
                      <a:pt x="110" y="44"/>
                    </a:lnTo>
                    <a:lnTo>
                      <a:pt x="108" y="33"/>
                    </a:lnTo>
                    <a:lnTo>
                      <a:pt x="106" y="23"/>
                    </a:lnTo>
                    <a:lnTo>
                      <a:pt x="102" y="15"/>
                    </a:lnTo>
                    <a:lnTo>
                      <a:pt x="96" y="8"/>
                    </a:lnTo>
                    <a:lnTo>
                      <a:pt x="88" y="4"/>
                    </a:lnTo>
                    <a:lnTo>
                      <a:pt x="81" y="1"/>
                    </a:lnTo>
                    <a:lnTo>
                      <a:pt x="71" y="0"/>
                    </a:lnTo>
                    <a:lnTo>
                      <a:pt x="61" y="1"/>
                    </a:lnTo>
                    <a:lnTo>
                      <a:pt x="52" y="4"/>
                    </a:lnTo>
                    <a:lnTo>
                      <a:pt x="42" y="8"/>
                    </a:lnTo>
                    <a:lnTo>
                      <a:pt x="33" y="15"/>
                    </a:lnTo>
                    <a:lnTo>
                      <a:pt x="24" y="23"/>
                    </a:lnTo>
                    <a:lnTo>
                      <a:pt x="16" y="33"/>
                    </a:lnTo>
                    <a:lnTo>
                      <a:pt x="9" y="44"/>
                    </a:lnTo>
                    <a:lnTo>
                      <a:pt x="4" y="55"/>
                    </a:lnTo>
                    <a:lnTo>
                      <a:pt x="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51" name="Line 31"/>
              <p:cNvSpPr>
                <a:spLocks noChangeShapeType="1"/>
              </p:cNvSpPr>
              <p:nvPr/>
            </p:nvSpPr>
            <p:spPr bwMode="auto">
              <a:xfrm flipH="1">
                <a:off x="2900" y="1767"/>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52" name="Freeform 32"/>
              <p:cNvSpPr>
                <a:spLocks/>
              </p:cNvSpPr>
              <p:nvPr/>
            </p:nvSpPr>
            <p:spPr bwMode="auto">
              <a:xfrm>
                <a:off x="2884" y="1782"/>
                <a:ext cx="16" cy="10"/>
              </a:xfrm>
              <a:custGeom>
                <a:avLst/>
                <a:gdLst>
                  <a:gd name="T0" fmla="*/ 0 w 110"/>
                  <a:gd name="T1" fmla="*/ 0 h 67"/>
                  <a:gd name="T2" fmla="*/ 0 w 110"/>
                  <a:gd name="T3" fmla="*/ 0 h 67"/>
                  <a:gd name="T4" fmla="*/ 0 w 110"/>
                  <a:gd name="T5" fmla="*/ 0 h 67"/>
                  <a:gd name="T6" fmla="*/ 0 w 110"/>
                  <a:gd name="T7" fmla="*/ 0 h 67"/>
                  <a:gd name="T8" fmla="*/ 0 w 110"/>
                  <a:gd name="T9" fmla="*/ 0 h 67"/>
                  <a:gd name="T10" fmla="*/ 0 w 110"/>
                  <a:gd name="T11" fmla="*/ 0 h 67"/>
                  <a:gd name="T12" fmla="*/ 0 w 110"/>
                  <a:gd name="T13" fmla="*/ 0 h 67"/>
                  <a:gd name="T14" fmla="*/ 0 w 110"/>
                  <a:gd name="T15" fmla="*/ 0 h 67"/>
                  <a:gd name="T16" fmla="*/ 0 w 110"/>
                  <a:gd name="T17" fmla="*/ 0 h 67"/>
                  <a:gd name="T18" fmla="*/ 0 w 110"/>
                  <a:gd name="T19" fmla="*/ 0 h 67"/>
                  <a:gd name="T20" fmla="*/ 0 w 110"/>
                  <a:gd name="T21" fmla="*/ 0 h 67"/>
                  <a:gd name="T22" fmla="*/ 0 w 110"/>
                  <a:gd name="T23" fmla="*/ 0 h 67"/>
                  <a:gd name="T24" fmla="*/ 0 w 110"/>
                  <a:gd name="T25" fmla="*/ 0 h 67"/>
                  <a:gd name="T26" fmla="*/ 0 w 110"/>
                  <a:gd name="T27" fmla="*/ 0 h 67"/>
                  <a:gd name="T28" fmla="*/ 0 w 110"/>
                  <a:gd name="T29" fmla="*/ 0 h 67"/>
                  <a:gd name="T30" fmla="*/ 0 w 110"/>
                  <a:gd name="T31" fmla="*/ 0 h 67"/>
                  <a:gd name="T32" fmla="*/ 0 w 110"/>
                  <a:gd name="T33" fmla="*/ 0 h 67"/>
                  <a:gd name="T34" fmla="*/ 0 w 110"/>
                  <a:gd name="T35" fmla="*/ 0 h 67"/>
                  <a:gd name="T36" fmla="*/ 0 w 110"/>
                  <a:gd name="T37" fmla="*/ 0 h 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0" h="67">
                    <a:moveTo>
                      <a:pt x="3" y="0"/>
                    </a:moveTo>
                    <a:lnTo>
                      <a:pt x="1" y="11"/>
                    </a:lnTo>
                    <a:lnTo>
                      <a:pt x="0" y="23"/>
                    </a:lnTo>
                    <a:lnTo>
                      <a:pt x="1" y="33"/>
                    </a:lnTo>
                    <a:lnTo>
                      <a:pt x="4" y="42"/>
                    </a:lnTo>
                    <a:lnTo>
                      <a:pt x="8" y="51"/>
                    </a:lnTo>
                    <a:lnTo>
                      <a:pt x="14" y="58"/>
                    </a:lnTo>
                    <a:lnTo>
                      <a:pt x="21" y="62"/>
                    </a:lnTo>
                    <a:lnTo>
                      <a:pt x="30" y="66"/>
                    </a:lnTo>
                    <a:lnTo>
                      <a:pt x="38" y="67"/>
                    </a:lnTo>
                    <a:lnTo>
                      <a:pt x="48" y="66"/>
                    </a:lnTo>
                    <a:lnTo>
                      <a:pt x="58" y="62"/>
                    </a:lnTo>
                    <a:lnTo>
                      <a:pt x="68" y="58"/>
                    </a:lnTo>
                    <a:lnTo>
                      <a:pt x="77" y="51"/>
                    </a:lnTo>
                    <a:lnTo>
                      <a:pt x="86" y="42"/>
                    </a:lnTo>
                    <a:lnTo>
                      <a:pt x="95" y="33"/>
                    </a:lnTo>
                    <a:lnTo>
                      <a:pt x="101" y="23"/>
                    </a:lnTo>
                    <a:lnTo>
                      <a:pt x="106" y="11"/>
                    </a:lnTo>
                    <a:lnTo>
                      <a:pt x="11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53" name="Line 33"/>
              <p:cNvSpPr>
                <a:spLocks noChangeShapeType="1"/>
              </p:cNvSpPr>
              <p:nvPr/>
            </p:nvSpPr>
            <p:spPr bwMode="auto">
              <a:xfrm flipH="1">
                <a:off x="2410" y="1748"/>
                <a:ext cx="5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54" name="Line 34"/>
              <p:cNvSpPr>
                <a:spLocks noChangeShapeType="1"/>
              </p:cNvSpPr>
              <p:nvPr/>
            </p:nvSpPr>
            <p:spPr bwMode="auto">
              <a:xfrm>
                <a:off x="2914" y="1748"/>
                <a:ext cx="316" cy="3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55" name="Line 35"/>
              <p:cNvSpPr>
                <a:spLocks noChangeShapeType="1"/>
              </p:cNvSpPr>
              <p:nvPr/>
            </p:nvSpPr>
            <p:spPr bwMode="auto">
              <a:xfrm flipV="1">
                <a:off x="2914" y="1310"/>
                <a:ext cx="0" cy="4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56" name="Line 36"/>
              <p:cNvSpPr>
                <a:spLocks noChangeShapeType="1"/>
              </p:cNvSpPr>
              <p:nvPr/>
            </p:nvSpPr>
            <p:spPr bwMode="auto">
              <a:xfrm>
                <a:off x="2733" y="1613"/>
                <a:ext cx="0" cy="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57" name="Line 37"/>
              <p:cNvSpPr>
                <a:spLocks noChangeShapeType="1"/>
              </p:cNvSpPr>
              <p:nvPr/>
            </p:nvSpPr>
            <p:spPr bwMode="auto">
              <a:xfrm flipH="1" flipV="1">
                <a:off x="2604" y="1748"/>
                <a:ext cx="121"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58" name="Line 38"/>
              <p:cNvSpPr>
                <a:spLocks noChangeShapeType="1"/>
              </p:cNvSpPr>
              <p:nvPr/>
            </p:nvSpPr>
            <p:spPr bwMode="auto">
              <a:xfrm flipV="1">
                <a:off x="2604" y="1595"/>
                <a:ext cx="0" cy="1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59" name="Line 39"/>
              <p:cNvSpPr>
                <a:spLocks noChangeShapeType="1"/>
              </p:cNvSpPr>
              <p:nvPr/>
            </p:nvSpPr>
            <p:spPr bwMode="auto">
              <a:xfrm>
                <a:off x="2612" y="1482"/>
                <a:ext cx="113" cy="1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60" name="Line 40"/>
              <p:cNvSpPr>
                <a:spLocks noChangeShapeType="1"/>
              </p:cNvSpPr>
              <p:nvPr/>
            </p:nvSpPr>
            <p:spPr bwMode="auto">
              <a:xfrm>
                <a:off x="2744" y="1877"/>
                <a:ext cx="29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61" name="Line 41"/>
              <p:cNvSpPr>
                <a:spLocks noChangeShapeType="1"/>
              </p:cNvSpPr>
              <p:nvPr/>
            </p:nvSpPr>
            <p:spPr bwMode="auto">
              <a:xfrm flipV="1">
                <a:off x="3043" y="1723"/>
                <a:ext cx="0" cy="1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62" name="Line 42"/>
              <p:cNvSpPr>
                <a:spLocks noChangeShapeType="1"/>
              </p:cNvSpPr>
              <p:nvPr/>
            </p:nvSpPr>
            <p:spPr bwMode="auto">
              <a:xfrm flipH="1">
                <a:off x="2744" y="1602"/>
                <a:ext cx="2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63" name="Line 43"/>
              <p:cNvSpPr>
                <a:spLocks noChangeShapeType="1"/>
              </p:cNvSpPr>
              <p:nvPr/>
            </p:nvSpPr>
            <p:spPr bwMode="auto">
              <a:xfrm flipH="1" flipV="1">
                <a:off x="2914" y="1474"/>
                <a:ext cx="121"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64" name="Line 44"/>
              <p:cNvSpPr>
                <a:spLocks noChangeShapeType="1"/>
              </p:cNvSpPr>
              <p:nvPr/>
            </p:nvSpPr>
            <p:spPr bwMode="auto">
              <a:xfrm flipH="1">
                <a:off x="2615" y="1474"/>
                <a:ext cx="29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65" name="Freeform 45"/>
              <p:cNvSpPr>
                <a:spLocks/>
              </p:cNvSpPr>
              <p:nvPr/>
            </p:nvSpPr>
            <p:spPr bwMode="auto">
              <a:xfrm>
                <a:off x="2619" y="1428"/>
                <a:ext cx="15" cy="23"/>
              </a:xfrm>
              <a:custGeom>
                <a:avLst/>
                <a:gdLst>
                  <a:gd name="T0" fmla="*/ 0 w 103"/>
                  <a:gd name="T1" fmla="*/ 0 h 162"/>
                  <a:gd name="T2" fmla="*/ 0 w 103"/>
                  <a:gd name="T3" fmla="*/ 0 h 162"/>
                  <a:gd name="T4" fmla="*/ 0 w 103"/>
                  <a:gd name="T5" fmla="*/ 0 h 162"/>
                  <a:gd name="T6" fmla="*/ 0 w 103"/>
                  <a:gd name="T7" fmla="*/ 0 h 162"/>
                  <a:gd name="T8" fmla="*/ 0 w 103"/>
                  <a:gd name="T9" fmla="*/ 0 h 162"/>
                  <a:gd name="T10" fmla="*/ 0 w 103"/>
                  <a:gd name="T11" fmla="*/ 0 h 162"/>
                  <a:gd name="T12" fmla="*/ 0 w 103"/>
                  <a:gd name="T13" fmla="*/ 0 h 162"/>
                  <a:gd name="T14" fmla="*/ 0 w 103"/>
                  <a:gd name="T15" fmla="*/ 0 h 162"/>
                  <a:gd name="T16" fmla="*/ 0 w 103"/>
                  <a:gd name="T17" fmla="*/ 0 h 162"/>
                  <a:gd name="T18" fmla="*/ 0 w 103"/>
                  <a:gd name="T19" fmla="*/ 0 h 162"/>
                  <a:gd name="T20" fmla="*/ 0 w 103"/>
                  <a:gd name="T21" fmla="*/ 0 h 162"/>
                  <a:gd name="T22" fmla="*/ 0 w 103"/>
                  <a:gd name="T23" fmla="*/ 0 h 162"/>
                  <a:gd name="T24" fmla="*/ 0 w 103"/>
                  <a:gd name="T25" fmla="*/ 0 h 162"/>
                  <a:gd name="T26" fmla="*/ 0 w 103"/>
                  <a:gd name="T27" fmla="*/ 0 h 162"/>
                  <a:gd name="T28" fmla="*/ 0 w 103"/>
                  <a:gd name="T29" fmla="*/ 0 h 162"/>
                  <a:gd name="T30" fmla="*/ 0 w 103"/>
                  <a:gd name="T31" fmla="*/ 0 h 162"/>
                  <a:gd name="T32" fmla="*/ 0 w 103"/>
                  <a:gd name="T33" fmla="*/ 0 h 162"/>
                  <a:gd name="T34" fmla="*/ 0 w 103"/>
                  <a:gd name="T35" fmla="*/ 0 h 162"/>
                  <a:gd name="T36" fmla="*/ 0 w 103"/>
                  <a:gd name="T37" fmla="*/ 0 h 162"/>
                  <a:gd name="T38" fmla="*/ 0 w 103"/>
                  <a:gd name="T39" fmla="*/ 0 h 162"/>
                  <a:gd name="T40" fmla="*/ 0 w 103"/>
                  <a:gd name="T41" fmla="*/ 0 h 162"/>
                  <a:gd name="T42" fmla="*/ 0 w 103"/>
                  <a:gd name="T43" fmla="*/ 0 h 162"/>
                  <a:gd name="T44" fmla="*/ 0 w 103"/>
                  <a:gd name="T45" fmla="*/ 0 h 162"/>
                  <a:gd name="T46" fmla="*/ 0 w 103"/>
                  <a:gd name="T47" fmla="*/ 0 h 162"/>
                  <a:gd name="T48" fmla="*/ 0 w 103"/>
                  <a:gd name="T49" fmla="*/ 0 h 162"/>
                  <a:gd name="T50" fmla="*/ 0 w 103"/>
                  <a:gd name="T51" fmla="*/ 0 h 162"/>
                  <a:gd name="T52" fmla="*/ 0 w 103"/>
                  <a:gd name="T53" fmla="*/ 0 h 162"/>
                  <a:gd name="T54" fmla="*/ 0 w 103"/>
                  <a:gd name="T55" fmla="*/ 0 h 162"/>
                  <a:gd name="T56" fmla="*/ 0 w 103"/>
                  <a:gd name="T57" fmla="*/ 0 h 162"/>
                  <a:gd name="T58" fmla="*/ 0 w 103"/>
                  <a:gd name="T59" fmla="*/ 0 h 162"/>
                  <a:gd name="T60" fmla="*/ 0 w 103"/>
                  <a:gd name="T61" fmla="*/ 0 h 162"/>
                  <a:gd name="T62" fmla="*/ 0 w 103"/>
                  <a:gd name="T63" fmla="*/ 0 h 162"/>
                  <a:gd name="T64" fmla="*/ 0 w 103"/>
                  <a:gd name="T65" fmla="*/ 0 h 162"/>
                  <a:gd name="T66" fmla="*/ 0 w 103"/>
                  <a:gd name="T67" fmla="*/ 0 h 162"/>
                  <a:gd name="T68" fmla="*/ 0 w 103"/>
                  <a:gd name="T69" fmla="*/ 0 h 162"/>
                  <a:gd name="T70" fmla="*/ 0 w 103"/>
                  <a:gd name="T71" fmla="*/ 0 h 162"/>
                  <a:gd name="T72" fmla="*/ 0 w 103"/>
                  <a:gd name="T73" fmla="*/ 0 h 162"/>
                  <a:gd name="T74" fmla="*/ 0 w 103"/>
                  <a:gd name="T75" fmla="*/ 0 h 162"/>
                  <a:gd name="T76" fmla="*/ 0 w 103"/>
                  <a:gd name="T77" fmla="*/ 0 h 162"/>
                  <a:gd name="T78" fmla="*/ 0 w 103"/>
                  <a:gd name="T79" fmla="*/ 0 h 162"/>
                  <a:gd name="T80" fmla="*/ 0 w 103"/>
                  <a:gd name="T81" fmla="*/ 0 h 162"/>
                  <a:gd name="T82" fmla="*/ 0 w 103"/>
                  <a:gd name="T83" fmla="*/ 0 h 162"/>
                  <a:gd name="T84" fmla="*/ 0 w 103"/>
                  <a:gd name="T85" fmla="*/ 0 h 162"/>
                  <a:gd name="T86" fmla="*/ 0 w 103"/>
                  <a:gd name="T87" fmla="*/ 0 h 162"/>
                  <a:gd name="T88" fmla="*/ 0 w 103"/>
                  <a:gd name="T89" fmla="*/ 0 h 162"/>
                  <a:gd name="T90" fmla="*/ 0 w 103"/>
                  <a:gd name="T91" fmla="*/ 0 h 162"/>
                  <a:gd name="T92" fmla="*/ 0 w 103"/>
                  <a:gd name="T93" fmla="*/ 0 h 162"/>
                  <a:gd name="T94" fmla="*/ 0 w 103"/>
                  <a:gd name="T95" fmla="*/ 0 h 162"/>
                  <a:gd name="T96" fmla="*/ 0 w 103"/>
                  <a:gd name="T97" fmla="*/ 0 h 162"/>
                  <a:gd name="T98" fmla="*/ 0 w 103"/>
                  <a:gd name="T99" fmla="*/ 0 h 162"/>
                  <a:gd name="T100" fmla="*/ 0 w 103"/>
                  <a:gd name="T101" fmla="*/ 0 h 162"/>
                  <a:gd name="T102" fmla="*/ 0 w 103"/>
                  <a:gd name="T103" fmla="*/ 0 h 162"/>
                  <a:gd name="T104" fmla="*/ 0 w 103"/>
                  <a:gd name="T105" fmla="*/ 0 h 162"/>
                  <a:gd name="T106" fmla="*/ 0 w 103"/>
                  <a:gd name="T107" fmla="*/ 0 h 162"/>
                  <a:gd name="T108" fmla="*/ 0 w 103"/>
                  <a:gd name="T109" fmla="*/ 0 h 162"/>
                  <a:gd name="T110" fmla="*/ 0 w 103"/>
                  <a:gd name="T111" fmla="*/ 0 h 162"/>
                  <a:gd name="T112" fmla="*/ 0 w 103"/>
                  <a:gd name="T113" fmla="*/ 0 h 162"/>
                  <a:gd name="T114" fmla="*/ 0 w 103"/>
                  <a:gd name="T115" fmla="*/ 0 h 16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3" h="162">
                    <a:moveTo>
                      <a:pt x="102" y="21"/>
                    </a:moveTo>
                    <a:lnTo>
                      <a:pt x="103" y="20"/>
                    </a:lnTo>
                    <a:lnTo>
                      <a:pt x="103" y="19"/>
                    </a:lnTo>
                    <a:lnTo>
                      <a:pt x="103" y="18"/>
                    </a:lnTo>
                    <a:lnTo>
                      <a:pt x="103" y="17"/>
                    </a:lnTo>
                    <a:lnTo>
                      <a:pt x="103" y="16"/>
                    </a:lnTo>
                    <a:lnTo>
                      <a:pt x="103" y="15"/>
                    </a:lnTo>
                    <a:lnTo>
                      <a:pt x="103" y="14"/>
                    </a:lnTo>
                    <a:lnTo>
                      <a:pt x="102" y="13"/>
                    </a:lnTo>
                    <a:lnTo>
                      <a:pt x="102" y="12"/>
                    </a:lnTo>
                    <a:lnTo>
                      <a:pt x="102" y="10"/>
                    </a:lnTo>
                    <a:lnTo>
                      <a:pt x="101" y="7"/>
                    </a:lnTo>
                    <a:lnTo>
                      <a:pt x="101" y="6"/>
                    </a:lnTo>
                    <a:lnTo>
                      <a:pt x="100" y="5"/>
                    </a:lnTo>
                    <a:lnTo>
                      <a:pt x="100" y="4"/>
                    </a:lnTo>
                    <a:lnTo>
                      <a:pt x="99" y="3"/>
                    </a:lnTo>
                    <a:lnTo>
                      <a:pt x="99" y="2"/>
                    </a:lnTo>
                    <a:lnTo>
                      <a:pt x="98" y="2"/>
                    </a:lnTo>
                    <a:lnTo>
                      <a:pt x="97" y="1"/>
                    </a:lnTo>
                    <a:lnTo>
                      <a:pt x="96" y="0"/>
                    </a:lnTo>
                    <a:lnTo>
                      <a:pt x="94" y="0"/>
                    </a:lnTo>
                    <a:lnTo>
                      <a:pt x="93" y="0"/>
                    </a:lnTo>
                    <a:lnTo>
                      <a:pt x="92" y="0"/>
                    </a:lnTo>
                    <a:lnTo>
                      <a:pt x="91" y="0"/>
                    </a:lnTo>
                    <a:lnTo>
                      <a:pt x="90" y="0"/>
                    </a:lnTo>
                    <a:lnTo>
                      <a:pt x="88" y="0"/>
                    </a:lnTo>
                    <a:lnTo>
                      <a:pt x="86" y="0"/>
                    </a:lnTo>
                    <a:lnTo>
                      <a:pt x="85" y="0"/>
                    </a:lnTo>
                    <a:lnTo>
                      <a:pt x="81" y="0"/>
                    </a:lnTo>
                    <a:lnTo>
                      <a:pt x="77" y="0"/>
                    </a:lnTo>
                    <a:lnTo>
                      <a:pt x="74" y="0"/>
                    </a:lnTo>
                    <a:lnTo>
                      <a:pt x="71" y="0"/>
                    </a:lnTo>
                    <a:lnTo>
                      <a:pt x="70" y="0"/>
                    </a:lnTo>
                    <a:lnTo>
                      <a:pt x="68" y="0"/>
                    </a:lnTo>
                    <a:lnTo>
                      <a:pt x="66" y="0"/>
                    </a:lnTo>
                    <a:lnTo>
                      <a:pt x="65" y="0"/>
                    </a:lnTo>
                    <a:lnTo>
                      <a:pt x="63" y="0"/>
                    </a:lnTo>
                    <a:lnTo>
                      <a:pt x="61" y="1"/>
                    </a:lnTo>
                    <a:lnTo>
                      <a:pt x="59" y="1"/>
                    </a:lnTo>
                    <a:lnTo>
                      <a:pt x="58" y="1"/>
                    </a:lnTo>
                    <a:lnTo>
                      <a:pt x="56" y="2"/>
                    </a:lnTo>
                    <a:lnTo>
                      <a:pt x="55" y="2"/>
                    </a:lnTo>
                    <a:lnTo>
                      <a:pt x="53" y="3"/>
                    </a:lnTo>
                    <a:lnTo>
                      <a:pt x="52" y="4"/>
                    </a:lnTo>
                    <a:lnTo>
                      <a:pt x="50" y="4"/>
                    </a:lnTo>
                    <a:lnTo>
                      <a:pt x="49" y="5"/>
                    </a:lnTo>
                    <a:lnTo>
                      <a:pt x="48" y="6"/>
                    </a:lnTo>
                    <a:lnTo>
                      <a:pt x="46" y="7"/>
                    </a:lnTo>
                    <a:lnTo>
                      <a:pt x="44" y="8"/>
                    </a:lnTo>
                    <a:lnTo>
                      <a:pt x="43" y="10"/>
                    </a:lnTo>
                    <a:lnTo>
                      <a:pt x="41" y="12"/>
                    </a:lnTo>
                    <a:lnTo>
                      <a:pt x="38" y="14"/>
                    </a:lnTo>
                    <a:lnTo>
                      <a:pt x="37" y="16"/>
                    </a:lnTo>
                    <a:lnTo>
                      <a:pt x="36" y="17"/>
                    </a:lnTo>
                    <a:lnTo>
                      <a:pt x="35" y="18"/>
                    </a:lnTo>
                    <a:lnTo>
                      <a:pt x="34" y="19"/>
                    </a:lnTo>
                    <a:lnTo>
                      <a:pt x="33" y="20"/>
                    </a:lnTo>
                    <a:lnTo>
                      <a:pt x="32" y="22"/>
                    </a:lnTo>
                    <a:lnTo>
                      <a:pt x="31" y="24"/>
                    </a:lnTo>
                    <a:lnTo>
                      <a:pt x="28" y="28"/>
                    </a:lnTo>
                    <a:lnTo>
                      <a:pt x="27" y="31"/>
                    </a:lnTo>
                    <a:lnTo>
                      <a:pt x="26" y="32"/>
                    </a:lnTo>
                    <a:lnTo>
                      <a:pt x="25" y="34"/>
                    </a:lnTo>
                    <a:lnTo>
                      <a:pt x="24" y="35"/>
                    </a:lnTo>
                    <a:lnTo>
                      <a:pt x="24" y="36"/>
                    </a:lnTo>
                    <a:lnTo>
                      <a:pt x="23" y="38"/>
                    </a:lnTo>
                    <a:lnTo>
                      <a:pt x="22" y="39"/>
                    </a:lnTo>
                    <a:lnTo>
                      <a:pt x="22" y="41"/>
                    </a:lnTo>
                    <a:lnTo>
                      <a:pt x="21" y="43"/>
                    </a:lnTo>
                    <a:lnTo>
                      <a:pt x="21" y="46"/>
                    </a:lnTo>
                    <a:lnTo>
                      <a:pt x="17" y="60"/>
                    </a:lnTo>
                    <a:lnTo>
                      <a:pt x="14" y="72"/>
                    </a:lnTo>
                    <a:lnTo>
                      <a:pt x="10" y="85"/>
                    </a:lnTo>
                    <a:lnTo>
                      <a:pt x="8" y="92"/>
                    </a:lnTo>
                    <a:lnTo>
                      <a:pt x="6" y="98"/>
                    </a:lnTo>
                    <a:lnTo>
                      <a:pt x="5" y="104"/>
                    </a:lnTo>
                    <a:lnTo>
                      <a:pt x="3" y="111"/>
                    </a:lnTo>
                    <a:lnTo>
                      <a:pt x="2" y="114"/>
                    </a:lnTo>
                    <a:lnTo>
                      <a:pt x="2" y="117"/>
                    </a:lnTo>
                    <a:lnTo>
                      <a:pt x="1" y="121"/>
                    </a:lnTo>
                    <a:lnTo>
                      <a:pt x="1" y="122"/>
                    </a:lnTo>
                    <a:lnTo>
                      <a:pt x="0" y="125"/>
                    </a:lnTo>
                    <a:lnTo>
                      <a:pt x="0" y="126"/>
                    </a:lnTo>
                    <a:lnTo>
                      <a:pt x="0" y="128"/>
                    </a:lnTo>
                    <a:lnTo>
                      <a:pt x="0" y="129"/>
                    </a:lnTo>
                    <a:lnTo>
                      <a:pt x="0" y="131"/>
                    </a:lnTo>
                    <a:lnTo>
                      <a:pt x="0" y="133"/>
                    </a:lnTo>
                    <a:lnTo>
                      <a:pt x="0" y="134"/>
                    </a:lnTo>
                    <a:lnTo>
                      <a:pt x="0" y="136"/>
                    </a:lnTo>
                    <a:lnTo>
                      <a:pt x="1" y="137"/>
                    </a:lnTo>
                    <a:lnTo>
                      <a:pt x="1" y="139"/>
                    </a:lnTo>
                    <a:lnTo>
                      <a:pt x="1" y="140"/>
                    </a:lnTo>
                    <a:lnTo>
                      <a:pt x="2" y="143"/>
                    </a:lnTo>
                    <a:lnTo>
                      <a:pt x="2" y="144"/>
                    </a:lnTo>
                    <a:lnTo>
                      <a:pt x="3" y="146"/>
                    </a:lnTo>
                    <a:lnTo>
                      <a:pt x="3" y="147"/>
                    </a:lnTo>
                    <a:lnTo>
                      <a:pt x="4" y="149"/>
                    </a:lnTo>
                    <a:lnTo>
                      <a:pt x="5" y="150"/>
                    </a:lnTo>
                    <a:lnTo>
                      <a:pt x="6" y="152"/>
                    </a:lnTo>
                    <a:lnTo>
                      <a:pt x="6" y="153"/>
                    </a:lnTo>
                    <a:lnTo>
                      <a:pt x="7" y="154"/>
                    </a:lnTo>
                    <a:lnTo>
                      <a:pt x="8" y="155"/>
                    </a:lnTo>
                    <a:lnTo>
                      <a:pt x="9" y="156"/>
                    </a:lnTo>
                    <a:lnTo>
                      <a:pt x="10" y="156"/>
                    </a:lnTo>
                    <a:lnTo>
                      <a:pt x="10" y="158"/>
                    </a:lnTo>
                    <a:lnTo>
                      <a:pt x="11" y="158"/>
                    </a:lnTo>
                    <a:lnTo>
                      <a:pt x="12" y="159"/>
                    </a:lnTo>
                    <a:lnTo>
                      <a:pt x="14" y="160"/>
                    </a:lnTo>
                    <a:lnTo>
                      <a:pt x="15" y="160"/>
                    </a:lnTo>
                    <a:lnTo>
                      <a:pt x="16" y="160"/>
                    </a:lnTo>
                    <a:lnTo>
                      <a:pt x="17" y="161"/>
                    </a:lnTo>
                    <a:lnTo>
                      <a:pt x="18" y="161"/>
                    </a:lnTo>
                    <a:lnTo>
                      <a:pt x="19" y="161"/>
                    </a:lnTo>
                    <a:lnTo>
                      <a:pt x="21" y="161"/>
                    </a:lnTo>
                    <a:lnTo>
                      <a:pt x="22" y="162"/>
                    </a:lnTo>
                    <a:lnTo>
                      <a:pt x="24" y="162"/>
                    </a:lnTo>
                    <a:lnTo>
                      <a:pt x="26" y="162"/>
                    </a:lnTo>
                    <a:lnTo>
                      <a:pt x="27" y="162"/>
                    </a:lnTo>
                    <a:lnTo>
                      <a:pt x="34" y="161"/>
                    </a:lnTo>
                    <a:lnTo>
                      <a:pt x="36" y="161"/>
                    </a:lnTo>
                    <a:lnTo>
                      <a:pt x="38" y="161"/>
                    </a:lnTo>
                    <a:lnTo>
                      <a:pt x="41" y="162"/>
                    </a:lnTo>
                    <a:lnTo>
                      <a:pt x="42" y="162"/>
                    </a:lnTo>
                    <a:lnTo>
                      <a:pt x="44" y="162"/>
                    </a:lnTo>
                    <a:lnTo>
                      <a:pt x="46" y="162"/>
                    </a:lnTo>
                    <a:lnTo>
                      <a:pt x="47" y="162"/>
                    </a:lnTo>
                    <a:lnTo>
                      <a:pt x="48" y="161"/>
                    </a:lnTo>
                    <a:lnTo>
                      <a:pt x="49" y="161"/>
                    </a:lnTo>
                    <a:lnTo>
                      <a:pt x="50" y="161"/>
                    </a:lnTo>
                    <a:lnTo>
                      <a:pt x="51" y="160"/>
                    </a:lnTo>
                    <a:lnTo>
                      <a:pt x="52" y="160"/>
                    </a:lnTo>
                    <a:lnTo>
                      <a:pt x="53" y="160"/>
                    </a:lnTo>
                    <a:lnTo>
                      <a:pt x="54" y="159"/>
                    </a:lnTo>
                    <a:lnTo>
                      <a:pt x="55" y="158"/>
                    </a:lnTo>
                    <a:lnTo>
                      <a:pt x="57" y="156"/>
                    </a:lnTo>
                    <a:lnTo>
                      <a:pt x="58" y="155"/>
                    </a:lnTo>
                    <a:lnTo>
                      <a:pt x="59" y="154"/>
                    </a:lnTo>
                    <a:lnTo>
                      <a:pt x="60" y="153"/>
                    </a:lnTo>
                    <a:lnTo>
                      <a:pt x="61" y="152"/>
                    </a:lnTo>
                    <a:lnTo>
                      <a:pt x="63" y="151"/>
                    </a:lnTo>
                    <a:lnTo>
                      <a:pt x="64" y="149"/>
                    </a:lnTo>
                    <a:lnTo>
                      <a:pt x="65" y="148"/>
                    </a:lnTo>
                    <a:lnTo>
                      <a:pt x="66" y="147"/>
                    </a:lnTo>
                    <a:lnTo>
                      <a:pt x="67" y="146"/>
                    </a:lnTo>
                    <a:lnTo>
                      <a:pt x="68" y="144"/>
                    </a:lnTo>
                    <a:lnTo>
                      <a:pt x="69" y="143"/>
                    </a:lnTo>
                    <a:lnTo>
                      <a:pt x="69" y="140"/>
                    </a:lnTo>
                    <a:lnTo>
                      <a:pt x="70" y="139"/>
                    </a:lnTo>
                    <a:lnTo>
                      <a:pt x="71" y="138"/>
                    </a:lnTo>
                    <a:lnTo>
                      <a:pt x="71" y="136"/>
                    </a:lnTo>
                    <a:lnTo>
                      <a:pt x="72" y="135"/>
                    </a:lnTo>
                    <a:lnTo>
                      <a:pt x="72" y="133"/>
                    </a:lnTo>
                    <a:lnTo>
                      <a:pt x="73" y="132"/>
                    </a:lnTo>
                    <a:lnTo>
                      <a:pt x="74" y="129"/>
                    </a:lnTo>
                    <a:lnTo>
                      <a:pt x="75" y="126"/>
                    </a:lnTo>
                    <a:lnTo>
                      <a:pt x="76" y="122"/>
                    </a:lnTo>
                    <a:lnTo>
                      <a:pt x="76" y="119"/>
                    </a:lnTo>
                    <a:lnTo>
                      <a:pt x="79" y="112"/>
                    </a:lnTo>
                    <a:lnTo>
                      <a:pt x="80" y="105"/>
                    </a:lnTo>
                    <a:lnTo>
                      <a:pt x="82" y="99"/>
                    </a:lnTo>
                    <a:lnTo>
                      <a:pt x="83" y="93"/>
                    </a:lnTo>
                    <a:lnTo>
                      <a:pt x="85" y="86"/>
                    </a:lnTo>
                    <a:lnTo>
                      <a:pt x="86" y="80"/>
                    </a:lnTo>
                    <a:lnTo>
                      <a:pt x="88" y="73"/>
                    </a:lnTo>
                    <a:lnTo>
                      <a:pt x="90" y="66"/>
                    </a:lnTo>
                    <a:lnTo>
                      <a:pt x="91" y="60"/>
                    </a:lnTo>
                    <a:lnTo>
                      <a:pt x="93" y="53"/>
                    </a:lnTo>
                    <a:lnTo>
                      <a:pt x="96" y="47"/>
                    </a:lnTo>
                    <a:lnTo>
                      <a:pt x="98" y="40"/>
                    </a:lnTo>
                    <a:lnTo>
                      <a:pt x="99" y="37"/>
                    </a:lnTo>
                    <a:lnTo>
                      <a:pt x="99" y="34"/>
                    </a:lnTo>
                    <a:lnTo>
                      <a:pt x="100" y="31"/>
                    </a:lnTo>
                    <a:lnTo>
                      <a:pt x="101" y="28"/>
                    </a:lnTo>
                    <a:lnTo>
                      <a:pt x="101" y="24"/>
                    </a:lnTo>
                    <a:lnTo>
                      <a:pt x="102" y="22"/>
                    </a:lnTo>
                    <a:lnTo>
                      <a:pt x="102"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66" name="Freeform 46"/>
              <p:cNvSpPr>
                <a:spLocks/>
              </p:cNvSpPr>
              <p:nvPr/>
            </p:nvSpPr>
            <p:spPr bwMode="auto">
              <a:xfrm>
                <a:off x="2629" y="1446"/>
                <a:ext cx="2" cy="5"/>
              </a:xfrm>
              <a:custGeom>
                <a:avLst/>
                <a:gdLst>
                  <a:gd name="T0" fmla="*/ 0 w 10"/>
                  <a:gd name="T1" fmla="*/ 0 h 33"/>
                  <a:gd name="T2" fmla="*/ 0 w 10"/>
                  <a:gd name="T3" fmla="*/ 0 h 33"/>
                  <a:gd name="T4" fmla="*/ 0 w 10"/>
                  <a:gd name="T5" fmla="*/ 0 h 33"/>
                  <a:gd name="T6" fmla="*/ 0 w 10"/>
                  <a:gd name="T7" fmla="*/ 0 h 33"/>
                  <a:gd name="T8" fmla="*/ 0 w 10"/>
                  <a:gd name="T9" fmla="*/ 0 h 33"/>
                  <a:gd name="T10" fmla="*/ 0 w 10"/>
                  <a:gd name="T11" fmla="*/ 0 h 33"/>
                  <a:gd name="T12" fmla="*/ 0 w 10"/>
                  <a:gd name="T13" fmla="*/ 0 h 33"/>
                  <a:gd name="T14" fmla="*/ 0 w 10"/>
                  <a:gd name="T15" fmla="*/ 0 h 33"/>
                  <a:gd name="T16" fmla="*/ 0 w 10"/>
                  <a:gd name="T17" fmla="*/ 0 h 33"/>
                  <a:gd name="T18" fmla="*/ 0 w 10"/>
                  <a:gd name="T19" fmla="*/ 0 h 33"/>
                  <a:gd name="T20" fmla="*/ 0 w 10"/>
                  <a:gd name="T21" fmla="*/ 0 h 33"/>
                  <a:gd name="T22" fmla="*/ 0 w 10"/>
                  <a:gd name="T23" fmla="*/ 0 h 33"/>
                  <a:gd name="T24" fmla="*/ 0 w 10"/>
                  <a:gd name="T25" fmla="*/ 0 h 33"/>
                  <a:gd name="T26" fmla="*/ 0 w 10"/>
                  <a:gd name="T27" fmla="*/ 0 h 33"/>
                  <a:gd name="T28" fmla="*/ 0 w 10"/>
                  <a:gd name="T29" fmla="*/ 0 h 33"/>
                  <a:gd name="T30" fmla="*/ 0 w 10"/>
                  <a:gd name="T31" fmla="*/ 0 h 33"/>
                  <a:gd name="T32" fmla="*/ 0 w 10"/>
                  <a:gd name="T33" fmla="*/ 0 h 33"/>
                  <a:gd name="T34" fmla="*/ 0 w 10"/>
                  <a:gd name="T35" fmla="*/ 0 h 33"/>
                  <a:gd name="T36" fmla="*/ 0 w 10"/>
                  <a:gd name="T37" fmla="*/ 0 h 33"/>
                  <a:gd name="T38" fmla="*/ 0 w 10"/>
                  <a:gd name="T39" fmla="*/ 0 h 33"/>
                  <a:gd name="T40" fmla="*/ 0 w 10"/>
                  <a:gd name="T41" fmla="*/ 0 h 33"/>
                  <a:gd name="T42" fmla="*/ 0 w 10"/>
                  <a:gd name="T43" fmla="*/ 0 h 33"/>
                  <a:gd name="T44" fmla="*/ 0 w 10"/>
                  <a:gd name="T45" fmla="*/ 0 h 33"/>
                  <a:gd name="T46" fmla="*/ 0 w 10"/>
                  <a:gd name="T47" fmla="*/ 0 h 33"/>
                  <a:gd name="T48" fmla="*/ 0 w 10"/>
                  <a:gd name="T49" fmla="*/ 0 h 33"/>
                  <a:gd name="T50" fmla="*/ 0 w 10"/>
                  <a:gd name="T51" fmla="*/ 0 h 33"/>
                  <a:gd name="T52" fmla="*/ 0 w 10"/>
                  <a:gd name="T53" fmla="*/ 0 h 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0" h="33">
                    <a:moveTo>
                      <a:pt x="1" y="0"/>
                    </a:moveTo>
                    <a:lnTo>
                      <a:pt x="1" y="2"/>
                    </a:lnTo>
                    <a:lnTo>
                      <a:pt x="0" y="3"/>
                    </a:lnTo>
                    <a:lnTo>
                      <a:pt x="0" y="4"/>
                    </a:lnTo>
                    <a:lnTo>
                      <a:pt x="0" y="5"/>
                    </a:lnTo>
                    <a:lnTo>
                      <a:pt x="0" y="6"/>
                    </a:lnTo>
                    <a:lnTo>
                      <a:pt x="0" y="7"/>
                    </a:lnTo>
                    <a:lnTo>
                      <a:pt x="0" y="8"/>
                    </a:lnTo>
                    <a:lnTo>
                      <a:pt x="0" y="9"/>
                    </a:lnTo>
                    <a:lnTo>
                      <a:pt x="0" y="10"/>
                    </a:lnTo>
                    <a:lnTo>
                      <a:pt x="0" y="12"/>
                    </a:lnTo>
                    <a:lnTo>
                      <a:pt x="0" y="14"/>
                    </a:lnTo>
                    <a:lnTo>
                      <a:pt x="0" y="15"/>
                    </a:lnTo>
                    <a:lnTo>
                      <a:pt x="0" y="16"/>
                    </a:lnTo>
                    <a:lnTo>
                      <a:pt x="1" y="17"/>
                    </a:lnTo>
                    <a:lnTo>
                      <a:pt x="1" y="18"/>
                    </a:lnTo>
                    <a:lnTo>
                      <a:pt x="1" y="19"/>
                    </a:lnTo>
                    <a:lnTo>
                      <a:pt x="1" y="20"/>
                    </a:lnTo>
                    <a:lnTo>
                      <a:pt x="2" y="21"/>
                    </a:lnTo>
                    <a:lnTo>
                      <a:pt x="2" y="22"/>
                    </a:lnTo>
                    <a:lnTo>
                      <a:pt x="3" y="23"/>
                    </a:lnTo>
                    <a:lnTo>
                      <a:pt x="3" y="24"/>
                    </a:lnTo>
                    <a:lnTo>
                      <a:pt x="4" y="25"/>
                    </a:lnTo>
                    <a:lnTo>
                      <a:pt x="8" y="30"/>
                    </a:lnTo>
                    <a:lnTo>
                      <a:pt x="8" y="31"/>
                    </a:lnTo>
                    <a:lnTo>
                      <a:pt x="9" y="32"/>
                    </a:lnTo>
                    <a:lnTo>
                      <a:pt x="10"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67" name="Line 47"/>
              <p:cNvSpPr>
                <a:spLocks noChangeShapeType="1"/>
              </p:cNvSpPr>
              <p:nvPr/>
            </p:nvSpPr>
            <p:spPr bwMode="auto">
              <a:xfrm flipH="1">
                <a:off x="2643" y="1417"/>
                <a:ext cx="4"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68" name="Freeform 48"/>
              <p:cNvSpPr>
                <a:spLocks/>
              </p:cNvSpPr>
              <p:nvPr/>
            </p:nvSpPr>
            <p:spPr bwMode="auto">
              <a:xfrm>
                <a:off x="2749" y="1615"/>
                <a:ext cx="17" cy="34"/>
              </a:xfrm>
              <a:custGeom>
                <a:avLst/>
                <a:gdLst>
                  <a:gd name="T0" fmla="*/ 0 w 121"/>
                  <a:gd name="T1" fmla="*/ 1 h 242"/>
                  <a:gd name="T2" fmla="*/ 0 w 121"/>
                  <a:gd name="T3" fmla="*/ 0 h 242"/>
                  <a:gd name="T4" fmla="*/ 0 w 121"/>
                  <a:gd name="T5" fmla="*/ 1 h 242"/>
                  <a:gd name="T6" fmla="*/ 0 60000 65536"/>
                  <a:gd name="T7" fmla="*/ 0 60000 65536"/>
                  <a:gd name="T8" fmla="*/ 0 60000 65536"/>
                </a:gdLst>
                <a:ahLst/>
                <a:cxnLst>
                  <a:cxn ang="T6">
                    <a:pos x="T0" y="T1"/>
                  </a:cxn>
                  <a:cxn ang="T7">
                    <a:pos x="T2" y="T3"/>
                  </a:cxn>
                  <a:cxn ang="T8">
                    <a:pos x="T4" y="T5"/>
                  </a:cxn>
                </a:cxnLst>
                <a:rect l="0" t="0" r="r" b="b"/>
                <a:pathLst>
                  <a:path w="121" h="242">
                    <a:moveTo>
                      <a:pt x="0" y="242"/>
                    </a:moveTo>
                    <a:lnTo>
                      <a:pt x="121" y="0"/>
                    </a:lnTo>
                    <a:lnTo>
                      <a:pt x="113" y="2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69" name="Line 49"/>
              <p:cNvSpPr>
                <a:spLocks noChangeShapeType="1"/>
              </p:cNvSpPr>
              <p:nvPr/>
            </p:nvSpPr>
            <p:spPr bwMode="auto">
              <a:xfrm flipH="1">
                <a:off x="2754" y="1640"/>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70" name="Freeform 50"/>
              <p:cNvSpPr>
                <a:spLocks/>
              </p:cNvSpPr>
              <p:nvPr/>
            </p:nvSpPr>
            <p:spPr bwMode="auto">
              <a:xfrm>
                <a:off x="2753" y="1921"/>
                <a:ext cx="2" cy="5"/>
              </a:xfrm>
              <a:custGeom>
                <a:avLst/>
                <a:gdLst>
                  <a:gd name="T0" fmla="*/ 0 w 11"/>
                  <a:gd name="T1" fmla="*/ 0 h 34"/>
                  <a:gd name="T2" fmla="*/ 0 w 11"/>
                  <a:gd name="T3" fmla="*/ 0 h 34"/>
                  <a:gd name="T4" fmla="*/ 0 w 11"/>
                  <a:gd name="T5" fmla="*/ 0 h 34"/>
                  <a:gd name="T6" fmla="*/ 0 w 11"/>
                  <a:gd name="T7" fmla="*/ 0 h 34"/>
                  <a:gd name="T8" fmla="*/ 0 w 11"/>
                  <a:gd name="T9" fmla="*/ 0 h 34"/>
                  <a:gd name="T10" fmla="*/ 0 w 11"/>
                  <a:gd name="T11" fmla="*/ 0 h 34"/>
                  <a:gd name="T12" fmla="*/ 0 w 11"/>
                  <a:gd name="T13" fmla="*/ 0 h 34"/>
                  <a:gd name="T14" fmla="*/ 0 w 11"/>
                  <a:gd name="T15" fmla="*/ 0 h 34"/>
                  <a:gd name="T16" fmla="*/ 0 w 11"/>
                  <a:gd name="T17" fmla="*/ 0 h 34"/>
                  <a:gd name="T18" fmla="*/ 0 w 11"/>
                  <a:gd name="T19" fmla="*/ 0 h 34"/>
                  <a:gd name="T20" fmla="*/ 0 w 11"/>
                  <a:gd name="T21" fmla="*/ 0 h 34"/>
                  <a:gd name="T22" fmla="*/ 0 w 11"/>
                  <a:gd name="T23" fmla="*/ 0 h 34"/>
                  <a:gd name="T24" fmla="*/ 0 w 11"/>
                  <a:gd name="T25" fmla="*/ 0 h 34"/>
                  <a:gd name="T26" fmla="*/ 0 w 11"/>
                  <a:gd name="T27" fmla="*/ 0 h 34"/>
                  <a:gd name="T28" fmla="*/ 0 w 11"/>
                  <a:gd name="T29" fmla="*/ 0 h 34"/>
                  <a:gd name="T30" fmla="*/ 0 w 11"/>
                  <a:gd name="T31" fmla="*/ 0 h 34"/>
                  <a:gd name="T32" fmla="*/ 0 w 11"/>
                  <a:gd name="T33" fmla="*/ 0 h 34"/>
                  <a:gd name="T34" fmla="*/ 0 w 11"/>
                  <a:gd name="T35" fmla="*/ 0 h 34"/>
                  <a:gd name="T36" fmla="*/ 0 w 11"/>
                  <a:gd name="T37" fmla="*/ 0 h 34"/>
                  <a:gd name="T38" fmla="*/ 0 w 11"/>
                  <a:gd name="T39" fmla="*/ 0 h 34"/>
                  <a:gd name="T40" fmla="*/ 0 w 11"/>
                  <a:gd name="T41" fmla="*/ 0 h 34"/>
                  <a:gd name="T42" fmla="*/ 0 w 11"/>
                  <a:gd name="T43" fmla="*/ 0 h 34"/>
                  <a:gd name="T44" fmla="*/ 0 w 11"/>
                  <a:gd name="T45" fmla="*/ 0 h 34"/>
                  <a:gd name="T46" fmla="*/ 0 w 11"/>
                  <a:gd name="T47" fmla="*/ 0 h 34"/>
                  <a:gd name="T48" fmla="*/ 0 w 11"/>
                  <a:gd name="T49" fmla="*/ 0 h 34"/>
                  <a:gd name="T50" fmla="*/ 0 w 11"/>
                  <a:gd name="T51" fmla="*/ 0 h 34"/>
                  <a:gd name="T52" fmla="*/ 0 w 11"/>
                  <a:gd name="T53" fmla="*/ 0 h 34"/>
                  <a:gd name="T54" fmla="*/ 0 w 11"/>
                  <a:gd name="T55" fmla="*/ 0 h 34"/>
                  <a:gd name="T56" fmla="*/ 0 w 11"/>
                  <a:gd name="T57" fmla="*/ 0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1" h="34">
                    <a:moveTo>
                      <a:pt x="2" y="0"/>
                    </a:moveTo>
                    <a:lnTo>
                      <a:pt x="1" y="1"/>
                    </a:lnTo>
                    <a:lnTo>
                      <a:pt x="1" y="2"/>
                    </a:lnTo>
                    <a:lnTo>
                      <a:pt x="1" y="3"/>
                    </a:lnTo>
                    <a:lnTo>
                      <a:pt x="1" y="4"/>
                    </a:lnTo>
                    <a:lnTo>
                      <a:pt x="1" y="5"/>
                    </a:lnTo>
                    <a:lnTo>
                      <a:pt x="0" y="6"/>
                    </a:lnTo>
                    <a:lnTo>
                      <a:pt x="0" y="7"/>
                    </a:lnTo>
                    <a:lnTo>
                      <a:pt x="0" y="9"/>
                    </a:lnTo>
                    <a:lnTo>
                      <a:pt x="0" y="10"/>
                    </a:lnTo>
                    <a:lnTo>
                      <a:pt x="0" y="11"/>
                    </a:lnTo>
                    <a:lnTo>
                      <a:pt x="0" y="13"/>
                    </a:lnTo>
                    <a:lnTo>
                      <a:pt x="0" y="14"/>
                    </a:lnTo>
                    <a:lnTo>
                      <a:pt x="1" y="15"/>
                    </a:lnTo>
                    <a:lnTo>
                      <a:pt x="1" y="16"/>
                    </a:lnTo>
                    <a:lnTo>
                      <a:pt x="1" y="17"/>
                    </a:lnTo>
                    <a:lnTo>
                      <a:pt x="1" y="18"/>
                    </a:lnTo>
                    <a:lnTo>
                      <a:pt x="2" y="19"/>
                    </a:lnTo>
                    <a:lnTo>
                      <a:pt x="2" y="20"/>
                    </a:lnTo>
                    <a:lnTo>
                      <a:pt x="2" y="21"/>
                    </a:lnTo>
                    <a:lnTo>
                      <a:pt x="3" y="22"/>
                    </a:lnTo>
                    <a:lnTo>
                      <a:pt x="3" y="23"/>
                    </a:lnTo>
                    <a:lnTo>
                      <a:pt x="4" y="24"/>
                    </a:lnTo>
                    <a:lnTo>
                      <a:pt x="5" y="26"/>
                    </a:lnTo>
                    <a:lnTo>
                      <a:pt x="8" y="30"/>
                    </a:lnTo>
                    <a:lnTo>
                      <a:pt x="9" y="31"/>
                    </a:lnTo>
                    <a:lnTo>
                      <a:pt x="9" y="32"/>
                    </a:lnTo>
                    <a:lnTo>
                      <a:pt x="10" y="33"/>
                    </a:lnTo>
                    <a:lnTo>
                      <a:pt x="11"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71" name="Freeform 51"/>
              <p:cNvSpPr>
                <a:spLocks/>
              </p:cNvSpPr>
              <p:nvPr/>
            </p:nvSpPr>
            <p:spPr bwMode="auto">
              <a:xfrm>
                <a:off x="2743" y="1903"/>
                <a:ext cx="15" cy="23"/>
              </a:xfrm>
              <a:custGeom>
                <a:avLst/>
                <a:gdLst>
                  <a:gd name="T0" fmla="*/ 0 w 102"/>
                  <a:gd name="T1" fmla="*/ 0 h 162"/>
                  <a:gd name="T2" fmla="*/ 0 w 102"/>
                  <a:gd name="T3" fmla="*/ 0 h 162"/>
                  <a:gd name="T4" fmla="*/ 0 w 102"/>
                  <a:gd name="T5" fmla="*/ 0 h 162"/>
                  <a:gd name="T6" fmla="*/ 0 w 102"/>
                  <a:gd name="T7" fmla="*/ 0 h 162"/>
                  <a:gd name="T8" fmla="*/ 0 w 102"/>
                  <a:gd name="T9" fmla="*/ 0 h 162"/>
                  <a:gd name="T10" fmla="*/ 0 w 102"/>
                  <a:gd name="T11" fmla="*/ 0 h 162"/>
                  <a:gd name="T12" fmla="*/ 0 w 102"/>
                  <a:gd name="T13" fmla="*/ 0 h 162"/>
                  <a:gd name="T14" fmla="*/ 0 w 102"/>
                  <a:gd name="T15" fmla="*/ 0 h 162"/>
                  <a:gd name="T16" fmla="*/ 0 w 102"/>
                  <a:gd name="T17" fmla="*/ 0 h 162"/>
                  <a:gd name="T18" fmla="*/ 0 w 102"/>
                  <a:gd name="T19" fmla="*/ 0 h 162"/>
                  <a:gd name="T20" fmla="*/ 0 w 102"/>
                  <a:gd name="T21" fmla="*/ 0 h 162"/>
                  <a:gd name="T22" fmla="*/ 0 w 102"/>
                  <a:gd name="T23" fmla="*/ 0 h 162"/>
                  <a:gd name="T24" fmla="*/ 0 w 102"/>
                  <a:gd name="T25" fmla="*/ 0 h 162"/>
                  <a:gd name="T26" fmla="*/ 0 w 102"/>
                  <a:gd name="T27" fmla="*/ 0 h 162"/>
                  <a:gd name="T28" fmla="*/ 0 w 102"/>
                  <a:gd name="T29" fmla="*/ 0 h 162"/>
                  <a:gd name="T30" fmla="*/ 0 w 102"/>
                  <a:gd name="T31" fmla="*/ 0 h 162"/>
                  <a:gd name="T32" fmla="*/ 0 w 102"/>
                  <a:gd name="T33" fmla="*/ 0 h 162"/>
                  <a:gd name="T34" fmla="*/ 0 w 102"/>
                  <a:gd name="T35" fmla="*/ 0 h 162"/>
                  <a:gd name="T36" fmla="*/ 0 w 102"/>
                  <a:gd name="T37" fmla="*/ 0 h 162"/>
                  <a:gd name="T38" fmla="*/ 0 w 102"/>
                  <a:gd name="T39" fmla="*/ 0 h 162"/>
                  <a:gd name="T40" fmla="*/ 0 w 102"/>
                  <a:gd name="T41" fmla="*/ 0 h 162"/>
                  <a:gd name="T42" fmla="*/ 0 w 102"/>
                  <a:gd name="T43" fmla="*/ 0 h 162"/>
                  <a:gd name="T44" fmla="*/ 0 w 102"/>
                  <a:gd name="T45" fmla="*/ 0 h 162"/>
                  <a:gd name="T46" fmla="*/ 0 w 102"/>
                  <a:gd name="T47" fmla="*/ 0 h 162"/>
                  <a:gd name="T48" fmla="*/ 0 w 102"/>
                  <a:gd name="T49" fmla="*/ 0 h 162"/>
                  <a:gd name="T50" fmla="*/ 0 w 102"/>
                  <a:gd name="T51" fmla="*/ 0 h 162"/>
                  <a:gd name="T52" fmla="*/ 0 w 102"/>
                  <a:gd name="T53" fmla="*/ 0 h 162"/>
                  <a:gd name="T54" fmla="*/ 0 w 102"/>
                  <a:gd name="T55" fmla="*/ 0 h 162"/>
                  <a:gd name="T56" fmla="*/ 0 w 102"/>
                  <a:gd name="T57" fmla="*/ 0 h 162"/>
                  <a:gd name="T58" fmla="*/ 0 w 102"/>
                  <a:gd name="T59" fmla="*/ 0 h 162"/>
                  <a:gd name="T60" fmla="*/ 0 w 102"/>
                  <a:gd name="T61" fmla="*/ 0 h 162"/>
                  <a:gd name="T62" fmla="*/ 0 w 102"/>
                  <a:gd name="T63" fmla="*/ 0 h 162"/>
                  <a:gd name="T64" fmla="*/ 0 w 102"/>
                  <a:gd name="T65" fmla="*/ 0 h 162"/>
                  <a:gd name="T66" fmla="*/ 0 w 102"/>
                  <a:gd name="T67" fmla="*/ 0 h 162"/>
                  <a:gd name="T68" fmla="*/ 0 w 102"/>
                  <a:gd name="T69" fmla="*/ 0 h 162"/>
                  <a:gd name="T70" fmla="*/ 0 w 102"/>
                  <a:gd name="T71" fmla="*/ 0 h 162"/>
                  <a:gd name="T72" fmla="*/ 0 w 102"/>
                  <a:gd name="T73" fmla="*/ 0 h 162"/>
                  <a:gd name="T74" fmla="*/ 0 w 102"/>
                  <a:gd name="T75" fmla="*/ 0 h 162"/>
                  <a:gd name="T76" fmla="*/ 0 w 102"/>
                  <a:gd name="T77" fmla="*/ 0 h 162"/>
                  <a:gd name="T78" fmla="*/ 0 w 102"/>
                  <a:gd name="T79" fmla="*/ 0 h 162"/>
                  <a:gd name="T80" fmla="*/ 0 w 102"/>
                  <a:gd name="T81" fmla="*/ 0 h 162"/>
                  <a:gd name="T82" fmla="*/ 0 w 102"/>
                  <a:gd name="T83" fmla="*/ 0 h 162"/>
                  <a:gd name="T84" fmla="*/ 0 w 102"/>
                  <a:gd name="T85" fmla="*/ 0 h 162"/>
                  <a:gd name="T86" fmla="*/ 0 w 102"/>
                  <a:gd name="T87" fmla="*/ 0 h 162"/>
                  <a:gd name="T88" fmla="*/ 0 w 102"/>
                  <a:gd name="T89" fmla="*/ 0 h 162"/>
                  <a:gd name="T90" fmla="*/ 0 w 102"/>
                  <a:gd name="T91" fmla="*/ 0 h 162"/>
                  <a:gd name="T92" fmla="*/ 0 w 102"/>
                  <a:gd name="T93" fmla="*/ 0 h 162"/>
                  <a:gd name="T94" fmla="*/ 0 w 102"/>
                  <a:gd name="T95" fmla="*/ 0 h 162"/>
                  <a:gd name="T96" fmla="*/ 0 w 102"/>
                  <a:gd name="T97" fmla="*/ 0 h 162"/>
                  <a:gd name="T98" fmla="*/ 0 w 102"/>
                  <a:gd name="T99" fmla="*/ 0 h 162"/>
                  <a:gd name="T100" fmla="*/ 0 w 102"/>
                  <a:gd name="T101" fmla="*/ 0 h 162"/>
                  <a:gd name="T102" fmla="*/ 0 w 102"/>
                  <a:gd name="T103" fmla="*/ 0 h 162"/>
                  <a:gd name="T104" fmla="*/ 0 w 102"/>
                  <a:gd name="T105" fmla="*/ 0 h 162"/>
                  <a:gd name="T106" fmla="*/ 0 w 102"/>
                  <a:gd name="T107" fmla="*/ 0 h 162"/>
                  <a:gd name="T108" fmla="*/ 0 w 102"/>
                  <a:gd name="T109" fmla="*/ 0 h 162"/>
                  <a:gd name="T110" fmla="*/ 0 w 102"/>
                  <a:gd name="T111" fmla="*/ 0 h 162"/>
                  <a:gd name="T112" fmla="*/ 0 w 102"/>
                  <a:gd name="T113" fmla="*/ 0 h 162"/>
                  <a:gd name="T114" fmla="*/ 0 w 102"/>
                  <a:gd name="T115" fmla="*/ 0 h 162"/>
                  <a:gd name="T116" fmla="*/ 0 w 102"/>
                  <a:gd name="T117" fmla="*/ 0 h 162"/>
                  <a:gd name="T118" fmla="*/ 0 w 102"/>
                  <a:gd name="T119" fmla="*/ 0 h 162"/>
                  <a:gd name="T120" fmla="*/ 0 w 102"/>
                  <a:gd name="T121" fmla="*/ 0 h 162"/>
                  <a:gd name="T122" fmla="*/ 0 w 102"/>
                  <a:gd name="T123" fmla="*/ 0 h 16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02" h="162">
                    <a:moveTo>
                      <a:pt x="102" y="21"/>
                    </a:moveTo>
                    <a:lnTo>
                      <a:pt x="102" y="20"/>
                    </a:lnTo>
                    <a:lnTo>
                      <a:pt x="102" y="19"/>
                    </a:lnTo>
                    <a:lnTo>
                      <a:pt x="102" y="18"/>
                    </a:lnTo>
                    <a:lnTo>
                      <a:pt x="102" y="17"/>
                    </a:lnTo>
                    <a:lnTo>
                      <a:pt x="102" y="16"/>
                    </a:lnTo>
                    <a:lnTo>
                      <a:pt x="102" y="15"/>
                    </a:lnTo>
                    <a:lnTo>
                      <a:pt x="102" y="14"/>
                    </a:lnTo>
                    <a:lnTo>
                      <a:pt x="102" y="13"/>
                    </a:lnTo>
                    <a:lnTo>
                      <a:pt x="102" y="12"/>
                    </a:lnTo>
                    <a:lnTo>
                      <a:pt x="101" y="10"/>
                    </a:lnTo>
                    <a:lnTo>
                      <a:pt x="101" y="7"/>
                    </a:lnTo>
                    <a:lnTo>
                      <a:pt x="100" y="7"/>
                    </a:lnTo>
                    <a:lnTo>
                      <a:pt x="100" y="6"/>
                    </a:lnTo>
                    <a:lnTo>
                      <a:pt x="100" y="5"/>
                    </a:lnTo>
                    <a:lnTo>
                      <a:pt x="99" y="4"/>
                    </a:lnTo>
                    <a:lnTo>
                      <a:pt x="98" y="3"/>
                    </a:lnTo>
                    <a:lnTo>
                      <a:pt x="98" y="2"/>
                    </a:lnTo>
                    <a:lnTo>
                      <a:pt x="97" y="2"/>
                    </a:lnTo>
                    <a:lnTo>
                      <a:pt x="97" y="1"/>
                    </a:lnTo>
                    <a:lnTo>
                      <a:pt x="96" y="1"/>
                    </a:lnTo>
                    <a:lnTo>
                      <a:pt x="94" y="0"/>
                    </a:lnTo>
                    <a:lnTo>
                      <a:pt x="93" y="0"/>
                    </a:lnTo>
                    <a:lnTo>
                      <a:pt x="92" y="0"/>
                    </a:lnTo>
                    <a:lnTo>
                      <a:pt x="91" y="0"/>
                    </a:lnTo>
                    <a:lnTo>
                      <a:pt x="89" y="0"/>
                    </a:lnTo>
                    <a:lnTo>
                      <a:pt x="87" y="0"/>
                    </a:lnTo>
                    <a:lnTo>
                      <a:pt x="86" y="0"/>
                    </a:lnTo>
                    <a:lnTo>
                      <a:pt x="84" y="0"/>
                    </a:lnTo>
                    <a:lnTo>
                      <a:pt x="81" y="0"/>
                    </a:lnTo>
                    <a:lnTo>
                      <a:pt x="77" y="0"/>
                    </a:lnTo>
                    <a:lnTo>
                      <a:pt x="74" y="0"/>
                    </a:lnTo>
                    <a:lnTo>
                      <a:pt x="71" y="0"/>
                    </a:lnTo>
                    <a:lnTo>
                      <a:pt x="69" y="0"/>
                    </a:lnTo>
                    <a:lnTo>
                      <a:pt x="67" y="0"/>
                    </a:lnTo>
                    <a:lnTo>
                      <a:pt x="66" y="0"/>
                    </a:lnTo>
                    <a:lnTo>
                      <a:pt x="64" y="0"/>
                    </a:lnTo>
                    <a:lnTo>
                      <a:pt x="62" y="1"/>
                    </a:lnTo>
                    <a:lnTo>
                      <a:pt x="60" y="1"/>
                    </a:lnTo>
                    <a:lnTo>
                      <a:pt x="59" y="1"/>
                    </a:lnTo>
                    <a:lnTo>
                      <a:pt x="57" y="2"/>
                    </a:lnTo>
                    <a:lnTo>
                      <a:pt x="56" y="2"/>
                    </a:lnTo>
                    <a:lnTo>
                      <a:pt x="54" y="3"/>
                    </a:lnTo>
                    <a:lnTo>
                      <a:pt x="53" y="3"/>
                    </a:lnTo>
                    <a:lnTo>
                      <a:pt x="51" y="4"/>
                    </a:lnTo>
                    <a:lnTo>
                      <a:pt x="50" y="5"/>
                    </a:lnTo>
                    <a:lnTo>
                      <a:pt x="48" y="5"/>
                    </a:lnTo>
                    <a:lnTo>
                      <a:pt x="47" y="6"/>
                    </a:lnTo>
                    <a:lnTo>
                      <a:pt x="45" y="7"/>
                    </a:lnTo>
                    <a:lnTo>
                      <a:pt x="44" y="9"/>
                    </a:lnTo>
                    <a:lnTo>
                      <a:pt x="42" y="10"/>
                    </a:lnTo>
                    <a:lnTo>
                      <a:pt x="41" y="11"/>
                    </a:lnTo>
                    <a:lnTo>
                      <a:pt x="40" y="12"/>
                    </a:lnTo>
                    <a:lnTo>
                      <a:pt x="38" y="15"/>
                    </a:lnTo>
                    <a:lnTo>
                      <a:pt x="37" y="16"/>
                    </a:lnTo>
                    <a:lnTo>
                      <a:pt x="36" y="17"/>
                    </a:lnTo>
                    <a:lnTo>
                      <a:pt x="35" y="18"/>
                    </a:lnTo>
                    <a:lnTo>
                      <a:pt x="34" y="19"/>
                    </a:lnTo>
                    <a:lnTo>
                      <a:pt x="33" y="20"/>
                    </a:lnTo>
                    <a:lnTo>
                      <a:pt x="32" y="22"/>
                    </a:lnTo>
                    <a:lnTo>
                      <a:pt x="29" y="26"/>
                    </a:lnTo>
                    <a:lnTo>
                      <a:pt x="28" y="28"/>
                    </a:lnTo>
                    <a:lnTo>
                      <a:pt x="26" y="31"/>
                    </a:lnTo>
                    <a:lnTo>
                      <a:pt x="25" y="32"/>
                    </a:lnTo>
                    <a:lnTo>
                      <a:pt x="24" y="34"/>
                    </a:lnTo>
                    <a:lnTo>
                      <a:pt x="24" y="35"/>
                    </a:lnTo>
                    <a:lnTo>
                      <a:pt x="23" y="37"/>
                    </a:lnTo>
                    <a:lnTo>
                      <a:pt x="22" y="38"/>
                    </a:lnTo>
                    <a:lnTo>
                      <a:pt x="22" y="39"/>
                    </a:lnTo>
                    <a:lnTo>
                      <a:pt x="21" y="42"/>
                    </a:lnTo>
                    <a:lnTo>
                      <a:pt x="21" y="43"/>
                    </a:lnTo>
                    <a:lnTo>
                      <a:pt x="20" y="47"/>
                    </a:lnTo>
                    <a:lnTo>
                      <a:pt x="18" y="53"/>
                    </a:lnTo>
                    <a:lnTo>
                      <a:pt x="17" y="60"/>
                    </a:lnTo>
                    <a:lnTo>
                      <a:pt x="12" y="72"/>
                    </a:lnTo>
                    <a:lnTo>
                      <a:pt x="9" y="85"/>
                    </a:lnTo>
                    <a:lnTo>
                      <a:pt x="7" y="92"/>
                    </a:lnTo>
                    <a:lnTo>
                      <a:pt x="6" y="98"/>
                    </a:lnTo>
                    <a:lnTo>
                      <a:pt x="4" y="104"/>
                    </a:lnTo>
                    <a:lnTo>
                      <a:pt x="3" y="108"/>
                    </a:lnTo>
                    <a:lnTo>
                      <a:pt x="2" y="112"/>
                    </a:lnTo>
                    <a:lnTo>
                      <a:pt x="2" y="115"/>
                    </a:lnTo>
                    <a:lnTo>
                      <a:pt x="1" y="118"/>
                    </a:lnTo>
                    <a:lnTo>
                      <a:pt x="1" y="119"/>
                    </a:lnTo>
                    <a:lnTo>
                      <a:pt x="0" y="121"/>
                    </a:lnTo>
                    <a:lnTo>
                      <a:pt x="0" y="122"/>
                    </a:lnTo>
                    <a:lnTo>
                      <a:pt x="0" y="125"/>
                    </a:lnTo>
                    <a:lnTo>
                      <a:pt x="0" y="126"/>
                    </a:lnTo>
                    <a:lnTo>
                      <a:pt x="0" y="128"/>
                    </a:lnTo>
                    <a:lnTo>
                      <a:pt x="0" y="130"/>
                    </a:lnTo>
                    <a:lnTo>
                      <a:pt x="0" y="131"/>
                    </a:lnTo>
                    <a:lnTo>
                      <a:pt x="0" y="133"/>
                    </a:lnTo>
                    <a:lnTo>
                      <a:pt x="0" y="134"/>
                    </a:lnTo>
                    <a:lnTo>
                      <a:pt x="0" y="136"/>
                    </a:lnTo>
                    <a:lnTo>
                      <a:pt x="0" y="137"/>
                    </a:lnTo>
                    <a:lnTo>
                      <a:pt x="0" y="139"/>
                    </a:lnTo>
                    <a:lnTo>
                      <a:pt x="1" y="142"/>
                    </a:lnTo>
                    <a:lnTo>
                      <a:pt x="1" y="143"/>
                    </a:lnTo>
                    <a:lnTo>
                      <a:pt x="2" y="145"/>
                    </a:lnTo>
                    <a:lnTo>
                      <a:pt x="2" y="146"/>
                    </a:lnTo>
                    <a:lnTo>
                      <a:pt x="3" y="148"/>
                    </a:lnTo>
                    <a:lnTo>
                      <a:pt x="3" y="149"/>
                    </a:lnTo>
                    <a:lnTo>
                      <a:pt x="4" y="150"/>
                    </a:lnTo>
                    <a:lnTo>
                      <a:pt x="5" y="151"/>
                    </a:lnTo>
                    <a:lnTo>
                      <a:pt x="5" y="152"/>
                    </a:lnTo>
                    <a:lnTo>
                      <a:pt x="6" y="153"/>
                    </a:lnTo>
                    <a:lnTo>
                      <a:pt x="6" y="154"/>
                    </a:lnTo>
                    <a:lnTo>
                      <a:pt x="7" y="154"/>
                    </a:lnTo>
                    <a:lnTo>
                      <a:pt x="7" y="155"/>
                    </a:lnTo>
                    <a:lnTo>
                      <a:pt x="8" y="157"/>
                    </a:lnTo>
                    <a:lnTo>
                      <a:pt x="9" y="158"/>
                    </a:lnTo>
                    <a:lnTo>
                      <a:pt x="10" y="158"/>
                    </a:lnTo>
                    <a:lnTo>
                      <a:pt x="10" y="159"/>
                    </a:lnTo>
                    <a:lnTo>
                      <a:pt x="11" y="159"/>
                    </a:lnTo>
                    <a:lnTo>
                      <a:pt x="12" y="159"/>
                    </a:lnTo>
                    <a:lnTo>
                      <a:pt x="12" y="160"/>
                    </a:lnTo>
                    <a:lnTo>
                      <a:pt x="14" y="160"/>
                    </a:lnTo>
                    <a:lnTo>
                      <a:pt x="15" y="160"/>
                    </a:lnTo>
                    <a:lnTo>
                      <a:pt x="16" y="161"/>
                    </a:lnTo>
                    <a:lnTo>
                      <a:pt x="17" y="161"/>
                    </a:lnTo>
                    <a:lnTo>
                      <a:pt x="18" y="161"/>
                    </a:lnTo>
                    <a:lnTo>
                      <a:pt x="19" y="161"/>
                    </a:lnTo>
                    <a:lnTo>
                      <a:pt x="20" y="162"/>
                    </a:lnTo>
                    <a:lnTo>
                      <a:pt x="22" y="162"/>
                    </a:lnTo>
                    <a:lnTo>
                      <a:pt x="23" y="162"/>
                    </a:lnTo>
                    <a:lnTo>
                      <a:pt x="25" y="162"/>
                    </a:lnTo>
                    <a:lnTo>
                      <a:pt x="27" y="162"/>
                    </a:lnTo>
                    <a:lnTo>
                      <a:pt x="34" y="162"/>
                    </a:lnTo>
                    <a:lnTo>
                      <a:pt x="35" y="162"/>
                    </a:lnTo>
                    <a:lnTo>
                      <a:pt x="37" y="162"/>
                    </a:lnTo>
                    <a:lnTo>
                      <a:pt x="40" y="162"/>
                    </a:lnTo>
                    <a:lnTo>
                      <a:pt x="42" y="162"/>
                    </a:lnTo>
                    <a:lnTo>
                      <a:pt x="43" y="162"/>
                    </a:lnTo>
                    <a:lnTo>
                      <a:pt x="44" y="162"/>
                    </a:lnTo>
                    <a:lnTo>
                      <a:pt x="45" y="162"/>
                    </a:lnTo>
                    <a:lnTo>
                      <a:pt x="47" y="162"/>
                    </a:lnTo>
                    <a:lnTo>
                      <a:pt x="48" y="162"/>
                    </a:lnTo>
                    <a:lnTo>
                      <a:pt x="48" y="161"/>
                    </a:lnTo>
                    <a:lnTo>
                      <a:pt x="49" y="161"/>
                    </a:lnTo>
                    <a:lnTo>
                      <a:pt x="50" y="161"/>
                    </a:lnTo>
                    <a:lnTo>
                      <a:pt x="51" y="160"/>
                    </a:lnTo>
                    <a:lnTo>
                      <a:pt x="52" y="160"/>
                    </a:lnTo>
                    <a:lnTo>
                      <a:pt x="53" y="160"/>
                    </a:lnTo>
                    <a:lnTo>
                      <a:pt x="53" y="159"/>
                    </a:lnTo>
                    <a:lnTo>
                      <a:pt x="55" y="158"/>
                    </a:lnTo>
                    <a:lnTo>
                      <a:pt x="56" y="157"/>
                    </a:lnTo>
                    <a:lnTo>
                      <a:pt x="57" y="155"/>
                    </a:lnTo>
                    <a:lnTo>
                      <a:pt x="58" y="154"/>
                    </a:lnTo>
                    <a:lnTo>
                      <a:pt x="60" y="153"/>
                    </a:lnTo>
                    <a:lnTo>
                      <a:pt x="61" y="152"/>
                    </a:lnTo>
                    <a:lnTo>
                      <a:pt x="62" y="151"/>
                    </a:lnTo>
                    <a:lnTo>
                      <a:pt x="64" y="150"/>
                    </a:lnTo>
                    <a:lnTo>
                      <a:pt x="65" y="148"/>
                    </a:lnTo>
                    <a:lnTo>
                      <a:pt x="66" y="147"/>
                    </a:lnTo>
                    <a:lnTo>
                      <a:pt x="66" y="146"/>
                    </a:lnTo>
                    <a:lnTo>
                      <a:pt x="67" y="144"/>
                    </a:lnTo>
                    <a:lnTo>
                      <a:pt x="68" y="143"/>
                    </a:lnTo>
                    <a:lnTo>
                      <a:pt x="69" y="142"/>
                    </a:lnTo>
                    <a:lnTo>
                      <a:pt x="69" y="139"/>
                    </a:lnTo>
                    <a:lnTo>
                      <a:pt x="70" y="138"/>
                    </a:lnTo>
                    <a:lnTo>
                      <a:pt x="71" y="136"/>
                    </a:lnTo>
                    <a:lnTo>
                      <a:pt x="71" y="135"/>
                    </a:lnTo>
                    <a:lnTo>
                      <a:pt x="72" y="133"/>
                    </a:lnTo>
                    <a:lnTo>
                      <a:pt x="72" y="132"/>
                    </a:lnTo>
                    <a:lnTo>
                      <a:pt x="73" y="130"/>
                    </a:lnTo>
                    <a:lnTo>
                      <a:pt x="73" y="129"/>
                    </a:lnTo>
                    <a:lnTo>
                      <a:pt x="74" y="126"/>
                    </a:lnTo>
                    <a:lnTo>
                      <a:pt x="75" y="122"/>
                    </a:lnTo>
                    <a:lnTo>
                      <a:pt x="76" y="119"/>
                    </a:lnTo>
                    <a:lnTo>
                      <a:pt x="77" y="113"/>
                    </a:lnTo>
                    <a:lnTo>
                      <a:pt x="80" y="105"/>
                    </a:lnTo>
                    <a:lnTo>
                      <a:pt x="81" y="99"/>
                    </a:lnTo>
                    <a:lnTo>
                      <a:pt x="83" y="93"/>
                    </a:lnTo>
                    <a:lnTo>
                      <a:pt x="84" y="86"/>
                    </a:lnTo>
                    <a:lnTo>
                      <a:pt x="86" y="80"/>
                    </a:lnTo>
                    <a:lnTo>
                      <a:pt x="87" y="73"/>
                    </a:lnTo>
                    <a:lnTo>
                      <a:pt x="89" y="67"/>
                    </a:lnTo>
                    <a:lnTo>
                      <a:pt x="91" y="61"/>
                    </a:lnTo>
                    <a:lnTo>
                      <a:pt x="93" y="54"/>
                    </a:lnTo>
                    <a:lnTo>
                      <a:pt x="94" y="47"/>
                    </a:lnTo>
                    <a:lnTo>
                      <a:pt x="97" y="40"/>
                    </a:lnTo>
                    <a:lnTo>
                      <a:pt x="98" y="37"/>
                    </a:lnTo>
                    <a:lnTo>
                      <a:pt x="99" y="34"/>
                    </a:lnTo>
                    <a:lnTo>
                      <a:pt x="100" y="31"/>
                    </a:lnTo>
                    <a:lnTo>
                      <a:pt x="100" y="28"/>
                    </a:lnTo>
                    <a:lnTo>
                      <a:pt x="101" y="24"/>
                    </a:lnTo>
                    <a:lnTo>
                      <a:pt x="101" y="22"/>
                    </a:lnTo>
                    <a:lnTo>
                      <a:pt x="102"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72" name="Freeform 52"/>
              <p:cNvSpPr>
                <a:spLocks/>
              </p:cNvSpPr>
              <p:nvPr/>
            </p:nvSpPr>
            <p:spPr bwMode="auto">
              <a:xfrm>
                <a:off x="3088" y="1590"/>
                <a:ext cx="15" cy="23"/>
              </a:xfrm>
              <a:custGeom>
                <a:avLst/>
                <a:gdLst>
                  <a:gd name="T0" fmla="*/ 0 w 102"/>
                  <a:gd name="T1" fmla="*/ 0 h 162"/>
                  <a:gd name="T2" fmla="*/ 0 w 102"/>
                  <a:gd name="T3" fmla="*/ 0 h 162"/>
                  <a:gd name="T4" fmla="*/ 0 w 102"/>
                  <a:gd name="T5" fmla="*/ 0 h 162"/>
                  <a:gd name="T6" fmla="*/ 0 w 102"/>
                  <a:gd name="T7" fmla="*/ 0 h 162"/>
                  <a:gd name="T8" fmla="*/ 0 w 102"/>
                  <a:gd name="T9" fmla="*/ 0 h 162"/>
                  <a:gd name="T10" fmla="*/ 0 w 102"/>
                  <a:gd name="T11" fmla="*/ 0 h 162"/>
                  <a:gd name="T12" fmla="*/ 0 w 102"/>
                  <a:gd name="T13" fmla="*/ 0 h 162"/>
                  <a:gd name="T14" fmla="*/ 0 w 102"/>
                  <a:gd name="T15" fmla="*/ 0 h 162"/>
                  <a:gd name="T16" fmla="*/ 0 w 102"/>
                  <a:gd name="T17" fmla="*/ 0 h 162"/>
                  <a:gd name="T18" fmla="*/ 0 w 102"/>
                  <a:gd name="T19" fmla="*/ 0 h 162"/>
                  <a:gd name="T20" fmla="*/ 0 w 102"/>
                  <a:gd name="T21" fmla="*/ 0 h 162"/>
                  <a:gd name="T22" fmla="*/ 0 w 102"/>
                  <a:gd name="T23" fmla="*/ 0 h 162"/>
                  <a:gd name="T24" fmla="*/ 0 w 102"/>
                  <a:gd name="T25" fmla="*/ 0 h 162"/>
                  <a:gd name="T26" fmla="*/ 0 w 102"/>
                  <a:gd name="T27" fmla="*/ 0 h 162"/>
                  <a:gd name="T28" fmla="*/ 0 w 102"/>
                  <a:gd name="T29" fmla="*/ 0 h 162"/>
                  <a:gd name="T30" fmla="*/ 0 w 102"/>
                  <a:gd name="T31" fmla="*/ 0 h 162"/>
                  <a:gd name="T32" fmla="*/ 0 w 102"/>
                  <a:gd name="T33" fmla="*/ 0 h 162"/>
                  <a:gd name="T34" fmla="*/ 0 w 102"/>
                  <a:gd name="T35" fmla="*/ 0 h 162"/>
                  <a:gd name="T36" fmla="*/ 0 w 102"/>
                  <a:gd name="T37" fmla="*/ 0 h 162"/>
                  <a:gd name="T38" fmla="*/ 0 w 102"/>
                  <a:gd name="T39" fmla="*/ 0 h 162"/>
                  <a:gd name="T40" fmla="*/ 0 w 102"/>
                  <a:gd name="T41" fmla="*/ 0 h 162"/>
                  <a:gd name="T42" fmla="*/ 0 w 102"/>
                  <a:gd name="T43" fmla="*/ 0 h 162"/>
                  <a:gd name="T44" fmla="*/ 0 w 102"/>
                  <a:gd name="T45" fmla="*/ 0 h 162"/>
                  <a:gd name="T46" fmla="*/ 0 w 102"/>
                  <a:gd name="T47" fmla="*/ 0 h 162"/>
                  <a:gd name="T48" fmla="*/ 0 w 102"/>
                  <a:gd name="T49" fmla="*/ 0 h 162"/>
                  <a:gd name="T50" fmla="*/ 0 w 102"/>
                  <a:gd name="T51" fmla="*/ 0 h 162"/>
                  <a:gd name="T52" fmla="*/ 0 w 102"/>
                  <a:gd name="T53" fmla="*/ 0 h 162"/>
                  <a:gd name="T54" fmla="*/ 0 w 102"/>
                  <a:gd name="T55" fmla="*/ 0 h 162"/>
                  <a:gd name="T56" fmla="*/ 0 w 102"/>
                  <a:gd name="T57" fmla="*/ 0 h 162"/>
                  <a:gd name="T58" fmla="*/ 0 w 102"/>
                  <a:gd name="T59" fmla="*/ 0 h 162"/>
                  <a:gd name="T60" fmla="*/ 0 w 102"/>
                  <a:gd name="T61" fmla="*/ 0 h 162"/>
                  <a:gd name="T62" fmla="*/ 0 w 102"/>
                  <a:gd name="T63" fmla="*/ 0 h 162"/>
                  <a:gd name="T64" fmla="*/ 0 w 102"/>
                  <a:gd name="T65" fmla="*/ 0 h 162"/>
                  <a:gd name="T66" fmla="*/ 0 w 102"/>
                  <a:gd name="T67" fmla="*/ 0 h 162"/>
                  <a:gd name="T68" fmla="*/ 0 w 102"/>
                  <a:gd name="T69" fmla="*/ 0 h 162"/>
                  <a:gd name="T70" fmla="*/ 0 w 102"/>
                  <a:gd name="T71" fmla="*/ 0 h 162"/>
                  <a:gd name="T72" fmla="*/ 0 w 102"/>
                  <a:gd name="T73" fmla="*/ 0 h 162"/>
                  <a:gd name="T74" fmla="*/ 0 w 102"/>
                  <a:gd name="T75" fmla="*/ 0 h 162"/>
                  <a:gd name="T76" fmla="*/ 0 w 102"/>
                  <a:gd name="T77" fmla="*/ 0 h 162"/>
                  <a:gd name="T78" fmla="*/ 0 w 102"/>
                  <a:gd name="T79" fmla="*/ 0 h 162"/>
                  <a:gd name="T80" fmla="*/ 0 w 102"/>
                  <a:gd name="T81" fmla="*/ 0 h 162"/>
                  <a:gd name="T82" fmla="*/ 0 w 102"/>
                  <a:gd name="T83" fmla="*/ 0 h 162"/>
                  <a:gd name="T84" fmla="*/ 0 w 102"/>
                  <a:gd name="T85" fmla="*/ 0 h 162"/>
                  <a:gd name="T86" fmla="*/ 0 w 102"/>
                  <a:gd name="T87" fmla="*/ 0 h 162"/>
                  <a:gd name="T88" fmla="*/ 0 w 102"/>
                  <a:gd name="T89" fmla="*/ 0 h 162"/>
                  <a:gd name="T90" fmla="*/ 0 w 102"/>
                  <a:gd name="T91" fmla="*/ 0 h 162"/>
                  <a:gd name="T92" fmla="*/ 0 w 102"/>
                  <a:gd name="T93" fmla="*/ 0 h 162"/>
                  <a:gd name="T94" fmla="*/ 0 w 102"/>
                  <a:gd name="T95" fmla="*/ 0 h 162"/>
                  <a:gd name="T96" fmla="*/ 0 w 102"/>
                  <a:gd name="T97" fmla="*/ 0 h 162"/>
                  <a:gd name="T98" fmla="*/ 0 w 102"/>
                  <a:gd name="T99" fmla="*/ 0 h 162"/>
                  <a:gd name="T100" fmla="*/ 0 w 102"/>
                  <a:gd name="T101" fmla="*/ 0 h 162"/>
                  <a:gd name="T102" fmla="*/ 0 w 102"/>
                  <a:gd name="T103" fmla="*/ 0 h 162"/>
                  <a:gd name="T104" fmla="*/ 0 w 102"/>
                  <a:gd name="T105" fmla="*/ 0 h 162"/>
                  <a:gd name="T106" fmla="*/ 0 w 102"/>
                  <a:gd name="T107" fmla="*/ 0 h 162"/>
                  <a:gd name="T108" fmla="*/ 0 w 102"/>
                  <a:gd name="T109" fmla="*/ 0 h 162"/>
                  <a:gd name="T110" fmla="*/ 0 w 102"/>
                  <a:gd name="T111" fmla="*/ 0 h 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02" h="162">
                    <a:moveTo>
                      <a:pt x="102" y="21"/>
                    </a:moveTo>
                    <a:lnTo>
                      <a:pt x="102" y="20"/>
                    </a:lnTo>
                    <a:lnTo>
                      <a:pt x="102" y="19"/>
                    </a:lnTo>
                    <a:lnTo>
                      <a:pt x="102" y="18"/>
                    </a:lnTo>
                    <a:lnTo>
                      <a:pt x="102" y="17"/>
                    </a:lnTo>
                    <a:lnTo>
                      <a:pt x="102" y="16"/>
                    </a:lnTo>
                    <a:lnTo>
                      <a:pt x="102" y="15"/>
                    </a:lnTo>
                    <a:lnTo>
                      <a:pt x="102" y="13"/>
                    </a:lnTo>
                    <a:lnTo>
                      <a:pt x="102" y="12"/>
                    </a:lnTo>
                    <a:lnTo>
                      <a:pt x="101" y="10"/>
                    </a:lnTo>
                    <a:lnTo>
                      <a:pt x="101" y="7"/>
                    </a:lnTo>
                    <a:lnTo>
                      <a:pt x="100" y="6"/>
                    </a:lnTo>
                    <a:lnTo>
                      <a:pt x="100" y="5"/>
                    </a:lnTo>
                    <a:lnTo>
                      <a:pt x="99" y="4"/>
                    </a:lnTo>
                    <a:lnTo>
                      <a:pt x="99" y="3"/>
                    </a:lnTo>
                    <a:lnTo>
                      <a:pt x="98" y="2"/>
                    </a:lnTo>
                    <a:lnTo>
                      <a:pt x="97" y="1"/>
                    </a:lnTo>
                    <a:lnTo>
                      <a:pt x="95" y="1"/>
                    </a:lnTo>
                    <a:lnTo>
                      <a:pt x="95" y="0"/>
                    </a:lnTo>
                    <a:lnTo>
                      <a:pt x="94" y="0"/>
                    </a:lnTo>
                    <a:lnTo>
                      <a:pt x="93" y="0"/>
                    </a:lnTo>
                    <a:lnTo>
                      <a:pt x="92" y="0"/>
                    </a:lnTo>
                    <a:lnTo>
                      <a:pt x="91" y="0"/>
                    </a:lnTo>
                    <a:lnTo>
                      <a:pt x="89" y="0"/>
                    </a:lnTo>
                    <a:lnTo>
                      <a:pt x="88" y="0"/>
                    </a:lnTo>
                    <a:lnTo>
                      <a:pt x="84" y="0"/>
                    </a:lnTo>
                    <a:lnTo>
                      <a:pt x="81" y="0"/>
                    </a:lnTo>
                    <a:lnTo>
                      <a:pt x="77" y="0"/>
                    </a:lnTo>
                    <a:lnTo>
                      <a:pt x="74" y="0"/>
                    </a:lnTo>
                    <a:lnTo>
                      <a:pt x="71" y="0"/>
                    </a:lnTo>
                    <a:lnTo>
                      <a:pt x="68" y="0"/>
                    </a:lnTo>
                    <a:lnTo>
                      <a:pt x="66" y="0"/>
                    </a:lnTo>
                    <a:lnTo>
                      <a:pt x="64" y="0"/>
                    </a:lnTo>
                    <a:lnTo>
                      <a:pt x="62" y="1"/>
                    </a:lnTo>
                    <a:lnTo>
                      <a:pt x="60" y="1"/>
                    </a:lnTo>
                    <a:lnTo>
                      <a:pt x="59" y="1"/>
                    </a:lnTo>
                    <a:lnTo>
                      <a:pt x="57" y="1"/>
                    </a:lnTo>
                    <a:lnTo>
                      <a:pt x="56" y="2"/>
                    </a:lnTo>
                    <a:lnTo>
                      <a:pt x="54" y="2"/>
                    </a:lnTo>
                    <a:lnTo>
                      <a:pt x="53" y="3"/>
                    </a:lnTo>
                    <a:lnTo>
                      <a:pt x="51" y="4"/>
                    </a:lnTo>
                    <a:lnTo>
                      <a:pt x="50" y="5"/>
                    </a:lnTo>
                    <a:lnTo>
                      <a:pt x="49" y="5"/>
                    </a:lnTo>
                    <a:lnTo>
                      <a:pt x="47" y="6"/>
                    </a:lnTo>
                    <a:lnTo>
                      <a:pt x="45" y="7"/>
                    </a:lnTo>
                    <a:lnTo>
                      <a:pt x="44" y="8"/>
                    </a:lnTo>
                    <a:lnTo>
                      <a:pt x="43" y="10"/>
                    </a:lnTo>
                    <a:lnTo>
                      <a:pt x="40" y="12"/>
                    </a:lnTo>
                    <a:lnTo>
                      <a:pt x="38" y="14"/>
                    </a:lnTo>
                    <a:lnTo>
                      <a:pt x="37" y="16"/>
                    </a:lnTo>
                    <a:lnTo>
                      <a:pt x="36" y="17"/>
                    </a:lnTo>
                    <a:lnTo>
                      <a:pt x="35" y="18"/>
                    </a:lnTo>
                    <a:lnTo>
                      <a:pt x="34" y="19"/>
                    </a:lnTo>
                    <a:lnTo>
                      <a:pt x="33" y="20"/>
                    </a:lnTo>
                    <a:lnTo>
                      <a:pt x="32" y="22"/>
                    </a:lnTo>
                    <a:lnTo>
                      <a:pt x="28" y="28"/>
                    </a:lnTo>
                    <a:lnTo>
                      <a:pt x="26" y="31"/>
                    </a:lnTo>
                    <a:lnTo>
                      <a:pt x="25" y="32"/>
                    </a:lnTo>
                    <a:lnTo>
                      <a:pt x="24" y="34"/>
                    </a:lnTo>
                    <a:lnTo>
                      <a:pt x="24" y="35"/>
                    </a:lnTo>
                    <a:lnTo>
                      <a:pt x="23" y="36"/>
                    </a:lnTo>
                    <a:lnTo>
                      <a:pt x="22" y="38"/>
                    </a:lnTo>
                    <a:lnTo>
                      <a:pt x="22" y="39"/>
                    </a:lnTo>
                    <a:lnTo>
                      <a:pt x="21" y="41"/>
                    </a:lnTo>
                    <a:lnTo>
                      <a:pt x="21" y="43"/>
                    </a:lnTo>
                    <a:lnTo>
                      <a:pt x="20" y="46"/>
                    </a:lnTo>
                    <a:lnTo>
                      <a:pt x="17" y="60"/>
                    </a:lnTo>
                    <a:lnTo>
                      <a:pt x="12" y="72"/>
                    </a:lnTo>
                    <a:lnTo>
                      <a:pt x="9" y="85"/>
                    </a:lnTo>
                    <a:lnTo>
                      <a:pt x="7" y="92"/>
                    </a:lnTo>
                    <a:lnTo>
                      <a:pt x="6" y="98"/>
                    </a:lnTo>
                    <a:lnTo>
                      <a:pt x="4" y="104"/>
                    </a:lnTo>
                    <a:lnTo>
                      <a:pt x="3" y="111"/>
                    </a:lnTo>
                    <a:lnTo>
                      <a:pt x="2" y="114"/>
                    </a:lnTo>
                    <a:lnTo>
                      <a:pt x="1" y="118"/>
                    </a:lnTo>
                    <a:lnTo>
                      <a:pt x="0" y="121"/>
                    </a:lnTo>
                    <a:lnTo>
                      <a:pt x="0" y="122"/>
                    </a:lnTo>
                    <a:lnTo>
                      <a:pt x="0" y="125"/>
                    </a:lnTo>
                    <a:lnTo>
                      <a:pt x="0" y="126"/>
                    </a:lnTo>
                    <a:lnTo>
                      <a:pt x="0" y="128"/>
                    </a:lnTo>
                    <a:lnTo>
                      <a:pt x="0" y="130"/>
                    </a:lnTo>
                    <a:lnTo>
                      <a:pt x="0" y="131"/>
                    </a:lnTo>
                    <a:lnTo>
                      <a:pt x="0" y="133"/>
                    </a:lnTo>
                    <a:lnTo>
                      <a:pt x="0" y="134"/>
                    </a:lnTo>
                    <a:lnTo>
                      <a:pt x="0" y="136"/>
                    </a:lnTo>
                    <a:lnTo>
                      <a:pt x="0" y="137"/>
                    </a:lnTo>
                    <a:lnTo>
                      <a:pt x="1" y="139"/>
                    </a:lnTo>
                    <a:lnTo>
                      <a:pt x="1" y="142"/>
                    </a:lnTo>
                    <a:lnTo>
                      <a:pt x="1" y="143"/>
                    </a:lnTo>
                    <a:lnTo>
                      <a:pt x="2" y="145"/>
                    </a:lnTo>
                    <a:lnTo>
                      <a:pt x="2" y="146"/>
                    </a:lnTo>
                    <a:lnTo>
                      <a:pt x="3" y="147"/>
                    </a:lnTo>
                    <a:lnTo>
                      <a:pt x="4" y="149"/>
                    </a:lnTo>
                    <a:lnTo>
                      <a:pt x="4" y="150"/>
                    </a:lnTo>
                    <a:lnTo>
                      <a:pt x="5" y="152"/>
                    </a:lnTo>
                    <a:lnTo>
                      <a:pt x="6" y="153"/>
                    </a:lnTo>
                    <a:lnTo>
                      <a:pt x="7" y="154"/>
                    </a:lnTo>
                    <a:lnTo>
                      <a:pt x="7" y="155"/>
                    </a:lnTo>
                    <a:lnTo>
                      <a:pt x="8" y="155"/>
                    </a:lnTo>
                    <a:lnTo>
                      <a:pt x="9" y="156"/>
                    </a:lnTo>
                    <a:lnTo>
                      <a:pt x="9" y="158"/>
                    </a:lnTo>
                    <a:lnTo>
                      <a:pt x="10" y="158"/>
                    </a:lnTo>
                    <a:lnTo>
                      <a:pt x="11" y="159"/>
                    </a:lnTo>
                    <a:lnTo>
                      <a:pt x="12" y="159"/>
                    </a:lnTo>
                    <a:lnTo>
                      <a:pt x="14" y="160"/>
                    </a:lnTo>
                    <a:lnTo>
                      <a:pt x="16" y="160"/>
                    </a:lnTo>
                    <a:lnTo>
                      <a:pt x="17" y="161"/>
                    </a:lnTo>
                    <a:lnTo>
                      <a:pt x="19" y="161"/>
                    </a:lnTo>
                    <a:lnTo>
                      <a:pt x="20" y="161"/>
                    </a:lnTo>
                    <a:lnTo>
                      <a:pt x="22" y="162"/>
                    </a:lnTo>
                    <a:lnTo>
                      <a:pt x="24" y="162"/>
                    </a:lnTo>
                    <a:lnTo>
                      <a:pt x="25" y="162"/>
                    </a:lnTo>
                    <a:lnTo>
                      <a:pt x="27" y="162"/>
                    </a:lnTo>
                    <a:lnTo>
                      <a:pt x="34" y="162"/>
                    </a:lnTo>
                    <a:lnTo>
                      <a:pt x="36" y="162"/>
                    </a:lnTo>
                    <a:lnTo>
                      <a:pt x="37" y="162"/>
                    </a:lnTo>
                    <a:lnTo>
                      <a:pt x="40" y="162"/>
                    </a:lnTo>
                    <a:lnTo>
                      <a:pt x="42" y="162"/>
                    </a:lnTo>
                    <a:lnTo>
                      <a:pt x="44" y="162"/>
                    </a:lnTo>
                    <a:lnTo>
                      <a:pt x="45" y="162"/>
                    </a:lnTo>
                    <a:lnTo>
                      <a:pt x="47" y="162"/>
                    </a:lnTo>
                    <a:lnTo>
                      <a:pt x="48" y="161"/>
                    </a:lnTo>
                    <a:lnTo>
                      <a:pt x="49" y="161"/>
                    </a:lnTo>
                    <a:lnTo>
                      <a:pt x="50" y="161"/>
                    </a:lnTo>
                    <a:lnTo>
                      <a:pt x="51" y="161"/>
                    </a:lnTo>
                    <a:lnTo>
                      <a:pt x="52" y="160"/>
                    </a:lnTo>
                    <a:lnTo>
                      <a:pt x="53" y="159"/>
                    </a:lnTo>
                    <a:lnTo>
                      <a:pt x="55" y="158"/>
                    </a:lnTo>
                    <a:lnTo>
                      <a:pt x="56" y="156"/>
                    </a:lnTo>
                    <a:lnTo>
                      <a:pt x="57" y="155"/>
                    </a:lnTo>
                    <a:lnTo>
                      <a:pt x="59" y="154"/>
                    </a:lnTo>
                    <a:lnTo>
                      <a:pt x="60" y="153"/>
                    </a:lnTo>
                    <a:lnTo>
                      <a:pt x="61" y="152"/>
                    </a:lnTo>
                    <a:lnTo>
                      <a:pt x="62" y="151"/>
                    </a:lnTo>
                    <a:lnTo>
                      <a:pt x="64" y="150"/>
                    </a:lnTo>
                    <a:lnTo>
                      <a:pt x="65" y="148"/>
                    </a:lnTo>
                    <a:lnTo>
                      <a:pt x="66" y="147"/>
                    </a:lnTo>
                    <a:lnTo>
                      <a:pt x="67" y="146"/>
                    </a:lnTo>
                    <a:lnTo>
                      <a:pt x="67" y="144"/>
                    </a:lnTo>
                    <a:lnTo>
                      <a:pt x="68" y="143"/>
                    </a:lnTo>
                    <a:lnTo>
                      <a:pt x="69" y="142"/>
                    </a:lnTo>
                    <a:lnTo>
                      <a:pt x="70" y="139"/>
                    </a:lnTo>
                    <a:lnTo>
                      <a:pt x="70" y="138"/>
                    </a:lnTo>
                    <a:lnTo>
                      <a:pt x="71" y="136"/>
                    </a:lnTo>
                    <a:lnTo>
                      <a:pt x="71" y="135"/>
                    </a:lnTo>
                    <a:lnTo>
                      <a:pt x="72" y="132"/>
                    </a:lnTo>
                    <a:lnTo>
                      <a:pt x="73" y="129"/>
                    </a:lnTo>
                    <a:lnTo>
                      <a:pt x="74" y="126"/>
                    </a:lnTo>
                    <a:lnTo>
                      <a:pt x="75" y="122"/>
                    </a:lnTo>
                    <a:lnTo>
                      <a:pt x="76" y="119"/>
                    </a:lnTo>
                    <a:lnTo>
                      <a:pt x="77" y="112"/>
                    </a:lnTo>
                    <a:lnTo>
                      <a:pt x="80" y="105"/>
                    </a:lnTo>
                    <a:lnTo>
                      <a:pt x="81" y="99"/>
                    </a:lnTo>
                    <a:lnTo>
                      <a:pt x="83" y="93"/>
                    </a:lnTo>
                    <a:lnTo>
                      <a:pt x="84" y="86"/>
                    </a:lnTo>
                    <a:lnTo>
                      <a:pt x="86" y="80"/>
                    </a:lnTo>
                    <a:lnTo>
                      <a:pt x="88" y="73"/>
                    </a:lnTo>
                    <a:lnTo>
                      <a:pt x="89" y="67"/>
                    </a:lnTo>
                    <a:lnTo>
                      <a:pt x="91" y="60"/>
                    </a:lnTo>
                    <a:lnTo>
                      <a:pt x="93" y="53"/>
                    </a:lnTo>
                    <a:lnTo>
                      <a:pt x="94" y="47"/>
                    </a:lnTo>
                    <a:lnTo>
                      <a:pt x="97" y="40"/>
                    </a:lnTo>
                    <a:lnTo>
                      <a:pt x="98" y="37"/>
                    </a:lnTo>
                    <a:lnTo>
                      <a:pt x="99" y="34"/>
                    </a:lnTo>
                    <a:lnTo>
                      <a:pt x="100" y="31"/>
                    </a:lnTo>
                    <a:lnTo>
                      <a:pt x="100" y="28"/>
                    </a:lnTo>
                    <a:lnTo>
                      <a:pt x="101" y="24"/>
                    </a:lnTo>
                    <a:lnTo>
                      <a:pt x="101" y="22"/>
                    </a:lnTo>
                    <a:lnTo>
                      <a:pt x="102"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73" name="Freeform 53"/>
              <p:cNvSpPr>
                <a:spLocks/>
              </p:cNvSpPr>
              <p:nvPr/>
            </p:nvSpPr>
            <p:spPr bwMode="auto">
              <a:xfrm>
                <a:off x="3098" y="1609"/>
                <a:ext cx="2" cy="4"/>
              </a:xfrm>
              <a:custGeom>
                <a:avLst/>
                <a:gdLst>
                  <a:gd name="T0" fmla="*/ 0 w 11"/>
                  <a:gd name="T1" fmla="*/ 0 h 34"/>
                  <a:gd name="T2" fmla="*/ 0 w 11"/>
                  <a:gd name="T3" fmla="*/ 0 h 34"/>
                  <a:gd name="T4" fmla="*/ 0 w 11"/>
                  <a:gd name="T5" fmla="*/ 0 h 34"/>
                  <a:gd name="T6" fmla="*/ 0 w 11"/>
                  <a:gd name="T7" fmla="*/ 0 h 34"/>
                  <a:gd name="T8" fmla="*/ 0 w 11"/>
                  <a:gd name="T9" fmla="*/ 0 h 34"/>
                  <a:gd name="T10" fmla="*/ 0 w 11"/>
                  <a:gd name="T11" fmla="*/ 0 h 34"/>
                  <a:gd name="T12" fmla="*/ 0 w 11"/>
                  <a:gd name="T13" fmla="*/ 0 h 34"/>
                  <a:gd name="T14" fmla="*/ 0 w 11"/>
                  <a:gd name="T15" fmla="*/ 0 h 34"/>
                  <a:gd name="T16" fmla="*/ 0 w 11"/>
                  <a:gd name="T17" fmla="*/ 0 h 34"/>
                  <a:gd name="T18" fmla="*/ 0 w 11"/>
                  <a:gd name="T19" fmla="*/ 0 h 34"/>
                  <a:gd name="T20" fmla="*/ 0 w 11"/>
                  <a:gd name="T21" fmla="*/ 0 h 34"/>
                  <a:gd name="T22" fmla="*/ 0 w 11"/>
                  <a:gd name="T23" fmla="*/ 0 h 34"/>
                  <a:gd name="T24" fmla="*/ 0 w 11"/>
                  <a:gd name="T25" fmla="*/ 0 h 34"/>
                  <a:gd name="T26" fmla="*/ 0 w 11"/>
                  <a:gd name="T27" fmla="*/ 0 h 34"/>
                  <a:gd name="T28" fmla="*/ 0 w 11"/>
                  <a:gd name="T29" fmla="*/ 0 h 34"/>
                  <a:gd name="T30" fmla="*/ 0 w 11"/>
                  <a:gd name="T31" fmla="*/ 0 h 34"/>
                  <a:gd name="T32" fmla="*/ 0 w 11"/>
                  <a:gd name="T33" fmla="*/ 0 h 34"/>
                  <a:gd name="T34" fmla="*/ 0 w 11"/>
                  <a:gd name="T35" fmla="*/ 0 h 34"/>
                  <a:gd name="T36" fmla="*/ 0 w 11"/>
                  <a:gd name="T37" fmla="*/ 0 h 34"/>
                  <a:gd name="T38" fmla="*/ 0 w 11"/>
                  <a:gd name="T39" fmla="*/ 0 h 34"/>
                  <a:gd name="T40" fmla="*/ 0 w 11"/>
                  <a:gd name="T41" fmla="*/ 0 h 34"/>
                  <a:gd name="T42" fmla="*/ 0 w 11"/>
                  <a:gd name="T43" fmla="*/ 0 h 34"/>
                  <a:gd name="T44" fmla="*/ 0 w 11"/>
                  <a:gd name="T45" fmla="*/ 0 h 34"/>
                  <a:gd name="T46" fmla="*/ 0 w 11"/>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1" h="34">
                    <a:moveTo>
                      <a:pt x="2" y="0"/>
                    </a:moveTo>
                    <a:lnTo>
                      <a:pt x="1" y="2"/>
                    </a:lnTo>
                    <a:lnTo>
                      <a:pt x="1" y="4"/>
                    </a:lnTo>
                    <a:lnTo>
                      <a:pt x="1" y="6"/>
                    </a:lnTo>
                    <a:lnTo>
                      <a:pt x="0" y="8"/>
                    </a:lnTo>
                    <a:lnTo>
                      <a:pt x="0" y="10"/>
                    </a:lnTo>
                    <a:lnTo>
                      <a:pt x="0" y="11"/>
                    </a:lnTo>
                    <a:lnTo>
                      <a:pt x="0" y="12"/>
                    </a:lnTo>
                    <a:lnTo>
                      <a:pt x="1" y="14"/>
                    </a:lnTo>
                    <a:lnTo>
                      <a:pt x="1" y="15"/>
                    </a:lnTo>
                    <a:lnTo>
                      <a:pt x="1" y="16"/>
                    </a:lnTo>
                    <a:lnTo>
                      <a:pt x="1" y="17"/>
                    </a:lnTo>
                    <a:lnTo>
                      <a:pt x="1" y="18"/>
                    </a:lnTo>
                    <a:lnTo>
                      <a:pt x="2" y="19"/>
                    </a:lnTo>
                    <a:lnTo>
                      <a:pt x="2" y="20"/>
                    </a:lnTo>
                    <a:lnTo>
                      <a:pt x="2" y="21"/>
                    </a:lnTo>
                    <a:lnTo>
                      <a:pt x="3" y="22"/>
                    </a:lnTo>
                    <a:lnTo>
                      <a:pt x="4" y="24"/>
                    </a:lnTo>
                    <a:lnTo>
                      <a:pt x="5" y="26"/>
                    </a:lnTo>
                    <a:lnTo>
                      <a:pt x="8" y="30"/>
                    </a:lnTo>
                    <a:lnTo>
                      <a:pt x="9" y="31"/>
                    </a:lnTo>
                    <a:lnTo>
                      <a:pt x="9" y="32"/>
                    </a:lnTo>
                    <a:lnTo>
                      <a:pt x="10" y="33"/>
                    </a:lnTo>
                    <a:lnTo>
                      <a:pt x="11"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74" name="Line 54"/>
              <p:cNvSpPr>
                <a:spLocks noChangeShapeType="1"/>
              </p:cNvSpPr>
              <p:nvPr/>
            </p:nvSpPr>
            <p:spPr bwMode="auto">
              <a:xfrm flipH="1">
                <a:off x="3119" y="1579"/>
                <a:ext cx="4"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75" name="Line 55"/>
              <p:cNvSpPr>
                <a:spLocks noChangeShapeType="1"/>
              </p:cNvSpPr>
              <p:nvPr/>
            </p:nvSpPr>
            <p:spPr bwMode="auto">
              <a:xfrm flipH="1">
                <a:off x="3113" y="1579"/>
                <a:ext cx="3"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76" name="Freeform 56"/>
              <p:cNvSpPr>
                <a:spLocks/>
              </p:cNvSpPr>
              <p:nvPr/>
            </p:nvSpPr>
            <p:spPr bwMode="auto">
              <a:xfrm>
                <a:off x="2933" y="1456"/>
                <a:ext cx="2" cy="5"/>
              </a:xfrm>
              <a:custGeom>
                <a:avLst/>
                <a:gdLst>
                  <a:gd name="T0" fmla="*/ 0 w 9"/>
                  <a:gd name="T1" fmla="*/ 0 h 34"/>
                  <a:gd name="T2" fmla="*/ 0 w 9"/>
                  <a:gd name="T3" fmla="*/ 0 h 34"/>
                  <a:gd name="T4" fmla="*/ 0 w 9"/>
                  <a:gd name="T5" fmla="*/ 0 h 34"/>
                  <a:gd name="T6" fmla="*/ 0 w 9"/>
                  <a:gd name="T7" fmla="*/ 0 h 34"/>
                  <a:gd name="T8" fmla="*/ 0 w 9"/>
                  <a:gd name="T9" fmla="*/ 0 h 34"/>
                  <a:gd name="T10" fmla="*/ 0 w 9"/>
                  <a:gd name="T11" fmla="*/ 0 h 34"/>
                  <a:gd name="T12" fmla="*/ 0 w 9"/>
                  <a:gd name="T13" fmla="*/ 0 h 34"/>
                  <a:gd name="T14" fmla="*/ 0 w 9"/>
                  <a:gd name="T15" fmla="*/ 0 h 34"/>
                  <a:gd name="T16" fmla="*/ 0 w 9"/>
                  <a:gd name="T17" fmla="*/ 0 h 34"/>
                  <a:gd name="T18" fmla="*/ 0 w 9"/>
                  <a:gd name="T19" fmla="*/ 0 h 34"/>
                  <a:gd name="T20" fmla="*/ 0 w 9"/>
                  <a:gd name="T21" fmla="*/ 0 h 34"/>
                  <a:gd name="T22" fmla="*/ 0 w 9"/>
                  <a:gd name="T23" fmla="*/ 0 h 34"/>
                  <a:gd name="T24" fmla="*/ 0 w 9"/>
                  <a:gd name="T25" fmla="*/ 0 h 34"/>
                  <a:gd name="T26" fmla="*/ 0 w 9"/>
                  <a:gd name="T27" fmla="*/ 0 h 34"/>
                  <a:gd name="T28" fmla="*/ 0 w 9"/>
                  <a:gd name="T29" fmla="*/ 0 h 34"/>
                  <a:gd name="T30" fmla="*/ 0 w 9"/>
                  <a:gd name="T31" fmla="*/ 0 h 34"/>
                  <a:gd name="T32" fmla="*/ 0 w 9"/>
                  <a:gd name="T33" fmla="*/ 0 h 34"/>
                  <a:gd name="T34" fmla="*/ 0 w 9"/>
                  <a:gd name="T35" fmla="*/ 0 h 34"/>
                  <a:gd name="T36" fmla="*/ 0 w 9"/>
                  <a:gd name="T37" fmla="*/ 0 h 34"/>
                  <a:gd name="T38" fmla="*/ 0 w 9"/>
                  <a:gd name="T39" fmla="*/ 0 h 34"/>
                  <a:gd name="T40" fmla="*/ 0 w 9"/>
                  <a:gd name="T41" fmla="*/ 0 h 34"/>
                  <a:gd name="T42" fmla="*/ 0 w 9"/>
                  <a:gd name="T43" fmla="*/ 0 h 34"/>
                  <a:gd name="T44" fmla="*/ 0 w 9"/>
                  <a:gd name="T45" fmla="*/ 0 h 34"/>
                  <a:gd name="T46" fmla="*/ 0 w 9"/>
                  <a:gd name="T47" fmla="*/ 0 h 34"/>
                  <a:gd name="T48" fmla="*/ 0 w 9"/>
                  <a:gd name="T49" fmla="*/ 0 h 34"/>
                  <a:gd name="T50" fmla="*/ 0 w 9"/>
                  <a:gd name="T51" fmla="*/ 0 h 34"/>
                  <a:gd name="T52" fmla="*/ 0 w 9"/>
                  <a:gd name="T53" fmla="*/ 0 h 34"/>
                  <a:gd name="T54" fmla="*/ 0 w 9"/>
                  <a:gd name="T55" fmla="*/ 0 h 34"/>
                  <a:gd name="T56" fmla="*/ 0 w 9"/>
                  <a:gd name="T57" fmla="*/ 0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 h="34">
                    <a:moveTo>
                      <a:pt x="1" y="0"/>
                    </a:moveTo>
                    <a:lnTo>
                      <a:pt x="1" y="2"/>
                    </a:lnTo>
                    <a:lnTo>
                      <a:pt x="0" y="3"/>
                    </a:lnTo>
                    <a:lnTo>
                      <a:pt x="0" y="4"/>
                    </a:lnTo>
                    <a:lnTo>
                      <a:pt x="0" y="5"/>
                    </a:lnTo>
                    <a:lnTo>
                      <a:pt x="0" y="6"/>
                    </a:lnTo>
                    <a:lnTo>
                      <a:pt x="0" y="7"/>
                    </a:lnTo>
                    <a:lnTo>
                      <a:pt x="0" y="8"/>
                    </a:lnTo>
                    <a:lnTo>
                      <a:pt x="0" y="10"/>
                    </a:lnTo>
                    <a:lnTo>
                      <a:pt x="0" y="11"/>
                    </a:lnTo>
                    <a:lnTo>
                      <a:pt x="0" y="12"/>
                    </a:lnTo>
                    <a:lnTo>
                      <a:pt x="0" y="13"/>
                    </a:lnTo>
                    <a:lnTo>
                      <a:pt x="0" y="14"/>
                    </a:lnTo>
                    <a:lnTo>
                      <a:pt x="0" y="15"/>
                    </a:lnTo>
                    <a:lnTo>
                      <a:pt x="0" y="16"/>
                    </a:lnTo>
                    <a:lnTo>
                      <a:pt x="0" y="17"/>
                    </a:lnTo>
                    <a:lnTo>
                      <a:pt x="1" y="18"/>
                    </a:lnTo>
                    <a:lnTo>
                      <a:pt x="1" y="19"/>
                    </a:lnTo>
                    <a:lnTo>
                      <a:pt x="1" y="20"/>
                    </a:lnTo>
                    <a:lnTo>
                      <a:pt x="2" y="21"/>
                    </a:lnTo>
                    <a:lnTo>
                      <a:pt x="2" y="22"/>
                    </a:lnTo>
                    <a:lnTo>
                      <a:pt x="3" y="23"/>
                    </a:lnTo>
                    <a:lnTo>
                      <a:pt x="3" y="24"/>
                    </a:lnTo>
                    <a:lnTo>
                      <a:pt x="4" y="27"/>
                    </a:lnTo>
                    <a:lnTo>
                      <a:pt x="6" y="31"/>
                    </a:lnTo>
                    <a:lnTo>
                      <a:pt x="7" y="32"/>
                    </a:lnTo>
                    <a:lnTo>
                      <a:pt x="8" y="32"/>
                    </a:lnTo>
                    <a:lnTo>
                      <a:pt x="8" y="33"/>
                    </a:lnTo>
                    <a:lnTo>
                      <a:pt x="9"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77" name="Freeform 57"/>
              <p:cNvSpPr>
                <a:spLocks/>
              </p:cNvSpPr>
              <p:nvPr/>
            </p:nvSpPr>
            <p:spPr bwMode="auto">
              <a:xfrm>
                <a:off x="2923" y="1438"/>
                <a:ext cx="14" cy="23"/>
              </a:xfrm>
              <a:custGeom>
                <a:avLst/>
                <a:gdLst>
                  <a:gd name="T0" fmla="*/ 0 w 103"/>
                  <a:gd name="T1" fmla="*/ 0 h 162"/>
                  <a:gd name="T2" fmla="*/ 0 w 103"/>
                  <a:gd name="T3" fmla="*/ 0 h 162"/>
                  <a:gd name="T4" fmla="*/ 0 w 103"/>
                  <a:gd name="T5" fmla="*/ 0 h 162"/>
                  <a:gd name="T6" fmla="*/ 0 w 103"/>
                  <a:gd name="T7" fmla="*/ 0 h 162"/>
                  <a:gd name="T8" fmla="*/ 0 w 103"/>
                  <a:gd name="T9" fmla="*/ 0 h 162"/>
                  <a:gd name="T10" fmla="*/ 0 w 103"/>
                  <a:gd name="T11" fmla="*/ 0 h 162"/>
                  <a:gd name="T12" fmla="*/ 0 w 103"/>
                  <a:gd name="T13" fmla="*/ 0 h 162"/>
                  <a:gd name="T14" fmla="*/ 0 w 103"/>
                  <a:gd name="T15" fmla="*/ 0 h 162"/>
                  <a:gd name="T16" fmla="*/ 0 w 103"/>
                  <a:gd name="T17" fmla="*/ 0 h 162"/>
                  <a:gd name="T18" fmla="*/ 0 w 103"/>
                  <a:gd name="T19" fmla="*/ 0 h 162"/>
                  <a:gd name="T20" fmla="*/ 0 w 103"/>
                  <a:gd name="T21" fmla="*/ 0 h 162"/>
                  <a:gd name="T22" fmla="*/ 0 w 103"/>
                  <a:gd name="T23" fmla="*/ 0 h 162"/>
                  <a:gd name="T24" fmla="*/ 0 w 103"/>
                  <a:gd name="T25" fmla="*/ 0 h 162"/>
                  <a:gd name="T26" fmla="*/ 0 w 103"/>
                  <a:gd name="T27" fmla="*/ 0 h 162"/>
                  <a:gd name="T28" fmla="*/ 0 w 103"/>
                  <a:gd name="T29" fmla="*/ 0 h 162"/>
                  <a:gd name="T30" fmla="*/ 0 w 103"/>
                  <a:gd name="T31" fmla="*/ 0 h 162"/>
                  <a:gd name="T32" fmla="*/ 0 w 103"/>
                  <a:gd name="T33" fmla="*/ 0 h 162"/>
                  <a:gd name="T34" fmla="*/ 0 w 103"/>
                  <a:gd name="T35" fmla="*/ 0 h 162"/>
                  <a:gd name="T36" fmla="*/ 0 w 103"/>
                  <a:gd name="T37" fmla="*/ 0 h 162"/>
                  <a:gd name="T38" fmla="*/ 0 w 103"/>
                  <a:gd name="T39" fmla="*/ 0 h 162"/>
                  <a:gd name="T40" fmla="*/ 0 w 103"/>
                  <a:gd name="T41" fmla="*/ 0 h 162"/>
                  <a:gd name="T42" fmla="*/ 0 w 103"/>
                  <a:gd name="T43" fmla="*/ 0 h 162"/>
                  <a:gd name="T44" fmla="*/ 0 w 103"/>
                  <a:gd name="T45" fmla="*/ 0 h 162"/>
                  <a:gd name="T46" fmla="*/ 0 w 103"/>
                  <a:gd name="T47" fmla="*/ 0 h 162"/>
                  <a:gd name="T48" fmla="*/ 0 w 103"/>
                  <a:gd name="T49" fmla="*/ 0 h 162"/>
                  <a:gd name="T50" fmla="*/ 0 w 103"/>
                  <a:gd name="T51" fmla="*/ 0 h 162"/>
                  <a:gd name="T52" fmla="*/ 0 w 103"/>
                  <a:gd name="T53" fmla="*/ 0 h 162"/>
                  <a:gd name="T54" fmla="*/ 0 w 103"/>
                  <a:gd name="T55" fmla="*/ 0 h 162"/>
                  <a:gd name="T56" fmla="*/ 0 w 103"/>
                  <a:gd name="T57" fmla="*/ 0 h 162"/>
                  <a:gd name="T58" fmla="*/ 0 w 103"/>
                  <a:gd name="T59" fmla="*/ 0 h 162"/>
                  <a:gd name="T60" fmla="*/ 0 w 103"/>
                  <a:gd name="T61" fmla="*/ 0 h 162"/>
                  <a:gd name="T62" fmla="*/ 0 w 103"/>
                  <a:gd name="T63" fmla="*/ 0 h 162"/>
                  <a:gd name="T64" fmla="*/ 0 w 103"/>
                  <a:gd name="T65" fmla="*/ 0 h 162"/>
                  <a:gd name="T66" fmla="*/ 0 w 103"/>
                  <a:gd name="T67" fmla="*/ 0 h 162"/>
                  <a:gd name="T68" fmla="*/ 0 w 103"/>
                  <a:gd name="T69" fmla="*/ 0 h 162"/>
                  <a:gd name="T70" fmla="*/ 0 w 103"/>
                  <a:gd name="T71" fmla="*/ 0 h 162"/>
                  <a:gd name="T72" fmla="*/ 0 w 103"/>
                  <a:gd name="T73" fmla="*/ 0 h 162"/>
                  <a:gd name="T74" fmla="*/ 0 w 103"/>
                  <a:gd name="T75" fmla="*/ 0 h 162"/>
                  <a:gd name="T76" fmla="*/ 0 w 103"/>
                  <a:gd name="T77" fmla="*/ 0 h 162"/>
                  <a:gd name="T78" fmla="*/ 0 w 103"/>
                  <a:gd name="T79" fmla="*/ 0 h 162"/>
                  <a:gd name="T80" fmla="*/ 0 w 103"/>
                  <a:gd name="T81" fmla="*/ 0 h 162"/>
                  <a:gd name="T82" fmla="*/ 0 w 103"/>
                  <a:gd name="T83" fmla="*/ 0 h 162"/>
                  <a:gd name="T84" fmla="*/ 0 w 103"/>
                  <a:gd name="T85" fmla="*/ 0 h 162"/>
                  <a:gd name="T86" fmla="*/ 0 w 103"/>
                  <a:gd name="T87" fmla="*/ 0 h 162"/>
                  <a:gd name="T88" fmla="*/ 0 w 103"/>
                  <a:gd name="T89" fmla="*/ 0 h 162"/>
                  <a:gd name="T90" fmla="*/ 0 w 103"/>
                  <a:gd name="T91" fmla="*/ 0 h 162"/>
                  <a:gd name="T92" fmla="*/ 0 w 103"/>
                  <a:gd name="T93" fmla="*/ 0 h 162"/>
                  <a:gd name="T94" fmla="*/ 0 w 103"/>
                  <a:gd name="T95" fmla="*/ 0 h 162"/>
                  <a:gd name="T96" fmla="*/ 0 w 103"/>
                  <a:gd name="T97" fmla="*/ 0 h 162"/>
                  <a:gd name="T98" fmla="*/ 0 w 103"/>
                  <a:gd name="T99" fmla="*/ 0 h 162"/>
                  <a:gd name="T100" fmla="*/ 0 w 103"/>
                  <a:gd name="T101" fmla="*/ 0 h 162"/>
                  <a:gd name="T102" fmla="*/ 0 w 103"/>
                  <a:gd name="T103" fmla="*/ 0 h 162"/>
                  <a:gd name="T104" fmla="*/ 0 w 103"/>
                  <a:gd name="T105" fmla="*/ 0 h 162"/>
                  <a:gd name="T106" fmla="*/ 0 w 103"/>
                  <a:gd name="T107" fmla="*/ 0 h 162"/>
                  <a:gd name="T108" fmla="*/ 0 w 103"/>
                  <a:gd name="T109" fmla="*/ 0 h 162"/>
                  <a:gd name="T110" fmla="*/ 0 w 103"/>
                  <a:gd name="T111" fmla="*/ 0 h 162"/>
                  <a:gd name="T112" fmla="*/ 0 w 103"/>
                  <a:gd name="T113" fmla="*/ 0 h 162"/>
                  <a:gd name="T114" fmla="*/ 0 w 103"/>
                  <a:gd name="T115" fmla="*/ 0 h 162"/>
                  <a:gd name="T116" fmla="*/ 0 w 103"/>
                  <a:gd name="T117" fmla="*/ 0 h 162"/>
                  <a:gd name="T118" fmla="*/ 0 w 103"/>
                  <a:gd name="T119" fmla="*/ 0 h 162"/>
                  <a:gd name="T120" fmla="*/ 0 w 103"/>
                  <a:gd name="T121" fmla="*/ 0 h 162"/>
                  <a:gd name="T122" fmla="*/ 0 w 103"/>
                  <a:gd name="T123" fmla="*/ 0 h 162"/>
                  <a:gd name="T124" fmla="*/ 0 w 103"/>
                  <a:gd name="T125" fmla="*/ 0 h 16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3" h="162">
                    <a:moveTo>
                      <a:pt x="102" y="21"/>
                    </a:moveTo>
                    <a:lnTo>
                      <a:pt x="102" y="20"/>
                    </a:lnTo>
                    <a:lnTo>
                      <a:pt x="103" y="19"/>
                    </a:lnTo>
                    <a:lnTo>
                      <a:pt x="103" y="18"/>
                    </a:lnTo>
                    <a:lnTo>
                      <a:pt x="103" y="17"/>
                    </a:lnTo>
                    <a:lnTo>
                      <a:pt x="103" y="16"/>
                    </a:lnTo>
                    <a:lnTo>
                      <a:pt x="102" y="15"/>
                    </a:lnTo>
                    <a:lnTo>
                      <a:pt x="102" y="14"/>
                    </a:lnTo>
                    <a:lnTo>
                      <a:pt x="102" y="13"/>
                    </a:lnTo>
                    <a:lnTo>
                      <a:pt x="102" y="12"/>
                    </a:lnTo>
                    <a:lnTo>
                      <a:pt x="101" y="10"/>
                    </a:lnTo>
                    <a:lnTo>
                      <a:pt x="101" y="9"/>
                    </a:lnTo>
                    <a:lnTo>
                      <a:pt x="101" y="8"/>
                    </a:lnTo>
                    <a:lnTo>
                      <a:pt x="100" y="7"/>
                    </a:lnTo>
                    <a:lnTo>
                      <a:pt x="100" y="5"/>
                    </a:lnTo>
                    <a:lnTo>
                      <a:pt x="99" y="4"/>
                    </a:lnTo>
                    <a:lnTo>
                      <a:pt x="99" y="3"/>
                    </a:lnTo>
                    <a:lnTo>
                      <a:pt x="98" y="3"/>
                    </a:lnTo>
                    <a:lnTo>
                      <a:pt x="98" y="2"/>
                    </a:lnTo>
                    <a:lnTo>
                      <a:pt x="97" y="2"/>
                    </a:lnTo>
                    <a:lnTo>
                      <a:pt x="97" y="1"/>
                    </a:lnTo>
                    <a:lnTo>
                      <a:pt x="96" y="1"/>
                    </a:lnTo>
                    <a:lnTo>
                      <a:pt x="95" y="1"/>
                    </a:lnTo>
                    <a:lnTo>
                      <a:pt x="94" y="1"/>
                    </a:lnTo>
                    <a:lnTo>
                      <a:pt x="94" y="0"/>
                    </a:lnTo>
                    <a:lnTo>
                      <a:pt x="93" y="0"/>
                    </a:lnTo>
                    <a:lnTo>
                      <a:pt x="92" y="0"/>
                    </a:lnTo>
                    <a:lnTo>
                      <a:pt x="90" y="0"/>
                    </a:lnTo>
                    <a:lnTo>
                      <a:pt x="89" y="0"/>
                    </a:lnTo>
                    <a:lnTo>
                      <a:pt x="86" y="0"/>
                    </a:lnTo>
                    <a:lnTo>
                      <a:pt x="84" y="0"/>
                    </a:lnTo>
                    <a:lnTo>
                      <a:pt x="81" y="0"/>
                    </a:lnTo>
                    <a:lnTo>
                      <a:pt x="78" y="0"/>
                    </a:lnTo>
                    <a:lnTo>
                      <a:pt x="75" y="0"/>
                    </a:lnTo>
                    <a:lnTo>
                      <a:pt x="72" y="0"/>
                    </a:lnTo>
                    <a:lnTo>
                      <a:pt x="69" y="0"/>
                    </a:lnTo>
                    <a:lnTo>
                      <a:pt x="68" y="1"/>
                    </a:lnTo>
                    <a:lnTo>
                      <a:pt x="66" y="1"/>
                    </a:lnTo>
                    <a:lnTo>
                      <a:pt x="65" y="1"/>
                    </a:lnTo>
                    <a:lnTo>
                      <a:pt x="63" y="1"/>
                    </a:lnTo>
                    <a:lnTo>
                      <a:pt x="62" y="1"/>
                    </a:lnTo>
                    <a:lnTo>
                      <a:pt x="60" y="2"/>
                    </a:lnTo>
                    <a:lnTo>
                      <a:pt x="58" y="2"/>
                    </a:lnTo>
                    <a:lnTo>
                      <a:pt x="57" y="2"/>
                    </a:lnTo>
                    <a:lnTo>
                      <a:pt x="55" y="3"/>
                    </a:lnTo>
                    <a:lnTo>
                      <a:pt x="53" y="3"/>
                    </a:lnTo>
                    <a:lnTo>
                      <a:pt x="52" y="4"/>
                    </a:lnTo>
                    <a:lnTo>
                      <a:pt x="50" y="5"/>
                    </a:lnTo>
                    <a:lnTo>
                      <a:pt x="49" y="7"/>
                    </a:lnTo>
                    <a:lnTo>
                      <a:pt x="47" y="8"/>
                    </a:lnTo>
                    <a:lnTo>
                      <a:pt x="46" y="9"/>
                    </a:lnTo>
                    <a:lnTo>
                      <a:pt x="45" y="10"/>
                    </a:lnTo>
                    <a:lnTo>
                      <a:pt x="44" y="11"/>
                    </a:lnTo>
                    <a:lnTo>
                      <a:pt x="43" y="12"/>
                    </a:lnTo>
                    <a:lnTo>
                      <a:pt x="41" y="13"/>
                    </a:lnTo>
                    <a:lnTo>
                      <a:pt x="39" y="15"/>
                    </a:lnTo>
                    <a:lnTo>
                      <a:pt x="37" y="16"/>
                    </a:lnTo>
                    <a:lnTo>
                      <a:pt x="36" y="17"/>
                    </a:lnTo>
                    <a:lnTo>
                      <a:pt x="35" y="18"/>
                    </a:lnTo>
                    <a:lnTo>
                      <a:pt x="34" y="20"/>
                    </a:lnTo>
                    <a:lnTo>
                      <a:pt x="33" y="20"/>
                    </a:lnTo>
                    <a:lnTo>
                      <a:pt x="33" y="21"/>
                    </a:lnTo>
                    <a:lnTo>
                      <a:pt x="32" y="23"/>
                    </a:lnTo>
                    <a:lnTo>
                      <a:pt x="31" y="26"/>
                    </a:lnTo>
                    <a:lnTo>
                      <a:pt x="29" y="29"/>
                    </a:lnTo>
                    <a:lnTo>
                      <a:pt x="27" y="31"/>
                    </a:lnTo>
                    <a:lnTo>
                      <a:pt x="26" y="33"/>
                    </a:lnTo>
                    <a:lnTo>
                      <a:pt x="26" y="34"/>
                    </a:lnTo>
                    <a:lnTo>
                      <a:pt x="25" y="35"/>
                    </a:lnTo>
                    <a:lnTo>
                      <a:pt x="24" y="37"/>
                    </a:lnTo>
                    <a:lnTo>
                      <a:pt x="24" y="38"/>
                    </a:lnTo>
                    <a:lnTo>
                      <a:pt x="23" y="41"/>
                    </a:lnTo>
                    <a:lnTo>
                      <a:pt x="23" y="42"/>
                    </a:lnTo>
                    <a:lnTo>
                      <a:pt x="22" y="44"/>
                    </a:lnTo>
                    <a:lnTo>
                      <a:pt x="20" y="47"/>
                    </a:lnTo>
                    <a:lnTo>
                      <a:pt x="19" y="53"/>
                    </a:lnTo>
                    <a:lnTo>
                      <a:pt x="17" y="60"/>
                    </a:lnTo>
                    <a:lnTo>
                      <a:pt x="14" y="73"/>
                    </a:lnTo>
                    <a:lnTo>
                      <a:pt x="10" y="85"/>
                    </a:lnTo>
                    <a:lnTo>
                      <a:pt x="9" y="93"/>
                    </a:lnTo>
                    <a:lnTo>
                      <a:pt x="7" y="99"/>
                    </a:lnTo>
                    <a:lnTo>
                      <a:pt x="4" y="106"/>
                    </a:lnTo>
                    <a:lnTo>
                      <a:pt x="4" y="109"/>
                    </a:lnTo>
                    <a:lnTo>
                      <a:pt x="3" y="112"/>
                    </a:lnTo>
                    <a:lnTo>
                      <a:pt x="2" y="115"/>
                    </a:lnTo>
                    <a:lnTo>
                      <a:pt x="1" y="118"/>
                    </a:lnTo>
                    <a:lnTo>
                      <a:pt x="1" y="120"/>
                    </a:lnTo>
                    <a:lnTo>
                      <a:pt x="1" y="122"/>
                    </a:lnTo>
                    <a:lnTo>
                      <a:pt x="0" y="124"/>
                    </a:lnTo>
                    <a:lnTo>
                      <a:pt x="0" y="125"/>
                    </a:lnTo>
                    <a:lnTo>
                      <a:pt x="0" y="127"/>
                    </a:lnTo>
                    <a:lnTo>
                      <a:pt x="0" y="128"/>
                    </a:lnTo>
                    <a:lnTo>
                      <a:pt x="0" y="130"/>
                    </a:lnTo>
                    <a:lnTo>
                      <a:pt x="0" y="132"/>
                    </a:lnTo>
                    <a:lnTo>
                      <a:pt x="0" y="133"/>
                    </a:lnTo>
                    <a:lnTo>
                      <a:pt x="0" y="135"/>
                    </a:lnTo>
                    <a:lnTo>
                      <a:pt x="0" y="136"/>
                    </a:lnTo>
                    <a:lnTo>
                      <a:pt x="0" y="139"/>
                    </a:lnTo>
                    <a:lnTo>
                      <a:pt x="1" y="140"/>
                    </a:lnTo>
                    <a:lnTo>
                      <a:pt x="1" y="142"/>
                    </a:lnTo>
                    <a:lnTo>
                      <a:pt x="2" y="143"/>
                    </a:lnTo>
                    <a:lnTo>
                      <a:pt x="2" y="145"/>
                    </a:lnTo>
                    <a:lnTo>
                      <a:pt x="3" y="146"/>
                    </a:lnTo>
                    <a:lnTo>
                      <a:pt x="3" y="148"/>
                    </a:lnTo>
                    <a:lnTo>
                      <a:pt x="4" y="149"/>
                    </a:lnTo>
                    <a:lnTo>
                      <a:pt x="4" y="151"/>
                    </a:lnTo>
                    <a:lnTo>
                      <a:pt x="6" y="151"/>
                    </a:lnTo>
                    <a:lnTo>
                      <a:pt x="6" y="152"/>
                    </a:lnTo>
                    <a:lnTo>
                      <a:pt x="7" y="153"/>
                    </a:lnTo>
                    <a:lnTo>
                      <a:pt x="8" y="155"/>
                    </a:lnTo>
                    <a:lnTo>
                      <a:pt x="8" y="156"/>
                    </a:lnTo>
                    <a:lnTo>
                      <a:pt x="9" y="156"/>
                    </a:lnTo>
                    <a:lnTo>
                      <a:pt x="9" y="157"/>
                    </a:lnTo>
                    <a:lnTo>
                      <a:pt x="10" y="157"/>
                    </a:lnTo>
                    <a:lnTo>
                      <a:pt x="10" y="158"/>
                    </a:lnTo>
                    <a:lnTo>
                      <a:pt x="11" y="158"/>
                    </a:lnTo>
                    <a:lnTo>
                      <a:pt x="12" y="159"/>
                    </a:lnTo>
                    <a:lnTo>
                      <a:pt x="13" y="160"/>
                    </a:lnTo>
                    <a:lnTo>
                      <a:pt x="14" y="160"/>
                    </a:lnTo>
                    <a:lnTo>
                      <a:pt x="15" y="161"/>
                    </a:lnTo>
                    <a:lnTo>
                      <a:pt x="16" y="161"/>
                    </a:lnTo>
                    <a:lnTo>
                      <a:pt x="17" y="161"/>
                    </a:lnTo>
                    <a:lnTo>
                      <a:pt x="18" y="162"/>
                    </a:lnTo>
                    <a:lnTo>
                      <a:pt x="19" y="162"/>
                    </a:lnTo>
                    <a:lnTo>
                      <a:pt x="22" y="162"/>
                    </a:lnTo>
                    <a:lnTo>
                      <a:pt x="23" y="162"/>
                    </a:lnTo>
                    <a:lnTo>
                      <a:pt x="25" y="162"/>
                    </a:lnTo>
                    <a:lnTo>
                      <a:pt x="26" y="162"/>
                    </a:lnTo>
                    <a:lnTo>
                      <a:pt x="28" y="162"/>
                    </a:lnTo>
                    <a:lnTo>
                      <a:pt x="34" y="162"/>
                    </a:lnTo>
                    <a:lnTo>
                      <a:pt x="36" y="162"/>
                    </a:lnTo>
                    <a:lnTo>
                      <a:pt x="37" y="162"/>
                    </a:lnTo>
                    <a:lnTo>
                      <a:pt x="42" y="162"/>
                    </a:lnTo>
                    <a:lnTo>
                      <a:pt x="43" y="162"/>
                    </a:lnTo>
                    <a:lnTo>
                      <a:pt x="45" y="162"/>
                    </a:lnTo>
                    <a:lnTo>
                      <a:pt x="46" y="162"/>
                    </a:lnTo>
                    <a:lnTo>
                      <a:pt x="47" y="162"/>
                    </a:lnTo>
                    <a:lnTo>
                      <a:pt x="48" y="162"/>
                    </a:lnTo>
                    <a:lnTo>
                      <a:pt x="49" y="162"/>
                    </a:lnTo>
                    <a:lnTo>
                      <a:pt x="50" y="161"/>
                    </a:lnTo>
                    <a:lnTo>
                      <a:pt x="51" y="161"/>
                    </a:lnTo>
                    <a:lnTo>
                      <a:pt x="52" y="161"/>
                    </a:lnTo>
                    <a:lnTo>
                      <a:pt x="52" y="160"/>
                    </a:lnTo>
                    <a:lnTo>
                      <a:pt x="53" y="160"/>
                    </a:lnTo>
                    <a:lnTo>
                      <a:pt x="55" y="159"/>
                    </a:lnTo>
                    <a:lnTo>
                      <a:pt x="56" y="159"/>
                    </a:lnTo>
                    <a:lnTo>
                      <a:pt x="57" y="158"/>
                    </a:lnTo>
                    <a:lnTo>
                      <a:pt x="59" y="157"/>
                    </a:lnTo>
                    <a:lnTo>
                      <a:pt x="60" y="156"/>
                    </a:lnTo>
                    <a:lnTo>
                      <a:pt x="61" y="155"/>
                    </a:lnTo>
                    <a:lnTo>
                      <a:pt x="62" y="152"/>
                    </a:lnTo>
                    <a:lnTo>
                      <a:pt x="63" y="151"/>
                    </a:lnTo>
                    <a:lnTo>
                      <a:pt x="64" y="150"/>
                    </a:lnTo>
                    <a:lnTo>
                      <a:pt x="65" y="149"/>
                    </a:lnTo>
                    <a:lnTo>
                      <a:pt x="66" y="147"/>
                    </a:lnTo>
                    <a:lnTo>
                      <a:pt x="67" y="146"/>
                    </a:lnTo>
                    <a:lnTo>
                      <a:pt x="68" y="145"/>
                    </a:lnTo>
                    <a:lnTo>
                      <a:pt x="68" y="143"/>
                    </a:lnTo>
                    <a:lnTo>
                      <a:pt x="69" y="142"/>
                    </a:lnTo>
                    <a:lnTo>
                      <a:pt x="70" y="141"/>
                    </a:lnTo>
                    <a:lnTo>
                      <a:pt x="70" y="139"/>
                    </a:lnTo>
                    <a:lnTo>
                      <a:pt x="72" y="138"/>
                    </a:lnTo>
                    <a:lnTo>
                      <a:pt x="73" y="135"/>
                    </a:lnTo>
                    <a:lnTo>
                      <a:pt x="73" y="134"/>
                    </a:lnTo>
                    <a:lnTo>
                      <a:pt x="74" y="132"/>
                    </a:lnTo>
                    <a:lnTo>
                      <a:pt x="74" y="131"/>
                    </a:lnTo>
                    <a:lnTo>
                      <a:pt x="75" y="129"/>
                    </a:lnTo>
                    <a:lnTo>
                      <a:pt x="76" y="126"/>
                    </a:lnTo>
                    <a:lnTo>
                      <a:pt x="76" y="123"/>
                    </a:lnTo>
                    <a:lnTo>
                      <a:pt x="77" y="119"/>
                    </a:lnTo>
                    <a:lnTo>
                      <a:pt x="79" y="113"/>
                    </a:lnTo>
                    <a:lnTo>
                      <a:pt x="80" y="107"/>
                    </a:lnTo>
                    <a:lnTo>
                      <a:pt x="81" y="100"/>
                    </a:lnTo>
                    <a:lnTo>
                      <a:pt x="83" y="93"/>
                    </a:lnTo>
                    <a:lnTo>
                      <a:pt x="85" y="86"/>
                    </a:lnTo>
                    <a:lnTo>
                      <a:pt x="86" y="80"/>
                    </a:lnTo>
                    <a:lnTo>
                      <a:pt x="89" y="74"/>
                    </a:lnTo>
                    <a:lnTo>
                      <a:pt x="90" y="67"/>
                    </a:lnTo>
                    <a:lnTo>
                      <a:pt x="92" y="61"/>
                    </a:lnTo>
                    <a:lnTo>
                      <a:pt x="94" y="54"/>
                    </a:lnTo>
                    <a:lnTo>
                      <a:pt x="96" y="48"/>
                    </a:lnTo>
                    <a:lnTo>
                      <a:pt x="97" y="42"/>
                    </a:lnTo>
                    <a:lnTo>
                      <a:pt x="98" y="38"/>
                    </a:lnTo>
                    <a:lnTo>
                      <a:pt x="99" y="35"/>
                    </a:lnTo>
                    <a:lnTo>
                      <a:pt x="100" y="32"/>
                    </a:lnTo>
                    <a:lnTo>
                      <a:pt x="100" y="28"/>
                    </a:lnTo>
                    <a:lnTo>
                      <a:pt x="101" y="25"/>
                    </a:lnTo>
                    <a:lnTo>
                      <a:pt x="101" y="24"/>
                    </a:lnTo>
                    <a:lnTo>
                      <a:pt x="102"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78" name="Freeform 58"/>
              <p:cNvSpPr>
                <a:spLocks/>
              </p:cNvSpPr>
              <p:nvPr/>
            </p:nvSpPr>
            <p:spPr bwMode="auto">
              <a:xfrm>
                <a:off x="2942" y="1455"/>
                <a:ext cx="9" cy="11"/>
              </a:xfrm>
              <a:custGeom>
                <a:avLst/>
                <a:gdLst>
                  <a:gd name="T0" fmla="*/ 0 w 64"/>
                  <a:gd name="T1" fmla="*/ 0 h 81"/>
                  <a:gd name="T2" fmla="*/ 0 w 64"/>
                  <a:gd name="T3" fmla="*/ 0 h 81"/>
                  <a:gd name="T4" fmla="*/ 0 w 64"/>
                  <a:gd name="T5" fmla="*/ 0 h 81"/>
                  <a:gd name="T6" fmla="*/ 0 w 64"/>
                  <a:gd name="T7" fmla="*/ 0 h 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4" h="81">
                    <a:moveTo>
                      <a:pt x="22" y="0"/>
                    </a:moveTo>
                    <a:lnTo>
                      <a:pt x="64" y="0"/>
                    </a:lnTo>
                    <a:lnTo>
                      <a:pt x="0" y="81"/>
                    </a:lnTo>
                    <a:lnTo>
                      <a:pt x="43"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79" name="Freeform 59"/>
              <p:cNvSpPr>
                <a:spLocks/>
              </p:cNvSpPr>
              <p:nvPr/>
            </p:nvSpPr>
            <p:spPr bwMode="auto">
              <a:xfrm>
                <a:off x="3037" y="1899"/>
                <a:ext cx="10" cy="17"/>
              </a:xfrm>
              <a:custGeom>
                <a:avLst/>
                <a:gdLst>
                  <a:gd name="T0" fmla="*/ 0 w 75"/>
                  <a:gd name="T1" fmla="*/ 0 h 122"/>
                  <a:gd name="T2" fmla="*/ 0 w 75"/>
                  <a:gd name="T3" fmla="*/ 0 h 122"/>
                  <a:gd name="T4" fmla="*/ 0 w 75"/>
                  <a:gd name="T5" fmla="*/ 0 h 122"/>
                  <a:gd name="T6" fmla="*/ 0 60000 65536"/>
                  <a:gd name="T7" fmla="*/ 0 60000 65536"/>
                  <a:gd name="T8" fmla="*/ 0 60000 65536"/>
                </a:gdLst>
                <a:ahLst/>
                <a:cxnLst>
                  <a:cxn ang="T6">
                    <a:pos x="T0" y="T1"/>
                  </a:cxn>
                  <a:cxn ang="T7">
                    <a:pos x="T2" y="T3"/>
                  </a:cxn>
                  <a:cxn ang="T8">
                    <a:pos x="T4" y="T5"/>
                  </a:cxn>
                </a:cxnLst>
                <a:rect l="0" t="0" r="r" b="b"/>
                <a:pathLst>
                  <a:path w="75" h="122">
                    <a:moveTo>
                      <a:pt x="0" y="122"/>
                    </a:moveTo>
                    <a:lnTo>
                      <a:pt x="10" y="122"/>
                    </a:lnTo>
                    <a:lnTo>
                      <a:pt x="7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80" name="Line 60"/>
              <p:cNvSpPr>
                <a:spLocks noChangeShapeType="1"/>
              </p:cNvSpPr>
              <p:nvPr/>
            </p:nvSpPr>
            <p:spPr bwMode="auto">
              <a:xfrm>
                <a:off x="3041" y="1899"/>
                <a:ext cx="0"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81" name="Freeform 61"/>
              <p:cNvSpPr>
                <a:spLocks/>
              </p:cNvSpPr>
              <p:nvPr/>
            </p:nvSpPr>
            <p:spPr bwMode="auto">
              <a:xfrm>
                <a:off x="2579" y="1729"/>
                <a:ext cx="2" cy="5"/>
              </a:xfrm>
              <a:custGeom>
                <a:avLst/>
                <a:gdLst>
                  <a:gd name="T0" fmla="*/ 0 w 9"/>
                  <a:gd name="T1" fmla="*/ 0 h 33"/>
                  <a:gd name="T2" fmla="*/ 0 w 9"/>
                  <a:gd name="T3" fmla="*/ 0 h 33"/>
                  <a:gd name="T4" fmla="*/ 0 w 9"/>
                  <a:gd name="T5" fmla="*/ 0 h 33"/>
                  <a:gd name="T6" fmla="*/ 0 w 9"/>
                  <a:gd name="T7" fmla="*/ 0 h 33"/>
                  <a:gd name="T8" fmla="*/ 0 w 9"/>
                  <a:gd name="T9" fmla="*/ 0 h 33"/>
                  <a:gd name="T10" fmla="*/ 0 w 9"/>
                  <a:gd name="T11" fmla="*/ 0 h 33"/>
                  <a:gd name="T12" fmla="*/ 0 w 9"/>
                  <a:gd name="T13" fmla="*/ 0 h 33"/>
                  <a:gd name="T14" fmla="*/ 0 w 9"/>
                  <a:gd name="T15" fmla="*/ 0 h 33"/>
                  <a:gd name="T16" fmla="*/ 0 w 9"/>
                  <a:gd name="T17" fmla="*/ 0 h 33"/>
                  <a:gd name="T18" fmla="*/ 0 w 9"/>
                  <a:gd name="T19" fmla="*/ 0 h 33"/>
                  <a:gd name="T20" fmla="*/ 0 w 9"/>
                  <a:gd name="T21" fmla="*/ 0 h 33"/>
                  <a:gd name="T22" fmla="*/ 0 w 9"/>
                  <a:gd name="T23" fmla="*/ 0 h 33"/>
                  <a:gd name="T24" fmla="*/ 0 w 9"/>
                  <a:gd name="T25" fmla="*/ 0 h 33"/>
                  <a:gd name="T26" fmla="*/ 0 w 9"/>
                  <a:gd name="T27" fmla="*/ 0 h 33"/>
                  <a:gd name="T28" fmla="*/ 0 w 9"/>
                  <a:gd name="T29" fmla="*/ 0 h 33"/>
                  <a:gd name="T30" fmla="*/ 0 w 9"/>
                  <a:gd name="T31" fmla="*/ 0 h 33"/>
                  <a:gd name="T32" fmla="*/ 0 w 9"/>
                  <a:gd name="T33" fmla="*/ 0 h 33"/>
                  <a:gd name="T34" fmla="*/ 0 w 9"/>
                  <a:gd name="T35" fmla="*/ 0 h 33"/>
                  <a:gd name="T36" fmla="*/ 0 w 9"/>
                  <a:gd name="T37" fmla="*/ 0 h 33"/>
                  <a:gd name="T38" fmla="*/ 0 w 9"/>
                  <a:gd name="T39" fmla="*/ 0 h 33"/>
                  <a:gd name="T40" fmla="*/ 0 w 9"/>
                  <a:gd name="T41" fmla="*/ 0 h 33"/>
                  <a:gd name="T42" fmla="*/ 0 w 9"/>
                  <a:gd name="T43" fmla="*/ 0 h 33"/>
                  <a:gd name="T44" fmla="*/ 0 w 9"/>
                  <a:gd name="T45" fmla="*/ 0 h 33"/>
                  <a:gd name="T46" fmla="*/ 0 w 9"/>
                  <a:gd name="T47" fmla="*/ 0 h 33"/>
                  <a:gd name="T48" fmla="*/ 0 w 9"/>
                  <a:gd name="T49" fmla="*/ 0 h 33"/>
                  <a:gd name="T50" fmla="*/ 0 w 9"/>
                  <a:gd name="T51" fmla="*/ 0 h 33"/>
                  <a:gd name="T52" fmla="*/ 0 w 9"/>
                  <a:gd name="T53" fmla="*/ 0 h 33"/>
                  <a:gd name="T54" fmla="*/ 0 w 9"/>
                  <a:gd name="T55" fmla="*/ 0 h 33"/>
                  <a:gd name="T56" fmla="*/ 0 w 9"/>
                  <a:gd name="T57" fmla="*/ 0 h 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 h="33">
                    <a:moveTo>
                      <a:pt x="1" y="0"/>
                    </a:moveTo>
                    <a:lnTo>
                      <a:pt x="1" y="1"/>
                    </a:lnTo>
                    <a:lnTo>
                      <a:pt x="0" y="2"/>
                    </a:lnTo>
                    <a:lnTo>
                      <a:pt x="0" y="3"/>
                    </a:lnTo>
                    <a:lnTo>
                      <a:pt x="0" y="4"/>
                    </a:lnTo>
                    <a:lnTo>
                      <a:pt x="0" y="6"/>
                    </a:lnTo>
                    <a:lnTo>
                      <a:pt x="0" y="7"/>
                    </a:lnTo>
                    <a:lnTo>
                      <a:pt x="0" y="8"/>
                    </a:lnTo>
                    <a:lnTo>
                      <a:pt x="0" y="9"/>
                    </a:lnTo>
                    <a:lnTo>
                      <a:pt x="0" y="10"/>
                    </a:lnTo>
                    <a:lnTo>
                      <a:pt x="0" y="11"/>
                    </a:lnTo>
                    <a:lnTo>
                      <a:pt x="0" y="12"/>
                    </a:lnTo>
                    <a:lnTo>
                      <a:pt x="0" y="13"/>
                    </a:lnTo>
                    <a:lnTo>
                      <a:pt x="0" y="14"/>
                    </a:lnTo>
                    <a:lnTo>
                      <a:pt x="0" y="15"/>
                    </a:lnTo>
                    <a:lnTo>
                      <a:pt x="0" y="16"/>
                    </a:lnTo>
                    <a:lnTo>
                      <a:pt x="0" y="17"/>
                    </a:lnTo>
                    <a:lnTo>
                      <a:pt x="1" y="18"/>
                    </a:lnTo>
                    <a:lnTo>
                      <a:pt x="1" y="19"/>
                    </a:lnTo>
                    <a:lnTo>
                      <a:pt x="2" y="20"/>
                    </a:lnTo>
                    <a:lnTo>
                      <a:pt x="2" y="21"/>
                    </a:lnTo>
                    <a:lnTo>
                      <a:pt x="3" y="23"/>
                    </a:lnTo>
                    <a:lnTo>
                      <a:pt x="3" y="24"/>
                    </a:lnTo>
                    <a:lnTo>
                      <a:pt x="4" y="26"/>
                    </a:lnTo>
                    <a:lnTo>
                      <a:pt x="6" y="30"/>
                    </a:lnTo>
                    <a:lnTo>
                      <a:pt x="7" y="31"/>
                    </a:lnTo>
                    <a:lnTo>
                      <a:pt x="8" y="31"/>
                    </a:lnTo>
                    <a:lnTo>
                      <a:pt x="8" y="32"/>
                    </a:lnTo>
                    <a:lnTo>
                      <a:pt x="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82" name="Freeform 62"/>
              <p:cNvSpPr>
                <a:spLocks/>
              </p:cNvSpPr>
              <p:nvPr/>
            </p:nvSpPr>
            <p:spPr bwMode="auto">
              <a:xfrm>
                <a:off x="2569" y="1711"/>
                <a:ext cx="15" cy="23"/>
              </a:xfrm>
              <a:custGeom>
                <a:avLst/>
                <a:gdLst>
                  <a:gd name="T0" fmla="*/ 0 w 104"/>
                  <a:gd name="T1" fmla="*/ 0 h 162"/>
                  <a:gd name="T2" fmla="*/ 0 w 104"/>
                  <a:gd name="T3" fmla="*/ 0 h 162"/>
                  <a:gd name="T4" fmla="*/ 0 w 104"/>
                  <a:gd name="T5" fmla="*/ 0 h 162"/>
                  <a:gd name="T6" fmla="*/ 0 w 104"/>
                  <a:gd name="T7" fmla="*/ 0 h 162"/>
                  <a:gd name="T8" fmla="*/ 0 w 104"/>
                  <a:gd name="T9" fmla="*/ 0 h 162"/>
                  <a:gd name="T10" fmla="*/ 0 w 104"/>
                  <a:gd name="T11" fmla="*/ 0 h 162"/>
                  <a:gd name="T12" fmla="*/ 0 w 104"/>
                  <a:gd name="T13" fmla="*/ 0 h 162"/>
                  <a:gd name="T14" fmla="*/ 0 w 104"/>
                  <a:gd name="T15" fmla="*/ 0 h 162"/>
                  <a:gd name="T16" fmla="*/ 0 w 104"/>
                  <a:gd name="T17" fmla="*/ 0 h 162"/>
                  <a:gd name="T18" fmla="*/ 0 w 104"/>
                  <a:gd name="T19" fmla="*/ 0 h 162"/>
                  <a:gd name="T20" fmla="*/ 0 w 104"/>
                  <a:gd name="T21" fmla="*/ 0 h 162"/>
                  <a:gd name="T22" fmla="*/ 0 w 104"/>
                  <a:gd name="T23" fmla="*/ 0 h 162"/>
                  <a:gd name="T24" fmla="*/ 0 w 104"/>
                  <a:gd name="T25" fmla="*/ 0 h 162"/>
                  <a:gd name="T26" fmla="*/ 0 w 104"/>
                  <a:gd name="T27" fmla="*/ 0 h 162"/>
                  <a:gd name="T28" fmla="*/ 0 w 104"/>
                  <a:gd name="T29" fmla="*/ 0 h 162"/>
                  <a:gd name="T30" fmla="*/ 0 w 104"/>
                  <a:gd name="T31" fmla="*/ 0 h 162"/>
                  <a:gd name="T32" fmla="*/ 0 w 104"/>
                  <a:gd name="T33" fmla="*/ 0 h 162"/>
                  <a:gd name="T34" fmla="*/ 0 w 104"/>
                  <a:gd name="T35" fmla="*/ 0 h 162"/>
                  <a:gd name="T36" fmla="*/ 0 w 104"/>
                  <a:gd name="T37" fmla="*/ 0 h 162"/>
                  <a:gd name="T38" fmla="*/ 0 w 104"/>
                  <a:gd name="T39" fmla="*/ 0 h 162"/>
                  <a:gd name="T40" fmla="*/ 0 w 104"/>
                  <a:gd name="T41" fmla="*/ 0 h 162"/>
                  <a:gd name="T42" fmla="*/ 0 w 104"/>
                  <a:gd name="T43" fmla="*/ 0 h 162"/>
                  <a:gd name="T44" fmla="*/ 0 w 104"/>
                  <a:gd name="T45" fmla="*/ 0 h 162"/>
                  <a:gd name="T46" fmla="*/ 0 w 104"/>
                  <a:gd name="T47" fmla="*/ 0 h 162"/>
                  <a:gd name="T48" fmla="*/ 0 w 104"/>
                  <a:gd name="T49" fmla="*/ 0 h 162"/>
                  <a:gd name="T50" fmla="*/ 0 w 104"/>
                  <a:gd name="T51" fmla="*/ 0 h 162"/>
                  <a:gd name="T52" fmla="*/ 0 w 104"/>
                  <a:gd name="T53" fmla="*/ 0 h 162"/>
                  <a:gd name="T54" fmla="*/ 0 w 104"/>
                  <a:gd name="T55" fmla="*/ 0 h 162"/>
                  <a:gd name="T56" fmla="*/ 0 w 104"/>
                  <a:gd name="T57" fmla="*/ 0 h 162"/>
                  <a:gd name="T58" fmla="*/ 0 w 104"/>
                  <a:gd name="T59" fmla="*/ 0 h 162"/>
                  <a:gd name="T60" fmla="*/ 0 w 104"/>
                  <a:gd name="T61" fmla="*/ 0 h 162"/>
                  <a:gd name="T62" fmla="*/ 0 w 104"/>
                  <a:gd name="T63" fmla="*/ 0 h 162"/>
                  <a:gd name="T64" fmla="*/ 0 w 104"/>
                  <a:gd name="T65" fmla="*/ 0 h 162"/>
                  <a:gd name="T66" fmla="*/ 0 w 104"/>
                  <a:gd name="T67" fmla="*/ 0 h 162"/>
                  <a:gd name="T68" fmla="*/ 0 w 104"/>
                  <a:gd name="T69" fmla="*/ 0 h 162"/>
                  <a:gd name="T70" fmla="*/ 0 w 104"/>
                  <a:gd name="T71" fmla="*/ 0 h 162"/>
                  <a:gd name="T72" fmla="*/ 0 w 104"/>
                  <a:gd name="T73" fmla="*/ 0 h 162"/>
                  <a:gd name="T74" fmla="*/ 0 w 104"/>
                  <a:gd name="T75" fmla="*/ 0 h 162"/>
                  <a:gd name="T76" fmla="*/ 0 w 104"/>
                  <a:gd name="T77" fmla="*/ 0 h 162"/>
                  <a:gd name="T78" fmla="*/ 0 w 104"/>
                  <a:gd name="T79" fmla="*/ 0 h 162"/>
                  <a:gd name="T80" fmla="*/ 0 w 104"/>
                  <a:gd name="T81" fmla="*/ 0 h 162"/>
                  <a:gd name="T82" fmla="*/ 0 w 104"/>
                  <a:gd name="T83" fmla="*/ 0 h 162"/>
                  <a:gd name="T84" fmla="*/ 0 w 104"/>
                  <a:gd name="T85" fmla="*/ 0 h 162"/>
                  <a:gd name="T86" fmla="*/ 0 w 104"/>
                  <a:gd name="T87" fmla="*/ 0 h 162"/>
                  <a:gd name="T88" fmla="*/ 0 w 104"/>
                  <a:gd name="T89" fmla="*/ 0 h 162"/>
                  <a:gd name="T90" fmla="*/ 0 w 104"/>
                  <a:gd name="T91" fmla="*/ 0 h 162"/>
                  <a:gd name="T92" fmla="*/ 0 w 104"/>
                  <a:gd name="T93" fmla="*/ 0 h 162"/>
                  <a:gd name="T94" fmla="*/ 0 w 104"/>
                  <a:gd name="T95" fmla="*/ 0 h 162"/>
                  <a:gd name="T96" fmla="*/ 0 w 104"/>
                  <a:gd name="T97" fmla="*/ 0 h 162"/>
                  <a:gd name="T98" fmla="*/ 0 w 104"/>
                  <a:gd name="T99" fmla="*/ 0 h 162"/>
                  <a:gd name="T100" fmla="*/ 0 w 104"/>
                  <a:gd name="T101" fmla="*/ 0 h 162"/>
                  <a:gd name="T102" fmla="*/ 0 w 104"/>
                  <a:gd name="T103" fmla="*/ 0 h 162"/>
                  <a:gd name="T104" fmla="*/ 0 w 104"/>
                  <a:gd name="T105" fmla="*/ 0 h 162"/>
                  <a:gd name="T106" fmla="*/ 0 w 104"/>
                  <a:gd name="T107" fmla="*/ 0 h 162"/>
                  <a:gd name="T108" fmla="*/ 0 w 104"/>
                  <a:gd name="T109" fmla="*/ 0 h 162"/>
                  <a:gd name="T110" fmla="*/ 0 w 104"/>
                  <a:gd name="T111" fmla="*/ 0 h 162"/>
                  <a:gd name="T112" fmla="*/ 0 w 104"/>
                  <a:gd name="T113" fmla="*/ 0 h 162"/>
                  <a:gd name="T114" fmla="*/ 0 w 104"/>
                  <a:gd name="T115" fmla="*/ 0 h 162"/>
                  <a:gd name="T116" fmla="*/ 0 w 104"/>
                  <a:gd name="T117" fmla="*/ 0 h 162"/>
                  <a:gd name="T118" fmla="*/ 0 w 104"/>
                  <a:gd name="T119" fmla="*/ 0 h 162"/>
                  <a:gd name="T120" fmla="*/ 0 w 104"/>
                  <a:gd name="T121" fmla="*/ 0 h 162"/>
                  <a:gd name="T122" fmla="*/ 0 w 104"/>
                  <a:gd name="T123" fmla="*/ 0 h 16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04" h="162">
                    <a:moveTo>
                      <a:pt x="103" y="22"/>
                    </a:moveTo>
                    <a:lnTo>
                      <a:pt x="103" y="21"/>
                    </a:lnTo>
                    <a:lnTo>
                      <a:pt x="103" y="20"/>
                    </a:lnTo>
                    <a:lnTo>
                      <a:pt x="104" y="18"/>
                    </a:lnTo>
                    <a:lnTo>
                      <a:pt x="104" y="17"/>
                    </a:lnTo>
                    <a:lnTo>
                      <a:pt x="103" y="16"/>
                    </a:lnTo>
                    <a:lnTo>
                      <a:pt x="103" y="15"/>
                    </a:lnTo>
                    <a:lnTo>
                      <a:pt x="103" y="14"/>
                    </a:lnTo>
                    <a:lnTo>
                      <a:pt x="103" y="13"/>
                    </a:lnTo>
                    <a:lnTo>
                      <a:pt x="103" y="12"/>
                    </a:lnTo>
                    <a:lnTo>
                      <a:pt x="102" y="10"/>
                    </a:lnTo>
                    <a:lnTo>
                      <a:pt x="102" y="9"/>
                    </a:lnTo>
                    <a:lnTo>
                      <a:pt x="102" y="8"/>
                    </a:lnTo>
                    <a:lnTo>
                      <a:pt x="100" y="7"/>
                    </a:lnTo>
                    <a:lnTo>
                      <a:pt x="100" y="6"/>
                    </a:lnTo>
                    <a:lnTo>
                      <a:pt x="99" y="5"/>
                    </a:lnTo>
                    <a:lnTo>
                      <a:pt x="99" y="4"/>
                    </a:lnTo>
                    <a:lnTo>
                      <a:pt x="98" y="4"/>
                    </a:lnTo>
                    <a:lnTo>
                      <a:pt x="98" y="2"/>
                    </a:lnTo>
                    <a:lnTo>
                      <a:pt x="97" y="2"/>
                    </a:lnTo>
                    <a:lnTo>
                      <a:pt x="97" y="1"/>
                    </a:lnTo>
                    <a:lnTo>
                      <a:pt x="96" y="1"/>
                    </a:lnTo>
                    <a:lnTo>
                      <a:pt x="95" y="1"/>
                    </a:lnTo>
                    <a:lnTo>
                      <a:pt x="94" y="1"/>
                    </a:lnTo>
                    <a:lnTo>
                      <a:pt x="94" y="0"/>
                    </a:lnTo>
                    <a:lnTo>
                      <a:pt x="93" y="0"/>
                    </a:lnTo>
                    <a:lnTo>
                      <a:pt x="92" y="0"/>
                    </a:lnTo>
                    <a:lnTo>
                      <a:pt x="90" y="0"/>
                    </a:lnTo>
                    <a:lnTo>
                      <a:pt x="89" y="0"/>
                    </a:lnTo>
                    <a:lnTo>
                      <a:pt x="87" y="0"/>
                    </a:lnTo>
                    <a:lnTo>
                      <a:pt x="85" y="0"/>
                    </a:lnTo>
                    <a:lnTo>
                      <a:pt x="81" y="0"/>
                    </a:lnTo>
                    <a:lnTo>
                      <a:pt x="78" y="0"/>
                    </a:lnTo>
                    <a:lnTo>
                      <a:pt x="75" y="0"/>
                    </a:lnTo>
                    <a:lnTo>
                      <a:pt x="72" y="0"/>
                    </a:lnTo>
                    <a:lnTo>
                      <a:pt x="70" y="0"/>
                    </a:lnTo>
                    <a:lnTo>
                      <a:pt x="69" y="1"/>
                    </a:lnTo>
                    <a:lnTo>
                      <a:pt x="66" y="1"/>
                    </a:lnTo>
                    <a:lnTo>
                      <a:pt x="65" y="1"/>
                    </a:lnTo>
                    <a:lnTo>
                      <a:pt x="63" y="1"/>
                    </a:lnTo>
                    <a:lnTo>
                      <a:pt x="61" y="1"/>
                    </a:lnTo>
                    <a:lnTo>
                      <a:pt x="60" y="2"/>
                    </a:lnTo>
                    <a:lnTo>
                      <a:pt x="58" y="2"/>
                    </a:lnTo>
                    <a:lnTo>
                      <a:pt x="57" y="2"/>
                    </a:lnTo>
                    <a:lnTo>
                      <a:pt x="55" y="4"/>
                    </a:lnTo>
                    <a:lnTo>
                      <a:pt x="54" y="5"/>
                    </a:lnTo>
                    <a:lnTo>
                      <a:pt x="52" y="5"/>
                    </a:lnTo>
                    <a:lnTo>
                      <a:pt x="50" y="6"/>
                    </a:lnTo>
                    <a:lnTo>
                      <a:pt x="49" y="7"/>
                    </a:lnTo>
                    <a:lnTo>
                      <a:pt x="47" y="8"/>
                    </a:lnTo>
                    <a:lnTo>
                      <a:pt x="46" y="9"/>
                    </a:lnTo>
                    <a:lnTo>
                      <a:pt x="45" y="10"/>
                    </a:lnTo>
                    <a:lnTo>
                      <a:pt x="44" y="11"/>
                    </a:lnTo>
                    <a:lnTo>
                      <a:pt x="43" y="12"/>
                    </a:lnTo>
                    <a:lnTo>
                      <a:pt x="41" y="13"/>
                    </a:lnTo>
                    <a:lnTo>
                      <a:pt x="39" y="15"/>
                    </a:lnTo>
                    <a:lnTo>
                      <a:pt x="38" y="16"/>
                    </a:lnTo>
                    <a:lnTo>
                      <a:pt x="37" y="17"/>
                    </a:lnTo>
                    <a:lnTo>
                      <a:pt x="36" y="18"/>
                    </a:lnTo>
                    <a:lnTo>
                      <a:pt x="34" y="21"/>
                    </a:lnTo>
                    <a:lnTo>
                      <a:pt x="33" y="21"/>
                    </a:lnTo>
                    <a:lnTo>
                      <a:pt x="33" y="22"/>
                    </a:lnTo>
                    <a:lnTo>
                      <a:pt x="32" y="23"/>
                    </a:lnTo>
                    <a:lnTo>
                      <a:pt x="30" y="26"/>
                    </a:lnTo>
                    <a:lnTo>
                      <a:pt x="29" y="29"/>
                    </a:lnTo>
                    <a:lnTo>
                      <a:pt x="27" y="31"/>
                    </a:lnTo>
                    <a:lnTo>
                      <a:pt x="26" y="33"/>
                    </a:lnTo>
                    <a:lnTo>
                      <a:pt x="26" y="34"/>
                    </a:lnTo>
                    <a:lnTo>
                      <a:pt x="25" y="37"/>
                    </a:lnTo>
                    <a:lnTo>
                      <a:pt x="24" y="38"/>
                    </a:lnTo>
                    <a:lnTo>
                      <a:pt x="24" y="39"/>
                    </a:lnTo>
                    <a:lnTo>
                      <a:pt x="23" y="41"/>
                    </a:lnTo>
                    <a:lnTo>
                      <a:pt x="23" y="42"/>
                    </a:lnTo>
                    <a:lnTo>
                      <a:pt x="22" y="44"/>
                    </a:lnTo>
                    <a:lnTo>
                      <a:pt x="21" y="47"/>
                    </a:lnTo>
                    <a:lnTo>
                      <a:pt x="20" y="54"/>
                    </a:lnTo>
                    <a:lnTo>
                      <a:pt x="17" y="60"/>
                    </a:lnTo>
                    <a:lnTo>
                      <a:pt x="14" y="73"/>
                    </a:lnTo>
                    <a:lnTo>
                      <a:pt x="10" y="87"/>
                    </a:lnTo>
                    <a:lnTo>
                      <a:pt x="9" y="93"/>
                    </a:lnTo>
                    <a:lnTo>
                      <a:pt x="7" y="99"/>
                    </a:lnTo>
                    <a:lnTo>
                      <a:pt x="5" y="106"/>
                    </a:lnTo>
                    <a:lnTo>
                      <a:pt x="4" y="109"/>
                    </a:lnTo>
                    <a:lnTo>
                      <a:pt x="4" y="112"/>
                    </a:lnTo>
                    <a:lnTo>
                      <a:pt x="3" y="115"/>
                    </a:lnTo>
                    <a:lnTo>
                      <a:pt x="1" y="119"/>
                    </a:lnTo>
                    <a:lnTo>
                      <a:pt x="1" y="121"/>
                    </a:lnTo>
                    <a:lnTo>
                      <a:pt x="1" y="122"/>
                    </a:lnTo>
                    <a:lnTo>
                      <a:pt x="0" y="124"/>
                    </a:lnTo>
                    <a:lnTo>
                      <a:pt x="0" y="125"/>
                    </a:lnTo>
                    <a:lnTo>
                      <a:pt x="0" y="127"/>
                    </a:lnTo>
                    <a:lnTo>
                      <a:pt x="0" y="128"/>
                    </a:lnTo>
                    <a:lnTo>
                      <a:pt x="0" y="130"/>
                    </a:lnTo>
                    <a:lnTo>
                      <a:pt x="0" y="132"/>
                    </a:lnTo>
                    <a:lnTo>
                      <a:pt x="0" y="133"/>
                    </a:lnTo>
                    <a:lnTo>
                      <a:pt x="0" y="136"/>
                    </a:lnTo>
                    <a:lnTo>
                      <a:pt x="0" y="137"/>
                    </a:lnTo>
                    <a:lnTo>
                      <a:pt x="0" y="139"/>
                    </a:lnTo>
                    <a:lnTo>
                      <a:pt x="1" y="140"/>
                    </a:lnTo>
                    <a:lnTo>
                      <a:pt x="1" y="142"/>
                    </a:lnTo>
                    <a:lnTo>
                      <a:pt x="1" y="144"/>
                    </a:lnTo>
                    <a:lnTo>
                      <a:pt x="3" y="145"/>
                    </a:lnTo>
                    <a:lnTo>
                      <a:pt x="3" y="147"/>
                    </a:lnTo>
                    <a:lnTo>
                      <a:pt x="4" y="148"/>
                    </a:lnTo>
                    <a:lnTo>
                      <a:pt x="5" y="149"/>
                    </a:lnTo>
                    <a:lnTo>
                      <a:pt x="5" y="152"/>
                    </a:lnTo>
                    <a:lnTo>
                      <a:pt x="6" y="153"/>
                    </a:lnTo>
                    <a:lnTo>
                      <a:pt x="7" y="154"/>
                    </a:lnTo>
                    <a:lnTo>
                      <a:pt x="7" y="155"/>
                    </a:lnTo>
                    <a:lnTo>
                      <a:pt x="8" y="155"/>
                    </a:lnTo>
                    <a:lnTo>
                      <a:pt x="8" y="156"/>
                    </a:lnTo>
                    <a:lnTo>
                      <a:pt x="9" y="156"/>
                    </a:lnTo>
                    <a:lnTo>
                      <a:pt x="9" y="157"/>
                    </a:lnTo>
                    <a:lnTo>
                      <a:pt x="10" y="158"/>
                    </a:lnTo>
                    <a:lnTo>
                      <a:pt x="11" y="159"/>
                    </a:lnTo>
                    <a:lnTo>
                      <a:pt x="12" y="159"/>
                    </a:lnTo>
                    <a:lnTo>
                      <a:pt x="13" y="160"/>
                    </a:lnTo>
                    <a:lnTo>
                      <a:pt x="14" y="160"/>
                    </a:lnTo>
                    <a:lnTo>
                      <a:pt x="15" y="161"/>
                    </a:lnTo>
                    <a:lnTo>
                      <a:pt x="16" y="161"/>
                    </a:lnTo>
                    <a:lnTo>
                      <a:pt x="17" y="161"/>
                    </a:lnTo>
                    <a:lnTo>
                      <a:pt x="18" y="162"/>
                    </a:lnTo>
                    <a:lnTo>
                      <a:pt x="20" y="162"/>
                    </a:lnTo>
                    <a:lnTo>
                      <a:pt x="22" y="162"/>
                    </a:lnTo>
                    <a:lnTo>
                      <a:pt x="23" y="162"/>
                    </a:lnTo>
                    <a:lnTo>
                      <a:pt x="25" y="162"/>
                    </a:lnTo>
                    <a:lnTo>
                      <a:pt x="26" y="162"/>
                    </a:lnTo>
                    <a:lnTo>
                      <a:pt x="28" y="162"/>
                    </a:lnTo>
                    <a:lnTo>
                      <a:pt x="34" y="162"/>
                    </a:lnTo>
                    <a:lnTo>
                      <a:pt x="37" y="162"/>
                    </a:lnTo>
                    <a:lnTo>
                      <a:pt x="38" y="162"/>
                    </a:lnTo>
                    <a:lnTo>
                      <a:pt x="42" y="162"/>
                    </a:lnTo>
                    <a:lnTo>
                      <a:pt x="43" y="162"/>
                    </a:lnTo>
                    <a:lnTo>
                      <a:pt x="45" y="162"/>
                    </a:lnTo>
                    <a:lnTo>
                      <a:pt x="46" y="162"/>
                    </a:lnTo>
                    <a:lnTo>
                      <a:pt x="47" y="162"/>
                    </a:lnTo>
                    <a:lnTo>
                      <a:pt x="48" y="162"/>
                    </a:lnTo>
                    <a:lnTo>
                      <a:pt x="49" y="162"/>
                    </a:lnTo>
                    <a:lnTo>
                      <a:pt x="50" y="161"/>
                    </a:lnTo>
                    <a:lnTo>
                      <a:pt x="52" y="161"/>
                    </a:lnTo>
                    <a:lnTo>
                      <a:pt x="53" y="160"/>
                    </a:lnTo>
                    <a:lnTo>
                      <a:pt x="54" y="160"/>
                    </a:lnTo>
                    <a:lnTo>
                      <a:pt x="55" y="160"/>
                    </a:lnTo>
                    <a:lnTo>
                      <a:pt x="56" y="159"/>
                    </a:lnTo>
                    <a:lnTo>
                      <a:pt x="57" y="158"/>
                    </a:lnTo>
                    <a:lnTo>
                      <a:pt x="59" y="157"/>
                    </a:lnTo>
                    <a:lnTo>
                      <a:pt x="60" y="156"/>
                    </a:lnTo>
                    <a:lnTo>
                      <a:pt x="61" y="155"/>
                    </a:lnTo>
                    <a:lnTo>
                      <a:pt x="62" y="153"/>
                    </a:lnTo>
                    <a:lnTo>
                      <a:pt x="63" y="152"/>
                    </a:lnTo>
                    <a:lnTo>
                      <a:pt x="64" y="150"/>
                    </a:lnTo>
                    <a:lnTo>
                      <a:pt x="65" y="149"/>
                    </a:lnTo>
                    <a:lnTo>
                      <a:pt x="66" y="148"/>
                    </a:lnTo>
                    <a:lnTo>
                      <a:pt x="67" y="146"/>
                    </a:lnTo>
                    <a:lnTo>
                      <a:pt x="69" y="145"/>
                    </a:lnTo>
                    <a:lnTo>
                      <a:pt x="69" y="143"/>
                    </a:lnTo>
                    <a:lnTo>
                      <a:pt x="70" y="142"/>
                    </a:lnTo>
                    <a:lnTo>
                      <a:pt x="71" y="141"/>
                    </a:lnTo>
                    <a:lnTo>
                      <a:pt x="71" y="139"/>
                    </a:lnTo>
                    <a:lnTo>
                      <a:pt x="72" y="138"/>
                    </a:lnTo>
                    <a:lnTo>
                      <a:pt x="73" y="136"/>
                    </a:lnTo>
                    <a:lnTo>
                      <a:pt x="73" y="135"/>
                    </a:lnTo>
                    <a:lnTo>
                      <a:pt x="74" y="132"/>
                    </a:lnTo>
                    <a:lnTo>
                      <a:pt x="74" y="131"/>
                    </a:lnTo>
                    <a:lnTo>
                      <a:pt x="75" y="129"/>
                    </a:lnTo>
                    <a:lnTo>
                      <a:pt x="76" y="126"/>
                    </a:lnTo>
                    <a:lnTo>
                      <a:pt x="76" y="123"/>
                    </a:lnTo>
                    <a:lnTo>
                      <a:pt x="77" y="120"/>
                    </a:lnTo>
                    <a:lnTo>
                      <a:pt x="79" y="113"/>
                    </a:lnTo>
                    <a:lnTo>
                      <a:pt x="80" y="107"/>
                    </a:lnTo>
                    <a:lnTo>
                      <a:pt x="81" y="100"/>
                    </a:lnTo>
                    <a:lnTo>
                      <a:pt x="83" y="94"/>
                    </a:lnTo>
                    <a:lnTo>
                      <a:pt x="86" y="87"/>
                    </a:lnTo>
                    <a:lnTo>
                      <a:pt x="87" y="80"/>
                    </a:lnTo>
                    <a:lnTo>
                      <a:pt x="89" y="74"/>
                    </a:lnTo>
                    <a:lnTo>
                      <a:pt x="90" y="67"/>
                    </a:lnTo>
                    <a:lnTo>
                      <a:pt x="92" y="61"/>
                    </a:lnTo>
                    <a:lnTo>
                      <a:pt x="94" y="55"/>
                    </a:lnTo>
                    <a:lnTo>
                      <a:pt x="96" y="48"/>
                    </a:lnTo>
                    <a:lnTo>
                      <a:pt x="97" y="42"/>
                    </a:lnTo>
                    <a:lnTo>
                      <a:pt x="98" y="39"/>
                    </a:lnTo>
                    <a:lnTo>
                      <a:pt x="99" y="35"/>
                    </a:lnTo>
                    <a:lnTo>
                      <a:pt x="100" y="32"/>
                    </a:lnTo>
                    <a:lnTo>
                      <a:pt x="100" y="29"/>
                    </a:lnTo>
                    <a:lnTo>
                      <a:pt x="102" y="25"/>
                    </a:lnTo>
                    <a:lnTo>
                      <a:pt x="102" y="24"/>
                    </a:lnTo>
                    <a:lnTo>
                      <a:pt x="103" y="2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83" name="Line 63"/>
              <p:cNvSpPr>
                <a:spLocks noChangeShapeType="1"/>
              </p:cNvSpPr>
              <p:nvPr/>
            </p:nvSpPr>
            <p:spPr bwMode="auto">
              <a:xfrm flipV="1">
                <a:off x="2588" y="1728"/>
                <a:ext cx="9"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84" name="Line 64"/>
              <p:cNvSpPr>
                <a:spLocks noChangeShapeType="1"/>
              </p:cNvSpPr>
              <p:nvPr/>
            </p:nvSpPr>
            <p:spPr bwMode="auto">
              <a:xfrm>
                <a:off x="2591" y="1728"/>
                <a:ext cx="3"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85" name="Freeform 65"/>
              <p:cNvSpPr>
                <a:spLocks/>
              </p:cNvSpPr>
              <p:nvPr/>
            </p:nvSpPr>
            <p:spPr bwMode="auto">
              <a:xfrm>
                <a:off x="2593" y="1463"/>
                <a:ext cx="22" cy="22"/>
              </a:xfrm>
              <a:custGeom>
                <a:avLst/>
                <a:gdLst>
                  <a:gd name="T0" fmla="*/ 0 w 154"/>
                  <a:gd name="T1" fmla="*/ 0 h 153"/>
                  <a:gd name="T2" fmla="*/ 0 w 154"/>
                  <a:gd name="T3" fmla="*/ 0 h 153"/>
                  <a:gd name="T4" fmla="*/ 0 w 154"/>
                  <a:gd name="T5" fmla="*/ 0 h 153"/>
                  <a:gd name="T6" fmla="*/ 0 w 154"/>
                  <a:gd name="T7" fmla="*/ 0 h 153"/>
                  <a:gd name="T8" fmla="*/ 0 w 154"/>
                  <a:gd name="T9" fmla="*/ 0 h 153"/>
                  <a:gd name="T10" fmla="*/ 0 w 154"/>
                  <a:gd name="T11" fmla="*/ 0 h 153"/>
                  <a:gd name="T12" fmla="*/ 0 w 154"/>
                  <a:gd name="T13" fmla="*/ 0 h 153"/>
                  <a:gd name="T14" fmla="*/ 0 w 154"/>
                  <a:gd name="T15" fmla="*/ 0 h 153"/>
                  <a:gd name="T16" fmla="*/ 0 w 154"/>
                  <a:gd name="T17" fmla="*/ 0 h 153"/>
                  <a:gd name="T18" fmla="*/ 0 w 154"/>
                  <a:gd name="T19" fmla="*/ 0 h 153"/>
                  <a:gd name="T20" fmla="*/ 0 w 154"/>
                  <a:gd name="T21" fmla="*/ 0 h 153"/>
                  <a:gd name="T22" fmla="*/ 0 w 154"/>
                  <a:gd name="T23" fmla="*/ 0 h 153"/>
                  <a:gd name="T24" fmla="*/ 0 w 154"/>
                  <a:gd name="T25" fmla="*/ 0 h 153"/>
                  <a:gd name="T26" fmla="*/ 0 w 154"/>
                  <a:gd name="T27" fmla="*/ 0 h 153"/>
                  <a:gd name="T28" fmla="*/ 0 w 154"/>
                  <a:gd name="T29" fmla="*/ 0 h 153"/>
                  <a:gd name="T30" fmla="*/ 0 w 154"/>
                  <a:gd name="T31" fmla="*/ 0 h 153"/>
                  <a:gd name="T32" fmla="*/ 0 w 154"/>
                  <a:gd name="T33" fmla="*/ 0 h 153"/>
                  <a:gd name="T34" fmla="*/ 0 w 154"/>
                  <a:gd name="T35" fmla="*/ 0 h 153"/>
                  <a:gd name="T36" fmla="*/ 0 w 154"/>
                  <a:gd name="T37" fmla="*/ 0 h 153"/>
                  <a:gd name="T38" fmla="*/ 0 w 154"/>
                  <a:gd name="T39" fmla="*/ 0 h 153"/>
                  <a:gd name="T40" fmla="*/ 0 w 154"/>
                  <a:gd name="T41" fmla="*/ 0 h 153"/>
                  <a:gd name="T42" fmla="*/ 0 w 154"/>
                  <a:gd name="T43" fmla="*/ 0 h 153"/>
                  <a:gd name="T44" fmla="*/ 0 w 154"/>
                  <a:gd name="T45" fmla="*/ 0 h 153"/>
                  <a:gd name="T46" fmla="*/ 0 w 154"/>
                  <a:gd name="T47" fmla="*/ 0 h 153"/>
                  <a:gd name="T48" fmla="*/ 0 w 154"/>
                  <a:gd name="T49" fmla="*/ 0 h 153"/>
                  <a:gd name="T50" fmla="*/ 0 w 154"/>
                  <a:gd name="T51" fmla="*/ 0 h 153"/>
                  <a:gd name="T52" fmla="*/ 0 w 154"/>
                  <a:gd name="T53" fmla="*/ 0 h 153"/>
                  <a:gd name="T54" fmla="*/ 0 w 154"/>
                  <a:gd name="T55" fmla="*/ 0 h 153"/>
                  <a:gd name="T56" fmla="*/ 0 w 154"/>
                  <a:gd name="T57" fmla="*/ 0 h 153"/>
                  <a:gd name="T58" fmla="*/ 0 w 154"/>
                  <a:gd name="T59" fmla="*/ 0 h 153"/>
                  <a:gd name="T60" fmla="*/ 0 w 154"/>
                  <a:gd name="T61" fmla="*/ 0 h 153"/>
                  <a:gd name="T62" fmla="*/ 0 w 154"/>
                  <a:gd name="T63" fmla="*/ 0 h 153"/>
                  <a:gd name="T64" fmla="*/ 0 w 154"/>
                  <a:gd name="T65" fmla="*/ 0 h 153"/>
                  <a:gd name="T66" fmla="*/ 0 w 154"/>
                  <a:gd name="T67" fmla="*/ 0 h 153"/>
                  <a:gd name="T68" fmla="*/ 0 w 154"/>
                  <a:gd name="T69" fmla="*/ 0 h 153"/>
                  <a:gd name="T70" fmla="*/ 0 w 154"/>
                  <a:gd name="T71" fmla="*/ 0 h 153"/>
                  <a:gd name="T72" fmla="*/ 0 w 154"/>
                  <a:gd name="T73" fmla="*/ 0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4" h="153">
                    <a:moveTo>
                      <a:pt x="154" y="76"/>
                    </a:moveTo>
                    <a:lnTo>
                      <a:pt x="153" y="63"/>
                    </a:lnTo>
                    <a:lnTo>
                      <a:pt x="149" y="50"/>
                    </a:lnTo>
                    <a:lnTo>
                      <a:pt x="144" y="38"/>
                    </a:lnTo>
                    <a:lnTo>
                      <a:pt x="136" y="26"/>
                    </a:lnTo>
                    <a:lnTo>
                      <a:pt x="127" y="18"/>
                    </a:lnTo>
                    <a:lnTo>
                      <a:pt x="116" y="9"/>
                    </a:lnTo>
                    <a:lnTo>
                      <a:pt x="103" y="4"/>
                    </a:lnTo>
                    <a:lnTo>
                      <a:pt x="90" y="1"/>
                    </a:lnTo>
                    <a:lnTo>
                      <a:pt x="78" y="0"/>
                    </a:lnTo>
                    <a:lnTo>
                      <a:pt x="64" y="1"/>
                    </a:lnTo>
                    <a:lnTo>
                      <a:pt x="51" y="4"/>
                    </a:lnTo>
                    <a:lnTo>
                      <a:pt x="38" y="9"/>
                    </a:lnTo>
                    <a:lnTo>
                      <a:pt x="28" y="18"/>
                    </a:lnTo>
                    <a:lnTo>
                      <a:pt x="18" y="26"/>
                    </a:lnTo>
                    <a:lnTo>
                      <a:pt x="10" y="38"/>
                    </a:lnTo>
                    <a:lnTo>
                      <a:pt x="5" y="50"/>
                    </a:lnTo>
                    <a:lnTo>
                      <a:pt x="2" y="63"/>
                    </a:lnTo>
                    <a:lnTo>
                      <a:pt x="0" y="76"/>
                    </a:lnTo>
                    <a:lnTo>
                      <a:pt x="2" y="89"/>
                    </a:lnTo>
                    <a:lnTo>
                      <a:pt x="5" y="103"/>
                    </a:lnTo>
                    <a:lnTo>
                      <a:pt x="10" y="115"/>
                    </a:lnTo>
                    <a:lnTo>
                      <a:pt x="18" y="125"/>
                    </a:lnTo>
                    <a:lnTo>
                      <a:pt x="28" y="135"/>
                    </a:lnTo>
                    <a:lnTo>
                      <a:pt x="38" y="142"/>
                    </a:lnTo>
                    <a:lnTo>
                      <a:pt x="51" y="149"/>
                    </a:lnTo>
                    <a:lnTo>
                      <a:pt x="64" y="152"/>
                    </a:lnTo>
                    <a:lnTo>
                      <a:pt x="78" y="153"/>
                    </a:lnTo>
                    <a:lnTo>
                      <a:pt x="90" y="152"/>
                    </a:lnTo>
                    <a:lnTo>
                      <a:pt x="103" y="149"/>
                    </a:lnTo>
                    <a:lnTo>
                      <a:pt x="116" y="142"/>
                    </a:lnTo>
                    <a:lnTo>
                      <a:pt x="127" y="135"/>
                    </a:lnTo>
                    <a:lnTo>
                      <a:pt x="136" y="125"/>
                    </a:lnTo>
                    <a:lnTo>
                      <a:pt x="144" y="115"/>
                    </a:lnTo>
                    <a:lnTo>
                      <a:pt x="149" y="103"/>
                    </a:lnTo>
                    <a:lnTo>
                      <a:pt x="153" y="89"/>
                    </a:lnTo>
                    <a:lnTo>
                      <a:pt x="154" y="7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86" name="Freeform 66"/>
              <p:cNvSpPr>
                <a:spLocks/>
              </p:cNvSpPr>
              <p:nvPr/>
            </p:nvSpPr>
            <p:spPr bwMode="auto">
              <a:xfrm>
                <a:off x="2722" y="1866"/>
                <a:ext cx="22" cy="22"/>
              </a:xfrm>
              <a:custGeom>
                <a:avLst/>
                <a:gdLst>
                  <a:gd name="T0" fmla="*/ 0 w 154"/>
                  <a:gd name="T1" fmla="*/ 0 h 154"/>
                  <a:gd name="T2" fmla="*/ 0 w 154"/>
                  <a:gd name="T3" fmla="*/ 0 h 154"/>
                  <a:gd name="T4" fmla="*/ 0 w 154"/>
                  <a:gd name="T5" fmla="*/ 0 h 154"/>
                  <a:gd name="T6" fmla="*/ 0 w 154"/>
                  <a:gd name="T7" fmla="*/ 0 h 154"/>
                  <a:gd name="T8" fmla="*/ 0 w 154"/>
                  <a:gd name="T9" fmla="*/ 0 h 154"/>
                  <a:gd name="T10" fmla="*/ 0 w 154"/>
                  <a:gd name="T11" fmla="*/ 0 h 154"/>
                  <a:gd name="T12" fmla="*/ 0 w 154"/>
                  <a:gd name="T13" fmla="*/ 0 h 154"/>
                  <a:gd name="T14" fmla="*/ 0 w 154"/>
                  <a:gd name="T15" fmla="*/ 0 h 154"/>
                  <a:gd name="T16" fmla="*/ 0 w 154"/>
                  <a:gd name="T17" fmla="*/ 0 h 154"/>
                  <a:gd name="T18" fmla="*/ 0 w 154"/>
                  <a:gd name="T19" fmla="*/ 0 h 154"/>
                  <a:gd name="T20" fmla="*/ 0 w 154"/>
                  <a:gd name="T21" fmla="*/ 0 h 154"/>
                  <a:gd name="T22" fmla="*/ 0 w 154"/>
                  <a:gd name="T23" fmla="*/ 0 h 154"/>
                  <a:gd name="T24" fmla="*/ 0 w 154"/>
                  <a:gd name="T25" fmla="*/ 0 h 154"/>
                  <a:gd name="T26" fmla="*/ 0 w 154"/>
                  <a:gd name="T27" fmla="*/ 0 h 154"/>
                  <a:gd name="T28" fmla="*/ 0 w 154"/>
                  <a:gd name="T29" fmla="*/ 0 h 154"/>
                  <a:gd name="T30" fmla="*/ 0 w 154"/>
                  <a:gd name="T31" fmla="*/ 0 h 154"/>
                  <a:gd name="T32" fmla="*/ 0 w 154"/>
                  <a:gd name="T33" fmla="*/ 0 h 154"/>
                  <a:gd name="T34" fmla="*/ 0 w 154"/>
                  <a:gd name="T35" fmla="*/ 0 h 154"/>
                  <a:gd name="T36" fmla="*/ 0 w 154"/>
                  <a:gd name="T37" fmla="*/ 0 h 154"/>
                  <a:gd name="T38" fmla="*/ 0 w 154"/>
                  <a:gd name="T39" fmla="*/ 0 h 154"/>
                  <a:gd name="T40" fmla="*/ 0 w 154"/>
                  <a:gd name="T41" fmla="*/ 0 h 154"/>
                  <a:gd name="T42" fmla="*/ 0 w 154"/>
                  <a:gd name="T43" fmla="*/ 0 h 154"/>
                  <a:gd name="T44" fmla="*/ 0 w 154"/>
                  <a:gd name="T45" fmla="*/ 0 h 154"/>
                  <a:gd name="T46" fmla="*/ 0 w 154"/>
                  <a:gd name="T47" fmla="*/ 0 h 154"/>
                  <a:gd name="T48" fmla="*/ 0 w 154"/>
                  <a:gd name="T49" fmla="*/ 0 h 154"/>
                  <a:gd name="T50" fmla="*/ 0 w 154"/>
                  <a:gd name="T51" fmla="*/ 0 h 154"/>
                  <a:gd name="T52" fmla="*/ 0 w 154"/>
                  <a:gd name="T53" fmla="*/ 0 h 154"/>
                  <a:gd name="T54" fmla="*/ 0 w 154"/>
                  <a:gd name="T55" fmla="*/ 0 h 154"/>
                  <a:gd name="T56" fmla="*/ 0 w 154"/>
                  <a:gd name="T57" fmla="*/ 0 h 154"/>
                  <a:gd name="T58" fmla="*/ 0 w 154"/>
                  <a:gd name="T59" fmla="*/ 0 h 154"/>
                  <a:gd name="T60" fmla="*/ 0 w 154"/>
                  <a:gd name="T61" fmla="*/ 0 h 154"/>
                  <a:gd name="T62" fmla="*/ 0 w 154"/>
                  <a:gd name="T63" fmla="*/ 0 h 154"/>
                  <a:gd name="T64" fmla="*/ 0 w 154"/>
                  <a:gd name="T65" fmla="*/ 0 h 154"/>
                  <a:gd name="T66" fmla="*/ 0 w 154"/>
                  <a:gd name="T67" fmla="*/ 0 h 154"/>
                  <a:gd name="T68" fmla="*/ 0 w 154"/>
                  <a:gd name="T69" fmla="*/ 0 h 154"/>
                  <a:gd name="T70" fmla="*/ 0 w 154"/>
                  <a:gd name="T71" fmla="*/ 0 h 154"/>
                  <a:gd name="T72" fmla="*/ 0 w 154"/>
                  <a:gd name="T73" fmla="*/ 0 h 1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4" h="154">
                    <a:moveTo>
                      <a:pt x="154" y="77"/>
                    </a:moveTo>
                    <a:lnTo>
                      <a:pt x="153" y="63"/>
                    </a:lnTo>
                    <a:lnTo>
                      <a:pt x="149" y="50"/>
                    </a:lnTo>
                    <a:lnTo>
                      <a:pt x="143" y="39"/>
                    </a:lnTo>
                    <a:lnTo>
                      <a:pt x="136" y="28"/>
                    </a:lnTo>
                    <a:lnTo>
                      <a:pt x="126" y="18"/>
                    </a:lnTo>
                    <a:lnTo>
                      <a:pt x="116" y="10"/>
                    </a:lnTo>
                    <a:lnTo>
                      <a:pt x="103" y="5"/>
                    </a:lnTo>
                    <a:lnTo>
                      <a:pt x="90" y="1"/>
                    </a:lnTo>
                    <a:lnTo>
                      <a:pt x="77" y="0"/>
                    </a:lnTo>
                    <a:lnTo>
                      <a:pt x="63" y="1"/>
                    </a:lnTo>
                    <a:lnTo>
                      <a:pt x="51" y="5"/>
                    </a:lnTo>
                    <a:lnTo>
                      <a:pt x="39" y="10"/>
                    </a:lnTo>
                    <a:lnTo>
                      <a:pt x="27" y="18"/>
                    </a:lnTo>
                    <a:lnTo>
                      <a:pt x="18" y="28"/>
                    </a:lnTo>
                    <a:lnTo>
                      <a:pt x="10" y="39"/>
                    </a:lnTo>
                    <a:lnTo>
                      <a:pt x="5" y="50"/>
                    </a:lnTo>
                    <a:lnTo>
                      <a:pt x="2" y="63"/>
                    </a:lnTo>
                    <a:lnTo>
                      <a:pt x="0" y="77"/>
                    </a:lnTo>
                    <a:lnTo>
                      <a:pt x="2" y="90"/>
                    </a:lnTo>
                    <a:lnTo>
                      <a:pt x="5" y="104"/>
                    </a:lnTo>
                    <a:lnTo>
                      <a:pt x="10" y="115"/>
                    </a:lnTo>
                    <a:lnTo>
                      <a:pt x="18" y="126"/>
                    </a:lnTo>
                    <a:lnTo>
                      <a:pt x="27" y="135"/>
                    </a:lnTo>
                    <a:lnTo>
                      <a:pt x="39" y="143"/>
                    </a:lnTo>
                    <a:lnTo>
                      <a:pt x="51" y="149"/>
                    </a:lnTo>
                    <a:lnTo>
                      <a:pt x="63" y="153"/>
                    </a:lnTo>
                    <a:lnTo>
                      <a:pt x="77" y="154"/>
                    </a:lnTo>
                    <a:lnTo>
                      <a:pt x="90" y="153"/>
                    </a:lnTo>
                    <a:lnTo>
                      <a:pt x="103" y="149"/>
                    </a:lnTo>
                    <a:lnTo>
                      <a:pt x="116" y="143"/>
                    </a:lnTo>
                    <a:lnTo>
                      <a:pt x="126" y="135"/>
                    </a:lnTo>
                    <a:lnTo>
                      <a:pt x="136" y="126"/>
                    </a:lnTo>
                    <a:lnTo>
                      <a:pt x="143" y="115"/>
                    </a:lnTo>
                    <a:lnTo>
                      <a:pt x="149" y="104"/>
                    </a:lnTo>
                    <a:lnTo>
                      <a:pt x="153" y="90"/>
                    </a:lnTo>
                    <a:lnTo>
                      <a:pt x="154"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87" name="Freeform 67"/>
              <p:cNvSpPr>
                <a:spLocks/>
              </p:cNvSpPr>
              <p:nvPr/>
            </p:nvSpPr>
            <p:spPr bwMode="auto">
              <a:xfrm>
                <a:off x="2722" y="1591"/>
                <a:ext cx="22" cy="22"/>
              </a:xfrm>
              <a:custGeom>
                <a:avLst/>
                <a:gdLst>
                  <a:gd name="T0" fmla="*/ 0 w 154"/>
                  <a:gd name="T1" fmla="*/ 0 h 155"/>
                  <a:gd name="T2" fmla="*/ 0 w 154"/>
                  <a:gd name="T3" fmla="*/ 0 h 155"/>
                  <a:gd name="T4" fmla="*/ 0 w 154"/>
                  <a:gd name="T5" fmla="*/ 0 h 155"/>
                  <a:gd name="T6" fmla="*/ 0 w 154"/>
                  <a:gd name="T7" fmla="*/ 0 h 155"/>
                  <a:gd name="T8" fmla="*/ 0 w 154"/>
                  <a:gd name="T9" fmla="*/ 0 h 155"/>
                  <a:gd name="T10" fmla="*/ 0 w 154"/>
                  <a:gd name="T11" fmla="*/ 0 h 155"/>
                  <a:gd name="T12" fmla="*/ 0 w 154"/>
                  <a:gd name="T13" fmla="*/ 0 h 155"/>
                  <a:gd name="T14" fmla="*/ 0 w 154"/>
                  <a:gd name="T15" fmla="*/ 0 h 155"/>
                  <a:gd name="T16" fmla="*/ 0 w 154"/>
                  <a:gd name="T17" fmla="*/ 0 h 155"/>
                  <a:gd name="T18" fmla="*/ 0 w 154"/>
                  <a:gd name="T19" fmla="*/ 0 h 155"/>
                  <a:gd name="T20" fmla="*/ 0 w 154"/>
                  <a:gd name="T21" fmla="*/ 0 h 155"/>
                  <a:gd name="T22" fmla="*/ 0 w 154"/>
                  <a:gd name="T23" fmla="*/ 0 h 155"/>
                  <a:gd name="T24" fmla="*/ 0 w 154"/>
                  <a:gd name="T25" fmla="*/ 0 h 155"/>
                  <a:gd name="T26" fmla="*/ 0 w 154"/>
                  <a:gd name="T27" fmla="*/ 0 h 155"/>
                  <a:gd name="T28" fmla="*/ 0 w 154"/>
                  <a:gd name="T29" fmla="*/ 0 h 155"/>
                  <a:gd name="T30" fmla="*/ 0 w 154"/>
                  <a:gd name="T31" fmla="*/ 0 h 155"/>
                  <a:gd name="T32" fmla="*/ 0 w 154"/>
                  <a:gd name="T33" fmla="*/ 0 h 155"/>
                  <a:gd name="T34" fmla="*/ 0 w 154"/>
                  <a:gd name="T35" fmla="*/ 0 h 155"/>
                  <a:gd name="T36" fmla="*/ 0 w 154"/>
                  <a:gd name="T37" fmla="*/ 0 h 155"/>
                  <a:gd name="T38" fmla="*/ 0 w 154"/>
                  <a:gd name="T39" fmla="*/ 0 h 155"/>
                  <a:gd name="T40" fmla="*/ 0 w 154"/>
                  <a:gd name="T41" fmla="*/ 0 h 155"/>
                  <a:gd name="T42" fmla="*/ 0 w 154"/>
                  <a:gd name="T43" fmla="*/ 0 h 155"/>
                  <a:gd name="T44" fmla="*/ 0 w 154"/>
                  <a:gd name="T45" fmla="*/ 0 h 155"/>
                  <a:gd name="T46" fmla="*/ 0 w 154"/>
                  <a:gd name="T47" fmla="*/ 0 h 155"/>
                  <a:gd name="T48" fmla="*/ 0 w 154"/>
                  <a:gd name="T49" fmla="*/ 0 h 155"/>
                  <a:gd name="T50" fmla="*/ 0 w 154"/>
                  <a:gd name="T51" fmla="*/ 0 h 155"/>
                  <a:gd name="T52" fmla="*/ 0 w 154"/>
                  <a:gd name="T53" fmla="*/ 0 h 155"/>
                  <a:gd name="T54" fmla="*/ 0 w 154"/>
                  <a:gd name="T55" fmla="*/ 0 h 155"/>
                  <a:gd name="T56" fmla="*/ 0 w 154"/>
                  <a:gd name="T57" fmla="*/ 0 h 155"/>
                  <a:gd name="T58" fmla="*/ 0 w 154"/>
                  <a:gd name="T59" fmla="*/ 0 h 155"/>
                  <a:gd name="T60" fmla="*/ 0 w 154"/>
                  <a:gd name="T61" fmla="*/ 0 h 155"/>
                  <a:gd name="T62" fmla="*/ 0 w 154"/>
                  <a:gd name="T63" fmla="*/ 0 h 155"/>
                  <a:gd name="T64" fmla="*/ 0 w 154"/>
                  <a:gd name="T65" fmla="*/ 0 h 155"/>
                  <a:gd name="T66" fmla="*/ 0 w 154"/>
                  <a:gd name="T67" fmla="*/ 0 h 155"/>
                  <a:gd name="T68" fmla="*/ 0 w 154"/>
                  <a:gd name="T69" fmla="*/ 0 h 155"/>
                  <a:gd name="T70" fmla="*/ 0 w 154"/>
                  <a:gd name="T71" fmla="*/ 0 h 155"/>
                  <a:gd name="T72" fmla="*/ 0 w 154"/>
                  <a:gd name="T73" fmla="*/ 0 h 1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4" h="155">
                    <a:moveTo>
                      <a:pt x="154" y="78"/>
                    </a:moveTo>
                    <a:lnTo>
                      <a:pt x="153" y="64"/>
                    </a:lnTo>
                    <a:lnTo>
                      <a:pt x="149" y="52"/>
                    </a:lnTo>
                    <a:lnTo>
                      <a:pt x="143" y="39"/>
                    </a:lnTo>
                    <a:lnTo>
                      <a:pt x="136" y="28"/>
                    </a:lnTo>
                    <a:lnTo>
                      <a:pt x="126" y="19"/>
                    </a:lnTo>
                    <a:lnTo>
                      <a:pt x="116" y="11"/>
                    </a:lnTo>
                    <a:lnTo>
                      <a:pt x="103" y="6"/>
                    </a:lnTo>
                    <a:lnTo>
                      <a:pt x="90" y="1"/>
                    </a:lnTo>
                    <a:lnTo>
                      <a:pt x="77" y="0"/>
                    </a:lnTo>
                    <a:lnTo>
                      <a:pt x="63" y="1"/>
                    </a:lnTo>
                    <a:lnTo>
                      <a:pt x="51" y="6"/>
                    </a:lnTo>
                    <a:lnTo>
                      <a:pt x="39" y="11"/>
                    </a:lnTo>
                    <a:lnTo>
                      <a:pt x="27" y="19"/>
                    </a:lnTo>
                    <a:lnTo>
                      <a:pt x="18" y="28"/>
                    </a:lnTo>
                    <a:lnTo>
                      <a:pt x="10" y="39"/>
                    </a:lnTo>
                    <a:lnTo>
                      <a:pt x="5" y="52"/>
                    </a:lnTo>
                    <a:lnTo>
                      <a:pt x="2" y="64"/>
                    </a:lnTo>
                    <a:lnTo>
                      <a:pt x="0" y="78"/>
                    </a:lnTo>
                    <a:lnTo>
                      <a:pt x="2" y="91"/>
                    </a:lnTo>
                    <a:lnTo>
                      <a:pt x="5" y="104"/>
                    </a:lnTo>
                    <a:lnTo>
                      <a:pt x="10" y="116"/>
                    </a:lnTo>
                    <a:lnTo>
                      <a:pt x="18" y="127"/>
                    </a:lnTo>
                    <a:lnTo>
                      <a:pt x="27" y="137"/>
                    </a:lnTo>
                    <a:lnTo>
                      <a:pt x="39" y="144"/>
                    </a:lnTo>
                    <a:lnTo>
                      <a:pt x="51" y="149"/>
                    </a:lnTo>
                    <a:lnTo>
                      <a:pt x="63" y="154"/>
                    </a:lnTo>
                    <a:lnTo>
                      <a:pt x="77" y="155"/>
                    </a:lnTo>
                    <a:lnTo>
                      <a:pt x="90" y="154"/>
                    </a:lnTo>
                    <a:lnTo>
                      <a:pt x="103" y="149"/>
                    </a:lnTo>
                    <a:lnTo>
                      <a:pt x="116" y="144"/>
                    </a:lnTo>
                    <a:lnTo>
                      <a:pt x="126" y="137"/>
                    </a:lnTo>
                    <a:lnTo>
                      <a:pt x="136" y="127"/>
                    </a:lnTo>
                    <a:lnTo>
                      <a:pt x="143" y="116"/>
                    </a:lnTo>
                    <a:lnTo>
                      <a:pt x="149" y="104"/>
                    </a:lnTo>
                    <a:lnTo>
                      <a:pt x="153" y="91"/>
                    </a:lnTo>
                    <a:lnTo>
                      <a:pt x="154" y="7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88" name="Freeform 68"/>
              <p:cNvSpPr>
                <a:spLocks/>
              </p:cNvSpPr>
              <p:nvPr/>
            </p:nvSpPr>
            <p:spPr bwMode="auto">
              <a:xfrm>
                <a:off x="3032" y="1591"/>
                <a:ext cx="22" cy="22"/>
              </a:xfrm>
              <a:custGeom>
                <a:avLst/>
                <a:gdLst>
                  <a:gd name="T0" fmla="*/ 0 w 154"/>
                  <a:gd name="T1" fmla="*/ 0 h 155"/>
                  <a:gd name="T2" fmla="*/ 0 w 154"/>
                  <a:gd name="T3" fmla="*/ 0 h 155"/>
                  <a:gd name="T4" fmla="*/ 0 w 154"/>
                  <a:gd name="T5" fmla="*/ 0 h 155"/>
                  <a:gd name="T6" fmla="*/ 0 w 154"/>
                  <a:gd name="T7" fmla="*/ 0 h 155"/>
                  <a:gd name="T8" fmla="*/ 0 w 154"/>
                  <a:gd name="T9" fmla="*/ 0 h 155"/>
                  <a:gd name="T10" fmla="*/ 0 w 154"/>
                  <a:gd name="T11" fmla="*/ 0 h 155"/>
                  <a:gd name="T12" fmla="*/ 0 w 154"/>
                  <a:gd name="T13" fmla="*/ 0 h 155"/>
                  <a:gd name="T14" fmla="*/ 0 w 154"/>
                  <a:gd name="T15" fmla="*/ 0 h 155"/>
                  <a:gd name="T16" fmla="*/ 0 w 154"/>
                  <a:gd name="T17" fmla="*/ 0 h 155"/>
                  <a:gd name="T18" fmla="*/ 0 w 154"/>
                  <a:gd name="T19" fmla="*/ 0 h 155"/>
                  <a:gd name="T20" fmla="*/ 0 w 154"/>
                  <a:gd name="T21" fmla="*/ 0 h 155"/>
                  <a:gd name="T22" fmla="*/ 0 w 154"/>
                  <a:gd name="T23" fmla="*/ 0 h 155"/>
                  <a:gd name="T24" fmla="*/ 0 w 154"/>
                  <a:gd name="T25" fmla="*/ 0 h 155"/>
                  <a:gd name="T26" fmla="*/ 0 w 154"/>
                  <a:gd name="T27" fmla="*/ 0 h 155"/>
                  <a:gd name="T28" fmla="*/ 0 w 154"/>
                  <a:gd name="T29" fmla="*/ 0 h 155"/>
                  <a:gd name="T30" fmla="*/ 0 w 154"/>
                  <a:gd name="T31" fmla="*/ 0 h 155"/>
                  <a:gd name="T32" fmla="*/ 0 w 154"/>
                  <a:gd name="T33" fmla="*/ 0 h 155"/>
                  <a:gd name="T34" fmla="*/ 0 w 154"/>
                  <a:gd name="T35" fmla="*/ 0 h 155"/>
                  <a:gd name="T36" fmla="*/ 0 w 154"/>
                  <a:gd name="T37" fmla="*/ 0 h 155"/>
                  <a:gd name="T38" fmla="*/ 0 w 154"/>
                  <a:gd name="T39" fmla="*/ 0 h 155"/>
                  <a:gd name="T40" fmla="*/ 0 w 154"/>
                  <a:gd name="T41" fmla="*/ 0 h 155"/>
                  <a:gd name="T42" fmla="*/ 0 w 154"/>
                  <a:gd name="T43" fmla="*/ 0 h 155"/>
                  <a:gd name="T44" fmla="*/ 0 w 154"/>
                  <a:gd name="T45" fmla="*/ 0 h 155"/>
                  <a:gd name="T46" fmla="*/ 0 w 154"/>
                  <a:gd name="T47" fmla="*/ 0 h 155"/>
                  <a:gd name="T48" fmla="*/ 0 w 154"/>
                  <a:gd name="T49" fmla="*/ 0 h 155"/>
                  <a:gd name="T50" fmla="*/ 0 w 154"/>
                  <a:gd name="T51" fmla="*/ 0 h 155"/>
                  <a:gd name="T52" fmla="*/ 0 w 154"/>
                  <a:gd name="T53" fmla="*/ 0 h 155"/>
                  <a:gd name="T54" fmla="*/ 0 w 154"/>
                  <a:gd name="T55" fmla="*/ 0 h 155"/>
                  <a:gd name="T56" fmla="*/ 0 w 154"/>
                  <a:gd name="T57" fmla="*/ 0 h 155"/>
                  <a:gd name="T58" fmla="*/ 0 w 154"/>
                  <a:gd name="T59" fmla="*/ 0 h 155"/>
                  <a:gd name="T60" fmla="*/ 0 w 154"/>
                  <a:gd name="T61" fmla="*/ 0 h 155"/>
                  <a:gd name="T62" fmla="*/ 0 w 154"/>
                  <a:gd name="T63" fmla="*/ 0 h 155"/>
                  <a:gd name="T64" fmla="*/ 0 w 154"/>
                  <a:gd name="T65" fmla="*/ 0 h 155"/>
                  <a:gd name="T66" fmla="*/ 0 w 154"/>
                  <a:gd name="T67" fmla="*/ 0 h 155"/>
                  <a:gd name="T68" fmla="*/ 0 w 154"/>
                  <a:gd name="T69" fmla="*/ 0 h 155"/>
                  <a:gd name="T70" fmla="*/ 0 w 154"/>
                  <a:gd name="T71" fmla="*/ 0 h 155"/>
                  <a:gd name="T72" fmla="*/ 0 w 154"/>
                  <a:gd name="T73" fmla="*/ 0 h 1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4" h="155">
                    <a:moveTo>
                      <a:pt x="154" y="78"/>
                    </a:moveTo>
                    <a:lnTo>
                      <a:pt x="152" y="64"/>
                    </a:lnTo>
                    <a:lnTo>
                      <a:pt x="149" y="52"/>
                    </a:lnTo>
                    <a:lnTo>
                      <a:pt x="143" y="39"/>
                    </a:lnTo>
                    <a:lnTo>
                      <a:pt x="136" y="28"/>
                    </a:lnTo>
                    <a:lnTo>
                      <a:pt x="126" y="19"/>
                    </a:lnTo>
                    <a:lnTo>
                      <a:pt x="115" y="11"/>
                    </a:lnTo>
                    <a:lnTo>
                      <a:pt x="103" y="6"/>
                    </a:lnTo>
                    <a:lnTo>
                      <a:pt x="90" y="1"/>
                    </a:lnTo>
                    <a:lnTo>
                      <a:pt x="76" y="0"/>
                    </a:lnTo>
                    <a:lnTo>
                      <a:pt x="64" y="1"/>
                    </a:lnTo>
                    <a:lnTo>
                      <a:pt x="51" y="6"/>
                    </a:lnTo>
                    <a:lnTo>
                      <a:pt x="38" y="11"/>
                    </a:lnTo>
                    <a:lnTo>
                      <a:pt x="27" y="19"/>
                    </a:lnTo>
                    <a:lnTo>
                      <a:pt x="18" y="28"/>
                    </a:lnTo>
                    <a:lnTo>
                      <a:pt x="10" y="39"/>
                    </a:lnTo>
                    <a:lnTo>
                      <a:pt x="5" y="52"/>
                    </a:lnTo>
                    <a:lnTo>
                      <a:pt x="1" y="64"/>
                    </a:lnTo>
                    <a:lnTo>
                      <a:pt x="0" y="78"/>
                    </a:lnTo>
                    <a:lnTo>
                      <a:pt x="1" y="91"/>
                    </a:lnTo>
                    <a:lnTo>
                      <a:pt x="5" y="104"/>
                    </a:lnTo>
                    <a:lnTo>
                      <a:pt x="10" y="116"/>
                    </a:lnTo>
                    <a:lnTo>
                      <a:pt x="18" y="127"/>
                    </a:lnTo>
                    <a:lnTo>
                      <a:pt x="27" y="137"/>
                    </a:lnTo>
                    <a:lnTo>
                      <a:pt x="38" y="144"/>
                    </a:lnTo>
                    <a:lnTo>
                      <a:pt x="51" y="149"/>
                    </a:lnTo>
                    <a:lnTo>
                      <a:pt x="64" y="154"/>
                    </a:lnTo>
                    <a:lnTo>
                      <a:pt x="76" y="155"/>
                    </a:lnTo>
                    <a:lnTo>
                      <a:pt x="90" y="154"/>
                    </a:lnTo>
                    <a:lnTo>
                      <a:pt x="103" y="149"/>
                    </a:lnTo>
                    <a:lnTo>
                      <a:pt x="115" y="144"/>
                    </a:lnTo>
                    <a:lnTo>
                      <a:pt x="126" y="137"/>
                    </a:lnTo>
                    <a:lnTo>
                      <a:pt x="136" y="127"/>
                    </a:lnTo>
                    <a:lnTo>
                      <a:pt x="143" y="116"/>
                    </a:lnTo>
                    <a:lnTo>
                      <a:pt x="149" y="104"/>
                    </a:lnTo>
                    <a:lnTo>
                      <a:pt x="152" y="91"/>
                    </a:lnTo>
                    <a:lnTo>
                      <a:pt x="154" y="7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89" name="Freeform 69"/>
              <p:cNvSpPr>
                <a:spLocks/>
              </p:cNvSpPr>
              <p:nvPr/>
            </p:nvSpPr>
            <p:spPr bwMode="auto">
              <a:xfrm>
                <a:off x="2528" y="1463"/>
                <a:ext cx="21" cy="2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w 153"/>
                  <a:gd name="T15" fmla="*/ 0 h 153"/>
                  <a:gd name="T16" fmla="*/ 0 w 153"/>
                  <a:gd name="T17" fmla="*/ 0 h 153"/>
                  <a:gd name="T18" fmla="*/ 0 w 153"/>
                  <a:gd name="T19" fmla="*/ 0 h 153"/>
                  <a:gd name="T20" fmla="*/ 0 w 153"/>
                  <a:gd name="T21" fmla="*/ 0 h 153"/>
                  <a:gd name="T22" fmla="*/ 0 w 153"/>
                  <a:gd name="T23" fmla="*/ 0 h 153"/>
                  <a:gd name="T24" fmla="*/ 0 w 153"/>
                  <a:gd name="T25" fmla="*/ 0 h 153"/>
                  <a:gd name="T26" fmla="*/ 0 w 153"/>
                  <a:gd name="T27" fmla="*/ 0 h 153"/>
                  <a:gd name="T28" fmla="*/ 0 w 153"/>
                  <a:gd name="T29" fmla="*/ 0 h 153"/>
                  <a:gd name="T30" fmla="*/ 0 w 153"/>
                  <a:gd name="T31" fmla="*/ 0 h 153"/>
                  <a:gd name="T32" fmla="*/ 0 w 153"/>
                  <a:gd name="T33" fmla="*/ 0 h 153"/>
                  <a:gd name="T34" fmla="*/ 0 w 153"/>
                  <a:gd name="T35" fmla="*/ 0 h 153"/>
                  <a:gd name="T36" fmla="*/ 0 w 153"/>
                  <a:gd name="T37" fmla="*/ 0 h 153"/>
                  <a:gd name="T38" fmla="*/ 0 w 153"/>
                  <a:gd name="T39" fmla="*/ 0 h 153"/>
                  <a:gd name="T40" fmla="*/ 0 w 153"/>
                  <a:gd name="T41" fmla="*/ 0 h 153"/>
                  <a:gd name="T42" fmla="*/ 0 w 153"/>
                  <a:gd name="T43" fmla="*/ 0 h 153"/>
                  <a:gd name="T44" fmla="*/ 0 w 153"/>
                  <a:gd name="T45" fmla="*/ 0 h 153"/>
                  <a:gd name="T46" fmla="*/ 0 w 153"/>
                  <a:gd name="T47" fmla="*/ 0 h 153"/>
                  <a:gd name="T48" fmla="*/ 0 w 153"/>
                  <a:gd name="T49" fmla="*/ 0 h 153"/>
                  <a:gd name="T50" fmla="*/ 0 w 153"/>
                  <a:gd name="T51" fmla="*/ 0 h 153"/>
                  <a:gd name="T52" fmla="*/ 0 w 153"/>
                  <a:gd name="T53" fmla="*/ 0 h 153"/>
                  <a:gd name="T54" fmla="*/ 0 w 153"/>
                  <a:gd name="T55" fmla="*/ 0 h 153"/>
                  <a:gd name="T56" fmla="*/ 0 w 153"/>
                  <a:gd name="T57" fmla="*/ 0 h 153"/>
                  <a:gd name="T58" fmla="*/ 0 w 153"/>
                  <a:gd name="T59" fmla="*/ 0 h 153"/>
                  <a:gd name="T60" fmla="*/ 0 w 153"/>
                  <a:gd name="T61" fmla="*/ 0 h 153"/>
                  <a:gd name="T62" fmla="*/ 0 w 153"/>
                  <a:gd name="T63" fmla="*/ 0 h 153"/>
                  <a:gd name="T64" fmla="*/ 0 w 153"/>
                  <a:gd name="T65" fmla="*/ 0 h 153"/>
                  <a:gd name="T66" fmla="*/ 0 w 153"/>
                  <a:gd name="T67" fmla="*/ 0 h 153"/>
                  <a:gd name="T68" fmla="*/ 0 w 153"/>
                  <a:gd name="T69" fmla="*/ 0 h 153"/>
                  <a:gd name="T70" fmla="*/ 0 w 153"/>
                  <a:gd name="T71" fmla="*/ 0 h 153"/>
                  <a:gd name="T72" fmla="*/ 0 w 153"/>
                  <a:gd name="T73" fmla="*/ 0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3">
                    <a:moveTo>
                      <a:pt x="153" y="76"/>
                    </a:moveTo>
                    <a:lnTo>
                      <a:pt x="152" y="63"/>
                    </a:lnTo>
                    <a:lnTo>
                      <a:pt x="149" y="50"/>
                    </a:lnTo>
                    <a:lnTo>
                      <a:pt x="143" y="38"/>
                    </a:lnTo>
                    <a:lnTo>
                      <a:pt x="135" y="26"/>
                    </a:lnTo>
                    <a:lnTo>
                      <a:pt x="125" y="18"/>
                    </a:lnTo>
                    <a:lnTo>
                      <a:pt x="115" y="9"/>
                    </a:lnTo>
                    <a:lnTo>
                      <a:pt x="103" y="4"/>
                    </a:lnTo>
                    <a:lnTo>
                      <a:pt x="89" y="1"/>
                    </a:lnTo>
                    <a:lnTo>
                      <a:pt x="76" y="0"/>
                    </a:lnTo>
                    <a:lnTo>
                      <a:pt x="63" y="1"/>
                    </a:lnTo>
                    <a:lnTo>
                      <a:pt x="50" y="4"/>
                    </a:lnTo>
                    <a:lnTo>
                      <a:pt x="38" y="9"/>
                    </a:lnTo>
                    <a:lnTo>
                      <a:pt x="26" y="18"/>
                    </a:lnTo>
                    <a:lnTo>
                      <a:pt x="18" y="26"/>
                    </a:lnTo>
                    <a:lnTo>
                      <a:pt x="9" y="38"/>
                    </a:lnTo>
                    <a:lnTo>
                      <a:pt x="4" y="50"/>
                    </a:lnTo>
                    <a:lnTo>
                      <a:pt x="1" y="63"/>
                    </a:lnTo>
                    <a:lnTo>
                      <a:pt x="0" y="76"/>
                    </a:lnTo>
                    <a:lnTo>
                      <a:pt x="1" y="89"/>
                    </a:lnTo>
                    <a:lnTo>
                      <a:pt x="4" y="103"/>
                    </a:lnTo>
                    <a:lnTo>
                      <a:pt x="9" y="115"/>
                    </a:lnTo>
                    <a:lnTo>
                      <a:pt x="18" y="125"/>
                    </a:lnTo>
                    <a:lnTo>
                      <a:pt x="26" y="135"/>
                    </a:lnTo>
                    <a:lnTo>
                      <a:pt x="38" y="142"/>
                    </a:lnTo>
                    <a:lnTo>
                      <a:pt x="50" y="149"/>
                    </a:lnTo>
                    <a:lnTo>
                      <a:pt x="63" y="152"/>
                    </a:lnTo>
                    <a:lnTo>
                      <a:pt x="76" y="153"/>
                    </a:lnTo>
                    <a:lnTo>
                      <a:pt x="89" y="152"/>
                    </a:lnTo>
                    <a:lnTo>
                      <a:pt x="103" y="149"/>
                    </a:lnTo>
                    <a:lnTo>
                      <a:pt x="115" y="142"/>
                    </a:lnTo>
                    <a:lnTo>
                      <a:pt x="125" y="135"/>
                    </a:lnTo>
                    <a:lnTo>
                      <a:pt x="135" y="125"/>
                    </a:lnTo>
                    <a:lnTo>
                      <a:pt x="143" y="115"/>
                    </a:lnTo>
                    <a:lnTo>
                      <a:pt x="149" y="103"/>
                    </a:lnTo>
                    <a:lnTo>
                      <a:pt x="152" y="89"/>
                    </a:lnTo>
                    <a:lnTo>
                      <a:pt x="153" y="7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90" name="Freeform 70"/>
              <p:cNvSpPr>
                <a:spLocks/>
              </p:cNvSpPr>
              <p:nvPr/>
            </p:nvSpPr>
            <p:spPr bwMode="auto">
              <a:xfrm>
                <a:off x="2656" y="1866"/>
                <a:ext cx="22" cy="22"/>
              </a:xfrm>
              <a:custGeom>
                <a:avLst/>
                <a:gdLst>
                  <a:gd name="T0" fmla="*/ 0 w 153"/>
                  <a:gd name="T1" fmla="*/ 0 h 154"/>
                  <a:gd name="T2" fmla="*/ 0 w 153"/>
                  <a:gd name="T3" fmla="*/ 0 h 154"/>
                  <a:gd name="T4" fmla="*/ 0 w 153"/>
                  <a:gd name="T5" fmla="*/ 0 h 154"/>
                  <a:gd name="T6" fmla="*/ 0 w 153"/>
                  <a:gd name="T7" fmla="*/ 0 h 154"/>
                  <a:gd name="T8" fmla="*/ 0 w 153"/>
                  <a:gd name="T9" fmla="*/ 0 h 154"/>
                  <a:gd name="T10" fmla="*/ 0 w 153"/>
                  <a:gd name="T11" fmla="*/ 0 h 154"/>
                  <a:gd name="T12" fmla="*/ 0 w 153"/>
                  <a:gd name="T13" fmla="*/ 0 h 154"/>
                  <a:gd name="T14" fmla="*/ 0 w 153"/>
                  <a:gd name="T15" fmla="*/ 0 h 154"/>
                  <a:gd name="T16" fmla="*/ 0 w 153"/>
                  <a:gd name="T17" fmla="*/ 0 h 154"/>
                  <a:gd name="T18" fmla="*/ 0 w 153"/>
                  <a:gd name="T19" fmla="*/ 0 h 154"/>
                  <a:gd name="T20" fmla="*/ 0 w 153"/>
                  <a:gd name="T21" fmla="*/ 0 h 154"/>
                  <a:gd name="T22" fmla="*/ 0 w 153"/>
                  <a:gd name="T23" fmla="*/ 0 h 154"/>
                  <a:gd name="T24" fmla="*/ 0 w 153"/>
                  <a:gd name="T25" fmla="*/ 0 h 154"/>
                  <a:gd name="T26" fmla="*/ 0 w 153"/>
                  <a:gd name="T27" fmla="*/ 0 h 154"/>
                  <a:gd name="T28" fmla="*/ 0 w 153"/>
                  <a:gd name="T29" fmla="*/ 0 h 154"/>
                  <a:gd name="T30" fmla="*/ 0 w 153"/>
                  <a:gd name="T31" fmla="*/ 0 h 154"/>
                  <a:gd name="T32" fmla="*/ 0 w 153"/>
                  <a:gd name="T33" fmla="*/ 0 h 154"/>
                  <a:gd name="T34" fmla="*/ 0 w 153"/>
                  <a:gd name="T35" fmla="*/ 0 h 154"/>
                  <a:gd name="T36" fmla="*/ 0 w 153"/>
                  <a:gd name="T37" fmla="*/ 0 h 154"/>
                  <a:gd name="T38" fmla="*/ 0 w 153"/>
                  <a:gd name="T39" fmla="*/ 0 h 154"/>
                  <a:gd name="T40" fmla="*/ 0 w 153"/>
                  <a:gd name="T41" fmla="*/ 0 h 154"/>
                  <a:gd name="T42" fmla="*/ 0 w 153"/>
                  <a:gd name="T43" fmla="*/ 0 h 154"/>
                  <a:gd name="T44" fmla="*/ 0 w 153"/>
                  <a:gd name="T45" fmla="*/ 0 h 154"/>
                  <a:gd name="T46" fmla="*/ 0 w 153"/>
                  <a:gd name="T47" fmla="*/ 0 h 154"/>
                  <a:gd name="T48" fmla="*/ 0 w 153"/>
                  <a:gd name="T49" fmla="*/ 0 h 154"/>
                  <a:gd name="T50" fmla="*/ 0 w 153"/>
                  <a:gd name="T51" fmla="*/ 0 h 154"/>
                  <a:gd name="T52" fmla="*/ 0 w 153"/>
                  <a:gd name="T53" fmla="*/ 0 h 154"/>
                  <a:gd name="T54" fmla="*/ 0 w 153"/>
                  <a:gd name="T55" fmla="*/ 0 h 154"/>
                  <a:gd name="T56" fmla="*/ 0 w 153"/>
                  <a:gd name="T57" fmla="*/ 0 h 154"/>
                  <a:gd name="T58" fmla="*/ 0 w 153"/>
                  <a:gd name="T59" fmla="*/ 0 h 154"/>
                  <a:gd name="T60" fmla="*/ 0 w 153"/>
                  <a:gd name="T61" fmla="*/ 0 h 154"/>
                  <a:gd name="T62" fmla="*/ 0 w 153"/>
                  <a:gd name="T63" fmla="*/ 0 h 154"/>
                  <a:gd name="T64" fmla="*/ 0 w 153"/>
                  <a:gd name="T65" fmla="*/ 0 h 154"/>
                  <a:gd name="T66" fmla="*/ 0 w 153"/>
                  <a:gd name="T67" fmla="*/ 0 h 154"/>
                  <a:gd name="T68" fmla="*/ 0 w 153"/>
                  <a:gd name="T69" fmla="*/ 0 h 154"/>
                  <a:gd name="T70" fmla="*/ 0 w 153"/>
                  <a:gd name="T71" fmla="*/ 0 h 154"/>
                  <a:gd name="T72" fmla="*/ 0 w 153"/>
                  <a:gd name="T73" fmla="*/ 0 h 1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4">
                    <a:moveTo>
                      <a:pt x="153" y="77"/>
                    </a:moveTo>
                    <a:lnTo>
                      <a:pt x="152" y="63"/>
                    </a:lnTo>
                    <a:lnTo>
                      <a:pt x="149" y="50"/>
                    </a:lnTo>
                    <a:lnTo>
                      <a:pt x="142" y="39"/>
                    </a:lnTo>
                    <a:lnTo>
                      <a:pt x="135" y="28"/>
                    </a:lnTo>
                    <a:lnTo>
                      <a:pt x="125" y="18"/>
                    </a:lnTo>
                    <a:lnTo>
                      <a:pt x="115" y="10"/>
                    </a:lnTo>
                    <a:lnTo>
                      <a:pt x="103" y="5"/>
                    </a:lnTo>
                    <a:lnTo>
                      <a:pt x="89" y="1"/>
                    </a:lnTo>
                    <a:lnTo>
                      <a:pt x="76" y="0"/>
                    </a:lnTo>
                    <a:lnTo>
                      <a:pt x="62" y="1"/>
                    </a:lnTo>
                    <a:lnTo>
                      <a:pt x="50" y="5"/>
                    </a:lnTo>
                    <a:lnTo>
                      <a:pt x="38" y="10"/>
                    </a:lnTo>
                    <a:lnTo>
                      <a:pt x="27" y="18"/>
                    </a:lnTo>
                    <a:lnTo>
                      <a:pt x="18" y="28"/>
                    </a:lnTo>
                    <a:lnTo>
                      <a:pt x="9" y="39"/>
                    </a:lnTo>
                    <a:lnTo>
                      <a:pt x="4" y="50"/>
                    </a:lnTo>
                    <a:lnTo>
                      <a:pt x="1" y="63"/>
                    </a:lnTo>
                    <a:lnTo>
                      <a:pt x="0" y="77"/>
                    </a:lnTo>
                    <a:lnTo>
                      <a:pt x="1" y="90"/>
                    </a:lnTo>
                    <a:lnTo>
                      <a:pt x="4" y="104"/>
                    </a:lnTo>
                    <a:lnTo>
                      <a:pt x="9" y="115"/>
                    </a:lnTo>
                    <a:lnTo>
                      <a:pt x="18" y="126"/>
                    </a:lnTo>
                    <a:lnTo>
                      <a:pt x="27" y="135"/>
                    </a:lnTo>
                    <a:lnTo>
                      <a:pt x="38" y="143"/>
                    </a:lnTo>
                    <a:lnTo>
                      <a:pt x="50" y="149"/>
                    </a:lnTo>
                    <a:lnTo>
                      <a:pt x="62" y="153"/>
                    </a:lnTo>
                    <a:lnTo>
                      <a:pt x="76" y="154"/>
                    </a:lnTo>
                    <a:lnTo>
                      <a:pt x="89" y="153"/>
                    </a:lnTo>
                    <a:lnTo>
                      <a:pt x="103" y="149"/>
                    </a:lnTo>
                    <a:lnTo>
                      <a:pt x="115" y="143"/>
                    </a:lnTo>
                    <a:lnTo>
                      <a:pt x="125" y="135"/>
                    </a:lnTo>
                    <a:lnTo>
                      <a:pt x="135" y="126"/>
                    </a:lnTo>
                    <a:lnTo>
                      <a:pt x="142" y="115"/>
                    </a:lnTo>
                    <a:lnTo>
                      <a:pt x="149" y="104"/>
                    </a:lnTo>
                    <a:lnTo>
                      <a:pt x="152" y="90"/>
                    </a:lnTo>
                    <a:lnTo>
                      <a:pt x="153"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91" name="Freeform 71"/>
              <p:cNvSpPr>
                <a:spLocks/>
              </p:cNvSpPr>
              <p:nvPr/>
            </p:nvSpPr>
            <p:spPr bwMode="auto">
              <a:xfrm>
                <a:off x="2656" y="1591"/>
                <a:ext cx="22" cy="22"/>
              </a:xfrm>
              <a:custGeom>
                <a:avLst/>
                <a:gdLst>
                  <a:gd name="T0" fmla="*/ 0 w 153"/>
                  <a:gd name="T1" fmla="*/ 0 h 155"/>
                  <a:gd name="T2" fmla="*/ 0 w 153"/>
                  <a:gd name="T3" fmla="*/ 0 h 155"/>
                  <a:gd name="T4" fmla="*/ 0 w 153"/>
                  <a:gd name="T5" fmla="*/ 0 h 155"/>
                  <a:gd name="T6" fmla="*/ 0 w 153"/>
                  <a:gd name="T7" fmla="*/ 0 h 155"/>
                  <a:gd name="T8" fmla="*/ 0 w 153"/>
                  <a:gd name="T9" fmla="*/ 0 h 155"/>
                  <a:gd name="T10" fmla="*/ 0 w 153"/>
                  <a:gd name="T11" fmla="*/ 0 h 155"/>
                  <a:gd name="T12" fmla="*/ 0 w 153"/>
                  <a:gd name="T13" fmla="*/ 0 h 155"/>
                  <a:gd name="T14" fmla="*/ 0 w 153"/>
                  <a:gd name="T15" fmla="*/ 0 h 155"/>
                  <a:gd name="T16" fmla="*/ 0 w 153"/>
                  <a:gd name="T17" fmla="*/ 0 h 155"/>
                  <a:gd name="T18" fmla="*/ 0 w 153"/>
                  <a:gd name="T19" fmla="*/ 0 h 155"/>
                  <a:gd name="T20" fmla="*/ 0 w 153"/>
                  <a:gd name="T21" fmla="*/ 0 h 155"/>
                  <a:gd name="T22" fmla="*/ 0 w 153"/>
                  <a:gd name="T23" fmla="*/ 0 h 155"/>
                  <a:gd name="T24" fmla="*/ 0 w 153"/>
                  <a:gd name="T25" fmla="*/ 0 h 155"/>
                  <a:gd name="T26" fmla="*/ 0 w 153"/>
                  <a:gd name="T27" fmla="*/ 0 h 155"/>
                  <a:gd name="T28" fmla="*/ 0 w 153"/>
                  <a:gd name="T29" fmla="*/ 0 h 155"/>
                  <a:gd name="T30" fmla="*/ 0 w 153"/>
                  <a:gd name="T31" fmla="*/ 0 h 155"/>
                  <a:gd name="T32" fmla="*/ 0 w 153"/>
                  <a:gd name="T33" fmla="*/ 0 h 155"/>
                  <a:gd name="T34" fmla="*/ 0 w 153"/>
                  <a:gd name="T35" fmla="*/ 0 h 155"/>
                  <a:gd name="T36" fmla="*/ 0 w 153"/>
                  <a:gd name="T37" fmla="*/ 0 h 155"/>
                  <a:gd name="T38" fmla="*/ 0 w 153"/>
                  <a:gd name="T39" fmla="*/ 0 h 155"/>
                  <a:gd name="T40" fmla="*/ 0 w 153"/>
                  <a:gd name="T41" fmla="*/ 0 h 155"/>
                  <a:gd name="T42" fmla="*/ 0 w 153"/>
                  <a:gd name="T43" fmla="*/ 0 h 155"/>
                  <a:gd name="T44" fmla="*/ 0 w 153"/>
                  <a:gd name="T45" fmla="*/ 0 h 155"/>
                  <a:gd name="T46" fmla="*/ 0 w 153"/>
                  <a:gd name="T47" fmla="*/ 0 h 155"/>
                  <a:gd name="T48" fmla="*/ 0 w 153"/>
                  <a:gd name="T49" fmla="*/ 0 h 155"/>
                  <a:gd name="T50" fmla="*/ 0 w 153"/>
                  <a:gd name="T51" fmla="*/ 0 h 155"/>
                  <a:gd name="T52" fmla="*/ 0 w 153"/>
                  <a:gd name="T53" fmla="*/ 0 h 155"/>
                  <a:gd name="T54" fmla="*/ 0 w 153"/>
                  <a:gd name="T55" fmla="*/ 0 h 155"/>
                  <a:gd name="T56" fmla="*/ 0 w 153"/>
                  <a:gd name="T57" fmla="*/ 0 h 155"/>
                  <a:gd name="T58" fmla="*/ 0 w 153"/>
                  <a:gd name="T59" fmla="*/ 0 h 155"/>
                  <a:gd name="T60" fmla="*/ 0 w 153"/>
                  <a:gd name="T61" fmla="*/ 0 h 155"/>
                  <a:gd name="T62" fmla="*/ 0 w 153"/>
                  <a:gd name="T63" fmla="*/ 0 h 155"/>
                  <a:gd name="T64" fmla="*/ 0 w 153"/>
                  <a:gd name="T65" fmla="*/ 0 h 155"/>
                  <a:gd name="T66" fmla="*/ 0 w 153"/>
                  <a:gd name="T67" fmla="*/ 0 h 155"/>
                  <a:gd name="T68" fmla="*/ 0 w 153"/>
                  <a:gd name="T69" fmla="*/ 0 h 155"/>
                  <a:gd name="T70" fmla="*/ 0 w 153"/>
                  <a:gd name="T71" fmla="*/ 0 h 155"/>
                  <a:gd name="T72" fmla="*/ 0 w 153"/>
                  <a:gd name="T73" fmla="*/ 0 h 1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5">
                    <a:moveTo>
                      <a:pt x="153" y="78"/>
                    </a:moveTo>
                    <a:lnTo>
                      <a:pt x="152" y="64"/>
                    </a:lnTo>
                    <a:lnTo>
                      <a:pt x="149" y="52"/>
                    </a:lnTo>
                    <a:lnTo>
                      <a:pt x="142" y="39"/>
                    </a:lnTo>
                    <a:lnTo>
                      <a:pt x="135" y="28"/>
                    </a:lnTo>
                    <a:lnTo>
                      <a:pt x="125" y="19"/>
                    </a:lnTo>
                    <a:lnTo>
                      <a:pt x="115" y="11"/>
                    </a:lnTo>
                    <a:lnTo>
                      <a:pt x="103" y="6"/>
                    </a:lnTo>
                    <a:lnTo>
                      <a:pt x="89" y="1"/>
                    </a:lnTo>
                    <a:lnTo>
                      <a:pt x="76" y="0"/>
                    </a:lnTo>
                    <a:lnTo>
                      <a:pt x="62" y="1"/>
                    </a:lnTo>
                    <a:lnTo>
                      <a:pt x="50" y="6"/>
                    </a:lnTo>
                    <a:lnTo>
                      <a:pt x="38" y="11"/>
                    </a:lnTo>
                    <a:lnTo>
                      <a:pt x="27" y="19"/>
                    </a:lnTo>
                    <a:lnTo>
                      <a:pt x="18" y="28"/>
                    </a:lnTo>
                    <a:lnTo>
                      <a:pt x="9" y="39"/>
                    </a:lnTo>
                    <a:lnTo>
                      <a:pt x="4" y="52"/>
                    </a:lnTo>
                    <a:lnTo>
                      <a:pt x="1" y="64"/>
                    </a:lnTo>
                    <a:lnTo>
                      <a:pt x="0" y="78"/>
                    </a:lnTo>
                    <a:lnTo>
                      <a:pt x="1" y="91"/>
                    </a:lnTo>
                    <a:lnTo>
                      <a:pt x="4" y="104"/>
                    </a:lnTo>
                    <a:lnTo>
                      <a:pt x="9" y="116"/>
                    </a:lnTo>
                    <a:lnTo>
                      <a:pt x="18" y="127"/>
                    </a:lnTo>
                    <a:lnTo>
                      <a:pt x="27" y="137"/>
                    </a:lnTo>
                    <a:lnTo>
                      <a:pt x="38" y="144"/>
                    </a:lnTo>
                    <a:lnTo>
                      <a:pt x="50" y="149"/>
                    </a:lnTo>
                    <a:lnTo>
                      <a:pt x="62" y="154"/>
                    </a:lnTo>
                    <a:lnTo>
                      <a:pt x="76" y="155"/>
                    </a:lnTo>
                    <a:lnTo>
                      <a:pt x="89" y="154"/>
                    </a:lnTo>
                    <a:lnTo>
                      <a:pt x="103" y="149"/>
                    </a:lnTo>
                    <a:lnTo>
                      <a:pt x="115" y="144"/>
                    </a:lnTo>
                    <a:lnTo>
                      <a:pt x="125" y="137"/>
                    </a:lnTo>
                    <a:lnTo>
                      <a:pt x="135" y="127"/>
                    </a:lnTo>
                    <a:lnTo>
                      <a:pt x="142" y="116"/>
                    </a:lnTo>
                    <a:lnTo>
                      <a:pt x="149" y="104"/>
                    </a:lnTo>
                    <a:lnTo>
                      <a:pt x="152" y="91"/>
                    </a:lnTo>
                    <a:lnTo>
                      <a:pt x="153" y="7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92" name="Line 72"/>
              <p:cNvSpPr>
                <a:spLocks noChangeShapeType="1"/>
              </p:cNvSpPr>
              <p:nvPr/>
            </p:nvSpPr>
            <p:spPr bwMode="auto">
              <a:xfrm flipH="1">
                <a:off x="2549" y="1474"/>
                <a:ext cx="4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93" name="Line 73"/>
              <p:cNvSpPr>
                <a:spLocks noChangeShapeType="1"/>
              </p:cNvSpPr>
              <p:nvPr/>
            </p:nvSpPr>
            <p:spPr bwMode="auto">
              <a:xfrm flipH="1">
                <a:off x="2678" y="1602"/>
                <a:ext cx="4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94" name="Line 74"/>
              <p:cNvSpPr>
                <a:spLocks noChangeShapeType="1"/>
              </p:cNvSpPr>
              <p:nvPr/>
            </p:nvSpPr>
            <p:spPr bwMode="auto">
              <a:xfrm flipH="1" flipV="1">
                <a:off x="2546" y="1482"/>
                <a:ext cx="113" cy="1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95" name="Line 75"/>
              <p:cNvSpPr>
                <a:spLocks noChangeShapeType="1"/>
              </p:cNvSpPr>
              <p:nvPr/>
            </p:nvSpPr>
            <p:spPr bwMode="auto">
              <a:xfrm>
                <a:off x="2538" y="1485"/>
                <a:ext cx="0" cy="2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96" name="Line 76"/>
              <p:cNvSpPr>
                <a:spLocks noChangeShapeType="1"/>
              </p:cNvSpPr>
              <p:nvPr/>
            </p:nvSpPr>
            <p:spPr bwMode="auto">
              <a:xfrm>
                <a:off x="2538" y="1748"/>
                <a:ext cx="121"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97" name="Line 77"/>
              <p:cNvSpPr>
                <a:spLocks noChangeShapeType="1"/>
              </p:cNvSpPr>
              <p:nvPr/>
            </p:nvSpPr>
            <p:spPr bwMode="auto">
              <a:xfrm flipH="1">
                <a:off x="2678" y="1877"/>
                <a:ext cx="4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98" name="Line 78"/>
              <p:cNvSpPr>
                <a:spLocks noChangeShapeType="1"/>
              </p:cNvSpPr>
              <p:nvPr/>
            </p:nvSpPr>
            <p:spPr bwMode="auto">
              <a:xfrm>
                <a:off x="2667" y="1613"/>
                <a:ext cx="0" cy="2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99" name="Freeform 79"/>
              <p:cNvSpPr>
                <a:spLocks/>
              </p:cNvSpPr>
              <p:nvPr/>
            </p:nvSpPr>
            <p:spPr bwMode="auto">
              <a:xfrm>
                <a:off x="2593" y="1572"/>
                <a:ext cx="22" cy="23"/>
              </a:xfrm>
              <a:custGeom>
                <a:avLst/>
                <a:gdLst>
                  <a:gd name="T0" fmla="*/ 0 w 154"/>
                  <a:gd name="T1" fmla="*/ 0 h 155"/>
                  <a:gd name="T2" fmla="*/ 0 w 154"/>
                  <a:gd name="T3" fmla="*/ 0 h 155"/>
                  <a:gd name="T4" fmla="*/ 0 w 154"/>
                  <a:gd name="T5" fmla="*/ 0 h 155"/>
                  <a:gd name="T6" fmla="*/ 0 w 154"/>
                  <a:gd name="T7" fmla="*/ 0 h 155"/>
                  <a:gd name="T8" fmla="*/ 0 w 154"/>
                  <a:gd name="T9" fmla="*/ 0 h 155"/>
                  <a:gd name="T10" fmla="*/ 0 w 154"/>
                  <a:gd name="T11" fmla="*/ 0 h 155"/>
                  <a:gd name="T12" fmla="*/ 0 w 154"/>
                  <a:gd name="T13" fmla="*/ 0 h 155"/>
                  <a:gd name="T14" fmla="*/ 0 w 154"/>
                  <a:gd name="T15" fmla="*/ 0 h 155"/>
                  <a:gd name="T16" fmla="*/ 0 w 154"/>
                  <a:gd name="T17" fmla="*/ 0 h 155"/>
                  <a:gd name="T18" fmla="*/ 0 w 154"/>
                  <a:gd name="T19" fmla="*/ 0 h 155"/>
                  <a:gd name="T20" fmla="*/ 0 w 154"/>
                  <a:gd name="T21" fmla="*/ 0 h 155"/>
                  <a:gd name="T22" fmla="*/ 0 w 154"/>
                  <a:gd name="T23" fmla="*/ 0 h 155"/>
                  <a:gd name="T24" fmla="*/ 0 w 154"/>
                  <a:gd name="T25" fmla="*/ 0 h 155"/>
                  <a:gd name="T26" fmla="*/ 0 w 154"/>
                  <a:gd name="T27" fmla="*/ 0 h 155"/>
                  <a:gd name="T28" fmla="*/ 0 w 154"/>
                  <a:gd name="T29" fmla="*/ 0 h 155"/>
                  <a:gd name="T30" fmla="*/ 0 w 154"/>
                  <a:gd name="T31" fmla="*/ 0 h 155"/>
                  <a:gd name="T32" fmla="*/ 0 w 154"/>
                  <a:gd name="T33" fmla="*/ 0 h 155"/>
                  <a:gd name="T34" fmla="*/ 0 w 154"/>
                  <a:gd name="T35" fmla="*/ 0 h 155"/>
                  <a:gd name="T36" fmla="*/ 0 w 154"/>
                  <a:gd name="T37" fmla="*/ 0 h 155"/>
                  <a:gd name="T38" fmla="*/ 0 w 154"/>
                  <a:gd name="T39" fmla="*/ 0 h 155"/>
                  <a:gd name="T40" fmla="*/ 0 w 154"/>
                  <a:gd name="T41" fmla="*/ 0 h 155"/>
                  <a:gd name="T42" fmla="*/ 0 w 154"/>
                  <a:gd name="T43" fmla="*/ 0 h 155"/>
                  <a:gd name="T44" fmla="*/ 0 w 154"/>
                  <a:gd name="T45" fmla="*/ 0 h 155"/>
                  <a:gd name="T46" fmla="*/ 0 w 154"/>
                  <a:gd name="T47" fmla="*/ 0 h 155"/>
                  <a:gd name="T48" fmla="*/ 0 w 154"/>
                  <a:gd name="T49" fmla="*/ 0 h 155"/>
                  <a:gd name="T50" fmla="*/ 0 w 154"/>
                  <a:gd name="T51" fmla="*/ 0 h 155"/>
                  <a:gd name="T52" fmla="*/ 0 w 154"/>
                  <a:gd name="T53" fmla="*/ 0 h 155"/>
                  <a:gd name="T54" fmla="*/ 0 w 154"/>
                  <a:gd name="T55" fmla="*/ 0 h 155"/>
                  <a:gd name="T56" fmla="*/ 0 w 154"/>
                  <a:gd name="T57" fmla="*/ 0 h 155"/>
                  <a:gd name="T58" fmla="*/ 0 w 154"/>
                  <a:gd name="T59" fmla="*/ 0 h 155"/>
                  <a:gd name="T60" fmla="*/ 0 w 154"/>
                  <a:gd name="T61" fmla="*/ 0 h 155"/>
                  <a:gd name="T62" fmla="*/ 0 w 154"/>
                  <a:gd name="T63" fmla="*/ 0 h 155"/>
                  <a:gd name="T64" fmla="*/ 0 w 154"/>
                  <a:gd name="T65" fmla="*/ 0 h 155"/>
                  <a:gd name="T66" fmla="*/ 0 w 154"/>
                  <a:gd name="T67" fmla="*/ 0 h 155"/>
                  <a:gd name="T68" fmla="*/ 0 w 154"/>
                  <a:gd name="T69" fmla="*/ 0 h 155"/>
                  <a:gd name="T70" fmla="*/ 0 w 154"/>
                  <a:gd name="T71" fmla="*/ 0 h 155"/>
                  <a:gd name="T72" fmla="*/ 0 w 154"/>
                  <a:gd name="T73" fmla="*/ 0 h 1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4" h="155">
                    <a:moveTo>
                      <a:pt x="154" y="78"/>
                    </a:moveTo>
                    <a:lnTo>
                      <a:pt x="153" y="64"/>
                    </a:lnTo>
                    <a:lnTo>
                      <a:pt x="149" y="51"/>
                    </a:lnTo>
                    <a:lnTo>
                      <a:pt x="144" y="39"/>
                    </a:lnTo>
                    <a:lnTo>
                      <a:pt x="136" y="28"/>
                    </a:lnTo>
                    <a:lnTo>
                      <a:pt x="127" y="18"/>
                    </a:lnTo>
                    <a:lnTo>
                      <a:pt x="116" y="11"/>
                    </a:lnTo>
                    <a:lnTo>
                      <a:pt x="103" y="6"/>
                    </a:lnTo>
                    <a:lnTo>
                      <a:pt x="90" y="1"/>
                    </a:lnTo>
                    <a:lnTo>
                      <a:pt x="78" y="0"/>
                    </a:lnTo>
                    <a:lnTo>
                      <a:pt x="64" y="1"/>
                    </a:lnTo>
                    <a:lnTo>
                      <a:pt x="51" y="6"/>
                    </a:lnTo>
                    <a:lnTo>
                      <a:pt x="38" y="11"/>
                    </a:lnTo>
                    <a:lnTo>
                      <a:pt x="28" y="18"/>
                    </a:lnTo>
                    <a:lnTo>
                      <a:pt x="18" y="28"/>
                    </a:lnTo>
                    <a:lnTo>
                      <a:pt x="10" y="39"/>
                    </a:lnTo>
                    <a:lnTo>
                      <a:pt x="5" y="51"/>
                    </a:lnTo>
                    <a:lnTo>
                      <a:pt x="2" y="64"/>
                    </a:lnTo>
                    <a:lnTo>
                      <a:pt x="0" y="78"/>
                    </a:lnTo>
                    <a:lnTo>
                      <a:pt x="2" y="91"/>
                    </a:lnTo>
                    <a:lnTo>
                      <a:pt x="5" y="104"/>
                    </a:lnTo>
                    <a:lnTo>
                      <a:pt x="10" y="116"/>
                    </a:lnTo>
                    <a:lnTo>
                      <a:pt x="18" y="127"/>
                    </a:lnTo>
                    <a:lnTo>
                      <a:pt x="28" y="137"/>
                    </a:lnTo>
                    <a:lnTo>
                      <a:pt x="38" y="144"/>
                    </a:lnTo>
                    <a:lnTo>
                      <a:pt x="51" y="149"/>
                    </a:lnTo>
                    <a:lnTo>
                      <a:pt x="64" y="154"/>
                    </a:lnTo>
                    <a:lnTo>
                      <a:pt x="78" y="155"/>
                    </a:lnTo>
                    <a:lnTo>
                      <a:pt x="90" y="154"/>
                    </a:lnTo>
                    <a:lnTo>
                      <a:pt x="103" y="149"/>
                    </a:lnTo>
                    <a:lnTo>
                      <a:pt x="116" y="144"/>
                    </a:lnTo>
                    <a:lnTo>
                      <a:pt x="127" y="137"/>
                    </a:lnTo>
                    <a:lnTo>
                      <a:pt x="136" y="127"/>
                    </a:lnTo>
                    <a:lnTo>
                      <a:pt x="144" y="116"/>
                    </a:lnTo>
                    <a:lnTo>
                      <a:pt x="149" y="104"/>
                    </a:lnTo>
                    <a:lnTo>
                      <a:pt x="153" y="91"/>
                    </a:lnTo>
                    <a:lnTo>
                      <a:pt x="154" y="78"/>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00" name="Freeform 80"/>
              <p:cNvSpPr>
                <a:spLocks/>
              </p:cNvSpPr>
              <p:nvPr/>
            </p:nvSpPr>
            <p:spPr bwMode="auto">
              <a:xfrm>
                <a:off x="2722" y="1701"/>
                <a:ext cx="22" cy="22"/>
              </a:xfrm>
              <a:custGeom>
                <a:avLst/>
                <a:gdLst>
                  <a:gd name="T0" fmla="*/ 0 w 154"/>
                  <a:gd name="T1" fmla="*/ 0 h 153"/>
                  <a:gd name="T2" fmla="*/ 0 w 154"/>
                  <a:gd name="T3" fmla="*/ 0 h 153"/>
                  <a:gd name="T4" fmla="*/ 0 w 154"/>
                  <a:gd name="T5" fmla="*/ 0 h 153"/>
                  <a:gd name="T6" fmla="*/ 0 w 154"/>
                  <a:gd name="T7" fmla="*/ 0 h 153"/>
                  <a:gd name="T8" fmla="*/ 0 w 154"/>
                  <a:gd name="T9" fmla="*/ 0 h 153"/>
                  <a:gd name="T10" fmla="*/ 0 w 154"/>
                  <a:gd name="T11" fmla="*/ 0 h 153"/>
                  <a:gd name="T12" fmla="*/ 0 w 154"/>
                  <a:gd name="T13" fmla="*/ 0 h 153"/>
                  <a:gd name="T14" fmla="*/ 0 w 154"/>
                  <a:gd name="T15" fmla="*/ 0 h 153"/>
                  <a:gd name="T16" fmla="*/ 0 w 154"/>
                  <a:gd name="T17" fmla="*/ 0 h 153"/>
                  <a:gd name="T18" fmla="*/ 0 w 154"/>
                  <a:gd name="T19" fmla="*/ 0 h 153"/>
                  <a:gd name="T20" fmla="*/ 0 w 154"/>
                  <a:gd name="T21" fmla="*/ 0 h 153"/>
                  <a:gd name="T22" fmla="*/ 0 w 154"/>
                  <a:gd name="T23" fmla="*/ 0 h 153"/>
                  <a:gd name="T24" fmla="*/ 0 w 154"/>
                  <a:gd name="T25" fmla="*/ 0 h 153"/>
                  <a:gd name="T26" fmla="*/ 0 w 154"/>
                  <a:gd name="T27" fmla="*/ 0 h 153"/>
                  <a:gd name="T28" fmla="*/ 0 w 154"/>
                  <a:gd name="T29" fmla="*/ 0 h 153"/>
                  <a:gd name="T30" fmla="*/ 0 w 154"/>
                  <a:gd name="T31" fmla="*/ 0 h 153"/>
                  <a:gd name="T32" fmla="*/ 0 w 154"/>
                  <a:gd name="T33" fmla="*/ 0 h 153"/>
                  <a:gd name="T34" fmla="*/ 0 w 154"/>
                  <a:gd name="T35" fmla="*/ 0 h 153"/>
                  <a:gd name="T36" fmla="*/ 0 w 154"/>
                  <a:gd name="T37" fmla="*/ 0 h 153"/>
                  <a:gd name="T38" fmla="*/ 0 w 154"/>
                  <a:gd name="T39" fmla="*/ 0 h 153"/>
                  <a:gd name="T40" fmla="*/ 0 w 154"/>
                  <a:gd name="T41" fmla="*/ 0 h 153"/>
                  <a:gd name="T42" fmla="*/ 0 w 154"/>
                  <a:gd name="T43" fmla="*/ 0 h 153"/>
                  <a:gd name="T44" fmla="*/ 0 w 154"/>
                  <a:gd name="T45" fmla="*/ 0 h 153"/>
                  <a:gd name="T46" fmla="*/ 0 w 154"/>
                  <a:gd name="T47" fmla="*/ 0 h 153"/>
                  <a:gd name="T48" fmla="*/ 0 w 154"/>
                  <a:gd name="T49" fmla="*/ 0 h 153"/>
                  <a:gd name="T50" fmla="*/ 0 w 154"/>
                  <a:gd name="T51" fmla="*/ 0 h 153"/>
                  <a:gd name="T52" fmla="*/ 0 w 154"/>
                  <a:gd name="T53" fmla="*/ 0 h 153"/>
                  <a:gd name="T54" fmla="*/ 0 w 154"/>
                  <a:gd name="T55" fmla="*/ 0 h 153"/>
                  <a:gd name="T56" fmla="*/ 0 w 154"/>
                  <a:gd name="T57" fmla="*/ 0 h 153"/>
                  <a:gd name="T58" fmla="*/ 0 w 154"/>
                  <a:gd name="T59" fmla="*/ 0 h 153"/>
                  <a:gd name="T60" fmla="*/ 0 w 154"/>
                  <a:gd name="T61" fmla="*/ 0 h 153"/>
                  <a:gd name="T62" fmla="*/ 0 w 154"/>
                  <a:gd name="T63" fmla="*/ 0 h 153"/>
                  <a:gd name="T64" fmla="*/ 0 w 154"/>
                  <a:gd name="T65" fmla="*/ 0 h 153"/>
                  <a:gd name="T66" fmla="*/ 0 w 154"/>
                  <a:gd name="T67" fmla="*/ 0 h 153"/>
                  <a:gd name="T68" fmla="*/ 0 w 154"/>
                  <a:gd name="T69" fmla="*/ 0 h 153"/>
                  <a:gd name="T70" fmla="*/ 0 w 154"/>
                  <a:gd name="T71" fmla="*/ 0 h 153"/>
                  <a:gd name="T72" fmla="*/ 0 w 154"/>
                  <a:gd name="T73" fmla="*/ 0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4" h="153">
                    <a:moveTo>
                      <a:pt x="154" y="77"/>
                    </a:moveTo>
                    <a:lnTo>
                      <a:pt x="153" y="64"/>
                    </a:lnTo>
                    <a:lnTo>
                      <a:pt x="149" y="51"/>
                    </a:lnTo>
                    <a:lnTo>
                      <a:pt x="143" y="38"/>
                    </a:lnTo>
                    <a:lnTo>
                      <a:pt x="136" y="28"/>
                    </a:lnTo>
                    <a:lnTo>
                      <a:pt x="126" y="18"/>
                    </a:lnTo>
                    <a:lnTo>
                      <a:pt x="116" y="11"/>
                    </a:lnTo>
                    <a:lnTo>
                      <a:pt x="103" y="4"/>
                    </a:lnTo>
                    <a:lnTo>
                      <a:pt x="90" y="1"/>
                    </a:lnTo>
                    <a:lnTo>
                      <a:pt x="77" y="0"/>
                    </a:lnTo>
                    <a:lnTo>
                      <a:pt x="63" y="1"/>
                    </a:lnTo>
                    <a:lnTo>
                      <a:pt x="51" y="4"/>
                    </a:lnTo>
                    <a:lnTo>
                      <a:pt x="39" y="11"/>
                    </a:lnTo>
                    <a:lnTo>
                      <a:pt x="27" y="18"/>
                    </a:lnTo>
                    <a:lnTo>
                      <a:pt x="18" y="28"/>
                    </a:lnTo>
                    <a:lnTo>
                      <a:pt x="10" y="38"/>
                    </a:lnTo>
                    <a:lnTo>
                      <a:pt x="5" y="51"/>
                    </a:lnTo>
                    <a:lnTo>
                      <a:pt x="2" y="64"/>
                    </a:lnTo>
                    <a:lnTo>
                      <a:pt x="0" y="77"/>
                    </a:lnTo>
                    <a:lnTo>
                      <a:pt x="2" y="91"/>
                    </a:lnTo>
                    <a:lnTo>
                      <a:pt x="5" y="103"/>
                    </a:lnTo>
                    <a:lnTo>
                      <a:pt x="10" y="115"/>
                    </a:lnTo>
                    <a:lnTo>
                      <a:pt x="18" y="127"/>
                    </a:lnTo>
                    <a:lnTo>
                      <a:pt x="27" y="136"/>
                    </a:lnTo>
                    <a:lnTo>
                      <a:pt x="39" y="144"/>
                    </a:lnTo>
                    <a:lnTo>
                      <a:pt x="51" y="149"/>
                    </a:lnTo>
                    <a:lnTo>
                      <a:pt x="63" y="152"/>
                    </a:lnTo>
                    <a:lnTo>
                      <a:pt x="77" y="153"/>
                    </a:lnTo>
                    <a:lnTo>
                      <a:pt x="90" y="152"/>
                    </a:lnTo>
                    <a:lnTo>
                      <a:pt x="103" y="149"/>
                    </a:lnTo>
                    <a:lnTo>
                      <a:pt x="116" y="144"/>
                    </a:lnTo>
                    <a:lnTo>
                      <a:pt x="126" y="136"/>
                    </a:lnTo>
                    <a:lnTo>
                      <a:pt x="136" y="127"/>
                    </a:lnTo>
                    <a:lnTo>
                      <a:pt x="143" y="115"/>
                    </a:lnTo>
                    <a:lnTo>
                      <a:pt x="149" y="103"/>
                    </a:lnTo>
                    <a:lnTo>
                      <a:pt x="153" y="91"/>
                    </a:lnTo>
                    <a:lnTo>
                      <a:pt x="154"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01" name="Freeform 81"/>
              <p:cNvSpPr>
                <a:spLocks/>
              </p:cNvSpPr>
              <p:nvPr/>
            </p:nvSpPr>
            <p:spPr bwMode="auto">
              <a:xfrm>
                <a:off x="3032" y="1701"/>
                <a:ext cx="22" cy="22"/>
              </a:xfrm>
              <a:custGeom>
                <a:avLst/>
                <a:gdLst>
                  <a:gd name="T0" fmla="*/ 0 w 154"/>
                  <a:gd name="T1" fmla="*/ 0 h 153"/>
                  <a:gd name="T2" fmla="*/ 0 w 154"/>
                  <a:gd name="T3" fmla="*/ 0 h 153"/>
                  <a:gd name="T4" fmla="*/ 0 w 154"/>
                  <a:gd name="T5" fmla="*/ 0 h 153"/>
                  <a:gd name="T6" fmla="*/ 0 w 154"/>
                  <a:gd name="T7" fmla="*/ 0 h 153"/>
                  <a:gd name="T8" fmla="*/ 0 w 154"/>
                  <a:gd name="T9" fmla="*/ 0 h 153"/>
                  <a:gd name="T10" fmla="*/ 0 w 154"/>
                  <a:gd name="T11" fmla="*/ 0 h 153"/>
                  <a:gd name="T12" fmla="*/ 0 w 154"/>
                  <a:gd name="T13" fmla="*/ 0 h 153"/>
                  <a:gd name="T14" fmla="*/ 0 w 154"/>
                  <a:gd name="T15" fmla="*/ 0 h 153"/>
                  <a:gd name="T16" fmla="*/ 0 w 154"/>
                  <a:gd name="T17" fmla="*/ 0 h 153"/>
                  <a:gd name="T18" fmla="*/ 0 w 154"/>
                  <a:gd name="T19" fmla="*/ 0 h 153"/>
                  <a:gd name="T20" fmla="*/ 0 w 154"/>
                  <a:gd name="T21" fmla="*/ 0 h 153"/>
                  <a:gd name="T22" fmla="*/ 0 w 154"/>
                  <a:gd name="T23" fmla="*/ 0 h 153"/>
                  <a:gd name="T24" fmla="*/ 0 w 154"/>
                  <a:gd name="T25" fmla="*/ 0 h 153"/>
                  <a:gd name="T26" fmla="*/ 0 w 154"/>
                  <a:gd name="T27" fmla="*/ 0 h 153"/>
                  <a:gd name="T28" fmla="*/ 0 w 154"/>
                  <a:gd name="T29" fmla="*/ 0 h 153"/>
                  <a:gd name="T30" fmla="*/ 0 w 154"/>
                  <a:gd name="T31" fmla="*/ 0 h 153"/>
                  <a:gd name="T32" fmla="*/ 0 w 154"/>
                  <a:gd name="T33" fmla="*/ 0 h 153"/>
                  <a:gd name="T34" fmla="*/ 0 w 154"/>
                  <a:gd name="T35" fmla="*/ 0 h 153"/>
                  <a:gd name="T36" fmla="*/ 0 w 154"/>
                  <a:gd name="T37" fmla="*/ 0 h 153"/>
                  <a:gd name="T38" fmla="*/ 0 w 154"/>
                  <a:gd name="T39" fmla="*/ 0 h 153"/>
                  <a:gd name="T40" fmla="*/ 0 w 154"/>
                  <a:gd name="T41" fmla="*/ 0 h 153"/>
                  <a:gd name="T42" fmla="*/ 0 w 154"/>
                  <a:gd name="T43" fmla="*/ 0 h 153"/>
                  <a:gd name="T44" fmla="*/ 0 w 154"/>
                  <a:gd name="T45" fmla="*/ 0 h 153"/>
                  <a:gd name="T46" fmla="*/ 0 w 154"/>
                  <a:gd name="T47" fmla="*/ 0 h 153"/>
                  <a:gd name="T48" fmla="*/ 0 w 154"/>
                  <a:gd name="T49" fmla="*/ 0 h 153"/>
                  <a:gd name="T50" fmla="*/ 0 w 154"/>
                  <a:gd name="T51" fmla="*/ 0 h 153"/>
                  <a:gd name="T52" fmla="*/ 0 w 154"/>
                  <a:gd name="T53" fmla="*/ 0 h 153"/>
                  <a:gd name="T54" fmla="*/ 0 w 154"/>
                  <a:gd name="T55" fmla="*/ 0 h 153"/>
                  <a:gd name="T56" fmla="*/ 0 w 154"/>
                  <a:gd name="T57" fmla="*/ 0 h 153"/>
                  <a:gd name="T58" fmla="*/ 0 w 154"/>
                  <a:gd name="T59" fmla="*/ 0 h 153"/>
                  <a:gd name="T60" fmla="*/ 0 w 154"/>
                  <a:gd name="T61" fmla="*/ 0 h 153"/>
                  <a:gd name="T62" fmla="*/ 0 w 154"/>
                  <a:gd name="T63" fmla="*/ 0 h 153"/>
                  <a:gd name="T64" fmla="*/ 0 w 154"/>
                  <a:gd name="T65" fmla="*/ 0 h 153"/>
                  <a:gd name="T66" fmla="*/ 0 w 154"/>
                  <a:gd name="T67" fmla="*/ 0 h 153"/>
                  <a:gd name="T68" fmla="*/ 0 w 154"/>
                  <a:gd name="T69" fmla="*/ 0 h 153"/>
                  <a:gd name="T70" fmla="*/ 0 w 154"/>
                  <a:gd name="T71" fmla="*/ 0 h 153"/>
                  <a:gd name="T72" fmla="*/ 0 w 154"/>
                  <a:gd name="T73" fmla="*/ 0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4" h="153">
                    <a:moveTo>
                      <a:pt x="154" y="77"/>
                    </a:moveTo>
                    <a:lnTo>
                      <a:pt x="152" y="64"/>
                    </a:lnTo>
                    <a:lnTo>
                      <a:pt x="149" y="51"/>
                    </a:lnTo>
                    <a:lnTo>
                      <a:pt x="143" y="38"/>
                    </a:lnTo>
                    <a:lnTo>
                      <a:pt x="136" y="28"/>
                    </a:lnTo>
                    <a:lnTo>
                      <a:pt x="126" y="18"/>
                    </a:lnTo>
                    <a:lnTo>
                      <a:pt x="115" y="11"/>
                    </a:lnTo>
                    <a:lnTo>
                      <a:pt x="103" y="4"/>
                    </a:lnTo>
                    <a:lnTo>
                      <a:pt x="90" y="1"/>
                    </a:lnTo>
                    <a:lnTo>
                      <a:pt x="76" y="0"/>
                    </a:lnTo>
                    <a:lnTo>
                      <a:pt x="64" y="1"/>
                    </a:lnTo>
                    <a:lnTo>
                      <a:pt x="51" y="4"/>
                    </a:lnTo>
                    <a:lnTo>
                      <a:pt x="38" y="11"/>
                    </a:lnTo>
                    <a:lnTo>
                      <a:pt x="27" y="18"/>
                    </a:lnTo>
                    <a:lnTo>
                      <a:pt x="18" y="28"/>
                    </a:lnTo>
                    <a:lnTo>
                      <a:pt x="10" y="38"/>
                    </a:lnTo>
                    <a:lnTo>
                      <a:pt x="5" y="51"/>
                    </a:lnTo>
                    <a:lnTo>
                      <a:pt x="1" y="64"/>
                    </a:lnTo>
                    <a:lnTo>
                      <a:pt x="0" y="77"/>
                    </a:lnTo>
                    <a:lnTo>
                      <a:pt x="1" y="91"/>
                    </a:lnTo>
                    <a:lnTo>
                      <a:pt x="5" y="103"/>
                    </a:lnTo>
                    <a:lnTo>
                      <a:pt x="10" y="115"/>
                    </a:lnTo>
                    <a:lnTo>
                      <a:pt x="18" y="127"/>
                    </a:lnTo>
                    <a:lnTo>
                      <a:pt x="27" y="136"/>
                    </a:lnTo>
                    <a:lnTo>
                      <a:pt x="38" y="144"/>
                    </a:lnTo>
                    <a:lnTo>
                      <a:pt x="51" y="149"/>
                    </a:lnTo>
                    <a:lnTo>
                      <a:pt x="64" y="152"/>
                    </a:lnTo>
                    <a:lnTo>
                      <a:pt x="76" y="153"/>
                    </a:lnTo>
                    <a:lnTo>
                      <a:pt x="90" y="152"/>
                    </a:lnTo>
                    <a:lnTo>
                      <a:pt x="103" y="149"/>
                    </a:lnTo>
                    <a:lnTo>
                      <a:pt x="115" y="144"/>
                    </a:lnTo>
                    <a:lnTo>
                      <a:pt x="126" y="136"/>
                    </a:lnTo>
                    <a:lnTo>
                      <a:pt x="136" y="127"/>
                    </a:lnTo>
                    <a:lnTo>
                      <a:pt x="143" y="115"/>
                    </a:lnTo>
                    <a:lnTo>
                      <a:pt x="149" y="103"/>
                    </a:lnTo>
                    <a:lnTo>
                      <a:pt x="152" y="91"/>
                    </a:lnTo>
                    <a:lnTo>
                      <a:pt x="154"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02" name="Line 82"/>
              <p:cNvSpPr>
                <a:spLocks noChangeShapeType="1"/>
              </p:cNvSpPr>
              <p:nvPr/>
            </p:nvSpPr>
            <p:spPr bwMode="auto">
              <a:xfrm>
                <a:off x="2612" y="1591"/>
                <a:ext cx="113" cy="1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03" name="Line 83"/>
              <p:cNvSpPr>
                <a:spLocks noChangeShapeType="1"/>
              </p:cNvSpPr>
              <p:nvPr/>
            </p:nvSpPr>
            <p:spPr bwMode="auto">
              <a:xfrm>
                <a:off x="2744" y="1712"/>
                <a:ext cx="2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04" name="Line 84"/>
              <p:cNvSpPr>
                <a:spLocks noChangeShapeType="1"/>
              </p:cNvSpPr>
              <p:nvPr/>
            </p:nvSpPr>
            <p:spPr bwMode="auto">
              <a:xfrm>
                <a:off x="2615" y="1584"/>
                <a:ext cx="29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05" name="Line 85"/>
              <p:cNvSpPr>
                <a:spLocks noChangeShapeType="1"/>
              </p:cNvSpPr>
              <p:nvPr/>
            </p:nvSpPr>
            <p:spPr bwMode="auto">
              <a:xfrm>
                <a:off x="2914" y="1584"/>
                <a:ext cx="121" cy="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06" name="Line 86"/>
              <p:cNvSpPr>
                <a:spLocks noChangeShapeType="1"/>
              </p:cNvSpPr>
              <p:nvPr/>
            </p:nvSpPr>
            <p:spPr bwMode="auto">
              <a:xfrm flipV="1">
                <a:off x="2604" y="1485"/>
                <a:ext cx="0"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07" name="Line 87"/>
              <p:cNvSpPr>
                <a:spLocks noChangeShapeType="1"/>
              </p:cNvSpPr>
              <p:nvPr/>
            </p:nvSpPr>
            <p:spPr bwMode="auto">
              <a:xfrm>
                <a:off x="2733" y="1723"/>
                <a:ext cx="0" cy="1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08" name="Line 88"/>
              <p:cNvSpPr>
                <a:spLocks noChangeShapeType="1"/>
              </p:cNvSpPr>
              <p:nvPr/>
            </p:nvSpPr>
            <p:spPr bwMode="auto">
              <a:xfrm flipV="1">
                <a:off x="3043" y="1613"/>
                <a:ext cx="0" cy="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09" name="Freeform 89"/>
              <p:cNvSpPr>
                <a:spLocks/>
              </p:cNvSpPr>
              <p:nvPr/>
            </p:nvSpPr>
            <p:spPr bwMode="auto">
              <a:xfrm>
                <a:off x="2749" y="1685"/>
                <a:ext cx="16" cy="19"/>
              </a:xfrm>
              <a:custGeom>
                <a:avLst/>
                <a:gdLst>
                  <a:gd name="T0" fmla="*/ 0 w 115"/>
                  <a:gd name="T1" fmla="*/ 0 h 134"/>
                  <a:gd name="T2" fmla="*/ 0 w 115"/>
                  <a:gd name="T3" fmla="*/ 0 h 134"/>
                  <a:gd name="T4" fmla="*/ 0 w 115"/>
                  <a:gd name="T5" fmla="*/ 0 h 134"/>
                  <a:gd name="T6" fmla="*/ 0 w 115"/>
                  <a:gd name="T7" fmla="*/ 0 h 134"/>
                  <a:gd name="T8" fmla="*/ 0 w 115"/>
                  <a:gd name="T9" fmla="*/ 0 h 134"/>
                  <a:gd name="T10" fmla="*/ 0 w 115"/>
                  <a:gd name="T11" fmla="*/ 0 h 134"/>
                  <a:gd name="T12" fmla="*/ 0 w 115"/>
                  <a:gd name="T13" fmla="*/ 0 h 134"/>
                  <a:gd name="T14" fmla="*/ 0 w 115"/>
                  <a:gd name="T15" fmla="*/ 0 h 134"/>
                  <a:gd name="T16" fmla="*/ 0 w 115"/>
                  <a:gd name="T17" fmla="*/ 0 h 134"/>
                  <a:gd name="T18" fmla="*/ 0 w 115"/>
                  <a:gd name="T19" fmla="*/ 0 h 134"/>
                  <a:gd name="T20" fmla="*/ 0 w 115"/>
                  <a:gd name="T21" fmla="*/ 0 h 134"/>
                  <a:gd name="T22" fmla="*/ 0 w 115"/>
                  <a:gd name="T23" fmla="*/ 0 h 134"/>
                  <a:gd name="T24" fmla="*/ 0 w 115"/>
                  <a:gd name="T25" fmla="*/ 0 h 134"/>
                  <a:gd name="T26" fmla="*/ 0 w 115"/>
                  <a:gd name="T27" fmla="*/ 0 h 134"/>
                  <a:gd name="T28" fmla="*/ 0 w 115"/>
                  <a:gd name="T29" fmla="*/ 0 h 134"/>
                  <a:gd name="T30" fmla="*/ 0 w 115"/>
                  <a:gd name="T31" fmla="*/ 0 h 134"/>
                  <a:gd name="T32" fmla="*/ 0 w 115"/>
                  <a:gd name="T33" fmla="*/ 0 h 134"/>
                  <a:gd name="T34" fmla="*/ 0 w 115"/>
                  <a:gd name="T35" fmla="*/ 0 h 134"/>
                  <a:gd name="T36" fmla="*/ 0 w 115"/>
                  <a:gd name="T37" fmla="*/ 0 h 134"/>
                  <a:gd name="T38" fmla="*/ 0 w 115"/>
                  <a:gd name="T39" fmla="*/ 0 h 134"/>
                  <a:gd name="T40" fmla="*/ 0 w 115"/>
                  <a:gd name="T41" fmla="*/ 0 h 134"/>
                  <a:gd name="T42" fmla="*/ 0 w 115"/>
                  <a:gd name="T43" fmla="*/ 0 h 134"/>
                  <a:gd name="T44" fmla="*/ 0 w 115"/>
                  <a:gd name="T45" fmla="*/ 0 h 13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15" h="134">
                    <a:moveTo>
                      <a:pt x="0" y="134"/>
                    </a:moveTo>
                    <a:lnTo>
                      <a:pt x="47" y="134"/>
                    </a:lnTo>
                    <a:lnTo>
                      <a:pt x="54" y="133"/>
                    </a:lnTo>
                    <a:lnTo>
                      <a:pt x="62" y="131"/>
                    </a:lnTo>
                    <a:lnTo>
                      <a:pt x="70" y="127"/>
                    </a:lnTo>
                    <a:lnTo>
                      <a:pt x="78" y="122"/>
                    </a:lnTo>
                    <a:lnTo>
                      <a:pt x="85" y="114"/>
                    </a:lnTo>
                    <a:lnTo>
                      <a:pt x="93" y="107"/>
                    </a:lnTo>
                    <a:lnTo>
                      <a:pt x="99" y="97"/>
                    </a:lnTo>
                    <a:lnTo>
                      <a:pt x="104" y="88"/>
                    </a:lnTo>
                    <a:lnTo>
                      <a:pt x="109" y="78"/>
                    </a:lnTo>
                    <a:lnTo>
                      <a:pt x="112" y="67"/>
                    </a:lnTo>
                    <a:lnTo>
                      <a:pt x="114" y="57"/>
                    </a:lnTo>
                    <a:lnTo>
                      <a:pt x="115" y="46"/>
                    </a:lnTo>
                    <a:lnTo>
                      <a:pt x="115" y="36"/>
                    </a:lnTo>
                    <a:lnTo>
                      <a:pt x="114" y="28"/>
                    </a:lnTo>
                    <a:lnTo>
                      <a:pt x="111" y="19"/>
                    </a:lnTo>
                    <a:lnTo>
                      <a:pt x="108" y="13"/>
                    </a:lnTo>
                    <a:lnTo>
                      <a:pt x="102" y="7"/>
                    </a:lnTo>
                    <a:lnTo>
                      <a:pt x="97" y="3"/>
                    </a:lnTo>
                    <a:lnTo>
                      <a:pt x="91" y="0"/>
                    </a:lnTo>
                    <a:lnTo>
                      <a:pt x="83" y="0"/>
                    </a:lnTo>
                    <a:lnTo>
                      <a:pt x="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10" name="Freeform 90"/>
              <p:cNvSpPr>
                <a:spLocks/>
              </p:cNvSpPr>
              <p:nvPr/>
            </p:nvSpPr>
            <p:spPr bwMode="auto">
              <a:xfrm>
                <a:off x="2749" y="1670"/>
                <a:ext cx="19" cy="34"/>
              </a:xfrm>
              <a:custGeom>
                <a:avLst/>
                <a:gdLst>
                  <a:gd name="T0" fmla="*/ 0 w 137"/>
                  <a:gd name="T1" fmla="*/ 0 h 242"/>
                  <a:gd name="T2" fmla="*/ 0 w 137"/>
                  <a:gd name="T3" fmla="*/ 0 h 242"/>
                  <a:gd name="T4" fmla="*/ 0 w 137"/>
                  <a:gd name="T5" fmla="*/ 0 h 242"/>
                  <a:gd name="T6" fmla="*/ 0 w 137"/>
                  <a:gd name="T7" fmla="*/ 0 h 242"/>
                  <a:gd name="T8" fmla="*/ 0 w 137"/>
                  <a:gd name="T9" fmla="*/ 0 h 242"/>
                  <a:gd name="T10" fmla="*/ 0 w 137"/>
                  <a:gd name="T11" fmla="*/ 0 h 242"/>
                  <a:gd name="T12" fmla="*/ 0 w 137"/>
                  <a:gd name="T13" fmla="*/ 0 h 242"/>
                  <a:gd name="T14" fmla="*/ 0 w 137"/>
                  <a:gd name="T15" fmla="*/ 0 h 242"/>
                  <a:gd name="T16" fmla="*/ 0 w 137"/>
                  <a:gd name="T17" fmla="*/ 0 h 242"/>
                  <a:gd name="T18" fmla="*/ 0 w 137"/>
                  <a:gd name="T19" fmla="*/ 0 h 242"/>
                  <a:gd name="T20" fmla="*/ 0 w 137"/>
                  <a:gd name="T21" fmla="*/ 0 h 242"/>
                  <a:gd name="T22" fmla="*/ 0 w 137"/>
                  <a:gd name="T23" fmla="*/ 0 h 242"/>
                  <a:gd name="T24" fmla="*/ 0 w 137"/>
                  <a:gd name="T25" fmla="*/ 0 h 242"/>
                  <a:gd name="T26" fmla="*/ 0 w 137"/>
                  <a:gd name="T27" fmla="*/ 0 h 242"/>
                  <a:gd name="T28" fmla="*/ 0 w 137"/>
                  <a:gd name="T29" fmla="*/ 0 h 242"/>
                  <a:gd name="T30" fmla="*/ 0 w 137"/>
                  <a:gd name="T31" fmla="*/ 0 h 242"/>
                  <a:gd name="T32" fmla="*/ 0 w 137"/>
                  <a:gd name="T33" fmla="*/ 0 h 242"/>
                  <a:gd name="T34" fmla="*/ 0 w 137"/>
                  <a:gd name="T35" fmla="*/ 0 h 242"/>
                  <a:gd name="T36" fmla="*/ 0 w 137"/>
                  <a:gd name="T37" fmla="*/ 0 h 242"/>
                  <a:gd name="T38" fmla="*/ 0 w 137"/>
                  <a:gd name="T39" fmla="*/ 0 h 242"/>
                  <a:gd name="T40" fmla="*/ 0 w 137"/>
                  <a:gd name="T41" fmla="*/ 1 h 2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37" h="242">
                    <a:moveTo>
                      <a:pt x="83" y="108"/>
                    </a:moveTo>
                    <a:lnTo>
                      <a:pt x="90" y="107"/>
                    </a:lnTo>
                    <a:lnTo>
                      <a:pt x="97" y="104"/>
                    </a:lnTo>
                    <a:lnTo>
                      <a:pt x="103" y="101"/>
                    </a:lnTo>
                    <a:lnTo>
                      <a:pt x="111" y="96"/>
                    </a:lnTo>
                    <a:lnTo>
                      <a:pt x="117" y="88"/>
                    </a:lnTo>
                    <a:lnTo>
                      <a:pt x="123" y="81"/>
                    </a:lnTo>
                    <a:lnTo>
                      <a:pt x="128" y="72"/>
                    </a:lnTo>
                    <a:lnTo>
                      <a:pt x="132" y="64"/>
                    </a:lnTo>
                    <a:lnTo>
                      <a:pt x="135" y="54"/>
                    </a:lnTo>
                    <a:lnTo>
                      <a:pt x="136" y="44"/>
                    </a:lnTo>
                    <a:lnTo>
                      <a:pt x="137" y="36"/>
                    </a:lnTo>
                    <a:lnTo>
                      <a:pt x="137" y="27"/>
                    </a:lnTo>
                    <a:lnTo>
                      <a:pt x="135" y="20"/>
                    </a:lnTo>
                    <a:lnTo>
                      <a:pt x="132" y="12"/>
                    </a:lnTo>
                    <a:lnTo>
                      <a:pt x="129" y="7"/>
                    </a:lnTo>
                    <a:lnTo>
                      <a:pt x="124" y="4"/>
                    </a:lnTo>
                    <a:lnTo>
                      <a:pt x="118" y="1"/>
                    </a:lnTo>
                    <a:lnTo>
                      <a:pt x="112" y="0"/>
                    </a:lnTo>
                    <a:lnTo>
                      <a:pt x="65" y="0"/>
                    </a:lnTo>
                    <a:lnTo>
                      <a:pt x="0" y="2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11" name="Line 91"/>
              <p:cNvSpPr>
                <a:spLocks noChangeShapeType="1"/>
              </p:cNvSpPr>
              <p:nvPr/>
            </p:nvSpPr>
            <p:spPr bwMode="auto">
              <a:xfrm flipH="1">
                <a:off x="2683" y="1646"/>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12" name="Freeform 92"/>
              <p:cNvSpPr>
                <a:spLocks/>
              </p:cNvSpPr>
              <p:nvPr/>
            </p:nvSpPr>
            <p:spPr bwMode="auto">
              <a:xfrm>
                <a:off x="2679" y="1637"/>
                <a:ext cx="4" cy="9"/>
              </a:xfrm>
              <a:custGeom>
                <a:avLst/>
                <a:gdLst>
                  <a:gd name="T0" fmla="*/ 0 w 28"/>
                  <a:gd name="T1" fmla="*/ 0 h 61"/>
                  <a:gd name="T2" fmla="*/ 0 w 28"/>
                  <a:gd name="T3" fmla="*/ 0 h 61"/>
                  <a:gd name="T4" fmla="*/ 0 w 28"/>
                  <a:gd name="T5" fmla="*/ 0 h 61"/>
                  <a:gd name="T6" fmla="*/ 0 w 28"/>
                  <a:gd name="T7" fmla="*/ 0 h 61"/>
                  <a:gd name="T8" fmla="*/ 0 w 28"/>
                  <a:gd name="T9" fmla="*/ 0 h 61"/>
                  <a:gd name="T10" fmla="*/ 0 w 28"/>
                  <a:gd name="T11" fmla="*/ 0 h 61"/>
                  <a:gd name="T12" fmla="*/ 0 w 28"/>
                  <a:gd name="T13" fmla="*/ 0 h 61"/>
                  <a:gd name="T14" fmla="*/ 0 w 28"/>
                  <a:gd name="T15" fmla="*/ 0 h 61"/>
                  <a:gd name="T16" fmla="*/ 0 w 28"/>
                  <a:gd name="T17" fmla="*/ 0 h 61"/>
                  <a:gd name="T18" fmla="*/ 0 w 28"/>
                  <a:gd name="T19" fmla="*/ 0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 h="61">
                    <a:moveTo>
                      <a:pt x="2" y="0"/>
                    </a:moveTo>
                    <a:lnTo>
                      <a:pt x="0" y="10"/>
                    </a:lnTo>
                    <a:lnTo>
                      <a:pt x="0" y="21"/>
                    </a:lnTo>
                    <a:lnTo>
                      <a:pt x="0" y="30"/>
                    </a:lnTo>
                    <a:lnTo>
                      <a:pt x="2" y="39"/>
                    </a:lnTo>
                    <a:lnTo>
                      <a:pt x="5" y="47"/>
                    </a:lnTo>
                    <a:lnTo>
                      <a:pt x="9" y="52"/>
                    </a:lnTo>
                    <a:lnTo>
                      <a:pt x="14" y="56"/>
                    </a:lnTo>
                    <a:lnTo>
                      <a:pt x="21" y="59"/>
                    </a:lnTo>
                    <a:lnTo>
                      <a:pt x="28"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13" name="Line 93"/>
              <p:cNvSpPr>
                <a:spLocks noChangeShapeType="1"/>
              </p:cNvSpPr>
              <p:nvPr/>
            </p:nvSpPr>
            <p:spPr bwMode="auto">
              <a:xfrm flipV="1">
                <a:off x="2680" y="1620"/>
                <a:ext cx="4" cy="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14" name="Freeform 94"/>
              <p:cNvSpPr>
                <a:spLocks/>
              </p:cNvSpPr>
              <p:nvPr/>
            </p:nvSpPr>
            <p:spPr bwMode="auto">
              <a:xfrm>
                <a:off x="2684" y="1611"/>
                <a:ext cx="9" cy="9"/>
              </a:xfrm>
              <a:custGeom>
                <a:avLst/>
                <a:gdLst>
                  <a:gd name="T0" fmla="*/ 0 w 58"/>
                  <a:gd name="T1" fmla="*/ 0 h 59"/>
                  <a:gd name="T2" fmla="*/ 0 w 58"/>
                  <a:gd name="T3" fmla="*/ 0 h 59"/>
                  <a:gd name="T4" fmla="*/ 0 w 58"/>
                  <a:gd name="T5" fmla="*/ 0 h 59"/>
                  <a:gd name="T6" fmla="*/ 0 w 58"/>
                  <a:gd name="T7" fmla="*/ 0 h 59"/>
                  <a:gd name="T8" fmla="*/ 0 w 58"/>
                  <a:gd name="T9" fmla="*/ 0 h 59"/>
                  <a:gd name="T10" fmla="*/ 0 w 58"/>
                  <a:gd name="T11" fmla="*/ 0 h 59"/>
                  <a:gd name="T12" fmla="*/ 0 w 58"/>
                  <a:gd name="T13" fmla="*/ 0 h 59"/>
                  <a:gd name="T14" fmla="*/ 0 w 58"/>
                  <a:gd name="T15" fmla="*/ 0 h 59"/>
                  <a:gd name="T16" fmla="*/ 0 w 58"/>
                  <a:gd name="T17" fmla="*/ 0 h 59"/>
                  <a:gd name="T18" fmla="*/ 0 w 58"/>
                  <a:gd name="T19" fmla="*/ 0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8" h="59">
                    <a:moveTo>
                      <a:pt x="58" y="0"/>
                    </a:moveTo>
                    <a:lnTo>
                      <a:pt x="51" y="0"/>
                    </a:lnTo>
                    <a:lnTo>
                      <a:pt x="42" y="3"/>
                    </a:lnTo>
                    <a:lnTo>
                      <a:pt x="35" y="7"/>
                    </a:lnTo>
                    <a:lnTo>
                      <a:pt x="27" y="14"/>
                    </a:lnTo>
                    <a:lnTo>
                      <a:pt x="20" y="21"/>
                    </a:lnTo>
                    <a:lnTo>
                      <a:pt x="13" y="30"/>
                    </a:lnTo>
                    <a:lnTo>
                      <a:pt x="7" y="39"/>
                    </a:lnTo>
                    <a:lnTo>
                      <a:pt x="3" y="50"/>
                    </a:lnTo>
                    <a:lnTo>
                      <a:pt x="0"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15" name="Line 95"/>
              <p:cNvSpPr>
                <a:spLocks noChangeShapeType="1"/>
              </p:cNvSpPr>
              <p:nvPr/>
            </p:nvSpPr>
            <p:spPr bwMode="auto">
              <a:xfrm>
                <a:off x="2693" y="1611"/>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16" name="Line 96"/>
              <p:cNvSpPr>
                <a:spLocks noChangeShapeType="1"/>
              </p:cNvSpPr>
              <p:nvPr/>
            </p:nvSpPr>
            <p:spPr bwMode="auto">
              <a:xfrm flipH="1">
                <a:off x="2633" y="1890"/>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17" name="Freeform 97"/>
              <p:cNvSpPr>
                <a:spLocks/>
              </p:cNvSpPr>
              <p:nvPr/>
            </p:nvSpPr>
            <p:spPr bwMode="auto">
              <a:xfrm>
                <a:off x="2629" y="1883"/>
                <a:ext cx="4" cy="7"/>
              </a:xfrm>
              <a:custGeom>
                <a:avLst/>
                <a:gdLst>
                  <a:gd name="T0" fmla="*/ 0 w 24"/>
                  <a:gd name="T1" fmla="*/ 0 h 47"/>
                  <a:gd name="T2" fmla="*/ 0 w 24"/>
                  <a:gd name="T3" fmla="*/ 0 h 47"/>
                  <a:gd name="T4" fmla="*/ 0 w 24"/>
                  <a:gd name="T5" fmla="*/ 0 h 47"/>
                  <a:gd name="T6" fmla="*/ 0 w 24"/>
                  <a:gd name="T7" fmla="*/ 0 h 47"/>
                  <a:gd name="T8" fmla="*/ 0 w 24"/>
                  <a:gd name="T9" fmla="*/ 0 h 47"/>
                  <a:gd name="T10" fmla="*/ 0 w 24"/>
                  <a:gd name="T11" fmla="*/ 0 h 47"/>
                  <a:gd name="T12" fmla="*/ 0 w 24"/>
                  <a:gd name="T13" fmla="*/ 0 h 47"/>
                  <a:gd name="T14" fmla="*/ 0 w 24"/>
                  <a:gd name="T15" fmla="*/ 0 h 47"/>
                  <a:gd name="T16" fmla="*/ 0 w 24"/>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47">
                    <a:moveTo>
                      <a:pt x="3" y="0"/>
                    </a:moveTo>
                    <a:lnTo>
                      <a:pt x="1" y="9"/>
                    </a:lnTo>
                    <a:lnTo>
                      <a:pt x="0" y="18"/>
                    </a:lnTo>
                    <a:lnTo>
                      <a:pt x="1" y="26"/>
                    </a:lnTo>
                    <a:lnTo>
                      <a:pt x="3" y="33"/>
                    </a:lnTo>
                    <a:lnTo>
                      <a:pt x="8" y="39"/>
                    </a:lnTo>
                    <a:lnTo>
                      <a:pt x="12" y="43"/>
                    </a:lnTo>
                    <a:lnTo>
                      <a:pt x="17" y="45"/>
                    </a:lnTo>
                    <a:lnTo>
                      <a:pt x="2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18" name="Line 98"/>
              <p:cNvSpPr>
                <a:spLocks noChangeShapeType="1"/>
              </p:cNvSpPr>
              <p:nvPr/>
            </p:nvSpPr>
            <p:spPr bwMode="auto">
              <a:xfrm flipV="1">
                <a:off x="2630" y="1874"/>
                <a:ext cx="3"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19" name="Freeform 99"/>
              <p:cNvSpPr>
                <a:spLocks/>
              </p:cNvSpPr>
              <p:nvPr/>
            </p:nvSpPr>
            <p:spPr bwMode="auto">
              <a:xfrm>
                <a:off x="2633" y="1867"/>
                <a:ext cx="6" cy="7"/>
              </a:xfrm>
              <a:custGeom>
                <a:avLst/>
                <a:gdLst>
                  <a:gd name="T0" fmla="*/ 0 w 44"/>
                  <a:gd name="T1" fmla="*/ 0 h 47"/>
                  <a:gd name="T2" fmla="*/ 0 w 44"/>
                  <a:gd name="T3" fmla="*/ 0 h 47"/>
                  <a:gd name="T4" fmla="*/ 0 w 44"/>
                  <a:gd name="T5" fmla="*/ 0 h 47"/>
                  <a:gd name="T6" fmla="*/ 0 w 44"/>
                  <a:gd name="T7" fmla="*/ 0 h 47"/>
                  <a:gd name="T8" fmla="*/ 0 w 44"/>
                  <a:gd name="T9" fmla="*/ 0 h 47"/>
                  <a:gd name="T10" fmla="*/ 0 w 44"/>
                  <a:gd name="T11" fmla="*/ 0 h 47"/>
                  <a:gd name="T12" fmla="*/ 0 w 44"/>
                  <a:gd name="T13" fmla="*/ 0 h 47"/>
                  <a:gd name="T14" fmla="*/ 0 w 44"/>
                  <a:gd name="T15" fmla="*/ 0 h 47"/>
                  <a:gd name="T16" fmla="*/ 0 w 44"/>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 h="47">
                    <a:moveTo>
                      <a:pt x="44" y="0"/>
                    </a:moveTo>
                    <a:lnTo>
                      <a:pt x="38" y="1"/>
                    </a:lnTo>
                    <a:lnTo>
                      <a:pt x="31" y="3"/>
                    </a:lnTo>
                    <a:lnTo>
                      <a:pt x="24" y="7"/>
                    </a:lnTo>
                    <a:lnTo>
                      <a:pt x="18" y="14"/>
                    </a:lnTo>
                    <a:lnTo>
                      <a:pt x="11" y="20"/>
                    </a:lnTo>
                    <a:lnTo>
                      <a:pt x="6" y="29"/>
                    </a:lnTo>
                    <a:lnTo>
                      <a:pt x="2" y="3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20" name="Line 100"/>
              <p:cNvSpPr>
                <a:spLocks noChangeShapeType="1"/>
              </p:cNvSpPr>
              <p:nvPr/>
            </p:nvSpPr>
            <p:spPr bwMode="auto">
              <a:xfrm>
                <a:off x="2639" y="1867"/>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21" name="Line 101"/>
              <p:cNvSpPr>
                <a:spLocks noChangeShapeType="1"/>
              </p:cNvSpPr>
              <p:nvPr/>
            </p:nvSpPr>
            <p:spPr bwMode="auto">
              <a:xfrm flipH="1">
                <a:off x="2502" y="1481"/>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22" name="Freeform 102"/>
              <p:cNvSpPr>
                <a:spLocks/>
              </p:cNvSpPr>
              <p:nvPr/>
            </p:nvSpPr>
            <p:spPr bwMode="auto">
              <a:xfrm>
                <a:off x="2498" y="1475"/>
                <a:ext cx="4" cy="6"/>
              </a:xfrm>
              <a:custGeom>
                <a:avLst/>
                <a:gdLst>
                  <a:gd name="T0" fmla="*/ 0 w 23"/>
                  <a:gd name="T1" fmla="*/ 0 h 47"/>
                  <a:gd name="T2" fmla="*/ 0 w 23"/>
                  <a:gd name="T3" fmla="*/ 0 h 47"/>
                  <a:gd name="T4" fmla="*/ 0 w 23"/>
                  <a:gd name="T5" fmla="*/ 0 h 47"/>
                  <a:gd name="T6" fmla="*/ 0 w 23"/>
                  <a:gd name="T7" fmla="*/ 0 h 47"/>
                  <a:gd name="T8" fmla="*/ 0 w 23"/>
                  <a:gd name="T9" fmla="*/ 0 h 47"/>
                  <a:gd name="T10" fmla="*/ 0 w 23"/>
                  <a:gd name="T11" fmla="*/ 0 h 47"/>
                  <a:gd name="T12" fmla="*/ 0 w 23"/>
                  <a:gd name="T13" fmla="*/ 0 h 47"/>
                  <a:gd name="T14" fmla="*/ 0 w 23"/>
                  <a:gd name="T15" fmla="*/ 0 h 47"/>
                  <a:gd name="T16" fmla="*/ 0 w 23"/>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3" y="0"/>
                    </a:moveTo>
                    <a:lnTo>
                      <a:pt x="0" y="9"/>
                    </a:lnTo>
                    <a:lnTo>
                      <a:pt x="0" y="18"/>
                    </a:lnTo>
                    <a:lnTo>
                      <a:pt x="2" y="26"/>
                    </a:lnTo>
                    <a:lnTo>
                      <a:pt x="4" y="33"/>
                    </a:lnTo>
                    <a:lnTo>
                      <a:pt x="7" y="39"/>
                    </a:lnTo>
                    <a:lnTo>
                      <a:pt x="11" y="43"/>
                    </a:lnTo>
                    <a:lnTo>
                      <a:pt x="16" y="45"/>
                    </a:lnTo>
                    <a:lnTo>
                      <a:pt x="23"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23" name="Line 103"/>
              <p:cNvSpPr>
                <a:spLocks noChangeShapeType="1"/>
              </p:cNvSpPr>
              <p:nvPr/>
            </p:nvSpPr>
            <p:spPr bwMode="auto">
              <a:xfrm flipV="1">
                <a:off x="2499" y="1465"/>
                <a:ext cx="2"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24" name="Freeform 104"/>
              <p:cNvSpPr>
                <a:spLocks/>
              </p:cNvSpPr>
              <p:nvPr/>
            </p:nvSpPr>
            <p:spPr bwMode="auto">
              <a:xfrm>
                <a:off x="2501" y="1458"/>
                <a:ext cx="7" cy="7"/>
              </a:xfrm>
              <a:custGeom>
                <a:avLst/>
                <a:gdLst>
                  <a:gd name="T0" fmla="*/ 0 w 45"/>
                  <a:gd name="T1" fmla="*/ 0 h 47"/>
                  <a:gd name="T2" fmla="*/ 0 w 45"/>
                  <a:gd name="T3" fmla="*/ 0 h 47"/>
                  <a:gd name="T4" fmla="*/ 0 w 45"/>
                  <a:gd name="T5" fmla="*/ 0 h 47"/>
                  <a:gd name="T6" fmla="*/ 0 w 45"/>
                  <a:gd name="T7" fmla="*/ 0 h 47"/>
                  <a:gd name="T8" fmla="*/ 0 w 45"/>
                  <a:gd name="T9" fmla="*/ 0 h 47"/>
                  <a:gd name="T10" fmla="*/ 0 w 45"/>
                  <a:gd name="T11" fmla="*/ 0 h 47"/>
                  <a:gd name="T12" fmla="*/ 0 w 45"/>
                  <a:gd name="T13" fmla="*/ 0 h 47"/>
                  <a:gd name="T14" fmla="*/ 0 w 45"/>
                  <a:gd name="T15" fmla="*/ 0 h 47"/>
                  <a:gd name="T16" fmla="*/ 0 w 45"/>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7">
                    <a:moveTo>
                      <a:pt x="45" y="0"/>
                    </a:moveTo>
                    <a:lnTo>
                      <a:pt x="38" y="1"/>
                    </a:lnTo>
                    <a:lnTo>
                      <a:pt x="32" y="3"/>
                    </a:lnTo>
                    <a:lnTo>
                      <a:pt x="24" y="7"/>
                    </a:lnTo>
                    <a:lnTo>
                      <a:pt x="18" y="14"/>
                    </a:lnTo>
                    <a:lnTo>
                      <a:pt x="12" y="20"/>
                    </a:lnTo>
                    <a:lnTo>
                      <a:pt x="7" y="29"/>
                    </a:lnTo>
                    <a:lnTo>
                      <a:pt x="3" y="3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25" name="Line 105"/>
              <p:cNvSpPr>
                <a:spLocks noChangeShapeType="1"/>
              </p:cNvSpPr>
              <p:nvPr/>
            </p:nvSpPr>
            <p:spPr bwMode="auto">
              <a:xfrm>
                <a:off x="2508" y="1458"/>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26" name="Line 106"/>
              <p:cNvSpPr>
                <a:spLocks noChangeShapeType="1"/>
              </p:cNvSpPr>
              <p:nvPr/>
            </p:nvSpPr>
            <p:spPr bwMode="auto">
              <a:xfrm flipH="1">
                <a:off x="2517" y="1447"/>
                <a:ext cx="3"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27" name="Line 107"/>
              <p:cNvSpPr>
                <a:spLocks noChangeShapeType="1"/>
              </p:cNvSpPr>
              <p:nvPr/>
            </p:nvSpPr>
            <p:spPr bwMode="auto">
              <a:xfrm flipH="1">
                <a:off x="3062" y="1613"/>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28" name="Freeform 108"/>
              <p:cNvSpPr>
                <a:spLocks/>
              </p:cNvSpPr>
              <p:nvPr/>
            </p:nvSpPr>
            <p:spPr bwMode="auto">
              <a:xfrm>
                <a:off x="3059" y="1606"/>
                <a:ext cx="3" cy="7"/>
              </a:xfrm>
              <a:custGeom>
                <a:avLst/>
                <a:gdLst>
                  <a:gd name="T0" fmla="*/ 0 w 23"/>
                  <a:gd name="T1" fmla="*/ 0 h 48"/>
                  <a:gd name="T2" fmla="*/ 0 w 23"/>
                  <a:gd name="T3" fmla="*/ 0 h 48"/>
                  <a:gd name="T4" fmla="*/ 0 w 23"/>
                  <a:gd name="T5" fmla="*/ 0 h 48"/>
                  <a:gd name="T6" fmla="*/ 0 w 23"/>
                  <a:gd name="T7" fmla="*/ 0 h 48"/>
                  <a:gd name="T8" fmla="*/ 0 w 23"/>
                  <a:gd name="T9" fmla="*/ 0 h 48"/>
                  <a:gd name="T10" fmla="*/ 0 w 23"/>
                  <a:gd name="T11" fmla="*/ 0 h 48"/>
                  <a:gd name="T12" fmla="*/ 0 w 23"/>
                  <a:gd name="T13" fmla="*/ 0 h 48"/>
                  <a:gd name="T14" fmla="*/ 0 w 23"/>
                  <a:gd name="T15" fmla="*/ 0 h 48"/>
                  <a:gd name="T16" fmla="*/ 0 w 23"/>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8">
                    <a:moveTo>
                      <a:pt x="2" y="0"/>
                    </a:moveTo>
                    <a:lnTo>
                      <a:pt x="0" y="9"/>
                    </a:lnTo>
                    <a:lnTo>
                      <a:pt x="0" y="18"/>
                    </a:lnTo>
                    <a:lnTo>
                      <a:pt x="1" y="26"/>
                    </a:lnTo>
                    <a:lnTo>
                      <a:pt x="3" y="34"/>
                    </a:lnTo>
                    <a:lnTo>
                      <a:pt x="7" y="39"/>
                    </a:lnTo>
                    <a:lnTo>
                      <a:pt x="11" y="43"/>
                    </a:lnTo>
                    <a:lnTo>
                      <a:pt x="16" y="47"/>
                    </a:lnTo>
                    <a:lnTo>
                      <a:pt x="23"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29" name="Line 109"/>
              <p:cNvSpPr>
                <a:spLocks noChangeShapeType="1"/>
              </p:cNvSpPr>
              <p:nvPr/>
            </p:nvSpPr>
            <p:spPr bwMode="auto">
              <a:xfrm flipV="1">
                <a:off x="3059" y="1597"/>
                <a:ext cx="3"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30" name="Freeform 110"/>
              <p:cNvSpPr>
                <a:spLocks/>
              </p:cNvSpPr>
              <p:nvPr/>
            </p:nvSpPr>
            <p:spPr bwMode="auto">
              <a:xfrm>
                <a:off x="3062" y="1590"/>
                <a:ext cx="6" cy="7"/>
              </a:xfrm>
              <a:custGeom>
                <a:avLst/>
                <a:gdLst>
                  <a:gd name="T0" fmla="*/ 0 w 45"/>
                  <a:gd name="T1" fmla="*/ 0 h 47"/>
                  <a:gd name="T2" fmla="*/ 0 w 45"/>
                  <a:gd name="T3" fmla="*/ 0 h 47"/>
                  <a:gd name="T4" fmla="*/ 0 w 45"/>
                  <a:gd name="T5" fmla="*/ 0 h 47"/>
                  <a:gd name="T6" fmla="*/ 0 w 45"/>
                  <a:gd name="T7" fmla="*/ 0 h 47"/>
                  <a:gd name="T8" fmla="*/ 0 w 45"/>
                  <a:gd name="T9" fmla="*/ 0 h 47"/>
                  <a:gd name="T10" fmla="*/ 0 w 45"/>
                  <a:gd name="T11" fmla="*/ 0 h 47"/>
                  <a:gd name="T12" fmla="*/ 0 w 45"/>
                  <a:gd name="T13" fmla="*/ 0 h 47"/>
                  <a:gd name="T14" fmla="*/ 0 w 45"/>
                  <a:gd name="T15" fmla="*/ 0 h 47"/>
                  <a:gd name="T16" fmla="*/ 0 w 45"/>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7">
                    <a:moveTo>
                      <a:pt x="45" y="0"/>
                    </a:moveTo>
                    <a:lnTo>
                      <a:pt x="38" y="1"/>
                    </a:lnTo>
                    <a:lnTo>
                      <a:pt x="31" y="3"/>
                    </a:lnTo>
                    <a:lnTo>
                      <a:pt x="25" y="7"/>
                    </a:lnTo>
                    <a:lnTo>
                      <a:pt x="18" y="14"/>
                    </a:lnTo>
                    <a:lnTo>
                      <a:pt x="12" y="21"/>
                    </a:lnTo>
                    <a:lnTo>
                      <a:pt x="7" y="29"/>
                    </a:lnTo>
                    <a:lnTo>
                      <a:pt x="3" y="38"/>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31" name="Line 111"/>
              <p:cNvSpPr>
                <a:spLocks noChangeShapeType="1"/>
              </p:cNvSpPr>
              <p:nvPr/>
            </p:nvSpPr>
            <p:spPr bwMode="auto">
              <a:xfrm>
                <a:off x="3068" y="1590"/>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32" name="Line 112"/>
              <p:cNvSpPr>
                <a:spLocks noChangeShapeType="1"/>
              </p:cNvSpPr>
              <p:nvPr/>
            </p:nvSpPr>
            <p:spPr bwMode="auto">
              <a:xfrm flipH="1">
                <a:off x="3078" y="1579"/>
                <a:ext cx="4" cy="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33" name="Line 113"/>
              <p:cNvSpPr>
                <a:spLocks noChangeShapeType="1"/>
              </p:cNvSpPr>
              <p:nvPr/>
            </p:nvSpPr>
            <p:spPr bwMode="auto">
              <a:xfrm flipH="1">
                <a:off x="3085" y="1579"/>
                <a:ext cx="3" cy="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34" name="Freeform 114"/>
              <p:cNvSpPr>
                <a:spLocks/>
              </p:cNvSpPr>
              <p:nvPr/>
            </p:nvSpPr>
            <p:spPr bwMode="auto">
              <a:xfrm>
                <a:off x="3083" y="1580"/>
                <a:ext cx="10" cy="37"/>
              </a:xfrm>
              <a:custGeom>
                <a:avLst/>
                <a:gdLst>
                  <a:gd name="T0" fmla="*/ 0 w 68"/>
                  <a:gd name="T1" fmla="*/ 0 h 254"/>
                  <a:gd name="T2" fmla="*/ 0 w 68"/>
                  <a:gd name="T3" fmla="*/ 0 h 254"/>
                  <a:gd name="T4" fmla="*/ 0 w 68"/>
                  <a:gd name="T5" fmla="*/ 0 h 254"/>
                  <a:gd name="T6" fmla="*/ 0 w 68"/>
                  <a:gd name="T7" fmla="*/ 0 h 254"/>
                  <a:gd name="T8" fmla="*/ 0 w 68"/>
                  <a:gd name="T9" fmla="*/ 0 h 254"/>
                  <a:gd name="T10" fmla="*/ 0 w 68"/>
                  <a:gd name="T11" fmla="*/ 0 h 254"/>
                  <a:gd name="T12" fmla="*/ 0 w 68"/>
                  <a:gd name="T13" fmla="*/ 0 h 254"/>
                  <a:gd name="T14" fmla="*/ 0 w 68"/>
                  <a:gd name="T15" fmla="*/ 1 h 254"/>
                  <a:gd name="T16" fmla="*/ 0 w 68"/>
                  <a:gd name="T17" fmla="*/ 1 h 254"/>
                  <a:gd name="T18" fmla="*/ 0 w 68"/>
                  <a:gd name="T19" fmla="*/ 1 h 254"/>
                  <a:gd name="T20" fmla="*/ 0 w 68"/>
                  <a:gd name="T21" fmla="*/ 1 h 2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8" h="254">
                    <a:moveTo>
                      <a:pt x="68" y="0"/>
                    </a:moveTo>
                    <a:lnTo>
                      <a:pt x="55" y="24"/>
                    </a:lnTo>
                    <a:lnTo>
                      <a:pt x="44" y="50"/>
                    </a:lnTo>
                    <a:lnTo>
                      <a:pt x="34" y="75"/>
                    </a:lnTo>
                    <a:lnTo>
                      <a:pt x="25" y="101"/>
                    </a:lnTo>
                    <a:lnTo>
                      <a:pt x="18" y="126"/>
                    </a:lnTo>
                    <a:lnTo>
                      <a:pt x="11" y="153"/>
                    </a:lnTo>
                    <a:lnTo>
                      <a:pt x="6" y="179"/>
                    </a:lnTo>
                    <a:lnTo>
                      <a:pt x="3" y="204"/>
                    </a:lnTo>
                    <a:lnTo>
                      <a:pt x="1" y="229"/>
                    </a:lnTo>
                    <a:lnTo>
                      <a:pt x="0" y="2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35" name="Freeform 115"/>
              <p:cNvSpPr>
                <a:spLocks/>
              </p:cNvSpPr>
              <p:nvPr/>
            </p:nvSpPr>
            <p:spPr bwMode="auto">
              <a:xfrm>
                <a:off x="3118" y="1580"/>
                <a:ext cx="9" cy="37"/>
              </a:xfrm>
              <a:custGeom>
                <a:avLst/>
                <a:gdLst>
                  <a:gd name="T0" fmla="*/ 0 w 68"/>
                  <a:gd name="T1" fmla="*/ 1 h 254"/>
                  <a:gd name="T2" fmla="*/ 0 w 68"/>
                  <a:gd name="T3" fmla="*/ 1 h 254"/>
                  <a:gd name="T4" fmla="*/ 0 w 68"/>
                  <a:gd name="T5" fmla="*/ 1 h 254"/>
                  <a:gd name="T6" fmla="*/ 0 w 68"/>
                  <a:gd name="T7" fmla="*/ 1 h 254"/>
                  <a:gd name="T8" fmla="*/ 0 w 68"/>
                  <a:gd name="T9" fmla="*/ 0 h 254"/>
                  <a:gd name="T10" fmla="*/ 0 w 68"/>
                  <a:gd name="T11" fmla="*/ 0 h 254"/>
                  <a:gd name="T12" fmla="*/ 0 w 68"/>
                  <a:gd name="T13" fmla="*/ 0 h 254"/>
                  <a:gd name="T14" fmla="*/ 0 w 68"/>
                  <a:gd name="T15" fmla="*/ 0 h 254"/>
                  <a:gd name="T16" fmla="*/ 0 w 68"/>
                  <a:gd name="T17" fmla="*/ 0 h 254"/>
                  <a:gd name="T18" fmla="*/ 0 w 68"/>
                  <a:gd name="T19" fmla="*/ 0 h 254"/>
                  <a:gd name="T20" fmla="*/ 0 w 68"/>
                  <a:gd name="T21" fmla="*/ 0 h 2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8" h="254">
                    <a:moveTo>
                      <a:pt x="0" y="254"/>
                    </a:moveTo>
                    <a:lnTo>
                      <a:pt x="13" y="229"/>
                    </a:lnTo>
                    <a:lnTo>
                      <a:pt x="24" y="204"/>
                    </a:lnTo>
                    <a:lnTo>
                      <a:pt x="34" y="179"/>
                    </a:lnTo>
                    <a:lnTo>
                      <a:pt x="43" y="153"/>
                    </a:lnTo>
                    <a:lnTo>
                      <a:pt x="50" y="126"/>
                    </a:lnTo>
                    <a:lnTo>
                      <a:pt x="57" y="101"/>
                    </a:lnTo>
                    <a:lnTo>
                      <a:pt x="62" y="75"/>
                    </a:lnTo>
                    <a:lnTo>
                      <a:pt x="65" y="50"/>
                    </a:lnTo>
                    <a:lnTo>
                      <a:pt x="67" y="24"/>
                    </a:lnTo>
                    <a:lnTo>
                      <a:pt x="6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36" name="Freeform 116"/>
              <p:cNvSpPr>
                <a:spLocks/>
              </p:cNvSpPr>
              <p:nvPr/>
            </p:nvSpPr>
            <p:spPr bwMode="auto">
              <a:xfrm>
                <a:off x="2777" y="1892"/>
                <a:ext cx="16" cy="35"/>
              </a:xfrm>
              <a:custGeom>
                <a:avLst/>
                <a:gdLst>
                  <a:gd name="T0" fmla="*/ 0 w 108"/>
                  <a:gd name="T1" fmla="*/ 0 h 243"/>
                  <a:gd name="T2" fmla="*/ 0 w 108"/>
                  <a:gd name="T3" fmla="*/ 1 h 243"/>
                  <a:gd name="T4" fmla="*/ 0 w 108"/>
                  <a:gd name="T5" fmla="*/ 1 h 243"/>
                  <a:gd name="T6" fmla="*/ 0 w 108"/>
                  <a:gd name="T7" fmla="*/ 1 h 243"/>
                  <a:gd name="T8" fmla="*/ 0 w 108"/>
                  <a:gd name="T9" fmla="*/ 1 h 243"/>
                  <a:gd name="T10" fmla="*/ 0 w 108"/>
                  <a:gd name="T11" fmla="*/ 1 h 243"/>
                  <a:gd name="T12" fmla="*/ 0 w 108"/>
                  <a:gd name="T13" fmla="*/ 1 h 243"/>
                  <a:gd name="T14" fmla="*/ 0 w 108"/>
                  <a:gd name="T15" fmla="*/ 1 h 243"/>
                  <a:gd name="T16" fmla="*/ 0 w 108"/>
                  <a:gd name="T17" fmla="*/ 1 h 243"/>
                  <a:gd name="T18" fmla="*/ 0 w 108"/>
                  <a:gd name="T19" fmla="*/ 1 h 243"/>
                  <a:gd name="T20" fmla="*/ 0 w 108"/>
                  <a:gd name="T21" fmla="*/ 1 h 243"/>
                  <a:gd name="T22" fmla="*/ 0 w 108"/>
                  <a:gd name="T23" fmla="*/ 0 h 243"/>
                  <a:gd name="T24" fmla="*/ 0 w 108"/>
                  <a:gd name="T25" fmla="*/ 0 h 243"/>
                  <a:gd name="T26" fmla="*/ 0 w 108"/>
                  <a:gd name="T27" fmla="*/ 0 h 243"/>
                  <a:gd name="T28" fmla="*/ 0 w 108"/>
                  <a:gd name="T29" fmla="*/ 0 h 243"/>
                  <a:gd name="T30" fmla="*/ 0 w 108"/>
                  <a:gd name="T31" fmla="*/ 0 h 243"/>
                  <a:gd name="T32" fmla="*/ 0 w 108"/>
                  <a:gd name="T33" fmla="*/ 0 h 243"/>
                  <a:gd name="T34" fmla="*/ 0 w 108"/>
                  <a:gd name="T35" fmla="*/ 0 h 243"/>
                  <a:gd name="T36" fmla="*/ 0 w 108"/>
                  <a:gd name="T37" fmla="*/ 0 h 243"/>
                  <a:gd name="T38" fmla="*/ 0 w 108"/>
                  <a:gd name="T39" fmla="*/ 0 h 243"/>
                  <a:gd name="T40" fmla="*/ 0 w 108"/>
                  <a:gd name="T41" fmla="*/ 0 h 2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8" h="243">
                    <a:moveTo>
                      <a:pt x="65" y="0"/>
                    </a:moveTo>
                    <a:lnTo>
                      <a:pt x="0" y="243"/>
                    </a:lnTo>
                    <a:lnTo>
                      <a:pt x="43" y="243"/>
                    </a:lnTo>
                    <a:lnTo>
                      <a:pt x="49" y="242"/>
                    </a:lnTo>
                    <a:lnTo>
                      <a:pt x="56" y="239"/>
                    </a:lnTo>
                    <a:lnTo>
                      <a:pt x="63" y="235"/>
                    </a:lnTo>
                    <a:lnTo>
                      <a:pt x="70" y="229"/>
                    </a:lnTo>
                    <a:lnTo>
                      <a:pt x="76" y="222"/>
                    </a:lnTo>
                    <a:lnTo>
                      <a:pt x="80" y="214"/>
                    </a:lnTo>
                    <a:lnTo>
                      <a:pt x="84" y="205"/>
                    </a:lnTo>
                    <a:lnTo>
                      <a:pt x="88" y="196"/>
                    </a:lnTo>
                    <a:lnTo>
                      <a:pt x="106" y="128"/>
                    </a:lnTo>
                    <a:lnTo>
                      <a:pt x="108" y="120"/>
                    </a:lnTo>
                    <a:lnTo>
                      <a:pt x="108" y="111"/>
                    </a:lnTo>
                    <a:lnTo>
                      <a:pt x="108" y="103"/>
                    </a:lnTo>
                    <a:lnTo>
                      <a:pt x="106" y="95"/>
                    </a:lnTo>
                    <a:lnTo>
                      <a:pt x="101" y="90"/>
                    </a:lnTo>
                    <a:lnTo>
                      <a:pt x="97" y="86"/>
                    </a:lnTo>
                    <a:lnTo>
                      <a:pt x="92" y="82"/>
                    </a:lnTo>
                    <a:lnTo>
                      <a:pt x="86" y="81"/>
                    </a:lnTo>
                    <a:lnTo>
                      <a:pt x="43"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37" name="Freeform 117"/>
              <p:cNvSpPr>
                <a:spLocks/>
              </p:cNvSpPr>
              <p:nvPr/>
            </p:nvSpPr>
            <p:spPr bwMode="auto">
              <a:xfrm>
                <a:off x="2564" y="1566"/>
                <a:ext cx="15" cy="35"/>
              </a:xfrm>
              <a:custGeom>
                <a:avLst/>
                <a:gdLst>
                  <a:gd name="T0" fmla="*/ 0 w 108"/>
                  <a:gd name="T1" fmla="*/ 0 h 242"/>
                  <a:gd name="T2" fmla="*/ 0 w 108"/>
                  <a:gd name="T3" fmla="*/ 1 h 242"/>
                  <a:gd name="T4" fmla="*/ 0 w 108"/>
                  <a:gd name="T5" fmla="*/ 1 h 242"/>
                  <a:gd name="T6" fmla="*/ 0 w 108"/>
                  <a:gd name="T7" fmla="*/ 1 h 242"/>
                  <a:gd name="T8" fmla="*/ 0 w 108"/>
                  <a:gd name="T9" fmla="*/ 1 h 242"/>
                  <a:gd name="T10" fmla="*/ 0 w 108"/>
                  <a:gd name="T11" fmla="*/ 1 h 242"/>
                  <a:gd name="T12" fmla="*/ 0 w 108"/>
                  <a:gd name="T13" fmla="*/ 1 h 242"/>
                  <a:gd name="T14" fmla="*/ 0 w 108"/>
                  <a:gd name="T15" fmla="*/ 1 h 242"/>
                  <a:gd name="T16" fmla="*/ 0 w 108"/>
                  <a:gd name="T17" fmla="*/ 1 h 242"/>
                  <a:gd name="T18" fmla="*/ 0 w 108"/>
                  <a:gd name="T19" fmla="*/ 1 h 242"/>
                  <a:gd name="T20" fmla="*/ 0 w 108"/>
                  <a:gd name="T21" fmla="*/ 1 h 242"/>
                  <a:gd name="T22" fmla="*/ 0 w 108"/>
                  <a:gd name="T23" fmla="*/ 0 h 242"/>
                  <a:gd name="T24" fmla="*/ 0 w 108"/>
                  <a:gd name="T25" fmla="*/ 0 h 242"/>
                  <a:gd name="T26" fmla="*/ 0 w 108"/>
                  <a:gd name="T27" fmla="*/ 0 h 242"/>
                  <a:gd name="T28" fmla="*/ 0 w 108"/>
                  <a:gd name="T29" fmla="*/ 0 h 242"/>
                  <a:gd name="T30" fmla="*/ 0 w 108"/>
                  <a:gd name="T31" fmla="*/ 0 h 242"/>
                  <a:gd name="T32" fmla="*/ 0 w 108"/>
                  <a:gd name="T33" fmla="*/ 0 h 242"/>
                  <a:gd name="T34" fmla="*/ 0 w 108"/>
                  <a:gd name="T35" fmla="*/ 0 h 242"/>
                  <a:gd name="T36" fmla="*/ 0 w 108"/>
                  <a:gd name="T37" fmla="*/ 0 h 242"/>
                  <a:gd name="T38" fmla="*/ 0 w 108"/>
                  <a:gd name="T39" fmla="*/ 0 h 242"/>
                  <a:gd name="T40" fmla="*/ 0 w 108"/>
                  <a:gd name="T41" fmla="*/ 0 h 2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8" h="242">
                    <a:moveTo>
                      <a:pt x="65" y="0"/>
                    </a:moveTo>
                    <a:lnTo>
                      <a:pt x="0" y="242"/>
                    </a:lnTo>
                    <a:lnTo>
                      <a:pt x="43" y="242"/>
                    </a:lnTo>
                    <a:lnTo>
                      <a:pt x="49" y="241"/>
                    </a:lnTo>
                    <a:lnTo>
                      <a:pt x="56" y="238"/>
                    </a:lnTo>
                    <a:lnTo>
                      <a:pt x="63" y="234"/>
                    </a:lnTo>
                    <a:lnTo>
                      <a:pt x="70" y="229"/>
                    </a:lnTo>
                    <a:lnTo>
                      <a:pt x="76" y="221"/>
                    </a:lnTo>
                    <a:lnTo>
                      <a:pt x="80" y="213"/>
                    </a:lnTo>
                    <a:lnTo>
                      <a:pt x="85" y="204"/>
                    </a:lnTo>
                    <a:lnTo>
                      <a:pt x="88" y="194"/>
                    </a:lnTo>
                    <a:lnTo>
                      <a:pt x="106" y="127"/>
                    </a:lnTo>
                    <a:lnTo>
                      <a:pt x="108" y="119"/>
                    </a:lnTo>
                    <a:lnTo>
                      <a:pt x="108" y="109"/>
                    </a:lnTo>
                    <a:lnTo>
                      <a:pt x="108" y="102"/>
                    </a:lnTo>
                    <a:lnTo>
                      <a:pt x="106" y="94"/>
                    </a:lnTo>
                    <a:lnTo>
                      <a:pt x="102" y="88"/>
                    </a:lnTo>
                    <a:lnTo>
                      <a:pt x="97" y="84"/>
                    </a:lnTo>
                    <a:lnTo>
                      <a:pt x="92" y="82"/>
                    </a:lnTo>
                    <a:lnTo>
                      <a:pt x="86" y="81"/>
                    </a:lnTo>
                    <a:lnTo>
                      <a:pt x="43"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38" name="Line 118"/>
              <p:cNvSpPr>
                <a:spLocks noChangeShapeType="1"/>
              </p:cNvSpPr>
              <p:nvPr/>
            </p:nvSpPr>
            <p:spPr bwMode="auto">
              <a:xfrm flipH="1">
                <a:off x="2584" y="1566"/>
                <a:ext cx="3" cy="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39" name="Freeform 119"/>
              <p:cNvSpPr>
                <a:spLocks/>
              </p:cNvSpPr>
              <p:nvPr/>
            </p:nvSpPr>
            <p:spPr bwMode="auto">
              <a:xfrm>
                <a:off x="3062" y="1693"/>
                <a:ext cx="16" cy="34"/>
              </a:xfrm>
              <a:custGeom>
                <a:avLst/>
                <a:gdLst>
                  <a:gd name="T0" fmla="*/ 0 w 108"/>
                  <a:gd name="T1" fmla="*/ 0 h 241"/>
                  <a:gd name="T2" fmla="*/ 0 w 108"/>
                  <a:gd name="T3" fmla="*/ 1 h 241"/>
                  <a:gd name="T4" fmla="*/ 0 w 108"/>
                  <a:gd name="T5" fmla="*/ 1 h 241"/>
                  <a:gd name="T6" fmla="*/ 0 w 108"/>
                  <a:gd name="T7" fmla="*/ 1 h 241"/>
                  <a:gd name="T8" fmla="*/ 0 w 108"/>
                  <a:gd name="T9" fmla="*/ 1 h 241"/>
                  <a:gd name="T10" fmla="*/ 0 w 108"/>
                  <a:gd name="T11" fmla="*/ 1 h 241"/>
                  <a:gd name="T12" fmla="*/ 0 w 108"/>
                  <a:gd name="T13" fmla="*/ 1 h 241"/>
                  <a:gd name="T14" fmla="*/ 0 w 108"/>
                  <a:gd name="T15" fmla="*/ 1 h 241"/>
                  <a:gd name="T16" fmla="*/ 0 w 108"/>
                  <a:gd name="T17" fmla="*/ 1 h 241"/>
                  <a:gd name="T18" fmla="*/ 0 w 108"/>
                  <a:gd name="T19" fmla="*/ 1 h 241"/>
                  <a:gd name="T20" fmla="*/ 0 w 108"/>
                  <a:gd name="T21" fmla="*/ 1 h 241"/>
                  <a:gd name="T22" fmla="*/ 0 w 108"/>
                  <a:gd name="T23" fmla="*/ 0 h 241"/>
                  <a:gd name="T24" fmla="*/ 0 w 108"/>
                  <a:gd name="T25" fmla="*/ 0 h 241"/>
                  <a:gd name="T26" fmla="*/ 0 w 108"/>
                  <a:gd name="T27" fmla="*/ 0 h 241"/>
                  <a:gd name="T28" fmla="*/ 0 w 108"/>
                  <a:gd name="T29" fmla="*/ 0 h 241"/>
                  <a:gd name="T30" fmla="*/ 0 w 108"/>
                  <a:gd name="T31" fmla="*/ 0 h 241"/>
                  <a:gd name="T32" fmla="*/ 0 w 108"/>
                  <a:gd name="T33" fmla="*/ 0 h 241"/>
                  <a:gd name="T34" fmla="*/ 0 w 108"/>
                  <a:gd name="T35" fmla="*/ 0 h 241"/>
                  <a:gd name="T36" fmla="*/ 0 w 108"/>
                  <a:gd name="T37" fmla="*/ 0 h 241"/>
                  <a:gd name="T38" fmla="*/ 0 w 108"/>
                  <a:gd name="T39" fmla="*/ 0 h 241"/>
                  <a:gd name="T40" fmla="*/ 0 w 108"/>
                  <a:gd name="T41" fmla="*/ 0 h 2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8" h="241">
                    <a:moveTo>
                      <a:pt x="65" y="0"/>
                    </a:moveTo>
                    <a:lnTo>
                      <a:pt x="0" y="241"/>
                    </a:lnTo>
                    <a:lnTo>
                      <a:pt x="42" y="241"/>
                    </a:lnTo>
                    <a:lnTo>
                      <a:pt x="49" y="240"/>
                    </a:lnTo>
                    <a:lnTo>
                      <a:pt x="55" y="238"/>
                    </a:lnTo>
                    <a:lnTo>
                      <a:pt x="62" y="234"/>
                    </a:lnTo>
                    <a:lnTo>
                      <a:pt x="69" y="228"/>
                    </a:lnTo>
                    <a:lnTo>
                      <a:pt x="75" y="221"/>
                    </a:lnTo>
                    <a:lnTo>
                      <a:pt x="81" y="213"/>
                    </a:lnTo>
                    <a:lnTo>
                      <a:pt x="85" y="204"/>
                    </a:lnTo>
                    <a:lnTo>
                      <a:pt x="87" y="194"/>
                    </a:lnTo>
                    <a:lnTo>
                      <a:pt x="105" y="127"/>
                    </a:lnTo>
                    <a:lnTo>
                      <a:pt x="107" y="118"/>
                    </a:lnTo>
                    <a:lnTo>
                      <a:pt x="108" y="109"/>
                    </a:lnTo>
                    <a:lnTo>
                      <a:pt x="107" y="101"/>
                    </a:lnTo>
                    <a:lnTo>
                      <a:pt x="105" y="94"/>
                    </a:lnTo>
                    <a:lnTo>
                      <a:pt x="101" y="88"/>
                    </a:lnTo>
                    <a:lnTo>
                      <a:pt x="96" y="84"/>
                    </a:lnTo>
                    <a:lnTo>
                      <a:pt x="91" y="81"/>
                    </a:lnTo>
                    <a:lnTo>
                      <a:pt x="85" y="81"/>
                    </a:lnTo>
                    <a:lnTo>
                      <a:pt x="43"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40" name="Line 120"/>
              <p:cNvSpPr>
                <a:spLocks noChangeShapeType="1"/>
              </p:cNvSpPr>
              <p:nvPr/>
            </p:nvSpPr>
            <p:spPr bwMode="auto">
              <a:xfrm flipH="1">
                <a:off x="3083" y="1694"/>
                <a:ext cx="3"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41" name="Line 121"/>
              <p:cNvSpPr>
                <a:spLocks noChangeShapeType="1"/>
              </p:cNvSpPr>
              <p:nvPr/>
            </p:nvSpPr>
            <p:spPr bwMode="auto">
              <a:xfrm flipH="1">
                <a:off x="3089" y="1694"/>
                <a:ext cx="4"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42" name="Freeform 122"/>
              <p:cNvSpPr>
                <a:spLocks/>
              </p:cNvSpPr>
              <p:nvPr/>
            </p:nvSpPr>
            <p:spPr bwMode="auto">
              <a:xfrm>
                <a:off x="2770" y="1890"/>
                <a:ext cx="9" cy="37"/>
              </a:xfrm>
              <a:custGeom>
                <a:avLst/>
                <a:gdLst>
                  <a:gd name="T0" fmla="*/ 0 w 67"/>
                  <a:gd name="T1" fmla="*/ 0 h 254"/>
                  <a:gd name="T2" fmla="*/ 0 w 67"/>
                  <a:gd name="T3" fmla="*/ 0 h 254"/>
                  <a:gd name="T4" fmla="*/ 0 w 67"/>
                  <a:gd name="T5" fmla="*/ 0 h 254"/>
                  <a:gd name="T6" fmla="*/ 0 w 67"/>
                  <a:gd name="T7" fmla="*/ 0 h 254"/>
                  <a:gd name="T8" fmla="*/ 0 w 67"/>
                  <a:gd name="T9" fmla="*/ 0 h 254"/>
                  <a:gd name="T10" fmla="*/ 0 w 67"/>
                  <a:gd name="T11" fmla="*/ 0 h 254"/>
                  <a:gd name="T12" fmla="*/ 0 w 67"/>
                  <a:gd name="T13" fmla="*/ 0 h 254"/>
                  <a:gd name="T14" fmla="*/ 0 w 67"/>
                  <a:gd name="T15" fmla="*/ 1 h 254"/>
                  <a:gd name="T16" fmla="*/ 0 w 67"/>
                  <a:gd name="T17" fmla="*/ 1 h 254"/>
                  <a:gd name="T18" fmla="*/ 0 w 67"/>
                  <a:gd name="T19" fmla="*/ 1 h 254"/>
                  <a:gd name="T20" fmla="*/ 0 w 67"/>
                  <a:gd name="T21" fmla="*/ 1 h 2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7" h="254">
                    <a:moveTo>
                      <a:pt x="67" y="0"/>
                    </a:moveTo>
                    <a:lnTo>
                      <a:pt x="55" y="24"/>
                    </a:lnTo>
                    <a:lnTo>
                      <a:pt x="44" y="50"/>
                    </a:lnTo>
                    <a:lnTo>
                      <a:pt x="34" y="75"/>
                    </a:lnTo>
                    <a:lnTo>
                      <a:pt x="26" y="101"/>
                    </a:lnTo>
                    <a:lnTo>
                      <a:pt x="18" y="126"/>
                    </a:lnTo>
                    <a:lnTo>
                      <a:pt x="12" y="153"/>
                    </a:lnTo>
                    <a:lnTo>
                      <a:pt x="6" y="178"/>
                    </a:lnTo>
                    <a:lnTo>
                      <a:pt x="3" y="204"/>
                    </a:lnTo>
                    <a:lnTo>
                      <a:pt x="0" y="229"/>
                    </a:lnTo>
                    <a:lnTo>
                      <a:pt x="0" y="2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43" name="Freeform 123"/>
              <p:cNvSpPr>
                <a:spLocks/>
              </p:cNvSpPr>
              <p:nvPr/>
            </p:nvSpPr>
            <p:spPr bwMode="auto">
              <a:xfrm>
                <a:off x="2795" y="1890"/>
                <a:ext cx="10" cy="37"/>
              </a:xfrm>
              <a:custGeom>
                <a:avLst/>
                <a:gdLst>
                  <a:gd name="T0" fmla="*/ 0 w 68"/>
                  <a:gd name="T1" fmla="*/ 1 h 254"/>
                  <a:gd name="T2" fmla="*/ 0 w 68"/>
                  <a:gd name="T3" fmla="*/ 1 h 254"/>
                  <a:gd name="T4" fmla="*/ 0 w 68"/>
                  <a:gd name="T5" fmla="*/ 1 h 254"/>
                  <a:gd name="T6" fmla="*/ 0 w 68"/>
                  <a:gd name="T7" fmla="*/ 1 h 254"/>
                  <a:gd name="T8" fmla="*/ 0 w 68"/>
                  <a:gd name="T9" fmla="*/ 0 h 254"/>
                  <a:gd name="T10" fmla="*/ 0 w 68"/>
                  <a:gd name="T11" fmla="*/ 0 h 254"/>
                  <a:gd name="T12" fmla="*/ 0 w 68"/>
                  <a:gd name="T13" fmla="*/ 0 h 254"/>
                  <a:gd name="T14" fmla="*/ 0 w 68"/>
                  <a:gd name="T15" fmla="*/ 0 h 254"/>
                  <a:gd name="T16" fmla="*/ 0 w 68"/>
                  <a:gd name="T17" fmla="*/ 0 h 254"/>
                  <a:gd name="T18" fmla="*/ 0 w 68"/>
                  <a:gd name="T19" fmla="*/ 0 h 254"/>
                  <a:gd name="T20" fmla="*/ 0 w 68"/>
                  <a:gd name="T21" fmla="*/ 0 h 2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8" h="254">
                    <a:moveTo>
                      <a:pt x="0" y="254"/>
                    </a:moveTo>
                    <a:lnTo>
                      <a:pt x="12" y="229"/>
                    </a:lnTo>
                    <a:lnTo>
                      <a:pt x="23" y="204"/>
                    </a:lnTo>
                    <a:lnTo>
                      <a:pt x="34" y="178"/>
                    </a:lnTo>
                    <a:lnTo>
                      <a:pt x="42" y="153"/>
                    </a:lnTo>
                    <a:lnTo>
                      <a:pt x="50" y="126"/>
                    </a:lnTo>
                    <a:lnTo>
                      <a:pt x="56" y="101"/>
                    </a:lnTo>
                    <a:lnTo>
                      <a:pt x="61" y="75"/>
                    </a:lnTo>
                    <a:lnTo>
                      <a:pt x="65" y="50"/>
                    </a:lnTo>
                    <a:lnTo>
                      <a:pt x="67" y="24"/>
                    </a:lnTo>
                    <a:lnTo>
                      <a:pt x="6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44" name="Line 124"/>
              <p:cNvSpPr>
                <a:spLocks noChangeShapeType="1"/>
              </p:cNvSpPr>
              <p:nvPr/>
            </p:nvSpPr>
            <p:spPr bwMode="auto">
              <a:xfrm>
                <a:off x="3819" y="1336"/>
                <a:ext cx="0" cy="3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45" name="Line 125"/>
              <p:cNvSpPr>
                <a:spLocks noChangeShapeType="1"/>
              </p:cNvSpPr>
              <p:nvPr/>
            </p:nvSpPr>
            <p:spPr bwMode="auto">
              <a:xfrm flipH="1">
                <a:off x="3400" y="1712"/>
                <a:ext cx="4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46" name="Freeform 126"/>
              <p:cNvSpPr>
                <a:spLocks/>
              </p:cNvSpPr>
              <p:nvPr/>
            </p:nvSpPr>
            <p:spPr bwMode="auto">
              <a:xfrm>
                <a:off x="3829" y="1276"/>
                <a:ext cx="35" cy="50"/>
              </a:xfrm>
              <a:custGeom>
                <a:avLst/>
                <a:gdLst>
                  <a:gd name="T0" fmla="*/ 0 w 246"/>
                  <a:gd name="T1" fmla="*/ 0 h 346"/>
                  <a:gd name="T2" fmla="*/ 1 w 246"/>
                  <a:gd name="T3" fmla="*/ 0 h 346"/>
                  <a:gd name="T4" fmla="*/ 0 w 246"/>
                  <a:gd name="T5" fmla="*/ 1 h 346"/>
                  <a:gd name="T6" fmla="*/ 0 w 246"/>
                  <a:gd name="T7" fmla="*/ 1 h 3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46" h="346">
                    <a:moveTo>
                      <a:pt x="93" y="0"/>
                    </a:moveTo>
                    <a:lnTo>
                      <a:pt x="246" y="0"/>
                    </a:lnTo>
                    <a:lnTo>
                      <a:pt x="0" y="346"/>
                    </a:lnTo>
                    <a:lnTo>
                      <a:pt x="154" y="3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47" name="Line 127"/>
              <p:cNvSpPr>
                <a:spLocks noChangeShapeType="1"/>
              </p:cNvSpPr>
              <p:nvPr/>
            </p:nvSpPr>
            <p:spPr bwMode="auto">
              <a:xfrm flipV="1">
                <a:off x="3852" y="1657"/>
                <a:ext cx="6" cy="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48" name="Freeform 128"/>
              <p:cNvSpPr>
                <a:spLocks/>
              </p:cNvSpPr>
              <p:nvPr/>
            </p:nvSpPr>
            <p:spPr bwMode="auto">
              <a:xfrm>
                <a:off x="3858" y="1643"/>
                <a:ext cx="23" cy="14"/>
              </a:xfrm>
              <a:custGeom>
                <a:avLst/>
                <a:gdLst>
                  <a:gd name="T0" fmla="*/ 0 w 157"/>
                  <a:gd name="T1" fmla="*/ 0 h 96"/>
                  <a:gd name="T2" fmla="*/ 0 w 157"/>
                  <a:gd name="T3" fmla="*/ 0 h 96"/>
                  <a:gd name="T4" fmla="*/ 0 w 157"/>
                  <a:gd name="T5" fmla="*/ 0 h 96"/>
                  <a:gd name="T6" fmla="*/ 0 w 157"/>
                  <a:gd name="T7" fmla="*/ 0 h 96"/>
                  <a:gd name="T8" fmla="*/ 0 w 157"/>
                  <a:gd name="T9" fmla="*/ 0 h 96"/>
                  <a:gd name="T10" fmla="*/ 0 w 157"/>
                  <a:gd name="T11" fmla="*/ 0 h 96"/>
                  <a:gd name="T12" fmla="*/ 0 w 157"/>
                  <a:gd name="T13" fmla="*/ 0 h 96"/>
                  <a:gd name="T14" fmla="*/ 0 w 157"/>
                  <a:gd name="T15" fmla="*/ 0 h 96"/>
                  <a:gd name="T16" fmla="*/ 0 w 157"/>
                  <a:gd name="T17" fmla="*/ 0 h 96"/>
                  <a:gd name="T18" fmla="*/ 0 w 157"/>
                  <a:gd name="T19" fmla="*/ 0 h 96"/>
                  <a:gd name="T20" fmla="*/ 0 w 157"/>
                  <a:gd name="T21" fmla="*/ 0 h 96"/>
                  <a:gd name="T22" fmla="*/ 0 w 157"/>
                  <a:gd name="T23" fmla="*/ 0 h 96"/>
                  <a:gd name="T24" fmla="*/ 0 w 157"/>
                  <a:gd name="T25" fmla="*/ 0 h 96"/>
                  <a:gd name="T26" fmla="*/ 0 w 157"/>
                  <a:gd name="T27" fmla="*/ 0 h 96"/>
                  <a:gd name="T28" fmla="*/ 0 w 157"/>
                  <a:gd name="T29" fmla="*/ 0 h 96"/>
                  <a:gd name="T30" fmla="*/ 0 w 157"/>
                  <a:gd name="T31" fmla="*/ 0 h 96"/>
                  <a:gd name="T32" fmla="*/ 0 w 157"/>
                  <a:gd name="T33" fmla="*/ 0 h 96"/>
                  <a:gd name="T34" fmla="*/ 0 w 157"/>
                  <a:gd name="T35" fmla="*/ 0 h 96"/>
                  <a:gd name="T36" fmla="*/ 0 w 157"/>
                  <a:gd name="T37" fmla="*/ 0 h 96"/>
                  <a:gd name="T38" fmla="*/ 0 w 157"/>
                  <a:gd name="T39" fmla="*/ 0 h 96"/>
                  <a:gd name="T40" fmla="*/ 0 w 157"/>
                  <a:gd name="T41" fmla="*/ 0 h 96"/>
                  <a:gd name="T42" fmla="*/ 0 w 157"/>
                  <a:gd name="T43" fmla="*/ 0 h 96"/>
                  <a:gd name="T44" fmla="*/ 0 w 157"/>
                  <a:gd name="T45" fmla="*/ 0 h 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57" h="96">
                    <a:moveTo>
                      <a:pt x="153" y="96"/>
                    </a:moveTo>
                    <a:lnTo>
                      <a:pt x="156" y="83"/>
                    </a:lnTo>
                    <a:lnTo>
                      <a:pt x="157" y="70"/>
                    </a:lnTo>
                    <a:lnTo>
                      <a:pt x="156" y="57"/>
                    </a:lnTo>
                    <a:lnTo>
                      <a:pt x="155" y="45"/>
                    </a:lnTo>
                    <a:lnTo>
                      <a:pt x="151" y="33"/>
                    </a:lnTo>
                    <a:lnTo>
                      <a:pt x="146" y="24"/>
                    </a:lnTo>
                    <a:lnTo>
                      <a:pt x="139" y="16"/>
                    </a:lnTo>
                    <a:lnTo>
                      <a:pt x="132" y="9"/>
                    </a:lnTo>
                    <a:lnTo>
                      <a:pt x="122" y="5"/>
                    </a:lnTo>
                    <a:lnTo>
                      <a:pt x="113" y="1"/>
                    </a:lnTo>
                    <a:lnTo>
                      <a:pt x="102" y="0"/>
                    </a:lnTo>
                    <a:lnTo>
                      <a:pt x="90" y="1"/>
                    </a:lnTo>
                    <a:lnTo>
                      <a:pt x="80" y="5"/>
                    </a:lnTo>
                    <a:lnTo>
                      <a:pt x="68" y="9"/>
                    </a:lnTo>
                    <a:lnTo>
                      <a:pt x="56" y="16"/>
                    </a:lnTo>
                    <a:lnTo>
                      <a:pt x="46" y="24"/>
                    </a:lnTo>
                    <a:lnTo>
                      <a:pt x="35" y="33"/>
                    </a:lnTo>
                    <a:lnTo>
                      <a:pt x="25" y="45"/>
                    </a:lnTo>
                    <a:lnTo>
                      <a:pt x="17" y="57"/>
                    </a:lnTo>
                    <a:lnTo>
                      <a:pt x="9" y="70"/>
                    </a:lnTo>
                    <a:lnTo>
                      <a:pt x="4" y="83"/>
                    </a:lnTo>
                    <a:lnTo>
                      <a:pt x="0"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49" name="Line 129"/>
              <p:cNvSpPr>
                <a:spLocks noChangeShapeType="1"/>
              </p:cNvSpPr>
              <p:nvPr/>
            </p:nvSpPr>
            <p:spPr bwMode="auto">
              <a:xfrm flipH="1">
                <a:off x="3874" y="1657"/>
                <a:ext cx="6" cy="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50" name="Freeform 130"/>
              <p:cNvSpPr>
                <a:spLocks/>
              </p:cNvSpPr>
              <p:nvPr/>
            </p:nvSpPr>
            <p:spPr bwMode="auto">
              <a:xfrm>
                <a:off x="3852" y="1679"/>
                <a:ext cx="22" cy="13"/>
              </a:xfrm>
              <a:custGeom>
                <a:avLst/>
                <a:gdLst>
                  <a:gd name="T0" fmla="*/ 0 w 158"/>
                  <a:gd name="T1" fmla="*/ 0 h 95"/>
                  <a:gd name="T2" fmla="*/ 0 w 158"/>
                  <a:gd name="T3" fmla="*/ 0 h 95"/>
                  <a:gd name="T4" fmla="*/ 0 w 158"/>
                  <a:gd name="T5" fmla="*/ 0 h 95"/>
                  <a:gd name="T6" fmla="*/ 0 w 158"/>
                  <a:gd name="T7" fmla="*/ 0 h 95"/>
                  <a:gd name="T8" fmla="*/ 0 w 158"/>
                  <a:gd name="T9" fmla="*/ 0 h 95"/>
                  <a:gd name="T10" fmla="*/ 0 w 158"/>
                  <a:gd name="T11" fmla="*/ 0 h 95"/>
                  <a:gd name="T12" fmla="*/ 0 w 158"/>
                  <a:gd name="T13" fmla="*/ 0 h 95"/>
                  <a:gd name="T14" fmla="*/ 0 w 158"/>
                  <a:gd name="T15" fmla="*/ 0 h 95"/>
                  <a:gd name="T16" fmla="*/ 0 w 158"/>
                  <a:gd name="T17" fmla="*/ 0 h 95"/>
                  <a:gd name="T18" fmla="*/ 0 w 158"/>
                  <a:gd name="T19" fmla="*/ 0 h 95"/>
                  <a:gd name="T20" fmla="*/ 0 w 158"/>
                  <a:gd name="T21" fmla="*/ 0 h 95"/>
                  <a:gd name="T22" fmla="*/ 0 w 158"/>
                  <a:gd name="T23" fmla="*/ 0 h 95"/>
                  <a:gd name="T24" fmla="*/ 0 w 158"/>
                  <a:gd name="T25" fmla="*/ 0 h 95"/>
                  <a:gd name="T26" fmla="*/ 0 w 158"/>
                  <a:gd name="T27" fmla="*/ 0 h 95"/>
                  <a:gd name="T28" fmla="*/ 0 w 158"/>
                  <a:gd name="T29" fmla="*/ 0 h 95"/>
                  <a:gd name="T30" fmla="*/ 0 w 158"/>
                  <a:gd name="T31" fmla="*/ 0 h 95"/>
                  <a:gd name="T32" fmla="*/ 0 w 158"/>
                  <a:gd name="T33" fmla="*/ 0 h 95"/>
                  <a:gd name="T34" fmla="*/ 0 w 158"/>
                  <a:gd name="T35" fmla="*/ 0 h 95"/>
                  <a:gd name="T36" fmla="*/ 0 w 158"/>
                  <a:gd name="T37" fmla="*/ 0 h 95"/>
                  <a:gd name="T38" fmla="*/ 0 w 158"/>
                  <a:gd name="T39" fmla="*/ 0 h 95"/>
                  <a:gd name="T40" fmla="*/ 0 w 158"/>
                  <a:gd name="T41" fmla="*/ 0 h 95"/>
                  <a:gd name="T42" fmla="*/ 0 w 158"/>
                  <a:gd name="T43" fmla="*/ 0 h 95"/>
                  <a:gd name="T44" fmla="*/ 0 w 158"/>
                  <a:gd name="T45" fmla="*/ 0 h 9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58" h="95">
                    <a:moveTo>
                      <a:pt x="4" y="0"/>
                    </a:moveTo>
                    <a:lnTo>
                      <a:pt x="1" y="13"/>
                    </a:lnTo>
                    <a:lnTo>
                      <a:pt x="0" y="26"/>
                    </a:lnTo>
                    <a:lnTo>
                      <a:pt x="1" y="39"/>
                    </a:lnTo>
                    <a:lnTo>
                      <a:pt x="2" y="52"/>
                    </a:lnTo>
                    <a:lnTo>
                      <a:pt x="6" y="62"/>
                    </a:lnTo>
                    <a:lnTo>
                      <a:pt x="12" y="72"/>
                    </a:lnTo>
                    <a:lnTo>
                      <a:pt x="18" y="81"/>
                    </a:lnTo>
                    <a:lnTo>
                      <a:pt x="26" y="87"/>
                    </a:lnTo>
                    <a:lnTo>
                      <a:pt x="35" y="91"/>
                    </a:lnTo>
                    <a:lnTo>
                      <a:pt x="45" y="94"/>
                    </a:lnTo>
                    <a:lnTo>
                      <a:pt x="55" y="95"/>
                    </a:lnTo>
                    <a:lnTo>
                      <a:pt x="66" y="94"/>
                    </a:lnTo>
                    <a:lnTo>
                      <a:pt x="78" y="91"/>
                    </a:lnTo>
                    <a:lnTo>
                      <a:pt x="89" y="87"/>
                    </a:lnTo>
                    <a:lnTo>
                      <a:pt x="101" y="81"/>
                    </a:lnTo>
                    <a:lnTo>
                      <a:pt x="112" y="72"/>
                    </a:lnTo>
                    <a:lnTo>
                      <a:pt x="122" y="62"/>
                    </a:lnTo>
                    <a:lnTo>
                      <a:pt x="132" y="52"/>
                    </a:lnTo>
                    <a:lnTo>
                      <a:pt x="141" y="39"/>
                    </a:lnTo>
                    <a:lnTo>
                      <a:pt x="148" y="26"/>
                    </a:lnTo>
                    <a:lnTo>
                      <a:pt x="153" y="13"/>
                    </a:lnTo>
                    <a:lnTo>
                      <a:pt x="15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51" name="Freeform 131"/>
              <p:cNvSpPr>
                <a:spLocks/>
              </p:cNvSpPr>
              <p:nvPr/>
            </p:nvSpPr>
            <p:spPr bwMode="auto">
              <a:xfrm>
                <a:off x="3502" y="1384"/>
                <a:ext cx="21" cy="33"/>
              </a:xfrm>
              <a:custGeom>
                <a:avLst/>
                <a:gdLst>
                  <a:gd name="T0" fmla="*/ 0 w 147"/>
                  <a:gd name="T1" fmla="*/ 0 h 232"/>
                  <a:gd name="T2" fmla="*/ 0 w 147"/>
                  <a:gd name="T3" fmla="*/ 0 h 232"/>
                  <a:gd name="T4" fmla="*/ 0 w 147"/>
                  <a:gd name="T5" fmla="*/ 0 h 232"/>
                  <a:gd name="T6" fmla="*/ 0 w 147"/>
                  <a:gd name="T7" fmla="*/ 0 h 232"/>
                  <a:gd name="T8" fmla="*/ 0 w 147"/>
                  <a:gd name="T9" fmla="*/ 0 h 232"/>
                  <a:gd name="T10" fmla="*/ 0 w 147"/>
                  <a:gd name="T11" fmla="*/ 0 h 232"/>
                  <a:gd name="T12" fmla="*/ 0 w 147"/>
                  <a:gd name="T13" fmla="*/ 0 h 232"/>
                  <a:gd name="T14" fmla="*/ 0 w 147"/>
                  <a:gd name="T15" fmla="*/ 0 h 232"/>
                  <a:gd name="T16" fmla="*/ 0 w 147"/>
                  <a:gd name="T17" fmla="*/ 0 h 232"/>
                  <a:gd name="T18" fmla="*/ 0 w 147"/>
                  <a:gd name="T19" fmla="*/ 0 h 232"/>
                  <a:gd name="T20" fmla="*/ 0 w 147"/>
                  <a:gd name="T21" fmla="*/ 0 h 232"/>
                  <a:gd name="T22" fmla="*/ 0 w 147"/>
                  <a:gd name="T23" fmla="*/ 0 h 232"/>
                  <a:gd name="T24" fmla="*/ 0 w 147"/>
                  <a:gd name="T25" fmla="*/ 0 h 232"/>
                  <a:gd name="T26" fmla="*/ 0 w 147"/>
                  <a:gd name="T27" fmla="*/ 0 h 232"/>
                  <a:gd name="T28" fmla="*/ 0 w 147"/>
                  <a:gd name="T29" fmla="*/ 0 h 232"/>
                  <a:gd name="T30" fmla="*/ 0 w 147"/>
                  <a:gd name="T31" fmla="*/ 0 h 232"/>
                  <a:gd name="T32" fmla="*/ 0 w 147"/>
                  <a:gd name="T33" fmla="*/ 0 h 232"/>
                  <a:gd name="T34" fmla="*/ 0 w 147"/>
                  <a:gd name="T35" fmla="*/ 0 h 232"/>
                  <a:gd name="T36" fmla="*/ 0 w 147"/>
                  <a:gd name="T37" fmla="*/ 0 h 232"/>
                  <a:gd name="T38" fmla="*/ 0 w 147"/>
                  <a:gd name="T39" fmla="*/ 0 h 232"/>
                  <a:gd name="T40" fmla="*/ 0 w 147"/>
                  <a:gd name="T41" fmla="*/ 0 h 232"/>
                  <a:gd name="T42" fmla="*/ 0 w 147"/>
                  <a:gd name="T43" fmla="*/ 0 h 232"/>
                  <a:gd name="T44" fmla="*/ 0 w 147"/>
                  <a:gd name="T45" fmla="*/ 0 h 232"/>
                  <a:gd name="T46" fmla="*/ 0 w 147"/>
                  <a:gd name="T47" fmla="*/ 0 h 232"/>
                  <a:gd name="T48" fmla="*/ 0 w 147"/>
                  <a:gd name="T49" fmla="*/ 0 h 232"/>
                  <a:gd name="T50" fmla="*/ 0 w 147"/>
                  <a:gd name="T51" fmla="*/ 0 h 232"/>
                  <a:gd name="T52" fmla="*/ 0 w 147"/>
                  <a:gd name="T53" fmla="*/ 0 h 232"/>
                  <a:gd name="T54" fmla="*/ 0 w 147"/>
                  <a:gd name="T55" fmla="*/ 0 h 232"/>
                  <a:gd name="T56" fmla="*/ 0 w 147"/>
                  <a:gd name="T57" fmla="*/ 1 h 232"/>
                  <a:gd name="T58" fmla="*/ 0 w 147"/>
                  <a:gd name="T59" fmla="*/ 1 h 232"/>
                  <a:gd name="T60" fmla="*/ 0 w 147"/>
                  <a:gd name="T61" fmla="*/ 1 h 232"/>
                  <a:gd name="T62" fmla="*/ 0 w 147"/>
                  <a:gd name="T63" fmla="*/ 1 h 232"/>
                  <a:gd name="T64" fmla="*/ 0 w 147"/>
                  <a:gd name="T65" fmla="*/ 1 h 232"/>
                  <a:gd name="T66" fmla="*/ 0 w 147"/>
                  <a:gd name="T67" fmla="*/ 1 h 232"/>
                  <a:gd name="T68" fmla="*/ 0 w 147"/>
                  <a:gd name="T69" fmla="*/ 1 h 232"/>
                  <a:gd name="T70" fmla="*/ 0 w 147"/>
                  <a:gd name="T71" fmla="*/ 1 h 232"/>
                  <a:gd name="T72" fmla="*/ 0 w 147"/>
                  <a:gd name="T73" fmla="*/ 1 h 232"/>
                  <a:gd name="T74" fmla="*/ 0 w 147"/>
                  <a:gd name="T75" fmla="*/ 1 h 232"/>
                  <a:gd name="T76" fmla="*/ 0 w 147"/>
                  <a:gd name="T77" fmla="*/ 1 h 232"/>
                  <a:gd name="T78" fmla="*/ 0 w 147"/>
                  <a:gd name="T79" fmla="*/ 1 h 232"/>
                  <a:gd name="T80" fmla="*/ 0 w 147"/>
                  <a:gd name="T81" fmla="*/ 1 h 232"/>
                  <a:gd name="T82" fmla="*/ 0 w 147"/>
                  <a:gd name="T83" fmla="*/ 1 h 232"/>
                  <a:gd name="T84" fmla="*/ 0 w 147"/>
                  <a:gd name="T85" fmla="*/ 1 h 232"/>
                  <a:gd name="T86" fmla="*/ 0 w 147"/>
                  <a:gd name="T87" fmla="*/ 1 h 232"/>
                  <a:gd name="T88" fmla="*/ 0 w 147"/>
                  <a:gd name="T89" fmla="*/ 1 h 232"/>
                  <a:gd name="T90" fmla="*/ 0 w 147"/>
                  <a:gd name="T91" fmla="*/ 1 h 232"/>
                  <a:gd name="T92" fmla="*/ 0 w 147"/>
                  <a:gd name="T93" fmla="*/ 1 h 232"/>
                  <a:gd name="T94" fmla="*/ 0 w 147"/>
                  <a:gd name="T95" fmla="*/ 1 h 232"/>
                  <a:gd name="T96" fmla="*/ 0 w 147"/>
                  <a:gd name="T97" fmla="*/ 1 h 232"/>
                  <a:gd name="T98" fmla="*/ 0 w 147"/>
                  <a:gd name="T99" fmla="*/ 1 h 232"/>
                  <a:gd name="T100" fmla="*/ 0 w 147"/>
                  <a:gd name="T101" fmla="*/ 1 h 232"/>
                  <a:gd name="T102" fmla="*/ 0 w 147"/>
                  <a:gd name="T103" fmla="*/ 1 h 232"/>
                  <a:gd name="T104" fmla="*/ 0 w 147"/>
                  <a:gd name="T105" fmla="*/ 1 h 232"/>
                  <a:gd name="T106" fmla="*/ 0 w 147"/>
                  <a:gd name="T107" fmla="*/ 1 h 232"/>
                  <a:gd name="T108" fmla="*/ 0 w 147"/>
                  <a:gd name="T109" fmla="*/ 1 h 232"/>
                  <a:gd name="T110" fmla="*/ 0 w 147"/>
                  <a:gd name="T111" fmla="*/ 0 h 232"/>
                  <a:gd name="T112" fmla="*/ 0 w 147"/>
                  <a:gd name="T113" fmla="*/ 0 h 232"/>
                  <a:gd name="T114" fmla="*/ 0 w 147"/>
                  <a:gd name="T115" fmla="*/ 0 h 232"/>
                  <a:gd name="T116" fmla="*/ 0 w 147"/>
                  <a:gd name="T117" fmla="*/ 0 h 232"/>
                  <a:gd name="T118" fmla="*/ 0 w 147"/>
                  <a:gd name="T119" fmla="*/ 0 h 232"/>
                  <a:gd name="T120" fmla="*/ 0 w 147"/>
                  <a:gd name="T121" fmla="*/ 0 h 232"/>
                  <a:gd name="T122" fmla="*/ 0 w 147"/>
                  <a:gd name="T123" fmla="*/ 0 h 2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47" h="232">
                    <a:moveTo>
                      <a:pt x="147" y="31"/>
                    </a:moveTo>
                    <a:lnTo>
                      <a:pt x="147" y="30"/>
                    </a:lnTo>
                    <a:lnTo>
                      <a:pt x="147" y="29"/>
                    </a:lnTo>
                    <a:lnTo>
                      <a:pt x="147" y="28"/>
                    </a:lnTo>
                    <a:lnTo>
                      <a:pt x="147" y="27"/>
                    </a:lnTo>
                    <a:lnTo>
                      <a:pt x="147" y="26"/>
                    </a:lnTo>
                    <a:lnTo>
                      <a:pt x="147" y="25"/>
                    </a:lnTo>
                    <a:lnTo>
                      <a:pt x="147" y="24"/>
                    </a:lnTo>
                    <a:lnTo>
                      <a:pt x="147" y="22"/>
                    </a:lnTo>
                    <a:lnTo>
                      <a:pt x="147" y="20"/>
                    </a:lnTo>
                    <a:lnTo>
                      <a:pt x="147" y="19"/>
                    </a:lnTo>
                    <a:lnTo>
                      <a:pt x="146" y="17"/>
                    </a:lnTo>
                    <a:lnTo>
                      <a:pt x="146" y="15"/>
                    </a:lnTo>
                    <a:lnTo>
                      <a:pt x="145" y="12"/>
                    </a:lnTo>
                    <a:lnTo>
                      <a:pt x="144" y="10"/>
                    </a:lnTo>
                    <a:lnTo>
                      <a:pt x="144" y="9"/>
                    </a:lnTo>
                    <a:lnTo>
                      <a:pt x="143" y="8"/>
                    </a:lnTo>
                    <a:lnTo>
                      <a:pt x="142" y="7"/>
                    </a:lnTo>
                    <a:lnTo>
                      <a:pt x="142" y="6"/>
                    </a:lnTo>
                    <a:lnTo>
                      <a:pt x="141" y="4"/>
                    </a:lnTo>
                    <a:lnTo>
                      <a:pt x="139" y="3"/>
                    </a:lnTo>
                    <a:lnTo>
                      <a:pt x="139" y="2"/>
                    </a:lnTo>
                    <a:lnTo>
                      <a:pt x="138" y="2"/>
                    </a:lnTo>
                    <a:lnTo>
                      <a:pt x="137" y="1"/>
                    </a:lnTo>
                    <a:lnTo>
                      <a:pt x="136" y="1"/>
                    </a:lnTo>
                    <a:lnTo>
                      <a:pt x="135" y="1"/>
                    </a:lnTo>
                    <a:lnTo>
                      <a:pt x="134" y="1"/>
                    </a:lnTo>
                    <a:lnTo>
                      <a:pt x="132" y="1"/>
                    </a:lnTo>
                    <a:lnTo>
                      <a:pt x="131" y="0"/>
                    </a:lnTo>
                    <a:lnTo>
                      <a:pt x="129" y="1"/>
                    </a:lnTo>
                    <a:lnTo>
                      <a:pt x="127" y="1"/>
                    </a:lnTo>
                    <a:lnTo>
                      <a:pt x="123" y="1"/>
                    </a:lnTo>
                    <a:lnTo>
                      <a:pt x="121" y="1"/>
                    </a:lnTo>
                    <a:lnTo>
                      <a:pt x="116" y="1"/>
                    </a:lnTo>
                    <a:lnTo>
                      <a:pt x="112" y="1"/>
                    </a:lnTo>
                    <a:lnTo>
                      <a:pt x="106" y="1"/>
                    </a:lnTo>
                    <a:lnTo>
                      <a:pt x="102" y="1"/>
                    </a:lnTo>
                    <a:lnTo>
                      <a:pt x="100" y="1"/>
                    </a:lnTo>
                    <a:lnTo>
                      <a:pt x="97" y="1"/>
                    </a:lnTo>
                    <a:lnTo>
                      <a:pt x="95" y="1"/>
                    </a:lnTo>
                    <a:lnTo>
                      <a:pt x="93" y="1"/>
                    </a:lnTo>
                    <a:lnTo>
                      <a:pt x="90" y="1"/>
                    </a:lnTo>
                    <a:lnTo>
                      <a:pt x="88" y="2"/>
                    </a:lnTo>
                    <a:lnTo>
                      <a:pt x="85" y="2"/>
                    </a:lnTo>
                    <a:lnTo>
                      <a:pt x="83" y="3"/>
                    </a:lnTo>
                    <a:lnTo>
                      <a:pt x="81" y="3"/>
                    </a:lnTo>
                    <a:lnTo>
                      <a:pt x="79" y="4"/>
                    </a:lnTo>
                    <a:lnTo>
                      <a:pt x="77" y="6"/>
                    </a:lnTo>
                    <a:lnTo>
                      <a:pt x="74" y="7"/>
                    </a:lnTo>
                    <a:lnTo>
                      <a:pt x="72" y="8"/>
                    </a:lnTo>
                    <a:lnTo>
                      <a:pt x="70" y="9"/>
                    </a:lnTo>
                    <a:lnTo>
                      <a:pt x="68" y="11"/>
                    </a:lnTo>
                    <a:lnTo>
                      <a:pt x="66" y="12"/>
                    </a:lnTo>
                    <a:lnTo>
                      <a:pt x="64" y="13"/>
                    </a:lnTo>
                    <a:lnTo>
                      <a:pt x="63" y="15"/>
                    </a:lnTo>
                    <a:lnTo>
                      <a:pt x="59" y="18"/>
                    </a:lnTo>
                    <a:lnTo>
                      <a:pt x="55" y="22"/>
                    </a:lnTo>
                    <a:lnTo>
                      <a:pt x="53" y="24"/>
                    </a:lnTo>
                    <a:lnTo>
                      <a:pt x="52" y="25"/>
                    </a:lnTo>
                    <a:lnTo>
                      <a:pt x="50" y="27"/>
                    </a:lnTo>
                    <a:lnTo>
                      <a:pt x="49" y="29"/>
                    </a:lnTo>
                    <a:lnTo>
                      <a:pt x="48" y="30"/>
                    </a:lnTo>
                    <a:lnTo>
                      <a:pt x="46" y="32"/>
                    </a:lnTo>
                    <a:lnTo>
                      <a:pt x="44" y="36"/>
                    </a:lnTo>
                    <a:lnTo>
                      <a:pt x="41" y="41"/>
                    </a:lnTo>
                    <a:lnTo>
                      <a:pt x="38" y="45"/>
                    </a:lnTo>
                    <a:lnTo>
                      <a:pt x="37" y="47"/>
                    </a:lnTo>
                    <a:lnTo>
                      <a:pt x="36" y="49"/>
                    </a:lnTo>
                    <a:lnTo>
                      <a:pt x="35" y="51"/>
                    </a:lnTo>
                    <a:lnTo>
                      <a:pt x="34" y="53"/>
                    </a:lnTo>
                    <a:lnTo>
                      <a:pt x="33" y="56"/>
                    </a:lnTo>
                    <a:lnTo>
                      <a:pt x="33" y="58"/>
                    </a:lnTo>
                    <a:lnTo>
                      <a:pt x="32" y="60"/>
                    </a:lnTo>
                    <a:lnTo>
                      <a:pt x="31" y="62"/>
                    </a:lnTo>
                    <a:lnTo>
                      <a:pt x="30" y="67"/>
                    </a:lnTo>
                    <a:lnTo>
                      <a:pt x="24" y="85"/>
                    </a:lnTo>
                    <a:lnTo>
                      <a:pt x="19" y="105"/>
                    </a:lnTo>
                    <a:lnTo>
                      <a:pt x="15" y="123"/>
                    </a:lnTo>
                    <a:lnTo>
                      <a:pt x="12" y="132"/>
                    </a:lnTo>
                    <a:lnTo>
                      <a:pt x="10" y="141"/>
                    </a:lnTo>
                    <a:lnTo>
                      <a:pt x="6" y="150"/>
                    </a:lnTo>
                    <a:lnTo>
                      <a:pt x="4" y="160"/>
                    </a:lnTo>
                    <a:lnTo>
                      <a:pt x="3" y="164"/>
                    </a:lnTo>
                    <a:lnTo>
                      <a:pt x="2" y="170"/>
                    </a:lnTo>
                    <a:lnTo>
                      <a:pt x="1" y="174"/>
                    </a:lnTo>
                    <a:lnTo>
                      <a:pt x="1" y="176"/>
                    </a:lnTo>
                    <a:lnTo>
                      <a:pt x="1" y="179"/>
                    </a:lnTo>
                    <a:lnTo>
                      <a:pt x="0" y="181"/>
                    </a:lnTo>
                    <a:lnTo>
                      <a:pt x="0" y="183"/>
                    </a:lnTo>
                    <a:lnTo>
                      <a:pt x="0" y="185"/>
                    </a:lnTo>
                    <a:lnTo>
                      <a:pt x="0" y="189"/>
                    </a:lnTo>
                    <a:lnTo>
                      <a:pt x="0" y="191"/>
                    </a:lnTo>
                    <a:lnTo>
                      <a:pt x="0" y="193"/>
                    </a:lnTo>
                    <a:lnTo>
                      <a:pt x="1" y="195"/>
                    </a:lnTo>
                    <a:lnTo>
                      <a:pt x="1" y="198"/>
                    </a:lnTo>
                    <a:lnTo>
                      <a:pt x="1" y="200"/>
                    </a:lnTo>
                    <a:lnTo>
                      <a:pt x="2" y="203"/>
                    </a:lnTo>
                    <a:lnTo>
                      <a:pt x="2" y="205"/>
                    </a:lnTo>
                    <a:lnTo>
                      <a:pt x="3" y="207"/>
                    </a:lnTo>
                    <a:lnTo>
                      <a:pt x="4" y="209"/>
                    </a:lnTo>
                    <a:lnTo>
                      <a:pt x="5" y="212"/>
                    </a:lnTo>
                    <a:lnTo>
                      <a:pt x="6" y="214"/>
                    </a:lnTo>
                    <a:lnTo>
                      <a:pt x="7" y="216"/>
                    </a:lnTo>
                    <a:lnTo>
                      <a:pt x="8" y="219"/>
                    </a:lnTo>
                    <a:lnTo>
                      <a:pt x="10" y="220"/>
                    </a:lnTo>
                    <a:lnTo>
                      <a:pt x="11" y="221"/>
                    </a:lnTo>
                    <a:lnTo>
                      <a:pt x="12" y="222"/>
                    </a:lnTo>
                    <a:lnTo>
                      <a:pt x="12" y="223"/>
                    </a:lnTo>
                    <a:lnTo>
                      <a:pt x="13" y="224"/>
                    </a:lnTo>
                    <a:lnTo>
                      <a:pt x="14" y="225"/>
                    </a:lnTo>
                    <a:lnTo>
                      <a:pt x="15" y="225"/>
                    </a:lnTo>
                    <a:lnTo>
                      <a:pt x="16" y="226"/>
                    </a:lnTo>
                    <a:lnTo>
                      <a:pt x="17" y="227"/>
                    </a:lnTo>
                    <a:lnTo>
                      <a:pt x="18" y="227"/>
                    </a:lnTo>
                    <a:lnTo>
                      <a:pt x="19" y="228"/>
                    </a:lnTo>
                    <a:lnTo>
                      <a:pt x="20" y="228"/>
                    </a:lnTo>
                    <a:lnTo>
                      <a:pt x="21" y="229"/>
                    </a:lnTo>
                    <a:lnTo>
                      <a:pt x="22" y="229"/>
                    </a:lnTo>
                    <a:lnTo>
                      <a:pt x="23" y="230"/>
                    </a:lnTo>
                    <a:lnTo>
                      <a:pt x="24" y="230"/>
                    </a:lnTo>
                    <a:lnTo>
                      <a:pt x="26" y="230"/>
                    </a:lnTo>
                    <a:lnTo>
                      <a:pt x="28" y="231"/>
                    </a:lnTo>
                    <a:lnTo>
                      <a:pt x="30" y="231"/>
                    </a:lnTo>
                    <a:lnTo>
                      <a:pt x="33" y="231"/>
                    </a:lnTo>
                    <a:lnTo>
                      <a:pt x="35" y="231"/>
                    </a:lnTo>
                    <a:lnTo>
                      <a:pt x="37" y="231"/>
                    </a:lnTo>
                    <a:lnTo>
                      <a:pt x="39" y="231"/>
                    </a:lnTo>
                    <a:lnTo>
                      <a:pt x="49" y="231"/>
                    </a:lnTo>
                    <a:lnTo>
                      <a:pt x="52" y="231"/>
                    </a:lnTo>
                    <a:lnTo>
                      <a:pt x="54" y="231"/>
                    </a:lnTo>
                    <a:lnTo>
                      <a:pt x="59" y="232"/>
                    </a:lnTo>
                    <a:lnTo>
                      <a:pt x="62" y="232"/>
                    </a:lnTo>
                    <a:lnTo>
                      <a:pt x="64" y="232"/>
                    </a:lnTo>
                    <a:lnTo>
                      <a:pt x="65" y="232"/>
                    </a:lnTo>
                    <a:lnTo>
                      <a:pt x="66" y="231"/>
                    </a:lnTo>
                    <a:lnTo>
                      <a:pt x="67" y="231"/>
                    </a:lnTo>
                    <a:lnTo>
                      <a:pt x="68" y="231"/>
                    </a:lnTo>
                    <a:lnTo>
                      <a:pt x="69" y="231"/>
                    </a:lnTo>
                    <a:lnTo>
                      <a:pt x="71" y="231"/>
                    </a:lnTo>
                    <a:lnTo>
                      <a:pt x="72" y="230"/>
                    </a:lnTo>
                    <a:lnTo>
                      <a:pt x="73" y="230"/>
                    </a:lnTo>
                    <a:lnTo>
                      <a:pt x="74" y="229"/>
                    </a:lnTo>
                    <a:lnTo>
                      <a:pt x="76" y="229"/>
                    </a:lnTo>
                    <a:lnTo>
                      <a:pt x="78" y="228"/>
                    </a:lnTo>
                    <a:lnTo>
                      <a:pt x="80" y="226"/>
                    </a:lnTo>
                    <a:lnTo>
                      <a:pt x="81" y="225"/>
                    </a:lnTo>
                    <a:lnTo>
                      <a:pt x="83" y="224"/>
                    </a:lnTo>
                    <a:lnTo>
                      <a:pt x="85" y="222"/>
                    </a:lnTo>
                    <a:lnTo>
                      <a:pt x="87" y="221"/>
                    </a:lnTo>
                    <a:lnTo>
                      <a:pt x="88" y="219"/>
                    </a:lnTo>
                    <a:lnTo>
                      <a:pt x="90" y="216"/>
                    </a:lnTo>
                    <a:lnTo>
                      <a:pt x="92" y="214"/>
                    </a:lnTo>
                    <a:lnTo>
                      <a:pt x="93" y="213"/>
                    </a:lnTo>
                    <a:lnTo>
                      <a:pt x="95" y="211"/>
                    </a:lnTo>
                    <a:lnTo>
                      <a:pt x="96" y="209"/>
                    </a:lnTo>
                    <a:lnTo>
                      <a:pt x="97" y="207"/>
                    </a:lnTo>
                    <a:lnTo>
                      <a:pt x="98" y="205"/>
                    </a:lnTo>
                    <a:lnTo>
                      <a:pt x="99" y="203"/>
                    </a:lnTo>
                    <a:lnTo>
                      <a:pt x="100" y="200"/>
                    </a:lnTo>
                    <a:lnTo>
                      <a:pt x="101" y="198"/>
                    </a:lnTo>
                    <a:lnTo>
                      <a:pt x="102" y="196"/>
                    </a:lnTo>
                    <a:lnTo>
                      <a:pt x="103" y="194"/>
                    </a:lnTo>
                    <a:lnTo>
                      <a:pt x="104" y="192"/>
                    </a:lnTo>
                    <a:lnTo>
                      <a:pt x="104" y="190"/>
                    </a:lnTo>
                    <a:lnTo>
                      <a:pt x="106" y="184"/>
                    </a:lnTo>
                    <a:lnTo>
                      <a:pt x="107" y="180"/>
                    </a:lnTo>
                    <a:lnTo>
                      <a:pt x="109" y="176"/>
                    </a:lnTo>
                    <a:lnTo>
                      <a:pt x="110" y="171"/>
                    </a:lnTo>
                    <a:lnTo>
                      <a:pt x="112" y="161"/>
                    </a:lnTo>
                    <a:lnTo>
                      <a:pt x="114" y="152"/>
                    </a:lnTo>
                    <a:lnTo>
                      <a:pt x="117" y="143"/>
                    </a:lnTo>
                    <a:lnTo>
                      <a:pt x="119" y="133"/>
                    </a:lnTo>
                    <a:lnTo>
                      <a:pt x="121" y="124"/>
                    </a:lnTo>
                    <a:lnTo>
                      <a:pt x="123" y="115"/>
                    </a:lnTo>
                    <a:lnTo>
                      <a:pt x="127" y="106"/>
                    </a:lnTo>
                    <a:lnTo>
                      <a:pt x="129" y="96"/>
                    </a:lnTo>
                    <a:lnTo>
                      <a:pt x="131" y="86"/>
                    </a:lnTo>
                    <a:lnTo>
                      <a:pt x="134" y="78"/>
                    </a:lnTo>
                    <a:lnTo>
                      <a:pt x="136" y="68"/>
                    </a:lnTo>
                    <a:lnTo>
                      <a:pt x="139" y="59"/>
                    </a:lnTo>
                    <a:lnTo>
                      <a:pt x="141" y="55"/>
                    </a:lnTo>
                    <a:lnTo>
                      <a:pt x="142" y="50"/>
                    </a:lnTo>
                    <a:lnTo>
                      <a:pt x="143" y="45"/>
                    </a:lnTo>
                    <a:lnTo>
                      <a:pt x="144" y="41"/>
                    </a:lnTo>
                    <a:lnTo>
                      <a:pt x="145" y="35"/>
                    </a:lnTo>
                    <a:lnTo>
                      <a:pt x="146" y="33"/>
                    </a:lnTo>
                    <a:lnTo>
                      <a:pt x="146"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52" name="Freeform 132"/>
              <p:cNvSpPr>
                <a:spLocks/>
              </p:cNvSpPr>
              <p:nvPr/>
            </p:nvSpPr>
            <p:spPr bwMode="auto">
              <a:xfrm>
                <a:off x="3517" y="1410"/>
                <a:ext cx="2" cy="7"/>
              </a:xfrm>
              <a:custGeom>
                <a:avLst/>
                <a:gdLst>
                  <a:gd name="T0" fmla="*/ 0 w 15"/>
                  <a:gd name="T1" fmla="*/ 0 h 48"/>
                  <a:gd name="T2" fmla="*/ 0 w 15"/>
                  <a:gd name="T3" fmla="*/ 0 h 48"/>
                  <a:gd name="T4" fmla="*/ 0 w 15"/>
                  <a:gd name="T5" fmla="*/ 0 h 48"/>
                  <a:gd name="T6" fmla="*/ 0 w 15"/>
                  <a:gd name="T7" fmla="*/ 0 h 48"/>
                  <a:gd name="T8" fmla="*/ 0 w 15"/>
                  <a:gd name="T9" fmla="*/ 0 h 48"/>
                  <a:gd name="T10" fmla="*/ 0 w 15"/>
                  <a:gd name="T11" fmla="*/ 0 h 48"/>
                  <a:gd name="T12" fmla="*/ 0 w 15"/>
                  <a:gd name="T13" fmla="*/ 0 h 48"/>
                  <a:gd name="T14" fmla="*/ 0 w 15"/>
                  <a:gd name="T15" fmla="*/ 0 h 48"/>
                  <a:gd name="T16" fmla="*/ 0 w 15"/>
                  <a:gd name="T17" fmla="*/ 0 h 48"/>
                  <a:gd name="T18" fmla="*/ 0 w 15"/>
                  <a:gd name="T19" fmla="*/ 0 h 48"/>
                  <a:gd name="T20" fmla="*/ 0 w 15"/>
                  <a:gd name="T21" fmla="*/ 0 h 48"/>
                  <a:gd name="T22" fmla="*/ 0 w 15"/>
                  <a:gd name="T23" fmla="*/ 0 h 48"/>
                  <a:gd name="T24" fmla="*/ 0 w 15"/>
                  <a:gd name="T25" fmla="*/ 0 h 48"/>
                  <a:gd name="T26" fmla="*/ 0 w 15"/>
                  <a:gd name="T27" fmla="*/ 0 h 48"/>
                  <a:gd name="T28" fmla="*/ 0 w 15"/>
                  <a:gd name="T29" fmla="*/ 0 h 48"/>
                  <a:gd name="T30" fmla="*/ 0 w 15"/>
                  <a:gd name="T31" fmla="*/ 0 h 48"/>
                  <a:gd name="T32" fmla="*/ 0 w 15"/>
                  <a:gd name="T33" fmla="*/ 0 h 48"/>
                  <a:gd name="T34" fmla="*/ 0 w 15"/>
                  <a:gd name="T35" fmla="*/ 0 h 48"/>
                  <a:gd name="T36" fmla="*/ 0 w 15"/>
                  <a:gd name="T37" fmla="*/ 0 h 48"/>
                  <a:gd name="T38" fmla="*/ 0 w 15"/>
                  <a:gd name="T39" fmla="*/ 0 h 48"/>
                  <a:gd name="T40" fmla="*/ 0 w 15"/>
                  <a:gd name="T41" fmla="*/ 0 h 48"/>
                  <a:gd name="T42" fmla="*/ 0 w 15"/>
                  <a:gd name="T43" fmla="*/ 0 h 48"/>
                  <a:gd name="T44" fmla="*/ 0 w 15"/>
                  <a:gd name="T45" fmla="*/ 0 h 48"/>
                  <a:gd name="T46" fmla="*/ 0 w 15"/>
                  <a:gd name="T47" fmla="*/ 0 h 48"/>
                  <a:gd name="T48" fmla="*/ 0 w 15"/>
                  <a:gd name="T49" fmla="*/ 0 h 48"/>
                  <a:gd name="T50" fmla="*/ 0 w 15"/>
                  <a:gd name="T51" fmla="*/ 0 h 48"/>
                  <a:gd name="T52" fmla="*/ 0 w 15"/>
                  <a:gd name="T53" fmla="*/ 0 h 48"/>
                  <a:gd name="T54" fmla="*/ 0 w 15"/>
                  <a:gd name="T55" fmla="*/ 0 h 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5" h="48">
                    <a:moveTo>
                      <a:pt x="2" y="0"/>
                    </a:moveTo>
                    <a:lnTo>
                      <a:pt x="1" y="4"/>
                    </a:lnTo>
                    <a:lnTo>
                      <a:pt x="1" y="6"/>
                    </a:lnTo>
                    <a:lnTo>
                      <a:pt x="1" y="7"/>
                    </a:lnTo>
                    <a:lnTo>
                      <a:pt x="1" y="9"/>
                    </a:lnTo>
                    <a:lnTo>
                      <a:pt x="1" y="10"/>
                    </a:lnTo>
                    <a:lnTo>
                      <a:pt x="0" y="12"/>
                    </a:lnTo>
                    <a:lnTo>
                      <a:pt x="0" y="13"/>
                    </a:lnTo>
                    <a:lnTo>
                      <a:pt x="0" y="15"/>
                    </a:lnTo>
                    <a:lnTo>
                      <a:pt x="0" y="16"/>
                    </a:lnTo>
                    <a:lnTo>
                      <a:pt x="0" y="18"/>
                    </a:lnTo>
                    <a:lnTo>
                      <a:pt x="1" y="20"/>
                    </a:lnTo>
                    <a:lnTo>
                      <a:pt x="1" y="22"/>
                    </a:lnTo>
                    <a:lnTo>
                      <a:pt x="1" y="23"/>
                    </a:lnTo>
                    <a:lnTo>
                      <a:pt x="1" y="25"/>
                    </a:lnTo>
                    <a:lnTo>
                      <a:pt x="2" y="26"/>
                    </a:lnTo>
                    <a:lnTo>
                      <a:pt x="2" y="28"/>
                    </a:lnTo>
                    <a:lnTo>
                      <a:pt x="3" y="29"/>
                    </a:lnTo>
                    <a:lnTo>
                      <a:pt x="3" y="31"/>
                    </a:lnTo>
                    <a:lnTo>
                      <a:pt x="5" y="32"/>
                    </a:lnTo>
                    <a:lnTo>
                      <a:pt x="6" y="33"/>
                    </a:lnTo>
                    <a:lnTo>
                      <a:pt x="6" y="36"/>
                    </a:lnTo>
                    <a:lnTo>
                      <a:pt x="8" y="38"/>
                    </a:lnTo>
                    <a:lnTo>
                      <a:pt x="11" y="43"/>
                    </a:lnTo>
                    <a:lnTo>
                      <a:pt x="12" y="45"/>
                    </a:lnTo>
                    <a:lnTo>
                      <a:pt x="13" y="46"/>
                    </a:lnTo>
                    <a:lnTo>
                      <a:pt x="14" y="47"/>
                    </a:lnTo>
                    <a:lnTo>
                      <a:pt x="15"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53" name="Line 133"/>
              <p:cNvSpPr>
                <a:spLocks noChangeShapeType="1"/>
              </p:cNvSpPr>
              <p:nvPr/>
            </p:nvSpPr>
            <p:spPr bwMode="auto">
              <a:xfrm flipH="1">
                <a:off x="3537" y="1368"/>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54" name="Freeform 134"/>
              <p:cNvSpPr>
                <a:spLocks/>
              </p:cNvSpPr>
              <p:nvPr/>
            </p:nvSpPr>
            <p:spPr bwMode="auto">
              <a:xfrm>
                <a:off x="4033" y="1383"/>
                <a:ext cx="21" cy="33"/>
              </a:xfrm>
              <a:custGeom>
                <a:avLst/>
                <a:gdLst>
                  <a:gd name="T0" fmla="*/ 0 w 148"/>
                  <a:gd name="T1" fmla="*/ 0 h 231"/>
                  <a:gd name="T2" fmla="*/ 0 w 148"/>
                  <a:gd name="T3" fmla="*/ 0 h 231"/>
                  <a:gd name="T4" fmla="*/ 0 w 148"/>
                  <a:gd name="T5" fmla="*/ 0 h 231"/>
                  <a:gd name="T6" fmla="*/ 0 w 148"/>
                  <a:gd name="T7" fmla="*/ 0 h 231"/>
                  <a:gd name="T8" fmla="*/ 0 w 148"/>
                  <a:gd name="T9" fmla="*/ 0 h 231"/>
                  <a:gd name="T10" fmla="*/ 0 w 148"/>
                  <a:gd name="T11" fmla="*/ 0 h 231"/>
                  <a:gd name="T12" fmla="*/ 0 w 148"/>
                  <a:gd name="T13" fmla="*/ 0 h 231"/>
                  <a:gd name="T14" fmla="*/ 0 w 148"/>
                  <a:gd name="T15" fmla="*/ 0 h 231"/>
                  <a:gd name="T16" fmla="*/ 0 w 148"/>
                  <a:gd name="T17" fmla="*/ 0 h 231"/>
                  <a:gd name="T18" fmla="*/ 0 w 148"/>
                  <a:gd name="T19" fmla="*/ 0 h 231"/>
                  <a:gd name="T20" fmla="*/ 0 w 148"/>
                  <a:gd name="T21" fmla="*/ 0 h 231"/>
                  <a:gd name="T22" fmla="*/ 0 w 148"/>
                  <a:gd name="T23" fmla="*/ 0 h 231"/>
                  <a:gd name="T24" fmla="*/ 0 w 148"/>
                  <a:gd name="T25" fmla="*/ 0 h 231"/>
                  <a:gd name="T26" fmla="*/ 0 w 148"/>
                  <a:gd name="T27" fmla="*/ 0 h 231"/>
                  <a:gd name="T28" fmla="*/ 0 w 148"/>
                  <a:gd name="T29" fmla="*/ 0 h 231"/>
                  <a:gd name="T30" fmla="*/ 0 w 148"/>
                  <a:gd name="T31" fmla="*/ 0 h 231"/>
                  <a:gd name="T32" fmla="*/ 0 w 148"/>
                  <a:gd name="T33" fmla="*/ 0 h 231"/>
                  <a:gd name="T34" fmla="*/ 0 w 148"/>
                  <a:gd name="T35" fmla="*/ 0 h 231"/>
                  <a:gd name="T36" fmla="*/ 0 w 148"/>
                  <a:gd name="T37" fmla="*/ 0 h 231"/>
                  <a:gd name="T38" fmla="*/ 0 w 148"/>
                  <a:gd name="T39" fmla="*/ 0 h 231"/>
                  <a:gd name="T40" fmla="*/ 0 w 148"/>
                  <a:gd name="T41" fmla="*/ 0 h 231"/>
                  <a:gd name="T42" fmla="*/ 0 w 148"/>
                  <a:gd name="T43" fmla="*/ 0 h 231"/>
                  <a:gd name="T44" fmla="*/ 0 w 148"/>
                  <a:gd name="T45" fmla="*/ 0 h 231"/>
                  <a:gd name="T46" fmla="*/ 0 w 148"/>
                  <a:gd name="T47" fmla="*/ 0 h 231"/>
                  <a:gd name="T48" fmla="*/ 0 w 148"/>
                  <a:gd name="T49" fmla="*/ 0 h 231"/>
                  <a:gd name="T50" fmla="*/ 0 w 148"/>
                  <a:gd name="T51" fmla="*/ 0 h 231"/>
                  <a:gd name="T52" fmla="*/ 0 w 148"/>
                  <a:gd name="T53" fmla="*/ 1 h 231"/>
                  <a:gd name="T54" fmla="*/ 0 w 148"/>
                  <a:gd name="T55" fmla="*/ 1 h 231"/>
                  <a:gd name="T56" fmla="*/ 0 w 148"/>
                  <a:gd name="T57" fmla="*/ 1 h 231"/>
                  <a:gd name="T58" fmla="*/ 0 w 148"/>
                  <a:gd name="T59" fmla="*/ 1 h 231"/>
                  <a:gd name="T60" fmla="*/ 0 w 148"/>
                  <a:gd name="T61" fmla="*/ 1 h 231"/>
                  <a:gd name="T62" fmla="*/ 0 w 148"/>
                  <a:gd name="T63" fmla="*/ 1 h 231"/>
                  <a:gd name="T64" fmla="*/ 0 w 148"/>
                  <a:gd name="T65" fmla="*/ 1 h 231"/>
                  <a:gd name="T66" fmla="*/ 0 w 148"/>
                  <a:gd name="T67" fmla="*/ 1 h 231"/>
                  <a:gd name="T68" fmla="*/ 0 w 148"/>
                  <a:gd name="T69" fmla="*/ 1 h 231"/>
                  <a:gd name="T70" fmla="*/ 0 w 148"/>
                  <a:gd name="T71" fmla="*/ 1 h 231"/>
                  <a:gd name="T72" fmla="*/ 0 w 148"/>
                  <a:gd name="T73" fmla="*/ 1 h 231"/>
                  <a:gd name="T74" fmla="*/ 0 w 148"/>
                  <a:gd name="T75" fmla="*/ 1 h 231"/>
                  <a:gd name="T76" fmla="*/ 0 w 148"/>
                  <a:gd name="T77" fmla="*/ 1 h 231"/>
                  <a:gd name="T78" fmla="*/ 0 w 148"/>
                  <a:gd name="T79" fmla="*/ 1 h 231"/>
                  <a:gd name="T80" fmla="*/ 0 w 148"/>
                  <a:gd name="T81" fmla="*/ 1 h 231"/>
                  <a:gd name="T82" fmla="*/ 0 w 148"/>
                  <a:gd name="T83" fmla="*/ 1 h 231"/>
                  <a:gd name="T84" fmla="*/ 0 w 148"/>
                  <a:gd name="T85" fmla="*/ 1 h 231"/>
                  <a:gd name="T86" fmla="*/ 0 w 148"/>
                  <a:gd name="T87" fmla="*/ 1 h 231"/>
                  <a:gd name="T88" fmla="*/ 0 w 148"/>
                  <a:gd name="T89" fmla="*/ 1 h 231"/>
                  <a:gd name="T90" fmla="*/ 0 w 148"/>
                  <a:gd name="T91" fmla="*/ 1 h 231"/>
                  <a:gd name="T92" fmla="*/ 0 w 148"/>
                  <a:gd name="T93" fmla="*/ 1 h 231"/>
                  <a:gd name="T94" fmla="*/ 0 w 148"/>
                  <a:gd name="T95" fmla="*/ 1 h 231"/>
                  <a:gd name="T96" fmla="*/ 0 w 148"/>
                  <a:gd name="T97" fmla="*/ 1 h 231"/>
                  <a:gd name="T98" fmla="*/ 0 w 148"/>
                  <a:gd name="T99" fmla="*/ 1 h 231"/>
                  <a:gd name="T100" fmla="*/ 0 w 148"/>
                  <a:gd name="T101" fmla="*/ 1 h 231"/>
                  <a:gd name="T102" fmla="*/ 0 w 148"/>
                  <a:gd name="T103" fmla="*/ 1 h 231"/>
                  <a:gd name="T104" fmla="*/ 0 w 148"/>
                  <a:gd name="T105" fmla="*/ 0 h 231"/>
                  <a:gd name="T106" fmla="*/ 0 w 148"/>
                  <a:gd name="T107" fmla="*/ 0 h 231"/>
                  <a:gd name="T108" fmla="*/ 0 w 148"/>
                  <a:gd name="T109" fmla="*/ 0 h 231"/>
                  <a:gd name="T110" fmla="*/ 0 w 148"/>
                  <a:gd name="T111" fmla="*/ 0 h 231"/>
                  <a:gd name="T112" fmla="*/ 0 w 148"/>
                  <a:gd name="T113" fmla="*/ 0 h 231"/>
                  <a:gd name="T114" fmla="*/ 0 w 148"/>
                  <a:gd name="T115" fmla="*/ 0 h 23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8" h="231">
                    <a:moveTo>
                      <a:pt x="147" y="30"/>
                    </a:moveTo>
                    <a:lnTo>
                      <a:pt x="147" y="29"/>
                    </a:lnTo>
                    <a:lnTo>
                      <a:pt x="147" y="28"/>
                    </a:lnTo>
                    <a:lnTo>
                      <a:pt x="147" y="26"/>
                    </a:lnTo>
                    <a:lnTo>
                      <a:pt x="148" y="25"/>
                    </a:lnTo>
                    <a:lnTo>
                      <a:pt x="148" y="24"/>
                    </a:lnTo>
                    <a:lnTo>
                      <a:pt x="148" y="23"/>
                    </a:lnTo>
                    <a:lnTo>
                      <a:pt x="147" y="21"/>
                    </a:lnTo>
                    <a:lnTo>
                      <a:pt x="147" y="18"/>
                    </a:lnTo>
                    <a:lnTo>
                      <a:pt x="147" y="16"/>
                    </a:lnTo>
                    <a:lnTo>
                      <a:pt x="146" y="14"/>
                    </a:lnTo>
                    <a:lnTo>
                      <a:pt x="145" y="10"/>
                    </a:lnTo>
                    <a:lnTo>
                      <a:pt x="144" y="8"/>
                    </a:lnTo>
                    <a:lnTo>
                      <a:pt x="144" y="7"/>
                    </a:lnTo>
                    <a:lnTo>
                      <a:pt x="143" y="6"/>
                    </a:lnTo>
                    <a:lnTo>
                      <a:pt x="143" y="5"/>
                    </a:lnTo>
                    <a:lnTo>
                      <a:pt x="142" y="4"/>
                    </a:lnTo>
                    <a:lnTo>
                      <a:pt x="141" y="3"/>
                    </a:lnTo>
                    <a:lnTo>
                      <a:pt x="141" y="2"/>
                    </a:lnTo>
                    <a:lnTo>
                      <a:pt x="140" y="2"/>
                    </a:lnTo>
                    <a:lnTo>
                      <a:pt x="139" y="1"/>
                    </a:lnTo>
                    <a:lnTo>
                      <a:pt x="138" y="1"/>
                    </a:lnTo>
                    <a:lnTo>
                      <a:pt x="137" y="0"/>
                    </a:lnTo>
                    <a:lnTo>
                      <a:pt x="136" y="0"/>
                    </a:lnTo>
                    <a:lnTo>
                      <a:pt x="135" y="0"/>
                    </a:lnTo>
                    <a:lnTo>
                      <a:pt x="133" y="0"/>
                    </a:lnTo>
                    <a:lnTo>
                      <a:pt x="132" y="0"/>
                    </a:lnTo>
                    <a:lnTo>
                      <a:pt x="129" y="0"/>
                    </a:lnTo>
                    <a:lnTo>
                      <a:pt x="127" y="0"/>
                    </a:lnTo>
                    <a:lnTo>
                      <a:pt x="122" y="0"/>
                    </a:lnTo>
                    <a:lnTo>
                      <a:pt x="116" y="0"/>
                    </a:lnTo>
                    <a:lnTo>
                      <a:pt x="112" y="0"/>
                    </a:lnTo>
                    <a:lnTo>
                      <a:pt x="108" y="0"/>
                    </a:lnTo>
                    <a:lnTo>
                      <a:pt x="103" y="0"/>
                    </a:lnTo>
                    <a:lnTo>
                      <a:pt x="98" y="0"/>
                    </a:lnTo>
                    <a:lnTo>
                      <a:pt x="95" y="0"/>
                    </a:lnTo>
                    <a:lnTo>
                      <a:pt x="93" y="0"/>
                    </a:lnTo>
                    <a:lnTo>
                      <a:pt x="91" y="1"/>
                    </a:lnTo>
                    <a:lnTo>
                      <a:pt x="89" y="1"/>
                    </a:lnTo>
                    <a:lnTo>
                      <a:pt x="87" y="1"/>
                    </a:lnTo>
                    <a:lnTo>
                      <a:pt x="83" y="2"/>
                    </a:lnTo>
                    <a:lnTo>
                      <a:pt x="81" y="3"/>
                    </a:lnTo>
                    <a:lnTo>
                      <a:pt x="79" y="3"/>
                    </a:lnTo>
                    <a:lnTo>
                      <a:pt x="77" y="4"/>
                    </a:lnTo>
                    <a:lnTo>
                      <a:pt x="75" y="5"/>
                    </a:lnTo>
                    <a:lnTo>
                      <a:pt x="73" y="6"/>
                    </a:lnTo>
                    <a:lnTo>
                      <a:pt x="71" y="8"/>
                    </a:lnTo>
                    <a:lnTo>
                      <a:pt x="69" y="9"/>
                    </a:lnTo>
                    <a:lnTo>
                      <a:pt x="66" y="10"/>
                    </a:lnTo>
                    <a:lnTo>
                      <a:pt x="65" y="13"/>
                    </a:lnTo>
                    <a:lnTo>
                      <a:pt x="63" y="14"/>
                    </a:lnTo>
                    <a:lnTo>
                      <a:pt x="60" y="17"/>
                    </a:lnTo>
                    <a:lnTo>
                      <a:pt x="56" y="20"/>
                    </a:lnTo>
                    <a:lnTo>
                      <a:pt x="55" y="22"/>
                    </a:lnTo>
                    <a:lnTo>
                      <a:pt x="53" y="23"/>
                    </a:lnTo>
                    <a:lnTo>
                      <a:pt x="52" y="25"/>
                    </a:lnTo>
                    <a:lnTo>
                      <a:pt x="49" y="28"/>
                    </a:lnTo>
                    <a:lnTo>
                      <a:pt x="48" y="30"/>
                    </a:lnTo>
                    <a:lnTo>
                      <a:pt x="47" y="32"/>
                    </a:lnTo>
                    <a:lnTo>
                      <a:pt x="42" y="39"/>
                    </a:lnTo>
                    <a:lnTo>
                      <a:pt x="40" y="44"/>
                    </a:lnTo>
                    <a:lnTo>
                      <a:pt x="39" y="46"/>
                    </a:lnTo>
                    <a:lnTo>
                      <a:pt x="37" y="48"/>
                    </a:lnTo>
                    <a:lnTo>
                      <a:pt x="36" y="50"/>
                    </a:lnTo>
                    <a:lnTo>
                      <a:pt x="34" y="52"/>
                    </a:lnTo>
                    <a:lnTo>
                      <a:pt x="34" y="54"/>
                    </a:lnTo>
                    <a:lnTo>
                      <a:pt x="33" y="56"/>
                    </a:lnTo>
                    <a:lnTo>
                      <a:pt x="32" y="58"/>
                    </a:lnTo>
                    <a:lnTo>
                      <a:pt x="31" y="62"/>
                    </a:lnTo>
                    <a:lnTo>
                      <a:pt x="30" y="66"/>
                    </a:lnTo>
                    <a:lnTo>
                      <a:pt x="26" y="84"/>
                    </a:lnTo>
                    <a:lnTo>
                      <a:pt x="21" y="103"/>
                    </a:lnTo>
                    <a:lnTo>
                      <a:pt x="15" y="121"/>
                    </a:lnTo>
                    <a:lnTo>
                      <a:pt x="12" y="131"/>
                    </a:lnTo>
                    <a:lnTo>
                      <a:pt x="10" y="140"/>
                    </a:lnTo>
                    <a:lnTo>
                      <a:pt x="8" y="149"/>
                    </a:lnTo>
                    <a:lnTo>
                      <a:pt x="6" y="158"/>
                    </a:lnTo>
                    <a:lnTo>
                      <a:pt x="5" y="163"/>
                    </a:lnTo>
                    <a:lnTo>
                      <a:pt x="4" y="168"/>
                    </a:lnTo>
                    <a:lnTo>
                      <a:pt x="3" y="172"/>
                    </a:lnTo>
                    <a:lnTo>
                      <a:pt x="1" y="176"/>
                    </a:lnTo>
                    <a:lnTo>
                      <a:pt x="1" y="178"/>
                    </a:lnTo>
                    <a:lnTo>
                      <a:pt x="1" y="180"/>
                    </a:lnTo>
                    <a:lnTo>
                      <a:pt x="0" y="182"/>
                    </a:lnTo>
                    <a:lnTo>
                      <a:pt x="0" y="185"/>
                    </a:lnTo>
                    <a:lnTo>
                      <a:pt x="0" y="187"/>
                    </a:lnTo>
                    <a:lnTo>
                      <a:pt x="0" y="189"/>
                    </a:lnTo>
                    <a:lnTo>
                      <a:pt x="1" y="191"/>
                    </a:lnTo>
                    <a:lnTo>
                      <a:pt x="1" y="195"/>
                    </a:lnTo>
                    <a:lnTo>
                      <a:pt x="1" y="197"/>
                    </a:lnTo>
                    <a:lnTo>
                      <a:pt x="3" y="199"/>
                    </a:lnTo>
                    <a:lnTo>
                      <a:pt x="3" y="201"/>
                    </a:lnTo>
                    <a:lnTo>
                      <a:pt x="4" y="203"/>
                    </a:lnTo>
                    <a:lnTo>
                      <a:pt x="4" y="206"/>
                    </a:lnTo>
                    <a:lnTo>
                      <a:pt x="5" y="209"/>
                    </a:lnTo>
                    <a:lnTo>
                      <a:pt x="6" y="211"/>
                    </a:lnTo>
                    <a:lnTo>
                      <a:pt x="7" y="213"/>
                    </a:lnTo>
                    <a:lnTo>
                      <a:pt x="8" y="215"/>
                    </a:lnTo>
                    <a:lnTo>
                      <a:pt x="9" y="217"/>
                    </a:lnTo>
                    <a:lnTo>
                      <a:pt x="10" y="219"/>
                    </a:lnTo>
                    <a:lnTo>
                      <a:pt x="12" y="220"/>
                    </a:lnTo>
                    <a:lnTo>
                      <a:pt x="13" y="221"/>
                    </a:lnTo>
                    <a:lnTo>
                      <a:pt x="13" y="222"/>
                    </a:lnTo>
                    <a:lnTo>
                      <a:pt x="14" y="223"/>
                    </a:lnTo>
                    <a:lnTo>
                      <a:pt x="15" y="225"/>
                    </a:lnTo>
                    <a:lnTo>
                      <a:pt x="16" y="225"/>
                    </a:lnTo>
                    <a:lnTo>
                      <a:pt x="17" y="226"/>
                    </a:lnTo>
                    <a:lnTo>
                      <a:pt x="18" y="227"/>
                    </a:lnTo>
                    <a:lnTo>
                      <a:pt x="20" y="227"/>
                    </a:lnTo>
                    <a:lnTo>
                      <a:pt x="21" y="228"/>
                    </a:lnTo>
                    <a:lnTo>
                      <a:pt x="22" y="228"/>
                    </a:lnTo>
                    <a:lnTo>
                      <a:pt x="24" y="229"/>
                    </a:lnTo>
                    <a:lnTo>
                      <a:pt x="26" y="230"/>
                    </a:lnTo>
                    <a:lnTo>
                      <a:pt x="28" y="230"/>
                    </a:lnTo>
                    <a:lnTo>
                      <a:pt x="31" y="230"/>
                    </a:lnTo>
                    <a:lnTo>
                      <a:pt x="33" y="230"/>
                    </a:lnTo>
                    <a:lnTo>
                      <a:pt x="36" y="231"/>
                    </a:lnTo>
                    <a:lnTo>
                      <a:pt x="38" y="231"/>
                    </a:lnTo>
                    <a:lnTo>
                      <a:pt x="41" y="231"/>
                    </a:lnTo>
                    <a:lnTo>
                      <a:pt x="50" y="230"/>
                    </a:lnTo>
                    <a:lnTo>
                      <a:pt x="53" y="230"/>
                    </a:lnTo>
                    <a:lnTo>
                      <a:pt x="55" y="230"/>
                    </a:lnTo>
                    <a:lnTo>
                      <a:pt x="60" y="231"/>
                    </a:lnTo>
                    <a:lnTo>
                      <a:pt x="62" y="231"/>
                    </a:lnTo>
                    <a:lnTo>
                      <a:pt x="64" y="231"/>
                    </a:lnTo>
                    <a:lnTo>
                      <a:pt x="66" y="231"/>
                    </a:lnTo>
                    <a:lnTo>
                      <a:pt x="69" y="231"/>
                    </a:lnTo>
                    <a:lnTo>
                      <a:pt x="70" y="230"/>
                    </a:lnTo>
                    <a:lnTo>
                      <a:pt x="71" y="230"/>
                    </a:lnTo>
                    <a:lnTo>
                      <a:pt x="72" y="230"/>
                    </a:lnTo>
                    <a:lnTo>
                      <a:pt x="73" y="229"/>
                    </a:lnTo>
                    <a:lnTo>
                      <a:pt x="74" y="229"/>
                    </a:lnTo>
                    <a:lnTo>
                      <a:pt x="76" y="228"/>
                    </a:lnTo>
                    <a:lnTo>
                      <a:pt x="78" y="227"/>
                    </a:lnTo>
                    <a:lnTo>
                      <a:pt x="80" y="226"/>
                    </a:lnTo>
                    <a:lnTo>
                      <a:pt x="82" y="223"/>
                    </a:lnTo>
                    <a:lnTo>
                      <a:pt x="85" y="222"/>
                    </a:lnTo>
                    <a:lnTo>
                      <a:pt x="86" y="220"/>
                    </a:lnTo>
                    <a:lnTo>
                      <a:pt x="88" y="219"/>
                    </a:lnTo>
                    <a:lnTo>
                      <a:pt x="89" y="217"/>
                    </a:lnTo>
                    <a:lnTo>
                      <a:pt x="91" y="215"/>
                    </a:lnTo>
                    <a:lnTo>
                      <a:pt x="92" y="214"/>
                    </a:lnTo>
                    <a:lnTo>
                      <a:pt x="94" y="212"/>
                    </a:lnTo>
                    <a:lnTo>
                      <a:pt x="95" y="210"/>
                    </a:lnTo>
                    <a:lnTo>
                      <a:pt x="96" y="207"/>
                    </a:lnTo>
                    <a:lnTo>
                      <a:pt x="97" y="205"/>
                    </a:lnTo>
                    <a:lnTo>
                      <a:pt x="99" y="203"/>
                    </a:lnTo>
                    <a:lnTo>
                      <a:pt x="100" y="201"/>
                    </a:lnTo>
                    <a:lnTo>
                      <a:pt x="102" y="199"/>
                    </a:lnTo>
                    <a:lnTo>
                      <a:pt x="103" y="197"/>
                    </a:lnTo>
                    <a:lnTo>
                      <a:pt x="103" y="195"/>
                    </a:lnTo>
                    <a:lnTo>
                      <a:pt x="104" y="193"/>
                    </a:lnTo>
                    <a:lnTo>
                      <a:pt x="106" y="188"/>
                    </a:lnTo>
                    <a:lnTo>
                      <a:pt x="107" y="183"/>
                    </a:lnTo>
                    <a:lnTo>
                      <a:pt x="108" y="179"/>
                    </a:lnTo>
                    <a:lnTo>
                      <a:pt x="110" y="174"/>
                    </a:lnTo>
                    <a:lnTo>
                      <a:pt x="111" y="169"/>
                    </a:lnTo>
                    <a:lnTo>
                      <a:pt x="113" y="161"/>
                    </a:lnTo>
                    <a:lnTo>
                      <a:pt x="115" y="151"/>
                    </a:lnTo>
                    <a:lnTo>
                      <a:pt x="118" y="141"/>
                    </a:lnTo>
                    <a:lnTo>
                      <a:pt x="120" y="132"/>
                    </a:lnTo>
                    <a:lnTo>
                      <a:pt x="122" y="122"/>
                    </a:lnTo>
                    <a:lnTo>
                      <a:pt x="125" y="114"/>
                    </a:lnTo>
                    <a:lnTo>
                      <a:pt x="127" y="104"/>
                    </a:lnTo>
                    <a:lnTo>
                      <a:pt x="129" y="95"/>
                    </a:lnTo>
                    <a:lnTo>
                      <a:pt x="132" y="86"/>
                    </a:lnTo>
                    <a:lnTo>
                      <a:pt x="135" y="77"/>
                    </a:lnTo>
                    <a:lnTo>
                      <a:pt x="138" y="67"/>
                    </a:lnTo>
                    <a:lnTo>
                      <a:pt x="140" y="58"/>
                    </a:lnTo>
                    <a:lnTo>
                      <a:pt x="141" y="53"/>
                    </a:lnTo>
                    <a:lnTo>
                      <a:pt x="143" y="49"/>
                    </a:lnTo>
                    <a:lnTo>
                      <a:pt x="144" y="45"/>
                    </a:lnTo>
                    <a:lnTo>
                      <a:pt x="145" y="39"/>
                    </a:lnTo>
                    <a:lnTo>
                      <a:pt x="146" y="35"/>
                    </a:lnTo>
                    <a:lnTo>
                      <a:pt x="146" y="32"/>
                    </a:lnTo>
                    <a:lnTo>
                      <a:pt x="147"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55" name="Freeform 135"/>
              <p:cNvSpPr>
                <a:spLocks/>
              </p:cNvSpPr>
              <p:nvPr/>
            </p:nvSpPr>
            <p:spPr bwMode="auto">
              <a:xfrm>
                <a:off x="4048" y="1409"/>
                <a:ext cx="2" cy="7"/>
              </a:xfrm>
              <a:custGeom>
                <a:avLst/>
                <a:gdLst>
                  <a:gd name="T0" fmla="*/ 0 w 14"/>
                  <a:gd name="T1" fmla="*/ 0 h 48"/>
                  <a:gd name="T2" fmla="*/ 0 w 14"/>
                  <a:gd name="T3" fmla="*/ 0 h 48"/>
                  <a:gd name="T4" fmla="*/ 0 w 14"/>
                  <a:gd name="T5" fmla="*/ 0 h 48"/>
                  <a:gd name="T6" fmla="*/ 0 w 14"/>
                  <a:gd name="T7" fmla="*/ 0 h 48"/>
                  <a:gd name="T8" fmla="*/ 0 w 14"/>
                  <a:gd name="T9" fmla="*/ 0 h 48"/>
                  <a:gd name="T10" fmla="*/ 0 w 14"/>
                  <a:gd name="T11" fmla="*/ 0 h 48"/>
                  <a:gd name="T12" fmla="*/ 0 w 14"/>
                  <a:gd name="T13" fmla="*/ 0 h 48"/>
                  <a:gd name="T14" fmla="*/ 0 w 14"/>
                  <a:gd name="T15" fmla="*/ 0 h 48"/>
                  <a:gd name="T16" fmla="*/ 0 w 14"/>
                  <a:gd name="T17" fmla="*/ 0 h 48"/>
                  <a:gd name="T18" fmla="*/ 0 w 14"/>
                  <a:gd name="T19" fmla="*/ 0 h 48"/>
                  <a:gd name="T20" fmla="*/ 0 w 14"/>
                  <a:gd name="T21" fmla="*/ 0 h 48"/>
                  <a:gd name="T22" fmla="*/ 0 w 14"/>
                  <a:gd name="T23" fmla="*/ 0 h 48"/>
                  <a:gd name="T24" fmla="*/ 0 w 14"/>
                  <a:gd name="T25" fmla="*/ 0 h 48"/>
                  <a:gd name="T26" fmla="*/ 0 w 14"/>
                  <a:gd name="T27" fmla="*/ 0 h 48"/>
                  <a:gd name="T28" fmla="*/ 0 w 14"/>
                  <a:gd name="T29" fmla="*/ 0 h 48"/>
                  <a:gd name="T30" fmla="*/ 0 w 14"/>
                  <a:gd name="T31" fmla="*/ 0 h 48"/>
                  <a:gd name="T32" fmla="*/ 0 w 14"/>
                  <a:gd name="T33" fmla="*/ 0 h 48"/>
                  <a:gd name="T34" fmla="*/ 0 w 14"/>
                  <a:gd name="T35" fmla="*/ 0 h 48"/>
                  <a:gd name="T36" fmla="*/ 0 w 14"/>
                  <a:gd name="T37" fmla="*/ 0 h 48"/>
                  <a:gd name="T38" fmla="*/ 0 w 14"/>
                  <a:gd name="T39" fmla="*/ 0 h 48"/>
                  <a:gd name="T40" fmla="*/ 0 w 14"/>
                  <a:gd name="T41" fmla="*/ 0 h 48"/>
                  <a:gd name="T42" fmla="*/ 0 w 14"/>
                  <a:gd name="T43" fmla="*/ 0 h 48"/>
                  <a:gd name="T44" fmla="*/ 0 w 14"/>
                  <a:gd name="T45" fmla="*/ 0 h 48"/>
                  <a:gd name="T46" fmla="*/ 0 w 14"/>
                  <a:gd name="T47" fmla="*/ 0 h 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 h="48">
                    <a:moveTo>
                      <a:pt x="1" y="0"/>
                    </a:moveTo>
                    <a:lnTo>
                      <a:pt x="1" y="3"/>
                    </a:lnTo>
                    <a:lnTo>
                      <a:pt x="0" y="6"/>
                    </a:lnTo>
                    <a:lnTo>
                      <a:pt x="0" y="9"/>
                    </a:lnTo>
                    <a:lnTo>
                      <a:pt x="0" y="13"/>
                    </a:lnTo>
                    <a:lnTo>
                      <a:pt x="0" y="15"/>
                    </a:lnTo>
                    <a:lnTo>
                      <a:pt x="0" y="16"/>
                    </a:lnTo>
                    <a:lnTo>
                      <a:pt x="0" y="18"/>
                    </a:lnTo>
                    <a:lnTo>
                      <a:pt x="0" y="20"/>
                    </a:lnTo>
                    <a:lnTo>
                      <a:pt x="0" y="21"/>
                    </a:lnTo>
                    <a:lnTo>
                      <a:pt x="0" y="23"/>
                    </a:lnTo>
                    <a:lnTo>
                      <a:pt x="1" y="24"/>
                    </a:lnTo>
                    <a:lnTo>
                      <a:pt x="1" y="27"/>
                    </a:lnTo>
                    <a:lnTo>
                      <a:pt x="1" y="28"/>
                    </a:lnTo>
                    <a:lnTo>
                      <a:pt x="2" y="29"/>
                    </a:lnTo>
                    <a:lnTo>
                      <a:pt x="2" y="31"/>
                    </a:lnTo>
                    <a:lnTo>
                      <a:pt x="3" y="32"/>
                    </a:lnTo>
                    <a:lnTo>
                      <a:pt x="5" y="35"/>
                    </a:lnTo>
                    <a:lnTo>
                      <a:pt x="6" y="37"/>
                    </a:lnTo>
                    <a:lnTo>
                      <a:pt x="9" y="44"/>
                    </a:lnTo>
                    <a:lnTo>
                      <a:pt x="10" y="45"/>
                    </a:lnTo>
                    <a:lnTo>
                      <a:pt x="12" y="46"/>
                    </a:lnTo>
                    <a:lnTo>
                      <a:pt x="13" y="47"/>
                    </a:lnTo>
                    <a:lnTo>
                      <a:pt x="14"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56" name="Line 136"/>
              <p:cNvSpPr>
                <a:spLocks noChangeShapeType="1"/>
              </p:cNvSpPr>
              <p:nvPr/>
            </p:nvSpPr>
            <p:spPr bwMode="auto">
              <a:xfrm flipH="1">
                <a:off x="4078" y="1367"/>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57" name="Line 137"/>
              <p:cNvSpPr>
                <a:spLocks noChangeShapeType="1"/>
              </p:cNvSpPr>
              <p:nvPr/>
            </p:nvSpPr>
            <p:spPr bwMode="auto">
              <a:xfrm flipH="1">
                <a:off x="4068" y="1367"/>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58" name="Line 138"/>
              <p:cNvSpPr>
                <a:spLocks noChangeShapeType="1"/>
              </p:cNvSpPr>
              <p:nvPr/>
            </p:nvSpPr>
            <p:spPr bwMode="auto">
              <a:xfrm>
                <a:off x="3819" y="1712"/>
                <a:ext cx="3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59" name="Freeform 139"/>
              <p:cNvSpPr>
                <a:spLocks/>
              </p:cNvSpPr>
              <p:nvPr/>
            </p:nvSpPr>
            <p:spPr bwMode="auto">
              <a:xfrm>
                <a:off x="3487" y="1964"/>
                <a:ext cx="2" cy="7"/>
              </a:xfrm>
              <a:custGeom>
                <a:avLst/>
                <a:gdLst>
                  <a:gd name="T0" fmla="*/ 0 w 13"/>
                  <a:gd name="T1" fmla="*/ 0 h 48"/>
                  <a:gd name="T2" fmla="*/ 0 w 13"/>
                  <a:gd name="T3" fmla="*/ 0 h 48"/>
                  <a:gd name="T4" fmla="*/ 0 w 13"/>
                  <a:gd name="T5" fmla="*/ 0 h 48"/>
                  <a:gd name="T6" fmla="*/ 0 w 13"/>
                  <a:gd name="T7" fmla="*/ 0 h 48"/>
                  <a:gd name="T8" fmla="*/ 0 w 13"/>
                  <a:gd name="T9" fmla="*/ 0 h 48"/>
                  <a:gd name="T10" fmla="*/ 0 w 13"/>
                  <a:gd name="T11" fmla="*/ 0 h 48"/>
                  <a:gd name="T12" fmla="*/ 0 w 13"/>
                  <a:gd name="T13" fmla="*/ 0 h 48"/>
                  <a:gd name="T14" fmla="*/ 0 w 13"/>
                  <a:gd name="T15" fmla="*/ 0 h 48"/>
                  <a:gd name="T16" fmla="*/ 0 w 13"/>
                  <a:gd name="T17" fmla="*/ 0 h 48"/>
                  <a:gd name="T18" fmla="*/ 0 w 13"/>
                  <a:gd name="T19" fmla="*/ 0 h 48"/>
                  <a:gd name="T20" fmla="*/ 0 w 13"/>
                  <a:gd name="T21" fmla="*/ 0 h 48"/>
                  <a:gd name="T22" fmla="*/ 0 w 13"/>
                  <a:gd name="T23" fmla="*/ 0 h 48"/>
                  <a:gd name="T24" fmla="*/ 0 w 13"/>
                  <a:gd name="T25" fmla="*/ 0 h 48"/>
                  <a:gd name="T26" fmla="*/ 0 w 13"/>
                  <a:gd name="T27" fmla="*/ 0 h 48"/>
                  <a:gd name="T28" fmla="*/ 0 w 13"/>
                  <a:gd name="T29" fmla="*/ 0 h 48"/>
                  <a:gd name="T30" fmla="*/ 0 w 13"/>
                  <a:gd name="T31" fmla="*/ 0 h 48"/>
                  <a:gd name="T32" fmla="*/ 0 w 13"/>
                  <a:gd name="T33" fmla="*/ 0 h 48"/>
                  <a:gd name="T34" fmla="*/ 0 w 13"/>
                  <a:gd name="T35" fmla="*/ 0 h 48"/>
                  <a:gd name="T36" fmla="*/ 0 w 13"/>
                  <a:gd name="T37" fmla="*/ 0 h 48"/>
                  <a:gd name="T38" fmla="*/ 0 w 13"/>
                  <a:gd name="T39" fmla="*/ 0 h 48"/>
                  <a:gd name="T40" fmla="*/ 0 w 13"/>
                  <a:gd name="T41" fmla="*/ 0 h 48"/>
                  <a:gd name="T42" fmla="*/ 0 w 13"/>
                  <a:gd name="T43" fmla="*/ 0 h 48"/>
                  <a:gd name="T44" fmla="*/ 0 w 13"/>
                  <a:gd name="T45" fmla="*/ 0 h 48"/>
                  <a:gd name="T46" fmla="*/ 0 w 13"/>
                  <a:gd name="T47" fmla="*/ 0 h 48"/>
                  <a:gd name="T48" fmla="*/ 0 w 13"/>
                  <a:gd name="T49" fmla="*/ 0 h 48"/>
                  <a:gd name="T50" fmla="*/ 0 w 13"/>
                  <a:gd name="T51" fmla="*/ 0 h 48"/>
                  <a:gd name="T52" fmla="*/ 0 w 13"/>
                  <a:gd name="T53" fmla="*/ 0 h 48"/>
                  <a:gd name="T54" fmla="*/ 0 w 13"/>
                  <a:gd name="T55" fmla="*/ 0 h 48"/>
                  <a:gd name="T56" fmla="*/ 0 w 13"/>
                  <a:gd name="T57" fmla="*/ 0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 h="48">
                    <a:moveTo>
                      <a:pt x="1" y="0"/>
                    </a:moveTo>
                    <a:lnTo>
                      <a:pt x="1" y="2"/>
                    </a:lnTo>
                    <a:lnTo>
                      <a:pt x="1" y="3"/>
                    </a:lnTo>
                    <a:lnTo>
                      <a:pt x="0" y="6"/>
                    </a:lnTo>
                    <a:lnTo>
                      <a:pt x="0" y="7"/>
                    </a:lnTo>
                    <a:lnTo>
                      <a:pt x="0" y="9"/>
                    </a:lnTo>
                    <a:lnTo>
                      <a:pt x="0" y="10"/>
                    </a:lnTo>
                    <a:lnTo>
                      <a:pt x="0" y="12"/>
                    </a:lnTo>
                    <a:lnTo>
                      <a:pt x="0" y="13"/>
                    </a:lnTo>
                    <a:lnTo>
                      <a:pt x="0" y="15"/>
                    </a:lnTo>
                    <a:lnTo>
                      <a:pt x="0" y="16"/>
                    </a:lnTo>
                    <a:lnTo>
                      <a:pt x="0" y="18"/>
                    </a:lnTo>
                    <a:lnTo>
                      <a:pt x="0" y="19"/>
                    </a:lnTo>
                    <a:lnTo>
                      <a:pt x="0" y="22"/>
                    </a:lnTo>
                    <a:lnTo>
                      <a:pt x="0" y="23"/>
                    </a:lnTo>
                    <a:lnTo>
                      <a:pt x="1" y="25"/>
                    </a:lnTo>
                    <a:lnTo>
                      <a:pt x="1" y="26"/>
                    </a:lnTo>
                    <a:lnTo>
                      <a:pt x="1" y="28"/>
                    </a:lnTo>
                    <a:lnTo>
                      <a:pt x="2" y="29"/>
                    </a:lnTo>
                    <a:lnTo>
                      <a:pt x="3" y="31"/>
                    </a:lnTo>
                    <a:lnTo>
                      <a:pt x="3" y="32"/>
                    </a:lnTo>
                    <a:lnTo>
                      <a:pt x="4" y="33"/>
                    </a:lnTo>
                    <a:lnTo>
                      <a:pt x="5" y="35"/>
                    </a:lnTo>
                    <a:lnTo>
                      <a:pt x="6" y="37"/>
                    </a:lnTo>
                    <a:lnTo>
                      <a:pt x="9" y="43"/>
                    </a:lnTo>
                    <a:lnTo>
                      <a:pt x="10" y="45"/>
                    </a:lnTo>
                    <a:lnTo>
                      <a:pt x="11" y="46"/>
                    </a:lnTo>
                    <a:lnTo>
                      <a:pt x="12" y="47"/>
                    </a:lnTo>
                    <a:lnTo>
                      <a:pt x="13"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60" name="Freeform 140"/>
              <p:cNvSpPr>
                <a:spLocks/>
              </p:cNvSpPr>
              <p:nvPr/>
            </p:nvSpPr>
            <p:spPr bwMode="auto">
              <a:xfrm>
                <a:off x="3472" y="1938"/>
                <a:ext cx="21" cy="33"/>
              </a:xfrm>
              <a:custGeom>
                <a:avLst/>
                <a:gdLst>
                  <a:gd name="T0" fmla="*/ 0 w 148"/>
                  <a:gd name="T1" fmla="*/ 0 h 232"/>
                  <a:gd name="T2" fmla="*/ 0 w 148"/>
                  <a:gd name="T3" fmla="*/ 0 h 232"/>
                  <a:gd name="T4" fmla="*/ 0 w 148"/>
                  <a:gd name="T5" fmla="*/ 0 h 232"/>
                  <a:gd name="T6" fmla="*/ 0 w 148"/>
                  <a:gd name="T7" fmla="*/ 0 h 232"/>
                  <a:gd name="T8" fmla="*/ 0 w 148"/>
                  <a:gd name="T9" fmla="*/ 0 h 232"/>
                  <a:gd name="T10" fmla="*/ 0 w 148"/>
                  <a:gd name="T11" fmla="*/ 0 h 232"/>
                  <a:gd name="T12" fmla="*/ 0 w 148"/>
                  <a:gd name="T13" fmla="*/ 0 h 232"/>
                  <a:gd name="T14" fmla="*/ 0 w 148"/>
                  <a:gd name="T15" fmla="*/ 0 h 232"/>
                  <a:gd name="T16" fmla="*/ 0 w 148"/>
                  <a:gd name="T17" fmla="*/ 0 h 232"/>
                  <a:gd name="T18" fmla="*/ 0 w 148"/>
                  <a:gd name="T19" fmla="*/ 0 h 232"/>
                  <a:gd name="T20" fmla="*/ 0 w 148"/>
                  <a:gd name="T21" fmla="*/ 0 h 232"/>
                  <a:gd name="T22" fmla="*/ 0 w 148"/>
                  <a:gd name="T23" fmla="*/ 0 h 232"/>
                  <a:gd name="T24" fmla="*/ 0 w 148"/>
                  <a:gd name="T25" fmla="*/ 0 h 232"/>
                  <a:gd name="T26" fmla="*/ 0 w 148"/>
                  <a:gd name="T27" fmla="*/ 0 h 232"/>
                  <a:gd name="T28" fmla="*/ 0 w 148"/>
                  <a:gd name="T29" fmla="*/ 0 h 232"/>
                  <a:gd name="T30" fmla="*/ 0 w 148"/>
                  <a:gd name="T31" fmla="*/ 0 h 232"/>
                  <a:gd name="T32" fmla="*/ 0 w 148"/>
                  <a:gd name="T33" fmla="*/ 0 h 232"/>
                  <a:gd name="T34" fmla="*/ 0 w 148"/>
                  <a:gd name="T35" fmla="*/ 0 h 232"/>
                  <a:gd name="T36" fmla="*/ 0 w 148"/>
                  <a:gd name="T37" fmla="*/ 0 h 232"/>
                  <a:gd name="T38" fmla="*/ 0 w 148"/>
                  <a:gd name="T39" fmla="*/ 0 h 232"/>
                  <a:gd name="T40" fmla="*/ 0 w 148"/>
                  <a:gd name="T41" fmla="*/ 0 h 232"/>
                  <a:gd name="T42" fmla="*/ 0 w 148"/>
                  <a:gd name="T43" fmla="*/ 0 h 232"/>
                  <a:gd name="T44" fmla="*/ 0 w 148"/>
                  <a:gd name="T45" fmla="*/ 1 h 232"/>
                  <a:gd name="T46" fmla="*/ 0 w 148"/>
                  <a:gd name="T47" fmla="*/ 1 h 232"/>
                  <a:gd name="T48" fmla="*/ 0 w 148"/>
                  <a:gd name="T49" fmla="*/ 1 h 232"/>
                  <a:gd name="T50" fmla="*/ 0 w 148"/>
                  <a:gd name="T51" fmla="*/ 1 h 232"/>
                  <a:gd name="T52" fmla="*/ 0 w 148"/>
                  <a:gd name="T53" fmla="*/ 1 h 232"/>
                  <a:gd name="T54" fmla="*/ 0 w 148"/>
                  <a:gd name="T55" fmla="*/ 1 h 232"/>
                  <a:gd name="T56" fmla="*/ 0 w 148"/>
                  <a:gd name="T57" fmla="*/ 1 h 232"/>
                  <a:gd name="T58" fmla="*/ 0 w 148"/>
                  <a:gd name="T59" fmla="*/ 1 h 232"/>
                  <a:gd name="T60" fmla="*/ 0 w 148"/>
                  <a:gd name="T61" fmla="*/ 1 h 232"/>
                  <a:gd name="T62" fmla="*/ 0 w 148"/>
                  <a:gd name="T63" fmla="*/ 1 h 232"/>
                  <a:gd name="T64" fmla="*/ 0 w 148"/>
                  <a:gd name="T65" fmla="*/ 1 h 232"/>
                  <a:gd name="T66" fmla="*/ 0 w 148"/>
                  <a:gd name="T67" fmla="*/ 1 h 232"/>
                  <a:gd name="T68" fmla="*/ 0 w 148"/>
                  <a:gd name="T69" fmla="*/ 1 h 232"/>
                  <a:gd name="T70" fmla="*/ 0 w 148"/>
                  <a:gd name="T71" fmla="*/ 1 h 232"/>
                  <a:gd name="T72" fmla="*/ 0 w 148"/>
                  <a:gd name="T73" fmla="*/ 1 h 232"/>
                  <a:gd name="T74" fmla="*/ 0 w 148"/>
                  <a:gd name="T75" fmla="*/ 1 h 232"/>
                  <a:gd name="T76" fmla="*/ 0 w 148"/>
                  <a:gd name="T77" fmla="*/ 1 h 232"/>
                  <a:gd name="T78" fmla="*/ 0 w 148"/>
                  <a:gd name="T79" fmla="*/ 1 h 232"/>
                  <a:gd name="T80" fmla="*/ 0 w 148"/>
                  <a:gd name="T81" fmla="*/ 1 h 232"/>
                  <a:gd name="T82" fmla="*/ 0 w 148"/>
                  <a:gd name="T83" fmla="*/ 1 h 232"/>
                  <a:gd name="T84" fmla="*/ 0 w 148"/>
                  <a:gd name="T85" fmla="*/ 1 h 232"/>
                  <a:gd name="T86" fmla="*/ 0 w 148"/>
                  <a:gd name="T87" fmla="*/ 1 h 232"/>
                  <a:gd name="T88" fmla="*/ 0 w 148"/>
                  <a:gd name="T89" fmla="*/ 0 h 232"/>
                  <a:gd name="T90" fmla="*/ 0 w 148"/>
                  <a:gd name="T91" fmla="*/ 0 h 232"/>
                  <a:gd name="T92" fmla="*/ 0 w 148"/>
                  <a:gd name="T93" fmla="*/ 0 h 232"/>
                  <a:gd name="T94" fmla="*/ 0 w 148"/>
                  <a:gd name="T95" fmla="*/ 0 h 232"/>
                  <a:gd name="T96" fmla="*/ 0 w 148"/>
                  <a:gd name="T97" fmla="*/ 0 h 2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48" h="232">
                    <a:moveTo>
                      <a:pt x="147" y="31"/>
                    </a:moveTo>
                    <a:lnTo>
                      <a:pt x="147" y="30"/>
                    </a:lnTo>
                    <a:lnTo>
                      <a:pt x="147" y="29"/>
                    </a:lnTo>
                    <a:lnTo>
                      <a:pt x="147" y="28"/>
                    </a:lnTo>
                    <a:lnTo>
                      <a:pt x="148" y="27"/>
                    </a:lnTo>
                    <a:lnTo>
                      <a:pt x="148" y="26"/>
                    </a:lnTo>
                    <a:lnTo>
                      <a:pt x="148" y="25"/>
                    </a:lnTo>
                    <a:lnTo>
                      <a:pt x="148" y="22"/>
                    </a:lnTo>
                    <a:lnTo>
                      <a:pt x="147" y="21"/>
                    </a:lnTo>
                    <a:lnTo>
                      <a:pt x="147" y="20"/>
                    </a:lnTo>
                    <a:lnTo>
                      <a:pt x="147" y="19"/>
                    </a:lnTo>
                    <a:lnTo>
                      <a:pt x="147" y="18"/>
                    </a:lnTo>
                    <a:lnTo>
                      <a:pt x="147" y="17"/>
                    </a:lnTo>
                    <a:lnTo>
                      <a:pt x="146" y="15"/>
                    </a:lnTo>
                    <a:lnTo>
                      <a:pt x="145" y="12"/>
                    </a:lnTo>
                    <a:lnTo>
                      <a:pt x="145" y="11"/>
                    </a:lnTo>
                    <a:lnTo>
                      <a:pt x="144" y="10"/>
                    </a:lnTo>
                    <a:lnTo>
                      <a:pt x="144" y="9"/>
                    </a:lnTo>
                    <a:lnTo>
                      <a:pt x="143" y="8"/>
                    </a:lnTo>
                    <a:lnTo>
                      <a:pt x="143" y="6"/>
                    </a:lnTo>
                    <a:lnTo>
                      <a:pt x="142" y="5"/>
                    </a:lnTo>
                    <a:lnTo>
                      <a:pt x="141" y="4"/>
                    </a:lnTo>
                    <a:lnTo>
                      <a:pt x="141" y="3"/>
                    </a:lnTo>
                    <a:lnTo>
                      <a:pt x="140" y="2"/>
                    </a:lnTo>
                    <a:lnTo>
                      <a:pt x="139" y="2"/>
                    </a:lnTo>
                    <a:lnTo>
                      <a:pt x="137" y="1"/>
                    </a:lnTo>
                    <a:lnTo>
                      <a:pt x="136" y="1"/>
                    </a:lnTo>
                    <a:lnTo>
                      <a:pt x="135" y="1"/>
                    </a:lnTo>
                    <a:lnTo>
                      <a:pt x="134" y="1"/>
                    </a:lnTo>
                    <a:lnTo>
                      <a:pt x="133" y="1"/>
                    </a:lnTo>
                    <a:lnTo>
                      <a:pt x="132" y="0"/>
                    </a:lnTo>
                    <a:lnTo>
                      <a:pt x="129" y="0"/>
                    </a:lnTo>
                    <a:lnTo>
                      <a:pt x="127" y="1"/>
                    </a:lnTo>
                    <a:lnTo>
                      <a:pt x="124" y="1"/>
                    </a:lnTo>
                    <a:lnTo>
                      <a:pt x="122" y="1"/>
                    </a:lnTo>
                    <a:lnTo>
                      <a:pt x="116" y="1"/>
                    </a:lnTo>
                    <a:lnTo>
                      <a:pt x="112" y="1"/>
                    </a:lnTo>
                    <a:lnTo>
                      <a:pt x="108" y="0"/>
                    </a:lnTo>
                    <a:lnTo>
                      <a:pt x="102" y="1"/>
                    </a:lnTo>
                    <a:lnTo>
                      <a:pt x="100" y="1"/>
                    </a:lnTo>
                    <a:lnTo>
                      <a:pt x="98" y="1"/>
                    </a:lnTo>
                    <a:lnTo>
                      <a:pt x="96" y="1"/>
                    </a:lnTo>
                    <a:lnTo>
                      <a:pt x="93" y="1"/>
                    </a:lnTo>
                    <a:lnTo>
                      <a:pt x="91" y="1"/>
                    </a:lnTo>
                    <a:lnTo>
                      <a:pt x="88" y="2"/>
                    </a:lnTo>
                    <a:lnTo>
                      <a:pt x="86" y="2"/>
                    </a:lnTo>
                    <a:lnTo>
                      <a:pt x="83" y="3"/>
                    </a:lnTo>
                    <a:lnTo>
                      <a:pt x="81" y="3"/>
                    </a:lnTo>
                    <a:lnTo>
                      <a:pt x="79" y="4"/>
                    </a:lnTo>
                    <a:lnTo>
                      <a:pt x="77" y="5"/>
                    </a:lnTo>
                    <a:lnTo>
                      <a:pt x="75" y="6"/>
                    </a:lnTo>
                    <a:lnTo>
                      <a:pt x="73" y="8"/>
                    </a:lnTo>
                    <a:lnTo>
                      <a:pt x="70" y="9"/>
                    </a:lnTo>
                    <a:lnTo>
                      <a:pt x="68" y="11"/>
                    </a:lnTo>
                    <a:lnTo>
                      <a:pt x="66" y="12"/>
                    </a:lnTo>
                    <a:lnTo>
                      <a:pt x="65" y="13"/>
                    </a:lnTo>
                    <a:lnTo>
                      <a:pt x="63" y="15"/>
                    </a:lnTo>
                    <a:lnTo>
                      <a:pt x="61" y="16"/>
                    </a:lnTo>
                    <a:lnTo>
                      <a:pt x="60" y="18"/>
                    </a:lnTo>
                    <a:lnTo>
                      <a:pt x="55" y="21"/>
                    </a:lnTo>
                    <a:lnTo>
                      <a:pt x="54" y="23"/>
                    </a:lnTo>
                    <a:lnTo>
                      <a:pt x="52" y="25"/>
                    </a:lnTo>
                    <a:lnTo>
                      <a:pt x="51" y="27"/>
                    </a:lnTo>
                    <a:lnTo>
                      <a:pt x="49" y="29"/>
                    </a:lnTo>
                    <a:lnTo>
                      <a:pt x="48" y="29"/>
                    </a:lnTo>
                    <a:lnTo>
                      <a:pt x="48" y="30"/>
                    </a:lnTo>
                    <a:lnTo>
                      <a:pt x="47" y="32"/>
                    </a:lnTo>
                    <a:lnTo>
                      <a:pt x="44" y="36"/>
                    </a:lnTo>
                    <a:lnTo>
                      <a:pt x="42" y="41"/>
                    </a:lnTo>
                    <a:lnTo>
                      <a:pt x="40" y="45"/>
                    </a:lnTo>
                    <a:lnTo>
                      <a:pt x="38" y="47"/>
                    </a:lnTo>
                    <a:lnTo>
                      <a:pt x="36" y="49"/>
                    </a:lnTo>
                    <a:lnTo>
                      <a:pt x="35" y="51"/>
                    </a:lnTo>
                    <a:lnTo>
                      <a:pt x="34" y="53"/>
                    </a:lnTo>
                    <a:lnTo>
                      <a:pt x="34" y="55"/>
                    </a:lnTo>
                    <a:lnTo>
                      <a:pt x="33" y="58"/>
                    </a:lnTo>
                    <a:lnTo>
                      <a:pt x="32" y="60"/>
                    </a:lnTo>
                    <a:lnTo>
                      <a:pt x="31" y="62"/>
                    </a:lnTo>
                    <a:lnTo>
                      <a:pt x="30" y="67"/>
                    </a:lnTo>
                    <a:lnTo>
                      <a:pt x="28" y="77"/>
                    </a:lnTo>
                    <a:lnTo>
                      <a:pt x="26" y="85"/>
                    </a:lnTo>
                    <a:lnTo>
                      <a:pt x="20" y="104"/>
                    </a:lnTo>
                    <a:lnTo>
                      <a:pt x="15" y="123"/>
                    </a:lnTo>
                    <a:lnTo>
                      <a:pt x="12" y="132"/>
                    </a:lnTo>
                    <a:lnTo>
                      <a:pt x="10" y="141"/>
                    </a:lnTo>
                    <a:lnTo>
                      <a:pt x="8" y="150"/>
                    </a:lnTo>
                    <a:lnTo>
                      <a:pt x="7" y="154"/>
                    </a:lnTo>
                    <a:lnTo>
                      <a:pt x="5" y="160"/>
                    </a:lnTo>
                    <a:lnTo>
                      <a:pt x="4" y="164"/>
                    </a:lnTo>
                    <a:lnTo>
                      <a:pt x="3" y="169"/>
                    </a:lnTo>
                    <a:lnTo>
                      <a:pt x="2" y="171"/>
                    </a:lnTo>
                    <a:lnTo>
                      <a:pt x="2" y="174"/>
                    </a:lnTo>
                    <a:lnTo>
                      <a:pt x="1" y="176"/>
                    </a:lnTo>
                    <a:lnTo>
                      <a:pt x="1" y="179"/>
                    </a:lnTo>
                    <a:lnTo>
                      <a:pt x="1" y="181"/>
                    </a:lnTo>
                    <a:lnTo>
                      <a:pt x="0" y="183"/>
                    </a:lnTo>
                    <a:lnTo>
                      <a:pt x="0" y="185"/>
                    </a:lnTo>
                    <a:lnTo>
                      <a:pt x="0" y="189"/>
                    </a:lnTo>
                    <a:lnTo>
                      <a:pt x="0" y="191"/>
                    </a:lnTo>
                    <a:lnTo>
                      <a:pt x="1" y="193"/>
                    </a:lnTo>
                    <a:lnTo>
                      <a:pt x="1" y="195"/>
                    </a:lnTo>
                    <a:lnTo>
                      <a:pt x="1" y="198"/>
                    </a:lnTo>
                    <a:lnTo>
                      <a:pt x="2" y="200"/>
                    </a:lnTo>
                    <a:lnTo>
                      <a:pt x="2" y="202"/>
                    </a:lnTo>
                    <a:lnTo>
                      <a:pt x="3" y="205"/>
                    </a:lnTo>
                    <a:lnTo>
                      <a:pt x="3" y="207"/>
                    </a:lnTo>
                    <a:lnTo>
                      <a:pt x="4" y="209"/>
                    </a:lnTo>
                    <a:lnTo>
                      <a:pt x="5" y="212"/>
                    </a:lnTo>
                    <a:lnTo>
                      <a:pt x="7" y="214"/>
                    </a:lnTo>
                    <a:lnTo>
                      <a:pt x="8" y="216"/>
                    </a:lnTo>
                    <a:lnTo>
                      <a:pt x="9" y="217"/>
                    </a:lnTo>
                    <a:lnTo>
                      <a:pt x="9" y="218"/>
                    </a:lnTo>
                    <a:lnTo>
                      <a:pt x="10" y="219"/>
                    </a:lnTo>
                    <a:lnTo>
                      <a:pt x="11" y="220"/>
                    </a:lnTo>
                    <a:lnTo>
                      <a:pt x="12" y="222"/>
                    </a:lnTo>
                    <a:lnTo>
                      <a:pt x="13" y="223"/>
                    </a:lnTo>
                    <a:lnTo>
                      <a:pt x="13" y="224"/>
                    </a:lnTo>
                    <a:lnTo>
                      <a:pt x="14" y="225"/>
                    </a:lnTo>
                    <a:lnTo>
                      <a:pt x="15" y="225"/>
                    </a:lnTo>
                    <a:lnTo>
                      <a:pt x="16" y="226"/>
                    </a:lnTo>
                    <a:lnTo>
                      <a:pt x="17" y="227"/>
                    </a:lnTo>
                    <a:lnTo>
                      <a:pt x="18" y="227"/>
                    </a:lnTo>
                    <a:lnTo>
                      <a:pt x="19" y="228"/>
                    </a:lnTo>
                    <a:lnTo>
                      <a:pt x="20" y="228"/>
                    </a:lnTo>
                    <a:lnTo>
                      <a:pt x="21" y="229"/>
                    </a:lnTo>
                    <a:lnTo>
                      <a:pt x="22" y="229"/>
                    </a:lnTo>
                    <a:lnTo>
                      <a:pt x="24" y="230"/>
                    </a:lnTo>
                    <a:lnTo>
                      <a:pt x="25" y="230"/>
                    </a:lnTo>
                    <a:lnTo>
                      <a:pt x="26" y="230"/>
                    </a:lnTo>
                    <a:lnTo>
                      <a:pt x="27" y="231"/>
                    </a:lnTo>
                    <a:lnTo>
                      <a:pt x="28" y="231"/>
                    </a:lnTo>
                    <a:lnTo>
                      <a:pt x="31" y="231"/>
                    </a:lnTo>
                    <a:lnTo>
                      <a:pt x="33" y="231"/>
                    </a:lnTo>
                    <a:lnTo>
                      <a:pt x="35" y="231"/>
                    </a:lnTo>
                    <a:lnTo>
                      <a:pt x="37" y="231"/>
                    </a:lnTo>
                    <a:lnTo>
                      <a:pt x="41" y="231"/>
                    </a:lnTo>
                    <a:lnTo>
                      <a:pt x="50" y="231"/>
                    </a:lnTo>
                    <a:lnTo>
                      <a:pt x="52" y="231"/>
                    </a:lnTo>
                    <a:lnTo>
                      <a:pt x="54" y="231"/>
                    </a:lnTo>
                    <a:lnTo>
                      <a:pt x="60" y="231"/>
                    </a:lnTo>
                    <a:lnTo>
                      <a:pt x="62" y="232"/>
                    </a:lnTo>
                    <a:lnTo>
                      <a:pt x="64" y="232"/>
                    </a:lnTo>
                    <a:lnTo>
                      <a:pt x="65" y="232"/>
                    </a:lnTo>
                    <a:lnTo>
                      <a:pt x="66" y="231"/>
                    </a:lnTo>
                    <a:lnTo>
                      <a:pt x="68" y="231"/>
                    </a:lnTo>
                    <a:lnTo>
                      <a:pt x="69" y="231"/>
                    </a:lnTo>
                    <a:lnTo>
                      <a:pt x="70" y="231"/>
                    </a:lnTo>
                    <a:lnTo>
                      <a:pt x="71" y="230"/>
                    </a:lnTo>
                    <a:lnTo>
                      <a:pt x="73" y="230"/>
                    </a:lnTo>
                    <a:lnTo>
                      <a:pt x="74" y="230"/>
                    </a:lnTo>
                    <a:lnTo>
                      <a:pt x="75" y="229"/>
                    </a:lnTo>
                    <a:lnTo>
                      <a:pt x="76" y="229"/>
                    </a:lnTo>
                    <a:lnTo>
                      <a:pt x="77" y="228"/>
                    </a:lnTo>
                    <a:lnTo>
                      <a:pt x="78" y="228"/>
                    </a:lnTo>
                    <a:lnTo>
                      <a:pt x="80" y="226"/>
                    </a:lnTo>
                    <a:lnTo>
                      <a:pt x="82" y="225"/>
                    </a:lnTo>
                    <a:lnTo>
                      <a:pt x="84" y="224"/>
                    </a:lnTo>
                    <a:lnTo>
                      <a:pt x="85" y="222"/>
                    </a:lnTo>
                    <a:lnTo>
                      <a:pt x="87" y="219"/>
                    </a:lnTo>
                    <a:lnTo>
                      <a:pt x="88" y="218"/>
                    </a:lnTo>
                    <a:lnTo>
                      <a:pt x="91" y="216"/>
                    </a:lnTo>
                    <a:lnTo>
                      <a:pt x="92" y="214"/>
                    </a:lnTo>
                    <a:lnTo>
                      <a:pt x="94" y="213"/>
                    </a:lnTo>
                    <a:lnTo>
                      <a:pt x="95" y="211"/>
                    </a:lnTo>
                    <a:lnTo>
                      <a:pt x="96" y="209"/>
                    </a:lnTo>
                    <a:lnTo>
                      <a:pt x="98" y="207"/>
                    </a:lnTo>
                    <a:lnTo>
                      <a:pt x="99" y="205"/>
                    </a:lnTo>
                    <a:lnTo>
                      <a:pt x="100" y="202"/>
                    </a:lnTo>
                    <a:lnTo>
                      <a:pt x="101" y="200"/>
                    </a:lnTo>
                    <a:lnTo>
                      <a:pt x="102" y="198"/>
                    </a:lnTo>
                    <a:lnTo>
                      <a:pt x="102" y="196"/>
                    </a:lnTo>
                    <a:lnTo>
                      <a:pt x="103" y="194"/>
                    </a:lnTo>
                    <a:lnTo>
                      <a:pt x="104" y="192"/>
                    </a:lnTo>
                    <a:lnTo>
                      <a:pt x="106" y="190"/>
                    </a:lnTo>
                    <a:lnTo>
                      <a:pt x="106" y="186"/>
                    </a:lnTo>
                    <a:lnTo>
                      <a:pt x="107" y="184"/>
                    </a:lnTo>
                    <a:lnTo>
                      <a:pt x="108" y="180"/>
                    </a:lnTo>
                    <a:lnTo>
                      <a:pt x="110" y="176"/>
                    </a:lnTo>
                    <a:lnTo>
                      <a:pt x="111" y="170"/>
                    </a:lnTo>
                    <a:lnTo>
                      <a:pt x="113" y="161"/>
                    </a:lnTo>
                    <a:lnTo>
                      <a:pt x="115" y="152"/>
                    </a:lnTo>
                    <a:lnTo>
                      <a:pt x="117" y="143"/>
                    </a:lnTo>
                    <a:lnTo>
                      <a:pt x="119" y="133"/>
                    </a:lnTo>
                    <a:lnTo>
                      <a:pt x="122" y="124"/>
                    </a:lnTo>
                    <a:lnTo>
                      <a:pt x="125" y="114"/>
                    </a:lnTo>
                    <a:lnTo>
                      <a:pt x="127" y="105"/>
                    </a:lnTo>
                    <a:lnTo>
                      <a:pt x="129" y="96"/>
                    </a:lnTo>
                    <a:lnTo>
                      <a:pt x="132" y="86"/>
                    </a:lnTo>
                    <a:lnTo>
                      <a:pt x="134" y="78"/>
                    </a:lnTo>
                    <a:lnTo>
                      <a:pt x="137" y="68"/>
                    </a:lnTo>
                    <a:lnTo>
                      <a:pt x="140" y="59"/>
                    </a:lnTo>
                    <a:lnTo>
                      <a:pt x="141" y="54"/>
                    </a:lnTo>
                    <a:lnTo>
                      <a:pt x="143" y="50"/>
                    </a:lnTo>
                    <a:lnTo>
                      <a:pt x="144" y="45"/>
                    </a:lnTo>
                    <a:lnTo>
                      <a:pt x="145" y="41"/>
                    </a:lnTo>
                    <a:lnTo>
                      <a:pt x="146" y="35"/>
                    </a:lnTo>
                    <a:lnTo>
                      <a:pt x="146" y="33"/>
                    </a:lnTo>
                    <a:lnTo>
                      <a:pt x="147"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61" name="Line 141"/>
              <p:cNvSpPr>
                <a:spLocks noChangeShapeType="1"/>
              </p:cNvSpPr>
              <p:nvPr/>
            </p:nvSpPr>
            <p:spPr bwMode="auto">
              <a:xfrm>
                <a:off x="3819" y="1712"/>
                <a:ext cx="0" cy="3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62" name="Freeform 142"/>
              <p:cNvSpPr>
                <a:spLocks/>
              </p:cNvSpPr>
              <p:nvPr/>
            </p:nvSpPr>
            <p:spPr bwMode="auto">
              <a:xfrm>
                <a:off x="4140" y="1644"/>
                <a:ext cx="26" cy="25"/>
              </a:xfrm>
              <a:custGeom>
                <a:avLst/>
                <a:gdLst>
                  <a:gd name="T0" fmla="*/ 0 w 184"/>
                  <a:gd name="T1" fmla="*/ 0 h 173"/>
                  <a:gd name="T2" fmla="*/ 0 w 184"/>
                  <a:gd name="T3" fmla="*/ 1 h 173"/>
                  <a:gd name="T4" fmla="*/ 1 w 184"/>
                  <a:gd name="T5" fmla="*/ 0 h 173"/>
                  <a:gd name="T6" fmla="*/ 0 60000 65536"/>
                  <a:gd name="T7" fmla="*/ 0 60000 65536"/>
                  <a:gd name="T8" fmla="*/ 0 60000 65536"/>
                </a:gdLst>
                <a:ahLst/>
                <a:cxnLst>
                  <a:cxn ang="T6">
                    <a:pos x="T0" y="T1"/>
                  </a:cxn>
                  <a:cxn ang="T7">
                    <a:pos x="T2" y="T3"/>
                  </a:cxn>
                  <a:cxn ang="T8">
                    <a:pos x="T4" y="T5"/>
                  </a:cxn>
                </a:cxnLst>
                <a:rect l="0" t="0" r="r" b="b"/>
                <a:pathLst>
                  <a:path w="184" h="173">
                    <a:moveTo>
                      <a:pt x="0" y="0"/>
                    </a:moveTo>
                    <a:lnTo>
                      <a:pt x="46" y="173"/>
                    </a:lnTo>
                    <a:lnTo>
                      <a:pt x="18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63" name="Line 143"/>
              <p:cNvSpPr>
                <a:spLocks noChangeShapeType="1"/>
              </p:cNvSpPr>
              <p:nvPr/>
            </p:nvSpPr>
            <p:spPr bwMode="auto">
              <a:xfrm flipH="1">
                <a:off x="4140" y="1669"/>
                <a:ext cx="7"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64" name="Freeform 144"/>
              <p:cNvSpPr>
                <a:spLocks/>
              </p:cNvSpPr>
              <p:nvPr/>
            </p:nvSpPr>
            <p:spPr bwMode="auto">
              <a:xfrm>
                <a:off x="4158" y="1673"/>
                <a:ext cx="22" cy="30"/>
              </a:xfrm>
              <a:custGeom>
                <a:avLst/>
                <a:gdLst>
                  <a:gd name="T0" fmla="*/ 0 w 152"/>
                  <a:gd name="T1" fmla="*/ 0 h 208"/>
                  <a:gd name="T2" fmla="*/ 0 w 152"/>
                  <a:gd name="T3" fmla="*/ 1 h 208"/>
                  <a:gd name="T4" fmla="*/ 0 w 152"/>
                  <a:gd name="T5" fmla="*/ 0 h 208"/>
                  <a:gd name="T6" fmla="*/ 0 w 152"/>
                  <a:gd name="T7" fmla="*/ 1 h 208"/>
                  <a:gd name="T8" fmla="*/ 0 w 152"/>
                  <a:gd name="T9" fmla="*/ 0 h 2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2" h="208">
                    <a:moveTo>
                      <a:pt x="23" y="0"/>
                    </a:moveTo>
                    <a:lnTo>
                      <a:pt x="0" y="208"/>
                    </a:lnTo>
                    <a:lnTo>
                      <a:pt x="69" y="70"/>
                    </a:lnTo>
                    <a:lnTo>
                      <a:pt x="63" y="208"/>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65" name="Freeform 145"/>
              <p:cNvSpPr>
                <a:spLocks/>
              </p:cNvSpPr>
              <p:nvPr/>
            </p:nvSpPr>
            <p:spPr bwMode="auto">
              <a:xfrm>
                <a:off x="3833" y="1996"/>
                <a:ext cx="26" cy="24"/>
              </a:xfrm>
              <a:custGeom>
                <a:avLst/>
                <a:gdLst>
                  <a:gd name="T0" fmla="*/ 0 w 184"/>
                  <a:gd name="T1" fmla="*/ 0 h 172"/>
                  <a:gd name="T2" fmla="*/ 0 w 184"/>
                  <a:gd name="T3" fmla="*/ 0 h 172"/>
                  <a:gd name="T4" fmla="*/ 1 w 184"/>
                  <a:gd name="T5" fmla="*/ 0 h 172"/>
                  <a:gd name="T6" fmla="*/ 0 60000 65536"/>
                  <a:gd name="T7" fmla="*/ 0 60000 65536"/>
                  <a:gd name="T8" fmla="*/ 0 60000 65536"/>
                </a:gdLst>
                <a:ahLst/>
                <a:cxnLst>
                  <a:cxn ang="T6">
                    <a:pos x="T0" y="T1"/>
                  </a:cxn>
                  <a:cxn ang="T7">
                    <a:pos x="T2" y="T3"/>
                  </a:cxn>
                  <a:cxn ang="T8">
                    <a:pos x="T4" y="T5"/>
                  </a:cxn>
                </a:cxnLst>
                <a:rect l="0" t="0" r="r" b="b"/>
                <a:pathLst>
                  <a:path w="184" h="172">
                    <a:moveTo>
                      <a:pt x="0" y="0"/>
                    </a:moveTo>
                    <a:lnTo>
                      <a:pt x="46" y="172"/>
                    </a:lnTo>
                    <a:lnTo>
                      <a:pt x="18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66" name="Line 146"/>
              <p:cNvSpPr>
                <a:spLocks noChangeShapeType="1"/>
              </p:cNvSpPr>
              <p:nvPr/>
            </p:nvSpPr>
            <p:spPr bwMode="auto">
              <a:xfrm flipH="1">
                <a:off x="3832" y="2020"/>
                <a:ext cx="7"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67" name="Line 147"/>
              <p:cNvSpPr>
                <a:spLocks noChangeShapeType="1"/>
              </p:cNvSpPr>
              <p:nvPr/>
            </p:nvSpPr>
            <p:spPr bwMode="auto">
              <a:xfrm flipV="1">
                <a:off x="3848" y="2027"/>
                <a:ext cx="8"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68" name="Line 148"/>
              <p:cNvSpPr>
                <a:spLocks noChangeShapeType="1"/>
              </p:cNvSpPr>
              <p:nvPr/>
            </p:nvSpPr>
            <p:spPr bwMode="auto">
              <a:xfrm>
                <a:off x="3852" y="2040"/>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69" name="Line 149"/>
              <p:cNvSpPr>
                <a:spLocks noChangeShapeType="1"/>
              </p:cNvSpPr>
              <p:nvPr/>
            </p:nvSpPr>
            <p:spPr bwMode="auto">
              <a:xfrm flipH="1">
                <a:off x="3859" y="2027"/>
                <a:ext cx="8"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70" name="Line 150"/>
              <p:cNvSpPr>
                <a:spLocks noChangeShapeType="1"/>
              </p:cNvSpPr>
              <p:nvPr/>
            </p:nvSpPr>
            <p:spPr bwMode="auto">
              <a:xfrm>
                <a:off x="3512" y="1449"/>
                <a:ext cx="0" cy="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71" name="Freeform 151"/>
              <p:cNvSpPr>
                <a:spLocks/>
              </p:cNvSpPr>
              <p:nvPr/>
            </p:nvSpPr>
            <p:spPr bwMode="auto">
              <a:xfrm>
                <a:off x="3501" y="1426"/>
                <a:ext cx="22" cy="23"/>
              </a:xfrm>
              <a:custGeom>
                <a:avLst/>
                <a:gdLst>
                  <a:gd name="T0" fmla="*/ 0 w 153"/>
                  <a:gd name="T1" fmla="*/ 0 h 155"/>
                  <a:gd name="T2" fmla="*/ 0 w 153"/>
                  <a:gd name="T3" fmla="*/ 0 h 155"/>
                  <a:gd name="T4" fmla="*/ 0 w 153"/>
                  <a:gd name="T5" fmla="*/ 0 h 155"/>
                  <a:gd name="T6" fmla="*/ 0 w 153"/>
                  <a:gd name="T7" fmla="*/ 0 h 155"/>
                  <a:gd name="T8" fmla="*/ 0 w 153"/>
                  <a:gd name="T9" fmla="*/ 0 h 155"/>
                  <a:gd name="T10" fmla="*/ 0 w 153"/>
                  <a:gd name="T11" fmla="*/ 0 h 155"/>
                  <a:gd name="T12" fmla="*/ 0 w 153"/>
                  <a:gd name="T13" fmla="*/ 0 h 155"/>
                  <a:gd name="T14" fmla="*/ 0 w 153"/>
                  <a:gd name="T15" fmla="*/ 0 h 155"/>
                  <a:gd name="T16" fmla="*/ 0 w 153"/>
                  <a:gd name="T17" fmla="*/ 0 h 155"/>
                  <a:gd name="T18" fmla="*/ 0 w 153"/>
                  <a:gd name="T19" fmla="*/ 0 h 155"/>
                  <a:gd name="T20" fmla="*/ 0 w 153"/>
                  <a:gd name="T21" fmla="*/ 0 h 155"/>
                  <a:gd name="T22" fmla="*/ 0 w 153"/>
                  <a:gd name="T23" fmla="*/ 0 h 155"/>
                  <a:gd name="T24" fmla="*/ 0 w 153"/>
                  <a:gd name="T25" fmla="*/ 0 h 155"/>
                  <a:gd name="T26" fmla="*/ 0 w 153"/>
                  <a:gd name="T27" fmla="*/ 0 h 155"/>
                  <a:gd name="T28" fmla="*/ 0 w 153"/>
                  <a:gd name="T29" fmla="*/ 0 h 155"/>
                  <a:gd name="T30" fmla="*/ 0 w 153"/>
                  <a:gd name="T31" fmla="*/ 0 h 155"/>
                  <a:gd name="T32" fmla="*/ 0 w 153"/>
                  <a:gd name="T33" fmla="*/ 0 h 155"/>
                  <a:gd name="T34" fmla="*/ 0 w 153"/>
                  <a:gd name="T35" fmla="*/ 0 h 155"/>
                  <a:gd name="T36" fmla="*/ 0 w 153"/>
                  <a:gd name="T37" fmla="*/ 0 h 155"/>
                  <a:gd name="T38" fmla="*/ 0 w 153"/>
                  <a:gd name="T39" fmla="*/ 0 h 155"/>
                  <a:gd name="T40" fmla="*/ 0 w 153"/>
                  <a:gd name="T41" fmla="*/ 0 h 155"/>
                  <a:gd name="T42" fmla="*/ 0 w 153"/>
                  <a:gd name="T43" fmla="*/ 0 h 155"/>
                  <a:gd name="T44" fmla="*/ 0 w 153"/>
                  <a:gd name="T45" fmla="*/ 0 h 155"/>
                  <a:gd name="T46" fmla="*/ 0 w 153"/>
                  <a:gd name="T47" fmla="*/ 0 h 155"/>
                  <a:gd name="T48" fmla="*/ 0 w 153"/>
                  <a:gd name="T49" fmla="*/ 0 h 155"/>
                  <a:gd name="T50" fmla="*/ 0 w 153"/>
                  <a:gd name="T51" fmla="*/ 0 h 155"/>
                  <a:gd name="T52" fmla="*/ 0 w 153"/>
                  <a:gd name="T53" fmla="*/ 0 h 155"/>
                  <a:gd name="T54" fmla="*/ 0 w 153"/>
                  <a:gd name="T55" fmla="*/ 0 h 155"/>
                  <a:gd name="T56" fmla="*/ 0 w 153"/>
                  <a:gd name="T57" fmla="*/ 0 h 155"/>
                  <a:gd name="T58" fmla="*/ 0 w 153"/>
                  <a:gd name="T59" fmla="*/ 0 h 155"/>
                  <a:gd name="T60" fmla="*/ 0 w 153"/>
                  <a:gd name="T61" fmla="*/ 0 h 155"/>
                  <a:gd name="T62" fmla="*/ 0 w 153"/>
                  <a:gd name="T63" fmla="*/ 0 h 155"/>
                  <a:gd name="T64" fmla="*/ 0 w 153"/>
                  <a:gd name="T65" fmla="*/ 0 h 155"/>
                  <a:gd name="T66" fmla="*/ 0 w 153"/>
                  <a:gd name="T67" fmla="*/ 0 h 155"/>
                  <a:gd name="T68" fmla="*/ 0 w 153"/>
                  <a:gd name="T69" fmla="*/ 0 h 155"/>
                  <a:gd name="T70" fmla="*/ 0 w 153"/>
                  <a:gd name="T71" fmla="*/ 0 h 155"/>
                  <a:gd name="T72" fmla="*/ 0 w 153"/>
                  <a:gd name="T73" fmla="*/ 0 h 1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5">
                    <a:moveTo>
                      <a:pt x="153" y="77"/>
                    </a:moveTo>
                    <a:lnTo>
                      <a:pt x="152" y="64"/>
                    </a:lnTo>
                    <a:lnTo>
                      <a:pt x="149" y="51"/>
                    </a:lnTo>
                    <a:lnTo>
                      <a:pt x="143" y="39"/>
                    </a:lnTo>
                    <a:lnTo>
                      <a:pt x="136" y="28"/>
                    </a:lnTo>
                    <a:lnTo>
                      <a:pt x="126" y="18"/>
                    </a:lnTo>
                    <a:lnTo>
                      <a:pt x="115" y="11"/>
                    </a:lnTo>
                    <a:lnTo>
                      <a:pt x="103" y="6"/>
                    </a:lnTo>
                    <a:lnTo>
                      <a:pt x="90" y="1"/>
                    </a:lnTo>
                    <a:lnTo>
                      <a:pt x="76" y="0"/>
                    </a:lnTo>
                    <a:lnTo>
                      <a:pt x="64" y="1"/>
                    </a:lnTo>
                    <a:lnTo>
                      <a:pt x="51" y="6"/>
                    </a:lnTo>
                    <a:lnTo>
                      <a:pt x="38" y="11"/>
                    </a:lnTo>
                    <a:lnTo>
                      <a:pt x="27" y="18"/>
                    </a:lnTo>
                    <a:lnTo>
                      <a:pt x="18" y="28"/>
                    </a:lnTo>
                    <a:lnTo>
                      <a:pt x="10" y="39"/>
                    </a:lnTo>
                    <a:lnTo>
                      <a:pt x="5" y="51"/>
                    </a:lnTo>
                    <a:lnTo>
                      <a:pt x="1" y="64"/>
                    </a:lnTo>
                    <a:lnTo>
                      <a:pt x="0" y="77"/>
                    </a:lnTo>
                    <a:lnTo>
                      <a:pt x="1" y="91"/>
                    </a:lnTo>
                    <a:lnTo>
                      <a:pt x="5" y="104"/>
                    </a:lnTo>
                    <a:lnTo>
                      <a:pt x="10" y="115"/>
                    </a:lnTo>
                    <a:lnTo>
                      <a:pt x="18" y="127"/>
                    </a:lnTo>
                    <a:lnTo>
                      <a:pt x="27" y="137"/>
                    </a:lnTo>
                    <a:lnTo>
                      <a:pt x="38" y="144"/>
                    </a:lnTo>
                    <a:lnTo>
                      <a:pt x="51" y="149"/>
                    </a:lnTo>
                    <a:lnTo>
                      <a:pt x="64" y="152"/>
                    </a:lnTo>
                    <a:lnTo>
                      <a:pt x="76" y="155"/>
                    </a:lnTo>
                    <a:lnTo>
                      <a:pt x="90" y="152"/>
                    </a:lnTo>
                    <a:lnTo>
                      <a:pt x="103" y="149"/>
                    </a:lnTo>
                    <a:lnTo>
                      <a:pt x="115" y="144"/>
                    </a:lnTo>
                    <a:lnTo>
                      <a:pt x="126" y="137"/>
                    </a:lnTo>
                    <a:lnTo>
                      <a:pt x="136" y="127"/>
                    </a:lnTo>
                    <a:lnTo>
                      <a:pt x="143" y="115"/>
                    </a:lnTo>
                    <a:lnTo>
                      <a:pt x="149" y="104"/>
                    </a:lnTo>
                    <a:lnTo>
                      <a:pt x="152" y="91"/>
                    </a:lnTo>
                    <a:lnTo>
                      <a:pt x="153"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72" name="Line 152"/>
              <p:cNvSpPr>
                <a:spLocks noChangeShapeType="1"/>
              </p:cNvSpPr>
              <p:nvPr/>
            </p:nvSpPr>
            <p:spPr bwMode="auto">
              <a:xfrm flipH="1">
                <a:off x="3523" y="1437"/>
                <a:ext cx="2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73" name="Line 153"/>
              <p:cNvSpPr>
                <a:spLocks noChangeShapeType="1"/>
              </p:cNvSpPr>
              <p:nvPr/>
            </p:nvSpPr>
            <p:spPr bwMode="auto">
              <a:xfrm>
                <a:off x="3512" y="1712"/>
                <a:ext cx="0" cy="1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74" name="Freeform 154"/>
              <p:cNvSpPr>
                <a:spLocks/>
              </p:cNvSpPr>
              <p:nvPr/>
            </p:nvSpPr>
            <p:spPr bwMode="auto">
              <a:xfrm>
                <a:off x="3501" y="1884"/>
                <a:ext cx="22" cy="2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w 153"/>
                  <a:gd name="T15" fmla="*/ 0 h 153"/>
                  <a:gd name="T16" fmla="*/ 0 w 153"/>
                  <a:gd name="T17" fmla="*/ 0 h 153"/>
                  <a:gd name="T18" fmla="*/ 0 w 153"/>
                  <a:gd name="T19" fmla="*/ 0 h 153"/>
                  <a:gd name="T20" fmla="*/ 0 w 153"/>
                  <a:gd name="T21" fmla="*/ 0 h 153"/>
                  <a:gd name="T22" fmla="*/ 0 w 153"/>
                  <a:gd name="T23" fmla="*/ 0 h 153"/>
                  <a:gd name="T24" fmla="*/ 0 w 153"/>
                  <a:gd name="T25" fmla="*/ 0 h 153"/>
                  <a:gd name="T26" fmla="*/ 0 w 153"/>
                  <a:gd name="T27" fmla="*/ 0 h 153"/>
                  <a:gd name="T28" fmla="*/ 0 w 153"/>
                  <a:gd name="T29" fmla="*/ 0 h 153"/>
                  <a:gd name="T30" fmla="*/ 0 w 153"/>
                  <a:gd name="T31" fmla="*/ 0 h 153"/>
                  <a:gd name="T32" fmla="*/ 0 w 153"/>
                  <a:gd name="T33" fmla="*/ 0 h 153"/>
                  <a:gd name="T34" fmla="*/ 0 w 153"/>
                  <a:gd name="T35" fmla="*/ 0 h 153"/>
                  <a:gd name="T36" fmla="*/ 0 w 153"/>
                  <a:gd name="T37" fmla="*/ 0 h 153"/>
                  <a:gd name="T38" fmla="*/ 0 w 153"/>
                  <a:gd name="T39" fmla="*/ 0 h 153"/>
                  <a:gd name="T40" fmla="*/ 0 w 153"/>
                  <a:gd name="T41" fmla="*/ 0 h 153"/>
                  <a:gd name="T42" fmla="*/ 0 w 153"/>
                  <a:gd name="T43" fmla="*/ 0 h 153"/>
                  <a:gd name="T44" fmla="*/ 0 w 153"/>
                  <a:gd name="T45" fmla="*/ 0 h 153"/>
                  <a:gd name="T46" fmla="*/ 0 w 153"/>
                  <a:gd name="T47" fmla="*/ 0 h 153"/>
                  <a:gd name="T48" fmla="*/ 0 w 153"/>
                  <a:gd name="T49" fmla="*/ 0 h 153"/>
                  <a:gd name="T50" fmla="*/ 0 w 153"/>
                  <a:gd name="T51" fmla="*/ 0 h 153"/>
                  <a:gd name="T52" fmla="*/ 0 w 153"/>
                  <a:gd name="T53" fmla="*/ 0 h 153"/>
                  <a:gd name="T54" fmla="*/ 0 w 153"/>
                  <a:gd name="T55" fmla="*/ 0 h 153"/>
                  <a:gd name="T56" fmla="*/ 0 w 153"/>
                  <a:gd name="T57" fmla="*/ 0 h 153"/>
                  <a:gd name="T58" fmla="*/ 0 w 153"/>
                  <a:gd name="T59" fmla="*/ 0 h 153"/>
                  <a:gd name="T60" fmla="*/ 0 w 153"/>
                  <a:gd name="T61" fmla="*/ 0 h 153"/>
                  <a:gd name="T62" fmla="*/ 0 w 153"/>
                  <a:gd name="T63" fmla="*/ 0 h 153"/>
                  <a:gd name="T64" fmla="*/ 0 w 153"/>
                  <a:gd name="T65" fmla="*/ 0 h 153"/>
                  <a:gd name="T66" fmla="*/ 0 w 153"/>
                  <a:gd name="T67" fmla="*/ 0 h 153"/>
                  <a:gd name="T68" fmla="*/ 0 w 153"/>
                  <a:gd name="T69" fmla="*/ 0 h 153"/>
                  <a:gd name="T70" fmla="*/ 0 w 153"/>
                  <a:gd name="T71" fmla="*/ 0 h 153"/>
                  <a:gd name="T72" fmla="*/ 0 w 153"/>
                  <a:gd name="T73" fmla="*/ 0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3">
                    <a:moveTo>
                      <a:pt x="153" y="77"/>
                    </a:moveTo>
                    <a:lnTo>
                      <a:pt x="152" y="63"/>
                    </a:lnTo>
                    <a:lnTo>
                      <a:pt x="149" y="50"/>
                    </a:lnTo>
                    <a:lnTo>
                      <a:pt x="143" y="38"/>
                    </a:lnTo>
                    <a:lnTo>
                      <a:pt x="136" y="28"/>
                    </a:lnTo>
                    <a:lnTo>
                      <a:pt x="126" y="18"/>
                    </a:lnTo>
                    <a:lnTo>
                      <a:pt x="115" y="10"/>
                    </a:lnTo>
                    <a:lnTo>
                      <a:pt x="103" y="4"/>
                    </a:lnTo>
                    <a:lnTo>
                      <a:pt x="90" y="1"/>
                    </a:lnTo>
                    <a:lnTo>
                      <a:pt x="76" y="0"/>
                    </a:lnTo>
                    <a:lnTo>
                      <a:pt x="64" y="1"/>
                    </a:lnTo>
                    <a:lnTo>
                      <a:pt x="51" y="4"/>
                    </a:lnTo>
                    <a:lnTo>
                      <a:pt x="38" y="10"/>
                    </a:lnTo>
                    <a:lnTo>
                      <a:pt x="27" y="18"/>
                    </a:lnTo>
                    <a:lnTo>
                      <a:pt x="18" y="28"/>
                    </a:lnTo>
                    <a:lnTo>
                      <a:pt x="10" y="38"/>
                    </a:lnTo>
                    <a:lnTo>
                      <a:pt x="5" y="50"/>
                    </a:lnTo>
                    <a:lnTo>
                      <a:pt x="1" y="63"/>
                    </a:lnTo>
                    <a:lnTo>
                      <a:pt x="0" y="77"/>
                    </a:lnTo>
                    <a:lnTo>
                      <a:pt x="1" y="89"/>
                    </a:lnTo>
                    <a:lnTo>
                      <a:pt x="5" y="103"/>
                    </a:lnTo>
                    <a:lnTo>
                      <a:pt x="10" y="115"/>
                    </a:lnTo>
                    <a:lnTo>
                      <a:pt x="18" y="126"/>
                    </a:lnTo>
                    <a:lnTo>
                      <a:pt x="27" y="135"/>
                    </a:lnTo>
                    <a:lnTo>
                      <a:pt x="38" y="143"/>
                    </a:lnTo>
                    <a:lnTo>
                      <a:pt x="51" y="149"/>
                    </a:lnTo>
                    <a:lnTo>
                      <a:pt x="64" y="152"/>
                    </a:lnTo>
                    <a:lnTo>
                      <a:pt x="76" y="153"/>
                    </a:lnTo>
                    <a:lnTo>
                      <a:pt x="90" y="152"/>
                    </a:lnTo>
                    <a:lnTo>
                      <a:pt x="103" y="149"/>
                    </a:lnTo>
                    <a:lnTo>
                      <a:pt x="115" y="143"/>
                    </a:lnTo>
                    <a:lnTo>
                      <a:pt x="126" y="135"/>
                    </a:lnTo>
                    <a:lnTo>
                      <a:pt x="136" y="126"/>
                    </a:lnTo>
                    <a:lnTo>
                      <a:pt x="143" y="115"/>
                    </a:lnTo>
                    <a:lnTo>
                      <a:pt x="149" y="103"/>
                    </a:lnTo>
                    <a:lnTo>
                      <a:pt x="152" y="89"/>
                    </a:lnTo>
                    <a:lnTo>
                      <a:pt x="153"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75" name="Line 155"/>
              <p:cNvSpPr>
                <a:spLocks noChangeShapeType="1"/>
              </p:cNvSpPr>
              <p:nvPr/>
            </p:nvSpPr>
            <p:spPr bwMode="auto">
              <a:xfrm>
                <a:off x="3819" y="1437"/>
                <a:ext cx="1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76" name="Freeform 156"/>
              <p:cNvSpPr>
                <a:spLocks/>
              </p:cNvSpPr>
              <p:nvPr/>
            </p:nvSpPr>
            <p:spPr bwMode="auto">
              <a:xfrm>
                <a:off x="3991" y="1426"/>
                <a:ext cx="22" cy="23"/>
              </a:xfrm>
              <a:custGeom>
                <a:avLst/>
                <a:gdLst>
                  <a:gd name="T0" fmla="*/ 0 w 153"/>
                  <a:gd name="T1" fmla="*/ 0 h 155"/>
                  <a:gd name="T2" fmla="*/ 0 w 153"/>
                  <a:gd name="T3" fmla="*/ 0 h 155"/>
                  <a:gd name="T4" fmla="*/ 0 w 153"/>
                  <a:gd name="T5" fmla="*/ 0 h 155"/>
                  <a:gd name="T6" fmla="*/ 0 w 153"/>
                  <a:gd name="T7" fmla="*/ 0 h 155"/>
                  <a:gd name="T8" fmla="*/ 0 w 153"/>
                  <a:gd name="T9" fmla="*/ 0 h 155"/>
                  <a:gd name="T10" fmla="*/ 0 w 153"/>
                  <a:gd name="T11" fmla="*/ 0 h 155"/>
                  <a:gd name="T12" fmla="*/ 0 w 153"/>
                  <a:gd name="T13" fmla="*/ 0 h 155"/>
                  <a:gd name="T14" fmla="*/ 0 w 153"/>
                  <a:gd name="T15" fmla="*/ 0 h 155"/>
                  <a:gd name="T16" fmla="*/ 0 w 153"/>
                  <a:gd name="T17" fmla="*/ 0 h 155"/>
                  <a:gd name="T18" fmla="*/ 0 w 153"/>
                  <a:gd name="T19" fmla="*/ 0 h 155"/>
                  <a:gd name="T20" fmla="*/ 0 w 153"/>
                  <a:gd name="T21" fmla="*/ 0 h 155"/>
                  <a:gd name="T22" fmla="*/ 0 w 153"/>
                  <a:gd name="T23" fmla="*/ 0 h 155"/>
                  <a:gd name="T24" fmla="*/ 0 w 153"/>
                  <a:gd name="T25" fmla="*/ 0 h 155"/>
                  <a:gd name="T26" fmla="*/ 0 w 153"/>
                  <a:gd name="T27" fmla="*/ 0 h 155"/>
                  <a:gd name="T28" fmla="*/ 0 w 153"/>
                  <a:gd name="T29" fmla="*/ 0 h 155"/>
                  <a:gd name="T30" fmla="*/ 0 w 153"/>
                  <a:gd name="T31" fmla="*/ 0 h 155"/>
                  <a:gd name="T32" fmla="*/ 0 w 153"/>
                  <a:gd name="T33" fmla="*/ 0 h 155"/>
                  <a:gd name="T34" fmla="*/ 0 w 153"/>
                  <a:gd name="T35" fmla="*/ 0 h 155"/>
                  <a:gd name="T36" fmla="*/ 0 w 153"/>
                  <a:gd name="T37" fmla="*/ 0 h 155"/>
                  <a:gd name="T38" fmla="*/ 0 w 153"/>
                  <a:gd name="T39" fmla="*/ 0 h 155"/>
                  <a:gd name="T40" fmla="*/ 0 w 153"/>
                  <a:gd name="T41" fmla="*/ 0 h 155"/>
                  <a:gd name="T42" fmla="*/ 0 w 153"/>
                  <a:gd name="T43" fmla="*/ 0 h 155"/>
                  <a:gd name="T44" fmla="*/ 0 w 153"/>
                  <a:gd name="T45" fmla="*/ 0 h 155"/>
                  <a:gd name="T46" fmla="*/ 0 w 153"/>
                  <a:gd name="T47" fmla="*/ 0 h 155"/>
                  <a:gd name="T48" fmla="*/ 0 w 153"/>
                  <a:gd name="T49" fmla="*/ 0 h 155"/>
                  <a:gd name="T50" fmla="*/ 0 w 153"/>
                  <a:gd name="T51" fmla="*/ 0 h 155"/>
                  <a:gd name="T52" fmla="*/ 0 w 153"/>
                  <a:gd name="T53" fmla="*/ 0 h 155"/>
                  <a:gd name="T54" fmla="*/ 0 w 153"/>
                  <a:gd name="T55" fmla="*/ 0 h 155"/>
                  <a:gd name="T56" fmla="*/ 0 w 153"/>
                  <a:gd name="T57" fmla="*/ 0 h 155"/>
                  <a:gd name="T58" fmla="*/ 0 w 153"/>
                  <a:gd name="T59" fmla="*/ 0 h 155"/>
                  <a:gd name="T60" fmla="*/ 0 w 153"/>
                  <a:gd name="T61" fmla="*/ 0 h 155"/>
                  <a:gd name="T62" fmla="*/ 0 w 153"/>
                  <a:gd name="T63" fmla="*/ 0 h 155"/>
                  <a:gd name="T64" fmla="*/ 0 w 153"/>
                  <a:gd name="T65" fmla="*/ 0 h 155"/>
                  <a:gd name="T66" fmla="*/ 0 w 153"/>
                  <a:gd name="T67" fmla="*/ 0 h 155"/>
                  <a:gd name="T68" fmla="*/ 0 w 153"/>
                  <a:gd name="T69" fmla="*/ 0 h 155"/>
                  <a:gd name="T70" fmla="*/ 0 w 153"/>
                  <a:gd name="T71" fmla="*/ 0 h 155"/>
                  <a:gd name="T72" fmla="*/ 0 w 153"/>
                  <a:gd name="T73" fmla="*/ 0 h 1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5">
                    <a:moveTo>
                      <a:pt x="153" y="77"/>
                    </a:moveTo>
                    <a:lnTo>
                      <a:pt x="152" y="64"/>
                    </a:lnTo>
                    <a:lnTo>
                      <a:pt x="149" y="51"/>
                    </a:lnTo>
                    <a:lnTo>
                      <a:pt x="142" y="39"/>
                    </a:lnTo>
                    <a:lnTo>
                      <a:pt x="135" y="28"/>
                    </a:lnTo>
                    <a:lnTo>
                      <a:pt x="125" y="18"/>
                    </a:lnTo>
                    <a:lnTo>
                      <a:pt x="115" y="11"/>
                    </a:lnTo>
                    <a:lnTo>
                      <a:pt x="102" y="6"/>
                    </a:lnTo>
                    <a:lnTo>
                      <a:pt x="89" y="1"/>
                    </a:lnTo>
                    <a:lnTo>
                      <a:pt x="76" y="0"/>
                    </a:lnTo>
                    <a:lnTo>
                      <a:pt x="62" y="1"/>
                    </a:lnTo>
                    <a:lnTo>
                      <a:pt x="50" y="6"/>
                    </a:lnTo>
                    <a:lnTo>
                      <a:pt x="38" y="11"/>
                    </a:lnTo>
                    <a:lnTo>
                      <a:pt x="26" y="18"/>
                    </a:lnTo>
                    <a:lnTo>
                      <a:pt x="18" y="28"/>
                    </a:lnTo>
                    <a:lnTo>
                      <a:pt x="9" y="39"/>
                    </a:lnTo>
                    <a:lnTo>
                      <a:pt x="4" y="51"/>
                    </a:lnTo>
                    <a:lnTo>
                      <a:pt x="1" y="64"/>
                    </a:lnTo>
                    <a:lnTo>
                      <a:pt x="0" y="77"/>
                    </a:lnTo>
                    <a:lnTo>
                      <a:pt x="1" y="91"/>
                    </a:lnTo>
                    <a:lnTo>
                      <a:pt x="4" y="104"/>
                    </a:lnTo>
                    <a:lnTo>
                      <a:pt x="9" y="115"/>
                    </a:lnTo>
                    <a:lnTo>
                      <a:pt x="18" y="127"/>
                    </a:lnTo>
                    <a:lnTo>
                      <a:pt x="26" y="137"/>
                    </a:lnTo>
                    <a:lnTo>
                      <a:pt x="38" y="144"/>
                    </a:lnTo>
                    <a:lnTo>
                      <a:pt x="50" y="149"/>
                    </a:lnTo>
                    <a:lnTo>
                      <a:pt x="62" y="152"/>
                    </a:lnTo>
                    <a:lnTo>
                      <a:pt x="76" y="155"/>
                    </a:lnTo>
                    <a:lnTo>
                      <a:pt x="89" y="152"/>
                    </a:lnTo>
                    <a:lnTo>
                      <a:pt x="102" y="149"/>
                    </a:lnTo>
                    <a:lnTo>
                      <a:pt x="115" y="144"/>
                    </a:lnTo>
                    <a:lnTo>
                      <a:pt x="125" y="137"/>
                    </a:lnTo>
                    <a:lnTo>
                      <a:pt x="135" y="127"/>
                    </a:lnTo>
                    <a:lnTo>
                      <a:pt x="142" y="115"/>
                    </a:lnTo>
                    <a:lnTo>
                      <a:pt x="149" y="104"/>
                    </a:lnTo>
                    <a:lnTo>
                      <a:pt x="152" y="91"/>
                    </a:lnTo>
                    <a:lnTo>
                      <a:pt x="153"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77" name="Line 157"/>
              <p:cNvSpPr>
                <a:spLocks noChangeShapeType="1"/>
              </p:cNvSpPr>
              <p:nvPr/>
            </p:nvSpPr>
            <p:spPr bwMode="auto">
              <a:xfrm>
                <a:off x="3371" y="1695"/>
                <a:ext cx="14"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78" name="Line 158"/>
              <p:cNvSpPr>
                <a:spLocks noChangeShapeType="1"/>
              </p:cNvSpPr>
              <p:nvPr/>
            </p:nvSpPr>
            <p:spPr bwMode="auto">
              <a:xfrm flipH="1">
                <a:off x="3358" y="1695"/>
                <a:ext cx="40"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79" name="Freeform 159"/>
              <p:cNvSpPr>
                <a:spLocks/>
              </p:cNvSpPr>
              <p:nvPr/>
            </p:nvSpPr>
            <p:spPr bwMode="auto">
              <a:xfrm>
                <a:off x="3501" y="1588"/>
                <a:ext cx="22" cy="2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w 153"/>
                  <a:gd name="T15" fmla="*/ 0 h 153"/>
                  <a:gd name="T16" fmla="*/ 0 w 153"/>
                  <a:gd name="T17" fmla="*/ 0 h 153"/>
                  <a:gd name="T18" fmla="*/ 0 w 153"/>
                  <a:gd name="T19" fmla="*/ 0 h 153"/>
                  <a:gd name="T20" fmla="*/ 0 w 153"/>
                  <a:gd name="T21" fmla="*/ 0 h 153"/>
                  <a:gd name="T22" fmla="*/ 0 w 153"/>
                  <a:gd name="T23" fmla="*/ 0 h 153"/>
                  <a:gd name="T24" fmla="*/ 0 w 153"/>
                  <a:gd name="T25" fmla="*/ 0 h 153"/>
                  <a:gd name="T26" fmla="*/ 0 w 153"/>
                  <a:gd name="T27" fmla="*/ 0 h 153"/>
                  <a:gd name="T28" fmla="*/ 0 w 153"/>
                  <a:gd name="T29" fmla="*/ 0 h 153"/>
                  <a:gd name="T30" fmla="*/ 0 w 153"/>
                  <a:gd name="T31" fmla="*/ 0 h 153"/>
                  <a:gd name="T32" fmla="*/ 0 w 153"/>
                  <a:gd name="T33" fmla="*/ 0 h 153"/>
                  <a:gd name="T34" fmla="*/ 0 w 153"/>
                  <a:gd name="T35" fmla="*/ 0 h 153"/>
                  <a:gd name="T36" fmla="*/ 0 w 153"/>
                  <a:gd name="T37" fmla="*/ 0 h 153"/>
                  <a:gd name="T38" fmla="*/ 0 w 153"/>
                  <a:gd name="T39" fmla="*/ 0 h 153"/>
                  <a:gd name="T40" fmla="*/ 0 w 153"/>
                  <a:gd name="T41" fmla="*/ 0 h 153"/>
                  <a:gd name="T42" fmla="*/ 0 w 153"/>
                  <a:gd name="T43" fmla="*/ 0 h 153"/>
                  <a:gd name="T44" fmla="*/ 0 w 153"/>
                  <a:gd name="T45" fmla="*/ 0 h 153"/>
                  <a:gd name="T46" fmla="*/ 0 w 153"/>
                  <a:gd name="T47" fmla="*/ 0 h 153"/>
                  <a:gd name="T48" fmla="*/ 0 w 153"/>
                  <a:gd name="T49" fmla="*/ 0 h 153"/>
                  <a:gd name="T50" fmla="*/ 0 w 153"/>
                  <a:gd name="T51" fmla="*/ 0 h 153"/>
                  <a:gd name="T52" fmla="*/ 0 w 153"/>
                  <a:gd name="T53" fmla="*/ 0 h 153"/>
                  <a:gd name="T54" fmla="*/ 0 w 153"/>
                  <a:gd name="T55" fmla="*/ 0 h 153"/>
                  <a:gd name="T56" fmla="*/ 0 w 153"/>
                  <a:gd name="T57" fmla="*/ 0 h 153"/>
                  <a:gd name="T58" fmla="*/ 0 w 153"/>
                  <a:gd name="T59" fmla="*/ 0 h 153"/>
                  <a:gd name="T60" fmla="*/ 0 w 153"/>
                  <a:gd name="T61" fmla="*/ 0 h 153"/>
                  <a:gd name="T62" fmla="*/ 0 w 153"/>
                  <a:gd name="T63" fmla="*/ 0 h 153"/>
                  <a:gd name="T64" fmla="*/ 0 w 153"/>
                  <a:gd name="T65" fmla="*/ 0 h 153"/>
                  <a:gd name="T66" fmla="*/ 0 w 153"/>
                  <a:gd name="T67" fmla="*/ 0 h 153"/>
                  <a:gd name="T68" fmla="*/ 0 w 153"/>
                  <a:gd name="T69" fmla="*/ 0 h 153"/>
                  <a:gd name="T70" fmla="*/ 0 w 153"/>
                  <a:gd name="T71" fmla="*/ 0 h 153"/>
                  <a:gd name="T72" fmla="*/ 0 w 153"/>
                  <a:gd name="T73" fmla="*/ 0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3">
                    <a:moveTo>
                      <a:pt x="153" y="77"/>
                    </a:moveTo>
                    <a:lnTo>
                      <a:pt x="152" y="64"/>
                    </a:lnTo>
                    <a:lnTo>
                      <a:pt x="149" y="51"/>
                    </a:lnTo>
                    <a:lnTo>
                      <a:pt x="143" y="38"/>
                    </a:lnTo>
                    <a:lnTo>
                      <a:pt x="136" y="28"/>
                    </a:lnTo>
                    <a:lnTo>
                      <a:pt x="126" y="18"/>
                    </a:lnTo>
                    <a:lnTo>
                      <a:pt x="115" y="10"/>
                    </a:lnTo>
                    <a:lnTo>
                      <a:pt x="103" y="4"/>
                    </a:lnTo>
                    <a:lnTo>
                      <a:pt x="90" y="1"/>
                    </a:lnTo>
                    <a:lnTo>
                      <a:pt x="76" y="0"/>
                    </a:lnTo>
                    <a:lnTo>
                      <a:pt x="64" y="1"/>
                    </a:lnTo>
                    <a:lnTo>
                      <a:pt x="51" y="4"/>
                    </a:lnTo>
                    <a:lnTo>
                      <a:pt x="38" y="10"/>
                    </a:lnTo>
                    <a:lnTo>
                      <a:pt x="27" y="18"/>
                    </a:lnTo>
                    <a:lnTo>
                      <a:pt x="18" y="28"/>
                    </a:lnTo>
                    <a:lnTo>
                      <a:pt x="10" y="38"/>
                    </a:lnTo>
                    <a:lnTo>
                      <a:pt x="5" y="51"/>
                    </a:lnTo>
                    <a:lnTo>
                      <a:pt x="1" y="64"/>
                    </a:lnTo>
                    <a:lnTo>
                      <a:pt x="0" y="77"/>
                    </a:lnTo>
                    <a:lnTo>
                      <a:pt x="1" y="90"/>
                    </a:lnTo>
                    <a:lnTo>
                      <a:pt x="5" y="103"/>
                    </a:lnTo>
                    <a:lnTo>
                      <a:pt x="10" y="115"/>
                    </a:lnTo>
                    <a:lnTo>
                      <a:pt x="18" y="127"/>
                    </a:lnTo>
                    <a:lnTo>
                      <a:pt x="27" y="136"/>
                    </a:lnTo>
                    <a:lnTo>
                      <a:pt x="38" y="144"/>
                    </a:lnTo>
                    <a:lnTo>
                      <a:pt x="51" y="149"/>
                    </a:lnTo>
                    <a:lnTo>
                      <a:pt x="64" y="152"/>
                    </a:lnTo>
                    <a:lnTo>
                      <a:pt x="76" y="153"/>
                    </a:lnTo>
                    <a:lnTo>
                      <a:pt x="90" y="152"/>
                    </a:lnTo>
                    <a:lnTo>
                      <a:pt x="103" y="149"/>
                    </a:lnTo>
                    <a:lnTo>
                      <a:pt x="115" y="144"/>
                    </a:lnTo>
                    <a:lnTo>
                      <a:pt x="126" y="136"/>
                    </a:lnTo>
                    <a:lnTo>
                      <a:pt x="136" y="127"/>
                    </a:lnTo>
                    <a:lnTo>
                      <a:pt x="143" y="115"/>
                    </a:lnTo>
                    <a:lnTo>
                      <a:pt x="149" y="103"/>
                    </a:lnTo>
                    <a:lnTo>
                      <a:pt x="152" y="90"/>
                    </a:lnTo>
                    <a:lnTo>
                      <a:pt x="153"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80" name="Line 160"/>
              <p:cNvSpPr>
                <a:spLocks noChangeShapeType="1"/>
              </p:cNvSpPr>
              <p:nvPr/>
            </p:nvSpPr>
            <p:spPr bwMode="auto">
              <a:xfrm>
                <a:off x="3523" y="1599"/>
                <a:ext cx="46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81" name="Freeform 161"/>
              <p:cNvSpPr>
                <a:spLocks/>
              </p:cNvSpPr>
              <p:nvPr/>
            </p:nvSpPr>
            <p:spPr bwMode="auto">
              <a:xfrm>
                <a:off x="3991" y="1588"/>
                <a:ext cx="22" cy="2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w 153"/>
                  <a:gd name="T15" fmla="*/ 0 h 153"/>
                  <a:gd name="T16" fmla="*/ 0 w 153"/>
                  <a:gd name="T17" fmla="*/ 0 h 153"/>
                  <a:gd name="T18" fmla="*/ 0 w 153"/>
                  <a:gd name="T19" fmla="*/ 0 h 153"/>
                  <a:gd name="T20" fmla="*/ 0 w 153"/>
                  <a:gd name="T21" fmla="*/ 0 h 153"/>
                  <a:gd name="T22" fmla="*/ 0 w 153"/>
                  <a:gd name="T23" fmla="*/ 0 h 153"/>
                  <a:gd name="T24" fmla="*/ 0 w 153"/>
                  <a:gd name="T25" fmla="*/ 0 h 153"/>
                  <a:gd name="T26" fmla="*/ 0 w 153"/>
                  <a:gd name="T27" fmla="*/ 0 h 153"/>
                  <a:gd name="T28" fmla="*/ 0 w 153"/>
                  <a:gd name="T29" fmla="*/ 0 h 153"/>
                  <a:gd name="T30" fmla="*/ 0 w 153"/>
                  <a:gd name="T31" fmla="*/ 0 h 153"/>
                  <a:gd name="T32" fmla="*/ 0 w 153"/>
                  <a:gd name="T33" fmla="*/ 0 h 153"/>
                  <a:gd name="T34" fmla="*/ 0 w 153"/>
                  <a:gd name="T35" fmla="*/ 0 h 153"/>
                  <a:gd name="T36" fmla="*/ 0 w 153"/>
                  <a:gd name="T37" fmla="*/ 0 h 153"/>
                  <a:gd name="T38" fmla="*/ 0 w 153"/>
                  <a:gd name="T39" fmla="*/ 0 h 153"/>
                  <a:gd name="T40" fmla="*/ 0 w 153"/>
                  <a:gd name="T41" fmla="*/ 0 h 153"/>
                  <a:gd name="T42" fmla="*/ 0 w 153"/>
                  <a:gd name="T43" fmla="*/ 0 h 153"/>
                  <a:gd name="T44" fmla="*/ 0 w 153"/>
                  <a:gd name="T45" fmla="*/ 0 h 153"/>
                  <a:gd name="T46" fmla="*/ 0 w 153"/>
                  <a:gd name="T47" fmla="*/ 0 h 153"/>
                  <a:gd name="T48" fmla="*/ 0 w 153"/>
                  <a:gd name="T49" fmla="*/ 0 h 153"/>
                  <a:gd name="T50" fmla="*/ 0 w 153"/>
                  <a:gd name="T51" fmla="*/ 0 h 153"/>
                  <a:gd name="T52" fmla="*/ 0 w 153"/>
                  <a:gd name="T53" fmla="*/ 0 h 153"/>
                  <a:gd name="T54" fmla="*/ 0 w 153"/>
                  <a:gd name="T55" fmla="*/ 0 h 153"/>
                  <a:gd name="T56" fmla="*/ 0 w 153"/>
                  <a:gd name="T57" fmla="*/ 0 h 153"/>
                  <a:gd name="T58" fmla="*/ 0 w 153"/>
                  <a:gd name="T59" fmla="*/ 0 h 153"/>
                  <a:gd name="T60" fmla="*/ 0 w 153"/>
                  <a:gd name="T61" fmla="*/ 0 h 153"/>
                  <a:gd name="T62" fmla="*/ 0 w 153"/>
                  <a:gd name="T63" fmla="*/ 0 h 153"/>
                  <a:gd name="T64" fmla="*/ 0 w 153"/>
                  <a:gd name="T65" fmla="*/ 0 h 153"/>
                  <a:gd name="T66" fmla="*/ 0 w 153"/>
                  <a:gd name="T67" fmla="*/ 0 h 153"/>
                  <a:gd name="T68" fmla="*/ 0 w 153"/>
                  <a:gd name="T69" fmla="*/ 0 h 153"/>
                  <a:gd name="T70" fmla="*/ 0 w 153"/>
                  <a:gd name="T71" fmla="*/ 0 h 153"/>
                  <a:gd name="T72" fmla="*/ 0 w 153"/>
                  <a:gd name="T73" fmla="*/ 0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3">
                    <a:moveTo>
                      <a:pt x="153" y="77"/>
                    </a:moveTo>
                    <a:lnTo>
                      <a:pt x="152" y="64"/>
                    </a:lnTo>
                    <a:lnTo>
                      <a:pt x="149" y="51"/>
                    </a:lnTo>
                    <a:lnTo>
                      <a:pt x="142" y="38"/>
                    </a:lnTo>
                    <a:lnTo>
                      <a:pt x="135" y="28"/>
                    </a:lnTo>
                    <a:lnTo>
                      <a:pt x="125" y="18"/>
                    </a:lnTo>
                    <a:lnTo>
                      <a:pt x="115" y="10"/>
                    </a:lnTo>
                    <a:lnTo>
                      <a:pt x="102" y="4"/>
                    </a:lnTo>
                    <a:lnTo>
                      <a:pt x="89" y="1"/>
                    </a:lnTo>
                    <a:lnTo>
                      <a:pt x="76" y="0"/>
                    </a:lnTo>
                    <a:lnTo>
                      <a:pt x="62" y="1"/>
                    </a:lnTo>
                    <a:lnTo>
                      <a:pt x="50" y="4"/>
                    </a:lnTo>
                    <a:lnTo>
                      <a:pt x="38" y="10"/>
                    </a:lnTo>
                    <a:lnTo>
                      <a:pt x="26" y="18"/>
                    </a:lnTo>
                    <a:lnTo>
                      <a:pt x="18" y="28"/>
                    </a:lnTo>
                    <a:lnTo>
                      <a:pt x="9" y="38"/>
                    </a:lnTo>
                    <a:lnTo>
                      <a:pt x="4" y="51"/>
                    </a:lnTo>
                    <a:lnTo>
                      <a:pt x="1" y="64"/>
                    </a:lnTo>
                    <a:lnTo>
                      <a:pt x="0" y="77"/>
                    </a:lnTo>
                    <a:lnTo>
                      <a:pt x="1" y="90"/>
                    </a:lnTo>
                    <a:lnTo>
                      <a:pt x="4" y="103"/>
                    </a:lnTo>
                    <a:lnTo>
                      <a:pt x="9" y="115"/>
                    </a:lnTo>
                    <a:lnTo>
                      <a:pt x="18" y="127"/>
                    </a:lnTo>
                    <a:lnTo>
                      <a:pt x="26" y="136"/>
                    </a:lnTo>
                    <a:lnTo>
                      <a:pt x="38" y="144"/>
                    </a:lnTo>
                    <a:lnTo>
                      <a:pt x="50" y="149"/>
                    </a:lnTo>
                    <a:lnTo>
                      <a:pt x="62" y="152"/>
                    </a:lnTo>
                    <a:lnTo>
                      <a:pt x="76" y="153"/>
                    </a:lnTo>
                    <a:lnTo>
                      <a:pt x="89" y="152"/>
                    </a:lnTo>
                    <a:lnTo>
                      <a:pt x="102" y="149"/>
                    </a:lnTo>
                    <a:lnTo>
                      <a:pt x="115" y="144"/>
                    </a:lnTo>
                    <a:lnTo>
                      <a:pt x="125" y="136"/>
                    </a:lnTo>
                    <a:lnTo>
                      <a:pt x="135" y="127"/>
                    </a:lnTo>
                    <a:lnTo>
                      <a:pt x="142" y="115"/>
                    </a:lnTo>
                    <a:lnTo>
                      <a:pt x="149" y="103"/>
                    </a:lnTo>
                    <a:lnTo>
                      <a:pt x="152" y="90"/>
                    </a:lnTo>
                    <a:lnTo>
                      <a:pt x="153"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82" name="Line 162"/>
              <p:cNvSpPr>
                <a:spLocks noChangeShapeType="1"/>
              </p:cNvSpPr>
              <p:nvPr/>
            </p:nvSpPr>
            <p:spPr bwMode="auto">
              <a:xfrm>
                <a:off x="3512" y="1610"/>
                <a:ext cx="0"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83" name="Line 163"/>
              <p:cNvSpPr>
                <a:spLocks noChangeShapeType="1"/>
              </p:cNvSpPr>
              <p:nvPr/>
            </p:nvSpPr>
            <p:spPr bwMode="auto">
              <a:xfrm flipH="1">
                <a:off x="3407" y="1910"/>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84" name="Freeform 164"/>
              <p:cNvSpPr>
                <a:spLocks/>
              </p:cNvSpPr>
              <p:nvPr/>
            </p:nvSpPr>
            <p:spPr bwMode="auto">
              <a:xfrm>
                <a:off x="3402" y="1900"/>
                <a:ext cx="5" cy="10"/>
              </a:xfrm>
              <a:custGeom>
                <a:avLst/>
                <a:gdLst>
                  <a:gd name="T0" fmla="*/ 0 w 34"/>
                  <a:gd name="T1" fmla="*/ 0 h 68"/>
                  <a:gd name="T2" fmla="*/ 0 w 34"/>
                  <a:gd name="T3" fmla="*/ 0 h 68"/>
                  <a:gd name="T4" fmla="*/ 0 w 34"/>
                  <a:gd name="T5" fmla="*/ 0 h 68"/>
                  <a:gd name="T6" fmla="*/ 0 w 34"/>
                  <a:gd name="T7" fmla="*/ 0 h 68"/>
                  <a:gd name="T8" fmla="*/ 0 w 34"/>
                  <a:gd name="T9" fmla="*/ 0 h 68"/>
                  <a:gd name="T10" fmla="*/ 0 w 34"/>
                  <a:gd name="T11" fmla="*/ 0 h 68"/>
                  <a:gd name="T12" fmla="*/ 0 w 34"/>
                  <a:gd name="T13" fmla="*/ 0 h 68"/>
                  <a:gd name="T14" fmla="*/ 0 w 34"/>
                  <a:gd name="T15" fmla="*/ 0 h 68"/>
                  <a:gd name="T16" fmla="*/ 0 w 34"/>
                  <a:gd name="T17" fmla="*/ 0 h 68"/>
                  <a:gd name="T18" fmla="*/ 0 w 34"/>
                  <a:gd name="T19" fmla="*/ 0 h 68"/>
                  <a:gd name="T20" fmla="*/ 0 w 34"/>
                  <a:gd name="T21" fmla="*/ 0 h 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68">
                    <a:moveTo>
                      <a:pt x="5" y="0"/>
                    </a:moveTo>
                    <a:lnTo>
                      <a:pt x="2" y="10"/>
                    </a:lnTo>
                    <a:lnTo>
                      <a:pt x="0" y="21"/>
                    </a:lnTo>
                    <a:lnTo>
                      <a:pt x="2" y="31"/>
                    </a:lnTo>
                    <a:lnTo>
                      <a:pt x="3" y="40"/>
                    </a:lnTo>
                    <a:lnTo>
                      <a:pt x="6" y="48"/>
                    </a:lnTo>
                    <a:lnTo>
                      <a:pt x="9" y="54"/>
                    </a:lnTo>
                    <a:lnTo>
                      <a:pt x="14" y="60"/>
                    </a:lnTo>
                    <a:lnTo>
                      <a:pt x="20" y="64"/>
                    </a:lnTo>
                    <a:lnTo>
                      <a:pt x="26" y="67"/>
                    </a:lnTo>
                    <a:lnTo>
                      <a:pt x="34" y="6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85" name="Line 165"/>
              <p:cNvSpPr>
                <a:spLocks noChangeShapeType="1"/>
              </p:cNvSpPr>
              <p:nvPr/>
            </p:nvSpPr>
            <p:spPr bwMode="auto">
              <a:xfrm flipV="1">
                <a:off x="3403" y="1886"/>
                <a:ext cx="3"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86" name="Freeform 166"/>
              <p:cNvSpPr>
                <a:spLocks/>
              </p:cNvSpPr>
              <p:nvPr/>
            </p:nvSpPr>
            <p:spPr bwMode="auto">
              <a:xfrm>
                <a:off x="3406" y="1877"/>
                <a:ext cx="10" cy="9"/>
              </a:xfrm>
              <a:custGeom>
                <a:avLst/>
                <a:gdLst>
                  <a:gd name="T0" fmla="*/ 0 w 65"/>
                  <a:gd name="T1" fmla="*/ 0 h 67"/>
                  <a:gd name="T2" fmla="*/ 0 w 65"/>
                  <a:gd name="T3" fmla="*/ 0 h 67"/>
                  <a:gd name="T4" fmla="*/ 0 w 65"/>
                  <a:gd name="T5" fmla="*/ 0 h 67"/>
                  <a:gd name="T6" fmla="*/ 0 w 65"/>
                  <a:gd name="T7" fmla="*/ 0 h 67"/>
                  <a:gd name="T8" fmla="*/ 0 w 65"/>
                  <a:gd name="T9" fmla="*/ 0 h 67"/>
                  <a:gd name="T10" fmla="*/ 0 w 65"/>
                  <a:gd name="T11" fmla="*/ 0 h 67"/>
                  <a:gd name="T12" fmla="*/ 0 w 65"/>
                  <a:gd name="T13" fmla="*/ 0 h 67"/>
                  <a:gd name="T14" fmla="*/ 0 w 65"/>
                  <a:gd name="T15" fmla="*/ 0 h 67"/>
                  <a:gd name="T16" fmla="*/ 0 w 65"/>
                  <a:gd name="T17" fmla="*/ 0 h 67"/>
                  <a:gd name="T18" fmla="*/ 0 w 65"/>
                  <a:gd name="T19" fmla="*/ 0 h 67"/>
                  <a:gd name="T20" fmla="*/ 0 w 65"/>
                  <a:gd name="T21" fmla="*/ 0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5" h="67">
                    <a:moveTo>
                      <a:pt x="65" y="0"/>
                    </a:moveTo>
                    <a:lnTo>
                      <a:pt x="58" y="1"/>
                    </a:lnTo>
                    <a:lnTo>
                      <a:pt x="49" y="3"/>
                    </a:lnTo>
                    <a:lnTo>
                      <a:pt x="42" y="7"/>
                    </a:lnTo>
                    <a:lnTo>
                      <a:pt x="34" y="13"/>
                    </a:lnTo>
                    <a:lnTo>
                      <a:pt x="27" y="20"/>
                    </a:lnTo>
                    <a:lnTo>
                      <a:pt x="19" y="27"/>
                    </a:lnTo>
                    <a:lnTo>
                      <a:pt x="13" y="37"/>
                    </a:lnTo>
                    <a:lnTo>
                      <a:pt x="8" y="47"/>
                    </a:lnTo>
                    <a:lnTo>
                      <a:pt x="4" y="56"/>
                    </a:lnTo>
                    <a:lnTo>
                      <a:pt x="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87" name="Line 167"/>
              <p:cNvSpPr>
                <a:spLocks noChangeShapeType="1"/>
              </p:cNvSpPr>
              <p:nvPr/>
            </p:nvSpPr>
            <p:spPr bwMode="auto">
              <a:xfrm>
                <a:off x="3416" y="1877"/>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88" name="Line 168"/>
              <p:cNvSpPr>
                <a:spLocks noChangeShapeType="1"/>
              </p:cNvSpPr>
              <p:nvPr/>
            </p:nvSpPr>
            <p:spPr bwMode="auto">
              <a:xfrm flipH="1">
                <a:off x="3437" y="1418"/>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89" name="Freeform 169"/>
              <p:cNvSpPr>
                <a:spLocks/>
              </p:cNvSpPr>
              <p:nvPr/>
            </p:nvSpPr>
            <p:spPr bwMode="auto">
              <a:xfrm>
                <a:off x="3432" y="1409"/>
                <a:ext cx="5" cy="9"/>
              </a:xfrm>
              <a:custGeom>
                <a:avLst/>
                <a:gdLst>
                  <a:gd name="T0" fmla="*/ 0 w 32"/>
                  <a:gd name="T1" fmla="*/ 0 h 67"/>
                  <a:gd name="T2" fmla="*/ 0 w 32"/>
                  <a:gd name="T3" fmla="*/ 0 h 67"/>
                  <a:gd name="T4" fmla="*/ 0 w 32"/>
                  <a:gd name="T5" fmla="*/ 0 h 67"/>
                  <a:gd name="T6" fmla="*/ 0 w 32"/>
                  <a:gd name="T7" fmla="*/ 0 h 67"/>
                  <a:gd name="T8" fmla="*/ 0 w 32"/>
                  <a:gd name="T9" fmla="*/ 0 h 67"/>
                  <a:gd name="T10" fmla="*/ 0 w 32"/>
                  <a:gd name="T11" fmla="*/ 0 h 67"/>
                  <a:gd name="T12" fmla="*/ 0 w 32"/>
                  <a:gd name="T13" fmla="*/ 0 h 67"/>
                  <a:gd name="T14" fmla="*/ 0 w 32"/>
                  <a:gd name="T15" fmla="*/ 0 h 67"/>
                  <a:gd name="T16" fmla="*/ 0 w 32"/>
                  <a:gd name="T17" fmla="*/ 0 h 67"/>
                  <a:gd name="T18" fmla="*/ 0 w 32"/>
                  <a:gd name="T19" fmla="*/ 0 h 67"/>
                  <a:gd name="T20" fmla="*/ 0 w 32"/>
                  <a:gd name="T21" fmla="*/ 0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2" h="67">
                    <a:moveTo>
                      <a:pt x="4" y="0"/>
                    </a:moveTo>
                    <a:lnTo>
                      <a:pt x="1" y="10"/>
                    </a:lnTo>
                    <a:lnTo>
                      <a:pt x="0" y="20"/>
                    </a:lnTo>
                    <a:lnTo>
                      <a:pt x="0" y="29"/>
                    </a:lnTo>
                    <a:lnTo>
                      <a:pt x="2" y="39"/>
                    </a:lnTo>
                    <a:lnTo>
                      <a:pt x="5" y="47"/>
                    </a:lnTo>
                    <a:lnTo>
                      <a:pt x="9" y="54"/>
                    </a:lnTo>
                    <a:lnTo>
                      <a:pt x="13" y="59"/>
                    </a:lnTo>
                    <a:lnTo>
                      <a:pt x="18" y="64"/>
                    </a:lnTo>
                    <a:lnTo>
                      <a:pt x="26" y="66"/>
                    </a:lnTo>
                    <a:lnTo>
                      <a:pt x="32"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90" name="Line 170"/>
              <p:cNvSpPr>
                <a:spLocks noChangeShapeType="1"/>
              </p:cNvSpPr>
              <p:nvPr/>
            </p:nvSpPr>
            <p:spPr bwMode="auto">
              <a:xfrm flipV="1">
                <a:off x="3433" y="1395"/>
                <a:ext cx="3"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91" name="Freeform 171"/>
              <p:cNvSpPr>
                <a:spLocks/>
              </p:cNvSpPr>
              <p:nvPr/>
            </p:nvSpPr>
            <p:spPr bwMode="auto">
              <a:xfrm>
                <a:off x="3436" y="1385"/>
                <a:ext cx="10" cy="10"/>
              </a:xfrm>
              <a:custGeom>
                <a:avLst/>
                <a:gdLst>
                  <a:gd name="T0" fmla="*/ 0 w 65"/>
                  <a:gd name="T1" fmla="*/ 0 h 68"/>
                  <a:gd name="T2" fmla="*/ 0 w 65"/>
                  <a:gd name="T3" fmla="*/ 0 h 68"/>
                  <a:gd name="T4" fmla="*/ 0 w 65"/>
                  <a:gd name="T5" fmla="*/ 0 h 68"/>
                  <a:gd name="T6" fmla="*/ 0 w 65"/>
                  <a:gd name="T7" fmla="*/ 0 h 68"/>
                  <a:gd name="T8" fmla="*/ 0 w 65"/>
                  <a:gd name="T9" fmla="*/ 0 h 68"/>
                  <a:gd name="T10" fmla="*/ 0 w 65"/>
                  <a:gd name="T11" fmla="*/ 0 h 68"/>
                  <a:gd name="T12" fmla="*/ 0 w 65"/>
                  <a:gd name="T13" fmla="*/ 0 h 68"/>
                  <a:gd name="T14" fmla="*/ 0 w 65"/>
                  <a:gd name="T15" fmla="*/ 0 h 68"/>
                  <a:gd name="T16" fmla="*/ 0 w 65"/>
                  <a:gd name="T17" fmla="*/ 0 h 68"/>
                  <a:gd name="T18" fmla="*/ 0 w 65"/>
                  <a:gd name="T19" fmla="*/ 0 h 68"/>
                  <a:gd name="T20" fmla="*/ 0 w 65"/>
                  <a:gd name="T21" fmla="*/ 0 h 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5" h="68">
                    <a:moveTo>
                      <a:pt x="65" y="0"/>
                    </a:moveTo>
                    <a:lnTo>
                      <a:pt x="58" y="1"/>
                    </a:lnTo>
                    <a:lnTo>
                      <a:pt x="50" y="4"/>
                    </a:lnTo>
                    <a:lnTo>
                      <a:pt x="42" y="7"/>
                    </a:lnTo>
                    <a:lnTo>
                      <a:pt x="34" y="12"/>
                    </a:lnTo>
                    <a:lnTo>
                      <a:pt x="27" y="20"/>
                    </a:lnTo>
                    <a:lnTo>
                      <a:pt x="20" y="27"/>
                    </a:lnTo>
                    <a:lnTo>
                      <a:pt x="14" y="37"/>
                    </a:lnTo>
                    <a:lnTo>
                      <a:pt x="9" y="47"/>
                    </a:lnTo>
                    <a:lnTo>
                      <a:pt x="3" y="57"/>
                    </a:lnTo>
                    <a:lnTo>
                      <a:pt x="0" y="6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92" name="Line 172"/>
              <p:cNvSpPr>
                <a:spLocks noChangeShapeType="1"/>
              </p:cNvSpPr>
              <p:nvPr/>
            </p:nvSpPr>
            <p:spPr bwMode="auto">
              <a:xfrm>
                <a:off x="3446" y="1385"/>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93" name="Line 173"/>
              <p:cNvSpPr>
                <a:spLocks noChangeShapeType="1"/>
              </p:cNvSpPr>
              <p:nvPr/>
            </p:nvSpPr>
            <p:spPr bwMode="auto">
              <a:xfrm flipH="1">
                <a:off x="3459" y="1369"/>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94" name="Line 174"/>
              <p:cNvSpPr>
                <a:spLocks noChangeShapeType="1"/>
              </p:cNvSpPr>
              <p:nvPr/>
            </p:nvSpPr>
            <p:spPr bwMode="auto">
              <a:xfrm flipH="1">
                <a:off x="3985" y="1414"/>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95" name="Freeform 175"/>
              <p:cNvSpPr>
                <a:spLocks/>
              </p:cNvSpPr>
              <p:nvPr/>
            </p:nvSpPr>
            <p:spPr bwMode="auto">
              <a:xfrm>
                <a:off x="3981" y="1404"/>
                <a:ext cx="4" cy="10"/>
              </a:xfrm>
              <a:custGeom>
                <a:avLst/>
                <a:gdLst>
                  <a:gd name="T0" fmla="*/ 0 w 33"/>
                  <a:gd name="T1" fmla="*/ 0 h 67"/>
                  <a:gd name="T2" fmla="*/ 0 w 33"/>
                  <a:gd name="T3" fmla="*/ 0 h 67"/>
                  <a:gd name="T4" fmla="*/ 0 w 33"/>
                  <a:gd name="T5" fmla="*/ 0 h 67"/>
                  <a:gd name="T6" fmla="*/ 0 w 33"/>
                  <a:gd name="T7" fmla="*/ 0 h 67"/>
                  <a:gd name="T8" fmla="*/ 0 w 33"/>
                  <a:gd name="T9" fmla="*/ 0 h 67"/>
                  <a:gd name="T10" fmla="*/ 0 w 33"/>
                  <a:gd name="T11" fmla="*/ 0 h 67"/>
                  <a:gd name="T12" fmla="*/ 0 w 33"/>
                  <a:gd name="T13" fmla="*/ 0 h 67"/>
                  <a:gd name="T14" fmla="*/ 0 w 33"/>
                  <a:gd name="T15" fmla="*/ 0 h 67"/>
                  <a:gd name="T16" fmla="*/ 0 w 33"/>
                  <a:gd name="T17" fmla="*/ 0 h 67"/>
                  <a:gd name="T18" fmla="*/ 0 w 33"/>
                  <a:gd name="T19" fmla="*/ 0 h 67"/>
                  <a:gd name="T20" fmla="*/ 0 w 33"/>
                  <a:gd name="T21" fmla="*/ 0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3" h="67">
                    <a:moveTo>
                      <a:pt x="3" y="0"/>
                    </a:moveTo>
                    <a:lnTo>
                      <a:pt x="1" y="10"/>
                    </a:lnTo>
                    <a:lnTo>
                      <a:pt x="0" y="20"/>
                    </a:lnTo>
                    <a:lnTo>
                      <a:pt x="0" y="29"/>
                    </a:lnTo>
                    <a:lnTo>
                      <a:pt x="2" y="39"/>
                    </a:lnTo>
                    <a:lnTo>
                      <a:pt x="4" y="46"/>
                    </a:lnTo>
                    <a:lnTo>
                      <a:pt x="8" y="54"/>
                    </a:lnTo>
                    <a:lnTo>
                      <a:pt x="13" y="59"/>
                    </a:lnTo>
                    <a:lnTo>
                      <a:pt x="19" y="64"/>
                    </a:lnTo>
                    <a:lnTo>
                      <a:pt x="26" y="66"/>
                    </a:lnTo>
                    <a:lnTo>
                      <a:pt x="33"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96" name="Line 176"/>
              <p:cNvSpPr>
                <a:spLocks noChangeShapeType="1"/>
              </p:cNvSpPr>
              <p:nvPr/>
            </p:nvSpPr>
            <p:spPr bwMode="auto">
              <a:xfrm flipV="1">
                <a:off x="3981" y="1390"/>
                <a:ext cx="4"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97" name="Freeform 177"/>
              <p:cNvSpPr>
                <a:spLocks/>
              </p:cNvSpPr>
              <p:nvPr/>
            </p:nvSpPr>
            <p:spPr bwMode="auto">
              <a:xfrm>
                <a:off x="3985" y="1381"/>
                <a:ext cx="9" cy="9"/>
              </a:xfrm>
              <a:custGeom>
                <a:avLst/>
                <a:gdLst>
                  <a:gd name="T0" fmla="*/ 0 w 66"/>
                  <a:gd name="T1" fmla="*/ 0 h 67"/>
                  <a:gd name="T2" fmla="*/ 0 w 66"/>
                  <a:gd name="T3" fmla="*/ 0 h 67"/>
                  <a:gd name="T4" fmla="*/ 0 w 66"/>
                  <a:gd name="T5" fmla="*/ 0 h 67"/>
                  <a:gd name="T6" fmla="*/ 0 w 66"/>
                  <a:gd name="T7" fmla="*/ 0 h 67"/>
                  <a:gd name="T8" fmla="*/ 0 w 66"/>
                  <a:gd name="T9" fmla="*/ 0 h 67"/>
                  <a:gd name="T10" fmla="*/ 0 w 66"/>
                  <a:gd name="T11" fmla="*/ 0 h 67"/>
                  <a:gd name="T12" fmla="*/ 0 w 66"/>
                  <a:gd name="T13" fmla="*/ 0 h 67"/>
                  <a:gd name="T14" fmla="*/ 0 w 66"/>
                  <a:gd name="T15" fmla="*/ 0 h 67"/>
                  <a:gd name="T16" fmla="*/ 0 w 66"/>
                  <a:gd name="T17" fmla="*/ 0 h 67"/>
                  <a:gd name="T18" fmla="*/ 0 w 66"/>
                  <a:gd name="T19" fmla="*/ 0 h 67"/>
                  <a:gd name="T20" fmla="*/ 0 w 66"/>
                  <a:gd name="T21" fmla="*/ 0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6" h="67">
                    <a:moveTo>
                      <a:pt x="66" y="0"/>
                    </a:moveTo>
                    <a:lnTo>
                      <a:pt x="57" y="1"/>
                    </a:lnTo>
                    <a:lnTo>
                      <a:pt x="50" y="3"/>
                    </a:lnTo>
                    <a:lnTo>
                      <a:pt x="42" y="7"/>
                    </a:lnTo>
                    <a:lnTo>
                      <a:pt x="34" y="12"/>
                    </a:lnTo>
                    <a:lnTo>
                      <a:pt x="26" y="20"/>
                    </a:lnTo>
                    <a:lnTo>
                      <a:pt x="20" y="27"/>
                    </a:lnTo>
                    <a:lnTo>
                      <a:pt x="14" y="37"/>
                    </a:lnTo>
                    <a:lnTo>
                      <a:pt x="8" y="47"/>
                    </a:lnTo>
                    <a:lnTo>
                      <a:pt x="4" y="57"/>
                    </a:lnTo>
                    <a:lnTo>
                      <a:pt x="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698" name="Line 178"/>
              <p:cNvSpPr>
                <a:spLocks noChangeShapeType="1"/>
              </p:cNvSpPr>
              <p:nvPr/>
            </p:nvSpPr>
            <p:spPr bwMode="auto">
              <a:xfrm>
                <a:off x="3994" y="1381"/>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699" name="Line 179"/>
              <p:cNvSpPr>
                <a:spLocks noChangeShapeType="1"/>
              </p:cNvSpPr>
              <p:nvPr/>
            </p:nvSpPr>
            <p:spPr bwMode="auto">
              <a:xfrm flipH="1">
                <a:off x="4008" y="1365"/>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00" name="Line 180"/>
              <p:cNvSpPr>
                <a:spLocks noChangeShapeType="1"/>
              </p:cNvSpPr>
              <p:nvPr/>
            </p:nvSpPr>
            <p:spPr bwMode="auto">
              <a:xfrm flipH="1">
                <a:off x="4018" y="1365"/>
                <a:ext cx="4"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01" name="Freeform 181"/>
              <p:cNvSpPr>
                <a:spLocks/>
              </p:cNvSpPr>
              <p:nvPr/>
            </p:nvSpPr>
            <p:spPr bwMode="auto">
              <a:xfrm>
                <a:off x="3511" y="1922"/>
                <a:ext cx="15" cy="56"/>
              </a:xfrm>
              <a:custGeom>
                <a:avLst/>
                <a:gdLst>
                  <a:gd name="T0" fmla="*/ 0 w 106"/>
                  <a:gd name="T1" fmla="*/ 0 h 397"/>
                  <a:gd name="T2" fmla="*/ 0 w 106"/>
                  <a:gd name="T3" fmla="*/ 0 h 397"/>
                  <a:gd name="T4" fmla="*/ 0 w 106"/>
                  <a:gd name="T5" fmla="*/ 0 h 397"/>
                  <a:gd name="T6" fmla="*/ 0 w 106"/>
                  <a:gd name="T7" fmla="*/ 0 h 397"/>
                  <a:gd name="T8" fmla="*/ 0 w 106"/>
                  <a:gd name="T9" fmla="*/ 0 h 397"/>
                  <a:gd name="T10" fmla="*/ 0 w 106"/>
                  <a:gd name="T11" fmla="*/ 0 h 397"/>
                  <a:gd name="T12" fmla="*/ 0 w 106"/>
                  <a:gd name="T13" fmla="*/ 1 h 397"/>
                  <a:gd name="T14" fmla="*/ 0 w 106"/>
                  <a:gd name="T15" fmla="*/ 1 h 397"/>
                  <a:gd name="T16" fmla="*/ 0 w 106"/>
                  <a:gd name="T17" fmla="*/ 1 h 397"/>
                  <a:gd name="T18" fmla="*/ 0 w 106"/>
                  <a:gd name="T19" fmla="*/ 1 h 397"/>
                  <a:gd name="T20" fmla="*/ 0 w 106"/>
                  <a:gd name="T21" fmla="*/ 1 h 397"/>
                  <a:gd name="T22" fmla="*/ 0 w 106"/>
                  <a:gd name="T23" fmla="*/ 1 h 397"/>
                  <a:gd name="T24" fmla="*/ 0 w 106"/>
                  <a:gd name="T25" fmla="*/ 1 h 3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6" h="397">
                    <a:moveTo>
                      <a:pt x="106" y="0"/>
                    </a:moveTo>
                    <a:lnTo>
                      <a:pt x="89" y="32"/>
                    </a:lnTo>
                    <a:lnTo>
                      <a:pt x="74" y="65"/>
                    </a:lnTo>
                    <a:lnTo>
                      <a:pt x="60" y="98"/>
                    </a:lnTo>
                    <a:lnTo>
                      <a:pt x="49" y="131"/>
                    </a:lnTo>
                    <a:lnTo>
                      <a:pt x="37" y="165"/>
                    </a:lnTo>
                    <a:lnTo>
                      <a:pt x="27" y="198"/>
                    </a:lnTo>
                    <a:lnTo>
                      <a:pt x="19" y="232"/>
                    </a:lnTo>
                    <a:lnTo>
                      <a:pt x="12" y="266"/>
                    </a:lnTo>
                    <a:lnTo>
                      <a:pt x="7" y="299"/>
                    </a:lnTo>
                    <a:lnTo>
                      <a:pt x="3" y="332"/>
                    </a:lnTo>
                    <a:lnTo>
                      <a:pt x="1" y="365"/>
                    </a:lnTo>
                    <a:lnTo>
                      <a:pt x="0" y="3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02" name="Freeform 182"/>
              <p:cNvSpPr>
                <a:spLocks/>
              </p:cNvSpPr>
              <p:nvPr/>
            </p:nvSpPr>
            <p:spPr bwMode="auto">
              <a:xfrm>
                <a:off x="3550" y="1922"/>
                <a:ext cx="15" cy="56"/>
              </a:xfrm>
              <a:custGeom>
                <a:avLst/>
                <a:gdLst>
                  <a:gd name="T0" fmla="*/ 0 w 106"/>
                  <a:gd name="T1" fmla="*/ 1 h 397"/>
                  <a:gd name="T2" fmla="*/ 0 w 106"/>
                  <a:gd name="T3" fmla="*/ 1 h 397"/>
                  <a:gd name="T4" fmla="*/ 0 w 106"/>
                  <a:gd name="T5" fmla="*/ 1 h 397"/>
                  <a:gd name="T6" fmla="*/ 0 w 106"/>
                  <a:gd name="T7" fmla="*/ 1 h 397"/>
                  <a:gd name="T8" fmla="*/ 0 w 106"/>
                  <a:gd name="T9" fmla="*/ 1 h 397"/>
                  <a:gd name="T10" fmla="*/ 0 w 106"/>
                  <a:gd name="T11" fmla="*/ 1 h 397"/>
                  <a:gd name="T12" fmla="*/ 0 w 106"/>
                  <a:gd name="T13" fmla="*/ 1 h 397"/>
                  <a:gd name="T14" fmla="*/ 0 w 106"/>
                  <a:gd name="T15" fmla="*/ 0 h 397"/>
                  <a:gd name="T16" fmla="*/ 0 w 106"/>
                  <a:gd name="T17" fmla="*/ 0 h 397"/>
                  <a:gd name="T18" fmla="*/ 0 w 106"/>
                  <a:gd name="T19" fmla="*/ 0 h 397"/>
                  <a:gd name="T20" fmla="*/ 0 w 106"/>
                  <a:gd name="T21" fmla="*/ 0 h 397"/>
                  <a:gd name="T22" fmla="*/ 0 w 106"/>
                  <a:gd name="T23" fmla="*/ 0 h 397"/>
                  <a:gd name="T24" fmla="*/ 0 w 106"/>
                  <a:gd name="T25" fmla="*/ 0 h 3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6" h="397">
                    <a:moveTo>
                      <a:pt x="0" y="397"/>
                    </a:moveTo>
                    <a:lnTo>
                      <a:pt x="16" y="365"/>
                    </a:lnTo>
                    <a:lnTo>
                      <a:pt x="30" y="332"/>
                    </a:lnTo>
                    <a:lnTo>
                      <a:pt x="44" y="299"/>
                    </a:lnTo>
                    <a:lnTo>
                      <a:pt x="57" y="266"/>
                    </a:lnTo>
                    <a:lnTo>
                      <a:pt x="68" y="232"/>
                    </a:lnTo>
                    <a:lnTo>
                      <a:pt x="77" y="198"/>
                    </a:lnTo>
                    <a:lnTo>
                      <a:pt x="86" y="165"/>
                    </a:lnTo>
                    <a:lnTo>
                      <a:pt x="93" y="131"/>
                    </a:lnTo>
                    <a:lnTo>
                      <a:pt x="99" y="98"/>
                    </a:lnTo>
                    <a:lnTo>
                      <a:pt x="103" y="65"/>
                    </a:lnTo>
                    <a:lnTo>
                      <a:pt x="105" y="32"/>
                    </a:lnTo>
                    <a:lnTo>
                      <a:pt x="10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03" name="Freeform 183"/>
              <p:cNvSpPr>
                <a:spLocks/>
              </p:cNvSpPr>
              <p:nvPr/>
            </p:nvSpPr>
            <p:spPr bwMode="auto">
              <a:xfrm>
                <a:off x="3522" y="1923"/>
                <a:ext cx="22" cy="50"/>
              </a:xfrm>
              <a:custGeom>
                <a:avLst/>
                <a:gdLst>
                  <a:gd name="T0" fmla="*/ 0 w 154"/>
                  <a:gd name="T1" fmla="*/ 0 h 346"/>
                  <a:gd name="T2" fmla="*/ 0 w 154"/>
                  <a:gd name="T3" fmla="*/ 1 h 346"/>
                  <a:gd name="T4" fmla="*/ 0 w 154"/>
                  <a:gd name="T5" fmla="*/ 1 h 346"/>
                  <a:gd name="T6" fmla="*/ 0 w 154"/>
                  <a:gd name="T7" fmla="*/ 1 h 346"/>
                  <a:gd name="T8" fmla="*/ 0 w 154"/>
                  <a:gd name="T9" fmla="*/ 1 h 346"/>
                  <a:gd name="T10" fmla="*/ 0 w 154"/>
                  <a:gd name="T11" fmla="*/ 1 h 346"/>
                  <a:gd name="T12" fmla="*/ 0 w 154"/>
                  <a:gd name="T13" fmla="*/ 1 h 346"/>
                  <a:gd name="T14" fmla="*/ 0 w 154"/>
                  <a:gd name="T15" fmla="*/ 1 h 346"/>
                  <a:gd name="T16" fmla="*/ 0 w 154"/>
                  <a:gd name="T17" fmla="*/ 1 h 346"/>
                  <a:gd name="T18" fmla="*/ 0 w 154"/>
                  <a:gd name="T19" fmla="*/ 1 h 346"/>
                  <a:gd name="T20" fmla="*/ 0 w 154"/>
                  <a:gd name="T21" fmla="*/ 1 h 346"/>
                  <a:gd name="T22" fmla="*/ 0 w 154"/>
                  <a:gd name="T23" fmla="*/ 1 h 346"/>
                  <a:gd name="T24" fmla="*/ 0 w 154"/>
                  <a:gd name="T25" fmla="*/ 1 h 346"/>
                  <a:gd name="T26" fmla="*/ 0 w 154"/>
                  <a:gd name="T27" fmla="*/ 1 h 346"/>
                  <a:gd name="T28" fmla="*/ 0 w 154"/>
                  <a:gd name="T29" fmla="*/ 1 h 346"/>
                  <a:gd name="T30" fmla="*/ 0 w 154"/>
                  <a:gd name="T31" fmla="*/ 0 h 346"/>
                  <a:gd name="T32" fmla="*/ 0 w 154"/>
                  <a:gd name="T33" fmla="*/ 0 h 346"/>
                  <a:gd name="T34" fmla="*/ 0 w 154"/>
                  <a:gd name="T35" fmla="*/ 0 h 346"/>
                  <a:gd name="T36" fmla="*/ 0 w 154"/>
                  <a:gd name="T37" fmla="*/ 0 h 346"/>
                  <a:gd name="T38" fmla="*/ 0 w 154"/>
                  <a:gd name="T39" fmla="*/ 0 h 346"/>
                  <a:gd name="T40" fmla="*/ 0 w 154"/>
                  <a:gd name="T41" fmla="*/ 0 h 346"/>
                  <a:gd name="T42" fmla="*/ 0 w 154"/>
                  <a:gd name="T43" fmla="*/ 0 h 346"/>
                  <a:gd name="T44" fmla="*/ 0 w 154"/>
                  <a:gd name="T45" fmla="*/ 0 h 346"/>
                  <a:gd name="T46" fmla="*/ 0 w 154"/>
                  <a:gd name="T47" fmla="*/ 0 h 346"/>
                  <a:gd name="T48" fmla="*/ 0 w 154"/>
                  <a:gd name="T49" fmla="*/ 0 h 3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4" h="346">
                    <a:moveTo>
                      <a:pt x="92" y="0"/>
                    </a:moveTo>
                    <a:lnTo>
                      <a:pt x="0" y="346"/>
                    </a:lnTo>
                    <a:lnTo>
                      <a:pt x="60" y="346"/>
                    </a:lnTo>
                    <a:lnTo>
                      <a:pt x="68" y="345"/>
                    </a:lnTo>
                    <a:lnTo>
                      <a:pt x="75" y="342"/>
                    </a:lnTo>
                    <a:lnTo>
                      <a:pt x="83" y="338"/>
                    </a:lnTo>
                    <a:lnTo>
                      <a:pt x="91" y="333"/>
                    </a:lnTo>
                    <a:lnTo>
                      <a:pt x="99" y="326"/>
                    </a:lnTo>
                    <a:lnTo>
                      <a:pt x="105" y="318"/>
                    </a:lnTo>
                    <a:lnTo>
                      <a:pt x="111" y="309"/>
                    </a:lnTo>
                    <a:lnTo>
                      <a:pt x="117" y="300"/>
                    </a:lnTo>
                    <a:lnTo>
                      <a:pt x="121" y="289"/>
                    </a:lnTo>
                    <a:lnTo>
                      <a:pt x="125" y="279"/>
                    </a:lnTo>
                    <a:lnTo>
                      <a:pt x="151" y="183"/>
                    </a:lnTo>
                    <a:lnTo>
                      <a:pt x="153" y="172"/>
                    </a:lnTo>
                    <a:lnTo>
                      <a:pt x="154" y="161"/>
                    </a:lnTo>
                    <a:lnTo>
                      <a:pt x="154" y="152"/>
                    </a:lnTo>
                    <a:lnTo>
                      <a:pt x="152" y="143"/>
                    </a:lnTo>
                    <a:lnTo>
                      <a:pt x="150" y="135"/>
                    </a:lnTo>
                    <a:lnTo>
                      <a:pt x="146" y="128"/>
                    </a:lnTo>
                    <a:lnTo>
                      <a:pt x="141" y="123"/>
                    </a:lnTo>
                    <a:lnTo>
                      <a:pt x="135" y="119"/>
                    </a:lnTo>
                    <a:lnTo>
                      <a:pt x="128" y="116"/>
                    </a:lnTo>
                    <a:lnTo>
                      <a:pt x="121" y="116"/>
                    </a:lnTo>
                    <a:lnTo>
                      <a:pt x="61"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04" name="Freeform 184"/>
              <p:cNvSpPr>
                <a:spLocks/>
              </p:cNvSpPr>
              <p:nvPr/>
            </p:nvSpPr>
            <p:spPr bwMode="auto">
              <a:xfrm>
                <a:off x="3465" y="1566"/>
                <a:ext cx="22" cy="49"/>
              </a:xfrm>
              <a:custGeom>
                <a:avLst/>
                <a:gdLst>
                  <a:gd name="T0" fmla="*/ 0 w 155"/>
                  <a:gd name="T1" fmla="*/ 0 h 345"/>
                  <a:gd name="T2" fmla="*/ 0 w 155"/>
                  <a:gd name="T3" fmla="*/ 1 h 345"/>
                  <a:gd name="T4" fmla="*/ 0 w 155"/>
                  <a:gd name="T5" fmla="*/ 1 h 345"/>
                  <a:gd name="T6" fmla="*/ 0 w 155"/>
                  <a:gd name="T7" fmla="*/ 1 h 345"/>
                  <a:gd name="T8" fmla="*/ 0 w 155"/>
                  <a:gd name="T9" fmla="*/ 1 h 345"/>
                  <a:gd name="T10" fmla="*/ 0 w 155"/>
                  <a:gd name="T11" fmla="*/ 1 h 345"/>
                  <a:gd name="T12" fmla="*/ 0 w 155"/>
                  <a:gd name="T13" fmla="*/ 1 h 345"/>
                  <a:gd name="T14" fmla="*/ 0 w 155"/>
                  <a:gd name="T15" fmla="*/ 1 h 345"/>
                  <a:gd name="T16" fmla="*/ 0 w 155"/>
                  <a:gd name="T17" fmla="*/ 1 h 345"/>
                  <a:gd name="T18" fmla="*/ 0 w 155"/>
                  <a:gd name="T19" fmla="*/ 1 h 345"/>
                  <a:gd name="T20" fmla="*/ 0 w 155"/>
                  <a:gd name="T21" fmla="*/ 1 h 345"/>
                  <a:gd name="T22" fmla="*/ 0 w 155"/>
                  <a:gd name="T23" fmla="*/ 1 h 345"/>
                  <a:gd name="T24" fmla="*/ 0 w 155"/>
                  <a:gd name="T25" fmla="*/ 1 h 345"/>
                  <a:gd name="T26" fmla="*/ 0 w 155"/>
                  <a:gd name="T27" fmla="*/ 1 h 345"/>
                  <a:gd name="T28" fmla="*/ 0 w 155"/>
                  <a:gd name="T29" fmla="*/ 0 h 345"/>
                  <a:gd name="T30" fmla="*/ 0 w 155"/>
                  <a:gd name="T31" fmla="*/ 0 h 345"/>
                  <a:gd name="T32" fmla="*/ 0 w 155"/>
                  <a:gd name="T33" fmla="*/ 0 h 345"/>
                  <a:gd name="T34" fmla="*/ 0 w 155"/>
                  <a:gd name="T35" fmla="*/ 0 h 345"/>
                  <a:gd name="T36" fmla="*/ 0 w 155"/>
                  <a:gd name="T37" fmla="*/ 0 h 345"/>
                  <a:gd name="T38" fmla="*/ 0 w 155"/>
                  <a:gd name="T39" fmla="*/ 0 h 345"/>
                  <a:gd name="T40" fmla="*/ 0 w 155"/>
                  <a:gd name="T41" fmla="*/ 0 h 345"/>
                  <a:gd name="T42" fmla="*/ 0 w 155"/>
                  <a:gd name="T43" fmla="*/ 0 h 345"/>
                  <a:gd name="T44" fmla="*/ 0 w 155"/>
                  <a:gd name="T45" fmla="*/ 0 h 345"/>
                  <a:gd name="T46" fmla="*/ 0 w 155"/>
                  <a:gd name="T47" fmla="*/ 0 h 345"/>
                  <a:gd name="T48" fmla="*/ 0 w 155"/>
                  <a:gd name="T49" fmla="*/ 0 h 34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5" h="345">
                    <a:moveTo>
                      <a:pt x="93" y="0"/>
                    </a:moveTo>
                    <a:lnTo>
                      <a:pt x="0" y="345"/>
                    </a:lnTo>
                    <a:lnTo>
                      <a:pt x="61" y="345"/>
                    </a:lnTo>
                    <a:lnTo>
                      <a:pt x="68" y="345"/>
                    </a:lnTo>
                    <a:lnTo>
                      <a:pt x="77" y="341"/>
                    </a:lnTo>
                    <a:lnTo>
                      <a:pt x="84" y="338"/>
                    </a:lnTo>
                    <a:lnTo>
                      <a:pt x="92" y="332"/>
                    </a:lnTo>
                    <a:lnTo>
                      <a:pt x="99" y="325"/>
                    </a:lnTo>
                    <a:lnTo>
                      <a:pt x="107" y="317"/>
                    </a:lnTo>
                    <a:lnTo>
                      <a:pt x="113" y="308"/>
                    </a:lnTo>
                    <a:lnTo>
                      <a:pt x="118" y="299"/>
                    </a:lnTo>
                    <a:lnTo>
                      <a:pt x="123" y="288"/>
                    </a:lnTo>
                    <a:lnTo>
                      <a:pt x="126" y="278"/>
                    </a:lnTo>
                    <a:lnTo>
                      <a:pt x="151" y="182"/>
                    </a:lnTo>
                    <a:lnTo>
                      <a:pt x="153" y="171"/>
                    </a:lnTo>
                    <a:lnTo>
                      <a:pt x="155" y="161"/>
                    </a:lnTo>
                    <a:lnTo>
                      <a:pt x="155" y="151"/>
                    </a:lnTo>
                    <a:lnTo>
                      <a:pt x="153" y="142"/>
                    </a:lnTo>
                    <a:lnTo>
                      <a:pt x="150" y="134"/>
                    </a:lnTo>
                    <a:lnTo>
                      <a:pt x="147" y="127"/>
                    </a:lnTo>
                    <a:lnTo>
                      <a:pt x="142" y="122"/>
                    </a:lnTo>
                    <a:lnTo>
                      <a:pt x="136" y="118"/>
                    </a:lnTo>
                    <a:lnTo>
                      <a:pt x="130" y="116"/>
                    </a:lnTo>
                    <a:lnTo>
                      <a:pt x="123" y="115"/>
                    </a:lnTo>
                    <a:lnTo>
                      <a:pt x="62"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05" name="Line 185"/>
              <p:cNvSpPr>
                <a:spLocks noChangeShapeType="1"/>
              </p:cNvSpPr>
              <p:nvPr/>
            </p:nvSpPr>
            <p:spPr bwMode="auto">
              <a:xfrm flipH="1">
                <a:off x="3493" y="1566"/>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06" name="Freeform 186"/>
              <p:cNvSpPr>
                <a:spLocks/>
              </p:cNvSpPr>
              <p:nvPr/>
            </p:nvSpPr>
            <p:spPr bwMode="auto">
              <a:xfrm>
                <a:off x="4022" y="1562"/>
                <a:ext cx="22" cy="50"/>
              </a:xfrm>
              <a:custGeom>
                <a:avLst/>
                <a:gdLst>
                  <a:gd name="T0" fmla="*/ 0 w 154"/>
                  <a:gd name="T1" fmla="*/ 0 h 346"/>
                  <a:gd name="T2" fmla="*/ 0 w 154"/>
                  <a:gd name="T3" fmla="*/ 1 h 346"/>
                  <a:gd name="T4" fmla="*/ 0 w 154"/>
                  <a:gd name="T5" fmla="*/ 1 h 346"/>
                  <a:gd name="T6" fmla="*/ 0 w 154"/>
                  <a:gd name="T7" fmla="*/ 1 h 346"/>
                  <a:gd name="T8" fmla="*/ 0 w 154"/>
                  <a:gd name="T9" fmla="*/ 1 h 346"/>
                  <a:gd name="T10" fmla="*/ 0 w 154"/>
                  <a:gd name="T11" fmla="*/ 1 h 346"/>
                  <a:gd name="T12" fmla="*/ 0 w 154"/>
                  <a:gd name="T13" fmla="*/ 1 h 346"/>
                  <a:gd name="T14" fmla="*/ 0 w 154"/>
                  <a:gd name="T15" fmla="*/ 1 h 346"/>
                  <a:gd name="T16" fmla="*/ 0 w 154"/>
                  <a:gd name="T17" fmla="*/ 1 h 346"/>
                  <a:gd name="T18" fmla="*/ 0 w 154"/>
                  <a:gd name="T19" fmla="*/ 1 h 346"/>
                  <a:gd name="T20" fmla="*/ 0 w 154"/>
                  <a:gd name="T21" fmla="*/ 1 h 346"/>
                  <a:gd name="T22" fmla="*/ 0 w 154"/>
                  <a:gd name="T23" fmla="*/ 1 h 346"/>
                  <a:gd name="T24" fmla="*/ 0 w 154"/>
                  <a:gd name="T25" fmla="*/ 1 h 346"/>
                  <a:gd name="T26" fmla="*/ 0 w 154"/>
                  <a:gd name="T27" fmla="*/ 1 h 346"/>
                  <a:gd name="T28" fmla="*/ 0 w 154"/>
                  <a:gd name="T29" fmla="*/ 1 h 346"/>
                  <a:gd name="T30" fmla="*/ 0 w 154"/>
                  <a:gd name="T31" fmla="*/ 0 h 346"/>
                  <a:gd name="T32" fmla="*/ 0 w 154"/>
                  <a:gd name="T33" fmla="*/ 0 h 346"/>
                  <a:gd name="T34" fmla="*/ 0 w 154"/>
                  <a:gd name="T35" fmla="*/ 0 h 346"/>
                  <a:gd name="T36" fmla="*/ 0 w 154"/>
                  <a:gd name="T37" fmla="*/ 0 h 346"/>
                  <a:gd name="T38" fmla="*/ 0 w 154"/>
                  <a:gd name="T39" fmla="*/ 0 h 346"/>
                  <a:gd name="T40" fmla="*/ 0 w 154"/>
                  <a:gd name="T41" fmla="*/ 0 h 346"/>
                  <a:gd name="T42" fmla="*/ 0 w 154"/>
                  <a:gd name="T43" fmla="*/ 0 h 346"/>
                  <a:gd name="T44" fmla="*/ 0 w 154"/>
                  <a:gd name="T45" fmla="*/ 0 h 346"/>
                  <a:gd name="T46" fmla="*/ 0 w 154"/>
                  <a:gd name="T47" fmla="*/ 0 h 346"/>
                  <a:gd name="T48" fmla="*/ 0 w 154"/>
                  <a:gd name="T49" fmla="*/ 0 h 3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4" h="346">
                    <a:moveTo>
                      <a:pt x="92" y="0"/>
                    </a:moveTo>
                    <a:lnTo>
                      <a:pt x="0" y="346"/>
                    </a:lnTo>
                    <a:lnTo>
                      <a:pt x="60" y="346"/>
                    </a:lnTo>
                    <a:lnTo>
                      <a:pt x="68" y="345"/>
                    </a:lnTo>
                    <a:lnTo>
                      <a:pt x="75" y="343"/>
                    </a:lnTo>
                    <a:lnTo>
                      <a:pt x="84" y="339"/>
                    </a:lnTo>
                    <a:lnTo>
                      <a:pt x="91" y="333"/>
                    </a:lnTo>
                    <a:lnTo>
                      <a:pt x="99" y="326"/>
                    </a:lnTo>
                    <a:lnTo>
                      <a:pt x="106" y="318"/>
                    </a:lnTo>
                    <a:lnTo>
                      <a:pt x="111" y="310"/>
                    </a:lnTo>
                    <a:lnTo>
                      <a:pt x="118" y="299"/>
                    </a:lnTo>
                    <a:lnTo>
                      <a:pt x="122" y="290"/>
                    </a:lnTo>
                    <a:lnTo>
                      <a:pt x="125" y="279"/>
                    </a:lnTo>
                    <a:lnTo>
                      <a:pt x="151" y="183"/>
                    </a:lnTo>
                    <a:lnTo>
                      <a:pt x="153" y="172"/>
                    </a:lnTo>
                    <a:lnTo>
                      <a:pt x="154" y="162"/>
                    </a:lnTo>
                    <a:lnTo>
                      <a:pt x="154" y="152"/>
                    </a:lnTo>
                    <a:lnTo>
                      <a:pt x="153" y="144"/>
                    </a:lnTo>
                    <a:lnTo>
                      <a:pt x="150" y="135"/>
                    </a:lnTo>
                    <a:lnTo>
                      <a:pt x="147" y="129"/>
                    </a:lnTo>
                    <a:lnTo>
                      <a:pt x="141" y="122"/>
                    </a:lnTo>
                    <a:lnTo>
                      <a:pt x="136" y="119"/>
                    </a:lnTo>
                    <a:lnTo>
                      <a:pt x="130" y="116"/>
                    </a:lnTo>
                    <a:lnTo>
                      <a:pt x="122" y="115"/>
                    </a:lnTo>
                    <a:lnTo>
                      <a:pt x="61"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07" name="Line 187"/>
              <p:cNvSpPr>
                <a:spLocks noChangeShapeType="1"/>
              </p:cNvSpPr>
              <p:nvPr/>
            </p:nvSpPr>
            <p:spPr bwMode="auto">
              <a:xfrm flipH="1">
                <a:off x="4051" y="1564"/>
                <a:ext cx="5"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08" name="Line 188"/>
              <p:cNvSpPr>
                <a:spLocks noChangeShapeType="1"/>
              </p:cNvSpPr>
              <p:nvPr/>
            </p:nvSpPr>
            <p:spPr bwMode="auto">
              <a:xfrm flipH="1">
                <a:off x="4061" y="1564"/>
                <a:ext cx="5"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09" name="Freeform 189"/>
              <p:cNvSpPr>
                <a:spLocks/>
              </p:cNvSpPr>
              <p:nvPr/>
            </p:nvSpPr>
            <p:spPr bwMode="auto">
              <a:xfrm>
                <a:off x="3435" y="1426"/>
                <a:ext cx="22" cy="23"/>
              </a:xfrm>
              <a:custGeom>
                <a:avLst/>
                <a:gdLst>
                  <a:gd name="T0" fmla="*/ 0 w 153"/>
                  <a:gd name="T1" fmla="*/ 0 h 155"/>
                  <a:gd name="T2" fmla="*/ 0 w 153"/>
                  <a:gd name="T3" fmla="*/ 0 h 155"/>
                  <a:gd name="T4" fmla="*/ 0 w 153"/>
                  <a:gd name="T5" fmla="*/ 0 h 155"/>
                  <a:gd name="T6" fmla="*/ 0 w 153"/>
                  <a:gd name="T7" fmla="*/ 0 h 155"/>
                  <a:gd name="T8" fmla="*/ 0 w 153"/>
                  <a:gd name="T9" fmla="*/ 0 h 155"/>
                  <a:gd name="T10" fmla="*/ 0 w 153"/>
                  <a:gd name="T11" fmla="*/ 0 h 155"/>
                  <a:gd name="T12" fmla="*/ 0 w 153"/>
                  <a:gd name="T13" fmla="*/ 0 h 155"/>
                  <a:gd name="T14" fmla="*/ 0 w 153"/>
                  <a:gd name="T15" fmla="*/ 0 h 155"/>
                  <a:gd name="T16" fmla="*/ 0 w 153"/>
                  <a:gd name="T17" fmla="*/ 0 h 155"/>
                  <a:gd name="T18" fmla="*/ 0 w 153"/>
                  <a:gd name="T19" fmla="*/ 0 h 155"/>
                  <a:gd name="T20" fmla="*/ 0 w 153"/>
                  <a:gd name="T21" fmla="*/ 0 h 155"/>
                  <a:gd name="T22" fmla="*/ 0 w 153"/>
                  <a:gd name="T23" fmla="*/ 0 h 155"/>
                  <a:gd name="T24" fmla="*/ 0 w 153"/>
                  <a:gd name="T25" fmla="*/ 0 h 155"/>
                  <a:gd name="T26" fmla="*/ 0 w 153"/>
                  <a:gd name="T27" fmla="*/ 0 h 155"/>
                  <a:gd name="T28" fmla="*/ 0 w 153"/>
                  <a:gd name="T29" fmla="*/ 0 h 155"/>
                  <a:gd name="T30" fmla="*/ 0 w 153"/>
                  <a:gd name="T31" fmla="*/ 0 h 155"/>
                  <a:gd name="T32" fmla="*/ 0 w 153"/>
                  <a:gd name="T33" fmla="*/ 0 h 155"/>
                  <a:gd name="T34" fmla="*/ 0 w 153"/>
                  <a:gd name="T35" fmla="*/ 0 h 155"/>
                  <a:gd name="T36" fmla="*/ 0 w 153"/>
                  <a:gd name="T37" fmla="*/ 0 h 155"/>
                  <a:gd name="T38" fmla="*/ 0 w 153"/>
                  <a:gd name="T39" fmla="*/ 0 h 155"/>
                  <a:gd name="T40" fmla="*/ 0 w 153"/>
                  <a:gd name="T41" fmla="*/ 0 h 155"/>
                  <a:gd name="T42" fmla="*/ 0 w 153"/>
                  <a:gd name="T43" fmla="*/ 0 h 155"/>
                  <a:gd name="T44" fmla="*/ 0 w 153"/>
                  <a:gd name="T45" fmla="*/ 0 h 155"/>
                  <a:gd name="T46" fmla="*/ 0 w 153"/>
                  <a:gd name="T47" fmla="*/ 0 h 155"/>
                  <a:gd name="T48" fmla="*/ 0 w 153"/>
                  <a:gd name="T49" fmla="*/ 0 h 155"/>
                  <a:gd name="T50" fmla="*/ 0 w 153"/>
                  <a:gd name="T51" fmla="*/ 0 h 155"/>
                  <a:gd name="T52" fmla="*/ 0 w 153"/>
                  <a:gd name="T53" fmla="*/ 0 h 155"/>
                  <a:gd name="T54" fmla="*/ 0 w 153"/>
                  <a:gd name="T55" fmla="*/ 0 h 155"/>
                  <a:gd name="T56" fmla="*/ 0 w 153"/>
                  <a:gd name="T57" fmla="*/ 0 h 155"/>
                  <a:gd name="T58" fmla="*/ 0 w 153"/>
                  <a:gd name="T59" fmla="*/ 0 h 155"/>
                  <a:gd name="T60" fmla="*/ 0 w 153"/>
                  <a:gd name="T61" fmla="*/ 0 h 155"/>
                  <a:gd name="T62" fmla="*/ 0 w 153"/>
                  <a:gd name="T63" fmla="*/ 0 h 155"/>
                  <a:gd name="T64" fmla="*/ 0 w 153"/>
                  <a:gd name="T65" fmla="*/ 0 h 155"/>
                  <a:gd name="T66" fmla="*/ 0 w 153"/>
                  <a:gd name="T67" fmla="*/ 0 h 155"/>
                  <a:gd name="T68" fmla="*/ 0 w 153"/>
                  <a:gd name="T69" fmla="*/ 0 h 155"/>
                  <a:gd name="T70" fmla="*/ 0 w 153"/>
                  <a:gd name="T71" fmla="*/ 0 h 155"/>
                  <a:gd name="T72" fmla="*/ 0 w 153"/>
                  <a:gd name="T73" fmla="*/ 0 h 1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5">
                    <a:moveTo>
                      <a:pt x="153" y="77"/>
                    </a:moveTo>
                    <a:lnTo>
                      <a:pt x="152" y="64"/>
                    </a:lnTo>
                    <a:lnTo>
                      <a:pt x="148" y="51"/>
                    </a:lnTo>
                    <a:lnTo>
                      <a:pt x="142" y="39"/>
                    </a:lnTo>
                    <a:lnTo>
                      <a:pt x="135" y="28"/>
                    </a:lnTo>
                    <a:lnTo>
                      <a:pt x="125" y="18"/>
                    </a:lnTo>
                    <a:lnTo>
                      <a:pt x="115" y="11"/>
                    </a:lnTo>
                    <a:lnTo>
                      <a:pt x="102" y="6"/>
                    </a:lnTo>
                    <a:lnTo>
                      <a:pt x="89" y="1"/>
                    </a:lnTo>
                    <a:lnTo>
                      <a:pt x="76" y="0"/>
                    </a:lnTo>
                    <a:lnTo>
                      <a:pt x="62" y="1"/>
                    </a:lnTo>
                    <a:lnTo>
                      <a:pt x="50" y="6"/>
                    </a:lnTo>
                    <a:lnTo>
                      <a:pt x="38" y="11"/>
                    </a:lnTo>
                    <a:lnTo>
                      <a:pt x="26" y="18"/>
                    </a:lnTo>
                    <a:lnTo>
                      <a:pt x="17" y="28"/>
                    </a:lnTo>
                    <a:lnTo>
                      <a:pt x="9" y="39"/>
                    </a:lnTo>
                    <a:lnTo>
                      <a:pt x="4" y="51"/>
                    </a:lnTo>
                    <a:lnTo>
                      <a:pt x="1" y="64"/>
                    </a:lnTo>
                    <a:lnTo>
                      <a:pt x="0" y="77"/>
                    </a:lnTo>
                    <a:lnTo>
                      <a:pt x="1" y="91"/>
                    </a:lnTo>
                    <a:lnTo>
                      <a:pt x="4" y="104"/>
                    </a:lnTo>
                    <a:lnTo>
                      <a:pt x="9" y="115"/>
                    </a:lnTo>
                    <a:lnTo>
                      <a:pt x="17" y="127"/>
                    </a:lnTo>
                    <a:lnTo>
                      <a:pt x="26" y="137"/>
                    </a:lnTo>
                    <a:lnTo>
                      <a:pt x="38" y="144"/>
                    </a:lnTo>
                    <a:lnTo>
                      <a:pt x="50" y="149"/>
                    </a:lnTo>
                    <a:lnTo>
                      <a:pt x="62" y="152"/>
                    </a:lnTo>
                    <a:lnTo>
                      <a:pt x="76" y="155"/>
                    </a:lnTo>
                    <a:lnTo>
                      <a:pt x="89" y="152"/>
                    </a:lnTo>
                    <a:lnTo>
                      <a:pt x="102" y="149"/>
                    </a:lnTo>
                    <a:lnTo>
                      <a:pt x="115" y="144"/>
                    </a:lnTo>
                    <a:lnTo>
                      <a:pt x="125" y="137"/>
                    </a:lnTo>
                    <a:lnTo>
                      <a:pt x="135" y="127"/>
                    </a:lnTo>
                    <a:lnTo>
                      <a:pt x="142" y="115"/>
                    </a:lnTo>
                    <a:lnTo>
                      <a:pt x="148" y="104"/>
                    </a:lnTo>
                    <a:lnTo>
                      <a:pt x="152" y="91"/>
                    </a:lnTo>
                    <a:lnTo>
                      <a:pt x="153"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10" name="Freeform 190"/>
              <p:cNvSpPr>
                <a:spLocks/>
              </p:cNvSpPr>
              <p:nvPr/>
            </p:nvSpPr>
            <p:spPr bwMode="auto">
              <a:xfrm>
                <a:off x="3435" y="1884"/>
                <a:ext cx="22" cy="22"/>
              </a:xfrm>
              <a:custGeom>
                <a:avLst/>
                <a:gdLst>
                  <a:gd name="T0" fmla="*/ 0 w 153"/>
                  <a:gd name="T1" fmla="*/ 0 h 153"/>
                  <a:gd name="T2" fmla="*/ 0 w 153"/>
                  <a:gd name="T3" fmla="*/ 0 h 153"/>
                  <a:gd name="T4" fmla="*/ 0 w 153"/>
                  <a:gd name="T5" fmla="*/ 0 h 153"/>
                  <a:gd name="T6" fmla="*/ 0 w 153"/>
                  <a:gd name="T7" fmla="*/ 0 h 153"/>
                  <a:gd name="T8" fmla="*/ 0 w 153"/>
                  <a:gd name="T9" fmla="*/ 0 h 153"/>
                  <a:gd name="T10" fmla="*/ 0 w 153"/>
                  <a:gd name="T11" fmla="*/ 0 h 153"/>
                  <a:gd name="T12" fmla="*/ 0 w 153"/>
                  <a:gd name="T13" fmla="*/ 0 h 153"/>
                  <a:gd name="T14" fmla="*/ 0 w 153"/>
                  <a:gd name="T15" fmla="*/ 0 h 153"/>
                  <a:gd name="T16" fmla="*/ 0 w 153"/>
                  <a:gd name="T17" fmla="*/ 0 h 153"/>
                  <a:gd name="T18" fmla="*/ 0 w 153"/>
                  <a:gd name="T19" fmla="*/ 0 h 153"/>
                  <a:gd name="T20" fmla="*/ 0 w 153"/>
                  <a:gd name="T21" fmla="*/ 0 h 153"/>
                  <a:gd name="T22" fmla="*/ 0 w 153"/>
                  <a:gd name="T23" fmla="*/ 0 h 153"/>
                  <a:gd name="T24" fmla="*/ 0 w 153"/>
                  <a:gd name="T25" fmla="*/ 0 h 153"/>
                  <a:gd name="T26" fmla="*/ 0 w 153"/>
                  <a:gd name="T27" fmla="*/ 0 h 153"/>
                  <a:gd name="T28" fmla="*/ 0 w 153"/>
                  <a:gd name="T29" fmla="*/ 0 h 153"/>
                  <a:gd name="T30" fmla="*/ 0 w 153"/>
                  <a:gd name="T31" fmla="*/ 0 h 153"/>
                  <a:gd name="T32" fmla="*/ 0 w 153"/>
                  <a:gd name="T33" fmla="*/ 0 h 153"/>
                  <a:gd name="T34" fmla="*/ 0 w 153"/>
                  <a:gd name="T35" fmla="*/ 0 h 153"/>
                  <a:gd name="T36" fmla="*/ 0 w 153"/>
                  <a:gd name="T37" fmla="*/ 0 h 153"/>
                  <a:gd name="T38" fmla="*/ 0 w 153"/>
                  <a:gd name="T39" fmla="*/ 0 h 153"/>
                  <a:gd name="T40" fmla="*/ 0 w 153"/>
                  <a:gd name="T41" fmla="*/ 0 h 153"/>
                  <a:gd name="T42" fmla="*/ 0 w 153"/>
                  <a:gd name="T43" fmla="*/ 0 h 153"/>
                  <a:gd name="T44" fmla="*/ 0 w 153"/>
                  <a:gd name="T45" fmla="*/ 0 h 153"/>
                  <a:gd name="T46" fmla="*/ 0 w 153"/>
                  <a:gd name="T47" fmla="*/ 0 h 153"/>
                  <a:gd name="T48" fmla="*/ 0 w 153"/>
                  <a:gd name="T49" fmla="*/ 0 h 153"/>
                  <a:gd name="T50" fmla="*/ 0 w 153"/>
                  <a:gd name="T51" fmla="*/ 0 h 153"/>
                  <a:gd name="T52" fmla="*/ 0 w 153"/>
                  <a:gd name="T53" fmla="*/ 0 h 153"/>
                  <a:gd name="T54" fmla="*/ 0 w 153"/>
                  <a:gd name="T55" fmla="*/ 0 h 153"/>
                  <a:gd name="T56" fmla="*/ 0 w 153"/>
                  <a:gd name="T57" fmla="*/ 0 h 153"/>
                  <a:gd name="T58" fmla="*/ 0 w 153"/>
                  <a:gd name="T59" fmla="*/ 0 h 153"/>
                  <a:gd name="T60" fmla="*/ 0 w 153"/>
                  <a:gd name="T61" fmla="*/ 0 h 153"/>
                  <a:gd name="T62" fmla="*/ 0 w 153"/>
                  <a:gd name="T63" fmla="*/ 0 h 153"/>
                  <a:gd name="T64" fmla="*/ 0 w 153"/>
                  <a:gd name="T65" fmla="*/ 0 h 153"/>
                  <a:gd name="T66" fmla="*/ 0 w 153"/>
                  <a:gd name="T67" fmla="*/ 0 h 153"/>
                  <a:gd name="T68" fmla="*/ 0 w 153"/>
                  <a:gd name="T69" fmla="*/ 0 h 153"/>
                  <a:gd name="T70" fmla="*/ 0 w 153"/>
                  <a:gd name="T71" fmla="*/ 0 h 153"/>
                  <a:gd name="T72" fmla="*/ 0 w 153"/>
                  <a:gd name="T73" fmla="*/ 0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3" h="153">
                    <a:moveTo>
                      <a:pt x="153" y="77"/>
                    </a:moveTo>
                    <a:lnTo>
                      <a:pt x="152" y="63"/>
                    </a:lnTo>
                    <a:lnTo>
                      <a:pt x="148" y="50"/>
                    </a:lnTo>
                    <a:lnTo>
                      <a:pt x="142" y="38"/>
                    </a:lnTo>
                    <a:lnTo>
                      <a:pt x="135" y="28"/>
                    </a:lnTo>
                    <a:lnTo>
                      <a:pt x="125" y="18"/>
                    </a:lnTo>
                    <a:lnTo>
                      <a:pt x="115" y="10"/>
                    </a:lnTo>
                    <a:lnTo>
                      <a:pt x="102" y="4"/>
                    </a:lnTo>
                    <a:lnTo>
                      <a:pt x="89" y="1"/>
                    </a:lnTo>
                    <a:lnTo>
                      <a:pt x="76" y="0"/>
                    </a:lnTo>
                    <a:lnTo>
                      <a:pt x="62" y="1"/>
                    </a:lnTo>
                    <a:lnTo>
                      <a:pt x="50" y="4"/>
                    </a:lnTo>
                    <a:lnTo>
                      <a:pt x="38" y="10"/>
                    </a:lnTo>
                    <a:lnTo>
                      <a:pt x="26" y="18"/>
                    </a:lnTo>
                    <a:lnTo>
                      <a:pt x="17" y="28"/>
                    </a:lnTo>
                    <a:lnTo>
                      <a:pt x="9" y="38"/>
                    </a:lnTo>
                    <a:lnTo>
                      <a:pt x="4" y="50"/>
                    </a:lnTo>
                    <a:lnTo>
                      <a:pt x="1" y="63"/>
                    </a:lnTo>
                    <a:lnTo>
                      <a:pt x="0" y="77"/>
                    </a:lnTo>
                    <a:lnTo>
                      <a:pt x="1" y="89"/>
                    </a:lnTo>
                    <a:lnTo>
                      <a:pt x="4" y="103"/>
                    </a:lnTo>
                    <a:lnTo>
                      <a:pt x="9" y="115"/>
                    </a:lnTo>
                    <a:lnTo>
                      <a:pt x="17" y="126"/>
                    </a:lnTo>
                    <a:lnTo>
                      <a:pt x="26" y="135"/>
                    </a:lnTo>
                    <a:lnTo>
                      <a:pt x="38" y="143"/>
                    </a:lnTo>
                    <a:lnTo>
                      <a:pt x="50" y="149"/>
                    </a:lnTo>
                    <a:lnTo>
                      <a:pt x="62" y="152"/>
                    </a:lnTo>
                    <a:lnTo>
                      <a:pt x="76" y="153"/>
                    </a:lnTo>
                    <a:lnTo>
                      <a:pt x="89" y="152"/>
                    </a:lnTo>
                    <a:lnTo>
                      <a:pt x="102" y="149"/>
                    </a:lnTo>
                    <a:lnTo>
                      <a:pt x="115" y="143"/>
                    </a:lnTo>
                    <a:lnTo>
                      <a:pt x="125" y="135"/>
                    </a:lnTo>
                    <a:lnTo>
                      <a:pt x="135" y="126"/>
                    </a:lnTo>
                    <a:lnTo>
                      <a:pt x="142" y="115"/>
                    </a:lnTo>
                    <a:lnTo>
                      <a:pt x="148" y="103"/>
                    </a:lnTo>
                    <a:lnTo>
                      <a:pt x="152" y="89"/>
                    </a:lnTo>
                    <a:lnTo>
                      <a:pt x="153" y="77"/>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11" name="Line 191"/>
              <p:cNvSpPr>
                <a:spLocks noChangeShapeType="1"/>
              </p:cNvSpPr>
              <p:nvPr/>
            </p:nvSpPr>
            <p:spPr bwMode="auto">
              <a:xfrm>
                <a:off x="3446" y="1449"/>
                <a:ext cx="0" cy="4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12" name="Line 192"/>
              <p:cNvSpPr>
                <a:spLocks noChangeShapeType="1"/>
              </p:cNvSpPr>
              <p:nvPr/>
            </p:nvSpPr>
            <p:spPr bwMode="auto">
              <a:xfrm>
                <a:off x="3457" y="1437"/>
                <a:ext cx="4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13" name="Line 193"/>
              <p:cNvSpPr>
                <a:spLocks noChangeShapeType="1"/>
              </p:cNvSpPr>
              <p:nvPr/>
            </p:nvSpPr>
            <p:spPr bwMode="auto">
              <a:xfrm>
                <a:off x="3457" y="1895"/>
                <a:ext cx="4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14" name="Line 194"/>
              <p:cNvSpPr>
                <a:spLocks noChangeShapeType="1"/>
              </p:cNvSpPr>
              <p:nvPr/>
            </p:nvSpPr>
            <p:spPr bwMode="auto">
              <a:xfrm>
                <a:off x="3523" y="1895"/>
                <a:ext cx="2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15" name="Line 195"/>
              <p:cNvSpPr>
                <a:spLocks noChangeShapeType="1"/>
              </p:cNvSpPr>
              <p:nvPr/>
            </p:nvSpPr>
            <p:spPr bwMode="auto">
              <a:xfrm>
                <a:off x="3819" y="1712"/>
                <a:ext cx="248" cy="2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16" name="Line 196"/>
              <p:cNvSpPr>
                <a:spLocks noChangeShapeType="1"/>
              </p:cNvSpPr>
              <p:nvPr/>
            </p:nvSpPr>
            <p:spPr bwMode="auto">
              <a:xfrm>
                <a:off x="3819" y="1895"/>
                <a:ext cx="1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17" name="Line 197"/>
              <p:cNvSpPr>
                <a:spLocks noChangeShapeType="1"/>
              </p:cNvSpPr>
              <p:nvPr/>
            </p:nvSpPr>
            <p:spPr bwMode="auto">
              <a:xfrm flipV="1">
                <a:off x="4002" y="1610"/>
                <a:ext cx="0" cy="2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18" name="Line 198"/>
              <p:cNvSpPr>
                <a:spLocks noChangeShapeType="1"/>
              </p:cNvSpPr>
              <p:nvPr/>
            </p:nvSpPr>
            <p:spPr bwMode="auto">
              <a:xfrm flipV="1">
                <a:off x="4002" y="1449"/>
                <a:ext cx="0" cy="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19" name="Freeform 199"/>
              <p:cNvSpPr>
                <a:spLocks/>
              </p:cNvSpPr>
              <p:nvPr/>
            </p:nvSpPr>
            <p:spPr bwMode="auto">
              <a:xfrm>
                <a:off x="4020" y="1363"/>
                <a:ext cx="15" cy="57"/>
              </a:xfrm>
              <a:custGeom>
                <a:avLst/>
                <a:gdLst>
                  <a:gd name="T0" fmla="*/ 0 w 106"/>
                  <a:gd name="T1" fmla="*/ 0 h 398"/>
                  <a:gd name="T2" fmla="*/ 0 w 106"/>
                  <a:gd name="T3" fmla="*/ 0 h 398"/>
                  <a:gd name="T4" fmla="*/ 0 w 106"/>
                  <a:gd name="T5" fmla="*/ 0 h 398"/>
                  <a:gd name="T6" fmla="*/ 0 w 106"/>
                  <a:gd name="T7" fmla="*/ 0 h 398"/>
                  <a:gd name="T8" fmla="*/ 0 w 106"/>
                  <a:gd name="T9" fmla="*/ 0 h 398"/>
                  <a:gd name="T10" fmla="*/ 0 w 106"/>
                  <a:gd name="T11" fmla="*/ 0 h 398"/>
                  <a:gd name="T12" fmla="*/ 0 w 106"/>
                  <a:gd name="T13" fmla="*/ 1 h 398"/>
                  <a:gd name="T14" fmla="*/ 0 w 106"/>
                  <a:gd name="T15" fmla="*/ 1 h 398"/>
                  <a:gd name="T16" fmla="*/ 0 w 106"/>
                  <a:gd name="T17" fmla="*/ 1 h 398"/>
                  <a:gd name="T18" fmla="*/ 0 w 106"/>
                  <a:gd name="T19" fmla="*/ 1 h 398"/>
                  <a:gd name="T20" fmla="*/ 0 w 106"/>
                  <a:gd name="T21" fmla="*/ 1 h 398"/>
                  <a:gd name="T22" fmla="*/ 0 w 106"/>
                  <a:gd name="T23" fmla="*/ 1 h 398"/>
                  <a:gd name="T24" fmla="*/ 0 w 106"/>
                  <a:gd name="T25" fmla="*/ 1 h 3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6" h="398">
                    <a:moveTo>
                      <a:pt x="106" y="0"/>
                    </a:moveTo>
                    <a:lnTo>
                      <a:pt x="90" y="32"/>
                    </a:lnTo>
                    <a:lnTo>
                      <a:pt x="75" y="65"/>
                    </a:lnTo>
                    <a:lnTo>
                      <a:pt x="61" y="98"/>
                    </a:lnTo>
                    <a:lnTo>
                      <a:pt x="49" y="131"/>
                    </a:lnTo>
                    <a:lnTo>
                      <a:pt x="38" y="165"/>
                    </a:lnTo>
                    <a:lnTo>
                      <a:pt x="27" y="199"/>
                    </a:lnTo>
                    <a:lnTo>
                      <a:pt x="20" y="232"/>
                    </a:lnTo>
                    <a:lnTo>
                      <a:pt x="12" y="267"/>
                    </a:lnTo>
                    <a:lnTo>
                      <a:pt x="7" y="300"/>
                    </a:lnTo>
                    <a:lnTo>
                      <a:pt x="3" y="333"/>
                    </a:lnTo>
                    <a:lnTo>
                      <a:pt x="1" y="366"/>
                    </a:lnTo>
                    <a:lnTo>
                      <a:pt x="0" y="3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20" name="Freeform 200"/>
              <p:cNvSpPr>
                <a:spLocks/>
              </p:cNvSpPr>
              <p:nvPr/>
            </p:nvSpPr>
            <p:spPr bwMode="auto">
              <a:xfrm>
                <a:off x="4074" y="1363"/>
                <a:ext cx="15" cy="57"/>
              </a:xfrm>
              <a:custGeom>
                <a:avLst/>
                <a:gdLst>
                  <a:gd name="T0" fmla="*/ 0 w 106"/>
                  <a:gd name="T1" fmla="*/ 1 h 398"/>
                  <a:gd name="T2" fmla="*/ 0 w 106"/>
                  <a:gd name="T3" fmla="*/ 1 h 398"/>
                  <a:gd name="T4" fmla="*/ 0 w 106"/>
                  <a:gd name="T5" fmla="*/ 1 h 398"/>
                  <a:gd name="T6" fmla="*/ 0 w 106"/>
                  <a:gd name="T7" fmla="*/ 1 h 398"/>
                  <a:gd name="T8" fmla="*/ 0 w 106"/>
                  <a:gd name="T9" fmla="*/ 1 h 398"/>
                  <a:gd name="T10" fmla="*/ 0 w 106"/>
                  <a:gd name="T11" fmla="*/ 1 h 398"/>
                  <a:gd name="T12" fmla="*/ 0 w 106"/>
                  <a:gd name="T13" fmla="*/ 1 h 398"/>
                  <a:gd name="T14" fmla="*/ 0 w 106"/>
                  <a:gd name="T15" fmla="*/ 0 h 398"/>
                  <a:gd name="T16" fmla="*/ 0 w 106"/>
                  <a:gd name="T17" fmla="*/ 0 h 398"/>
                  <a:gd name="T18" fmla="*/ 0 w 106"/>
                  <a:gd name="T19" fmla="*/ 0 h 398"/>
                  <a:gd name="T20" fmla="*/ 0 w 106"/>
                  <a:gd name="T21" fmla="*/ 0 h 398"/>
                  <a:gd name="T22" fmla="*/ 0 w 106"/>
                  <a:gd name="T23" fmla="*/ 0 h 398"/>
                  <a:gd name="T24" fmla="*/ 0 w 106"/>
                  <a:gd name="T25" fmla="*/ 0 h 3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6" h="398">
                    <a:moveTo>
                      <a:pt x="0" y="398"/>
                    </a:moveTo>
                    <a:lnTo>
                      <a:pt x="16" y="366"/>
                    </a:lnTo>
                    <a:lnTo>
                      <a:pt x="31" y="333"/>
                    </a:lnTo>
                    <a:lnTo>
                      <a:pt x="44" y="300"/>
                    </a:lnTo>
                    <a:lnTo>
                      <a:pt x="57" y="267"/>
                    </a:lnTo>
                    <a:lnTo>
                      <a:pt x="69" y="232"/>
                    </a:lnTo>
                    <a:lnTo>
                      <a:pt x="78" y="199"/>
                    </a:lnTo>
                    <a:lnTo>
                      <a:pt x="87" y="165"/>
                    </a:lnTo>
                    <a:lnTo>
                      <a:pt x="93" y="131"/>
                    </a:lnTo>
                    <a:lnTo>
                      <a:pt x="99" y="98"/>
                    </a:lnTo>
                    <a:lnTo>
                      <a:pt x="103" y="65"/>
                    </a:lnTo>
                    <a:lnTo>
                      <a:pt x="105" y="32"/>
                    </a:lnTo>
                    <a:lnTo>
                      <a:pt x="10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21" name="Line 201"/>
              <p:cNvSpPr>
                <a:spLocks noChangeShapeType="1"/>
              </p:cNvSpPr>
              <p:nvPr/>
            </p:nvSpPr>
            <p:spPr bwMode="auto">
              <a:xfrm flipV="1">
                <a:off x="2519" y="1728"/>
                <a:ext cx="10"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22" name="Line 202"/>
              <p:cNvSpPr>
                <a:spLocks noChangeShapeType="1"/>
              </p:cNvSpPr>
              <p:nvPr/>
            </p:nvSpPr>
            <p:spPr bwMode="auto">
              <a:xfrm>
                <a:off x="2523" y="1728"/>
                <a:ext cx="3"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23" name="Line 203"/>
              <p:cNvSpPr>
                <a:spLocks noChangeShapeType="1"/>
              </p:cNvSpPr>
              <p:nvPr/>
            </p:nvSpPr>
            <p:spPr bwMode="auto">
              <a:xfrm flipH="1">
                <a:off x="2505" y="1740"/>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24" name="Freeform 204"/>
              <p:cNvSpPr>
                <a:spLocks/>
              </p:cNvSpPr>
              <p:nvPr/>
            </p:nvSpPr>
            <p:spPr bwMode="auto">
              <a:xfrm>
                <a:off x="2502" y="1733"/>
                <a:ext cx="3" cy="7"/>
              </a:xfrm>
              <a:custGeom>
                <a:avLst/>
                <a:gdLst>
                  <a:gd name="T0" fmla="*/ 0 w 22"/>
                  <a:gd name="T1" fmla="*/ 0 h 47"/>
                  <a:gd name="T2" fmla="*/ 0 w 22"/>
                  <a:gd name="T3" fmla="*/ 0 h 47"/>
                  <a:gd name="T4" fmla="*/ 0 w 22"/>
                  <a:gd name="T5" fmla="*/ 0 h 47"/>
                  <a:gd name="T6" fmla="*/ 0 w 22"/>
                  <a:gd name="T7" fmla="*/ 0 h 47"/>
                  <a:gd name="T8" fmla="*/ 0 w 22"/>
                  <a:gd name="T9" fmla="*/ 0 h 47"/>
                  <a:gd name="T10" fmla="*/ 0 w 22"/>
                  <a:gd name="T11" fmla="*/ 0 h 47"/>
                  <a:gd name="T12" fmla="*/ 0 w 22"/>
                  <a:gd name="T13" fmla="*/ 0 h 47"/>
                  <a:gd name="T14" fmla="*/ 0 w 22"/>
                  <a:gd name="T15" fmla="*/ 0 h 47"/>
                  <a:gd name="T16" fmla="*/ 0 w 22"/>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47">
                    <a:moveTo>
                      <a:pt x="2" y="0"/>
                    </a:moveTo>
                    <a:lnTo>
                      <a:pt x="0" y="9"/>
                    </a:lnTo>
                    <a:lnTo>
                      <a:pt x="0" y="18"/>
                    </a:lnTo>
                    <a:lnTo>
                      <a:pt x="1" y="25"/>
                    </a:lnTo>
                    <a:lnTo>
                      <a:pt x="3" y="33"/>
                    </a:lnTo>
                    <a:lnTo>
                      <a:pt x="6" y="39"/>
                    </a:lnTo>
                    <a:lnTo>
                      <a:pt x="11" y="44"/>
                    </a:lnTo>
                    <a:lnTo>
                      <a:pt x="16" y="46"/>
                    </a:lnTo>
                    <a:lnTo>
                      <a:pt x="22"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25" name="Line 205"/>
              <p:cNvSpPr>
                <a:spLocks noChangeShapeType="1"/>
              </p:cNvSpPr>
              <p:nvPr/>
            </p:nvSpPr>
            <p:spPr bwMode="auto">
              <a:xfrm flipV="1">
                <a:off x="2503" y="1724"/>
                <a:ext cx="2"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26" name="Freeform 206"/>
              <p:cNvSpPr>
                <a:spLocks/>
              </p:cNvSpPr>
              <p:nvPr/>
            </p:nvSpPr>
            <p:spPr bwMode="auto">
              <a:xfrm>
                <a:off x="2505" y="1717"/>
                <a:ext cx="7" cy="7"/>
              </a:xfrm>
              <a:custGeom>
                <a:avLst/>
                <a:gdLst>
                  <a:gd name="T0" fmla="*/ 0 w 46"/>
                  <a:gd name="T1" fmla="*/ 0 h 47"/>
                  <a:gd name="T2" fmla="*/ 0 w 46"/>
                  <a:gd name="T3" fmla="*/ 0 h 47"/>
                  <a:gd name="T4" fmla="*/ 0 w 46"/>
                  <a:gd name="T5" fmla="*/ 0 h 47"/>
                  <a:gd name="T6" fmla="*/ 0 w 46"/>
                  <a:gd name="T7" fmla="*/ 0 h 47"/>
                  <a:gd name="T8" fmla="*/ 0 w 46"/>
                  <a:gd name="T9" fmla="*/ 0 h 47"/>
                  <a:gd name="T10" fmla="*/ 0 w 46"/>
                  <a:gd name="T11" fmla="*/ 0 h 47"/>
                  <a:gd name="T12" fmla="*/ 0 w 46"/>
                  <a:gd name="T13" fmla="*/ 0 h 47"/>
                  <a:gd name="T14" fmla="*/ 0 w 46"/>
                  <a:gd name="T15" fmla="*/ 0 h 47"/>
                  <a:gd name="T16" fmla="*/ 0 w 46"/>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7">
                    <a:moveTo>
                      <a:pt x="46" y="0"/>
                    </a:moveTo>
                    <a:lnTo>
                      <a:pt x="39" y="0"/>
                    </a:lnTo>
                    <a:lnTo>
                      <a:pt x="32" y="3"/>
                    </a:lnTo>
                    <a:lnTo>
                      <a:pt x="25" y="7"/>
                    </a:lnTo>
                    <a:lnTo>
                      <a:pt x="18" y="14"/>
                    </a:lnTo>
                    <a:lnTo>
                      <a:pt x="13" y="20"/>
                    </a:lnTo>
                    <a:lnTo>
                      <a:pt x="8" y="29"/>
                    </a:lnTo>
                    <a:lnTo>
                      <a:pt x="4" y="3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727" name="Line 207"/>
              <p:cNvSpPr>
                <a:spLocks noChangeShapeType="1"/>
              </p:cNvSpPr>
              <p:nvPr/>
            </p:nvSpPr>
            <p:spPr bwMode="auto">
              <a:xfrm>
                <a:off x="2512" y="1717"/>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28" name="Line 208"/>
              <p:cNvSpPr>
                <a:spLocks noChangeShapeType="1"/>
              </p:cNvSpPr>
              <p:nvPr/>
            </p:nvSpPr>
            <p:spPr bwMode="auto">
              <a:xfrm flipV="1">
                <a:off x="2602" y="1775"/>
                <a:ext cx="10"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729" name="Line 209"/>
              <p:cNvSpPr>
                <a:spLocks noChangeShapeType="1"/>
              </p:cNvSpPr>
              <p:nvPr/>
            </p:nvSpPr>
            <p:spPr bwMode="auto">
              <a:xfrm>
                <a:off x="2605" y="1775"/>
                <a:ext cx="3"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1509" name="Freeform 210"/>
            <p:cNvSpPr>
              <a:spLocks/>
            </p:cNvSpPr>
            <p:nvPr/>
          </p:nvSpPr>
          <p:spPr bwMode="auto">
            <a:xfrm>
              <a:off x="2582" y="1750"/>
              <a:ext cx="16" cy="35"/>
            </a:xfrm>
            <a:custGeom>
              <a:avLst/>
              <a:gdLst>
                <a:gd name="T0" fmla="*/ 0 w 109"/>
                <a:gd name="T1" fmla="*/ 0 h 243"/>
                <a:gd name="T2" fmla="*/ 0 w 109"/>
                <a:gd name="T3" fmla="*/ 1 h 243"/>
                <a:gd name="T4" fmla="*/ 0 w 109"/>
                <a:gd name="T5" fmla="*/ 1 h 243"/>
                <a:gd name="T6" fmla="*/ 0 w 109"/>
                <a:gd name="T7" fmla="*/ 1 h 243"/>
                <a:gd name="T8" fmla="*/ 0 w 109"/>
                <a:gd name="T9" fmla="*/ 1 h 243"/>
                <a:gd name="T10" fmla="*/ 0 w 109"/>
                <a:gd name="T11" fmla="*/ 1 h 243"/>
                <a:gd name="T12" fmla="*/ 0 w 109"/>
                <a:gd name="T13" fmla="*/ 1 h 243"/>
                <a:gd name="T14" fmla="*/ 0 w 109"/>
                <a:gd name="T15" fmla="*/ 1 h 243"/>
                <a:gd name="T16" fmla="*/ 0 w 109"/>
                <a:gd name="T17" fmla="*/ 1 h 243"/>
                <a:gd name="T18" fmla="*/ 0 w 109"/>
                <a:gd name="T19" fmla="*/ 1 h 243"/>
                <a:gd name="T20" fmla="*/ 0 w 109"/>
                <a:gd name="T21" fmla="*/ 1 h 243"/>
                <a:gd name="T22" fmla="*/ 0 w 109"/>
                <a:gd name="T23" fmla="*/ 0 h 243"/>
                <a:gd name="T24" fmla="*/ 0 w 109"/>
                <a:gd name="T25" fmla="*/ 0 h 243"/>
                <a:gd name="T26" fmla="*/ 0 w 109"/>
                <a:gd name="T27" fmla="*/ 0 h 243"/>
                <a:gd name="T28" fmla="*/ 0 w 109"/>
                <a:gd name="T29" fmla="*/ 0 h 243"/>
                <a:gd name="T30" fmla="*/ 0 w 109"/>
                <a:gd name="T31" fmla="*/ 0 h 243"/>
                <a:gd name="T32" fmla="*/ 0 w 109"/>
                <a:gd name="T33" fmla="*/ 0 h 243"/>
                <a:gd name="T34" fmla="*/ 0 w 109"/>
                <a:gd name="T35" fmla="*/ 0 h 243"/>
                <a:gd name="T36" fmla="*/ 0 w 109"/>
                <a:gd name="T37" fmla="*/ 0 h 243"/>
                <a:gd name="T38" fmla="*/ 0 w 109"/>
                <a:gd name="T39" fmla="*/ 0 h 243"/>
                <a:gd name="T40" fmla="*/ 0 w 109"/>
                <a:gd name="T41" fmla="*/ 0 h 2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9" h="243">
                  <a:moveTo>
                    <a:pt x="65" y="0"/>
                  </a:moveTo>
                  <a:lnTo>
                    <a:pt x="0" y="243"/>
                  </a:lnTo>
                  <a:lnTo>
                    <a:pt x="43" y="243"/>
                  </a:lnTo>
                  <a:lnTo>
                    <a:pt x="49" y="242"/>
                  </a:lnTo>
                  <a:lnTo>
                    <a:pt x="56" y="239"/>
                  </a:lnTo>
                  <a:lnTo>
                    <a:pt x="63" y="234"/>
                  </a:lnTo>
                  <a:lnTo>
                    <a:pt x="69" y="229"/>
                  </a:lnTo>
                  <a:lnTo>
                    <a:pt x="76" y="222"/>
                  </a:lnTo>
                  <a:lnTo>
                    <a:pt x="81" y="214"/>
                  </a:lnTo>
                  <a:lnTo>
                    <a:pt x="85" y="204"/>
                  </a:lnTo>
                  <a:lnTo>
                    <a:pt x="88" y="196"/>
                  </a:lnTo>
                  <a:lnTo>
                    <a:pt x="107" y="128"/>
                  </a:lnTo>
                  <a:lnTo>
                    <a:pt x="108" y="119"/>
                  </a:lnTo>
                  <a:lnTo>
                    <a:pt x="109" y="111"/>
                  </a:lnTo>
                  <a:lnTo>
                    <a:pt x="108" y="102"/>
                  </a:lnTo>
                  <a:lnTo>
                    <a:pt x="105" y="95"/>
                  </a:lnTo>
                  <a:lnTo>
                    <a:pt x="102" y="89"/>
                  </a:lnTo>
                  <a:lnTo>
                    <a:pt x="97" y="85"/>
                  </a:lnTo>
                  <a:lnTo>
                    <a:pt x="92" y="82"/>
                  </a:lnTo>
                  <a:lnTo>
                    <a:pt x="85" y="81"/>
                  </a:lnTo>
                  <a:lnTo>
                    <a:pt x="44"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10" name="Freeform 211"/>
            <p:cNvSpPr>
              <a:spLocks/>
            </p:cNvSpPr>
            <p:nvPr/>
          </p:nvSpPr>
          <p:spPr bwMode="auto">
            <a:xfrm>
              <a:off x="2891" y="1454"/>
              <a:ext cx="9" cy="12"/>
            </a:xfrm>
            <a:custGeom>
              <a:avLst/>
              <a:gdLst>
                <a:gd name="T0" fmla="*/ 0 w 64"/>
                <a:gd name="T1" fmla="*/ 0 h 81"/>
                <a:gd name="T2" fmla="*/ 0 w 64"/>
                <a:gd name="T3" fmla="*/ 0 h 81"/>
                <a:gd name="T4" fmla="*/ 0 w 64"/>
                <a:gd name="T5" fmla="*/ 0 h 81"/>
                <a:gd name="T6" fmla="*/ 0 w 64"/>
                <a:gd name="T7" fmla="*/ 0 h 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4" h="81">
                  <a:moveTo>
                    <a:pt x="22" y="0"/>
                  </a:moveTo>
                  <a:lnTo>
                    <a:pt x="64" y="0"/>
                  </a:lnTo>
                  <a:lnTo>
                    <a:pt x="0" y="81"/>
                  </a:lnTo>
                  <a:lnTo>
                    <a:pt x="43"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11" name="Freeform 212"/>
            <p:cNvSpPr>
              <a:spLocks/>
            </p:cNvSpPr>
            <p:nvPr/>
          </p:nvSpPr>
          <p:spPr bwMode="auto">
            <a:xfrm>
              <a:off x="2891" y="1564"/>
              <a:ext cx="9" cy="12"/>
            </a:xfrm>
            <a:custGeom>
              <a:avLst/>
              <a:gdLst>
                <a:gd name="T0" fmla="*/ 0 w 64"/>
                <a:gd name="T1" fmla="*/ 0 h 80"/>
                <a:gd name="T2" fmla="*/ 0 w 64"/>
                <a:gd name="T3" fmla="*/ 0 h 80"/>
                <a:gd name="T4" fmla="*/ 0 w 64"/>
                <a:gd name="T5" fmla="*/ 0 h 80"/>
                <a:gd name="T6" fmla="*/ 0 w 64"/>
                <a:gd name="T7" fmla="*/ 0 h 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4" h="80">
                  <a:moveTo>
                    <a:pt x="22" y="0"/>
                  </a:moveTo>
                  <a:lnTo>
                    <a:pt x="64" y="0"/>
                  </a:lnTo>
                  <a:lnTo>
                    <a:pt x="0" y="80"/>
                  </a:lnTo>
                  <a:lnTo>
                    <a:pt x="43"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12" name="Freeform 213"/>
            <p:cNvSpPr>
              <a:spLocks/>
            </p:cNvSpPr>
            <p:nvPr/>
          </p:nvSpPr>
          <p:spPr bwMode="auto">
            <a:xfrm>
              <a:off x="2871" y="1541"/>
              <a:ext cx="16" cy="34"/>
            </a:xfrm>
            <a:custGeom>
              <a:avLst/>
              <a:gdLst>
                <a:gd name="T0" fmla="*/ 0 w 109"/>
                <a:gd name="T1" fmla="*/ 0 h 242"/>
                <a:gd name="T2" fmla="*/ 0 w 109"/>
                <a:gd name="T3" fmla="*/ 1 h 242"/>
                <a:gd name="T4" fmla="*/ 0 w 109"/>
                <a:gd name="T5" fmla="*/ 1 h 242"/>
                <a:gd name="T6" fmla="*/ 0 w 109"/>
                <a:gd name="T7" fmla="*/ 1 h 242"/>
                <a:gd name="T8" fmla="*/ 0 w 109"/>
                <a:gd name="T9" fmla="*/ 1 h 242"/>
                <a:gd name="T10" fmla="*/ 0 w 109"/>
                <a:gd name="T11" fmla="*/ 1 h 242"/>
                <a:gd name="T12" fmla="*/ 0 w 109"/>
                <a:gd name="T13" fmla="*/ 1 h 242"/>
                <a:gd name="T14" fmla="*/ 0 w 109"/>
                <a:gd name="T15" fmla="*/ 1 h 242"/>
                <a:gd name="T16" fmla="*/ 0 w 109"/>
                <a:gd name="T17" fmla="*/ 1 h 242"/>
                <a:gd name="T18" fmla="*/ 0 w 109"/>
                <a:gd name="T19" fmla="*/ 1 h 242"/>
                <a:gd name="T20" fmla="*/ 0 w 109"/>
                <a:gd name="T21" fmla="*/ 1 h 242"/>
                <a:gd name="T22" fmla="*/ 0 w 109"/>
                <a:gd name="T23" fmla="*/ 0 h 242"/>
                <a:gd name="T24" fmla="*/ 0 w 109"/>
                <a:gd name="T25" fmla="*/ 0 h 242"/>
                <a:gd name="T26" fmla="*/ 0 w 109"/>
                <a:gd name="T27" fmla="*/ 0 h 242"/>
                <a:gd name="T28" fmla="*/ 0 w 109"/>
                <a:gd name="T29" fmla="*/ 0 h 242"/>
                <a:gd name="T30" fmla="*/ 0 w 109"/>
                <a:gd name="T31" fmla="*/ 0 h 242"/>
                <a:gd name="T32" fmla="*/ 0 w 109"/>
                <a:gd name="T33" fmla="*/ 0 h 242"/>
                <a:gd name="T34" fmla="*/ 0 w 109"/>
                <a:gd name="T35" fmla="*/ 0 h 242"/>
                <a:gd name="T36" fmla="*/ 0 w 109"/>
                <a:gd name="T37" fmla="*/ 0 h 242"/>
                <a:gd name="T38" fmla="*/ 0 w 109"/>
                <a:gd name="T39" fmla="*/ 0 h 242"/>
                <a:gd name="T40" fmla="*/ 0 w 109"/>
                <a:gd name="T41" fmla="*/ 0 h 2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9" h="242">
                  <a:moveTo>
                    <a:pt x="65" y="0"/>
                  </a:moveTo>
                  <a:lnTo>
                    <a:pt x="0" y="242"/>
                  </a:lnTo>
                  <a:lnTo>
                    <a:pt x="43" y="242"/>
                  </a:lnTo>
                  <a:lnTo>
                    <a:pt x="49" y="242"/>
                  </a:lnTo>
                  <a:lnTo>
                    <a:pt x="57" y="238"/>
                  </a:lnTo>
                  <a:lnTo>
                    <a:pt x="63" y="234"/>
                  </a:lnTo>
                  <a:lnTo>
                    <a:pt x="69" y="228"/>
                  </a:lnTo>
                  <a:lnTo>
                    <a:pt x="76" y="221"/>
                  </a:lnTo>
                  <a:lnTo>
                    <a:pt x="81" y="213"/>
                  </a:lnTo>
                  <a:lnTo>
                    <a:pt x="85" y="204"/>
                  </a:lnTo>
                  <a:lnTo>
                    <a:pt x="89" y="195"/>
                  </a:lnTo>
                  <a:lnTo>
                    <a:pt x="107" y="128"/>
                  </a:lnTo>
                  <a:lnTo>
                    <a:pt x="109" y="118"/>
                  </a:lnTo>
                  <a:lnTo>
                    <a:pt x="109" y="110"/>
                  </a:lnTo>
                  <a:lnTo>
                    <a:pt x="108" y="101"/>
                  </a:lnTo>
                  <a:lnTo>
                    <a:pt x="106" y="95"/>
                  </a:lnTo>
                  <a:lnTo>
                    <a:pt x="102" y="88"/>
                  </a:lnTo>
                  <a:lnTo>
                    <a:pt x="98" y="84"/>
                  </a:lnTo>
                  <a:lnTo>
                    <a:pt x="93" y="82"/>
                  </a:lnTo>
                  <a:lnTo>
                    <a:pt x="86" y="81"/>
                  </a:lnTo>
                  <a:lnTo>
                    <a:pt x="44"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13" name="Line 214"/>
            <p:cNvSpPr>
              <a:spLocks noChangeShapeType="1"/>
            </p:cNvSpPr>
            <p:nvPr/>
          </p:nvSpPr>
          <p:spPr bwMode="auto">
            <a:xfrm flipH="1">
              <a:off x="2881" y="1466"/>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14" name="Freeform 215"/>
            <p:cNvSpPr>
              <a:spLocks/>
            </p:cNvSpPr>
            <p:nvPr/>
          </p:nvSpPr>
          <p:spPr bwMode="auto">
            <a:xfrm>
              <a:off x="2878" y="1459"/>
              <a:ext cx="3" cy="7"/>
            </a:xfrm>
            <a:custGeom>
              <a:avLst/>
              <a:gdLst>
                <a:gd name="T0" fmla="*/ 0 w 24"/>
                <a:gd name="T1" fmla="*/ 0 h 47"/>
                <a:gd name="T2" fmla="*/ 0 w 24"/>
                <a:gd name="T3" fmla="*/ 0 h 47"/>
                <a:gd name="T4" fmla="*/ 0 w 24"/>
                <a:gd name="T5" fmla="*/ 0 h 47"/>
                <a:gd name="T6" fmla="*/ 0 w 24"/>
                <a:gd name="T7" fmla="*/ 0 h 47"/>
                <a:gd name="T8" fmla="*/ 0 w 24"/>
                <a:gd name="T9" fmla="*/ 0 h 47"/>
                <a:gd name="T10" fmla="*/ 0 w 24"/>
                <a:gd name="T11" fmla="*/ 0 h 47"/>
                <a:gd name="T12" fmla="*/ 0 w 24"/>
                <a:gd name="T13" fmla="*/ 0 h 47"/>
                <a:gd name="T14" fmla="*/ 0 w 24"/>
                <a:gd name="T15" fmla="*/ 0 h 47"/>
                <a:gd name="T16" fmla="*/ 0 w 24"/>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47">
                  <a:moveTo>
                    <a:pt x="2" y="0"/>
                  </a:moveTo>
                  <a:lnTo>
                    <a:pt x="1" y="9"/>
                  </a:lnTo>
                  <a:lnTo>
                    <a:pt x="0" y="17"/>
                  </a:lnTo>
                  <a:lnTo>
                    <a:pt x="1" y="26"/>
                  </a:lnTo>
                  <a:lnTo>
                    <a:pt x="3" y="33"/>
                  </a:lnTo>
                  <a:lnTo>
                    <a:pt x="6" y="38"/>
                  </a:lnTo>
                  <a:lnTo>
                    <a:pt x="12" y="43"/>
                  </a:lnTo>
                  <a:lnTo>
                    <a:pt x="17" y="46"/>
                  </a:lnTo>
                  <a:lnTo>
                    <a:pt x="2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15" name="Line 216"/>
            <p:cNvSpPr>
              <a:spLocks noChangeShapeType="1"/>
            </p:cNvSpPr>
            <p:nvPr/>
          </p:nvSpPr>
          <p:spPr bwMode="auto">
            <a:xfrm flipV="1">
              <a:off x="2878" y="1449"/>
              <a:ext cx="3"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16" name="Freeform 217"/>
            <p:cNvSpPr>
              <a:spLocks/>
            </p:cNvSpPr>
            <p:nvPr/>
          </p:nvSpPr>
          <p:spPr bwMode="auto">
            <a:xfrm>
              <a:off x="2881" y="1443"/>
              <a:ext cx="6" cy="6"/>
            </a:xfrm>
            <a:custGeom>
              <a:avLst/>
              <a:gdLst>
                <a:gd name="T0" fmla="*/ 0 w 46"/>
                <a:gd name="T1" fmla="*/ 0 h 47"/>
                <a:gd name="T2" fmla="*/ 0 w 46"/>
                <a:gd name="T3" fmla="*/ 0 h 47"/>
                <a:gd name="T4" fmla="*/ 0 w 46"/>
                <a:gd name="T5" fmla="*/ 0 h 47"/>
                <a:gd name="T6" fmla="*/ 0 w 46"/>
                <a:gd name="T7" fmla="*/ 0 h 47"/>
                <a:gd name="T8" fmla="*/ 0 w 46"/>
                <a:gd name="T9" fmla="*/ 0 h 47"/>
                <a:gd name="T10" fmla="*/ 0 w 46"/>
                <a:gd name="T11" fmla="*/ 0 h 47"/>
                <a:gd name="T12" fmla="*/ 0 w 46"/>
                <a:gd name="T13" fmla="*/ 0 h 47"/>
                <a:gd name="T14" fmla="*/ 0 w 46"/>
                <a:gd name="T15" fmla="*/ 0 h 47"/>
                <a:gd name="T16" fmla="*/ 0 w 46"/>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7">
                  <a:moveTo>
                    <a:pt x="46" y="0"/>
                  </a:moveTo>
                  <a:lnTo>
                    <a:pt x="40" y="1"/>
                  </a:lnTo>
                  <a:lnTo>
                    <a:pt x="32" y="4"/>
                  </a:lnTo>
                  <a:lnTo>
                    <a:pt x="26" y="9"/>
                  </a:lnTo>
                  <a:lnTo>
                    <a:pt x="19" y="14"/>
                  </a:lnTo>
                  <a:lnTo>
                    <a:pt x="13" y="21"/>
                  </a:lnTo>
                  <a:lnTo>
                    <a:pt x="8" y="30"/>
                  </a:lnTo>
                  <a:lnTo>
                    <a:pt x="4" y="38"/>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17" name="Line 218"/>
            <p:cNvSpPr>
              <a:spLocks noChangeShapeType="1"/>
            </p:cNvSpPr>
            <p:nvPr/>
          </p:nvSpPr>
          <p:spPr bwMode="auto">
            <a:xfrm>
              <a:off x="2887" y="1443"/>
              <a:ext cx="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18" name="Freeform 219"/>
            <p:cNvSpPr>
              <a:spLocks/>
            </p:cNvSpPr>
            <p:nvPr/>
          </p:nvSpPr>
          <p:spPr bwMode="auto">
            <a:xfrm>
              <a:off x="3070" y="1878"/>
              <a:ext cx="1" cy="4"/>
            </a:xfrm>
            <a:custGeom>
              <a:avLst/>
              <a:gdLst>
                <a:gd name="T0" fmla="*/ 0 w 9"/>
                <a:gd name="T1" fmla="*/ 0 h 34"/>
                <a:gd name="T2" fmla="*/ 0 w 9"/>
                <a:gd name="T3" fmla="*/ 0 h 34"/>
                <a:gd name="T4" fmla="*/ 0 w 9"/>
                <a:gd name="T5" fmla="*/ 0 h 34"/>
                <a:gd name="T6" fmla="*/ 0 w 9"/>
                <a:gd name="T7" fmla="*/ 0 h 34"/>
                <a:gd name="T8" fmla="*/ 0 w 9"/>
                <a:gd name="T9" fmla="*/ 0 h 34"/>
                <a:gd name="T10" fmla="*/ 0 w 9"/>
                <a:gd name="T11" fmla="*/ 0 h 34"/>
                <a:gd name="T12" fmla="*/ 0 w 9"/>
                <a:gd name="T13" fmla="*/ 0 h 34"/>
                <a:gd name="T14" fmla="*/ 0 w 9"/>
                <a:gd name="T15" fmla="*/ 0 h 34"/>
                <a:gd name="T16" fmla="*/ 0 w 9"/>
                <a:gd name="T17" fmla="*/ 0 h 34"/>
                <a:gd name="T18" fmla="*/ 0 w 9"/>
                <a:gd name="T19" fmla="*/ 0 h 34"/>
                <a:gd name="T20" fmla="*/ 0 w 9"/>
                <a:gd name="T21" fmla="*/ 0 h 34"/>
                <a:gd name="T22" fmla="*/ 0 w 9"/>
                <a:gd name="T23" fmla="*/ 0 h 34"/>
                <a:gd name="T24" fmla="*/ 0 w 9"/>
                <a:gd name="T25" fmla="*/ 0 h 34"/>
                <a:gd name="T26" fmla="*/ 0 w 9"/>
                <a:gd name="T27" fmla="*/ 0 h 34"/>
                <a:gd name="T28" fmla="*/ 0 w 9"/>
                <a:gd name="T29" fmla="*/ 0 h 34"/>
                <a:gd name="T30" fmla="*/ 0 w 9"/>
                <a:gd name="T31" fmla="*/ 0 h 34"/>
                <a:gd name="T32" fmla="*/ 0 w 9"/>
                <a:gd name="T33" fmla="*/ 0 h 34"/>
                <a:gd name="T34" fmla="*/ 0 w 9"/>
                <a:gd name="T35" fmla="*/ 0 h 34"/>
                <a:gd name="T36" fmla="*/ 0 w 9"/>
                <a:gd name="T37" fmla="*/ 0 h 34"/>
                <a:gd name="T38" fmla="*/ 0 w 9"/>
                <a:gd name="T39" fmla="*/ 0 h 34"/>
                <a:gd name="T40" fmla="*/ 0 w 9"/>
                <a:gd name="T41" fmla="*/ 0 h 34"/>
                <a:gd name="T42" fmla="*/ 0 w 9"/>
                <a:gd name="T43" fmla="*/ 0 h 34"/>
                <a:gd name="T44" fmla="*/ 0 w 9"/>
                <a:gd name="T45" fmla="*/ 0 h 34"/>
                <a:gd name="T46" fmla="*/ 0 w 9"/>
                <a:gd name="T47" fmla="*/ 0 h 34"/>
                <a:gd name="T48" fmla="*/ 0 w 9"/>
                <a:gd name="T49" fmla="*/ 0 h 34"/>
                <a:gd name="T50" fmla="*/ 0 w 9"/>
                <a:gd name="T51" fmla="*/ 0 h 34"/>
                <a:gd name="T52" fmla="*/ 0 w 9"/>
                <a:gd name="T53" fmla="*/ 0 h 34"/>
                <a:gd name="T54" fmla="*/ 0 w 9"/>
                <a:gd name="T55" fmla="*/ 0 h 3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 h="34">
                  <a:moveTo>
                    <a:pt x="1" y="0"/>
                  </a:moveTo>
                  <a:lnTo>
                    <a:pt x="1" y="1"/>
                  </a:lnTo>
                  <a:lnTo>
                    <a:pt x="1" y="2"/>
                  </a:lnTo>
                  <a:lnTo>
                    <a:pt x="0" y="3"/>
                  </a:lnTo>
                  <a:lnTo>
                    <a:pt x="0" y="6"/>
                  </a:lnTo>
                  <a:lnTo>
                    <a:pt x="0" y="7"/>
                  </a:lnTo>
                  <a:lnTo>
                    <a:pt x="0" y="8"/>
                  </a:lnTo>
                  <a:lnTo>
                    <a:pt x="0" y="9"/>
                  </a:lnTo>
                  <a:lnTo>
                    <a:pt x="0" y="10"/>
                  </a:lnTo>
                  <a:lnTo>
                    <a:pt x="0" y="11"/>
                  </a:lnTo>
                  <a:lnTo>
                    <a:pt x="0" y="12"/>
                  </a:lnTo>
                  <a:lnTo>
                    <a:pt x="0" y="13"/>
                  </a:lnTo>
                  <a:lnTo>
                    <a:pt x="0" y="14"/>
                  </a:lnTo>
                  <a:lnTo>
                    <a:pt x="0" y="15"/>
                  </a:lnTo>
                  <a:lnTo>
                    <a:pt x="0" y="16"/>
                  </a:lnTo>
                  <a:lnTo>
                    <a:pt x="1" y="17"/>
                  </a:lnTo>
                  <a:lnTo>
                    <a:pt x="1" y="18"/>
                  </a:lnTo>
                  <a:lnTo>
                    <a:pt x="1" y="19"/>
                  </a:lnTo>
                  <a:lnTo>
                    <a:pt x="1" y="20"/>
                  </a:lnTo>
                  <a:lnTo>
                    <a:pt x="2" y="22"/>
                  </a:lnTo>
                  <a:lnTo>
                    <a:pt x="2" y="23"/>
                  </a:lnTo>
                  <a:lnTo>
                    <a:pt x="3" y="24"/>
                  </a:lnTo>
                  <a:lnTo>
                    <a:pt x="3" y="25"/>
                  </a:lnTo>
                  <a:lnTo>
                    <a:pt x="4" y="27"/>
                  </a:lnTo>
                  <a:lnTo>
                    <a:pt x="7" y="31"/>
                  </a:lnTo>
                  <a:lnTo>
                    <a:pt x="8" y="32"/>
                  </a:lnTo>
                  <a:lnTo>
                    <a:pt x="9" y="33"/>
                  </a:lnTo>
                  <a:lnTo>
                    <a:pt x="9"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19" name="Freeform 220"/>
            <p:cNvSpPr>
              <a:spLocks/>
            </p:cNvSpPr>
            <p:nvPr/>
          </p:nvSpPr>
          <p:spPr bwMode="auto">
            <a:xfrm>
              <a:off x="3059" y="1859"/>
              <a:ext cx="15" cy="23"/>
            </a:xfrm>
            <a:custGeom>
              <a:avLst/>
              <a:gdLst>
                <a:gd name="T0" fmla="*/ 0 w 104"/>
                <a:gd name="T1" fmla="*/ 0 h 162"/>
                <a:gd name="T2" fmla="*/ 0 w 104"/>
                <a:gd name="T3" fmla="*/ 0 h 162"/>
                <a:gd name="T4" fmla="*/ 0 w 104"/>
                <a:gd name="T5" fmla="*/ 0 h 162"/>
                <a:gd name="T6" fmla="*/ 0 w 104"/>
                <a:gd name="T7" fmla="*/ 0 h 162"/>
                <a:gd name="T8" fmla="*/ 0 w 104"/>
                <a:gd name="T9" fmla="*/ 0 h 162"/>
                <a:gd name="T10" fmla="*/ 0 w 104"/>
                <a:gd name="T11" fmla="*/ 0 h 162"/>
                <a:gd name="T12" fmla="*/ 0 w 104"/>
                <a:gd name="T13" fmla="*/ 0 h 162"/>
                <a:gd name="T14" fmla="*/ 0 w 104"/>
                <a:gd name="T15" fmla="*/ 0 h 162"/>
                <a:gd name="T16" fmla="*/ 0 w 104"/>
                <a:gd name="T17" fmla="*/ 0 h 162"/>
                <a:gd name="T18" fmla="*/ 0 w 104"/>
                <a:gd name="T19" fmla="*/ 0 h 162"/>
                <a:gd name="T20" fmla="*/ 0 w 104"/>
                <a:gd name="T21" fmla="*/ 0 h 162"/>
                <a:gd name="T22" fmla="*/ 0 w 104"/>
                <a:gd name="T23" fmla="*/ 0 h 162"/>
                <a:gd name="T24" fmla="*/ 0 w 104"/>
                <a:gd name="T25" fmla="*/ 0 h 162"/>
                <a:gd name="T26" fmla="*/ 0 w 104"/>
                <a:gd name="T27" fmla="*/ 0 h 162"/>
                <a:gd name="T28" fmla="*/ 0 w 104"/>
                <a:gd name="T29" fmla="*/ 0 h 162"/>
                <a:gd name="T30" fmla="*/ 0 w 104"/>
                <a:gd name="T31" fmla="*/ 0 h 162"/>
                <a:gd name="T32" fmla="*/ 0 w 104"/>
                <a:gd name="T33" fmla="*/ 0 h 162"/>
                <a:gd name="T34" fmla="*/ 0 w 104"/>
                <a:gd name="T35" fmla="*/ 0 h 162"/>
                <a:gd name="T36" fmla="*/ 0 w 104"/>
                <a:gd name="T37" fmla="*/ 0 h 162"/>
                <a:gd name="T38" fmla="*/ 0 w 104"/>
                <a:gd name="T39" fmla="*/ 0 h 162"/>
                <a:gd name="T40" fmla="*/ 0 w 104"/>
                <a:gd name="T41" fmla="*/ 0 h 162"/>
                <a:gd name="T42" fmla="*/ 0 w 104"/>
                <a:gd name="T43" fmla="*/ 0 h 162"/>
                <a:gd name="T44" fmla="*/ 0 w 104"/>
                <a:gd name="T45" fmla="*/ 0 h 162"/>
                <a:gd name="T46" fmla="*/ 0 w 104"/>
                <a:gd name="T47" fmla="*/ 0 h 162"/>
                <a:gd name="T48" fmla="*/ 0 w 104"/>
                <a:gd name="T49" fmla="*/ 0 h 162"/>
                <a:gd name="T50" fmla="*/ 0 w 104"/>
                <a:gd name="T51" fmla="*/ 0 h 162"/>
                <a:gd name="T52" fmla="*/ 0 w 104"/>
                <a:gd name="T53" fmla="*/ 0 h 162"/>
                <a:gd name="T54" fmla="*/ 0 w 104"/>
                <a:gd name="T55" fmla="*/ 0 h 162"/>
                <a:gd name="T56" fmla="*/ 0 w 104"/>
                <a:gd name="T57" fmla="*/ 0 h 162"/>
                <a:gd name="T58" fmla="*/ 0 w 104"/>
                <a:gd name="T59" fmla="*/ 0 h 162"/>
                <a:gd name="T60" fmla="*/ 0 w 104"/>
                <a:gd name="T61" fmla="*/ 0 h 162"/>
                <a:gd name="T62" fmla="*/ 0 w 104"/>
                <a:gd name="T63" fmla="*/ 0 h 162"/>
                <a:gd name="T64" fmla="*/ 0 w 104"/>
                <a:gd name="T65" fmla="*/ 0 h 162"/>
                <a:gd name="T66" fmla="*/ 0 w 104"/>
                <a:gd name="T67" fmla="*/ 0 h 162"/>
                <a:gd name="T68" fmla="*/ 0 w 104"/>
                <a:gd name="T69" fmla="*/ 0 h 162"/>
                <a:gd name="T70" fmla="*/ 0 w 104"/>
                <a:gd name="T71" fmla="*/ 0 h 162"/>
                <a:gd name="T72" fmla="*/ 0 w 104"/>
                <a:gd name="T73" fmla="*/ 0 h 162"/>
                <a:gd name="T74" fmla="*/ 0 w 104"/>
                <a:gd name="T75" fmla="*/ 0 h 162"/>
                <a:gd name="T76" fmla="*/ 0 w 104"/>
                <a:gd name="T77" fmla="*/ 0 h 162"/>
                <a:gd name="T78" fmla="*/ 0 w 104"/>
                <a:gd name="T79" fmla="*/ 0 h 162"/>
                <a:gd name="T80" fmla="*/ 0 w 104"/>
                <a:gd name="T81" fmla="*/ 0 h 162"/>
                <a:gd name="T82" fmla="*/ 0 w 104"/>
                <a:gd name="T83" fmla="*/ 0 h 162"/>
                <a:gd name="T84" fmla="*/ 0 w 104"/>
                <a:gd name="T85" fmla="*/ 0 h 162"/>
                <a:gd name="T86" fmla="*/ 0 w 104"/>
                <a:gd name="T87" fmla="*/ 0 h 162"/>
                <a:gd name="T88" fmla="*/ 0 w 104"/>
                <a:gd name="T89" fmla="*/ 0 h 162"/>
                <a:gd name="T90" fmla="*/ 0 w 104"/>
                <a:gd name="T91" fmla="*/ 0 h 162"/>
                <a:gd name="T92" fmla="*/ 0 w 104"/>
                <a:gd name="T93" fmla="*/ 0 h 162"/>
                <a:gd name="T94" fmla="*/ 0 w 104"/>
                <a:gd name="T95" fmla="*/ 0 h 162"/>
                <a:gd name="T96" fmla="*/ 0 w 104"/>
                <a:gd name="T97" fmla="*/ 0 h 162"/>
                <a:gd name="T98" fmla="*/ 0 w 104"/>
                <a:gd name="T99" fmla="*/ 0 h 162"/>
                <a:gd name="T100" fmla="*/ 0 w 104"/>
                <a:gd name="T101" fmla="*/ 0 h 162"/>
                <a:gd name="T102" fmla="*/ 0 w 104"/>
                <a:gd name="T103" fmla="*/ 0 h 162"/>
                <a:gd name="T104" fmla="*/ 0 w 104"/>
                <a:gd name="T105" fmla="*/ 0 h 162"/>
                <a:gd name="T106" fmla="*/ 0 w 104"/>
                <a:gd name="T107" fmla="*/ 0 h 162"/>
                <a:gd name="T108" fmla="*/ 0 w 104"/>
                <a:gd name="T109" fmla="*/ 0 h 162"/>
                <a:gd name="T110" fmla="*/ 0 w 104"/>
                <a:gd name="T111" fmla="*/ 0 h 162"/>
                <a:gd name="T112" fmla="*/ 0 w 104"/>
                <a:gd name="T113" fmla="*/ 0 h 162"/>
                <a:gd name="T114" fmla="*/ 0 w 104"/>
                <a:gd name="T115" fmla="*/ 0 h 162"/>
                <a:gd name="T116" fmla="*/ 0 w 104"/>
                <a:gd name="T117" fmla="*/ 0 h 162"/>
                <a:gd name="T118" fmla="*/ 0 w 104"/>
                <a:gd name="T119" fmla="*/ 0 h 162"/>
                <a:gd name="T120" fmla="*/ 0 w 104"/>
                <a:gd name="T121" fmla="*/ 0 h 162"/>
                <a:gd name="T122" fmla="*/ 0 w 104"/>
                <a:gd name="T123" fmla="*/ 0 h 162"/>
                <a:gd name="T124" fmla="*/ 0 w 104"/>
                <a:gd name="T125" fmla="*/ 0 h 16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162">
                  <a:moveTo>
                    <a:pt x="103" y="22"/>
                  </a:moveTo>
                  <a:lnTo>
                    <a:pt x="104" y="22"/>
                  </a:lnTo>
                  <a:lnTo>
                    <a:pt x="104" y="21"/>
                  </a:lnTo>
                  <a:lnTo>
                    <a:pt x="104" y="20"/>
                  </a:lnTo>
                  <a:lnTo>
                    <a:pt x="104" y="19"/>
                  </a:lnTo>
                  <a:lnTo>
                    <a:pt x="104" y="18"/>
                  </a:lnTo>
                  <a:lnTo>
                    <a:pt x="104" y="16"/>
                  </a:lnTo>
                  <a:lnTo>
                    <a:pt x="104" y="15"/>
                  </a:lnTo>
                  <a:lnTo>
                    <a:pt x="104" y="14"/>
                  </a:lnTo>
                  <a:lnTo>
                    <a:pt x="103" y="14"/>
                  </a:lnTo>
                  <a:lnTo>
                    <a:pt x="103" y="13"/>
                  </a:lnTo>
                  <a:lnTo>
                    <a:pt x="103" y="12"/>
                  </a:lnTo>
                  <a:lnTo>
                    <a:pt x="103" y="10"/>
                  </a:lnTo>
                  <a:lnTo>
                    <a:pt x="101" y="9"/>
                  </a:lnTo>
                  <a:lnTo>
                    <a:pt x="101" y="8"/>
                  </a:lnTo>
                  <a:lnTo>
                    <a:pt x="101" y="7"/>
                  </a:lnTo>
                  <a:lnTo>
                    <a:pt x="100" y="6"/>
                  </a:lnTo>
                  <a:lnTo>
                    <a:pt x="99" y="5"/>
                  </a:lnTo>
                  <a:lnTo>
                    <a:pt x="99" y="4"/>
                  </a:lnTo>
                  <a:lnTo>
                    <a:pt x="98" y="3"/>
                  </a:lnTo>
                  <a:lnTo>
                    <a:pt x="97" y="3"/>
                  </a:lnTo>
                  <a:lnTo>
                    <a:pt x="97" y="2"/>
                  </a:lnTo>
                  <a:lnTo>
                    <a:pt x="96" y="2"/>
                  </a:lnTo>
                  <a:lnTo>
                    <a:pt x="95" y="2"/>
                  </a:lnTo>
                  <a:lnTo>
                    <a:pt x="95" y="0"/>
                  </a:lnTo>
                  <a:lnTo>
                    <a:pt x="94" y="0"/>
                  </a:lnTo>
                  <a:lnTo>
                    <a:pt x="93" y="0"/>
                  </a:lnTo>
                  <a:lnTo>
                    <a:pt x="92" y="0"/>
                  </a:lnTo>
                  <a:lnTo>
                    <a:pt x="91" y="0"/>
                  </a:lnTo>
                  <a:lnTo>
                    <a:pt x="89" y="0"/>
                  </a:lnTo>
                  <a:lnTo>
                    <a:pt x="87" y="0"/>
                  </a:lnTo>
                  <a:lnTo>
                    <a:pt x="85" y="0"/>
                  </a:lnTo>
                  <a:lnTo>
                    <a:pt x="81" y="0"/>
                  </a:lnTo>
                  <a:lnTo>
                    <a:pt x="78" y="0"/>
                  </a:lnTo>
                  <a:lnTo>
                    <a:pt x="75" y="0"/>
                  </a:lnTo>
                  <a:lnTo>
                    <a:pt x="72" y="0"/>
                  </a:lnTo>
                  <a:lnTo>
                    <a:pt x="71" y="0"/>
                  </a:lnTo>
                  <a:lnTo>
                    <a:pt x="68" y="0"/>
                  </a:lnTo>
                  <a:lnTo>
                    <a:pt x="67" y="2"/>
                  </a:lnTo>
                  <a:lnTo>
                    <a:pt x="65" y="2"/>
                  </a:lnTo>
                  <a:lnTo>
                    <a:pt x="63" y="2"/>
                  </a:lnTo>
                  <a:lnTo>
                    <a:pt x="62" y="2"/>
                  </a:lnTo>
                  <a:lnTo>
                    <a:pt x="60" y="2"/>
                  </a:lnTo>
                  <a:lnTo>
                    <a:pt x="59" y="3"/>
                  </a:lnTo>
                  <a:lnTo>
                    <a:pt x="57" y="3"/>
                  </a:lnTo>
                  <a:lnTo>
                    <a:pt x="56" y="4"/>
                  </a:lnTo>
                  <a:lnTo>
                    <a:pt x="54" y="4"/>
                  </a:lnTo>
                  <a:lnTo>
                    <a:pt x="52" y="5"/>
                  </a:lnTo>
                  <a:lnTo>
                    <a:pt x="50" y="6"/>
                  </a:lnTo>
                  <a:lnTo>
                    <a:pt x="49" y="7"/>
                  </a:lnTo>
                  <a:lnTo>
                    <a:pt x="48" y="8"/>
                  </a:lnTo>
                  <a:lnTo>
                    <a:pt x="46" y="8"/>
                  </a:lnTo>
                  <a:lnTo>
                    <a:pt x="45" y="9"/>
                  </a:lnTo>
                  <a:lnTo>
                    <a:pt x="44" y="11"/>
                  </a:lnTo>
                  <a:lnTo>
                    <a:pt x="43" y="12"/>
                  </a:lnTo>
                  <a:lnTo>
                    <a:pt x="42" y="13"/>
                  </a:lnTo>
                  <a:lnTo>
                    <a:pt x="39" y="15"/>
                  </a:lnTo>
                  <a:lnTo>
                    <a:pt x="38" y="16"/>
                  </a:lnTo>
                  <a:lnTo>
                    <a:pt x="36" y="18"/>
                  </a:lnTo>
                  <a:lnTo>
                    <a:pt x="35" y="19"/>
                  </a:lnTo>
                  <a:lnTo>
                    <a:pt x="34" y="20"/>
                  </a:lnTo>
                  <a:lnTo>
                    <a:pt x="34" y="21"/>
                  </a:lnTo>
                  <a:lnTo>
                    <a:pt x="33" y="22"/>
                  </a:lnTo>
                  <a:lnTo>
                    <a:pt x="32" y="23"/>
                  </a:lnTo>
                  <a:lnTo>
                    <a:pt x="31" y="26"/>
                  </a:lnTo>
                  <a:lnTo>
                    <a:pt x="29" y="29"/>
                  </a:lnTo>
                  <a:lnTo>
                    <a:pt x="28" y="31"/>
                  </a:lnTo>
                  <a:lnTo>
                    <a:pt x="27" y="33"/>
                  </a:lnTo>
                  <a:lnTo>
                    <a:pt x="26" y="35"/>
                  </a:lnTo>
                  <a:lnTo>
                    <a:pt x="25" y="36"/>
                  </a:lnTo>
                  <a:lnTo>
                    <a:pt x="25" y="38"/>
                  </a:lnTo>
                  <a:lnTo>
                    <a:pt x="24" y="39"/>
                  </a:lnTo>
                  <a:lnTo>
                    <a:pt x="23" y="41"/>
                  </a:lnTo>
                  <a:lnTo>
                    <a:pt x="23" y="42"/>
                  </a:lnTo>
                  <a:lnTo>
                    <a:pt x="22" y="44"/>
                  </a:lnTo>
                  <a:lnTo>
                    <a:pt x="22" y="47"/>
                  </a:lnTo>
                  <a:lnTo>
                    <a:pt x="19" y="54"/>
                  </a:lnTo>
                  <a:lnTo>
                    <a:pt x="17" y="60"/>
                  </a:lnTo>
                  <a:lnTo>
                    <a:pt x="14" y="73"/>
                  </a:lnTo>
                  <a:lnTo>
                    <a:pt x="11" y="86"/>
                  </a:lnTo>
                  <a:lnTo>
                    <a:pt x="9" y="92"/>
                  </a:lnTo>
                  <a:lnTo>
                    <a:pt x="7" y="99"/>
                  </a:lnTo>
                  <a:lnTo>
                    <a:pt x="6" y="106"/>
                  </a:lnTo>
                  <a:lnTo>
                    <a:pt x="5" y="109"/>
                  </a:lnTo>
                  <a:lnTo>
                    <a:pt x="3" y="112"/>
                  </a:lnTo>
                  <a:lnTo>
                    <a:pt x="2" y="115"/>
                  </a:lnTo>
                  <a:lnTo>
                    <a:pt x="2" y="119"/>
                  </a:lnTo>
                  <a:lnTo>
                    <a:pt x="1" y="120"/>
                  </a:lnTo>
                  <a:lnTo>
                    <a:pt x="1" y="122"/>
                  </a:lnTo>
                  <a:lnTo>
                    <a:pt x="1" y="124"/>
                  </a:lnTo>
                  <a:lnTo>
                    <a:pt x="0" y="125"/>
                  </a:lnTo>
                  <a:lnTo>
                    <a:pt x="0" y="127"/>
                  </a:lnTo>
                  <a:lnTo>
                    <a:pt x="0" y="128"/>
                  </a:lnTo>
                  <a:lnTo>
                    <a:pt x="0" y="130"/>
                  </a:lnTo>
                  <a:lnTo>
                    <a:pt x="0" y="131"/>
                  </a:lnTo>
                  <a:lnTo>
                    <a:pt x="0" y="134"/>
                  </a:lnTo>
                  <a:lnTo>
                    <a:pt x="0" y="136"/>
                  </a:lnTo>
                  <a:lnTo>
                    <a:pt x="0" y="137"/>
                  </a:lnTo>
                  <a:lnTo>
                    <a:pt x="1" y="139"/>
                  </a:lnTo>
                  <a:lnTo>
                    <a:pt x="1" y="140"/>
                  </a:lnTo>
                  <a:lnTo>
                    <a:pt x="1" y="142"/>
                  </a:lnTo>
                  <a:lnTo>
                    <a:pt x="2" y="143"/>
                  </a:lnTo>
                  <a:lnTo>
                    <a:pt x="2" y="145"/>
                  </a:lnTo>
                  <a:lnTo>
                    <a:pt x="3" y="146"/>
                  </a:lnTo>
                  <a:lnTo>
                    <a:pt x="3" y="148"/>
                  </a:lnTo>
                  <a:lnTo>
                    <a:pt x="5" y="150"/>
                  </a:lnTo>
                  <a:lnTo>
                    <a:pt x="6" y="152"/>
                  </a:lnTo>
                  <a:lnTo>
                    <a:pt x="7" y="153"/>
                  </a:lnTo>
                  <a:lnTo>
                    <a:pt x="7" y="154"/>
                  </a:lnTo>
                  <a:lnTo>
                    <a:pt x="8" y="155"/>
                  </a:lnTo>
                  <a:lnTo>
                    <a:pt x="8" y="156"/>
                  </a:lnTo>
                  <a:lnTo>
                    <a:pt x="9" y="156"/>
                  </a:lnTo>
                  <a:lnTo>
                    <a:pt x="9" y="157"/>
                  </a:lnTo>
                  <a:lnTo>
                    <a:pt x="10" y="157"/>
                  </a:lnTo>
                  <a:lnTo>
                    <a:pt x="11" y="158"/>
                  </a:lnTo>
                  <a:lnTo>
                    <a:pt x="12" y="159"/>
                  </a:lnTo>
                  <a:lnTo>
                    <a:pt x="13" y="159"/>
                  </a:lnTo>
                  <a:lnTo>
                    <a:pt x="13" y="160"/>
                  </a:lnTo>
                  <a:lnTo>
                    <a:pt x="14" y="160"/>
                  </a:lnTo>
                  <a:lnTo>
                    <a:pt x="15" y="160"/>
                  </a:lnTo>
                  <a:lnTo>
                    <a:pt x="15" y="161"/>
                  </a:lnTo>
                  <a:lnTo>
                    <a:pt x="16" y="161"/>
                  </a:lnTo>
                  <a:lnTo>
                    <a:pt x="17" y="161"/>
                  </a:lnTo>
                  <a:lnTo>
                    <a:pt x="18" y="161"/>
                  </a:lnTo>
                  <a:lnTo>
                    <a:pt x="19" y="161"/>
                  </a:lnTo>
                  <a:lnTo>
                    <a:pt x="19" y="162"/>
                  </a:lnTo>
                  <a:lnTo>
                    <a:pt x="22" y="162"/>
                  </a:lnTo>
                  <a:lnTo>
                    <a:pt x="23" y="162"/>
                  </a:lnTo>
                  <a:lnTo>
                    <a:pt x="25" y="162"/>
                  </a:lnTo>
                  <a:lnTo>
                    <a:pt x="27" y="162"/>
                  </a:lnTo>
                  <a:lnTo>
                    <a:pt x="28" y="162"/>
                  </a:lnTo>
                  <a:lnTo>
                    <a:pt x="34" y="162"/>
                  </a:lnTo>
                  <a:lnTo>
                    <a:pt x="36" y="162"/>
                  </a:lnTo>
                  <a:lnTo>
                    <a:pt x="39" y="162"/>
                  </a:lnTo>
                  <a:lnTo>
                    <a:pt x="42" y="162"/>
                  </a:lnTo>
                  <a:lnTo>
                    <a:pt x="43" y="162"/>
                  </a:lnTo>
                  <a:lnTo>
                    <a:pt x="45" y="162"/>
                  </a:lnTo>
                  <a:lnTo>
                    <a:pt x="46" y="162"/>
                  </a:lnTo>
                  <a:lnTo>
                    <a:pt x="47" y="162"/>
                  </a:lnTo>
                  <a:lnTo>
                    <a:pt x="48" y="162"/>
                  </a:lnTo>
                  <a:lnTo>
                    <a:pt x="49" y="162"/>
                  </a:lnTo>
                  <a:lnTo>
                    <a:pt x="50" y="161"/>
                  </a:lnTo>
                  <a:lnTo>
                    <a:pt x="51" y="161"/>
                  </a:lnTo>
                  <a:lnTo>
                    <a:pt x="52" y="161"/>
                  </a:lnTo>
                  <a:lnTo>
                    <a:pt x="54" y="160"/>
                  </a:lnTo>
                  <a:lnTo>
                    <a:pt x="55" y="159"/>
                  </a:lnTo>
                  <a:lnTo>
                    <a:pt x="56" y="158"/>
                  </a:lnTo>
                  <a:lnTo>
                    <a:pt x="58" y="158"/>
                  </a:lnTo>
                  <a:lnTo>
                    <a:pt x="59" y="157"/>
                  </a:lnTo>
                  <a:lnTo>
                    <a:pt x="60" y="155"/>
                  </a:lnTo>
                  <a:lnTo>
                    <a:pt x="61" y="154"/>
                  </a:lnTo>
                  <a:lnTo>
                    <a:pt x="62" y="153"/>
                  </a:lnTo>
                  <a:lnTo>
                    <a:pt x="63" y="152"/>
                  </a:lnTo>
                  <a:lnTo>
                    <a:pt x="64" y="151"/>
                  </a:lnTo>
                  <a:lnTo>
                    <a:pt x="65" y="150"/>
                  </a:lnTo>
                  <a:lnTo>
                    <a:pt x="66" y="147"/>
                  </a:lnTo>
                  <a:lnTo>
                    <a:pt x="67" y="146"/>
                  </a:lnTo>
                  <a:lnTo>
                    <a:pt x="68" y="145"/>
                  </a:lnTo>
                  <a:lnTo>
                    <a:pt x="69" y="143"/>
                  </a:lnTo>
                  <a:lnTo>
                    <a:pt x="69" y="142"/>
                  </a:lnTo>
                  <a:lnTo>
                    <a:pt x="71" y="140"/>
                  </a:lnTo>
                  <a:lnTo>
                    <a:pt x="72" y="139"/>
                  </a:lnTo>
                  <a:lnTo>
                    <a:pt x="72" y="138"/>
                  </a:lnTo>
                  <a:lnTo>
                    <a:pt x="73" y="136"/>
                  </a:lnTo>
                  <a:lnTo>
                    <a:pt x="73" y="135"/>
                  </a:lnTo>
                  <a:lnTo>
                    <a:pt x="74" y="132"/>
                  </a:lnTo>
                  <a:lnTo>
                    <a:pt x="74" y="131"/>
                  </a:lnTo>
                  <a:lnTo>
                    <a:pt x="75" y="129"/>
                  </a:lnTo>
                  <a:lnTo>
                    <a:pt x="76" y="126"/>
                  </a:lnTo>
                  <a:lnTo>
                    <a:pt x="77" y="123"/>
                  </a:lnTo>
                  <a:lnTo>
                    <a:pt x="77" y="120"/>
                  </a:lnTo>
                  <a:lnTo>
                    <a:pt x="79" y="113"/>
                  </a:lnTo>
                  <a:lnTo>
                    <a:pt x="80" y="107"/>
                  </a:lnTo>
                  <a:lnTo>
                    <a:pt x="82" y="99"/>
                  </a:lnTo>
                  <a:lnTo>
                    <a:pt x="83" y="93"/>
                  </a:lnTo>
                  <a:lnTo>
                    <a:pt x="85" y="87"/>
                  </a:lnTo>
                  <a:lnTo>
                    <a:pt x="87" y="80"/>
                  </a:lnTo>
                  <a:lnTo>
                    <a:pt x="89" y="74"/>
                  </a:lnTo>
                  <a:lnTo>
                    <a:pt x="91" y="68"/>
                  </a:lnTo>
                  <a:lnTo>
                    <a:pt x="92" y="61"/>
                  </a:lnTo>
                  <a:lnTo>
                    <a:pt x="94" y="55"/>
                  </a:lnTo>
                  <a:lnTo>
                    <a:pt x="96" y="48"/>
                  </a:lnTo>
                  <a:lnTo>
                    <a:pt x="98" y="42"/>
                  </a:lnTo>
                  <a:lnTo>
                    <a:pt x="99" y="39"/>
                  </a:lnTo>
                  <a:lnTo>
                    <a:pt x="99" y="36"/>
                  </a:lnTo>
                  <a:lnTo>
                    <a:pt x="100" y="31"/>
                  </a:lnTo>
                  <a:lnTo>
                    <a:pt x="101" y="28"/>
                  </a:lnTo>
                  <a:lnTo>
                    <a:pt x="101" y="25"/>
                  </a:lnTo>
                  <a:lnTo>
                    <a:pt x="103" y="24"/>
                  </a:lnTo>
                  <a:lnTo>
                    <a:pt x="103" y="2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20" name="Freeform 221"/>
            <p:cNvSpPr>
              <a:spLocks/>
            </p:cNvSpPr>
            <p:nvPr/>
          </p:nvSpPr>
          <p:spPr bwMode="auto">
            <a:xfrm>
              <a:off x="3077" y="1876"/>
              <a:ext cx="10" cy="17"/>
            </a:xfrm>
            <a:custGeom>
              <a:avLst/>
              <a:gdLst>
                <a:gd name="T0" fmla="*/ 0 w 75"/>
                <a:gd name="T1" fmla="*/ 0 h 121"/>
                <a:gd name="T2" fmla="*/ 0 w 75"/>
                <a:gd name="T3" fmla="*/ 0 h 121"/>
                <a:gd name="T4" fmla="*/ 0 w 75"/>
                <a:gd name="T5" fmla="*/ 0 h 121"/>
                <a:gd name="T6" fmla="*/ 0 60000 65536"/>
                <a:gd name="T7" fmla="*/ 0 60000 65536"/>
                <a:gd name="T8" fmla="*/ 0 60000 65536"/>
              </a:gdLst>
              <a:ahLst/>
              <a:cxnLst>
                <a:cxn ang="T6">
                  <a:pos x="T0" y="T1"/>
                </a:cxn>
                <a:cxn ang="T7">
                  <a:pos x="T2" y="T3"/>
                </a:cxn>
                <a:cxn ang="T8">
                  <a:pos x="T4" y="T5"/>
                </a:cxn>
              </a:cxnLst>
              <a:rect l="0" t="0" r="r" b="b"/>
              <a:pathLst>
                <a:path w="75" h="121">
                  <a:moveTo>
                    <a:pt x="0" y="121"/>
                  </a:moveTo>
                  <a:lnTo>
                    <a:pt x="10" y="121"/>
                  </a:lnTo>
                  <a:lnTo>
                    <a:pt x="7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21" name="Line 222"/>
            <p:cNvSpPr>
              <a:spLocks noChangeShapeType="1"/>
            </p:cNvSpPr>
            <p:nvPr/>
          </p:nvSpPr>
          <p:spPr bwMode="auto">
            <a:xfrm>
              <a:off x="3081" y="1876"/>
              <a:ext cx="0"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22" name="Freeform 223"/>
            <p:cNvSpPr>
              <a:spLocks/>
            </p:cNvSpPr>
            <p:nvPr/>
          </p:nvSpPr>
          <p:spPr bwMode="auto">
            <a:xfrm>
              <a:off x="2996" y="1858"/>
              <a:ext cx="11" cy="17"/>
            </a:xfrm>
            <a:custGeom>
              <a:avLst/>
              <a:gdLst>
                <a:gd name="T0" fmla="*/ 0 w 76"/>
                <a:gd name="T1" fmla="*/ 0 h 121"/>
                <a:gd name="T2" fmla="*/ 0 w 76"/>
                <a:gd name="T3" fmla="*/ 0 h 121"/>
                <a:gd name="T4" fmla="*/ 0 w 76"/>
                <a:gd name="T5" fmla="*/ 0 h 121"/>
                <a:gd name="T6" fmla="*/ 0 60000 65536"/>
                <a:gd name="T7" fmla="*/ 0 60000 65536"/>
                <a:gd name="T8" fmla="*/ 0 60000 65536"/>
              </a:gdLst>
              <a:ahLst/>
              <a:cxnLst>
                <a:cxn ang="T6">
                  <a:pos x="T0" y="T1"/>
                </a:cxn>
                <a:cxn ang="T7">
                  <a:pos x="T2" y="T3"/>
                </a:cxn>
                <a:cxn ang="T8">
                  <a:pos x="T4" y="T5"/>
                </a:cxn>
              </a:cxnLst>
              <a:rect l="0" t="0" r="r" b="b"/>
              <a:pathLst>
                <a:path w="76" h="121">
                  <a:moveTo>
                    <a:pt x="0" y="121"/>
                  </a:moveTo>
                  <a:lnTo>
                    <a:pt x="11" y="121"/>
                  </a:lnTo>
                  <a:lnTo>
                    <a:pt x="7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23" name="Line 224"/>
            <p:cNvSpPr>
              <a:spLocks noChangeShapeType="1"/>
            </p:cNvSpPr>
            <p:nvPr/>
          </p:nvSpPr>
          <p:spPr bwMode="auto">
            <a:xfrm flipH="1">
              <a:off x="3000" y="1858"/>
              <a:ext cx="1"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24" name="Freeform 225"/>
            <p:cNvSpPr>
              <a:spLocks/>
            </p:cNvSpPr>
            <p:nvPr/>
          </p:nvSpPr>
          <p:spPr bwMode="auto">
            <a:xfrm>
              <a:off x="2979" y="1835"/>
              <a:ext cx="16" cy="34"/>
            </a:xfrm>
            <a:custGeom>
              <a:avLst/>
              <a:gdLst>
                <a:gd name="T0" fmla="*/ 0 w 109"/>
                <a:gd name="T1" fmla="*/ 0 h 243"/>
                <a:gd name="T2" fmla="*/ 0 w 109"/>
                <a:gd name="T3" fmla="*/ 1 h 243"/>
                <a:gd name="T4" fmla="*/ 0 w 109"/>
                <a:gd name="T5" fmla="*/ 1 h 243"/>
                <a:gd name="T6" fmla="*/ 0 w 109"/>
                <a:gd name="T7" fmla="*/ 1 h 243"/>
                <a:gd name="T8" fmla="*/ 0 w 109"/>
                <a:gd name="T9" fmla="*/ 1 h 243"/>
                <a:gd name="T10" fmla="*/ 0 w 109"/>
                <a:gd name="T11" fmla="*/ 1 h 243"/>
                <a:gd name="T12" fmla="*/ 0 w 109"/>
                <a:gd name="T13" fmla="*/ 1 h 243"/>
                <a:gd name="T14" fmla="*/ 0 w 109"/>
                <a:gd name="T15" fmla="*/ 1 h 243"/>
                <a:gd name="T16" fmla="*/ 0 w 109"/>
                <a:gd name="T17" fmla="*/ 1 h 243"/>
                <a:gd name="T18" fmla="*/ 0 w 109"/>
                <a:gd name="T19" fmla="*/ 1 h 243"/>
                <a:gd name="T20" fmla="*/ 0 w 109"/>
                <a:gd name="T21" fmla="*/ 1 h 243"/>
                <a:gd name="T22" fmla="*/ 0 w 109"/>
                <a:gd name="T23" fmla="*/ 0 h 243"/>
                <a:gd name="T24" fmla="*/ 0 w 109"/>
                <a:gd name="T25" fmla="*/ 0 h 243"/>
                <a:gd name="T26" fmla="*/ 0 w 109"/>
                <a:gd name="T27" fmla="*/ 0 h 243"/>
                <a:gd name="T28" fmla="*/ 0 w 109"/>
                <a:gd name="T29" fmla="*/ 0 h 243"/>
                <a:gd name="T30" fmla="*/ 0 w 109"/>
                <a:gd name="T31" fmla="*/ 0 h 243"/>
                <a:gd name="T32" fmla="*/ 0 w 109"/>
                <a:gd name="T33" fmla="*/ 0 h 243"/>
                <a:gd name="T34" fmla="*/ 0 w 109"/>
                <a:gd name="T35" fmla="*/ 0 h 243"/>
                <a:gd name="T36" fmla="*/ 0 w 109"/>
                <a:gd name="T37" fmla="*/ 0 h 243"/>
                <a:gd name="T38" fmla="*/ 0 w 109"/>
                <a:gd name="T39" fmla="*/ 0 h 243"/>
                <a:gd name="T40" fmla="*/ 0 w 109"/>
                <a:gd name="T41" fmla="*/ 0 h 2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9" h="243">
                  <a:moveTo>
                    <a:pt x="65" y="0"/>
                  </a:moveTo>
                  <a:lnTo>
                    <a:pt x="0" y="243"/>
                  </a:lnTo>
                  <a:lnTo>
                    <a:pt x="43" y="243"/>
                  </a:lnTo>
                  <a:lnTo>
                    <a:pt x="49" y="242"/>
                  </a:lnTo>
                  <a:lnTo>
                    <a:pt x="57" y="238"/>
                  </a:lnTo>
                  <a:lnTo>
                    <a:pt x="63" y="234"/>
                  </a:lnTo>
                  <a:lnTo>
                    <a:pt x="70" y="229"/>
                  </a:lnTo>
                  <a:lnTo>
                    <a:pt x="76" y="221"/>
                  </a:lnTo>
                  <a:lnTo>
                    <a:pt x="81" y="214"/>
                  </a:lnTo>
                  <a:lnTo>
                    <a:pt x="86" y="204"/>
                  </a:lnTo>
                  <a:lnTo>
                    <a:pt x="89" y="196"/>
                  </a:lnTo>
                  <a:lnTo>
                    <a:pt x="107" y="128"/>
                  </a:lnTo>
                  <a:lnTo>
                    <a:pt x="108" y="119"/>
                  </a:lnTo>
                  <a:lnTo>
                    <a:pt x="109" y="111"/>
                  </a:lnTo>
                  <a:lnTo>
                    <a:pt x="108" y="102"/>
                  </a:lnTo>
                  <a:lnTo>
                    <a:pt x="106" y="95"/>
                  </a:lnTo>
                  <a:lnTo>
                    <a:pt x="103" y="89"/>
                  </a:lnTo>
                  <a:lnTo>
                    <a:pt x="97" y="85"/>
                  </a:lnTo>
                  <a:lnTo>
                    <a:pt x="92" y="82"/>
                  </a:lnTo>
                  <a:lnTo>
                    <a:pt x="86" y="81"/>
                  </a:lnTo>
                  <a:lnTo>
                    <a:pt x="44"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25" name="Line 226"/>
            <p:cNvSpPr>
              <a:spLocks noChangeShapeType="1"/>
            </p:cNvSpPr>
            <p:nvPr/>
          </p:nvSpPr>
          <p:spPr bwMode="auto">
            <a:xfrm flipH="1">
              <a:off x="3026" y="1908"/>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26" name="Freeform 227"/>
            <p:cNvSpPr>
              <a:spLocks/>
            </p:cNvSpPr>
            <p:nvPr/>
          </p:nvSpPr>
          <p:spPr bwMode="auto">
            <a:xfrm>
              <a:off x="3022" y="1901"/>
              <a:ext cx="4" cy="7"/>
            </a:xfrm>
            <a:custGeom>
              <a:avLst/>
              <a:gdLst>
                <a:gd name="T0" fmla="*/ 0 w 22"/>
                <a:gd name="T1" fmla="*/ 0 h 47"/>
                <a:gd name="T2" fmla="*/ 0 w 22"/>
                <a:gd name="T3" fmla="*/ 0 h 47"/>
                <a:gd name="T4" fmla="*/ 0 w 22"/>
                <a:gd name="T5" fmla="*/ 0 h 47"/>
                <a:gd name="T6" fmla="*/ 0 w 22"/>
                <a:gd name="T7" fmla="*/ 0 h 47"/>
                <a:gd name="T8" fmla="*/ 0 w 22"/>
                <a:gd name="T9" fmla="*/ 0 h 47"/>
                <a:gd name="T10" fmla="*/ 0 w 22"/>
                <a:gd name="T11" fmla="*/ 0 h 47"/>
                <a:gd name="T12" fmla="*/ 0 w 22"/>
                <a:gd name="T13" fmla="*/ 0 h 47"/>
                <a:gd name="T14" fmla="*/ 0 w 22"/>
                <a:gd name="T15" fmla="*/ 0 h 47"/>
                <a:gd name="T16" fmla="*/ 0 w 22"/>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47">
                  <a:moveTo>
                    <a:pt x="2" y="0"/>
                  </a:moveTo>
                  <a:lnTo>
                    <a:pt x="0" y="10"/>
                  </a:lnTo>
                  <a:lnTo>
                    <a:pt x="0" y="18"/>
                  </a:lnTo>
                  <a:lnTo>
                    <a:pt x="0" y="27"/>
                  </a:lnTo>
                  <a:lnTo>
                    <a:pt x="2" y="34"/>
                  </a:lnTo>
                  <a:lnTo>
                    <a:pt x="6" y="40"/>
                  </a:lnTo>
                  <a:lnTo>
                    <a:pt x="10" y="44"/>
                  </a:lnTo>
                  <a:lnTo>
                    <a:pt x="16" y="47"/>
                  </a:lnTo>
                  <a:lnTo>
                    <a:pt x="22"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27" name="Line 228"/>
            <p:cNvSpPr>
              <a:spLocks noChangeShapeType="1"/>
            </p:cNvSpPr>
            <p:nvPr/>
          </p:nvSpPr>
          <p:spPr bwMode="auto">
            <a:xfrm flipV="1">
              <a:off x="3023" y="1892"/>
              <a:ext cx="2"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1528" name="Freeform 229"/>
            <p:cNvSpPr>
              <a:spLocks/>
            </p:cNvSpPr>
            <p:nvPr/>
          </p:nvSpPr>
          <p:spPr bwMode="auto">
            <a:xfrm>
              <a:off x="3025" y="1885"/>
              <a:ext cx="7" cy="7"/>
            </a:xfrm>
            <a:custGeom>
              <a:avLst/>
              <a:gdLst>
                <a:gd name="T0" fmla="*/ 0 w 45"/>
                <a:gd name="T1" fmla="*/ 0 h 47"/>
                <a:gd name="T2" fmla="*/ 0 w 45"/>
                <a:gd name="T3" fmla="*/ 0 h 47"/>
                <a:gd name="T4" fmla="*/ 0 w 45"/>
                <a:gd name="T5" fmla="*/ 0 h 47"/>
                <a:gd name="T6" fmla="*/ 0 w 45"/>
                <a:gd name="T7" fmla="*/ 0 h 47"/>
                <a:gd name="T8" fmla="*/ 0 w 45"/>
                <a:gd name="T9" fmla="*/ 0 h 47"/>
                <a:gd name="T10" fmla="*/ 0 w 45"/>
                <a:gd name="T11" fmla="*/ 0 h 47"/>
                <a:gd name="T12" fmla="*/ 0 w 45"/>
                <a:gd name="T13" fmla="*/ 0 h 47"/>
                <a:gd name="T14" fmla="*/ 0 w 45"/>
                <a:gd name="T15" fmla="*/ 0 h 47"/>
                <a:gd name="T16" fmla="*/ 0 w 45"/>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47">
                  <a:moveTo>
                    <a:pt x="45" y="0"/>
                  </a:moveTo>
                  <a:lnTo>
                    <a:pt x="38" y="1"/>
                  </a:lnTo>
                  <a:lnTo>
                    <a:pt x="32" y="4"/>
                  </a:lnTo>
                  <a:lnTo>
                    <a:pt x="24" y="8"/>
                  </a:lnTo>
                  <a:lnTo>
                    <a:pt x="18" y="14"/>
                  </a:lnTo>
                  <a:lnTo>
                    <a:pt x="12" y="22"/>
                  </a:lnTo>
                  <a:lnTo>
                    <a:pt x="7" y="29"/>
                  </a:lnTo>
                  <a:lnTo>
                    <a:pt x="3" y="39"/>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1529" name="Line 230"/>
            <p:cNvSpPr>
              <a:spLocks noChangeShapeType="1"/>
            </p:cNvSpPr>
            <p:nvPr/>
          </p:nvSpPr>
          <p:spPr bwMode="auto">
            <a:xfrm>
              <a:off x="3032" y="1885"/>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754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5461" grpId="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ext Box 25"/>
          <p:cNvSpPr txBox="1">
            <a:spLocks noChangeArrowheads="1"/>
          </p:cNvSpPr>
          <p:nvPr/>
        </p:nvSpPr>
        <p:spPr bwMode="auto">
          <a:xfrm>
            <a:off x="0" y="44450"/>
            <a:ext cx="9144000" cy="823913"/>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4800" b="1">
                <a:solidFill>
                  <a:srgbClr val="FF0000"/>
                </a:solidFill>
                <a:latin typeface="黑体" pitchFamily="2" charset="-122"/>
                <a:ea typeface="黑体" pitchFamily="2" charset="-122"/>
              </a:rPr>
              <a:t>第三节  直线的投影</a:t>
            </a:r>
            <a:endParaRPr lang="zh-CN" altLang="en-US" sz="4800" b="1">
              <a:solidFill>
                <a:srgbClr val="FF0000"/>
              </a:solidFill>
            </a:endParaRPr>
          </a:p>
        </p:txBody>
      </p:sp>
      <p:sp>
        <p:nvSpPr>
          <p:cNvPr id="276506" name="Text Box 26"/>
          <p:cNvSpPr txBox="1">
            <a:spLocks noChangeArrowheads="1"/>
          </p:cNvSpPr>
          <p:nvPr/>
        </p:nvSpPr>
        <p:spPr bwMode="auto">
          <a:xfrm>
            <a:off x="0" y="866775"/>
            <a:ext cx="5435600" cy="1554163"/>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zh-CN" altLang="en-US" b="1"/>
              <a:t>两点确定一条直线，将两点的</a:t>
            </a:r>
            <a:r>
              <a:rPr lang="zh-CN" altLang="en-US" b="1">
                <a:solidFill>
                  <a:srgbClr val="FF0000"/>
                </a:solidFill>
                <a:ea typeface="黑体" pitchFamily="2" charset="-122"/>
              </a:rPr>
              <a:t>同面投影</a:t>
            </a:r>
            <a:r>
              <a:rPr lang="zh-CN" altLang="en-US" b="1"/>
              <a:t>用直线连接，就得到直线的</a:t>
            </a:r>
            <a:r>
              <a:rPr lang="zh-CN" altLang="en-US" b="1">
                <a:solidFill>
                  <a:srgbClr val="FF0000"/>
                </a:solidFill>
                <a:ea typeface="黑体" pitchFamily="2" charset="-122"/>
              </a:rPr>
              <a:t>同面投影</a:t>
            </a:r>
            <a:r>
              <a:rPr lang="zh-CN" altLang="en-US" b="1"/>
              <a:t>。</a:t>
            </a:r>
          </a:p>
        </p:txBody>
      </p:sp>
      <p:sp>
        <p:nvSpPr>
          <p:cNvPr id="276507" name="Text Box 27"/>
          <p:cNvSpPr txBox="1">
            <a:spLocks noChangeArrowheads="1"/>
          </p:cNvSpPr>
          <p:nvPr/>
        </p:nvSpPr>
        <p:spPr bwMode="auto">
          <a:xfrm>
            <a:off x="-107950" y="2924175"/>
            <a:ext cx="5499100" cy="519113"/>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2800" b="1">
                <a:solidFill>
                  <a:srgbClr val="003399"/>
                </a:solidFill>
                <a:latin typeface="黑体" pitchFamily="2" charset="-122"/>
                <a:ea typeface="黑体" pitchFamily="2" charset="-122"/>
              </a:rPr>
              <a:t>1.</a:t>
            </a:r>
            <a:r>
              <a:rPr lang="zh-CN" altLang="en-US" sz="2800" b="1">
                <a:solidFill>
                  <a:srgbClr val="003399"/>
                </a:solidFill>
              </a:rPr>
              <a:t>直线对一个投影面的投影特性</a:t>
            </a:r>
            <a:endParaRPr lang="zh-CN" altLang="en-US" sz="2800" b="1"/>
          </a:p>
        </p:txBody>
      </p:sp>
      <p:sp>
        <p:nvSpPr>
          <p:cNvPr id="276508" name="Text Box 28"/>
          <p:cNvSpPr txBox="1">
            <a:spLocks noChangeArrowheads="1"/>
          </p:cNvSpPr>
          <p:nvPr/>
        </p:nvSpPr>
        <p:spPr bwMode="auto">
          <a:xfrm>
            <a:off x="107950" y="2349500"/>
            <a:ext cx="4648200" cy="579438"/>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ea typeface="黑体" pitchFamily="2" charset="-122"/>
              </a:rPr>
              <a:t>一、直线的投影特性</a:t>
            </a:r>
            <a:endParaRPr lang="zh-CN" altLang="en-US" b="1"/>
          </a:p>
        </p:txBody>
      </p:sp>
      <p:sp>
        <p:nvSpPr>
          <p:cNvPr id="276526" name="Text Box 46"/>
          <p:cNvSpPr txBox="1">
            <a:spLocks noChangeArrowheads="1"/>
          </p:cNvSpPr>
          <p:nvPr/>
        </p:nvSpPr>
        <p:spPr bwMode="auto">
          <a:xfrm>
            <a:off x="179388" y="5330825"/>
            <a:ext cx="2717800" cy="12001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直线垂直于投影面</a:t>
            </a:r>
          </a:p>
          <a:p>
            <a:pPr eaLnBrk="1" hangingPunct="1">
              <a:spcBef>
                <a:spcPct val="0"/>
              </a:spcBef>
              <a:buFontTx/>
              <a:buNone/>
            </a:pPr>
            <a:r>
              <a:rPr lang="zh-CN" altLang="en-US" sz="2400" b="1"/>
              <a:t>投影重合为一点</a:t>
            </a:r>
          </a:p>
          <a:p>
            <a:pPr eaLnBrk="1" hangingPunct="1">
              <a:spcBef>
                <a:spcPct val="0"/>
              </a:spcBef>
              <a:buFontTx/>
              <a:buNone/>
            </a:pPr>
            <a:r>
              <a:rPr lang="zh-CN" altLang="en-US" sz="2400" b="1">
                <a:solidFill>
                  <a:srgbClr val="FF3300"/>
                </a:solidFill>
              </a:rPr>
              <a:t>     </a:t>
            </a:r>
            <a:r>
              <a:rPr lang="zh-CN" altLang="en-US" sz="2400" b="1">
                <a:solidFill>
                  <a:srgbClr val="FF0000"/>
                </a:solidFill>
              </a:rPr>
              <a:t>积　聚　性</a:t>
            </a:r>
            <a:endParaRPr lang="zh-CN" altLang="en-US" sz="1800" b="1">
              <a:solidFill>
                <a:srgbClr val="FF0000"/>
              </a:solidFill>
            </a:endParaRPr>
          </a:p>
        </p:txBody>
      </p:sp>
      <p:sp>
        <p:nvSpPr>
          <p:cNvPr id="276527" name="Text Box 47"/>
          <p:cNvSpPr txBox="1">
            <a:spLocks noChangeArrowheads="1"/>
          </p:cNvSpPr>
          <p:nvPr/>
        </p:nvSpPr>
        <p:spPr bwMode="auto">
          <a:xfrm>
            <a:off x="2916238" y="5253038"/>
            <a:ext cx="2743200" cy="15684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直线平行于投影面</a:t>
            </a:r>
          </a:p>
          <a:p>
            <a:pPr eaLnBrk="1" hangingPunct="1">
              <a:spcBef>
                <a:spcPct val="0"/>
              </a:spcBef>
              <a:buFontTx/>
              <a:buNone/>
            </a:pPr>
            <a:r>
              <a:rPr lang="zh-CN" altLang="en-US" sz="2400" b="1"/>
              <a:t>投影反映线段实长</a:t>
            </a:r>
          </a:p>
          <a:p>
            <a:pPr algn="ctr" eaLnBrk="1" hangingPunct="1">
              <a:spcBef>
                <a:spcPct val="0"/>
              </a:spcBef>
              <a:buFontTx/>
              <a:buNone/>
            </a:pPr>
            <a:r>
              <a:rPr lang="zh-CN" altLang="en-US" sz="2400" b="1">
                <a:solidFill>
                  <a:srgbClr val="FF0000"/>
                </a:solidFill>
              </a:rPr>
              <a:t> </a:t>
            </a:r>
            <a:r>
              <a:rPr lang="en-US" altLang="zh-CN" sz="2400" b="1">
                <a:solidFill>
                  <a:srgbClr val="FF0000"/>
                </a:solidFill>
                <a:latin typeface="黑体" pitchFamily="2" charset="-122"/>
                <a:ea typeface="黑体" pitchFamily="2" charset="-122"/>
              </a:rPr>
              <a:t>ab=AB</a:t>
            </a:r>
          </a:p>
          <a:p>
            <a:pPr algn="ctr" eaLnBrk="1" hangingPunct="1">
              <a:spcBef>
                <a:spcPct val="0"/>
              </a:spcBef>
              <a:buFontTx/>
              <a:buNone/>
            </a:pPr>
            <a:r>
              <a:rPr lang="zh-CN" altLang="en-US" sz="2400" b="1">
                <a:solidFill>
                  <a:srgbClr val="FF0000"/>
                </a:solidFill>
              </a:rPr>
              <a:t>实   形   性</a:t>
            </a:r>
            <a:endParaRPr lang="zh-CN" altLang="en-US" sz="1800" b="1">
              <a:solidFill>
                <a:srgbClr val="FF0000"/>
              </a:solidFill>
            </a:endParaRPr>
          </a:p>
        </p:txBody>
      </p:sp>
      <p:sp>
        <p:nvSpPr>
          <p:cNvPr id="22536" name="Text Box 48"/>
          <p:cNvSpPr txBox="1">
            <a:spLocks noChangeArrowheads="1"/>
          </p:cNvSpPr>
          <p:nvPr/>
        </p:nvSpPr>
        <p:spPr bwMode="auto">
          <a:xfrm>
            <a:off x="6421438" y="5794375"/>
            <a:ext cx="184150" cy="366713"/>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endParaRPr lang="zh-CN" altLang="zh-CN" sz="1800" b="1"/>
          </a:p>
        </p:txBody>
      </p:sp>
      <p:sp>
        <p:nvSpPr>
          <p:cNvPr id="276529" name="Text Box 49"/>
          <p:cNvSpPr txBox="1">
            <a:spLocks noChangeArrowheads="1"/>
          </p:cNvSpPr>
          <p:nvPr/>
        </p:nvSpPr>
        <p:spPr bwMode="auto">
          <a:xfrm>
            <a:off x="6226175" y="5253038"/>
            <a:ext cx="2667000" cy="1568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b="1"/>
              <a:t>直线倾斜于投影面</a:t>
            </a:r>
          </a:p>
          <a:p>
            <a:pPr algn="ctr" eaLnBrk="1" hangingPunct="1">
              <a:spcBef>
                <a:spcPct val="0"/>
              </a:spcBef>
              <a:buFontTx/>
              <a:buNone/>
            </a:pPr>
            <a:r>
              <a:rPr lang="zh-CN" altLang="en-US" sz="2400" b="1"/>
              <a:t>投影比空间线段短</a:t>
            </a:r>
            <a:endParaRPr lang="zh-CN" altLang="en-US" sz="1800" b="1"/>
          </a:p>
          <a:p>
            <a:pPr algn="ctr" eaLnBrk="1" hangingPunct="1">
              <a:spcBef>
                <a:spcPct val="0"/>
              </a:spcBef>
              <a:buFontTx/>
              <a:buNone/>
            </a:pPr>
            <a:r>
              <a:rPr lang="zh-CN" altLang="en-US" sz="2400" b="1">
                <a:solidFill>
                  <a:srgbClr val="FF0000"/>
                </a:solidFill>
              </a:rPr>
              <a:t> </a:t>
            </a:r>
            <a:r>
              <a:rPr lang="en-US" altLang="zh-CN" sz="2400" b="1">
                <a:solidFill>
                  <a:srgbClr val="FF0000"/>
                </a:solidFill>
                <a:latin typeface="黑体" pitchFamily="2" charset="-122"/>
                <a:ea typeface="黑体" pitchFamily="2" charset="-122"/>
              </a:rPr>
              <a:t>ab=ABcosα</a:t>
            </a:r>
          </a:p>
          <a:p>
            <a:pPr algn="ctr" eaLnBrk="1" hangingPunct="1">
              <a:spcBef>
                <a:spcPct val="0"/>
              </a:spcBef>
              <a:buFontTx/>
              <a:buNone/>
            </a:pPr>
            <a:r>
              <a:rPr lang="zh-CN" altLang="en-US" sz="2400" b="1">
                <a:solidFill>
                  <a:srgbClr val="FF0000"/>
                </a:solidFill>
              </a:rPr>
              <a:t>类    似    性</a:t>
            </a:r>
          </a:p>
        </p:txBody>
      </p:sp>
      <p:sp>
        <p:nvSpPr>
          <p:cNvPr id="22538" name="AutoShape 84">
            <a:hlinkClick r:id="" action="ppaction://hlinkshowjump?jump=firstslide" highlightClick="1"/>
          </p:cNvPr>
          <p:cNvSpPr>
            <a:spLocks noChangeArrowheads="1"/>
          </p:cNvSpPr>
          <p:nvPr/>
        </p:nvSpPr>
        <p:spPr bwMode="auto">
          <a:xfrm>
            <a:off x="8534400" y="6248400"/>
            <a:ext cx="609600" cy="609600"/>
          </a:xfrm>
          <a:prstGeom prst="actionButtonReturn">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grpSp>
        <p:nvGrpSpPr>
          <p:cNvPr id="276565" name="Group 85"/>
          <p:cNvGrpSpPr>
            <a:grpSpLocks/>
          </p:cNvGrpSpPr>
          <p:nvPr/>
        </p:nvGrpSpPr>
        <p:grpSpPr bwMode="auto">
          <a:xfrm>
            <a:off x="5430838" y="806450"/>
            <a:ext cx="3605212" cy="3270250"/>
            <a:chOff x="1788" y="933"/>
            <a:chExt cx="2271" cy="2060"/>
          </a:xfrm>
        </p:grpSpPr>
        <p:sp>
          <p:nvSpPr>
            <p:cNvPr id="22603" name="Line 86"/>
            <p:cNvSpPr>
              <a:spLocks noChangeShapeType="1"/>
            </p:cNvSpPr>
            <p:nvPr/>
          </p:nvSpPr>
          <p:spPr bwMode="auto">
            <a:xfrm>
              <a:off x="2865" y="1012"/>
              <a:ext cx="0" cy="9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04" name="Line 87"/>
            <p:cNvSpPr>
              <a:spLocks noChangeShapeType="1"/>
            </p:cNvSpPr>
            <p:nvPr/>
          </p:nvSpPr>
          <p:spPr bwMode="auto">
            <a:xfrm flipH="1">
              <a:off x="1788" y="1924"/>
              <a:ext cx="10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05" name="Freeform 88"/>
            <p:cNvSpPr>
              <a:spLocks/>
            </p:cNvSpPr>
            <p:nvPr/>
          </p:nvSpPr>
          <p:spPr bwMode="auto">
            <a:xfrm>
              <a:off x="1927" y="979"/>
              <a:ext cx="60" cy="95"/>
            </a:xfrm>
            <a:custGeom>
              <a:avLst/>
              <a:gdLst>
                <a:gd name="T0" fmla="*/ 2 w 335"/>
                <a:gd name="T1" fmla="*/ 0 h 528"/>
                <a:gd name="T2" fmla="*/ 2 w 335"/>
                <a:gd name="T3" fmla="*/ 0 h 528"/>
                <a:gd name="T4" fmla="*/ 2 w 335"/>
                <a:gd name="T5" fmla="*/ 0 h 528"/>
                <a:gd name="T6" fmla="*/ 2 w 335"/>
                <a:gd name="T7" fmla="*/ 0 h 528"/>
                <a:gd name="T8" fmla="*/ 2 w 335"/>
                <a:gd name="T9" fmla="*/ 0 h 528"/>
                <a:gd name="T10" fmla="*/ 2 w 335"/>
                <a:gd name="T11" fmla="*/ 0 h 528"/>
                <a:gd name="T12" fmla="*/ 2 w 335"/>
                <a:gd name="T13" fmla="*/ 0 h 528"/>
                <a:gd name="T14" fmla="*/ 2 w 335"/>
                <a:gd name="T15" fmla="*/ 0 h 528"/>
                <a:gd name="T16" fmla="*/ 2 w 335"/>
                <a:gd name="T17" fmla="*/ 0 h 528"/>
                <a:gd name="T18" fmla="*/ 2 w 335"/>
                <a:gd name="T19" fmla="*/ 0 h 528"/>
                <a:gd name="T20" fmla="*/ 2 w 335"/>
                <a:gd name="T21" fmla="*/ 0 h 528"/>
                <a:gd name="T22" fmla="*/ 1 w 335"/>
                <a:gd name="T23" fmla="*/ 0 h 528"/>
                <a:gd name="T24" fmla="*/ 1 w 335"/>
                <a:gd name="T25" fmla="*/ 0 h 528"/>
                <a:gd name="T26" fmla="*/ 1 w 335"/>
                <a:gd name="T27" fmla="*/ 0 h 528"/>
                <a:gd name="T28" fmla="*/ 1 w 335"/>
                <a:gd name="T29" fmla="*/ 0 h 528"/>
                <a:gd name="T30" fmla="*/ 1 w 335"/>
                <a:gd name="T31" fmla="*/ 0 h 528"/>
                <a:gd name="T32" fmla="*/ 1 w 335"/>
                <a:gd name="T33" fmla="*/ 0 h 528"/>
                <a:gd name="T34" fmla="*/ 1 w 335"/>
                <a:gd name="T35" fmla="*/ 0 h 528"/>
                <a:gd name="T36" fmla="*/ 1 w 335"/>
                <a:gd name="T37" fmla="*/ 0 h 528"/>
                <a:gd name="T38" fmla="*/ 1 w 335"/>
                <a:gd name="T39" fmla="*/ 0 h 528"/>
                <a:gd name="T40" fmla="*/ 1 w 335"/>
                <a:gd name="T41" fmla="*/ 0 h 528"/>
                <a:gd name="T42" fmla="*/ 1 w 335"/>
                <a:gd name="T43" fmla="*/ 1 h 528"/>
                <a:gd name="T44" fmla="*/ 1 w 335"/>
                <a:gd name="T45" fmla="*/ 1 h 528"/>
                <a:gd name="T46" fmla="*/ 0 w 335"/>
                <a:gd name="T47" fmla="*/ 1 h 528"/>
                <a:gd name="T48" fmla="*/ 0 w 335"/>
                <a:gd name="T49" fmla="*/ 1 h 528"/>
                <a:gd name="T50" fmla="*/ 0 w 335"/>
                <a:gd name="T51" fmla="*/ 2 h 528"/>
                <a:gd name="T52" fmla="*/ 0 w 335"/>
                <a:gd name="T53" fmla="*/ 2 h 528"/>
                <a:gd name="T54" fmla="*/ 0 w 335"/>
                <a:gd name="T55" fmla="*/ 2 h 528"/>
                <a:gd name="T56" fmla="*/ 0 w 335"/>
                <a:gd name="T57" fmla="*/ 2 h 528"/>
                <a:gd name="T58" fmla="*/ 0 w 335"/>
                <a:gd name="T59" fmla="*/ 3 h 528"/>
                <a:gd name="T60" fmla="*/ 0 w 335"/>
                <a:gd name="T61" fmla="*/ 3 h 528"/>
                <a:gd name="T62" fmla="*/ 0 w 335"/>
                <a:gd name="T63" fmla="*/ 3 h 528"/>
                <a:gd name="T64" fmla="*/ 0 w 335"/>
                <a:gd name="T65" fmla="*/ 3 h 528"/>
                <a:gd name="T66" fmla="*/ 0 w 335"/>
                <a:gd name="T67" fmla="*/ 3 h 528"/>
                <a:gd name="T68" fmla="*/ 0 w 335"/>
                <a:gd name="T69" fmla="*/ 3 h 528"/>
                <a:gd name="T70" fmla="*/ 0 w 335"/>
                <a:gd name="T71" fmla="*/ 3 h 528"/>
                <a:gd name="T72" fmla="*/ 0 w 335"/>
                <a:gd name="T73" fmla="*/ 3 h 528"/>
                <a:gd name="T74" fmla="*/ 0 w 335"/>
                <a:gd name="T75" fmla="*/ 3 h 528"/>
                <a:gd name="T76" fmla="*/ 0 w 335"/>
                <a:gd name="T77" fmla="*/ 3 h 528"/>
                <a:gd name="T78" fmla="*/ 0 w 335"/>
                <a:gd name="T79" fmla="*/ 3 h 528"/>
                <a:gd name="T80" fmla="*/ 0 w 335"/>
                <a:gd name="T81" fmla="*/ 3 h 528"/>
                <a:gd name="T82" fmla="*/ 1 w 335"/>
                <a:gd name="T83" fmla="*/ 3 h 528"/>
                <a:gd name="T84" fmla="*/ 1 w 335"/>
                <a:gd name="T85" fmla="*/ 3 h 528"/>
                <a:gd name="T86" fmla="*/ 1 w 335"/>
                <a:gd name="T87" fmla="*/ 3 h 528"/>
                <a:gd name="T88" fmla="*/ 1 w 335"/>
                <a:gd name="T89" fmla="*/ 3 h 528"/>
                <a:gd name="T90" fmla="*/ 1 w 335"/>
                <a:gd name="T91" fmla="*/ 3 h 528"/>
                <a:gd name="T92" fmla="*/ 1 w 335"/>
                <a:gd name="T93" fmla="*/ 3 h 528"/>
                <a:gd name="T94" fmla="*/ 1 w 335"/>
                <a:gd name="T95" fmla="*/ 3 h 528"/>
                <a:gd name="T96" fmla="*/ 1 w 335"/>
                <a:gd name="T97" fmla="*/ 3 h 528"/>
                <a:gd name="T98" fmla="*/ 1 w 335"/>
                <a:gd name="T99" fmla="*/ 3 h 528"/>
                <a:gd name="T100" fmla="*/ 1 w 335"/>
                <a:gd name="T101" fmla="*/ 3 h 528"/>
                <a:gd name="T102" fmla="*/ 1 w 335"/>
                <a:gd name="T103" fmla="*/ 3 h 528"/>
                <a:gd name="T104" fmla="*/ 1 w 335"/>
                <a:gd name="T105" fmla="*/ 3 h 528"/>
                <a:gd name="T106" fmla="*/ 1 w 335"/>
                <a:gd name="T107" fmla="*/ 3 h 528"/>
                <a:gd name="T108" fmla="*/ 1 w 335"/>
                <a:gd name="T109" fmla="*/ 3 h 528"/>
                <a:gd name="T110" fmla="*/ 1 w 335"/>
                <a:gd name="T111" fmla="*/ 2 h 528"/>
                <a:gd name="T112" fmla="*/ 2 w 335"/>
                <a:gd name="T113" fmla="*/ 2 h 528"/>
                <a:gd name="T114" fmla="*/ 2 w 335"/>
                <a:gd name="T115" fmla="*/ 1 h 528"/>
                <a:gd name="T116" fmla="*/ 2 w 335"/>
                <a:gd name="T117" fmla="*/ 1 h 528"/>
                <a:gd name="T118" fmla="*/ 2 w 335"/>
                <a:gd name="T119" fmla="*/ 1 h 528"/>
                <a:gd name="T120" fmla="*/ 2 w 335"/>
                <a:gd name="T121" fmla="*/ 1 h 528"/>
                <a:gd name="T122" fmla="*/ 2 w 335"/>
                <a:gd name="T123" fmla="*/ 0 h 5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35" h="528">
                  <a:moveTo>
                    <a:pt x="334" y="71"/>
                  </a:moveTo>
                  <a:lnTo>
                    <a:pt x="334" y="67"/>
                  </a:lnTo>
                  <a:lnTo>
                    <a:pt x="335" y="65"/>
                  </a:lnTo>
                  <a:lnTo>
                    <a:pt x="335" y="62"/>
                  </a:lnTo>
                  <a:lnTo>
                    <a:pt x="335" y="60"/>
                  </a:lnTo>
                  <a:lnTo>
                    <a:pt x="335" y="57"/>
                  </a:lnTo>
                  <a:lnTo>
                    <a:pt x="335" y="55"/>
                  </a:lnTo>
                  <a:lnTo>
                    <a:pt x="335" y="51"/>
                  </a:lnTo>
                  <a:lnTo>
                    <a:pt x="335" y="48"/>
                  </a:lnTo>
                  <a:lnTo>
                    <a:pt x="334" y="46"/>
                  </a:lnTo>
                  <a:lnTo>
                    <a:pt x="334" y="43"/>
                  </a:lnTo>
                  <a:lnTo>
                    <a:pt x="333" y="38"/>
                  </a:lnTo>
                  <a:lnTo>
                    <a:pt x="331" y="32"/>
                  </a:lnTo>
                  <a:lnTo>
                    <a:pt x="330" y="26"/>
                  </a:lnTo>
                  <a:lnTo>
                    <a:pt x="328" y="21"/>
                  </a:lnTo>
                  <a:lnTo>
                    <a:pt x="327" y="18"/>
                  </a:lnTo>
                  <a:lnTo>
                    <a:pt x="325" y="15"/>
                  </a:lnTo>
                  <a:lnTo>
                    <a:pt x="324" y="13"/>
                  </a:lnTo>
                  <a:lnTo>
                    <a:pt x="323" y="11"/>
                  </a:lnTo>
                  <a:lnTo>
                    <a:pt x="320" y="9"/>
                  </a:lnTo>
                  <a:lnTo>
                    <a:pt x="318" y="7"/>
                  </a:lnTo>
                  <a:lnTo>
                    <a:pt x="317" y="5"/>
                  </a:lnTo>
                  <a:lnTo>
                    <a:pt x="315" y="4"/>
                  </a:lnTo>
                  <a:lnTo>
                    <a:pt x="313" y="2"/>
                  </a:lnTo>
                  <a:lnTo>
                    <a:pt x="310" y="1"/>
                  </a:lnTo>
                  <a:lnTo>
                    <a:pt x="308" y="1"/>
                  </a:lnTo>
                  <a:lnTo>
                    <a:pt x="304" y="0"/>
                  </a:lnTo>
                  <a:lnTo>
                    <a:pt x="302" y="0"/>
                  </a:lnTo>
                  <a:lnTo>
                    <a:pt x="299" y="0"/>
                  </a:lnTo>
                  <a:lnTo>
                    <a:pt x="293" y="0"/>
                  </a:lnTo>
                  <a:lnTo>
                    <a:pt x="287" y="0"/>
                  </a:lnTo>
                  <a:lnTo>
                    <a:pt x="282" y="0"/>
                  </a:lnTo>
                  <a:lnTo>
                    <a:pt x="276" y="0"/>
                  </a:lnTo>
                  <a:lnTo>
                    <a:pt x="265" y="0"/>
                  </a:lnTo>
                  <a:lnTo>
                    <a:pt x="253" y="0"/>
                  </a:lnTo>
                  <a:lnTo>
                    <a:pt x="243" y="0"/>
                  </a:lnTo>
                  <a:lnTo>
                    <a:pt x="232" y="0"/>
                  </a:lnTo>
                  <a:lnTo>
                    <a:pt x="227" y="0"/>
                  </a:lnTo>
                  <a:lnTo>
                    <a:pt x="221" y="1"/>
                  </a:lnTo>
                  <a:lnTo>
                    <a:pt x="216" y="1"/>
                  </a:lnTo>
                  <a:lnTo>
                    <a:pt x="211" y="2"/>
                  </a:lnTo>
                  <a:lnTo>
                    <a:pt x="205" y="2"/>
                  </a:lnTo>
                  <a:lnTo>
                    <a:pt x="200" y="4"/>
                  </a:lnTo>
                  <a:lnTo>
                    <a:pt x="195" y="5"/>
                  </a:lnTo>
                  <a:lnTo>
                    <a:pt x="189" y="6"/>
                  </a:lnTo>
                  <a:lnTo>
                    <a:pt x="184" y="8"/>
                  </a:lnTo>
                  <a:lnTo>
                    <a:pt x="179" y="9"/>
                  </a:lnTo>
                  <a:lnTo>
                    <a:pt x="173" y="11"/>
                  </a:lnTo>
                  <a:lnTo>
                    <a:pt x="169" y="14"/>
                  </a:lnTo>
                  <a:lnTo>
                    <a:pt x="164" y="16"/>
                  </a:lnTo>
                  <a:lnTo>
                    <a:pt x="160" y="20"/>
                  </a:lnTo>
                  <a:lnTo>
                    <a:pt x="154" y="23"/>
                  </a:lnTo>
                  <a:lnTo>
                    <a:pt x="150" y="26"/>
                  </a:lnTo>
                  <a:lnTo>
                    <a:pt x="146" y="29"/>
                  </a:lnTo>
                  <a:lnTo>
                    <a:pt x="142" y="32"/>
                  </a:lnTo>
                  <a:lnTo>
                    <a:pt x="134" y="40"/>
                  </a:lnTo>
                  <a:lnTo>
                    <a:pt x="126" y="47"/>
                  </a:lnTo>
                  <a:lnTo>
                    <a:pt x="121" y="51"/>
                  </a:lnTo>
                  <a:lnTo>
                    <a:pt x="118" y="56"/>
                  </a:lnTo>
                  <a:lnTo>
                    <a:pt x="114" y="60"/>
                  </a:lnTo>
                  <a:lnTo>
                    <a:pt x="111" y="64"/>
                  </a:lnTo>
                  <a:lnTo>
                    <a:pt x="107" y="69"/>
                  </a:lnTo>
                  <a:lnTo>
                    <a:pt x="104" y="73"/>
                  </a:lnTo>
                  <a:lnTo>
                    <a:pt x="99" y="82"/>
                  </a:lnTo>
                  <a:lnTo>
                    <a:pt x="94" y="92"/>
                  </a:lnTo>
                  <a:lnTo>
                    <a:pt x="88" y="102"/>
                  </a:lnTo>
                  <a:lnTo>
                    <a:pt x="85" y="106"/>
                  </a:lnTo>
                  <a:lnTo>
                    <a:pt x="82" y="111"/>
                  </a:lnTo>
                  <a:lnTo>
                    <a:pt x="80" y="115"/>
                  </a:lnTo>
                  <a:lnTo>
                    <a:pt x="78" y="121"/>
                  </a:lnTo>
                  <a:lnTo>
                    <a:pt x="76" y="126"/>
                  </a:lnTo>
                  <a:lnTo>
                    <a:pt x="73" y="130"/>
                  </a:lnTo>
                  <a:lnTo>
                    <a:pt x="72" y="136"/>
                  </a:lnTo>
                  <a:lnTo>
                    <a:pt x="70" y="141"/>
                  </a:lnTo>
                  <a:lnTo>
                    <a:pt x="67" y="152"/>
                  </a:lnTo>
                  <a:lnTo>
                    <a:pt x="56" y="194"/>
                  </a:lnTo>
                  <a:lnTo>
                    <a:pt x="45" y="237"/>
                  </a:lnTo>
                  <a:lnTo>
                    <a:pt x="32" y="278"/>
                  </a:lnTo>
                  <a:lnTo>
                    <a:pt x="27" y="300"/>
                  </a:lnTo>
                  <a:lnTo>
                    <a:pt x="20" y="321"/>
                  </a:lnTo>
                  <a:lnTo>
                    <a:pt x="15" y="342"/>
                  </a:lnTo>
                  <a:lnTo>
                    <a:pt x="9" y="363"/>
                  </a:lnTo>
                  <a:lnTo>
                    <a:pt x="7" y="374"/>
                  </a:lnTo>
                  <a:lnTo>
                    <a:pt x="5" y="385"/>
                  </a:lnTo>
                  <a:lnTo>
                    <a:pt x="3" y="395"/>
                  </a:lnTo>
                  <a:lnTo>
                    <a:pt x="2" y="401"/>
                  </a:lnTo>
                  <a:lnTo>
                    <a:pt x="1" y="406"/>
                  </a:lnTo>
                  <a:lnTo>
                    <a:pt x="0" y="412"/>
                  </a:lnTo>
                  <a:lnTo>
                    <a:pt x="0" y="418"/>
                  </a:lnTo>
                  <a:lnTo>
                    <a:pt x="0" y="423"/>
                  </a:lnTo>
                  <a:lnTo>
                    <a:pt x="0" y="428"/>
                  </a:lnTo>
                  <a:lnTo>
                    <a:pt x="0" y="434"/>
                  </a:lnTo>
                  <a:lnTo>
                    <a:pt x="0" y="439"/>
                  </a:lnTo>
                  <a:lnTo>
                    <a:pt x="1" y="444"/>
                  </a:lnTo>
                  <a:lnTo>
                    <a:pt x="2" y="451"/>
                  </a:lnTo>
                  <a:lnTo>
                    <a:pt x="3" y="456"/>
                  </a:lnTo>
                  <a:lnTo>
                    <a:pt x="4" y="461"/>
                  </a:lnTo>
                  <a:lnTo>
                    <a:pt x="5" y="467"/>
                  </a:lnTo>
                  <a:lnTo>
                    <a:pt x="7" y="472"/>
                  </a:lnTo>
                  <a:lnTo>
                    <a:pt x="8" y="476"/>
                  </a:lnTo>
                  <a:lnTo>
                    <a:pt x="11" y="482"/>
                  </a:lnTo>
                  <a:lnTo>
                    <a:pt x="13" y="487"/>
                  </a:lnTo>
                  <a:lnTo>
                    <a:pt x="16" y="492"/>
                  </a:lnTo>
                  <a:lnTo>
                    <a:pt x="18" y="497"/>
                  </a:lnTo>
                  <a:lnTo>
                    <a:pt x="21" y="501"/>
                  </a:lnTo>
                  <a:lnTo>
                    <a:pt x="23" y="503"/>
                  </a:lnTo>
                  <a:lnTo>
                    <a:pt x="24" y="505"/>
                  </a:lnTo>
                  <a:lnTo>
                    <a:pt x="27" y="507"/>
                  </a:lnTo>
                  <a:lnTo>
                    <a:pt x="29" y="509"/>
                  </a:lnTo>
                  <a:lnTo>
                    <a:pt x="31" y="511"/>
                  </a:lnTo>
                  <a:lnTo>
                    <a:pt x="33" y="514"/>
                  </a:lnTo>
                  <a:lnTo>
                    <a:pt x="35" y="515"/>
                  </a:lnTo>
                  <a:lnTo>
                    <a:pt x="37" y="517"/>
                  </a:lnTo>
                  <a:lnTo>
                    <a:pt x="39" y="518"/>
                  </a:lnTo>
                  <a:lnTo>
                    <a:pt x="41" y="519"/>
                  </a:lnTo>
                  <a:lnTo>
                    <a:pt x="45" y="520"/>
                  </a:lnTo>
                  <a:lnTo>
                    <a:pt x="47" y="522"/>
                  </a:lnTo>
                  <a:lnTo>
                    <a:pt x="50" y="522"/>
                  </a:lnTo>
                  <a:lnTo>
                    <a:pt x="52" y="523"/>
                  </a:lnTo>
                  <a:lnTo>
                    <a:pt x="54" y="524"/>
                  </a:lnTo>
                  <a:lnTo>
                    <a:pt x="57" y="525"/>
                  </a:lnTo>
                  <a:lnTo>
                    <a:pt x="63" y="526"/>
                  </a:lnTo>
                  <a:lnTo>
                    <a:pt x="68" y="526"/>
                  </a:lnTo>
                  <a:lnTo>
                    <a:pt x="73" y="527"/>
                  </a:lnTo>
                  <a:lnTo>
                    <a:pt x="79" y="527"/>
                  </a:lnTo>
                  <a:lnTo>
                    <a:pt x="84" y="527"/>
                  </a:lnTo>
                  <a:lnTo>
                    <a:pt x="90" y="527"/>
                  </a:lnTo>
                  <a:lnTo>
                    <a:pt x="112" y="527"/>
                  </a:lnTo>
                  <a:lnTo>
                    <a:pt x="117" y="527"/>
                  </a:lnTo>
                  <a:lnTo>
                    <a:pt x="123" y="527"/>
                  </a:lnTo>
                  <a:lnTo>
                    <a:pt x="134" y="527"/>
                  </a:lnTo>
                  <a:lnTo>
                    <a:pt x="139" y="528"/>
                  </a:lnTo>
                  <a:lnTo>
                    <a:pt x="145" y="528"/>
                  </a:lnTo>
                  <a:lnTo>
                    <a:pt x="148" y="528"/>
                  </a:lnTo>
                  <a:lnTo>
                    <a:pt x="150" y="527"/>
                  </a:lnTo>
                  <a:lnTo>
                    <a:pt x="153" y="527"/>
                  </a:lnTo>
                  <a:lnTo>
                    <a:pt x="155" y="527"/>
                  </a:lnTo>
                  <a:lnTo>
                    <a:pt x="159" y="526"/>
                  </a:lnTo>
                  <a:lnTo>
                    <a:pt x="161" y="525"/>
                  </a:lnTo>
                  <a:lnTo>
                    <a:pt x="164" y="524"/>
                  </a:lnTo>
                  <a:lnTo>
                    <a:pt x="166" y="523"/>
                  </a:lnTo>
                  <a:lnTo>
                    <a:pt x="168" y="522"/>
                  </a:lnTo>
                  <a:lnTo>
                    <a:pt x="171" y="521"/>
                  </a:lnTo>
                  <a:lnTo>
                    <a:pt x="176" y="519"/>
                  </a:lnTo>
                  <a:lnTo>
                    <a:pt x="181" y="516"/>
                  </a:lnTo>
                  <a:lnTo>
                    <a:pt x="185" y="513"/>
                  </a:lnTo>
                  <a:lnTo>
                    <a:pt x="189" y="508"/>
                  </a:lnTo>
                  <a:lnTo>
                    <a:pt x="194" y="505"/>
                  </a:lnTo>
                  <a:lnTo>
                    <a:pt x="198" y="501"/>
                  </a:lnTo>
                  <a:lnTo>
                    <a:pt x="201" y="498"/>
                  </a:lnTo>
                  <a:lnTo>
                    <a:pt x="205" y="493"/>
                  </a:lnTo>
                  <a:lnTo>
                    <a:pt x="209" y="489"/>
                  </a:lnTo>
                  <a:lnTo>
                    <a:pt x="212" y="485"/>
                  </a:lnTo>
                  <a:lnTo>
                    <a:pt x="215" y="481"/>
                  </a:lnTo>
                  <a:lnTo>
                    <a:pt x="218" y="475"/>
                  </a:lnTo>
                  <a:lnTo>
                    <a:pt x="221" y="471"/>
                  </a:lnTo>
                  <a:lnTo>
                    <a:pt x="224" y="466"/>
                  </a:lnTo>
                  <a:lnTo>
                    <a:pt x="227" y="461"/>
                  </a:lnTo>
                  <a:lnTo>
                    <a:pt x="229" y="456"/>
                  </a:lnTo>
                  <a:lnTo>
                    <a:pt x="231" y="451"/>
                  </a:lnTo>
                  <a:lnTo>
                    <a:pt x="233" y="446"/>
                  </a:lnTo>
                  <a:lnTo>
                    <a:pt x="235" y="441"/>
                  </a:lnTo>
                  <a:lnTo>
                    <a:pt x="237" y="436"/>
                  </a:lnTo>
                  <a:lnTo>
                    <a:pt x="238" y="431"/>
                  </a:lnTo>
                  <a:lnTo>
                    <a:pt x="242" y="420"/>
                  </a:lnTo>
                  <a:lnTo>
                    <a:pt x="245" y="410"/>
                  </a:lnTo>
                  <a:lnTo>
                    <a:pt x="248" y="400"/>
                  </a:lnTo>
                  <a:lnTo>
                    <a:pt x="250" y="389"/>
                  </a:lnTo>
                  <a:lnTo>
                    <a:pt x="255" y="367"/>
                  </a:lnTo>
                  <a:lnTo>
                    <a:pt x="261" y="345"/>
                  </a:lnTo>
                  <a:lnTo>
                    <a:pt x="266" y="324"/>
                  </a:lnTo>
                  <a:lnTo>
                    <a:pt x="271" y="303"/>
                  </a:lnTo>
                  <a:lnTo>
                    <a:pt x="277" y="281"/>
                  </a:lnTo>
                  <a:lnTo>
                    <a:pt x="282" y="260"/>
                  </a:lnTo>
                  <a:lnTo>
                    <a:pt x="287" y="239"/>
                  </a:lnTo>
                  <a:lnTo>
                    <a:pt x="294" y="219"/>
                  </a:lnTo>
                  <a:lnTo>
                    <a:pt x="299" y="197"/>
                  </a:lnTo>
                  <a:lnTo>
                    <a:pt x="306" y="176"/>
                  </a:lnTo>
                  <a:lnTo>
                    <a:pt x="312" y="155"/>
                  </a:lnTo>
                  <a:lnTo>
                    <a:pt x="318" y="133"/>
                  </a:lnTo>
                  <a:lnTo>
                    <a:pt x="320" y="123"/>
                  </a:lnTo>
                  <a:lnTo>
                    <a:pt x="324" y="112"/>
                  </a:lnTo>
                  <a:lnTo>
                    <a:pt x="326" y="102"/>
                  </a:lnTo>
                  <a:lnTo>
                    <a:pt x="328" y="91"/>
                  </a:lnTo>
                  <a:lnTo>
                    <a:pt x="330" y="80"/>
                  </a:lnTo>
                  <a:lnTo>
                    <a:pt x="332" y="75"/>
                  </a:lnTo>
                  <a:lnTo>
                    <a:pt x="333"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06" name="Freeform 89"/>
            <p:cNvSpPr>
              <a:spLocks/>
            </p:cNvSpPr>
            <p:nvPr/>
          </p:nvSpPr>
          <p:spPr bwMode="auto">
            <a:xfrm>
              <a:off x="1969" y="1054"/>
              <a:ext cx="5" cy="20"/>
            </a:xfrm>
            <a:custGeom>
              <a:avLst/>
              <a:gdLst>
                <a:gd name="T0" fmla="*/ 0 w 33"/>
                <a:gd name="T1" fmla="*/ 0 h 109"/>
                <a:gd name="T2" fmla="*/ 0 w 33"/>
                <a:gd name="T3" fmla="*/ 0 h 109"/>
                <a:gd name="T4" fmla="*/ 0 w 33"/>
                <a:gd name="T5" fmla="*/ 0 h 109"/>
                <a:gd name="T6" fmla="*/ 0 w 33"/>
                <a:gd name="T7" fmla="*/ 0 h 109"/>
                <a:gd name="T8" fmla="*/ 0 w 33"/>
                <a:gd name="T9" fmla="*/ 0 h 109"/>
                <a:gd name="T10" fmla="*/ 0 w 33"/>
                <a:gd name="T11" fmla="*/ 0 h 109"/>
                <a:gd name="T12" fmla="*/ 0 w 33"/>
                <a:gd name="T13" fmla="*/ 0 h 109"/>
                <a:gd name="T14" fmla="*/ 0 w 33"/>
                <a:gd name="T15" fmla="*/ 0 h 109"/>
                <a:gd name="T16" fmla="*/ 0 w 33"/>
                <a:gd name="T17" fmla="*/ 0 h 109"/>
                <a:gd name="T18" fmla="*/ 0 w 33"/>
                <a:gd name="T19" fmla="*/ 0 h 109"/>
                <a:gd name="T20" fmla="*/ 0 w 33"/>
                <a:gd name="T21" fmla="*/ 0 h 109"/>
                <a:gd name="T22" fmla="*/ 0 w 33"/>
                <a:gd name="T23" fmla="*/ 0 h 109"/>
                <a:gd name="T24" fmla="*/ 0 w 33"/>
                <a:gd name="T25" fmla="*/ 0 h 109"/>
                <a:gd name="T26" fmla="*/ 0 w 33"/>
                <a:gd name="T27" fmla="*/ 0 h 109"/>
                <a:gd name="T28" fmla="*/ 0 w 33"/>
                <a:gd name="T29" fmla="*/ 0 h 109"/>
                <a:gd name="T30" fmla="*/ 0 w 33"/>
                <a:gd name="T31" fmla="*/ 0 h 109"/>
                <a:gd name="T32" fmla="*/ 0 w 33"/>
                <a:gd name="T33" fmla="*/ 0 h 109"/>
                <a:gd name="T34" fmla="*/ 0 w 33"/>
                <a:gd name="T35" fmla="*/ 0 h 109"/>
                <a:gd name="T36" fmla="*/ 0 w 33"/>
                <a:gd name="T37" fmla="*/ 0 h 109"/>
                <a:gd name="T38" fmla="*/ 0 w 33"/>
                <a:gd name="T39" fmla="*/ 0 h 109"/>
                <a:gd name="T40" fmla="*/ 0 w 33"/>
                <a:gd name="T41" fmla="*/ 1 h 109"/>
                <a:gd name="T42" fmla="*/ 0 w 33"/>
                <a:gd name="T43" fmla="*/ 1 h 109"/>
                <a:gd name="T44" fmla="*/ 0 w 33"/>
                <a:gd name="T45" fmla="*/ 1 h 109"/>
                <a:gd name="T46" fmla="*/ 0 w 33"/>
                <a:gd name="T47" fmla="*/ 1 h 109"/>
                <a:gd name="T48" fmla="*/ 0 w 33"/>
                <a:gd name="T49" fmla="*/ 1 h 109"/>
                <a:gd name="T50" fmla="*/ 0 w 33"/>
                <a:gd name="T51" fmla="*/ 1 h 109"/>
                <a:gd name="T52" fmla="*/ 0 w 33"/>
                <a:gd name="T53" fmla="*/ 1 h 109"/>
                <a:gd name="T54" fmla="*/ 0 w 33"/>
                <a:gd name="T55" fmla="*/ 1 h 10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3" h="109">
                  <a:moveTo>
                    <a:pt x="5" y="0"/>
                  </a:moveTo>
                  <a:lnTo>
                    <a:pt x="4" y="7"/>
                  </a:lnTo>
                  <a:lnTo>
                    <a:pt x="3" y="10"/>
                  </a:lnTo>
                  <a:lnTo>
                    <a:pt x="1" y="15"/>
                  </a:lnTo>
                  <a:lnTo>
                    <a:pt x="1" y="18"/>
                  </a:lnTo>
                  <a:lnTo>
                    <a:pt x="0" y="21"/>
                  </a:lnTo>
                  <a:lnTo>
                    <a:pt x="0" y="25"/>
                  </a:lnTo>
                  <a:lnTo>
                    <a:pt x="0" y="28"/>
                  </a:lnTo>
                  <a:lnTo>
                    <a:pt x="0" y="33"/>
                  </a:lnTo>
                  <a:lnTo>
                    <a:pt x="0" y="36"/>
                  </a:lnTo>
                  <a:lnTo>
                    <a:pt x="0" y="40"/>
                  </a:lnTo>
                  <a:lnTo>
                    <a:pt x="0" y="43"/>
                  </a:lnTo>
                  <a:lnTo>
                    <a:pt x="1" y="48"/>
                  </a:lnTo>
                  <a:lnTo>
                    <a:pt x="1" y="51"/>
                  </a:lnTo>
                  <a:lnTo>
                    <a:pt x="3" y="55"/>
                  </a:lnTo>
                  <a:lnTo>
                    <a:pt x="4" y="58"/>
                  </a:lnTo>
                  <a:lnTo>
                    <a:pt x="5" y="61"/>
                  </a:lnTo>
                  <a:lnTo>
                    <a:pt x="6" y="66"/>
                  </a:lnTo>
                  <a:lnTo>
                    <a:pt x="8" y="69"/>
                  </a:lnTo>
                  <a:lnTo>
                    <a:pt x="9" y="72"/>
                  </a:lnTo>
                  <a:lnTo>
                    <a:pt x="11" y="75"/>
                  </a:lnTo>
                  <a:lnTo>
                    <a:pt x="12" y="79"/>
                  </a:lnTo>
                  <a:lnTo>
                    <a:pt x="16" y="85"/>
                  </a:lnTo>
                  <a:lnTo>
                    <a:pt x="24" y="98"/>
                  </a:lnTo>
                  <a:lnTo>
                    <a:pt x="26" y="101"/>
                  </a:lnTo>
                  <a:lnTo>
                    <a:pt x="28" y="104"/>
                  </a:lnTo>
                  <a:lnTo>
                    <a:pt x="30" y="106"/>
                  </a:lnTo>
                  <a:lnTo>
                    <a:pt x="33"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07" name="Line 90"/>
            <p:cNvSpPr>
              <a:spLocks noChangeShapeType="1"/>
            </p:cNvSpPr>
            <p:nvPr/>
          </p:nvSpPr>
          <p:spPr bwMode="auto">
            <a:xfrm flipH="1">
              <a:off x="2027" y="933"/>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08" name="Freeform 91"/>
            <p:cNvSpPr>
              <a:spLocks/>
            </p:cNvSpPr>
            <p:nvPr/>
          </p:nvSpPr>
          <p:spPr bwMode="auto">
            <a:xfrm>
              <a:off x="3447" y="984"/>
              <a:ext cx="60" cy="95"/>
            </a:xfrm>
            <a:custGeom>
              <a:avLst/>
              <a:gdLst>
                <a:gd name="T0" fmla="*/ 2 w 336"/>
                <a:gd name="T1" fmla="*/ 0 h 528"/>
                <a:gd name="T2" fmla="*/ 2 w 336"/>
                <a:gd name="T3" fmla="*/ 0 h 528"/>
                <a:gd name="T4" fmla="*/ 2 w 336"/>
                <a:gd name="T5" fmla="*/ 0 h 528"/>
                <a:gd name="T6" fmla="*/ 2 w 336"/>
                <a:gd name="T7" fmla="*/ 0 h 528"/>
                <a:gd name="T8" fmla="*/ 2 w 336"/>
                <a:gd name="T9" fmla="*/ 0 h 528"/>
                <a:gd name="T10" fmla="*/ 2 w 336"/>
                <a:gd name="T11" fmla="*/ 0 h 528"/>
                <a:gd name="T12" fmla="*/ 2 w 336"/>
                <a:gd name="T13" fmla="*/ 0 h 528"/>
                <a:gd name="T14" fmla="*/ 2 w 336"/>
                <a:gd name="T15" fmla="*/ 0 h 528"/>
                <a:gd name="T16" fmla="*/ 2 w 336"/>
                <a:gd name="T17" fmla="*/ 0 h 528"/>
                <a:gd name="T18" fmla="*/ 2 w 336"/>
                <a:gd name="T19" fmla="*/ 0 h 528"/>
                <a:gd name="T20" fmla="*/ 1 w 336"/>
                <a:gd name="T21" fmla="*/ 0 h 528"/>
                <a:gd name="T22" fmla="*/ 1 w 336"/>
                <a:gd name="T23" fmla="*/ 0 h 528"/>
                <a:gd name="T24" fmla="*/ 1 w 336"/>
                <a:gd name="T25" fmla="*/ 0 h 528"/>
                <a:gd name="T26" fmla="*/ 1 w 336"/>
                <a:gd name="T27" fmla="*/ 0 h 528"/>
                <a:gd name="T28" fmla="*/ 1 w 336"/>
                <a:gd name="T29" fmla="*/ 0 h 528"/>
                <a:gd name="T30" fmla="*/ 1 w 336"/>
                <a:gd name="T31" fmla="*/ 0 h 528"/>
                <a:gd name="T32" fmla="*/ 1 w 336"/>
                <a:gd name="T33" fmla="*/ 0 h 528"/>
                <a:gd name="T34" fmla="*/ 1 w 336"/>
                <a:gd name="T35" fmla="*/ 0 h 528"/>
                <a:gd name="T36" fmla="*/ 1 w 336"/>
                <a:gd name="T37" fmla="*/ 0 h 528"/>
                <a:gd name="T38" fmla="*/ 1 w 336"/>
                <a:gd name="T39" fmla="*/ 1 h 528"/>
                <a:gd name="T40" fmla="*/ 1 w 336"/>
                <a:gd name="T41" fmla="*/ 1 h 528"/>
                <a:gd name="T42" fmla="*/ 1 w 336"/>
                <a:gd name="T43" fmla="*/ 1 h 528"/>
                <a:gd name="T44" fmla="*/ 0 w 336"/>
                <a:gd name="T45" fmla="*/ 1 h 528"/>
                <a:gd name="T46" fmla="*/ 0 w 336"/>
                <a:gd name="T47" fmla="*/ 1 h 528"/>
                <a:gd name="T48" fmla="*/ 0 w 336"/>
                <a:gd name="T49" fmla="*/ 2 h 528"/>
                <a:gd name="T50" fmla="*/ 0 w 336"/>
                <a:gd name="T51" fmla="*/ 2 h 528"/>
                <a:gd name="T52" fmla="*/ 0 w 336"/>
                <a:gd name="T53" fmla="*/ 2 h 528"/>
                <a:gd name="T54" fmla="*/ 0 w 336"/>
                <a:gd name="T55" fmla="*/ 2 h 528"/>
                <a:gd name="T56" fmla="*/ 0 w 336"/>
                <a:gd name="T57" fmla="*/ 3 h 528"/>
                <a:gd name="T58" fmla="*/ 0 w 336"/>
                <a:gd name="T59" fmla="*/ 3 h 528"/>
                <a:gd name="T60" fmla="*/ 0 w 336"/>
                <a:gd name="T61" fmla="*/ 3 h 528"/>
                <a:gd name="T62" fmla="*/ 0 w 336"/>
                <a:gd name="T63" fmla="*/ 3 h 528"/>
                <a:gd name="T64" fmla="*/ 0 w 336"/>
                <a:gd name="T65" fmla="*/ 3 h 528"/>
                <a:gd name="T66" fmla="*/ 0 w 336"/>
                <a:gd name="T67" fmla="*/ 3 h 528"/>
                <a:gd name="T68" fmla="*/ 0 w 336"/>
                <a:gd name="T69" fmla="*/ 3 h 528"/>
                <a:gd name="T70" fmla="*/ 0 w 336"/>
                <a:gd name="T71" fmla="*/ 3 h 528"/>
                <a:gd name="T72" fmla="*/ 0 w 336"/>
                <a:gd name="T73" fmla="*/ 3 h 528"/>
                <a:gd name="T74" fmla="*/ 0 w 336"/>
                <a:gd name="T75" fmla="*/ 3 h 528"/>
                <a:gd name="T76" fmla="*/ 1 w 336"/>
                <a:gd name="T77" fmla="*/ 3 h 528"/>
                <a:gd name="T78" fmla="*/ 1 w 336"/>
                <a:gd name="T79" fmla="*/ 3 h 528"/>
                <a:gd name="T80" fmla="*/ 1 w 336"/>
                <a:gd name="T81" fmla="*/ 3 h 528"/>
                <a:gd name="T82" fmla="*/ 1 w 336"/>
                <a:gd name="T83" fmla="*/ 3 h 528"/>
                <a:gd name="T84" fmla="*/ 1 w 336"/>
                <a:gd name="T85" fmla="*/ 3 h 528"/>
                <a:gd name="T86" fmla="*/ 1 w 336"/>
                <a:gd name="T87" fmla="*/ 3 h 528"/>
                <a:gd name="T88" fmla="*/ 1 w 336"/>
                <a:gd name="T89" fmla="*/ 3 h 528"/>
                <a:gd name="T90" fmla="*/ 1 w 336"/>
                <a:gd name="T91" fmla="*/ 3 h 528"/>
                <a:gd name="T92" fmla="*/ 1 w 336"/>
                <a:gd name="T93" fmla="*/ 3 h 528"/>
                <a:gd name="T94" fmla="*/ 1 w 336"/>
                <a:gd name="T95" fmla="*/ 3 h 528"/>
                <a:gd name="T96" fmla="*/ 1 w 336"/>
                <a:gd name="T97" fmla="*/ 3 h 528"/>
                <a:gd name="T98" fmla="*/ 1 w 336"/>
                <a:gd name="T99" fmla="*/ 3 h 528"/>
                <a:gd name="T100" fmla="*/ 1 w 336"/>
                <a:gd name="T101" fmla="*/ 3 h 528"/>
                <a:gd name="T102" fmla="*/ 1 w 336"/>
                <a:gd name="T103" fmla="*/ 2 h 528"/>
                <a:gd name="T104" fmla="*/ 1 w 336"/>
                <a:gd name="T105" fmla="*/ 2 h 528"/>
                <a:gd name="T106" fmla="*/ 2 w 336"/>
                <a:gd name="T107" fmla="*/ 2 h 528"/>
                <a:gd name="T108" fmla="*/ 2 w 336"/>
                <a:gd name="T109" fmla="*/ 1 h 528"/>
                <a:gd name="T110" fmla="*/ 2 w 336"/>
                <a:gd name="T111" fmla="*/ 1 h 528"/>
                <a:gd name="T112" fmla="*/ 2 w 336"/>
                <a:gd name="T113" fmla="*/ 1 h 528"/>
                <a:gd name="T114" fmla="*/ 2 w 336"/>
                <a:gd name="T115" fmla="*/ 1 h 5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36" h="528">
                  <a:moveTo>
                    <a:pt x="334" y="70"/>
                  </a:moveTo>
                  <a:lnTo>
                    <a:pt x="335" y="67"/>
                  </a:lnTo>
                  <a:lnTo>
                    <a:pt x="335" y="65"/>
                  </a:lnTo>
                  <a:lnTo>
                    <a:pt x="336" y="62"/>
                  </a:lnTo>
                  <a:lnTo>
                    <a:pt x="336" y="60"/>
                  </a:lnTo>
                  <a:lnTo>
                    <a:pt x="336" y="56"/>
                  </a:lnTo>
                  <a:lnTo>
                    <a:pt x="336" y="54"/>
                  </a:lnTo>
                  <a:lnTo>
                    <a:pt x="336" y="49"/>
                  </a:lnTo>
                  <a:lnTo>
                    <a:pt x="335" y="44"/>
                  </a:lnTo>
                  <a:lnTo>
                    <a:pt x="334" y="37"/>
                  </a:lnTo>
                  <a:lnTo>
                    <a:pt x="332" y="32"/>
                  </a:lnTo>
                  <a:lnTo>
                    <a:pt x="331" y="27"/>
                  </a:lnTo>
                  <a:lnTo>
                    <a:pt x="329" y="21"/>
                  </a:lnTo>
                  <a:lnTo>
                    <a:pt x="328" y="18"/>
                  </a:lnTo>
                  <a:lnTo>
                    <a:pt x="325" y="16"/>
                  </a:lnTo>
                  <a:lnTo>
                    <a:pt x="324" y="13"/>
                  </a:lnTo>
                  <a:lnTo>
                    <a:pt x="323" y="11"/>
                  </a:lnTo>
                  <a:lnTo>
                    <a:pt x="321" y="9"/>
                  </a:lnTo>
                  <a:lnTo>
                    <a:pt x="319" y="6"/>
                  </a:lnTo>
                  <a:lnTo>
                    <a:pt x="317" y="5"/>
                  </a:lnTo>
                  <a:lnTo>
                    <a:pt x="315" y="3"/>
                  </a:lnTo>
                  <a:lnTo>
                    <a:pt x="313" y="2"/>
                  </a:lnTo>
                  <a:lnTo>
                    <a:pt x="311" y="2"/>
                  </a:lnTo>
                  <a:lnTo>
                    <a:pt x="308" y="1"/>
                  </a:lnTo>
                  <a:lnTo>
                    <a:pt x="305" y="1"/>
                  </a:lnTo>
                  <a:lnTo>
                    <a:pt x="302" y="0"/>
                  </a:lnTo>
                  <a:lnTo>
                    <a:pt x="300" y="0"/>
                  </a:lnTo>
                  <a:lnTo>
                    <a:pt x="294" y="0"/>
                  </a:lnTo>
                  <a:lnTo>
                    <a:pt x="288" y="0"/>
                  </a:lnTo>
                  <a:lnTo>
                    <a:pt x="276" y="1"/>
                  </a:lnTo>
                  <a:lnTo>
                    <a:pt x="266" y="0"/>
                  </a:lnTo>
                  <a:lnTo>
                    <a:pt x="254" y="0"/>
                  </a:lnTo>
                  <a:lnTo>
                    <a:pt x="243" y="0"/>
                  </a:lnTo>
                  <a:lnTo>
                    <a:pt x="233" y="0"/>
                  </a:lnTo>
                  <a:lnTo>
                    <a:pt x="222" y="1"/>
                  </a:lnTo>
                  <a:lnTo>
                    <a:pt x="217" y="1"/>
                  </a:lnTo>
                  <a:lnTo>
                    <a:pt x="212" y="2"/>
                  </a:lnTo>
                  <a:lnTo>
                    <a:pt x="206" y="3"/>
                  </a:lnTo>
                  <a:lnTo>
                    <a:pt x="201" y="3"/>
                  </a:lnTo>
                  <a:lnTo>
                    <a:pt x="196" y="4"/>
                  </a:lnTo>
                  <a:lnTo>
                    <a:pt x="190" y="6"/>
                  </a:lnTo>
                  <a:lnTo>
                    <a:pt x="185" y="7"/>
                  </a:lnTo>
                  <a:lnTo>
                    <a:pt x="180" y="10"/>
                  </a:lnTo>
                  <a:lnTo>
                    <a:pt x="174" y="12"/>
                  </a:lnTo>
                  <a:lnTo>
                    <a:pt x="169" y="14"/>
                  </a:lnTo>
                  <a:lnTo>
                    <a:pt x="165" y="16"/>
                  </a:lnTo>
                  <a:lnTo>
                    <a:pt x="159" y="19"/>
                  </a:lnTo>
                  <a:lnTo>
                    <a:pt x="155" y="22"/>
                  </a:lnTo>
                  <a:lnTo>
                    <a:pt x="151" y="26"/>
                  </a:lnTo>
                  <a:lnTo>
                    <a:pt x="147" y="29"/>
                  </a:lnTo>
                  <a:lnTo>
                    <a:pt x="142" y="33"/>
                  </a:lnTo>
                  <a:lnTo>
                    <a:pt x="134" y="40"/>
                  </a:lnTo>
                  <a:lnTo>
                    <a:pt x="126" y="48"/>
                  </a:lnTo>
                  <a:lnTo>
                    <a:pt x="122" y="51"/>
                  </a:lnTo>
                  <a:lnTo>
                    <a:pt x="119" y="55"/>
                  </a:lnTo>
                  <a:lnTo>
                    <a:pt x="115" y="60"/>
                  </a:lnTo>
                  <a:lnTo>
                    <a:pt x="111" y="64"/>
                  </a:lnTo>
                  <a:lnTo>
                    <a:pt x="108" y="68"/>
                  </a:lnTo>
                  <a:lnTo>
                    <a:pt x="105" y="72"/>
                  </a:lnTo>
                  <a:lnTo>
                    <a:pt x="94" y="92"/>
                  </a:lnTo>
                  <a:lnTo>
                    <a:pt x="88" y="101"/>
                  </a:lnTo>
                  <a:lnTo>
                    <a:pt x="86" y="105"/>
                  </a:lnTo>
                  <a:lnTo>
                    <a:pt x="83" y="111"/>
                  </a:lnTo>
                  <a:lnTo>
                    <a:pt x="81" y="116"/>
                  </a:lnTo>
                  <a:lnTo>
                    <a:pt x="78" y="120"/>
                  </a:lnTo>
                  <a:lnTo>
                    <a:pt x="76" y="126"/>
                  </a:lnTo>
                  <a:lnTo>
                    <a:pt x="74" y="131"/>
                  </a:lnTo>
                  <a:lnTo>
                    <a:pt x="72" y="136"/>
                  </a:lnTo>
                  <a:lnTo>
                    <a:pt x="71" y="142"/>
                  </a:lnTo>
                  <a:lnTo>
                    <a:pt x="68" y="152"/>
                  </a:lnTo>
                  <a:lnTo>
                    <a:pt x="56" y="194"/>
                  </a:lnTo>
                  <a:lnTo>
                    <a:pt x="44" y="236"/>
                  </a:lnTo>
                  <a:lnTo>
                    <a:pt x="33" y="279"/>
                  </a:lnTo>
                  <a:lnTo>
                    <a:pt x="27" y="300"/>
                  </a:lnTo>
                  <a:lnTo>
                    <a:pt x="21" y="320"/>
                  </a:lnTo>
                  <a:lnTo>
                    <a:pt x="16" y="342"/>
                  </a:lnTo>
                  <a:lnTo>
                    <a:pt x="10" y="363"/>
                  </a:lnTo>
                  <a:lnTo>
                    <a:pt x="8" y="374"/>
                  </a:lnTo>
                  <a:lnTo>
                    <a:pt x="5" y="384"/>
                  </a:lnTo>
                  <a:lnTo>
                    <a:pt x="3" y="396"/>
                  </a:lnTo>
                  <a:lnTo>
                    <a:pt x="2" y="401"/>
                  </a:lnTo>
                  <a:lnTo>
                    <a:pt x="2" y="407"/>
                  </a:lnTo>
                  <a:lnTo>
                    <a:pt x="1" y="412"/>
                  </a:lnTo>
                  <a:lnTo>
                    <a:pt x="1" y="417"/>
                  </a:lnTo>
                  <a:lnTo>
                    <a:pt x="1" y="423"/>
                  </a:lnTo>
                  <a:lnTo>
                    <a:pt x="0" y="428"/>
                  </a:lnTo>
                  <a:lnTo>
                    <a:pt x="1" y="433"/>
                  </a:lnTo>
                  <a:lnTo>
                    <a:pt x="1" y="440"/>
                  </a:lnTo>
                  <a:lnTo>
                    <a:pt x="2" y="445"/>
                  </a:lnTo>
                  <a:lnTo>
                    <a:pt x="2" y="450"/>
                  </a:lnTo>
                  <a:lnTo>
                    <a:pt x="3" y="456"/>
                  </a:lnTo>
                  <a:lnTo>
                    <a:pt x="5" y="461"/>
                  </a:lnTo>
                  <a:lnTo>
                    <a:pt x="6" y="466"/>
                  </a:lnTo>
                  <a:lnTo>
                    <a:pt x="8" y="472"/>
                  </a:lnTo>
                  <a:lnTo>
                    <a:pt x="9" y="477"/>
                  </a:lnTo>
                  <a:lnTo>
                    <a:pt x="11" y="481"/>
                  </a:lnTo>
                  <a:lnTo>
                    <a:pt x="13" y="487"/>
                  </a:lnTo>
                  <a:lnTo>
                    <a:pt x="17" y="492"/>
                  </a:lnTo>
                  <a:lnTo>
                    <a:pt x="19" y="496"/>
                  </a:lnTo>
                  <a:lnTo>
                    <a:pt x="22" y="501"/>
                  </a:lnTo>
                  <a:lnTo>
                    <a:pt x="25" y="506"/>
                  </a:lnTo>
                  <a:lnTo>
                    <a:pt x="27" y="508"/>
                  </a:lnTo>
                  <a:lnTo>
                    <a:pt x="29" y="509"/>
                  </a:lnTo>
                  <a:lnTo>
                    <a:pt x="32" y="511"/>
                  </a:lnTo>
                  <a:lnTo>
                    <a:pt x="34" y="513"/>
                  </a:lnTo>
                  <a:lnTo>
                    <a:pt x="36" y="515"/>
                  </a:lnTo>
                  <a:lnTo>
                    <a:pt x="38" y="516"/>
                  </a:lnTo>
                  <a:lnTo>
                    <a:pt x="40" y="517"/>
                  </a:lnTo>
                  <a:lnTo>
                    <a:pt x="42" y="520"/>
                  </a:lnTo>
                  <a:lnTo>
                    <a:pt x="45" y="521"/>
                  </a:lnTo>
                  <a:lnTo>
                    <a:pt x="48" y="522"/>
                  </a:lnTo>
                  <a:lnTo>
                    <a:pt x="53" y="524"/>
                  </a:lnTo>
                  <a:lnTo>
                    <a:pt x="58" y="525"/>
                  </a:lnTo>
                  <a:lnTo>
                    <a:pt x="64" y="526"/>
                  </a:lnTo>
                  <a:lnTo>
                    <a:pt x="69" y="527"/>
                  </a:lnTo>
                  <a:lnTo>
                    <a:pt x="74" y="527"/>
                  </a:lnTo>
                  <a:lnTo>
                    <a:pt x="79" y="527"/>
                  </a:lnTo>
                  <a:lnTo>
                    <a:pt x="85" y="528"/>
                  </a:lnTo>
                  <a:lnTo>
                    <a:pt x="90" y="528"/>
                  </a:lnTo>
                  <a:lnTo>
                    <a:pt x="112" y="527"/>
                  </a:lnTo>
                  <a:lnTo>
                    <a:pt x="118" y="527"/>
                  </a:lnTo>
                  <a:lnTo>
                    <a:pt x="123" y="527"/>
                  </a:lnTo>
                  <a:lnTo>
                    <a:pt x="135" y="528"/>
                  </a:lnTo>
                  <a:lnTo>
                    <a:pt x="140" y="528"/>
                  </a:lnTo>
                  <a:lnTo>
                    <a:pt x="145" y="528"/>
                  </a:lnTo>
                  <a:lnTo>
                    <a:pt x="151" y="528"/>
                  </a:lnTo>
                  <a:lnTo>
                    <a:pt x="154" y="527"/>
                  </a:lnTo>
                  <a:lnTo>
                    <a:pt x="156" y="527"/>
                  </a:lnTo>
                  <a:lnTo>
                    <a:pt x="159" y="526"/>
                  </a:lnTo>
                  <a:lnTo>
                    <a:pt x="161" y="525"/>
                  </a:lnTo>
                  <a:lnTo>
                    <a:pt x="165" y="525"/>
                  </a:lnTo>
                  <a:lnTo>
                    <a:pt x="167" y="524"/>
                  </a:lnTo>
                  <a:lnTo>
                    <a:pt x="172" y="521"/>
                  </a:lnTo>
                  <a:lnTo>
                    <a:pt x="176" y="519"/>
                  </a:lnTo>
                  <a:lnTo>
                    <a:pt x="182" y="515"/>
                  </a:lnTo>
                  <a:lnTo>
                    <a:pt x="186" y="512"/>
                  </a:lnTo>
                  <a:lnTo>
                    <a:pt x="190" y="509"/>
                  </a:lnTo>
                  <a:lnTo>
                    <a:pt x="194" y="505"/>
                  </a:lnTo>
                  <a:lnTo>
                    <a:pt x="199" y="501"/>
                  </a:lnTo>
                  <a:lnTo>
                    <a:pt x="202" y="497"/>
                  </a:lnTo>
                  <a:lnTo>
                    <a:pt x="206" y="493"/>
                  </a:lnTo>
                  <a:lnTo>
                    <a:pt x="209" y="489"/>
                  </a:lnTo>
                  <a:lnTo>
                    <a:pt x="213" y="484"/>
                  </a:lnTo>
                  <a:lnTo>
                    <a:pt x="216" y="480"/>
                  </a:lnTo>
                  <a:lnTo>
                    <a:pt x="219" y="476"/>
                  </a:lnTo>
                  <a:lnTo>
                    <a:pt x="222" y="471"/>
                  </a:lnTo>
                  <a:lnTo>
                    <a:pt x="224" y="466"/>
                  </a:lnTo>
                  <a:lnTo>
                    <a:pt x="226" y="461"/>
                  </a:lnTo>
                  <a:lnTo>
                    <a:pt x="230" y="456"/>
                  </a:lnTo>
                  <a:lnTo>
                    <a:pt x="232" y="451"/>
                  </a:lnTo>
                  <a:lnTo>
                    <a:pt x="234" y="446"/>
                  </a:lnTo>
                  <a:lnTo>
                    <a:pt x="236" y="441"/>
                  </a:lnTo>
                  <a:lnTo>
                    <a:pt x="239" y="430"/>
                  </a:lnTo>
                  <a:lnTo>
                    <a:pt x="242" y="421"/>
                  </a:lnTo>
                  <a:lnTo>
                    <a:pt x="246" y="410"/>
                  </a:lnTo>
                  <a:lnTo>
                    <a:pt x="249" y="399"/>
                  </a:lnTo>
                  <a:lnTo>
                    <a:pt x="251" y="389"/>
                  </a:lnTo>
                  <a:lnTo>
                    <a:pt x="256" y="367"/>
                  </a:lnTo>
                  <a:lnTo>
                    <a:pt x="262" y="346"/>
                  </a:lnTo>
                  <a:lnTo>
                    <a:pt x="266" y="325"/>
                  </a:lnTo>
                  <a:lnTo>
                    <a:pt x="271" y="303"/>
                  </a:lnTo>
                  <a:lnTo>
                    <a:pt x="278" y="282"/>
                  </a:lnTo>
                  <a:lnTo>
                    <a:pt x="283" y="261"/>
                  </a:lnTo>
                  <a:lnTo>
                    <a:pt x="288" y="240"/>
                  </a:lnTo>
                  <a:lnTo>
                    <a:pt x="295" y="218"/>
                  </a:lnTo>
                  <a:lnTo>
                    <a:pt x="300" y="197"/>
                  </a:lnTo>
                  <a:lnTo>
                    <a:pt x="306" y="176"/>
                  </a:lnTo>
                  <a:lnTo>
                    <a:pt x="313" y="154"/>
                  </a:lnTo>
                  <a:lnTo>
                    <a:pt x="318" y="134"/>
                  </a:lnTo>
                  <a:lnTo>
                    <a:pt x="321" y="123"/>
                  </a:lnTo>
                  <a:lnTo>
                    <a:pt x="324" y="113"/>
                  </a:lnTo>
                  <a:lnTo>
                    <a:pt x="327" y="102"/>
                  </a:lnTo>
                  <a:lnTo>
                    <a:pt x="329" y="92"/>
                  </a:lnTo>
                  <a:lnTo>
                    <a:pt x="331" y="81"/>
                  </a:lnTo>
                  <a:lnTo>
                    <a:pt x="332" y="76"/>
                  </a:lnTo>
                  <a:lnTo>
                    <a:pt x="334" y="7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09" name="Freeform 92"/>
            <p:cNvSpPr>
              <a:spLocks/>
            </p:cNvSpPr>
            <p:nvPr/>
          </p:nvSpPr>
          <p:spPr bwMode="auto">
            <a:xfrm>
              <a:off x="3490" y="1059"/>
              <a:ext cx="6" cy="20"/>
            </a:xfrm>
            <a:custGeom>
              <a:avLst/>
              <a:gdLst>
                <a:gd name="T0" fmla="*/ 0 w 32"/>
                <a:gd name="T1" fmla="*/ 0 h 110"/>
                <a:gd name="T2" fmla="*/ 0 w 32"/>
                <a:gd name="T3" fmla="*/ 0 h 110"/>
                <a:gd name="T4" fmla="*/ 0 w 32"/>
                <a:gd name="T5" fmla="*/ 0 h 110"/>
                <a:gd name="T6" fmla="*/ 0 w 32"/>
                <a:gd name="T7" fmla="*/ 0 h 110"/>
                <a:gd name="T8" fmla="*/ 0 w 32"/>
                <a:gd name="T9" fmla="*/ 0 h 110"/>
                <a:gd name="T10" fmla="*/ 0 w 32"/>
                <a:gd name="T11" fmla="*/ 0 h 110"/>
                <a:gd name="T12" fmla="*/ 0 w 32"/>
                <a:gd name="T13" fmla="*/ 0 h 110"/>
                <a:gd name="T14" fmla="*/ 0 w 32"/>
                <a:gd name="T15" fmla="*/ 0 h 110"/>
                <a:gd name="T16" fmla="*/ 0 w 32"/>
                <a:gd name="T17" fmla="*/ 0 h 110"/>
                <a:gd name="T18" fmla="*/ 0 w 32"/>
                <a:gd name="T19" fmla="*/ 0 h 110"/>
                <a:gd name="T20" fmla="*/ 0 w 32"/>
                <a:gd name="T21" fmla="*/ 0 h 110"/>
                <a:gd name="T22" fmla="*/ 0 w 32"/>
                <a:gd name="T23" fmla="*/ 0 h 110"/>
                <a:gd name="T24" fmla="*/ 0 w 32"/>
                <a:gd name="T25" fmla="*/ 0 h 110"/>
                <a:gd name="T26" fmla="*/ 0 w 32"/>
                <a:gd name="T27" fmla="*/ 0 h 110"/>
                <a:gd name="T28" fmla="*/ 0 w 32"/>
                <a:gd name="T29" fmla="*/ 0 h 110"/>
                <a:gd name="T30" fmla="*/ 0 w 32"/>
                <a:gd name="T31" fmla="*/ 0 h 110"/>
                <a:gd name="T32" fmla="*/ 0 w 32"/>
                <a:gd name="T33" fmla="*/ 0 h 110"/>
                <a:gd name="T34" fmla="*/ 0 w 32"/>
                <a:gd name="T35" fmla="*/ 1 h 110"/>
                <a:gd name="T36" fmla="*/ 0 w 32"/>
                <a:gd name="T37" fmla="*/ 1 h 110"/>
                <a:gd name="T38" fmla="*/ 0 w 32"/>
                <a:gd name="T39" fmla="*/ 1 h 110"/>
                <a:gd name="T40" fmla="*/ 0 w 32"/>
                <a:gd name="T41" fmla="*/ 1 h 110"/>
                <a:gd name="T42" fmla="*/ 0 w 32"/>
                <a:gd name="T43" fmla="*/ 1 h 110"/>
                <a:gd name="T44" fmla="*/ 0 w 32"/>
                <a:gd name="T45" fmla="*/ 1 h 110"/>
                <a:gd name="T46" fmla="*/ 0 w 32"/>
                <a:gd name="T47" fmla="*/ 1 h 1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2" h="110">
                  <a:moveTo>
                    <a:pt x="4" y="0"/>
                  </a:moveTo>
                  <a:lnTo>
                    <a:pt x="2" y="8"/>
                  </a:lnTo>
                  <a:lnTo>
                    <a:pt x="1" y="15"/>
                  </a:lnTo>
                  <a:lnTo>
                    <a:pt x="0" y="23"/>
                  </a:lnTo>
                  <a:lnTo>
                    <a:pt x="0" y="30"/>
                  </a:lnTo>
                  <a:lnTo>
                    <a:pt x="0" y="33"/>
                  </a:lnTo>
                  <a:lnTo>
                    <a:pt x="0" y="38"/>
                  </a:lnTo>
                  <a:lnTo>
                    <a:pt x="0" y="41"/>
                  </a:lnTo>
                  <a:lnTo>
                    <a:pt x="0" y="45"/>
                  </a:lnTo>
                  <a:lnTo>
                    <a:pt x="1" y="48"/>
                  </a:lnTo>
                  <a:lnTo>
                    <a:pt x="1" y="53"/>
                  </a:lnTo>
                  <a:lnTo>
                    <a:pt x="2" y="56"/>
                  </a:lnTo>
                  <a:lnTo>
                    <a:pt x="3" y="59"/>
                  </a:lnTo>
                  <a:lnTo>
                    <a:pt x="4" y="63"/>
                  </a:lnTo>
                  <a:lnTo>
                    <a:pt x="6" y="66"/>
                  </a:lnTo>
                  <a:lnTo>
                    <a:pt x="7" y="70"/>
                  </a:lnTo>
                  <a:lnTo>
                    <a:pt x="9" y="73"/>
                  </a:lnTo>
                  <a:lnTo>
                    <a:pt x="12" y="79"/>
                  </a:lnTo>
                  <a:lnTo>
                    <a:pt x="16" y="86"/>
                  </a:lnTo>
                  <a:lnTo>
                    <a:pt x="24" y="98"/>
                  </a:lnTo>
                  <a:lnTo>
                    <a:pt x="26" y="102"/>
                  </a:lnTo>
                  <a:lnTo>
                    <a:pt x="28" y="105"/>
                  </a:lnTo>
                  <a:lnTo>
                    <a:pt x="30" y="108"/>
                  </a:lnTo>
                  <a:lnTo>
                    <a:pt x="32"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10" name="Line 93"/>
            <p:cNvSpPr>
              <a:spLocks noChangeShapeType="1"/>
            </p:cNvSpPr>
            <p:nvPr/>
          </p:nvSpPr>
          <p:spPr bwMode="auto">
            <a:xfrm flipH="1">
              <a:off x="3575" y="938"/>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11" name="Line 94"/>
            <p:cNvSpPr>
              <a:spLocks noChangeShapeType="1"/>
            </p:cNvSpPr>
            <p:nvPr/>
          </p:nvSpPr>
          <p:spPr bwMode="auto">
            <a:xfrm flipH="1">
              <a:off x="3547" y="938"/>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12" name="Line 95"/>
            <p:cNvSpPr>
              <a:spLocks noChangeShapeType="1"/>
            </p:cNvSpPr>
            <p:nvPr/>
          </p:nvSpPr>
          <p:spPr bwMode="auto">
            <a:xfrm>
              <a:off x="2865" y="1924"/>
              <a:ext cx="11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13" name="Freeform 96"/>
            <p:cNvSpPr>
              <a:spLocks/>
            </p:cNvSpPr>
            <p:nvPr/>
          </p:nvSpPr>
          <p:spPr bwMode="auto">
            <a:xfrm>
              <a:off x="1926" y="2490"/>
              <a:ext cx="6" cy="20"/>
            </a:xfrm>
            <a:custGeom>
              <a:avLst/>
              <a:gdLst>
                <a:gd name="T0" fmla="*/ 0 w 33"/>
                <a:gd name="T1" fmla="*/ 0 h 110"/>
                <a:gd name="T2" fmla="*/ 0 w 33"/>
                <a:gd name="T3" fmla="*/ 0 h 110"/>
                <a:gd name="T4" fmla="*/ 0 w 33"/>
                <a:gd name="T5" fmla="*/ 0 h 110"/>
                <a:gd name="T6" fmla="*/ 0 w 33"/>
                <a:gd name="T7" fmla="*/ 0 h 110"/>
                <a:gd name="T8" fmla="*/ 0 w 33"/>
                <a:gd name="T9" fmla="*/ 0 h 110"/>
                <a:gd name="T10" fmla="*/ 0 w 33"/>
                <a:gd name="T11" fmla="*/ 0 h 110"/>
                <a:gd name="T12" fmla="*/ 0 w 33"/>
                <a:gd name="T13" fmla="*/ 0 h 110"/>
                <a:gd name="T14" fmla="*/ 0 w 33"/>
                <a:gd name="T15" fmla="*/ 0 h 110"/>
                <a:gd name="T16" fmla="*/ 0 w 33"/>
                <a:gd name="T17" fmla="*/ 0 h 110"/>
                <a:gd name="T18" fmla="*/ 0 w 33"/>
                <a:gd name="T19" fmla="*/ 0 h 110"/>
                <a:gd name="T20" fmla="*/ 0 w 33"/>
                <a:gd name="T21" fmla="*/ 0 h 110"/>
                <a:gd name="T22" fmla="*/ 0 w 33"/>
                <a:gd name="T23" fmla="*/ 0 h 110"/>
                <a:gd name="T24" fmla="*/ 0 w 33"/>
                <a:gd name="T25" fmla="*/ 0 h 110"/>
                <a:gd name="T26" fmla="*/ 0 w 33"/>
                <a:gd name="T27" fmla="*/ 0 h 110"/>
                <a:gd name="T28" fmla="*/ 0 w 33"/>
                <a:gd name="T29" fmla="*/ 0 h 110"/>
                <a:gd name="T30" fmla="*/ 0 w 33"/>
                <a:gd name="T31" fmla="*/ 0 h 110"/>
                <a:gd name="T32" fmla="*/ 0 w 33"/>
                <a:gd name="T33" fmla="*/ 0 h 110"/>
                <a:gd name="T34" fmla="*/ 0 w 33"/>
                <a:gd name="T35" fmla="*/ 0 h 110"/>
                <a:gd name="T36" fmla="*/ 0 w 33"/>
                <a:gd name="T37" fmla="*/ 0 h 110"/>
                <a:gd name="T38" fmla="*/ 0 w 33"/>
                <a:gd name="T39" fmla="*/ 0 h 110"/>
                <a:gd name="T40" fmla="*/ 0 w 33"/>
                <a:gd name="T41" fmla="*/ 0 h 110"/>
                <a:gd name="T42" fmla="*/ 0 w 33"/>
                <a:gd name="T43" fmla="*/ 1 h 110"/>
                <a:gd name="T44" fmla="*/ 0 w 33"/>
                <a:gd name="T45" fmla="*/ 1 h 110"/>
                <a:gd name="T46" fmla="*/ 0 w 33"/>
                <a:gd name="T47" fmla="*/ 1 h 110"/>
                <a:gd name="T48" fmla="*/ 0 w 33"/>
                <a:gd name="T49" fmla="*/ 1 h 110"/>
                <a:gd name="T50" fmla="*/ 0 w 33"/>
                <a:gd name="T51" fmla="*/ 1 h 110"/>
                <a:gd name="T52" fmla="*/ 0 w 33"/>
                <a:gd name="T53" fmla="*/ 1 h 110"/>
                <a:gd name="T54" fmla="*/ 0 w 33"/>
                <a:gd name="T55" fmla="*/ 1 h 110"/>
                <a:gd name="T56" fmla="*/ 0 w 33"/>
                <a:gd name="T57" fmla="*/ 1 h 1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3" h="110">
                  <a:moveTo>
                    <a:pt x="4" y="0"/>
                  </a:moveTo>
                  <a:lnTo>
                    <a:pt x="3" y="3"/>
                  </a:lnTo>
                  <a:lnTo>
                    <a:pt x="3" y="7"/>
                  </a:lnTo>
                  <a:lnTo>
                    <a:pt x="2" y="11"/>
                  </a:lnTo>
                  <a:lnTo>
                    <a:pt x="2" y="15"/>
                  </a:lnTo>
                  <a:lnTo>
                    <a:pt x="1" y="18"/>
                  </a:lnTo>
                  <a:lnTo>
                    <a:pt x="1" y="22"/>
                  </a:lnTo>
                  <a:lnTo>
                    <a:pt x="0" y="25"/>
                  </a:lnTo>
                  <a:lnTo>
                    <a:pt x="0" y="29"/>
                  </a:lnTo>
                  <a:lnTo>
                    <a:pt x="0" y="33"/>
                  </a:lnTo>
                  <a:lnTo>
                    <a:pt x="0" y="36"/>
                  </a:lnTo>
                  <a:lnTo>
                    <a:pt x="0" y="40"/>
                  </a:lnTo>
                  <a:lnTo>
                    <a:pt x="1" y="44"/>
                  </a:lnTo>
                  <a:lnTo>
                    <a:pt x="1" y="48"/>
                  </a:lnTo>
                  <a:lnTo>
                    <a:pt x="2" y="51"/>
                  </a:lnTo>
                  <a:lnTo>
                    <a:pt x="2" y="55"/>
                  </a:lnTo>
                  <a:lnTo>
                    <a:pt x="3" y="58"/>
                  </a:lnTo>
                  <a:lnTo>
                    <a:pt x="4" y="62"/>
                  </a:lnTo>
                  <a:lnTo>
                    <a:pt x="5" y="66"/>
                  </a:lnTo>
                  <a:lnTo>
                    <a:pt x="7" y="69"/>
                  </a:lnTo>
                  <a:lnTo>
                    <a:pt x="8" y="72"/>
                  </a:lnTo>
                  <a:lnTo>
                    <a:pt x="10" y="75"/>
                  </a:lnTo>
                  <a:lnTo>
                    <a:pt x="12" y="79"/>
                  </a:lnTo>
                  <a:lnTo>
                    <a:pt x="16" y="85"/>
                  </a:lnTo>
                  <a:lnTo>
                    <a:pt x="23" y="98"/>
                  </a:lnTo>
                  <a:lnTo>
                    <a:pt x="25" y="101"/>
                  </a:lnTo>
                  <a:lnTo>
                    <a:pt x="27" y="104"/>
                  </a:lnTo>
                  <a:lnTo>
                    <a:pt x="29" y="106"/>
                  </a:lnTo>
                  <a:lnTo>
                    <a:pt x="33"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14" name="Freeform 97"/>
            <p:cNvSpPr>
              <a:spLocks/>
            </p:cNvSpPr>
            <p:nvPr/>
          </p:nvSpPr>
          <p:spPr bwMode="auto">
            <a:xfrm>
              <a:off x="1883" y="2415"/>
              <a:ext cx="60" cy="95"/>
            </a:xfrm>
            <a:custGeom>
              <a:avLst/>
              <a:gdLst>
                <a:gd name="T0" fmla="*/ 2 w 335"/>
                <a:gd name="T1" fmla="*/ 0 h 529"/>
                <a:gd name="T2" fmla="*/ 2 w 335"/>
                <a:gd name="T3" fmla="*/ 0 h 529"/>
                <a:gd name="T4" fmla="*/ 2 w 335"/>
                <a:gd name="T5" fmla="*/ 0 h 529"/>
                <a:gd name="T6" fmla="*/ 2 w 335"/>
                <a:gd name="T7" fmla="*/ 0 h 529"/>
                <a:gd name="T8" fmla="*/ 2 w 335"/>
                <a:gd name="T9" fmla="*/ 0 h 529"/>
                <a:gd name="T10" fmla="*/ 2 w 335"/>
                <a:gd name="T11" fmla="*/ 0 h 529"/>
                <a:gd name="T12" fmla="*/ 2 w 335"/>
                <a:gd name="T13" fmla="*/ 0 h 529"/>
                <a:gd name="T14" fmla="*/ 2 w 335"/>
                <a:gd name="T15" fmla="*/ 0 h 529"/>
                <a:gd name="T16" fmla="*/ 2 w 335"/>
                <a:gd name="T17" fmla="*/ 0 h 529"/>
                <a:gd name="T18" fmla="*/ 1 w 335"/>
                <a:gd name="T19" fmla="*/ 0 h 529"/>
                <a:gd name="T20" fmla="*/ 1 w 335"/>
                <a:gd name="T21" fmla="*/ 0 h 529"/>
                <a:gd name="T22" fmla="*/ 1 w 335"/>
                <a:gd name="T23" fmla="*/ 0 h 529"/>
                <a:gd name="T24" fmla="*/ 1 w 335"/>
                <a:gd name="T25" fmla="*/ 0 h 529"/>
                <a:gd name="T26" fmla="*/ 1 w 335"/>
                <a:gd name="T27" fmla="*/ 0 h 529"/>
                <a:gd name="T28" fmla="*/ 1 w 335"/>
                <a:gd name="T29" fmla="*/ 0 h 529"/>
                <a:gd name="T30" fmla="*/ 1 w 335"/>
                <a:gd name="T31" fmla="*/ 0 h 529"/>
                <a:gd name="T32" fmla="*/ 1 w 335"/>
                <a:gd name="T33" fmla="*/ 0 h 529"/>
                <a:gd name="T34" fmla="*/ 1 w 335"/>
                <a:gd name="T35" fmla="*/ 1 h 529"/>
                <a:gd name="T36" fmla="*/ 1 w 335"/>
                <a:gd name="T37" fmla="*/ 1 h 529"/>
                <a:gd name="T38" fmla="*/ 0 w 335"/>
                <a:gd name="T39" fmla="*/ 1 h 529"/>
                <a:gd name="T40" fmla="*/ 0 w 335"/>
                <a:gd name="T41" fmla="*/ 1 h 529"/>
                <a:gd name="T42" fmla="*/ 0 w 335"/>
                <a:gd name="T43" fmla="*/ 2 h 529"/>
                <a:gd name="T44" fmla="*/ 0 w 335"/>
                <a:gd name="T45" fmla="*/ 2 h 529"/>
                <a:gd name="T46" fmla="*/ 0 w 335"/>
                <a:gd name="T47" fmla="*/ 2 h 529"/>
                <a:gd name="T48" fmla="*/ 0 w 335"/>
                <a:gd name="T49" fmla="*/ 3 h 529"/>
                <a:gd name="T50" fmla="*/ 0 w 335"/>
                <a:gd name="T51" fmla="*/ 3 h 529"/>
                <a:gd name="T52" fmla="*/ 0 w 335"/>
                <a:gd name="T53" fmla="*/ 3 h 529"/>
                <a:gd name="T54" fmla="*/ 0 w 335"/>
                <a:gd name="T55" fmla="*/ 3 h 529"/>
                <a:gd name="T56" fmla="*/ 0 w 335"/>
                <a:gd name="T57" fmla="*/ 3 h 529"/>
                <a:gd name="T58" fmla="*/ 0 w 335"/>
                <a:gd name="T59" fmla="*/ 3 h 529"/>
                <a:gd name="T60" fmla="*/ 0 w 335"/>
                <a:gd name="T61" fmla="*/ 3 h 529"/>
                <a:gd name="T62" fmla="*/ 0 w 335"/>
                <a:gd name="T63" fmla="*/ 3 h 529"/>
                <a:gd name="T64" fmla="*/ 0 w 335"/>
                <a:gd name="T65" fmla="*/ 3 h 529"/>
                <a:gd name="T66" fmla="*/ 0 w 335"/>
                <a:gd name="T67" fmla="*/ 3 h 529"/>
                <a:gd name="T68" fmla="*/ 1 w 335"/>
                <a:gd name="T69" fmla="*/ 3 h 529"/>
                <a:gd name="T70" fmla="*/ 1 w 335"/>
                <a:gd name="T71" fmla="*/ 3 h 529"/>
                <a:gd name="T72" fmla="*/ 1 w 335"/>
                <a:gd name="T73" fmla="*/ 3 h 529"/>
                <a:gd name="T74" fmla="*/ 1 w 335"/>
                <a:gd name="T75" fmla="*/ 3 h 529"/>
                <a:gd name="T76" fmla="*/ 1 w 335"/>
                <a:gd name="T77" fmla="*/ 3 h 529"/>
                <a:gd name="T78" fmla="*/ 1 w 335"/>
                <a:gd name="T79" fmla="*/ 3 h 529"/>
                <a:gd name="T80" fmla="*/ 1 w 335"/>
                <a:gd name="T81" fmla="*/ 3 h 529"/>
                <a:gd name="T82" fmla="*/ 1 w 335"/>
                <a:gd name="T83" fmla="*/ 3 h 529"/>
                <a:gd name="T84" fmla="*/ 1 w 335"/>
                <a:gd name="T85" fmla="*/ 3 h 529"/>
                <a:gd name="T86" fmla="*/ 1 w 335"/>
                <a:gd name="T87" fmla="*/ 3 h 529"/>
                <a:gd name="T88" fmla="*/ 1 w 335"/>
                <a:gd name="T89" fmla="*/ 2 h 529"/>
                <a:gd name="T90" fmla="*/ 1 w 335"/>
                <a:gd name="T91" fmla="*/ 2 h 529"/>
                <a:gd name="T92" fmla="*/ 2 w 335"/>
                <a:gd name="T93" fmla="*/ 1 h 529"/>
                <a:gd name="T94" fmla="*/ 2 w 335"/>
                <a:gd name="T95" fmla="*/ 1 h 529"/>
                <a:gd name="T96" fmla="*/ 2 w 335"/>
                <a:gd name="T97" fmla="*/ 1 h 529"/>
                <a:gd name="T98" fmla="*/ 2 w 335"/>
                <a:gd name="T99" fmla="*/ 0 h 5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35" h="529">
                  <a:moveTo>
                    <a:pt x="334" y="71"/>
                  </a:moveTo>
                  <a:lnTo>
                    <a:pt x="334" y="68"/>
                  </a:lnTo>
                  <a:lnTo>
                    <a:pt x="335" y="65"/>
                  </a:lnTo>
                  <a:lnTo>
                    <a:pt x="335" y="62"/>
                  </a:lnTo>
                  <a:lnTo>
                    <a:pt x="335" y="60"/>
                  </a:lnTo>
                  <a:lnTo>
                    <a:pt x="335" y="57"/>
                  </a:lnTo>
                  <a:lnTo>
                    <a:pt x="335" y="55"/>
                  </a:lnTo>
                  <a:lnTo>
                    <a:pt x="335" y="52"/>
                  </a:lnTo>
                  <a:lnTo>
                    <a:pt x="335" y="48"/>
                  </a:lnTo>
                  <a:lnTo>
                    <a:pt x="335" y="46"/>
                  </a:lnTo>
                  <a:lnTo>
                    <a:pt x="334" y="43"/>
                  </a:lnTo>
                  <a:lnTo>
                    <a:pt x="334" y="41"/>
                  </a:lnTo>
                  <a:lnTo>
                    <a:pt x="333" y="38"/>
                  </a:lnTo>
                  <a:lnTo>
                    <a:pt x="332" y="32"/>
                  </a:lnTo>
                  <a:lnTo>
                    <a:pt x="330" y="27"/>
                  </a:lnTo>
                  <a:lnTo>
                    <a:pt x="329" y="24"/>
                  </a:lnTo>
                  <a:lnTo>
                    <a:pt x="328" y="21"/>
                  </a:lnTo>
                  <a:lnTo>
                    <a:pt x="327" y="19"/>
                  </a:lnTo>
                  <a:lnTo>
                    <a:pt x="326" y="15"/>
                  </a:lnTo>
                  <a:lnTo>
                    <a:pt x="324" y="13"/>
                  </a:lnTo>
                  <a:lnTo>
                    <a:pt x="323" y="11"/>
                  </a:lnTo>
                  <a:lnTo>
                    <a:pt x="321" y="9"/>
                  </a:lnTo>
                  <a:lnTo>
                    <a:pt x="320" y="7"/>
                  </a:lnTo>
                  <a:lnTo>
                    <a:pt x="317" y="5"/>
                  </a:lnTo>
                  <a:lnTo>
                    <a:pt x="316" y="5"/>
                  </a:lnTo>
                  <a:lnTo>
                    <a:pt x="315" y="4"/>
                  </a:lnTo>
                  <a:lnTo>
                    <a:pt x="314" y="4"/>
                  </a:lnTo>
                  <a:lnTo>
                    <a:pt x="313" y="3"/>
                  </a:lnTo>
                  <a:lnTo>
                    <a:pt x="310" y="2"/>
                  </a:lnTo>
                  <a:lnTo>
                    <a:pt x="308" y="2"/>
                  </a:lnTo>
                  <a:lnTo>
                    <a:pt x="305" y="0"/>
                  </a:lnTo>
                  <a:lnTo>
                    <a:pt x="302" y="0"/>
                  </a:lnTo>
                  <a:lnTo>
                    <a:pt x="299" y="0"/>
                  </a:lnTo>
                  <a:lnTo>
                    <a:pt x="294" y="0"/>
                  </a:lnTo>
                  <a:lnTo>
                    <a:pt x="288" y="0"/>
                  </a:lnTo>
                  <a:lnTo>
                    <a:pt x="282" y="0"/>
                  </a:lnTo>
                  <a:lnTo>
                    <a:pt x="276" y="0"/>
                  </a:lnTo>
                  <a:lnTo>
                    <a:pt x="265" y="0"/>
                  </a:lnTo>
                  <a:lnTo>
                    <a:pt x="255" y="0"/>
                  </a:lnTo>
                  <a:lnTo>
                    <a:pt x="244" y="0"/>
                  </a:lnTo>
                  <a:lnTo>
                    <a:pt x="232" y="0"/>
                  </a:lnTo>
                  <a:lnTo>
                    <a:pt x="227" y="0"/>
                  </a:lnTo>
                  <a:lnTo>
                    <a:pt x="222" y="2"/>
                  </a:lnTo>
                  <a:lnTo>
                    <a:pt x="216" y="2"/>
                  </a:lnTo>
                  <a:lnTo>
                    <a:pt x="211" y="3"/>
                  </a:lnTo>
                  <a:lnTo>
                    <a:pt x="206" y="3"/>
                  </a:lnTo>
                  <a:lnTo>
                    <a:pt x="200" y="4"/>
                  </a:lnTo>
                  <a:lnTo>
                    <a:pt x="195" y="5"/>
                  </a:lnTo>
                  <a:lnTo>
                    <a:pt x="190" y="6"/>
                  </a:lnTo>
                  <a:lnTo>
                    <a:pt x="184" y="8"/>
                  </a:lnTo>
                  <a:lnTo>
                    <a:pt x="179" y="10"/>
                  </a:lnTo>
                  <a:lnTo>
                    <a:pt x="174" y="12"/>
                  </a:lnTo>
                  <a:lnTo>
                    <a:pt x="169" y="14"/>
                  </a:lnTo>
                  <a:lnTo>
                    <a:pt x="164" y="16"/>
                  </a:lnTo>
                  <a:lnTo>
                    <a:pt x="160" y="20"/>
                  </a:lnTo>
                  <a:lnTo>
                    <a:pt x="156" y="23"/>
                  </a:lnTo>
                  <a:lnTo>
                    <a:pt x="150" y="26"/>
                  </a:lnTo>
                  <a:lnTo>
                    <a:pt x="146" y="29"/>
                  </a:lnTo>
                  <a:lnTo>
                    <a:pt x="142" y="32"/>
                  </a:lnTo>
                  <a:lnTo>
                    <a:pt x="138" y="37"/>
                  </a:lnTo>
                  <a:lnTo>
                    <a:pt x="134" y="40"/>
                  </a:lnTo>
                  <a:lnTo>
                    <a:pt x="126" y="47"/>
                  </a:lnTo>
                  <a:lnTo>
                    <a:pt x="123" y="52"/>
                  </a:lnTo>
                  <a:lnTo>
                    <a:pt x="118" y="56"/>
                  </a:lnTo>
                  <a:lnTo>
                    <a:pt x="115" y="60"/>
                  </a:lnTo>
                  <a:lnTo>
                    <a:pt x="111" y="64"/>
                  </a:lnTo>
                  <a:lnTo>
                    <a:pt x="110" y="66"/>
                  </a:lnTo>
                  <a:lnTo>
                    <a:pt x="108" y="69"/>
                  </a:lnTo>
                  <a:lnTo>
                    <a:pt x="105" y="73"/>
                  </a:lnTo>
                  <a:lnTo>
                    <a:pt x="99" y="82"/>
                  </a:lnTo>
                  <a:lnTo>
                    <a:pt x="94" y="92"/>
                  </a:lnTo>
                  <a:lnTo>
                    <a:pt x="88" y="102"/>
                  </a:lnTo>
                  <a:lnTo>
                    <a:pt x="85" y="106"/>
                  </a:lnTo>
                  <a:lnTo>
                    <a:pt x="83" y="111"/>
                  </a:lnTo>
                  <a:lnTo>
                    <a:pt x="80" y="115"/>
                  </a:lnTo>
                  <a:lnTo>
                    <a:pt x="78" y="121"/>
                  </a:lnTo>
                  <a:lnTo>
                    <a:pt x="76" y="126"/>
                  </a:lnTo>
                  <a:lnTo>
                    <a:pt x="74" y="131"/>
                  </a:lnTo>
                  <a:lnTo>
                    <a:pt x="72" y="136"/>
                  </a:lnTo>
                  <a:lnTo>
                    <a:pt x="70" y="141"/>
                  </a:lnTo>
                  <a:lnTo>
                    <a:pt x="68" y="152"/>
                  </a:lnTo>
                  <a:lnTo>
                    <a:pt x="62" y="173"/>
                  </a:lnTo>
                  <a:lnTo>
                    <a:pt x="56" y="194"/>
                  </a:lnTo>
                  <a:lnTo>
                    <a:pt x="45" y="237"/>
                  </a:lnTo>
                  <a:lnTo>
                    <a:pt x="33" y="279"/>
                  </a:lnTo>
                  <a:lnTo>
                    <a:pt x="27" y="300"/>
                  </a:lnTo>
                  <a:lnTo>
                    <a:pt x="21" y="321"/>
                  </a:lnTo>
                  <a:lnTo>
                    <a:pt x="15" y="342"/>
                  </a:lnTo>
                  <a:lnTo>
                    <a:pt x="13" y="353"/>
                  </a:lnTo>
                  <a:lnTo>
                    <a:pt x="10" y="364"/>
                  </a:lnTo>
                  <a:lnTo>
                    <a:pt x="8" y="374"/>
                  </a:lnTo>
                  <a:lnTo>
                    <a:pt x="5" y="385"/>
                  </a:lnTo>
                  <a:lnTo>
                    <a:pt x="4" y="390"/>
                  </a:lnTo>
                  <a:lnTo>
                    <a:pt x="3" y="395"/>
                  </a:lnTo>
                  <a:lnTo>
                    <a:pt x="2" y="401"/>
                  </a:lnTo>
                  <a:lnTo>
                    <a:pt x="1" y="407"/>
                  </a:lnTo>
                  <a:lnTo>
                    <a:pt x="0" y="413"/>
                  </a:lnTo>
                  <a:lnTo>
                    <a:pt x="0" y="418"/>
                  </a:lnTo>
                  <a:lnTo>
                    <a:pt x="0" y="423"/>
                  </a:lnTo>
                  <a:lnTo>
                    <a:pt x="0" y="429"/>
                  </a:lnTo>
                  <a:lnTo>
                    <a:pt x="0" y="434"/>
                  </a:lnTo>
                  <a:lnTo>
                    <a:pt x="0" y="439"/>
                  </a:lnTo>
                  <a:lnTo>
                    <a:pt x="1" y="446"/>
                  </a:lnTo>
                  <a:lnTo>
                    <a:pt x="2" y="451"/>
                  </a:lnTo>
                  <a:lnTo>
                    <a:pt x="3" y="456"/>
                  </a:lnTo>
                  <a:lnTo>
                    <a:pt x="4" y="462"/>
                  </a:lnTo>
                  <a:lnTo>
                    <a:pt x="5" y="467"/>
                  </a:lnTo>
                  <a:lnTo>
                    <a:pt x="8" y="472"/>
                  </a:lnTo>
                  <a:lnTo>
                    <a:pt x="10" y="476"/>
                  </a:lnTo>
                  <a:lnTo>
                    <a:pt x="12" y="482"/>
                  </a:lnTo>
                  <a:lnTo>
                    <a:pt x="14" y="487"/>
                  </a:lnTo>
                  <a:lnTo>
                    <a:pt x="16" y="492"/>
                  </a:lnTo>
                  <a:lnTo>
                    <a:pt x="17" y="495"/>
                  </a:lnTo>
                  <a:lnTo>
                    <a:pt x="19" y="497"/>
                  </a:lnTo>
                  <a:lnTo>
                    <a:pt x="20" y="499"/>
                  </a:lnTo>
                  <a:lnTo>
                    <a:pt x="22" y="501"/>
                  </a:lnTo>
                  <a:lnTo>
                    <a:pt x="23" y="503"/>
                  </a:lnTo>
                  <a:lnTo>
                    <a:pt x="26" y="505"/>
                  </a:lnTo>
                  <a:lnTo>
                    <a:pt x="27" y="507"/>
                  </a:lnTo>
                  <a:lnTo>
                    <a:pt x="29" y="509"/>
                  </a:lnTo>
                  <a:lnTo>
                    <a:pt x="31" y="512"/>
                  </a:lnTo>
                  <a:lnTo>
                    <a:pt x="33" y="514"/>
                  </a:lnTo>
                  <a:lnTo>
                    <a:pt x="35" y="515"/>
                  </a:lnTo>
                  <a:lnTo>
                    <a:pt x="37" y="517"/>
                  </a:lnTo>
                  <a:lnTo>
                    <a:pt x="39" y="518"/>
                  </a:lnTo>
                  <a:lnTo>
                    <a:pt x="43" y="519"/>
                  </a:lnTo>
                  <a:lnTo>
                    <a:pt x="45" y="521"/>
                  </a:lnTo>
                  <a:lnTo>
                    <a:pt x="47" y="522"/>
                  </a:lnTo>
                  <a:lnTo>
                    <a:pt x="50" y="523"/>
                  </a:lnTo>
                  <a:lnTo>
                    <a:pt x="52" y="523"/>
                  </a:lnTo>
                  <a:lnTo>
                    <a:pt x="55" y="524"/>
                  </a:lnTo>
                  <a:lnTo>
                    <a:pt x="58" y="525"/>
                  </a:lnTo>
                  <a:lnTo>
                    <a:pt x="61" y="525"/>
                  </a:lnTo>
                  <a:lnTo>
                    <a:pt x="63" y="526"/>
                  </a:lnTo>
                  <a:lnTo>
                    <a:pt x="68" y="528"/>
                  </a:lnTo>
                  <a:lnTo>
                    <a:pt x="74" y="528"/>
                  </a:lnTo>
                  <a:lnTo>
                    <a:pt x="80" y="528"/>
                  </a:lnTo>
                  <a:lnTo>
                    <a:pt x="85" y="528"/>
                  </a:lnTo>
                  <a:lnTo>
                    <a:pt x="91" y="528"/>
                  </a:lnTo>
                  <a:lnTo>
                    <a:pt x="112" y="528"/>
                  </a:lnTo>
                  <a:lnTo>
                    <a:pt x="118" y="528"/>
                  </a:lnTo>
                  <a:lnTo>
                    <a:pt x="124" y="528"/>
                  </a:lnTo>
                  <a:lnTo>
                    <a:pt x="134" y="529"/>
                  </a:lnTo>
                  <a:lnTo>
                    <a:pt x="140" y="529"/>
                  </a:lnTo>
                  <a:lnTo>
                    <a:pt x="145" y="529"/>
                  </a:lnTo>
                  <a:lnTo>
                    <a:pt x="148" y="529"/>
                  </a:lnTo>
                  <a:lnTo>
                    <a:pt x="151" y="528"/>
                  </a:lnTo>
                  <a:lnTo>
                    <a:pt x="153" y="528"/>
                  </a:lnTo>
                  <a:lnTo>
                    <a:pt x="157" y="528"/>
                  </a:lnTo>
                  <a:lnTo>
                    <a:pt x="159" y="526"/>
                  </a:lnTo>
                  <a:lnTo>
                    <a:pt x="161" y="525"/>
                  </a:lnTo>
                  <a:lnTo>
                    <a:pt x="164" y="524"/>
                  </a:lnTo>
                  <a:lnTo>
                    <a:pt x="166" y="523"/>
                  </a:lnTo>
                  <a:lnTo>
                    <a:pt x="169" y="522"/>
                  </a:lnTo>
                  <a:lnTo>
                    <a:pt x="171" y="521"/>
                  </a:lnTo>
                  <a:lnTo>
                    <a:pt x="174" y="520"/>
                  </a:lnTo>
                  <a:lnTo>
                    <a:pt x="177" y="519"/>
                  </a:lnTo>
                  <a:lnTo>
                    <a:pt x="181" y="516"/>
                  </a:lnTo>
                  <a:lnTo>
                    <a:pt x="185" y="513"/>
                  </a:lnTo>
                  <a:lnTo>
                    <a:pt x="190" y="508"/>
                  </a:lnTo>
                  <a:lnTo>
                    <a:pt x="194" y="505"/>
                  </a:lnTo>
                  <a:lnTo>
                    <a:pt x="198" y="501"/>
                  </a:lnTo>
                  <a:lnTo>
                    <a:pt x="202" y="498"/>
                  </a:lnTo>
                  <a:lnTo>
                    <a:pt x="206" y="493"/>
                  </a:lnTo>
                  <a:lnTo>
                    <a:pt x="209" y="489"/>
                  </a:lnTo>
                  <a:lnTo>
                    <a:pt x="212" y="485"/>
                  </a:lnTo>
                  <a:lnTo>
                    <a:pt x="215" y="481"/>
                  </a:lnTo>
                  <a:lnTo>
                    <a:pt x="218" y="475"/>
                  </a:lnTo>
                  <a:lnTo>
                    <a:pt x="222" y="471"/>
                  </a:lnTo>
                  <a:lnTo>
                    <a:pt x="224" y="466"/>
                  </a:lnTo>
                  <a:lnTo>
                    <a:pt x="227" y="462"/>
                  </a:lnTo>
                  <a:lnTo>
                    <a:pt x="229" y="456"/>
                  </a:lnTo>
                  <a:lnTo>
                    <a:pt x="231" y="451"/>
                  </a:lnTo>
                  <a:lnTo>
                    <a:pt x="233" y="447"/>
                  </a:lnTo>
                  <a:lnTo>
                    <a:pt x="235" y="441"/>
                  </a:lnTo>
                  <a:lnTo>
                    <a:pt x="238" y="436"/>
                  </a:lnTo>
                  <a:lnTo>
                    <a:pt x="239" y="431"/>
                  </a:lnTo>
                  <a:lnTo>
                    <a:pt x="241" y="425"/>
                  </a:lnTo>
                  <a:lnTo>
                    <a:pt x="243" y="420"/>
                  </a:lnTo>
                  <a:lnTo>
                    <a:pt x="245" y="410"/>
                  </a:lnTo>
                  <a:lnTo>
                    <a:pt x="248" y="400"/>
                  </a:lnTo>
                  <a:lnTo>
                    <a:pt x="251" y="389"/>
                  </a:lnTo>
                  <a:lnTo>
                    <a:pt x="256" y="367"/>
                  </a:lnTo>
                  <a:lnTo>
                    <a:pt x="261" y="345"/>
                  </a:lnTo>
                  <a:lnTo>
                    <a:pt x="266" y="324"/>
                  </a:lnTo>
                  <a:lnTo>
                    <a:pt x="272" y="303"/>
                  </a:lnTo>
                  <a:lnTo>
                    <a:pt x="277" y="282"/>
                  </a:lnTo>
                  <a:lnTo>
                    <a:pt x="282" y="260"/>
                  </a:lnTo>
                  <a:lnTo>
                    <a:pt x="288" y="240"/>
                  </a:lnTo>
                  <a:lnTo>
                    <a:pt x="294" y="219"/>
                  </a:lnTo>
                  <a:lnTo>
                    <a:pt x="299" y="197"/>
                  </a:lnTo>
                  <a:lnTo>
                    <a:pt x="306" y="176"/>
                  </a:lnTo>
                  <a:lnTo>
                    <a:pt x="312" y="155"/>
                  </a:lnTo>
                  <a:lnTo>
                    <a:pt x="318" y="134"/>
                  </a:lnTo>
                  <a:lnTo>
                    <a:pt x="321" y="124"/>
                  </a:lnTo>
                  <a:lnTo>
                    <a:pt x="324" y="113"/>
                  </a:lnTo>
                  <a:lnTo>
                    <a:pt x="326" y="103"/>
                  </a:lnTo>
                  <a:lnTo>
                    <a:pt x="329" y="91"/>
                  </a:lnTo>
                  <a:lnTo>
                    <a:pt x="331" y="80"/>
                  </a:lnTo>
                  <a:lnTo>
                    <a:pt x="332" y="75"/>
                  </a:lnTo>
                  <a:lnTo>
                    <a:pt x="333"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15" name="Line 98"/>
            <p:cNvSpPr>
              <a:spLocks noChangeShapeType="1"/>
            </p:cNvSpPr>
            <p:nvPr/>
          </p:nvSpPr>
          <p:spPr bwMode="auto">
            <a:xfrm>
              <a:off x="2865" y="1924"/>
              <a:ext cx="0" cy="10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16" name="Line 99"/>
            <p:cNvSpPr>
              <a:spLocks noChangeShapeType="1"/>
            </p:cNvSpPr>
            <p:nvPr/>
          </p:nvSpPr>
          <p:spPr bwMode="auto">
            <a:xfrm>
              <a:off x="1988" y="1171"/>
              <a:ext cx="0" cy="7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17" name="Freeform 100"/>
            <p:cNvSpPr>
              <a:spLocks/>
            </p:cNvSpPr>
            <p:nvPr/>
          </p:nvSpPr>
          <p:spPr bwMode="auto">
            <a:xfrm>
              <a:off x="1957" y="1108"/>
              <a:ext cx="62" cy="63"/>
            </a:xfrm>
            <a:custGeom>
              <a:avLst/>
              <a:gdLst>
                <a:gd name="T0" fmla="*/ 2 w 352"/>
                <a:gd name="T1" fmla="*/ 1 h 350"/>
                <a:gd name="T2" fmla="*/ 2 w 352"/>
                <a:gd name="T3" fmla="*/ 1 h 350"/>
                <a:gd name="T4" fmla="*/ 2 w 352"/>
                <a:gd name="T5" fmla="*/ 1 h 350"/>
                <a:gd name="T6" fmla="*/ 2 w 352"/>
                <a:gd name="T7" fmla="*/ 0 h 350"/>
                <a:gd name="T8" fmla="*/ 2 w 352"/>
                <a:gd name="T9" fmla="*/ 0 h 350"/>
                <a:gd name="T10" fmla="*/ 1 w 352"/>
                <a:gd name="T11" fmla="*/ 0 h 350"/>
                <a:gd name="T12" fmla="*/ 1 w 352"/>
                <a:gd name="T13" fmla="*/ 0 h 350"/>
                <a:gd name="T14" fmla="*/ 1 w 352"/>
                <a:gd name="T15" fmla="*/ 0 h 350"/>
                <a:gd name="T16" fmla="*/ 1 w 352"/>
                <a:gd name="T17" fmla="*/ 0 h 350"/>
                <a:gd name="T18" fmla="*/ 1 w 352"/>
                <a:gd name="T19" fmla="*/ 0 h 350"/>
                <a:gd name="T20" fmla="*/ 0 w 352"/>
                <a:gd name="T21" fmla="*/ 0 h 350"/>
                <a:gd name="T22" fmla="*/ 0 w 352"/>
                <a:gd name="T23" fmla="*/ 0 h 350"/>
                <a:gd name="T24" fmla="*/ 0 w 352"/>
                <a:gd name="T25" fmla="*/ 1 h 350"/>
                <a:gd name="T26" fmla="*/ 0 w 352"/>
                <a:gd name="T27" fmla="*/ 1 h 350"/>
                <a:gd name="T28" fmla="*/ 0 w 352"/>
                <a:gd name="T29" fmla="*/ 1 h 350"/>
                <a:gd name="T30" fmla="*/ 0 w 352"/>
                <a:gd name="T31" fmla="*/ 1 h 350"/>
                <a:gd name="T32" fmla="*/ 0 w 352"/>
                <a:gd name="T33" fmla="*/ 1 h 350"/>
                <a:gd name="T34" fmla="*/ 0 w 352"/>
                <a:gd name="T35" fmla="*/ 2 h 350"/>
                <a:gd name="T36" fmla="*/ 0 w 352"/>
                <a:gd name="T37" fmla="*/ 2 h 350"/>
                <a:gd name="T38" fmla="*/ 1 w 352"/>
                <a:gd name="T39" fmla="*/ 2 h 350"/>
                <a:gd name="T40" fmla="*/ 1 w 352"/>
                <a:gd name="T41" fmla="*/ 2 h 350"/>
                <a:gd name="T42" fmla="*/ 1 w 352"/>
                <a:gd name="T43" fmla="*/ 2 h 350"/>
                <a:gd name="T44" fmla="*/ 1 w 352"/>
                <a:gd name="T45" fmla="*/ 2 h 350"/>
                <a:gd name="T46" fmla="*/ 1 w 352"/>
                <a:gd name="T47" fmla="*/ 2 h 350"/>
                <a:gd name="T48" fmla="*/ 2 w 352"/>
                <a:gd name="T49" fmla="*/ 2 h 350"/>
                <a:gd name="T50" fmla="*/ 2 w 352"/>
                <a:gd name="T51" fmla="*/ 2 h 350"/>
                <a:gd name="T52" fmla="*/ 2 w 352"/>
                <a:gd name="T53" fmla="*/ 1 h 350"/>
                <a:gd name="T54" fmla="*/ 2 w 352"/>
                <a:gd name="T55" fmla="*/ 1 h 350"/>
                <a:gd name="T56" fmla="*/ 2 w 352"/>
                <a:gd name="T57" fmla="*/ 1 h 3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52" h="350">
                  <a:moveTo>
                    <a:pt x="352" y="176"/>
                  </a:moveTo>
                  <a:lnTo>
                    <a:pt x="346" y="136"/>
                  </a:lnTo>
                  <a:lnTo>
                    <a:pt x="334" y="99"/>
                  </a:lnTo>
                  <a:lnTo>
                    <a:pt x="313" y="66"/>
                  </a:lnTo>
                  <a:lnTo>
                    <a:pt x="286" y="38"/>
                  </a:lnTo>
                  <a:lnTo>
                    <a:pt x="252" y="17"/>
                  </a:lnTo>
                  <a:lnTo>
                    <a:pt x="215" y="4"/>
                  </a:lnTo>
                  <a:lnTo>
                    <a:pt x="176" y="0"/>
                  </a:lnTo>
                  <a:lnTo>
                    <a:pt x="137" y="4"/>
                  </a:lnTo>
                  <a:lnTo>
                    <a:pt x="99" y="17"/>
                  </a:lnTo>
                  <a:lnTo>
                    <a:pt x="66" y="38"/>
                  </a:lnTo>
                  <a:lnTo>
                    <a:pt x="39" y="66"/>
                  </a:lnTo>
                  <a:lnTo>
                    <a:pt x="18" y="99"/>
                  </a:lnTo>
                  <a:lnTo>
                    <a:pt x="5" y="136"/>
                  </a:lnTo>
                  <a:lnTo>
                    <a:pt x="0" y="176"/>
                  </a:lnTo>
                  <a:lnTo>
                    <a:pt x="5" y="214"/>
                  </a:lnTo>
                  <a:lnTo>
                    <a:pt x="18" y="251"/>
                  </a:lnTo>
                  <a:lnTo>
                    <a:pt x="39" y="284"/>
                  </a:lnTo>
                  <a:lnTo>
                    <a:pt x="66" y="312"/>
                  </a:lnTo>
                  <a:lnTo>
                    <a:pt x="99" y="333"/>
                  </a:lnTo>
                  <a:lnTo>
                    <a:pt x="137" y="346"/>
                  </a:lnTo>
                  <a:lnTo>
                    <a:pt x="176" y="350"/>
                  </a:lnTo>
                  <a:lnTo>
                    <a:pt x="215" y="346"/>
                  </a:lnTo>
                  <a:lnTo>
                    <a:pt x="252" y="333"/>
                  </a:lnTo>
                  <a:lnTo>
                    <a:pt x="286" y="312"/>
                  </a:lnTo>
                  <a:lnTo>
                    <a:pt x="313" y="284"/>
                  </a:lnTo>
                  <a:lnTo>
                    <a:pt x="334" y="251"/>
                  </a:lnTo>
                  <a:lnTo>
                    <a:pt x="346" y="214"/>
                  </a:lnTo>
                  <a:lnTo>
                    <a:pt x="352" y="17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18" name="Line 101"/>
            <p:cNvSpPr>
              <a:spLocks noChangeShapeType="1"/>
            </p:cNvSpPr>
            <p:nvPr/>
          </p:nvSpPr>
          <p:spPr bwMode="auto">
            <a:xfrm flipH="1">
              <a:off x="2019" y="1140"/>
              <a:ext cx="8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19" name="Line 102"/>
            <p:cNvSpPr>
              <a:spLocks noChangeShapeType="1"/>
            </p:cNvSpPr>
            <p:nvPr/>
          </p:nvSpPr>
          <p:spPr bwMode="auto">
            <a:xfrm>
              <a:off x="1988" y="1924"/>
              <a:ext cx="0" cy="4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20" name="Freeform 103"/>
            <p:cNvSpPr>
              <a:spLocks/>
            </p:cNvSpPr>
            <p:nvPr/>
          </p:nvSpPr>
          <p:spPr bwMode="auto">
            <a:xfrm>
              <a:off x="1957" y="2410"/>
              <a:ext cx="62" cy="62"/>
            </a:xfrm>
            <a:custGeom>
              <a:avLst/>
              <a:gdLst>
                <a:gd name="T0" fmla="*/ 2 w 352"/>
                <a:gd name="T1" fmla="*/ 1 h 351"/>
                <a:gd name="T2" fmla="*/ 2 w 352"/>
                <a:gd name="T3" fmla="*/ 1 h 351"/>
                <a:gd name="T4" fmla="*/ 2 w 352"/>
                <a:gd name="T5" fmla="*/ 1 h 351"/>
                <a:gd name="T6" fmla="*/ 2 w 352"/>
                <a:gd name="T7" fmla="*/ 0 h 351"/>
                <a:gd name="T8" fmla="*/ 2 w 352"/>
                <a:gd name="T9" fmla="*/ 0 h 351"/>
                <a:gd name="T10" fmla="*/ 1 w 352"/>
                <a:gd name="T11" fmla="*/ 0 h 351"/>
                <a:gd name="T12" fmla="*/ 1 w 352"/>
                <a:gd name="T13" fmla="*/ 0 h 351"/>
                <a:gd name="T14" fmla="*/ 1 w 352"/>
                <a:gd name="T15" fmla="*/ 0 h 351"/>
                <a:gd name="T16" fmla="*/ 1 w 352"/>
                <a:gd name="T17" fmla="*/ 0 h 351"/>
                <a:gd name="T18" fmla="*/ 1 w 352"/>
                <a:gd name="T19" fmla="*/ 0 h 351"/>
                <a:gd name="T20" fmla="*/ 0 w 352"/>
                <a:gd name="T21" fmla="*/ 0 h 351"/>
                <a:gd name="T22" fmla="*/ 0 w 352"/>
                <a:gd name="T23" fmla="*/ 0 h 351"/>
                <a:gd name="T24" fmla="*/ 0 w 352"/>
                <a:gd name="T25" fmla="*/ 1 h 351"/>
                <a:gd name="T26" fmla="*/ 0 w 352"/>
                <a:gd name="T27" fmla="*/ 1 h 351"/>
                <a:gd name="T28" fmla="*/ 0 w 352"/>
                <a:gd name="T29" fmla="*/ 1 h 351"/>
                <a:gd name="T30" fmla="*/ 0 w 352"/>
                <a:gd name="T31" fmla="*/ 1 h 351"/>
                <a:gd name="T32" fmla="*/ 0 w 352"/>
                <a:gd name="T33" fmla="*/ 1 h 351"/>
                <a:gd name="T34" fmla="*/ 0 w 352"/>
                <a:gd name="T35" fmla="*/ 2 h 351"/>
                <a:gd name="T36" fmla="*/ 0 w 352"/>
                <a:gd name="T37" fmla="*/ 2 h 351"/>
                <a:gd name="T38" fmla="*/ 1 w 352"/>
                <a:gd name="T39" fmla="*/ 2 h 351"/>
                <a:gd name="T40" fmla="*/ 1 w 352"/>
                <a:gd name="T41" fmla="*/ 2 h 351"/>
                <a:gd name="T42" fmla="*/ 1 w 352"/>
                <a:gd name="T43" fmla="*/ 2 h 351"/>
                <a:gd name="T44" fmla="*/ 1 w 352"/>
                <a:gd name="T45" fmla="*/ 2 h 351"/>
                <a:gd name="T46" fmla="*/ 1 w 352"/>
                <a:gd name="T47" fmla="*/ 2 h 351"/>
                <a:gd name="T48" fmla="*/ 2 w 352"/>
                <a:gd name="T49" fmla="*/ 2 h 351"/>
                <a:gd name="T50" fmla="*/ 2 w 352"/>
                <a:gd name="T51" fmla="*/ 2 h 351"/>
                <a:gd name="T52" fmla="*/ 2 w 352"/>
                <a:gd name="T53" fmla="*/ 1 h 351"/>
                <a:gd name="T54" fmla="*/ 2 w 352"/>
                <a:gd name="T55" fmla="*/ 1 h 351"/>
                <a:gd name="T56" fmla="*/ 2 w 352"/>
                <a:gd name="T57" fmla="*/ 1 h 35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52" h="351">
                  <a:moveTo>
                    <a:pt x="352" y="175"/>
                  </a:moveTo>
                  <a:lnTo>
                    <a:pt x="346" y="136"/>
                  </a:lnTo>
                  <a:lnTo>
                    <a:pt x="334" y="100"/>
                  </a:lnTo>
                  <a:lnTo>
                    <a:pt x="313" y="66"/>
                  </a:lnTo>
                  <a:lnTo>
                    <a:pt x="286" y="38"/>
                  </a:lnTo>
                  <a:lnTo>
                    <a:pt x="252" y="18"/>
                  </a:lnTo>
                  <a:lnTo>
                    <a:pt x="215" y="4"/>
                  </a:lnTo>
                  <a:lnTo>
                    <a:pt x="176" y="0"/>
                  </a:lnTo>
                  <a:lnTo>
                    <a:pt x="137" y="4"/>
                  </a:lnTo>
                  <a:lnTo>
                    <a:pt x="99" y="18"/>
                  </a:lnTo>
                  <a:lnTo>
                    <a:pt x="66" y="38"/>
                  </a:lnTo>
                  <a:lnTo>
                    <a:pt x="39" y="66"/>
                  </a:lnTo>
                  <a:lnTo>
                    <a:pt x="18" y="100"/>
                  </a:lnTo>
                  <a:lnTo>
                    <a:pt x="5" y="136"/>
                  </a:lnTo>
                  <a:lnTo>
                    <a:pt x="0" y="175"/>
                  </a:lnTo>
                  <a:lnTo>
                    <a:pt x="5" y="215"/>
                  </a:lnTo>
                  <a:lnTo>
                    <a:pt x="18" y="252"/>
                  </a:lnTo>
                  <a:lnTo>
                    <a:pt x="39" y="285"/>
                  </a:lnTo>
                  <a:lnTo>
                    <a:pt x="66" y="313"/>
                  </a:lnTo>
                  <a:lnTo>
                    <a:pt x="99" y="334"/>
                  </a:lnTo>
                  <a:lnTo>
                    <a:pt x="137" y="347"/>
                  </a:lnTo>
                  <a:lnTo>
                    <a:pt x="176" y="351"/>
                  </a:lnTo>
                  <a:lnTo>
                    <a:pt x="215" y="347"/>
                  </a:lnTo>
                  <a:lnTo>
                    <a:pt x="252" y="334"/>
                  </a:lnTo>
                  <a:lnTo>
                    <a:pt x="286" y="313"/>
                  </a:lnTo>
                  <a:lnTo>
                    <a:pt x="313" y="285"/>
                  </a:lnTo>
                  <a:lnTo>
                    <a:pt x="334" y="252"/>
                  </a:lnTo>
                  <a:lnTo>
                    <a:pt x="346" y="215"/>
                  </a:lnTo>
                  <a:lnTo>
                    <a:pt x="352" y="17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21" name="Line 104"/>
            <p:cNvSpPr>
              <a:spLocks noChangeShapeType="1"/>
            </p:cNvSpPr>
            <p:nvPr/>
          </p:nvSpPr>
          <p:spPr bwMode="auto">
            <a:xfrm>
              <a:off x="2865" y="1140"/>
              <a:ext cx="4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22" name="Freeform 105"/>
            <p:cNvSpPr>
              <a:spLocks/>
            </p:cNvSpPr>
            <p:nvPr/>
          </p:nvSpPr>
          <p:spPr bwMode="auto">
            <a:xfrm>
              <a:off x="3352" y="1108"/>
              <a:ext cx="63" cy="63"/>
            </a:xfrm>
            <a:custGeom>
              <a:avLst/>
              <a:gdLst>
                <a:gd name="T0" fmla="*/ 2 w 352"/>
                <a:gd name="T1" fmla="*/ 1 h 350"/>
                <a:gd name="T2" fmla="*/ 2 w 352"/>
                <a:gd name="T3" fmla="*/ 1 h 350"/>
                <a:gd name="T4" fmla="*/ 2 w 352"/>
                <a:gd name="T5" fmla="*/ 1 h 350"/>
                <a:gd name="T6" fmla="*/ 2 w 352"/>
                <a:gd name="T7" fmla="*/ 0 h 350"/>
                <a:gd name="T8" fmla="*/ 2 w 352"/>
                <a:gd name="T9" fmla="*/ 0 h 350"/>
                <a:gd name="T10" fmla="*/ 1 w 352"/>
                <a:gd name="T11" fmla="*/ 0 h 350"/>
                <a:gd name="T12" fmla="*/ 1 w 352"/>
                <a:gd name="T13" fmla="*/ 0 h 350"/>
                <a:gd name="T14" fmla="*/ 1 w 352"/>
                <a:gd name="T15" fmla="*/ 0 h 350"/>
                <a:gd name="T16" fmla="*/ 1 w 352"/>
                <a:gd name="T17" fmla="*/ 0 h 350"/>
                <a:gd name="T18" fmla="*/ 1 w 352"/>
                <a:gd name="T19" fmla="*/ 0 h 350"/>
                <a:gd name="T20" fmla="*/ 0 w 352"/>
                <a:gd name="T21" fmla="*/ 0 h 350"/>
                <a:gd name="T22" fmla="*/ 0 w 352"/>
                <a:gd name="T23" fmla="*/ 0 h 350"/>
                <a:gd name="T24" fmla="*/ 0 w 352"/>
                <a:gd name="T25" fmla="*/ 1 h 350"/>
                <a:gd name="T26" fmla="*/ 0 w 352"/>
                <a:gd name="T27" fmla="*/ 1 h 350"/>
                <a:gd name="T28" fmla="*/ 0 w 352"/>
                <a:gd name="T29" fmla="*/ 1 h 350"/>
                <a:gd name="T30" fmla="*/ 0 w 352"/>
                <a:gd name="T31" fmla="*/ 1 h 350"/>
                <a:gd name="T32" fmla="*/ 0 w 352"/>
                <a:gd name="T33" fmla="*/ 1 h 350"/>
                <a:gd name="T34" fmla="*/ 0 w 352"/>
                <a:gd name="T35" fmla="*/ 2 h 350"/>
                <a:gd name="T36" fmla="*/ 0 w 352"/>
                <a:gd name="T37" fmla="*/ 2 h 350"/>
                <a:gd name="T38" fmla="*/ 1 w 352"/>
                <a:gd name="T39" fmla="*/ 2 h 350"/>
                <a:gd name="T40" fmla="*/ 1 w 352"/>
                <a:gd name="T41" fmla="*/ 2 h 350"/>
                <a:gd name="T42" fmla="*/ 1 w 352"/>
                <a:gd name="T43" fmla="*/ 2 h 350"/>
                <a:gd name="T44" fmla="*/ 1 w 352"/>
                <a:gd name="T45" fmla="*/ 2 h 350"/>
                <a:gd name="T46" fmla="*/ 1 w 352"/>
                <a:gd name="T47" fmla="*/ 2 h 350"/>
                <a:gd name="T48" fmla="*/ 2 w 352"/>
                <a:gd name="T49" fmla="*/ 2 h 350"/>
                <a:gd name="T50" fmla="*/ 2 w 352"/>
                <a:gd name="T51" fmla="*/ 2 h 350"/>
                <a:gd name="T52" fmla="*/ 2 w 352"/>
                <a:gd name="T53" fmla="*/ 1 h 350"/>
                <a:gd name="T54" fmla="*/ 2 w 352"/>
                <a:gd name="T55" fmla="*/ 1 h 350"/>
                <a:gd name="T56" fmla="*/ 2 w 352"/>
                <a:gd name="T57" fmla="*/ 1 h 3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52" h="350">
                  <a:moveTo>
                    <a:pt x="352" y="176"/>
                  </a:moveTo>
                  <a:lnTo>
                    <a:pt x="346" y="136"/>
                  </a:lnTo>
                  <a:lnTo>
                    <a:pt x="333" y="99"/>
                  </a:lnTo>
                  <a:lnTo>
                    <a:pt x="313" y="66"/>
                  </a:lnTo>
                  <a:lnTo>
                    <a:pt x="286" y="38"/>
                  </a:lnTo>
                  <a:lnTo>
                    <a:pt x="251" y="17"/>
                  </a:lnTo>
                  <a:lnTo>
                    <a:pt x="215" y="4"/>
                  </a:lnTo>
                  <a:lnTo>
                    <a:pt x="176" y="0"/>
                  </a:lnTo>
                  <a:lnTo>
                    <a:pt x="136" y="4"/>
                  </a:lnTo>
                  <a:lnTo>
                    <a:pt x="99" y="17"/>
                  </a:lnTo>
                  <a:lnTo>
                    <a:pt x="66" y="38"/>
                  </a:lnTo>
                  <a:lnTo>
                    <a:pt x="38" y="66"/>
                  </a:lnTo>
                  <a:lnTo>
                    <a:pt x="18" y="99"/>
                  </a:lnTo>
                  <a:lnTo>
                    <a:pt x="4" y="136"/>
                  </a:lnTo>
                  <a:lnTo>
                    <a:pt x="0" y="176"/>
                  </a:lnTo>
                  <a:lnTo>
                    <a:pt x="4" y="214"/>
                  </a:lnTo>
                  <a:lnTo>
                    <a:pt x="18" y="251"/>
                  </a:lnTo>
                  <a:lnTo>
                    <a:pt x="38" y="284"/>
                  </a:lnTo>
                  <a:lnTo>
                    <a:pt x="66" y="312"/>
                  </a:lnTo>
                  <a:lnTo>
                    <a:pt x="99" y="333"/>
                  </a:lnTo>
                  <a:lnTo>
                    <a:pt x="136" y="346"/>
                  </a:lnTo>
                  <a:lnTo>
                    <a:pt x="176" y="350"/>
                  </a:lnTo>
                  <a:lnTo>
                    <a:pt x="215" y="346"/>
                  </a:lnTo>
                  <a:lnTo>
                    <a:pt x="251" y="333"/>
                  </a:lnTo>
                  <a:lnTo>
                    <a:pt x="286" y="312"/>
                  </a:lnTo>
                  <a:lnTo>
                    <a:pt x="313" y="284"/>
                  </a:lnTo>
                  <a:lnTo>
                    <a:pt x="333" y="251"/>
                  </a:lnTo>
                  <a:lnTo>
                    <a:pt x="346" y="214"/>
                  </a:lnTo>
                  <a:lnTo>
                    <a:pt x="352" y="17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23" name="Line 106"/>
            <p:cNvSpPr>
              <a:spLocks noChangeShapeType="1"/>
            </p:cNvSpPr>
            <p:nvPr/>
          </p:nvSpPr>
          <p:spPr bwMode="auto">
            <a:xfrm>
              <a:off x="2449" y="1631"/>
              <a:ext cx="0" cy="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24" name="Freeform 107"/>
            <p:cNvSpPr>
              <a:spLocks/>
            </p:cNvSpPr>
            <p:nvPr/>
          </p:nvSpPr>
          <p:spPr bwMode="auto">
            <a:xfrm>
              <a:off x="2417" y="1569"/>
              <a:ext cx="63" cy="62"/>
            </a:xfrm>
            <a:custGeom>
              <a:avLst/>
              <a:gdLst>
                <a:gd name="T0" fmla="*/ 2 w 350"/>
                <a:gd name="T1" fmla="*/ 1 h 350"/>
                <a:gd name="T2" fmla="*/ 2 w 350"/>
                <a:gd name="T3" fmla="*/ 1 h 350"/>
                <a:gd name="T4" fmla="*/ 2 w 350"/>
                <a:gd name="T5" fmla="*/ 1 h 350"/>
                <a:gd name="T6" fmla="*/ 2 w 350"/>
                <a:gd name="T7" fmla="*/ 0 h 350"/>
                <a:gd name="T8" fmla="*/ 2 w 350"/>
                <a:gd name="T9" fmla="*/ 0 h 350"/>
                <a:gd name="T10" fmla="*/ 1 w 350"/>
                <a:gd name="T11" fmla="*/ 0 h 350"/>
                <a:gd name="T12" fmla="*/ 1 w 350"/>
                <a:gd name="T13" fmla="*/ 0 h 350"/>
                <a:gd name="T14" fmla="*/ 1 w 350"/>
                <a:gd name="T15" fmla="*/ 0 h 350"/>
                <a:gd name="T16" fmla="*/ 1 w 350"/>
                <a:gd name="T17" fmla="*/ 0 h 350"/>
                <a:gd name="T18" fmla="*/ 1 w 350"/>
                <a:gd name="T19" fmla="*/ 0 h 350"/>
                <a:gd name="T20" fmla="*/ 0 w 350"/>
                <a:gd name="T21" fmla="*/ 0 h 350"/>
                <a:gd name="T22" fmla="*/ 0 w 350"/>
                <a:gd name="T23" fmla="*/ 0 h 350"/>
                <a:gd name="T24" fmla="*/ 0 w 350"/>
                <a:gd name="T25" fmla="*/ 1 h 350"/>
                <a:gd name="T26" fmla="*/ 0 w 350"/>
                <a:gd name="T27" fmla="*/ 1 h 350"/>
                <a:gd name="T28" fmla="*/ 0 w 350"/>
                <a:gd name="T29" fmla="*/ 1 h 350"/>
                <a:gd name="T30" fmla="*/ 0 w 350"/>
                <a:gd name="T31" fmla="*/ 1 h 350"/>
                <a:gd name="T32" fmla="*/ 0 w 350"/>
                <a:gd name="T33" fmla="*/ 1 h 350"/>
                <a:gd name="T34" fmla="*/ 0 w 350"/>
                <a:gd name="T35" fmla="*/ 2 h 350"/>
                <a:gd name="T36" fmla="*/ 0 w 350"/>
                <a:gd name="T37" fmla="*/ 2 h 350"/>
                <a:gd name="T38" fmla="*/ 1 w 350"/>
                <a:gd name="T39" fmla="*/ 2 h 350"/>
                <a:gd name="T40" fmla="*/ 1 w 350"/>
                <a:gd name="T41" fmla="*/ 2 h 350"/>
                <a:gd name="T42" fmla="*/ 1 w 350"/>
                <a:gd name="T43" fmla="*/ 2 h 350"/>
                <a:gd name="T44" fmla="*/ 1 w 350"/>
                <a:gd name="T45" fmla="*/ 2 h 350"/>
                <a:gd name="T46" fmla="*/ 1 w 350"/>
                <a:gd name="T47" fmla="*/ 2 h 350"/>
                <a:gd name="T48" fmla="*/ 2 w 350"/>
                <a:gd name="T49" fmla="*/ 2 h 350"/>
                <a:gd name="T50" fmla="*/ 2 w 350"/>
                <a:gd name="T51" fmla="*/ 2 h 350"/>
                <a:gd name="T52" fmla="*/ 2 w 350"/>
                <a:gd name="T53" fmla="*/ 1 h 350"/>
                <a:gd name="T54" fmla="*/ 2 w 350"/>
                <a:gd name="T55" fmla="*/ 1 h 350"/>
                <a:gd name="T56" fmla="*/ 2 w 350"/>
                <a:gd name="T57" fmla="*/ 1 h 3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50" h="350">
                  <a:moveTo>
                    <a:pt x="350" y="174"/>
                  </a:moveTo>
                  <a:lnTo>
                    <a:pt x="346" y="136"/>
                  </a:lnTo>
                  <a:lnTo>
                    <a:pt x="333" y="99"/>
                  </a:lnTo>
                  <a:lnTo>
                    <a:pt x="312" y="66"/>
                  </a:lnTo>
                  <a:lnTo>
                    <a:pt x="284" y="38"/>
                  </a:lnTo>
                  <a:lnTo>
                    <a:pt x="251" y="17"/>
                  </a:lnTo>
                  <a:lnTo>
                    <a:pt x="214" y="4"/>
                  </a:lnTo>
                  <a:lnTo>
                    <a:pt x="176" y="0"/>
                  </a:lnTo>
                  <a:lnTo>
                    <a:pt x="136" y="4"/>
                  </a:lnTo>
                  <a:lnTo>
                    <a:pt x="99" y="17"/>
                  </a:lnTo>
                  <a:lnTo>
                    <a:pt x="66" y="38"/>
                  </a:lnTo>
                  <a:lnTo>
                    <a:pt x="38" y="66"/>
                  </a:lnTo>
                  <a:lnTo>
                    <a:pt x="17" y="99"/>
                  </a:lnTo>
                  <a:lnTo>
                    <a:pt x="4" y="136"/>
                  </a:lnTo>
                  <a:lnTo>
                    <a:pt x="0" y="174"/>
                  </a:lnTo>
                  <a:lnTo>
                    <a:pt x="4" y="214"/>
                  </a:lnTo>
                  <a:lnTo>
                    <a:pt x="17" y="251"/>
                  </a:lnTo>
                  <a:lnTo>
                    <a:pt x="38" y="284"/>
                  </a:lnTo>
                  <a:lnTo>
                    <a:pt x="66" y="312"/>
                  </a:lnTo>
                  <a:lnTo>
                    <a:pt x="99" y="333"/>
                  </a:lnTo>
                  <a:lnTo>
                    <a:pt x="136" y="346"/>
                  </a:lnTo>
                  <a:lnTo>
                    <a:pt x="176" y="350"/>
                  </a:lnTo>
                  <a:lnTo>
                    <a:pt x="214" y="346"/>
                  </a:lnTo>
                  <a:lnTo>
                    <a:pt x="251" y="333"/>
                  </a:lnTo>
                  <a:lnTo>
                    <a:pt x="284" y="312"/>
                  </a:lnTo>
                  <a:lnTo>
                    <a:pt x="312" y="284"/>
                  </a:lnTo>
                  <a:lnTo>
                    <a:pt x="333" y="251"/>
                  </a:lnTo>
                  <a:lnTo>
                    <a:pt x="346" y="214"/>
                  </a:lnTo>
                  <a:lnTo>
                    <a:pt x="350" y="174"/>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25" name="Line 108"/>
            <p:cNvSpPr>
              <a:spLocks noChangeShapeType="1"/>
            </p:cNvSpPr>
            <p:nvPr/>
          </p:nvSpPr>
          <p:spPr bwMode="auto">
            <a:xfrm flipH="1">
              <a:off x="2480" y="1600"/>
              <a:ext cx="8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26" name="Line 109"/>
            <p:cNvSpPr>
              <a:spLocks noChangeShapeType="1"/>
            </p:cNvSpPr>
            <p:nvPr/>
          </p:nvSpPr>
          <p:spPr bwMode="auto">
            <a:xfrm>
              <a:off x="2449" y="2385"/>
              <a:ext cx="0" cy="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27" name="Freeform 110"/>
            <p:cNvSpPr>
              <a:spLocks/>
            </p:cNvSpPr>
            <p:nvPr/>
          </p:nvSpPr>
          <p:spPr bwMode="auto">
            <a:xfrm>
              <a:off x="2417" y="2870"/>
              <a:ext cx="63" cy="64"/>
            </a:xfrm>
            <a:custGeom>
              <a:avLst/>
              <a:gdLst>
                <a:gd name="T0" fmla="*/ 2 w 350"/>
                <a:gd name="T1" fmla="*/ 1 h 352"/>
                <a:gd name="T2" fmla="*/ 2 w 350"/>
                <a:gd name="T3" fmla="*/ 1 h 352"/>
                <a:gd name="T4" fmla="*/ 2 w 350"/>
                <a:gd name="T5" fmla="*/ 1 h 352"/>
                <a:gd name="T6" fmla="*/ 2 w 350"/>
                <a:gd name="T7" fmla="*/ 0 h 352"/>
                <a:gd name="T8" fmla="*/ 2 w 350"/>
                <a:gd name="T9" fmla="*/ 0 h 352"/>
                <a:gd name="T10" fmla="*/ 1 w 350"/>
                <a:gd name="T11" fmla="*/ 0 h 352"/>
                <a:gd name="T12" fmla="*/ 1 w 350"/>
                <a:gd name="T13" fmla="*/ 0 h 352"/>
                <a:gd name="T14" fmla="*/ 1 w 350"/>
                <a:gd name="T15" fmla="*/ 0 h 352"/>
                <a:gd name="T16" fmla="*/ 1 w 350"/>
                <a:gd name="T17" fmla="*/ 0 h 352"/>
                <a:gd name="T18" fmla="*/ 1 w 350"/>
                <a:gd name="T19" fmla="*/ 0 h 352"/>
                <a:gd name="T20" fmla="*/ 0 w 350"/>
                <a:gd name="T21" fmla="*/ 0 h 352"/>
                <a:gd name="T22" fmla="*/ 0 w 350"/>
                <a:gd name="T23" fmla="*/ 0 h 352"/>
                <a:gd name="T24" fmla="*/ 0 w 350"/>
                <a:gd name="T25" fmla="*/ 1 h 352"/>
                <a:gd name="T26" fmla="*/ 0 w 350"/>
                <a:gd name="T27" fmla="*/ 1 h 352"/>
                <a:gd name="T28" fmla="*/ 0 w 350"/>
                <a:gd name="T29" fmla="*/ 1 h 352"/>
                <a:gd name="T30" fmla="*/ 0 w 350"/>
                <a:gd name="T31" fmla="*/ 1 h 352"/>
                <a:gd name="T32" fmla="*/ 0 w 350"/>
                <a:gd name="T33" fmla="*/ 1 h 352"/>
                <a:gd name="T34" fmla="*/ 0 w 350"/>
                <a:gd name="T35" fmla="*/ 2 h 352"/>
                <a:gd name="T36" fmla="*/ 0 w 350"/>
                <a:gd name="T37" fmla="*/ 2 h 352"/>
                <a:gd name="T38" fmla="*/ 1 w 350"/>
                <a:gd name="T39" fmla="*/ 2 h 352"/>
                <a:gd name="T40" fmla="*/ 1 w 350"/>
                <a:gd name="T41" fmla="*/ 2 h 352"/>
                <a:gd name="T42" fmla="*/ 1 w 350"/>
                <a:gd name="T43" fmla="*/ 2 h 352"/>
                <a:gd name="T44" fmla="*/ 1 w 350"/>
                <a:gd name="T45" fmla="*/ 2 h 352"/>
                <a:gd name="T46" fmla="*/ 1 w 350"/>
                <a:gd name="T47" fmla="*/ 2 h 352"/>
                <a:gd name="T48" fmla="*/ 2 w 350"/>
                <a:gd name="T49" fmla="*/ 2 h 352"/>
                <a:gd name="T50" fmla="*/ 2 w 350"/>
                <a:gd name="T51" fmla="*/ 2 h 352"/>
                <a:gd name="T52" fmla="*/ 2 w 350"/>
                <a:gd name="T53" fmla="*/ 1 h 352"/>
                <a:gd name="T54" fmla="*/ 2 w 350"/>
                <a:gd name="T55" fmla="*/ 1 h 352"/>
                <a:gd name="T56" fmla="*/ 2 w 350"/>
                <a:gd name="T57" fmla="*/ 1 h 35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50" h="352">
                  <a:moveTo>
                    <a:pt x="350" y="176"/>
                  </a:moveTo>
                  <a:lnTo>
                    <a:pt x="346" y="137"/>
                  </a:lnTo>
                  <a:lnTo>
                    <a:pt x="333" y="99"/>
                  </a:lnTo>
                  <a:lnTo>
                    <a:pt x="312" y="66"/>
                  </a:lnTo>
                  <a:lnTo>
                    <a:pt x="284" y="39"/>
                  </a:lnTo>
                  <a:lnTo>
                    <a:pt x="251" y="17"/>
                  </a:lnTo>
                  <a:lnTo>
                    <a:pt x="214" y="5"/>
                  </a:lnTo>
                  <a:lnTo>
                    <a:pt x="176" y="0"/>
                  </a:lnTo>
                  <a:lnTo>
                    <a:pt x="136" y="5"/>
                  </a:lnTo>
                  <a:lnTo>
                    <a:pt x="99" y="17"/>
                  </a:lnTo>
                  <a:lnTo>
                    <a:pt x="66" y="39"/>
                  </a:lnTo>
                  <a:lnTo>
                    <a:pt x="38" y="66"/>
                  </a:lnTo>
                  <a:lnTo>
                    <a:pt x="17" y="99"/>
                  </a:lnTo>
                  <a:lnTo>
                    <a:pt x="4" y="137"/>
                  </a:lnTo>
                  <a:lnTo>
                    <a:pt x="0" y="176"/>
                  </a:lnTo>
                  <a:lnTo>
                    <a:pt x="4" y="214"/>
                  </a:lnTo>
                  <a:lnTo>
                    <a:pt x="17" y="252"/>
                  </a:lnTo>
                  <a:lnTo>
                    <a:pt x="38" y="286"/>
                  </a:lnTo>
                  <a:lnTo>
                    <a:pt x="66" y="313"/>
                  </a:lnTo>
                  <a:lnTo>
                    <a:pt x="99" y="334"/>
                  </a:lnTo>
                  <a:lnTo>
                    <a:pt x="136" y="346"/>
                  </a:lnTo>
                  <a:lnTo>
                    <a:pt x="176" y="352"/>
                  </a:lnTo>
                  <a:lnTo>
                    <a:pt x="214" y="346"/>
                  </a:lnTo>
                  <a:lnTo>
                    <a:pt x="251" y="334"/>
                  </a:lnTo>
                  <a:lnTo>
                    <a:pt x="284" y="313"/>
                  </a:lnTo>
                  <a:lnTo>
                    <a:pt x="312" y="286"/>
                  </a:lnTo>
                  <a:lnTo>
                    <a:pt x="333" y="252"/>
                  </a:lnTo>
                  <a:lnTo>
                    <a:pt x="346" y="214"/>
                  </a:lnTo>
                  <a:lnTo>
                    <a:pt x="350" y="176"/>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28" name="Line 111"/>
            <p:cNvSpPr>
              <a:spLocks noChangeShapeType="1"/>
            </p:cNvSpPr>
            <p:nvPr/>
          </p:nvSpPr>
          <p:spPr bwMode="auto">
            <a:xfrm>
              <a:off x="3326" y="1600"/>
              <a:ext cx="48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29" name="Freeform 112"/>
            <p:cNvSpPr>
              <a:spLocks/>
            </p:cNvSpPr>
            <p:nvPr/>
          </p:nvSpPr>
          <p:spPr bwMode="auto">
            <a:xfrm>
              <a:off x="3811" y="1569"/>
              <a:ext cx="63" cy="62"/>
            </a:xfrm>
            <a:custGeom>
              <a:avLst/>
              <a:gdLst>
                <a:gd name="T0" fmla="*/ 2 w 350"/>
                <a:gd name="T1" fmla="*/ 1 h 350"/>
                <a:gd name="T2" fmla="*/ 2 w 350"/>
                <a:gd name="T3" fmla="*/ 1 h 350"/>
                <a:gd name="T4" fmla="*/ 2 w 350"/>
                <a:gd name="T5" fmla="*/ 1 h 350"/>
                <a:gd name="T6" fmla="*/ 2 w 350"/>
                <a:gd name="T7" fmla="*/ 0 h 350"/>
                <a:gd name="T8" fmla="*/ 2 w 350"/>
                <a:gd name="T9" fmla="*/ 0 h 350"/>
                <a:gd name="T10" fmla="*/ 1 w 350"/>
                <a:gd name="T11" fmla="*/ 0 h 350"/>
                <a:gd name="T12" fmla="*/ 1 w 350"/>
                <a:gd name="T13" fmla="*/ 0 h 350"/>
                <a:gd name="T14" fmla="*/ 1 w 350"/>
                <a:gd name="T15" fmla="*/ 0 h 350"/>
                <a:gd name="T16" fmla="*/ 1 w 350"/>
                <a:gd name="T17" fmla="*/ 0 h 350"/>
                <a:gd name="T18" fmla="*/ 1 w 350"/>
                <a:gd name="T19" fmla="*/ 0 h 350"/>
                <a:gd name="T20" fmla="*/ 0 w 350"/>
                <a:gd name="T21" fmla="*/ 0 h 350"/>
                <a:gd name="T22" fmla="*/ 0 w 350"/>
                <a:gd name="T23" fmla="*/ 0 h 350"/>
                <a:gd name="T24" fmla="*/ 0 w 350"/>
                <a:gd name="T25" fmla="*/ 1 h 350"/>
                <a:gd name="T26" fmla="*/ 0 w 350"/>
                <a:gd name="T27" fmla="*/ 1 h 350"/>
                <a:gd name="T28" fmla="*/ 0 w 350"/>
                <a:gd name="T29" fmla="*/ 1 h 350"/>
                <a:gd name="T30" fmla="*/ 0 w 350"/>
                <a:gd name="T31" fmla="*/ 1 h 350"/>
                <a:gd name="T32" fmla="*/ 0 w 350"/>
                <a:gd name="T33" fmla="*/ 1 h 350"/>
                <a:gd name="T34" fmla="*/ 0 w 350"/>
                <a:gd name="T35" fmla="*/ 2 h 350"/>
                <a:gd name="T36" fmla="*/ 0 w 350"/>
                <a:gd name="T37" fmla="*/ 2 h 350"/>
                <a:gd name="T38" fmla="*/ 1 w 350"/>
                <a:gd name="T39" fmla="*/ 2 h 350"/>
                <a:gd name="T40" fmla="*/ 1 w 350"/>
                <a:gd name="T41" fmla="*/ 2 h 350"/>
                <a:gd name="T42" fmla="*/ 1 w 350"/>
                <a:gd name="T43" fmla="*/ 2 h 350"/>
                <a:gd name="T44" fmla="*/ 1 w 350"/>
                <a:gd name="T45" fmla="*/ 2 h 350"/>
                <a:gd name="T46" fmla="*/ 1 w 350"/>
                <a:gd name="T47" fmla="*/ 2 h 350"/>
                <a:gd name="T48" fmla="*/ 2 w 350"/>
                <a:gd name="T49" fmla="*/ 2 h 350"/>
                <a:gd name="T50" fmla="*/ 2 w 350"/>
                <a:gd name="T51" fmla="*/ 2 h 350"/>
                <a:gd name="T52" fmla="*/ 2 w 350"/>
                <a:gd name="T53" fmla="*/ 1 h 350"/>
                <a:gd name="T54" fmla="*/ 2 w 350"/>
                <a:gd name="T55" fmla="*/ 1 h 350"/>
                <a:gd name="T56" fmla="*/ 2 w 350"/>
                <a:gd name="T57" fmla="*/ 1 h 3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50" h="350">
                  <a:moveTo>
                    <a:pt x="350" y="174"/>
                  </a:moveTo>
                  <a:lnTo>
                    <a:pt x="346" y="136"/>
                  </a:lnTo>
                  <a:lnTo>
                    <a:pt x="333" y="99"/>
                  </a:lnTo>
                  <a:lnTo>
                    <a:pt x="312" y="66"/>
                  </a:lnTo>
                  <a:lnTo>
                    <a:pt x="284" y="38"/>
                  </a:lnTo>
                  <a:lnTo>
                    <a:pt x="251" y="17"/>
                  </a:lnTo>
                  <a:lnTo>
                    <a:pt x="214" y="4"/>
                  </a:lnTo>
                  <a:lnTo>
                    <a:pt x="176" y="0"/>
                  </a:lnTo>
                  <a:lnTo>
                    <a:pt x="136" y="4"/>
                  </a:lnTo>
                  <a:lnTo>
                    <a:pt x="99" y="17"/>
                  </a:lnTo>
                  <a:lnTo>
                    <a:pt x="66" y="38"/>
                  </a:lnTo>
                  <a:lnTo>
                    <a:pt x="38" y="66"/>
                  </a:lnTo>
                  <a:lnTo>
                    <a:pt x="17" y="99"/>
                  </a:lnTo>
                  <a:lnTo>
                    <a:pt x="4" y="136"/>
                  </a:lnTo>
                  <a:lnTo>
                    <a:pt x="0" y="174"/>
                  </a:lnTo>
                  <a:lnTo>
                    <a:pt x="4" y="214"/>
                  </a:lnTo>
                  <a:lnTo>
                    <a:pt x="17" y="251"/>
                  </a:lnTo>
                  <a:lnTo>
                    <a:pt x="38" y="284"/>
                  </a:lnTo>
                  <a:lnTo>
                    <a:pt x="66" y="312"/>
                  </a:lnTo>
                  <a:lnTo>
                    <a:pt x="99" y="333"/>
                  </a:lnTo>
                  <a:lnTo>
                    <a:pt x="136" y="346"/>
                  </a:lnTo>
                  <a:lnTo>
                    <a:pt x="176" y="350"/>
                  </a:lnTo>
                  <a:lnTo>
                    <a:pt x="214" y="346"/>
                  </a:lnTo>
                  <a:lnTo>
                    <a:pt x="251" y="333"/>
                  </a:lnTo>
                  <a:lnTo>
                    <a:pt x="284" y="312"/>
                  </a:lnTo>
                  <a:lnTo>
                    <a:pt x="312" y="284"/>
                  </a:lnTo>
                  <a:lnTo>
                    <a:pt x="333" y="251"/>
                  </a:lnTo>
                  <a:lnTo>
                    <a:pt x="346" y="214"/>
                  </a:lnTo>
                  <a:lnTo>
                    <a:pt x="350" y="174"/>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30" name="Freeform 113"/>
            <p:cNvSpPr>
              <a:spLocks/>
            </p:cNvSpPr>
            <p:nvPr/>
          </p:nvSpPr>
          <p:spPr bwMode="auto">
            <a:xfrm>
              <a:off x="2302" y="2818"/>
              <a:ext cx="63" cy="141"/>
            </a:xfrm>
            <a:custGeom>
              <a:avLst/>
              <a:gdLst>
                <a:gd name="T0" fmla="*/ 1 w 352"/>
                <a:gd name="T1" fmla="*/ 0 h 790"/>
                <a:gd name="T2" fmla="*/ 0 w 352"/>
                <a:gd name="T3" fmla="*/ 4 h 790"/>
                <a:gd name="T4" fmla="*/ 1 w 352"/>
                <a:gd name="T5" fmla="*/ 4 h 790"/>
                <a:gd name="T6" fmla="*/ 1 w 352"/>
                <a:gd name="T7" fmla="*/ 4 h 790"/>
                <a:gd name="T8" fmla="*/ 1 w 352"/>
                <a:gd name="T9" fmla="*/ 4 h 790"/>
                <a:gd name="T10" fmla="*/ 1 w 352"/>
                <a:gd name="T11" fmla="*/ 4 h 790"/>
                <a:gd name="T12" fmla="*/ 1 w 352"/>
                <a:gd name="T13" fmla="*/ 4 h 790"/>
                <a:gd name="T14" fmla="*/ 1 w 352"/>
                <a:gd name="T15" fmla="*/ 4 h 790"/>
                <a:gd name="T16" fmla="*/ 1 w 352"/>
                <a:gd name="T17" fmla="*/ 4 h 790"/>
                <a:gd name="T18" fmla="*/ 2 w 352"/>
                <a:gd name="T19" fmla="*/ 4 h 790"/>
                <a:gd name="T20" fmla="*/ 2 w 352"/>
                <a:gd name="T21" fmla="*/ 4 h 790"/>
                <a:gd name="T22" fmla="*/ 2 w 352"/>
                <a:gd name="T23" fmla="*/ 2 h 790"/>
                <a:gd name="T24" fmla="*/ 2 w 352"/>
                <a:gd name="T25" fmla="*/ 2 h 790"/>
                <a:gd name="T26" fmla="*/ 2 w 352"/>
                <a:gd name="T27" fmla="*/ 2 h 790"/>
                <a:gd name="T28" fmla="*/ 2 w 352"/>
                <a:gd name="T29" fmla="*/ 2 h 790"/>
                <a:gd name="T30" fmla="*/ 2 w 352"/>
                <a:gd name="T31" fmla="*/ 2 h 790"/>
                <a:gd name="T32" fmla="*/ 2 w 352"/>
                <a:gd name="T33" fmla="*/ 2 h 790"/>
                <a:gd name="T34" fmla="*/ 2 w 352"/>
                <a:gd name="T35" fmla="*/ 2 h 790"/>
                <a:gd name="T36" fmla="*/ 2 w 352"/>
                <a:gd name="T37" fmla="*/ 1 h 790"/>
                <a:gd name="T38" fmla="*/ 2 w 352"/>
                <a:gd name="T39" fmla="*/ 1 h 790"/>
                <a:gd name="T40" fmla="*/ 1 w 352"/>
                <a:gd name="T41" fmla="*/ 1 h 7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52" h="790">
                  <a:moveTo>
                    <a:pt x="211" y="0"/>
                  </a:moveTo>
                  <a:lnTo>
                    <a:pt x="0" y="790"/>
                  </a:lnTo>
                  <a:lnTo>
                    <a:pt x="137" y="790"/>
                  </a:lnTo>
                  <a:lnTo>
                    <a:pt x="159" y="787"/>
                  </a:lnTo>
                  <a:lnTo>
                    <a:pt x="182" y="779"/>
                  </a:lnTo>
                  <a:lnTo>
                    <a:pt x="204" y="764"/>
                  </a:lnTo>
                  <a:lnTo>
                    <a:pt x="226" y="745"/>
                  </a:lnTo>
                  <a:lnTo>
                    <a:pt x="245" y="721"/>
                  </a:lnTo>
                  <a:lnTo>
                    <a:pt x="262" y="696"/>
                  </a:lnTo>
                  <a:lnTo>
                    <a:pt x="276" y="666"/>
                  </a:lnTo>
                  <a:lnTo>
                    <a:pt x="286" y="636"/>
                  </a:lnTo>
                  <a:lnTo>
                    <a:pt x="345" y="417"/>
                  </a:lnTo>
                  <a:lnTo>
                    <a:pt x="351" y="387"/>
                  </a:lnTo>
                  <a:lnTo>
                    <a:pt x="352" y="358"/>
                  </a:lnTo>
                  <a:lnTo>
                    <a:pt x="350" y="331"/>
                  </a:lnTo>
                  <a:lnTo>
                    <a:pt x="343" y="308"/>
                  </a:lnTo>
                  <a:lnTo>
                    <a:pt x="331" y="289"/>
                  </a:lnTo>
                  <a:lnTo>
                    <a:pt x="316" y="275"/>
                  </a:lnTo>
                  <a:lnTo>
                    <a:pt x="299" y="266"/>
                  </a:lnTo>
                  <a:lnTo>
                    <a:pt x="279" y="263"/>
                  </a:lnTo>
                  <a:lnTo>
                    <a:pt x="140" y="2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31" name="Freeform 114"/>
            <p:cNvSpPr>
              <a:spLocks/>
            </p:cNvSpPr>
            <p:nvPr/>
          </p:nvSpPr>
          <p:spPr bwMode="auto">
            <a:xfrm>
              <a:off x="2466" y="1376"/>
              <a:ext cx="63" cy="140"/>
            </a:xfrm>
            <a:custGeom>
              <a:avLst/>
              <a:gdLst>
                <a:gd name="T0" fmla="*/ 1 w 352"/>
                <a:gd name="T1" fmla="*/ 0 h 789"/>
                <a:gd name="T2" fmla="*/ 0 w 352"/>
                <a:gd name="T3" fmla="*/ 4 h 789"/>
                <a:gd name="T4" fmla="*/ 1 w 352"/>
                <a:gd name="T5" fmla="*/ 4 h 789"/>
                <a:gd name="T6" fmla="*/ 1 w 352"/>
                <a:gd name="T7" fmla="*/ 4 h 789"/>
                <a:gd name="T8" fmla="*/ 1 w 352"/>
                <a:gd name="T9" fmla="*/ 4 h 789"/>
                <a:gd name="T10" fmla="*/ 1 w 352"/>
                <a:gd name="T11" fmla="*/ 4 h 789"/>
                <a:gd name="T12" fmla="*/ 1 w 352"/>
                <a:gd name="T13" fmla="*/ 4 h 789"/>
                <a:gd name="T14" fmla="*/ 1 w 352"/>
                <a:gd name="T15" fmla="*/ 4 h 789"/>
                <a:gd name="T16" fmla="*/ 1 w 352"/>
                <a:gd name="T17" fmla="*/ 4 h 789"/>
                <a:gd name="T18" fmla="*/ 1 w 352"/>
                <a:gd name="T19" fmla="*/ 4 h 789"/>
                <a:gd name="T20" fmla="*/ 1 w 352"/>
                <a:gd name="T21" fmla="*/ 4 h 789"/>
                <a:gd name="T22" fmla="*/ 1 w 352"/>
                <a:gd name="T23" fmla="*/ 4 h 789"/>
                <a:gd name="T24" fmla="*/ 1 w 352"/>
                <a:gd name="T25" fmla="*/ 4 h 789"/>
                <a:gd name="T26" fmla="*/ 1 w 352"/>
                <a:gd name="T27" fmla="*/ 4 h 789"/>
                <a:gd name="T28" fmla="*/ 1 w 352"/>
                <a:gd name="T29" fmla="*/ 4 h 789"/>
                <a:gd name="T30" fmla="*/ 1 w 352"/>
                <a:gd name="T31" fmla="*/ 4 h 789"/>
                <a:gd name="T32" fmla="*/ 1 w 352"/>
                <a:gd name="T33" fmla="*/ 4 h 789"/>
                <a:gd name="T34" fmla="*/ 1 w 352"/>
                <a:gd name="T35" fmla="*/ 4 h 789"/>
                <a:gd name="T36" fmla="*/ 2 w 352"/>
                <a:gd name="T37" fmla="*/ 4 h 789"/>
                <a:gd name="T38" fmla="*/ 2 w 352"/>
                <a:gd name="T39" fmla="*/ 4 h 789"/>
                <a:gd name="T40" fmla="*/ 2 w 352"/>
                <a:gd name="T41" fmla="*/ 4 h 789"/>
                <a:gd name="T42" fmla="*/ 2 w 352"/>
                <a:gd name="T43" fmla="*/ 4 h 789"/>
                <a:gd name="T44" fmla="*/ 2 w 352"/>
                <a:gd name="T45" fmla="*/ 4 h 789"/>
                <a:gd name="T46" fmla="*/ 2 w 352"/>
                <a:gd name="T47" fmla="*/ 2 h 789"/>
                <a:gd name="T48" fmla="*/ 2 w 352"/>
                <a:gd name="T49" fmla="*/ 2 h 789"/>
                <a:gd name="T50" fmla="*/ 2 w 352"/>
                <a:gd name="T51" fmla="*/ 2 h 789"/>
                <a:gd name="T52" fmla="*/ 2 w 352"/>
                <a:gd name="T53" fmla="*/ 2 h 789"/>
                <a:gd name="T54" fmla="*/ 2 w 352"/>
                <a:gd name="T55" fmla="*/ 2 h 789"/>
                <a:gd name="T56" fmla="*/ 2 w 352"/>
                <a:gd name="T57" fmla="*/ 2 h 789"/>
                <a:gd name="T58" fmla="*/ 2 w 352"/>
                <a:gd name="T59" fmla="*/ 2 h 789"/>
                <a:gd name="T60" fmla="*/ 2 w 352"/>
                <a:gd name="T61" fmla="*/ 2 h 789"/>
                <a:gd name="T62" fmla="*/ 2 w 352"/>
                <a:gd name="T63" fmla="*/ 2 h 789"/>
                <a:gd name="T64" fmla="*/ 2 w 352"/>
                <a:gd name="T65" fmla="*/ 2 h 789"/>
                <a:gd name="T66" fmla="*/ 2 w 352"/>
                <a:gd name="T67" fmla="*/ 2 h 789"/>
                <a:gd name="T68" fmla="*/ 2 w 352"/>
                <a:gd name="T69" fmla="*/ 2 h 789"/>
                <a:gd name="T70" fmla="*/ 2 w 352"/>
                <a:gd name="T71" fmla="*/ 2 h 789"/>
                <a:gd name="T72" fmla="*/ 2 w 352"/>
                <a:gd name="T73" fmla="*/ 2 h 789"/>
                <a:gd name="T74" fmla="*/ 2 w 352"/>
                <a:gd name="T75" fmla="*/ 2 h 789"/>
                <a:gd name="T76" fmla="*/ 2 w 352"/>
                <a:gd name="T77" fmla="*/ 2 h 789"/>
                <a:gd name="T78" fmla="*/ 2 w 352"/>
                <a:gd name="T79" fmla="*/ 2 h 789"/>
                <a:gd name="T80" fmla="*/ 2 w 352"/>
                <a:gd name="T81" fmla="*/ 1 h 789"/>
                <a:gd name="T82" fmla="*/ 2 w 352"/>
                <a:gd name="T83" fmla="*/ 1 h 789"/>
                <a:gd name="T84" fmla="*/ 2 w 352"/>
                <a:gd name="T85" fmla="*/ 1 h 789"/>
                <a:gd name="T86" fmla="*/ 2 w 352"/>
                <a:gd name="T87" fmla="*/ 1 h 789"/>
                <a:gd name="T88" fmla="*/ 1 w 352"/>
                <a:gd name="T89" fmla="*/ 1 h 7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52" h="789">
                  <a:moveTo>
                    <a:pt x="210" y="0"/>
                  </a:moveTo>
                  <a:lnTo>
                    <a:pt x="0" y="789"/>
                  </a:lnTo>
                  <a:lnTo>
                    <a:pt x="137" y="789"/>
                  </a:lnTo>
                  <a:lnTo>
                    <a:pt x="145" y="789"/>
                  </a:lnTo>
                  <a:lnTo>
                    <a:pt x="155" y="787"/>
                  </a:lnTo>
                  <a:lnTo>
                    <a:pt x="164" y="785"/>
                  </a:lnTo>
                  <a:lnTo>
                    <a:pt x="172" y="781"/>
                  </a:lnTo>
                  <a:lnTo>
                    <a:pt x="182" y="777"/>
                  </a:lnTo>
                  <a:lnTo>
                    <a:pt x="190" y="772"/>
                  </a:lnTo>
                  <a:lnTo>
                    <a:pt x="200" y="766"/>
                  </a:lnTo>
                  <a:lnTo>
                    <a:pt x="208" y="760"/>
                  </a:lnTo>
                  <a:lnTo>
                    <a:pt x="217" y="753"/>
                  </a:lnTo>
                  <a:lnTo>
                    <a:pt x="225" y="744"/>
                  </a:lnTo>
                  <a:lnTo>
                    <a:pt x="234" y="736"/>
                  </a:lnTo>
                  <a:lnTo>
                    <a:pt x="241" y="726"/>
                  </a:lnTo>
                  <a:lnTo>
                    <a:pt x="249" y="715"/>
                  </a:lnTo>
                  <a:lnTo>
                    <a:pt x="255" y="705"/>
                  </a:lnTo>
                  <a:lnTo>
                    <a:pt x="262" y="694"/>
                  </a:lnTo>
                  <a:lnTo>
                    <a:pt x="268" y="683"/>
                  </a:lnTo>
                  <a:lnTo>
                    <a:pt x="273" y="672"/>
                  </a:lnTo>
                  <a:lnTo>
                    <a:pt x="279" y="660"/>
                  </a:lnTo>
                  <a:lnTo>
                    <a:pt x="282" y="647"/>
                  </a:lnTo>
                  <a:lnTo>
                    <a:pt x="286" y="636"/>
                  </a:lnTo>
                  <a:lnTo>
                    <a:pt x="345" y="416"/>
                  </a:lnTo>
                  <a:lnTo>
                    <a:pt x="348" y="404"/>
                  </a:lnTo>
                  <a:lnTo>
                    <a:pt x="350" y="392"/>
                  </a:lnTo>
                  <a:lnTo>
                    <a:pt x="351" y="380"/>
                  </a:lnTo>
                  <a:lnTo>
                    <a:pt x="352" y="368"/>
                  </a:lnTo>
                  <a:lnTo>
                    <a:pt x="352" y="358"/>
                  </a:lnTo>
                  <a:lnTo>
                    <a:pt x="352" y="347"/>
                  </a:lnTo>
                  <a:lnTo>
                    <a:pt x="350" y="336"/>
                  </a:lnTo>
                  <a:lnTo>
                    <a:pt x="348" y="326"/>
                  </a:lnTo>
                  <a:lnTo>
                    <a:pt x="346" y="316"/>
                  </a:lnTo>
                  <a:lnTo>
                    <a:pt x="342" y="308"/>
                  </a:lnTo>
                  <a:lnTo>
                    <a:pt x="338" y="299"/>
                  </a:lnTo>
                  <a:lnTo>
                    <a:pt x="334" y="292"/>
                  </a:lnTo>
                  <a:lnTo>
                    <a:pt x="329" y="285"/>
                  </a:lnTo>
                  <a:lnTo>
                    <a:pt x="322" y="280"/>
                  </a:lnTo>
                  <a:lnTo>
                    <a:pt x="316" y="275"/>
                  </a:lnTo>
                  <a:lnTo>
                    <a:pt x="309" y="270"/>
                  </a:lnTo>
                  <a:lnTo>
                    <a:pt x="302" y="267"/>
                  </a:lnTo>
                  <a:lnTo>
                    <a:pt x="295" y="265"/>
                  </a:lnTo>
                  <a:lnTo>
                    <a:pt x="287" y="263"/>
                  </a:lnTo>
                  <a:lnTo>
                    <a:pt x="279" y="263"/>
                  </a:lnTo>
                  <a:lnTo>
                    <a:pt x="140" y="2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32" name="Line 115"/>
            <p:cNvSpPr>
              <a:spLocks noChangeShapeType="1"/>
            </p:cNvSpPr>
            <p:nvPr/>
          </p:nvSpPr>
          <p:spPr bwMode="auto">
            <a:xfrm flipH="1">
              <a:off x="2548" y="1375"/>
              <a:ext cx="13"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33" name="Freeform 116"/>
            <p:cNvSpPr>
              <a:spLocks/>
            </p:cNvSpPr>
            <p:nvPr/>
          </p:nvSpPr>
          <p:spPr bwMode="auto">
            <a:xfrm>
              <a:off x="3934" y="1499"/>
              <a:ext cx="62" cy="141"/>
            </a:xfrm>
            <a:custGeom>
              <a:avLst/>
              <a:gdLst>
                <a:gd name="T0" fmla="*/ 1 w 354"/>
                <a:gd name="T1" fmla="*/ 0 h 789"/>
                <a:gd name="T2" fmla="*/ 0 w 354"/>
                <a:gd name="T3" fmla="*/ 4 h 789"/>
                <a:gd name="T4" fmla="*/ 1 w 354"/>
                <a:gd name="T5" fmla="*/ 4 h 789"/>
                <a:gd name="T6" fmla="*/ 1 w 354"/>
                <a:gd name="T7" fmla="*/ 4 h 789"/>
                <a:gd name="T8" fmla="*/ 1 w 354"/>
                <a:gd name="T9" fmla="*/ 4 h 789"/>
                <a:gd name="T10" fmla="*/ 1 w 354"/>
                <a:gd name="T11" fmla="*/ 4 h 789"/>
                <a:gd name="T12" fmla="*/ 1 w 354"/>
                <a:gd name="T13" fmla="*/ 4 h 789"/>
                <a:gd name="T14" fmla="*/ 1 w 354"/>
                <a:gd name="T15" fmla="*/ 4 h 789"/>
                <a:gd name="T16" fmla="*/ 1 w 354"/>
                <a:gd name="T17" fmla="*/ 4 h 789"/>
                <a:gd name="T18" fmla="*/ 2 w 354"/>
                <a:gd name="T19" fmla="*/ 4 h 789"/>
                <a:gd name="T20" fmla="*/ 2 w 354"/>
                <a:gd name="T21" fmla="*/ 4 h 789"/>
                <a:gd name="T22" fmla="*/ 2 w 354"/>
                <a:gd name="T23" fmla="*/ 2 h 789"/>
                <a:gd name="T24" fmla="*/ 2 w 354"/>
                <a:gd name="T25" fmla="*/ 2 h 789"/>
                <a:gd name="T26" fmla="*/ 2 w 354"/>
                <a:gd name="T27" fmla="*/ 2 h 789"/>
                <a:gd name="T28" fmla="*/ 2 w 354"/>
                <a:gd name="T29" fmla="*/ 2 h 789"/>
                <a:gd name="T30" fmla="*/ 2 w 354"/>
                <a:gd name="T31" fmla="*/ 2 h 789"/>
                <a:gd name="T32" fmla="*/ 2 w 354"/>
                <a:gd name="T33" fmla="*/ 2 h 789"/>
                <a:gd name="T34" fmla="*/ 2 w 354"/>
                <a:gd name="T35" fmla="*/ 2 h 789"/>
                <a:gd name="T36" fmla="*/ 2 w 354"/>
                <a:gd name="T37" fmla="*/ 2 h 789"/>
                <a:gd name="T38" fmla="*/ 2 w 354"/>
                <a:gd name="T39" fmla="*/ 1 h 789"/>
                <a:gd name="T40" fmla="*/ 1 w 354"/>
                <a:gd name="T41" fmla="*/ 1 h 7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54" h="789">
                  <a:moveTo>
                    <a:pt x="212" y="0"/>
                  </a:moveTo>
                  <a:lnTo>
                    <a:pt x="0" y="789"/>
                  </a:lnTo>
                  <a:lnTo>
                    <a:pt x="139" y="789"/>
                  </a:lnTo>
                  <a:lnTo>
                    <a:pt x="161" y="787"/>
                  </a:lnTo>
                  <a:lnTo>
                    <a:pt x="183" y="778"/>
                  </a:lnTo>
                  <a:lnTo>
                    <a:pt x="206" y="763"/>
                  </a:lnTo>
                  <a:lnTo>
                    <a:pt x="227" y="744"/>
                  </a:lnTo>
                  <a:lnTo>
                    <a:pt x="246" y="721"/>
                  </a:lnTo>
                  <a:lnTo>
                    <a:pt x="263" y="694"/>
                  </a:lnTo>
                  <a:lnTo>
                    <a:pt x="277" y="665"/>
                  </a:lnTo>
                  <a:lnTo>
                    <a:pt x="288" y="636"/>
                  </a:lnTo>
                  <a:lnTo>
                    <a:pt x="346" y="416"/>
                  </a:lnTo>
                  <a:lnTo>
                    <a:pt x="352" y="386"/>
                  </a:lnTo>
                  <a:lnTo>
                    <a:pt x="354" y="358"/>
                  </a:lnTo>
                  <a:lnTo>
                    <a:pt x="351" y="331"/>
                  </a:lnTo>
                  <a:lnTo>
                    <a:pt x="344" y="308"/>
                  </a:lnTo>
                  <a:lnTo>
                    <a:pt x="333" y="289"/>
                  </a:lnTo>
                  <a:lnTo>
                    <a:pt x="318" y="275"/>
                  </a:lnTo>
                  <a:lnTo>
                    <a:pt x="300" y="266"/>
                  </a:lnTo>
                  <a:lnTo>
                    <a:pt x="279" y="263"/>
                  </a:lnTo>
                  <a:lnTo>
                    <a:pt x="142" y="2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34" name="Line 117"/>
            <p:cNvSpPr>
              <a:spLocks noChangeShapeType="1"/>
            </p:cNvSpPr>
            <p:nvPr/>
          </p:nvSpPr>
          <p:spPr bwMode="auto">
            <a:xfrm flipH="1">
              <a:off x="4018" y="1502"/>
              <a:ext cx="13"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35" name="Line 118"/>
            <p:cNvSpPr>
              <a:spLocks noChangeShapeType="1"/>
            </p:cNvSpPr>
            <p:nvPr/>
          </p:nvSpPr>
          <p:spPr bwMode="auto">
            <a:xfrm flipH="1">
              <a:off x="4045" y="1502"/>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76599" name="Line 119"/>
          <p:cNvSpPr>
            <a:spLocks noChangeShapeType="1"/>
          </p:cNvSpPr>
          <p:nvPr/>
        </p:nvSpPr>
        <p:spPr bwMode="auto">
          <a:xfrm>
            <a:off x="5748338" y="1135063"/>
            <a:ext cx="731837" cy="7302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600" name="Line 120"/>
          <p:cNvSpPr>
            <a:spLocks noChangeShapeType="1"/>
          </p:cNvSpPr>
          <p:nvPr/>
        </p:nvSpPr>
        <p:spPr bwMode="auto">
          <a:xfrm>
            <a:off x="5748338" y="3200400"/>
            <a:ext cx="731837" cy="7318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601" name="Line 121"/>
          <p:cNvSpPr>
            <a:spLocks noChangeShapeType="1"/>
          </p:cNvSpPr>
          <p:nvPr/>
        </p:nvSpPr>
        <p:spPr bwMode="auto">
          <a:xfrm>
            <a:off x="7962900" y="1135063"/>
            <a:ext cx="731838" cy="7302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76602" name="Group 122"/>
          <p:cNvGrpSpPr>
            <a:grpSpLocks/>
          </p:cNvGrpSpPr>
          <p:nvPr/>
        </p:nvGrpSpPr>
        <p:grpSpPr bwMode="auto">
          <a:xfrm>
            <a:off x="293688" y="3449638"/>
            <a:ext cx="2262187" cy="1851025"/>
            <a:chOff x="431" y="1920"/>
            <a:chExt cx="1425" cy="1166"/>
          </a:xfrm>
        </p:grpSpPr>
        <p:sp>
          <p:nvSpPr>
            <p:cNvPr id="22586" name="Line 123"/>
            <p:cNvSpPr>
              <a:spLocks noChangeShapeType="1"/>
            </p:cNvSpPr>
            <p:nvPr/>
          </p:nvSpPr>
          <p:spPr bwMode="auto">
            <a:xfrm>
              <a:off x="431" y="2681"/>
              <a:ext cx="403" cy="4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87" name="Line 124"/>
            <p:cNvSpPr>
              <a:spLocks noChangeShapeType="1"/>
            </p:cNvSpPr>
            <p:nvPr/>
          </p:nvSpPr>
          <p:spPr bwMode="auto">
            <a:xfrm flipH="1">
              <a:off x="431" y="2681"/>
              <a:ext cx="1020"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88" name="Line 125"/>
            <p:cNvSpPr>
              <a:spLocks noChangeShapeType="1"/>
            </p:cNvSpPr>
            <p:nvPr/>
          </p:nvSpPr>
          <p:spPr bwMode="auto">
            <a:xfrm>
              <a:off x="1451" y="2681"/>
              <a:ext cx="405" cy="40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89" name="Line 126"/>
            <p:cNvSpPr>
              <a:spLocks noChangeShapeType="1"/>
            </p:cNvSpPr>
            <p:nvPr/>
          </p:nvSpPr>
          <p:spPr bwMode="auto">
            <a:xfrm>
              <a:off x="834" y="3086"/>
              <a:ext cx="1022"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90" name="Freeform 127"/>
            <p:cNvSpPr>
              <a:spLocks/>
            </p:cNvSpPr>
            <p:nvPr/>
          </p:nvSpPr>
          <p:spPr bwMode="auto">
            <a:xfrm>
              <a:off x="1253" y="2856"/>
              <a:ext cx="4" cy="18"/>
            </a:xfrm>
            <a:custGeom>
              <a:avLst/>
              <a:gdLst>
                <a:gd name="T0" fmla="*/ 0 w 16"/>
                <a:gd name="T1" fmla="*/ 0 h 52"/>
                <a:gd name="T2" fmla="*/ 0 w 16"/>
                <a:gd name="T3" fmla="*/ 0 h 52"/>
                <a:gd name="T4" fmla="*/ 0 w 16"/>
                <a:gd name="T5" fmla="*/ 0 h 52"/>
                <a:gd name="T6" fmla="*/ 0 w 16"/>
                <a:gd name="T7" fmla="*/ 0 h 52"/>
                <a:gd name="T8" fmla="*/ 0 w 16"/>
                <a:gd name="T9" fmla="*/ 0 h 52"/>
                <a:gd name="T10" fmla="*/ 0 w 16"/>
                <a:gd name="T11" fmla="*/ 0 h 52"/>
                <a:gd name="T12" fmla="*/ 0 w 16"/>
                <a:gd name="T13" fmla="*/ 0 h 52"/>
                <a:gd name="T14" fmla="*/ 0 w 16"/>
                <a:gd name="T15" fmla="*/ 0 h 52"/>
                <a:gd name="T16" fmla="*/ 0 w 16"/>
                <a:gd name="T17" fmla="*/ 1 h 52"/>
                <a:gd name="T18" fmla="*/ 0 w 16"/>
                <a:gd name="T19" fmla="*/ 1 h 52"/>
                <a:gd name="T20" fmla="*/ 0 w 16"/>
                <a:gd name="T21" fmla="*/ 1 h 52"/>
                <a:gd name="T22" fmla="*/ 0 w 16"/>
                <a:gd name="T23" fmla="*/ 1 h 52"/>
                <a:gd name="T24" fmla="*/ 0 w 16"/>
                <a:gd name="T25" fmla="*/ 1 h 52"/>
                <a:gd name="T26" fmla="*/ 0 w 16"/>
                <a:gd name="T27" fmla="*/ 1 h 52"/>
                <a:gd name="T28" fmla="*/ 0 w 16"/>
                <a:gd name="T29" fmla="*/ 1 h 52"/>
                <a:gd name="T30" fmla="*/ 0 w 16"/>
                <a:gd name="T31" fmla="*/ 1 h 52"/>
                <a:gd name="T32" fmla="*/ 0 w 16"/>
                <a:gd name="T33" fmla="*/ 1 h 52"/>
                <a:gd name="T34" fmla="*/ 0 w 16"/>
                <a:gd name="T35" fmla="*/ 1 h 52"/>
                <a:gd name="T36" fmla="*/ 0 w 16"/>
                <a:gd name="T37" fmla="*/ 1 h 52"/>
                <a:gd name="T38" fmla="*/ 0 w 16"/>
                <a:gd name="T39" fmla="*/ 1 h 52"/>
                <a:gd name="T40" fmla="*/ 0 w 16"/>
                <a:gd name="T41" fmla="*/ 1 h 52"/>
                <a:gd name="T42" fmla="*/ 0 w 16"/>
                <a:gd name="T43" fmla="*/ 1 h 52"/>
                <a:gd name="T44" fmla="*/ 0 w 16"/>
                <a:gd name="T45" fmla="*/ 2 h 52"/>
                <a:gd name="T46" fmla="*/ 0 w 16"/>
                <a:gd name="T47" fmla="*/ 2 h 52"/>
                <a:gd name="T48" fmla="*/ 0 w 16"/>
                <a:gd name="T49" fmla="*/ 2 h 52"/>
                <a:gd name="T50" fmla="*/ 0 w 16"/>
                <a:gd name="T51" fmla="*/ 2 h 52"/>
                <a:gd name="T52" fmla="*/ 0 w 16"/>
                <a:gd name="T53" fmla="*/ 2 h 52"/>
                <a:gd name="T54" fmla="*/ 0 w 16"/>
                <a:gd name="T55" fmla="*/ 2 h 52"/>
                <a:gd name="T56" fmla="*/ 0 w 16"/>
                <a:gd name="T57" fmla="*/ 2 h 5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 h="52">
                  <a:moveTo>
                    <a:pt x="2" y="0"/>
                  </a:moveTo>
                  <a:lnTo>
                    <a:pt x="2" y="3"/>
                  </a:lnTo>
                  <a:lnTo>
                    <a:pt x="2" y="5"/>
                  </a:lnTo>
                  <a:lnTo>
                    <a:pt x="1" y="6"/>
                  </a:lnTo>
                  <a:lnTo>
                    <a:pt x="1" y="8"/>
                  </a:lnTo>
                  <a:lnTo>
                    <a:pt x="1" y="9"/>
                  </a:lnTo>
                  <a:lnTo>
                    <a:pt x="1" y="11"/>
                  </a:lnTo>
                  <a:lnTo>
                    <a:pt x="1" y="12"/>
                  </a:lnTo>
                  <a:lnTo>
                    <a:pt x="1" y="14"/>
                  </a:lnTo>
                  <a:lnTo>
                    <a:pt x="0" y="16"/>
                  </a:lnTo>
                  <a:lnTo>
                    <a:pt x="0" y="18"/>
                  </a:lnTo>
                  <a:lnTo>
                    <a:pt x="1" y="20"/>
                  </a:lnTo>
                  <a:lnTo>
                    <a:pt x="1" y="21"/>
                  </a:lnTo>
                  <a:lnTo>
                    <a:pt x="1" y="23"/>
                  </a:lnTo>
                  <a:lnTo>
                    <a:pt x="1" y="25"/>
                  </a:lnTo>
                  <a:lnTo>
                    <a:pt x="1" y="26"/>
                  </a:lnTo>
                  <a:lnTo>
                    <a:pt x="2" y="28"/>
                  </a:lnTo>
                  <a:lnTo>
                    <a:pt x="2" y="29"/>
                  </a:lnTo>
                  <a:lnTo>
                    <a:pt x="3" y="31"/>
                  </a:lnTo>
                  <a:lnTo>
                    <a:pt x="3" y="32"/>
                  </a:lnTo>
                  <a:lnTo>
                    <a:pt x="4" y="35"/>
                  </a:lnTo>
                  <a:lnTo>
                    <a:pt x="5" y="36"/>
                  </a:lnTo>
                  <a:lnTo>
                    <a:pt x="6" y="37"/>
                  </a:lnTo>
                  <a:lnTo>
                    <a:pt x="7" y="40"/>
                  </a:lnTo>
                  <a:lnTo>
                    <a:pt x="11" y="46"/>
                  </a:lnTo>
                  <a:lnTo>
                    <a:pt x="12" y="47"/>
                  </a:lnTo>
                  <a:lnTo>
                    <a:pt x="12" y="48"/>
                  </a:lnTo>
                  <a:lnTo>
                    <a:pt x="14" y="51"/>
                  </a:lnTo>
                  <a:lnTo>
                    <a:pt x="16"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91" name="Freeform 128"/>
            <p:cNvSpPr>
              <a:spLocks/>
            </p:cNvSpPr>
            <p:nvPr/>
          </p:nvSpPr>
          <p:spPr bwMode="auto">
            <a:xfrm>
              <a:off x="1217" y="2796"/>
              <a:ext cx="49" cy="78"/>
            </a:xfrm>
            <a:custGeom>
              <a:avLst/>
              <a:gdLst>
                <a:gd name="T0" fmla="*/ 5 w 154"/>
                <a:gd name="T1" fmla="*/ 1 h 243"/>
                <a:gd name="T2" fmla="*/ 5 w 154"/>
                <a:gd name="T3" fmla="*/ 1 h 243"/>
                <a:gd name="T4" fmla="*/ 5 w 154"/>
                <a:gd name="T5" fmla="*/ 1 h 243"/>
                <a:gd name="T6" fmla="*/ 5 w 154"/>
                <a:gd name="T7" fmla="*/ 0 h 243"/>
                <a:gd name="T8" fmla="*/ 5 w 154"/>
                <a:gd name="T9" fmla="*/ 0 h 243"/>
                <a:gd name="T10" fmla="*/ 5 w 154"/>
                <a:gd name="T11" fmla="*/ 0 h 243"/>
                <a:gd name="T12" fmla="*/ 4 w 154"/>
                <a:gd name="T13" fmla="*/ 0 h 243"/>
                <a:gd name="T14" fmla="*/ 4 w 154"/>
                <a:gd name="T15" fmla="*/ 0 h 243"/>
                <a:gd name="T16" fmla="*/ 4 w 154"/>
                <a:gd name="T17" fmla="*/ 0 h 243"/>
                <a:gd name="T18" fmla="*/ 4 w 154"/>
                <a:gd name="T19" fmla="*/ 0 h 243"/>
                <a:gd name="T20" fmla="*/ 3 w 154"/>
                <a:gd name="T21" fmla="*/ 0 h 243"/>
                <a:gd name="T22" fmla="*/ 3 w 154"/>
                <a:gd name="T23" fmla="*/ 0 h 243"/>
                <a:gd name="T24" fmla="*/ 3 w 154"/>
                <a:gd name="T25" fmla="*/ 0 h 243"/>
                <a:gd name="T26" fmla="*/ 2 w 154"/>
                <a:gd name="T27" fmla="*/ 0 h 243"/>
                <a:gd name="T28" fmla="*/ 2 w 154"/>
                <a:gd name="T29" fmla="*/ 1 h 243"/>
                <a:gd name="T30" fmla="*/ 2 w 154"/>
                <a:gd name="T31" fmla="*/ 1 h 243"/>
                <a:gd name="T32" fmla="*/ 2 w 154"/>
                <a:gd name="T33" fmla="*/ 1 h 243"/>
                <a:gd name="T34" fmla="*/ 1 w 154"/>
                <a:gd name="T35" fmla="*/ 2 h 243"/>
                <a:gd name="T36" fmla="*/ 1 w 154"/>
                <a:gd name="T37" fmla="*/ 2 h 243"/>
                <a:gd name="T38" fmla="*/ 1 w 154"/>
                <a:gd name="T39" fmla="*/ 3 h 243"/>
                <a:gd name="T40" fmla="*/ 0 w 154"/>
                <a:gd name="T41" fmla="*/ 4 h 243"/>
                <a:gd name="T42" fmla="*/ 0 w 154"/>
                <a:gd name="T43" fmla="*/ 5 h 243"/>
                <a:gd name="T44" fmla="*/ 0 w 154"/>
                <a:gd name="T45" fmla="*/ 6 h 243"/>
                <a:gd name="T46" fmla="*/ 0 w 154"/>
                <a:gd name="T47" fmla="*/ 6 h 243"/>
                <a:gd name="T48" fmla="*/ 0 w 154"/>
                <a:gd name="T49" fmla="*/ 7 h 243"/>
                <a:gd name="T50" fmla="*/ 0 w 154"/>
                <a:gd name="T51" fmla="*/ 7 h 243"/>
                <a:gd name="T52" fmla="*/ 0 w 154"/>
                <a:gd name="T53" fmla="*/ 7 h 243"/>
                <a:gd name="T54" fmla="*/ 0 w 154"/>
                <a:gd name="T55" fmla="*/ 7 h 243"/>
                <a:gd name="T56" fmla="*/ 0 w 154"/>
                <a:gd name="T57" fmla="*/ 8 h 243"/>
                <a:gd name="T58" fmla="*/ 1 w 154"/>
                <a:gd name="T59" fmla="*/ 8 h 243"/>
                <a:gd name="T60" fmla="*/ 1 w 154"/>
                <a:gd name="T61" fmla="*/ 8 h 243"/>
                <a:gd name="T62" fmla="*/ 1 w 154"/>
                <a:gd name="T63" fmla="*/ 8 h 243"/>
                <a:gd name="T64" fmla="*/ 1 w 154"/>
                <a:gd name="T65" fmla="*/ 8 h 243"/>
                <a:gd name="T66" fmla="*/ 1 w 154"/>
                <a:gd name="T67" fmla="*/ 8 h 243"/>
                <a:gd name="T68" fmla="*/ 2 w 154"/>
                <a:gd name="T69" fmla="*/ 8 h 243"/>
                <a:gd name="T70" fmla="*/ 2 w 154"/>
                <a:gd name="T71" fmla="*/ 8 h 243"/>
                <a:gd name="T72" fmla="*/ 2 w 154"/>
                <a:gd name="T73" fmla="*/ 8 h 243"/>
                <a:gd name="T74" fmla="*/ 3 w 154"/>
                <a:gd name="T75" fmla="*/ 8 h 243"/>
                <a:gd name="T76" fmla="*/ 3 w 154"/>
                <a:gd name="T77" fmla="*/ 8 h 243"/>
                <a:gd name="T78" fmla="*/ 3 w 154"/>
                <a:gd name="T79" fmla="*/ 8 h 243"/>
                <a:gd name="T80" fmla="*/ 3 w 154"/>
                <a:gd name="T81" fmla="*/ 7 h 243"/>
                <a:gd name="T82" fmla="*/ 4 w 154"/>
                <a:gd name="T83" fmla="*/ 7 h 243"/>
                <a:gd name="T84" fmla="*/ 4 w 154"/>
                <a:gd name="T85" fmla="*/ 7 h 243"/>
                <a:gd name="T86" fmla="*/ 4 w 154"/>
                <a:gd name="T87" fmla="*/ 6 h 243"/>
                <a:gd name="T88" fmla="*/ 4 w 154"/>
                <a:gd name="T89" fmla="*/ 6 h 243"/>
                <a:gd name="T90" fmla="*/ 4 w 154"/>
                <a:gd name="T91" fmla="*/ 4 h 243"/>
                <a:gd name="T92" fmla="*/ 4 w 154"/>
                <a:gd name="T93" fmla="*/ 3 h 243"/>
                <a:gd name="T94" fmla="*/ 5 w 154"/>
                <a:gd name="T95" fmla="*/ 2 h 243"/>
                <a:gd name="T96" fmla="*/ 5 w 154"/>
                <a:gd name="T97" fmla="*/ 1 h 2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4" h="243">
                  <a:moveTo>
                    <a:pt x="154" y="33"/>
                  </a:moveTo>
                  <a:lnTo>
                    <a:pt x="154" y="31"/>
                  </a:lnTo>
                  <a:lnTo>
                    <a:pt x="154" y="30"/>
                  </a:lnTo>
                  <a:lnTo>
                    <a:pt x="154" y="29"/>
                  </a:lnTo>
                  <a:lnTo>
                    <a:pt x="154" y="28"/>
                  </a:lnTo>
                  <a:lnTo>
                    <a:pt x="154" y="26"/>
                  </a:lnTo>
                  <a:lnTo>
                    <a:pt x="154" y="25"/>
                  </a:lnTo>
                  <a:lnTo>
                    <a:pt x="154" y="24"/>
                  </a:lnTo>
                  <a:lnTo>
                    <a:pt x="154" y="22"/>
                  </a:lnTo>
                  <a:lnTo>
                    <a:pt x="154" y="21"/>
                  </a:lnTo>
                  <a:lnTo>
                    <a:pt x="154" y="20"/>
                  </a:lnTo>
                  <a:lnTo>
                    <a:pt x="154" y="19"/>
                  </a:lnTo>
                  <a:lnTo>
                    <a:pt x="153" y="18"/>
                  </a:lnTo>
                  <a:lnTo>
                    <a:pt x="153" y="15"/>
                  </a:lnTo>
                  <a:lnTo>
                    <a:pt x="152" y="13"/>
                  </a:lnTo>
                  <a:lnTo>
                    <a:pt x="151" y="12"/>
                  </a:lnTo>
                  <a:lnTo>
                    <a:pt x="151" y="9"/>
                  </a:lnTo>
                  <a:lnTo>
                    <a:pt x="150" y="8"/>
                  </a:lnTo>
                  <a:lnTo>
                    <a:pt x="150" y="7"/>
                  </a:lnTo>
                  <a:lnTo>
                    <a:pt x="149" y="6"/>
                  </a:lnTo>
                  <a:lnTo>
                    <a:pt x="149" y="5"/>
                  </a:lnTo>
                  <a:lnTo>
                    <a:pt x="148" y="4"/>
                  </a:lnTo>
                  <a:lnTo>
                    <a:pt x="147" y="3"/>
                  </a:lnTo>
                  <a:lnTo>
                    <a:pt x="146" y="2"/>
                  </a:lnTo>
                  <a:lnTo>
                    <a:pt x="145" y="2"/>
                  </a:lnTo>
                  <a:lnTo>
                    <a:pt x="144" y="1"/>
                  </a:lnTo>
                  <a:lnTo>
                    <a:pt x="143" y="1"/>
                  </a:lnTo>
                  <a:lnTo>
                    <a:pt x="142" y="1"/>
                  </a:lnTo>
                  <a:lnTo>
                    <a:pt x="141" y="1"/>
                  </a:lnTo>
                  <a:lnTo>
                    <a:pt x="139" y="1"/>
                  </a:lnTo>
                  <a:lnTo>
                    <a:pt x="138" y="0"/>
                  </a:lnTo>
                  <a:lnTo>
                    <a:pt x="135" y="0"/>
                  </a:lnTo>
                  <a:lnTo>
                    <a:pt x="133" y="1"/>
                  </a:lnTo>
                  <a:lnTo>
                    <a:pt x="130" y="1"/>
                  </a:lnTo>
                  <a:lnTo>
                    <a:pt x="128" y="1"/>
                  </a:lnTo>
                  <a:lnTo>
                    <a:pt x="122" y="1"/>
                  </a:lnTo>
                  <a:lnTo>
                    <a:pt x="117" y="1"/>
                  </a:lnTo>
                  <a:lnTo>
                    <a:pt x="112" y="0"/>
                  </a:lnTo>
                  <a:lnTo>
                    <a:pt x="108" y="1"/>
                  </a:lnTo>
                  <a:lnTo>
                    <a:pt x="105" y="1"/>
                  </a:lnTo>
                  <a:lnTo>
                    <a:pt x="102" y="1"/>
                  </a:lnTo>
                  <a:lnTo>
                    <a:pt x="100" y="1"/>
                  </a:lnTo>
                  <a:lnTo>
                    <a:pt x="98" y="1"/>
                  </a:lnTo>
                  <a:lnTo>
                    <a:pt x="95" y="2"/>
                  </a:lnTo>
                  <a:lnTo>
                    <a:pt x="93" y="2"/>
                  </a:lnTo>
                  <a:lnTo>
                    <a:pt x="91" y="2"/>
                  </a:lnTo>
                  <a:lnTo>
                    <a:pt x="87" y="3"/>
                  </a:lnTo>
                  <a:lnTo>
                    <a:pt x="85" y="4"/>
                  </a:lnTo>
                  <a:lnTo>
                    <a:pt x="83" y="4"/>
                  </a:lnTo>
                  <a:lnTo>
                    <a:pt x="81" y="5"/>
                  </a:lnTo>
                  <a:lnTo>
                    <a:pt x="78" y="6"/>
                  </a:lnTo>
                  <a:lnTo>
                    <a:pt x="76" y="7"/>
                  </a:lnTo>
                  <a:lnTo>
                    <a:pt x="73" y="9"/>
                  </a:lnTo>
                  <a:lnTo>
                    <a:pt x="71" y="10"/>
                  </a:lnTo>
                  <a:lnTo>
                    <a:pt x="69" y="12"/>
                  </a:lnTo>
                  <a:lnTo>
                    <a:pt x="68" y="14"/>
                  </a:lnTo>
                  <a:lnTo>
                    <a:pt x="66" y="15"/>
                  </a:lnTo>
                  <a:lnTo>
                    <a:pt x="64" y="17"/>
                  </a:lnTo>
                  <a:lnTo>
                    <a:pt x="62" y="19"/>
                  </a:lnTo>
                  <a:lnTo>
                    <a:pt x="59" y="22"/>
                  </a:lnTo>
                  <a:lnTo>
                    <a:pt x="56" y="24"/>
                  </a:lnTo>
                  <a:lnTo>
                    <a:pt x="55" y="25"/>
                  </a:lnTo>
                  <a:lnTo>
                    <a:pt x="53" y="28"/>
                  </a:lnTo>
                  <a:lnTo>
                    <a:pt x="51" y="30"/>
                  </a:lnTo>
                  <a:lnTo>
                    <a:pt x="51" y="31"/>
                  </a:lnTo>
                  <a:lnTo>
                    <a:pt x="50" y="32"/>
                  </a:lnTo>
                  <a:lnTo>
                    <a:pt x="49" y="34"/>
                  </a:lnTo>
                  <a:lnTo>
                    <a:pt x="46" y="38"/>
                  </a:lnTo>
                  <a:lnTo>
                    <a:pt x="44" y="42"/>
                  </a:lnTo>
                  <a:lnTo>
                    <a:pt x="42" y="47"/>
                  </a:lnTo>
                  <a:lnTo>
                    <a:pt x="39" y="49"/>
                  </a:lnTo>
                  <a:lnTo>
                    <a:pt x="38" y="51"/>
                  </a:lnTo>
                  <a:lnTo>
                    <a:pt x="37" y="53"/>
                  </a:lnTo>
                  <a:lnTo>
                    <a:pt x="36" y="55"/>
                  </a:lnTo>
                  <a:lnTo>
                    <a:pt x="35" y="57"/>
                  </a:lnTo>
                  <a:lnTo>
                    <a:pt x="34" y="61"/>
                  </a:lnTo>
                  <a:lnTo>
                    <a:pt x="34" y="63"/>
                  </a:lnTo>
                  <a:lnTo>
                    <a:pt x="33" y="65"/>
                  </a:lnTo>
                  <a:lnTo>
                    <a:pt x="32" y="70"/>
                  </a:lnTo>
                  <a:lnTo>
                    <a:pt x="29" y="80"/>
                  </a:lnTo>
                  <a:lnTo>
                    <a:pt x="27" y="89"/>
                  </a:lnTo>
                  <a:lnTo>
                    <a:pt x="21" y="108"/>
                  </a:lnTo>
                  <a:lnTo>
                    <a:pt x="16" y="129"/>
                  </a:lnTo>
                  <a:lnTo>
                    <a:pt x="13" y="138"/>
                  </a:lnTo>
                  <a:lnTo>
                    <a:pt x="11" y="148"/>
                  </a:lnTo>
                  <a:lnTo>
                    <a:pt x="7" y="157"/>
                  </a:lnTo>
                  <a:lnTo>
                    <a:pt x="6" y="162"/>
                  </a:lnTo>
                  <a:lnTo>
                    <a:pt x="5" y="167"/>
                  </a:lnTo>
                  <a:lnTo>
                    <a:pt x="4" y="172"/>
                  </a:lnTo>
                  <a:lnTo>
                    <a:pt x="3" y="177"/>
                  </a:lnTo>
                  <a:lnTo>
                    <a:pt x="2" y="180"/>
                  </a:lnTo>
                  <a:lnTo>
                    <a:pt x="2" y="182"/>
                  </a:lnTo>
                  <a:lnTo>
                    <a:pt x="1" y="184"/>
                  </a:lnTo>
                  <a:lnTo>
                    <a:pt x="1" y="187"/>
                  </a:lnTo>
                  <a:lnTo>
                    <a:pt x="1" y="189"/>
                  </a:lnTo>
                  <a:lnTo>
                    <a:pt x="1" y="191"/>
                  </a:lnTo>
                  <a:lnTo>
                    <a:pt x="0" y="195"/>
                  </a:lnTo>
                  <a:lnTo>
                    <a:pt x="0" y="197"/>
                  </a:lnTo>
                  <a:lnTo>
                    <a:pt x="1" y="199"/>
                  </a:lnTo>
                  <a:lnTo>
                    <a:pt x="1" y="202"/>
                  </a:lnTo>
                  <a:lnTo>
                    <a:pt x="1" y="204"/>
                  </a:lnTo>
                  <a:lnTo>
                    <a:pt x="1" y="207"/>
                  </a:lnTo>
                  <a:lnTo>
                    <a:pt x="2" y="210"/>
                  </a:lnTo>
                  <a:lnTo>
                    <a:pt x="2" y="212"/>
                  </a:lnTo>
                  <a:lnTo>
                    <a:pt x="3" y="214"/>
                  </a:lnTo>
                  <a:lnTo>
                    <a:pt x="4" y="217"/>
                  </a:lnTo>
                  <a:lnTo>
                    <a:pt x="5" y="219"/>
                  </a:lnTo>
                  <a:lnTo>
                    <a:pt x="5" y="221"/>
                  </a:lnTo>
                  <a:lnTo>
                    <a:pt x="6" y="223"/>
                  </a:lnTo>
                  <a:lnTo>
                    <a:pt x="7" y="226"/>
                  </a:lnTo>
                  <a:lnTo>
                    <a:pt x="9" y="227"/>
                  </a:lnTo>
                  <a:lnTo>
                    <a:pt x="10" y="228"/>
                  </a:lnTo>
                  <a:lnTo>
                    <a:pt x="10" y="229"/>
                  </a:lnTo>
                  <a:lnTo>
                    <a:pt x="11" y="230"/>
                  </a:lnTo>
                  <a:lnTo>
                    <a:pt x="12" y="231"/>
                  </a:lnTo>
                  <a:lnTo>
                    <a:pt x="12" y="232"/>
                  </a:lnTo>
                  <a:lnTo>
                    <a:pt x="13" y="233"/>
                  </a:lnTo>
                  <a:lnTo>
                    <a:pt x="14" y="234"/>
                  </a:lnTo>
                  <a:lnTo>
                    <a:pt x="15" y="235"/>
                  </a:lnTo>
                  <a:lnTo>
                    <a:pt x="16" y="236"/>
                  </a:lnTo>
                  <a:lnTo>
                    <a:pt x="17" y="236"/>
                  </a:lnTo>
                  <a:lnTo>
                    <a:pt x="18" y="237"/>
                  </a:lnTo>
                  <a:lnTo>
                    <a:pt x="19" y="238"/>
                  </a:lnTo>
                  <a:lnTo>
                    <a:pt x="20" y="238"/>
                  </a:lnTo>
                  <a:lnTo>
                    <a:pt x="21" y="239"/>
                  </a:lnTo>
                  <a:lnTo>
                    <a:pt x="22" y="239"/>
                  </a:lnTo>
                  <a:lnTo>
                    <a:pt x="23" y="240"/>
                  </a:lnTo>
                  <a:lnTo>
                    <a:pt x="24" y="240"/>
                  </a:lnTo>
                  <a:lnTo>
                    <a:pt x="26" y="240"/>
                  </a:lnTo>
                  <a:lnTo>
                    <a:pt x="27" y="242"/>
                  </a:lnTo>
                  <a:lnTo>
                    <a:pt x="29" y="242"/>
                  </a:lnTo>
                  <a:lnTo>
                    <a:pt x="30" y="242"/>
                  </a:lnTo>
                  <a:lnTo>
                    <a:pt x="32" y="243"/>
                  </a:lnTo>
                  <a:lnTo>
                    <a:pt x="34" y="243"/>
                  </a:lnTo>
                  <a:lnTo>
                    <a:pt x="37" y="243"/>
                  </a:lnTo>
                  <a:lnTo>
                    <a:pt x="39" y="243"/>
                  </a:lnTo>
                  <a:lnTo>
                    <a:pt x="42" y="243"/>
                  </a:lnTo>
                  <a:lnTo>
                    <a:pt x="52" y="243"/>
                  </a:lnTo>
                  <a:lnTo>
                    <a:pt x="54" y="243"/>
                  </a:lnTo>
                  <a:lnTo>
                    <a:pt x="57" y="243"/>
                  </a:lnTo>
                  <a:lnTo>
                    <a:pt x="62" y="243"/>
                  </a:lnTo>
                  <a:lnTo>
                    <a:pt x="65" y="243"/>
                  </a:lnTo>
                  <a:lnTo>
                    <a:pt x="67" y="243"/>
                  </a:lnTo>
                  <a:lnTo>
                    <a:pt x="68" y="243"/>
                  </a:lnTo>
                  <a:lnTo>
                    <a:pt x="70" y="243"/>
                  </a:lnTo>
                  <a:lnTo>
                    <a:pt x="71" y="243"/>
                  </a:lnTo>
                  <a:lnTo>
                    <a:pt x="72" y="243"/>
                  </a:lnTo>
                  <a:lnTo>
                    <a:pt x="73" y="242"/>
                  </a:lnTo>
                  <a:lnTo>
                    <a:pt x="75" y="242"/>
                  </a:lnTo>
                  <a:lnTo>
                    <a:pt x="76" y="242"/>
                  </a:lnTo>
                  <a:lnTo>
                    <a:pt x="77" y="240"/>
                  </a:lnTo>
                  <a:lnTo>
                    <a:pt x="78" y="240"/>
                  </a:lnTo>
                  <a:lnTo>
                    <a:pt x="79" y="239"/>
                  </a:lnTo>
                  <a:lnTo>
                    <a:pt x="81" y="239"/>
                  </a:lnTo>
                  <a:lnTo>
                    <a:pt x="82" y="238"/>
                  </a:lnTo>
                  <a:lnTo>
                    <a:pt x="84" y="237"/>
                  </a:lnTo>
                  <a:lnTo>
                    <a:pt x="86" y="235"/>
                  </a:lnTo>
                  <a:lnTo>
                    <a:pt x="87" y="234"/>
                  </a:lnTo>
                  <a:lnTo>
                    <a:pt x="89" y="232"/>
                  </a:lnTo>
                  <a:lnTo>
                    <a:pt x="92" y="230"/>
                  </a:lnTo>
                  <a:lnTo>
                    <a:pt x="94" y="229"/>
                  </a:lnTo>
                  <a:lnTo>
                    <a:pt x="95" y="227"/>
                  </a:lnTo>
                  <a:lnTo>
                    <a:pt x="97" y="224"/>
                  </a:lnTo>
                  <a:lnTo>
                    <a:pt x="98" y="222"/>
                  </a:lnTo>
                  <a:lnTo>
                    <a:pt x="99" y="220"/>
                  </a:lnTo>
                  <a:lnTo>
                    <a:pt x="101" y="218"/>
                  </a:lnTo>
                  <a:lnTo>
                    <a:pt x="102" y="216"/>
                  </a:lnTo>
                  <a:lnTo>
                    <a:pt x="103" y="214"/>
                  </a:lnTo>
                  <a:lnTo>
                    <a:pt x="104" y="212"/>
                  </a:lnTo>
                  <a:lnTo>
                    <a:pt x="105" y="210"/>
                  </a:lnTo>
                  <a:lnTo>
                    <a:pt x="106" y="207"/>
                  </a:lnTo>
                  <a:lnTo>
                    <a:pt x="108" y="205"/>
                  </a:lnTo>
                  <a:lnTo>
                    <a:pt x="109" y="203"/>
                  </a:lnTo>
                  <a:lnTo>
                    <a:pt x="110" y="200"/>
                  </a:lnTo>
                  <a:lnTo>
                    <a:pt x="111" y="198"/>
                  </a:lnTo>
                  <a:lnTo>
                    <a:pt x="111" y="196"/>
                  </a:lnTo>
                  <a:lnTo>
                    <a:pt x="112" y="194"/>
                  </a:lnTo>
                  <a:lnTo>
                    <a:pt x="113" y="188"/>
                  </a:lnTo>
                  <a:lnTo>
                    <a:pt x="115" y="183"/>
                  </a:lnTo>
                  <a:lnTo>
                    <a:pt x="116" y="179"/>
                  </a:lnTo>
                  <a:lnTo>
                    <a:pt x="118" y="169"/>
                  </a:lnTo>
                  <a:lnTo>
                    <a:pt x="120" y="158"/>
                  </a:lnTo>
                  <a:lnTo>
                    <a:pt x="122" y="149"/>
                  </a:lnTo>
                  <a:lnTo>
                    <a:pt x="126" y="139"/>
                  </a:lnTo>
                  <a:lnTo>
                    <a:pt x="128" y="130"/>
                  </a:lnTo>
                  <a:lnTo>
                    <a:pt x="130" y="120"/>
                  </a:lnTo>
                  <a:lnTo>
                    <a:pt x="133" y="111"/>
                  </a:lnTo>
                  <a:lnTo>
                    <a:pt x="135" y="100"/>
                  </a:lnTo>
                  <a:lnTo>
                    <a:pt x="138" y="90"/>
                  </a:lnTo>
                  <a:lnTo>
                    <a:pt x="141" y="81"/>
                  </a:lnTo>
                  <a:lnTo>
                    <a:pt x="144" y="71"/>
                  </a:lnTo>
                  <a:lnTo>
                    <a:pt x="147" y="62"/>
                  </a:lnTo>
                  <a:lnTo>
                    <a:pt x="148" y="56"/>
                  </a:lnTo>
                  <a:lnTo>
                    <a:pt x="149" y="52"/>
                  </a:lnTo>
                  <a:lnTo>
                    <a:pt x="150" y="47"/>
                  </a:lnTo>
                  <a:lnTo>
                    <a:pt x="151" y="42"/>
                  </a:lnTo>
                  <a:lnTo>
                    <a:pt x="152" y="37"/>
                  </a:lnTo>
                  <a:lnTo>
                    <a:pt x="153" y="35"/>
                  </a:lnTo>
                  <a:lnTo>
                    <a:pt x="153"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92" name="Freeform 129"/>
            <p:cNvSpPr>
              <a:spLocks/>
            </p:cNvSpPr>
            <p:nvPr/>
          </p:nvSpPr>
          <p:spPr bwMode="auto">
            <a:xfrm>
              <a:off x="996" y="1920"/>
              <a:ext cx="65" cy="133"/>
            </a:xfrm>
            <a:custGeom>
              <a:avLst/>
              <a:gdLst>
                <a:gd name="T0" fmla="*/ 0 w 208"/>
                <a:gd name="T1" fmla="*/ 14 h 414"/>
                <a:gd name="T2" fmla="*/ 6 w 208"/>
                <a:gd name="T3" fmla="*/ 0 h 414"/>
                <a:gd name="T4" fmla="*/ 6 w 208"/>
                <a:gd name="T5" fmla="*/ 14 h 414"/>
                <a:gd name="T6" fmla="*/ 0 60000 65536"/>
                <a:gd name="T7" fmla="*/ 0 60000 65536"/>
                <a:gd name="T8" fmla="*/ 0 60000 65536"/>
              </a:gdLst>
              <a:ahLst/>
              <a:cxnLst>
                <a:cxn ang="T6">
                  <a:pos x="T0" y="T1"/>
                </a:cxn>
                <a:cxn ang="T7">
                  <a:pos x="T2" y="T3"/>
                </a:cxn>
                <a:cxn ang="T8">
                  <a:pos x="T4" y="T5"/>
                </a:cxn>
              </a:cxnLst>
              <a:rect l="0" t="0" r="r" b="b"/>
              <a:pathLst>
                <a:path w="208" h="414">
                  <a:moveTo>
                    <a:pt x="0" y="414"/>
                  </a:moveTo>
                  <a:lnTo>
                    <a:pt x="208" y="0"/>
                  </a:lnTo>
                  <a:lnTo>
                    <a:pt x="193" y="4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93" name="Line 130"/>
            <p:cNvSpPr>
              <a:spLocks noChangeShapeType="1"/>
            </p:cNvSpPr>
            <p:nvPr/>
          </p:nvSpPr>
          <p:spPr bwMode="auto">
            <a:xfrm flipH="1">
              <a:off x="1014" y="2017"/>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94" name="Freeform 131"/>
            <p:cNvSpPr>
              <a:spLocks/>
            </p:cNvSpPr>
            <p:nvPr/>
          </p:nvSpPr>
          <p:spPr bwMode="auto">
            <a:xfrm>
              <a:off x="980" y="2467"/>
              <a:ext cx="63" cy="74"/>
            </a:xfrm>
            <a:custGeom>
              <a:avLst/>
              <a:gdLst>
                <a:gd name="T0" fmla="*/ 0 w 197"/>
                <a:gd name="T1" fmla="*/ 8 h 230"/>
                <a:gd name="T2" fmla="*/ 3 w 197"/>
                <a:gd name="T3" fmla="*/ 8 h 230"/>
                <a:gd name="T4" fmla="*/ 3 w 197"/>
                <a:gd name="T5" fmla="*/ 8 h 230"/>
                <a:gd name="T6" fmla="*/ 3 w 197"/>
                <a:gd name="T7" fmla="*/ 8 h 230"/>
                <a:gd name="T8" fmla="*/ 3 w 197"/>
                <a:gd name="T9" fmla="*/ 7 h 230"/>
                <a:gd name="T10" fmla="*/ 4 w 197"/>
                <a:gd name="T11" fmla="*/ 7 h 230"/>
                <a:gd name="T12" fmla="*/ 4 w 197"/>
                <a:gd name="T13" fmla="*/ 7 h 230"/>
                <a:gd name="T14" fmla="*/ 4 w 197"/>
                <a:gd name="T15" fmla="*/ 7 h 230"/>
                <a:gd name="T16" fmla="*/ 4 w 197"/>
                <a:gd name="T17" fmla="*/ 7 h 230"/>
                <a:gd name="T18" fmla="*/ 4 w 197"/>
                <a:gd name="T19" fmla="*/ 7 h 230"/>
                <a:gd name="T20" fmla="*/ 4 w 197"/>
                <a:gd name="T21" fmla="*/ 7 h 230"/>
                <a:gd name="T22" fmla="*/ 5 w 197"/>
                <a:gd name="T23" fmla="*/ 6 h 230"/>
                <a:gd name="T24" fmla="*/ 5 w 197"/>
                <a:gd name="T25" fmla="*/ 6 h 230"/>
                <a:gd name="T26" fmla="*/ 5 w 197"/>
                <a:gd name="T27" fmla="*/ 6 h 230"/>
                <a:gd name="T28" fmla="*/ 5 w 197"/>
                <a:gd name="T29" fmla="*/ 6 h 230"/>
                <a:gd name="T30" fmla="*/ 5 w 197"/>
                <a:gd name="T31" fmla="*/ 5 h 230"/>
                <a:gd name="T32" fmla="*/ 6 w 197"/>
                <a:gd name="T33" fmla="*/ 5 h 230"/>
                <a:gd name="T34" fmla="*/ 6 w 197"/>
                <a:gd name="T35" fmla="*/ 5 h 230"/>
                <a:gd name="T36" fmla="*/ 6 w 197"/>
                <a:gd name="T37" fmla="*/ 5 h 230"/>
                <a:gd name="T38" fmla="*/ 6 w 197"/>
                <a:gd name="T39" fmla="*/ 5 h 230"/>
                <a:gd name="T40" fmla="*/ 6 w 197"/>
                <a:gd name="T41" fmla="*/ 4 h 230"/>
                <a:gd name="T42" fmla="*/ 6 w 197"/>
                <a:gd name="T43" fmla="*/ 4 h 230"/>
                <a:gd name="T44" fmla="*/ 6 w 197"/>
                <a:gd name="T45" fmla="*/ 4 h 230"/>
                <a:gd name="T46" fmla="*/ 6 w 197"/>
                <a:gd name="T47" fmla="*/ 3 h 230"/>
                <a:gd name="T48" fmla="*/ 6 w 197"/>
                <a:gd name="T49" fmla="*/ 3 h 230"/>
                <a:gd name="T50" fmla="*/ 6 w 197"/>
                <a:gd name="T51" fmla="*/ 3 h 230"/>
                <a:gd name="T52" fmla="*/ 6 w 197"/>
                <a:gd name="T53" fmla="*/ 2 h 230"/>
                <a:gd name="T54" fmla="*/ 6 w 197"/>
                <a:gd name="T55" fmla="*/ 2 h 230"/>
                <a:gd name="T56" fmla="*/ 6 w 197"/>
                <a:gd name="T57" fmla="*/ 2 h 230"/>
                <a:gd name="T58" fmla="*/ 6 w 197"/>
                <a:gd name="T59" fmla="*/ 2 h 230"/>
                <a:gd name="T60" fmla="*/ 6 w 197"/>
                <a:gd name="T61" fmla="*/ 1 h 230"/>
                <a:gd name="T62" fmla="*/ 6 w 197"/>
                <a:gd name="T63" fmla="*/ 1 h 230"/>
                <a:gd name="T64" fmla="*/ 6 w 197"/>
                <a:gd name="T65" fmla="*/ 1 h 230"/>
                <a:gd name="T66" fmla="*/ 6 w 197"/>
                <a:gd name="T67" fmla="*/ 1 h 230"/>
                <a:gd name="T68" fmla="*/ 6 w 197"/>
                <a:gd name="T69" fmla="*/ 1 h 230"/>
                <a:gd name="T70" fmla="*/ 6 w 197"/>
                <a:gd name="T71" fmla="*/ 0 h 230"/>
                <a:gd name="T72" fmla="*/ 6 w 197"/>
                <a:gd name="T73" fmla="*/ 0 h 230"/>
                <a:gd name="T74" fmla="*/ 5 w 197"/>
                <a:gd name="T75" fmla="*/ 0 h 230"/>
                <a:gd name="T76" fmla="*/ 5 w 197"/>
                <a:gd name="T77" fmla="*/ 0 h 230"/>
                <a:gd name="T78" fmla="*/ 5 w 197"/>
                <a:gd name="T79" fmla="*/ 0 h 230"/>
                <a:gd name="T80" fmla="*/ 5 w 197"/>
                <a:gd name="T81" fmla="*/ 0 h 230"/>
                <a:gd name="T82" fmla="*/ 4 w 197"/>
                <a:gd name="T83" fmla="*/ 0 h 230"/>
                <a:gd name="T84" fmla="*/ 2 w 197"/>
                <a:gd name="T85" fmla="*/ 0 h 2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97" h="230">
                  <a:moveTo>
                    <a:pt x="0" y="230"/>
                  </a:moveTo>
                  <a:lnTo>
                    <a:pt x="80" y="230"/>
                  </a:lnTo>
                  <a:lnTo>
                    <a:pt x="87" y="230"/>
                  </a:lnTo>
                  <a:lnTo>
                    <a:pt x="93" y="229"/>
                  </a:lnTo>
                  <a:lnTo>
                    <a:pt x="100" y="226"/>
                  </a:lnTo>
                  <a:lnTo>
                    <a:pt x="107" y="224"/>
                  </a:lnTo>
                  <a:lnTo>
                    <a:pt x="113" y="221"/>
                  </a:lnTo>
                  <a:lnTo>
                    <a:pt x="121" y="217"/>
                  </a:lnTo>
                  <a:lnTo>
                    <a:pt x="127" y="213"/>
                  </a:lnTo>
                  <a:lnTo>
                    <a:pt x="133" y="208"/>
                  </a:lnTo>
                  <a:lnTo>
                    <a:pt x="140" y="202"/>
                  </a:lnTo>
                  <a:lnTo>
                    <a:pt x="146" y="197"/>
                  </a:lnTo>
                  <a:lnTo>
                    <a:pt x="153" y="189"/>
                  </a:lnTo>
                  <a:lnTo>
                    <a:pt x="158" y="183"/>
                  </a:lnTo>
                  <a:lnTo>
                    <a:pt x="163" y="175"/>
                  </a:lnTo>
                  <a:lnTo>
                    <a:pt x="169" y="167"/>
                  </a:lnTo>
                  <a:lnTo>
                    <a:pt x="174" y="159"/>
                  </a:lnTo>
                  <a:lnTo>
                    <a:pt x="178" y="151"/>
                  </a:lnTo>
                  <a:lnTo>
                    <a:pt x="182" y="141"/>
                  </a:lnTo>
                  <a:lnTo>
                    <a:pt x="186" y="133"/>
                  </a:lnTo>
                  <a:lnTo>
                    <a:pt x="189" y="124"/>
                  </a:lnTo>
                  <a:lnTo>
                    <a:pt x="192" y="115"/>
                  </a:lnTo>
                  <a:lnTo>
                    <a:pt x="194" y="106"/>
                  </a:lnTo>
                  <a:lnTo>
                    <a:pt x="195" y="97"/>
                  </a:lnTo>
                  <a:lnTo>
                    <a:pt x="196" y="88"/>
                  </a:lnTo>
                  <a:lnTo>
                    <a:pt x="197" y="80"/>
                  </a:lnTo>
                  <a:lnTo>
                    <a:pt x="197" y="71"/>
                  </a:lnTo>
                  <a:lnTo>
                    <a:pt x="197" y="63"/>
                  </a:lnTo>
                  <a:lnTo>
                    <a:pt x="196" y="55"/>
                  </a:lnTo>
                  <a:lnTo>
                    <a:pt x="194" y="48"/>
                  </a:lnTo>
                  <a:lnTo>
                    <a:pt x="192" y="40"/>
                  </a:lnTo>
                  <a:lnTo>
                    <a:pt x="190" y="34"/>
                  </a:lnTo>
                  <a:lnTo>
                    <a:pt x="187" y="27"/>
                  </a:lnTo>
                  <a:lnTo>
                    <a:pt x="183" y="22"/>
                  </a:lnTo>
                  <a:lnTo>
                    <a:pt x="179" y="17"/>
                  </a:lnTo>
                  <a:lnTo>
                    <a:pt x="175" y="12"/>
                  </a:lnTo>
                  <a:lnTo>
                    <a:pt x="171" y="8"/>
                  </a:lnTo>
                  <a:lnTo>
                    <a:pt x="165" y="5"/>
                  </a:lnTo>
                  <a:lnTo>
                    <a:pt x="160" y="3"/>
                  </a:lnTo>
                  <a:lnTo>
                    <a:pt x="154" y="1"/>
                  </a:lnTo>
                  <a:lnTo>
                    <a:pt x="148" y="0"/>
                  </a:lnTo>
                  <a:lnTo>
                    <a:pt x="142" y="0"/>
                  </a:lnTo>
                  <a:lnTo>
                    <a:pt x="6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95" name="Freeform 132"/>
            <p:cNvSpPr>
              <a:spLocks/>
            </p:cNvSpPr>
            <p:nvPr/>
          </p:nvSpPr>
          <p:spPr bwMode="auto">
            <a:xfrm>
              <a:off x="980" y="2408"/>
              <a:ext cx="77" cy="133"/>
            </a:xfrm>
            <a:custGeom>
              <a:avLst/>
              <a:gdLst>
                <a:gd name="T0" fmla="*/ 5 w 236"/>
                <a:gd name="T1" fmla="*/ 6 h 415"/>
                <a:gd name="T2" fmla="*/ 5 w 236"/>
                <a:gd name="T3" fmla="*/ 6 h 415"/>
                <a:gd name="T4" fmla="*/ 6 w 236"/>
                <a:gd name="T5" fmla="*/ 6 h 415"/>
                <a:gd name="T6" fmla="*/ 6 w 236"/>
                <a:gd name="T7" fmla="*/ 6 h 415"/>
                <a:gd name="T8" fmla="*/ 6 w 236"/>
                <a:gd name="T9" fmla="*/ 6 h 415"/>
                <a:gd name="T10" fmla="*/ 6 w 236"/>
                <a:gd name="T11" fmla="*/ 6 h 415"/>
                <a:gd name="T12" fmla="*/ 6 w 236"/>
                <a:gd name="T13" fmla="*/ 6 h 415"/>
                <a:gd name="T14" fmla="*/ 7 w 236"/>
                <a:gd name="T15" fmla="*/ 5 h 415"/>
                <a:gd name="T16" fmla="*/ 7 w 236"/>
                <a:gd name="T17" fmla="*/ 5 h 415"/>
                <a:gd name="T18" fmla="*/ 7 w 236"/>
                <a:gd name="T19" fmla="*/ 5 h 415"/>
                <a:gd name="T20" fmla="*/ 7 w 236"/>
                <a:gd name="T21" fmla="*/ 5 h 415"/>
                <a:gd name="T22" fmla="*/ 7 w 236"/>
                <a:gd name="T23" fmla="*/ 4 h 415"/>
                <a:gd name="T24" fmla="*/ 8 w 236"/>
                <a:gd name="T25" fmla="*/ 4 h 415"/>
                <a:gd name="T26" fmla="*/ 8 w 236"/>
                <a:gd name="T27" fmla="*/ 4 h 415"/>
                <a:gd name="T28" fmla="*/ 8 w 236"/>
                <a:gd name="T29" fmla="*/ 4 h 415"/>
                <a:gd name="T30" fmla="*/ 8 w 236"/>
                <a:gd name="T31" fmla="*/ 4 h 415"/>
                <a:gd name="T32" fmla="*/ 8 w 236"/>
                <a:gd name="T33" fmla="*/ 4 h 415"/>
                <a:gd name="T34" fmla="*/ 8 w 236"/>
                <a:gd name="T35" fmla="*/ 3 h 415"/>
                <a:gd name="T36" fmla="*/ 8 w 236"/>
                <a:gd name="T37" fmla="*/ 3 h 415"/>
                <a:gd name="T38" fmla="*/ 8 w 236"/>
                <a:gd name="T39" fmla="*/ 3 h 415"/>
                <a:gd name="T40" fmla="*/ 8 w 236"/>
                <a:gd name="T41" fmla="*/ 2 h 415"/>
                <a:gd name="T42" fmla="*/ 8 w 236"/>
                <a:gd name="T43" fmla="*/ 2 h 415"/>
                <a:gd name="T44" fmla="*/ 8 w 236"/>
                <a:gd name="T45" fmla="*/ 2 h 415"/>
                <a:gd name="T46" fmla="*/ 8 w 236"/>
                <a:gd name="T47" fmla="*/ 1 h 415"/>
                <a:gd name="T48" fmla="*/ 8 w 236"/>
                <a:gd name="T49" fmla="*/ 1 h 415"/>
                <a:gd name="T50" fmla="*/ 8 w 236"/>
                <a:gd name="T51" fmla="*/ 1 h 415"/>
                <a:gd name="T52" fmla="*/ 8 w 236"/>
                <a:gd name="T53" fmla="*/ 1 h 415"/>
                <a:gd name="T54" fmla="*/ 8 w 236"/>
                <a:gd name="T55" fmla="*/ 1 h 415"/>
                <a:gd name="T56" fmla="*/ 8 w 236"/>
                <a:gd name="T57" fmla="*/ 0 h 415"/>
                <a:gd name="T58" fmla="*/ 8 w 236"/>
                <a:gd name="T59" fmla="*/ 0 h 415"/>
                <a:gd name="T60" fmla="*/ 8 w 236"/>
                <a:gd name="T61" fmla="*/ 0 h 415"/>
                <a:gd name="T62" fmla="*/ 7 w 236"/>
                <a:gd name="T63" fmla="*/ 0 h 415"/>
                <a:gd name="T64" fmla="*/ 7 w 236"/>
                <a:gd name="T65" fmla="*/ 0 h 415"/>
                <a:gd name="T66" fmla="*/ 7 w 236"/>
                <a:gd name="T67" fmla="*/ 0 h 415"/>
                <a:gd name="T68" fmla="*/ 7 w 236"/>
                <a:gd name="T69" fmla="*/ 0 h 415"/>
                <a:gd name="T70" fmla="*/ 4 w 236"/>
                <a:gd name="T71" fmla="*/ 0 h 415"/>
                <a:gd name="T72" fmla="*/ 0 w 236"/>
                <a:gd name="T73" fmla="*/ 14 h 4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36" h="415">
                  <a:moveTo>
                    <a:pt x="142" y="185"/>
                  </a:moveTo>
                  <a:lnTo>
                    <a:pt x="148" y="185"/>
                  </a:lnTo>
                  <a:lnTo>
                    <a:pt x="155" y="184"/>
                  </a:lnTo>
                  <a:lnTo>
                    <a:pt x="160" y="181"/>
                  </a:lnTo>
                  <a:lnTo>
                    <a:pt x="166" y="178"/>
                  </a:lnTo>
                  <a:lnTo>
                    <a:pt x="173" y="175"/>
                  </a:lnTo>
                  <a:lnTo>
                    <a:pt x="179" y="171"/>
                  </a:lnTo>
                  <a:lnTo>
                    <a:pt x="186" y="167"/>
                  </a:lnTo>
                  <a:lnTo>
                    <a:pt x="192" y="161"/>
                  </a:lnTo>
                  <a:lnTo>
                    <a:pt x="197" y="155"/>
                  </a:lnTo>
                  <a:lnTo>
                    <a:pt x="203" y="148"/>
                  </a:lnTo>
                  <a:lnTo>
                    <a:pt x="208" y="141"/>
                  </a:lnTo>
                  <a:lnTo>
                    <a:pt x="213" y="134"/>
                  </a:lnTo>
                  <a:lnTo>
                    <a:pt x="217" y="126"/>
                  </a:lnTo>
                  <a:lnTo>
                    <a:pt x="222" y="118"/>
                  </a:lnTo>
                  <a:lnTo>
                    <a:pt x="225" y="110"/>
                  </a:lnTo>
                  <a:lnTo>
                    <a:pt x="228" y="102"/>
                  </a:lnTo>
                  <a:lnTo>
                    <a:pt x="231" y="93"/>
                  </a:lnTo>
                  <a:lnTo>
                    <a:pt x="233" y="85"/>
                  </a:lnTo>
                  <a:lnTo>
                    <a:pt x="235" y="76"/>
                  </a:lnTo>
                  <a:lnTo>
                    <a:pt x="236" y="68"/>
                  </a:lnTo>
                  <a:lnTo>
                    <a:pt x="236" y="59"/>
                  </a:lnTo>
                  <a:lnTo>
                    <a:pt x="236" y="52"/>
                  </a:lnTo>
                  <a:lnTo>
                    <a:pt x="235" y="44"/>
                  </a:lnTo>
                  <a:lnTo>
                    <a:pt x="232" y="38"/>
                  </a:lnTo>
                  <a:lnTo>
                    <a:pt x="230" y="30"/>
                  </a:lnTo>
                  <a:lnTo>
                    <a:pt x="228" y="25"/>
                  </a:lnTo>
                  <a:lnTo>
                    <a:pt x="225" y="20"/>
                  </a:lnTo>
                  <a:lnTo>
                    <a:pt x="222" y="14"/>
                  </a:lnTo>
                  <a:lnTo>
                    <a:pt x="217" y="10"/>
                  </a:lnTo>
                  <a:lnTo>
                    <a:pt x="213" y="7"/>
                  </a:lnTo>
                  <a:lnTo>
                    <a:pt x="208" y="4"/>
                  </a:lnTo>
                  <a:lnTo>
                    <a:pt x="203" y="3"/>
                  </a:lnTo>
                  <a:lnTo>
                    <a:pt x="197" y="2"/>
                  </a:lnTo>
                  <a:lnTo>
                    <a:pt x="191" y="0"/>
                  </a:lnTo>
                  <a:lnTo>
                    <a:pt x="111" y="0"/>
                  </a:lnTo>
                  <a:lnTo>
                    <a:pt x="0" y="4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96" name="Freeform 133"/>
            <p:cNvSpPr>
              <a:spLocks/>
            </p:cNvSpPr>
            <p:nvPr/>
          </p:nvSpPr>
          <p:spPr bwMode="auto">
            <a:xfrm>
              <a:off x="1307" y="2755"/>
              <a:ext cx="52" cy="117"/>
            </a:xfrm>
            <a:custGeom>
              <a:avLst/>
              <a:gdLst>
                <a:gd name="T0" fmla="*/ 0 w 162"/>
                <a:gd name="T1" fmla="*/ 12 h 362"/>
                <a:gd name="T2" fmla="*/ 2 w 162"/>
                <a:gd name="T3" fmla="*/ 12 h 362"/>
                <a:gd name="T4" fmla="*/ 2 w 162"/>
                <a:gd name="T5" fmla="*/ 12 h 362"/>
                <a:gd name="T6" fmla="*/ 2 w 162"/>
                <a:gd name="T7" fmla="*/ 12 h 362"/>
                <a:gd name="T8" fmla="*/ 3 w 162"/>
                <a:gd name="T9" fmla="*/ 12 h 362"/>
                <a:gd name="T10" fmla="*/ 3 w 162"/>
                <a:gd name="T11" fmla="*/ 12 h 362"/>
                <a:gd name="T12" fmla="*/ 3 w 162"/>
                <a:gd name="T13" fmla="*/ 12 h 362"/>
                <a:gd name="T14" fmla="*/ 3 w 162"/>
                <a:gd name="T15" fmla="*/ 12 h 362"/>
                <a:gd name="T16" fmla="*/ 3 w 162"/>
                <a:gd name="T17" fmla="*/ 12 h 362"/>
                <a:gd name="T18" fmla="*/ 3 w 162"/>
                <a:gd name="T19" fmla="*/ 12 h 362"/>
                <a:gd name="T20" fmla="*/ 3 w 162"/>
                <a:gd name="T21" fmla="*/ 12 h 362"/>
                <a:gd name="T22" fmla="*/ 4 w 162"/>
                <a:gd name="T23" fmla="*/ 12 h 362"/>
                <a:gd name="T24" fmla="*/ 4 w 162"/>
                <a:gd name="T25" fmla="*/ 12 h 362"/>
                <a:gd name="T26" fmla="*/ 4 w 162"/>
                <a:gd name="T27" fmla="*/ 11 h 362"/>
                <a:gd name="T28" fmla="*/ 4 w 162"/>
                <a:gd name="T29" fmla="*/ 11 h 362"/>
                <a:gd name="T30" fmla="*/ 4 w 162"/>
                <a:gd name="T31" fmla="*/ 11 h 362"/>
                <a:gd name="T32" fmla="*/ 4 w 162"/>
                <a:gd name="T33" fmla="*/ 11 h 362"/>
                <a:gd name="T34" fmla="*/ 4 w 162"/>
                <a:gd name="T35" fmla="*/ 11 h 362"/>
                <a:gd name="T36" fmla="*/ 4 w 162"/>
                <a:gd name="T37" fmla="*/ 11 h 362"/>
                <a:gd name="T38" fmla="*/ 4 w 162"/>
                <a:gd name="T39" fmla="*/ 10 h 362"/>
                <a:gd name="T40" fmla="*/ 4 w 162"/>
                <a:gd name="T41" fmla="*/ 10 h 362"/>
                <a:gd name="T42" fmla="*/ 4 w 162"/>
                <a:gd name="T43" fmla="*/ 10 h 362"/>
                <a:gd name="T44" fmla="*/ 4 w 162"/>
                <a:gd name="T45" fmla="*/ 10 h 362"/>
                <a:gd name="T46" fmla="*/ 5 w 162"/>
                <a:gd name="T47" fmla="*/ 6 h 362"/>
                <a:gd name="T48" fmla="*/ 5 w 162"/>
                <a:gd name="T49" fmla="*/ 6 h 362"/>
                <a:gd name="T50" fmla="*/ 5 w 162"/>
                <a:gd name="T51" fmla="*/ 6 h 362"/>
                <a:gd name="T52" fmla="*/ 5 w 162"/>
                <a:gd name="T53" fmla="*/ 6 h 362"/>
                <a:gd name="T54" fmla="*/ 5 w 162"/>
                <a:gd name="T55" fmla="*/ 6 h 362"/>
                <a:gd name="T56" fmla="*/ 5 w 162"/>
                <a:gd name="T57" fmla="*/ 5 h 362"/>
                <a:gd name="T58" fmla="*/ 5 w 162"/>
                <a:gd name="T59" fmla="*/ 5 h 362"/>
                <a:gd name="T60" fmla="*/ 5 w 162"/>
                <a:gd name="T61" fmla="*/ 5 h 362"/>
                <a:gd name="T62" fmla="*/ 5 w 162"/>
                <a:gd name="T63" fmla="*/ 5 h 362"/>
                <a:gd name="T64" fmla="*/ 5 w 162"/>
                <a:gd name="T65" fmla="*/ 5 h 362"/>
                <a:gd name="T66" fmla="*/ 5 w 162"/>
                <a:gd name="T67" fmla="*/ 5 h 362"/>
                <a:gd name="T68" fmla="*/ 5 w 162"/>
                <a:gd name="T69" fmla="*/ 5 h 362"/>
                <a:gd name="T70" fmla="*/ 5 w 162"/>
                <a:gd name="T71" fmla="*/ 5 h 362"/>
                <a:gd name="T72" fmla="*/ 5 w 162"/>
                <a:gd name="T73" fmla="*/ 5 h 362"/>
                <a:gd name="T74" fmla="*/ 5 w 162"/>
                <a:gd name="T75" fmla="*/ 5 h 362"/>
                <a:gd name="T76" fmla="*/ 5 w 162"/>
                <a:gd name="T77" fmla="*/ 5 h 362"/>
                <a:gd name="T78" fmla="*/ 5 w 162"/>
                <a:gd name="T79" fmla="*/ 4 h 362"/>
                <a:gd name="T80" fmla="*/ 5 w 162"/>
                <a:gd name="T81" fmla="*/ 4 h 362"/>
                <a:gd name="T82" fmla="*/ 5 w 162"/>
                <a:gd name="T83" fmla="*/ 4 h 362"/>
                <a:gd name="T84" fmla="*/ 4 w 162"/>
                <a:gd name="T85" fmla="*/ 4 h 362"/>
                <a:gd name="T86" fmla="*/ 4 w 162"/>
                <a:gd name="T87" fmla="*/ 4 h 362"/>
                <a:gd name="T88" fmla="*/ 4 w 162"/>
                <a:gd name="T89" fmla="*/ 4 h 362"/>
                <a:gd name="T90" fmla="*/ 4 w 162"/>
                <a:gd name="T91" fmla="*/ 4 h 3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2" h="362">
                  <a:moveTo>
                    <a:pt x="97" y="0"/>
                  </a:moveTo>
                  <a:lnTo>
                    <a:pt x="0" y="362"/>
                  </a:lnTo>
                  <a:lnTo>
                    <a:pt x="63" y="362"/>
                  </a:lnTo>
                  <a:lnTo>
                    <a:pt x="65" y="362"/>
                  </a:lnTo>
                  <a:lnTo>
                    <a:pt x="67" y="362"/>
                  </a:lnTo>
                  <a:lnTo>
                    <a:pt x="69" y="362"/>
                  </a:lnTo>
                  <a:lnTo>
                    <a:pt x="70" y="362"/>
                  </a:lnTo>
                  <a:lnTo>
                    <a:pt x="72" y="361"/>
                  </a:lnTo>
                  <a:lnTo>
                    <a:pt x="74" y="361"/>
                  </a:lnTo>
                  <a:lnTo>
                    <a:pt x="76" y="360"/>
                  </a:lnTo>
                  <a:lnTo>
                    <a:pt x="78" y="360"/>
                  </a:lnTo>
                  <a:lnTo>
                    <a:pt x="80" y="359"/>
                  </a:lnTo>
                  <a:lnTo>
                    <a:pt x="82" y="358"/>
                  </a:lnTo>
                  <a:lnTo>
                    <a:pt x="84" y="357"/>
                  </a:lnTo>
                  <a:lnTo>
                    <a:pt x="85" y="357"/>
                  </a:lnTo>
                  <a:lnTo>
                    <a:pt x="87" y="355"/>
                  </a:lnTo>
                  <a:lnTo>
                    <a:pt x="89" y="354"/>
                  </a:lnTo>
                  <a:lnTo>
                    <a:pt x="91" y="353"/>
                  </a:lnTo>
                  <a:lnTo>
                    <a:pt x="93" y="351"/>
                  </a:lnTo>
                  <a:lnTo>
                    <a:pt x="95" y="350"/>
                  </a:lnTo>
                  <a:lnTo>
                    <a:pt x="97" y="348"/>
                  </a:lnTo>
                  <a:lnTo>
                    <a:pt x="98" y="347"/>
                  </a:lnTo>
                  <a:lnTo>
                    <a:pt x="100" y="345"/>
                  </a:lnTo>
                  <a:lnTo>
                    <a:pt x="102" y="344"/>
                  </a:lnTo>
                  <a:lnTo>
                    <a:pt x="103" y="342"/>
                  </a:lnTo>
                  <a:lnTo>
                    <a:pt x="105" y="340"/>
                  </a:lnTo>
                  <a:lnTo>
                    <a:pt x="107" y="339"/>
                  </a:lnTo>
                  <a:lnTo>
                    <a:pt x="109" y="337"/>
                  </a:lnTo>
                  <a:lnTo>
                    <a:pt x="111" y="334"/>
                  </a:lnTo>
                  <a:lnTo>
                    <a:pt x="112" y="332"/>
                  </a:lnTo>
                  <a:lnTo>
                    <a:pt x="114" y="330"/>
                  </a:lnTo>
                  <a:lnTo>
                    <a:pt x="115" y="328"/>
                  </a:lnTo>
                  <a:lnTo>
                    <a:pt x="116" y="326"/>
                  </a:lnTo>
                  <a:lnTo>
                    <a:pt x="118" y="324"/>
                  </a:lnTo>
                  <a:lnTo>
                    <a:pt x="119" y="322"/>
                  </a:lnTo>
                  <a:lnTo>
                    <a:pt x="120" y="320"/>
                  </a:lnTo>
                  <a:lnTo>
                    <a:pt x="121" y="316"/>
                  </a:lnTo>
                  <a:lnTo>
                    <a:pt x="123" y="314"/>
                  </a:lnTo>
                  <a:lnTo>
                    <a:pt x="124" y="312"/>
                  </a:lnTo>
                  <a:lnTo>
                    <a:pt x="126" y="310"/>
                  </a:lnTo>
                  <a:lnTo>
                    <a:pt x="127" y="307"/>
                  </a:lnTo>
                  <a:lnTo>
                    <a:pt x="128" y="305"/>
                  </a:lnTo>
                  <a:lnTo>
                    <a:pt x="129" y="303"/>
                  </a:lnTo>
                  <a:lnTo>
                    <a:pt x="129" y="299"/>
                  </a:lnTo>
                  <a:lnTo>
                    <a:pt x="130" y="297"/>
                  </a:lnTo>
                  <a:lnTo>
                    <a:pt x="131" y="295"/>
                  </a:lnTo>
                  <a:lnTo>
                    <a:pt x="132" y="292"/>
                  </a:lnTo>
                  <a:lnTo>
                    <a:pt x="159" y="192"/>
                  </a:lnTo>
                  <a:lnTo>
                    <a:pt x="159" y="189"/>
                  </a:lnTo>
                  <a:lnTo>
                    <a:pt x="160" y="186"/>
                  </a:lnTo>
                  <a:lnTo>
                    <a:pt x="160" y="184"/>
                  </a:lnTo>
                  <a:lnTo>
                    <a:pt x="161" y="181"/>
                  </a:lnTo>
                  <a:lnTo>
                    <a:pt x="161" y="179"/>
                  </a:lnTo>
                  <a:lnTo>
                    <a:pt x="162" y="177"/>
                  </a:lnTo>
                  <a:lnTo>
                    <a:pt x="162" y="174"/>
                  </a:lnTo>
                  <a:lnTo>
                    <a:pt x="162" y="172"/>
                  </a:lnTo>
                  <a:lnTo>
                    <a:pt x="162" y="169"/>
                  </a:lnTo>
                  <a:lnTo>
                    <a:pt x="162" y="167"/>
                  </a:lnTo>
                  <a:lnTo>
                    <a:pt x="162" y="164"/>
                  </a:lnTo>
                  <a:lnTo>
                    <a:pt x="162" y="162"/>
                  </a:lnTo>
                  <a:lnTo>
                    <a:pt x="162" y="160"/>
                  </a:lnTo>
                  <a:lnTo>
                    <a:pt x="162" y="158"/>
                  </a:lnTo>
                  <a:lnTo>
                    <a:pt x="161" y="156"/>
                  </a:lnTo>
                  <a:lnTo>
                    <a:pt x="161" y="153"/>
                  </a:lnTo>
                  <a:lnTo>
                    <a:pt x="161" y="151"/>
                  </a:lnTo>
                  <a:lnTo>
                    <a:pt x="160" y="149"/>
                  </a:lnTo>
                  <a:lnTo>
                    <a:pt x="160" y="147"/>
                  </a:lnTo>
                  <a:lnTo>
                    <a:pt x="159" y="145"/>
                  </a:lnTo>
                  <a:lnTo>
                    <a:pt x="159" y="144"/>
                  </a:lnTo>
                  <a:lnTo>
                    <a:pt x="158" y="142"/>
                  </a:lnTo>
                  <a:lnTo>
                    <a:pt x="156" y="140"/>
                  </a:lnTo>
                  <a:lnTo>
                    <a:pt x="155" y="139"/>
                  </a:lnTo>
                  <a:lnTo>
                    <a:pt x="154" y="136"/>
                  </a:lnTo>
                  <a:lnTo>
                    <a:pt x="153" y="135"/>
                  </a:lnTo>
                  <a:lnTo>
                    <a:pt x="153" y="133"/>
                  </a:lnTo>
                  <a:lnTo>
                    <a:pt x="151" y="132"/>
                  </a:lnTo>
                  <a:lnTo>
                    <a:pt x="150" y="131"/>
                  </a:lnTo>
                  <a:lnTo>
                    <a:pt x="149" y="130"/>
                  </a:lnTo>
                  <a:lnTo>
                    <a:pt x="148" y="129"/>
                  </a:lnTo>
                  <a:lnTo>
                    <a:pt x="147" y="127"/>
                  </a:lnTo>
                  <a:lnTo>
                    <a:pt x="146" y="127"/>
                  </a:lnTo>
                  <a:lnTo>
                    <a:pt x="144" y="126"/>
                  </a:lnTo>
                  <a:lnTo>
                    <a:pt x="143" y="125"/>
                  </a:lnTo>
                  <a:lnTo>
                    <a:pt x="142" y="124"/>
                  </a:lnTo>
                  <a:lnTo>
                    <a:pt x="139" y="124"/>
                  </a:lnTo>
                  <a:lnTo>
                    <a:pt x="138" y="123"/>
                  </a:lnTo>
                  <a:lnTo>
                    <a:pt x="136" y="123"/>
                  </a:lnTo>
                  <a:lnTo>
                    <a:pt x="135" y="122"/>
                  </a:lnTo>
                  <a:lnTo>
                    <a:pt x="133" y="122"/>
                  </a:lnTo>
                  <a:lnTo>
                    <a:pt x="132" y="122"/>
                  </a:lnTo>
                  <a:lnTo>
                    <a:pt x="130" y="122"/>
                  </a:lnTo>
                  <a:lnTo>
                    <a:pt x="128" y="122"/>
                  </a:lnTo>
                  <a:lnTo>
                    <a:pt x="65" y="1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97" name="Line 134"/>
            <p:cNvSpPr>
              <a:spLocks noChangeShapeType="1"/>
            </p:cNvSpPr>
            <p:nvPr/>
          </p:nvSpPr>
          <p:spPr bwMode="auto">
            <a:xfrm>
              <a:off x="1169" y="2060"/>
              <a:ext cx="0" cy="4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98" name="Line 135"/>
            <p:cNvSpPr>
              <a:spLocks noChangeShapeType="1"/>
            </p:cNvSpPr>
            <p:nvPr/>
          </p:nvSpPr>
          <p:spPr bwMode="auto">
            <a:xfrm flipV="1">
              <a:off x="1169" y="2530"/>
              <a:ext cx="0" cy="3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99" name="Line 136"/>
            <p:cNvSpPr>
              <a:spLocks noChangeShapeType="1"/>
            </p:cNvSpPr>
            <p:nvPr/>
          </p:nvSpPr>
          <p:spPr bwMode="auto">
            <a:xfrm flipV="1">
              <a:off x="1169" y="2530"/>
              <a:ext cx="0" cy="3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600" name="Freeform 137"/>
            <p:cNvSpPr>
              <a:spLocks/>
            </p:cNvSpPr>
            <p:nvPr/>
          </p:nvSpPr>
          <p:spPr bwMode="auto">
            <a:xfrm>
              <a:off x="1156" y="2856"/>
              <a:ext cx="29" cy="30"/>
            </a:xfrm>
            <a:custGeom>
              <a:avLst/>
              <a:gdLst>
                <a:gd name="T0" fmla="*/ 3 w 92"/>
                <a:gd name="T1" fmla="*/ 2 h 92"/>
                <a:gd name="T2" fmla="*/ 3 w 92"/>
                <a:gd name="T3" fmla="*/ 1 h 92"/>
                <a:gd name="T4" fmla="*/ 3 w 92"/>
                <a:gd name="T5" fmla="*/ 1 h 92"/>
                <a:gd name="T6" fmla="*/ 3 w 92"/>
                <a:gd name="T7" fmla="*/ 1 h 92"/>
                <a:gd name="T8" fmla="*/ 3 w 92"/>
                <a:gd name="T9" fmla="*/ 1 h 92"/>
                <a:gd name="T10" fmla="*/ 2 w 92"/>
                <a:gd name="T11" fmla="*/ 0 h 92"/>
                <a:gd name="T12" fmla="*/ 2 w 92"/>
                <a:gd name="T13" fmla="*/ 0 h 92"/>
                <a:gd name="T14" fmla="*/ 2 w 92"/>
                <a:gd name="T15" fmla="*/ 0 h 92"/>
                <a:gd name="T16" fmla="*/ 2 w 92"/>
                <a:gd name="T17" fmla="*/ 0 h 92"/>
                <a:gd name="T18" fmla="*/ 1 w 92"/>
                <a:gd name="T19" fmla="*/ 0 h 92"/>
                <a:gd name="T20" fmla="*/ 1 w 92"/>
                <a:gd name="T21" fmla="*/ 0 h 92"/>
                <a:gd name="T22" fmla="*/ 1 w 92"/>
                <a:gd name="T23" fmla="*/ 0 h 92"/>
                <a:gd name="T24" fmla="*/ 0 w 92"/>
                <a:gd name="T25" fmla="*/ 1 h 92"/>
                <a:gd name="T26" fmla="*/ 0 w 92"/>
                <a:gd name="T27" fmla="*/ 1 h 92"/>
                <a:gd name="T28" fmla="*/ 0 w 92"/>
                <a:gd name="T29" fmla="*/ 1 h 92"/>
                <a:gd name="T30" fmla="*/ 0 w 92"/>
                <a:gd name="T31" fmla="*/ 1 h 92"/>
                <a:gd name="T32" fmla="*/ 0 w 92"/>
                <a:gd name="T33" fmla="*/ 2 h 92"/>
                <a:gd name="T34" fmla="*/ 0 w 92"/>
                <a:gd name="T35" fmla="*/ 2 h 92"/>
                <a:gd name="T36" fmla="*/ 0 w 92"/>
                <a:gd name="T37" fmla="*/ 2 h 92"/>
                <a:gd name="T38" fmla="*/ 0 w 92"/>
                <a:gd name="T39" fmla="*/ 3 h 92"/>
                <a:gd name="T40" fmla="*/ 0 w 92"/>
                <a:gd name="T41" fmla="*/ 3 h 92"/>
                <a:gd name="T42" fmla="*/ 1 w 92"/>
                <a:gd name="T43" fmla="*/ 3 h 92"/>
                <a:gd name="T44" fmla="*/ 1 w 92"/>
                <a:gd name="T45" fmla="*/ 3 h 92"/>
                <a:gd name="T46" fmla="*/ 1 w 92"/>
                <a:gd name="T47" fmla="*/ 3 h 92"/>
                <a:gd name="T48" fmla="*/ 2 w 92"/>
                <a:gd name="T49" fmla="*/ 3 h 92"/>
                <a:gd name="T50" fmla="*/ 2 w 92"/>
                <a:gd name="T51" fmla="*/ 3 h 92"/>
                <a:gd name="T52" fmla="*/ 2 w 92"/>
                <a:gd name="T53" fmla="*/ 3 h 92"/>
                <a:gd name="T54" fmla="*/ 2 w 92"/>
                <a:gd name="T55" fmla="*/ 3 h 92"/>
                <a:gd name="T56" fmla="*/ 3 w 92"/>
                <a:gd name="T57" fmla="*/ 3 h 92"/>
                <a:gd name="T58" fmla="*/ 3 w 92"/>
                <a:gd name="T59" fmla="*/ 3 h 92"/>
                <a:gd name="T60" fmla="*/ 3 w 92"/>
                <a:gd name="T61" fmla="*/ 2 h 92"/>
                <a:gd name="T62" fmla="*/ 3 w 92"/>
                <a:gd name="T63" fmla="*/ 2 h 92"/>
                <a:gd name="T64" fmla="*/ 3 w 92"/>
                <a:gd name="T65" fmla="*/ 2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2" h="92">
                  <a:moveTo>
                    <a:pt x="92" y="46"/>
                  </a:moveTo>
                  <a:lnTo>
                    <a:pt x="91" y="37"/>
                  </a:lnTo>
                  <a:lnTo>
                    <a:pt x="89" y="29"/>
                  </a:lnTo>
                  <a:lnTo>
                    <a:pt x="84" y="20"/>
                  </a:lnTo>
                  <a:lnTo>
                    <a:pt x="79" y="14"/>
                  </a:lnTo>
                  <a:lnTo>
                    <a:pt x="72" y="8"/>
                  </a:lnTo>
                  <a:lnTo>
                    <a:pt x="64" y="3"/>
                  </a:lnTo>
                  <a:lnTo>
                    <a:pt x="56" y="1"/>
                  </a:lnTo>
                  <a:lnTo>
                    <a:pt x="46" y="0"/>
                  </a:lnTo>
                  <a:lnTo>
                    <a:pt x="38" y="1"/>
                  </a:lnTo>
                  <a:lnTo>
                    <a:pt x="29" y="3"/>
                  </a:lnTo>
                  <a:lnTo>
                    <a:pt x="21" y="8"/>
                  </a:lnTo>
                  <a:lnTo>
                    <a:pt x="14" y="14"/>
                  </a:lnTo>
                  <a:lnTo>
                    <a:pt x="8" y="20"/>
                  </a:lnTo>
                  <a:lnTo>
                    <a:pt x="4" y="29"/>
                  </a:lnTo>
                  <a:lnTo>
                    <a:pt x="1" y="37"/>
                  </a:lnTo>
                  <a:lnTo>
                    <a:pt x="0" y="46"/>
                  </a:lnTo>
                  <a:lnTo>
                    <a:pt x="1" y="55"/>
                  </a:lnTo>
                  <a:lnTo>
                    <a:pt x="4" y="64"/>
                  </a:lnTo>
                  <a:lnTo>
                    <a:pt x="8" y="71"/>
                  </a:lnTo>
                  <a:lnTo>
                    <a:pt x="14" y="79"/>
                  </a:lnTo>
                  <a:lnTo>
                    <a:pt x="21" y="84"/>
                  </a:lnTo>
                  <a:lnTo>
                    <a:pt x="29" y="88"/>
                  </a:lnTo>
                  <a:lnTo>
                    <a:pt x="38" y="92"/>
                  </a:lnTo>
                  <a:lnTo>
                    <a:pt x="46" y="92"/>
                  </a:lnTo>
                  <a:lnTo>
                    <a:pt x="56" y="92"/>
                  </a:lnTo>
                  <a:lnTo>
                    <a:pt x="64" y="88"/>
                  </a:lnTo>
                  <a:lnTo>
                    <a:pt x="72" y="84"/>
                  </a:lnTo>
                  <a:lnTo>
                    <a:pt x="79" y="79"/>
                  </a:lnTo>
                  <a:lnTo>
                    <a:pt x="84" y="71"/>
                  </a:lnTo>
                  <a:lnTo>
                    <a:pt x="89" y="64"/>
                  </a:lnTo>
                  <a:lnTo>
                    <a:pt x="91" y="55"/>
                  </a:lnTo>
                  <a:lnTo>
                    <a:pt x="92" y="4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01" name="Freeform 138"/>
            <p:cNvSpPr>
              <a:spLocks/>
            </p:cNvSpPr>
            <p:nvPr/>
          </p:nvSpPr>
          <p:spPr bwMode="auto">
            <a:xfrm>
              <a:off x="1284" y="2751"/>
              <a:ext cx="34" cy="123"/>
            </a:xfrm>
            <a:custGeom>
              <a:avLst/>
              <a:gdLst>
                <a:gd name="T0" fmla="*/ 4 w 101"/>
                <a:gd name="T1" fmla="*/ 0 h 380"/>
                <a:gd name="T2" fmla="*/ 4 w 101"/>
                <a:gd name="T3" fmla="*/ 0 h 380"/>
                <a:gd name="T4" fmla="*/ 3 w 101"/>
                <a:gd name="T5" fmla="*/ 1 h 380"/>
                <a:gd name="T6" fmla="*/ 3 w 101"/>
                <a:gd name="T7" fmla="*/ 1 h 380"/>
                <a:gd name="T8" fmla="*/ 3 w 101"/>
                <a:gd name="T9" fmla="*/ 1 h 380"/>
                <a:gd name="T10" fmla="*/ 3 w 101"/>
                <a:gd name="T11" fmla="*/ 2 h 380"/>
                <a:gd name="T12" fmla="*/ 3 w 101"/>
                <a:gd name="T13" fmla="*/ 2 h 380"/>
                <a:gd name="T14" fmla="*/ 3 w 101"/>
                <a:gd name="T15" fmla="*/ 2 h 380"/>
                <a:gd name="T16" fmla="*/ 2 w 101"/>
                <a:gd name="T17" fmla="*/ 3 h 380"/>
                <a:gd name="T18" fmla="*/ 2 w 101"/>
                <a:gd name="T19" fmla="*/ 3 h 380"/>
                <a:gd name="T20" fmla="*/ 2 w 101"/>
                <a:gd name="T21" fmla="*/ 3 h 380"/>
                <a:gd name="T22" fmla="*/ 2 w 101"/>
                <a:gd name="T23" fmla="*/ 4 h 380"/>
                <a:gd name="T24" fmla="*/ 2 w 101"/>
                <a:gd name="T25" fmla="*/ 4 h 380"/>
                <a:gd name="T26" fmla="*/ 2 w 101"/>
                <a:gd name="T27" fmla="*/ 4 h 380"/>
                <a:gd name="T28" fmla="*/ 2 w 101"/>
                <a:gd name="T29" fmla="*/ 5 h 380"/>
                <a:gd name="T30" fmla="*/ 1 w 101"/>
                <a:gd name="T31" fmla="*/ 5 h 380"/>
                <a:gd name="T32" fmla="*/ 1 w 101"/>
                <a:gd name="T33" fmla="*/ 5 h 380"/>
                <a:gd name="T34" fmla="*/ 1 w 101"/>
                <a:gd name="T35" fmla="*/ 6 h 380"/>
                <a:gd name="T36" fmla="*/ 1 w 101"/>
                <a:gd name="T37" fmla="*/ 6 h 380"/>
                <a:gd name="T38" fmla="*/ 1 w 101"/>
                <a:gd name="T39" fmla="*/ 6 h 380"/>
                <a:gd name="T40" fmla="*/ 1 w 101"/>
                <a:gd name="T41" fmla="*/ 6 h 380"/>
                <a:gd name="T42" fmla="*/ 1 w 101"/>
                <a:gd name="T43" fmla="*/ 7 h 380"/>
                <a:gd name="T44" fmla="*/ 1 w 101"/>
                <a:gd name="T45" fmla="*/ 7 h 380"/>
                <a:gd name="T46" fmla="*/ 1 w 101"/>
                <a:gd name="T47" fmla="*/ 8 h 380"/>
                <a:gd name="T48" fmla="*/ 1 w 101"/>
                <a:gd name="T49" fmla="*/ 8 h 380"/>
                <a:gd name="T50" fmla="*/ 1 w 101"/>
                <a:gd name="T51" fmla="*/ 8 h 380"/>
                <a:gd name="T52" fmla="*/ 0 w 101"/>
                <a:gd name="T53" fmla="*/ 9 h 380"/>
                <a:gd name="T54" fmla="*/ 0 w 101"/>
                <a:gd name="T55" fmla="*/ 9 h 380"/>
                <a:gd name="T56" fmla="*/ 0 w 101"/>
                <a:gd name="T57" fmla="*/ 9 h 380"/>
                <a:gd name="T58" fmla="*/ 0 w 101"/>
                <a:gd name="T59" fmla="*/ 10 h 380"/>
                <a:gd name="T60" fmla="*/ 0 w 101"/>
                <a:gd name="T61" fmla="*/ 10 h 380"/>
                <a:gd name="T62" fmla="*/ 0 w 101"/>
                <a:gd name="T63" fmla="*/ 10 h 380"/>
                <a:gd name="T64" fmla="*/ 0 w 101"/>
                <a:gd name="T65" fmla="*/ 11 h 380"/>
                <a:gd name="T66" fmla="*/ 0 w 101"/>
                <a:gd name="T67" fmla="*/ 11 h 380"/>
                <a:gd name="T68" fmla="*/ 0 w 101"/>
                <a:gd name="T69" fmla="*/ 11 h 380"/>
                <a:gd name="T70" fmla="*/ 0 w 101"/>
                <a:gd name="T71" fmla="*/ 12 h 380"/>
                <a:gd name="T72" fmla="*/ 0 w 101"/>
                <a:gd name="T73" fmla="*/ 12 h 380"/>
                <a:gd name="T74" fmla="*/ 0 w 101"/>
                <a:gd name="T75" fmla="*/ 12 h 380"/>
                <a:gd name="T76" fmla="*/ 0 w 101"/>
                <a:gd name="T77" fmla="*/ 13 h 380"/>
                <a:gd name="T78" fmla="*/ 0 w 101"/>
                <a:gd name="T79" fmla="*/ 13 h 3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1" h="380">
                  <a:moveTo>
                    <a:pt x="101" y="0"/>
                  </a:moveTo>
                  <a:lnTo>
                    <a:pt x="96" y="9"/>
                  </a:lnTo>
                  <a:lnTo>
                    <a:pt x="91" y="19"/>
                  </a:lnTo>
                  <a:lnTo>
                    <a:pt x="87" y="28"/>
                  </a:lnTo>
                  <a:lnTo>
                    <a:pt x="82" y="38"/>
                  </a:lnTo>
                  <a:lnTo>
                    <a:pt x="78" y="47"/>
                  </a:lnTo>
                  <a:lnTo>
                    <a:pt x="73" y="57"/>
                  </a:lnTo>
                  <a:lnTo>
                    <a:pt x="69" y="67"/>
                  </a:lnTo>
                  <a:lnTo>
                    <a:pt x="65" y="76"/>
                  </a:lnTo>
                  <a:lnTo>
                    <a:pt x="61" y="86"/>
                  </a:lnTo>
                  <a:lnTo>
                    <a:pt x="57" y="96"/>
                  </a:lnTo>
                  <a:lnTo>
                    <a:pt x="53" y="106"/>
                  </a:lnTo>
                  <a:lnTo>
                    <a:pt x="50" y="115"/>
                  </a:lnTo>
                  <a:lnTo>
                    <a:pt x="46" y="125"/>
                  </a:lnTo>
                  <a:lnTo>
                    <a:pt x="42" y="136"/>
                  </a:lnTo>
                  <a:lnTo>
                    <a:pt x="39" y="145"/>
                  </a:lnTo>
                  <a:lnTo>
                    <a:pt x="36" y="155"/>
                  </a:lnTo>
                  <a:lnTo>
                    <a:pt x="33" y="166"/>
                  </a:lnTo>
                  <a:lnTo>
                    <a:pt x="31" y="175"/>
                  </a:lnTo>
                  <a:lnTo>
                    <a:pt x="28" y="185"/>
                  </a:lnTo>
                  <a:lnTo>
                    <a:pt x="24" y="195"/>
                  </a:lnTo>
                  <a:lnTo>
                    <a:pt x="22" y="205"/>
                  </a:lnTo>
                  <a:lnTo>
                    <a:pt x="20" y="215"/>
                  </a:lnTo>
                  <a:lnTo>
                    <a:pt x="18" y="225"/>
                  </a:lnTo>
                  <a:lnTo>
                    <a:pt x="16" y="235"/>
                  </a:lnTo>
                  <a:lnTo>
                    <a:pt x="14" y="244"/>
                  </a:lnTo>
                  <a:lnTo>
                    <a:pt x="12" y="255"/>
                  </a:lnTo>
                  <a:lnTo>
                    <a:pt x="9" y="265"/>
                  </a:lnTo>
                  <a:lnTo>
                    <a:pt x="8" y="274"/>
                  </a:lnTo>
                  <a:lnTo>
                    <a:pt x="6" y="284"/>
                  </a:lnTo>
                  <a:lnTo>
                    <a:pt x="5" y="293"/>
                  </a:lnTo>
                  <a:lnTo>
                    <a:pt x="4" y="304"/>
                  </a:lnTo>
                  <a:lnTo>
                    <a:pt x="3" y="314"/>
                  </a:lnTo>
                  <a:lnTo>
                    <a:pt x="2" y="323"/>
                  </a:lnTo>
                  <a:lnTo>
                    <a:pt x="1" y="333"/>
                  </a:lnTo>
                  <a:lnTo>
                    <a:pt x="1" y="342"/>
                  </a:lnTo>
                  <a:lnTo>
                    <a:pt x="0" y="352"/>
                  </a:lnTo>
                  <a:lnTo>
                    <a:pt x="0" y="361"/>
                  </a:lnTo>
                  <a:lnTo>
                    <a:pt x="0" y="371"/>
                  </a:lnTo>
                  <a:lnTo>
                    <a:pt x="0" y="3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602" name="Freeform 139"/>
            <p:cNvSpPr>
              <a:spLocks/>
            </p:cNvSpPr>
            <p:nvPr/>
          </p:nvSpPr>
          <p:spPr bwMode="auto">
            <a:xfrm>
              <a:off x="1370" y="2751"/>
              <a:ext cx="34" cy="123"/>
            </a:xfrm>
            <a:custGeom>
              <a:avLst/>
              <a:gdLst>
                <a:gd name="T0" fmla="*/ 0 w 102"/>
                <a:gd name="T1" fmla="*/ 13 h 380"/>
                <a:gd name="T2" fmla="*/ 0 w 102"/>
                <a:gd name="T3" fmla="*/ 13 h 380"/>
                <a:gd name="T4" fmla="*/ 0 w 102"/>
                <a:gd name="T5" fmla="*/ 12 h 380"/>
                <a:gd name="T6" fmla="*/ 1 w 102"/>
                <a:gd name="T7" fmla="*/ 12 h 380"/>
                <a:gd name="T8" fmla="*/ 1 w 102"/>
                <a:gd name="T9" fmla="*/ 12 h 380"/>
                <a:gd name="T10" fmla="*/ 1 w 102"/>
                <a:gd name="T11" fmla="*/ 11 h 380"/>
                <a:gd name="T12" fmla="*/ 1 w 102"/>
                <a:gd name="T13" fmla="*/ 11 h 380"/>
                <a:gd name="T14" fmla="*/ 1 w 102"/>
                <a:gd name="T15" fmla="*/ 11 h 380"/>
                <a:gd name="T16" fmla="*/ 1 w 102"/>
                <a:gd name="T17" fmla="*/ 10 h 380"/>
                <a:gd name="T18" fmla="*/ 1 w 102"/>
                <a:gd name="T19" fmla="*/ 10 h 380"/>
                <a:gd name="T20" fmla="*/ 2 w 102"/>
                <a:gd name="T21" fmla="*/ 10 h 380"/>
                <a:gd name="T22" fmla="*/ 2 w 102"/>
                <a:gd name="T23" fmla="*/ 9 h 380"/>
                <a:gd name="T24" fmla="*/ 2 w 102"/>
                <a:gd name="T25" fmla="*/ 9 h 380"/>
                <a:gd name="T26" fmla="*/ 2 w 102"/>
                <a:gd name="T27" fmla="*/ 9 h 380"/>
                <a:gd name="T28" fmla="*/ 2 w 102"/>
                <a:gd name="T29" fmla="*/ 8 h 380"/>
                <a:gd name="T30" fmla="*/ 2 w 102"/>
                <a:gd name="T31" fmla="*/ 8 h 380"/>
                <a:gd name="T32" fmla="*/ 2 w 102"/>
                <a:gd name="T33" fmla="*/ 8 h 380"/>
                <a:gd name="T34" fmla="*/ 3 w 102"/>
                <a:gd name="T35" fmla="*/ 7 h 380"/>
                <a:gd name="T36" fmla="*/ 3 w 102"/>
                <a:gd name="T37" fmla="*/ 7 h 380"/>
                <a:gd name="T38" fmla="*/ 3 w 102"/>
                <a:gd name="T39" fmla="*/ 6 h 380"/>
                <a:gd name="T40" fmla="*/ 3 w 102"/>
                <a:gd name="T41" fmla="*/ 6 h 380"/>
                <a:gd name="T42" fmla="*/ 3 w 102"/>
                <a:gd name="T43" fmla="*/ 6 h 380"/>
                <a:gd name="T44" fmla="*/ 3 w 102"/>
                <a:gd name="T45" fmla="*/ 6 h 380"/>
                <a:gd name="T46" fmla="*/ 3 w 102"/>
                <a:gd name="T47" fmla="*/ 5 h 380"/>
                <a:gd name="T48" fmla="*/ 3 w 102"/>
                <a:gd name="T49" fmla="*/ 5 h 380"/>
                <a:gd name="T50" fmla="*/ 3 w 102"/>
                <a:gd name="T51" fmla="*/ 5 h 380"/>
                <a:gd name="T52" fmla="*/ 3 w 102"/>
                <a:gd name="T53" fmla="*/ 4 h 380"/>
                <a:gd name="T54" fmla="*/ 3 w 102"/>
                <a:gd name="T55" fmla="*/ 4 h 380"/>
                <a:gd name="T56" fmla="*/ 3 w 102"/>
                <a:gd name="T57" fmla="*/ 4 h 380"/>
                <a:gd name="T58" fmla="*/ 4 w 102"/>
                <a:gd name="T59" fmla="*/ 3 h 380"/>
                <a:gd name="T60" fmla="*/ 4 w 102"/>
                <a:gd name="T61" fmla="*/ 3 h 380"/>
                <a:gd name="T62" fmla="*/ 4 w 102"/>
                <a:gd name="T63" fmla="*/ 3 h 380"/>
                <a:gd name="T64" fmla="*/ 4 w 102"/>
                <a:gd name="T65" fmla="*/ 2 h 380"/>
                <a:gd name="T66" fmla="*/ 4 w 102"/>
                <a:gd name="T67" fmla="*/ 2 h 380"/>
                <a:gd name="T68" fmla="*/ 4 w 102"/>
                <a:gd name="T69" fmla="*/ 2 h 380"/>
                <a:gd name="T70" fmla="*/ 4 w 102"/>
                <a:gd name="T71" fmla="*/ 1 h 380"/>
                <a:gd name="T72" fmla="*/ 4 w 102"/>
                <a:gd name="T73" fmla="*/ 1 h 380"/>
                <a:gd name="T74" fmla="*/ 4 w 102"/>
                <a:gd name="T75" fmla="*/ 1 h 380"/>
                <a:gd name="T76" fmla="*/ 4 w 102"/>
                <a:gd name="T77" fmla="*/ 0 h 380"/>
                <a:gd name="T78" fmla="*/ 4 w 102"/>
                <a:gd name="T79" fmla="*/ 0 h 3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2" h="380">
                  <a:moveTo>
                    <a:pt x="0" y="380"/>
                  </a:moveTo>
                  <a:lnTo>
                    <a:pt x="5" y="371"/>
                  </a:lnTo>
                  <a:lnTo>
                    <a:pt x="10" y="361"/>
                  </a:lnTo>
                  <a:lnTo>
                    <a:pt x="15" y="352"/>
                  </a:lnTo>
                  <a:lnTo>
                    <a:pt x="19" y="342"/>
                  </a:lnTo>
                  <a:lnTo>
                    <a:pt x="23" y="333"/>
                  </a:lnTo>
                  <a:lnTo>
                    <a:pt x="28" y="323"/>
                  </a:lnTo>
                  <a:lnTo>
                    <a:pt x="32" y="314"/>
                  </a:lnTo>
                  <a:lnTo>
                    <a:pt x="36" y="304"/>
                  </a:lnTo>
                  <a:lnTo>
                    <a:pt x="40" y="293"/>
                  </a:lnTo>
                  <a:lnTo>
                    <a:pt x="44" y="284"/>
                  </a:lnTo>
                  <a:lnTo>
                    <a:pt x="48" y="274"/>
                  </a:lnTo>
                  <a:lnTo>
                    <a:pt x="51" y="265"/>
                  </a:lnTo>
                  <a:lnTo>
                    <a:pt x="55" y="255"/>
                  </a:lnTo>
                  <a:lnTo>
                    <a:pt x="59" y="244"/>
                  </a:lnTo>
                  <a:lnTo>
                    <a:pt x="62" y="235"/>
                  </a:lnTo>
                  <a:lnTo>
                    <a:pt x="65" y="225"/>
                  </a:lnTo>
                  <a:lnTo>
                    <a:pt x="68" y="215"/>
                  </a:lnTo>
                  <a:lnTo>
                    <a:pt x="71" y="205"/>
                  </a:lnTo>
                  <a:lnTo>
                    <a:pt x="73" y="195"/>
                  </a:lnTo>
                  <a:lnTo>
                    <a:pt x="77" y="185"/>
                  </a:lnTo>
                  <a:lnTo>
                    <a:pt x="79" y="175"/>
                  </a:lnTo>
                  <a:lnTo>
                    <a:pt x="81" y="166"/>
                  </a:lnTo>
                  <a:lnTo>
                    <a:pt x="83" y="155"/>
                  </a:lnTo>
                  <a:lnTo>
                    <a:pt x="85" y="145"/>
                  </a:lnTo>
                  <a:lnTo>
                    <a:pt x="87" y="136"/>
                  </a:lnTo>
                  <a:lnTo>
                    <a:pt x="89" y="125"/>
                  </a:lnTo>
                  <a:lnTo>
                    <a:pt x="92" y="115"/>
                  </a:lnTo>
                  <a:lnTo>
                    <a:pt x="93" y="106"/>
                  </a:lnTo>
                  <a:lnTo>
                    <a:pt x="95" y="96"/>
                  </a:lnTo>
                  <a:lnTo>
                    <a:pt x="96" y="86"/>
                  </a:lnTo>
                  <a:lnTo>
                    <a:pt x="97" y="76"/>
                  </a:lnTo>
                  <a:lnTo>
                    <a:pt x="98" y="67"/>
                  </a:lnTo>
                  <a:lnTo>
                    <a:pt x="99" y="57"/>
                  </a:lnTo>
                  <a:lnTo>
                    <a:pt x="100" y="47"/>
                  </a:lnTo>
                  <a:lnTo>
                    <a:pt x="100" y="38"/>
                  </a:lnTo>
                  <a:lnTo>
                    <a:pt x="101" y="28"/>
                  </a:lnTo>
                  <a:lnTo>
                    <a:pt x="101" y="19"/>
                  </a:lnTo>
                  <a:lnTo>
                    <a:pt x="101" y="9"/>
                  </a:lnTo>
                  <a:lnTo>
                    <a:pt x="10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76620" name="Group 140"/>
          <p:cNvGrpSpPr>
            <a:grpSpLocks/>
          </p:cNvGrpSpPr>
          <p:nvPr/>
        </p:nvGrpSpPr>
        <p:grpSpPr bwMode="auto">
          <a:xfrm>
            <a:off x="2916238" y="3886200"/>
            <a:ext cx="2262187" cy="1414463"/>
            <a:chOff x="2198" y="2195"/>
            <a:chExt cx="1425" cy="891"/>
          </a:xfrm>
        </p:grpSpPr>
        <p:sp>
          <p:nvSpPr>
            <p:cNvPr id="22571" name="Line 141"/>
            <p:cNvSpPr>
              <a:spLocks noChangeShapeType="1"/>
            </p:cNvSpPr>
            <p:nvPr/>
          </p:nvSpPr>
          <p:spPr bwMode="auto">
            <a:xfrm>
              <a:off x="2198" y="2681"/>
              <a:ext cx="406" cy="4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72" name="Line 142"/>
            <p:cNvSpPr>
              <a:spLocks noChangeShapeType="1"/>
            </p:cNvSpPr>
            <p:nvPr/>
          </p:nvSpPr>
          <p:spPr bwMode="auto">
            <a:xfrm flipH="1">
              <a:off x="2198" y="2681"/>
              <a:ext cx="1020"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73" name="Line 143"/>
            <p:cNvSpPr>
              <a:spLocks noChangeShapeType="1"/>
            </p:cNvSpPr>
            <p:nvPr/>
          </p:nvSpPr>
          <p:spPr bwMode="auto">
            <a:xfrm>
              <a:off x="3218" y="2681"/>
              <a:ext cx="405" cy="40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74" name="Line 144"/>
            <p:cNvSpPr>
              <a:spLocks noChangeShapeType="1"/>
            </p:cNvSpPr>
            <p:nvPr/>
          </p:nvSpPr>
          <p:spPr bwMode="auto">
            <a:xfrm>
              <a:off x="2604" y="3086"/>
              <a:ext cx="1019"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75" name="Freeform 145"/>
            <p:cNvSpPr>
              <a:spLocks/>
            </p:cNvSpPr>
            <p:nvPr/>
          </p:nvSpPr>
          <p:spPr bwMode="auto">
            <a:xfrm>
              <a:off x="2694" y="2973"/>
              <a:ext cx="4" cy="16"/>
            </a:xfrm>
            <a:custGeom>
              <a:avLst/>
              <a:gdLst>
                <a:gd name="T0" fmla="*/ 0 w 14"/>
                <a:gd name="T1" fmla="*/ 0 h 50"/>
                <a:gd name="T2" fmla="*/ 0 w 14"/>
                <a:gd name="T3" fmla="*/ 0 h 50"/>
                <a:gd name="T4" fmla="*/ 0 w 14"/>
                <a:gd name="T5" fmla="*/ 0 h 50"/>
                <a:gd name="T6" fmla="*/ 0 w 14"/>
                <a:gd name="T7" fmla="*/ 0 h 50"/>
                <a:gd name="T8" fmla="*/ 0 w 14"/>
                <a:gd name="T9" fmla="*/ 0 h 50"/>
                <a:gd name="T10" fmla="*/ 0 w 14"/>
                <a:gd name="T11" fmla="*/ 0 h 50"/>
                <a:gd name="T12" fmla="*/ 0 w 14"/>
                <a:gd name="T13" fmla="*/ 0 h 50"/>
                <a:gd name="T14" fmla="*/ 0 w 14"/>
                <a:gd name="T15" fmla="*/ 0 h 50"/>
                <a:gd name="T16" fmla="*/ 0 w 14"/>
                <a:gd name="T17" fmla="*/ 0 h 50"/>
                <a:gd name="T18" fmla="*/ 0 w 14"/>
                <a:gd name="T19" fmla="*/ 0 h 50"/>
                <a:gd name="T20" fmla="*/ 0 w 14"/>
                <a:gd name="T21" fmla="*/ 1 h 50"/>
                <a:gd name="T22" fmla="*/ 0 w 14"/>
                <a:gd name="T23" fmla="*/ 1 h 50"/>
                <a:gd name="T24" fmla="*/ 0 w 14"/>
                <a:gd name="T25" fmla="*/ 1 h 50"/>
                <a:gd name="T26" fmla="*/ 0 w 14"/>
                <a:gd name="T27" fmla="*/ 1 h 50"/>
                <a:gd name="T28" fmla="*/ 0 w 14"/>
                <a:gd name="T29" fmla="*/ 1 h 50"/>
                <a:gd name="T30" fmla="*/ 0 w 14"/>
                <a:gd name="T31" fmla="*/ 1 h 50"/>
                <a:gd name="T32" fmla="*/ 0 w 14"/>
                <a:gd name="T33" fmla="*/ 1 h 50"/>
                <a:gd name="T34" fmla="*/ 0 w 14"/>
                <a:gd name="T35" fmla="*/ 1 h 50"/>
                <a:gd name="T36" fmla="*/ 0 w 14"/>
                <a:gd name="T37" fmla="*/ 1 h 50"/>
                <a:gd name="T38" fmla="*/ 0 w 14"/>
                <a:gd name="T39" fmla="*/ 1 h 50"/>
                <a:gd name="T40" fmla="*/ 0 w 14"/>
                <a:gd name="T41" fmla="*/ 1 h 50"/>
                <a:gd name="T42" fmla="*/ 0 w 14"/>
                <a:gd name="T43" fmla="*/ 1 h 50"/>
                <a:gd name="T44" fmla="*/ 0 w 14"/>
                <a:gd name="T45" fmla="*/ 1 h 50"/>
                <a:gd name="T46" fmla="*/ 0 w 14"/>
                <a:gd name="T47" fmla="*/ 1 h 50"/>
                <a:gd name="T48" fmla="*/ 0 w 14"/>
                <a:gd name="T49" fmla="*/ 1 h 50"/>
                <a:gd name="T50" fmla="*/ 0 w 14"/>
                <a:gd name="T51" fmla="*/ 2 h 50"/>
                <a:gd name="T52" fmla="*/ 0 w 14"/>
                <a:gd name="T53" fmla="*/ 2 h 50"/>
                <a:gd name="T54" fmla="*/ 0 w 14"/>
                <a:gd name="T55" fmla="*/ 2 h 50"/>
                <a:gd name="T56" fmla="*/ 0 w 14"/>
                <a:gd name="T57" fmla="*/ 2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 h="50">
                  <a:moveTo>
                    <a:pt x="1" y="0"/>
                  </a:moveTo>
                  <a:lnTo>
                    <a:pt x="1" y="2"/>
                  </a:lnTo>
                  <a:lnTo>
                    <a:pt x="1" y="3"/>
                  </a:lnTo>
                  <a:lnTo>
                    <a:pt x="0" y="5"/>
                  </a:lnTo>
                  <a:lnTo>
                    <a:pt x="0" y="6"/>
                  </a:lnTo>
                  <a:lnTo>
                    <a:pt x="0" y="8"/>
                  </a:lnTo>
                  <a:lnTo>
                    <a:pt x="0" y="10"/>
                  </a:lnTo>
                  <a:lnTo>
                    <a:pt x="0" y="11"/>
                  </a:lnTo>
                  <a:lnTo>
                    <a:pt x="0" y="13"/>
                  </a:lnTo>
                  <a:lnTo>
                    <a:pt x="0" y="14"/>
                  </a:lnTo>
                  <a:lnTo>
                    <a:pt x="0" y="17"/>
                  </a:lnTo>
                  <a:lnTo>
                    <a:pt x="0" y="19"/>
                  </a:lnTo>
                  <a:lnTo>
                    <a:pt x="0" y="20"/>
                  </a:lnTo>
                  <a:lnTo>
                    <a:pt x="0" y="22"/>
                  </a:lnTo>
                  <a:lnTo>
                    <a:pt x="0" y="23"/>
                  </a:lnTo>
                  <a:lnTo>
                    <a:pt x="1" y="25"/>
                  </a:lnTo>
                  <a:lnTo>
                    <a:pt x="1" y="27"/>
                  </a:lnTo>
                  <a:lnTo>
                    <a:pt x="1" y="28"/>
                  </a:lnTo>
                  <a:lnTo>
                    <a:pt x="2" y="30"/>
                  </a:lnTo>
                  <a:lnTo>
                    <a:pt x="3" y="31"/>
                  </a:lnTo>
                  <a:lnTo>
                    <a:pt x="3" y="33"/>
                  </a:lnTo>
                  <a:lnTo>
                    <a:pt x="4" y="35"/>
                  </a:lnTo>
                  <a:lnTo>
                    <a:pt x="5" y="36"/>
                  </a:lnTo>
                  <a:lnTo>
                    <a:pt x="6" y="39"/>
                  </a:lnTo>
                  <a:lnTo>
                    <a:pt x="10" y="44"/>
                  </a:lnTo>
                  <a:lnTo>
                    <a:pt x="11" y="46"/>
                  </a:lnTo>
                  <a:lnTo>
                    <a:pt x="12" y="47"/>
                  </a:lnTo>
                  <a:lnTo>
                    <a:pt x="13" y="48"/>
                  </a:lnTo>
                  <a:lnTo>
                    <a:pt x="14"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76" name="Freeform 146"/>
            <p:cNvSpPr>
              <a:spLocks/>
            </p:cNvSpPr>
            <p:nvPr/>
          </p:nvSpPr>
          <p:spPr bwMode="auto">
            <a:xfrm>
              <a:off x="2660" y="2913"/>
              <a:ext cx="47" cy="78"/>
            </a:xfrm>
            <a:custGeom>
              <a:avLst/>
              <a:gdLst>
                <a:gd name="T0" fmla="*/ 4 w 153"/>
                <a:gd name="T1" fmla="*/ 1 h 243"/>
                <a:gd name="T2" fmla="*/ 4 w 153"/>
                <a:gd name="T3" fmla="*/ 1 h 243"/>
                <a:gd name="T4" fmla="*/ 4 w 153"/>
                <a:gd name="T5" fmla="*/ 1 h 243"/>
                <a:gd name="T6" fmla="*/ 4 w 153"/>
                <a:gd name="T7" fmla="*/ 0 h 243"/>
                <a:gd name="T8" fmla="*/ 4 w 153"/>
                <a:gd name="T9" fmla="*/ 0 h 243"/>
                <a:gd name="T10" fmla="*/ 4 w 153"/>
                <a:gd name="T11" fmla="*/ 0 h 243"/>
                <a:gd name="T12" fmla="*/ 4 w 153"/>
                <a:gd name="T13" fmla="*/ 0 h 243"/>
                <a:gd name="T14" fmla="*/ 4 w 153"/>
                <a:gd name="T15" fmla="*/ 0 h 243"/>
                <a:gd name="T16" fmla="*/ 4 w 153"/>
                <a:gd name="T17" fmla="*/ 0 h 243"/>
                <a:gd name="T18" fmla="*/ 3 w 153"/>
                <a:gd name="T19" fmla="*/ 0 h 243"/>
                <a:gd name="T20" fmla="*/ 3 w 153"/>
                <a:gd name="T21" fmla="*/ 0 h 243"/>
                <a:gd name="T22" fmla="*/ 2 w 153"/>
                <a:gd name="T23" fmla="*/ 0 h 243"/>
                <a:gd name="T24" fmla="*/ 2 w 153"/>
                <a:gd name="T25" fmla="*/ 0 h 243"/>
                <a:gd name="T26" fmla="*/ 2 w 153"/>
                <a:gd name="T27" fmla="*/ 0 h 243"/>
                <a:gd name="T28" fmla="*/ 2 w 153"/>
                <a:gd name="T29" fmla="*/ 1 h 243"/>
                <a:gd name="T30" fmla="*/ 2 w 153"/>
                <a:gd name="T31" fmla="*/ 1 h 243"/>
                <a:gd name="T32" fmla="*/ 2 w 153"/>
                <a:gd name="T33" fmla="*/ 1 h 243"/>
                <a:gd name="T34" fmla="*/ 1 w 153"/>
                <a:gd name="T35" fmla="*/ 2 h 243"/>
                <a:gd name="T36" fmla="*/ 1 w 153"/>
                <a:gd name="T37" fmla="*/ 2 h 243"/>
                <a:gd name="T38" fmla="*/ 1 w 153"/>
                <a:gd name="T39" fmla="*/ 2 h 243"/>
                <a:gd name="T40" fmla="*/ 1 w 153"/>
                <a:gd name="T41" fmla="*/ 4 h 243"/>
                <a:gd name="T42" fmla="*/ 0 w 153"/>
                <a:gd name="T43" fmla="*/ 5 h 243"/>
                <a:gd name="T44" fmla="*/ 0 w 153"/>
                <a:gd name="T45" fmla="*/ 6 h 243"/>
                <a:gd name="T46" fmla="*/ 0 w 153"/>
                <a:gd name="T47" fmla="*/ 6 h 243"/>
                <a:gd name="T48" fmla="*/ 0 w 153"/>
                <a:gd name="T49" fmla="*/ 7 h 243"/>
                <a:gd name="T50" fmla="*/ 0 w 153"/>
                <a:gd name="T51" fmla="*/ 7 h 243"/>
                <a:gd name="T52" fmla="*/ 0 w 153"/>
                <a:gd name="T53" fmla="*/ 7 h 243"/>
                <a:gd name="T54" fmla="*/ 0 w 153"/>
                <a:gd name="T55" fmla="*/ 7 h 243"/>
                <a:gd name="T56" fmla="*/ 0 w 153"/>
                <a:gd name="T57" fmla="*/ 8 h 243"/>
                <a:gd name="T58" fmla="*/ 0 w 153"/>
                <a:gd name="T59" fmla="*/ 8 h 243"/>
                <a:gd name="T60" fmla="*/ 1 w 153"/>
                <a:gd name="T61" fmla="*/ 8 h 243"/>
                <a:gd name="T62" fmla="*/ 1 w 153"/>
                <a:gd name="T63" fmla="*/ 8 h 243"/>
                <a:gd name="T64" fmla="*/ 1 w 153"/>
                <a:gd name="T65" fmla="*/ 8 h 243"/>
                <a:gd name="T66" fmla="*/ 1 w 153"/>
                <a:gd name="T67" fmla="*/ 8 h 243"/>
                <a:gd name="T68" fmla="*/ 2 w 153"/>
                <a:gd name="T69" fmla="*/ 8 h 243"/>
                <a:gd name="T70" fmla="*/ 2 w 153"/>
                <a:gd name="T71" fmla="*/ 8 h 243"/>
                <a:gd name="T72" fmla="*/ 2 w 153"/>
                <a:gd name="T73" fmla="*/ 8 h 243"/>
                <a:gd name="T74" fmla="*/ 2 w 153"/>
                <a:gd name="T75" fmla="*/ 8 h 243"/>
                <a:gd name="T76" fmla="*/ 2 w 153"/>
                <a:gd name="T77" fmla="*/ 8 h 243"/>
                <a:gd name="T78" fmla="*/ 2 w 153"/>
                <a:gd name="T79" fmla="*/ 8 h 243"/>
                <a:gd name="T80" fmla="*/ 3 w 153"/>
                <a:gd name="T81" fmla="*/ 7 h 243"/>
                <a:gd name="T82" fmla="*/ 3 w 153"/>
                <a:gd name="T83" fmla="*/ 7 h 243"/>
                <a:gd name="T84" fmla="*/ 3 w 153"/>
                <a:gd name="T85" fmla="*/ 7 h 243"/>
                <a:gd name="T86" fmla="*/ 3 w 153"/>
                <a:gd name="T87" fmla="*/ 7 h 243"/>
                <a:gd name="T88" fmla="*/ 3 w 153"/>
                <a:gd name="T89" fmla="*/ 6 h 243"/>
                <a:gd name="T90" fmla="*/ 3 w 153"/>
                <a:gd name="T91" fmla="*/ 5 h 243"/>
                <a:gd name="T92" fmla="*/ 4 w 153"/>
                <a:gd name="T93" fmla="*/ 4 h 243"/>
                <a:gd name="T94" fmla="*/ 4 w 153"/>
                <a:gd name="T95" fmla="*/ 2 h 243"/>
                <a:gd name="T96" fmla="*/ 4 w 153"/>
                <a:gd name="T97" fmla="*/ 2 h 243"/>
                <a:gd name="T98" fmla="*/ 4 w 153"/>
                <a:gd name="T99" fmla="*/ 1 h 2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53" h="243">
                  <a:moveTo>
                    <a:pt x="153" y="32"/>
                  </a:moveTo>
                  <a:lnTo>
                    <a:pt x="153" y="31"/>
                  </a:lnTo>
                  <a:lnTo>
                    <a:pt x="153" y="30"/>
                  </a:lnTo>
                  <a:lnTo>
                    <a:pt x="153" y="29"/>
                  </a:lnTo>
                  <a:lnTo>
                    <a:pt x="153" y="28"/>
                  </a:lnTo>
                  <a:lnTo>
                    <a:pt x="153" y="26"/>
                  </a:lnTo>
                  <a:lnTo>
                    <a:pt x="153" y="24"/>
                  </a:lnTo>
                  <a:lnTo>
                    <a:pt x="153" y="23"/>
                  </a:lnTo>
                  <a:lnTo>
                    <a:pt x="153" y="22"/>
                  </a:lnTo>
                  <a:lnTo>
                    <a:pt x="153" y="21"/>
                  </a:lnTo>
                  <a:lnTo>
                    <a:pt x="153" y="20"/>
                  </a:lnTo>
                  <a:lnTo>
                    <a:pt x="153" y="19"/>
                  </a:lnTo>
                  <a:lnTo>
                    <a:pt x="152" y="17"/>
                  </a:lnTo>
                  <a:lnTo>
                    <a:pt x="152" y="15"/>
                  </a:lnTo>
                  <a:lnTo>
                    <a:pt x="151" y="12"/>
                  </a:lnTo>
                  <a:lnTo>
                    <a:pt x="150" y="10"/>
                  </a:lnTo>
                  <a:lnTo>
                    <a:pt x="150" y="9"/>
                  </a:lnTo>
                  <a:lnTo>
                    <a:pt x="150" y="8"/>
                  </a:lnTo>
                  <a:lnTo>
                    <a:pt x="149" y="7"/>
                  </a:lnTo>
                  <a:lnTo>
                    <a:pt x="148" y="6"/>
                  </a:lnTo>
                  <a:lnTo>
                    <a:pt x="148" y="5"/>
                  </a:lnTo>
                  <a:lnTo>
                    <a:pt x="147" y="4"/>
                  </a:lnTo>
                  <a:lnTo>
                    <a:pt x="146" y="3"/>
                  </a:lnTo>
                  <a:lnTo>
                    <a:pt x="145" y="2"/>
                  </a:lnTo>
                  <a:lnTo>
                    <a:pt x="144" y="2"/>
                  </a:lnTo>
                  <a:lnTo>
                    <a:pt x="144" y="1"/>
                  </a:lnTo>
                  <a:lnTo>
                    <a:pt x="143" y="1"/>
                  </a:lnTo>
                  <a:lnTo>
                    <a:pt x="142" y="1"/>
                  </a:lnTo>
                  <a:lnTo>
                    <a:pt x="140" y="1"/>
                  </a:lnTo>
                  <a:lnTo>
                    <a:pt x="139" y="0"/>
                  </a:lnTo>
                  <a:lnTo>
                    <a:pt x="138" y="0"/>
                  </a:lnTo>
                  <a:lnTo>
                    <a:pt x="137" y="0"/>
                  </a:lnTo>
                  <a:lnTo>
                    <a:pt x="134" y="0"/>
                  </a:lnTo>
                  <a:lnTo>
                    <a:pt x="132" y="0"/>
                  </a:lnTo>
                  <a:lnTo>
                    <a:pt x="129" y="0"/>
                  </a:lnTo>
                  <a:lnTo>
                    <a:pt x="127" y="0"/>
                  </a:lnTo>
                  <a:lnTo>
                    <a:pt x="121" y="0"/>
                  </a:lnTo>
                  <a:lnTo>
                    <a:pt x="116" y="0"/>
                  </a:lnTo>
                  <a:lnTo>
                    <a:pt x="112" y="0"/>
                  </a:lnTo>
                  <a:lnTo>
                    <a:pt x="106" y="0"/>
                  </a:lnTo>
                  <a:lnTo>
                    <a:pt x="104" y="0"/>
                  </a:lnTo>
                  <a:lnTo>
                    <a:pt x="101" y="1"/>
                  </a:lnTo>
                  <a:lnTo>
                    <a:pt x="99" y="1"/>
                  </a:lnTo>
                  <a:lnTo>
                    <a:pt x="97" y="1"/>
                  </a:lnTo>
                  <a:lnTo>
                    <a:pt x="94" y="1"/>
                  </a:lnTo>
                  <a:lnTo>
                    <a:pt x="91" y="2"/>
                  </a:lnTo>
                  <a:lnTo>
                    <a:pt x="89" y="2"/>
                  </a:lnTo>
                  <a:lnTo>
                    <a:pt x="86" y="3"/>
                  </a:lnTo>
                  <a:lnTo>
                    <a:pt x="84" y="3"/>
                  </a:lnTo>
                  <a:lnTo>
                    <a:pt x="82" y="4"/>
                  </a:lnTo>
                  <a:lnTo>
                    <a:pt x="80" y="5"/>
                  </a:lnTo>
                  <a:lnTo>
                    <a:pt x="77" y="6"/>
                  </a:lnTo>
                  <a:lnTo>
                    <a:pt x="74" y="7"/>
                  </a:lnTo>
                  <a:lnTo>
                    <a:pt x="72" y="8"/>
                  </a:lnTo>
                  <a:lnTo>
                    <a:pt x="70" y="10"/>
                  </a:lnTo>
                  <a:lnTo>
                    <a:pt x="69" y="12"/>
                  </a:lnTo>
                  <a:lnTo>
                    <a:pt x="67" y="14"/>
                  </a:lnTo>
                  <a:lnTo>
                    <a:pt x="65" y="15"/>
                  </a:lnTo>
                  <a:lnTo>
                    <a:pt x="63" y="17"/>
                  </a:lnTo>
                  <a:lnTo>
                    <a:pt x="61" y="18"/>
                  </a:lnTo>
                  <a:lnTo>
                    <a:pt x="57" y="22"/>
                  </a:lnTo>
                  <a:lnTo>
                    <a:pt x="55" y="23"/>
                  </a:lnTo>
                  <a:lnTo>
                    <a:pt x="54" y="25"/>
                  </a:lnTo>
                  <a:lnTo>
                    <a:pt x="52" y="28"/>
                  </a:lnTo>
                  <a:lnTo>
                    <a:pt x="51" y="30"/>
                  </a:lnTo>
                  <a:lnTo>
                    <a:pt x="50" y="31"/>
                  </a:lnTo>
                  <a:lnTo>
                    <a:pt x="49" y="32"/>
                  </a:lnTo>
                  <a:lnTo>
                    <a:pt x="48" y="33"/>
                  </a:lnTo>
                  <a:lnTo>
                    <a:pt x="45" y="38"/>
                  </a:lnTo>
                  <a:lnTo>
                    <a:pt x="43" y="42"/>
                  </a:lnTo>
                  <a:lnTo>
                    <a:pt x="40" y="47"/>
                  </a:lnTo>
                  <a:lnTo>
                    <a:pt x="38" y="49"/>
                  </a:lnTo>
                  <a:lnTo>
                    <a:pt x="37" y="51"/>
                  </a:lnTo>
                  <a:lnTo>
                    <a:pt x="36" y="53"/>
                  </a:lnTo>
                  <a:lnTo>
                    <a:pt x="35" y="55"/>
                  </a:lnTo>
                  <a:lnTo>
                    <a:pt x="34" y="57"/>
                  </a:lnTo>
                  <a:lnTo>
                    <a:pt x="33" y="59"/>
                  </a:lnTo>
                  <a:lnTo>
                    <a:pt x="33" y="63"/>
                  </a:lnTo>
                  <a:lnTo>
                    <a:pt x="32" y="65"/>
                  </a:lnTo>
                  <a:lnTo>
                    <a:pt x="31" y="70"/>
                  </a:lnTo>
                  <a:lnTo>
                    <a:pt x="28" y="80"/>
                  </a:lnTo>
                  <a:lnTo>
                    <a:pt x="25" y="89"/>
                  </a:lnTo>
                  <a:lnTo>
                    <a:pt x="20" y="108"/>
                  </a:lnTo>
                  <a:lnTo>
                    <a:pt x="15" y="128"/>
                  </a:lnTo>
                  <a:lnTo>
                    <a:pt x="12" y="137"/>
                  </a:lnTo>
                  <a:lnTo>
                    <a:pt x="9" y="148"/>
                  </a:lnTo>
                  <a:lnTo>
                    <a:pt x="6" y="157"/>
                  </a:lnTo>
                  <a:lnTo>
                    <a:pt x="5" y="162"/>
                  </a:lnTo>
                  <a:lnTo>
                    <a:pt x="4" y="167"/>
                  </a:lnTo>
                  <a:lnTo>
                    <a:pt x="3" y="171"/>
                  </a:lnTo>
                  <a:lnTo>
                    <a:pt x="2" y="177"/>
                  </a:lnTo>
                  <a:lnTo>
                    <a:pt x="1" y="179"/>
                  </a:lnTo>
                  <a:lnTo>
                    <a:pt x="1" y="182"/>
                  </a:lnTo>
                  <a:lnTo>
                    <a:pt x="0" y="184"/>
                  </a:lnTo>
                  <a:lnTo>
                    <a:pt x="0" y="186"/>
                  </a:lnTo>
                  <a:lnTo>
                    <a:pt x="0" y="189"/>
                  </a:lnTo>
                  <a:lnTo>
                    <a:pt x="0" y="192"/>
                  </a:lnTo>
                  <a:lnTo>
                    <a:pt x="0" y="194"/>
                  </a:lnTo>
                  <a:lnTo>
                    <a:pt x="0" y="197"/>
                  </a:lnTo>
                  <a:lnTo>
                    <a:pt x="0" y="199"/>
                  </a:lnTo>
                  <a:lnTo>
                    <a:pt x="0" y="202"/>
                  </a:lnTo>
                  <a:lnTo>
                    <a:pt x="0" y="204"/>
                  </a:lnTo>
                  <a:lnTo>
                    <a:pt x="0" y="206"/>
                  </a:lnTo>
                  <a:lnTo>
                    <a:pt x="1" y="210"/>
                  </a:lnTo>
                  <a:lnTo>
                    <a:pt x="1" y="212"/>
                  </a:lnTo>
                  <a:lnTo>
                    <a:pt x="2" y="214"/>
                  </a:lnTo>
                  <a:lnTo>
                    <a:pt x="3" y="216"/>
                  </a:lnTo>
                  <a:lnTo>
                    <a:pt x="4" y="219"/>
                  </a:lnTo>
                  <a:lnTo>
                    <a:pt x="4" y="221"/>
                  </a:lnTo>
                  <a:lnTo>
                    <a:pt x="5" y="223"/>
                  </a:lnTo>
                  <a:lnTo>
                    <a:pt x="7" y="226"/>
                  </a:lnTo>
                  <a:lnTo>
                    <a:pt x="7" y="227"/>
                  </a:lnTo>
                  <a:lnTo>
                    <a:pt x="8" y="228"/>
                  </a:lnTo>
                  <a:lnTo>
                    <a:pt x="8" y="229"/>
                  </a:lnTo>
                  <a:lnTo>
                    <a:pt x="9" y="230"/>
                  </a:lnTo>
                  <a:lnTo>
                    <a:pt x="11" y="231"/>
                  </a:lnTo>
                  <a:lnTo>
                    <a:pt x="11" y="232"/>
                  </a:lnTo>
                  <a:lnTo>
                    <a:pt x="12" y="233"/>
                  </a:lnTo>
                  <a:lnTo>
                    <a:pt x="13" y="234"/>
                  </a:lnTo>
                  <a:lnTo>
                    <a:pt x="14" y="235"/>
                  </a:lnTo>
                  <a:lnTo>
                    <a:pt x="15" y="235"/>
                  </a:lnTo>
                  <a:lnTo>
                    <a:pt x="16" y="236"/>
                  </a:lnTo>
                  <a:lnTo>
                    <a:pt x="17" y="237"/>
                  </a:lnTo>
                  <a:lnTo>
                    <a:pt x="18" y="237"/>
                  </a:lnTo>
                  <a:lnTo>
                    <a:pt x="19" y="238"/>
                  </a:lnTo>
                  <a:lnTo>
                    <a:pt x="20" y="239"/>
                  </a:lnTo>
                  <a:lnTo>
                    <a:pt x="21" y="239"/>
                  </a:lnTo>
                  <a:lnTo>
                    <a:pt x="22" y="239"/>
                  </a:lnTo>
                  <a:lnTo>
                    <a:pt x="23" y="240"/>
                  </a:lnTo>
                  <a:lnTo>
                    <a:pt x="24" y="240"/>
                  </a:lnTo>
                  <a:lnTo>
                    <a:pt x="25" y="240"/>
                  </a:lnTo>
                  <a:lnTo>
                    <a:pt x="28" y="242"/>
                  </a:lnTo>
                  <a:lnTo>
                    <a:pt x="29" y="242"/>
                  </a:lnTo>
                  <a:lnTo>
                    <a:pt x="31" y="242"/>
                  </a:lnTo>
                  <a:lnTo>
                    <a:pt x="33" y="242"/>
                  </a:lnTo>
                  <a:lnTo>
                    <a:pt x="36" y="243"/>
                  </a:lnTo>
                  <a:lnTo>
                    <a:pt x="38" y="243"/>
                  </a:lnTo>
                  <a:lnTo>
                    <a:pt x="41" y="243"/>
                  </a:lnTo>
                  <a:lnTo>
                    <a:pt x="51" y="242"/>
                  </a:lnTo>
                  <a:lnTo>
                    <a:pt x="53" y="242"/>
                  </a:lnTo>
                  <a:lnTo>
                    <a:pt x="56" y="242"/>
                  </a:lnTo>
                  <a:lnTo>
                    <a:pt x="62" y="243"/>
                  </a:lnTo>
                  <a:lnTo>
                    <a:pt x="64" y="243"/>
                  </a:lnTo>
                  <a:lnTo>
                    <a:pt x="66" y="243"/>
                  </a:lnTo>
                  <a:lnTo>
                    <a:pt x="67" y="243"/>
                  </a:lnTo>
                  <a:lnTo>
                    <a:pt x="69" y="243"/>
                  </a:lnTo>
                  <a:lnTo>
                    <a:pt x="70" y="243"/>
                  </a:lnTo>
                  <a:lnTo>
                    <a:pt x="71" y="242"/>
                  </a:lnTo>
                  <a:lnTo>
                    <a:pt x="72" y="242"/>
                  </a:lnTo>
                  <a:lnTo>
                    <a:pt x="73" y="242"/>
                  </a:lnTo>
                  <a:lnTo>
                    <a:pt x="74" y="240"/>
                  </a:lnTo>
                  <a:lnTo>
                    <a:pt x="76" y="240"/>
                  </a:lnTo>
                  <a:lnTo>
                    <a:pt x="77" y="239"/>
                  </a:lnTo>
                  <a:lnTo>
                    <a:pt x="79" y="239"/>
                  </a:lnTo>
                  <a:lnTo>
                    <a:pt x="80" y="238"/>
                  </a:lnTo>
                  <a:lnTo>
                    <a:pt x="81" y="238"/>
                  </a:lnTo>
                  <a:lnTo>
                    <a:pt x="83" y="236"/>
                  </a:lnTo>
                  <a:lnTo>
                    <a:pt x="85" y="235"/>
                  </a:lnTo>
                  <a:lnTo>
                    <a:pt x="86" y="233"/>
                  </a:lnTo>
                  <a:lnTo>
                    <a:pt x="88" y="232"/>
                  </a:lnTo>
                  <a:lnTo>
                    <a:pt x="90" y="230"/>
                  </a:lnTo>
                  <a:lnTo>
                    <a:pt x="93" y="229"/>
                  </a:lnTo>
                  <a:lnTo>
                    <a:pt x="94" y="227"/>
                  </a:lnTo>
                  <a:lnTo>
                    <a:pt x="96" y="225"/>
                  </a:lnTo>
                  <a:lnTo>
                    <a:pt x="97" y="222"/>
                  </a:lnTo>
                  <a:lnTo>
                    <a:pt x="99" y="220"/>
                  </a:lnTo>
                  <a:lnTo>
                    <a:pt x="100" y="218"/>
                  </a:lnTo>
                  <a:lnTo>
                    <a:pt x="101" y="216"/>
                  </a:lnTo>
                  <a:lnTo>
                    <a:pt x="102" y="214"/>
                  </a:lnTo>
                  <a:lnTo>
                    <a:pt x="103" y="212"/>
                  </a:lnTo>
                  <a:lnTo>
                    <a:pt x="104" y="210"/>
                  </a:lnTo>
                  <a:lnTo>
                    <a:pt x="105" y="207"/>
                  </a:lnTo>
                  <a:lnTo>
                    <a:pt x="106" y="204"/>
                  </a:lnTo>
                  <a:lnTo>
                    <a:pt x="107" y="202"/>
                  </a:lnTo>
                  <a:lnTo>
                    <a:pt x="109" y="200"/>
                  </a:lnTo>
                  <a:lnTo>
                    <a:pt x="110" y="198"/>
                  </a:lnTo>
                  <a:lnTo>
                    <a:pt x="110" y="196"/>
                  </a:lnTo>
                  <a:lnTo>
                    <a:pt x="111" y="193"/>
                  </a:lnTo>
                  <a:lnTo>
                    <a:pt x="112" y="188"/>
                  </a:lnTo>
                  <a:lnTo>
                    <a:pt x="114" y="183"/>
                  </a:lnTo>
                  <a:lnTo>
                    <a:pt x="115" y="179"/>
                  </a:lnTo>
                  <a:lnTo>
                    <a:pt x="117" y="168"/>
                  </a:lnTo>
                  <a:lnTo>
                    <a:pt x="119" y="158"/>
                  </a:lnTo>
                  <a:lnTo>
                    <a:pt x="121" y="149"/>
                  </a:lnTo>
                  <a:lnTo>
                    <a:pt x="124" y="139"/>
                  </a:lnTo>
                  <a:lnTo>
                    <a:pt x="127" y="130"/>
                  </a:lnTo>
                  <a:lnTo>
                    <a:pt x="129" y="119"/>
                  </a:lnTo>
                  <a:lnTo>
                    <a:pt x="132" y="110"/>
                  </a:lnTo>
                  <a:lnTo>
                    <a:pt x="134" y="100"/>
                  </a:lnTo>
                  <a:lnTo>
                    <a:pt x="137" y="90"/>
                  </a:lnTo>
                  <a:lnTo>
                    <a:pt x="139" y="81"/>
                  </a:lnTo>
                  <a:lnTo>
                    <a:pt x="143" y="71"/>
                  </a:lnTo>
                  <a:lnTo>
                    <a:pt x="146" y="62"/>
                  </a:lnTo>
                  <a:lnTo>
                    <a:pt x="147" y="56"/>
                  </a:lnTo>
                  <a:lnTo>
                    <a:pt x="148" y="52"/>
                  </a:lnTo>
                  <a:lnTo>
                    <a:pt x="149" y="47"/>
                  </a:lnTo>
                  <a:lnTo>
                    <a:pt x="150" y="41"/>
                  </a:lnTo>
                  <a:lnTo>
                    <a:pt x="151" y="37"/>
                  </a:lnTo>
                  <a:lnTo>
                    <a:pt x="152" y="34"/>
                  </a:lnTo>
                  <a:lnTo>
                    <a:pt x="152"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77" name="Freeform 147"/>
            <p:cNvSpPr>
              <a:spLocks/>
            </p:cNvSpPr>
            <p:nvPr/>
          </p:nvSpPr>
          <p:spPr bwMode="auto">
            <a:xfrm>
              <a:off x="2491" y="2361"/>
              <a:ext cx="68" cy="133"/>
            </a:xfrm>
            <a:custGeom>
              <a:avLst/>
              <a:gdLst>
                <a:gd name="T0" fmla="*/ 0 w 208"/>
                <a:gd name="T1" fmla="*/ 14 h 414"/>
                <a:gd name="T2" fmla="*/ 7 w 208"/>
                <a:gd name="T3" fmla="*/ 0 h 414"/>
                <a:gd name="T4" fmla="*/ 7 w 208"/>
                <a:gd name="T5" fmla="*/ 14 h 414"/>
                <a:gd name="T6" fmla="*/ 0 60000 65536"/>
                <a:gd name="T7" fmla="*/ 0 60000 65536"/>
                <a:gd name="T8" fmla="*/ 0 60000 65536"/>
              </a:gdLst>
              <a:ahLst/>
              <a:cxnLst>
                <a:cxn ang="T6">
                  <a:pos x="T0" y="T1"/>
                </a:cxn>
                <a:cxn ang="T7">
                  <a:pos x="T2" y="T3"/>
                </a:cxn>
                <a:cxn ang="T8">
                  <a:pos x="T4" y="T5"/>
                </a:cxn>
              </a:cxnLst>
              <a:rect l="0" t="0" r="r" b="b"/>
              <a:pathLst>
                <a:path w="208" h="414">
                  <a:moveTo>
                    <a:pt x="0" y="414"/>
                  </a:moveTo>
                  <a:lnTo>
                    <a:pt x="208" y="0"/>
                  </a:lnTo>
                  <a:lnTo>
                    <a:pt x="194" y="4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78" name="Line 148"/>
            <p:cNvSpPr>
              <a:spLocks noChangeShapeType="1"/>
            </p:cNvSpPr>
            <p:nvPr/>
          </p:nvSpPr>
          <p:spPr bwMode="auto">
            <a:xfrm flipH="1">
              <a:off x="2511" y="2458"/>
              <a:ext cx="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79" name="Freeform 149"/>
            <p:cNvSpPr>
              <a:spLocks/>
            </p:cNvSpPr>
            <p:nvPr/>
          </p:nvSpPr>
          <p:spPr bwMode="auto">
            <a:xfrm>
              <a:off x="3207" y="2253"/>
              <a:ext cx="63" cy="74"/>
            </a:xfrm>
            <a:custGeom>
              <a:avLst/>
              <a:gdLst>
                <a:gd name="T0" fmla="*/ 0 w 199"/>
                <a:gd name="T1" fmla="*/ 8 h 231"/>
                <a:gd name="T2" fmla="*/ 3 w 199"/>
                <a:gd name="T3" fmla="*/ 8 h 231"/>
                <a:gd name="T4" fmla="*/ 3 w 199"/>
                <a:gd name="T5" fmla="*/ 8 h 231"/>
                <a:gd name="T6" fmla="*/ 3 w 199"/>
                <a:gd name="T7" fmla="*/ 7 h 231"/>
                <a:gd name="T8" fmla="*/ 3 w 199"/>
                <a:gd name="T9" fmla="*/ 7 h 231"/>
                <a:gd name="T10" fmla="*/ 3 w 199"/>
                <a:gd name="T11" fmla="*/ 7 h 231"/>
                <a:gd name="T12" fmla="*/ 3 w 199"/>
                <a:gd name="T13" fmla="*/ 7 h 231"/>
                <a:gd name="T14" fmla="*/ 4 w 199"/>
                <a:gd name="T15" fmla="*/ 7 h 231"/>
                <a:gd name="T16" fmla="*/ 4 w 199"/>
                <a:gd name="T17" fmla="*/ 7 h 231"/>
                <a:gd name="T18" fmla="*/ 4 w 199"/>
                <a:gd name="T19" fmla="*/ 7 h 231"/>
                <a:gd name="T20" fmla="*/ 4 w 199"/>
                <a:gd name="T21" fmla="*/ 7 h 231"/>
                <a:gd name="T22" fmla="*/ 5 w 199"/>
                <a:gd name="T23" fmla="*/ 6 h 231"/>
                <a:gd name="T24" fmla="*/ 5 w 199"/>
                <a:gd name="T25" fmla="*/ 6 h 231"/>
                <a:gd name="T26" fmla="*/ 5 w 199"/>
                <a:gd name="T27" fmla="*/ 6 h 231"/>
                <a:gd name="T28" fmla="*/ 5 w 199"/>
                <a:gd name="T29" fmla="*/ 6 h 231"/>
                <a:gd name="T30" fmla="*/ 5 w 199"/>
                <a:gd name="T31" fmla="*/ 5 h 231"/>
                <a:gd name="T32" fmla="*/ 5 w 199"/>
                <a:gd name="T33" fmla="*/ 5 h 231"/>
                <a:gd name="T34" fmla="*/ 6 w 199"/>
                <a:gd name="T35" fmla="*/ 5 h 231"/>
                <a:gd name="T36" fmla="*/ 6 w 199"/>
                <a:gd name="T37" fmla="*/ 5 h 231"/>
                <a:gd name="T38" fmla="*/ 6 w 199"/>
                <a:gd name="T39" fmla="*/ 4 h 231"/>
                <a:gd name="T40" fmla="*/ 6 w 199"/>
                <a:gd name="T41" fmla="*/ 4 h 231"/>
                <a:gd name="T42" fmla="*/ 6 w 199"/>
                <a:gd name="T43" fmla="*/ 4 h 231"/>
                <a:gd name="T44" fmla="*/ 6 w 199"/>
                <a:gd name="T45" fmla="*/ 4 h 231"/>
                <a:gd name="T46" fmla="*/ 6 w 199"/>
                <a:gd name="T47" fmla="*/ 3 h 231"/>
                <a:gd name="T48" fmla="*/ 6 w 199"/>
                <a:gd name="T49" fmla="*/ 3 h 231"/>
                <a:gd name="T50" fmla="*/ 6 w 199"/>
                <a:gd name="T51" fmla="*/ 3 h 231"/>
                <a:gd name="T52" fmla="*/ 6 w 199"/>
                <a:gd name="T53" fmla="*/ 2 h 231"/>
                <a:gd name="T54" fmla="*/ 6 w 199"/>
                <a:gd name="T55" fmla="*/ 2 h 231"/>
                <a:gd name="T56" fmla="*/ 6 w 199"/>
                <a:gd name="T57" fmla="*/ 2 h 231"/>
                <a:gd name="T58" fmla="*/ 6 w 199"/>
                <a:gd name="T59" fmla="*/ 2 h 231"/>
                <a:gd name="T60" fmla="*/ 6 w 199"/>
                <a:gd name="T61" fmla="*/ 1 h 231"/>
                <a:gd name="T62" fmla="*/ 6 w 199"/>
                <a:gd name="T63" fmla="*/ 1 h 231"/>
                <a:gd name="T64" fmla="*/ 6 w 199"/>
                <a:gd name="T65" fmla="*/ 1 h 231"/>
                <a:gd name="T66" fmla="*/ 6 w 199"/>
                <a:gd name="T67" fmla="*/ 1 h 231"/>
                <a:gd name="T68" fmla="*/ 6 w 199"/>
                <a:gd name="T69" fmla="*/ 1 h 231"/>
                <a:gd name="T70" fmla="*/ 6 w 199"/>
                <a:gd name="T71" fmla="*/ 0 h 231"/>
                <a:gd name="T72" fmla="*/ 5 w 199"/>
                <a:gd name="T73" fmla="*/ 0 h 231"/>
                <a:gd name="T74" fmla="*/ 5 w 199"/>
                <a:gd name="T75" fmla="*/ 0 h 231"/>
                <a:gd name="T76" fmla="*/ 5 w 199"/>
                <a:gd name="T77" fmla="*/ 0 h 231"/>
                <a:gd name="T78" fmla="*/ 5 w 199"/>
                <a:gd name="T79" fmla="*/ 0 h 231"/>
                <a:gd name="T80" fmla="*/ 5 w 199"/>
                <a:gd name="T81" fmla="*/ 0 h 231"/>
                <a:gd name="T82" fmla="*/ 4 w 199"/>
                <a:gd name="T83" fmla="*/ 0 h 231"/>
                <a:gd name="T84" fmla="*/ 2 w 199"/>
                <a:gd name="T85" fmla="*/ 0 h 2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99" h="231">
                  <a:moveTo>
                    <a:pt x="0" y="231"/>
                  </a:moveTo>
                  <a:lnTo>
                    <a:pt x="81" y="231"/>
                  </a:lnTo>
                  <a:lnTo>
                    <a:pt x="88" y="230"/>
                  </a:lnTo>
                  <a:lnTo>
                    <a:pt x="94" y="229"/>
                  </a:lnTo>
                  <a:lnTo>
                    <a:pt x="101" y="228"/>
                  </a:lnTo>
                  <a:lnTo>
                    <a:pt x="108" y="225"/>
                  </a:lnTo>
                  <a:lnTo>
                    <a:pt x="114" y="222"/>
                  </a:lnTo>
                  <a:lnTo>
                    <a:pt x="121" y="219"/>
                  </a:lnTo>
                  <a:lnTo>
                    <a:pt x="128" y="214"/>
                  </a:lnTo>
                  <a:lnTo>
                    <a:pt x="135" y="209"/>
                  </a:lnTo>
                  <a:lnTo>
                    <a:pt x="141" y="204"/>
                  </a:lnTo>
                  <a:lnTo>
                    <a:pt x="147" y="197"/>
                  </a:lnTo>
                  <a:lnTo>
                    <a:pt x="154" y="191"/>
                  </a:lnTo>
                  <a:lnTo>
                    <a:pt x="159" y="184"/>
                  </a:lnTo>
                  <a:lnTo>
                    <a:pt x="164" y="176"/>
                  </a:lnTo>
                  <a:lnTo>
                    <a:pt x="170" y="169"/>
                  </a:lnTo>
                  <a:lnTo>
                    <a:pt x="175" y="160"/>
                  </a:lnTo>
                  <a:lnTo>
                    <a:pt x="179" y="152"/>
                  </a:lnTo>
                  <a:lnTo>
                    <a:pt x="184" y="143"/>
                  </a:lnTo>
                  <a:lnTo>
                    <a:pt x="187" y="134"/>
                  </a:lnTo>
                  <a:lnTo>
                    <a:pt x="190" y="125"/>
                  </a:lnTo>
                  <a:lnTo>
                    <a:pt x="193" y="116"/>
                  </a:lnTo>
                  <a:lnTo>
                    <a:pt x="195" y="107"/>
                  </a:lnTo>
                  <a:lnTo>
                    <a:pt x="196" y="98"/>
                  </a:lnTo>
                  <a:lnTo>
                    <a:pt x="197" y="89"/>
                  </a:lnTo>
                  <a:lnTo>
                    <a:pt x="199" y="80"/>
                  </a:lnTo>
                  <a:lnTo>
                    <a:pt x="199" y="72"/>
                  </a:lnTo>
                  <a:lnTo>
                    <a:pt x="197" y="63"/>
                  </a:lnTo>
                  <a:lnTo>
                    <a:pt x="196" y="56"/>
                  </a:lnTo>
                  <a:lnTo>
                    <a:pt x="195" y="48"/>
                  </a:lnTo>
                  <a:lnTo>
                    <a:pt x="193" y="41"/>
                  </a:lnTo>
                  <a:lnTo>
                    <a:pt x="191" y="34"/>
                  </a:lnTo>
                  <a:lnTo>
                    <a:pt x="188" y="28"/>
                  </a:lnTo>
                  <a:lnTo>
                    <a:pt x="185" y="23"/>
                  </a:lnTo>
                  <a:lnTo>
                    <a:pt x="180" y="17"/>
                  </a:lnTo>
                  <a:lnTo>
                    <a:pt x="176" y="13"/>
                  </a:lnTo>
                  <a:lnTo>
                    <a:pt x="172" y="10"/>
                  </a:lnTo>
                  <a:lnTo>
                    <a:pt x="167" y="7"/>
                  </a:lnTo>
                  <a:lnTo>
                    <a:pt x="161" y="4"/>
                  </a:lnTo>
                  <a:lnTo>
                    <a:pt x="155" y="3"/>
                  </a:lnTo>
                  <a:lnTo>
                    <a:pt x="150" y="1"/>
                  </a:lnTo>
                  <a:lnTo>
                    <a:pt x="143" y="0"/>
                  </a:lnTo>
                  <a:lnTo>
                    <a:pt x="6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80" name="Freeform 150"/>
            <p:cNvSpPr>
              <a:spLocks/>
            </p:cNvSpPr>
            <p:nvPr/>
          </p:nvSpPr>
          <p:spPr bwMode="auto">
            <a:xfrm>
              <a:off x="3207" y="2195"/>
              <a:ext cx="74" cy="132"/>
            </a:xfrm>
            <a:custGeom>
              <a:avLst/>
              <a:gdLst>
                <a:gd name="T0" fmla="*/ 4 w 237"/>
                <a:gd name="T1" fmla="*/ 6 h 414"/>
                <a:gd name="T2" fmla="*/ 5 w 237"/>
                <a:gd name="T3" fmla="*/ 6 h 414"/>
                <a:gd name="T4" fmla="*/ 5 w 237"/>
                <a:gd name="T5" fmla="*/ 6 h 414"/>
                <a:gd name="T6" fmla="*/ 5 w 237"/>
                <a:gd name="T7" fmla="*/ 6 h 414"/>
                <a:gd name="T8" fmla="*/ 5 w 237"/>
                <a:gd name="T9" fmla="*/ 6 h 414"/>
                <a:gd name="T10" fmla="*/ 5 w 237"/>
                <a:gd name="T11" fmla="*/ 6 h 414"/>
                <a:gd name="T12" fmla="*/ 5 w 237"/>
                <a:gd name="T13" fmla="*/ 5 h 414"/>
                <a:gd name="T14" fmla="*/ 6 w 237"/>
                <a:gd name="T15" fmla="*/ 5 h 414"/>
                <a:gd name="T16" fmla="*/ 6 w 237"/>
                <a:gd name="T17" fmla="*/ 5 h 414"/>
                <a:gd name="T18" fmla="*/ 6 w 237"/>
                <a:gd name="T19" fmla="*/ 5 h 414"/>
                <a:gd name="T20" fmla="*/ 6 w 237"/>
                <a:gd name="T21" fmla="*/ 5 h 414"/>
                <a:gd name="T22" fmla="*/ 6 w 237"/>
                <a:gd name="T23" fmla="*/ 4 h 414"/>
                <a:gd name="T24" fmla="*/ 7 w 237"/>
                <a:gd name="T25" fmla="*/ 4 h 414"/>
                <a:gd name="T26" fmla="*/ 7 w 237"/>
                <a:gd name="T27" fmla="*/ 4 h 414"/>
                <a:gd name="T28" fmla="*/ 7 w 237"/>
                <a:gd name="T29" fmla="*/ 4 h 414"/>
                <a:gd name="T30" fmla="*/ 7 w 237"/>
                <a:gd name="T31" fmla="*/ 4 h 414"/>
                <a:gd name="T32" fmla="*/ 7 w 237"/>
                <a:gd name="T33" fmla="*/ 3 h 414"/>
                <a:gd name="T34" fmla="*/ 7 w 237"/>
                <a:gd name="T35" fmla="*/ 3 h 414"/>
                <a:gd name="T36" fmla="*/ 7 w 237"/>
                <a:gd name="T37" fmla="*/ 3 h 414"/>
                <a:gd name="T38" fmla="*/ 7 w 237"/>
                <a:gd name="T39" fmla="*/ 3 h 414"/>
                <a:gd name="T40" fmla="*/ 7 w 237"/>
                <a:gd name="T41" fmla="*/ 2 h 414"/>
                <a:gd name="T42" fmla="*/ 7 w 237"/>
                <a:gd name="T43" fmla="*/ 2 h 414"/>
                <a:gd name="T44" fmla="*/ 7 w 237"/>
                <a:gd name="T45" fmla="*/ 2 h 414"/>
                <a:gd name="T46" fmla="*/ 7 w 237"/>
                <a:gd name="T47" fmla="*/ 1 h 414"/>
                <a:gd name="T48" fmla="*/ 7 w 237"/>
                <a:gd name="T49" fmla="*/ 1 h 414"/>
                <a:gd name="T50" fmla="*/ 7 w 237"/>
                <a:gd name="T51" fmla="*/ 1 h 414"/>
                <a:gd name="T52" fmla="*/ 7 w 237"/>
                <a:gd name="T53" fmla="*/ 1 h 414"/>
                <a:gd name="T54" fmla="*/ 7 w 237"/>
                <a:gd name="T55" fmla="*/ 1 h 414"/>
                <a:gd name="T56" fmla="*/ 7 w 237"/>
                <a:gd name="T57" fmla="*/ 0 h 414"/>
                <a:gd name="T58" fmla="*/ 7 w 237"/>
                <a:gd name="T59" fmla="*/ 0 h 414"/>
                <a:gd name="T60" fmla="*/ 7 w 237"/>
                <a:gd name="T61" fmla="*/ 0 h 414"/>
                <a:gd name="T62" fmla="*/ 6 w 237"/>
                <a:gd name="T63" fmla="*/ 0 h 414"/>
                <a:gd name="T64" fmla="*/ 6 w 237"/>
                <a:gd name="T65" fmla="*/ 0 h 414"/>
                <a:gd name="T66" fmla="*/ 6 w 237"/>
                <a:gd name="T67" fmla="*/ 0 h 414"/>
                <a:gd name="T68" fmla="*/ 6 w 237"/>
                <a:gd name="T69" fmla="*/ 0 h 414"/>
                <a:gd name="T70" fmla="*/ 3 w 237"/>
                <a:gd name="T71" fmla="*/ 0 h 414"/>
                <a:gd name="T72" fmla="*/ 0 w 237"/>
                <a:gd name="T73" fmla="*/ 13 h 4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37" h="414">
                  <a:moveTo>
                    <a:pt x="143" y="183"/>
                  </a:moveTo>
                  <a:lnTo>
                    <a:pt x="150" y="183"/>
                  </a:lnTo>
                  <a:lnTo>
                    <a:pt x="155" y="182"/>
                  </a:lnTo>
                  <a:lnTo>
                    <a:pt x="161" y="180"/>
                  </a:lnTo>
                  <a:lnTo>
                    <a:pt x="168" y="178"/>
                  </a:lnTo>
                  <a:lnTo>
                    <a:pt x="174" y="174"/>
                  </a:lnTo>
                  <a:lnTo>
                    <a:pt x="180" y="170"/>
                  </a:lnTo>
                  <a:lnTo>
                    <a:pt x="187" y="165"/>
                  </a:lnTo>
                  <a:lnTo>
                    <a:pt x="193" y="160"/>
                  </a:lnTo>
                  <a:lnTo>
                    <a:pt x="199" y="154"/>
                  </a:lnTo>
                  <a:lnTo>
                    <a:pt x="204" y="147"/>
                  </a:lnTo>
                  <a:lnTo>
                    <a:pt x="209" y="140"/>
                  </a:lnTo>
                  <a:lnTo>
                    <a:pt x="215" y="133"/>
                  </a:lnTo>
                  <a:lnTo>
                    <a:pt x="219" y="125"/>
                  </a:lnTo>
                  <a:lnTo>
                    <a:pt x="223" y="117"/>
                  </a:lnTo>
                  <a:lnTo>
                    <a:pt x="226" y="109"/>
                  </a:lnTo>
                  <a:lnTo>
                    <a:pt x="229" y="100"/>
                  </a:lnTo>
                  <a:lnTo>
                    <a:pt x="232" y="92"/>
                  </a:lnTo>
                  <a:lnTo>
                    <a:pt x="234" y="83"/>
                  </a:lnTo>
                  <a:lnTo>
                    <a:pt x="236" y="75"/>
                  </a:lnTo>
                  <a:lnTo>
                    <a:pt x="237" y="66"/>
                  </a:lnTo>
                  <a:lnTo>
                    <a:pt x="237" y="59"/>
                  </a:lnTo>
                  <a:lnTo>
                    <a:pt x="236" y="50"/>
                  </a:lnTo>
                  <a:lnTo>
                    <a:pt x="236" y="43"/>
                  </a:lnTo>
                  <a:lnTo>
                    <a:pt x="234" y="36"/>
                  </a:lnTo>
                  <a:lnTo>
                    <a:pt x="232" y="30"/>
                  </a:lnTo>
                  <a:lnTo>
                    <a:pt x="229" y="24"/>
                  </a:lnTo>
                  <a:lnTo>
                    <a:pt x="226" y="18"/>
                  </a:lnTo>
                  <a:lnTo>
                    <a:pt x="223" y="13"/>
                  </a:lnTo>
                  <a:lnTo>
                    <a:pt x="219" y="10"/>
                  </a:lnTo>
                  <a:lnTo>
                    <a:pt x="213" y="6"/>
                  </a:lnTo>
                  <a:lnTo>
                    <a:pt x="209" y="3"/>
                  </a:lnTo>
                  <a:lnTo>
                    <a:pt x="204" y="1"/>
                  </a:lnTo>
                  <a:lnTo>
                    <a:pt x="199" y="0"/>
                  </a:lnTo>
                  <a:lnTo>
                    <a:pt x="192" y="0"/>
                  </a:lnTo>
                  <a:lnTo>
                    <a:pt x="112" y="0"/>
                  </a:lnTo>
                  <a:lnTo>
                    <a:pt x="0" y="4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81" name="Freeform 151"/>
            <p:cNvSpPr>
              <a:spLocks/>
            </p:cNvSpPr>
            <p:nvPr/>
          </p:nvSpPr>
          <p:spPr bwMode="auto">
            <a:xfrm>
              <a:off x="3243" y="2787"/>
              <a:ext cx="52" cy="117"/>
            </a:xfrm>
            <a:custGeom>
              <a:avLst/>
              <a:gdLst>
                <a:gd name="T0" fmla="*/ 3 w 162"/>
                <a:gd name="T1" fmla="*/ 0 h 362"/>
                <a:gd name="T2" fmla="*/ 0 w 162"/>
                <a:gd name="T3" fmla="*/ 12 h 362"/>
                <a:gd name="T4" fmla="*/ 2 w 162"/>
                <a:gd name="T5" fmla="*/ 12 h 362"/>
                <a:gd name="T6" fmla="*/ 2 w 162"/>
                <a:gd name="T7" fmla="*/ 12 h 362"/>
                <a:gd name="T8" fmla="*/ 2 w 162"/>
                <a:gd name="T9" fmla="*/ 12 h 362"/>
                <a:gd name="T10" fmla="*/ 2 w 162"/>
                <a:gd name="T11" fmla="*/ 12 h 362"/>
                <a:gd name="T12" fmla="*/ 3 w 162"/>
                <a:gd name="T13" fmla="*/ 12 h 362"/>
                <a:gd name="T14" fmla="*/ 3 w 162"/>
                <a:gd name="T15" fmla="*/ 12 h 362"/>
                <a:gd name="T16" fmla="*/ 3 w 162"/>
                <a:gd name="T17" fmla="*/ 12 h 362"/>
                <a:gd name="T18" fmla="*/ 3 w 162"/>
                <a:gd name="T19" fmla="*/ 12 h 362"/>
                <a:gd name="T20" fmla="*/ 3 w 162"/>
                <a:gd name="T21" fmla="*/ 12 h 362"/>
                <a:gd name="T22" fmla="*/ 3 w 162"/>
                <a:gd name="T23" fmla="*/ 12 h 362"/>
                <a:gd name="T24" fmla="*/ 3 w 162"/>
                <a:gd name="T25" fmla="*/ 12 h 362"/>
                <a:gd name="T26" fmla="*/ 3 w 162"/>
                <a:gd name="T27" fmla="*/ 12 h 362"/>
                <a:gd name="T28" fmla="*/ 3 w 162"/>
                <a:gd name="T29" fmla="*/ 12 h 362"/>
                <a:gd name="T30" fmla="*/ 4 w 162"/>
                <a:gd name="T31" fmla="*/ 12 h 362"/>
                <a:gd name="T32" fmla="*/ 4 w 162"/>
                <a:gd name="T33" fmla="*/ 12 h 362"/>
                <a:gd name="T34" fmla="*/ 4 w 162"/>
                <a:gd name="T35" fmla="*/ 11 h 362"/>
                <a:gd name="T36" fmla="*/ 4 w 162"/>
                <a:gd name="T37" fmla="*/ 11 h 362"/>
                <a:gd name="T38" fmla="*/ 4 w 162"/>
                <a:gd name="T39" fmla="*/ 11 h 362"/>
                <a:gd name="T40" fmla="*/ 4 w 162"/>
                <a:gd name="T41" fmla="*/ 11 h 362"/>
                <a:gd name="T42" fmla="*/ 4 w 162"/>
                <a:gd name="T43" fmla="*/ 11 h 362"/>
                <a:gd name="T44" fmla="*/ 4 w 162"/>
                <a:gd name="T45" fmla="*/ 11 h 362"/>
                <a:gd name="T46" fmla="*/ 4 w 162"/>
                <a:gd name="T47" fmla="*/ 11 h 362"/>
                <a:gd name="T48" fmla="*/ 4 w 162"/>
                <a:gd name="T49" fmla="*/ 11 h 362"/>
                <a:gd name="T50" fmla="*/ 4 w 162"/>
                <a:gd name="T51" fmla="*/ 10 h 362"/>
                <a:gd name="T52" fmla="*/ 4 w 162"/>
                <a:gd name="T53" fmla="*/ 10 h 362"/>
                <a:gd name="T54" fmla="*/ 4 w 162"/>
                <a:gd name="T55" fmla="*/ 10 h 362"/>
                <a:gd name="T56" fmla="*/ 4 w 162"/>
                <a:gd name="T57" fmla="*/ 10 h 362"/>
                <a:gd name="T58" fmla="*/ 4 w 162"/>
                <a:gd name="T59" fmla="*/ 10 h 362"/>
                <a:gd name="T60" fmla="*/ 5 w 162"/>
                <a:gd name="T61" fmla="*/ 6 h 362"/>
                <a:gd name="T62" fmla="*/ 5 w 162"/>
                <a:gd name="T63" fmla="*/ 6 h 362"/>
                <a:gd name="T64" fmla="*/ 5 w 162"/>
                <a:gd name="T65" fmla="*/ 6 h 362"/>
                <a:gd name="T66" fmla="*/ 5 w 162"/>
                <a:gd name="T67" fmla="*/ 6 h 362"/>
                <a:gd name="T68" fmla="*/ 5 w 162"/>
                <a:gd name="T69" fmla="*/ 6 h 362"/>
                <a:gd name="T70" fmla="*/ 5 w 162"/>
                <a:gd name="T71" fmla="*/ 6 h 362"/>
                <a:gd name="T72" fmla="*/ 5 w 162"/>
                <a:gd name="T73" fmla="*/ 5 h 362"/>
                <a:gd name="T74" fmla="*/ 5 w 162"/>
                <a:gd name="T75" fmla="*/ 5 h 362"/>
                <a:gd name="T76" fmla="*/ 5 w 162"/>
                <a:gd name="T77" fmla="*/ 5 h 362"/>
                <a:gd name="T78" fmla="*/ 5 w 162"/>
                <a:gd name="T79" fmla="*/ 5 h 362"/>
                <a:gd name="T80" fmla="*/ 5 w 162"/>
                <a:gd name="T81" fmla="*/ 5 h 362"/>
                <a:gd name="T82" fmla="*/ 5 w 162"/>
                <a:gd name="T83" fmla="*/ 5 h 362"/>
                <a:gd name="T84" fmla="*/ 5 w 162"/>
                <a:gd name="T85" fmla="*/ 5 h 362"/>
                <a:gd name="T86" fmla="*/ 5 w 162"/>
                <a:gd name="T87" fmla="*/ 5 h 362"/>
                <a:gd name="T88" fmla="*/ 5 w 162"/>
                <a:gd name="T89" fmla="*/ 5 h 362"/>
                <a:gd name="T90" fmla="*/ 5 w 162"/>
                <a:gd name="T91" fmla="*/ 5 h 362"/>
                <a:gd name="T92" fmla="*/ 5 w 162"/>
                <a:gd name="T93" fmla="*/ 5 h 362"/>
                <a:gd name="T94" fmla="*/ 5 w 162"/>
                <a:gd name="T95" fmla="*/ 5 h 362"/>
                <a:gd name="T96" fmla="*/ 5 w 162"/>
                <a:gd name="T97" fmla="*/ 5 h 362"/>
                <a:gd name="T98" fmla="*/ 5 w 162"/>
                <a:gd name="T99" fmla="*/ 5 h 362"/>
                <a:gd name="T100" fmla="*/ 5 w 162"/>
                <a:gd name="T101" fmla="*/ 4 h 362"/>
                <a:gd name="T102" fmla="*/ 5 w 162"/>
                <a:gd name="T103" fmla="*/ 4 h 362"/>
                <a:gd name="T104" fmla="*/ 4 w 162"/>
                <a:gd name="T105" fmla="*/ 4 h 362"/>
                <a:gd name="T106" fmla="*/ 4 w 162"/>
                <a:gd name="T107" fmla="*/ 4 h 362"/>
                <a:gd name="T108" fmla="*/ 4 w 162"/>
                <a:gd name="T109" fmla="*/ 4 h 362"/>
                <a:gd name="T110" fmla="*/ 4 w 162"/>
                <a:gd name="T111" fmla="*/ 4 h 362"/>
                <a:gd name="T112" fmla="*/ 4 w 162"/>
                <a:gd name="T113" fmla="*/ 4 h 362"/>
                <a:gd name="T114" fmla="*/ 4 w 162"/>
                <a:gd name="T115" fmla="*/ 4 h 362"/>
                <a:gd name="T116" fmla="*/ 2 w 162"/>
                <a:gd name="T117" fmla="*/ 4 h 3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2" h="362">
                  <a:moveTo>
                    <a:pt x="97" y="0"/>
                  </a:moveTo>
                  <a:lnTo>
                    <a:pt x="0" y="362"/>
                  </a:lnTo>
                  <a:lnTo>
                    <a:pt x="63" y="362"/>
                  </a:lnTo>
                  <a:lnTo>
                    <a:pt x="67" y="362"/>
                  </a:lnTo>
                  <a:lnTo>
                    <a:pt x="70" y="362"/>
                  </a:lnTo>
                  <a:lnTo>
                    <a:pt x="72" y="361"/>
                  </a:lnTo>
                  <a:lnTo>
                    <a:pt x="75" y="361"/>
                  </a:lnTo>
                  <a:lnTo>
                    <a:pt x="78" y="360"/>
                  </a:lnTo>
                  <a:lnTo>
                    <a:pt x="81" y="358"/>
                  </a:lnTo>
                  <a:lnTo>
                    <a:pt x="85" y="357"/>
                  </a:lnTo>
                  <a:lnTo>
                    <a:pt x="88" y="355"/>
                  </a:lnTo>
                  <a:lnTo>
                    <a:pt x="91" y="354"/>
                  </a:lnTo>
                  <a:lnTo>
                    <a:pt x="93" y="352"/>
                  </a:lnTo>
                  <a:lnTo>
                    <a:pt x="96" y="348"/>
                  </a:lnTo>
                  <a:lnTo>
                    <a:pt x="100" y="346"/>
                  </a:lnTo>
                  <a:lnTo>
                    <a:pt x="103" y="343"/>
                  </a:lnTo>
                  <a:lnTo>
                    <a:pt x="105" y="341"/>
                  </a:lnTo>
                  <a:lnTo>
                    <a:pt x="108" y="338"/>
                  </a:lnTo>
                  <a:lnTo>
                    <a:pt x="110" y="335"/>
                  </a:lnTo>
                  <a:lnTo>
                    <a:pt x="113" y="331"/>
                  </a:lnTo>
                  <a:lnTo>
                    <a:pt x="115" y="327"/>
                  </a:lnTo>
                  <a:lnTo>
                    <a:pt x="118" y="324"/>
                  </a:lnTo>
                  <a:lnTo>
                    <a:pt x="120" y="320"/>
                  </a:lnTo>
                  <a:lnTo>
                    <a:pt x="122" y="316"/>
                  </a:lnTo>
                  <a:lnTo>
                    <a:pt x="124" y="312"/>
                  </a:lnTo>
                  <a:lnTo>
                    <a:pt x="126" y="309"/>
                  </a:lnTo>
                  <a:lnTo>
                    <a:pt x="127" y="305"/>
                  </a:lnTo>
                  <a:lnTo>
                    <a:pt x="129" y="300"/>
                  </a:lnTo>
                  <a:lnTo>
                    <a:pt x="130" y="296"/>
                  </a:lnTo>
                  <a:lnTo>
                    <a:pt x="131" y="292"/>
                  </a:lnTo>
                  <a:lnTo>
                    <a:pt x="158" y="192"/>
                  </a:lnTo>
                  <a:lnTo>
                    <a:pt x="159" y="188"/>
                  </a:lnTo>
                  <a:lnTo>
                    <a:pt x="160" y="183"/>
                  </a:lnTo>
                  <a:lnTo>
                    <a:pt x="161" y="179"/>
                  </a:lnTo>
                  <a:lnTo>
                    <a:pt x="161" y="175"/>
                  </a:lnTo>
                  <a:lnTo>
                    <a:pt x="162" y="172"/>
                  </a:lnTo>
                  <a:lnTo>
                    <a:pt x="162" y="167"/>
                  </a:lnTo>
                  <a:lnTo>
                    <a:pt x="162" y="163"/>
                  </a:lnTo>
                  <a:lnTo>
                    <a:pt x="161" y="160"/>
                  </a:lnTo>
                  <a:lnTo>
                    <a:pt x="161" y="157"/>
                  </a:lnTo>
                  <a:lnTo>
                    <a:pt x="161" y="152"/>
                  </a:lnTo>
                  <a:lnTo>
                    <a:pt x="160" y="149"/>
                  </a:lnTo>
                  <a:lnTo>
                    <a:pt x="159" y="146"/>
                  </a:lnTo>
                  <a:lnTo>
                    <a:pt x="158" y="143"/>
                  </a:lnTo>
                  <a:lnTo>
                    <a:pt x="157" y="141"/>
                  </a:lnTo>
                  <a:lnTo>
                    <a:pt x="155" y="138"/>
                  </a:lnTo>
                  <a:lnTo>
                    <a:pt x="154" y="135"/>
                  </a:lnTo>
                  <a:lnTo>
                    <a:pt x="152" y="132"/>
                  </a:lnTo>
                  <a:lnTo>
                    <a:pt x="151" y="130"/>
                  </a:lnTo>
                  <a:lnTo>
                    <a:pt x="148" y="129"/>
                  </a:lnTo>
                  <a:lnTo>
                    <a:pt x="146" y="127"/>
                  </a:lnTo>
                  <a:lnTo>
                    <a:pt x="144" y="125"/>
                  </a:lnTo>
                  <a:lnTo>
                    <a:pt x="141" y="124"/>
                  </a:lnTo>
                  <a:lnTo>
                    <a:pt x="139" y="123"/>
                  </a:lnTo>
                  <a:lnTo>
                    <a:pt x="137" y="122"/>
                  </a:lnTo>
                  <a:lnTo>
                    <a:pt x="134" y="122"/>
                  </a:lnTo>
                  <a:lnTo>
                    <a:pt x="130" y="122"/>
                  </a:lnTo>
                  <a:lnTo>
                    <a:pt x="128" y="121"/>
                  </a:lnTo>
                  <a:lnTo>
                    <a:pt x="64"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82" name="Line 152"/>
            <p:cNvSpPr>
              <a:spLocks noChangeShapeType="1"/>
            </p:cNvSpPr>
            <p:nvPr/>
          </p:nvSpPr>
          <p:spPr bwMode="auto">
            <a:xfrm flipV="1">
              <a:off x="2628" y="2379"/>
              <a:ext cx="590" cy="1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83" name="Line 153"/>
            <p:cNvSpPr>
              <a:spLocks noChangeShapeType="1"/>
            </p:cNvSpPr>
            <p:nvPr/>
          </p:nvSpPr>
          <p:spPr bwMode="auto">
            <a:xfrm flipH="1">
              <a:off x="2628" y="2870"/>
              <a:ext cx="590" cy="1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84" name="Line 154"/>
            <p:cNvSpPr>
              <a:spLocks noChangeShapeType="1"/>
            </p:cNvSpPr>
            <p:nvPr/>
          </p:nvSpPr>
          <p:spPr bwMode="auto">
            <a:xfrm flipV="1">
              <a:off x="2628" y="2539"/>
              <a:ext cx="0" cy="4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85" name="Line 155"/>
            <p:cNvSpPr>
              <a:spLocks noChangeShapeType="1"/>
            </p:cNvSpPr>
            <p:nvPr/>
          </p:nvSpPr>
          <p:spPr bwMode="auto">
            <a:xfrm flipV="1">
              <a:off x="3218" y="2379"/>
              <a:ext cx="0" cy="4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76636" name="Group 156"/>
          <p:cNvGrpSpPr>
            <a:grpSpLocks/>
          </p:cNvGrpSpPr>
          <p:nvPr/>
        </p:nvGrpSpPr>
        <p:grpSpPr bwMode="auto">
          <a:xfrm>
            <a:off x="6702425" y="3757613"/>
            <a:ext cx="2262188" cy="1543050"/>
            <a:chOff x="3950" y="2114"/>
            <a:chExt cx="1425" cy="972"/>
          </a:xfrm>
        </p:grpSpPr>
        <p:sp>
          <p:nvSpPr>
            <p:cNvPr id="22546" name="Line 157"/>
            <p:cNvSpPr>
              <a:spLocks noChangeShapeType="1"/>
            </p:cNvSpPr>
            <p:nvPr/>
          </p:nvSpPr>
          <p:spPr bwMode="auto">
            <a:xfrm>
              <a:off x="3950" y="2681"/>
              <a:ext cx="403" cy="4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47" name="Line 158"/>
            <p:cNvSpPr>
              <a:spLocks noChangeShapeType="1"/>
            </p:cNvSpPr>
            <p:nvPr/>
          </p:nvSpPr>
          <p:spPr bwMode="auto">
            <a:xfrm flipH="1">
              <a:off x="3950" y="2681"/>
              <a:ext cx="1020"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48" name="Line 159"/>
            <p:cNvSpPr>
              <a:spLocks noChangeShapeType="1"/>
            </p:cNvSpPr>
            <p:nvPr/>
          </p:nvSpPr>
          <p:spPr bwMode="auto">
            <a:xfrm>
              <a:off x="4970" y="2681"/>
              <a:ext cx="405" cy="40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49" name="Line 160"/>
            <p:cNvSpPr>
              <a:spLocks noChangeShapeType="1"/>
            </p:cNvSpPr>
            <p:nvPr/>
          </p:nvSpPr>
          <p:spPr bwMode="auto">
            <a:xfrm>
              <a:off x="4353" y="3086"/>
              <a:ext cx="1022"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50" name="Freeform 161"/>
            <p:cNvSpPr>
              <a:spLocks/>
            </p:cNvSpPr>
            <p:nvPr/>
          </p:nvSpPr>
          <p:spPr bwMode="auto">
            <a:xfrm>
              <a:off x="4402" y="3043"/>
              <a:ext cx="5" cy="16"/>
            </a:xfrm>
            <a:custGeom>
              <a:avLst/>
              <a:gdLst>
                <a:gd name="T0" fmla="*/ 0 w 15"/>
                <a:gd name="T1" fmla="*/ 0 h 50"/>
                <a:gd name="T2" fmla="*/ 0 w 15"/>
                <a:gd name="T3" fmla="*/ 0 h 50"/>
                <a:gd name="T4" fmla="*/ 0 w 15"/>
                <a:gd name="T5" fmla="*/ 0 h 50"/>
                <a:gd name="T6" fmla="*/ 0 w 15"/>
                <a:gd name="T7" fmla="*/ 0 h 50"/>
                <a:gd name="T8" fmla="*/ 0 w 15"/>
                <a:gd name="T9" fmla="*/ 0 h 50"/>
                <a:gd name="T10" fmla="*/ 0 w 15"/>
                <a:gd name="T11" fmla="*/ 0 h 50"/>
                <a:gd name="T12" fmla="*/ 0 w 15"/>
                <a:gd name="T13" fmla="*/ 0 h 50"/>
                <a:gd name="T14" fmla="*/ 0 w 15"/>
                <a:gd name="T15" fmla="*/ 0 h 50"/>
                <a:gd name="T16" fmla="*/ 0 w 15"/>
                <a:gd name="T17" fmla="*/ 0 h 50"/>
                <a:gd name="T18" fmla="*/ 0 w 15"/>
                <a:gd name="T19" fmla="*/ 1 h 50"/>
                <a:gd name="T20" fmla="*/ 0 w 15"/>
                <a:gd name="T21" fmla="*/ 1 h 50"/>
                <a:gd name="T22" fmla="*/ 0 w 15"/>
                <a:gd name="T23" fmla="*/ 1 h 50"/>
                <a:gd name="T24" fmla="*/ 0 w 15"/>
                <a:gd name="T25" fmla="*/ 1 h 50"/>
                <a:gd name="T26" fmla="*/ 0 w 15"/>
                <a:gd name="T27" fmla="*/ 1 h 50"/>
                <a:gd name="T28" fmla="*/ 0 w 15"/>
                <a:gd name="T29" fmla="*/ 1 h 50"/>
                <a:gd name="T30" fmla="*/ 0 w 15"/>
                <a:gd name="T31" fmla="*/ 1 h 50"/>
                <a:gd name="T32" fmla="*/ 0 w 15"/>
                <a:gd name="T33" fmla="*/ 1 h 50"/>
                <a:gd name="T34" fmla="*/ 0 w 15"/>
                <a:gd name="T35" fmla="*/ 1 h 50"/>
                <a:gd name="T36" fmla="*/ 0 w 15"/>
                <a:gd name="T37" fmla="*/ 1 h 50"/>
                <a:gd name="T38" fmla="*/ 0 w 15"/>
                <a:gd name="T39" fmla="*/ 1 h 50"/>
                <a:gd name="T40" fmla="*/ 0 w 15"/>
                <a:gd name="T41" fmla="*/ 1 h 50"/>
                <a:gd name="T42" fmla="*/ 0 w 15"/>
                <a:gd name="T43" fmla="*/ 1 h 50"/>
                <a:gd name="T44" fmla="*/ 0 w 15"/>
                <a:gd name="T45" fmla="*/ 1 h 50"/>
                <a:gd name="T46" fmla="*/ 0 w 15"/>
                <a:gd name="T47" fmla="*/ 1 h 50"/>
                <a:gd name="T48" fmla="*/ 0 w 15"/>
                <a:gd name="T49" fmla="*/ 1 h 50"/>
                <a:gd name="T50" fmla="*/ 0 w 15"/>
                <a:gd name="T51" fmla="*/ 2 h 50"/>
                <a:gd name="T52" fmla="*/ 0 w 15"/>
                <a:gd name="T53" fmla="*/ 2 h 50"/>
                <a:gd name="T54" fmla="*/ 1 w 15"/>
                <a:gd name="T55" fmla="*/ 2 h 50"/>
                <a:gd name="T56" fmla="*/ 1 w 15"/>
                <a:gd name="T57" fmla="*/ 2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 h="50">
                  <a:moveTo>
                    <a:pt x="2" y="0"/>
                  </a:moveTo>
                  <a:lnTo>
                    <a:pt x="2" y="2"/>
                  </a:lnTo>
                  <a:lnTo>
                    <a:pt x="2" y="3"/>
                  </a:lnTo>
                  <a:lnTo>
                    <a:pt x="1" y="5"/>
                  </a:lnTo>
                  <a:lnTo>
                    <a:pt x="1" y="6"/>
                  </a:lnTo>
                  <a:lnTo>
                    <a:pt x="1" y="8"/>
                  </a:lnTo>
                  <a:lnTo>
                    <a:pt x="1" y="9"/>
                  </a:lnTo>
                  <a:lnTo>
                    <a:pt x="0" y="11"/>
                  </a:lnTo>
                  <a:lnTo>
                    <a:pt x="0" y="14"/>
                  </a:lnTo>
                  <a:lnTo>
                    <a:pt x="0" y="15"/>
                  </a:lnTo>
                  <a:lnTo>
                    <a:pt x="0" y="17"/>
                  </a:lnTo>
                  <a:lnTo>
                    <a:pt x="0" y="18"/>
                  </a:lnTo>
                  <a:lnTo>
                    <a:pt x="1" y="20"/>
                  </a:lnTo>
                  <a:lnTo>
                    <a:pt x="1" y="22"/>
                  </a:lnTo>
                  <a:lnTo>
                    <a:pt x="1" y="23"/>
                  </a:lnTo>
                  <a:lnTo>
                    <a:pt x="1" y="25"/>
                  </a:lnTo>
                  <a:lnTo>
                    <a:pt x="2" y="26"/>
                  </a:lnTo>
                  <a:lnTo>
                    <a:pt x="2" y="28"/>
                  </a:lnTo>
                  <a:lnTo>
                    <a:pt x="3" y="30"/>
                  </a:lnTo>
                  <a:lnTo>
                    <a:pt x="3" y="32"/>
                  </a:lnTo>
                  <a:lnTo>
                    <a:pt x="4" y="33"/>
                  </a:lnTo>
                  <a:lnTo>
                    <a:pt x="5" y="35"/>
                  </a:lnTo>
                  <a:lnTo>
                    <a:pt x="6" y="36"/>
                  </a:lnTo>
                  <a:lnTo>
                    <a:pt x="7" y="39"/>
                  </a:lnTo>
                  <a:lnTo>
                    <a:pt x="12" y="44"/>
                  </a:lnTo>
                  <a:lnTo>
                    <a:pt x="12" y="47"/>
                  </a:lnTo>
                  <a:lnTo>
                    <a:pt x="13" y="48"/>
                  </a:lnTo>
                  <a:lnTo>
                    <a:pt x="14" y="49"/>
                  </a:lnTo>
                  <a:lnTo>
                    <a:pt x="1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51" name="Freeform 162"/>
            <p:cNvSpPr>
              <a:spLocks/>
            </p:cNvSpPr>
            <p:nvPr/>
          </p:nvSpPr>
          <p:spPr bwMode="auto">
            <a:xfrm>
              <a:off x="4366" y="2982"/>
              <a:ext cx="52" cy="79"/>
            </a:xfrm>
            <a:custGeom>
              <a:avLst/>
              <a:gdLst>
                <a:gd name="T0" fmla="*/ 6 w 155"/>
                <a:gd name="T1" fmla="*/ 1 h 243"/>
                <a:gd name="T2" fmla="*/ 6 w 155"/>
                <a:gd name="T3" fmla="*/ 1 h 243"/>
                <a:gd name="T4" fmla="*/ 6 w 155"/>
                <a:gd name="T5" fmla="*/ 1 h 243"/>
                <a:gd name="T6" fmla="*/ 6 w 155"/>
                <a:gd name="T7" fmla="*/ 0 h 243"/>
                <a:gd name="T8" fmla="*/ 6 w 155"/>
                <a:gd name="T9" fmla="*/ 0 h 243"/>
                <a:gd name="T10" fmla="*/ 5 w 155"/>
                <a:gd name="T11" fmla="*/ 0 h 243"/>
                <a:gd name="T12" fmla="*/ 5 w 155"/>
                <a:gd name="T13" fmla="*/ 0 h 243"/>
                <a:gd name="T14" fmla="*/ 5 w 155"/>
                <a:gd name="T15" fmla="*/ 0 h 243"/>
                <a:gd name="T16" fmla="*/ 5 w 155"/>
                <a:gd name="T17" fmla="*/ 0 h 243"/>
                <a:gd name="T18" fmla="*/ 4 w 155"/>
                <a:gd name="T19" fmla="*/ 0 h 243"/>
                <a:gd name="T20" fmla="*/ 4 w 155"/>
                <a:gd name="T21" fmla="*/ 0 h 243"/>
                <a:gd name="T22" fmla="*/ 3 w 155"/>
                <a:gd name="T23" fmla="*/ 0 h 243"/>
                <a:gd name="T24" fmla="*/ 3 w 155"/>
                <a:gd name="T25" fmla="*/ 0 h 243"/>
                <a:gd name="T26" fmla="*/ 2 w 155"/>
                <a:gd name="T27" fmla="*/ 0 h 243"/>
                <a:gd name="T28" fmla="*/ 2 w 155"/>
                <a:gd name="T29" fmla="*/ 1 h 243"/>
                <a:gd name="T30" fmla="*/ 2 w 155"/>
                <a:gd name="T31" fmla="*/ 1 h 243"/>
                <a:gd name="T32" fmla="*/ 2 w 155"/>
                <a:gd name="T33" fmla="*/ 1 h 243"/>
                <a:gd name="T34" fmla="*/ 1 w 155"/>
                <a:gd name="T35" fmla="*/ 2 h 243"/>
                <a:gd name="T36" fmla="*/ 1 w 155"/>
                <a:gd name="T37" fmla="*/ 2 h 243"/>
                <a:gd name="T38" fmla="*/ 1 w 155"/>
                <a:gd name="T39" fmla="*/ 3 h 243"/>
                <a:gd name="T40" fmla="*/ 0 w 155"/>
                <a:gd name="T41" fmla="*/ 5 h 243"/>
                <a:gd name="T42" fmla="*/ 0 w 155"/>
                <a:gd name="T43" fmla="*/ 6 h 243"/>
                <a:gd name="T44" fmla="*/ 0 w 155"/>
                <a:gd name="T45" fmla="*/ 6 h 243"/>
                <a:gd name="T46" fmla="*/ 0 w 155"/>
                <a:gd name="T47" fmla="*/ 7 h 243"/>
                <a:gd name="T48" fmla="*/ 0 w 155"/>
                <a:gd name="T49" fmla="*/ 7 h 243"/>
                <a:gd name="T50" fmla="*/ 0 w 155"/>
                <a:gd name="T51" fmla="*/ 7 h 243"/>
                <a:gd name="T52" fmla="*/ 0 w 155"/>
                <a:gd name="T53" fmla="*/ 7 h 243"/>
                <a:gd name="T54" fmla="*/ 0 w 155"/>
                <a:gd name="T55" fmla="*/ 8 h 243"/>
                <a:gd name="T56" fmla="*/ 0 w 155"/>
                <a:gd name="T57" fmla="*/ 8 h 243"/>
                <a:gd name="T58" fmla="*/ 1 w 155"/>
                <a:gd name="T59" fmla="*/ 8 h 243"/>
                <a:gd name="T60" fmla="*/ 1 w 155"/>
                <a:gd name="T61" fmla="*/ 8 h 243"/>
                <a:gd name="T62" fmla="*/ 1 w 155"/>
                <a:gd name="T63" fmla="*/ 8 h 243"/>
                <a:gd name="T64" fmla="*/ 1 w 155"/>
                <a:gd name="T65" fmla="*/ 8 h 243"/>
                <a:gd name="T66" fmla="*/ 1 w 155"/>
                <a:gd name="T67" fmla="*/ 8 h 243"/>
                <a:gd name="T68" fmla="*/ 2 w 155"/>
                <a:gd name="T69" fmla="*/ 8 h 243"/>
                <a:gd name="T70" fmla="*/ 3 w 155"/>
                <a:gd name="T71" fmla="*/ 8 h 243"/>
                <a:gd name="T72" fmla="*/ 3 w 155"/>
                <a:gd name="T73" fmla="*/ 8 h 243"/>
                <a:gd name="T74" fmla="*/ 3 w 155"/>
                <a:gd name="T75" fmla="*/ 8 h 243"/>
                <a:gd name="T76" fmla="*/ 3 w 155"/>
                <a:gd name="T77" fmla="*/ 8 h 243"/>
                <a:gd name="T78" fmla="*/ 3 w 155"/>
                <a:gd name="T79" fmla="*/ 8 h 243"/>
                <a:gd name="T80" fmla="*/ 4 w 155"/>
                <a:gd name="T81" fmla="*/ 7 h 243"/>
                <a:gd name="T82" fmla="*/ 4 w 155"/>
                <a:gd name="T83" fmla="*/ 7 h 243"/>
                <a:gd name="T84" fmla="*/ 4 w 155"/>
                <a:gd name="T85" fmla="*/ 7 h 243"/>
                <a:gd name="T86" fmla="*/ 4 w 155"/>
                <a:gd name="T87" fmla="*/ 7 h 243"/>
                <a:gd name="T88" fmla="*/ 4 w 155"/>
                <a:gd name="T89" fmla="*/ 6 h 243"/>
                <a:gd name="T90" fmla="*/ 5 w 155"/>
                <a:gd name="T91" fmla="*/ 5 h 243"/>
                <a:gd name="T92" fmla="*/ 5 w 155"/>
                <a:gd name="T93" fmla="*/ 4 h 243"/>
                <a:gd name="T94" fmla="*/ 5 w 155"/>
                <a:gd name="T95" fmla="*/ 2 h 243"/>
                <a:gd name="T96" fmla="*/ 6 w 155"/>
                <a:gd name="T97" fmla="*/ 2 h 2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5" h="243">
                  <a:moveTo>
                    <a:pt x="154" y="32"/>
                  </a:moveTo>
                  <a:lnTo>
                    <a:pt x="155" y="31"/>
                  </a:lnTo>
                  <a:lnTo>
                    <a:pt x="155" y="30"/>
                  </a:lnTo>
                  <a:lnTo>
                    <a:pt x="155" y="29"/>
                  </a:lnTo>
                  <a:lnTo>
                    <a:pt x="155" y="28"/>
                  </a:lnTo>
                  <a:lnTo>
                    <a:pt x="155" y="26"/>
                  </a:lnTo>
                  <a:lnTo>
                    <a:pt x="155" y="25"/>
                  </a:lnTo>
                  <a:lnTo>
                    <a:pt x="155" y="23"/>
                  </a:lnTo>
                  <a:lnTo>
                    <a:pt x="155" y="22"/>
                  </a:lnTo>
                  <a:lnTo>
                    <a:pt x="155" y="21"/>
                  </a:lnTo>
                  <a:lnTo>
                    <a:pt x="155" y="20"/>
                  </a:lnTo>
                  <a:lnTo>
                    <a:pt x="154" y="18"/>
                  </a:lnTo>
                  <a:lnTo>
                    <a:pt x="154" y="17"/>
                  </a:lnTo>
                  <a:lnTo>
                    <a:pt x="153" y="15"/>
                  </a:lnTo>
                  <a:lnTo>
                    <a:pt x="153" y="12"/>
                  </a:lnTo>
                  <a:lnTo>
                    <a:pt x="151" y="11"/>
                  </a:lnTo>
                  <a:lnTo>
                    <a:pt x="151" y="10"/>
                  </a:lnTo>
                  <a:lnTo>
                    <a:pt x="150" y="9"/>
                  </a:lnTo>
                  <a:lnTo>
                    <a:pt x="150" y="8"/>
                  </a:lnTo>
                  <a:lnTo>
                    <a:pt x="149" y="6"/>
                  </a:lnTo>
                  <a:lnTo>
                    <a:pt x="148" y="5"/>
                  </a:lnTo>
                  <a:lnTo>
                    <a:pt x="148" y="4"/>
                  </a:lnTo>
                  <a:lnTo>
                    <a:pt x="147" y="3"/>
                  </a:lnTo>
                  <a:lnTo>
                    <a:pt x="146" y="2"/>
                  </a:lnTo>
                  <a:lnTo>
                    <a:pt x="145" y="1"/>
                  </a:lnTo>
                  <a:lnTo>
                    <a:pt x="144" y="1"/>
                  </a:lnTo>
                  <a:lnTo>
                    <a:pt x="143" y="1"/>
                  </a:lnTo>
                  <a:lnTo>
                    <a:pt x="142" y="0"/>
                  </a:lnTo>
                  <a:lnTo>
                    <a:pt x="141" y="0"/>
                  </a:lnTo>
                  <a:lnTo>
                    <a:pt x="140" y="0"/>
                  </a:lnTo>
                  <a:lnTo>
                    <a:pt x="138" y="0"/>
                  </a:lnTo>
                  <a:lnTo>
                    <a:pt x="135" y="0"/>
                  </a:lnTo>
                  <a:lnTo>
                    <a:pt x="132" y="0"/>
                  </a:lnTo>
                  <a:lnTo>
                    <a:pt x="130" y="0"/>
                  </a:lnTo>
                  <a:lnTo>
                    <a:pt x="128" y="0"/>
                  </a:lnTo>
                  <a:lnTo>
                    <a:pt x="123" y="0"/>
                  </a:lnTo>
                  <a:lnTo>
                    <a:pt x="117" y="0"/>
                  </a:lnTo>
                  <a:lnTo>
                    <a:pt x="112" y="0"/>
                  </a:lnTo>
                  <a:lnTo>
                    <a:pt x="108" y="0"/>
                  </a:lnTo>
                  <a:lnTo>
                    <a:pt x="105" y="0"/>
                  </a:lnTo>
                  <a:lnTo>
                    <a:pt x="102" y="0"/>
                  </a:lnTo>
                  <a:lnTo>
                    <a:pt x="100" y="1"/>
                  </a:lnTo>
                  <a:lnTo>
                    <a:pt x="97" y="1"/>
                  </a:lnTo>
                  <a:lnTo>
                    <a:pt x="95" y="1"/>
                  </a:lnTo>
                  <a:lnTo>
                    <a:pt x="93" y="1"/>
                  </a:lnTo>
                  <a:lnTo>
                    <a:pt x="90" y="2"/>
                  </a:lnTo>
                  <a:lnTo>
                    <a:pt x="88" y="2"/>
                  </a:lnTo>
                  <a:lnTo>
                    <a:pt x="85" y="3"/>
                  </a:lnTo>
                  <a:lnTo>
                    <a:pt x="83" y="4"/>
                  </a:lnTo>
                  <a:lnTo>
                    <a:pt x="80" y="5"/>
                  </a:lnTo>
                  <a:lnTo>
                    <a:pt x="78" y="6"/>
                  </a:lnTo>
                  <a:lnTo>
                    <a:pt x="76" y="8"/>
                  </a:lnTo>
                  <a:lnTo>
                    <a:pt x="74" y="9"/>
                  </a:lnTo>
                  <a:lnTo>
                    <a:pt x="72" y="11"/>
                  </a:lnTo>
                  <a:lnTo>
                    <a:pt x="69" y="12"/>
                  </a:lnTo>
                  <a:lnTo>
                    <a:pt x="67" y="13"/>
                  </a:lnTo>
                  <a:lnTo>
                    <a:pt x="66" y="15"/>
                  </a:lnTo>
                  <a:lnTo>
                    <a:pt x="64" y="17"/>
                  </a:lnTo>
                  <a:lnTo>
                    <a:pt x="62" y="18"/>
                  </a:lnTo>
                  <a:lnTo>
                    <a:pt x="59" y="21"/>
                  </a:lnTo>
                  <a:lnTo>
                    <a:pt x="57" y="23"/>
                  </a:lnTo>
                  <a:lnTo>
                    <a:pt x="55" y="26"/>
                  </a:lnTo>
                  <a:lnTo>
                    <a:pt x="53" y="28"/>
                  </a:lnTo>
                  <a:lnTo>
                    <a:pt x="51" y="29"/>
                  </a:lnTo>
                  <a:lnTo>
                    <a:pt x="51" y="30"/>
                  </a:lnTo>
                  <a:lnTo>
                    <a:pt x="50" y="31"/>
                  </a:lnTo>
                  <a:lnTo>
                    <a:pt x="49" y="33"/>
                  </a:lnTo>
                  <a:lnTo>
                    <a:pt x="46" y="37"/>
                  </a:lnTo>
                  <a:lnTo>
                    <a:pt x="44" y="42"/>
                  </a:lnTo>
                  <a:lnTo>
                    <a:pt x="41" y="47"/>
                  </a:lnTo>
                  <a:lnTo>
                    <a:pt x="40" y="49"/>
                  </a:lnTo>
                  <a:lnTo>
                    <a:pt x="39" y="51"/>
                  </a:lnTo>
                  <a:lnTo>
                    <a:pt x="38" y="53"/>
                  </a:lnTo>
                  <a:lnTo>
                    <a:pt x="36" y="55"/>
                  </a:lnTo>
                  <a:lnTo>
                    <a:pt x="35" y="58"/>
                  </a:lnTo>
                  <a:lnTo>
                    <a:pt x="34" y="60"/>
                  </a:lnTo>
                  <a:lnTo>
                    <a:pt x="34" y="63"/>
                  </a:lnTo>
                  <a:lnTo>
                    <a:pt x="33" y="65"/>
                  </a:lnTo>
                  <a:lnTo>
                    <a:pt x="32" y="69"/>
                  </a:lnTo>
                  <a:lnTo>
                    <a:pt x="29" y="80"/>
                  </a:lnTo>
                  <a:lnTo>
                    <a:pt x="27" y="89"/>
                  </a:lnTo>
                  <a:lnTo>
                    <a:pt x="22" y="109"/>
                  </a:lnTo>
                  <a:lnTo>
                    <a:pt x="15" y="128"/>
                  </a:lnTo>
                  <a:lnTo>
                    <a:pt x="13" y="137"/>
                  </a:lnTo>
                  <a:lnTo>
                    <a:pt x="10" y="147"/>
                  </a:lnTo>
                  <a:lnTo>
                    <a:pt x="8" y="157"/>
                  </a:lnTo>
                  <a:lnTo>
                    <a:pt x="7" y="162"/>
                  </a:lnTo>
                  <a:lnTo>
                    <a:pt x="6" y="167"/>
                  </a:lnTo>
                  <a:lnTo>
                    <a:pt x="5" y="171"/>
                  </a:lnTo>
                  <a:lnTo>
                    <a:pt x="3" y="177"/>
                  </a:lnTo>
                  <a:lnTo>
                    <a:pt x="2" y="179"/>
                  </a:lnTo>
                  <a:lnTo>
                    <a:pt x="2" y="182"/>
                  </a:lnTo>
                  <a:lnTo>
                    <a:pt x="1" y="184"/>
                  </a:lnTo>
                  <a:lnTo>
                    <a:pt x="1" y="186"/>
                  </a:lnTo>
                  <a:lnTo>
                    <a:pt x="1" y="190"/>
                  </a:lnTo>
                  <a:lnTo>
                    <a:pt x="0" y="192"/>
                  </a:lnTo>
                  <a:lnTo>
                    <a:pt x="0" y="194"/>
                  </a:lnTo>
                  <a:lnTo>
                    <a:pt x="0" y="197"/>
                  </a:lnTo>
                  <a:lnTo>
                    <a:pt x="0" y="199"/>
                  </a:lnTo>
                  <a:lnTo>
                    <a:pt x="1" y="201"/>
                  </a:lnTo>
                  <a:lnTo>
                    <a:pt x="1" y="204"/>
                  </a:lnTo>
                  <a:lnTo>
                    <a:pt x="1" y="207"/>
                  </a:lnTo>
                  <a:lnTo>
                    <a:pt x="2" y="209"/>
                  </a:lnTo>
                  <a:lnTo>
                    <a:pt x="2" y="212"/>
                  </a:lnTo>
                  <a:lnTo>
                    <a:pt x="3" y="214"/>
                  </a:lnTo>
                  <a:lnTo>
                    <a:pt x="5" y="216"/>
                  </a:lnTo>
                  <a:lnTo>
                    <a:pt x="5" y="218"/>
                  </a:lnTo>
                  <a:lnTo>
                    <a:pt x="6" y="222"/>
                  </a:lnTo>
                  <a:lnTo>
                    <a:pt x="7" y="224"/>
                  </a:lnTo>
                  <a:lnTo>
                    <a:pt x="8" y="226"/>
                  </a:lnTo>
                  <a:lnTo>
                    <a:pt x="9" y="227"/>
                  </a:lnTo>
                  <a:lnTo>
                    <a:pt x="9" y="228"/>
                  </a:lnTo>
                  <a:lnTo>
                    <a:pt x="10" y="229"/>
                  </a:lnTo>
                  <a:lnTo>
                    <a:pt x="11" y="230"/>
                  </a:lnTo>
                  <a:lnTo>
                    <a:pt x="12" y="231"/>
                  </a:lnTo>
                  <a:lnTo>
                    <a:pt x="12" y="232"/>
                  </a:lnTo>
                  <a:lnTo>
                    <a:pt x="13" y="233"/>
                  </a:lnTo>
                  <a:lnTo>
                    <a:pt x="14" y="234"/>
                  </a:lnTo>
                  <a:lnTo>
                    <a:pt x="15" y="234"/>
                  </a:lnTo>
                  <a:lnTo>
                    <a:pt x="16" y="235"/>
                  </a:lnTo>
                  <a:lnTo>
                    <a:pt x="17" y="236"/>
                  </a:lnTo>
                  <a:lnTo>
                    <a:pt x="18" y="237"/>
                  </a:lnTo>
                  <a:lnTo>
                    <a:pt x="19" y="237"/>
                  </a:lnTo>
                  <a:lnTo>
                    <a:pt x="20" y="239"/>
                  </a:lnTo>
                  <a:lnTo>
                    <a:pt x="22" y="239"/>
                  </a:lnTo>
                  <a:lnTo>
                    <a:pt x="23" y="240"/>
                  </a:lnTo>
                  <a:lnTo>
                    <a:pt x="24" y="240"/>
                  </a:lnTo>
                  <a:lnTo>
                    <a:pt x="25" y="241"/>
                  </a:lnTo>
                  <a:lnTo>
                    <a:pt x="26" y="241"/>
                  </a:lnTo>
                  <a:lnTo>
                    <a:pt x="27" y="241"/>
                  </a:lnTo>
                  <a:lnTo>
                    <a:pt x="28" y="242"/>
                  </a:lnTo>
                  <a:lnTo>
                    <a:pt x="30" y="242"/>
                  </a:lnTo>
                  <a:lnTo>
                    <a:pt x="32" y="242"/>
                  </a:lnTo>
                  <a:lnTo>
                    <a:pt x="34" y="242"/>
                  </a:lnTo>
                  <a:lnTo>
                    <a:pt x="38" y="242"/>
                  </a:lnTo>
                  <a:lnTo>
                    <a:pt x="40" y="242"/>
                  </a:lnTo>
                  <a:lnTo>
                    <a:pt x="42" y="242"/>
                  </a:lnTo>
                  <a:lnTo>
                    <a:pt x="52" y="242"/>
                  </a:lnTo>
                  <a:lnTo>
                    <a:pt x="55" y="242"/>
                  </a:lnTo>
                  <a:lnTo>
                    <a:pt x="58" y="242"/>
                  </a:lnTo>
                  <a:lnTo>
                    <a:pt x="62" y="243"/>
                  </a:lnTo>
                  <a:lnTo>
                    <a:pt x="65" y="243"/>
                  </a:lnTo>
                  <a:lnTo>
                    <a:pt x="67" y="243"/>
                  </a:lnTo>
                  <a:lnTo>
                    <a:pt x="68" y="243"/>
                  </a:lnTo>
                  <a:lnTo>
                    <a:pt x="69" y="243"/>
                  </a:lnTo>
                  <a:lnTo>
                    <a:pt x="72" y="242"/>
                  </a:lnTo>
                  <a:lnTo>
                    <a:pt x="73" y="242"/>
                  </a:lnTo>
                  <a:lnTo>
                    <a:pt x="74" y="242"/>
                  </a:lnTo>
                  <a:lnTo>
                    <a:pt x="75" y="242"/>
                  </a:lnTo>
                  <a:lnTo>
                    <a:pt x="76" y="241"/>
                  </a:lnTo>
                  <a:lnTo>
                    <a:pt x="77" y="241"/>
                  </a:lnTo>
                  <a:lnTo>
                    <a:pt x="78" y="240"/>
                  </a:lnTo>
                  <a:lnTo>
                    <a:pt x="79" y="240"/>
                  </a:lnTo>
                  <a:lnTo>
                    <a:pt x="80" y="239"/>
                  </a:lnTo>
                  <a:lnTo>
                    <a:pt x="81" y="237"/>
                  </a:lnTo>
                  <a:lnTo>
                    <a:pt x="83" y="236"/>
                  </a:lnTo>
                  <a:lnTo>
                    <a:pt x="85" y="235"/>
                  </a:lnTo>
                  <a:lnTo>
                    <a:pt x="88" y="233"/>
                  </a:lnTo>
                  <a:lnTo>
                    <a:pt x="90" y="232"/>
                  </a:lnTo>
                  <a:lnTo>
                    <a:pt x="92" y="230"/>
                  </a:lnTo>
                  <a:lnTo>
                    <a:pt x="93" y="228"/>
                  </a:lnTo>
                  <a:lnTo>
                    <a:pt x="95" y="227"/>
                  </a:lnTo>
                  <a:lnTo>
                    <a:pt x="97" y="225"/>
                  </a:lnTo>
                  <a:lnTo>
                    <a:pt x="98" y="223"/>
                  </a:lnTo>
                  <a:lnTo>
                    <a:pt x="99" y="220"/>
                  </a:lnTo>
                  <a:lnTo>
                    <a:pt x="101" y="218"/>
                  </a:lnTo>
                  <a:lnTo>
                    <a:pt x="102" y="216"/>
                  </a:lnTo>
                  <a:lnTo>
                    <a:pt x="104" y="214"/>
                  </a:lnTo>
                  <a:lnTo>
                    <a:pt x="105" y="212"/>
                  </a:lnTo>
                  <a:lnTo>
                    <a:pt x="106" y="210"/>
                  </a:lnTo>
                  <a:lnTo>
                    <a:pt x="107" y="207"/>
                  </a:lnTo>
                  <a:lnTo>
                    <a:pt x="108" y="204"/>
                  </a:lnTo>
                  <a:lnTo>
                    <a:pt x="109" y="202"/>
                  </a:lnTo>
                  <a:lnTo>
                    <a:pt x="110" y="200"/>
                  </a:lnTo>
                  <a:lnTo>
                    <a:pt x="110" y="198"/>
                  </a:lnTo>
                  <a:lnTo>
                    <a:pt x="111" y="195"/>
                  </a:lnTo>
                  <a:lnTo>
                    <a:pt x="112" y="193"/>
                  </a:lnTo>
                  <a:lnTo>
                    <a:pt x="113" y="189"/>
                  </a:lnTo>
                  <a:lnTo>
                    <a:pt x="114" y="183"/>
                  </a:lnTo>
                  <a:lnTo>
                    <a:pt x="116" y="178"/>
                  </a:lnTo>
                  <a:lnTo>
                    <a:pt x="118" y="168"/>
                  </a:lnTo>
                  <a:lnTo>
                    <a:pt x="121" y="159"/>
                  </a:lnTo>
                  <a:lnTo>
                    <a:pt x="123" y="149"/>
                  </a:lnTo>
                  <a:lnTo>
                    <a:pt x="125" y="140"/>
                  </a:lnTo>
                  <a:lnTo>
                    <a:pt x="128" y="129"/>
                  </a:lnTo>
                  <a:lnTo>
                    <a:pt x="130" y="119"/>
                  </a:lnTo>
                  <a:lnTo>
                    <a:pt x="133" y="110"/>
                  </a:lnTo>
                  <a:lnTo>
                    <a:pt x="135" y="100"/>
                  </a:lnTo>
                  <a:lnTo>
                    <a:pt x="139" y="91"/>
                  </a:lnTo>
                  <a:lnTo>
                    <a:pt x="141" y="81"/>
                  </a:lnTo>
                  <a:lnTo>
                    <a:pt x="144" y="71"/>
                  </a:lnTo>
                  <a:lnTo>
                    <a:pt x="147" y="62"/>
                  </a:lnTo>
                  <a:lnTo>
                    <a:pt x="148" y="56"/>
                  </a:lnTo>
                  <a:lnTo>
                    <a:pt x="149" y="51"/>
                  </a:lnTo>
                  <a:lnTo>
                    <a:pt x="150" y="47"/>
                  </a:lnTo>
                  <a:lnTo>
                    <a:pt x="151" y="42"/>
                  </a:lnTo>
                  <a:lnTo>
                    <a:pt x="153" y="37"/>
                  </a:lnTo>
                  <a:lnTo>
                    <a:pt x="154" y="34"/>
                  </a:lnTo>
                  <a:lnTo>
                    <a:pt x="154" y="3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52" name="Freeform 163"/>
            <p:cNvSpPr>
              <a:spLocks/>
            </p:cNvSpPr>
            <p:nvPr/>
          </p:nvSpPr>
          <p:spPr bwMode="auto">
            <a:xfrm>
              <a:off x="4281" y="2114"/>
              <a:ext cx="67" cy="132"/>
            </a:xfrm>
            <a:custGeom>
              <a:avLst/>
              <a:gdLst>
                <a:gd name="T0" fmla="*/ 0 w 207"/>
                <a:gd name="T1" fmla="*/ 13 h 414"/>
                <a:gd name="T2" fmla="*/ 7 w 207"/>
                <a:gd name="T3" fmla="*/ 0 h 414"/>
                <a:gd name="T4" fmla="*/ 6 w 207"/>
                <a:gd name="T5" fmla="*/ 13 h 414"/>
                <a:gd name="T6" fmla="*/ 0 60000 65536"/>
                <a:gd name="T7" fmla="*/ 0 60000 65536"/>
                <a:gd name="T8" fmla="*/ 0 60000 65536"/>
              </a:gdLst>
              <a:ahLst/>
              <a:cxnLst>
                <a:cxn ang="T6">
                  <a:pos x="T0" y="T1"/>
                </a:cxn>
                <a:cxn ang="T7">
                  <a:pos x="T2" y="T3"/>
                </a:cxn>
                <a:cxn ang="T8">
                  <a:pos x="T4" y="T5"/>
                </a:cxn>
              </a:cxnLst>
              <a:rect l="0" t="0" r="r" b="b"/>
              <a:pathLst>
                <a:path w="207" h="414">
                  <a:moveTo>
                    <a:pt x="0" y="414"/>
                  </a:moveTo>
                  <a:lnTo>
                    <a:pt x="207" y="0"/>
                  </a:lnTo>
                  <a:lnTo>
                    <a:pt x="193" y="4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53" name="Line 164"/>
            <p:cNvSpPr>
              <a:spLocks noChangeShapeType="1"/>
            </p:cNvSpPr>
            <p:nvPr/>
          </p:nvSpPr>
          <p:spPr bwMode="auto">
            <a:xfrm flipH="1">
              <a:off x="4299" y="2210"/>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54" name="Freeform 165"/>
            <p:cNvSpPr>
              <a:spLocks/>
            </p:cNvSpPr>
            <p:nvPr/>
          </p:nvSpPr>
          <p:spPr bwMode="auto">
            <a:xfrm>
              <a:off x="4992" y="2237"/>
              <a:ext cx="63" cy="75"/>
            </a:xfrm>
            <a:custGeom>
              <a:avLst/>
              <a:gdLst>
                <a:gd name="T0" fmla="*/ 0 w 197"/>
                <a:gd name="T1" fmla="*/ 8 h 230"/>
                <a:gd name="T2" fmla="*/ 3 w 197"/>
                <a:gd name="T3" fmla="*/ 8 h 230"/>
                <a:gd name="T4" fmla="*/ 3 w 197"/>
                <a:gd name="T5" fmla="*/ 8 h 230"/>
                <a:gd name="T6" fmla="*/ 3 w 197"/>
                <a:gd name="T7" fmla="*/ 8 h 230"/>
                <a:gd name="T8" fmla="*/ 3 w 197"/>
                <a:gd name="T9" fmla="*/ 8 h 230"/>
                <a:gd name="T10" fmla="*/ 4 w 197"/>
                <a:gd name="T11" fmla="*/ 8 h 230"/>
                <a:gd name="T12" fmla="*/ 4 w 197"/>
                <a:gd name="T13" fmla="*/ 8 h 230"/>
                <a:gd name="T14" fmla="*/ 4 w 197"/>
                <a:gd name="T15" fmla="*/ 8 h 230"/>
                <a:gd name="T16" fmla="*/ 4 w 197"/>
                <a:gd name="T17" fmla="*/ 8 h 230"/>
                <a:gd name="T18" fmla="*/ 4 w 197"/>
                <a:gd name="T19" fmla="*/ 7 h 230"/>
                <a:gd name="T20" fmla="*/ 4 w 197"/>
                <a:gd name="T21" fmla="*/ 7 h 230"/>
                <a:gd name="T22" fmla="*/ 5 w 197"/>
                <a:gd name="T23" fmla="*/ 7 h 230"/>
                <a:gd name="T24" fmla="*/ 5 w 197"/>
                <a:gd name="T25" fmla="*/ 7 h 230"/>
                <a:gd name="T26" fmla="*/ 5 w 197"/>
                <a:gd name="T27" fmla="*/ 6 h 230"/>
                <a:gd name="T28" fmla="*/ 5 w 197"/>
                <a:gd name="T29" fmla="*/ 6 h 230"/>
                <a:gd name="T30" fmla="*/ 5 w 197"/>
                <a:gd name="T31" fmla="*/ 6 h 230"/>
                <a:gd name="T32" fmla="*/ 6 w 197"/>
                <a:gd name="T33" fmla="*/ 6 h 230"/>
                <a:gd name="T34" fmla="*/ 6 w 197"/>
                <a:gd name="T35" fmla="*/ 5 h 230"/>
                <a:gd name="T36" fmla="*/ 6 w 197"/>
                <a:gd name="T37" fmla="*/ 5 h 230"/>
                <a:gd name="T38" fmla="*/ 6 w 197"/>
                <a:gd name="T39" fmla="*/ 5 h 230"/>
                <a:gd name="T40" fmla="*/ 6 w 197"/>
                <a:gd name="T41" fmla="*/ 4 h 230"/>
                <a:gd name="T42" fmla="*/ 6 w 197"/>
                <a:gd name="T43" fmla="*/ 4 h 230"/>
                <a:gd name="T44" fmla="*/ 6 w 197"/>
                <a:gd name="T45" fmla="*/ 4 h 230"/>
                <a:gd name="T46" fmla="*/ 6 w 197"/>
                <a:gd name="T47" fmla="*/ 3 h 230"/>
                <a:gd name="T48" fmla="*/ 6 w 197"/>
                <a:gd name="T49" fmla="*/ 3 h 230"/>
                <a:gd name="T50" fmla="*/ 6 w 197"/>
                <a:gd name="T51" fmla="*/ 3 h 230"/>
                <a:gd name="T52" fmla="*/ 6 w 197"/>
                <a:gd name="T53" fmla="*/ 3 h 230"/>
                <a:gd name="T54" fmla="*/ 6 w 197"/>
                <a:gd name="T55" fmla="*/ 2 h 230"/>
                <a:gd name="T56" fmla="*/ 6 w 197"/>
                <a:gd name="T57" fmla="*/ 2 h 230"/>
                <a:gd name="T58" fmla="*/ 6 w 197"/>
                <a:gd name="T59" fmla="*/ 2 h 230"/>
                <a:gd name="T60" fmla="*/ 6 w 197"/>
                <a:gd name="T61" fmla="*/ 1 h 230"/>
                <a:gd name="T62" fmla="*/ 6 w 197"/>
                <a:gd name="T63" fmla="*/ 1 h 230"/>
                <a:gd name="T64" fmla="*/ 6 w 197"/>
                <a:gd name="T65" fmla="*/ 1 h 230"/>
                <a:gd name="T66" fmla="*/ 6 w 197"/>
                <a:gd name="T67" fmla="*/ 1 h 230"/>
                <a:gd name="T68" fmla="*/ 6 w 197"/>
                <a:gd name="T69" fmla="*/ 1 h 230"/>
                <a:gd name="T70" fmla="*/ 6 w 197"/>
                <a:gd name="T71" fmla="*/ 0 h 230"/>
                <a:gd name="T72" fmla="*/ 6 w 197"/>
                <a:gd name="T73" fmla="*/ 0 h 230"/>
                <a:gd name="T74" fmla="*/ 5 w 197"/>
                <a:gd name="T75" fmla="*/ 0 h 230"/>
                <a:gd name="T76" fmla="*/ 5 w 197"/>
                <a:gd name="T77" fmla="*/ 0 h 230"/>
                <a:gd name="T78" fmla="*/ 5 w 197"/>
                <a:gd name="T79" fmla="*/ 0 h 230"/>
                <a:gd name="T80" fmla="*/ 5 w 197"/>
                <a:gd name="T81" fmla="*/ 0 h 230"/>
                <a:gd name="T82" fmla="*/ 4 w 197"/>
                <a:gd name="T83" fmla="*/ 0 h 230"/>
                <a:gd name="T84" fmla="*/ 2 w 197"/>
                <a:gd name="T85" fmla="*/ 0 h 2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97" h="230">
                  <a:moveTo>
                    <a:pt x="0" y="230"/>
                  </a:moveTo>
                  <a:lnTo>
                    <a:pt x="80" y="230"/>
                  </a:lnTo>
                  <a:lnTo>
                    <a:pt x="87" y="230"/>
                  </a:lnTo>
                  <a:lnTo>
                    <a:pt x="93" y="229"/>
                  </a:lnTo>
                  <a:lnTo>
                    <a:pt x="100" y="227"/>
                  </a:lnTo>
                  <a:lnTo>
                    <a:pt x="107" y="225"/>
                  </a:lnTo>
                  <a:lnTo>
                    <a:pt x="113" y="222"/>
                  </a:lnTo>
                  <a:lnTo>
                    <a:pt x="121" y="218"/>
                  </a:lnTo>
                  <a:lnTo>
                    <a:pt x="127" y="213"/>
                  </a:lnTo>
                  <a:lnTo>
                    <a:pt x="133" y="208"/>
                  </a:lnTo>
                  <a:lnTo>
                    <a:pt x="140" y="203"/>
                  </a:lnTo>
                  <a:lnTo>
                    <a:pt x="146" y="196"/>
                  </a:lnTo>
                  <a:lnTo>
                    <a:pt x="153" y="190"/>
                  </a:lnTo>
                  <a:lnTo>
                    <a:pt x="158" y="182"/>
                  </a:lnTo>
                  <a:lnTo>
                    <a:pt x="164" y="175"/>
                  </a:lnTo>
                  <a:lnTo>
                    <a:pt x="169" y="167"/>
                  </a:lnTo>
                  <a:lnTo>
                    <a:pt x="174" y="159"/>
                  </a:lnTo>
                  <a:lnTo>
                    <a:pt x="178" y="150"/>
                  </a:lnTo>
                  <a:lnTo>
                    <a:pt x="182" y="142"/>
                  </a:lnTo>
                  <a:lnTo>
                    <a:pt x="186" y="133"/>
                  </a:lnTo>
                  <a:lnTo>
                    <a:pt x="189" y="124"/>
                  </a:lnTo>
                  <a:lnTo>
                    <a:pt x="192" y="115"/>
                  </a:lnTo>
                  <a:lnTo>
                    <a:pt x="194" y="106"/>
                  </a:lnTo>
                  <a:lnTo>
                    <a:pt x="195" y="97"/>
                  </a:lnTo>
                  <a:lnTo>
                    <a:pt x="196" y="89"/>
                  </a:lnTo>
                  <a:lnTo>
                    <a:pt x="197" y="80"/>
                  </a:lnTo>
                  <a:lnTo>
                    <a:pt x="197" y="72"/>
                  </a:lnTo>
                  <a:lnTo>
                    <a:pt x="197" y="63"/>
                  </a:lnTo>
                  <a:lnTo>
                    <a:pt x="196" y="55"/>
                  </a:lnTo>
                  <a:lnTo>
                    <a:pt x="194" y="47"/>
                  </a:lnTo>
                  <a:lnTo>
                    <a:pt x="192" y="41"/>
                  </a:lnTo>
                  <a:lnTo>
                    <a:pt x="190" y="34"/>
                  </a:lnTo>
                  <a:lnTo>
                    <a:pt x="187" y="28"/>
                  </a:lnTo>
                  <a:lnTo>
                    <a:pt x="183" y="22"/>
                  </a:lnTo>
                  <a:lnTo>
                    <a:pt x="179" y="17"/>
                  </a:lnTo>
                  <a:lnTo>
                    <a:pt x="175" y="13"/>
                  </a:lnTo>
                  <a:lnTo>
                    <a:pt x="171" y="9"/>
                  </a:lnTo>
                  <a:lnTo>
                    <a:pt x="165" y="6"/>
                  </a:lnTo>
                  <a:lnTo>
                    <a:pt x="160" y="4"/>
                  </a:lnTo>
                  <a:lnTo>
                    <a:pt x="155" y="1"/>
                  </a:lnTo>
                  <a:lnTo>
                    <a:pt x="148" y="0"/>
                  </a:lnTo>
                  <a:lnTo>
                    <a:pt x="142" y="0"/>
                  </a:lnTo>
                  <a:lnTo>
                    <a:pt x="6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55" name="Freeform 166"/>
            <p:cNvSpPr>
              <a:spLocks/>
            </p:cNvSpPr>
            <p:nvPr/>
          </p:nvSpPr>
          <p:spPr bwMode="auto">
            <a:xfrm>
              <a:off x="4992" y="2179"/>
              <a:ext cx="75" cy="133"/>
            </a:xfrm>
            <a:custGeom>
              <a:avLst/>
              <a:gdLst>
                <a:gd name="T0" fmla="*/ 4 w 236"/>
                <a:gd name="T1" fmla="*/ 6 h 414"/>
                <a:gd name="T2" fmla="*/ 5 w 236"/>
                <a:gd name="T3" fmla="*/ 6 h 414"/>
                <a:gd name="T4" fmla="*/ 5 w 236"/>
                <a:gd name="T5" fmla="*/ 6 h 414"/>
                <a:gd name="T6" fmla="*/ 5 w 236"/>
                <a:gd name="T7" fmla="*/ 6 h 414"/>
                <a:gd name="T8" fmla="*/ 5 w 236"/>
                <a:gd name="T9" fmla="*/ 6 h 414"/>
                <a:gd name="T10" fmla="*/ 5 w 236"/>
                <a:gd name="T11" fmla="*/ 6 h 414"/>
                <a:gd name="T12" fmla="*/ 6 w 236"/>
                <a:gd name="T13" fmla="*/ 6 h 414"/>
                <a:gd name="T14" fmla="*/ 6 w 236"/>
                <a:gd name="T15" fmla="*/ 5 h 414"/>
                <a:gd name="T16" fmla="*/ 6 w 236"/>
                <a:gd name="T17" fmla="*/ 5 h 414"/>
                <a:gd name="T18" fmla="*/ 6 w 236"/>
                <a:gd name="T19" fmla="*/ 5 h 414"/>
                <a:gd name="T20" fmla="*/ 7 w 236"/>
                <a:gd name="T21" fmla="*/ 5 h 414"/>
                <a:gd name="T22" fmla="*/ 7 w 236"/>
                <a:gd name="T23" fmla="*/ 4 h 414"/>
                <a:gd name="T24" fmla="*/ 7 w 236"/>
                <a:gd name="T25" fmla="*/ 4 h 414"/>
                <a:gd name="T26" fmla="*/ 7 w 236"/>
                <a:gd name="T27" fmla="*/ 4 h 414"/>
                <a:gd name="T28" fmla="*/ 7 w 236"/>
                <a:gd name="T29" fmla="*/ 4 h 414"/>
                <a:gd name="T30" fmla="*/ 7 w 236"/>
                <a:gd name="T31" fmla="*/ 4 h 414"/>
                <a:gd name="T32" fmla="*/ 7 w 236"/>
                <a:gd name="T33" fmla="*/ 3 h 414"/>
                <a:gd name="T34" fmla="*/ 7 w 236"/>
                <a:gd name="T35" fmla="*/ 3 h 414"/>
                <a:gd name="T36" fmla="*/ 8 w 236"/>
                <a:gd name="T37" fmla="*/ 3 h 414"/>
                <a:gd name="T38" fmla="*/ 8 w 236"/>
                <a:gd name="T39" fmla="*/ 3 h 414"/>
                <a:gd name="T40" fmla="*/ 8 w 236"/>
                <a:gd name="T41" fmla="*/ 2 h 414"/>
                <a:gd name="T42" fmla="*/ 8 w 236"/>
                <a:gd name="T43" fmla="*/ 2 h 414"/>
                <a:gd name="T44" fmla="*/ 8 w 236"/>
                <a:gd name="T45" fmla="*/ 2 h 414"/>
                <a:gd name="T46" fmla="*/ 8 w 236"/>
                <a:gd name="T47" fmla="*/ 1 h 414"/>
                <a:gd name="T48" fmla="*/ 8 w 236"/>
                <a:gd name="T49" fmla="*/ 1 h 414"/>
                <a:gd name="T50" fmla="*/ 7 w 236"/>
                <a:gd name="T51" fmla="*/ 1 h 414"/>
                <a:gd name="T52" fmla="*/ 7 w 236"/>
                <a:gd name="T53" fmla="*/ 1 h 414"/>
                <a:gd name="T54" fmla="*/ 7 w 236"/>
                <a:gd name="T55" fmla="*/ 1 h 414"/>
                <a:gd name="T56" fmla="*/ 7 w 236"/>
                <a:gd name="T57" fmla="*/ 0 h 414"/>
                <a:gd name="T58" fmla="*/ 7 w 236"/>
                <a:gd name="T59" fmla="*/ 0 h 414"/>
                <a:gd name="T60" fmla="*/ 7 w 236"/>
                <a:gd name="T61" fmla="*/ 0 h 414"/>
                <a:gd name="T62" fmla="*/ 7 w 236"/>
                <a:gd name="T63" fmla="*/ 0 h 414"/>
                <a:gd name="T64" fmla="*/ 7 w 236"/>
                <a:gd name="T65" fmla="*/ 0 h 414"/>
                <a:gd name="T66" fmla="*/ 6 w 236"/>
                <a:gd name="T67" fmla="*/ 0 h 414"/>
                <a:gd name="T68" fmla="*/ 6 w 236"/>
                <a:gd name="T69" fmla="*/ 0 h 414"/>
                <a:gd name="T70" fmla="*/ 3 w 236"/>
                <a:gd name="T71" fmla="*/ 0 h 414"/>
                <a:gd name="T72" fmla="*/ 0 w 236"/>
                <a:gd name="T73" fmla="*/ 14 h 4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36" h="414">
                  <a:moveTo>
                    <a:pt x="142" y="184"/>
                  </a:moveTo>
                  <a:lnTo>
                    <a:pt x="148" y="183"/>
                  </a:lnTo>
                  <a:lnTo>
                    <a:pt x="155" y="182"/>
                  </a:lnTo>
                  <a:lnTo>
                    <a:pt x="161" y="181"/>
                  </a:lnTo>
                  <a:lnTo>
                    <a:pt x="168" y="178"/>
                  </a:lnTo>
                  <a:lnTo>
                    <a:pt x="173" y="175"/>
                  </a:lnTo>
                  <a:lnTo>
                    <a:pt x="179" y="170"/>
                  </a:lnTo>
                  <a:lnTo>
                    <a:pt x="186" y="165"/>
                  </a:lnTo>
                  <a:lnTo>
                    <a:pt x="192" y="160"/>
                  </a:lnTo>
                  <a:lnTo>
                    <a:pt x="197" y="155"/>
                  </a:lnTo>
                  <a:lnTo>
                    <a:pt x="204" y="147"/>
                  </a:lnTo>
                  <a:lnTo>
                    <a:pt x="208" y="141"/>
                  </a:lnTo>
                  <a:lnTo>
                    <a:pt x="213" y="133"/>
                  </a:lnTo>
                  <a:lnTo>
                    <a:pt x="218" y="126"/>
                  </a:lnTo>
                  <a:lnTo>
                    <a:pt x="222" y="117"/>
                  </a:lnTo>
                  <a:lnTo>
                    <a:pt x="225" y="109"/>
                  </a:lnTo>
                  <a:lnTo>
                    <a:pt x="228" y="100"/>
                  </a:lnTo>
                  <a:lnTo>
                    <a:pt x="231" y="92"/>
                  </a:lnTo>
                  <a:lnTo>
                    <a:pt x="234" y="83"/>
                  </a:lnTo>
                  <a:lnTo>
                    <a:pt x="235" y="75"/>
                  </a:lnTo>
                  <a:lnTo>
                    <a:pt x="236" y="67"/>
                  </a:lnTo>
                  <a:lnTo>
                    <a:pt x="236" y="59"/>
                  </a:lnTo>
                  <a:lnTo>
                    <a:pt x="236" y="51"/>
                  </a:lnTo>
                  <a:lnTo>
                    <a:pt x="235" y="44"/>
                  </a:lnTo>
                  <a:lnTo>
                    <a:pt x="232" y="36"/>
                  </a:lnTo>
                  <a:lnTo>
                    <a:pt x="231" y="30"/>
                  </a:lnTo>
                  <a:lnTo>
                    <a:pt x="228" y="24"/>
                  </a:lnTo>
                  <a:lnTo>
                    <a:pt x="225" y="18"/>
                  </a:lnTo>
                  <a:lnTo>
                    <a:pt x="222" y="14"/>
                  </a:lnTo>
                  <a:lnTo>
                    <a:pt x="218" y="10"/>
                  </a:lnTo>
                  <a:lnTo>
                    <a:pt x="213" y="7"/>
                  </a:lnTo>
                  <a:lnTo>
                    <a:pt x="208" y="3"/>
                  </a:lnTo>
                  <a:lnTo>
                    <a:pt x="203" y="1"/>
                  </a:lnTo>
                  <a:lnTo>
                    <a:pt x="197" y="0"/>
                  </a:lnTo>
                  <a:lnTo>
                    <a:pt x="191" y="0"/>
                  </a:lnTo>
                  <a:lnTo>
                    <a:pt x="111" y="0"/>
                  </a:lnTo>
                  <a:lnTo>
                    <a:pt x="0" y="4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56" name="Freeform 167"/>
            <p:cNvSpPr>
              <a:spLocks/>
            </p:cNvSpPr>
            <p:nvPr/>
          </p:nvSpPr>
          <p:spPr bwMode="auto">
            <a:xfrm>
              <a:off x="4970" y="2733"/>
              <a:ext cx="52" cy="117"/>
            </a:xfrm>
            <a:custGeom>
              <a:avLst/>
              <a:gdLst>
                <a:gd name="T0" fmla="*/ 0 w 162"/>
                <a:gd name="T1" fmla="*/ 12 h 363"/>
                <a:gd name="T2" fmla="*/ 2 w 162"/>
                <a:gd name="T3" fmla="*/ 12 h 363"/>
                <a:gd name="T4" fmla="*/ 2 w 162"/>
                <a:gd name="T5" fmla="*/ 12 h 363"/>
                <a:gd name="T6" fmla="*/ 3 w 162"/>
                <a:gd name="T7" fmla="*/ 12 h 363"/>
                <a:gd name="T8" fmla="*/ 3 w 162"/>
                <a:gd name="T9" fmla="*/ 12 h 363"/>
                <a:gd name="T10" fmla="*/ 3 w 162"/>
                <a:gd name="T11" fmla="*/ 12 h 363"/>
                <a:gd name="T12" fmla="*/ 3 w 162"/>
                <a:gd name="T13" fmla="*/ 12 h 363"/>
                <a:gd name="T14" fmla="*/ 3 w 162"/>
                <a:gd name="T15" fmla="*/ 12 h 363"/>
                <a:gd name="T16" fmla="*/ 3 w 162"/>
                <a:gd name="T17" fmla="*/ 12 h 363"/>
                <a:gd name="T18" fmla="*/ 4 w 162"/>
                <a:gd name="T19" fmla="*/ 11 h 363"/>
                <a:gd name="T20" fmla="*/ 4 w 162"/>
                <a:gd name="T21" fmla="*/ 11 h 363"/>
                <a:gd name="T22" fmla="*/ 4 w 162"/>
                <a:gd name="T23" fmla="*/ 11 h 363"/>
                <a:gd name="T24" fmla="*/ 4 w 162"/>
                <a:gd name="T25" fmla="*/ 11 h 363"/>
                <a:gd name="T26" fmla="*/ 4 w 162"/>
                <a:gd name="T27" fmla="*/ 11 h 363"/>
                <a:gd name="T28" fmla="*/ 4 w 162"/>
                <a:gd name="T29" fmla="*/ 11 h 363"/>
                <a:gd name="T30" fmla="*/ 4 w 162"/>
                <a:gd name="T31" fmla="*/ 10 h 363"/>
                <a:gd name="T32" fmla="*/ 4 w 162"/>
                <a:gd name="T33" fmla="*/ 10 h 363"/>
                <a:gd name="T34" fmla="*/ 4 w 162"/>
                <a:gd name="T35" fmla="*/ 10 h 363"/>
                <a:gd name="T36" fmla="*/ 5 w 162"/>
                <a:gd name="T37" fmla="*/ 6 h 363"/>
                <a:gd name="T38" fmla="*/ 5 w 162"/>
                <a:gd name="T39" fmla="*/ 6 h 363"/>
                <a:gd name="T40" fmla="*/ 5 w 162"/>
                <a:gd name="T41" fmla="*/ 6 h 363"/>
                <a:gd name="T42" fmla="*/ 5 w 162"/>
                <a:gd name="T43" fmla="*/ 5 h 363"/>
                <a:gd name="T44" fmla="*/ 5 w 162"/>
                <a:gd name="T45" fmla="*/ 5 h 363"/>
                <a:gd name="T46" fmla="*/ 5 w 162"/>
                <a:gd name="T47" fmla="*/ 5 h 363"/>
                <a:gd name="T48" fmla="*/ 5 w 162"/>
                <a:gd name="T49" fmla="*/ 5 h 363"/>
                <a:gd name="T50" fmla="*/ 5 w 162"/>
                <a:gd name="T51" fmla="*/ 5 h 363"/>
                <a:gd name="T52" fmla="*/ 5 w 162"/>
                <a:gd name="T53" fmla="*/ 5 h 363"/>
                <a:gd name="T54" fmla="*/ 5 w 162"/>
                <a:gd name="T55" fmla="*/ 5 h 363"/>
                <a:gd name="T56" fmla="*/ 5 w 162"/>
                <a:gd name="T57" fmla="*/ 5 h 363"/>
                <a:gd name="T58" fmla="*/ 5 w 162"/>
                <a:gd name="T59" fmla="*/ 5 h 363"/>
                <a:gd name="T60" fmla="*/ 5 w 162"/>
                <a:gd name="T61" fmla="*/ 4 h 363"/>
                <a:gd name="T62" fmla="*/ 5 w 162"/>
                <a:gd name="T63" fmla="*/ 4 h 363"/>
                <a:gd name="T64" fmla="*/ 4 w 162"/>
                <a:gd name="T65" fmla="*/ 4 h 363"/>
                <a:gd name="T66" fmla="*/ 4 w 162"/>
                <a:gd name="T67" fmla="*/ 4 h 363"/>
                <a:gd name="T68" fmla="*/ 4 w 162"/>
                <a:gd name="T69" fmla="*/ 4 h 3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2" h="363">
                  <a:moveTo>
                    <a:pt x="97" y="0"/>
                  </a:moveTo>
                  <a:lnTo>
                    <a:pt x="0" y="363"/>
                  </a:lnTo>
                  <a:lnTo>
                    <a:pt x="64" y="363"/>
                  </a:lnTo>
                  <a:lnTo>
                    <a:pt x="66" y="363"/>
                  </a:lnTo>
                  <a:lnTo>
                    <a:pt x="68" y="363"/>
                  </a:lnTo>
                  <a:lnTo>
                    <a:pt x="72" y="362"/>
                  </a:lnTo>
                  <a:lnTo>
                    <a:pt x="74" y="362"/>
                  </a:lnTo>
                  <a:lnTo>
                    <a:pt x="76" y="361"/>
                  </a:lnTo>
                  <a:lnTo>
                    <a:pt x="79" y="360"/>
                  </a:lnTo>
                  <a:lnTo>
                    <a:pt x="81" y="359"/>
                  </a:lnTo>
                  <a:lnTo>
                    <a:pt x="83" y="358"/>
                  </a:lnTo>
                  <a:lnTo>
                    <a:pt x="86" y="357"/>
                  </a:lnTo>
                  <a:lnTo>
                    <a:pt x="89" y="355"/>
                  </a:lnTo>
                  <a:lnTo>
                    <a:pt x="91" y="353"/>
                  </a:lnTo>
                  <a:lnTo>
                    <a:pt x="94" y="351"/>
                  </a:lnTo>
                  <a:lnTo>
                    <a:pt x="96" y="350"/>
                  </a:lnTo>
                  <a:lnTo>
                    <a:pt x="98" y="348"/>
                  </a:lnTo>
                  <a:lnTo>
                    <a:pt x="101" y="346"/>
                  </a:lnTo>
                  <a:lnTo>
                    <a:pt x="103" y="344"/>
                  </a:lnTo>
                  <a:lnTo>
                    <a:pt x="106" y="341"/>
                  </a:lnTo>
                  <a:lnTo>
                    <a:pt x="108" y="338"/>
                  </a:lnTo>
                  <a:lnTo>
                    <a:pt x="110" y="336"/>
                  </a:lnTo>
                  <a:lnTo>
                    <a:pt x="112" y="333"/>
                  </a:lnTo>
                  <a:lnTo>
                    <a:pt x="114" y="331"/>
                  </a:lnTo>
                  <a:lnTo>
                    <a:pt x="116" y="328"/>
                  </a:lnTo>
                  <a:lnTo>
                    <a:pt x="118" y="325"/>
                  </a:lnTo>
                  <a:lnTo>
                    <a:pt x="119" y="321"/>
                  </a:lnTo>
                  <a:lnTo>
                    <a:pt x="122" y="318"/>
                  </a:lnTo>
                  <a:lnTo>
                    <a:pt x="124" y="315"/>
                  </a:lnTo>
                  <a:lnTo>
                    <a:pt x="125" y="312"/>
                  </a:lnTo>
                  <a:lnTo>
                    <a:pt x="126" y="309"/>
                  </a:lnTo>
                  <a:lnTo>
                    <a:pt x="128" y="305"/>
                  </a:lnTo>
                  <a:lnTo>
                    <a:pt x="129" y="302"/>
                  </a:lnTo>
                  <a:lnTo>
                    <a:pt x="130" y="299"/>
                  </a:lnTo>
                  <a:lnTo>
                    <a:pt x="131" y="296"/>
                  </a:lnTo>
                  <a:lnTo>
                    <a:pt x="132" y="293"/>
                  </a:lnTo>
                  <a:lnTo>
                    <a:pt x="159" y="192"/>
                  </a:lnTo>
                  <a:lnTo>
                    <a:pt x="160" y="188"/>
                  </a:lnTo>
                  <a:lnTo>
                    <a:pt x="161" y="185"/>
                  </a:lnTo>
                  <a:lnTo>
                    <a:pt x="161" y="182"/>
                  </a:lnTo>
                  <a:lnTo>
                    <a:pt x="162" y="179"/>
                  </a:lnTo>
                  <a:lnTo>
                    <a:pt x="162" y="176"/>
                  </a:lnTo>
                  <a:lnTo>
                    <a:pt x="162" y="172"/>
                  </a:lnTo>
                  <a:lnTo>
                    <a:pt x="162" y="169"/>
                  </a:lnTo>
                  <a:lnTo>
                    <a:pt x="162" y="166"/>
                  </a:lnTo>
                  <a:lnTo>
                    <a:pt x="162" y="163"/>
                  </a:lnTo>
                  <a:lnTo>
                    <a:pt x="162" y="160"/>
                  </a:lnTo>
                  <a:lnTo>
                    <a:pt x="162" y="156"/>
                  </a:lnTo>
                  <a:lnTo>
                    <a:pt x="161" y="153"/>
                  </a:lnTo>
                  <a:lnTo>
                    <a:pt x="161" y="151"/>
                  </a:lnTo>
                  <a:lnTo>
                    <a:pt x="160" y="148"/>
                  </a:lnTo>
                  <a:lnTo>
                    <a:pt x="160" y="146"/>
                  </a:lnTo>
                  <a:lnTo>
                    <a:pt x="159" y="144"/>
                  </a:lnTo>
                  <a:lnTo>
                    <a:pt x="158" y="140"/>
                  </a:lnTo>
                  <a:lnTo>
                    <a:pt x="157" y="138"/>
                  </a:lnTo>
                  <a:lnTo>
                    <a:pt x="155" y="136"/>
                  </a:lnTo>
                  <a:lnTo>
                    <a:pt x="154" y="134"/>
                  </a:lnTo>
                  <a:lnTo>
                    <a:pt x="152" y="132"/>
                  </a:lnTo>
                  <a:lnTo>
                    <a:pt x="150" y="131"/>
                  </a:lnTo>
                  <a:lnTo>
                    <a:pt x="149" y="129"/>
                  </a:lnTo>
                  <a:lnTo>
                    <a:pt x="147" y="128"/>
                  </a:lnTo>
                  <a:lnTo>
                    <a:pt x="146" y="127"/>
                  </a:lnTo>
                  <a:lnTo>
                    <a:pt x="144" y="126"/>
                  </a:lnTo>
                  <a:lnTo>
                    <a:pt x="142" y="124"/>
                  </a:lnTo>
                  <a:lnTo>
                    <a:pt x="140" y="123"/>
                  </a:lnTo>
                  <a:lnTo>
                    <a:pt x="138" y="122"/>
                  </a:lnTo>
                  <a:lnTo>
                    <a:pt x="135" y="122"/>
                  </a:lnTo>
                  <a:lnTo>
                    <a:pt x="133" y="121"/>
                  </a:lnTo>
                  <a:lnTo>
                    <a:pt x="131" y="121"/>
                  </a:lnTo>
                  <a:lnTo>
                    <a:pt x="129" y="121"/>
                  </a:lnTo>
                  <a:lnTo>
                    <a:pt x="65"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57" name="Line 168"/>
            <p:cNvSpPr>
              <a:spLocks noChangeShapeType="1"/>
            </p:cNvSpPr>
            <p:nvPr/>
          </p:nvSpPr>
          <p:spPr bwMode="auto">
            <a:xfrm>
              <a:off x="4326" y="2278"/>
              <a:ext cx="612" cy="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58" name="Line 169"/>
            <p:cNvSpPr>
              <a:spLocks noChangeShapeType="1"/>
            </p:cNvSpPr>
            <p:nvPr/>
          </p:nvSpPr>
          <p:spPr bwMode="auto">
            <a:xfrm flipH="1">
              <a:off x="4326" y="2816"/>
              <a:ext cx="612" cy="16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59" name="Line 170"/>
            <p:cNvSpPr>
              <a:spLocks noChangeShapeType="1"/>
            </p:cNvSpPr>
            <p:nvPr/>
          </p:nvSpPr>
          <p:spPr bwMode="auto">
            <a:xfrm flipV="1">
              <a:off x="4326" y="2278"/>
              <a:ext cx="0" cy="7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60" name="Line 171"/>
            <p:cNvSpPr>
              <a:spLocks noChangeShapeType="1"/>
            </p:cNvSpPr>
            <p:nvPr/>
          </p:nvSpPr>
          <p:spPr bwMode="auto">
            <a:xfrm flipV="1">
              <a:off x="4938" y="2352"/>
              <a:ext cx="0" cy="4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61" name="Line 172"/>
            <p:cNvSpPr>
              <a:spLocks noChangeShapeType="1"/>
            </p:cNvSpPr>
            <p:nvPr/>
          </p:nvSpPr>
          <p:spPr bwMode="auto">
            <a:xfrm flipH="1">
              <a:off x="4326" y="2352"/>
              <a:ext cx="612" cy="1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2562" name="Freeform 173"/>
            <p:cNvSpPr>
              <a:spLocks/>
            </p:cNvSpPr>
            <p:nvPr/>
          </p:nvSpPr>
          <p:spPr bwMode="auto">
            <a:xfrm>
              <a:off x="4558" y="2361"/>
              <a:ext cx="2" cy="34"/>
            </a:xfrm>
            <a:custGeom>
              <a:avLst/>
              <a:gdLst>
                <a:gd name="T0" fmla="*/ 0 w 8"/>
                <a:gd name="T1" fmla="*/ 0 h 104"/>
                <a:gd name="T2" fmla="*/ 0 w 8"/>
                <a:gd name="T3" fmla="*/ 1 h 104"/>
                <a:gd name="T4" fmla="*/ 0 w 8"/>
                <a:gd name="T5" fmla="*/ 1 h 104"/>
                <a:gd name="T6" fmla="*/ 0 w 8"/>
                <a:gd name="T7" fmla="*/ 2 h 104"/>
                <a:gd name="T8" fmla="*/ 0 w 8"/>
                <a:gd name="T9" fmla="*/ 3 h 104"/>
                <a:gd name="T10" fmla="*/ 0 w 8"/>
                <a:gd name="T11" fmla="*/ 3 h 104"/>
                <a:gd name="T12" fmla="*/ 0 w 8"/>
                <a:gd name="T13" fmla="*/ 4 h 10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 h="104">
                  <a:moveTo>
                    <a:pt x="0" y="0"/>
                  </a:moveTo>
                  <a:lnTo>
                    <a:pt x="1" y="17"/>
                  </a:lnTo>
                  <a:lnTo>
                    <a:pt x="3" y="35"/>
                  </a:lnTo>
                  <a:lnTo>
                    <a:pt x="4" y="52"/>
                  </a:lnTo>
                  <a:lnTo>
                    <a:pt x="5" y="70"/>
                  </a:lnTo>
                  <a:lnTo>
                    <a:pt x="7" y="87"/>
                  </a:lnTo>
                  <a:lnTo>
                    <a:pt x="8" y="1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63" name="Freeform 174"/>
            <p:cNvSpPr>
              <a:spLocks/>
            </p:cNvSpPr>
            <p:nvPr/>
          </p:nvSpPr>
          <p:spPr bwMode="auto">
            <a:xfrm>
              <a:off x="4549" y="2305"/>
              <a:ext cx="18" cy="56"/>
            </a:xfrm>
            <a:custGeom>
              <a:avLst/>
              <a:gdLst>
                <a:gd name="T0" fmla="*/ 0 w 57"/>
                <a:gd name="T1" fmla="*/ 6 h 174"/>
                <a:gd name="T2" fmla="*/ 2 w 57"/>
                <a:gd name="T3" fmla="*/ 6 h 174"/>
                <a:gd name="T4" fmla="*/ 1 w 57"/>
                <a:gd name="T5" fmla="*/ 0 h 174"/>
                <a:gd name="T6" fmla="*/ 0 w 57"/>
                <a:gd name="T7" fmla="*/ 6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 h="174">
                  <a:moveTo>
                    <a:pt x="0" y="171"/>
                  </a:moveTo>
                  <a:lnTo>
                    <a:pt x="57" y="174"/>
                  </a:lnTo>
                  <a:lnTo>
                    <a:pt x="37" y="0"/>
                  </a:lnTo>
                  <a:lnTo>
                    <a:pt x="0" y="171"/>
                  </a:lnTo>
                  <a:close/>
                </a:path>
              </a:pathLst>
            </a:custGeom>
            <a:solidFill>
              <a:srgbClr val="000000"/>
            </a:solidFill>
            <a:ln w="19050" cmpd="sng">
              <a:solidFill>
                <a:srgbClr val="000000"/>
              </a:solidFill>
              <a:round/>
              <a:headEnd/>
              <a:tailEnd/>
            </a:ln>
          </p:spPr>
          <p:txBody>
            <a:bodyPr/>
            <a:lstStyle/>
            <a:p>
              <a:endParaRPr lang="zh-CN" altLang="en-US"/>
            </a:p>
          </p:txBody>
        </p:sp>
        <p:sp>
          <p:nvSpPr>
            <p:cNvPr id="22564" name="Freeform 175"/>
            <p:cNvSpPr>
              <a:spLocks/>
            </p:cNvSpPr>
            <p:nvPr/>
          </p:nvSpPr>
          <p:spPr bwMode="auto">
            <a:xfrm>
              <a:off x="4549" y="2305"/>
              <a:ext cx="18" cy="56"/>
            </a:xfrm>
            <a:custGeom>
              <a:avLst/>
              <a:gdLst>
                <a:gd name="T0" fmla="*/ 0 w 57"/>
                <a:gd name="T1" fmla="*/ 6 h 174"/>
                <a:gd name="T2" fmla="*/ 2 w 57"/>
                <a:gd name="T3" fmla="*/ 6 h 174"/>
                <a:gd name="T4" fmla="*/ 1 w 57"/>
                <a:gd name="T5" fmla="*/ 0 h 174"/>
                <a:gd name="T6" fmla="*/ 0 w 57"/>
                <a:gd name="T7" fmla="*/ 6 h 1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7" h="174">
                  <a:moveTo>
                    <a:pt x="0" y="171"/>
                  </a:moveTo>
                  <a:lnTo>
                    <a:pt x="57" y="174"/>
                  </a:lnTo>
                  <a:lnTo>
                    <a:pt x="37" y="0"/>
                  </a:lnTo>
                  <a:lnTo>
                    <a:pt x="0" y="17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65" name="Freeform 176"/>
            <p:cNvSpPr>
              <a:spLocks/>
            </p:cNvSpPr>
            <p:nvPr/>
          </p:nvSpPr>
          <p:spPr bwMode="auto">
            <a:xfrm>
              <a:off x="4551" y="2393"/>
              <a:ext cx="20" cy="56"/>
            </a:xfrm>
            <a:custGeom>
              <a:avLst/>
              <a:gdLst>
                <a:gd name="T0" fmla="*/ 2 w 61"/>
                <a:gd name="T1" fmla="*/ 0 h 175"/>
                <a:gd name="T2" fmla="*/ 0 w 61"/>
                <a:gd name="T3" fmla="*/ 0 h 175"/>
                <a:gd name="T4" fmla="*/ 2 w 61"/>
                <a:gd name="T5" fmla="*/ 6 h 175"/>
                <a:gd name="T6" fmla="*/ 2 w 61"/>
                <a:gd name="T7" fmla="*/ 0 h 17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1" h="175">
                  <a:moveTo>
                    <a:pt x="57" y="0"/>
                  </a:moveTo>
                  <a:lnTo>
                    <a:pt x="0" y="11"/>
                  </a:lnTo>
                  <a:lnTo>
                    <a:pt x="61" y="175"/>
                  </a:lnTo>
                  <a:lnTo>
                    <a:pt x="57" y="0"/>
                  </a:lnTo>
                  <a:close/>
                </a:path>
              </a:pathLst>
            </a:custGeom>
            <a:solidFill>
              <a:srgbClr val="000000"/>
            </a:solidFill>
            <a:ln w="19050" cmpd="sng">
              <a:solidFill>
                <a:srgbClr val="000000"/>
              </a:solidFill>
              <a:round/>
              <a:headEnd/>
              <a:tailEnd/>
            </a:ln>
          </p:spPr>
          <p:txBody>
            <a:bodyPr/>
            <a:lstStyle/>
            <a:p>
              <a:endParaRPr lang="zh-CN" altLang="en-US"/>
            </a:p>
          </p:txBody>
        </p:sp>
        <p:sp>
          <p:nvSpPr>
            <p:cNvPr id="22566" name="Freeform 177"/>
            <p:cNvSpPr>
              <a:spLocks/>
            </p:cNvSpPr>
            <p:nvPr/>
          </p:nvSpPr>
          <p:spPr bwMode="auto">
            <a:xfrm>
              <a:off x="4551" y="2393"/>
              <a:ext cx="20" cy="56"/>
            </a:xfrm>
            <a:custGeom>
              <a:avLst/>
              <a:gdLst>
                <a:gd name="T0" fmla="*/ 2 w 61"/>
                <a:gd name="T1" fmla="*/ 0 h 175"/>
                <a:gd name="T2" fmla="*/ 0 w 61"/>
                <a:gd name="T3" fmla="*/ 0 h 175"/>
                <a:gd name="T4" fmla="*/ 2 w 61"/>
                <a:gd name="T5" fmla="*/ 6 h 175"/>
                <a:gd name="T6" fmla="*/ 2 w 61"/>
                <a:gd name="T7" fmla="*/ 0 h 17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1" h="175">
                  <a:moveTo>
                    <a:pt x="57" y="0"/>
                  </a:moveTo>
                  <a:lnTo>
                    <a:pt x="0" y="11"/>
                  </a:lnTo>
                  <a:lnTo>
                    <a:pt x="61" y="175"/>
                  </a:lnTo>
                  <a:lnTo>
                    <a:pt x="57" y="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2567" name="Freeform 178"/>
            <p:cNvSpPr>
              <a:spLocks/>
            </p:cNvSpPr>
            <p:nvPr/>
          </p:nvSpPr>
          <p:spPr bwMode="auto">
            <a:xfrm>
              <a:off x="4481" y="2399"/>
              <a:ext cx="16" cy="43"/>
            </a:xfrm>
            <a:custGeom>
              <a:avLst/>
              <a:gdLst>
                <a:gd name="T0" fmla="*/ 1 w 46"/>
                <a:gd name="T1" fmla="*/ 0 h 135"/>
                <a:gd name="T2" fmla="*/ 0 w 46"/>
                <a:gd name="T3" fmla="*/ 1 h 135"/>
                <a:gd name="T4" fmla="*/ 0 w 46"/>
                <a:gd name="T5" fmla="*/ 2 h 135"/>
                <a:gd name="T6" fmla="*/ 0 w 46"/>
                <a:gd name="T7" fmla="*/ 4 h 135"/>
                <a:gd name="T8" fmla="*/ 1 w 46"/>
                <a:gd name="T9" fmla="*/ 4 h 135"/>
                <a:gd name="T10" fmla="*/ 2 w 46"/>
                <a:gd name="T11" fmla="*/ 4 h 135"/>
                <a:gd name="T12" fmla="*/ 2 w 46"/>
                <a:gd name="T13" fmla="*/ 4 h 135"/>
                <a:gd name="T14" fmla="*/ 1 w 46"/>
                <a:gd name="T15" fmla="*/ 4 h 135"/>
                <a:gd name="T16" fmla="*/ 1 w 46"/>
                <a:gd name="T17" fmla="*/ 3 h 135"/>
                <a:gd name="T18" fmla="*/ 1 w 46"/>
                <a:gd name="T19" fmla="*/ 2 h 135"/>
                <a:gd name="T20" fmla="*/ 1 w 46"/>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6" h="135">
                  <a:moveTo>
                    <a:pt x="22" y="0"/>
                  </a:moveTo>
                  <a:lnTo>
                    <a:pt x="4" y="25"/>
                  </a:lnTo>
                  <a:lnTo>
                    <a:pt x="0" y="65"/>
                  </a:lnTo>
                  <a:lnTo>
                    <a:pt x="4" y="109"/>
                  </a:lnTo>
                  <a:lnTo>
                    <a:pt x="17" y="135"/>
                  </a:lnTo>
                  <a:lnTo>
                    <a:pt x="39" y="135"/>
                  </a:lnTo>
                  <a:lnTo>
                    <a:pt x="46" y="114"/>
                  </a:lnTo>
                  <a:lnTo>
                    <a:pt x="29" y="114"/>
                  </a:lnTo>
                  <a:lnTo>
                    <a:pt x="21" y="97"/>
                  </a:lnTo>
                  <a:lnTo>
                    <a:pt x="18" y="56"/>
                  </a:lnTo>
                  <a:lnTo>
                    <a:pt x="22" y="0"/>
                  </a:lnTo>
                  <a:close/>
                </a:path>
              </a:pathLst>
            </a:custGeom>
            <a:solidFill>
              <a:srgbClr val="000000"/>
            </a:solidFill>
            <a:ln w="19050" cmpd="sng">
              <a:solidFill>
                <a:srgbClr val="000000"/>
              </a:solidFill>
              <a:round/>
              <a:headEnd/>
              <a:tailEnd/>
            </a:ln>
          </p:spPr>
          <p:txBody>
            <a:bodyPr/>
            <a:lstStyle/>
            <a:p>
              <a:endParaRPr lang="zh-CN" altLang="en-US"/>
            </a:p>
          </p:txBody>
        </p:sp>
        <p:sp>
          <p:nvSpPr>
            <p:cNvPr id="22568" name="Freeform 179"/>
            <p:cNvSpPr>
              <a:spLocks/>
            </p:cNvSpPr>
            <p:nvPr/>
          </p:nvSpPr>
          <p:spPr bwMode="auto">
            <a:xfrm>
              <a:off x="4490" y="2339"/>
              <a:ext cx="32" cy="54"/>
            </a:xfrm>
            <a:custGeom>
              <a:avLst/>
              <a:gdLst>
                <a:gd name="T0" fmla="*/ 3 w 103"/>
                <a:gd name="T1" fmla="*/ 0 h 166"/>
                <a:gd name="T2" fmla="*/ 2 w 103"/>
                <a:gd name="T3" fmla="*/ 2 h 166"/>
                <a:gd name="T4" fmla="*/ 1 w 103"/>
                <a:gd name="T5" fmla="*/ 4 h 166"/>
                <a:gd name="T6" fmla="*/ 0 w 103"/>
                <a:gd name="T7" fmla="*/ 5 h 166"/>
                <a:gd name="T8" fmla="*/ 0 w 103"/>
                <a:gd name="T9" fmla="*/ 5 h 166"/>
                <a:gd name="T10" fmla="*/ 0 w 103"/>
                <a:gd name="T11" fmla="*/ 5 h 166"/>
                <a:gd name="T12" fmla="*/ 0 w 103"/>
                <a:gd name="T13" fmla="*/ 6 h 166"/>
                <a:gd name="T14" fmla="*/ 1 w 103"/>
                <a:gd name="T15" fmla="*/ 5 h 166"/>
                <a:gd name="T16" fmla="*/ 1 w 103"/>
                <a:gd name="T17" fmla="*/ 4 h 166"/>
                <a:gd name="T18" fmla="*/ 2 w 103"/>
                <a:gd name="T19" fmla="*/ 3 h 166"/>
                <a:gd name="T20" fmla="*/ 3 w 103"/>
                <a:gd name="T21" fmla="*/ 0 h 166"/>
                <a:gd name="T22" fmla="*/ 3 w 103"/>
                <a:gd name="T23" fmla="*/ 0 h 1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3" h="166">
                  <a:moveTo>
                    <a:pt x="89" y="0"/>
                  </a:moveTo>
                  <a:lnTo>
                    <a:pt x="55" y="71"/>
                  </a:lnTo>
                  <a:lnTo>
                    <a:pt x="28" y="112"/>
                  </a:lnTo>
                  <a:lnTo>
                    <a:pt x="12" y="137"/>
                  </a:lnTo>
                  <a:lnTo>
                    <a:pt x="8" y="144"/>
                  </a:lnTo>
                  <a:lnTo>
                    <a:pt x="0" y="152"/>
                  </a:lnTo>
                  <a:lnTo>
                    <a:pt x="12" y="166"/>
                  </a:lnTo>
                  <a:lnTo>
                    <a:pt x="32" y="134"/>
                  </a:lnTo>
                  <a:lnTo>
                    <a:pt x="43" y="115"/>
                  </a:lnTo>
                  <a:lnTo>
                    <a:pt x="66" y="78"/>
                  </a:lnTo>
                  <a:lnTo>
                    <a:pt x="103" y="9"/>
                  </a:lnTo>
                  <a:lnTo>
                    <a:pt x="89" y="0"/>
                  </a:lnTo>
                  <a:close/>
                </a:path>
              </a:pathLst>
            </a:custGeom>
            <a:solidFill>
              <a:srgbClr val="000000"/>
            </a:solidFill>
            <a:ln w="19050" cmpd="sng">
              <a:solidFill>
                <a:srgbClr val="000000"/>
              </a:solidFill>
              <a:round/>
              <a:headEnd/>
              <a:tailEnd/>
            </a:ln>
          </p:spPr>
          <p:txBody>
            <a:bodyPr/>
            <a:lstStyle/>
            <a:p>
              <a:endParaRPr lang="zh-CN" altLang="en-US"/>
            </a:p>
          </p:txBody>
        </p:sp>
        <p:sp>
          <p:nvSpPr>
            <p:cNvPr id="22569" name="Freeform 180"/>
            <p:cNvSpPr>
              <a:spLocks/>
            </p:cNvSpPr>
            <p:nvPr/>
          </p:nvSpPr>
          <p:spPr bwMode="auto">
            <a:xfrm>
              <a:off x="4423" y="2339"/>
              <a:ext cx="63" cy="103"/>
            </a:xfrm>
            <a:custGeom>
              <a:avLst/>
              <a:gdLst>
                <a:gd name="T0" fmla="*/ 6 w 200"/>
                <a:gd name="T1" fmla="*/ 0 h 321"/>
                <a:gd name="T2" fmla="*/ 5 w 200"/>
                <a:gd name="T3" fmla="*/ 0 h 321"/>
                <a:gd name="T4" fmla="*/ 4 w 200"/>
                <a:gd name="T5" fmla="*/ 1 h 321"/>
                <a:gd name="T6" fmla="*/ 3 w 200"/>
                <a:gd name="T7" fmla="*/ 2 h 321"/>
                <a:gd name="T8" fmla="*/ 2 w 200"/>
                <a:gd name="T9" fmla="*/ 4 h 321"/>
                <a:gd name="T10" fmla="*/ 1 w 200"/>
                <a:gd name="T11" fmla="*/ 6 h 321"/>
                <a:gd name="T12" fmla="*/ 0 w 200"/>
                <a:gd name="T13" fmla="*/ 8 h 321"/>
                <a:gd name="T14" fmla="*/ 0 w 200"/>
                <a:gd name="T15" fmla="*/ 10 h 321"/>
                <a:gd name="T16" fmla="*/ 1 w 200"/>
                <a:gd name="T17" fmla="*/ 11 h 321"/>
                <a:gd name="T18" fmla="*/ 1 w 200"/>
                <a:gd name="T19" fmla="*/ 10 h 321"/>
                <a:gd name="T20" fmla="*/ 1 w 200"/>
                <a:gd name="T21" fmla="*/ 9 h 321"/>
                <a:gd name="T22" fmla="*/ 1 w 200"/>
                <a:gd name="T23" fmla="*/ 8 h 321"/>
                <a:gd name="T24" fmla="*/ 1 w 200"/>
                <a:gd name="T25" fmla="*/ 6 h 321"/>
                <a:gd name="T26" fmla="*/ 2 w 200"/>
                <a:gd name="T27" fmla="*/ 4 h 321"/>
                <a:gd name="T28" fmla="*/ 3 w 200"/>
                <a:gd name="T29" fmla="*/ 3 h 321"/>
                <a:gd name="T30" fmla="*/ 4 w 200"/>
                <a:gd name="T31" fmla="*/ 1 h 321"/>
                <a:gd name="T32" fmla="*/ 5 w 200"/>
                <a:gd name="T33" fmla="*/ 1 h 321"/>
                <a:gd name="T34" fmla="*/ 6 w 200"/>
                <a:gd name="T35" fmla="*/ 1 h 321"/>
                <a:gd name="T36" fmla="*/ 6 w 200"/>
                <a:gd name="T37" fmla="*/ 0 h 3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00" h="321">
                  <a:moveTo>
                    <a:pt x="200" y="0"/>
                  </a:moveTo>
                  <a:lnTo>
                    <a:pt x="164" y="0"/>
                  </a:lnTo>
                  <a:lnTo>
                    <a:pt x="124" y="23"/>
                  </a:lnTo>
                  <a:lnTo>
                    <a:pt x="79" y="69"/>
                  </a:lnTo>
                  <a:lnTo>
                    <a:pt x="52" y="114"/>
                  </a:lnTo>
                  <a:lnTo>
                    <a:pt x="18" y="180"/>
                  </a:lnTo>
                  <a:lnTo>
                    <a:pt x="0" y="250"/>
                  </a:lnTo>
                  <a:lnTo>
                    <a:pt x="4" y="296"/>
                  </a:lnTo>
                  <a:lnTo>
                    <a:pt x="33" y="321"/>
                  </a:lnTo>
                  <a:lnTo>
                    <a:pt x="42" y="300"/>
                  </a:lnTo>
                  <a:lnTo>
                    <a:pt x="20" y="282"/>
                  </a:lnTo>
                  <a:lnTo>
                    <a:pt x="17" y="243"/>
                  </a:lnTo>
                  <a:lnTo>
                    <a:pt x="33" y="184"/>
                  </a:lnTo>
                  <a:lnTo>
                    <a:pt x="64" y="122"/>
                  </a:lnTo>
                  <a:lnTo>
                    <a:pt x="89" y="81"/>
                  </a:lnTo>
                  <a:lnTo>
                    <a:pt x="128" y="42"/>
                  </a:lnTo>
                  <a:lnTo>
                    <a:pt x="163" y="22"/>
                  </a:lnTo>
                  <a:lnTo>
                    <a:pt x="188" y="22"/>
                  </a:lnTo>
                  <a:lnTo>
                    <a:pt x="200" y="0"/>
                  </a:lnTo>
                  <a:close/>
                </a:path>
              </a:pathLst>
            </a:custGeom>
            <a:solidFill>
              <a:srgbClr val="000000"/>
            </a:solidFill>
            <a:ln w="19050" cmpd="sng">
              <a:solidFill>
                <a:srgbClr val="000000"/>
              </a:solidFill>
              <a:round/>
              <a:headEnd/>
              <a:tailEnd/>
            </a:ln>
          </p:spPr>
          <p:txBody>
            <a:bodyPr/>
            <a:lstStyle/>
            <a:p>
              <a:endParaRPr lang="zh-CN" altLang="en-US"/>
            </a:p>
          </p:txBody>
        </p:sp>
        <p:sp>
          <p:nvSpPr>
            <p:cNvPr id="22570" name="Freeform 181"/>
            <p:cNvSpPr>
              <a:spLocks/>
            </p:cNvSpPr>
            <p:nvPr/>
          </p:nvSpPr>
          <p:spPr bwMode="auto">
            <a:xfrm>
              <a:off x="4434" y="2339"/>
              <a:ext cx="58" cy="103"/>
            </a:xfrm>
            <a:custGeom>
              <a:avLst/>
              <a:gdLst>
                <a:gd name="T0" fmla="*/ 5 w 188"/>
                <a:gd name="T1" fmla="*/ 0 h 321"/>
                <a:gd name="T2" fmla="*/ 5 w 188"/>
                <a:gd name="T3" fmla="*/ 1 h 321"/>
                <a:gd name="T4" fmla="*/ 5 w 188"/>
                <a:gd name="T5" fmla="*/ 1 h 321"/>
                <a:gd name="T6" fmla="*/ 5 w 188"/>
                <a:gd name="T7" fmla="*/ 3 h 321"/>
                <a:gd name="T8" fmla="*/ 5 w 188"/>
                <a:gd name="T9" fmla="*/ 6 h 321"/>
                <a:gd name="T10" fmla="*/ 4 w 188"/>
                <a:gd name="T11" fmla="*/ 7 h 321"/>
                <a:gd name="T12" fmla="*/ 2 w 188"/>
                <a:gd name="T13" fmla="*/ 9 h 321"/>
                <a:gd name="T14" fmla="*/ 1 w 188"/>
                <a:gd name="T15" fmla="*/ 10 h 321"/>
                <a:gd name="T16" fmla="*/ 0 w 188"/>
                <a:gd name="T17" fmla="*/ 10 h 321"/>
                <a:gd name="T18" fmla="*/ 0 w 188"/>
                <a:gd name="T19" fmla="*/ 11 h 321"/>
                <a:gd name="T20" fmla="*/ 1 w 188"/>
                <a:gd name="T21" fmla="*/ 11 h 321"/>
                <a:gd name="T22" fmla="*/ 2 w 188"/>
                <a:gd name="T23" fmla="*/ 10 h 321"/>
                <a:gd name="T24" fmla="*/ 4 w 188"/>
                <a:gd name="T25" fmla="*/ 8 h 321"/>
                <a:gd name="T26" fmla="*/ 5 w 188"/>
                <a:gd name="T27" fmla="*/ 7 h 321"/>
                <a:gd name="T28" fmla="*/ 5 w 188"/>
                <a:gd name="T29" fmla="*/ 6 h 321"/>
                <a:gd name="T30" fmla="*/ 6 w 188"/>
                <a:gd name="T31" fmla="*/ 5 h 321"/>
                <a:gd name="T32" fmla="*/ 5 w 188"/>
                <a:gd name="T33" fmla="*/ 5 h 321"/>
                <a:gd name="T34" fmla="*/ 6 w 188"/>
                <a:gd name="T35" fmla="*/ 2 h 321"/>
                <a:gd name="T36" fmla="*/ 5 w 188"/>
                <a:gd name="T37" fmla="*/ 1 h 321"/>
                <a:gd name="T38" fmla="*/ 5 w 188"/>
                <a:gd name="T39" fmla="*/ 0 h 3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88" h="321">
                  <a:moveTo>
                    <a:pt x="167" y="0"/>
                  </a:moveTo>
                  <a:lnTo>
                    <a:pt x="155" y="22"/>
                  </a:lnTo>
                  <a:lnTo>
                    <a:pt x="163" y="39"/>
                  </a:lnTo>
                  <a:lnTo>
                    <a:pt x="166" y="79"/>
                  </a:lnTo>
                  <a:lnTo>
                    <a:pt x="157" y="182"/>
                  </a:lnTo>
                  <a:lnTo>
                    <a:pt x="131" y="218"/>
                  </a:lnTo>
                  <a:lnTo>
                    <a:pt x="69" y="279"/>
                  </a:lnTo>
                  <a:lnTo>
                    <a:pt x="36" y="300"/>
                  </a:lnTo>
                  <a:lnTo>
                    <a:pt x="9" y="300"/>
                  </a:lnTo>
                  <a:lnTo>
                    <a:pt x="0" y="321"/>
                  </a:lnTo>
                  <a:lnTo>
                    <a:pt x="34" y="321"/>
                  </a:lnTo>
                  <a:lnTo>
                    <a:pt x="73" y="299"/>
                  </a:lnTo>
                  <a:lnTo>
                    <a:pt x="139" y="231"/>
                  </a:lnTo>
                  <a:lnTo>
                    <a:pt x="155" y="211"/>
                  </a:lnTo>
                  <a:lnTo>
                    <a:pt x="173" y="186"/>
                  </a:lnTo>
                  <a:lnTo>
                    <a:pt x="188" y="167"/>
                  </a:lnTo>
                  <a:lnTo>
                    <a:pt x="176" y="153"/>
                  </a:lnTo>
                  <a:lnTo>
                    <a:pt x="184" y="72"/>
                  </a:lnTo>
                  <a:lnTo>
                    <a:pt x="180" y="26"/>
                  </a:lnTo>
                  <a:lnTo>
                    <a:pt x="167" y="0"/>
                  </a:lnTo>
                  <a:close/>
                </a:path>
              </a:pathLst>
            </a:custGeom>
            <a:solidFill>
              <a:srgbClr val="000000"/>
            </a:solidFill>
            <a:ln w="19050" cmpd="sng">
              <a:solidFill>
                <a:srgbClr val="000000"/>
              </a:solidFill>
              <a:round/>
              <a:headEnd/>
              <a:tailEnd/>
            </a:ln>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8" fill="hold" grpId="0" nodeType="clickEffect">
                                  <p:stCondLst>
                                    <p:cond delay="0"/>
                                  </p:stCondLst>
                                  <p:iterate type="lt">
                                    <p:tmPct val="100000"/>
                                  </p:iterate>
                                  <p:childTnLst>
                                    <p:set>
                                      <p:cBhvr>
                                        <p:cTn id="6" dur="1" fill="hold">
                                          <p:stCondLst>
                                            <p:cond delay="0"/>
                                          </p:stCondLst>
                                        </p:cTn>
                                        <p:tgtEl>
                                          <p:spTgt spid="276506"/>
                                        </p:tgtEl>
                                        <p:attrNameLst>
                                          <p:attrName>style.visibility</p:attrName>
                                        </p:attrNameLst>
                                      </p:cBhvr>
                                      <p:to>
                                        <p:strVal val="visible"/>
                                      </p:to>
                                    </p:set>
                                    <p:anim calcmode="lin" valueType="num">
                                      <p:cBhvr>
                                        <p:cTn id="7" dur="75" fill="hold"/>
                                        <p:tgtEl>
                                          <p:spTgt spid="276506"/>
                                        </p:tgtEl>
                                        <p:attrNameLst>
                                          <p:attrName>ppt_x</p:attrName>
                                        </p:attrNameLst>
                                      </p:cBhvr>
                                      <p:tavLst>
                                        <p:tav tm="0">
                                          <p:val>
                                            <p:strVal val="#ppt_x-#ppt_w/2"/>
                                          </p:val>
                                        </p:tav>
                                        <p:tav tm="100000">
                                          <p:val>
                                            <p:strVal val="#ppt_x"/>
                                          </p:val>
                                        </p:tav>
                                      </p:tavLst>
                                    </p:anim>
                                    <p:anim calcmode="lin" valueType="num">
                                      <p:cBhvr>
                                        <p:cTn id="8" dur="75" fill="hold"/>
                                        <p:tgtEl>
                                          <p:spTgt spid="276506"/>
                                        </p:tgtEl>
                                        <p:attrNameLst>
                                          <p:attrName>ppt_y</p:attrName>
                                        </p:attrNameLst>
                                      </p:cBhvr>
                                      <p:tavLst>
                                        <p:tav tm="0">
                                          <p:val>
                                            <p:strVal val="#ppt_y"/>
                                          </p:val>
                                        </p:tav>
                                        <p:tav tm="100000">
                                          <p:val>
                                            <p:strVal val="#ppt_y"/>
                                          </p:val>
                                        </p:tav>
                                      </p:tavLst>
                                    </p:anim>
                                    <p:anim calcmode="lin" valueType="num">
                                      <p:cBhvr>
                                        <p:cTn id="9" dur="75" fill="hold"/>
                                        <p:tgtEl>
                                          <p:spTgt spid="276506"/>
                                        </p:tgtEl>
                                        <p:attrNameLst>
                                          <p:attrName>ppt_w</p:attrName>
                                        </p:attrNameLst>
                                      </p:cBhvr>
                                      <p:tavLst>
                                        <p:tav tm="0">
                                          <p:val>
                                            <p:fltVal val="0"/>
                                          </p:val>
                                        </p:tav>
                                        <p:tav tm="100000">
                                          <p:val>
                                            <p:strVal val="#ppt_w"/>
                                          </p:val>
                                        </p:tav>
                                      </p:tavLst>
                                    </p:anim>
                                    <p:anim calcmode="lin" valueType="num">
                                      <p:cBhvr>
                                        <p:cTn id="10" dur="75" fill="hold"/>
                                        <p:tgtEl>
                                          <p:spTgt spid="276506"/>
                                        </p:tgtEl>
                                        <p:attrNameLst>
                                          <p:attrName>ppt_h</p:attrName>
                                        </p:attrNameLst>
                                      </p:cBhvr>
                                      <p:tavLst>
                                        <p:tav tm="0">
                                          <p:val>
                                            <p:strVal val="#ppt_h"/>
                                          </p:val>
                                        </p:tav>
                                        <p:tav tm="100000">
                                          <p:val>
                                            <p:strVal val="#ppt_h"/>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7656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22" presetClass="entr" presetSubtype="1" fill="hold" grpId="0" nodeType="clickEffect">
                                  <p:stCondLst>
                                    <p:cond delay="0"/>
                                  </p:stCondLst>
                                  <p:childTnLst>
                                    <p:set>
                                      <p:cBhvr>
                                        <p:cTn id="18" dur="1" fill="hold">
                                          <p:stCondLst>
                                            <p:cond delay="0"/>
                                          </p:stCondLst>
                                        </p:cTn>
                                        <p:tgtEl>
                                          <p:spTgt spid="276600"/>
                                        </p:tgtEl>
                                        <p:attrNameLst>
                                          <p:attrName>style.visibility</p:attrName>
                                        </p:attrNameLst>
                                      </p:cBhvr>
                                      <p:to>
                                        <p:strVal val="visible"/>
                                      </p:to>
                                    </p:set>
                                    <p:animEffect transition="in" filter="wipe(up)">
                                      <p:cBhvr>
                                        <p:cTn id="19" dur="500"/>
                                        <p:tgtEl>
                                          <p:spTgt spid="276600"/>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276599"/>
                                        </p:tgtEl>
                                        <p:attrNameLst>
                                          <p:attrName>style.visibility</p:attrName>
                                        </p:attrNameLst>
                                      </p:cBhvr>
                                      <p:to>
                                        <p:strVal val="visible"/>
                                      </p:to>
                                    </p:set>
                                    <p:animEffect transition="in" filter="wipe(up)">
                                      <p:cBhvr>
                                        <p:cTn id="24" dur="500"/>
                                        <p:tgtEl>
                                          <p:spTgt spid="276599"/>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276601"/>
                                        </p:tgtEl>
                                        <p:attrNameLst>
                                          <p:attrName>style.visibility</p:attrName>
                                        </p:attrNameLst>
                                      </p:cBhvr>
                                      <p:to>
                                        <p:strVal val="visible"/>
                                      </p:to>
                                    </p:set>
                                    <p:animEffect transition="in" filter="wipe(left)">
                                      <p:cBhvr>
                                        <p:cTn id="29" dur="500"/>
                                        <p:tgtEl>
                                          <p:spTgt spid="276601"/>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1" fill="hold" grpId="0" nodeType="clickEffect">
                                  <p:stCondLst>
                                    <p:cond delay="0"/>
                                  </p:stCondLst>
                                  <p:iterate type="lt">
                                    <p:tmPct val="100000"/>
                                  </p:iterate>
                                  <p:childTnLst>
                                    <p:set>
                                      <p:cBhvr>
                                        <p:cTn id="33" dur="1" fill="hold">
                                          <p:stCondLst>
                                            <p:cond delay="0"/>
                                          </p:stCondLst>
                                        </p:cTn>
                                        <p:tgtEl>
                                          <p:spTgt spid="276508">
                                            <p:txEl>
                                              <p:pRg st="0" end="0"/>
                                            </p:txEl>
                                          </p:spTgt>
                                        </p:tgtEl>
                                        <p:attrNameLst>
                                          <p:attrName>style.visibility</p:attrName>
                                        </p:attrNameLst>
                                      </p:cBhvr>
                                      <p:to>
                                        <p:strVal val="visible"/>
                                      </p:to>
                                    </p:set>
                                    <p:animEffect transition="in" filter="wipe(up)">
                                      <p:cBhvr>
                                        <p:cTn id="34" dur="75"/>
                                        <p:tgtEl>
                                          <p:spTgt spid="276508">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2" presetClass="entr" presetSubtype="8" fill="hold" grpId="0" nodeType="clickEffect">
                                  <p:stCondLst>
                                    <p:cond delay="0"/>
                                  </p:stCondLst>
                                  <p:childTnLst>
                                    <p:set>
                                      <p:cBhvr>
                                        <p:cTn id="38" dur="1" fill="hold">
                                          <p:stCondLst>
                                            <p:cond delay="0"/>
                                          </p:stCondLst>
                                        </p:cTn>
                                        <p:tgtEl>
                                          <p:spTgt spid="276507"/>
                                        </p:tgtEl>
                                        <p:attrNameLst>
                                          <p:attrName>style.visibility</p:attrName>
                                        </p:attrNameLst>
                                      </p:cBhvr>
                                      <p:to>
                                        <p:strVal val="visible"/>
                                      </p:to>
                                    </p:set>
                                    <p:animEffect transition="in" filter="slide(fromLeft)">
                                      <p:cBhvr>
                                        <p:cTn id="39" dur="500"/>
                                        <p:tgtEl>
                                          <p:spTgt spid="276507"/>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nodeType="clickEffect">
                                  <p:stCondLst>
                                    <p:cond delay="0"/>
                                  </p:stCondLst>
                                  <p:childTnLst>
                                    <p:set>
                                      <p:cBhvr>
                                        <p:cTn id="43" dur="1" fill="hold">
                                          <p:stCondLst>
                                            <p:cond delay="0"/>
                                          </p:stCondLst>
                                        </p:cTn>
                                        <p:tgtEl>
                                          <p:spTgt spid="276602"/>
                                        </p:tgtEl>
                                        <p:attrNameLst>
                                          <p:attrName>style.visibility</p:attrName>
                                        </p:attrNameLst>
                                      </p:cBhvr>
                                      <p:to>
                                        <p:strVal val="visible"/>
                                      </p:to>
                                    </p:set>
                                    <p:animEffect transition="in" filter="wipe(up)">
                                      <p:cBhvr>
                                        <p:cTn id="44" dur="500"/>
                                        <p:tgtEl>
                                          <p:spTgt spid="276602"/>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1" fill="hold" grpId="0" nodeType="clickEffect">
                                  <p:stCondLst>
                                    <p:cond delay="0"/>
                                  </p:stCondLst>
                                  <p:iterate type="lt">
                                    <p:tmPct val="100000"/>
                                  </p:iterate>
                                  <p:childTnLst>
                                    <p:set>
                                      <p:cBhvr>
                                        <p:cTn id="48" dur="1" fill="hold">
                                          <p:stCondLst>
                                            <p:cond delay="0"/>
                                          </p:stCondLst>
                                        </p:cTn>
                                        <p:tgtEl>
                                          <p:spTgt spid="276526">
                                            <p:txEl>
                                              <p:pRg st="0" end="0"/>
                                            </p:txEl>
                                          </p:spTgt>
                                        </p:tgtEl>
                                        <p:attrNameLst>
                                          <p:attrName>style.visibility</p:attrName>
                                        </p:attrNameLst>
                                      </p:cBhvr>
                                      <p:to>
                                        <p:strVal val="visible"/>
                                      </p:to>
                                    </p:set>
                                    <p:animEffect transition="in" filter="wipe(up)">
                                      <p:cBhvr>
                                        <p:cTn id="49" dur="75"/>
                                        <p:tgtEl>
                                          <p:spTgt spid="276526">
                                            <p:txEl>
                                              <p:pRg st="0" end="0"/>
                                            </p:txEl>
                                          </p:spTgt>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1" fill="hold" grpId="0" nodeType="clickEffect">
                                  <p:stCondLst>
                                    <p:cond delay="0"/>
                                  </p:stCondLst>
                                  <p:iterate type="lt">
                                    <p:tmPct val="100000"/>
                                  </p:iterate>
                                  <p:childTnLst>
                                    <p:set>
                                      <p:cBhvr>
                                        <p:cTn id="53" dur="1" fill="hold">
                                          <p:stCondLst>
                                            <p:cond delay="0"/>
                                          </p:stCondLst>
                                        </p:cTn>
                                        <p:tgtEl>
                                          <p:spTgt spid="276526">
                                            <p:txEl>
                                              <p:pRg st="1" end="1"/>
                                            </p:txEl>
                                          </p:spTgt>
                                        </p:tgtEl>
                                        <p:attrNameLst>
                                          <p:attrName>style.visibility</p:attrName>
                                        </p:attrNameLst>
                                      </p:cBhvr>
                                      <p:to>
                                        <p:strVal val="visible"/>
                                      </p:to>
                                    </p:set>
                                    <p:animEffect transition="in" filter="wipe(up)">
                                      <p:cBhvr>
                                        <p:cTn id="54" dur="75"/>
                                        <p:tgtEl>
                                          <p:spTgt spid="276526">
                                            <p:txEl>
                                              <p:pRg st="1" end="1"/>
                                            </p:txEl>
                                          </p:spTgt>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1" fill="hold" grpId="0" nodeType="clickEffect">
                                  <p:stCondLst>
                                    <p:cond delay="0"/>
                                  </p:stCondLst>
                                  <p:iterate type="lt">
                                    <p:tmPct val="100000"/>
                                  </p:iterate>
                                  <p:childTnLst>
                                    <p:set>
                                      <p:cBhvr>
                                        <p:cTn id="58" dur="1" fill="hold">
                                          <p:stCondLst>
                                            <p:cond delay="0"/>
                                          </p:stCondLst>
                                        </p:cTn>
                                        <p:tgtEl>
                                          <p:spTgt spid="276526">
                                            <p:txEl>
                                              <p:pRg st="2" end="2"/>
                                            </p:txEl>
                                          </p:spTgt>
                                        </p:tgtEl>
                                        <p:attrNameLst>
                                          <p:attrName>style.visibility</p:attrName>
                                        </p:attrNameLst>
                                      </p:cBhvr>
                                      <p:to>
                                        <p:strVal val="visible"/>
                                      </p:to>
                                    </p:set>
                                    <p:animEffect transition="in" filter="wipe(up)">
                                      <p:cBhvr>
                                        <p:cTn id="59" dur="75"/>
                                        <p:tgtEl>
                                          <p:spTgt spid="276526">
                                            <p:txEl>
                                              <p:pRg st="2" end="2"/>
                                            </p:txEl>
                                          </p:spTgt>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nodeType="clickEffect">
                                  <p:stCondLst>
                                    <p:cond delay="0"/>
                                  </p:stCondLst>
                                  <p:childTnLst>
                                    <p:set>
                                      <p:cBhvr>
                                        <p:cTn id="63" dur="1" fill="hold">
                                          <p:stCondLst>
                                            <p:cond delay="0"/>
                                          </p:stCondLst>
                                        </p:cTn>
                                        <p:tgtEl>
                                          <p:spTgt spid="276620"/>
                                        </p:tgtEl>
                                        <p:attrNameLst>
                                          <p:attrName>style.visibility</p:attrName>
                                        </p:attrNameLst>
                                      </p:cBhvr>
                                      <p:to>
                                        <p:strVal val="visible"/>
                                      </p:to>
                                    </p:set>
                                    <p:animEffect transition="in" filter="wipe(up)">
                                      <p:cBhvr>
                                        <p:cTn id="64" dur="500"/>
                                        <p:tgtEl>
                                          <p:spTgt spid="276620"/>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1" fill="hold" grpId="0" nodeType="clickEffect">
                                  <p:stCondLst>
                                    <p:cond delay="0"/>
                                  </p:stCondLst>
                                  <p:iterate type="lt">
                                    <p:tmPct val="100000"/>
                                  </p:iterate>
                                  <p:childTnLst>
                                    <p:set>
                                      <p:cBhvr>
                                        <p:cTn id="68" dur="1" fill="hold">
                                          <p:stCondLst>
                                            <p:cond delay="0"/>
                                          </p:stCondLst>
                                        </p:cTn>
                                        <p:tgtEl>
                                          <p:spTgt spid="276527">
                                            <p:txEl>
                                              <p:pRg st="0" end="0"/>
                                            </p:txEl>
                                          </p:spTgt>
                                        </p:tgtEl>
                                        <p:attrNameLst>
                                          <p:attrName>style.visibility</p:attrName>
                                        </p:attrNameLst>
                                      </p:cBhvr>
                                      <p:to>
                                        <p:strVal val="visible"/>
                                      </p:to>
                                    </p:set>
                                    <p:animEffect transition="in" filter="wipe(up)">
                                      <p:cBhvr>
                                        <p:cTn id="69" dur="75"/>
                                        <p:tgtEl>
                                          <p:spTgt spid="276527">
                                            <p:txEl>
                                              <p:pRg st="0" end="0"/>
                                            </p:txEl>
                                          </p:spTgt>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22" presetClass="entr" presetSubtype="1" fill="hold" grpId="0" nodeType="clickEffect">
                                  <p:stCondLst>
                                    <p:cond delay="0"/>
                                  </p:stCondLst>
                                  <p:iterate type="lt">
                                    <p:tmPct val="100000"/>
                                  </p:iterate>
                                  <p:childTnLst>
                                    <p:set>
                                      <p:cBhvr>
                                        <p:cTn id="73" dur="1" fill="hold">
                                          <p:stCondLst>
                                            <p:cond delay="0"/>
                                          </p:stCondLst>
                                        </p:cTn>
                                        <p:tgtEl>
                                          <p:spTgt spid="276527">
                                            <p:txEl>
                                              <p:pRg st="1" end="1"/>
                                            </p:txEl>
                                          </p:spTgt>
                                        </p:tgtEl>
                                        <p:attrNameLst>
                                          <p:attrName>style.visibility</p:attrName>
                                        </p:attrNameLst>
                                      </p:cBhvr>
                                      <p:to>
                                        <p:strVal val="visible"/>
                                      </p:to>
                                    </p:set>
                                    <p:animEffect transition="in" filter="wipe(up)">
                                      <p:cBhvr>
                                        <p:cTn id="74" dur="75"/>
                                        <p:tgtEl>
                                          <p:spTgt spid="276527">
                                            <p:txEl>
                                              <p:pRg st="1" end="1"/>
                                            </p:txEl>
                                          </p:spTgt>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22" presetClass="entr" presetSubtype="1" fill="hold" grpId="0" nodeType="clickEffect">
                                  <p:stCondLst>
                                    <p:cond delay="0"/>
                                  </p:stCondLst>
                                  <p:iterate type="lt">
                                    <p:tmPct val="100000"/>
                                  </p:iterate>
                                  <p:childTnLst>
                                    <p:set>
                                      <p:cBhvr>
                                        <p:cTn id="78" dur="1" fill="hold">
                                          <p:stCondLst>
                                            <p:cond delay="0"/>
                                          </p:stCondLst>
                                        </p:cTn>
                                        <p:tgtEl>
                                          <p:spTgt spid="276527">
                                            <p:txEl>
                                              <p:pRg st="2" end="2"/>
                                            </p:txEl>
                                          </p:spTgt>
                                        </p:tgtEl>
                                        <p:attrNameLst>
                                          <p:attrName>style.visibility</p:attrName>
                                        </p:attrNameLst>
                                      </p:cBhvr>
                                      <p:to>
                                        <p:strVal val="visible"/>
                                      </p:to>
                                    </p:set>
                                    <p:animEffect transition="in" filter="wipe(up)">
                                      <p:cBhvr>
                                        <p:cTn id="79" dur="75"/>
                                        <p:tgtEl>
                                          <p:spTgt spid="276527">
                                            <p:txEl>
                                              <p:pRg st="2" end="2"/>
                                            </p:txEl>
                                          </p:spTgt>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2" presetClass="entr" presetSubtype="1" fill="hold" grpId="0" nodeType="clickEffect">
                                  <p:stCondLst>
                                    <p:cond delay="0"/>
                                  </p:stCondLst>
                                  <p:iterate type="lt">
                                    <p:tmPct val="100000"/>
                                  </p:iterate>
                                  <p:childTnLst>
                                    <p:set>
                                      <p:cBhvr>
                                        <p:cTn id="83" dur="1" fill="hold">
                                          <p:stCondLst>
                                            <p:cond delay="0"/>
                                          </p:stCondLst>
                                        </p:cTn>
                                        <p:tgtEl>
                                          <p:spTgt spid="276527">
                                            <p:txEl>
                                              <p:pRg st="3" end="3"/>
                                            </p:txEl>
                                          </p:spTgt>
                                        </p:tgtEl>
                                        <p:attrNameLst>
                                          <p:attrName>style.visibility</p:attrName>
                                        </p:attrNameLst>
                                      </p:cBhvr>
                                      <p:to>
                                        <p:strVal val="visible"/>
                                      </p:to>
                                    </p:set>
                                    <p:animEffect transition="in" filter="wipe(up)">
                                      <p:cBhvr>
                                        <p:cTn id="84" dur="75"/>
                                        <p:tgtEl>
                                          <p:spTgt spid="276527">
                                            <p:txEl>
                                              <p:pRg st="3" end="3"/>
                                            </p:txEl>
                                          </p:spTgt>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22" presetClass="entr" presetSubtype="1" fill="hold" nodeType="clickEffect">
                                  <p:stCondLst>
                                    <p:cond delay="0"/>
                                  </p:stCondLst>
                                  <p:childTnLst>
                                    <p:set>
                                      <p:cBhvr>
                                        <p:cTn id="88" dur="1" fill="hold">
                                          <p:stCondLst>
                                            <p:cond delay="0"/>
                                          </p:stCondLst>
                                        </p:cTn>
                                        <p:tgtEl>
                                          <p:spTgt spid="276636"/>
                                        </p:tgtEl>
                                        <p:attrNameLst>
                                          <p:attrName>style.visibility</p:attrName>
                                        </p:attrNameLst>
                                      </p:cBhvr>
                                      <p:to>
                                        <p:strVal val="visible"/>
                                      </p:to>
                                    </p:set>
                                    <p:animEffect transition="in" filter="wipe(up)">
                                      <p:cBhvr>
                                        <p:cTn id="89" dur="500"/>
                                        <p:tgtEl>
                                          <p:spTgt spid="276636"/>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22" presetClass="entr" presetSubtype="1" fill="hold" grpId="0" nodeType="clickEffect">
                                  <p:stCondLst>
                                    <p:cond delay="0"/>
                                  </p:stCondLst>
                                  <p:iterate type="lt">
                                    <p:tmPct val="100000"/>
                                  </p:iterate>
                                  <p:childTnLst>
                                    <p:set>
                                      <p:cBhvr>
                                        <p:cTn id="93" dur="1" fill="hold">
                                          <p:stCondLst>
                                            <p:cond delay="0"/>
                                          </p:stCondLst>
                                        </p:cTn>
                                        <p:tgtEl>
                                          <p:spTgt spid="276529">
                                            <p:txEl>
                                              <p:pRg st="0" end="0"/>
                                            </p:txEl>
                                          </p:spTgt>
                                        </p:tgtEl>
                                        <p:attrNameLst>
                                          <p:attrName>style.visibility</p:attrName>
                                        </p:attrNameLst>
                                      </p:cBhvr>
                                      <p:to>
                                        <p:strVal val="visible"/>
                                      </p:to>
                                    </p:set>
                                    <p:animEffect transition="in" filter="wipe(up)">
                                      <p:cBhvr>
                                        <p:cTn id="94" dur="75"/>
                                        <p:tgtEl>
                                          <p:spTgt spid="276529">
                                            <p:txEl>
                                              <p:pRg st="0" end="0"/>
                                            </p:txEl>
                                          </p:spTgt>
                                        </p:tgtEl>
                                      </p:cBhvr>
                                    </p:animEffect>
                                  </p:childTnLst>
                                </p:cTn>
                              </p:par>
                            </p:childTnLst>
                          </p:cTn>
                        </p:par>
                      </p:childTnLst>
                    </p:cTn>
                  </p:par>
                  <p:par>
                    <p:cTn id="95" fill="hold" nodeType="clickPar">
                      <p:stCondLst>
                        <p:cond delay="indefinite"/>
                      </p:stCondLst>
                      <p:childTnLst>
                        <p:par>
                          <p:cTn id="96" fill="hold" nodeType="withGroup">
                            <p:stCondLst>
                              <p:cond delay="0"/>
                            </p:stCondLst>
                            <p:childTnLst>
                              <p:par>
                                <p:cTn id="97" presetID="22" presetClass="entr" presetSubtype="1" fill="hold" grpId="0" nodeType="clickEffect">
                                  <p:stCondLst>
                                    <p:cond delay="0"/>
                                  </p:stCondLst>
                                  <p:iterate type="lt">
                                    <p:tmPct val="100000"/>
                                  </p:iterate>
                                  <p:childTnLst>
                                    <p:set>
                                      <p:cBhvr>
                                        <p:cTn id="98" dur="1" fill="hold">
                                          <p:stCondLst>
                                            <p:cond delay="0"/>
                                          </p:stCondLst>
                                        </p:cTn>
                                        <p:tgtEl>
                                          <p:spTgt spid="276529">
                                            <p:txEl>
                                              <p:pRg st="1" end="1"/>
                                            </p:txEl>
                                          </p:spTgt>
                                        </p:tgtEl>
                                        <p:attrNameLst>
                                          <p:attrName>style.visibility</p:attrName>
                                        </p:attrNameLst>
                                      </p:cBhvr>
                                      <p:to>
                                        <p:strVal val="visible"/>
                                      </p:to>
                                    </p:set>
                                    <p:animEffect transition="in" filter="wipe(up)">
                                      <p:cBhvr>
                                        <p:cTn id="99" dur="75"/>
                                        <p:tgtEl>
                                          <p:spTgt spid="276529">
                                            <p:txEl>
                                              <p:pRg st="1" end="1"/>
                                            </p:txEl>
                                          </p:spTgt>
                                        </p:tgtEl>
                                      </p:cBhvr>
                                    </p:animEffec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22" presetClass="entr" presetSubtype="1" fill="hold" grpId="0" nodeType="clickEffect">
                                  <p:stCondLst>
                                    <p:cond delay="0"/>
                                  </p:stCondLst>
                                  <p:iterate type="lt">
                                    <p:tmPct val="100000"/>
                                  </p:iterate>
                                  <p:childTnLst>
                                    <p:set>
                                      <p:cBhvr>
                                        <p:cTn id="103" dur="1" fill="hold">
                                          <p:stCondLst>
                                            <p:cond delay="0"/>
                                          </p:stCondLst>
                                        </p:cTn>
                                        <p:tgtEl>
                                          <p:spTgt spid="276529">
                                            <p:txEl>
                                              <p:pRg st="2" end="2"/>
                                            </p:txEl>
                                          </p:spTgt>
                                        </p:tgtEl>
                                        <p:attrNameLst>
                                          <p:attrName>style.visibility</p:attrName>
                                        </p:attrNameLst>
                                      </p:cBhvr>
                                      <p:to>
                                        <p:strVal val="visible"/>
                                      </p:to>
                                    </p:set>
                                    <p:animEffect transition="in" filter="wipe(up)">
                                      <p:cBhvr>
                                        <p:cTn id="104" dur="75"/>
                                        <p:tgtEl>
                                          <p:spTgt spid="276529">
                                            <p:txEl>
                                              <p:pRg st="2" end="2"/>
                                            </p:txEl>
                                          </p:spTgt>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22" presetClass="entr" presetSubtype="1" fill="hold" grpId="0" nodeType="clickEffect">
                                  <p:stCondLst>
                                    <p:cond delay="0"/>
                                  </p:stCondLst>
                                  <p:iterate type="lt">
                                    <p:tmPct val="100000"/>
                                  </p:iterate>
                                  <p:childTnLst>
                                    <p:set>
                                      <p:cBhvr>
                                        <p:cTn id="108" dur="1" fill="hold">
                                          <p:stCondLst>
                                            <p:cond delay="0"/>
                                          </p:stCondLst>
                                        </p:cTn>
                                        <p:tgtEl>
                                          <p:spTgt spid="276529">
                                            <p:txEl>
                                              <p:pRg st="3" end="3"/>
                                            </p:txEl>
                                          </p:spTgt>
                                        </p:tgtEl>
                                        <p:attrNameLst>
                                          <p:attrName>style.visibility</p:attrName>
                                        </p:attrNameLst>
                                      </p:cBhvr>
                                      <p:to>
                                        <p:strVal val="visible"/>
                                      </p:to>
                                    </p:set>
                                    <p:animEffect transition="in" filter="wipe(up)">
                                      <p:cBhvr>
                                        <p:cTn id="109" dur="75"/>
                                        <p:tgtEl>
                                          <p:spTgt spid="27652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06" grpId="0" autoUpdateAnimBg="0"/>
      <p:bldP spid="276507" grpId="0" autoUpdateAnimBg="0"/>
      <p:bldP spid="276508" grpId="0" build="p" autoUpdateAnimBg="0"/>
      <p:bldP spid="276526" grpId="0" build="p" autoUpdateAnimBg="0"/>
      <p:bldP spid="276527" grpId="0" build="p" autoUpdateAnimBg="0"/>
      <p:bldP spid="276529" grpId="0" build="p" autoUpdateAnimBg="0"/>
      <p:bldP spid="276599" grpId="0" animBg="1"/>
      <p:bldP spid="276600" grpId="0" animBg="1"/>
      <p:bldP spid="276601"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2"/>
          <p:cNvSpPr txBox="1">
            <a:spLocks noChangeArrowheads="1"/>
          </p:cNvSpPr>
          <p:nvPr/>
        </p:nvSpPr>
        <p:spPr bwMode="auto">
          <a:xfrm>
            <a:off x="122238" y="107950"/>
            <a:ext cx="8410575"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2.</a:t>
            </a:r>
            <a:r>
              <a:rPr lang="zh-CN" altLang="en-US" sz="3600" b="1">
                <a:latin typeface="黑体" pitchFamily="2" charset="-122"/>
                <a:ea typeface="黑体" pitchFamily="2" charset="-122"/>
              </a:rPr>
              <a:t>直线在三个投影面中的投影特性</a:t>
            </a:r>
          </a:p>
        </p:txBody>
      </p:sp>
      <p:sp>
        <p:nvSpPr>
          <p:cNvPr id="277507" name="Text Box 3"/>
          <p:cNvSpPr txBox="1">
            <a:spLocks noChangeArrowheads="1"/>
          </p:cNvSpPr>
          <p:nvPr/>
        </p:nvSpPr>
        <p:spPr bwMode="auto">
          <a:xfrm>
            <a:off x="215900" y="1546225"/>
            <a:ext cx="2760663" cy="519113"/>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b="1">
                <a:solidFill>
                  <a:srgbClr val="FF0000"/>
                </a:solidFill>
                <a:ea typeface="黑体" pitchFamily="2" charset="-122"/>
              </a:rPr>
              <a:t>投影面平行线</a:t>
            </a:r>
            <a:endParaRPr lang="zh-CN" altLang="en-US" sz="2800" b="1">
              <a:solidFill>
                <a:srgbClr val="FF0000"/>
              </a:solidFill>
            </a:endParaRPr>
          </a:p>
        </p:txBody>
      </p:sp>
      <p:grpSp>
        <p:nvGrpSpPr>
          <p:cNvPr id="277508" name="Group 4"/>
          <p:cNvGrpSpPr>
            <a:grpSpLocks/>
          </p:cNvGrpSpPr>
          <p:nvPr/>
        </p:nvGrpSpPr>
        <p:grpSpPr bwMode="auto">
          <a:xfrm>
            <a:off x="5703888" y="990600"/>
            <a:ext cx="3440112" cy="1730375"/>
            <a:chOff x="3374" y="498"/>
            <a:chExt cx="2167" cy="1090"/>
          </a:xfrm>
        </p:grpSpPr>
        <p:sp>
          <p:nvSpPr>
            <p:cNvPr id="23574" name="AutoShape 5"/>
            <p:cNvSpPr>
              <a:spLocks noChangeArrowheads="1"/>
            </p:cNvSpPr>
            <p:nvPr/>
          </p:nvSpPr>
          <p:spPr bwMode="auto">
            <a:xfrm>
              <a:off x="3401" y="498"/>
              <a:ext cx="1955" cy="1090"/>
            </a:xfrm>
            <a:prstGeom prst="leftArrow">
              <a:avLst>
                <a:gd name="adj1" fmla="val 50000"/>
                <a:gd name="adj2" fmla="val 44839"/>
              </a:avLst>
            </a:prstGeom>
            <a:noFill/>
            <a:ln w="12700">
              <a:solidFill>
                <a:schemeClr val="tx1"/>
              </a:solidFill>
              <a:miter lim="800000"/>
              <a:headEnd/>
              <a:tailEnd/>
            </a:ln>
            <a:effectLst/>
            <a:extLst>
              <a:ext uri="{909E8E84-426E-40DD-AFC4-6F175D3DCCD1}">
                <a14:hiddenFill xmlns:a14="http://schemas.microsoft.com/office/drawing/2010/main">
                  <a:solidFill>
                    <a:srgbClr val="00FF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3575" name="Text Box 6"/>
            <p:cNvSpPr txBox="1">
              <a:spLocks noChangeArrowheads="1"/>
            </p:cNvSpPr>
            <p:nvPr/>
          </p:nvSpPr>
          <p:spPr bwMode="auto">
            <a:xfrm>
              <a:off x="3374" y="780"/>
              <a:ext cx="2167" cy="518"/>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b="1"/>
                <a:t>平行于某一投影面而</a:t>
              </a:r>
            </a:p>
            <a:p>
              <a:pPr algn="ctr" eaLnBrk="1" hangingPunct="1">
                <a:spcBef>
                  <a:spcPct val="0"/>
                </a:spcBef>
                <a:buFontTx/>
                <a:buNone/>
              </a:pPr>
              <a:r>
                <a:rPr lang="zh-CN" altLang="en-US" sz="2400" b="1"/>
                <a:t>与其余两投影面倾斜</a:t>
              </a:r>
            </a:p>
          </p:txBody>
        </p:sp>
      </p:grpSp>
      <p:sp>
        <p:nvSpPr>
          <p:cNvPr id="277511" name="Text Box 7"/>
          <p:cNvSpPr txBox="1">
            <a:spLocks noChangeArrowheads="1"/>
          </p:cNvSpPr>
          <p:nvPr/>
        </p:nvSpPr>
        <p:spPr bwMode="auto">
          <a:xfrm>
            <a:off x="195263" y="3714750"/>
            <a:ext cx="3048000" cy="519113"/>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b="1">
                <a:solidFill>
                  <a:srgbClr val="FF0000"/>
                </a:solidFill>
                <a:ea typeface="黑体" pitchFamily="2" charset="-122"/>
              </a:rPr>
              <a:t>投影面垂直线</a:t>
            </a:r>
          </a:p>
        </p:txBody>
      </p:sp>
      <p:sp>
        <p:nvSpPr>
          <p:cNvPr id="277512" name="Text Box 8"/>
          <p:cNvSpPr txBox="1">
            <a:spLocks noChangeArrowheads="1"/>
          </p:cNvSpPr>
          <p:nvPr/>
        </p:nvSpPr>
        <p:spPr bwMode="auto">
          <a:xfrm>
            <a:off x="2649538" y="1111250"/>
            <a:ext cx="3603625" cy="4572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正平线（平行于Ｖ面）</a:t>
            </a:r>
          </a:p>
        </p:txBody>
      </p:sp>
      <p:sp>
        <p:nvSpPr>
          <p:cNvPr id="277513" name="Text Box 9"/>
          <p:cNvSpPr txBox="1">
            <a:spLocks noChangeArrowheads="1"/>
          </p:cNvSpPr>
          <p:nvPr/>
        </p:nvSpPr>
        <p:spPr bwMode="auto">
          <a:xfrm>
            <a:off x="2652713" y="1587500"/>
            <a:ext cx="3524250" cy="4572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侧平线（平行于Ｗ面）</a:t>
            </a:r>
          </a:p>
        </p:txBody>
      </p:sp>
      <p:sp>
        <p:nvSpPr>
          <p:cNvPr id="277514" name="Text Box 10"/>
          <p:cNvSpPr txBox="1">
            <a:spLocks noChangeArrowheads="1"/>
          </p:cNvSpPr>
          <p:nvPr/>
        </p:nvSpPr>
        <p:spPr bwMode="auto">
          <a:xfrm>
            <a:off x="2671763" y="2019300"/>
            <a:ext cx="3581400" cy="4572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水平线（平行于Ｈ面）</a:t>
            </a:r>
          </a:p>
        </p:txBody>
      </p:sp>
      <p:sp>
        <p:nvSpPr>
          <p:cNvPr id="277515" name="Text Box 11"/>
          <p:cNvSpPr txBox="1">
            <a:spLocks noChangeArrowheads="1"/>
          </p:cNvSpPr>
          <p:nvPr/>
        </p:nvSpPr>
        <p:spPr bwMode="auto">
          <a:xfrm>
            <a:off x="2649538" y="3352800"/>
            <a:ext cx="3565525" cy="4572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正垂线（垂直于Ｖ面）</a:t>
            </a:r>
          </a:p>
        </p:txBody>
      </p:sp>
      <p:sp>
        <p:nvSpPr>
          <p:cNvPr id="277516" name="Text Box 12"/>
          <p:cNvSpPr txBox="1">
            <a:spLocks noChangeArrowheads="1"/>
          </p:cNvSpPr>
          <p:nvPr/>
        </p:nvSpPr>
        <p:spPr bwMode="auto">
          <a:xfrm>
            <a:off x="2654300" y="3760788"/>
            <a:ext cx="3789363" cy="4572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侧垂线（垂直于Ｗ面）</a:t>
            </a:r>
          </a:p>
        </p:txBody>
      </p:sp>
      <p:sp>
        <p:nvSpPr>
          <p:cNvPr id="277517" name="Text Box 13"/>
          <p:cNvSpPr txBox="1">
            <a:spLocks noChangeArrowheads="1"/>
          </p:cNvSpPr>
          <p:nvPr/>
        </p:nvSpPr>
        <p:spPr bwMode="auto">
          <a:xfrm>
            <a:off x="2640013" y="4171950"/>
            <a:ext cx="3727450" cy="4572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铅垂线（垂直于Ｈ面）</a:t>
            </a:r>
          </a:p>
        </p:txBody>
      </p:sp>
      <p:sp>
        <p:nvSpPr>
          <p:cNvPr id="277518" name="Text Box 14"/>
          <p:cNvSpPr txBox="1">
            <a:spLocks noChangeArrowheads="1"/>
          </p:cNvSpPr>
          <p:nvPr/>
        </p:nvSpPr>
        <p:spPr bwMode="auto">
          <a:xfrm>
            <a:off x="0" y="5334000"/>
            <a:ext cx="2882900" cy="519113"/>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b="1">
                <a:solidFill>
                  <a:srgbClr val="FF0000"/>
                </a:solidFill>
                <a:ea typeface="黑体" pitchFamily="2" charset="-122"/>
              </a:rPr>
              <a:t>一般位置直线</a:t>
            </a:r>
          </a:p>
        </p:txBody>
      </p:sp>
      <p:grpSp>
        <p:nvGrpSpPr>
          <p:cNvPr id="277519" name="Group 15"/>
          <p:cNvGrpSpPr>
            <a:grpSpLocks/>
          </p:cNvGrpSpPr>
          <p:nvPr/>
        </p:nvGrpSpPr>
        <p:grpSpPr bwMode="auto">
          <a:xfrm>
            <a:off x="2481263" y="5049838"/>
            <a:ext cx="6410325" cy="1143000"/>
            <a:chOff x="1777" y="3115"/>
            <a:chExt cx="2997" cy="720"/>
          </a:xfrm>
        </p:grpSpPr>
        <p:sp>
          <p:nvSpPr>
            <p:cNvPr id="23572" name="AutoShape 16"/>
            <p:cNvSpPr>
              <a:spLocks noChangeArrowheads="1"/>
            </p:cNvSpPr>
            <p:nvPr/>
          </p:nvSpPr>
          <p:spPr bwMode="auto">
            <a:xfrm>
              <a:off x="1777" y="3115"/>
              <a:ext cx="2997" cy="720"/>
            </a:xfrm>
            <a:prstGeom prst="horizontalScroll">
              <a:avLst>
                <a:gd name="adj" fmla="val 12500"/>
              </a:avLst>
            </a:prstGeom>
            <a:noFill/>
            <a:ln w="12700">
              <a:solidFill>
                <a:schemeClr val="tx1"/>
              </a:solidFill>
              <a:round/>
              <a:headEnd/>
              <a:tailEnd/>
            </a:ln>
            <a:effectLst/>
            <a:extLst>
              <a:ext uri="{909E8E84-426E-40DD-AFC4-6F175D3DCCD1}">
                <a14:hiddenFill xmlns:a14="http://schemas.microsoft.com/office/drawing/2010/main">
                  <a:solidFill>
                    <a:srgbClr val="99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3573" name="Text Box 17"/>
            <p:cNvSpPr txBox="1">
              <a:spLocks noChangeArrowheads="1"/>
            </p:cNvSpPr>
            <p:nvPr/>
          </p:nvSpPr>
          <p:spPr bwMode="auto">
            <a:xfrm>
              <a:off x="2054" y="3315"/>
              <a:ext cx="2090" cy="327"/>
            </a:xfrm>
            <a:prstGeom prst="rect">
              <a:avLst/>
            </a:prstGeom>
            <a:noFill/>
            <a:ln>
              <a:noFill/>
            </a:ln>
            <a:effectLst/>
            <a:extLst>
              <a:ext uri="{909E8E84-426E-40DD-AFC4-6F175D3DCCD1}">
                <a14:hiddenFill xmlns:a14="http://schemas.microsoft.com/office/drawing/2010/main">
                  <a:solidFill>
                    <a:srgbClr val="99FF99"/>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800" b="1"/>
                <a:t>与三个投影面都倾斜的直线</a:t>
              </a:r>
              <a:endParaRPr lang="zh-CN" altLang="en-US" sz="2800"/>
            </a:p>
          </p:txBody>
        </p:sp>
      </p:grpSp>
      <p:sp>
        <p:nvSpPr>
          <p:cNvPr id="277522" name="AutoShape 18"/>
          <p:cNvSpPr>
            <a:spLocks noChangeArrowheads="1"/>
          </p:cNvSpPr>
          <p:nvPr/>
        </p:nvSpPr>
        <p:spPr bwMode="auto">
          <a:xfrm>
            <a:off x="250825" y="2420938"/>
            <a:ext cx="2741613" cy="958850"/>
          </a:xfrm>
          <a:prstGeom prst="upDownArrowCallout">
            <a:avLst>
              <a:gd name="adj1" fmla="val 71482"/>
              <a:gd name="adj2" fmla="val 71482"/>
              <a:gd name="adj3" fmla="val 12500"/>
              <a:gd name="adj4" fmla="val 50000"/>
            </a:avLst>
          </a:prstGeom>
          <a:solidFill>
            <a:srgbClr val="FFFFFF"/>
          </a:solidFill>
          <a:ln w="12700">
            <a:solidFill>
              <a:schemeClr val="tx1"/>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rPr>
              <a:t>特殊位置直线</a:t>
            </a:r>
          </a:p>
        </p:txBody>
      </p:sp>
      <p:sp>
        <p:nvSpPr>
          <p:cNvPr id="277523" name="AutoShape 19"/>
          <p:cNvSpPr>
            <a:spLocks/>
          </p:cNvSpPr>
          <p:nvPr/>
        </p:nvSpPr>
        <p:spPr bwMode="auto">
          <a:xfrm>
            <a:off x="2540000" y="1323975"/>
            <a:ext cx="152400" cy="914400"/>
          </a:xfrm>
          <a:prstGeom prst="leftBrace">
            <a:avLst>
              <a:gd name="adj1" fmla="val 50000"/>
              <a:gd name="adj2" fmla="val 50000"/>
            </a:avLst>
          </a:pr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77527" name="AutoShape 23"/>
          <p:cNvSpPr>
            <a:spLocks/>
          </p:cNvSpPr>
          <p:nvPr/>
        </p:nvSpPr>
        <p:spPr bwMode="auto">
          <a:xfrm>
            <a:off x="2530475" y="3535363"/>
            <a:ext cx="152400" cy="914400"/>
          </a:xfrm>
          <a:prstGeom prst="leftBrace">
            <a:avLst>
              <a:gd name="adj1" fmla="val 50000"/>
              <a:gd name="adj2" fmla="val 50000"/>
            </a:avLst>
          </a:pr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grpSp>
        <p:nvGrpSpPr>
          <p:cNvPr id="277528" name="Group 24"/>
          <p:cNvGrpSpPr>
            <a:grpSpLocks/>
          </p:cNvGrpSpPr>
          <p:nvPr/>
        </p:nvGrpSpPr>
        <p:grpSpPr bwMode="auto">
          <a:xfrm>
            <a:off x="5703888" y="3068638"/>
            <a:ext cx="3440112" cy="1730375"/>
            <a:chOff x="3374" y="498"/>
            <a:chExt cx="2167" cy="1090"/>
          </a:xfrm>
        </p:grpSpPr>
        <p:sp>
          <p:nvSpPr>
            <p:cNvPr id="23570" name="AutoShape 25"/>
            <p:cNvSpPr>
              <a:spLocks noChangeArrowheads="1"/>
            </p:cNvSpPr>
            <p:nvPr/>
          </p:nvSpPr>
          <p:spPr bwMode="auto">
            <a:xfrm>
              <a:off x="3401" y="498"/>
              <a:ext cx="1955" cy="1090"/>
            </a:xfrm>
            <a:prstGeom prst="leftArrow">
              <a:avLst>
                <a:gd name="adj1" fmla="val 50000"/>
                <a:gd name="adj2" fmla="val 44839"/>
              </a:avLst>
            </a:prstGeom>
            <a:noFill/>
            <a:ln w="12700">
              <a:solidFill>
                <a:schemeClr val="tx1"/>
              </a:solidFill>
              <a:miter lim="800000"/>
              <a:headEnd/>
              <a:tailEnd/>
            </a:ln>
            <a:effectLst/>
            <a:extLst>
              <a:ext uri="{909E8E84-426E-40DD-AFC4-6F175D3DCCD1}">
                <a14:hiddenFill xmlns:a14="http://schemas.microsoft.com/office/drawing/2010/main">
                  <a:solidFill>
                    <a:srgbClr val="00FF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3571" name="Text Box 26"/>
            <p:cNvSpPr txBox="1">
              <a:spLocks noChangeArrowheads="1"/>
            </p:cNvSpPr>
            <p:nvPr/>
          </p:nvSpPr>
          <p:spPr bwMode="auto">
            <a:xfrm>
              <a:off x="3374" y="780"/>
              <a:ext cx="2167" cy="518"/>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b="1"/>
                <a:t>垂直于某一投影面而</a:t>
              </a:r>
            </a:p>
            <a:p>
              <a:pPr algn="ctr" eaLnBrk="1" hangingPunct="1">
                <a:spcBef>
                  <a:spcPct val="0"/>
                </a:spcBef>
                <a:buFontTx/>
                <a:buNone/>
              </a:pPr>
              <a:r>
                <a:rPr lang="zh-CN" altLang="en-US" sz="2400" b="1"/>
                <a:t>与其余两投影面平行</a:t>
              </a:r>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2" fill="hold" grpId="0" nodeType="clickEffect">
                                  <p:stCondLst>
                                    <p:cond delay="0"/>
                                  </p:stCondLst>
                                  <p:iterate type="lt">
                                    <p:tmPct val="100000"/>
                                  </p:iterate>
                                  <p:childTnLst>
                                    <p:set>
                                      <p:cBhvr>
                                        <p:cTn id="6" dur="1" fill="hold">
                                          <p:stCondLst>
                                            <p:cond delay="0"/>
                                          </p:stCondLst>
                                        </p:cTn>
                                        <p:tgtEl>
                                          <p:spTgt spid="277507"/>
                                        </p:tgtEl>
                                        <p:attrNameLst>
                                          <p:attrName>style.visibility</p:attrName>
                                        </p:attrNameLst>
                                      </p:cBhvr>
                                      <p:to>
                                        <p:strVal val="visible"/>
                                      </p:to>
                                    </p:set>
                                    <p:anim calcmode="lin" valueType="num">
                                      <p:cBhvr>
                                        <p:cTn id="7" dur="75" fill="hold"/>
                                        <p:tgtEl>
                                          <p:spTgt spid="277507"/>
                                        </p:tgtEl>
                                        <p:attrNameLst>
                                          <p:attrName>ppt_x</p:attrName>
                                        </p:attrNameLst>
                                      </p:cBhvr>
                                      <p:tavLst>
                                        <p:tav tm="0">
                                          <p:val>
                                            <p:strVal val="#ppt_x+#ppt_w/2"/>
                                          </p:val>
                                        </p:tav>
                                        <p:tav tm="100000">
                                          <p:val>
                                            <p:strVal val="#ppt_x"/>
                                          </p:val>
                                        </p:tav>
                                      </p:tavLst>
                                    </p:anim>
                                    <p:anim calcmode="lin" valueType="num">
                                      <p:cBhvr>
                                        <p:cTn id="8" dur="75" fill="hold"/>
                                        <p:tgtEl>
                                          <p:spTgt spid="277507"/>
                                        </p:tgtEl>
                                        <p:attrNameLst>
                                          <p:attrName>ppt_y</p:attrName>
                                        </p:attrNameLst>
                                      </p:cBhvr>
                                      <p:tavLst>
                                        <p:tav tm="0">
                                          <p:val>
                                            <p:strVal val="#ppt_y"/>
                                          </p:val>
                                        </p:tav>
                                        <p:tav tm="100000">
                                          <p:val>
                                            <p:strVal val="#ppt_y"/>
                                          </p:val>
                                        </p:tav>
                                      </p:tavLst>
                                    </p:anim>
                                    <p:anim calcmode="lin" valueType="num">
                                      <p:cBhvr>
                                        <p:cTn id="9" dur="75" fill="hold"/>
                                        <p:tgtEl>
                                          <p:spTgt spid="277507"/>
                                        </p:tgtEl>
                                        <p:attrNameLst>
                                          <p:attrName>ppt_w</p:attrName>
                                        </p:attrNameLst>
                                      </p:cBhvr>
                                      <p:tavLst>
                                        <p:tav tm="0">
                                          <p:val>
                                            <p:fltVal val="0"/>
                                          </p:val>
                                        </p:tav>
                                        <p:tav tm="100000">
                                          <p:val>
                                            <p:strVal val="#ppt_w"/>
                                          </p:val>
                                        </p:tav>
                                      </p:tavLst>
                                    </p:anim>
                                    <p:anim calcmode="lin" valueType="num">
                                      <p:cBhvr>
                                        <p:cTn id="10" dur="75" fill="hold"/>
                                        <p:tgtEl>
                                          <p:spTgt spid="277507"/>
                                        </p:tgtEl>
                                        <p:attrNameLst>
                                          <p:attrName>ppt_h</p:attrName>
                                        </p:attrNameLst>
                                      </p:cBhvr>
                                      <p:tavLst>
                                        <p:tav tm="0">
                                          <p:val>
                                            <p:strVal val="#ppt_h"/>
                                          </p:val>
                                        </p:tav>
                                        <p:tav tm="100000">
                                          <p:val>
                                            <p:strVal val="#ppt_h"/>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17" presetClass="entr" presetSubtype="2" fill="hold" nodeType="clickEffect">
                                  <p:stCondLst>
                                    <p:cond delay="0"/>
                                  </p:stCondLst>
                                  <p:childTnLst>
                                    <p:set>
                                      <p:cBhvr>
                                        <p:cTn id="14" dur="1" fill="hold">
                                          <p:stCondLst>
                                            <p:cond delay="0"/>
                                          </p:stCondLst>
                                        </p:cTn>
                                        <p:tgtEl>
                                          <p:spTgt spid="277508"/>
                                        </p:tgtEl>
                                        <p:attrNameLst>
                                          <p:attrName>style.visibility</p:attrName>
                                        </p:attrNameLst>
                                      </p:cBhvr>
                                      <p:to>
                                        <p:strVal val="visible"/>
                                      </p:to>
                                    </p:set>
                                    <p:anim calcmode="lin" valueType="num">
                                      <p:cBhvr>
                                        <p:cTn id="15" dur="500" fill="hold"/>
                                        <p:tgtEl>
                                          <p:spTgt spid="277508"/>
                                        </p:tgtEl>
                                        <p:attrNameLst>
                                          <p:attrName>ppt_x</p:attrName>
                                        </p:attrNameLst>
                                      </p:cBhvr>
                                      <p:tavLst>
                                        <p:tav tm="0">
                                          <p:val>
                                            <p:strVal val="#ppt_x+#ppt_w/2"/>
                                          </p:val>
                                        </p:tav>
                                        <p:tav tm="100000">
                                          <p:val>
                                            <p:strVal val="#ppt_x"/>
                                          </p:val>
                                        </p:tav>
                                      </p:tavLst>
                                    </p:anim>
                                    <p:anim calcmode="lin" valueType="num">
                                      <p:cBhvr>
                                        <p:cTn id="16" dur="500" fill="hold"/>
                                        <p:tgtEl>
                                          <p:spTgt spid="277508"/>
                                        </p:tgtEl>
                                        <p:attrNameLst>
                                          <p:attrName>ppt_y</p:attrName>
                                        </p:attrNameLst>
                                      </p:cBhvr>
                                      <p:tavLst>
                                        <p:tav tm="0">
                                          <p:val>
                                            <p:strVal val="#ppt_y"/>
                                          </p:val>
                                        </p:tav>
                                        <p:tav tm="100000">
                                          <p:val>
                                            <p:strVal val="#ppt_y"/>
                                          </p:val>
                                        </p:tav>
                                      </p:tavLst>
                                    </p:anim>
                                    <p:anim calcmode="lin" valueType="num">
                                      <p:cBhvr>
                                        <p:cTn id="17" dur="500" fill="hold"/>
                                        <p:tgtEl>
                                          <p:spTgt spid="277508"/>
                                        </p:tgtEl>
                                        <p:attrNameLst>
                                          <p:attrName>ppt_w</p:attrName>
                                        </p:attrNameLst>
                                      </p:cBhvr>
                                      <p:tavLst>
                                        <p:tav tm="0">
                                          <p:val>
                                            <p:fltVal val="0"/>
                                          </p:val>
                                        </p:tav>
                                        <p:tav tm="100000">
                                          <p:val>
                                            <p:strVal val="#ppt_w"/>
                                          </p:val>
                                        </p:tav>
                                      </p:tavLst>
                                    </p:anim>
                                    <p:anim calcmode="lin" valueType="num">
                                      <p:cBhvr>
                                        <p:cTn id="18" dur="500" fill="hold"/>
                                        <p:tgtEl>
                                          <p:spTgt spid="277508"/>
                                        </p:tgtEl>
                                        <p:attrNameLst>
                                          <p:attrName>ppt_h</p:attrName>
                                        </p:attrNameLst>
                                      </p:cBhvr>
                                      <p:tavLst>
                                        <p:tav tm="0">
                                          <p:val>
                                            <p:strVal val="#ppt_h"/>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277523"/>
                                        </p:tgtEl>
                                        <p:attrNameLst>
                                          <p:attrName>style.visibility</p:attrName>
                                        </p:attrNameLst>
                                      </p:cBhvr>
                                      <p:to>
                                        <p:strVal val="visible"/>
                                      </p:to>
                                    </p:set>
                                    <p:animEffect transition="in" filter="wipe(up)">
                                      <p:cBhvr>
                                        <p:cTn id="23" dur="500"/>
                                        <p:tgtEl>
                                          <p:spTgt spid="27752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iterate type="lt">
                                    <p:tmPct val="100000"/>
                                  </p:iterate>
                                  <p:childTnLst>
                                    <p:set>
                                      <p:cBhvr>
                                        <p:cTn id="27" dur="1" fill="hold">
                                          <p:stCondLst>
                                            <p:cond delay="0"/>
                                          </p:stCondLst>
                                        </p:cTn>
                                        <p:tgtEl>
                                          <p:spTgt spid="277512">
                                            <p:txEl>
                                              <p:pRg st="0" end="0"/>
                                            </p:txEl>
                                          </p:spTgt>
                                        </p:tgtEl>
                                        <p:attrNameLst>
                                          <p:attrName>style.visibility</p:attrName>
                                        </p:attrNameLst>
                                      </p:cBhvr>
                                      <p:to>
                                        <p:strVal val="visible"/>
                                      </p:to>
                                    </p:set>
                                    <p:animEffect transition="in" filter="wipe(up)">
                                      <p:cBhvr>
                                        <p:cTn id="28" dur="75"/>
                                        <p:tgtEl>
                                          <p:spTgt spid="277512">
                                            <p:txEl>
                                              <p:pRg st="0" end="0"/>
                                            </p:txEl>
                                          </p:spTgt>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iterate type="lt">
                                    <p:tmPct val="100000"/>
                                  </p:iterate>
                                  <p:childTnLst>
                                    <p:set>
                                      <p:cBhvr>
                                        <p:cTn id="32" dur="1" fill="hold">
                                          <p:stCondLst>
                                            <p:cond delay="0"/>
                                          </p:stCondLst>
                                        </p:cTn>
                                        <p:tgtEl>
                                          <p:spTgt spid="277513">
                                            <p:txEl>
                                              <p:pRg st="0" end="0"/>
                                            </p:txEl>
                                          </p:spTgt>
                                        </p:tgtEl>
                                        <p:attrNameLst>
                                          <p:attrName>style.visibility</p:attrName>
                                        </p:attrNameLst>
                                      </p:cBhvr>
                                      <p:to>
                                        <p:strVal val="visible"/>
                                      </p:to>
                                    </p:set>
                                    <p:animEffect transition="in" filter="wipe(up)">
                                      <p:cBhvr>
                                        <p:cTn id="33" dur="75"/>
                                        <p:tgtEl>
                                          <p:spTgt spid="277513">
                                            <p:txEl>
                                              <p:pRg st="0" end="0"/>
                                            </p:txEl>
                                          </p:spTgt>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1" fill="hold" grpId="0" nodeType="clickEffect">
                                  <p:stCondLst>
                                    <p:cond delay="0"/>
                                  </p:stCondLst>
                                  <p:iterate type="lt">
                                    <p:tmPct val="100000"/>
                                  </p:iterate>
                                  <p:childTnLst>
                                    <p:set>
                                      <p:cBhvr>
                                        <p:cTn id="37" dur="1" fill="hold">
                                          <p:stCondLst>
                                            <p:cond delay="0"/>
                                          </p:stCondLst>
                                        </p:cTn>
                                        <p:tgtEl>
                                          <p:spTgt spid="277514">
                                            <p:txEl>
                                              <p:pRg st="0" end="0"/>
                                            </p:txEl>
                                          </p:spTgt>
                                        </p:tgtEl>
                                        <p:attrNameLst>
                                          <p:attrName>style.visibility</p:attrName>
                                        </p:attrNameLst>
                                      </p:cBhvr>
                                      <p:to>
                                        <p:strVal val="visible"/>
                                      </p:to>
                                    </p:set>
                                    <p:animEffect transition="in" filter="wipe(up)">
                                      <p:cBhvr>
                                        <p:cTn id="38" dur="75"/>
                                        <p:tgtEl>
                                          <p:spTgt spid="277514">
                                            <p:txEl>
                                              <p:pRg st="0" end="0"/>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2" presetClass="entr" presetSubtype="8" fill="hold" grpId="0" nodeType="clickEffect">
                                  <p:stCondLst>
                                    <p:cond delay="0"/>
                                  </p:stCondLst>
                                  <p:childTnLst>
                                    <p:set>
                                      <p:cBhvr>
                                        <p:cTn id="42" dur="1" fill="hold">
                                          <p:stCondLst>
                                            <p:cond delay="0"/>
                                          </p:stCondLst>
                                        </p:cTn>
                                        <p:tgtEl>
                                          <p:spTgt spid="277511"/>
                                        </p:tgtEl>
                                        <p:attrNameLst>
                                          <p:attrName>style.visibility</p:attrName>
                                        </p:attrNameLst>
                                      </p:cBhvr>
                                      <p:to>
                                        <p:strVal val="visible"/>
                                      </p:to>
                                    </p:set>
                                    <p:animEffect transition="in" filter="slide(fromLeft)">
                                      <p:cBhvr>
                                        <p:cTn id="43" dur="500"/>
                                        <p:tgtEl>
                                          <p:spTgt spid="277511"/>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7" presetClass="entr" presetSubtype="2" fill="hold" nodeType="clickEffect">
                                  <p:stCondLst>
                                    <p:cond delay="0"/>
                                  </p:stCondLst>
                                  <p:childTnLst>
                                    <p:set>
                                      <p:cBhvr>
                                        <p:cTn id="47" dur="1" fill="hold">
                                          <p:stCondLst>
                                            <p:cond delay="0"/>
                                          </p:stCondLst>
                                        </p:cTn>
                                        <p:tgtEl>
                                          <p:spTgt spid="277528"/>
                                        </p:tgtEl>
                                        <p:attrNameLst>
                                          <p:attrName>style.visibility</p:attrName>
                                        </p:attrNameLst>
                                      </p:cBhvr>
                                      <p:to>
                                        <p:strVal val="visible"/>
                                      </p:to>
                                    </p:set>
                                    <p:anim calcmode="lin" valueType="num">
                                      <p:cBhvr>
                                        <p:cTn id="48" dur="500" fill="hold"/>
                                        <p:tgtEl>
                                          <p:spTgt spid="277528"/>
                                        </p:tgtEl>
                                        <p:attrNameLst>
                                          <p:attrName>ppt_x</p:attrName>
                                        </p:attrNameLst>
                                      </p:cBhvr>
                                      <p:tavLst>
                                        <p:tav tm="0">
                                          <p:val>
                                            <p:strVal val="#ppt_x+#ppt_w/2"/>
                                          </p:val>
                                        </p:tav>
                                        <p:tav tm="100000">
                                          <p:val>
                                            <p:strVal val="#ppt_x"/>
                                          </p:val>
                                        </p:tav>
                                      </p:tavLst>
                                    </p:anim>
                                    <p:anim calcmode="lin" valueType="num">
                                      <p:cBhvr>
                                        <p:cTn id="49" dur="500" fill="hold"/>
                                        <p:tgtEl>
                                          <p:spTgt spid="277528"/>
                                        </p:tgtEl>
                                        <p:attrNameLst>
                                          <p:attrName>ppt_y</p:attrName>
                                        </p:attrNameLst>
                                      </p:cBhvr>
                                      <p:tavLst>
                                        <p:tav tm="0">
                                          <p:val>
                                            <p:strVal val="#ppt_y"/>
                                          </p:val>
                                        </p:tav>
                                        <p:tav tm="100000">
                                          <p:val>
                                            <p:strVal val="#ppt_y"/>
                                          </p:val>
                                        </p:tav>
                                      </p:tavLst>
                                    </p:anim>
                                    <p:anim calcmode="lin" valueType="num">
                                      <p:cBhvr>
                                        <p:cTn id="50" dur="500" fill="hold"/>
                                        <p:tgtEl>
                                          <p:spTgt spid="277528"/>
                                        </p:tgtEl>
                                        <p:attrNameLst>
                                          <p:attrName>ppt_w</p:attrName>
                                        </p:attrNameLst>
                                      </p:cBhvr>
                                      <p:tavLst>
                                        <p:tav tm="0">
                                          <p:val>
                                            <p:fltVal val="0"/>
                                          </p:val>
                                        </p:tav>
                                        <p:tav tm="100000">
                                          <p:val>
                                            <p:strVal val="#ppt_w"/>
                                          </p:val>
                                        </p:tav>
                                      </p:tavLst>
                                    </p:anim>
                                    <p:anim calcmode="lin" valueType="num">
                                      <p:cBhvr>
                                        <p:cTn id="51" dur="500" fill="hold"/>
                                        <p:tgtEl>
                                          <p:spTgt spid="277528"/>
                                        </p:tgtEl>
                                        <p:attrNameLst>
                                          <p:attrName>ppt_h</p:attrName>
                                        </p:attrNameLst>
                                      </p:cBhvr>
                                      <p:tavLst>
                                        <p:tav tm="0">
                                          <p:val>
                                            <p:strVal val="#ppt_h"/>
                                          </p:val>
                                        </p:tav>
                                        <p:tav tm="100000">
                                          <p:val>
                                            <p:strVal val="#ppt_h"/>
                                          </p:val>
                                        </p:tav>
                                      </p:tavLst>
                                    </p:anim>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1" fill="hold" grpId="0" nodeType="clickEffect">
                                  <p:stCondLst>
                                    <p:cond delay="0"/>
                                  </p:stCondLst>
                                  <p:childTnLst>
                                    <p:set>
                                      <p:cBhvr>
                                        <p:cTn id="55" dur="1" fill="hold">
                                          <p:stCondLst>
                                            <p:cond delay="0"/>
                                          </p:stCondLst>
                                        </p:cTn>
                                        <p:tgtEl>
                                          <p:spTgt spid="277527"/>
                                        </p:tgtEl>
                                        <p:attrNameLst>
                                          <p:attrName>style.visibility</p:attrName>
                                        </p:attrNameLst>
                                      </p:cBhvr>
                                      <p:to>
                                        <p:strVal val="visible"/>
                                      </p:to>
                                    </p:set>
                                    <p:animEffect transition="in" filter="wipe(up)">
                                      <p:cBhvr>
                                        <p:cTn id="56" dur="500"/>
                                        <p:tgtEl>
                                          <p:spTgt spid="277527"/>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22" presetClass="entr" presetSubtype="1" fill="hold" grpId="0" nodeType="clickEffect">
                                  <p:stCondLst>
                                    <p:cond delay="0"/>
                                  </p:stCondLst>
                                  <p:iterate type="lt">
                                    <p:tmPct val="100000"/>
                                  </p:iterate>
                                  <p:childTnLst>
                                    <p:set>
                                      <p:cBhvr>
                                        <p:cTn id="60" dur="1" fill="hold">
                                          <p:stCondLst>
                                            <p:cond delay="0"/>
                                          </p:stCondLst>
                                        </p:cTn>
                                        <p:tgtEl>
                                          <p:spTgt spid="277515">
                                            <p:txEl>
                                              <p:pRg st="0" end="0"/>
                                            </p:txEl>
                                          </p:spTgt>
                                        </p:tgtEl>
                                        <p:attrNameLst>
                                          <p:attrName>style.visibility</p:attrName>
                                        </p:attrNameLst>
                                      </p:cBhvr>
                                      <p:to>
                                        <p:strVal val="visible"/>
                                      </p:to>
                                    </p:set>
                                    <p:animEffect transition="in" filter="wipe(up)">
                                      <p:cBhvr>
                                        <p:cTn id="61" dur="75"/>
                                        <p:tgtEl>
                                          <p:spTgt spid="277515">
                                            <p:txEl>
                                              <p:pRg st="0" end="0"/>
                                            </p:txEl>
                                          </p:spTgt>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22" presetClass="entr" presetSubtype="1" fill="hold" grpId="0" nodeType="clickEffect">
                                  <p:stCondLst>
                                    <p:cond delay="0"/>
                                  </p:stCondLst>
                                  <p:iterate type="lt">
                                    <p:tmPct val="100000"/>
                                  </p:iterate>
                                  <p:childTnLst>
                                    <p:set>
                                      <p:cBhvr>
                                        <p:cTn id="65" dur="1" fill="hold">
                                          <p:stCondLst>
                                            <p:cond delay="0"/>
                                          </p:stCondLst>
                                        </p:cTn>
                                        <p:tgtEl>
                                          <p:spTgt spid="277516">
                                            <p:txEl>
                                              <p:pRg st="0" end="0"/>
                                            </p:txEl>
                                          </p:spTgt>
                                        </p:tgtEl>
                                        <p:attrNameLst>
                                          <p:attrName>style.visibility</p:attrName>
                                        </p:attrNameLst>
                                      </p:cBhvr>
                                      <p:to>
                                        <p:strVal val="visible"/>
                                      </p:to>
                                    </p:set>
                                    <p:animEffect transition="in" filter="wipe(up)">
                                      <p:cBhvr>
                                        <p:cTn id="66" dur="75"/>
                                        <p:tgtEl>
                                          <p:spTgt spid="277516">
                                            <p:txEl>
                                              <p:pRg st="0" end="0"/>
                                            </p:txEl>
                                          </p:spTgt>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22" presetClass="entr" presetSubtype="1" fill="hold" grpId="0" nodeType="clickEffect">
                                  <p:stCondLst>
                                    <p:cond delay="0"/>
                                  </p:stCondLst>
                                  <p:iterate type="lt">
                                    <p:tmPct val="100000"/>
                                  </p:iterate>
                                  <p:childTnLst>
                                    <p:set>
                                      <p:cBhvr>
                                        <p:cTn id="70" dur="1" fill="hold">
                                          <p:stCondLst>
                                            <p:cond delay="0"/>
                                          </p:stCondLst>
                                        </p:cTn>
                                        <p:tgtEl>
                                          <p:spTgt spid="277517">
                                            <p:txEl>
                                              <p:pRg st="0" end="0"/>
                                            </p:txEl>
                                          </p:spTgt>
                                        </p:tgtEl>
                                        <p:attrNameLst>
                                          <p:attrName>style.visibility</p:attrName>
                                        </p:attrNameLst>
                                      </p:cBhvr>
                                      <p:to>
                                        <p:strVal val="visible"/>
                                      </p:to>
                                    </p:set>
                                    <p:animEffect transition="in" filter="wipe(up)">
                                      <p:cBhvr>
                                        <p:cTn id="71" dur="75"/>
                                        <p:tgtEl>
                                          <p:spTgt spid="277517">
                                            <p:txEl>
                                              <p:pRg st="0" end="0"/>
                                            </p:txEl>
                                          </p:spTgt>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7" presetClass="entr" presetSubtype="8" fill="hold" grpId="0" nodeType="clickEffect">
                                  <p:stCondLst>
                                    <p:cond delay="0"/>
                                  </p:stCondLst>
                                  <p:childTnLst>
                                    <p:set>
                                      <p:cBhvr>
                                        <p:cTn id="75" dur="1" fill="hold">
                                          <p:stCondLst>
                                            <p:cond delay="0"/>
                                          </p:stCondLst>
                                        </p:cTn>
                                        <p:tgtEl>
                                          <p:spTgt spid="277518"/>
                                        </p:tgtEl>
                                        <p:attrNameLst>
                                          <p:attrName>style.visibility</p:attrName>
                                        </p:attrNameLst>
                                      </p:cBhvr>
                                      <p:to>
                                        <p:strVal val="visible"/>
                                      </p:to>
                                    </p:set>
                                    <p:anim calcmode="lin" valueType="num">
                                      <p:cBhvr>
                                        <p:cTn id="76" dur="500" fill="hold"/>
                                        <p:tgtEl>
                                          <p:spTgt spid="277518"/>
                                        </p:tgtEl>
                                        <p:attrNameLst>
                                          <p:attrName>ppt_x</p:attrName>
                                        </p:attrNameLst>
                                      </p:cBhvr>
                                      <p:tavLst>
                                        <p:tav tm="0">
                                          <p:val>
                                            <p:strVal val="#ppt_x-#ppt_w/2"/>
                                          </p:val>
                                        </p:tav>
                                        <p:tav tm="100000">
                                          <p:val>
                                            <p:strVal val="#ppt_x"/>
                                          </p:val>
                                        </p:tav>
                                      </p:tavLst>
                                    </p:anim>
                                    <p:anim calcmode="lin" valueType="num">
                                      <p:cBhvr>
                                        <p:cTn id="77" dur="500" fill="hold"/>
                                        <p:tgtEl>
                                          <p:spTgt spid="277518"/>
                                        </p:tgtEl>
                                        <p:attrNameLst>
                                          <p:attrName>ppt_y</p:attrName>
                                        </p:attrNameLst>
                                      </p:cBhvr>
                                      <p:tavLst>
                                        <p:tav tm="0">
                                          <p:val>
                                            <p:strVal val="#ppt_y"/>
                                          </p:val>
                                        </p:tav>
                                        <p:tav tm="100000">
                                          <p:val>
                                            <p:strVal val="#ppt_y"/>
                                          </p:val>
                                        </p:tav>
                                      </p:tavLst>
                                    </p:anim>
                                    <p:anim calcmode="lin" valueType="num">
                                      <p:cBhvr>
                                        <p:cTn id="78" dur="500" fill="hold"/>
                                        <p:tgtEl>
                                          <p:spTgt spid="277518"/>
                                        </p:tgtEl>
                                        <p:attrNameLst>
                                          <p:attrName>ppt_w</p:attrName>
                                        </p:attrNameLst>
                                      </p:cBhvr>
                                      <p:tavLst>
                                        <p:tav tm="0">
                                          <p:val>
                                            <p:fltVal val="0"/>
                                          </p:val>
                                        </p:tav>
                                        <p:tav tm="100000">
                                          <p:val>
                                            <p:strVal val="#ppt_w"/>
                                          </p:val>
                                        </p:tav>
                                      </p:tavLst>
                                    </p:anim>
                                    <p:anim calcmode="lin" valueType="num">
                                      <p:cBhvr>
                                        <p:cTn id="79" dur="500" fill="hold"/>
                                        <p:tgtEl>
                                          <p:spTgt spid="277518"/>
                                        </p:tgtEl>
                                        <p:attrNameLst>
                                          <p:attrName>ppt_h</p:attrName>
                                        </p:attrNameLst>
                                      </p:cBhvr>
                                      <p:tavLst>
                                        <p:tav tm="0">
                                          <p:val>
                                            <p:strVal val="#ppt_h"/>
                                          </p:val>
                                        </p:tav>
                                        <p:tav tm="100000">
                                          <p:val>
                                            <p:strVal val="#ppt_h"/>
                                          </p:val>
                                        </p:tav>
                                      </p:tavLst>
                                    </p:anim>
                                  </p:childTnLst>
                                </p:cTn>
                              </p:par>
                            </p:childTnLst>
                          </p:cTn>
                        </p:par>
                      </p:childTnLst>
                    </p:cTn>
                  </p:par>
                  <p:par>
                    <p:cTn id="80" fill="hold" nodeType="clickPar">
                      <p:stCondLst>
                        <p:cond delay="indefinite"/>
                      </p:stCondLst>
                      <p:childTnLst>
                        <p:par>
                          <p:cTn id="81" fill="hold" nodeType="withGroup">
                            <p:stCondLst>
                              <p:cond delay="0"/>
                            </p:stCondLst>
                            <p:childTnLst>
                              <p:par>
                                <p:cTn id="82" presetID="3" presetClass="entr" presetSubtype="10" fill="hold" nodeType="clickEffect">
                                  <p:stCondLst>
                                    <p:cond delay="0"/>
                                  </p:stCondLst>
                                  <p:childTnLst>
                                    <p:set>
                                      <p:cBhvr>
                                        <p:cTn id="83" dur="1" fill="hold">
                                          <p:stCondLst>
                                            <p:cond delay="0"/>
                                          </p:stCondLst>
                                        </p:cTn>
                                        <p:tgtEl>
                                          <p:spTgt spid="277519"/>
                                        </p:tgtEl>
                                        <p:attrNameLst>
                                          <p:attrName>style.visibility</p:attrName>
                                        </p:attrNameLst>
                                      </p:cBhvr>
                                      <p:to>
                                        <p:strVal val="visible"/>
                                      </p:to>
                                    </p:set>
                                    <p:animEffect transition="in" filter="blinds(horizontal)">
                                      <p:cBhvr>
                                        <p:cTn id="84" dur="500"/>
                                        <p:tgtEl>
                                          <p:spTgt spid="277519"/>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4" presetClass="entr" presetSubtype="32" fill="hold" grpId="0" nodeType="clickEffect">
                                  <p:stCondLst>
                                    <p:cond delay="0"/>
                                  </p:stCondLst>
                                  <p:childTnLst>
                                    <p:set>
                                      <p:cBhvr>
                                        <p:cTn id="88" dur="1" fill="hold">
                                          <p:stCondLst>
                                            <p:cond delay="0"/>
                                          </p:stCondLst>
                                        </p:cTn>
                                        <p:tgtEl>
                                          <p:spTgt spid="277522"/>
                                        </p:tgtEl>
                                        <p:attrNameLst>
                                          <p:attrName>style.visibility</p:attrName>
                                        </p:attrNameLst>
                                      </p:cBhvr>
                                      <p:to>
                                        <p:strVal val="visible"/>
                                      </p:to>
                                    </p:set>
                                    <p:animEffect transition="in" filter="box(out)">
                                      <p:cBhvr>
                                        <p:cTn id="89" dur="500"/>
                                        <p:tgtEl>
                                          <p:spTgt spid="2775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507" grpId="0" autoUpdateAnimBg="0"/>
      <p:bldP spid="277511" grpId="0" autoUpdateAnimBg="0"/>
      <p:bldP spid="277512" grpId="0" build="p" autoUpdateAnimBg="0"/>
      <p:bldP spid="277513" grpId="0" build="p" autoUpdateAnimBg="0"/>
      <p:bldP spid="277514" grpId="0" build="p" autoUpdateAnimBg="0"/>
      <p:bldP spid="277515" grpId="0" build="p" autoUpdateAnimBg="0"/>
      <p:bldP spid="277516" grpId="0" build="p" autoUpdateAnimBg="0"/>
      <p:bldP spid="277517" grpId="0" build="p" autoUpdateAnimBg="0"/>
      <p:bldP spid="277518" grpId="0" autoUpdateAnimBg="0"/>
      <p:bldP spid="277522" grpId="0" animBg="1" autoUpdateAnimBg="0"/>
      <p:bldP spid="277523" grpId="0" animBg="1"/>
      <p:bldP spid="277527"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62" name="Text Box 34"/>
          <p:cNvSpPr txBox="1">
            <a:spLocks noChangeArrowheads="1"/>
          </p:cNvSpPr>
          <p:nvPr/>
        </p:nvSpPr>
        <p:spPr bwMode="auto">
          <a:xfrm>
            <a:off x="4859338" y="227013"/>
            <a:ext cx="2482850" cy="64135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正平线</a:t>
            </a:r>
            <a:endParaRPr lang="zh-CN" altLang="en-US" sz="3600" b="1">
              <a:ea typeface="黑体" pitchFamily="2" charset="-122"/>
            </a:endParaRPr>
          </a:p>
        </p:txBody>
      </p:sp>
      <p:sp>
        <p:nvSpPr>
          <p:cNvPr id="278611" name="Text Box 83"/>
          <p:cNvSpPr txBox="1">
            <a:spLocks noChangeArrowheads="1"/>
          </p:cNvSpPr>
          <p:nvPr/>
        </p:nvSpPr>
        <p:spPr bwMode="auto">
          <a:xfrm>
            <a:off x="41275" y="5229225"/>
            <a:ext cx="9102725" cy="10668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latin typeface="黑体" pitchFamily="2" charset="-122"/>
                <a:ea typeface="黑体" pitchFamily="2" charset="-122"/>
              </a:rPr>
              <a:t>1.</a:t>
            </a:r>
            <a:r>
              <a:rPr lang="zh-CN" altLang="en-US" b="1">
                <a:solidFill>
                  <a:srgbClr val="FF0000"/>
                </a:solidFill>
              </a:rPr>
              <a:t>正投影面上的投影反映实长，</a:t>
            </a:r>
          </a:p>
          <a:p>
            <a:pPr eaLnBrk="1" hangingPunct="1">
              <a:spcBef>
                <a:spcPct val="0"/>
              </a:spcBef>
              <a:buFontTx/>
              <a:buNone/>
            </a:pPr>
            <a:r>
              <a:rPr lang="zh-CN" altLang="en-US" b="1">
                <a:solidFill>
                  <a:srgbClr val="FF0000"/>
                </a:solidFill>
              </a:rPr>
              <a:t>    并反映直线与另两投影面倾角的真实大小。</a:t>
            </a:r>
          </a:p>
        </p:txBody>
      </p:sp>
      <p:sp>
        <p:nvSpPr>
          <p:cNvPr id="278612" name="Text Box 84"/>
          <p:cNvSpPr txBox="1">
            <a:spLocks noChangeArrowheads="1"/>
          </p:cNvSpPr>
          <p:nvPr/>
        </p:nvSpPr>
        <p:spPr bwMode="auto">
          <a:xfrm>
            <a:off x="34925" y="6234113"/>
            <a:ext cx="9577388" cy="579437"/>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latin typeface="黑体" pitchFamily="2" charset="-122"/>
                <a:ea typeface="黑体" pitchFamily="2" charset="-122"/>
              </a:rPr>
              <a:t>2.</a:t>
            </a:r>
            <a:r>
              <a:rPr lang="zh-CN" altLang="en-US" b="1">
                <a:solidFill>
                  <a:srgbClr val="FF0000"/>
                </a:solidFill>
              </a:rPr>
              <a:t>另两个投影面上的投影平行于相应的投影轴。</a:t>
            </a:r>
          </a:p>
        </p:txBody>
      </p:sp>
      <p:sp>
        <p:nvSpPr>
          <p:cNvPr id="278613" name="Text Box 85"/>
          <p:cNvSpPr txBox="1">
            <a:spLocks noChangeArrowheads="1"/>
          </p:cNvSpPr>
          <p:nvPr/>
        </p:nvSpPr>
        <p:spPr bwMode="auto">
          <a:xfrm>
            <a:off x="250825" y="4551363"/>
            <a:ext cx="5181600" cy="641350"/>
          </a:xfrm>
          <a:prstGeom prst="rect">
            <a:avLst/>
          </a:prstGeom>
          <a:noFill/>
          <a:ln>
            <a:noFill/>
          </a:ln>
          <a:effectLst/>
          <a:extLst>
            <a:ext uri="{909E8E84-426E-40DD-AFC4-6F175D3DCCD1}">
              <a14:hiddenFill xmlns:a14="http://schemas.microsoft.com/office/drawing/2010/main">
                <a:solidFill>
                  <a:srgbClr val="66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投 影 特 性：</a:t>
            </a:r>
            <a:endParaRPr lang="zh-CN" altLang="en-US" sz="3600">
              <a:solidFill>
                <a:srgbClr val="FF0000"/>
              </a:solidFill>
            </a:endParaRPr>
          </a:p>
        </p:txBody>
      </p:sp>
      <p:sp>
        <p:nvSpPr>
          <p:cNvPr id="24582" name="Text Box 86"/>
          <p:cNvSpPr txBox="1">
            <a:spLocks noChangeArrowheads="1"/>
          </p:cNvSpPr>
          <p:nvPr/>
        </p:nvSpPr>
        <p:spPr bwMode="auto">
          <a:xfrm>
            <a:off x="0" y="-30163"/>
            <a:ext cx="6300788" cy="701676"/>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ea typeface="黑体" pitchFamily="2" charset="-122"/>
              </a:rPr>
              <a:t>⑴</a:t>
            </a:r>
            <a:r>
              <a:rPr lang="en-US" altLang="zh-CN" sz="4000" b="1">
                <a:solidFill>
                  <a:srgbClr val="FF0000"/>
                </a:solidFill>
              </a:rPr>
              <a:t> </a:t>
            </a:r>
            <a:r>
              <a:rPr lang="zh-CN" altLang="en-US" sz="4000" b="1">
                <a:solidFill>
                  <a:srgbClr val="FF0000"/>
                </a:solidFill>
                <a:ea typeface="黑体" pitchFamily="2" charset="-122"/>
              </a:rPr>
              <a:t>投影面平行线</a:t>
            </a:r>
            <a:endParaRPr lang="zh-CN" altLang="en-US" sz="4000">
              <a:solidFill>
                <a:srgbClr val="FF0000"/>
              </a:solidFill>
            </a:endParaRPr>
          </a:p>
        </p:txBody>
      </p:sp>
      <p:sp>
        <p:nvSpPr>
          <p:cNvPr id="278615" name="AutoShape 87"/>
          <p:cNvSpPr>
            <a:spLocks noChangeArrowheads="1"/>
          </p:cNvSpPr>
          <p:nvPr/>
        </p:nvSpPr>
        <p:spPr bwMode="auto">
          <a:xfrm>
            <a:off x="179388" y="908050"/>
            <a:ext cx="1289050" cy="592138"/>
          </a:xfrm>
          <a:prstGeom prst="wedgeRectCallout">
            <a:avLst>
              <a:gd name="adj1" fmla="val 66625"/>
              <a:gd name="adj2" fmla="val 125602"/>
            </a:avLst>
          </a:prstGeom>
          <a:noFill/>
          <a:ln w="12700">
            <a:solidFill>
              <a:srgbClr val="FF0000"/>
            </a:solidFill>
            <a:miter lim="800000"/>
            <a:headEnd/>
            <a:tailEnd/>
          </a:ln>
          <a:effectLst/>
          <a:extLst>
            <a:ext uri="{909E8E84-426E-40DD-AFC4-6F175D3DCCD1}">
              <a14:hiddenFill xmlns:a14="http://schemas.microsoft.com/office/drawing/2010/main">
                <a:solidFill>
                  <a:srgbClr val="FFCC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solidFill>
                  <a:srgbClr val="FF0000"/>
                </a:solidFill>
                <a:ea typeface="黑体" pitchFamily="2" charset="-122"/>
              </a:rPr>
              <a:t>实长</a:t>
            </a:r>
          </a:p>
        </p:txBody>
      </p:sp>
      <p:grpSp>
        <p:nvGrpSpPr>
          <p:cNvPr id="278616" name="Group 88"/>
          <p:cNvGrpSpPr>
            <a:grpSpLocks/>
          </p:cNvGrpSpPr>
          <p:nvPr/>
        </p:nvGrpSpPr>
        <p:grpSpPr bwMode="auto">
          <a:xfrm>
            <a:off x="1087438" y="2230438"/>
            <a:ext cx="458787" cy="263525"/>
            <a:chOff x="681" y="994"/>
            <a:chExt cx="289" cy="166"/>
          </a:xfrm>
        </p:grpSpPr>
        <p:sp>
          <p:nvSpPr>
            <p:cNvPr id="24705" name="Freeform 89"/>
            <p:cNvSpPr>
              <a:spLocks/>
            </p:cNvSpPr>
            <p:nvPr/>
          </p:nvSpPr>
          <p:spPr bwMode="auto">
            <a:xfrm>
              <a:off x="681" y="1047"/>
              <a:ext cx="30" cy="113"/>
            </a:xfrm>
            <a:custGeom>
              <a:avLst/>
              <a:gdLst>
                <a:gd name="T0" fmla="*/ 6 w 68"/>
                <a:gd name="T1" fmla="*/ 23 h 252"/>
                <a:gd name="T2" fmla="*/ 5 w 68"/>
                <a:gd name="T3" fmla="*/ 18 h 252"/>
                <a:gd name="T4" fmla="*/ 5 w 68"/>
                <a:gd name="T5" fmla="*/ 13 h 252"/>
                <a:gd name="T6" fmla="*/ 4 w 68"/>
                <a:gd name="T7" fmla="*/ 9 h 252"/>
                <a:gd name="T8" fmla="*/ 2 w 68"/>
                <a:gd name="T9" fmla="*/ 4 h 252"/>
                <a:gd name="T10" fmla="*/ 0 w 68"/>
                <a:gd name="T11" fmla="*/ 0 h 25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252">
                  <a:moveTo>
                    <a:pt x="68" y="252"/>
                  </a:moveTo>
                  <a:lnTo>
                    <a:pt x="64" y="198"/>
                  </a:lnTo>
                  <a:lnTo>
                    <a:pt x="56" y="147"/>
                  </a:lnTo>
                  <a:lnTo>
                    <a:pt x="43" y="96"/>
                  </a:lnTo>
                  <a:lnTo>
                    <a:pt x="24" y="47"/>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706" name="Freeform 90"/>
            <p:cNvSpPr>
              <a:spLocks/>
            </p:cNvSpPr>
            <p:nvPr/>
          </p:nvSpPr>
          <p:spPr bwMode="auto">
            <a:xfrm>
              <a:off x="919" y="1101"/>
              <a:ext cx="6" cy="5"/>
            </a:xfrm>
            <a:custGeom>
              <a:avLst/>
              <a:gdLst>
                <a:gd name="T0" fmla="*/ 1 w 16"/>
                <a:gd name="T1" fmla="*/ 0 h 16"/>
                <a:gd name="T2" fmla="*/ 1 w 16"/>
                <a:gd name="T3" fmla="*/ 0 h 16"/>
                <a:gd name="T4" fmla="*/ 0 w 16"/>
                <a:gd name="T5" fmla="*/ 1 h 16"/>
                <a:gd name="T6" fmla="*/ 1 w 16"/>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16">
                  <a:moveTo>
                    <a:pt x="16" y="0"/>
                  </a:moveTo>
                  <a:lnTo>
                    <a:pt x="10" y="2"/>
                  </a:lnTo>
                  <a:lnTo>
                    <a:pt x="0" y="16"/>
                  </a:lnTo>
                  <a:lnTo>
                    <a:pt x="16" y="0"/>
                  </a:lnTo>
                  <a:close/>
                </a:path>
              </a:pathLst>
            </a:custGeom>
            <a:solidFill>
              <a:srgbClr val="000000"/>
            </a:solidFill>
            <a:ln w="19050" cmpd="sng">
              <a:solidFill>
                <a:srgbClr val="000000"/>
              </a:solidFill>
              <a:round/>
              <a:headEnd/>
              <a:tailEnd/>
            </a:ln>
          </p:spPr>
          <p:txBody>
            <a:bodyPr/>
            <a:lstStyle/>
            <a:p>
              <a:endParaRPr lang="zh-CN" altLang="en-US"/>
            </a:p>
          </p:txBody>
        </p:sp>
        <p:sp>
          <p:nvSpPr>
            <p:cNvPr id="24707" name="Freeform 91"/>
            <p:cNvSpPr>
              <a:spLocks/>
            </p:cNvSpPr>
            <p:nvPr/>
          </p:nvSpPr>
          <p:spPr bwMode="auto">
            <a:xfrm>
              <a:off x="879" y="1088"/>
              <a:ext cx="25" cy="18"/>
            </a:xfrm>
            <a:custGeom>
              <a:avLst/>
              <a:gdLst>
                <a:gd name="T0" fmla="*/ 4 w 61"/>
                <a:gd name="T1" fmla="*/ 0 h 46"/>
                <a:gd name="T2" fmla="*/ 2 w 61"/>
                <a:gd name="T3" fmla="*/ 2 h 46"/>
                <a:gd name="T4" fmla="*/ 0 w 61"/>
                <a:gd name="T5" fmla="*/ 2 h 46"/>
                <a:gd name="T6" fmla="*/ 2 w 61"/>
                <a:gd name="T7" fmla="*/ 3 h 46"/>
                <a:gd name="T8" fmla="*/ 4 w 61"/>
                <a:gd name="T9" fmla="*/ 1 h 46"/>
                <a:gd name="T10" fmla="*/ 4 w 61"/>
                <a:gd name="T11" fmla="*/ 0 h 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1" h="46">
                  <a:moveTo>
                    <a:pt x="61" y="0"/>
                  </a:moveTo>
                  <a:lnTo>
                    <a:pt x="25" y="30"/>
                  </a:lnTo>
                  <a:lnTo>
                    <a:pt x="0" y="36"/>
                  </a:lnTo>
                  <a:lnTo>
                    <a:pt x="23" y="46"/>
                  </a:lnTo>
                  <a:lnTo>
                    <a:pt x="59" y="17"/>
                  </a:lnTo>
                  <a:lnTo>
                    <a:pt x="61" y="0"/>
                  </a:lnTo>
                  <a:close/>
                </a:path>
              </a:pathLst>
            </a:custGeom>
            <a:solidFill>
              <a:srgbClr val="000000"/>
            </a:solidFill>
            <a:ln w="19050" cmpd="sng">
              <a:solidFill>
                <a:srgbClr val="000000"/>
              </a:solidFill>
              <a:round/>
              <a:headEnd/>
              <a:tailEnd/>
            </a:ln>
          </p:spPr>
          <p:txBody>
            <a:bodyPr/>
            <a:lstStyle/>
            <a:p>
              <a:endParaRPr lang="zh-CN" altLang="en-US"/>
            </a:p>
          </p:txBody>
        </p:sp>
        <p:sp>
          <p:nvSpPr>
            <p:cNvPr id="24708" name="Freeform 92"/>
            <p:cNvSpPr>
              <a:spLocks/>
            </p:cNvSpPr>
            <p:nvPr/>
          </p:nvSpPr>
          <p:spPr bwMode="auto">
            <a:xfrm>
              <a:off x="900" y="994"/>
              <a:ext cx="48" cy="117"/>
            </a:xfrm>
            <a:custGeom>
              <a:avLst/>
              <a:gdLst>
                <a:gd name="T0" fmla="*/ 8 w 110"/>
                <a:gd name="T1" fmla="*/ 0 h 257"/>
                <a:gd name="T2" fmla="*/ 6 w 110"/>
                <a:gd name="T3" fmla="*/ 1 h 257"/>
                <a:gd name="T4" fmla="*/ 6 w 110"/>
                <a:gd name="T5" fmla="*/ 1 h 257"/>
                <a:gd name="T6" fmla="*/ 8 w 110"/>
                <a:gd name="T7" fmla="*/ 3 h 257"/>
                <a:gd name="T8" fmla="*/ 8 w 110"/>
                <a:gd name="T9" fmla="*/ 3 h 257"/>
                <a:gd name="T10" fmla="*/ 7 w 110"/>
                <a:gd name="T11" fmla="*/ 7 h 257"/>
                <a:gd name="T12" fmla="*/ 2 w 110"/>
                <a:gd name="T13" fmla="*/ 18 h 257"/>
                <a:gd name="T14" fmla="*/ 1 w 110"/>
                <a:gd name="T15" fmla="*/ 20 h 257"/>
                <a:gd name="T16" fmla="*/ 1 w 110"/>
                <a:gd name="T17" fmla="*/ 21 h 257"/>
                <a:gd name="T18" fmla="*/ 0 w 110"/>
                <a:gd name="T19" fmla="*/ 24 h 257"/>
                <a:gd name="T20" fmla="*/ 2 w 110"/>
                <a:gd name="T21" fmla="*/ 24 h 257"/>
                <a:gd name="T22" fmla="*/ 4 w 110"/>
                <a:gd name="T23" fmla="*/ 24 h 257"/>
                <a:gd name="T24" fmla="*/ 4 w 110"/>
                <a:gd name="T25" fmla="*/ 22 h 257"/>
                <a:gd name="T26" fmla="*/ 3 w 110"/>
                <a:gd name="T27" fmla="*/ 22 h 257"/>
                <a:gd name="T28" fmla="*/ 4 w 110"/>
                <a:gd name="T29" fmla="*/ 18 h 257"/>
                <a:gd name="T30" fmla="*/ 9 w 110"/>
                <a:gd name="T31" fmla="*/ 7 h 257"/>
                <a:gd name="T32" fmla="*/ 9 w 110"/>
                <a:gd name="T33" fmla="*/ 4 h 257"/>
                <a:gd name="T34" fmla="*/ 9 w 110"/>
                <a:gd name="T35" fmla="*/ 3 h 257"/>
                <a:gd name="T36" fmla="*/ 8 w 110"/>
                <a:gd name="T37" fmla="*/ 0 h 2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0" h="257">
                  <a:moveTo>
                    <a:pt x="96" y="0"/>
                  </a:moveTo>
                  <a:lnTo>
                    <a:pt x="71" y="10"/>
                  </a:lnTo>
                  <a:lnTo>
                    <a:pt x="73" y="10"/>
                  </a:lnTo>
                  <a:lnTo>
                    <a:pt x="94" y="30"/>
                  </a:lnTo>
                  <a:lnTo>
                    <a:pt x="94" y="31"/>
                  </a:lnTo>
                  <a:lnTo>
                    <a:pt x="85" y="75"/>
                  </a:lnTo>
                  <a:lnTo>
                    <a:pt x="26" y="191"/>
                  </a:lnTo>
                  <a:lnTo>
                    <a:pt x="11" y="206"/>
                  </a:lnTo>
                  <a:lnTo>
                    <a:pt x="9" y="223"/>
                  </a:lnTo>
                  <a:lnTo>
                    <a:pt x="0" y="254"/>
                  </a:lnTo>
                  <a:lnTo>
                    <a:pt x="25" y="257"/>
                  </a:lnTo>
                  <a:lnTo>
                    <a:pt x="45" y="251"/>
                  </a:lnTo>
                  <a:lnTo>
                    <a:pt x="55" y="237"/>
                  </a:lnTo>
                  <a:lnTo>
                    <a:pt x="35" y="231"/>
                  </a:lnTo>
                  <a:lnTo>
                    <a:pt x="48" y="193"/>
                  </a:lnTo>
                  <a:lnTo>
                    <a:pt x="110" y="72"/>
                  </a:lnTo>
                  <a:lnTo>
                    <a:pt x="110" y="40"/>
                  </a:lnTo>
                  <a:lnTo>
                    <a:pt x="110" y="31"/>
                  </a:lnTo>
                  <a:lnTo>
                    <a:pt x="96" y="0"/>
                  </a:lnTo>
                  <a:close/>
                </a:path>
              </a:pathLst>
            </a:custGeom>
            <a:solidFill>
              <a:srgbClr val="000000"/>
            </a:solidFill>
            <a:ln w="19050" cmpd="sng">
              <a:solidFill>
                <a:srgbClr val="000000"/>
              </a:solidFill>
              <a:round/>
              <a:headEnd/>
              <a:tailEnd/>
            </a:ln>
          </p:spPr>
          <p:txBody>
            <a:bodyPr/>
            <a:lstStyle/>
            <a:p>
              <a:endParaRPr lang="zh-CN" altLang="en-US"/>
            </a:p>
          </p:txBody>
        </p:sp>
        <p:sp>
          <p:nvSpPr>
            <p:cNvPr id="24709" name="Freeform 93"/>
            <p:cNvSpPr>
              <a:spLocks/>
            </p:cNvSpPr>
            <p:nvPr/>
          </p:nvSpPr>
          <p:spPr bwMode="auto">
            <a:xfrm>
              <a:off x="856" y="994"/>
              <a:ext cx="85" cy="117"/>
            </a:xfrm>
            <a:custGeom>
              <a:avLst/>
              <a:gdLst>
                <a:gd name="T0" fmla="*/ 17 w 190"/>
                <a:gd name="T1" fmla="*/ 0 h 259"/>
                <a:gd name="T2" fmla="*/ 13 w 190"/>
                <a:gd name="T3" fmla="*/ 0 h 259"/>
                <a:gd name="T4" fmla="*/ 11 w 190"/>
                <a:gd name="T5" fmla="*/ 1 h 259"/>
                <a:gd name="T6" fmla="*/ 8 w 190"/>
                <a:gd name="T7" fmla="*/ 4 h 259"/>
                <a:gd name="T8" fmla="*/ 7 w 190"/>
                <a:gd name="T9" fmla="*/ 5 h 259"/>
                <a:gd name="T10" fmla="*/ 4 w 190"/>
                <a:gd name="T11" fmla="*/ 9 h 259"/>
                <a:gd name="T12" fmla="*/ 2 w 190"/>
                <a:gd name="T13" fmla="*/ 13 h 259"/>
                <a:gd name="T14" fmla="*/ 1 w 190"/>
                <a:gd name="T15" fmla="*/ 17 h 259"/>
                <a:gd name="T16" fmla="*/ 0 w 190"/>
                <a:gd name="T17" fmla="*/ 20 h 259"/>
                <a:gd name="T18" fmla="*/ 0 w 190"/>
                <a:gd name="T19" fmla="*/ 21 h 259"/>
                <a:gd name="T20" fmla="*/ 1 w 190"/>
                <a:gd name="T21" fmla="*/ 23 h 259"/>
                <a:gd name="T22" fmla="*/ 2 w 190"/>
                <a:gd name="T23" fmla="*/ 24 h 259"/>
                <a:gd name="T24" fmla="*/ 4 w 190"/>
                <a:gd name="T25" fmla="*/ 24 h 259"/>
                <a:gd name="T26" fmla="*/ 6 w 190"/>
                <a:gd name="T27" fmla="*/ 23 h 259"/>
                <a:gd name="T28" fmla="*/ 4 w 190"/>
                <a:gd name="T29" fmla="*/ 23 h 259"/>
                <a:gd name="T30" fmla="*/ 3 w 190"/>
                <a:gd name="T31" fmla="*/ 22 h 259"/>
                <a:gd name="T32" fmla="*/ 2 w 190"/>
                <a:gd name="T33" fmla="*/ 19 h 259"/>
                <a:gd name="T34" fmla="*/ 3 w 190"/>
                <a:gd name="T35" fmla="*/ 17 h 259"/>
                <a:gd name="T36" fmla="*/ 5 w 190"/>
                <a:gd name="T37" fmla="*/ 12 h 259"/>
                <a:gd name="T38" fmla="*/ 5 w 190"/>
                <a:gd name="T39" fmla="*/ 12 h 259"/>
                <a:gd name="T40" fmla="*/ 7 w 190"/>
                <a:gd name="T41" fmla="*/ 8 h 259"/>
                <a:gd name="T42" fmla="*/ 10 w 190"/>
                <a:gd name="T43" fmla="*/ 5 h 259"/>
                <a:gd name="T44" fmla="*/ 12 w 190"/>
                <a:gd name="T45" fmla="*/ 2 h 259"/>
                <a:gd name="T46" fmla="*/ 15 w 190"/>
                <a:gd name="T47" fmla="*/ 1 h 259"/>
                <a:gd name="T48" fmla="*/ 17 w 190"/>
                <a:gd name="T49" fmla="*/ 0 h 259"/>
                <a:gd name="T50" fmla="*/ 17 w 190"/>
                <a:gd name="T51" fmla="*/ 0 h 2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0" h="259">
                  <a:moveTo>
                    <a:pt x="184" y="0"/>
                  </a:moveTo>
                  <a:lnTo>
                    <a:pt x="150" y="2"/>
                  </a:lnTo>
                  <a:lnTo>
                    <a:pt x="126" y="14"/>
                  </a:lnTo>
                  <a:lnTo>
                    <a:pt x="89" y="45"/>
                  </a:lnTo>
                  <a:lnTo>
                    <a:pt x="79" y="54"/>
                  </a:lnTo>
                  <a:lnTo>
                    <a:pt x="50" y="92"/>
                  </a:lnTo>
                  <a:lnTo>
                    <a:pt x="27" y="135"/>
                  </a:lnTo>
                  <a:lnTo>
                    <a:pt x="8" y="182"/>
                  </a:lnTo>
                  <a:lnTo>
                    <a:pt x="0" y="219"/>
                  </a:lnTo>
                  <a:lnTo>
                    <a:pt x="1" y="228"/>
                  </a:lnTo>
                  <a:lnTo>
                    <a:pt x="16" y="257"/>
                  </a:lnTo>
                  <a:lnTo>
                    <a:pt x="20" y="259"/>
                  </a:lnTo>
                  <a:lnTo>
                    <a:pt x="52" y="259"/>
                  </a:lnTo>
                  <a:lnTo>
                    <a:pt x="67" y="254"/>
                  </a:lnTo>
                  <a:lnTo>
                    <a:pt x="44" y="244"/>
                  </a:lnTo>
                  <a:lnTo>
                    <a:pt x="34" y="241"/>
                  </a:lnTo>
                  <a:lnTo>
                    <a:pt x="24" y="212"/>
                  </a:lnTo>
                  <a:lnTo>
                    <a:pt x="31" y="184"/>
                  </a:lnTo>
                  <a:lnTo>
                    <a:pt x="53" y="133"/>
                  </a:lnTo>
                  <a:lnTo>
                    <a:pt x="56" y="128"/>
                  </a:lnTo>
                  <a:lnTo>
                    <a:pt x="81" y="85"/>
                  </a:lnTo>
                  <a:lnTo>
                    <a:pt x="110" y="49"/>
                  </a:lnTo>
                  <a:lnTo>
                    <a:pt x="134" y="27"/>
                  </a:lnTo>
                  <a:lnTo>
                    <a:pt x="165" y="12"/>
                  </a:lnTo>
                  <a:lnTo>
                    <a:pt x="190" y="2"/>
                  </a:lnTo>
                  <a:lnTo>
                    <a:pt x="184" y="0"/>
                  </a:lnTo>
                  <a:close/>
                </a:path>
              </a:pathLst>
            </a:custGeom>
            <a:solidFill>
              <a:srgbClr val="000000"/>
            </a:solidFill>
            <a:ln w="19050" cmpd="sng">
              <a:solidFill>
                <a:srgbClr val="000000"/>
              </a:solidFill>
              <a:round/>
              <a:headEnd/>
              <a:tailEnd/>
            </a:ln>
          </p:spPr>
          <p:txBody>
            <a:bodyPr/>
            <a:lstStyle/>
            <a:p>
              <a:endParaRPr lang="zh-CN" altLang="en-US"/>
            </a:p>
          </p:txBody>
        </p:sp>
        <p:sp>
          <p:nvSpPr>
            <p:cNvPr id="24710" name="Freeform 94"/>
            <p:cNvSpPr>
              <a:spLocks/>
            </p:cNvSpPr>
            <p:nvPr/>
          </p:nvSpPr>
          <p:spPr bwMode="auto">
            <a:xfrm>
              <a:off x="948" y="994"/>
              <a:ext cx="22" cy="33"/>
            </a:xfrm>
            <a:custGeom>
              <a:avLst/>
              <a:gdLst>
                <a:gd name="T0" fmla="*/ 4 w 49"/>
                <a:gd name="T1" fmla="*/ 0 h 74"/>
                <a:gd name="T2" fmla="*/ 2 w 49"/>
                <a:gd name="T3" fmla="*/ 0 h 74"/>
                <a:gd name="T4" fmla="*/ 0 w 49"/>
                <a:gd name="T5" fmla="*/ 4 h 74"/>
                <a:gd name="T6" fmla="*/ 0 w 49"/>
                <a:gd name="T7" fmla="*/ 7 h 74"/>
                <a:gd name="T8" fmla="*/ 2 w 49"/>
                <a:gd name="T9" fmla="*/ 4 h 74"/>
                <a:gd name="T10" fmla="*/ 4 w 49"/>
                <a:gd name="T11" fmla="*/ 1 h 74"/>
                <a:gd name="T12" fmla="*/ 4 w 49"/>
                <a:gd name="T13" fmla="*/ 0 h 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 h="74">
                  <a:moveTo>
                    <a:pt x="49" y="0"/>
                  </a:moveTo>
                  <a:lnTo>
                    <a:pt x="27" y="4"/>
                  </a:lnTo>
                  <a:lnTo>
                    <a:pt x="0" y="42"/>
                  </a:lnTo>
                  <a:lnTo>
                    <a:pt x="0" y="74"/>
                  </a:lnTo>
                  <a:lnTo>
                    <a:pt x="20" y="41"/>
                  </a:lnTo>
                  <a:lnTo>
                    <a:pt x="44" y="12"/>
                  </a:lnTo>
                  <a:lnTo>
                    <a:pt x="49"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278623" name="Group 95"/>
          <p:cNvGrpSpPr>
            <a:grpSpLocks/>
          </p:cNvGrpSpPr>
          <p:nvPr/>
        </p:nvGrpSpPr>
        <p:grpSpPr bwMode="auto">
          <a:xfrm>
            <a:off x="2163763" y="1701800"/>
            <a:ext cx="336550" cy="541338"/>
            <a:chOff x="1359" y="661"/>
            <a:chExt cx="212" cy="341"/>
          </a:xfrm>
        </p:grpSpPr>
        <p:sp>
          <p:nvSpPr>
            <p:cNvPr id="24701" name="Freeform 96"/>
            <p:cNvSpPr>
              <a:spLocks/>
            </p:cNvSpPr>
            <p:nvPr/>
          </p:nvSpPr>
          <p:spPr bwMode="auto">
            <a:xfrm>
              <a:off x="1372" y="661"/>
              <a:ext cx="199" cy="117"/>
            </a:xfrm>
            <a:custGeom>
              <a:avLst/>
              <a:gdLst>
                <a:gd name="T0" fmla="*/ 0 w 441"/>
                <a:gd name="T1" fmla="*/ 0 h 257"/>
                <a:gd name="T2" fmla="*/ 3 w 441"/>
                <a:gd name="T3" fmla="*/ 5 h 257"/>
                <a:gd name="T4" fmla="*/ 6 w 441"/>
                <a:gd name="T5" fmla="*/ 9 h 257"/>
                <a:gd name="T6" fmla="*/ 10 w 441"/>
                <a:gd name="T7" fmla="*/ 13 h 257"/>
                <a:gd name="T8" fmla="*/ 15 w 441"/>
                <a:gd name="T9" fmla="*/ 16 h 257"/>
                <a:gd name="T10" fmla="*/ 19 w 441"/>
                <a:gd name="T11" fmla="*/ 19 h 257"/>
                <a:gd name="T12" fmla="*/ 24 w 441"/>
                <a:gd name="T13" fmla="*/ 21 h 257"/>
                <a:gd name="T14" fmla="*/ 30 w 441"/>
                <a:gd name="T15" fmla="*/ 23 h 257"/>
                <a:gd name="T16" fmla="*/ 35 w 441"/>
                <a:gd name="T17" fmla="*/ 24 h 257"/>
                <a:gd name="T18" fmla="*/ 41 w 441"/>
                <a:gd name="T19" fmla="*/ 24 h 2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41" h="257">
                  <a:moveTo>
                    <a:pt x="0" y="0"/>
                  </a:moveTo>
                  <a:lnTo>
                    <a:pt x="32" y="50"/>
                  </a:lnTo>
                  <a:lnTo>
                    <a:pt x="71" y="96"/>
                  </a:lnTo>
                  <a:lnTo>
                    <a:pt x="113" y="137"/>
                  </a:lnTo>
                  <a:lnTo>
                    <a:pt x="161" y="173"/>
                  </a:lnTo>
                  <a:lnTo>
                    <a:pt x="212" y="203"/>
                  </a:lnTo>
                  <a:lnTo>
                    <a:pt x="267" y="226"/>
                  </a:lnTo>
                  <a:lnTo>
                    <a:pt x="324" y="243"/>
                  </a:lnTo>
                  <a:lnTo>
                    <a:pt x="383" y="254"/>
                  </a:lnTo>
                  <a:lnTo>
                    <a:pt x="441" y="2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702" name="Freeform 97"/>
            <p:cNvSpPr>
              <a:spLocks/>
            </p:cNvSpPr>
            <p:nvPr/>
          </p:nvSpPr>
          <p:spPr bwMode="auto">
            <a:xfrm>
              <a:off x="1385" y="831"/>
              <a:ext cx="18" cy="82"/>
            </a:xfrm>
            <a:custGeom>
              <a:avLst/>
              <a:gdLst>
                <a:gd name="T0" fmla="*/ 3 w 43"/>
                <a:gd name="T1" fmla="*/ 0 h 186"/>
                <a:gd name="T2" fmla="*/ 0 w 43"/>
                <a:gd name="T3" fmla="*/ 0 h 186"/>
                <a:gd name="T4" fmla="*/ 0 w 43"/>
                <a:gd name="T5" fmla="*/ 0 h 186"/>
                <a:gd name="T6" fmla="*/ 1 w 43"/>
                <a:gd name="T7" fmla="*/ 3 h 186"/>
                <a:gd name="T8" fmla="*/ 1 w 43"/>
                <a:gd name="T9" fmla="*/ 3 h 186"/>
                <a:gd name="T10" fmla="*/ 1 w 43"/>
                <a:gd name="T11" fmla="*/ 6 h 186"/>
                <a:gd name="T12" fmla="*/ 1 w 43"/>
                <a:gd name="T13" fmla="*/ 10 h 186"/>
                <a:gd name="T14" fmla="*/ 1 w 43"/>
                <a:gd name="T15" fmla="*/ 12 h 186"/>
                <a:gd name="T16" fmla="*/ 0 w 43"/>
                <a:gd name="T17" fmla="*/ 16 h 186"/>
                <a:gd name="T18" fmla="*/ 1 w 43"/>
                <a:gd name="T19" fmla="*/ 15 h 186"/>
                <a:gd name="T20" fmla="*/ 1 w 43"/>
                <a:gd name="T21" fmla="*/ 15 h 186"/>
                <a:gd name="T22" fmla="*/ 2 w 43"/>
                <a:gd name="T23" fmla="*/ 10 h 186"/>
                <a:gd name="T24" fmla="*/ 3 w 43"/>
                <a:gd name="T25" fmla="*/ 5 h 186"/>
                <a:gd name="T26" fmla="*/ 3 w 43"/>
                <a:gd name="T27" fmla="*/ 2 h 186"/>
                <a:gd name="T28" fmla="*/ 3 w 43"/>
                <a:gd name="T29" fmla="*/ 0 h 1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186">
                  <a:moveTo>
                    <a:pt x="43" y="0"/>
                  </a:moveTo>
                  <a:lnTo>
                    <a:pt x="0" y="2"/>
                  </a:lnTo>
                  <a:lnTo>
                    <a:pt x="4" y="4"/>
                  </a:lnTo>
                  <a:lnTo>
                    <a:pt x="18" y="30"/>
                  </a:lnTo>
                  <a:lnTo>
                    <a:pt x="18" y="31"/>
                  </a:lnTo>
                  <a:lnTo>
                    <a:pt x="18" y="67"/>
                  </a:lnTo>
                  <a:lnTo>
                    <a:pt x="12" y="120"/>
                  </a:lnTo>
                  <a:lnTo>
                    <a:pt x="10" y="139"/>
                  </a:lnTo>
                  <a:lnTo>
                    <a:pt x="4" y="186"/>
                  </a:lnTo>
                  <a:lnTo>
                    <a:pt x="20" y="178"/>
                  </a:lnTo>
                  <a:lnTo>
                    <a:pt x="20" y="176"/>
                  </a:lnTo>
                  <a:lnTo>
                    <a:pt x="30" y="114"/>
                  </a:lnTo>
                  <a:lnTo>
                    <a:pt x="38" y="64"/>
                  </a:lnTo>
                  <a:lnTo>
                    <a:pt x="42" y="26"/>
                  </a:lnTo>
                  <a:lnTo>
                    <a:pt x="43" y="0"/>
                  </a:lnTo>
                  <a:close/>
                </a:path>
              </a:pathLst>
            </a:custGeom>
            <a:solidFill>
              <a:srgbClr val="000000"/>
            </a:solidFill>
            <a:ln w="19050" cmpd="sng">
              <a:solidFill>
                <a:srgbClr val="000000"/>
              </a:solidFill>
              <a:round/>
              <a:headEnd/>
              <a:tailEnd/>
            </a:ln>
          </p:spPr>
          <p:txBody>
            <a:bodyPr/>
            <a:lstStyle/>
            <a:p>
              <a:endParaRPr lang="zh-CN" altLang="en-US"/>
            </a:p>
          </p:txBody>
        </p:sp>
        <p:sp>
          <p:nvSpPr>
            <p:cNvPr id="24703" name="Freeform 98"/>
            <p:cNvSpPr>
              <a:spLocks/>
            </p:cNvSpPr>
            <p:nvPr/>
          </p:nvSpPr>
          <p:spPr bwMode="auto">
            <a:xfrm>
              <a:off x="1359" y="813"/>
              <a:ext cx="102" cy="189"/>
            </a:xfrm>
            <a:custGeom>
              <a:avLst/>
              <a:gdLst>
                <a:gd name="T0" fmla="*/ 21 w 225"/>
                <a:gd name="T1" fmla="*/ 0 h 417"/>
                <a:gd name="T2" fmla="*/ 17 w 225"/>
                <a:gd name="T3" fmla="*/ 0 h 417"/>
                <a:gd name="T4" fmla="*/ 8 w 225"/>
                <a:gd name="T5" fmla="*/ 20 h 417"/>
                <a:gd name="T6" fmla="*/ 6 w 225"/>
                <a:gd name="T7" fmla="*/ 21 h 417"/>
                <a:gd name="T8" fmla="*/ 5 w 225"/>
                <a:gd name="T9" fmla="*/ 24 h 417"/>
                <a:gd name="T10" fmla="*/ 4 w 225"/>
                <a:gd name="T11" fmla="*/ 28 h 417"/>
                <a:gd name="T12" fmla="*/ 1 w 225"/>
                <a:gd name="T13" fmla="*/ 32 h 417"/>
                <a:gd name="T14" fmla="*/ 0 w 225"/>
                <a:gd name="T15" fmla="*/ 35 h 417"/>
                <a:gd name="T16" fmla="*/ 0 w 225"/>
                <a:gd name="T17" fmla="*/ 37 h 417"/>
                <a:gd name="T18" fmla="*/ 1 w 225"/>
                <a:gd name="T19" fmla="*/ 39 h 417"/>
                <a:gd name="T20" fmla="*/ 2 w 225"/>
                <a:gd name="T21" fmla="*/ 39 h 417"/>
                <a:gd name="T22" fmla="*/ 3 w 225"/>
                <a:gd name="T23" fmla="*/ 36 h 417"/>
                <a:gd name="T24" fmla="*/ 5 w 225"/>
                <a:gd name="T25" fmla="*/ 31 h 417"/>
                <a:gd name="T26" fmla="*/ 5 w 225"/>
                <a:gd name="T27" fmla="*/ 29 h 417"/>
                <a:gd name="T28" fmla="*/ 7 w 225"/>
                <a:gd name="T29" fmla="*/ 24 h 417"/>
                <a:gd name="T30" fmla="*/ 21 w 225"/>
                <a:gd name="T31" fmla="*/ 0 h 4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5" h="417">
                  <a:moveTo>
                    <a:pt x="225" y="0"/>
                  </a:moveTo>
                  <a:lnTo>
                    <a:pt x="182" y="0"/>
                  </a:lnTo>
                  <a:lnTo>
                    <a:pt x="81" y="215"/>
                  </a:lnTo>
                  <a:lnTo>
                    <a:pt x="65" y="223"/>
                  </a:lnTo>
                  <a:lnTo>
                    <a:pt x="58" y="263"/>
                  </a:lnTo>
                  <a:lnTo>
                    <a:pt x="37" y="300"/>
                  </a:lnTo>
                  <a:lnTo>
                    <a:pt x="16" y="344"/>
                  </a:lnTo>
                  <a:lnTo>
                    <a:pt x="2" y="381"/>
                  </a:lnTo>
                  <a:lnTo>
                    <a:pt x="0" y="392"/>
                  </a:lnTo>
                  <a:lnTo>
                    <a:pt x="9" y="417"/>
                  </a:lnTo>
                  <a:lnTo>
                    <a:pt x="17" y="415"/>
                  </a:lnTo>
                  <a:lnTo>
                    <a:pt x="36" y="388"/>
                  </a:lnTo>
                  <a:lnTo>
                    <a:pt x="54" y="331"/>
                  </a:lnTo>
                  <a:lnTo>
                    <a:pt x="60" y="307"/>
                  </a:lnTo>
                  <a:lnTo>
                    <a:pt x="71" y="259"/>
                  </a:lnTo>
                  <a:lnTo>
                    <a:pt x="225" y="0"/>
                  </a:lnTo>
                  <a:close/>
                </a:path>
              </a:pathLst>
            </a:custGeom>
            <a:solidFill>
              <a:srgbClr val="000000"/>
            </a:solidFill>
            <a:ln w="19050" cmpd="sng">
              <a:solidFill>
                <a:srgbClr val="000000"/>
              </a:solidFill>
              <a:round/>
              <a:headEnd/>
              <a:tailEnd/>
            </a:ln>
          </p:spPr>
          <p:txBody>
            <a:bodyPr/>
            <a:lstStyle/>
            <a:p>
              <a:endParaRPr lang="zh-CN" altLang="en-US"/>
            </a:p>
          </p:txBody>
        </p:sp>
        <p:sp>
          <p:nvSpPr>
            <p:cNvPr id="24704" name="Freeform 99"/>
            <p:cNvSpPr>
              <a:spLocks/>
            </p:cNvSpPr>
            <p:nvPr/>
          </p:nvSpPr>
          <p:spPr bwMode="auto">
            <a:xfrm>
              <a:off x="1362" y="813"/>
              <a:ext cx="41" cy="44"/>
            </a:xfrm>
            <a:custGeom>
              <a:avLst/>
              <a:gdLst>
                <a:gd name="T0" fmla="*/ 6 w 95"/>
                <a:gd name="T1" fmla="*/ 0 h 102"/>
                <a:gd name="T2" fmla="*/ 5 w 95"/>
                <a:gd name="T3" fmla="*/ 0 h 102"/>
                <a:gd name="T4" fmla="*/ 3 w 95"/>
                <a:gd name="T5" fmla="*/ 1 h 102"/>
                <a:gd name="T6" fmla="*/ 1 w 95"/>
                <a:gd name="T7" fmla="*/ 4 h 102"/>
                <a:gd name="T8" fmla="*/ 0 w 95"/>
                <a:gd name="T9" fmla="*/ 8 h 102"/>
                <a:gd name="T10" fmla="*/ 0 w 95"/>
                <a:gd name="T11" fmla="*/ 8 h 102"/>
                <a:gd name="T12" fmla="*/ 2 w 95"/>
                <a:gd name="T13" fmla="*/ 5 h 102"/>
                <a:gd name="T14" fmla="*/ 4 w 95"/>
                <a:gd name="T15" fmla="*/ 3 h 102"/>
                <a:gd name="T16" fmla="*/ 8 w 95"/>
                <a:gd name="T17" fmla="*/ 3 h 102"/>
                <a:gd name="T18" fmla="*/ 7 w 95"/>
                <a:gd name="T19" fmla="*/ 1 h 102"/>
                <a:gd name="T20" fmla="*/ 6 w 95"/>
                <a:gd name="T21" fmla="*/ 0 h 1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5" h="102">
                  <a:moveTo>
                    <a:pt x="69" y="0"/>
                  </a:moveTo>
                  <a:lnTo>
                    <a:pt x="63" y="1"/>
                  </a:lnTo>
                  <a:lnTo>
                    <a:pt x="40" y="15"/>
                  </a:lnTo>
                  <a:lnTo>
                    <a:pt x="18" y="49"/>
                  </a:lnTo>
                  <a:lnTo>
                    <a:pt x="0" y="102"/>
                  </a:lnTo>
                  <a:lnTo>
                    <a:pt x="8" y="102"/>
                  </a:lnTo>
                  <a:lnTo>
                    <a:pt x="27" y="59"/>
                  </a:lnTo>
                  <a:lnTo>
                    <a:pt x="52" y="43"/>
                  </a:lnTo>
                  <a:lnTo>
                    <a:pt x="95" y="41"/>
                  </a:lnTo>
                  <a:lnTo>
                    <a:pt x="91" y="16"/>
                  </a:lnTo>
                  <a:lnTo>
                    <a:pt x="69"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278628" name="Group 100"/>
          <p:cNvGrpSpPr>
            <a:grpSpLocks/>
          </p:cNvGrpSpPr>
          <p:nvPr/>
        </p:nvGrpSpPr>
        <p:grpSpPr bwMode="auto">
          <a:xfrm>
            <a:off x="539750" y="1120775"/>
            <a:ext cx="3455988" cy="3389313"/>
            <a:chOff x="340" y="297"/>
            <a:chExt cx="2177" cy="2135"/>
          </a:xfrm>
        </p:grpSpPr>
        <p:sp>
          <p:nvSpPr>
            <p:cNvPr id="24669" name="Text Box 101"/>
            <p:cNvSpPr txBox="1">
              <a:spLocks noChangeArrowheads="1"/>
            </p:cNvSpPr>
            <p:nvPr/>
          </p:nvSpPr>
          <p:spPr bwMode="auto">
            <a:xfrm>
              <a:off x="1601" y="1649"/>
              <a:ext cx="116" cy="231"/>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zh-CN" sz="1800"/>
            </a:p>
          </p:txBody>
        </p:sp>
        <p:sp>
          <p:nvSpPr>
            <p:cNvPr id="24670" name="Line 102"/>
            <p:cNvSpPr>
              <a:spLocks noChangeShapeType="1"/>
            </p:cNvSpPr>
            <p:nvPr/>
          </p:nvSpPr>
          <p:spPr bwMode="auto">
            <a:xfrm>
              <a:off x="340" y="1544"/>
              <a:ext cx="21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71" name="Line 103"/>
            <p:cNvSpPr>
              <a:spLocks noChangeShapeType="1"/>
            </p:cNvSpPr>
            <p:nvPr/>
          </p:nvSpPr>
          <p:spPr bwMode="auto">
            <a:xfrm>
              <a:off x="1749" y="303"/>
              <a:ext cx="0" cy="2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72" name="Line 104"/>
            <p:cNvSpPr>
              <a:spLocks noChangeShapeType="1"/>
            </p:cNvSpPr>
            <p:nvPr/>
          </p:nvSpPr>
          <p:spPr bwMode="auto">
            <a:xfrm>
              <a:off x="1749" y="1544"/>
              <a:ext cx="737" cy="7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73" name="Line 105"/>
            <p:cNvSpPr>
              <a:spLocks noChangeShapeType="1"/>
            </p:cNvSpPr>
            <p:nvPr/>
          </p:nvSpPr>
          <p:spPr bwMode="auto">
            <a:xfrm flipV="1">
              <a:off x="482" y="1160"/>
              <a:ext cx="0" cy="9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74" name="Line 106"/>
            <p:cNvSpPr>
              <a:spLocks noChangeShapeType="1"/>
            </p:cNvSpPr>
            <p:nvPr/>
          </p:nvSpPr>
          <p:spPr bwMode="auto">
            <a:xfrm>
              <a:off x="482" y="1160"/>
              <a:ext cx="126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75" name="Line 107"/>
            <p:cNvSpPr>
              <a:spLocks noChangeShapeType="1"/>
            </p:cNvSpPr>
            <p:nvPr/>
          </p:nvSpPr>
          <p:spPr bwMode="auto">
            <a:xfrm>
              <a:off x="482" y="1544"/>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76" name="Freeform 108"/>
            <p:cNvSpPr>
              <a:spLocks/>
            </p:cNvSpPr>
            <p:nvPr/>
          </p:nvSpPr>
          <p:spPr bwMode="auto">
            <a:xfrm>
              <a:off x="482" y="2264"/>
              <a:ext cx="6" cy="26"/>
            </a:xfrm>
            <a:custGeom>
              <a:avLst/>
              <a:gdLst>
                <a:gd name="T0" fmla="*/ 0 w 16"/>
                <a:gd name="T1" fmla="*/ 0 h 55"/>
                <a:gd name="T2" fmla="*/ 0 w 16"/>
                <a:gd name="T3" fmla="*/ 0 h 55"/>
                <a:gd name="T4" fmla="*/ 0 w 16"/>
                <a:gd name="T5" fmla="*/ 0 h 55"/>
                <a:gd name="T6" fmla="*/ 0 w 16"/>
                <a:gd name="T7" fmla="*/ 0 h 55"/>
                <a:gd name="T8" fmla="*/ 0 w 16"/>
                <a:gd name="T9" fmla="*/ 1 h 55"/>
                <a:gd name="T10" fmla="*/ 0 w 16"/>
                <a:gd name="T11" fmla="*/ 1 h 55"/>
                <a:gd name="T12" fmla="*/ 0 w 16"/>
                <a:gd name="T13" fmla="*/ 1 h 55"/>
                <a:gd name="T14" fmla="*/ 0 w 16"/>
                <a:gd name="T15" fmla="*/ 1 h 55"/>
                <a:gd name="T16" fmla="*/ 0 w 16"/>
                <a:gd name="T17" fmla="*/ 1 h 55"/>
                <a:gd name="T18" fmla="*/ 0 w 16"/>
                <a:gd name="T19" fmla="*/ 2 h 55"/>
                <a:gd name="T20" fmla="*/ 0 w 16"/>
                <a:gd name="T21" fmla="*/ 2 h 55"/>
                <a:gd name="T22" fmla="*/ 0 w 16"/>
                <a:gd name="T23" fmla="*/ 2 h 55"/>
                <a:gd name="T24" fmla="*/ 0 w 16"/>
                <a:gd name="T25" fmla="*/ 2 h 55"/>
                <a:gd name="T26" fmla="*/ 0 w 16"/>
                <a:gd name="T27" fmla="*/ 3 h 55"/>
                <a:gd name="T28" fmla="*/ 0 w 16"/>
                <a:gd name="T29" fmla="*/ 3 h 55"/>
                <a:gd name="T30" fmla="*/ 0 w 16"/>
                <a:gd name="T31" fmla="*/ 3 h 55"/>
                <a:gd name="T32" fmla="*/ 0 w 16"/>
                <a:gd name="T33" fmla="*/ 3 h 55"/>
                <a:gd name="T34" fmla="*/ 0 w 16"/>
                <a:gd name="T35" fmla="*/ 3 h 55"/>
                <a:gd name="T36" fmla="*/ 0 w 16"/>
                <a:gd name="T37" fmla="*/ 4 h 55"/>
                <a:gd name="T38" fmla="*/ 0 w 16"/>
                <a:gd name="T39" fmla="*/ 4 h 55"/>
                <a:gd name="T40" fmla="*/ 0 w 16"/>
                <a:gd name="T41" fmla="*/ 4 h 55"/>
                <a:gd name="T42" fmla="*/ 0 w 16"/>
                <a:gd name="T43" fmla="*/ 4 h 55"/>
                <a:gd name="T44" fmla="*/ 0 w 16"/>
                <a:gd name="T45" fmla="*/ 4 h 55"/>
                <a:gd name="T46" fmla="*/ 0 w 16"/>
                <a:gd name="T47" fmla="*/ 5 h 55"/>
                <a:gd name="T48" fmla="*/ 1 w 16"/>
                <a:gd name="T49" fmla="*/ 5 h 55"/>
                <a:gd name="T50" fmla="*/ 1 w 16"/>
                <a:gd name="T51" fmla="*/ 5 h 55"/>
                <a:gd name="T52" fmla="*/ 1 w 16"/>
                <a:gd name="T53" fmla="*/ 6 h 55"/>
                <a:gd name="T54" fmla="*/ 1 w 16"/>
                <a:gd name="T55" fmla="*/ 6 h 55"/>
                <a:gd name="T56" fmla="*/ 1 w 16"/>
                <a:gd name="T57" fmla="*/ 6 h 5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 h="55">
                  <a:moveTo>
                    <a:pt x="2" y="0"/>
                  </a:moveTo>
                  <a:lnTo>
                    <a:pt x="2" y="2"/>
                  </a:lnTo>
                  <a:lnTo>
                    <a:pt x="1" y="3"/>
                  </a:lnTo>
                  <a:lnTo>
                    <a:pt x="1" y="5"/>
                  </a:lnTo>
                  <a:lnTo>
                    <a:pt x="1" y="8"/>
                  </a:lnTo>
                  <a:lnTo>
                    <a:pt x="0" y="10"/>
                  </a:lnTo>
                  <a:lnTo>
                    <a:pt x="0" y="11"/>
                  </a:lnTo>
                  <a:lnTo>
                    <a:pt x="0" y="13"/>
                  </a:lnTo>
                  <a:lnTo>
                    <a:pt x="0" y="15"/>
                  </a:lnTo>
                  <a:lnTo>
                    <a:pt x="0" y="17"/>
                  </a:lnTo>
                  <a:lnTo>
                    <a:pt x="0" y="18"/>
                  </a:lnTo>
                  <a:lnTo>
                    <a:pt x="0" y="20"/>
                  </a:lnTo>
                  <a:lnTo>
                    <a:pt x="0" y="22"/>
                  </a:lnTo>
                  <a:lnTo>
                    <a:pt x="0" y="25"/>
                  </a:lnTo>
                  <a:lnTo>
                    <a:pt x="1" y="27"/>
                  </a:lnTo>
                  <a:lnTo>
                    <a:pt x="1" y="28"/>
                  </a:lnTo>
                  <a:lnTo>
                    <a:pt x="1" y="30"/>
                  </a:lnTo>
                  <a:lnTo>
                    <a:pt x="2" y="32"/>
                  </a:lnTo>
                  <a:lnTo>
                    <a:pt x="3" y="33"/>
                  </a:lnTo>
                  <a:lnTo>
                    <a:pt x="3" y="35"/>
                  </a:lnTo>
                  <a:lnTo>
                    <a:pt x="4" y="36"/>
                  </a:lnTo>
                  <a:lnTo>
                    <a:pt x="5" y="38"/>
                  </a:lnTo>
                  <a:lnTo>
                    <a:pt x="6" y="41"/>
                  </a:lnTo>
                  <a:lnTo>
                    <a:pt x="8" y="44"/>
                  </a:lnTo>
                  <a:lnTo>
                    <a:pt x="12" y="50"/>
                  </a:lnTo>
                  <a:lnTo>
                    <a:pt x="13" y="51"/>
                  </a:lnTo>
                  <a:lnTo>
                    <a:pt x="14" y="52"/>
                  </a:lnTo>
                  <a:lnTo>
                    <a:pt x="15" y="54"/>
                  </a:lnTo>
                  <a:lnTo>
                    <a:pt x="16"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77" name="Freeform 109"/>
            <p:cNvSpPr>
              <a:spLocks/>
            </p:cNvSpPr>
            <p:nvPr/>
          </p:nvSpPr>
          <p:spPr bwMode="auto">
            <a:xfrm>
              <a:off x="429" y="2167"/>
              <a:ext cx="76" cy="123"/>
            </a:xfrm>
            <a:custGeom>
              <a:avLst/>
              <a:gdLst>
                <a:gd name="T0" fmla="*/ 15 w 171"/>
                <a:gd name="T1" fmla="*/ 3 h 269"/>
                <a:gd name="T2" fmla="*/ 15 w 171"/>
                <a:gd name="T3" fmla="*/ 2 h 269"/>
                <a:gd name="T4" fmla="*/ 15 w 171"/>
                <a:gd name="T5" fmla="*/ 2 h 269"/>
                <a:gd name="T6" fmla="*/ 15 w 171"/>
                <a:gd name="T7" fmla="*/ 1 h 269"/>
                <a:gd name="T8" fmla="*/ 14 w 171"/>
                <a:gd name="T9" fmla="*/ 1 h 269"/>
                <a:gd name="T10" fmla="*/ 14 w 171"/>
                <a:gd name="T11" fmla="*/ 0 h 269"/>
                <a:gd name="T12" fmla="*/ 14 w 171"/>
                <a:gd name="T13" fmla="*/ 0 h 269"/>
                <a:gd name="T14" fmla="*/ 13 w 171"/>
                <a:gd name="T15" fmla="*/ 0 h 269"/>
                <a:gd name="T16" fmla="*/ 12 w 171"/>
                <a:gd name="T17" fmla="*/ 0 h 269"/>
                <a:gd name="T18" fmla="*/ 11 w 171"/>
                <a:gd name="T19" fmla="*/ 0 h 269"/>
                <a:gd name="T20" fmla="*/ 9 w 171"/>
                <a:gd name="T21" fmla="*/ 0 h 269"/>
                <a:gd name="T22" fmla="*/ 8 w 171"/>
                <a:gd name="T23" fmla="*/ 0 h 269"/>
                <a:gd name="T24" fmla="*/ 8 w 171"/>
                <a:gd name="T25" fmla="*/ 1 h 269"/>
                <a:gd name="T26" fmla="*/ 7 w 171"/>
                <a:gd name="T27" fmla="*/ 1 h 269"/>
                <a:gd name="T28" fmla="*/ 6 w 171"/>
                <a:gd name="T29" fmla="*/ 2 h 269"/>
                <a:gd name="T30" fmla="*/ 5 w 171"/>
                <a:gd name="T31" fmla="*/ 3 h 269"/>
                <a:gd name="T32" fmla="*/ 5 w 171"/>
                <a:gd name="T33" fmla="*/ 4 h 269"/>
                <a:gd name="T34" fmla="*/ 4 w 171"/>
                <a:gd name="T35" fmla="*/ 5 h 269"/>
                <a:gd name="T36" fmla="*/ 4 w 171"/>
                <a:gd name="T37" fmla="*/ 6 h 269"/>
                <a:gd name="T38" fmla="*/ 3 w 171"/>
                <a:gd name="T39" fmla="*/ 7 h 269"/>
                <a:gd name="T40" fmla="*/ 2 w 171"/>
                <a:gd name="T41" fmla="*/ 14 h 269"/>
                <a:gd name="T42" fmla="*/ 0 w 171"/>
                <a:gd name="T43" fmla="*/ 17 h 269"/>
                <a:gd name="T44" fmla="*/ 0 w 171"/>
                <a:gd name="T45" fmla="*/ 19 h 269"/>
                <a:gd name="T46" fmla="*/ 0 w 171"/>
                <a:gd name="T47" fmla="*/ 20 h 269"/>
                <a:gd name="T48" fmla="*/ 0 w 171"/>
                <a:gd name="T49" fmla="*/ 21 h 269"/>
                <a:gd name="T50" fmla="*/ 0 w 171"/>
                <a:gd name="T51" fmla="*/ 22 h 269"/>
                <a:gd name="T52" fmla="*/ 0 w 171"/>
                <a:gd name="T53" fmla="*/ 23 h 269"/>
                <a:gd name="T54" fmla="*/ 1 w 171"/>
                <a:gd name="T55" fmla="*/ 24 h 269"/>
                <a:gd name="T56" fmla="*/ 1 w 171"/>
                <a:gd name="T57" fmla="*/ 24 h 269"/>
                <a:gd name="T58" fmla="*/ 1 w 171"/>
                <a:gd name="T59" fmla="*/ 25 h 269"/>
                <a:gd name="T60" fmla="*/ 2 w 171"/>
                <a:gd name="T61" fmla="*/ 25 h 269"/>
                <a:gd name="T62" fmla="*/ 2 w 171"/>
                <a:gd name="T63" fmla="*/ 25 h 269"/>
                <a:gd name="T64" fmla="*/ 3 w 171"/>
                <a:gd name="T65" fmla="*/ 26 h 269"/>
                <a:gd name="T66" fmla="*/ 4 w 171"/>
                <a:gd name="T67" fmla="*/ 26 h 269"/>
                <a:gd name="T68" fmla="*/ 5 w 171"/>
                <a:gd name="T69" fmla="*/ 26 h 269"/>
                <a:gd name="T70" fmla="*/ 7 w 171"/>
                <a:gd name="T71" fmla="*/ 26 h 269"/>
                <a:gd name="T72" fmla="*/ 7 w 171"/>
                <a:gd name="T73" fmla="*/ 26 h 269"/>
                <a:gd name="T74" fmla="*/ 8 w 171"/>
                <a:gd name="T75" fmla="*/ 25 h 269"/>
                <a:gd name="T76" fmla="*/ 8 w 171"/>
                <a:gd name="T77" fmla="*/ 25 h 269"/>
                <a:gd name="T78" fmla="*/ 9 w 171"/>
                <a:gd name="T79" fmla="*/ 25 h 269"/>
                <a:gd name="T80" fmla="*/ 9 w 171"/>
                <a:gd name="T81" fmla="*/ 24 h 269"/>
                <a:gd name="T82" fmla="*/ 10 w 171"/>
                <a:gd name="T83" fmla="*/ 23 h 269"/>
                <a:gd name="T84" fmla="*/ 10 w 171"/>
                <a:gd name="T85" fmla="*/ 22 h 269"/>
                <a:gd name="T86" fmla="*/ 11 w 171"/>
                <a:gd name="T87" fmla="*/ 21 h 269"/>
                <a:gd name="T88" fmla="*/ 11 w 171"/>
                <a:gd name="T89" fmla="*/ 20 h 269"/>
                <a:gd name="T90" fmla="*/ 12 w 171"/>
                <a:gd name="T91" fmla="*/ 16 h 269"/>
                <a:gd name="T92" fmla="*/ 13 w 171"/>
                <a:gd name="T93" fmla="*/ 12 h 269"/>
                <a:gd name="T94" fmla="*/ 14 w 171"/>
                <a:gd name="T95" fmla="*/ 7 h 269"/>
                <a:gd name="T96" fmla="*/ 15 w 171"/>
                <a:gd name="T97" fmla="*/ 5 h 269"/>
                <a:gd name="T98" fmla="*/ 15 w 171"/>
                <a:gd name="T99" fmla="*/ 3 h 26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1" h="269">
                  <a:moveTo>
                    <a:pt x="170" y="36"/>
                  </a:moveTo>
                  <a:lnTo>
                    <a:pt x="171" y="34"/>
                  </a:lnTo>
                  <a:lnTo>
                    <a:pt x="171" y="33"/>
                  </a:lnTo>
                  <a:lnTo>
                    <a:pt x="171" y="32"/>
                  </a:lnTo>
                  <a:lnTo>
                    <a:pt x="171" y="31"/>
                  </a:lnTo>
                  <a:lnTo>
                    <a:pt x="171" y="29"/>
                  </a:lnTo>
                  <a:lnTo>
                    <a:pt x="171" y="28"/>
                  </a:lnTo>
                  <a:lnTo>
                    <a:pt x="171" y="27"/>
                  </a:lnTo>
                  <a:lnTo>
                    <a:pt x="171" y="26"/>
                  </a:lnTo>
                  <a:lnTo>
                    <a:pt x="171" y="24"/>
                  </a:lnTo>
                  <a:lnTo>
                    <a:pt x="171" y="23"/>
                  </a:lnTo>
                  <a:lnTo>
                    <a:pt x="170" y="22"/>
                  </a:lnTo>
                  <a:lnTo>
                    <a:pt x="170" y="19"/>
                  </a:lnTo>
                  <a:lnTo>
                    <a:pt x="169" y="17"/>
                  </a:lnTo>
                  <a:lnTo>
                    <a:pt x="168" y="14"/>
                  </a:lnTo>
                  <a:lnTo>
                    <a:pt x="168" y="13"/>
                  </a:lnTo>
                  <a:lnTo>
                    <a:pt x="167" y="11"/>
                  </a:lnTo>
                  <a:lnTo>
                    <a:pt x="167" y="10"/>
                  </a:lnTo>
                  <a:lnTo>
                    <a:pt x="165" y="9"/>
                  </a:lnTo>
                  <a:lnTo>
                    <a:pt x="165" y="8"/>
                  </a:lnTo>
                  <a:lnTo>
                    <a:pt x="164" y="6"/>
                  </a:lnTo>
                  <a:lnTo>
                    <a:pt x="163" y="5"/>
                  </a:lnTo>
                  <a:lnTo>
                    <a:pt x="162" y="5"/>
                  </a:lnTo>
                  <a:lnTo>
                    <a:pt x="161" y="3"/>
                  </a:lnTo>
                  <a:lnTo>
                    <a:pt x="161" y="2"/>
                  </a:lnTo>
                  <a:lnTo>
                    <a:pt x="160" y="2"/>
                  </a:lnTo>
                  <a:lnTo>
                    <a:pt x="159" y="2"/>
                  </a:lnTo>
                  <a:lnTo>
                    <a:pt x="158" y="1"/>
                  </a:lnTo>
                  <a:lnTo>
                    <a:pt x="157" y="1"/>
                  </a:lnTo>
                  <a:lnTo>
                    <a:pt x="156" y="1"/>
                  </a:lnTo>
                  <a:lnTo>
                    <a:pt x="154" y="1"/>
                  </a:lnTo>
                  <a:lnTo>
                    <a:pt x="153" y="0"/>
                  </a:lnTo>
                  <a:lnTo>
                    <a:pt x="150" y="0"/>
                  </a:lnTo>
                  <a:lnTo>
                    <a:pt x="146" y="1"/>
                  </a:lnTo>
                  <a:lnTo>
                    <a:pt x="144" y="1"/>
                  </a:lnTo>
                  <a:lnTo>
                    <a:pt x="141" y="1"/>
                  </a:lnTo>
                  <a:lnTo>
                    <a:pt x="136" y="1"/>
                  </a:lnTo>
                  <a:lnTo>
                    <a:pt x="129" y="1"/>
                  </a:lnTo>
                  <a:lnTo>
                    <a:pt x="124" y="1"/>
                  </a:lnTo>
                  <a:lnTo>
                    <a:pt x="119" y="1"/>
                  </a:lnTo>
                  <a:lnTo>
                    <a:pt x="116" y="1"/>
                  </a:lnTo>
                  <a:lnTo>
                    <a:pt x="113" y="1"/>
                  </a:lnTo>
                  <a:lnTo>
                    <a:pt x="110" y="1"/>
                  </a:lnTo>
                  <a:lnTo>
                    <a:pt x="108" y="1"/>
                  </a:lnTo>
                  <a:lnTo>
                    <a:pt x="105" y="2"/>
                  </a:lnTo>
                  <a:lnTo>
                    <a:pt x="103" y="2"/>
                  </a:lnTo>
                  <a:lnTo>
                    <a:pt x="99" y="3"/>
                  </a:lnTo>
                  <a:lnTo>
                    <a:pt x="97" y="3"/>
                  </a:lnTo>
                  <a:lnTo>
                    <a:pt x="94" y="5"/>
                  </a:lnTo>
                  <a:lnTo>
                    <a:pt x="92" y="6"/>
                  </a:lnTo>
                  <a:lnTo>
                    <a:pt x="89" y="7"/>
                  </a:lnTo>
                  <a:lnTo>
                    <a:pt x="87" y="8"/>
                  </a:lnTo>
                  <a:lnTo>
                    <a:pt x="85" y="9"/>
                  </a:lnTo>
                  <a:lnTo>
                    <a:pt x="81" y="11"/>
                  </a:lnTo>
                  <a:lnTo>
                    <a:pt x="79" y="12"/>
                  </a:lnTo>
                  <a:lnTo>
                    <a:pt x="77" y="14"/>
                  </a:lnTo>
                  <a:lnTo>
                    <a:pt x="75" y="15"/>
                  </a:lnTo>
                  <a:lnTo>
                    <a:pt x="73" y="17"/>
                  </a:lnTo>
                  <a:lnTo>
                    <a:pt x="71" y="19"/>
                  </a:lnTo>
                  <a:lnTo>
                    <a:pt x="69" y="20"/>
                  </a:lnTo>
                  <a:lnTo>
                    <a:pt x="64" y="25"/>
                  </a:lnTo>
                  <a:lnTo>
                    <a:pt x="62" y="27"/>
                  </a:lnTo>
                  <a:lnTo>
                    <a:pt x="61" y="29"/>
                  </a:lnTo>
                  <a:lnTo>
                    <a:pt x="59" y="31"/>
                  </a:lnTo>
                  <a:lnTo>
                    <a:pt x="57" y="33"/>
                  </a:lnTo>
                  <a:lnTo>
                    <a:pt x="57" y="34"/>
                  </a:lnTo>
                  <a:lnTo>
                    <a:pt x="56" y="35"/>
                  </a:lnTo>
                  <a:lnTo>
                    <a:pt x="54" y="38"/>
                  </a:lnTo>
                  <a:lnTo>
                    <a:pt x="52" y="42"/>
                  </a:lnTo>
                  <a:lnTo>
                    <a:pt x="48" y="47"/>
                  </a:lnTo>
                  <a:lnTo>
                    <a:pt x="45" y="51"/>
                  </a:lnTo>
                  <a:lnTo>
                    <a:pt x="44" y="55"/>
                  </a:lnTo>
                  <a:lnTo>
                    <a:pt x="43" y="57"/>
                  </a:lnTo>
                  <a:lnTo>
                    <a:pt x="42" y="59"/>
                  </a:lnTo>
                  <a:lnTo>
                    <a:pt x="40" y="62"/>
                  </a:lnTo>
                  <a:lnTo>
                    <a:pt x="39" y="64"/>
                  </a:lnTo>
                  <a:lnTo>
                    <a:pt x="39" y="67"/>
                  </a:lnTo>
                  <a:lnTo>
                    <a:pt x="38" y="69"/>
                  </a:lnTo>
                  <a:lnTo>
                    <a:pt x="37" y="73"/>
                  </a:lnTo>
                  <a:lnTo>
                    <a:pt x="36" y="78"/>
                  </a:lnTo>
                  <a:lnTo>
                    <a:pt x="32" y="89"/>
                  </a:lnTo>
                  <a:lnTo>
                    <a:pt x="29" y="99"/>
                  </a:lnTo>
                  <a:lnTo>
                    <a:pt x="24" y="121"/>
                  </a:lnTo>
                  <a:lnTo>
                    <a:pt x="17" y="142"/>
                  </a:lnTo>
                  <a:lnTo>
                    <a:pt x="14" y="153"/>
                  </a:lnTo>
                  <a:lnTo>
                    <a:pt x="11" y="163"/>
                  </a:lnTo>
                  <a:lnTo>
                    <a:pt x="9" y="174"/>
                  </a:lnTo>
                  <a:lnTo>
                    <a:pt x="7" y="179"/>
                  </a:lnTo>
                  <a:lnTo>
                    <a:pt x="6" y="184"/>
                  </a:lnTo>
                  <a:lnTo>
                    <a:pt x="5" y="190"/>
                  </a:lnTo>
                  <a:lnTo>
                    <a:pt x="4" y="195"/>
                  </a:lnTo>
                  <a:lnTo>
                    <a:pt x="3" y="198"/>
                  </a:lnTo>
                  <a:lnTo>
                    <a:pt x="3" y="201"/>
                  </a:lnTo>
                  <a:lnTo>
                    <a:pt x="1" y="204"/>
                  </a:lnTo>
                  <a:lnTo>
                    <a:pt x="1" y="207"/>
                  </a:lnTo>
                  <a:lnTo>
                    <a:pt x="1" y="209"/>
                  </a:lnTo>
                  <a:lnTo>
                    <a:pt x="0" y="212"/>
                  </a:lnTo>
                  <a:lnTo>
                    <a:pt x="0" y="215"/>
                  </a:lnTo>
                  <a:lnTo>
                    <a:pt x="0" y="217"/>
                  </a:lnTo>
                  <a:lnTo>
                    <a:pt x="0" y="221"/>
                  </a:lnTo>
                  <a:lnTo>
                    <a:pt x="1" y="223"/>
                  </a:lnTo>
                  <a:lnTo>
                    <a:pt x="1" y="226"/>
                  </a:lnTo>
                  <a:lnTo>
                    <a:pt x="1" y="229"/>
                  </a:lnTo>
                  <a:lnTo>
                    <a:pt x="3" y="231"/>
                  </a:lnTo>
                  <a:lnTo>
                    <a:pt x="3" y="234"/>
                  </a:lnTo>
                  <a:lnTo>
                    <a:pt x="4" y="237"/>
                  </a:lnTo>
                  <a:lnTo>
                    <a:pt x="5" y="240"/>
                  </a:lnTo>
                  <a:lnTo>
                    <a:pt x="6" y="242"/>
                  </a:lnTo>
                  <a:lnTo>
                    <a:pt x="7" y="245"/>
                  </a:lnTo>
                  <a:lnTo>
                    <a:pt x="8" y="247"/>
                  </a:lnTo>
                  <a:lnTo>
                    <a:pt x="9" y="249"/>
                  </a:lnTo>
                  <a:lnTo>
                    <a:pt x="10" y="250"/>
                  </a:lnTo>
                  <a:lnTo>
                    <a:pt x="10" y="253"/>
                  </a:lnTo>
                  <a:lnTo>
                    <a:pt x="11" y="254"/>
                  </a:lnTo>
                  <a:lnTo>
                    <a:pt x="12" y="255"/>
                  </a:lnTo>
                  <a:lnTo>
                    <a:pt x="13" y="256"/>
                  </a:lnTo>
                  <a:lnTo>
                    <a:pt x="13" y="257"/>
                  </a:lnTo>
                  <a:lnTo>
                    <a:pt x="14" y="258"/>
                  </a:lnTo>
                  <a:lnTo>
                    <a:pt x="15" y="259"/>
                  </a:lnTo>
                  <a:lnTo>
                    <a:pt x="16" y="260"/>
                  </a:lnTo>
                  <a:lnTo>
                    <a:pt x="17" y="260"/>
                  </a:lnTo>
                  <a:lnTo>
                    <a:pt x="19" y="261"/>
                  </a:lnTo>
                  <a:lnTo>
                    <a:pt x="20" y="262"/>
                  </a:lnTo>
                  <a:lnTo>
                    <a:pt x="21" y="263"/>
                  </a:lnTo>
                  <a:lnTo>
                    <a:pt x="22" y="263"/>
                  </a:lnTo>
                  <a:lnTo>
                    <a:pt x="24" y="264"/>
                  </a:lnTo>
                  <a:lnTo>
                    <a:pt x="25" y="264"/>
                  </a:lnTo>
                  <a:lnTo>
                    <a:pt x="26" y="265"/>
                  </a:lnTo>
                  <a:lnTo>
                    <a:pt x="27" y="265"/>
                  </a:lnTo>
                  <a:lnTo>
                    <a:pt x="29" y="266"/>
                  </a:lnTo>
                  <a:lnTo>
                    <a:pt x="30" y="266"/>
                  </a:lnTo>
                  <a:lnTo>
                    <a:pt x="31" y="266"/>
                  </a:lnTo>
                  <a:lnTo>
                    <a:pt x="32" y="267"/>
                  </a:lnTo>
                  <a:lnTo>
                    <a:pt x="36" y="267"/>
                  </a:lnTo>
                  <a:lnTo>
                    <a:pt x="39" y="267"/>
                  </a:lnTo>
                  <a:lnTo>
                    <a:pt x="41" y="267"/>
                  </a:lnTo>
                  <a:lnTo>
                    <a:pt x="44" y="267"/>
                  </a:lnTo>
                  <a:lnTo>
                    <a:pt x="46" y="267"/>
                  </a:lnTo>
                  <a:lnTo>
                    <a:pt x="58" y="267"/>
                  </a:lnTo>
                  <a:lnTo>
                    <a:pt x="60" y="267"/>
                  </a:lnTo>
                  <a:lnTo>
                    <a:pt x="63" y="267"/>
                  </a:lnTo>
                  <a:lnTo>
                    <a:pt x="69" y="267"/>
                  </a:lnTo>
                  <a:lnTo>
                    <a:pt x="72" y="269"/>
                  </a:lnTo>
                  <a:lnTo>
                    <a:pt x="75" y="269"/>
                  </a:lnTo>
                  <a:lnTo>
                    <a:pt x="76" y="269"/>
                  </a:lnTo>
                  <a:lnTo>
                    <a:pt x="77" y="267"/>
                  </a:lnTo>
                  <a:lnTo>
                    <a:pt x="78" y="267"/>
                  </a:lnTo>
                  <a:lnTo>
                    <a:pt x="80" y="267"/>
                  </a:lnTo>
                  <a:lnTo>
                    <a:pt x="81" y="267"/>
                  </a:lnTo>
                  <a:lnTo>
                    <a:pt x="82" y="266"/>
                  </a:lnTo>
                  <a:lnTo>
                    <a:pt x="83" y="266"/>
                  </a:lnTo>
                  <a:lnTo>
                    <a:pt x="86" y="265"/>
                  </a:lnTo>
                  <a:lnTo>
                    <a:pt x="87" y="265"/>
                  </a:lnTo>
                  <a:lnTo>
                    <a:pt x="88" y="264"/>
                  </a:lnTo>
                  <a:lnTo>
                    <a:pt x="89" y="264"/>
                  </a:lnTo>
                  <a:lnTo>
                    <a:pt x="90" y="263"/>
                  </a:lnTo>
                  <a:lnTo>
                    <a:pt x="93" y="262"/>
                  </a:lnTo>
                  <a:lnTo>
                    <a:pt x="95" y="260"/>
                  </a:lnTo>
                  <a:lnTo>
                    <a:pt x="97" y="258"/>
                  </a:lnTo>
                  <a:lnTo>
                    <a:pt x="99" y="257"/>
                  </a:lnTo>
                  <a:lnTo>
                    <a:pt x="102" y="255"/>
                  </a:lnTo>
                  <a:lnTo>
                    <a:pt x="103" y="253"/>
                  </a:lnTo>
                  <a:lnTo>
                    <a:pt x="105" y="250"/>
                  </a:lnTo>
                  <a:lnTo>
                    <a:pt x="107" y="248"/>
                  </a:lnTo>
                  <a:lnTo>
                    <a:pt x="108" y="246"/>
                  </a:lnTo>
                  <a:lnTo>
                    <a:pt x="110" y="244"/>
                  </a:lnTo>
                  <a:lnTo>
                    <a:pt x="111" y="242"/>
                  </a:lnTo>
                  <a:lnTo>
                    <a:pt x="113" y="239"/>
                  </a:lnTo>
                  <a:lnTo>
                    <a:pt x="114" y="237"/>
                  </a:lnTo>
                  <a:lnTo>
                    <a:pt x="115" y="234"/>
                  </a:lnTo>
                  <a:lnTo>
                    <a:pt x="116" y="231"/>
                  </a:lnTo>
                  <a:lnTo>
                    <a:pt x="118" y="229"/>
                  </a:lnTo>
                  <a:lnTo>
                    <a:pt x="119" y="227"/>
                  </a:lnTo>
                  <a:lnTo>
                    <a:pt x="120" y="224"/>
                  </a:lnTo>
                  <a:lnTo>
                    <a:pt x="121" y="222"/>
                  </a:lnTo>
                  <a:lnTo>
                    <a:pt x="122" y="219"/>
                  </a:lnTo>
                  <a:lnTo>
                    <a:pt x="123" y="216"/>
                  </a:lnTo>
                  <a:lnTo>
                    <a:pt x="124" y="213"/>
                  </a:lnTo>
                  <a:lnTo>
                    <a:pt x="125" y="208"/>
                  </a:lnTo>
                  <a:lnTo>
                    <a:pt x="127" y="203"/>
                  </a:lnTo>
                  <a:lnTo>
                    <a:pt x="128" y="197"/>
                  </a:lnTo>
                  <a:lnTo>
                    <a:pt x="130" y="187"/>
                  </a:lnTo>
                  <a:lnTo>
                    <a:pt x="134" y="176"/>
                  </a:lnTo>
                  <a:lnTo>
                    <a:pt x="136" y="165"/>
                  </a:lnTo>
                  <a:lnTo>
                    <a:pt x="138" y="154"/>
                  </a:lnTo>
                  <a:lnTo>
                    <a:pt x="141" y="143"/>
                  </a:lnTo>
                  <a:lnTo>
                    <a:pt x="144" y="132"/>
                  </a:lnTo>
                  <a:lnTo>
                    <a:pt x="146" y="122"/>
                  </a:lnTo>
                  <a:lnTo>
                    <a:pt x="150" y="111"/>
                  </a:lnTo>
                  <a:lnTo>
                    <a:pt x="153" y="100"/>
                  </a:lnTo>
                  <a:lnTo>
                    <a:pt x="156" y="90"/>
                  </a:lnTo>
                  <a:lnTo>
                    <a:pt x="159" y="79"/>
                  </a:lnTo>
                  <a:lnTo>
                    <a:pt x="162" y="68"/>
                  </a:lnTo>
                  <a:lnTo>
                    <a:pt x="163" y="63"/>
                  </a:lnTo>
                  <a:lnTo>
                    <a:pt x="164" y="58"/>
                  </a:lnTo>
                  <a:lnTo>
                    <a:pt x="167" y="52"/>
                  </a:lnTo>
                  <a:lnTo>
                    <a:pt x="168" y="47"/>
                  </a:lnTo>
                  <a:lnTo>
                    <a:pt x="169" y="42"/>
                  </a:lnTo>
                  <a:lnTo>
                    <a:pt x="169" y="39"/>
                  </a:lnTo>
                  <a:lnTo>
                    <a:pt x="170" y="3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78" name="Freeform 110"/>
            <p:cNvSpPr>
              <a:spLocks/>
            </p:cNvSpPr>
            <p:nvPr/>
          </p:nvSpPr>
          <p:spPr bwMode="auto">
            <a:xfrm>
              <a:off x="2337" y="1132"/>
              <a:ext cx="76" cy="120"/>
            </a:xfrm>
            <a:custGeom>
              <a:avLst/>
              <a:gdLst>
                <a:gd name="T0" fmla="*/ 15 w 171"/>
                <a:gd name="T1" fmla="*/ 3 h 267"/>
                <a:gd name="T2" fmla="*/ 15 w 171"/>
                <a:gd name="T3" fmla="*/ 3 h 267"/>
                <a:gd name="T4" fmla="*/ 15 w 171"/>
                <a:gd name="T5" fmla="*/ 2 h 267"/>
                <a:gd name="T6" fmla="*/ 15 w 171"/>
                <a:gd name="T7" fmla="*/ 1 h 267"/>
                <a:gd name="T8" fmla="*/ 14 w 171"/>
                <a:gd name="T9" fmla="*/ 0 h 267"/>
                <a:gd name="T10" fmla="*/ 14 w 171"/>
                <a:gd name="T11" fmla="*/ 0 h 267"/>
                <a:gd name="T12" fmla="*/ 14 w 171"/>
                <a:gd name="T13" fmla="*/ 0 h 267"/>
                <a:gd name="T14" fmla="*/ 14 w 171"/>
                <a:gd name="T15" fmla="*/ 0 h 267"/>
                <a:gd name="T16" fmla="*/ 13 w 171"/>
                <a:gd name="T17" fmla="*/ 0 h 267"/>
                <a:gd name="T18" fmla="*/ 12 w 171"/>
                <a:gd name="T19" fmla="*/ 0 h 267"/>
                <a:gd name="T20" fmla="*/ 11 w 171"/>
                <a:gd name="T21" fmla="*/ 0 h 267"/>
                <a:gd name="T22" fmla="*/ 10 w 171"/>
                <a:gd name="T23" fmla="*/ 0 h 267"/>
                <a:gd name="T24" fmla="*/ 9 w 171"/>
                <a:gd name="T25" fmla="*/ 0 h 267"/>
                <a:gd name="T26" fmla="*/ 8 w 171"/>
                <a:gd name="T27" fmla="*/ 0 h 267"/>
                <a:gd name="T28" fmla="*/ 8 w 171"/>
                <a:gd name="T29" fmla="*/ 0 h 267"/>
                <a:gd name="T30" fmla="*/ 7 w 171"/>
                <a:gd name="T31" fmla="*/ 1 h 267"/>
                <a:gd name="T32" fmla="*/ 6 w 171"/>
                <a:gd name="T33" fmla="*/ 1 h 267"/>
                <a:gd name="T34" fmla="*/ 5 w 171"/>
                <a:gd name="T35" fmla="*/ 2 h 267"/>
                <a:gd name="T36" fmla="*/ 5 w 171"/>
                <a:gd name="T37" fmla="*/ 3 h 267"/>
                <a:gd name="T38" fmla="*/ 4 w 171"/>
                <a:gd name="T39" fmla="*/ 4 h 267"/>
                <a:gd name="T40" fmla="*/ 4 w 171"/>
                <a:gd name="T41" fmla="*/ 5 h 267"/>
                <a:gd name="T42" fmla="*/ 4 w 171"/>
                <a:gd name="T43" fmla="*/ 6 h 267"/>
                <a:gd name="T44" fmla="*/ 3 w 171"/>
                <a:gd name="T45" fmla="*/ 6 h 267"/>
                <a:gd name="T46" fmla="*/ 2 w 171"/>
                <a:gd name="T47" fmla="*/ 11 h 267"/>
                <a:gd name="T48" fmla="*/ 1 w 171"/>
                <a:gd name="T49" fmla="*/ 15 h 267"/>
                <a:gd name="T50" fmla="*/ 0 w 171"/>
                <a:gd name="T51" fmla="*/ 17 h 267"/>
                <a:gd name="T52" fmla="*/ 0 w 171"/>
                <a:gd name="T53" fmla="*/ 18 h 267"/>
                <a:gd name="T54" fmla="*/ 0 w 171"/>
                <a:gd name="T55" fmla="*/ 19 h 267"/>
                <a:gd name="T56" fmla="*/ 0 w 171"/>
                <a:gd name="T57" fmla="*/ 20 h 267"/>
                <a:gd name="T58" fmla="*/ 0 w 171"/>
                <a:gd name="T59" fmla="*/ 21 h 267"/>
                <a:gd name="T60" fmla="*/ 0 w 171"/>
                <a:gd name="T61" fmla="*/ 22 h 267"/>
                <a:gd name="T62" fmla="*/ 0 w 171"/>
                <a:gd name="T63" fmla="*/ 22 h 267"/>
                <a:gd name="T64" fmla="*/ 1 w 171"/>
                <a:gd name="T65" fmla="*/ 23 h 267"/>
                <a:gd name="T66" fmla="*/ 1 w 171"/>
                <a:gd name="T67" fmla="*/ 23 h 267"/>
                <a:gd name="T68" fmla="*/ 2 w 171"/>
                <a:gd name="T69" fmla="*/ 24 h 267"/>
                <a:gd name="T70" fmla="*/ 2 w 171"/>
                <a:gd name="T71" fmla="*/ 24 h 267"/>
                <a:gd name="T72" fmla="*/ 2 w 171"/>
                <a:gd name="T73" fmla="*/ 24 h 267"/>
                <a:gd name="T74" fmla="*/ 3 w 171"/>
                <a:gd name="T75" fmla="*/ 24 h 267"/>
                <a:gd name="T76" fmla="*/ 4 w 171"/>
                <a:gd name="T77" fmla="*/ 24 h 267"/>
                <a:gd name="T78" fmla="*/ 5 w 171"/>
                <a:gd name="T79" fmla="*/ 24 h 267"/>
                <a:gd name="T80" fmla="*/ 6 w 171"/>
                <a:gd name="T81" fmla="*/ 24 h 267"/>
                <a:gd name="T82" fmla="*/ 7 w 171"/>
                <a:gd name="T83" fmla="*/ 24 h 267"/>
                <a:gd name="T84" fmla="*/ 7 w 171"/>
                <a:gd name="T85" fmla="*/ 24 h 267"/>
                <a:gd name="T86" fmla="*/ 8 w 171"/>
                <a:gd name="T87" fmla="*/ 24 h 267"/>
                <a:gd name="T88" fmla="*/ 8 w 171"/>
                <a:gd name="T89" fmla="*/ 24 h 267"/>
                <a:gd name="T90" fmla="*/ 9 w 171"/>
                <a:gd name="T91" fmla="*/ 23 h 267"/>
                <a:gd name="T92" fmla="*/ 9 w 171"/>
                <a:gd name="T93" fmla="*/ 22 h 267"/>
                <a:gd name="T94" fmla="*/ 10 w 171"/>
                <a:gd name="T95" fmla="*/ 22 h 267"/>
                <a:gd name="T96" fmla="*/ 10 w 171"/>
                <a:gd name="T97" fmla="*/ 22 h 267"/>
                <a:gd name="T98" fmla="*/ 10 w 171"/>
                <a:gd name="T99" fmla="*/ 21 h 267"/>
                <a:gd name="T100" fmla="*/ 11 w 171"/>
                <a:gd name="T101" fmla="*/ 20 h 267"/>
                <a:gd name="T102" fmla="*/ 11 w 171"/>
                <a:gd name="T103" fmla="*/ 18 h 267"/>
                <a:gd name="T104" fmla="*/ 12 w 171"/>
                <a:gd name="T105" fmla="*/ 16 h 267"/>
                <a:gd name="T106" fmla="*/ 12 w 171"/>
                <a:gd name="T107" fmla="*/ 13 h 267"/>
                <a:gd name="T108" fmla="*/ 13 w 171"/>
                <a:gd name="T109" fmla="*/ 10 h 267"/>
                <a:gd name="T110" fmla="*/ 14 w 171"/>
                <a:gd name="T111" fmla="*/ 7 h 267"/>
                <a:gd name="T112" fmla="*/ 14 w 171"/>
                <a:gd name="T113" fmla="*/ 5 h 267"/>
                <a:gd name="T114" fmla="*/ 15 w 171"/>
                <a:gd name="T115" fmla="*/ 4 h 26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267">
                  <a:moveTo>
                    <a:pt x="170" y="35"/>
                  </a:moveTo>
                  <a:lnTo>
                    <a:pt x="171" y="34"/>
                  </a:lnTo>
                  <a:lnTo>
                    <a:pt x="171" y="32"/>
                  </a:lnTo>
                  <a:lnTo>
                    <a:pt x="171" y="31"/>
                  </a:lnTo>
                  <a:lnTo>
                    <a:pt x="171" y="30"/>
                  </a:lnTo>
                  <a:lnTo>
                    <a:pt x="171" y="28"/>
                  </a:lnTo>
                  <a:lnTo>
                    <a:pt x="171" y="26"/>
                  </a:lnTo>
                  <a:lnTo>
                    <a:pt x="171" y="24"/>
                  </a:lnTo>
                  <a:lnTo>
                    <a:pt x="171" y="21"/>
                  </a:lnTo>
                  <a:lnTo>
                    <a:pt x="170" y="18"/>
                  </a:lnTo>
                  <a:lnTo>
                    <a:pt x="169" y="16"/>
                  </a:lnTo>
                  <a:lnTo>
                    <a:pt x="168" y="13"/>
                  </a:lnTo>
                  <a:lnTo>
                    <a:pt x="167" y="9"/>
                  </a:lnTo>
                  <a:lnTo>
                    <a:pt x="167" y="8"/>
                  </a:lnTo>
                  <a:lnTo>
                    <a:pt x="165" y="7"/>
                  </a:lnTo>
                  <a:lnTo>
                    <a:pt x="165" y="6"/>
                  </a:lnTo>
                  <a:lnTo>
                    <a:pt x="164" y="4"/>
                  </a:lnTo>
                  <a:lnTo>
                    <a:pt x="163" y="3"/>
                  </a:lnTo>
                  <a:lnTo>
                    <a:pt x="162" y="3"/>
                  </a:lnTo>
                  <a:lnTo>
                    <a:pt x="161" y="2"/>
                  </a:lnTo>
                  <a:lnTo>
                    <a:pt x="160" y="1"/>
                  </a:lnTo>
                  <a:lnTo>
                    <a:pt x="159" y="1"/>
                  </a:lnTo>
                  <a:lnTo>
                    <a:pt x="158" y="0"/>
                  </a:lnTo>
                  <a:lnTo>
                    <a:pt x="157" y="0"/>
                  </a:lnTo>
                  <a:lnTo>
                    <a:pt x="155" y="0"/>
                  </a:lnTo>
                  <a:lnTo>
                    <a:pt x="154" y="0"/>
                  </a:lnTo>
                  <a:lnTo>
                    <a:pt x="153" y="0"/>
                  </a:lnTo>
                  <a:lnTo>
                    <a:pt x="149" y="0"/>
                  </a:lnTo>
                  <a:lnTo>
                    <a:pt x="146" y="0"/>
                  </a:lnTo>
                  <a:lnTo>
                    <a:pt x="141" y="0"/>
                  </a:lnTo>
                  <a:lnTo>
                    <a:pt x="135" y="0"/>
                  </a:lnTo>
                  <a:lnTo>
                    <a:pt x="129" y="0"/>
                  </a:lnTo>
                  <a:lnTo>
                    <a:pt x="124" y="0"/>
                  </a:lnTo>
                  <a:lnTo>
                    <a:pt x="119" y="0"/>
                  </a:lnTo>
                  <a:lnTo>
                    <a:pt x="113" y="0"/>
                  </a:lnTo>
                  <a:lnTo>
                    <a:pt x="110" y="0"/>
                  </a:lnTo>
                  <a:lnTo>
                    <a:pt x="108" y="0"/>
                  </a:lnTo>
                  <a:lnTo>
                    <a:pt x="105" y="1"/>
                  </a:lnTo>
                  <a:lnTo>
                    <a:pt x="103" y="1"/>
                  </a:lnTo>
                  <a:lnTo>
                    <a:pt x="99" y="2"/>
                  </a:lnTo>
                  <a:lnTo>
                    <a:pt x="97" y="2"/>
                  </a:lnTo>
                  <a:lnTo>
                    <a:pt x="94" y="3"/>
                  </a:lnTo>
                  <a:lnTo>
                    <a:pt x="92" y="4"/>
                  </a:lnTo>
                  <a:lnTo>
                    <a:pt x="89" y="5"/>
                  </a:lnTo>
                  <a:lnTo>
                    <a:pt x="87" y="6"/>
                  </a:lnTo>
                  <a:lnTo>
                    <a:pt x="83" y="7"/>
                  </a:lnTo>
                  <a:lnTo>
                    <a:pt x="81" y="9"/>
                  </a:lnTo>
                  <a:lnTo>
                    <a:pt x="79" y="11"/>
                  </a:lnTo>
                  <a:lnTo>
                    <a:pt x="77" y="13"/>
                  </a:lnTo>
                  <a:lnTo>
                    <a:pt x="75" y="14"/>
                  </a:lnTo>
                  <a:lnTo>
                    <a:pt x="73" y="16"/>
                  </a:lnTo>
                  <a:lnTo>
                    <a:pt x="69" y="19"/>
                  </a:lnTo>
                  <a:lnTo>
                    <a:pt x="64" y="23"/>
                  </a:lnTo>
                  <a:lnTo>
                    <a:pt x="62" y="25"/>
                  </a:lnTo>
                  <a:lnTo>
                    <a:pt x="61" y="28"/>
                  </a:lnTo>
                  <a:lnTo>
                    <a:pt x="59" y="30"/>
                  </a:lnTo>
                  <a:lnTo>
                    <a:pt x="57" y="32"/>
                  </a:lnTo>
                  <a:lnTo>
                    <a:pt x="56" y="34"/>
                  </a:lnTo>
                  <a:lnTo>
                    <a:pt x="54" y="36"/>
                  </a:lnTo>
                  <a:lnTo>
                    <a:pt x="48" y="46"/>
                  </a:lnTo>
                  <a:lnTo>
                    <a:pt x="45" y="51"/>
                  </a:lnTo>
                  <a:lnTo>
                    <a:pt x="44" y="53"/>
                  </a:lnTo>
                  <a:lnTo>
                    <a:pt x="43" y="55"/>
                  </a:lnTo>
                  <a:lnTo>
                    <a:pt x="42" y="57"/>
                  </a:lnTo>
                  <a:lnTo>
                    <a:pt x="40" y="61"/>
                  </a:lnTo>
                  <a:lnTo>
                    <a:pt x="39" y="63"/>
                  </a:lnTo>
                  <a:lnTo>
                    <a:pt x="39" y="66"/>
                  </a:lnTo>
                  <a:lnTo>
                    <a:pt x="38" y="68"/>
                  </a:lnTo>
                  <a:lnTo>
                    <a:pt x="37" y="71"/>
                  </a:lnTo>
                  <a:lnTo>
                    <a:pt x="36" y="77"/>
                  </a:lnTo>
                  <a:lnTo>
                    <a:pt x="29" y="98"/>
                  </a:lnTo>
                  <a:lnTo>
                    <a:pt x="24" y="119"/>
                  </a:lnTo>
                  <a:lnTo>
                    <a:pt x="17" y="140"/>
                  </a:lnTo>
                  <a:lnTo>
                    <a:pt x="14" y="151"/>
                  </a:lnTo>
                  <a:lnTo>
                    <a:pt x="11" y="162"/>
                  </a:lnTo>
                  <a:lnTo>
                    <a:pt x="9" y="172"/>
                  </a:lnTo>
                  <a:lnTo>
                    <a:pt x="6" y="183"/>
                  </a:lnTo>
                  <a:lnTo>
                    <a:pt x="5" y="188"/>
                  </a:lnTo>
                  <a:lnTo>
                    <a:pt x="4" y="194"/>
                  </a:lnTo>
                  <a:lnTo>
                    <a:pt x="3" y="200"/>
                  </a:lnTo>
                  <a:lnTo>
                    <a:pt x="1" y="202"/>
                  </a:lnTo>
                  <a:lnTo>
                    <a:pt x="1" y="205"/>
                  </a:lnTo>
                  <a:lnTo>
                    <a:pt x="1" y="207"/>
                  </a:lnTo>
                  <a:lnTo>
                    <a:pt x="0" y="211"/>
                  </a:lnTo>
                  <a:lnTo>
                    <a:pt x="0" y="214"/>
                  </a:lnTo>
                  <a:lnTo>
                    <a:pt x="0" y="216"/>
                  </a:lnTo>
                  <a:lnTo>
                    <a:pt x="0" y="219"/>
                  </a:lnTo>
                  <a:lnTo>
                    <a:pt x="1" y="221"/>
                  </a:lnTo>
                  <a:lnTo>
                    <a:pt x="1" y="225"/>
                  </a:lnTo>
                  <a:lnTo>
                    <a:pt x="1" y="228"/>
                  </a:lnTo>
                  <a:lnTo>
                    <a:pt x="3" y="230"/>
                  </a:lnTo>
                  <a:lnTo>
                    <a:pt x="3" y="233"/>
                  </a:lnTo>
                  <a:lnTo>
                    <a:pt x="4" y="235"/>
                  </a:lnTo>
                  <a:lnTo>
                    <a:pt x="5" y="238"/>
                  </a:lnTo>
                  <a:lnTo>
                    <a:pt x="6" y="240"/>
                  </a:lnTo>
                  <a:lnTo>
                    <a:pt x="7" y="244"/>
                  </a:lnTo>
                  <a:lnTo>
                    <a:pt x="8" y="246"/>
                  </a:lnTo>
                  <a:lnTo>
                    <a:pt x="9" y="248"/>
                  </a:lnTo>
                  <a:lnTo>
                    <a:pt x="10" y="251"/>
                  </a:lnTo>
                  <a:lnTo>
                    <a:pt x="12" y="253"/>
                  </a:lnTo>
                  <a:lnTo>
                    <a:pt x="13" y="255"/>
                  </a:lnTo>
                  <a:lnTo>
                    <a:pt x="14" y="256"/>
                  </a:lnTo>
                  <a:lnTo>
                    <a:pt x="15" y="258"/>
                  </a:lnTo>
                  <a:lnTo>
                    <a:pt x="16" y="259"/>
                  </a:lnTo>
                  <a:lnTo>
                    <a:pt x="17" y="260"/>
                  </a:lnTo>
                  <a:lnTo>
                    <a:pt x="19" y="260"/>
                  </a:lnTo>
                  <a:lnTo>
                    <a:pt x="20" y="261"/>
                  </a:lnTo>
                  <a:lnTo>
                    <a:pt x="21" y="262"/>
                  </a:lnTo>
                  <a:lnTo>
                    <a:pt x="22" y="262"/>
                  </a:lnTo>
                  <a:lnTo>
                    <a:pt x="24" y="263"/>
                  </a:lnTo>
                  <a:lnTo>
                    <a:pt x="25" y="264"/>
                  </a:lnTo>
                  <a:lnTo>
                    <a:pt x="27" y="264"/>
                  </a:lnTo>
                  <a:lnTo>
                    <a:pt x="30" y="265"/>
                  </a:lnTo>
                  <a:lnTo>
                    <a:pt x="32" y="266"/>
                  </a:lnTo>
                  <a:lnTo>
                    <a:pt x="36" y="266"/>
                  </a:lnTo>
                  <a:lnTo>
                    <a:pt x="39" y="266"/>
                  </a:lnTo>
                  <a:lnTo>
                    <a:pt x="41" y="266"/>
                  </a:lnTo>
                  <a:lnTo>
                    <a:pt x="44" y="266"/>
                  </a:lnTo>
                  <a:lnTo>
                    <a:pt x="46" y="266"/>
                  </a:lnTo>
                  <a:lnTo>
                    <a:pt x="58" y="266"/>
                  </a:lnTo>
                  <a:lnTo>
                    <a:pt x="60" y="266"/>
                  </a:lnTo>
                  <a:lnTo>
                    <a:pt x="63" y="266"/>
                  </a:lnTo>
                  <a:lnTo>
                    <a:pt x="69" y="267"/>
                  </a:lnTo>
                  <a:lnTo>
                    <a:pt x="72" y="267"/>
                  </a:lnTo>
                  <a:lnTo>
                    <a:pt x="75" y="267"/>
                  </a:lnTo>
                  <a:lnTo>
                    <a:pt x="77" y="266"/>
                  </a:lnTo>
                  <a:lnTo>
                    <a:pt x="78" y="266"/>
                  </a:lnTo>
                  <a:lnTo>
                    <a:pt x="80" y="266"/>
                  </a:lnTo>
                  <a:lnTo>
                    <a:pt x="81" y="266"/>
                  </a:lnTo>
                  <a:lnTo>
                    <a:pt x="82" y="265"/>
                  </a:lnTo>
                  <a:lnTo>
                    <a:pt x="83" y="265"/>
                  </a:lnTo>
                  <a:lnTo>
                    <a:pt x="86" y="264"/>
                  </a:lnTo>
                  <a:lnTo>
                    <a:pt x="88" y="263"/>
                  </a:lnTo>
                  <a:lnTo>
                    <a:pt x="90" y="262"/>
                  </a:lnTo>
                  <a:lnTo>
                    <a:pt x="92" y="261"/>
                  </a:lnTo>
                  <a:lnTo>
                    <a:pt x="95" y="259"/>
                  </a:lnTo>
                  <a:lnTo>
                    <a:pt x="97" y="256"/>
                  </a:lnTo>
                  <a:lnTo>
                    <a:pt x="99" y="255"/>
                  </a:lnTo>
                  <a:lnTo>
                    <a:pt x="102" y="253"/>
                  </a:lnTo>
                  <a:lnTo>
                    <a:pt x="103" y="251"/>
                  </a:lnTo>
                  <a:lnTo>
                    <a:pt x="105" y="249"/>
                  </a:lnTo>
                  <a:lnTo>
                    <a:pt x="107" y="247"/>
                  </a:lnTo>
                  <a:lnTo>
                    <a:pt x="108" y="245"/>
                  </a:lnTo>
                  <a:lnTo>
                    <a:pt x="110" y="243"/>
                  </a:lnTo>
                  <a:lnTo>
                    <a:pt x="111" y="240"/>
                  </a:lnTo>
                  <a:lnTo>
                    <a:pt x="113" y="237"/>
                  </a:lnTo>
                  <a:lnTo>
                    <a:pt x="114" y="235"/>
                  </a:lnTo>
                  <a:lnTo>
                    <a:pt x="115" y="233"/>
                  </a:lnTo>
                  <a:lnTo>
                    <a:pt x="116" y="230"/>
                  </a:lnTo>
                  <a:lnTo>
                    <a:pt x="118" y="228"/>
                  </a:lnTo>
                  <a:lnTo>
                    <a:pt x="119" y="226"/>
                  </a:lnTo>
                  <a:lnTo>
                    <a:pt x="120" y="222"/>
                  </a:lnTo>
                  <a:lnTo>
                    <a:pt x="122" y="217"/>
                  </a:lnTo>
                  <a:lnTo>
                    <a:pt x="124" y="212"/>
                  </a:lnTo>
                  <a:lnTo>
                    <a:pt x="125" y="206"/>
                  </a:lnTo>
                  <a:lnTo>
                    <a:pt x="126" y="201"/>
                  </a:lnTo>
                  <a:lnTo>
                    <a:pt x="128" y="196"/>
                  </a:lnTo>
                  <a:lnTo>
                    <a:pt x="130" y="185"/>
                  </a:lnTo>
                  <a:lnTo>
                    <a:pt x="134" y="174"/>
                  </a:lnTo>
                  <a:lnTo>
                    <a:pt x="136" y="164"/>
                  </a:lnTo>
                  <a:lnTo>
                    <a:pt x="138" y="153"/>
                  </a:lnTo>
                  <a:lnTo>
                    <a:pt x="141" y="141"/>
                  </a:lnTo>
                  <a:lnTo>
                    <a:pt x="144" y="131"/>
                  </a:lnTo>
                  <a:lnTo>
                    <a:pt x="146" y="120"/>
                  </a:lnTo>
                  <a:lnTo>
                    <a:pt x="149" y="110"/>
                  </a:lnTo>
                  <a:lnTo>
                    <a:pt x="153" y="99"/>
                  </a:lnTo>
                  <a:lnTo>
                    <a:pt x="156" y="88"/>
                  </a:lnTo>
                  <a:lnTo>
                    <a:pt x="159" y="78"/>
                  </a:lnTo>
                  <a:lnTo>
                    <a:pt x="162" y="67"/>
                  </a:lnTo>
                  <a:lnTo>
                    <a:pt x="163" y="62"/>
                  </a:lnTo>
                  <a:lnTo>
                    <a:pt x="164" y="56"/>
                  </a:lnTo>
                  <a:lnTo>
                    <a:pt x="167" y="51"/>
                  </a:lnTo>
                  <a:lnTo>
                    <a:pt x="168" y="46"/>
                  </a:lnTo>
                  <a:lnTo>
                    <a:pt x="169" y="40"/>
                  </a:lnTo>
                  <a:lnTo>
                    <a:pt x="169" y="37"/>
                  </a:lnTo>
                  <a:lnTo>
                    <a:pt x="170" y="3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79" name="Freeform 111"/>
            <p:cNvSpPr>
              <a:spLocks/>
            </p:cNvSpPr>
            <p:nvPr/>
          </p:nvSpPr>
          <p:spPr bwMode="auto">
            <a:xfrm>
              <a:off x="2390" y="1228"/>
              <a:ext cx="10" cy="24"/>
            </a:xfrm>
            <a:custGeom>
              <a:avLst/>
              <a:gdLst>
                <a:gd name="T0" fmla="*/ 1 w 16"/>
                <a:gd name="T1" fmla="*/ 0 h 55"/>
                <a:gd name="T2" fmla="*/ 1 w 16"/>
                <a:gd name="T3" fmla="*/ 0 h 55"/>
                <a:gd name="T4" fmla="*/ 1 w 16"/>
                <a:gd name="T5" fmla="*/ 0 h 55"/>
                <a:gd name="T6" fmla="*/ 0 w 16"/>
                <a:gd name="T7" fmla="*/ 1 h 55"/>
                <a:gd name="T8" fmla="*/ 0 w 16"/>
                <a:gd name="T9" fmla="*/ 1 h 55"/>
                <a:gd name="T10" fmla="*/ 0 w 16"/>
                <a:gd name="T11" fmla="*/ 1 h 55"/>
                <a:gd name="T12" fmla="*/ 0 w 16"/>
                <a:gd name="T13" fmla="*/ 1 h 55"/>
                <a:gd name="T14" fmla="*/ 0 w 16"/>
                <a:gd name="T15" fmla="*/ 2 h 55"/>
                <a:gd name="T16" fmla="*/ 0 w 16"/>
                <a:gd name="T17" fmla="*/ 2 h 55"/>
                <a:gd name="T18" fmla="*/ 0 w 16"/>
                <a:gd name="T19" fmla="*/ 2 h 55"/>
                <a:gd name="T20" fmla="*/ 1 w 16"/>
                <a:gd name="T21" fmla="*/ 2 h 55"/>
                <a:gd name="T22" fmla="*/ 1 w 16"/>
                <a:gd name="T23" fmla="*/ 2 h 55"/>
                <a:gd name="T24" fmla="*/ 1 w 16"/>
                <a:gd name="T25" fmla="*/ 3 h 55"/>
                <a:gd name="T26" fmla="*/ 1 w 16"/>
                <a:gd name="T27" fmla="*/ 3 h 55"/>
                <a:gd name="T28" fmla="*/ 1 w 16"/>
                <a:gd name="T29" fmla="*/ 3 h 55"/>
                <a:gd name="T30" fmla="*/ 1 w 16"/>
                <a:gd name="T31" fmla="*/ 3 h 55"/>
                <a:gd name="T32" fmla="*/ 1 w 16"/>
                <a:gd name="T33" fmla="*/ 3 h 55"/>
                <a:gd name="T34" fmla="*/ 2 w 16"/>
                <a:gd name="T35" fmla="*/ 3 h 55"/>
                <a:gd name="T36" fmla="*/ 2 w 16"/>
                <a:gd name="T37" fmla="*/ 3 h 55"/>
                <a:gd name="T38" fmla="*/ 3 w 16"/>
                <a:gd name="T39" fmla="*/ 4 h 55"/>
                <a:gd name="T40" fmla="*/ 3 w 16"/>
                <a:gd name="T41" fmla="*/ 4 h 55"/>
                <a:gd name="T42" fmla="*/ 4 w 16"/>
                <a:gd name="T43" fmla="*/ 4 h 55"/>
                <a:gd name="T44" fmla="*/ 4 w 16"/>
                <a:gd name="T45" fmla="*/ 4 h 55"/>
                <a:gd name="T46" fmla="*/ 4 w 16"/>
                <a:gd name="T47" fmla="*/ 4 h 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55">
                  <a:moveTo>
                    <a:pt x="2" y="0"/>
                  </a:moveTo>
                  <a:lnTo>
                    <a:pt x="1" y="4"/>
                  </a:lnTo>
                  <a:lnTo>
                    <a:pt x="1" y="7"/>
                  </a:lnTo>
                  <a:lnTo>
                    <a:pt x="0" y="10"/>
                  </a:lnTo>
                  <a:lnTo>
                    <a:pt x="0" y="15"/>
                  </a:lnTo>
                  <a:lnTo>
                    <a:pt x="0" y="17"/>
                  </a:lnTo>
                  <a:lnTo>
                    <a:pt x="0" y="19"/>
                  </a:lnTo>
                  <a:lnTo>
                    <a:pt x="0" y="20"/>
                  </a:lnTo>
                  <a:lnTo>
                    <a:pt x="0" y="22"/>
                  </a:lnTo>
                  <a:lnTo>
                    <a:pt x="0" y="24"/>
                  </a:lnTo>
                  <a:lnTo>
                    <a:pt x="1" y="26"/>
                  </a:lnTo>
                  <a:lnTo>
                    <a:pt x="1" y="27"/>
                  </a:lnTo>
                  <a:lnTo>
                    <a:pt x="1" y="29"/>
                  </a:lnTo>
                  <a:lnTo>
                    <a:pt x="2" y="32"/>
                  </a:lnTo>
                  <a:lnTo>
                    <a:pt x="3" y="33"/>
                  </a:lnTo>
                  <a:lnTo>
                    <a:pt x="3" y="35"/>
                  </a:lnTo>
                  <a:lnTo>
                    <a:pt x="4" y="37"/>
                  </a:lnTo>
                  <a:lnTo>
                    <a:pt x="6" y="40"/>
                  </a:lnTo>
                  <a:lnTo>
                    <a:pt x="8" y="43"/>
                  </a:lnTo>
                  <a:lnTo>
                    <a:pt x="12" y="50"/>
                  </a:lnTo>
                  <a:lnTo>
                    <a:pt x="13" y="51"/>
                  </a:lnTo>
                  <a:lnTo>
                    <a:pt x="14" y="53"/>
                  </a:lnTo>
                  <a:lnTo>
                    <a:pt x="15" y="54"/>
                  </a:lnTo>
                  <a:lnTo>
                    <a:pt x="16"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80" name="Line 112"/>
            <p:cNvSpPr>
              <a:spLocks noChangeShapeType="1"/>
            </p:cNvSpPr>
            <p:nvPr/>
          </p:nvSpPr>
          <p:spPr bwMode="auto">
            <a:xfrm flipH="1">
              <a:off x="2501" y="1073"/>
              <a:ext cx="16"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1" name="Line 113"/>
            <p:cNvSpPr>
              <a:spLocks noChangeShapeType="1"/>
            </p:cNvSpPr>
            <p:nvPr/>
          </p:nvSpPr>
          <p:spPr bwMode="auto">
            <a:xfrm flipH="1">
              <a:off x="2466" y="1073"/>
              <a:ext cx="16"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2" name="Line 114"/>
            <p:cNvSpPr>
              <a:spLocks noChangeShapeType="1"/>
            </p:cNvSpPr>
            <p:nvPr/>
          </p:nvSpPr>
          <p:spPr bwMode="auto">
            <a:xfrm flipV="1">
              <a:off x="1571" y="547"/>
              <a:ext cx="0" cy="9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3" name="Line 115"/>
            <p:cNvSpPr>
              <a:spLocks noChangeShapeType="1"/>
            </p:cNvSpPr>
            <p:nvPr/>
          </p:nvSpPr>
          <p:spPr bwMode="auto">
            <a:xfrm>
              <a:off x="1571" y="547"/>
              <a:ext cx="70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4" name="Freeform 116"/>
            <p:cNvSpPr>
              <a:spLocks/>
            </p:cNvSpPr>
            <p:nvPr/>
          </p:nvSpPr>
          <p:spPr bwMode="auto">
            <a:xfrm>
              <a:off x="409" y="971"/>
              <a:ext cx="76" cy="123"/>
            </a:xfrm>
            <a:custGeom>
              <a:avLst/>
              <a:gdLst>
                <a:gd name="T0" fmla="*/ 15 w 170"/>
                <a:gd name="T1" fmla="*/ 3 h 269"/>
                <a:gd name="T2" fmla="*/ 15 w 170"/>
                <a:gd name="T3" fmla="*/ 3 h 269"/>
                <a:gd name="T4" fmla="*/ 15 w 170"/>
                <a:gd name="T5" fmla="*/ 2 h 269"/>
                <a:gd name="T6" fmla="*/ 15 w 170"/>
                <a:gd name="T7" fmla="*/ 2 h 269"/>
                <a:gd name="T8" fmla="*/ 15 w 170"/>
                <a:gd name="T9" fmla="*/ 1 h 269"/>
                <a:gd name="T10" fmla="*/ 15 w 170"/>
                <a:gd name="T11" fmla="*/ 1 h 269"/>
                <a:gd name="T12" fmla="*/ 14 w 170"/>
                <a:gd name="T13" fmla="*/ 0 h 269"/>
                <a:gd name="T14" fmla="*/ 14 w 170"/>
                <a:gd name="T15" fmla="*/ 0 h 269"/>
                <a:gd name="T16" fmla="*/ 14 w 170"/>
                <a:gd name="T17" fmla="*/ 0 h 269"/>
                <a:gd name="T18" fmla="*/ 13 w 170"/>
                <a:gd name="T19" fmla="*/ 0 h 269"/>
                <a:gd name="T20" fmla="*/ 13 w 170"/>
                <a:gd name="T21" fmla="*/ 0 h 269"/>
                <a:gd name="T22" fmla="*/ 11 w 170"/>
                <a:gd name="T23" fmla="*/ 0 h 269"/>
                <a:gd name="T24" fmla="*/ 10 w 170"/>
                <a:gd name="T25" fmla="*/ 0 h 269"/>
                <a:gd name="T26" fmla="*/ 9 w 170"/>
                <a:gd name="T27" fmla="*/ 0 h 269"/>
                <a:gd name="T28" fmla="*/ 8 w 170"/>
                <a:gd name="T29" fmla="*/ 0 h 269"/>
                <a:gd name="T30" fmla="*/ 8 w 170"/>
                <a:gd name="T31" fmla="*/ 0 h 269"/>
                <a:gd name="T32" fmla="*/ 7 w 170"/>
                <a:gd name="T33" fmla="*/ 1 h 269"/>
                <a:gd name="T34" fmla="*/ 7 w 170"/>
                <a:gd name="T35" fmla="*/ 1 h 269"/>
                <a:gd name="T36" fmla="*/ 6 w 170"/>
                <a:gd name="T37" fmla="*/ 2 h 269"/>
                <a:gd name="T38" fmla="*/ 5 w 170"/>
                <a:gd name="T39" fmla="*/ 3 h 269"/>
                <a:gd name="T40" fmla="*/ 5 w 170"/>
                <a:gd name="T41" fmla="*/ 4 h 269"/>
                <a:gd name="T42" fmla="*/ 4 w 170"/>
                <a:gd name="T43" fmla="*/ 5 h 269"/>
                <a:gd name="T44" fmla="*/ 4 w 170"/>
                <a:gd name="T45" fmla="*/ 5 h 269"/>
                <a:gd name="T46" fmla="*/ 4 w 170"/>
                <a:gd name="T47" fmla="*/ 6 h 269"/>
                <a:gd name="T48" fmla="*/ 3 w 170"/>
                <a:gd name="T49" fmla="*/ 7 h 269"/>
                <a:gd name="T50" fmla="*/ 2 w 170"/>
                <a:gd name="T51" fmla="*/ 14 h 269"/>
                <a:gd name="T52" fmla="*/ 0 w 170"/>
                <a:gd name="T53" fmla="*/ 17 h 269"/>
                <a:gd name="T54" fmla="*/ 0 w 170"/>
                <a:gd name="T55" fmla="*/ 19 h 269"/>
                <a:gd name="T56" fmla="*/ 0 w 170"/>
                <a:gd name="T57" fmla="*/ 20 h 269"/>
                <a:gd name="T58" fmla="*/ 0 w 170"/>
                <a:gd name="T59" fmla="*/ 21 h 269"/>
                <a:gd name="T60" fmla="*/ 0 w 170"/>
                <a:gd name="T61" fmla="*/ 21 h 269"/>
                <a:gd name="T62" fmla="*/ 0 w 170"/>
                <a:gd name="T63" fmla="*/ 22 h 269"/>
                <a:gd name="T64" fmla="*/ 0 w 170"/>
                <a:gd name="T65" fmla="*/ 23 h 269"/>
                <a:gd name="T66" fmla="*/ 0 w 170"/>
                <a:gd name="T67" fmla="*/ 24 h 269"/>
                <a:gd name="T68" fmla="*/ 1 w 170"/>
                <a:gd name="T69" fmla="*/ 24 h 269"/>
                <a:gd name="T70" fmla="*/ 1 w 170"/>
                <a:gd name="T71" fmla="*/ 25 h 269"/>
                <a:gd name="T72" fmla="*/ 2 w 170"/>
                <a:gd name="T73" fmla="*/ 25 h 269"/>
                <a:gd name="T74" fmla="*/ 2 w 170"/>
                <a:gd name="T75" fmla="*/ 25 h 269"/>
                <a:gd name="T76" fmla="*/ 2 w 170"/>
                <a:gd name="T77" fmla="*/ 25 h 269"/>
                <a:gd name="T78" fmla="*/ 3 w 170"/>
                <a:gd name="T79" fmla="*/ 26 h 269"/>
                <a:gd name="T80" fmla="*/ 3 w 170"/>
                <a:gd name="T81" fmla="*/ 26 h 269"/>
                <a:gd name="T82" fmla="*/ 4 w 170"/>
                <a:gd name="T83" fmla="*/ 26 h 269"/>
                <a:gd name="T84" fmla="*/ 5 w 170"/>
                <a:gd name="T85" fmla="*/ 26 h 269"/>
                <a:gd name="T86" fmla="*/ 6 w 170"/>
                <a:gd name="T87" fmla="*/ 26 h 269"/>
                <a:gd name="T88" fmla="*/ 7 w 170"/>
                <a:gd name="T89" fmla="*/ 26 h 269"/>
                <a:gd name="T90" fmla="*/ 7 w 170"/>
                <a:gd name="T91" fmla="*/ 26 h 269"/>
                <a:gd name="T92" fmla="*/ 8 w 170"/>
                <a:gd name="T93" fmla="*/ 25 h 269"/>
                <a:gd name="T94" fmla="*/ 8 w 170"/>
                <a:gd name="T95" fmla="*/ 25 h 269"/>
                <a:gd name="T96" fmla="*/ 8 w 170"/>
                <a:gd name="T97" fmla="*/ 25 h 269"/>
                <a:gd name="T98" fmla="*/ 9 w 170"/>
                <a:gd name="T99" fmla="*/ 24 h 269"/>
                <a:gd name="T100" fmla="*/ 9 w 170"/>
                <a:gd name="T101" fmla="*/ 23 h 269"/>
                <a:gd name="T102" fmla="*/ 10 w 170"/>
                <a:gd name="T103" fmla="*/ 23 h 269"/>
                <a:gd name="T104" fmla="*/ 10 w 170"/>
                <a:gd name="T105" fmla="*/ 22 h 269"/>
                <a:gd name="T106" fmla="*/ 11 w 170"/>
                <a:gd name="T107" fmla="*/ 21 h 269"/>
                <a:gd name="T108" fmla="*/ 11 w 170"/>
                <a:gd name="T109" fmla="*/ 20 h 269"/>
                <a:gd name="T110" fmla="*/ 11 w 170"/>
                <a:gd name="T111" fmla="*/ 19 h 269"/>
                <a:gd name="T112" fmla="*/ 12 w 170"/>
                <a:gd name="T113" fmla="*/ 16 h 269"/>
                <a:gd name="T114" fmla="*/ 13 w 170"/>
                <a:gd name="T115" fmla="*/ 12 h 269"/>
                <a:gd name="T116" fmla="*/ 13 w 170"/>
                <a:gd name="T117" fmla="*/ 10 h 269"/>
                <a:gd name="T118" fmla="*/ 14 w 170"/>
                <a:gd name="T119" fmla="*/ 7 h 269"/>
                <a:gd name="T120" fmla="*/ 15 w 170"/>
                <a:gd name="T121" fmla="*/ 5 h 269"/>
                <a:gd name="T122" fmla="*/ 15 w 170"/>
                <a:gd name="T123" fmla="*/ 4 h 2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0" h="269">
                  <a:moveTo>
                    <a:pt x="169" y="37"/>
                  </a:moveTo>
                  <a:lnTo>
                    <a:pt x="169" y="34"/>
                  </a:lnTo>
                  <a:lnTo>
                    <a:pt x="169" y="33"/>
                  </a:lnTo>
                  <a:lnTo>
                    <a:pt x="170" y="32"/>
                  </a:lnTo>
                  <a:lnTo>
                    <a:pt x="170" y="31"/>
                  </a:lnTo>
                  <a:lnTo>
                    <a:pt x="170" y="29"/>
                  </a:lnTo>
                  <a:lnTo>
                    <a:pt x="170" y="28"/>
                  </a:lnTo>
                  <a:lnTo>
                    <a:pt x="170" y="27"/>
                  </a:lnTo>
                  <a:lnTo>
                    <a:pt x="170" y="26"/>
                  </a:lnTo>
                  <a:lnTo>
                    <a:pt x="169" y="24"/>
                  </a:lnTo>
                  <a:lnTo>
                    <a:pt x="169" y="23"/>
                  </a:lnTo>
                  <a:lnTo>
                    <a:pt x="169" y="20"/>
                  </a:lnTo>
                  <a:lnTo>
                    <a:pt x="168" y="17"/>
                  </a:lnTo>
                  <a:lnTo>
                    <a:pt x="167" y="14"/>
                  </a:lnTo>
                  <a:lnTo>
                    <a:pt x="166" y="11"/>
                  </a:lnTo>
                  <a:lnTo>
                    <a:pt x="165" y="10"/>
                  </a:lnTo>
                  <a:lnTo>
                    <a:pt x="165" y="9"/>
                  </a:lnTo>
                  <a:lnTo>
                    <a:pt x="164" y="8"/>
                  </a:lnTo>
                  <a:lnTo>
                    <a:pt x="163" y="6"/>
                  </a:lnTo>
                  <a:lnTo>
                    <a:pt x="163" y="5"/>
                  </a:lnTo>
                  <a:lnTo>
                    <a:pt x="162" y="5"/>
                  </a:lnTo>
                  <a:lnTo>
                    <a:pt x="161" y="4"/>
                  </a:lnTo>
                  <a:lnTo>
                    <a:pt x="160" y="3"/>
                  </a:lnTo>
                  <a:lnTo>
                    <a:pt x="158" y="3"/>
                  </a:lnTo>
                  <a:lnTo>
                    <a:pt x="157" y="1"/>
                  </a:lnTo>
                  <a:lnTo>
                    <a:pt x="155" y="1"/>
                  </a:lnTo>
                  <a:lnTo>
                    <a:pt x="154" y="1"/>
                  </a:lnTo>
                  <a:lnTo>
                    <a:pt x="153" y="1"/>
                  </a:lnTo>
                  <a:lnTo>
                    <a:pt x="151" y="0"/>
                  </a:lnTo>
                  <a:lnTo>
                    <a:pt x="149" y="1"/>
                  </a:lnTo>
                  <a:lnTo>
                    <a:pt x="146" y="1"/>
                  </a:lnTo>
                  <a:lnTo>
                    <a:pt x="143" y="1"/>
                  </a:lnTo>
                  <a:lnTo>
                    <a:pt x="139" y="1"/>
                  </a:lnTo>
                  <a:lnTo>
                    <a:pt x="134" y="1"/>
                  </a:lnTo>
                  <a:lnTo>
                    <a:pt x="129" y="1"/>
                  </a:lnTo>
                  <a:lnTo>
                    <a:pt x="123" y="1"/>
                  </a:lnTo>
                  <a:lnTo>
                    <a:pt x="118" y="1"/>
                  </a:lnTo>
                  <a:lnTo>
                    <a:pt x="115" y="1"/>
                  </a:lnTo>
                  <a:lnTo>
                    <a:pt x="113" y="1"/>
                  </a:lnTo>
                  <a:lnTo>
                    <a:pt x="110" y="1"/>
                  </a:lnTo>
                  <a:lnTo>
                    <a:pt x="106" y="1"/>
                  </a:lnTo>
                  <a:lnTo>
                    <a:pt x="104" y="3"/>
                  </a:lnTo>
                  <a:lnTo>
                    <a:pt x="101" y="3"/>
                  </a:lnTo>
                  <a:lnTo>
                    <a:pt x="99" y="4"/>
                  </a:lnTo>
                  <a:lnTo>
                    <a:pt x="96" y="4"/>
                  </a:lnTo>
                  <a:lnTo>
                    <a:pt x="94" y="5"/>
                  </a:lnTo>
                  <a:lnTo>
                    <a:pt x="90" y="6"/>
                  </a:lnTo>
                  <a:lnTo>
                    <a:pt x="88" y="7"/>
                  </a:lnTo>
                  <a:lnTo>
                    <a:pt x="85" y="8"/>
                  </a:lnTo>
                  <a:lnTo>
                    <a:pt x="83" y="9"/>
                  </a:lnTo>
                  <a:lnTo>
                    <a:pt x="81" y="11"/>
                  </a:lnTo>
                  <a:lnTo>
                    <a:pt x="79" y="12"/>
                  </a:lnTo>
                  <a:lnTo>
                    <a:pt x="77" y="14"/>
                  </a:lnTo>
                  <a:lnTo>
                    <a:pt x="74" y="15"/>
                  </a:lnTo>
                  <a:lnTo>
                    <a:pt x="72" y="17"/>
                  </a:lnTo>
                  <a:lnTo>
                    <a:pt x="68" y="21"/>
                  </a:lnTo>
                  <a:lnTo>
                    <a:pt x="64" y="25"/>
                  </a:lnTo>
                  <a:lnTo>
                    <a:pt x="62" y="27"/>
                  </a:lnTo>
                  <a:lnTo>
                    <a:pt x="59" y="29"/>
                  </a:lnTo>
                  <a:lnTo>
                    <a:pt x="58" y="31"/>
                  </a:lnTo>
                  <a:lnTo>
                    <a:pt x="56" y="33"/>
                  </a:lnTo>
                  <a:lnTo>
                    <a:pt x="54" y="36"/>
                  </a:lnTo>
                  <a:lnTo>
                    <a:pt x="53" y="38"/>
                  </a:lnTo>
                  <a:lnTo>
                    <a:pt x="50" y="43"/>
                  </a:lnTo>
                  <a:lnTo>
                    <a:pt x="48" y="47"/>
                  </a:lnTo>
                  <a:lnTo>
                    <a:pt x="45" y="53"/>
                  </a:lnTo>
                  <a:lnTo>
                    <a:pt x="43" y="55"/>
                  </a:lnTo>
                  <a:lnTo>
                    <a:pt x="41" y="57"/>
                  </a:lnTo>
                  <a:lnTo>
                    <a:pt x="40" y="59"/>
                  </a:lnTo>
                  <a:lnTo>
                    <a:pt x="39" y="62"/>
                  </a:lnTo>
                  <a:lnTo>
                    <a:pt x="38" y="64"/>
                  </a:lnTo>
                  <a:lnTo>
                    <a:pt x="37" y="67"/>
                  </a:lnTo>
                  <a:lnTo>
                    <a:pt x="36" y="70"/>
                  </a:lnTo>
                  <a:lnTo>
                    <a:pt x="36" y="73"/>
                  </a:lnTo>
                  <a:lnTo>
                    <a:pt x="34" y="78"/>
                  </a:lnTo>
                  <a:lnTo>
                    <a:pt x="29" y="99"/>
                  </a:lnTo>
                  <a:lnTo>
                    <a:pt x="22" y="121"/>
                  </a:lnTo>
                  <a:lnTo>
                    <a:pt x="17" y="142"/>
                  </a:lnTo>
                  <a:lnTo>
                    <a:pt x="14" y="153"/>
                  </a:lnTo>
                  <a:lnTo>
                    <a:pt x="10" y="163"/>
                  </a:lnTo>
                  <a:lnTo>
                    <a:pt x="7" y="174"/>
                  </a:lnTo>
                  <a:lnTo>
                    <a:pt x="5" y="185"/>
                  </a:lnTo>
                  <a:lnTo>
                    <a:pt x="4" y="190"/>
                  </a:lnTo>
                  <a:lnTo>
                    <a:pt x="2" y="195"/>
                  </a:lnTo>
                  <a:lnTo>
                    <a:pt x="1" y="202"/>
                  </a:lnTo>
                  <a:lnTo>
                    <a:pt x="1" y="204"/>
                  </a:lnTo>
                  <a:lnTo>
                    <a:pt x="1" y="207"/>
                  </a:lnTo>
                  <a:lnTo>
                    <a:pt x="0" y="209"/>
                  </a:lnTo>
                  <a:lnTo>
                    <a:pt x="0" y="212"/>
                  </a:lnTo>
                  <a:lnTo>
                    <a:pt x="0" y="215"/>
                  </a:lnTo>
                  <a:lnTo>
                    <a:pt x="0" y="218"/>
                  </a:lnTo>
                  <a:lnTo>
                    <a:pt x="0" y="221"/>
                  </a:lnTo>
                  <a:lnTo>
                    <a:pt x="0" y="223"/>
                  </a:lnTo>
                  <a:lnTo>
                    <a:pt x="0" y="226"/>
                  </a:lnTo>
                  <a:lnTo>
                    <a:pt x="1" y="229"/>
                  </a:lnTo>
                  <a:lnTo>
                    <a:pt x="1" y="231"/>
                  </a:lnTo>
                  <a:lnTo>
                    <a:pt x="2" y="235"/>
                  </a:lnTo>
                  <a:lnTo>
                    <a:pt x="3" y="237"/>
                  </a:lnTo>
                  <a:lnTo>
                    <a:pt x="3" y="240"/>
                  </a:lnTo>
                  <a:lnTo>
                    <a:pt x="4" y="242"/>
                  </a:lnTo>
                  <a:lnTo>
                    <a:pt x="5" y="245"/>
                  </a:lnTo>
                  <a:lnTo>
                    <a:pt x="6" y="247"/>
                  </a:lnTo>
                  <a:lnTo>
                    <a:pt x="8" y="250"/>
                  </a:lnTo>
                  <a:lnTo>
                    <a:pt x="9" y="253"/>
                  </a:lnTo>
                  <a:lnTo>
                    <a:pt x="10" y="255"/>
                  </a:lnTo>
                  <a:lnTo>
                    <a:pt x="12" y="256"/>
                  </a:lnTo>
                  <a:lnTo>
                    <a:pt x="13" y="257"/>
                  </a:lnTo>
                  <a:lnTo>
                    <a:pt x="14" y="258"/>
                  </a:lnTo>
                  <a:lnTo>
                    <a:pt x="15" y="259"/>
                  </a:lnTo>
                  <a:lnTo>
                    <a:pt x="16" y="260"/>
                  </a:lnTo>
                  <a:lnTo>
                    <a:pt x="17" y="260"/>
                  </a:lnTo>
                  <a:lnTo>
                    <a:pt x="18" y="261"/>
                  </a:lnTo>
                  <a:lnTo>
                    <a:pt x="19" y="262"/>
                  </a:lnTo>
                  <a:lnTo>
                    <a:pt x="20" y="263"/>
                  </a:lnTo>
                  <a:lnTo>
                    <a:pt x="21" y="263"/>
                  </a:lnTo>
                  <a:lnTo>
                    <a:pt x="22" y="264"/>
                  </a:lnTo>
                  <a:lnTo>
                    <a:pt x="23" y="264"/>
                  </a:lnTo>
                  <a:lnTo>
                    <a:pt x="25" y="265"/>
                  </a:lnTo>
                  <a:lnTo>
                    <a:pt x="26" y="265"/>
                  </a:lnTo>
                  <a:lnTo>
                    <a:pt x="28" y="267"/>
                  </a:lnTo>
                  <a:lnTo>
                    <a:pt x="29" y="267"/>
                  </a:lnTo>
                  <a:lnTo>
                    <a:pt x="32" y="268"/>
                  </a:lnTo>
                  <a:lnTo>
                    <a:pt x="35" y="268"/>
                  </a:lnTo>
                  <a:lnTo>
                    <a:pt x="37" y="268"/>
                  </a:lnTo>
                  <a:lnTo>
                    <a:pt x="40" y="268"/>
                  </a:lnTo>
                  <a:lnTo>
                    <a:pt x="42" y="268"/>
                  </a:lnTo>
                  <a:lnTo>
                    <a:pt x="46" y="268"/>
                  </a:lnTo>
                  <a:lnTo>
                    <a:pt x="56" y="268"/>
                  </a:lnTo>
                  <a:lnTo>
                    <a:pt x="59" y="268"/>
                  </a:lnTo>
                  <a:lnTo>
                    <a:pt x="63" y="268"/>
                  </a:lnTo>
                  <a:lnTo>
                    <a:pt x="68" y="268"/>
                  </a:lnTo>
                  <a:lnTo>
                    <a:pt x="71" y="269"/>
                  </a:lnTo>
                  <a:lnTo>
                    <a:pt x="73" y="269"/>
                  </a:lnTo>
                  <a:lnTo>
                    <a:pt x="74" y="269"/>
                  </a:lnTo>
                  <a:lnTo>
                    <a:pt x="77" y="268"/>
                  </a:lnTo>
                  <a:lnTo>
                    <a:pt x="78" y="268"/>
                  </a:lnTo>
                  <a:lnTo>
                    <a:pt x="79" y="268"/>
                  </a:lnTo>
                  <a:lnTo>
                    <a:pt x="80" y="268"/>
                  </a:lnTo>
                  <a:lnTo>
                    <a:pt x="82" y="267"/>
                  </a:lnTo>
                  <a:lnTo>
                    <a:pt x="83" y="267"/>
                  </a:lnTo>
                  <a:lnTo>
                    <a:pt x="84" y="265"/>
                  </a:lnTo>
                  <a:lnTo>
                    <a:pt x="85" y="265"/>
                  </a:lnTo>
                  <a:lnTo>
                    <a:pt x="87" y="264"/>
                  </a:lnTo>
                  <a:lnTo>
                    <a:pt x="89" y="263"/>
                  </a:lnTo>
                  <a:lnTo>
                    <a:pt x="91" y="262"/>
                  </a:lnTo>
                  <a:lnTo>
                    <a:pt x="94" y="260"/>
                  </a:lnTo>
                  <a:lnTo>
                    <a:pt x="96" y="258"/>
                  </a:lnTo>
                  <a:lnTo>
                    <a:pt x="98" y="257"/>
                  </a:lnTo>
                  <a:lnTo>
                    <a:pt x="100" y="255"/>
                  </a:lnTo>
                  <a:lnTo>
                    <a:pt x="102" y="253"/>
                  </a:lnTo>
                  <a:lnTo>
                    <a:pt x="104" y="251"/>
                  </a:lnTo>
                  <a:lnTo>
                    <a:pt x="105" y="248"/>
                  </a:lnTo>
                  <a:lnTo>
                    <a:pt x="107" y="246"/>
                  </a:lnTo>
                  <a:lnTo>
                    <a:pt x="110" y="244"/>
                  </a:lnTo>
                  <a:lnTo>
                    <a:pt x="111" y="242"/>
                  </a:lnTo>
                  <a:lnTo>
                    <a:pt x="112" y="239"/>
                  </a:lnTo>
                  <a:lnTo>
                    <a:pt x="114" y="237"/>
                  </a:lnTo>
                  <a:lnTo>
                    <a:pt x="115" y="235"/>
                  </a:lnTo>
                  <a:lnTo>
                    <a:pt x="116" y="231"/>
                  </a:lnTo>
                  <a:lnTo>
                    <a:pt x="117" y="229"/>
                  </a:lnTo>
                  <a:lnTo>
                    <a:pt x="118" y="227"/>
                  </a:lnTo>
                  <a:lnTo>
                    <a:pt x="119" y="224"/>
                  </a:lnTo>
                  <a:lnTo>
                    <a:pt x="120" y="222"/>
                  </a:lnTo>
                  <a:lnTo>
                    <a:pt x="121" y="219"/>
                  </a:lnTo>
                  <a:lnTo>
                    <a:pt x="122" y="213"/>
                  </a:lnTo>
                  <a:lnTo>
                    <a:pt x="124" y="208"/>
                  </a:lnTo>
                  <a:lnTo>
                    <a:pt x="125" y="203"/>
                  </a:lnTo>
                  <a:lnTo>
                    <a:pt x="127" y="197"/>
                  </a:lnTo>
                  <a:lnTo>
                    <a:pt x="130" y="187"/>
                  </a:lnTo>
                  <a:lnTo>
                    <a:pt x="132" y="176"/>
                  </a:lnTo>
                  <a:lnTo>
                    <a:pt x="135" y="165"/>
                  </a:lnTo>
                  <a:lnTo>
                    <a:pt x="137" y="154"/>
                  </a:lnTo>
                  <a:lnTo>
                    <a:pt x="140" y="143"/>
                  </a:lnTo>
                  <a:lnTo>
                    <a:pt x="143" y="132"/>
                  </a:lnTo>
                  <a:lnTo>
                    <a:pt x="146" y="122"/>
                  </a:lnTo>
                  <a:lnTo>
                    <a:pt x="149" y="111"/>
                  </a:lnTo>
                  <a:lnTo>
                    <a:pt x="152" y="100"/>
                  </a:lnTo>
                  <a:lnTo>
                    <a:pt x="154" y="90"/>
                  </a:lnTo>
                  <a:lnTo>
                    <a:pt x="157" y="79"/>
                  </a:lnTo>
                  <a:lnTo>
                    <a:pt x="161" y="69"/>
                  </a:lnTo>
                  <a:lnTo>
                    <a:pt x="163" y="63"/>
                  </a:lnTo>
                  <a:lnTo>
                    <a:pt x="164" y="58"/>
                  </a:lnTo>
                  <a:lnTo>
                    <a:pt x="165" y="53"/>
                  </a:lnTo>
                  <a:lnTo>
                    <a:pt x="166" y="47"/>
                  </a:lnTo>
                  <a:lnTo>
                    <a:pt x="167" y="42"/>
                  </a:lnTo>
                  <a:lnTo>
                    <a:pt x="168" y="39"/>
                  </a:lnTo>
                  <a:lnTo>
                    <a:pt x="169"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85" name="Freeform 117"/>
            <p:cNvSpPr>
              <a:spLocks/>
            </p:cNvSpPr>
            <p:nvPr/>
          </p:nvSpPr>
          <p:spPr bwMode="auto">
            <a:xfrm>
              <a:off x="464" y="1068"/>
              <a:ext cx="6" cy="26"/>
            </a:xfrm>
            <a:custGeom>
              <a:avLst/>
              <a:gdLst>
                <a:gd name="T0" fmla="*/ 0 w 16"/>
                <a:gd name="T1" fmla="*/ 0 h 56"/>
                <a:gd name="T2" fmla="*/ 0 w 16"/>
                <a:gd name="T3" fmla="*/ 0 h 56"/>
                <a:gd name="T4" fmla="*/ 0 w 16"/>
                <a:gd name="T5" fmla="*/ 0 h 56"/>
                <a:gd name="T6" fmla="*/ 0 w 16"/>
                <a:gd name="T7" fmla="*/ 1 h 56"/>
                <a:gd name="T8" fmla="*/ 0 w 16"/>
                <a:gd name="T9" fmla="*/ 1 h 56"/>
                <a:gd name="T10" fmla="*/ 0 w 16"/>
                <a:gd name="T11" fmla="*/ 1 h 56"/>
                <a:gd name="T12" fmla="*/ 0 w 16"/>
                <a:gd name="T13" fmla="*/ 1 h 56"/>
                <a:gd name="T14" fmla="*/ 0 w 16"/>
                <a:gd name="T15" fmla="*/ 1 h 56"/>
                <a:gd name="T16" fmla="*/ 0 w 16"/>
                <a:gd name="T17" fmla="*/ 2 h 56"/>
                <a:gd name="T18" fmla="*/ 0 w 16"/>
                <a:gd name="T19" fmla="*/ 2 h 56"/>
                <a:gd name="T20" fmla="*/ 0 w 16"/>
                <a:gd name="T21" fmla="*/ 2 h 56"/>
                <a:gd name="T22" fmla="*/ 0 w 16"/>
                <a:gd name="T23" fmla="*/ 2 h 56"/>
                <a:gd name="T24" fmla="*/ 0 w 16"/>
                <a:gd name="T25" fmla="*/ 3 h 56"/>
                <a:gd name="T26" fmla="*/ 0 w 16"/>
                <a:gd name="T27" fmla="*/ 3 h 56"/>
                <a:gd name="T28" fmla="*/ 0 w 16"/>
                <a:gd name="T29" fmla="*/ 3 h 56"/>
                <a:gd name="T30" fmla="*/ 0 w 16"/>
                <a:gd name="T31" fmla="*/ 3 h 56"/>
                <a:gd name="T32" fmla="*/ 0 w 16"/>
                <a:gd name="T33" fmla="*/ 3 h 56"/>
                <a:gd name="T34" fmla="*/ 0 w 16"/>
                <a:gd name="T35" fmla="*/ 3 h 56"/>
                <a:gd name="T36" fmla="*/ 0 w 16"/>
                <a:gd name="T37" fmla="*/ 3 h 56"/>
                <a:gd name="T38" fmla="*/ 0 w 16"/>
                <a:gd name="T39" fmla="*/ 4 h 56"/>
                <a:gd name="T40" fmla="*/ 0 w 16"/>
                <a:gd name="T41" fmla="*/ 4 h 56"/>
                <a:gd name="T42" fmla="*/ 0 w 16"/>
                <a:gd name="T43" fmla="*/ 4 h 56"/>
                <a:gd name="T44" fmla="*/ 0 w 16"/>
                <a:gd name="T45" fmla="*/ 4 h 56"/>
                <a:gd name="T46" fmla="*/ 1 w 16"/>
                <a:gd name="T47" fmla="*/ 5 h 56"/>
                <a:gd name="T48" fmla="*/ 1 w 16"/>
                <a:gd name="T49" fmla="*/ 5 h 56"/>
                <a:gd name="T50" fmla="*/ 1 w 16"/>
                <a:gd name="T51" fmla="*/ 6 h 56"/>
                <a:gd name="T52" fmla="*/ 1 w 16"/>
                <a:gd name="T53" fmla="*/ 6 h 56"/>
                <a:gd name="T54" fmla="*/ 1 w 16"/>
                <a:gd name="T55" fmla="*/ 6 h 5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6" h="56">
                  <a:moveTo>
                    <a:pt x="2" y="0"/>
                  </a:moveTo>
                  <a:lnTo>
                    <a:pt x="1" y="3"/>
                  </a:lnTo>
                  <a:lnTo>
                    <a:pt x="1" y="6"/>
                  </a:lnTo>
                  <a:lnTo>
                    <a:pt x="0" y="8"/>
                  </a:lnTo>
                  <a:lnTo>
                    <a:pt x="0" y="10"/>
                  </a:lnTo>
                  <a:lnTo>
                    <a:pt x="0" y="11"/>
                  </a:lnTo>
                  <a:lnTo>
                    <a:pt x="0" y="13"/>
                  </a:lnTo>
                  <a:lnTo>
                    <a:pt x="0" y="15"/>
                  </a:lnTo>
                  <a:lnTo>
                    <a:pt x="0" y="17"/>
                  </a:lnTo>
                  <a:lnTo>
                    <a:pt x="0" y="18"/>
                  </a:lnTo>
                  <a:lnTo>
                    <a:pt x="0" y="20"/>
                  </a:lnTo>
                  <a:lnTo>
                    <a:pt x="0" y="23"/>
                  </a:lnTo>
                  <a:lnTo>
                    <a:pt x="0" y="25"/>
                  </a:lnTo>
                  <a:lnTo>
                    <a:pt x="0" y="27"/>
                  </a:lnTo>
                  <a:lnTo>
                    <a:pt x="1" y="28"/>
                  </a:lnTo>
                  <a:lnTo>
                    <a:pt x="1" y="30"/>
                  </a:lnTo>
                  <a:lnTo>
                    <a:pt x="2" y="32"/>
                  </a:lnTo>
                  <a:lnTo>
                    <a:pt x="2" y="33"/>
                  </a:lnTo>
                  <a:lnTo>
                    <a:pt x="3" y="35"/>
                  </a:lnTo>
                  <a:lnTo>
                    <a:pt x="4" y="36"/>
                  </a:lnTo>
                  <a:lnTo>
                    <a:pt x="4" y="39"/>
                  </a:lnTo>
                  <a:lnTo>
                    <a:pt x="6" y="41"/>
                  </a:lnTo>
                  <a:lnTo>
                    <a:pt x="8" y="44"/>
                  </a:lnTo>
                  <a:lnTo>
                    <a:pt x="12" y="50"/>
                  </a:lnTo>
                  <a:lnTo>
                    <a:pt x="13" y="51"/>
                  </a:lnTo>
                  <a:lnTo>
                    <a:pt x="14" y="53"/>
                  </a:lnTo>
                  <a:lnTo>
                    <a:pt x="15" y="55"/>
                  </a:lnTo>
                  <a:lnTo>
                    <a:pt x="16"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86" name="Line 118"/>
            <p:cNvSpPr>
              <a:spLocks noChangeShapeType="1"/>
            </p:cNvSpPr>
            <p:nvPr/>
          </p:nvSpPr>
          <p:spPr bwMode="auto">
            <a:xfrm flipH="1">
              <a:off x="536" y="913"/>
              <a:ext cx="2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7" name="Line 119"/>
            <p:cNvSpPr>
              <a:spLocks noChangeShapeType="1"/>
            </p:cNvSpPr>
            <p:nvPr/>
          </p:nvSpPr>
          <p:spPr bwMode="auto">
            <a:xfrm flipV="1">
              <a:off x="1571" y="1544"/>
              <a:ext cx="0" cy="5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88" name="Freeform 120"/>
            <p:cNvSpPr>
              <a:spLocks/>
            </p:cNvSpPr>
            <p:nvPr/>
          </p:nvSpPr>
          <p:spPr bwMode="auto">
            <a:xfrm>
              <a:off x="1498" y="2122"/>
              <a:ext cx="80" cy="180"/>
            </a:xfrm>
            <a:custGeom>
              <a:avLst/>
              <a:gdLst>
                <a:gd name="T0" fmla="*/ 10 w 178"/>
                <a:gd name="T1" fmla="*/ 0 h 400"/>
                <a:gd name="T2" fmla="*/ 0 w 178"/>
                <a:gd name="T3" fmla="*/ 36 h 400"/>
                <a:gd name="T4" fmla="*/ 6 w 178"/>
                <a:gd name="T5" fmla="*/ 36 h 400"/>
                <a:gd name="T6" fmla="*/ 7 w 178"/>
                <a:gd name="T7" fmla="*/ 36 h 400"/>
                <a:gd name="T8" fmla="*/ 7 w 178"/>
                <a:gd name="T9" fmla="*/ 36 h 400"/>
                <a:gd name="T10" fmla="*/ 7 w 178"/>
                <a:gd name="T11" fmla="*/ 36 h 400"/>
                <a:gd name="T12" fmla="*/ 8 w 178"/>
                <a:gd name="T13" fmla="*/ 36 h 400"/>
                <a:gd name="T14" fmla="*/ 8 w 178"/>
                <a:gd name="T15" fmla="*/ 36 h 400"/>
                <a:gd name="T16" fmla="*/ 9 w 178"/>
                <a:gd name="T17" fmla="*/ 36 h 400"/>
                <a:gd name="T18" fmla="*/ 9 w 178"/>
                <a:gd name="T19" fmla="*/ 36 h 400"/>
                <a:gd name="T20" fmla="*/ 9 w 178"/>
                <a:gd name="T21" fmla="*/ 36 h 400"/>
                <a:gd name="T22" fmla="*/ 9 w 178"/>
                <a:gd name="T23" fmla="*/ 35 h 400"/>
                <a:gd name="T24" fmla="*/ 10 w 178"/>
                <a:gd name="T25" fmla="*/ 35 h 400"/>
                <a:gd name="T26" fmla="*/ 10 w 178"/>
                <a:gd name="T27" fmla="*/ 35 h 400"/>
                <a:gd name="T28" fmla="*/ 10 w 178"/>
                <a:gd name="T29" fmla="*/ 34 h 400"/>
                <a:gd name="T30" fmla="*/ 11 w 178"/>
                <a:gd name="T31" fmla="*/ 34 h 400"/>
                <a:gd name="T32" fmla="*/ 11 w 178"/>
                <a:gd name="T33" fmla="*/ 33 h 400"/>
                <a:gd name="T34" fmla="*/ 12 w 178"/>
                <a:gd name="T35" fmla="*/ 33 h 400"/>
                <a:gd name="T36" fmla="*/ 12 w 178"/>
                <a:gd name="T37" fmla="*/ 33 h 400"/>
                <a:gd name="T38" fmla="*/ 12 w 178"/>
                <a:gd name="T39" fmla="*/ 32 h 400"/>
                <a:gd name="T40" fmla="*/ 12 w 178"/>
                <a:gd name="T41" fmla="*/ 32 h 400"/>
                <a:gd name="T42" fmla="*/ 13 w 178"/>
                <a:gd name="T43" fmla="*/ 32 h 400"/>
                <a:gd name="T44" fmla="*/ 13 w 178"/>
                <a:gd name="T45" fmla="*/ 31 h 400"/>
                <a:gd name="T46" fmla="*/ 13 w 178"/>
                <a:gd name="T47" fmla="*/ 31 h 400"/>
                <a:gd name="T48" fmla="*/ 13 w 178"/>
                <a:gd name="T49" fmla="*/ 30 h 400"/>
                <a:gd name="T50" fmla="*/ 13 w 178"/>
                <a:gd name="T51" fmla="*/ 29 h 400"/>
                <a:gd name="T52" fmla="*/ 16 w 178"/>
                <a:gd name="T53" fmla="*/ 19 h 400"/>
                <a:gd name="T54" fmla="*/ 16 w 178"/>
                <a:gd name="T55" fmla="*/ 19 h 400"/>
                <a:gd name="T56" fmla="*/ 16 w 178"/>
                <a:gd name="T57" fmla="*/ 18 h 400"/>
                <a:gd name="T58" fmla="*/ 16 w 178"/>
                <a:gd name="T59" fmla="*/ 18 h 400"/>
                <a:gd name="T60" fmla="*/ 16 w 178"/>
                <a:gd name="T61" fmla="*/ 18 h 400"/>
                <a:gd name="T62" fmla="*/ 16 w 178"/>
                <a:gd name="T63" fmla="*/ 17 h 400"/>
                <a:gd name="T64" fmla="*/ 16 w 178"/>
                <a:gd name="T65" fmla="*/ 16 h 400"/>
                <a:gd name="T66" fmla="*/ 16 w 178"/>
                <a:gd name="T67" fmla="*/ 16 h 400"/>
                <a:gd name="T68" fmla="*/ 16 w 178"/>
                <a:gd name="T69" fmla="*/ 16 h 400"/>
                <a:gd name="T70" fmla="*/ 16 w 178"/>
                <a:gd name="T71" fmla="*/ 15 h 400"/>
                <a:gd name="T72" fmla="*/ 16 w 178"/>
                <a:gd name="T73" fmla="*/ 15 h 400"/>
                <a:gd name="T74" fmla="*/ 16 w 178"/>
                <a:gd name="T75" fmla="*/ 14 h 400"/>
                <a:gd name="T76" fmla="*/ 16 w 178"/>
                <a:gd name="T77" fmla="*/ 14 h 400"/>
                <a:gd name="T78" fmla="*/ 16 w 178"/>
                <a:gd name="T79" fmla="*/ 14 h 400"/>
                <a:gd name="T80" fmla="*/ 15 w 178"/>
                <a:gd name="T81" fmla="*/ 14 h 400"/>
                <a:gd name="T82" fmla="*/ 15 w 178"/>
                <a:gd name="T83" fmla="*/ 13 h 400"/>
                <a:gd name="T84" fmla="*/ 15 w 178"/>
                <a:gd name="T85" fmla="*/ 13 h 400"/>
                <a:gd name="T86" fmla="*/ 14 w 178"/>
                <a:gd name="T87" fmla="*/ 13 h 400"/>
                <a:gd name="T88" fmla="*/ 14 w 178"/>
                <a:gd name="T89" fmla="*/ 13 h 400"/>
                <a:gd name="T90" fmla="*/ 14 w 178"/>
                <a:gd name="T91" fmla="*/ 12 h 400"/>
                <a:gd name="T92" fmla="*/ 14 w 178"/>
                <a:gd name="T93" fmla="*/ 12 h 400"/>
                <a:gd name="T94" fmla="*/ 13 w 178"/>
                <a:gd name="T95" fmla="*/ 12 h 400"/>
                <a:gd name="T96" fmla="*/ 13 w 178"/>
                <a:gd name="T97" fmla="*/ 12 h 400"/>
                <a:gd name="T98" fmla="*/ 13 w 178"/>
                <a:gd name="T99" fmla="*/ 12 h 400"/>
                <a:gd name="T100" fmla="*/ 6 w 178"/>
                <a:gd name="T101" fmla="*/ 12 h 4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8" h="400">
                  <a:moveTo>
                    <a:pt x="107" y="0"/>
                  </a:moveTo>
                  <a:lnTo>
                    <a:pt x="0" y="400"/>
                  </a:lnTo>
                  <a:lnTo>
                    <a:pt x="70" y="400"/>
                  </a:lnTo>
                  <a:lnTo>
                    <a:pt x="73" y="400"/>
                  </a:lnTo>
                  <a:lnTo>
                    <a:pt x="77" y="399"/>
                  </a:lnTo>
                  <a:lnTo>
                    <a:pt x="80" y="399"/>
                  </a:lnTo>
                  <a:lnTo>
                    <a:pt x="85" y="397"/>
                  </a:lnTo>
                  <a:lnTo>
                    <a:pt x="89" y="396"/>
                  </a:lnTo>
                  <a:lnTo>
                    <a:pt x="93" y="394"/>
                  </a:lnTo>
                  <a:lnTo>
                    <a:pt x="96" y="392"/>
                  </a:lnTo>
                  <a:lnTo>
                    <a:pt x="101" y="389"/>
                  </a:lnTo>
                  <a:lnTo>
                    <a:pt x="105" y="387"/>
                  </a:lnTo>
                  <a:lnTo>
                    <a:pt x="108" y="383"/>
                  </a:lnTo>
                  <a:lnTo>
                    <a:pt x="112" y="379"/>
                  </a:lnTo>
                  <a:lnTo>
                    <a:pt x="116" y="376"/>
                  </a:lnTo>
                  <a:lnTo>
                    <a:pt x="120" y="372"/>
                  </a:lnTo>
                  <a:lnTo>
                    <a:pt x="123" y="367"/>
                  </a:lnTo>
                  <a:lnTo>
                    <a:pt x="126" y="363"/>
                  </a:lnTo>
                  <a:lnTo>
                    <a:pt x="129" y="359"/>
                  </a:lnTo>
                  <a:lnTo>
                    <a:pt x="132" y="354"/>
                  </a:lnTo>
                  <a:lnTo>
                    <a:pt x="135" y="349"/>
                  </a:lnTo>
                  <a:lnTo>
                    <a:pt x="137" y="344"/>
                  </a:lnTo>
                  <a:lnTo>
                    <a:pt x="139" y="339"/>
                  </a:lnTo>
                  <a:lnTo>
                    <a:pt x="141" y="333"/>
                  </a:lnTo>
                  <a:lnTo>
                    <a:pt x="143" y="328"/>
                  </a:lnTo>
                  <a:lnTo>
                    <a:pt x="144" y="323"/>
                  </a:lnTo>
                  <a:lnTo>
                    <a:pt x="174" y="212"/>
                  </a:lnTo>
                  <a:lnTo>
                    <a:pt x="175" y="207"/>
                  </a:lnTo>
                  <a:lnTo>
                    <a:pt x="176" y="201"/>
                  </a:lnTo>
                  <a:lnTo>
                    <a:pt x="177" y="196"/>
                  </a:lnTo>
                  <a:lnTo>
                    <a:pt x="178" y="191"/>
                  </a:lnTo>
                  <a:lnTo>
                    <a:pt x="178" y="185"/>
                  </a:lnTo>
                  <a:lnTo>
                    <a:pt x="178" y="181"/>
                  </a:lnTo>
                  <a:lnTo>
                    <a:pt x="178" y="176"/>
                  </a:lnTo>
                  <a:lnTo>
                    <a:pt x="177" y="171"/>
                  </a:lnTo>
                  <a:lnTo>
                    <a:pt x="176" y="167"/>
                  </a:lnTo>
                  <a:lnTo>
                    <a:pt x="175" y="163"/>
                  </a:lnTo>
                  <a:lnTo>
                    <a:pt x="174" y="159"/>
                  </a:lnTo>
                  <a:lnTo>
                    <a:pt x="172" y="154"/>
                  </a:lnTo>
                  <a:lnTo>
                    <a:pt x="171" y="151"/>
                  </a:lnTo>
                  <a:lnTo>
                    <a:pt x="169" y="148"/>
                  </a:lnTo>
                  <a:lnTo>
                    <a:pt x="166" y="145"/>
                  </a:lnTo>
                  <a:lnTo>
                    <a:pt x="163" y="143"/>
                  </a:lnTo>
                  <a:lnTo>
                    <a:pt x="160" y="141"/>
                  </a:lnTo>
                  <a:lnTo>
                    <a:pt x="158" y="138"/>
                  </a:lnTo>
                  <a:lnTo>
                    <a:pt x="155" y="136"/>
                  </a:lnTo>
                  <a:lnTo>
                    <a:pt x="152" y="135"/>
                  </a:lnTo>
                  <a:lnTo>
                    <a:pt x="148" y="134"/>
                  </a:lnTo>
                  <a:lnTo>
                    <a:pt x="144" y="134"/>
                  </a:lnTo>
                  <a:lnTo>
                    <a:pt x="141" y="134"/>
                  </a:lnTo>
                  <a:lnTo>
                    <a:pt x="71" y="1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89" name="Freeform 121"/>
            <p:cNvSpPr>
              <a:spLocks/>
            </p:cNvSpPr>
            <p:nvPr/>
          </p:nvSpPr>
          <p:spPr bwMode="auto">
            <a:xfrm>
              <a:off x="1507" y="297"/>
              <a:ext cx="84" cy="181"/>
            </a:xfrm>
            <a:custGeom>
              <a:avLst/>
              <a:gdLst>
                <a:gd name="T0" fmla="*/ 11 w 179"/>
                <a:gd name="T1" fmla="*/ 0 h 400"/>
                <a:gd name="T2" fmla="*/ 0 w 179"/>
                <a:gd name="T3" fmla="*/ 37 h 400"/>
                <a:gd name="T4" fmla="*/ 7 w 179"/>
                <a:gd name="T5" fmla="*/ 37 h 400"/>
                <a:gd name="T6" fmla="*/ 8 w 179"/>
                <a:gd name="T7" fmla="*/ 37 h 400"/>
                <a:gd name="T8" fmla="*/ 8 w 179"/>
                <a:gd name="T9" fmla="*/ 37 h 400"/>
                <a:gd name="T10" fmla="*/ 8 w 179"/>
                <a:gd name="T11" fmla="*/ 37 h 400"/>
                <a:gd name="T12" fmla="*/ 9 w 179"/>
                <a:gd name="T13" fmla="*/ 37 h 400"/>
                <a:gd name="T14" fmla="*/ 10 w 179"/>
                <a:gd name="T15" fmla="*/ 37 h 400"/>
                <a:gd name="T16" fmla="*/ 10 w 179"/>
                <a:gd name="T17" fmla="*/ 36 h 400"/>
                <a:gd name="T18" fmla="*/ 11 w 179"/>
                <a:gd name="T19" fmla="*/ 36 h 400"/>
                <a:gd name="T20" fmla="*/ 11 w 179"/>
                <a:gd name="T21" fmla="*/ 36 h 400"/>
                <a:gd name="T22" fmla="*/ 11 w 179"/>
                <a:gd name="T23" fmla="*/ 35 h 400"/>
                <a:gd name="T24" fmla="*/ 12 w 179"/>
                <a:gd name="T25" fmla="*/ 35 h 400"/>
                <a:gd name="T26" fmla="*/ 12 w 179"/>
                <a:gd name="T27" fmla="*/ 34 h 400"/>
                <a:gd name="T28" fmla="*/ 13 w 179"/>
                <a:gd name="T29" fmla="*/ 34 h 400"/>
                <a:gd name="T30" fmla="*/ 13 w 179"/>
                <a:gd name="T31" fmla="*/ 33 h 400"/>
                <a:gd name="T32" fmla="*/ 14 w 179"/>
                <a:gd name="T33" fmla="*/ 33 h 400"/>
                <a:gd name="T34" fmla="*/ 14 w 179"/>
                <a:gd name="T35" fmla="*/ 33 h 400"/>
                <a:gd name="T36" fmla="*/ 14 w 179"/>
                <a:gd name="T37" fmla="*/ 32 h 400"/>
                <a:gd name="T38" fmla="*/ 15 w 179"/>
                <a:gd name="T39" fmla="*/ 32 h 400"/>
                <a:gd name="T40" fmla="*/ 15 w 179"/>
                <a:gd name="T41" fmla="*/ 31 h 400"/>
                <a:gd name="T42" fmla="*/ 15 w 179"/>
                <a:gd name="T43" fmla="*/ 30 h 400"/>
                <a:gd name="T44" fmla="*/ 15 w 179"/>
                <a:gd name="T45" fmla="*/ 30 h 400"/>
                <a:gd name="T46" fmla="*/ 18 w 179"/>
                <a:gd name="T47" fmla="*/ 19 h 400"/>
                <a:gd name="T48" fmla="*/ 18 w 179"/>
                <a:gd name="T49" fmla="*/ 19 h 400"/>
                <a:gd name="T50" fmla="*/ 18 w 179"/>
                <a:gd name="T51" fmla="*/ 19 h 400"/>
                <a:gd name="T52" fmla="*/ 18 w 179"/>
                <a:gd name="T53" fmla="*/ 18 h 400"/>
                <a:gd name="T54" fmla="*/ 18 w 179"/>
                <a:gd name="T55" fmla="*/ 17 h 400"/>
                <a:gd name="T56" fmla="*/ 18 w 179"/>
                <a:gd name="T57" fmla="*/ 17 h 400"/>
                <a:gd name="T58" fmla="*/ 18 w 179"/>
                <a:gd name="T59" fmla="*/ 16 h 400"/>
                <a:gd name="T60" fmla="*/ 18 w 179"/>
                <a:gd name="T61" fmla="*/ 16 h 400"/>
                <a:gd name="T62" fmla="*/ 18 w 179"/>
                <a:gd name="T63" fmla="*/ 15 h 400"/>
                <a:gd name="T64" fmla="*/ 18 w 179"/>
                <a:gd name="T65" fmla="*/ 15 h 400"/>
                <a:gd name="T66" fmla="*/ 18 w 179"/>
                <a:gd name="T67" fmla="*/ 14 h 400"/>
                <a:gd name="T68" fmla="*/ 18 w 179"/>
                <a:gd name="T69" fmla="*/ 14 h 400"/>
                <a:gd name="T70" fmla="*/ 17 w 179"/>
                <a:gd name="T71" fmla="*/ 14 h 400"/>
                <a:gd name="T72" fmla="*/ 17 w 179"/>
                <a:gd name="T73" fmla="*/ 14 h 400"/>
                <a:gd name="T74" fmla="*/ 17 w 179"/>
                <a:gd name="T75" fmla="*/ 13 h 400"/>
                <a:gd name="T76" fmla="*/ 17 w 179"/>
                <a:gd name="T77" fmla="*/ 13 h 400"/>
                <a:gd name="T78" fmla="*/ 16 w 179"/>
                <a:gd name="T79" fmla="*/ 13 h 400"/>
                <a:gd name="T80" fmla="*/ 16 w 179"/>
                <a:gd name="T81" fmla="*/ 13 h 400"/>
                <a:gd name="T82" fmla="*/ 15 w 179"/>
                <a:gd name="T83" fmla="*/ 13 h 400"/>
                <a:gd name="T84" fmla="*/ 15 w 179"/>
                <a:gd name="T85" fmla="*/ 13 h 400"/>
                <a:gd name="T86" fmla="*/ 15 w 179"/>
                <a:gd name="T87" fmla="*/ 13 h 400"/>
                <a:gd name="T88" fmla="*/ 7 w 179"/>
                <a:gd name="T89" fmla="*/ 13 h 4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9" h="400">
                  <a:moveTo>
                    <a:pt x="108" y="0"/>
                  </a:moveTo>
                  <a:lnTo>
                    <a:pt x="0" y="400"/>
                  </a:lnTo>
                  <a:lnTo>
                    <a:pt x="70" y="400"/>
                  </a:lnTo>
                  <a:lnTo>
                    <a:pt x="75" y="400"/>
                  </a:lnTo>
                  <a:lnTo>
                    <a:pt x="79" y="399"/>
                  </a:lnTo>
                  <a:lnTo>
                    <a:pt x="83" y="398"/>
                  </a:lnTo>
                  <a:lnTo>
                    <a:pt x="88" y="397"/>
                  </a:lnTo>
                  <a:lnTo>
                    <a:pt x="93" y="394"/>
                  </a:lnTo>
                  <a:lnTo>
                    <a:pt x="97" y="391"/>
                  </a:lnTo>
                  <a:lnTo>
                    <a:pt x="102" y="388"/>
                  </a:lnTo>
                  <a:lnTo>
                    <a:pt x="106" y="385"/>
                  </a:lnTo>
                  <a:lnTo>
                    <a:pt x="111" y="382"/>
                  </a:lnTo>
                  <a:lnTo>
                    <a:pt x="115" y="377"/>
                  </a:lnTo>
                  <a:lnTo>
                    <a:pt x="119" y="373"/>
                  </a:lnTo>
                  <a:lnTo>
                    <a:pt x="122" y="368"/>
                  </a:lnTo>
                  <a:lnTo>
                    <a:pt x="127" y="362"/>
                  </a:lnTo>
                  <a:lnTo>
                    <a:pt x="130" y="357"/>
                  </a:lnTo>
                  <a:lnTo>
                    <a:pt x="133" y="352"/>
                  </a:lnTo>
                  <a:lnTo>
                    <a:pt x="136" y="346"/>
                  </a:lnTo>
                  <a:lnTo>
                    <a:pt x="139" y="340"/>
                  </a:lnTo>
                  <a:lnTo>
                    <a:pt x="142" y="335"/>
                  </a:lnTo>
                  <a:lnTo>
                    <a:pt x="144" y="328"/>
                  </a:lnTo>
                  <a:lnTo>
                    <a:pt x="146" y="322"/>
                  </a:lnTo>
                  <a:lnTo>
                    <a:pt x="176" y="211"/>
                  </a:lnTo>
                  <a:lnTo>
                    <a:pt x="177" y="205"/>
                  </a:lnTo>
                  <a:lnTo>
                    <a:pt x="178" y="198"/>
                  </a:lnTo>
                  <a:lnTo>
                    <a:pt x="179" y="193"/>
                  </a:lnTo>
                  <a:lnTo>
                    <a:pt x="179" y="187"/>
                  </a:lnTo>
                  <a:lnTo>
                    <a:pt x="179" y="181"/>
                  </a:lnTo>
                  <a:lnTo>
                    <a:pt x="179" y="176"/>
                  </a:lnTo>
                  <a:lnTo>
                    <a:pt x="178" y="171"/>
                  </a:lnTo>
                  <a:lnTo>
                    <a:pt x="177" y="165"/>
                  </a:lnTo>
                  <a:lnTo>
                    <a:pt x="176" y="160"/>
                  </a:lnTo>
                  <a:lnTo>
                    <a:pt x="174" y="156"/>
                  </a:lnTo>
                  <a:lnTo>
                    <a:pt x="172" y="152"/>
                  </a:lnTo>
                  <a:lnTo>
                    <a:pt x="169" y="148"/>
                  </a:lnTo>
                  <a:lnTo>
                    <a:pt x="167" y="145"/>
                  </a:lnTo>
                  <a:lnTo>
                    <a:pt x="164" y="142"/>
                  </a:lnTo>
                  <a:lnTo>
                    <a:pt x="161" y="139"/>
                  </a:lnTo>
                  <a:lnTo>
                    <a:pt x="158" y="137"/>
                  </a:lnTo>
                  <a:lnTo>
                    <a:pt x="153" y="136"/>
                  </a:lnTo>
                  <a:lnTo>
                    <a:pt x="150" y="135"/>
                  </a:lnTo>
                  <a:lnTo>
                    <a:pt x="146" y="134"/>
                  </a:lnTo>
                  <a:lnTo>
                    <a:pt x="142" y="134"/>
                  </a:lnTo>
                  <a:lnTo>
                    <a:pt x="71" y="1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90" name="Line 122"/>
            <p:cNvSpPr>
              <a:spLocks noChangeShapeType="1"/>
            </p:cNvSpPr>
            <p:nvPr/>
          </p:nvSpPr>
          <p:spPr bwMode="auto">
            <a:xfrm flipH="1">
              <a:off x="1612" y="297"/>
              <a:ext cx="2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91" name="Freeform 123"/>
            <p:cNvSpPr>
              <a:spLocks/>
            </p:cNvSpPr>
            <p:nvPr/>
          </p:nvSpPr>
          <p:spPr bwMode="auto">
            <a:xfrm>
              <a:off x="2356" y="297"/>
              <a:ext cx="79" cy="181"/>
            </a:xfrm>
            <a:custGeom>
              <a:avLst/>
              <a:gdLst>
                <a:gd name="T0" fmla="*/ 9 w 179"/>
                <a:gd name="T1" fmla="*/ 0 h 400"/>
                <a:gd name="T2" fmla="*/ 0 w 179"/>
                <a:gd name="T3" fmla="*/ 37 h 400"/>
                <a:gd name="T4" fmla="*/ 6 w 179"/>
                <a:gd name="T5" fmla="*/ 37 h 400"/>
                <a:gd name="T6" fmla="*/ 7 w 179"/>
                <a:gd name="T7" fmla="*/ 37 h 400"/>
                <a:gd name="T8" fmla="*/ 7 w 179"/>
                <a:gd name="T9" fmla="*/ 37 h 400"/>
                <a:gd name="T10" fmla="*/ 7 w 179"/>
                <a:gd name="T11" fmla="*/ 37 h 400"/>
                <a:gd name="T12" fmla="*/ 8 w 179"/>
                <a:gd name="T13" fmla="*/ 37 h 400"/>
                <a:gd name="T14" fmla="*/ 8 w 179"/>
                <a:gd name="T15" fmla="*/ 37 h 400"/>
                <a:gd name="T16" fmla="*/ 8 w 179"/>
                <a:gd name="T17" fmla="*/ 36 h 400"/>
                <a:gd name="T18" fmla="*/ 9 w 179"/>
                <a:gd name="T19" fmla="*/ 36 h 400"/>
                <a:gd name="T20" fmla="*/ 9 w 179"/>
                <a:gd name="T21" fmla="*/ 36 h 400"/>
                <a:gd name="T22" fmla="*/ 10 w 179"/>
                <a:gd name="T23" fmla="*/ 35 h 400"/>
                <a:gd name="T24" fmla="*/ 10 w 179"/>
                <a:gd name="T25" fmla="*/ 35 h 400"/>
                <a:gd name="T26" fmla="*/ 10 w 179"/>
                <a:gd name="T27" fmla="*/ 34 h 400"/>
                <a:gd name="T28" fmla="*/ 11 w 179"/>
                <a:gd name="T29" fmla="*/ 34 h 400"/>
                <a:gd name="T30" fmla="*/ 11 w 179"/>
                <a:gd name="T31" fmla="*/ 33 h 400"/>
                <a:gd name="T32" fmla="*/ 11 w 179"/>
                <a:gd name="T33" fmla="*/ 33 h 400"/>
                <a:gd name="T34" fmla="*/ 11 w 179"/>
                <a:gd name="T35" fmla="*/ 33 h 400"/>
                <a:gd name="T36" fmla="*/ 11 w 179"/>
                <a:gd name="T37" fmla="*/ 32 h 400"/>
                <a:gd name="T38" fmla="*/ 12 w 179"/>
                <a:gd name="T39" fmla="*/ 32 h 400"/>
                <a:gd name="T40" fmla="*/ 12 w 179"/>
                <a:gd name="T41" fmla="*/ 31 h 400"/>
                <a:gd name="T42" fmla="*/ 12 w 179"/>
                <a:gd name="T43" fmla="*/ 30 h 400"/>
                <a:gd name="T44" fmla="*/ 12 w 179"/>
                <a:gd name="T45" fmla="*/ 30 h 400"/>
                <a:gd name="T46" fmla="*/ 15 w 179"/>
                <a:gd name="T47" fmla="*/ 19 h 400"/>
                <a:gd name="T48" fmla="*/ 15 w 179"/>
                <a:gd name="T49" fmla="*/ 19 h 400"/>
                <a:gd name="T50" fmla="*/ 15 w 179"/>
                <a:gd name="T51" fmla="*/ 19 h 400"/>
                <a:gd name="T52" fmla="*/ 15 w 179"/>
                <a:gd name="T53" fmla="*/ 18 h 400"/>
                <a:gd name="T54" fmla="*/ 15 w 179"/>
                <a:gd name="T55" fmla="*/ 17 h 400"/>
                <a:gd name="T56" fmla="*/ 15 w 179"/>
                <a:gd name="T57" fmla="*/ 17 h 400"/>
                <a:gd name="T58" fmla="*/ 15 w 179"/>
                <a:gd name="T59" fmla="*/ 16 h 400"/>
                <a:gd name="T60" fmla="*/ 15 w 179"/>
                <a:gd name="T61" fmla="*/ 16 h 400"/>
                <a:gd name="T62" fmla="*/ 15 w 179"/>
                <a:gd name="T63" fmla="*/ 15 h 400"/>
                <a:gd name="T64" fmla="*/ 15 w 179"/>
                <a:gd name="T65" fmla="*/ 15 h 400"/>
                <a:gd name="T66" fmla="*/ 15 w 179"/>
                <a:gd name="T67" fmla="*/ 14 h 400"/>
                <a:gd name="T68" fmla="*/ 15 w 179"/>
                <a:gd name="T69" fmla="*/ 14 h 400"/>
                <a:gd name="T70" fmla="*/ 15 w 179"/>
                <a:gd name="T71" fmla="*/ 14 h 400"/>
                <a:gd name="T72" fmla="*/ 15 w 179"/>
                <a:gd name="T73" fmla="*/ 14 h 400"/>
                <a:gd name="T74" fmla="*/ 14 w 179"/>
                <a:gd name="T75" fmla="*/ 13 h 400"/>
                <a:gd name="T76" fmla="*/ 14 w 179"/>
                <a:gd name="T77" fmla="*/ 13 h 400"/>
                <a:gd name="T78" fmla="*/ 13 w 179"/>
                <a:gd name="T79" fmla="*/ 13 h 400"/>
                <a:gd name="T80" fmla="*/ 13 w 179"/>
                <a:gd name="T81" fmla="*/ 13 h 400"/>
                <a:gd name="T82" fmla="*/ 13 w 179"/>
                <a:gd name="T83" fmla="*/ 13 h 400"/>
                <a:gd name="T84" fmla="*/ 12 w 179"/>
                <a:gd name="T85" fmla="*/ 13 h 400"/>
                <a:gd name="T86" fmla="*/ 12 w 179"/>
                <a:gd name="T87" fmla="*/ 13 h 400"/>
                <a:gd name="T88" fmla="*/ 6 w 179"/>
                <a:gd name="T89" fmla="*/ 13 h 4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9" h="400">
                  <a:moveTo>
                    <a:pt x="107" y="0"/>
                  </a:moveTo>
                  <a:lnTo>
                    <a:pt x="0" y="400"/>
                  </a:lnTo>
                  <a:lnTo>
                    <a:pt x="70" y="400"/>
                  </a:lnTo>
                  <a:lnTo>
                    <a:pt x="74" y="400"/>
                  </a:lnTo>
                  <a:lnTo>
                    <a:pt x="79" y="399"/>
                  </a:lnTo>
                  <a:lnTo>
                    <a:pt x="84" y="398"/>
                  </a:lnTo>
                  <a:lnTo>
                    <a:pt x="88" y="397"/>
                  </a:lnTo>
                  <a:lnTo>
                    <a:pt x="92" y="394"/>
                  </a:lnTo>
                  <a:lnTo>
                    <a:pt x="97" y="391"/>
                  </a:lnTo>
                  <a:lnTo>
                    <a:pt x="102" y="389"/>
                  </a:lnTo>
                  <a:lnTo>
                    <a:pt x="106" y="385"/>
                  </a:lnTo>
                  <a:lnTo>
                    <a:pt x="111" y="382"/>
                  </a:lnTo>
                  <a:lnTo>
                    <a:pt x="115" y="377"/>
                  </a:lnTo>
                  <a:lnTo>
                    <a:pt x="119" y="373"/>
                  </a:lnTo>
                  <a:lnTo>
                    <a:pt x="122" y="368"/>
                  </a:lnTo>
                  <a:lnTo>
                    <a:pt x="127" y="362"/>
                  </a:lnTo>
                  <a:lnTo>
                    <a:pt x="130" y="357"/>
                  </a:lnTo>
                  <a:lnTo>
                    <a:pt x="133" y="352"/>
                  </a:lnTo>
                  <a:lnTo>
                    <a:pt x="136" y="346"/>
                  </a:lnTo>
                  <a:lnTo>
                    <a:pt x="139" y="340"/>
                  </a:lnTo>
                  <a:lnTo>
                    <a:pt x="141" y="335"/>
                  </a:lnTo>
                  <a:lnTo>
                    <a:pt x="144" y="328"/>
                  </a:lnTo>
                  <a:lnTo>
                    <a:pt x="146" y="322"/>
                  </a:lnTo>
                  <a:lnTo>
                    <a:pt x="175" y="211"/>
                  </a:lnTo>
                  <a:lnTo>
                    <a:pt x="177" y="205"/>
                  </a:lnTo>
                  <a:lnTo>
                    <a:pt x="178" y="200"/>
                  </a:lnTo>
                  <a:lnTo>
                    <a:pt x="179" y="193"/>
                  </a:lnTo>
                  <a:lnTo>
                    <a:pt x="179" y="187"/>
                  </a:lnTo>
                  <a:lnTo>
                    <a:pt x="179" y="181"/>
                  </a:lnTo>
                  <a:lnTo>
                    <a:pt x="179" y="176"/>
                  </a:lnTo>
                  <a:lnTo>
                    <a:pt x="178" y="171"/>
                  </a:lnTo>
                  <a:lnTo>
                    <a:pt x="177" y="165"/>
                  </a:lnTo>
                  <a:lnTo>
                    <a:pt x="175" y="160"/>
                  </a:lnTo>
                  <a:lnTo>
                    <a:pt x="174" y="156"/>
                  </a:lnTo>
                  <a:lnTo>
                    <a:pt x="172" y="152"/>
                  </a:lnTo>
                  <a:lnTo>
                    <a:pt x="169" y="148"/>
                  </a:lnTo>
                  <a:lnTo>
                    <a:pt x="167" y="145"/>
                  </a:lnTo>
                  <a:lnTo>
                    <a:pt x="164" y="142"/>
                  </a:lnTo>
                  <a:lnTo>
                    <a:pt x="161" y="139"/>
                  </a:lnTo>
                  <a:lnTo>
                    <a:pt x="157" y="137"/>
                  </a:lnTo>
                  <a:lnTo>
                    <a:pt x="154" y="136"/>
                  </a:lnTo>
                  <a:lnTo>
                    <a:pt x="150" y="135"/>
                  </a:lnTo>
                  <a:lnTo>
                    <a:pt x="146" y="134"/>
                  </a:lnTo>
                  <a:lnTo>
                    <a:pt x="141" y="134"/>
                  </a:lnTo>
                  <a:lnTo>
                    <a:pt x="71" y="1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92" name="Line 124"/>
            <p:cNvSpPr>
              <a:spLocks noChangeShapeType="1"/>
            </p:cNvSpPr>
            <p:nvPr/>
          </p:nvSpPr>
          <p:spPr bwMode="auto">
            <a:xfrm flipH="1">
              <a:off x="2463" y="300"/>
              <a:ext cx="16"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93" name="Line 125"/>
            <p:cNvSpPr>
              <a:spLocks noChangeShapeType="1"/>
            </p:cNvSpPr>
            <p:nvPr/>
          </p:nvSpPr>
          <p:spPr bwMode="auto">
            <a:xfrm flipH="1">
              <a:off x="2499" y="300"/>
              <a:ext cx="15"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94" name="Line 126"/>
            <p:cNvSpPr>
              <a:spLocks noChangeShapeType="1"/>
            </p:cNvSpPr>
            <p:nvPr/>
          </p:nvSpPr>
          <p:spPr bwMode="auto">
            <a:xfrm>
              <a:off x="1571" y="2072"/>
              <a:ext cx="70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95" name="Line 127"/>
            <p:cNvSpPr>
              <a:spLocks noChangeShapeType="1"/>
            </p:cNvSpPr>
            <p:nvPr/>
          </p:nvSpPr>
          <p:spPr bwMode="auto">
            <a:xfrm>
              <a:off x="1749" y="1160"/>
              <a:ext cx="5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96" name="Line 128"/>
            <p:cNvSpPr>
              <a:spLocks noChangeShapeType="1"/>
            </p:cNvSpPr>
            <p:nvPr/>
          </p:nvSpPr>
          <p:spPr bwMode="auto">
            <a:xfrm flipH="1">
              <a:off x="482" y="547"/>
              <a:ext cx="1089" cy="6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97" name="Line 129"/>
            <p:cNvSpPr>
              <a:spLocks noChangeShapeType="1"/>
            </p:cNvSpPr>
            <p:nvPr/>
          </p:nvSpPr>
          <p:spPr bwMode="auto">
            <a:xfrm flipH="1">
              <a:off x="482" y="2072"/>
              <a:ext cx="1089"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98" name="Line 130"/>
            <p:cNvSpPr>
              <a:spLocks noChangeShapeType="1"/>
            </p:cNvSpPr>
            <p:nvPr/>
          </p:nvSpPr>
          <p:spPr bwMode="auto">
            <a:xfrm>
              <a:off x="2277" y="547"/>
              <a:ext cx="0" cy="6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99" name="Line 131"/>
            <p:cNvSpPr>
              <a:spLocks noChangeShapeType="1"/>
            </p:cNvSpPr>
            <p:nvPr/>
          </p:nvSpPr>
          <p:spPr bwMode="auto">
            <a:xfrm flipV="1">
              <a:off x="2277" y="547"/>
              <a:ext cx="0" cy="6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700" name="Line 132"/>
            <p:cNvSpPr>
              <a:spLocks noChangeShapeType="1"/>
            </p:cNvSpPr>
            <p:nvPr/>
          </p:nvSpPr>
          <p:spPr bwMode="auto">
            <a:xfrm>
              <a:off x="2277" y="1160"/>
              <a:ext cx="0" cy="9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78661" name="Group 133"/>
          <p:cNvGrpSpPr>
            <a:grpSpLocks/>
          </p:cNvGrpSpPr>
          <p:nvPr/>
        </p:nvGrpSpPr>
        <p:grpSpPr bwMode="auto">
          <a:xfrm>
            <a:off x="4891088" y="1906588"/>
            <a:ext cx="976312" cy="309562"/>
            <a:chOff x="3082" y="792"/>
            <a:chExt cx="615" cy="195"/>
          </a:xfrm>
        </p:grpSpPr>
        <p:sp>
          <p:nvSpPr>
            <p:cNvPr id="24662" name="Line 134"/>
            <p:cNvSpPr>
              <a:spLocks noChangeShapeType="1"/>
            </p:cNvSpPr>
            <p:nvPr/>
          </p:nvSpPr>
          <p:spPr bwMode="auto">
            <a:xfrm>
              <a:off x="3082" y="987"/>
              <a:ext cx="6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63" name="Freeform 135"/>
            <p:cNvSpPr>
              <a:spLocks/>
            </p:cNvSpPr>
            <p:nvPr/>
          </p:nvSpPr>
          <p:spPr bwMode="auto">
            <a:xfrm>
              <a:off x="3557" y="946"/>
              <a:ext cx="6" cy="8"/>
            </a:xfrm>
            <a:custGeom>
              <a:avLst/>
              <a:gdLst>
                <a:gd name="T0" fmla="*/ 1 w 14"/>
                <a:gd name="T1" fmla="*/ 0 h 17"/>
                <a:gd name="T2" fmla="*/ 1 w 14"/>
                <a:gd name="T3" fmla="*/ 0 h 17"/>
                <a:gd name="T4" fmla="*/ 0 w 14"/>
                <a:gd name="T5" fmla="*/ 2 h 17"/>
                <a:gd name="T6" fmla="*/ 1 w 14"/>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7">
                  <a:moveTo>
                    <a:pt x="14" y="0"/>
                  </a:moveTo>
                  <a:lnTo>
                    <a:pt x="11" y="1"/>
                  </a:lnTo>
                  <a:lnTo>
                    <a:pt x="0" y="17"/>
                  </a:lnTo>
                  <a:lnTo>
                    <a:pt x="14" y="0"/>
                  </a:lnTo>
                  <a:close/>
                </a:path>
              </a:pathLst>
            </a:custGeom>
            <a:solidFill>
              <a:srgbClr val="000000"/>
            </a:solidFill>
            <a:ln w="19050" cmpd="sng">
              <a:solidFill>
                <a:srgbClr val="000000"/>
              </a:solidFill>
              <a:round/>
              <a:headEnd/>
              <a:tailEnd/>
            </a:ln>
          </p:spPr>
          <p:txBody>
            <a:bodyPr/>
            <a:lstStyle/>
            <a:p>
              <a:endParaRPr lang="zh-CN" altLang="en-US"/>
            </a:p>
          </p:txBody>
        </p:sp>
        <p:sp>
          <p:nvSpPr>
            <p:cNvPr id="24664" name="Freeform 136"/>
            <p:cNvSpPr>
              <a:spLocks/>
            </p:cNvSpPr>
            <p:nvPr/>
          </p:nvSpPr>
          <p:spPr bwMode="auto">
            <a:xfrm>
              <a:off x="3515" y="932"/>
              <a:ext cx="25" cy="22"/>
            </a:xfrm>
            <a:custGeom>
              <a:avLst/>
              <a:gdLst>
                <a:gd name="T0" fmla="*/ 4 w 63"/>
                <a:gd name="T1" fmla="*/ 0 h 59"/>
                <a:gd name="T2" fmla="*/ 2 w 63"/>
                <a:gd name="T3" fmla="*/ 2 h 59"/>
                <a:gd name="T4" fmla="*/ 0 w 63"/>
                <a:gd name="T5" fmla="*/ 3 h 59"/>
                <a:gd name="T6" fmla="*/ 2 w 63"/>
                <a:gd name="T7" fmla="*/ 3 h 59"/>
                <a:gd name="T8" fmla="*/ 4 w 63"/>
                <a:gd name="T9" fmla="*/ 1 h 59"/>
                <a:gd name="T10" fmla="*/ 4 w 63"/>
                <a:gd name="T11" fmla="*/ 0 h 5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 h="59">
                  <a:moveTo>
                    <a:pt x="63" y="0"/>
                  </a:moveTo>
                  <a:lnTo>
                    <a:pt x="27" y="38"/>
                  </a:lnTo>
                  <a:lnTo>
                    <a:pt x="0" y="47"/>
                  </a:lnTo>
                  <a:lnTo>
                    <a:pt x="24" y="59"/>
                  </a:lnTo>
                  <a:lnTo>
                    <a:pt x="58" y="26"/>
                  </a:lnTo>
                  <a:lnTo>
                    <a:pt x="63" y="0"/>
                  </a:lnTo>
                  <a:close/>
                </a:path>
              </a:pathLst>
            </a:custGeom>
            <a:solidFill>
              <a:srgbClr val="000000"/>
            </a:solidFill>
            <a:ln w="19050" cmpd="sng">
              <a:solidFill>
                <a:srgbClr val="000000"/>
              </a:solidFill>
              <a:round/>
              <a:headEnd/>
              <a:tailEnd/>
            </a:ln>
          </p:spPr>
          <p:txBody>
            <a:bodyPr/>
            <a:lstStyle/>
            <a:p>
              <a:endParaRPr lang="zh-CN" altLang="en-US"/>
            </a:p>
          </p:txBody>
        </p:sp>
        <p:sp>
          <p:nvSpPr>
            <p:cNvPr id="24665" name="Freeform 137"/>
            <p:cNvSpPr>
              <a:spLocks/>
            </p:cNvSpPr>
            <p:nvPr/>
          </p:nvSpPr>
          <p:spPr bwMode="auto">
            <a:xfrm>
              <a:off x="3538" y="848"/>
              <a:ext cx="33" cy="109"/>
            </a:xfrm>
            <a:custGeom>
              <a:avLst/>
              <a:gdLst>
                <a:gd name="T0" fmla="*/ 3 w 82"/>
                <a:gd name="T1" fmla="*/ 0 h 271"/>
                <a:gd name="T2" fmla="*/ 1 w 82"/>
                <a:gd name="T3" fmla="*/ 1 h 271"/>
                <a:gd name="T4" fmla="*/ 1 w 82"/>
                <a:gd name="T5" fmla="*/ 1 h 271"/>
                <a:gd name="T6" fmla="*/ 3 w 82"/>
                <a:gd name="T7" fmla="*/ 2 h 271"/>
                <a:gd name="T8" fmla="*/ 3 w 82"/>
                <a:gd name="T9" fmla="*/ 2 h 271"/>
                <a:gd name="T10" fmla="*/ 3 w 82"/>
                <a:gd name="T11" fmla="*/ 5 h 271"/>
                <a:gd name="T12" fmla="*/ 1 w 82"/>
                <a:gd name="T13" fmla="*/ 13 h 271"/>
                <a:gd name="T14" fmla="*/ 0 w 82"/>
                <a:gd name="T15" fmla="*/ 14 h 271"/>
                <a:gd name="T16" fmla="*/ 0 w 82"/>
                <a:gd name="T17" fmla="*/ 15 h 271"/>
                <a:gd name="T18" fmla="*/ 0 w 82"/>
                <a:gd name="T19" fmla="*/ 17 h 271"/>
                <a:gd name="T20" fmla="*/ 2 w 82"/>
                <a:gd name="T21" fmla="*/ 18 h 271"/>
                <a:gd name="T22" fmla="*/ 3 w 82"/>
                <a:gd name="T23" fmla="*/ 17 h 271"/>
                <a:gd name="T24" fmla="*/ 4 w 82"/>
                <a:gd name="T25" fmla="*/ 16 h 271"/>
                <a:gd name="T26" fmla="*/ 2 w 82"/>
                <a:gd name="T27" fmla="*/ 16 h 271"/>
                <a:gd name="T28" fmla="*/ 2 w 82"/>
                <a:gd name="T29" fmla="*/ 13 h 271"/>
                <a:gd name="T30" fmla="*/ 5 w 82"/>
                <a:gd name="T31" fmla="*/ 5 h 271"/>
                <a:gd name="T32" fmla="*/ 5 w 82"/>
                <a:gd name="T33" fmla="*/ 3 h 271"/>
                <a:gd name="T34" fmla="*/ 4 w 82"/>
                <a:gd name="T35" fmla="*/ 2 h 271"/>
                <a:gd name="T36" fmla="*/ 4 w 82"/>
                <a:gd name="T37" fmla="*/ 2 h 271"/>
                <a:gd name="T38" fmla="*/ 3 w 82"/>
                <a:gd name="T39" fmla="*/ 0 h 27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2" h="271">
                  <a:moveTo>
                    <a:pt x="41" y="0"/>
                  </a:moveTo>
                  <a:lnTo>
                    <a:pt x="15" y="9"/>
                  </a:lnTo>
                  <a:lnTo>
                    <a:pt x="21" y="10"/>
                  </a:lnTo>
                  <a:lnTo>
                    <a:pt x="45" y="31"/>
                  </a:lnTo>
                  <a:lnTo>
                    <a:pt x="46" y="34"/>
                  </a:lnTo>
                  <a:lnTo>
                    <a:pt x="45" y="78"/>
                  </a:lnTo>
                  <a:lnTo>
                    <a:pt x="12" y="201"/>
                  </a:lnTo>
                  <a:lnTo>
                    <a:pt x="7" y="209"/>
                  </a:lnTo>
                  <a:lnTo>
                    <a:pt x="2" y="235"/>
                  </a:lnTo>
                  <a:lnTo>
                    <a:pt x="0" y="268"/>
                  </a:lnTo>
                  <a:lnTo>
                    <a:pt x="28" y="271"/>
                  </a:lnTo>
                  <a:lnTo>
                    <a:pt x="46" y="265"/>
                  </a:lnTo>
                  <a:lnTo>
                    <a:pt x="57" y="249"/>
                  </a:lnTo>
                  <a:lnTo>
                    <a:pt x="33" y="246"/>
                  </a:lnTo>
                  <a:lnTo>
                    <a:pt x="36" y="203"/>
                  </a:lnTo>
                  <a:lnTo>
                    <a:pt x="72" y="75"/>
                  </a:lnTo>
                  <a:lnTo>
                    <a:pt x="82" y="43"/>
                  </a:lnTo>
                  <a:lnTo>
                    <a:pt x="64" y="41"/>
                  </a:lnTo>
                  <a:lnTo>
                    <a:pt x="59" y="26"/>
                  </a:lnTo>
                  <a:lnTo>
                    <a:pt x="41" y="0"/>
                  </a:lnTo>
                  <a:close/>
                </a:path>
              </a:pathLst>
            </a:custGeom>
            <a:solidFill>
              <a:srgbClr val="000000"/>
            </a:solidFill>
            <a:ln w="19050" cmpd="sng">
              <a:solidFill>
                <a:srgbClr val="000000"/>
              </a:solidFill>
              <a:round/>
              <a:headEnd/>
              <a:tailEnd/>
            </a:ln>
          </p:spPr>
          <p:txBody>
            <a:bodyPr/>
            <a:lstStyle/>
            <a:p>
              <a:endParaRPr lang="zh-CN" altLang="en-US"/>
            </a:p>
          </p:txBody>
        </p:sp>
        <p:sp>
          <p:nvSpPr>
            <p:cNvPr id="24666" name="Freeform 138"/>
            <p:cNvSpPr>
              <a:spLocks/>
            </p:cNvSpPr>
            <p:nvPr/>
          </p:nvSpPr>
          <p:spPr bwMode="auto">
            <a:xfrm>
              <a:off x="3496" y="848"/>
              <a:ext cx="58" cy="109"/>
            </a:xfrm>
            <a:custGeom>
              <a:avLst/>
              <a:gdLst>
                <a:gd name="T0" fmla="*/ 8 w 152"/>
                <a:gd name="T1" fmla="*/ 0 h 274"/>
                <a:gd name="T2" fmla="*/ 6 w 152"/>
                <a:gd name="T3" fmla="*/ 0 h 274"/>
                <a:gd name="T4" fmla="*/ 5 w 152"/>
                <a:gd name="T5" fmla="*/ 1 h 274"/>
                <a:gd name="T6" fmla="*/ 3 w 152"/>
                <a:gd name="T7" fmla="*/ 3 h 274"/>
                <a:gd name="T8" fmla="*/ 3 w 152"/>
                <a:gd name="T9" fmla="*/ 3 h 274"/>
                <a:gd name="T10" fmla="*/ 2 w 152"/>
                <a:gd name="T11" fmla="*/ 6 h 274"/>
                <a:gd name="T12" fmla="*/ 0 w 152"/>
                <a:gd name="T13" fmla="*/ 9 h 274"/>
                <a:gd name="T14" fmla="*/ 0 w 152"/>
                <a:gd name="T15" fmla="*/ 12 h 274"/>
                <a:gd name="T16" fmla="*/ 0 w 152"/>
                <a:gd name="T17" fmla="*/ 15 h 274"/>
                <a:gd name="T18" fmla="*/ 1 w 152"/>
                <a:gd name="T19" fmla="*/ 16 h 274"/>
                <a:gd name="T20" fmla="*/ 2 w 152"/>
                <a:gd name="T21" fmla="*/ 17 h 274"/>
                <a:gd name="T22" fmla="*/ 2 w 152"/>
                <a:gd name="T23" fmla="*/ 17 h 274"/>
                <a:gd name="T24" fmla="*/ 4 w 152"/>
                <a:gd name="T25" fmla="*/ 17 h 274"/>
                <a:gd name="T26" fmla="*/ 4 w 152"/>
                <a:gd name="T27" fmla="*/ 17 h 274"/>
                <a:gd name="T28" fmla="*/ 3 w 152"/>
                <a:gd name="T29" fmla="*/ 16 h 274"/>
                <a:gd name="T30" fmla="*/ 2 w 152"/>
                <a:gd name="T31" fmla="*/ 16 h 274"/>
                <a:gd name="T32" fmla="*/ 2 w 152"/>
                <a:gd name="T33" fmla="*/ 14 h 274"/>
                <a:gd name="T34" fmla="*/ 2 w 152"/>
                <a:gd name="T35" fmla="*/ 12 h 274"/>
                <a:gd name="T36" fmla="*/ 2 w 152"/>
                <a:gd name="T37" fmla="*/ 9 h 274"/>
                <a:gd name="T38" fmla="*/ 3 w 152"/>
                <a:gd name="T39" fmla="*/ 6 h 274"/>
                <a:gd name="T40" fmla="*/ 4 w 152"/>
                <a:gd name="T41" fmla="*/ 3 h 274"/>
                <a:gd name="T42" fmla="*/ 5 w 152"/>
                <a:gd name="T43" fmla="*/ 2 h 274"/>
                <a:gd name="T44" fmla="*/ 7 w 152"/>
                <a:gd name="T45" fmla="*/ 1 h 274"/>
                <a:gd name="T46" fmla="*/ 8 w 152"/>
                <a:gd name="T47" fmla="*/ 0 h 274"/>
                <a:gd name="T48" fmla="*/ 8 w 152"/>
                <a:gd name="T49" fmla="*/ 0 h 2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2" h="274">
                  <a:moveTo>
                    <a:pt x="143" y="0"/>
                  </a:moveTo>
                  <a:lnTo>
                    <a:pt x="109" y="3"/>
                  </a:lnTo>
                  <a:lnTo>
                    <a:pt x="89" y="12"/>
                  </a:lnTo>
                  <a:lnTo>
                    <a:pt x="54" y="46"/>
                  </a:lnTo>
                  <a:lnTo>
                    <a:pt x="49" y="52"/>
                  </a:lnTo>
                  <a:lnTo>
                    <a:pt x="26" y="92"/>
                  </a:lnTo>
                  <a:lnTo>
                    <a:pt x="9" y="143"/>
                  </a:lnTo>
                  <a:lnTo>
                    <a:pt x="0" y="196"/>
                  </a:lnTo>
                  <a:lnTo>
                    <a:pt x="6" y="233"/>
                  </a:lnTo>
                  <a:lnTo>
                    <a:pt x="11" y="249"/>
                  </a:lnTo>
                  <a:lnTo>
                    <a:pt x="31" y="272"/>
                  </a:lnTo>
                  <a:lnTo>
                    <a:pt x="36" y="274"/>
                  </a:lnTo>
                  <a:lnTo>
                    <a:pt x="70" y="274"/>
                  </a:lnTo>
                  <a:lnTo>
                    <a:pt x="79" y="271"/>
                  </a:lnTo>
                  <a:lnTo>
                    <a:pt x="55" y="259"/>
                  </a:lnTo>
                  <a:lnTo>
                    <a:pt x="42" y="254"/>
                  </a:lnTo>
                  <a:lnTo>
                    <a:pt x="26" y="225"/>
                  </a:lnTo>
                  <a:lnTo>
                    <a:pt x="26" y="194"/>
                  </a:lnTo>
                  <a:lnTo>
                    <a:pt x="38" y="141"/>
                  </a:lnTo>
                  <a:lnTo>
                    <a:pt x="54" y="94"/>
                  </a:lnTo>
                  <a:lnTo>
                    <a:pt x="77" y="52"/>
                  </a:lnTo>
                  <a:lnTo>
                    <a:pt x="94" y="32"/>
                  </a:lnTo>
                  <a:lnTo>
                    <a:pt x="126" y="12"/>
                  </a:lnTo>
                  <a:lnTo>
                    <a:pt x="152" y="3"/>
                  </a:lnTo>
                  <a:lnTo>
                    <a:pt x="143" y="0"/>
                  </a:lnTo>
                  <a:close/>
                </a:path>
              </a:pathLst>
            </a:custGeom>
            <a:solidFill>
              <a:srgbClr val="000000"/>
            </a:solidFill>
            <a:ln w="19050" cmpd="sng">
              <a:solidFill>
                <a:srgbClr val="000000"/>
              </a:solidFill>
              <a:round/>
              <a:headEnd/>
              <a:tailEnd/>
            </a:ln>
          </p:spPr>
          <p:txBody>
            <a:bodyPr/>
            <a:lstStyle/>
            <a:p>
              <a:endParaRPr lang="zh-CN" altLang="en-US"/>
            </a:p>
          </p:txBody>
        </p:sp>
        <p:sp>
          <p:nvSpPr>
            <p:cNvPr id="24667" name="Freeform 139"/>
            <p:cNvSpPr>
              <a:spLocks/>
            </p:cNvSpPr>
            <p:nvPr/>
          </p:nvSpPr>
          <p:spPr bwMode="auto">
            <a:xfrm>
              <a:off x="3566" y="848"/>
              <a:ext cx="16" cy="16"/>
            </a:xfrm>
            <a:custGeom>
              <a:avLst/>
              <a:gdLst>
                <a:gd name="T0" fmla="*/ 2 w 42"/>
                <a:gd name="T1" fmla="*/ 0 h 46"/>
                <a:gd name="T2" fmla="*/ 1 w 42"/>
                <a:gd name="T3" fmla="*/ 0 h 46"/>
                <a:gd name="T4" fmla="*/ 0 w 42"/>
                <a:gd name="T5" fmla="*/ 2 h 46"/>
                <a:gd name="T6" fmla="*/ 1 w 42"/>
                <a:gd name="T7" fmla="*/ 2 h 46"/>
                <a:gd name="T8" fmla="*/ 2 w 42"/>
                <a:gd name="T9" fmla="*/ 0 h 46"/>
                <a:gd name="T10" fmla="*/ 2 w 42"/>
                <a:gd name="T11" fmla="*/ 0 h 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46">
                  <a:moveTo>
                    <a:pt x="42" y="0"/>
                  </a:moveTo>
                  <a:lnTo>
                    <a:pt x="19" y="5"/>
                  </a:lnTo>
                  <a:lnTo>
                    <a:pt x="0" y="44"/>
                  </a:lnTo>
                  <a:lnTo>
                    <a:pt x="18" y="46"/>
                  </a:lnTo>
                  <a:lnTo>
                    <a:pt x="39" y="12"/>
                  </a:lnTo>
                  <a:lnTo>
                    <a:pt x="42" y="0"/>
                  </a:lnTo>
                  <a:close/>
                </a:path>
              </a:pathLst>
            </a:custGeom>
            <a:solidFill>
              <a:srgbClr val="000000"/>
            </a:solidFill>
            <a:ln w="19050" cmpd="sng">
              <a:solidFill>
                <a:srgbClr val="000000"/>
              </a:solidFill>
              <a:round/>
              <a:headEnd/>
              <a:tailEnd/>
            </a:ln>
          </p:spPr>
          <p:txBody>
            <a:bodyPr/>
            <a:lstStyle/>
            <a:p>
              <a:endParaRPr lang="zh-CN" altLang="en-US"/>
            </a:p>
          </p:txBody>
        </p:sp>
        <p:sp>
          <p:nvSpPr>
            <p:cNvPr id="24668" name="Freeform 140"/>
            <p:cNvSpPr>
              <a:spLocks/>
            </p:cNvSpPr>
            <p:nvPr/>
          </p:nvSpPr>
          <p:spPr bwMode="auto">
            <a:xfrm>
              <a:off x="3596" y="792"/>
              <a:ext cx="37" cy="195"/>
            </a:xfrm>
            <a:custGeom>
              <a:avLst/>
              <a:gdLst>
                <a:gd name="T0" fmla="*/ 6 w 90"/>
                <a:gd name="T1" fmla="*/ 31 h 490"/>
                <a:gd name="T2" fmla="*/ 6 w 90"/>
                <a:gd name="T3" fmla="*/ 30 h 490"/>
                <a:gd name="T4" fmla="*/ 6 w 90"/>
                <a:gd name="T5" fmla="*/ 29 h 490"/>
                <a:gd name="T6" fmla="*/ 6 w 90"/>
                <a:gd name="T7" fmla="*/ 29 h 490"/>
                <a:gd name="T8" fmla="*/ 6 w 90"/>
                <a:gd name="T9" fmla="*/ 28 h 490"/>
                <a:gd name="T10" fmla="*/ 6 w 90"/>
                <a:gd name="T11" fmla="*/ 27 h 490"/>
                <a:gd name="T12" fmla="*/ 6 w 90"/>
                <a:gd name="T13" fmla="*/ 26 h 490"/>
                <a:gd name="T14" fmla="*/ 6 w 90"/>
                <a:gd name="T15" fmla="*/ 25 h 490"/>
                <a:gd name="T16" fmla="*/ 6 w 90"/>
                <a:gd name="T17" fmla="*/ 25 h 490"/>
                <a:gd name="T18" fmla="*/ 6 w 90"/>
                <a:gd name="T19" fmla="*/ 24 h 490"/>
                <a:gd name="T20" fmla="*/ 6 w 90"/>
                <a:gd name="T21" fmla="*/ 23 h 490"/>
                <a:gd name="T22" fmla="*/ 6 w 90"/>
                <a:gd name="T23" fmla="*/ 23 h 490"/>
                <a:gd name="T24" fmla="*/ 6 w 90"/>
                <a:gd name="T25" fmla="*/ 22 h 490"/>
                <a:gd name="T26" fmla="*/ 6 w 90"/>
                <a:gd name="T27" fmla="*/ 21 h 490"/>
                <a:gd name="T28" fmla="*/ 5 w 90"/>
                <a:gd name="T29" fmla="*/ 20 h 490"/>
                <a:gd name="T30" fmla="*/ 5 w 90"/>
                <a:gd name="T31" fmla="*/ 20 h 490"/>
                <a:gd name="T32" fmla="*/ 5 w 90"/>
                <a:gd name="T33" fmla="*/ 19 h 490"/>
                <a:gd name="T34" fmla="*/ 5 w 90"/>
                <a:gd name="T35" fmla="*/ 18 h 490"/>
                <a:gd name="T36" fmla="*/ 5 w 90"/>
                <a:gd name="T37" fmla="*/ 17 h 490"/>
                <a:gd name="T38" fmla="*/ 5 w 90"/>
                <a:gd name="T39" fmla="*/ 16 h 490"/>
                <a:gd name="T40" fmla="*/ 5 w 90"/>
                <a:gd name="T41" fmla="*/ 16 h 490"/>
                <a:gd name="T42" fmla="*/ 5 w 90"/>
                <a:gd name="T43" fmla="*/ 15 h 490"/>
                <a:gd name="T44" fmla="*/ 5 w 90"/>
                <a:gd name="T45" fmla="*/ 14 h 490"/>
                <a:gd name="T46" fmla="*/ 4 w 90"/>
                <a:gd name="T47" fmla="*/ 13 h 490"/>
                <a:gd name="T48" fmla="*/ 4 w 90"/>
                <a:gd name="T49" fmla="*/ 12 h 490"/>
                <a:gd name="T50" fmla="*/ 4 w 90"/>
                <a:gd name="T51" fmla="*/ 12 h 490"/>
                <a:gd name="T52" fmla="*/ 4 w 90"/>
                <a:gd name="T53" fmla="*/ 11 h 490"/>
                <a:gd name="T54" fmla="*/ 4 w 90"/>
                <a:gd name="T55" fmla="*/ 10 h 490"/>
                <a:gd name="T56" fmla="*/ 3 w 90"/>
                <a:gd name="T57" fmla="*/ 10 h 490"/>
                <a:gd name="T58" fmla="*/ 3 w 90"/>
                <a:gd name="T59" fmla="*/ 9 h 490"/>
                <a:gd name="T60" fmla="*/ 3 w 90"/>
                <a:gd name="T61" fmla="*/ 8 h 490"/>
                <a:gd name="T62" fmla="*/ 3 w 90"/>
                <a:gd name="T63" fmla="*/ 7 h 490"/>
                <a:gd name="T64" fmla="*/ 2 w 90"/>
                <a:gd name="T65" fmla="*/ 7 h 490"/>
                <a:gd name="T66" fmla="*/ 2 w 90"/>
                <a:gd name="T67" fmla="*/ 6 h 490"/>
                <a:gd name="T68" fmla="*/ 2 w 90"/>
                <a:gd name="T69" fmla="*/ 5 h 490"/>
                <a:gd name="T70" fmla="*/ 2 w 90"/>
                <a:gd name="T71" fmla="*/ 4 h 490"/>
                <a:gd name="T72" fmla="*/ 1 w 90"/>
                <a:gd name="T73" fmla="*/ 4 h 490"/>
                <a:gd name="T74" fmla="*/ 1 w 90"/>
                <a:gd name="T75" fmla="*/ 3 h 490"/>
                <a:gd name="T76" fmla="*/ 1 w 90"/>
                <a:gd name="T77" fmla="*/ 2 h 490"/>
                <a:gd name="T78" fmla="*/ 1 w 90"/>
                <a:gd name="T79" fmla="*/ 2 h 490"/>
                <a:gd name="T80" fmla="*/ 0 w 90"/>
                <a:gd name="T81" fmla="*/ 1 h 490"/>
                <a:gd name="T82" fmla="*/ 0 w 90"/>
                <a:gd name="T83" fmla="*/ 0 h 4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0" h="490">
                  <a:moveTo>
                    <a:pt x="90" y="490"/>
                  </a:moveTo>
                  <a:lnTo>
                    <a:pt x="90" y="477"/>
                  </a:lnTo>
                  <a:lnTo>
                    <a:pt x="90" y="465"/>
                  </a:lnTo>
                  <a:lnTo>
                    <a:pt x="88" y="453"/>
                  </a:lnTo>
                  <a:lnTo>
                    <a:pt x="88" y="441"/>
                  </a:lnTo>
                  <a:lnTo>
                    <a:pt x="88" y="428"/>
                  </a:lnTo>
                  <a:lnTo>
                    <a:pt x="87" y="417"/>
                  </a:lnTo>
                  <a:lnTo>
                    <a:pt x="86" y="404"/>
                  </a:lnTo>
                  <a:lnTo>
                    <a:pt x="86" y="392"/>
                  </a:lnTo>
                  <a:lnTo>
                    <a:pt x="85" y="380"/>
                  </a:lnTo>
                  <a:lnTo>
                    <a:pt x="84" y="368"/>
                  </a:lnTo>
                  <a:lnTo>
                    <a:pt x="83" y="356"/>
                  </a:lnTo>
                  <a:lnTo>
                    <a:pt x="82" y="343"/>
                  </a:lnTo>
                  <a:lnTo>
                    <a:pt x="80" y="331"/>
                  </a:lnTo>
                  <a:lnTo>
                    <a:pt x="79" y="320"/>
                  </a:lnTo>
                  <a:lnTo>
                    <a:pt x="78" y="307"/>
                  </a:lnTo>
                  <a:lnTo>
                    <a:pt x="76" y="295"/>
                  </a:lnTo>
                  <a:lnTo>
                    <a:pt x="74" y="283"/>
                  </a:lnTo>
                  <a:lnTo>
                    <a:pt x="72" y="271"/>
                  </a:lnTo>
                  <a:lnTo>
                    <a:pt x="70" y="259"/>
                  </a:lnTo>
                  <a:lnTo>
                    <a:pt x="68" y="247"/>
                  </a:lnTo>
                  <a:lnTo>
                    <a:pt x="66" y="234"/>
                  </a:lnTo>
                  <a:lnTo>
                    <a:pt x="64" y="223"/>
                  </a:lnTo>
                  <a:lnTo>
                    <a:pt x="61" y="211"/>
                  </a:lnTo>
                  <a:lnTo>
                    <a:pt x="59" y="199"/>
                  </a:lnTo>
                  <a:lnTo>
                    <a:pt x="55" y="188"/>
                  </a:lnTo>
                  <a:lnTo>
                    <a:pt x="53" y="175"/>
                  </a:lnTo>
                  <a:lnTo>
                    <a:pt x="50" y="163"/>
                  </a:lnTo>
                  <a:lnTo>
                    <a:pt x="48" y="151"/>
                  </a:lnTo>
                  <a:lnTo>
                    <a:pt x="45" y="140"/>
                  </a:lnTo>
                  <a:lnTo>
                    <a:pt x="42" y="128"/>
                  </a:lnTo>
                  <a:lnTo>
                    <a:pt x="38" y="116"/>
                  </a:lnTo>
                  <a:lnTo>
                    <a:pt x="35" y="105"/>
                  </a:lnTo>
                  <a:lnTo>
                    <a:pt x="31" y="93"/>
                  </a:lnTo>
                  <a:lnTo>
                    <a:pt x="28" y="81"/>
                  </a:lnTo>
                  <a:lnTo>
                    <a:pt x="25" y="69"/>
                  </a:lnTo>
                  <a:lnTo>
                    <a:pt x="20" y="58"/>
                  </a:lnTo>
                  <a:lnTo>
                    <a:pt x="16" y="46"/>
                  </a:lnTo>
                  <a:lnTo>
                    <a:pt x="13" y="34"/>
                  </a:lnTo>
                  <a:lnTo>
                    <a:pt x="9" y="24"/>
                  </a:lnTo>
                  <a:lnTo>
                    <a:pt x="4" y="1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78669" name="Group 141"/>
          <p:cNvGrpSpPr>
            <a:grpSpLocks/>
          </p:cNvGrpSpPr>
          <p:nvPr/>
        </p:nvGrpSpPr>
        <p:grpSpPr bwMode="auto">
          <a:xfrm>
            <a:off x="6297613" y="2625725"/>
            <a:ext cx="190500" cy="309563"/>
            <a:chOff x="3968" y="1245"/>
            <a:chExt cx="120" cy="195"/>
          </a:xfrm>
        </p:grpSpPr>
        <p:sp>
          <p:nvSpPr>
            <p:cNvPr id="24656" name="Freeform 142"/>
            <p:cNvSpPr>
              <a:spLocks/>
            </p:cNvSpPr>
            <p:nvPr/>
          </p:nvSpPr>
          <p:spPr bwMode="auto">
            <a:xfrm>
              <a:off x="4032" y="1393"/>
              <a:ext cx="3" cy="8"/>
            </a:xfrm>
            <a:custGeom>
              <a:avLst/>
              <a:gdLst>
                <a:gd name="T0" fmla="*/ 0 w 13"/>
                <a:gd name="T1" fmla="*/ 0 h 17"/>
                <a:gd name="T2" fmla="*/ 0 w 13"/>
                <a:gd name="T3" fmla="*/ 0 h 17"/>
                <a:gd name="T4" fmla="*/ 0 w 13"/>
                <a:gd name="T5" fmla="*/ 2 h 17"/>
                <a:gd name="T6" fmla="*/ 0 w 13"/>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17">
                  <a:moveTo>
                    <a:pt x="13" y="0"/>
                  </a:moveTo>
                  <a:lnTo>
                    <a:pt x="11" y="1"/>
                  </a:lnTo>
                  <a:lnTo>
                    <a:pt x="0" y="17"/>
                  </a:lnTo>
                  <a:lnTo>
                    <a:pt x="13" y="0"/>
                  </a:lnTo>
                  <a:close/>
                </a:path>
              </a:pathLst>
            </a:custGeom>
            <a:solidFill>
              <a:srgbClr val="000000"/>
            </a:solidFill>
            <a:ln w="19050" cmpd="sng">
              <a:solidFill>
                <a:srgbClr val="000000"/>
              </a:solidFill>
              <a:round/>
              <a:headEnd/>
              <a:tailEnd/>
            </a:ln>
          </p:spPr>
          <p:txBody>
            <a:bodyPr/>
            <a:lstStyle/>
            <a:p>
              <a:endParaRPr lang="zh-CN" altLang="en-US"/>
            </a:p>
          </p:txBody>
        </p:sp>
        <p:sp>
          <p:nvSpPr>
            <p:cNvPr id="24657" name="Freeform 143"/>
            <p:cNvSpPr>
              <a:spLocks/>
            </p:cNvSpPr>
            <p:nvPr/>
          </p:nvSpPr>
          <p:spPr bwMode="auto">
            <a:xfrm>
              <a:off x="3991" y="1379"/>
              <a:ext cx="25" cy="22"/>
            </a:xfrm>
            <a:custGeom>
              <a:avLst/>
              <a:gdLst>
                <a:gd name="T0" fmla="*/ 4 w 62"/>
                <a:gd name="T1" fmla="*/ 0 h 58"/>
                <a:gd name="T2" fmla="*/ 2 w 62"/>
                <a:gd name="T3" fmla="*/ 2 h 58"/>
                <a:gd name="T4" fmla="*/ 0 w 62"/>
                <a:gd name="T5" fmla="*/ 3 h 58"/>
                <a:gd name="T6" fmla="*/ 2 w 62"/>
                <a:gd name="T7" fmla="*/ 3 h 58"/>
                <a:gd name="T8" fmla="*/ 4 w 62"/>
                <a:gd name="T9" fmla="*/ 2 h 58"/>
                <a:gd name="T10" fmla="*/ 4 w 62"/>
                <a:gd name="T11" fmla="*/ 0 h 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58">
                  <a:moveTo>
                    <a:pt x="62" y="0"/>
                  </a:moveTo>
                  <a:lnTo>
                    <a:pt x="28" y="38"/>
                  </a:lnTo>
                  <a:lnTo>
                    <a:pt x="0" y="48"/>
                  </a:lnTo>
                  <a:lnTo>
                    <a:pt x="23" y="58"/>
                  </a:lnTo>
                  <a:lnTo>
                    <a:pt x="59" y="26"/>
                  </a:lnTo>
                  <a:lnTo>
                    <a:pt x="62" y="0"/>
                  </a:lnTo>
                  <a:close/>
                </a:path>
              </a:pathLst>
            </a:custGeom>
            <a:solidFill>
              <a:srgbClr val="000000"/>
            </a:solidFill>
            <a:ln w="19050" cmpd="sng">
              <a:solidFill>
                <a:srgbClr val="000000"/>
              </a:solidFill>
              <a:round/>
              <a:headEnd/>
              <a:tailEnd/>
            </a:ln>
          </p:spPr>
          <p:txBody>
            <a:bodyPr/>
            <a:lstStyle/>
            <a:p>
              <a:endParaRPr lang="zh-CN" altLang="en-US"/>
            </a:p>
          </p:txBody>
        </p:sp>
        <p:sp>
          <p:nvSpPr>
            <p:cNvPr id="24658" name="Freeform 144"/>
            <p:cNvSpPr>
              <a:spLocks/>
            </p:cNvSpPr>
            <p:nvPr/>
          </p:nvSpPr>
          <p:spPr bwMode="auto">
            <a:xfrm>
              <a:off x="4013" y="1295"/>
              <a:ext cx="33" cy="109"/>
            </a:xfrm>
            <a:custGeom>
              <a:avLst/>
              <a:gdLst>
                <a:gd name="T0" fmla="*/ 3 w 82"/>
                <a:gd name="T1" fmla="*/ 0 h 271"/>
                <a:gd name="T2" fmla="*/ 1 w 82"/>
                <a:gd name="T3" fmla="*/ 1 h 271"/>
                <a:gd name="T4" fmla="*/ 2 w 82"/>
                <a:gd name="T5" fmla="*/ 1 h 271"/>
                <a:gd name="T6" fmla="*/ 3 w 82"/>
                <a:gd name="T7" fmla="*/ 2 h 271"/>
                <a:gd name="T8" fmla="*/ 3 w 82"/>
                <a:gd name="T9" fmla="*/ 2 h 271"/>
                <a:gd name="T10" fmla="*/ 3 w 82"/>
                <a:gd name="T11" fmla="*/ 5 h 271"/>
                <a:gd name="T12" fmla="*/ 1 w 82"/>
                <a:gd name="T13" fmla="*/ 13 h 271"/>
                <a:gd name="T14" fmla="*/ 0 w 82"/>
                <a:gd name="T15" fmla="*/ 14 h 271"/>
                <a:gd name="T16" fmla="*/ 0 w 82"/>
                <a:gd name="T17" fmla="*/ 15 h 271"/>
                <a:gd name="T18" fmla="*/ 0 w 82"/>
                <a:gd name="T19" fmla="*/ 17 h 271"/>
                <a:gd name="T20" fmla="*/ 2 w 82"/>
                <a:gd name="T21" fmla="*/ 18 h 271"/>
                <a:gd name="T22" fmla="*/ 3 w 82"/>
                <a:gd name="T23" fmla="*/ 17 h 271"/>
                <a:gd name="T24" fmla="*/ 4 w 82"/>
                <a:gd name="T25" fmla="*/ 16 h 271"/>
                <a:gd name="T26" fmla="*/ 2 w 82"/>
                <a:gd name="T27" fmla="*/ 16 h 271"/>
                <a:gd name="T28" fmla="*/ 2 w 82"/>
                <a:gd name="T29" fmla="*/ 13 h 271"/>
                <a:gd name="T30" fmla="*/ 5 w 82"/>
                <a:gd name="T31" fmla="*/ 5 h 271"/>
                <a:gd name="T32" fmla="*/ 5 w 82"/>
                <a:gd name="T33" fmla="*/ 3 h 271"/>
                <a:gd name="T34" fmla="*/ 4 w 82"/>
                <a:gd name="T35" fmla="*/ 2 h 271"/>
                <a:gd name="T36" fmla="*/ 4 w 82"/>
                <a:gd name="T37" fmla="*/ 2 h 271"/>
                <a:gd name="T38" fmla="*/ 3 w 82"/>
                <a:gd name="T39" fmla="*/ 0 h 27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2" h="271">
                  <a:moveTo>
                    <a:pt x="41" y="0"/>
                  </a:moveTo>
                  <a:lnTo>
                    <a:pt x="16" y="10"/>
                  </a:lnTo>
                  <a:lnTo>
                    <a:pt x="22" y="11"/>
                  </a:lnTo>
                  <a:lnTo>
                    <a:pt x="45" y="31"/>
                  </a:lnTo>
                  <a:lnTo>
                    <a:pt x="46" y="34"/>
                  </a:lnTo>
                  <a:lnTo>
                    <a:pt x="45" y="78"/>
                  </a:lnTo>
                  <a:lnTo>
                    <a:pt x="12" y="201"/>
                  </a:lnTo>
                  <a:lnTo>
                    <a:pt x="7" y="209"/>
                  </a:lnTo>
                  <a:lnTo>
                    <a:pt x="4" y="235"/>
                  </a:lnTo>
                  <a:lnTo>
                    <a:pt x="0" y="268"/>
                  </a:lnTo>
                  <a:lnTo>
                    <a:pt x="28" y="271"/>
                  </a:lnTo>
                  <a:lnTo>
                    <a:pt x="47" y="265"/>
                  </a:lnTo>
                  <a:lnTo>
                    <a:pt x="58" y="249"/>
                  </a:lnTo>
                  <a:lnTo>
                    <a:pt x="33" y="246"/>
                  </a:lnTo>
                  <a:lnTo>
                    <a:pt x="38" y="203"/>
                  </a:lnTo>
                  <a:lnTo>
                    <a:pt x="72" y="76"/>
                  </a:lnTo>
                  <a:lnTo>
                    <a:pt x="82" y="44"/>
                  </a:lnTo>
                  <a:lnTo>
                    <a:pt x="64" y="41"/>
                  </a:lnTo>
                  <a:lnTo>
                    <a:pt x="60" y="25"/>
                  </a:lnTo>
                  <a:lnTo>
                    <a:pt x="41" y="0"/>
                  </a:lnTo>
                  <a:close/>
                </a:path>
              </a:pathLst>
            </a:custGeom>
            <a:solidFill>
              <a:srgbClr val="000000"/>
            </a:solidFill>
            <a:ln w="19050" cmpd="sng">
              <a:solidFill>
                <a:srgbClr val="000000"/>
              </a:solidFill>
              <a:round/>
              <a:headEnd/>
              <a:tailEnd/>
            </a:ln>
          </p:spPr>
          <p:txBody>
            <a:bodyPr/>
            <a:lstStyle/>
            <a:p>
              <a:endParaRPr lang="zh-CN" altLang="en-US"/>
            </a:p>
          </p:txBody>
        </p:sp>
        <p:sp>
          <p:nvSpPr>
            <p:cNvPr id="24659" name="Freeform 145"/>
            <p:cNvSpPr>
              <a:spLocks/>
            </p:cNvSpPr>
            <p:nvPr/>
          </p:nvSpPr>
          <p:spPr bwMode="auto">
            <a:xfrm>
              <a:off x="3968" y="1295"/>
              <a:ext cx="62" cy="109"/>
            </a:xfrm>
            <a:custGeom>
              <a:avLst/>
              <a:gdLst>
                <a:gd name="T0" fmla="*/ 10 w 150"/>
                <a:gd name="T1" fmla="*/ 0 h 274"/>
                <a:gd name="T2" fmla="*/ 7 w 150"/>
                <a:gd name="T3" fmla="*/ 0 h 274"/>
                <a:gd name="T4" fmla="*/ 6 w 150"/>
                <a:gd name="T5" fmla="*/ 1 h 274"/>
                <a:gd name="T6" fmla="*/ 4 w 150"/>
                <a:gd name="T7" fmla="*/ 3 h 274"/>
                <a:gd name="T8" fmla="*/ 3 w 150"/>
                <a:gd name="T9" fmla="*/ 3 h 274"/>
                <a:gd name="T10" fmla="*/ 2 w 150"/>
                <a:gd name="T11" fmla="*/ 6 h 274"/>
                <a:gd name="T12" fmla="*/ 0 w 150"/>
                <a:gd name="T13" fmla="*/ 9 h 274"/>
                <a:gd name="T14" fmla="*/ 0 w 150"/>
                <a:gd name="T15" fmla="*/ 12 h 274"/>
                <a:gd name="T16" fmla="*/ 0 w 150"/>
                <a:gd name="T17" fmla="*/ 15 h 274"/>
                <a:gd name="T18" fmla="*/ 1 w 150"/>
                <a:gd name="T19" fmla="*/ 16 h 274"/>
                <a:gd name="T20" fmla="*/ 2 w 150"/>
                <a:gd name="T21" fmla="*/ 17 h 274"/>
                <a:gd name="T22" fmla="*/ 2 w 150"/>
                <a:gd name="T23" fmla="*/ 17 h 274"/>
                <a:gd name="T24" fmla="*/ 5 w 150"/>
                <a:gd name="T25" fmla="*/ 17 h 274"/>
                <a:gd name="T26" fmla="*/ 5 w 150"/>
                <a:gd name="T27" fmla="*/ 17 h 274"/>
                <a:gd name="T28" fmla="*/ 4 w 150"/>
                <a:gd name="T29" fmla="*/ 16 h 274"/>
                <a:gd name="T30" fmla="*/ 3 w 150"/>
                <a:gd name="T31" fmla="*/ 16 h 274"/>
                <a:gd name="T32" fmla="*/ 2 w 150"/>
                <a:gd name="T33" fmla="*/ 14 h 274"/>
                <a:gd name="T34" fmla="*/ 2 w 150"/>
                <a:gd name="T35" fmla="*/ 12 h 274"/>
                <a:gd name="T36" fmla="*/ 2 w 150"/>
                <a:gd name="T37" fmla="*/ 9 h 274"/>
                <a:gd name="T38" fmla="*/ 4 w 150"/>
                <a:gd name="T39" fmla="*/ 6 h 274"/>
                <a:gd name="T40" fmla="*/ 5 w 150"/>
                <a:gd name="T41" fmla="*/ 3 h 274"/>
                <a:gd name="T42" fmla="*/ 7 w 150"/>
                <a:gd name="T43" fmla="*/ 2 h 274"/>
                <a:gd name="T44" fmla="*/ 9 w 150"/>
                <a:gd name="T45" fmla="*/ 1 h 274"/>
                <a:gd name="T46" fmla="*/ 11 w 150"/>
                <a:gd name="T47" fmla="*/ 0 h 274"/>
                <a:gd name="T48" fmla="*/ 10 w 150"/>
                <a:gd name="T49" fmla="*/ 0 h 2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274">
                  <a:moveTo>
                    <a:pt x="142" y="0"/>
                  </a:moveTo>
                  <a:lnTo>
                    <a:pt x="107" y="3"/>
                  </a:lnTo>
                  <a:lnTo>
                    <a:pt x="87" y="13"/>
                  </a:lnTo>
                  <a:lnTo>
                    <a:pt x="52" y="47"/>
                  </a:lnTo>
                  <a:lnTo>
                    <a:pt x="48" y="52"/>
                  </a:lnTo>
                  <a:lnTo>
                    <a:pt x="24" y="92"/>
                  </a:lnTo>
                  <a:lnTo>
                    <a:pt x="7" y="143"/>
                  </a:lnTo>
                  <a:lnTo>
                    <a:pt x="0" y="196"/>
                  </a:lnTo>
                  <a:lnTo>
                    <a:pt x="4" y="233"/>
                  </a:lnTo>
                  <a:lnTo>
                    <a:pt x="9" y="249"/>
                  </a:lnTo>
                  <a:lnTo>
                    <a:pt x="30" y="272"/>
                  </a:lnTo>
                  <a:lnTo>
                    <a:pt x="35" y="274"/>
                  </a:lnTo>
                  <a:lnTo>
                    <a:pt x="68" y="274"/>
                  </a:lnTo>
                  <a:lnTo>
                    <a:pt x="77" y="270"/>
                  </a:lnTo>
                  <a:lnTo>
                    <a:pt x="54" y="260"/>
                  </a:lnTo>
                  <a:lnTo>
                    <a:pt x="40" y="254"/>
                  </a:lnTo>
                  <a:lnTo>
                    <a:pt x="24" y="225"/>
                  </a:lnTo>
                  <a:lnTo>
                    <a:pt x="25" y="195"/>
                  </a:lnTo>
                  <a:lnTo>
                    <a:pt x="36" y="141"/>
                  </a:lnTo>
                  <a:lnTo>
                    <a:pt x="52" y="94"/>
                  </a:lnTo>
                  <a:lnTo>
                    <a:pt x="76" y="52"/>
                  </a:lnTo>
                  <a:lnTo>
                    <a:pt x="93" y="32"/>
                  </a:lnTo>
                  <a:lnTo>
                    <a:pt x="125" y="13"/>
                  </a:lnTo>
                  <a:lnTo>
                    <a:pt x="150" y="3"/>
                  </a:lnTo>
                  <a:lnTo>
                    <a:pt x="142" y="0"/>
                  </a:lnTo>
                  <a:close/>
                </a:path>
              </a:pathLst>
            </a:custGeom>
            <a:solidFill>
              <a:srgbClr val="000000"/>
            </a:solidFill>
            <a:ln w="19050" cmpd="sng">
              <a:solidFill>
                <a:srgbClr val="000000"/>
              </a:solidFill>
              <a:round/>
              <a:headEnd/>
              <a:tailEnd/>
            </a:ln>
          </p:spPr>
          <p:txBody>
            <a:bodyPr/>
            <a:lstStyle/>
            <a:p>
              <a:endParaRPr lang="zh-CN" altLang="en-US"/>
            </a:p>
          </p:txBody>
        </p:sp>
        <p:sp>
          <p:nvSpPr>
            <p:cNvPr id="24660" name="Freeform 146"/>
            <p:cNvSpPr>
              <a:spLocks/>
            </p:cNvSpPr>
            <p:nvPr/>
          </p:nvSpPr>
          <p:spPr bwMode="auto">
            <a:xfrm>
              <a:off x="4038" y="1295"/>
              <a:ext cx="17" cy="17"/>
            </a:xfrm>
            <a:custGeom>
              <a:avLst/>
              <a:gdLst>
                <a:gd name="T0" fmla="*/ 3 w 42"/>
                <a:gd name="T1" fmla="*/ 0 h 47"/>
                <a:gd name="T2" fmla="*/ 2 w 42"/>
                <a:gd name="T3" fmla="*/ 0 h 47"/>
                <a:gd name="T4" fmla="*/ 0 w 42"/>
                <a:gd name="T5" fmla="*/ 2 h 47"/>
                <a:gd name="T6" fmla="*/ 1 w 42"/>
                <a:gd name="T7" fmla="*/ 2 h 47"/>
                <a:gd name="T8" fmla="*/ 2 w 42"/>
                <a:gd name="T9" fmla="*/ 1 h 47"/>
                <a:gd name="T10" fmla="*/ 3 w 42"/>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47">
                  <a:moveTo>
                    <a:pt x="42" y="0"/>
                  </a:moveTo>
                  <a:lnTo>
                    <a:pt x="21" y="5"/>
                  </a:lnTo>
                  <a:lnTo>
                    <a:pt x="0" y="44"/>
                  </a:lnTo>
                  <a:lnTo>
                    <a:pt x="18" y="47"/>
                  </a:lnTo>
                  <a:lnTo>
                    <a:pt x="40" y="13"/>
                  </a:lnTo>
                  <a:lnTo>
                    <a:pt x="42" y="0"/>
                  </a:lnTo>
                  <a:close/>
                </a:path>
              </a:pathLst>
            </a:custGeom>
            <a:solidFill>
              <a:srgbClr val="000000"/>
            </a:solidFill>
            <a:ln w="19050" cmpd="sng">
              <a:solidFill>
                <a:srgbClr val="000000"/>
              </a:solidFill>
              <a:round/>
              <a:headEnd/>
              <a:tailEnd/>
            </a:ln>
          </p:spPr>
          <p:txBody>
            <a:bodyPr/>
            <a:lstStyle/>
            <a:p>
              <a:endParaRPr lang="zh-CN" altLang="en-US"/>
            </a:p>
          </p:txBody>
        </p:sp>
        <p:sp>
          <p:nvSpPr>
            <p:cNvPr id="24661" name="Freeform 147"/>
            <p:cNvSpPr>
              <a:spLocks/>
            </p:cNvSpPr>
            <p:nvPr/>
          </p:nvSpPr>
          <p:spPr bwMode="auto">
            <a:xfrm>
              <a:off x="4052" y="1245"/>
              <a:ext cx="36" cy="195"/>
            </a:xfrm>
            <a:custGeom>
              <a:avLst/>
              <a:gdLst>
                <a:gd name="T0" fmla="*/ 6 w 90"/>
                <a:gd name="T1" fmla="*/ 31 h 489"/>
                <a:gd name="T2" fmla="*/ 6 w 90"/>
                <a:gd name="T3" fmla="*/ 30 h 489"/>
                <a:gd name="T4" fmla="*/ 6 w 90"/>
                <a:gd name="T5" fmla="*/ 30 h 489"/>
                <a:gd name="T6" fmla="*/ 6 w 90"/>
                <a:gd name="T7" fmla="*/ 29 h 489"/>
                <a:gd name="T8" fmla="*/ 6 w 90"/>
                <a:gd name="T9" fmla="*/ 28 h 489"/>
                <a:gd name="T10" fmla="*/ 6 w 90"/>
                <a:gd name="T11" fmla="*/ 28 h 489"/>
                <a:gd name="T12" fmla="*/ 6 w 90"/>
                <a:gd name="T13" fmla="*/ 27 h 489"/>
                <a:gd name="T14" fmla="*/ 6 w 90"/>
                <a:gd name="T15" fmla="*/ 27 h 489"/>
                <a:gd name="T16" fmla="*/ 6 w 90"/>
                <a:gd name="T17" fmla="*/ 26 h 489"/>
                <a:gd name="T18" fmla="*/ 6 w 90"/>
                <a:gd name="T19" fmla="*/ 25 h 489"/>
                <a:gd name="T20" fmla="*/ 6 w 90"/>
                <a:gd name="T21" fmla="*/ 25 h 489"/>
                <a:gd name="T22" fmla="*/ 6 w 90"/>
                <a:gd name="T23" fmla="*/ 24 h 489"/>
                <a:gd name="T24" fmla="*/ 6 w 90"/>
                <a:gd name="T25" fmla="*/ 24 h 489"/>
                <a:gd name="T26" fmla="*/ 5 w 90"/>
                <a:gd name="T27" fmla="*/ 23 h 489"/>
                <a:gd name="T28" fmla="*/ 5 w 90"/>
                <a:gd name="T29" fmla="*/ 22 h 489"/>
                <a:gd name="T30" fmla="*/ 5 w 90"/>
                <a:gd name="T31" fmla="*/ 21 h 489"/>
                <a:gd name="T32" fmla="*/ 5 w 90"/>
                <a:gd name="T33" fmla="*/ 21 h 489"/>
                <a:gd name="T34" fmla="*/ 5 w 90"/>
                <a:gd name="T35" fmla="*/ 20 h 489"/>
                <a:gd name="T36" fmla="*/ 5 w 90"/>
                <a:gd name="T37" fmla="*/ 20 h 489"/>
                <a:gd name="T38" fmla="*/ 5 w 90"/>
                <a:gd name="T39" fmla="*/ 19 h 489"/>
                <a:gd name="T40" fmla="*/ 5 w 90"/>
                <a:gd name="T41" fmla="*/ 18 h 489"/>
                <a:gd name="T42" fmla="*/ 5 w 90"/>
                <a:gd name="T43" fmla="*/ 18 h 489"/>
                <a:gd name="T44" fmla="*/ 5 w 90"/>
                <a:gd name="T45" fmla="*/ 17 h 489"/>
                <a:gd name="T46" fmla="*/ 4 w 90"/>
                <a:gd name="T47" fmla="*/ 16 h 489"/>
                <a:gd name="T48" fmla="*/ 4 w 90"/>
                <a:gd name="T49" fmla="*/ 16 h 489"/>
                <a:gd name="T50" fmla="*/ 4 w 90"/>
                <a:gd name="T51" fmla="*/ 15 h 489"/>
                <a:gd name="T52" fmla="*/ 4 w 90"/>
                <a:gd name="T53" fmla="*/ 14 h 489"/>
                <a:gd name="T54" fmla="*/ 4 w 90"/>
                <a:gd name="T55" fmla="*/ 14 h 489"/>
                <a:gd name="T56" fmla="*/ 4 w 90"/>
                <a:gd name="T57" fmla="*/ 13 h 489"/>
                <a:gd name="T58" fmla="*/ 4 w 90"/>
                <a:gd name="T59" fmla="*/ 12 h 489"/>
                <a:gd name="T60" fmla="*/ 4 w 90"/>
                <a:gd name="T61" fmla="*/ 12 h 489"/>
                <a:gd name="T62" fmla="*/ 4 w 90"/>
                <a:gd name="T63" fmla="*/ 11 h 489"/>
                <a:gd name="T64" fmla="*/ 3 w 90"/>
                <a:gd name="T65" fmla="*/ 11 h 489"/>
                <a:gd name="T66" fmla="*/ 3 w 90"/>
                <a:gd name="T67" fmla="*/ 10 h 489"/>
                <a:gd name="T68" fmla="*/ 3 w 90"/>
                <a:gd name="T69" fmla="*/ 9 h 489"/>
                <a:gd name="T70" fmla="*/ 3 w 90"/>
                <a:gd name="T71" fmla="*/ 9 h 489"/>
                <a:gd name="T72" fmla="*/ 2 w 90"/>
                <a:gd name="T73" fmla="*/ 8 h 489"/>
                <a:gd name="T74" fmla="*/ 2 w 90"/>
                <a:gd name="T75" fmla="*/ 7 h 489"/>
                <a:gd name="T76" fmla="*/ 2 w 90"/>
                <a:gd name="T77" fmla="*/ 7 h 489"/>
                <a:gd name="T78" fmla="*/ 2 w 90"/>
                <a:gd name="T79" fmla="*/ 6 h 489"/>
                <a:gd name="T80" fmla="*/ 2 w 90"/>
                <a:gd name="T81" fmla="*/ 6 h 489"/>
                <a:gd name="T82" fmla="*/ 2 w 90"/>
                <a:gd name="T83" fmla="*/ 5 h 489"/>
                <a:gd name="T84" fmla="*/ 2 w 90"/>
                <a:gd name="T85" fmla="*/ 4 h 489"/>
                <a:gd name="T86" fmla="*/ 1 w 90"/>
                <a:gd name="T87" fmla="*/ 4 h 489"/>
                <a:gd name="T88" fmla="*/ 1 w 90"/>
                <a:gd name="T89" fmla="*/ 3 h 489"/>
                <a:gd name="T90" fmla="*/ 1 w 90"/>
                <a:gd name="T91" fmla="*/ 2 h 489"/>
                <a:gd name="T92" fmla="*/ 1 w 90"/>
                <a:gd name="T93" fmla="*/ 2 h 489"/>
                <a:gd name="T94" fmla="*/ 0 w 90"/>
                <a:gd name="T95" fmla="*/ 1 h 489"/>
                <a:gd name="T96" fmla="*/ 0 w 90"/>
                <a:gd name="T97" fmla="*/ 1 h 489"/>
                <a:gd name="T98" fmla="*/ 0 w 90"/>
                <a:gd name="T99" fmla="*/ 0 h 48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0" h="489">
                  <a:moveTo>
                    <a:pt x="90" y="489"/>
                  </a:moveTo>
                  <a:lnTo>
                    <a:pt x="90" y="480"/>
                  </a:lnTo>
                  <a:lnTo>
                    <a:pt x="90" y="469"/>
                  </a:lnTo>
                  <a:lnTo>
                    <a:pt x="90" y="459"/>
                  </a:lnTo>
                  <a:lnTo>
                    <a:pt x="89" y="449"/>
                  </a:lnTo>
                  <a:lnTo>
                    <a:pt x="89" y="438"/>
                  </a:lnTo>
                  <a:lnTo>
                    <a:pt x="89" y="428"/>
                  </a:lnTo>
                  <a:lnTo>
                    <a:pt x="88" y="418"/>
                  </a:lnTo>
                  <a:lnTo>
                    <a:pt x="88" y="408"/>
                  </a:lnTo>
                  <a:lnTo>
                    <a:pt x="87" y="398"/>
                  </a:lnTo>
                  <a:lnTo>
                    <a:pt x="85" y="388"/>
                  </a:lnTo>
                  <a:lnTo>
                    <a:pt x="85" y="377"/>
                  </a:lnTo>
                  <a:lnTo>
                    <a:pt x="84" y="368"/>
                  </a:lnTo>
                  <a:lnTo>
                    <a:pt x="83" y="357"/>
                  </a:lnTo>
                  <a:lnTo>
                    <a:pt x="82" y="346"/>
                  </a:lnTo>
                  <a:lnTo>
                    <a:pt x="81" y="337"/>
                  </a:lnTo>
                  <a:lnTo>
                    <a:pt x="80" y="326"/>
                  </a:lnTo>
                  <a:lnTo>
                    <a:pt x="79" y="317"/>
                  </a:lnTo>
                  <a:lnTo>
                    <a:pt x="77" y="306"/>
                  </a:lnTo>
                  <a:lnTo>
                    <a:pt x="76" y="296"/>
                  </a:lnTo>
                  <a:lnTo>
                    <a:pt x="75" y="286"/>
                  </a:lnTo>
                  <a:lnTo>
                    <a:pt x="73" y="276"/>
                  </a:lnTo>
                  <a:lnTo>
                    <a:pt x="72" y="266"/>
                  </a:lnTo>
                  <a:lnTo>
                    <a:pt x="70" y="256"/>
                  </a:lnTo>
                  <a:lnTo>
                    <a:pt x="68" y="246"/>
                  </a:lnTo>
                  <a:lnTo>
                    <a:pt x="66" y="236"/>
                  </a:lnTo>
                  <a:lnTo>
                    <a:pt x="64" y="226"/>
                  </a:lnTo>
                  <a:lnTo>
                    <a:pt x="62" y="215"/>
                  </a:lnTo>
                  <a:lnTo>
                    <a:pt x="60" y="206"/>
                  </a:lnTo>
                  <a:lnTo>
                    <a:pt x="58" y="196"/>
                  </a:lnTo>
                  <a:lnTo>
                    <a:pt x="56" y="186"/>
                  </a:lnTo>
                  <a:lnTo>
                    <a:pt x="54" y="176"/>
                  </a:lnTo>
                  <a:lnTo>
                    <a:pt x="51" y="167"/>
                  </a:lnTo>
                  <a:lnTo>
                    <a:pt x="49" y="156"/>
                  </a:lnTo>
                  <a:lnTo>
                    <a:pt x="46" y="146"/>
                  </a:lnTo>
                  <a:lnTo>
                    <a:pt x="44" y="137"/>
                  </a:lnTo>
                  <a:lnTo>
                    <a:pt x="41" y="126"/>
                  </a:lnTo>
                  <a:lnTo>
                    <a:pt x="39" y="116"/>
                  </a:lnTo>
                  <a:lnTo>
                    <a:pt x="35" y="107"/>
                  </a:lnTo>
                  <a:lnTo>
                    <a:pt x="33" y="97"/>
                  </a:lnTo>
                  <a:lnTo>
                    <a:pt x="30" y="88"/>
                  </a:lnTo>
                  <a:lnTo>
                    <a:pt x="27" y="77"/>
                  </a:lnTo>
                  <a:lnTo>
                    <a:pt x="24" y="67"/>
                  </a:lnTo>
                  <a:lnTo>
                    <a:pt x="21" y="58"/>
                  </a:lnTo>
                  <a:lnTo>
                    <a:pt x="17" y="48"/>
                  </a:lnTo>
                  <a:lnTo>
                    <a:pt x="14" y="39"/>
                  </a:lnTo>
                  <a:lnTo>
                    <a:pt x="11" y="29"/>
                  </a:lnTo>
                  <a:lnTo>
                    <a:pt x="8" y="20"/>
                  </a:lnTo>
                  <a:lnTo>
                    <a:pt x="3" y="1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78676" name="Group 148"/>
          <p:cNvGrpSpPr>
            <a:grpSpLocks/>
          </p:cNvGrpSpPr>
          <p:nvPr/>
        </p:nvGrpSpPr>
        <p:grpSpPr bwMode="auto">
          <a:xfrm>
            <a:off x="6764338" y="2465388"/>
            <a:ext cx="509587" cy="407987"/>
            <a:chOff x="4262" y="1144"/>
            <a:chExt cx="321" cy="257"/>
          </a:xfrm>
        </p:grpSpPr>
        <p:grpSp>
          <p:nvGrpSpPr>
            <p:cNvPr id="24650" name="Group 149"/>
            <p:cNvGrpSpPr>
              <a:grpSpLocks/>
            </p:cNvGrpSpPr>
            <p:nvPr/>
          </p:nvGrpSpPr>
          <p:grpSpPr bwMode="auto">
            <a:xfrm>
              <a:off x="4262" y="1144"/>
              <a:ext cx="293" cy="257"/>
              <a:chOff x="4262" y="1144"/>
              <a:chExt cx="293" cy="257"/>
            </a:xfrm>
          </p:grpSpPr>
          <p:sp>
            <p:nvSpPr>
              <p:cNvPr id="24652" name="Freeform 150"/>
              <p:cNvSpPr>
                <a:spLocks/>
              </p:cNvSpPr>
              <p:nvPr/>
            </p:nvSpPr>
            <p:spPr bwMode="auto">
              <a:xfrm>
                <a:off x="4262" y="1354"/>
                <a:ext cx="22" cy="39"/>
              </a:xfrm>
              <a:custGeom>
                <a:avLst/>
                <a:gdLst>
                  <a:gd name="T0" fmla="*/ 2 w 58"/>
                  <a:gd name="T1" fmla="*/ 0 h 97"/>
                  <a:gd name="T2" fmla="*/ 1 w 58"/>
                  <a:gd name="T3" fmla="*/ 3 h 97"/>
                  <a:gd name="T4" fmla="*/ 0 w 58"/>
                  <a:gd name="T5" fmla="*/ 5 h 97"/>
                  <a:gd name="T6" fmla="*/ 0 w 58"/>
                  <a:gd name="T7" fmla="*/ 6 h 97"/>
                  <a:gd name="T8" fmla="*/ 2 w 58"/>
                  <a:gd name="T9" fmla="*/ 6 h 97"/>
                  <a:gd name="T10" fmla="*/ 1 w 58"/>
                  <a:gd name="T11" fmla="*/ 5 h 97"/>
                  <a:gd name="T12" fmla="*/ 2 w 58"/>
                  <a:gd name="T13" fmla="*/ 4 h 97"/>
                  <a:gd name="T14" fmla="*/ 3 w 58"/>
                  <a:gd name="T15" fmla="*/ 0 h 97"/>
                  <a:gd name="T16" fmla="*/ 2 w 58"/>
                  <a:gd name="T17" fmla="*/ 0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8" h="97">
                    <a:moveTo>
                      <a:pt x="43" y="0"/>
                    </a:moveTo>
                    <a:lnTo>
                      <a:pt x="13" y="47"/>
                    </a:lnTo>
                    <a:lnTo>
                      <a:pt x="1" y="82"/>
                    </a:lnTo>
                    <a:lnTo>
                      <a:pt x="0" y="97"/>
                    </a:lnTo>
                    <a:lnTo>
                      <a:pt x="29" y="96"/>
                    </a:lnTo>
                    <a:lnTo>
                      <a:pt x="23" y="71"/>
                    </a:lnTo>
                    <a:lnTo>
                      <a:pt x="27" y="58"/>
                    </a:lnTo>
                    <a:lnTo>
                      <a:pt x="58" y="8"/>
                    </a:lnTo>
                    <a:lnTo>
                      <a:pt x="43" y="0"/>
                    </a:lnTo>
                    <a:close/>
                  </a:path>
                </a:pathLst>
              </a:custGeom>
              <a:solidFill>
                <a:srgbClr val="000000"/>
              </a:solidFill>
              <a:ln w="19050" cmpd="sng">
                <a:solidFill>
                  <a:srgbClr val="000000"/>
                </a:solidFill>
                <a:round/>
                <a:headEnd/>
                <a:tailEnd/>
              </a:ln>
            </p:spPr>
            <p:txBody>
              <a:bodyPr/>
              <a:lstStyle/>
              <a:p>
                <a:endParaRPr lang="zh-CN" altLang="en-US"/>
              </a:p>
            </p:txBody>
          </p:sp>
          <p:sp>
            <p:nvSpPr>
              <p:cNvPr id="24653" name="Freeform 151"/>
              <p:cNvSpPr>
                <a:spLocks/>
              </p:cNvSpPr>
              <p:nvPr/>
            </p:nvSpPr>
            <p:spPr bwMode="auto">
              <a:xfrm>
                <a:off x="4262" y="1256"/>
                <a:ext cx="33" cy="145"/>
              </a:xfrm>
              <a:custGeom>
                <a:avLst/>
                <a:gdLst>
                  <a:gd name="T0" fmla="*/ 5 w 88"/>
                  <a:gd name="T1" fmla="*/ 0 h 366"/>
                  <a:gd name="T2" fmla="*/ 2 w 88"/>
                  <a:gd name="T3" fmla="*/ 0 h 366"/>
                  <a:gd name="T4" fmla="*/ 1 w 88"/>
                  <a:gd name="T5" fmla="*/ 1 h 366"/>
                  <a:gd name="T6" fmla="*/ 2 w 88"/>
                  <a:gd name="T7" fmla="*/ 1 h 366"/>
                  <a:gd name="T8" fmla="*/ 3 w 88"/>
                  <a:gd name="T9" fmla="*/ 2 h 366"/>
                  <a:gd name="T10" fmla="*/ 3 w 88"/>
                  <a:gd name="T11" fmla="*/ 14 h 366"/>
                  <a:gd name="T12" fmla="*/ 2 w 88"/>
                  <a:gd name="T13" fmla="*/ 15 h 366"/>
                  <a:gd name="T14" fmla="*/ 3 w 88"/>
                  <a:gd name="T15" fmla="*/ 16 h 366"/>
                  <a:gd name="T16" fmla="*/ 3 w 88"/>
                  <a:gd name="T17" fmla="*/ 17 h 366"/>
                  <a:gd name="T18" fmla="*/ 3 w 88"/>
                  <a:gd name="T19" fmla="*/ 20 h 366"/>
                  <a:gd name="T20" fmla="*/ 3 w 88"/>
                  <a:gd name="T21" fmla="*/ 21 h 366"/>
                  <a:gd name="T22" fmla="*/ 2 w 88"/>
                  <a:gd name="T23" fmla="*/ 21 h 366"/>
                  <a:gd name="T24" fmla="*/ 0 w 88"/>
                  <a:gd name="T25" fmla="*/ 21 h 366"/>
                  <a:gd name="T26" fmla="*/ 1 w 88"/>
                  <a:gd name="T27" fmla="*/ 23 h 366"/>
                  <a:gd name="T28" fmla="*/ 3 w 88"/>
                  <a:gd name="T29" fmla="*/ 23 h 366"/>
                  <a:gd name="T30" fmla="*/ 4 w 88"/>
                  <a:gd name="T31" fmla="*/ 21 h 366"/>
                  <a:gd name="T32" fmla="*/ 5 w 88"/>
                  <a:gd name="T33" fmla="*/ 20 h 366"/>
                  <a:gd name="T34" fmla="*/ 5 w 88"/>
                  <a:gd name="T35" fmla="*/ 17 h 366"/>
                  <a:gd name="T36" fmla="*/ 5 w 88"/>
                  <a:gd name="T37" fmla="*/ 13 h 366"/>
                  <a:gd name="T38" fmla="*/ 5 w 88"/>
                  <a:gd name="T39" fmla="*/ 12 h 366"/>
                  <a:gd name="T40" fmla="*/ 5 w 88"/>
                  <a:gd name="T41" fmla="*/ 0 h 3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8" h="366">
                    <a:moveTo>
                      <a:pt x="83" y="0"/>
                    </a:moveTo>
                    <a:lnTo>
                      <a:pt x="29" y="0"/>
                    </a:lnTo>
                    <a:lnTo>
                      <a:pt x="25" y="16"/>
                    </a:lnTo>
                    <a:lnTo>
                      <a:pt x="34" y="16"/>
                    </a:lnTo>
                    <a:lnTo>
                      <a:pt x="52" y="39"/>
                    </a:lnTo>
                    <a:lnTo>
                      <a:pt x="56" y="228"/>
                    </a:lnTo>
                    <a:lnTo>
                      <a:pt x="43" y="245"/>
                    </a:lnTo>
                    <a:lnTo>
                      <a:pt x="58" y="253"/>
                    </a:lnTo>
                    <a:lnTo>
                      <a:pt x="58" y="282"/>
                    </a:lnTo>
                    <a:lnTo>
                      <a:pt x="59" y="319"/>
                    </a:lnTo>
                    <a:lnTo>
                      <a:pt x="48" y="337"/>
                    </a:lnTo>
                    <a:lnTo>
                      <a:pt x="29" y="341"/>
                    </a:lnTo>
                    <a:lnTo>
                      <a:pt x="0" y="342"/>
                    </a:lnTo>
                    <a:lnTo>
                      <a:pt x="16" y="366"/>
                    </a:lnTo>
                    <a:lnTo>
                      <a:pt x="48" y="364"/>
                    </a:lnTo>
                    <a:lnTo>
                      <a:pt x="77" y="332"/>
                    </a:lnTo>
                    <a:lnTo>
                      <a:pt x="83" y="316"/>
                    </a:lnTo>
                    <a:lnTo>
                      <a:pt x="88" y="276"/>
                    </a:lnTo>
                    <a:lnTo>
                      <a:pt x="84" y="215"/>
                    </a:lnTo>
                    <a:lnTo>
                      <a:pt x="83" y="194"/>
                    </a:lnTo>
                    <a:lnTo>
                      <a:pt x="83" y="0"/>
                    </a:lnTo>
                    <a:close/>
                  </a:path>
                </a:pathLst>
              </a:custGeom>
              <a:solidFill>
                <a:srgbClr val="000000"/>
              </a:solidFill>
              <a:ln w="19050" cmpd="sng">
                <a:solidFill>
                  <a:srgbClr val="000000"/>
                </a:solidFill>
                <a:round/>
                <a:headEnd/>
                <a:tailEnd/>
              </a:ln>
            </p:spPr>
            <p:txBody>
              <a:bodyPr/>
              <a:lstStyle/>
              <a:p>
                <a:endParaRPr lang="zh-CN" altLang="en-US"/>
              </a:p>
            </p:txBody>
          </p:sp>
          <p:sp>
            <p:nvSpPr>
              <p:cNvPr id="24654" name="Freeform 152"/>
              <p:cNvSpPr>
                <a:spLocks/>
              </p:cNvSpPr>
              <p:nvPr/>
            </p:nvSpPr>
            <p:spPr bwMode="auto">
              <a:xfrm>
                <a:off x="4295" y="1256"/>
                <a:ext cx="65" cy="84"/>
              </a:xfrm>
              <a:custGeom>
                <a:avLst/>
                <a:gdLst>
                  <a:gd name="T0" fmla="*/ 10 w 163"/>
                  <a:gd name="T1" fmla="*/ 0 h 215"/>
                  <a:gd name="T2" fmla="*/ 6 w 163"/>
                  <a:gd name="T3" fmla="*/ 0 h 215"/>
                  <a:gd name="T4" fmla="*/ 6 w 163"/>
                  <a:gd name="T5" fmla="*/ 1 h 215"/>
                  <a:gd name="T6" fmla="*/ 6 w 163"/>
                  <a:gd name="T7" fmla="*/ 2 h 215"/>
                  <a:gd name="T8" fmla="*/ 0 w 163"/>
                  <a:gd name="T9" fmla="*/ 12 h 215"/>
                  <a:gd name="T10" fmla="*/ 0 w 163"/>
                  <a:gd name="T11" fmla="*/ 13 h 215"/>
                  <a:gd name="T12" fmla="*/ 7 w 163"/>
                  <a:gd name="T13" fmla="*/ 2 h 215"/>
                  <a:gd name="T14" fmla="*/ 8 w 163"/>
                  <a:gd name="T15" fmla="*/ 2 h 215"/>
                  <a:gd name="T16" fmla="*/ 10 w 163"/>
                  <a:gd name="T17" fmla="*/ 1 h 215"/>
                  <a:gd name="T18" fmla="*/ 10 w 163"/>
                  <a:gd name="T19" fmla="*/ 0 h 2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3" h="215">
                    <a:moveTo>
                      <a:pt x="163" y="0"/>
                    </a:moveTo>
                    <a:lnTo>
                      <a:pt x="94" y="0"/>
                    </a:lnTo>
                    <a:lnTo>
                      <a:pt x="90" y="16"/>
                    </a:lnTo>
                    <a:lnTo>
                      <a:pt x="101" y="31"/>
                    </a:lnTo>
                    <a:lnTo>
                      <a:pt x="0" y="194"/>
                    </a:lnTo>
                    <a:lnTo>
                      <a:pt x="1" y="215"/>
                    </a:lnTo>
                    <a:lnTo>
                      <a:pt x="116" y="31"/>
                    </a:lnTo>
                    <a:lnTo>
                      <a:pt x="123" y="24"/>
                    </a:lnTo>
                    <a:lnTo>
                      <a:pt x="159" y="16"/>
                    </a:lnTo>
                    <a:lnTo>
                      <a:pt x="163" y="0"/>
                    </a:lnTo>
                    <a:close/>
                  </a:path>
                </a:pathLst>
              </a:custGeom>
              <a:solidFill>
                <a:srgbClr val="000000"/>
              </a:solidFill>
              <a:ln w="19050" cmpd="sng">
                <a:solidFill>
                  <a:srgbClr val="000000"/>
                </a:solidFill>
                <a:round/>
                <a:headEnd/>
                <a:tailEnd/>
              </a:ln>
            </p:spPr>
            <p:txBody>
              <a:bodyPr/>
              <a:lstStyle/>
              <a:p>
                <a:endParaRPr lang="zh-CN" altLang="en-US"/>
              </a:p>
            </p:txBody>
          </p:sp>
          <p:sp>
            <p:nvSpPr>
              <p:cNvPr id="24655" name="Freeform 153"/>
              <p:cNvSpPr>
                <a:spLocks/>
              </p:cNvSpPr>
              <p:nvPr/>
            </p:nvSpPr>
            <p:spPr bwMode="auto">
              <a:xfrm>
                <a:off x="4323" y="1144"/>
                <a:ext cx="232" cy="176"/>
              </a:xfrm>
              <a:custGeom>
                <a:avLst/>
                <a:gdLst>
                  <a:gd name="T0" fmla="*/ 0 w 583"/>
                  <a:gd name="T1" fmla="*/ 1 h 441"/>
                  <a:gd name="T2" fmla="*/ 1 w 583"/>
                  <a:gd name="T3" fmla="*/ 2 h 441"/>
                  <a:gd name="T4" fmla="*/ 1 w 583"/>
                  <a:gd name="T5" fmla="*/ 2 h 441"/>
                  <a:gd name="T6" fmla="*/ 2 w 583"/>
                  <a:gd name="T7" fmla="*/ 3 h 441"/>
                  <a:gd name="T8" fmla="*/ 2 w 583"/>
                  <a:gd name="T9" fmla="*/ 4 h 441"/>
                  <a:gd name="T10" fmla="*/ 2 w 583"/>
                  <a:gd name="T11" fmla="*/ 5 h 441"/>
                  <a:gd name="T12" fmla="*/ 3 w 583"/>
                  <a:gd name="T13" fmla="*/ 6 h 441"/>
                  <a:gd name="T14" fmla="*/ 3 w 583"/>
                  <a:gd name="T15" fmla="*/ 7 h 441"/>
                  <a:gd name="T16" fmla="*/ 4 w 583"/>
                  <a:gd name="T17" fmla="*/ 8 h 441"/>
                  <a:gd name="T18" fmla="*/ 4 w 583"/>
                  <a:gd name="T19" fmla="*/ 8 h 441"/>
                  <a:gd name="T20" fmla="*/ 5 w 583"/>
                  <a:gd name="T21" fmla="*/ 9 h 441"/>
                  <a:gd name="T22" fmla="*/ 5 w 583"/>
                  <a:gd name="T23" fmla="*/ 10 h 441"/>
                  <a:gd name="T24" fmla="*/ 6 w 583"/>
                  <a:gd name="T25" fmla="*/ 11 h 441"/>
                  <a:gd name="T26" fmla="*/ 6 w 583"/>
                  <a:gd name="T27" fmla="*/ 12 h 441"/>
                  <a:gd name="T28" fmla="*/ 7 w 583"/>
                  <a:gd name="T29" fmla="*/ 12 h 441"/>
                  <a:gd name="T30" fmla="*/ 8 w 583"/>
                  <a:gd name="T31" fmla="*/ 13 h 441"/>
                  <a:gd name="T32" fmla="*/ 8 w 583"/>
                  <a:gd name="T33" fmla="*/ 14 h 441"/>
                  <a:gd name="T34" fmla="*/ 9 w 583"/>
                  <a:gd name="T35" fmla="*/ 14 h 441"/>
                  <a:gd name="T36" fmla="*/ 10 w 583"/>
                  <a:gd name="T37" fmla="*/ 15 h 441"/>
                  <a:gd name="T38" fmla="*/ 10 w 583"/>
                  <a:gd name="T39" fmla="*/ 16 h 441"/>
                  <a:gd name="T40" fmla="*/ 11 w 583"/>
                  <a:gd name="T41" fmla="*/ 16 h 441"/>
                  <a:gd name="T42" fmla="*/ 12 w 583"/>
                  <a:gd name="T43" fmla="*/ 17 h 441"/>
                  <a:gd name="T44" fmla="*/ 12 w 583"/>
                  <a:gd name="T45" fmla="*/ 18 h 441"/>
                  <a:gd name="T46" fmla="*/ 13 w 583"/>
                  <a:gd name="T47" fmla="*/ 18 h 441"/>
                  <a:gd name="T48" fmla="*/ 14 w 583"/>
                  <a:gd name="T49" fmla="*/ 19 h 441"/>
                  <a:gd name="T50" fmla="*/ 15 w 583"/>
                  <a:gd name="T51" fmla="*/ 20 h 441"/>
                  <a:gd name="T52" fmla="*/ 16 w 583"/>
                  <a:gd name="T53" fmla="*/ 20 h 441"/>
                  <a:gd name="T54" fmla="*/ 16 w 583"/>
                  <a:gd name="T55" fmla="*/ 20 h 441"/>
                  <a:gd name="T56" fmla="*/ 17 w 583"/>
                  <a:gd name="T57" fmla="*/ 21 h 441"/>
                  <a:gd name="T58" fmla="*/ 18 w 583"/>
                  <a:gd name="T59" fmla="*/ 22 h 441"/>
                  <a:gd name="T60" fmla="*/ 19 w 583"/>
                  <a:gd name="T61" fmla="*/ 22 h 441"/>
                  <a:gd name="T62" fmla="*/ 19 w 583"/>
                  <a:gd name="T63" fmla="*/ 23 h 441"/>
                  <a:gd name="T64" fmla="*/ 20 w 583"/>
                  <a:gd name="T65" fmla="*/ 23 h 441"/>
                  <a:gd name="T66" fmla="*/ 21 w 583"/>
                  <a:gd name="T67" fmla="*/ 24 h 441"/>
                  <a:gd name="T68" fmla="*/ 22 w 583"/>
                  <a:gd name="T69" fmla="*/ 24 h 441"/>
                  <a:gd name="T70" fmla="*/ 23 w 583"/>
                  <a:gd name="T71" fmla="*/ 24 h 441"/>
                  <a:gd name="T72" fmla="*/ 24 w 583"/>
                  <a:gd name="T73" fmla="*/ 25 h 441"/>
                  <a:gd name="T74" fmla="*/ 25 w 583"/>
                  <a:gd name="T75" fmla="*/ 25 h 441"/>
                  <a:gd name="T76" fmla="*/ 25 w 583"/>
                  <a:gd name="T77" fmla="*/ 26 h 441"/>
                  <a:gd name="T78" fmla="*/ 26 w 583"/>
                  <a:gd name="T79" fmla="*/ 26 h 441"/>
                  <a:gd name="T80" fmla="*/ 27 w 583"/>
                  <a:gd name="T81" fmla="*/ 26 h 441"/>
                  <a:gd name="T82" fmla="*/ 28 w 583"/>
                  <a:gd name="T83" fmla="*/ 26 h 441"/>
                  <a:gd name="T84" fmla="*/ 29 w 583"/>
                  <a:gd name="T85" fmla="*/ 27 h 441"/>
                  <a:gd name="T86" fmla="*/ 30 w 583"/>
                  <a:gd name="T87" fmla="*/ 27 h 441"/>
                  <a:gd name="T88" fmla="*/ 31 w 583"/>
                  <a:gd name="T89" fmla="*/ 27 h 441"/>
                  <a:gd name="T90" fmla="*/ 32 w 583"/>
                  <a:gd name="T91" fmla="*/ 28 h 441"/>
                  <a:gd name="T92" fmla="*/ 33 w 583"/>
                  <a:gd name="T93" fmla="*/ 28 h 441"/>
                  <a:gd name="T94" fmla="*/ 34 w 583"/>
                  <a:gd name="T95" fmla="*/ 28 h 441"/>
                  <a:gd name="T96" fmla="*/ 35 w 583"/>
                  <a:gd name="T97" fmla="*/ 28 h 441"/>
                  <a:gd name="T98" fmla="*/ 36 w 583"/>
                  <a:gd name="T99" fmla="*/ 28 h 441"/>
                  <a:gd name="T100" fmla="*/ 37 w 583"/>
                  <a:gd name="T101" fmla="*/ 28 h 4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83" h="441">
                    <a:moveTo>
                      <a:pt x="0" y="0"/>
                    </a:moveTo>
                    <a:lnTo>
                      <a:pt x="1" y="3"/>
                    </a:lnTo>
                    <a:lnTo>
                      <a:pt x="2" y="5"/>
                    </a:lnTo>
                    <a:lnTo>
                      <a:pt x="3" y="8"/>
                    </a:lnTo>
                    <a:lnTo>
                      <a:pt x="4" y="11"/>
                    </a:lnTo>
                    <a:lnTo>
                      <a:pt x="5" y="14"/>
                    </a:lnTo>
                    <a:lnTo>
                      <a:pt x="6" y="17"/>
                    </a:lnTo>
                    <a:lnTo>
                      <a:pt x="7" y="19"/>
                    </a:lnTo>
                    <a:lnTo>
                      <a:pt x="8" y="22"/>
                    </a:lnTo>
                    <a:lnTo>
                      <a:pt x="9" y="25"/>
                    </a:lnTo>
                    <a:lnTo>
                      <a:pt x="10" y="27"/>
                    </a:lnTo>
                    <a:lnTo>
                      <a:pt x="12" y="31"/>
                    </a:lnTo>
                    <a:lnTo>
                      <a:pt x="14" y="33"/>
                    </a:lnTo>
                    <a:lnTo>
                      <a:pt x="15" y="36"/>
                    </a:lnTo>
                    <a:lnTo>
                      <a:pt x="16" y="39"/>
                    </a:lnTo>
                    <a:lnTo>
                      <a:pt x="17" y="41"/>
                    </a:lnTo>
                    <a:lnTo>
                      <a:pt x="18" y="44"/>
                    </a:lnTo>
                    <a:lnTo>
                      <a:pt x="20" y="47"/>
                    </a:lnTo>
                    <a:lnTo>
                      <a:pt x="21" y="50"/>
                    </a:lnTo>
                    <a:lnTo>
                      <a:pt x="22" y="53"/>
                    </a:lnTo>
                    <a:lnTo>
                      <a:pt x="23" y="55"/>
                    </a:lnTo>
                    <a:lnTo>
                      <a:pt x="25" y="58"/>
                    </a:lnTo>
                    <a:lnTo>
                      <a:pt x="26" y="60"/>
                    </a:lnTo>
                    <a:lnTo>
                      <a:pt x="27" y="64"/>
                    </a:lnTo>
                    <a:lnTo>
                      <a:pt x="28" y="66"/>
                    </a:lnTo>
                    <a:lnTo>
                      <a:pt x="31" y="69"/>
                    </a:lnTo>
                    <a:lnTo>
                      <a:pt x="32" y="71"/>
                    </a:lnTo>
                    <a:lnTo>
                      <a:pt x="33" y="74"/>
                    </a:lnTo>
                    <a:lnTo>
                      <a:pt x="35" y="76"/>
                    </a:lnTo>
                    <a:lnTo>
                      <a:pt x="36" y="80"/>
                    </a:lnTo>
                    <a:lnTo>
                      <a:pt x="37" y="82"/>
                    </a:lnTo>
                    <a:lnTo>
                      <a:pt x="39" y="85"/>
                    </a:lnTo>
                    <a:lnTo>
                      <a:pt x="40" y="87"/>
                    </a:lnTo>
                    <a:lnTo>
                      <a:pt x="41" y="90"/>
                    </a:lnTo>
                    <a:lnTo>
                      <a:pt x="43" y="92"/>
                    </a:lnTo>
                    <a:lnTo>
                      <a:pt x="44" y="96"/>
                    </a:lnTo>
                    <a:lnTo>
                      <a:pt x="45" y="98"/>
                    </a:lnTo>
                    <a:lnTo>
                      <a:pt x="48" y="101"/>
                    </a:lnTo>
                    <a:lnTo>
                      <a:pt x="49" y="103"/>
                    </a:lnTo>
                    <a:lnTo>
                      <a:pt x="51" y="106"/>
                    </a:lnTo>
                    <a:lnTo>
                      <a:pt x="52" y="108"/>
                    </a:lnTo>
                    <a:lnTo>
                      <a:pt x="54" y="112"/>
                    </a:lnTo>
                    <a:lnTo>
                      <a:pt x="55" y="114"/>
                    </a:lnTo>
                    <a:lnTo>
                      <a:pt x="57" y="116"/>
                    </a:lnTo>
                    <a:lnTo>
                      <a:pt x="58" y="119"/>
                    </a:lnTo>
                    <a:lnTo>
                      <a:pt x="60" y="121"/>
                    </a:lnTo>
                    <a:lnTo>
                      <a:pt x="61" y="124"/>
                    </a:lnTo>
                    <a:lnTo>
                      <a:pt x="64" y="126"/>
                    </a:lnTo>
                    <a:lnTo>
                      <a:pt x="65" y="129"/>
                    </a:lnTo>
                    <a:lnTo>
                      <a:pt x="67" y="132"/>
                    </a:lnTo>
                    <a:lnTo>
                      <a:pt x="68" y="134"/>
                    </a:lnTo>
                    <a:lnTo>
                      <a:pt x="70" y="137"/>
                    </a:lnTo>
                    <a:lnTo>
                      <a:pt x="71" y="139"/>
                    </a:lnTo>
                    <a:lnTo>
                      <a:pt x="73" y="141"/>
                    </a:lnTo>
                    <a:lnTo>
                      <a:pt x="75" y="145"/>
                    </a:lnTo>
                    <a:lnTo>
                      <a:pt x="76" y="147"/>
                    </a:lnTo>
                    <a:lnTo>
                      <a:pt x="78" y="149"/>
                    </a:lnTo>
                    <a:lnTo>
                      <a:pt x="80" y="152"/>
                    </a:lnTo>
                    <a:lnTo>
                      <a:pt x="82" y="154"/>
                    </a:lnTo>
                    <a:lnTo>
                      <a:pt x="84" y="156"/>
                    </a:lnTo>
                    <a:lnTo>
                      <a:pt x="85" y="159"/>
                    </a:lnTo>
                    <a:lnTo>
                      <a:pt x="87" y="162"/>
                    </a:lnTo>
                    <a:lnTo>
                      <a:pt x="89" y="164"/>
                    </a:lnTo>
                    <a:lnTo>
                      <a:pt x="90" y="166"/>
                    </a:lnTo>
                    <a:lnTo>
                      <a:pt x="92" y="169"/>
                    </a:lnTo>
                    <a:lnTo>
                      <a:pt x="94" y="171"/>
                    </a:lnTo>
                    <a:lnTo>
                      <a:pt x="97" y="173"/>
                    </a:lnTo>
                    <a:lnTo>
                      <a:pt x="98" y="175"/>
                    </a:lnTo>
                    <a:lnTo>
                      <a:pt x="100" y="179"/>
                    </a:lnTo>
                    <a:lnTo>
                      <a:pt x="102" y="181"/>
                    </a:lnTo>
                    <a:lnTo>
                      <a:pt x="104" y="183"/>
                    </a:lnTo>
                    <a:lnTo>
                      <a:pt x="105" y="185"/>
                    </a:lnTo>
                    <a:lnTo>
                      <a:pt x="107" y="188"/>
                    </a:lnTo>
                    <a:lnTo>
                      <a:pt x="109" y="190"/>
                    </a:lnTo>
                    <a:lnTo>
                      <a:pt x="112" y="192"/>
                    </a:lnTo>
                    <a:lnTo>
                      <a:pt x="113" y="195"/>
                    </a:lnTo>
                    <a:lnTo>
                      <a:pt x="115" y="197"/>
                    </a:lnTo>
                    <a:lnTo>
                      <a:pt x="117" y="200"/>
                    </a:lnTo>
                    <a:lnTo>
                      <a:pt x="119" y="202"/>
                    </a:lnTo>
                    <a:lnTo>
                      <a:pt x="121" y="204"/>
                    </a:lnTo>
                    <a:lnTo>
                      <a:pt x="123" y="206"/>
                    </a:lnTo>
                    <a:lnTo>
                      <a:pt x="125" y="208"/>
                    </a:lnTo>
                    <a:lnTo>
                      <a:pt x="126" y="211"/>
                    </a:lnTo>
                    <a:lnTo>
                      <a:pt x="129" y="213"/>
                    </a:lnTo>
                    <a:lnTo>
                      <a:pt x="131" y="216"/>
                    </a:lnTo>
                    <a:lnTo>
                      <a:pt x="133" y="218"/>
                    </a:lnTo>
                    <a:lnTo>
                      <a:pt x="135" y="220"/>
                    </a:lnTo>
                    <a:lnTo>
                      <a:pt x="137" y="222"/>
                    </a:lnTo>
                    <a:lnTo>
                      <a:pt x="139" y="224"/>
                    </a:lnTo>
                    <a:lnTo>
                      <a:pt x="141" y="227"/>
                    </a:lnTo>
                    <a:lnTo>
                      <a:pt x="143" y="229"/>
                    </a:lnTo>
                    <a:lnTo>
                      <a:pt x="146" y="231"/>
                    </a:lnTo>
                    <a:lnTo>
                      <a:pt x="148" y="233"/>
                    </a:lnTo>
                    <a:lnTo>
                      <a:pt x="150" y="235"/>
                    </a:lnTo>
                    <a:lnTo>
                      <a:pt x="152" y="237"/>
                    </a:lnTo>
                    <a:lnTo>
                      <a:pt x="154" y="239"/>
                    </a:lnTo>
                    <a:lnTo>
                      <a:pt x="156" y="241"/>
                    </a:lnTo>
                    <a:lnTo>
                      <a:pt x="158" y="244"/>
                    </a:lnTo>
                    <a:lnTo>
                      <a:pt x="160" y="246"/>
                    </a:lnTo>
                    <a:lnTo>
                      <a:pt x="163" y="248"/>
                    </a:lnTo>
                    <a:lnTo>
                      <a:pt x="165" y="250"/>
                    </a:lnTo>
                    <a:lnTo>
                      <a:pt x="167" y="252"/>
                    </a:lnTo>
                    <a:lnTo>
                      <a:pt x="169" y="254"/>
                    </a:lnTo>
                    <a:lnTo>
                      <a:pt x="171" y="256"/>
                    </a:lnTo>
                    <a:lnTo>
                      <a:pt x="173" y="258"/>
                    </a:lnTo>
                    <a:lnTo>
                      <a:pt x="175" y="261"/>
                    </a:lnTo>
                    <a:lnTo>
                      <a:pt x="178" y="263"/>
                    </a:lnTo>
                    <a:lnTo>
                      <a:pt x="180" y="265"/>
                    </a:lnTo>
                    <a:lnTo>
                      <a:pt x="182" y="267"/>
                    </a:lnTo>
                    <a:lnTo>
                      <a:pt x="184" y="269"/>
                    </a:lnTo>
                    <a:lnTo>
                      <a:pt x="187" y="271"/>
                    </a:lnTo>
                    <a:lnTo>
                      <a:pt x="189" y="272"/>
                    </a:lnTo>
                    <a:lnTo>
                      <a:pt x="191" y="274"/>
                    </a:lnTo>
                    <a:lnTo>
                      <a:pt x="193" y="277"/>
                    </a:lnTo>
                    <a:lnTo>
                      <a:pt x="196" y="279"/>
                    </a:lnTo>
                    <a:lnTo>
                      <a:pt x="198" y="281"/>
                    </a:lnTo>
                    <a:lnTo>
                      <a:pt x="200" y="283"/>
                    </a:lnTo>
                    <a:lnTo>
                      <a:pt x="203" y="285"/>
                    </a:lnTo>
                    <a:lnTo>
                      <a:pt x="205" y="286"/>
                    </a:lnTo>
                    <a:lnTo>
                      <a:pt x="207" y="288"/>
                    </a:lnTo>
                    <a:lnTo>
                      <a:pt x="209" y="290"/>
                    </a:lnTo>
                    <a:lnTo>
                      <a:pt x="212" y="293"/>
                    </a:lnTo>
                    <a:lnTo>
                      <a:pt x="215" y="294"/>
                    </a:lnTo>
                    <a:lnTo>
                      <a:pt x="217" y="296"/>
                    </a:lnTo>
                    <a:lnTo>
                      <a:pt x="219" y="298"/>
                    </a:lnTo>
                    <a:lnTo>
                      <a:pt x="221" y="300"/>
                    </a:lnTo>
                    <a:lnTo>
                      <a:pt x="224" y="301"/>
                    </a:lnTo>
                    <a:lnTo>
                      <a:pt x="227" y="303"/>
                    </a:lnTo>
                    <a:lnTo>
                      <a:pt x="229" y="305"/>
                    </a:lnTo>
                    <a:lnTo>
                      <a:pt x="231" y="307"/>
                    </a:lnTo>
                    <a:lnTo>
                      <a:pt x="234" y="309"/>
                    </a:lnTo>
                    <a:lnTo>
                      <a:pt x="236" y="311"/>
                    </a:lnTo>
                    <a:lnTo>
                      <a:pt x="238" y="313"/>
                    </a:lnTo>
                    <a:lnTo>
                      <a:pt x="241" y="314"/>
                    </a:lnTo>
                    <a:lnTo>
                      <a:pt x="244" y="316"/>
                    </a:lnTo>
                    <a:lnTo>
                      <a:pt x="246" y="318"/>
                    </a:lnTo>
                    <a:lnTo>
                      <a:pt x="249" y="319"/>
                    </a:lnTo>
                    <a:lnTo>
                      <a:pt x="251" y="321"/>
                    </a:lnTo>
                    <a:lnTo>
                      <a:pt x="253" y="322"/>
                    </a:lnTo>
                    <a:lnTo>
                      <a:pt x="256" y="324"/>
                    </a:lnTo>
                    <a:lnTo>
                      <a:pt x="258" y="327"/>
                    </a:lnTo>
                    <a:lnTo>
                      <a:pt x="261" y="328"/>
                    </a:lnTo>
                    <a:lnTo>
                      <a:pt x="264" y="330"/>
                    </a:lnTo>
                    <a:lnTo>
                      <a:pt x="266" y="331"/>
                    </a:lnTo>
                    <a:lnTo>
                      <a:pt x="268" y="333"/>
                    </a:lnTo>
                    <a:lnTo>
                      <a:pt x="271" y="334"/>
                    </a:lnTo>
                    <a:lnTo>
                      <a:pt x="273" y="336"/>
                    </a:lnTo>
                    <a:lnTo>
                      <a:pt x="277" y="338"/>
                    </a:lnTo>
                    <a:lnTo>
                      <a:pt x="279" y="339"/>
                    </a:lnTo>
                    <a:lnTo>
                      <a:pt x="281" y="342"/>
                    </a:lnTo>
                    <a:lnTo>
                      <a:pt x="284" y="343"/>
                    </a:lnTo>
                    <a:lnTo>
                      <a:pt x="286" y="344"/>
                    </a:lnTo>
                    <a:lnTo>
                      <a:pt x="289" y="346"/>
                    </a:lnTo>
                    <a:lnTo>
                      <a:pt x="291" y="347"/>
                    </a:lnTo>
                    <a:lnTo>
                      <a:pt x="295" y="349"/>
                    </a:lnTo>
                    <a:lnTo>
                      <a:pt x="297" y="350"/>
                    </a:lnTo>
                    <a:lnTo>
                      <a:pt x="299" y="352"/>
                    </a:lnTo>
                    <a:lnTo>
                      <a:pt x="302" y="353"/>
                    </a:lnTo>
                    <a:lnTo>
                      <a:pt x="304" y="354"/>
                    </a:lnTo>
                    <a:lnTo>
                      <a:pt x="307" y="356"/>
                    </a:lnTo>
                    <a:lnTo>
                      <a:pt x="310" y="357"/>
                    </a:lnTo>
                    <a:lnTo>
                      <a:pt x="313" y="360"/>
                    </a:lnTo>
                    <a:lnTo>
                      <a:pt x="315" y="361"/>
                    </a:lnTo>
                    <a:lnTo>
                      <a:pt x="318" y="362"/>
                    </a:lnTo>
                    <a:lnTo>
                      <a:pt x="320" y="364"/>
                    </a:lnTo>
                    <a:lnTo>
                      <a:pt x="323" y="365"/>
                    </a:lnTo>
                    <a:lnTo>
                      <a:pt x="326" y="366"/>
                    </a:lnTo>
                    <a:lnTo>
                      <a:pt x="329" y="368"/>
                    </a:lnTo>
                    <a:lnTo>
                      <a:pt x="331" y="369"/>
                    </a:lnTo>
                    <a:lnTo>
                      <a:pt x="334" y="370"/>
                    </a:lnTo>
                    <a:lnTo>
                      <a:pt x="337" y="371"/>
                    </a:lnTo>
                    <a:lnTo>
                      <a:pt x="339" y="373"/>
                    </a:lnTo>
                    <a:lnTo>
                      <a:pt x="343" y="375"/>
                    </a:lnTo>
                    <a:lnTo>
                      <a:pt x="345" y="376"/>
                    </a:lnTo>
                    <a:lnTo>
                      <a:pt x="348" y="377"/>
                    </a:lnTo>
                    <a:lnTo>
                      <a:pt x="350" y="379"/>
                    </a:lnTo>
                    <a:lnTo>
                      <a:pt x="353" y="380"/>
                    </a:lnTo>
                    <a:lnTo>
                      <a:pt x="355" y="381"/>
                    </a:lnTo>
                    <a:lnTo>
                      <a:pt x="359" y="382"/>
                    </a:lnTo>
                    <a:lnTo>
                      <a:pt x="362" y="383"/>
                    </a:lnTo>
                    <a:lnTo>
                      <a:pt x="364" y="384"/>
                    </a:lnTo>
                    <a:lnTo>
                      <a:pt x="367" y="386"/>
                    </a:lnTo>
                    <a:lnTo>
                      <a:pt x="369" y="387"/>
                    </a:lnTo>
                    <a:lnTo>
                      <a:pt x="372" y="388"/>
                    </a:lnTo>
                    <a:lnTo>
                      <a:pt x="376" y="389"/>
                    </a:lnTo>
                    <a:lnTo>
                      <a:pt x="378" y="391"/>
                    </a:lnTo>
                    <a:lnTo>
                      <a:pt x="381" y="392"/>
                    </a:lnTo>
                    <a:lnTo>
                      <a:pt x="384" y="393"/>
                    </a:lnTo>
                    <a:lnTo>
                      <a:pt x="386" y="394"/>
                    </a:lnTo>
                    <a:lnTo>
                      <a:pt x="389" y="395"/>
                    </a:lnTo>
                    <a:lnTo>
                      <a:pt x="392" y="396"/>
                    </a:lnTo>
                    <a:lnTo>
                      <a:pt x="395" y="397"/>
                    </a:lnTo>
                    <a:lnTo>
                      <a:pt x="398" y="398"/>
                    </a:lnTo>
                    <a:lnTo>
                      <a:pt x="400" y="399"/>
                    </a:lnTo>
                    <a:lnTo>
                      <a:pt x="403" y="400"/>
                    </a:lnTo>
                    <a:lnTo>
                      <a:pt x="406" y="401"/>
                    </a:lnTo>
                    <a:lnTo>
                      <a:pt x="409" y="402"/>
                    </a:lnTo>
                    <a:lnTo>
                      <a:pt x="412" y="403"/>
                    </a:lnTo>
                    <a:lnTo>
                      <a:pt x="415" y="404"/>
                    </a:lnTo>
                    <a:lnTo>
                      <a:pt x="417" y="405"/>
                    </a:lnTo>
                    <a:lnTo>
                      <a:pt x="420" y="406"/>
                    </a:lnTo>
                    <a:lnTo>
                      <a:pt x="423" y="408"/>
                    </a:lnTo>
                    <a:lnTo>
                      <a:pt x="426" y="409"/>
                    </a:lnTo>
                    <a:lnTo>
                      <a:pt x="429" y="410"/>
                    </a:lnTo>
                    <a:lnTo>
                      <a:pt x="432" y="411"/>
                    </a:lnTo>
                    <a:lnTo>
                      <a:pt x="435" y="412"/>
                    </a:lnTo>
                    <a:lnTo>
                      <a:pt x="437" y="412"/>
                    </a:lnTo>
                    <a:lnTo>
                      <a:pt x="441" y="413"/>
                    </a:lnTo>
                    <a:lnTo>
                      <a:pt x="444" y="414"/>
                    </a:lnTo>
                    <a:lnTo>
                      <a:pt x="446" y="415"/>
                    </a:lnTo>
                    <a:lnTo>
                      <a:pt x="449" y="416"/>
                    </a:lnTo>
                    <a:lnTo>
                      <a:pt x="452" y="416"/>
                    </a:lnTo>
                    <a:lnTo>
                      <a:pt x="455" y="417"/>
                    </a:lnTo>
                    <a:lnTo>
                      <a:pt x="458" y="418"/>
                    </a:lnTo>
                    <a:lnTo>
                      <a:pt x="461" y="419"/>
                    </a:lnTo>
                    <a:lnTo>
                      <a:pt x="464" y="419"/>
                    </a:lnTo>
                    <a:lnTo>
                      <a:pt x="467" y="420"/>
                    </a:lnTo>
                    <a:lnTo>
                      <a:pt x="469" y="421"/>
                    </a:lnTo>
                    <a:lnTo>
                      <a:pt x="472" y="422"/>
                    </a:lnTo>
                    <a:lnTo>
                      <a:pt x="476" y="422"/>
                    </a:lnTo>
                    <a:lnTo>
                      <a:pt x="479" y="424"/>
                    </a:lnTo>
                    <a:lnTo>
                      <a:pt x="481" y="425"/>
                    </a:lnTo>
                    <a:lnTo>
                      <a:pt x="484" y="425"/>
                    </a:lnTo>
                    <a:lnTo>
                      <a:pt x="487" y="426"/>
                    </a:lnTo>
                    <a:lnTo>
                      <a:pt x="491" y="427"/>
                    </a:lnTo>
                    <a:lnTo>
                      <a:pt x="493" y="427"/>
                    </a:lnTo>
                    <a:lnTo>
                      <a:pt x="496" y="428"/>
                    </a:lnTo>
                    <a:lnTo>
                      <a:pt x="499" y="428"/>
                    </a:lnTo>
                    <a:lnTo>
                      <a:pt x="502" y="429"/>
                    </a:lnTo>
                    <a:lnTo>
                      <a:pt x="505" y="430"/>
                    </a:lnTo>
                    <a:lnTo>
                      <a:pt x="508" y="430"/>
                    </a:lnTo>
                    <a:lnTo>
                      <a:pt x="511" y="431"/>
                    </a:lnTo>
                    <a:lnTo>
                      <a:pt x="514" y="431"/>
                    </a:lnTo>
                    <a:lnTo>
                      <a:pt x="517" y="432"/>
                    </a:lnTo>
                    <a:lnTo>
                      <a:pt x="519" y="432"/>
                    </a:lnTo>
                    <a:lnTo>
                      <a:pt x="523" y="433"/>
                    </a:lnTo>
                    <a:lnTo>
                      <a:pt x="526" y="433"/>
                    </a:lnTo>
                    <a:lnTo>
                      <a:pt x="529" y="434"/>
                    </a:lnTo>
                    <a:lnTo>
                      <a:pt x="532" y="434"/>
                    </a:lnTo>
                    <a:lnTo>
                      <a:pt x="534" y="435"/>
                    </a:lnTo>
                    <a:lnTo>
                      <a:pt x="537" y="435"/>
                    </a:lnTo>
                    <a:lnTo>
                      <a:pt x="541" y="435"/>
                    </a:lnTo>
                    <a:lnTo>
                      <a:pt x="544" y="436"/>
                    </a:lnTo>
                    <a:lnTo>
                      <a:pt x="547" y="436"/>
                    </a:lnTo>
                    <a:lnTo>
                      <a:pt x="550" y="437"/>
                    </a:lnTo>
                    <a:lnTo>
                      <a:pt x="552" y="437"/>
                    </a:lnTo>
                    <a:lnTo>
                      <a:pt x="556" y="437"/>
                    </a:lnTo>
                    <a:lnTo>
                      <a:pt x="559" y="438"/>
                    </a:lnTo>
                    <a:lnTo>
                      <a:pt x="562" y="438"/>
                    </a:lnTo>
                    <a:lnTo>
                      <a:pt x="565" y="438"/>
                    </a:lnTo>
                    <a:lnTo>
                      <a:pt x="567" y="439"/>
                    </a:lnTo>
                    <a:lnTo>
                      <a:pt x="570" y="439"/>
                    </a:lnTo>
                    <a:lnTo>
                      <a:pt x="574" y="439"/>
                    </a:lnTo>
                    <a:lnTo>
                      <a:pt x="577" y="441"/>
                    </a:lnTo>
                    <a:lnTo>
                      <a:pt x="580" y="441"/>
                    </a:lnTo>
                    <a:lnTo>
                      <a:pt x="583" y="4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24651" name="Freeform 154"/>
            <p:cNvSpPr>
              <a:spLocks/>
            </p:cNvSpPr>
            <p:nvPr/>
          </p:nvSpPr>
          <p:spPr bwMode="auto">
            <a:xfrm>
              <a:off x="4555" y="1320"/>
              <a:ext cx="28" cy="0"/>
            </a:xfrm>
            <a:custGeom>
              <a:avLst/>
              <a:gdLst>
                <a:gd name="T0" fmla="*/ 0 w 69"/>
                <a:gd name="T1" fmla="*/ 0 h 2"/>
                <a:gd name="T2" fmla="*/ 0 w 69"/>
                <a:gd name="T3" fmla="*/ 0 h 2"/>
                <a:gd name="T4" fmla="*/ 0 w 69"/>
                <a:gd name="T5" fmla="*/ 1 h 2"/>
                <a:gd name="T6" fmla="*/ 1 w 69"/>
                <a:gd name="T7" fmla="*/ 1 h 2"/>
                <a:gd name="T8" fmla="*/ 1 w 69"/>
                <a:gd name="T9" fmla="*/ 1 h 2"/>
                <a:gd name="T10" fmla="*/ 1 w 69"/>
                <a:gd name="T11" fmla="*/ 1 h 2"/>
                <a:gd name="T12" fmla="*/ 1 w 69"/>
                <a:gd name="T13" fmla="*/ 1 h 2"/>
                <a:gd name="T14" fmla="*/ 1 w 69"/>
                <a:gd name="T15" fmla="*/ 1 h 2"/>
                <a:gd name="T16" fmla="*/ 2 w 69"/>
                <a:gd name="T17" fmla="*/ 1 h 2"/>
                <a:gd name="T18" fmla="*/ 2 w 69"/>
                <a:gd name="T19" fmla="*/ 1 h 2"/>
                <a:gd name="T20" fmla="*/ 2 w 69"/>
                <a:gd name="T21" fmla="*/ 1 h 2"/>
                <a:gd name="T22" fmla="*/ 2 w 69"/>
                <a:gd name="T23" fmla="*/ 1 h 2"/>
                <a:gd name="T24" fmla="*/ 2 w 69"/>
                <a:gd name="T25" fmla="*/ 1 h 2"/>
                <a:gd name="T26" fmla="*/ 2 w 69"/>
                <a:gd name="T27" fmla="*/ 1 h 2"/>
                <a:gd name="T28" fmla="*/ 3 w 69"/>
                <a:gd name="T29" fmla="*/ 1 h 2"/>
                <a:gd name="T30" fmla="*/ 3 w 69"/>
                <a:gd name="T31" fmla="*/ 1 h 2"/>
                <a:gd name="T32" fmla="*/ 3 w 69"/>
                <a:gd name="T33" fmla="*/ 1 h 2"/>
                <a:gd name="T34" fmla="*/ 4 w 69"/>
                <a:gd name="T35" fmla="*/ 1 h 2"/>
                <a:gd name="T36" fmla="*/ 4 w 69"/>
                <a:gd name="T37" fmla="*/ 1 h 2"/>
                <a:gd name="T38" fmla="*/ 4 w 69"/>
                <a:gd name="T39" fmla="*/ 1 h 2"/>
                <a:gd name="T40" fmla="*/ 4 w 69"/>
                <a:gd name="T41" fmla="*/ 1 h 2"/>
                <a:gd name="T42" fmla="*/ 4 w 69"/>
                <a:gd name="T43" fmla="*/ 1 h 2"/>
                <a:gd name="T44" fmla="*/ 4 w 69"/>
                <a:gd name="T45" fmla="*/ 1 h 2"/>
                <a:gd name="T46" fmla="*/ 4 w 69"/>
                <a:gd name="T47" fmla="*/ 1 h 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9" h="2">
                  <a:moveTo>
                    <a:pt x="0" y="0"/>
                  </a:moveTo>
                  <a:lnTo>
                    <a:pt x="2" y="0"/>
                  </a:lnTo>
                  <a:lnTo>
                    <a:pt x="6" y="1"/>
                  </a:lnTo>
                  <a:lnTo>
                    <a:pt x="9" y="1"/>
                  </a:lnTo>
                  <a:lnTo>
                    <a:pt x="12" y="1"/>
                  </a:lnTo>
                  <a:lnTo>
                    <a:pt x="15" y="1"/>
                  </a:lnTo>
                  <a:lnTo>
                    <a:pt x="18" y="1"/>
                  </a:lnTo>
                  <a:lnTo>
                    <a:pt x="20" y="1"/>
                  </a:lnTo>
                  <a:lnTo>
                    <a:pt x="24" y="2"/>
                  </a:lnTo>
                  <a:lnTo>
                    <a:pt x="27" y="2"/>
                  </a:lnTo>
                  <a:lnTo>
                    <a:pt x="30" y="2"/>
                  </a:lnTo>
                  <a:lnTo>
                    <a:pt x="33" y="2"/>
                  </a:lnTo>
                  <a:lnTo>
                    <a:pt x="36" y="2"/>
                  </a:lnTo>
                  <a:lnTo>
                    <a:pt x="39" y="2"/>
                  </a:lnTo>
                  <a:lnTo>
                    <a:pt x="42" y="2"/>
                  </a:lnTo>
                  <a:lnTo>
                    <a:pt x="45" y="2"/>
                  </a:lnTo>
                  <a:lnTo>
                    <a:pt x="48" y="2"/>
                  </a:lnTo>
                  <a:lnTo>
                    <a:pt x="51" y="2"/>
                  </a:lnTo>
                  <a:lnTo>
                    <a:pt x="55" y="2"/>
                  </a:lnTo>
                  <a:lnTo>
                    <a:pt x="57" y="2"/>
                  </a:lnTo>
                  <a:lnTo>
                    <a:pt x="60" y="2"/>
                  </a:lnTo>
                  <a:lnTo>
                    <a:pt x="63" y="2"/>
                  </a:lnTo>
                  <a:lnTo>
                    <a:pt x="66" y="2"/>
                  </a:lnTo>
                  <a:lnTo>
                    <a:pt x="69" y="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78683" name="Group 155"/>
          <p:cNvGrpSpPr>
            <a:grpSpLocks/>
          </p:cNvGrpSpPr>
          <p:nvPr/>
        </p:nvGrpSpPr>
        <p:grpSpPr bwMode="auto">
          <a:xfrm>
            <a:off x="4284663" y="814388"/>
            <a:ext cx="4535487" cy="4127500"/>
            <a:chOff x="2699" y="104"/>
            <a:chExt cx="2857" cy="2600"/>
          </a:xfrm>
        </p:grpSpPr>
        <p:sp>
          <p:nvSpPr>
            <p:cNvPr id="24597" name="Line 156"/>
            <p:cNvSpPr>
              <a:spLocks noChangeShapeType="1"/>
            </p:cNvSpPr>
            <p:nvPr/>
          </p:nvSpPr>
          <p:spPr bwMode="auto">
            <a:xfrm>
              <a:off x="2911" y="364"/>
              <a:ext cx="1504"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598" name="Line 157"/>
            <p:cNvSpPr>
              <a:spLocks noChangeShapeType="1"/>
            </p:cNvSpPr>
            <p:nvPr/>
          </p:nvSpPr>
          <p:spPr bwMode="auto">
            <a:xfrm>
              <a:off x="4415" y="364"/>
              <a:ext cx="0" cy="13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599" name="Line 158"/>
            <p:cNvSpPr>
              <a:spLocks noChangeShapeType="1"/>
            </p:cNvSpPr>
            <p:nvPr/>
          </p:nvSpPr>
          <p:spPr bwMode="auto">
            <a:xfrm flipH="1">
              <a:off x="2911" y="1681"/>
              <a:ext cx="150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0" name="Line 159"/>
            <p:cNvSpPr>
              <a:spLocks noChangeShapeType="1"/>
            </p:cNvSpPr>
            <p:nvPr/>
          </p:nvSpPr>
          <p:spPr bwMode="auto">
            <a:xfrm flipV="1">
              <a:off x="2911" y="364"/>
              <a:ext cx="0" cy="13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1" name="Line 160"/>
            <p:cNvSpPr>
              <a:spLocks noChangeShapeType="1"/>
            </p:cNvSpPr>
            <p:nvPr/>
          </p:nvSpPr>
          <p:spPr bwMode="auto">
            <a:xfrm>
              <a:off x="4415" y="364"/>
              <a:ext cx="943" cy="93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2" name="Line 161"/>
            <p:cNvSpPr>
              <a:spLocks noChangeShapeType="1"/>
            </p:cNvSpPr>
            <p:nvPr/>
          </p:nvSpPr>
          <p:spPr bwMode="auto">
            <a:xfrm>
              <a:off x="4415" y="1681"/>
              <a:ext cx="943" cy="9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3" name="Line 162"/>
            <p:cNvSpPr>
              <a:spLocks noChangeShapeType="1"/>
            </p:cNvSpPr>
            <p:nvPr/>
          </p:nvSpPr>
          <p:spPr bwMode="auto">
            <a:xfrm>
              <a:off x="2911" y="1681"/>
              <a:ext cx="943" cy="942"/>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4" name="Line 163"/>
            <p:cNvSpPr>
              <a:spLocks noChangeShapeType="1"/>
            </p:cNvSpPr>
            <p:nvPr/>
          </p:nvSpPr>
          <p:spPr bwMode="auto">
            <a:xfrm>
              <a:off x="3854" y="2623"/>
              <a:ext cx="1504"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5" name="Line 164"/>
            <p:cNvSpPr>
              <a:spLocks noChangeShapeType="1"/>
            </p:cNvSpPr>
            <p:nvPr/>
          </p:nvSpPr>
          <p:spPr bwMode="auto">
            <a:xfrm flipV="1">
              <a:off x="5358" y="1303"/>
              <a:ext cx="0" cy="132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6" name="Line 165"/>
            <p:cNvSpPr>
              <a:spLocks noChangeShapeType="1"/>
            </p:cNvSpPr>
            <p:nvPr/>
          </p:nvSpPr>
          <p:spPr bwMode="auto">
            <a:xfrm flipH="1" flipV="1">
              <a:off x="3733" y="2377"/>
              <a:ext cx="168"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7" name="Line 166"/>
            <p:cNvSpPr>
              <a:spLocks noChangeShapeType="1"/>
            </p:cNvSpPr>
            <p:nvPr/>
          </p:nvSpPr>
          <p:spPr bwMode="auto">
            <a:xfrm>
              <a:off x="3809" y="2452"/>
              <a:ext cx="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8" name="Line 167"/>
            <p:cNvSpPr>
              <a:spLocks noChangeShapeType="1"/>
            </p:cNvSpPr>
            <p:nvPr/>
          </p:nvSpPr>
          <p:spPr bwMode="auto">
            <a:xfrm>
              <a:off x="3809" y="2377"/>
              <a:ext cx="168"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09" name="Freeform 168"/>
            <p:cNvSpPr>
              <a:spLocks/>
            </p:cNvSpPr>
            <p:nvPr/>
          </p:nvSpPr>
          <p:spPr bwMode="auto">
            <a:xfrm>
              <a:off x="3037" y="431"/>
              <a:ext cx="90" cy="171"/>
            </a:xfrm>
            <a:custGeom>
              <a:avLst/>
              <a:gdLst>
                <a:gd name="T0" fmla="*/ 0 w 226"/>
                <a:gd name="T1" fmla="*/ 0 h 423"/>
                <a:gd name="T2" fmla="*/ 0 w 226"/>
                <a:gd name="T3" fmla="*/ 28 h 423"/>
                <a:gd name="T4" fmla="*/ 14 w 226"/>
                <a:gd name="T5" fmla="*/ 0 h 423"/>
                <a:gd name="T6" fmla="*/ 0 60000 65536"/>
                <a:gd name="T7" fmla="*/ 0 60000 65536"/>
                <a:gd name="T8" fmla="*/ 0 60000 65536"/>
              </a:gdLst>
              <a:ahLst/>
              <a:cxnLst>
                <a:cxn ang="T6">
                  <a:pos x="T0" y="T1"/>
                </a:cxn>
                <a:cxn ang="T7">
                  <a:pos x="T2" y="T3"/>
                </a:cxn>
                <a:cxn ang="T8">
                  <a:pos x="T4" y="T5"/>
                </a:cxn>
              </a:cxnLst>
              <a:rect l="0" t="0" r="r" b="b"/>
              <a:pathLst>
                <a:path w="226" h="423">
                  <a:moveTo>
                    <a:pt x="1" y="0"/>
                  </a:moveTo>
                  <a:lnTo>
                    <a:pt x="0" y="423"/>
                  </a:lnTo>
                  <a:lnTo>
                    <a:pt x="2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10" name="Freeform 169"/>
            <p:cNvSpPr>
              <a:spLocks/>
            </p:cNvSpPr>
            <p:nvPr/>
          </p:nvSpPr>
          <p:spPr bwMode="auto">
            <a:xfrm>
              <a:off x="5209" y="1317"/>
              <a:ext cx="118" cy="182"/>
            </a:xfrm>
            <a:custGeom>
              <a:avLst/>
              <a:gdLst>
                <a:gd name="T0" fmla="*/ 0 w 296"/>
                <a:gd name="T1" fmla="*/ 0 h 457"/>
                <a:gd name="T2" fmla="*/ 0 w 296"/>
                <a:gd name="T3" fmla="*/ 27 h 457"/>
                <a:gd name="T4" fmla="*/ 8 w 296"/>
                <a:gd name="T5" fmla="*/ 10 h 457"/>
                <a:gd name="T6" fmla="*/ 10 w 296"/>
                <a:gd name="T7" fmla="*/ 29 h 457"/>
                <a:gd name="T8" fmla="*/ 19 w 296"/>
                <a:gd name="T9" fmla="*/ 3 h 4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457">
                  <a:moveTo>
                    <a:pt x="0" y="0"/>
                  </a:moveTo>
                  <a:lnTo>
                    <a:pt x="0" y="431"/>
                  </a:lnTo>
                  <a:lnTo>
                    <a:pt x="123" y="165"/>
                  </a:lnTo>
                  <a:lnTo>
                    <a:pt x="149" y="457"/>
                  </a:lnTo>
                  <a:lnTo>
                    <a:pt x="296"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11" name="Line 170"/>
            <p:cNvSpPr>
              <a:spLocks noChangeShapeType="1"/>
            </p:cNvSpPr>
            <p:nvPr/>
          </p:nvSpPr>
          <p:spPr bwMode="auto">
            <a:xfrm>
              <a:off x="2747" y="1602"/>
              <a:ext cx="44"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12" name="Line 171"/>
            <p:cNvSpPr>
              <a:spLocks noChangeShapeType="1"/>
            </p:cNvSpPr>
            <p:nvPr/>
          </p:nvSpPr>
          <p:spPr bwMode="auto">
            <a:xfrm flipH="1">
              <a:off x="2699" y="1602"/>
              <a:ext cx="137"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13" name="Freeform 172"/>
            <p:cNvSpPr>
              <a:spLocks/>
            </p:cNvSpPr>
            <p:nvPr/>
          </p:nvSpPr>
          <p:spPr bwMode="auto">
            <a:xfrm>
              <a:off x="5467" y="2533"/>
              <a:ext cx="89" cy="84"/>
            </a:xfrm>
            <a:custGeom>
              <a:avLst/>
              <a:gdLst>
                <a:gd name="T0" fmla="*/ 0 w 226"/>
                <a:gd name="T1" fmla="*/ 0 h 211"/>
                <a:gd name="T2" fmla="*/ 4 w 226"/>
                <a:gd name="T3" fmla="*/ 13 h 211"/>
                <a:gd name="T4" fmla="*/ 14 w 226"/>
                <a:gd name="T5" fmla="*/ 0 h 211"/>
                <a:gd name="T6" fmla="*/ 0 60000 65536"/>
                <a:gd name="T7" fmla="*/ 0 60000 65536"/>
                <a:gd name="T8" fmla="*/ 0 60000 65536"/>
              </a:gdLst>
              <a:ahLst/>
              <a:cxnLst>
                <a:cxn ang="T6">
                  <a:pos x="T0" y="T1"/>
                </a:cxn>
                <a:cxn ang="T7">
                  <a:pos x="T2" y="T3"/>
                </a:cxn>
                <a:cxn ang="T8">
                  <a:pos x="T4" y="T5"/>
                </a:cxn>
              </a:cxnLst>
              <a:rect l="0" t="0" r="r" b="b"/>
              <a:pathLst>
                <a:path w="226" h="211">
                  <a:moveTo>
                    <a:pt x="0" y="0"/>
                  </a:moveTo>
                  <a:lnTo>
                    <a:pt x="56" y="211"/>
                  </a:lnTo>
                  <a:lnTo>
                    <a:pt x="2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14" name="Line 173"/>
            <p:cNvSpPr>
              <a:spLocks noChangeShapeType="1"/>
            </p:cNvSpPr>
            <p:nvPr/>
          </p:nvSpPr>
          <p:spPr bwMode="auto">
            <a:xfrm flipH="1">
              <a:off x="5464" y="2617"/>
              <a:ext cx="25"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15" name="Freeform 174"/>
            <p:cNvSpPr>
              <a:spLocks/>
            </p:cNvSpPr>
            <p:nvPr/>
          </p:nvSpPr>
          <p:spPr bwMode="auto">
            <a:xfrm>
              <a:off x="4376" y="104"/>
              <a:ext cx="121" cy="171"/>
            </a:xfrm>
            <a:custGeom>
              <a:avLst/>
              <a:gdLst>
                <a:gd name="T0" fmla="*/ 7 w 301"/>
                <a:gd name="T1" fmla="*/ 0 h 423"/>
                <a:gd name="T2" fmla="*/ 20 w 301"/>
                <a:gd name="T3" fmla="*/ 0 h 423"/>
                <a:gd name="T4" fmla="*/ 0 w 301"/>
                <a:gd name="T5" fmla="*/ 28 h 423"/>
                <a:gd name="T6" fmla="*/ 12 w 301"/>
                <a:gd name="T7" fmla="*/ 28 h 4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1" h="423">
                  <a:moveTo>
                    <a:pt x="113" y="0"/>
                  </a:moveTo>
                  <a:lnTo>
                    <a:pt x="301" y="0"/>
                  </a:lnTo>
                  <a:lnTo>
                    <a:pt x="0" y="423"/>
                  </a:lnTo>
                  <a:lnTo>
                    <a:pt x="188" y="4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16" name="Line 175"/>
            <p:cNvSpPr>
              <a:spLocks noChangeShapeType="1"/>
            </p:cNvSpPr>
            <p:nvPr/>
          </p:nvSpPr>
          <p:spPr bwMode="auto">
            <a:xfrm flipV="1">
              <a:off x="4449" y="1558"/>
              <a:ext cx="20" cy="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17" name="Freeform 176"/>
            <p:cNvSpPr>
              <a:spLocks/>
            </p:cNvSpPr>
            <p:nvPr/>
          </p:nvSpPr>
          <p:spPr bwMode="auto">
            <a:xfrm>
              <a:off x="4469" y="1510"/>
              <a:ext cx="78" cy="48"/>
            </a:xfrm>
            <a:custGeom>
              <a:avLst/>
              <a:gdLst>
                <a:gd name="T0" fmla="*/ 12 w 194"/>
                <a:gd name="T1" fmla="*/ 8 h 118"/>
                <a:gd name="T2" fmla="*/ 12 w 194"/>
                <a:gd name="T3" fmla="*/ 7 h 118"/>
                <a:gd name="T4" fmla="*/ 12 w 194"/>
                <a:gd name="T5" fmla="*/ 7 h 118"/>
                <a:gd name="T6" fmla="*/ 12 w 194"/>
                <a:gd name="T7" fmla="*/ 6 h 118"/>
                <a:gd name="T8" fmla="*/ 12 w 194"/>
                <a:gd name="T9" fmla="*/ 6 h 118"/>
                <a:gd name="T10" fmla="*/ 12 w 194"/>
                <a:gd name="T11" fmla="*/ 5 h 118"/>
                <a:gd name="T12" fmla="*/ 12 w 194"/>
                <a:gd name="T13" fmla="*/ 4 h 118"/>
                <a:gd name="T14" fmla="*/ 12 w 194"/>
                <a:gd name="T15" fmla="*/ 4 h 118"/>
                <a:gd name="T16" fmla="*/ 12 w 194"/>
                <a:gd name="T17" fmla="*/ 4 h 118"/>
                <a:gd name="T18" fmla="*/ 12 w 194"/>
                <a:gd name="T19" fmla="*/ 3 h 118"/>
                <a:gd name="T20" fmla="*/ 12 w 194"/>
                <a:gd name="T21" fmla="*/ 2 h 118"/>
                <a:gd name="T22" fmla="*/ 12 w 194"/>
                <a:gd name="T23" fmla="*/ 2 h 118"/>
                <a:gd name="T24" fmla="*/ 12 w 194"/>
                <a:gd name="T25" fmla="*/ 2 h 118"/>
                <a:gd name="T26" fmla="*/ 11 w 194"/>
                <a:gd name="T27" fmla="*/ 1 h 118"/>
                <a:gd name="T28" fmla="*/ 11 w 194"/>
                <a:gd name="T29" fmla="*/ 1 h 118"/>
                <a:gd name="T30" fmla="*/ 11 w 194"/>
                <a:gd name="T31" fmla="*/ 1 h 118"/>
                <a:gd name="T32" fmla="*/ 10 w 194"/>
                <a:gd name="T33" fmla="*/ 0 h 118"/>
                <a:gd name="T34" fmla="*/ 10 w 194"/>
                <a:gd name="T35" fmla="*/ 0 h 118"/>
                <a:gd name="T36" fmla="*/ 10 w 194"/>
                <a:gd name="T37" fmla="*/ 0 h 118"/>
                <a:gd name="T38" fmla="*/ 9 w 194"/>
                <a:gd name="T39" fmla="*/ 0 h 118"/>
                <a:gd name="T40" fmla="*/ 8 w 194"/>
                <a:gd name="T41" fmla="*/ 0 h 118"/>
                <a:gd name="T42" fmla="*/ 8 w 194"/>
                <a:gd name="T43" fmla="*/ 0 h 118"/>
                <a:gd name="T44" fmla="*/ 8 w 194"/>
                <a:gd name="T45" fmla="*/ 0 h 118"/>
                <a:gd name="T46" fmla="*/ 7 w 194"/>
                <a:gd name="T47" fmla="*/ 0 h 118"/>
                <a:gd name="T48" fmla="*/ 7 w 194"/>
                <a:gd name="T49" fmla="*/ 0 h 118"/>
                <a:gd name="T50" fmla="*/ 6 w 194"/>
                <a:gd name="T51" fmla="*/ 0 h 118"/>
                <a:gd name="T52" fmla="*/ 6 w 194"/>
                <a:gd name="T53" fmla="*/ 0 h 118"/>
                <a:gd name="T54" fmla="*/ 5 w 194"/>
                <a:gd name="T55" fmla="*/ 1 h 118"/>
                <a:gd name="T56" fmla="*/ 5 w 194"/>
                <a:gd name="T57" fmla="*/ 1 h 118"/>
                <a:gd name="T58" fmla="*/ 4 w 194"/>
                <a:gd name="T59" fmla="*/ 1 h 118"/>
                <a:gd name="T60" fmla="*/ 4 w 194"/>
                <a:gd name="T61" fmla="*/ 2 h 118"/>
                <a:gd name="T62" fmla="*/ 3 w 194"/>
                <a:gd name="T63" fmla="*/ 2 h 118"/>
                <a:gd name="T64" fmla="*/ 3 w 194"/>
                <a:gd name="T65" fmla="*/ 2 h 118"/>
                <a:gd name="T66" fmla="*/ 2 w 194"/>
                <a:gd name="T67" fmla="*/ 3 h 118"/>
                <a:gd name="T68" fmla="*/ 2 w 194"/>
                <a:gd name="T69" fmla="*/ 4 h 118"/>
                <a:gd name="T70" fmla="*/ 2 w 194"/>
                <a:gd name="T71" fmla="*/ 4 h 118"/>
                <a:gd name="T72" fmla="*/ 2 w 194"/>
                <a:gd name="T73" fmla="*/ 4 h 118"/>
                <a:gd name="T74" fmla="*/ 1 w 194"/>
                <a:gd name="T75" fmla="*/ 5 h 118"/>
                <a:gd name="T76" fmla="*/ 1 w 194"/>
                <a:gd name="T77" fmla="*/ 6 h 118"/>
                <a:gd name="T78" fmla="*/ 1 w 194"/>
                <a:gd name="T79" fmla="*/ 6 h 118"/>
                <a:gd name="T80" fmla="*/ 0 w 194"/>
                <a:gd name="T81" fmla="*/ 7 h 118"/>
                <a:gd name="T82" fmla="*/ 0 w 194"/>
                <a:gd name="T83" fmla="*/ 7 h 118"/>
                <a:gd name="T84" fmla="*/ 0 w 194"/>
                <a:gd name="T85" fmla="*/ 8 h 1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94" h="118">
                  <a:moveTo>
                    <a:pt x="189" y="118"/>
                  </a:moveTo>
                  <a:lnTo>
                    <a:pt x="191" y="108"/>
                  </a:lnTo>
                  <a:lnTo>
                    <a:pt x="193" y="100"/>
                  </a:lnTo>
                  <a:lnTo>
                    <a:pt x="194" y="91"/>
                  </a:lnTo>
                  <a:lnTo>
                    <a:pt x="194" y="83"/>
                  </a:lnTo>
                  <a:lnTo>
                    <a:pt x="194" y="74"/>
                  </a:lnTo>
                  <a:lnTo>
                    <a:pt x="193" y="67"/>
                  </a:lnTo>
                  <a:lnTo>
                    <a:pt x="192" y="58"/>
                  </a:lnTo>
                  <a:lnTo>
                    <a:pt x="191" y="51"/>
                  </a:lnTo>
                  <a:lnTo>
                    <a:pt x="187" y="44"/>
                  </a:lnTo>
                  <a:lnTo>
                    <a:pt x="185" y="37"/>
                  </a:lnTo>
                  <a:lnTo>
                    <a:pt x="182" y="32"/>
                  </a:lnTo>
                  <a:lnTo>
                    <a:pt x="178" y="25"/>
                  </a:lnTo>
                  <a:lnTo>
                    <a:pt x="174" y="20"/>
                  </a:lnTo>
                  <a:lnTo>
                    <a:pt x="169" y="16"/>
                  </a:lnTo>
                  <a:lnTo>
                    <a:pt x="164" y="11"/>
                  </a:lnTo>
                  <a:lnTo>
                    <a:pt x="159" y="8"/>
                  </a:lnTo>
                  <a:lnTo>
                    <a:pt x="152" y="5"/>
                  </a:lnTo>
                  <a:lnTo>
                    <a:pt x="146" y="3"/>
                  </a:lnTo>
                  <a:lnTo>
                    <a:pt x="140" y="1"/>
                  </a:lnTo>
                  <a:lnTo>
                    <a:pt x="133" y="0"/>
                  </a:lnTo>
                  <a:lnTo>
                    <a:pt x="126" y="0"/>
                  </a:lnTo>
                  <a:lnTo>
                    <a:pt x="119" y="0"/>
                  </a:lnTo>
                  <a:lnTo>
                    <a:pt x="112" y="1"/>
                  </a:lnTo>
                  <a:lnTo>
                    <a:pt x="104" y="3"/>
                  </a:lnTo>
                  <a:lnTo>
                    <a:pt x="97" y="5"/>
                  </a:lnTo>
                  <a:lnTo>
                    <a:pt x="90" y="8"/>
                  </a:lnTo>
                  <a:lnTo>
                    <a:pt x="82" y="11"/>
                  </a:lnTo>
                  <a:lnTo>
                    <a:pt x="75" y="16"/>
                  </a:lnTo>
                  <a:lnTo>
                    <a:pt x="67" y="20"/>
                  </a:lnTo>
                  <a:lnTo>
                    <a:pt x="61" y="25"/>
                  </a:lnTo>
                  <a:lnTo>
                    <a:pt x="53" y="32"/>
                  </a:lnTo>
                  <a:lnTo>
                    <a:pt x="47" y="37"/>
                  </a:lnTo>
                  <a:lnTo>
                    <a:pt x="41" y="44"/>
                  </a:lnTo>
                  <a:lnTo>
                    <a:pt x="34" y="51"/>
                  </a:lnTo>
                  <a:lnTo>
                    <a:pt x="29" y="58"/>
                  </a:lnTo>
                  <a:lnTo>
                    <a:pt x="23" y="67"/>
                  </a:lnTo>
                  <a:lnTo>
                    <a:pt x="18" y="74"/>
                  </a:lnTo>
                  <a:lnTo>
                    <a:pt x="14" y="83"/>
                  </a:lnTo>
                  <a:lnTo>
                    <a:pt x="10" y="91"/>
                  </a:lnTo>
                  <a:lnTo>
                    <a:pt x="6" y="100"/>
                  </a:lnTo>
                  <a:lnTo>
                    <a:pt x="3" y="108"/>
                  </a:lnTo>
                  <a:lnTo>
                    <a:pt x="0" y="1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18" name="Line 177"/>
            <p:cNvSpPr>
              <a:spLocks noChangeShapeType="1"/>
            </p:cNvSpPr>
            <p:nvPr/>
          </p:nvSpPr>
          <p:spPr bwMode="auto">
            <a:xfrm flipH="1">
              <a:off x="4524" y="1558"/>
              <a:ext cx="20" cy="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19" name="Freeform 178"/>
            <p:cNvSpPr>
              <a:spLocks/>
            </p:cNvSpPr>
            <p:nvPr/>
          </p:nvSpPr>
          <p:spPr bwMode="auto">
            <a:xfrm>
              <a:off x="4449" y="1633"/>
              <a:ext cx="75" cy="45"/>
            </a:xfrm>
            <a:custGeom>
              <a:avLst/>
              <a:gdLst>
                <a:gd name="T0" fmla="*/ 0 w 193"/>
                <a:gd name="T1" fmla="*/ 0 h 117"/>
                <a:gd name="T2" fmla="*/ 0 w 193"/>
                <a:gd name="T3" fmla="*/ 0 h 117"/>
                <a:gd name="T4" fmla="*/ 0 w 193"/>
                <a:gd name="T5" fmla="*/ 1 h 117"/>
                <a:gd name="T6" fmla="*/ 0 w 193"/>
                <a:gd name="T7" fmla="*/ 2 h 117"/>
                <a:gd name="T8" fmla="*/ 0 w 193"/>
                <a:gd name="T9" fmla="*/ 2 h 117"/>
                <a:gd name="T10" fmla="*/ 0 w 193"/>
                <a:gd name="T11" fmla="*/ 3 h 117"/>
                <a:gd name="T12" fmla="*/ 0 w 193"/>
                <a:gd name="T13" fmla="*/ 3 h 117"/>
                <a:gd name="T14" fmla="*/ 0 w 193"/>
                <a:gd name="T15" fmla="*/ 3 h 117"/>
                <a:gd name="T16" fmla="*/ 0 w 193"/>
                <a:gd name="T17" fmla="*/ 4 h 117"/>
                <a:gd name="T18" fmla="*/ 0 w 193"/>
                <a:gd name="T19" fmla="*/ 4 h 117"/>
                <a:gd name="T20" fmla="*/ 0 w 193"/>
                <a:gd name="T21" fmla="*/ 5 h 117"/>
                <a:gd name="T22" fmla="*/ 1 w 193"/>
                <a:gd name="T23" fmla="*/ 5 h 117"/>
                <a:gd name="T24" fmla="*/ 1 w 193"/>
                <a:gd name="T25" fmla="*/ 5 h 117"/>
                <a:gd name="T26" fmla="*/ 1 w 193"/>
                <a:gd name="T27" fmla="*/ 5 h 117"/>
                <a:gd name="T28" fmla="*/ 1 w 193"/>
                <a:gd name="T29" fmla="*/ 6 h 117"/>
                <a:gd name="T30" fmla="*/ 2 w 193"/>
                <a:gd name="T31" fmla="*/ 6 h 117"/>
                <a:gd name="T32" fmla="*/ 2 w 193"/>
                <a:gd name="T33" fmla="*/ 6 h 117"/>
                <a:gd name="T34" fmla="*/ 2 w 193"/>
                <a:gd name="T35" fmla="*/ 7 h 117"/>
                <a:gd name="T36" fmla="*/ 3 w 193"/>
                <a:gd name="T37" fmla="*/ 7 h 117"/>
                <a:gd name="T38" fmla="*/ 3 w 193"/>
                <a:gd name="T39" fmla="*/ 7 h 117"/>
                <a:gd name="T40" fmla="*/ 3 w 193"/>
                <a:gd name="T41" fmla="*/ 7 h 117"/>
                <a:gd name="T42" fmla="*/ 4 w 193"/>
                <a:gd name="T43" fmla="*/ 7 h 117"/>
                <a:gd name="T44" fmla="*/ 4 w 193"/>
                <a:gd name="T45" fmla="*/ 7 h 117"/>
                <a:gd name="T46" fmla="*/ 5 w 193"/>
                <a:gd name="T47" fmla="*/ 7 h 117"/>
                <a:gd name="T48" fmla="*/ 5 w 193"/>
                <a:gd name="T49" fmla="*/ 7 h 117"/>
                <a:gd name="T50" fmla="*/ 6 w 193"/>
                <a:gd name="T51" fmla="*/ 7 h 117"/>
                <a:gd name="T52" fmla="*/ 6 w 193"/>
                <a:gd name="T53" fmla="*/ 6 h 117"/>
                <a:gd name="T54" fmla="*/ 7 w 193"/>
                <a:gd name="T55" fmla="*/ 6 h 117"/>
                <a:gd name="T56" fmla="*/ 7 w 193"/>
                <a:gd name="T57" fmla="*/ 6 h 117"/>
                <a:gd name="T58" fmla="*/ 7 w 193"/>
                <a:gd name="T59" fmla="*/ 5 h 117"/>
                <a:gd name="T60" fmla="*/ 8 w 193"/>
                <a:gd name="T61" fmla="*/ 5 h 117"/>
                <a:gd name="T62" fmla="*/ 8 w 193"/>
                <a:gd name="T63" fmla="*/ 5 h 117"/>
                <a:gd name="T64" fmla="*/ 9 w 193"/>
                <a:gd name="T65" fmla="*/ 5 h 117"/>
                <a:gd name="T66" fmla="*/ 9 w 193"/>
                <a:gd name="T67" fmla="*/ 4 h 117"/>
                <a:gd name="T68" fmla="*/ 9 w 193"/>
                <a:gd name="T69" fmla="*/ 4 h 117"/>
                <a:gd name="T70" fmla="*/ 10 w 193"/>
                <a:gd name="T71" fmla="*/ 3 h 117"/>
                <a:gd name="T72" fmla="*/ 10 w 193"/>
                <a:gd name="T73" fmla="*/ 3 h 117"/>
                <a:gd name="T74" fmla="*/ 10 w 193"/>
                <a:gd name="T75" fmla="*/ 3 h 117"/>
                <a:gd name="T76" fmla="*/ 10 w 193"/>
                <a:gd name="T77" fmla="*/ 2 h 117"/>
                <a:gd name="T78" fmla="*/ 11 w 193"/>
                <a:gd name="T79" fmla="*/ 2 h 117"/>
                <a:gd name="T80" fmla="*/ 11 w 193"/>
                <a:gd name="T81" fmla="*/ 1 h 117"/>
                <a:gd name="T82" fmla="*/ 11 w 193"/>
                <a:gd name="T83" fmla="*/ 0 h 117"/>
                <a:gd name="T84" fmla="*/ 11 w 193"/>
                <a:gd name="T85" fmla="*/ 0 h 1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93" h="117">
                  <a:moveTo>
                    <a:pt x="5" y="0"/>
                  </a:moveTo>
                  <a:lnTo>
                    <a:pt x="3" y="9"/>
                  </a:lnTo>
                  <a:lnTo>
                    <a:pt x="1" y="17"/>
                  </a:lnTo>
                  <a:lnTo>
                    <a:pt x="1" y="26"/>
                  </a:lnTo>
                  <a:lnTo>
                    <a:pt x="0" y="34"/>
                  </a:lnTo>
                  <a:lnTo>
                    <a:pt x="0" y="43"/>
                  </a:lnTo>
                  <a:lnTo>
                    <a:pt x="1" y="51"/>
                  </a:lnTo>
                  <a:lnTo>
                    <a:pt x="2" y="59"/>
                  </a:lnTo>
                  <a:lnTo>
                    <a:pt x="4" y="66"/>
                  </a:lnTo>
                  <a:lnTo>
                    <a:pt x="6" y="74"/>
                  </a:lnTo>
                  <a:lnTo>
                    <a:pt x="8" y="80"/>
                  </a:lnTo>
                  <a:lnTo>
                    <a:pt x="11" y="87"/>
                  </a:lnTo>
                  <a:lnTo>
                    <a:pt x="16" y="92"/>
                  </a:lnTo>
                  <a:lnTo>
                    <a:pt x="20" y="97"/>
                  </a:lnTo>
                  <a:lnTo>
                    <a:pt x="24" y="103"/>
                  </a:lnTo>
                  <a:lnTo>
                    <a:pt x="30" y="106"/>
                  </a:lnTo>
                  <a:lnTo>
                    <a:pt x="35" y="110"/>
                  </a:lnTo>
                  <a:lnTo>
                    <a:pt x="41" y="112"/>
                  </a:lnTo>
                  <a:lnTo>
                    <a:pt x="48" y="115"/>
                  </a:lnTo>
                  <a:lnTo>
                    <a:pt x="54" y="116"/>
                  </a:lnTo>
                  <a:lnTo>
                    <a:pt x="60" y="117"/>
                  </a:lnTo>
                  <a:lnTo>
                    <a:pt x="68" y="117"/>
                  </a:lnTo>
                  <a:lnTo>
                    <a:pt x="74" y="117"/>
                  </a:lnTo>
                  <a:lnTo>
                    <a:pt x="82" y="116"/>
                  </a:lnTo>
                  <a:lnTo>
                    <a:pt x="89" y="115"/>
                  </a:lnTo>
                  <a:lnTo>
                    <a:pt x="97" y="112"/>
                  </a:lnTo>
                  <a:lnTo>
                    <a:pt x="104" y="110"/>
                  </a:lnTo>
                  <a:lnTo>
                    <a:pt x="111" y="106"/>
                  </a:lnTo>
                  <a:lnTo>
                    <a:pt x="119" y="103"/>
                  </a:lnTo>
                  <a:lnTo>
                    <a:pt x="126" y="97"/>
                  </a:lnTo>
                  <a:lnTo>
                    <a:pt x="133" y="92"/>
                  </a:lnTo>
                  <a:lnTo>
                    <a:pt x="140" y="87"/>
                  </a:lnTo>
                  <a:lnTo>
                    <a:pt x="147" y="80"/>
                  </a:lnTo>
                  <a:lnTo>
                    <a:pt x="153" y="74"/>
                  </a:lnTo>
                  <a:lnTo>
                    <a:pt x="159" y="66"/>
                  </a:lnTo>
                  <a:lnTo>
                    <a:pt x="165" y="59"/>
                  </a:lnTo>
                  <a:lnTo>
                    <a:pt x="170" y="51"/>
                  </a:lnTo>
                  <a:lnTo>
                    <a:pt x="175" y="43"/>
                  </a:lnTo>
                  <a:lnTo>
                    <a:pt x="180" y="34"/>
                  </a:lnTo>
                  <a:lnTo>
                    <a:pt x="184" y="26"/>
                  </a:lnTo>
                  <a:lnTo>
                    <a:pt x="187" y="17"/>
                  </a:lnTo>
                  <a:lnTo>
                    <a:pt x="190" y="9"/>
                  </a:lnTo>
                  <a:lnTo>
                    <a:pt x="19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20" name="Freeform 179"/>
            <p:cNvSpPr>
              <a:spLocks/>
            </p:cNvSpPr>
            <p:nvPr/>
          </p:nvSpPr>
          <p:spPr bwMode="auto">
            <a:xfrm>
              <a:off x="3708" y="2282"/>
              <a:ext cx="6" cy="22"/>
            </a:xfrm>
            <a:custGeom>
              <a:avLst/>
              <a:gdLst>
                <a:gd name="T0" fmla="*/ 0 w 18"/>
                <a:gd name="T1" fmla="*/ 0 h 60"/>
                <a:gd name="T2" fmla="*/ 0 w 18"/>
                <a:gd name="T3" fmla="*/ 0 h 60"/>
                <a:gd name="T4" fmla="*/ 0 w 18"/>
                <a:gd name="T5" fmla="*/ 0 h 60"/>
                <a:gd name="T6" fmla="*/ 0 w 18"/>
                <a:gd name="T7" fmla="*/ 0 h 60"/>
                <a:gd name="T8" fmla="*/ 0 w 18"/>
                <a:gd name="T9" fmla="*/ 0 h 60"/>
                <a:gd name="T10" fmla="*/ 0 w 18"/>
                <a:gd name="T11" fmla="*/ 0 h 60"/>
                <a:gd name="T12" fmla="*/ 0 w 18"/>
                <a:gd name="T13" fmla="*/ 0 h 60"/>
                <a:gd name="T14" fmla="*/ 0 w 18"/>
                <a:gd name="T15" fmla="*/ 1 h 60"/>
                <a:gd name="T16" fmla="*/ 0 w 18"/>
                <a:gd name="T17" fmla="*/ 1 h 60"/>
                <a:gd name="T18" fmla="*/ 0 w 18"/>
                <a:gd name="T19" fmla="*/ 1 h 60"/>
                <a:gd name="T20" fmla="*/ 0 w 18"/>
                <a:gd name="T21" fmla="*/ 1 h 60"/>
                <a:gd name="T22" fmla="*/ 0 w 18"/>
                <a:gd name="T23" fmla="*/ 1 h 60"/>
                <a:gd name="T24" fmla="*/ 0 w 18"/>
                <a:gd name="T25" fmla="*/ 1 h 60"/>
                <a:gd name="T26" fmla="*/ 0 w 18"/>
                <a:gd name="T27" fmla="*/ 1 h 60"/>
                <a:gd name="T28" fmla="*/ 0 w 18"/>
                <a:gd name="T29" fmla="*/ 1 h 60"/>
                <a:gd name="T30" fmla="*/ 0 w 18"/>
                <a:gd name="T31" fmla="*/ 1 h 60"/>
                <a:gd name="T32" fmla="*/ 0 w 18"/>
                <a:gd name="T33" fmla="*/ 1 h 60"/>
                <a:gd name="T34" fmla="*/ 0 w 18"/>
                <a:gd name="T35" fmla="*/ 1 h 60"/>
                <a:gd name="T36" fmla="*/ 0 w 18"/>
                <a:gd name="T37" fmla="*/ 2 h 60"/>
                <a:gd name="T38" fmla="*/ 0 w 18"/>
                <a:gd name="T39" fmla="*/ 2 h 60"/>
                <a:gd name="T40" fmla="*/ 0 w 18"/>
                <a:gd name="T41" fmla="*/ 2 h 60"/>
                <a:gd name="T42" fmla="*/ 0 w 18"/>
                <a:gd name="T43" fmla="*/ 2 h 60"/>
                <a:gd name="T44" fmla="*/ 0 w 18"/>
                <a:gd name="T45" fmla="*/ 2 h 60"/>
                <a:gd name="T46" fmla="*/ 0 w 18"/>
                <a:gd name="T47" fmla="*/ 2 h 60"/>
                <a:gd name="T48" fmla="*/ 0 w 18"/>
                <a:gd name="T49" fmla="*/ 3 h 60"/>
                <a:gd name="T50" fmla="*/ 1 w 18"/>
                <a:gd name="T51" fmla="*/ 3 h 60"/>
                <a:gd name="T52" fmla="*/ 1 w 18"/>
                <a:gd name="T53" fmla="*/ 3 h 60"/>
                <a:gd name="T54" fmla="*/ 1 w 18"/>
                <a:gd name="T55" fmla="*/ 3 h 60"/>
                <a:gd name="T56" fmla="*/ 1 w 18"/>
                <a:gd name="T57" fmla="*/ 3 h 6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8" h="60">
                  <a:moveTo>
                    <a:pt x="3" y="0"/>
                  </a:moveTo>
                  <a:lnTo>
                    <a:pt x="2" y="2"/>
                  </a:lnTo>
                  <a:lnTo>
                    <a:pt x="2" y="4"/>
                  </a:lnTo>
                  <a:lnTo>
                    <a:pt x="1" y="6"/>
                  </a:lnTo>
                  <a:lnTo>
                    <a:pt x="1" y="8"/>
                  </a:lnTo>
                  <a:lnTo>
                    <a:pt x="1" y="11"/>
                  </a:lnTo>
                  <a:lnTo>
                    <a:pt x="1" y="12"/>
                  </a:lnTo>
                  <a:lnTo>
                    <a:pt x="0" y="14"/>
                  </a:lnTo>
                  <a:lnTo>
                    <a:pt x="0" y="16"/>
                  </a:lnTo>
                  <a:lnTo>
                    <a:pt x="0" y="18"/>
                  </a:lnTo>
                  <a:lnTo>
                    <a:pt x="0" y="20"/>
                  </a:lnTo>
                  <a:lnTo>
                    <a:pt x="0" y="22"/>
                  </a:lnTo>
                  <a:lnTo>
                    <a:pt x="1" y="24"/>
                  </a:lnTo>
                  <a:lnTo>
                    <a:pt x="1" y="27"/>
                  </a:lnTo>
                  <a:lnTo>
                    <a:pt x="1" y="28"/>
                  </a:lnTo>
                  <a:lnTo>
                    <a:pt x="1" y="30"/>
                  </a:lnTo>
                  <a:lnTo>
                    <a:pt x="2" y="32"/>
                  </a:lnTo>
                  <a:lnTo>
                    <a:pt x="2" y="34"/>
                  </a:lnTo>
                  <a:lnTo>
                    <a:pt x="3" y="36"/>
                  </a:lnTo>
                  <a:lnTo>
                    <a:pt x="4" y="37"/>
                  </a:lnTo>
                  <a:lnTo>
                    <a:pt x="5" y="39"/>
                  </a:lnTo>
                  <a:lnTo>
                    <a:pt x="5" y="42"/>
                  </a:lnTo>
                  <a:lnTo>
                    <a:pt x="6" y="43"/>
                  </a:lnTo>
                  <a:lnTo>
                    <a:pt x="8" y="46"/>
                  </a:lnTo>
                  <a:lnTo>
                    <a:pt x="13" y="53"/>
                  </a:lnTo>
                  <a:lnTo>
                    <a:pt x="14" y="54"/>
                  </a:lnTo>
                  <a:lnTo>
                    <a:pt x="15" y="56"/>
                  </a:lnTo>
                  <a:lnTo>
                    <a:pt x="16" y="57"/>
                  </a:lnTo>
                  <a:lnTo>
                    <a:pt x="18" y="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21" name="Freeform 180"/>
            <p:cNvSpPr>
              <a:spLocks/>
            </p:cNvSpPr>
            <p:nvPr/>
          </p:nvSpPr>
          <p:spPr bwMode="auto">
            <a:xfrm>
              <a:off x="3655" y="2192"/>
              <a:ext cx="73" cy="112"/>
            </a:xfrm>
            <a:custGeom>
              <a:avLst/>
              <a:gdLst>
                <a:gd name="T0" fmla="*/ 12 w 180"/>
                <a:gd name="T1" fmla="*/ 2 h 284"/>
                <a:gd name="T2" fmla="*/ 12 w 180"/>
                <a:gd name="T3" fmla="*/ 2 h 284"/>
                <a:gd name="T4" fmla="*/ 12 w 180"/>
                <a:gd name="T5" fmla="*/ 2 h 284"/>
                <a:gd name="T6" fmla="*/ 12 w 180"/>
                <a:gd name="T7" fmla="*/ 1 h 284"/>
                <a:gd name="T8" fmla="*/ 12 w 180"/>
                <a:gd name="T9" fmla="*/ 0 h 284"/>
                <a:gd name="T10" fmla="*/ 11 w 180"/>
                <a:gd name="T11" fmla="*/ 0 h 284"/>
                <a:gd name="T12" fmla="*/ 11 w 180"/>
                <a:gd name="T13" fmla="*/ 0 h 284"/>
                <a:gd name="T14" fmla="*/ 11 w 180"/>
                <a:gd name="T15" fmla="*/ 0 h 284"/>
                <a:gd name="T16" fmla="*/ 10 w 180"/>
                <a:gd name="T17" fmla="*/ 0 h 284"/>
                <a:gd name="T18" fmla="*/ 8 w 180"/>
                <a:gd name="T19" fmla="*/ 0 h 284"/>
                <a:gd name="T20" fmla="*/ 7 w 180"/>
                <a:gd name="T21" fmla="*/ 0 h 284"/>
                <a:gd name="T22" fmla="*/ 6 w 180"/>
                <a:gd name="T23" fmla="*/ 0 h 284"/>
                <a:gd name="T24" fmla="*/ 6 w 180"/>
                <a:gd name="T25" fmla="*/ 1 h 284"/>
                <a:gd name="T26" fmla="*/ 5 w 180"/>
                <a:gd name="T27" fmla="*/ 1 h 284"/>
                <a:gd name="T28" fmla="*/ 4 w 180"/>
                <a:gd name="T29" fmla="*/ 2 h 284"/>
                <a:gd name="T30" fmla="*/ 4 w 180"/>
                <a:gd name="T31" fmla="*/ 2 h 284"/>
                <a:gd name="T32" fmla="*/ 4 w 180"/>
                <a:gd name="T33" fmla="*/ 3 h 284"/>
                <a:gd name="T34" fmla="*/ 3 w 180"/>
                <a:gd name="T35" fmla="*/ 4 h 284"/>
                <a:gd name="T36" fmla="*/ 2 w 180"/>
                <a:gd name="T37" fmla="*/ 4 h 284"/>
                <a:gd name="T38" fmla="*/ 2 w 180"/>
                <a:gd name="T39" fmla="*/ 6 h 284"/>
                <a:gd name="T40" fmla="*/ 1 w 180"/>
                <a:gd name="T41" fmla="*/ 10 h 284"/>
                <a:gd name="T42" fmla="*/ 0 w 180"/>
                <a:gd name="T43" fmla="*/ 12 h 284"/>
                <a:gd name="T44" fmla="*/ 0 w 180"/>
                <a:gd name="T45" fmla="*/ 13 h 284"/>
                <a:gd name="T46" fmla="*/ 0 w 180"/>
                <a:gd name="T47" fmla="*/ 14 h 284"/>
                <a:gd name="T48" fmla="*/ 0 w 180"/>
                <a:gd name="T49" fmla="*/ 15 h 284"/>
                <a:gd name="T50" fmla="*/ 0 w 180"/>
                <a:gd name="T51" fmla="*/ 15 h 284"/>
                <a:gd name="T52" fmla="*/ 0 w 180"/>
                <a:gd name="T53" fmla="*/ 16 h 284"/>
                <a:gd name="T54" fmla="*/ 1 w 180"/>
                <a:gd name="T55" fmla="*/ 16 h 284"/>
                <a:gd name="T56" fmla="*/ 1 w 180"/>
                <a:gd name="T57" fmla="*/ 17 h 284"/>
                <a:gd name="T58" fmla="*/ 1 w 180"/>
                <a:gd name="T59" fmla="*/ 17 h 284"/>
                <a:gd name="T60" fmla="*/ 2 w 180"/>
                <a:gd name="T61" fmla="*/ 17 h 284"/>
                <a:gd name="T62" fmla="*/ 2 w 180"/>
                <a:gd name="T63" fmla="*/ 17 h 284"/>
                <a:gd name="T64" fmla="*/ 2 w 180"/>
                <a:gd name="T65" fmla="*/ 17 h 284"/>
                <a:gd name="T66" fmla="*/ 3 w 180"/>
                <a:gd name="T67" fmla="*/ 17 h 284"/>
                <a:gd name="T68" fmla="*/ 4 w 180"/>
                <a:gd name="T69" fmla="*/ 17 h 284"/>
                <a:gd name="T70" fmla="*/ 5 w 180"/>
                <a:gd name="T71" fmla="*/ 17 h 284"/>
                <a:gd name="T72" fmla="*/ 6 w 180"/>
                <a:gd name="T73" fmla="*/ 17 h 284"/>
                <a:gd name="T74" fmla="*/ 6 w 180"/>
                <a:gd name="T75" fmla="*/ 17 h 284"/>
                <a:gd name="T76" fmla="*/ 6 w 180"/>
                <a:gd name="T77" fmla="*/ 17 h 284"/>
                <a:gd name="T78" fmla="*/ 7 w 180"/>
                <a:gd name="T79" fmla="*/ 17 h 284"/>
                <a:gd name="T80" fmla="*/ 8 w 180"/>
                <a:gd name="T81" fmla="*/ 16 h 284"/>
                <a:gd name="T82" fmla="*/ 8 w 180"/>
                <a:gd name="T83" fmla="*/ 15 h 284"/>
                <a:gd name="T84" fmla="*/ 9 w 180"/>
                <a:gd name="T85" fmla="*/ 15 h 284"/>
                <a:gd name="T86" fmla="*/ 9 w 180"/>
                <a:gd name="T87" fmla="*/ 14 h 284"/>
                <a:gd name="T88" fmla="*/ 9 w 180"/>
                <a:gd name="T89" fmla="*/ 13 h 284"/>
                <a:gd name="T90" fmla="*/ 10 w 180"/>
                <a:gd name="T91" fmla="*/ 10 h 284"/>
                <a:gd name="T92" fmla="*/ 11 w 180"/>
                <a:gd name="T93" fmla="*/ 7 h 284"/>
                <a:gd name="T94" fmla="*/ 11 w 180"/>
                <a:gd name="T95" fmla="*/ 4 h 284"/>
                <a:gd name="T96" fmla="*/ 12 w 180"/>
                <a:gd name="T97" fmla="*/ 3 h 28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80" h="284">
                  <a:moveTo>
                    <a:pt x="179" y="38"/>
                  </a:moveTo>
                  <a:lnTo>
                    <a:pt x="180" y="37"/>
                  </a:lnTo>
                  <a:lnTo>
                    <a:pt x="180" y="34"/>
                  </a:lnTo>
                  <a:lnTo>
                    <a:pt x="180" y="33"/>
                  </a:lnTo>
                  <a:lnTo>
                    <a:pt x="180" y="32"/>
                  </a:lnTo>
                  <a:lnTo>
                    <a:pt x="180" y="30"/>
                  </a:lnTo>
                  <a:lnTo>
                    <a:pt x="180" y="29"/>
                  </a:lnTo>
                  <a:lnTo>
                    <a:pt x="180" y="28"/>
                  </a:lnTo>
                  <a:lnTo>
                    <a:pt x="180" y="26"/>
                  </a:lnTo>
                  <a:lnTo>
                    <a:pt x="180" y="25"/>
                  </a:lnTo>
                  <a:lnTo>
                    <a:pt x="180" y="24"/>
                  </a:lnTo>
                  <a:lnTo>
                    <a:pt x="179" y="22"/>
                  </a:lnTo>
                  <a:lnTo>
                    <a:pt x="179" y="21"/>
                  </a:lnTo>
                  <a:lnTo>
                    <a:pt x="178" y="17"/>
                  </a:lnTo>
                  <a:lnTo>
                    <a:pt x="177" y="14"/>
                  </a:lnTo>
                  <a:lnTo>
                    <a:pt x="177" y="13"/>
                  </a:lnTo>
                  <a:lnTo>
                    <a:pt x="176" y="11"/>
                  </a:lnTo>
                  <a:lnTo>
                    <a:pt x="176" y="10"/>
                  </a:lnTo>
                  <a:lnTo>
                    <a:pt x="175" y="9"/>
                  </a:lnTo>
                  <a:lnTo>
                    <a:pt x="174" y="7"/>
                  </a:lnTo>
                  <a:lnTo>
                    <a:pt x="174" y="6"/>
                  </a:lnTo>
                  <a:lnTo>
                    <a:pt x="173" y="5"/>
                  </a:lnTo>
                  <a:lnTo>
                    <a:pt x="171" y="4"/>
                  </a:lnTo>
                  <a:lnTo>
                    <a:pt x="170" y="3"/>
                  </a:lnTo>
                  <a:lnTo>
                    <a:pt x="169" y="3"/>
                  </a:lnTo>
                  <a:lnTo>
                    <a:pt x="168" y="1"/>
                  </a:lnTo>
                  <a:lnTo>
                    <a:pt x="166" y="1"/>
                  </a:lnTo>
                  <a:lnTo>
                    <a:pt x="165" y="0"/>
                  </a:lnTo>
                  <a:lnTo>
                    <a:pt x="164" y="0"/>
                  </a:lnTo>
                  <a:lnTo>
                    <a:pt x="162" y="0"/>
                  </a:lnTo>
                  <a:lnTo>
                    <a:pt x="161" y="0"/>
                  </a:lnTo>
                  <a:lnTo>
                    <a:pt x="158" y="0"/>
                  </a:lnTo>
                  <a:lnTo>
                    <a:pt x="154" y="0"/>
                  </a:lnTo>
                  <a:lnTo>
                    <a:pt x="151" y="0"/>
                  </a:lnTo>
                  <a:lnTo>
                    <a:pt x="148" y="0"/>
                  </a:lnTo>
                  <a:lnTo>
                    <a:pt x="143" y="0"/>
                  </a:lnTo>
                  <a:lnTo>
                    <a:pt x="136" y="0"/>
                  </a:lnTo>
                  <a:lnTo>
                    <a:pt x="131" y="0"/>
                  </a:lnTo>
                  <a:lnTo>
                    <a:pt x="125" y="0"/>
                  </a:lnTo>
                  <a:lnTo>
                    <a:pt x="122" y="0"/>
                  </a:lnTo>
                  <a:lnTo>
                    <a:pt x="119" y="0"/>
                  </a:lnTo>
                  <a:lnTo>
                    <a:pt x="116" y="0"/>
                  </a:lnTo>
                  <a:lnTo>
                    <a:pt x="113" y="1"/>
                  </a:lnTo>
                  <a:lnTo>
                    <a:pt x="111" y="1"/>
                  </a:lnTo>
                  <a:lnTo>
                    <a:pt x="108" y="3"/>
                  </a:lnTo>
                  <a:lnTo>
                    <a:pt x="104" y="3"/>
                  </a:lnTo>
                  <a:lnTo>
                    <a:pt x="101" y="4"/>
                  </a:lnTo>
                  <a:lnTo>
                    <a:pt x="99" y="5"/>
                  </a:lnTo>
                  <a:lnTo>
                    <a:pt x="96" y="5"/>
                  </a:lnTo>
                  <a:lnTo>
                    <a:pt x="94" y="7"/>
                  </a:lnTo>
                  <a:lnTo>
                    <a:pt x="91" y="8"/>
                  </a:lnTo>
                  <a:lnTo>
                    <a:pt x="88" y="9"/>
                  </a:lnTo>
                  <a:lnTo>
                    <a:pt x="85" y="11"/>
                  </a:lnTo>
                  <a:lnTo>
                    <a:pt x="83" y="12"/>
                  </a:lnTo>
                  <a:lnTo>
                    <a:pt x="81" y="14"/>
                  </a:lnTo>
                  <a:lnTo>
                    <a:pt x="79" y="15"/>
                  </a:lnTo>
                  <a:lnTo>
                    <a:pt x="77" y="17"/>
                  </a:lnTo>
                  <a:lnTo>
                    <a:pt x="73" y="20"/>
                  </a:lnTo>
                  <a:lnTo>
                    <a:pt x="71" y="22"/>
                  </a:lnTo>
                  <a:lnTo>
                    <a:pt x="67" y="26"/>
                  </a:lnTo>
                  <a:lnTo>
                    <a:pt x="65" y="28"/>
                  </a:lnTo>
                  <a:lnTo>
                    <a:pt x="63" y="30"/>
                  </a:lnTo>
                  <a:lnTo>
                    <a:pt x="62" y="32"/>
                  </a:lnTo>
                  <a:lnTo>
                    <a:pt x="60" y="34"/>
                  </a:lnTo>
                  <a:lnTo>
                    <a:pt x="59" y="36"/>
                  </a:lnTo>
                  <a:lnTo>
                    <a:pt x="58" y="37"/>
                  </a:lnTo>
                  <a:lnTo>
                    <a:pt x="56" y="39"/>
                  </a:lnTo>
                  <a:lnTo>
                    <a:pt x="53" y="44"/>
                  </a:lnTo>
                  <a:lnTo>
                    <a:pt x="50" y="49"/>
                  </a:lnTo>
                  <a:lnTo>
                    <a:pt x="47" y="55"/>
                  </a:lnTo>
                  <a:lnTo>
                    <a:pt x="46" y="57"/>
                  </a:lnTo>
                  <a:lnTo>
                    <a:pt x="45" y="60"/>
                  </a:lnTo>
                  <a:lnTo>
                    <a:pt x="43" y="62"/>
                  </a:lnTo>
                  <a:lnTo>
                    <a:pt x="42" y="65"/>
                  </a:lnTo>
                  <a:lnTo>
                    <a:pt x="40" y="67"/>
                  </a:lnTo>
                  <a:lnTo>
                    <a:pt x="39" y="71"/>
                  </a:lnTo>
                  <a:lnTo>
                    <a:pt x="38" y="73"/>
                  </a:lnTo>
                  <a:lnTo>
                    <a:pt x="37" y="76"/>
                  </a:lnTo>
                  <a:lnTo>
                    <a:pt x="36" y="81"/>
                  </a:lnTo>
                  <a:lnTo>
                    <a:pt x="33" y="93"/>
                  </a:lnTo>
                  <a:lnTo>
                    <a:pt x="30" y="105"/>
                  </a:lnTo>
                  <a:lnTo>
                    <a:pt x="23" y="127"/>
                  </a:lnTo>
                  <a:lnTo>
                    <a:pt x="17" y="149"/>
                  </a:lnTo>
                  <a:lnTo>
                    <a:pt x="14" y="161"/>
                  </a:lnTo>
                  <a:lnTo>
                    <a:pt x="11" y="173"/>
                  </a:lnTo>
                  <a:lnTo>
                    <a:pt x="9" y="184"/>
                  </a:lnTo>
                  <a:lnTo>
                    <a:pt x="6" y="190"/>
                  </a:lnTo>
                  <a:lnTo>
                    <a:pt x="5" y="195"/>
                  </a:lnTo>
                  <a:lnTo>
                    <a:pt x="4" y="202"/>
                  </a:lnTo>
                  <a:lnTo>
                    <a:pt x="2" y="207"/>
                  </a:lnTo>
                  <a:lnTo>
                    <a:pt x="2" y="210"/>
                  </a:lnTo>
                  <a:lnTo>
                    <a:pt x="1" y="212"/>
                  </a:lnTo>
                  <a:lnTo>
                    <a:pt x="1" y="215"/>
                  </a:lnTo>
                  <a:lnTo>
                    <a:pt x="0" y="219"/>
                  </a:lnTo>
                  <a:lnTo>
                    <a:pt x="0" y="222"/>
                  </a:lnTo>
                  <a:lnTo>
                    <a:pt x="0" y="224"/>
                  </a:lnTo>
                  <a:lnTo>
                    <a:pt x="0" y="227"/>
                  </a:lnTo>
                  <a:lnTo>
                    <a:pt x="0" y="230"/>
                  </a:lnTo>
                  <a:lnTo>
                    <a:pt x="0" y="234"/>
                  </a:lnTo>
                  <a:lnTo>
                    <a:pt x="0" y="236"/>
                  </a:lnTo>
                  <a:lnTo>
                    <a:pt x="0" y="239"/>
                  </a:lnTo>
                  <a:lnTo>
                    <a:pt x="1" y="242"/>
                  </a:lnTo>
                  <a:lnTo>
                    <a:pt x="1" y="245"/>
                  </a:lnTo>
                  <a:lnTo>
                    <a:pt x="2" y="247"/>
                  </a:lnTo>
                  <a:lnTo>
                    <a:pt x="3" y="251"/>
                  </a:lnTo>
                  <a:lnTo>
                    <a:pt x="4" y="254"/>
                  </a:lnTo>
                  <a:lnTo>
                    <a:pt x="4" y="256"/>
                  </a:lnTo>
                  <a:lnTo>
                    <a:pt x="6" y="259"/>
                  </a:lnTo>
                  <a:lnTo>
                    <a:pt x="7" y="261"/>
                  </a:lnTo>
                  <a:lnTo>
                    <a:pt x="9" y="264"/>
                  </a:lnTo>
                  <a:lnTo>
                    <a:pt x="10" y="266"/>
                  </a:lnTo>
                  <a:lnTo>
                    <a:pt x="10" y="267"/>
                  </a:lnTo>
                  <a:lnTo>
                    <a:pt x="11" y="268"/>
                  </a:lnTo>
                  <a:lnTo>
                    <a:pt x="12" y="270"/>
                  </a:lnTo>
                  <a:lnTo>
                    <a:pt x="13" y="271"/>
                  </a:lnTo>
                  <a:lnTo>
                    <a:pt x="14" y="272"/>
                  </a:lnTo>
                  <a:lnTo>
                    <a:pt x="14" y="273"/>
                  </a:lnTo>
                  <a:lnTo>
                    <a:pt x="15" y="274"/>
                  </a:lnTo>
                  <a:lnTo>
                    <a:pt x="16" y="275"/>
                  </a:lnTo>
                  <a:lnTo>
                    <a:pt x="18" y="276"/>
                  </a:lnTo>
                  <a:lnTo>
                    <a:pt x="19" y="277"/>
                  </a:lnTo>
                  <a:lnTo>
                    <a:pt x="20" y="277"/>
                  </a:lnTo>
                  <a:lnTo>
                    <a:pt x="21" y="278"/>
                  </a:lnTo>
                  <a:lnTo>
                    <a:pt x="22" y="279"/>
                  </a:lnTo>
                  <a:lnTo>
                    <a:pt x="23" y="279"/>
                  </a:lnTo>
                  <a:lnTo>
                    <a:pt x="26" y="280"/>
                  </a:lnTo>
                  <a:lnTo>
                    <a:pt x="27" y="280"/>
                  </a:lnTo>
                  <a:lnTo>
                    <a:pt x="28" y="281"/>
                  </a:lnTo>
                  <a:lnTo>
                    <a:pt x="30" y="281"/>
                  </a:lnTo>
                  <a:lnTo>
                    <a:pt x="31" y="283"/>
                  </a:lnTo>
                  <a:lnTo>
                    <a:pt x="32" y="283"/>
                  </a:lnTo>
                  <a:lnTo>
                    <a:pt x="34" y="283"/>
                  </a:lnTo>
                  <a:lnTo>
                    <a:pt x="36" y="284"/>
                  </a:lnTo>
                  <a:lnTo>
                    <a:pt x="39" y="284"/>
                  </a:lnTo>
                  <a:lnTo>
                    <a:pt x="43" y="284"/>
                  </a:lnTo>
                  <a:lnTo>
                    <a:pt x="46" y="284"/>
                  </a:lnTo>
                  <a:lnTo>
                    <a:pt x="48" y="284"/>
                  </a:lnTo>
                  <a:lnTo>
                    <a:pt x="60" y="284"/>
                  </a:lnTo>
                  <a:lnTo>
                    <a:pt x="63" y="284"/>
                  </a:lnTo>
                  <a:lnTo>
                    <a:pt x="66" y="284"/>
                  </a:lnTo>
                  <a:lnTo>
                    <a:pt x="72" y="284"/>
                  </a:lnTo>
                  <a:lnTo>
                    <a:pt x="75" y="284"/>
                  </a:lnTo>
                  <a:lnTo>
                    <a:pt x="78" y="284"/>
                  </a:lnTo>
                  <a:lnTo>
                    <a:pt x="80" y="284"/>
                  </a:lnTo>
                  <a:lnTo>
                    <a:pt x="81" y="284"/>
                  </a:lnTo>
                  <a:lnTo>
                    <a:pt x="82" y="284"/>
                  </a:lnTo>
                  <a:lnTo>
                    <a:pt x="84" y="284"/>
                  </a:lnTo>
                  <a:lnTo>
                    <a:pt x="85" y="283"/>
                  </a:lnTo>
                  <a:lnTo>
                    <a:pt x="86" y="283"/>
                  </a:lnTo>
                  <a:lnTo>
                    <a:pt x="88" y="281"/>
                  </a:lnTo>
                  <a:lnTo>
                    <a:pt x="89" y="281"/>
                  </a:lnTo>
                  <a:lnTo>
                    <a:pt x="91" y="280"/>
                  </a:lnTo>
                  <a:lnTo>
                    <a:pt x="92" y="280"/>
                  </a:lnTo>
                  <a:lnTo>
                    <a:pt x="94" y="279"/>
                  </a:lnTo>
                  <a:lnTo>
                    <a:pt x="95" y="278"/>
                  </a:lnTo>
                  <a:lnTo>
                    <a:pt x="97" y="277"/>
                  </a:lnTo>
                  <a:lnTo>
                    <a:pt x="99" y="275"/>
                  </a:lnTo>
                  <a:lnTo>
                    <a:pt x="102" y="273"/>
                  </a:lnTo>
                  <a:lnTo>
                    <a:pt x="104" y="271"/>
                  </a:lnTo>
                  <a:lnTo>
                    <a:pt x="106" y="270"/>
                  </a:lnTo>
                  <a:lnTo>
                    <a:pt x="109" y="268"/>
                  </a:lnTo>
                  <a:lnTo>
                    <a:pt x="111" y="266"/>
                  </a:lnTo>
                  <a:lnTo>
                    <a:pt x="112" y="262"/>
                  </a:lnTo>
                  <a:lnTo>
                    <a:pt x="114" y="260"/>
                  </a:lnTo>
                  <a:lnTo>
                    <a:pt x="116" y="258"/>
                  </a:lnTo>
                  <a:lnTo>
                    <a:pt x="117" y="256"/>
                  </a:lnTo>
                  <a:lnTo>
                    <a:pt x="119" y="253"/>
                  </a:lnTo>
                  <a:lnTo>
                    <a:pt x="120" y="251"/>
                  </a:lnTo>
                  <a:lnTo>
                    <a:pt x="121" y="247"/>
                  </a:lnTo>
                  <a:lnTo>
                    <a:pt x="122" y="245"/>
                  </a:lnTo>
                  <a:lnTo>
                    <a:pt x="125" y="242"/>
                  </a:lnTo>
                  <a:lnTo>
                    <a:pt x="126" y="240"/>
                  </a:lnTo>
                  <a:lnTo>
                    <a:pt x="127" y="237"/>
                  </a:lnTo>
                  <a:lnTo>
                    <a:pt x="128" y="235"/>
                  </a:lnTo>
                  <a:lnTo>
                    <a:pt x="128" y="231"/>
                  </a:lnTo>
                  <a:lnTo>
                    <a:pt x="129" y="228"/>
                  </a:lnTo>
                  <a:lnTo>
                    <a:pt x="130" y="226"/>
                  </a:lnTo>
                  <a:lnTo>
                    <a:pt x="132" y="220"/>
                  </a:lnTo>
                  <a:lnTo>
                    <a:pt x="133" y="214"/>
                  </a:lnTo>
                  <a:lnTo>
                    <a:pt x="134" y="209"/>
                  </a:lnTo>
                  <a:lnTo>
                    <a:pt x="137" y="197"/>
                  </a:lnTo>
                  <a:lnTo>
                    <a:pt x="140" y="186"/>
                  </a:lnTo>
                  <a:lnTo>
                    <a:pt x="143" y="174"/>
                  </a:lnTo>
                  <a:lnTo>
                    <a:pt x="146" y="163"/>
                  </a:lnTo>
                  <a:lnTo>
                    <a:pt x="148" y="152"/>
                  </a:lnTo>
                  <a:lnTo>
                    <a:pt x="151" y="140"/>
                  </a:lnTo>
                  <a:lnTo>
                    <a:pt x="154" y="128"/>
                  </a:lnTo>
                  <a:lnTo>
                    <a:pt x="158" y="118"/>
                  </a:lnTo>
                  <a:lnTo>
                    <a:pt x="161" y="106"/>
                  </a:lnTo>
                  <a:lnTo>
                    <a:pt x="164" y="95"/>
                  </a:lnTo>
                  <a:lnTo>
                    <a:pt x="167" y="83"/>
                  </a:lnTo>
                  <a:lnTo>
                    <a:pt x="170" y="72"/>
                  </a:lnTo>
                  <a:lnTo>
                    <a:pt x="173" y="66"/>
                  </a:lnTo>
                  <a:lnTo>
                    <a:pt x="174" y="61"/>
                  </a:lnTo>
                  <a:lnTo>
                    <a:pt x="175" y="55"/>
                  </a:lnTo>
                  <a:lnTo>
                    <a:pt x="177" y="49"/>
                  </a:lnTo>
                  <a:lnTo>
                    <a:pt x="178" y="43"/>
                  </a:lnTo>
                  <a:lnTo>
                    <a:pt x="178" y="41"/>
                  </a:lnTo>
                  <a:lnTo>
                    <a:pt x="179" y="3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22" name="Freeform 181"/>
            <p:cNvSpPr>
              <a:spLocks/>
            </p:cNvSpPr>
            <p:nvPr/>
          </p:nvSpPr>
          <p:spPr bwMode="auto">
            <a:xfrm>
              <a:off x="3054" y="769"/>
              <a:ext cx="73" cy="112"/>
            </a:xfrm>
            <a:custGeom>
              <a:avLst/>
              <a:gdLst>
                <a:gd name="T0" fmla="*/ 12 w 181"/>
                <a:gd name="T1" fmla="*/ 2 h 284"/>
                <a:gd name="T2" fmla="*/ 12 w 181"/>
                <a:gd name="T3" fmla="*/ 2 h 284"/>
                <a:gd name="T4" fmla="*/ 12 w 181"/>
                <a:gd name="T5" fmla="*/ 2 h 284"/>
                <a:gd name="T6" fmla="*/ 12 w 181"/>
                <a:gd name="T7" fmla="*/ 1 h 284"/>
                <a:gd name="T8" fmla="*/ 12 w 181"/>
                <a:gd name="T9" fmla="*/ 1 h 284"/>
                <a:gd name="T10" fmla="*/ 12 w 181"/>
                <a:gd name="T11" fmla="*/ 0 h 284"/>
                <a:gd name="T12" fmla="*/ 11 w 181"/>
                <a:gd name="T13" fmla="*/ 0 h 284"/>
                <a:gd name="T14" fmla="*/ 11 w 181"/>
                <a:gd name="T15" fmla="*/ 0 h 284"/>
                <a:gd name="T16" fmla="*/ 11 w 181"/>
                <a:gd name="T17" fmla="*/ 0 h 284"/>
                <a:gd name="T18" fmla="*/ 10 w 181"/>
                <a:gd name="T19" fmla="*/ 0 h 284"/>
                <a:gd name="T20" fmla="*/ 10 w 181"/>
                <a:gd name="T21" fmla="*/ 0 h 284"/>
                <a:gd name="T22" fmla="*/ 8 w 181"/>
                <a:gd name="T23" fmla="*/ 0 h 284"/>
                <a:gd name="T24" fmla="*/ 8 w 181"/>
                <a:gd name="T25" fmla="*/ 0 h 284"/>
                <a:gd name="T26" fmla="*/ 7 w 181"/>
                <a:gd name="T27" fmla="*/ 0 h 284"/>
                <a:gd name="T28" fmla="*/ 7 w 181"/>
                <a:gd name="T29" fmla="*/ 0 h 284"/>
                <a:gd name="T30" fmla="*/ 6 w 181"/>
                <a:gd name="T31" fmla="*/ 0 h 284"/>
                <a:gd name="T32" fmla="*/ 6 w 181"/>
                <a:gd name="T33" fmla="*/ 1 h 284"/>
                <a:gd name="T34" fmla="*/ 5 w 181"/>
                <a:gd name="T35" fmla="*/ 1 h 284"/>
                <a:gd name="T36" fmla="*/ 4 w 181"/>
                <a:gd name="T37" fmla="*/ 2 h 284"/>
                <a:gd name="T38" fmla="*/ 4 w 181"/>
                <a:gd name="T39" fmla="*/ 2 h 284"/>
                <a:gd name="T40" fmla="*/ 4 w 181"/>
                <a:gd name="T41" fmla="*/ 2 h 284"/>
                <a:gd name="T42" fmla="*/ 3 w 181"/>
                <a:gd name="T43" fmla="*/ 3 h 284"/>
                <a:gd name="T44" fmla="*/ 3 w 181"/>
                <a:gd name="T45" fmla="*/ 4 h 284"/>
                <a:gd name="T46" fmla="*/ 2 w 181"/>
                <a:gd name="T47" fmla="*/ 4 h 284"/>
                <a:gd name="T48" fmla="*/ 2 w 181"/>
                <a:gd name="T49" fmla="*/ 5 h 284"/>
                <a:gd name="T50" fmla="*/ 1 w 181"/>
                <a:gd name="T51" fmla="*/ 9 h 284"/>
                <a:gd name="T52" fmla="*/ 1 w 181"/>
                <a:gd name="T53" fmla="*/ 11 h 284"/>
                <a:gd name="T54" fmla="*/ 0 w 181"/>
                <a:gd name="T55" fmla="*/ 13 h 284"/>
                <a:gd name="T56" fmla="*/ 0 w 181"/>
                <a:gd name="T57" fmla="*/ 13 h 284"/>
                <a:gd name="T58" fmla="*/ 0 w 181"/>
                <a:gd name="T59" fmla="*/ 14 h 284"/>
                <a:gd name="T60" fmla="*/ 0 w 181"/>
                <a:gd name="T61" fmla="*/ 15 h 284"/>
                <a:gd name="T62" fmla="*/ 0 w 181"/>
                <a:gd name="T63" fmla="*/ 15 h 284"/>
                <a:gd name="T64" fmla="*/ 0 w 181"/>
                <a:gd name="T65" fmla="*/ 15 h 284"/>
                <a:gd name="T66" fmla="*/ 0 w 181"/>
                <a:gd name="T67" fmla="*/ 16 h 284"/>
                <a:gd name="T68" fmla="*/ 1 w 181"/>
                <a:gd name="T69" fmla="*/ 17 h 284"/>
                <a:gd name="T70" fmla="*/ 1 w 181"/>
                <a:gd name="T71" fmla="*/ 17 h 284"/>
                <a:gd name="T72" fmla="*/ 1 w 181"/>
                <a:gd name="T73" fmla="*/ 17 h 284"/>
                <a:gd name="T74" fmla="*/ 2 w 181"/>
                <a:gd name="T75" fmla="*/ 17 h 284"/>
                <a:gd name="T76" fmla="*/ 2 w 181"/>
                <a:gd name="T77" fmla="*/ 17 h 284"/>
                <a:gd name="T78" fmla="*/ 2 w 181"/>
                <a:gd name="T79" fmla="*/ 17 h 284"/>
                <a:gd name="T80" fmla="*/ 2 w 181"/>
                <a:gd name="T81" fmla="*/ 17 h 284"/>
                <a:gd name="T82" fmla="*/ 3 w 181"/>
                <a:gd name="T83" fmla="*/ 17 h 284"/>
                <a:gd name="T84" fmla="*/ 4 w 181"/>
                <a:gd name="T85" fmla="*/ 17 h 284"/>
                <a:gd name="T86" fmla="*/ 5 w 181"/>
                <a:gd name="T87" fmla="*/ 17 h 284"/>
                <a:gd name="T88" fmla="*/ 5 w 181"/>
                <a:gd name="T89" fmla="*/ 17 h 284"/>
                <a:gd name="T90" fmla="*/ 6 w 181"/>
                <a:gd name="T91" fmla="*/ 17 h 284"/>
                <a:gd name="T92" fmla="*/ 6 w 181"/>
                <a:gd name="T93" fmla="*/ 17 h 284"/>
                <a:gd name="T94" fmla="*/ 6 w 181"/>
                <a:gd name="T95" fmla="*/ 17 h 284"/>
                <a:gd name="T96" fmla="*/ 7 w 181"/>
                <a:gd name="T97" fmla="*/ 17 h 284"/>
                <a:gd name="T98" fmla="*/ 7 w 181"/>
                <a:gd name="T99" fmla="*/ 16 h 284"/>
                <a:gd name="T100" fmla="*/ 8 w 181"/>
                <a:gd name="T101" fmla="*/ 16 h 284"/>
                <a:gd name="T102" fmla="*/ 8 w 181"/>
                <a:gd name="T103" fmla="*/ 15 h 284"/>
                <a:gd name="T104" fmla="*/ 8 w 181"/>
                <a:gd name="T105" fmla="*/ 15 h 284"/>
                <a:gd name="T106" fmla="*/ 8 w 181"/>
                <a:gd name="T107" fmla="*/ 15 h 284"/>
                <a:gd name="T108" fmla="*/ 8 w 181"/>
                <a:gd name="T109" fmla="*/ 14 h 284"/>
                <a:gd name="T110" fmla="*/ 9 w 181"/>
                <a:gd name="T111" fmla="*/ 13 h 284"/>
                <a:gd name="T112" fmla="*/ 9 w 181"/>
                <a:gd name="T113" fmla="*/ 11 h 284"/>
                <a:gd name="T114" fmla="*/ 10 w 181"/>
                <a:gd name="T115" fmla="*/ 9 h 284"/>
                <a:gd name="T116" fmla="*/ 10 w 181"/>
                <a:gd name="T117" fmla="*/ 7 h 284"/>
                <a:gd name="T118" fmla="*/ 11 w 181"/>
                <a:gd name="T119" fmla="*/ 4 h 284"/>
                <a:gd name="T120" fmla="*/ 12 w 181"/>
                <a:gd name="T121" fmla="*/ 4 h 284"/>
                <a:gd name="T122" fmla="*/ 12 w 181"/>
                <a:gd name="T123" fmla="*/ 2 h 28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81" h="284">
                  <a:moveTo>
                    <a:pt x="180" y="38"/>
                  </a:moveTo>
                  <a:lnTo>
                    <a:pt x="180" y="36"/>
                  </a:lnTo>
                  <a:lnTo>
                    <a:pt x="180" y="35"/>
                  </a:lnTo>
                  <a:lnTo>
                    <a:pt x="180" y="34"/>
                  </a:lnTo>
                  <a:lnTo>
                    <a:pt x="181" y="32"/>
                  </a:lnTo>
                  <a:lnTo>
                    <a:pt x="181" y="31"/>
                  </a:lnTo>
                  <a:lnTo>
                    <a:pt x="181" y="29"/>
                  </a:lnTo>
                  <a:lnTo>
                    <a:pt x="181" y="27"/>
                  </a:lnTo>
                  <a:lnTo>
                    <a:pt x="180" y="26"/>
                  </a:lnTo>
                  <a:lnTo>
                    <a:pt x="180" y="24"/>
                  </a:lnTo>
                  <a:lnTo>
                    <a:pt x="180" y="23"/>
                  </a:lnTo>
                  <a:lnTo>
                    <a:pt x="179" y="20"/>
                  </a:lnTo>
                  <a:lnTo>
                    <a:pt x="179" y="17"/>
                  </a:lnTo>
                  <a:lnTo>
                    <a:pt x="178" y="14"/>
                  </a:lnTo>
                  <a:lnTo>
                    <a:pt x="177" y="11"/>
                  </a:lnTo>
                  <a:lnTo>
                    <a:pt x="176" y="9"/>
                  </a:lnTo>
                  <a:lnTo>
                    <a:pt x="175" y="8"/>
                  </a:lnTo>
                  <a:lnTo>
                    <a:pt x="175" y="7"/>
                  </a:lnTo>
                  <a:lnTo>
                    <a:pt x="174" y="6"/>
                  </a:lnTo>
                  <a:lnTo>
                    <a:pt x="173" y="4"/>
                  </a:lnTo>
                  <a:lnTo>
                    <a:pt x="172" y="4"/>
                  </a:lnTo>
                  <a:lnTo>
                    <a:pt x="171" y="3"/>
                  </a:lnTo>
                  <a:lnTo>
                    <a:pt x="170" y="2"/>
                  </a:lnTo>
                  <a:lnTo>
                    <a:pt x="168" y="1"/>
                  </a:lnTo>
                  <a:lnTo>
                    <a:pt x="167" y="1"/>
                  </a:lnTo>
                  <a:lnTo>
                    <a:pt x="165" y="1"/>
                  </a:lnTo>
                  <a:lnTo>
                    <a:pt x="164" y="0"/>
                  </a:lnTo>
                  <a:lnTo>
                    <a:pt x="163" y="0"/>
                  </a:lnTo>
                  <a:lnTo>
                    <a:pt x="161" y="0"/>
                  </a:lnTo>
                  <a:lnTo>
                    <a:pt x="158" y="0"/>
                  </a:lnTo>
                  <a:lnTo>
                    <a:pt x="155" y="0"/>
                  </a:lnTo>
                  <a:lnTo>
                    <a:pt x="151" y="0"/>
                  </a:lnTo>
                  <a:lnTo>
                    <a:pt x="149" y="0"/>
                  </a:lnTo>
                  <a:lnTo>
                    <a:pt x="143" y="0"/>
                  </a:lnTo>
                  <a:lnTo>
                    <a:pt x="137" y="0"/>
                  </a:lnTo>
                  <a:lnTo>
                    <a:pt x="131" y="0"/>
                  </a:lnTo>
                  <a:lnTo>
                    <a:pt x="126" y="0"/>
                  </a:lnTo>
                  <a:lnTo>
                    <a:pt x="123" y="1"/>
                  </a:lnTo>
                  <a:lnTo>
                    <a:pt x="120" y="1"/>
                  </a:lnTo>
                  <a:lnTo>
                    <a:pt x="116" y="1"/>
                  </a:lnTo>
                  <a:lnTo>
                    <a:pt x="114" y="1"/>
                  </a:lnTo>
                  <a:lnTo>
                    <a:pt x="111" y="2"/>
                  </a:lnTo>
                  <a:lnTo>
                    <a:pt x="108" y="2"/>
                  </a:lnTo>
                  <a:lnTo>
                    <a:pt x="105" y="3"/>
                  </a:lnTo>
                  <a:lnTo>
                    <a:pt x="102" y="3"/>
                  </a:lnTo>
                  <a:lnTo>
                    <a:pt x="99" y="4"/>
                  </a:lnTo>
                  <a:lnTo>
                    <a:pt x="96" y="5"/>
                  </a:lnTo>
                  <a:lnTo>
                    <a:pt x="94" y="6"/>
                  </a:lnTo>
                  <a:lnTo>
                    <a:pt x="91" y="7"/>
                  </a:lnTo>
                  <a:lnTo>
                    <a:pt x="89" y="8"/>
                  </a:lnTo>
                  <a:lnTo>
                    <a:pt x="86" y="10"/>
                  </a:lnTo>
                  <a:lnTo>
                    <a:pt x="83" y="11"/>
                  </a:lnTo>
                  <a:lnTo>
                    <a:pt x="81" y="14"/>
                  </a:lnTo>
                  <a:lnTo>
                    <a:pt x="79" y="16"/>
                  </a:lnTo>
                  <a:lnTo>
                    <a:pt x="77" y="18"/>
                  </a:lnTo>
                  <a:lnTo>
                    <a:pt x="73" y="21"/>
                  </a:lnTo>
                  <a:lnTo>
                    <a:pt x="68" y="25"/>
                  </a:lnTo>
                  <a:lnTo>
                    <a:pt x="66" y="27"/>
                  </a:lnTo>
                  <a:lnTo>
                    <a:pt x="64" y="30"/>
                  </a:lnTo>
                  <a:lnTo>
                    <a:pt x="62" y="32"/>
                  </a:lnTo>
                  <a:lnTo>
                    <a:pt x="60" y="34"/>
                  </a:lnTo>
                  <a:lnTo>
                    <a:pt x="59" y="37"/>
                  </a:lnTo>
                  <a:lnTo>
                    <a:pt x="57" y="39"/>
                  </a:lnTo>
                  <a:lnTo>
                    <a:pt x="53" y="44"/>
                  </a:lnTo>
                  <a:lnTo>
                    <a:pt x="50" y="49"/>
                  </a:lnTo>
                  <a:lnTo>
                    <a:pt x="48" y="54"/>
                  </a:lnTo>
                  <a:lnTo>
                    <a:pt x="46" y="57"/>
                  </a:lnTo>
                  <a:lnTo>
                    <a:pt x="45" y="59"/>
                  </a:lnTo>
                  <a:lnTo>
                    <a:pt x="44" y="62"/>
                  </a:lnTo>
                  <a:lnTo>
                    <a:pt x="42" y="65"/>
                  </a:lnTo>
                  <a:lnTo>
                    <a:pt x="41" y="68"/>
                  </a:lnTo>
                  <a:lnTo>
                    <a:pt x="40" y="70"/>
                  </a:lnTo>
                  <a:lnTo>
                    <a:pt x="40" y="73"/>
                  </a:lnTo>
                  <a:lnTo>
                    <a:pt x="39" y="75"/>
                  </a:lnTo>
                  <a:lnTo>
                    <a:pt x="36" y="82"/>
                  </a:lnTo>
                  <a:lnTo>
                    <a:pt x="31" y="104"/>
                  </a:lnTo>
                  <a:lnTo>
                    <a:pt x="25" y="126"/>
                  </a:lnTo>
                  <a:lnTo>
                    <a:pt x="18" y="150"/>
                  </a:lnTo>
                  <a:lnTo>
                    <a:pt x="15" y="161"/>
                  </a:lnTo>
                  <a:lnTo>
                    <a:pt x="12" y="172"/>
                  </a:lnTo>
                  <a:lnTo>
                    <a:pt x="9" y="184"/>
                  </a:lnTo>
                  <a:lnTo>
                    <a:pt x="6" y="196"/>
                  </a:lnTo>
                  <a:lnTo>
                    <a:pt x="5" y="201"/>
                  </a:lnTo>
                  <a:lnTo>
                    <a:pt x="3" y="206"/>
                  </a:lnTo>
                  <a:lnTo>
                    <a:pt x="2" y="213"/>
                  </a:lnTo>
                  <a:lnTo>
                    <a:pt x="1" y="216"/>
                  </a:lnTo>
                  <a:lnTo>
                    <a:pt x="1" y="218"/>
                  </a:lnTo>
                  <a:lnTo>
                    <a:pt x="0" y="221"/>
                  </a:lnTo>
                  <a:lnTo>
                    <a:pt x="0" y="224"/>
                  </a:lnTo>
                  <a:lnTo>
                    <a:pt x="0" y="228"/>
                  </a:lnTo>
                  <a:lnTo>
                    <a:pt x="0" y="230"/>
                  </a:lnTo>
                  <a:lnTo>
                    <a:pt x="0" y="233"/>
                  </a:lnTo>
                  <a:lnTo>
                    <a:pt x="0" y="236"/>
                  </a:lnTo>
                  <a:lnTo>
                    <a:pt x="1" y="239"/>
                  </a:lnTo>
                  <a:lnTo>
                    <a:pt x="1" y="241"/>
                  </a:lnTo>
                  <a:lnTo>
                    <a:pt x="2" y="245"/>
                  </a:lnTo>
                  <a:lnTo>
                    <a:pt x="2" y="248"/>
                  </a:lnTo>
                  <a:lnTo>
                    <a:pt x="3" y="250"/>
                  </a:lnTo>
                  <a:lnTo>
                    <a:pt x="5" y="253"/>
                  </a:lnTo>
                  <a:lnTo>
                    <a:pt x="6" y="256"/>
                  </a:lnTo>
                  <a:lnTo>
                    <a:pt x="7" y="259"/>
                  </a:lnTo>
                  <a:lnTo>
                    <a:pt x="8" y="262"/>
                  </a:lnTo>
                  <a:lnTo>
                    <a:pt x="9" y="264"/>
                  </a:lnTo>
                  <a:lnTo>
                    <a:pt x="11" y="267"/>
                  </a:lnTo>
                  <a:lnTo>
                    <a:pt x="12" y="269"/>
                  </a:lnTo>
                  <a:lnTo>
                    <a:pt x="13" y="270"/>
                  </a:lnTo>
                  <a:lnTo>
                    <a:pt x="14" y="271"/>
                  </a:lnTo>
                  <a:lnTo>
                    <a:pt x="15" y="272"/>
                  </a:lnTo>
                  <a:lnTo>
                    <a:pt x="16" y="273"/>
                  </a:lnTo>
                  <a:lnTo>
                    <a:pt x="17" y="274"/>
                  </a:lnTo>
                  <a:lnTo>
                    <a:pt x="18" y="276"/>
                  </a:lnTo>
                  <a:lnTo>
                    <a:pt x="19" y="277"/>
                  </a:lnTo>
                  <a:lnTo>
                    <a:pt x="20" y="278"/>
                  </a:lnTo>
                  <a:lnTo>
                    <a:pt x="22" y="278"/>
                  </a:lnTo>
                  <a:lnTo>
                    <a:pt x="23" y="279"/>
                  </a:lnTo>
                  <a:lnTo>
                    <a:pt x="25" y="280"/>
                  </a:lnTo>
                  <a:lnTo>
                    <a:pt x="26" y="280"/>
                  </a:lnTo>
                  <a:lnTo>
                    <a:pt x="27" y="281"/>
                  </a:lnTo>
                  <a:lnTo>
                    <a:pt x="29" y="281"/>
                  </a:lnTo>
                  <a:lnTo>
                    <a:pt x="30" y="282"/>
                  </a:lnTo>
                  <a:lnTo>
                    <a:pt x="31" y="282"/>
                  </a:lnTo>
                  <a:lnTo>
                    <a:pt x="34" y="283"/>
                  </a:lnTo>
                  <a:lnTo>
                    <a:pt x="38" y="283"/>
                  </a:lnTo>
                  <a:lnTo>
                    <a:pt x="40" y="283"/>
                  </a:lnTo>
                  <a:lnTo>
                    <a:pt x="43" y="283"/>
                  </a:lnTo>
                  <a:lnTo>
                    <a:pt x="46" y="283"/>
                  </a:lnTo>
                  <a:lnTo>
                    <a:pt x="49" y="283"/>
                  </a:lnTo>
                  <a:lnTo>
                    <a:pt x="61" y="283"/>
                  </a:lnTo>
                  <a:lnTo>
                    <a:pt x="64" y="283"/>
                  </a:lnTo>
                  <a:lnTo>
                    <a:pt x="66" y="283"/>
                  </a:lnTo>
                  <a:lnTo>
                    <a:pt x="73" y="283"/>
                  </a:lnTo>
                  <a:lnTo>
                    <a:pt x="76" y="284"/>
                  </a:lnTo>
                  <a:lnTo>
                    <a:pt x="78" y="284"/>
                  </a:lnTo>
                  <a:lnTo>
                    <a:pt x="80" y="284"/>
                  </a:lnTo>
                  <a:lnTo>
                    <a:pt x="81" y="283"/>
                  </a:lnTo>
                  <a:lnTo>
                    <a:pt x="83" y="283"/>
                  </a:lnTo>
                  <a:lnTo>
                    <a:pt x="84" y="283"/>
                  </a:lnTo>
                  <a:lnTo>
                    <a:pt x="85" y="283"/>
                  </a:lnTo>
                  <a:lnTo>
                    <a:pt x="88" y="282"/>
                  </a:lnTo>
                  <a:lnTo>
                    <a:pt x="89" y="282"/>
                  </a:lnTo>
                  <a:lnTo>
                    <a:pt x="90" y="281"/>
                  </a:lnTo>
                  <a:lnTo>
                    <a:pt x="91" y="281"/>
                  </a:lnTo>
                  <a:lnTo>
                    <a:pt x="93" y="280"/>
                  </a:lnTo>
                  <a:lnTo>
                    <a:pt x="95" y="279"/>
                  </a:lnTo>
                  <a:lnTo>
                    <a:pt x="97" y="277"/>
                  </a:lnTo>
                  <a:lnTo>
                    <a:pt x="100" y="276"/>
                  </a:lnTo>
                  <a:lnTo>
                    <a:pt x="102" y="273"/>
                  </a:lnTo>
                  <a:lnTo>
                    <a:pt x="105" y="271"/>
                  </a:lnTo>
                  <a:lnTo>
                    <a:pt x="107" y="269"/>
                  </a:lnTo>
                  <a:lnTo>
                    <a:pt x="109" y="267"/>
                  </a:lnTo>
                  <a:lnTo>
                    <a:pt x="111" y="265"/>
                  </a:lnTo>
                  <a:lnTo>
                    <a:pt x="113" y="263"/>
                  </a:lnTo>
                  <a:lnTo>
                    <a:pt x="114" y="261"/>
                  </a:lnTo>
                  <a:lnTo>
                    <a:pt x="116" y="257"/>
                  </a:lnTo>
                  <a:lnTo>
                    <a:pt x="117" y="255"/>
                  </a:lnTo>
                  <a:lnTo>
                    <a:pt x="120" y="253"/>
                  </a:lnTo>
                  <a:lnTo>
                    <a:pt x="121" y="250"/>
                  </a:lnTo>
                  <a:lnTo>
                    <a:pt x="122" y="248"/>
                  </a:lnTo>
                  <a:lnTo>
                    <a:pt x="124" y="245"/>
                  </a:lnTo>
                  <a:lnTo>
                    <a:pt x="125" y="243"/>
                  </a:lnTo>
                  <a:lnTo>
                    <a:pt x="126" y="239"/>
                  </a:lnTo>
                  <a:lnTo>
                    <a:pt x="127" y="237"/>
                  </a:lnTo>
                  <a:lnTo>
                    <a:pt x="128" y="234"/>
                  </a:lnTo>
                  <a:lnTo>
                    <a:pt x="129" y="231"/>
                  </a:lnTo>
                  <a:lnTo>
                    <a:pt x="130" y="225"/>
                  </a:lnTo>
                  <a:lnTo>
                    <a:pt x="132" y="220"/>
                  </a:lnTo>
                  <a:lnTo>
                    <a:pt x="133" y="215"/>
                  </a:lnTo>
                  <a:lnTo>
                    <a:pt x="135" y="208"/>
                  </a:lnTo>
                  <a:lnTo>
                    <a:pt x="138" y="197"/>
                  </a:lnTo>
                  <a:lnTo>
                    <a:pt x="141" y="186"/>
                  </a:lnTo>
                  <a:lnTo>
                    <a:pt x="143" y="174"/>
                  </a:lnTo>
                  <a:lnTo>
                    <a:pt x="146" y="163"/>
                  </a:lnTo>
                  <a:lnTo>
                    <a:pt x="149" y="151"/>
                  </a:lnTo>
                  <a:lnTo>
                    <a:pt x="153" y="140"/>
                  </a:lnTo>
                  <a:lnTo>
                    <a:pt x="155" y="129"/>
                  </a:lnTo>
                  <a:lnTo>
                    <a:pt x="158" y="117"/>
                  </a:lnTo>
                  <a:lnTo>
                    <a:pt x="161" y="106"/>
                  </a:lnTo>
                  <a:lnTo>
                    <a:pt x="164" y="95"/>
                  </a:lnTo>
                  <a:lnTo>
                    <a:pt x="168" y="83"/>
                  </a:lnTo>
                  <a:lnTo>
                    <a:pt x="172" y="72"/>
                  </a:lnTo>
                  <a:lnTo>
                    <a:pt x="173" y="66"/>
                  </a:lnTo>
                  <a:lnTo>
                    <a:pt x="175" y="60"/>
                  </a:lnTo>
                  <a:lnTo>
                    <a:pt x="176" y="55"/>
                  </a:lnTo>
                  <a:lnTo>
                    <a:pt x="177" y="49"/>
                  </a:lnTo>
                  <a:lnTo>
                    <a:pt x="178" y="43"/>
                  </a:lnTo>
                  <a:lnTo>
                    <a:pt x="179" y="40"/>
                  </a:lnTo>
                  <a:lnTo>
                    <a:pt x="179"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23" name="Freeform 182"/>
            <p:cNvSpPr>
              <a:spLocks/>
            </p:cNvSpPr>
            <p:nvPr/>
          </p:nvSpPr>
          <p:spPr bwMode="auto">
            <a:xfrm>
              <a:off x="3104" y="859"/>
              <a:ext cx="9" cy="22"/>
            </a:xfrm>
            <a:custGeom>
              <a:avLst/>
              <a:gdLst>
                <a:gd name="T0" fmla="*/ 1 w 17"/>
                <a:gd name="T1" fmla="*/ 0 h 59"/>
                <a:gd name="T2" fmla="*/ 1 w 17"/>
                <a:gd name="T3" fmla="*/ 0 h 59"/>
                <a:gd name="T4" fmla="*/ 1 w 17"/>
                <a:gd name="T5" fmla="*/ 0 h 59"/>
                <a:gd name="T6" fmla="*/ 0 w 17"/>
                <a:gd name="T7" fmla="*/ 0 h 59"/>
                <a:gd name="T8" fmla="*/ 0 w 17"/>
                <a:gd name="T9" fmla="*/ 0 h 59"/>
                <a:gd name="T10" fmla="*/ 0 w 17"/>
                <a:gd name="T11" fmla="*/ 0 h 59"/>
                <a:gd name="T12" fmla="*/ 0 w 17"/>
                <a:gd name="T13" fmla="*/ 1 h 59"/>
                <a:gd name="T14" fmla="*/ 0 w 17"/>
                <a:gd name="T15" fmla="*/ 1 h 59"/>
                <a:gd name="T16" fmla="*/ 0 w 17"/>
                <a:gd name="T17" fmla="*/ 1 h 59"/>
                <a:gd name="T18" fmla="*/ 0 w 17"/>
                <a:gd name="T19" fmla="*/ 1 h 59"/>
                <a:gd name="T20" fmla="*/ 0 w 17"/>
                <a:gd name="T21" fmla="*/ 1 h 59"/>
                <a:gd name="T22" fmla="*/ 0 w 17"/>
                <a:gd name="T23" fmla="*/ 1 h 59"/>
                <a:gd name="T24" fmla="*/ 0 w 17"/>
                <a:gd name="T25" fmla="*/ 1 h 59"/>
                <a:gd name="T26" fmla="*/ 0 w 17"/>
                <a:gd name="T27" fmla="*/ 1 h 59"/>
                <a:gd name="T28" fmla="*/ 1 w 17"/>
                <a:gd name="T29" fmla="*/ 1 h 59"/>
                <a:gd name="T30" fmla="*/ 1 w 17"/>
                <a:gd name="T31" fmla="*/ 1 h 59"/>
                <a:gd name="T32" fmla="*/ 1 w 17"/>
                <a:gd name="T33" fmla="*/ 1 h 59"/>
                <a:gd name="T34" fmla="*/ 1 w 17"/>
                <a:gd name="T35" fmla="*/ 2 h 59"/>
                <a:gd name="T36" fmla="*/ 1 w 17"/>
                <a:gd name="T37" fmla="*/ 2 h 59"/>
                <a:gd name="T38" fmla="*/ 1 w 17"/>
                <a:gd name="T39" fmla="*/ 2 h 59"/>
                <a:gd name="T40" fmla="*/ 1 w 17"/>
                <a:gd name="T41" fmla="*/ 2 h 59"/>
                <a:gd name="T42" fmla="*/ 1 w 17"/>
                <a:gd name="T43" fmla="*/ 2 h 59"/>
                <a:gd name="T44" fmla="*/ 2 w 17"/>
                <a:gd name="T45" fmla="*/ 2 h 59"/>
                <a:gd name="T46" fmla="*/ 2 w 17"/>
                <a:gd name="T47" fmla="*/ 3 h 59"/>
                <a:gd name="T48" fmla="*/ 2 w 17"/>
                <a:gd name="T49" fmla="*/ 3 h 59"/>
                <a:gd name="T50" fmla="*/ 2 w 17"/>
                <a:gd name="T51" fmla="*/ 3 h 59"/>
                <a:gd name="T52" fmla="*/ 2 w 17"/>
                <a:gd name="T53" fmla="*/ 3 h 59"/>
                <a:gd name="T54" fmla="*/ 3 w 17"/>
                <a:gd name="T55" fmla="*/ 3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7" h="59">
                  <a:moveTo>
                    <a:pt x="2" y="0"/>
                  </a:moveTo>
                  <a:lnTo>
                    <a:pt x="1" y="5"/>
                  </a:lnTo>
                  <a:lnTo>
                    <a:pt x="1" y="6"/>
                  </a:lnTo>
                  <a:lnTo>
                    <a:pt x="0" y="8"/>
                  </a:lnTo>
                  <a:lnTo>
                    <a:pt x="0" y="10"/>
                  </a:lnTo>
                  <a:lnTo>
                    <a:pt x="0" y="12"/>
                  </a:lnTo>
                  <a:lnTo>
                    <a:pt x="0" y="14"/>
                  </a:lnTo>
                  <a:lnTo>
                    <a:pt x="0" y="16"/>
                  </a:lnTo>
                  <a:lnTo>
                    <a:pt x="0" y="19"/>
                  </a:lnTo>
                  <a:lnTo>
                    <a:pt x="0" y="20"/>
                  </a:lnTo>
                  <a:lnTo>
                    <a:pt x="0" y="22"/>
                  </a:lnTo>
                  <a:lnTo>
                    <a:pt x="0" y="24"/>
                  </a:lnTo>
                  <a:lnTo>
                    <a:pt x="0" y="26"/>
                  </a:lnTo>
                  <a:lnTo>
                    <a:pt x="0" y="28"/>
                  </a:lnTo>
                  <a:lnTo>
                    <a:pt x="1" y="30"/>
                  </a:lnTo>
                  <a:lnTo>
                    <a:pt x="1" y="32"/>
                  </a:lnTo>
                  <a:lnTo>
                    <a:pt x="2" y="33"/>
                  </a:lnTo>
                  <a:lnTo>
                    <a:pt x="2" y="36"/>
                  </a:lnTo>
                  <a:lnTo>
                    <a:pt x="3" y="38"/>
                  </a:lnTo>
                  <a:lnTo>
                    <a:pt x="4" y="39"/>
                  </a:lnTo>
                  <a:lnTo>
                    <a:pt x="5" y="41"/>
                  </a:lnTo>
                  <a:lnTo>
                    <a:pt x="6" y="43"/>
                  </a:lnTo>
                  <a:lnTo>
                    <a:pt x="9" y="46"/>
                  </a:lnTo>
                  <a:lnTo>
                    <a:pt x="13" y="53"/>
                  </a:lnTo>
                  <a:lnTo>
                    <a:pt x="14" y="55"/>
                  </a:lnTo>
                  <a:lnTo>
                    <a:pt x="15" y="56"/>
                  </a:lnTo>
                  <a:lnTo>
                    <a:pt x="16" y="58"/>
                  </a:lnTo>
                  <a:lnTo>
                    <a:pt x="17"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24" name="Line 183"/>
            <p:cNvSpPr>
              <a:spLocks noChangeShapeType="1"/>
            </p:cNvSpPr>
            <p:nvPr/>
          </p:nvSpPr>
          <p:spPr bwMode="auto">
            <a:xfrm flipH="1">
              <a:off x="3174" y="713"/>
              <a:ext cx="17"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25" name="Freeform 184"/>
            <p:cNvSpPr>
              <a:spLocks/>
            </p:cNvSpPr>
            <p:nvPr/>
          </p:nvSpPr>
          <p:spPr bwMode="auto">
            <a:xfrm>
              <a:off x="3373" y="1519"/>
              <a:ext cx="61" cy="120"/>
            </a:xfrm>
            <a:custGeom>
              <a:avLst/>
              <a:gdLst>
                <a:gd name="T0" fmla="*/ 0 w 151"/>
                <a:gd name="T1" fmla="*/ 19 h 303"/>
                <a:gd name="T2" fmla="*/ 10 w 151"/>
                <a:gd name="T3" fmla="*/ 0 h 303"/>
                <a:gd name="T4" fmla="*/ 9 w 151"/>
                <a:gd name="T5" fmla="*/ 19 h 303"/>
                <a:gd name="T6" fmla="*/ 0 60000 65536"/>
                <a:gd name="T7" fmla="*/ 0 60000 65536"/>
                <a:gd name="T8" fmla="*/ 0 60000 65536"/>
              </a:gdLst>
              <a:ahLst/>
              <a:cxnLst>
                <a:cxn ang="T6">
                  <a:pos x="T0" y="T1"/>
                </a:cxn>
                <a:cxn ang="T7">
                  <a:pos x="T2" y="T3"/>
                </a:cxn>
                <a:cxn ang="T8">
                  <a:pos x="T4" y="T5"/>
                </a:cxn>
              </a:cxnLst>
              <a:rect l="0" t="0" r="r" b="b"/>
              <a:pathLst>
                <a:path w="151" h="303">
                  <a:moveTo>
                    <a:pt x="0" y="303"/>
                  </a:moveTo>
                  <a:lnTo>
                    <a:pt x="151" y="0"/>
                  </a:lnTo>
                  <a:lnTo>
                    <a:pt x="141" y="3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26" name="Line 185"/>
            <p:cNvSpPr>
              <a:spLocks noChangeShapeType="1"/>
            </p:cNvSpPr>
            <p:nvPr/>
          </p:nvSpPr>
          <p:spPr bwMode="auto">
            <a:xfrm flipH="1">
              <a:off x="3389" y="1605"/>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27" name="Freeform 186"/>
            <p:cNvSpPr>
              <a:spLocks/>
            </p:cNvSpPr>
            <p:nvPr/>
          </p:nvSpPr>
          <p:spPr bwMode="auto">
            <a:xfrm>
              <a:off x="4905" y="1398"/>
              <a:ext cx="72" cy="112"/>
            </a:xfrm>
            <a:custGeom>
              <a:avLst/>
              <a:gdLst>
                <a:gd name="T0" fmla="*/ 11 w 182"/>
                <a:gd name="T1" fmla="*/ 2 h 284"/>
                <a:gd name="T2" fmla="*/ 11 w 182"/>
                <a:gd name="T3" fmla="*/ 2 h 284"/>
                <a:gd name="T4" fmla="*/ 11 w 182"/>
                <a:gd name="T5" fmla="*/ 2 h 284"/>
                <a:gd name="T6" fmla="*/ 11 w 182"/>
                <a:gd name="T7" fmla="*/ 1 h 284"/>
                <a:gd name="T8" fmla="*/ 11 w 182"/>
                <a:gd name="T9" fmla="*/ 0 h 284"/>
                <a:gd name="T10" fmla="*/ 11 w 182"/>
                <a:gd name="T11" fmla="*/ 0 h 284"/>
                <a:gd name="T12" fmla="*/ 11 w 182"/>
                <a:gd name="T13" fmla="*/ 0 h 284"/>
                <a:gd name="T14" fmla="*/ 10 w 182"/>
                <a:gd name="T15" fmla="*/ 0 h 284"/>
                <a:gd name="T16" fmla="*/ 10 w 182"/>
                <a:gd name="T17" fmla="*/ 0 h 284"/>
                <a:gd name="T18" fmla="*/ 9 w 182"/>
                <a:gd name="T19" fmla="*/ 0 h 284"/>
                <a:gd name="T20" fmla="*/ 8 w 182"/>
                <a:gd name="T21" fmla="*/ 0 h 284"/>
                <a:gd name="T22" fmla="*/ 7 w 182"/>
                <a:gd name="T23" fmla="*/ 0 h 284"/>
                <a:gd name="T24" fmla="*/ 7 w 182"/>
                <a:gd name="T25" fmla="*/ 0 h 284"/>
                <a:gd name="T26" fmla="*/ 6 w 182"/>
                <a:gd name="T27" fmla="*/ 0 h 284"/>
                <a:gd name="T28" fmla="*/ 6 w 182"/>
                <a:gd name="T29" fmla="*/ 0 h 284"/>
                <a:gd name="T30" fmla="*/ 5 w 182"/>
                <a:gd name="T31" fmla="*/ 1 h 284"/>
                <a:gd name="T32" fmla="*/ 5 w 182"/>
                <a:gd name="T33" fmla="*/ 1 h 284"/>
                <a:gd name="T34" fmla="*/ 4 w 182"/>
                <a:gd name="T35" fmla="*/ 2 h 284"/>
                <a:gd name="T36" fmla="*/ 4 w 182"/>
                <a:gd name="T37" fmla="*/ 2 h 284"/>
                <a:gd name="T38" fmla="*/ 3 w 182"/>
                <a:gd name="T39" fmla="*/ 3 h 284"/>
                <a:gd name="T40" fmla="*/ 3 w 182"/>
                <a:gd name="T41" fmla="*/ 4 h 284"/>
                <a:gd name="T42" fmla="*/ 2 w 182"/>
                <a:gd name="T43" fmla="*/ 4 h 284"/>
                <a:gd name="T44" fmla="*/ 2 w 182"/>
                <a:gd name="T45" fmla="*/ 5 h 284"/>
                <a:gd name="T46" fmla="*/ 2 w 182"/>
                <a:gd name="T47" fmla="*/ 8 h 284"/>
                <a:gd name="T48" fmla="*/ 1 w 182"/>
                <a:gd name="T49" fmla="*/ 11 h 284"/>
                <a:gd name="T50" fmla="*/ 0 w 182"/>
                <a:gd name="T51" fmla="*/ 12 h 284"/>
                <a:gd name="T52" fmla="*/ 0 w 182"/>
                <a:gd name="T53" fmla="*/ 13 h 284"/>
                <a:gd name="T54" fmla="*/ 0 w 182"/>
                <a:gd name="T55" fmla="*/ 14 h 284"/>
                <a:gd name="T56" fmla="*/ 0 w 182"/>
                <a:gd name="T57" fmla="*/ 14 h 284"/>
                <a:gd name="T58" fmla="*/ 0 w 182"/>
                <a:gd name="T59" fmla="*/ 15 h 284"/>
                <a:gd name="T60" fmla="*/ 0 w 182"/>
                <a:gd name="T61" fmla="*/ 15 h 284"/>
                <a:gd name="T62" fmla="*/ 0 w 182"/>
                <a:gd name="T63" fmla="*/ 16 h 284"/>
                <a:gd name="T64" fmla="*/ 1 w 182"/>
                <a:gd name="T65" fmla="*/ 16 h 284"/>
                <a:gd name="T66" fmla="*/ 1 w 182"/>
                <a:gd name="T67" fmla="*/ 17 h 284"/>
                <a:gd name="T68" fmla="*/ 1 w 182"/>
                <a:gd name="T69" fmla="*/ 17 h 284"/>
                <a:gd name="T70" fmla="*/ 2 w 182"/>
                <a:gd name="T71" fmla="*/ 17 h 284"/>
                <a:gd name="T72" fmla="*/ 2 w 182"/>
                <a:gd name="T73" fmla="*/ 17 h 284"/>
                <a:gd name="T74" fmla="*/ 2 w 182"/>
                <a:gd name="T75" fmla="*/ 17 h 284"/>
                <a:gd name="T76" fmla="*/ 3 w 182"/>
                <a:gd name="T77" fmla="*/ 17 h 284"/>
                <a:gd name="T78" fmla="*/ 4 w 182"/>
                <a:gd name="T79" fmla="*/ 17 h 284"/>
                <a:gd name="T80" fmla="*/ 4 w 182"/>
                <a:gd name="T81" fmla="*/ 17 h 284"/>
                <a:gd name="T82" fmla="*/ 5 w 182"/>
                <a:gd name="T83" fmla="*/ 17 h 284"/>
                <a:gd name="T84" fmla="*/ 5 w 182"/>
                <a:gd name="T85" fmla="*/ 17 h 284"/>
                <a:gd name="T86" fmla="*/ 6 w 182"/>
                <a:gd name="T87" fmla="*/ 17 h 284"/>
                <a:gd name="T88" fmla="*/ 6 w 182"/>
                <a:gd name="T89" fmla="*/ 17 h 284"/>
                <a:gd name="T90" fmla="*/ 7 w 182"/>
                <a:gd name="T91" fmla="*/ 17 h 284"/>
                <a:gd name="T92" fmla="*/ 7 w 182"/>
                <a:gd name="T93" fmla="*/ 16 h 284"/>
                <a:gd name="T94" fmla="*/ 7 w 182"/>
                <a:gd name="T95" fmla="*/ 16 h 284"/>
                <a:gd name="T96" fmla="*/ 8 w 182"/>
                <a:gd name="T97" fmla="*/ 15 h 284"/>
                <a:gd name="T98" fmla="*/ 8 w 182"/>
                <a:gd name="T99" fmla="*/ 15 h 284"/>
                <a:gd name="T100" fmla="*/ 8 w 182"/>
                <a:gd name="T101" fmla="*/ 14 h 284"/>
                <a:gd name="T102" fmla="*/ 8 w 182"/>
                <a:gd name="T103" fmla="*/ 13 h 284"/>
                <a:gd name="T104" fmla="*/ 9 w 182"/>
                <a:gd name="T105" fmla="*/ 11 h 284"/>
                <a:gd name="T106" fmla="*/ 9 w 182"/>
                <a:gd name="T107" fmla="*/ 9 h 284"/>
                <a:gd name="T108" fmla="*/ 10 w 182"/>
                <a:gd name="T109" fmla="*/ 7 h 284"/>
                <a:gd name="T110" fmla="*/ 11 w 182"/>
                <a:gd name="T111" fmla="*/ 5 h 284"/>
                <a:gd name="T112" fmla="*/ 11 w 182"/>
                <a:gd name="T113" fmla="*/ 4 h 284"/>
                <a:gd name="T114" fmla="*/ 11 w 182"/>
                <a:gd name="T115" fmla="*/ 3 h 2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82" h="284">
                  <a:moveTo>
                    <a:pt x="180" y="38"/>
                  </a:moveTo>
                  <a:lnTo>
                    <a:pt x="180" y="36"/>
                  </a:lnTo>
                  <a:lnTo>
                    <a:pt x="180" y="35"/>
                  </a:lnTo>
                  <a:lnTo>
                    <a:pt x="180" y="34"/>
                  </a:lnTo>
                  <a:lnTo>
                    <a:pt x="182" y="31"/>
                  </a:lnTo>
                  <a:lnTo>
                    <a:pt x="182" y="30"/>
                  </a:lnTo>
                  <a:lnTo>
                    <a:pt x="182" y="29"/>
                  </a:lnTo>
                  <a:lnTo>
                    <a:pt x="180" y="26"/>
                  </a:lnTo>
                  <a:lnTo>
                    <a:pt x="180" y="23"/>
                  </a:lnTo>
                  <a:lnTo>
                    <a:pt x="179" y="20"/>
                  </a:lnTo>
                  <a:lnTo>
                    <a:pt x="179" y="17"/>
                  </a:lnTo>
                  <a:lnTo>
                    <a:pt x="178" y="14"/>
                  </a:lnTo>
                  <a:lnTo>
                    <a:pt x="177" y="11"/>
                  </a:lnTo>
                  <a:lnTo>
                    <a:pt x="176" y="9"/>
                  </a:lnTo>
                  <a:lnTo>
                    <a:pt x="175" y="8"/>
                  </a:lnTo>
                  <a:lnTo>
                    <a:pt x="175" y="7"/>
                  </a:lnTo>
                  <a:lnTo>
                    <a:pt x="174" y="6"/>
                  </a:lnTo>
                  <a:lnTo>
                    <a:pt x="173" y="5"/>
                  </a:lnTo>
                  <a:lnTo>
                    <a:pt x="172" y="4"/>
                  </a:lnTo>
                  <a:lnTo>
                    <a:pt x="171" y="3"/>
                  </a:lnTo>
                  <a:lnTo>
                    <a:pt x="170" y="2"/>
                  </a:lnTo>
                  <a:lnTo>
                    <a:pt x="169" y="2"/>
                  </a:lnTo>
                  <a:lnTo>
                    <a:pt x="168" y="1"/>
                  </a:lnTo>
                  <a:lnTo>
                    <a:pt x="166" y="1"/>
                  </a:lnTo>
                  <a:lnTo>
                    <a:pt x="164" y="1"/>
                  </a:lnTo>
                  <a:lnTo>
                    <a:pt x="163" y="1"/>
                  </a:lnTo>
                  <a:lnTo>
                    <a:pt x="161" y="0"/>
                  </a:lnTo>
                  <a:lnTo>
                    <a:pt x="158" y="0"/>
                  </a:lnTo>
                  <a:lnTo>
                    <a:pt x="155" y="1"/>
                  </a:lnTo>
                  <a:lnTo>
                    <a:pt x="150" y="1"/>
                  </a:lnTo>
                  <a:lnTo>
                    <a:pt x="143" y="1"/>
                  </a:lnTo>
                  <a:lnTo>
                    <a:pt x="137" y="1"/>
                  </a:lnTo>
                  <a:lnTo>
                    <a:pt x="131" y="1"/>
                  </a:lnTo>
                  <a:lnTo>
                    <a:pt x="126" y="1"/>
                  </a:lnTo>
                  <a:lnTo>
                    <a:pt x="120" y="1"/>
                  </a:lnTo>
                  <a:lnTo>
                    <a:pt x="117" y="1"/>
                  </a:lnTo>
                  <a:lnTo>
                    <a:pt x="114" y="1"/>
                  </a:lnTo>
                  <a:lnTo>
                    <a:pt x="111" y="2"/>
                  </a:lnTo>
                  <a:lnTo>
                    <a:pt x="108" y="2"/>
                  </a:lnTo>
                  <a:lnTo>
                    <a:pt x="105" y="3"/>
                  </a:lnTo>
                  <a:lnTo>
                    <a:pt x="103" y="3"/>
                  </a:lnTo>
                  <a:lnTo>
                    <a:pt x="100" y="4"/>
                  </a:lnTo>
                  <a:lnTo>
                    <a:pt x="97" y="5"/>
                  </a:lnTo>
                  <a:lnTo>
                    <a:pt x="94" y="6"/>
                  </a:lnTo>
                  <a:lnTo>
                    <a:pt x="91" y="7"/>
                  </a:lnTo>
                  <a:lnTo>
                    <a:pt x="89" y="9"/>
                  </a:lnTo>
                  <a:lnTo>
                    <a:pt x="87" y="10"/>
                  </a:lnTo>
                  <a:lnTo>
                    <a:pt x="84" y="12"/>
                  </a:lnTo>
                  <a:lnTo>
                    <a:pt x="81" y="13"/>
                  </a:lnTo>
                  <a:lnTo>
                    <a:pt x="79" y="15"/>
                  </a:lnTo>
                  <a:lnTo>
                    <a:pt x="77" y="18"/>
                  </a:lnTo>
                  <a:lnTo>
                    <a:pt x="73" y="22"/>
                  </a:lnTo>
                  <a:lnTo>
                    <a:pt x="69" y="25"/>
                  </a:lnTo>
                  <a:lnTo>
                    <a:pt x="67" y="27"/>
                  </a:lnTo>
                  <a:lnTo>
                    <a:pt x="64" y="29"/>
                  </a:lnTo>
                  <a:lnTo>
                    <a:pt x="62" y="31"/>
                  </a:lnTo>
                  <a:lnTo>
                    <a:pt x="60" y="35"/>
                  </a:lnTo>
                  <a:lnTo>
                    <a:pt x="59" y="37"/>
                  </a:lnTo>
                  <a:lnTo>
                    <a:pt x="57" y="39"/>
                  </a:lnTo>
                  <a:lnTo>
                    <a:pt x="52" y="50"/>
                  </a:lnTo>
                  <a:lnTo>
                    <a:pt x="48" y="54"/>
                  </a:lnTo>
                  <a:lnTo>
                    <a:pt x="46" y="57"/>
                  </a:lnTo>
                  <a:lnTo>
                    <a:pt x="45" y="59"/>
                  </a:lnTo>
                  <a:lnTo>
                    <a:pt x="44" y="62"/>
                  </a:lnTo>
                  <a:lnTo>
                    <a:pt x="42" y="64"/>
                  </a:lnTo>
                  <a:lnTo>
                    <a:pt x="41" y="68"/>
                  </a:lnTo>
                  <a:lnTo>
                    <a:pt x="40" y="70"/>
                  </a:lnTo>
                  <a:lnTo>
                    <a:pt x="40" y="73"/>
                  </a:lnTo>
                  <a:lnTo>
                    <a:pt x="39" y="76"/>
                  </a:lnTo>
                  <a:lnTo>
                    <a:pt x="37" y="82"/>
                  </a:lnTo>
                  <a:lnTo>
                    <a:pt x="31" y="104"/>
                  </a:lnTo>
                  <a:lnTo>
                    <a:pt x="25" y="127"/>
                  </a:lnTo>
                  <a:lnTo>
                    <a:pt x="19" y="150"/>
                  </a:lnTo>
                  <a:lnTo>
                    <a:pt x="15" y="161"/>
                  </a:lnTo>
                  <a:lnTo>
                    <a:pt x="12" y="172"/>
                  </a:lnTo>
                  <a:lnTo>
                    <a:pt x="9" y="184"/>
                  </a:lnTo>
                  <a:lnTo>
                    <a:pt x="6" y="195"/>
                  </a:lnTo>
                  <a:lnTo>
                    <a:pt x="5" y="201"/>
                  </a:lnTo>
                  <a:lnTo>
                    <a:pt x="4" y="207"/>
                  </a:lnTo>
                  <a:lnTo>
                    <a:pt x="3" y="212"/>
                  </a:lnTo>
                  <a:lnTo>
                    <a:pt x="2" y="216"/>
                  </a:lnTo>
                  <a:lnTo>
                    <a:pt x="2" y="218"/>
                  </a:lnTo>
                  <a:lnTo>
                    <a:pt x="0" y="221"/>
                  </a:lnTo>
                  <a:lnTo>
                    <a:pt x="0" y="224"/>
                  </a:lnTo>
                  <a:lnTo>
                    <a:pt x="0" y="227"/>
                  </a:lnTo>
                  <a:lnTo>
                    <a:pt x="0" y="230"/>
                  </a:lnTo>
                  <a:lnTo>
                    <a:pt x="0" y="233"/>
                  </a:lnTo>
                  <a:lnTo>
                    <a:pt x="0" y="236"/>
                  </a:lnTo>
                  <a:lnTo>
                    <a:pt x="2" y="239"/>
                  </a:lnTo>
                  <a:lnTo>
                    <a:pt x="2" y="242"/>
                  </a:lnTo>
                  <a:lnTo>
                    <a:pt x="3" y="244"/>
                  </a:lnTo>
                  <a:lnTo>
                    <a:pt x="3" y="248"/>
                  </a:lnTo>
                  <a:lnTo>
                    <a:pt x="4" y="251"/>
                  </a:lnTo>
                  <a:lnTo>
                    <a:pt x="5" y="253"/>
                  </a:lnTo>
                  <a:lnTo>
                    <a:pt x="6" y="256"/>
                  </a:lnTo>
                  <a:lnTo>
                    <a:pt x="7" y="258"/>
                  </a:lnTo>
                  <a:lnTo>
                    <a:pt x="8" y="261"/>
                  </a:lnTo>
                  <a:lnTo>
                    <a:pt x="9" y="264"/>
                  </a:lnTo>
                  <a:lnTo>
                    <a:pt x="11" y="267"/>
                  </a:lnTo>
                  <a:lnTo>
                    <a:pt x="12" y="269"/>
                  </a:lnTo>
                  <a:lnTo>
                    <a:pt x="14" y="271"/>
                  </a:lnTo>
                  <a:lnTo>
                    <a:pt x="15" y="272"/>
                  </a:lnTo>
                  <a:lnTo>
                    <a:pt x="16" y="273"/>
                  </a:lnTo>
                  <a:lnTo>
                    <a:pt x="18" y="274"/>
                  </a:lnTo>
                  <a:lnTo>
                    <a:pt x="19" y="275"/>
                  </a:lnTo>
                  <a:lnTo>
                    <a:pt x="20" y="276"/>
                  </a:lnTo>
                  <a:lnTo>
                    <a:pt x="21" y="277"/>
                  </a:lnTo>
                  <a:lnTo>
                    <a:pt x="22" y="278"/>
                  </a:lnTo>
                  <a:lnTo>
                    <a:pt x="23" y="278"/>
                  </a:lnTo>
                  <a:lnTo>
                    <a:pt x="25" y="280"/>
                  </a:lnTo>
                  <a:lnTo>
                    <a:pt x="26" y="280"/>
                  </a:lnTo>
                  <a:lnTo>
                    <a:pt x="29" y="281"/>
                  </a:lnTo>
                  <a:lnTo>
                    <a:pt x="31" y="282"/>
                  </a:lnTo>
                  <a:lnTo>
                    <a:pt x="35" y="283"/>
                  </a:lnTo>
                  <a:lnTo>
                    <a:pt x="38" y="283"/>
                  </a:lnTo>
                  <a:lnTo>
                    <a:pt x="40" y="283"/>
                  </a:lnTo>
                  <a:lnTo>
                    <a:pt x="43" y="284"/>
                  </a:lnTo>
                  <a:lnTo>
                    <a:pt x="46" y="284"/>
                  </a:lnTo>
                  <a:lnTo>
                    <a:pt x="49" y="284"/>
                  </a:lnTo>
                  <a:lnTo>
                    <a:pt x="61" y="283"/>
                  </a:lnTo>
                  <a:lnTo>
                    <a:pt x="64" y="283"/>
                  </a:lnTo>
                  <a:lnTo>
                    <a:pt x="67" y="283"/>
                  </a:lnTo>
                  <a:lnTo>
                    <a:pt x="73" y="284"/>
                  </a:lnTo>
                  <a:lnTo>
                    <a:pt x="76" y="284"/>
                  </a:lnTo>
                  <a:lnTo>
                    <a:pt x="78" y="284"/>
                  </a:lnTo>
                  <a:lnTo>
                    <a:pt x="81" y="284"/>
                  </a:lnTo>
                  <a:lnTo>
                    <a:pt x="84" y="283"/>
                  </a:lnTo>
                  <a:lnTo>
                    <a:pt x="85" y="283"/>
                  </a:lnTo>
                  <a:lnTo>
                    <a:pt x="86" y="283"/>
                  </a:lnTo>
                  <a:lnTo>
                    <a:pt x="88" y="282"/>
                  </a:lnTo>
                  <a:lnTo>
                    <a:pt x="89" y="282"/>
                  </a:lnTo>
                  <a:lnTo>
                    <a:pt x="90" y="281"/>
                  </a:lnTo>
                  <a:lnTo>
                    <a:pt x="93" y="280"/>
                  </a:lnTo>
                  <a:lnTo>
                    <a:pt x="95" y="278"/>
                  </a:lnTo>
                  <a:lnTo>
                    <a:pt x="97" y="276"/>
                  </a:lnTo>
                  <a:lnTo>
                    <a:pt x="101" y="275"/>
                  </a:lnTo>
                  <a:lnTo>
                    <a:pt x="103" y="273"/>
                  </a:lnTo>
                  <a:lnTo>
                    <a:pt x="105" y="271"/>
                  </a:lnTo>
                  <a:lnTo>
                    <a:pt x="107" y="269"/>
                  </a:lnTo>
                  <a:lnTo>
                    <a:pt x="109" y="267"/>
                  </a:lnTo>
                  <a:lnTo>
                    <a:pt x="111" y="265"/>
                  </a:lnTo>
                  <a:lnTo>
                    <a:pt x="113" y="263"/>
                  </a:lnTo>
                  <a:lnTo>
                    <a:pt x="114" y="260"/>
                  </a:lnTo>
                  <a:lnTo>
                    <a:pt x="117" y="258"/>
                  </a:lnTo>
                  <a:lnTo>
                    <a:pt x="118" y="255"/>
                  </a:lnTo>
                  <a:lnTo>
                    <a:pt x="120" y="253"/>
                  </a:lnTo>
                  <a:lnTo>
                    <a:pt x="121" y="250"/>
                  </a:lnTo>
                  <a:lnTo>
                    <a:pt x="122" y="248"/>
                  </a:lnTo>
                  <a:lnTo>
                    <a:pt x="124" y="245"/>
                  </a:lnTo>
                  <a:lnTo>
                    <a:pt x="125" y="242"/>
                  </a:lnTo>
                  <a:lnTo>
                    <a:pt x="126" y="239"/>
                  </a:lnTo>
                  <a:lnTo>
                    <a:pt x="127" y="237"/>
                  </a:lnTo>
                  <a:lnTo>
                    <a:pt x="129" y="232"/>
                  </a:lnTo>
                  <a:lnTo>
                    <a:pt x="130" y="225"/>
                  </a:lnTo>
                  <a:lnTo>
                    <a:pt x="133" y="220"/>
                  </a:lnTo>
                  <a:lnTo>
                    <a:pt x="134" y="215"/>
                  </a:lnTo>
                  <a:lnTo>
                    <a:pt x="136" y="208"/>
                  </a:lnTo>
                  <a:lnTo>
                    <a:pt x="138" y="198"/>
                  </a:lnTo>
                  <a:lnTo>
                    <a:pt x="141" y="186"/>
                  </a:lnTo>
                  <a:lnTo>
                    <a:pt x="143" y="174"/>
                  </a:lnTo>
                  <a:lnTo>
                    <a:pt x="146" y="162"/>
                  </a:lnTo>
                  <a:lnTo>
                    <a:pt x="150" y="151"/>
                  </a:lnTo>
                  <a:lnTo>
                    <a:pt x="153" y="140"/>
                  </a:lnTo>
                  <a:lnTo>
                    <a:pt x="155" y="128"/>
                  </a:lnTo>
                  <a:lnTo>
                    <a:pt x="158" y="117"/>
                  </a:lnTo>
                  <a:lnTo>
                    <a:pt x="161" y="106"/>
                  </a:lnTo>
                  <a:lnTo>
                    <a:pt x="164" y="94"/>
                  </a:lnTo>
                  <a:lnTo>
                    <a:pt x="169" y="84"/>
                  </a:lnTo>
                  <a:lnTo>
                    <a:pt x="172" y="72"/>
                  </a:lnTo>
                  <a:lnTo>
                    <a:pt x="173" y="67"/>
                  </a:lnTo>
                  <a:lnTo>
                    <a:pt x="175" y="60"/>
                  </a:lnTo>
                  <a:lnTo>
                    <a:pt x="176" y="55"/>
                  </a:lnTo>
                  <a:lnTo>
                    <a:pt x="177" y="48"/>
                  </a:lnTo>
                  <a:lnTo>
                    <a:pt x="178" y="43"/>
                  </a:lnTo>
                  <a:lnTo>
                    <a:pt x="179" y="40"/>
                  </a:lnTo>
                  <a:lnTo>
                    <a:pt x="179"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28" name="Freeform 187"/>
            <p:cNvSpPr>
              <a:spLocks/>
            </p:cNvSpPr>
            <p:nvPr/>
          </p:nvSpPr>
          <p:spPr bwMode="auto">
            <a:xfrm>
              <a:off x="4958" y="1488"/>
              <a:ext cx="5" cy="22"/>
            </a:xfrm>
            <a:custGeom>
              <a:avLst/>
              <a:gdLst>
                <a:gd name="T0" fmla="*/ 0 w 17"/>
                <a:gd name="T1" fmla="*/ 0 h 59"/>
                <a:gd name="T2" fmla="*/ 0 w 17"/>
                <a:gd name="T3" fmla="*/ 0 h 59"/>
                <a:gd name="T4" fmla="*/ 0 w 17"/>
                <a:gd name="T5" fmla="*/ 0 h 59"/>
                <a:gd name="T6" fmla="*/ 0 w 17"/>
                <a:gd name="T7" fmla="*/ 0 h 59"/>
                <a:gd name="T8" fmla="*/ 0 w 17"/>
                <a:gd name="T9" fmla="*/ 1 h 59"/>
                <a:gd name="T10" fmla="*/ 0 w 17"/>
                <a:gd name="T11" fmla="*/ 1 h 59"/>
                <a:gd name="T12" fmla="*/ 0 w 17"/>
                <a:gd name="T13" fmla="*/ 1 h 59"/>
                <a:gd name="T14" fmla="*/ 0 w 17"/>
                <a:gd name="T15" fmla="*/ 1 h 59"/>
                <a:gd name="T16" fmla="*/ 0 w 17"/>
                <a:gd name="T17" fmla="*/ 1 h 59"/>
                <a:gd name="T18" fmla="*/ 0 w 17"/>
                <a:gd name="T19" fmla="*/ 1 h 59"/>
                <a:gd name="T20" fmla="*/ 0 w 17"/>
                <a:gd name="T21" fmla="*/ 1 h 59"/>
                <a:gd name="T22" fmla="*/ 0 w 17"/>
                <a:gd name="T23" fmla="*/ 1 h 59"/>
                <a:gd name="T24" fmla="*/ 0 w 17"/>
                <a:gd name="T25" fmla="*/ 1 h 59"/>
                <a:gd name="T26" fmla="*/ 0 w 17"/>
                <a:gd name="T27" fmla="*/ 1 h 59"/>
                <a:gd name="T28" fmla="*/ 0 w 17"/>
                <a:gd name="T29" fmla="*/ 2 h 59"/>
                <a:gd name="T30" fmla="*/ 0 w 17"/>
                <a:gd name="T31" fmla="*/ 2 h 59"/>
                <a:gd name="T32" fmla="*/ 0 w 17"/>
                <a:gd name="T33" fmla="*/ 2 h 59"/>
                <a:gd name="T34" fmla="*/ 0 w 17"/>
                <a:gd name="T35" fmla="*/ 2 h 59"/>
                <a:gd name="T36" fmla="*/ 0 w 17"/>
                <a:gd name="T37" fmla="*/ 2 h 59"/>
                <a:gd name="T38" fmla="*/ 0 w 17"/>
                <a:gd name="T39" fmla="*/ 3 h 59"/>
                <a:gd name="T40" fmla="*/ 0 w 17"/>
                <a:gd name="T41" fmla="*/ 3 h 59"/>
                <a:gd name="T42" fmla="*/ 0 w 17"/>
                <a:gd name="T43" fmla="*/ 3 h 59"/>
                <a:gd name="T44" fmla="*/ 0 w 17"/>
                <a:gd name="T45" fmla="*/ 3 h 59"/>
                <a:gd name="T46" fmla="*/ 0 w 17"/>
                <a:gd name="T47" fmla="*/ 3 h 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 h="59">
                  <a:moveTo>
                    <a:pt x="2" y="0"/>
                  </a:moveTo>
                  <a:lnTo>
                    <a:pt x="1" y="4"/>
                  </a:lnTo>
                  <a:lnTo>
                    <a:pt x="0" y="8"/>
                  </a:lnTo>
                  <a:lnTo>
                    <a:pt x="0" y="12"/>
                  </a:lnTo>
                  <a:lnTo>
                    <a:pt x="0" y="16"/>
                  </a:lnTo>
                  <a:lnTo>
                    <a:pt x="0" y="18"/>
                  </a:lnTo>
                  <a:lnTo>
                    <a:pt x="0" y="20"/>
                  </a:lnTo>
                  <a:lnTo>
                    <a:pt x="0" y="21"/>
                  </a:lnTo>
                  <a:lnTo>
                    <a:pt x="0" y="24"/>
                  </a:lnTo>
                  <a:lnTo>
                    <a:pt x="0" y="26"/>
                  </a:lnTo>
                  <a:lnTo>
                    <a:pt x="0" y="28"/>
                  </a:lnTo>
                  <a:lnTo>
                    <a:pt x="1" y="30"/>
                  </a:lnTo>
                  <a:lnTo>
                    <a:pt x="1" y="32"/>
                  </a:lnTo>
                  <a:lnTo>
                    <a:pt x="2" y="33"/>
                  </a:lnTo>
                  <a:lnTo>
                    <a:pt x="2" y="35"/>
                  </a:lnTo>
                  <a:lnTo>
                    <a:pt x="4" y="37"/>
                  </a:lnTo>
                  <a:lnTo>
                    <a:pt x="5" y="40"/>
                  </a:lnTo>
                  <a:lnTo>
                    <a:pt x="7" y="43"/>
                  </a:lnTo>
                  <a:lnTo>
                    <a:pt x="9" y="46"/>
                  </a:lnTo>
                  <a:lnTo>
                    <a:pt x="13" y="52"/>
                  </a:lnTo>
                  <a:lnTo>
                    <a:pt x="14" y="54"/>
                  </a:lnTo>
                  <a:lnTo>
                    <a:pt x="15" y="57"/>
                  </a:lnTo>
                  <a:lnTo>
                    <a:pt x="16" y="58"/>
                  </a:lnTo>
                  <a:lnTo>
                    <a:pt x="17"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29" name="Line 188"/>
            <p:cNvSpPr>
              <a:spLocks noChangeShapeType="1"/>
            </p:cNvSpPr>
            <p:nvPr/>
          </p:nvSpPr>
          <p:spPr bwMode="auto">
            <a:xfrm flipH="1">
              <a:off x="5058" y="1342"/>
              <a:ext cx="17"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30" name="Line 189"/>
            <p:cNvSpPr>
              <a:spLocks noChangeShapeType="1"/>
            </p:cNvSpPr>
            <p:nvPr/>
          </p:nvSpPr>
          <p:spPr bwMode="auto">
            <a:xfrm flipH="1">
              <a:off x="5025" y="1342"/>
              <a:ext cx="17"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31" name="Freeform 190"/>
            <p:cNvSpPr>
              <a:spLocks/>
            </p:cNvSpPr>
            <p:nvPr/>
          </p:nvSpPr>
          <p:spPr bwMode="auto">
            <a:xfrm>
              <a:off x="4027" y="400"/>
              <a:ext cx="75" cy="168"/>
            </a:xfrm>
            <a:custGeom>
              <a:avLst/>
              <a:gdLst>
                <a:gd name="T0" fmla="*/ 7 w 189"/>
                <a:gd name="T1" fmla="*/ 0 h 423"/>
                <a:gd name="T2" fmla="*/ 0 w 189"/>
                <a:gd name="T3" fmla="*/ 27 h 423"/>
                <a:gd name="T4" fmla="*/ 5 w 189"/>
                <a:gd name="T5" fmla="*/ 27 h 423"/>
                <a:gd name="T6" fmla="*/ 5 w 189"/>
                <a:gd name="T7" fmla="*/ 27 h 423"/>
                <a:gd name="T8" fmla="*/ 5 w 189"/>
                <a:gd name="T9" fmla="*/ 27 h 423"/>
                <a:gd name="T10" fmla="*/ 6 w 189"/>
                <a:gd name="T11" fmla="*/ 27 h 423"/>
                <a:gd name="T12" fmla="*/ 6 w 189"/>
                <a:gd name="T13" fmla="*/ 26 h 423"/>
                <a:gd name="T14" fmla="*/ 6 w 189"/>
                <a:gd name="T15" fmla="*/ 26 h 423"/>
                <a:gd name="T16" fmla="*/ 6 w 189"/>
                <a:gd name="T17" fmla="*/ 26 h 423"/>
                <a:gd name="T18" fmla="*/ 6 w 189"/>
                <a:gd name="T19" fmla="*/ 26 h 423"/>
                <a:gd name="T20" fmla="*/ 7 w 189"/>
                <a:gd name="T21" fmla="*/ 26 h 423"/>
                <a:gd name="T22" fmla="*/ 7 w 189"/>
                <a:gd name="T23" fmla="*/ 25 h 423"/>
                <a:gd name="T24" fmla="*/ 7 w 189"/>
                <a:gd name="T25" fmla="*/ 25 h 423"/>
                <a:gd name="T26" fmla="*/ 8 w 189"/>
                <a:gd name="T27" fmla="*/ 25 h 423"/>
                <a:gd name="T28" fmla="*/ 8 w 189"/>
                <a:gd name="T29" fmla="*/ 25 h 423"/>
                <a:gd name="T30" fmla="*/ 8 w 189"/>
                <a:gd name="T31" fmla="*/ 25 h 423"/>
                <a:gd name="T32" fmla="*/ 8 w 189"/>
                <a:gd name="T33" fmla="*/ 24 h 423"/>
                <a:gd name="T34" fmla="*/ 8 w 189"/>
                <a:gd name="T35" fmla="*/ 24 h 423"/>
                <a:gd name="T36" fmla="*/ 9 w 189"/>
                <a:gd name="T37" fmla="*/ 23 h 423"/>
                <a:gd name="T38" fmla="*/ 9 w 189"/>
                <a:gd name="T39" fmla="*/ 23 h 423"/>
                <a:gd name="T40" fmla="*/ 9 w 189"/>
                <a:gd name="T41" fmla="*/ 23 h 423"/>
                <a:gd name="T42" fmla="*/ 9 w 189"/>
                <a:gd name="T43" fmla="*/ 22 h 423"/>
                <a:gd name="T44" fmla="*/ 10 w 189"/>
                <a:gd name="T45" fmla="*/ 22 h 423"/>
                <a:gd name="T46" fmla="*/ 10 w 189"/>
                <a:gd name="T47" fmla="*/ 22 h 423"/>
                <a:gd name="T48" fmla="*/ 10 w 189"/>
                <a:gd name="T49" fmla="*/ 21 h 423"/>
                <a:gd name="T50" fmla="*/ 12 w 189"/>
                <a:gd name="T51" fmla="*/ 14 h 423"/>
                <a:gd name="T52" fmla="*/ 12 w 189"/>
                <a:gd name="T53" fmla="*/ 14 h 423"/>
                <a:gd name="T54" fmla="*/ 12 w 189"/>
                <a:gd name="T55" fmla="*/ 13 h 423"/>
                <a:gd name="T56" fmla="*/ 12 w 189"/>
                <a:gd name="T57" fmla="*/ 13 h 423"/>
                <a:gd name="T58" fmla="*/ 12 w 189"/>
                <a:gd name="T59" fmla="*/ 12 h 423"/>
                <a:gd name="T60" fmla="*/ 12 w 189"/>
                <a:gd name="T61" fmla="*/ 12 h 423"/>
                <a:gd name="T62" fmla="*/ 12 w 189"/>
                <a:gd name="T63" fmla="*/ 12 h 423"/>
                <a:gd name="T64" fmla="*/ 12 w 189"/>
                <a:gd name="T65" fmla="*/ 12 h 423"/>
                <a:gd name="T66" fmla="*/ 12 w 189"/>
                <a:gd name="T67" fmla="*/ 11 h 423"/>
                <a:gd name="T68" fmla="*/ 12 w 189"/>
                <a:gd name="T69" fmla="*/ 11 h 423"/>
                <a:gd name="T70" fmla="*/ 12 w 189"/>
                <a:gd name="T71" fmla="*/ 11 h 423"/>
                <a:gd name="T72" fmla="*/ 12 w 189"/>
                <a:gd name="T73" fmla="*/ 10 h 423"/>
                <a:gd name="T74" fmla="*/ 12 w 189"/>
                <a:gd name="T75" fmla="*/ 10 h 423"/>
                <a:gd name="T76" fmla="*/ 11 w 189"/>
                <a:gd name="T77" fmla="*/ 10 h 423"/>
                <a:gd name="T78" fmla="*/ 11 w 189"/>
                <a:gd name="T79" fmla="*/ 10 h 423"/>
                <a:gd name="T80" fmla="*/ 11 w 189"/>
                <a:gd name="T81" fmla="*/ 10 h 423"/>
                <a:gd name="T82" fmla="*/ 11 w 189"/>
                <a:gd name="T83" fmla="*/ 9 h 423"/>
                <a:gd name="T84" fmla="*/ 11 w 189"/>
                <a:gd name="T85" fmla="*/ 9 h 423"/>
                <a:gd name="T86" fmla="*/ 10 w 189"/>
                <a:gd name="T87" fmla="*/ 9 h 423"/>
                <a:gd name="T88" fmla="*/ 10 w 189"/>
                <a:gd name="T89" fmla="*/ 9 h 423"/>
                <a:gd name="T90" fmla="*/ 10 w 189"/>
                <a:gd name="T91" fmla="*/ 9 h 423"/>
                <a:gd name="T92" fmla="*/ 10 w 189"/>
                <a:gd name="T93" fmla="*/ 9 h 423"/>
                <a:gd name="T94" fmla="*/ 10 w 189"/>
                <a:gd name="T95" fmla="*/ 9 h 423"/>
                <a:gd name="T96" fmla="*/ 5 w 189"/>
                <a:gd name="T97" fmla="*/ 9 h 4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89" h="423">
                  <a:moveTo>
                    <a:pt x="114" y="0"/>
                  </a:moveTo>
                  <a:lnTo>
                    <a:pt x="0" y="423"/>
                  </a:lnTo>
                  <a:lnTo>
                    <a:pt x="74" y="423"/>
                  </a:lnTo>
                  <a:lnTo>
                    <a:pt x="78" y="423"/>
                  </a:lnTo>
                  <a:lnTo>
                    <a:pt x="83" y="423"/>
                  </a:lnTo>
                  <a:lnTo>
                    <a:pt x="87" y="422"/>
                  </a:lnTo>
                  <a:lnTo>
                    <a:pt x="91" y="420"/>
                  </a:lnTo>
                  <a:lnTo>
                    <a:pt x="95" y="418"/>
                  </a:lnTo>
                  <a:lnTo>
                    <a:pt x="100" y="416"/>
                  </a:lnTo>
                  <a:lnTo>
                    <a:pt x="104" y="414"/>
                  </a:lnTo>
                  <a:lnTo>
                    <a:pt x="108" y="411"/>
                  </a:lnTo>
                  <a:lnTo>
                    <a:pt x="112" y="407"/>
                  </a:lnTo>
                  <a:lnTo>
                    <a:pt x="117" y="403"/>
                  </a:lnTo>
                  <a:lnTo>
                    <a:pt x="121" y="400"/>
                  </a:lnTo>
                  <a:lnTo>
                    <a:pt x="125" y="396"/>
                  </a:lnTo>
                  <a:lnTo>
                    <a:pt x="128" y="390"/>
                  </a:lnTo>
                  <a:lnTo>
                    <a:pt x="133" y="386"/>
                  </a:lnTo>
                  <a:lnTo>
                    <a:pt x="136" y="381"/>
                  </a:lnTo>
                  <a:lnTo>
                    <a:pt x="139" y="376"/>
                  </a:lnTo>
                  <a:lnTo>
                    <a:pt x="142" y="370"/>
                  </a:lnTo>
                  <a:lnTo>
                    <a:pt x="145" y="365"/>
                  </a:lnTo>
                  <a:lnTo>
                    <a:pt x="148" y="358"/>
                  </a:lnTo>
                  <a:lnTo>
                    <a:pt x="150" y="353"/>
                  </a:lnTo>
                  <a:lnTo>
                    <a:pt x="152" y="347"/>
                  </a:lnTo>
                  <a:lnTo>
                    <a:pt x="154" y="341"/>
                  </a:lnTo>
                  <a:lnTo>
                    <a:pt x="185" y="223"/>
                  </a:lnTo>
                  <a:lnTo>
                    <a:pt x="187" y="218"/>
                  </a:lnTo>
                  <a:lnTo>
                    <a:pt x="188" y="212"/>
                  </a:lnTo>
                  <a:lnTo>
                    <a:pt x="188" y="206"/>
                  </a:lnTo>
                  <a:lnTo>
                    <a:pt x="189" y="200"/>
                  </a:lnTo>
                  <a:lnTo>
                    <a:pt x="189" y="194"/>
                  </a:lnTo>
                  <a:lnTo>
                    <a:pt x="189" y="189"/>
                  </a:lnTo>
                  <a:lnTo>
                    <a:pt x="189" y="184"/>
                  </a:lnTo>
                  <a:lnTo>
                    <a:pt x="188" y="179"/>
                  </a:lnTo>
                  <a:lnTo>
                    <a:pt x="187" y="174"/>
                  </a:lnTo>
                  <a:lnTo>
                    <a:pt x="186" y="170"/>
                  </a:lnTo>
                  <a:lnTo>
                    <a:pt x="184" y="165"/>
                  </a:lnTo>
                  <a:lnTo>
                    <a:pt x="182" y="161"/>
                  </a:lnTo>
                  <a:lnTo>
                    <a:pt x="180" y="157"/>
                  </a:lnTo>
                  <a:lnTo>
                    <a:pt x="177" y="154"/>
                  </a:lnTo>
                  <a:lnTo>
                    <a:pt x="174" y="151"/>
                  </a:lnTo>
                  <a:lnTo>
                    <a:pt x="172" y="149"/>
                  </a:lnTo>
                  <a:lnTo>
                    <a:pt x="169" y="147"/>
                  </a:lnTo>
                  <a:lnTo>
                    <a:pt x="165" y="144"/>
                  </a:lnTo>
                  <a:lnTo>
                    <a:pt x="161" y="143"/>
                  </a:lnTo>
                  <a:lnTo>
                    <a:pt x="157" y="142"/>
                  </a:lnTo>
                  <a:lnTo>
                    <a:pt x="154" y="141"/>
                  </a:lnTo>
                  <a:lnTo>
                    <a:pt x="150" y="141"/>
                  </a:lnTo>
                  <a:lnTo>
                    <a:pt x="75"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32" name="Line 191"/>
            <p:cNvSpPr>
              <a:spLocks noChangeShapeType="1"/>
            </p:cNvSpPr>
            <p:nvPr/>
          </p:nvSpPr>
          <p:spPr bwMode="auto">
            <a:xfrm flipH="1">
              <a:off x="4125" y="400"/>
              <a:ext cx="16"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33" name="Freeform 192"/>
            <p:cNvSpPr>
              <a:spLocks/>
            </p:cNvSpPr>
            <p:nvPr/>
          </p:nvSpPr>
          <p:spPr bwMode="auto">
            <a:xfrm>
              <a:off x="4921" y="1004"/>
              <a:ext cx="76" cy="171"/>
            </a:xfrm>
            <a:custGeom>
              <a:avLst/>
              <a:gdLst>
                <a:gd name="T0" fmla="*/ 7 w 189"/>
                <a:gd name="T1" fmla="*/ 0 h 424"/>
                <a:gd name="T2" fmla="*/ 0 w 189"/>
                <a:gd name="T3" fmla="*/ 28 h 424"/>
                <a:gd name="T4" fmla="*/ 5 w 189"/>
                <a:gd name="T5" fmla="*/ 28 h 424"/>
                <a:gd name="T6" fmla="*/ 5 w 189"/>
                <a:gd name="T7" fmla="*/ 28 h 424"/>
                <a:gd name="T8" fmla="*/ 5 w 189"/>
                <a:gd name="T9" fmla="*/ 28 h 424"/>
                <a:gd name="T10" fmla="*/ 6 w 189"/>
                <a:gd name="T11" fmla="*/ 28 h 424"/>
                <a:gd name="T12" fmla="*/ 6 w 189"/>
                <a:gd name="T13" fmla="*/ 27 h 424"/>
                <a:gd name="T14" fmla="*/ 6 w 189"/>
                <a:gd name="T15" fmla="*/ 27 h 424"/>
                <a:gd name="T16" fmla="*/ 6 w 189"/>
                <a:gd name="T17" fmla="*/ 27 h 424"/>
                <a:gd name="T18" fmla="*/ 6 w 189"/>
                <a:gd name="T19" fmla="*/ 27 h 424"/>
                <a:gd name="T20" fmla="*/ 7 w 189"/>
                <a:gd name="T21" fmla="*/ 27 h 424"/>
                <a:gd name="T22" fmla="*/ 7 w 189"/>
                <a:gd name="T23" fmla="*/ 27 h 424"/>
                <a:gd name="T24" fmla="*/ 8 w 189"/>
                <a:gd name="T25" fmla="*/ 27 h 424"/>
                <a:gd name="T26" fmla="*/ 8 w 189"/>
                <a:gd name="T27" fmla="*/ 26 h 424"/>
                <a:gd name="T28" fmla="*/ 8 w 189"/>
                <a:gd name="T29" fmla="*/ 26 h 424"/>
                <a:gd name="T30" fmla="*/ 8 w 189"/>
                <a:gd name="T31" fmla="*/ 26 h 424"/>
                <a:gd name="T32" fmla="*/ 8 w 189"/>
                <a:gd name="T33" fmla="*/ 25 h 424"/>
                <a:gd name="T34" fmla="*/ 9 w 189"/>
                <a:gd name="T35" fmla="*/ 25 h 424"/>
                <a:gd name="T36" fmla="*/ 9 w 189"/>
                <a:gd name="T37" fmla="*/ 25 h 424"/>
                <a:gd name="T38" fmla="*/ 9 w 189"/>
                <a:gd name="T39" fmla="*/ 25 h 424"/>
                <a:gd name="T40" fmla="*/ 9 w 189"/>
                <a:gd name="T41" fmla="*/ 24 h 424"/>
                <a:gd name="T42" fmla="*/ 10 w 189"/>
                <a:gd name="T43" fmla="*/ 24 h 424"/>
                <a:gd name="T44" fmla="*/ 10 w 189"/>
                <a:gd name="T45" fmla="*/ 23 h 424"/>
                <a:gd name="T46" fmla="*/ 10 w 189"/>
                <a:gd name="T47" fmla="*/ 23 h 424"/>
                <a:gd name="T48" fmla="*/ 10 w 189"/>
                <a:gd name="T49" fmla="*/ 23 h 424"/>
                <a:gd name="T50" fmla="*/ 10 w 189"/>
                <a:gd name="T51" fmla="*/ 23 h 424"/>
                <a:gd name="T52" fmla="*/ 12 w 189"/>
                <a:gd name="T53" fmla="*/ 15 h 424"/>
                <a:gd name="T54" fmla="*/ 12 w 189"/>
                <a:gd name="T55" fmla="*/ 14 h 424"/>
                <a:gd name="T56" fmla="*/ 12 w 189"/>
                <a:gd name="T57" fmla="*/ 14 h 424"/>
                <a:gd name="T58" fmla="*/ 12 w 189"/>
                <a:gd name="T59" fmla="*/ 13 h 424"/>
                <a:gd name="T60" fmla="*/ 12 w 189"/>
                <a:gd name="T61" fmla="*/ 13 h 424"/>
                <a:gd name="T62" fmla="*/ 12 w 189"/>
                <a:gd name="T63" fmla="*/ 13 h 424"/>
                <a:gd name="T64" fmla="*/ 12 w 189"/>
                <a:gd name="T65" fmla="*/ 13 h 424"/>
                <a:gd name="T66" fmla="*/ 12 w 189"/>
                <a:gd name="T67" fmla="*/ 12 h 424"/>
                <a:gd name="T68" fmla="*/ 12 w 189"/>
                <a:gd name="T69" fmla="*/ 12 h 424"/>
                <a:gd name="T70" fmla="*/ 12 w 189"/>
                <a:gd name="T71" fmla="*/ 12 h 424"/>
                <a:gd name="T72" fmla="*/ 12 w 189"/>
                <a:gd name="T73" fmla="*/ 11 h 424"/>
                <a:gd name="T74" fmla="*/ 12 w 189"/>
                <a:gd name="T75" fmla="*/ 11 h 424"/>
                <a:gd name="T76" fmla="*/ 12 w 189"/>
                <a:gd name="T77" fmla="*/ 11 h 424"/>
                <a:gd name="T78" fmla="*/ 12 w 189"/>
                <a:gd name="T79" fmla="*/ 10 h 424"/>
                <a:gd name="T80" fmla="*/ 12 w 189"/>
                <a:gd name="T81" fmla="*/ 10 h 424"/>
                <a:gd name="T82" fmla="*/ 12 w 189"/>
                <a:gd name="T83" fmla="*/ 10 h 424"/>
                <a:gd name="T84" fmla="*/ 11 w 189"/>
                <a:gd name="T85" fmla="*/ 10 h 424"/>
                <a:gd name="T86" fmla="*/ 11 w 189"/>
                <a:gd name="T87" fmla="*/ 10 h 424"/>
                <a:gd name="T88" fmla="*/ 11 w 189"/>
                <a:gd name="T89" fmla="*/ 10 h 424"/>
                <a:gd name="T90" fmla="*/ 11 w 189"/>
                <a:gd name="T91" fmla="*/ 9 h 424"/>
                <a:gd name="T92" fmla="*/ 10 w 189"/>
                <a:gd name="T93" fmla="*/ 9 h 424"/>
                <a:gd name="T94" fmla="*/ 10 w 189"/>
                <a:gd name="T95" fmla="*/ 9 h 424"/>
                <a:gd name="T96" fmla="*/ 10 w 189"/>
                <a:gd name="T97" fmla="*/ 9 h 424"/>
                <a:gd name="T98" fmla="*/ 10 w 189"/>
                <a:gd name="T99" fmla="*/ 9 h 424"/>
                <a:gd name="T100" fmla="*/ 5 w 189"/>
                <a:gd name="T101" fmla="*/ 9 h 4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89" h="424">
                  <a:moveTo>
                    <a:pt x="114" y="0"/>
                  </a:moveTo>
                  <a:lnTo>
                    <a:pt x="0" y="424"/>
                  </a:lnTo>
                  <a:lnTo>
                    <a:pt x="74" y="424"/>
                  </a:lnTo>
                  <a:lnTo>
                    <a:pt x="79" y="424"/>
                  </a:lnTo>
                  <a:lnTo>
                    <a:pt x="82" y="423"/>
                  </a:lnTo>
                  <a:lnTo>
                    <a:pt x="86" y="421"/>
                  </a:lnTo>
                  <a:lnTo>
                    <a:pt x="90" y="420"/>
                  </a:lnTo>
                  <a:lnTo>
                    <a:pt x="95" y="419"/>
                  </a:lnTo>
                  <a:lnTo>
                    <a:pt x="99" y="417"/>
                  </a:lnTo>
                  <a:lnTo>
                    <a:pt x="103" y="414"/>
                  </a:lnTo>
                  <a:lnTo>
                    <a:pt x="107" y="412"/>
                  </a:lnTo>
                  <a:lnTo>
                    <a:pt x="112" y="409"/>
                  </a:lnTo>
                  <a:lnTo>
                    <a:pt x="116" y="405"/>
                  </a:lnTo>
                  <a:lnTo>
                    <a:pt x="119" y="401"/>
                  </a:lnTo>
                  <a:lnTo>
                    <a:pt x="123" y="397"/>
                  </a:lnTo>
                  <a:lnTo>
                    <a:pt x="126" y="393"/>
                  </a:lnTo>
                  <a:lnTo>
                    <a:pt x="131" y="388"/>
                  </a:lnTo>
                  <a:lnTo>
                    <a:pt x="134" y="384"/>
                  </a:lnTo>
                  <a:lnTo>
                    <a:pt x="137" y="379"/>
                  </a:lnTo>
                  <a:lnTo>
                    <a:pt x="140" y="374"/>
                  </a:lnTo>
                  <a:lnTo>
                    <a:pt x="144" y="369"/>
                  </a:lnTo>
                  <a:lnTo>
                    <a:pt x="146" y="363"/>
                  </a:lnTo>
                  <a:lnTo>
                    <a:pt x="148" y="358"/>
                  </a:lnTo>
                  <a:lnTo>
                    <a:pt x="150" y="352"/>
                  </a:lnTo>
                  <a:lnTo>
                    <a:pt x="152" y="347"/>
                  </a:lnTo>
                  <a:lnTo>
                    <a:pt x="154" y="342"/>
                  </a:lnTo>
                  <a:lnTo>
                    <a:pt x="185" y="223"/>
                  </a:lnTo>
                  <a:lnTo>
                    <a:pt x="187" y="218"/>
                  </a:lnTo>
                  <a:lnTo>
                    <a:pt x="188" y="212"/>
                  </a:lnTo>
                  <a:lnTo>
                    <a:pt x="188" y="206"/>
                  </a:lnTo>
                  <a:lnTo>
                    <a:pt x="189" y="201"/>
                  </a:lnTo>
                  <a:lnTo>
                    <a:pt x="189" y="196"/>
                  </a:lnTo>
                  <a:lnTo>
                    <a:pt x="189" y="190"/>
                  </a:lnTo>
                  <a:lnTo>
                    <a:pt x="189" y="185"/>
                  </a:lnTo>
                  <a:lnTo>
                    <a:pt x="188" y="181"/>
                  </a:lnTo>
                  <a:lnTo>
                    <a:pt x="187" y="176"/>
                  </a:lnTo>
                  <a:lnTo>
                    <a:pt x="186" y="171"/>
                  </a:lnTo>
                  <a:lnTo>
                    <a:pt x="185" y="167"/>
                  </a:lnTo>
                  <a:lnTo>
                    <a:pt x="183" y="163"/>
                  </a:lnTo>
                  <a:lnTo>
                    <a:pt x="181" y="160"/>
                  </a:lnTo>
                  <a:lnTo>
                    <a:pt x="179" y="156"/>
                  </a:lnTo>
                  <a:lnTo>
                    <a:pt x="177" y="153"/>
                  </a:lnTo>
                  <a:lnTo>
                    <a:pt x="174" y="150"/>
                  </a:lnTo>
                  <a:lnTo>
                    <a:pt x="171" y="148"/>
                  </a:lnTo>
                  <a:lnTo>
                    <a:pt x="168" y="146"/>
                  </a:lnTo>
                  <a:lnTo>
                    <a:pt x="165" y="144"/>
                  </a:lnTo>
                  <a:lnTo>
                    <a:pt x="162" y="143"/>
                  </a:lnTo>
                  <a:lnTo>
                    <a:pt x="157" y="141"/>
                  </a:lnTo>
                  <a:lnTo>
                    <a:pt x="154" y="141"/>
                  </a:lnTo>
                  <a:lnTo>
                    <a:pt x="150" y="140"/>
                  </a:lnTo>
                  <a:lnTo>
                    <a:pt x="75" y="1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34" name="Line 193"/>
            <p:cNvSpPr>
              <a:spLocks noChangeShapeType="1"/>
            </p:cNvSpPr>
            <p:nvPr/>
          </p:nvSpPr>
          <p:spPr bwMode="auto">
            <a:xfrm flipH="1">
              <a:off x="5022" y="1010"/>
              <a:ext cx="17"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35" name="Line 194"/>
            <p:cNvSpPr>
              <a:spLocks noChangeShapeType="1"/>
            </p:cNvSpPr>
            <p:nvPr/>
          </p:nvSpPr>
          <p:spPr bwMode="auto">
            <a:xfrm flipH="1">
              <a:off x="5053" y="1010"/>
              <a:ext cx="17"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36" name="Freeform 195"/>
            <p:cNvSpPr>
              <a:spLocks/>
            </p:cNvSpPr>
            <p:nvPr/>
          </p:nvSpPr>
          <p:spPr bwMode="auto">
            <a:xfrm>
              <a:off x="4622" y="2131"/>
              <a:ext cx="76" cy="170"/>
            </a:xfrm>
            <a:custGeom>
              <a:avLst/>
              <a:gdLst>
                <a:gd name="T0" fmla="*/ 7 w 190"/>
                <a:gd name="T1" fmla="*/ 0 h 424"/>
                <a:gd name="T2" fmla="*/ 0 w 190"/>
                <a:gd name="T3" fmla="*/ 27 h 424"/>
                <a:gd name="T4" fmla="*/ 5 w 190"/>
                <a:gd name="T5" fmla="*/ 27 h 424"/>
                <a:gd name="T6" fmla="*/ 5 w 190"/>
                <a:gd name="T7" fmla="*/ 27 h 424"/>
                <a:gd name="T8" fmla="*/ 5 w 190"/>
                <a:gd name="T9" fmla="*/ 27 h 424"/>
                <a:gd name="T10" fmla="*/ 6 w 190"/>
                <a:gd name="T11" fmla="*/ 27 h 424"/>
                <a:gd name="T12" fmla="*/ 6 w 190"/>
                <a:gd name="T13" fmla="*/ 27 h 424"/>
                <a:gd name="T14" fmla="*/ 6 w 190"/>
                <a:gd name="T15" fmla="*/ 27 h 424"/>
                <a:gd name="T16" fmla="*/ 6 w 190"/>
                <a:gd name="T17" fmla="*/ 27 h 424"/>
                <a:gd name="T18" fmla="*/ 7 w 190"/>
                <a:gd name="T19" fmla="*/ 27 h 424"/>
                <a:gd name="T20" fmla="*/ 7 w 190"/>
                <a:gd name="T21" fmla="*/ 26 h 424"/>
                <a:gd name="T22" fmla="*/ 7 w 190"/>
                <a:gd name="T23" fmla="*/ 26 h 424"/>
                <a:gd name="T24" fmla="*/ 8 w 190"/>
                <a:gd name="T25" fmla="*/ 26 h 424"/>
                <a:gd name="T26" fmla="*/ 8 w 190"/>
                <a:gd name="T27" fmla="*/ 26 h 424"/>
                <a:gd name="T28" fmla="*/ 8 w 190"/>
                <a:gd name="T29" fmla="*/ 25 h 424"/>
                <a:gd name="T30" fmla="*/ 8 w 190"/>
                <a:gd name="T31" fmla="*/ 25 h 424"/>
                <a:gd name="T32" fmla="*/ 8 w 190"/>
                <a:gd name="T33" fmla="*/ 25 h 424"/>
                <a:gd name="T34" fmla="*/ 9 w 190"/>
                <a:gd name="T35" fmla="*/ 24 h 424"/>
                <a:gd name="T36" fmla="*/ 9 w 190"/>
                <a:gd name="T37" fmla="*/ 24 h 424"/>
                <a:gd name="T38" fmla="*/ 9 w 190"/>
                <a:gd name="T39" fmla="*/ 24 h 424"/>
                <a:gd name="T40" fmla="*/ 9 w 190"/>
                <a:gd name="T41" fmla="*/ 24 h 424"/>
                <a:gd name="T42" fmla="*/ 10 w 190"/>
                <a:gd name="T43" fmla="*/ 23 h 424"/>
                <a:gd name="T44" fmla="*/ 10 w 190"/>
                <a:gd name="T45" fmla="*/ 23 h 424"/>
                <a:gd name="T46" fmla="*/ 10 w 190"/>
                <a:gd name="T47" fmla="*/ 22 h 424"/>
                <a:gd name="T48" fmla="*/ 10 w 190"/>
                <a:gd name="T49" fmla="*/ 22 h 424"/>
                <a:gd name="T50" fmla="*/ 12 w 190"/>
                <a:gd name="T51" fmla="*/ 14 h 424"/>
                <a:gd name="T52" fmla="*/ 12 w 190"/>
                <a:gd name="T53" fmla="*/ 14 h 424"/>
                <a:gd name="T54" fmla="*/ 12 w 190"/>
                <a:gd name="T55" fmla="*/ 14 h 424"/>
                <a:gd name="T56" fmla="*/ 12 w 190"/>
                <a:gd name="T57" fmla="*/ 13 h 424"/>
                <a:gd name="T58" fmla="*/ 12 w 190"/>
                <a:gd name="T59" fmla="*/ 13 h 424"/>
                <a:gd name="T60" fmla="*/ 12 w 190"/>
                <a:gd name="T61" fmla="*/ 12 h 424"/>
                <a:gd name="T62" fmla="*/ 12 w 190"/>
                <a:gd name="T63" fmla="*/ 12 h 424"/>
                <a:gd name="T64" fmla="*/ 12 w 190"/>
                <a:gd name="T65" fmla="*/ 12 h 424"/>
                <a:gd name="T66" fmla="*/ 12 w 190"/>
                <a:gd name="T67" fmla="*/ 12 h 424"/>
                <a:gd name="T68" fmla="*/ 12 w 190"/>
                <a:gd name="T69" fmla="*/ 11 h 424"/>
                <a:gd name="T70" fmla="*/ 12 w 190"/>
                <a:gd name="T71" fmla="*/ 11 h 424"/>
                <a:gd name="T72" fmla="*/ 12 w 190"/>
                <a:gd name="T73" fmla="*/ 10 h 424"/>
                <a:gd name="T74" fmla="*/ 12 w 190"/>
                <a:gd name="T75" fmla="*/ 10 h 424"/>
                <a:gd name="T76" fmla="*/ 12 w 190"/>
                <a:gd name="T77" fmla="*/ 10 h 424"/>
                <a:gd name="T78" fmla="*/ 11 w 190"/>
                <a:gd name="T79" fmla="*/ 10 h 424"/>
                <a:gd name="T80" fmla="*/ 11 w 190"/>
                <a:gd name="T81" fmla="*/ 10 h 424"/>
                <a:gd name="T82" fmla="*/ 11 w 190"/>
                <a:gd name="T83" fmla="*/ 10 h 424"/>
                <a:gd name="T84" fmla="*/ 11 w 190"/>
                <a:gd name="T85" fmla="*/ 10 h 424"/>
                <a:gd name="T86" fmla="*/ 10 w 190"/>
                <a:gd name="T87" fmla="*/ 9 h 424"/>
                <a:gd name="T88" fmla="*/ 10 w 190"/>
                <a:gd name="T89" fmla="*/ 9 h 424"/>
                <a:gd name="T90" fmla="*/ 10 w 190"/>
                <a:gd name="T91" fmla="*/ 9 h 424"/>
                <a:gd name="T92" fmla="*/ 10 w 190"/>
                <a:gd name="T93" fmla="*/ 9 h 424"/>
                <a:gd name="T94" fmla="*/ 10 w 190"/>
                <a:gd name="T95" fmla="*/ 9 h 424"/>
                <a:gd name="T96" fmla="*/ 5 w 190"/>
                <a:gd name="T97" fmla="*/ 9 h 4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90" h="424">
                  <a:moveTo>
                    <a:pt x="114" y="0"/>
                  </a:moveTo>
                  <a:lnTo>
                    <a:pt x="0" y="424"/>
                  </a:lnTo>
                  <a:lnTo>
                    <a:pt x="75" y="424"/>
                  </a:lnTo>
                  <a:lnTo>
                    <a:pt x="79" y="424"/>
                  </a:lnTo>
                  <a:lnTo>
                    <a:pt x="83" y="423"/>
                  </a:lnTo>
                  <a:lnTo>
                    <a:pt x="87" y="422"/>
                  </a:lnTo>
                  <a:lnTo>
                    <a:pt x="92" y="421"/>
                  </a:lnTo>
                  <a:lnTo>
                    <a:pt x="96" y="419"/>
                  </a:lnTo>
                  <a:lnTo>
                    <a:pt x="100" y="417"/>
                  </a:lnTo>
                  <a:lnTo>
                    <a:pt x="104" y="413"/>
                  </a:lnTo>
                  <a:lnTo>
                    <a:pt x="109" y="411"/>
                  </a:lnTo>
                  <a:lnTo>
                    <a:pt x="113" y="407"/>
                  </a:lnTo>
                  <a:lnTo>
                    <a:pt x="117" y="404"/>
                  </a:lnTo>
                  <a:lnTo>
                    <a:pt x="122" y="400"/>
                  </a:lnTo>
                  <a:lnTo>
                    <a:pt x="126" y="395"/>
                  </a:lnTo>
                  <a:lnTo>
                    <a:pt x="129" y="391"/>
                  </a:lnTo>
                  <a:lnTo>
                    <a:pt x="133" y="386"/>
                  </a:lnTo>
                  <a:lnTo>
                    <a:pt x="136" y="381"/>
                  </a:lnTo>
                  <a:lnTo>
                    <a:pt x="140" y="376"/>
                  </a:lnTo>
                  <a:lnTo>
                    <a:pt x="143" y="371"/>
                  </a:lnTo>
                  <a:lnTo>
                    <a:pt x="146" y="364"/>
                  </a:lnTo>
                  <a:lnTo>
                    <a:pt x="148" y="359"/>
                  </a:lnTo>
                  <a:lnTo>
                    <a:pt x="150" y="354"/>
                  </a:lnTo>
                  <a:lnTo>
                    <a:pt x="152" y="347"/>
                  </a:lnTo>
                  <a:lnTo>
                    <a:pt x="155" y="341"/>
                  </a:lnTo>
                  <a:lnTo>
                    <a:pt x="185" y="224"/>
                  </a:lnTo>
                  <a:lnTo>
                    <a:pt x="188" y="218"/>
                  </a:lnTo>
                  <a:lnTo>
                    <a:pt x="189" y="212"/>
                  </a:lnTo>
                  <a:lnTo>
                    <a:pt x="189" y="206"/>
                  </a:lnTo>
                  <a:lnTo>
                    <a:pt x="190" y="200"/>
                  </a:lnTo>
                  <a:lnTo>
                    <a:pt x="190" y="195"/>
                  </a:lnTo>
                  <a:lnTo>
                    <a:pt x="190" y="190"/>
                  </a:lnTo>
                  <a:lnTo>
                    <a:pt x="190" y="185"/>
                  </a:lnTo>
                  <a:lnTo>
                    <a:pt x="189" y="179"/>
                  </a:lnTo>
                  <a:lnTo>
                    <a:pt x="188" y="174"/>
                  </a:lnTo>
                  <a:lnTo>
                    <a:pt x="186" y="170"/>
                  </a:lnTo>
                  <a:lnTo>
                    <a:pt x="184" y="165"/>
                  </a:lnTo>
                  <a:lnTo>
                    <a:pt x="182" y="161"/>
                  </a:lnTo>
                  <a:lnTo>
                    <a:pt x="180" y="158"/>
                  </a:lnTo>
                  <a:lnTo>
                    <a:pt x="178" y="155"/>
                  </a:lnTo>
                  <a:lnTo>
                    <a:pt x="175" y="152"/>
                  </a:lnTo>
                  <a:lnTo>
                    <a:pt x="172" y="148"/>
                  </a:lnTo>
                  <a:lnTo>
                    <a:pt x="168" y="146"/>
                  </a:lnTo>
                  <a:lnTo>
                    <a:pt x="165" y="144"/>
                  </a:lnTo>
                  <a:lnTo>
                    <a:pt x="162" y="143"/>
                  </a:lnTo>
                  <a:lnTo>
                    <a:pt x="158" y="142"/>
                  </a:lnTo>
                  <a:lnTo>
                    <a:pt x="155" y="142"/>
                  </a:lnTo>
                  <a:lnTo>
                    <a:pt x="150" y="141"/>
                  </a:lnTo>
                  <a:lnTo>
                    <a:pt x="76"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37" name="Freeform 196"/>
            <p:cNvSpPr>
              <a:spLocks/>
            </p:cNvSpPr>
            <p:nvPr/>
          </p:nvSpPr>
          <p:spPr bwMode="auto">
            <a:xfrm>
              <a:off x="4572" y="887"/>
              <a:ext cx="59" cy="67"/>
            </a:xfrm>
            <a:custGeom>
              <a:avLst/>
              <a:gdLst>
                <a:gd name="T0" fmla="*/ 0 w 145"/>
                <a:gd name="T1" fmla="*/ 11 h 168"/>
                <a:gd name="T2" fmla="*/ 4 w 145"/>
                <a:gd name="T3" fmla="*/ 11 h 168"/>
                <a:gd name="T4" fmla="*/ 4 w 145"/>
                <a:gd name="T5" fmla="*/ 11 h 168"/>
                <a:gd name="T6" fmla="*/ 4 w 145"/>
                <a:gd name="T7" fmla="*/ 10 h 168"/>
                <a:gd name="T8" fmla="*/ 5 w 145"/>
                <a:gd name="T9" fmla="*/ 10 h 168"/>
                <a:gd name="T10" fmla="*/ 6 w 145"/>
                <a:gd name="T11" fmla="*/ 10 h 168"/>
                <a:gd name="T12" fmla="*/ 6 w 145"/>
                <a:gd name="T13" fmla="*/ 10 h 168"/>
                <a:gd name="T14" fmla="*/ 7 w 145"/>
                <a:gd name="T15" fmla="*/ 10 h 168"/>
                <a:gd name="T16" fmla="*/ 7 w 145"/>
                <a:gd name="T17" fmla="*/ 10 h 168"/>
                <a:gd name="T18" fmla="*/ 7 w 145"/>
                <a:gd name="T19" fmla="*/ 9 h 168"/>
                <a:gd name="T20" fmla="*/ 8 w 145"/>
                <a:gd name="T21" fmla="*/ 9 h 168"/>
                <a:gd name="T22" fmla="*/ 8 w 145"/>
                <a:gd name="T23" fmla="*/ 8 h 168"/>
                <a:gd name="T24" fmla="*/ 8 w 145"/>
                <a:gd name="T25" fmla="*/ 8 h 168"/>
                <a:gd name="T26" fmla="*/ 9 w 145"/>
                <a:gd name="T27" fmla="*/ 7 h 168"/>
                <a:gd name="T28" fmla="*/ 9 w 145"/>
                <a:gd name="T29" fmla="*/ 7 h 168"/>
                <a:gd name="T30" fmla="*/ 9 w 145"/>
                <a:gd name="T31" fmla="*/ 6 h 168"/>
                <a:gd name="T32" fmla="*/ 9 w 145"/>
                <a:gd name="T33" fmla="*/ 6 h 168"/>
                <a:gd name="T34" fmla="*/ 9 w 145"/>
                <a:gd name="T35" fmla="*/ 6 h 168"/>
                <a:gd name="T36" fmla="*/ 9 w 145"/>
                <a:gd name="T37" fmla="*/ 5 h 168"/>
                <a:gd name="T38" fmla="*/ 10 w 145"/>
                <a:gd name="T39" fmla="*/ 4 h 168"/>
                <a:gd name="T40" fmla="*/ 10 w 145"/>
                <a:gd name="T41" fmla="*/ 4 h 168"/>
                <a:gd name="T42" fmla="*/ 10 w 145"/>
                <a:gd name="T43" fmla="*/ 3 h 168"/>
                <a:gd name="T44" fmla="*/ 10 w 145"/>
                <a:gd name="T45" fmla="*/ 3 h 168"/>
                <a:gd name="T46" fmla="*/ 10 w 145"/>
                <a:gd name="T47" fmla="*/ 2 h 168"/>
                <a:gd name="T48" fmla="*/ 9 w 145"/>
                <a:gd name="T49" fmla="*/ 2 h 168"/>
                <a:gd name="T50" fmla="*/ 9 w 145"/>
                <a:gd name="T51" fmla="*/ 2 h 168"/>
                <a:gd name="T52" fmla="*/ 9 w 145"/>
                <a:gd name="T53" fmla="*/ 1 h 168"/>
                <a:gd name="T54" fmla="*/ 9 w 145"/>
                <a:gd name="T55" fmla="*/ 1 h 168"/>
                <a:gd name="T56" fmla="*/ 9 w 145"/>
                <a:gd name="T57" fmla="*/ 1 h 168"/>
                <a:gd name="T58" fmla="*/ 8 w 145"/>
                <a:gd name="T59" fmla="*/ 0 h 168"/>
                <a:gd name="T60" fmla="*/ 8 w 145"/>
                <a:gd name="T61" fmla="*/ 0 h 168"/>
                <a:gd name="T62" fmla="*/ 8 w 145"/>
                <a:gd name="T63" fmla="*/ 0 h 168"/>
                <a:gd name="T64" fmla="*/ 7 w 145"/>
                <a:gd name="T65" fmla="*/ 0 h 168"/>
                <a:gd name="T66" fmla="*/ 7 w 145"/>
                <a:gd name="T67" fmla="*/ 0 h 168"/>
                <a:gd name="T68" fmla="*/ 3 w 145"/>
                <a:gd name="T69" fmla="*/ 0 h 1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5" h="168">
                  <a:moveTo>
                    <a:pt x="0" y="168"/>
                  </a:moveTo>
                  <a:lnTo>
                    <a:pt x="58" y="168"/>
                  </a:lnTo>
                  <a:lnTo>
                    <a:pt x="65" y="168"/>
                  </a:lnTo>
                  <a:lnTo>
                    <a:pt x="70" y="166"/>
                  </a:lnTo>
                  <a:lnTo>
                    <a:pt x="76" y="165"/>
                  </a:lnTo>
                  <a:lnTo>
                    <a:pt x="83" y="161"/>
                  </a:lnTo>
                  <a:lnTo>
                    <a:pt x="89" y="158"/>
                  </a:lnTo>
                  <a:lnTo>
                    <a:pt x="95" y="154"/>
                  </a:lnTo>
                  <a:lnTo>
                    <a:pt x="101" y="149"/>
                  </a:lnTo>
                  <a:lnTo>
                    <a:pt x="106" y="143"/>
                  </a:lnTo>
                  <a:lnTo>
                    <a:pt x="113" y="137"/>
                  </a:lnTo>
                  <a:lnTo>
                    <a:pt x="118" y="131"/>
                  </a:lnTo>
                  <a:lnTo>
                    <a:pt x="122" y="123"/>
                  </a:lnTo>
                  <a:lnTo>
                    <a:pt x="127" y="116"/>
                  </a:lnTo>
                  <a:lnTo>
                    <a:pt x="131" y="108"/>
                  </a:lnTo>
                  <a:lnTo>
                    <a:pt x="134" y="100"/>
                  </a:lnTo>
                  <a:lnTo>
                    <a:pt x="137" y="92"/>
                  </a:lnTo>
                  <a:lnTo>
                    <a:pt x="140" y="84"/>
                  </a:lnTo>
                  <a:lnTo>
                    <a:pt x="141" y="75"/>
                  </a:lnTo>
                  <a:lnTo>
                    <a:pt x="144" y="68"/>
                  </a:lnTo>
                  <a:lnTo>
                    <a:pt x="144" y="59"/>
                  </a:lnTo>
                  <a:lnTo>
                    <a:pt x="145" y="52"/>
                  </a:lnTo>
                  <a:lnTo>
                    <a:pt x="144" y="44"/>
                  </a:lnTo>
                  <a:lnTo>
                    <a:pt x="142" y="37"/>
                  </a:lnTo>
                  <a:lnTo>
                    <a:pt x="140" y="30"/>
                  </a:lnTo>
                  <a:lnTo>
                    <a:pt x="138" y="24"/>
                  </a:lnTo>
                  <a:lnTo>
                    <a:pt x="136" y="19"/>
                  </a:lnTo>
                  <a:lnTo>
                    <a:pt x="133" y="13"/>
                  </a:lnTo>
                  <a:lnTo>
                    <a:pt x="129" y="9"/>
                  </a:lnTo>
                  <a:lnTo>
                    <a:pt x="124" y="6"/>
                  </a:lnTo>
                  <a:lnTo>
                    <a:pt x="120" y="3"/>
                  </a:lnTo>
                  <a:lnTo>
                    <a:pt x="115" y="1"/>
                  </a:lnTo>
                  <a:lnTo>
                    <a:pt x="109" y="0"/>
                  </a:lnTo>
                  <a:lnTo>
                    <a:pt x="103" y="0"/>
                  </a:lnTo>
                  <a:lnTo>
                    <a:pt x="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38" name="Freeform 197"/>
            <p:cNvSpPr>
              <a:spLocks/>
            </p:cNvSpPr>
            <p:nvPr/>
          </p:nvSpPr>
          <p:spPr bwMode="auto">
            <a:xfrm>
              <a:off x="4572" y="831"/>
              <a:ext cx="70" cy="123"/>
            </a:xfrm>
            <a:custGeom>
              <a:avLst/>
              <a:gdLst>
                <a:gd name="T0" fmla="*/ 7 w 172"/>
                <a:gd name="T1" fmla="*/ 9 h 304"/>
                <a:gd name="T2" fmla="*/ 7 w 172"/>
                <a:gd name="T3" fmla="*/ 9 h 304"/>
                <a:gd name="T4" fmla="*/ 8 w 172"/>
                <a:gd name="T5" fmla="*/ 9 h 304"/>
                <a:gd name="T6" fmla="*/ 8 w 172"/>
                <a:gd name="T7" fmla="*/ 8 h 304"/>
                <a:gd name="T8" fmla="*/ 8 w 172"/>
                <a:gd name="T9" fmla="*/ 8 h 304"/>
                <a:gd name="T10" fmla="*/ 9 w 172"/>
                <a:gd name="T11" fmla="*/ 8 h 304"/>
                <a:gd name="T12" fmla="*/ 9 w 172"/>
                <a:gd name="T13" fmla="*/ 8 h 304"/>
                <a:gd name="T14" fmla="*/ 9 w 172"/>
                <a:gd name="T15" fmla="*/ 8 h 304"/>
                <a:gd name="T16" fmla="*/ 10 w 172"/>
                <a:gd name="T17" fmla="*/ 8 h 304"/>
                <a:gd name="T18" fmla="*/ 10 w 172"/>
                <a:gd name="T19" fmla="*/ 7 h 304"/>
                <a:gd name="T20" fmla="*/ 10 w 172"/>
                <a:gd name="T21" fmla="*/ 7 h 304"/>
                <a:gd name="T22" fmla="*/ 11 w 172"/>
                <a:gd name="T23" fmla="*/ 6 h 304"/>
                <a:gd name="T24" fmla="*/ 11 w 172"/>
                <a:gd name="T25" fmla="*/ 6 h 304"/>
                <a:gd name="T26" fmla="*/ 11 w 172"/>
                <a:gd name="T27" fmla="*/ 5 h 304"/>
                <a:gd name="T28" fmla="*/ 11 w 172"/>
                <a:gd name="T29" fmla="*/ 5 h 304"/>
                <a:gd name="T30" fmla="*/ 11 w 172"/>
                <a:gd name="T31" fmla="*/ 4 h 304"/>
                <a:gd name="T32" fmla="*/ 11 w 172"/>
                <a:gd name="T33" fmla="*/ 4 h 304"/>
                <a:gd name="T34" fmla="*/ 11 w 172"/>
                <a:gd name="T35" fmla="*/ 4 h 304"/>
                <a:gd name="T36" fmla="*/ 11 w 172"/>
                <a:gd name="T37" fmla="*/ 3 h 304"/>
                <a:gd name="T38" fmla="*/ 11 w 172"/>
                <a:gd name="T39" fmla="*/ 3 h 304"/>
                <a:gd name="T40" fmla="*/ 11 w 172"/>
                <a:gd name="T41" fmla="*/ 2 h 304"/>
                <a:gd name="T42" fmla="*/ 11 w 172"/>
                <a:gd name="T43" fmla="*/ 2 h 304"/>
                <a:gd name="T44" fmla="*/ 11 w 172"/>
                <a:gd name="T45" fmla="*/ 2 h 304"/>
                <a:gd name="T46" fmla="*/ 11 w 172"/>
                <a:gd name="T47" fmla="*/ 1 h 304"/>
                <a:gd name="T48" fmla="*/ 11 w 172"/>
                <a:gd name="T49" fmla="*/ 1 h 304"/>
                <a:gd name="T50" fmla="*/ 11 w 172"/>
                <a:gd name="T51" fmla="*/ 1 h 304"/>
                <a:gd name="T52" fmla="*/ 11 w 172"/>
                <a:gd name="T53" fmla="*/ 0 h 304"/>
                <a:gd name="T54" fmla="*/ 10 w 172"/>
                <a:gd name="T55" fmla="*/ 0 h 304"/>
                <a:gd name="T56" fmla="*/ 10 w 172"/>
                <a:gd name="T57" fmla="*/ 0 h 304"/>
                <a:gd name="T58" fmla="*/ 10 w 172"/>
                <a:gd name="T59" fmla="*/ 0 h 304"/>
                <a:gd name="T60" fmla="*/ 9 w 172"/>
                <a:gd name="T61" fmla="*/ 0 h 304"/>
                <a:gd name="T62" fmla="*/ 5 w 172"/>
                <a:gd name="T63" fmla="*/ 0 h 304"/>
                <a:gd name="T64" fmla="*/ 0 w 172"/>
                <a:gd name="T65" fmla="*/ 20 h 3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2" h="304">
                  <a:moveTo>
                    <a:pt x="103" y="136"/>
                  </a:moveTo>
                  <a:lnTo>
                    <a:pt x="108" y="136"/>
                  </a:lnTo>
                  <a:lnTo>
                    <a:pt x="114" y="135"/>
                  </a:lnTo>
                  <a:lnTo>
                    <a:pt x="119" y="132"/>
                  </a:lnTo>
                  <a:lnTo>
                    <a:pt x="124" y="129"/>
                  </a:lnTo>
                  <a:lnTo>
                    <a:pt x="130" y="126"/>
                  </a:lnTo>
                  <a:lnTo>
                    <a:pt x="135" y="123"/>
                  </a:lnTo>
                  <a:lnTo>
                    <a:pt x="139" y="119"/>
                  </a:lnTo>
                  <a:lnTo>
                    <a:pt x="145" y="113"/>
                  </a:lnTo>
                  <a:lnTo>
                    <a:pt x="149" y="108"/>
                  </a:lnTo>
                  <a:lnTo>
                    <a:pt x="153" y="102"/>
                  </a:lnTo>
                  <a:lnTo>
                    <a:pt x="157" y="95"/>
                  </a:lnTo>
                  <a:lnTo>
                    <a:pt x="161" y="89"/>
                  </a:lnTo>
                  <a:lnTo>
                    <a:pt x="164" y="82"/>
                  </a:lnTo>
                  <a:lnTo>
                    <a:pt x="167" y="75"/>
                  </a:lnTo>
                  <a:lnTo>
                    <a:pt x="169" y="68"/>
                  </a:lnTo>
                  <a:lnTo>
                    <a:pt x="170" y="61"/>
                  </a:lnTo>
                  <a:lnTo>
                    <a:pt x="171" y="55"/>
                  </a:lnTo>
                  <a:lnTo>
                    <a:pt x="172" y="47"/>
                  </a:lnTo>
                  <a:lnTo>
                    <a:pt x="172" y="41"/>
                  </a:lnTo>
                  <a:lnTo>
                    <a:pt x="171" y="34"/>
                  </a:lnTo>
                  <a:lnTo>
                    <a:pt x="170" y="29"/>
                  </a:lnTo>
                  <a:lnTo>
                    <a:pt x="169" y="23"/>
                  </a:lnTo>
                  <a:lnTo>
                    <a:pt x="167" y="18"/>
                  </a:lnTo>
                  <a:lnTo>
                    <a:pt x="164" y="14"/>
                  </a:lnTo>
                  <a:lnTo>
                    <a:pt x="161" y="10"/>
                  </a:lnTo>
                  <a:lnTo>
                    <a:pt x="157" y="7"/>
                  </a:lnTo>
                  <a:lnTo>
                    <a:pt x="153" y="5"/>
                  </a:lnTo>
                  <a:lnTo>
                    <a:pt x="149" y="2"/>
                  </a:lnTo>
                  <a:lnTo>
                    <a:pt x="145" y="1"/>
                  </a:lnTo>
                  <a:lnTo>
                    <a:pt x="139" y="0"/>
                  </a:lnTo>
                  <a:lnTo>
                    <a:pt x="81" y="0"/>
                  </a:lnTo>
                  <a:lnTo>
                    <a:pt x="0" y="3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639" name="Line 198"/>
            <p:cNvSpPr>
              <a:spLocks noChangeShapeType="1"/>
            </p:cNvSpPr>
            <p:nvPr/>
          </p:nvSpPr>
          <p:spPr bwMode="auto">
            <a:xfrm flipV="1">
              <a:off x="3535" y="1043"/>
              <a:ext cx="1048" cy="39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0" name="Line 199"/>
            <p:cNvSpPr>
              <a:spLocks noChangeShapeType="1"/>
            </p:cNvSpPr>
            <p:nvPr/>
          </p:nvSpPr>
          <p:spPr bwMode="auto">
            <a:xfrm flipH="1" flipV="1">
              <a:off x="4130" y="590"/>
              <a:ext cx="453" cy="4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1" name="Line 200"/>
            <p:cNvSpPr>
              <a:spLocks noChangeShapeType="1"/>
            </p:cNvSpPr>
            <p:nvPr/>
          </p:nvSpPr>
          <p:spPr bwMode="auto">
            <a:xfrm flipH="1" flipV="1">
              <a:off x="3082" y="987"/>
              <a:ext cx="453" cy="4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2" name="Line 201"/>
            <p:cNvSpPr>
              <a:spLocks noChangeShapeType="1"/>
            </p:cNvSpPr>
            <p:nvPr/>
          </p:nvSpPr>
          <p:spPr bwMode="auto">
            <a:xfrm>
              <a:off x="3082" y="987"/>
              <a:ext cx="453" cy="4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3" name="Line 202"/>
            <p:cNvSpPr>
              <a:spLocks noChangeShapeType="1"/>
            </p:cNvSpPr>
            <p:nvPr/>
          </p:nvSpPr>
          <p:spPr bwMode="auto">
            <a:xfrm>
              <a:off x="3535" y="1440"/>
              <a:ext cx="0" cy="6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4" name="Line 203"/>
            <p:cNvSpPr>
              <a:spLocks noChangeShapeType="1"/>
            </p:cNvSpPr>
            <p:nvPr/>
          </p:nvSpPr>
          <p:spPr bwMode="auto">
            <a:xfrm>
              <a:off x="4583" y="1043"/>
              <a:ext cx="0" cy="10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5" name="Line 204"/>
            <p:cNvSpPr>
              <a:spLocks noChangeShapeType="1"/>
            </p:cNvSpPr>
            <p:nvPr/>
          </p:nvSpPr>
          <p:spPr bwMode="auto">
            <a:xfrm flipH="1">
              <a:off x="3535" y="2136"/>
              <a:ext cx="1048"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6" name="Line 205"/>
            <p:cNvSpPr>
              <a:spLocks noChangeShapeType="1"/>
            </p:cNvSpPr>
            <p:nvPr/>
          </p:nvSpPr>
          <p:spPr bwMode="auto">
            <a:xfrm>
              <a:off x="4583" y="1043"/>
              <a:ext cx="2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7" name="Line 206"/>
            <p:cNvSpPr>
              <a:spLocks noChangeShapeType="1"/>
            </p:cNvSpPr>
            <p:nvPr/>
          </p:nvSpPr>
          <p:spPr bwMode="auto">
            <a:xfrm>
              <a:off x="4871" y="1043"/>
              <a:ext cx="0" cy="39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8" name="Line 207"/>
            <p:cNvSpPr>
              <a:spLocks noChangeShapeType="1"/>
            </p:cNvSpPr>
            <p:nvPr/>
          </p:nvSpPr>
          <p:spPr bwMode="auto">
            <a:xfrm flipH="1">
              <a:off x="3535" y="1440"/>
              <a:ext cx="13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4649" name="Line 208"/>
            <p:cNvSpPr>
              <a:spLocks noChangeShapeType="1"/>
            </p:cNvSpPr>
            <p:nvPr/>
          </p:nvSpPr>
          <p:spPr bwMode="auto">
            <a:xfrm flipV="1">
              <a:off x="3082" y="590"/>
              <a:ext cx="1048" cy="39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78737" name="Group 209"/>
          <p:cNvGrpSpPr>
            <a:grpSpLocks/>
          </p:cNvGrpSpPr>
          <p:nvPr/>
        </p:nvGrpSpPr>
        <p:grpSpPr bwMode="auto">
          <a:xfrm>
            <a:off x="6142038" y="1585913"/>
            <a:ext cx="412750" cy="652462"/>
            <a:chOff x="3870" y="590"/>
            <a:chExt cx="260" cy="411"/>
          </a:xfrm>
        </p:grpSpPr>
        <p:sp>
          <p:nvSpPr>
            <p:cNvPr id="24592" name="Freeform 210"/>
            <p:cNvSpPr>
              <a:spLocks/>
            </p:cNvSpPr>
            <p:nvPr/>
          </p:nvSpPr>
          <p:spPr bwMode="auto">
            <a:xfrm>
              <a:off x="3881" y="954"/>
              <a:ext cx="23" cy="39"/>
            </a:xfrm>
            <a:custGeom>
              <a:avLst/>
              <a:gdLst>
                <a:gd name="T0" fmla="*/ 3 w 57"/>
                <a:gd name="T1" fmla="*/ 0 h 97"/>
                <a:gd name="T2" fmla="*/ 1 w 57"/>
                <a:gd name="T3" fmla="*/ 3 h 97"/>
                <a:gd name="T4" fmla="*/ 0 w 57"/>
                <a:gd name="T5" fmla="*/ 5 h 97"/>
                <a:gd name="T6" fmla="*/ 0 w 57"/>
                <a:gd name="T7" fmla="*/ 6 h 97"/>
                <a:gd name="T8" fmla="*/ 2 w 57"/>
                <a:gd name="T9" fmla="*/ 6 h 97"/>
                <a:gd name="T10" fmla="*/ 2 w 57"/>
                <a:gd name="T11" fmla="*/ 5 h 97"/>
                <a:gd name="T12" fmla="*/ 2 w 57"/>
                <a:gd name="T13" fmla="*/ 4 h 97"/>
                <a:gd name="T14" fmla="*/ 4 w 57"/>
                <a:gd name="T15" fmla="*/ 1 h 97"/>
                <a:gd name="T16" fmla="*/ 3 w 57"/>
                <a:gd name="T17" fmla="*/ 0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 h="97">
                  <a:moveTo>
                    <a:pt x="42" y="0"/>
                  </a:moveTo>
                  <a:lnTo>
                    <a:pt x="13" y="47"/>
                  </a:lnTo>
                  <a:lnTo>
                    <a:pt x="1" y="82"/>
                  </a:lnTo>
                  <a:lnTo>
                    <a:pt x="0" y="97"/>
                  </a:lnTo>
                  <a:lnTo>
                    <a:pt x="28" y="96"/>
                  </a:lnTo>
                  <a:lnTo>
                    <a:pt x="22" y="72"/>
                  </a:lnTo>
                  <a:lnTo>
                    <a:pt x="27" y="58"/>
                  </a:lnTo>
                  <a:lnTo>
                    <a:pt x="57" y="10"/>
                  </a:lnTo>
                  <a:lnTo>
                    <a:pt x="42" y="0"/>
                  </a:lnTo>
                  <a:close/>
                </a:path>
              </a:pathLst>
            </a:custGeom>
            <a:solidFill>
              <a:srgbClr val="000000"/>
            </a:solidFill>
            <a:ln w="19050" cmpd="sng">
              <a:solidFill>
                <a:srgbClr val="000000"/>
              </a:solidFill>
              <a:round/>
              <a:headEnd/>
              <a:tailEnd/>
            </a:ln>
          </p:spPr>
          <p:txBody>
            <a:bodyPr/>
            <a:lstStyle/>
            <a:p>
              <a:endParaRPr lang="zh-CN" altLang="en-US"/>
            </a:p>
          </p:txBody>
        </p:sp>
        <p:sp>
          <p:nvSpPr>
            <p:cNvPr id="24593" name="Freeform 211"/>
            <p:cNvSpPr>
              <a:spLocks/>
            </p:cNvSpPr>
            <p:nvPr/>
          </p:nvSpPr>
          <p:spPr bwMode="auto">
            <a:xfrm>
              <a:off x="3881" y="856"/>
              <a:ext cx="34" cy="145"/>
            </a:xfrm>
            <a:custGeom>
              <a:avLst/>
              <a:gdLst>
                <a:gd name="T0" fmla="*/ 5 w 87"/>
                <a:gd name="T1" fmla="*/ 0 h 366"/>
                <a:gd name="T2" fmla="*/ 2 w 87"/>
                <a:gd name="T3" fmla="*/ 0 h 366"/>
                <a:gd name="T4" fmla="*/ 2 w 87"/>
                <a:gd name="T5" fmla="*/ 1 h 366"/>
                <a:gd name="T6" fmla="*/ 2 w 87"/>
                <a:gd name="T7" fmla="*/ 1 h 366"/>
                <a:gd name="T8" fmla="*/ 3 w 87"/>
                <a:gd name="T9" fmla="*/ 2 h 366"/>
                <a:gd name="T10" fmla="*/ 3 w 87"/>
                <a:gd name="T11" fmla="*/ 14 h 366"/>
                <a:gd name="T12" fmla="*/ 2 w 87"/>
                <a:gd name="T13" fmla="*/ 15 h 366"/>
                <a:gd name="T14" fmla="*/ 4 w 87"/>
                <a:gd name="T15" fmla="*/ 16 h 366"/>
                <a:gd name="T16" fmla="*/ 4 w 87"/>
                <a:gd name="T17" fmla="*/ 17 h 366"/>
                <a:gd name="T18" fmla="*/ 4 w 87"/>
                <a:gd name="T19" fmla="*/ 20 h 366"/>
                <a:gd name="T20" fmla="*/ 3 w 87"/>
                <a:gd name="T21" fmla="*/ 21 h 366"/>
                <a:gd name="T22" fmla="*/ 2 w 87"/>
                <a:gd name="T23" fmla="*/ 21 h 366"/>
                <a:gd name="T24" fmla="*/ 0 w 87"/>
                <a:gd name="T25" fmla="*/ 21 h 366"/>
                <a:gd name="T26" fmla="*/ 1 w 87"/>
                <a:gd name="T27" fmla="*/ 23 h 366"/>
                <a:gd name="T28" fmla="*/ 3 w 87"/>
                <a:gd name="T29" fmla="*/ 23 h 366"/>
                <a:gd name="T30" fmla="*/ 5 w 87"/>
                <a:gd name="T31" fmla="*/ 21 h 366"/>
                <a:gd name="T32" fmla="*/ 5 w 87"/>
                <a:gd name="T33" fmla="*/ 20 h 366"/>
                <a:gd name="T34" fmla="*/ 5 w 87"/>
                <a:gd name="T35" fmla="*/ 17 h 366"/>
                <a:gd name="T36" fmla="*/ 5 w 87"/>
                <a:gd name="T37" fmla="*/ 13 h 366"/>
                <a:gd name="T38" fmla="*/ 5 w 87"/>
                <a:gd name="T39" fmla="*/ 12 h 366"/>
                <a:gd name="T40" fmla="*/ 5 w 87"/>
                <a:gd name="T41" fmla="*/ 0 h 3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7" h="366">
                  <a:moveTo>
                    <a:pt x="83" y="0"/>
                  </a:moveTo>
                  <a:lnTo>
                    <a:pt x="28" y="0"/>
                  </a:lnTo>
                  <a:lnTo>
                    <a:pt x="24" y="16"/>
                  </a:lnTo>
                  <a:lnTo>
                    <a:pt x="35" y="16"/>
                  </a:lnTo>
                  <a:lnTo>
                    <a:pt x="53" y="39"/>
                  </a:lnTo>
                  <a:lnTo>
                    <a:pt x="55" y="228"/>
                  </a:lnTo>
                  <a:lnTo>
                    <a:pt x="42" y="245"/>
                  </a:lnTo>
                  <a:lnTo>
                    <a:pt x="57" y="255"/>
                  </a:lnTo>
                  <a:lnTo>
                    <a:pt x="58" y="282"/>
                  </a:lnTo>
                  <a:lnTo>
                    <a:pt x="58" y="319"/>
                  </a:lnTo>
                  <a:lnTo>
                    <a:pt x="47" y="338"/>
                  </a:lnTo>
                  <a:lnTo>
                    <a:pt x="28" y="341"/>
                  </a:lnTo>
                  <a:lnTo>
                    <a:pt x="0" y="342"/>
                  </a:lnTo>
                  <a:lnTo>
                    <a:pt x="16" y="366"/>
                  </a:lnTo>
                  <a:lnTo>
                    <a:pt x="48" y="364"/>
                  </a:lnTo>
                  <a:lnTo>
                    <a:pt x="76" y="332"/>
                  </a:lnTo>
                  <a:lnTo>
                    <a:pt x="82" y="317"/>
                  </a:lnTo>
                  <a:lnTo>
                    <a:pt x="87" y="276"/>
                  </a:lnTo>
                  <a:lnTo>
                    <a:pt x="85" y="215"/>
                  </a:lnTo>
                  <a:lnTo>
                    <a:pt x="82" y="194"/>
                  </a:lnTo>
                  <a:lnTo>
                    <a:pt x="83" y="0"/>
                  </a:lnTo>
                  <a:close/>
                </a:path>
              </a:pathLst>
            </a:custGeom>
            <a:solidFill>
              <a:srgbClr val="000000"/>
            </a:solidFill>
            <a:ln w="19050" cmpd="sng">
              <a:solidFill>
                <a:srgbClr val="000000"/>
              </a:solidFill>
              <a:round/>
              <a:headEnd/>
              <a:tailEnd/>
            </a:ln>
          </p:spPr>
          <p:txBody>
            <a:bodyPr/>
            <a:lstStyle/>
            <a:p>
              <a:endParaRPr lang="zh-CN" altLang="en-US"/>
            </a:p>
          </p:txBody>
        </p:sp>
        <p:sp>
          <p:nvSpPr>
            <p:cNvPr id="24594" name="Freeform 212"/>
            <p:cNvSpPr>
              <a:spLocks/>
            </p:cNvSpPr>
            <p:nvPr/>
          </p:nvSpPr>
          <p:spPr bwMode="auto">
            <a:xfrm>
              <a:off x="3915" y="856"/>
              <a:ext cx="64" cy="87"/>
            </a:xfrm>
            <a:custGeom>
              <a:avLst/>
              <a:gdLst>
                <a:gd name="T0" fmla="*/ 10 w 164"/>
                <a:gd name="T1" fmla="*/ 0 h 215"/>
                <a:gd name="T2" fmla="*/ 5 w 164"/>
                <a:gd name="T3" fmla="*/ 0 h 215"/>
                <a:gd name="T4" fmla="*/ 5 w 164"/>
                <a:gd name="T5" fmla="*/ 1 h 215"/>
                <a:gd name="T6" fmla="*/ 6 w 164"/>
                <a:gd name="T7" fmla="*/ 2 h 215"/>
                <a:gd name="T8" fmla="*/ 0 w 164"/>
                <a:gd name="T9" fmla="*/ 13 h 215"/>
                <a:gd name="T10" fmla="*/ 0 w 164"/>
                <a:gd name="T11" fmla="*/ 14 h 215"/>
                <a:gd name="T12" fmla="*/ 7 w 164"/>
                <a:gd name="T13" fmla="*/ 2 h 215"/>
                <a:gd name="T14" fmla="*/ 7 w 164"/>
                <a:gd name="T15" fmla="*/ 2 h 215"/>
                <a:gd name="T16" fmla="*/ 9 w 164"/>
                <a:gd name="T17" fmla="*/ 1 h 215"/>
                <a:gd name="T18" fmla="*/ 10 w 164"/>
                <a:gd name="T19" fmla="*/ 0 h 2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4" h="215">
                  <a:moveTo>
                    <a:pt x="164" y="0"/>
                  </a:moveTo>
                  <a:lnTo>
                    <a:pt x="94" y="0"/>
                  </a:lnTo>
                  <a:lnTo>
                    <a:pt x="90" y="16"/>
                  </a:lnTo>
                  <a:lnTo>
                    <a:pt x="103" y="32"/>
                  </a:lnTo>
                  <a:lnTo>
                    <a:pt x="0" y="194"/>
                  </a:lnTo>
                  <a:lnTo>
                    <a:pt x="3" y="215"/>
                  </a:lnTo>
                  <a:lnTo>
                    <a:pt x="118" y="32"/>
                  </a:lnTo>
                  <a:lnTo>
                    <a:pt x="124" y="25"/>
                  </a:lnTo>
                  <a:lnTo>
                    <a:pt x="160" y="16"/>
                  </a:lnTo>
                  <a:lnTo>
                    <a:pt x="164" y="0"/>
                  </a:lnTo>
                  <a:close/>
                </a:path>
              </a:pathLst>
            </a:custGeom>
            <a:solidFill>
              <a:srgbClr val="000000"/>
            </a:solidFill>
            <a:ln w="19050" cmpd="sng">
              <a:solidFill>
                <a:srgbClr val="000000"/>
              </a:solidFill>
              <a:round/>
              <a:headEnd/>
              <a:tailEnd/>
            </a:ln>
          </p:spPr>
          <p:txBody>
            <a:bodyPr/>
            <a:lstStyle/>
            <a:p>
              <a:endParaRPr lang="zh-CN" altLang="en-US"/>
            </a:p>
          </p:txBody>
        </p:sp>
        <p:sp>
          <p:nvSpPr>
            <p:cNvPr id="24595" name="Freeform 213"/>
            <p:cNvSpPr>
              <a:spLocks/>
            </p:cNvSpPr>
            <p:nvPr/>
          </p:nvSpPr>
          <p:spPr bwMode="auto">
            <a:xfrm>
              <a:off x="3870" y="688"/>
              <a:ext cx="260" cy="182"/>
            </a:xfrm>
            <a:custGeom>
              <a:avLst/>
              <a:gdLst>
                <a:gd name="T0" fmla="*/ 0 w 646"/>
                <a:gd name="T1" fmla="*/ 1 h 457"/>
                <a:gd name="T2" fmla="*/ 0 w 646"/>
                <a:gd name="T3" fmla="*/ 2 h 457"/>
                <a:gd name="T4" fmla="*/ 1 w 646"/>
                <a:gd name="T5" fmla="*/ 2 h 457"/>
                <a:gd name="T6" fmla="*/ 2 w 646"/>
                <a:gd name="T7" fmla="*/ 4 h 457"/>
                <a:gd name="T8" fmla="*/ 2 w 646"/>
                <a:gd name="T9" fmla="*/ 5 h 457"/>
                <a:gd name="T10" fmla="*/ 2 w 646"/>
                <a:gd name="T11" fmla="*/ 6 h 457"/>
                <a:gd name="T12" fmla="*/ 3 w 646"/>
                <a:gd name="T13" fmla="*/ 6 h 457"/>
                <a:gd name="T14" fmla="*/ 4 w 646"/>
                <a:gd name="T15" fmla="*/ 8 h 457"/>
                <a:gd name="T16" fmla="*/ 4 w 646"/>
                <a:gd name="T17" fmla="*/ 8 h 457"/>
                <a:gd name="T18" fmla="*/ 5 w 646"/>
                <a:gd name="T19" fmla="*/ 9 h 457"/>
                <a:gd name="T20" fmla="*/ 5 w 646"/>
                <a:gd name="T21" fmla="*/ 10 h 457"/>
                <a:gd name="T22" fmla="*/ 6 w 646"/>
                <a:gd name="T23" fmla="*/ 11 h 457"/>
                <a:gd name="T24" fmla="*/ 7 w 646"/>
                <a:gd name="T25" fmla="*/ 12 h 457"/>
                <a:gd name="T26" fmla="*/ 8 w 646"/>
                <a:gd name="T27" fmla="*/ 13 h 457"/>
                <a:gd name="T28" fmla="*/ 8 w 646"/>
                <a:gd name="T29" fmla="*/ 14 h 457"/>
                <a:gd name="T30" fmla="*/ 9 w 646"/>
                <a:gd name="T31" fmla="*/ 15 h 457"/>
                <a:gd name="T32" fmla="*/ 10 w 646"/>
                <a:gd name="T33" fmla="*/ 16 h 457"/>
                <a:gd name="T34" fmla="*/ 10 w 646"/>
                <a:gd name="T35" fmla="*/ 16 h 457"/>
                <a:gd name="T36" fmla="*/ 11 w 646"/>
                <a:gd name="T37" fmla="*/ 17 h 457"/>
                <a:gd name="T38" fmla="*/ 12 w 646"/>
                <a:gd name="T39" fmla="*/ 18 h 457"/>
                <a:gd name="T40" fmla="*/ 13 w 646"/>
                <a:gd name="T41" fmla="*/ 18 h 457"/>
                <a:gd name="T42" fmla="*/ 14 w 646"/>
                <a:gd name="T43" fmla="*/ 19 h 457"/>
                <a:gd name="T44" fmla="*/ 15 w 646"/>
                <a:gd name="T45" fmla="*/ 20 h 457"/>
                <a:gd name="T46" fmla="*/ 16 w 646"/>
                <a:gd name="T47" fmla="*/ 20 h 457"/>
                <a:gd name="T48" fmla="*/ 17 w 646"/>
                <a:gd name="T49" fmla="*/ 21 h 457"/>
                <a:gd name="T50" fmla="*/ 17 w 646"/>
                <a:gd name="T51" fmla="*/ 22 h 457"/>
                <a:gd name="T52" fmla="*/ 19 w 646"/>
                <a:gd name="T53" fmla="*/ 22 h 457"/>
                <a:gd name="T54" fmla="*/ 19 w 646"/>
                <a:gd name="T55" fmla="*/ 23 h 457"/>
                <a:gd name="T56" fmla="*/ 21 w 646"/>
                <a:gd name="T57" fmla="*/ 23 h 457"/>
                <a:gd name="T58" fmla="*/ 21 w 646"/>
                <a:gd name="T59" fmla="*/ 24 h 457"/>
                <a:gd name="T60" fmla="*/ 23 w 646"/>
                <a:gd name="T61" fmla="*/ 24 h 457"/>
                <a:gd name="T62" fmla="*/ 23 w 646"/>
                <a:gd name="T63" fmla="*/ 25 h 457"/>
                <a:gd name="T64" fmla="*/ 25 w 646"/>
                <a:gd name="T65" fmla="*/ 25 h 457"/>
                <a:gd name="T66" fmla="*/ 26 w 646"/>
                <a:gd name="T67" fmla="*/ 26 h 457"/>
                <a:gd name="T68" fmla="*/ 27 w 646"/>
                <a:gd name="T69" fmla="*/ 26 h 457"/>
                <a:gd name="T70" fmla="*/ 28 w 646"/>
                <a:gd name="T71" fmla="*/ 27 h 457"/>
                <a:gd name="T72" fmla="*/ 29 w 646"/>
                <a:gd name="T73" fmla="*/ 27 h 457"/>
                <a:gd name="T74" fmla="*/ 30 w 646"/>
                <a:gd name="T75" fmla="*/ 27 h 457"/>
                <a:gd name="T76" fmla="*/ 31 w 646"/>
                <a:gd name="T77" fmla="*/ 27 h 457"/>
                <a:gd name="T78" fmla="*/ 32 w 646"/>
                <a:gd name="T79" fmla="*/ 28 h 457"/>
                <a:gd name="T80" fmla="*/ 33 w 646"/>
                <a:gd name="T81" fmla="*/ 28 h 457"/>
                <a:gd name="T82" fmla="*/ 34 w 646"/>
                <a:gd name="T83" fmla="*/ 28 h 457"/>
                <a:gd name="T84" fmla="*/ 35 w 646"/>
                <a:gd name="T85" fmla="*/ 28 h 457"/>
                <a:gd name="T86" fmla="*/ 37 w 646"/>
                <a:gd name="T87" fmla="*/ 29 h 457"/>
                <a:gd name="T88" fmla="*/ 37 w 646"/>
                <a:gd name="T89" fmla="*/ 29 h 457"/>
                <a:gd name="T90" fmla="*/ 39 w 646"/>
                <a:gd name="T91" fmla="*/ 29 h 457"/>
                <a:gd name="T92" fmla="*/ 40 w 646"/>
                <a:gd name="T93" fmla="*/ 29 h 457"/>
                <a:gd name="T94" fmla="*/ 41 w 646"/>
                <a:gd name="T95" fmla="*/ 29 h 457"/>
                <a:gd name="T96" fmla="*/ 42 w 646"/>
                <a:gd name="T97" fmla="*/ 29 h 4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46" h="457">
                  <a:moveTo>
                    <a:pt x="0" y="0"/>
                  </a:moveTo>
                  <a:lnTo>
                    <a:pt x="2" y="9"/>
                  </a:lnTo>
                  <a:lnTo>
                    <a:pt x="5" y="16"/>
                  </a:lnTo>
                  <a:lnTo>
                    <a:pt x="8" y="25"/>
                  </a:lnTo>
                  <a:lnTo>
                    <a:pt x="12" y="32"/>
                  </a:lnTo>
                  <a:lnTo>
                    <a:pt x="15" y="41"/>
                  </a:lnTo>
                  <a:lnTo>
                    <a:pt x="19" y="48"/>
                  </a:lnTo>
                  <a:lnTo>
                    <a:pt x="22" y="57"/>
                  </a:lnTo>
                  <a:lnTo>
                    <a:pt x="26" y="64"/>
                  </a:lnTo>
                  <a:lnTo>
                    <a:pt x="30" y="73"/>
                  </a:lnTo>
                  <a:lnTo>
                    <a:pt x="34" y="80"/>
                  </a:lnTo>
                  <a:lnTo>
                    <a:pt x="37" y="88"/>
                  </a:lnTo>
                  <a:lnTo>
                    <a:pt x="41" y="95"/>
                  </a:lnTo>
                  <a:lnTo>
                    <a:pt x="46" y="104"/>
                  </a:lnTo>
                  <a:lnTo>
                    <a:pt x="50" y="111"/>
                  </a:lnTo>
                  <a:lnTo>
                    <a:pt x="54" y="119"/>
                  </a:lnTo>
                  <a:lnTo>
                    <a:pt x="58" y="126"/>
                  </a:lnTo>
                  <a:lnTo>
                    <a:pt x="64" y="134"/>
                  </a:lnTo>
                  <a:lnTo>
                    <a:pt x="68" y="141"/>
                  </a:lnTo>
                  <a:lnTo>
                    <a:pt x="73" y="148"/>
                  </a:lnTo>
                  <a:lnTo>
                    <a:pt x="78" y="155"/>
                  </a:lnTo>
                  <a:lnTo>
                    <a:pt x="83" y="162"/>
                  </a:lnTo>
                  <a:lnTo>
                    <a:pt x="87" y="170"/>
                  </a:lnTo>
                  <a:lnTo>
                    <a:pt x="93" y="176"/>
                  </a:lnTo>
                  <a:lnTo>
                    <a:pt x="98" y="184"/>
                  </a:lnTo>
                  <a:lnTo>
                    <a:pt x="103" y="190"/>
                  </a:lnTo>
                  <a:lnTo>
                    <a:pt x="108" y="197"/>
                  </a:lnTo>
                  <a:lnTo>
                    <a:pt x="114" y="204"/>
                  </a:lnTo>
                  <a:lnTo>
                    <a:pt x="119" y="211"/>
                  </a:lnTo>
                  <a:lnTo>
                    <a:pt x="126" y="218"/>
                  </a:lnTo>
                  <a:lnTo>
                    <a:pt x="131" y="224"/>
                  </a:lnTo>
                  <a:lnTo>
                    <a:pt x="136" y="230"/>
                  </a:lnTo>
                  <a:lnTo>
                    <a:pt x="143" y="237"/>
                  </a:lnTo>
                  <a:lnTo>
                    <a:pt x="149" y="243"/>
                  </a:lnTo>
                  <a:lnTo>
                    <a:pt x="154" y="250"/>
                  </a:lnTo>
                  <a:lnTo>
                    <a:pt x="161" y="256"/>
                  </a:lnTo>
                  <a:lnTo>
                    <a:pt x="167" y="262"/>
                  </a:lnTo>
                  <a:lnTo>
                    <a:pt x="173" y="268"/>
                  </a:lnTo>
                  <a:lnTo>
                    <a:pt x="180" y="274"/>
                  </a:lnTo>
                  <a:lnTo>
                    <a:pt x="186" y="279"/>
                  </a:lnTo>
                  <a:lnTo>
                    <a:pt x="193" y="286"/>
                  </a:lnTo>
                  <a:lnTo>
                    <a:pt x="199" y="291"/>
                  </a:lnTo>
                  <a:lnTo>
                    <a:pt x="205" y="296"/>
                  </a:lnTo>
                  <a:lnTo>
                    <a:pt x="212" y="303"/>
                  </a:lnTo>
                  <a:lnTo>
                    <a:pt x="219" y="308"/>
                  </a:lnTo>
                  <a:lnTo>
                    <a:pt x="226" y="313"/>
                  </a:lnTo>
                  <a:lnTo>
                    <a:pt x="233" y="319"/>
                  </a:lnTo>
                  <a:lnTo>
                    <a:pt x="239" y="324"/>
                  </a:lnTo>
                  <a:lnTo>
                    <a:pt x="247" y="328"/>
                  </a:lnTo>
                  <a:lnTo>
                    <a:pt x="253" y="334"/>
                  </a:lnTo>
                  <a:lnTo>
                    <a:pt x="261" y="339"/>
                  </a:lnTo>
                  <a:lnTo>
                    <a:pt x="268" y="343"/>
                  </a:lnTo>
                  <a:lnTo>
                    <a:pt x="276" y="349"/>
                  </a:lnTo>
                  <a:lnTo>
                    <a:pt x="283" y="353"/>
                  </a:lnTo>
                  <a:lnTo>
                    <a:pt x="291" y="357"/>
                  </a:lnTo>
                  <a:lnTo>
                    <a:pt x="298" y="362"/>
                  </a:lnTo>
                  <a:lnTo>
                    <a:pt x="305" y="367"/>
                  </a:lnTo>
                  <a:lnTo>
                    <a:pt x="313" y="371"/>
                  </a:lnTo>
                  <a:lnTo>
                    <a:pt x="320" y="375"/>
                  </a:lnTo>
                  <a:lnTo>
                    <a:pt x="328" y="379"/>
                  </a:lnTo>
                  <a:lnTo>
                    <a:pt x="336" y="383"/>
                  </a:lnTo>
                  <a:lnTo>
                    <a:pt x="344" y="387"/>
                  </a:lnTo>
                  <a:lnTo>
                    <a:pt x="351" y="390"/>
                  </a:lnTo>
                  <a:lnTo>
                    <a:pt x="360" y="394"/>
                  </a:lnTo>
                  <a:lnTo>
                    <a:pt x="367" y="398"/>
                  </a:lnTo>
                  <a:lnTo>
                    <a:pt x="376" y="402"/>
                  </a:lnTo>
                  <a:lnTo>
                    <a:pt x="383" y="405"/>
                  </a:lnTo>
                  <a:lnTo>
                    <a:pt x="392" y="408"/>
                  </a:lnTo>
                  <a:lnTo>
                    <a:pt x="399" y="411"/>
                  </a:lnTo>
                  <a:lnTo>
                    <a:pt x="408" y="415"/>
                  </a:lnTo>
                  <a:lnTo>
                    <a:pt x="416" y="417"/>
                  </a:lnTo>
                  <a:lnTo>
                    <a:pt x="424" y="420"/>
                  </a:lnTo>
                  <a:lnTo>
                    <a:pt x="432" y="423"/>
                  </a:lnTo>
                  <a:lnTo>
                    <a:pt x="441" y="425"/>
                  </a:lnTo>
                  <a:lnTo>
                    <a:pt x="449" y="428"/>
                  </a:lnTo>
                  <a:lnTo>
                    <a:pt x="457" y="431"/>
                  </a:lnTo>
                  <a:lnTo>
                    <a:pt x="465" y="433"/>
                  </a:lnTo>
                  <a:lnTo>
                    <a:pt x="474" y="435"/>
                  </a:lnTo>
                  <a:lnTo>
                    <a:pt x="482" y="437"/>
                  </a:lnTo>
                  <a:lnTo>
                    <a:pt x="491" y="439"/>
                  </a:lnTo>
                  <a:lnTo>
                    <a:pt x="499" y="441"/>
                  </a:lnTo>
                  <a:lnTo>
                    <a:pt x="508" y="443"/>
                  </a:lnTo>
                  <a:lnTo>
                    <a:pt x="516" y="444"/>
                  </a:lnTo>
                  <a:lnTo>
                    <a:pt x="525" y="447"/>
                  </a:lnTo>
                  <a:lnTo>
                    <a:pt x="533" y="448"/>
                  </a:lnTo>
                  <a:lnTo>
                    <a:pt x="542" y="449"/>
                  </a:lnTo>
                  <a:lnTo>
                    <a:pt x="550" y="451"/>
                  </a:lnTo>
                  <a:lnTo>
                    <a:pt x="559" y="452"/>
                  </a:lnTo>
                  <a:lnTo>
                    <a:pt x="567" y="453"/>
                  </a:lnTo>
                  <a:lnTo>
                    <a:pt x="577" y="454"/>
                  </a:lnTo>
                  <a:lnTo>
                    <a:pt x="586" y="454"/>
                  </a:lnTo>
                  <a:lnTo>
                    <a:pt x="594" y="455"/>
                  </a:lnTo>
                  <a:lnTo>
                    <a:pt x="603" y="456"/>
                  </a:lnTo>
                  <a:lnTo>
                    <a:pt x="611" y="456"/>
                  </a:lnTo>
                  <a:lnTo>
                    <a:pt x="620" y="456"/>
                  </a:lnTo>
                  <a:lnTo>
                    <a:pt x="628" y="457"/>
                  </a:lnTo>
                  <a:lnTo>
                    <a:pt x="638" y="457"/>
                  </a:lnTo>
                  <a:lnTo>
                    <a:pt x="646" y="4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596" name="Line 214"/>
            <p:cNvSpPr>
              <a:spLocks noChangeShapeType="1"/>
            </p:cNvSpPr>
            <p:nvPr/>
          </p:nvSpPr>
          <p:spPr bwMode="auto">
            <a:xfrm>
              <a:off x="4130" y="590"/>
              <a:ext cx="0" cy="3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7868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1" fill="hold" grpId="0" nodeType="clickEffect">
                                  <p:stCondLst>
                                    <p:cond delay="0"/>
                                  </p:stCondLst>
                                  <p:childTnLst>
                                    <p:set>
                                      <p:cBhvr>
                                        <p:cTn id="10" dur="1" fill="hold">
                                          <p:stCondLst>
                                            <p:cond delay="0"/>
                                          </p:stCondLst>
                                        </p:cTn>
                                        <p:tgtEl>
                                          <p:spTgt spid="278562"/>
                                        </p:tgtEl>
                                        <p:attrNameLst>
                                          <p:attrName>style.visibility</p:attrName>
                                        </p:attrNameLst>
                                      </p:cBhvr>
                                      <p:to>
                                        <p:strVal val="visible"/>
                                      </p:to>
                                    </p:set>
                                    <p:anim calcmode="lin" valueType="num">
                                      <p:cBhvr additive="base">
                                        <p:cTn id="11" dur="500" fill="hold"/>
                                        <p:tgtEl>
                                          <p:spTgt spid="278562"/>
                                        </p:tgtEl>
                                        <p:attrNameLst>
                                          <p:attrName>ppt_x</p:attrName>
                                        </p:attrNameLst>
                                      </p:cBhvr>
                                      <p:tavLst>
                                        <p:tav tm="0">
                                          <p:val>
                                            <p:strVal val="#ppt_x"/>
                                          </p:val>
                                        </p:tav>
                                        <p:tav tm="100000">
                                          <p:val>
                                            <p:strVal val="#ppt_x"/>
                                          </p:val>
                                        </p:tav>
                                      </p:tavLst>
                                    </p:anim>
                                    <p:anim calcmode="lin" valueType="num">
                                      <p:cBhvr additive="base">
                                        <p:cTn id="12" dur="500" fill="hold"/>
                                        <p:tgtEl>
                                          <p:spTgt spid="278562"/>
                                        </p:tgtEl>
                                        <p:attrNameLst>
                                          <p:attrName>ppt_y</p:attrName>
                                        </p:attrNameLst>
                                      </p:cBhvr>
                                      <p:tavLst>
                                        <p:tav tm="0">
                                          <p:val>
                                            <p:strVal val="0-#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nodeType="clickEffect">
                                  <p:stCondLst>
                                    <p:cond delay="0"/>
                                  </p:stCondLst>
                                  <p:childTnLst>
                                    <p:set>
                                      <p:cBhvr>
                                        <p:cTn id="16" dur="1" fill="hold">
                                          <p:stCondLst>
                                            <p:cond delay="0"/>
                                          </p:stCondLst>
                                        </p:cTn>
                                        <p:tgtEl>
                                          <p:spTgt spid="278628"/>
                                        </p:tgtEl>
                                        <p:attrNameLst>
                                          <p:attrName>style.visibility</p:attrName>
                                        </p:attrNameLst>
                                      </p:cBhvr>
                                      <p:to>
                                        <p:strVal val="visible"/>
                                      </p:to>
                                    </p:set>
                                    <p:animEffect transition="in" filter="wipe(down)">
                                      <p:cBhvr>
                                        <p:cTn id="17" dur="500"/>
                                        <p:tgtEl>
                                          <p:spTgt spid="27862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1" fill="hold" grpId="0" nodeType="clickEffect">
                                  <p:stCondLst>
                                    <p:cond delay="0"/>
                                  </p:stCondLst>
                                  <p:childTnLst>
                                    <p:set>
                                      <p:cBhvr>
                                        <p:cTn id="21" dur="1" fill="hold">
                                          <p:stCondLst>
                                            <p:cond delay="0"/>
                                          </p:stCondLst>
                                        </p:cTn>
                                        <p:tgtEl>
                                          <p:spTgt spid="278615"/>
                                        </p:tgtEl>
                                        <p:attrNameLst>
                                          <p:attrName>style.visibility</p:attrName>
                                        </p:attrNameLst>
                                      </p:cBhvr>
                                      <p:to>
                                        <p:strVal val="visible"/>
                                      </p:to>
                                    </p:set>
                                    <p:anim calcmode="lin" valueType="num">
                                      <p:cBhvr additive="base">
                                        <p:cTn id="22" dur="500" fill="hold"/>
                                        <p:tgtEl>
                                          <p:spTgt spid="278615"/>
                                        </p:tgtEl>
                                        <p:attrNameLst>
                                          <p:attrName>ppt_x</p:attrName>
                                        </p:attrNameLst>
                                      </p:cBhvr>
                                      <p:tavLst>
                                        <p:tav tm="0">
                                          <p:val>
                                            <p:strVal val="#ppt_x"/>
                                          </p:val>
                                        </p:tav>
                                        <p:tav tm="100000">
                                          <p:val>
                                            <p:strVal val="#ppt_x"/>
                                          </p:val>
                                        </p:tav>
                                      </p:tavLst>
                                    </p:anim>
                                    <p:anim calcmode="lin" valueType="num">
                                      <p:cBhvr additive="base">
                                        <p:cTn id="23" dur="500" fill="hold"/>
                                        <p:tgtEl>
                                          <p:spTgt spid="278615"/>
                                        </p:tgtEl>
                                        <p:attrNameLst>
                                          <p:attrName>ppt_y</p:attrName>
                                        </p:attrNameLst>
                                      </p:cBhvr>
                                      <p:tavLst>
                                        <p:tav tm="0">
                                          <p:val>
                                            <p:strVal val="0-#ppt_h/2"/>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nodeType="clickEffect">
                                  <p:stCondLst>
                                    <p:cond delay="0"/>
                                  </p:stCondLst>
                                  <p:childTnLst>
                                    <p:set>
                                      <p:cBhvr>
                                        <p:cTn id="27" dur="1" fill="hold">
                                          <p:stCondLst>
                                            <p:cond delay="0"/>
                                          </p:stCondLst>
                                        </p:cTn>
                                        <p:tgtEl>
                                          <p:spTgt spid="278669"/>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nodeType="clickEffect">
                                  <p:stCondLst>
                                    <p:cond delay="0"/>
                                  </p:stCondLst>
                                  <p:childTnLst>
                                    <p:set>
                                      <p:cBhvr>
                                        <p:cTn id="31" dur="1" fill="hold">
                                          <p:stCondLst>
                                            <p:cond delay="0"/>
                                          </p:stCondLst>
                                        </p:cTn>
                                        <p:tgtEl>
                                          <p:spTgt spid="278661"/>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0"/>
                                          </p:stCondLst>
                                        </p:cTn>
                                        <p:tgtEl>
                                          <p:spTgt spid="278616"/>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0"/>
                                          </p:stCondLst>
                                        </p:cTn>
                                        <p:tgtEl>
                                          <p:spTgt spid="278676"/>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278737"/>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278623"/>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278613"/>
                                        </p:tgtEl>
                                        <p:attrNameLst>
                                          <p:attrName>style.visibility</p:attrName>
                                        </p:attrNameLst>
                                      </p:cBhvr>
                                      <p:to>
                                        <p:strVal val="visible"/>
                                      </p:to>
                                    </p:set>
                                    <p:animEffect transition="in" filter="blinds(horizontal)">
                                      <p:cBhvr>
                                        <p:cTn id="52" dur="500"/>
                                        <p:tgtEl>
                                          <p:spTgt spid="27861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7" presetClass="entr" presetSubtype="10" fill="hold" grpId="0" nodeType="clickEffect">
                                  <p:stCondLst>
                                    <p:cond delay="0"/>
                                  </p:stCondLst>
                                  <p:childTnLst>
                                    <p:set>
                                      <p:cBhvr>
                                        <p:cTn id="56" dur="1" fill="hold">
                                          <p:stCondLst>
                                            <p:cond delay="0"/>
                                          </p:stCondLst>
                                        </p:cTn>
                                        <p:tgtEl>
                                          <p:spTgt spid="278611"/>
                                        </p:tgtEl>
                                        <p:attrNameLst>
                                          <p:attrName>style.visibility</p:attrName>
                                        </p:attrNameLst>
                                      </p:cBhvr>
                                      <p:to>
                                        <p:strVal val="visible"/>
                                      </p:to>
                                    </p:set>
                                    <p:anim calcmode="lin" valueType="num">
                                      <p:cBhvr>
                                        <p:cTn id="57" dur="500" fill="hold"/>
                                        <p:tgtEl>
                                          <p:spTgt spid="278611"/>
                                        </p:tgtEl>
                                        <p:attrNameLst>
                                          <p:attrName>ppt_w</p:attrName>
                                        </p:attrNameLst>
                                      </p:cBhvr>
                                      <p:tavLst>
                                        <p:tav tm="0">
                                          <p:val>
                                            <p:fltVal val="0"/>
                                          </p:val>
                                        </p:tav>
                                        <p:tav tm="100000">
                                          <p:val>
                                            <p:strVal val="#ppt_w"/>
                                          </p:val>
                                        </p:tav>
                                      </p:tavLst>
                                    </p:anim>
                                    <p:anim calcmode="lin" valueType="num">
                                      <p:cBhvr>
                                        <p:cTn id="58" dur="500" fill="hold"/>
                                        <p:tgtEl>
                                          <p:spTgt spid="278611"/>
                                        </p:tgtEl>
                                        <p:attrNameLst>
                                          <p:attrName>ppt_h</p:attrName>
                                        </p:attrNameLst>
                                      </p:cBhvr>
                                      <p:tavLst>
                                        <p:tav tm="0">
                                          <p:val>
                                            <p:strVal val="#ppt_h"/>
                                          </p:val>
                                        </p:tav>
                                        <p:tav tm="100000">
                                          <p:val>
                                            <p:strVal val="#ppt_h"/>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12" presetClass="entr" presetSubtype="4" fill="hold" grpId="0" nodeType="clickEffect">
                                  <p:stCondLst>
                                    <p:cond delay="0"/>
                                  </p:stCondLst>
                                  <p:childTnLst>
                                    <p:set>
                                      <p:cBhvr>
                                        <p:cTn id="62" dur="1" fill="hold">
                                          <p:stCondLst>
                                            <p:cond delay="0"/>
                                          </p:stCondLst>
                                        </p:cTn>
                                        <p:tgtEl>
                                          <p:spTgt spid="278612"/>
                                        </p:tgtEl>
                                        <p:attrNameLst>
                                          <p:attrName>style.visibility</p:attrName>
                                        </p:attrNameLst>
                                      </p:cBhvr>
                                      <p:to>
                                        <p:strVal val="visible"/>
                                      </p:to>
                                    </p:set>
                                    <p:animEffect transition="in" filter="slide(fromBottom)">
                                      <p:cBhvr>
                                        <p:cTn id="63" dur="500"/>
                                        <p:tgtEl>
                                          <p:spTgt spid="2786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62" grpId="0" autoUpdateAnimBg="0"/>
      <p:bldP spid="278611" grpId="0" autoUpdateAnimBg="0"/>
      <p:bldP spid="278612" grpId="0" autoUpdateAnimBg="0"/>
      <p:bldP spid="278613" grpId="0" autoUpdateAnimBg="0"/>
      <p:bldP spid="278615" grpId="0" animBg="1" autoUpdateAnimBg="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41"/>
          <p:cNvSpPr txBox="1">
            <a:spLocks noChangeArrowheads="1"/>
          </p:cNvSpPr>
          <p:nvPr/>
        </p:nvSpPr>
        <p:spPr bwMode="auto">
          <a:xfrm>
            <a:off x="5205413" y="2806700"/>
            <a:ext cx="184150" cy="366713"/>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endParaRPr lang="zh-CN" altLang="zh-CN" sz="1800"/>
          </a:p>
        </p:txBody>
      </p:sp>
      <p:sp>
        <p:nvSpPr>
          <p:cNvPr id="279594" name="Text Box 42"/>
          <p:cNvSpPr txBox="1">
            <a:spLocks noChangeArrowheads="1"/>
          </p:cNvSpPr>
          <p:nvPr/>
        </p:nvSpPr>
        <p:spPr bwMode="auto">
          <a:xfrm>
            <a:off x="34925" y="5099050"/>
            <a:ext cx="8820150" cy="106680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latin typeface="黑体" pitchFamily="2" charset="-122"/>
                <a:ea typeface="黑体" pitchFamily="2" charset="-122"/>
              </a:rPr>
              <a:t>1.</a:t>
            </a:r>
            <a:r>
              <a:rPr lang="zh-CN" altLang="en-US" b="1">
                <a:solidFill>
                  <a:srgbClr val="FF0000"/>
                </a:solidFill>
              </a:rPr>
              <a:t>在其平行的那个投影面上的投影反映实长，</a:t>
            </a:r>
          </a:p>
          <a:p>
            <a:pPr eaLnBrk="1" hangingPunct="1">
              <a:spcBef>
                <a:spcPct val="0"/>
              </a:spcBef>
              <a:buFontTx/>
              <a:buNone/>
            </a:pPr>
            <a:r>
              <a:rPr lang="zh-CN" altLang="en-US" b="1">
                <a:solidFill>
                  <a:srgbClr val="FF0000"/>
                </a:solidFill>
              </a:rPr>
              <a:t>    并反映直线与另两投影面倾角的真实大小。</a:t>
            </a:r>
            <a:endParaRPr lang="zh-CN" altLang="en-US" sz="2800" b="1">
              <a:solidFill>
                <a:srgbClr val="FF0000"/>
              </a:solidFill>
            </a:endParaRPr>
          </a:p>
        </p:txBody>
      </p:sp>
      <p:sp>
        <p:nvSpPr>
          <p:cNvPr id="279595" name="Text Box 43"/>
          <p:cNvSpPr txBox="1">
            <a:spLocks noChangeArrowheads="1"/>
          </p:cNvSpPr>
          <p:nvPr/>
        </p:nvSpPr>
        <p:spPr bwMode="auto">
          <a:xfrm>
            <a:off x="34925" y="6162675"/>
            <a:ext cx="9288463" cy="579438"/>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latin typeface="黑体" pitchFamily="2" charset="-122"/>
                <a:ea typeface="黑体" pitchFamily="2" charset="-122"/>
              </a:rPr>
              <a:t>2.</a:t>
            </a:r>
            <a:r>
              <a:rPr lang="zh-CN" altLang="en-US" b="1">
                <a:solidFill>
                  <a:srgbClr val="FF0000"/>
                </a:solidFill>
              </a:rPr>
              <a:t>另两个投影面上的投影平行于相应的投影轴。</a:t>
            </a:r>
          </a:p>
        </p:txBody>
      </p:sp>
      <p:sp>
        <p:nvSpPr>
          <p:cNvPr id="279596" name="Text Box 44"/>
          <p:cNvSpPr txBox="1">
            <a:spLocks noChangeArrowheads="1"/>
          </p:cNvSpPr>
          <p:nvPr/>
        </p:nvSpPr>
        <p:spPr bwMode="auto">
          <a:xfrm>
            <a:off x="900113" y="46038"/>
            <a:ext cx="2493962" cy="579437"/>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solidFill>
                  <a:srgbClr val="FF0000"/>
                </a:solidFill>
                <a:ea typeface="黑体" pitchFamily="2" charset="-122"/>
              </a:rPr>
              <a:t>水平线</a:t>
            </a:r>
            <a:endParaRPr lang="zh-CN" altLang="en-US" b="1">
              <a:ea typeface="黑体" pitchFamily="2" charset="-122"/>
            </a:endParaRPr>
          </a:p>
        </p:txBody>
      </p:sp>
      <p:sp>
        <p:nvSpPr>
          <p:cNvPr id="279597" name="Text Box 45"/>
          <p:cNvSpPr txBox="1">
            <a:spLocks noChangeArrowheads="1"/>
          </p:cNvSpPr>
          <p:nvPr/>
        </p:nvSpPr>
        <p:spPr bwMode="auto">
          <a:xfrm>
            <a:off x="6842125" y="44450"/>
            <a:ext cx="2266950" cy="579438"/>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solidFill>
                  <a:srgbClr val="FF0000"/>
                </a:solidFill>
                <a:ea typeface="黑体" pitchFamily="2" charset="-122"/>
              </a:rPr>
              <a:t>侧平线</a:t>
            </a:r>
          </a:p>
        </p:txBody>
      </p:sp>
      <p:sp>
        <p:nvSpPr>
          <p:cNvPr id="279598" name="Text Box 46"/>
          <p:cNvSpPr txBox="1">
            <a:spLocks noChangeArrowheads="1"/>
          </p:cNvSpPr>
          <p:nvPr/>
        </p:nvSpPr>
        <p:spPr bwMode="auto">
          <a:xfrm>
            <a:off x="3898900" y="46038"/>
            <a:ext cx="1944688" cy="579437"/>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solidFill>
                  <a:srgbClr val="FF0000"/>
                </a:solidFill>
                <a:ea typeface="黑体" pitchFamily="2" charset="-122"/>
              </a:rPr>
              <a:t>正平线</a:t>
            </a:r>
            <a:endParaRPr lang="zh-CN" altLang="en-US" b="1">
              <a:ea typeface="黑体" pitchFamily="2" charset="-122"/>
            </a:endParaRPr>
          </a:p>
        </p:txBody>
      </p:sp>
      <p:sp>
        <p:nvSpPr>
          <p:cNvPr id="279602" name="Text Box 50"/>
          <p:cNvSpPr txBox="1">
            <a:spLocks noChangeArrowheads="1"/>
          </p:cNvSpPr>
          <p:nvPr/>
        </p:nvSpPr>
        <p:spPr bwMode="auto">
          <a:xfrm>
            <a:off x="395288" y="4508500"/>
            <a:ext cx="4965700" cy="641350"/>
          </a:xfrm>
          <a:prstGeom prst="rect">
            <a:avLst/>
          </a:prstGeom>
          <a:noFill/>
          <a:ln>
            <a:noFill/>
          </a:ln>
          <a:effectLst/>
          <a:extLst>
            <a:ext uri="{909E8E84-426E-40DD-AFC4-6F175D3DCCD1}">
              <a14:hiddenFill xmlns:a14="http://schemas.microsoft.com/office/drawing/2010/main">
                <a:solidFill>
                  <a:srgbClr val="66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投影特性：</a:t>
            </a:r>
            <a:endParaRPr lang="zh-CN" altLang="en-US" sz="3600">
              <a:solidFill>
                <a:srgbClr val="FF0000"/>
              </a:solidFill>
            </a:endParaRPr>
          </a:p>
        </p:txBody>
      </p:sp>
      <p:sp>
        <p:nvSpPr>
          <p:cNvPr id="279603" name="Text Box 51"/>
          <p:cNvSpPr txBox="1">
            <a:spLocks noChangeArrowheads="1"/>
          </p:cNvSpPr>
          <p:nvPr/>
        </p:nvSpPr>
        <p:spPr bwMode="auto">
          <a:xfrm>
            <a:off x="0" y="3989388"/>
            <a:ext cx="8964613" cy="519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b="1">
                <a:latin typeface="黑体" pitchFamily="2" charset="-122"/>
                <a:ea typeface="黑体" pitchFamily="2" charset="-122"/>
              </a:rPr>
              <a:t>1.</a:t>
            </a:r>
            <a:r>
              <a:rPr lang="zh-CN" altLang="en-US" sz="2800" b="1"/>
              <a:t>与</a:t>
            </a:r>
            <a:r>
              <a:rPr lang="en-US" altLang="zh-CN" sz="2800" b="1"/>
              <a:t>H</a:t>
            </a:r>
            <a:r>
              <a:rPr lang="zh-CN" altLang="en-US" sz="2800" b="1"/>
              <a:t>面的夹角</a:t>
            </a:r>
            <a:r>
              <a:rPr lang="en-US" altLang="zh-CN" sz="2800" b="1"/>
              <a:t>:α </a:t>
            </a:r>
            <a:r>
              <a:rPr lang="en-US" altLang="zh-CN" sz="2800" b="1">
                <a:latin typeface="黑体" pitchFamily="2" charset="-122"/>
                <a:ea typeface="黑体" pitchFamily="2" charset="-122"/>
              </a:rPr>
              <a:t>2.</a:t>
            </a:r>
            <a:r>
              <a:rPr lang="zh-CN" altLang="en-US" sz="2800" b="1"/>
              <a:t>与</a:t>
            </a:r>
            <a:r>
              <a:rPr lang="en-US" altLang="zh-CN" sz="2800" b="1"/>
              <a:t>V</a:t>
            </a:r>
            <a:r>
              <a:rPr lang="zh-CN" altLang="en-US" sz="2800" b="1"/>
              <a:t>面的角</a:t>
            </a:r>
            <a:r>
              <a:rPr lang="en-US" altLang="zh-CN" sz="2800" b="1"/>
              <a:t>:</a:t>
            </a:r>
            <a:r>
              <a:rPr lang="en-US" altLang="zh-CN" sz="2800" b="1">
                <a:latin typeface="黑体" pitchFamily="2" charset="-122"/>
                <a:ea typeface="黑体" pitchFamily="2" charset="-122"/>
              </a:rPr>
              <a:t>β3.</a:t>
            </a:r>
            <a:r>
              <a:rPr lang="zh-CN" altLang="en-US" sz="2800" b="1"/>
              <a:t>与</a:t>
            </a:r>
            <a:r>
              <a:rPr lang="en-US" altLang="zh-CN" sz="2800" b="1"/>
              <a:t>W</a:t>
            </a:r>
            <a:r>
              <a:rPr lang="zh-CN" altLang="en-US" sz="2800" b="1"/>
              <a:t>面的夹角</a:t>
            </a:r>
            <a:r>
              <a:rPr lang="en-US" altLang="zh-CN" sz="2800" b="1"/>
              <a:t>: γ</a:t>
            </a:r>
          </a:p>
        </p:txBody>
      </p:sp>
      <p:sp>
        <p:nvSpPr>
          <p:cNvPr id="279604" name="AutoShape 52"/>
          <p:cNvSpPr>
            <a:spLocks noChangeArrowheads="1"/>
          </p:cNvSpPr>
          <p:nvPr/>
        </p:nvSpPr>
        <p:spPr bwMode="auto">
          <a:xfrm>
            <a:off x="179388" y="3328988"/>
            <a:ext cx="914400" cy="531812"/>
          </a:xfrm>
          <a:prstGeom prst="wedgeRectCallout">
            <a:avLst>
              <a:gd name="adj1" fmla="val 51218"/>
              <a:gd name="adj2" fmla="val -133583"/>
            </a:avLst>
          </a:prstGeom>
          <a:noFill/>
          <a:ln w="12700">
            <a:solidFill>
              <a:srgbClr val="FF0000"/>
            </a:solidFill>
            <a:miter lim="800000"/>
            <a:headEnd/>
            <a:tailEnd/>
          </a:ln>
          <a:effectLst/>
          <a:extLst>
            <a:ext uri="{909E8E84-426E-40DD-AFC4-6F175D3DCCD1}">
              <a14:hiddenFill xmlns:a14="http://schemas.microsoft.com/office/drawing/2010/main">
                <a:solidFill>
                  <a:srgbClr val="FFCC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ea typeface="黑体" pitchFamily="2" charset="-122"/>
              </a:rPr>
              <a:t>实长</a:t>
            </a:r>
            <a:endParaRPr lang="zh-CN" altLang="en-US" sz="2000" b="1">
              <a:solidFill>
                <a:srgbClr val="FF0000"/>
              </a:solidFill>
              <a:ea typeface="黑体" pitchFamily="2" charset="-122"/>
            </a:endParaRPr>
          </a:p>
        </p:txBody>
      </p:sp>
      <p:sp>
        <p:nvSpPr>
          <p:cNvPr id="279605" name="AutoShape 53"/>
          <p:cNvSpPr>
            <a:spLocks noChangeArrowheads="1"/>
          </p:cNvSpPr>
          <p:nvPr/>
        </p:nvSpPr>
        <p:spPr bwMode="auto">
          <a:xfrm>
            <a:off x="2916238" y="736600"/>
            <a:ext cx="914400" cy="531813"/>
          </a:xfrm>
          <a:prstGeom prst="wedgeRectCallout">
            <a:avLst>
              <a:gd name="adj1" fmla="val 66495"/>
              <a:gd name="adj2" fmla="val 101644"/>
            </a:avLst>
          </a:prstGeom>
          <a:noFill/>
          <a:ln w="12700">
            <a:solidFill>
              <a:srgbClr val="FF0000"/>
            </a:solidFill>
            <a:miter lim="800000"/>
            <a:headEnd/>
            <a:tailEnd/>
          </a:ln>
          <a:effectLst/>
          <a:extLst>
            <a:ext uri="{909E8E84-426E-40DD-AFC4-6F175D3DCCD1}">
              <a14:hiddenFill xmlns:a14="http://schemas.microsoft.com/office/drawing/2010/main">
                <a:solidFill>
                  <a:srgbClr val="FFCC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ea typeface="黑体" pitchFamily="2" charset="-122"/>
              </a:rPr>
              <a:t>实长</a:t>
            </a:r>
            <a:endParaRPr lang="zh-CN" altLang="en-US" sz="2000" b="1">
              <a:solidFill>
                <a:srgbClr val="FF0000"/>
              </a:solidFill>
              <a:ea typeface="黑体" pitchFamily="2" charset="-122"/>
            </a:endParaRPr>
          </a:p>
        </p:txBody>
      </p:sp>
      <p:sp>
        <p:nvSpPr>
          <p:cNvPr id="279606" name="AutoShape 54"/>
          <p:cNvSpPr>
            <a:spLocks noChangeArrowheads="1"/>
          </p:cNvSpPr>
          <p:nvPr/>
        </p:nvSpPr>
        <p:spPr bwMode="auto">
          <a:xfrm>
            <a:off x="8027988" y="881063"/>
            <a:ext cx="914400" cy="531812"/>
          </a:xfrm>
          <a:prstGeom prst="wedgeRectCallout">
            <a:avLst>
              <a:gd name="adj1" fmla="val -61111"/>
              <a:gd name="adj2" fmla="val 136569"/>
            </a:avLst>
          </a:prstGeom>
          <a:noFill/>
          <a:ln w="12700">
            <a:solidFill>
              <a:srgbClr val="FF0000"/>
            </a:solidFill>
            <a:miter lim="800000"/>
            <a:headEnd/>
            <a:tailEnd/>
          </a:ln>
          <a:effectLst/>
          <a:extLst>
            <a:ext uri="{909E8E84-426E-40DD-AFC4-6F175D3DCCD1}">
              <a14:hiddenFill xmlns:a14="http://schemas.microsoft.com/office/drawing/2010/main">
                <a:solidFill>
                  <a:srgbClr val="FFCC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ea typeface="黑体" pitchFamily="2" charset="-122"/>
              </a:rPr>
              <a:t>实长</a:t>
            </a:r>
            <a:endParaRPr lang="zh-CN" altLang="en-US" sz="2000" b="1">
              <a:solidFill>
                <a:srgbClr val="FF0000"/>
              </a:solidFill>
              <a:ea typeface="黑体" pitchFamily="2" charset="-122"/>
            </a:endParaRPr>
          </a:p>
        </p:txBody>
      </p:sp>
      <p:grpSp>
        <p:nvGrpSpPr>
          <p:cNvPr id="279642" name="Group 90"/>
          <p:cNvGrpSpPr>
            <a:grpSpLocks/>
          </p:cNvGrpSpPr>
          <p:nvPr/>
        </p:nvGrpSpPr>
        <p:grpSpPr bwMode="auto">
          <a:xfrm>
            <a:off x="3203575" y="954088"/>
            <a:ext cx="2451100" cy="2403475"/>
            <a:chOff x="159" y="1272"/>
            <a:chExt cx="1544" cy="1514"/>
          </a:xfrm>
        </p:grpSpPr>
        <p:sp>
          <p:nvSpPr>
            <p:cNvPr id="25736" name="Line 91"/>
            <p:cNvSpPr>
              <a:spLocks noChangeShapeType="1"/>
            </p:cNvSpPr>
            <p:nvPr/>
          </p:nvSpPr>
          <p:spPr bwMode="auto">
            <a:xfrm>
              <a:off x="159" y="2156"/>
              <a:ext cx="15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37" name="Line 92"/>
            <p:cNvSpPr>
              <a:spLocks noChangeShapeType="1"/>
            </p:cNvSpPr>
            <p:nvPr/>
          </p:nvSpPr>
          <p:spPr bwMode="auto">
            <a:xfrm>
              <a:off x="1158" y="1276"/>
              <a:ext cx="0" cy="15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38" name="Line 93"/>
            <p:cNvSpPr>
              <a:spLocks noChangeShapeType="1"/>
            </p:cNvSpPr>
            <p:nvPr/>
          </p:nvSpPr>
          <p:spPr bwMode="auto">
            <a:xfrm>
              <a:off x="1158" y="2156"/>
              <a:ext cx="523" cy="5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39" name="Line 94"/>
            <p:cNvSpPr>
              <a:spLocks noChangeShapeType="1"/>
            </p:cNvSpPr>
            <p:nvPr/>
          </p:nvSpPr>
          <p:spPr bwMode="auto">
            <a:xfrm flipV="1">
              <a:off x="260" y="1884"/>
              <a:ext cx="0" cy="6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40" name="Line 95"/>
            <p:cNvSpPr>
              <a:spLocks noChangeShapeType="1"/>
            </p:cNvSpPr>
            <p:nvPr/>
          </p:nvSpPr>
          <p:spPr bwMode="auto">
            <a:xfrm>
              <a:off x="260" y="1884"/>
              <a:ext cx="8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41" name="Line 96"/>
            <p:cNvSpPr>
              <a:spLocks noChangeShapeType="1"/>
            </p:cNvSpPr>
            <p:nvPr/>
          </p:nvSpPr>
          <p:spPr bwMode="auto">
            <a:xfrm>
              <a:off x="260" y="2156"/>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42" name="Freeform 97"/>
            <p:cNvSpPr>
              <a:spLocks/>
            </p:cNvSpPr>
            <p:nvPr/>
          </p:nvSpPr>
          <p:spPr bwMode="auto">
            <a:xfrm>
              <a:off x="260" y="2667"/>
              <a:ext cx="4" cy="18"/>
            </a:xfrm>
            <a:custGeom>
              <a:avLst/>
              <a:gdLst>
                <a:gd name="T0" fmla="*/ 0 w 16"/>
                <a:gd name="T1" fmla="*/ 0 h 55"/>
                <a:gd name="T2" fmla="*/ 0 w 16"/>
                <a:gd name="T3" fmla="*/ 0 h 55"/>
                <a:gd name="T4" fmla="*/ 0 w 16"/>
                <a:gd name="T5" fmla="*/ 0 h 55"/>
                <a:gd name="T6" fmla="*/ 0 w 16"/>
                <a:gd name="T7" fmla="*/ 0 h 55"/>
                <a:gd name="T8" fmla="*/ 0 w 16"/>
                <a:gd name="T9" fmla="*/ 0 h 55"/>
                <a:gd name="T10" fmla="*/ 0 w 16"/>
                <a:gd name="T11" fmla="*/ 0 h 55"/>
                <a:gd name="T12" fmla="*/ 0 w 16"/>
                <a:gd name="T13" fmla="*/ 0 h 55"/>
                <a:gd name="T14" fmla="*/ 0 w 16"/>
                <a:gd name="T15" fmla="*/ 0 h 55"/>
                <a:gd name="T16" fmla="*/ 0 w 16"/>
                <a:gd name="T17" fmla="*/ 1 h 55"/>
                <a:gd name="T18" fmla="*/ 0 w 16"/>
                <a:gd name="T19" fmla="*/ 1 h 55"/>
                <a:gd name="T20" fmla="*/ 0 w 16"/>
                <a:gd name="T21" fmla="*/ 1 h 55"/>
                <a:gd name="T22" fmla="*/ 0 w 16"/>
                <a:gd name="T23" fmla="*/ 1 h 55"/>
                <a:gd name="T24" fmla="*/ 0 w 16"/>
                <a:gd name="T25" fmla="*/ 1 h 55"/>
                <a:gd name="T26" fmla="*/ 0 w 16"/>
                <a:gd name="T27" fmla="*/ 1 h 55"/>
                <a:gd name="T28" fmla="*/ 0 w 16"/>
                <a:gd name="T29" fmla="*/ 1 h 55"/>
                <a:gd name="T30" fmla="*/ 0 w 16"/>
                <a:gd name="T31" fmla="*/ 1 h 55"/>
                <a:gd name="T32" fmla="*/ 0 w 16"/>
                <a:gd name="T33" fmla="*/ 1 h 55"/>
                <a:gd name="T34" fmla="*/ 0 w 16"/>
                <a:gd name="T35" fmla="*/ 1 h 55"/>
                <a:gd name="T36" fmla="*/ 0 w 16"/>
                <a:gd name="T37" fmla="*/ 1 h 55"/>
                <a:gd name="T38" fmla="*/ 0 w 16"/>
                <a:gd name="T39" fmla="*/ 1 h 55"/>
                <a:gd name="T40" fmla="*/ 0 w 16"/>
                <a:gd name="T41" fmla="*/ 1 h 55"/>
                <a:gd name="T42" fmla="*/ 0 w 16"/>
                <a:gd name="T43" fmla="*/ 1 h 55"/>
                <a:gd name="T44" fmla="*/ 0 w 16"/>
                <a:gd name="T45" fmla="*/ 1 h 55"/>
                <a:gd name="T46" fmla="*/ 0 w 16"/>
                <a:gd name="T47" fmla="*/ 2 h 55"/>
                <a:gd name="T48" fmla="*/ 0 w 16"/>
                <a:gd name="T49" fmla="*/ 2 h 55"/>
                <a:gd name="T50" fmla="*/ 0 w 16"/>
                <a:gd name="T51" fmla="*/ 2 h 55"/>
                <a:gd name="T52" fmla="*/ 0 w 16"/>
                <a:gd name="T53" fmla="*/ 2 h 55"/>
                <a:gd name="T54" fmla="*/ 0 w 16"/>
                <a:gd name="T55" fmla="*/ 2 h 55"/>
                <a:gd name="T56" fmla="*/ 0 w 16"/>
                <a:gd name="T57" fmla="*/ 2 h 5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6" h="55">
                  <a:moveTo>
                    <a:pt x="2" y="0"/>
                  </a:moveTo>
                  <a:lnTo>
                    <a:pt x="2" y="2"/>
                  </a:lnTo>
                  <a:lnTo>
                    <a:pt x="1" y="3"/>
                  </a:lnTo>
                  <a:lnTo>
                    <a:pt x="1" y="5"/>
                  </a:lnTo>
                  <a:lnTo>
                    <a:pt x="1" y="8"/>
                  </a:lnTo>
                  <a:lnTo>
                    <a:pt x="0" y="10"/>
                  </a:lnTo>
                  <a:lnTo>
                    <a:pt x="0" y="11"/>
                  </a:lnTo>
                  <a:lnTo>
                    <a:pt x="0" y="13"/>
                  </a:lnTo>
                  <a:lnTo>
                    <a:pt x="0" y="15"/>
                  </a:lnTo>
                  <a:lnTo>
                    <a:pt x="0" y="17"/>
                  </a:lnTo>
                  <a:lnTo>
                    <a:pt x="0" y="18"/>
                  </a:lnTo>
                  <a:lnTo>
                    <a:pt x="0" y="20"/>
                  </a:lnTo>
                  <a:lnTo>
                    <a:pt x="0" y="22"/>
                  </a:lnTo>
                  <a:lnTo>
                    <a:pt x="0" y="25"/>
                  </a:lnTo>
                  <a:lnTo>
                    <a:pt x="1" y="27"/>
                  </a:lnTo>
                  <a:lnTo>
                    <a:pt x="1" y="28"/>
                  </a:lnTo>
                  <a:lnTo>
                    <a:pt x="1" y="30"/>
                  </a:lnTo>
                  <a:lnTo>
                    <a:pt x="2" y="32"/>
                  </a:lnTo>
                  <a:lnTo>
                    <a:pt x="3" y="33"/>
                  </a:lnTo>
                  <a:lnTo>
                    <a:pt x="3" y="35"/>
                  </a:lnTo>
                  <a:lnTo>
                    <a:pt x="4" y="36"/>
                  </a:lnTo>
                  <a:lnTo>
                    <a:pt x="5" y="38"/>
                  </a:lnTo>
                  <a:lnTo>
                    <a:pt x="6" y="41"/>
                  </a:lnTo>
                  <a:lnTo>
                    <a:pt x="8" y="44"/>
                  </a:lnTo>
                  <a:lnTo>
                    <a:pt x="12" y="50"/>
                  </a:lnTo>
                  <a:lnTo>
                    <a:pt x="13" y="51"/>
                  </a:lnTo>
                  <a:lnTo>
                    <a:pt x="14" y="52"/>
                  </a:lnTo>
                  <a:lnTo>
                    <a:pt x="15" y="54"/>
                  </a:lnTo>
                  <a:lnTo>
                    <a:pt x="16"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43" name="Freeform 98"/>
            <p:cNvSpPr>
              <a:spLocks/>
            </p:cNvSpPr>
            <p:nvPr/>
          </p:nvSpPr>
          <p:spPr bwMode="auto">
            <a:xfrm>
              <a:off x="222" y="2598"/>
              <a:ext cx="54" cy="87"/>
            </a:xfrm>
            <a:custGeom>
              <a:avLst/>
              <a:gdLst>
                <a:gd name="T0" fmla="*/ 5 w 171"/>
                <a:gd name="T1" fmla="*/ 1 h 269"/>
                <a:gd name="T2" fmla="*/ 5 w 171"/>
                <a:gd name="T3" fmla="*/ 1 h 269"/>
                <a:gd name="T4" fmla="*/ 5 w 171"/>
                <a:gd name="T5" fmla="*/ 1 h 269"/>
                <a:gd name="T6" fmla="*/ 5 w 171"/>
                <a:gd name="T7" fmla="*/ 0 h 269"/>
                <a:gd name="T8" fmla="*/ 5 w 171"/>
                <a:gd name="T9" fmla="*/ 0 h 269"/>
                <a:gd name="T10" fmla="*/ 5 w 171"/>
                <a:gd name="T11" fmla="*/ 0 h 269"/>
                <a:gd name="T12" fmla="*/ 5 w 171"/>
                <a:gd name="T13" fmla="*/ 0 h 269"/>
                <a:gd name="T14" fmla="*/ 5 w 171"/>
                <a:gd name="T15" fmla="*/ 0 h 269"/>
                <a:gd name="T16" fmla="*/ 4 w 171"/>
                <a:gd name="T17" fmla="*/ 0 h 269"/>
                <a:gd name="T18" fmla="*/ 4 w 171"/>
                <a:gd name="T19" fmla="*/ 0 h 269"/>
                <a:gd name="T20" fmla="*/ 3 w 171"/>
                <a:gd name="T21" fmla="*/ 0 h 269"/>
                <a:gd name="T22" fmla="*/ 3 w 171"/>
                <a:gd name="T23" fmla="*/ 0 h 269"/>
                <a:gd name="T24" fmla="*/ 3 w 171"/>
                <a:gd name="T25" fmla="*/ 0 h 269"/>
                <a:gd name="T26" fmla="*/ 3 w 171"/>
                <a:gd name="T27" fmla="*/ 1 h 269"/>
                <a:gd name="T28" fmla="*/ 2 w 171"/>
                <a:gd name="T29" fmla="*/ 1 h 269"/>
                <a:gd name="T30" fmla="*/ 2 w 171"/>
                <a:gd name="T31" fmla="*/ 1 h 269"/>
                <a:gd name="T32" fmla="*/ 2 w 171"/>
                <a:gd name="T33" fmla="*/ 1 h 269"/>
                <a:gd name="T34" fmla="*/ 1 w 171"/>
                <a:gd name="T35" fmla="*/ 2 h 269"/>
                <a:gd name="T36" fmla="*/ 1 w 171"/>
                <a:gd name="T37" fmla="*/ 2 h 269"/>
                <a:gd name="T38" fmla="*/ 1 w 171"/>
                <a:gd name="T39" fmla="*/ 3 h 269"/>
                <a:gd name="T40" fmla="*/ 1 w 171"/>
                <a:gd name="T41" fmla="*/ 5 h 269"/>
                <a:gd name="T42" fmla="*/ 0 w 171"/>
                <a:gd name="T43" fmla="*/ 6 h 269"/>
                <a:gd name="T44" fmla="*/ 0 w 171"/>
                <a:gd name="T45" fmla="*/ 7 h 269"/>
                <a:gd name="T46" fmla="*/ 0 w 171"/>
                <a:gd name="T47" fmla="*/ 7 h 269"/>
                <a:gd name="T48" fmla="*/ 0 w 171"/>
                <a:gd name="T49" fmla="*/ 7 h 269"/>
                <a:gd name="T50" fmla="*/ 0 w 171"/>
                <a:gd name="T51" fmla="*/ 8 h 269"/>
                <a:gd name="T52" fmla="*/ 0 w 171"/>
                <a:gd name="T53" fmla="*/ 8 h 269"/>
                <a:gd name="T54" fmla="*/ 0 w 171"/>
                <a:gd name="T55" fmla="*/ 8 h 269"/>
                <a:gd name="T56" fmla="*/ 0 w 171"/>
                <a:gd name="T57" fmla="*/ 9 h 269"/>
                <a:gd name="T58" fmla="*/ 1 w 171"/>
                <a:gd name="T59" fmla="*/ 9 h 269"/>
                <a:gd name="T60" fmla="*/ 1 w 171"/>
                <a:gd name="T61" fmla="*/ 9 h 269"/>
                <a:gd name="T62" fmla="*/ 1 w 171"/>
                <a:gd name="T63" fmla="*/ 9 h 269"/>
                <a:gd name="T64" fmla="*/ 1 w 171"/>
                <a:gd name="T65" fmla="*/ 9 h 269"/>
                <a:gd name="T66" fmla="*/ 1 w 171"/>
                <a:gd name="T67" fmla="*/ 9 h 269"/>
                <a:gd name="T68" fmla="*/ 2 w 171"/>
                <a:gd name="T69" fmla="*/ 9 h 269"/>
                <a:gd name="T70" fmla="*/ 3 w 171"/>
                <a:gd name="T71" fmla="*/ 9 h 269"/>
                <a:gd name="T72" fmla="*/ 3 w 171"/>
                <a:gd name="T73" fmla="*/ 9 h 269"/>
                <a:gd name="T74" fmla="*/ 3 w 171"/>
                <a:gd name="T75" fmla="*/ 9 h 269"/>
                <a:gd name="T76" fmla="*/ 3 w 171"/>
                <a:gd name="T77" fmla="*/ 9 h 269"/>
                <a:gd name="T78" fmla="*/ 3 w 171"/>
                <a:gd name="T79" fmla="*/ 9 h 269"/>
                <a:gd name="T80" fmla="*/ 3 w 171"/>
                <a:gd name="T81" fmla="*/ 8 h 269"/>
                <a:gd name="T82" fmla="*/ 3 w 171"/>
                <a:gd name="T83" fmla="*/ 8 h 269"/>
                <a:gd name="T84" fmla="*/ 4 w 171"/>
                <a:gd name="T85" fmla="*/ 8 h 269"/>
                <a:gd name="T86" fmla="*/ 4 w 171"/>
                <a:gd name="T87" fmla="*/ 7 h 269"/>
                <a:gd name="T88" fmla="*/ 4 w 171"/>
                <a:gd name="T89" fmla="*/ 7 h 269"/>
                <a:gd name="T90" fmla="*/ 4 w 171"/>
                <a:gd name="T91" fmla="*/ 5 h 269"/>
                <a:gd name="T92" fmla="*/ 5 w 171"/>
                <a:gd name="T93" fmla="*/ 4 h 269"/>
                <a:gd name="T94" fmla="*/ 5 w 171"/>
                <a:gd name="T95" fmla="*/ 3 h 269"/>
                <a:gd name="T96" fmla="*/ 5 w 171"/>
                <a:gd name="T97" fmla="*/ 2 h 269"/>
                <a:gd name="T98" fmla="*/ 5 w 171"/>
                <a:gd name="T99" fmla="*/ 1 h 26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71" h="269">
                  <a:moveTo>
                    <a:pt x="170" y="36"/>
                  </a:moveTo>
                  <a:lnTo>
                    <a:pt x="171" y="34"/>
                  </a:lnTo>
                  <a:lnTo>
                    <a:pt x="171" y="33"/>
                  </a:lnTo>
                  <a:lnTo>
                    <a:pt x="171" y="32"/>
                  </a:lnTo>
                  <a:lnTo>
                    <a:pt x="171" y="31"/>
                  </a:lnTo>
                  <a:lnTo>
                    <a:pt x="171" y="29"/>
                  </a:lnTo>
                  <a:lnTo>
                    <a:pt x="171" y="28"/>
                  </a:lnTo>
                  <a:lnTo>
                    <a:pt x="171" y="27"/>
                  </a:lnTo>
                  <a:lnTo>
                    <a:pt x="171" y="26"/>
                  </a:lnTo>
                  <a:lnTo>
                    <a:pt x="171" y="24"/>
                  </a:lnTo>
                  <a:lnTo>
                    <a:pt x="171" y="23"/>
                  </a:lnTo>
                  <a:lnTo>
                    <a:pt x="170" y="22"/>
                  </a:lnTo>
                  <a:lnTo>
                    <a:pt x="170" y="19"/>
                  </a:lnTo>
                  <a:lnTo>
                    <a:pt x="169" y="17"/>
                  </a:lnTo>
                  <a:lnTo>
                    <a:pt x="168" y="14"/>
                  </a:lnTo>
                  <a:lnTo>
                    <a:pt x="168" y="13"/>
                  </a:lnTo>
                  <a:lnTo>
                    <a:pt x="167" y="11"/>
                  </a:lnTo>
                  <a:lnTo>
                    <a:pt x="167" y="10"/>
                  </a:lnTo>
                  <a:lnTo>
                    <a:pt x="165" y="9"/>
                  </a:lnTo>
                  <a:lnTo>
                    <a:pt x="165" y="8"/>
                  </a:lnTo>
                  <a:lnTo>
                    <a:pt x="164" y="6"/>
                  </a:lnTo>
                  <a:lnTo>
                    <a:pt x="163" y="5"/>
                  </a:lnTo>
                  <a:lnTo>
                    <a:pt x="162" y="5"/>
                  </a:lnTo>
                  <a:lnTo>
                    <a:pt x="161" y="3"/>
                  </a:lnTo>
                  <a:lnTo>
                    <a:pt x="161" y="2"/>
                  </a:lnTo>
                  <a:lnTo>
                    <a:pt x="160" y="2"/>
                  </a:lnTo>
                  <a:lnTo>
                    <a:pt x="159" y="2"/>
                  </a:lnTo>
                  <a:lnTo>
                    <a:pt x="158" y="1"/>
                  </a:lnTo>
                  <a:lnTo>
                    <a:pt x="157" y="1"/>
                  </a:lnTo>
                  <a:lnTo>
                    <a:pt x="156" y="1"/>
                  </a:lnTo>
                  <a:lnTo>
                    <a:pt x="154" y="1"/>
                  </a:lnTo>
                  <a:lnTo>
                    <a:pt x="153" y="0"/>
                  </a:lnTo>
                  <a:lnTo>
                    <a:pt x="150" y="0"/>
                  </a:lnTo>
                  <a:lnTo>
                    <a:pt x="146" y="1"/>
                  </a:lnTo>
                  <a:lnTo>
                    <a:pt x="144" y="1"/>
                  </a:lnTo>
                  <a:lnTo>
                    <a:pt x="141" y="1"/>
                  </a:lnTo>
                  <a:lnTo>
                    <a:pt x="136" y="1"/>
                  </a:lnTo>
                  <a:lnTo>
                    <a:pt x="129" y="1"/>
                  </a:lnTo>
                  <a:lnTo>
                    <a:pt x="124" y="1"/>
                  </a:lnTo>
                  <a:lnTo>
                    <a:pt x="119" y="1"/>
                  </a:lnTo>
                  <a:lnTo>
                    <a:pt x="116" y="1"/>
                  </a:lnTo>
                  <a:lnTo>
                    <a:pt x="113" y="1"/>
                  </a:lnTo>
                  <a:lnTo>
                    <a:pt x="110" y="1"/>
                  </a:lnTo>
                  <a:lnTo>
                    <a:pt x="108" y="1"/>
                  </a:lnTo>
                  <a:lnTo>
                    <a:pt x="105" y="2"/>
                  </a:lnTo>
                  <a:lnTo>
                    <a:pt x="103" y="2"/>
                  </a:lnTo>
                  <a:lnTo>
                    <a:pt x="99" y="3"/>
                  </a:lnTo>
                  <a:lnTo>
                    <a:pt x="97" y="3"/>
                  </a:lnTo>
                  <a:lnTo>
                    <a:pt x="94" y="5"/>
                  </a:lnTo>
                  <a:lnTo>
                    <a:pt x="92" y="6"/>
                  </a:lnTo>
                  <a:lnTo>
                    <a:pt x="89" y="7"/>
                  </a:lnTo>
                  <a:lnTo>
                    <a:pt x="87" y="8"/>
                  </a:lnTo>
                  <a:lnTo>
                    <a:pt x="85" y="9"/>
                  </a:lnTo>
                  <a:lnTo>
                    <a:pt x="81" y="11"/>
                  </a:lnTo>
                  <a:lnTo>
                    <a:pt x="79" y="12"/>
                  </a:lnTo>
                  <a:lnTo>
                    <a:pt x="77" y="14"/>
                  </a:lnTo>
                  <a:lnTo>
                    <a:pt x="75" y="15"/>
                  </a:lnTo>
                  <a:lnTo>
                    <a:pt x="73" y="17"/>
                  </a:lnTo>
                  <a:lnTo>
                    <a:pt x="71" y="19"/>
                  </a:lnTo>
                  <a:lnTo>
                    <a:pt x="69" y="20"/>
                  </a:lnTo>
                  <a:lnTo>
                    <a:pt x="64" y="25"/>
                  </a:lnTo>
                  <a:lnTo>
                    <a:pt x="62" y="27"/>
                  </a:lnTo>
                  <a:lnTo>
                    <a:pt x="61" y="29"/>
                  </a:lnTo>
                  <a:lnTo>
                    <a:pt x="59" y="31"/>
                  </a:lnTo>
                  <a:lnTo>
                    <a:pt x="57" y="33"/>
                  </a:lnTo>
                  <a:lnTo>
                    <a:pt x="57" y="34"/>
                  </a:lnTo>
                  <a:lnTo>
                    <a:pt x="56" y="35"/>
                  </a:lnTo>
                  <a:lnTo>
                    <a:pt x="54" y="38"/>
                  </a:lnTo>
                  <a:lnTo>
                    <a:pt x="52" y="42"/>
                  </a:lnTo>
                  <a:lnTo>
                    <a:pt x="48" y="47"/>
                  </a:lnTo>
                  <a:lnTo>
                    <a:pt x="45" y="51"/>
                  </a:lnTo>
                  <a:lnTo>
                    <a:pt x="44" y="55"/>
                  </a:lnTo>
                  <a:lnTo>
                    <a:pt x="43" y="57"/>
                  </a:lnTo>
                  <a:lnTo>
                    <a:pt x="42" y="59"/>
                  </a:lnTo>
                  <a:lnTo>
                    <a:pt x="40" y="62"/>
                  </a:lnTo>
                  <a:lnTo>
                    <a:pt x="39" y="64"/>
                  </a:lnTo>
                  <a:lnTo>
                    <a:pt x="39" y="67"/>
                  </a:lnTo>
                  <a:lnTo>
                    <a:pt x="38" y="69"/>
                  </a:lnTo>
                  <a:lnTo>
                    <a:pt x="37" y="73"/>
                  </a:lnTo>
                  <a:lnTo>
                    <a:pt x="36" y="78"/>
                  </a:lnTo>
                  <a:lnTo>
                    <a:pt x="32" y="89"/>
                  </a:lnTo>
                  <a:lnTo>
                    <a:pt x="29" y="99"/>
                  </a:lnTo>
                  <a:lnTo>
                    <a:pt x="24" y="121"/>
                  </a:lnTo>
                  <a:lnTo>
                    <a:pt x="17" y="142"/>
                  </a:lnTo>
                  <a:lnTo>
                    <a:pt x="14" y="153"/>
                  </a:lnTo>
                  <a:lnTo>
                    <a:pt x="11" y="163"/>
                  </a:lnTo>
                  <a:lnTo>
                    <a:pt x="9" y="174"/>
                  </a:lnTo>
                  <a:lnTo>
                    <a:pt x="7" y="179"/>
                  </a:lnTo>
                  <a:lnTo>
                    <a:pt x="6" y="184"/>
                  </a:lnTo>
                  <a:lnTo>
                    <a:pt x="5" y="190"/>
                  </a:lnTo>
                  <a:lnTo>
                    <a:pt x="4" y="195"/>
                  </a:lnTo>
                  <a:lnTo>
                    <a:pt x="3" y="198"/>
                  </a:lnTo>
                  <a:lnTo>
                    <a:pt x="3" y="201"/>
                  </a:lnTo>
                  <a:lnTo>
                    <a:pt x="1" y="204"/>
                  </a:lnTo>
                  <a:lnTo>
                    <a:pt x="1" y="207"/>
                  </a:lnTo>
                  <a:lnTo>
                    <a:pt x="1" y="209"/>
                  </a:lnTo>
                  <a:lnTo>
                    <a:pt x="0" y="212"/>
                  </a:lnTo>
                  <a:lnTo>
                    <a:pt x="0" y="215"/>
                  </a:lnTo>
                  <a:lnTo>
                    <a:pt x="0" y="217"/>
                  </a:lnTo>
                  <a:lnTo>
                    <a:pt x="0" y="221"/>
                  </a:lnTo>
                  <a:lnTo>
                    <a:pt x="1" y="223"/>
                  </a:lnTo>
                  <a:lnTo>
                    <a:pt x="1" y="226"/>
                  </a:lnTo>
                  <a:lnTo>
                    <a:pt x="1" y="229"/>
                  </a:lnTo>
                  <a:lnTo>
                    <a:pt x="3" y="231"/>
                  </a:lnTo>
                  <a:lnTo>
                    <a:pt x="3" y="234"/>
                  </a:lnTo>
                  <a:lnTo>
                    <a:pt x="4" y="237"/>
                  </a:lnTo>
                  <a:lnTo>
                    <a:pt x="5" y="240"/>
                  </a:lnTo>
                  <a:lnTo>
                    <a:pt x="6" y="242"/>
                  </a:lnTo>
                  <a:lnTo>
                    <a:pt x="7" y="245"/>
                  </a:lnTo>
                  <a:lnTo>
                    <a:pt x="8" y="247"/>
                  </a:lnTo>
                  <a:lnTo>
                    <a:pt x="9" y="249"/>
                  </a:lnTo>
                  <a:lnTo>
                    <a:pt x="10" y="250"/>
                  </a:lnTo>
                  <a:lnTo>
                    <a:pt x="10" y="253"/>
                  </a:lnTo>
                  <a:lnTo>
                    <a:pt x="11" y="254"/>
                  </a:lnTo>
                  <a:lnTo>
                    <a:pt x="12" y="255"/>
                  </a:lnTo>
                  <a:lnTo>
                    <a:pt x="13" y="256"/>
                  </a:lnTo>
                  <a:lnTo>
                    <a:pt x="13" y="257"/>
                  </a:lnTo>
                  <a:lnTo>
                    <a:pt x="14" y="258"/>
                  </a:lnTo>
                  <a:lnTo>
                    <a:pt x="15" y="259"/>
                  </a:lnTo>
                  <a:lnTo>
                    <a:pt x="16" y="260"/>
                  </a:lnTo>
                  <a:lnTo>
                    <a:pt x="17" y="260"/>
                  </a:lnTo>
                  <a:lnTo>
                    <a:pt x="19" y="261"/>
                  </a:lnTo>
                  <a:lnTo>
                    <a:pt x="20" y="262"/>
                  </a:lnTo>
                  <a:lnTo>
                    <a:pt x="21" y="263"/>
                  </a:lnTo>
                  <a:lnTo>
                    <a:pt x="22" y="263"/>
                  </a:lnTo>
                  <a:lnTo>
                    <a:pt x="24" y="264"/>
                  </a:lnTo>
                  <a:lnTo>
                    <a:pt x="25" y="264"/>
                  </a:lnTo>
                  <a:lnTo>
                    <a:pt x="26" y="265"/>
                  </a:lnTo>
                  <a:lnTo>
                    <a:pt x="27" y="265"/>
                  </a:lnTo>
                  <a:lnTo>
                    <a:pt x="29" y="266"/>
                  </a:lnTo>
                  <a:lnTo>
                    <a:pt x="30" y="266"/>
                  </a:lnTo>
                  <a:lnTo>
                    <a:pt x="31" y="266"/>
                  </a:lnTo>
                  <a:lnTo>
                    <a:pt x="32" y="267"/>
                  </a:lnTo>
                  <a:lnTo>
                    <a:pt x="36" y="267"/>
                  </a:lnTo>
                  <a:lnTo>
                    <a:pt x="39" y="267"/>
                  </a:lnTo>
                  <a:lnTo>
                    <a:pt x="41" y="267"/>
                  </a:lnTo>
                  <a:lnTo>
                    <a:pt x="44" y="267"/>
                  </a:lnTo>
                  <a:lnTo>
                    <a:pt x="46" y="267"/>
                  </a:lnTo>
                  <a:lnTo>
                    <a:pt x="58" y="267"/>
                  </a:lnTo>
                  <a:lnTo>
                    <a:pt x="60" y="267"/>
                  </a:lnTo>
                  <a:lnTo>
                    <a:pt x="63" y="267"/>
                  </a:lnTo>
                  <a:lnTo>
                    <a:pt x="69" y="267"/>
                  </a:lnTo>
                  <a:lnTo>
                    <a:pt x="72" y="269"/>
                  </a:lnTo>
                  <a:lnTo>
                    <a:pt x="75" y="269"/>
                  </a:lnTo>
                  <a:lnTo>
                    <a:pt x="76" y="269"/>
                  </a:lnTo>
                  <a:lnTo>
                    <a:pt x="77" y="267"/>
                  </a:lnTo>
                  <a:lnTo>
                    <a:pt x="78" y="267"/>
                  </a:lnTo>
                  <a:lnTo>
                    <a:pt x="80" y="267"/>
                  </a:lnTo>
                  <a:lnTo>
                    <a:pt x="81" y="267"/>
                  </a:lnTo>
                  <a:lnTo>
                    <a:pt x="82" y="266"/>
                  </a:lnTo>
                  <a:lnTo>
                    <a:pt x="83" y="266"/>
                  </a:lnTo>
                  <a:lnTo>
                    <a:pt x="86" y="265"/>
                  </a:lnTo>
                  <a:lnTo>
                    <a:pt x="87" y="265"/>
                  </a:lnTo>
                  <a:lnTo>
                    <a:pt x="88" y="264"/>
                  </a:lnTo>
                  <a:lnTo>
                    <a:pt x="89" y="264"/>
                  </a:lnTo>
                  <a:lnTo>
                    <a:pt x="90" y="263"/>
                  </a:lnTo>
                  <a:lnTo>
                    <a:pt x="93" y="262"/>
                  </a:lnTo>
                  <a:lnTo>
                    <a:pt x="95" y="260"/>
                  </a:lnTo>
                  <a:lnTo>
                    <a:pt x="97" y="258"/>
                  </a:lnTo>
                  <a:lnTo>
                    <a:pt x="99" y="257"/>
                  </a:lnTo>
                  <a:lnTo>
                    <a:pt x="102" y="255"/>
                  </a:lnTo>
                  <a:lnTo>
                    <a:pt x="103" y="253"/>
                  </a:lnTo>
                  <a:lnTo>
                    <a:pt x="105" y="250"/>
                  </a:lnTo>
                  <a:lnTo>
                    <a:pt x="107" y="248"/>
                  </a:lnTo>
                  <a:lnTo>
                    <a:pt x="108" y="246"/>
                  </a:lnTo>
                  <a:lnTo>
                    <a:pt x="110" y="244"/>
                  </a:lnTo>
                  <a:lnTo>
                    <a:pt x="111" y="242"/>
                  </a:lnTo>
                  <a:lnTo>
                    <a:pt x="113" y="239"/>
                  </a:lnTo>
                  <a:lnTo>
                    <a:pt x="114" y="237"/>
                  </a:lnTo>
                  <a:lnTo>
                    <a:pt x="115" y="234"/>
                  </a:lnTo>
                  <a:lnTo>
                    <a:pt x="116" y="231"/>
                  </a:lnTo>
                  <a:lnTo>
                    <a:pt x="118" y="229"/>
                  </a:lnTo>
                  <a:lnTo>
                    <a:pt x="119" y="227"/>
                  </a:lnTo>
                  <a:lnTo>
                    <a:pt x="120" y="224"/>
                  </a:lnTo>
                  <a:lnTo>
                    <a:pt x="121" y="222"/>
                  </a:lnTo>
                  <a:lnTo>
                    <a:pt x="122" y="219"/>
                  </a:lnTo>
                  <a:lnTo>
                    <a:pt x="123" y="216"/>
                  </a:lnTo>
                  <a:lnTo>
                    <a:pt x="124" y="213"/>
                  </a:lnTo>
                  <a:lnTo>
                    <a:pt x="125" y="208"/>
                  </a:lnTo>
                  <a:lnTo>
                    <a:pt x="127" y="203"/>
                  </a:lnTo>
                  <a:lnTo>
                    <a:pt x="128" y="197"/>
                  </a:lnTo>
                  <a:lnTo>
                    <a:pt x="130" y="187"/>
                  </a:lnTo>
                  <a:lnTo>
                    <a:pt x="134" y="176"/>
                  </a:lnTo>
                  <a:lnTo>
                    <a:pt x="136" y="165"/>
                  </a:lnTo>
                  <a:lnTo>
                    <a:pt x="138" y="154"/>
                  </a:lnTo>
                  <a:lnTo>
                    <a:pt x="141" y="143"/>
                  </a:lnTo>
                  <a:lnTo>
                    <a:pt x="144" y="132"/>
                  </a:lnTo>
                  <a:lnTo>
                    <a:pt x="146" y="122"/>
                  </a:lnTo>
                  <a:lnTo>
                    <a:pt x="150" y="111"/>
                  </a:lnTo>
                  <a:lnTo>
                    <a:pt x="153" y="100"/>
                  </a:lnTo>
                  <a:lnTo>
                    <a:pt x="156" y="90"/>
                  </a:lnTo>
                  <a:lnTo>
                    <a:pt x="159" y="79"/>
                  </a:lnTo>
                  <a:lnTo>
                    <a:pt x="162" y="68"/>
                  </a:lnTo>
                  <a:lnTo>
                    <a:pt x="163" y="63"/>
                  </a:lnTo>
                  <a:lnTo>
                    <a:pt x="164" y="58"/>
                  </a:lnTo>
                  <a:lnTo>
                    <a:pt x="167" y="52"/>
                  </a:lnTo>
                  <a:lnTo>
                    <a:pt x="168" y="47"/>
                  </a:lnTo>
                  <a:lnTo>
                    <a:pt x="169" y="42"/>
                  </a:lnTo>
                  <a:lnTo>
                    <a:pt x="169" y="39"/>
                  </a:lnTo>
                  <a:lnTo>
                    <a:pt x="170" y="3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44" name="Freeform 99"/>
            <p:cNvSpPr>
              <a:spLocks/>
            </p:cNvSpPr>
            <p:nvPr/>
          </p:nvSpPr>
          <p:spPr bwMode="auto">
            <a:xfrm>
              <a:off x="1575" y="1864"/>
              <a:ext cx="54" cy="85"/>
            </a:xfrm>
            <a:custGeom>
              <a:avLst/>
              <a:gdLst>
                <a:gd name="T0" fmla="*/ 5 w 171"/>
                <a:gd name="T1" fmla="*/ 1 h 267"/>
                <a:gd name="T2" fmla="*/ 5 w 171"/>
                <a:gd name="T3" fmla="*/ 1 h 267"/>
                <a:gd name="T4" fmla="*/ 5 w 171"/>
                <a:gd name="T5" fmla="*/ 1 h 267"/>
                <a:gd name="T6" fmla="*/ 5 w 171"/>
                <a:gd name="T7" fmla="*/ 0 h 267"/>
                <a:gd name="T8" fmla="*/ 5 w 171"/>
                <a:gd name="T9" fmla="*/ 0 h 267"/>
                <a:gd name="T10" fmla="*/ 5 w 171"/>
                <a:gd name="T11" fmla="*/ 0 h 267"/>
                <a:gd name="T12" fmla="*/ 5 w 171"/>
                <a:gd name="T13" fmla="*/ 0 h 267"/>
                <a:gd name="T14" fmla="*/ 5 w 171"/>
                <a:gd name="T15" fmla="*/ 0 h 267"/>
                <a:gd name="T16" fmla="*/ 5 w 171"/>
                <a:gd name="T17" fmla="*/ 0 h 267"/>
                <a:gd name="T18" fmla="*/ 4 w 171"/>
                <a:gd name="T19" fmla="*/ 0 h 267"/>
                <a:gd name="T20" fmla="*/ 4 w 171"/>
                <a:gd name="T21" fmla="*/ 0 h 267"/>
                <a:gd name="T22" fmla="*/ 3 w 171"/>
                <a:gd name="T23" fmla="*/ 0 h 267"/>
                <a:gd name="T24" fmla="*/ 3 w 171"/>
                <a:gd name="T25" fmla="*/ 0 h 267"/>
                <a:gd name="T26" fmla="*/ 3 w 171"/>
                <a:gd name="T27" fmla="*/ 0 h 267"/>
                <a:gd name="T28" fmla="*/ 3 w 171"/>
                <a:gd name="T29" fmla="*/ 0 h 267"/>
                <a:gd name="T30" fmla="*/ 3 w 171"/>
                <a:gd name="T31" fmla="*/ 0 h 267"/>
                <a:gd name="T32" fmla="*/ 2 w 171"/>
                <a:gd name="T33" fmla="*/ 1 h 267"/>
                <a:gd name="T34" fmla="*/ 2 w 171"/>
                <a:gd name="T35" fmla="*/ 1 h 267"/>
                <a:gd name="T36" fmla="*/ 2 w 171"/>
                <a:gd name="T37" fmla="*/ 1 h 267"/>
                <a:gd name="T38" fmla="*/ 2 w 171"/>
                <a:gd name="T39" fmla="*/ 2 h 267"/>
                <a:gd name="T40" fmla="*/ 1 w 171"/>
                <a:gd name="T41" fmla="*/ 2 h 267"/>
                <a:gd name="T42" fmla="*/ 1 w 171"/>
                <a:gd name="T43" fmla="*/ 2 h 267"/>
                <a:gd name="T44" fmla="*/ 1 w 171"/>
                <a:gd name="T45" fmla="*/ 2 h 267"/>
                <a:gd name="T46" fmla="*/ 1 w 171"/>
                <a:gd name="T47" fmla="*/ 4 h 267"/>
                <a:gd name="T48" fmla="*/ 0 w 171"/>
                <a:gd name="T49" fmla="*/ 5 h 267"/>
                <a:gd name="T50" fmla="*/ 0 w 171"/>
                <a:gd name="T51" fmla="*/ 6 h 267"/>
                <a:gd name="T52" fmla="*/ 0 w 171"/>
                <a:gd name="T53" fmla="*/ 6 h 267"/>
                <a:gd name="T54" fmla="*/ 0 w 171"/>
                <a:gd name="T55" fmla="*/ 7 h 267"/>
                <a:gd name="T56" fmla="*/ 0 w 171"/>
                <a:gd name="T57" fmla="*/ 7 h 267"/>
                <a:gd name="T58" fmla="*/ 0 w 171"/>
                <a:gd name="T59" fmla="*/ 7 h 267"/>
                <a:gd name="T60" fmla="*/ 0 w 171"/>
                <a:gd name="T61" fmla="*/ 8 h 267"/>
                <a:gd name="T62" fmla="*/ 0 w 171"/>
                <a:gd name="T63" fmla="*/ 8 h 267"/>
                <a:gd name="T64" fmla="*/ 0 w 171"/>
                <a:gd name="T65" fmla="*/ 8 h 267"/>
                <a:gd name="T66" fmla="*/ 0 w 171"/>
                <a:gd name="T67" fmla="*/ 8 h 267"/>
                <a:gd name="T68" fmla="*/ 1 w 171"/>
                <a:gd name="T69" fmla="*/ 8 h 267"/>
                <a:gd name="T70" fmla="*/ 1 w 171"/>
                <a:gd name="T71" fmla="*/ 8 h 267"/>
                <a:gd name="T72" fmla="*/ 1 w 171"/>
                <a:gd name="T73" fmla="*/ 9 h 267"/>
                <a:gd name="T74" fmla="*/ 1 w 171"/>
                <a:gd name="T75" fmla="*/ 9 h 267"/>
                <a:gd name="T76" fmla="*/ 1 w 171"/>
                <a:gd name="T77" fmla="*/ 9 h 267"/>
                <a:gd name="T78" fmla="*/ 2 w 171"/>
                <a:gd name="T79" fmla="*/ 9 h 267"/>
                <a:gd name="T80" fmla="*/ 2 w 171"/>
                <a:gd name="T81" fmla="*/ 9 h 267"/>
                <a:gd name="T82" fmla="*/ 3 w 171"/>
                <a:gd name="T83" fmla="*/ 9 h 267"/>
                <a:gd name="T84" fmla="*/ 3 w 171"/>
                <a:gd name="T85" fmla="*/ 9 h 267"/>
                <a:gd name="T86" fmla="*/ 3 w 171"/>
                <a:gd name="T87" fmla="*/ 9 h 267"/>
                <a:gd name="T88" fmla="*/ 3 w 171"/>
                <a:gd name="T89" fmla="*/ 8 h 267"/>
                <a:gd name="T90" fmla="*/ 3 w 171"/>
                <a:gd name="T91" fmla="*/ 8 h 267"/>
                <a:gd name="T92" fmla="*/ 3 w 171"/>
                <a:gd name="T93" fmla="*/ 8 h 267"/>
                <a:gd name="T94" fmla="*/ 3 w 171"/>
                <a:gd name="T95" fmla="*/ 8 h 267"/>
                <a:gd name="T96" fmla="*/ 3 w 171"/>
                <a:gd name="T97" fmla="*/ 8 h 267"/>
                <a:gd name="T98" fmla="*/ 4 w 171"/>
                <a:gd name="T99" fmla="*/ 7 h 267"/>
                <a:gd name="T100" fmla="*/ 4 w 171"/>
                <a:gd name="T101" fmla="*/ 7 h 267"/>
                <a:gd name="T102" fmla="*/ 4 w 171"/>
                <a:gd name="T103" fmla="*/ 6 h 267"/>
                <a:gd name="T104" fmla="*/ 4 w 171"/>
                <a:gd name="T105" fmla="*/ 6 h 267"/>
                <a:gd name="T106" fmla="*/ 4 w 171"/>
                <a:gd name="T107" fmla="*/ 4 h 267"/>
                <a:gd name="T108" fmla="*/ 5 w 171"/>
                <a:gd name="T109" fmla="*/ 4 h 267"/>
                <a:gd name="T110" fmla="*/ 5 w 171"/>
                <a:gd name="T111" fmla="*/ 3 h 267"/>
                <a:gd name="T112" fmla="*/ 5 w 171"/>
                <a:gd name="T113" fmla="*/ 2 h 267"/>
                <a:gd name="T114" fmla="*/ 5 w 171"/>
                <a:gd name="T115" fmla="*/ 1 h 26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267">
                  <a:moveTo>
                    <a:pt x="170" y="35"/>
                  </a:moveTo>
                  <a:lnTo>
                    <a:pt x="171" y="34"/>
                  </a:lnTo>
                  <a:lnTo>
                    <a:pt x="171" y="32"/>
                  </a:lnTo>
                  <a:lnTo>
                    <a:pt x="171" y="31"/>
                  </a:lnTo>
                  <a:lnTo>
                    <a:pt x="171" y="30"/>
                  </a:lnTo>
                  <a:lnTo>
                    <a:pt x="171" y="28"/>
                  </a:lnTo>
                  <a:lnTo>
                    <a:pt x="171" y="26"/>
                  </a:lnTo>
                  <a:lnTo>
                    <a:pt x="171" y="24"/>
                  </a:lnTo>
                  <a:lnTo>
                    <a:pt x="171" y="21"/>
                  </a:lnTo>
                  <a:lnTo>
                    <a:pt x="170" y="18"/>
                  </a:lnTo>
                  <a:lnTo>
                    <a:pt x="169" y="16"/>
                  </a:lnTo>
                  <a:lnTo>
                    <a:pt x="168" y="13"/>
                  </a:lnTo>
                  <a:lnTo>
                    <a:pt x="167" y="9"/>
                  </a:lnTo>
                  <a:lnTo>
                    <a:pt x="167" y="8"/>
                  </a:lnTo>
                  <a:lnTo>
                    <a:pt x="165" y="7"/>
                  </a:lnTo>
                  <a:lnTo>
                    <a:pt x="165" y="6"/>
                  </a:lnTo>
                  <a:lnTo>
                    <a:pt x="164" y="4"/>
                  </a:lnTo>
                  <a:lnTo>
                    <a:pt x="163" y="3"/>
                  </a:lnTo>
                  <a:lnTo>
                    <a:pt x="162" y="3"/>
                  </a:lnTo>
                  <a:lnTo>
                    <a:pt x="161" y="2"/>
                  </a:lnTo>
                  <a:lnTo>
                    <a:pt x="160" y="1"/>
                  </a:lnTo>
                  <a:lnTo>
                    <a:pt x="159" y="1"/>
                  </a:lnTo>
                  <a:lnTo>
                    <a:pt x="158" y="0"/>
                  </a:lnTo>
                  <a:lnTo>
                    <a:pt x="157" y="0"/>
                  </a:lnTo>
                  <a:lnTo>
                    <a:pt x="155" y="0"/>
                  </a:lnTo>
                  <a:lnTo>
                    <a:pt x="154" y="0"/>
                  </a:lnTo>
                  <a:lnTo>
                    <a:pt x="153" y="0"/>
                  </a:lnTo>
                  <a:lnTo>
                    <a:pt x="149" y="0"/>
                  </a:lnTo>
                  <a:lnTo>
                    <a:pt x="146" y="0"/>
                  </a:lnTo>
                  <a:lnTo>
                    <a:pt x="141" y="0"/>
                  </a:lnTo>
                  <a:lnTo>
                    <a:pt x="135" y="0"/>
                  </a:lnTo>
                  <a:lnTo>
                    <a:pt x="129" y="0"/>
                  </a:lnTo>
                  <a:lnTo>
                    <a:pt x="124" y="0"/>
                  </a:lnTo>
                  <a:lnTo>
                    <a:pt x="119" y="0"/>
                  </a:lnTo>
                  <a:lnTo>
                    <a:pt x="113" y="0"/>
                  </a:lnTo>
                  <a:lnTo>
                    <a:pt x="110" y="0"/>
                  </a:lnTo>
                  <a:lnTo>
                    <a:pt x="108" y="0"/>
                  </a:lnTo>
                  <a:lnTo>
                    <a:pt x="105" y="1"/>
                  </a:lnTo>
                  <a:lnTo>
                    <a:pt x="103" y="1"/>
                  </a:lnTo>
                  <a:lnTo>
                    <a:pt x="99" y="2"/>
                  </a:lnTo>
                  <a:lnTo>
                    <a:pt x="97" y="2"/>
                  </a:lnTo>
                  <a:lnTo>
                    <a:pt x="94" y="3"/>
                  </a:lnTo>
                  <a:lnTo>
                    <a:pt x="92" y="4"/>
                  </a:lnTo>
                  <a:lnTo>
                    <a:pt x="89" y="5"/>
                  </a:lnTo>
                  <a:lnTo>
                    <a:pt x="87" y="6"/>
                  </a:lnTo>
                  <a:lnTo>
                    <a:pt x="83" y="7"/>
                  </a:lnTo>
                  <a:lnTo>
                    <a:pt x="81" y="9"/>
                  </a:lnTo>
                  <a:lnTo>
                    <a:pt x="79" y="11"/>
                  </a:lnTo>
                  <a:lnTo>
                    <a:pt x="77" y="13"/>
                  </a:lnTo>
                  <a:lnTo>
                    <a:pt x="75" y="14"/>
                  </a:lnTo>
                  <a:lnTo>
                    <a:pt x="73" y="16"/>
                  </a:lnTo>
                  <a:lnTo>
                    <a:pt x="69" y="19"/>
                  </a:lnTo>
                  <a:lnTo>
                    <a:pt x="64" y="23"/>
                  </a:lnTo>
                  <a:lnTo>
                    <a:pt x="62" y="25"/>
                  </a:lnTo>
                  <a:lnTo>
                    <a:pt x="61" y="28"/>
                  </a:lnTo>
                  <a:lnTo>
                    <a:pt x="59" y="30"/>
                  </a:lnTo>
                  <a:lnTo>
                    <a:pt x="57" y="32"/>
                  </a:lnTo>
                  <a:lnTo>
                    <a:pt x="56" y="34"/>
                  </a:lnTo>
                  <a:lnTo>
                    <a:pt x="54" y="36"/>
                  </a:lnTo>
                  <a:lnTo>
                    <a:pt x="48" y="46"/>
                  </a:lnTo>
                  <a:lnTo>
                    <a:pt x="45" y="51"/>
                  </a:lnTo>
                  <a:lnTo>
                    <a:pt x="44" y="53"/>
                  </a:lnTo>
                  <a:lnTo>
                    <a:pt x="43" y="55"/>
                  </a:lnTo>
                  <a:lnTo>
                    <a:pt x="42" y="57"/>
                  </a:lnTo>
                  <a:lnTo>
                    <a:pt x="40" y="61"/>
                  </a:lnTo>
                  <a:lnTo>
                    <a:pt x="39" y="63"/>
                  </a:lnTo>
                  <a:lnTo>
                    <a:pt x="39" y="66"/>
                  </a:lnTo>
                  <a:lnTo>
                    <a:pt x="38" y="68"/>
                  </a:lnTo>
                  <a:lnTo>
                    <a:pt x="37" y="71"/>
                  </a:lnTo>
                  <a:lnTo>
                    <a:pt x="36" y="77"/>
                  </a:lnTo>
                  <a:lnTo>
                    <a:pt x="29" y="98"/>
                  </a:lnTo>
                  <a:lnTo>
                    <a:pt x="24" y="119"/>
                  </a:lnTo>
                  <a:lnTo>
                    <a:pt x="17" y="140"/>
                  </a:lnTo>
                  <a:lnTo>
                    <a:pt x="14" y="151"/>
                  </a:lnTo>
                  <a:lnTo>
                    <a:pt x="11" y="162"/>
                  </a:lnTo>
                  <a:lnTo>
                    <a:pt x="9" y="172"/>
                  </a:lnTo>
                  <a:lnTo>
                    <a:pt x="6" y="183"/>
                  </a:lnTo>
                  <a:lnTo>
                    <a:pt x="5" y="188"/>
                  </a:lnTo>
                  <a:lnTo>
                    <a:pt x="4" y="194"/>
                  </a:lnTo>
                  <a:lnTo>
                    <a:pt x="3" y="200"/>
                  </a:lnTo>
                  <a:lnTo>
                    <a:pt x="1" y="202"/>
                  </a:lnTo>
                  <a:lnTo>
                    <a:pt x="1" y="205"/>
                  </a:lnTo>
                  <a:lnTo>
                    <a:pt x="1" y="207"/>
                  </a:lnTo>
                  <a:lnTo>
                    <a:pt x="0" y="211"/>
                  </a:lnTo>
                  <a:lnTo>
                    <a:pt x="0" y="214"/>
                  </a:lnTo>
                  <a:lnTo>
                    <a:pt x="0" y="216"/>
                  </a:lnTo>
                  <a:lnTo>
                    <a:pt x="0" y="219"/>
                  </a:lnTo>
                  <a:lnTo>
                    <a:pt x="1" y="221"/>
                  </a:lnTo>
                  <a:lnTo>
                    <a:pt x="1" y="225"/>
                  </a:lnTo>
                  <a:lnTo>
                    <a:pt x="1" y="228"/>
                  </a:lnTo>
                  <a:lnTo>
                    <a:pt x="3" y="230"/>
                  </a:lnTo>
                  <a:lnTo>
                    <a:pt x="3" y="233"/>
                  </a:lnTo>
                  <a:lnTo>
                    <a:pt x="4" y="235"/>
                  </a:lnTo>
                  <a:lnTo>
                    <a:pt x="5" y="238"/>
                  </a:lnTo>
                  <a:lnTo>
                    <a:pt x="6" y="240"/>
                  </a:lnTo>
                  <a:lnTo>
                    <a:pt x="7" y="244"/>
                  </a:lnTo>
                  <a:lnTo>
                    <a:pt x="8" y="246"/>
                  </a:lnTo>
                  <a:lnTo>
                    <a:pt x="9" y="248"/>
                  </a:lnTo>
                  <a:lnTo>
                    <a:pt x="10" y="251"/>
                  </a:lnTo>
                  <a:lnTo>
                    <a:pt x="12" y="253"/>
                  </a:lnTo>
                  <a:lnTo>
                    <a:pt x="13" y="255"/>
                  </a:lnTo>
                  <a:lnTo>
                    <a:pt x="14" y="256"/>
                  </a:lnTo>
                  <a:lnTo>
                    <a:pt x="15" y="258"/>
                  </a:lnTo>
                  <a:lnTo>
                    <a:pt x="16" y="259"/>
                  </a:lnTo>
                  <a:lnTo>
                    <a:pt x="17" y="260"/>
                  </a:lnTo>
                  <a:lnTo>
                    <a:pt x="19" y="260"/>
                  </a:lnTo>
                  <a:lnTo>
                    <a:pt x="20" y="261"/>
                  </a:lnTo>
                  <a:lnTo>
                    <a:pt x="21" y="262"/>
                  </a:lnTo>
                  <a:lnTo>
                    <a:pt x="22" y="262"/>
                  </a:lnTo>
                  <a:lnTo>
                    <a:pt x="24" y="263"/>
                  </a:lnTo>
                  <a:lnTo>
                    <a:pt x="25" y="264"/>
                  </a:lnTo>
                  <a:lnTo>
                    <a:pt x="27" y="264"/>
                  </a:lnTo>
                  <a:lnTo>
                    <a:pt x="30" y="265"/>
                  </a:lnTo>
                  <a:lnTo>
                    <a:pt x="32" y="266"/>
                  </a:lnTo>
                  <a:lnTo>
                    <a:pt x="36" y="266"/>
                  </a:lnTo>
                  <a:lnTo>
                    <a:pt x="39" y="266"/>
                  </a:lnTo>
                  <a:lnTo>
                    <a:pt x="41" y="266"/>
                  </a:lnTo>
                  <a:lnTo>
                    <a:pt x="44" y="266"/>
                  </a:lnTo>
                  <a:lnTo>
                    <a:pt x="46" y="266"/>
                  </a:lnTo>
                  <a:lnTo>
                    <a:pt x="58" y="266"/>
                  </a:lnTo>
                  <a:lnTo>
                    <a:pt x="60" y="266"/>
                  </a:lnTo>
                  <a:lnTo>
                    <a:pt x="63" y="266"/>
                  </a:lnTo>
                  <a:lnTo>
                    <a:pt x="69" y="267"/>
                  </a:lnTo>
                  <a:lnTo>
                    <a:pt x="72" y="267"/>
                  </a:lnTo>
                  <a:lnTo>
                    <a:pt x="75" y="267"/>
                  </a:lnTo>
                  <a:lnTo>
                    <a:pt x="77" y="266"/>
                  </a:lnTo>
                  <a:lnTo>
                    <a:pt x="78" y="266"/>
                  </a:lnTo>
                  <a:lnTo>
                    <a:pt x="80" y="266"/>
                  </a:lnTo>
                  <a:lnTo>
                    <a:pt x="81" y="266"/>
                  </a:lnTo>
                  <a:lnTo>
                    <a:pt x="82" y="265"/>
                  </a:lnTo>
                  <a:lnTo>
                    <a:pt x="83" y="265"/>
                  </a:lnTo>
                  <a:lnTo>
                    <a:pt x="86" y="264"/>
                  </a:lnTo>
                  <a:lnTo>
                    <a:pt x="88" y="263"/>
                  </a:lnTo>
                  <a:lnTo>
                    <a:pt x="90" y="262"/>
                  </a:lnTo>
                  <a:lnTo>
                    <a:pt x="92" y="261"/>
                  </a:lnTo>
                  <a:lnTo>
                    <a:pt x="95" y="259"/>
                  </a:lnTo>
                  <a:lnTo>
                    <a:pt x="97" y="256"/>
                  </a:lnTo>
                  <a:lnTo>
                    <a:pt x="99" y="255"/>
                  </a:lnTo>
                  <a:lnTo>
                    <a:pt x="102" y="253"/>
                  </a:lnTo>
                  <a:lnTo>
                    <a:pt x="103" y="251"/>
                  </a:lnTo>
                  <a:lnTo>
                    <a:pt x="105" y="249"/>
                  </a:lnTo>
                  <a:lnTo>
                    <a:pt x="107" y="247"/>
                  </a:lnTo>
                  <a:lnTo>
                    <a:pt x="108" y="245"/>
                  </a:lnTo>
                  <a:lnTo>
                    <a:pt x="110" y="243"/>
                  </a:lnTo>
                  <a:lnTo>
                    <a:pt x="111" y="240"/>
                  </a:lnTo>
                  <a:lnTo>
                    <a:pt x="113" y="237"/>
                  </a:lnTo>
                  <a:lnTo>
                    <a:pt x="114" y="235"/>
                  </a:lnTo>
                  <a:lnTo>
                    <a:pt x="115" y="233"/>
                  </a:lnTo>
                  <a:lnTo>
                    <a:pt x="116" y="230"/>
                  </a:lnTo>
                  <a:lnTo>
                    <a:pt x="118" y="228"/>
                  </a:lnTo>
                  <a:lnTo>
                    <a:pt x="119" y="226"/>
                  </a:lnTo>
                  <a:lnTo>
                    <a:pt x="120" y="222"/>
                  </a:lnTo>
                  <a:lnTo>
                    <a:pt x="122" y="217"/>
                  </a:lnTo>
                  <a:lnTo>
                    <a:pt x="124" y="212"/>
                  </a:lnTo>
                  <a:lnTo>
                    <a:pt x="125" y="206"/>
                  </a:lnTo>
                  <a:lnTo>
                    <a:pt x="126" y="201"/>
                  </a:lnTo>
                  <a:lnTo>
                    <a:pt x="128" y="196"/>
                  </a:lnTo>
                  <a:lnTo>
                    <a:pt x="130" y="185"/>
                  </a:lnTo>
                  <a:lnTo>
                    <a:pt x="134" y="174"/>
                  </a:lnTo>
                  <a:lnTo>
                    <a:pt x="136" y="164"/>
                  </a:lnTo>
                  <a:lnTo>
                    <a:pt x="138" y="153"/>
                  </a:lnTo>
                  <a:lnTo>
                    <a:pt x="141" y="141"/>
                  </a:lnTo>
                  <a:lnTo>
                    <a:pt x="144" y="131"/>
                  </a:lnTo>
                  <a:lnTo>
                    <a:pt x="146" y="120"/>
                  </a:lnTo>
                  <a:lnTo>
                    <a:pt x="149" y="110"/>
                  </a:lnTo>
                  <a:lnTo>
                    <a:pt x="153" y="99"/>
                  </a:lnTo>
                  <a:lnTo>
                    <a:pt x="156" y="88"/>
                  </a:lnTo>
                  <a:lnTo>
                    <a:pt x="159" y="78"/>
                  </a:lnTo>
                  <a:lnTo>
                    <a:pt x="162" y="67"/>
                  </a:lnTo>
                  <a:lnTo>
                    <a:pt x="163" y="62"/>
                  </a:lnTo>
                  <a:lnTo>
                    <a:pt x="164" y="56"/>
                  </a:lnTo>
                  <a:lnTo>
                    <a:pt x="167" y="51"/>
                  </a:lnTo>
                  <a:lnTo>
                    <a:pt x="168" y="46"/>
                  </a:lnTo>
                  <a:lnTo>
                    <a:pt x="169" y="40"/>
                  </a:lnTo>
                  <a:lnTo>
                    <a:pt x="169" y="37"/>
                  </a:lnTo>
                  <a:lnTo>
                    <a:pt x="170" y="3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45" name="Freeform 100"/>
            <p:cNvSpPr>
              <a:spLocks/>
            </p:cNvSpPr>
            <p:nvPr/>
          </p:nvSpPr>
          <p:spPr bwMode="auto">
            <a:xfrm>
              <a:off x="1613" y="1932"/>
              <a:ext cx="7" cy="17"/>
            </a:xfrm>
            <a:custGeom>
              <a:avLst/>
              <a:gdLst>
                <a:gd name="T0" fmla="*/ 0 w 16"/>
                <a:gd name="T1" fmla="*/ 0 h 55"/>
                <a:gd name="T2" fmla="*/ 0 w 16"/>
                <a:gd name="T3" fmla="*/ 0 h 55"/>
                <a:gd name="T4" fmla="*/ 0 w 16"/>
                <a:gd name="T5" fmla="*/ 0 h 55"/>
                <a:gd name="T6" fmla="*/ 0 w 16"/>
                <a:gd name="T7" fmla="*/ 0 h 55"/>
                <a:gd name="T8" fmla="*/ 0 w 16"/>
                <a:gd name="T9" fmla="*/ 1 h 55"/>
                <a:gd name="T10" fmla="*/ 0 w 16"/>
                <a:gd name="T11" fmla="*/ 1 h 55"/>
                <a:gd name="T12" fmla="*/ 0 w 16"/>
                <a:gd name="T13" fmla="*/ 1 h 55"/>
                <a:gd name="T14" fmla="*/ 0 w 16"/>
                <a:gd name="T15" fmla="*/ 1 h 55"/>
                <a:gd name="T16" fmla="*/ 0 w 16"/>
                <a:gd name="T17" fmla="*/ 1 h 55"/>
                <a:gd name="T18" fmla="*/ 0 w 16"/>
                <a:gd name="T19" fmla="*/ 1 h 55"/>
                <a:gd name="T20" fmla="*/ 0 w 16"/>
                <a:gd name="T21" fmla="*/ 1 h 55"/>
                <a:gd name="T22" fmla="*/ 0 w 16"/>
                <a:gd name="T23" fmla="*/ 1 h 55"/>
                <a:gd name="T24" fmla="*/ 0 w 16"/>
                <a:gd name="T25" fmla="*/ 1 h 55"/>
                <a:gd name="T26" fmla="*/ 0 w 16"/>
                <a:gd name="T27" fmla="*/ 1 h 55"/>
                <a:gd name="T28" fmla="*/ 0 w 16"/>
                <a:gd name="T29" fmla="*/ 1 h 55"/>
                <a:gd name="T30" fmla="*/ 0 w 16"/>
                <a:gd name="T31" fmla="*/ 1 h 55"/>
                <a:gd name="T32" fmla="*/ 0 w 16"/>
                <a:gd name="T33" fmla="*/ 1 h 55"/>
                <a:gd name="T34" fmla="*/ 0 w 16"/>
                <a:gd name="T35" fmla="*/ 1 h 55"/>
                <a:gd name="T36" fmla="*/ 1 w 16"/>
                <a:gd name="T37" fmla="*/ 1 h 55"/>
                <a:gd name="T38" fmla="*/ 1 w 16"/>
                <a:gd name="T39" fmla="*/ 2 h 55"/>
                <a:gd name="T40" fmla="*/ 1 w 16"/>
                <a:gd name="T41" fmla="*/ 2 h 55"/>
                <a:gd name="T42" fmla="*/ 1 w 16"/>
                <a:gd name="T43" fmla="*/ 2 h 55"/>
                <a:gd name="T44" fmla="*/ 1 w 16"/>
                <a:gd name="T45" fmla="*/ 2 h 55"/>
                <a:gd name="T46" fmla="*/ 1 w 16"/>
                <a:gd name="T47" fmla="*/ 2 h 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55">
                  <a:moveTo>
                    <a:pt x="2" y="0"/>
                  </a:moveTo>
                  <a:lnTo>
                    <a:pt x="1" y="4"/>
                  </a:lnTo>
                  <a:lnTo>
                    <a:pt x="1" y="7"/>
                  </a:lnTo>
                  <a:lnTo>
                    <a:pt x="0" y="10"/>
                  </a:lnTo>
                  <a:lnTo>
                    <a:pt x="0" y="15"/>
                  </a:lnTo>
                  <a:lnTo>
                    <a:pt x="0" y="17"/>
                  </a:lnTo>
                  <a:lnTo>
                    <a:pt x="0" y="19"/>
                  </a:lnTo>
                  <a:lnTo>
                    <a:pt x="0" y="20"/>
                  </a:lnTo>
                  <a:lnTo>
                    <a:pt x="0" y="22"/>
                  </a:lnTo>
                  <a:lnTo>
                    <a:pt x="0" y="24"/>
                  </a:lnTo>
                  <a:lnTo>
                    <a:pt x="1" y="26"/>
                  </a:lnTo>
                  <a:lnTo>
                    <a:pt x="1" y="27"/>
                  </a:lnTo>
                  <a:lnTo>
                    <a:pt x="1" y="29"/>
                  </a:lnTo>
                  <a:lnTo>
                    <a:pt x="2" y="32"/>
                  </a:lnTo>
                  <a:lnTo>
                    <a:pt x="3" y="33"/>
                  </a:lnTo>
                  <a:lnTo>
                    <a:pt x="3" y="35"/>
                  </a:lnTo>
                  <a:lnTo>
                    <a:pt x="4" y="37"/>
                  </a:lnTo>
                  <a:lnTo>
                    <a:pt x="6" y="40"/>
                  </a:lnTo>
                  <a:lnTo>
                    <a:pt x="8" y="43"/>
                  </a:lnTo>
                  <a:lnTo>
                    <a:pt x="12" y="50"/>
                  </a:lnTo>
                  <a:lnTo>
                    <a:pt x="13" y="51"/>
                  </a:lnTo>
                  <a:lnTo>
                    <a:pt x="14" y="53"/>
                  </a:lnTo>
                  <a:lnTo>
                    <a:pt x="15" y="54"/>
                  </a:lnTo>
                  <a:lnTo>
                    <a:pt x="16"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46" name="Line 101"/>
            <p:cNvSpPr>
              <a:spLocks noChangeShapeType="1"/>
            </p:cNvSpPr>
            <p:nvPr/>
          </p:nvSpPr>
          <p:spPr bwMode="auto">
            <a:xfrm flipH="1">
              <a:off x="1692" y="1822"/>
              <a:ext cx="11"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47" name="Line 102"/>
            <p:cNvSpPr>
              <a:spLocks noChangeShapeType="1"/>
            </p:cNvSpPr>
            <p:nvPr/>
          </p:nvSpPr>
          <p:spPr bwMode="auto">
            <a:xfrm flipH="1">
              <a:off x="1667" y="1822"/>
              <a:ext cx="11"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48" name="Line 103"/>
            <p:cNvSpPr>
              <a:spLocks noChangeShapeType="1"/>
            </p:cNvSpPr>
            <p:nvPr/>
          </p:nvSpPr>
          <p:spPr bwMode="auto">
            <a:xfrm flipV="1">
              <a:off x="1032" y="1449"/>
              <a:ext cx="0" cy="7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49" name="Line 104"/>
            <p:cNvSpPr>
              <a:spLocks noChangeShapeType="1"/>
            </p:cNvSpPr>
            <p:nvPr/>
          </p:nvSpPr>
          <p:spPr bwMode="auto">
            <a:xfrm>
              <a:off x="1032" y="1449"/>
              <a:ext cx="50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50" name="Freeform 105"/>
            <p:cNvSpPr>
              <a:spLocks/>
            </p:cNvSpPr>
            <p:nvPr/>
          </p:nvSpPr>
          <p:spPr bwMode="auto">
            <a:xfrm>
              <a:off x="208" y="1750"/>
              <a:ext cx="54" cy="87"/>
            </a:xfrm>
            <a:custGeom>
              <a:avLst/>
              <a:gdLst>
                <a:gd name="T0" fmla="*/ 5 w 170"/>
                <a:gd name="T1" fmla="*/ 1 h 269"/>
                <a:gd name="T2" fmla="*/ 5 w 170"/>
                <a:gd name="T3" fmla="*/ 1 h 269"/>
                <a:gd name="T4" fmla="*/ 5 w 170"/>
                <a:gd name="T5" fmla="*/ 1 h 269"/>
                <a:gd name="T6" fmla="*/ 5 w 170"/>
                <a:gd name="T7" fmla="*/ 1 h 269"/>
                <a:gd name="T8" fmla="*/ 5 w 170"/>
                <a:gd name="T9" fmla="*/ 0 h 269"/>
                <a:gd name="T10" fmla="*/ 5 w 170"/>
                <a:gd name="T11" fmla="*/ 0 h 269"/>
                <a:gd name="T12" fmla="*/ 5 w 170"/>
                <a:gd name="T13" fmla="*/ 0 h 269"/>
                <a:gd name="T14" fmla="*/ 5 w 170"/>
                <a:gd name="T15" fmla="*/ 0 h 269"/>
                <a:gd name="T16" fmla="*/ 5 w 170"/>
                <a:gd name="T17" fmla="*/ 0 h 269"/>
                <a:gd name="T18" fmla="*/ 5 w 170"/>
                <a:gd name="T19" fmla="*/ 0 h 269"/>
                <a:gd name="T20" fmla="*/ 4 w 170"/>
                <a:gd name="T21" fmla="*/ 0 h 269"/>
                <a:gd name="T22" fmla="*/ 4 w 170"/>
                <a:gd name="T23" fmla="*/ 0 h 269"/>
                <a:gd name="T24" fmla="*/ 3 w 170"/>
                <a:gd name="T25" fmla="*/ 0 h 269"/>
                <a:gd name="T26" fmla="*/ 3 w 170"/>
                <a:gd name="T27" fmla="*/ 0 h 269"/>
                <a:gd name="T28" fmla="*/ 3 w 170"/>
                <a:gd name="T29" fmla="*/ 0 h 269"/>
                <a:gd name="T30" fmla="*/ 3 w 170"/>
                <a:gd name="T31" fmla="*/ 0 h 269"/>
                <a:gd name="T32" fmla="*/ 3 w 170"/>
                <a:gd name="T33" fmla="*/ 0 h 269"/>
                <a:gd name="T34" fmla="*/ 3 w 170"/>
                <a:gd name="T35" fmla="*/ 1 h 269"/>
                <a:gd name="T36" fmla="*/ 2 w 170"/>
                <a:gd name="T37" fmla="*/ 1 h 269"/>
                <a:gd name="T38" fmla="*/ 2 w 170"/>
                <a:gd name="T39" fmla="*/ 1 h 269"/>
                <a:gd name="T40" fmla="*/ 2 w 170"/>
                <a:gd name="T41" fmla="*/ 1 h 269"/>
                <a:gd name="T42" fmla="*/ 1 w 170"/>
                <a:gd name="T43" fmla="*/ 2 h 269"/>
                <a:gd name="T44" fmla="*/ 1 w 170"/>
                <a:gd name="T45" fmla="*/ 2 h 269"/>
                <a:gd name="T46" fmla="*/ 1 w 170"/>
                <a:gd name="T47" fmla="*/ 2 h 269"/>
                <a:gd name="T48" fmla="*/ 1 w 170"/>
                <a:gd name="T49" fmla="*/ 3 h 269"/>
                <a:gd name="T50" fmla="*/ 1 w 170"/>
                <a:gd name="T51" fmla="*/ 5 h 269"/>
                <a:gd name="T52" fmla="*/ 0 w 170"/>
                <a:gd name="T53" fmla="*/ 6 h 269"/>
                <a:gd name="T54" fmla="*/ 0 w 170"/>
                <a:gd name="T55" fmla="*/ 6 h 269"/>
                <a:gd name="T56" fmla="*/ 0 w 170"/>
                <a:gd name="T57" fmla="*/ 7 h 269"/>
                <a:gd name="T58" fmla="*/ 0 w 170"/>
                <a:gd name="T59" fmla="*/ 7 h 269"/>
                <a:gd name="T60" fmla="*/ 0 w 170"/>
                <a:gd name="T61" fmla="*/ 7 h 269"/>
                <a:gd name="T62" fmla="*/ 0 w 170"/>
                <a:gd name="T63" fmla="*/ 8 h 269"/>
                <a:gd name="T64" fmla="*/ 0 w 170"/>
                <a:gd name="T65" fmla="*/ 8 h 269"/>
                <a:gd name="T66" fmla="*/ 0 w 170"/>
                <a:gd name="T67" fmla="*/ 8 h 269"/>
                <a:gd name="T68" fmla="*/ 0 w 170"/>
                <a:gd name="T69" fmla="*/ 9 h 269"/>
                <a:gd name="T70" fmla="*/ 0 w 170"/>
                <a:gd name="T71" fmla="*/ 9 h 269"/>
                <a:gd name="T72" fmla="*/ 1 w 170"/>
                <a:gd name="T73" fmla="*/ 9 h 269"/>
                <a:gd name="T74" fmla="*/ 1 w 170"/>
                <a:gd name="T75" fmla="*/ 9 h 269"/>
                <a:gd name="T76" fmla="*/ 1 w 170"/>
                <a:gd name="T77" fmla="*/ 9 h 269"/>
                <a:gd name="T78" fmla="*/ 1 w 170"/>
                <a:gd name="T79" fmla="*/ 9 h 269"/>
                <a:gd name="T80" fmla="*/ 1 w 170"/>
                <a:gd name="T81" fmla="*/ 9 h 269"/>
                <a:gd name="T82" fmla="*/ 1 w 170"/>
                <a:gd name="T83" fmla="*/ 9 h 269"/>
                <a:gd name="T84" fmla="*/ 2 w 170"/>
                <a:gd name="T85" fmla="*/ 9 h 269"/>
                <a:gd name="T86" fmla="*/ 2 w 170"/>
                <a:gd name="T87" fmla="*/ 9 h 269"/>
                <a:gd name="T88" fmla="*/ 3 w 170"/>
                <a:gd name="T89" fmla="*/ 9 h 269"/>
                <a:gd name="T90" fmla="*/ 3 w 170"/>
                <a:gd name="T91" fmla="*/ 9 h 269"/>
                <a:gd name="T92" fmla="*/ 3 w 170"/>
                <a:gd name="T93" fmla="*/ 9 h 269"/>
                <a:gd name="T94" fmla="*/ 3 w 170"/>
                <a:gd name="T95" fmla="*/ 9 h 269"/>
                <a:gd name="T96" fmla="*/ 3 w 170"/>
                <a:gd name="T97" fmla="*/ 9 h 269"/>
                <a:gd name="T98" fmla="*/ 3 w 170"/>
                <a:gd name="T99" fmla="*/ 9 h 269"/>
                <a:gd name="T100" fmla="*/ 3 w 170"/>
                <a:gd name="T101" fmla="*/ 8 h 269"/>
                <a:gd name="T102" fmla="*/ 3 w 170"/>
                <a:gd name="T103" fmla="*/ 8 h 269"/>
                <a:gd name="T104" fmla="*/ 4 w 170"/>
                <a:gd name="T105" fmla="*/ 8 h 269"/>
                <a:gd name="T106" fmla="*/ 4 w 170"/>
                <a:gd name="T107" fmla="*/ 7 h 269"/>
                <a:gd name="T108" fmla="*/ 4 w 170"/>
                <a:gd name="T109" fmla="*/ 7 h 269"/>
                <a:gd name="T110" fmla="*/ 4 w 170"/>
                <a:gd name="T111" fmla="*/ 7 h 269"/>
                <a:gd name="T112" fmla="*/ 4 w 170"/>
                <a:gd name="T113" fmla="*/ 5 h 269"/>
                <a:gd name="T114" fmla="*/ 4 w 170"/>
                <a:gd name="T115" fmla="*/ 5 h 269"/>
                <a:gd name="T116" fmla="*/ 5 w 170"/>
                <a:gd name="T117" fmla="*/ 3 h 269"/>
                <a:gd name="T118" fmla="*/ 5 w 170"/>
                <a:gd name="T119" fmla="*/ 2 h 269"/>
                <a:gd name="T120" fmla="*/ 5 w 170"/>
                <a:gd name="T121" fmla="*/ 2 h 269"/>
                <a:gd name="T122" fmla="*/ 5 w 170"/>
                <a:gd name="T123" fmla="*/ 1 h 2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0" h="269">
                  <a:moveTo>
                    <a:pt x="169" y="37"/>
                  </a:moveTo>
                  <a:lnTo>
                    <a:pt x="169" y="34"/>
                  </a:lnTo>
                  <a:lnTo>
                    <a:pt x="169" y="33"/>
                  </a:lnTo>
                  <a:lnTo>
                    <a:pt x="170" y="32"/>
                  </a:lnTo>
                  <a:lnTo>
                    <a:pt x="170" y="31"/>
                  </a:lnTo>
                  <a:lnTo>
                    <a:pt x="170" y="29"/>
                  </a:lnTo>
                  <a:lnTo>
                    <a:pt x="170" y="28"/>
                  </a:lnTo>
                  <a:lnTo>
                    <a:pt x="170" y="27"/>
                  </a:lnTo>
                  <a:lnTo>
                    <a:pt x="170" y="26"/>
                  </a:lnTo>
                  <a:lnTo>
                    <a:pt x="169" y="24"/>
                  </a:lnTo>
                  <a:lnTo>
                    <a:pt x="169" y="23"/>
                  </a:lnTo>
                  <a:lnTo>
                    <a:pt x="169" y="20"/>
                  </a:lnTo>
                  <a:lnTo>
                    <a:pt x="168" y="17"/>
                  </a:lnTo>
                  <a:lnTo>
                    <a:pt x="167" y="14"/>
                  </a:lnTo>
                  <a:lnTo>
                    <a:pt x="166" y="11"/>
                  </a:lnTo>
                  <a:lnTo>
                    <a:pt x="165" y="10"/>
                  </a:lnTo>
                  <a:lnTo>
                    <a:pt x="165" y="9"/>
                  </a:lnTo>
                  <a:lnTo>
                    <a:pt x="164" y="8"/>
                  </a:lnTo>
                  <a:lnTo>
                    <a:pt x="163" y="6"/>
                  </a:lnTo>
                  <a:lnTo>
                    <a:pt x="163" y="5"/>
                  </a:lnTo>
                  <a:lnTo>
                    <a:pt x="162" y="5"/>
                  </a:lnTo>
                  <a:lnTo>
                    <a:pt x="161" y="4"/>
                  </a:lnTo>
                  <a:lnTo>
                    <a:pt x="160" y="3"/>
                  </a:lnTo>
                  <a:lnTo>
                    <a:pt x="158" y="3"/>
                  </a:lnTo>
                  <a:lnTo>
                    <a:pt x="157" y="1"/>
                  </a:lnTo>
                  <a:lnTo>
                    <a:pt x="155" y="1"/>
                  </a:lnTo>
                  <a:lnTo>
                    <a:pt x="154" y="1"/>
                  </a:lnTo>
                  <a:lnTo>
                    <a:pt x="153" y="1"/>
                  </a:lnTo>
                  <a:lnTo>
                    <a:pt x="151" y="0"/>
                  </a:lnTo>
                  <a:lnTo>
                    <a:pt x="149" y="1"/>
                  </a:lnTo>
                  <a:lnTo>
                    <a:pt x="146" y="1"/>
                  </a:lnTo>
                  <a:lnTo>
                    <a:pt x="143" y="1"/>
                  </a:lnTo>
                  <a:lnTo>
                    <a:pt x="139" y="1"/>
                  </a:lnTo>
                  <a:lnTo>
                    <a:pt x="134" y="1"/>
                  </a:lnTo>
                  <a:lnTo>
                    <a:pt x="129" y="1"/>
                  </a:lnTo>
                  <a:lnTo>
                    <a:pt x="123" y="1"/>
                  </a:lnTo>
                  <a:lnTo>
                    <a:pt x="118" y="1"/>
                  </a:lnTo>
                  <a:lnTo>
                    <a:pt x="115" y="1"/>
                  </a:lnTo>
                  <a:lnTo>
                    <a:pt x="113" y="1"/>
                  </a:lnTo>
                  <a:lnTo>
                    <a:pt x="110" y="1"/>
                  </a:lnTo>
                  <a:lnTo>
                    <a:pt x="106" y="1"/>
                  </a:lnTo>
                  <a:lnTo>
                    <a:pt x="104" y="3"/>
                  </a:lnTo>
                  <a:lnTo>
                    <a:pt x="101" y="3"/>
                  </a:lnTo>
                  <a:lnTo>
                    <a:pt x="99" y="4"/>
                  </a:lnTo>
                  <a:lnTo>
                    <a:pt x="96" y="4"/>
                  </a:lnTo>
                  <a:lnTo>
                    <a:pt x="94" y="5"/>
                  </a:lnTo>
                  <a:lnTo>
                    <a:pt x="90" y="6"/>
                  </a:lnTo>
                  <a:lnTo>
                    <a:pt x="88" y="7"/>
                  </a:lnTo>
                  <a:lnTo>
                    <a:pt x="85" y="8"/>
                  </a:lnTo>
                  <a:lnTo>
                    <a:pt x="83" y="9"/>
                  </a:lnTo>
                  <a:lnTo>
                    <a:pt x="81" y="11"/>
                  </a:lnTo>
                  <a:lnTo>
                    <a:pt x="79" y="12"/>
                  </a:lnTo>
                  <a:lnTo>
                    <a:pt x="77" y="14"/>
                  </a:lnTo>
                  <a:lnTo>
                    <a:pt x="74" y="15"/>
                  </a:lnTo>
                  <a:lnTo>
                    <a:pt x="72" y="17"/>
                  </a:lnTo>
                  <a:lnTo>
                    <a:pt x="68" y="21"/>
                  </a:lnTo>
                  <a:lnTo>
                    <a:pt x="64" y="25"/>
                  </a:lnTo>
                  <a:lnTo>
                    <a:pt x="62" y="27"/>
                  </a:lnTo>
                  <a:lnTo>
                    <a:pt x="59" y="29"/>
                  </a:lnTo>
                  <a:lnTo>
                    <a:pt x="58" y="31"/>
                  </a:lnTo>
                  <a:lnTo>
                    <a:pt x="56" y="33"/>
                  </a:lnTo>
                  <a:lnTo>
                    <a:pt x="54" y="36"/>
                  </a:lnTo>
                  <a:lnTo>
                    <a:pt x="53" y="38"/>
                  </a:lnTo>
                  <a:lnTo>
                    <a:pt x="50" y="43"/>
                  </a:lnTo>
                  <a:lnTo>
                    <a:pt x="48" y="47"/>
                  </a:lnTo>
                  <a:lnTo>
                    <a:pt x="45" y="53"/>
                  </a:lnTo>
                  <a:lnTo>
                    <a:pt x="43" y="55"/>
                  </a:lnTo>
                  <a:lnTo>
                    <a:pt x="41" y="57"/>
                  </a:lnTo>
                  <a:lnTo>
                    <a:pt x="40" y="59"/>
                  </a:lnTo>
                  <a:lnTo>
                    <a:pt x="39" y="62"/>
                  </a:lnTo>
                  <a:lnTo>
                    <a:pt x="38" y="64"/>
                  </a:lnTo>
                  <a:lnTo>
                    <a:pt x="37" y="67"/>
                  </a:lnTo>
                  <a:lnTo>
                    <a:pt x="36" y="70"/>
                  </a:lnTo>
                  <a:lnTo>
                    <a:pt x="36" y="73"/>
                  </a:lnTo>
                  <a:lnTo>
                    <a:pt x="34" y="78"/>
                  </a:lnTo>
                  <a:lnTo>
                    <a:pt x="29" y="99"/>
                  </a:lnTo>
                  <a:lnTo>
                    <a:pt x="22" y="121"/>
                  </a:lnTo>
                  <a:lnTo>
                    <a:pt x="17" y="142"/>
                  </a:lnTo>
                  <a:lnTo>
                    <a:pt x="14" y="153"/>
                  </a:lnTo>
                  <a:lnTo>
                    <a:pt x="10" y="163"/>
                  </a:lnTo>
                  <a:lnTo>
                    <a:pt x="7" y="174"/>
                  </a:lnTo>
                  <a:lnTo>
                    <a:pt x="5" y="185"/>
                  </a:lnTo>
                  <a:lnTo>
                    <a:pt x="4" y="190"/>
                  </a:lnTo>
                  <a:lnTo>
                    <a:pt x="2" y="195"/>
                  </a:lnTo>
                  <a:lnTo>
                    <a:pt x="1" y="202"/>
                  </a:lnTo>
                  <a:lnTo>
                    <a:pt x="1" y="204"/>
                  </a:lnTo>
                  <a:lnTo>
                    <a:pt x="1" y="207"/>
                  </a:lnTo>
                  <a:lnTo>
                    <a:pt x="0" y="209"/>
                  </a:lnTo>
                  <a:lnTo>
                    <a:pt x="0" y="212"/>
                  </a:lnTo>
                  <a:lnTo>
                    <a:pt x="0" y="215"/>
                  </a:lnTo>
                  <a:lnTo>
                    <a:pt x="0" y="218"/>
                  </a:lnTo>
                  <a:lnTo>
                    <a:pt x="0" y="221"/>
                  </a:lnTo>
                  <a:lnTo>
                    <a:pt x="0" y="223"/>
                  </a:lnTo>
                  <a:lnTo>
                    <a:pt x="0" y="226"/>
                  </a:lnTo>
                  <a:lnTo>
                    <a:pt x="1" y="229"/>
                  </a:lnTo>
                  <a:lnTo>
                    <a:pt x="1" y="231"/>
                  </a:lnTo>
                  <a:lnTo>
                    <a:pt x="2" y="235"/>
                  </a:lnTo>
                  <a:lnTo>
                    <a:pt x="3" y="237"/>
                  </a:lnTo>
                  <a:lnTo>
                    <a:pt x="3" y="240"/>
                  </a:lnTo>
                  <a:lnTo>
                    <a:pt x="4" y="242"/>
                  </a:lnTo>
                  <a:lnTo>
                    <a:pt x="5" y="245"/>
                  </a:lnTo>
                  <a:lnTo>
                    <a:pt x="6" y="247"/>
                  </a:lnTo>
                  <a:lnTo>
                    <a:pt x="8" y="250"/>
                  </a:lnTo>
                  <a:lnTo>
                    <a:pt x="9" y="253"/>
                  </a:lnTo>
                  <a:lnTo>
                    <a:pt x="10" y="255"/>
                  </a:lnTo>
                  <a:lnTo>
                    <a:pt x="12" y="256"/>
                  </a:lnTo>
                  <a:lnTo>
                    <a:pt x="13" y="257"/>
                  </a:lnTo>
                  <a:lnTo>
                    <a:pt x="14" y="258"/>
                  </a:lnTo>
                  <a:lnTo>
                    <a:pt x="15" y="259"/>
                  </a:lnTo>
                  <a:lnTo>
                    <a:pt x="16" y="260"/>
                  </a:lnTo>
                  <a:lnTo>
                    <a:pt x="17" y="260"/>
                  </a:lnTo>
                  <a:lnTo>
                    <a:pt x="18" y="261"/>
                  </a:lnTo>
                  <a:lnTo>
                    <a:pt x="19" y="262"/>
                  </a:lnTo>
                  <a:lnTo>
                    <a:pt x="20" y="263"/>
                  </a:lnTo>
                  <a:lnTo>
                    <a:pt x="21" y="263"/>
                  </a:lnTo>
                  <a:lnTo>
                    <a:pt x="22" y="264"/>
                  </a:lnTo>
                  <a:lnTo>
                    <a:pt x="23" y="264"/>
                  </a:lnTo>
                  <a:lnTo>
                    <a:pt x="25" y="265"/>
                  </a:lnTo>
                  <a:lnTo>
                    <a:pt x="26" y="265"/>
                  </a:lnTo>
                  <a:lnTo>
                    <a:pt x="28" y="267"/>
                  </a:lnTo>
                  <a:lnTo>
                    <a:pt x="29" y="267"/>
                  </a:lnTo>
                  <a:lnTo>
                    <a:pt x="32" y="268"/>
                  </a:lnTo>
                  <a:lnTo>
                    <a:pt x="35" y="268"/>
                  </a:lnTo>
                  <a:lnTo>
                    <a:pt x="37" y="268"/>
                  </a:lnTo>
                  <a:lnTo>
                    <a:pt x="40" y="268"/>
                  </a:lnTo>
                  <a:lnTo>
                    <a:pt x="42" y="268"/>
                  </a:lnTo>
                  <a:lnTo>
                    <a:pt x="46" y="268"/>
                  </a:lnTo>
                  <a:lnTo>
                    <a:pt x="56" y="268"/>
                  </a:lnTo>
                  <a:lnTo>
                    <a:pt x="59" y="268"/>
                  </a:lnTo>
                  <a:lnTo>
                    <a:pt x="63" y="268"/>
                  </a:lnTo>
                  <a:lnTo>
                    <a:pt x="68" y="268"/>
                  </a:lnTo>
                  <a:lnTo>
                    <a:pt x="71" y="269"/>
                  </a:lnTo>
                  <a:lnTo>
                    <a:pt x="73" y="269"/>
                  </a:lnTo>
                  <a:lnTo>
                    <a:pt x="74" y="269"/>
                  </a:lnTo>
                  <a:lnTo>
                    <a:pt x="77" y="268"/>
                  </a:lnTo>
                  <a:lnTo>
                    <a:pt x="78" y="268"/>
                  </a:lnTo>
                  <a:lnTo>
                    <a:pt x="79" y="268"/>
                  </a:lnTo>
                  <a:lnTo>
                    <a:pt x="80" y="268"/>
                  </a:lnTo>
                  <a:lnTo>
                    <a:pt x="82" y="267"/>
                  </a:lnTo>
                  <a:lnTo>
                    <a:pt x="83" y="267"/>
                  </a:lnTo>
                  <a:lnTo>
                    <a:pt x="84" y="265"/>
                  </a:lnTo>
                  <a:lnTo>
                    <a:pt x="85" y="265"/>
                  </a:lnTo>
                  <a:lnTo>
                    <a:pt x="87" y="264"/>
                  </a:lnTo>
                  <a:lnTo>
                    <a:pt x="89" y="263"/>
                  </a:lnTo>
                  <a:lnTo>
                    <a:pt x="91" y="262"/>
                  </a:lnTo>
                  <a:lnTo>
                    <a:pt x="94" y="260"/>
                  </a:lnTo>
                  <a:lnTo>
                    <a:pt x="96" y="258"/>
                  </a:lnTo>
                  <a:lnTo>
                    <a:pt x="98" y="257"/>
                  </a:lnTo>
                  <a:lnTo>
                    <a:pt x="100" y="255"/>
                  </a:lnTo>
                  <a:lnTo>
                    <a:pt x="102" y="253"/>
                  </a:lnTo>
                  <a:lnTo>
                    <a:pt x="104" y="251"/>
                  </a:lnTo>
                  <a:lnTo>
                    <a:pt x="105" y="248"/>
                  </a:lnTo>
                  <a:lnTo>
                    <a:pt x="107" y="246"/>
                  </a:lnTo>
                  <a:lnTo>
                    <a:pt x="110" y="244"/>
                  </a:lnTo>
                  <a:lnTo>
                    <a:pt x="111" y="242"/>
                  </a:lnTo>
                  <a:lnTo>
                    <a:pt x="112" y="239"/>
                  </a:lnTo>
                  <a:lnTo>
                    <a:pt x="114" y="237"/>
                  </a:lnTo>
                  <a:lnTo>
                    <a:pt x="115" y="235"/>
                  </a:lnTo>
                  <a:lnTo>
                    <a:pt x="116" y="231"/>
                  </a:lnTo>
                  <a:lnTo>
                    <a:pt x="117" y="229"/>
                  </a:lnTo>
                  <a:lnTo>
                    <a:pt x="118" y="227"/>
                  </a:lnTo>
                  <a:lnTo>
                    <a:pt x="119" y="224"/>
                  </a:lnTo>
                  <a:lnTo>
                    <a:pt x="120" y="222"/>
                  </a:lnTo>
                  <a:lnTo>
                    <a:pt x="121" y="219"/>
                  </a:lnTo>
                  <a:lnTo>
                    <a:pt x="122" y="213"/>
                  </a:lnTo>
                  <a:lnTo>
                    <a:pt x="124" y="208"/>
                  </a:lnTo>
                  <a:lnTo>
                    <a:pt x="125" y="203"/>
                  </a:lnTo>
                  <a:lnTo>
                    <a:pt x="127" y="197"/>
                  </a:lnTo>
                  <a:lnTo>
                    <a:pt x="130" y="187"/>
                  </a:lnTo>
                  <a:lnTo>
                    <a:pt x="132" y="176"/>
                  </a:lnTo>
                  <a:lnTo>
                    <a:pt x="135" y="165"/>
                  </a:lnTo>
                  <a:lnTo>
                    <a:pt x="137" y="154"/>
                  </a:lnTo>
                  <a:lnTo>
                    <a:pt x="140" y="143"/>
                  </a:lnTo>
                  <a:lnTo>
                    <a:pt x="143" y="132"/>
                  </a:lnTo>
                  <a:lnTo>
                    <a:pt x="146" y="122"/>
                  </a:lnTo>
                  <a:lnTo>
                    <a:pt x="149" y="111"/>
                  </a:lnTo>
                  <a:lnTo>
                    <a:pt x="152" y="100"/>
                  </a:lnTo>
                  <a:lnTo>
                    <a:pt x="154" y="90"/>
                  </a:lnTo>
                  <a:lnTo>
                    <a:pt x="157" y="79"/>
                  </a:lnTo>
                  <a:lnTo>
                    <a:pt x="161" y="69"/>
                  </a:lnTo>
                  <a:lnTo>
                    <a:pt x="163" y="63"/>
                  </a:lnTo>
                  <a:lnTo>
                    <a:pt x="164" y="58"/>
                  </a:lnTo>
                  <a:lnTo>
                    <a:pt x="165" y="53"/>
                  </a:lnTo>
                  <a:lnTo>
                    <a:pt x="166" y="47"/>
                  </a:lnTo>
                  <a:lnTo>
                    <a:pt x="167" y="42"/>
                  </a:lnTo>
                  <a:lnTo>
                    <a:pt x="168" y="39"/>
                  </a:lnTo>
                  <a:lnTo>
                    <a:pt x="169"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51" name="Freeform 106"/>
            <p:cNvSpPr>
              <a:spLocks/>
            </p:cNvSpPr>
            <p:nvPr/>
          </p:nvSpPr>
          <p:spPr bwMode="auto">
            <a:xfrm>
              <a:off x="247" y="1819"/>
              <a:ext cx="4" cy="18"/>
            </a:xfrm>
            <a:custGeom>
              <a:avLst/>
              <a:gdLst>
                <a:gd name="T0" fmla="*/ 0 w 16"/>
                <a:gd name="T1" fmla="*/ 0 h 56"/>
                <a:gd name="T2" fmla="*/ 0 w 16"/>
                <a:gd name="T3" fmla="*/ 0 h 56"/>
                <a:gd name="T4" fmla="*/ 0 w 16"/>
                <a:gd name="T5" fmla="*/ 0 h 56"/>
                <a:gd name="T6" fmla="*/ 0 w 16"/>
                <a:gd name="T7" fmla="*/ 0 h 56"/>
                <a:gd name="T8" fmla="*/ 0 w 16"/>
                <a:gd name="T9" fmla="*/ 0 h 56"/>
                <a:gd name="T10" fmla="*/ 0 w 16"/>
                <a:gd name="T11" fmla="*/ 0 h 56"/>
                <a:gd name="T12" fmla="*/ 0 w 16"/>
                <a:gd name="T13" fmla="*/ 0 h 56"/>
                <a:gd name="T14" fmla="*/ 0 w 16"/>
                <a:gd name="T15" fmla="*/ 1 h 56"/>
                <a:gd name="T16" fmla="*/ 0 w 16"/>
                <a:gd name="T17" fmla="*/ 1 h 56"/>
                <a:gd name="T18" fmla="*/ 0 w 16"/>
                <a:gd name="T19" fmla="*/ 1 h 56"/>
                <a:gd name="T20" fmla="*/ 0 w 16"/>
                <a:gd name="T21" fmla="*/ 1 h 56"/>
                <a:gd name="T22" fmla="*/ 0 w 16"/>
                <a:gd name="T23" fmla="*/ 1 h 56"/>
                <a:gd name="T24" fmla="*/ 0 w 16"/>
                <a:gd name="T25" fmla="*/ 1 h 56"/>
                <a:gd name="T26" fmla="*/ 0 w 16"/>
                <a:gd name="T27" fmla="*/ 1 h 56"/>
                <a:gd name="T28" fmla="*/ 0 w 16"/>
                <a:gd name="T29" fmla="*/ 1 h 56"/>
                <a:gd name="T30" fmla="*/ 0 w 16"/>
                <a:gd name="T31" fmla="*/ 1 h 56"/>
                <a:gd name="T32" fmla="*/ 0 w 16"/>
                <a:gd name="T33" fmla="*/ 1 h 56"/>
                <a:gd name="T34" fmla="*/ 0 w 16"/>
                <a:gd name="T35" fmla="*/ 1 h 56"/>
                <a:gd name="T36" fmla="*/ 0 w 16"/>
                <a:gd name="T37" fmla="*/ 1 h 56"/>
                <a:gd name="T38" fmla="*/ 0 w 16"/>
                <a:gd name="T39" fmla="*/ 1 h 56"/>
                <a:gd name="T40" fmla="*/ 0 w 16"/>
                <a:gd name="T41" fmla="*/ 1 h 56"/>
                <a:gd name="T42" fmla="*/ 0 w 16"/>
                <a:gd name="T43" fmla="*/ 1 h 56"/>
                <a:gd name="T44" fmla="*/ 0 w 16"/>
                <a:gd name="T45" fmla="*/ 2 h 56"/>
                <a:gd name="T46" fmla="*/ 0 w 16"/>
                <a:gd name="T47" fmla="*/ 2 h 56"/>
                <a:gd name="T48" fmla="*/ 0 w 16"/>
                <a:gd name="T49" fmla="*/ 2 h 56"/>
                <a:gd name="T50" fmla="*/ 0 w 16"/>
                <a:gd name="T51" fmla="*/ 2 h 56"/>
                <a:gd name="T52" fmla="*/ 0 w 16"/>
                <a:gd name="T53" fmla="*/ 2 h 56"/>
                <a:gd name="T54" fmla="*/ 0 w 16"/>
                <a:gd name="T55" fmla="*/ 2 h 5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6" h="56">
                  <a:moveTo>
                    <a:pt x="2" y="0"/>
                  </a:moveTo>
                  <a:lnTo>
                    <a:pt x="1" y="3"/>
                  </a:lnTo>
                  <a:lnTo>
                    <a:pt x="1" y="6"/>
                  </a:lnTo>
                  <a:lnTo>
                    <a:pt x="0" y="8"/>
                  </a:lnTo>
                  <a:lnTo>
                    <a:pt x="0" y="10"/>
                  </a:lnTo>
                  <a:lnTo>
                    <a:pt x="0" y="11"/>
                  </a:lnTo>
                  <a:lnTo>
                    <a:pt x="0" y="13"/>
                  </a:lnTo>
                  <a:lnTo>
                    <a:pt x="0" y="15"/>
                  </a:lnTo>
                  <a:lnTo>
                    <a:pt x="0" y="17"/>
                  </a:lnTo>
                  <a:lnTo>
                    <a:pt x="0" y="18"/>
                  </a:lnTo>
                  <a:lnTo>
                    <a:pt x="0" y="20"/>
                  </a:lnTo>
                  <a:lnTo>
                    <a:pt x="0" y="23"/>
                  </a:lnTo>
                  <a:lnTo>
                    <a:pt x="0" y="25"/>
                  </a:lnTo>
                  <a:lnTo>
                    <a:pt x="0" y="27"/>
                  </a:lnTo>
                  <a:lnTo>
                    <a:pt x="1" y="28"/>
                  </a:lnTo>
                  <a:lnTo>
                    <a:pt x="1" y="30"/>
                  </a:lnTo>
                  <a:lnTo>
                    <a:pt x="2" y="32"/>
                  </a:lnTo>
                  <a:lnTo>
                    <a:pt x="2" y="33"/>
                  </a:lnTo>
                  <a:lnTo>
                    <a:pt x="3" y="35"/>
                  </a:lnTo>
                  <a:lnTo>
                    <a:pt x="4" y="36"/>
                  </a:lnTo>
                  <a:lnTo>
                    <a:pt x="4" y="39"/>
                  </a:lnTo>
                  <a:lnTo>
                    <a:pt x="6" y="41"/>
                  </a:lnTo>
                  <a:lnTo>
                    <a:pt x="8" y="44"/>
                  </a:lnTo>
                  <a:lnTo>
                    <a:pt x="12" y="50"/>
                  </a:lnTo>
                  <a:lnTo>
                    <a:pt x="13" y="51"/>
                  </a:lnTo>
                  <a:lnTo>
                    <a:pt x="14" y="53"/>
                  </a:lnTo>
                  <a:lnTo>
                    <a:pt x="15" y="55"/>
                  </a:lnTo>
                  <a:lnTo>
                    <a:pt x="16"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52" name="Line 107"/>
            <p:cNvSpPr>
              <a:spLocks noChangeShapeType="1"/>
            </p:cNvSpPr>
            <p:nvPr/>
          </p:nvSpPr>
          <p:spPr bwMode="auto">
            <a:xfrm flipH="1">
              <a:off x="298" y="1709"/>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53" name="Line 108"/>
            <p:cNvSpPr>
              <a:spLocks noChangeShapeType="1"/>
            </p:cNvSpPr>
            <p:nvPr/>
          </p:nvSpPr>
          <p:spPr bwMode="auto">
            <a:xfrm flipV="1">
              <a:off x="1032" y="2156"/>
              <a:ext cx="0" cy="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54" name="Freeform 109"/>
            <p:cNvSpPr>
              <a:spLocks/>
            </p:cNvSpPr>
            <p:nvPr/>
          </p:nvSpPr>
          <p:spPr bwMode="auto">
            <a:xfrm>
              <a:off x="980" y="2566"/>
              <a:ext cx="57" cy="128"/>
            </a:xfrm>
            <a:custGeom>
              <a:avLst/>
              <a:gdLst>
                <a:gd name="T0" fmla="*/ 4 w 178"/>
                <a:gd name="T1" fmla="*/ 0 h 400"/>
                <a:gd name="T2" fmla="*/ 0 w 178"/>
                <a:gd name="T3" fmla="*/ 13 h 400"/>
                <a:gd name="T4" fmla="*/ 2 w 178"/>
                <a:gd name="T5" fmla="*/ 13 h 400"/>
                <a:gd name="T6" fmla="*/ 2 w 178"/>
                <a:gd name="T7" fmla="*/ 13 h 400"/>
                <a:gd name="T8" fmla="*/ 3 w 178"/>
                <a:gd name="T9" fmla="*/ 13 h 400"/>
                <a:gd name="T10" fmla="*/ 3 w 178"/>
                <a:gd name="T11" fmla="*/ 13 h 400"/>
                <a:gd name="T12" fmla="*/ 3 w 178"/>
                <a:gd name="T13" fmla="*/ 13 h 400"/>
                <a:gd name="T14" fmla="*/ 3 w 178"/>
                <a:gd name="T15" fmla="*/ 13 h 400"/>
                <a:gd name="T16" fmla="*/ 3 w 178"/>
                <a:gd name="T17" fmla="*/ 13 h 400"/>
                <a:gd name="T18" fmla="*/ 3 w 178"/>
                <a:gd name="T19" fmla="*/ 13 h 400"/>
                <a:gd name="T20" fmla="*/ 3 w 178"/>
                <a:gd name="T21" fmla="*/ 13 h 400"/>
                <a:gd name="T22" fmla="*/ 4 w 178"/>
                <a:gd name="T23" fmla="*/ 13 h 400"/>
                <a:gd name="T24" fmla="*/ 4 w 178"/>
                <a:gd name="T25" fmla="*/ 12 h 400"/>
                <a:gd name="T26" fmla="*/ 4 w 178"/>
                <a:gd name="T27" fmla="*/ 12 h 400"/>
                <a:gd name="T28" fmla="*/ 4 w 178"/>
                <a:gd name="T29" fmla="*/ 12 h 400"/>
                <a:gd name="T30" fmla="*/ 4 w 178"/>
                <a:gd name="T31" fmla="*/ 12 h 400"/>
                <a:gd name="T32" fmla="*/ 4 w 178"/>
                <a:gd name="T33" fmla="*/ 12 h 400"/>
                <a:gd name="T34" fmla="*/ 4 w 178"/>
                <a:gd name="T35" fmla="*/ 12 h 400"/>
                <a:gd name="T36" fmla="*/ 4 w 178"/>
                <a:gd name="T37" fmla="*/ 12 h 400"/>
                <a:gd name="T38" fmla="*/ 4 w 178"/>
                <a:gd name="T39" fmla="*/ 12 h 400"/>
                <a:gd name="T40" fmla="*/ 4 w 178"/>
                <a:gd name="T41" fmla="*/ 12 h 400"/>
                <a:gd name="T42" fmla="*/ 4 w 178"/>
                <a:gd name="T43" fmla="*/ 11 h 400"/>
                <a:gd name="T44" fmla="*/ 4 w 178"/>
                <a:gd name="T45" fmla="*/ 11 h 400"/>
                <a:gd name="T46" fmla="*/ 4 w 178"/>
                <a:gd name="T47" fmla="*/ 11 h 400"/>
                <a:gd name="T48" fmla="*/ 5 w 178"/>
                <a:gd name="T49" fmla="*/ 11 h 400"/>
                <a:gd name="T50" fmla="*/ 5 w 178"/>
                <a:gd name="T51" fmla="*/ 11 h 400"/>
                <a:gd name="T52" fmla="*/ 6 w 178"/>
                <a:gd name="T53" fmla="*/ 7 h 400"/>
                <a:gd name="T54" fmla="*/ 6 w 178"/>
                <a:gd name="T55" fmla="*/ 7 h 400"/>
                <a:gd name="T56" fmla="*/ 6 w 178"/>
                <a:gd name="T57" fmla="*/ 6 h 400"/>
                <a:gd name="T58" fmla="*/ 6 w 178"/>
                <a:gd name="T59" fmla="*/ 6 h 400"/>
                <a:gd name="T60" fmla="*/ 6 w 178"/>
                <a:gd name="T61" fmla="*/ 6 h 400"/>
                <a:gd name="T62" fmla="*/ 6 w 178"/>
                <a:gd name="T63" fmla="*/ 6 h 400"/>
                <a:gd name="T64" fmla="*/ 6 w 178"/>
                <a:gd name="T65" fmla="*/ 6 h 400"/>
                <a:gd name="T66" fmla="*/ 6 w 178"/>
                <a:gd name="T67" fmla="*/ 6 h 400"/>
                <a:gd name="T68" fmla="*/ 6 w 178"/>
                <a:gd name="T69" fmla="*/ 6 h 400"/>
                <a:gd name="T70" fmla="*/ 6 w 178"/>
                <a:gd name="T71" fmla="*/ 5 h 400"/>
                <a:gd name="T72" fmla="*/ 6 w 178"/>
                <a:gd name="T73" fmla="*/ 5 h 400"/>
                <a:gd name="T74" fmla="*/ 6 w 178"/>
                <a:gd name="T75" fmla="*/ 5 h 400"/>
                <a:gd name="T76" fmla="*/ 6 w 178"/>
                <a:gd name="T77" fmla="*/ 5 h 400"/>
                <a:gd name="T78" fmla="*/ 6 w 178"/>
                <a:gd name="T79" fmla="*/ 5 h 400"/>
                <a:gd name="T80" fmla="*/ 5 w 178"/>
                <a:gd name="T81" fmla="*/ 5 h 400"/>
                <a:gd name="T82" fmla="*/ 5 w 178"/>
                <a:gd name="T83" fmla="*/ 5 h 400"/>
                <a:gd name="T84" fmla="*/ 5 w 178"/>
                <a:gd name="T85" fmla="*/ 5 h 400"/>
                <a:gd name="T86" fmla="*/ 5 w 178"/>
                <a:gd name="T87" fmla="*/ 4 h 400"/>
                <a:gd name="T88" fmla="*/ 5 w 178"/>
                <a:gd name="T89" fmla="*/ 4 h 400"/>
                <a:gd name="T90" fmla="*/ 5 w 178"/>
                <a:gd name="T91" fmla="*/ 4 h 400"/>
                <a:gd name="T92" fmla="*/ 5 w 178"/>
                <a:gd name="T93" fmla="*/ 4 h 400"/>
                <a:gd name="T94" fmla="*/ 5 w 178"/>
                <a:gd name="T95" fmla="*/ 4 h 400"/>
                <a:gd name="T96" fmla="*/ 5 w 178"/>
                <a:gd name="T97" fmla="*/ 4 h 400"/>
                <a:gd name="T98" fmla="*/ 4 w 178"/>
                <a:gd name="T99" fmla="*/ 4 h 400"/>
                <a:gd name="T100" fmla="*/ 2 w 178"/>
                <a:gd name="T101" fmla="*/ 4 h 4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8" h="400">
                  <a:moveTo>
                    <a:pt x="107" y="0"/>
                  </a:moveTo>
                  <a:lnTo>
                    <a:pt x="0" y="400"/>
                  </a:lnTo>
                  <a:lnTo>
                    <a:pt x="70" y="400"/>
                  </a:lnTo>
                  <a:lnTo>
                    <a:pt x="73" y="400"/>
                  </a:lnTo>
                  <a:lnTo>
                    <a:pt x="77" y="399"/>
                  </a:lnTo>
                  <a:lnTo>
                    <a:pt x="80" y="399"/>
                  </a:lnTo>
                  <a:lnTo>
                    <a:pt x="85" y="397"/>
                  </a:lnTo>
                  <a:lnTo>
                    <a:pt x="89" y="396"/>
                  </a:lnTo>
                  <a:lnTo>
                    <a:pt x="93" y="394"/>
                  </a:lnTo>
                  <a:lnTo>
                    <a:pt x="96" y="392"/>
                  </a:lnTo>
                  <a:lnTo>
                    <a:pt x="101" y="389"/>
                  </a:lnTo>
                  <a:lnTo>
                    <a:pt x="105" y="387"/>
                  </a:lnTo>
                  <a:lnTo>
                    <a:pt x="108" y="383"/>
                  </a:lnTo>
                  <a:lnTo>
                    <a:pt x="112" y="379"/>
                  </a:lnTo>
                  <a:lnTo>
                    <a:pt x="116" y="376"/>
                  </a:lnTo>
                  <a:lnTo>
                    <a:pt x="120" y="372"/>
                  </a:lnTo>
                  <a:lnTo>
                    <a:pt x="123" y="367"/>
                  </a:lnTo>
                  <a:lnTo>
                    <a:pt x="126" y="363"/>
                  </a:lnTo>
                  <a:lnTo>
                    <a:pt x="129" y="359"/>
                  </a:lnTo>
                  <a:lnTo>
                    <a:pt x="132" y="354"/>
                  </a:lnTo>
                  <a:lnTo>
                    <a:pt x="135" y="349"/>
                  </a:lnTo>
                  <a:lnTo>
                    <a:pt x="137" y="344"/>
                  </a:lnTo>
                  <a:lnTo>
                    <a:pt x="139" y="339"/>
                  </a:lnTo>
                  <a:lnTo>
                    <a:pt x="141" y="333"/>
                  </a:lnTo>
                  <a:lnTo>
                    <a:pt x="143" y="328"/>
                  </a:lnTo>
                  <a:lnTo>
                    <a:pt x="144" y="323"/>
                  </a:lnTo>
                  <a:lnTo>
                    <a:pt x="174" y="212"/>
                  </a:lnTo>
                  <a:lnTo>
                    <a:pt x="175" y="207"/>
                  </a:lnTo>
                  <a:lnTo>
                    <a:pt x="176" y="201"/>
                  </a:lnTo>
                  <a:lnTo>
                    <a:pt x="177" y="196"/>
                  </a:lnTo>
                  <a:lnTo>
                    <a:pt x="178" y="191"/>
                  </a:lnTo>
                  <a:lnTo>
                    <a:pt x="178" y="185"/>
                  </a:lnTo>
                  <a:lnTo>
                    <a:pt x="178" y="181"/>
                  </a:lnTo>
                  <a:lnTo>
                    <a:pt x="178" y="176"/>
                  </a:lnTo>
                  <a:lnTo>
                    <a:pt x="177" y="171"/>
                  </a:lnTo>
                  <a:lnTo>
                    <a:pt x="176" y="167"/>
                  </a:lnTo>
                  <a:lnTo>
                    <a:pt x="175" y="163"/>
                  </a:lnTo>
                  <a:lnTo>
                    <a:pt x="174" y="159"/>
                  </a:lnTo>
                  <a:lnTo>
                    <a:pt x="172" y="154"/>
                  </a:lnTo>
                  <a:lnTo>
                    <a:pt x="171" y="151"/>
                  </a:lnTo>
                  <a:lnTo>
                    <a:pt x="169" y="148"/>
                  </a:lnTo>
                  <a:lnTo>
                    <a:pt x="166" y="145"/>
                  </a:lnTo>
                  <a:lnTo>
                    <a:pt x="163" y="143"/>
                  </a:lnTo>
                  <a:lnTo>
                    <a:pt x="160" y="141"/>
                  </a:lnTo>
                  <a:lnTo>
                    <a:pt x="158" y="138"/>
                  </a:lnTo>
                  <a:lnTo>
                    <a:pt x="155" y="136"/>
                  </a:lnTo>
                  <a:lnTo>
                    <a:pt x="152" y="135"/>
                  </a:lnTo>
                  <a:lnTo>
                    <a:pt x="148" y="134"/>
                  </a:lnTo>
                  <a:lnTo>
                    <a:pt x="144" y="134"/>
                  </a:lnTo>
                  <a:lnTo>
                    <a:pt x="141" y="134"/>
                  </a:lnTo>
                  <a:lnTo>
                    <a:pt x="71" y="1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55" name="Freeform 110"/>
            <p:cNvSpPr>
              <a:spLocks/>
            </p:cNvSpPr>
            <p:nvPr/>
          </p:nvSpPr>
          <p:spPr bwMode="auto">
            <a:xfrm>
              <a:off x="987" y="1272"/>
              <a:ext cx="59" cy="128"/>
            </a:xfrm>
            <a:custGeom>
              <a:avLst/>
              <a:gdLst>
                <a:gd name="T0" fmla="*/ 4 w 179"/>
                <a:gd name="T1" fmla="*/ 0 h 400"/>
                <a:gd name="T2" fmla="*/ 0 w 179"/>
                <a:gd name="T3" fmla="*/ 13 h 400"/>
                <a:gd name="T4" fmla="*/ 3 w 179"/>
                <a:gd name="T5" fmla="*/ 13 h 400"/>
                <a:gd name="T6" fmla="*/ 3 w 179"/>
                <a:gd name="T7" fmla="*/ 13 h 400"/>
                <a:gd name="T8" fmla="*/ 3 w 179"/>
                <a:gd name="T9" fmla="*/ 13 h 400"/>
                <a:gd name="T10" fmla="*/ 3 w 179"/>
                <a:gd name="T11" fmla="*/ 13 h 400"/>
                <a:gd name="T12" fmla="*/ 3 w 179"/>
                <a:gd name="T13" fmla="*/ 13 h 400"/>
                <a:gd name="T14" fmla="*/ 3 w 179"/>
                <a:gd name="T15" fmla="*/ 13 h 400"/>
                <a:gd name="T16" fmla="*/ 4 w 179"/>
                <a:gd name="T17" fmla="*/ 13 h 400"/>
                <a:gd name="T18" fmla="*/ 4 w 179"/>
                <a:gd name="T19" fmla="*/ 13 h 400"/>
                <a:gd name="T20" fmla="*/ 4 w 179"/>
                <a:gd name="T21" fmla="*/ 12 h 400"/>
                <a:gd name="T22" fmla="*/ 4 w 179"/>
                <a:gd name="T23" fmla="*/ 12 h 400"/>
                <a:gd name="T24" fmla="*/ 4 w 179"/>
                <a:gd name="T25" fmla="*/ 12 h 400"/>
                <a:gd name="T26" fmla="*/ 4 w 179"/>
                <a:gd name="T27" fmla="*/ 12 h 400"/>
                <a:gd name="T28" fmla="*/ 4 w 179"/>
                <a:gd name="T29" fmla="*/ 12 h 400"/>
                <a:gd name="T30" fmla="*/ 5 w 179"/>
                <a:gd name="T31" fmla="*/ 12 h 400"/>
                <a:gd name="T32" fmla="*/ 5 w 179"/>
                <a:gd name="T33" fmla="*/ 12 h 400"/>
                <a:gd name="T34" fmla="*/ 5 w 179"/>
                <a:gd name="T35" fmla="*/ 12 h 400"/>
                <a:gd name="T36" fmla="*/ 5 w 179"/>
                <a:gd name="T37" fmla="*/ 12 h 400"/>
                <a:gd name="T38" fmla="*/ 5 w 179"/>
                <a:gd name="T39" fmla="*/ 11 h 400"/>
                <a:gd name="T40" fmla="*/ 5 w 179"/>
                <a:gd name="T41" fmla="*/ 11 h 400"/>
                <a:gd name="T42" fmla="*/ 5 w 179"/>
                <a:gd name="T43" fmla="*/ 11 h 400"/>
                <a:gd name="T44" fmla="*/ 5 w 179"/>
                <a:gd name="T45" fmla="*/ 11 h 400"/>
                <a:gd name="T46" fmla="*/ 6 w 179"/>
                <a:gd name="T47" fmla="*/ 7 h 400"/>
                <a:gd name="T48" fmla="*/ 6 w 179"/>
                <a:gd name="T49" fmla="*/ 7 h 400"/>
                <a:gd name="T50" fmla="*/ 6 w 179"/>
                <a:gd name="T51" fmla="*/ 6 h 400"/>
                <a:gd name="T52" fmla="*/ 6 w 179"/>
                <a:gd name="T53" fmla="*/ 6 h 400"/>
                <a:gd name="T54" fmla="*/ 6 w 179"/>
                <a:gd name="T55" fmla="*/ 6 h 400"/>
                <a:gd name="T56" fmla="*/ 6 w 179"/>
                <a:gd name="T57" fmla="*/ 6 h 400"/>
                <a:gd name="T58" fmla="*/ 6 w 179"/>
                <a:gd name="T59" fmla="*/ 6 h 400"/>
                <a:gd name="T60" fmla="*/ 6 w 179"/>
                <a:gd name="T61" fmla="*/ 6 h 400"/>
                <a:gd name="T62" fmla="*/ 6 w 179"/>
                <a:gd name="T63" fmla="*/ 5 h 400"/>
                <a:gd name="T64" fmla="*/ 6 w 179"/>
                <a:gd name="T65" fmla="*/ 5 h 400"/>
                <a:gd name="T66" fmla="*/ 6 w 179"/>
                <a:gd name="T67" fmla="*/ 5 h 400"/>
                <a:gd name="T68" fmla="*/ 6 w 179"/>
                <a:gd name="T69" fmla="*/ 5 h 400"/>
                <a:gd name="T70" fmla="*/ 6 w 179"/>
                <a:gd name="T71" fmla="*/ 5 h 400"/>
                <a:gd name="T72" fmla="*/ 6 w 179"/>
                <a:gd name="T73" fmla="*/ 5 h 400"/>
                <a:gd name="T74" fmla="*/ 6 w 179"/>
                <a:gd name="T75" fmla="*/ 4 h 400"/>
                <a:gd name="T76" fmla="*/ 6 w 179"/>
                <a:gd name="T77" fmla="*/ 4 h 400"/>
                <a:gd name="T78" fmla="*/ 6 w 179"/>
                <a:gd name="T79" fmla="*/ 4 h 400"/>
                <a:gd name="T80" fmla="*/ 5 w 179"/>
                <a:gd name="T81" fmla="*/ 4 h 400"/>
                <a:gd name="T82" fmla="*/ 5 w 179"/>
                <a:gd name="T83" fmla="*/ 4 h 400"/>
                <a:gd name="T84" fmla="*/ 5 w 179"/>
                <a:gd name="T85" fmla="*/ 4 h 400"/>
                <a:gd name="T86" fmla="*/ 5 w 179"/>
                <a:gd name="T87" fmla="*/ 4 h 400"/>
                <a:gd name="T88" fmla="*/ 3 w 179"/>
                <a:gd name="T89" fmla="*/ 4 h 4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9" h="400">
                  <a:moveTo>
                    <a:pt x="108" y="0"/>
                  </a:moveTo>
                  <a:lnTo>
                    <a:pt x="0" y="400"/>
                  </a:lnTo>
                  <a:lnTo>
                    <a:pt x="70" y="400"/>
                  </a:lnTo>
                  <a:lnTo>
                    <a:pt x="75" y="400"/>
                  </a:lnTo>
                  <a:lnTo>
                    <a:pt x="79" y="399"/>
                  </a:lnTo>
                  <a:lnTo>
                    <a:pt x="83" y="398"/>
                  </a:lnTo>
                  <a:lnTo>
                    <a:pt x="88" y="397"/>
                  </a:lnTo>
                  <a:lnTo>
                    <a:pt x="93" y="394"/>
                  </a:lnTo>
                  <a:lnTo>
                    <a:pt x="97" y="391"/>
                  </a:lnTo>
                  <a:lnTo>
                    <a:pt x="102" y="388"/>
                  </a:lnTo>
                  <a:lnTo>
                    <a:pt x="106" y="385"/>
                  </a:lnTo>
                  <a:lnTo>
                    <a:pt x="111" y="382"/>
                  </a:lnTo>
                  <a:lnTo>
                    <a:pt x="115" y="377"/>
                  </a:lnTo>
                  <a:lnTo>
                    <a:pt x="119" y="373"/>
                  </a:lnTo>
                  <a:lnTo>
                    <a:pt x="122" y="368"/>
                  </a:lnTo>
                  <a:lnTo>
                    <a:pt x="127" y="362"/>
                  </a:lnTo>
                  <a:lnTo>
                    <a:pt x="130" y="357"/>
                  </a:lnTo>
                  <a:lnTo>
                    <a:pt x="133" y="352"/>
                  </a:lnTo>
                  <a:lnTo>
                    <a:pt x="136" y="346"/>
                  </a:lnTo>
                  <a:lnTo>
                    <a:pt x="139" y="340"/>
                  </a:lnTo>
                  <a:lnTo>
                    <a:pt x="142" y="335"/>
                  </a:lnTo>
                  <a:lnTo>
                    <a:pt x="144" y="328"/>
                  </a:lnTo>
                  <a:lnTo>
                    <a:pt x="146" y="322"/>
                  </a:lnTo>
                  <a:lnTo>
                    <a:pt x="176" y="211"/>
                  </a:lnTo>
                  <a:lnTo>
                    <a:pt x="177" y="205"/>
                  </a:lnTo>
                  <a:lnTo>
                    <a:pt x="178" y="198"/>
                  </a:lnTo>
                  <a:lnTo>
                    <a:pt x="179" y="193"/>
                  </a:lnTo>
                  <a:lnTo>
                    <a:pt x="179" y="187"/>
                  </a:lnTo>
                  <a:lnTo>
                    <a:pt x="179" y="181"/>
                  </a:lnTo>
                  <a:lnTo>
                    <a:pt x="179" y="176"/>
                  </a:lnTo>
                  <a:lnTo>
                    <a:pt x="178" y="171"/>
                  </a:lnTo>
                  <a:lnTo>
                    <a:pt x="177" y="165"/>
                  </a:lnTo>
                  <a:lnTo>
                    <a:pt x="176" y="160"/>
                  </a:lnTo>
                  <a:lnTo>
                    <a:pt x="174" y="156"/>
                  </a:lnTo>
                  <a:lnTo>
                    <a:pt x="172" y="152"/>
                  </a:lnTo>
                  <a:lnTo>
                    <a:pt x="169" y="148"/>
                  </a:lnTo>
                  <a:lnTo>
                    <a:pt x="167" y="145"/>
                  </a:lnTo>
                  <a:lnTo>
                    <a:pt x="164" y="142"/>
                  </a:lnTo>
                  <a:lnTo>
                    <a:pt x="161" y="139"/>
                  </a:lnTo>
                  <a:lnTo>
                    <a:pt x="158" y="137"/>
                  </a:lnTo>
                  <a:lnTo>
                    <a:pt x="153" y="136"/>
                  </a:lnTo>
                  <a:lnTo>
                    <a:pt x="150" y="135"/>
                  </a:lnTo>
                  <a:lnTo>
                    <a:pt x="146" y="134"/>
                  </a:lnTo>
                  <a:lnTo>
                    <a:pt x="142" y="134"/>
                  </a:lnTo>
                  <a:lnTo>
                    <a:pt x="71" y="1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56" name="Line 111"/>
            <p:cNvSpPr>
              <a:spLocks noChangeShapeType="1"/>
            </p:cNvSpPr>
            <p:nvPr/>
          </p:nvSpPr>
          <p:spPr bwMode="auto">
            <a:xfrm flipH="1">
              <a:off x="1061" y="1272"/>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57" name="Freeform 112"/>
            <p:cNvSpPr>
              <a:spLocks/>
            </p:cNvSpPr>
            <p:nvPr/>
          </p:nvSpPr>
          <p:spPr bwMode="auto">
            <a:xfrm>
              <a:off x="1589" y="1272"/>
              <a:ext cx="56" cy="128"/>
            </a:xfrm>
            <a:custGeom>
              <a:avLst/>
              <a:gdLst>
                <a:gd name="T0" fmla="*/ 3 w 179"/>
                <a:gd name="T1" fmla="*/ 0 h 400"/>
                <a:gd name="T2" fmla="*/ 0 w 179"/>
                <a:gd name="T3" fmla="*/ 13 h 400"/>
                <a:gd name="T4" fmla="*/ 2 w 179"/>
                <a:gd name="T5" fmla="*/ 13 h 400"/>
                <a:gd name="T6" fmla="*/ 2 w 179"/>
                <a:gd name="T7" fmla="*/ 13 h 400"/>
                <a:gd name="T8" fmla="*/ 3 w 179"/>
                <a:gd name="T9" fmla="*/ 13 h 400"/>
                <a:gd name="T10" fmla="*/ 3 w 179"/>
                <a:gd name="T11" fmla="*/ 13 h 400"/>
                <a:gd name="T12" fmla="*/ 3 w 179"/>
                <a:gd name="T13" fmla="*/ 13 h 400"/>
                <a:gd name="T14" fmla="*/ 3 w 179"/>
                <a:gd name="T15" fmla="*/ 13 h 400"/>
                <a:gd name="T16" fmla="*/ 3 w 179"/>
                <a:gd name="T17" fmla="*/ 13 h 400"/>
                <a:gd name="T18" fmla="*/ 3 w 179"/>
                <a:gd name="T19" fmla="*/ 13 h 400"/>
                <a:gd name="T20" fmla="*/ 3 w 179"/>
                <a:gd name="T21" fmla="*/ 12 h 400"/>
                <a:gd name="T22" fmla="*/ 3 w 179"/>
                <a:gd name="T23" fmla="*/ 12 h 400"/>
                <a:gd name="T24" fmla="*/ 3 w 179"/>
                <a:gd name="T25" fmla="*/ 12 h 400"/>
                <a:gd name="T26" fmla="*/ 4 w 179"/>
                <a:gd name="T27" fmla="*/ 12 h 400"/>
                <a:gd name="T28" fmla="*/ 4 w 179"/>
                <a:gd name="T29" fmla="*/ 12 h 400"/>
                <a:gd name="T30" fmla="*/ 4 w 179"/>
                <a:gd name="T31" fmla="*/ 12 h 400"/>
                <a:gd name="T32" fmla="*/ 4 w 179"/>
                <a:gd name="T33" fmla="*/ 12 h 400"/>
                <a:gd name="T34" fmla="*/ 4 w 179"/>
                <a:gd name="T35" fmla="*/ 12 h 400"/>
                <a:gd name="T36" fmla="*/ 4 w 179"/>
                <a:gd name="T37" fmla="*/ 12 h 400"/>
                <a:gd name="T38" fmla="*/ 4 w 179"/>
                <a:gd name="T39" fmla="*/ 11 h 400"/>
                <a:gd name="T40" fmla="*/ 4 w 179"/>
                <a:gd name="T41" fmla="*/ 11 h 400"/>
                <a:gd name="T42" fmla="*/ 4 w 179"/>
                <a:gd name="T43" fmla="*/ 11 h 400"/>
                <a:gd name="T44" fmla="*/ 4 w 179"/>
                <a:gd name="T45" fmla="*/ 11 h 400"/>
                <a:gd name="T46" fmla="*/ 5 w 179"/>
                <a:gd name="T47" fmla="*/ 7 h 400"/>
                <a:gd name="T48" fmla="*/ 5 w 179"/>
                <a:gd name="T49" fmla="*/ 7 h 400"/>
                <a:gd name="T50" fmla="*/ 6 w 179"/>
                <a:gd name="T51" fmla="*/ 6 h 400"/>
                <a:gd name="T52" fmla="*/ 6 w 179"/>
                <a:gd name="T53" fmla="*/ 6 h 400"/>
                <a:gd name="T54" fmla="*/ 6 w 179"/>
                <a:gd name="T55" fmla="*/ 6 h 400"/>
                <a:gd name="T56" fmla="*/ 6 w 179"/>
                <a:gd name="T57" fmla="*/ 6 h 400"/>
                <a:gd name="T58" fmla="*/ 6 w 179"/>
                <a:gd name="T59" fmla="*/ 6 h 400"/>
                <a:gd name="T60" fmla="*/ 6 w 179"/>
                <a:gd name="T61" fmla="*/ 6 h 400"/>
                <a:gd name="T62" fmla="*/ 5 w 179"/>
                <a:gd name="T63" fmla="*/ 5 h 400"/>
                <a:gd name="T64" fmla="*/ 5 w 179"/>
                <a:gd name="T65" fmla="*/ 5 h 400"/>
                <a:gd name="T66" fmla="*/ 5 w 179"/>
                <a:gd name="T67" fmla="*/ 5 h 400"/>
                <a:gd name="T68" fmla="*/ 5 w 179"/>
                <a:gd name="T69" fmla="*/ 5 h 400"/>
                <a:gd name="T70" fmla="*/ 5 w 179"/>
                <a:gd name="T71" fmla="*/ 5 h 400"/>
                <a:gd name="T72" fmla="*/ 5 w 179"/>
                <a:gd name="T73" fmla="*/ 5 h 400"/>
                <a:gd name="T74" fmla="*/ 5 w 179"/>
                <a:gd name="T75" fmla="*/ 4 h 400"/>
                <a:gd name="T76" fmla="*/ 5 w 179"/>
                <a:gd name="T77" fmla="*/ 4 h 400"/>
                <a:gd name="T78" fmla="*/ 5 w 179"/>
                <a:gd name="T79" fmla="*/ 4 h 400"/>
                <a:gd name="T80" fmla="*/ 5 w 179"/>
                <a:gd name="T81" fmla="*/ 4 h 400"/>
                <a:gd name="T82" fmla="*/ 5 w 179"/>
                <a:gd name="T83" fmla="*/ 4 h 400"/>
                <a:gd name="T84" fmla="*/ 4 w 179"/>
                <a:gd name="T85" fmla="*/ 4 h 400"/>
                <a:gd name="T86" fmla="*/ 4 w 179"/>
                <a:gd name="T87" fmla="*/ 4 h 400"/>
                <a:gd name="T88" fmla="*/ 2 w 179"/>
                <a:gd name="T89" fmla="*/ 4 h 40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9" h="400">
                  <a:moveTo>
                    <a:pt x="107" y="0"/>
                  </a:moveTo>
                  <a:lnTo>
                    <a:pt x="0" y="400"/>
                  </a:lnTo>
                  <a:lnTo>
                    <a:pt x="70" y="400"/>
                  </a:lnTo>
                  <a:lnTo>
                    <a:pt x="74" y="400"/>
                  </a:lnTo>
                  <a:lnTo>
                    <a:pt x="79" y="399"/>
                  </a:lnTo>
                  <a:lnTo>
                    <a:pt x="84" y="398"/>
                  </a:lnTo>
                  <a:lnTo>
                    <a:pt x="88" y="397"/>
                  </a:lnTo>
                  <a:lnTo>
                    <a:pt x="92" y="394"/>
                  </a:lnTo>
                  <a:lnTo>
                    <a:pt x="97" y="391"/>
                  </a:lnTo>
                  <a:lnTo>
                    <a:pt x="102" y="389"/>
                  </a:lnTo>
                  <a:lnTo>
                    <a:pt x="106" y="385"/>
                  </a:lnTo>
                  <a:lnTo>
                    <a:pt x="111" y="382"/>
                  </a:lnTo>
                  <a:lnTo>
                    <a:pt x="115" y="377"/>
                  </a:lnTo>
                  <a:lnTo>
                    <a:pt x="119" y="373"/>
                  </a:lnTo>
                  <a:lnTo>
                    <a:pt x="122" y="368"/>
                  </a:lnTo>
                  <a:lnTo>
                    <a:pt x="127" y="362"/>
                  </a:lnTo>
                  <a:lnTo>
                    <a:pt x="130" y="357"/>
                  </a:lnTo>
                  <a:lnTo>
                    <a:pt x="133" y="352"/>
                  </a:lnTo>
                  <a:lnTo>
                    <a:pt x="136" y="346"/>
                  </a:lnTo>
                  <a:lnTo>
                    <a:pt x="139" y="340"/>
                  </a:lnTo>
                  <a:lnTo>
                    <a:pt x="141" y="335"/>
                  </a:lnTo>
                  <a:lnTo>
                    <a:pt x="144" y="328"/>
                  </a:lnTo>
                  <a:lnTo>
                    <a:pt x="146" y="322"/>
                  </a:lnTo>
                  <a:lnTo>
                    <a:pt x="175" y="211"/>
                  </a:lnTo>
                  <a:lnTo>
                    <a:pt x="177" y="205"/>
                  </a:lnTo>
                  <a:lnTo>
                    <a:pt x="178" y="200"/>
                  </a:lnTo>
                  <a:lnTo>
                    <a:pt x="179" y="193"/>
                  </a:lnTo>
                  <a:lnTo>
                    <a:pt x="179" y="187"/>
                  </a:lnTo>
                  <a:lnTo>
                    <a:pt x="179" y="181"/>
                  </a:lnTo>
                  <a:lnTo>
                    <a:pt x="179" y="176"/>
                  </a:lnTo>
                  <a:lnTo>
                    <a:pt x="178" y="171"/>
                  </a:lnTo>
                  <a:lnTo>
                    <a:pt x="177" y="165"/>
                  </a:lnTo>
                  <a:lnTo>
                    <a:pt x="175" y="160"/>
                  </a:lnTo>
                  <a:lnTo>
                    <a:pt x="174" y="156"/>
                  </a:lnTo>
                  <a:lnTo>
                    <a:pt x="172" y="152"/>
                  </a:lnTo>
                  <a:lnTo>
                    <a:pt x="169" y="148"/>
                  </a:lnTo>
                  <a:lnTo>
                    <a:pt x="167" y="145"/>
                  </a:lnTo>
                  <a:lnTo>
                    <a:pt x="164" y="142"/>
                  </a:lnTo>
                  <a:lnTo>
                    <a:pt x="161" y="139"/>
                  </a:lnTo>
                  <a:lnTo>
                    <a:pt x="157" y="137"/>
                  </a:lnTo>
                  <a:lnTo>
                    <a:pt x="154" y="136"/>
                  </a:lnTo>
                  <a:lnTo>
                    <a:pt x="150" y="135"/>
                  </a:lnTo>
                  <a:lnTo>
                    <a:pt x="146" y="134"/>
                  </a:lnTo>
                  <a:lnTo>
                    <a:pt x="141" y="134"/>
                  </a:lnTo>
                  <a:lnTo>
                    <a:pt x="71" y="1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58" name="Line 113"/>
            <p:cNvSpPr>
              <a:spLocks noChangeShapeType="1"/>
            </p:cNvSpPr>
            <p:nvPr/>
          </p:nvSpPr>
          <p:spPr bwMode="auto">
            <a:xfrm flipH="1">
              <a:off x="1665" y="1274"/>
              <a:ext cx="11"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59" name="Line 114"/>
            <p:cNvSpPr>
              <a:spLocks noChangeShapeType="1"/>
            </p:cNvSpPr>
            <p:nvPr/>
          </p:nvSpPr>
          <p:spPr bwMode="auto">
            <a:xfrm flipH="1">
              <a:off x="1690" y="1274"/>
              <a:ext cx="11"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60" name="Line 115"/>
            <p:cNvSpPr>
              <a:spLocks noChangeShapeType="1"/>
            </p:cNvSpPr>
            <p:nvPr/>
          </p:nvSpPr>
          <p:spPr bwMode="auto">
            <a:xfrm>
              <a:off x="1032" y="2531"/>
              <a:ext cx="50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61" name="Line 116"/>
            <p:cNvSpPr>
              <a:spLocks noChangeShapeType="1"/>
            </p:cNvSpPr>
            <p:nvPr/>
          </p:nvSpPr>
          <p:spPr bwMode="auto">
            <a:xfrm>
              <a:off x="1158" y="1884"/>
              <a:ext cx="3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62" name="Line 117"/>
            <p:cNvSpPr>
              <a:spLocks noChangeShapeType="1"/>
            </p:cNvSpPr>
            <p:nvPr/>
          </p:nvSpPr>
          <p:spPr bwMode="auto">
            <a:xfrm flipH="1">
              <a:off x="260" y="1449"/>
              <a:ext cx="772" cy="43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63" name="Line 118"/>
            <p:cNvSpPr>
              <a:spLocks noChangeShapeType="1"/>
            </p:cNvSpPr>
            <p:nvPr/>
          </p:nvSpPr>
          <p:spPr bwMode="auto">
            <a:xfrm flipH="1">
              <a:off x="260" y="2531"/>
              <a:ext cx="772"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64" name="Line 119"/>
            <p:cNvSpPr>
              <a:spLocks noChangeShapeType="1"/>
            </p:cNvSpPr>
            <p:nvPr/>
          </p:nvSpPr>
          <p:spPr bwMode="auto">
            <a:xfrm>
              <a:off x="1533" y="1449"/>
              <a:ext cx="0" cy="4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65" name="Line 120"/>
            <p:cNvSpPr>
              <a:spLocks noChangeShapeType="1"/>
            </p:cNvSpPr>
            <p:nvPr/>
          </p:nvSpPr>
          <p:spPr bwMode="auto">
            <a:xfrm flipV="1">
              <a:off x="1533" y="1449"/>
              <a:ext cx="0" cy="43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66" name="Freeform 121"/>
            <p:cNvSpPr>
              <a:spLocks/>
            </p:cNvSpPr>
            <p:nvPr/>
          </p:nvSpPr>
          <p:spPr bwMode="auto">
            <a:xfrm>
              <a:off x="891" y="1530"/>
              <a:ext cx="141" cy="83"/>
            </a:xfrm>
            <a:custGeom>
              <a:avLst/>
              <a:gdLst>
                <a:gd name="T0" fmla="*/ 0 w 441"/>
                <a:gd name="T1" fmla="*/ 0 h 257"/>
                <a:gd name="T2" fmla="*/ 1 w 441"/>
                <a:gd name="T3" fmla="*/ 2 h 257"/>
                <a:gd name="T4" fmla="*/ 2 w 441"/>
                <a:gd name="T5" fmla="*/ 3 h 257"/>
                <a:gd name="T6" fmla="*/ 4 w 441"/>
                <a:gd name="T7" fmla="*/ 5 h 257"/>
                <a:gd name="T8" fmla="*/ 5 w 441"/>
                <a:gd name="T9" fmla="*/ 6 h 257"/>
                <a:gd name="T10" fmla="*/ 7 w 441"/>
                <a:gd name="T11" fmla="*/ 7 h 257"/>
                <a:gd name="T12" fmla="*/ 9 w 441"/>
                <a:gd name="T13" fmla="*/ 8 h 257"/>
                <a:gd name="T14" fmla="*/ 11 w 441"/>
                <a:gd name="T15" fmla="*/ 8 h 257"/>
                <a:gd name="T16" fmla="*/ 12 w 441"/>
                <a:gd name="T17" fmla="*/ 8 h 257"/>
                <a:gd name="T18" fmla="*/ 14 w 441"/>
                <a:gd name="T19" fmla="*/ 9 h 2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41" h="257">
                  <a:moveTo>
                    <a:pt x="0" y="0"/>
                  </a:moveTo>
                  <a:lnTo>
                    <a:pt x="32" y="50"/>
                  </a:lnTo>
                  <a:lnTo>
                    <a:pt x="71" y="96"/>
                  </a:lnTo>
                  <a:lnTo>
                    <a:pt x="113" y="137"/>
                  </a:lnTo>
                  <a:lnTo>
                    <a:pt x="161" y="173"/>
                  </a:lnTo>
                  <a:lnTo>
                    <a:pt x="212" y="203"/>
                  </a:lnTo>
                  <a:lnTo>
                    <a:pt x="267" y="226"/>
                  </a:lnTo>
                  <a:lnTo>
                    <a:pt x="324" y="243"/>
                  </a:lnTo>
                  <a:lnTo>
                    <a:pt x="383" y="254"/>
                  </a:lnTo>
                  <a:lnTo>
                    <a:pt x="441" y="2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67" name="Freeform 122"/>
            <p:cNvSpPr>
              <a:spLocks/>
            </p:cNvSpPr>
            <p:nvPr/>
          </p:nvSpPr>
          <p:spPr bwMode="auto">
            <a:xfrm>
              <a:off x="401" y="1804"/>
              <a:ext cx="21" cy="80"/>
            </a:xfrm>
            <a:custGeom>
              <a:avLst/>
              <a:gdLst>
                <a:gd name="T0" fmla="*/ 2 w 68"/>
                <a:gd name="T1" fmla="*/ 8 h 252"/>
                <a:gd name="T2" fmla="*/ 2 w 68"/>
                <a:gd name="T3" fmla="*/ 6 h 252"/>
                <a:gd name="T4" fmla="*/ 2 w 68"/>
                <a:gd name="T5" fmla="*/ 5 h 252"/>
                <a:gd name="T6" fmla="*/ 1 w 68"/>
                <a:gd name="T7" fmla="*/ 3 h 252"/>
                <a:gd name="T8" fmla="*/ 1 w 68"/>
                <a:gd name="T9" fmla="*/ 2 h 252"/>
                <a:gd name="T10" fmla="*/ 0 w 68"/>
                <a:gd name="T11" fmla="*/ 0 h 25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252">
                  <a:moveTo>
                    <a:pt x="68" y="252"/>
                  </a:moveTo>
                  <a:lnTo>
                    <a:pt x="64" y="198"/>
                  </a:lnTo>
                  <a:lnTo>
                    <a:pt x="56" y="147"/>
                  </a:lnTo>
                  <a:lnTo>
                    <a:pt x="43" y="96"/>
                  </a:lnTo>
                  <a:lnTo>
                    <a:pt x="24" y="47"/>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68" name="Freeform 123"/>
            <p:cNvSpPr>
              <a:spLocks/>
            </p:cNvSpPr>
            <p:nvPr/>
          </p:nvSpPr>
          <p:spPr bwMode="auto">
            <a:xfrm>
              <a:off x="570" y="1842"/>
              <a:ext cx="4" cy="4"/>
            </a:xfrm>
            <a:custGeom>
              <a:avLst/>
              <a:gdLst>
                <a:gd name="T0" fmla="*/ 0 w 16"/>
                <a:gd name="T1" fmla="*/ 0 h 16"/>
                <a:gd name="T2" fmla="*/ 0 w 16"/>
                <a:gd name="T3" fmla="*/ 0 h 16"/>
                <a:gd name="T4" fmla="*/ 0 w 16"/>
                <a:gd name="T5" fmla="*/ 0 h 16"/>
                <a:gd name="T6" fmla="*/ 0 w 16"/>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16">
                  <a:moveTo>
                    <a:pt x="16" y="0"/>
                  </a:moveTo>
                  <a:lnTo>
                    <a:pt x="10" y="2"/>
                  </a:lnTo>
                  <a:lnTo>
                    <a:pt x="0" y="16"/>
                  </a:lnTo>
                  <a:lnTo>
                    <a:pt x="16" y="0"/>
                  </a:lnTo>
                  <a:close/>
                </a:path>
              </a:pathLst>
            </a:custGeom>
            <a:solidFill>
              <a:srgbClr val="000000"/>
            </a:solidFill>
            <a:ln w="19050" cmpd="sng">
              <a:solidFill>
                <a:srgbClr val="000000"/>
              </a:solidFill>
              <a:round/>
              <a:headEnd/>
              <a:tailEnd/>
            </a:ln>
          </p:spPr>
          <p:txBody>
            <a:bodyPr/>
            <a:lstStyle/>
            <a:p>
              <a:endParaRPr lang="zh-CN" altLang="en-US"/>
            </a:p>
          </p:txBody>
        </p:sp>
        <p:sp>
          <p:nvSpPr>
            <p:cNvPr id="25769" name="Freeform 124"/>
            <p:cNvSpPr>
              <a:spLocks/>
            </p:cNvSpPr>
            <p:nvPr/>
          </p:nvSpPr>
          <p:spPr bwMode="auto">
            <a:xfrm>
              <a:off x="541" y="1833"/>
              <a:ext cx="18" cy="13"/>
            </a:xfrm>
            <a:custGeom>
              <a:avLst/>
              <a:gdLst>
                <a:gd name="T0" fmla="*/ 1 w 61"/>
                <a:gd name="T1" fmla="*/ 0 h 46"/>
                <a:gd name="T2" fmla="*/ 1 w 61"/>
                <a:gd name="T3" fmla="*/ 1 h 46"/>
                <a:gd name="T4" fmla="*/ 0 w 61"/>
                <a:gd name="T5" fmla="*/ 1 h 46"/>
                <a:gd name="T6" fmla="*/ 1 w 61"/>
                <a:gd name="T7" fmla="*/ 1 h 46"/>
                <a:gd name="T8" fmla="*/ 1 w 61"/>
                <a:gd name="T9" fmla="*/ 0 h 46"/>
                <a:gd name="T10" fmla="*/ 1 w 61"/>
                <a:gd name="T11" fmla="*/ 0 h 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1" h="46">
                  <a:moveTo>
                    <a:pt x="61" y="0"/>
                  </a:moveTo>
                  <a:lnTo>
                    <a:pt x="25" y="30"/>
                  </a:lnTo>
                  <a:lnTo>
                    <a:pt x="0" y="36"/>
                  </a:lnTo>
                  <a:lnTo>
                    <a:pt x="23" y="46"/>
                  </a:lnTo>
                  <a:lnTo>
                    <a:pt x="59" y="17"/>
                  </a:lnTo>
                  <a:lnTo>
                    <a:pt x="61" y="0"/>
                  </a:lnTo>
                  <a:close/>
                </a:path>
              </a:pathLst>
            </a:custGeom>
            <a:solidFill>
              <a:srgbClr val="000000"/>
            </a:solidFill>
            <a:ln w="19050" cmpd="sng">
              <a:solidFill>
                <a:srgbClr val="000000"/>
              </a:solidFill>
              <a:round/>
              <a:headEnd/>
              <a:tailEnd/>
            </a:ln>
          </p:spPr>
          <p:txBody>
            <a:bodyPr/>
            <a:lstStyle/>
            <a:p>
              <a:endParaRPr lang="zh-CN" altLang="en-US"/>
            </a:p>
          </p:txBody>
        </p:sp>
        <p:sp>
          <p:nvSpPr>
            <p:cNvPr id="25770" name="Freeform 125"/>
            <p:cNvSpPr>
              <a:spLocks/>
            </p:cNvSpPr>
            <p:nvPr/>
          </p:nvSpPr>
          <p:spPr bwMode="auto">
            <a:xfrm>
              <a:off x="556" y="1766"/>
              <a:ext cx="34" cy="83"/>
            </a:xfrm>
            <a:custGeom>
              <a:avLst/>
              <a:gdLst>
                <a:gd name="T0" fmla="*/ 3 w 110"/>
                <a:gd name="T1" fmla="*/ 0 h 257"/>
                <a:gd name="T2" fmla="*/ 2 w 110"/>
                <a:gd name="T3" fmla="*/ 0 h 257"/>
                <a:gd name="T4" fmla="*/ 2 w 110"/>
                <a:gd name="T5" fmla="*/ 0 h 257"/>
                <a:gd name="T6" fmla="*/ 3 w 110"/>
                <a:gd name="T7" fmla="*/ 1 h 257"/>
                <a:gd name="T8" fmla="*/ 3 w 110"/>
                <a:gd name="T9" fmla="*/ 1 h 257"/>
                <a:gd name="T10" fmla="*/ 2 w 110"/>
                <a:gd name="T11" fmla="*/ 3 h 257"/>
                <a:gd name="T12" fmla="*/ 1 w 110"/>
                <a:gd name="T13" fmla="*/ 6 h 257"/>
                <a:gd name="T14" fmla="*/ 0 w 110"/>
                <a:gd name="T15" fmla="*/ 7 h 257"/>
                <a:gd name="T16" fmla="*/ 0 w 110"/>
                <a:gd name="T17" fmla="*/ 7 h 257"/>
                <a:gd name="T18" fmla="*/ 0 w 110"/>
                <a:gd name="T19" fmla="*/ 8 h 257"/>
                <a:gd name="T20" fmla="*/ 1 w 110"/>
                <a:gd name="T21" fmla="*/ 9 h 257"/>
                <a:gd name="T22" fmla="*/ 1 w 110"/>
                <a:gd name="T23" fmla="*/ 8 h 257"/>
                <a:gd name="T24" fmla="*/ 2 w 110"/>
                <a:gd name="T25" fmla="*/ 8 h 257"/>
                <a:gd name="T26" fmla="*/ 1 w 110"/>
                <a:gd name="T27" fmla="*/ 8 h 257"/>
                <a:gd name="T28" fmla="*/ 2 w 110"/>
                <a:gd name="T29" fmla="*/ 6 h 257"/>
                <a:gd name="T30" fmla="*/ 3 w 110"/>
                <a:gd name="T31" fmla="*/ 2 h 257"/>
                <a:gd name="T32" fmla="*/ 3 w 110"/>
                <a:gd name="T33" fmla="*/ 1 h 257"/>
                <a:gd name="T34" fmla="*/ 3 w 110"/>
                <a:gd name="T35" fmla="*/ 1 h 257"/>
                <a:gd name="T36" fmla="*/ 3 w 110"/>
                <a:gd name="T37" fmla="*/ 0 h 2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0" h="257">
                  <a:moveTo>
                    <a:pt x="96" y="0"/>
                  </a:moveTo>
                  <a:lnTo>
                    <a:pt x="71" y="10"/>
                  </a:lnTo>
                  <a:lnTo>
                    <a:pt x="73" y="10"/>
                  </a:lnTo>
                  <a:lnTo>
                    <a:pt x="94" y="30"/>
                  </a:lnTo>
                  <a:lnTo>
                    <a:pt x="94" y="31"/>
                  </a:lnTo>
                  <a:lnTo>
                    <a:pt x="85" y="75"/>
                  </a:lnTo>
                  <a:lnTo>
                    <a:pt x="26" y="191"/>
                  </a:lnTo>
                  <a:lnTo>
                    <a:pt x="11" y="206"/>
                  </a:lnTo>
                  <a:lnTo>
                    <a:pt x="9" y="223"/>
                  </a:lnTo>
                  <a:lnTo>
                    <a:pt x="0" y="254"/>
                  </a:lnTo>
                  <a:lnTo>
                    <a:pt x="25" y="257"/>
                  </a:lnTo>
                  <a:lnTo>
                    <a:pt x="45" y="251"/>
                  </a:lnTo>
                  <a:lnTo>
                    <a:pt x="55" y="237"/>
                  </a:lnTo>
                  <a:lnTo>
                    <a:pt x="35" y="231"/>
                  </a:lnTo>
                  <a:lnTo>
                    <a:pt x="48" y="193"/>
                  </a:lnTo>
                  <a:lnTo>
                    <a:pt x="110" y="72"/>
                  </a:lnTo>
                  <a:lnTo>
                    <a:pt x="110" y="40"/>
                  </a:lnTo>
                  <a:lnTo>
                    <a:pt x="110" y="31"/>
                  </a:lnTo>
                  <a:lnTo>
                    <a:pt x="96" y="0"/>
                  </a:lnTo>
                  <a:close/>
                </a:path>
              </a:pathLst>
            </a:custGeom>
            <a:solidFill>
              <a:srgbClr val="000000"/>
            </a:solidFill>
            <a:ln w="19050" cmpd="sng">
              <a:solidFill>
                <a:srgbClr val="000000"/>
              </a:solidFill>
              <a:round/>
              <a:headEnd/>
              <a:tailEnd/>
            </a:ln>
          </p:spPr>
          <p:txBody>
            <a:bodyPr/>
            <a:lstStyle/>
            <a:p>
              <a:endParaRPr lang="zh-CN" altLang="en-US"/>
            </a:p>
          </p:txBody>
        </p:sp>
        <p:sp>
          <p:nvSpPr>
            <p:cNvPr id="25771" name="Freeform 126"/>
            <p:cNvSpPr>
              <a:spLocks/>
            </p:cNvSpPr>
            <p:nvPr/>
          </p:nvSpPr>
          <p:spPr bwMode="auto">
            <a:xfrm>
              <a:off x="525" y="1766"/>
              <a:ext cx="60" cy="83"/>
            </a:xfrm>
            <a:custGeom>
              <a:avLst/>
              <a:gdLst>
                <a:gd name="T0" fmla="*/ 6 w 190"/>
                <a:gd name="T1" fmla="*/ 0 h 259"/>
                <a:gd name="T2" fmla="*/ 5 w 190"/>
                <a:gd name="T3" fmla="*/ 0 h 259"/>
                <a:gd name="T4" fmla="*/ 4 w 190"/>
                <a:gd name="T5" fmla="*/ 0 h 259"/>
                <a:gd name="T6" fmla="*/ 3 w 190"/>
                <a:gd name="T7" fmla="*/ 1 h 259"/>
                <a:gd name="T8" fmla="*/ 3 w 190"/>
                <a:gd name="T9" fmla="*/ 2 h 259"/>
                <a:gd name="T10" fmla="*/ 2 w 190"/>
                <a:gd name="T11" fmla="*/ 3 h 259"/>
                <a:gd name="T12" fmla="*/ 1 w 190"/>
                <a:gd name="T13" fmla="*/ 4 h 259"/>
                <a:gd name="T14" fmla="*/ 0 w 190"/>
                <a:gd name="T15" fmla="*/ 6 h 259"/>
                <a:gd name="T16" fmla="*/ 0 w 190"/>
                <a:gd name="T17" fmla="*/ 7 h 259"/>
                <a:gd name="T18" fmla="*/ 0 w 190"/>
                <a:gd name="T19" fmla="*/ 7 h 259"/>
                <a:gd name="T20" fmla="*/ 1 w 190"/>
                <a:gd name="T21" fmla="*/ 8 h 259"/>
                <a:gd name="T22" fmla="*/ 1 w 190"/>
                <a:gd name="T23" fmla="*/ 9 h 259"/>
                <a:gd name="T24" fmla="*/ 2 w 190"/>
                <a:gd name="T25" fmla="*/ 9 h 259"/>
                <a:gd name="T26" fmla="*/ 2 w 190"/>
                <a:gd name="T27" fmla="*/ 8 h 259"/>
                <a:gd name="T28" fmla="*/ 1 w 190"/>
                <a:gd name="T29" fmla="*/ 8 h 259"/>
                <a:gd name="T30" fmla="*/ 1 w 190"/>
                <a:gd name="T31" fmla="*/ 8 h 259"/>
                <a:gd name="T32" fmla="*/ 1 w 190"/>
                <a:gd name="T33" fmla="*/ 7 h 259"/>
                <a:gd name="T34" fmla="*/ 1 w 190"/>
                <a:gd name="T35" fmla="*/ 6 h 259"/>
                <a:gd name="T36" fmla="*/ 2 w 190"/>
                <a:gd name="T37" fmla="*/ 4 h 259"/>
                <a:gd name="T38" fmla="*/ 2 w 190"/>
                <a:gd name="T39" fmla="*/ 4 h 259"/>
                <a:gd name="T40" fmla="*/ 3 w 190"/>
                <a:gd name="T41" fmla="*/ 3 h 259"/>
                <a:gd name="T42" fmla="*/ 3 w 190"/>
                <a:gd name="T43" fmla="*/ 2 h 259"/>
                <a:gd name="T44" fmla="*/ 4 w 190"/>
                <a:gd name="T45" fmla="*/ 1 h 259"/>
                <a:gd name="T46" fmla="*/ 5 w 190"/>
                <a:gd name="T47" fmla="*/ 0 h 259"/>
                <a:gd name="T48" fmla="*/ 6 w 190"/>
                <a:gd name="T49" fmla="*/ 0 h 259"/>
                <a:gd name="T50" fmla="*/ 6 w 190"/>
                <a:gd name="T51" fmla="*/ 0 h 2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0" h="259">
                  <a:moveTo>
                    <a:pt x="184" y="0"/>
                  </a:moveTo>
                  <a:lnTo>
                    <a:pt x="150" y="2"/>
                  </a:lnTo>
                  <a:lnTo>
                    <a:pt x="126" y="14"/>
                  </a:lnTo>
                  <a:lnTo>
                    <a:pt x="89" y="45"/>
                  </a:lnTo>
                  <a:lnTo>
                    <a:pt x="79" y="54"/>
                  </a:lnTo>
                  <a:lnTo>
                    <a:pt x="50" y="92"/>
                  </a:lnTo>
                  <a:lnTo>
                    <a:pt x="27" y="135"/>
                  </a:lnTo>
                  <a:lnTo>
                    <a:pt x="8" y="182"/>
                  </a:lnTo>
                  <a:lnTo>
                    <a:pt x="0" y="219"/>
                  </a:lnTo>
                  <a:lnTo>
                    <a:pt x="1" y="228"/>
                  </a:lnTo>
                  <a:lnTo>
                    <a:pt x="16" y="257"/>
                  </a:lnTo>
                  <a:lnTo>
                    <a:pt x="20" y="259"/>
                  </a:lnTo>
                  <a:lnTo>
                    <a:pt x="52" y="259"/>
                  </a:lnTo>
                  <a:lnTo>
                    <a:pt x="67" y="254"/>
                  </a:lnTo>
                  <a:lnTo>
                    <a:pt x="44" y="244"/>
                  </a:lnTo>
                  <a:lnTo>
                    <a:pt x="34" y="241"/>
                  </a:lnTo>
                  <a:lnTo>
                    <a:pt x="24" y="212"/>
                  </a:lnTo>
                  <a:lnTo>
                    <a:pt x="31" y="184"/>
                  </a:lnTo>
                  <a:lnTo>
                    <a:pt x="53" y="133"/>
                  </a:lnTo>
                  <a:lnTo>
                    <a:pt x="56" y="128"/>
                  </a:lnTo>
                  <a:lnTo>
                    <a:pt x="81" y="85"/>
                  </a:lnTo>
                  <a:lnTo>
                    <a:pt x="110" y="49"/>
                  </a:lnTo>
                  <a:lnTo>
                    <a:pt x="134" y="27"/>
                  </a:lnTo>
                  <a:lnTo>
                    <a:pt x="165" y="12"/>
                  </a:lnTo>
                  <a:lnTo>
                    <a:pt x="190" y="2"/>
                  </a:lnTo>
                  <a:lnTo>
                    <a:pt x="184" y="0"/>
                  </a:lnTo>
                  <a:close/>
                </a:path>
              </a:pathLst>
            </a:custGeom>
            <a:solidFill>
              <a:srgbClr val="000000"/>
            </a:solidFill>
            <a:ln w="19050" cmpd="sng">
              <a:solidFill>
                <a:srgbClr val="000000"/>
              </a:solidFill>
              <a:round/>
              <a:headEnd/>
              <a:tailEnd/>
            </a:ln>
          </p:spPr>
          <p:txBody>
            <a:bodyPr/>
            <a:lstStyle/>
            <a:p>
              <a:endParaRPr lang="zh-CN" altLang="en-US"/>
            </a:p>
          </p:txBody>
        </p:sp>
        <p:sp>
          <p:nvSpPr>
            <p:cNvPr id="25772" name="Freeform 127"/>
            <p:cNvSpPr>
              <a:spLocks/>
            </p:cNvSpPr>
            <p:nvPr/>
          </p:nvSpPr>
          <p:spPr bwMode="auto">
            <a:xfrm>
              <a:off x="590" y="1766"/>
              <a:ext cx="16" cy="24"/>
            </a:xfrm>
            <a:custGeom>
              <a:avLst/>
              <a:gdLst>
                <a:gd name="T0" fmla="*/ 2 w 49"/>
                <a:gd name="T1" fmla="*/ 0 h 74"/>
                <a:gd name="T2" fmla="*/ 1 w 49"/>
                <a:gd name="T3" fmla="*/ 0 h 74"/>
                <a:gd name="T4" fmla="*/ 0 w 49"/>
                <a:gd name="T5" fmla="*/ 2 h 74"/>
                <a:gd name="T6" fmla="*/ 0 w 49"/>
                <a:gd name="T7" fmla="*/ 3 h 74"/>
                <a:gd name="T8" fmla="*/ 1 w 49"/>
                <a:gd name="T9" fmla="*/ 1 h 74"/>
                <a:gd name="T10" fmla="*/ 2 w 49"/>
                <a:gd name="T11" fmla="*/ 0 h 74"/>
                <a:gd name="T12" fmla="*/ 2 w 49"/>
                <a:gd name="T13" fmla="*/ 0 h 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 h="74">
                  <a:moveTo>
                    <a:pt x="49" y="0"/>
                  </a:moveTo>
                  <a:lnTo>
                    <a:pt x="27" y="4"/>
                  </a:lnTo>
                  <a:lnTo>
                    <a:pt x="0" y="42"/>
                  </a:lnTo>
                  <a:lnTo>
                    <a:pt x="0" y="74"/>
                  </a:lnTo>
                  <a:lnTo>
                    <a:pt x="20" y="41"/>
                  </a:lnTo>
                  <a:lnTo>
                    <a:pt x="44" y="12"/>
                  </a:lnTo>
                  <a:lnTo>
                    <a:pt x="49" y="0"/>
                  </a:lnTo>
                  <a:close/>
                </a:path>
              </a:pathLst>
            </a:custGeom>
            <a:solidFill>
              <a:srgbClr val="000000"/>
            </a:solidFill>
            <a:ln w="19050" cmpd="sng">
              <a:solidFill>
                <a:srgbClr val="000000"/>
              </a:solidFill>
              <a:round/>
              <a:headEnd/>
              <a:tailEnd/>
            </a:ln>
          </p:spPr>
          <p:txBody>
            <a:bodyPr/>
            <a:lstStyle/>
            <a:p>
              <a:endParaRPr lang="zh-CN" altLang="en-US"/>
            </a:p>
          </p:txBody>
        </p:sp>
        <p:sp>
          <p:nvSpPr>
            <p:cNvPr id="25773" name="Freeform 128"/>
            <p:cNvSpPr>
              <a:spLocks/>
            </p:cNvSpPr>
            <p:nvPr/>
          </p:nvSpPr>
          <p:spPr bwMode="auto">
            <a:xfrm>
              <a:off x="900" y="1651"/>
              <a:ext cx="13" cy="58"/>
            </a:xfrm>
            <a:custGeom>
              <a:avLst/>
              <a:gdLst>
                <a:gd name="T0" fmla="*/ 1 w 43"/>
                <a:gd name="T1" fmla="*/ 0 h 186"/>
                <a:gd name="T2" fmla="*/ 0 w 43"/>
                <a:gd name="T3" fmla="*/ 0 h 186"/>
                <a:gd name="T4" fmla="*/ 0 w 43"/>
                <a:gd name="T5" fmla="*/ 0 h 186"/>
                <a:gd name="T6" fmla="*/ 1 w 43"/>
                <a:gd name="T7" fmla="*/ 1 h 186"/>
                <a:gd name="T8" fmla="*/ 1 w 43"/>
                <a:gd name="T9" fmla="*/ 1 h 186"/>
                <a:gd name="T10" fmla="*/ 1 w 43"/>
                <a:gd name="T11" fmla="*/ 2 h 186"/>
                <a:gd name="T12" fmla="*/ 0 w 43"/>
                <a:gd name="T13" fmla="*/ 4 h 186"/>
                <a:gd name="T14" fmla="*/ 0 w 43"/>
                <a:gd name="T15" fmla="*/ 4 h 186"/>
                <a:gd name="T16" fmla="*/ 0 w 43"/>
                <a:gd name="T17" fmla="*/ 6 h 186"/>
                <a:gd name="T18" fmla="*/ 1 w 43"/>
                <a:gd name="T19" fmla="*/ 5 h 186"/>
                <a:gd name="T20" fmla="*/ 1 w 43"/>
                <a:gd name="T21" fmla="*/ 5 h 186"/>
                <a:gd name="T22" fmla="*/ 1 w 43"/>
                <a:gd name="T23" fmla="*/ 3 h 186"/>
                <a:gd name="T24" fmla="*/ 1 w 43"/>
                <a:gd name="T25" fmla="*/ 2 h 186"/>
                <a:gd name="T26" fmla="*/ 1 w 43"/>
                <a:gd name="T27" fmla="*/ 1 h 186"/>
                <a:gd name="T28" fmla="*/ 1 w 43"/>
                <a:gd name="T29" fmla="*/ 0 h 1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186">
                  <a:moveTo>
                    <a:pt x="43" y="0"/>
                  </a:moveTo>
                  <a:lnTo>
                    <a:pt x="0" y="2"/>
                  </a:lnTo>
                  <a:lnTo>
                    <a:pt x="4" y="4"/>
                  </a:lnTo>
                  <a:lnTo>
                    <a:pt x="18" y="30"/>
                  </a:lnTo>
                  <a:lnTo>
                    <a:pt x="18" y="31"/>
                  </a:lnTo>
                  <a:lnTo>
                    <a:pt x="18" y="67"/>
                  </a:lnTo>
                  <a:lnTo>
                    <a:pt x="12" y="120"/>
                  </a:lnTo>
                  <a:lnTo>
                    <a:pt x="10" y="139"/>
                  </a:lnTo>
                  <a:lnTo>
                    <a:pt x="4" y="186"/>
                  </a:lnTo>
                  <a:lnTo>
                    <a:pt x="20" y="178"/>
                  </a:lnTo>
                  <a:lnTo>
                    <a:pt x="20" y="176"/>
                  </a:lnTo>
                  <a:lnTo>
                    <a:pt x="30" y="114"/>
                  </a:lnTo>
                  <a:lnTo>
                    <a:pt x="38" y="64"/>
                  </a:lnTo>
                  <a:lnTo>
                    <a:pt x="42" y="26"/>
                  </a:lnTo>
                  <a:lnTo>
                    <a:pt x="43" y="0"/>
                  </a:lnTo>
                  <a:close/>
                </a:path>
              </a:pathLst>
            </a:custGeom>
            <a:solidFill>
              <a:srgbClr val="000000"/>
            </a:solidFill>
            <a:ln w="19050" cmpd="sng">
              <a:solidFill>
                <a:srgbClr val="000000"/>
              </a:solidFill>
              <a:round/>
              <a:headEnd/>
              <a:tailEnd/>
            </a:ln>
          </p:spPr>
          <p:txBody>
            <a:bodyPr/>
            <a:lstStyle/>
            <a:p>
              <a:endParaRPr lang="zh-CN" altLang="en-US"/>
            </a:p>
          </p:txBody>
        </p:sp>
        <p:sp>
          <p:nvSpPr>
            <p:cNvPr id="25774" name="Freeform 129"/>
            <p:cNvSpPr>
              <a:spLocks/>
            </p:cNvSpPr>
            <p:nvPr/>
          </p:nvSpPr>
          <p:spPr bwMode="auto">
            <a:xfrm>
              <a:off x="882" y="1638"/>
              <a:ext cx="72" cy="134"/>
            </a:xfrm>
            <a:custGeom>
              <a:avLst/>
              <a:gdLst>
                <a:gd name="T0" fmla="*/ 7 w 225"/>
                <a:gd name="T1" fmla="*/ 0 h 417"/>
                <a:gd name="T2" fmla="*/ 6 w 225"/>
                <a:gd name="T3" fmla="*/ 0 h 417"/>
                <a:gd name="T4" fmla="*/ 3 w 225"/>
                <a:gd name="T5" fmla="*/ 7 h 417"/>
                <a:gd name="T6" fmla="*/ 2 w 225"/>
                <a:gd name="T7" fmla="*/ 7 h 417"/>
                <a:gd name="T8" fmla="*/ 2 w 225"/>
                <a:gd name="T9" fmla="*/ 9 h 417"/>
                <a:gd name="T10" fmla="*/ 1 w 225"/>
                <a:gd name="T11" fmla="*/ 10 h 417"/>
                <a:gd name="T12" fmla="*/ 1 w 225"/>
                <a:gd name="T13" fmla="*/ 12 h 417"/>
                <a:gd name="T14" fmla="*/ 0 w 225"/>
                <a:gd name="T15" fmla="*/ 13 h 417"/>
                <a:gd name="T16" fmla="*/ 0 w 225"/>
                <a:gd name="T17" fmla="*/ 13 h 417"/>
                <a:gd name="T18" fmla="*/ 0 w 225"/>
                <a:gd name="T19" fmla="*/ 14 h 417"/>
                <a:gd name="T20" fmla="*/ 1 w 225"/>
                <a:gd name="T21" fmla="*/ 14 h 417"/>
                <a:gd name="T22" fmla="*/ 1 w 225"/>
                <a:gd name="T23" fmla="*/ 13 h 417"/>
                <a:gd name="T24" fmla="*/ 2 w 225"/>
                <a:gd name="T25" fmla="*/ 11 h 417"/>
                <a:gd name="T26" fmla="*/ 2 w 225"/>
                <a:gd name="T27" fmla="*/ 10 h 417"/>
                <a:gd name="T28" fmla="*/ 2 w 225"/>
                <a:gd name="T29" fmla="*/ 9 h 417"/>
                <a:gd name="T30" fmla="*/ 7 w 225"/>
                <a:gd name="T31" fmla="*/ 0 h 4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5" h="417">
                  <a:moveTo>
                    <a:pt x="225" y="0"/>
                  </a:moveTo>
                  <a:lnTo>
                    <a:pt x="182" y="0"/>
                  </a:lnTo>
                  <a:lnTo>
                    <a:pt x="81" y="215"/>
                  </a:lnTo>
                  <a:lnTo>
                    <a:pt x="65" y="223"/>
                  </a:lnTo>
                  <a:lnTo>
                    <a:pt x="58" y="263"/>
                  </a:lnTo>
                  <a:lnTo>
                    <a:pt x="37" y="300"/>
                  </a:lnTo>
                  <a:lnTo>
                    <a:pt x="16" y="344"/>
                  </a:lnTo>
                  <a:lnTo>
                    <a:pt x="2" y="381"/>
                  </a:lnTo>
                  <a:lnTo>
                    <a:pt x="0" y="392"/>
                  </a:lnTo>
                  <a:lnTo>
                    <a:pt x="9" y="417"/>
                  </a:lnTo>
                  <a:lnTo>
                    <a:pt x="17" y="415"/>
                  </a:lnTo>
                  <a:lnTo>
                    <a:pt x="36" y="388"/>
                  </a:lnTo>
                  <a:lnTo>
                    <a:pt x="54" y="331"/>
                  </a:lnTo>
                  <a:lnTo>
                    <a:pt x="60" y="307"/>
                  </a:lnTo>
                  <a:lnTo>
                    <a:pt x="71" y="259"/>
                  </a:lnTo>
                  <a:lnTo>
                    <a:pt x="225" y="0"/>
                  </a:lnTo>
                  <a:close/>
                </a:path>
              </a:pathLst>
            </a:custGeom>
            <a:solidFill>
              <a:srgbClr val="000000"/>
            </a:solidFill>
            <a:ln w="19050" cmpd="sng">
              <a:solidFill>
                <a:srgbClr val="000000"/>
              </a:solidFill>
              <a:round/>
              <a:headEnd/>
              <a:tailEnd/>
            </a:ln>
          </p:spPr>
          <p:txBody>
            <a:bodyPr/>
            <a:lstStyle/>
            <a:p>
              <a:endParaRPr lang="zh-CN" altLang="en-US"/>
            </a:p>
          </p:txBody>
        </p:sp>
        <p:sp>
          <p:nvSpPr>
            <p:cNvPr id="25775" name="Freeform 130"/>
            <p:cNvSpPr>
              <a:spLocks/>
            </p:cNvSpPr>
            <p:nvPr/>
          </p:nvSpPr>
          <p:spPr bwMode="auto">
            <a:xfrm>
              <a:off x="884" y="1638"/>
              <a:ext cx="29" cy="31"/>
            </a:xfrm>
            <a:custGeom>
              <a:avLst/>
              <a:gdLst>
                <a:gd name="T0" fmla="*/ 2 w 95"/>
                <a:gd name="T1" fmla="*/ 0 h 102"/>
                <a:gd name="T2" fmla="*/ 2 w 95"/>
                <a:gd name="T3" fmla="*/ 0 h 102"/>
                <a:gd name="T4" fmla="*/ 1 w 95"/>
                <a:gd name="T5" fmla="*/ 1 h 102"/>
                <a:gd name="T6" fmla="*/ 1 w 95"/>
                <a:gd name="T7" fmla="*/ 2 h 102"/>
                <a:gd name="T8" fmla="*/ 0 w 95"/>
                <a:gd name="T9" fmla="*/ 3 h 102"/>
                <a:gd name="T10" fmla="*/ 0 w 95"/>
                <a:gd name="T11" fmla="*/ 3 h 102"/>
                <a:gd name="T12" fmla="*/ 1 w 95"/>
                <a:gd name="T13" fmla="*/ 2 h 102"/>
                <a:gd name="T14" fmla="*/ 2 w 95"/>
                <a:gd name="T15" fmla="*/ 1 h 102"/>
                <a:gd name="T16" fmla="*/ 3 w 95"/>
                <a:gd name="T17" fmla="*/ 1 h 102"/>
                <a:gd name="T18" fmla="*/ 3 w 95"/>
                <a:gd name="T19" fmla="*/ 1 h 102"/>
                <a:gd name="T20" fmla="*/ 2 w 95"/>
                <a:gd name="T21" fmla="*/ 0 h 1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5" h="102">
                  <a:moveTo>
                    <a:pt x="69" y="0"/>
                  </a:moveTo>
                  <a:lnTo>
                    <a:pt x="63" y="1"/>
                  </a:lnTo>
                  <a:lnTo>
                    <a:pt x="40" y="15"/>
                  </a:lnTo>
                  <a:lnTo>
                    <a:pt x="18" y="49"/>
                  </a:lnTo>
                  <a:lnTo>
                    <a:pt x="0" y="102"/>
                  </a:lnTo>
                  <a:lnTo>
                    <a:pt x="8" y="102"/>
                  </a:lnTo>
                  <a:lnTo>
                    <a:pt x="27" y="59"/>
                  </a:lnTo>
                  <a:lnTo>
                    <a:pt x="52" y="43"/>
                  </a:lnTo>
                  <a:lnTo>
                    <a:pt x="95" y="41"/>
                  </a:lnTo>
                  <a:lnTo>
                    <a:pt x="91" y="16"/>
                  </a:lnTo>
                  <a:lnTo>
                    <a:pt x="69" y="0"/>
                  </a:lnTo>
                  <a:close/>
                </a:path>
              </a:pathLst>
            </a:custGeom>
            <a:solidFill>
              <a:srgbClr val="000000"/>
            </a:solidFill>
            <a:ln w="19050" cmpd="sng">
              <a:solidFill>
                <a:srgbClr val="000000"/>
              </a:solidFill>
              <a:round/>
              <a:headEnd/>
              <a:tailEnd/>
            </a:ln>
          </p:spPr>
          <p:txBody>
            <a:bodyPr/>
            <a:lstStyle/>
            <a:p>
              <a:endParaRPr lang="zh-CN" altLang="en-US"/>
            </a:p>
          </p:txBody>
        </p:sp>
        <p:sp>
          <p:nvSpPr>
            <p:cNvPr id="25776" name="Line 131"/>
            <p:cNvSpPr>
              <a:spLocks noChangeShapeType="1"/>
            </p:cNvSpPr>
            <p:nvPr/>
          </p:nvSpPr>
          <p:spPr bwMode="auto">
            <a:xfrm>
              <a:off x="1533" y="1884"/>
              <a:ext cx="0" cy="6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79684" name="Group 132"/>
          <p:cNvGrpSpPr>
            <a:grpSpLocks/>
          </p:cNvGrpSpPr>
          <p:nvPr/>
        </p:nvGrpSpPr>
        <p:grpSpPr bwMode="auto">
          <a:xfrm>
            <a:off x="250825" y="949325"/>
            <a:ext cx="2540000" cy="2408238"/>
            <a:chOff x="2096" y="1276"/>
            <a:chExt cx="1600" cy="1517"/>
          </a:xfrm>
        </p:grpSpPr>
        <p:sp>
          <p:nvSpPr>
            <p:cNvPr id="25674" name="Line 133"/>
            <p:cNvSpPr>
              <a:spLocks noChangeShapeType="1"/>
            </p:cNvSpPr>
            <p:nvPr/>
          </p:nvSpPr>
          <p:spPr bwMode="auto">
            <a:xfrm>
              <a:off x="2096" y="2156"/>
              <a:ext cx="15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75" name="Line 134"/>
            <p:cNvSpPr>
              <a:spLocks noChangeShapeType="1"/>
            </p:cNvSpPr>
            <p:nvPr/>
          </p:nvSpPr>
          <p:spPr bwMode="auto">
            <a:xfrm>
              <a:off x="3093" y="1276"/>
              <a:ext cx="0" cy="15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76" name="Line 135"/>
            <p:cNvSpPr>
              <a:spLocks noChangeShapeType="1"/>
            </p:cNvSpPr>
            <p:nvPr/>
          </p:nvSpPr>
          <p:spPr bwMode="auto">
            <a:xfrm>
              <a:off x="3093" y="2156"/>
              <a:ext cx="522" cy="5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77" name="Line 136"/>
            <p:cNvSpPr>
              <a:spLocks noChangeShapeType="1"/>
            </p:cNvSpPr>
            <p:nvPr/>
          </p:nvSpPr>
          <p:spPr bwMode="auto">
            <a:xfrm flipV="1">
              <a:off x="2195" y="1532"/>
              <a:ext cx="0" cy="7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78" name="Line 137"/>
            <p:cNvSpPr>
              <a:spLocks noChangeShapeType="1"/>
            </p:cNvSpPr>
            <p:nvPr/>
          </p:nvSpPr>
          <p:spPr bwMode="auto">
            <a:xfrm>
              <a:off x="2195" y="2156"/>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79" name="Line 138"/>
            <p:cNvSpPr>
              <a:spLocks noChangeShapeType="1"/>
            </p:cNvSpPr>
            <p:nvPr/>
          </p:nvSpPr>
          <p:spPr bwMode="auto">
            <a:xfrm flipV="1">
              <a:off x="2902" y="1532"/>
              <a:ext cx="0" cy="6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0" name="Line 139"/>
            <p:cNvSpPr>
              <a:spLocks noChangeShapeType="1"/>
            </p:cNvSpPr>
            <p:nvPr/>
          </p:nvSpPr>
          <p:spPr bwMode="auto">
            <a:xfrm flipV="1">
              <a:off x="2902" y="2156"/>
              <a:ext cx="0" cy="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1" name="Line 140"/>
            <p:cNvSpPr>
              <a:spLocks noChangeShapeType="1"/>
            </p:cNvSpPr>
            <p:nvPr/>
          </p:nvSpPr>
          <p:spPr bwMode="auto">
            <a:xfrm>
              <a:off x="2195" y="2255"/>
              <a:ext cx="9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2" name="Line 141"/>
            <p:cNvSpPr>
              <a:spLocks noChangeShapeType="1"/>
            </p:cNvSpPr>
            <p:nvPr/>
          </p:nvSpPr>
          <p:spPr bwMode="auto">
            <a:xfrm>
              <a:off x="2902" y="1532"/>
              <a:ext cx="3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3" name="Line 142"/>
            <p:cNvSpPr>
              <a:spLocks noChangeShapeType="1"/>
            </p:cNvSpPr>
            <p:nvPr/>
          </p:nvSpPr>
          <p:spPr bwMode="auto">
            <a:xfrm flipH="1" flipV="1">
              <a:off x="2195" y="2255"/>
              <a:ext cx="707" cy="3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4" name="Line 143"/>
            <p:cNvSpPr>
              <a:spLocks noChangeShapeType="1"/>
            </p:cNvSpPr>
            <p:nvPr/>
          </p:nvSpPr>
          <p:spPr bwMode="auto">
            <a:xfrm>
              <a:off x="3191" y="1532"/>
              <a:ext cx="398"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5" name="Line 144"/>
            <p:cNvSpPr>
              <a:spLocks noChangeShapeType="1"/>
            </p:cNvSpPr>
            <p:nvPr/>
          </p:nvSpPr>
          <p:spPr bwMode="auto">
            <a:xfrm>
              <a:off x="2195" y="1532"/>
              <a:ext cx="707"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6" name="Line 145"/>
            <p:cNvSpPr>
              <a:spLocks noChangeShapeType="1"/>
            </p:cNvSpPr>
            <p:nvPr/>
          </p:nvSpPr>
          <p:spPr bwMode="auto">
            <a:xfrm>
              <a:off x="3191" y="1532"/>
              <a:ext cx="0" cy="7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7" name="Line 146"/>
            <p:cNvSpPr>
              <a:spLocks noChangeShapeType="1"/>
            </p:cNvSpPr>
            <p:nvPr/>
          </p:nvSpPr>
          <p:spPr bwMode="auto">
            <a:xfrm flipH="1">
              <a:off x="2902" y="2654"/>
              <a:ext cx="6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8" name="Line 147"/>
            <p:cNvSpPr>
              <a:spLocks noChangeShapeType="1"/>
            </p:cNvSpPr>
            <p:nvPr/>
          </p:nvSpPr>
          <p:spPr bwMode="auto">
            <a:xfrm flipH="1">
              <a:off x="2116" y="234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89" name="Freeform 148"/>
            <p:cNvSpPr>
              <a:spLocks/>
            </p:cNvSpPr>
            <p:nvPr/>
          </p:nvSpPr>
          <p:spPr bwMode="auto">
            <a:xfrm>
              <a:off x="2103" y="2320"/>
              <a:ext cx="13" cy="24"/>
            </a:xfrm>
            <a:custGeom>
              <a:avLst/>
              <a:gdLst>
                <a:gd name="T0" fmla="*/ 0 w 37"/>
                <a:gd name="T1" fmla="*/ 0 h 78"/>
                <a:gd name="T2" fmla="*/ 0 w 37"/>
                <a:gd name="T3" fmla="*/ 0 h 78"/>
                <a:gd name="T4" fmla="*/ 0 w 37"/>
                <a:gd name="T5" fmla="*/ 0 h 78"/>
                <a:gd name="T6" fmla="*/ 0 w 37"/>
                <a:gd name="T7" fmla="*/ 0 h 78"/>
                <a:gd name="T8" fmla="*/ 0 w 37"/>
                <a:gd name="T9" fmla="*/ 1 h 78"/>
                <a:gd name="T10" fmla="*/ 0 w 37"/>
                <a:gd name="T11" fmla="*/ 1 h 78"/>
                <a:gd name="T12" fmla="*/ 0 w 37"/>
                <a:gd name="T13" fmla="*/ 1 h 78"/>
                <a:gd name="T14" fmla="*/ 0 w 37"/>
                <a:gd name="T15" fmla="*/ 1 h 78"/>
                <a:gd name="T16" fmla="*/ 0 w 37"/>
                <a:gd name="T17" fmla="*/ 1 h 78"/>
                <a:gd name="T18" fmla="*/ 0 w 37"/>
                <a:gd name="T19" fmla="*/ 1 h 78"/>
                <a:gd name="T20" fmla="*/ 0 w 37"/>
                <a:gd name="T21" fmla="*/ 1 h 78"/>
                <a:gd name="T22" fmla="*/ 0 w 37"/>
                <a:gd name="T23" fmla="*/ 1 h 78"/>
                <a:gd name="T24" fmla="*/ 0 w 37"/>
                <a:gd name="T25" fmla="*/ 2 h 78"/>
                <a:gd name="T26" fmla="*/ 0 w 37"/>
                <a:gd name="T27" fmla="*/ 2 h 78"/>
                <a:gd name="T28" fmla="*/ 0 w 37"/>
                <a:gd name="T29" fmla="*/ 2 h 78"/>
                <a:gd name="T30" fmla="*/ 0 w 37"/>
                <a:gd name="T31" fmla="*/ 2 h 78"/>
                <a:gd name="T32" fmla="*/ 0 w 37"/>
                <a:gd name="T33" fmla="*/ 2 h 78"/>
                <a:gd name="T34" fmla="*/ 0 w 37"/>
                <a:gd name="T35" fmla="*/ 2 h 78"/>
                <a:gd name="T36" fmla="*/ 0 w 37"/>
                <a:gd name="T37" fmla="*/ 2 h 78"/>
                <a:gd name="T38" fmla="*/ 1 w 37"/>
                <a:gd name="T39" fmla="*/ 2 h 78"/>
                <a:gd name="T40" fmla="*/ 1 w 37"/>
                <a:gd name="T41" fmla="*/ 2 h 78"/>
                <a:gd name="T42" fmla="*/ 1 w 37"/>
                <a:gd name="T43" fmla="*/ 2 h 78"/>
                <a:gd name="T44" fmla="*/ 1 w 37"/>
                <a:gd name="T45" fmla="*/ 2 h 78"/>
                <a:gd name="T46" fmla="*/ 1 w 37"/>
                <a:gd name="T47" fmla="*/ 2 h 78"/>
                <a:gd name="T48" fmla="*/ 1 w 37"/>
                <a:gd name="T49" fmla="*/ 2 h 78"/>
                <a:gd name="T50" fmla="*/ 1 w 37"/>
                <a:gd name="T51" fmla="*/ 2 h 78"/>
                <a:gd name="T52" fmla="*/ 1 w 37"/>
                <a:gd name="T53" fmla="*/ 2 h 78"/>
                <a:gd name="T54" fmla="*/ 2 w 37"/>
                <a:gd name="T55" fmla="*/ 2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7" h="78">
                  <a:moveTo>
                    <a:pt x="4" y="0"/>
                  </a:moveTo>
                  <a:lnTo>
                    <a:pt x="3" y="4"/>
                  </a:lnTo>
                  <a:lnTo>
                    <a:pt x="2" y="9"/>
                  </a:lnTo>
                  <a:lnTo>
                    <a:pt x="1" y="13"/>
                  </a:lnTo>
                  <a:lnTo>
                    <a:pt x="1" y="18"/>
                  </a:lnTo>
                  <a:lnTo>
                    <a:pt x="0" y="23"/>
                  </a:lnTo>
                  <a:lnTo>
                    <a:pt x="0" y="27"/>
                  </a:lnTo>
                  <a:lnTo>
                    <a:pt x="0" y="31"/>
                  </a:lnTo>
                  <a:lnTo>
                    <a:pt x="0" y="34"/>
                  </a:lnTo>
                  <a:lnTo>
                    <a:pt x="1" y="38"/>
                  </a:lnTo>
                  <a:lnTo>
                    <a:pt x="1" y="43"/>
                  </a:lnTo>
                  <a:lnTo>
                    <a:pt x="2" y="46"/>
                  </a:lnTo>
                  <a:lnTo>
                    <a:pt x="3" y="50"/>
                  </a:lnTo>
                  <a:lnTo>
                    <a:pt x="4" y="53"/>
                  </a:lnTo>
                  <a:lnTo>
                    <a:pt x="6" y="57"/>
                  </a:lnTo>
                  <a:lnTo>
                    <a:pt x="7" y="60"/>
                  </a:lnTo>
                  <a:lnTo>
                    <a:pt x="9" y="62"/>
                  </a:lnTo>
                  <a:lnTo>
                    <a:pt x="10" y="65"/>
                  </a:lnTo>
                  <a:lnTo>
                    <a:pt x="12" y="67"/>
                  </a:lnTo>
                  <a:lnTo>
                    <a:pt x="15" y="69"/>
                  </a:lnTo>
                  <a:lnTo>
                    <a:pt x="18" y="71"/>
                  </a:lnTo>
                  <a:lnTo>
                    <a:pt x="20" y="73"/>
                  </a:lnTo>
                  <a:lnTo>
                    <a:pt x="22" y="75"/>
                  </a:lnTo>
                  <a:lnTo>
                    <a:pt x="25" y="76"/>
                  </a:lnTo>
                  <a:lnTo>
                    <a:pt x="28" y="77"/>
                  </a:lnTo>
                  <a:lnTo>
                    <a:pt x="31" y="77"/>
                  </a:lnTo>
                  <a:lnTo>
                    <a:pt x="34" y="78"/>
                  </a:lnTo>
                  <a:lnTo>
                    <a:pt x="37"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90" name="Line 149"/>
            <p:cNvSpPr>
              <a:spLocks noChangeShapeType="1"/>
            </p:cNvSpPr>
            <p:nvPr/>
          </p:nvSpPr>
          <p:spPr bwMode="auto">
            <a:xfrm flipV="1">
              <a:off x="2105" y="2284"/>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91" name="Freeform 150"/>
            <p:cNvSpPr>
              <a:spLocks/>
            </p:cNvSpPr>
            <p:nvPr/>
          </p:nvSpPr>
          <p:spPr bwMode="auto">
            <a:xfrm>
              <a:off x="2114" y="2259"/>
              <a:ext cx="25" cy="25"/>
            </a:xfrm>
            <a:custGeom>
              <a:avLst/>
              <a:gdLst>
                <a:gd name="T0" fmla="*/ 3 w 74"/>
                <a:gd name="T1" fmla="*/ 0 h 77"/>
                <a:gd name="T2" fmla="*/ 3 w 74"/>
                <a:gd name="T3" fmla="*/ 0 h 77"/>
                <a:gd name="T4" fmla="*/ 3 w 74"/>
                <a:gd name="T5" fmla="*/ 0 h 77"/>
                <a:gd name="T6" fmla="*/ 2 w 74"/>
                <a:gd name="T7" fmla="*/ 0 h 77"/>
                <a:gd name="T8" fmla="*/ 2 w 74"/>
                <a:gd name="T9" fmla="*/ 0 h 77"/>
                <a:gd name="T10" fmla="*/ 2 w 74"/>
                <a:gd name="T11" fmla="*/ 0 h 77"/>
                <a:gd name="T12" fmla="*/ 2 w 74"/>
                <a:gd name="T13" fmla="*/ 0 h 77"/>
                <a:gd name="T14" fmla="*/ 2 w 74"/>
                <a:gd name="T15" fmla="*/ 0 h 77"/>
                <a:gd name="T16" fmla="*/ 2 w 74"/>
                <a:gd name="T17" fmla="*/ 0 h 77"/>
                <a:gd name="T18" fmla="*/ 2 w 74"/>
                <a:gd name="T19" fmla="*/ 0 h 77"/>
                <a:gd name="T20" fmla="*/ 2 w 74"/>
                <a:gd name="T21" fmla="*/ 0 h 77"/>
                <a:gd name="T22" fmla="*/ 1 w 74"/>
                <a:gd name="T23" fmla="*/ 1 h 77"/>
                <a:gd name="T24" fmla="*/ 1 w 74"/>
                <a:gd name="T25" fmla="*/ 1 h 77"/>
                <a:gd name="T26" fmla="*/ 1 w 74"/>
                <a:gd name="T27" fmla="*/ 1 h 77"/>
                <a:gd name="T28" fmla="*/ 1 w 74"/>
                <a:gd name="T29" fmla="*/ 1 h 77"/>
                <a:gd name="T30" fmla="*/ 1 w 74"/>
                <a:gd name="T31" fmla="*/ 1 h 77"/>
                <a:gd name="T32" fmla="*/ 1 w 74"/>
                <a:gd name="T33" fmla="*/ 1 h 77"/>
                <a:gd name="T34" fmla="*/ 1 w 74"/>
                <a:gd name="T35" fmla="*/ 1 h 77"/>
                <a:gd name="T36" fmla="*/ 1 w 74"/>
                <a:gd name="T37" fmla="*/ 1 h 77"/>
                <a:gd name="T38" fmla="*/ 1 w 74"/>
                <a:gd name="T39" fmla="*/ 2 h 77"/>
                <a:gd name="T40" fmla="*/ 0 w 74"/>
                <a:gd name="T41" fmla="*/ 2 h 77"/>
                <a:gd name="T42" fmla="*/ 0 w 74"/>
                <a:gd name="T43" fmla="*/ 2 h 77"/>
                <a:gd name="T44" fmla="*/ 0 w 74"/>
                <a:gd name="T45" fmla="*/ 2 h 77"/>
                <a:gd name="T46" fmla="*/ 0 w 74"/>
                <a:gd name="T47" fmla="*/ 2 h 77"/>
                <a:gd name="T48" fmla="*/ 0 w 74"/>
                <a:gd name="T49" fmla="*/ 2 h 77"/>
                <a:gd name="T50" fmla="*/ 0 w 74"/>
                <a:gd name="T51" fmla="*/ 2 h 77"/>
                <a:gd name="T52" fmla="*/ 0 w 74"/>
                <a:gd name="T53" fmla="*/ 3 h 77"/>
                <a:gd name="T54" fmla="*/ 0 w 74"/>
                <a:gd name="T55" fmla="*/ 3 h 7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4" h="77">
                  <a:moveTo>
                    <a:pt x="74" y="0"/>
                  </a:moveTo>
                  <a:lnTo>
                    <a:pt x="71" y="0"/>
                  </a:lnTo>
                  <a:lnTo>
                    <a:pt x="68" y="1"/>
                  </a:lnTo>
                  <a:lnTo>
                    <a:pt x="65" y="1"/>
                  </a:lnTo>
                  <a:lnTo>
                    <a:pt x="61" y="2"/>
                  </a:lnTo>
                  <a:lnTo>
                    <a:pt x="58" y="3"/>
                  </a:lnTo>
                  <a:lnTo>
                    <a:pt x="55" y="5"/>
                  </a:lnTo>
                  <a:lnTo>
                    <a:pt x="51" y="6"/>
                  </a:lnTo>
                  <a:lnTo>
                    <a:pt x="48" y="8"/>
                  </a:lnTo>
                  <a:lnTo>
                    <a:pt x="44" y="10"/>
                  </a:lnTo>
                  <a:lnTo>
                    <a:pt x="41" y="12"/>
                  </a:lnTo>
                  <a:lnTo>
                    <a:pt x="38" y="16"/>
                  </a:lnTo>
                  <a:lnTo>
                    <a:pt x="35" y="18"/>
                  </a:lnTo>
                  <a:lnTo>
                    <a:pt x="32" y="21"/>
                  </a:lnTo>
                  <a:lnTo>
                    <a:pt x="28" y="24"/>
                  </a:lnTo>
                  <a:lnTo>
                    <a:pt x="25" y="27"/>
                  </a:lnTo>
                  <a:lnTo>
                    <a:pt x="22" y="32"/>
                  </a:lnTo>
                  <a:lnTo>
                    <a:pt x="20" y="35"/>
                  </a:lnTo>
                  <a:lnTo>
                    <a:pt x="17" y="39"/>
                  </a:lnTo>
                  <a:lnTo>
                    <a:pt x="15" y="43"/>
                  </a:lnTo>
                  <a:lnTo>
                    <a:pt x="13" y="46"/>
                  </a:lnTo>
                  <a:lnTo>
                    <a:pt x="9" y="51"/>
                  </a:lnTo>
                  <a:lnTo>
                    <a:pt x="7" y="55"/>
                  </a:lnTo>
                  <a:lnTo>
                    <a:pt x="6" y="59"/>
                  </a:lnTo>
                  <a:lnTo>
                    <a:pt x="4" y="65"/>
                  </a:lnTo>
                  <a:lnTo>
                    <a:pt x="2" y="69"/>
                  </a:lnTo>
                  <a:lnTo>
                    <a:pt x="1" y="73"/>
                  </a:lnTo>
                  <a:lnTo>
                    <a:pt x="0"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92" name="Line 151"/>
            <p:cNvSpPr>
              <a:spLocks noChangeShapeType="1"/>
            </p:cNvSpPr>
            <p:nvPr/>
          </p:nvSpPr>
          <p:spPr bwMode="auto">
            <a:xfrm>
              <a:off x="2139" y="2259"/>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93" name="Line 152"/>
            <p:cNvSpPr>
              <a:spLocks noChangeShapeType="1"/>
            </p:cNvSpPr>
            <p:nvPr/>
          </p:nvSpPr>
          <p:spPr bwMode="auto">
            <a:xfrm flipH="1">
              <a:off x="2188" y="1490"/>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94" name="Freeform 153"/>
            <p:cNvSpPr>
              <a:spLocks/>
            </p:cNvSpPr>
            <p:nvPr/>
          </p:nvSpPr>
          <p:spPr bwMode="auto">
            <a:xfrm>
              <a:off x="2177" y="1463"/>
              <a:ext cx="11" cy="27"/>
            </a:xfrm>
            <a:custGeom>
              <a:avLst/>
              <a:gdLst>
                <a:gd name="T0" fmla="*/ 0 w 37"/>
                <a:gd name="T1" fmla="*/ 0 h 78"/>
                <a:gd name="T2" fmla="*/ 0 w 37"/>
                <a:gd name="T3" fmla="*/ 0 h 78"/>
                <a:gd name="T4" fmla="*/ 0 w 37"/>
                <a:gd name="T5" fmla="*/ 0 h 78"/>
                <a:gd name="T6" fmla="*/ 0 w 37"/>
                <a:gd name="T7" fmla="*/ 1 h 78"/>
                <a:gd name="T8" fmla="*/ 0 w 37"/>
                <a:gd name="T9" fmla="*/ 1 h 78"/>
                <a:gd name="T10" fmla="*/ 0 w 37"/>
                <a:gd name="T11" fmla="*/ 1 h 78"/>
                <a:gd name="T12" fmla="*/ 0 w 37"/>
                <a:gd name="T13" fmla="*/ 1 h 78"/>
                <a:gd name="T14" fmla="*/ 0 w 37"/>
                <a:gd name="T15" fmla="*/ 1 h 78"/>
                <a:gd name="T16" fmla="*/ 0 w 37"/>
                <a:gd name="T17" fmla="*/ 1 h 78"/>
                <a:gd name="T18" fmla="*/ 0 w 37"/>
                <a:gd name="T19" fmla="*/ 2 h 78"/>
                <a:gd name="T20" fmla="*/ 0 w 37"/>
                <a:gd name="T21" fmla="*/ 2 h 78"/>
                <a:gd name="T22" fmla="*/ 0 w 37"/>
                <a:gd name="T23" fmla="*/ 2 h 78"/>
                <a:gd name="T24" fmla="*/ 0 w 37"/>
                <a:gd name="T25" fmla="*/ 2 h 78"/>
                <a:gd name="T26" fmla="*/ 0 w 37"/>
                <a:gd name="T27" fmla="*/ 2 h 78"/>
                <a:gd name="T28" fmla="*/ 0 w 37"/>
                <a:gd name="T29" fmla="*/ 2 h 78"/>
                <a:gd name="T30" fmla="*/ 0 w 37"/>
                <a:gd name="T31" fmla="*/ 2 h 78"/>
                <a:gd name="T32" fmla="*/ 0 w 37"/>
                <a:gd name="T33" fmla="*/ 2 h 78"/>
                <a:gd name="T34" fmla="*/ 0 w 37"/>
                <a:gd name="T35" fmla="*/ 3 h 78"/>
                <a:gd name="T36" fmla="*/ 0 w 37"/>
                <a:gd name="T37" fmla="*/ 3 h 78"/>
                <a:gd name="T38" fmla="*/ 0 w 37"/>
                <a:gd name="T39" fmla="*/ 3 h 78"/>
                <a:gd name="T40" fmla="*/ 0 w 37"/>
                <a:gd name="T41" fmla="*/ 3 h 78"/>
                <a:gd name="T42" fmla="*/ 1 w 37"/>
                <a:gd name="T43" fmla="*/ 3 h 78"/>
                <a:gd name="T44" fmla="*/ 1 w 37"/>
                <a:gd name="T45" fmla="*/ 3 h 78"/>
                <a:gd name="T46" fmla="*/ 1 w 37"/>
                <a:gd name="T47" fmla="*/ 3 h 78"/>
                <a:gd name="T48" fmla="*/ 1 w 37"/>
                <a:gd name="T49" fmla="*/ 3 h 78"/>
                <a:gd name="T50" fmla="*/ 1 w 37"/>
                <a:gd name="T51" fmla="*/ 3 h 78"/>
                <a:gd name="T52" fmla="*/ 1 w 37"/>
                <a:gd name="T53" fmla="*/ 3 h 78"/>
                <a:gd name="T54" fmla="*/ 1 w 37"/>
                <a:gd name="T55" fmla="*/ 3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7" h="78">
                  <a:moveTo>
                    <a:pt x="4" y="0"/>
                  </a:moveTo>
                  <a:lnTo>
                    <a:pt x="3" y="4"/>
                  </a:lnTo>
                  <a:lnTo>
                    <a:pt x="2" y="8"/>
                  </a:lnTo>
                  <a:lnTo>
                    <a:pt x="1" y="13"/>
                  </a:lnTo>
                  <a:lnTo>
                    <a:pt x="1" y="18"/>
                  </a:lnTo>
                  <a:lnTo>
                    <a:pt x="0" y="22"/>
                  </a:lnTo>
                  <a:lnTo>
                    <a:pt x="0" y="26"/>
                  </a:lnTo>
                  <a:lnTo>
                    <a:pt x="0" y="31"/>
                  </a:lnTo>
                  <a:lnTo>
                    <a:pt x="0" y="35"/>
                  </a:lnTo>
                  <a:lnTo>
                    <a:pt x="1" y="38"/>
                  </a:lnTo>
                  <a:lnTo>
                    <a:pt x="1" y="42"/>
                  </a:lnTo>
                  <a:lnTo>
                    <a:pt x="2" y="46"/>
                  </a:lnTo>
                  <a:lnTo>
                    <a:pt x="3" y="50"/>
                  </a:lnTo>
                  <a:lnTo>
                    <a:pt x="4" y="53"/>
                  </a:lnTo>
                  <a:lnTo>
                    <a:pt x="6" y="56"/>
                  </a:lnTo>
                  <a:lnTo>
                    <a:pt x="7" y="59"/>
                  </a:lnTo>
                  <a:lnTo>
                    <a:pt x="9" y="62"/>
                  </a:lnTo>
                  <a:lnTo>
                    <a:pt x="10" y="65"/>
                  </a:lnTo>
                  <a:lnTo>
                    <a:pt x="12" y="67"/>
                  </a:lnTo>
                  <a:lnTo>
                    <a:pt x="15" y="69"/>
                  </a:lnTo>
                  <a:lnTo>
                    <a:pt x="18" y="71"/>
                  </a:lnTo>
                  <a:lnTo>
                    <a:pt x="20" y="72"/>
                  </a:lnTo>
                  <a:lnTo>
                    <a:pt x="22" y="74"/>
                  </a:lnTo>
                  <a:lnTo>
                    <a:pt x="25" y="75"/>
                  </a:lnTo>
                  <a:lnTo>
                    <a:pt x="28" y="77"/>
                  </a:lnTo>
                  <a:lnTo>
                    <a:pt x="30" y="77"/>
                  </a:lnTo>
                  <a:lnTo>
                    <a:pt x="34" y="78"/>
                  </a:lnTo>
                  <a:lnTo>
                    <a:pt x="37"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95" name="Line 154"/>
            <p:cNvSpPr>
              <a:spLocks noChangeShapeType="1"/>
            </p:cNvSpPr>
            <p:nvPr/>
          </p:nvSpPr>
          <p:spPr bwMode="auto">
            <a:xfrm flipV="1">
              <a:off x="2179" y="1427"/>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96" name="Freeform 155"/>
            <p:cNvSpPr>
              <a:spLocks/>
            </p:cNvSpPr>
            <p:nvPr/>
          </p:nvSpPr>
          <p:spPr bwMode="auto">
            <a:xfrm>
              <a:off x="2188" y="1402"/>
              <a:ext cx="22" cy="25"/>
            </a:xfrm>
            <a:custGeom>
              <a:avLst/>
              <a:gdLst>
                <a:gd name="T0" fmla="*/ 2 w 74"/>
                <a:gd name="T1" fmla="*/ 0 h 78"/>
                <a:gd name="T2" fmla="*/ 2 w 74"/>
                <a:gd name="T3" fmla="*/ 0 h 78"/>
                <a:gd name="T4" fmla="*/ 2 w 74"/>
                <a:gd name="T5" fmla="*/ 0 h 78"/>
                <a:gd name="T6" fmla="*/ 2 w 74"/>
                <a:gd name="T7" fmla="*/ 0 h 78"/>
                <a:gd name="T8" fmla="*/ 1 w 74"/>
                <a:gd name="T9" fmla="*/ 0 h 78"/>
                <a:gd name="T10" fmla="*/ 1 w 74"/>
                <a:gd name="T11" fmla="*/ 0 h 78"/>
                <a:gd name="T12" fmla="*/ 1 w 74"/>
                <a:gd name="T13" fmla="*/ 0 h 78"/>
                <a:gd name="T14" fmla="*/ 1 w 74"/>
                <a:gd name="T15" fmla="*/ 0 h 78"/>
                <a:gd name="T16" fmla="*/ 1 w 74"/>
                <a:gd name="T17" fmla="*/ 0 h 78"/>
                <a:gd name="T18" fmla="*/ 1 w 74"/>
                <a:gd name="T19" fmla="*/ 0 h 78"/>
                <a:gd name="T20" fmla="*/ 1 w 74"/>
                <a:gd name="T21" fmla="*/ 0 h 78"/>
                <a:gd name="T22" fmla="*/ 1 w 74"/>
                <a:gd name="T23" fmla="*/ 1 h 78"/>
                <a:gd name="T24" fmla="*/ 1 w 74"/>
                <a:gd name="T25" fmla="*/ 1 h 78"/>
                <a:gd name="T26" fmla="*/ 1 w 74"/>
                <a:gd name="T27" fmla="*/ 1 h 78"/>
                <a:gd name="T28" fmla="*/ 1 w 74"/>
                <a:gd name="T29" fmla="*/ 1 h 78"/>
                <a:gd name="T30" fmla="*/ 1 w 74"/>
                <a:gd name="T31" fmla="*/ 1 h 78"/>
                <a:gd name="T32" fmla="*/ 1 w 74"/>
                <a:gd name="T33" fmla="*/ 1 h 78"/>
                <a:gd name="T34" fmla="*/ 1 w 74"/>
                <a:gd name="T35" fmla="*/ 1 h 78"/>
                <a:gd name="T36" fmla="*/ 0 w 74"/>
                <a:gd name="T37" fmla="*/ 1 h 78"/>
                <a:gd name="T38" fmla="*/ 0 w 74"/>
                <a:gd name="T39" fmla="*/ 1 h 78"/>
                <a:gd name="T40" fmla="*/ 0 w 74"/>
                <a:gd name="T41" fmla="*/ 2 h 78"/>
                <a:gd name="T42" fmla="*/ 0 w 74"/>
                <a:gd name="T43" fmla="*/ 2 h 78"/>
                <a:gd name="T44" fmla="*/ 0 w 74"/>
                <a:gd name="T45" fmla="*/ 2 h 78"/>
                <a:gd name="T46" fmla="*/ 0 w 74"/>
                <a:gd name="T47" fmla="*/ 2 h 78"/>
                <a:gd name="T48" fmla="*/ 0 w 74"/>
                <a:gd name="T49" fmla="*/ 2 h 78"/>
                <a:gd name="T50" fmla="*/ 0 w 74"/>
                <a:gd name="T51" fmla="*/ 2 h 78"/>
                <a:gd name="T52" fmla="*/ 0 w 74"/>
                <a:gd name="T53" fmla="*/ 3 h 78"/>
                <a:gd name="T54" fmla="*/ 0 w 74"/>
                <a:gd name="T55" fmla="*/ 3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4" h="78">
                  <a:moveTo>
                    <a:pt x="74" y="0"/>
                  </a:moveTo>
                  <a:lnTo>
                    <a:pt x="71" y="1"/>
                  </a:lnTo>
                  <a:lnTo>
                    <a:pt x="68" y="1"/>
                  </a:lnTo>
                  <a:lnTo>
                    <a:pt x="65" y="2"/>
                  </a:lnTo>
                  <a:lnTo>
                    <a:pt x="61" y="2"/>
                  </a:lnTo>
                  <a:lnTo>
                    <a:pt x="58" y="4"/>
                  </a:lnTo>
                  <a:lnTo>
                    <a:pt x="55" y="6"/>
                  </a:lnTo>
                  <a:lnTo>
                    <a:pt x="51" y="7"/>
                  </a:lnTo>
                  <a:lnTo>
                    <a:pt x="48" y="9"/>
                  </a:lnTo>
                  <a:lnTo>
                    <a:pt x="44" y="11"/>
                  </a:lnTo>
                  <a:lnTo>
                    <a:pt x="41" y="13"/>
                  </a:lnTo>
                  <a:lnTo>
                    <a:pt x="38" y="16"/>
                  </a:lnTo>
                  <a:lnTo>
                    <a:pt x="35" y="20"/>
                  </a:lnTo>
                  <a:lnTo>
                    <a:pt x="32" y="22"/>
                  </a:lnTo>
                  <a:lnTo>
                    <a:pt x="28" y="25"/>
                  </a:lnTo>
                  <a:lnTo>
                    <a:pt x="25" y="29"/>
                  </a:lnTo>
                  <a:lnTo>
                    <a:pt x="22" y="32"/>
                  </a:lnTo>
                  <a:lnTo>
                    <a:pt x="20" y="35"/>
                  </a:lnTo>
                  <a:lnTo>
                    <a:pt x="17" y="40"/>
                  </a:lnTo>
                  <a:lnTo>
                    <a:pt x="15" y="44"/>
                  </a:lnTo>
                  <a:lnTo>
                    <a:pt x="12" y="48"/>
                  </a:lnTo>
                  <a:lnTo>
                    <a:pt x="9" y="51"/>
                  </a:lnTo>
                  <a:lnTo>
                    <a:pt x="7" y="57"/>
                  </a:lnTo>
                  <a:lnTo>
                    <a:pt x="6" y="61"/>
                  </a:lnTo>
                  <a:lnTo>
                    <a:pt x="4" y="65"/>
                  </a:lnTo>
                  <a:lnTo>
                    <a:pt x="2" y="70"/>
                  </a:lnTo>
                  <a:lnTo>
                    <a:pt x="1" y="74"/>
                  </a:lnTo>
                  <a:lnTo>
                    <a:pt x="0"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97" name="Line 156"/>
            <p:cNvSpPr>
              <a:spLocks noChangeShapeType="1"/>
            </p:cNvSpPr>
            <p:nvPr/>
          </p:nvSpPr>
          <p:spPr bwMode="auto">
            <a:xfrm>
              <a:off x="2210" y="140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98" name="Line 157"/>
            <p:cNvSpPr>
              <a:spLocks noChangeShapeType="1"/>
            </p:cNvSpPr>
            <p:nvPr/>
          </p:nvSpPr>
          <p:spPr bwMode="auto">
            <a:xfrm flipH="1">
              <a:off x="2244" y="1359"/>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99" name="Line 158"/>
            <p:cNvSpPr>
              <a:spLocks noChangeShapeType="1"/>
            </p:cNvSpPr>
            <p:nvPr/>
          </p:nvSpPr>
          <p:spPr bwMode="auto">
            <a:xfrm flipH="1">
              <a:off x="3209" y="150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0" name="Freeform 159"/>
            <p:cNvSpPr>
              <a:spLocks/>
            </p:cNvSpPr>
            <p:nvPr/>
          </p:nvSpPr>
          <p:spPr bwMode="auto">
            <a:xfrm>
              <a:off x="3198" y="1478"/>
              <a:ext cx="11" cy="25"/>
            </a:xfrm>
            <a:custGeom>
              <a:avLst/>
              <a:gdLst>
                <a:gd name="T0" fmla="*/ 0 w 39"/>
                <a:gd name="T1" fmla="*/ 0 h 77"/>
                <a:gd name="T2" fmla="*/ 0 w 39"/>
                <a:gd name="T3" fmla="*/ 0 h 77"/>
                <a:gd name="T4" fmla="*/ 0 w 39"/>
                <a:gd name="T5" fmla="*/ 0 h 77"/>
                <a:gd name="T6" fmla="*/ 0 w 39"/>
                <a:gd name="T7" fmla="*/ 0 h 77"/>
                <a:gd name="T8" fmla="*/ 0 w 39"/>
                <a:gd name="T9" fmla="*/ 1 h 77"/>
                <a:gd name="T10" fmla="*/ 0 w 39"/>
                <a:gd name="T11" fmla="*/ 1 h 77"/>
                <a:gd name="T12" fmla="*/ 0 w 39"/>
                <a:gd name="T13" fmla="*/ 1 h 77"/>
                <a:gd name="T14" fmla="*/ 0 w 39"/>
                <a:gd name="T15" fmla="*/ 1 h 77"/>
                <a:gd name="T16" fmla="*/ 0 w 39"/>
                <a:gd name="T17" fmla="*/ 1 h 77"/>
                <a:gd name="T18" fmla="*/ 0 w 39"/>
                <a:gd name="T19" fmla="*/ 1 h 77"/>
                <a:gd name="T20" fmla="*/ 0 w 39"/>
                <a:gd name="T21" fmla="*/ 2 h 77"/>
                <a:gd name="T22" fmla="*/ 0 w 39"/>
                <a:gd name="T23" fmla="*/ 2 h 77"/>
                <a:gd name="T24" fmla="*/ 0 w 39"/>
                <a:gd name="T25" fmla="*/ 2 h 77"/>
                <a:gd name="T26" fmla="*/ 0 w 39"/>
                <a:gd name="T27" fmla="*/ 2 h 77"/>
                <a:gd name="T28" fmla="*/ 0 w 39"/>
                <a:gd name="T29" fmla="*/ 2 h 77"/>
                <a:gd name="T30" fmla="*/ 0 w 39"/>
                <a:gd name="T31" fmla="*/ 2 h 77"/>
                <a:gd name="T32" fmla="*/ 0 w 39"/>
                <a:gd name="T33" fmla="*/ 2 h 77"/>
                <a:gd name="T34" fmla="*/ 0 w 39"/>
                <a:gd name="T35" fmla="*/ 2 h 77"/>
                <a:gd name="T36" fmla="*/ 0 w 39"/>
                <a:gd name="T37" fmla="*/ 2 h 77"/>
                <a:gd name="T38" fmla="*/ 0 w 39"/>
                <a:gd name="T39" fmla="*/ 2 h 77"/>
                <a:gd name="T40" fmla="*/ 0 w 39"/>
                <a:gd name="T41" fmla="*/ 2 h 77"/>
                <a:gd name="T42" fmla="*/ 1 w 39"/>
                <a:gd name="T43" fmla="*/ 2 h 77"/>
                <a:gd name="T44" fmla="*/ 1 w 39"/>
                <a:gd name="T45" fmla="*/ 3 h 77"/>
                <a:gd name="T46" fmla="*/ 1 w 39"/>
                <a:gd name="T47" fmla="*/ 3 h 77"/>
                <a:gd name="T48" fmla="*/ 1 w 39"/>
                <a:gd name="T49" fmla="*/ 3 h 77"/>
                <a:gd name="T50" fmla="*/ 1 w 39"/>
                <a:gd name="T51" fmla="*/ 3 h 77"/>
                <a:gd name="T52" fmla="*/ 1 w 39"/>
                <a:gd name="T53" fmla="*/ 3 h 77"/>
                <a:gd name="T54" fmla="*/ 1 w 39"/>
                <a:gd name="T55" fmla="*/ 3 h 7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9" h="77">
                  <a:moveTo>
                    <a:pt x="5" y="0"/>
                  </a:moveTo>
                  <a:lnTo>
                    <a:pt x="4" y="4"/>
                  </a:lnTo>
                  <a:lnTo>
                    <a:pt x="3" y="8"/>
                  </a:lnTo>
                  <a:lnTo>
                    <a:pt x="2" y="12"/>
                  </a:lnTo>
                  <a:lnTo>
                    <a:pt x="2" y="17"/>
                  </a:lnTo>
                  <a:lnTo>
                    <a:pt x="2" y="22"/>
                  </a:lnTo>
                  <a:lnTo>
                    <a:pt x="0" y="26"/>
                  </a:lnTo>
                  <a:lnTo>
                    <a:pt x="2" y="29"/>
                  </a:lnTo>
                  <a:lnTo>
                    <a:pt x="2" y="34"/>
                  </a:lnTo>
                  <a:lnTo>
                    <a:pt x="2" y="38"/>
                  </a:lnTo>
                  <a:lnTo>
                    <a:pt x="3" y="42"/>
                  </a:lnTo>
                  <a:lnTo>
                    <a:pt x="4" y="45"/>
                  </a:lnTo>
                  <a:lnTo>
                    <a:pt x="4" y="50"/>
                  </a:lnTo>
                  <a:lnTo>
                    <a:pt x="6" y="53"/>
                  </a:lnTo>
                  <a:lnTo>
                    <a:pt x="7" y="56"/>
                  </a:lnTo>
                  <a:lnTo>
                    <a:pt x="8" y="59"/>
                  </a:lnTo>
                  <a:lnTo>
                    <a:pt x="10" y="61"/>
                  </a:lnTo>
                  <a:lnTo>
                    <a:pt x="12" y="64"/>
                  </a:lnTo>
                  <a:lnTo>
                    <a:pt x="14" y="67"/>
                  </a:lnTo>
                  <a:lnTo>
                    <a:pt x="16" y="69"/>
                  </a:lnTo>
                  <a:lnTo>
                    <a:pt x="19" y="71"/>
                  </a:lnTo>
                  <a:lnTo>
                    <a:pt x="21" y="72"/>
                  </a:lnTo>
                  <a:lnTo>
                    <a:pt x="24" y="74"/>
                  </a:lnTo>
                  <a:lnTo>
                    <a:pt x="26" y="75"/>
                  </a:lnTo>
                  <a:lnTo>
                    <a:pt x="29" y="75"/>
                  </a:lnTo>
                  <a:lnTo>
                    <a:pt x="32" y="76"/>
                  </a:lnTo>
                  <a:lnTo>
                    <a:pt x="36" y="76"/>
                  </a:lnTo>
                  <a:lnTo>
                    <a:pt x="39"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01" name="Line 160"/>
            <p:cNvSpPr>
              <a:spLocks noChangeShapeType="1"/>
            </p:cNvSpPr>
            <p:nvPr/>
          </p:nvSpPr>
          <p:spPr bwMode="auto">
            <a:xfrm flipV="1">
              <a:off x="3200" y="1442"/>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2" name="Freeform 161"/>
            <p:cNvSpPr>
              <a:spLocks/>
            </p:cNvSpPr>
            <p:nvPr/>
          </p:nvSpPr>
          <p:spPr bwMode="auto">
            <a:xfrm>
              <a:off x="3209" y="1418"/>
              <a:ext cx="25" cy="24"/>
            </a:xfrm>
            <a:custGeom>
              <a:avLst/>
              <a:gdLst>
                <a:gd name="T0" fmla="*/ 3 w 75"/>
                <a:gd name="T1" fmla="*/ 0 h 78"/>
                <a:gd name="T2" fmla="*/ 3 w 75"/>
                <a:gd name="T3" fmla="*/ 0 h 78"/>
                <a:gd name="T4" fmla="*/ 3 w 75"/>
                <a:gd name="T5" fmla="*/ 0 h 78"/>
                <a:gd name="T6" fmla="*/ 2 w 75"/>
                <a:gd name="T7" fmla="*/ 0 h 78"/>
                <a:gd name="T8" fmla="*/ 2 w 75"/>
                <a:gd name="T9" fmla="*/ 0 h 78"/>
                <a:gd name="T10" fmla="*/ 2 w 75"/>
                <a:gd name="T11" fmla="*/ 0 h 78"/>
                <a:gd name="T12" fmla="*/ 2 w 75"/>
                <a:gd name="T13" fmla="*/ 0 h 78"/>
                <a:gd name="T14" fmla="*/ 2 w 75"/>
                <a:gd name="T15" fmla="*/ 0 h 78"/>
                <a:gd name="T16" fmla="*/ 2 w 75"/>
                <a:gd name="T17" fmla="*/ 0 h 78"/>
                <a:gd name="T18" fmla="*/ 2 w 75"/>
                <a:gd name="T19" fmla="*/ 0 h 78"/>
                <a:gd name="T20" fmla="*/ 2 w 75"/>
                <a:gd name="T21" fmla="*/ 0 h 78"/>
                <a:gd name="T22" fmla="*/ 1 w 75"/>
                <a:gd name="T23" fmla="*/ 1 h 78"/>
                <a:gd name="T24" fmla="*/ 1 w 75"/>
                <a:gd name="T25" fmla="*/ 1 h 78"/>
                <a:gd name="T26" fmla="*/ 1 w 75"/>
                <a:gd name="T27" fmla="*/ 1 h 78"/>
                <a:gd name="T28" fmla="*/ 1 w 75"/>
                <a:gd name="T29" fmla="*/ 1 h 78"/>
                <a:gd name="T30" fmla="*/ 1 w 75"/>
                <a:gd name="T31" fmla="*/ 1 h 78"/>
                <a:gd name="T32" fmla="*/ 1 w 75"/>
                <a:gd name="T33" fmla="*/ 1 h 78"/>
                <a:gd name="T34" fmla="*/ 1 w 75"/>
                <a:gd name="T35" fmla="*/ 1 h 78"/>
                <a:gd name="T36" fmla="*/ 1 w 75"/>
                <a:gd name="T37" fmla="*/ 1 h 78"/>
                <a:gd name="T38" fmla="*/ 1 w 75"/>
                <a:gd name="T39" fmla="*/ 1 h 78"/>
                <a:gd name="T40" fmla="*/ 0 w 75"/>
                <a:gd name="T41" fmla="*/ 1 h 78"/>
                <a:gd name="T42" fmla="*/ 0 w 75"/>
                <a:gd name="T43" fmla="*/ 2 h 78"/>
                <a:gd name="T44" fmla="*/ 0 w 75"/>
                <a:gd name="T45" fmla="*/ 2 h 78"/>
                <a:gd name="T46" fmla="*/ 0 w 75"/>
                <a:gd name="T47" fmla="*/ 2 h 78"/>
                <a:gd name="T48" fmla="*/ 0 w 75"/>
                <a:gd name="T49" fmla="*/ 2 h 78"/>
                <a:gd name="T50" fmla="*/ 0 w 75"/>
                <a:gd name="T51" fmla="*/ 2 h 78"/>
                <a:gd name="T52" fmla="*/ 0 w 75"/>
                <a:gd name="T53" fmla="*/ 2 h 78"/>
                <a:gd name="T54" fmla="*/ 0 w 75"/>
                <a:gd name="T55" fmla="*/ 2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5" h="78">
                  <a:moveTo>
                    <a:pt x="75" y="0"/>
                  </a:moveTo>
                  <a:lnTo>
                    <a:pt x="72" y="0"/>
                  </a:lnTo>
                  <a:lnTo>
                    <a:pt x="69" y="1"/>
                  </a:lnTo>
                  <a:lnTo>
                    <a:pt x="66" y="1"/>
                  </a:lnTo>
                  <a:lnTo>
                    <a:pt x="61" y="2"/>
                  </a:lnTo>
                  <a:lnTo>
                    <a:pt x="58" y="3"/>
                  </a:lnTo>
                  <a:lnTo>
                    <a:pt x="55" y="5"/>
                  </a:lnTo>
                  <a:lnTo>
                    <a:pt x="52" y="6"/>
                  </a:lnTo>
                  <a:lnTo>
                    <a:pt x="49" y="9"/>
                  </a:lnTo>
                  <a:lnTo>
                    <a:pt x="45" y="11"/>
                  </a:lnTo>
                  <a:lnTo>
                    <a:pt x="41" y="13"/>
                  </a:lnTo>
                  <a:lnTo>
                    <a:pt x="38" y="16"/>
                  </a:lnTo>
                  <a:lnTo>
                    <a:pt x="35" y="18"/>
                  </a:lnTo>
                  <a:lnTo>
                    <a:pt x="31" y="21"/>
                  </a:lnTo>
                  <a:lnTo>
                    <a:pt x="28" y="24"/>
                  </a:lnTo>
                  <a:lnTo>
                    <a:pt x="26" y="28"/>
                  </a:lnTo>
                  <a:lnTo>
                    <a:pt x="23" y="32"/>
                  </a:lnTo>
                  <a:lnTo>
                    <a:pt x="20" y="35"/>
                  </a:lnTo>
                  <a:lnTo>
                    <a:pt x="18" y="39"/>
                  </a:lnTo>
                  <a:lnTo>
                    <a:pt x="14" y="43"/>
                  </a:lnTo>
                  <a:lnTo>
                    <a:pt x="12" y="47"/>
                  </a:lnTo>
                  <a:lnTo>
                    <a:pt x="10" y="51"/>
                  </a:lnTo>
                  <a:lnTo>
                    <a:pt x="8" y="55"/>
                  </a:lnTo>
                  <a:lnTo>
                    <a:pt x="6" y="60"/>
                  </a:lnTo>
                  <a:lnTo>
                    <a:pt x="4" y="65"/>
                  </a:lnTo>
                  <a:lnTo>
                    <a:pt x="3" y="69"/>
                  </a:lnTo>
                  <a:lnTo>
                    <a:pt x="1" y="73"/>
                  </a:lnTo>
                  <a:lnTo>
                    <a:pt x="0"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03" name="Line 162"/>
            <p:cNvSpPr>
              <a:spLocks noChangeShapeType="1"/>
            </p:cNvSpPr>
            <p:nvPr/>
          </p:nvSpPr>
          <p:spPr bwMode="auto">
            <a:xfrm>
              <a:off x="3234" y="1418"/>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4" name="Line 163"/>
            <p:cNvSpPr>
              <a:spLocks noChangeShapeType="1"/>
            </p:cNvSpPr>
            <p:nvPr/>
          </p:nvSpPr>
          <p:spPr bwMode="auto">
            <a:xfrm flipH="1">
              <a:off x="3270" y="1377"/>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5" name="Line 164"/>
            <p:cNvSpPr>
              <a:spLocks noChangeShapeType="1"/>
            </p:cNvSpPr>
            <p:nvPr/>
          </p:nvSpPr>
          <p:spPr bwMode="auto">
            <a:xfrm flipH="1">
              <a:off x="3295" y="1377"/>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6" name="Freeform 165"/>
            <p:cNvSpPr>
              <a:spLocks/>
            </p:cNvSpPr>
            <p:nvPr/>
          </p:nvSpPr>
          <p:spPr bwMode="auto">
            <a:xfrm>
              <a:off x="2870" y="2665"/>
              <a:ext cx="56" cy="128"/>
            </a:xfrm>
            <a:custGeom>
              <a:avLst/>
              <a:gdLst>
                <a:gd name="T0" fmla="*/ 6 w 177"/>
                <a:gd name="T1" fmla="*/ 0 h 400"/>
                <a:gd name="T2" fmla="*/ 2 w 177"/>
                <a:gd name="T3" fmla="*/ 13 h 400"/>
                <a:gd name="T4" fmla="*/ 0 w 177"/>
                <a:gd name="T5" fmla="*/ 13 h 400"/>
                <a:gd name="T6" fmla="*/ 0 60000 65536"/>
                <a:gd name="T7" fmla="*/ 0 60000 65536"/>
                <a:gd name="T8" fmla="*/ 0 60000 65536"/>
              </a:gdLst>
              <a:ahLst/>
              <a:cxnLst>
                <a:cxn ang="T6">
                  <a:pos x="T0" y="T1"/>
                </a:cxn>
                <a:cxn ang="T7">
                  <a:pos x="T2" y="T3"/>
                </a:cxn>
                <a:cxn ang="T8">
                  <a:pos x="T4" y="T5"/>
                </a:cxn>
              </a:cxnLst>
              <a:rect l="0" t="0" r="r" b="b"/>
              <a:pathLst>
                <a:path w="177" h="400">
                  <a:moveTo>
                    <a:pt x="177" y="0"/>
                  </a:moveTo>
                  <a:lnTo>
                    <a:pt x="71" y="400"/>
                  </a:lnTo>
                  <a:lnTo>
                    <a:pt x="0" y="4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07" name="Freeform 166"/>
            <p:cNvSpPr>
              <a:spLocks/>
            </p:cNvSpPr>
            <p:nvPr/>
          </p:nvSpPr>
          <p:spPr bwMode="auto">
            <a:xfrm>
              <a:off x="2859" y="2768"/>
              <a:ext cx="11" cy="25"/>
            </a:xfrm>
            <a:custGeom>
              <a:avLst/>
              <a:gdLst>
                <a:gd name="T0" fmla="*/ 0 w 37"/>
                <a:gd name="T1" fmla="*/ 0 h 78"/>
                <a:gd name="T2" fmla="*/ 0 w 37"/>
                <a:gd name="T3" fmla="*/ 0 h 78"/>
                <a:gd name="T4" fmla="*/ 0 w 37"/>
                <a:gd name="T5" fmla="*/ 0 h 78"/>
                <a:gd name="T6" fmla="*/ 0 w 37"/>
                <a:gd name="T7" fmla="*/ 0 h 78"/>
                <a:gd name="T8" fmla="*/ 0 w 37"/>
                <a:gd name="T9" fmla="*/ 1 h 78"/>
                <a:gd name="T10" fmla="*/ 0 w 37"/>
                <a:gd name="T11" fmla="*/ 1 h 78"/>
                <a:gd name="T12" fmla="*/ 0 w 37"/>
                <a:gd name="T13" fmla="*/ 1 h 78"/>
                <a:gd name="T14" fmla="*/ 0 w 37"/>
                <a:gd name="T15" fmla="*/ 1 h 78"/>
                <a:gd name="T16" fmla="*/ 0 w 37"/>
                <a:gd name="T17" fmla="*/ 1 h 78"/>
                <a:gd name="T18" fmla="*/ 0 w 37"/>
                <a:gd name="T19" fmla="*/ 1 h 78"/>
                <a:gd name="T20" fmla="*/ 0 w 37"/>
                <a:gd name="T21" fmla="*/ 1 h 78"/>
                <a:gd name="T22" fmla="*/ 0 w 37"/>
                <a:gd name="T23" fmla="*/ 2 h 78"/>
                <a:gd name="T24" fmla="*/ 0 w 37"/>
                <a:gd name="T25" fmla="*/ 2 h 78"/>
                <a:gd name="T26" fmla="*/ 0 w 37"/>
                <a:gd name="T27" fmla="*/ 2 h 78"/>
                <a:gd name="T28" fmla="*/ 0 w 37"/>
                <a:gd name="T29" fmla="*/ 2 h 78"/>
                <a:gd name="T30" fmla="*/ 0 w 37"/>
                <a:gd name="T31" fmla="*/ 2 h 78"/>
                <a:gd name="T32" fmla="*/ 0 w 37"/>
                <a:gd name="T33" fmla="*/ 2 h 78"/>
                <a:gd name="T34" fmla="*/ 0 w 37"/>
                <a:gd name="T35" fmla="*/ 2 h 78"/>
                <a:gd name="T36" fmla="*/ 0 w 37"/>
                <a:gd name="T37" fmla="*/ 2 h 78"/>
                <a:gd name="T38" fmla="*/ 0 w 37"/>
                <a:gd name="T39" fmla="*/ 2 h 78"/>
                <a:gd name="T40" fmla="*/ 0 w 37"/>
                <a:gd name="T41" fmla="*/ 2 h 78"/>
                <a:gd name="T42" fmla="*/ 1 w 37"/>
                <a:gd name="T43" fmla="*/ 3 h 78"/>
                <a:gd name="T44" fmla="*/ 1 w 37"/>
                <a:gd name="T45" fmla="*/ 3 h 78"/>
                <a:gd name="T46" fmla="*/ 1 w 37"/>
                <a:gd name="T47" fmla="*/ 3 h 78"/>
                <a:gd name="T48" fmla="*/ 1 w 37"/>
                <a:gd name="T49" fmla="*/ 3 h 78"/>
                <a:gd name="T50" fmla="*/ 1 w 37"/>
                <a:gd name="T51" fmla="*/ 3 h 78"/>
                <a:gd name="T52" fmla="*/ 1 w 37"/>
                <a:gd name="T53" fmla="*/ 3 h 78"/>
                <a:gd name="T54" fmla="*/ 1 w 37"/>
                <a:gd name="T55" fmla="*/ 3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7" h="78">
                  <a:moveTo>
                    <a:pt x="4" y="0"/>
                  </a:moveTo>
                  <a:lnTo>
                    <a:pt x="3" y="5"/>
                  </a:lnTo>
                  <a:lnTo>
                    <a:pt x="2" y="9"/>
                  </a:lnTo>
                  <a:lnTo>
                    <a:pt x="1" y="14"/>
                  </a:lnTo>
                  <a:lnTo>
                    <a:pt x="1" y="18"/>
                  </a:lnTo>
                  <a:lnTo>
                    <a:pt x="0" y="23"/>
                  </a:lnTo>
                  <a:lnTo>
                    <a:pt x="0" y="27"/>
                  </a:lnTo>
                  <a:lnTo>
                    <a:pt x="0" y="31"/>
                  </a:lnTo>
                  <a:lnTo>
                    <a:pt x="0" y="35"/>
                  </a:lnTo>
                  <a:lnTo>
                    <a:pt x="1" y="40"/>
                  </a:lnTo>
                  <a:lnTo>
                    <a:pt x="1" y="43"/>
                  </a:lnTo>
                  <a:lnTo>
                    <a:pt x="2" y="47"/>
                  </a:lnTo>
                  <a:lnTo>
                    <a:pt x="3" y="50"/>
                  </a:lnTo>
                  <a:lnTo>
                    <a:pt x="4" y="54"/>
                  </a:lnTo>
                  <a:lnTo>
                    <a:pt x="5" y="57"/>
                  </a:lnTo>
                  <a:lnTo>
                    <a:pt x="7" y="60"/>
                  </a:lnTo>
                  <a:lnTo>
                    <a:pt x="10" y="63"/>
                  </a:lnTo>
                  <a:lnTo>
                    <a:pt x="11" y="65"/>
                  </a:lnTo>
                  <a:lnTo>
                    <a:pt x="13" y="67"/>
                  </a:lnTo>
                  <a:lnTo>
                    <a:pt x="15" y="70"/>
                  </a:lnTo>
                  <a:lnTo>
                    <a:pt x="18" y="72"/>
                  </a:lnTo>
                  <a:lnTo>
                    <a:pt x="20" y="74"/>
                  </a:lnTo>
                  <a:lnTo>
                    <a:pt x="22" y="75"/>
                  </a:lnTo>
                  <a:lnTo>
                    <a:pt x="26" y="76"/>
                  </a:lnTo>
                  <a:lnTo>
                    <a:pt x="29" y="77"/>
                  </a:lnTo>
                  <a:lnTo>
                    <a:pt x="31" y="78"/>
                  </a:lnTo>
                  <a:lnTo>
                    <a:pt x="34" y="78"/>
                  </a:lnTo>
                  <a:lnTo>
                    <a:pt x="37"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08" name="Line 167"/>
            <p:cNvSpPr>
              <a:spLocks noChangeShapeType="1"/>
            </p:cNvSpPr>
            <p:nvPr/>
          </p:nvSpPr>
          <p:spPr bwMode="auto">
            <a:xfrm flipV="1">
              <a:off x="2859" y="2732"/>
              <a:ext cx="1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09" name="Freeform 168"/>
            <p:cNvSpPr>
              <a:spLocks/>
            </p:cNvSpPr>
            <p:nvPr/>
          </p:nvSpPr>
          <p:spPr bwMode="auto">
            <a:xfrm>
              <a:off x="2870" y="2708"/>
              <a:ext cx="23" cy="24"/>
            </a:xfrm>
            <a:custGeom>
              <a:avLst/>
              <a:gdLst>
                <a:gd name="T0" fmla="*/ 2 w 75"/>
                <a:gd name="T1" fmla="*/ 0 h 78"/>
                <a:gd name="T2" fmla="*/ 2 w 75"/>
                <a:gd name="T3" fmla="*/ 0 h 78"/>
                <a:gd name="T4" fmla="*/ 2 w 75"/>
                <a:gd name="T5" fmla="*/ 0 h 78"/>
                <a:gd name="T6" fmla="*/ 2 w 75"/>
                <a:gd name="T7" fmla="*/ 0 h 78"/>
                <a:gd name="T8" fmla="*/ 2 w 75"/>
                <a:gd name="T9" fmla="*/ 0 h 78"/>
                <a:gd name="T10" fmla="*/ 2 w 75"/>
                <a:gd name="T11" fmla="*/ 0 h 78"/>
                <a:gd name="T12" fmla="*/ 2 w 75"/>
                <a:gd name="T13" fmla="*/ 0 h 78"/>
                <a:gd name="T14" fmla="*/ 2 w 75"/>
                <a:gd name="T15" fmla="*/ 0 h 78"/>
                <a:gd name="T16" fmla="*/ 2 w 75"/>
                <a:gd name="T17" fmla="*/ 0 h 78"/>
                <a:gd name="T18" fmla="*/ 1 w 75"/>
                <a:gd name="T19" fmla="*/ 0 h 78"/>
                <a:gd name="T20" fmla="*/ 1 w 75"/>
                <a:gd name="T21" fmla="*/ 0 h 78"/>
                <a:gd name="T22" fmla="*/ 1 w 75"/>
                <a:gd name="T23" fmla="*/ 1 h 78"/>
                <a:gd name="T24" fmla="*/ 1 w 75"/>
                <a:gd name="T25" fmla="*/ 1 h 78"/>
                <a:gd name="T26" fmla="*/ 1 w 75"/>
                <a:gd name="T27" fmla="*/ 1 h 78"/>
                <a:gd name="T28" fmla="*/ 1 w 75"/>
                <a:gd name="T29" fmla="*/ 1 h 78"/>
                <a:gd name="T30" fmla="*/ 1 w 75"/>
                <a:gd name="T31" fmla="*/ 1 h 78"/>
                <a:gd name="T32" fmla="*/ 1 w 75"/>
                <a:gd name="T33" fmla="*/ 1 h 78"/>
                <a:gd name="T34" fmla="*/ 1 w 75"/>
                <a:gd name="T35" fmla="*/ 1 h 78"/>
                <a:gd name="T36" fmla="*/ 1 w 75"/>
                <a:gd name="T37" fmla="*/ 1 h 78"/>
                <a:gd name="T38" fmla="*/ 1 w 75"/>
                <a:gd name="T39" fmla="*/ 1 h 78"/>
                <a:gd name="T40" fmla="*/ 0 w 75"/>
                <a:gd name="T41" fmla="*/ 1 h 78"/>
                <a:gd name="T42" fmla="*/ 0 w 75"/>
                <a:gd name="T43" fmla="*/ 2 h 78"/>
                <a:gd name="T44" fmla="*/ 0 w 75"/>
                <a:gd name="T45" fmla="*/ 2 h 78"/>
                <a:gd name="T46" fmla="*/ 0 w 75"/>
                <a:gd name="T47" fmla="*/ 2 h 78"/>
                <a:gd name="T48" fmla="*/ 0 w 75"/>
                <a:gd name="T49" fmla="*/ 2 h 78"/>
                <a:gd name="T50" fmla="*/ 0 w 75"/>
                <a:gd name="T51" fmla="*/ 2 h 78"/>
                <a:gd name="T52" fmla="*/ 0 w 75"/>
                <a:gd name="T53" fmla="*/ 2 h 78"/>
                <a:gd name="T54" fmla="*/ 0 w 75"/>
                <a:gd name="T55" fmla="*/ 2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5" h="78">
                  <a:moveTo>
                    <a:pt x="75" y="0"/>
                  </a:moveTo>
                  <a:lnTo>
                    <a:pt x="71" y="0"/>
                  </a:lnTo>
                  <a:lnTo>
                    <a:pt x="68" y="0"/>
                  </a:lnTo>
                  <a:lnTo>
                    <a:pt x="65" y="1"/>
                  </a:lnTo>
                  <a:lnTo>
                    <a:pt x="62" y="2"/>
                  </a:lnTo>
                  <a:lnTo>
                    <a:pt x="59" y="3"/>
                  </a:lnTo>
                  <a:lnTo>
                    <a:pt x="55" y="4"/>
                  </a:lnTo>
                  <a:lnTo>
                    <a:pt x="51" y="6"/>
                  </a:lnTo>
                  <a:lnTo>
                    <a:pt x="48" y="7"/>
                  </a:lnTo>
                  <a:lnTo>
                    <a:pt x="45" y="9"/>
                  </a:lnTo>
                  <a:lnTo>
                    <a:pt x="42" y="13"/>
                  </a:lnTo>
                  <a:lnTo>
                    <a:pt x="38" y="15"/>
                  </a:lnTo>
                  <a:lnTo>
                    <a:pt x="35" y="18"/>
                  </a:lnTo>
                  <a:lnTo>
                    <a:pt x="32" y="21"/>
                  </a:lnTo>
                  <a:lnTo>
                    <a:pt x="29" y="24"/>
                  </a:lnTo>
                  <a:lnTo>
                    <a:pt x="26" y="28"/>
                  </a:lnTo>
                  <a:lnTo>
                    <a:pt x="22" y="31"/>
                  </a:lnTo>
                  <a:lnTo>
                    <a:pt x="20" y="35"/>
                  </a:lnTo>
                  <a:lnTo>
                    <a:pt x="17" y="38"/>
                  </a:lnTo>
                  <a:lnTo>
                    <a:pt x="15" y="42"/>
                  </a:lnTo>
                  <a:lnTo>
                    <a:pt x="12" y="47"/>
                  </a:lnTo>
                  <a:lnTo>
                    <a:pt x="10" y="51"/>
                  </a:lnTo>
                  <a:lnTo>
                    <a:pt x="8" y="55"/>
                  </a:lnTo>
                  <a:lnTo>
                    <a:pt x="5" y="60"/>
                  </a:lnTo>
                  <a:lnTo>
                    <a:pt x="4" y="64"/>
                  </a:lnTo>
                  <a:lnTo>
                    <a:pt x="2" y="68"/>
                  </a:lnTo>
                  <a:lnTo>
                    <a:pt x="1" y="72"/>
                  </a:lnTo>
                  <a:lnTo>
                    <a:pt x="0"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10" name="Line 169"/>
            <p:cNvSpPr>
              <a:spLocks noChangeShapeType="1"/>
            </p:cNvSpPr>
            <p:nvPr/>
          </p:nvSpPr>
          <p:spPr bwMode="auto">
            <a:xfrm>
              <a:off x="2893" y="2708"/>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11" name="Freeform 170"/>
            <p:cNvSpPr>
              <a:spLocks/>
            </p:cNvSpPr>
            <p:nvPr/>
          </p:nvSpPr>
          <p:spPr bwMode="auto">
            <a:xfrm>
              <a:off x="2906" y="1359"/>
              <a:ext cx="59" cy="131"/>
            </a:xfrm>
            <a:custGeom>
              <a:avLst/>
              <a:gdLst>
                <a:gd name="T0" fmla="*/ 7 w 178"/>
                <a:gd name="T1" fmla="*/ 0 h 401"/>
                <a:gd name="T2" fmla="*/ 3 w 178"/>
                <a:gd name="T3" fmla="*/ 14 h 401"/>
                <a:gd name="T4" fmla="*/ 0 w 178"/>
                <a:gd name="T5" fmla="*/ 14 h 401"/>
                <a:gd name="T6" fmla="*/ 0 60000 65536"/>
                <a:gd name="T7" fmla="*/ 0 60000 65536"/>
                <a:gd name="T8" fmla="*/ 0 60000 65536"/>
              </a:gdLst>
              <a:ahLst/>
              <a:cxnLst>
                <a:cxn ang="T6">
                  <a:pos x="T0" y="T1"/>
                </a:cxn>
                <a:cxn ang="T7">
                  <a:pos x="T2" y="T3"/>
                </a:cxn>
                <a:cxn ang="T8">
                  <a:pos x="T4" y="T5"/>
                </a:cxn>
              </a:cxnLst>
              <a:rect l="0" t="0" r="r" b="b"/>
              <a:pathLst>
                <a:path w="178" h="401">
                  <a:moveTo>
                    <a:pt x="178" y="0"/>
                  </a:moveTo>
                  <a:lnTo>
                    <a:pt x="70" y="401"/>
                  </a:lnTo>
                  <a:lnTo>
                    <a:pt x="0" y="4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12" name="Freeform 171"/>
            <p:cNvSpPr>
              <a:spLocks/>
            </p:cNvSpPr>
            <p:nvPr/>
          </p:nvSpPr>
          <p:spPr bwMode="auto">
            <a:xfrm>
              <a:off x="2895" y="1463"/>
              <a:ext cx="11" cy="27"/>
            </a:xfrm>
            <a:custGeom>
              <a:avLst/>
              <a:gdLst>
                <a:gd name="T0" fmla="*/ 0 w 37"/>
                <a:gd name="T1" fmla="*/ 0 h 78"/>
                <a:gd name="T2" fmla="*/ 0 w 37"/>
                <a:gd name="T3" fmla="*/ 0 h 78"/>
                <a:gd name="T4" fmla="*/ 0 w 37"/>
                <a:gd name="T5" fmla="*/ 0 h 78"/>
                <a:gd name="T6" fmla="*/ 0 w 37"/>
                <a:gd name="T7" fmla="*/ 1 h 78"/>
                <a:gd name="T8" fmla="*/ 0 w 37"/>
                <a:gd name="T9" fmla="*/ 1 h 78"/>
                <a:gd name="T10" fmla="*/ 0 w 37"/>
                <a:gd name="T11" fmla="*/ 1 h 78"/>
                <a:gd name="T12" fmla="*/ 0 w 37"/>
                <a:gd name="T13" fmla="*/ 1 h 78"/>
                <a:gd name="T14" fmla="*/ 0 w 37"/>
                <a:gd name="T15" fmla="*/ 1 h 78"/>
                <a:gd name="T16" fmla="*/ 0 w 37"/>
                <a:gd name="T17" fmla="*/ 1 h 78"/>
                <a:gd name="T18" fmla="*/ 0 w 37"/>
                <a:gd name="T19" fmla="*/ 2 h 78"/>
                <a:gd name="T20" fmla="*/ 0 w 37"/>
                <a:gd name="T21" fmla="*/ 2 h 78"/>
                <a:gd name="T22" fmla="*/ 0 w 37"/>
                <a:gd name="T23" fmla="*/ 2 h 78"/>
                <a:gd name="T24" fmla="*/ 0 w 37"/>
                <a:gd name="T25" fmla="*/ 2 h 78"/>
                <a:gd name="T26" fmla="*/ 0 w 37"/>
                <a:gd name="T27" fmla="*/ 2 h 78"/>
                <a:gd name="T28" fmla="*/ 0 w 37"/>
                <a:gd name="T29" fmla="*/ 2 h 78"/>
                <a:gd name="T30" fmla="*/ 0 w 37"/>
                <a:gd name="T31" fmla="*/ 2 h 78"/>
                <a:gd name="T32" fmla="*/ 0 w 37"/>
                <a:gd name="T33" fmla="*/ 2 h 78"/>
                <a:gd name="T34" fmla="*/ 0 w 37"/>
                <a:gd name="T35" fmla="*/ 3 h 78"/>
                <a:gd name="T36" fmla="*/ 0 w 37"/>
                <a:gd name="T37" fmla="*/ 3 h 78"/>
                <a:gd name="T38" fmla="*/ 0 w 37"/>
                <a:gd name="T39" fmla="*/ 3 h 78"/>
                <a:gd name="T40" fmla="*/ 0 w 37"/>
                <a:gd name="T41" fmla="*/ 3 h 78"/>
                <a:gd name="T42" fmla="*/ 1 w 37"/>
                <a:gd name="T43" fmla="*/ 3 h 78"/>
                <a:gd name="T44" fmla="*/ 1 w 37"/>
                <a:gd name="T45" fmla="*/ 3 h 78"/>
                <a:gd name="T46" fmla="*/ 1 w 37"/>
                <a:gd name="T47" fmla="*/ 3 h 78"/>
                <a:gd name="T48" fmla="*/ 1 w 37"/>
                <a:gd name="T49" fmla="*/ 3 h 78"/>
                <a:gd name="T50" fmla="*/ 1 w 37"/>
                <a:gd name="T51" fmla="*/ 3 h 78"/>
                <a:gd name="T52" fmla="*/ 1 w 37"/>
                <a:gd name="T53" fmla="*/ 3 h 78"/>
                <a:gd name="T54" fmla="*/ 1 w 37"/>
                <a:gd name="T55" fmla="*/ 3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7" h="78">
                  <a:moveTo>
                    <a:pt x="4" y="0"/>
                  </a:moveTo>
                  <a:lnTo>
                    <a:pt x="3" y="4"/>
                  </a:lnTo>
                  <a:lnTo>
                    <a:pt x="2" y="8"/>
                  </a:lnTo>
                  <a:lnTo>
                    <a:pt x="1" y="13"/>
                  </a:lnTo>
                  <a:lnTo>
                    <a:pt x="1" y="18"/>
                  </a:lnTo>
                  <a:lnTo>
                    <a:pt x="0" y="22"/>
                  </a:lnTo>
                  <a:lnTo>
                    <a:pt x="0" y="26"/>
                  </a:lnTo>
                  <a:lnTo>
                    <a:pt x="0" y="31"/>
                  </a:lnTo>
                  <a:lnTo>
                    <a:pt x="0" y="35"/>
                  </a:lnTo>
                  <a:lnTo>
                    <a:pt x="1" y="38"/>
                  </a:lnTo>
                  <a:lnTo>
                    <a:pt x="1" y="42"/>
                  </a:lnTo>
                  <a:lnTo>
                    <a:pt x="2" y="46"/>
                  </a:lnTo>
                  <a:lnTo>
                    <a:pt x="3" y="50"/>
                  </a:lnTo>
                  <a:lnTo>
                    <a:pt x="4" y="53"/>
                  </a:lnTo>
                  <a:lnTo>
                    <a:pt x="6" y="56"/>
                  </a:lnTo>
                  <a:lnTo>
                    <a:pt x="7" y="59"/>
                  </a:lnTo>
                  <a:lnTo>
                    <a:pt x="9" y="62"/>
                  </a:lnTo>
                  <a:lnTo>
                    <a:pt x="11" y="65"/>
                  </a:lnTo>
                  <a:lnTo>
                    <a:pt x="13" y="67"/>
                  </a:lnTo>
                  <a:lnTo>
                    <a:pt x="15" y="69"/>
                  </a:lnTo>
                  <a:lnTo>
                    <a:pt x="18" y="71"/>
                  </a:lnTo>
                  <a:lnTo>
                    <a:pt x="20" y="72"/>
                  </a:lnTo>
                  <a:lnTo>
                    <a:pt x="22" y="74"/>
                  </a:lnTo>
                  <a:lnTo>
                    <a:pt x="25" y="75"/>
                  </a:lnTo>
                  <a:lnTo>
                    <a:pt x="29" y="77"/>
                  </a:lnTo>
                  <a:lnTo>
                    <a:pt x="32" y="77"/>
                  </a:lnTo>
                  <a:lnTo>
                    <a:pt x="34" y="78"/>
                  </a:lnTo>
                  <a:lnTo>
                    <a:pt x="37"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13" name="Line 172"/>
            <p:cNvSpPr>
              <a:spLocks noChangeShapeType="1"/>
            </p:cNvSpPr>
            <p:nvPr/>
          </p:nvSpPr>
          <p:spPr bwMode="auto">
            <a:xfrm flipV="1">
              <a:off x="2895" y="1427"/>
              <a:ext cx="1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14" name="Freeform 173"/>
            <p:cNvSpPr>
              <a:spLocks/>
            </p:cNvSpPr>
            <p:nvPr/>
          </p:nvSpPr>
          <p:spPr bwMode="auto">
            <a:xfrm>
              <a:off x="2906" y="1402"/>
              <a:ext cx="23" cy="25"/>
            </a:xfrm>
            <a:custGeom>
              <a:avLst/>
              <a:gdLst>
                <a:gd name="T0" fmla="*/ 2 w 75"/>
                <a:gd name="T1" fmla="*/ 0 h 78"/>
                <a:gd name="T2" fmla="*/ 2 w 75"/>
                <a:gd name="T3" fmla="*/ 0 h 78"/>
                <a:gd name="T4" fmla="*/ 2 w 75"/>
                <a:gd name="T5" fmla="*/ 0 h 78"/>
                <a:gd name="T6" fmla="*/ 2 w 75"/>
                <a:gd name="T7" fmla="*/ 0 h 78"/>
                <a:gd name="T8" fmla="*/ 2 w 75"/>
                <a:gd name="T9" fmla="*/ 0 h 78"/>
                <a:gd name="T10" fmla="*/ 2 w 75"/>
                <a:gd name="T11" fmla="*/ 0 h 78"/>
                <a:gd name="T12" fmla="*/ 2 w 75"/>
                <a:gd name="T13" fmla="*/ 0 h 78"/>
                <a:gd name="T14" fmla="*/ 2 w 75"/>
                <a:gd name="T15" fmla="*/ 0 h 78"/>
                <a:gd name="T16" fmla="*/ 2 w 75"/>
                <a:gd name="T17" fmla="*/ 0 h 78"/>
                <a:gd name="T18" fmla="*/ 1 w 75"/>
                <a:gd name="T19" fmla="*/ 0 h 78"/>
                <a:gd name="T20" fmla="*/ 1 w 75"/>
                <a:gd name="T21" fmla="*/ 0 h 78"/>
                <a:gd name="T22" fmla="*/ 1 w 75"/>
                <a:gd name="T23" fmla="*/ 1 h 78"/>
                <a:gd name="T24" fmla="*/ 1 w 75"/>
                <a:gd name="T25" fmla="*/ 1 h 78"/>
                <a:gd name="T26" fmla="*/ 1 w 75"/>
                <a:gd name="T27" fmla="*/ 1 h 78"/>
                <a:gd name="T28" fmla="*/ 1 w 75"/>
                <a:gd name="T29" fmla="*/ 1 h 78"/>
                <a:gd name="T30" fmla="*/ 1 w 75"/>
                <a:gd name="T31" fmla="*/ 1 h 78"/>
                <a:gd name="T32" fmla="*/ 1 w 75"/>
                <a:gd name="T33" fmla="*/ 1 h 78"/>
                <a:gd name="T34" fmla="*/ 1 w 75"/>
                <a:gd name="T35" fmla="*/ 1 h 78"/>
                <a:gd name="T36" fmla="*/ 1 w 75"/>
                <a:gd name="T37" fmla="*/ 1 h 78"/>
                <a:gd name="T38" fmla="*/ 1 w 75"/>
                <a:gd name="T39" fmla="*/ 1 h 78"/>
                <a:gd name="T40" fmla="*/ 0 w 75"/>
                <a:gd name="T41" fmla="*/ 2 h 78"/>
                <a:gd name="T42" fmla="*/ 0 w 75"/>
                <a:gd name="T43" fmla="*/ 2 h 78"/>
                <a:gd name="T44" fmla="*/ 0 w 75"/>
                <a:gd name="T45" fmla="*/ 2 h 78"/>
                <a:gd name="T46" fmla="*/ 0 w 75"/>
                <a:gd name="T47" fmla="*/ 2 h 78"/>
                <a:gd name="T48" fmla="*/ 0 w 75"/>
                <a:gd name="T49" fmla="*/ 2 h 78"/>
                <a:gd name="T50" fmla="*/ 0 w 75"/>
                <a:gd name="T51" fmla="*/ 2 h 78"/>
                <a:gd name="T52" fmla="*/ 0 w 75"/>
                <a:gd name="T53" fmla="*/ 3 h 78"/>
                <a:gd name="T54" fmla="*/ 0 w 75"/>
                <a:gd name="T55" fmla="*/ 3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5" h="78">
                  <a:moveTo>
                    <a:pt x="75" y="0"/>
                  </a:moveTo>
                  <a:lnTo>
                    <a:pt x="71" y="1"/>
                  </a:lnTo>
                  <a:lnTo>
                    <a:pt x="68" y="1"/>
                  </a:lnTo>
                  <a:lnTo>
                    <a:pt x="65" y="2"/>
                  </a:lnTo>
                  <a:lnTo>
                    <a:pt x="62" y="2"/>
                  </a:lnTo>
                  <a:lnTo>
                    <a:pt x="59" y="4"/>
                  </a:lnTo>
                  <a:lnTo>
                    <a:pt x="55" y="6"/>
                  </a:lnTo>
                  <a:lnTo>
                    <a:pt x="52" y="7"/>
                  </a:lnTo>
                  <a:lnTo>
                    <a:pt x="48" y="9"/>
                  </a:lnTo>
                  <a:lnTo>
                    <a:pt x="45" y="11"/>
                  </a:lnTo>
                  <a:lnTo>
                    <a:pt x="41" y="13"/>
                  </a:lnTo>
                  <a:lnTo>
                    <a:pt x="38" y="16"/>
                  </a:lnTo>
                  <a:lnTo>
                    <a:pt x="35" y="20"/>
                  </a:lnTo>
                  <a:lnTo>
                    <a:pt x="32" y="22"/>
                  </a:lnTo>
                  <a:lnTo>
                    <a:pt x="29" y="25"/>
                  </a:lnTo>
                  <a:lnTo>
                    <a:pt x="26" y="29"/>
                  </a:lnTo>
                  <a:lnTo>
                    <a:pt x="23" y="32"/>
                  </a:lnTo>
                  <a:lnTo>
                    <a:pt x="20" y="35"/>
                  </a:lnTo>
                  <a:lnTo>
                    <a:pt x="17" y="40"/>
                  </a:lnTo>
                  <a:lnTo>
                    <a:pt x="15" y="44"/>
                  </a:lnTo>
                  <a:lnTo>
                    <a:pt x="13" y="48"/>
                  </a:lnTo>
                  <a:lnTo>
                    <a:pt x="10" y="51"/>
                  </a:lnTo>
                  <a:lnTo>
                    <a:pt x="7" y="57"/>
                  </a:lnTo>
                  <a:lnTo>
                    <a:pt x="6" y="61"/>
                  </a:lnTo>
                  <a:lnTo>
                    <a:pt x="4" y="65"/>
                  </a:lnTo>
                  <a:lnTo>
                    <a:pt x="2" y="70"/>
                  </a:lnTo>
                  <a:lnTo>
                    <a:pt x="1" y="74"/>
                  </a:lnTo>
                  <a:lnTo>
                    <a:pt x="0"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15" name="Line 174"/>
            <p:cNvSpPr>
              <a:spLocks noChangeShapeType="1"/>
            </p:cNvSpPr>
            <p:nvPr/>
          </p:nvSpPr>
          <p:spPr bwMode="auto">
            <a:xfrm>
              <a:off x="2929" y="1402"/>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16" name="Line 175"/>
            <p:cNvSpPr>
              <a:spLocks noChangeShapeType="1"/>
            </p:cNvSpPr>
            <p:nvPr/>
          </p:nvSpPr>
          <p:spPr bwMode="auto">
            <a:xfrm flipH="1">
              <a:off x="2978" y="1359"/>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17" name="Freeform 176"/>
            <p:cNvSpPr>
              <a:spLocks/>
            </p:cNvSpPr>
            <p:nvPr/>
          </p:nvSpPr>
          <p:spPr bwMode="auto">
            <a:xfrm>
              <a:off x="3591" y="1371"/>
              <a:ext cx="56" cy="128"/>
            </a:xfrm>
            <a:custGeom>
              <a:avLst/>
              <a:gdLst>
                <a:gd name="T0" fmla="*/ 6 w 177"/>
                <a:gd name="T1" fmla="*/ 0 h 401"/>
                <a:gd name="T2" fmla="*/ 2 w 177"/>
                <a:gd name="T3" fmla="*/ 13 h 401"/>
                <a:gd name="T4" fmla="*/ 0 w 177"/>
                <a:gd name="T5" fmla="*/ 13 h 401"/>
                <a:gd name="T6" fmla="*/ 0 60000 65536"/>
                <a:gd name="T7" fmla="*/ 0 60000 65536"/>
                <a:gd name="T8" fmla="*/ 0 60000 65536"/>
              </a:gdLst>
              <a:ahLst/>
              <a:cxnLst>
                <a:cxn ang="T6">
                  <a:pos x="T0" y="T1"/>
                </a:cxn>
                <a:cxn ang="T7">
                  <a:pos x="T2" y="T3"/>
                </a:cxn>
                <a:cxn ang="T8">
                  <a:pos x="T4" y="T5"/>
                </a:cxn>
              </a:cxnLst>
              <a:rect l="0" t="0" r="r" b="b"/>
              <a:pathLst>
                <a:path w="177" h="401">
                  <a:moveTo>
                    <a:pt x="177" y="0"/>
                  </a:moveTo>
                  <a:lnTo>
                    <a:pt x="69" y="401"/>
                  </a:lnTo>
                  <a:lnTo>
                    <a:pt x="0" y="4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18" name="Freeform 177"/>
            <p:cNvSpPr>
              <a:spLocks/>
            </p:cNvSpPr>
            <p:nvPr/>
          </p:nvSpPr>
          <p:spPr bwMode="auto">
            <a:xfrm>
              <a:off x="3577" y="1474"/>
              <a:ext cx="14" cy="25"/>
            </a:xfrm>
            <a:custGeom>
              <a:avLst/>
              <a:gdLst>
                <a:gd name="T0" fmla="*/ 0 w 38"/>
                <a:gd name="T1" fmla="*/ 0 h 78"/>
                <a:gd name="T2" fmla="*/ 0 w 38"/>
                <a:gd name="T3" fmla="*/ 0 h 78"/>
                <a:gd name="T4" fmla="*/ 0 w 38"/>
                <a:gd name="T5" fmla="*/ 0 h 78"/>
                <a:gd name="T6" fmla="*/ 0 w 38"/>
                <a:gd name="T7" fmla="*/ 0 h 78"/>
                <a:gd name="T8" fmla="*/ 0 w 38"/>
                <a:gd name="T9" fmla="*/ 1 h 78"/>
                <a:gd name="T10" fmla="*/ 0 w 38"/>
                <a:gd name="T11" fmla="*/ 1 h 78"/>
                <a:gd name="T12" fmla="*/ 0 w 38"/>
                <a:gd name="T13" fmla="*/ 1 h 78"/>
                <a:gd name="T14" fmla="*/ 0 w 38"/>
                <a:gd name="T15" fmla="*/ 1 h 78"/>
                <a:gd name="T16" fmla="*/ 0 w 38"/>
                <a:gd name="T17" fmla="*/ 1 h 78"/>
                <a:gd name="T18" fmla="*/ 0 w 38"/>
                <a:gd name="T19" fmla="*/ 1 h 78"/>
                <a:gd name="T20" fmla="*/ 0 w 38"/>
                <a:gd name="T21" fmla="*/ 1 h 78"/>
                <a:gd name="T22" fmla="*/ 0 w 38"/>
                <a:gd name="T23" fmla="*/ 2 h 78"/>
                <a:gd name="T24" fmla="*/ 0 w 38"/>
                <a:gd name="T25" fmla="*/ 2 h 78"/>
                <a:gd name="T26" fmla="*/ 0 w 38"/>
                <a:gd name="T27" fmla="*/ 2 h 78"/>
                <a:gd name="T28" fmla="*/ 0 w 38"/>
                <a:gd name="T29" fmla="*/ 2 h 78"/>
                <a:gd name="T30" fmla="*/ 0 w 38"/>
                <a:gd name="T31" fmla="*/ 2 h 78"/>
                <a:gd name="T32" fmla="*/ 0 w 38"/>
                <a:gd name="T33" fmla="*/ 2 h 78"/>
                <a:gd name="T34" fmla="*/ 0 w 38"/>
                <a:gd name="T35" fmla="*/ 2 h 78"/>
                <a:gd name="T36" fmla="*/ 1 w 38"/>
                <a:gd name="T37" fmla="*/ 2 h 78"/>
                <a:gd name="T38" fmla="*/ 1 w 38"/>
                <a:gd name="T39" fmla="*/ 2 h 78"/>
                <a:gd name="T40" fmla="*/ 1 w 38"/>
                <a:gd name="T41" fmla="*/ 2 h 78"/>
                <a:gd name="T42" fmla="*/ 1 w 38"/>
                <a:gd name="T43" fmla="*/ 2 h 78"/>
                <a:gd name="T44" fmla="*/ 1 w 38"/>
                <a:gd name="T45" fmla="*/ 3 h 78"/>
                <a:gd name="T46" fmla="*/ 1 w 38"/>
                <a:gd name="T47" fmla="*/ 3 h 78"/>
                <a:gd name="T48" fmla="*/ 1 w 38"/>
                <a:gd name="T49" fmla="*/ 3 h 78"/>
                <a:gd name="T50" fmla="*/ 1 w 38"/>
                <a:gd name="T51" fmla="*/ 3 h 78"/>
                <a:gd name="T52" fmla="*/ 2 w 38"/>
                <a:gd name="T53" fmla="*/ 3 h 78"/>
                <a:gd name="T54" fmla="*/ 2 w 38"/>
                <a:gd name="T55" fmla="*/ 3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8" h="78">
                  <a:moveTo>
                    <a:pt x="4" y="0"/>
                  </a:moveTo>
                  <a:lnTo>
                    <a:pt x="3" y="4"/>
                  </a:lnTo>
                  <a:lnTo>
                    <a:pt x="2" y="8"/>
                  </a:lnTo>
                  <a:lnTo>
                    <a:pt x="1" y="14"/>
                  </a:lnTo>
                  <a:lnTo>
                    <a:pt x="1" y="18"/>
                  </a:lnTo>
                  <a:lnTo>
                    <a:pt x="1" y="22"/>
                  </a:lnTo>
                  <a:lnTo>
                    <a:pt x="0" y="27"/>
                  </a:lnTo>
                  <a:lnTo>
                    <a:pt x="0" y="31"/>
                  </a:lnTo>
                  <a:lnTo>
                    <a:pt x="1" y="35"/>
                  </a:lnTo>
                  <a:lnTo>
                    <a:pt x="1" y="39"/>
                  </a:lnTo>
                  <a:lnTo>
                    <a:pt x="2" y="43"/>
                  </a:lnTo>
                  <a:lnTo>
                    <a:pt x="2" y="47"/>
                  </a:lnTo>
                  <a:lnTo>
                    <a:pt x="3" y="50"/>
                  </a:lnTo>
                  <a:lnTo>
                    <a:pt x="5" y="53"/>
                  </a:lnTo>
                  <a:lnTo>
                    <a:pt x="6" y="56"/>
                  </a:lnTo>
                  <a:lnTo>
                    <a:pt x="7" y="60"/>
                  </a:lnTo>
                  <a:lnTo>
                    <a:pt x="9" y="63"/>
                  </a:lnTo>
                  <a:lnTo>
                    <a:pt x="11" y="65"/>
                  </a:lnTo>
                  <a:lnTo>
                    <a:pt x="13" y="67"/>
                  </a:lnTo>
                  <a:lnTo>
                    <a:pt x="16" y="69"/>
                  </a:lnTo>
                  <a:lnTo>
                    <a:pt x="18" y="71"/>
                  </a:lnTo>
                  <a:lnTo>
                    <a:pt x="20" y="73"/>
                  </a:lnTo>
                  <a:lnTo>
                    <a:pt x="23" y="74"/>
                  </a:lnTo>
                  <a:lnTo>
                    <a:pt x="25" y="76"/>
                  </a:lnTo>
                  <a:lnTo>
                    <a:pt x="28" y="77"/>
                  </a:lnTo>
                  <a:lnTo>
                    <a:pt x="32" y="78"/>
                  </a:lnTo>
                  <a:lnTo>
                    <a:pt x="35" y="78"/>
                  </a:lnTo>
                  <a:lnTo>
                    <a:pt x="38"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19" name="Line 178"/>
            <p:cNvSpPr>
              <a:spLocks noChangeShapeType="1"/>
            </p:cNvSpPr>
            <p:nvPr/>
          </p:nvSpPr>
          <p:spPr bwMode="auto">
            <a:xfrm flipV="1">
              <a:off x="3580" y="1438"/>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20" name="Freeform 179"/>
            <p:cNvSpPr>
              <a:spLocks/>
            </p:cNvSpPr>
            <p:nvPr/>
          </p:nvSpPr>
          <p:spPr bwMode="auto">
            <a:xfrm>
              <a:off x="3589" y="1413"/>
              <a:ext cx="24" cy="25"/>
            </a:xfrm>
            <a:custGeom>
              <a:avLst/>
              <a:gdLst>
                <a:gd name="T0" fmla="*/ 3 w 75"/>
                <a:gd name="T1" fmla="*/ 0 h 78"/>
                <a:gd name="T2" fmla="*/ 2 w 75"/>
                <a:gd name="T3" fmla="*/ 0 h 78"/>
                <a:gd name="T4" fmla="*/ 2 w 75"/>
                <a:gd name="T5" fmla="*/ 0 h 78"/>
                <a:gd name="T6" fmla="*/ 2 w 75"/>
                <a:gd name="T7" fmla="*/ 0 h 78"/>
                <a:gd name="T8" fmla="*/ 2 w 75"/>
                <a:gd name="T9" fmla="*/ 0 h 78"/>
                <a:gd name="T10" fmla="*/ 2 w 75"/>
                <a:gd name="T11" fmla="*/ 0 h 78"/>
                <a:gd name="T12" fmla="*/ 2 w 75"/>
                <a:gd name="T13" fmla="*/ 0 h 78"/>
                <a:gd name="T14" fmla="*/ 2 w 75"/>
                <a:gd name="T15" fmla="*/ 0 h 78"/>
                <a:gd name="T16" fmla="*/ 2 w 75"/>
                <a:gd name="T17" fmla="*/ 0 h 78"/>
                <a:gd name="T18" fmla="*/ 1 w 75"/>
                <a:gd name="T19" fmla="*/ 0 h 78"/>
                <a:gd name="T20" fmla="*/ 1 w 75"/>
                <a:gd name="T21" fmla="*/ 0 h 78"/>
                <a:gd name="T22" fmla="*/ 1 w 75"/>
                <a:gd name="T23" fmla="*/ 1 h 78"/>
                <a:gd name="T24" fmla="*/ 1 w 75"/>
                <a:gd name="T25" fmla="*/ 1 h 78"/>
                <a:gd name="T26" fmla="*/ 1 w 75"/>
                <a:gd name="T27" fmla="*/ 1 h 78"/>
                <a:gd name="T28" fmla="*/ 1 w 75"/>
                <a:gd name="T29" fmla="*/ 1 h 78"/>
                <a:gd name="T30" fmla="*/ 1 w 75"/>
                <a:gd name="T31" fmla="*/ 1 h 78"/>
                <a:gd name="T32" fmla="*/ 1 w 75"/>
                <a:gd name="T33" fmla="*/ 1 h 78"/>
                <a:gd name="T34" fmla="*/ 1 w 75"/>
                <a:gd name="T35" fmla="*/ 1 h 78"/>
                <a:gd name="T36" fmla="*/ 1 w 75"/>
                <a:gd name="T37" fmla="*/ 1 h 78"/>
                <a:gd name="T38" fmla="*/ 1 w 75"/>
                <a:gd name="T39" fmla="*/ 1 h 78"/>
                <a:gd name="T40" fmla="*/ 0 w 75"/>
                <a:gd name="T41" fmla="*/ 2 h 78"/>
                <a:gd name="T42" fmla="*/ 0 w 75"/>
                <a:gd name="T43" fmla="*/ 2 h 78"/>
                <a:gd name="T44" fmla="*/ 0 w 75"/>
                <a:gd name="T45" fmla="*/ 2 h 78"/>
                <a:gd name="T46" fmla="*/ 0 w 75"/>
                <a:gd name="T47" fmla="*/ 2 h 78"/>
                <a:gd name="T48" fmla="*/ 0 w 75"/>
                <a:gd name="T49" fmla="*/ 2 h 78"/>
                <a:gd name="T50" fmla="*/ 0 w 75"/>
                <a:gd name="T51" fmla="*/ 2 h 78"/>
                <a:gd name="T52" fmla="*/ 0 w 75"/>
                <a:gd name="T53" fmla="*/ 2 h 78"/>
                <a:gd name="T54" fmla="*/ 0 w 75"/>
                <a:gd name="T55" fmla="*/ 3 h 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5" h="78">
                  <a:moveTo>
                    <a:pt x="75" y="0"/>
                  </a:moveTo>
                  <a:lnTo>
                    <a:pt x="72" y="0"/>
                  </a:lnTo>
                  <a:lnTo>
                    <a:pt x="69" y="0"/>
                  </a:lnTo>
                  <a:lnTo>
                    <a:pt x="65" y="2"/>
                  </a:lnTo>
                  <a:lnTo>
                    <a:pt x="61" y="3"/>
                  </a:lnTo>
                  <a:lnTo>
                    <a:pt x="58" y="4"/>
                  </a:lnTo>
                  <a:lnTo>
                    <a:pt x="55" y="5"/>
                  </a:lnTo>
                  <a:lnTo>
                    <a:pt x="52" y="7"/>
                  </a:lnTo>
                  <a:lnTo>
                    <a:pt x="49" y="8"/>
                  </a:lnTo>
                  <a:lnTo>
                    <a:pt x="44" y="10"/>
                  </a:lnTo>
                  <a:lnTo>
                    <a:pt x="41" y="13"/>
                  </a:lnTo>
                  <a:lnTo>
                    <a:pt x="38" y="15"/>
                  </a:lnTo>
                  <a:lnTo>
                    <a:pt x="35" y="19"/>
                  </a:lnTo>
                  <a:lnTo>
                    <a:pt x="32" y="22"/>
                  </a:lnTo>
                  <a:lnTo>
                    <a:pt x="28" y="25"/>
                  </a:lnTo>
                  <a:lnTo>
                    <a:pt x="25" y="28"/>
                  </a:lnTo>
                  <a:lnTo>
                    <a:pt x="23" y="31"/>
                  </a:lnTo>
                  <a:lnTo>
                    <a:pt x="20" y="36"/>
                  </a:lnTo>
                  <a:lnTo>
                    <a:pt x="18" y="39"/>
                  </a:lnTo>
                  <a:lnTo>
                    <a:pt x="15" y="43"/>
                  </a:lnTo>
                  <a:lnTo>
                    <a:pt x="12" y="47"/>
                  </a:lnTo>
                  <a:lnTo>
                    <a:pt x="10" y="52"/>
                  </a:lnTo>
                  <a:lnTo>
                    <a:pt x="8" y="56"/>
                  </a:lnTo>
                  <a:lnTo>
                    <a:pt x="6" y="60"/>
                  </a:lnTo>
                  <a:lnTo>
                    <a:pt x="4" y="64"/>
                  </a:lnTo>
                  <a:lnTo>
                    <a:pt x="3" y="69"/>
                  </a:lnTo>
                  <a:lnTo>
                    <a:pt x="1" y="73"/>
                  </a:lnTo>
                  <a:lnTo>
                    <a:pt x="0"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21" name="Line 180"/>
            <p:cNvSpPr>
              <a:spLocks noChangeShapeType="1"/>
            </p:cNvSpPr>
            <p:nvPr/>
          </p:nvSpPr>
          <p:spPr bwMode="auto">
            <a:xfrm>
              <a:off x="3613" y="1413"/>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22" name="Line 181"/>
            <p:cNvSpPr>
              <a:spLocks noChangeShapeType="1"/>
            </p:cNvSpPr>
            <p:nvPr/>
          </p:nvSpPr>
          <p:spPr bwMode="auto">
            <a:xfrm flipH="1">
              <a:off x="3658" y="1375"/>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23" name="Line 182"/>
            <p:cNvSpPr>
              <a:spLocks noChangeShapeType="1"/>
            </p:cNvSpPr>
            <p:nvPr/>
          </p:nvSpPr>
          <p:spPr bwMode="auto">
            <a:xfrm flipH="1">
              <a:off x="3683" y="1375"/>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24" name="Freeform 183"/>
            <p:cNvSpPr>
              <a:spLocks/>
            </p:cNvSpPr>
            <p:nvPr/>
          </p:nvSpPr>
          <p:spPr bwMode="auto">
            <a:xfrm>
              <a:off x="2767" y="2409"/>
              <a:ext cx="14" cy="61"/>
            </a:xfrm>
            <a:custGeom>
              <a:avLst/>
              <a:gdLst>
                <a:gd name="T0" fmla="*/ 2 w 42"/>
                <a:gd name="T1" fmla="*/ 0 h 186"/>
                <a:gd name="T2" fmla="*/ 0 w 42"/>
                <a:gd name="T3" fmla="*/ 0 h 186"/>
                <a:gd name="T4" fmla="*/ 0 w 42"/>
                <a:gd name="T5" fmla="*/ 0 h 186"/>
                <a:gd name="T6" fmla="*/ 1 w 42"/>
                <a:gd name="T7" fmla="*/ 1 h 186"/>
                <a:gd name="T8" fmla="*/ 1 w 42"/>
                <a:gd name="T9" fmla="*/ 1 h 186"/>
                <a:gd name="T10" fmla="*/ 1 w 42"/>
                <a:gd name="T11" fmla="*/ 2 h 186"/>
                <a:gd name="T12" fmla="*/ 0 w 42"/>
                <a:gd name="T13" fmla="*/ 4 h 186"/>
                <a:gd name="T14" fmla="*/ 0 w 42"/>
                <a:gd name="T15" fmla="*/ 5 h 186"/>
                <a:gd name="T16" fmla="*/ 0 w 42"/>
                <a:gd name="T17" fmla="*/ 7 h 186"/>
                <a:gd name="T18" fmla="*/ 1 w 42"/>
                <a:gd name="T19" fmla="*/ 6 h 186"/>
                <a:gd name="T20" fmla="*/ 1 w 42"/>
                <a:gd name="T21" fmla="*/ 6 h 186"/>
                <a:gd name="T22" fmla="*/ 1 w 42"/>
                <a:gd name="T23" fmla="*/ 4 h 186"/>
                <a:gd name="T24" fmla="*/ 1 w 42"/>
                <a:gd name="T25" fmla="*/ 2 h 186"/>
                <a:gd name="T26" fmla="*/ 1 w 42"/>
                <a:gd name="T27" fmla="*/ 1 h 186"/>
                <a:gd name="T28" fmla="*/ 2 w 42"/>
                <a:gd name="T29" fmla="*/ 0 h 1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2" h="186">
                  <a:moveTo>
                    <a:pt x="42" y="0"/>
                  </a:moveTo>
                  <a:lnTo>
                    <a:pt x="0" y="4"/>
                  </a:lnTo>
                  <a:lnTo>
                    <a:pt x="3" y="4"/>
                  </a:lnTo>
                  <a:lnTo>
                    <a:pt x="18" y="30"/>
                  </a:lnTo>
                  <a:lnTo>
                    <a:pt x="18" y="32"/>
                  </a:lnTo>
                  <a:lnTo>
                    <a:pt x="17" y="67"/>
                  </a:lnTo>
                  <a:lnTo>
                    <a:pt x="12" y="120"/>
                  </a:lnTo>
                  <a:lnTo>
                    <a:pt x="8" y="140"/>
                  </a:lnTo>
                  <a:lnTo>
                    <a:pt x="2" y="186"/>
                  </a:lnTo>
                  <a:lnTo>
                    <a:pt x="18" y="179"/>
                  </a:lnTo>
                  <a:lnTo>
                    <a:pt x="19" y="177"/>
                  </a:lnTo>
                  <a:lnTo>
                    <a:pt x="30" y="115"/>
                  </a:lnTo>
                  <a:lnTo>
                    <a:pt x="36" y="65"/>
                  </a:lnTo>
                  <a:lnTo>
                    <a:pt x="40" y="27"/>
                  </a:lnTo>
                  <a:lnTo>
                    <a:pt x="42" y="0"/>
                  </a:lnTo>
                  <a:close/>
                </a:path>
              </a:pathLst>
            </a:custGeom>
            <a:solidFill>
              <a:srgbClr val="000000"/>
            </a:solidFill>
            <a:ln w="19050" cmpd="sng">
              <a:solidFill>
                <a:srgbClr val="000000"/>
              </a:solidFill>
              <a:round/>
              <a:headEnd/>
              <a:tailEnd/>
            </a:ln>
          </p:spPr>
          <p:txBody>
            <a:bodyPr/>
            <a:lstStyle/>
            <a:p>
              <a:endParaRPr lang="zh-CN" altLang="en-US"/>
            </a:p>
          </p:txBody>
        </p:sp>
        <p:sp>
          <p:nvSpPr>
            <p:cNvPr id="25725" name="Freeform 184"/>
            <p:cNvSpPr>
              <a:spLocks/>
            </p:cNvSpPr>
            <p:nvPr/>
          </p:nvSpPr>
          <p:spPr bwMode="auto">
            <a:xfrm>
              <a:off x="2747" y="2398"/>
              <a:ext cx="74" cy="133"/>
            </a:xfrm>
            <a:custGeom>
              <a:avLst/>
              <a:gdLst>
                <a:gd name="T0" fmla="*/ 8 w 226"/>
                <a:gd name="T1" fmla="*/ 0 h 416"/>
                <a:gd name="T2" fmla="*/ 7 w 226"/>
                <a:gd name="T3" fmla="*/ 0 h 416"/>
                <a:gd name="T4" fmla="*/ 3 w 226"/>
                <a:gd name="T5" fmla="*/ 7 h 416"/>
                <a:gd name="T6" fmla="*/ 2 w 226"/>
                <a:gd name="T7" fmla="*/ 7 h 416"/>
                <a:gd name="T8" fmla="*/ 2 w 226"/>
                <a:gd name="T9" fmla="*/ 9 h 416"/>
                <a:gd name="T10" fmla="*/ 1 w 226"/>
                <a:gd name="T11" fmla="*/ 10 h 416"/>
                <a:gd name="T12" fmla="*/ 1 w 226"/>
                <a:gd name="T13" fmla="*/ 11 h 416"/>
                <a:gd name="T14" fmla="*/ 0 w 226"/>
                <a:gd name="T15" fmla="*/ 12 h 416"/>
                <a:gd name="T16" fmla="*/ 0 w 226"/>
                <a:gd name="T17" fmla="*/ 13 h 416"/>
                <a:gd name="T18" fmla="*/ 0 w 226"/>
                <a:gd name="T19" fmla="*/ 14 h 416"/>
                <a:gd name="T20" fmla="*/ 1 w 226"/>
                <a:gd name="T21" fmla="*/ 13 h 416"/>
                <a:gd name="T22" fmla="*/ 1 w 226"/>
                <a:gd name="T23" fmla="*/ 13 h 416"/>
                <a:gd name="T24" fmla="*/ 2 w 226"/>
                <a:gd name="T25" fmla="*/ 11 h 416"/>
                <a:gd name="T26" fmla="*/ 2 w 226"/>
                <a:gd name="T27" fmla="*/ 10 h 416"/>
                <a:gd name="T28" fmla="*/ 3 w 226"/>
                <a:gd name="T29" fmla="*/ 8 h 416"/>
                <a:gd name="T30" fmla="*/ 8 w 226"/>
                <a:gd name="T31" fmla="*/ 0 h 4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26" h="416">
                  <a:moveTo>
                    <a:pt x="226" y="0"/>
                  </a:moveTo>
                  <a:lnTo>
                    <a:pt x="182" y="0"/>
                  </a:lnTo>
                  <a:lnTo>
                    <a:pt x="80" y="215"/>
                  </a:lnTo>
                  <a:lnTo>
                    <a:pt x="64" y="222"/>
                  </a:lnTo>
                  <a:lnTo>
                    <a:pt x="58" y="262"/>
                  </a:lnTo>
                  <a:lnTo>
                    <a:pt x="36" y="300"/>
                  </a:lnTo>
                  <a:lnTo>
                    <a:pt x="15" y="343"/>
                  </a:lnTo>
                  <a:lnTo>
                    <a:pt x="2" y="380"/>
                  </a:lnTo>
                  <a:lnTo>
                    <a:pt x="0" y="392"/>
                  </a:lnTo>
                  <a:lnTo>
                    <a:pt x="9" y="416"/>
                  </a:lnTo>
                  <a:lnTo>
                    <a:pt x="17" y="414"/>
                  </a:lnTo>
                  <a:lnTo>
                    <a:pt x="35" y="388"/>
                  </a:lnTo>
                  <a:lnTo>
                    <a:pt x="54" y="330"/>
                  </a:lnTo>
                  <a:lnTo>
                    <a:pt x="61" y="306"/>
                  </a:lnTo>
                  <a:lnTo>
                    <a:pt x="70" y="258"/>
                  </a:lnTo>
                  <a:lnTo>
                    <a:pt x="226" y="0"/>
                  </a:lnTo>
                  <a:close/>
                </a:path>
              </a:pathLst>
            </a:custGeom>
            <a:solidFill>
              <a:srgbClr val="000000"/>
            </a:solidFill>
            <a:ln w="19050" cmpd="sng">
              <a:solidFill>
                <a:srgbClr val="000000"/>
              </a:solidFill>
              <a:round/>
              <a:headEnd/>
              <a:tailEnd/>
            </a:ln>
          </p:spPr>
          <p:txBody>
            <a:bodyPr/>
            <a:lstStyle/>
            <a:p>
              <a:endParaRPr lang="zh-CN" altLang="en-US"/>
            </a:p>
          </p:txBody>
        </p:sp>
        <p:sp>
          <p:nvSpPr>
            <p:cNvPr id="25726" name="Freeform 185"/>
            <p:cNvSpPr>
              <a:spLocks/>
            </p:cNvSpPr>
            <p:nvPr/>
          </p:nvSpPr>
          <p:spPr bwMode="auto">
            <a:xfrm>
              <a:off x="2751" y="2396"/>
              <a:ext cx="30" cy="34"/>
            </a:xfrm>
            <a:custGeom>
              <a:avLst/>
              <a:gdLst>
                <a:gd name="T0" fmla="*/ 2 w 94"/>
                <a:gd name="T1" fmla="*/ 0 h 101"/>
                <a:gd name="T2" fmla="*/ 2 w 94"/>
                <a:gd name="T3" fmla="*/ 0 h 101"/>
                <a:gd name="T4" fmla="*/ 1 w 94"/>
                <a:gd name="T5" fmla="*/ 1 h 101"/>
                <a:gd name="T6" fmla="*/ 1 w 94"/>
                <a:gd name="T7" fmla="*/ 2 h 101"/>
                <a:gd name="T8" fmla="*/ 0 w 94"/>
                <a:gd name="T9" fmla="*/ 4 h 101"/>
                <a:gd name="T10" fmla="*/ 0 w 94"/>
                <a:gd name="T11" fmla="*/ 4 h 101"/>
                <a:gd name="T12" fmla="*/ 1 w 94"/>
                <a:gd name="T13" fmla="*/ 2 h 101"/>
                <a:gd name="T14" fmla="*/ 2 w 94"/>
                <a:gd name="T15" fmla="*/ 2 h 101"/>
                <a:gd name="T16" fmla="*/ 3 w 94"/>
                <a:gd name="T17" fmla="*/ 1 h 101"/>
                <a:gd name="T18" fmla="*/ 3 w 94"/>
                <a:gd name="T19" fmla="*/ 1 h 101"/>
                <a:gd name="T20" fmla="*/ 2 w 94"/>
                <a:gd name="T21" fmla="*/ 0 h 10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4" h="101">
                  <a:moveTo>
                    <a:pt x="69" y="0"/>
                  </a:moveTo>
                  <a:lnTo>
                    <a:pt x="62" y="0"/>
                  </a:lnTo>
                  <a:lnTo>
                    <a:pt x="39" y="15"/>
                  </a:lnTo>
                  <a:lnTo>
                    <a:pt x="18" y="48"/>
                  </a:lnTo>
                  <a:lnTo>
                    <a:pt x="0" y="101"/>
                  </a:lnTo>
                  <a:lnTo>
                    <a:pt x="7" y="101"/>
                  </a:lnTo>
                  <a:lnTo>
                    <a:pt x="26" y="58"/>
                  </a:lnTo>
                  <a:lnTo>
                    <a:pt x="52" y="44"/>
                  </a:lnTo>
                  <a:lnTo>
                    <a:pt x="94" y="40"/>
                  </a:lnTo>
                  <a:lnTo>
                    <a:pt x="89" y="15"/>
                  </a:lnTo>
                  <a:lnTo>
                    <a:pt x="69" y="0"/>
                  </a:lnTo>
                  <a:close/>
                </a:path>
              </a:pathLst>
            </a:custGeom>
            <a:solidFill>
              <a:srgbClr val="000000"/>
            </a:solidFill>
            <a:ln w="19050" cmpd="sng">
              <a:solidFill>
                <a:srgbClr val="000000"/>
              </a:solidFill>
              <a:round/>
              <a:headEnd/>
              <a:tailEnd/>
            </a:ln>
          </p:spPr>
          <p:txBody>
            <a:bodyPr/>
            <a:lstStyle/>
            <a:p>
              <a:endParaRPr lang="zh-CN" altLang="en-US"/>
            </a:p>
          </p:txBody>
        </p:sp>
        <p:sp>
          <p:nvSpPr>
            <p:cNvPr id="25727" name="Freeform 186"/>
            <p:cNvSpPr>
              <a:spLocks/>
            </p:cNvSpPr>
            <p:nvPr/>
          </p:nvSpPr>
          <p:spPr bwMode="auto">
            <a:xfrm>
              <a:off x="2612" y="2396"/>
              <a:ext cx="29" cy="20"/>
            </a:xfrm>
            <a:custGeom>
              <a:avLst/>
              <a:gdLst>
                <a:gd name="T0" fmla="*/ 0 w 90"/>
                <a:gd name="T1" fmla="*/ 0 h 60"/>
                <a:gd name="T2" fmla="*/ 0 w 90"/>
                <a:gd name="T3" fmla="*/ 1 h 60"/>
                <a:gd name="T4" fmla="*/ 0 w 90"/>
                <a:gd name="T5" fmla="*/ 2 h 60"/>
                <a:gd name="T6" fmla="*/ 1 w 90"/>
                <a:gd name="T7" fmla="*/ 2 h 60"/>
                <a:gd name="T8" fmla="*/ 2 w 90"/>
                <a:gd name="T9" fmla="*/ 2 h 60"/>
                <a:gd name="T10" fmla="*/ 3 w 90"/>
                <a:gd name="T11" fmla="*/ 2 h 60"/>
                <a:gd name="T12" fmla="*/ 2 w 90"/>
                <a:gd name="T13" fmla="*/ 1 h 60"/>
                <a:gd name="T14" fmla="*/ 1 w 90"/>
                <a:gd name="T15" fmla="*/ 1 h 60"/>
                <a:gd name="T16" fmla="*/ 0 w 90"/>
                <a:gd name="T17" fmla="*/ 0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0" h="60">
                  <a:moveTo>
                    <a:pt x="8" y="0"/>
                  </a:moveTo>
                  <a:lnTo>
                    <a:pt x="0" y="28"/>
                  </a:lnTo>
                  <a:lnTo>
                    <a:pt x="13" y="50"/>
                  </a:lnTo>
                  <a:lnTo>
                    <a:pt x="41" y="60"/>
                  </a:lnTo>
                  <a:lnTo>
                    <a:pt x="58" y="57"/>
                  </a:lnTo>
                  <a:lnTo>
                    <a:pt x="90" y="45"/>
                  </a:lnTo>
                  <a:lnTo>
                    <a:pt x="44" y="39"/>
                  </a:lnTo>
                  <a:lnTo>
                    <a:pt x="20" y="31"/>
                  </a:lnTo>
                  <a:lnTo>
                    <a:pt x="8" y="0"/>
                  </a:lnTo>
                  <a:close/>
                </a:path>
              </a:pathLst>
            </a:custGeom>
            <a:solidFill>
              <a:srgbClr val="000000"/>
            </a:solidFill>
            <a:ln w="19050" cmpd="sng">
              <a:solidFill>
                <a:srgbClr val="000000"/>
              </a:solidFill>
              <a:round/>
              <a:headEnd/>
              <a:tailEnd/>
            </a:ln>
          </p:spPr>
          <p:txBody>
            <a:bodyPr/>
            <a:lstStyle/>
            <a:p>
              <a:endParaRPr lang="zh-CN" altLang="en-US"/>
            </a:p>
          </p:txBody>
        </p:sp>
        <p:sp>
          <p:nvSpPr>
            <p:cNvPr id="25728" name="Freeform 187"/>
            <p:cNvSpPr>
              <a:spLocks/>
            </p:cNvSpPr>
            <p:nvPr/>
          </p:nvSpPr>
          <p:spPr bwMode="auto">
            <a:xfrm>
              <a:off x="2626" y="2333"/>
              <a:ext cx="42" cy="79"/>
            </a:xfrm>
            <a:custGeom>
              <a:avLst/>
              <a:gdLst>
                <a:gd name="T0" fmla="*/ 3 w 133"/>
                <a:gd name="T1" fmla="*/ 0 h 241"/>
                <a:gd name="T2" fmla="*/ 3 w 133"/>
                <a:gd name="T3" fmla="*/ 0 h 241"/>
                <a:gd name="T4" fmla="*/ 3 w 133"/>
                <a:gd name="T5" fmla="*/ 1 h 241"/>
                <a:gd name="T6" fmla="*/ 3 w 133"/>
                <a:gd name="T7" fmla="*/ 2 h 241"/>
                <a:gd name="T8" fmla="*/ 3 w 133"/>
                <a:gd name="T9" fmla="*/ 3 h 241"/>
                <a:gd name="T10" fmla="*/ 3 w 133"/>
                <a:gd name="T11" fmla="*/ 5 h 241"/>
                <a:gd name="T12" fmla="*/ 2 w 133"/>
                <a:gd name="T13" fmla="*/ 6 h 241"/>
                <a:gd name="T14" fmla="*/ 2 w 133"/>
                <a:gd name="T15" fmla="*/ 7 h 241"/>
                <a:gd name="T16" fmla="*/ 1 w 133"/>
                <a:gd name="T17" fmla="*/ 8 h 241"/>
                <a:gd name="T18" fmla="*/ 0 w 133"/>
                <a:gd name="T19" fmla="*/ 8 h 241"/>
                <a:gd name="T20" fmla="*/ 2 w 133"/>
                <a:gd name="T21" fmla="*/ 9 h 241"/>
                <a:gd name="T22" fmla="*/ 2 w 133"/>
                <a:gd name="T23" fmla="*/ 8 h 241"/>
                <a:gd name="T24" fmla="*/ 3 w 133"/>
                <a:gd name="T25" fmla="*/ 7 h 241"/>
                <a:gd name="T26" fmla="*/ 3 w 133"/>
                <a:gd name="T27" fmla="*/ 6 h 241"/>
                <a:gd name="T28" fmla="*/ 4 w 133"/>
                <a:gd name="T29" fmla="*/ 4 h 241"/>
                <a:gd name="T30" fmla="*/ 4 w 133"/>
                <a:gd name="T31" fmla="*/ 3 h 241"/>
                <a:gd name="T32" fmla="*/ 4 w 133"/>
                <a:gd name="T33" fmla="*/ 2 h 241"/>
                <a:gd name="T34" fmla="*/ 4 w 133"/>
                <a:gd name="T35" fmla="*/ 1 h 241"/>
                <a:gd name="T36" fmla="*/ 3 w 133"/>
                <a:gd name="T37" fmla="*/ 0 h 2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3" h="241">
                  <a:moveTo>
                    <a:pt x="103" y="0"/>
                  </a:moveTo>
                  <a:lnTo>
                    <a:pt x="84" y="11"/>
                  </a:lnTo>
                  <a:lnTo>
                    <a:pt x="88" y="22"/>
                  </a:lnTo>
                  <a:lnTo>
                    <a:pt x="92" y="64"/>
                  </a:lnTo>
                  <a:lnTo>
                    <a:pt x="91" y="87"/>
                  </a:lnTo>
                  <a:lnTo>
                    <a:pt x="84" y="131"/>
                  </a:lnTo>
                  <a:lnTo>
                    <a:pt x="72" y="165"/>
                  </a:lnTo>
                  <a:lnTo>
                    <a:pt x="50" y="204"/>
                  </a:lnTo>
                  <a:lnTo>
                    <a:pt x="33" y="224"/>
                  </a:lnTo>
                  <a:lnTo>
                    <a:pt x="0" y="235"/>
                  </a:lnTo>
                  <a:lnTo>
                    <a:pt x="46" y="241"/>
                  </a:lnTo>
                  <a:lnTo>
                    <a:pt x="62" y="229"/>
                  </a:lnTo>
                  <a:lnTo>
                    <a:pt x="92" y="193"/>
                  </a:lnTo>
                  <a:lnTo>
                    <a:pt x="111" y="161"/>
                  </a:lnTo>
                  <a:lnTo>
                    <a:pt x="128" y="116"/>
                  </a:lnTo>
                  <a:lnTo>
                    <a:pt x="132" y="96"/>
                  </a:lnTo>
                  <a:lnTo>
                    <a:pt x="133" y="56"/>
                  </a:lnTo>
                  <a:lnTo>
                    <a:pt x="124" y="24"/>
                  </a:lnTo>
                  <a:lnTo>
                    <a:pt x="103" y="0"/>
                  </a:lnTo>
                  <a:close/>
                </a:path>
              </a:pathLst>
            </a:custGeom>
            <a:solidFill>
              <a:srgbClr val="000000"/>
            </a:solidFill>
            <a:ln w="19050" cmpd="sng">
              <a:solidFill>
                <a:srgbClr val="000000"/>
              </a:solidFill>
              <a:round/>
              <a:headEnd/>
              <a:tailEnd/>
            </a:ln>
          </p:spPr>
          <p:txBody>
            <a:bodyPr/>
            <a:lstStyle/>
            <a:p>
              <a:endParaRPr lang="zh-CN" altLang="en-US"/>
            </a:p>
          </p:txBody>
        </p:sp>
        <p:sp>
          <p:nvSpPr>
            <p:cNvPr id="25729" name="Freeform 188"/>
            <p:cNvSpPr>
              <a:spLocks/>
            </p:cNvSpPr>
            <p:nvPr/>
          </p:nvSpPr>
          <p:spPr bwMode="auto">
            <a:xfrm>
              <a:off x="2639" y="2329"/>
              <a:ext cx="16" cy="4"/>
            </a:xfrm>
            <a:custGeom>
              <a:avLst/>
              <a:gdLst>
                <a:gd name="T0" fmla="*/ 1 w 48"/>
                <a:gd name="T1" fmla="*/ 0 h 14"/>
                <a:gd name="T2" fmla="*/ 0 w 48"/>
                <a:gd name="T3" fmla="*/ 0 h 14"/>
                <a:gd name="T4" fmla="*/ 2 w 48"/>
                <a:gd name="T5" fmla="*/ 0 h 14"/>
                <a:gd name="T6" fmla="*/ 1 w 48"/>
                <a:gd name="T7" fmla="*/ 0 h 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14">
                  <a:moveTo>
                    <a:pt x="23" y="0"/>
                  </a:moveTo>
                  <a:lnTo>
                    <a:pt x="0" y="14"/>
                  </a:lnTo>
                  <a:lnTo>
                    <a:pt x="48" y="6"/>
                  </a:lnTo>
                  <a:lnTo>
                    <a:pt x="23" y="0"/>
                  </a:lnTo>
                  <a:close/>
                </a:path>
              </a:pathLst>
            </a:custGeom>
            <a:solidFill>
              <a:srgbClr val="000000"/>
            </a:solidFill>
            <a:ln w="19050" cmpd="sng">
              <a:solidFill>
                <a:srgbClr val="000000"/>
              </a:solidFill>
              <a:round/>
              <a:headEnd/>
              <a:tailEnd/>
            </a:ln>
          </p:spPr>
          <p:txBody>
            <a:bodyPr/>
            <a:lstStyle/>
            <a:p>
              <a:endParaRPr lang="zh-CN" altLang="en-US"/>
            </a:p>
          </p:txBody>
        </p:sp>
        <p:sp>
          <p:nvSpPr>
            <p:cNvPr id="25730" name="Freeform 189"/>
            <p:cNvSpPr>
              <a:spLocks/>
            </p:cNvSpPr>
            <p:nvPr/>
          </p:nvSpPr>
          <p:spPr bwMode="auto">
            <a:xfrm>
              <a:off x="2585" y="2279"/>
              <a:ext cx="74" cy="177"/>
            </a:xfrm>
            <a:custGeom>
              <a:avLst/>
              <a:gdLst>
                <a:gd name="T0" fmla="*/ 6 w 235"/>
                <a:gd name="T1" fmla="*/ 0 h 551"/>
                <a:gd name="T2" fmla="*/ 5 w 235"/>
                <a:gd name="T3" fmla="*/ 0 h 551"/>
                <a:gd name="T4" fmla="*/ 5 w 235"/>
                <a:gd name="T5" fmla="*/ 1 h 551"/>
                <a:gd name="T6" fmla="*/ 4 w 235"/>
                <a:gd name="T7" fmla="*/ 2 h 551"/>
                <a:gd name="T8" fmla="*/ 4 w 235"/>
                <a:gd name="T9" fmla="*/ 4 h 551"/>
                <a:gd name="T10" fmla="*/ 1 w 235"/>
                <a:gd name="T11" fmla="*/ 15 h 551"/>
                <a:gd name="T12" fmla="*/ 1 w 235"/>
                <a:gd name="T13" fmla="*/ 15 h 551"/>
                <a:gd name="T14" fmla="*/ 1 w 235"/>
                <a:gd name="T15" fmla="*/ 17 h 551"/>
                <a:gd name="T16" fmla="*/ 0 w 235"/>
                <a:gd name="T17" fmla="*/ 18 h 551"/>
                <a:gd name="T18" fmla="*/ 1 w 235"/>
                <a:gd name="T19" fmla="*/ 18 h 551"/>
                <a:gd name="T20" fmla="*/ 1 w 235"/>
                <a:gd name="T21" fmla="*/ 18 h 551"/>
                <a:gd name="T22" fmla="*/ 2 w 235"/>
                <a:gd name="T23" fmla="*/ 16 h 551"/>
                <a:gd name="T24" fmla="*/ 2 w 235"/>
                <a:gd name="T25" fmla="*/ 15 h 551"/>
                <a:gd name="T26" fmla="*/ 3 w 235"/>
                <a:gd name="T27" fmla="*/ 13 h 551"/>
                <a:gd name="T28" fmla="*/ 3 w 235"/>
                <a:gd name="T29" fmla="*/ 12 h 551"/>
                <a:gd name="T30" fmla="*/ 5 w 235"/>
                <a:gd name="T31" fmla="*/ 3 h 551"/>
                <a:gd name="T32" fmla="*/ 5 w 235"/>
                <a:gd name="T33" fmla="*/ 3 h 551"/>
                <a:gd name="T34" fmla="*/ 6 w 235"/>
                <a:gd name="T35" fmla="*/ 1 h 551"/>
                <a:gd name="T36" fmla="*/ 6 w 235"/>
                <a:gd name="T37" fmla="*/ 1 h 551"/>
                <a:gd name="T38" fmla="*/ 7 w 235"/>
                <a:gd name="T39" fmla="*/ 0 h 551"/>
                <a:gd name="T40" fmla="*/ 6 w 235"/>
                <a:gd name="T41" fmla="*/ 0 h 5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35" h="551">
                  <a:moveTo>
                    <a:pt x="187" y="0"/>
                  </a:moveTo>
                  <a:lnTo>
                    <a:pt x="176" y="10"/>
                  </a:lnTo>
                  <a:lnTo>
                    <a:pt x="149" y="45"/>
                  </a:lnTo>
                  <a:lnTo>
                    <a:pt x="138" y="72"/>
                  </a:lnTo>
                  <a:lnTo>
                    <a:pt x="122" y="123"/>
                  </a:lnTo>
                  <a:lnTo>
                    <a:pt x="33" y="457"/>
                  </a:lnTo>
                  <a:lnTo>
                    <a:pt x="32" y="461"/>
                  </a:lnTo>
                  <a:lnTo>
                    <a:pt x="18" y="504"/>
                  </a:lnTo>
                  <a:lnTo>
                    <a:pt x="0" y="551"/>
                  </a:lnTo>
                  <a:lnTo>
                    <a:pt x="35" y="551"/>
                  </a:lnTo>
                  <a:lnTo>
                    <a:pt x="39" y="542"/>
                  </a:lnTo>
                  <a:lnTo>
                    <a:pt x="55" y="499"/>
                  </a:lnTo>
                  <a:lnTo>
                    <a:pt x="70" y="450"/>
                  </a:lnTo>
                  <a:lnTo>
                    <a:pt x="85" y="394"/>
                  </a:lnTo>
                  <a:lnTo>
                    <a:pt x="93" y="366"/>
                  </a:lnTo>
                  <a:lnTo>
                    <a:pt x="164" y="100"/>
                  </a:lnTo>
                  <a:lnTo>
                    <a:pt x="168" y="85"/>
                  </a:lnTo>
                  <a:lnTo>
                    <a:pt x="183" y="43"/>
                  </a:lnTo>
                  <a:lnTo>
                    <a:pt x="205" y="15"/>
                  </a:lnTo>
                  <a:lnTo>
                    <a:pt x="235" y="2"/>
                  </a:lnTo>
                  <a:lnTo>
                    <a:pt x="187" y="0"/>
                  </a:lnTo>
                  <a:close/>
                </a:path>
              </a:pathLst>
            </a:custGeom>
            <a:solidFill>
              <a:srgbClr val="000000"/>
            </a:solidFill>
            <a:ln w="19050" cmpd="sng">
              <a:solidFill>
                <a:srgbClr val="000000"/>
              </a:solidFill>
              <a:round/>
              <a:headEnd/>
              <a:tailEnd/>
            </a:ln>
          </p:spPr>
          <p:txBody>
            <a:bodyPr/>
            <a:lstStyle/>
            <a:p>
              <a:endParaRPr lang="zh-CN" altLang="en-US"/>
            </a:p>
          </p:txBody>
        </p:sp>
        <p:sp>
          <p:nvSpPr>
            <p:cNvPr id="25731" name="Freeform 190"/>
            <p:cNvSpPr>
              <a:spLocks/>
            </p:cNvSpPr>
            <p:nvPr/>
          </p:nvSpPr>
          <p:spPr bwMode="auto">
            <a:xfrm>
              <a:off x="2639" y="2273"/>
              <a:ext cx="41" cy="67"/>
            </a:xfrm>
            <a:custGeom>
              <a:avLst/>
              <a:gdLst>
                <a:gd name="T0" fmla="*/ 2 w 128"/>
                <a:gd name="T1" fmla="*/ 0 h 206"/>
                <a:gd name="T2" fmla="*/ 2 w 128"/>
                <a:gd name="T3" fmla="*/ 0 h 206"/>
                <a:gd name="T4" fmla="*/ 1 w 128"/>
                <a:gd name="T5" fmla="*/ 1 h 206"/>
                <a:gd name="T6" fmla="*/ 2 w 128"/>
                <a:gd name="T7" fmla="*/ 1 h 206"/>
                <a:gd name="T8" fmla="*/ 2 w 128"/>
                <a:gd name="T9" fmla="*/ 1 h 206"/>
                <a:gd name="T10" fmla="*/ 3 w 128"/>
                <a:gd name="T11" fmla="*/ 2 h 206"/>
                <a:gd name="T12" fmla="*/ 3 w 128"/>
                <a:gd name="T13" fmla="*/ 2 h 206"/>
                <a:gd name="T14" fmla="*/ 3 w 128"/>
                <a:gd name="T15" fmla="*/ 4 h 206"/>
                <a:gd name="T16" fmla="*/ 2 w 128"/>
                <a:gd name="T17" fmla="*/ 5 h 206"/>
                <a:gd name="T18" fmla="*/ 2 w 128"/>
                <a:gd name="T19" fmla="*/ 6 h 206"/>
                <a:gd name="T20" fmla="*/ 0 w 128"/>
                <a:gd name="T21" fmla="*/ 7 h 206"/>
                <a:gd name="T22" fmla="*/ 1 w 128"/>
                <a:gd name="T23" fmla="*/ 7 h 206"/>
                <a:gd name="T24" fmla="*/ 1 w 128"/>
                <a:gd name="T25" fmla="*/ 7 h 206"/>
                <a:gd name="T26" fmla="*/ 2 w 128"/>
                <a:gd name="T27" fmla="*/ 7 h 206"/>
                <a:gd name="T28" fmla="*/ 3 w 128"/>
                <a:gd name="T29" fmla="*/ 6 h 206"/>
                <a:gd name="T30" fmla="*/ 4 w 128"/>
                <a:gd name="T31" fmla="*/ 5 h 206"/>
                <a:gd name="T32" fmla="*/ 4 w 128"/>
                <a:gd name="T33" fmla="*/ 4 h 206"/>
                <a:gd name="T34" fmla="*/ 4 w 128"/>
                <a:gd name="T35" fmla="*/ 2 h 206"/>
                <a:gd name="T36" fmla="*/ 4 w 128"/>
                <a:gd name="T37" fmla="*/ 1 h 206"/>
                <a:gd name="T38" fmla="*/ 3 w 128"/>
                <a:gd name="T39" fmla="*/ 0 h 206"/>
                <a:gd name="T40" fmla="*/ 2 w 128"/>
                <a:gd name="T41" fmla="*/ 0 h 2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28" h="206">
                  <a:moveTo>
                    <a:pt x="69" y="0"/>
                  </a:moveTo>
                  <a:lnTo>
                    <a:pt x="47" y="4"/>
                  </a:lnTo>
                  <a:lnTo>
                    <a:pt x="16" y="20"/>
                  </a:lnTo>
                  <a:lnTo>
                    <a:pt x="64" y="22"/>
                  </a:lnTo>
                  <a:lnTo>
                    <a:pt x="69" y="23"/>
                  </a:lnTo>
                  <a:lnTo>
                    <a:pt x="90" y="43"/>
                  </a:lnTo>
                  <a:lnTo>
                    <a:pt x="92" y="56"/>
                  </a:lnTo>
                  <a:lnTo>
                    <a:pt x="86" y="102"/>
                  </a:lnTo>
                  <a:lnTo>
                    <a:pt x="72" y="141"/>
                  </a:lnTo>
                  <a:lnTo>
                    <a:pt x="48" y="181"/>
                  </a:lnTo>
                  <a:lnTo>
                    <a:pt x="0" y="189"/>
                  </a:lnTo>
                  <a:lnTo>
                    <a:pt x="17" y="206"/>
                  </a:lnTo>
                  <a:lnTo>
                    <a:pt x="42" y="201"/>
                  </a:lnTo>
                  <a:lnTo>
                    <a:pt x="61" y="190"/>
                  </a:lnTo>
                  <a:lnTo>
                    <a:pt x="79" y="175"/>
                  </a:lnTo>
                  <a:lnTo>
                    <a:pt x="106" y="140"/>
                  </a:lnTo>
                  <a:lnTo>
                    <a:pt x="123" y="100"/>
                  </a:lnTo>
                  <a:lnTo>
                    <a:pt x="128" y="59"/>
                  </a:lnTo>
                  <a:lnTo>
                    <a:pt x="119" y="26"/>
                  </a:lnTo>
                  <a:lnTo>
                    <a:pt x="98" y="8"/>
                  </a:lnTo>
                  <a:lnTo>
                    <a:pt x="69" y="0"/>
                  </a:lnTo>
                  <a:close/>
                </a:path>
              </a:pathLst>
            </a:custGeom>
            <a:solidFill>
              <a:srgbClr val="000000"/>
            </a:solidFill>
            <a:ln w="19050" cmpd="sng">
              <a:solidFill>
                <a:srgbClr val="000000"/>
              </a:solidFill>
              <a:round/>
              <a:headEnd/>
              <a:tailEnd/>
            </a:ln>
          </p:spPr>
          <p:txBody>
            <a:bodyPr/>
            <a:lstStyle/>
            <a:p>
              <a:endParaRPr lang="zh-CN" altLang="en-US"/>
            </a:p>
          </p:txBody>
        </p:sp>
        <p:sp>
          <p:nvSpPr>
            <p:cNvPr id="25732" name="Line 191"/>
            <p:cNvSpPr>
              <a:spLocks noChangeShapeType="1"/>
            </p:cNvSpPr>
            <p:nvPr/>
          </p:nvSpPr>
          <p:spPr bwMode="auto">
            <a:xfrm>
              <a:off x="2902" y="2255"/>
              <a:ext cx="0" cy="3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733" name="Freeform 192"/>
            <p:cNvSpPr>
              <a:spLocks/>
            </p:cNvSpPr>
            <p:nvPr/>
          </p:nvSpPr>
          <p:spPr bwMode="auto">
            <a:xfrm>
              <a:off x="2410" y="2255"/>
              <a:ext cx="34" cy="121"/>
            </a:xfrm>
            <a:custGeom>
              <a:avLst/>
              <a:gdLst>
                <a:gd name="T0" fmla="*/ 0 w 100"/>
                <a:gd name="T1" fmla="*/ 12 h 381"/>
                <a:gd name="T2" fmla="*/ 0 w 100"/>
                <a:gd name="T3" fmla="*/ 12 h 381"/>
                <a:gd name="T4" fmla="*/ 1 w 100"/>
                <a:gd name="T5" fmla="*/ 11 h 381"/>
                <a:gd name="T6" fmla="*/ 1 w 100"/>
                <a:gd name="T7" fmla="*/ 11 h 381"/>
                <a:gd name="T8" fmla="*/ 1 w 100"/>
                <a:gd name="T9" fmla="*/ 10 h 381"/>
                <a:gd name="T10" fmla="*/ 1 w 100"/>
                <a:gd name="T11" fmla="*/ 10 h 381"/>
                <a:gd name="T12" fmla="*/ 2 w 100"/>
                <a:gd name="T13" fmla="*/ 10 h 381"/>
                <a:gd name="T14" fmla="*/ 2 w 100"/>
                <a:gd name="T15" fmla="*/ 9 h 381"/>
                <a:gd name="T16" fmla="*/ 2 w 100"/>
                <a:gd name="T17" fmla="*/ 8 h 381"/>
                <a:gd name="T18" fmla="*/ 2 w 100"/>
                <a:gd name="T19" fmla="*/ 8 h 381"/>
                <a:gd name="T20" fmla="*/ 2 w 100"/>
                <a:gd name="T21" fmla="*/ 7 h 381"/>
                <a:gd name="T22" fmla="*/ 3 w 100"/>
                <a:gd name="T23" fmla="*/ 7 h 381"/>
                <a:gd name="T24" fmla="*/ 3 w 100"/>
                <a:gd name="T25" fmla="*/ 6 h 381"/>
                <a:gd name="T26" fmla="*/ 3 w 100"/>
                <a:gd name="T27" fmla="*/ 6 h 381"/>
                <a:gd name="T28" fmla="*/ 3 w 100"/>
                <a:gd name="T29" fmla="*/ 5 h 381"/>
                <a:gd name="T30" fmla="*/ 3 w 100"/>
                <a:gd name="T31" fmla="*/ 5 h 381"/>
                <a:gd name="T32" fmla="*/ 3 w 100"/>
                <a:gd name="T33" fmla="*/ 4 h 381"/>
                <a:gd name="T34" fmla="*/ 4 w 100"/>
                <a:gd name="T35" fmla="*/ 4 h 381"/>
                <a:gd name="T36" fmla="*/ 4 w 100"/>
                <a:gd name="T37" fmla="*/ 3 h 381"/>
                <a:gd name="T38" fmla="*/ 4 w 100"/>
                <a:gd name="T39" fmla="*/ 3 h 381"/>
                <a:gd name="T40" fmla="*/ 4 w 100"/>
                <a:gd name="T41" fmla="*/ 2 h 381"/>
                <a:gd name="T42" fmla="*/ 4 w 100"/>
                <a:gd name="T43" fmla="*/ 2 h 381"/>
                <a:gd name="T44" fmla="*/ 4 w 100"/>
                <a:gd name="T45" fmla="*/ 1 h 381"/>
                <a:gd name="T46" fmla="*/ 4 w 100"/>
                <a:gd name="T47" fmla="*/ 1 h 381"/>
                <a:gd name="T48" fmla="*/ 4 w 100"/>
                <a:gd name="T49" fmla="*/ 0 h 3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0" h="381">
                  <a:moveTo>
                    <a:pt x="0" y="381"/>
                  </a:moveTo>
                  <a:lnTo>
                    <a:pt x="9" y="366"/>
                  </a:lnTo>
                  <a:lnTo>
                    <a:pt x="16" y="352"/>
                  </a:lnTo>
                  <a:lnTo>
                    <a:pt x="24" y="337"/>
                  </a:lnTo>
                  <a:lnTo>
                    <a:pt x="30" y="322"/>
                  </a:lnTo>
                  <a:lnTo>
                    <a:pt x="37" y="306"/>
                  </a:lnTo>
                  <a:lnTo>
                    <a:pt x="44" y="292"/>
                  </a:lnTo>
                  <a:lnTo>
                    <a:pt x="49" y="276"/>
                  </a:lnTo>
                  <a:lnTo>
                    <a:pt x="55" y="261"/>
                  </a:lnTo>
                  <a:lnTo>
                    <a:pt x="61" y="245"/>
                  </a:lnTo>
                  <a:lnTo>
                    <a:pt x="66" y="229"/>
                  </a:lnTo>
                  <a:lnTo>
                    <a:pt x="70" y="213"/>
                  </a:lnTo>
                  <a:lnTo>
                    <a:pt x="75" y="197"/>
                  </a:lnTo>
                  <a:lnTo>
                    <a:pt x="79" y="181"/>
                  </a:lnTo>
                  <a:lnTo>
                    <a:pt x="82" y="165"/>
                  </a:lnTo>
                  <a:lnTo>
                    <a:pt x="86" y="149"/>
                  </a:lnTo>
                  <a:lnTo>
                    <a:pt x="89" y="132"/>
                  </a:lnTo>
                  <a:lnTo>
                    <a:pt x="92" y="116"/>
                  </a:lnTo>
                  <a:lnTo>
                    <a:pt x="94" y="100"/>
                  </a:lnTo>
                  <a:lnTo>
                    <a:pt x="96" y="83"/>
                  </a:lnTo>
                  <a:lnTo>
                    <a:pt x="97" y="67"/>
                  </a:lnTo>
                  <a:lnTo>
                    <a:pt x="98" y="50"/>
                  </a:lnTo>
                  <a:lnTo>
                    <a:pt x="99" y="34"/>
                  </a:lnTo>
                  <a:lnTo>
                    <a:pt x="100" y="17"/>
                  </a:lnTo>
                  <a:lnTo>
                    <a:pt x="10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34" name="Freeform 193"/>
            <p:cNvSpPr>
              <a:spLocks/>
            </p:cNvSpPr>
            <p:nvPr/>
          </p:nvSpPr>
          <p:spPr bwMode="auto">
            <a:xfrm>
              <a:off x="2781" y="2513"/>
              <a:ext cx="121" cy="71"/>
            </a:xfrm>
            <a:custGeom>
              <a:avLst/>
              <a:gdLst>
                <a:gd name="T0" fmla="*/ 12 w 378"/>
                <a:gd name="T1" fmla="*/ 0 h 222"/>
                <a:gd name="T2" fmla="*/ 12 w 378"/>
                <a:gd name="T3" fmla="*/ 0 h 222"/>
                <a:gd name="T4" fmla="*/ 12 w 378"/>
                <a:gd name="T5" fmla="*/ 0 h 222"/>
                <a:gd name="T6" fmla="*/ 11 w 378"/>
                <a:gd name="T7" fmla="*/ 0 h 222"/>
                <a:gd name="T8" fmla="*/ 11 w 378"/>
                <a:gd name="T9" fmla="*/ 0 h 222"/>
                <a:gd name="T10" fmla="*/ 10 w 378"/>
                <a:gd name="T11" fmla="*/ 0 h 222"/>
                <a:gd name="T12" fmla="*/ 10 w 378"/>
                <a:gd name="T13" fmla="*/ 0 h 222"/>
                <a:gd name="T14" fmla="*/ 10 w 378"/>
                <a:gd name="T15" fmla="*/ 0 h 222"/>
                <a:gd name="T16" fmla="*/ 9 w 378"/>
                <a:gd name="T17" fmla="*/ 0 h 222"/>
                <a:gd name="T18" fmla="*/ 9 w 378"/>
                <a:gd name="T19" fmla="*/ 1 h 222"/>
                <a:gd name="T20" fmla="*/ 8 w 378"/>
                <a:gd name="T21" fmla="*/ 1 h 222"/>
                <a:gd name="T22" fmla="*/ 8 w 378"/>
                <a:gd name="T23" fmla="*/ 1 h 222"/>
                <a:gd name="T24" fmla="*/ 8 w 378"/>
                <a:gd name="T25" fmla="*/ 1 h 222"/>
                <a:gd name="T26" fmla="*/ 7 w 378"/>
                <a:gd name="T27" fmla="*/ 1 h 222"/>
                <a:gd name="T28" fmla="*/ 7 w 378"/>
                <a:gd name="T29" fmla="*/ 1 h 222"/>
                <a:gd name="T30" fmla="*/ 6 w 378"/>
                <a:gd name="T31" fmla="*/ 1 h 222"/>
                <a:gd name="T32" fmla="*/ 6 w 378"/>
                <a:gd name="T33" fmla="*/ 1 h 222"/>
                <a:gd name="T34" fmla="*/ 6 w 378"/>
                <a:gd name="T35" fmla="*/ 2 h 222"/>
                <a:gd name="T36" fmla="*/ 5 w 378"/>
                <a:gd name="T37" fmla="*/ 2 h 222"/>
                <a:gd name="T38" fmla="*/ 5 w 378"/>
                <a:gd name="T39" fmla="*/ 2 h 222"/>
                <a:gd name="T40" fmla="*/ 5 w 378"/>
                <a:gd name="T41" fmla="*/ 2 h 222"/>
                <a:gd name="T42" fmla="*/ 4 w 378"/>
                <a:gd name="T43" fmla="*/ 3 h 222"/>
                <a:gd name="T44" fmla="*/ 4 w 378"/>
                <a:gd name="T45" fmla="*/ 3 h 222"/>
                <a:gd name="T46" fmla="*/ 4 w 378"/>
                <a:gd name="T47" fmla="*/ 3 h 222"/>
                <a:gd name="T48" fmla="*/ 4 w 378"/>
                <a:gd name="T49" fmla="*/ 3 h 222"/>
                <a:gd name="T50" fmla="*/ 3 w 378"/>
                <a:gd name="T51" fmla="*/ 4 h 222"/>
                <a:gd name="T52" fmla="*/ 3 w 378"/>
                <a:gd name="T53" fmla="*/ 4 h 222"/>
                <a:gd name="T54" fmla="*/ 3 w 378"/>
                <a:gd name="T55" fmla="*/ 4 h 222"/>
                <a:gd name="T56" fmla="*/ 2 w 378"/>
                <a:gd name="T57" fmla="*/ 4 h 222"/>
                <a:gd name="T58" fmla="*/ 2 w 378"/>
                <a:gd name="T59" fmla="*/ 4 h 222"/>
                <a:gd name="T60" fmla="*/ 2 w 378"/>
                <a:gd name="T61" fmla="*/ 5 h 222"/>
                <a:gd name="T62" fmla="*/ 1 w 378"/>
                <a:gd name="T63" fmla="*/ 5 h 222"/>
                <a:gd name="T64" fmla="*/ 1 w 378"/>
                <a:gd name="T65" fmla="*/ 5 h 222"/>
                <a:gd name="T66" fmla="*/ 1 w 378"/>
                <a:gd name="T67" fmla="*/ 6 h 222"/>
                <a:gd name="T68" fmla="*/ 1 w 378"/>
                <a:gd name="T69" fmla="*/ 6 h 222"/>
                <a:gd name="T70" fmla="*/ 0 w 378"/>
                <a:gd name="T71" fmla="*/ 6 h 222"/>
                <a:gd name="T72" fmla="*/ 0 w 378"/>
                <a:gd name="T73" fmla="*/ 7 h 222"/>
                <a:gd name="T74" fmla="*/ 0 w 378"/>
                <a:gd name="T75" fmla="*/ 7 h 22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78" h="222">
                  <a:moveTo>
                    <a:pt x="378" y="0"/>
                  </a:moveTo>
                  <a:lnTo>
                    <a:pt x="366" y="1"/>
                  </a:lnTo>
                  <a:lnTo>
                    <a:pt x="354" y="1"/>
                  </a:lnTo>
                  <a:lnTo>
                    <a:pt x="341" y="2"/>
                  </a:lnTo>
                  <a:lnTo>
                    <a:pt x="329" y="3"/>
                  </a:lnTo>
                  <a:lnTo>
                    <a:pt x="317" y="5"/>
                  </a:lnTo>
                  <a:lnTo>
                    <a:pt x="304" y="6"/>
                  </a:lnTo>
                  <a:lnTo>
                    <a:pt x="292" y="10"/>
                  </a:lnTo>
                  <a:lnTo>
                    <a:pt x="280" y="12"/>
                  </a:lnTo>
                  <a:lnTo>
                    <a:pt x="268" y="15"/>
                  </a:lnTo>
                  <a:lnTo>
                    <a:pt x="256" y="18"/>
                  </a:lnTo>
                  <a:lnTo>
                    <a:pt x="244" y="21"/>
                  </a:lnTo>
                  <a:lnTo>
                    <a:pt x="233" y="26"/>
                  </a:lnTo>
                  <a:lnTo>
                    <a:pt x="221" y="30"/>
                  </a:lnTo>
                  <a:lnTo>
                    <a:pt x="209" y="35"/>
                  </a:lnTo>
                  <a:lnTo>
                    <a:pt x="197" y="39"/>
                  </a:lnTo>
                  <a:lnTo>
                    <a:pt x="187" y="45"/>
                  </a:lnTo>
                  <a:lnTo>
                    <a:pt x="176" y="51"/>
                  </a:lnTo>
                  <a:lnTo>
                    <a:pt x="164" y="56"/>
                  </a:lnTo>
                  <a:lnTo>
                    <a:pt x="154" y="63"/>
                  </a:lnTo>
                  <a:lnTo>
                    <a:pt x="143" y="69"/>
                  </a:lnTo>
                  <a:lnTo>
                    <a:pt x="134" y="77"/>
                  </a:lnTo>
                  <a:lnTo>
                    <a:pt x="123" y="84"/>
                  </a:lnTo>
                  <a:lnTo>
                    <a:pt x="113" y="92"/>
                  </a:lnTo>
                  <a:lnTo>
                    <a:pt x="104" y="99"/>
                  </a:lnTo>
                  <a:lnTo>
                    <a:pt x="94" y="107"/>
                  </a:lnTo>
                  <a:lnTo>
                    <a:pt x="85" y="115"/>
                  </a:lnTo>
                  <a:lnTo>
                    <a:pt x="75" y="124"/>
                  </a:lnTo>
                  <a:lnTo>
                    <a:pt x="66" y="132"/>
                  </a:lnTo>
                  <a:lnTo>
                    <a:pt x="58" y="142"/>
                  </a:lnTo>
                  <a:lnTo>
                    <a:pt x="49" y="151"/>
                  </a:lnTo>
                  <a:lnTo>
                    <a:pt x="42" y="161"/>
                  </a:lnTo>
                  <a:lnTo>
                    <a:pt x="35" y="170"/>
                  </a:lnTo>
                  <a:lnTo>
                    <a:pt x="27" y="180"/>
                  </a:lnTo>
                  <a:lnTo>
                    <a:pt x="20" y="191"/>
                  </a:lnTo>
                  <a:lnTo>
                    <a:pt x="13" y="200"/>
                  </a:lnTo>
                  <a:lnTo>
                    <a:pt x="6" y="211"/>
                  </a:lnTo>
                  <a:lnTo>
                    <a:pt x="0" y="2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735" name="Line 194"/>
            <p:cNvSpPr>
              <a:spLocks noChangeShapeType="1"/>
            </p:cNvSpPr>
            <p:nvPr/>
          </p:nvSpPr>
          <p:spPr bwMode="auto">
            <a:xfrm flipV="1">
              <a:off x="3589" y="1532"/>
              <a:ext cx="0" cy="11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79747" name="Group 195"/>
          <p:cNvGrpSpPr>
            <a:grpSpLocks/>
          </p:cNvGrpSpPr>
          <p:nvPr/>
        </p:nvGrpSpPr>
        <p:grpSpPr bwMode="auto">
          <a:xfrm>
            <a:off x="6227763" y="949325"/>
            <a:ext cx="2090737" cy="2397125"/>
            <a:chOff x="4103" y="1276"/>
            <a:chExt cx="1317" cy="1510"/>
          </a:xfrm>
        </p:grpSpPr>
        <p:sp>
          <p:nvSpPr>
            <p:cNvPr id="25616" name="Line 196"/>
            <p:cNvSpPr>
              <a:spLocks noChangeShapeType="1"/>
            </p:cNvSpPr>
            <p:nvPr/>
          </p:nvSpPr>
          <p:spPr bwMode="auto">
            <a:xfrm>
              <a:off x="4103" y="2156"/>
              <a:ext cx="12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17" name="Line 197"/>
            <p:cNvSpPr>
              <a:spLocks noChangeShapeType="1"/>
            </p:cNvSpPr>
            <p:nvPr/>
          </p:nvSpPr>
          <p:spPr bwMode="auto">
            <a:xfrm>
              <a:off x="4832" y="1276"/>
              <a:ext cx="0" cy="15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18" name="Line 198"/>
            <p:cNvSpPr>
              <a:spLocks noChangeShapeType="1"/>
            </p:cNvSpPr>
            <p:nvPr/>
          </p:nvSpPr>
          <p:spPr bwMode="auto">
            <a:xfrm>
              <a:off x="4832" y="2156"/>
              <a:ext cx="523" cy="5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19" name="Line 199"/>
            <p:cNvSpPr>
              <a:spLocks noChangeShapeType="1"/>
            </p:cNvSpPr>
            <p:nvPr/>
          </p:nvSpPr>
          <p:spPr bwMode="auto">
            <a:xfrm flipV="1">
              <a:off x="4282" y="2021"/>
              <a:ext cx="0" cy="2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0" name="Line 200"/>
            <p:cNvSpPr>
              <a:spLocks noChangeShapeType="1"/>
            </p:cNvSpPr>
            <p:nvPr/>
          </p:nvSpPr>
          <p:spPr bwMode="auto">
            <a:xfrm>
              <a:off x="4282" y="2021"/>
              <a:ext cx="5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1" name="Line 201"/>
            <p:cNvSpPr>
              <a:spLocks noChangeShapeType="1"/>
            </p:cNvSpPr>
            <p:nvPr/>
          </p:nvSpPr>
          <p:spPr bwMode="auto">
            <a:xfrm>
              <a:off x="4201" y="2156"/>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2" name="Line 202"/>
            <p:cNvSpPr>
              <a:spLocks noChangeShapeType="1"/>
            </p:cNvSpPr>
            <p:nvPr/>
          </p:nvSpPr>
          <p:spPr bwMode="auto">
            <a:xfrm>
              <a:off x="4282" y="1573"/>
              <a:ext cx="5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3" name="Line 203"/>
            <p:cNvSpPr>
              <a:spLocks noChangeShapeType="1"/>
            </p:cNvSpPr>
            <p:nvPr/>
          </p:nvSpPr>
          <p:spPr bwMode="auto">
            <a:xfrm>
              <a:off x="4282" y="2270"/>
              <a:ext cx="6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4" name="Line 204"/>
            <p:cNvSpPr>
              <a:spLocks noChangeShapeType="1"/>
            </p:cNvSpPr>
            <p:nvPr/>
          </p:nvSpPr>
          <p:spPr bwMode="auto">
            <a:xfrm>
              <a:off x="4832" y="2021"/>
              <a:ext cx="4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5" name="Line 205"/>
            <p:cNvSpPr>
              <a:spLocks noChangeShapeType="1"/>
            </p:cNvSpPr>
            <p:nvPr/>
          </p:nvSpPr>
          <p:spPr bwMode="auto">
            <a:xfrm>
              <a:off x="4282" y="1573"/>
              <a:ext cx="0" cy="44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6" name="Line 206"/>
            <p:cNvSpPr>
              <a:spLocks noChangeShapeType="1"/>
            </p:cNvSpPr>
            <p:nvPr/>
          </p:nvSpPr>
          <p:spPr bwMode="auto">
            <a:xfrm>
              <a:off x="4282" y="2270"/>
              <a:ext cx="0" cy="32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7" name="Line 207"/>
            <p:cNvSpPr>
              <a:spLocks noChangeShapeType="1"/>
            </p:cNvSpPr>
            <p:nvPr/>
          </p:nvSpPr>
          <p:spPr bwMode="auto">
            <a:xfrm>
              <a:off x="4946" y="1573"/>
              <a:ext cx="326" cy="44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8" name="Line 208"/>
            <p:cNvSpPr>
              <a:spLocks noChangeShapeType="1"/>
            </p:cNvSpPr>
            <p:nvPr/>
          </p:nvSpPr>
          <p:spPr bwMode="auto">
            <a:xfrm>
              <a:off x="4282" y="2596"/>
              <a:ext cx="99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29" name="Line 209"/>
            <p:cNvSpPr>
              <a:spLocks noChangeShapeType="1"/>
            </p:cNvSpPr>
            <p:nvPr/>
          </p:nvSpPr>
          <p:spPr bwMode="auto">
            <a:xfrm flipV="1">
              <a:off x="5272" y="2021"/>
              <a:ext cx="0" cy="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0" name="Line 210"/>
            <p:cNvSpPr>
              <a:spLocks noChangeShapeType="1"/>
            </p:cNvSpPr>
            <p:nvPr/>
          </p:nvSpPr>
          <p:spPr bwMode="auto">
            <a:xfrm flipH="1">
              <a:off x="4186" y="2302"/>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1" name="Freeform 211"/>
            <p:cNvSpPr>
              <a:spLocks/>
            </p:cNvSpPr>
            <p:nvPr/>
          </p:nvSpPr>
          <p:spPr bwMode="auto">
            <a:xfrm>
              <a:off x="4174" y="2279"/>
              <a:ext cx="12" cy="23"/>
            </a:xfrm>
            <a:custGeom>
              <a:avLst/>
              <a:gdLst>
                <a:gd name="T0" fmla="*/ 0 w 32"/>
                <a:gd name="T1" fmla="*/ 0 h 67"/>
                <a:gd name="T2" fmla="*/ 0 w 32"/>
                <a:gd name="T3" fmla="*/ 0 h 67"/>
                <a:gd name="T4" fmla="*/ 0 w 32"/>
                <a:gd name="T5" fmla="*/ 0 h 67"/>
                <a:gd name="T6" fmla="*/ 0 w 32"/>
                <a:gd name="T7" fmla="*/ 1 h 67"/>
                <a:gd name="T8" fmla="*/ 0 w 32"/>
                <a:gd name="T9" fmla="*/ 1 h 67"/>
                <a:gd name="T10" fmla="*/ 0 w 32"/>
                <a:gd name="T11" fmla="*/ 1 h 67"/>
                <a:gd name="T12" fmla="*/ 0 w 32"/>
                <a:gd name="T13" fmla="*/ 1 h 67"/>
                <a:gd name="T14" fmla="*/ 0 w 32"/>
                <a:gd name="T15" fmla="*/ 1 h 67"/>
                <a:gd name="T16" fmla="*/ 0 w 32"/>
                <a:gd name="T17" fmla="*/ 1 h 67"/>
                <a:gd name="T18" fmla="*/ 0 w 32"/>
                <a:gd name="T19" fmla="*/ 2 h 67"/>
                <a:gd name="T20" fmla="*/ 0 w 32"/>
                <a:gd name="T21" fmla="*/ 2 h 67"/>
                <a:gd name="T22" fmla="*/ 0 w 32"/>
                <a:gd name="T23" fmla="*/ 2 h 67"/>
                <a:gd name="T24" fmla="*/ 0 w 32"/>
                <a:gd name="T25" fmla="*/ 2 h 67"/>
                <a:gd name="T26" fmla="*/ 0 w 32"/>
                <a:gd name="T27" fmla="*/ 2 h 67"/>
                <a:gd name="T28" fmla="*/ 1 w 32"/>
                <a:gd name="T29" fmla="*/ 2 h 67"/>
                <a:gd name="T30" fmla="*/ 1 w 32"/>
                <a:gd name="T31" fmla="*/ 2 h 67"/>
                <a:gd name="T32" fmla="*/ 1 w 32"/>
                <a:gd name="T33" fmla="*/ 2 h 67"/>
                <a:gd name="T34" fmla="*/ 1 w 32"/>
                <a:gd name="T35" fmla="*/ 3 h 67"/>
                <a:gd name="T36" fmla="*/ 1 w 32"/>
                <a:gd name="T37" fmla="*/ 3 h 67"/>
                <a:gd name="T38" fmla="*/ 1 w 32"/>
                <a:gd name="T39" fmla="*/ 3 h 67"/>
                <a:gd name="T40" fmla="*/ 2 w 32"/>
                <a:gd name="T41" fmla="*/ 3 h 67"/>
                <a:gd name="T42" fmla="*/ 2 w 32"/>
                <a:gd name="T43" fmla="*/ 3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2" h="67">
                  <a:moveTo>
                    <a:pt x="3" y="0"/>
                  </a:moveTo>
                  <a:lnTo>
                    <a:pt x="2" y="5"/>
                  </a:lnTo>
                  <a:lnTo>
                    <a:pt x="1" y="9"/>
                  </a:lnTo>
                  <a:lnTo>
                    <a:pt x="1" y="15"/>
                  </a:lnTo>
                  <a:lnTo>
                    <a:pt x="0" y="19"/>
                  </a:lnTo>
                  <a:lnTo>
                    <a:pt x="0" y="24"/>
                  </a:lnTo>
                  <a:lnTo>
                    <a:pt x="0" y="28"/>
                  </a:lnTo>
                  <a:lnTo>
                    <a:pt x="1" y="33"/>
                  </a:lnTo>
                  <a:lnTo>
                    <a:pt x="1" y="37"/>
                  </a:lnTo>
                  <a:lnTo>
                    <a:pt x="2" y="41"/>
                  </a:lnTo>
                  <a:lnTo>
                    <a:pt x="3" y="46"/>
                  </a:lnTo>
                  <a:lnTo>
                    <a:pt x="5" y="49"/>
                  </a:lnTo>
                  <a:lnTo>
                    <a:pt x="7" y="52"/>
                  </a:lnTo>
                  <a:lnTo>
                    <a:pt x="8" y="55"/>
                  </a:lnTo>
                  <a:lnTo>
                    <a:pt x="12" y="57"/>
                  </a:lnTo>
                  <a:lnTo>
                    <a:pt x="14" y="59"/>
                  </a:lnTo>
                  <a:lnTo>
                    <a:pt x="16" y="61"/>
                  </a:lnTo>
                  <a:lnTo>
                    <a:pt x="19" y="64"/>
                  </a:lnTo>
                  <a:lnTo>
                    <a:pt x="22" y="65"/>
                  </a:lnTo>
                  <a:lnTo>
                    <a:pt x="25" y="66"/>
                  </a:lnTo>
                  <a:lnTo>
                    <a:pt x="29" y="66"/>
                  </a:lnTo>
                  <a:lnTo>
                    <a:pt x="32"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32" name="Line 212"/>
            <p:cNvSpPr>
              <a:spLocks noChangeShapeType="1"/>
            </p:cNvSpPr>
            <p:nvPr/>
          </p:nvSpPr>
          <p:spPr bwMode="auto">
            <a:xfrm flipV="1">
              <a:off x="4177" y="2243"/>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3" name="Freeform 213"/>
            <p:cNvSpPr>
              <a:spLocks/>
            </p:cNvSpPr>
            <p:nvPr/>
          </p:nvSpPr>
          <p:spPr bwMode="auto">
            <a:xfrm>
              <a:off x="4186" y="2216"/>
              <a:ext cx="40" cy="27"/>
            </a:xfrm>
            <a:custGeom>
              <a:avLst/>
              <a:gdLst>
                <a:gd name="T0" fmla="*/ 4 w 129"/>
                <a:gd name="T1" fmla="*/ 2 h 89"/>
                <a:gd name="T2" fmla="*/ 4 w 129"/>
                <a:gd name="T3" fmla="*/ 2 h 89"/>
                <a:gd name="T4" fmla="*/ 4 w 129"/>
                <a:gd name="T5" fmla="*/ 2 h 89"/>
                <a:gd name="T6" fmla="*/ 4 w 129"/>
                <a:gd name="T7" fmla="*/ 2 h 89"/>
                <a:gd name="T8" fmla="*/ 4 w 129"/>
                <a:gd name="T9" fmla="*/ 2 h 89"/>
                <a:gd name="T10" fmla="*/ 4 w 129"/>
                <a:gd name="T11" fmla="*/ 2 h 89"/>
                <a:gd name="T12" fmla="*/ 4 w 129"/>
                <a:gd name="T13" fmla="*/ 2 h 89"/>
                <a:gd name="T14" fmla="*/ 4 w 129"/>
                <a:gd name="T15" fmla="*/ 2 h 89"/>
                <a:gd name="T16" fmla="*/ 4 w 129"/>
                <a:gd name="T17" fmla="*/ 1 h 89"/>
                <a:gd name="T18" fmla="*/ 4 w 129"/>
                <a:gd name="T19" fmla="*/ 1 h 89"/>
                <a:gd name="T20" fmla="*/ 4 w 129"/>
                <a:gd name="T21" fmla="*/ 1 h 89"/>
                <a:gd name="T22" fmla="*/ 4 w 129"/>
                <a:gd name="T23" fmla="*/ 1 h 89"/>
                <a:gd name="T24" fmla="*/ 4 w 129"/>
                <a:gd name="T25" fmla="*/ 1 h 89"/>
                <a:gd name="T26" fmla="*/ 4 w 129"/>
                <a:gd name="T27" fmla="*/ 1 h 89"/>
                <a:gd name="T28" fmla="*/ 3 w 129"/>
                <a:gd name="T29" fmla="*/ 1 h 89"/>
                <a:gd name="T30" fmla="*/ 3 w 129"/>
                <a:gd name="T31" fmla="*/ 0 h 89"/>
                <a:gd name="T32" fmla="*/ 3 w 129"/>
                <a:gd name="T33" fmla="*/ 0 h 89"/>
                <a:gd name="T34" fmla="*/ 3 w 129"/>
                <a:gd name="T35" fmla="*/ 0 h 89"/>
                <a:gd name="T36" fmla="*/ 3 w 129"/>
                <a:gd name="T37" fmla="*/ 0 h 89"/>
                <a:gd name="T38" fmla="*/ 3 w 129"/>
                <a:gd name="T39" fmla="*/ 0 h 89"/>
                <a:gd name="T40" fmla="*/ 3 w 129"/>
                <a:gd name="T41" fmla="*/ 0 h 89"/>
                <a:gd name="T42" fmla="*/ 3 w 129"/>
                <a:gd name="T43" fmla="*/ 0 h 89"/>
                <a:gd name="T44" fmla="*/ 3 w 129"/>
                <a:gd name="T45" fmla="*/ 0 h 89"/>
                <a:gd name="T46" fmla="*/ 3 w 129"/>
                <a:gd name="T47" fmla="*/ 0 h 89"/>
                <a:gd name="T48" fmla="*/ 2 w 129"/>
                <a:gd name="T49" fmla="*/ 0 h 89"/>
                <a:gd name="T50" fmla="*/ 2 w 129"/>
                <a:gd name="T51" fmla="*/ 0 h 89"/>
                <a:gd name="T52" fmla="*/ 2 w 129"/>
                <a:gd name="T53" fmla="*/ 0 h 89"/>
                <a:gd name="T54" fmla="*/ 2 w 129"/>
                <a:gd name="T55" fmla="*/ 0 h 89"/>
                <a:gd name="T56" fmla="*/ 2 w 129"/>
                <a:gd name="T57" fmla="*/ 0 h 89"/>
                <a:gd name="T58" fmla="*/ 2 w 129"/>
                <a:gd name="T59" fmla="*/ 0 h 89"/>
                <a:gd name="T60" fmla="*/ 2 w 129"/>
                <a:gd name="T61" fmla="*/ 0 h 89"/>
                <a:gd name="T62" fmla="*/ 2 w 129"/>
                <a:gd name="T63" fmla="*/ 0 h 89"/>
                <a:gd name="T64" fmla="*/ 2 w 129"/>
                <a:gd name="T65" fmla="*/ 0 h 89"/>
                <a:gd name="T66" fmla="*/ 2 w 129"/>
                <a:gd name="T67" fmla="*/ 0 h 89"/>
                <a:gd name="T68" fmla="*/ 1 w 129"/>
                <a:gd name="T69" fmla="*/ 1 h 89"/>
                <a:gd name="T70" fmla="*/ 1 w 129"/>
                <a:gd name="T71" fmla="*/ 1 h 89"/>
                <a:gd name="T72" fmla="*/ 1 w 129"/>
                <a:gd name="T73" fmla="*/ 1 h 89"/>
                <a:gd name="T74" fmla="*/ 1 w 129"/>
                <a:gd name="T75" fmla="*/ 1 h 89"/>
                <a:gd name="T76" fmla="*/ 1 w 129"/>
                <a:gd name="T77" fmla="*/ 1 h 89"/>
                <a:gd name="T78" fmla="*/ 1 w 129"/>
                <a:gd name="T79" fmla="*/ 1 h 89"/>
                <a:gd name="T80" fmla="*/ 1 w 129"/>
                <a:gd name="T81" fmla="*/ 1 h 89"/>
                <a:gd name="T82" fmla="*/ 1 w 129"/>
                <a:gd name="T83" fmla="*/ 2 h 89"/>
                <a:gd name="T84" fmla="*/ 0 w 129"/>
                <a:gd name="T85" fmla="*/ 2 h 89"/>
                <a:gd name="T86" fmla="*/ 0 w 129"/>
                <a:gd name="T87" fmla="*/ 2 h 89"/>
                <a:gd name="T88" fmla="*/ 0 w 129"/>
                <a:gd name="T89" fmla="*/ 2 h 89"/>
                <a:gd name="T90" fmla="*/ 0 w 129"/>
                <a:gd name="T91" fmla="*/ 2 h 89"/>
                <a:gd name="T92" fmla="*/ 0 w 129"/>
                <a:gd name="T93" fmla="*/ 2 h 89"/>
                <a:gd name="T94" fmla="*/ 0 w 129"/>
                <a:gd name="T95" fmla="*/ 2 h 89"/>
                <a:gd name="T96" fmla="*/ 0 w 129"/>
                <a:gd name="T97" fmla="*/ 2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29" h="89">
                  <a:moveTo>
                    <a:pt x="124" y="89"/>
                  </a:moveTo>
                  <a:lnTo>
                    <a:pt x="126" y="83"/>
                  </a:lnTo>
                  <a:lnTo>
                    <a:pt x="127" y="77"/>
                  </a:lnTo>
                  <a:lnTo>
                    <a:pt x="128" y="71"/>
                  </a:lnTo>
                  <a:lnTo>
                    <a:pt x="129" y="66"/>
                  </a:lnTo>
                  <a:lnTo>
                    <a:pt x="129" y="60"/>
                  </a:lnTo>
                  <a:lnTo>
                    <a:pt x="129" y="55"/>
                  </a:lnTo>
                  <a:lnTo>
                    <a:pt x="129" y="50"/>
                  </a:lnTo>
                  <a:lnTo>
                    <a:pt x="128" y="44"/>
                  </a:lnTo>
                  <a:lnTo>
                    <a:pt x="127" y="39"/>
                  </a:lnTo>
                  <a:lnTo>
                    <a:pt x="126" y="35"/>
                  </a:lnTo>
                  <a:lnTo>
                    <a:pt x="124" y="30"/>
                  </a:lnTo>
                  <a:lnTo>
                    <a:pt x="123" y="26"/>
                  </a:lnTo>
                  <a:lnTo>
                    <a:pt x="121" y="22"/>
                  </a:lnTo>
                  <a:lnTo>
                    <a:pt x="119" y="18"/>
                  </a:lnTo>
                  <a:lnTo>
                    <a:pt x="117" y="14"/>
                  </a:lnTo>
                  <a:lnTo>
                    <a:pt x="114" y="11"/>
                  </a:lnTo>
                  <a:lnTo>
                    <a:pt x="111" y="9"/>
                  </a:lnTo>
                  <a:lnTo>
                    <a:pt x="108" y="7"/>
                  </a:lnTo>
                  <a:lnTo>
                    <a:pt x="104" y="5"/>
                  </a:lnTo>
                  <a:lnTo>
                    <a:pt x="101" y="3"/>
                  </a:lnTo>
                  <a:lnTo>
                    <a:pt x="98" y="2"/>
                  </a:lnTo>
                  <a:lnTo>
                    <a:pt x="94" y="1"/>
                  </a:lnTo>
                  <a:lnTo>
                    <a:pt x="90" y="0"/>
                  </a:lnTo>
                  <a:lnTo>
                    <a:pt x="86" y="0"/>
                  </a:lnTo>
                  <a:lnTo>
                    <a:pt x="82" y="0"/>
                  </a:lnTo>
                  <a:lnTo>
                    <a:pt x="78" y="1"/>
                  </a:lnTo>
                  <a:lnTo>
                    <a:pt x="73" y="2"/>
                  </a:lnTo>
                  <a:lnTo>
                    <a:pt x="69" y="3"/>
                  </a:lnTo>
                  <a:lnTo>
                    <a:pt x="65" y="5"/>
                  </a:lnTo>
                  <a:lnTo>
                    <a:pt x="61" y="7"/>
                  </a:lnTo>
                  <a:lnTo>
                    <a:pt x="56" y="9"/>
                  </a:lnTo>
                  <a:lnTo>
                    <a:pt x="52" y="11"/>
                  </a:lnTo>
                  <a:lnTo>
                    <a:pt x="48" y="14"/>
                  </a:lnTo>
                  <a:lnTo>
                    <a:pt x="44" y="18"/>
                  </a:lnTo>
                  <a:lnTo>
                    <a:pt x="39" y="22"/>
                  </a:lnTo>
                  <a:lnTo>
                    <a:pt x="35" y="26"/>
                  </a:lnTo>
                  <a:lnTo>
                    <a:pt x="31" y="30"/>
                  </a:lnTo>
                  <a:lnTo>
                    <a:pt x="28" y="35"/>
                  </a:lnTo>
                  <a:lnTo>
                    <a:pt x="23" y="39"/>
                  </a:lnTo>
                  <a:lnTo>
                    <a:pt x="20" y="44"/>
                  </a:lnTo>
                  <a:lnTo>
                    <a:pt x="17" y="50"/>
                  </a:lnTo>
                  <a:lnTo>
                    <a:pt x="14" y="55"/>
                  </a:lnTo>
                  <a:lnTo>
                    <a:pt x="11" y="60"/>
                  </a:lnTo>
                  <a:lnTo>
                    <a:pt x="8" y="66"/>
                  </a:lnTo>
                  <a:lnTo>
                    <a:pt x="6" y="71"/>
                  </a:lnTo>
                  <a:lnTo>
                    <a:pt x="4" y="77"/>
                  </a:lnTo>
                  <a:lnTo>
                    <a:pt x="2" y="83"/>
                  </a:lnTo>
                  <a:lnTo>
                    <a:pt x="0" y="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34" name="Freeform 214"/>
            <p:cNvSpPr>
              <a:spLocks/>
            </p:cNvSpPr>
            <p:nvPr/>
          </p:nvSpPr>
          <p:spPr bwMode="auto">
            <a:xfrm>
              <a:off x="4181" y="2243"/>
              <a:ext cx="45" cy="16"/>
            </a:xfrm>
            <a:custGeom>
              <a:avLst/>
              <a:gdLst>
                <a:gd name="T0" fmla="*/ 5 w 136"/>
                <a:gd name="T1" fmla="*/ 0 h 44"/>
                <a:gd name="T2" fmla="*/ 5 w 136"/>
                <a:gd name="T3" fmla="*/ 2 h 44"/>
                <a:gd name="T4" fmla="*/ 0 w 136"/>
                <a:gd name="T5" fmla="*/ 2 h 44"/>
                <a:gd name="T6" fmla="*/ 0 60000 65536"/>
                <a:gd name="T7" fmla="*/ 0 60000 65536"/>
                <a:gd name="T8" fmla="*/ 0 60000 65536"/>
              </a:gdLst>
              <a:ahLst/>
              <a:cxnLst>
                <a:cxn ang="T6">
                  <a:pos x="T0" y="T1"/>
                </a:cxn>
                <a:cxn ang="T7">
                  <a:pos x="T2" y="T3"/>
                </a:cxn>
                <a:cxn ang="T8">
                  <a:pos x="T4" y="T5"/>
                </a:cxn>
              </a:cxnLst>
              <a:rect l="0" t="0" r="r" b="b"/>
              <a:pathLst>
                <a:path w="136" h="44">
                  <a:moveTo>
                    <a:pt x="136" y="0"/>
                  </a:moveTo>
                  <a:lnTo>
                    <a:pt x="125" y="44"/>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35" name="Line 215"/>
            <p:cNvSpPr>
              <a:spLocks noChangeShapeType="1"/>
            </p:cNvSpPr>
            <p:nvPr/>
          </p:nvSpPr>
          <p:spPr bwMode="auto">
            <a:xfrm flipH="1">
              <a:off x="4221" y="1566"/>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6" name="Freeform 216"/>
            <p:cNvSpPr>
              <a:spLocks/>
            </p:cNvSpPr>
            <p:nvPr/>
          </p:nvSpPr>
          <p:spPr bwMode="auto">
            <a:xfrm>
              <a:off x="4210" y="1543"/>
              <a:ext cx="11" cy="23"/>
            </a:xfrm>
            <a:custGeom>
              <a:avLst/>
              <a:gdLst>
                <a:gd name="T0" fmla="*/ 0 w 32"/>
                <a:gd name="T1" fmla="*/ 0 h 66"/>
                <a:gd name="T2" fmla="*/ 0 w 32"/>
                <a:gd name="T3" fmla="*/ 0 h 66"/>
                <a:gd name="T4" fmla="*/ 0 w 32"/>
                <a:gd name="T5" fmla="*/ 0 h 66"/>
                <a:gd name="T6" fmla="*/ 0 w 32"/>
                <a:gd name="T7" fmla="*/ 1 h 66"/>
                <a:gd name="T8" fmla="*/ 0 w 32"/>
                <a:gd name="T9" fmla="*/ 1 h 66"/>
                <a:gd name="T10" fmla="*/ 0 w 32"/>
                <a:gd name="T11" fmla="*/ 1 h 66"/>
                <a:gd name="T12" fmla="*/ 0 w 32"/>
                <a:gd name="T13" fmla="*/ 1 h 66"/>
                <a:gd name="T14" fmla="*/ 0 w 32"/>
                <a:gd name="T15" fmla="*/ 1 h 66"/>
                <a:gd name="T16" fmla="*/ 0 w 32"/>
                <a:gd name="T17" fmla="*/ 1 h 66"/>
                <a:gd name="T18" fmla="*/ 0 w 32"/>
                <a:gd name="T19" fmla="*/ 2 h 66"/>
                <a:gd name="T20" fmla="*/ 0 w 32"/>
                <a:gd name="T21" fmla="*/ 2 h 66"/>
                <a:gd name="T22" fmla="*/ 0 w 32"/>
                <a:gd name="T23" fmla="*/ 2 h 66"/>
                <a:gd name="T24" fmla="*/ 0 w 32"/>
                <a:gd name="T25" fmla="*/ 2 h 66"/>
                <a:gd name="T26" fmla="*/ 0 w 32"/>
                <a:gd name="T27" fmla="*/ 2 h 66"/>
                <a:gd name="T28" fmla="*/ 0 w 32"/>
                <a:gd name="T29" fmla="*/ 2 h 66"/>
                <a:gd name="T30" fmla="*/ 0 w 32"/>
                <a:gd name="T31" fmla="*/ 2 h 66"/>
                <a:gd name="T32" fmla="*/ 0 w 32"/>
                <a:gd name="T33" fmla="*/ 2 h 66"/>
                <a:gd name="T34" fmla="*/ 1 w 32"/>
                <a:gd name="T35" fmla="*/ 2 h 66"/>
                <a:gd name="T36" fmla="*/ 1 w 32"/>
                <a:gd name="T37" fmla="*/ 3 h 66"/>
                <a:gd name="T38" fmla="*/ 1 w 32"/>
                <a:gd name="T39" fmla="*/ 3 h 66"/>
                <a:gd name="T40" fmla="*/ 1 w 32"/>
                <a:gd name="T41" fmla="*/ 3 h 66"/>
                <a:gd name="T42" fmla="*/ 1 w 32"/>
                <a:gd name="T43" fmla="*/ 3 h 66"/>
                <a:gd name="T44" fmla="*/ 1 w 32"/>
                <a:gd name="T45" fmla="*/ 3 h 66"/>
                <a:gd name="T46" fmla="*/ 1 w 32"/>
                <a:gd name="T47" fmla="*/ 3 h 66"/>
                <a:gd name="T48" fmla="*/ 1 w 32"/>
                <a:gd name="T49" fmla="*/ 3 h 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2" h="66">
                  <a:moveTo>
                    <a:pt x="3" y="0"/>
                  </a:moveTo>
                  <a:lnTo>
                    <a:pt x="2" y="4"/>
                  </a:lnTo>
                  <a:lnTo>
                    <a:pt x="2" y="9"/>
                  </a:lnTo>
                  <a:lnTo>
                    <a:pt x="1" y="13"/>
                  </a:lnTo>
                  <a:lnTo>
                    <a:pt x="1" y="17"/>
                  </a:lnTo>
                  <a:lnTo>
                    <a:pt x="0" y="21"/>
                  </a:lnTo>
                  <a:lnTo>
                    <a:pt x="0" y="26"/>
                  </a:lnTo>
                  <a:lnTo>
                    <a:pt x="1" y="29"/>
                  </a:lnTo>
                  <a:lnTo>
                    <a:pt x="1" y="33"/>
                  </a:lnTo>
                  <a:lnTo>
                    <a:pt x="2" y="36"/>
                  </a:lnTo>
                  <a:lnTo>
                    <a:pt x="2" y="41"/>
                  </a:lnTo>
                  <a:lnTo>
                    <a:pt x="3" y="44"/>
                  </a:lnTo>
                  <a:lnTo>
                    <a:pt x="4" y="47"/>
                  </a:lnTo>
                  <a:lnTo>
                    <a:pt x="6" y="50"/>
                  </a:lnTo>
                  <a:lnTo>
                    <a:pt x="7" y="52"/>
                  </a:lnTo>
                  <a:lnTo>
                    <a:pt x="9" y="56"/>
                  </a:lnTo>
                  <a:lnTo>
                    <a:pt x="11" y="58"/>
                  </a:lnTo>
                  <a:lnTo>
                    <a:pt x="14" y="60"/>
                  </a:lnTo>
                  <a:lnTo>
                    <a:pt x="16" y="62"/>
                  </a:lnTo>
                  <a:lnTo>
                    <a:pt x="18" y="63"/>
                  </a:lnTo>
                  <a:lnTo>
                    <a:pt x="21" y="64"/>
                  </a:lnTo>
                  <a:lnTo>
                    <a:pt x="23" y="65"/>
                  </a:lnTo>
                  <a:lnTo>
                    <a:pt x="26" y="66"/>
                  </a:lnTo>
                  <a:lnTo>
                    <a:pt x="30" y="66"/>
                  </a:lnTo>
                  <a:lnTo>
                    <a:pt x="32"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37" name="Line 217"/>
            <p:cNvSpPr>
              <a:spLocks noChangeShapeType="1"/>
            </p:cNvSpPr>
            <p:nvPr/>
          </p:nvSpPr>
          <p:spPr bwMode="auto">
            <a:xfrm flipV="1">
              <a:off x="4212" y="1508"/>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8" name="Freeform 218"/>
            <p:cNvSpPr>
              <a:spLocks/>
            </p:cNvSpPr>
            <p:nvPr/>
          </p:nvSpPr>
          <p:spPr bwMode="auto">
            <a:xfrm>
              <a:off x="4221" y="1481"/>
              <a:ext cx="41" cy="27"/>
            </a:xfrm>
            <a:custGeom>
              <a:avLst/>
              <a:gdLst>
                <a:gd name="T0" fmla="*/ 4 w 129"/>
                <a:gd name="T1" fmla="*/ 2 h 88"/>
                <a:gd name="T2" fmla="*/ 4 w 129"/>
                <a:gd name="T3" fmla="*/ 2 h 88"/>
                <a:gd name="T4" fmla="*/ 4 w 129"/>
                <a:gd name="T5" fmla="*/ 2 h 88"/>
                <a:gd name="T6" fmla="*/ 4 w 129"/>
                <a:gd name="T7" fmla="*/ 2 h 88"/>
                <a:gd name="T8" fmla="*/ 4 w 129"/>
                <a:gd name="T9" fmla="*/ 2 h 88"/>
                <a:gd name="T10" fmla="*/ 4 w 129"/>
                <a:gd name="T11" fmla="*/ 2 h 88"/>
                <a:gd name="T12" fmla="*/ 4 w 129"/>
                <a:gd name="T13" fmla="*/ 2 h 88"/>
                <a:gd name="T14" fmla="*/ 4 w 129"/>
                <a:gd name="T15" fmla="*/ 2 h 88"/>
                <a:gd name="T16" fmla="*/ 4 w 129"/>
                <a:gd name="T17" fmla="*/ 2 h 88"/>
                <a:gd name="T18" fmla="*/ 4 w 129"/>
                <a:gd name="T19" fmla="*/ 1 h 88"/>
                <a:gd name="T20" fmla="*/ 4 w 129"/>
                <a:gd name="T21" fmla="*/ 1 h 88"/>
                <a:gd name="T22" fmla="*/ 4 w 129"/>
                <a:gd name="T23" fmla="*/ 1 h 88"/>
                <a:gd name="T24" fmla="*/ 4 w 129"/>
                <a:gd name="T25" fmla="*/ 1 h 88"/>
                <a:gd name="T26" fmla="*/ 4 w 129"/>
                <a:gd name="T27" fmla="*/ 1 h 88"/>
                <a:gd name="T28" fmla="*/ 4 w 129"/>
                <a:gd name="T29" fmla="*/ 1 h 88"/>
                <a:gd name="T30" fmla="*/ 4 w 129"/>
                <a:gd name="T31" fmla="*/ 1 h 88"/>
                <a:gd name="T32" fmla="*/ 4 w 129"/>
                <a:gd name="T33" fmla="*/ 1 h 88"/>
                <a:gd name="T34" fmla="*/ 4 w 129"/>
                <a:gd name="T35" fmla="*/ 1 h 88"/>
                <a:gd name="T36" fmla="*/ 3 w 129"/>
                <a:gd name="T37" fmla="*/ 0 h 88"/>
                <a:gd name="T38" fmla="*/ 3 w 129"/>
                <a:gd name="T39" fmla="*/ 0 h 88"/>
                <a:gd name="T40" fmla="*/ 3 w 129"/>
                <a:gd name="T41" fmla="*/ 0 h 88"/>
                <a:gd name="T42" fmla="*/ 3 w 129"/>
                <a:gd name="T43" fmla="*/ 0 h 88"/>
                <a:gd name="T44" fmla="*/ 3 w 129"/>
                <a:gd name="T45" fmla="*/ 0 h 88"/>
                <a:gd name="T46" fmla="*/ 3 w 129"/>
                <a:gd name="T47" fmla="*/ 0 h 88"/>
                <a:gd name="T48" fmla="*/ 3 w 129"/>
                <a:gd name="T49" fmla="*/ 0 h 88"/>
                <a:gd name="T50" fmla="*/ 3 w 129"/>
                <a:gd name="T51" fmla="*/ 0 h 88"/>
                <a:gd name="T52" fmla="*/ 3 w 129"/>
                <a:gd name="T53" fmla="*/ 0 h 88"/>
                <a:gd name="T54" fmla="*/ 3 w 129"/>
                <a:gd name="T55" fmla="*/ 0 h 88"/>
                <a:gd name="T56" fmla="*/ 3 w 129"/>
                <a:gd name="T57" fmla="*/ 0 h 88"/>
                <a:gd name="T58" fmla="*/ 3 w 129"/>
                <a:gd name="T59" fmla="*/ 0 h 88"/>
                <a:gd name="T60" fmla="*/ 3 w 129"/>
                <a:gd name="T61" fmla="*/ 0 h 88"/>
                <a:gd name="T62" fmla="*/ 2 w 129"/>
                <a:gd name="T63" fmla="*/ 0 h 88"/>
                <a:gd name="T64" fmla="*/ 2 w 129"/>
                <a:gd name="T65" fmla="*/ 0 h 88"/>
                <a:gd name="T66" fmla="*/ 2 w 129"/>
                <a:gd name="T67" fmla="*/ 0 h 88"/>
                <a:gd name="T68" fmla="*/ 2 w 129"/>
                <a:gd name="T69" fmla="*/ 0 h 88"/>
                <a:gd name="T70" fmla="*/ 2 w 129"/>
                <a:gd name="T71" fmla="*/ 0 h 88"/>
                <a:gd name="T72" fmla="*/ 2 w 129"/>
                <a:gd name="T73" fmla="*/ 0 h 88"/>
                <a:gd name="T74" fmla="*/ 2 w 129"/>
                <a:gd name="T75" fmla="*/ 1 h 88"/>
                <a:gd name="T76" fmla="*/ 1 w 129"/>
                <a:gd name="T77" fmla="*/ 1 h 88"/>
                <a:gd name="T78" fmla="*/ 1 w 129"/>
                <a:gd name="T79" fmla="*/ 1 h 88"/>
                <a:gd name="T80" fmla="*/ 1 w 129"/>
                <a:gd name="T81" fmla="*/ 1 h 88"/>
                <a:gd name="T82" fmla="*/ 1 w 129"/>
                <a:gd name="T83" fmla="*/ 1 h 88"/>
                <a:gd name="T84" fmla="*/ 1 w 129"/>
                <a:gd name="T85" fmla="*/ 1 h 88"/>
                <a:gd name="T86" fmla="*/ 1 w 129"/>
                <a:gd name="T87" fmla="*/ 1 h 88"/>
                <a:gd name="T88" fmla="*/ 1 w 129"/>
                <a:gd name="T89" fmla="*/ 1 h 88"/>
                <a:gd name="T90" fmla="*/ 1 w 129"/>
                <a:gd name="T91" fmla="*/ 1 h 88"/>
                <a:gd name="T92" fmla="*/ 1 w 129"/>
                <a:gd name="T93" fmla="*/ 2 h 88"/>
                <a:gd name="T94" fmla="*/ 1 w 129"/>
                <a:gd name="T95" fmla="*/ 2 h 88"/>
                <a:gd name="T96" fmla="*/ 0 w 129"/>
                <a:gd name="T97" fmla="*/ 2 h 88"/>
                <a:gd name="T98" fmla="*/ 0 w 129"/>
                <a:gd name="T99" fmla="*/ 2 h 88"/>
                <a:gd name="T100" fmla="*/ 0 w 129"/>
                <a:gd name="T101" fmla="*/ 2 h 88"/>
                <a:gd name="T102" fmla="*/ 0 w 129"/>
                <a:gd name="T103" fmla="*/ 2 h 88"/>
                <a:gd name="T104" fmla="*/ 0 w 129"/>
                <a:gd name="T105" fmla="*/ 2 h 88"/>
                <a:gd name="T106" fmla="*/ 0 w 129"/>
                <a:gd name="T107" fmla="*/ 2 h 88"/>
                <a:gd name="T108" fmla="*/ 0 w 129"/>
                <a:gd name="T109" fmla="*/ 2 h 8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9" h="88">
                  <a:moveTo>
                    <a:pt x="124" y="88"/>
                  </a:moveTo>
                  <a:lnTo>
                    <a:pt x="125" y="83"/>
                  </a:lnTo>
                  <a:lnTo>
                    <a:pt x="126" y="79"/>
                  </a:lnTo>
                  <a:lnTo>
                    <a:pt x="128" y="73"/>
                  </a:lnTo>
                  <a:lnTo>
                    <a:pt x="129" y="68"/>
                  </a:lnTo>
                  <a:lnTo>
                    <a:pt x="129" y="63"/>
                  </a:lnTo>
                  <a:lnTo>
                    <a:pt x="129" y="59"/>
                  </a:lnTo>
                  <a:lnTo>
                    <a:pt x="129" y="53"/>
                  </a:lnTo>
                  <a:lnTo>
                    <a:pt x="129" y="49"/>
                  </a:lnTo>
                  <a:lnTo>
                    <a:pt x="128" y="45"/>
                  </a:lnTo>
                  <a:lnTo>
                    <a:pt x="128" y="39"/>
                  </a:lnTo>
                  <a:lnTo>
                    <a:pt x="126" y="35"/>
                  </a:lnTo>
                  <a:lnTo>
                    <a:pt x="125" y="32"/>
                  </a:lnTo>
                  <a:lnTo>
                    <a:pt x="124" y="28"/>
                  </a:lnTo>
                  <a:lnTo>
                    <a:pt x="122" y="24"/>
                  </a:lnTo>
                  <a:lnTo>
                    <a:pt x="120" y="20"/>
                  </a:lnTo>
                  <a:lnTo>
                    <a:pt x="119" y="17"/>
                  </a:lnTo>
                  <a:lnTo>
                    <a:pt x="117" y="15"/>
                  </a:lnTo>
                  <a:lnTo>
                    <a:pt x="114" y="12"/>
                  </a:lnTo>
                  <a:lnTo>
                    <a:pt x="112" y="10"/>
                  </a:lnTo>
                  <a:lnTo>
                    <a:pt x="108" y="7"/>
                  </a:lnTo>
                  <a:lnTo>
                    <a:pt x="106" y="5"/>
                  </a:lnTo>
                  <a:lnTo>
                    <a:pt x="103" y="3"/>
                  </a:lnTo>
                  <a:lnTo>
                    <a:pt x="100" y="2"/>
                  </a:lnTo>
                  <a:lnTo>
                    <a:pt x="97" y="1"/>
                  </a:lnTo>
                  <a:lnTo>
                    <a:pt x="93" y="0"/>
                  </a:lnTo>
                  <a:lnTo>
                    <a:pt x="89" y="0"/>
                  </a:lnTo>
                  <a:lnTo>
                    <a:pt x="86" y="0"/>
                  </a:lnTo>
                  <a:lnTo>
                    <a:pt x="83" y="0"/>
                  </a:lnTo>
                  <a:lnTo>
                    <a:pt x="79" y="0"/>
                  </a:lnTo>
                  <a:lnTo>
                    <a:pt x="75" y="1"/>
                  </a:lnTo>
                  <a:lnTo>
                    <a:pt x="71" y="2"/>
                  </a:lnTo>
                  <a:lnTo>
                    <a:pt x="67" y="3"/>
                  </a:lnTo>
                  <a:lnTo>
                    <a:pt x="64" y="5"/>
                  </a:lnTo>
                  <a:lnTo>
                    <a:pt x="59" y="7"/>
                  </a:lnTo>
                  <a:lnTo>
                    <a:pt x="56" y="10"/>
                  </a:lnTo>
                  <a:lnTo>
                    <a:pt x="52" y="12"/>
                  </a:lnTo>
                  <a:lnTo>
                    <a:pt x="48" y="15"/>
                  </a:lnTo>
                  <a:lnTo>
                    <a:pt x="44" y="17"/>
                  </a:lnTo>
                  <a:lnTo>
                    <a:pt x="40" y="20"/>
                  </a:lnTo>
                  <a:lnTo>
                    <a:pt x="37" y="24"/>
                  </a:lnTo>
                  <a:lnTo>
                    <a:pt x="34" y="28"/>
                  </a:lnTo>
                  <a:lnTo>
                    <a:pt x="30" y="32"/>
                  </a:lnTo>
                  <a:lnTo>
                    <a:pt x="26" y="35"/>
                  </a:lnTo>
                  <a:lnTo>
                    <a:pt x="23" y="39"/>
                  </a:lnTo>
                  <a:lnTo>
                    <a:pt x="20" y="45"/>
                  </a:lnTo>
                  <a:lnTo>
                    <a:pt x="18" y="49"/>
                  </a:lnTo>
                  <a:lnTo>
                    <a:pt x="15" y="53"/>
                  </a:lnTo>
                  <a:lnTo>
                    <a:pt x="13" y="59"/>
                  </a:lnTo>
                  <a:lnTo>
                    <a:pt x="9" y="63"/>
                  </a:lnTo>
                  <a:lnTo>
                    <a:pt x="7" y="68"/>
                  </a:lnTo>
                  <a:lnTo>
                    <a:pt x="5" y="73"/>
                  </a:lnTo>
                  <a:lnTo>
                    <a:pt x="3" y="79"/>
                  </a:lnTo>
                  <a:lnTo>
                    <a:pt x="2" y="83"/>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39" name="Freeform 219"/>
            <p:cNvSpPr>
              <a:spLocks/>
            </p:cNvSpPr>
            <p:nvPr/>
          </p:nvSpPr>
          <p:spPr bwMode="auto">
            <a:xfrm>
              <a:off x="4217" y="1508"/>
              <a:ext cx="45" cy="15"/>
            </a:xfrm>
            <a:custGeom>
              <a:avLst/>
              <a:gdLst>
                <a:gd name="T0" fmla="*/ 5 w 136"/>
                <a:gd name="T1" fmla="*/ 0 h 45"/>
                <a:gd name="T2" fmla="*/ 5 w 136"/>
                <a:gd name="T3" fmla="*/ 2 h 45"/>
                <a:gd name="T4" fmla="*/ 0 w 136"/>
                <a:gd name="T5" fmla="*/ 2 h 45"/>
                <a:gd name="T6" fmla="*/ 0 60000 65536"/>
                <a:gd name="T7" fmla="*/ 0 60000 65536"/>
                <a:gd name="T8" fmla="*/ 0 60000 65536"/>
              </a:gdLst>
              <a:ahLst/>
              <a:cxnLst>
                <a:cxn ang="T6">
                  <a:pos x="T0" y="T1"/>
                </a:cxn>
                <a:cxn ang="T7">
                  <a:pos x="T2" y="T3"/>
                </a:cxn>
                <a:cxn ang="T8">
                  <a:pos x="T4" y="T5"/>
                </a:cxn>
              </a:cxnLst>
              <a:rect l="0" t="0" r="r" b="b"/>
              <a:pathLst>
                <a:path w="136" h="45">
                  <a:moveTo>
                    <a:pt x="136" y="0"/>
                  </a:moveTo>
                  <a:lnTo>
                    <a:pt x="125" y="45"/>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40" name="Line 220"/>
            <p:cNvSpPr>
              <a:spLocks noChangeShapeType="1"/>
            </p:cNvSpPr>
            <p:nvPr/>
          </p:nvSpPr>
          <p:spPr bwMode="auto">
            <a:xfrm flipH="1">
              <a:off x="4296" y="1438"/>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1" name="Line 221"/>
            <p:cNvSpPr>
              <a:spLocks noChangeShapeType="1"/>
            </p:cNvSpPr>
            <p:nvPr/>
          </p:nvSpPr>
          <p:spPr bwMode="auto">
            <a:xfrm flipH="1">
              <a:off x="5009" y="1541"/>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2" name="Freeform 222"/>
            <p:cNvSpPr>
              <a:spLocks/>
            </p:cNvSpPr>
            <p:nvPr/>
          </p:nvSpPr>
          <p:spPr bwMode="auto">
            <a:xfrm>
              <a:off x="5000" y="1519"/>
              <a:ext cx="9" cy="22"/>
            </a:xfrm>
            <a:custGeom>
              <a:avLst/>
              <a:gdLst>
                <a:gd name="T0" fmla="*/ 0 w 32"/>
                <a:gd name="T1" fmla="*/ 0 h 66"/>
                <a:gd name="T2" fmla="*/ 0 w 32"/>
                <a:gd name="T3" fmla="*/ 0 h 66"/>
                <a:gd name="T4" fmla="*/ 0 w 32"/>
                <a:gd name="T5" fmla="*/ 0 h 66"/>
                <a:gd name="T6" fmla="*/ 0 w 32"/>
                <a:gd name="T7" fmla="*/ 1 h 66"/>
                <a:gd name="T8" fmla="*/ 0 w 32"/>
                <a:gd name="T9" fmla="*/ 1 h 66"/>
                <a:gd name="T10" fmla="*/ 0 w 32"/>
                <a:gd name="T11" fmla="*/ 1 h 66"/>
                <a:gd name="T12" fmla="*/ 0 w 32"/>
                <a:gd name="T13" fmla="*/ 1 h 66"/>
                <a:gd name="T14" fmla="*/ 0 w 32"/>
                <a:gd name="T15" fmla="*/ 1 h 66"/>
                <a:gd name="T16" fmla="*/ 0 w 32"/>
                <a:gd name="T17" fmla="*/ 1 h 66"/>
                <a:gd name="T18" fmla="*/ 0 w 32"/>
                <a:gd name="T19" fmla="*/ 2 h 66"/>
                <a:gd name="T20" fmla="*/ 0 w 32"/>
                <a:gd name="T21" fmla="*/ 2 h 66"/>
                <a:gd name="T22" fmla="*/ 0 w 32"/>
                <a:gd name="T23" fmla="*/ 2 h 66"/>
                <a:gd name="T24" fmla="*/ 0 w 32"/>
                <a:gd name="T25" fmla="*/ 2 h 66"/>
                <a:gd name="T26" fmla="*/ 0 w 32"/>
                <a:gd name="T27" fmla="*/ 2 h 66"/>
                <a:gd name="T28" fmla="*/ 0 w 32"/>
                <a:gd name="T29" fmla="*/ 2 h 66"/>
                <a:gd name="T30" fmla="*/ 0 w 32"/>
                <a:gd name="T31" fmla="*/ 2 h 66"/>
                <a:gd name="T32" fmla="*/ 0 w 32"/>
                <a:gd name="T33" fmla="*/ 2 h 66"/>
                <a:gd name="T34" fmla="*/ 1 w 32"/>
                <a:gd name="T35" fmla="*/ 2 h 66"/>
                <a:gd name="T36" fmla="*/ 1 w 32"/>
                <a:gd name="T37" fmla="*/ 2 h 66"/>
                <a:gd name="T38" fmla="*/ 1 w 32"/>
                <a:gd name="T39" fmla="*/ 2 h 66"/>
                <a:gd name="T40" fmla="*/ 1 w 32"/>
                <a:gd name="T41" fmla="*/ 2 h 66"/>
                <a:gd name="T42" fmla="*/ 1 w 32"/>
                <a:gd name="T43" fmla="*/ 2 h 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2" h="66">
                  <a:moveTo>
                    <a:pt x="4" y="0"/>
                  </a:moveTo>
                  <a:lnTo>
                    <a:pt x="3" y="5"/>
                  </a:lnTo>
                  <a:lnTo>
                    <a:pt x="2" y="10"/>
                  </a:lnTo>
                  <a:lnTo>
                    <a:pt x="2" y="14"/>
                  </a:lnTo>
                  <a:lnTo>
                    <a:pt x="0" y="20"/>
                  </a:lnTo>
                  <a:lnTo>
                    <a:pt x="0" y="24"/>
                  </a:lnTo>
                  <a:lnTo>
                    <a:pt x="0" y="29"/>
                  </a:lnTo>
                  <a:lnTo>
                    <a:pt x="2" y="33"/>
                  </a:lnTo>
                  <a:lnTo>
                    <a:pt x="2" y="38"/>
                  </a:lnTo>
                  <a:lnTo>
                    <a:pt x="3" y="42"/>
                  </a:lnTo>
                  <a:lnTo>
                    <a:pt x="5" y="45"/>
                  </a:lnTo>
                  <a:lnTo>
                    <a:pt x="6" y="48"/>
                  </a:lnTo>
                  <a:lnTo>
                    <a:pt x="8" y="52"/>
                  </a:lnTo>
                  <a:lnTo>
                    <a:pt x="9" y="55"/>
                  </a:lnTo>
                  <a:lnTo>
                    <a:pt x="12" y="58"/>
                  </a:lnTo>
                  <a:lnTo>
                    <a:pt x="14" y="60"/>
                  </a:lnTo>
                  <a:lnTo>
                    <a:pt x="16" y="62"/>
                  </a:lnTo>
                  <a:lnTo>
                    <a:pt x="20" y="63"/>
                  </a:lnTo>
                  <a:lnTo>
                    <a:pt x="23" y="65"/>
                  </a:lnTo>
                  <a:lnTo>
                    <a:pt x="26" y="65"/>
                  </a:lnTo>
                  <a:lnTo>
                    <a:pt x="29" y="66"/>
                  </a:lnTo>
                  <a:lnTo>
                    <a:pt x="32"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43" name="Line 223"/>
            <p:cNvSpPr>
              <a:spLocks noChangeShapeType="1"/>
            </p:cNvSpPr>
            <p:nvPr/>
          </p:nvSpPr>
          <p:spPr bwMode="auto">
            <a:xfrm flipV="1">
              <a:off x="5000" y="1483"/>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4" name="Freeform 224"/>
            <p:cNvSpPr>
              <a:spLocks/>
            </p:cNvSpPr>
            <p:nvPr/>
          </p:nvSpPr>
          <p:spPr bwMode="auto">
            <a:xfrm>
              <a:off x="5009" y="1456"/>
              <a:ext cx="43" cy="27"/>
            </a:xfrm>
            <a:custGeom>
              <a:avLst/>
              <a:gdLst>
                <a:gd name="T0" fmla="*/ 5 w 129"/>
                <a:gd name="T1" fmla="*/ 2 h 89"/>
                <a:gd name="T2" fmla="*/ 5 w 129"/>
                <a:gd name="T3" fmla="*/ 2 h 89"/>
                <a:gd name="T4" fmla="*/ 5 w 129"/>
                <a:gd name="T5" fmla="*/ 2 h 89"/>
                <a:gd name="T6" fmla="*/ 5 w 129"/>
                <a:gd name="T7" fmla="*/ 2 h 89"/>
                <a:gd name="T8" fmla="*/ 5 w 129"/>
                <a:gd name="T9" fmla="*/ 2 h 89"/>
                <a:gd name="T10" fmla="*/ 5 w 129"/>
                <a:gd name="T11" fmla="*/ 2 h 89"/>
                <a:gd name="T12" fmla="*/ 5 w 129"/>
                <a:gd name="T13" fmla="*/ 2 h 89"/>
                <a:gd name="T14" fmla="*/ 5 w 129"/>
                <a:gd name="T15" fmla="*/ 2 h 89"/>
                <a:gd name="T16" fmla="*/ 5 w 129"/>
                <a:gd name="T17" fmla="*/ 1 h 89"/>
                <a:gd name="T18" fmla="*/ 5 w 129"/>
                <a:gd name="T19" fmla="*/ 1 h 89"/>
                <a:gd name="T20" fmla="*/ 5 w 129"/>
                <a:gd name="T21" fmla="*/ 1 h 89"/>
                <a:gd name="T22" fmla="*/ 5 w 129"/>
                <a:gd name="T23" fmla="*/ 1 h 89"/>
                <a:gd name="T24" fmla="*/ 5 w 129"/>
                <a:gd name="T25" fmla="*/ 1 h 89"/>
                <a:gd name="T26" fmla="*/ 5 w 129"/>
                <a:gd name="T27" fmla="*/ 1 h 89"/>
                <a:gd name="T28" fmla="*/ 4 w 129"/>
                <a:gd name="T29" fmla="*/ 1 h 89"/>
                <a:gd name="T30" fmla="*/ 4 w 129"/>
                <a:gd name="T31" fmla="*/ 1 h 89"/>
                <a:gd name="T32" fmla="*/ 4 w 129"/>
                <a:gd name="T33" fmla="*/ 0 h 89"/>
                <a:gd name="T34" fmla="*/ 4 w 129"/>
                <a:gd name="T35" fmla="*/ 0 h 89"/>
                <a:gd name="T36" fmla="*/ 4 w 129"/>
                <a:gd name="T37" fmla="*/ 0 h 89"/>
                <a:gd name="T38" fmla="*/ 4 w 129"/>
                <a:gd name="T39" fmla="*/ 0 h 89"/>
                <a:gd name="T40" fmla="*/ 4 w 129"/>
                <a:gd name="T41" fmla="*/ 0 h 89"/>
                <a:gd name="T42" fmla="*/ 4 w 129"/>
                <a:gd name="T43" fmla="*/ 0 h 89"/>
                <a:gd name="T44" fmla="*/ 3 w 129"/>
                <a:gd name="T45" fmla="*/ 0 h 89"/>
                <a:gd name="T46" fmla="*/ 3 w 129"/>
                <a:gd name="T47" fmla="*/ 0 h 89"/>
                <a:gd name="T48" fmla="*/ 3 w 129"/>
                <a:gd name="T49" fmla="*/ 0 h 89"/>
                <a:gd name="T50" fmla="*/ 3 w 129"/>
                <a:gd name="T51" fmla="*/ 0 h 89"/>
                <a:gd name="T52" fmla="*/ 3 w 129"/>
                <a:gd name="T53" fmla="*/ 0 h 89"/>
                <a:gd name="T54" fmla="*/ 3 w 129"/>
                <a:gd name="T55" fmla="*/ 0 h 89"/>
                <a:gd name="T56" fmla="*/ 3 w 129"/>
                <a:gd name="T57" fmla="*/ 0 h 89"/>
                <a:gd name="T58" fmla="*/ 2 w 129"/>
                <a:gd name="T59" fmla="*/ 0 h 89"/>
                <a:gd name="T60" fmla="*/ 2 w 129"/>
                <a:gd name="T61" fmla="*/ 0 h 89"/>
                <a:gd name="T62" fmla="*/ 2 w 129"/>
                <a:gd name="T63" fmla="*/ 0 h 89"/>
                <a:gd name="T64" fmla="*/ 2 w 129"/>
                <a:gd name="T65" fmla="*/ 0 h 89"/>
                <a:gd name="T66" fmla="*/ 2 w 129"/>
                <a:gd name="T67" fmla="*/ 1 h 89"/>
                <a:gd name="T68" fmla="*/ 2 w 129"/>
                <a:gd name="T69" fmla="*/ 1 h 89"/>
                <a:gd name="T70" fmla="*/ 1 w 129"/>
                <a:gd name="T71" fmla="*/ 1 h 89"/>
                <a:gd name="T72" fmla="*/ 1 w 129"/>
                <a:gd name="T73" fmla="*/ 1 h 89"/>
                <a:gd name="T74" fmla="*/ 1 w 129"/>
                <a:gd name="T75" fmla="*/ 1 h 89"/>
                <a:gd name="T76" fmla="*/ 1 w 129"/>
                <a:gd name="T77" fmla="*/ 1 h 89"/>
                <a:gd name="T78" fmla="*/ 1 w 129"/>
                <a:gd name="T79" fmla="*/ 1 h 89"/>
                <a:gd name="T80" fmla="*/ 1 w 129"/>
                <a:gd name="T81" fmla="*/ 1 h 89"/>
                <a:gd name="T82" fmla="*/ 1 w 129"/>
                <a:gd name="T83" fmla="*/ 2 h 89"/>
                <a:gd name="T84" fmla="*/ 1 w 129"/>
                <a:gd name="T85" fmla="*/ 2 h 89"/>
                <a:gd name="T86" fmla="*/ 0 w 129"/>
                <a:gd name="T87" fmla="*/ 2 h 89"/>
                <a:gd name="T88" fmla="*/ 0 w 129"/>
                <a:gd name="T89" fmla="*/ 2 h 89"/>
                <a:gd name="T90" fmla="*/ 0 w 129"/>
                <a:gd name="T91" fmla="*/ 2 h 89"/>
                <a:gd name="T92" fmla="*/ 0 w 129"/>
                <a:gd name="T93" fmla="*/ 2 h 89"/>
                <a:gd name="T94" fmla="*/ 0 w 129"/>
                <a:gd name="T95" fmla="*/ 2 h 89"/>
                <a:gd name="T96" fmla="*/ 0 w 129"/>
                <a:gd name="T97" fmla="*/ 2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29" h="89">
                  <a:moveTo>
                    <a:pt x="125" y="89"/>
                  </a:moveTo>
                  <a:lnTo>
                    <a:pt x="126" y="83"/>
                  </a:lnTo>
                  <a:lnTo>
                    <a:pt x="127" y="77"/>
                  </a:lnTo>
                  <a:lnTo>
                    <a:pt x="128" y="72"/>
                  </a:lnTo>
                  <a:lnTo>
                    <a:pt x="129" y="66"/>
                  </a:lnTo>
                  <a:lnTo>
                    <a:pt x="129" y="60"/>
                  </a:lnTo>
                  <a:lnTo>
                    <a:pt x="129" y="55"/>
                  </a:lnTo>
                  <a:lnTo>
                    <a:pt x="129" y="49"/>
                  </a:lnTo>
                  <a:lnTo>
                    <a:pt x="128" y="44"/>
                  </a:lnTo>
                  <a:lnTo>
                    <a:pt x="127" y="40"/>
                  </a:lnTo>
                  <a:lnTo>
                    <a:pt x="126" y="34"/>
                  </a:lnTo>
                  <a:lnTo>
                    <a:pt x="125" y="30"/>
                  </a:lnTo>
                  <a:lnTo>
                    <a:pt x="124" y="26"/>
                  </a:lnTo>
                  <a:lnTo>
                    <a:pt x="122" y="22"/>
                  </a:lnTo>
                  <a:lnTo>
                    <a:pt x="120" y="18"/>
                  </a:lnTo>
                  <a:lnTo>
                    <a:pt x="118" y="15"/>
                  </a:lnTo>
                  <a:lnTo>
                    <a:pt x="114" y="12"/>
                  </a:lnTo>
                  <a:lnTo>
                    <a:pt x="111" y="9"/>
                  </a:lnTo>
                  <a:lnTo>
                    <a:pt x="109" y="7"/>
                  </a:lnTo>
                  <a:lnTo>
                    <a:pt x="105" y="5"/>
                  </a:lnTo>
                  <a:lnTo>
                    <a:pt x="102" y="4"/>
                  </a:lnTo>
                  <a:lnTo>
                    <a:pt x="98" y="1"/>
                  </a:lnTo>
                  <a:lnTo>
                    <a:pt x="94" y="0"/>
                  </a:lnTo>
                  <a:lnTo>
                    <a:pt x="91" y="0"/>
                  </a:lnTo>
                  <a:lnTo>
                    <a:pt x="87" y="0"/>
                  </a:lnTo>
                  <a:lnTo>
                    <a:pt x="82" y="0"/>
                  </a:lnTo>
                  <a:lnTo>
                    <a:pt x="78" y="0"/>
                  </a:lnTo>
                  <a:lnTo>
                    <a:pt x="74" y="1"/>
                  </a:lnTo>
                  <a:lnTo>
                    <a:pt x="70" y="4"/>
                  </a:lnTo>
                  <a:lnTo>
                    <a:pt x="65" y="5"/>
                  </a:lnTo>
                  <a:lnTo>
                    <a:pt x="61" y="7"/>
                  </a:lnTo>
                  <a:lnTo>
                    <a:pt x="57" y="9"/>
                  </a:lnTo>
                  <a:lnTo>
                    <a:pt x="53" y="12"/>
                  </a:lnTo>
                  <a:lnTo>
                    <a:pt x="48" y="15"/>
                  </a:lnTo>
                  <a:lnTo>
                    <a:pt x="44" y="18"/>
                  </a:lnTo>
                  <a:lnTo>
                    <a:pt x="40" y="22"/>
                  </a:lnTo>
                  <a:lnTo>
                    <a:pt x="36" y="26"/>
                  </a:lnTo>
                  <a:lnTo>
                    <a:pt x="31" y="30"/>
                  </a:lnTo>
                  <a:lnTo>
                    <a:pt x="28" y="34"/>
                  </a:lnTo>
                  <a:lnTo>
                    <a:pt x="24" y="40"/>
                  </a:lnTo>
                  <a:lnTo>
                    <a:pt x="21" y="44"/>
                  </a:lnTo>
                  <a:lnTo>
                    <a:pt x="18" y="49"/>
                  </a:lnTo>
                  <a:lnTo>
                    <a:pt x="14" y="55"/>
                  </a:lnTo>
                  <a:lnTo>
                    <a:pt x="11" y="60"/>
                  </a:lnTo>
                  <a:lnTo>
                    <a:pt x="9" y="66"/>
                  </a:lnTo>
                  <a:lnTo>
                    <a:pt x="7" y="72"/>
                  </a:lnTo>
                  <a:lnTo>
                    <a:pt x="5" y="77"/>
                  </a:lnTo>
                  <a:lnTo>
                    <a:pt x="3" y="83"/>
                  </a:lnTo>
                  <a:lnTo>
                    <a:pt x="0" y="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45" name="Freeform 225"/>
            <p:cNvSpPr>
              <a:spLocks/>
            </p:cNvSpPr>
            <p:nvPr/>
          </p:nvSpPr>
          <p:spPr bwMode="auto">
            <a:xfrm>
              <a:off x="5007" y="1483"/>
              <a:ext cx="43" cy="16"/>
            </a:xfrm>
            <a:custGeom>
              <a:avLst/>
              <a:gdLst>
                <a:gd name="T0" fmla="*/ 4 w 136"/>
                <a:gd name="T1" fmla="*/ 0 h 44"/>
                <a:gd name="T2" fmla="*/ 4 w 136"/>
                <a:gd name="T3" fmla="*/ 2 h 44"/>
                <a:gd name="T4" fmla="*/ 0 w 136"/>
                <a:gd name="T5" fmla="*/ 2 h 44"/>
                <a:gd name="T6" fmla="*/ 0 60000 65536"/>
                <a:gd name="T7" fmla="*/ 0 60000 65536"/>
                <a:gd name="T8" fmla="*/ 0 60000 65536"/>
              </a:gdLst>
              <a:ahLst/>
              <a:cxnLst>
                <a:cxn ang="T6">
                  <a:pos x="T0" y="T1"/>
                </a:cxn>
                <a:cxn ang="T7">
                  <a:pos x="T2" y="T3"/>
                </a:cxn>
                <a:cxn ang="T8">
                  <a:pos x="T4" y="T5"/>
                </a:cxn>
              </a:cxnLst>
              <a:rect l="0" t="0" r="r" b="b"/>
              <a:pathLst>
                <a:path w="136" h="44">
                  <a:moveTo>
                    <a:pt x="136" y="0"/>
                  </a:moveTo>
                  <a:lnTo>
                    <a:pt x="124" y="44"/>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46" name="Line 226"/>
            <p:cNvSpPr>
              <a:spLocks noChangeShapeType="1"/>
            </p:cNvSpPr>
            <p:nvPr/>
          </p:nvSpPr>
          <p:spPr bwMode="auto">
            <a:xfrm flipH="1">
              <a:off x="5081" y="1416"/>
              <a:ext cx="11"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7" name="Line 227"/>
            <p:cNvSpPr>
              <a:spLocks noChangeShapeType="1"/>
            </p:cNvSpPr>
            <p:nvPr/>
          </p:nvSpPr>
          <p:spPr bwMode="auto">
            <a:xfrm flipH="1">
              <a:off x="5106" y="1416"/>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8" name="Line 228"/>
            <p:cNvSpPr>
              <a:spLocks noChangeShapeType="1"/>
            </p:cNvSpPr>
            <p:nvPr/>
          </p:nvSpPr>
          <p:spPr bwMode="auto">
            <a:xfrm flipV="1">
              <a:off x="4183" y="2553"/>
              <a:ext cx="25" cy="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9" name="Freeform 229"/>
            <p:cNvSpPr>
              <a:spLocks/>
            </p:cNvSpPr>
            <p:nvPr/>
          </p:nvSpPr>
          <p:spPr bwMode="auto">
            <a:xfrm>
              <a:off x="4208" y="2526"/>
              <a:ext cx="29" cy="27"/>
            </a:xfrm>
            <a:custGeom>
              <a:avLst/>
              <a:gdLst>
                <a:gd name="T0" fmla="*/ 3 w 87"/>
                <a:gd name="T1" fmla="*/ 0 h 90"/>
                <a:gd name="T2" fmla="*/ 3 w 87"/>
                <a:gd name="T3" fmla="*/ 0 h 90"/>
                <a:gd name="T4" fmla="*/ 3 w 87"/>
                <a:gd name="T5" fmla="*/ 0 h 90"/>
                <a:gd name="T6" fmla="*/ 3 w 87"/>
                <a:gd name="T7" fmla="*/ 0 h 90"/>
                <a:gd name="T8" fmla="*/ 3 w 87"/>
                <a:gd name="T9" fmla="*/ 0 h 90"/>
                <a:gd name="T10" fmla="*/ 2 w 87"/>
                <a:gd name="T11" fmla="*/ 0 h 90"/>
                <a:gd name="T12" fmla="*/ 2 w 87"/>
                <a:gd name="T13" fmla="*/ 0 h 90"/>
                <a:gd name="T14" fmla="*/ 2 w 87"/>
                <a:gd name="T15" fmla="*/ 0 h 90"/>
                <a:gd name="T16" fmla="*/ 2 w 87"/>
                <a:gd name="T17" fmla="*/ 0 h 90"/>
                <a:gd name="T18" fmla="*/ 2 w 87"/>
                <a:gd name="T19" fmla="*/ 1 h 90"/>
                <a:gd name="T20" fmla="*/ 2 w 87"/>
                <a:gd name="T21" fmla="*/ 1 h 90"/>
                <a:gd name="T22" fmla="*/ 1 w 87"/>
                <a:gd name="T23" fmla="*/ 1 h 90"/>
                <a:gd name="T24" fmla="*/ 1 w 87"/>
                <a:gd name="T25" fmla="*/ 1 h 90"/>
                <a:gd name="T26" fmla="*/ 1 w 87"/>
                <a:gd name="T27" fmla="*/ 1 h 90"/>
                <a:gd name="T28" fmla="*/ 1 w 87"/>
                <a:gd name="T29" fmla="*/ 1 h 90"/>
                <a:gd name="T30" fmla="*/ 1 w 87"/>
                <a:gd name="T31" fmla="*/ 1 h 90"/>
                <a:gd name="T32" fmla="*/ 1 w 87"/>
                <a:gd name="T33" fmla="*/ 1 h 90"/>
                <a:gd name="T34" fmla="*/ 1 w 87"/>
                <a:gd name="T35" fmla="*/ 2 h 90"/>
                <a:gd name="T36" fmla="*/ 1 w 87"/>
                <a:gd name="T37" fmla="*/ 2 h 90"/>
                <a:gd name="T38" fmla="*/ 0 w 87"/>
                <a:gd name="T39" fmla="*/ 2 h 90"/>
                <a:gd name="T40" fmla="*/ 0 w 87"/>
                <a:gd name="T41" fmla="*/ 2 h 90"/>
                <a:gd name="T42" fmla="*/ 0 w 87"/>
                <a:gd name="T43" fmla="*/ 2 h 90"/>
                <a:gd name="T44" fmla="*/ 0 w 87"/>
                <a:gd name="T45" fmla="*/ 2 h 90"/>
                <a:gd name="T46" fmla="*/ 0 w 87"/>
                <a:gd name="T47" fmla="*/ 2 h 90"/>
                <a:gd name="T48" fmla="*/ 0 w 87"/>
                <a:gd name="T49" fmla="*/ 2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7" h="90">
                  <a:moveTo>
                    <a:pt x="87" y="0"/>
                  </a:moveTo>
                  <a:lnTo>
                    <a:pt x="82" y="0"/>
                  </a:lnTo>
                  <a:lnTo>
                    <a:pt x="78" y="1"/>
                  </a:lnTo>
                  <a:lnTo>
                    <a:pt x="74" y="2"/>
                  </a:lnTo>
                  <a:lnTo>
                    <a:pt x="70" y="3"/>
                  </a:lnTo>
                  <a:lnTo>
                    <a:pt x="65" y="5"/>
                  </a:lnTo>
                  <a:lnTo>
                    <a:pt x="61" y="7"/>
                  </a:lnTo>
                  <a:lnTo>
                    <a:pt x="57" y="10"/>
                  </a:lnTo>
                  <a:lnTo>
                    <a:pt x="53" y="12"/>
                  </a:lnTo>
                  <a:lnTo>
                    <a:pt x="48" y="15"/>
                  </a:lnTo>
                  <a:lnTo>
                    <a:pt x="44" y="18"/>
                  </a:lnTo>
                  <a:lnTo>
                    <a:pt x="40" y="23"/>
                  </a:lnTo>
                  <a:lnTo>
                    <a:pt x="36" y="26"/>
                  </a:lnTo>
                  <a:lnTo>
                    <a:pt x="31" y="30"/>
                  </a:lnTo>
                  <a:lnTo>
                    <a:pt x="28" y="35"/>
                  </a:lnTo>
                  <a:lnTo>
                    <a:pt x="24" y="40"/>
                  </a:lnTo>
                  <a:lnTo>
                    <a:pt x="21" y="45"/>
                  </a:lnTo>
                  <a:lnTo>
                    <a:pt x="17" y="50"/>
                  </a:lnTo>
                  <a:lnTo>
                    <a:pt x="14" y="56"/>
                  </a:lnTo>
                  <a:lnTo>
                    <a:pt x="11" y="61"/>
                  </a:lnTo>
                  <a:lnTo>
                    <a:pt x="9" y="66"/>
                  </a:lnTo>
                  <a:lnTo>
                    <a:pt x="6" y="72"/>
                  </a:lnTo>
                  <a:lnTo>
                    <a:pt x="4" y="78"/>
                  </a:lnTo>
                  <a:lnTo>
                    <a:pt x="3" y="83"/>
                  </a:lnTo>
                  <a:lnTo>
                    <a:pt x="0"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50" name="Line 230"/>
            <p:cNvSpPr>
              <a:spLocks noChangeShapeType="1"/>
            </p:cNvSpPr>
            <p:nvPr/>
          </p:nvSpPr>
          <p:spPr bwMode="auto">
            <a:xfrm>
              <a:off x="4195" y="2569"/>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51" name="Line 231"/>
            <p:cNvSpPr>
              <a:spLocks noChangeShapeType="1"/>
            </p:cNvSpPr>
            <p:nvPr/>
          </p:nvSpPr>
          <p:spPr bwMode="auto">
            <a:xfrm flipV="1">
              <a:off x="4159" y="1961"/>
              <a:ext cx="27" cy="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52" name="Freeform 232"/>
            <p:cNvSpPr>
              <a:spLocks/>
            </p:cNvSpPr>
            <p:nvPr/>
          </p:nvSpPr>
          <p:spPr bwMode="auto">
            <a:xfrm>
              <a:off x="4186" y="1932"/>
              <a:ext cx="26" cy="29"/>
            </a:xfrm>
            <a:custGeom>
              <a:avLst/>
              <a:gdLst>
                <a:gd name="T0" fmla="*/ 2 w 85"/>
                <a:gd name="T1" fmla="*/ 0 h 89"/>
                <a:gd name="T2" fmla="*/ 2 w 85"/>
                <a:gd name="T3" fmla="*/ 0 h 89"/>
                <a:gd name="T4" fmla="*/ 2 w 85"/>
                <a:gd name="T5" fmla="*/ 0 h 89"/>
                <a:gd name="T6" fmla="*/ 2 w 85"/>
                <a:gd name="T7" fmla="*/ 0 h 89"/>
                <a:gd name="T8" fmla="*/ 2 w 85"/>
                <a:gd name="T9" fmla="*/ 0 h 89"/>
                <a:gd name="T10" fmla="*/ 2 w 85"/>
                <a:gd name="T11" fmla="*/ 0 h 89"/>
                <a:gd name="T12" fmla="*/ 2 w 85"/>
                <a:gd name="T13" fmla="*/ 0 h 89"/>
                <a:gd name="T14" fmla="*/ 2 w 85"/>
                <a:gd name="T15" fmla="*/ 0 h 89"/>
                <a:gd name="T16" fmla="*/ 2 w 85"/>
                <a:gd name="T17" fmla="*/ 0 h 89"/>
                <a:gd name="T18" fmla="*/ 1 w 85"/>
                <a:gd name="T19" fmla="*/ 1 h 89"/>
                <a:gd name="T20" fmla="*/ 1 w 85"/>
                <a:gd name="T21" fmla="*/ 1 h 89"/>
                <a:gd name="T22" fmla="*/ 1 w 85"/>
                <a:gd name="T23" fmla="*/ 1 h 89"/>
                <a:gd name="T24" fmla="*/ 1 w 85"/>
                <a:gd name="T25" fmla="*/ 1 h 89"/>
                <a:gd name="T26" fmla="*/ 1 w 85"/>
                <a:gd name="T27" fmla="*/ 1 h 89"/>
                <a:gd name="T28" fmla="*/ 1 w 85"/>
                <a:gd name="T29" fmla="*/ 1 h 89"/>
                <a:gd name="T30" fmla="*/ 1 w 85"/>
                <a:gd name="T31" fmla="*/ 1 h 89"/>
                <a:gd name="T32" fmla="*/ 1 w 85"/>
                <a:gd name="T33" fmla="*/ 2 h 89"/>
                <a:gd name="T34" fmla="*/ 1 w 85"/>
                <a:gd name="T35" fmla="*/ 2 h 89"/>
                <a:gd name="T36" fmla="*/ 0 w 85"/>
                <a:gd name="T37" fmla="*/ 2 h 89"/>
                <a:gd name="T38" fmla="*/ 0 w 85"/>
                <a:gd name="T39" fmla="*/ 2 h 89"/>
                <a:gd name="T40" fmla="*/ 0 w 85"/>
                <a:gd name="T41" fmla="*/ 2 h 89"/>
                <a:gd name="T42" fmla="*/ 0 w 85"/>
                <a:gd name="T43" fmla="*/ 2 h 89"/>
                <a:gd name="T44" fmla="*/ 0 w 85"/>
                <a:gd name="T45" fmla="*/ 3 h 89"/>
                <a:gd name="T46" fmla="*/ 0 w 85"/>
                <a:gd name="T47" fmla="*/ 3 h 89"/>
                <a:gd name="T48" fmla="*/ 0 w 85"/>
                <a:gd name="T49" fmla="*/ 3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5" h="89">
                  <a:moveTo>
                    <a:pt x="85" y="0"/>
                  </a:moveTo>
                  <a:lnTo>
                    <a:pt x="81" y="0"/>
                  </a:lnTo>
                  <a:lnTo>
                    <a:pt x="78" y="1"/>
                  </a:lnTo>
                  <a:lnTo>
                    <a:pt x="73" y="2"/>
                  </a:lnTo>
                  <a:lnTo>
                    <a:pt x="68" y="3"/>
                  </a:lnTo>
                  <a:lnTo>
                    <a:pt x="64" y="4"/>
                  </a:lnTo>
                  <a:lnTo>
                    <a:pt x="60" y="6"/>
                  </a:lnTo>
                  <a:lnTo>
                    <a:pt x="55" y="9"/>
                  </a:lnTo>
                  <a:lnTo>
                    <a:pt x="51" y="12"/>
                  </a:lnTo>
                  <a:lnTo>
                    <a:pt x="47" y="15"/>
                  </a:lnTo>
                  <a:lnTo>
                    <a:pt x="43" y="18"/>
                  </a:lnTo>
                  <a:lnTo>
                    <a:pt x="38" y="22"/>
                  </a:lnTo>
                  <a:lnTo>
                    <a:pt x="34" y="25"/>
                  </a:lnTo>
                  <a:lnTo>
                    <a:pt x="31" y="30"/>
                  </a:lnTo>
                  <a:lnTo>
                    <a:pt x="27" y="35"/>
                  </a:lnTo>
                  <a:lnTo>
                    <a:pt x="23" y="39"/>
                  </a:lnTo>
                  <a:lnTo>
                    <a:pt x="20" y="45"/>
                  </a:lnTo>
                  <a:lnTo>
                    <a:pt x="16" y="50"/>
                  </a:lnTo>
                  <a:lnTo>
                    <a:pt x="14" y="55"/>
                  </a:lnTo>
                  <a:lnTo>
                    <a:pt x="11" y="61"/>
                  </a:lnTo>
                  <a:lnTo>
                    <a:pt x="7" y="66"/>
                  </a:lnTo>
                  <a:lnTo>
                    <a:pt x="5" y="71"/>
                  </a:lnTo>
                  <a:lnTo>
                    <a:pt x="3" y="78"/>
                  </a:lnTo>
                  <a:lnTo>
                    <a:pt x="1" y="83"/>
                  </a:lnTo>
                  <a:lnTo>
                    <a:pt x="0" y="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53" name="Line 233"/>
            <p:cNvSpPr>
              <a:spLocks noChangeShapeType="1"/>
            </p:cNvSpPr>
            <p:nvPr/>
          </p:nvSpPr>
          <p:spPr bwMode="auto">
            <a:xfrm>
              <a:off x="4172" y="1974"/>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54" name="Line 234"/>
            <p:cNvSpPr>
              <a:spLocks noChangeShapeType="1"/>
            </p:cNvSpPr>
            <p:nvPr/>
          </p:nvSpPr>
          <p:spPr bwMode="auto">
            <a:xfrm flipH="1">
              <a:off x="4237" y="1932"/>
              <a:ext cx="14"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55" name="Line 235"/>
            <p:cNvSpPr>
              <a:spLocks noChangeShapeType="1"/>
            </p:cNvSpPr>
            <p:nvPr/>
          </p:nvSpPr>
          <p:spPr bwMode="auto">
            <a:xfrm flipV="1">
              <a:off x="5310" y="1932"/>
              <a:ext cx="27" cy="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56" name="Freeform 236"/>
            <p:cNvSpPr>
              <a:spLocks/>
            </p:cNvSpPr>
            <p:nvPr/>
          </p:nvSpPr>
          <p:spPr bwMode="auto">
            <a:xfrm>
              <a:off x="5337" y="1902"/>
              <a:ext cx="29" cy="30"/>
            </a:xfrm>
            <a:custGeom>
              <a:avLst/>
              <a:gdLst>
                <a:gd name="T0" fmla="*/ 3 w 86"/>
                <a:gd name="T1" fmla="*/ 0 h 88"/>
                <a:gd name="T2" fmla="*/ 3 w 86"/>
                <a:gd name="T3" fmla="*/ 0 h 88"/>
                <a:gd name="T4" fmla="*/ 3 w 86"/>
                <a:gd name="T5" fmla="*/ 0 h 88"/>
                <a:gd name="T6" fmla="*/ 3 w 86"/>
                <a:gd name="T7" fmla="*/ 0 h 88"/>
                <a:gd name="T8" fmla="*/ 3 w 86"/>
                <a:gd name="T9" fmla="*/ 0 h 88"/>
                <a:gd name="T10" fmla="*/ 2 w 86"/>
                <a:gd name="T11" fmla="*/ 0 h 88"/>
                <a:gd name="T12" fmla="*/ 2 w 86"/>
                <a:gd name="T13" fmla="*/ 0 h 88"/>
                <a:gd name="T14" fmla="*/ 2 w 86"/>
                <a:gd name="T15" fmla="*/ 0 h 88"/>
                <a:gd name="T16" fmla="*/ 2 w 86"/>
                <a:gd name="T17" fmla="*/ 0 h 88"/>
                <a:gd name="T18" fmla="*/ 2 w 86"/>
                <a:gd name="T19" fmla="*/ 1 h 88"/>
                <a:gd name="T20" fmla="*/ 2 w 86"/>
                <a:gd name="T21" fmla="*/ 1 h 88"/>
                <a:gd name="T22" fmla="*/ 1 w 86"/>
                <a:gd name="T23" fmla="*/ 1 h 88"/>
                <a:gd name="T24" fmla="*/ 1 w 86"/>
                <a:gd name="T25" fmla="*/ 1 h 88"/>
                <a:gd name="T26" fmla="*/ 1 w 86"/>
                <a:gd name="T27" fmla="*/ 1 h 88"/>
                <a:gd name="T28" fmla="*/ 1 w 86"/>
                <a:gd name="T29" fmla="*/ 1 h 88"/>
                <a:gd name="T30" fmla="*/ 1 w 86"/>
                <a:gd name="T31" fmla="*/ 2 h 88"/>
                <a:gd name="T32" fmla="*/ 1 w 86"/>
                <a:gd name="T33" fmla="*/ 2 h 88"/>
                <a:gd name="T34" fmla="*/ 1 w 86"/>
                <a:gd name="T35" fmla="*/ 2 h 88"/>
                <a:gd name="T36" fmla="*/ 0 w 86"/>
                <a:gd name="T37" fmla="*/ 2 h 88"/>
                <a:gd name="T38" fmla="*/ 0 w 86"/>
                <a:gd name="T39" fmla="*/ 2 h 88"/>
                <a:gd name="T40" fmla="*/ 0 w 86"/>
                <a:gd name="T41" fmla="*/ 3 h 88"/>
                <a:gd name="T42" fmla="*/ 0 w 86"/>
                <a:gd name="T43" fmla="*/ 3 h 88"/>
                <a:gd name="T44" fmla="*/ 0 w 86"/>
                <a:gd name="T45" fmla="*/ 3 h 88"/>
                <a:gd name="T46" fmla="*/ 0 w 86"/>
                <a:gd name="T47" fmla="*/ 3 h 88"/>
                <a:gd name="T48" fmla="*/ 0 w 86"/>
                <a:gd name="T49" fmla="*/ 3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6" h="88">
                  <a:moveTo>
                    <a:pt x="86" y="0"/>
                  </a:moveTo>
                  <a:lnTo>
                    <a:pt x="82" y="0"/>
                  </a:lnTo>
                  <a:lnTo>
                    <a:pt x="77" y="1"/>
                  </a:lnTo>
                  <a:lnTo>
                    <a:pt x="73" y="2"/>
                  </a:lnTo>
                  <a:lnTo>
                    <a:pt x="69" y="3"/>
                  </a:lnTo>
                  <a:lnTo>
                    <a:pt x="65" y="4"/>
                  </a:lnTo>
                  <a:lnTo>
                    <a:pt x="60" y="7"/>
                  </a:lnTo>
                  <a:lnTo>
                    <a:pt x="56" y="10"/>
                  </a:lnTo>
                  <a:lnTo>
                    <a:pt x="52" y="12"/>
                  </a:lnTo>
                  <a:lnTo>
                    <a:pt x="48" y="15"/>
                  </a:lnTo>
                  <a:lnTo>
                    <a:pt x="43" y="18"/>
                  </a:lnTo>
                  <a:lnTo>
                    <a:pt x="39" y="22"/>
                  </a:lnTo>
                  <a:lnTo>
                    <a:pt x="35" y="26"/>
                  </a:lnTo>
                  <a:lnTo>
                    <a:pt x="32" y="30"/>
                  </a:lnTo>
                  <a:lnTo>
                    <a:pt x="27" y="35"/>
                  </a:lnTo>
                  <a:lnTo>
                    <a:pt x="24" y="40"/>
                  </a:lnTo>
                  <a:lnTo>
                    <a:pt x="20" y="45"/>
                  </a:lnTo>
                  <a:lnTo>
                    <a:pt x="17" y="50"/>
                  </a:lnTo>
                  <a:lnTo>
                    <a:pt x="13" y="55"/>
                  </a:lnTo>
                  <a:lnTo>
                    <a:pt x="11" y="61"/>
                  </a:lnTo>
                  <a:lnTo>
                    <a:pt x="8" y="66"/>
                  </a:lnTo>
                  <a:lnTo>
                    <a:pt x="6" y="71"/>
                  </a:lnTo>
                  <a:lnTo>
                    <a:pt x="4" y="78"/>
                  </a:lnTo>
                  <a:lnTo>
                    <a:pt x="2" y="83"/>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57" name="Line 237"/>
            <p:cNvSpPr>
              <a:spLocks noChangeShapeType="1"/>
            </p:cNvSpPr>
            <p:nvPr/>
          </p:nvSpPr>
          <p:spPr bwMode="auto">
            <a:xfrm>
              <a:off x="5323" y="1945"/>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58" name="Line 238"/>
            <p:cNvSpPr>
              <a:spLocks noChangeShapeType="1"/>
            </p:cNvSpPr>
            <p:nvPr/>
          </p:nvSpPr>
          <p:spPr bwMode="auto">
            <a:xfrm flipH="1">
              <a:off x="5389" y="1902"/>
              <a:ext cx="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59" name="Line 239"/>
            <p:cNvSpPr>
              <a:spLocks noChangeShapeType="1"/>
            </p:cNvSpPr>
            <p:nvPr/>
          </p:nvSpPr>
          <p:spPr bwMode="auto">
            <a:xfrm flipH="1">
              <a:off x="5409" y="1902"/>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60" name="Freeform 240"/>
            <p:cNvSpPr>
              <a:spLocks/>
            </p:cNvSpPr>
            <p:nvPr/>
          </p:nvSpPr>
          <p:spPr bwMode="auto">
            <a:xfrm>
              <a:off x="5088" y="1954"/>
              <a:ext cx="4" cy="4"/>
            </a:xfrm>
            <a:custGeom>
              <a:avLst/>
              <a:gdLst>
                <a:gd name="T0" fmla="*/ 0 w 16"/>
                <a:gd name="T1" fmla="*/ 0 h 16"/>
                <a:gd name="T2" fmla="*/ 0 w 16"/>
                <a:gd name="T3" fmla="*/ 0 h 16"/>
                <a:gd name="T4" fmla="*/ 0 w 16"/>
                <a:gd name="T5" fmla="*/ 0 h 16"/>
                <a:gd name="T6" fmla="*/ 0 w 16"/>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 h="16">
                  <a:moveTo>
                    <a:pt x="16" y="0"/>
                  </a:moveTo>
                  <a:lnTo>
                    <a:pt x="11" y="2"/>
                  </a:lnTo>
                  <a:lnTo>
                    <a:pt x="0" y="16"/>
                  </a:lnTo>
                  <a:lnTo>
                    <a:pt x="16"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1" name="Freeform 241"/>
            <p:cNvSpPr>
              <a:spLocks/>
            </p:cNvSpPr>
            <p:nvPr/>
          </p:nvSpPr>
          <p:spPr bwMode="auto">
            <a:xfrm>
              <a:off x="5056" y="1945"/>
              <a:ext cx="21" cy="13"/>
            </a:xfrm>
            <a:custGeom>
              <a:avLst/>
              <a:gdLst>
                <a:gd name="T0" fmla="*/ 2 w 61"/>
                <a:gd name="T1" fmla="*/ 0 h 45"/>
                <a:gd name="T2" fmla="*/ 1 w 61"/>
                <a:gd name="T3" fmla="*/ 1 h 45"/>
                <a:gd name="T4" fmla="*/ 0 w 61"/>
                <a:gd name="T5" fmla="*/ 1 h 45"/>
                <a:gd name="T6" fmla="*/ 1 w 61"/>
                <a:gd name="T7" fmla="*/ 1 h 45"/>
                <a:gd name="T8" fmla="*/ 2 w 61"/>
                <a:gd name="T9" fmla="*/ 0 h 45"/>
                <a:gd name="T10" fmla="*/ 2 w 61"/>
                <a:gd name="T11" fmla="*/ 0 h 4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1" h="45">
                  <a:moveTo>
                    <a:pt x="61" y="0"/>
                  </a:moveTo>
                  <a:lnTo>
                    <a:pt x="26" y="29"/>
                  </a:lnTo>
                  <a:lnTo>
                    <a:pt x="0" y="36"/>
                  </a:lnTo>
                  <a:lnTo>
                    <a:pt x="24" y="45"/>
                  </a:lnTo>
                  <a:lnTo>
                    <a:pt x="60" y="16"/>
                  </a:lnTo>
                  <a:lnTo>
                    <a:pt x="61"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2" name="Freeform 242"/>
            <p:cNvSpPr>
              <a:spLocks/>
            </p:cNvSpPr>
            <p:nvPr/>
          </p:nvSpPr>
          <p:spPr bwMode="auto">
            <a:xfrm>
              <a:off x="5072" y="1880"/>
              <a:ext cx="36" cy="81"/>
            </a:xfrm>
            <a:custGeom>
              <a:avLst/>
              <a:gdLst>
                <a:gd name="T0" fmla="*/ 3 w 110"/>
                <a:gd name="T1" fmla="*/ 0 h 256"/>
                <a:gd name="T2" fmla="*/ 3 w 110"/>
                <a:gd name="T3" fmla="*/ 0 h 256"/>
                <a:gd name="T4" fmla="*/ 3 w 110"/>
                <a:gd name="T5" fmla="*/ 0 h 256"/>
                <a:gd name="T6" fmla="*/ 3 w 110"/>
                <a:gd name="T7" fmla="*/ 1 h 256"/>
                <a:gd name="T8" fmla="*/ 3 w 110"/>
                <a:gd name="T9" fmla="*/ 1 h 256"/>
                <a:gd name="T10" fmla="*/ 3 w 110"/>
                <a:gd name="T11" fmla="*/ 2 h 256"/>
                <a:gd name="T12" fmla="*/ 1 w 110"/>
                <a:gd name="T13" fmla="*/ 6 h 256"/>
                <a:gd name="T14" fmla="*/ 0 w 110"/>
                <a:gd name="T15" fmla="*/ 7 h 256"/>
                <a:gd name="T16" fmla="*/ 0 w 110"/>
                <a:gd name="T17" fmla="*/ 7 h 256"/>
                <a:gd name="T18" fmla="*/ 0 w 110"/>
                <a:gd name="T19" fmla="*/ 8 h 256"/>
                <a:gd name="T20" fmla="*/ 1 w 110"/>
                <a:gd name="T21" fmla="*/ 8 h 256"/>
                <a:gd name="T22" fmla="*/ 2 w 110"/>
                <a:gd name="T23" fmla="*/ 8 h 256"/>
                <a:gd name="T24" fmla="*/ 2 w 110"/>
                <a:gd name="T25" fmla="*/ 8 h 256"/>
                <a:gd name="T26" fmla="*/ 1 w 110"/>
                <a:gd name="T27" fmla="*/ 7 h 256"/>
                <a:gd name="T28" fmla="*/ 2 w 110"/>
                <a:gd name="T29" fmla="*/ 6 h 256"/>
                <a:gd name="T30" fmla="*/ 4 w 110"/>
                <a:gd name="T31" fmla="*/ 2 h 256"/>
                <a:gd name="T32" fmla="*/ 4 w 110"/>
                <a:gd name="T33" fmla="*/ 1 h 256"/>
                <a:gd name="T34" fmla="*/ 4 w 110"/>
                <a:gd name="T35" fmla="*/ 1 h 256"/>
                <a:gd name="T36" fmla="*/ 3 w 110"/>
                <a:gd name="T37" fmla="*/ 0 h 2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0" h="256">
                  <a:moveTo>
                    <a:pt x="96" y="0"/>
                  </a:moveTo>
                  <a:lnTo>
                    <a:pt x="72" y="9"/>
                  </a:lnTo>
                  <a:lnTo>
                    <a:pt x="74" y="9"/>
                  </a:lnTo>
                  <a:lnTo>
                    <a:pt x="94" y="28"/>
                  </a:lnTo>
                  <a:lnTo>
                    <a:pt x="94" y="30"/>
                  </a:lnTo>
                  <a:lnTo>
                    <a:pt x="86" y="73"/>
                  </a:lnTo>
                  <a:lnTo>
                    <a:pt x="27" y="189"/>
                  </a:lnTo>
                  <a:lnTo>
                    <a:pt x="11" y="205"/>
                  </a:lnTo>
                  <a:lnTo>
                    <a:pt x="10" y="221"/>
                  </a:lnTo>
                  <a:lnTo>
                    <a:pt x="0" y="253"/>
                  </a:lnTo>
                  <a:lnTo>
                    <a:pt x="26" y="256"/>
                  </a:lnTo>
                  <a:lnTo>
                    <a:pt x="45" y="250"/>
                  </a:lnTo>
                  <a:lnTo>
                    <a:pt x="56" y="236"/>
                  </a:lnTo>
                  <a:lnTo>
                    <a:pt x="36" y="231"/>
                  </a:lnTo>
                  <a:lnTo>
                    <a:pt x="48" y="191"/>
                  </a:lnTo>
                  <a:lnTo>
                    <a:pt x="110" y="71"/>
                  </a:lnTo>
                  <a:lnTo>
                    <a:pt x="110" y="39"/>
                  </a:lnTo>
                  <a:lnTo>
                    <a:pt x="110" y="30"/>
                  </a:lnTo>
                  <a:lnTo>
                    <a:pt x="96"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3" name="Freeform 243"/>
            <p:cNvSpPr>
              <a:spLocks/>
            </p:cNvSpPr>
            <p:nvPr/>
          </p:nvSpPr>
          <p:spPr bwMode="auto">
            <a:xfrm>
              <a:off x="5043" y="1878"/>
              <a:ext cx="61" cy="83"/>
            </a:xfrm>
            <a:custGeom>
              <a:avLst/>
              <a:gdLst>
                <a:gd name="T0" fmla="*/ 6 w 189"/>
                <a:gd name="T1" fmla="*/ 0 h 259"/>
                <a:gd name="T2" fmla="*/ 5 w 189"/>
                <a:gd name="T3" fmla="*/ 0 h 259"/>
                <a:gd name="T4" fmla="*/ 4 w 189"/>
                <a:gd name="T5" fmla="*/ 0 h 259"/>
                <a:gd name="T6" fmla="*/ 3 w 189"/>
                <a:gd name="T7" fmla="*/ 1 h 259"/>
                <a:gd name="T8" fmla="*/ 3 w 189"/>
                <a:gd name="T9" fmla="*/ 2 h 259"/>
                <a:gd name="T10" fmla="*/ 2 w 189"/>
                <a:gd name="T11" fmla="*/ 3 h 259"/>
                <a:gd name="T12" fmla="*/ 1 w 189"/>
                <a:gd name="T13" fmla="*/ 4 h 259"/>
                <a:gd name="T14" fmla="*/ 0 w 189"/>
                <a:gd name="T15" fmla="*/ 6 h 259"/>
                <a:gd name="T16" fmla="*/ 0 w 189"/>
                <a:gd name="T17" fmla="*/ 7 h 259"/>
                <a:gd name="T18" fmla="*/ 0 w 189"/>
                <a:gd name="T19" fmla="*/ 7 h 259"/>
                <a:gd name="T20" fmla="*/ 1 w 189"/>
                <a:gd name="T21" fmla="*/ 8 h 259"/>
                <a:gd name="T22" fmla="*/ 1 w 189"/>
                <a:gd name="T23" fmla="*/ 9 h 259"/>
                <a:gd name="T24" fmla="*/ 2 w 189"/>
                <a:gd name="T25" fmla="*/ 9 h 259"/>
                <a:gd name="T26" fmla="*/ 2 w 189"/>
                <a:gd name="T27" fmla="*/ 8 h 259"/>
                <a:gd name="T28" fmla="*/ 2 w 189"/>
                <a:gd name="T29" fmla="*/ 8 h 259"/>
                <a:gd name="T30" fmla="*/ 1 w 189"/>
                <a:gd name="T31" fmla="*/ 8 h 259"/>
                <a:gd name="T32" fmla="*/ 1 w 189"/>
                <a:gd name="T33" fmla="*/ 7 h 259"/>
                <a:gd name="T34" fmla="*/ 1 w 189"/>
                <a:gd name="T35" fmla="*/ 6 h 259"/>
                <a:gd name="T36" fmla="*/ 2 w 189"/>
                <a:gd name="T37" fmla="*/ 4 h 259"/>
                <a:gd name="T38" fmla="*/ 2 w 189"/>
                <a:gd name="T39" fmla="*/ 4 h 259"/>
                <a:gd name="T40" fmla="*/ 3 w 189"/>
                <a:gd name="T41" fmla="*/ 3 h 259"/>
                <a:gd name="T42" fmla="*/ 4 w 189"/>
                <a:gd name="T43" fmla="*/ 2 h 259"/>
                <a:gd name="T44" fmla="*/ 5 w 189"/>
                <a:gd name="T45" fmla="*/ 1 h 259"/>
                <a:gd name="T46" fmla="*/ 5 w 189"/>
                <a:gd name="T47" fmla="*/ 0 h 259"/>
                <a:gd name="T48" fmla="*/ 6 w 189"/>
                <a:gd name="T49" fmla="*/ 0 h 259"/>
                <a:gd name="T50" fmla="*/ 6 w 189"/>
                <a:gd name="T51" fmla="*/ 0 h 2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9" h="259">
                  <a:moveTo>
                    <a:pt x="184" y="0"/>
                  </a:moveTo>
                  <a:lnTo>
                    <a:pt x="150" y="3"/>
                  </a:lnTo>
                  <a:lnTo>
                    <a:pt x="125" y="14"/>
                  </a:lnTo>
                  <a:lnTo>
                    <a:pt x="88" y="44"/>
                  </a:lnTo>
                  <a:lnTo>
                    <a:pt x="79" y="55"/>
                  </a:lnTo>
                  <a:lnTo>
                    <a:pt x="50" y="91"/>
                  </a:lnTo>
                  <a:lnTo>
                    <a:pt x="26" y="136"/>
                  </a:lnTo>
                  <a:lnTo>
                    <a:pt x="7" y="182"/>
                  </a:lnTo>
                  <a:lnTo>
                    <a:pt x="0" y="220"/>
                  </a:lnTo>
                  <a:lnTo>
                    <a:pt x="1" y="228"/>
                  </a:lnTo>
                  <a:lnTo>
                    <a:pt x="17" y="256"/>
                  </a:lnTo>
                  <a:lnTo>
                    <a:pt x="20" y="259"/>
                  </a:lnTo>
                  <a:lnTo>
                    <a:pt x="52" y="259"/>
                  </a:lnTo>
                  <a:lnTo>
                    <a:pt x="67" y="253"/>
                  </a:lnTo>
                  <a:lnTo>
                    <a:pt x="43" y="244"/>
                  </a:lnTo>
                  <a:lnTo>
                    <a:pt x="34" y="241"/>
                  </a:lnTo>
                  <a:lnTo>
                    <a:pt x="23" y="212"/>
                  </a:lnTo>
                  <a:lnTo>
                    <a:pt x="31" y="185"/>
                  </a:lnTo>
                  <a:lnTo>
                    <a:pt x="53" y="134"/>
                  </a:lnTo>
                  <a:lnTo>
                    <a:pt x="55" y="128"/>
                  </a:lnTo>
                  <a:lnTo>
                    <a:pt x="81" y="86"/>
                  </a:lnTo>
                  <a:lnTo>
                    <a:pt x="109" y="50"/>
                  </a:lnTo>
                  <a:lnTo>
                    <a:pt x="134" y="27"/>
                  </a:lnTo>
                  <a:lnTo>
                    <a:pt x="165" y="12"/>
                  </a:lnTo>
                  <a:lnTo>
                    <a:pt x="189" y="3"/>
                  </a:lnTo>
                  <a:lnTo>
                    <a:pt x="184"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4" name="Freeform 244"/>
            <p:cNvSpPr>
              <a:spLocks/>
            </p:cNvSpPr>
            <p:nvPr/>
          </p:nvSpPr>
          <p:spPr bwMode="auto">
            <a:xfrm>
              <a:off x="5108" y="1878"/>
              <a:ext cx="16" cy="24"/>
            </a:xfrm>
            <a:custGeom>
              <a:avLst/>
              <a:gdLst>
                <a:gd name="T0" fmla="*/ 2 w 49"/>
                <a:gd name="T1" fmla="*/ 0 h 74"/>
                <a:gd name="T2" fmla="*/ 1 w 49"/>
                <a:gd name="T3" fmla="*/ 0 h 74"/>
                <a:gd name="T4" fmla="*/ 0 w 49"/>
                <a:gd name="T5" fmla="*/ 2 h 74"/>
                <a:gd name="T6" fmla="*/ 0 w 49"/>
                <a:gd name="T7" fmla="*/ 3 h 74"/>
                <a:gd name="T8" fmla="*/ 1 w 49"/>
                <a:gd name="T9" fmla="*/ 1 h 74"/>
                <a:gd name="T10" fmla="*/ 2 w 49"/>
                <a:gd name="T11" fmla="*/ 0 h 74"/>
                <a:gd name="T12" fmla="*/ 2 w 49"/>
                <a:gd name="T13" fmla="*/ 0 h 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 h="74">
                  <a:moveTo>
                    <a:pt x="49" y="0"/>
                  </a:moveTo>
                  <a:lnTo>
                    <a:pt x="28" y="5"/>
                  </a:lnTo>
                  <a:lnTo>
                    <a:pt x="0" y="42"/>
                  </a:lnTo>
                  <a:lnTo>
                    <a:pt x="0" y="74"/>
                  </a:lnTo>
                  <a:lnTo>
                    <a:pt x="20" y="40"/>
                  </a:lnTo>
                  <a:lnTo>
                    <a:pt x="45" y="12"/>
                  </a:lnTo>
                  <a:lnTo>
                    <a:pt x="49"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5" name="Freeform 245"/>
            <p:cNvSpPr>
              <a:spLocks/>
            </p:cNvSpPr>
            <p:nvPr/>
          </p:nvSpPr>
          <p:spPr bwMode="auto">
            <a:xfrm>
              <a:off x="4982" y="1862"/>
              <a:ext cx="30" cy="18"/>
            </a:xfrm>
            <a:custGeom>
              <a:avLst/>
              <a:gdLst>
                <a:gd name="T0" fmla="*/ 0 w 90"/>
                <a:gd name="T1" fmla="*/ 0 h 60"/>
                <a:gd name="T2" fmla="*/ 0 w 90"/>
                <a:gd name="T3" fmla="*/ 1 h 60"/>
                <a:gd name="T4" fmla="*/ 0 w 90"/>
                <a:gd name="T5" fmla="*/ 2 h 60"/>
                <a:gd name="T6" fmla="*/ 2 w 90"/>
                <a:gd name="T7" fmla="*/ 2 h 60"/>
                <a:gd name="T8" fmla="*/ 2 w 90"/>
                <a:gd name="T9" fmla="*/ 2 h 60"/>
                <a:gd name="T10" fmla="*/ 3 w 90"/>
                <a:gd name="T11" fmla="*/ 1 h 60"/>
                <a:gd name="T12" fmla="*/ 2 w 90"/>
                <a:gd name="T13" fmla="*/ 1 h 60"/>
                <a:gd name="T14" fmla="*/ 1 w 90"/>
                <a:gd name="T15" fmla="*/ 1 h 60"/>
                <a:gd name="T16" fmla="*/ 0 w 90"/>
                <a:gd name="T17" fmla="*/ 0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0" h="60">
                  <a:moveTo>
                    <a:pt x="8" y="0"/>
                  </a:moveTo>
                  <a:lnTo>
                    <a:pt x="0" y="28"/>
                  </a:lnTo>
                  <a:lnTo>
                    <a:pt x="13" y="50"/>
                  </a:lnTo>
                  <a:lnTo>
                    <a:pt x="41" y="60"/>
                  </a:lnTo>
                  <a:lnTo>
                    <a:pt x="58" y="59"/>
                  </a:lnTo>
                  <a:lnTo>
                    <a:pt x="90" y="46"/>
                  </a:lnTo>
                  <a:lnTo>
                    <a:pt x="44" y="40"/>
                  </a:lnTo>
                  <a:lnTo>
                    <a:pt x="20" y="31"/>
                  </a:lnTo>
                  <a:lnTo>
                    <a:pt x="8"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6" name="Freeform 246"/>
            <p:cNvSpPr>
              <a:spLocks/>
            </p:cNvSpPr>
            <p:nvPr/>
          </p:nvSpPr>
          <p:spPr bwMode="auto">
            <a:xfrm>
              <a:off x="4996" y="1799"/>
              <a:ext cx="42" cy="76"/>
            </a:xfrm>
            <a:custGeom>
              <a:avLst/>
              <a:gdLst>
                <a:gd name="T0" fmla="*/ 3 w 133"/>
                <a:gd name="T1" fmla="*/ 0 h 242"/>
                <a:gd name="T2" fmla="*/ 3 w 133"/>
                <a:gd name="T3" fmla="*/ 0 h 242"/>
                <a:gd name="T4" fmla="*/ 3 w 133"/>
                <a:gd name="T5" fmla="*/ 1 h 242"/>
                <a:gd name="T6" fmla="*/ 3 w 133"/>
                <a:gd name="T7" fmla="*/ 2 h 242"/>
                <a:gd name="T8" fmla="*/ 3 w 133"/>
                <a:gd name="T9" fmla="*/ 3 h 242"/>
                <a:gd name="T10" fmla="*/ 3 w 133"/>
                <a:gd name="T11" fmla="*/ 4 h 242"/>
                <a:gd name="T12" fmla="*/ 2 w 133"/>
                <a:gd name="T13" fmla="*/ 5 h 242"/>
                <a:gd name="T14" fmla="*/ 2 w 133"/>
                <a:gd name="T15" fmla="*/ 6 h 242"/>
                <a:gd name="T16" fmla="*/ 1 w 133"/>
                <a:gd name="T17" fmla="*/ 7 h 242"/>
                <a:gd name="T18" fmla="*/ 0 w 133"/>
                <a:gd name="T19" fmla="*/ 7 h 242"/>
                <a:gd name="T20" fmla="*/ 2 w 133"/>
                <a:gd name="T21" fmla="*/ 8 h 242"/>
                <a:gd name="T22" fmla="*/ 2 w 133"/>
                <a:gd name="T23" fmla="*/ 7 h 242"/>
                <a:gd name="T24" fmla="*/ 3 w 133"/>
                <a:gd name="T25" fmla="*/ 6 h 242"/>
                <a:gd name="T26" fmla="*/ 3 w 133"/>
                <a:gd name="T27" fmla="*/ 5 h 242"/>
                <a:gd name="T28" fmla="*/ 4 w 133"/>
                <a:gd name="T29" fmla="*/ 3 h 242"/>
                <a:gd name="T30" fmla="*/ 4 w 133"/>
                <a:gd name="T31" fmla="*/ 3 h 242"/>
                <a:gd name="T32" fmla="*/ 4 w 133"/>
                <a:gd name="T33" fmla="*/ 2 h 242"/>
                <a:gd name="T34" fmla="*/ 4 w 133"/>
                <a:gd name="T35" fmla="*/ 1 h 242"/>
                <a:gd name="T36" fmla="*/ 3 w 133"/>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33" h="242">
                  <a:moveTo>
                    <a:pt x="103" y="0"/>
                  </a:moveTo>
                  <a:lnTo>
                    <a:pt x="84" y="12"/>
                  </a:lnTo>
                  <a:lnTo>
                    <a:pt x="88" y="24"/>
                  </a:lnTo>
                  <a:lnTo>
                    <a:pt x="93" y="64"/>
                  </a:lnTo>
                  <a:lnTo>
                    <a:pt x="91" y="89"/>
                  </a:lnTo>
                  <a:lnTo>
                    <a:pt x="83" y="132"/>
                  </a:lnTo>
                  <a:lnTo>
                    <a:pt x="72" y="167"/>
                  </a:lnTo>
                  <a:lnTo>
                    <a:pt x="50" y="206"/>
                  </a:lnTo>
                  <a:lnTo>
                    <a:pt x="32" y="225"/>
                  </a:lnTo>
                  <a:lnTo>
                    <a:pt x="0" y="236"/>
                  </a:lnTo>
                  <a:lnTo>
                    <a:pt x="46" y="242"/>
                  </a:lnTo>
                  <a:lnTo>
                    <a:pt x="62" y="229"/>
                  </a:lnTo>
                  <a:lnTo>
                    <a:pt x="93" y="193"/>
                  </a:lnTo>
                  <a:lnTo>
                    <a:pt x="111" y="161"/>
                  </a:lnTo>
                  <a:lnTo>
                    <a:pt x="127" y="116"/>
                  </a:lnTo>
                  <a:lnTo>
                    <a:pt x="132" y="96"/>
                  </a:lnTo>
                  <a:lnTo>
                    <a:pt x="133" y="58"/>
                  </a:lnTo>
                  <a:lnTo>
                    <a:pt x="123" y="26"/>
                  </a:lnTo>
                  <a:lnTo>
                    <a:pt x="103"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7" name="Freeform 247"/>
            <p:cNvSpPr>
              <a:spLocks/>
            </p:cNvSpPr>
            <p:nvPr/>
          </p:nvSpPr>
          <p:spPr bwMode="auto">
            <a:xfrm>
              <a:off x="5009" y="1795"/>
              <a:ext cx="16" cy="4"/>
            </a:xfrm>
            <a:custGeom>
              <a:avLst/>
              <a:gdLst>
                <a:gd name="T0" fmla="*/ 1 w 48"/>
                <a:gd name="T1" fmla="*/ 0 h 14"/>
                <a:gd name="T2" fmla="*/ 0 w 48"/>
                <a:gd name="T3" fmla="*/ 0 h 14"/>
                <a:gd name="T4" fmla="*/ 2 w 48"/>
                <a:gd name="T5" fmla="*/ 0 h 14"/>
                <a:gd name="T6" fmla="*/ 1 w 48"/>
                <a:gd name="T7" fmla="*/ 0 h 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8" h="14">
                  <a:moveTo>
                    <a:pt x="22" y="0"/>
                  </a:moveTo>
                  <a:lnTo>
                    <a:pt x="0" y="14"/>
                  </a:lnTo>
                  <a:lnTo>
                    <a:pt x="48" y="7"/>
                  </a:lnTo>
                  <a:lnTo>
                    <a:pt x="22"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8" name="Freeform 248"/>
            <p:cNvSpPr>
              <a:spLocks/>
            </p:cNvSpPr>
            <p:nvPr/>
          </p:nvSpPr>
          <p:spPr bwMode="auto">
            <a:xfrm>
              <a:off x="4955" y="1745"/>
              <a:ext cx="74" cy="175"/>
            </a:xfrm>
            <a:custGeom>
              <a:avLst/>
              <a:gdLst>
                <a:gd name="T0" fmla="*/ 6 w 235"/>
                <a:gd name="T1" fmla="*/ 0 h 552"/>
                <a:gd name="T2" fmla="*/ 6 w 235"/>
                <a:gd name="T3" fmla="*/ 0 h 552"/>
                <a:gd name="T4" fmla="*/ 5 w 235"/>
                <a:gd name="T5" fmla="*/ 1 h 552"/>
                <a:gd name="T6" fmla="*/ 4 w 235"/>
                <a:gd name="T7" fmla="*/ 2 h 552"/>
                <a:gd name="T8" fmla="*/ 4 w 235"/>
                <a:gd name="T9" fmla="*/ 4 h 552"/>
                <a:gd name="T10" fmla="*/ 1 w 235"/>
                <a:gd name="T11" fmla="*/ 15 h 552"/>
                <a:gd name="T12" fmla="*/ 1 w 235"/>
                <a:gd name="T13" fmla="*/ 15 h 552"/>
                <a:gd name="T14" fmla="*/ 1 w 235"/>
                <a:gd name="T15" fmla="*/ 16 h 552"/>
                <a:gd name="T16" fmla="*/ 0 w 235"/>
                <a:gd name="T17" fmla="*/ 17 h 552"/>
                <a:gd name="T18" fmla="*/ 1 w 235"/>
                <a:gd name="T19" fmla="*/ 17 h 552"/>
                <a:gd name="T20" fmla="*/ 1 w 235"/>
                <a:gd name="T21" fmla="*/ 17 h 552"/>
                <a:gd name="T22" fmla="*/ 2 w 235"/>
                <a:gd name="T23" fmla="*/ 16 h 552"/>
                <a:gd name="T24" fmla="*/ 2 w 235"/>
                <a:gd name="T25" fmla="*/ 14 h 552"/>
                <a:gd name="T26" fmla="*/ 3 w 235"/>
                <a:gd name="T27" fmla="*/ 13 h 552"/>
                <a:gd name="T28" fmla="*/ 3 w 235"/>
                <a:gd name="T29" fmla="*/ 12 h 552"/>
                <a:gd name="T30" fmla="*/ 5 w 235"/>
                <a:gd name="T31" fmla="*/ 3 h 552"/>
                <a:gd name="T32" fmla="*/ 5 w 235"/>
                <a:gd name="T33" fmla="*/ 3 h 552"/>
                <a:gd name="T34" fmla="*/ 6 w 235"/>
                <a:gd name="T35" fmla="*/ 1 h 552"/>
                <a:gd name="T36" fmla="*/ 6 w 235"/>
                <a:gd name="T37" fmla="*/ 0 h 552"/>
                <a:gd name="T38" fmla="*/ 7 w 235"/>
                <a:gd name="T39" fmla="*/ 0 h 552"/>
                <a:gd name="T40" fmla="*/ 6 w 235"/>
                <a:gd name="T41" fmla="*/ 0 h 5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35" h="552">
                  <a:moveTo>
                    <a:pt x="188" y="0"/>
                  </a:moveTo>
                  <a:lnTo>
                    <a:pt x="177" y="10"/>
                  </a:lnTo>
                  <a:lnTo>
                    <a:pt x="150" y="45"/>
                  </a:lnTo>
                  <a:lnTo>
                    <a:pt x="138" y="71"/>
                  </a:lnTo>
                  <a:lnTo>
                    <a:pt x="122" y="123"/>
                  </a:lnTo>
                  <a:lnTo>
                    <a:pt x="33" y="457"/>
                  </a:lnTo>
                  <a:lnTo>
                    <a:pt x="32" y="461"/>
                  </a:lnTo>
                  <a:lnTo>
                    <a:pt x="19" y="504"/>
                  </a:lnTo>
                  <a:lnTo>
                    <a:pt x="0" y="552"/>
                  </a:lnTo>
                  <a:lnTo>
                    <a:pt x="36" y="552"/>
                  </a:lnTo>
                  <a:lnTo>
                    <a:pt x="40" y="541"/>
                  </a:lnTo>
                  <a:lnTo>
                    <a:pt x="56" y="500"/>
                  </a:lnTo>
                  <a:lnTo>
                    <a:pt x="70" y="451"/>
                  </a:lnTo>
                  <a:lnTo>
                    <a:pt x="86" y="393"/>
                  </a:lnTo>
                  <a:lnTo>
                    <a:pt x="94" y="365"/>
                  </a:lnTo>
                  <a:lnTo>
                    <a:pt x="165" y="99"/>
                  </a:lnTo>
                  <a:lnTo>
                    <a:pt x="168" y="84"/>
                  </a:lnTo>
                  <a:lnTo>
                    <a:pt x="184" y="44"/>
                  </a:lnTo>
                  <a:lnTo>
                    <a:pt x="207" y="14"/>
                  </a:lnTo>
                  <a:lnTo>
                    <a:pt x="235" y="2"/>
                  </a:lnTo>
                  <a:lnTo>
                    <a:pt x="188" y="0"/>
                  </a:lnTo>
                  <a:close/>
                </a:path>
              </a:pathLst>
            </a:custGeom>
            <a:solidFill>
              <a:srgbClr val="000000"/>
            </a:solidFill>
            <a:ln w="19050" cmpd="sng">
              <a:solidFill>
                <a:srgbClr val="000000"/>
              </a:solidFill>
              <a:round/>
              <a:headEnd/>
              <a:tailEnd/>
            </a:ln>
          </p:spPr>
          <p:txBody>
            <a:bodyPr/>
            <a:lstStyle/>
            <a:p>
              <a:endParaRPr lang="zh-CN" altLang="en-US"/>
            </a:p>
          </p:txBody>
        </p:sp>
        <p:sp>
          <p:nvSpPr>
            <p:cNvPr id="25669" name="Freeform 249"/>
            <p:cNvSpPr>
              <a:spLocks/>
            </p:cNvSpPr>
            <p:nvPr/>
          </p:nvSpPr>
          <p:spPr bwMode="auto">
            <a:xfrm>
              <a:off x="5009" y="1739"/>
              <a:ext cx="43" cy="65"/>
            </a:xfrm>
            <a:custGeom>
              <a:avLst/>
              <a:gdLst>
                <a:gd name="T0" fmla="*/ 3 w 128"/>
                <a:gd name="T1" fmla="*/ 0 h 204"/>
                <a:gd name="T2" fmla="*/ 2 w 128"/>
                <a:gd name="T3" fmla="*/ 0 h 204"/>
                <a:gd name="T4" fmla="*/ 1 w 128"/>
                <a:gd name="T5" fmla="*/ 1 h 204"/>
                <a:gd name="T6" fmla="*/ 2 w 128"/>
                <a:gd name="T7" fmla="*/ 1 h 204"/>
                <a:gd name="T8" fmla="*/ 3 w 128"/>
                <a:gd name="T9" fmla="*/ 1 h 204"/>
                <a:gd name="T10" fmla="*/ 3 w 128"/>
                <a:gd name="T11" fmla="*/ 1 h 204"/>
                <a:gd name="T12" fmla="*/ 3 w 128"/>
                <a:gd name="T13" fmla="*/ 2 h 204"/>
                <a:gd name="T14" fmla="*/ 3 w 128"/>
                <a:gd name="T15" fmla="*/ 3 h 204"/>
                <a:gd name="T16" fmla="*/ 3 w 128"/>
                <a:gd name="T17" fmla="*/ 4 h 204"/>
                <a:gd name="T18" fmla="*/ 2 w 128"/>
                <a:gd name="T19" fmla="*/ 6 h 204"/>
                <a:gd name="T20" fmla="*/ 0 w 128"/>
                <a:gd name="T21" fmla="*/ 6 h 204"/>
                <a:gd name="T22" fmla="*/ 1 w 128"/>
                <a:gd name="T23" fmla="*/ 7 h 204"/>
                <a:gd name="T24" fmla="*/ 2 w 128"/>
                <a:gd name="T25" fmla="*/ 6 h 204"/>
                <a:gd name="T26" fmla="*/ 2 w 128"/>
                <a:gd name="T27" fmla="*/ 6 h 204"/>
                <a:gd name="T28" fmla="*/ 3 w 128"/>
                <a:gd name="T29" fmla="*/ 6 h 204"/>
                <a:gd name="T30" fmla="*/ 4 w 128"/>
                <a:gd name="T31" fmla="*/ 4 h 204"/>
                <a:gd name="T32" fmla="*/ 5 w 128"/>
                <a:gd name="T33" fmla="*/ 3 h 204"/>
                <a:gd name="T34" fmla="*/ 5 w 128"/>
                <a:gd name="T35" fmla="*/ 2 h 204"/>
                <a:gd name="T36" fmla="*/ 4 w 128"/>
                <a:gd name="T37" fmla="*/ 1 h 204"/>
                <a:gd name="T38" fmla="*/ 4 w 128"/>
                <a:gd name="T39" fmla="*/ 0 h 204"/>
                <a:gd name="T40" fmla="*/ 3 w 128"/>
                <a:gd name="T41" fmla="*/ 0 h 2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28" h="204">
                  <a:moveTo>
                    <a:pt x="69" y="0"/>
                  </a:moveTo>
                  <a:lnTo>
                    <a:pt x="47" y="2"/>
                  </a:lnTo>
                  <a:lnTo>
                    <a:pt x="16" y="19"/>
                  </a:lnTo>
                  <a:lnTo>
                    <a:pt x="63" y="21"/>
                  </a:lnTo>
                  <a:lnTo>
                    <a:pt x="69" y="21"/>
                  </a:lnTo>
                  <a:lnTo>
                    <a:pt x="90" y="42"/>
                  </a:lnTo>
                  <a:lnTo>
                    <a:pt x="92" y="55"/>
                  </a:lnTo>
                  <a:lnTo>
                    <a:pt x="86" y="101"/>
                  </a:lnTo>
                  <a:lnTo>
                    <a:pt x="72" y="139"/>
                  </a:lnTo>
                  <a:lnTo>
                    <a:pt x="48" y="181"/>
                  </a:lnTo>
                  <a:lnTo>
                    <a:pt x="0" y="188"/>
                  </a:lnTo>
                  <a:lnTo>
                    <a:pt x="18" y="204"/>
                  </a:lnTo>
                  <a:lnTo>
                    <a:pt x="42" y="200"/>
                  </a:lnTo>
                  <a:lnTo>
                    <a:pt x="61" y="188"/>
                  </a:lnTo>
                  <a:lnTo>
                    <a:pt x="79" y="174"/>
                  </a:lnTo>
                  <a:lnTo>
                    <a:pt x="106" y="139"/>
                  </a:lnTo>
                  <a:lnTo>
                    <a:pt x="122" y="98"/>
                  </a:lnTo>
                  <a:lnTo>
                    <a:pt x="128" y="59"/>
                  </a:lnTo>
                  <a:lnTo>
                    <a:pt x="119" y="26"/>
                  </a:lnTo>
                  <a:lnTo>
                    <a:pt x="98" y="6"/>
                  </a:lnTo>
                  <a:lnTo>
                    <a:pt x="69" y="0"/>
                  </a:lnTo>
                  <a:close/>
                </a:path>
              </a:pathLst>
            </a:custGeom>
            <a:solidFill>
              <a:srgbClr val="000000"/>
            </a:solidFill>
            <a:ln w="19050" cmpd="sng">
              <a:solidFill>
                <a:srgbClr val="000000"/>
              </a:solidFill>
              <a:round/>
              <a:headEnd/>
              <a:tailEnd/>
            </a:ln>
          </p:spPr>
          <p:txBody>
            <a:bodyPr/>
            <a:lstStyle/>
            <a:p>
              <a:endParaRPr lang="zh-CN" altLang="en-US"/>
            </a:p>
          </p:txBody>
        </p:sp>
        <p:sp>
          <p:nvSpPr>
            <p:cNvPr id="25670" name="Line 250"/>
            <p:cNvSpPr>
              <a:spLocks noChangeShapeType="1"/>
            </p:cNvSpPr>
            <p:nvPr/>
          </p:nvSpPr>
          <p:spPr bwMode="auto">
            <a:xfrm flipV="1">
              <a:off x="4946" y="1573"/>
              <a:ext cx="0" cy="6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71" name="Freeform 251"/>
            <p:cNvSpPr>
              <a:spLocks/>
            </p:cNvSpPr>
            <p:nvPr/>
          </p:nvSpPr>
          <p:spPr bwMode="auto">
            <a:xfrm>
              <a:off x="5110" y="1889"/>
              <a:ext cx="65" cy="132"/>
            </a:xfrm>
            <a:custGeom>
              <a:avLst/>
              <a:gdLst>
                <a:gd name="T0" fmla="*/ 6 w 209"/>
                <a:gd name="T1" fmla="*/ 0 h 411"/>
                <a:gd name="T2" fmla="*/ 6 w 209"/>
                <a:gd name="T3" fmla="*/ 0 h 411"/>
                <a:gd name="T4" fmla="*/ 6 w 209"/>
                <a:gd name="T5" fmla="*/ 1 h 411"/>
                <a:gd name="T6" fmla="*/ 5 w 209"/>
                <a:gd name="T7" fmla="*/ 1 h 411"/>
                <a:gd name="T8" fmla="*/ 5 w 209"/>
                <a:gd name="T9" fmla="*/ 1 h 411"/>
                <a:gd name="T10" fmla="*/ 5 w 209"/>
                <a:gd name="T11" fmla="*/ 2 h 411"/>
                <a:gd name="T12" fmla="*/ 4 w 209"/>
                <a:gd name="T13" fmla="*/ 2 h 411"/>
                <a:gd name="T14" fmla="*/ 4 w 209"/>
                <a:gd name="T15" fmla="*/ 2 h 411"/>
                <a:gd name="T16" fmla="*/ 4 w 209"/>
                <a:gd name="T17" fmla="*/ 3 h 411"/>
                <a:gd name="T18" fmla="*/ 3 w 209"/>
                <a:gd name="T19" fmla="*/ 3 h 411"/>
                <a:gd name="T20" fmla="*/ 3 w 209"/>
                <a:gd name="T21" fmla="*/ 4 h 411"/>
                <a:gd name="T22" fmla="*/ 3 w 209"/>
                <a:gd name="T23" fmla="*/ 4 h 411"/>
                <a:gd name="T24" fmla="*/ 2 w 209"/>
                <a:gd name="T25" fmla="*/ 4 h 411"/>
                <a:gd name="T26" fmla="*/ 2 w 209"/>
                <a:gd name="T27" fmla="*/ 4 h 411"/>
                <a:gd name="T28" fmla="*/ 2 w 209"/>
                <a:gd name="T29" fmla="*/ 5 h 411"/>
                <a:gd name="T30" fmla="*/ 2 w 209"/>
                <a:gd name="T31" fmla="*/ 5 h 411"/>
                <a:gd name="T32" fmla="*/ 2 w 209"/>
                <a:gd name="T33" fmla="*/ 6 h 411"/>
                <a:gd name="T34" fmla="*/ 2 w 209"/>
                <a:gd name="T35" fmla="*/ 6 h 411"/>
                <a:gd name="T36" fmla="*/ 1 w 209"/>
                <a:gd name="T37" fmla="*/ 7 h 411"/>
                <a:gd name="T38" fmla="*/ 1 w 209"/>
                <a:gd name="T39" fmla="*/ 7 h 411"/>
                <a:gd name="T40" fmla="*/ 1 w 209"/>
                <a:gd name="T41" fmla="*/ 8 h 411"/>
                <a:gd name="T42" fmla="*/ 1 w 209"/>
                <a:gd name="T43" fmla="*/ 8 h 411"/>
                <a:gd name="T44" fmla="*/ 1 w 209"/>
                <a:gd name="T45" fmla="*/ 9 h 411"/>
                <a:gd name="T46" fmla="*/ 1 w 209"/>
                <a:gd name="T47" fmla="*/ 9 h 411"/>
                <a:gd name="T48" fmla="*/ 0 w 209"/>
                <a:gd name="T49" fmla="*/ 10 h 411"/>
                <a:gd name="T50" fmla="*/ 0 w 209"/>
                <a:gd name="T51" fmla="*/ 10 h 411"/>
                <a:gd name="T52" fmla="*/ 0 w 209"/>
                <a:gd name="T53" fmla="*/ 11 h 411"/>
                <a:gd name="T54" fmla="*/ 0 w 209"/>
                <a:gd name="T55" fmla="*/ 11 h 411"/>
                <a:gd name="T56" fmla="*/ 0 w 209"/>
                <a:gd name="T57" fmla="*/ 12 h 411"/>
                <a:gd name="T58" fmla="*/ 0 w 209"/>
                <a:gd name="T59" fmla="*/ 12 h 411"/>
                <a:gd name="T60" fmla="*/ 0 w 209"/>
                <a:gd name="T61" fmla="*/ 13 h 411"/>
                <a:gd name="T62" fmla="*/ 0 w 209"/>
                <a:gd name="T63" fmla="*/ 13 h 411"/>
                <a:gd name="T64" fmla="*/ 0 w 209"/>
                <a:gd name="T65" fmla="*/ 13 h 4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9" h="411">
                  <a:moveTo>
                    <a:pt x="209" y="0"/>
                  </a:moveTo>
                  <a:lnTo>
                    <a:pt x="197" y="9"/>
                  </a:lnTo>
                  <a:lnTo>
                    <a:pt x="186" y="19"/>
                  </a:lnTo>
                  <a:lnTo>
                    <a:pt x="174" y="28"/>
                  </a:lnTo>
                  <a:lnTo>
                    <a:pt x="163" y="38"/>
                  </a:lnTo>
                  <a:lnTo>
                    <a:pt x="153" y="49"/>
                  </a:lnTo>
                  <a:lnTo>
                    <a:pt x="142" y="59"/>
                  </a:lnTo>
                  <a:lnTo>
                    <a:pt x="131" y="70"/>
                  </a:lnTo>
                  <a:lnTo>
                    <a:pt x="122" y="82"/>
                  </a:lnTo>
                  <a:lnTo>
                    <a:pt x="112" y="92"/>
                  </a:lnTo>
                  <a:lnTo>
                    <a:pt x="103" y="104"/>
                  </a:lnTo>
                  <a:lnTo>
                    <a:pt x="94" y="117"/>
                  </a:lnTo>
                  <a:lnTo>
                    <a:pt x="86" y="128"/>
                  </a:lnTo>
                  <a:lnTo>
                    <a:pt x="77" y="141"/>
                  </a:lnTo>
                  <a:lnTo>
                    <a:pt x="70" y="154"/>
                  </a:lnTo>
                  <a:lnTo>
                    <a:pt x="62" y="167"/>
                  </a:lnTo>
                  <a:lnTo>
                    <a:pt x="56" y="181"/>
                  </a:lnTo>
                  <a:lnTo>
                    <a:pt x="48" y="193"/>
                  </a:lnTo>
                  <a:lnTo>
                    <a:pt x="43" y="207"/>
                  </a:lnTo>
                  <a:lnTo>
                    <a:pt x="37" y="221"/>
                  </a:lnTo>
                  <a:lnTo>
                    <a:pt x="31" y="235"/>
                  </a:lnTo>
                  <a:lnTo>
                    <a:pt x="26" y="249"/>
                  </a:lnTo>
                  <a:lnTo>
                    <a:pt x="22" y="264"/>
                  </a:lnTo>
                  <a:lnTo>
                    <a:pt x="17" y="277"/>
                  </a:lnTo>
                  <a:lnTo>
                    <a:pt x="14" y="292"/>
                  </a:lnTo>
                  <a:lnTo>
                    <a:pt x="11" y="307"/>
                  </a:lnTo>
                  <a:lnTo>
                    <a:pt x="8" y="322"/>
                  </a:lnTo>
                  <a:lnTo>
                    <a:pt x="6" y="336"/>
                  </a:lnTo>
                  <a:lnTo>
                    <a:pt x="4" y="351"/>
                  </a:lnTo>
                  <a:lnTo>
                    <a:pt x="2" y="366"/>
                  </a:lnTo>
                  <a:lnTo>
                    <a:pt x="1" y="381"/>
                  </a:lnTo>
                  <a:lnTo>
                    <a:pt x="0" y="396"/>
                  </a:lnTo>
                  <a:lnTo>
                    <a:pt x="0" y="4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72" name="Freeform 252"/>
            <p:cNvSpPr>
              <a:spLocks/>
            </p:cNvSpPr>
            <p:nvPr/>
          </p:nvSpPr>
          <p:spPr bwMode="auto">
            <a:xfrm>
              <a:off x="4946" y="1705"/>
              <a:ext cx="97" cy="31"/>
            </a:xfrm>
            <a:custGeom>
              <a:avLst/>
              <a:gdLst>
                <a:gd name="T0" fmla="*/ 0 w 299"/>
                <a:gd name="T1" fmla="*/ 3 h 96"/>
                <a:gd name="T2" fmla="*/ 2 w 299"/>
                <a:gd name="T3" fmla="*/ 3 h 96"/>
                <a:gd name="T4" fmla="*/ 4 w 299"/>
                <a:gd name="T5" fmla="*/ 3 h 96"/>
                <a:gd name="T6" fmla="*/ 6 w 299"/>
                <a:gd name="T7" fmla="*/ 2 h 96"/>
                <a:gd name="T8" fmla="*/ 7 w 299"/>
                <a:gd name="T9" fmla="*/ 2 h 96"/>
                <a:gd name="T10" fmla="*/ 9 w 299"/>
                <a:gd name="T11" fmla="*/ 1 h 96"/>
                <a:gd name="T12" fmla="*/ 10 w 299"/>
                <a:gd name="T13" fmla="*/ 0 h 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9" h="96">
                  <a:moveTo>
                    <a:pt x="0" y="96"/>
                  </a:moveTo>
                  <a:lnTo>
                    <a:pt x="54" y="93"/>
                  </a:lnTo>
                  <a:lnTo>
                    <a:pt x="106" y="85"/>
                  </a:lnTo>
                  <a:lnTo>
                    <a:pt x="157" y="71"/>
                  </a:lnTo>
                  <a:lnTo>
                    <a:pt x="207" y="52"/>
                  </a:lnTo>
                  <a:lnTo>
                    <a:pt x="254" y="28"/>
                  </a:lnTo>
                  <a:lnTo>
                    <a:pt x="2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5673" name="Line 253"/>
            <p:cNvSpPr>
              <a:spLocks noChangeShapeType="1"/>
            </p:cNvSpPr>
            <p:nvPr/>
          </p:nvSpPr>
          <p:spPr bwMode="auto">
            <a:xfrm>
              <a:off x="4832" y="1573"/>
              <a:ext cx="1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7968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9" fill="hold" grpId="0" nodeType="clickEffect">
                                  <p:stCondLst>
                                    <p:cond delay="0"/>
                                  </p:stCondLst>
                                  <p:childTnLst>
                                    <p:set>
                                      <p:cBhvr>
                                        <p:cTn id="10" dur="1" fill="hold">
                                          <p:stCondLst>
                                            <p:cond delay="0"/>
                                          </p:stCondLst>
                                        </p:cTn>
                                        <p:tgtEl>
                                          <p:spTgt spid="279596"/>
                                        </p:tgtEl>
                                        <p:attrNameLst>
                                          <p:attrName>style.visibility</p:attrName>
                                        </p:attrNameLst>
                                      </p:cBhvr>
                                      <p:to>
                                        <p:strVal val="visible"/>
                                      </p:to>
                                    </p:set>
                                    <p:anim calcmode="lin" valueType="num">
                                      <p:cBhvr additive="base">
                                        <p:cTn id="11" dur="500" fill="hold"/>
                                        <p:tgtEl>
                                          <p:spTgt spid="279596"/>
                                        </p:tgtEl>
                                        <p:attrNameLst>
                                          <p:attrName>ppt_x</p:attrName>
                                        </p:attrNameLst>
                                      </p:cBhvr>
                                      <p:tavLst>
                                        <p:tav tm="0">
                                          <p:val>
                                            <p:strVal val="0-#ppt_w/2"/>
                                          </p:val>
                                        </p:tav>
                                        <p:tav tm="100000">
                                          <p:val>
                                            <p:strVal val="#ppt_x"/>
                                          </p:val>
                                        </p:tav>
                                      </p:tavLst>
                                    </p:anim>
                                    <p:anim calcmode="lin" valueType="num">
                                      <p:cBhvr additive="base">
                                        <p:cTn id="12" dur="500" fill="hold"/>
                                        <p:tgtEl>
                                          <p:spTgt spid="279596"/>
                                        </p:tgtEl>
                                        <p:attrNameLst>
                                          <p:attrName>ppt_y</p:attrName>
                                        </p:attrNameLst>
                                      </p:cBhvr>
                                      <p:tavLst>
                                        <p:tav tm="0">
                                          <p:val>
                                            <p:strVal val="0-#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279604"/>
                                        </p:tgtEl>
                                        <p:attrNameLst>
                                          <p:attrName>style.visibility</p:attrName>
                                        </p:attrNameLst>
                                      </p:cBhvr>
                                      <p:to>
                                        <p:strVal val="visible"/>
                                      </p:to>
                                    </p:set>
                                    <p:anim calcmode="lin" valueType="num">
                                      <p:cBhvr additive="base">
                                        <p:cTn id="17" dur="500" fill="hold"/>
                                        <p:tgtEl>
                                          <p:spTgt spid="279604"/>
                                        </p:tgtEl>
                                        <p:attrNameLst>
                                          <p:attrName>ppt_x</p:attrName>
                                        </p:attrNameLst>
                                      </p:cBhvr>
                                      <p:tavLst>
                                        <p:tav tm="0">
                                          <p:val>
                                            <p:strVal val="0-#ppt_w/2"/>
                                          </p:val>
                                        </p:tav>
                                        <p:tav tm="100000">
                                          <p:val>
                                            <p:strVal val="#ppt_x"/>
                                          </p:val>
                                        </p:tav>
                                      </p:tavLst>
                                    </p:anim>
                                    <p:anim calcmode="lin" valueType="num">
                                      <p:cBhvr additive="base">
                                        <p:cTn id="18" dur="500" fill="hold"/>
                                        <p:tgtEl>
                                          <p:spTgt spid="27960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3" presetClass="entr" presetSubtype="10" fill="hold" grpId="0" nodeType="clickEffect">
                                  <p:stCondLst>
                                    <p:cond delay="0"/>
                                  </p:stCondLst>
                                  <p:childTnLst>
                                    <p:set>
                                      <p:cBhvr>
                                        <p:cTn id="22" dur="1" fill="hold">
                                          <p:stCondLst>
                                            <p:cond delay="0"/>
                                          </p:stCondLst>
                                        </p:cTn>
                                        <p:tgtEl>
                                          <p:spTgt spid="279603"/>
                                        </p:tgtEl>
                                        <p:attrNameLst>
                                          <p:attrName>style.visibility</p:attrName>
                                        </p:attrNameLst>
                                      </p:cBhvr>
                                      <p:to>
                                        <p:strVal val="visible"/>
                                      </p:to>
                                    </p:set>
                                    <p:animEffect transition="in" filter="blinds(horizontal)">
                                      <p:cBhvr>
                                        <p:cTn id="23" dur="500"/>
                                        <p:tgtEl>
                                          <p:spTgt spid="27960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nodeType="clickEffect">
                                  <p:stCondLst>
                                    <p:cond delay="0"/>
                                  </p:stCondLst>
                                  <p:childTnLst>
                                    <p:set>
                                      <p:cBhvr>
                                        <p:cTn id="27" dur="1" fill="hold">
                                          <p:stCondLst>
                                            <p:cond delay="0"/>
                                          </p:stCondLst>
                                        </p:cTn>
                                        <p:tgtEl>
                                          <p:spTgt spid="279642"/>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1" fill="hold" grpId="0" nodeType="clickEffect">
                                  <p:stCondLst>
                                    <p:cond delay="0"/>
                                  </p:stCondLst>
                                  <p:childTnLst>
                                    <p:set>
                                      <p:cBhvr>
                                        <p:cTn id="31" dur="1" fill="hold">
                                          <p:stCondLst>
                                            <p:cond delay="0"/>
                                          </p:stCondLst>
                                        </p:cTn>
                                        <p:tgtEl>
                                          <p:spTgt spid="279598"/>
                                        </p:tgtEl>
                                        <p:attrNameLst>
                                          <p:attrName>style.visibility</p:attrName>
                                        </p:attrNameLst>
                                      </p:cBhvr>
                                      <p:to>
                                        <p:strVal val="visible"/>
                                      </p:to>
                                    </p:set>
                                    <p:anim calcmode="lin" valueType="num">
                                      <p:cBhvr additive="base">
                                        <p:cTn id="32" dur="500" fill="hold"/>
                                        <p:tgtEl>
                                          <p:spTgt spid="279598"/>
                                        </p:tgtEl>
                                        <p:attrNameLst>
                                          <p:attrName>ppt_x</p:attrName>
                                        </p:attrNameLst>
                                      </p:cBhvr>
                                      <p:tavLst>
                                        <p:tav tm="0">
                                          <p:val>
                                            <p:strVal val="#ppt_x"/>
                                          </p:val>
                                        </p:tav>
                                        <p:tav tm="100000">
                                          <p:val>
                                            <p:strVal val="#ppt_x"/>
                                          </p:val>
                                        </p:tav>
                                      </p:tavLst>
                                    </p:anim>
                                    <p:anim calcmode="lin" valueType="num">
                                      <p:cBhvr additive="base">
                                        <p:cTn id="33" dur="500" fill="hold"/>
                                        <p:tgtEl>
                                          <p:spTgt spid="279598"/>
                                        </p:tgtEl>
                                        <p:attrNameLst>
                                          <p:attrName>ppt_y</p:attrName>
                                        </p:attrNameLst>
                                      </p:cBhvr>
                                      <p:tavLst>
                                        <p:tav tm="0">
                                          <p:val>
                                            <p:strVal val="0-#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1" fill="hold" grpId="0" nodeType="clickEffect">
                                  <p:stCondLst>
                                    <p:cond delay="0"/>
                                  </p:stCondLst>
                                  <p:childTnLst>
                                    <p:set>
                                      <p:cBhvr>
                                        <p:cTn id="37" dur="1" fill="hold">
                                          <p:stCondLst>
                                            <p:cond delay="0"/>
                                          </p:stCondLst>
                                        </p:cTn>
                                        <p:tgtEl>
                                          <p:spTgt spid="279605"/>
                                        </p:tgtEl>
                                        <p:attrNameLst>
                                          <p:attrName>style.visibility</p:attrName>
                                        </p:attrNameLst>
                                      </p:cBhvr>
                                      <p:to>
                                        <p:strVal val="visible"/>
                                      </p:to>
                                    </p:set>
                                    <p:anim calcmode="lin" valueType="num">
                                      <p:cBhvr additive="base">
                                        <p:cTn id="38" dur="500" fill="hold"/>
                                        <p:tgtEl>
                                          <p:spTgt spid="279605"/>
                                        </p:tgtEl>
                                        <p:attrNameLst>
                                          <p:attrName>ppt_x</p:attrName>
                                        </p:attrNameLst>
                                      </p:cBhvr>
                                      <p:tavLst>
                                        <p:tav tm="0">
                                          <p:val>
                                            <p:strVal val="#ppt_x"/>
                                          </p:val>
                                        </p:tav>
                                        <p:tav tm="100000">
                                          <p:val>
                                            <p:strVal val="#ppt_x"/>
                                          </p:val>
                                        </p:tav>
                                      </p:tavLst>
                                    </p:anim>
                                    <p:anim calcmode="lin" valueType="num">
                                      <p:cBhvr additive="base">
                                        <p:cTn id="39" dur="500" fill="hold"/>
                                        <p:tgtEl>
                                          <p:spTgt spid="279605"/>
                                        </p:tgtEl>
                                        <p:attrNameLst>
                                          <p:attrName>ppt_y</p:attrName>
                                        </p:attrNameLst>
                                      </p:cBhvr>
                                      <p:tavLst>
                                        <p:tav tm="0">
                                          <p:val>
                                            <p:strVal val="0-#ppt_h/2"/>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279747"/>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3" fill="hold" grpId="0" nodeType="clickEffect">
                                  <p:stCondLst>
                                    <p:cond delay="0"/>
                                  </p:stCondLst>
                                  <p:childTnLst>
                                    <p:set>
                                      <p:cBhvr>
                                        <p:cTn id="47" dur="1" fill="hold">
                                          <p:stCondLst>
                                            <p:cond delay="0"/>
                                          </p:stCondLst>
                                        </p:cTn>
                                        <p:tgtEl>
                                          <p:spTgt spid="279597"/>
                                        </p:tgtEl>
                                        <p:attrNameLst>
                                          <p:attrName>style.visibility</p:attrName>
                                        </p:attrNameLst>
                                      </p:cBhvr>
                                      <p:to>
                                        <p:strVal val="visible"/>
                                      </p:to>
                                    </p:set>
                                    <p:anim calcmode="lin" valueType="num">
                                      <p:cBhvr additive="base">
                                        <p:cTn id="48" dur="500" fill="hold"/>
                                        <p:tgtEl>
                                          <p:spTgt spid="279597"/>
                                        </p:tgtEl>
                                        <p:attrNameLst>
                                          <p:attrName>ppt_x</p:attrName>
                                        </p:attrNameLst>
                                      </p:cBhvr>
                                      <p:tavLst>
                                        <p:tav tm="0">
                                          <p:val>
                                            <p:strVal val="1+#ppt_w/2"/>
                                          </p:val>
                                        </p:tav>
                                        <p:tav tm="100000">
                                          <p:val>
                                            <p:strVal val="#ppt_x"/>
                                          </p:val>
                                        </p:tav>
                                      </p:tavLst>
                                    </p:anim>
                                    <p:anim calcmode="lin" valueType="num">
                                      <p:cBhvr additive="base">
                                        <p:cTn id="49" dur="500" fill="hold"/>
                                        <p:tgtEl>
                                          <p:spTgt spid="279597"/>
                                        </p:tgtEl>
                                        <p:attrNameLst>
                                          <p:attrName>ppt_y</p:attrName>
                                        </p:attrNameLst>
                                      </p:cBhvr>
                                      <p:tavLst>
                                        <p:tav tm="0">
                                          <p:val>
                                            <p:strVal val="0-#ppt_h/2"/>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2" presetClass="entr" presetSubtype="2" fill="hold" grpId="0" nodeType="clickEffect">
                                  <p:stCondLst>
                                    <p:cond delay="0"/>
                                  </p:stCondLst>
                                  <p:childTnLst>
                                    <p:set>
                                      <p:cBhvr>
                                        <p:cTn id="53" dur="1" fill="hold">
                                          <p:stCondLst>
                                            <p:cond delay="0"/>
                                          </p:stCondLst>
                                        </p:cTn>
                                        <p:tgtEl>
                                          <p:spTgt spid="279606"/>
                                        </p:tgtEl>
                                        <p:attrNameLst>
                                          <p:attrName>style.visibility</p:attrName>
                                        </p:attrNameLst>
                                      </p:cBhvr>
                                      <p:to>
                                        <p:strVal val="visible"/>
                                      </p:to>
                                    </p:set>
                                    <p:anim calcmode="lin" valueType="num">
                                      <p:cBhvr additive="base">
                                        <p:cTn id="54" dur="500" fill="hold"/>
                                        <p:tgtEl>
                                          <p:spTgt spid="279606"/>
                                        </p:tgtEl>
                                        <p:attrNameLst>
                                          <p:attrName>ppt_x</p:attrName>
                                        </p:attrNameLst>
                                      </p:cBhvr>
                                      <p:tavLst>
                                        <p:tav tm="0">
                                          <p:val>
                                            <p:strVal val="1+#ppt_w/2"/>
                                          </p:val>
                                        </p:tav>
                                        <p:tav tm="100000">
                                          <p:val>
                                            <p:strVal val="#ppt_x"/>
                                          </p:val>
                                        </p:tav>
                                      </p:tavLst>
                                    </p:anim>
                                    <p:anim calcmode="lin" valueType="num">
                                      <p:cBhvr additive="base">
                                        <p:cTn id="55" dur="500" fill="hold"/>
                                        <p:tgtEl>
                                          <p:spTgt spid="279606"/>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3" presetClass="entr" presetSubtype="10" fill="hold" grpId="0" nodeType="clickEffect">
                                  <p:stCondLst>
                                    <p:cond delay="0"/>
                                  </p:stCondLst>
                                  <p:childTnLst>
                                    <p:set>
                                      <p:cBhvr>
                                        <p:cTn id="59" dur="1" fill="hold">
                                          <p:stCondLst>
                                            <p:cond delay="0"/>
                                          </p:stCondLst>
                                        </p:cTn>
                                        <p:tgtEl>
                                          <p:spTgt spid="279602"/>
                                        </p:tgtEl>
                                        <p:attrNameLst>
                                          <p:attrName>style.visibility</p:attrName>
                                        </p:attrNameLst>
                                      </p:cBhvr>
                                      <p:to>
                                        <p:strVal val="visible"/>
                                      </p:to>
                                    </p:set>
                                    <p:animEffect transition="in" filter="blinds(horizontal)">
                                      <p:cBhvr>
                                        <p:cTn id="60" dur="500"/>
                                        <p:tgtEl>
                                          <p:spTgt spid="279602"/>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17" presetClass="entr" presetSubtype="10" fill="hold" grpId="0" nodeType="clickEffect">
                                  <p:stCondLst>
                                    <p:cond delay="0"/>
                                  </p:stCondLst>
                                  <p:childTnLst>
                                    <p:set>
                                      <p:cBhvr>
                                        <p:cTn id="64" dur="1" fill="hold">
                                          <p:stCondLst>
                                            <p:cond delay="0"/>
                                          </p:stCondLst>
                                        </p:cTn>
                                        <p:tgtEl>
                                          <p:spTgt spid="279594"/>
                                        </p:tgtEl>
                                        <p:attrNameLst>
                                          <p:attrName>style.visibility</p:attrName>
                                        </p:attrNameLst>
                                      </p:cBhvr>
                                      <p:to>
                                        <p:strVal val="visible"/>
                                      </p:to>
                                    </p:set>
                                    <p:anim calcmode="lin" valueType="num">
                                      <p:cBhvr>
                                        <p:cTn id="65" dur="500" fill="hold"/>
                                        <p:tgtEl>
                                          <p:spTgt spid="279594"/>
                                        </p:tgtEl>
                                        <p:attrNameLst>
                                          <p:attrName>ppt_w</p:attrName>
                                        </p:attrNameLst>
                                      </p:cBhvr>
                                      <p:tavLst>
                                        <p:tav tm="0">
                                          <p:val>
                                            <p:fltVal val="0"/>
                                          </p:val>
                                        </p:tav>
                                        <p:tav tm="100000">
                                          <p:val>
                                            <p:strVal val="#ppt_w"/>
                                          </p:val>
                                        </p:tav>
                                      </p:tavLst>
                                    </p:anim>
                                    <p:anim calcmode="lin" valueType="num">
                                      <p:cBhvr>
                                        <p:cTn id="66" dur="500" fill="hold"/>
                                        <p:tgtEl>
                                          <p:spTgt spid="279594"/>
                                        </p:tgtEl>
                                        <p:attrNameLst>
                                          <p:attrName>ppt_h</p:attrName>
                                        </p:attrNameLst>
                                      </p:cBhvr>
                                      <p:tavLst>
                                        <p:tav tm="0">
                                          <p:val>
                                            <p:strVal val="#ppt_h"/>
                                          </p:val>
                                        </p:tav>
                                        <p:tav tm="100000">
                                          <p:val>
                                            <p:strVal val="#ppt_h"/>
                                          </p:val>
                                        </p:tav>
                                      </p:tavLst>
                                    </p:anim>
                                  </p:childTnLst>
                                </p:cTn>
                              </p:par>
                            </p:childTnLst>
                          </p:cTn>
                        </p:par>
                      </p:childTnLst>
                    </p:cTn>
                  </p:par>
                  <p:par>
                    <p:cTn id="67" fill="hold" nodeType="clickPar">
                      <p:stCondLst>
                        <p:cond delay="indefinite"/>
                      </p:stCondLst>
                      <p:childTnLst>
                        <p:par>
                          <p:cTn id="68" fill="hold" nodeType="withGroup">
                            <p:stCondLst>
                              <p:cond delay="0"/>
                            </p:stCondLst>
                            <p:childTnLst>
                              <p:par>
                                <p:cTn id="69" presetID="12" presetClass="entr" presetSubtype="4" fill="hold" grpId="0" nodeType="clickEffect">
                                  <p:stCondLst>
                                    <p:cond delay="0"/>
                                  </p:stCondLst>
                                  <p:childTnLst>
                                    <p:set>
                                      <p:cBhvr>
                                        <p:cTn id="70" dur="1" fill="hold">
                                          <p:stCondLst>
                                            <p:cond delay="0"/>
                                          </p:stCondLst>
                                        </p:cTn>
                                        <p:tgtEl>
                                          <p:spTgt spid="279595"/>
                                        </p:tgtEl>
                                        <p:attrNameLst>
                                          <p:attrName>style.visibility</p:attrName>
                                        </p:attrNameLst>
                                      </p:cBhvr>
                                      <p:to>
                                        <p:strVal val="visible"/>
                                      </p:to>
                                    </p:set>
                                    <p:animEffect transition="in" filter="slide(fromBottom)">
                                      <p:cBhvr>
                                        <p:cTn id="71" dur="500"/>
                                        <p:tgtEl>
                                          <p:spTgt spid="2795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9594" grpId="0" autoUpdateAnimBg="0"/>
      <p:bldP spid="279595" grpId="0" autoUpdateAnimBg="0"/>
      <p:bldP spid="279596" grpId="0" autoUpdateAnimBg="0"/>
      <p:bldP spid="279597" grpId="0" autoUpdateAnimBg="0"/>
      <p:bldP spid="279598" grpId="0" autoUpdateAnimBg="0"/>
      <p:bldP spid="279602" grpId="0" autoUpdateAnimBg="0"/>
      <p:bldP spid="279603" grpId="0" autoUpdateAnimBg="0"/>
      <p:bldP spid="279604" grpId="0" animBg="1" autoUpdateAnimBg="0"/>
      <p:bldP spid="279605" grpId="0" animBg="1" autoUpdateAnimBg="0"/>
      <p:bldP spid="279606" grpId="0" animBg="1" autoUpdateAnimBg="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ext Box 3"/>
          <p:cNvSpPr txBox="1">
            <a:spLocks noChangeArrowheads="1"/>
          </p:cNvSpPr>
          <p:nvPr/>
        </p:nvSpPr>
        <p:spPr bwMode="auto">
          <a:xfrm>
            <a:off x="0" y="0"/>
            <a:ext cx="7956550" cy="701675"/>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latin typeface="黑体" pitchFamily="2" charset="-122"/>
                <a:ea typeface="黑体" pitchFamily="2" charset="-122"/>
              </a:rPr>
              <a:t>⑵ </a:t>
            </a:r>
            <a:r>
              <a:rPr lang="zh-CN" altLang="en-US" sz="4000" b="1">
                <a:solidFill>
                  <a:srgbClr val="FF0000"/>
                </a:solidFill>
                <a:latin typeface="黑体" pitchFamily="2" charset="-122"/>
                <a:ea typeface="黑体" pitchFamily="2" charset="-122"/>
              </a:rPr>
              <a:t>投影面垂直线</a:t>
            </a:r>
            <a:endParaRPr lang="zh-CN" altLang="en-US" sz="4000" b="1">
              <a:solidFill>
                <a:srgbClr val="FF0000"/>
              </a:solidFill>
            </a:endParaRPr>
          </a:p>
        </p:txBody>
      </p:sp>
      <p:sp>
        <p:nvSpPr>
          <p:cNvPr id="281604" name="Text Box 4"/>
          <p:cNvSpPr txBox="1">
            <a:spLocks noChangeArrowheads="1"/>
          </p:cNvSpPr>
          <p:nvPr/>
        </p:nvSpPr>
        <p:spPr bwMode="auto">
          <a:xfrm>
            <a:off x="4062413" y="836613"/>
            <a:ext cx="2309812"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铅垂线</a:t>
            </a:r>
          </a:p>
        </p:txBody>
      </p:sp>
      <p:sp>
        <p:nvSpPr>
          <p:cNvPr id="281605" name="Text Box 5"/>
          <p:cNvSpPr txBox="1">
            <a:spLocks noChangeArrowheads="1"/>
          </p:cNvSpPr>
          <p:nvPr/>
        </p:nvSpPr>
        <p:spPr bwMode="auto">
          <a:xfrm>
            <a:off x="900113" y="836613"/>
            <a:ext cx="2447925"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正垂线</a:t>
            </a:r>
          </a:p>
        </p:txBody>
      </p:sp>
      <p:sp>
        <p:nvSpPr>
          <p:cNvPr id="281606" name="Text Box 6"/>
          <p:cNvSpPr txBox="1">
            <a:spLocks noChangeArrowheads="1"/>
          </p:cNvSpPr>
          <p:nvPr/>
        </p:nvSpPr>
        <p:spPr bwMode="auto">
          <a:xfrm>
            <a:off x="6911975" y="808038"/>
            <a:ext cx="2339975"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侧垂线</a:t>
            </a:r>
          </a:p>
        </p:txBody>
      </p:sp>
      <p:sp>
        <p:nvSpPr>
          <p:cNvPr id="281607" name="Text Box 7"/>
          <p:cNvSpPr txBox="1">
            <a:spLocks noChangeArrowheads="1"/>
          </p:cNvSpPr>
          <p:nvPr/>
        </p:nvSpPr>
        <p:spPr bwMode="auto">
          <a:xfrm>
            <a:off x="0" y="5791200"/>
            <a:ext cx="9144000" cy="106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3399"/>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en-US" altLang="zh-CN" b="1">
                <a:solidFill>
                  <a:srgbClr val="003399"/>
                </a:solidFill>
                <a:latin typeface="黑体" pitchFamily="2" charset="-122"/>
                <a:ea typeface="黑体" pitchFamily="2" charset="-122"/>
              </a:rPr>
              <a:t>2.</a:t>
            </a:r>
            <a:r>
              <a:rPr lang="zh-CN" altLang="en-US" b="1">
                <a:solidFill>
                  <a:srgbClr val="003399"/>
                </a:solidFill>
              </a:rPr>
              <a:t>另外两个投影</a:t>
            </a:r>
            <a:r>
              <a:rPr lang="zh-CN" altLang="en-US">
                <a:solidFill>
                  <a:srgbClr val="003399"/>
                </a:solidFill>
              </a:rPr>
              <a:t>，</a:t>
            </a:r>
            <a:r>
              <a:rPr lang="zh-CN" altLang="en-US" b="1">
                <a:solidFill>
                  <a:srgbClr val="FF0000"/>
                </a:solidFill>
              </a:rPr>
              <a:t>反映线段实长；且垂直于相应的投影轴。</a:t>
            </a:r>
          </a:p>
        </p:txBody>
      </p:sp>
      <p:sp>
        <p:nvSpPr>
          <p:cNvPr id="281608" name="Text Box 8"/>
          <p:cNvSpPr txBox="1">
            <a:spLocks noChangeArrowheads="1"/>
          </p:cNvSpPr>
          <p:nvPr/>
        </p:nvSpPr>
        <p:spPr bwMode="auto">
          <a:xfrm>
            <a:off x="0" y="5226050"/>
            <a:ext cx="8091488"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003399"/>
                </a:solidFill>
                <a:latin typeface="黑体" pitchFamily="2" charset="-122"/>
                <a:ea typeface="黑体" pitchFamily="2" charset="-122"/>
              </a:rPr>
              <a:t>1.</a:t>
            </a:r>
            <a:r>
              <a:rPr lang="zh-CN" altLang="en-US" b="1">
                <a:solidFill>
                  <a:srgbClr val="003399"/>
                </a:solidFill>
              </a:rPr>
              <a:t>在其垂直的投影面上，</a:t>
            </a:r>
            <a:r>
              <a:rPr lang="zh-CN" altLang="en-US" b="1">
                <a:solidFill>
                  <a:srgbClr val="FF0000"/>
                </a:solidFill>
              </a:rPr>
              <a:t>投影有积聚性</a:t>
            </a:r>
            <a:r>
              <a:rPr lang="zh-CN" altLang="en-US">
                <a:solidFill>
                  <a:srgbClr val="FF0000"/>
                </a:solidFill>
              </a:rPr>
              <a:t>。</a:t>
            </a:r>
          </a:p>
        </p:txBody>
      </p:sp>
      <p:sp>
        <p:nvSpPr>
          <p:cNvPr id="281610" name="Text Box 10"/>
          <p:cNvSpPr txBox="1">
            <a:spLocks noChangeArrowheads="1"/>
          </p:cNvSpPr>
          <p:nvPr/>
        </p:nvSpPr>
        <p:spPr bwMode="auto">
          <a:xfrm>
            <a:off x="179388" y="4587875"/>
            <a:ext cx="4799012"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投 影 特 性</a:t>
            </a:r>
            <a:r>
              <a:rPr lang="en-US" altLang="zh-CN" sz="3600" b="1">
                <a:solidFill>
                  <a:srgbClr val="FF0000"/>
                </a:solidFill>
                <a:latin typeface="黑体" pitchFamily="2" charset="-122"/>
                <a:ea typeface="黑体" pitchFamily="2" charset="-122"/>
              </a:rPr>
              <a:t>:</a:t>
            </a:r>
          </a:p>
        </p:txBody>
      </p:sp>
      <p:grpSp>
        <p:nvGrpSpPr>
          <p:cNvPr id="281793" name="Group 193"/>
          <p:cNvGrpSpPr>
            <a:grpSpLocks/>
          </p:cNvGrpSpPr>
          <p:nvPr/>
        </p:nvGrpSpPr>
        <p:grpSpPr bwMode="auto">
          <a:xfrm>
            <a:off x="3276600" y="1495425"/>
            <a:ext cx="3067050" cy="2886075"/>
            <a:chOff x="2127" y="1026"/>
            <a:chExt cx="1782" cy="1677"/>
          </a:xfrm>
        </p:grpSpPr>
        <p:sp>
          <p:nvSpPr>
            <p:cNvPr id="26711" name="Line 88"/>
            <p:cNvSpPr>
              <a:spLocks noChangeShapeType="1"/>
            </p:cNvSpPr>
            <p:nvPr/>
          </p:nvSpPr>
          <p:spPr bwMode="auto">
            <a:xfrm>
              <a:off x="2127" y="1947"/>
              <a:ext cx="16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12" name="Line 89"/>
            <p:cNvSpPr>
              <a:spLocks noChangeShapeType="1"/>
            </p:cNvSpPr>
            <p:nvPr/>
          </p:nvSpPr>
          <p:spPr bwMode="auto">
            <a:xfrm>
              <a:off x="3234" y="1026"/>
              <a:ext cx="0" cy="1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13" name="Line 90"/>
            <p:cNvSpPr>
              <a:spLocks noChangeShapeType="1"/>
            </p:cNvSpPr>
            <p:nvPr/>
          </p:nvSpPr>
          <p:spPr bwMode="auto">
            <a:xfrm>
              <a:off x="3234" y="1947"/>
              <a:ext cx="579" cy="5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14" name="Line 91"/>
            <p:cNvSpPr>
              <a:spLocks noChangeShapeType="1"/>
            </p:cNvSpPr>
            <p:nvPr/>
          </p:nvSpPr>
          <p:spPr bwMode="auto">
            <a:xfrm>
              <a:off x="2238" y="1947"/>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15" name="Line 92"/>
            <p:cNvSpPr>
              <a:spLocks noChangeShapeType="1"/>
            </p:cNvSpPr>
            <p:nvPr/>
          </p:nvSpPr>
          <p:spPr bwMode="auto">
            <a:xfrm flipV="1">
              <a:off x="2365" y="1821"/>
              <a:ext cx="0" cy="5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16" name="Line 93"/>
            <p:cNvSpPr>
              <a:spLocks noChangeShapeType="1"/>
            </p:cNvSpPr>
            <p:nvPr/>
          </p:nvSpPr>
          <p:spPr bwMode="auto">
            <a:xfrm>
              <a:off x="2408" y="2431"/>
              <a:ext cx="13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17" name="Line 94"/>
            <p:cNvSpPr>
              <a:spLocks noChangeShapeType="1"/>
            </p:cNvSpPr>
            <p:nvPr/>
          </p:nvSpPr>
          <p:spPr bwMode="auto">
            <a:xfrm>
              <a:off x="2365" y="1209"/>
              <a:ext cx="13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18" name="Line 95"/>
            <p:cNvSpPr>
              <a:spLocks noChangeShapeType="1"/>
            </p:cNvSpPr>
            <p:nvPr/>
          </p:nvSpPr>
          <p:spPr bwMode="auto">
            <a:xfrm flipV="1">
              <a:off x="3718" y="1209"/>
              <a:ext cx="0" cy="6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19" name="Line 104"/>
            <p:cNvSpPr>
              <a:spLocks noChangeShapeType="1"/>
            </p:cNvSpPr>
            <p:nvPr/>
          </p:nvSpPr>
          <p:spPr bwMode="auto">
            <a:xfrm>
              <a:off x="2365" y="1209"/>
              <a:ext cx="0" cy="6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20" name="Line 105"/>
            <p:cNvSpPr>
              <a:spLocks noChangeShapeType="1"/>
            </p:cNvSpPr>
            <p:nvPr/>
          </p:nvSpPr>
          <p:spPr bwMode="auto">
            <a:xfrm>
              <a:off x="3718" y="1821"/>
              <a:ext cx="0" cy="6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21" name="Line 106"/>
            <p:cNvSpPr>
              <a:spLocks noChangeShapeType="1"/>
            </p:cNvSpPr>
            <p:nvPr/>
          </p:nvSpPr>
          <p:spPr bwMode="auto">
            <a:xfrm flipH="1">
              <a:off x="2284" y="2679"/>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22" name="Freeform 107"/>
            <p:cNvSpPr>
              <a:spLocks/>
            </p:cNvSpPr>
            <p:nvPr/>
          </p:nvSpPr>
          <p:spPr bwMode="auto">
            <a:xfrm>
              <a:off x="2271" y="2651"/>
              <a:ext cx="13" cy="28"/>
            </a:xfrm>
            <a:custGeom>
              <a:avLst/>
              <a:gdLst>
                <a:gd name="T0" fmla="*/ 0 w 43"/>
                <a:gd name="T1" fmla="*/ 0 h 90"/>
                <a:gd name="T2" fmla="*/ 0 w 43"/>
                <a:gd name="T3" fmla="*/ 0 h 90"/>
                <a:gd name="T4" fmla="*/ 0 w 43"/>
                <a:gd name="T5" fmla="*/ 0 h 90"/>
                <a:gd name="T6" fmla="*/ 0 w 43"/>
                <a:gd name="T7" fmla="*/ 1 h 90"/>
                <a:gd name="T8" fmla="*/ 0 w 43"/>
                <a:gd name="T9" fmla="*/ 1 h 90"/>
                <a:gd name="T10" fmla="*/ 0 w 43"/>
                <a:gd name="T11" fmla="*/ 1 h 90"/>
                <a:gd name="T12" fmla="*/ 0 w 43"/>
                <a:gd name="T13" fmla="*/ 1 h 90"/>
                <a:gd name="T14" fmla="*/ 0 w 43"/>
                <a:gd name="T15" fmla="*/ 1 h 90"/>
                <a:gd name="T16" fmla="*/ 0 w 43"/>
                <a:gd name="T17" fmla="*/ 1 h 90"/>
                <a:gd name="T18" fmla="*/ 0 w 43"/>
                <a:gd name="T19" fmla="*/ 2 h 90"/>
                <a:gd name="T20" fmla="*/ 0 w 43"/>
                <a:gd name="T21" fmla="*/ 2 h 90"/>
                <a:gd name="T22" fmla="*/ 0 w 43"/>
                <a:gd name="T23" fmla="*/ 2 h 90"/>
                <a:gd name="T24" fmla="*/ 0 w 43"/>
                <a:gd name="T25" fmla="*/ 2 h 90"/>
                <a:gd name="T26" fmla="*/ 0 w 43"/>
                <a:gd name="T27" fmla="*/ 2 h 90"/>
                <a:gd name="T28" fmla="*/ 0 w 43"/>
                <a:gd name="T29" fmla="*/ 2 h 90"/>
                <a:gd name="T30" fmla="*/ 0 w 43"/>
                <a:gd name="T31" fmla="*/ 2 h 90"/>
                <a:gd name="T32" fmla="*/ 0 w 43"/>
                <a:gd name="T33" fmla="*/ 2 h 90"/>
                <a:gd name="T34" fmla="*/ 0 w 43"/>
                <a:gd name="T35" fmla="*/ 2 h 90"/>
                <a:gd name="T36" fmla="*/ 1 w 43"/>
                <a:gd name="T37" fmla="*/ 2 h 90"/>
                <a:gd name="T38" fmla="*/ 1 w 43"/>
                <a:gd name="T39" fmla="*/ 2 h 90"/>
                <a:gd name="T40" fmla="*/ 1 w 43"/>
                <a:gd name="T41" fmla="*/ 2 h 90"/>
                <a:gd name="T42" fmla="*/ 1 w 43"/>
                <a:gd name="T43" fmla="*/ 2 h 90"/>
                <a:gd name="T44" fmla="*/ 1 w 43"/>
                <a:gd name="T45" fmla="*/ 2 h 90"/>
                <a:gd name="T46" fmla="*/ 1 w 43"/>
                <a:gd name="T47" fmla="*/ 3 h 90"/>
                <a:gd name="T48" fmla="*/ 1 w 43"/>
                <a:gd name="T49" fmla="*/ 3 h 90"/>
                <a:gd name="T50" fmla="*/ 1 w 43"/>
                <a:gd name="T51" fmla="*/ 3 h 90"/>
                <a:gd name="T52" fmla="*/ 1 w 43"/>
                <a:gd name="T53" fmla="*/ 3 h 9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3" h="90">
                  <a:moveTo>
                    <a:pt x="4" y="0"/>
                  </a:moveTo>
                  <a:lnTo>
                    <a:pt x="3" y="7"/>
                  </a:lnTo>
                  <a:lnTo>
                    <a:pt x="2" y="12"/>
                  </a:lnTo>
                  <a:lnTo>
                    <a:pt x="1" y="17"/>
                  </a:lnTo>
                  <a:lnTo>
                    <a:pt x="0" y="22"/>
                  </a:lnTo>
                  <a:lnTo>
                    <a:pt x="0" y="27"/>
                  </a:lnTo>
                  <a:lnTo>
                    <a:pt x="0" y="32"/>
                  </a:lnTo>
                  <a:lnTo>
                    <a:pt x="0" y="38"/>
                  </a:lnTo>
                  <a:lnTo>
                    <a:pt x="0" y="42"/>
                  </a:lnTo>
                  <a:lnTo>
                    <a:pt x="1" y="47"/>
                  </a:lnTo>
                  <a:lnTo>
                    <a:pt x="2" y="52"/>
                  </a:lnTo>
                  <a:lnTo>
                    <a:pt x="3" y="56"/>
                  </a:lnTo>
                  <a:lnTo>
                    <a:pt x="4" y="60"/>
                  </a:lnTo>
                  <a:lnTo>
                    <a:pt x="5" y="63"/>
                  </a:lnTo>
                  <a:lnTo>
                    <a:pt x="8" y="68"/>
                  </a:lnTo>
                  <a:lnTo>
                    <a:pt x="10" y="71"/>
                  </a:lnTo>
                  <a:lnTo>
                    <a:pt x="12" y="74"/>
                  </a:lnTo>
                  <a:lnTo>
                    <a:pt x="14" y="77"/>
                  </a:lnTo>
                  <a:lnTo>
                    <a:pt x="16" y="79"/>
                  </a:lnTo>
                  <a:lnTo>
                    <a:pt x="19" y="82"/>
                  </a:lnTo>
                  <a:lnTo>
                    <a:pt x="22" y="84"/>
                  </a:lnTo>
                  <a:lnTo>
                    <a:pt x="26" y="86"/>
                  </a:lnTo>
                  <a:lnTo>
                    <a:pt x="29" y="87"/>
                  </a:lnTo>
                  <a:lnTo>
                    <a:pt x="32" y="89"/>
                  </a:lnTo>
                  <a:lnTo>
                    <a:pt x="35" y="89"/>
                  </a:lnTo>
                  <a:lnTo>
                    <a:pt x="39" y="90"/>
                  </a:lnTo>
                  <a:lnTo>
                    <a:pt x="43"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23" name="Line 108"/>
            <p:cNvSpPr>
              <a:spLocks noChangeShapeType="1"/>
            </p:cNvSpPr>
            <p:nvPr/>
          </p:nvSpPr>
          <p:spPr bwMode="auto">
            <a:xfrm flipV="1">
              <a:off x="2271" y="2612"/>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24" name="Freeform 109"/>
            <p:cNvSpPr>
              <a:spLocks/>
            </p:cNvSpPr>
            <p:nvPr/>
          </p:nvSpPr>
          <p:spPr bwMode="auto">
            <a:xfrm>
              <a:off x="2282" y="2585"/>
              <a:ext cx="26" cy="27"/>
            </a:xfrm>
            <a:custGeom>
              <a:avLst/>
              <a:gdLst>
                <a:gd name="T0" fmla="*/ 2 w 87"/>
                <a:gd name="T1" fmla="*/ 0 h 89"/>
                <a:gd name="T2" fmla="*/ 2 w 87"/>
                <a:gd name="T3" fmla="*/ 0 h 89"/>
                <a:gd name="T4" fmla="*/ 2 w 87"/>
                <a:gd name="T5" fmla="*/ 0 h 89"/>
                <a:gd name="T6" fmla="*/ 2 w 87"/>
                <a:gd name="T7" fmla="*/ 0 h 89"/>
                <a:gd name="T8" fmla="*/ 2 w 87"/>
                <a:gd name="T9" fmla="*/ 0 h 89"/>
                <a:gd name="T10" fmla="*/ 2 w 87"/>
                <a:gd name="T11" fmla="*/ 0 h 89"/>
                <a:gd name="T12" fmla="*/ 2 w 87"/>
                <a:gd name="T13" fmla="*/ 0 h 89"/>
                <a:gd name="T14" fmla="*/ 1 w 87"/>
                <a:gd name="T15" fmla="*/ 0 h 89"/>
                <a:gd name="T16" fmla="*/ 1 w 87"/>
                <a:gd name="T17" fmla="*/ 0 h 89"/>
                <a:gd name="T18" fmla="*/ 1 w 87"/>
                <a:gd name="T19" fmla="*/ 0 h 89"/>
                <a:gd name="T20" fmla="*/ 1 w 87"/>
                <a:gd name="T21" fmla="*/ 1 h 89"/>
                <a:gd name="T22" fmla="*/ 1 w 87"/>
                <a:gd name="T23" fmla="*/ 1 h 89"/>
                <a:gd name="T24" fmla="*/ 1 w 87"/>
                <a:gd name="T25" fmla="*/ 1 h 89"/>
                <a:gd name="T26" fmla="*/ 1 w 87"/>
                <a:gd name="T27" fmla="*/ 1 h 89"/>
                <a:gd name="T28" fmla="*/ 1 w 87"/>
                <a:gd name="T29" fmla="*/ 1 h 89"/>
                <a:gd name="T30" fmla="*/ 1 w 87"/>
                <a:gd name="T31" fmla="*/ 1 h 89"/>
                <a:gd name="T32" fmla="*/ 1 w 87"/>
                <a:gd name="T33" fmla="*/ 1 h 89"/>
                <a:gd name="T34" fmla="*/ 1 w 87"/>
                <a:gd name="T35" fmla="*/ 1 h 89"/>
                <a:gd name="T36" fmla="*/ 1 w 87"/>
                <a:gd name="T37" fmla="*/ 2 h 89"/>
                <a:gd name="T38" fmla="*/ 0 w 87"/>
                <a:gd name="T39" fmla="*/ 2 h 89"/>
                <a:gd name="T40" fmla="*/ 0 w 87"/>
                <a:gd name="T41" fmla="*/ 2 h 89"/>
                <a:gd name="T42" fmla="*/ 0 w 87"/>
                <a:gd name="T43" fmla="*/ 2 h 89"/>
                <a:gd name="T44" fmla="*/ 0 w 87"/>
                <a:gd name="T45" fmla="*/ 2 h 89"/>
                <a:gd name="T46" fmla="*/ 0 w 87"/>
                <a:gd name="T47" fmla="*/ 2 h 89"/>
                <a:gd name="T48" fmla="*/ 0 w 87"/>
                <a:gd name="T49" fmla="*/ 2 h 89"/>
                <a:gd name="T50" fmla="*/ 0 w 87"/>
                <a:gd name="T51" fmla="*/ 2 h 89"/>
                <a:gd name="T52" fmla="*/ 0 w 87"/>
                <a:gd name="T53" fmla="*/ 2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7" h="89">
                  <a:moveTo>
                    <a:pt x="87" y="0"/>
                  </a:moveTo>
                  <a:lnTo>
                    <a:pt x="82" y="0"/>
                  </a:lnTo>
                  <a:lnTo>
                    <a:pt x="78" y="0"/>
                  </a:lnTo>
                  <a:lnTo>
                    <a:pt x="75" y="1"/>
                  </a:lnTo>
                  <a:lnTo>
                    <a:pt x="71" y="3"/>
                  </a:lnTo>
                  <a:lnTo>
                    <a:pt x="66" y="5"/>
                  </a:lnTo>
                  <a:lnTo>
                    <a:pt x="62" y="6"/>
                  </a:lnTo>
                  <a:lnTo>
                    <a:pt x="59" y="8"/>
                  </a:lnTo>
                  <a:lnTo>
                    <a:pt x="55" y="10"/>
                  </a:lnTo>
                  <a:lnTo>
                    <a:pt x="50" y="13"/>
                  </a:lnTo>
                  <a:lnTo>
                    <a:pt x="46" y="16"/>
                  </a:lnTo>
                  <a:lnTo>
                    <a:pt x="43" y="20"/>
                  </a:lnTo>
                  <a:lnTo>
                    <a:pt x="39" y="23"/>
                  </a:lnTo>
                  <a:lnTo>
                    <a:pt x="36" y="26"/>
                  </a:lnTo>
                  <a:lnTo>
                    <a:pt x="31" y="30"/>
                  </a:lnTo>
                  <a:lnTo>
                    <a:pt x="28" y="34"/>
                  </a:lnTo>
                  <a:lnTo>
                    <a:pt x="25" y="39"/>
                  </a:lnTo>
                  <a:lnTo>
                    <a:pt x="22" y="43"/>
                  </a:lnTo>
                  <a:lnTo>
                    <a:pt x="19" y="48"/>
                  </a:lnTo>
                  <a:lnTo>
                    <a:pt x="15" y="53"/>
                  </a:lnTo>
                  <a:lnTo>
                    <a:pt x="13" y="58"/>
                  </a:lnTo>
                  <a:lnTo>
                    <a:pt x="10" y="62"/>
                  </a:lnTo>
                  <a:lnTo>
                    <a:pt x="8" y="67"/>
                  </a:lnTo>
                  <a:lnTo>
                    <a:pt x="6" y="73"/>
                  </a:lnTo>
                  <a:lnTo>
                    <a:pt x="4" y="78"/>
                  </a:lnTo>
                  <a:lnTo>
                    <a:pt x="1" y="83"/>
                  </a:lnTo>
                  <a:lnTo>
                    <a:pt x="0" y="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25" name="Line 110"/>
            <p:cNvSpPr>
              <a:spLocks noChangeShapeType="1"/>
            </p:cNvSpPr>
            <p:nvPr/>
          </p:nvSpPr>
          <p:spPr bwMode="auto">
            <a:xfrm>
              <a:off x="2308" y="2585"/>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26" name="Line 111"/>
            <p:cNvSpPr>
              <a:spLocks noChangeShapeType="1"/>
            </p:cNvSpPr>
            <p:nvPr/>
          </p:nvSpPr>
          <p:spPr bwMode="auto">
            <a:xfrm flipH="1">
              <a:off x="2269" y="1237"/>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27" name="Freeform 112"/>
            <p:cNvSpPr>
              <a:spLocks/>
            </p:cNvSpPr>
            <p:nvPr/>
          </p:nvSpPr>
          <p:spPr bwMode="auto">
            <a:xfrm>
              <a:off x="2256" y="1209"/>
              <a:ext cx="13" cy="28"/>
            </a:xfrm>
            <a:custGeom>
              <a:avLst/>
              <a:gdLst>
                <a:gd name="T0" fmla="*/ 0 w 43"/>
                <a:gd name="T1" fmla="*/ 0 h 88"/>
                <a:gd name="T2" fmla="*/ 0 w 43"/>
                <a:gd name="T3" fmla="*/ 0 h 88"/>
                <a:gd name="T4" fmla="*/ 0 w 43"/>
                <a:gd name="T5" fmla="*/ 1 h 88"/>
                <a:gd name="T6" fmla="*/ 0 w 43"/>
                <a:gd name="T7" fmla="*/ 1 h 88"/>
                <a:gd name="T8" fmla="*/ 0 w 43"/>
                <a:gd name="T9" fmla="*/ 1 h 88"/>
                <a:gd name="T10" fmla="*/ 0 w 43"/>
                <a:gd name="T11" fmla="*/ 1 h 88"/>
                <a:gd name="T12" fmla="*/ 0 w 43"/>
                <a:gd name="T13" fmla="*/ 2 h 88"/>
                <a:gd name="T14" fmla="*/ 0 w 43"/>
                <a:gd name="T15" fmla="*/ 2 h 88"/>
                <a:gd name="T16" fmla="*/ 0 w 43"/>
                <a:gd name="T17" fmla="*/ 2 h 88"/>
                <a:gd name="T18" fmla="*/ 0 w 43"/>
                <a:gd name="T19" fmla="*/ 2 h 88"/>
                <a:gd name="T20" fmla="*/ 1 w 43"/>
                <a:gd name="T21" fmla="*/ 3 h 88"/>
                <a:gd name="T22" fmla="*/ 1 w 43"/>
                <a:gd name="T23" fmla="*/ 3 h 88"/>
                <a:gd name="T24" fmla="*/ 1 w 43"/>
                <a:gd name="T25" fmla="*/ 3 h 88"/>
                <a:gd name="T26" fmla="*/ 1 w 43"/>
                <a:gd name="T27" fmla="*/ 3 h 88"/>
                <a:gd name="T28" fmla="*/ 1 w 43"/>
                <a:gd name="T29" fmla="*/ 3 h 88"/>
                <a:gd name="T30" fmla="*/ 1 w 43"/>
                <a:gd name="T31" fmla="*/ 3 h 8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 h="88">
                  <a:moveTo>
                    <a:pt x="5" y="0"/>
                  </a:moveTo>
                  <a:lnTo>
                    <a:pt x="3" y="8"/>
                  </a:lnTo>
                  <a:lnTo>
                    <a:pt x="1" y="18"/>
                  </a:lnTo>
                  <a:lnTo>
                    <a:pt x="0" y="26"/>
                  </a:lnTo>
                  <a:lnTo>
                    <a:pt x="0" y="36"/>
                  </a:lnTo>
                  <a:lnTo>
                    <a:pt x="1" y="43"/>
                  </a:lnTo>
                  <a:lnTo>
                    <a:pt x="3" y="52"/>
                  </a:lnTo>
                  <a:lnTo>
                    <a:pt x="5" y="58"/>
                  </a:lnTo>
                  <a:lnTo>
                    <a:pt x="8" y="66"/>
                  </a:lnTo>
                  <a:lnTo>
                    <a:pt x="11" y="71"/>
                  </a:lnTo>
                  <a:lnTo>
                    <a:pt x="15" y="76"/>
                  </a:lnTo>
                  <a:lnTo>
                    <a:pt x="20" y="81"/>
                  </a:lnTo>
                  <a:lnTo>
                    <a:pt x="25" y="84"/>
                  </a:lnTo>
                  <a:lnTo>
                    <a:pt x="31" y="86"/>
                  </a:lnTo>
                  <a:lnTo>
                    <a:pt x="37" y="88"/>
                  </a:lnTo>
                  <a:lnTo>
                    <a:pt x="43"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28" name="Line 113"/>
            <p:cNvSpPr>
              <a:spLocks noChangeShapeType="1"/>
            </p:cNvSpPr>
            <p:nvPr/>
          </p:nvSpPr>
          <p:spPr bwMode="auto">
            <a:xfrm flipV="1">
              <a:off x="2258" y="1170"/>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29" name="Freeform 114"/>
            <p:cNvSpPr>
              <a:spLocks/>
            </p:cNvSpPr>
            <p:nvPr/>
          </p:nvSpPr>
          <p:spPr bwMode="auto">
            <a:xfrm>
              <a:off x="2269" y="1144"/>
              <a:ext cx="26" cy="26"/>
            </a:xfrm>
            <a:custGeom>
              <a:avLst/>
              <a:gdLst>
                <a:gd name="T0" fmla="*/ 2 w 86"/>
                <a:gd name="T1" fmla="*/ 0 h 88"/>
                <a:gd name="T2" fmla="*/ 2 w 86"/>
                <a:gd name="T3" fmla="*/ 0 h 88"/>
                <a:gd name="T4" fmla="*/ 2 w 86"/>
                <a:gd name="T5" fmla="*/ 0 h 88"/>
                <a:gd name="T6" fmla="*/ 2 w 86"/>
                <a:gd name="T7" fmla="*/ 0 h 88"/>
                <a:gd name="T8" fmla="*/ 2 w 86"/>
                <a:gd name="T9" fmla="*/ 0 h 88"/>
                <a:gd name="T10" fmla="*/ 2 w 86"/>
                <a:gd name="T11" fmla="*/ 0 h 88"/>
                <a:gd name="T12" fmla="*/ 1 w 86"/>
                <a:gd name="T13" fmla="*/ 0 h 88"/>
                <a:gd name="T14" fmla="*/ 1 w 86"/>
                <a:gd name="T15" fmla="*/ 1 h 88"/>
                <a:gd name="T16" fmla="*/ 1 w 86"/>
                <a:gd name="T17" fmla="*/ 1 h 88"/>
                <a:gd name="T18" fmla="*/ 1 w 86"/>
                <a:gd name="T19" fmla="*/ 1 h 88"/>
                <a:gd name="T20" fmla="*/ 1 w 86"/>
                <a:gd name="T21" fmla="*/ 1 h 88"/>
                <a:gd name="T22" fmla="*/ 1 w 86"/>
                <a:gd name="T23" fmla="*/ 1 h 88"/>
                <a:gd name="T24" fmla="*/ 0 w 86"/>
                <a:gd name="T25" fmla="*/ 1 h 88"/>
                <a:gd name="T26" fmla="*/ 0 w 86"/>
                <a:gd name="T27" fmla="*/ 2 h 88"/>
                <a:gd name="T28" fmla="*/ 0 w 86"/>
                <a:gd name="T29" fmla="*/ 2 h 88"/>
                <a:gd name="T30" fmla="*/ 0 w 86"/>
                <a:gd name="T31" fmla="*/ 2 h 8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6" h="88">
                  <a:moveTo>
                    <a:pt x="86" y="0"/>
                  </a:moveTo>
                  <a:lnTo>
                    <a:pt x="80" y="0"/>
                  </a:lnTo>
                  <a:lnTo>
                    <a:pt x="72" y="2"/>
                  </a:lnTo>
                  <a:lnTo>
                    <a:pt x="66" y="4"/>
                  </a:lnTo>
                  <a:lnTo>
                    <a:pt x="58" y="7"/>
                  </a:lnTo>
                  <a:lnTo>
                    <a:pt x="52" y="11"/>
                  </a:lnTo>
                  <a:lnTo>
                    <a:pt x="44" y="17"/>
                  </a:lnTo>
                  <a:lnTo>
                    <a:pt x="38" y="22"/>
                  </a:lnTo>
                  <a:lnTo>
                    <a:pt x="32" y="29"/>
                  </a:lnTo>
                  <a:lnTo>
                    <a:pt x="25" y="36"/>
                  </a:lnTo>
                  <a:lnTo>
                    <a:pt x="20" y="44"/>
                  </a:lnTo>
                  <a:lnTo>
                    <a:pt x="15" y="52"/>
                  </a:lnTo>
                  <a:lnTo>
                    <a:pt x="10" y="61"/>
                  </a:lnTo>
                  <a:lnTo>
                    <a:pt x="6" y="70"/>
                  </a:lnTo>
                  <a:lnTo>
                    <a:pt x="3" y="79"/>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30" name="Line 115"/>
            <p:cNvSpPr>
              <a:spLocks noChangeShapeType="1"/>
            </p:cNvSpPr>
            <p:nvPr/>
          </p:nvSpPr>
          <p:spPr bwMode="auto">
            <a:xfrm>
              <a:off x="2295" y="1144"/>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31" name="Line 116"/>
            <p:cNvSpPr>
              <a:spLocks noChangeShapeType="1"/>
            </p:cNvSpPr>
            <p:nvPr/>
          </p:nvSpPr>
          <p:spPr bwMode="auto">
            <a:xfrm flipH="1">
              <a:off x="2332" y="1096"/>
              <a:ext cx="15"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32" name="Line 117"/>
            <p:cNvSpPr>
              <a:spLocks noChangeShapeType="1"/>
            </p:cNvSpPr>
            <p:nvPr/>
          </p:nvSpPr>
          <p:spPr bwMode="auto">
            <a:xfrm flipH="1">
              <a:off x="3776" y="119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33" name="Freeform 118"/>
            <p:cNvSpPr>
              <a:spLocks/>
            </p:cNvSpPr>
            <p:nvPr/>
          </p:nvSpPr>
          <p:spPr bwMode="auto">
            <a:xfrm>
              <a:off x="3763" y="1163"/>
              <a:ext cx="13" cy="29"/>
            </a:xfrm>
            <a:custGeom>
              <a:avLst/>
              <a:gdLst>
                <a:gd name="T0" fmla="*/ 0 w 43"/>
                <a:gd name="T1" fmla="*/ 0 h 88"/>
                <a:gd name="T2" fmla="*/ 0 w 43"/>
                <a:gd name="T3" fmla="*/ 0 h 88"/>
                <a:gd name="T4" fmla="*/ 0 w 43"/>
                <a:gd name="T5" fmla="*/ 1 h 88"/>
                <a:gd name="T6" fmla="*/ 0 w 43"/>
                <a:gd name="T7" fmla="*/ 1 h 88"/>
                <a:gd name="T8" fmla="*/ 0 w 43"/>
                <a:gd name="T9" fmla="*/ 1 h 88"/>
                <a:gd name="T10" fmla="*/ 0 w 43"/>
                <a:gd name="T11" fmla="*/ 2 h 88"/>
                <a:gd name="T12" fmla="*/ 0 w 43"/>
                <a:gd name="T13" fmla="*/ 2 h 88"/>
                <a:gd name="T14" fmla="*/ 0 w 43"/>
                <a:gd name="T15" fmla="*/ 2 h 88"/>
                <a:gd name="T16" fmla="*/ 0 w 43"/>
                <a:gd name="T17" fmla="*/ 2 h 88"/>
                <a:gd name="T18" fmla="*/ 0 w 43"/>
                <a:gd name="T19" fmla="*/ 3 h 88"/>
                <a:gd name="T20" fmla="*/ 1 w 43"/>
                <a:gd name="T21" fmla="*/ 3 h 88"/>
                <a:gd name="T22" fmla="*/ 1 w 43"/>
                <a:gd name="T23" fmla="*/ 3 h 88"/>
                <a:gd name="T24" fmla="*/ 1 w 43"/>
                <a:gd name="T25" fmla="*/ 3 h 88"/>
                <a:gd name="T26" fmla="*/ 1 w 43"/>
                <a:gd name="T27" fmla="*/ 3 h 88"/>
                <a:gd name="T28" fmla="*/ 1 w 43"/>
                <a:gd name="T29" fmla="*/ 3 h 88"/>
                <a:gd name="T30" fmla="*/ 1 w 43"/>
                <a:gd name="T31" fmla="*/ 3 h 8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 h="88">
                  <a:moveTo>
                    <a:pt x="4" y="0"/>
                  </a:moveTo>
                  <a:lnTo>
                    <a:pt x="2" y="8"/>
                  </a:lnTo>
                  <a:lnTo>
                    <a:pt x="1" y="18"/>
                  </a:lnTo>
                  <a:lnTo>
                    <a:pt x="0" y="26"/>
                  </a:lnTo>
                  <a:lnTo>
                    <a:pt x="0" y="36"/>
                  </a:lnTo>
                  <a:lnTo>
                    <a:pt x="1" y="43"/>
                  </a:lnTo>
                  <a:lnTo>
                    <a:pt x="2" y="52"/>
                  </a:lnTo>
                  <a:lnTo>
                    <a:pt x="4" y="59"/>
                  </a:lnTo>
                  <a:lnTo>
                    <a:pt x="8" y="66"/>
                  </a:lnTo>
                  <a:lnTo>
                    <a:pt x="11" y="71"/>
                  </a:lnTo>
                  <a:lnTo>
                    <a:pt x="15" y="76"/>
                  </a:lnTo>
                  <a:lnTo>
                    <a:pt x="19" y="81"/>
                  </a:lnTo>
                  <a:lnTo>
                    <a:pt x="25" y="84"/>
                  </a:lnTo>
                  <a:lnTo>
                    <a:pt x="31" y="86"/>
                  </a:lnTo>
                  <a:lnTo>
                    <a:pt x="36" y="88"/>
                  </a:lnTo>
                  <a:lnTo>
                    <a:pt x="43"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34" name="Line 119"/>
            <p:cNvSpPr>
              <a:spLocks noChangeShapeType="1"/>
            </p:cNvSpPr>
            <p:nvPr/>
          </p:nvSpPr>
          <p:spPr bwMode="auto">
            <a:xfrm flipV="1">
              <a:off x="3766" y="1124"/>
              <a:ext cx="8"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35" name="Freeform 120"/>
            <p:cNvSpPr>
              <a:spLocks/>
            </p:cNvSpPr>
            <p:nvPr/>
          </p:nvSpPr>
          <p:spPr bwMode="auto">
            <a:xfrm>
              <a:off x="3774" y="1098"/>
              <a:ext cx="29" cy="26"/>
            </a:xfrm>
            <a:custGeom>
              <a:avLst/>
              <a:gdLst>
                <a:gd name="T0" fmla="*/ 3 w 87"/>
                <a:gd name="T1" fmla="*/ 0 h 88"/>
                <a:gd name="T2" fmla="*/ 3 w 87"/>
                <a:gd name="T3" fmla="*/ 0 h 88"/>
                <a:gd name="T4" fmla="*/ 3 w 87"/>
                <a:gd name="T5" fmla="*/ 0 h 88"/>
                <a:gd name="T6" fmla="*/ 2 w 87"/>
                <a:gd name="T7" fmla="*/ 0 h 88"/>
                <a:gd name="T8" fmla="*/ 2 w 87"/>
                <a:gd name="T9" fmla="*/ 0 h 88"/>
                <a:gd name="T10" fmla="*/ 2 w 87"/>
                <a:gd name="T11" fmla="*/ 0 h 88"/>
                <a:gd name="T12" fmla="*/ 2 w 87"/>
                <a:gd name="T13" fmla="*/ 0 h 88"/>
                <a:gd name="T14" fmla="*/ 1 w 87"/>
                <a:gd name="T15" fmla="*/ 1 h 88"/>
                <a:gd name="T16" fmla="*/ 1 w 87"/>
                <a:gd name="T17" fmla="*/ 1 h 88"/>
                <a:gd name="T18" fmla="*/ 1 w 87"/>
                <a:gd name="T19" fmla="*/ 1 h 88"/>
                <a:gd name="T20" fmla="*/ 1 w 87"/>
                <a:gd name="T21" fmla="*/ 1 h 88"/>
                <a:gd name="T22" fmla="*/ 1 w 87"/>
                <a:gd name="T23" fmla="*/ 1 h 88"/>
                <a:gd name="T24" fmla="*/ 0 w 87"/>
                <a:gd name="T25" fmla="*/ 1 h 88"/>
                <a:gd name="T26" fmla="*/ 0 w 87"/>
                <a:gd name="T27" fmla="*/ 2 h 88"/>
                <a:gd name="T28" fmla="*/ 0 w 87"/>
                <a:gd name="T29" fmla="*/ 2 h 88"/>
                <a:gd name="T30" fmla="*/ 0 w 87"/>
                <a:gd name="T31" fmla="*/ 2 h 8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7" h="88">
                  <a:moveTo>
                    <a:pt x="87" y="0"/>
                  </a:moveTo>
                  <a:lnTo>
                    <a:pt x="80" y="1"/>
                  </a:lnTo>
                  <a:lnTo>
                    <a:pt x="73" y="2"/>
                  </a:lnTo>
                  <a:lnTo>
                    <a:pt x="66" y="4"/>
                  </a:lnTo>
                  <a:lnTo>
                    <a:pt x="59" y="7"/>
                  </a:lnTo>
                  <a:lnTo>
                    <a:pt x="53" y="11"/>
                  </a:lnTo>
                  <a:lnTo>
                    <a:pt x="45" y="17"/>
                  </a:lnTo>
                  <a:lnTo>
                    <a:pt x="39" y="22"/>
                  </a:lnTo>
                  <a:lnTo>
                    <a:pt x="32" y="29"/>
                  </a:lnTo>
                  <a:lnTo>
                    <a:pt x="26" y="36"/>
                  </a:lnTo>
                  <a:lnTo>
                    <a:pt x="21" y="44"/>
                  </a:lnTo>
                  <a:lnTo>
                    <a:pt x="15" y="53"/>
                  </a:lnTo>
                  <a:lnTo>
                    <a:pt x="11" y="61"/>
                  </a:lnTo>
                  <a:lnTo>
                    <a:pt x="7" y="70"/>
                  </a:lnTo>
                  <a:lnTo>
                    <a:pt x="4" y="79"/>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36" name="Line 121"/>
            <p:cNvSpPr>
              <a:spLocks noChangeShapeType="1"/>
            </p:cNvSpPr>
            <p:nvPr/>
          </p:nvSpPr>
          <p:spPr bwMode="auto">
            <a:xfrm>
              <a:off x="3803" y="1098"/>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37" name="Line 122"/>
            <p:cNvSpPr>
              <a:spLocks noChangeShapeType="1"/>
            </p:cNvSpPr>
            <p:nvPr/>
          </p:nvSpPr>
          <p:spPr bwMode="auto">
            <a:xfrm flipH="1">
              <a:off x="3842" y="1054"/>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38" name="Line 123"/>
            <p:cNvSpPr>
              <a:spLocks noChangeShapeType="1"/>
            </p:cNvSpPr>
            <p:nvPr/>
          </p:nvSpPr>
          <p:spPr bwMode="auto">
            <a:xfrm flipH="1">
              <a:off x="3870" y="1054"/>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39" name="Freeform 124"/>
            <p:cNvSpPr>
              <a:spLocks/>
            </p:cNvSpPr>
            <p:nvPr/>
          </p:nvSpPr>
          <p:spPr bwMode="auto">
            <a:xfrm>
              <a:off x="2397" y="2542"/>
              <a:ext cx="61" cy="141"/>
            </a:xfrm>
            <a:custGeom>
              <a:avLst/>
              <a:gdLst>
                <a:gd name="T0" fmla="*/ 5 w 202"/>
                <a:gd name="T1" fmla="*/ 0 h 457"/>
                <a:gd name="T2" fmla="*/ 2 w 202"/>
                <a:gd name="T3" fmla="*/ 14 h 457"/>
                <a:gd name="T4" fmla="*/ 0 w 202"/>
                <a:gd name="T5" fmla="*/ 14 h 457"/>
                <a:gd name="T6" fmla="*/ 0 60000 65536"/>
                <a:gd name="T7" fmla="*/ 0 60000 65536"/>
                <a:gd name="T8" fmla="*/ 0 60000 65536"/>
              </a:gdLst>
              <a:ahLst/>
              <a:cxnLst>
                <a:cxn ang="T6">
                  <a:pos x="T0" y="T1"/>
                </a:cxn>
                <a:cxn ang="T7">
                  <a:pos x="T2" y="T3"/>
                </a:cxn>
                <a:cxn ang="T8">
                  <a:pos x="T4" y="T5"/>
                </a:cxn>
              </a:cxnLst>
              <a:rect l="0" t="0" r="r" b="b"/>
              <a:pathLst>
                <a:path w="202" h="457">
                  <a:moveTo>
                    <a:pt x="202" y="0"/>
                  </a:moveTo>
                  <a:lnTo>
                    <a:pt x="80" y="457"/>
                  </a:lnTo>
                  <a:lnTo>
                    <a:pt x="0" y="4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40" name="Freeform 125"/>
            <p:cNvSpPr>
              <a:spLocks/>
            </p:cNvSpPr>
            <p:nvPr/>
          </p:nvSpPr>
          <p:spPr bwMode="auto">
            <a:xfrm>
              <a:off x="2382" y="2655"/>
              <a:ext cx="15" cy="28"/>
            </a:xfrm>
            <a:custGeom>
              <a:avLst/>
              <a:gdLst>
                <a:gd name="T0" fmla="*/ 0 w 43"/>
                <a:gd name="T1" fmla="*/ 0 h 90"/>
                <a:gd name="T2" fmla="*/ 0 w 43"/>
                <a:gd name="T3" fmla="*/ 0 h 90"/>
                <a:gd name="T4" fmla="*/ 0 w 43"/>
                <a:gd name="T5" fmla="*/ 0 h 90"/>
                <a:gd name="T6" fmla="*/ 0 w 43"/>
                <a:gd name="T7" fmla="*/ 1 h 90"/>
                <a:gd name="T8" fmla="*/ 0 w 43"/>
                <a:gd name="T9" fmla="*/ 1 h 90"/>
                <a:gd name="T10" fmla="*/ 0 w 43"/>
                <a:gd name="T11" fmla="*/ 1 h 90"/>
                <a:gd name="T12" fmla="*/ 0 w 43"/>
                <a:gd name="T13" fmla="*/ 1 h 90"/>
                <a:gd name="T14" fmla="*/ 0 w 43"/>
                <a:gd name="T15" fmla="*/ 1 h 90"/>
                <a:gd name="T16" fmla="*/ 0 w 43"/>
                <a:gd name="T17" fmla="*/ 1 h 90"/>
                <a:gd name="T18" fmla="*/ 0 w 43"/>
                <a:gd name="T19" fmla="*/ 2 h 90"/>
                <a:gd name="T20" fmla="*/ 0 w 43"/>
                <a:gd name="T21" fmla="*/ 2 h 90"/>
                <a:gd name="T22" fmla="*/ 0 w 43"/>
                <a:gd name="T23" fmla="*/ 2 h 90"/>
                <a:gd name="T24" fmla="*/ 0 w 43"/>
                <a:gd name="T25" fmla="*/ 2 h 90"/>
                <a:gd name="T26" fmla="*/ 0 w 43"/>
                <a:gd name="T27" fmla="*/ 2 h 90"/>
                <a:gd name="T28" fmla="*/ 0 w 43"/>
                <a:gd name="T29" fmla="*/ 2 h 90"/>
                <a:gd name="T30" fmla="*/ 0 w 43"/>
                <a:gd name="T31" fmla="*/ 2 h 90"/>
                <a:gd name="T32" fmla="*/ 0 w 43"/>
                <a:gd name="T33" fmla="*/ 2 h 90"/>
                <a:gd name="T34" fmla="*/ 1 w 43"/>
                <a:gd name="T35" fmla="*/ 2 h 90"/>
                <a:gd name="T36" fmla="*/ 1 w 43"/>
                <a:gd name="T37" fmla="*/ 2 h 90"/>
                <a:gd name="T38" fmla="*/ 1 w 43"/>
                <a:gd name="T39" fmla="*/ 2 h 90"/>
                <a:gd name="T40" fmla="*/ 1 w 43"/>
                <a:gd name="T41" fmla="*/ 2 h 90"/>
                <a:gd name="T42" fmla="*/ 1 w 43"/>
                <a:gd name="T43" fmla="*/ 2 h 90"/>
                <a:gd name="T44" fmla="*/ 1 w 43"/>
                <a:gd name="T45" fmla="*/ 2 h 90"/>
                <a:gd name="T46" fmla="*/ 1 w 43"/>
                <a:gd name="T47" fmla="*/ 2 h 90"/>
                <a:gd name="T48" fmla="*/ 1 w 43"/>
                <a:gd name="T49" fmla="*/ 2 h 90"/>
                <a:gd name="T50" fmla="*/ 2 w 43"/>
                <a:gd name="T51" fmla="*/ 3 h 90"/>
                <a:gd name="T52" fmla="*/ 2 w 43"/>
                <a:gd name="T53" fmla="*/ 3 h 9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3" h="90">
                  <a:moveTo>
                    <a:pt x="4" y="0"/>
                  </a:moveTo>
                  <a:lnTo>
                    <a:pt x="3" y="5"/>
                  </a:lnTo>
                  <a:lnTo>
                    <a:pt x="2" y="11"/>
                  </a:lnTo>
                  <a:lnTo>
                    <a:pt x="1" y="16"/>
                  </a:lnTo>
                  <a:lnTo>
                    <a:pt x="0" y="21"/>
                  </a:lnTo>
                  <a:lnTo>
                    <a:pt x="0" y="27"/>
                  </a:lnTo>
                  <a:lnTo>
                    <a:pt x="0" y="32"/>
                  </a:lnTo>
                  <a:lnTo>
                    <a:pt x="0" y="37"/>
                  </a:lnTo>
                  <a:lnTo>
                    <a:pt x="0" y="42"/>
                  </a:lnTo>
                  <a:lnTo>
                    <a:pt x="1" y="47"/>
                  </a:lnTo>
                  <a:lnTo>
                    <a:pt x="2" y="51"/>
                  </a:lnTo>
                  <a:lnTo>
                    <a:pt x="3" y="55"/>
                  </a:lnTo>
                  <a:lnTo>
                    <a:pt x="4" y="60"/>
                  </a:lnTo>
                  <a:lnTo>
                    <a:pt x="6" y="63"/>
                  </a:lnTo>
                  <a:lnTo>
                    <a:pt x="8" y="67"/>
                  </a:lnTo>
                  <a:lnTo>
                    <a:pt x="10" y="70"/>
                  </a:lnTo>
                  <a:lnTo>
                    <a:pt x="12" y="74"/>
                  </a:lnTo>
                  <a:lnTo>
                    <a:pt x="14" y="77"/>
                  </a:lnTo>
                  <a:lnTo>
                    <a:pt x="16" y="79"/>
                  </a:lnTo>
                  <a:lnTo>
                    <a:pt x="19" y="82"/>
                  </a:lnTo>
                  <a:lnTo>
                    <a:pt x="23" y="83"/>
                  </a:lnTo>
                  <a:lnTo>
                    <a:pt x="26" y="85"/>
                  </a:lnTo>
                  <a:lnTo>
                    <a:pt x="29" y="86"/>
                  </a:lnTo>
                  <a:lnTo>
                    <a:pt x="32" y="88"/>
                  </a:lnTo>
                  <a:lnTo>
                    <a:pt x="35" y="88"/>
                  </a:lnTo>
                  <a:lnTo>
                    <a:pt x="40" y="90"/>
                  </a:lnTo>
                  <a:lnTo>
                    <a:pt x="43"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41" name="Line 126"/>
            <p:cNvSpPr>
              <a:spLocks noChangeShapeType="1"/>
            </p:cNvSpPr>
            <p:nvPr/>
          </p:nvSpPr>
          <p:spPr bwMode="auto">
            <a:xfrm flipV="1">
              <a:off x="2384" y="2616"/>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42" name="Freeform 127"/>
            <p:cNvSpPr>
              <a:spLocks/>
            </p:cNvSpPr>
            <p:nvPr/>
          </p:nvSpPr>
          <p:spPr bwMode="auto">
            <a:xfrm>
              <a:off x="2395" y="2588"/>
              <a:ext cx="26" cy="28"/>
            </a:xfrm>
            <a:custGeom>
              <a:avLst/>
              <a:gdLst>
                <a:gd name="T0" fmla="*/ 2 w 86"/>
                <a:gd name="T1" fmla="*/ 0 h 88"/>
                <a:gd name="T2" fmla="*/ 2 w 86"/>
                <a:gd name="T3" fmla="*/ 0 h 88"/>
                <a:gd name="T4" fmla="*/ 2 w 86"/>
                <a:gd name="T5" fmla="*/ 0 h 88"/>
                <a:gd name="T6" fmla="*/ 2 w 86"/>
                <a:gd name="T7" fmla="*/ 0 h 88"/>
                <a:gd name="T8" fmla="*/ 2 w 86"/>
                <a:gd name="T9" fmla="*/ 0 h 88"/>
                <a:gd name="T10" fmla="*/ 2 w 86"/>
                <a:gd name="T11" fmla="*/ 0 h 88"/>
                <a:gd name="T12" fmla="*/ 2 w 86"/>
                <a:gd name="T13" fmla="*/ 0 h 88"/>
                <a:gd name="T14" fmla="*/ 2 w 86"/>
                <a:gd name="T15" fmla="*/ 0 h 88"/>
                <a:gd name="T16" fmla="*/ 2 w 86"/>
                <a:gd name="T17" fmla="*/ 0 h 88"/>
                <a:gd name="T18" fmla="*/ 2 w 86"/>
                <a:gd name="T19" fmla="*/ 0 h 88"/>
                <a:gd name="T20" fmla="*/ 1 w 86"/>
                <a:gd name="T21" fmla="*/ 1 h 88"/>
                <a:gd name="T22" fmla="*/ 1 w 86"/>
                <a:gd name="T23" fmla="*/ 1 h 88"/>
                <a:gd name="T24" fmla="*/ 1 w 86"/>
                <a:gd name="T25" fmla="*/ 1 h 88"/>
                <a:gd name="T26" fmla="*/ 1 w 86"/>
                <a:gd name="T27" fmla="*/ 1 h 88"/>
                <a:gd name="T28" fmla="*/ 1 w 86"/>
                <a:gd name="T29" fmla="*/ 1 h 88"/>
                <a:gd name="T30" fmla="*/ 1 w 86"/>
                <a:gd name="T31" fmla="*/ 1 h 88"/>
                <a:gd name="T32" fmla="*/ 1 w 86"/>
                <a:gd name="T33" fmla="*/ 1 h 88"/>
                <a:gd name="T34" fmla="*/ 1 w 86"/>
                <a:gd name="T35" fmla="*/ 1 h 88"/>
                <a:gd name="T36" fmla="*/ 1 w 86"/>
                <a:gd name="T37" fmla="*/ 2 h 88"/>
                <a:gd name="T38" fmla="*/ 0 w 86"/>
                <a:gd name="T39" fmla="*/ 2 h 88"/>
                <a:gd name="T40" fmla="*/ 0 w 86"/>
                <a:gd name="T41" fmla="*/ 2 h 88"/>
                <a:gd name="T42" fmla="*/ 0 w 86"/>
                <a:gd name="T43" fmla="*/ 2 h 88"/>
                <a:gd name="T44" fmla="*/ 0 w 86"/>
                <a:gd name="T45" fmla="*/ 2 h 88"/>
                <a:gd name="T46" fmla="*/ 0 w 86"/>
                <a:gd name="T47" fmla="*/ 2 h 88"/>
                <a:gd name="T48" fmla="*/ 0 w 86"/>
                <a:gd name="T49" fmla="*/ 3 h 88"/>
                <a:gd name="T50" fmla="*/ 0 w 86"/>
                <a:gd name="T51" fmla="*/ 3 h 88"/>
                <a:gd name="T52" fmla="*/ 0 w 86"/>
                <a:gd name="T53" fmla="*/ 3 h 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6" h="88">
                  <a:moveTo>
                    <a:pt x="86" y="0"/>
                  </a:moveTo>
                  <a:lnTo>
                    <a:pt x="82" y="0"/>
                  </a:lnTo>
                  <a:lnTo>
                    <a:pt x="77" y="0"/>
                  </a:lnTo>
                  <a:lnTo>
                    <a:pt x="74" y="1"/>
                  </a:lnTo>
                  <a:lnTo>
                    <a:pt x="70" y="2"/>
                  </a:lnTo>
                  <a:lnTo>
                    <a:pt x="66" y="4"/>
                  </a:lnTo>
                  <a:lnTo>
                    <a:pt x="61" y="5"/>
                  </a:lnTo>
                  <a:lnTo>
                    <a:pt x="58" y="7"/>
                  </a:lnTo>
                  <a:lnTo>
                    <a:pt x="54" y="10"/>
                  </a:lnTo>
                  <a:lnTo>
                    <a:pt x="50" y="13"/>
                  </a:lnTo>
                  <a:lnTo>
                    <a:pt x="46" y="16"/>
                  </a:lnTo>
                  <a:lnTo>
                    <a:pt x="42" y="19"/>
                  </a:lnTo>
                  <a:lnTo>
                    <a:pt x="38" y="22"/>
                  </a:lnTo>
                  <a:lnTo>
                    <a:pt x="35" y="26"/>
                  </a:lnTo>
                  <a:lnTo>
                    <a:pt x="30" y="30"/>
                  </a:lnTo>
                  <a:lnTo>
                    <a:pt x="27" y="34"/>
                  </a:lnTo>
                  <a:lnTo>
                    <a:pt x="24" y="38"/>
                  </a:lnTo>
                  <a:lnTo>
                    <a:pt x="21" y="43"/>
                  </a:lnTo>
                  <a:lnTo>
                    <a:pt x="18" y="47"/>
                  </a:lnTo>
                  <a:lnTo>
                    <a:pt x="14" y="52"/>
                  </a:lnTo>
                  <a:lnTo>
                    <a:pt x="12" y="58"/>
                  </a:lnTo>
                  <a:lnTo>
                    <a:pt x="9" y="62"/>
                  </a:lnTo>
                  <a:lnTo>
                    <a:pt x="7" y="67"/>
                  </a:lnTo>
                  <a:lnTo>
                    <a:pt x="5" y="72"/>
                  </a:lnTo>
                  <a:lnTo>
                    <a:pt x="3" y="78"/>
                  </a:lnTo>
                  <a:lnTo>
                    <a:pt x="1" y="83"/>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43" name="Line 128"/>
            <p:cNvSpPr>
              <a:spLocks noChangeShapeType="1"/>
            </p:cNvSpPr>
            <p:nvPr/>
          </p:nvSpPr>
          <p:spPr bwMode="auto">
            <a:xfrm>
              <a:off x="2421" y="2588"/>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44" name="Freeform 129"/>
            <p:cNvSpPr>
              <a:spLocks/>
            </p:cNvSpPr>
            <p:nvPr/>
          </p:nvSpPr>
          <p:spPr bwMode="auto">
            <a:xfrm>
              <a:off x="2243" y="1712"/>
              <a:ext cx="61" cy="142"/>
            </a:xfrm>
            <a:custGeom>
              <a:avLst/>
              <a:gdLst>
                <a:gd name="T0" fmla="*/ 5 w 202"/>
                <a:gd name="T1" fmla="*/ 0 h 456"/>
                <a:gd name="T2" fmla="*/ 2 w 202"/>
                <a:gd name="T3" fmla="*/ 14 h 456"/>
                <a:gd name="T4" fmla="*/ 0 w 202"/>
                <a:gd name="T5" fmla="*/ 14 h 456"/>
                <a:gd name="T6" fmla="*/ 0 60000 65536"/>
                <a:gd name="T7" fmla="*/ 0 60000 65536"/>
                <a:gd name="T8" fmla="*/ 0 60000 65536"/>
              </a:gdLst>
              <a:ahLst/>
              <a:cxnLst>
                <a:cxn ang="T6">
                  <a:pos x="T0" y="T1"/>
                </a:cxn>
                <a:cxn ang="T7">
                  <a:pos x="T2" y="T3"/>
                </a:cxn>
                <a:cxn ang="T8">
                  <a:pos x="T4" y="T5"/>
                </a:cxn>
              </a:cxnLst>
              <a:rect l="0" t="0" r="r" b="b"/>
              <a:pathLst>
                <a:path w="202" h="456">
                  <a:moveTo>
                    <a:pt x="202" y="0"/>
                  </a:moveTo>
                  <a:lnTo>
                    <a:pt x="79" y="456"/>
                  </a:lnTo>
                  <a:lnTo>
                    <a:pt x="0" y="4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45" name="Freeform 130"/>
            <p:cNvSpPr>
              <a:spLocks/>
            </p:cNvSpPr>
            <p:nvPr/>
          </p:nvSpPr>
          <p:spPr bwMode="auto">
            <a:xfrm>
              <a:off x="2228" y="1825"/>
              <a:ext cx="15" cy="29"/>
            </a:xfrm>
            <a:custGeom>
              <a:avLst/>
              <a:gdLst>
                <a:gd name="T0" fmla="*/ 0 w 43"/>
                <a:gd name="T1" fmla="*/ 0 h 88"/>
                <a:gd name="T2" fmla="*/ 0 w 43"/>
                <a:gd name="T3" fmla="*/ 0 h 88"/>
                <a:gd name="T4" fmla="*/ 0 w 43"/>
                <a:gd name="T5" fmla="*/ 1 h 88"/>
                <a:gd name="T6" fmla="*/ 0 w 43"/>
                <a:gd name="T7" fmla="*/ 1 h 88"/>
                <a:gd name="T8" fmla="*/ 0 w 43"/>
                <a:gd name="T9" fmla="*/ 1 h 88"/>
                <a:gd name="T10" fmla="*/ 0 w 43"/>
                <a:gd name="T11" fmla="*/ 2 h 88"/>
                <a:gd name="T12" fmla="*/ 0 w 43"/>
                <a:gd name="T13" fmla="*/ 2 h 88"/>
                <a:gd name="T14" fmla="*/ 0 w 43"/>
                <a:gd name="T15" fmla="*/ 2 h 88"/>
                <a:gd name="T16" fmla="*/ 0 w 43"/>
                <a:gd name="T17" fmla="*/ 2 h 88"/>
                <a:gd name="T18" fmla="*/ 0 w 43"/>
                <a:gd name="T19" fmla="*/ 3 h 88"/>
                <a:gd name="T20" fmla="*/ 1 w 43"/>
                <a:gd name="T21" fmla="*/ 3 h 88"/>
                <a:gd name="T22" fmla="*/ 1 w 43"/>
                <a:gd name="T23" fmla="*/ 3 h 88"/>
                <a:gd name="T24" fmla="*/ 1 w 43"/>
                <a:gd name="T25" fmla="*/ 3 h 88"/>
                <a:gd name="T26" fmla="*/ 1 w 43"/>
                <a:gd name="T27" fmla="*/ 3 h 88"/>
                <a:gd name="T28" fmla="*/ 2 w 43"/>
                <a:gd name="T29" fmla="*/ 3 h 88"/>
                <a:gd name="T30" fmla="*/ 2 w 43"/>
                <a:gd name="T31" fmla="*/ 3 h 8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 h="88">
                  <a:moveTo>
                    <a:pt x="4" y="0"/>
                  </a:moveTo>
                  <a:lnTo>
                    <a:pt x="2" y="10"/>
                  </a:lnTo>
                  <a:lnTo>
                    <a:pt x="1" y="18"/>
                  </a:lnTo>
                  <a:lnTo>
                    <a:pt x="0" y="28"/>
                  </a:lnTo>
                  <a:lnTo>
                    <a:pt x="0" y="36"/>
                  </a:lnTo>
                  <a:lnTo>
                    <a:pt x="1" y="45"/>
                  </a:lnTo>
                  <a:lnTo>
                    <a:pt x="2" y="52"/>
                  </a:lnTo>
                  <a:lnTo>
                    <a:pt x="4" y="60"/>
                  </a:lnTo>
                  <a:lnTo>
                    <a:pt x="7" y="66"/>
                  </a:lnTo>
                  <a:lnTo>
                    <a:pt x="11" y="72"/>
                  </a:lnTo>
                  <a:lnTo>
                    <a:pt x="15" y="77"/>
                  </a:lnTo>
                  <a:lnTo>
                    <a:pt x="19" y="81"/>
                  </a:lnTo>
                  <a:lnTo>
                    <a:pt x="24" y="84"/>
                  </a:lnTo>
                  <a:lnTo>
                    <a:pt x="30" y="87"/>
                  </a:lnTo>
                  <a:lnTo>
                    <a:pt x="36" y="88"/>
                  </a:lnTo>
                  <a:lnTo>
                    <a:pt x="43"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46" name="Line 131"/>
            <p:cNvSpPr>
              <a:spLocks noChangeShapeType="1"/>
            </p:cNvSpPr>
            <p:nvPr/>
          </p:nvSpPr>
          <p:spPr bwMode="auto">
            <a:xfrm flipV="1">
              <a:off x="2230" y="1786"/>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47" name="Freeform 132"/>
            <p:cNvSpPr>
              <a:spLocks/>
            </p:cNvSpPr>
            <p:nvPr/>
          </p:nvSpPr>
          <p:spPr bwMode="auto">
            <a:xfrm>
              <a:off x="2241" y="1758"/>
              <a:ext cx="26" cy="28"/>
            </a:xfrm>
            <a:custGeom>
              <a:avLst/>
              <a:gdLst>
                <a:gd name="T0" fmla="*/ 2 w 87"/>
                <a:gd name="T1" fmla="*/ 0 h 89"/>
                <a:gd name="T2" fmla="*/ 2 w 87"/>
                <a:gd name="T3" fmla="*/ 0 h 89"/>
                <a:gd name="T4" fmla="*/ 2 w 87"/>
                <a:gd name="T5" fmla="*/ 0 h 89"/>
                <a:gd name="T6" fmla="*/ 2 w 87"/>
                <a:gd name="T7" fmla="*/ 0 h 89"/>
                <a:gd name="T8" fmla="*/ 1 w 87"/>
                <a:gd name="T9" fmla="*/ 0 h 89"/>
                <a:gd name="T10" fmla="*/ 1 w 87"/>
                <a:gd name="T11" fmla="*/ 0 h 89"/>
                <a:gd name="T12" fmla="*/ 1 w 87"/>
                <a:gd name="T13" fmla="*/ 1 h 89"/>
                <a:gd name="T14" fmla="*/ 1 w 87"/>
                <a:gd name="T15" fmla="*/ 1 h 89"/>
                <a:gd name="T16" fmla="*/ 1 w 87"/>
                <a:gd name="T17" fmla="*/ 1 h 89"/>
                <a:gd name="T18" fmla="*/ 1 w 87"/>
                <a:gd name="T19" fmla="*/ 1 h 89"/>
                <a:gd name="T20" fmla="*/ 1 w 87"/>
                <a:gd name="T21" fmla="*/ 1 h 89"/>
                <a:gd name="T22" fmla="*/ 0 w 87"/>
                <a:gd name="T23" fmla="*/ 2 h 89"/>
                <a:gd name="T24" fmla="*/ 0 w 87"/>
                <a:gd name="T25" fmla="*/ 2 h 89"/>
                <a:gd name="T26" fmla="*/ 0 w 87"/>
                <a:gd name="T27" fmla="*/ 2 h 89"/>
                <a:gd name="T28" fmla="*/ 0 w 87"/>
                <a:gd name="T29" fmla="*/ 3 h 89"/>
                <a:gd name="T30" fmla="*/ 0 w 87"/>
                <a:gd name="T31" fmla="*/ 3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7" h="89">
                  <a:moveTo>
                    <a:pt x="87" y="0"/>
                  </a:moveTo>
                  <a:lnTo>
                    <a:pt x="79" y="1"/>
                  </a:lnTo>
                  <a:lnTo>
                    <a:pt x="73" y="2"/>
                  </a:lnTo>
                  <a:lnTo>
                    <a:pt x="66" y="4"/>
                  </a:lnTo>
                  <a:lnTo>
                    <a:pt x="59" y="8"/>
                  </a:lnTo>
                  <a:lnTo>
                    <a:pt x="51" y="13"/>
                  </a:lnTo>
                  <a:lnTo>
                    <a:pt x="45" y="17"/>
                  </a:lnTo>
                  <a:lnTo>
                    <a:pt x="39" y="23"/>
                  </a:lnTo>
                  <a:lnTo>
                    <a:pt x="32" y="30"/>
                  </a:lnTo>
                  <a:lnTo>
                    <a:pt x="26" y="37"/>
                  </a:lnTo>
                  <a:lnTo>
                    <a:pt x="21" y="45"/>
                  </a:lnTo>
                  <a:lnTo>
                    <a:pt x="15" y="53"/>
                  </a:lnTo>
                  <a:lnTo>
                    <a:pt x="11" y="62"/>
                  </a:lnTo>
                  <a:lnTo>
                    <a:pt x="7" y="70"/>
                  </a:lnTo>
                  <a:lnTo>
                    <a:pt x="3" y="80"/>
                  </a:lnTo>
                  <a:lnTo>
                    <a:pt x="0" y="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48" name="Line 133"/>
            <p:cNvSpPr>
              <a:spLocks noChangeShapeType="1"/>
            </p:cNvSpPr>
            <p:nvPr/>
          </p:nvSpPr>
          <p:spPr bwMode="auto">
            <a:xfrm>
              <a:off x="2267" y="1758"/>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49" name="Line 134"/>
            <p:cNvSpPr>
              <a:spLocks noChangeShapeType="1"/>
            </p:cNvSpPr>
            <p:nvPr/>
          </p:nvSpPr>
          <p:spPr bwMode="auto">
            <a:xfrm flipH="1">
              <a:off x="2321" y="1712"/>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50" name="Freeform 135"/>
            <p:cNvSpPr>
              <a:spLocks/>
            </p:cNvSpPr>
            <p:nvPr/>
          </p:nvSpPr>
          <p:spPr bwMode="auto">
            <a:xfrm>
              <a:off x="3792" y="1692"/>
              <a:ext cx="63" cy="142"/>
            </a:xfrm>
            <a:custGeom>
              <a:avLst/>
              <a:gdLst>
                <a:gd name="T0" fmla="*/ 6 w 202"/>
                <a:gd name="T1" fmla="*/ 0 h 457"/>
                <a:gd name="T2" fmla="*/ 2 w 202"/>
                <a:gd name="T3" fmla="*/ 14 h 457"/>
                <a:gd name="T4" fmla="*/ 0 w 202"/>
                <a:gd name="T5" fmla="*/ 14 h 457"/>
                <a:gd name="T6" fmla="*/ 0 60000 65536"/>
                <a:gd name="T7" fmla="*/ 0 60000 65536"/>
                <a:gd name="T8" fmla="*/ 0 60000 65536"/>
              </a:gdLst>
              <a:ahLst/>
              <a:cxnLst>
                <a:cxn ang="T6">
                  <a:pos x="T0" y="T1"/>
                </a:cxn>
                <a:cxn ang="T7">
                  <a:pos x="T2" y="T3"/>
                </a:cxn>
                <a:cxn ang="T8">
                  <a:pos x="T4" y="T5"/>
                </a:cxn>
              </a:cxnLst>
              <a:rect l="0" t="0" r="r" b="b"/>
              <a:pathLst>
                <a:path w="202" h="457">
                  <a:moveTo>
                    <a:pt x="202" y="0"/>
                  </a:moveTo>
                  <a:lnTo>
                    <a:pt x="79" y="457"/>
                  </a:lnTo>
                  <a:lnTo>
                    <a:pt x="0" y="4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51" name="Freeform 136"/>
            <p:cNvSpPr>
              <a:spLocks/>
            </p:cNvSpPr>
            <p:nvPr/>
          </p:nvSpPr>
          <p:spPr bwMode="auto">
            <a:xfrm>
              <a:off x="3779" y="1806"/>
              <a:ext cx="13" cy="28"/>
            </a:xfrm>
            <a:custGeom>
              <a:avLst/>
              <a:gdLst>
                <a:gd name="T0" fmla="*/ 0 w 43"/>
                <a:gd name="T1" fmla="*/ 0 h 90"/>
                <a:gd name="T2" fmla="*/ 0 w 43"/>
                <a:gd name="T3" fmla="*/ 0 h 90"/>
                <a:gd name="T4" fmla="*/ 0 w 43"/>
                <a:gd name="T5" fmla="*/ 1 h 90"/>
                <a:gd name="T6" fmla="*/ 0 w 43"/>
                <a:gd name="T7" fmla="*/ 1 h 90"/>
                <a:gd name="T8" fmla="*/ 0 w 43"/>
                <a:gd name="T9" fmla="*/ 1 h 90"/>
                <a:gd name="T10" fmla="*/ 0 w 43"/>
                <a:gd name="T11" fmla="*/ 1 h 90"/>
                <a:gd name="T12" fmla="*/ 0 w 43"/>
                <a:gd name="T13" fmla="*/ 2 h 90"/>
                <a:gd name="T14" fmla="*/ 0 w 43"/>
                <a:gd name="T15" fmla="*/ 2 h 90"/>
                <a:gd name="T16" fmla="*/ 0 w 43"/>
                <a:gd name="T17" fmla="*/ 2 h 90"/>
                <a:gd name="T18" fmla="*/ 0 w 43"/>
                <a:gd name="T19" fmla="*/ 2 h 90"/>
                <a:gd name="T20" fmla="*/ 1 w 43"/>
                <a:gd name="T21" fmla="*/ 2 h 90"/>
                <a:gd name="T22" fmla="*/ 1 w 43"/>
                <a:gd name="T23" fmla="*/ 2 h 90"/>
                <a:gd name="T24" fmla="*/ 1 w 43"/>
                <a:gd name="T25" fmla="*/ 2 h 90"/>
                <a:gd name="T26" fmla="*/ 1 w 43"/>
                <a:gd name="T27" fmla="*/ 2 h 90"/>
                <a:gd name="T28" fmla="*/ 1 w 43"/>
                <a:gd name="T29" fmla="*/ 3 h 90"/>
                <a:gd name="T30" fmla="*/ 1 w 43"/>
                <a:gd name="T31" fmla="*/ 3 h 9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3" h="90">
                  <a:moveTo>
                    <a:pt x="4" y="0"/>
                  </a:moveTo>
                  <a:lnTo>
                    <a:pt x="2" y="10"/>
                  </a:lnTo>
                  <a:lnTo>
                    <a:pt x="1" y="19"/>
                  </a:lnTo>
                  <a:lnTo>
                    <a:pt x="0" y="28"/>
                  </a:lnTo>
                  <a:lnTo>
                    <a:pt x="0" y="36"/>
                  </a:lnTo>
                  <a:lnTo>
                    <a:pt x="1" y="45"/>
                  </a:lnTo>
                  <a:lnTo>
                    <a:pt x="2" y="52"/>
                  </a:lnTo>
                  <a:lnTo>
                    <a:pt x="4" y="60"/>
                  </a:lnTo>
                  <a:lnTo>
                    <a:pt x="7" y="66"/>
                  </a:lnTo>
                  <a:lnTo>
                    <a:pt x="11" y="73"/>
                  </a:lnTo>
                  <a:lnTo>
                    <a:pt x="15" y="78"/>
                  </a:lnTo>
                  <a:lnTo>
                    <a:pt x="20" y="81"/>
                  </a:lnTo>
                  <a:lnTo>
                    <a:pt x="26" y="85"/>
                  </a:lnTo>
                  <a:lnTo>
                    <a:pt x="31" y="87"/>
                  </a:lnTo>
                  <a:lnTo>
                    <a:pt x="36" y="89"/>
                  </a:lnTo>
                  <a:lnTo>
                    <a:pt x="43"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52" name="Line 137"/>
            <p:cNvSpPr>
              <a:spLocks noChangeShapeType="1"/>
            </p:cNvSpPr>
            <p:nvPr/>
          </p:nvSpPr>
          <p:spPr bwMode="auto">
            <a:xfrm flipV="1">
              <a:off x="3779" y="1766"/>
              <a:ext cx="11"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53" name="Freeform 138"/>
            <p:cNvSpPr>
              <a:spLocks/>
            </p:cNvSpPr>
            <p:nvPr/>
          </p:nvSpPr>
          <p:spPr bwMode="auto">
            <a:xfrm>
              <a:off x="3790" y="1738"/>
              <a:ext cx="28" cy="28"/>
            </a:xfrm>
            <a:custGeom>
              <a:avLst/>
              <a:gdLst>
                <a:gd name="T0" fmla="*/ 3 w 87"/>
                <a:gd name="T1" fmla="*/ 0 h 88"/>
                <a:gd name="T2" fmla="*/ 3 w 87"/>
                <a:gd name="T3" fmla="*/ 0 h 88"/>
                <a:gd name="T4" fmla="*/ 2 w 87"/>
                <a:gd name="T5" fmla="*/ 0 h 88"/>
                <a:gd name="T6" fmla="*/ 2 w 87"/>
                <a:gd name="T7" fmla="*/ 0 h 88"/>
                <a:gd name="T8" fmla="*/ 2 w 87"/>
                <a:gd name="T9" fmla="*/ 0 h 88"/>
                <a:gd name="T10" fmla="*/ 2 w 87"/>
                <a:gd name="T11" fmla="*/ 0 h 88"/>
                <a:gd name="T12" fmla="*/ 2 w 87"/>
                <a:gd name="T13" fmla="*/ 1 h 88"/>
                <a:gd name="T14" fmla="*/ 1 w 87"/>
                <a:gd name="T15" fmla="*/ 1 h 88"/>
                <a:gd name="T16" fmla="*/ 1 w 87"/>
                <a:gd name="T17" fmla="*/ 1 h 88"/>
                <a:gd name="T18" fmla="*/ 1 w 87"/>
                <a:gd name="T19" fmla="*/ 1 h 88"/>
                <a:gd name="T20" fmla="*/ 1 w 87"/>
                <a:gd name="T21" fmla="*/ 1 h 88"/>
                <a:gd name="T22" fmla="*/ 1 w 87"/>
                <a:gd name="T23" fmla="*/ 2 h 88"/>
                <a:gd name="T24" fmla="*/ 0 w 87"/>
                <a:gd name="T25" fmla="*/ 2 h 88"/>
                <a:gd name="T26" fmla="*/ 0 w 87"/>
                <a:gd name="T27" fmla="*/ 2 h 88"/>
                <a:gd name="T28" fmla="*/ 0 w 87"/>
                <a:gd name="T29" fmla="*/ 3 h 88"/>
                <a:gd name="T30" fmla="*/ 0 w 87"/>
                <a:gd name="T31" fmla="*/ 3 h 8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7" h="88">
                  <a:moveTo>
                    <a:pt x="87" y="0"/>
                  </a:moveTo>
                  <a:lnTo>
                    <a:pt x="80" y="0"/>
                  </a:lnTo>
                  <a:lnTo>
                    <a:pt x="73" y="1"/>
                  </a:lnTo>
                  <a:lnTo>
                    <a:pt x="66" y="4"/>
                  </a:lnTo>
                  <a:lnTo>
                    <a:pt x="59" y="8"/>
                  </a:lnTo>
                  <a:lnTo>
                    <a:pt x="52" y="12"/>
                  </a:lnTo>
                  <a:lnTo>
                    <a:pt x="45" y="17"/>
                  </a:lnTo>
                  <a:lnTo>
                    <a:pt x="39" y="22"/>
                  </a:lnTo>
                  <a:lnTo>
                    <a:pt x="32" y="29"/>
                  </a:lnTo>
                  <a:lnTo>
                    <a:pt x="27" y="36"/>
                  </a:lnTo>
                  <a:lnTo>
                    <a:pt x="21" y="44"/>
                  </a:lnTo>
                  <a:lnTo>
                    <a:pt x="15" y="52"/>
                  </a:lnTo>
                  <a:lnTo>
                    <a:pt x="11" y="61"/>
                  </a:lnTo>
                  <a:lnTo>
                    <a:pt x="7" y="70"/>
                  </a:lnTo>
                  <a:lnTo>
                    <a:pt x="4" y="79"/>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54" name="Line 139"/>
            <p:cNvSpPr>
              <a:spLocks noChangeShapeType="1"/>
            </p:cNvSpPr>
            <p:nvPr/>
          </p:nvSpPr>
          <p:spPr bwMode="auto">
            <a:xfrm>
              <a:off x="3818" y="1738"/>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55" name="Line 140"/>
            <p:cNvSpPr>
              <a:spLocks noChangeShapeType="1"/>
            </p:cNvSpPr>
            <p:nvPr/>
          </p:nvSpPr>
          <p:spPr bwMode="auto">
            <a:xfrm flipH="1">
              <a:off x="3868" y="1695"/>
              <a:ext cx="13"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56" name="Line 141"/>
            <p:cNvSpPr>
              <a:spLocks noChangeShapeType="1"/>
            </p:cNvSpPr>
            <p:nvPr/>
          </p:nvSpPr>
          <p:spPr bwMode="auto">
            <a:xfrm flipH="1">
              <a:off x="3894" y="1695"/>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57" name="Freeform 179"/>
            <p:cNvSpPr>
              <a:spLocks/>
            </p:cNvSpPr>
            <p:nvPr/>
          </p:nvSpPr>
          <p:spPr bwMode="auto">
            <a:xfrm>
              <a:off x="2319" y="2385"/>
              <a:ext cx="89" cy="91"/>
            </a:xfrm>
            <a:custGeom>
              <a:avLst/>
              <a:gdLst>
                <a:gd name="T0" fmla="*/ 8 w 289"/>
                <a:gd name="T1" fmla="*/ 4 h 290"/>
                <a:gd name="T2" fmla="*/ 8 w 289"/>
                <a:gd name="T3" fmla="*/ 4 h 290"/>
                <a:gd name="T4" fmla="*/ 8 w 289"/>
                <a:gd name="T5" fmla="*/ 3 h 290"/>
                <a:gd name="T6" fmla="*/ 8 w 289"/>
                <a:gd name="T7" fmla="*/ 3 h 290"/>
                <a:gd name="T8" fmla="*/ 8 w 289"/>
                <a:gd name="T9" fmla="*/ 2 h 290"/>
                <a:gd name="T10" fmla="*/ 8 w 289"/>
                <a:gd name="T11" fmla="*/ 2 h 290"/>
                <a:gd name="T12" fmla="*/ 7 w 289"/>
                <a:gd name="T13" fmla="*/ 2 h 290"/>
                <a:gd name="T14" fmla="*/ 7 w 289"/>
                <a:gd name="T15" fmla="*/ 1 h 290"/>
                <a:gd name="T16" fmla="*/ 7 w 289"/>
                <a:gd name="T17" fmla="*/ 1 h 290"/>
                <a:gd name="T18" fmla="*/ 6 w 289"/>
                <a:gd name="T19" fmla="*/ 1 h 290"/>
                <a:gd name="T20" fmla="*/ 6 w 289"/>
                <a:gd name="T21" fmla="*/ 0 h 290"/>
                <a:gd name="T22" fmla="*/ 6 w 289"/>
                <a:gd name="T23" fmla="*/ 0 h 290"/>
                <a:gd name="T24" fmla="*/ 5 w 289"/>
                <a:gd name="T25" fmla="*/ 0 h 290"/>
                <a:gd name="T26" fmla="*/ 5 w 289"/>
                <a:gd name="T27" fmla="*/ 0 h 290"/>
                <a:gd name="T28" fmla="*/ 4 w 289"/>
                <a:gd name="T29" fmla="*/ 0 h 290"/>
                <a:gd name="T30" fmla="*/ 4 w 289"/>
                <a:gd name="T31" fmla="*/ 0 h 290"/>
                <a:gd name="T32" fmla="*/ 3 w 289"/>
                <a:gd name="T33" fmla="*/ 0 h 290"/>
                <a:gd name="T34" fmla="*/ 3 w 289"/>
                <a:gd name="T35" fmla="*/ 0 h 290"/>
                <a:gd name="T36" fmla="*/ 2 w 289"/>
                <a:gd name="T37" fmla="*/ 1 h 290"/>
                <a:gd name="T38" fmla="*/ 2 w 289"/>
                <a:gd name="T39" fmla="*/ 1 h 290"/>
                <a:gd name="T40" fmla="*/ 2 w 289"/>
                <a:gd name="T41" fmla="*/ 1 h 290"/>
                <a:gd name="T42" fmla="*/ 1 w 289"/>
                <a:gd name="T43" fmla="*/ 1 h 290"/>
                <a:gd name="T44" fmla="*/ 1 w 289"/>
                <a:gd name="T45" fmla="*/ 2 h 290"/>
                <a:gd name="T46" fmla="*/ 1 w 289"/>
                <a:gd name="T47" fmla="*/ 2 h 290"/>
                <a:gd name="T48" fmla="*/ 0 w 289"/>
                <a:gd name="T49" fmla="*/ 3 h 290"/>
                <a:gd name="T50" fmla="*/ 0 w 289"/>
                <a:gd name="T51" fmla="*/ 3 h 290"/>
                <a:gd name="T52" fmla="*/ 0 w 289"/>
                <a:gd name="T53" fmla="*/ 3 h 290"/>
                <a:gd name="T54" fmla="*/ 0 w 289"/>
                <a:gd name="T55" fmla="*/ 4 h 290"/>
                <a:gd name="T56" fmla="*/ 0 w 289"/>
                <a:gd name="T57" fmla="*/ 4 h 290"/>
                <a:gd name="T58" fmla="*/ 0 w 289"/>
                <a:gd name="T59" fmla="*/ 5 h 290"/>
                <a:gd name="T60" fmla="*/ 0 w 289"/>
                <a:gd name="T61" fmla="*/ 5 h 290"/>
                <a:gd name="T62" fmla="*/ 0 w 289"/>
                <a:gd name="T63" fmla="*/ 6 h 290"/>
                <a:gd name="T64" fmla="*/ 0 w 289"/>
                <a:gd name="T65" fmla="*/ 6 h 290"/>
                <a:gd name="T66" fmla="*/ 1 w 289"/>
                <a:gd name="T67" fmla="*/ 7 h 290"/>
                <a:gd name="T68" fmla="*/ 1 w 289"/>
                <a:gd name="T69" fmla="*/ 7 h 290"/>
                <a:gd name="T70" fmla="*/ 1 w 289"/>
                <a:gd name="T71" fmla="*/ 8 h 290"/>
                <a:gd name="T72" fmla="*/ 2 w 289"/>
                <a:gd name="T73" fmla="*/ 8 h 290"/>
                <a:gd name="T74" fmla="*/ 2 w 289"/>
                <a:gd name="T75" fmla="*/ 8 h 290"/>
                <a:gd name="T76" fmla="*/ 2 w 289"/>
                <a:gd name="T77" fmla="*/ 8 h 290"/>
                <a:gd name="T78" fmla="*/ 3 w 289"/>
                <a:gd name="T79" fmla="*/ 9 h 290"/>
                <a:gd name="T80" fmla="*/ 3 w 289"/>
                <a:gd name="T81" fmla="*/ 9 h 290"/>
                <a:gd name="T82" fmla="*/ 4 w 289"/>
                <a:gd name="T83" fmla="*/ 9 h 290"/>
                <a:gd name="T84" fmla="*/ 4 w 289"/>
                <a:gd name="T85" fmla="*/ 9 h 290"/>
                <a:gd name="T86" fmla="*/ 5 w 289"/>
                <a:gd name="T87" fmla="*/ 9 h 290"/>
                <a:gd name="T88" fmla="*/ 5 w 289"/>
                <a:gd name="T89" fmla="*/ 9 h 290"/>
                <a:gd name="T90" fmla="*/ 6 w 289"/>
                <a:gd name="T91" fmla="*/ 9 h 290"/>
                <a:gd name="T92" fmla="*/ 6 w 289"/>
                <a:gd name="T93" fmla="*/ 8 h 290"/>
                <a:gd name="T94" fmla="*/ 6 w 289"/>
                <a:gd name="T95" fmla="*/ 8 h 290"/>
                <a:gd name="T96" fmla="*/ 7 w 289"/>
                <a:gd name="T97" fmla="*/ 8 h 290"/>
                <a:gd name="T98" fmla="*/ 7 w 289"/>
                <a:gd name="T99" fmla="*/ 8 h 290"/>
                <a:gd name="T100" fmla="*/ 7 w 289"/>
                <a:gd name="T101" fmla="*/ 8 h 290"/>
                <a:gd name="T102" fmla="*/ 8 w 289"/>
                <a:gd name="T103" fmla="*/ 7 h 290"/>
                <a:gd name="T104" fmla="*/ 8 w 289"/>
                <a:gd name="T105" fmla="*/ 7 h 290"/>
                <a:gd name="T106" fmla="*/ 8 w 289"/>
                <a:gd name="T107" fmla="*/ 6 h 290"/>
                <a:gd name="T108" fmla="*/ 8 w 289"/>
                <a:gd name="T109" fmla="*/ 6 h 290"/>
                <a:gd name="T110" fmla="*/ 8 w 289"/>
                <a:gd name="T111" fmla="*/ 5 h 290"/>
                <a:gd name="T112" fmla="*/ 8 w 289"/>
                <a:gd name="T113" fmla="*/ 5 h 29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9" h="290">
                  <a:moveTo>
                    <a:pt x="289" y="145"/>
                  </a:moveTo>
                  <a:lnTo>
                    <a:pt x="289" y="140"/>
                  </a:lnTo>
                  <a:lnTo>
                    <a:pt x="289" y="135"/>
                  </a:lnTo>
                  <a:lnTo>
                    <a:pt x="288" y="129"/>
                  </a:lnTo>
                  <a:lnTo>
                    <a:pt x="288" y="124"/>
                  </a:lnTo>
                  <a:lnTo>
                    <a:pt x="287" y="119"/>
                  </a:lnTo>
                  <a:lnTo>
                    <a:pt x="286" y="113"/>
                  </a:lnTo>
                  <a:lnTo>
                    <a:pt x="285" y="108"/>
                  </a:lnTo>
                  <a:lnTo>
                    <a:pt x="283" y="104"/>
                  </a:lnTo>
                  <a:lnTo>
                    <a:pt x="282" y="98"/>
                  </a:lnTo>
                  <a:lnTo>
                    <a:pt x="280" y="93"/>
                  </a:lnTo>
                  <a:lnTo>
                    <a:pt x="278" y="88"/>
                  </a:lnTo>
                  <a:lnTo>
                    <a:pt x="275" y="84"/>
                  </a:lnTo>
                  <a:lnTo>
                    <a:pt x="273" y="78"/>
                  </a:lnTo>
                  <a:lnTo>
                    <a:pt x="271" y="74"/>
                  </a:lnTo>
                  <a:lnTo>
                    <a:pt x="268" y="70"/>
                  </a:lnTo>
                  <a:lnTo>
                    <a:pt x="266" y="65"/>
                  </a:lnTo>
                  <a:lnTo>
                    <a:pt x="263" y="60"/>
                  </a:lnTo>
                  <a:lnTo>
                    <a:pt x="260" y="56"/>
                  </a:lnTo>
                  <a:lnTo>
                    <a:pt x="256" y="53"/>
                  </a:lnTo>
                  <a:lnTo>
                    <a:pt x="252" y="48"/>
                  </a:lnTo>
                  <a:lnTo>
                    <a:pt x="249" y="44"/>
                  </a:lnTo>
                  <a:lnTo>
                    <a:pt x="246" y="41"/>
                  </a:lnTo>
                  <a:lnTo>
                    <a:pt x="241" y="37"/>
                  </a:lnTo>
                  <a:lnTo>
                    <a:pt x="237" y="33"/>
                  </a:lnTo>
                  <a:lnTo>
                    <a:pt x="233" y="30"/>
                  </a:lnTo>
                  <a:lnTo>
                    <a:pt x="229" y="27"/>
                  </a:lnTo>
                  <a:lnTo>
                    <a:pt x="224" y="24"/>
                  </a:lnTo>
                  <a:lnTo>
                    <a:pt x="220" y="21"/>
                  </a:lnTo>
                  <a:lnTo>
                    <a:pt x="216" y="19"/>
                  </a:lnTo>
                  <a:lnTo>
                    <a:pt x="211" y="16"/>
                  </a:lnTo>
                  <a:lnTo>
                    <a:pt x="206" y="13"/>
                  </a:lnTo>
                  <a:lnTo>
                    <a:pt x="201" y="11"/>
                  </a:lnTo>
                  <a:lnTo>
                    <a:pt x="197" y="10"/>
                  </a:lnTo>
                  <a:lnTo>
                    <a:pt x="191" y="8"/>
                  </a:lnTo>
                  <a:lnTo>
                    <a:pt x="186" y="6"/>
                  </a:lnTo>
                  <a:lnTo>
                    <a:pt x="182" y="5"/>
                  </a:lnTo>
                  <a:lnTo>
                    <a:pt x="176" y="4"/>
                  </a:lnTo>
                  <a:lnTo>
                    <a:pt x="171" y="3"/>
                  </a:lnTo>
                  <a:lnTo>
                    <a:pt x="166" y="2"/>
                  </a:lnTo>
                  <a:lnTo>
                    <a:pt x="160" y="0"/>
                  </a:lnTo>
                  <a:lnTo>
                    <a:pt x="155" y="0"/>
                  </a:lnTo>
                  <a:lnTo>
                    <a:pt x="150" y="0"/>
                  </a:lnTo>
                  <a:lnTo>
                    <a:pt x="145" y="0"/>
                  </a:lnTo>
                  <a:lnTo>
                    <a:pt x="139" y="0"/>
                  </a:lnTo>
                  <a:lnTo>
                    <a:pt x="134" y="0"/>
                  </a:lnTo>
                  <a:lnTo>
                    <a:pt x="129" y="0"/>
                  </a:lnTo>
                  <a:lnTo>
                    <a:pt x="123" y="2"/>
                  </a:lnTo>
                  <a:lnTo>
                    <a:pt x="118" y="3"/>
                  </a:lnTo>
                  <a:lnTo>
                    <a:pt x="113" y="4"/>
                  </a:lnTo>
                  <a:lnTo>
                    <a:pt x="108" y="5"/>
                  </a:lnTo>
                  <a:lnTo>
                    <a:pt x="103" y="6"/>
                  </a:lnTo>
                  <a:lnTo>
                    <a:pt x="98" y="8"/>
                  </a:lnTo>
                  <a:lnTo>
                    <a:pt x="92" y="10"/>
                  </a:lnTo>
                  <a:lnTo>
                    <a:pt x="88" y="11"/>
                  </a:lnTo>
                  <a:lnTo>
                    <a:pt x="83" y="13"/>
                  </a:lnTo>
                  <a:lnTo>
                    <a:pt x="78" y="16"/>
                  </a:lnTo>
                  <a:lnTo>
                    <a:pt x="73" y="19"/>
                  </a:lnTo>
                  <a:lnTo>
                    <a:pt x="69" y="21"/>
                  </a:lnTo>
                  <a:lnTo>
                    <a:pt x="65" y="24"/>
                  </a:lnTo>
                  <a:lnTo>
                    <a:pt x="60" y="27"/>
                  </a:lnTo>
                  <a:lnTo>
                    <a:pt x="56" y="30"/>
                  </a:lnTo>
                  <a:lnTo>
                    <a:pt x="52" y="33"/>
                  </a:lnTo>
                  <a:lnTo>
                    <a:pt x="48" y="37"/>
                  </a:lnTo>
                  <a:lnTo>
                    <a:pt x="44" y="41"/>
                  </a:lnTo>
                  <a:lnTo>
                    <a:pt x="40" y="44"/>
                  </a:lnTo>
                  <a:lnTo>
                    <a:pt x="37" y="48"/>
                  </a:lnTo>
                  <a:lnTo>
                    <a:pt x="33" y="53"/>
                  </a:lnTo>
                  <a:lnTo>
                    <a:pt x="30" y="56"/>
                  </a:lnTo>
                  <a:lnTo>
                    <a:pt x="26" y="60"/>
                  </a:lnTo>
                  <a:lnTo>
                    <a:pt x="24" y="65"/>
                  </a:lnTo>
                  <a:lnTo>
                    <a:pt x="21" y="70"/>
                  </a:lnTo>
                  <a:lnTo>
                    <a:pt x="18" y="74"/>
                  </a:lnTo>
                  <a:lnTo>
                    <a:pt x="16" y="78"/>
                  </a:lnTo>
                  <a:lnTo>
                    <a:pt x="14" y="84"/>
                  </a:lnTo>
                  <a:lnTo>
                    <a:pt x="11" y="88"/>
                  </a:lnTo>
                  <a:lnTo>
                    <a:pt x="9" y="93"/>
                  </a:lnTo>
                  <a:lnTo>
                    <a:pt x="7" y="98"/>
                  </a:lnTo>
                  <a:lnTo>
                    <a:pt x="6" y="104"/>
                  </a:lnTo>
                  <a:lnTo>
                    <a:pt x="4" y="108"/>
                  </a:lnTo>
                  <a:lnTo>
                    <a:pt x="3" y="113"/>
                  </a:lnTo>
                  <a:lnTo>
                    <a:pt x="2" y="119"/>
                  </a:lnTo>
                  <a:lnTo>
                    <a:pt x="1" y="124"/>
                  </a:lnTo>
                  <a:lnTo>
                    <a:pt x="1" y="129"/>
                  </a:lnTo>
                  <a:lnTo>
                    <a:pt x="0" y="135"/>
                  </a:lnTo>
                  <a:lnTo>
                    <a:pt x="0" y="140"/>
                  </a:lnTo>
                  <a:lnTo>
                    <a:pt x="0" y="145"/>
                  </a:lnTo>
                  <a:lnTo>
                    <a:pt x="0" y="151"/>
                  </a:lnTo>
                  <a:lnTo>
                    <a:pt x="0" y="156"/>
                  </a:lnTo>
                  <a:lnTo>
                    <a:pt x="1" y="161"/>
                  </a:lnTo>
                  <a:lnTo>
                    <a:pt x="1" y="167"/>
                  </a:lnTo>
                  <a:lnTo>
                    <a:pt x="2" y="171"/>
                  </a:lnTo>
                  <a:lnTo>
                    <a:pt x="3" y="176"/>
                  </a:lnTo>
                  <a:lnTo>
                    <a:pt x="4" y="181"/>
                  </a:lnTo>
                  <a:lnTo>
                    <a:pt x="6" y="187"/>
                  </a:lnTo>
                  <a:lnTo>
                    <a:pt x="7" y="192"/>
                  </a:lnTo>
                  <a:lnTo>
                    <a:pt x="9" y="196"/>
                  </a:lnTo>
                  <a:lnTo>
                    <a:pt x="11" y="202"/>
                  </a:lnTo>
                  <a:lnTo>
                    <a:pt x="14" y="207"/>
                  </a:lnTo>
                  <a:lnTo>
                    <a:pt x="16" y="211"/>
                  </a:lnTo>
                  <a:lnTo>
                    <a:pt x="18" y="216"/>
                  </a:lnTo>
                  <a:lnTo>
                    <a:pt x="21" y="221"/>
                  </a:lnTo>
                  <a:lnTo>
                    <a:pt x="24" y="225"/>
                  </a:lnTo>
                  <a:lnTo>
                    <a:pt x="26" y="229"/>
                  </a:lnTo>
                  <a:lnTo>
                    <a:pt x="30" y="234"/>
                  </a:lnTo>
                  <a:lnTo>
                    <a:pt x="33" y="238"/>
                  </a:lnTo>
                  <a:lnTo>
                    <a:pt x="37" y="242"/>
                  </a:lnTo>
                  <a:lnTo>
                    <a:pt x="40" y="245"/>
                  </a:lnTo>
                  <a:lnTo>
                    <a:pt x="44" y="250"/>
                  </a:lnTo>
                  <a:lnTo>
                    <a:pt x="48" y="253"/>
                  </a:lnTo>
                  <a:lnTo>
                    <a:pt x="52" y="256"/>
                  </a:lnTo>
                  <a:lnTo>
                    <a:pt x="56" y="260"/>
                  </a:lnTo>
                  <a:lnTo>
                    <a:pt x="60" y="263"/>
                  </a:lnTo>
                  <a:lnTo>
                    <a:pt x="65" y="266"/>
                  </a:lnTo>
                  <a:lnTo>
                    <a:pt x="69" y="269"/>
                  </a:lnTo>
                  <a:lnTo>
                    <a:pt x="73" y="272"/>
                  </a:lnTo>
                  <a:lnTo>
                    <a:pt x="78" y="274"/>
                  </a:lnTo>
                  <a:lnTo>
                    <a:pt x="83" y="276"/>
                  </a:lnTo>
                  <a:lnTo>
                    <a:pt x="88" y="278"/>
                  </a:lnTo>
                  <a:lnTo>
                    <a:pt x="92" y="280"/>
                  </a:lnTo>
                  <a:lnTo>
                    <a:pt x="98" y="283"/>
                  </a:lnTo>
                  <a:lnTo>
                    <a:pt x="103" y="284"/>
                  </a:lnTo>
                  <a:lnTo>
                    <a:pt x="108" y="286"/>
                  </a:lnTo>
                  <a:lnTo>
                    <a:pt x="113" y="287"/>
                  </a:lnTo>
                  <a:lnTo>
                    <a:pt x="118" y="288"/>
                  </a:lnTo>
                  <a:lnTo>
                    <a:pt x="123" y="289"/>
                  </a:lnTo>
                  <a:lnTo>
                    <a:pt x="129" y="289"/>
                  </a:lnTo>
                  <a:lnTo>
                    <a:pt x="134" y="290"/>
                  </a:lnTo>
                  <a:lnTo>
                    <a:pt x="139" y="290"/>
                  </a:lnTo>
                  <a:lnTo>
                    <a:pt x="145" y="290"/>
                  </a:lnTo>
                  <a:lnTo>
                    <a:pt x="150" y="290"/>
                  </a:lnTo>
                  <a:lnTo>
                    <a:pt x="155" y="290"/>
                  </a:lnTo>
                  <a:lnTo>
                    <a:pt x="160" y="289"/>
                  </a:lnTo>
                  <a:lnTo>
                    <a:pt x="166" y="289"/>
                  </a:lnTo>
                  <a:lnTo>
                    <a:pt x="171" y="288"/>
                  </a:lnTo>
                  <a:lnTo>
                    <a:pt x="176" y="287"/>
                  </a:lnTo>
                  <a:lnTo>
                    <a:pt x="182" y="286"/>
                  </a:lnTo>
                  <a:lnTo>
                    <a:pt x="186" y="284"/>
                  </a:lnTo>
                  <a:lnTo>
                    <a:pt x="191" y="283"/>
                  </a:lnTo>
                  <a:lnTo>
                    <a:pt x="197" y="280"/>
                  </a:lnTo>
                  <a:lnTo>
                    <a:pt x="201" y="278"/>
                  </a:lnTo>
                  <a:lnTo>
                    <a:pt x="206" y="276"/>
                  </a:lnTo>
                  <a:lnTo>
                    <a:pt x="211" y="274"/>
                  </a:lnTo>
                  <a:lnTo>
                    <a:pt x="216" y="272"/>
                  </a:lnTo>
                  <a:lnTo>
                    <a:pt x="220" y="269"/>
                  </a:lnTo>
                  <a:lnTo>
                    <a:pt x="224" y="266"/>
                  </a:lnTo>
                  <a:lnTo>
                    <a:pt x="229" y="263"/>
                  </a:lnTo>
                  <a:lnTo>
                    <a:pt x="233" y="260"/>
                  </a:lnTo>
                  <a:lnTo>
                    <a:pt x="237" y="256"/>
                  </a:lnTo>
                  <a:lnTo>
                    <a:pt x="241" y="253"/>
                  </a:lnTo>
                  <a:lnTo>
                    <a:pt x="246" y="250"/>
                  </a:lnTo>
                  <a:lnTo>
                    <a:pt x="249" y="245"/>
                  </a:lnTo>
                  <a:lnTo>
                    <a:pt x="252" y="242"/>
                  </a:lnTo>
                  <a:lnTo>
                    <a:pt x="256" y="238"/>
                  </a:lnTo>
                  <a:lnTo>
                    <a:pt x="260" y="234"/>
                  </a:lnTo>
                  <a:lnTo>
                    <a:pt x="263" y="229"/>
                  </a:lnTo>
                  <a:lnTo>
                    <a:pt x="266" y="225"/>
                  </a:lnTo>
                  <a:lnTo>
                    <a:pt x="268" y="221"/>
                  </a:lnTo>
                  <a:lnTo>
                    <a:pt x="271" y="216"/>
                  </a:lnTo>
                  <a:lnTo>
                    <a:pt x="273" y="211"/>
                  </a:lnTo>
                  <a:lnTo>
                    <a:pt x="275" y="207"/>
                  </a:lnTo>
                  <a:lnTo>
                    <a:pt x="278" y="202"/>
                  </a:lnTo>
                  <a:lnTo>
                    <a:pt x="280" y="196"/>
                  </a:lnTo>
                  <a:lnTo>
                    <a:pt x="282" y="192"/>
                  </a:lnTo>
                  <a:lnTo>
                    <a:pt x="283" y="187"/>
                  </a:lnTo>
                  <a:lnTo>
                    <a:pt x="285" y="181"/>
                  </a:lnTo>
                  <a:lnTo>
                    <a:pt x="286" y="176"/>
                  </a:lnTo>
                  <a:lnTo>
                    <a:pt x="287" y="171"/>
                  </a:lnTo>
                  <a:lnTo>
                    <a:pt x="288" y="167"/>
                  </a:lnTo>
                  <a:lnTo>
                    <a:pt x="288" y="161"/>
                  </a:lnTo>
                  <a:lnTo>
                    <a:pt x="289" y="156"/>
                  </a:lnTo>
                  <a:lnTo>
                    <a:pt x="289" y="151"/>
                  </a:lnTo>
                  <a:lnTo>
                    <a:pt x="289" y="14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58" name="Line 180"/>
            <p:cNvSpPr>
              <a:spLocks noChangeShapeType="1"/>
            </p:cNvSpPr>
            <p:nvPr/>
          </p:nvSpPr>
          <p:spPr bwMode="auto">
            <a:xfrm>
              <a:off x="2365" y="1821"/>
              <a:ext cx="13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59" name="Freeform 184"/>
            <p:cNvSpPr>
              <a:spLocks/>
            </p:cNvSpPr>
            <p:nvPr/>
          </p:nvSpPr>
          <p:spPr bwMode="auto">
            <a:xfrm>
              <a:off x="2350" y="2529"/>
              <a:ext cx="45" cy="174"/>
            </a:xfrm>
            <a:custGeom>
              <a:avLst/>
              <a:gdLst>
                <a:gd name="T0" fmla="*/ 4 w 151"/>
                <a:gd name="T1" fmla="*/ 0 h 559"/>
                <a:gd name="T2" fmla="*/ 4 w 151"/>
                <a:gd name="T3" fmla="*/ 1 h 559"/>
                <a:gd name="T4" fmla="*/ 4 w 151"/>
                <a:gd name="T5" fmla="*/ 1 h 559"/>
                <a:gd name="T6" fmla="*/ 3 w 151"/>
                <a:gd name="T7" fmla="*/ 2 h 559"/>
                <a:gd name="T8" fmla="*/ 3 w 151"/>
                <a:gd name="T9" fmla="*/ 2 h 559"/>
                <a:gd name="T10" fmla="*/ 3 w 151"/>
                <a:gd name="T11" fmla="*/ 2 h 559"/>
                <a:gd name="T12" fmla="*/ 3 w 151"/>
                <a:gd name="T13" fmla="*/ 3 h 559"/>
                <a:gd name="T14" fmla="*/ 3 w 151"/>
                <a:gd name="T15" fmla="*/ 3 h 559"/>
                <a:gd name="T16" fmla="*/ 2 w 151"/>
                <a:gd name="T17" fmla="*/ 4 h 559"/>
                <a:gd name="T18" fmla="*/ 2 w 151"/>
                <a:gd name="T19" fmla="*/ 4 h 559"/>
                <a:gd name="T20" fmla="*/ 2 w 151"/>
                <a:gd name="T21" fmla="*/ 5 h 559"/>
                <a:gd name="T22" fmla="*/ 2 w 151"/>
                <a:gd name="T23" fmla="*/ 5 h 559"/>
                <a:gd name="T24" fmla="*/ 2 w 151"/>
                <a:gd name="T25" fmla="*/ 6 h 559"/>
                <a:gd name="T26" fmla="*/ 1 w 151"/>
                <a:gd name="T27" fmla="*/ 6 h 559"/>
                <a:gd name="T28" fmla="*/ 1 w 151"/>
                <a:gd name="T29" fmla="*/ 7 h 559"/>
                <a:gd name="T30" fmla="*/ 1 w 151"/>
                <a:gd name="T31" fmla="*/ 7 h 559"/>
                <a:gd name="T32" fmla="*/ 1 w 151"/>
                <a:gd name="T33" fmla="*/ 8 h 559"/>
                <a:gd name="T34" fmla="*/ 1 w 151"/>
                <a:gd name="T35" fmla="*/ 8 h 559"/>
                <a:gd name="T36" fmla="*/ 1 w 151"/>
                <a:gd name="T37" fmla="*/ 9 h 559"/>
                <a:gd name="T38" fmla="*/ 1 w 151"/>
                <a:gd name="T39" fmla="*/ 9 h 559"/>
                <a:gd name="T40" fmla="*/ 1 w 151"/>
                <a:gd name="T41" fmla="*/ 10 h 559"/>
                <a:gd name="T42" fmla="*/ 1 w 151"/>
                <a:gd name="T43" fmla="*/ 10 h 559"/>
                <a:gd name="T44" fmla="*/ 1 w 151"/>
                <a:gd name="T45" fmla="*/ 11 h 559"/>
                <a:gd name="T46" fmla="*/ 1 w 151"/>
                <a:gd name="T47" fmla="*/ 11 h 559"/>
                <a:gd name="T48" fmla="*/ 0 w 151"/>
                <a:gd name="T49" fmla="*/ 12 h 559"/>
                <a:gd name="T50" fmla="*/ 0 w 151"/>
                <a:gd name="T51" fmla="*/ 12 h 559"/>
                <a:gd name="T52" fmla="*/ 0 w 151"/>
                <a:gd name="T53" fmla="*/ 12 h 559"/>
                <a:gd name="T54" fmla="*/ 0 w 151"/>
                <a:gd name="T55" fmla="*/ 13 h 559"/>
                <a:gd name="T56" fmla="*/ 0 w 151"/>
                <a:gd name="T57" fmla="*/ 14 h 559"/>
                <a:gd name="T58" fmla="*/ 0 w 151"/>
                <a:gd name="T59" fmla="*/ 14 h 559"/>
                <a:gd name="T60" fmla="*/ 0 w 151"/>
                <a:gd name="T61" fmla="*/ 15 h 559"/>
                <a:gd name="T62" fmla="*/ 0 w 151"/>
                <a:gd name="T63" fmla="*/ 15 h 559"/>
                <a:gd name="T64" fmla="*/ 0 w 151"/>
                <a:gd name="T65" fmla="*/ 16 h 559"/>
                <a:gd name="T66" fmla="*/ 0 w 151"/>
                <a:gd name="T67" fmla="*/ 16 h 559"/>
                <a:gd name="T68" fmla="*/ 0 w 151"/>
                <a:gd name="T69" fmla="*/ 16 h 559"/>
                <a:gd name="T70" fmla="*/ 0 w 151"/>
                <a:gd name="T71" fmla="*/ 17 h 5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1" h="559">
                  <a:moveTo>
                    <a:pt x="151" y="0"/>
                  </a:moveTo>
                  <a:lnTo>
                    <a:pt x="142" y="16"/>
                  </a:lnTo>
                  <a:lnTo>
                    <a:pt x="135" y="31"/>
                  </a:lnTo>
                  <a:lnTo>
                    <a:pt x="127" y="47"/>
                  </a:lnTo>
                  <a:lnTo>
                    <a:pt x="120" y="62"/>
                  </a:lnTo>
                  <a:lnTo>
                    <a:pt x="112" y="78"/>
                  </a:lnTo>
                  <a:lnTo>
                    <a:pt x="106" y="94"/>
                  </a:lnTo>
                  <a:lnTo>
                    <a:pt x="98" y="110"/>
                  </a:lnTo>
                  <a:lnTo>
                    <a:pt x="92" y="126"/>
                  </a:lnTo>
                  <a:lnTo>
                    <a:pt x="86" y="142"/>
                  </a:lnTo>
                  <a:lnTo>
                    <a:pt x="79" y="158"/>
                  </a:lnTo>
                  <a:lnTo>
                    <a:pt x="74" y="174"/>
                  </a:lnTo>
                  <a:lnTo>
                    <a:pt x="68" y="190"/>
                  </a:lnTo>
                  <a:lnTo>
                    <a:pt x="62" y="207"/>
                  </a:lnTo>
                  <a:lnTo>
                    <a:pt x="57" y="223"/>
                  </a:lnTo>
                  <a:lnTo>
                    <a:pt x="52" y="239"/>
                  </a:lnTo>
                  <a:lnTo>
                    <a:pt x="47" y="256"/>
                  </a:lnTo>
                  <a:lnTo>
                    <a:pt x="42" y="272"/>
                  </a:lnTo>
                  <a:lnTo>
                    <a:pt x="38" y="288"/>
                  </a:lnTo>
                  <a:lnTo>
                    <a:pt x="33" y="304"/>
                  </a:lnTo>
                  <a:lnTo>
                    <a:pt x="30" y="321"/>
                  </a:lnTo>
                  <a:lnTo>
                    <a:pt x="26" y="337"/>
                  </a:lnTo>
                  <a:lnTo>
                    <a:pt x="23" y="353"/>
                  </a:lnTo>
                  <a:lnTo>
                    <a:pt x="20" y="370"/>
                  </a:lnTo>
                  <a:lnTo>
                    <a:pt x="16" y="386"/>
                  </a:lnTo>
                  <a:lnTo>
                    <a:pt x="14" y="402"/>
                  </a:lnTo>
                  <a:lnTo>
                    <a:pt x="12" y="418"/>
                  </a:lnTo>
                  <a:lnTo>
                    <a:pt x="10" y="434"/>
                  </a:lnTo>
                  <a:lnTo>
                    <a:pt x="8" y="450"/>
                  </a:lnTo>
                  <a:lnTo>
                    <a:pt x="6" y="466"/>
                  </a:lnTo>
                  <a:lnTo>
                    <a:pt x="5" y="482"/>
                  </a:lnTo>
                  <a:lnTo>
                    <a:pt x="4" y="498"/>
                  </a:lnTo>
                  <a:lnTo>
                    <a:pt x="3" y="513"/>
                  </a:lnTo>
                  <a:lnTo>
                    <a:pt x="2" y="529"/>
                  </a:lnTo>
                  <a:lnTo>
                    <a:pt x="2" y="543"/>
                  </a:lnTo>
                  <a:lnTo>
                    <a:pt x="0" y="5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60" name="Freeform 185"/>
            <p:cNvSpPr>
              <a:spLocks/>
            </p:cNvSpPr>
            <p:nvPr/>
          </p:nvSpPr>
          <p:spPr bwMode="auto">
            <a:xfrm>
              <a:off x="2469" y="2529"/>
              <a:ext cx="48" cy="174"/>
            </a:xfrm>
            <a:custGeom>
              <a:avLst/>
              <a:gdLst>
                <a:gd name="T0" fmla="*/ 0 w 150"/>
                <a:gd name="T1" fmla="*/ 17 h 559"/>
                <a:gd name="T2" fmla="*/ 0 w 150"/>
                <a:gd name="T3" fmla="*/ 16 h 559"/>
                <a:gd name="T4" fmla="*/ 1 w 150"/>
                <a:gd name="T5" fmla="*/ 16 h 559"/>
                <a:gd name="T6" fmla="*/ 1 w 150"/>
                <a:gd name="T7" fmla="*/ 16 h 559"/>
                <a:gd name="T8" fmla="*/ 1 w 150"/>
                <a:gd name="T9" fmla="*/ 15 h 559"/>
                <a:gd name="T10" fmla="*/ 1 w 150"/>
                <a:gd name="T11" fmla="*/ 15 h 559"/>
                <a:gd name="T12" fmla="*/ 2 w 150"/>
                <a:gd name="T13" fmla="*/ 14 h 559"/>
                <a:gd name="T14" fmla="*/ 2 w 150"/>
                <a:gd name="T15" fmla="*/ 14 h 559"/>
                <a:gd name="T16" fmla="*/ 2 w 150"/>
                <a:gd name="T17" fmla="*/ 13 h 559"/>
                <a:gd name="T18" fmla="*/ 2 w 150"/>
                <a:gd name="T19" fmla="*/ 12 h 559"/>
                <a:gd name="T20" fmla="*/ 2 w 150"/>
                <a:gd name="T21" fmla="*/ 12 h 559"/>
                <a:gd name="T22" fmla="*/ 3 w 150"/>
                <a:gd name="T23" fmla="*/ 12 h 559"/>
                <a:gd name="T24" fmla="*/ 3 w 150"/>
                <a:gd name="T25" fmla="*/ 11 h 559"/>
                <a:gd name="T26" fmla="*/ 3 w 150"/>
                <a:gd name="T27" fmla="*/ 11 h 559"/>
                <a:gd name="T28" fmla="*/ 3 w 150"/>
                <a:gd name="T29" fmla="*/ 10 h 559"/>
                <a:gd name="T30" fmla="*/ 3 w 150"/>
                <a:gd name="T31" fmla="*/ 10 h 559"/>
                <a:gd name="T32" fmla="*/ 4 w 150"/>
                <a:gd name="T33" fmla="*/ 9 h 559"/>
                <a:gd name="T34" fmla="*/ 4 w 150"/>
                <a:gd name="T35" fmla="*/ 9 h 559"/>
                <a:gd name="T36" fmla="*/ 4 w 150"/>
                <a:gd name="T37" fmla="*/ 8 h 559"/>
                <a:gd name="T38" fmla="*/ 4 w 150"/>
                <a:gd name="T39" fmla="*/ 8 h 559"/>
                <a:gd name="T40" fmla="*/ 4 w 150"/>
                <a:gd name="T41" fmla="*/ 7 h 559"/>
                <a:gd name="T42" fmla="*/ 4 w 150"/>
                <a:gd name="T43" fmla="*/ 7 h 559"/>
                <a:gd name="T44" fmla="*/ 4 w 150"/>
                <a:gd name="T45" fmla="*/ 6 h 559"/>
                <a:gd name="T46" fmla="*/ 4 w 150"/>
                <a:gd name="T47" fmla="*/ 6 h 559"/>
                <a:gd name="T48" fmla="*/ 4 w 150"/>
                <a:gd name="T49" fmla="*/ 5 h 559"/>
                <a:gd name="T50" fmla="*/ 4 w 150"/>
                <a:gd name="T51" fmla="*/ 5 h 559"/>
                <a:gd name="T52" fmla="*/ 4 w 150"/>
                <a:gd name="T53" fmla="*/ 4 h 559"/>
                <a:gd name="T54" fmla="*/ 4 w 150"/>
                <a:gd name="T55" fmla="*/ 4 h 559"/>
                <a:gd name="T56" fmla="*/ 5 w 150"/>
                <a:gd name="T57" fmla="*/ 3 h 559"/>
                <a:gd name="T58" fmla="*/ 5 w 150"/>
                <a:gd name="T59" fmla="*/ 3 h 559"/>
                <a:gd name="T60" fmla="*/ 5 w 150"/>
                <a:gd name="T61" fmla="*/ 2 h 559"/>
                <a:gd name="T62" fmla="*/ 5 w 150"/>
                <a:gd name="T63" fmla="*/ 2 h 559"/>
                <a:gd name="T64" fmla="*/ 5 w 150"/>
                <a:gd name="T65" fmla="*/ 2 h 559"/>
                <a:gd name="T66" fmla="*/ 5 w 150"/>
                <a:gd name="T67" fmla="*/ 1 h 559"/>
                <a:gd name="T68" fmla="*/ 5 w 150"/>
                <a:gd name="T69" fmla="*/ 1 h 559"/>
                <a:gd name="T70" fmla="*/ 5 w 150"/>
                <a:gd name="T71" fmla="*/ 0 h 5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0" h="559">
                  <a:moveTo>
                    <a:pt x="0" y="559"/>
                  </a:moveTo>
                  <a:lnTo>
                    <a:pt x="9" y="543"/>
                  </a:lnTo>
                  <a:lnTo>
                    <a:pt x="16" y="529"/>
                  </a:lnTo>
                  <a:lnTo>
                    <a:pt x="24" y="513"/>
                  </a:lnTo>
                  <a:lnTo>
                    <a:pt x="31" y="498"/>
                  </a:lnTo>
                  <a:lnTo>
                    <a:pt x="39" y="482"/>
                  </a:lnTo>
                  <a:lnTo>
                    <a:pt x="46" y="466"/>
                  </a:lnTo>
                  <a:lnTo>
                    <a:pt x="52" y="450"/>
                  </a:lnTo>
                  <a:lnTo>
                    <a:pt x="59" y="434"/>
                  </a:lnTo>
                  <a:lnTo>
                    <a:pt x="65" y="418"/>
                  </a:lnTo>
                  <a:lnTo>
                    <a:pt x="72" y="402"/>
                  </a:lnTo>
                  <a:lnTo>
                    <a:pt x="77" y="386"/>
                  </a:lnTo>
                  <a:lnTo>
                    <a:pt x="83" y="370"/>
                  </a:lnTo>
                  <a:lnTo>
                    <a:pt x="89" y="353"/>
                  </a:lnTo>
                  <a:lnTo>
                    <a:pt x="94" y="337"/>
                  </a:lnTo>
                  <a:lnTo>
                    <a:pt x="99" y="321"/>
                  </a:lnTo>
                  <a:lnTo>
                    <a:pt x="104" y="304"/>
                  </a:lnTo>
                  <a:lnTo>
                    <a:pt x="109" y="288"/>
                  </a:lnTo>
                  <a:lnTo>
                    <a:pt x="113" y="272"/>
                  </a:lnTo>
                  <a:lnTo>
                    <a:pt x="117" y="256"/>
                  </a:lnTo>
                  <a:lnTo>
                    <a:pt x="121" y="239"/>
                  </a:lnTo>
                  <a:lnTo>
                    <a:pt x="125" y="223"/>
                  </a:lnTo>
                  <a:lnTo>
                    <a:pt x="128" y="207"/>
                  </a:lnTo>
                  <a:lnTo>
                    <a:pt x="131" y="190"/>
                  </a:lnTo>
                  <a:lnTo>
                    <a:pt x="134" y="174"/>
                  </a:lnTo>
                  <a:lnTo>
                    <a:pt x="137" y="158"/>
                  </a:lnTo>
                  <a:lnTo>
                    <a:pt x="139" y="142"/>
                  </a:lnTo>
                  <a:lnTo>
                    <a:pt x="141" y="126"/>
                  </a:lnTo>
                  <a:lnTo>
                    <a:pt x="143" y="110"/>
                  </a:lnTo>
                  <a:lnTo>
                    <a:pt x="145" y="94"/>
                  </a:lnTo>
                  <a:lnTo>
                    <a:pt x="146" y="78"/>
                  </a:lnTo>
                  <a:lnTo>
                    <a:pt x="147" y="62"/>
                  </a:lnTo>
                  <a:lnTo>
                    <a:pt x="148" y="47"/>
                  </a:lnTo>
                  <a:lnTo>
                    <a:pt x="149" y="31"/>
                  </a:lnTo>
                  <a:lnTo>
                    <a:pt x="149" y="16"/>
                  </a:lnTo>
                  <a:lnTo>
                    <a:pt x="15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81792" name="Group 192"/>
          <p:cNvGrpSpPr>
            <a:grpSpLocks/>
          </p:cNvGrpSpPr>
          <p:nvPr/>
        </p:nvGrpSpPr>
        <p:grpSpPr bwMode="auto">
          <a:xfrm>
            <a:off x="107950" y="1528763"/>
            <a:ext cx="2881313" cy="2763837"/>
            <a:chOff x="158" y="1043"/>
            <a:chExt cx="1688" cy="1619"/>
          </a:xfrm>
        </p:grpSpPr>
        <p:sp>
          <p:nvSpPr>
            <p:cNvPr id="26680" name="Line 67"/>
            <p:cNvSpPr>
              <a:spLocks noChangeShapeType="1"/>
            </p:cNvSpPr>
            <p:nvPr/>
          </p:nvSpPr>
          <p:spPr bwMode="auto">
            <a:xfrm>
              <a:off x="158" y="1947"/>
              <a:ext cx="16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1" name="Line 68"/>
            <p:cNvSpPr>
              <a:spLocks noChangeShapeType="1"/>
            </p:cNvSpPr>
            <p:nvPr/>
          </p:nvSpPr>
          <p:spPr bwMode="auto">
            <a:xfrm>
              <a:off x="916" y="1083"/>
              <a:ext cx="0" cy="15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2" name="Line 69"/>
            <p:cNvSpPr>
              <a:spLocks noChangeShapeType="1"/>
            </p:cNvSpPr>
            <p:nvPr/>
          </p:nvSpPr>
          <p:spPr bwMode="auto">
            <a:xfrm>
              <a:off x="269" y="1947"/>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3" name="Freeform 70"/>
            <p:cNvSpPr>
              <a:spLocks/>
            </p:cNvSpPr>
            <p:nvPr/>
          </p:nvSpPr>
          <p:spPr bwMode="auto">
            <a:xfrm>
              <a:off x="345" y="2638"/>
              <a:ext cx="7" cy="19"/>
            </a:xfrm>
            <a:custGeom>
              <a:avLst/>
              <a:gdLst>
                <a:gd name="T0" fmla="*/ 0 w 19"/>
                <a:gd name="T1" fmla="*/ 0 h 63"/>
                <a:gd name="T2" fmla="*/ 0 w 19"/>
                <a:gd name="T3" fmla="*/ 0 h 63"/>
                <a:gd name="T4" fmla="*/ 0 w 19"/>
                <a:gd name="T5" fmla="*/ 0 h 63"/>
                <a:gd name="T6" fmla="*/ 0 w 19"/>
                <a:gd name="T7" fmla="*/ 0 h 63"/>
                <a:gd name="T8" fmla="*/ 0 w 19"/>
                <a:gd name="T9" fmla="*/ 0 h 63"/>
                <a:gd name="T10" fmla="*/ 0 w 19"/>
                <a:gd name="T11" fmla="*/ 0 h 63"/>
                <a:gd name="T12" fmla="*/ 0 w 19"/>
                <a:gd name="T13" fmla="*/ 0 h 63"/>
                <a:gd name="T14" fmla="*/ 0 w 19"/>
                <a:gd name="T15" fmla="*/ 0 h 63"/>
                <a:gd name="T16" fmla="*/ 0 w 19"/>
                <a:gd name="T17" fmla="*/ 1 h 63"/>
                <a:gd name="T18" fmla="*/ 0 w 19"/>
                <a:gd name="T19" fmla="*/ 1 h 63"/>
                <a:gd name="T20" fmla="*/ 0 w 19"/>
                <a:gd name="T21" fmla="*/ 1 h 63"/>
                <a:gd name="T22" fmla="*/ 0 w 19"/>
                <a:gd name="T23" fmla="*/ 1 h 63"/>
                <a:gd name="T24" fmla="*/ 0 w 19"/>
                <a:gd name="T25" fmla="*/ 1 h 63"/>
                <a:gd name="T26" fmla="*/ 0 w 19"/>
                <a:gd name="T27" fmla="*/ 1 h 63"/>
                <a:gd name="T28" fmla="*/ 0 w 19"/>
                <a:gd name="T29" fmla="*/ 1 h 63"/>
                <a:gd name="T30" fmla="*/ 0 w 19"/>
                <a:gd name="T31" fmla="*/ 1 h 63"/>
                <a:gd name="T32" fmla="*/ 0 w 19"/>
                <a:gd name="T33" fmla="*/ 1 h 63"/>
                <a:gd name="T34" fmla="*/ 0 w 19"/>
                <a:gd name="T35" fmla="*/ 1 h 63"/>
                <a:gd name="T36" fmla="*/ 0 w 19"/>
                <a:gd name="T37" fmla="*/ 1 h 63"/>
                <a:gd name="T38" fmla="*/ 0 w 19"/>
                <a:gd name="T39" fmla="*/ 1 h 63"/>
                <a:gd name="T40" fmla="*/ 0 w 19"/>
                <a:gd name="T41" fmla="*/ 1 h 63"/>
                <a:gd name="T42" fmla="*/ 0 w 19"/>
                <a:gd name="T43" fmla="*/ 1 h 63"/>
                <a:gd name="T44" fmla="*/ 0 w 19"/>
                <a:gd name="T45" fmla="*/ 1 h 63"/>
                <a:gd name="T46" fmla="*/ 0 w 19"/>
                <a:gd name="T47" fmla="*/ 2 h 63"/>
                <a:gd name="T48" fmla="*/ 0 w 19"/>
                <a:gd name="T49" fmla="*/ 2 h 63"/>
                <a:gd name="T50" fmla="*/ 1 w 19"/>
                <a:gd name="T51" fmla="*/ 2 h 63"/>
                <a:gd name="T52" fmla="*/ 1 w 19"/>
                <a:gd name="T53" fmla="*/ 2 h 63"/>
                <a:gd name="T54" fmla="*/ 1 w 19"/>
                <a:gd name="T55" fmla="*/ 2 h 63"/>
                <a:gd name="T56" fmla="*/ 1 w 19"/>
                <a:gd name="T57" fmla="*/ 2 h 63"/>
                <a:gd name="T58" fmla="*/ 1 w 19"/>
                <a:gd name="T59" fmla="*/ 2 h 63"/>
                <a:gd name="T60" fmla="*/ 1 w 19"/>
                <a:gd name="T61" fmla="*/ 2 h 63"/>
                <a:gd name="T62" fmla="*/ 1 w 19"/>
                <a:gd name="T63" fmla="*/ 2 h 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 h="63">
                  <a:moveTo>
                    <a:pt x="3" y="0"/>
                  </a:moveTo>
                  <a:lnTo>
                    <a:pt x="2" y="2"/>
                  </a:lnTo>
                  <a:lnTo>
                    <a:pt x="2" y="4"/>
                  </a:lnTo>
                  <a:lnTo>
                    <a:pt x="2" y="6"/>
                  </a:lnTo>
                  <a:lnTo>
                    <a:pt x="1" y="8"/>
                  </a:lnTo>
                  <a:lnTo>
                    <a:pt x="1" y="10"/>
                  </a:lnTo>
                  <a:lnTo>
                    <a:pt x="1" y="12"/>
                  </a:lnTo>
                  <a:lnTo>
                    <a:pt x="1" y="14"/>
                  </a:lnTo>
                  <a:lnTo>
                    <a:pt x="0" y="17"/>
                  </a:lnTo>
                  <a:lnTo>
                    <a:pt x="0" y="19"/>
                  </a:lnTo>
                  <a:lnTo>
                    <a:pt x="0" y="21"/>
                  </a:lnTo>
                  <a:lnTo>
                    <a:pt x="1" y="23"/>
                  </a:lnTo>
                  <a:lnTo>
                    <a:pt x="1" y="25"/>
                  </a:lnTo>
                  <a:lnTo>
                    <a:pt x="1" y="27"/>
                  </a:lnTo>
                  <a:lnTo>
                    <a:pt x="1" y="29"/>
                  </a:lnTo>
                  <a:lnTo>
                    <a:pt x="2" y="31"/>
                  </a:lnTo>
                  <a:lnTo>
                    <a:pt x="2" y="34"/>
                  </a:lnTo>
                  <a:lnTo>
                    <a:pt x="3" y="36"/>
                  </a:lnTo>
                  <a:lnTo>
                    <a:pt x="3" y="38"/>
                  </a:lnTo>
                  <a:lnTo>
                    <a:pt x="4" y="40"/>
                  </a:lnTo>
                  <a:lnTo>
                    <a:pt x="5" y="42"/>
                  </a:lnTo>
                  <a:lnTo>
                    <a:pt x="6" y="43"/>
                  </a:lnTo>
                  <a:lnTo>
                    <a:pt x="7" y="45"/>
                  </a:lnTo>
                  <a:lnTo>
                    <a:pt x="9" y="49"/>
                  </a:lnTo>
                  <a:lnTo>
                    <a:pt x="11" y="53"/>
                  </a:lnTo>
                  <a:lnTo>
                    <a:pt x="14" y="56"/>
                  </a:lnTo>
                  <a:lnTo>
                    <a:pt x="15" y="58"/>
                  </a:lnTo>
                  <a:lnTo>
                    <a:pt x="17" y="60"/>
                  </a:lnTo>
                  <a:lnTo>
                    <a:pt x="17" y="61"/>
                  </a:lnTo>
                  <a:lnTo>
                    <a:pt x="18" y="61"/>
                  </a:lnTo>
                  <a:lnTo>
                    <a:pt x="18" y="62"/>
                  </a:lnTo>
                  <a:lnTo>
                    <a:pt x="19"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84" name="Freeform 71"/>
            <p:cNvSpPr>
              <a:spLocks/>
            </p:cNvSpPr>
            <p:nvPr/>
          </p:nvSpPr>
          <p:spPr bwMode="auto">
            <a:xfrm>
              <a:off x="302" y="2561"/>
              <a:ext cx="61" cy="96"/>
            </a:xfrm>
            <a:custGeom>
              <a:avLst/>
              <a:gdLst>
                <a:gd name="T0" fmla="*/ 6 w 194"/>
                <a:gd name="T1" fmla="*/ 1 h 305"/>
                <a:gd name="T2" fmla="*/ 6 w 194"/>
                <a:gd name="T3" fmla="*/ 1 h 305"/>
                <a:gd name="T4" fmla="*/ 6 w 194"/>
                <a:gd name="T5" fmla="*/ 1 h 305"/>
                <a:gd name="T6" fmla="*/ 6 w 194"/>
                <a:gd name="T7" fmla="*/ 1 h 305"/>
                <a:gd name="T8" fmla="*/ 6 w 194"/>
                <a:gd name="T9" fmla="*/ 0 h 305"/>
                <a:gd name="T10" fmla="*/ 6 w 194"/>
                <a:gd name="T11" fmla="*/ 0 h 305"/>
                <a:gd name="T12" fmla="*/ 6 w 194"/>
                <a:gd name="T13" fmla="*/ 0 h 305"/>
                <a:gd name="T14" fmla="*/ 6 w 194"/>
                <a:gd name="T15" fmla="*/ 0 h 305"/>
                <a:gd name="T16" fmla="*/ 5 w 194"/>
                <a:gd name="T17" fmla="*/ 0 h 305"/>
                <a:gd name="T18" fmla="*/ 5 w 194"/>
                <a:gd name="T19" fmla="*/ 0 h 305"/>
                <a:gd name="T20" fmla="*/ 5 w 194"/>
                <a:gd name="T21" fmla="*/ 0 h 305"/>
                <a:gd name="T22" fmla="*/ 4 w 194"/>
                <a:gd name="T23" fmla="*/ 0 h 305"/>
                <a:gd name="T24" fmla="*/ 4 w 194"/>
                <a:gd name="T25" fmla="*/ 0 h 305"/>
                <a:gd name="T26" fmla="*/ 3 w 194"/>
                <a:gd name="T27" fmla="*/ 0 h 305"/>
                <a:gd name="T28" fmla="*/ 3 w 194"/>
                <a:gd name="T29" fmla="*/ 0 h 305"/>
                <a:gd name="T30" fmla="*/ 3 w 194"/>
                <a:gd name="T31" fmla="*/ 0 h 305"/>
                <a:gd name="T32" fmla="*/ 3 w 194"/>
                <a:gd name="T33" fmla="*/ 0 h 305"/>
                <a:gd name="T34" fmla="*/ 3 w 194"/>
                <a:gd name="T35" fmla="*/ 0 h 305"/>
                <a:gd name="T36" fmla="*/ 3 w 194"/>
                <a:gd name="T37" fmla="*/ 1 h 305"/>
                <a:gd name="T38" fmla="*/ 2 w 194"/>
                <a:gd name="T39" fmla="*/ 1 h 305"/>
                <a:gd name="T40" fmla="*/ 2 w 194"/>
                <a:gd name="T41" fmla="*/ 1 h 305"/>
                <a:gd name="T42" fmla="*/ 2 w 194"/>
                <a:gd name="T43" fmla="*/ 1 h 305"/>
                <a:gd name="T44" fmla="*/ 2 w 194"/>
                <a:gd name="T45" fmla="*/ 2 h 305"/>
                <a:gd name="T46" fmla="*/ 1 w 194"/>
                <a:gd name="T47" fmla="*/ 2 h 305"/>
                <a:gd name="T48" fmla="*/ 1 w 194"/>
                <a:gd name="T49" fmla="*/ 2 h 305"/>
                <a:gd name="T50" fmla="*/ 1 w 194"/>
                <a:gd name="T51" fmla="*/ 3 h 305"/>
                <a:gd name="T52" fmla="*/ 1 w 194"/>
                <a:gd name="T53" fmla="*/ 4 h 305"/>
                <a:gd name="T54" fmla="*/ 0 w 194"/>
                <a:gd name="T55" fmla="*/ 6 h 305"/>
                <a:gd name="T56" fmla="*/ 0 w 194"/>
                <a:gd name="T57" fmla="*/ 7 h 305"/>
                <a:gd name="T58" fmla="*/ 0 w 194"/>
                <a:gd name="T59" fmla="*/ 7 h 305"/>
                <a:gd name="T60" fmla="*/ 0 w 194"/>
                <a:gd name="T61" fmla="*/ 8 h 305"/>
                <a:gd name="T62" fmla="*/ 0 w 194"/>
                <a:gd name="T63" fmla="*/ 8 h 305"/>
                <a:gd name="T64" fmla="*/ 0 w 194"/>
                <a:gd name="T65" fmla="*/ 8 h 305"/>
                <a:gd name="T66" fmla="*/ 0 w 194"/>
                <a:gd name="T67" fmla="*/ 8 h 305"/>
                <a:gd name="T68" fmla="*/ 0 w 194"/>
                <a:gd name="T69" fmla="*/ 9 h 305"/>
                <a:gd name="T70" fmla="*/ 0 w 194"/>
                <a:gd name="T71" fmla="*/ 9 h 305"/>
                <a:gd name="T72" fmla="*/ 1 w 194"/>
                <a:gd name="T73" fmla="*/ 9 h 305"/>
                <a:gd name="T74" fmla="*/ 1 w 194"/>
                <a:gd name="T75" fmla="*/ 9 h 305"/>
                <a:gd name="T76" fmla="*/ 1 w 194"/>
                <a:gd name="T77" fmla="*/ 9 h 305"/>
                <a:gd name="T78" fmla="*/ 1 w 194"/>
                <a:gd name="T79" fmla="*/ 9 h 305"/>
                <a:gd name="T80" fmla="*/ 1 w 194"/>
                <a:gd name="T81" fmla="*/ 9 h 305"/>
                <a:gd name="T82" fmla="*/ 1 w 194"/>
                <a:gd name="T83" fmla="*/ 9 h 305"/>
                <a:gd name="T84" fmla="*/ 2 w 194"/>
                <a:gd name="T85" fmla="*/ 9 h 305"/>
                <a:gd name="T86" fmla="*/ 3 w 194"/>
                <a:gd name="T87" fmla="*/ 9 h 305"/>
                <a:gd name="T88" fmla="*/ 3 w 194"/>
                <a:gd name="T89" fmla="*/ 9 h 305"/>
                <a:gd name="T90" fmla="*/ 3 w 194"/>
                <a:gd name="T91" fmla="*/ 9 h 305"/>
                <a:gd name="T92" fmla="*/ 3 w 194"/>
                <a:gd name="T93" fmla="*/ 9 h 305"/>
                <a:gd name="T94" fmla="*/ 3 w 194"/>
                <a:gd name="T95" fmla="*/ 9 h 305"/>
                <a:gd name="T96" fmla="*/ 3 w 194"/>
                <a:gd name="T97" fmla="*/ 9 h 305"/>
                <a:gd name="T98" fmla="*/ 3 w 194"/>
                <a:gd name="T99" fmla="*/ 9 h 305"/>
                <a:gd name="T100" fmla="*/ 4 w 194"/>
                <a:gd name="T101" fmla="*/ 9 h 305"/>
                <a:gd name="T102" fmla="*/ 4 w 194"/>
                <a:gd name="T103" fmla="*/ 8 h 305"/>
                <a:gd name="T104" fmla="*/ 4 w 194"/>
                <a:gd name="T105" fmla="*/ 8 h 305"/>
                <a:gd name="T106" fmla="*/ 4 w 194"/>
                <a:gd name="T107" fmla="*/ 8 h 305"/>
                <a:gd name="T108" fmla="*/ 4 w 194"/>
                <a:gd name="T109" fmla="*/ 8 h 305"/>
                <a:gd name="T110" fmla="*/ 4 w 194"/>
                <a:gd name="T111" fmla="*/ 7 h 305"/>
                <a:gd name="T112" fmla="*/ 5 w 194"/>
                <a:gd name="T113" fmla="*/ 5 h 305"/>
                <a:gd name="T114" fmla="*/ 5 w 194"/>
                <a:gd name="T115" fmla="*/ 4 h 305"/>
                <a:gd name="T116" fmla="*/ 6 w 194"/>
                <a:gd name="T117" fmla="*/ 3 h 305"/>
                <a:gd name="T118" fmla="*/ 6 w 194"/>
                <a:gd name="T119" fmla="*/ 2 h 305"/>
                <a:gd name="T120" fmla="*/ 6 w 194"/>
                <a:gd name="T121" fmla="*/ 2 h 3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94" h="305">
                  <a:moveTo>
                    <a:pt x="193" y="40"/>
                  </a:moveTo>
                  <a:lnTo>
                    <a:pt x="194" y="39"/>
                  </a:lnTo>
                  <a:lnTo>
                    <a:pt x="194" y="38"/>
                  </a:lnTo>
                  <a:lnTo>
                    <a:pt x="194" y="36"/>
                  </a:lnTo>
                  <a:lnTo>
                    <a:pt x="194" y="35"/>
                  </a:lnTo>
                  <a:lnTo>
                    <a:pt x="194" y="33"/>
                  </a:lnTo>
                  <a:lnTo>
                    <a:pt x="194" y="32"/>
                  </a:lnTo>
                  <a:lnTo>
                    <a:pt x="194" y="30"/>
                  </a:lnTo>
                  <a:lnTo>
                    <a:pt x="194" y="29"/>
                  </a:lnTo>
                  <a:lnTo>
                    <a:pt x="194" y="26"/>
                  </a:lnTo>
                  <a:lnTo>
                    <a:pt x="194" y="25"/>
                  </a:lnTo>
                  <a:lnTo>
                    <a:pt x="193" y="23"/>
                  </a:lnTo>
                  <a:lnTo>
                    <a:pt x="193" y="22"/>
                  </a:lnTo>
                  <a:lnTo>
                    <a:pt x="193" y="20"/>
                  </a:lnTo>
                  <a:lnTo>
                    <a:pt x="192" y="19"/>
                  </a:lnTo>
                  <a:lnTo>
                    <a:pt x="192" y="17"/>
                  </a:lnTo>
                  <a:lnTo>
                    <a:pt x="191" y="16"/>
                  </a:lnTo>
                  <a:lnTo>
                    <a:pt x="191" y="14"/>
                  </a:lnTo>
                  <a:lnTo>
                    <a:pt x="190" y="13"/>
                  </a:lnTo>
                  <a:lnTo>
                    <a:pt x="189" y="10"/>
                  </a:lnTo>
                  <a:lnTo>
                    <a:pt x="189" y="9"/>
                  </a:lnTo>
                  <a:lnTo>
                    <a:pt x="188" y="7"/>
                  </a:lnTo>
                  <a:lnTo>
                    <a:pt x="187" y="6"/>
                  </a:lnTo>
                  <a:lnTo>
                    <a:pt x="187" y="5"/>
                  </a:lnTo>
                  <a:lnTo>
                    <a:pt x="186" y="5"/>
                  </a:lnTo>
                  <a:lnTo>
                    <a:pt x="186" y="4"/>
                  </a:lnTo>
                  <a:lnTo>
                    <a:pt x="185" y="4"/>
                  </a:lnTo>
                  <a:lnTo>
                    <a:pt x="185" y="3"/>
                  </a:lnTo>
                  <a:lnTo>
                    <a:pt x="183" y="3"/>
                  </a:lnTo>
                  <a:lnTo>
                    <a:pt x="182" y="2"/>
                  </a:lnTo>
                  <a:lnTo>
                    <a:pt x="181" y="2"/>
                  </a:lnTo>
                  <a:lnTo>
                    <a:pt x="180" y="1"/>
                  </a:lnTo>
                  <a:lnTo>
                    <a:pt x="179" y="1"/>
                  </a:lnTo>
                  <a:lnTo>
                    <a:pt x="178" y="1"/>
                  </a:lnTo>
                  <a:lnTo>
                    <a:pt x="176" y="1"/>
                  </a:lnTo>
                  <a:lnTo>
                    <a:pt x="175" y="0"/>
                  </a:lnTo>
                  <a:lnTo>
                    <a:pt x="173" y="0"/>
                  </a:lnTo>
                  <a:lnTo>
                    <a:pt x="172" y="0"/>
                  </a:lnTo>
                  <a:lnTo>
                    <a:pt x="170" y="0"/>
                  </a:lnTo>
                  <a:lnTo>
                    <a:pt x="166" y="1"/>
                  </a:lnTo>
                  <a:lnTo>
                    <a:pt x="163" y="1"/>
                  </a:lnTo>
                  <a:lnTo>
                    <a:pt x="160" y="1"/>
                  </a:lnTo>
                  <a:lnTo>
                    <a:pt x="157" y="1"/>
                  </a:lnTo>
                  <a:lnTo>
                    <a:pt x="154" y="1"/>
                  </a:lnTo>
                  <a:lnTo>
                    <a:pt x="147" y="0"/>
                  </a:lnTo>
                  <a:lnTo>
                    <a:pt x="141" y="0"/>
                  </a:lnTo>
                  <a:lnTo>
                    <a:pt x="138" y="0"/>
                  </a:lnTo>
                  <a:lnTo>
                    <a:pt x="134" y="1"/>
                  </a:lnTo>
                  <a:lnTo>
                    <a:pt x="131" y="1"/>
                  </a:lnTo>
                  <a:lnTo>
                    <a:pt x="128" y="1"/>
                  </a:lnTo>
                  <a:lnTo>
                    <a:pt x="125" y="1"/>
                  </a:lnTo>
                  <a:lnTo>
                    <a:pt x="122" y="1"/>
                  </a:lnTo>
                  <a:lnTo>
                    <a:pt x="120" y="2"/>
                  </a:lnTo>
                  <a:lnTo>
                    <a:pt x="116" y="2"/>
                  </a:lnTo>
                  <a:lnTo>
                    <a:pt x="113" y="3"/>
                  </a:lnTo>
                  <a:lnTo>
                    <a:pt x="111" y="3"/>
                  </a:lnTo>
                  <a:lnTo>
                    <a:pt x="110" y="3"/>
                  </a:lnTo>
                  <a:lnTo>
                    <a:pt x="108" y="4"/>
                  </a:lnTo>
                  <a:lnTo>
                    <a:pt x="107" y="4"/>
                  </a:lnTo>
                  <a:lnTo>
                    <a:pt x="105" y="5"/>
                  </a:lnTo>
                  <a:lnTo>
                    <a:pt x="104" y="5"/>
                  </a:lnTo>
                  <a:lnTo>
                    <a:pt x="103" y="6"/>
                  </a:lnTo>
                  <a:lnTo>
                    <a:pt x="100" y="6"/>
                  </a:lnTo>
                  <a:lnTo>
                    <a:pt x="99" y="7"/>
                  </a:lnTo>
                  <a:lnTo>
                    <a:pt x="98" y="8"/>
                  </a:lnTo>
                  <a:lnTo>
                    <a:pt x="96" y="8"/>
                  </a:lnTo>
                  <a:lnTo>
                    <a:pt x="95" y="9"/>
                  </a:lnTo>
                  <a:lnTo>
                    <a:pt x="94" y="10"/>
                  </a:lnTo>
                  <a:lnTo>
                    <a:pt x="92" y="12"/>
                  </a:lnTo>
                  <a:lnTo>
                    <a:pt x="91" y="13"/>
                  </a:lnTo>
                  <a:lnTo>
                    <a:pt x="90" y="13"/>
                  </a:lnTo>
                  <a:lnTo>
                    <a:pt x="89" y="14"/>
                  </a:lnTo>
                  <a:lnTo>
                    <a:pt x="88" y="15"/>
                  </a:lnTo>
                  <a:lnTo>
                    <a:pt x="84" y="17"/>
                  </a:lnTo>
                  <a:lnTo>
                    <a:pt x="82" y="19"/>
                  </a:lnTo>
                  <a:lnTo>
                    <a:pt x="80" y="21"/>
                  </a:lnTo>
                  <a:lnTo>
                    <a:pt x="78" y="23"/>
                  </a:lnTo>
                  <a:lnTo>
                    <a:pt x="73" y="28"/>
                  </a:lnTo>
                  <a:lnTo>
                    <a:pt x="71" y="30"/>
                  </a:lnTo>
                  <a:lnTo>
                    <a:pt x="68" y="32"/>
                  </a:lnTo>
                  <a:lnTo>
                    <a:pt x="67" y="33"/>
                  </a:lnTo>
                  <a:lnTo>
                    <a:pt x="66" y="35"/>
                  </a:lnTo>
                  <a:lnTo>
                    <a:pt x="65" y="36"/>
                  </a:lnTo>
                  <a:lnTo>
                    <a:pt x="64" y="37"/>
                  </a:lnTo>
                  <a:lnTo>
                    <a:pt x="63" y="38"/>
                  </a:lnTo>
                  <a:lnTo>
                    <a:pt x="62" y="39"/>
                  </a:lnTo>
                  <a:lnTo>
                    <a:pt x="62" y="41"/>
                  </a:lnTo>
                  <a:lnTo>
                    <a:pt x="61" y="42"/>
                  </a:lnTo>
                  <a:lnTo>
                    <a:pt x="59" y="45"/>
                  </a:lnTo>
                  <a:lnTo>
                    <a:pt x="58" y="48"/>
                  </a:lnTo>
                  <a:lnTo>
                    <a:pt x="56" y="51"/>
                  </a:lnTo>
                  <a:lnTo>
                    <a:pt x="55" y="53"/>
                  </a:lnTo>
                  <a:lnTo>
                    <a:pt x="51" y="58"/>
                  </a:lnTo>
                  <a:lnTo>
                    <a:pt x="49" y="62"/>
                  </a:lnTo>
                  <a:lnTo>
                    <a:pt x="48" y="64"/>
                  </a:lnTo>
                  <a:lnTo>
                    <a:pt x="46" y="67"/>
                  </a:lnTo>
                  <a:lnTo>
                    <a:pt x="46" y="68"/>
                  </a:lnTo>
                  <a:lnTo>
                    <a:pt x="45" y="70"/>
                  </a:lnTo>
                  <a:lnTo>
                    <a:pt x="44" y="71"/>
                  </a:lnTo>
                  <a:lnTo>
                    <a:pt x="44" y="72"/>
                  </a:lnTo>
                  <a:lnTo>
                    <a:pt x="43" y="75"/>
                  </a:lnTo>
                  <a:lnTo>
                    <a:pt x="42" y="79"/>
                  </a:lnTo>
                  <a:lnTo>
                    <a:pt x="41" y="82"/>
                  </a:lnTo>
                  <a:lnTo>
                    <a:pt x="40" y="85"/>
                  </a:lnTo>
                  <a:lnTo>
                    <a:pt x="39" y="88"/>
                  </a:lnTo>
                  <a:lnTo>
                    <a:pt x="35" y="100"/>
                  </a:lnTo>
                  <a:lnTo>
                    <a:pt x="32" y="113"/>
                  </a:lnTo>
                  <a:lnTo>
                    <a:pt x="29" y="124"/>
                  </a:lnTo>
                  <a:lnTo>
                    <a:pt x="26" y="137"/>
                  </a:lnTo>
                  <a:lnTo>
                    <a:pt x="18" y="162"/>
                  </a:lnTo>
                  <a:lnTo>
                    <a:pt x="15" y="173"/>
                  </a:lnTo>
                  <a:lnTo>
                    <a:pt x="12" y="186"/>
                  </a:lnTo>
                  <a:lnTo>
                    <a:pt x="11" y="191"/>
                  </a:lnTo>
                  <a:lnTo>
                    <a:pt x="9" y="198"/>
                  </a:lnTo>
                  <a:lnTo>
                    <a:pt x="8" y="204"/>
                  </a:lnTo>
                  <a:lnTo>
                    <a:pt x="6" y="211"/>
                  </a:lnTo>
                  <a:lnTo>
                    <a:pt x="5" y="217"/>
                  </a:lnTo>
                  <a:lnTo>
                    <a:pt x="2" y="222"/>
                  </a:lnTo>
                  <a:lnTo>
                    <a:pt x="2" y="226"/>
                  </a:lnTo>
                  <a:lnTo>
                    <a:pt x="1" y="229"/>
                  </a:lnTo>
                  <a:lnTo>
                    <a:pt x="1" y="232"/>
                  </a:lnTo>
                  <a:lnTo>
                    <a:pt x="0" y="235"/>
                  </a:lnTo>
                  <a:lnTo>
                    <a:pt x="0" y="238"/>
                  </a:lnTo>
                  <a:lnTo>
                    <a:pt x="0" y="242"/>
                  </a:lnTo>
                  <a:lnTo>
                    <a:pt x="0" y="245"/>
                  </a:lnTo>
                  <a:lnTo>
                    <a:pt x="0" y="248"/>
                  </a:lnTo>
                  <a:lnTo>
                    <a:pt x="0" y="251"/>
                  </a:lnTo>
                  <a:lnTo>
                    <a:pt x="0" y="254"/>
                  </a:lnTo>
                  <a:lnTo>
                    <a:pt x="0" y="258"/>
                  </a:lnTo>
                  <a:lnTo>
                    <a:pt x="1" y="259"/>
                  </a:lnTo>
                  <a:lnTo>
                    <a:pt x="1" y="261"/>
                  </a:lnTo>
                  <a:lnTo>
                    <a:pt x="1" y="264"/>
                  </a:lnTo>
                  <a:lnTo>
                    <a:pt x="2" y="267"/>
                  </a:lnTo>
                  <a:lnTo>
                    <a:pt x="4" y="270"/>
                  </a:lnTo>
                  <a:lnTo>
                    <a:pt x="5" y="273"/>
                  </a:lnTo>
                  <a:lnTo>
                    <a:pt x="6" y="276"/>
                  </a:lnTo>
                  <a:lnTo>
                    <a:pt x="7" y="279"/>
                  </a:lnTo>
                  <a:lnTo>
                    <a:pt x="7" y="280"/>
                  </a:lnTo>
                  <a:lnTo>
                    <a:pt x="8" y="282"/>
                  </a:lnTo>
                  <a:lnTo>
                    <a:pt x="9" y="283"/>
                  </a:lnTo>
                  <a:lnTo>
                    <a:pt x="9" y="285"/>
                  </a:lnTo>
                  <a:lnTo>
                    <a:pt x="10" y="286"/>
                  </a:lnTo>
                  <a:lnTo>
                    <a:pt x="11" y="287"/>
                  </a:lnTo>
                  <a:lnTo>
                    <a:pt x="12" y="288"/>
                  </a:lnTo>
                  <a:lnTo>
                    <a:pt x="13" y="291"/>
                  </a:lnTo>
                  <a:lnTo>
                    <a:pt x="14" y="292"/>
                  </a:lnTo>
                  <a:lnTo>
                    <a:pt x="14" y="293"/>
                  </a:lnTo>
                  <a:lnTo>
                    <a:pt x="15" y="294"/>
                  </a:lnTo>
                  <a:lnTo>
                    <a:pt x="16" y="295"/>
                  </a:lnTo>
                  <a:lnTo>
                    <a:pt x="18" y="296"/>
                  </a:lnTo>
                  <a:lnTo>
                    <a:pt x="19" y="297"/>
                  </a:lnTo>
                  <a:lnTo>
                    <a:pt x="21" y="298"/>
                  </a:lnTo>
                  <a:lnTo>
                    <a:pt x="22" y="299"/>
                  </a:lnTo>
                  <a:lnTo>
                    <a:pt x="23" y="300"/>
                  </a:lnTo>
                  <a:lnTo>
                    <a:pt x="25" y="300"/>
                  </a:lnTo>
                  <a:lnTo>
                    <a:pt x="26" y="301"/>
                  </a:lnTo>
                  <a:lnTo>
                    <a:pt x="27" y="302"/>
                  </a:lnTo>
                  <a:lnTo>
                    <a:pt x="29" y="302"/>
                  </a:lnTo>
                  <a:lnTo>
                    <a:pt x="30" y="303"/>
                  </a:lnTo>
                  <a:lnTo>
                    <a:pt x="32" y="303"/>
                  </a:lnTo>
                  <a:lnTo>
                    <a:pt x="33" y="304"/>
                  </a:lnTo>
                  <a:lnTo>
                    <a:pt x="35" y="304"/>
                  </a:lnTo>
                  <a:lnTo>
                    <a:pt x="37" y="304"/>
                  </a:lnTo>
                  <a:lnTo>
                    <a:pt x="38" y="304"/>
                  </a:lnTo>
                  <a:lnTo>
                    <a:pt x="40" y="305"/>
                  </a:lnTo>
                  <a:lnTo>
                    <a:pt x="41" y="305"/>
                  </a:lnTo>
                  <a:lnTo>
                    <a:pt x="43" y="305"/>
                  </a:lnTo>
                  <a:lnTo>
                    <a:pt x="46" y="305"/>
                  </a:lnTo>
                  <a:lnTo>
                    <a:pt x="49" y="305"/>
                  </a:lnTo>
                  <a:lnTo>
                    <a:pt x="52" y="305"/>
                  </a:lnTo>
                  <a:lnTo>
                    <a:pt x="59" y="305"/>
                  </a:lnTo>
                  <a:lnTo>
                    <a:pt x="65" y="305"/>
                  </a:lnTo>
                  <a:lnTo>
                    <a:pt x="68" y="305"/>
                  </a:lnTo>
                  <a:lnTo>
                    <a:pt x="72" y="305"/>
                  </a:lnTo>
                  <a:lnTo>
                    <a:pt x="75" y="305"/>
                  </a:lnTo>
                  <a:lnTo>
                    <a:pt x="78" y="305"/>
                  </a:lnTo>
                  <a:lnTo>
                    <a:pt x="81" y="305"/>
                  </a:lnTo>
                  <a:lnTo>
                    <a:pt x="82" y="305"/>
                  </a:lnTo>
                  <a:lnTo>
                    <a:pt x="84" y="305"/>
                  </a:lnTo>
                  <a:lnTo>
                    <a:pt x="86" y="305"/>
                  </a:lnTo>
                  <a:lnTo>
                    <a:pt x="88" y="305"/>
                  </a:lnTo>
                  <a:lnTo>
                    <a:pt x="89" y="305"/>
                  </a:lnTo>
                  <a:lnTo>
                    <a:pt x="91" y="305"/>
                  </a:lnTo>
                  <a:lnTo>
                    <a:pt x="92" y="304"/>
                  </a:lnTo>
                  <a:lnTo>
                    <a:pt x="93" y="304"/>
                  </a:lnTo>
                  <a:lnTo>
                    <a:pt x="95" y="303"/>
                  </a:lnTo>
                  <a:lnTo>
                    <a:pt x="96" y="303"/>
                  </a:lnTo>
                  <a:lnTo>
                    <a:pt x="98" y="302"/>
                  </a:lnTo>
                  <a:lnTo>
                    <a:pt x="99" y="301"/>
                  </a:lnTo>
                  <a:lnTo>
                    <a:pt x="100" y="301"/>
                  </a:lnTo>
                  <a:lnTo>
                    <a:pt x="103" y="300"/>
                  </a:lnTo>
                  <a:lnTo>
                    <a:pt x="104" y="299"/>
                  </a:lnTo>
                  <a:lnTo>
                    <a:pt x="105" y="298"/>
                  </a:lnTo>
                  <a:lnTo>
                    <a:pt x="106" y="297"/>
                  </a:lnTo>
                  <a:lnTo>
                    <a:pt x="108" y="297"/>
                  </a:lnTo>
                  <a:lnTo>
                    <a:pt x="109" y="296"/>
                  </a:lnTo>
                  <a:lnTo>
                    <a:pt x="110" y="295"/>
                  </a:lnTo>
                  <a:lnTo>
                    <a:pt x="111" y="294"/>
                  </a:lnTo>
                  <a:lnTo>
                    <a:pt x="112" y="293"/>
                  </a:lnTo>
                  <a:lnTo>
                    <a:pt x="113" y="292"/>
                  </a:lnTo>
                  <a:lnTo>
                    <a:pt x="114" y="291"/>
                  </a:lnTo>
                  <a:lnTo>
                    <a:pt x="115" y="289"/>
                  </a:lnTo>
                  <a:lnTo>
                    <a:pt x="116" y="287"/>
                  </a:lnTo>
                  <a:lnTo>
                    <a:pt x="119" y="285"/>
                  </a:lnTo>
                  <a:lnTo>
                    <a:pt x="121" y="283"/>
                  </a:lnTo>
                  <a:lnTo>
                    <a:pt x="123" y="281"/>
                  </a:lnTo>
                  <a:lnTo>
                    <a:pt x="125" y="278"/>
                  </a:lnTo>
                  <a:lnTo>
                    <a:pt x="126" y="276"/>
                  </a:lnTo>
                  <a:lnTo>
                    <a:pt x="128" y="272"/>
                  </a:lnTo>
                  <a:lnTo>
                    <a:pt x="129" y="270"/>
                  </a:lnTo>
                  <a:lnTo>
                    <a:pt x="131" y="267"/>
                  </a:lnTo>
                  <a:lnTo>
                    <a:pt x="132" y="264"/>
                  </a:lnTo>
                  <a:lnTo>
                    <a:pt x="133" y="261"/>
                  </a:lnTo>
                  <a:lnTo>
                    <a:pt x="136" y="259"/>
                  </a:lnTo>
                  <a:lnTo>
                    <a:pt x="137" y="255"/>
                  </a:lnTo>
                  <a:lnTo>
                    <a:pt x="138" y="252"/>
                  </a:lnTo>
                  <a:lnTo>
                    <a:pt x="139" y="249"/>
                  </a:lnTo>
                  <a:lnTo>
                    <a:pt x="140" y="246"/>
                  </a:lnTo>
                  <a:lnTo>
                    <a:pt x="140" y="244"/>
                  </a:lnTo>
                  <a:lnTo>
                    <a:pt x="141" y="240"/>
                  </a:lnTo>
                  <a:lnTo>
                    <a:pt x="142" y="237"/>
                  </a:lnTo>
                  <a:lnTo>
                    <a:pt x="144" y="231"/>
                  </a:lnTo>
                  <a:lnTo>
                    <a:pt x="145" y="225"/>
                  </a:lnTo>
                  <a:lnTo>
                    <a:pt x="146" y="219"/>
                  </a:lnTo>
                  <a:lnTo>
                    <a:pt x="148" y="213"/>
                  </a:lnTo>
                  <a:lnTo>
                    <a:pt x="152" y="200"/>
                  </a:lnTo>
                  <a:lnTo>
                    <a:pt x="154" y="187"/>
                  </a:lnTo>
                  <a:lnTo>
                    <a:pt x="157" y="176"/>
                  </a:lnTo>
                  <a:lnTo>
                    <a:pt x="160" y="163"/>
                  </a:lnTo>
                  <a:lnTo>
                    <a:pt x="163" y="151"/>
                  </a:lnTo>
                  <a:lnTo>
                    <a:pt x="166" y="138"/>
                  </a:lnTo>
                  <a:lnTo>
                    <a:pt x="170" y="127"/>
                  </a:lnTo>
                  <a:lnTo>
                    <a:pt x="174" y="114"/>
                  </a:lnTo>
                  <a:lnTo>
                    <a:pt x="177" y="102"/>
                  </a:lnTo>
                  <a:lnTo>
                    <a:pt x="180" y="89"/>
                  </a:lnTo>
                  <a:lnTo>
                    <a:pt x="182" y="84"/>
                  </a:lnTo>
                  <a:lnTo>
                    <a:pt x="185" y="78"/>
                  </a:lnTo>
                  <a:lnTo>
                    <a:pt x="186" y="71"/>
                  </a:lnTo>
                  <a:lnTo>
                    <a:pt x="188" y="65"/>
                  </a:lnTo>
                  <a:lnTo>
                    <a:pt x="188" y="63"/>
                  </a:lnTo>
                  <a:lnTo>
                    <a:pt x="189" y="59"/>
                  </a:lnTo>
                  <a:lnTo>
                    <a:pt x="190" y="56"/>
                  </a:lnTo>
                  <a:lnTo>
                    <a:pt x="190" y="53"/>
                  </a:lnTo>
                  <a:lnTo>
                    <a:pt x="192" y="47"/>
                  </a:lnTo>
                  <a:lnTo>
                    <a:pt x="192" y="43"/>
                  </a:lnTo>
                  <a:lnTo>
                    <a:pt x="193" y="4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85" name="Freeform 72"/>
            <p:cNvSpPr>
              <a:spLocks/>
            </p:cNvSpPr>
            <p:nvPr/>
          </p:nvSpPr>
          <p:spPr bwMode="auto">
            <a:xfrm>
              <a:off x="1520" y="1163"/>
              <a:ext cx="61" cy="94"/>
            </a:xfrm>
            <a:custGeom>
              <a:avLst/>
              <a:gdLst>
                <a:gd name="T0" fmla="*/ 6 w 194"/>
                <a:gd name="T1" fmla="*/ 1 h 306"/>
                <a:gd name="T2" fmla="*/ 6 w 194"/>
                <a:gd name="T3" fmla="*/ 1 h 306"/>
                <a:gd name="T4" fmla="*/ 6 w 194"/>
                <a:gd name="T5" fmla="*/ 1 h 306"/>
                <a:gd name="T6" fmla="*/ 6 w 194"/>
                <a:gd name="T7" fmla="*/ 1 h 306"/>
                <a:gd name="T8" fmla="*/ 6 w 194"/>
                <a:gd name="T9" fmla="*/ 0 h 306"/>
                <a:gd name="T10" fmla="*/ 6 w 194"/>
                <a:gd name="T11" fmla="*/ 0 h 306"/>
                <a:gd name="T12" fmla="*/ 6 w 194"/>
                <a:gd name="T13" fmla="*/ 0 h 306"/>
                <a:gd name="T14" fmla="*/ 6 w 194"/>
                <a:gd name="T15" fmla="*/ 0 h 306"/>
                <a:gd name="T16" fmla="*/ 6 w 194"/>
                <a:gd name="T17" fmla="*/ 0 h 306"/>
                <a:gd name="T18" fmla="*/ 5 w 194"/>
                <a:gd name="T19" fmla="*/ 0 h 306"/>
                <a:gd name="T20" fmla="*/ 5 w 194"/>
                <a:gd name="T21" fmla="*/ 0 h 306"/>
                <a:gd name="T22" fmla="*/ 4 w 194"/>
                <a:gd name="T23" fmla="*/ 0 h 306"/>
                <a:gd name="T24" fmla="*/ 4 w 194"/>
                <a:gd name="T25" fmla="*/ 0 h 306"/>
                <a:gd name="T26" fmla="*/ 3 w 194"/>
                <a:gd name="T27" fmla="*/ 0 h 306"/>
                <a:gd name="T28" fmla="*/ 3 w 194"/>
                <a:gd name="T29" fmla="*/ 0 h 306"/>
                <a:gd name="T30" fmla="*/ 3 w 194"/>
                <a:gd name="T31" fmla="*/ 0 h 306"/>
                <a:gd name="T32" fmla="*/ 3 w 194"/>
                <a:gd name="T33" fmla="*/ 0 h 306"/>
                <a:gd name="T34" fmla="*/ 3 w 194"/>
                <a:gd name="T35" fmla="*/ 0 h 306"/>
                <a:gd name="T36" fmla="*/ 3 w 194"/>
                <a:gd name="T37" fmla="*/ 1 h 306"/>
                <a:gd name="T38" fmla="*/ 2 w 194"/>
                <a:gd name="T39" fmla="*/ 1 h 306"/>
                <a:gd name="T40" fmla="*/ 2 w 194"/>
                <a:gd name="T41" fmla="*/ 1 h 306"/>
                <a:gd name="T42" fmla="*/ 2 w 194"/>
                <a:gd name="T43" fmla="*/ 1 h 306"/>
                <a:gd name="T44" fmla="*/ 2 w 194"/>
                <a:gd name="T45" fmla="*/ 2 h 306"/>
                <a:gd name="T46" fmla="*/ 2 w 194"/>
                <a:gd name="T47" fmla="*/ 2 h 306"/>
                <a:gd name="T48" fmla="*/ 1 w 194"/>
                <a:gd name="T49" fmla="*/ 2 h 306"/>
                <a:gd name="T50" fmla="*/ 1 w 194"/>
                <a:gd name="T51" fmla="*/ 2 h 306"/>
                <a:gd name="T52" fmla="*/ 1 w 194"/>
                <a:gd name="T53" fmla="*/ 3 h 306"/>
                <a:gd name="T54" fmla="*/ 1 w 194"/>
                <a:gd name="T55" fmla="*/ 5 h 306"/>
                <a:gd name="T56" fmla="*/ 0 w 194"/>
                <a:gd name="T57" fmla="*/ 6 h 306"/>
                <a:gd name="T58" fmla="*/ 0 w 194"/>
                <a:gd name="T59" fmla="*/ 6 h 306"/>
                <a:gd name="T60" fmla="*/ 0 w 194"/>
                <a:gd name="T61" fmla="*/ 7 h 306"/>
                <a:gd name="T62" fmla="*/ 0 w 194"/>
                <a:gd name="T63" fmla="*/ 7 h 306"/>
                <a:gd name="T64" fmla="*/ 0 w 194"/>
                <a:gd name="T65" fmla="*/ 8 h 306"/>
                <a:gd name="T66" fmla="*/ 0 w 194"/>
                <a:gd name="T67" fmla="*/ 8 h 306"/>
                <a:gd name="T68" fmla="*/ 0 w 194"/>
                <a:gd name="T69" fmla="*/ 8 h 306"/>
                <a:gd name="T70" fmla="*/ 0 w 194"/>
                <a:gd name="T71" fmla="*/ 8 h 306"/>
                <a:gd name="T72" fmla="*/ 0 w 194"/>
                <a:gd name="T73" fmla="*/ 8 h 306"/>
                <a:gd name="T74" fmla="*/ 1 w 194"/>
                <a:gd name="T75" fmla="*/ 9 h 306"/>
                <a:gd name="T76" fmla="*/ 1 w 194"/>
                <a:gd name="T77" fmla="*/ 9 h 306"/>
                <a:gd name="T78" fmla="*/ 1 w 194"/>
                <a:gd name="T79" fmla="*/ 9 h 306"/>
                <a:gd name="T80" fmla="*/ 1 w 194"/>
                <a:gd name="T81" fmla="*/ 9 h 306"/>
                <a:gd name="T82" fmla="*/ 1 w 194"/>
                <a:gd name="T83" fmla="*/ 9 h 306"/>
                <a:gd name="T84" fmla="*/ 2 w 194"/>
                <a:gd name="T85" fmla="*/ 9 h 306"/>
                <a:gd name="T86" fmla="*/ 2 w 194"/>
                <a:gd name="T87" fmla="*/ 9 h 306"/>
                <a:gd name="T88" fmla="*/ 3 w 194"/>
                <a:gd name="T89" fmla="*/ 9 h 306"/>
                <a:gd name="T90" fmla="*/ 3 w 194"/>
                <a:gd name="T91" fmla="*/ 9 h 306"/>
                <a:gd name="T92" fmla="*/ 3 w 194"/>
                <a:gd name="T93" fmla="*/ 9 h 306"/>
                <a:gd name="T94" fmla="*/ 3 w 194"/>
                <a:gd name="T95" fmla="*/ 9 h 306"/>
                <a:gd name="T96" fmla="*/ 3 w 194"/>
                <a:gd name="T97" fmla="*/ 9 h 306"/>
                <a:gd name="T98" fmla="*/ 3 w 194"/>
                <a:gd name="T99" fmla="*/ 9 h 306"/>
                <a:gd name="T100" fmla="*/ 3 w 194"/>
                <a:gd name="T101" fmla="*/ 8 h 306"/>
                <a:gd name="T102" fmla="*/ 4 w 194"/>
                <a:gd name="T103" fmla="*/ 8 h 306"/>
                <a:gd name="T104" fmla="*/ 4 w 194"/>
                <a:gd name="T105" fmla="*/ 8 h 306"/>
                <a:gd name="T106" fmla="*/ 4 w 194"/>
                <a:gd name="T107" fmla="*/ 7 h 306"/>
                <a:gd name="T108" fmla="*/ 4 w 194"/>
                <a:gd name="T109" fmla="*/ 7 h 306"/>
                <a:gd name="T110" fmla="*/ 4 w 194"/>
                <a:gd name="T111" fmla="*/ 7 h 306"/>
                <a:gd name="T112" fmla="*/ 5 w 194"/>
                <a:gd name="T113" fmla="*/ 6 h 306"/>
                <a:gd name="T114" fmla="*/ 5 w 194"/>
                <a:gd name="T115" fmla="*/ 4 h 306"/>
                <a:gd name="T116" fmla="*/ 6 w 194"/>
                <a:gd name="T117" fmla="*/ 3 h 306"/>
                <a:gd name="T118" fmla="*/ 6 w 194"/>
                <a:gd name="T119" fmla="*/ 2 h 306"/>
                <a:gd name="T120" fmla="*/ 6 w 194"/>
                <a:gd name="T121" fmla="*/ 2 h 306"/>
                <a:gd name="T122" fmla="*/ 6 w 194"/>
                <a:gd name="T123" fmla="*/ 1 h 3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94" h="306">
                  <a:moveTo>
                    <a:pt x="193" y="41"/>
                  </a:moveTo>
                  <a:lnTo>
                    <a:pt x="194" y="40"/>
                  </a:lnTo>
                  <a:lnTo>
                    <a:pt x="194" y="38"/>
                  </a:lnTo>
                  <a:lnTo>
                    <a:pt x="194" y="37"/>
                  </a:lnTo>
                  <a:lnTo>
                    <a:pt x="194" y="34"/>
                  </a:lnTo>
                  <a:lnTo>
                    <a:pt x="194" y="33"/>
                  </a:lnTo>
                  <a:lnTo>
                    <a:pt x="194" y="31"/>
                  </a:lnTo>
                  <a:lnTo>
                    <a:pt x="194" y="30"/>
                  </a:lnTo>
                  <a:lnTo>
                    <a:pt x="194" y="28"/>
                  </a:lnTo>
                  <a:lnTo>
                    <a:pt x="194" y="27"/>
                  </a:lnTo>
                  <a:lnTo>
                    <a:pt x="194" y="25"/>
                  </a:lnTo>
                  <a:lnTo>
                    <a:pt x="193" y="24"/>
                  </a:lnTo>
                  <a:lnTo>
                    <a:pt x="193" y="22"/>
                  </a:lnTo>
                  <a:lnTo>
                    <a:pt x="193" y="21"/>
                  </a:lnTo>
                  <a:lnTo>
                    <a:pt x="192" y="18"/>
                  </a:lnTo>
                  <a:lnTo>
                    <a:pt x="192" y="17"/>
                  </a:lnTo>
                  <a:lnTo>
                    <a:pt x="191" y="15"/>
                  </a:lnTo>
                  <a:lnTo>
                    <a:pt x="191" y="14"/>
                  </a:lnTo>
                  <a:lnTo>
                    <a:pt x="190" y="12"/>
                  </a:lnTo>
                  <a:lnTo>
                    <a:pt x="189" y="11"/>
                  </a:lnTo>
                  <a:lnTo>
                    <a:pt x="189" y="9"/>
                  </a:lnTo>
                  <a:lnTo>
                    <a:pt x="188" y="8"/>
                  </a:lnTo>
                  <a:lnTo>
                    <a:pt x="187" y="7"/>
                  </a:lnTo>
                  <a:lnTo>
                    <a:pt x="187" y="6"/>
                  </a:lnTo>
                  <a:lnTo>
                    <a:pt x="186" y="6"/>
                  </a:lnTo>
                  <a:lnTo>
                    <a:pt x="186" y="5"/>
                  </a:lnTo>
                  <a:lnTo>
                    <a:pt x="185" y="5"/>
                  </a:lnTo>
                  <a:lnTo>
                    <a:pt x="185" y="4"/>
                  </a:lnTo>
                  <a:lnTo>
                    <a:pt x="183" y="4"/>
                  </a:lnTo>
                  <a:lnTo>
                    <a:pt x="183" y="3"/>
                  </a:lnTo>
                  <a:lnTo>
                    <a:pt x="182" y="3"/>
                  </a:lnTo>
                  <a:lnTo>
                    <a:pt x="181" y="3"/>
                  </a:lnTo>
                  <a:lnTo>
                    <a:pt x="181" y="1"/>
                  </a:lnTo>
                  <a:lnTo>
                    <a:pt x="180" y="1"/>
                  </a:lnTo>
                  <a:lnTo>
                    <a:pt x="179" y="1"/>
                  </a:lnTo>
                  <a:lnTo>
                    <a:pt x="178" y="0"/>
                  </a:lnTo>
                  <a:lnTo>
                    <a:pt x="177" y="0"/>
                  </a:lnTo>
                  <a:lnTo>
                    <a:pt x="175" y="0"/>
                  </a:lnTo>
                  <a:lnTo>
                    <a:pt x="174" y="0"/>
                  </a:lnTo>
                  <a:lnTo>
                    <a:pt x="172" y="0"/>
                  </a:lnTo>
                  <a:lnTo>
                    <a:pt x="170" y="0"/>
                  </a:lnTo>
                  <a:lnTo>
                    <a:pt x="166" y="0"/>
                  </a:lnTo>
                  <a:lnTo>
                    <a:pt x="163" y="0"/>
                  </a:lnTo>
                  <a:lnTo>
                    <a:pt x="160" y="0"/>
                  </a:lnTo>
                  <a:lnTo>
                    <a:pt x="157" y="0"/>
                  </a:lnTo>
                  <a:lnTo>
                    <a:pt x="154" y="0"/>
                  </a:lnTo>
                  <a:lnTo>
                    <a:pt x="147" y="0"/>
                  </a:lnTo>
                  <a:lnTo>
                    <a:pt x="141" y="0"/>
                  </a:lnTo>
                  <a:lnTo>
                    <a:pt x="138" y="0"/>
                  </a:lnTo>
                  <a:lnTo>
                    <a:pt x="134" y="0"/>
                  </a:lnTo>
                  <a:lnTo>
                    <a:pt x="131" y="0"/>
                  </a:lnTo>
                  <a:lnTo>
                    <a:pt x="128" y="0"/>
                  </a:lnTo>
                  <a:lnTo>
                    <a:pt x="126" y="1"/>
                  </a:lnTo>
                  <a:lnTo>
                    <a:pt x="123" y="1"/>
                  </a:lnTo>
                  <a:lnTo>
                    <a:pt x="120" y="1"/>
                  </a:lnTo>
                  <a:lnTo>
                    <a:pt x="116" y="3"/>
                  </a:lnTo>
                  <a:lnTo>
                    <a:pt x="113" y="3"/>
                  </a:lnTo>
                  <a:lnTo>
                    <a:pt x="111" y="4"/>
                  </a:lnTo>
                  <a:lnTo>
                    <a:pt x="110" y="4"/>
                  </a:lnTo>
                  <a:lnTo>
                    <a:pt x="108" y="5"/>
                  </a:lnTo>
                  <a:lnTo>
                    <a:pt x="107" y="5"/>
                  </a:lnTo>
                  <a:lnTo>
                    <a:pt x="106" y="5"/>
                  </a:lnTo>
                  <a:lnTo>
                    <a:pt x="104" y="6"/>
                  </a:lnTo>
                  <a:lnTo>
                    <a:pt x="103" y="7"/>
                  </a:lnTo>
                  <a:lnTo>
                    <a:pt x="100" y="7"/>
                  </a:lnTo>
                  <a:lnTo>
                    <a:pt x="99" y="8"/>
                  </a:lnTo>
                  <a:lnTo>
                    <a:pt x="98" y="8"/>
                  </a:lnTo>
                  <a:lnTo>
                    <a:pt x="96" y="9"/>
                  </a:lnTo>
                  <a:lnTo>
                    <a:pt x="95" y="10"/>
                  </a:lnTo>
                  <a:lnTo>
                    <a:pt x="94" y="11"/>
                  </a:lnTo>
                  <a:lnTo>
                    <a:pt x="93" y="11"/>
                  </a:lnTo>
                  <a:lnTo>
                    <a:pt x="91" y="12"/>
                  </a:lnTo>
                  <a:lnTo>
                    <a:pt x="90" y="13"/>
                  </a:lnTo>
                  <a:lnTo>
                    <a:pt x="89" y="14"/>
                  </a:lnTo>
                  <a:lnTo>
                    <a:pt x="88" y="15"/>
                  </a:lnTo>
                  <a:lnTo>
                    <a:pt x="84" y="17"/>
                  </a:lnTo>
                  <a:lnTo>
                    <a:pt x="82" y="20"/>
                  </a:lnTo>
                  <a:lnTo>
                    <a:pt x="80" y="22"/>
                  </a:lnTo>
                  <a:lnTo>
                    <a:pt x="78" y="24"/>
                  </a:lnTo>
                  <a:lnTo>
                    <a:pt x="73" y="28"/>
                  </a:lnTo>
                  <a:lnTo>
                    <a:pt x="71" y="30"/>
                  </a:lnTo>
                  <a:lnTo>
                    <a:pt x="68" y="32"/>
                  </a:lnTo>
                  <a:lnTo>
                    <a:pt x="67" y="33"/>
                  </a:lnTo>
                  <a:lnTo>
                    <a:pt x="66" y="34"/>
                  </a:lnTo>
                  <a:lnTo>
                    <a:pt x="65" y="36"/>
                  </a:lnTo>
                  <a:lnTo>
                    <a:pt x="64" y="38"/>
                  </a:lnTo>
                  <a:lnTo>
                    <a:pt x="63" y="39"/>
                  </a:lnTo>
                  <a:lnTo>
                    <a:pt x="63" y="40"/>
                  </a:lnTo>
                  <a:lnTo>
                    <a:pt x="62" y="41"/>
                  </a:lnTo>
                  <a:lnTo>
                    <a:pt x="61" y="42"/>
                  </a:lnTo>
                  <a:lnTo>
                    <a:pt x="59" y="45"/>
                  </a:lnTo>
                  <a:lnTo>
                    <a:pt x="58" y="48"/>
                  </a:lnTo>
                  <a:lnTo>
                    <a:pt x="56" y="50"/>
                  </a:lnTo>
                  <a:lnTo>
                    <a:pt x="55" y="54"/>
                  </a:lnTo>
                  <a:lnTo>
                    <a:pt x="51" y="59"/>
                  </a:lnTo>
                  <a:lnTo>
                    <a:pt x="49" y="61"/>
                  </a:lnTo>
                  <a:lnTo>
                    <a:pt x="48" y="64"/>
                  </a:lnTo>
                  <a:lnTo>
                    <a:pt x="46" y="67"/>
                  </a:lnTo>
                  <a:lnTo>
                    <a:pt x="46" y="69"/>
                  </a:lnTo>
                  <a:lnTo>
                    <a:pt x="45" y="70"/>
                  </a:lnTo>
                  <a:lnTo>
                    <a:pt x="45" y="72"/>
                  </a:lnTo>
                  <a:lnTo>
                    <a:pt x="44" y="73"/>
                  </a:lnTo>
                  <a:lnTo>
                    <a:pt x="43" y="76"/>
                  </a:lnTo>
                  <a:lnTo>
                    <a:pt x="42" y="79"/>
                  </a:lnTo>
                  <a:lnTo>
                    <a:pt x="41" y="82"/>
                  </a:lnTo>
                  <a:lnTo>
                    <a:pt x="40" y="86"/>
                  </a:lnTo>
                  <a:lnTo>
                    <a:pt x="40" y="88"/>
                  </a:lnTo>
                  <a:lnTo>
                    <a:pt x="37" y="100"/>
                  </a:lnTo>
                  <a:lnTo>
                    <a:pt x="32" y="112"/>
                  </a:lnTo>
                  <a:lnTo>
                    <a:pt x="29" y="125"/>
                  </a:lnTo>
                  <a:lnTo>
                    <a:pt x="26" y="137"/>
                  </a:lnTo>
                  <a:lnTo>
                    <a:pt x="19" y="161"/>
                  </a:lnTo>
                  <a:lnTo>
                    <a:pt x="15" y="174"/>
                  </a:lnTo>
                  <a:lnTo>
                    <a:pt x="12" y="186"/>
                  </a:lnTo>
                  <a:lnTo>
                    <a:pt x="11" y="192"/>
                  </a:lnTo>
                  <a:lnTo>
                    <a:pt x="9" y="198"/>
                  </a:lnTo>
                  <a:lnTo>
                    <a:pt x="8" y="205"/>
                  </a:lnTo>
                  <a:lnTo>
                    <a:pt x="6" y="210"/>
                  </a:lnTo>
                  <a:lnTo>
                    <a:pt x="5" y="217"/>
                  </a:lnTo>
                  <a:lnTo>
                    <a:pt x="3" y="223"/>
                  </a:lnTo>
                  <a:lnTo>
                    <a:pt x="2" y="226"/>
                  </a:lnTo>
                  <a:lnTo>
                    <a:pt x="1" y="229"/>
                  </a:lnTo>
                  <a:lnTo>
                    <a:pt x="1" y="233"/>
                  </a:lnTo>
                  <a:lnTo>
                    <a:pt x="1" y="236"/>
                  </a:lnTo>
                  <a:lnTo>
                    <a:pt x="0" y="239"/>
                  </a:lnTo>
                  <a:lnTo>
                    <a:pt x="0" y="242"/>
                  </a:lnTo>
                  <a:lnTo>
                    <a:pt x="0" y="245"/>
                  </a:lnTo>
                  <a:lnTo>
                    <a:pt x="0" y="248"/>
                  </a:lnTo>
                  <a:lnTo>
                    <a:pt x="0" y="252"/>
                  </a:lnTo>
                  <a:lnTo>
                    <a:pt x="0" y="255"/>
                  </a:lnTo>
                  <a:lnTo>
                    <a:pt x="0" y="258"/>
                  </a:lnTo>
                  <a:lnTo>
                    <a:pt x="1" y="259"/>
                  </a:lnTo>
                  <a:lnTo>
                    <a:pt x="1" y="261"/>
                  </a:lnTo>
                  <a:lnTo>
                    <a:pt x="1" y="264"/>
                  </a:lnTo>
                  <a:lnTo>
                    <a:pt x="2" y="267"/>
                  </a:lnTo>
                  <a:lnTo>
                    <a:pt x="3" y="270"/>
                  </a:lnTo>
                  <a:lnTo>
                    <a:pt x="5" y="273"/>
                  </a:lnTo>
                  <a:lnTo>
                    <a:pt x="6" y="276"/>
                  </a:lnTo>
                  <a:lnTo>
                    <a:pt x="7" y="279"/>
                  </a:lnTo>
                  <a:lnTo>
                    <a:pt x="8" y="280"/>
                  </a:lnTo>
                  <a:lnTo>
                    <a:pt x="8" y="281"/>
                  </a:lnTo>
                  <a:lnTo>
                    <a:pt x="9" y="284"/>
                  </a:lnTo>
                  <a:lnTo>
                    <a:pt x="10" y="285"/>
                  </a:lnTo>
                  <a:lnTo>
                    <a:pt x="10" y="286"/>
                  </a:lnTo>
                  <a:lnTo>
                    <a:pt x="11" y="288"/>
                  </a:lnTo>
                  <a:lnTo>
                    <a:pt x="12" y="289"/>
                  </a:lnTo>
                  <a:lnTo>
                    <a:pt x="13" y="290"/>
                  </a:lnTo>
                  <a:lnTo>
                    <a:pt x="14" y="291"/>
                  </a:lnTo>
                  <a:lnTo>
                    <a:pt x="15" y="293"/>
                  </a:lnTo>
                  <a:lnTo>
                    <a:pt x="16" y="294"/>
                  </a:lnTo>
                  <a:lnTo>
                    <a:pt x="17" y="295"/>
                  </a:lnTo>
                  <a:lnTo>
                    <a:pt x="18" y="296"/>
                  </a:lnTo>
                  <a:lnTo>
                    <a:pt x="19" y="297"/>
                  </a:lnTo>
                  <a:lnTo>
                    <a:pt x="21" y="299"/>
                  </a:lnTo>
                  <a:lnTo>
                    <a:pt x="22" y="300"/>
                  </a:lnTo>
                  <a:lnTo>
                    <a:pt x="23" y="300"/>
                  </a:lnTo>
                  <a:lnTo>
                    <a:pt x="25" y="301"/>
                  </a:lnTo>
                  <a:lnTo>
                    <a:pt x="26" y="302"/>
                  </a:lnTo>
                  <a:lnTo>
                    <a:pt x="28" y="302"/>
                  </a:lnTo>
                  <a:lnTo>
                    <a:pt x="29" y="303"/>
                  </a:lnTo>
                  <a:lnTo>
                    <a:pt x="30" y="303"/>
                  </a:lnTo>
                  <a:lnTo>
                    <a:pt x="32" y="304"/>
                  </a:lnTo>
                  <a:lnTo>
                    <a:pt x="33" y="304"/>
                  </a:lnTo>
                  <a:lnTo>
                    <a:pt x="35" y="304"/>
                  </a:lnTo>
                  <a:lnTo>
                    <a:pt x="37" y="305"/>
                  </a:lnTo>
                  <a:lnTo>
                    <a:pt x="39" y="305"/>
                  </a:lnTo>
                  <a:lnTo>
                    <a:pt x="40" y="305"/>
                  </a:lnTo>
                  <a:lnTo>
                    <a:pt x="42" y="305"/>
                  </a:lnTo>
                  <a:lnTo>
                    <a:pt x="43" y="305"/>
                  </a:lnTo>
                  <a:lnTo>
                    <a:pt x="46" y="306"/>
                  </a:lnTo>
                  <a:lnTo>
                    <a:pt x="49" y="306"/>
                  </a:lnTo>
                  <a:lnTo>
                    <a:pt x="52" y="306"/>
                  </a:lnTo>
                  <a:lnTo>
                    <a:pt x="59" y="306"/>
                  </a:lnTo>
                  <a:lnTo>
                    <a:pt x="65" y="305"/>
                  </a:lnTo>
                  <a:lnTo>
                    <a:pt x="68" y="305"/>
                  </a:lnTo>
                  <a:lnTo>
                    <a:pt x="72" y="305"/>
                  </a:lnTo>
                  <a:lnTo>
                    <a:pt x="75" y="306"/>
                  </a:lnTo>
                  <a:lnTo>
                    <a:pt x="78" y="306"/>
                  </a:lnTo>
                  <a:lnTo>
                    <a:pt x="81" y="306"/>
                  </a:lnTo>
                  <a:lnTo>
                    <a:pt x="82" y="306"/>
                  </a:lnTo>
                  <a:lnTo>
                    <a:pt x="84" y="306"/>
                  </a:lnTo>
                  <a:lnTo>
                    <a:pt x="85" y="306"/>
                  </a:lnTo>
                  <a:lnTo>
                    <a:pt x="88" y="306"/>
                  </a:lnTo>
                  <a:lnTo>
                    <a:pt x="89" y="306"/>
                  </a:lnTo>
                  <a:lnTo>
                    <a:pt x="91" y="305"/>
                  </a:lnTo>
                  <a:lnTo>
                    <a:pt x="92" y="305"/>
                  </a:lnTo>
                  <a:lnTo>
                    <a:pt x="94" y="304"/>
                  </a:lnTo>
                  <a:lnTo>
                    <a:pt x="95" y="304"/>
                  </a:lnTo>
                  <a:lnTo>
                    <a:pt x="96" y="303"/>
                  </a:lnTo>
                  <a:lnTo>
                    <a:pt x="98" y="303"/>
                  </a:lnTo>
                  <a:lnTo>
                    <a:pt x="99" y="302"/>
                  </a:lnTo>
                  <a:lnTo>
                    <a:pt x="100" y="301"/>
                  </a:lnTo>
                  <a:lnTo>
                    <a:pt x="103" y="301"/>
                  </a:lnTo>
                  <a:lnTo>
                    <a:pt x="104" y="300"/>
                  </a:lnTo>
                  <a:lnTo>
                    <a:pt x="105" y="299"/>
                  </a:lnTo>
                  <a:lnTo>
                    <a:pt x="106" y="297"/>
                  </a:lnTo>
                  <a:lnTo>
                    <a:pt x="108" y="296"/>
                  </a:lnTo>
                  <a:lnTo>
                    <a:pt x="109" y="295"/>
                  </a:lnTo>
                  <a:lnTo>
                    <a:pt x="110" y="294"/>
                  </a:lnTo>
                  <a:lnTo>
                    <a:pt x="111" y="293"/>
                  </a:lnTo>
                  <a:lnTo>
                    <a:pt x="112" y="292"/>
                  </a:lnTo>
                  <a:lnTo>
                    <a:pt x="113" y="291"/>
                  </a:lnTo>
                  <a:lnTo>
                    <a:pt x="114" y="290"/>
                  </a:lnTo>
                  <a:lnTo>
                    <a:pt x="116" y="289"/>
                  </a:lnTo>
                  <a:lnTo>
                    <a:pt x="117" y="288"/>
                  </a:lnTo>
                  <a:lnTo>
                    <a:pt x="120" y="286"/>
                  </a:lnTo>
                  <a:lnTo>
                    <a:pt x="121" y="284"/>
                  </a:lnTo>
                  <a:lnTo>
                    <a:pt x="123" y="280"/>
                  </a:lnTo>
                  <a:lnTo>
                    <a:pt x="125" y="278"/>
                  </a:lnTo>
                  <a:lnTo>
                    <a:pt x="127" y="275"/>
                  </a:lnTo>
                  <a:lnTo>
                    <a:pt x="128" y="273"/>
                  </a:lnTo>
                  <a:lnTo>
                    <a:pt x="130" y="270"/>
                  </a:lnTo>
                  <a:lnTo>
                    <a:pt x="131" y="268"/>
                  </a:lnTo>
                  <a:lnTo>
                    <a:pt x="132" y="264"/>
                  </a:lnTo>
                  <a:lnTo>
                    <a:pt x="134" y="261"/>
                  </a:lnTo>
                  <a:lnTo>
                    <a:pt x="136" y="258"/>
                  </a:lnTo>
                  <a:lnTo>
                    <a:pt x="137" y="256"/>
                  </a:lnTo>
                  <a:lnTo>
                    <a:pt x="138" y="253"/>
                  </a:lnTo>
                  <a:lnTo>
                    <a:pt x="139" y="250"/>
                  </a:lnTo>
                  <a:lnTo>
                    <a:pt x="140" y="246"/>
                  </a:lnTo>
                  <a:lnTo>
                    <a:pt x="141" y="243"/>
                  </a:lnTo>
                  <a:lnTo>
                    <a:pt x="141" y="240"/>
                  </a:lnTo>
                  <a:lnTo>
                    <a:pt x="142" y="238"/>
                  </a:lnTo>
                  <a:lnTo>
                    <a:pt x="144" y="231"/>
                  </a:lnTo>
                  <a:lnTo>
                    <a:pt x="145" y="225"/>
                  </a:lnTo>
                  <a:lnTo>
                    <a:pt x="147" y="219"/>
                  </a:lnTo>
                  <a:lnTo>
                    <a:pt x="148" y="212"/>
                  </a:lnTo>
                  <a:lnTo>
                    <a:pt x="152" y="201"/>
                  </a:lnTo>
                  <a:lnTo>
                    <a:pt x="154" y="188"/>
                  </a:lnTo>
                  <a:lnTo>
                    <a:pt x="157" y="176"/>
                  </a:lnTo>
                  <a:lnTo>
                    <a:pt x="160" y="163"/>
                  </a:lnTo>
                  <a:lnTo>
                    <a:pt x="163" y="151"/>
                  </a:lnTo>
                  <a:lnTo>
                    <a:pt x="166" y="139"/>
                  </a:lnTo>
                  <a:lnTo>
                    <a:pt x="171" y="126"/>
                  </a:lnTo>
                  <a:lnTo>
                    <a:pt x="174" y="114"/>
                  </a:lnTo>
                  <a:lnTo>
                    <a:pt x="177" y="103"/>
                  </a:lnTo>
                  <a:lnTo>
                    <a:pt x="180" y="90"/>
                  </a:lnTo>
                  <a:lnTo>
                    <a:pt x="182" y="83"/>
                  </a:lnTo>
                  <a:lnTo>
                    <a:pt x="185" y="78"/>
                  </a:lnTo>
                  <a:lnTo>
                    <a:pt x="186" y="72"/>
                  </a:lnTo>
                  <a:lnTo>
                    <a:pt x="188" y="65"/>
                  </a:lnTo>
                  <a:lnTo>
                    <a:pt x="189" y="62"/>
                  </a:lnTo>
                  <a:lnTo>
                    <a:pt x="189" y="59"/>
                  </a:lnTo>
                  <a:lnTo>
                    <a:pt x="190" y="56"/>
                  </a:lnTo>
                  <a:lnTo>
                    <a:pt x="190" y="53"/>
                  </a:lnTo>
                  <a:lnTo>
                    <a:pt x="192" y="47"/>
                  </a:lnTo>
                  <a:lnTo>
                    <a:pt x="192" y="44"/>
                  </a:lnTo>
                  <a:lnTo>
                    <a:pt x="193" y="4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86" name="Freeform 73"/>
            <p:cNvSpPr>
              <a:spLocks/>
            </p:cNvSpPr>
            <p:nvPr/>
          </p:nvSpPr>
          <p:spPr bwMode="auto">
            <a:xfrm>
              <a:off x="1563" y="1237"/>
              <a:ext cx="4" cy="20"/>
            </a:xfrm>
            <a:custGeom>
              <a:avLst/>
              <a:gdLst>
                <a:gd name="T0" fmla="*/ 0 w 18"/>
                <a:gd name="T1" fmla="*/ 0 h 63"/>
                <a:gd name="T2" fmla="*/ 0 w 18"/>
                <a:gd name="T3" fmla="*/ 0 h 63"/>
                <a:gd name="T4" fmla="*/ 0 w 18"/>
                <a:gd name="T5" fmla="*/ 0 h 63"/>
                <a:gd name="T6" fmla="*/ 0 w 18"/>
                <a:gd name="T7" fmla="*/ 0 h 63"/>
                <a:gd name="T8" fmla="*/ 0 w 18"/>
                <a:gd name="T9" fmla="*/ 0 h 63"/>
                <a:gd name="T10" fmla="*/ 0 w 18"/>
                <a:gd name="T11" fmla="*/ 0 h 63"/>
                <a:gd name="T12" fmla="*/ 0 w 18"/>
                <a:gd name="T13" fmla="*/ 0 h 63"/>
                <a:gd name="T14" fmla="*/ 0 w 18"/>
                <a:gd name="T15" fmla="*/ 1 h 63"/>
                <a:gd name="T16" fmla="*/ 0 w 18"/>
                <a:gd name="T17" fmla="*/ 1 h 63"/>
                <a:gd name="T18" fmla="*/ 0 w 18"/>
                <a:gd name="T19" fmla="*/ 1 h 63"/>
                <a:gd name="T20" fmla="*/ 0 w 18"/>
                <a:gd name="T21" fmla="*/ 1 h 63"/>
                <a:gd name="T22" fmla="*/ 0 w 18"/>
                <a:gd name="T23" fmla="*/ 1 h 63"/>
                <a:gd name="T24" fmla="*/ 0 w 18"/>
                <a:gd name="T25" fmla="*/ 1 h 63"/>
                <a:gd name="T26" fmla="*/ 0 w 18"/>
                <a:gd name="T27" fmla="*/ 1 h 63"/>
                <a:gd name="T28" fmla="*/ 0 w 18"/>
                <a:gd name="T29" fmla="*/ 1 h 63"/>
                <a:gd name="T30" fmla="*/ 0 w 18"/>
                <a:gd name="T31" fmla="*/ 1 h 63"/>
                <a:gd name="T32" fmla="*/ 0 w 18"/>
                <a:gd name="T33" fmla="*/ 1 h 63"/>
                <a:gd name="T34" fmla="*/ 0 w 18"/>
                <a:gd name="T35" fmla="*/ 1 h 63"/>
                <a:gd name="T36" fmla="*/ 0 w 18"/>
                <a:gd name="T37" fmla="*/ 1 h 63"/>
                <a:gd name="T38" fmla="*/ 0 w 18"/>
                <a:gd name="T39" fmla="*/ 1 h 63"/>
                <a:gd name="T40" fmla="*/ 0 w 18"/>
                <a:gd name="T41" fmla="*/ 1 h 63"/>
                <a:gd name="T42" fmla="*/ 0 w 18"/>
                <a:gd name="T43" fmla="*/ 1 h 63"/>
                <a:gd name="T44" fmla="*/ 0 w 18"/>
                <a:gd name="T45" fmla="*/ 2 h 63"/>
                <a:gd name="T46" fmla="*/ 0 w 18"/>
                <a:gd name="T47" fmla="*/ 2 h 63"/>
                <a:gd name="T48" fmla="*/ 0 w 18"/>
                <a:gd name="T49" fmla="*/ 2 h 63"/>
                <a:gd name="T50" fmla="*/ 0 w 18"/>
                <a:gd name="T51" fmla="*/ 2 h 63"/>
                <a:gd name="T52" fmla="*/ 0 w 18"/>
                <a:gd name="T53" fmla="*/ 2 h 63"/>
                <a:gd name="T54" fmla="*/ 0 w 18"/>
                <a:gd name="T55" fmla="*/ 2 h 63"/>
                <a:gd name="T56" fmla="*/ 0 w 18"/>
                <a:gd name="T57" fmla="*/ 2 h 63"/>
                <a:gd name="T58" fmla="*/ 0 w 18"/>
                <a:gd name="T59" fmla="*/ 2 h 63"/>
                <a:gd name="T60" fmla="*/ 0 w 18"/>
                <a:gd name="T61" fmla="*/ 2 h 6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8" h="63">
                  <a:moveTo>
                    <a:pt x="2" y="0"/>
                  </a:moveTo>
                  <a:lnTo>
                    <a:pt x="2" y="2"/>
                  </a:lnTo>
                  <a:lnTo>
                    <a:pt x="1" y="4"/>
                  </a:lnTo>
                  <a:lnTo>
                    <a:pt x="1" y="6"/>
                  </a:lnTo>
                  <a:lnTo>
                    <a:pt x="0" y="9"/>
                  </a:lnTo>
                  <a:lnTo>
                    <a:pt x="0" y="11"/>
                  </a:lnTo>
                  <a:lnTo>
                    <a:pt x="0" y="13"/>
                  </a:lnTo>
                  <a:lnTo>
                    <a:pt x="0" y="15"/>
                  </a:lnTo>
                  <a:lnTo>
                    <a:pt x="0" y="17"/>
                  </a:lnTo>
                  <a:lnTo>
                    <a:pt x="0" y="19"/>
                  </a:lnTo>
                  <a:lnTo>
                    <a:pt x="0" y="21"/>
                  </a:lnTo>
                  <a:lnTo>
                    <a:pt x="0" y="24"/>
                  </a:lnTo>
                  <a:lnTo>
                    <a:pt x="0" y="26"/>
                  </a:lnTo>
                  <a:lnTo>
                    <a:pt x="0" y="28"/>
                  </a:lnTo>
                  <a:lnTo>
                    <a:pt x="0" y="30"/>
                  </a:lnTo>
                  <a:lnTo>
                    <a:pt x="1" y="32"/>
                  </a:lnTo>
                  <a:lnTo>
                    <a:pt x="1" y="34"/>
                  </a:lnTo>
                  <a:lnTo>
                    <a:pt x="2" y="36"/>
                  </a:lnTo>
                  <a:lnTo>
                    <a:pt x="3" y="38"/>
                  </a:lnTo>
                  <a:lnTo>
                    <a:pt x="3" y="39"/>
                  </a:lnTo>
                  <a:lnTo>
                    <a:pt x="4" y="42"/>
                  </a:lnTo>
                  <a:lnTo>
                    <a:pt x="5" y="44"/>
                  </a:lnTo>
                  <a:lnTo>
                    <a:pt x="6" y="46"/>
                  </a:lnTo>
                  <a:lnTo>
                    <a:pt x="8" y="49"/>
                  </a:lnTo>
                  <a:lnTo>
                    <a:pt x="10" y="53"/>
                  </a:lnTo>
                  <a:lnTo>
                    <a:pt x="13" y="57"/>
                  </a:lnTo>
                  <a:lnTo>
                    <a:pt x="15" y="59"/>
                  </a:lnTo>
                  <a:lnTo>
                    <a:pt x="16" y="60"/>
                  </a:lnTo>
                  <a:lnTo>
                    <a:pt x="16" y="61"/>
                  </a:lnTo>
                  <a:lnTo>
                    <a:pt x="17" y="62"/>
                  </a:lnTo>
                  <a:lnTo>
                    <a:pt x="18"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87" name="Line 74"/>
            <p:cNvSpPr>
              <a:spLocks noChangeShapeType="1"/>
            </p:cNvSpPr>
            <p:nvPr/>
          </p:nvSpPr>
          <p:spPr bwMode="auto">
            <a:xfrm flipH="1">
              <a:off x="1648" y="1115"/>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8" name="Line 75"/>
            <p:cNvSpPr>
              <a:spLocks noChangeShapeType="1"/>
            </p:cNvSpPr>
            <p:nvPr/>
          </p:nvSpPr>
          <p:spPr bwMode="auto">
            <a:xfrm flipH="1">
              <a:off x="1620" y="1115"/>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89" name="Line 76"/>
            <p:cNvSpPr>
              <a:spLocks noChangeShapeType="1"/>
            </p:cNvSpPr>
            <p:nvPr/>
          </p:nvSpPr>
          <p:spPr bwMode="auto">
            <a:xfrm>
              <a:off x="439" y="1298"/>
              <a:ext cx="5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90" name="Freeform 77"/>
            <p:cNvSpPr>
              <a:spLocks/>
            </p:cNvSpPr>
            <p:nvPr/>
          </p:nvSpPr>
          <p:spPr bwMode="auto">
            <a:xfrm>
              <a:off x="452" y="1091"/>
              <a:ext cx="61" cy="94"/>
            </a:xfrm>
            <a:custGeom>
              <a:avLst/>
              <a:gdLst>
                <a:gd name="T0" fmla="*/ 6 w 193"/>
                <a:gd name="T1" fmla="*/ 1 h 306"/>
                <a:gd name="T2" fmla="*/ 6 w 193"/>
                <a:gd name="T3" fmla="*/ 1 h 306"/>
                <a:gd name="T4" fmla="*/ 6 w 193"/>
                <a:gd name="T5" fmla="*/ 1 h 306"/>
                <a:gd name="T6" fmla="*/ 6 w 193"/>
                <a:gd name="T7" fmla="*/ 1 h 306"/>
                <a:gd name="T8" fmla="*/ 6 w 193"/>
                <a:gd name="T9" fmla="*/ 0 h 306"/>
                <a:gd name="T10" fmla="*/ 6 w 193"/>
                <a:gd name="T11" fmla="*/ 0 h 306"/>
                <a:gd name="T12" fmla="*/ 6 w 193"/>
                <a:gd name="T13" fmla="*/ 0 h 306"/>
                <a:gd name="T14" fmla="*/ 6 w 193"/>
                <a:gd name="T15" fmla="*/ 0 h 306"/>
                <a:gd name="T16" fmla="*/ 5 w 193"/>
                <a:gd name="T17" fmla="*/ 0 h 306"/>
                <a:gd name="T18" fmla="*/ 5 w 193"/>
                <a:gd name="T19" fmla="*/ 0 h 306"/>
                <a:gd name="T20" fmla="*/ 5 w 193"/>
                <a:gd name="T21" fmla="*/ 0 h 306"/>
                <a:gd name="T22" fmla="*/ 4 w 193"/>
                <a:gd name="T23" fmla="*/ 0 h 306"/>
                <a:gd name="T24" fmla="*/ 4 w 193"/>
                <a:gd name="T25" fmla="*/ 0 h 306"/>
                <a:gd name="T26" fmla="*/ 3 w 193"/>
                <a:gd name="T27" fmla="*/ 0 h 306"/>
                <a:gd name="T28" fmla="*/ 3 w 193"/>
                <a:gd name="T29" fmla="*/ 0 h 306"/>
                <a:gd name="T30" fmla="*/ 3 w 193"/>
                <a:gd name="T31" fmla="*/ 0 h 306"/>
                <a:gd name="T32" fmla="*/ 3 w 193"/>
                <a:gd name="T33" fmla="*/ 0 h 306"/>
                <a:gd name="T34" fmla="*/ 3 w 193"/>
                <a:gd name="T35" fmla="*/ 0 h 306"/>
                <a:gd name="T36" fmla="*/ 3 w 193"/>
                <a:gd name="T37" fmla="*/ 1 h 306"/>
                <a:gd name="T38" fmla="*/ 2 w 193"/>
                <a:gd name="T39" fmla="*/ 1 h 306"/>
                <a:gd name="T40" fmla="*/ 2 w 193"/>
                <a:gd name="T41" fmla="*/ 1 h 306"/>
                <a:gd name="T42" fmla="*/ 2 w 193"/>
                <a:gd name="T43" fmla="*/ 1 h 306"/>
                <a:gd name="T44" fmla="*/ 2 w 193"/>
                <a:gd name="T45" fmla="*/ 2 h 306"/>
                <a:gd name="T46" fmla="*/ 2 w 193"/>
                <a:gd name="T47" fmla="*/ 2 h 306"/>
                <a:gd name="T48" fmla="*/ 1 w 193"/>
                <a:gd name="T49" fmla="*/ 2 h 306"/>
                <a:gd name="T50" fmla="*/ 1 w 193"/>
                <a:gd name="T51" fmla="*/ 2 h 306"/>
                <a:gd name="T52" fmla="*/ 1 w 193"/>
                <a:gd name="T53" fmla="*/ 3 h 306"/>
                <a:gd name="T54" fmla="*/ 0 w 193"/>
                <a:gd name="T55" fmla="*/ 5 h 306"/>
                <a:gd name="T56" fmla="*/ 0 w 193"/>
                <a:gd name="T57" fmla="*/ 6 h 306"/>
                <a:gd name="T58" fmla="*/ 0 w 193"/>
                <a:gd name="T59" fmla="*/ 6 h 306"/>
                <a:gd name="T60" fmla="*/ 0 w 193"/>
                <a:gd name="T61" fmla="*/ 7 h 306"/>
                <a:gd name="T62" fmla="*/ 0 w 193"/>
                <a:gd name="T63" fmla="*/ 7 h 306"/>
                <a:gd name="T64" fmla="*/ 0 w 193"/>
                <a:gd name="T65" fmla="*/ 8 h 306"/>
                <a:gd name="T66" fmla="*/ 0 w 193"/>
                <a:gd name="T67" fmla="*/ 8 h 306"/>
                <a:gd name="T68" fmla="*/ 0 w 193"/>
                <a:gd name="T69" fmla="*/ 8 h 306"/>
                <a:gd name="T70" fmla="*/ 0 w 193"/>
                <a:gd name="T71" fmla="*/ 8 h 306"/>
                <a:gd name="T72" fmla="*/ 0 w 193"/>
                <a:gd name="T73" fmla="*/ 9 h 306"/>
                <a:gd name="T74" fmla="*/ 1 w 193"/>
                <a:gd name="T75" fmla="*/ 9 h 306"/>
                <a:gd name="T76" fmla="*/ 1 w 193"/>
                <a:gd name="T77" fmla="*/ 9 h 306"/>
                <a:gd name="T78" fmla="*/ 1 w 193"/>
                <a:gd name="T79" fmla="*/ 9 h 306"/>
                <a:gd name="T80" fmla="*/ 1 w 193"/>
                <a:gd name="T81" fmla="*/ 9 h 306"/>
                <a:gd name="T82" fmla="*/ 1 w 193"/>
                <a:gd name="T83" fmla="*/ 9 h 306"/>
                <a:gd name="T84" fmla="*/ 2 w 193"/>
                <a:gd name="T85" fmla="*/ 9 h 306"/>
                <a:gd name="T86" fmla="*/ 2 w 193"/>
                <a:gd name="T87" fmla="*/ 9 h 306"/>
                <a:gd name="T88" fmla="*/ 3 w 193"/>
                <a:gd name="T89" fmla="*/ 9 h 306"/>
                <a:gd name="T90" fmla="*/ 3 w 193"/>
                <a:gd name="T91" fmla="*/ 9 h 306"/>
                <a:gd name="T92" fmla="*/ 3 w 193"/>
                <a:gd name="T93" fmla="*/ 9 h 306"/>
                <a:gd name="T94" fmla="*/ 3 w 193"/>
                <a:gd name="T95" fmla="*/ 9 h 306"/>
                <a:gd name="T96" fmla="*/ 3 w 193"/>
                <a:gd name="T97" fmla="*/ 9 h 306"/>
                <a:gd name="T98" fmla="*/ 3 w 193"/>
                <a:gd name="T99" fmla="*/ 9 h 306"/>
                <a:gd name="T100" fmla="*/ 4 w 193"/>
                <a:gd name="T101" fmla="*/ 8 h 306"/>
                <a:gd name="T102" fmla="*/ 4 w 193"/>
                <a:gd name="T103" fmla="*/ 8 h 306"/>
                <a:gd name="T104" fmla="*/ 4 w 193"/>
                <a:gd name="T105" fmla="*/ 8 h 306"/>
                <a:gd name="T106" fmla="*/ 4 w 193"/>
                <a:gd name="T107" fmla="*/ 7 h 306"/>
                <a:gd name="T108" fmla="*/ 4 w 193"/>
                <a:gd name="T109" fmla="*/ 7 h 306"/>
                <a:gd name="T110" fmla="*/ 5 w 193"/>
                <a:gd name="T111" fmla="*/ 6 h 306"/>
                <a:gd name="T112" fmla="*/ 5 w 193"/>
                <a:gd name="T113" fmla="*/ 6 h 306"/>
                <a:gd name="T114" fmla="*/ 5 w 193"/>
                <a:gd name="T115" fmla="*/ 4 h 306"/>
                <a:gd name="T116" fmla="*/ 6 w 193"/>
                <a:gd name="T117" fmla="*/ 3 h 306"/>
                <a:gd name="T118" fmla="*/ 6 w 193"/>
                <a:gd name="T119" fmla="*/ 2 h 306"/>
                <a:gd name="T120" fmla="*/ 6 w 193"/>
                <a:gd name="T121" fmla="*/ 2 h 3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93" h="306">
                  <a:moveTo>
                    <a:pt x="192" y="41"/>
                  </a:moveTo>
                  <a:lnTo>
                    <a:pt x="193" y="40"/>
                  </a:lnTo>
                  <a:lnTo>
                    <a:pt x="193" y="39"/>
                  </a:lnTo>
                  <a:lnTo>
                    <a:pt x="193" y="37"/>
                  </a:lnTo>
                  <a:lnTo>
                    <a:pt x="193" y="36"/>
                  </a:lnTo>
                  <a:lnTo>
                    <a:pt x="193" y="33"/>
                  </a:lnTo>
                  <a:lnTo>
                    <a:pt x="193" y="32"/>
                  </a:lnTo>
                  <a:lnTo>
                    <a:pt x="193" y="30"/>
                  </a:lnTo>
                  <a:lnTo>
                    <a:pt x="193" y="29"/>
                  </a:lnTo>
                  <a:lnTo>
                    <a:pt x="193" y="27"/>
                  </a:lnTo>
                  <a:lnTo>
                    <a:pt x="193" y="26"/>
                  </a:lnTo>
                  <a:lnTo>
                    <a:pt x="192" y="24"/>
                  </a:lnTo>
                  <a:lnTo>
                    <a:pt x="192" y="23"/>
                  </a:lnTo>
                  <a:lnTo>
                    <a:pt x="191" y="21"/>
                  </a:lnTo>
                  <a:lnTo>
                    <a:pt x="191" y="20"/>
                  </a:lnTo>
                  <a:lnTo>
                    <a:pt x="191" y="17"/>
                  </a:lnTo>
                  <a:lnTo>
                    <a:pt x="190" y="16"/>
                  </a:lnTo>
                  <a:lnTo>
                    <a:pt x="189" y="14"/>
                  </a:lnTo>
                  <a:lnTo>
                    <a:pt x="189" y="13"/>
                  </a:lnTo>
                  <a:lnTo>
                    <a:pt x="188" y="11"/>
                  </a:lnTo>
                  <a:lnTo>
                    <a:pt x="188" y="10"/>
                  </a:lnTo>
                  <a:lnTo>
                    <a:pt x="187" y="8"/>
                  </a:lnTo>
                  <a:lnTo>
                    <a:pt x="186" y="7"/>
                  </a:lnTo>
                  <a:lnTo>
                    <a:pt x="186" y="6"/>
                  </a:lnTo>
                  <a:lnTo>
                    <a:pt x="185" y="6"/>
                  </a:lnTo>
                  <a:lnTo>
                    <a:pt x="185" y="5"/>
                  </a:lnTo>
                  <a:lnTo>
                    <a:pt x="184" y="5"/>
                  </a:lnTo>
                  <a:lnTo>
                    <a:pt x="184" y="4"/>
                  </a:lnTo>
                  <a:lnTo>
                    <a:pt x="183" y="4"/>
                  </a:lnTo>
                  <a:lnTo>
                    <a:pt x="182" y="4"/>
                  </a:lnTo>
                  <a:lnTo>
                    <a:pt x="182" y="3"/>
                  </a:lnTo>
                  <a:lnTo>
                    <a:pt x="181" y="3"/>
                  </a:lnTo>
                  <a:lnTo>
                    <a:pt x="180" y="1"/>
                  </a:lnTo>
                  <a:lnTo>
                    <a:pt x="178" y="1"/>
                  </a:lnTo>
                  <a:lnTo>
                    <a:pt x="177" y="1"/>
                  </a:lnTo>
                  <a:lnTo>
                    <a:pt x="175" y="1"/>
                  </a:lnTo>
                  <a:lnTo>
                    <a:pt x="174" y="0"/>
                  </a:lnTo>
                  <a:lnTo>
                    <a:pt x="172" y="0"/>
                  </a:lnTo>
                  <a:lnTo>
                    <a:pt x="171" y="0"/>
                  </a:lnTo>
                  <a:lnTo>
                    <a:pt x="169" y="0"/>
                  </a:lnTo>
                  <a:lnTo>
                    <a:pt x="166" y="0"/>
                  </a:lnTo>
                  <a:lnTo>
                    <a:pt x="162" y="1"/>
                  </a:lnTo>
                  <a:lnTo>
                    <a:pt x="159" y="1"/>
                  </a:lnTo>
                  <a:lnTo>
                    <a:pt x="156" y="1"/>
                  </a:lnTo>
                  <a:lnTo>
                    <a:pt x="153" y="1"/>
                  </a:lnTo>
                  <a:lnTo>
                    <a:pt x="146" y="0"/>
                  </a:lnTo>
                  <a:lnTo>
                    <a:pt x="140" y="0"/>
                  </a:lnTo>
                  <a:lnTo>
                    <a:pt x="137" y="0"/>
                  </a:lnTo>
                  <a:lnTo>
                    <a:pt x="134" y="1"/>
                  </a:lnTo>
                  <a:lnTo>
                    <a:pt x="131" y="1"/>
                  </a:lnTo>
                  <a:lnTo>
                    <a:pt x="127" y="1"/>
                  </a:lnTo>
                  <a:lnTo>
                    <a:pt x="124" y="1"/>
                  </a:lnTo>
                  <a:lnTo>
                    <a:pt x="121" y="1"/>
                  </a:lnTo>
                  <a:lnTo>
                    <a:pt x="118" y="3"/>
                  </a:lnTo>
                  <a:lnTo>
                    <a:pt x="116" y="3"/>
                  </a:lnTo>
                  <a:lnTo>
                    <a:pt x="112" y="4"/>
                  </a:lnTo>
                  <a:lnTo>
                    <a:pt x="110" y="4"/>
                  </a:lnTo>
                  <a:lnTo>
                    <a:pt x="109" y="4"/>
                  </a:lnTo>
                  <a:lnTo>
                    <a:pt x="107" y="5"/>
                  </a:lnTo>
                  <a:lnTo>
                    <a:pt x="106" y="5"/>
                  </a:lnTo>
                  <a:lnTo>
                    <a:pt x="104" y="6"/>
                  </a:lnTo>
                  <a:lnTo>
                    <a:pt x="103" y="6"/>
                  </a:lnTo>
                  <a:lnTo>
                    <a:pt x="102" y="7"/>
                  </a:lnTo>
                  <a:lnTo>
                    <a:pt x="100" y="7"/>
                  </a:lnTo>
                  <a:lnTo>
                    <a:pt x="99" y="8"/>
                  </a:lnTo>
                  <a:lnTo>
                    <a:pt x="98" y="9"/>
                  </a:lnTo>
                  <a:lnTo>
                    <a:pt x="95" y="9"/>
                  </a:lnTo>
                  <a:lnTo>
                    <a:pt x="94" y="10"/>
                  </a:lnTo>
                  <a:lnTo>
                    <a:pt x="93" y="11"/>
                  </a:lnTo>
                  <a:lnTo>
                    <a:pt x="91" y="12"/>
                  </a:lnTo>
                  <a:lnTo>
                    <a:pt x="90" y="13"/>
                  </a:lnTo>
                  <a:lnTo>
                    <a:pt x="89" y="13"/>
                  </a:lnTo>
                  <a:lnTo>
                    <a:pt x="88" y="14"/>
                  </a:lnTo>
                  <a:lnTo>
                    <a:pt x="86" y="15"/>
                  </a:lnTo>
                  <a:lnTo>
                    <a:pt x="84" y="17"/>
                  </a:lnTo>
                  <a:lnTo>
                    <a:pt x="82" y="20"/>
                  </a:lnTo>
                  <a:lnTo>
                    <a:pt x="79" y="22"/>
                  </a:lnTo>
                  <a:lnTo>
                    <a:pt x="76" y="24"/>
                  </a:lnTo>
                  <a:lnTo>
                    <a:pt x="72" y="28"/>
                  </a:lnTo>
                  <a:lnTo>
                    <a:pt x="70" y="30"/>
                  </a:lnTo>
                  <a:lnTo>
                    <a:pt x="68" y="32"/>
                  </a:lnTo>
                  <a:lnTo>
                    <a:pt x="67" y="33"/>
                  </a:lnTo>
                  <a:lnTo>
                    <a:pt x="66" y="36"/>
                  </a:lnTo>
                  <a:lnTo>
                    <a:pt x="65" y="37"/>
                  </a:lnTo>
                  <a:lnTo>
                    <a:pt x="63" y="38"/>
                  </a:lnTo>
                  <a:lnTo>
                    <a:pt x="62" y="39"/>
                  </a:lnTo>
                  <a:lnTo>
                    <a:pt x="61" y="40"/>
                  </a:lnTo>
                  <a:lnTo>
                    <a:pt x="61" y="42"/>
                  </a:lnTo>
                  <a:lnTo>
                    <a:pt x="60" y="43"/>
                  </a:lnTo>
                  <a:lnTo>
                    <a:pt x="58" y="45"/>
                  </a:lnTo>
                  <a:lnTo>
                    <a:pt x="57" y="48"/>
                  </a:lnTo>
                  <a:lnTo>
                    <a:pt x="55" y="52"/>
                  </a:lnTo>
                  <a:lnTo>
                    <a:pt x="54" y="54"/>
                  </a:lnTo>
                  <a:lnTo>
                    <a:pt x="51" y="59"/>
                  </a:lnTo>
                  <a:lnTo>
                    <a:pt x="49" y="62"/>
                  </a:lnTo>
                  <a:lnTo>
                    <a:pt x="47" y="64"/>
                  </a:lnTo>
                  <a:lnTo>
                    <a:pt x="45" y="67"/>
                  </a:lnTo>
                  <a:lnTo>
                    <a:pt x="45" y="69"/>
                  </a:lnTo>
                  <a:lnTo>
                    <a:pt x="44" y="71"/>
                  </a:lnTo>
                  <a:lnTo>
                    <a:pt x="43" y="72"/>
                  </a:lnTo>
                  <a:lnTo>
                    <a:pt x="43" y="73"/>
                  </a:lnTo>
                  <a:lnTo>
                    <a:pt x="42" y="76"/>
                  </a:lnTo>
                  <a:lnTo>
                    <a:pt x="41" y="79"/>
                  </a:lnTo>
                  <a:lnTo>
                    <a:pt x="40" y="82"/>
                  </a:lnTo>
                  <a:lnTo>
                    <a:pt x="39" y="86"/>
                  </a:lnTo>
                  <a:lnTo>
                    <a:pt x="38" y="89"/>
                  </a:lnTo>
                  <a:lnTo>
                    <a:pt x="35" y="100"/>
                  </a:lnTo>
                  <a:lnTo>
                    <a:pt x="31" y="113"/>
                  </a:lnTo>
                  <a:lnTo>
                    <a:pt x="28" y="125"/>
                  </a:lnTo>
                  <a:lnTo>
                    <a:pt x="25" y="138"/>
                  </a:lnTo>
                  <a:lnTo>
                    <a:pt x="18" y="162"/>
                  </a:lnTo>
                  <a:lnTo>
                    <a:pt x="14" y="174"/>
                  </a:lnTo>
                  <a:lnTo>
                    <a:pt x="11" y="187"/>
                  </a:lnTo>
                  <a:lnTo>
                    <a:pt x="10" y="192"/>
                  </a:lnTo>
                  <a:lnTo>
                    <a:pt x="8" y="198"/>
                  </a:lnTo>
                  <a:lnTo>
                    <a:pt x="7" y="205"/>
                  </a:lnTo>
                  <a:lnTo>
                    <a:pt x="5" y="211"/>
                  </a:lnTo>
                  <a:lnTo>
                    <a:pt x="4" y="218"/>
                  </a:lnTo>
                  <a:lnTo>
                    <a:pt x="2" y="223"/>
                  </a:lnTo>
                  <a:lnTo>
                    <a:pt x="2" y="226"/>
                  </a:lnTo>
                  <a:lnTo>
                    <a:pt x="1" y="229"/>
                  </a:lnTo>
                  <a:lnTo>
                    <a:pt x="1" y="233"/>
                  </a:lnTo>
                  <a:lnTo>
                    <a:pt x="0" y="236"/>
                  </a:lnTo>
                  <a:lnTo>
                    <a:pt x="0" y="239"/>
                  </a:lnTo>
                  <a:lnTo>
                    <a:pt x="0" y="242"/>
                  </a:lnTo>
                  <a:lnTo>
                    <a:pt x="0" y="245"/>
                  </a:lnTo>
                  <a:lnTo>
                    <a:pt x="0" y="248"/>
                  </a:lnTo>
                  <a:lnTo>
                    <a:pt x="0" y="252"/>
                  </a:lnTo>
                  <a:lnTo>
                    <a:pt x="0" y="255"/>
                  </a:lnTo>
                  <a:lnTo>
                    <a:pt x="0" y="258"/>
                  </a:lnTo>
                  <a:lnTo>
                    <a:pt x="0" y="259"/>
                  </a:lnTo>
                  <a:lnTo>
                    <a:pt x="1" y="261"/>
                  </a:lnTo>
                  <a:lnTo>
                    <a:pt x="1" y="264"/>
                  </a:lnTo>
                  <a:lnTo>
                    <a:pt x="2" y="268"/>
                  </a:lnTo>
                  <a:lnTo>
                    <a:pt x="3" y="271"/>
                  </a:lnTo>
                  <a:lnTo>
                    <a:pt x="4" y="274"/>
                  </a:lnTo>
                  <a:lnTo>
                    <a:pt x="5" y="276"/>
                  </a:lnTo>
                  <a:lnTo>
                    <a:pt x="6" y="279"/>
                  </a:lnTo>
                  <a:lnTo>
                    <a:pt x="6" y="280"/>
                  </a:lnTo>
                  <a:lnTo>
                    <a:pt x="7" y="283"/>
                  </a:lnTo>
                  <a:lnTo>
                    <a:pt x="8" y="284"/>
                  </a:lnTo>
                  <a:lnTo>
                    <a:pt x="8" y="285"/>
                  </a:lnTo>
                  <a:lnTo>
                    <a:pt x="9" y="287"/>
                  </a:lnTo>
                  <a:lnTo>
                    <a:pt x="10" y="288"/>
                  </a:lnTo>
                  <a:lnTo>
                    <a:pt x="11" y="289"/>
                  </a:lnTo>
                  <a:lnTo>
                    <a:pt x="12" y="291"/>
                  </a:lnTo>
                  <a:lnTo>
                    <a:pt x="12" y="292"/>
                  </a:lnTo>
                  <a:lnTo>
                    <a:pt x="13" y="293"/>
                  </a:lnTo>
                  <a:lnTo>
                    <a:pt x="14" y="294"/>
                  </a:lnTo>
                  <a:lnTo>
                    <a:pt x="16" y="295"/>
                  </a:lnTo>
                  <a:lnTo>
                    <a:pt x="17" y="296"/>
                  </a:lnTo>
                  <a:lnTo>
                    <a:pt x="19" y="297"/>
                  </a:lnTo>
                  <a:lnTo>
                    <a:pt x="20" y="299"/>
                  </a:lnTo>
                  <a:lnTo>
                    <a:pt x="21" y="300"/>
                  </a:lnTo>
                  <a:lnTo>
                    <a:pt x="22" y="301"/>
                  </a:lnTo>
                  <a:lnTo>
                    <a:pt x="24" y="301"/>
                  </a:lnTo>
                  <a:lnTo>
                    <a:pt x="25" y="302"/>
                  </a:lnTo>
                  <a:lnTo>
                    <a:pt x="26" y="303"/>
                  </a:lnTo>
                  <a:lnTo>
                    <a:pt x="28" y="303"/>
                  </a:lnTo>
                  <a:lnTo>
                    <a:pt x="29" y="304"/>
                  </a:lnTo>
                  <a:lnTo>
                    <a:pt x="31" y="304"/>
                  </a:lnTo>
                  <a:lnTo>
                    <a:pt x="33" y="305"/>
                  </a:lnTo>
                  <a:lnTo>
                    <a:pt x="34" y="305"/>
                  </a:lnTo>
                  <a:lnTo>
                    <a:pt x="36" y="305"/>
                  </a:lnTo>
                  <a:lnTo>
                    <a:pt x="37" y="305"/>
                  </a:lnTo>
                  <a:lnTo>
                    <a:pt x="39" y="306"/>
                  </a:lnTo>
                  <a:lnTo>
                    <a:pt x="40" y="306"/>
                  </a:lnTo>
                  <a:lnTo>
                    <a:pt x="42" y="306"/>
                  </a:lnTo>
                  <a:lnTo>
                    <a:pt x="45" y="306"/>
                  </a:lnTo>
                  <a:lnTo>
                    <a:pt x="49" y="306"/>
                  </a:lnTo>
                  <a:lnTo>
                    <a:pt x="52" y="306"/>
                  </a:lnTo>
                  <a:lnTo>
                    <a:pt x="58" y="306"/>
                  </a:lnTo>
                  <a:lnTo>
                    <a:pt x="65" y="306"/>
                  </a:lnTo>
                  <a:lnTo>
                    <a:pt x="68" y="306"/>
                  </a:lnTo>
                  <a:lnTo>
                    <a:pt x="71" y="306"/>
                  </a:lnTo>
                  <a:lnTo>
                    <a:pt x="74" y="306"/>
                  </a:lnTo>
                  <a:lnTo>
                    <a:pt x="77" y="306"/>
                  </a:lnTo>
                  <a:lnTo>
                    <a:pt x="80" y="306"/>
                  </a:lnTo>
                  <a:lnTo>
                    <a:pt x="82" y="306"/>
                  </a:lnTo>
                  <a:lnTo>
                    <a:pt x="84" y="306"/>
                  </a:lnTo>
                  <a:lnTo>
                    <a:pt x="85" y="306"/>
                  </a:lnTo>
                  <a:lnTo>
                    <a:pt x="87" y="306"/>
                  </a:lnTo>
                  <a:lnTo>
                    <a:pt x="88" y="306"/>
                  </a:lnTo>
                  <a:lnTo>
                    <a:pt x="89" y="306"/>
                  </a:lnTo>
                  <a:lnTo>
                    <a:pt x="91" y="305"/>
                  </a:lnTo>
                  <a:lnTo>
                    <a:pt x="92" y="305"/>
                  </a:lnTo>
                  <a:lnTo>
                    <a:pt x="94" y="304"/>
                  </a:lnTo>
                  <a:lnTo>
                    <a:pt x="95" y="304"/>
                  </a:lnTo>
                  <a:lnTo>
                    <a:pt x="96" y="303"/>
                  </a:lnTo>
                  <a:lnTo>
                    <a:pt x="99" y="302"/>
                  </a:lnTo>
                  <a:lnTo>
                    <a:pt x="100" y="302"/>
                  </a:lnTo>
                  <a:lnTo>
                    <a:pt x="101" y="301"/>
                  </a:lnTo>
                  <a:lnTo>
                    <a:pt x="103" y="300"/>
                  </a:lnTo>
                  <a:lnTo>
                    <a:pt x="104" y="299"/>
                  </a:lnTo>
                  <a:lnTo>
                    <a:pt x="105" y="297"/>
                  </a:lnTo>
                  <a:lnTo>
                    <a:pt x="106" y="297"/>
                  </a:lnTo>
                  <a:lnTo>
                    <a:pt x="108" y="296"/>
                  </a:lnTo>
                  <a:lnTo>
                    <a:pt x="109" y="295"/>
                  </a:lnTo>
                  <a:lnTo>
                    <a:pt x="110" y="294"/>
                  </a:lnTo>
                  <a:lnTo>
                    <a:pt x="111" y="293"/>
                  </a:lnTo>
                  <a:lnTo>
                    <a:pt x="112" y="292"/>
                  </a:lnTo>
                  <a:lnTo>
                    <a:pt x="113" y="291"/>
                  </a:lnTo>
                  <a:lnTo>
                    <a:pt x="115" y="290"/>
                  </a:lnTo>
                  <a:lnTo>
                    <a:pt x="116" y="288"/>
                  </a:lnTo>
                  <a:lnTo>
                    <a:pt x="118" y="286"/>
                  </a:lnTo>
                  <a:lnTo>
                    <a:pt x="120" y="284"/>
                  </a:lnTo>
                  <a:lnTo>
                    <a:pt x="122" y="282"/>
                  </a:lnTo>
                  <a:lnTo>
                    <a:pt x="124" y="278"/>
                  </a:lnTo>
                  <a:lnTo>
                    <a:pt x="125" y="276"/>
                  </a:lnTo>
                  <a:lnTo>
                    <a:pt x="127" y="273"/>
                  </a:lnTo>
                  <a:lnTo>
                    <a:pt x="128" y="271"/>
                  </a:lnTo>
                  <a:lnTo>
                    <a:pt x="131" y="268"/>
                  </a:lnTo>
                  <a:lnTo>
                    <a:pt x="132" y="264"/>
                  </a:lnTo>
                  <a:lnTo>
                    <a:pt x="133" y="261"/>
                  </a:lnTo>
                  <a:lnTo>
                    <a:pt x="134" y="259"/>
                  </a:lnTo>
                  <a:lnTo>
                    <a:pt x="136" y="256"/>
                  </a:lnTo>
                  <a:lnTo>
                    <a:pt x="137" y="253"/>
                  </a:lnTo>
                  <a:lnTo>
                    <a:pt x="138" y="250"/>
                  </a:lnTo>
                  <a:lnTo>
                    <a:pt x="138" y="246"/>
                  </a:lnTo>
                  <a:lnTo>
                    <a:pt x="139" y="244"/>
                  </a:lnTo>
                  <a:lnTo>
                    <a:pt x="140" y="241"/>
                  </a:lnTo>
                  <a:lnTo>
                    <a:pt x="141" y="238"/>
                  </a:lnTo>
                  <a:lnTo>
                    <a:pt x="143" y="231"/>
                  </a:lnTo>
                  <a:lnTo>
                    <a:pt x="144" y="225"/>
                  </a:lnTo>
                  <a:lnTo>
                    <a:pt x="145" y="220"/>
                  </a:lnTo>
                  <a:lnTo>
                    <a:pt x="148" y="213"/>
                  </a:lnTo>
                  <a:lnTo>
                    <a:pt x="150" y="201"/>
                  </a:lnTo>
                  <a:lnTo>
                    <a:pt x="153" y="188"/>
                  </a:lnTo>
                  <a:lnTo>
                    <a:pt x="156" y="176"/>
                  </a:lnTo>
                  <a:lnTo>
                    <a:pt x="159" y="163"/>
                  </a:lnTo>
                  <a:lnTo>
                    <a:pt x="162" y="152"/>
                  </a:lnTo>
                  <a:lnTo>
                    <a:pt x="166" y="139"/>
                  </a:lnTo>
                  <a:lnTo>
                    <a:pt x="169" y="127"/>
                  </a:lnTo>
                  <a:lnTo>
                    <a:pt x="173" y="114"/>
                  </a:lnTo>
                  <a:lnTo>
                    <a:pt x="176" y="103"/>
                  </a:lnTo>
                  <a:lnTo>
                    <a:pt x="180" y="90"/>
                  </a:lnTo>
                  <a:lnTo>
                    <a:pt x="182" y="85"/>
                  </a:lnTo>
                  <a:lnTo>
                    <a:pt x="184" y="78"/>
                  </a:lnTo>
                  <a:lnTo>
                    <a:pt x="185" y="72"/>
                  </a:lnTo>
                  <a:lnTo>
                    <a:pt x="187" y="65"/>
                  </a:lnTo>
                  <a:lnTo>
                    <a:pt x="187" y="63"/>
                  </a:lnTo>
                  <a:lnTo>
                    <a:pt x="188" y="60"/>
                  </a:lnTo>
                  <a:lnTo>
                    <a:pt x="189" y="57"/>
                  </a:lnTo>
                  <a:lnTo>
                    <a:pt x="189" y="54"/>
                  </a:lnTo>
                  <a:lnTo>
                    <a:pt x="190" y="47"/>
                  </a:lnTo>
                  <a:lnTo>
                    <a:pt x="191" y="44"/>
                  </a:lnTo>
                  <a:lnTo>
                    <a:pt x="192" y="4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91" name="Freeform 78"/>
            <p:cNvSpPr>
              <a:spLocks/>
            </p:cNvSpPr>
            <p:nvPr/>
          </p:nvSpPr>
          <p:spPr bwMode="auto">
            <a:xfrm>
              <a:off x="496" y="1165"/>
              <a:ext cx="4" cy="20"/>
            </a:xfrm>
            <a:custGeom>
              <a:avLst/>
              <a:gdLst>
                <a:gd name="T0" fmla="*/ 0 w 19"/>
                <a:gd name="T1" fmla="*/ 0 h 64"/>
                <a:gd name="T2" fmla="*/ 0 w 19"/>
                <a:gd name="T3" fmla="*/ 0 h 64"/>
                <a:gd name="T4" fmla="*/ 0 w 19"/>
                <a:gd name="T5" fmla="*/ 0 h 64"/>
                <a:gd name="T6" fmla="*/ 0 w 19"/>
                <a:gd name="T7" fmla="*/ 0 h 64"/>
                <a:gd name="T8" fmla="*/ 0 w 19"/>
                <a:gd name="T9" fmla="*/ 0 h 64"/>
                <a:gd name="T10" fmla="*/ 0 w 19"/>
                <a:gd name="T11" fmla="*/ 0 h 64"/>
                <a:gd name="T12" fmla="*/ 0 w 19"/>
                <a:gd name="T13" fmla="*/ 0 h 64"/>
                <a:gd name="T14" fmla="*/ 0 w 19"/>
                <a:gd name="T15" fmla="*/ 1 h 64"/>
                <a:gd name="T16" fmla="*/ 0 w 19"/>
                <a:gd name="T17" fmla="*/ 1 h 64"/>
                <a:gd name="T18" fmla="*/ 0 w 19"/>
                <a:gd name="T19" fmla="*/ 1 h 64"/>
                <a:gd name="T20" fmla="*/ 0 w 19"/>
                <a:gd name="T21" fmla="*/ 1 h 64"/>
                <a:gd name="T22" fmla="*/ 0 w 19"/>
                <a:gd name="T23" fmla="*/ 1 h 64"/>
                <a:gd name="T24" fmla="*/ 0 w 19"/>
                <a:gd name="T25" fmla="*/ 1 h 64"/>
                <a:gd name="T26" fmla="*/ 0 w 19"/>
                <a:gd name="T27" fmla="*/ 1 h 64"/>
                <a:gd name="T28" fmla="*/ 0 w 19"/>
                <a:gd name="T29" fmla="*/ 1 h 64"/>
                <a:gd name="T30" fmla="*/ 0 w 19"/>
                <a:gd name="T31" fmla="*/ 1 h 64"/>
                <a:gd name="T32" fmla="*/ 0 w 19"/>
                <a:gd name="T33" fmla="*/ 1 h 64"/>
                <a:gd name="T34" fmla="*/ 0 w 19"/>
                <a:gd name="T35" fmla="*/ 1 h 64"/>
                <a:gd name="T36" fmla="*/ 0 w 19"/>
                <a:gd name="T37" fmla="*/ 1 h 64"/>
                <a:gd name="T38" fmla="*/ 0 w 19"/>
                <a:gd name="T39" fmla="*/ 1 h 64"/>
                <a:gd name="T40" fmla="*/ 0 w 19"/>
                <a:gd name="T41" fmla="*/ 1 h 64"/>
                <a:gd name="T42" fmla="*/ 0 w 19"/>
                <a:gd name="T43" fmla="*/ 1 h 64"/>
                <a:gd name="T44" fmla="*/ 0 w 19"/>
                <a:gd name="T45" fmla="*/ 1 h 64"/>
                <a:gd name="T46" fmla="*/ 0 w 19"/>
                <a:gd name="T47" fmla="*/ 2 h 64"/>
                <a:gd name="T48" fmla="*/ 0 w 19"/>
                <a:gd name="T49" fmla="*/ 2 h 64"/>
                <a:gd name="T50" fmla="*/ 0 w 19"/>
                <a:gd name="T51" fmla="*/ 2 h 64"/>
                <a:gd name="T52" fmla="*/ 0 w 19"/>
                <a:gd name="T53" fmla="*/ 2 h 64"/>
                <a:gd name="T54" fmla="*/ 0 w 19"/>
                <a:gd name="T55" fmla="*/ 2 h 64"/>
                <a:gd name="T56" fmla="*/ 0 w 19"/>
                <a:gd name="T57" fmla="*/ 2 h 64"/>
                <a:gd name="T58" fmla="*/ 0 w 19"/>
                <a:gd name="T59" fmla="*/ 2 h 64"/>
                <a:gd name="T60" fmla="*/ 0 w 19"/>
                <a:gd name="T61" fmla="*/ 2 h 64"/>
                <a:gd name="T62" fmla="*/ 0 w 19"/>
                <a:gd name="T63" fmla="*/ 2 h 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9" h="64">
                  <a:moveTo>
                    <a:pt x="3" y="0"/>
                  </a:moveTo>
                  <a:lnTo>
                    <a:pt x="2" y="2"/>
                  </a:lnTo>
                  <a:lnTo>
                    <a:pt x="2" y="4"/>
                  </a:lnTo>
                  <a:lnTo>
                    <a:pt x="2" y="6"/>
                  </a:lnTo>
                  <a:lnTo>
                    <a:pt x="1" y="9"/>
                  </a:lnTo>
                  <a:lnTo>
                    <a:pt x="1" y="11"/>
                  </a:lnTo>
                  <a:lnTo>
                    <a:pt x="1" y="13"/>
                  </a:lnTo>
                  <a:lnTo>
                    <a:pt x="1" y="15"/>
                  </a:lnTo>
                  <a:lnTo>
                    <a:pt x="0" y="17"/>
                  </a:lnTo>
                  <a:lnTo>
                    <a:pt x="0" y="19"/>
                  </a:lnTo>
                  <a:lnTo>
                    <a:pt x="0" y="21"/>
                  </a:lnTo>
                  <a:lnTo>
                    <a:pt x="1" y="24"/>
                  </a:lnTo>
                  <a:lnTo>
                    <a:pt x="1" y="26"/>
                  </a:lnTo>
                  <a:lnTo>
                    <a:pt x="1" y="28"/>
                  </a:lnTo>
                  <a:lnTo>
                    <a:pt x="1" y="30"/>
                  </a:lnTo>
                  <a:lnTo>
                    <a:pt x="2" y="32"/>
                  </a:lnTo>
                  <a:lnTo>
                    <a:pt x="2" y="34"/>
                  </a:lnTo>
                  <a:lnTo>
                    <a:pt x="3" y="36"/>
                  </a:lnTo>
                  <a:lnTo>
                    <a:pt x="3" y="38"/>
                  </a:lnTo>
                  <a:lnTo>
                    <a:pt x="4" y="41"/>
                  </a:lnTo>
                  <a:lnTo>
                    <a:pt x="5" y="43"/>
                  </a:lnTo>
                  <a:lnTo>
                    <a:pt x="6" y="44"/>
                  </a:lnTo>
                  <a:lnTo>
                    <a:pt x="7" y="46"/>
                  </a:lnTo>
                  <a:lnTo>
                    <a:pt x="9" y="49"/>
                  </a:lnTo>
                  <a:lnTo>
                    <a:pt x="12" y="53"/>
                  </a:lnTo>
                  <a:lnTo>
                    <a:pt x="14" y="57"/>
                  </a:lnTo>
                  <a:lnTo>
                    <a:pt x="15" y="59"/>
                  </a:lnTo>
                  <a:lnTo>
                    <a:pt x="17" y="61"/>
                  </a:lnTo>
                  <a:lnTo>
                    <a:pt x="17" y="62"/>
                  </a:lnTo>
                  <a:lnTo>
                    <a:pt x="18" y="62"/>
                  </a:lnTo>
                  <a:lnTo>
                    <a:pt x="18" y="63"/>
                  </a:lnTo>
                  <a:lnTo>
                    <a:pt x="19"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92" name="Line 79"/>
            <p:cNvSpPr>
              <a:spLocks noChangeShapeType="1"/>
            </p:cNvSpPr>
            <p:nvPr/>
          </p:nvSpPr>
          <p:spPr bwMode="auto">
            <a:xfrm flipH="1">
              <a:off x="552" y="1043"/>
              <a:ext cx="16"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93" name="Freeform 80"/>
            <p:cNvSpPr>
              <a:spLocks/>
            </p:cNvSpPr>
            <p:nvPr/>
          </p:nvSpPr>
          <p:spPr bwMode="auto">
            <a:xfrm>
              <a:off x="289" y="1982"/>
              <a:ext cx="63" cy="144"/>
            </a:xfrm>
            <a:custGeom>
              <a:avLst/>
              <a:gdLst>
                <a:gd name="T0" fmla="*/ 0 w 204"/>
                <a:gd name="T1" fmla="*/ 14 h 457"/>
                <a:gd name="T2" fmla="*/ 2 w 204"/>
                <a:gd name="T3" fmla="*/ 14 h 457"/>
                <a:gd name="T4" fmla="*/ 2 w 204"/>
                <a:gd name="T5" fmla="*/ 14 h 457"/>
                <a:gd name="T6" fmla="*/ 3 w 204"/>
                <a:gd name="T7" fmla="*/ 14 h 457"/>
                <a:gd name="T8" fmla="*/ 3 w 204"/>
                <a:gd name="T9" fmla="*/ 14 h 457"/>
                <a:gd name="T10" fmla="*/ 3 w 204"/>
                <a:gd name="T11" fmla="*/ 14 h 457"/>
                <a:gd name="T12" fmla="*/ 3 w 204"/>
                <a:gd name="T13" fmla="*/ 14 h 457"/>
                <a:gd name="T14" fmla="*/ 3 w 204"/>
                <a:gd name="T15" fmla="*/ 14 h 457"/>
                <a:gd name="T16" fmla="*/ 4 w 204"/>
                <a:gd name="T17" fmla="*/ 14 h 457"/>
                <a:gd name="T18" fmla="*/ 4 w 204"/>
                <a:gd name="T19" fmla="*/ 14 h 457"/>
                <a:gd name="T20" fmla="*/ 4 w 204"/>
                <a:gd name="T21" fmla="*/ 13 h 457"/>
                <a:gd name="T22" fmla="*/ 4 w 204"/>
                <a:gd name="T23" fmla="*/ 13 h 457"/>
                <a:gd name="T24" fmla="*/ 4 w 204"/>
                <a:gd name="T25" fmla="*/ 13 h 457"/>
                <a:gd name="T26" fmla="*/ 5 w 204"/>
                <a:gd name="T27" fmla="*/ 12 h 457"/>
                <a:gd name="T28" fmla="*/ 5 w 204"/>
                <a:gd name="T29" fmla="*/ 12 h 457"/>
                <a:gd name="T30" fmla="*/ 5 w 204"/>
                <a:gd name="T31" fmla="*/ 12 h 457"/>
                <a:gd name="T32" fmla="*/ 5 w 204"/>
                <a:gd name="T33" fmla="*/ 12 h 457"/>
                <a:gd name="T34" fmla="*/ 6 w 204"/>
                <a:gd name="T35" fmla="*/ 8 h 457"/>
                <a:gd name="T36" fmla="*/ 6 w 204"/>
                <a:gd name="T37" fmla="*/ 7 h 457"/>
                <a:gd name="T38" fmla="*/ 6 w 204"/>
                <a:gd name="T39" fmla="*/ 7 h 457"/>
                <a:gd name="T40" fmla="*/ 6 w 204"/>
                <a:gd name="T41" fmla="*/ 7 h 457"/>
                <a:gd name="T42" fmla="*/ 6 w 204"/>
                <a:gd name="T43" fmla="*/ 6 h 457"/>
                <a:gd name="T44" fmla="*/ 6 w 204"/>
                <a:gd name="T45" fmla="*/ 6 h 457"/>
                <a:gd name="T46" fmla="*/ 6 w 204"/>
                <a:gd name="T47" fmla="*/ 6 h 457"/>
                <a:gd name="T48" fmla="*/ 6 w 204"/>
                <a:gd name="T49" fmla="*/ 6 h 457"/>
                <a:gd name="T50" fmla="*/ 6 w 204"/>
                <a:gd name="T51" fmla="*/ 6 h 457"/>
                <a:gd name="T52" fmla="*/ 6 w 204"/>
                <a:gd name="T53" fmla="*/ 5 h 457"/>
                <a:gd name="T54" fmla="*/ 6 w 204"/>
                <a:gd name="T55" fmla="*/ 5 h 457"/>
                <a:gd name="T56" fmla="*/ 6 w 204"/>
                <a:gd name="T57" fmla="*/ 5 h 457"/>
                <a:gd name="T58" fmla="*/ 6 w 204"/>
                <a:gd name="T59" fmla="*/ 5 h 457"/>
                <a:gd name="T60" fmla="*/ 5 w 204"/>
                <a:gd name="T61" fmla="*/ 5 h 457"/>
                <a:gd name="T62" fmla="*/ 5 w 204"/>
                <a:gd name="T63" fmla="*/ 5 h 457"/>
                <a:gd name="T64" fmla="*/ 5 w 204"/>
                <a:gd name="T65" fmla="*/ 5 h 457"/>
                <a:gd name="T66" fmla="*/ 5 w 204"/>
                <a:gd name="T67" fmla="*/ 5 h 4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4" h="457">
                  <a:moveTo>
                    <a:pt x="122" y="0"/>
                  </a:moveTo>
                  <a:lnTo>
                    <a:pt x="0" y="457"/>
                  </a:lnTo>
                  <a:lnTo>
                    <a:pt x="79" y="457"/>
                  </a:lnTo>
                  <a:lnTo>
                    <a:pt x="83" y="457"/>
                  </a:lnTo>
                  <a:lnTo>
                    <a:pt x="86" y="457"/>
                  </a:lnTo>
                  <a:lnTo>
                    <a:pt x="89" y="455"/>
                  </a:lnTo>
                  <a:lnTo>
                    <a:pt x="92" y="454"/>
                  </a:lnTo>
                  <a:lnTo>
                    <a:pt x="95" y="454"/>
                  </a:lnTo>
                  <a:lnTo>
                    <a:pt x="99" y="452"/>
                  </a:lnTo>
                  <a:lnTo>
                    <a:pt x="102" y="451"/>
                  </a:lnTo>
                  <a:lnTo>
                    <a:pt x="105" y="450"/>
                  </a:lnTo>
                  <a:lnTo>
                    <a:pt x="108" y="448"/>
                  </a:lnTo>
                  <a:lnTo>
                    <a:pt x="111" y="446"/>
                  </a:lnTo>
                  <a:lnTo>
                    <a:pt x="115" y="444"/>
                  </a:lnTo>
                  <a:lnTo>
                    <a:pt x="118" y="442"/>
                  </a:lnTo>
                  <a:lnTo>
                    <a:pt x="121" y="439"/>
                  </a:lnTo>
                  <a:lnTo>
                    <a:pt x="124" y="436"/>
                  </a:lnTo>
                  <a:lnTo>
                    <a:pt x="127" y="433"/>
                  </a:lnTo>
                  <a:lnTo>
                    <a:pt x="131" y="431"/>
                  </a:lnTo>
                  <a:lnTo>
                    <a:pt x="134" y="428"/>
                  </a:lnTo>
                  <a:lnTo>
                    <a:pt x="136" y="425"/>
                  </a:lnTo>
                  <a:lnTo>
                    <a:pt x="139" y="420"/>
                  </a:lnTo>
                  <a:lnTo>
                    <a:pt x="141" y="417"/>
                  </a:lnTo>
                  <a:lnTo>
                    <a:pt x="144" y="414"/>
                  </a:lnTo>
                  <a:lnTo>
                    <a:pt x="147" y="410"/>
                  </a:lnTo>
                  <a:lnTo>
                    <a:pt x="149" y="405"/>
                  </a:lnTo>
                  <a:lnTo>
                    <a:pt x="152" y="402"/>
                  </a:lnTo>
                  <a:lnTo>
                    <a:pt x="154" y="398"/>
                  </a:lnTo>
                  <a:lnTo>
                    <a:pt x="156" y="394"/>
                  </a:lnTo>
                  <a:lnTo>
                    <a:pt x="157" y="389"/>
                  </a:lnTo>
                  <a:lnTo>
                    <a:pt x="159" y="385"/>
                  </a:lnTo>
                  <a:lnTo>
                    <a:pt x="161" y="381"/>
                  </a:lnTo>
                  <a:lnTo>
                    <a:pt x="163" y="377"/>
                  </a:lnTo>
                  <a:lnTo>
                    <a:pt x="164" y="372"/>
                  </a:lnTo>
                  <a:lnTo>
                    <a:pt x="166" y="368"/>
                  </a:lnTo>
                  <a:lnTo>
                    <a:pt x="200" y="240"/>
                  </a:lnTo>
                  <a:lnTo>
                    <a:pt x="201" y="236"/>
                  </a:lnTo>
                  <a:lnTo>
                    <a:pt x="201" y="232"/>
                  </a:lnTo>
                  <a:lnTo>
                    <a:pt x="202" y="228"/>
                  </a:lnTo>
                  <a:lnTo>
                    <a:pt x="203" y="223"/>
                  </a:lnTo>
                  <a:lnTo>
                    <a:pt x="203" y="219"/>
                  </a:lnTo>
                  <a:lnTo>
                    <a:pt x="204" y="215"/>
                  </a:lnTo>
                  <a:lnTo>
                    <a:pt x="204" y="211"/>
                  </a:lnTo>
                  <a:lnTo>
                    <a:pt x="204" y="207"/>
                  </a:lnTo>
                  <a:lnTo>
                    <a:pt x="203" y="203"/>
                  </a:lnTo>
                  <a:lnTo>
                    <a:pt x="203" y="199"/>
                  </a:lnTo>
                  <a:lnTo>
                    <a:pt x="203" y="196"/>
                  </a:lnTo>
                  <a:lnTo>
                    <a:pt x="202" y="191"/>
                  </a:lnTo>
                  <a:lnTo>
                    <a:pt x="201" y="188"/>
                  </a:lnTo>
                  <a:lnTo>
                    <a:pt x="200" y="185"/>
                  </a:lnTo>
                  <a:lnTo>
                    <a:pt x="199" y="181"/>
                  </a:lnTo>
                  <a:lnTo>
                    <a:pt x="198" y="178"/>
                  </a:lnTo>
                  <a:lnTo>
                    <a:pt x="197" y="175"/>
                  </a:lnTo>
                  <a:lnTo>
                    <a:pt x="194" y="172"/>
                  </a:lnTo>
                  <a:lnTo>
                    <a:pt x="193" y="169"/>
                  </a:lnTo>
                  <a:lnTo>
                    <a:pt x="191" y="167"/>
                  </a:lnTo>
                  <a:lnTo>
                    <a:pt x="189" y="165"/>
                  </a:lnTo>
                  <a:lnTo>
                    <a:pt x="187" y="163"/>
                  </a:lnTo>
                  <a:lnTo>
                    <a:pt x="185" y="161"/>
                  </a:lnTo>
                  <a:lnTo>
                    <a:pt x="183" y="158"/>
                  </a:lnTo>
                  <a:lnTo>
                    <a:pt x="181" y="157"/>
                  </a:lnTo>
                  <a:lnTo>
                    <a:pt x="178" y="156"/>
                  </a:lnTo>
                  <a:lnTo>
                    <a:pt x="175" y="155"/>
                  </a:lnTo>
                  <a:lnTo>
                    <a:pt x="172" y="154"/>
                  </a:lnTo>
                  <a:lnTo>
                    <a:pt x="170" y="153"/>
                  </a:lnTo>
                  <a:lnTo>
                    <a:pt x="167" y="152"/>
                  </a:lnTo>
                  <a:lnTo>
                    <a:pt x="164" y="152"/>
                  </a:lnTo>
                  <a:lnTo>
                    <a:pt x="161" y="152"/>
                  </a:lnTo>
                  <a:lnTo>
                    <a:pt x="82" y="1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94" name="Freeform 81"/>
            <p:cNvSpPr>
              <a:spLocks/>
            </p:cNvSpPr>
            <p:nvPr/>
          </p:nvSpPr>
          <p:spPr bwMode="auto">
            <a:xfrm>
              <a:off x="291" y="1046"/>
              <a:ext cx="63" cy="141"/>
            </a:xfrm>
            <a:custGeom>
              <a:avLst/>
              <a:gdLst>
                <a:gd name="T0" fmla="*/ 4 w 204"/>
                <a:gd name="T1" fmla="*/ 0 h 458"/>
                <a:gd name="T2" fmla="*/ 0 w 204"/>
                <a:gd name="T3" fmla="*/ 13 h 458"/>
                <a:gd name="T4" fmla="*/ 2 w 204"/>
                <a:gd name="T5" fmla="*/ 13 h 458"/>
                <a:gd name="T6" fmla="*/ 2 w 204"/>
                <a:gd name="T7" fmla="*/ 13 h 458"/>
                <a:gd name="T8" fmla="*/ 2 w 204"/>
                <a:gd name="T9" fmla="*/ 13 h 458"/>
                <a:gd name="T10" fmla="*/ 3 w 204"/>
                <a:gd name="T11" fmla="*/ 13 h 458"/>
                <a:gd name="T12" fmla="*/ 3 w 204"/>
                <a:gd name="T13" fmla="*/ 13 h 458"/>
                <a:gd name="T14" fmla="*/ 3 w 204"/>
                <a:gd name="T15" fmla="*/ 13 h 458"/>
                <a:gd name="T16" fmla="*/ 3 w 204"/>
                <a:gd name="T17" fmla="*/ 13 h 458"/>
                <a:gd name="T18" fmla="*/ 3 w 204"/>
                <a:gd name="T19" fmla="*/ 13 h 458"/>
                <a:gd name="T20" fmla="*/ 3 w 204"/>
                <a:gd name="T21" fmla="*/ 13 h 458"/>
                <a:gd name="T22" fmla="*/ 3 w 204"/>
                <a:gd name="T23" fmla="*/ 13 h 458"/>
                <a:gd name="T24" fmla="*/ 3 w 204"/>
                <a:gd name="T25" fmla="*/ 13 h 458"/>
                <a:gd name="T26" fmla="*/ 3 w 204"/>
                <a:gd name="T27" fmla="*/ 13 h 458"/>
                <a:gd name="T28" fmla="*/ 4 w 204"/>
                <a:gd name="T29" fmla="*/ 13 h 458"/>
                <a:gd name="T30" fmla="*/ 4 w 204"/>
                <a:gd name="T31" fmla="*/ 13 h 458"/>
                <a:gd name="T32" fmla="*/ 4 w 204"/>
                <a:gd name="T33" fmla="*/ 13 h 458"/>
                <a:gd name="T34" fmla="*/ 4 w 204"/>
                <a:gd name="T35" fmla="*/ 13 h 458"/>
                <a:gd name="T36" fmla="*/ 4 w 204"/>
                <a:gd name="T37" fmla="*/ 12 h 458"/>
                <a:gd name="T38" fmla="*/ 4 w 204"/>
                <a:gd name="T39" fmla="*/ 12 h 458"/>
                <a:gd name="T40" fmla="*/ 4 w 204"/>
                <a:gd name="T41" fmla="*/ 12 h 458"/>
                <a:gd name="T42" fmla="*/ 4 w 204"/>
                <a:gd name="T43" fmla="*/ 12 h 458"/>
                <a:gd name="T44" fmla="*/ 4 w 204"/>
                <a:gd name="T45" fmla="*/ 12 h 458"/>
                <a:gd name="T46" fmla="*/ 5 w 204"/>
                <a:gd name="T47" fmla="*/ 12 h 458"/>
                <a:gd name="T48" fmla="*/ 5 w 204"/>
                <a:gd name="T49" fmla="*/ 12 h 458"/>
                <a:gd name="T50" fmla="*/ 5 w 204"/>
                <a:gd name="T51" fmla="*/ 11 h 458"/>
                <a:gd name="T52" fmla="*/ 5 w 204"/>
                <a:gd name="T53" fmla="*/ 11 h 458"/>
                <a:gd name="T54" fmla="*/ 5 w 204"/>
                <a:gd name="T55" fmla="*/ 11 h 458"/>
                <a:gd name="T56" fmla="*/ 5 w 204"/>
                <a:gd name="T57" fmla="*/ 11 h 458"/>
                <a:gd name="T58" fmla="*/ 5 w 204"/>
                <a:gd name="T59" fmla="*/ 11 h 458"/>
                <a:gd name="T60" fmla="*/ 5 w 204"/>
                <a:gd name="T61" fmla="*/ 11 h 458"/>
                <a:gd name="T62" fmla="*/ 6 w 204"/>
                <a:gd name="T63" fmla="*/ 7 h 458"/>
                <a:gd name="T64" fmla="*/ 6 w 204"/>
                <a:gd name="T65" fmla="*/ 7 h 458"/>
                <a:gd name="T66" fmla="*/ 6 w 204"/>
                <a:gd name="T67" fmla="*/ 7 h 458"/>
                <a:gd name="T68" fmla="*/ 6 w 204"/>
                <a:gd name="T69" fmla="*/ 7 h 458"/>
                <a:gd name="T70" fmla="*/ 6 w 204"/>
                <a:gd name="T71" fmla="*/ 6 h 458"/>
                <a:gd name="T72" fmla="*/ 6 w 204"/>
                <a:gd name="T73" fmla="*/ 6 h 458"/>
                <a:gd name="T74" fmla="*/ 6 w 204"/>
                <a:gd name="T75" fmla="*/ 6 h 458"/>
                <a:gd name="T76" fmla="*/ 6 w 204"/>
                <a:gd name="T77" fmla="*/ 6 h 458"/>
                <a:gd name="T78" fmla="*/ 6 w 204"/>
                <a:gd name="T79" fmla="*/ 6 h 458"/>
                <a:gd name="T80" fmla="*/ 6 w 204"/>
                <a:gd name="T81" fmla="*/ 6 h 458"/>
                <a:gd name="T82" fmla="*/ 6 w 204"/>
                <a:gd name="T83" fmla="*/ 6 h 458"/>
                <a:gd name="T84" fmla="*/ 6 w 204"/>
                <a:gd name="T85" fmla="*/ 6 h 458"/>
                <a:gd name="T86" fmla="*/ 6 w 204"/>
                <a:gd name="T87" fmla="*/ 6 h 458"/>
                <a:gd name="T88" fmla="*/ 6 w 204"/>
                <a:gd name="T89" fmla="*/ 5 h 458"/>
                <a:gd name="T90" fmla="*/ 6 w 204"/>
                <a:gd name="T91" fmla="*/ 5 h 458"/>
                <a:gd name="T92" fmla="*/ 6 w 204"/>
                <a:gd name="T93" fmla="*/ 5 h 458"/>
                <a:gd name="T94" fmla="*/ 6 w 204"/>
                <a:gd name="T95" fmla="*/ 5 h 458"/>
                <a:gd name="T96" fmla="*/ 6 w 204"/>
                <a:gd name="T97" fmla="*/ 5 h 458"/>
                <a:gd name="T98" fmla="*/ 6 w 204"/>
                <a:gd name="T99" fmla="*/ 5 h 458"/>
                <a:gd name="T100" fmla="*/ 6 w 204"/>
                <a:gd name="T101" fmla="*/ 5 h 458"/>
                <a:gd name="T102" fmla="*/ 6 w 204"/>
                <a:gd name="T103" fmla="*/ 5 h 458"/>
                <a:gd name="T104" fmla="*/ 6 w 204"/>
                <a:gd name="T105" fmla="*/ 5 h 458"/>
                <a:gd name="T106" fmla="*/ 5 w 204"/>
                <a:gd name="T107" fmla="*/ 5 h 458"/>
                <a:gd name="T108" fmla="*/ 5 w 204"/>
                <a:gd name="T109" fmla="*/ 5 h 458"/>
                <a:gd name="T110" fmla="*/ 5 w 204"/>
                <a:gd name="T111" fmla="*/ 5 h 458"/>
                <a:gd name="T112" fmla="*/ 5 w 204"/>
                <a:gd name="T113" fmla="*/ 5 h 458"/>
                <a:gd name="T114" fmla="*/ 5 w 204"/>
                <a:gd name="T115" fmla="*/ 4 h 458"/>
                <a:gd name="T116" fmla="*/ 5 w 204"/>
                <a:gd name="T117" fmla="*/ 4 h 458"/>
                <a:gd name="T118" fmla="*/ 5 w 204"/>
                <a:gd name="T119" fmla="*/ 4 h 458"/>
                <a:gd name="T120" fmla="*/ 2 w 204"/>
                <a:gd name="T121" fmla="*/ 4 h 45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04" h="458">
                  <a:moveTo>
                    <a:pt x="122" y="0"/>
                  </a:moveTo>
                  <a:lnTo>
                    <a:pt x="0" y="458"/>
                  </a:lnTo>
                  <a:lnTo>
                    <a:pt x="80" y="458"/>
                  </a:lnTo>
                  <a:lnTo>
                    <a:pt x="83" y="457"/>
                  </a:lnTo>
                  <a:lnTo>
                    <a:pt x="87" y="457"/>
                  </a:lnTo>
                  <a:lnTo>
                    <a:pt x="90" y="456"/>
                  </a:lnTo>
                  <a:lnTo>
                    <a:pt x="95" y="455"/>
                  </a:lnTo>
                  <a:lnTo>
                    <a:pt x="98" y="454"/>
                  </a:lnTo>
                  <a:lnTo>
                    <a:pt x="102" y="453"/>
                  </a:lnTo>
                  <a:lnTo>
                    <a:pt x="105" y="451"/>
                  </a:lnTo>
                  <a:lnTo>
                    <a:pt x="110" y="449"/>
                  </a:lnTo>
                  <a:lnTo>
                    <a:pt x="113" y="447"/>
                  </a:lnTo>
                  <a:lnTo>
                    <a:pt x="117" y="444"/>
                  </a:lnTo>
                  <a:lnTo>
                    <a:pt x="120" y="441"/>
                  </a:lnTo>
                  <a:lnTo>
                    <a:pt x="123" y="438"/>
                  </a:lnTo>
                  <a:lnTo>
                    <a:pt x="128" y="435"/>
                  </a:lnTo>
                  <a:lnTo>
                    <a:pt x="131" y="432"/>
                  </a:lnTo>
                  <a:lnTo>
                    <a:pt x="134" y="428"/>
                  </a:lnTo>
                  <a:lnTo>
                    <a:pt x="137" y="424"/>
                  </a:lnTo>
                  <a:lnTo>
                    <a:pt x="140" y="420"/>
                  </a:lnTo>
                  <a:lnTo>
                    <a:pt x="144" y="417"/>
                  </a:lnTo>
                  <a:lnTo>
                    <a:pt x="147" y="411"/>
                  </a:lnTo>
                  <a:lnTo>
                    <a:pt x="149" y="407"/>
                  </a:lnTo>
                  <a:lnTo>
                    <a:pt x="152" y="403"/>
                  </a:lnTo>
                  <a:lnTo>
                    <a:pt x="154" y="399"/>
                  </a:lnTo>
                  <a:lnTo>
                    <a:pt x="156" y="393"/>
                  </a:lnTo>
                  <a:lnTo>
                    <a:pt x="159" y="389"/>
                  </a:lnTo>
                  <a:lnTo>
                    <a:pt x="161" y="384"/>
                  </a:lnTo>
                  <a:lnTo>
                    <a:pt x="163" y="378"/>
                  </a:lnTo>
                  <a:lnTo>
                    <a:pt x="164" y="374"/>
                  </a:lnTo>
                  <a:lnTo>
                    <a:pt x="166" y="369"/>
                  </a:lnTo>
                  <a:lnTo>
                    <a:pt x="200" y="242"/>
                  </a:lnTo>
                  <a:lnTo>
                    <a:pt x="201" y="237"/>
                  </a:lnTo>
                  <a:lnTo>
                    <a:pt x="202" y="233"/>
                  </a:lnTo>
                  <a:lnTo>
                    <a:pt x="203" y="227"/>
                  </a:lnTo>
                  <a:lnTo>
                    <a:pt x="203" y="222"/>
                  </a:lnTo>
                  <a:lnTo>
                    <a:pt x="204" y="218"/>
                  </a:lnTo>
                  <a:lnTo>
                    <a:pt x="204" y="212"/>
                  </a:lnTo>
                  <a:lnTo>
                    <a:pt x="204" y="208"/>
                  </a:lnTo>
                  <a:lnTo>
                    <a:pt x="204" y="204"/>
                  </a:lnTo>
                  <a:lnTo>
                    <a:pt x="203" y="200"/>
                  </a:lnTo>
                  <a:lnTo>
                    <a:pt x="203" y="195"/>
                  </a:lnTo>
                  <a:lnTo>
                    <a:pt x="202" y="191"/>
                  </a:lnTo>
                  <a:lnTo>
                    <a:pt x="201" y="187"/>
                  </a:lnTo>
                  <a:lnTo>
                    <a:pt x="200" y="182"/>
                  </a:lnTo>
                  <a:lnTo>
                    <a:pt x="198" y="179"/>
                  </a:lnTo>
                  <a:lnTo>
                    <a:pt x="197" y="176"/>
                  </a:lnTo>
                  <a:lnTo>
                    <a:pt x="195" y="173"/>
                  </a:lnTo>
                  <a:lnTo>
                    <a:pt x="193" y="170"/>
                  </a:lnTo>
                  <a:lnTo>
                    <a:pt x="190" y="167"/>
                  </a:lnTo>
                  <a:lnTo>
                    <a:pt x="188" y="164"/>
                  </a:lnTo>
                  <a:lnTo>
                    <a:pt x="186" y="162"/>
                  </a:lnTo>
                  <a:lnTo>
                    <a:pt x="183" y="160"/>
                  </a:lnTo>
                  <a:lnTo>
                    <a:pt x="181" y="158"/>
                  </a:lnTo>
                  <a:lnTo>
                    <a:pt x="178" y="157"/>
                  </a:lnTo>
                  <a:lnTo>
                    <a:pt x="174" y="156"/>
                  </a:lnTo>
                  <a:lnTo>
                    <a:pt x="171" y="155"/>
                  </a:lnTo>
                  <a:lnTo>
                    <a:pt x="168" y="154"/>
                  </a:lnTo>
                  <a:lnTo>
                    <a:pt x="165" y="154"/>
                  </a:lnTo>
                  <a:lnTo>
                    <a:pt x="162" y="154"/>
                  </a:lnTo>
                  <a:lnTo>
                    <a:pt x="82" y="1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95" name="Line 82"/>
            <p:cNvSpPr>
              <a:spLocks noChangeShapeType="1"/>
            </p:cNvSpPr>
            <p:nvPr/>
          </p:nvSpPr>
          <p:spPr bwMode="auto">
            <a:xfrm flipH="1">
              <a:off x="371" y="1046"/>
              <a:ext cx="16"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96" name="Freeform 83"/>
            <p:cNvSpPr>
              <a:spLocks/>
            </p:cNvSpPr>
            <p:nvPr/>
          </p:nvSpPr>
          <p:spPr bwMode="auto">
            <a:xfrm>
              <a:off x="1032" y="1124"/>
              <a:ext cx="63" cy="142"/>
            </a:xfrm>
            <a:custGeom>
              <a:avLst/>
              <a:gdLst>
                <a:gd name="T0" fmla="*/ 4 w 204"/>
                <a:gd name="T1" fmla="*/ 0 h 456"/>
                <a:gd name="T2" fmla="*/ 0 w 204"/>
                <a:gd name="T3" fmla="*/ 14 h 456"/>
                <a:gd name="T4" fmla="*/ 2 w 204"/>
                <a:gd name="T5" fmla="*/ 14 h 456"/>
                <a:gd name="T6" fmla="*/ 2 w 204"/>
                <a:gd name="T7" fmla="*/ 14 h 456"/>
                <a:gd name="T8" fmla="*/ 3 w 204"/>
                <a:gd name="T9" fmla="*/ 14 h 456"/>
                <a:gd name="T10" fmla="*/ 3 w 204"/>
                <a:gd name="T11" fmla="*/ 14 h 456"/>
                <a:gd name="T12" fmla="*/ 3 w 204"/>
                <a:gd name="T13" fmla="*/ 14 h 456"/>
                <a:gd name="T14" fmla="*/ 3 w 204"/>
                <a:gd name="T15" fmla="*/ 13 h 456"/>
                <a:gd name="T16" fmla="*/ 3 w 204"/>
                <a:gd name="T17" fmla="*/ 13 h 456"/>
                <a:gd name="T18" fmla="*/ 4 w 204"/>
                <a:gd name="T19" fmla="*/ 13 h 456"/>
                <a:gd name="T20" fmla="*/ 4 w 204"/>
                <a:gd name="T21" fmla="*/ 13 h 456"/>
                <a:gd name="T22" fmla="*/ 4 w 204"/>
                <a:gd name="T23" fmla="*/ 13 h 456"/>
                <a:gd name="T24" fmla="*/ 4 w 204"/>
                <a:gd name="T25" fmla="*/ 13 h 456"/>
                <a:gd name="T26" fmla="*/ 4 w 204"/>
                <a:gd name="T27" fmla="*/ 12 h 456"/>
                <a:gd name="T28" fmla="*/ 4 w 204"/>
                <a:gd name="T29" fmla="*/ 12 h 456"/>
                <a:gd name="T30" fmla="*/ 5 w 204"/>
                <a:gd name="T31" fmla="*/ 12 h 456"/>
                <a:gd name="T32" fmla="*/ 5 w 204"/>
                <a:gd name="T33" fmla="*/ 12 h 456"/>
                <a:gd name="T34" fmla="*/ 5 w 204"/>
                <a:gd name="T35" fmla="*/ 12 h 456"/>
                <a:gd name="T36" fmla="*/ 5 w 204"/>
                <a:gd name="T37" fmla="*/ 11 h 456"/>
                <a:gd name="T38" fmla="*/ 5 w 204"/>
                <a:gd name="T39" fmla="*/ 11 h 456"/>
                <a:gd name="T40" fmla="*/ 6 w 204"/>
                <a:gd name="T41" fmla="*/ 7 h 456"/>
                <a:gd name="T42" fmla="*/ 6 w 204"/>
                <a:gd name="T43" fmla="*/ 7 h 456"/>
                <a:gd name="T44" fmla="*/ 6 w 204"/>
                <a:gd name="T45" fmla="*/ 7 h 456"/>
                <a:gd name="T46" fmla="*/ 6 w 204"/>
                <a:gd name="T47" fmla="*/ 7 h 456"/>
                <a:gd name="T48" fmla="*/ 6 w 204"/>
                <a:gd name="T49" fmla="*/ 6 h 456"/>
                <a:gd name="T50" fmla="*/ 6 w 204"/>
                <a:gd name="T51" fmla="*/ 6 h 456"/>
                <a:gd name="T52" fmla="*/ 6 w 204"/>
                <a:gd name="T53" fmla="*/ 6 h 456"/>
                <a:gd name="T54" fmla="*/ 6 w 204"/>
                <a:gd name="T55" fmla="*/ 6 h 456"/>
                <a:gd name="T56" fmla="*/ 6 w 204"/>
                <a:gd name="T57" fmla="*/ 5 h 456"/>
                <a:gd name="T58" fmla="*/ 6 w 204"/>
                <a:gd name="T59" fmla="*/ 5 h 456"/>
                <a:gd name="T60" fmla="*/ 6 w 204"/>
                <a:gd name="T61" fmla="*/ 5 h 456"/>
                <a:gd name="T62" fmla="*/ 6 w 204"/>
                <a:gd name="T63" fmla="*/ 5 h 456"/>
                <a:gd name="T64" fmla="*/ 6 w 204"/>
                <a:gd name="T65" fmla="*/ 5 h 456"/>
                <a:gd name="T66" fmla="*/ 5 w 204"/>
                <a:gd name="T67" fmla="*/ 5 h 456"/>
                <a:gd name="T68" fmla="*/ 5 w 204"/>
                <a:gd name="T69" fmla="*/ 5 h 456"/>
                <a:gd name="T70" fmla="*/ 5 w 204"/>
                <a:gd name="T71" fmla="*/ 5 h 456"/>
                <a:gd name="T72" fmla="*/ 5 w 204"/>
                <a:gd name="T73" fmla="*/ 5 h 456"/>
                <a:gd name="T74" fmla="*/ 5 w 204"/>
                <a:gd name="T75" fmla="*/ 5 h 456"/>
                <a:gd name="T76" fmla="*/ 2 w 204"/>
                <a:gd name="T77" fmla="*/ 5 h 45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04" h="456">
                  <a:moveTo>
                    <a:pt x="122" y="0"/>
                  </a:moveTo>
                  <a:lnTo>
                    <a:pt x="0" y="456"/>
                  </a:lnTo>
                  <a:lnTo>
                    <a:pt x="80" y="456"/>
                  </a:lnTo>
                  <a:lnTo>
                    <a:pt x="86" y="456"/>
                  </a:lnTo>
                  <a:lnTo>
                    <a:pt x="91" y="455"/>
                  </a:lnTo>
                  <a:lnTo>
                    <a:pt x="98" y="453"/>
                  </a:lnTo>
                  <a:lnTo>
                    <a:pt x="104" y="450"/>
                  </a:lnTo>
                  <a:lnTo>
                    <a:pt x="109" y="447"/>
                  </a:lnTo>
                  <a:lnTo>
                    <a:pt x="116" y="443"/>
                  </a:lnTo>
                  <a:lnTo>
                    <a:pt x="122" y="438"/>
                  </a:lnTo>
                  <a:lnTo>
                    <a:pt x="128" y="433"/>
                  </a:lnTo>
                  <a:lnTo>
                    <a:pt x="133" y="428"/>
                  </a:lnTo>
                  <a:lnTo>
                    <a:pt x="138" y="421"/>
                  </a:lnTo>
                  <a:lnTo>
                    <a:pt x="144" y="414"/>
                  </a:lnTo>
                  <a:lnTo>
                    <a:pt x="149" y="407"/>
                  </a:lnTo>
                  <a:lnTo>
                    <a:pt x="153" y="400"/>
                  </a:lnTo>
                  <a:lnTo>
                    <a:pt x="156" y="392"/>
                  </a:lnTo>
                  <a:lnTo>
                    <a:pt x="161" y="384"/>
                  </a:lnTo>
                  <a:lnTo>
                    <a:pt x="163" y="376"/>
                  </a:lnTo>
                  <a:lnTo>
                    <a:pt x="166" y="368"/>
                  </a:lnTo>
                  <a:lnTo>
                    <a:pt x="200" y="240"/>
                  </a:lnTo>
                  <a:lnTo>
                    <a:pt x="201" y="233"/>
                  </a:lnTo>
                  <a:lnTo>
                    <a:pt x="203" y="224"/>
                  </a:lnTo>
                  <a:lnTo>
                    <a:pt x="204" y="217"/>
                  </a:lnTo>
                  <a:lnTo>
                    <a:pt x="204" y="208"/>
                  </a:lnTo>
                  <a:lnTo>
                    <a:pt x="203" y="201"/>
                  </a:lnTo>
                  <a:lnTo>
                    <a:pt x="203" y="193"/>
                  </a:lnTo>
                  <a:lnTo>
                    <a:pt x="201" y="187"/>
                  </a:lnTo>
                  <a:lnTo>
                    <a:pt x="199" y="181"/>
                  </a:lnTo>
                  <a:lnTo>
                    <a:pt x="197" y="175"/>
                  </a:lnTo>
                  <a:lnTo>
                    <a:pt x="194" y="170"/>
                  </a:lnTo>
                  <a:lnTo>
                    <a:pt x="190" y="165"/>
                  </a:lnTo>
                  <a:lnTo>
                    <a:pt x="186" y="162"/>
                  </a:lnTo>
                  <a:lnTo>
                    <a:pt x="182" y="158"/>
                  </a:lnTo>
                  <a:lnTo>
                    <a:pt x="178" y="155"/>
                  </a:lnTo>
                  <a:lnTo>
                    <a:pt x="172" y="153"/>
                  </a:lnTo>
                  <a:lnTo>
                    <a:pt x="167" y="152"/>
                  </a:lnTo>
                  <a:lnTo>
                    <a:pt x="162" y="152"/>
                  </a:lnTo>
                  <a:lnTo>
                    <a:pt x="82" y="1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97" name="Line 84"/>
            <p:cNvSpPr>
              <a:spLocks noChangeShapeType="1"/>
            </p:cNvSpPr>
            <p:nvPr/>
          </p:nvSpPr>
          <p:spPr bwMode="auto">
            <a:xfrm flipH="1">
              <a:off x="1117" y="1126"/>
              <a:ext cx="13"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98" name="Line 85"/>
            <p:cNvSpPr>
              <a:spLocks noChangeShapeType="1"/>
            </p:cNvSpPr>
            <p:nvPr/>
          </p:nvSpPr>
          <p:spPr bwMode="auto">
            <a:xfrm flipH="1">
              <a:off x="1143" y="1126"/>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99" name="Line 86"/>
            <p:cNvSpPr>
              <a:spLocks noChangeShapeType="1"/>
            </p:cNvSpPr>
            <p:nvPr/>
          </p:nvSpPr>
          <p:spPr bwMode="auto">
            <a:xfrm>
              <a:off x="393" y="2056"/>
              <a:ext cx="0" cy="53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00" name="Line 87"/>
            <p:cNvSpPr>
              <a:spLocks noChangeShapeType="1"/>
            </p:cNvSpPr>
            <p:nvPr/>
          </p:nvSpPr>
          <p:spPr bwMode="auto">
            <a:xfrm flipH="1">
              <a:off x="1025" y="1298"/>
              <a:ext cx="534"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01" name="Line 172"/>
            <p:cNvSpPr>
              <a:spLocks noChangeShapeType="1"/>
            </p:cNvSpPr>
            <p:nvPr/>
          </p:nvSpPr>
          <p:spPr bwMode="auto">
            <a:xfrm>
              <a:off x="393" y="2590"/>
              <a:ext cx="116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02" name="Line 173"/>
            <p:cNvSpPr>
              <a:spLocks noChangeShapeType="1"/>
            </p:cNvSpPr>
            <p:nvPr/>
          </p:nvSpPr>
          <p:spPr bwMode="auto">
            <a:xfrm flipV="1">
              <a:off x="1559" y="1298"/>
              <a:ext cx="0" cy="12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03" name="Line 174"/>
            <p:cNvSpPr>
              <a:spLocks noChangeShapeType="1"/>
            </p:cNvSpPr>
            <p:nvPr/>
          </p:nvSpPr>
          <p:spPr bwMode="auto">
            <a:xfrm>
              <a:off x="393" y="2056"/>
              <a:ext cx="6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04" name="Line 175"/>
            <p:cNvSpPr>
              <a:spLocks noChangeShapeType="1"/>
            </p:cNvSpPr>
            <p:nvPr/>
          </p:nvSpPr>
          <p:spPr bwMode="auto">
            <a:xfrm flipV="1">
              <a:off x="1025" y="1298"/>
              <a:ext cx="0" cy="7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05" name="Freeform 176"/>
            <p:cNvSpPr>
              <a:spLocks/>
            </p:cNvSpPr>
            <p:nvPr/>
          </p:nvSpPr>
          <p:spPr bwMode="auto">
            <a:xfrm>
              <a:off x="350" y="1255"/>
              <a:ext cx="89" cy="89"/>
            </a:xfrm>
            <a:custGeom>
              <a:avLst/>
              <a:gdLst>
                <a:gd name="T0" fmla="*/ 8 w 290"/>
                <a:gd name="T1" fmla="*/ 4 h 291"/>
                <a:gd name="T2" fmla="*/ 8 w 290"/>
                <a:gd name="T3" fmla="*/ 3 h 291"/>
                <a:gd name="T4" fmla="*/ 8 w 290"/>
                <a:gd name="T5" fmla="*/ 3 h 291"/>
                <a:gd name="T6" fmla="*/ 8 w 290"/>
                <a:gd name="T7" fmla="*/ 2 h 291"/>
                <a:gd name="T8" fmla="*/ 8 w 290"/>
                <a:gd name="T9" fmla="*/ 2 h 291"/>
                <a:gd name="T10" fmla="*/ 8 w 290"/>
                <a:gd name="T11" fmla="*/ 2 h 291"/>
                <a:gd name="T12" fmla="*/ 7 w 290"/>
                <a:gd name="T13" fmla="*/ 1 h 291"/>
                <a:gd name="T14" fmla="*/ 7 w 290"/>
                <a:gd name="T15" fmla="*/ 1 h 291"/>
                <a:gd name="T16" fmla="*/ 6 w 290"/>
                <a:gd name="T17" fmla="*/ 1 h 291"/>
                <a:gd name="T18" fmla="*/ 6 w 290"/>
                <a:gd name="T19" fmla="*/ 1 h 291"/>
                <a:gd name="T20" fmla="*/ 6 w 290"/>
                <a:gd name="T21" fmla="*/ 0 h 291"/>
                <a:gd name="T22" fmla="*/ 5 w 290"/>
                <a:gd name="T23" fmla="*/ 0 h 291"/>
                <a:gd name="T24" fmla="*/ 5 w 290"/>
                <a:gd name="T25" fmla="*/ 0 h 291"/>
                <a:gd name="T26" fmla="*/ 5 w 290"/>
                <a:gd name="T27" fmla="*/ 0 h 291"/>
                <a:gd name="T28" fmla="*/ 4 w 290"/>
                <a:gd name="T29" fmla="*/ 0 h 291"/>
                <a:gd name="T30" fmla="*/ 4 w 290"/>
                <a:gd name="T31" fmla="*/ 0 h 291"/>
                <a:gd name="T32" fmla="*/ 3 w 290"/>
                <a:gd name="T33" fmla="*/ 0 h 291"/>
                <a:gd name="T34" fmla="*/ 3 w 290"/>
                <a:gd name="T35" fmla="*/ 0 h 291"/>
                <a:gd name="T36" fmla="*/ 2 w 290"/>
                <a:gd name="T37" fmla="*/ 1 h 291"/>
                <a:gd name="T38" fmla="*/ 2 w 290"/>
                <a:gd name="T39" fmla="*/ 1 h 291"/>
                <a:gd name="T40" fmla="*/ 2 w 290"/>
                <a:gd name="T41" fmla="*/ 1 h 291"/>
                <a:gd name="T42" fmla="*/ 1 w 290"/>
                <a:gd name="T43" fmla="*/ 1 h 291"/>
                <a:gd name="T44" fmla="*/ 1 w 290"/>
                <a:gd name="T45" fmla="*/ 2 h 291"/>
                <a:gd name="T46" fmla="*/ 1 w 290"/>
                <a:gd name="T47" fmla="*/ 2 h 291"/>
                <a:gd name="T48" fmla="*/ 0 w 290"/>
                <a:gd name="T49" fmla="*/ 2 h 291"/>
                <a:gd name="T50" fmla="*/ 0 w 290"/>
                <a:gd name="T51" fmla="*/ 3 h 291"/>
                <a:gd name="T52" fmla="*/ 0 w 290"/>
                <a:gd name="T53" fmla="*/ 3 h 291"/>
                <a:gd name="T54" fmla="*/ 0 w 290"/>
                <a:gd name="T55" fmla="*/ 4 h 291"/>
                <a:gd name="T56" fmla="*/ 0 w 290"/>
                <a:gd name="T57" fmla="*/ 4 h 291"/>
                <a:gd name="T58" fmla="*/ 0 w 290"/>
                <a:gd name="T59" fmla="*/ 5 h 291"/>
                <a:gd name="T60" fmla="*/ 0 w 290"/>
                <a:gd name="T61" fmla="*/ 5 h 291"/>
                <a:gd name="T62" fmla="*/ 0 w 290"/>
                <a:gd name="T63" fmla="*/ 6 h 291"/>
                <a:gd name="T64" fmla="*/ 0 w 290"/>
                <a:gd name="T65" fmla="*/ 6 h 291"/>
                <a:gd name="T66" fmla="*/ 1 w 290"/>
                <a:gd name="T67" fmla="*/ 6 h 291"/>
                <a:gd name="T68" fmla="*/ 1 w 290"/>
                <a:gd name="T69" fmla="*/ 7 h 291"/>
                <a:gd name="T70" fmla="*/ 1 w 290"/>
                <a:gd name="T71" fmla="*/ 7 h 291"/>
                <a:gd name="T72" fmla="*/ 2 w 290"/>
                <a:gd name="T73" fmla="*/ 7 h 291"/>
                <a:gd name="T74" fmla="*/ 2 w 290"/>
                <a:gd name="T75" fmla="*/ 8 h 291"/>
                <a:gd name="T76" fmla="*/ 2 w 290"/>
                <a:gd name="T77" fmla="*/ 8 h 291"/>
                <a:gd name="T78" fmla="*/ 3 w 290"/>
                <a:gd name="T79" fmla="*/ 8 h 291"/>
                <a:gd name="T80" fmla="*/ 3 w 290"/>
                <a:gd name="T81" fmla="*/ 8 h 291"/>
                <a:gd name="T82" fmla="*/ 4 w 290"/>
                <a:gd name="T83" fmla="*/ 8 h 291"/>
                <a:gd name="T84" fmla="*/ 4 w 290"/>
                <a:gd name="T85" fmla="*/ 8 h 291"/>
                <a:gd name="T86" fmla="*/ 5 w 290"/>
                <a:gd name="T87" fmla="*/ 8 h 291"/>
                <a:gd name="T88" fmla="*/ 5 w 290"/>
                <a:gd name="T89" fmla="*/ 8 h 291"/>
                <a:gd name="T90" fmla="*/ 5 w 290"/>
                <a:gd name="T91" fmla="*/ 8 h 291"/>
                <a:gd name="T92" fmla="*/ 6 w 290"/>
                <a:gd name="T93" fmla="*/ 8 h 291"/>
                <a:gd name="T94" fmla="*/ 6 w 290"/>
                <a:gd name="T95" fmla="*/ 8 h 291"/>
                <a:gd name="T96" fmla="*/ 6 w 290"/>
                <a:gd name="T97" fmla="*/ 8 h 291"/>
                <a:gd name="T98" fmla="*/ 7 w 290"/>
                <a:gd name="T99" fmla="*/ 7 h 291"/>
                <a:gd name="T100" fmla="*/ 7 w 290"/>
                <a:gd name="T101" fmla="*/ 7 h 2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0" h="291">
                  <a:moveTo>
                    <a:pt x="290" y="145"/>
                  </a:moveTo>
                  <a:lnTo>
                    <a:pt x="290" y="142"/>
                  </a:lnTo>
                  <a:lnTo>
                    <a:pt x="290" y="139"/>
                  </a:lnTo>
                  <a:lnTo>
                    <a:pt x="290" y="136"/>
                  </a:lnTo>
                  <a:lnTo>
                    <a:pt x="290" y="132"/>
                  </a:lnTo>
                  <a:lnTo>
                    <a:pt x="289" y="130"/>
                  </a:lnTo>
                  <a:lnTo>
                    <a:pt x="289" y="127"/>
                  </a:lnTo>
                  <a:lnTo>
                    <a:pt x="289" y="124"/>
                  </a:lnTo>
                  <a:lnTo>
                    <a:pt x="288" y="121"/>
                  </a:lnTo>
                  <a:lnTo>
                    <a:pt x="288" y="117"/>
                  </a:lnTo>
                  <a:lnTo>
                    <a:pt x="287" y="114"/>
                  </a:lnTo>
                  <a:lnTo>
                    <a:pt x="286" y="111"/>
                  </a:lnTo>
                  <a:lnTo>
                    <a:pt x="286" y="108"/>
                  </a:lnTo>
                  <a:lnTo>
                    <a:pt x="285" y="105"/>
                  </a:lnTo>
                  <a:lnTo>
                    <a:pt x="284" y="101"/>
                  </a:lnTo>
                  <a:lnTo>
                    <a:pt x="283" y="99"/>
                  </a:lnTo>
                  <a:lnTo>
                    <a:pt x="281" y="96"/>
                  </a:lnTo>
                  <a:lnTo>
                    <a:pt x="280" y="93"/>
                  </a:lnTo>
                  <a:lnTo>
                    <a:pt x="279" y="90"/>
                  </a:lnTo>
                  <a:lnTo>
                    <a:pt x="278" y="87"/>
                  </a:lnTo>
                  <a:lnTo>
                    <a:pt x="276" y="84"/>
                  </a:lnTo>
                  <a:lnTo>
                    <a:pt x="275" y="81"/>
                  </a:lnTo>
                  <a:lnTo>
                    <a:pt x="274" y="78"/>
                  </a:lnTo>
                  <a:lnTo>
                    <a:pt x="272" y="76"/>
                  </a:lnTo>
                  <a:lnTo>
                    <a:pt x="271" y="73"/>
                  </a:lnTo>
                  <a:lnTo>
                    <a:pt x="269" y="71"/>
                  </a:lnTo>
                  <a:lnTo>
                    <a:pt x="268" y="67"/>
                  </a:lnTo>
                  <a:lnTo>
                    <a:pt x="265" y="65"/>
                  </a:lnTo>
                  <a:lnTo>
                    <a:pt x="264" y="62"/>
                  </a:lnTo>
                  <a:lnTo>
                    <a:pt x="262" y="60"/>
                  </a:lnTo>
                  <a:lnTo>
                    <a:pt x="260" y="57"/>
                  </a:lnTo>
                  <a:lnTo>
                    <a:pt x="258" y="55"/>
                  </a:lnTo>
                  <a:lnTo>
                    <a:pt x="256" y="52"/>
                  </a:lnTo>
                  <a:lnTo>
                    <a:pt x="254" y="50"/>
                  </a:lnTo>
                  <a:lnTo>
                    <a:pt x="252" y="47"/>
                  </a:lnTo>
                  <a:lnTo>
                    <a:pt x="249" y="45"/>
                  </a:lnTo>
                  <a:lnTo>
                    <a:pt x="247" y="43"/>
                  </a:lnTo>
                  <a:lnTo>
                    <a:pt x="245" y="41"/>
                  </a:lnTo>
                  <a:lnTo>
                    <a:pt x="243" y="39"/>
                  </a:lnTo>
                  <a:lnTo>
                    <a:pt x="241" y="37"/>
                  </a:lnTo>
                  <a:lnTo>
                    <a:pt x="239" y="34"/>
                  </a:lnTo>
                  <a:lnTo>
                    <a:pt x="236" y="32"/>
                  </a:lnTo>
                  <a:lnTo>
                    <a:pt x="234" y="30"/>
                  </a:lnTo>
                  <a:lnTo>
                    <a:pt x="231" y="28"/>
                  </a:lnTo>
                  <a:lnTo>
                    <a:pt x="228" y="27"/>
                  </a:lnTo>
                  <a:lnTo>
                    <a:pt x="226" y="25"/>
                  </a:lnTo>
                  <a:lnTo>
                    <a:pt x="223" y="23"/>
                  </a:lnTo>
                  <a:lnTo>
                    <a:pt x="221" y="22"/>
                  </a:lnTo>
                  <a:lnTo>
                    <a:pt x="218" y="19"/>
                  </a:lnTo>
                  <a:lnTo>
                    <a:pt x="215" y="18"/>
                  </a:lnTo>
                  <a:lnTo>
                    <a:pt x="212" y="17"/>
                  </a:lnTo>
                  <a:lnTo>
                    <a:pt x="209" y="15"/>
                  </a:lnTo>
                  <a:lnTo>
                    <a:pt x="207" y="14"/>
                  </a:lnTo>
                  <a:lnTo>
                    <a:pt x="204" y="13"/>
                  </a:lnTo>
                  <a:lnTo>
                    <a:pt x="201" y="11"/>
                  </a:lnTo>
                  <a:lnTo>
                    <a:pt x="197" y="10"/>
                  </a:lnTo>
                  <a:lnTo>
                    <a:pt x="195" y="9"/>
                  </a:lnTo>
                  <a:lnTo>
                    <a:pt x="192" y="8"/>
                  </a:lnTo>
                  <a:lnTo>
                    <a:pt x="189" y="7"/>
                  </a:lnTo>
                  <a:lnTo>
                    <a:pt x="186" y="7"/>
                  </a:lnTo>
                  <a:lnTo>
                    <a:pt x="182" y="6"/>
                  </a:lnTo>
                  <a:lnTo>
                    <a:pt x="179" y="5"/>
                  </a:lnTo>
                  <a:lnTo>
                    <a:pt x="177" y="4"/>
                  </a:lnTo>
                  <a:lnTo>
                    <a:pt x="174" y="4"/>
                  </a:lnTo>
                  <a:lnTo>
                    <a:pt x="171" y="2"/>
                  </a:lnTo>
                  <a:lnTo>
                    <a:pt x="168" y="2"/>
                  </a:lnTo>
                  <a:lnTo>
                    <a:pt x="164" y="1"/>
                  </a:lnTo>
                  <a:lnTo>
                    <a:pt x="161" y="1"/>
                  </a:lnTo>
                  <a:lnTo>
                    <a:pt x="158" y="1"/>
                  </a:lnTo>
                  <a:lnTo>
                    <a:pt x="155" y="0"/>
                  </a:lnTo>
                  <a:lnTo>
                    <a:pt x="152" y="0"/>
                  </a:lnTo>
                  <a:lnTo>
                    <a:pt x="148" y="0"/>
                  </a:lnTo>
                  <a:lnTo>
                    <a:pt x="145" y="0"/>
                  </a:lnTo>
                  <a:lnTo>
                    <a:pt x="142" y="0"/>
                  </a:lnTo>
                  <a:lnTo>
                    <a:pt x="139" y="0"/>
                  </a:lnTo>
                  <a:lnTo>
                    <a:pt x="136" y="0"/>
                  </a:lnTo>
                  <a:lnTo>
                    <a:pt x="132" y="1"/>
                  </a:lnTo>
                  <a:lnTo>
                    <a:pt x="129" y="1"/>
                  </a:lnTo>
                  <a:lnTo>
                    <a:pt x="126" y="1"/>
                  </a:lnTo>
                  <a:lnTo>
                    <a:pt x="123" y="2"/>
                  </a:lnTo>
                  <a:lnTo>
                    <a:pt x="120" y="2"/>
                  </a:lnTo>
                  <a:lnTo>
                    <a:pt x="116" y="4"/>
                  </a:lnTo>
                  <a:lnTo>
                    <a:pt x="114" y="4"/>
                  </a:lnTo>
                  <a:lnTo>
                    <a:pt x="111" y="5"/>
                  </a:lnTo>
                  <a:lnTo>
                    <a:pt x="108" y="6"/>
                  </a:lnTo>
                  <a:lnTo>
                    <a:pt x="105" y="7"/>
                  </a:lnTo>
                  <a:lnTo>
                    <a:pt x="101" y="7"/>
                  </a:lnTo>
                  <a:lnTo>
                    <a:pt x="98" y="8"/>
                  </a:lnTo>
                  <a:lnTo>
                    <a:pt x="96" y="9"/>
                  </a:lnTo>
                  <a:lnTo>
                    <a:pt x="93" y="10"/>
                  </a:lnTo>
                  <a:lnTo>
                    <a:pt x="90" y="11"/>
                  </a:lnTo>
                  <a:lnTo>
                    <a:pt x="87" y="13"/>
                  </a:lnTo>
                  <a:lnTo>
                    <a:pt x="84" y="14"/>
                  </a:lnTo>
                  <a:lnTo>
                    <a:pt x="81" y="15"/>
                  </a:lnTo>
                  <a:lnTo>
                    <a:pt x="78" y="17"/>
                  </a:lnTo>
                  <a:lnTo>
                    <a:pt x="76" y="18"/>
                  </a:lnTo>
                  <a:lnTo>
                    <a:pt x="73" y="19"/>
                  </a:lnTo>
                  <a:lnTo>
                    <a:pt x="70" y="22"/>
                  </a:lnTo>
                  <a:lnTo>
                    <a:pt x="67" y="23"/>
                  </a:lnTo>
                  <a:lnTo>
                    <a:pt x="64" y="25"/>
                  </a:lnTo>
                  <a:lnTo>
                    <a:pt x="62" y="27"/>
                  </a:lnTo>
                  <a:lnTo>
                    <a:pt x="60" y="28"/>
                  </a:lnTo>
                  <a:lnTo>
                    <a:pt x="57" y="30"/>
                  </a:lnTo>
                  <a:lnTo>
                    <a:pt x="55" y="32"/>
                  </a:lnTo>
                  <a:lnTo>
                    <a:pt x="53" y="34"/>
                  </a:lnTo>
                  <a:lnTo>
                    <a:pt x="49" y="37"/>
                  </a:lnTo>
                  <a:lnTo>
                    <a:pt x="47" y="39"/>
                  </a:lnTo>
                  <a:lnTo>
                    <a:pt x="45" y="41"/>
                  </a:lnTo>
                  <a:lnTo>
                    <a:pt x="43" y="43"/>
                  </a:lnTo>
                  <a:lnTo>
                    <a:pt x="41" y="45"/>
                  </a:lnTo>
                  <a:lnTo>
                    <a:pt x="39" y="47"/>
                  </a:lnTo>
                  <a:lnTo>
                    <a:pt x="37" y="50"/>
                  </a:lnTo>
                  <a:lnTo>
                    <a:pt x="34" y="52"/>
                  </a:lnTo>
                  <a:lnTo>
                    <a:pt x="32" y="55"/>
                  </a:lnTo>
                  <a:lnTo>
                    <a:pt x="30" y="57"/>
                  </a:lnTo>
                  <a:lnTo>
                    <a:pt x="28" y="60"/>
                  </a:lnTo>
                  <a:lnTo>
                    <a:pt x="27" y="62"/>
                  </a:lnTo>
                  <a:lnTo>
                    <a:pt x="25" y="65"/>
                  </a:lnTo>
                  <a:lnTo>
                    <a:pt x="23" y="67"/>
                  </a:lnTo>
                  <a:lnTo>
                    <a:pt x="22" y="71"/>
                  </a:lnTo>
                  <a:lnTo>
                    <a:pt x="19" y="73"/>
                  </a:lnTo>
                  <a:lnTo>
                    <a:pt x="18" y="76"/>
                  </a:lnTo>
                  <a:lnTo>
                    <a:pt x="16" y="78"/>
                  </a:lnTo>
                  <a:lnTo>
                    <a:pt x="15" y="81"/>
                  </a:lnTo>
                  <a:lnTo>
                    <a:pt x="14" y="84"/>
                  </a:lnTo>
                  <a:lnTo>
                    <a:pt x="12" y="87"/>
                  </a:lnTo>
                  <a:lnTo>
                    <a:pt x="11" y="90"/>
                  </a:lnTo>
                  <a:lnTo>
                    <a:pt x="10" y="93"/>
                  </a:lnTo>
                  <a:lnTo>
                    <a:pt x="9" y="96"/>
                  </a:lnTo>
                  <a:lnTo>
                    <a:pt x="8" y="99"/>
                  </a:lnTo>
                  <a:lnTo>
                    <a:pt x="7" y="101"/>
                  </a:lnTo>
                  <a:lnTo>
                    <a:pt x="6" y="105"/>
                  </a:lnTo>
                  <a:lnTo>
                    <a:pt x="6" y="108"/>
                  </a:lnTo>
                  <a:lnTo>
                    <a:pt x="5" y="111"/>
                  </a:lnTo>
                  <a:lnTo>
                    <a:pt x="4" y="114"/>
                  </a:lnTo>
                  <a:lnTo>
                    <a:pt x="4" y="117"/>
                  </a:lnTo>
                  <a:lnTo>
                    <a:pt x="2" y="121"/>
                  </a:lnTo>
                  <a:lnTo>
                    <a:pt x="2" y="124"/>
                  </a:lnTo>
                  <a:lnTo>
                    <a:pt x="1" y="127"/>
                  </a:lnTo>
                  <a:lnTo>
                    <a:pt x="1" y="130"/>
                  </a:lnTo>
                  <a:lnTo>
                    <a:pt x="0" y="132"/>
                  </a:lnTo>
                  <a:lnTo>
                    <a:pt x="0" y="136"/>
                  </a:lnTo>
                  <a:lnTo>
                    <a:pt x="0" y="139"/>
                  </a:lnTo>
                  <a:lnTo>
                    <a:pt x="0" y="142"/>
                  </a:lnTo>
                  <a:lnTo>
                    <a:pt x="0" y="145"/>
                  </a:lnTo>
                  <a:lnTo>
                    <a:pt x="0" y="148"/>
                  </a:lnTo>
                  <a:lnTo>
                    <a:pt x="0" y="152"/>
                  </a:lnTo>
                  <a:lnTo>
                    <a:pt x="0" y="155"/>
                  </a:lnTo>
                  <a:lnTo>
                    <a:pt x="0" y="158"/>
                  </a:lnTo>
                  <a:lnTo>
                    <a:pt x="1" y="161"/>
                  </a:lnTo>
                  <a:lnTo>
                    <a:pt x="1" y="164"/>
                  </a:lnTo>
                  <a:lnTo>
                    <a:pt x="2" y="167"/>
                  </a:lnTo>
                  <a:lnTo>
                    <a:pt x="2" y="171"/>
                  </a:lnTo>
                  <a:lnTo>
                    <a:pt x="4" y="174"/>
                  </a:lnTo>
                  <a:lnTo>
                    <a:pt x="4" y="177"/>
                  </a:lnTo>
                  <a:lnTo>
                    <a:pt x="5" y="180"/>
                  </a:lnTo>
                  <a:lnTo>
                    <a:pt x="6" y="183"/>
                  </a:lnTo>
                  <a:lnTo>
                    <a:pt x="6" y="186"/>
                  </a:lnTo>
                  <a:lnTo>
                    <a:pt x="7" y="189"/>
                  </a:lnTo>
                  <a:lnTo>
                    <a:pt x="8" y="192"/>
                  </a:lnTo>
                  <a:lnTo>
                    <a:pt x="9" y="195"/>
                  </a:lnTo>
                  <a:lnTo>
                    <a:pt x="10" y="198"/>
                  </a:lnTo>
                  <a:lnTo>
                    <a:pt x="11" y="200"/>
                  </a:lnTo>
                  <a:lnTo>
                    <a:pt x="12" y="204"/>
                  </a:lnTo>
                  <a:lnTo>
                    <a:pt x="14" y="207"/>
                  </a:lnTo>
                  <a:lnTo>
                    <a:pt x="15" y="210"/>
                  </a:lnTo>
                  <a:lnTo>
                    <a:pt x="16" y="212"/>
                  </a:lnTo>
                  <a:lnTo>
                    <a:pt x="18" y="215"/>
                  </a:lnTo>
                  <a:lnTo>
                    <a:pt x="19" y="218"/>
                  </a:lnTo>
                  <a:lnTo>
                    <a:pt x="22" y="221"/>
                  </a:lnTo>
                  <a:lnTo>
                    <a:pt x="23" y="224"/>
                  </a:lnTo>
                  <a:lnTo>
                    <a:pt x="25" y="226"/>
                  </a:lnTo>
                  <a:lnTo>
                    <a:pt x="27" y="228"/>
                  </a:lnTo>
                  <a:lnTo>
                    <a:pt x="28" y="231"/>
                  </a:lnTo>
                  <a:lnTo>
                    <a:pt x="30" y="234"/>
                  </a:lnTo>
                  <a:lnTo>
                    <a:pt x="32" y="237"/>
                  </a:lnTo>
                  <a:lnTo>
                    <a:pt x="34" y="239"/>
                  </a:lnTo>
                  <a:lnTo>
                    <a:pt x="37" y="241"/>
                  </a:lnTo>
                  <a:lnTo>
                    <a:pt x="39" y="243"/>
                  </a:lnTo>
                  <a:lnTo>
                    <a:pt x="41" y="246"/>
                  </a:lnTo>
                  <a:lnTo>
                    <a:pt x="43" y="248"/>
                  </a:lnTo>
                  <a:lnTo>
                    <a:pt x="45" y="251"/>
                  </a:lnTo>
                  <a:lnTo>
                    <a:pt x="47" y="253"/>
                  </a:lnTo>
                  <a:lnTo>
                    <a:pt x="49" y="255"/>
                  </a:lnTo>
                  <a:lnTo>
                    <a:pt x="53" y="257"/>
                  </a:lnTo>
                  <a:lnTo>
                    <a:pt x="55" y="259"/>
                  </a:lnTo>
                  <a:lnTo>
                    <a:pt x="57" y="260"/>
                  </a:lnTo>
                  <a:lnTo>
                    <a:pt x="60" y="262"/>
                  </a:lnTo>
                  <a:lnTo>
                    <a:pt x="62" y="264"/>
                  </a:lnTo>
                  <a:lnTo>
                    <a:pt x="64" y="267"/>
                  </a:lnTo>
                  <a:lnTo>
                    <a:pt x="67" y="268"/>
                  </a:lnTo>
                  <a:lnTo>
                    <a:pt x="70" y="270"/>
                  </a:lnTo>
                  <a:lnTo>
                    <a:pt x="73" y="271"/>
                  </a:lnTo>
                  <a:lnTo>
                    <a:pt x="76" y="273"/>
                  </a:lnTo>
                  <a:lnTo>
                    <a:pt x="78" y="274"/>
                  </a:lnTo>
                  <a:lnTo>
                    <a:pt x="81" y="276"/>
                  </a:lnTo>
                  <a:lnTo>
                    <a:pt x="84" y="277"/>
                  </a:lnTo>
                  <a:lnTo>
                    <a:pt x="87" y="278"/>
                  </a:lnTo>
                  <a:lnTo>
                    <a:pt x="90" y="279"/>
                  </a:lnTo>
                  <a:lnTo>
                    <a:pt x="93" y="280"/>
                  </a:lnTo>
                  <a:lnTo>
                    <a:pt x="96" y="281"/>
                  </a:lnTo>
                  <a:lnTo>
                    <a:pt x="98" y="282"/>
                  </a:lnTo>
                  <a:lnTo>
                    <a:pt x="101" y="284"/>
                  </a:lnTo>
                  <a:lnTo>
                    <a:pt x="105" y="285"/>
                  </a:lnTo>
                  <a:lnTo>
                    <a:pt x="108" y="286"/>
                  </a:lnTo>
                  <a:lnTo>
                    <a:pt x="111" y="287"/>
                  </a:lnTo>
                  <a:lnTo>
                    <a:pt x="114" y="287"/>
                  </a:lnTo>
                  <a:lnTo>
                    <a:pt x="116" y="288"/>
                  </a:lnTo>
                  <a:lnTo>
                    <a:pt x="120" y="288"/>
                  </a:lnTo>
                  <a:lnTo>
                    <a:pt x="123" y="289"/>
                  </a:lnTo>
                  <a:lnTo>
                    <a:pt x="126" y="289"/>
                  </a:lnTo>
                  <a:lnTo>
                    <a:pt x="129" y="290"/>
                  </a:lnTo>
                  <a:lnTo>
                    <a:pt x="132" y="290"/>
                  </a:lnTo>
                  <a:lnTo>
                    <a:pt x="136" y="290"/>
                  </a:lnTo>
                  <a:lnTo>
                    <a:pt x="139" y="290"/>
                  </a:lnTo>
                  <a:lnTo>
                    <a:pt x="142" y="291"/>
                  </a:lnTo>
                  <a:lnTo>
                    <a:pt x="145" y="291"/>
                  </a:lnTo>
                  <a:lnTo>
                    <a:pt x="148" y="291"/>
                  </a:lnTo>
                  <a:lnTo>
                    <a:pt x="152" y="290"/>
                  </a:lnTo>
                  <a:lnTo>
                    <a:pt x="155" y="290"/>
                  </a:lnTo>
                  <a:lnTo>
                    <a:pt x="158" y="290"/>
                  </a:lnTo>
                  <a:lnTo>
                    <a:pt x="161" y="290"/>
                  </a:lnTo>
                  <a:lnTo>
                    <a:pt x="164" y="289"/>
                  </a:lnTo>
                  <a:lnTo>
                    <a:pt x="168" y="289"/>
                  </a:lnTo>
                  <a:lnTo>
                    <a:pt x="171" y="288"/>
                  </a:lnTo>
                  <a:lnTo>
                    <a:pt x="174" y="288"/>
                  </a:lnTo>
                  <a:lnTo>
                    <a:pt x="177" y="287"/>
                  </a:lnTo>
                  <a:lnTo>
                    <a:pt x="179" y="287"/>
                  </a:lnTo>
                  <a:lnTo>
                    <a:pt x="182" y="286"/>
                  </a:lnTo>
                  <a:lnTo>
                    <a:pt x="186" y="285"/>
                  </a:lnTo>
                  <a:lnTo>
                    <a:pt x="189" y="284"/>
                  </a:lnTo>
                  <a:lnTo>
                    <a:pt x="192" y="282"/>
                  </a:lnTo>
                  <a:lnTo>
                    <a:pt x="195" y="281"/>
                  </a:lnTo>
                  <a:lnTo>
                    <a:pt x="197" y="280"/>
                  </a:lnTo>
                  <a:lnTo>
                    <a:pt x="201" y="279"/>
                  </a:lnTo>
                  <a:lnTo>
                    <a:pt x="204" y="278"/>
                  </a:lnTo>
                  <a:lnTo>
                    <a:pt x="207" y="277"/>
                  </a:lnTo>
                  <a:lnTo>
                    <a:pt x="209" y="276"/>
                  </a:lnTo>
                  <a:lnTo>
                    <a:pt x="212" y="274"/>
                  </a:lnTo>
                  <a:lnTo>
                    <a:pt x="215" y="273"/>
                  </a:lnTo>
                  <a:lnTo>
                    <a:pt x="218" y="271"/>
                  </a:lnTo>
                  <a:lnTo>
                    <a:pt x="221" y="270"/>
                  </a:lnTo>
                  <a:lnTo>
                    <a:pt x="223" y="268"/>
                  </a:lnTo>
                  <a:lnTo>
                    <a:pt x="226" y="267"/>
                  </a:lnTo>
                  <a:lnTo>
                    <a:pt x="228" y="264"/>
                  </a:lnTo>
                  <a:lnTo>
                    <a:pt x="231" y="262"/>
                  </a:lnTo>
                  <a:lnTo>
                    <a:pt x="234" y="260"/>
                  </a:lnTo>
                  <a:lnTo>
                    <a:pt x="236" y="259"/>
                  </a:lnTo>
                  <a:lnTo>
                    <a:pt x="239" y="257"/>
                  </a:lnTo>
                  <a:lnTo>
                    <a:pt x="241" y="255"/>
                  </a:lnTo>
                  <a:lnTo>
                    <a:pt x="243" y="253"/>
                  </a:lnTo>
                  <a:lnTo>
                    <a:pt x="245" y="251"/>
                  </a:lnTo>
                  <a:lnTo>
                    <a:pt x="247" y="248"/>
                  </a:lnTo>
                  <a:lnTo>
                    <a:pt x="249" y="246"/>
                  </a:lnTo>
                  <a:lnTo>
                    <a:pt x="252" y="243"/>
                  </a:lnTo>
                  <a:lnTo>
                    <a:pt x="254" y="241"/>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06" name="Freeform 177"/>
            <p:cNvSpPr>
              <a:spLocks/>
            </p:cNvSpPr>
            <p:nvPr/>
          </p:nvSpPr>
          <p:spPr bwMode="auto">
            <a:xfrm>
              <a:off x="428" y="1298"/>
              <a:ext cx="11" cy="31"/>
            </a:xfrm>
            <a:custGeom>
              <a:avLst/>
              <a:gdLst>
                <a:gd name="T0" fmla="*/ 0 w 36"/>
                <a:gd name="T1" fmla="*/ 3 h 96"/>
                <a:gd name="T2" fmla="*/ 0 w 36"/>
                <a:gd name="T3" fmla="*/ 3 h 96"/>
                <a:gd name="T4" fmla="*/ 0 w 36"/>
                <a:gd name="T5" fmla="*/ 3 h 96"/>
                <a:gd name="T6" fmla="*/ 0 w 36"/>
                <a:gd name="T7" fmla="*/ 3 h 96"/>
                <a:gd name="T8" fmla="*/ 0 w 36"/>
                <a:gd name="T9" fmla="*/ 3 h 96"/>
                <a:gd name="T10" fmla="*/ 0 w 36"/>
                <a:gd name="T11" fmla="*/ 3 h 96"/>
                <a:gd name="T12" fmla="*/ 0 w 36"/>
                <a:gd name="T13" fmla="*/ 3 h 96"/>
                <a:gd name="T14" fmla="*/ 0 w 36"/>
                <a:gd name="T15" fmla="*/ 3 h 96"/>
                <a:gd name="T16" fmla="*/ 1 w 36"/>
                <a:gd name="T17" fmla="*/ 3 h 96"/>
                <a:gd name="T18" fmla="*/ 1 w 36"/>
                <a:gd name="T19" fmla="*/ 3 h 96"/>
                <a:gd name="T20" fmla="*/ 1 w 36"/>
                <a:gd name="T21" fmla="*/ 2 h 96"/>
                <a:gd name="T22" fmla="*/ 1 w 36"/>
                <a:gd name="T23" fmla="*/ 2 h 96"/>
                <a:gd name="T24" fmla="*/ 1 w 36"/>
                <a:gd name="T25" fmla="*/ 2 h 96"/>
                <a:gd name="T26" fmla="*/ 1 w 36"/>
                <a:gd name="T27" fmla="*/ 2 h 96"/>
                <a:gd name="T28" fmla="*/ 1 w 36"/>
                <a:gd name="T29" fmla="*/ 2 h 96"/>
                <a:gd name="T30" fmla="*/ 1 w 36"/>
                <a:gd name="T31" fmla="*/ 2 h 96"/>
                <a:gd name="T32" fmla="*/ 1 w 36"/>
                <a:gd name="T33" fmla="*/ 2 h 96"/>
                <a:gd name="T34" fmla="*/ 1 w 36"/>
                <a:gd name="T35" fmla="*/ 2 h 96"/>
                <a:gd name="T36" fmla="*/ 1 w 36"/>
                <a:gd name="T37" fmla="*/ 2 h 96"/>
                <a:gd name="T38" fmla="*/ 1 w 36"/>
                <a:gd name="T39" fmla="*/ 2 h 96"/>
                <a:gd name="T40" fmla="*/ 1 w 36"/>
                <a:gd name="T41" fmla="*/ 1 h 96"/>
                <a:gd name="T42" fmla="*/ 1 w 36"/>
                <a:gd name="T43" fmla="*/ 1 h 96"/>
                <a:gd name="T44" fmla="*/ 1 w 36"/>
                <a:gd name="T45" fmla="*/ 1 h 96"/>
                <a:gd name="T46" fmla="*/ 1 w 36"/>
                <a:gd name="T47" fmla="*/ 1 h 96"/>
                <a:gd name="T48" fmla="*/ 1 w 36"/>
                <a:gd name="T49" fmla="*/ 1 h 96"/>
                <a:gd name="T50" fmla="*/ 1 w 36"/>
                <a:gd name="T51" fmla="*/ 1 h 96"/>
                <a:gd name="T52" fmla="*/ 1 w 36"/>
                <a:gd name="T53" fmla="*/ 1 h 96"/>
                <a:gd name="T54" fmla="*/ 1 w 36"/>
                <a:gd name="T55" fmla="*/ 1 h 96"/>
                <a:gd name="T56" fmla="*/ 1 w 36"/>
                <a:gd name="T57" fmla="*/ 1 h 96"/>
                <a:gd name="T58" fmla="*/ 1 w 36"/>
                <a:gd name="T59" fmla="*/ 0 h 96"/>
                <a:gd name="T60" fmla="*/ 1 w 36"/>
                <a:gd name="T61" fmla="*/ 0 h 96"/>
                <a:gd name="T62" fmla="*/ 1 w 36"/>
                <a:gd name="T63" fmla="*/ 0 h 96"/>
                <a:gd name="T64" fmla="*/ 1 w 36"/>
                <a:gd name="T65" fmla="*/ 0 h 96"/>
                <a:gd name="T66" fmla="*/ 1 w 36"/>
                <a:gd name="T67" fmla="*/ 0 h 9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6" h="96">
                  <a:moveTo>
                    <a:pt x="0" y="96"/>
                  </a:moveTo>
                  <a:lnTo>
                    <a:pt x="2" y="94"/>
                  </a:lnTo>
                  <a:lnTo>
                    <a:pt x="4" y="92"/>
                  </a:lnTo>
                  <a:lnTo>
                    <a:pt x="6" y="89"/>
                  </a:lnTo>
                  <a:lnTo>
                    <a:pt x="8" y="86"/>
                  </a:lnTo>
                  <a:lnTo>
                    <a:pt x="10" y="83"/>
                  </a:lnTo>
                  <a:lnTo>
                    <a:pt x="11" y="81"/>
                  </a:lnTo>
                  <a:lnTo>
                    <a:pt x="14" y="79"/>
                  </a:lnTo>
                  <a:lnTo>
                    <a:pt x="15" y="76"/>
                  </a:lnTo>
                  <a:lnTo>
                    <a:pt x="17" y="73"/>
                  </a:lnTo>
                  <a:lnTo>
                    <a:pt x="18" y="70"/>
                  </a:lnTo>
                  <a:lnTo>
                    <a:pt x="20" y="67"/>
                  </a:lnTo>
                  <a:lnTo>
                    <a:pt x="21" y="65"/>
                  </a:lnTo>
                  <a:lnTo>
                    <a:pt x="22" y="62"/>
                  </a:lnTo>
                  <a:lnTo>
                    <a:pt x="24" y="59"/>
                  </a:lnTo>
                  <a:lnTo>
                    <a:pt x="25" y="55"/>
                  </a:lnTo>
                  <a:lnTo>
                    <a:pt x="26" y="53"/>
                  </a:lnTo>
                  <a:lnTo>
                    <a:pt x="27" y="50"/>
                  </a:lnTo>
                  <a:lnTo>
                    <a:pt x="29" y="47"/>
                  </a:lnTo>
                  <a:lnTo>
                    <a:pt x="30" y="44"/>
                  </a:lnTo>
                  <a:lnTo>
                    <a:pt x="31" y="41"/>
                  </a:lnTo>
                  <a:lnTo>
                    <a:pt x="32" y="38"/>
                  </a:lnTo>
                  <a:lnTo>
                    <a:pt x="32" y="35"/>
                  </a:lnTo>
                  <a:lnTo>
                    <a:pt x="33" y="32"/>
                  </a:lnTo>
                  <a:lnTo>
                    <a:pt x="34" y="29"/>
                  </a:lnTo>
                  <a:lnTo>
                    <a:pt x="34" y="26"/>
                  </a:lnTo>
                  <a:lnTo>
                    <a:pt x="35" y="22"/>
                  </a:lnTo>
                  <a:lnTo>
                    <a:pt x="35" y="19"/>
                  </a:lnTo>
                  <a:lnTo>
                    <a:pt x="35" y="16"/>
                  </a:lnTo>
                  <a:lnTo>
                    <a:pt x="36" y="13"/>
                  </a:lnTo>
                  <a:lnTo>
                    <a:pt x="36" y="10"/>
                  </a:lnTo>
                  <a:lnTo>
                    <a:pt x="36" y="7"/>
                  </a:lnTo>
                  <a:lnTo>
                    <a:pt x="36" y="3"/>
                  </a:lnTo>
                  <a:lnTo>
                    <a:pt x="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07" name="Line 178"/>
            <p:cNvSpPr>
              <a:spLocks noChangeShapeType="1"/>
            </p:cNvSpPr>
            <p:nvPr/>
          </p:nvSpPr>
          <p:spPr bwMode="auto">
            <a:xfrm>
              <a:off x="393" y="1344"/>
              <a:ext cx="0" cy="7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08" name="Line 183"/>
            <p:cNvSpPr>
              <a:spLocks noChangeShapeType="1"/>
            </p:cNvSpPr>
            <p:nvPr/>
          </p:nvSpPr>
          <p:spPr bwMode="auto">
            <a:xfrm>
              <a:off x="916" y="1947"/>
              <a:ext cx="715" cy="7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709" name="Freeform 186"/>
            <p:cNvSpPr>
              <a:spLocks/>
            </p:cNvSpPr>
            <p:nvPr/>
          </p:nvSpPr>
          <p:spPr bwMode="auto">
            <a:xfrm>
              <a:off x="256" y="1043"/>
              <a:ext cx="46" cy="175"/>
            </a:xfrm>
            <a:custGeom>
              <a:avLst/>
              <a:gdLst>
                <a:gd name="T0" fmla="*/ 4 w 150"/>
                <a:gd name="T1" fmla="*/ 0 h 558"/>
                <a:gd name="T2" fmla="*/ 4 w 150"/>
                <a:gd name="T3" fmla="*/ 1 h 558"/>
                <a:gd name="T4" fmla="*/ 4 w 150"/>
                <a:gd name="T5" fmla="*/ 1 h 558"/>
                <a:gd name="T6" fmla="*/ 4 w 150"/>
                <a:gd name="T7" fmla="*/ 1 h 558"/>
                <a:gd name="T8" fmla="*/ 3 w 150"/>
                <a:gd name="T9" fmla="*/ 2 h 558"/>
                <a:gd name="T10" fmla="*/ 3 w 150"/>
                <a:gd name="T11" fmla="*/ 2 h 558"/>
                <a:gd name="T12" fmla="*/ 3 w 150"/>
                <a:gd name="T13" fmla="*/ 3 h 558"/>
                <a:gd name="T14" fmla="*/ 3 w 150"/>
                <a:gd name="T15" fmla="*/ 3 h 558"/>
                <a:gd name="T16" fmla="*/ 3 w 150"/>
                <a:gd name="T17" fmla="*/ 4 h 558"/>
                <a:gd name="T18" fmla="*/ 2 w 150"/>
                <a:gd name="T19" fmla="*/ 4 h 558"/>
                <a:gd name="T20" fmla="*/ 2 w 150"/>
                <a:gd name="T21" fmla="*/ 5 h 558"/>
                <a:gd name="T22" fmla="*/ 2 w 150"/>
                <a:gd name="T23" fmla="*/ 5 h 558"/>
                <a:gd name="T24" fmla="*/ 2 w 150"/>
                <a:gd name="T25" fmla="*/ 6 h 558"/>
                <a:gd name="T26" fmla="*/ 2 w 150"/>
                <a:gd name="T27" fmla="*/ 6 h 558"/>
                <a:gd name="T28" fmla="*/ 2 w 150"/>
                <a:gd name="T29" fmla="*/ 7 h 558"/>
                <a:gd name="T30" fmla="*/ 2 w 150"/>
                <a:gd name="T31" fmla="*/ 7 h 558"/>
                <a:gd name="T32" fmla="*/ 2 w 150"/>
                <a:gd name="T33" fmla="*/ 8 h 558"/>
                <a:gd name="T34" fmla="*/ 1 w 150"/>
                <a:gd name="T35" fmla="*/ 8 h 558"/>
                <a:gd name="T36" fmla="*/ 1 w 150"/>
                <a:gd name="T37" fmla="*/ 8 h 558"/>
                <a:gd name="T38" fmla="*/ 1 w 150"/>
                <a:gd name="T39" fmla="*/ 9 h 558"/>
                <a:gd name="T40" fmla="*/ 1 w 150"/>
                <a:gd name="T41" fmla="*/ 9 h 558"/>
                <a:gd name="T42" fmla="*/ 1 w 150"/>
                <a:gd name="T43" fmla="*/ 10 h 558"/>
                <a:gd name="T44" fmla="*/ 1 w 150"/>
                <a:gd name="T45" fmla="*/ 10 h 558"/>
                <a:gd name="T46" fmla="*/ 1 w 150"/>
                <a:gd name="T47" fmla="*/ 11 h 558"/>
                <a:gd name="T48" fmla="*/ 1 w 150"/>
                <a:gd name="T49" fmla="*/ 11 h 558"/>
                <a:gd name="T50" fmla="*/ 1 w 150"/>
                <a:gd name="T51" fmla="*/ 12 h 558"/>
                <a:gd name="T52" fmla="*/ 1 w 150"/>
                <a:gd name="T53" fmla="*/ 12 h 558"/>
                <a:gd name="T54" fmla="*/ 0 w 150"/>
                <a:gd name="T55" fmla="*/ 13 h 558"/>
                <a:gd name="T56" fmla="*/ 0 w 150"/>
                <a:gd name="T57" fmla="*/ 13 h 558"/>
                <a:gd name="T58" fmla="*/ 0 w 150"/>
                <a:gd name="T59" fmla="*/ 13 h 558"/>
                <a:gd name="T60" fmla="*/ 0 w 150"/>
                <a:gd name="T61" fmla="*/ 14 h 558"/>
                <a:gd name="T62" fmla="*/ 0 w 150"/>
                <a:gd name="T63" fmla="*/ 14 h 558"/>
                <a:gd name="T64" fmla="*/ 0 w 150"/>
                <a:gd name="T65" fmla="*/ 15 h 558"/>
                <a:gd name="T66" fmla="*/ 0 w 150"/>
                <a:gd name="T67" fmla="*/ 15 h 558"/>
                <a:gd name="T68" fmla="*/ 0 w 150"/>
                <a:gd name="T69" fmla="*/ 16 h 558"/>
                <a:gd name="T70" fmla="*/ 0 w 150"/>
                <a:gd name="T71" fmla="*/ 16 h 558"/>
                <a:gd name="T72" fmla="*/ 0 w 150"/>
                <a:gd name="T73" fmla="*/ 17 h 558"/>
                <a:gd name="T74" fmla="*/ 0 w 150"/>
                <a:gd name="T75" fmla="*/ 17 h 5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50" h="558">
                  <a:moveTo>
                    <a:pt x="150" y="0"/>
                  </a:moveTo>
                  <a:lnTo>
                    <a:pt x="143" y="15"/>
                  </a:lnTo>
                  <a:lnTo>
                    <a:pt x="135" y="29"/>
                  </a:lnTo>
                  <a:lnTo>
                    <a:pt x="128" y="44"/>
                  </a:lnTo>
                  <a:lnTo>
                    <a:pt x="120" y="59"/>
                  </a:lnTo>
                  <a:lnTo>
                    <a:pt x="114" y="74"/>
                  </a:lnTo>
                  <a:lnTo>
                    <a:pt x="106" y="89"/>
                  </a:lnTo>
                  <a:lnTo>
                    <a:pt x="100" y="104"/>
                  </a:lnTo>
                  <a:lnTo>
                    <a:pt x="94" y="119"/>
                  </a:lnTo>
                  <a:lnTo>
                    <a:pt x="88" y="133"/>
                  </a:lnTo>
                  <a:lnTo>
                    <a:pt x="82" y="149"/>
                  </a:lnTo>
                  <a:lnTo>
                    <a:pt x="77" y="164"/>
                  </a:lnTo>
                  <a:lnTo>
                    <a:pt x="71" y="179"/>
                  </a:lnTo>
                  <a:lnTo>
                    <a:pt x="65" y="195"/>
                  </a:lnTo>
                  <a:lnTo>
                    <a:pt x="61" y="210"/>
                  </a:lnTo>
                  <a:lnTo>
                    <a:pt x="55" y="226"/>
                  </a:lnTo>
                  <a:lnTo>
                    <a:pt x="51" y="241"/>
                  </a:lnTo>
                  <a:lnTo>
                    <a:pt x="46" y="257"/>
                  </a:lnTo>
                  <a:lnTo>
                    <a:pt x="42" y="272"/>
                  </a:lnTo>
                  <a:lnTo>
                    <a:pt x="37" y="287"/>
                  </a:lnTo>
                  <a:lnTo>
                    <a:pt x="34" y="303"/>
                  </a:lnTo>
                  <a:lnTo>
                    <a:pt x="30" y="318"/>
                  </a:lnTo>
                  <a:lnTo>
                    <a:pt x="27" y="334"/>
                  </a:lnTo>
                  <a:lnTo>
                    <a:pt x="23" y="349"/>
                  </a:lnTo>
                  <a:lnTo>
                    <a:pt x="20" y="364"/>
                  </a:lnTo>
                  <a:lnTo>
                    <a:pt x="17" y="379"/>
                  </a:lnTo>
                  <a:lnTo>
                    <a:pt x="15" y="394"/>
                  </a:lnTo>
                  <a:lnTo>
                    <a:pt x="13" y="410"/>
                  </a:lnTo>
                  <a:lnTo>
                    <a:pt x="10" y="425"/>
                  </a:lnTo>
                  <a:lnTo>
                    <a:pt x="9" y="440"/>
                  </a:lnTo>
                  <a:lnTo>
                    <a:pt x="6" y="455"/>
                  </a:lnTo>
                  <a:lnTo>
                    <a:pt x="4" y="470"/>
                  </a:lnTo>
                  <a:lnTo>
                    <a:pt x="3" y="486"/>
                  </a:lnTo>
                  <a:lnTo>
                    <a:pt x="2" y="500"/>
                  </a:lnTo>
                  <a:lnTo>
                    <a:pt x="1" y="515"/>
                  </a:lnTo>
                  <a:lnTo>
                    <a:pt x="1" y="530"/>
                  </a:lnTo>
                  <a:lnTo>
                    <a:pt x="0" y="544"/>
                  </a:lnTo>
                  <a:lnTo>
                    <a:pt x="0" y="5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710" name="Freeform 187"/>
            <p:cNvSpPr>
              <a:spLocks/>
            </p:cNvSpPr>
            <p:nvPr/>
          </p:nvSpPr>
          <p:spPr bwMode="auto">
            <a:xfrm>
              <a:off x="376" y="1043"/>
              <a:ext cx="48" cy="175"/>
            </a:xfrm>
            <a:custGeom>
              <a:avLst/>
              <a:gdLst>
                <a:gd name="T0" fmla="*/ 0 w 149"/>
                <a:gd name="T1" fmla="*/ 17 h 558"/>
                <a:gd name="T2" fmla="*/ 0 w 149"/>
                <a:gd name="T3" fmla="*/ 17 h 558"/>
                <a:gd name="T4" fmla="*/ 1 w 149"/>
                <a:gd name="T5" fmla="*/ 16 h 558"/>
                <a:gd name="T6" fmla="*/ 1 w 149"/>
                <a:gd name="T7" fmla="*/ 16 h 558"/>
                <a:gd name="T8" fmla="*/ 1 w 149"/>
                <a:gd name="T9" fmla="*/ 15 h 558"/>
                <a:gd name="T10" fmla="*/ 1 w 149"/>
                <a:gd name="T11" fmla="*/ 15 h 558"/>
                <a:gd name="T12" fmla="*/ 2 w 149"/>
                <a:gd name="T13" fmla="*/ 14 h 558"/>
                <a:gd name="T14" fmla="*/ 2 w 149"/>
                <a:gd name="T15" fmla="*/ 14 h 558"/>
                <a:gd name="T16" fmla="*/ 2 w 149"/>
                <a:gd name="T17" fmla="*/ 13 h 558"/>
                <a:gd name="T18" fmla="*/ 2 w 149"/>
                <a:gd name="T19" fmla="*/ 13 h 558"/>
                <a:gd name="T20" fmla="*/ 2 w 149"/>
                <a:gd name="T21" fmla="*/ 13 h 558"/>
                <a:gd name="T22" fmla="*/ 3 w 149"/>
                <a:gd name="T23" fmla="*/ 12 h 558"/>
                <a:gd name="T24" fmla="*/ 3 w 149"/>
                <a:gd name="T25" fmla="*/ 12 h 558"/>
                <a:gd name="T26" fmla="*/ 3 w 149"/>
                <a:gd name="T27" fmla="*/ 11 h 558"/>
                <a:gd name="T28" fmla="*/ 3 w 149"/>
                <a:gd name="T29" fmla="*/ 11 h 558"/>
                <a:gd name="T30" fmla="*/ 3 w 149"/>
                <a:gd name="T31" fmla="*/ 10 h 558"/>
                <a:gd name="T32" fmla="*/ 3 w 149"/>
                <a:gd name="T33" fmla="*/ 10 h 558"/>
                <a:gd name="T34" fmla="*/ 4 w 149"/>
                <a:gd name="T35" fmla="*/ 9 h 558"/>
                <a:gd name="T36" fmla="*/ 4 w 149"/>
                <a:gd name="T37" fmla="*/ 9 h 558"/>
                <a:gd name="T38" fmla="*/ 4 w 149"/>
                <a:gd name="T39" fmla="*/ 8 h 558"/>
                <a:gd name="T40" fmla="*/ 4 w 149"/>
                <a:gd name="T41" fmla="*/ 8 h 558"/>
                <a:gd name="T42" fmla="*/ 4 w 149"/>
                <a:gd name="T43" fmla="*/ 8 h 558"/>
                <a:gd name="T44" fmla="*/ 4 w 149"/>
                <a:gd name="T45" fmla="*/ 7 h 558"/>
                <a:gd name="T46" fmla="*/ 4 w 149"/>
                <a:gd name="T47" fmla="*/ 7 h 558"/>
                <a:gd name="T48" fmla="*/ 5 w 149"/>
                <a:gd name="T49" fmla="*/ 6 h 558"/>
                <a:gd name="T50" fmla="*/ 5 w 149"/>
                <a:gd name="T51" fmla="*/ 6 h 558"/>
                <a:gd name="T52" fmla="*/ 5 w 149"/>
                <a:gd name="T53" fmla="*/ 5 h 558"/>
                <a:gd name="T54" fmla="*/ 5 w 149"/>
                <a:gd name="T55" fmla="*/ 5 h 558"/>
                <a:gd name="T56" fmla="*/ 5 w 149"/>
                <a:gd name="T57" fmla="*/ 4 h 558"/>
                <a:gd name="T58" fmla="*/ 5 w 149"/>
                <a:gd name="T59" fmla="*/ 4 h 558"/>
                <a:gd name="T60" fmla="*/ 5 w 149"/>
                <a:gd name="T61" fmla="*/ 3 h 558"/>
                <a:gd name="T62" fmla="*/ 5 w 149"/>
                <a:gd name="T63" fmla="*/ 3 h 558"/>
                <a:gd name="T64" fmla="*/ 5 w 149"/>
                <a:gd name="T65" fmla="*/ 2 h 558"/>
                <a:gd name="T66" fmla="*/ 5 w 149"/>
                <a:gd name="T67" fmla="*/ 2 h 558"/>
                <a:gd name="T68" fmla="*/ 5 w 149"/>
                <a:gd name="T69" fmla="*/ 1 h 558"/>
                <a:gd name="T70" fmla="*/ 5 w 149"/>
                <a:gd name="T71" fmla="*/ 1 h 558"/>
                <a:gd name="T72" fmla="*/ 5 w 149"/>
                <a:gd name="T73" fmla="*/ 1 h 558"/>
                <a:gd name="T74" fmla="*/ 5 w 149"/>
                <a:gd name="T75" fmla="*/ 0 h 5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9" h="558">
                  <a:moveTo>
                    <a:pt x="0" y="558"/>
                  </a:moveTo>
                  <a:lnTo>
                    <a:pt x="7" y="544"/>
                  </a:lnTo>
                  <a:lnTo>
                    <a:pt x="15" y="530"/>
                  </a:lnTo>
                  <a:lnTo>
                    <a:pt x="22" y="515"/>
                  </a:lnTo>
                  <a:lnTo>
                    <a:pt x="30" y="500"/>
                  </a:lnTo>
                  <a:lnTo>
                    <a:pt x="36" y="486"/>
                  </a:lnTo>
                  <a:lnTo>
                    <a:pt x="42" y="470"/>
                  </a:lnTo>
                  <a:lnTo>
                    <a:pt x="49" y="455"/>
                  </a:lnTo>
                  <a:lnTo>
                    <a:pt x="55" y="440"/>
                  </a:lnTo>
                  <a:lnTo>
                    <a:pt x="62" y="425"/>
                  </a:lnTo>
                  <a:lnTo>
                    <a:pt x="68" y="410"/>
                  </a:lnTo>
                  <a:lnTo>
                    <a:pt x="73" y="394"/>
                  </a:lnTo>
                  <a:lnTo>
                    <a:pt x="79" y="379"/>
                  </a:lnTo>
                  <a:lnTo>
                    <a:pt x="84" y="364"/>
                  </a:lnTo>
                  <a:lnTo>
                    <a:pt x="89" y="349"/>
                  </a:lnTo>
                  <a:lnTo>
                    <a:pt x="95" y="334"/>
                  </a:lnTo>
                  <a:lnTo>
                    <a:pt x="99" y="318"/>
                  </a:lnTo>
                  <a:lnTo>
                    <a:pt x="103" y="303"/>
                  </a:lnTo>
                  <a:lnTo>
                    <a:pt x="108" y="287"/>
                  </a:lnTo>
                  <a:lnTo>
                    <a:pt x="112" y="272"/>
                  </a:lnTo>
                  <a:lnTo>
                    <a:pt x="116" y="257"/>
                  </a:lnTo>
                  <a:lnTo>
                    <a:pt x="120" y="241"/>
                  </a:lnTo>
                  <a:lnTo>
                    <a:pt x="123" y="226"/>
                  </a:lnTo>
                  <a:lnTo>
                    <a:pt x="126" y="210"/>
                  </a:lnTo>
                  <a:lnTo>
                    <a:pt x="130" y="195"/>
                  </a:lnTo>
                  <a:lnTo>
                    <a:pt x="132" y="179"/>
                  </a:lnTo>
                  <a:lnTo>
                    <a:pt x="135" y="164"/>
                  </a:lnTo>
                  <a:lnTo>
                    <a:pt x="137" y="149"/>
                  </a:lnTo>
                  <a:lnTo>
                    <a:pt x="139" y="133"/>
                  </a:lnTo>
                  <a:lnTo>
                    <a:pt x="141" y="119"/>
                  </a:lnTo>
                  <a:lnTo>
                    <a:pt x="144" y="104"/>
                  </a:lnTo>
                  <a:lnTo>
                    <a:pt x="145" y="89"/>
                  </a:lnTo>
                  <a:lnTo>
                    <a:pt x="146" y="74"/>
                  </a:lnTo>
                  <a:lnTo>
                    <a:pt x="147" y="59"/>
                  </a:lnTo>
                  <a:lnTo>
                    <a:pt x="148" y="44"/>
                  </a:lnTo>
                  <a:lnTo>
                    <a:pt x="149" y="29"/>
                  </a:lnTo>
                  <a:lnTo>
                    <a:pt x="149" y="15"/>
                  </a:lnTo>
                  <a:lnTo>
                    <a:pt x="1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81794" name="Group 194"/>
          <p:cNvGrpSpPr>
            <a:grpSpLocks/>
          </p:cNvGrpSpPr>
          <p:nvPr/>
        </p:nvGrpSpPr>
        <p:grpSpPr bwMode="auto">
          <a:xfrm>
            <a:off x="6532563" y="1547813"/>
            <a:ext cx="2468562" cy="2713037"/>
            <a:chOff x="4145" y="1043"/>
            <a:chExt cx="1457" cy="1601"/>
          </a:xfrm>
        </p:grpSpPr>
        <p:sp>
          <p:nvSpPr>
            <p:cNvPr id="26636" name="Line 96"/>
            <p:cNvSpPr>
              <a:spLocks noChangeShapeType="1"/>
            </p:cNvSpPr>
            <p:nvPr/>
          </p:nvSpPr>
          <p:spPr bwMode="auto">
            <a:xfrm>
              <a:off x="4145" y="1947"/>
              <a:ext cx="139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37" name="Line 97"/>
            <p:cNvSpPr>
              <a:spLocks noChangeShapeType="1"/>
            </p:cNvSpPr>
            <p:nvPr/>
          </p:nvSpPr>
          <p:spPr bwMode="auto">
            <a:xfrm>
              <a:off x="4955" y="1043"/>
              <a:ext cx="0" cy="16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38" name="Line 98"/>
            <p:cNvSpPr>
              <a:spLocks noChangeShapeType="1"/>
            </p:cNvSpPr>
            <p:nvPr/>
          </p:nvSpPr>
          <p:spPr bwMode="auto">
            <a:xfrm>
              <a:off x="4955" y="1947"/>
              <a:ext cx="579" cy="5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39" name="Line 99"/>
            <p:cNvSpPr>
              <a:spLocks noChangeShapeType="1"/>
            </p:cNvSpPr>
            <p:nvPr/>
          </p:nvSpPr>
          <p:spPr bwMode="auto">
            <a:xfrm>
              <a:off x="4256" y="1947"/>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40" name="Line 100"/>
            <p:cNvSpPr>
              <a:spLocks noChangeShapeType="1"/>
            </p:cNvSpPr>
            <p:nvPr/>
          </p:nvSpPr>
          <p:spPr bwMode="auto">
            <a:xfrm>
              <a:off x="4833" y="1261"/>
              <a:ext cx="5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41" name="Line 101"/>
            <p:cNvSpPr>
              <a:spLocks noChangeShapeType="1"/>
            </p:cNvSpPr>
            <p:nvPr/>
          </p:nvSpPr>
          <p:spPr bwMode="auto">
            <a:xfrm flipV="1">
              <a:off x="5386" y="1305"/>
              <a:ext cx="0" cy="107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42" name="Line 102"/>
            <p:cNvSpPr>
              <a:spLocks noChangeShapeType="1"/>
            </p:cNvSpPr>
            <p:nvPr/>
          </p:nvSpPr>
          <p:spPr bwMode="auto">
            <a:xfrm flipH="1">
              <a:off x="4260" y="1261"/>
              <a:ext cx="57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43" name="Line 103"/>
            <p:cNvSpPr>
              <a:spLocks noChangeShapeType="1"/>
            </p:cNvSpPr>
            <p:nvPr/>
          </p:nvSpPr>
          <p:spPr bwMode="auto">
            <a:xfrm flipH="1">
              <a:off x="4260" y="2376"/>
              <a:ext cx="57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44" name="Line 142"/>
            <p:cNvSpPr>
              <a:spLocks noChangeShapeType="1"/>
            </p:cNvSpPr>
            <p:nvPr/>
          </p:nvSpPr>
          <p:spPr bwMode="auto">
            <a:xfrm flipH="1">
              <a:off x="4223" y="2524"/>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45" name="Freeform 143"/>
            <p:cNvSpPr>
              <a:spLocks/>
            </p:cNvSpPr>
            <p:nvPr/>
          </p:nvSpPr>
          <p:spPr bwMode="auto">
            <a:xfrm>
              <a:off x="4210" y="2500"/>
              <a:ext cx="13" cy="24"/>
            </a:xfrm>
            <a:custGeom>
              <a:avLst/>
              <a:gdLst>
                <a:gd name="T0" fmla="*/ 0 w 36"/>
                <a:gd name="T1" fmla="*/ 0 h 75"/>
                <a:gd name="T2" fmla="*/ 0 w 36"/>
                <a:gd name="T3" fmla="*/ 0 h 75"/>
                <a:gd name="T4" fmla="*/ 0 w 36"/>
                <a:gd name="T5" fmla="*/ 1 h 75"/>
                <a:gd name="T6" fmla="*/ 0 w 36"/>
                <a:gd name="T7" fmla="*/ 1 h 75"/>
                <a:gd name="T8" fmla="*/ 0 w 36"/>
                <a:gd name="T9" fmla="*/ 1 h 75"/>
                <a:gd name="T10" fmla="*/ 0 w 36"/>
                <a:gd name="T11" fmla="*/ 1 h 75"/>
                <a:gd name="T12" fmla="*/ 0 w 36"/>
                <a:gd name="T13" fmla="*/ 2 h 75"/>
                <a:gd name="T14" fmla="*/ 0 w 36"/>
                <a:gd name="T15" fmla="*/ 2 h 75"/>
                <a:gd name="T16" fmla="*/ 0 w 36"/>
                <a:gd name="T17" fmla="*/ 2 h 75"/>
                <a:gd name="T18" fmla="*/ 0 w 36"/>
                <a:gd name="T19" fmla="*/ 2 h 75"/>
                <a:gd name="T20" fmla="*/ 1 w 36"/>
                <a:gd name="T21" fmla="*/ 2 h 75"/>
                <a:gd name="T22" fmla="*/ 1 w 36"/>
                <a:gd name="T23" fmla="*/ 2 h 75"/>
                <a:gd name="T24" fmla="*/ 1 w 36"/>
                <a:gd name="T25" fmla="*/ 2 h 75"/>
                <a:gd name="T26" fmla="*/ 1 w 36"/>
                <a:gd name="T27" fmla="*/ 3 h 75"/>
                <a:gd name="T28" fmla="*/ 2 w 36"/>
                <a:gd name="T29" fmla="*/ 3 h 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6" h="75">
                  <a:moveTo>
                    <a:pt x="3" y="0"/>
                  </a:moveTo>
                  <a:lnTo>
                    <a:pt x="1" y="8"/>
                  </a:lnTo>
                  <a:lnTo>
                    <a:pt x="0" y="17"/>
                  </a:lnTo>
                  <a:lnTo>
                    <a:pt x="0" y="24"/>
                  </a:lnTo>
                  <a:lnTo>
                    <a:pt x="0" y="33"/>
                  </a:lnTo>
                  <a:lnTo>
                    <a:pt x="1" y="40"/>
                  </a:lnTo>
                  <a:lnTo>
                    <a:pt x="2" y="47"/>
                  </a:lnTo>
                  <a:lnTo>
                    <a:pt x="4" y="53"/>
                  </a:lnTo>
                  <a:lnTo>
                    <a:pt x="7" y="59"/>
                  </a:lnTo>
                  <a:lnTo>
                    <a:pt x="10" y="64"/>
                  </a:lnTo>
                  <a:lnTo>
                    <a:pt x="15" y="68"/>
                  </a:lnTo>
                  <a:lnTo>
                    <a:pt x="20" y="71"/>
                  </a:lnTo>
                  <a:lnTo>
                    <a:pt x="24" y="73"/>
                  </a:lnTo>
                  <a:lnTo>
                    <a:pt x="31" y="75"/>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46" name="Line 144"/>
            <p:cNvSpPr>
              <a:spLocks noChangeShapeType="1"/>
            </p:cNvSpPr>
            <p:nvPr/>
          </p:nvSpPr>
          <p:spPr bwMode="auto">
            <a:xfrm flipV="1">
              <a:off x="4212" y="2461"/>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47" name="Freeform 145"/>
            <p:cNvSpPr>
              <a:spLocks/>
            </p:cNvSpPr>
            <p:nvPr/>
          </p:nvSpPr>
          <p:spPr bwMode="auto">
            <a:xfrm>
              <a:off x="4223" y="2429"/>
              <a:ext cx="46" cy="32"/>
            </a:xfrm>
            <a:custGeom>
              <a:avLst/>
              <a:gdLst>
                <a:gd name="T0" fmla="*/ 4 w 147"/>
                <a:gd name="T1" fmla="*/ 3 h 101"/>
                <a:gd name="T2" fmla="*/ 4 w 147"/>
                <a:gd name="T3" fmla="*/ 3 h 101"/>
                <a:gd name="T4" fmla="*/ 4 w 147"/>
                <a:gd name="T5" fmla="*/ 3 h 101"/>
                <a:gd name="T6" fmla="*/ 4 w 147"/>
                <a:gd name="T7" fmla="*/ 2 h 101"/>
                <a:gd name="T8" fmla="*/ 4 w 147"/>
                <a:gd name="T9" fmla="*/ 2 h 101"/>
                <a:gd name="T10" fmla="*/ 4 w 147"/>
                <a:gd name="T11" fmla="*/ 2 h 101"/>
                <a:gd name="T12" fmla="*/ 4 w 147"/>
                <a:gd name="T13" fmla="*/ 1 h 101"/>
                <a:gd name="T14" fmla="*/ 4 w 147"/>
                <a:gd name="T15" fmla="*/ 1 h 101"/>
                <a:gd name="T16" fmla="*/ 4 w 147"/>
                <a:gd name="T17" fmla="*/ 1 h 101"/>
                <a:gd name="T18" fmla="*/ 4 w 147"/>
                <a:gd name="T19" fmla="*/ 1 h 101"/>
                <a:gd name="T20" fmla="*/ 4 w 147"/>
                <a:gd name="T21" fmla="*/ 1 h 101"/>
                <a:gd name="T22" fmla="*/ 4 w 147"/>
                <a:gd name="T23" fmla="*/ 0 h 101"/>
                <a:gd name="T24" fmla="*/ 4 w 147"/>
                <a:gd name="T25" fmla="*/ 0 h 101"/>
                <a:gd name="T26" fmla="*/ 4 w 147"/>
                <a:gd name="T27" fmla="*/ 0 h 101"/>
                <a:gd name="T28" fmla="*/ 3 w 147"/>
                <a:gd name="T29" fmla="*/ 0 h 101"/>
                <a:gd name="T30" fmla="*/ 3 w 147"/>
                <a:gd name="T31" fmla="*/ 0 h 101"/>
                <a:gd name="T32" fmla="*/ 3 w 147"/>
                <a:gd name="T33" fmla="*/ 0 h 101"/>
                <a:gd name="T34" fmla="*/ 3 w 147"/>
                <a:gd name="T35" fmla="*/ 0 h 101"/>
                <a:gd name="T36" fmla="*/ 3 w 147"/>
                <a:gd name="T37" fmla="*/ 0 h 101"/>
                <a:gd name="T38" fmla="*/ 3 w 147"/>
                <a:gd name="T39" fmla="*/ 0 h 101"/>
                <a:gd name="T40" fmla="*/ 2 w 147"/>
                <a:gd name="T41" fmla="*/ 0 h 101"/>
                <a:gd name="T42" fmla="*/ 2 w 147"/>
                <a:gd name="T43" fmla="*/ 0 h 101"/>
                <a:gd name="T44" fmla="*/ 2 w 147"/>
                <a:gd name="T45" fmla="*/ 1 h 101"/>
                <a:gd name="T46" fmla="*/ 2 w 147"/>
                <a:gd name="T47" fmla="*/ 1 h 101"/>
                <a:gd name="T48" fmla="*/ 1 w 147"/>
                <a:gd name="T49" fmla="*/ 1 h 101"/>
                <a:gd name="T50" fmla="*/ 1 w 147"/>
                <a:gd name="T51" fmla="*/ 1 h 101"/>
                <a:gd name="T52" fmla="*/ 1 w 147"/>
                <a:gd name="T53" fmla="*/ 1 h 101"/>
                <a:gd name="T54" fmla="*/ 1 w 147"/>
                <a:gd name="T55" fmla="*/ 2 h 101"/>
                <a:gd name="T56" fmla="*/ 1 w 147"/>
                <a:gd name="T57" fmla="*/ 2 h 101"/>
                <a:gd name="T58" fmla="*/ 0 w 147"/>
                <a:gd name="T59" fmla="*/ 2 h 101"/>
                <a:gd name="T60" fmla="*/ 0 w 147"/>
                <a:gd name="T61" fmla="*/ 3 h 101"/>
                <a:gd name="T62" fmla="*/ 0 w 147"/>
                <a:gd name="T63" fmla="*/ 3 h 101"/>
                <a:gd name="T64" fmla="*/ 0 w 147"/>
                <a:gd name="T65" fmla="*/ 3 h 1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7" h="101">
                  <a:moveTo>
                    <a:pt x="142" y="101"/>
                  </a:moveTo>
                  <a:lnTo>
                    <a:pt x="145" y="92"/>
                  </a:lnTo>
                  <a:lnTo>
                    <a:pt x="146" y="82"/>
                  </a:lnTo>
                  <a:lnTo>
                    <a:pt x="147" y="72"/>
                  </a:lnTo>
                  <a:lnTo>
                    <a:pt x="147" y="63"/>
                  </a:lnTo>
                  <a:lnTo>
                    <a:pt x="147" y="53"/>
                  </a:lnTo>
                  <a:lnTo>
                    <a:pt x="145" y="45"/>
                  </a:lnTo>
                  <a:lnTo>
                    <a:pt x="144" y="37"/>
                  </a:lnTo>
                  <a:lnTo>
                    <a:pt x="140" y="30"/>
                  </a:lnTo>
                  <a:lnTo>
                    <a:pt x="137" y="23"/>
                  </a:lnTo>
                  <a:lnTo>
                    <a:pt x="133" y="17"/>
                  </a:lnTo>
                  <a:lnTo>
                    <a:pt x="129" y="12"/>
                  </a:lnTo>
                  <a:lnTo>
                    <a:pt x="123" y="7"/>
                  </a:lnTo>
                  <a:lnTo>
                    <a:pt x="118" y="4"/>
                  </a:lnTo>
                  <a:lnTo>
                    <a:pt x="112" y="2"/>
                  </a:lnTo>
                  <a:lnTo>
                    <a:pt x="105" y="1"/>
                  </a:lnTo>
                  <a:lnTo>
                    <a:pt x="98" y="0"/>
                  </a:lnTo>
                  <a:lnTo>
                    <a:pt x="91" y="1"/>
                  </a:lnTo>
                  <a:lnTo>
                    <a:pt x="84" y="2"/>
                  </a:lnTo>
                  <a:lnTo>
                    <a:pt x="77" y="4"/>
                  </a:lnTo>
                  <a:lnTo>
                    <a:pt x="69" y="7"/>
                  </a:lnTo>
                  <a:lnTo>
                    <a:pt x="62" y="12"/>
                  </a:lnTo>
                  <a:lnTo>
                    <a:pt x="54" y="17"/>
                  </a:lnTo>
                  <a:lnTo>
                    <a:pt x="47" y="23"/>
                  </a:lnTo>
                  <a:lnTo>
                    <a:pt x="40" y="30"/>
                  </a:lnTo>
                  <a:lnTo>
                    <a:pt x="33" y="37"/>
                  </a:lnTo>
                  <a:lnTo>
                    <a:pt x="27" y="45"/>
                  </a:lnTo>
                  <a:lnTo>
                    <a:pt x="21" y="53"/>
                  </a:lnTo>
                  <a:lnTo>
                    <a:pt x="16" y="63"/>
                  </a:lnTo>
                  <a:lnTo>
                    <a:pt x="11" y="72"/>
                  </a:lnTo>
                  <a:lnTo>
                    <a:pt x="6" y="82"/>
                  </a:lnTo>
                  <a:lnTo>
                    <a:pt x="3" y="92"/>
                  </a:lnTo>
                  <a:lnTo>
                    <a:pt x="0" y="1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48" name="Freeform 146"/>
            <p:cNvSpPr>
              <a:spLocks/>
            </p:cNvSpPr>
            <p:nvPr/>
          </p:nvSpPr>
          <p:spPr bwMode="auto">
            <a:xfrm>
              <a:off x="4219" y="2461"/>
              <a:ext cx="48" cy="15"/>
            </a:xfrm>
            <a:custGeom>
              <a:avLst/>
              <a:gdLst>
                <a:gd name="T0" fmla="*/ 5 w 156"/>
                <a:gd name="T1" fmla="*/ 0 h 51"/>
                <a:gd name="T2" fmla="*/ 4 w 156"/>
                <a:gd name="T3" fmla="*/ 1 h 51"/>
                <a:gd name="T4" fmla="*/ 0 w 156"/>
                <a:gd name="T5" fmla="*/ 1 h 51"/>
                <a:gd name="T6" fmla="*/ 0 60000 65536"/>
                <a:gd name="T7" fmla="*/ 0 60000 65536"/>
                <a:gd name="T8" fmla="*/ 0 60000 65536"/>
              </a:gdLst>
              <a:ahLst/>
              <a:cxnLst>
                <a:cxn ang="T6">
                  <a:pos x="T0" y="T1"/>
                </a:cxn>
                <a:cxn ang="T7">
                  <a:pos x="T2" y="T3"/>
                </a:cxn>
                <a:cxn ang="T8">
                  <a:pos x="T4" y="T5"/>
                </a:cxn>
              </a:cxnLst>
              <a:rect l="0" t="0" r="r" b="b"/>
              <a:pathLst>
                <a:path w="156" h="51">
                  <a:moveTo>
                    <a:pt x="156" y="0"/>
                  </a:moveTo>
                  <a:lnTo>
                    <a:pt x="143" y="51"/>
                  </a:lnTo>
                  <a:lnTo>
                    <a:pt x="0"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49" name="Line 147"/>
            <p:cNvSpPr>
              <a:spLocks noChangeShapeType="1"/>
            </p:cNvSpPr>
            <p:nvPr/>
          </p:nvSpPr>
          <p:spPr bwMode="auto">
            <a:xfrm flipH="1">
              <a:off x="4249" y="1226"/>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50" name="Freeform 148"/>
            <p:cNvSpPr>
              <a:spLocks/>
            </p:cNvSpPr>
            <p:nvPr/>
          </p:nvSpPr>
          <p:spPr bwMode="auto">
            <a:xfrm>
              <a:off x="4238" y="1202"/>
              <a:ext cx="11" cy="24"/>
            </a:xfrm>
            <a:custGeom>
              <a:avLst/>
              <a:gdLst>
                <a:gd name="T0" fmla="*/ 0 w 36"/>
                <a:gd name="T1" fmla="*/ 0 h 76"/>
                <a:gd name="T2" fmla="*/ 0 w 36"/>
                <a:gd name="T3" fmla="*/ 0 h 76"/>
                <a:gd name="T4" fmla="*/ 0 w 36"/>
                <a:gd name="T5" fmla="*/ 1 h 76"/>
                <a:gd name="T6" fmla="*/ 0 w 36"/>
                <a:gd name="T7" fmla="*/ 1 h 76"/>
                <a:gd name="T8" fmla="*/ 0 w 36"/>
                <a:gd name="T9" fmla="*/ 1 h 76"/>
                <a:gd name="T10" fmla="*/ 0 w 36"/>
                <a:gd name="T11" fmla="*/ 1 h 76"/>
                <a:gd name="T12" fmla="*/ 0 w 36"/>
                <a:gd name="T13" fmla="*/ 2 h 76"/>
                <a:gd name="T14" fmla="*/ 0 w 36"/>
                <a:gd name="T15" fmla="*/ 2 h 76"/>
                <a:gd name="T16" fmla="*/ 0 w 36"/>
                <a:gd name="T17" fmla="*/ 2 h 76"/>
                <a:gd name="T18" fmla="*/ 0 w 36"/>
                <a:gd name="T19" fmla="*/ 2 h 76"/>
                <a:gd name="T20" fmla="*/ 1 w 36"/>
                <a:gd name="T21" fmla="*/ 2 h 76"/>
                <a:gd name="T22" fmla="*/ 1 w 36"/>
                <a:gd name="T23" fmla="*/ 2 h 76"/>
                <a:gd name="T24" fmla="*/ 1 w 36"/>
                <a:gd name="T25" fmla="*/ 2 h 76"/>
                <a:gd name="T26" fmla="*/ 1 w 36"/>
                <a:gd name="T27" fmla="*/ 3 h 76"/>
                <a:gd name="T28" fmla="*/ 1 w 36"/>
                <a:gd name="T29" fmla="*/ 3 h 7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6" h="76">
                  <a:moveTo>
                    <a:pt x="3" y="0"/>
                  </a:moveTo>
                  <a:lnTo>
                    <a:pt x="1" y="9"/>
                  </a:lnTo>
                  <a:lnTo>
                    <a:pt x="0" y="17"/>
                  </a:lnTo>
                  <a:lnTo>
                    <a:pt x="0" y="25"/>
                  </a:lnTo>
                  <a:lnTo>
                    <a:pt x="0" y="33"/>
                  </a:lnTo>
                  <a:lnTo>
                    <a:pt x="1" y="41"/>
                  </a:lnTo>
                  <a:lnTo>
                    <a:pt x="2" y="47"/>
                  </a:lnTo>
                  <a:lnTo>
                    <a:pt x="4" y="54"/>
                  </a:lnTo>
                  <a:lnTo>
                    <a:pt x="7" y="60"/>
                  </a:lnTo>
                  <a:lnTo>
                    <a:pt x="11" y="64"/>
                  </a:lnTo>
                  <a:lnTo>
                    <a:pt x="15" y="68"/>
                  </a:lnTo>
                  <a:lnTo>
                    <a:pt x="20" y="72"/>
                  </a:lnTo>
                  <a:lnTo>
                    <a:pt x="24" y="74"/>
                  </a:lnTo>
                  <a:lnTo>
                    <a:pt x="31" y="76"/>
                  </a:lnTo>
                  <a:lnTo>
                    <a:pt x="36"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51" name="Line 149"/>
            <p:cNvSpPr>
              <a:spLocks noChangeShapeType="1"/>
            </p:cNvSpPr>
            <p:nvPr/>
          </p:nvSpPr>
          <p:spPr bwMode="auto">
            <a:xfrm flipV="1">
              <a:off x="4238" y="1163"/>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52" name="Freeform 150"/>
            <p:cNvSpPr>
              <a:spLocks/>
            </p:cNvSpPr>
            <p:nvPr/>
          </p:nvSpPr>
          <p:spPr bwMode="auto">
            <a:xfrm>
              <a:off x="4249" y="1131"/>
              <a:ext cx="46" cy="32"/>
            </a:xfrm>
            <a:custGeom>
              <a:avLst/>
              <a:gdLst>
                <a:gd name="T0" fmla="*/ 4 w 147"/>
                <a:gd name="T1" fmla="*/ 3 h 103"/>
                <a:gd name="T2" fmla="*/ 4 w 147"/>
                <a:gd name="T3" fmla="*/ 3 h 103"/>
                <a:gd name="T4" fmla="*/ 4 w 147"/>
                <a:gd name="T5" fmla="*/ 2 h 103"/>
                <a:gd name="T6" fmla="*/ 4 w 147"/>
                <a:gd name="T7" fmla="*/ 2 h 103"/>
                <a:gd name="T8" fmla="*/ 4 w 147"/>
                <a:gd name="T9" fmla="*/ 2 h 103"/>
                <a:gd name="T10" fmla="*/ 4 w 147"/>
                <a:gd name="T11" fmla="*/ 2 h 103"/>
                <a:gd name="T12" fmla="*/ 4 w 147"/>
                <a:gd name="T13" fmla="*/ 1 h 103"/>
                <a:gd name="T14" fmla="*/ 4 w 147"/>
                <a:gd name="T15" fmla="*/ 1 h 103"/>
                <a:gd name="T16" fmla="*/ 4 w 147"/>
                <a:gd name="T17" fmla="*/ 1 h 103"/>
                <a:gd name="T18" fmla="*/ 4 w 147"/>
                <a:gd name="T19" fmla="*/ 1 h 103"/>
                <a:gd name="T20" fmla="*/ 4 w 147"/>
                <a:gd name="T21" fmla="*/ 1 h 103"/>
                <a:gd name="T22" fmla="*/ 4 w 147"/>
                <a:gd name="T23" fmla="*/ 0 h 103"/>
                <a:gd name="T24" fmla="*/ 4 w 147"/>
                <a:gd name="T25" fmla="*/ 0 h 103"/>
                <a:gd name="T26" fmla="*/ 4 w 147"/>
                <a:gd name="T27" fmla="*/ 0 h 103"/>
                <a:gd name="T28" fmla="*/ 3 w 147"/>
                <a:gd name="T29" fmla="*/ 0 h 103"/>
                <a:gd name="T30" fmla="*/ 3 w 147"/>
                <a:gd name="T31" fmla="*/ 0 h 103"/>
                <a:gd name="T32" fmla="*/ 3 w 147"/>
                <a:gd name="T33" fmla="*/ 0 h 103"/>
                <a:gd name="T34" fmla="*/ 3 w 147"/>
                <a:gd name="T35" fmla="*/ 0 h 103"/>
                <a:gd name="T36" fmla="*/ 3 w 147"/>
                <a:gd name="T37" fmla="*/ 0 h 103"/>
                <a:gd name="T38" fmla="*/ 3 w 147"/>
                <a:gd name="T39" fmla="*/ 0 h 103"/>
                <a:gd name="T40" fmla="*/ 2 w 147"/>
                <a:gd name="T41" fmla="*/ 0 h 103"/>
                <a:gd name="T42" fmla="*/ 2 w 147"/>
                <a:gd name="T43" fmla="*/ 0 h 103"/>
                <a:gd name="T44" fmla="*/ 2 w 147"/>
                <a:gd name="T45" fmla="*/ 1 h 103"/>
                <a:gd name="T46" fmla="*/ 2 w 147"/>
                <a:gd name="T47" fmla="*/ 1 h 103"/>
                <a:gd name="T48" fmla="*/ 1 w 147"/>
                <a:gd name="T49" fmla="*/ 1 h 103"/>
                <a:gd name="T50" fmla="*/ 1 w 147"/>
                <a:gd name="T51" fmla="*/ 1 h 103"/>
                <a:gd name="T52" fmla="*/ 1 w 147"/>
                <a:gd name="T53" fmla="*/ 1 h 103"/>
                <a:gd name="T54" fmla="*/ 1 w 147"/>
                <a:gd name="T55" fmla="*/ 2 h 103"/>
                <a:gd name="T56" fmla="*/ 1 w 147"/>
                <a:gd name="T57" fmla="*/ 2 h 103"/>
                <a:gd name="T58" fmla="*/ 0 w 147"/>
                <a:gd name="T59" fmla="*/ 2 h 103"/>
                <a:gd name="T60" fmla="*/ 0 w 147"/>
                <a:gd name="T61" fmla="*/ 2 h 103"/>
                <a:gd name="T62" fmla="*/ 0 w 147"/>
                <a:gd name="T63" fmla="*/ 3 h 103"/>
                <a:gd name="T64" fmla="*/ 0 w 147"/>
                <a:gd name="T65" fmla="*/ 3 h 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7" h="103">
                  <a:moveTo>
                    <a:pt x="142" y="103"/>
                  </a:moveTo>
                  <a:lnTo>
                    <a:pt x="145" y="92"/>
                  </a:lnTo>
                  <a:lnTo>
                    <a:pt x="146" y="82"/>
                  </a:lnTo>
                  <a:lnTo>
                    <a:pt x="147" y="73"/>
                  </a:lnTo>
                  <a:lnTo>
                    <a:pt x="147" y="63"/>
                  </a:lnTo>
                  <a:lnTo>
                    <a:pt x="147" y="55"/>
                  </a:lnTo>
                  <a:lnTo>
                    <a:pt x="145" y="46"/>
                  </a:lnTo>
                  <a:lnTo>
                    <a:pt x="144" y="38"/>
                  </a:lnTo>
                  <a:lnTo>
                    <a:pt x="141" y="30"/>
                  </a:lnTo>
                  <a:lnTo>
                    <a:pt x="138" y="24"/>
                  </a:lnTo>
                  <a:lnTo>
                    <a:pt x="133" y="17"/>
                  </a:lnTo>
                  <a:lnTo>
                    <a:pt x="129" y="12"/>
                  </a:lnTo>
                  <a:lnTo>
                    <a:pt x="124" y="8"/>
                  </a:lnTo>
                  <a:lnTo>
                    <a:pt x="118" y="5"/>
                  </a:lnTo>
                  <a:lnTo>
                    <a:pt x="112" y="3"/>
                  </a:lnTo>
                  <a:lnTo>
                    <a:pt x="106" y="1"/>
                  </a:lnTo>
                  <a:lnTo>
                    <a:pt x="98" y="0"/>
                  </a:lnTo>
                  <a:lnTo>
                    <a:pt x="92" y="1"/>
                  </a:lnTo>
                  <a:lnTo>
                    <a:pt x="84" y="3"/>
                  </a:lnTo>
                  <a:lnTo>
                    <a:pt x="77" y="5"/>
                  </a:lnTo>
                  <a:lnTo>
                    <a:pt x="69" y="8"/>
                  </a:lnTo>
                  <a:lnTo>
                    <a:pt x="62" y="12"/>
                  </a:lnTo>
                  <a:lnTo>
                    <a:pt x="54" y="17"/>
                  </a:lnTo>
                  <a:lnTo>
                    <a:pt x="47" y="24"/>
                  </a:lnTo>
                  <a:lnTo>
                    <a:pt x="41" y="30"/>
                  </a:lnTo>
                  <a:lnTo>
                    <a:pt x="33" y="38"/>
                  </a:lnTo>
                  <a:lnTo>
                    <a:pt x="28" y="46"/>
                  </a:lnTo>
                  <a:lnTo>
                    <a:pt x="21" y="55"/>
                  </a:lnTo>
                  <a:lnTo>
                    <a:pt x="16" y="63"/>
                  </a:lnTo>
                  <a:lnTo>
                    <a:pt x="11" y="73"/>
                  </a:lnTo>
                  <a:lnTo>
                    <a:pt x="7" y="82"/>
                  </a:lnTo>
                  <a:lnTo>
                    <a:pt x="3" y="92"/>
                  </a:lnTo>
                  <a:lnTo>
                    <a:pt x="0"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53" name="Freeform 151"/>
            <p:cNvSpPr>
              <a:spLocks/>
            </p:cNvSpPr>
            <p:nvPr/>
          </p:nvSpPr>
          <p:spPr bwMode="auto">
            <a:xfrm>
              <a:off x="4245" y="1163"/>
              <a:ext cx="48" cy="15"/>
            </a:xfrm>
            <a:custGeom>
              <a:avLst/>
              <a:gdLst>
                <a:gd name="T0" fmla="*/ 5 w 156"/>
                <a:gd name="T1" fmla="*/ 0 h 50"/>
                <a:gd name="T2" fmla="*/ 4 w 156"/>
                <a:gd name="T3" fmla="*/ 2 h 50"/>
                <a:gd name="T4" fmla="*/ 0 w 156"/>
                <a:gd name="T5" fmla="*/ 2 h 50"/>
                <a:gd name="T6" fmla="*/ 0 60000 65536"/>
                <a:gd name="T7" fmla="*/ 0 60000 65536"/>
                <a:gd name="T8" fmla="*/ 0 60000 65536"/>
              </a:gdLst>
              <a:ahLst/>
              <a:cxnLst>
                <a:cxn ang="T6">
                  <a:pos x="T0" y="T1"/>
                </a:cxn>
                <a:cxn ang="T7">
                  <a:pos x="T2" y="T3"/>
                </a:cxn>
                <a:cxn ang="T8">
                  <a:pos x="T4" y="T5"/>
                </a:cxn>
              </a:cxnLst>
              <a:rect l="0" t="0" r="r" b="b"/>
              <a:pathLst>
                <a:path w="156" h="50">
                  <a:moveTo>
                    <a:pt x="156" y="0"/>
                  </a:moveTo>
                  <a:lnTo>
                    <a:pt x="143" y="50"/>
                  </a:lnTo>
                  <a:lnTo>
                    <a:pt x="0"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54" name="Line 152"/>
            <p:cNvSpPr>
              <a:spLocks noChangeShapeType="1"/>
            </p:cNvSpPr>
            <p:nvPr/>
          </p:nvSpPr>
          <p:spPr bwMode="auto">
            <a:xfrm flipH="1">
              <a:off x="4330" y="1085"/>
              <a:ext cx="15"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55" name="Line 153"/>
            <p:cNvSpPr>
              <a:spLocks noChangeShapeType="1"/>
            </p:cNvSpPr>
            <p:nvPr/>
          </p:nvSpPr>
          <p:spPr bwMode="auto">
            <a:xfrm flipH="1">
              <a:off x="5332" y="1185"/>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56" name="Freeform 154"/>
            <p:cNvSpPr>
              <a:spLocks/>
            </p:cNvSpPr>
            <p:nvPr/>
          </p:nvSpPr>
          <p:spPr bwMode="auto">
            <a:xfrm>
              <a:off x="5321" y="1161"/>
              <a:ext cx="11" cy="24"/>
            </a:xfrm>
            <a:custGeom>
              <a:avLst/>
              <a:gdLst>
                <a:gd name="T0" fmla="*/ 0 w 36"/>
                <a:gd name="T1" fmla="*/ 0 h 76"/>
                <a:gd name="T2" fmla="*/ 0 w 36"/>
                <a:gd name="T3" fmla="*/ 0 h 76"/>
                <a:gd name="T4" fmla="*/ 0 w 36"/>
                <a:gd name="T5" fmla="*/ 0 h 76"/>
                <a:gd name="T6" fmla="*/ 0 w 36"/>
                <a:gd name="T7" fmla="*/ 0 h 76"/>
                <a:gd name="T8" fmla="*/ 0 w 36"/>
                <a:gd name="T9" fmla="*/ 0 h 76"/>
                <a:gd name="T10" fmla="*/ 0 w 36"/>
                <a:gd name="T11" fmla="*/ 1 h 76"/>
                <a:gd name="T12" fmla="*/ 0 w 36"/>
                <a:gd name="T13" fmla="*/ 1 h 76"/>
                <a:gd name="T14" fmla="*/ 0 w 36"/>
                <a:gd name="T15" fmla="*/ 1 h 76"/>
                <a:gd name="T16" fmla="*/ 0 w 36"/>
                <a:gd name="T17" fmla="*/ 1 h 76"/>
                <a:gd name="T18" fmla="*/ 0 w 36"/>
                <a:gd name="T19" fmla="*/ 1 h 76"/>
                <a:gd name="T20" fmla="*/ 0 w 36"/>
                <a:gd name="T21" fmla="*/ 1 h 76"/>
                <a:gd name="T22" fmla="*/ 0 w 36"/>
                <a:gd name="T23" fmla="*/ 1 h 76"/>
                <a:gd name="T24" fmla="*/ 0 w 36"/>
                <a:gd name="T25" fmla="*/ 1 h 76"/>
                <a:gd name="T26" fmla="*/ 0 w 36"/>
                <a:gd name="T27" fmla="*/ 1 h 76"/>
                <a:gd name="T28" fmla="*/ 0 w 36"/>
                <a:gd name="T29" fmla="*/ 1 h 76"/>
                <a:gd name="T30" fmla="*/ 0 w 36"/>
                <a:gd name="T31" fmla="*/ 2 h 76"/>
                <a:gd name="T32" fmla="*/ 0 w 36"/>
                <a:gd name="T33" fmla="*/ 2 h 76"/>
                <a:gd name="T34" fmla="*/ 0 w 36"/>
                <a:gd name="T35" fmla="*/ 2 h 76"/>
                <a:gd name="T36" fmla="*/ 0 w 36"/>
                <a:gd name="T37" fmla="*/ 2 h 76"/>
                <a:gd name="T38" fmla="*/ 0 w 36"/>
                <a:gd name="T39" fmla="*/ 2 h 76"/>
                <a:gd name="T40" fmla="*/ 0 w 36"/>
                <a:gd name="T41" fmla="*/ 2 h 76"/>
                <a:gd name="T42" fmla="*/ 0 w 36"/>
                <a:gd name="T43" fmla="*/ 2 h 76"/>
                <a:gd name="T44" fmla="*/ 0 w 36"/>
                <a:gd name="T45" fmla="*/ 2 h 76"/>
                <a:gd name="T46" fmla="*/ 0 w 36"/>
                <a:gd name="T47" fmla="*/ 2 h 76"/>
                <a:gd name="T48" fmla="*/ 0 w 36"/>
                <a:gd name="T49" fmla="*/ 2 h 76"/>
                <a:gd name="T50" fmla="*/ 0 w 36"/>
                <a:gd name="T51" fmla="*/ 2 h 76"/>
                <a:gd name="T52" fmla="*/ 1 w 36"/>
                <a:gd name="T53" fmla="*/ 2 h 76"/>
                <a:gd name="T54" fmla="*/ 1 w 36"/>
                <a:gd name="T55" fmla="*/ 2 h 76"/>
                <a:gd name="T56" fmla="*/ 1 w 36"/>
                <a:gd name="T57" fmla="*/ 2 h 76"/>
                <a:gd name="T58" fmla="*/ 1 w 36"/>
                <a:gd name="T59" fmla="*/ 2 h 76"/>
                <a:gd name="T60" fmla="*/ 1 w 36"/>
                <a:gd name="T61" fmla="*/ 2 h 76"/>
                <a:gd name="T62" fmla="*/ 1 w 36"/>
                <a:gd name="T63" fmla="*/ 3 h 76"/>
                <a:gd name="T64" fmla="*/ 1 w 36"/>
                <a:gd name="T65" fmla="*/ 3 h 76"/>
                <a:gd name="T66" fmla="*/ 1 w 36"/>
                <a:gd name="T67" fmla="*/ 3 h 76"/>
                <a:gd name="T68" fmla="*/ 1 w 36"/>
                <a:gd name="T69" fmla="*/ 3 h 76"/>
                <a:gd name="T70" fmla="*/ 1 w 36"/>
                <a:gd name="T71" fmla="*/ 3 h 76"/>
                <a:gd name="T72" fmla="*/ 1 w 36"/>
                <a:gd name="T73" fmla="*/ 3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6" h="76">
                  <a:moveTo>
                    <a:pt x="3" y="0"/>
                  </a:moveTo>
                  <a:lnTo>
                    <a:pt x="2" y="3"/>
                  </a:lnTo>
                  <a:lnTo>
                    <a:pt x="2" y="7"/>
                  </a:lnTo>
                  <a:lnTo>
                    <a:pt x="1" y="10"/>
                  </a:lnTo>
                  <a:lnTo>
                    <a:pt x="1" y="13"/>
                  </a:lnTo>
                  <a:lnTo>
                    <a:pt x="0" y="16"/>
                  </a:lnTo>
                  <a:lnTo>
                    <a:pt x="0" y="19"/>
                  </a:lnTo>
                  <a:lnTo>
                    <a:pt x="0" y="23"/>
                  </a:lnTo>
                  <a:lnTo>
                    <a:pt x="0" y="26"/>
                  </a:lnTo>
                  <a:lnTo>
                    <a:pt x="0" y="29"/>
                  </a:lnTo>
                  <a:lnTo>
                    <a:pt x="0" y="32"/>
                  </a:lnTo>
                  <a:lnTo>
                    <a:pt x="0" y="35"/>
                  </a:lnTo>
                  <a:lnTo>
                    <a:pt x="0" y="39"/>
                  </a:lnTo>
                  <a:lnTo>
                    <a:pt x="1" y="41"/>
                  </a:lnTo>
                  <a:lnTo>
                    <a:pt x="1" y="44"/>
                  </a:lnTo>
                  <a:lnTo>
                    <a:pt x="2" y="46"/>
                  </a:lnTo>
                  <a:lnTo>
                    <a:pt x="3" y="49"/>
                  </a:lnTo>
                  <a:lnTo>
                    <a:pt x="3" y="51"/>
                  </a:lnTo>
                  <a:lnTo>
                    <a:pt x="4" y="54"/>
                  </a:lnTo>
                  <a:lnTo>
                    <a:pt x="5" y="56"/>
                  </a:lnTo>
                  <a:lnTo>
                    <a:pt x="6" y="59"/>
                  </a:lnTo>
                  <a:lnTo>
                    <a:pt x="8" y="60"/>
                  </a:lnTo>
                  <a:lnTo>
                    <a:pt x="9" y="62"/>
                  </a:lnTo>
                  <a:lnTo>
                    <a:pt x="11" y="64"/>
                  </a:lnTo>
                  <a:lnTo>
                    <a:pt x="13" y="66"/>
                  </a:lnTo>
                  <a:lnTo>
                    <a:pt x="14" y="67"/>
                  </a:lnTo>
                  <a:lnTo>
                    <a:pt x="16" y="69"/>
                  </a:lnTo>
                  <a:lnTo>
                    <a:pt x="17" y="71"/>
                  </a:lnTo>
                  <a:lnTo>
                    <a:pt x="19" y="72"/>
                  </a:lnTo>
                  <a:lnTo>
                    <a:pt x="21" y="73"/>
                  </a:lnTo>
                  <a:lnTo>
                    <a:pt x="23" y="74"/>
                  </a:lnTo>
                  <a:lnTo>
                    <a:pt x="25" y="75"/>
                  </a:lnTo>
                  <a:lnTo>
                    <a:pt x="28" y="75"/>
                  </a:lnTo>
                  <a:lnTo>
                    <a:pt x="30" y="76"/>
                  </a:lnTo>
                  <a:lnTo>
                    <a:pt x="32" y="76"/>
                  </a:lnTo>
                  <a:lnTo>
                    <a:pt x="34" y="76"/>
                  </a:lnTo>
                  <a:lnTo>
                    <a:pt x="36"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57" name="Line 155"/>
            <p:cNvSpPr>
              <a:spLocks noChangeShapeType="1"/>
            </p:cNvSpPr>
            <p:nvPr/>
          </p:nvSpPr>
          <p:spPr bwMode="auto">
            <a:xfrm flipV="1">
              <a:off x="5323" y="1122"/>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58" name="Freeform 156"/>
            <p:cNvSpPr>
              <a:spLocks/>
            </p:cNvSpPr>
            <p:nvPr/>
          </p:nvSpPr>
          <p:spPr bwMode="auto">
            <a:xfrm>
              <a:off x="5334" y="1091"/>
              <a:ext cx="46" cy="31"/>
            </a:xfrm>
            <a:custGeom>
              <a:avLst/>
              <a:gdLst>
                <a:gd name="T0" fmla="*/ 4 w 147"/>
                <a:gd name="T1" fmla="*/ 3 h 103"/>
                <a:gd name="T2" fmla="*/ 4 w 147"/>
                <a:gd name="T3" fmla="*/ 2 h 103"/>
                <a:gd name="T4" fmla="*/ 4 w 147"/>
                <a:gd name="T5" fmla="*/ 2 h 103"/>
                <a:gd name="T6" fmla="*/ 4 w 147"/>
                <a:gd name="T7" fmla="*/ 2 h 103"/>
                <a:gd name="T8" fmla="*/ 4 w 147"/>
                <a:gd name="T9" fmla="*/ 2 h 103"/>
                <a:gd name="T10" fmla="*/ 4 w 147"/>
                <a:gd name="T11" fmla="*/ 2 h 103"/>
                <a:gd name="T12" fmla="*/ 4 w 147"/>
                <a:gd name="T13" fmla="*/ 2 h 103"/>
                <a:gd name="T14" fmla="*/ 4 w 147"/>
                <a:gd name="T15" fmla="*/ 1 h 103"/>
                <a:gd name="T16" fmla="*/ 4 w 147"/>
                <a:gd name="T17" fmla="*/ 1 h 103"/>
                <a:gd name="T18" fmla="*/ 4 w 147"/>
                <a:gd name="T19" fmla="*/ 1 h 103"/>
                <a:gd name="T20" fmla="*/ 4 w 147"/>
                <a:gd name="T21" fmla="*/ 1 h 103"/>
                <a:gd name="T22" fmla="*/ 4 w 147"/>
                <a:gd name="T23" fmla="*/ 1 h 103"/>
                <a:gd name="T24" fmla="*/ 4 w 147"/>
                <a:gd name="T25" fmla="*/ 1 h 103"/>
                <a:gd name="T26" fmla="*/ 4 w 147"/>
                <a:gd name="T27" fmla="*/ 1 h 103"/>
                <a:gd name="T28" fmla="*/ 4 w 147"/>
                <a:gd name="T29" fmla="*/ 0 h 103"/>
                <a:gd name="T30" fmla="*/ 4 w 147"/>
                <a:gd name="T31" fmla="*/ 0 h 103"/>
                <a:gd name="T32" fmla="*/ 4 w 147"/>
                <a:gd name="T33" fmla="*/ 0 h 103"/>
                <a:gd name="T34" fmla="*/ 3 w 147"/>
                <a:gd name="T35" fmla="*/ 0 h 103"/>
                <a:gd name="T36" fmla="*/ 3 w 147"/>
                <a:gd name="T37" fmla="*/ 0 h 103"/>
                <a:gd name="T38" fmla="*/ 3 w 147"/>
                <a:gd name="T39" fmla="*/ 0 h 103"/>
                <a:gd name="T40" fmla="*/ 3 w 147"/>
                <a:gd name="T41" fmla="*/ 0 h 103"/>
                <a:gd name="T42" fmla="*/ 3 w 147"/>
                <a:gd name="T43" fmla="*/ 0 h 103"/>
                <a:gd name="T44" fmla="*/ 3 w 147"/>
                <a:gd name="T45" fmla="*/ 0 h 103"/>
                <a:gd name="T46" fmla="*/ 3 w 147"/>
                <a:gd name="T47" fmla="*/ 0 h 103"/>
                <a:gd name="T48" fmla="*/ 3 w 147"/>
                <a:gd name="T49" fmla="*/ 0 h 103"/>
                <a:gd name="T50" fmla="*/ 2 w 147"/>
                <a:gd name="T51" fmla="*/ 0 h 103"/>
                <a:gd name="T52" fmla="*/ 2 w 147"/>
                <a:gd name="T53" fmla="*/ 0 h 103"/>
                <a:gd name="T54" fmla="*/ 2 w 147"/>
                <a:gd name="T55" fmla="*/ 0 h 103"/>
                <a:gd name="T56" fmla="*/ 2 w 147"/>
                <a:gd name="T57" fmla="*/ 1 h 103"/>
                <a:gd name="T58" fmla="*/ 2 w 147"/>
                <a:gd name="T59" fmla="*/ 1 h 103"/>
                <a:gd name="T60" fmla="*/ 1 w 147"/>
                <a:gd name="T61" fmla="*/ 1 h 103"/>
                <a:gd name="T62" fmla="*/ 1 w 147"/>
                <a:gd name="T63" fmla="*/ 1 h 103"/>
                <a:gd name="T64" fmla="*/ 1 w 147"/>
                <a:gd name="T65" fmla="*/ 1 h 103"/>
                <a:gd name="T66" fmla="*/ 1 w 147"/>
                <a:gd name="T67" fmla="*/ 1 h 103"/>
                <a:gd name="T68" fmla="*/ 1 w 147"/>
                <a:gd name="T69" fmla="*/ 1 h 103"/>
                <a:gd name="T70" fmla="*/ 1 w 147"/>
                <a:gd name="T71" fmla="*/ 2 h 103"/>
                <a:gd name="T72" fmla="*/ 1 w 147"/>
                <a:gd name="T73" fmla="*/ 2 h 103"/>
                <a:gd name="T74" fmla="*/ 0 w 147"/>
                <a:gd name="T75" fmla="*/ 2 h 103"/>
                <a:gd name="T76" fmla="*/ 0 w 147"/>
                <a:gd name="T77" fmla="*/ 2 h 103"/>
                <a:gd name="T78" fmla="*/ 0 w 147"/>
                <a:gd name="T79" fmla="*/ 2 h 103"/>
                <a:gd name="T80" fmla="*/ 0 w 147"/>
                <a:gd name="T81" fmla="*/ 2 h 103"/>
                <a:gd name="T82" fmla="*/ 0 w 147"/>
                <a:gd name="T83" fmla="*/ 3 h 1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47" h="103">
                  <a:moveTo>
                    <a:pt x="143" y="103"/>
                  </a:moveTo>
                  <a:lnTo>
                    <a:pt x="143" y="98"/>
                  </a:lnTo>
                  <a:lnTo>
                    <a:pt x="144" y="94"/>
                  </a:lnTo>
                  <a:lnTo>
                    <a:pt x="145" y="91"/>
                  </a:lnTo>
                  <a:lnTo>
                    <a:pt x="146" y="87"/>
                  </a:lnTo>
                  <a:lnTo>
                    <a:pt x="146" y="83"/>
                  </a:lnTo>
                  <a:lnTo>
                    <a:pt x="147" y="79"/>
                  </a:lnTo>
                  <a:lnTo>
                    <a:pt x="147" y="76"/>
                  </a:lnTo>
                  <a:lnTo>
                    <a:pt x="147" y="72"/>
                  </a:lnTo>
                  <a:lnTo>
                    <a:pt x="147" y="68"/>
                  </a:lnTo>
                  <a:lnTo>
                    <a:pt x="147" y="65"/>
                  </a:lnTo>
                  <a:lnTo>
                    <a:pt x="147" y="61"/>
                  </a:lnTo>
                  <a:lnTo>
                    <a:pt x="147" y="58"/>
                  </a:lnTo>
                  <a:lnTo>
                    <a:pt x="147" y="55"/>
                  </a:lnTo>
                  <a:lnTo>
                    <a:pt x="146" y="51"/>
                  </a:lnTo>
                  <a:lnTo>
                    <a:pt x="146" y="48"/>
                  </a:lnTo>
                  <a:lnTo>
                    <a:pt x="145" y="45"/>
                  </a:lnTo>
                  <a:lnTo>
                    <a:pt x="145" y="42"/>
                  </a:lnTo>
                  <a:lnTo>
                    <a:pt x="144" y="39"/>
                  </a:lnTo>
                  <a:lnTo>
                    <a:pt x="143" y="35"/>
                  </a:lnTo>
                  <a:lnTo>
                    <a:pt x="142" y="33"/>
                  </a:lnTo>
                  <a:lnTo>
                    <a:pt x="141" y="30"/>
                  </a:lnTo>
                  <a:lnTo>
                    <a:pt x="140" y="28"/>
                  </a:lnTo>
                  <a:lnTo>
                    <a:pt x="139" y="25"/>
                  </a:lnTo>
                  <a:lnTo>
                    <a:pt x="136" y="23"/>
                  </a:lnTo>
                  <a:lnTo>
                    <a:pt x="135" y="21"/>
                  </a:lnTo>
                  <a:lnTo>
                    <a:pt x="134" y="18"/>
                  </a:lnTo>
                  <a:lnTo>
                    <a:pt x="132" y="16"/>
                  </a:lnTo>
                  <a:lnTo>
                    <a:pt x="130" y="14"/>
                  </a:lnTo>
                  <a:lnTo>
                    <a:pt x="129" y="12"/>
                  </a:lnTo>
                  <a:lnTo>
                    <a:pt x="127" y="11"/>
                  </a:lnTo>
                  <a:lnTo>
                    <a:pt x="125" y="9"/>
                  </a:lnTo>
                  <a:lnTo>
                    <a:pt x="123" y="8"/>
                  </a:lnTo>
                  <a:lnTo>
                    <a:pt x="120" y="7"/>
                  </a:lnTo>
                  <a:lnTo>
                    <a:pt x="118" y="5"/>
                  </a:lnTo>
                  <a:lnTo>
                    <a:pt x="116" y="4"/>
                  </a:lnTo>
                  <a:lnTo>
                    <a:pt x="114" y="4"/>
                  </a:lnTo>
                  <a:lnTo>
                    <a:pt x="111" y="2"/>
                  </a:lnTo>
                  <a:lnTo>
                    <a:pt x="109" y="1"/>
                  </a:lnTo>
                  <a:lnTo>
                    <a:pt x="107" y="1"/>
                  </a:lnTo>
                  <a:lnTo>
                    <a:pt x="103" y="0"/>
                  </a:lnTo>
                  <a:lnTo>
                    <a:pt x="101" y="0"/>
                  </a:lnTo>
                  <a:lnTo>
                    <a:pt x="98" y="0"/>
                  </a:lnTo>
                  <a:lnTo>
                    <a:pt x="96" y="0"/>
                  </a:lnTo>
                  <a:lnTo>
                    <a:pt x="93" y="0"/>
                  </a:lnTo>
                  <a:lnTo>
                    <a:pt x="91" y="1"/>
                  </a:lnTo>
                  <a:lnTo>
                    <a:pt x="87" y="1"/>
                  </a:lnTo>
                  <a:lnTo>
                    <a:pt x="85" y="2"/>
                  </a:lnTo>
                  <a:lnTo>
                    <a:pt x="82" y="4"/>
                  </a:lnTo>
                  <a:lnTo>
                    <a:pt x="79" y="4"/>
                  </a:lnTo>
                  <a:lnTo>
                    <a:pt x="77" y="5"/>
                  </a:lnTo>
                  <a:lnTo>
                    <a:pt x="74" y="7"/>
                  </a:lnTo>
                  <a:lnTo>
                    <a:pt x="70" y="8"/>
                  </a:lnTo>
                  <a:lnTo>
                    <a:pt x="68" y="9"/>
                  </a:lnTo>
                  <a:lnTo>
                    <a:pt x="65" y="11"/>
                  </a:lnTo>
                  <a:lnTo>
                    <a:pt x="62" y="12"/>
                  </a:lnTo>
                  <a:lnTo>
                    <a:pt x="60" y="14"/>
                  </a:lnTo>
                  <a:lnTo>
                    <a:pt x="57" y="16"/>
                  </a:lnTo>
                  <a:lnTo>
                    <a:pt x="53" y="18"/>
                  </a:lnTo>
                  <a:lnTo>
                    <a:pt x="51" y="21"/>
                  </a:lnTo>
                  <a:lnTo>
                    <a:pt x="48" y="23"/>
                  </a:lnTo>
                  <a:lnTo>
                    <a:pt x="46" y="25"/>
                  </a:lnTo>
                  <a:lnTo>
                    <a:pt x="43" y="28"/>
                  </a:lnTo>
                  <a:lnTo>
                    <a:pt x="41" y="30"/>
                  </a:lnTo>
                  <a:lnTo>
                    <a:pt x="37" y="33"/>
                  </a:lnTo>
                  <a:lnTo>
                    <a:pt x="35" y="35"/>
                  </a:lnTo>
                  <a:lnTo>
                    <a:pt x="33" y="39"/>
                  </a:lnTo>
                  <a:lnTo>
                    <a:pt x="30" y="42"/>
                  </a:lnTo>
                  <a:lnTo>
                    <a:pt x="28" y="45"/>
                  </a:lnTo>
                  <a:lnTo>
                    <a:pt x="26" y="48"/>
                  </a:lnTo>
                  <a:lnTo>
                    <a:pt x="24" y="51"/>
                  </a:lnTo>
                  <a:lnTo>
                    <a:pt x="21" y="55"/>
                  </a:lnTo>
                  <a:lnTo>
                    <a:pt x="19" y="58"/>
                  </a:lnTo>
                  <a:lnTo>
                    <a:pt x="17" y="61"/>
                  </a:lnTo>
                  <a:lnTo>
                    <a:pt x="15" y="65"/>
                  </a:lnTo>
                  <a:lnTo>
                    <a:pt x="13" y="68"/>
                  </a:lnTo>
                  <a:lnTo>
                    <a:pt x="12" y="72"/>
                  </a:lnTo>
                  <a:lnTo>
                    <a:pt x="10" y="76"/>
                  </a:lnTo>
                  <a:lnTo>
                    <a:pt x="9" y="79"/>
                  </a:lnTo>
                  <a:lnTo>
                    <a:pt x="7" y="83"/>
                  </a:lnTo>
                  <a:lnTo>
                    <a:pt x="5" y="87"/>
                  </a:lnTo>
                  <a:lnTo>
                    <a:pt x="3" y="91"/>
                  </a:lnTo>
                  <a:lnTo>
                    <a:pt x="2" y="94"/>
                  </a:lnTo>
                  <a:lnTo>
                    <a:pt x="1" y="98"/>
                  </a:lnTo>
                  <a:lnTo>
                    <a:pt x="0"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59" name="Freeform 157"/>
            <p:cNvSpPr>
              <a:spLocks/>
            </p:cNvSpPr>
            <p:nvPr/>
          </p:nvSpPr>
          <p:spPr bwMode="auto">
            <a:xfrm>
              <a:off x="5330" y="1122"/>
              <a:ext cx="48" cy="15"/>
            </a:xfrm>
            <a:custGeom>
              <a:avLst/>
              <a:gdLst>
                <a:gd name="T0" fmla="*/ 5 w 157"/>
                <a:gd name="T1" fmla="*/ 0 h 50"/>
                <a:gd name="T2" fmla="*/ 4 w 157"/>
                <a:gd name="T3" fmla="*/ 2 h 50"/>
                <a:gd name="T4" fmla="*/ 0 w 157"/>
                <a:gd name="T5" fmla="*/ 2 h 50"/>
                <a:gd name="T6" fmla="*/ 0 60000 65536"/>
                <a:gd name="T7" fmla="*/ 0 60000 65536"/>
                <a:gd name="T8" fmla="*/ 0 60000 65536"/>
              </a:gdLst>
              <a:ahLst/>
              <a:cxnLst>
                <a:cxn ang="T6">
                  <a:pos x="T0" y="T1"/>
                </a:cxn>
                <a:cxn ang="T7">
                  <a:pos x="T2" y="T3"/>
                </a:cxn>
                <a:cxn ang="T8">
                  <a:pos x="T4" y="T5"/>
                </a:cxn>
              </a:cxnLst>
              <a:rect l="0" t="0" r="r" b="b"/>
              <a:pathLst>
                <a:path w="157" h="50">
                  <a:moveTo>
                    <a:pt x="157" y="0"/>
                  </a:moveTo>
                  <a:lnTo>
                    <a:pt x="143" y="50"/>
                  </a:lnTo>
                  <a:lnTo>
                    <a:pt x="0"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60" name="Line 158"/>
            <p:cNvSpPr>
              <a:spLocks noChangeShapeType="1"/>
            </p:cNvSpPr>
            <p:nvPr/>
          </p:nvSpPr>
          <p:spPr bwMode="auto">
            <a:xfrm flipH="1">
              <a:off x="5412" y="1048"/>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61" name="Line 159"/>
            <p:cNvSpPr>
              <a:spLocks noChangeShapeType="1"/>
            </p:cNvSpPr>
            <p:nvPr/>
          </p:nvSpPr>
          <p:spPr bwMode="auto">
            <a:xfrm flipH="1">
              <a:off x="5439" y="1048"/>
              <a:ext cx="15"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62" name="Line 160"/>
            <p:cNvSpPr>
              <a:spLocks noChangeShapeType="1"/>
            </p:cNvSpPr>
            <p:nvPr/>
          </p:nvSpPr>
          <p:spPr bwMode="auto">
            <a:xfrm flipV="1">
              <a:off x="4798" y="2453"/>
              <a:ext cx="31"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63" name="Freeform 161"/>
            <p:cNvSpPr>
              <a:spLocks/>
            </p:cNvSpPr>
            <p:nvPr/>
          </p:nvSpPr>
          <p:spPr bwMode="auto">
            <a:xfrm>
              <a:off x="4829" y="2422"/>
              <a:ext cx="30" cy="31"/>
            </a:xfrm>
            <a:custGeom>
              <a:avLst/>
              <a:gdLst>
                <a:gd name="T0" fmla="*/ 3 w 99"/>
                <a:gd name="T1" fmla="*/ 0 h 102"/>
                <a:gd name="T2" fmla="*/ 2 w 99"/>
                <a:gd name="T3" fmla="*/ 0 h 102"/>
                <a:gd name="T4" fmla="*/ 2 w 99"/>
                <a:gd name="T5" fmla="*/ 0 h 102"/>
                <a:gd name="T6" fmla="*/ 2 w 99"/>
                <a:gd name="T7" fmla="*/ 0 h 102"/>
                <a:gd name="T8" fmla="*/ 2 w 99"/>
                <a:gd name="T9" fmla="*/ 0 h 102"/>
                <a:gd name="T10" fmla="*/ 2 w 99"/>
                <a:gd name="T11" fmla="*/ 0 h 102"/>
                <a:gd name="T12" fmla="*/ 2 w 99"/>
                <a:gd name="T13" fmla="*/ 1 h 102"/>
                <a:gd name="T14" fmla="*/ 2 w 99"/>
                <a:gd name="T15" fmla="*/ 1 h 102"/>
                <a:gd name="T16" fmla="*/ 1 w 99"/>
                <a:gd name="T17" fmla="*/ 1 h 102"/>
                <a:gd name="T18" fmla="*/ 1 w 99"/>
                <a:gd name="T19" fmla="*/ 1 h 102"/>
                <a:gd name="T20" fmla="*/ 1 w 99"/>
                <a:gd name="T21" fmla="*/ 1 h 102"/>
                <a:gd name="T22" fmla="*/ 1 w 99"/>
                <a:gd name="T23" fmla="*/ 2 h 102"/>
                <a:gd name="T24" fmla="*/ 1 w 99"/>
                <a:gd name="T25" fmla="*/ 2 h 102"/>
                <a:gd name="T26" fmla="*/ 0 w 99"/>
                <a:gd name="T27" fmla="*/ 2 h 102"/>
                <a:gd name="T28" fmla="*/ 0 w 99"/>
                <a:gd name="T29" fmla="*/ 2 h 102"/>
                <a:gd name="T30" fmla="*/ 0 w 99"/>
                <a:gd name="T31" fmla="*/ 3 h 102"/>
                <a:gd name="T32" fmla="*/ 0 w 99"/>
                <a:gd name="T33" fmla="*/ 3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9" h="102">
                  <a:moveTo>
                    <a:pt x="99" y="0"/>
                  </a:moveTo>
                  <a:lnTo>
                    <a:pt x="92" y="2"/>
                  </a:lnTo>
                  <a:lnTo>
                    <a:pt x="84" y="3"/>
                  </a:lnTo>
                  <a:lnTo>
                    <a:pt x="77" y="5"/>
                  </a:lnTo>
                  <a:lnTo>
                    <a:pt x="70" y="8"/>
                  </a:lnTo>
                  <a:lnTo>
                    <a:pt x="62" y="12"/>
                  </a:lnTo>
                  <a:lnTo>
                    <a:pt x="55" y="17"/>
                  </a:lnTo>
                  <a:lnTo>
                    <a:pt x="48" y="24"/>
                  </a:lnTo>
                  <a:lnTo>
                    <a:pt x="41" y="30"/>
                  </a:lnTo>
                  <a:lnTo>
                    <a:pt x="34" y="38"/>
                  </a:lnTo>
                  <a:lnTo>
                    <a:pt x="28" y="45"/>
                  </a:lnTo>
                  <a:lnTo>
                    <a:pt x="22" y="54"/>
                  </a:lnTo>
                  <a:lnTo>
                    <a:pt x="16" y="63"/>
                  </a:lnTo>
                  <a:lnTo>
                    <a:pt x="12" y="73"/>
                  </a:lnTo>
                  <a:lnTo>
                    <a:pt x="8" y="82"/>
                  </a:lnTo>
                  <a:lnTo>
                    <a:pt x="4" y="92"/>
                  </a:lnTo>
                  <a:lnTo>
                    <a:pt x="0"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64" name="Line 162"/>
            <p:cNvSpPr>
              <a:spLocks noChangeShapeType="1"/>
            </p:cNvSpPr>
            <p:nvPr/>
          </p:nvSpPr>
          <p:spPr bwMode="auto">
            <a:xfrm>
              <a:off x="4813" y="2470"/>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65" name="Line 163"/>
            <p:cNvSpPr>
              <a:spLocks noChangeShapeType="1"/>
            </p:cNvSpPr>
            <p:nvPr/>
          </p:nvSpPr>
          <p:spPr bwMode="auto">
            <a:xfrm flipV="1">
              <a:off x="4807" y="1124"/>
              <a:ext cx="30"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66" name="Freeform 164"/>
            <p:cNvSpPr>
              <a:spLocks/>
            </p:cNvSpPr>
            <p:nvPr/>
          </p:nvSpPr>
          <p:spPr bwMode="auto">
            <a:xfrm>
              <a:off x="4837" y="1094"/>
              <a:ext cx="31" cy="30"/>
            </a:xfrm>
            <a:custGeom>
              <a:avLst/>
              <a:gdLst>
                <a:gd name="T0" fmla="*/ 3 w 98"/>
                <a:gd name="T1" fmla="*/ 0 h 101"/>
                <a:gd name="T2" fmla="*/ 3 w 98"/>
                <a:gd name="T3" fmla="*/ 0 h 101"/>
                <a:gd name="T4" fmla="*/ 3 w 98"/>
                <a:gd name="T5" fmla="*/ 0 h 101"/>
                <a:gd name="T6" fmla="*/ 3 w 98"/>
                <a:gd name="T7" fmla="*/ 0 h 101"/>
                <a:gd name="T8" fmla="*/ 2 w 98"/>
                <a:gd name="T9" fmla="*/ 0 h 101"/>
                <a:gd name="T10" fmla="*/ 2 w 98"/>
                <a:gd name="T11" fmla="*/ 0 h 101"/>
                <a:gd name="T12" fmla="*/ 2 w 98"/>
                <a:gd name="T13" fmla="*/ 0 h 101"/>
                <a:gd name="T14" fmla="*/ 2 w 98"/>
                <a:gd name="T15" fmla="*/ 1 h 101"/>
                <a:gd name="T16" fmla="*/ 1 w 98"/>
                <a:gd name="T17" fmla="*/ 1 h 101"/>
                <a:gd name="T18" fmla="*/ 1 w 98"/>
                <a:gd name="T19" fmla="*/ 1 h 101"/>
                <a:gd name="T20" fmla="*/ 1 w 98"/>
                <a:gd name="T21" fmla="*/ 1 h 101"/>
                <a:gd name="T22" fmla="*/ 1 w 98"/>
                <a:gd name="T23" fmla="*/ 1 h 101"/>
                <a:gd name="T24" fmla="*/ 1 w 98"/>
                <a:gd name="T25" fmla="*/ 2 h 101"/>
                <a:gd name="T26" fmla="*/ 0 w 98"/>
                <a:gd name="T27" fmla="*/ 2 h 101"/>
                <a:gd name="T28" fmla="*/ 0 w 98"/>
                <a:gd name="T29" fmla="*/ 2 h 101"/>
                <a:gd name="T30" fmla="*/ 0 w 98"/>
                <a:gd name="T31" fmla="*/ 2 h 101"/>
                <a:gd name="T32" fmla="*/ 0 w 98"/>
                <a:gd name="T33" fmla="*/ 3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8" h="101">
                  <a:moveTo>
                    <a:pt x="98" y="0"/>
                  </a:moveTo>
                  <a:lnTo>
                    <a:pt x="92" y="0"/>
                  </a:lnTo>
                  <a:lnTo>
                    <a:pt x="84" y="2"/>
                  </a:lnTo>
                  <a:lnTo>
                    <a:pt x="77" y="4"/>
                  </a:lnTo>
                  <a:lnTo>
                    <a:pt x="69" y="7"/>
                  </a:lnTo>
                  <a:lnTo>
                    <a:pt x="62" y="12"/>
                  </a:lnTo>
                  <a:lnTo>
                    <a:pt x="54" y="17"/>
                  </a:lnTo>
                  <a:lnTo>
                    <a:pt x="47" y="22"/>
                  </a:lnTo>
                  <a:lnTo>
                    <a:pt x="41" y="30"/>
                  </a:lnTo>
                  <a:lnTo>
                    <a:pt x="33" y="37"/>
                  </a:lnTo>
                  <a:lnTo>
                    <a:pt x="28" y="45"/>
                  </a:lnTo>
                  <a:lnTo>
                    <a:pt x="21" y="53"/>
                  </a:lnTo>
                  <a:lnTo>
                    <a:pt x="16" y="63"/>
                  </a:lnTo>
                  <a:lnTo>
                    <a:pt x="11" y="72"/>
                  </a:lnTo>
                  <a:lnTo>
                    <a:pt x="6" y="82"/>
                  </a:lnTo>
                  <a:lnTo>
                    <a:pt x="3" y="91"/>
                  </a:lnTo>
                  <a:lnTo>
                    <a:pt x="0" y="1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67" name="Line 165"/>
            <p:cNvSpPr>
              <a:spLocks noChangeShapeType="1"/>
            </p:cNvSpPr>
            <p:nvPr/>
          </p:nvSpPr>
          <p:spPr bwMode="auto">
            <a:xfrm>
              <a:off x="4822" y="1141"/>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68" name="Line 166"/>
            <p:cNvSpPr>
              <a:spLocks noChangeShapeType="1"/>
            </p:cNvSpPr>
            <p:nvPr/>
          </p:nvSpPr>
          <p:spPr bwMode="auto">
            <a:xfrm flipH="1">
              <a:off x="4894" y="1094"/>
              <a:ext cx="15"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69" name="Line 167"/>
            <p:cNvSpPr>
              <a:spLocks noChangeShapeType="1"/>
            </p:cNvSpPr>
            <p:nvPr/>
          </p:nvSpPr>
          <p:spPr bwMode="auto">
            <a:xfrm flipV="1">
              <a:off x="5460" y="1098"/>
              <a:ext cx="31"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0" name="Freeform 168"/>
            <p:cNvSpPr>
              <a:spLocks/>
            </p:cNvSpPr>
            <p:nvPr/>
          </p:nvSpPr>
          <p:spPr bwMode="auto">
            <a:xfrm>
              <a:off x="5491" y="1067"/>
              <a:ext cx="30" cy="31"/>
            </a:xfrm>
            <a:custGeom>
              <a:avLst/>
              <a:gdLst>
                <a:gd name="T0" fmla="*/ 3 w 98"/>
                <a:gd name="T1" fmla="*/ 0 h 101"/>
                <a:gd name="T2" fmla="*/ 3 w 98"/>
                <a:gd name="T3" fmla="*/ 0 h 101"/>
                <a:gd name="T4" fmla="*/ 3 w 98"/>
                <a:gd name="T5" fmla="*/ 0 h 101"/>
                <a:gd name="T6" fmla="*/ 3 w 98"/>
                <a:gd name="T7" fmla="*/ 0 h 101"/>
                <a:gd name="T8" fmla="*/ 2 w 98"/>
                <a:gd name="T9" fmla="*/ 0 h 101"/>
                <a:gd name="T10" fmla="*/ 2 w 98"/>
                <a:gd name="T11" fmla="*/ 0 h 101"/>
                <a:gd name="T12" fmla="*/ 2 w 98"/>
                <a:gd name="T13" fmla="*/ 0 h 101"/>
                <a:gd name="T14" fmla="*/ 2 w 98"/>
                <a:gd name="T15" fmla="*/ 0 h 101"/>
                <a:gd name="T16" fmla="*/ 2 w 98"/>
                <a:gd name="T17" fmla="*/ 0 h 101"/>
                <a:gd name="T18" fmla="*/ 2 w 98"/>
                <a:gd name="T19" fmla="*/ 0 h 101"/>
                <a:gd name="T20" fmla="*/ 2 w 98"/>
                <a:gd name="T21" fmla="*/ 0 h 101"/>
                <a:gd name="T22" fmla="*/ 2 w 98"/>
                <a:gd name="T23" fmla="*/ 0 h 101"/>
                <a:gd name="T24" fmla="*/ 2 w 98"/>
                <a:gd name="T25" fmla="*/ 0 h 101"/>
                <a:gd name="T26" fmla="*/ 2 w 98"/>
                <a:gd name="T27" fmla="*/ 0 h 101"/>
                <a:gd name="T28" fmla="*/ 2 w 98"/>
                <a:gd name="T29" fmla="*/ 0 h 101"/>
                <a:gd name="T30" fmla="*/ 2 w 98"/>
                <a:gd name="T31" fmla="*/ 1 h 101"/>
                <a:gd name="T32" fmla="*/ 2 w 98"/>
                <a:gd name="T33" fmla="*/ 1 h 101"/>
                <a:gd name="T34" fmla="*/ 2 w 98"/>
                <a:gd name="T35" fmla="*/ 1 h 101"/>
                <a:gd name="T36" fmla="*/ 2 w 98"/>
                <a:gd name="T37" fmla="*/ 1 h 101"/>
                <a:gd name="T38" fmla="*/ 1 w 98"/>
                <a:gd name="T39" fmla="*/ 1 h 101"/>
                <a:gd name="T40" fmla="*/ 1 w 98"/>
                <a:gd name="T41" fmla="*/ 1 h 101"/>
                <a:gd name="T42" fmla="*/ 1 w 98"/>
                <a:gd name="T43" fmla="*/ 1 h 101"/>
                <a:gd name="T44" fmla="*/ 1 w 98"/>
                <a:gd name="T45" fmla="*/ 1 h 101"/>
                <a:gd name="T46" fmla="*/ 1 w 98"/>
                <a:gd name="T47" fmla="*/ 1 h 101"/>
                <a:gd name="T48" fmla="*/ 1 w 98"/>
                <a:gd name="T49" fmla="*/ 1 h 101"/>
                <a:gd name="T50" fmla="*/ 1 w 98"/>
                <a:gd name="T51" fmla="*/ 1 h 101"/>
                <a:gd name="T52" fmla="*/ 1 w 98"/>
                <a:gd name="T53" fmla="*/ 1 h 101"/>
                <a:gd name="T54" fmla="*/ 1 w 98"/>
                <a:gd name="T55" fmla="*/ 2 h 101"/>
                <a:gd name="T56" fmla="*/ 1 w 98"/>
                <a:gd name="T57" fmla="*/ 2 h 101"/>
                <a:gd name="T58" fmla="*/ 1 w 98"/>
                <a:gd name="T59" fmla="*/ 2 h 101"/>
                <a:gd name="T60" fmla="*/ 1 w 98"/>
                <a:gd name="T61" fmla="*/ 2 h 101"/>
                <a:gd name="T62" fmla="*/ 1 w 98"/>
                <a:gd name="T63" fmla="*/ 2 h 101"/>
                <a:gd name="T64" fmla="*/ 1 w 98"/>
                <a:gd name="T65" fmla="*/ 2 h 101"/>
                <a:gd name="T66" fmla="*/ 0 w 98"/>
                <a:gd name="T67" fmla="*/ 2 h 101"/>
                <a:gd name="T68" fmla="*/ 0 w 98"/>
                <a:gd name="T69" fmla="*/ 2 h 101"/>
                <a:gd name="T70" fmla="*/ 0 w 98"/>
                <a:gd name="T71" fmla="*/ 2 h 101"/>
                <a:gd name="T72" fmla="*/ 0 w 98"/>
                <a:gd name="T73" fmla="*/ 2 h 101"/>
                <a:gd name="T74" fmla="*/ 0 w 98"/>
                <a:gd name="T75" fmla="*/ 2 h 101"/>
                <a:gd name="T76" fmla="*/ 0 w 98"/>
                <a:gd name="T77" fmla="*/ 2 h 101"/>
                <a:gd name="T78" fmla="*/ 0 w 98"/>
                <a:gd name="T79" fmla="*/ 3 h 101"/>
                <a:gd name="T80" fmla="*/ 0 w 98"/>
                <a:gd name="T81" fmla="*/ 3 h 101"/>
                <a:gd name="T82" fmla="*/ 0 w 98"/>
                <a:gd name="T83" fmla="*/ 3 h 101"/>
                <a:gd name="T84" fmla="*/ 0 w 98"/>
                <a:gd name="T85" fmla="*/ 3 h 1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8" h="101">
                  <a:moveTo>
                    <a:pt x="98" y="0"/>
                  </a:moveTo>
                  <a:lnTo>
                    <a:pt x="96" y="0"/>
                  </a:lnTo>
                  <a:lnTo>
                    <a:pt x="93" y="0"/>
                  </a:lnTo>
                  <a:lnTo>
                    <a:pt x="90" y="1"/>
                  </a:lnTo>
                  <a:lnTo>
                    <a:pt x="87" y="1"/>
                  </a:lnTo>
                  <a:lnTo>
                    <a:pt x="84" y="2"/>
                  </a:lnTo>
                  <a:lnTo>
                    <a:pt x="82" y="3"/>
                  </a:lnTo>
                  <a:lnTo>
                    <a:pt x="79" y="3"/>
                  </a:lnTo>
                  <a:lnTo>
                    <a:pt x="75" y="4"/>
                  </a:lnTo>
                  <a:lnTo>
                    <a:pt x="73" y="5"/>
                  </a:lnTo>
                  <a:lnTo>
                    <a:pt x="70" y="7"/>
                  </a:lnTo>
                  <a:lnTo>
                    <a:pt x="67" y="8"/>
                  </a:lnTo>
                  <a:lnTo>
                    <a:pt x="65" y="10"/>
                  </a:lnTo>
                  <a:lnTo>
                    <a:pt x="62" y="11"/>
                  </a:lnTo>
                  <a:lnTo>
                    <a:pt x="59" y="13"/>
                  </a:lnTo>
                  <a:lnTo>
                    <a:pt x="56" y="16"/>
                  </a:lnTo>
                  <a:lnTo>
                    <a:pt x="53" y="18"/>
                  </a:lnTo>
                  <a:lnTo>
                    <a:pt x="51" y="20"/>
                  </a:lnTo>
                  <a:lnTo>
                    <a:pt x="48" y="22"/>
                  </a:lnTo>
                  <a:lnTo>
                    <a:pt x="46" y="24"/>
                  </a:lnTo>
                  <a:lnTo>
                    <a:pt x="42" y="27"/>
                  </a:lnTo>
                  <a:lnTo>
                    <a:pt x="40" y="29"/>
                  </a:lnTo>
                  <a:lnTo>
                    <a:pt x="37" y="33"/>
                  </a:lnTo>
                  <a:lnTo>
                    <a:pt x="35" y="35"/>
                  </a:lnTo>
                  <a:lnTo>
                    <a:pt x="33" y="38"/>
                  </a:lnTo>
                  <a:lnTo>
                    <a:pt x="30" y="41"/>
                  </a:lnTo>
                  <a:lnTo>
                    <a:pt x="28" y="44"/>
                  </a:lnTo>
                  <a:lnTo>
                    <a:pt x="25" y="48"/>
                  </a:lnTo>
                  <a:lnTo>
                    <a:pt x="23" y="51"/>
                  </a:lnTo>
                  <a:lnTo>
                    <a:pt x="21" y="54"/>
                  </a:lnTo>
                  <a:lnTo>
                    <a:pt x="19" y="57"/>
                  </a:lnTo>
                  <a:lnTo>
                    <a:pt x="17" y="60"/>
                  </a:lnTo>
                  <a:lnTo>
                    <a:pt x="15" y="65"/>
                  </a:lnTo>
                  <a:lnTo>
                    <a:pt x="13" y="68"/>
                  </a:lnTo>
                  <a:lnTo>
                    <a:pt x="12" y="71"/>
                  </a:lnTo>
                  <a:lnTo>
                    <a:pt x="9" y="75"/>
                  </a:lnTo>
                  <a:lnTo>
                    <a:pt x="7" y="78"/>
                  </a:lnTo>
                  <a:lnTo>
                    <a:pt x="6" y="83"/>
                  </a:lnTo>
                  <a:lnTo>
                    <a:pt x="5" y="86"/>
                  </a:lnTo>
                  <a:lnTo>
                    <a:pt x="3" y="90"/>
                  </a:lnTo>
                  <a:lnTo>
                    <a:pt x="2" y="93"/>
                  </a:lnTo>
                  <a:lnTo>
                    <a:pt x="1" y="98"/>
                  </a:lnTo>
                  <a:lnTo>
                    <a:pt x="0" y="1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71" name="Line 169"/>
            <p:cNvSpPr>
              <a:spLocks noChangeShapeType="1"/>
            </p:cNvSpPr>
            <p:nvPr/>
          </p:nvSpPr>
          <p:spPr bwMode="auto">
            <a:xfrm>
              <a:off x="5476" y="1113"/>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2" name="Line 170"/>
            <p:cNvSpPr>
              <a:spLocks noChangeShapeType="1"/>
            </p:cNvSpPr>
            <p:nvPr/>
          </p:nvSpPr>
          <p:spPr bwMode="auto">
            <a:xfrm flipH="1">
              <a:off x="5548" y="1067"/>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3" name="Line 171"/>
            <p:cNvSpPr>
              <a:spLocks noChangeShapeType="1"/>
            </p:cNvSpPr>
            <p:nvPr/>
          </p:nvSpPr>
          <p:spPr bwMode="auto">
            <a:xfrm flipH="1">
              <a:off x="5567" y="1067"/>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4" name="Line 181"/>
            <p:cNvSpPr>
              <a:spLocks noChangeShapeType="1"/>
            </p:cNvSpPr>
            <p:nvPr/>
          </p:nvSpPr>
          <p:spPr bwMode="auto">
            <a:xfrm flipH="1">
              <a:off x="4833" y="2376"/>
              <a:ext cx="5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5" name="Freeform 182"/>
            <p:cNvSpPr>
              <a:spLocks/>
            </p:cNvSpPr>
            <p:nvPr/>
          </p:nvSpPr>
          <p:spPr bwMode="auto">
            <a:xfrm>
              <a:off x="5341" y="1215"/>
              <a:ext cx="89" cy="90"/>
            </a:xfrm>
            <a:custGeom>
              <a:avLst/>
              <a:gdLst>
                <a:gd name="T0" fmla="*/ 8 w 290"/>
                <a:gd name="T1" fmla="*/ 4 h 289"/>
                <a:gd name="T2" fmla="*/ 8 w 290"/>
                <a:gd name="T3" fmla="*/ 3 h 289"/>
                <a:gd name="T4" fmla="*/ 8 w 290"/>
                <a:gd name="T5" fmla="*/ 3 h 289"/>
                <a:gd name="T6" fmla="*/ 8 w 290"/>
                <a:gd name="T7" fmla="*/ 2 h 289"/>
                <a:gd name="T8" fmla="*/ 8 w 290"/>
                <a:gd name="T9" fmla="*/ 2 h 289"/>
                <a:gd name="T10" fmla="*/ 7 w 290"/>
                <a:gd name="T11" fmla="*/ 1 h 289"/>
                <a:gd name="T12" fmla="*/ 7 w 290"/>
                <a:gd name="T13" fmla="*/ 1 h 289"/>
                <a:gd name="T14" fmla="*/ 6 w 290"/>
                <a:gd name="T15" fmla="*/ 1 h 289"/>
                <a:gd name="T16" fmla="*/ 6 w 290"/>
                <a:gd name="T17" fmla="*/ 0 h 289"/>
                <a:gd name="T18" fmla="*/ 5 w 290"/>
                <a:gd name="T19" fmla="*/ 0 h 289"/>
                <a:gd name="T20" fmla="*/ 5 w 290"/>
                <a:gd name="T21" fmla="*/ 0 h 289"/>
                <a:gd name="T22" fmla="*/ 4 w 290"/>
                <a:gd name="T23" fmla="*/ 0 h 289"/>
                <a:gd name="T24" fmla="*/ 4 w 290"/>
                <a:gd name="T25" fmla="*/ 0 h 289"/>
                <a:gd name="T26" fmla="*/ 3 w 290"/>
                <a:gd name="T27" fmla="*/ 0 h 289"/>
                <a:gd name="T28" fmla="*/ 3 w 290"/>
                <a:gd name="T29" fmla="*/ 0 h 289"/>
                <a:gd name="T30" fmla="*/ 2 w 290"/>
                <a:gd name="T31" fmla="*/ 1 h 289"/>
                <a:gd name="T32" fmla="*/ 2 w 290"/>
                <a:gd name="T33" fmla="*/ 1 h 289"/>
                <a:gd name="T34" fmla="*/ 1 w 290"/>
                <a:gd name="T35" fmla="*/ 1 h 289"/>
                <a:gd name="T36" fmla="*/ 1 w 290"/>
                <a:gd name="T37" fmla="*/ 2 h 289"/>
                <a:gd name="T38" fmla="*/ 1 w 290"/>
                <a:gd name="T39" fmla="*/ 2 h 289"/>
                <a:gd name="T40" fmla="*/ 0 w 290"/>
                <a:gd name="T41" fmla="*/ 2 h 289"/>
                <a:gd name="T42" fmla="*/ 0 w 290"/>
                <a:gd name="T43" fmla="*/ 3 h 289"/>
                <a:gd name="T44" fmla="*/ 0 w 290"/>
                <a:gd name="T45" fmla="*/ 4 h 289"/>
                <a:gd name="T46" fmla="*/ 0 w 290"/>
                <a:gd name="T47" fmla="*/ 4 h 289"/>
                <a:gd name="T48" fmla="*/ 0 w 290"/>
                <a:gd name="T49" fmla="*/ 5 h 289"/>
                <a:gd name="T50" fmla="*/ 0 w 290"/>
                <a:gd name="T51" fmla="*/ 5 h 289"/>
                <a:gd name="T52" fmla="*/ 0 w 290"/>
                <a:gd name="T53" fmla="*/ 6 h 289"/>
                <a:gd name="T54" fmla="*/ 1 w 290"/>
                <a:gd name="T55" fmla="*/ 7 h 289"/>
                <a:gd name="T56" fmla="*/ 1 w 290"/>
                <a:gd name="T57" fmla="*/ 7 h 289"/>
                <a:gd name="T58" fmla="*/ 1 w 290"/>
                <a:gd name="T59" fmla="*/ 7 h 289"/>
                <a:gd name="T60" fmla="*/ 2 w 290"/>
                <a:gd name="T61" fmla="*/ 8 h 289"/>
                <a:gd name="T62" fmla="*/ 2 w 290"/>
                <a:gd name="T63" fmla="*/ 8 h 289"/>
                <a:gd name="T64" fmla="*/ 2 w 290"/>
                <a:gd name="T65" fmla="*/ 8 h 289"/>
                <a:gd name="T66" fmla="*/ 3 w 290"/>
                <a:gd name="T67" fmla="*/ 8 h 289"/>
                <a:gd name="T68" fmla="*/ 3 w 290"/>
                <a:gd name="T69" fmla="*/ 9 h 289"/>
                <a:gd name="T70" fmla="*/ 4 w 290"/>
                <a:gd name="T71" fmla="*/ 9 h 289"/>
                <a:gd name="T72" fmla="*/ 5 w 290"/>
                <a:gd name="T73" fmla="*/ 9 h 289"/>
                <a:gd name="T74" fmla="*/ 5 w 290"/>
                <a:gd name="T75" fmla="*/ 9 h 289"/>
                <a:gd name="T76" fmla="*/ 6 w 290"/>
                <a:gd name="T77" fmla="*/ 8 h 289"/>
                <a:gd name="T78" fmla="*/ 6 w 290"/>
                <a:gd name="T79" fmla="*/ 8 h 289"/>
                <a:gd name="T80" fmla="*/ 7 w 290"/>
                <a:gd name="T81" fmla="*/ 8 h 289"/>
                <a:gd name="T82" fmla="*/ 7 w 290"/>
                <a:gd name="T83" fmla="*/ 7 h 289"/>
                <a:gd name="T84" fmla="*/ 7 w 290"/>
                <a:gd name="T85" fmla="*/ 7 h 289"/>
                <a:gd name="T86" fmla="*/ 8 w 290"/>
                <a:gd name="T87" fmla="*/ 7 h 289"/>
                <a:gd name="T88" fmla="*/ 8 w 290"/>
                <a:gd name="T89" fmla="*/ 6 h 289"/>
                <a:gd name="T90" fmla="*/ 8 w 290"/>
                <a:gd name="T91" fmla="*/ 6 h 289"/>
                <a:gd name="T92" fmla="*/ 8 w 290"/>
                <a:gd name="T93" fmla="*/ 5 h 289"/>
                <a:gd name="T94" fmla="*/ 8 w 290"/>
                <a:gd name="T95" fmla="*/ 4 h 28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0" h="289">
                  <a:moveTo>
                    <a:pt x="290" y="145"/>
                  </a:moveTo>
                  <a:lnTo>
                    <a:pt x="289" y="140"/>
                  </a:lnTo>
                  <a:lnTo>
                    <a:pt x="289" y="135"/>
                  </a:lnTo>
                  <a:lnTo>
                    <a:pt x="289" y="131"/>
                  </a:lnTo>
                  <a:lnTo>
                    <a:pt x="288" y="125"/>
                  </a:lnTo>
                  <a:lnTo>
                    <a:pt x="288" y="121"/>
                  </a:lnTo>
                  <a:lnTo>
                    <a:pt x="287" y="116"/>
                  </a:lnTo>
                  <a:lnTo>
                    <a:pt x="286" y="112"/>
                  </a:lnTo>
                  <a:lnTo>
                    <a:pt x="285" y="107"/>
                  </a:lnTo>
                  <a:lnTo>
                    <a:pt x="284" y="102"/>
                  </a:lnTo>
                  <a:lnTo>
                    <a:pt x="282" y="98"/>
                  </a:lnTo>
                  <a:lnTo>
                    <a:pt x="281" y="94"/>
                  </a:lnTo>
                  <a:lnTo>
                    <a:pt x="279" y="89"/>
                  </a:lnTo>
                  <a:lnTo>
                    <a:pt x="276" y="85"/>
                  </a:lnTo>
                  <a:lnTo>
                    <a:pt x="274" y="81"/>
                  </a:lnTo>
                  <a:lnTo>
                    <a:pt x="272" y="76"/>
                  </a:lnTo>
                  <a:lnTo>
                    <a:pt x="270" y="72"/>
                  </a:lnTo>
                  <a:lnTo>
                    <a:pt x="268" y="68"/>
                  </a:lnTo>
                  <a:lnTo>
                    <a:pt x="266" y="64"/>
                  </a:lnTo>
                  <a:lnTo>
                    <a:pt x="263" y="61"/>
                  </a:lnTo>
                  <a:lnTo>
                    <a:pt x="259" y="56"/>
                  </a:lnTo>
                  <a:lnTo>
                    <a:pt x="257" y="53"/>
                  </a:lnTo>
                  <a:lnTo>
                    <a:pt x="254" y="49"/>
                  </a:lnTo>
                  <a:lnTo>
                    <a:pt x="251" y="46"/>
                  </a:lnTo>
                  <a:lnTo>
                    <a:pt x="248" y="42"/>
                  </a:lnTo>
                  <a:lnTo>
                    <a:pt x="243" y="39"/>
                  </a:lnTo>
                  <a:lnTo>
                    <a:pt x="240" y="36"/>
                  </a:lnTo>
                  <a:lnTo>
                    <a:pt x="237" y="33"/>
                  </a:lnTo>
                  <a:lnTo>
                    <a:pt x="233" y="30"/>
                  </a:lnTo>
                  <a:lnTo>
                    <a:pt x="230" y="26"/>
                  </a:lnTo>
                  <a:lnTo>
                    <a:pt x="225" y="24"/>
                  </a:lnTo>
                  <a:lnTo>
                    <a:pt x="221" y="21"/>
                  </a:lnTo>
                  <a:lnTo>
                    <a:pt x="217" y="19"/>
                  </a:lnTo>
                  <a:lnTo>
                    <a:pt x="214" y="17"/>
                  </a:lnTo>
                  <a:lnTo>
                    <a:pt x="209" y="15"/>
                  </a:lnTo>
                  <a:lnTo>
                    <a:pt x="205" y="13"/>
                  </a:lnTo>
                  <a:lnTo>
                    <a:pt x="201" y="10"/>
                  </a:lnTo>
                  <a:lnTo>
                    <a:pt x="195" y="9"/>
                  </a:lnTo>
                  <a:lnTo>
                    <a:pt x="191" y="7"/>
                  </a:lnTo>
                  <a:lnTo>
                    <a:pt x="187" y="6"/>
                  </a:lnTo>
                  <a:lnTo>
                    <a:pt x="183" y="4"/>
                  </a:lnTo>
                  <a:lnTo>
                    <a:pt x="177" y="3"/>
                  </a:lnTo>
                  <a:lnTo>
                    <a:pt x="173" y="2"/>
                  </a:lnTo>
                  <a:lnTo>
                    <a:pt x="169" y="2"/>
                  </a:lnTo>
                  <a:lnTo>
                    <a:pt x="164" y="1"/>
                  </a:lnTo>
                  <a:lnTo>
                    <a:pt x="159" y="0"/>
                  </a:lnTo>
                  <a:lnTo>
                    <a:pt x="154" y="0"/>
                  </a:lnTo>
                  <a:lnTo>
                    <a:pt x="150" y="0"/>
                  </a:lnTo>
                  <a:lnTo>
                    <a:pt x="144" y="0"/>
                  </a:lnTo>
                  <a:lnTo>
                    <a:pt x="140" y="0"/>
                  </a:lnTo>
                  <a:lnTo>
                    <a:pt x="136" y="0"/>
                  </a:lnTo>
                  <a:lnTo>
                    <a:pt x="131" y="0"/>
                  </a:lnTo>
                  <a:lnTo>
                    <a:pt x="126" y="1"/>
                  </a:lnTo>
                  <a:lnTo>
                    <a:pt x="121" y="2"/>
                  </a:lnTo>
                  <a:lnTo>
                    <a:pt x="117" y="2"/>
                  </a:lnTo>
                  <a:lnTo>
                    <a:pt x="112" y="3"/>
                  </a:lnTo>
                  <a:lnTo>
                    <a:pt x="107" y="4"/>
                  </a:lnTo>
                  <a:lnTo>
                    <a:pt x="103" y="6"/>
                  </a:lnTo>
                  <a:lnTo>
                    <a:pt x="99" y="7"/>
                  </a:lnTo>
                  <a:lnTo>
                    <a:pt x="93" y="9"/>
                  </a:lnTo>
                  <a:lnTo>
                    <a:pt x="89" y="10"/>
                  </a:lnTo>
                  <a:lnTo>
                    <a:pt x="85" y="13"/>
                  </a:lnTo>
                  <a:lnTo>
                    <a:pt x="80" y="15"/>
                  </a:lnTo>
                  <a:lnTo>
                    <a:pt x="76" y="17"/>
                  </a:lnTo>
                  <a:lnTo>
                    <a:pt x="72" y="19"/>
                  </a:lnTo>
                  <a:lnTo>
                    <a:pt x="69" y="21"/>
                  </a:lnTo>
                  <a:lnTo>
                    <a:pt x="65" y="24"/>
                  </a:lnTo>
                  <a:lnTo>
                    <a:pt x="60" y="26"/>
                  </a:lnTo>
                  <a:lnTo>
                    <a:pt x="57" y="30"/>
                  </a:lnTo>
                  <a:lnTo>
                    <a:pt x="53" y="33"/>
                  </a:lnTo>
                  <a:lnTo>
                    <a:pt x="50" y="36"/>
                  </a:lnTo>
                  <a:lnTo>
                    <a:pt x="45" y="39"/>
                  </a:lnTo>
                  <a:lnTo>
                    <a:pt x="42" y="42"/>
                  </a:lnTo>
                  <a:lnTo>
                    <a:pt x="39" y="46"/>
                  </a:lnTo>
                  <a:lnTo>
                    <a:pt x="36" y="49"/>
                  </a:lnTo>
                  <a:lnTo>
                    <a:pt x="33" y="53"/>
                  </a:lnTo>
                  <a:lnTo>
                    <a:pt x="29" y="56"/>
                  </a:lnTo>
                  <a:lnTo>
                    <a:pt x="27" y="61"/>
                  </a:lnTo>
                  <a:lnTo>
                    <a:pt x="24" y="64"/>
                  </a:lnTo>
                  <a:lnTo>
                    <a:pt x="22" y="68"/>
                  </a:lnTo>
                  <a:lnTo>
                    <a:pt x="20" y="72"/>
                  </a:lnTo>
                  <a:lnTo>
                    <a:pt x="17" y="76"/>
                  </a:lnTo>
                  <a:lnTo>
                    <a:pt x="14" y="81"/>
                  </a:lnTo>
                  <a:lnTo>
                    <a:pt x="12" y="85"/>
                  </a:lnTo>
                  <a:lnTo>
                    <a:pt x="11" y="89"/>
                  </a:lnTo>
                  <a:lnTo>
                    <a:pt x="9" y="94"/>
                  </a:lnTo>
                  <a:lnTo>
                    <a:pt x="8" y="98"/>
                  </a:lnTo>
                  <a:lnTo>
                    <a:pt x="6" y="102"/>
                  </a:lnTo>
                  <a:lnTo>
                    <a:pt x="5" y="107"/>
                  </a:lnTo>
                  <a:lnTo>
                    <a:pt x="4" y="112"/>
                  </a:lnTo>
                  <a:lnTo>
                    <a:pt x="3" y="116"/>
                  </a:lnTo>
                  <a:lnTo>
                    <a:pt x="2" y="121"/>
                  </a:lnTo>
                  <a:lnTo>
                    <a:pt x="1" y="125"/>
                  </a:lnTo>
                  <a:lnTo>
                    <a:pt x="1" y="131"/>
                  </a:lnTo>
                  <a:lnTo>
                    <a:pt x="1" y="135"/>
                  </a:lnTo>
                  <a:lnTo>
                    <a:pt x="0" y="140"/>
                  </a:lnTo>
                  <a:lnTo>
                    <a:pt x="0" y="145"/>
                  </a:lnTo>
                  <a:lnTo>
                    <a:pt x="0" y="149"/>
                  </a:lnTo>
                  <a:lnTo>
                    <a:pt x="1" y="154"/>
                  </a:lnTo>
                  <a:lnTo>
                    <a:pt x="1" y="158"/>
                  </a:lnTo>
                  <a:lnTo>
                    <a:pt x="1" y="164"/>
                  </a:lnTo>
                  <a:lnTo>
                    <a:pt x="2" y="168"/>
                  </a:lnTo>
                  <a:lnTo>
                    <a:pt x="3" y="173"/>
                  </a:lnTo>
                  <a:lnTo>
                    <a:pt x="4" y="178"/>
                  </a:lnTo>
                  <a:lnTo>
                    <a:pt x="5" y="182"/>
                  </a:lnTo>
                  <a:lnTo>
                    <a:pt x="6" y="187"/>
                  </a:lnTo>
                  <a:lnTo>
                    <a:pt x="8" y="191"/>
                  </a:lnTo>
                  <a:lnTo>
                    <a:pt x="9" y="196"/>
                  </a:lnTo>
                  <a:lnTo>
                    <a:pt x="11" y="200"/>
                  </a:lnTo>
                  <a:lnTo>
                    <a:pt x="12" y="204"/>
                  </a:lnTo>
                  <a:lnTo>
                    <a:pt x="14" y="209"/>
                  </a:lnTo>
                  <a:lnTo>
                    <a:pt x="17" y="213"/>
                  </a:lnTo>
                  <a:lnTo>
                    <a:pt x="20" y="217"/>
                  </a:lnTo>
                  <a:lnTo>
                    <a:pt x="22" y="221"/>
                  </a:lnTo>
                  <a:lnTo>
                    <a:pt x="24" y="226"/>
                  </a:lnTo>
                  <a:lnTo>
                    <a:pt x="27" y="229"/>
                  </a:lnTo>
                  <a:lnTo>
                    <a:pt x="29" y="233"/>
                  </a:lnTo>
                  <a:lnTo>
                    <a:pt x="33" y="236"/>
                  </a:lnTo>
                  <a:lnTo>
                    <a:pt x="36" y="240"/>
                  </a:lnTo>
                  <a:lnTo>
                    <a:pt x="39" y="244"/>
                  </a:lnTo>
                  <a:lnTo>
                    <a:pt x="42" y="247"/>
                  </a:lnTo>
                  <a:lnTo>
                    <a:pt x="45" y="250"/>
                  </a:lnTo>
                  <a:lnTo>
                    <a:pt x="50" y="253"/>
                  </a:lnTo>
                  <a:lnTo>
                    <a:pt x="53" y="256"/>
                  </a:lnTo>
                  <a:lnTo>
                    <a:pt x="57" y="260"/>
                  </a:lnTo>
                  <a:lnTo>
                    <a:pt x="60" y="263"/>
                  </a:lnTo>
                  <a:lnTo>
                    <a:pt x="65" y="265"/>
                  </a:lnTo>
                  <a:lnTo>
                    <a:pt x="69" y="268"/>
                  </a:lnTo>
                  <a:lnTo>
                    <a:pt x="72" y="270"/>
                  </a:lnTo>
                  <a:lnTo>
                    <a:pt x="76" y="272"/>
                  </a:lnTo>
                  <a:lnTo>
                    <a:pt x="80" y="275"/>
                  </a:lnTo>
                  <a:lnTo>
                    <a:pt x="85" y="277"/>
                  </a:lnTo>
                  <a:lnTo>
                    <a:pt x="89" y="279"/>
                  </a:lnTo>
                  <a:lnTo>
                    <a:pt x="93" y="281"/>
                  </a:lnTo>
                  <a:lnTo>
                    <a:pt x="99" y="282"/>
                  </a:lnTo>
                  <a:lnTo>
                    <a:pt x="103" y="283"/>
                  </a:lnTo>
                  <a:lnTo>
                    <a:pt x="107" y="285"/>
                  </a:lnTo>
                  <a:lnTo>
                    <a:pt x="112" y="286"/>
                  </a:lnTo>
                  <a:lnTo>
                    <a:pt x="117" y="287"/>
                  </a:lnTo>
                  <a:lnTo>
                    <a:pt x="121" y="287"/>
                  </a:lnTo>
                  <a:lnTo>
                    <a:pt x="126" y="288"/>
                  </a:lnTo>
                  <a:lnTo>
                    <a:pt x="131" y="289"/>
                  </a:lnTo>
                  <a:lnTo>
                    <a:pt x="136" y="289"/>
                  </a:lnTo>
                  <a:lnTo>
                    <a:pt x="140" y="289"/>
                  </a:lnTo>
                  <a:lnTo>
                    <a:pt x="144" y="289"/>
                  </a:lnTo>
                  <a:lnTo>
                    <a:pt x="150" y="289"/>
                  </a:lnTo>
                  <a:lnTo>
                    <a:pt x="154" y="289"/>
                  </a:lnTo>
                  <a:lnTo>
                    <a:pt x="159" y="289"/>
                  </a:lnTo>
                  <a:lnTo>
                    <a:pt x="164" y="288"/>
                  </a:lnTo>
                  <a:lnTo>
                    <a:pt x="169" y="287"/>
                  </a:lnTo>
                  <a:lnTo>
                    <a:pt x="173" y="287"/>
                  </a:lnTo>
                  <a:lnTo>
                    <a:pt x="177" y="286"/>
                  </a:lnTo>
                  <a:lnTo>
                    <a:pt x="183" y="285"/>
                  </a:lnTo>
                  <a:lnTo>
                    <a:pt x="187" y="283"/>
                  </a:lnTo>
                  <a:lnTo>
                    <a:pt x="191" y="282"/>
                  </a:lnTo>
                  <a:lnTo>
                    <a:pt x="195" y="281"/>
                  </a:lnTo>
                  <a:lnTo>
                    <a:pt x="201" y="279"/>
                  </a:lnTo>
                  <a:lnTo>
                    <a:pt x="205" y="277"/>
                  </a:lnTo>
                  <a:lnTo>
                    <a:pt x="209" y="275"/>
                  </a:lnTo>
                  <a:lnTo>
                    <a:pt x="214" y="272"/>
                  </a:lnTo>
                  <a:lnTo>
                    <a:pt x="217" y="270"/>
                  </a:lnTo>
                  <a:lnTo>
                    <a:pt x="221" y="268"/>
                  </a:lnTo>
                  <a:lnTo>
                    <a:pt x="225" y="265"/>
                  </a:lnTo>
                  <a:lnTo>
                    <a:pt x="230" y="263"/>
                  </a:lnTo>
                  <a:lnTo>
                    <a:pt x="233" y="260"/>
                  </a:lnTo>
                  <a:lnTo>
                    <a:pt x="237" y="256"/>
                  </a:lnTo>
                  <a:lnTo>
                    <a:pt x="240" y="253"/>
                  </a:lnTo>
                  <a:lnTo>
                    <a:pt x="243" y="250"/>
                  </a:lnTo>
                  <a:lnTo>
                    <a:pt x="248" y="247"/>
                  </a:lnTo>
                  <a:lnTo>
                    <a:pt x="251" y="244"/>
                  </a:lnTo>
                  <a:lnTo>
                    <a:pt x="254" y="240"/>
                  </a:lnTo>
                  <a:lnTo>
                    <a:pt x="257" y="236"/>
                  </a:lnTo>
                  <a:lnTo>
                    <a:pt x="259" y="233"/>
                  </a:lnTo>
                  <a:lnTo>
                    <a:pt x="263" y="229"/>
                  </a:lnTo>
                  <a:lnTo>
                    <a:pt x="266" y="226"/>
                  </a:lnTo>
                  <a:lnTo>
                    <a:pt x="268" y="221"/>
                  </a:lnTo>
                  <a:lnTo>
                    <a:pt x="270" y="217"/>
                  </a:lnTo>
                  <a:lnTo>
                    <a:pt x="272" y="213"/>
                  </a:lnTo>
                  <a:lnTo>
                    <a:pt x="274" y="209"/>
                  </a:lnTo>
                  <a:lnTo>
                    <a:pt x="276" y="204"/>
                  </a:lnTo>
                  <a:lnTo>
                    <a:pt x="279" y="200"/>
                  </a:lnTo>
                  <a:lnTo>
                    <a:pt x="281" y="196"/>
                  </a:lnTo>
                  <a:lnTo>
                    <a:pt x="282" y="191"/>
                  </a:lnTo>
                  <a:lnTo>
                    <a:pt x="284" y="187"/>
                  </a:lnTo>
                  <a:lnTo>
                    <a:pt x="285" y="182"/>
                  </a:lnTo>
                  <a:lnTo>
                    <a:pt x="286" y="178"/>
                  </a:lnTo>
                  <a:lnTo>
                    <a:pt x="287" y="173"/>
                  </a:lnTo>
                  <a:lnTo>
                    <a:pt x="288" y="168"/>
                  </a:lnTo>
                  <a:lnTo>
                    <a:pt x="288" y="164"/>
                  </a:lnTo>
                  <a:lnTo>
                    <a:pt x="289" y="158"/>
                  </a:lnTo>
                  <a:lnTo>
                    <a:pt x="289" y="154"/>
                  </a:lnTo>
                  <a:lnTo>
                    <a:pt x="289" y="149"/>
                  </a:lnTo>
                  <a:lnTo>
                    <a:pt x="290" y="145"/>
                  </a:lnTo>
                  <a:close/>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76" name="Freeform 188"/>
            <p:cNvSpPr>
              <a:spLocks/>
            </p:cNvSpPr>
            <p:nvPr/>
          </p:nvSpPr>
          <p:spPr bwMode="auto">
            <a:xfrm>
              <a:off x="5434" y="1043"/>
              <a:ext cx="48" cy="175"/>
            </a:xfrm>
            <a:custGeom>
              <a:avLst/>
              <a:gdLst>
                <a:gd name="T0" fmla="*/ 5 w 149"/>
                <a:gd name="T1" fmla="*/ 0 h 559"/>
                <a:gd name="T2" fmla="*/ 5 w 149"/>
                <a:gd name="T3" fmla="*/ 0 h 559"/>
                <a:gd name="T4" fmla="*/ 5 w 149"/>
                <a:gd name="T5" fmla="*/ 1 h 559"/>
                <a:gd name="T6" fmla="*/ 5 w 149"/>
                <a:gd name="T7" fmla="*/ 1 h 559"/>
                <a:gd name="T8" fmla="*/ 5 w 149"/>
                <a:gd name="T9" fmla="*/ 1 h 559"/>
                <a:gd name="T10" fmla="*/ 4 w 149"/>
                <a:gd name="T11" fmla="*/ 2 h 559"/>
                <a:gd name="T12" fmla="*/ 4 w 149"/>
                <a:gd name="T13" fmla="*/ 2 h 559"/>
                <a:gd name="T14" fmla="*/ 4 w 149"/>
                <a:gd name="T15" fmla="*/ 2 h 559"/>
                <a:gd name="T16" fmla="*/ 4 w 149"/>
                <a:gd name="T17" fmla="*/ 3 h 559"/>
                <a:gd name="T18" fmla="*/ 4 w 149"/>
                <a:gd name="T19" fmla="*/ 3 h 559"/>
                <a:gd name="T20" fmla="*/ 3 w 149"/>
                <a:gd name="T21" fmla="*/ 3 h 559"/>
                <a:gd name="T22" fmla="*/ 3 w 149"/>
                <a:gd name="T23" fmla="*/ 3 h 559"/>
                <a:gd name="T24" fmla="*/ 3 w 149"/>
                <a:gd name="T25" fmla="*/ 4 h 559"/>
                <a:gd name="T26" fmla="*/ 3 w 149"/>
                <a:gd name="T27" fmla="*/ 4 h 559"/>
                <a:gd name="T28" fmla="*/ 3 w 149"/>
                <a:gd name="T29" fmla="*/ 4 h 559"/>
                <a:gd name="T30" fmla="*/ 3 w 149"/>
                <a:gd name="T31" fmla="*/ 5 h 559"/>
                <a:gd name="T32" fmla="*/ 3 w 149"/>
                <a:gd name="T33" fmla="*/ 5 h 559"/>
                <a:gd name="T34" fmla="*/ 2 w 149"/>
                <a:gd name="T35" fmla="*/ 6 h 559"/>
                <a:gd name="T36" fmla="*/ 2 w 149"/>
                <a:gd name="T37" fmla="*/ 6 h 559"/>
                <a:gd name="T38" fmla="*/ 2 w 149"/>
                <a:gd name="T39" fmla="*/ 6 h 559"/>
                <a:gd name="T40" fmla="*/ 2 w 149"/>
                <a:gd name="T41" fmla="*/ 7 h 559"/>
                <a:gd name="T42" fmla="*/ 2 w 149"/>
                <a:gd name="T43" fmla="*/ 7 h 559"/>
                <a:gd name="T44" fmla="*/ 2 w 149"/>
                <a:gd name="T45" fmla="*/ 7 h 559"/>
                <a:gd name="T46" fmla="*/ 2 w 149"/>
                <a:gd name="T47" fmla="*/ 8 h 559"/>
                <a:gd name="T48" fmla="*/ 2 w 149"/>
                <a:gd name="T49" fmla="*/ 8 h 559"/>
                <a:gd name="T50" fmla="*/ 2 w 149"/>
                <a:gd name="T51" fmla="*/ 8 h 559"/>
                <a:gd name="T52" fmla="*/ 1 w 149"/>
                <a:gd name="T53" fmla="*/ 8 h 559"/>
                <a:gd name="T54" fmla="*/ 1 w 149"/>
                <a:gd name="T55" fmla="*/ 9 h 559"/>
                <a:gd name="T56" fmla="*/ 1 w 149"/>
                <a:gd name="T57" fmla="*/ 9 h 559"/>
                <a:gd name="T58" fmla="*/ 1 w 149"/>
                <a:gd name="T59" fmla="*/ 9 h 559"/>
                <a:gd name="T60" fmla="*/ 1 w 149"/>
                <a:gd name="T61" fmla="*/ 10 h 559"/>
                <a:gd name="T62" fmla="*/ 1 w 149"/>
                <a:gd name="T63" fmla="*/ 10 h 559"/>
                <a:gd name="T64" fmla="*/ 1 w 149"/>
                <a:gd name="T65" fmla="*/ 10 h 559"/>
                <a:gd name="T66" fmla="*/ 1 w 149"/>
                <a:gd name="T67" fmla="*/ 11 h 559"/>
                <a:gd name="T68" fmla="*/ 1 w 149"/>
                <a:gd name="T69" fmla="*/ 11 h 559"/>
                <a:gd name="T70" fmla="*/ 1 w 149"/>
                <a:gd name="T71" fmla="*/ 11 h 559"/>
                <a:gd name="T72" fmla="*/ 1 w 149"/>
                <a:gd name="T73" fmla="*/ 12 h 559"/>
                <a:gd name="T74" fmla="*/ 1 w 149"/>
                <a:gd name="T75" fmla="*/ 12 h 559"/>
                <a:gd name="T76" fmla="*/ 0 w 149"/>
                <a:gd name="T77" fmla="*/ 12 h 559"/>
                <a:gd name="T78" fmla="*/ 0 w 149"/>
                <a:gd name="T79" fmla="*/ 13 h 559"/>
                <a:gd name="T80" fmla="*/ 0 w 149"/>
                <a:gd name="T81" fmla="*/ 13 h 559"/>
                <a:gd name="T82" fmla="*/ 0 w 149"/>
                <a:gd name="T83" fmla="*/ 13 h 559"/>
                <a:gd name="T84" fmla="*/ 0 w 149"/>
                <a:gd name="T85" fmla="*/ 14 h 559"/>
                <a:gd name="T86" fmla="*/ 0 w 149"/>
                <a:gd name="T87" fmla="*/ 14 h 559"/>
                <a:gd name="T88" fmla="*/ 0 w 149"/>
                <a:gd name="T89" fmla="*/ 14 h 559"/>
                <a:gd name="T90" fmla="*/ 0 w 149"/>
                <a:gd name="T91" fmla="*/ 15 h 559"/>
                <a:gd name="T92" fmla="*/ 0 w 149"/>
                <a:gd name="T93" fmla="*/ 15 h 559"/>
                <a:gd name="T94" fmla="*/ 0 w 149"/>
                <a:gd name="T95" fmla="*/ 15 h 559"/>
                <a:gd name="T96" fmla="*/ 0 w 149"/>
                <a:gd name="T97" fmla="*/ 16 h 559"/>
                <a:gd name="T98" fmla="*/ 0 w 149"/>
                <a:gd name="T99" fmla="*/ 16 h 559"/>
                <a:gd name="T100" fmla="*/ 0 w 149"/>
                <a:gd name="T101" fmla="*/ 16 h 559"/>
                <a:gd name="T102" fmla="*/ 0 w 149"/>
                <a:gd name="T103" fmla="*/ 17 h 559"/>
                <a:gd name="T104" fmla="*/ 0 w 149"/>
                <a:gd name="T105" fmla="*/ 17 h 559"/>
                <a:gd name="T106" fmla="*/ 0 w 149"/>
                <a:gd name="T107" fmla="*/ 17 h 55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49" h="559">
                  <a:moveTo>
                    <a:pt x="149" y="0"/>
                  </a:moveTo>
                  <a:lnTo>
                    <a:pt x="144" y="11"/>
                  </a:lnTo>
                  <a:lnTo>
                    <a:pt x="138" y="20"/>
                  </a:lnTo>
                  <a:lnTo>
                    <a:pt x="134" y="31"/>
                  </a:lnTo>
                  <a:lnTo>
                    <a:pt x="129" y="42"/>
                  </a:lnTo>
                  <a:lnTo>
                    <a:pt x="124" y="51"/>
                  </a:lnTo>
                  <a:lnTo>
                    <a:pt x="119" y="62"/>
                  </a:lnTo>
                  <a:lnTo>
                    <a:pt x="114" y="73"/>
                  </a:lnTo>
                  <a:lnTo>
                    <a:pt x="110" y="82"/>
                  </a:lnTo>
                  <a:lnTo>
                    <a:pt x="104" y="93"/>
                  </a:lnTo>
                  <a:lnTo>
                    <a:pt x="100" y="103"/>
                  </a:lnTo>
                  <a:lnTo>
                    <a:pt x="96" y="114"/>
                  </a:lnTo>
                  <a:lnTo>
                    <a:pt x="92" y="125"/>
                  </a:lnTo>
                  <a:lnTo>
                    <a:pt x="87" y="135"/>
                  </a:lnTo>
                  <a:lnTo>
                    <a:pt x="83" y="146"/>
                  </a:lnTo>
                  <a:lnTo>
                    <a:pt x="79" y="157"/>
                  </a:lnTo>
                  <a:lnTo>
                    <a:pt x="75" y="167"/>
                  </a:lnTo>
                  <a:lnTo>
                    <a:pt x="71" y="178"/>
                  </a:lnTo>
                  <a:lnTo>
                    <a:pt x="67" y="189"/>
                  </a:lnTo>
                  <a:lnTo>
                    <a:pt x="64" y="199"/>
                  </a:lnTo>
                  <a:lnTo>
                    <a:pt x="60" y="210"/>
                  </a:lnTo>
                  <a:lnTo>
                    <a:pt x="56" y="221"/>
                  </a:lnTo>
                  <a:lnTo>
                    <a:pt x="53" y="231"/>
                  </a:lnTo>
                  <a:lnTo>
                    <a:pt x="50" y="242"/>
                  </a:lnTo>
                  <a:lnTo>
                    <a:pt x="47" y="252"/>
                  </a:lnTo>
                  <a:lnTo>
                    <a:pt x="44" y="263"/>
                  </a:lnTo>
                  <a:lnTo>
                    <a:pt x="41" y="274"/>
                  </a:lnTo>
                  <a:lnTo>
                    <a:pt x="38" y="286"/>
                  </a:lnTo>
                  <a:lnTo>
                    <a:pt x="35" y="296"/>
                  </a:lnTo>
                  <a:lnTo>
                    <a:pt x="32" y="307"/>
                  </a:lnTo>
                  <a:lnTo>
                    <a:pt x="30" y="317"/>
                  </a:lnTo>
                  <a:lnTo>
                    <a:pt x="28" y="328"/>
                  </a:lnTo>
                  <a:lnTo>
                    <a:pt x="25" y="339"/>
                  </a:lnTo>
                  <a:lnTo>
                    <a:pt x="22" y="349"/>
                  </a:lnTo>
                  <a:lnTo>
                    <a:pt x="20" y="360"/>
                  </a:lnTo>
                  <a:lnTo>
                    <a:pt x="18" y="371"/>
                  </a:lnTo>
                  <a:lnTo>
                    <a:pt x="17" y="381"/>
                  </a:lnTo>
                  <a:lnTo>
                    <a:pt x="15" y="392"/>
                  </a:lnTo>
                  <a:lnTo>
                    <a:pt x="13" y="403"/>
                  </a:lnTo>
                  <a:lnTo>
                    <a:pt x="12" y="413"/>
                  </a:lnTo>
                  <a:lnTo>
                    <a:pt x="10" y="424"/>
                  </a:lnTo>
                  <a:lnTo>
                    <a:pt x="9" y="435"/>
                  </a:lnTo>
                  <a:lnTo>
                    <a:pt x="7" y="445"/>
                  </a:lnTo>
                  <a:lnTo>
                    <a:pt x="6" y="456"/>
                  </a:lnTo>
                  <a:lnTo>
                    <a:pt x="5" y="467"/>
                  </a:lnTo>
                  <a:lnTo>
                    <a:pt x="4" y="477"/>
                  </a:lnTo>
                  <a:lnTo>
                    <a:pt x="3" y="487"/>
                  </a:lnTo>
                  <a:lnTo>
                    <a:pt x="2" y="497"/>
                  </a:lnTo>
                  <a:lnTo>
                    <a:pt x="1" y="508"/>
                  </a:lnTo>
                  <a:lnTo>
                    <a:pt x="1" y="518"/>
                  </a:lnTo>
                  <a:lnTo>
                    <a:pt x="1" y="528"/>
                  </a:lnTo>
                  <a:lnTo>
                    <a:pt x="0" y="539"/>
                  </a:lnTo>
                  <a:lnTo>
                    <a:pt x="0" y="548"/>
                  </a:lnTo>
                  <a:lnTo>
                    <a:pt x="0" y="5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77" name="Freeform 189"/>
            <p:cNvSpPr>
              <a:spLocks/>
            </p:cNvSpPr>
            <p:nvPr/>
          </p:nvSpPr>
          <p:spPr bwMode="auto">
            <a:xfrm>
              <a:off x="5556" y="1043"/>
              <a:ext cx="46" cy="175"/>
            </a:xfrm>
            <a:custGeom>
              <a:avLst/>
              <a:gdLst>
                <a:gd name="T0" fmla="*/ 0 w 149"/>
                <a:gd name="T1" fmla="*/ 17 h 559"/>
                <a:gd name="T2" fmla="*/ 0 w 149"/>
                <a:gd name="T3" fmla="*/ 17 h 559"/>
                <a:gd name="T4" fmla="*/ 0 w 149"/>
                <a:gd name="T5" fmla="*/ 17 h 559"/>
                <a:gd name="T6" fmla="*/ 1 w 149"/>
                <a:gd name="T7" fmla="*/ 16 h 559"/>
                <a:gd name="T8" fmla="*/ 1 w 149"/>
                <a:gd name="T9" fmla="*/ 16 h 559"/>
                <a:gd name="T10" fmla="*/ 1 w 149"/>
                <a:gd name="T11" fmla="*/ 16 h 559"/>
                <a:gd name="T12" fmla="*/ 1 w 149"/>
                <a:gd name="T13" fmla="*/ 15 h 559"/>
                <a:gd name="T14" fmla="*/ 1 w 149"/>
                <a:gd name="T15" fmla="*/ 15 h 559"/>
                <a:gd name="T16" fmla="*/ 1 w 149"/>
                <a:gd name="T17" fmla="*/ 15 h 559"/>
                <a:gd name="T18" fmla="*/ 1 w 149"/>
                <a:gd name="T19" fmla="*/ 14 h 559"/>
                <a:gd name="T20" fmla="*/ 2 w 149"/>
                <a:gd name="T21" fmla="*/ 14 h 559"/>
                <a:gd name="T22" fmla="*/ 2 w 149"/>
                <a:gd name="T23" fmla="*/ 14 h 559"/>
                <a:gd name="T24" fmla="*/ 2 w 149"/>
                <a:gd name="T25" fmla="*/ 13 h 559"/>
                <a:gd name="T26" fmla="*/ 2 w 149"/>
                <a:gd name="T27" fmla="*/ 13 h 559"/>
                <a:gd name="T28" fmla="*/ 2 w 149"/>
                <a:gd name="T29" fmla="*/ 13 h 559"/>
                <a:gd name="T30" fmla="*/ 2 w 149"/>
                <a:gd name="T31" fmla="*/ 12 h 559"/>
                <a:gd name="T32" fmla="*/ 2 w 149"/>
                <a:gd name="T33" fmla="*/ 12 h 559"/>
                <a:gd name="T34" fmla="*/ 2 w 149"/>
                <a:gd name="T35" fmla="*/ 12 h 559"/>
                <a:gd name="T36" fmla="*/ 2 w 149"/>
                <a:gd name="T37" fmla="*/ 11 h 559"/>
                <a:gd name="T38" fmla="*/ 2 w 149"/>
                <a:gd name="T39" fmla="*/ 11 h 559"/>
                <a:gd name="T40" fmla="*/ 2 w 149"/>
                <a:gd name="T41" fmla="*/ 11 h 559"/>
                <a:gd name="T42" fmla="*/ 3 w 149"/>
                <a:gd name="T43" fmla="*/ 10 h 559"/>
                <a:gd name="T44" fmla="*/ 3 w 149"/>
                <a:gd name="T45" fmla="*/ 10 h 559"/>
                <a:gd name="T46" fmla="*/ 3 w 149"/>
                <a:gd name="T47" fmla="*/ 10 h 559"/>
                <a:gd name="T48" fmla="*/ 3 w 149"/>
                <a:gd name="T49" fmla="*/ 9 h 559"/>
                <a:gd name="T50" fmla="*/ 3 w 149"/>
                <a:gd name="T51" fmla="*/ 9 h 559"/>
                <a:gd name="T52" fmla="*/ 3 w 149"/>
                <a:gd name="T53" fmla="*/ 9 h 559"/>
                <a:gd name="T54" fmla="*/ 3 w 149"/>
                <a:gd name="T55" fmla="*/ 8 h 559"/>
                <a:gd name="T56" fmla="*/ 3 w 149"/>
                <a:gd name="T57" fmla="*/ 8 h 559"/>
                <a:gd name="T58" fmla="*/ 3 w 149"/>
                <a:gd name="T59" fmla="*/ 8 h 559"/>
                <a:gd name="T60" fmla="*/ 3 w 149"/>
                <a:gd name="T61" fmla="*/ 8 h 559"/>
                <a:gd name="T62" fmla="*/ 3 w 149"/>
                <a:gd name="T63" fmla="*/ 7 h 559"/>
                <a:gd name="T64" fmla="*/ 4 w 149"/>
                <a:gd name="T65" fmla="*/ 7 h 559"/>
                <a:gd name="T66" fmla="*/ 4 w 149"/>
                <a:gd name="T67" fmla="*/ 7 h 559"/>
                <a:gd name="T68" fmla="*/ 4 w 149"/>
                <a:gd name="T69" fmla="*/ 6 h 559"/>
                <a:gd name="T70" fmla="*/ 4 w 149"/>
                <a:gd name="T71" fmla="*/ 6 h 559"/>
                <a:gd name="T72" fmla="*/ 4 w 149"/>
                <a:gd name="T73" fmla="*/ 6 h 559"/>
                <a:gd name="T74" fmla="*/ 4 w 149"/>
                <a:gd name="T75" fmla="*/ 5 h 559"/>
                <a:gd name="T76" fmla="*/ 4 w 149"/>
                <a:gd name="T77" fmla="*/ 5 h 559"/>
                <a:gd name="T78" fmla="*/ 4 w 149"/>
                <a:gd name="T79" fmla="*/ 4 h 559"/>
                <a:gd name="T80" fmla="*/ 4 w 149"/>
                <a:gd name="T81" fmla="*/ 4 h 559"/>
                <a:gd name="T82" fmla="*/ 4 w 149"/>
                <a:gd name="T83" fmla="*/ 4 h 559"/>
                <a:gd name="T84" fmla="*/ 4 w 149"/>
                <a:gd name="T85" fmla="*/ 3 h 559"/>
                <a:gd name="T86" fmla="*/ 4 w 149"/>
                <a:gd name="T87" fmla="*/ 3 h 559"/>
                <a:gd name="T88" fmla="*/ 4 w 149"/>
                <a:gd name="T89" fmla="*/ 3 h 559"/>
                <a:gd name="T90" fmla="*/ 4 w 149"/>
                <a:gd name="T91" fmla="*/ 3 h 559"/>
                <a:gd name="T92" fmla="*/ 4 w 149"/>
                <a:gd name="T93" fmla="*/ 2 h 559"/>
                <a:gd name="T94" fmla="*/ 4 w 149"/>
                <a:gd name="T95" fmla="*/ 2 h 559"/>
                <a:gd name="T96" fmla="*/ 4 w 149"/>
                <a:gd name="T97" fmla="*/ 2 h 559"/>
                <a:gd name="T98" fmla="*/ 4 w 149"/>
                <a:gd name="T99" fmla="*/ 1 h 559"/>
                <a:gd name="T100" fmla="*/ 4 w 149"/>
                <a:gd name="T101" fmla="*/ 1 h 559"/>
                <a:gd name="T102" fmla="*/ 4 w 149"/>
                <a:gd name="T103" fmla="*/ 1 h 559"/>
                <a:gd name="T104" fmla="*/ 4 w 149"/>
                <a:gd name="T105" fmla="*/ 0 h 559"/>
                <a:gd name="T106" fmla="*/ 4 w 149"/>
                <a:gd name="T107" fmla="*/ 0 h 55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49" h="559">
                  <a:moveTo>
                    <a:pt x="0" y="559"/>
                  </a:moveTo>
                  <a:lnTo>
                    <a:pt x="5" y="548"/>
                  </a:lnTo>
                  <a:lnTo>
                    <a:pt x="10" y="539"/>
                  </a:lnTo>
                  <a:lnTo>
                    <a:pt x="15" y="528"/>
                  </a:lnTo>
                  <a:lnTo>
                    <a:pt x="20" y="518"/>
                  </a:lnTo>
                  <a:lnTo>
                    <a:pt x="25" y="508"/>
                  </a:lnTo>
                  <a:lnTo>
                    <a:pt x="30" y="497"/>
                  </a:lnTo>
                  <a:lnTo>
                    <a:pt x="35" y="487"/>
                  </a:lnTo>
                  <a:lnTo>
                    <a:pt x="39" y="477"/>
                  </a:lnTo>
                  <a:lnTo>
                    <a:pt x="45" y="467"/>
                  </a:lnTo>
                  <a:lnTo>
                    <a:pt x="49" y="456"/>
                  </a:lnTo>
                  <a:lnTo>
                    <a:pt x="53" y="445"/>
                  </a:lnTo>
                  <a:lnTo>
                    <a:pt x="57" y="435"/>
                  </a:lnTo>
                  <a:lnTo>
                    <a:pt x="62" y="424"/>
                  </a:lnTo>
                  <a:lnTo>
                    <a:pt x="66" y="413"/>
                  </a:lnTo>
                  <a:lnTo>
                    <a:pt x="70" y="403"/>
                  </a:lnTo>
                  <a:lnTo>
                    <a:pt x="74" y="392"/>
                  </a:lnTo>
                  <a:lnTo>
                    <a:pt x="78" y="381"/>
                  </a:lnTo>
                  <a:lnTo>
                    <a:pt x="82" y="371"/>
                  </a:lnTo>
                  <a:lnTo>
                    <a:pt x="85" y="360"/>
                  </a:lnTo>
                  <a:lnTo>
                    <a:pt x="89" y="349"/>
                  </a:lnTo>
                  <a:lnTo>
                    <a:pt x="92" y="339"/>
                  </a:lnTo>
                  <a:lnTo>
                    <a:pt x="96" y="328"/>
                  </a:lnTo>
                  <a:lnTo>
                    <a:pt x="99" y="317"/>
                  </a:lnTo>
                  <a:lnTo>
                    <a:pt x="102" y="307"/>
                  </a:lnTo>
                  <a:lnTo>
                    <a:pt x="105" y="296"/>
                  </a:lnTo>
                  <a:lnTo>
                    <a:pt x="108" y="286"/>
                  </a:lnTo>
                  <a:lnTo>
                    <a:pt x="111" y="274"/>
                  </a:lnTo>
                  <a:lnTo>
                    <a:pt x="114" y="263"/>
                  </a:lnTo>
                  <a:lnTo>
                    <a:pt x="117" y="252"/>
                  </a:lnTo>
                  <a:lnTo>
                    <a:pt x="119" y="242"/>
                  </a:lnTo>
                  <a:lnTo>
                    <a:pt x="121" y="231"/>
                  </a:lnTo>
                  <a:lnTo>
                    <a:pt x="124" y="221"/>
                  </a:lnTo>
                  <a:lnTo>
                    <a:pt x="127" y="210"/>
                  </a:lnTo>
                  <a:lnTo>
                    <a:pt x="129" y="199"/>
                  </a:lnTo>
                  <a:lnTo>
                    <a:pt x="131" y="189"/>
                  </a:lnTo>
                  <a:lnTo>
                    <a:pt x="132" y="178"/>
                  </a:lnTo>
                  <a:lnTo>
                    <a:pt x="134" y="167"/>
                  </a:lnTo>
                  <a:lnTo>
                    <a:pt x="136" y="157"/>
                  </a:lnTo>
                  <a:lnTo>
                    <a:pt x="137" y="146"/>
                  </a:lnTo>
                  <a:lnTo>
                    <a:pt x="139" y="135"/>
                  </a:lnTo>
                  <a:lnTo>
                    <a:pt x="140" y="125"/>
                  </a:lnTo>
                  <a:lnTo>
                    <a:pt x="141" y="114"/>
                  </a:lnTo>
                  <a:lnTo>
                    <a:pt x="143" y="103"/>
                  </a:lnTo>
                  <a:lnTo>
                    <a:pt x="144" y="93"/>
                  </a:lnTo>
                  <a:lnTo>
                    <a:pt x="145" y="82"/>
                  </a:lnTo>
                  <a:lnTo>
                    <a:pt x="146" y="73"/>
                  </a:lnTo>
                  <a:lnTo>
                    <a:pt x="147" y="62"/>
                  </a:lnTo>
                  <a:lnTo>
                    <a:pt x="148" y="51"/>
                  </a:lnTo>
                  <a:lnTo>
                    <a:pt x="148" y="42"/>
                  </a:lnTo>
                  <a:lnTo>
                    <a:pt x="148" y="31"/>
                  </a:lnTo>
                  <a:lnTo>
                    <a:pt x="149" y="20"/>
                  </a:lnTo>
                  <a:lnTo>
                    <a:pt x="149" y="11"/>
                  </a:lnTo>
                  <a:lnTo>
                    <a:pt x="1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6678" name="Line 190"/>
            <p:cNvSpPr>
              <a:spLocks noChangeShapeType="1"/>
            </p:cNvSpPr>
            <p:nvPr/>
          </p:nvSpPr>
          <p:spPr bwMode="auto">
            <a:xfrm>
              <a:off x="4833" y="1261"/>
              <a:ext cx="0" cy="1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6679" name="Line 191"/>
            <p:cNvSpPr>
              <a:spLocks noChangeShapeType="1"/>
            </p:cNvSpPr>
            <p:nvPr/>
          </p:nvSpPr>
          <p:spPr bwMode="auto">
            <a:xfrm>
              <a:off x="4260" y="1261"/>
              <a:ext cx="0" cy="1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281792"/>
                                        </p:tgtEl>
                                        <p:attrNameLst>
                                          <p:attrName>style.visibility</p:attrName>
                                        </p:attrNameLst>
                                      </p:cBhvr>
                                      <p:to>
                                        <p:strVal val="visible"/>
                                      </p:to>
                                    </p:set>
                                    <p:animEffect transition="in" filter="wipe(down)">
                                      <p:cBhvr>
                                        <p:cTn id="7" dur="500"/>
                                        <p:tgtEl>
                                          <p:spTgt spid="28179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81605">
                                            <p:txEl>
                                              <p:pRg st="0" end="0"/>
                                            </p:txEl>
                                          </p:spTgt>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nodeType="clickEffect">
                                  <p:stCondLst>
                                    <p:cond delay="0"/>
                                  </p:stCondLst>
                                  <p:childTnLst>
                                    <p:set>
                                      <p:cBhvr>
                                        <p:cTn id="15" dur="1" fill="hold">
                                          <p:stCondLst>
                                            <p:cond delay="0"/>
                                          </p:stCondLst>
                                        </p:cTn>
                                        <p:tgtEl>
                                          <p:spTgt spid="281793"/>
                                        </p:tgtEl>
                                        <p:attrNameLst>
                                          <p:attrName>style.visibility</p:attrName>
                                        </p:attrNameLst>
                                      </p:cBhvr>
                                      <p:to>
                                        <p:strVal val="visible"/>
                                      </p:to>
                                    </p:set>
                                    <p:animEffect transition="in" filter="wipe(down)">
                                      <p:cBhvr>
                                        <p:cTn id="16" dur="500"/>
                                        <p:tgtEl>
                                          <p:spTgt spid="28179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81604"/>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4" fill="hold" nodeType="clickEffect">
                                  <p:stCondLst>
                                    <p:cond delay="0"/>
                                  </p:stCondLst>
                                  <p:childTnLst>
                                    <p:set>
                                      <p:cBhvr>
                                        <p:cTn id="24" dur="1" fill="hold">
                                          <p:stCondLst>
                                            <p:cond delay="0"/>
                                          </p:stCondLst>
                                        </p:cTn>
                                        <p:tgtEl>
                                          <p:spTgt spid="281794"/>
                                        </p:tgtEl>
                                        <p:attrNameLst>
                                          <p:attrName>style.visibility</p:attrName>
                                        </p:attrNameLst>
                                      </p:cBhvr>
                                      <p:to>
                                        <p:strVal val="visible"/>
                                      </p:to>
                                    </p:set>
                                    <p:animEffect transition="in" filter="wipe(down)">
                                      <p:cBhvr>
                                        <p:cTn id="25" dur="500"/>
                                        <p:tgtEl>
                                          <p:spTgt spid="281794"/>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281606"/>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3" presetClass="entr" presetSubtype="10" fill="hold" grpId="0" nodeType="clickEffect">
                                  <p:stCondLst>
                                    <p:cond delay="0"/>
                                  </p:stCondLst>
                                  <p:childTnLst>
                                    <p:set>
                                      <p:cBhvr>
                                        <p:cTn id="33" dur="1" fill="hold">
                                          <p:stCondLst>
                                            <p:cond delay="0"/>
                                          </p:stCondLst>
                                        </p:cTn>
                                        <p:tgtEl>
                                          <p:spTgt spid="281610"/>
                                        </p:tgtEl>
                                        <p:attrNameLst>
                                          <p:attrName>style.visibility</p:attrName>
                                        </p:attrNameLst>
                                      </p:cBhvr>
                                      <p:to>
                                        <p:strVal val="visible"/>
                                      </p:to>
                                    </p:set>
                                    <p:animEffect transition="in" filter="blinds(horizontal)">
                                      <p:cBhvr>
                                        <p:cTn id="34" dur="500"/>
                                        <p:tgtEl>
                                          <p:spTgt spid="281610"/>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281608">
                                            <p:txEl>
                                              <p:pRg st="0" end="0"/>
                                            </p:txEl>
                                          </p:spTgt>
                                        </p:tgtEl>
                                        <p:attrNameLst>
                                          <p:attrName>style.visibility</p:attrName>
                                        </p:attrNameLst>
                                      </p:cBhvr>
                                      <p:to>
                                        <p:strVal val="visible"/>
                                      </p:to>
                                    </p:set>
                                    <p:animEffect transition="in" filter="wipe(up)">
                                      <p:cBhvr>
                                        <p:cTn id="39" dur="500"/>
                                        <p:tgtEl>
                                          <p:spTgt spid="281608">
                                            <p:txEl>
                                              <p:pRg st="0" end="0"/>
                                            </p:txEl>
                                          </p:spTgt>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grpId="0" nodeType="clickEffect">
                                  <p:stCondLst>
                                    <p:cond delay="0"/>
                                  </p:stCondLst>
                                  <p:childTnLst>
                                    <p:set>
                                      <p:cBhvr>
                                        <p:cTn id="43" dur="1" fill="hold">
                                          <p:stCondLst>
                                            <p:cond delay="0"/>
                                          </p:stCondLst>
                                        </p:cTn>
                                        <p:tgtEl>
                                          <p:spTgt spid="281607">
                                            <p:txEl>
                                              <p:pRg st="0" end="0"/>
                                            </p:txEl>
                                          </p:spTgt>
                                        </p:tgtEl>
                                        <p:attrNameLst>
                                          <p:attrName>style.visibility</p:attrName>
                                        </p:attrNameLst>
                                      </p:cBhvr>
                                      <p:to>
                                        <p:strVal val="visible"/>
                                      </p:to>
                                    </p:set>
                                    <p:animEffect transition="in" filter="wipe(up)">
                                      <p:cBhvr>
                                        <p:cTn id="44" dur="500"/>
                                        <p:tgtEl>
                                          <p:spTgt spid="28160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604" grpId="0"/>
      <p:bldP spid="281605" grpId="0" build="p" autoUpdateAnimBg="0"/>
      <p:bldP spid="281606" grpId="0" autoUpdateAnimBg="0"/>
      <p:bldP spid="281607" grpId="0" build="p" autoUpdateAnimBg="0"/>
      <p:bldP spid="281608" grpId="0" build="p" autoUpdateAnimBg="0"/>
      <p:bldP spid="281610" grpId="0" autoUpdateAnimBg="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ext Box 2"/>
          <p:cNvSpPr txBox="1">
            <a:spLocks noChangeArrowheads="1"/>
          </p:cNvSpPr>
          <p:nvPr/>
        </p:nvSpPr>
        <p:spPr bwMode="auto">
          <a:xfrm>
            <a:off x="0" y="0"/>
            <a:ext cx="7596188"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latin typeface="黑体" pitchFamily="2" charset="-122"/>
                <a:ea typeface="黑体" pitchFamily="2" charset="-122"/>
              </a:rPr>
              <a:t>⑶ </a:t>
            </a:r>
            <a:r>
              <a:rPr lang="zh-CN" altLang="en-US" sz="4000" b="1">
                <a:solidFill>
                  <a:srgbClr val="FF0000"/>
                </a:solidFill>
                <a:latin typeface="黑体" pitchFamily="2" charset="-122"/>
                <a:ea typeface="黑体" pitchFamily="2" charset="-122"/>
              </a:rPr>
              <a:t>一般位置直线</a:t>
            </a:r>
            <a:endParaRPr lang="zh-CN" altLang="en-US" sz="4000">
              <a:solidFill>
                <a:srgbClr val="FF0000"/>
              </a:solidFill>
              <a:latin typeface="黑体" pitchFamily="2" charset="-122"/>
              <a:ea typeface="黑体" pitchFamily="2" charset="-122"/>
            </a:endParaRPr>
          </a:p>
        </p:txBody>
      </p:sp>
      <p:sp>
        <p:nvSpPr>
          <p:cNvPr id="283651" name="Text Box 3"/>
          <p:cNvSpPr txBox="1">
            <a:spLocks noChangeArrowheads="1"/>
          </p:cNvSpPr>
          <p:nvPr/>
        </p:nvSpPr>
        <p:spPr bwMode="auto">
          <a:xfrm>
            <a:off x="4643438" y="981075"/>
            <a:ext cx="4500562" cy="641350"/>
          </a:xfrm>
          <a:prstGeom prst="rect">
            <a:avLst/>
          </a:prstGeom>
          <a:noFill/>
          <a:ln>
            <a:noFill/>
          </a:ln>
          <a:effectLst/>
          <a:extLst>
            <a:ext uri="{909E8E84-426E-40DD-AFC4-6F175D3DCCD1}">
              <a14:hiddenFill xmlns:a14="http://schemas.microsoft.com/office/drawing/2010/main">
                <a:solidFill>
                  <a:srgbClr val="FFFF66"/>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投 影 特 性：</a:t>
            </a:r>
          </a:p>
        </p:txBody>
      </p:sp>
      <p:sp>
        <p:nvSpPr>
          <p:cNvPr id="283652" name="Text Box 4"/>
          <p:cNvSpPr txBox="1">
            <a:spLocks noChangeArrowheads="1"/>
          </p:cNvSpPr>
          <p:nvPr/>
        </p:nvSpPr>
        <p:spPr bwMode="auto">
          <a:xfrm>
            <a:off x="4284663" y="1974850"/>
            <a:ext cx="4787900" cy="2838450"/>
          </a:xfrm>
          <a:prstGeom prst="rect">
            <a:avLst/>
          </a:prstGeom>
          <a:noFill/>
          <a:ln>
            <a:noFill/>
          </a:ln>
          <a:effectLst/>
          <a:extLst>
            <a:ext uri="{909E8E84-426E-40DD-AFC4-6F175D3DCCD1}">
              <a14:hiddenFill xmlns:a14="http://schemas.microsoft.com/office/drawing/2010/main">
                <a:solidFill>
                  <a:srgbClr val="FFFF66"/>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chemeClr val="tx2"/>
                </a:solidFill>
              </a:rPr>
              <a:t>        </a:t>
            </a:r>
            <a:r>
              <a:rPr lang="zh-CN" altLang="en-US" sz="3600" b="1">
                <a:solidFill>
                  <a:schemeClr val="tx2"/>
                </a:solidFill>
              </a:rPr>
              <a:t>三个投影都</a:t>
            </a:r>
            <a:r>
              <a:rPr lang="zh-CN" altLang="en-US" sz="3600" b="1">
                <a:solidFill>
                  <a:srgbClr val="FF0000"/>
                </a:solidFill>
                <a:ea typeface="黑体" pitchFamily="2" charset="-122"/>
              </a:rPr>
              <a:t>缩短</a:t>
            </a:r>
            <a:r>
              <a:rPr lang="zh-CN" altLang="en-US" sz="3600" b="1">
                <a:solidFill>
                  <a:schemeClr val="tx2"/>
                </a:solidFill>
              </a:rPr>
              <a:t>。即</a:t>
            </a:r>
            <a:r>
              <a:rPr lang="en-US" altLang="zh-CN" sz="3600" b="1">
                <a:solidFill>
                  <a:schemeClr val="tx2"/>
                </a:solidFill>
              </a:rPr>
              <a:t>:   </a:t>
            </a:r>
            <a:r>
              <a:rPr lang="zh-CN" altLang="en-US" sz="3600" b="1">
                <a:solidFill>
                  <a:schemeClr val="tx2"/>
                </a:solidFill>
              </a:rPr>
              <a:t>都不反映空间线段的实长及与三个投影面夹角的实际大小，且与三根投影轴都</a:t>
            </a:r>
            <a:r>
              <a:rPr lang="zh-CN" altLang="en-US" sz="3600" b="1">
                <a:solidFill>
                  <a:srgbClr val="FF0000"/>
                </a:solidFill>
                <a:ea typeface="黑体" pitchFamily="2" charset="-122"/>
              </a:rPr>
              <a:t>倾斜</a:t>
            </a:r>
            <a:r>
              <a:rPr lang="zh-CN" altLang="en-US" sz="3600" b="1">
                <a:solidFill>
                  <a:schemeClr val="tx2"/>
                </a:solidFill>
              </a:rPr>
              <a:t>。</a:t>
            </a:r>
          </a:p>
        </p:txBody>
      </p:sp>
      <p:grpSp>
        <p:nvGrpSpPr>
          <p:cNvPr id="283674" name="Group 26"/>
          <p:cNvGrpSpPr>
            <a:grpSpLocks/>
          </p:cNvGrpSpPr>
          <p:nvPr/>
        </p:nvGrpSpPr>
        <p:grpSpPr bwMode="auto">
          <a:xfrm>
            <a:off x="0" y="1628775"/>
            <a:ext cx="4295775" cy="4179888"/>
            <a:chOff x="1943" y="1204"/>
            <a:chExt cx="1967" cy="1914"/>
          </a:xfrm>
        </p:grpSpPr>
        <p:sp>
          <p:nvSpPr>
            <p:cNvPr id="27654" name="Line 27"/>
            <p:cNvSpPr>
              <a:spLocks noChangeShapeType="1"/>
            </p:cNvSpPr>
            <p:nvPr/>
          </p:nvSpPr>
          <p:spPr bwMode="auto">
            <a:xfrm>
              <a:off x="2984" y="1215"/>
              <a:ext cx="0" cy="9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55" name="Line 28"/>
            <p:cNvSpPr>
              <a:spLocks noChangeShapeType="1"/>
            </p:cNvSpPr>
            <p:nvPr/>
          </p:nvSpPr>
          <p:spPr bwMode="auto">
            <a:xfrm flipH="1">
              <a:off x="1943" y="2180"/>
              <a:ext cx="10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56" name="Line 29"/>
            <p:cNvSpPr>
              <a:spLocks noChangeShapeType="1"/>
            </p:cNvSpPr>
            <p:nvPr/>
          </p:nvSpPr>
          <p:spPr bwMode="auto">
            <a:xfrm>
              <a:off x="2984" y="2180"/>
              <a:ext cx="853" cy="8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57" name="Freeform 30"/>
            <p:cNvSpPr>
              <a:spLocks/>
            </p:cNvSpPr>
            <p:nvPr/>
          </p:nvSpPr>
          <p:spPr bwMode="auto">
            <a:xfrm>
              <a:off x="2086" y="2362"/>
              <a:ext cx="5" cy="17"/>
            </a:xfrm>
            <a:custGeom>
              <a:avLst/>
              <a:gdLst>
                <a:gd name="T0" fmla="*/ 0 w 34"/>
                <a:gd name="T1" fmla="*/ 0 h 115"/>
                <a:gd name="T2" fmla="*/ 0 w 34"/>
                <a:gd name="T3" fmla="*/ 0 h 115"/>
                <a:gd name="T4" fmla="*/ 0 w 34"/>
                <a:gd name="T5" fmla="*/ 0 h 115"/>
                <a:gd name="T6" fmla="*/ 0 w 34"/>
                <a:gd name="T7" fmla="*/ 0 h 115"/>
                <a:gd name="T8" fmla="*/ 0 w 34"/>
                <a:gd name="T9" fmla="*/ 0 h 115"/>
                <a:gd name="T10" fmla="*/ 0 w 34"/>
                <a:gd name="T11" fmla="*/ 0 h 115"/>
                <a:gd name="T12" fmla="*/ 0 w 34"/>
                <a:gd name="T13" fmla="*/ 0 h 115"/>
                <a:gd name="T14" fmla="*/ 0 w 34"/>
                <a:gd name="T15" fmla="*/ 0 h 115"/>
                <a:gd name="T16" fmla="*/ 0 w 34"/>
                <a:gd name="T17" fmla="*/ 0 h 115"/>
                <a:gd name="T18" fmla="*/ 0 w 34"/>
                <a:gd name="T19" fmla="*/ 0 h 115"/>
                <a:gd name="T20" fmla="*/ 0 w 34"/>
                <a:gd name="T21" fmla="*/ 0 h 115"/>
                <a:gd name="T22" fmla="*/ 0 w 34"/>
                <a:gd name="T23" fmla="*/ 0 h 115"/>
                <a:gd name="T24" fmla="*/ 0 w 34"/>
                <a:gd name="T25" fmla="*/ 0 h 115"/>
                <a:gd name="T26" fmla="*/ 0 w 34"/>
                <a:gd name="T27" fmla="*/ 0 h 115"/>
                <a:gd name="T28" fmla="*/ 0 w 34"/>
                <a:gd name="T29" fmla="*/ 0 h 115"/>
                <a:gd name="T30" fmla="*/ 0 w 34"/>
                <a:gd name="T31" fmla="*/ 0 h 115"/>
                <a:gd name="T32" fmla="*/ 0 w 34"/>
                <a:gd name="T33" fmla="*/ 0 h 115"/>
                <a:gd name="T34" fmla="*/ 0 w 34"/>
                <a:gd name="T35" fmla="*/ 0 h 115"/>
                <a:gd name="T36" fmla="*/ 0 w 34"/>
                <a:gd name="T37" fmla="*/ 0 h 115"/>
                <a:gd name="T38" fmla="*/ 0 w 34"/>
                <a:gd name="T39" fmla="*/ 0 h 115"/>
                <a:gd name="T40" fmla="*/ 0 w 34"/>
                <a:gd name="T41" fmla="*/ 0 h 115"/>
                <a:gd name="T42" fmla="*/ 0 w 34"/>
                <a:gd name="T43" fmla="*/ 0 h 115"/>
                <a:gd name="T44" fmla="*/ 0 w 34"/>
                <a:gd name="T45" fmla="*/ 0 h 115"/>
                <a:gd name="T46" fmla="*/ 0 w 34"/>
                <a:gd name="T47" fmla="*/ 0 h 115"/>
                <a:gd name="T48" fmla="*/ 0 w 34"/>
                <a:gd name="T49" fmla="*/ 0 h 115"/>
                <a:gd name="T50" fmla="*/ 0 w 34"/>
                <a:gd name="T51" fmla="*/ 0 h 115"/>
                <a:gd name="T52" fmla="*/ 0 w 34"/>
                <a:gd name="T53" fmla="*/ 0 h 115"/>
                <a:gd name="T54" fmla="*/ 0 w 34"/>
                <a:gd name="T55" fmla="*/ 0 h 115"/>
                <a:gd name="T56" fmla="*/ 0 w 34"/>
                <a:gd name="T57" fmla="*/ 0 h 115"/>
                <a:gd name="T58" fmla="*/ 0 w 34"/>
                <a:gd name="T59" fmla="*/ 0 h 115"/>
                <a:gd name="T60" fmla="*/ 0 w 34"/>
                <a:gd name="T61" fmla="*/ 0 h 115"/>
                <a:gd name="T62" fmla="*/ 0 w 34"/>
                <a:gd name="T63" fmla="*/ 0 h 1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 h="115">
                  <a:moveTo>
                    <a:pt x="4" y="0"/>
                  </a:moveTo>
                  <a:lnTo>
                    <a:pt x="3" y="3"/>
                  </a:lnTo>
                  <a:lnTo>
                    <a:pt x="2" y="7"/>
                  </a:lnTo>
                  <a:lnTo>
                    <a:pt x="2" y="11"/>
                  </a:lnTo>
                  <a:lnTo>
                    <a:pt x="1" y="14"/>
                  </a:lnTo>
                  <a:lnTo>
                    <a:pt x="0" y="19"/>
                  </a:lnTo>
                  <a:lnTo>
                    <a:pt x="0" y="22"/>
                  </a:lnTo>
                  <a:lnTo>
                    <a:pt x="0" y="26"/>
                  </a:lnTo>
                  <a:lnTo>
                    <a:pt x="0" y="30"/>
                  </a:lnTo>
                  <a:lnTo>
                    <a:pt x="0" y="34"/>
                  </a:lnTo>
                  <a:lnTo>
                    <a:pt x="0" y="38"/>
                  </a:lnTo>
                  <a:lnTo>
                    <a:pt x="0" y="42"/>
                  </a:lnTo>
                  <a:lnTo>
                    <a:pt x="0" y="45"/>
                  </a:lnTo>
                  <a:lnTo>
                    <a:pt x="0" y="50"/>
                  </a:lnTo>
                  <a:lnTo>
                    <a:pt x="1" y="54"/>
                  </a:lnTo>
                  <a:lnTo>
                    <a:pt x="2" y="57"/>
                  </a:lnTo>
                  <a:lnTo>
                    <a:pt x="3" y="61"/>
                  </a:lnTo>
                  <a:lnTo>
                    <a:pt x="4" y="65"/>
                  </a:lnTo>
                  <a:lnTo>
                    <a:pt x="5" y="69"/>
                  </a:lnTo>
                  <a:lnTo>
                    <a:pt x="6" y="72"/>
                  </a:lnTo>
                  <a:lnTo>
                    <a:pt x="8" y="75"/>
                  </a:lnTo>
                  <a:lnTo>
                    <a:pt x="11" y="79"/>
                  </a:lnTo>
                  <a:lnTo>
                    <a:pt x="13" y="83"/>
                  </a:lnTo>
                  <a:lnTo>
                    <a:pt x="16" y="89"/>
                  </a:lnTo>
                  <a:lnTo>
                    <a:pt x="20" y="95"/>
                  </a:lnTo>
                  <a:lnTo>
                    <a:pt x="24" y="102"/>
                  </a:lnTo>
                  <a:lnTo>
                    <a:pt x="27" y="106"/>
                  </a:lnTo>
                  <a:lnTo>
                    <a:pt x="29" y="109"/>
                  </a:lnTo>
                  <a:lnTo>
                    <a:pt x="30" y="110"/>
                  </a:lnTo>
                  <a:lnTo>
                    <a:pt x="31" y="111"/>
                  </a:lnTo>
                  <a:lnTo>
                    <a:pt x="32" y="113"/>
                  </a:lnTo>
                  <a:lnTo>
                    <a:pt x="34"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58" name="Freeform 31"/>
            <p:cNvSpPr>
              <a:spLocks/>
            </p:cNvSpPr>
            <p:nvPr/>
          </p:nvSpPr>
          <p:spPr bwMode="auto">
            <a:xfrm>
              <a:off x="2050" y="2300"/>
              <a:ext cx="51" cy="79"/>
            </a:xfrm>
            <a:custGeom>
              <a:avLst/>
              <a:gdLst>
                <a:gd name="T0" fmla="*/ 1 w 354"/>
                <a:gd name="T1" fmla="*/ 0 h 556"/>
                <a:gd name="T2" fmla="*/ 1 w 354"/>
                <a:gd name="T3" fmla="*/ 0 h 556"/>
                <a:gd name="T4" fmla="*/ 1 w 354"/>
                <a:gd name="T5" fmla="*/ 0 h 556"/>
                <a:gd name="T6" fmla="*/ 1 w 354"/>
                <a:gd name="T7" fmla="*/ 0 h 556"/>
                <a:gd name="T8" fmla="*/ 1 w 354"/>
                <a:gd name="T9" fmla="*/ 0 h 556"/>
                <a:gd name="T10" fmla="*/ 1 w 354"/>
                <a:gd name="T11" fmla="*/ 0 h 556"/>
                <a:gd name="T12" fmla="*/ 1 w 354"/>
                <a:gd name="T13" fmla="*/ 0 h 556"/>
                <a:gd name="T14" fmla="*/ 1 w 354"/>
                <a:gd name="T15" fmla="*/ 0 h 556"/>
                <a:gd name="T16" fmla="*/ 1 w 354"/>
                <a:gd name="T17" fmla="*/ 0 h 556"/>
                <a:gd name="T18" fmla="*/ 1 w 354"/>
                <a:gd name="T19" fmla="*/ 0 h 556"/>
                <a:gd name="T20" fmla="*/ 1 w 354"/>
                <a:gd name="T21" fmla="*/ 0 h 556"/>
                <a:gd name="T22" fmla="*/ 1 w 354"/>
                <a:gd name="T23" fmla="*/ 0 h 556"/>
                <a:gd name="T24" fmla="*/ 1 w 354"/>
                <a:gd name="T25" fmla="*/ 0 h 556"/>
                <a:gd name="T26" fmla="*/ 1 w 354"/>
                <a:gd name="T27" fmla="*/ 0 h 556"/>
                <a:gd name="T28" fmla="*/ 1 w 354"/>
                <a:gd name="T29" fmla="*/ 0 h 556"/>
                <a:gd name="T30" fmla="*/ 1 w 354"/>
                <a:gd name="T31" fmla="*/ 0 h 556"/>
                <a:gd name="T32" fmla="*/ 1 w 354"/>
                <a:gd name="T33" fmla="*/ 0 h 556"/>
                <a:gd name="T34" fmla="*/ 0 w 354"/>
                <a:gd name="T35" fmla="*/ 0 h 556"/>
                <a:gd name="T36" fmla="*/ 0 w 354"/>
                <a:gd name="T37" fmla="*/ 0 h 556"/>
                <a:gd name="T38" fmla="*/ 0 w 354"/>
                <a:gd name="T39" fmla="*/ 0 h 556"/>
                <a:gd name="T40" fmla="*/ 0 w 354"/>
                <a:gd name="T41" fmla="*/ 0 h 556"/>
                <a:gd name="T42" fmla="*/ 0 w 354"/>
                <a:gd name="T43" fmla="*/ 0 h 556"/>
                <a:gd name="T44" fmla="*/ 0 w 354"/>
                <a:gd name="T45" fmla="*/ 0 h 556"/>
                <a:gd name="T46" fmla="*/ 0 w 354"/>
                <a:gd name="T47" fmla="*/ 0 h 556"/>
                <a:gd name="T48" fmla="*/ 0 w 354"/>
                <a:gd name="T49" fmla="*/ 0 h 556"/>
                <a:gd name="T50" fmla="*/ 0 w 354"/>
                <a:gd name="T51" fmla="*/ 0 h 556"/>
                <a:gd name="T52" fmla="*/ 0 w 354"/>
                <a:gd name="T53" fmla="*/ 0 h 556"/>
                <a:gd name="T54" fmla="*/ 0 w 354"/>
                <a:gd name="T55" fmla="*/ 1 h 556"/>
                <a:gd name="T56" fmla="*/ 0 w 354"/>
                <a:gd name="T57" fmla="*/ 1 h 556"/>
                <a:gd name="T58" fmla="*/ 0 w 354"/>
                <a:gd name="T59" fmla="*/ 1 h 556"/>
                <a:gd name="T60" fmla="*/ 0 w 354"/>
                <a:gd name="T61" fmla="*/ 1 h 556"/>
                <a:gd name="T62" fmla="*/ 0 w 354"/>
                <a:gd name="T63" fmla="*/ 1 h 556"/>
                <a:gd name="T64" fmla="*/ 0 w 354"/>
                <a:gd name="T65" fmla="*/ 1 h 556"/>
                <a:gd name="T66" fmla="*/ 0 w 354"/>
                <a:gd name="T67" fmla="*/ 1 h 556"/>
                <a:gd name="T68" fmla="*/ 0 w 354"/>
                <a:gd name="T69" fmla="*/ 1 h 556"/>
                <a:gd name="T70" fmla="*/ 0 w 354"/>
                <a:gd name="T71" fmla="*/ 1 h 556"/>
                <a:gd name="T72" fmla="*/ 0 w 354"/>
                <a:gd name="T73" fmla="*/ 2 h 556"/>
                <a:gd name="T74" fmla="*/ 0 w 354"/>
                <a:gd name="T75" fmla="*/ 2 h 556"/>
                <a:gd name="T76" fmla="*/ 0 w 354"/>
                <a:gd name="T77" fmla="*/ 2 h 556"/>
                <a:gd name="T78" fmla="*/ 0 w 354"/>
                <a:gd name="T79" fmla="*/ 2 h 556"/>
                <a:gd name="T80" fmla="*/ 0 w 354"/>
                <a:gd name="T81" fmla="*/ 2 h 556"/>
                <a:gd name="T82" fmla="*/ 0 w 354"/>
                <a:gd name="T83" fmla="*/ 2 h 556"/>
                <a:gd name="T84" fmla="*/ 0 w 354"/>
                <a:gd name="T85" fmla="*/ 2 h 556"/>
                <a:gd name="T86" fmla="*/ 0 w 354"/>
                <a:gd name="T87" fmla="*/ 2 h 556"/>
                <a:gd name="T88" fmla="*/ 0 w 354"/>
                <a:gd name="T89" fmla="*/ 2 h 556"/>
                <a:gd name="T90" fmla="*/ 0 w 354"/>
                <a:gd name="T91" fmla="*/ 2 h 556"/>
                <a:gd name="T92" fmla="*/ 0 w 354"/>
                <a:gd name="T93" fmla="*/ 2 h 556"/>
                <a:gd name="T94" fmla="*/ 1 w 354"/>
                <a:gd name="T95" fmla="*/ 2 h 556"/>
                <a:gd name="T96" fmla="*/ 1 w 354"/>
                <a:gd name="T97" fmla="*/ 2 h 556"/>
                <a:gd name="T98" fmla="*/ 1 w 354"/>
                <a:gd name="T99" fmla="*/ 2 h 556"/>
                <a:gd name="T100" fmla="*/ 1 w 354"/>
                <a:gd name="T101" fmla="*/ 2 h 556"/>
                <a:gd name="T102" fmla="*/ 1 w 354"/>
                <a:gd name="T103" fmla="*/ 1 h 556"/>
                <a:gd name="T104" fmla="*/ 1 w 354"/>
                <a:gd name="T105" fmla="*/ 1 h 556"/>
                <a:gd name="T106" fmla="*/ 1 w 354"/>
                <a:gd name="T107" fmla="*/ 1 h 556"/>
                <a:gd name="T108" fmla="*/ 1 w 354"/>
                <a:gd name="T109" fmla="*/ 1 h 556"/>
                <a:gd name="T110" fmla="*/ 1 w 354"/>
                <a:gd name="T111" fmla="*/ 1 h 556"/>
                <a:gd name="T112" fmla="*/ 1 w 354"/>
                <a:gd name="T113" fmla="*/ 1 h 556"/>
                <a:gd name="T114" fmla="*/ 1 w 354"/>
                <a:gd name="T115" fmla="*/ 1 h 556"/>
                <a:gd name="T116" fmla="*/ 1 w 354"/>
                <a:gd name="T117" fmla="*/ 1 h 556"/>
                <a:gd name="T118" fmla="*/ 1 w 354"/>
                <a:gd name="T119" fmla="*/ 0 h 556"/>
                <a:gd name="T120" fmla="*/ 1 w 354"/>
                <a:gd name="T121" fmla="*/ 0 h 556"/>
                <a:gd name="T122" fmla="*/ 1 w 354"/>
                <a:gd name="T123" fmla="*/ 0 h 5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4" h="556">
                  <a:moveTo>
                    <a:pt x="352" y="73"/>
                  </a:moveTo>
                  <a:lnTo>
                    <a:pt x="352" y="71"/>
                  </a:lnTo>
                  <a:lnTo>
                    <a:pt x="353" y="68"/>
                  </a:lnTo>
                  <a:lnTo>
                    <a:pt x="353" y="66"/>
                  </a:lnTo>
                  <a:lnTo>
                    <a:pt x="353" y="63"/>
                  </a:lnTo>
                  <a:lnTo>
                    <a:pt x="354" y="59"/>
                  </a:lnTo>
                  <a:lnTo>
                    <a:pt x="354" y="57"/>
                  </a:lnTo>
                  <a:lnTo>
                    <a:pt x="353" y="54"/>
                  </a:lnTo>
                  <a:lnTo>
                    <a:pt x="353" y="51"/>
                  </a:lnTo>
                  <a:lnTo>
                    <a:pt x="353" y="48"/>
                  </a:lnTo>
                  <a:lnTo>
                    <a:pt x="352" y="46"/>
                  </a:lnTo>
                  <a:lnTo>
                    <a:pt x="352" y="42"/>
                  </a:lnTo>
                  <a:lnTo>
                    <a:pt x="351" y="39"/>
                  </a:lnTo>
                  <a:lnTo>
                    <a:pt x="350" y="36"/>
                  </a:lnTo>
                  <a:lnTo>
                    <a:pt x="350" y="34"/>
                  </a:lnTo>
                  <a:lnTo>
                    <a:pt x="349" y="31"/>
                  </a:lnTo>
                  <a:lnTo>
                    <a:pt x="348" y="28"/>
                  </a:lnTo>
                  <a:lnTo>
                    <a:pt x="347" y="24"/>
                  </a:lnTo>
                  <a:lnTo>
                    <a:pt x="346" y="22"/>
                  </a:lnTo>
                  <a:lnTo>
                    <a:pt x="345" y="19"/>
                  </a:lnTo>
                  <a:lnTo>
                    <a:pt x="342" y="16"/>
                  </a:lnTo>
                  <a:lnTo>
                    <a:pt x="341" y="14"/>
                  </a:lnTo>
                  <a:lnTo>
                    <a:pt x="339" y="12"/>
                  </a:lnTo>
                  <a:lnTo>
                    <a:pt x="339" y="9"/>
                  </a:lnTo>
                  <a:lnTo>
                    <a:pt x="338" y="8"/>
                  </a:lnTo>
                  <a:lnTo>
                    <a:pt x="337" y="7"/>
                  </a:lnTo>
                  <a:lnTo>
                    <a:pt x="336" y="7"/>
                  </a:lnTo>
                  <a:lnTo>
                    <a:pt x="335" y="6"/>
                  </a:lnTo>
                  <a:lnTo>
                    <a:pt x="334" y="5"/>
                  </a:lnTo>
                  <a:lnTo>
                    <a:pt x="333" y="4"/>
                  </a:lnTo>
                  <a:lnTo>
                    <a:pt x="332" y="4"/>
                  </a:lnTo>
                  <a:lnTo>
                    <a:pt x="331" y="3"/>
                  </a:lnTo>
                  <a:lnTo>
                    <a:pt x="330" y="2"/>
                  </a:lnTo>
                  <a:lnTo>
                    <a:pt x="327" y="2"/>
                  </a:lnTo>
                  <a:lnTo>
                    <a:pt x="326" y="2"/>
                  </a:lnTo>
                  <a:lnTo>
                    <a:pt x="325" y="1"/>
                  </a:lnTo>
                  <a:lnTo>
                    <a:pt x="324" y="1"/>
                  </a:lnTo>
                  <a:lnTo>
                    <a:pt x="321" y="1"/>
                  </a:lnTo>
                  <a:lnTo>
                    <a:pt x="318" y="0"/>
                  </a:lnTo>
                  <a:lnTo>
                    <a:pt x="315" y="0"/>
                  </a:lnTo>
                  <a:lnTo>
                    <a:pt x="313" y="0"/>
                  </a:lnTo>
                  <a:lnTo>
                    <a:pt x="309" y="0"/>
                  </a:lnTo>
                  <a:lnTo>
                    <a:pt x="303" y="0"/>
                  </a:lnTo>
                  <a:lnTo>
                    <a:pt x="297" y="1"/>
                  </a:lnTo>
                  <a:lnTo>
                    <a:pt x="291" y="1"/>
                  </a:lnTo>
                  <a:lnTo>
                    <a:pt x="285" y="1"/>
                  </a:lnTo>
                  <a:lnTo>
                    <a:pt x="280" y="0"/>
                  </a:lnTo>
                  <a:lnTo>
                    <a:pt x="268" y="0"/>
                  </a:lnTo>
                  <a:lnTo>
                    <a:pt x="256" y="0"/>
                  </a:lnTo>
                  <a:lnTo>
                    <a:pt x="251" y="0"/>
                  </a:lnTo>
                  <a:lnTo>
                    <a:pt x="245" y="1"/>
                  </a:lnTo>
                  <a:lnTo>
                    <a:pt x="239" y="1"/>
                  </a:lnTo>
                  <a:lnTo>
                    <a:pt x="234" y="1"/>
                  </a:lnTo>
                  <a:lnTo>
                    <a:pt x="228" y="1"/>
                  </a:lnTo>
                  <a:lnTo>
                    <a:pt x="222" y="2"/>
                  </a:lnTo>
                  <a:lnTo>
                    <a:pt x="217" y="3"/>
                  </a:lnTo>
                  <a:lnTo>
                    <a:pt x="211" y="4"/>
                  </a:lnTo>
                  <a:lnTo>
                    <a:pt x="205" y="5"/>
                  </a:lnTo>
                  <a:lnTo>
                    <a:pt x="203" y="5"/>
                  </a:lnTo>
                  <a:lnTo>
                    <a:pt x="200" y="6"/>
                  </a:lnTo>
                  <a:lnTo>
                    <a:pt x="197" y="7"/>
                  </a:lnTo>
                  <a:lnTo>
                    <a:pt x="194" y="7"/>
                  </a:lnTo>
                  <a:lnTo>
                    <a:pt x="191" y="8"/>
                  </a:lnTo>
                  <a:lnTo>
                    <a:pt x="189" y="9"/>
                  </a:lnTo>
                  <a:lnTo>
                    <a:pt x="186" y="10"/>
                  </a:lnTo>
                  <a:lnTo>
                    <a:pt x="184" y="12"/>
                  </a:lnTo>
                  <a:lnTo>
                    <a:pt x="181" y="13"/>
                  </a:lnTo>
                  <a:lnTo>
                    <a:pt x="178" y="15"/>
                  </a:lnTo>
                  <a:lnTo>
                    <a:pt x="175" y="16"/>
                  </a:lnTo>
                  <a:lnTo>
                    <a:pt x="173" y="17"/>
                  </a:lnTo>
                  <a:lnTo>
                    <a:pt x="171" y="19"/>
                  </a:lnTo>
                  <a:lnTo>
                    <a:pt x="168" y="20"/>
                  </a:lnTo>
                  <a:lnTo>
                    <a:pt x="166" y="22"/>
                  </a:lnTo>
                  <a:lnTo>
                    <a:pt x="164" y="23"/>
                  </a:lnTo>
                  <a:lnTo>
                    <a:pt x="161" y="25"/>
                  </a:lnTo>
                  <a:lnTo>
                    <a:pt x="158" y="26"/>
                  </a:lnTo>
                  <a:lnTo>
                    <a:pt x="154" y="31"/>
                  </a:lnTo>
                  <a:lnTo>
                    <a:pt x="150" y="34"/>
                  </a:lnTo>
                  <a:lnTo>
                    <a:pt x="145" y="38"/>
                  </a:lnTo>
                  <a:lnTo>
                    <a:pt x="141" y="42"/>
                  </a:lnTo>
                  <a:lnTo>
                    <a:pt x="133" y="50"/>
                  </a:lnTo>
                  <a:lnTo>
                    <a:pt x="128" y="54"/>
                  </a:lnTo>
                  <a:lnTo>
                    <a:pt x="124" y="58"/>
                  </a:lnTo>
                  <a:lnTo>
                    <a:pt x="123" y="61"/>
                  </a:lnTo>
                  <a:lnTo>
                    <a:pt x="121" y="63"/>
                  </a:lnTo>
                  <a:lnTo>
                    <a:pt x="119" y="65"/>
                  </a:lnTo>
                  <a:lnTo>
                    <a:pt x="117" y="67"/>
                  </a:lnTo>
                  <a:lnTo>
                    <a:pt x="116" y="69"/>
                  </a:lnTo>
                  <a:lnTo>
                    <a:pt x="113" y="71"/>
                  </a:lnTo>
                  <a:lnTo>
                    <a:pt x="112" y="74"/>
                  </a:lnTo>
                  <a:lnTo>
                    <a:pt x="110" y="76"/>
                  </a:lnTo>
                  <a:lnTo>
                    <a:pt x="108" y="82"/>
                  </a:lnTo>
                  <a:lnTo>
                    <a:pt x="105" y="86"/>
                  </a:lnTo>
                  <a:lnTo>
                    <a:pt x="102" y="91"/>
                  </a:lnTo>
                  <a:lnTo>
                    <a:pt x="99" y="97"/>
                  </a:lnTo>
                  <a:lnTo>
                    <a:pt x="93" y="106"/>
                  </a:lnTo>
                  <a:lnTo>
                    <a:pt x="90" y="112"/>
                  </a:lnTo>
                  <a:lnTo>
                    <a:pt x="87" y="116"/>
                  </a:lnTo>
                  <a:lnTo>
                    <a:pt x="85" y="121"/>
                  </a:lnTo>
                  <a:lnTo>
                    <a:pt x="84" y="124"/>
                  </a:lnTo>
                  <a:lnTo>
                    <a:pt x="83" y="127"/>
                  </a:lnTo>
                  <a:lnTo>
                    <a:pt x="80" y="130"/>
                  </a:lnTo>
                  <a:lnTo>
                    <a:pt x="79" y="132"/>
                  </a:lnTo>
                  <a:lnTo>
                    <a:pt x="78" y="137"/>
                  </a:lnTo>
                  <a:lnTo>
                    <a:pt x="76" y="142"/>
                  </a:lnTo>
                  <a:lnTo>
                    <a:pt x="74" y="149"/>
                  </a:lnTo>
                  <a:lnTo>
                    <a:pt x="73" y="154"/>
                  </a:lnTo>
                  <a:lnTo>
                    <a:pt x="71" y="160"/>
                  </a:lnTo>
                  <a:lnTo>
                    <a:pt x="66" y="182"/>
                  </a:lnTo>
                  <a:lnTo>
                    <a:pt x="59" y="204"/>
                  </a:lnTo>
                  <a:lnTo>
                    <a:pt x="53" y="227"/>
                  </a:lnTo>
                  <a:lnTo>
                    <a:pt x="47" y="249"/>
                  </a:lnTo>
                  <a:lnTo>
                    <a:pt x="35" y="293"/>
                  </a:lnTo>
                  <a:lnTo>
                    <a:pt x="28" y="315"/>
                  </a:lnTo>
                  <a:lnTo>
                    <a:pt x="22" y="337"/>
                  </a:lnTo>
                  <a:lnTo>
                    <a:pt x="20" y="349"/>
                  </a:lnTo>
                  <a:lnTo>
                    <a:pt x="17" y="360"/>
                  </a:lnTo>
                  <a:lnTo>
                    <a:pt x="13" y="371"/>
                  </a:lnTo>
                  <a:lnTo>
                    <a:pt x="10" y="382"/>
                  </a:lnTo>
                  <a:lnTo>
                    <a:pt x="8" y="394"/>
                  </a:lnTo>
                  <a:lnTo>
                    <a:pt x="6" y="404"/>
                  </a:lnTo>
                  <a:lnTo>
                    <a:pt x="4" y="411"/>
                  </a:lnTo>
                  <a:lnTo>
                    <a:pt x="3" y="416"/>
                  </a:lnTo>
                  <a:lnTo>
                    <a:pt x="3" y="421"/>
                  </a:lnTo>
                  <a:lnTo>
                    <a:pt x="2" y="428"/>
                  </a:lnTo>
                  <a:lnTo>
                    <a:pt x="1" y="433"/>
                  </a:lnTo>
                  <a:lnTo>
                    <a:pt x="1" y="440"/>
                  </a:lnTo>
                  <a:lnTo>
                    <a:pt x="0" y="445"/>
                  </a:lnTo>
                  <a:lnTo>
                    <a:pt x="0" y="450"/>
                  </a:lnTo>
                  <a:lnTo>
                    <a:pt x="1" y="457"/>
                  </a:lnTo>
                  <a:lnTo>
                    <a:pt x="1" y="462"/>
                  </a:lnTo>
                  <a:lnTo>
                    <a:pt x="2" y="468"/>
                  </a:lnTo>
                  <a:lnTo>
                    <a:pt x="2" y="470"/>
                  </a:lnTo>
                  <a:lnTo>
                    <a:pt x="2" y="474"/>
                  </a:lnTo>
                  <a:lnTo>
                    <a:pt x="4" y="479"/>
                  </a:lnTo>
                  <a:lnTo>
                    <a:pt x="5" y="485"/>
                  </a:lnTo>
                  <a:lnTo>
                    <a:pt x="6" y="491"/>
                  </a:lnTo>
                  <a:lnTo>
                    <a:pt x="8" y="496"/>
                  </a:lnTo>
                  <a:lnTo>
                    <a:pt x="10" y="501"/>
                  </a:lnTo>
                  <a:lnTo>
                    <a:pt x="12" y="507"/>
                  </a:lnTo>
                  <a:lnTo>
                    <a:pt x="13" y="510"/>
                  </a:lnTo>
                  <a:lnTo>
                    <a:pt x="14" y="512"/>
                  </a:lnTo>
                  <a:lnTo>
                    <a:pt x="15" y="515"/>
                  </a:lnTo>
                  <a:lnTo>
                    <a:pt x="17" y="517"/>
                  </a:lnTo>
                  <a:lnTo>
                    <a:pt x="19" y="519"/>
                  </a:lnTo>
                  <a:lnTo>
                    <a:pt x="20" y="523"/>
                  </a:lnTo>
                  <a:lnTo>
                    <a:pt x="22" y="525"/>
                  </a:lnTo>
                  <a:lnTo>
                    <a:pt x="23" y="527"/>
                  </a:lnTo>
                  <a:lnTo>
                    <a:pt x="25" y="529"/>
                  </a:lnTo>
                  <a:lnTo>
                    <a:pt x="27" y="532"/>
                  </a:lnTo>
                  <a:lnTo>
                    <a:pt x="28" y="534"/>
                  </a:lnTo>
                  <a:lnTo>
                    <a:pt x="30" y="536"/>
                  </a:lnTo>
                  <a:lnTo>
                    <a:pt x="33" y="538"/>
                  </a:lnTo>
                  <a:lnTo>
                    <a:pt x="35" y="540"/>
                  </a:lnTo>
                  <a:lnTo>
                    <a:pt x="37" y="542"/>
                  </a:lnTo>
                  <a:lnTo>
                    <a:pt x="40" y="543"/>
                  </a:lnTo>
                  <a:lnTo>
                    <a:pt x="42" y="545"/>
                  </a:lnTo>
                  <a:lnTo>
                    <a:pt x="44" y="546"/>
                  </a:lnTo>
                  <a:lnTo>
                    <a:pt x="47" y="547"/>
                  </a:lnTo>
                  <a:lnTo>
                    <a:pt x="50" y="548"/>
                  </a:lnTo>
                  <a:lnTo>
                    <a:pt x="53" y="549"/>
                  </a:lnTo>
                  <a:lnTo>
                    <a:pt x="55" y="550"/>
                  </a:lnTo>
                  <a:lnTo>
                    <a:pt x="58" y="551"/>
                  </a:lnTo>
                  <a:lnTo>
                    <a:pt x="61" y="552"/>
                  </a:lnTo>
                  <a:lnTo>
                    <a:pt x="63" y="552"/>
                  </a:lnTo>
                  <a:lnTo>
                    <a:pt x="67" y="553"/>
                  </a:lnTo>
                  <a:lnTo>
                    <a:pt x="70" y="553"/>
                  </a:lnTo>
                  <a:lnTo>
                    <a:pt x="72" y="555"/>
                  </a:lnTo>
                  <a:lnTo>
                    <a:pt x="75" y="555"/>
                  </a:lnTo>
                  <a:lnTo>
                    <a:pt x="78" y="555"/>
                  </a:lnTo>
                  <a:lnTo>
                    <a:pt x="84" y="555"/>
                  </a:lnTo>
                  <a:lnTo>
                    <a:pt x="89" y="556"/>
                  </a:lnTo>
                  <a:lnTo>
                    <a:pt x="95" y="556"/>
                  </a:lnTo>
                  <a:lnTo>
                    <a:pt x="107" y="555"/>
                  </a:lnTo>
                  <a:lnTo>
                    <a:pt x="119" y="555"/>
                  </a:lnTo>
                  <a:lnTo>
                    <a:pt x="124" y="555"/>
                  </a:lnTo>
                  <a:lnTo>
                    <a:pt x="129" y="555"/>
                  </a:lnTo>
                  <a:lnTo>
                    <a:pt x="136" y="555"/>
                  </a:lnTo>
                  <a:lnTo>
                    <a:pt x="141" y="556"/>
                  </a:lnTo>
                  <a:lnTo>
                    <a:pt x="148" y="556"/>
                  </a:lnTo>
                  <a:lnTo>
                    <a:pt x="151" y="556"/>
                  </a:lnTo>
                  <a:lnTo>
                    <a:pt x="153" y="556"/>
                  </a:lnTo>
                  <a:lnTo>
                    <a:pt x="156" y="556"/>
                  </a:lnTo>
                  <a:lnTo>
                    <a:pt x="159" y="556"/>
                  </a:lnTo>
                  <a:lnTo>
                    <a:pt x="161" y="555"/>
                  </a:lnTo>
                  <a:lnTo>
                    <a:pt x="165" y="555"/>
                  </a:lnTo>
                  <a:lnTo>
                    <a:pt x="167" y="553"/>
                  </a:lnTo>
                  <a:lnTo>
                    <a:pt x="170" y="552"/>
                  </a:lnTo>
                  <a:lnTo>
                    <a:pt x="173" y="551"/>
                  </a:lnTo>
                  <a:lnTo>
                    <a:pt x="175" y="550"/>
                  </a:lnTo>
                  <a:lnTo>
                    <a:pt x="178" y="549"/>
                  </a:lnTo>
                  <a:lnTo>
                    <a:pt x="181" y="548"/>
                  </a:lnTo>
                  <a:lnTo>
                    <a:pt x="183" y="547"/>
                  </a:lnTo>
                  <a:lnTo>
                    <a:pt x="186" y="545"/>
                  </a:lnTo>
                  <a:lnTo>
                    <a:pt x="188" y="544"/>
                  </a:lnTo>
                  <a:lnTo>
                    <a:pt x="190" y="542"/>
                  </a:lnTo>
                  <a:lnTo>
                    <a:pt x="193" y="541"/>
                  </a:lnTo>
                  <a:lnTo>
                    <a:pt x="195" y="539"/>
                  </a:lnTo>
                  <a:lnTo>
                    <a:pt x="198" y="536"/>
                  </a:lnTo>
                  <a:lnTo>
                    <a:pt x="200" y="535"/>
                  </a:lnTo>
                  <a:lnTo>
                    <a:pt x="202" y="533"/>
                  </a:lnTo>
                  <a:lnTo>
                    <a:pt x="204" y="531"/>
                  </a:lnTo>
                  <a:lnTo>
                    <a:pt x="206" y="529"/>
                  </a:lnTo>
                  <a:lnTo>
                    <a:pt x="208" y="527"/>
                  </a:lnTo>
                  <a:lnTo>
                    <a:pt x="210" y="525"/>
                  </a:lnTo>
                  <a:lnTo>
                    <a:pt x="212" y="523"/>
                  </a:lnTo>
                  <a:lnTo>
                    <a:pt x="217" y="518"/>
                  </a:lnTo>
                  <a:lnTo>
                    <a:pt x="220" y="514"/>
                  </a:lnTo>
                  <a:lnTo>
                    <a:pt x="223" y="510"/>
                  </a:lnTo>
                  <a:lnTo>
                    <a:pt x="227" y="506"/>
                  </a:lnTo>
                  <a:lnTo>
                    <a:pt x="231" y="500"/>
                  </a:lnTo>
                  <a:lnTo>
                    <a:pt x="233" y="495"/>
                  </a:lnTo>
                  <a:lnTo>
                    <a:pt x="236" y="491"/>
                  </a:lnTo>
                  <a:lnTo>
                    <a:pt x="239" y="485"/>
                  </a:lnTo>
                  <a:lnTo>
                    <a:pt x="241" y="480"/>
                  </a:lnTo>
                  <a:lnTo>
                    <a:pt x="243" y="475"/>
                  </a:lnTo>
                  <a:lnTo>
                    <a:pt x="245" y="469"/>
                  </a:lnTo>
                  <a:lnTo>
                    <a:pt x="248" y="464"/>
                  </a:lnTo>
                  <a:lnTo>
                    <a:pt x="250" y="459"/>
                  </a:lnTo>
                  <a:lnTo>
                    <a:pt x="252" y="453"/>
                  </a:lnTo>
                  <a:lnTo>
                    <a:pt x="254" y="448"/>
                  </a:lnTo>
                  <a:lnTo>
                    <a:pt x="255" y="442"/>
                  </a:lnTo>
                  <a:lnTo>
                    <a:pt x="257" y="436"/>
                  </a:lnTo>
                  <a:lnTo>
                    <a:pt x="258" y="431"/>
                  </a:lnTo>
                  <a:lnTo>
                    <a:pt x="261" y="419"/>
                  </a:lnTo>
                  <a:lnTo>
                    <a:pt x="265" y="409"/>
                  </a:lnTo>
                  <a:lnTo>
                    <a:pt x="267" y="397"/>
                  </a:lnTo>
                  <a:lnTo>
                    <a:pt x="270" y="386"/>
                  </a:lnTo>
                  <a:lnTo>
                    <a:pt x="274" y="364"/>
                  </a:lnTo>
                  <a:lnTo>
                    <a:pt x="281" y="342"/>
                  </a:lnTo>
                  <a:lnTo>
                    <a:pt x="286" y="318"/>
                  </a:lnTo>
                  <a:lnTo>
                    <a:pt x="291" y="296"/>
                  </a:lnTo>
                  <a:lnTo>
                    <a:pt x="298" y="273"/>
                  </a:lnTo>
                  <a:lnTo>
                    <a:pt x="303" y="252"/>
                  </a:lnTo>
                  <a:lnTo>
                    <a:pt x="309" y="230"/>
                  </a:lnTo>
                  <a:lnTo>
                    <a:pt x="316" y="207"/>
                  </a:lnTo>
                  <a:lnTo>
                    <a:pt x="322" y="185"/>
                  </a:lnTo>
                  <a:lnTo>
                    <a:pt x="329" y="163"/>
                  </a:lnTo>
                  <a:lnTo>
                    <a:pt x="332" y="152"/>
                  </a:lnTo>
                  <a:lnTo>
                    <a:pt x="335" y="140"/>
                  </a:lnTo>
                  <a:lnTo>
                    <a:pt x="338" y="130"/>
                  </a:lnTo>
                  <a:lnTo>
                    <a:pt x="341" y="118"/>
                  </a:lnTo>
                  <a:lnTo>
                    <a:pt x="342" y="113"/>
                  </a:lnTo>
                  <a:lnTo>
                    <a:pt x="343" y="107"/>
                  </a:lnTo>
                  <a:lnTo>
                    <a:pt x="345" y="101"/>
                  </a:lnTo>
                  <a:lnTo>
                    <a:pt x="346" y="96"/>
                  </a:lnTo>
                  <a:lnTo>
                    <a:pt x="349" y="85"/>
                  </a:lnTo>
                  <a:lnTo>
                    <a:pt x="350" y="79"/>
                  </a:lnTo>
                  <a:lnTo>
                    <a:pt x="351"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59" name="Freeform 32"/>
            <p:cNvSpPr>
              <a:spLocks/>
            </p:cNvSpPr>
            <p:nvPr/>
          </p:nvSpPr>
          <p:spPr bwMode="auto">
            <a:xfrm>
              <a:off x="3176" y="1920"/>
              <a:ext cx="50" cy="79"/>
            </a:xfrm>
            <a:custGeom>
              <a:avLst/>
              <a:gdLst>
                <a:gd name="T0" fmla="*/ 1 w 353"/>
                <a:gd name="T1" fmla="*/ 0 h 556"/>
                <a:gd name="T2" fmla="*/ 1 w 353"/>
                <a:gd name="T3" fmla="*/ 0 h 556"/>
                <a:gd name="T4" fmla="*/ 1 w 353"/>
                <a:gd name="T5" fmla="*/ 0 h 556"/>
                <a:gd name="T6" fmla="*/ 1 w 353"/>
                <a:gd name="T7" fmla="*/ 0 h 556"/>
                <a:gd name="T8" fmla="*/ 1 w 353"/>
                <a:gd name="T9" fmla="*/ 0 h 556"/>
                <a:gd name="T10" fmla="*/ 1 w 353"/>
                <a:gd name="T11" fmla="*/ 0 h 556"/>
                <a:gd name="T12" fmla="*/ 1 w 353"/>
                <a:gd name="T13" fmla="*/ 0 h 556"/>
                <a:gd name="T14" fmla="*/ 1 w 353"/>
                <a:gd name="T15" fmla="*/ 0 h 556"/>
                <a:gd name="T16" fmla="*/ 1 w 353"/>
                <a:gd name="T17" fmla="*/ 0 h 556"/>
                <a:gd name="T18" fmla="*/ 1 w 353"/>
                <a:gd name="T19" fmla="*/ 0 h 556"/>
                <a:gd name="T20" fmla="*/ 1 w 353"/>
                <a:gd name="T21" fmla="*/ 0 h 556"/>
                <a:gd name="T22" fmla="*/ 1 w 353"/>
                <a:gd name="T23" fmla="*/ 0 h 556"/>
                <a:gd name="T24" fmla="*/ 1 w 353"/>
                <a:gd name="T25" fmla="*/ 0 h 556"/>
                <a:gd name="T26" fmla="*/ 1 w 353"/>
                <a:gd name="T27" fmla="*/ 0 h 556"/>
                <a:gd name="T28" fmla="*/ 1 w 353"/>
                <a:gd name="T29" fmla="*/ 0 h 556"/>
                <a:gd name="T30" fmla="*/ 1 w 353"/>
                <a:gd name="T31" fmla="*/ 0 h 556"/>
                <a:gd name="T32" fmla="*/ 1 w 353"/>
                <a:gd name="T33" fmla="*/ 0 h 556"/>
                <a:gd name="T34" fmla="*/ 0 w 353"/>
                <a:gd name="T35" fmla="*/ 0 h 556"/>
                <a:gd name="T36" fmla="*/ 0 w 353"/>
                <a:gd name="T37" fmla="*/ 0 h 556"/>
                <a:gd name="T38" fmla="*/ 0 w 353"/>
                <a:gd name="T39" fmla="*/ 0 h 556"/>
                <a:gd name="T40" fmla="*/ 0 w 353"/>
                <a:gd name="T41" fmla="*/ 0 h 556"/>
                <a:gd name="T42" fmla="*/ 0 w 353"/>
                <a:gd name="T43" fmla="*/ 0 h 556"/>
                <a:gd name="T44" fmla="*/ 0 w 353"/>
                <a:gd name="T45" fmla="*/ 0 h 556"/>
                <a:gd name="T46" fmla="*/ 0 w 353"/>
                <a:gd name="T47" fmla="*/ 0 h 556"/>
                <a:gd name="T48" fmla="*/ 0 w 353"/>
                <a:gd name="T49" fmla="*/ 0 h 556"/>
                <a:gd name="T50" fmla="*/ 0 w 353"/>
                <a:gd name="T51" fmla="*/ 0 h 556"/>
                <a:gd name="T52" fmla="*/ 0 w 353"/>
                <a:gd name="T53" fmla="*/ 0 h 556"/>
                <a:gd name="T54" fmla="*/ 0 w 353"/>
                <a:gd name="T55" fmla="*/ 1 h 556"/>
                <a:gd name="T56" fmla="*/ 0 w 353"/>
                <a:gd name="T57" fmla="*/ 1 h 556"/>
                <a:gd name="T58" fmla="*/ 0 w 353"/>
                <a:gd name="T59" fmla="*/ 1 h 556"/>
                <a:gd name="T60" fmla="*/ 0 w 353"/>
                <a:gd name="T61" fmla="*/ 1 h 556"/>
                <a:gd name="T62" fmla="*/ 0 w 353"/>
                <a:gd name="T63" fmla="*/ 1 h 556"/>
                <a:gd name="T64" fmla="*/ 0 w 353"/>
                <a:gd name="T65" fmla="*/ 1 h 556"/>
                <a:gd name="T66" fmla="*/ 0 w 353"/>
                <a:gd name="T67" fmla="*/ 1 h 556"/>
                <a:gd name="T68" fmla="*/ 0 w 353"/>
                <a:gd name="T69" fmla="*/ 1 h 556"/>
                <a:gd name="T70" fmla="*/ 0 w 353"/>
                <a:gd name="T71" fmla="*/ 2 h 556"/>
                <a:gd name="T72" fmla="*/ 0 w 353"/>
                <a:gd name="T73" fmla="*/ 2 h 556"/>
                <a:gd name="T74" fmla="*/ 0 w 353"/>
                <a:gd name="T75" fmla="*/ 2 h 556"/>
                <a:gd name="T76" fmla="*/ 0 w 353"/>
                <a:gd name="T77" fmla="*/ 2 h 556"/>
                <a:gd name="T78" fmla="*/ 0 w 353"/>
                <a:gd name="T79" fmla="*/ 2 h 556"/>
                <a:gd name="T80" fmla="*/ 0 w 353"/>
                <a:gd name="T81" fmla="*/ 2 h 556"/>
                <a:gd name="T82" fmla="*/ 0 w 353"/>
                <a:gd name="T83" fmla="*/ 2 h 556"/>
                <a:gd name="T84" fmla="*/ 0 w 353"/>
                <a:gd name="T85" fmla="*/ 2 h 556"/>
                <a:gd name="T86" fmla="*/ 0 w 353"/>
                <a:gd name="T87" fmla="*/ 2 h 556"/>
                <a:gd name="T88" fmla="*/ 0 w 353"/>
                <a:gd name="T89" fmla="*/ 2 h 556"/>
                <a:gd name="T90" fmla="*/ 0 w 353"/>
                <a:gd name="T91" fmla="*/ 2 h 556"/>
                <a:gd name="T92" fmla="*/ 0 w 353"/>
                <a:gd name="T93" fmla="*/ 2 h 556"/>
                <a:gd name="T94" fmla="*/ 1 w 353"/>
                <a:gd name="T95" fmla="*/ 2 h 556"/>
                <a:gd name="T96" fmla="*/ 1 w 353"/>
                <a:gd name="T97" fmla="*/ 2 h 556"/>
                <a:gd name="T98" fmla="*/ 1 w 353"/>
                <a:gd name="T99" fmla="*/ 2 h 556"/>
                <a:gd name="T100" fmla="*/ 1 w 353"/>
                <a:gd name="T101" fmla="*/ 2 h 556"/>
                <a:gd name="T102" fmla="*/ 1 w 353"/>
                <a:gd name="T103" fmla="*/ 1 h 556"/>
                <a:gd name="T104" fmla="*/ 1 w 353"/>
                <a:gd name="T105" fmla="*/ 1 h 556"/>
                <a:gd name="T106" fmla="*/ 1 w 353"/>
                <a:gd name="T107" fmla="*/ 1 h 556"/>
                <a:gd name="T108" fmla="*/ 1 w 353"/>
                <a:gd name="T109" fmla="*/ 1 h 556"/>
                <a:gd name="T110" fmla="*/ 1 w 353"/>
                <a:gd name="T111" fmla="*/ 1 h 556"/>
                <a:gd name="T112" fmla="*/ 1 w 353"/>
                <a:gd name="T113" fmla="*/ 1 h 556"/>
                <a:gd name="T114" fmla="*/ 1 w 353"/>
                <a:gd name="T115" fmla="*/ 1 h 556"/>
                <a:gd name="T116" fmla="*/ 1 w 353"/>
                <a:gd name="T117" fmla="*/ 1 h 556"/>
                <a:gd name="T118" fmla="*/ 1 w 353"/>
                <a:gd name="T119" fmla="*/ 0 h 556"/>
                <a:gd name="T120" fmla="*/ 1 w 353"/>
                <a:gd name="T121" fmla="*/ 0 h 556"/>
                <a:gd name="T122" fmla="*/ 1 w 353"/>
                <a:gd name="T123" fmla="*/ 0 h 5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3" h="556">
                  <a:moveTo>
                    <a:pt x="351" y="74"/>
                  </a:moveTo>
                  <a:lnTo>
                    <a:pt x="352" y="72"/>
                  </a:lnTo>
                  <a:lnTo>
                    <a:pt x="352" y="68"/>
                  </a:lnTo>
                  <a:lnTo>
                    <a:pt x="353" y="65"/>
                  </a:lnTo>
                  <a:lnTo>
                    <a:pt x="353" y="63"/>
                  </a:lnTo>
                  <a:lnTo>
                    <a:pt x="353" y="60"/>
                  </a:lnTo>
                  <a:lnTo>
                    <a:pt x="353" y="57"/>
                  </a:lnTo>
                  <a:lnTo>
                    <a:pt x="353" y="55"/>
                  </a:lnTo>
                  <a:lnTo>
                    <a:pt x="352" y="51"/>
                  </a:lnTo>
                  <a:lnTo>
                    <a:pt x="352" y="48"/>
                  </a:lnTo>
                  <a:lnTo>
                    <a:pt x="352" y="46"/>
                  </a:lnTo>
                  <a:lnTo>
                    <a:pt x="351" y="43"/>
                  </a:lnTo>
                  <a:lnTo>
                    <a:pt x="350" y="40"/>
                  </a:lnTo>
                  <a:lnTo>
                    <a:pt x="350" y="37"/>
                  </a:lnTo>
                  <a:lnTo>
                    <a:pt x="349" y="34"/>
                  </a:lnTo>
                  <a:lnTo>
                    <a:pt x="348" y="31"/>
                  </a:lnTo>
                  <a:lnTo>
                    <a:pt x="347" y="28"/>
                  </a:lnTo>
                  <a:lnTo>
                    <a:pt x="346" y="25"/>
                  </a:lnTo>
                  <a:lnTo>
                    <a:pt x="345" y="22"/>
                  </a:lnTo>
                  <a:lnTo>
                    <a:pt x="344" y="19"/>
                  </a:lnTo>
                  <a:lnTo>
                    <a:pt x="343" y="16"/>
                  </a:lnTo>
                  <a:lnTo>
                    <a:pt x="341" y="14"/>
                  </a:lnTo>
                  <a:lnTo>
                    <a:pt x="340" y="11"/>
                  </a:lnTo>
                  <a:lnTo>
                    <a:pt x="339" y="10"/>
                  </a:lnTo>
                  <a:lnTo>
                    <a:pt x="337" y="9"/>
                  </a:lnTo>
                  <a:lnTo>
                    <a:pt x="336" y="8"/>
                  </a:lnTo>
                  <a:lnTo>
                    <a:pt x="335" y="7"/>
                  </a:lnTo>
                  <a:lnTo>
                    <a:pt x="334" y="7"/>
                  </a:lnTo>
                  <a:lnTo>
                    <a:pt x="333" y="6"/>
                  </a:lnTo>
                  <a:lnTo>
                    <a:pt x="332" y="5"/>
                  </a:lnTo>
                  <a:lnTo>
                    <a:pt x="331" y="3"/>
                  </a:lnTo>
                  <a:lnTo>
                    <a:pt x="330" y="3"/>
                  </a:lnTo>
                  <a:lnTo>
                    <a:pt x="329" y="2"/>
                  </a:lnTo>
                  <a:lnTo>
                    <a:pt x="328" y="2"/>
                  </a:lnTo>
                  <a:lnTo>
                    <a:pt x="327" y="2"/>
                  </a:lnTo>
                  <a:lnTo>
                    <a:pt x="325" y="1"/>
                  </a:lnTo>
                  <a:lnTo>
                    <a:pt x="324" y="1"/>
                  </a:lnTo>
                  <a:lnTo>
                    <a:pt x="320" y="1"/>
                  </a:lnTo>
                  <a:lnTo>
                    <a:pt x="318" y="0"/>
                  </a:lnTo>
                  <a:lnTo>
                    <a:pt x="315" y="0"/>
                  </a:lnTo>
                  <a:lnTo>
                    <a:pt x="312" y="0"/>
                  </a:lnTo>
                  <a:lnTo>
                    <a:pt x="309" y="0"/>
                  </a:lnTo>
                  <a:lnTo>
                    <a:pt x="302" y="0"/>
                  </a:lnTo>
                  <a:lnTo>
                    <a:pt x="297" y="0"/>
                  </a:lnTo>
                  <a:lnTo>
                    <a:pt x="291" y="0"/>
                  </a:lnTo>
                  <a:lnTo>
                    <a:pt x="284" y="0"/>
                  </a:lnTo>
                  <a:lnTo>
                    <a:pt x="279" y="0"/>
                  </a:lnTo>
                  <a:lnTo>
                    <a:pt x="267" y="0"/>
                  </a:lnTo>
                  <a:lnTo>
                    <a:pt x="255" y="0"/>
                  </a:lnTo>
                  <a:lnTo>
                    <a:pt x="250" y="0"/>
                  </a:lnTo>
                  <a:lnTo>
                    <a:pt x="245" y="0"/>
                  </a:lnTo>
                  <a:lnTo>
                    <a:pt x="240" y="1"/>
                  </a:lnTo>
                  <a:lnTo>
                    <a:pt x="233" y="1"/>
                  </a:lnTo>
                  <a:lnTo>
                    <a:pt x="228" y="1"/>
                  </a:lnTo>
                  <a:lnTo>
                    <a:pt x="222" y="2"/>
                  </a:lnTo>
                  <a:lnTo>
                    <a:pt x="216" y="3"/>
                  </a:lnTo>
                  <a:lnTo>
                    <a:pt x="211" y="3"/>
                  </a:lnTo>
                  <a:lnTo>
                    <a:pt x="204" y="6"/>
                  </a:lnTo>
                  <a:lnTo>
                    <a:pt x="202" y="6"/>
                  </a:lnTo>
                  <a:lnTo>
                    <a:pt x="199" y="7"/>
                  </a:lnTo>
                  <a:lnTo>
                    <a:pt x="197" y="8"/>
                  </a:lnTo>
                  <a:lnTo>
                    <a:pt x="194" y="8"/>
                  </a:lnTo>
                  <a:lnTo>
                    <a:pt x="191" y="9"/>
                  </a:lnTo>
                  <a:lnTo>
                    <a:pt x="188" y="10"/>
                  </a:lnTo>
                  <a:lnTo>
                    <a:pt x="185" y="11"/>
                  </a:lnTo>
                  <a:lnTo>
                    <a:pt x="183" y="12"/>
                  </a:lnTo>
                  <a:lnTo>
                    <a:pt x="180" y="13"/>
                  </a:lnTo>
                  <a:lnTo>
                    <a:pt x="178" y="15"/>
                  </a:lnTo>
                  <a:lnTo>
                    <a:pt x="176" y="16"/>
                  </a:lnTo>
                  <a:lnTo>
                    <a:pt x="172" y="17"/>
                  </a:lnTo>
                  <a:lnTo>
                    <a:pt x="170" y="19"/>
                  </a:lnTo>
                  <a:lnTo>
                    <a:pt x="168" y="21"/>
                  </a:lnTo>
                  <a:lnTo>
                    <a:pt x="165" y="23"/>
                  </a:lnTo>
                  <a:lnTo>
                    <a:pt x="163" y="24"/>
                  </a:lnTo>
                  <a:lnTo>
                    <a:pt x="161" y="26"/>
                  </a:lnTo>
                  <a:lnTo>
                    <a:pt x="159" y="27"/>
                  </a:lnTo>
                  <a:lnTo>
                    <a:pt x="153" y="31"/>
                  </a:lnTo>
                  <a:lnTo>
                    <a:pt x="149" y="34"/>
                  </a:lnTo>
                  <a:lnTo>
                    <a:pt x="145" y="39"/>
                  </a:lnTo>
                  <a:lnTo>
                    <a:pt x="140" y="43"/>
                  </a:lnTo>
                  <a:lnTo>
                    <a:pt x="132" y="50"/>
                  </a:lnTo>
                  <a:lnTo>
                    <a:pt x="129" y="55"/>
                  </a:lnTo>
                  <a:lnTo>
                    <a:pt x="125" y="59"/>
                  </a:lnTo>
                  <a:lnTo>
                    <a:pt x="122" y="61"/>
                  </a:lnTo>
                  <a:lnTo>
                    <a:pt x="120" y="63"/>
                  </a:lnTo>
                  <a:lnTo>
                    <a:pt x="118" y="65"/>
                  </a:lnTo>
                  <a:lnTo>
                    <a:pt x="117" y="67"/>
                  </a:lnTo>
                  <a:lnTo>
                    <a:pt x="115" y="70"/>
                  </a:lnTo>
                  <a:lnTo>
                    <a:pt x="114" y="72"/>
                  </a:lnTo>
                  <a:lnTo>
                    <a:pt x="112" y="75"/>
                  </a:lnTo>
                  <a:lnTo>
                    <a:pt x="111" y="77"/>
                  </a:lnTo>
                  <a:lnTo>
                    <a:pt x="107" y="82"/>
                  </a:lnTo>
                  <a:lnTo>
                    <a:pt x="104" y="87"/>
                  </a:lnTo>
                  <a:lnTo>
                    <a:pt x="101" y="92"/>
                  </a:lnTo>
                  <a:lnTo>
                    <a:pt x="99" y="97"/>
                  </a:lnTo>
                  <a:lnTo>
                    <a:pt x="93" y="107"/>
                  </a:lnTo>
                  <a:lnTo>
                    <a:pt x="89" y="112"/>
                  </a:lnTo>
                  <a:lnTo>
                    <a:pt x="87" y="116"/>
                  </a:lnTo>
                  <a:lnTo>
                    <a:pt x="84" y="122"/>
                  </a:lnTo>
                  <a:lnTo>
                    <a:pt x="83" y="125"/>
                  </a:lnTo>
                  <a:lnTo>
                    <a:pt x="82" y="127"/>
                  </a:lnTo>
                  <a:lnTo>
                    <a:pt x="81" y="130"/>
                  </a:lnTo>
                  <a:lnTo>
                    <a:pt x="80" y="132"/>
                  </a:lnTo>
                  <a:lnTo>
                    <a:pt x="78" y="138"/>
                  </a:lnTo>
                  <a:lnTo>
                    <a:pt x="76" y="143"/>
                  </a:lnTo>
                  <a:lnTo>
                    <a:pt x="74" y="148"/>
                  </a:lnTo>
                  <a:lnTo>
                    <a:pt x="72" y="155"/>
                  </a:lnTo>
                  <a:lnTo>
                    <a:pt x="71" y="160"/>
                  </a:lnTo>
                  <a:lnTo>
                    <a:pt x="65" y="182"/>
                  </a:lnTo>
                  <a:lnTo>
                    <a:pt x="58" y="205"/>
                  </a:lnTo>
                  <a:lnTo>
                    <a:pt x="53" y="227"/>
                  </a:lnTo>
                  <a:lnTo>
                    <a:pt x="47" y="249"/>
                  </a:lnTo>
                  <a:lnTo>
                    <a:pt x="34" y="293"/>
                  </a:lnTo>
                  <a:lnTo>
                    <a:pt x="28" y="315"/>
                  </a:lnTo>
                  <a:lnTo>
                    <a:pt x="22" y="338"/>
                  </a:lnTo>
                  <a:lnTo>
                    <a:pt x="19" y="350"/>
                  </a:lnTo>
                  <a:lnTo>
                    <a:pt x="16" y="360"/>
                  </a:lnTo>
                  <a:lnTo>
                    <a:pt x="13" y="372"/>
                  </a:lnTo>
                  <a:lnTo>
                    <a:pt x="11" y="383"/>
                  </a:lnTo>
                  <a:lnTo>
                    <a:pt x="7" y="394"/>
                  </a:lnTo>
                  <a:lnTo>
                    <a:pt x="5" y="405"/>
                  </a:lnTo>
                  <a:lnTo>
                    <a:pt x="4" y="411"/>
                  </a:lnTo>
                  <a:lnTo>
                    <a:pt x="3" y="417"/>
                  </a:lnTo>
                  <a:lnTo>
                    <a:pt x="2" y="422"/>
                  </a:lnTo>
                  <a:lnTo>
                    <a:pt x="1" y="428"/>
                  </a:lnTo>
                  <a:lnTo>
                    <a:pt x="0" y="434"/>
                  </a:lnTo>
                  <a:lnTo>
                    <a:pt x="0" y="439"/>
                  </a:lnTo>
                  <a:lnTo>
                    <a:pt x="0" y="445"/>
                  </a:lnTo>
                  <a:lnTo>
                    <a:pt x="0" y="451"/>
                  </a:lnTo>
                  <a:lnTo>
                    <a:pt x="0" y="457"/>
                  </a:lnTo>
                  <a:lnTo>
                    <a:pt x="0" y="462"/>
                  </a:lnTo>
                  <a:lnTo>
                    <a:pt x="1" y="469"/>
                  </a:lnTo>
                  <a:lnTo>
                    <a:pt x="1" y="471"/>
                  </a:lnTo>
                  <a:lnTo>
                    <a:pt x="2" y="474"/>
                  </a:lnTo>
                  <a:lnTo>
                    <a:pt x="3" y="479"/>
                  </a:lnTo>
                  <a:lnTo>
                    <a:pt x="4" y="486"/>
                  </a:lnTo>
                  <a:lnTo>
                    <a:pt x="6" y="491"/>
                  </a:lnTo>
                  <a:lnTo>
                    <a:pt x="7" y="496"/>
                  </a:lnTo>
                  <a:lnTo>
                    <a:pt x="10" y="502"/>
                  </a:lnTo>
                  <a:lnTo>
                    <a:pt x="12" y="507"/>
                  </a:lnTo>
                  <a:lnTo>
                    <a:pt x="13" y="510"/>
                  </a:lnTo>
                  <a:lnTo>
                    <a:pt x="14" y="512"/>
                  </a:lnTo>
                  <a:lnTo>
                    <a:pt x="15" y="516"/>
                  </a:lnTo>
                  <a:lnTo>
                    <a:pt x="17" y="518"/>
                  </a:lnTo>
                  <a:lnTo>
                    <a:pt x="18" y="520"/>
                  </a:lnTo>
                  <a:lnTo>
                    <a:pt x="19" y="523"/>
                  </a:lnTo>
                  <a:lnTo>
                    <a:pt x="21" y="525"/>
                  </a:lnTo>
                  <a:lnTo>
                    <a:pt x="23" y="527"/>
                  </a:lnTo>
                  <a:lnTo>
                    <a:pt x="24" y="529"/>
                  </a:lnTo>
                  <a:lnTo>
                    <a:pt x="27" y="532"/>
                  </a:lnTo>
                  <a:lnTo>
                    <a:pt x="29" y="534"/>
                  </a:lnTo>
                  <a:lnTo>
                    <a:pt x="31" y="536"/>
                  </a:lnTo>
                  <a:lnTo>
                    <a:pt x="32" y="538"/>
                  </a:lnTo>
                  <a:lnTo>
                    <a:pt x="35" y="540"/>
                  </a:lnTo>
                  <a:lnTo>
                    <a:pt x="37" y="542"/>
                  </a:lnTo>
                  <a:lnTo>
                    <a:pt x="39" y="543"/>
                  </a:lnTo>
                  <a:lnTo>
                    <a:pt x="41" y="545"/>
                  </a:lnTo>
                  <a:lnTo>
                    <a:pt x="45" y="547"/>
                  </a:lnTo>
                  <a:lnTo>
                    <a:pt x="47" y="548"/>
                  </a:lnTo>
                  <a:lnTo>
                    <a:pt x="50" y="549"/>
                  </a:lnTo>
                  <a:lnTo>
                    <a:pt x="52" y="550"/>
                  </a:lnTo>
                  <a:lnTo>
                    <a:pt x="55" y="551"/>
                  </a:lnTo>
                  <a:lnTo>
                    <a:pt x="57" y="552"/>
                  </a:lnTo>
                  <a:lnTo>
                    <a:pt x="61" y="553"/>
                  </a:lnTo>
                  <a:lnTo>
                    <a:pt x="64" y="553"/>
                  </a:lnTo>
                  <a:lnTo>
                    <a:pt x="66" y="554"/>
                  </a:lnTo>
                  <a:lnTo>
                    <a:pt x="69" y="554"/>
                  </a:lnTo>
                  <a:lnTo>
                    <a:pt x="72" y="555"/>
                  </a:lnTo>
                  <a:lnTo>
                    <a:pt x="74" y="555"/>
                  </a:lnTo>
                  <a:lnTo>
                    <a:pt x="78" y="555"/>
                  </a:lnTo>
                  <a:lnTo>
                    <a:pt x="83" y="555"/>
                  </a:lnTo>
                  <a:lnTo>
                    <a:pt x="89" y="555"/>
                  </a:lnTo>
                  <a:lnTo>
                    <a:pt x="95" y="555"/>
                  </a:lnTo>
                  <a:lnTo>
                    <a:pt x="106" y="555"/>
                  </a:lnTo>
                  <a:lnTo>
                    <a:pt x="118" y="555"/>
                  </a:lnTo>
                  <a:lnTo>
                    <a:pt x="123" y="555"/>
                  </a:lnTo>
                  <a:lnTo>
                    <a:pt x="130" y="555"/>
                  </a:lnTo>
                  <a:lnTo>
                    <a:pt x="135" y="555"/>
                  </a:lnTo>
                  <a:lnTo>
                    <a:pt x="142" y="556"/>
                  </a:lnTo>
                  <a:lnTo>
                    <a:pt x="147" y="556"/>
                  </a:lnTo>
                  <a:lnTo>
                    <a:pt x="150" y="556"/>
                  </a:lnTo>
                  <a:lnTo>
                    <a:pt x="153" y="556"/>
                  </a:lnTo>
                  <a:lnTo>
                    <a:pt x="155" y="556"/>
                  </a:lnTo>
                  <a:lnTo>
                    <a:pt x="159" y="556"/>
                  </a:lnTo>
                  <a:lnTo>
                    <a:pt x="162" y="555"/>
                  </a:lnTo>
                  <a:lnTo>
                    <a:pt x="164" y="555"/>
                  </a:lnTo>
                  <a:lnTo>
                    <a:pt x="167" y="554"/>
                  </a:lnTo>
                  <a:lnTo>
                    <a:pt x="169" y="553"/>
                  </a:lnTo>
                  <a:lnTo>
                    <a:pt x="172" y="552"/>
                  </a:lnTo>
                  <a:lnTo>
                    <a:pt x="175" y="551"/>
                  </a:lnTo>
                  <a:lnTo>
                    <a:pt x="178" y="550"/>
                  </a:lnTo>
                  <a:lnTo>
                    <a:pt x="180" y="549"/>
                  </a:lnTo>
                  <a:lnTo>
                    <a:pt x="183" y="548"/>
                  </a:lnTo>
                  <a:lnTo>
                    <a:pt x="185" y="545"/>
                  </a:lnTo>
                  <a:lnTo>
                    <a:pt x="187" y="544"/>
                  </a:lnTo>
                  <a:lnTo>
                    <a:pt x="191" y="542"/>
                  </a:lnTo>
                  <a:lnTo>
                    <a:pt x="193" y="541"/>
                  </a:lnTo>
                  <a:lnTo>
                    <a:pt x="195" y="539"/>
                  </a:lnTo>
                  <a:lnTo>
                    <a:pt x="197" y="537"/>
                  </a:lnTo>
                  <a:lnTo>
                    <a:pt x="200" y="536"/>
                  </a:lnTo>
                  <a:lnTo>
                    <a:pt x="202" y="534"/>
                  </a:lnTo>
                  <a:lnTo>
                    <a:pt x="204" y="532"/>
                  </a:lnTo>
                  <a:lnTo>
                    <a:pt x="207" y="529"/>
                  </a:lnTo>
                  <a:lnTo>
                    <a:pt x="209" y="527"/>
                  </a:lnTo>
                  <a:lnTo>
                    <a:pt x="211" y="525"/>
                  </a:lnTo>
                  <a:lnTo>
                    <a:pt x="212" y="523"/>
                  </a:lnTo>
                  <a:lnTo>
                    <a:pt x="216" y="519"/>
                  </a:lnTo>
                  <a:lnTo>
                    <a:pt x="219" y="515"/>
                  </a:lnTo>
                  <a:lnTo>
                    <a:pt x="224" y="510"/>
                  </a:lnTo>
                  <a:lnTo>
                    <a:pt x="227" y="505"/>
                  </a:lnTo>
                  <a:lnTo>
                    <a:pt x="230" y="501"/>
                  </a:lnTo>
                  <a:lnTo>
                    <a:pt x="233" y="495"/>
                  </a:lnTo>
                  <a:lnTo>
                    <a:pt x="235" y="490"/>
                  </a:lnTo>
                  <a:lnTo>
                    <a:pt x="238" y="486"/>
                  </a:lnTo>
                  <a:lnTo>
                    <a:pt x="241" y="480"/>
                  </a:lnTo>
                  <a:lnTo>
                    <a:pt x="243" y="475"/>
                  </a:lnTo>
                  <a:lnTo>
                    <a:pt x="246" y="470"/>
                  </a:lnTo>
                  <a:lnTo>
                    <a:pt x="247" y="465"/>
                  </a:lnTo>
                  <a:lnTo>
                    <a:pt x="249" y="459"/>
                  </a:lnTo>
                  <a:lnTo>
                    <a:pt x="251" y="454"/>
                  </a:lnTo>
                  <a:lnTo>
                    <a:pt x="253" y="447"/>
                  </a:lnTo>
                  <a:lnTo>
                    <a:pt x="254" y="442"/>
                  </a:lnTo>
                  <a:lnTo>
                    <a:pt x="257" y="437"/>
                  </a:lnTo>
                  <a:lnTo>
                    <a:pt x="258" y="432"/>
                  </a:lnTo>
                  <a:lnTo>
                    <a:pt x="261" y="420"/>
                  </a:lnTo>
                  <a:lnTo>
                    <a:pt x="264" y="409"/>
                  </a:lnTo>
                  <a:lnTo>
                    <a:pt x="266" y="397"/>
                  </a:lnTo>
                  <a:lnTo>
                    <a:pt x="269" y="387"/>
                  </a:lnTo>
                  <a:lnTo>
                    <a:pt x="275" y="364"/>
                  </a:lnTo>
                  <a:lnTo>
                    <a:pt x="280" y="341"/>
                  </a:lnTo>
                  <a:lnTo>
                    <a:pt x="285" y="319"/>
                  </a:lnTo>
                  <a:lnTo>
                    <a:pt x="291" y="296"/>
                  </a:lnTo>
                  <a:lnTo>
                    <a:pt x="297" y="274"/>
                  </a:lnTo>
                  <a:lnTo>
                    <a:pt x="302" y="252"/>
                  </a:lnTo>
                  <a:lnTo>
                    <a:pt x="309" y="230"/>
                  </a:lnTo>
                  <a:lnTo>
                    <a:pt x="315" y="208"/>
                  </a:lnTo>
                  <a:lnTo>
                    <a:pt x="322" y="186"/>
                  </a:lnTo>
                  <a:lnTo>
                    <a:pt x="328" y="163"/>
                  </a:lnTo>
                  <a:lnTo>
                    <a:pt x="331" y="153"/>
                  </a:lnTo>
                  <a:lnTo>
                    <a:pt x="334" y="141"/>
                  </a:lnTo>
                  <a:lnTo>
                    <a:pt x="337" y="130"/>
                  </a:lnTo>
                  <a:lnTo>
                    <a:pt x="341" y="118"/>
                  </a:lnTo>
                  <a:lnTo>
                    <a:pt x="342" y="113"/>
                  </a:lnTo>
                  <a:lnTo>
                    <a:pt x="343" y="108"/>
                  </a:lnTo>
                  <a:lnTo>
                    <a:pt x="345" y="101"/>
                  </a:lnTo>
                  <a:lnTo>
                    <a:pt x="346" y="96"/>
                  </a:lnTo>
                  <a:lnTo>
                    <a:pt x="348" y="84"/>
                  </a:lnTo>
                  <a:lnTo>
                    <a:pt x="349" y="79"/>
                  </a:lnTo>
                  <a:lnTo>
                    <a:pt x="350"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60" name="Freeform 33"/>
            <p:cNvSpPr>
              <a:spLocks/>
            </p:cNvSpPr>
            <p:nvPr/>
          </p:nvSpPr>
          <p:spPr bwMode="auto">
            <a:xfrm>
              <a:off x="3211" y="1983"/>
              <a:ext cx="5" cy="16"/>
            </a:xfrm>
            <a:custGeom>
              <a:avLst/>
              <a:gdLst>
                <a:gd name="T0" fmla="*/ 0 w 34"/>
                <a:gd name="T1" fmla="*/ 0 h 115"/>
                <a:gd name="T2" fmla="*/ 0 w 34"/>
                <a:gd name="T3" fmla="*/ 0 h 115"/>
                <a:gd name="T4" fmla="*/ 0 w 34"/>
                <a:gd name="T5" fmla="*/ 0 h 115"/>
                <a:gd name="T6" fmla="*/ 0 w 34"/>
                <a:gd name="T7" fmla="*/ 0 h 115"/>
                <a:gd name="T8" fmla="*/ 0 w 34"/>
                <a:gd name="T9" fmla="*/ 0 h 115"/>
                <a:gd name="T10" fmla="*/ 0 w 34"/>
                <a:gd name="T11" fmla="*/ 0 h 115"/>
                <a:gd name="T12" fmla="*/ 0 w 34"/>
                <a:gd name="T13" fmla="*/ 0 h 115"/>
                <a:gd name="T14" fmla="*/ 0 w 34"/>
                <a:gd name="T15" fmla="*/ 0 h 115"/>
                <a:gd name="T16" fmla="*/ 0 w 34"/>
                <a:gd name="T17" fmla="*/ 0 h 115"/>
                <a:gd name="T18" fmla="*/ 0 w 34"/>
                <a:gd name="T19" fmla="*/ 0 h 115"/>
                <a:gd name="T20" fmla="*/ 0 w 34"/>
                <a:gd name="T21" fmla="*/ 0 h 115"/>
                <a:gd name="T22" fmla="*/ 0 w 34"/>
                <a:gd name="T23" fmla="*/ 0 h 115"/>
                <a:gd name="T24" fmla="*/ 0 w 34"/>
                <a:gd name="T25" fmla="*/ 0 h 115"/>
                <a:gd name="T26" fmla="*/ 0 w 34"/>
                <a:gd name="T27" fmla="*/ 0 h 115"/>
                <a:gd name="T28" fmla="*/ 0 w 34"/>
                <a:gd name="T29" fmla="*/ 0 h 115"/>
                <a:gd name="T30" fmla="*/ 0 w 34"/>
                <a:gd name="T31" fmla="*/ 0 h 115"/>
                <a:gd name="T32" fmla="*/ 0 w 34"/>
                <a:gd name="T33" fmla="*/ 0 h 115"/>
                <a:gd name="T34" fmla="*/ 0 w 34"/>
                <a:gd name="T35" fmla="*/ 0 h 115"/>
                <a:gd name="T36" fmla="*/ 0 w 34"/>
                <a:gd name="T37" fmla="*/ 0 h 115"/>
                <a:gd name="T38" fmla="*/ 0 w 34"/>
                <a:gd name="T39" fmla="*/ 0 h 115"/>
                <a:gd name="T40" fmla="*/ 0 w 34"/>
                <a:gd name="T41" fmla="*/ 0 h 115"/>
                <a:gd name="T42" fmla="*/ 0 w 34"/>
                <a:gd name="T43" fmla="*/ 0 h 115"/>
                <a:gd name="T44" fmla="*/ 0 w 34"/>
                <a:gd name="T45" fmla="*/ 0 h 115"/>
                <a:gd name="T46" fmla="*/ 0 w 34"/>
                <a:gd name="T47" fmla="*/ 0 h 115"/>
                <a:gd name="T48" fmla="*/ 0 w 34"/>
                <a:gd name="T49" fmla="*/ 0 h 115"/>
                <a:gd name="T50" fmla="*/ 0 w 34"/>
                <a:gd name="T51" fmla="*/ 0 h 115"/>
                <a:gd name="T52" fmla="*/ 0 w 34"/>
                <a:gd name="T53" fmla="*/ 0 h 115"/>
                <a:gd name="T54" fmla="*/ 0 w 34"/>
                <a:gd name="T55" fmla="*/ 0 h 115"/>
                <a:gd name="T56" fmla="*/ 0 w 34"/>
                <a:gd name="T57" fmla="*/ 0 h 115"/>
                <a:gd name="T58" fmla="*/ 0 w 34"/>
                <a:gd name="T59" fmla="*/ 0 h 115"/>
                <a:gd name="T60" fmla="*/ 0 w 34"/>
                <a:gd name="T61" fmla="*/ 0 h 115"/>
                <a:gd name="T62" fmla="*/ 0 w 34"/>
                <a:gd name="T63" fmla="*/ 0 h 1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 h="115">
                  <a:moveTo>
                    <a:pt x="4" y="0"/>
                  </a:moveTo>
                  <a:lnTo>
                    <a:pt x="3" y="3"/>
                  </a:lnTo>
                  <a:lnTo>
                    <a:pt x="3" y="7"/>
                  </a:lnTo>
                  <a:lnTo>
                    <a:pt x="2" y="11"/>
                  </a:lnTo>
                  <a:lnTo>
                    <a:pt x="1" y="15"/>
                  </a:lnTo>
                  <a:lnTo>
                    <a:pt x="1" y="19"/>
                  </a:lnTo>
                  <a:lnTo>
                    <a:pt x="0" y="22"/>
                  </a:lnTo>
                  <a:lnTo>
                    <a:pt x="0" y="27"/>
                  </a:lnTo>
                  <a:lnTo>
                    <a:pt x="0" y="31"/>
                  </a:lnTo>
                  <a:lnTo>
                    <a:pt x="0" y="34"/>
                  </a:lnTo>
                  <a:lnTo>
                    <a:pt x="0" y="38"/>
                  </a:lnTo>
                  <a:lnTo>
                    <a:pt x="0" y="43"/>
                  </a:lnTo>
                  <a:lnTo>
                    <a:pt x="0" y="46"/>
                  </a:lnTo>
                  <a:lnTo>
                    <a:pt x="1" y="50"/>
                  </a:lnTo>
                  <a:lnTo>
                    <a:pt x="1" y="54"/>
                  </a:lnTo>
                  <a:lnTo>
                    <a:pt x="2" y="58"/>
                  </a:lnTo>
                  <a:lnTo>
                    <a:pt x="3" y="62"/>
                  </a:lnTo>
                  <a:lnTo>
                    <a:pt x="4" y="65"/>
                  </a:lnTo>
                  <a:lnTo>
                    <a:pt x="6" y="69"/>
                  </a:lnTo>
                  <a:lnTo>
                    <a:pt x="8" y="72"/>
                  </a:lnTo>
                  <a:lnTo>
                    <a:pt x="9" y="76"/>
                  </a:lnTo>
                  <a:lnTo>
                    <a:pt x="11" y="79"/>
                  </a:lnTo>
                  <a:lnTo>
                    <a:pt x="13" y="83"/>
                  </a:lnTo>
                  <a:lnTo>
                    <a:pt x="17" y="89"/>
                  </a:lnTo>
                  <a:lnTo>
                    <a:pt x="20" y="96"/>
                  </a:lnTo>
                  <a:lnTo>
                    <a:pt x="25" y="102"/>
                  </a:lnTo>
                  <a:lnTo>
                    <a:pt x="27" y="105"/>
                  </a:lnTo>
                  <a:lnTo>
                    <a:pt x="29" y="109"/>
                  </a:lnTo>
                  <a:lnTo>
                    <a:pt x="30" y="111"/>
                  </a:lnTo>
                  <a:lnTo>
                    <a:pt x="32" y="112"/>
                  </a:lnTo>
                  <a:lnTo>
                    <a:pt x="33" y="114"/>
                  </a:lnTo>
                  <a:lnTo>
                    <a:pt x="34"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61" name="Line 34"/>
            <p:cNvSpPr>
              <a:spLocks noChangeShapeType="1"/>
            </p:cNvSpPr>
            <p:nvPr/>
          </p:nvSpPr>
          <p:spPr bwMode="auto">
            <a:xfrm flipH="1">
              <a:off x="3283" y="1881"/>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62" name="Line 35"/>
            <p:cNvSpPr>
              <a:spLocks noChangeShapeType="1"/>
            </p:cNvSpPr>
            <p:nvPr/>
          </p:nvSpPr>
          <p:spPr bwMode="auto">
            <a:xfrm flipH="1">
              <a:off x="3260" y="1881"/>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63" name="Freeform 36"/>
            <p:cNvSpPr>
              <a:spLocks/>
            </p:cNvSpPr>
            <p:nvPr/>
          </p:nvSpPr>
          <p:spPr bwMode="auto">
            <a:xfrm>
              <a:off x="2679" y="1204"/>
              <a:ext cx="53" cy="119"/>
            </a:xfrm>
            <a:custGeom>
              <a:avLst/>
              <a:gdLst>
                <a:gd name="T0" fmla="*/ 1 w 372"/>
                <a:gd name="T1" fmla="*/ 0 h 831"/>
                <a:gd name="T2" fmla="*/ 0 w 372"/>
                <a:gd name="T3" fmla="*/ 2 h 831"/>
                <a:gd name="T4" fmla="*/ 0 w 372"/>
                <a:gd name="T5" fmla="*/ 2 h 831"/>
                <a:gd name="T6" fmla="*/ 0 w 372"/>
                <a:gd name="T7" fmla="*/ 2 h 831"/>
                <a:gd name="T8" fmla="*/ 1 w 372"/>
                <a:gd name="T9" fmla="*/ 2 h 831"/>
                <a:gd name="T10" fmla="*/ 1 w 372"/>
                <a:gd name="T11" fmla="*/ 2 h 831"/>
                <a:gd name="T12" fmla="*/ 1 w 372"/>
                <a:gd name="T13" fmla="*/ 2 h 831"/>
                <a:gd name="T14" fmla="*/ 1 w 372"/>
                <a:gd name="T15" fmla="*/ 2 h 831"/>
                <a:gd name="T16" fmla="*/ 1 w 372"/>
                <a:gd name="T17" fmla="*/ 2 h 831"/>
                <a:gd name="T18" fmla="*/ 1 w 372"/>
                <a:gd name="T19" fmla="*/ 2 h 831"/>
                <a:gd name="T20" fmla="*/ 1 w 372"/>
                <a:gd name="T21" fmla="*/ 2 h 831"/>
                <a:gd name="T22" fmla="*/ 1 w 372"/>
                <a:gd name="T23" fmla="*/ 2 h 831"/>
                <a:gd name="T24" fmla="*/ 1 w 372"/>
                <a:gd name="T25" fmla="*/ 2 h 831"/>
                <a:gd name="T26" fmla="*/ 1 w 372"/>
                <a:gd name="T27" fmla="*/ 2 h 831"/>
                <a:gd name="T28" fmla="*/ 1 w 372"/>
                <a:gd name="T29" fmla="*/ 2 h 831"/>
                <a:gd name="T30" fmla="*/ 1 w 372"/>
                <a:gd name="T31" fmla="*/ 1 h 831"/>
                <a:gd name="T32" fmla="*/ 1 w 372"/>
                <a:gd name="T33" fmla="*/ 1 h 831"/>
                <a:gd name="T34" fmla="*/ 1 w 372"/>
                <a:gd name="T35" fmla="*/ 1 h 831"/>
                <a:gd name="T36" fmla="*/ 1 w 372"/>
                <a:gd name="T37" fmla="*/ 1 h 831"/>
                <a:gd name="T38" fmla="*/ 1 w 372"/>
                <a:gd name="T39" fmla="*/ 1 h 831"/>
                <a:gd name="T40" fmla="*/ 1 w 372"/>
                <a:gd name="T41" fmla="*/ 1 h 831"/>
                <a:gd name="T42" fmla="*/ 1 w 372"/>
                <a:gd name="T43" fmla="*/ 1 h 831"/>
                <a:gd name="T44" fmla="*/ 1 w 372"/>
                <a:gd name="T45" fmla="*/ 1 h 831"/>
                <a:gd name="T46" fmla="*/ 1 w 372"/>
                <a:gd name="T47" fmla="*/ 1 h 831"/>
                <a:gd name="T48" fmla="*/ 1 w 372"/>
                <a:gd name="T49" fmla="*/ 1 h 831"/>
                <a:gd name="T50" fmla="*/ 1 w 372"/>
                <a:gd name="T51" fmla="*/ 1 h 831"/>
                <a:gd name="T52" fmla="*/ 1 w 372"/>
                <a:gd name="T53" fmla="*/ 1 h 831"/>
                <a:gd name="T54" fmla="*/ 1 w 372"/>
                <a:gd name="T55" fmla="*/ 1 h 831"/>
                <a:gd name="T56" fmla="*/ 0 w 372"/>
                <a:gd name="T57" fmla="*/ 1 h 8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72" h="831">
                  <a:moveTo>
                    <a:pt x="223" y="0"/>
                  </a:moveTo>
                  <a:lnTo>
                    <a:pt x="0" y="831"/>
                  </a:lnTo>
                  <a:lnTo>
                    <a:pt x="145" y="831"/>
                  </a:lnTo>
                  <a:lnTo>
                    <a:pt x="161" y="829"/>
                  </a:lnTo>
                  <a:lnTo>
                    <a:pt x="176" y="825"/>
                  </a:lnTo>
                  <a:lnTo>
                    <a:pt x="192" y="818"/>
                  </a:lnTo>
                  <a:lnTo>
                    <a:pt x="208" y="809"/>
                  </a:lnTo>
                  <a:lnTo>
                    <a:pt x="223" y="797"/>
                  </a:lnTo>
                  <a:lnTo>
                    <a:pt x="238" y="783"/>
                  </a:lnTo>
                  <a:lnTo>
                    <a:pt x="253" y="767"/>
                  </a:lnTo>
                  <a:lnTo>
                    <a:pt x="265" y="750"/>
                  </a:lnTo>
                  <a:lnTo>
                    <a:pt x="277" y="731"/>
                  </a:lnTo>
                  <a:lnTo>
                    <a:pt x="287" y="711"/>
                  </a:lnTo>
                  <a:lnTo>
                    <a:pt x="295" y="691"/>
                  </a:lnTo>
                  <a:lnTo>
                    <a:pt x="302" y="669"/>
                  </a:lnTo>
                  <a:lnTo>
                    <a:pt x="363" y="438"/>
                  </a:lnTo>
                  <a:lnTo>
                    <a:pt x="369" y="417"/>
                  </a:lnTo>
                  <a:lnTo>
                    <a:pt x="371" y="397"/>
                  </a:lnTo>
                  <a:lnTo>
                    <a:pt x="372" y="377"/>
                  </a:lnTo>
                  <a:lnTo>
                    <a:pt x="370" y="357"/>
                  </a:lnTo>
                  <a:lnTo>
                    <a:pt x="367" y="340"/>
                  </a:lnTo>
                  <a:lnTo>
                    <a:pt x="361" y="324"/>
                  </a:lnTo>
                  <a:lnTo>
                    <a:pt x="354" y="311"/>
                  </a:lnTo>
                  <a:lnTo>
                    <a:pt x="344" y="299"/>
                  </a:lnTo>
                  <a:lnTo>
                    <a:pt x="334" y="289"/>
                  </a:lnTo>
                  <a:lnTo>
                    <a:pt x="322" y="283"/>
                  </a:lnTo>
                  <a:lnTo>
                    <a:pt x="308" y="279"/>
                  </a:lnTo>
                  <a:lnTo>
                    <a:pt x="294" y="276"/>
                  </a:lnTo>
                  <a:lnTo>
                    <a:pt x="148" y="2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64" name="Line 37"/>
            <p:cNvSpPr>
              <a:spLocks noChangeShapeType="1"/>
            </p:cNvSpPr>
            <p:nvPr/>
          </p:nvSpPr>
          <p:spPr bwMode="auto">
            <a:xfrm flipH="1">
              <a:off x="2747" y="1204"/>
              <a:ext cx="12"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65" name="Freeform 38"/>
            <p:cNvSpPr>
              <a:spLocks/>
            </p:cNvSpPr>
            <p:nvPr/>
          </p:nvSpPr>
          <p:spPr bwMode="auto">
            <a:xfrm>
              <a:off x="3798" y="1224"/>
              <a:ext cx="53" cy="118"/>
            </a:xfrm>
            <a:custGeom>
              <a:avLst/>
              <a:gdLst>
                <a:gd name="T0" fmla="*/ 1 w 371"/>
                <a:gd name="T1" fmla="*/ 0 h 830"/>
                <a:gd name="T2" fmla="*/ 0 w 371"/>
                <a:gd name="T3" fmla="*/ 2 h 830"/>
                <a:gd name="T4" fmla="*/ 0 w 371"/>
                <a:gd name="T5" fmla="*/ 2 h 830"/>
                <a:gd name="T6" fmla="*/ 0 w 371"/>
                <a:gd name="T7" fmla="*/ 2 h 830"/>
                <a:gd name="T8" fmla="*/ 1 w 371"/>
                <a:gd name="T9" fmla="*/ 2 h 830"/>
                <a:gd name="T10" fmla="*/ 1 w 371"/>
                <a:gd name="T11" fmla="*/ 2 h 830"/>
                <a:gd name="T12" fmla="*/ 1 w 371"/>
                <a:gd name="T13" fmla="*/ 2 h 830"/>
                <a:gd name="T14" fmla="*/ 1 w 371"/>
                <a:gd name="T15" fmla="*/ 2 h 830"/>
                <a:gd name="T16" fmla="*/ 1 w 371"/>
                <a:gd name="T17" fmla="*/ 2 h 830"/>
                <a:gd name="T18" fmla="*/ 1 w 371"/>
                <a:gd name="T19" fmla="*/ 2 h 830"/>
                <a:gd name="T20" fmla="*/ 1 w 371"/>
                <a:gd name="T21" fmla="*/ 2 h 830"/>
                <a:gd name="T22" fmla="*/ 1 w 371"/>
                <a:gd name="T23" fmla="*/ 2 h 830"/>
                <a:gd name="T24" fmla="*/ 1 w 371"/>
                <a:gd name="T25" fmla="*/ 2 h 830"/>
                <a:gd name="T26" fmla="*/ 1 w 371"/>
                <a:gd name="T27" fmla="*/ 2 h 830"/>
                <a:gd name="T28" fmla="*/ 1 w 371"/>
                <a:gd name="T29" fmla="*/ 2 h 830"/>
                <a:gd name="T30" fmla="*/ 1 w 371"/>
                <a:gd name="T31" fmla="*/ 1 h 830"/>
                <a:gd name="T32" fmla="*/ 1 w 371"/>
                <a:gd name="T33" fmla="*/ 1 h 830"/>
                <a:gd name="T34" fmla="*/ 1 w 371"/>
                <a:gd name="T35" fmla="*/ 1 h 830"/>
                <a:gd name="T36" fmla="*/ 1 w 371"/>
                <a:gd name="T37" fmla="*/ 1 h 830"/>
                <a:gd name="T38" fmla="*/ 1 w 371"/>
                <a:gd name="T39" fmla="*/ 1 h 830"/>
                <a:gd name="T40" fmla="*/ 1 w 371"/>
                <a:gd name="T41" fmla="*/ 1 h 830"/>
                <a:gd name="T42" fmla="*/ 1 w 371"/>
                <a:gd name="T43" fmla="*/ 1 h 830"/>
                <a:gd name="T44" fmla="*/ 1 w 371"/>
                <a:gd name="T45" fmla="*/ 1 h 830"/>
                <a:gd name="T46" fmla="*/ 1 w 371"/>
                <a:gd name="T47" fmla="*/ 1 h 830"/>
                <a:gd name="T48" fmla="*/ 1 w 371"/>
                <a:gd name="T49" fmla="*/ 1 h 830"/>
                <a:gd name="T50" fmla="*/ 1 w 371"/>
                <a:gd name="T51" fmla="*/ 1 h 830"/>
                <a:gd name="T52" fmla="*/ 1 w 371"/>
                <a:gd name="T53" fmla="*/ 1 h 830"/>
                <a:gd name="T54" fmla="*/ 1 w 371"/>
                <a:gd name="T55" fmla="*/ 1 h 830"/>
                <a:gd name="T56" fmla="*/ 0 w 371"/>
                <a:gd name="T57" fmla="*/ 1 h 8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71" h="830">
                  <a:moveTo>
                    <a:pt x="223" y="0"/>
                  </a:moveTo>
                  <a:lnTo>
                    <a:pt x="0" y="830"/>
                  </a:lnTo>
                  <a:lnTo>
                    <a:pt x="145" y="830"/>
                  </a:lnTo>
                  <a:lnTo>
                    <a:pt x="160" y="829"/>
                  </a:lnTo>
                  <a:lnTo>
                    <a:pt x="176" y="825"/>
                  </a:lnTo>
                  <a:lnTo>
                    <a:pt x="192" y="819"/>
                  </a:lnTo>
                  <a:lnTo>
                    <a:pt x="208" y="809"/>
                  </a:lnTo>
                  <a:lnTo>
                    <a:pt x="223" y="797"/>
                  </a:lnTo>
                  <a:lnTo>
                    <a:pt x="238" y="784"/>
                  </a:lnTo>
                  <a:lnTo>
                    <a:pt x="251" y="768"/>
                  </a:lnTo>
                  <a:lnTo>
                    <a:pt x="264" y="751"/>
                  </a:lnTo>
                  <a:lnTo>
                    <a:pt x="276" y="731"/>
                  </a:lnTo>
                  <a:lnTo>
                    <a:pt x="287" y="711"/>
                  </a:lnTo>
                  <a:lnTo>
                    <a:pt x="295" y="691"/>
                  </a:lnTo>
                  <a:lnTo>
                    <a:pt x="301" y="670"/>
                  </a:lnTo>
                  <a:lnTo>
                    <a:pt x="363" y="439"/>
                  </a:lnTo>
                  <a:lnTo>
                    <a:pt x="367" y="417"/>
                  </a:lnTo>
                  <a:lnTo>
                    <a:pt x="371" y="397"/>
                  </a:lnTo>
                  <a:lnTo>
                    <a:pt x="371" y="377"/>
                  </a:lnTo>
                  <a:lnTo>
                    <a:pt x="370" y="358"/>
                  </a:lnTo>
                  <a:lnTo>
                    <a:pt x="366" y="341"/>
                  </a:lnTo>
                  <a:lnTo>
                    <a:pt x="361" y="325"/>
                  </a:lnTo>
                  <a:lnTo>
                    <a:pt x="354" y="311"/>
                  </a:lnTo>
                  <a:lnTo>
                    <a:pt x="344" y="299"/>
                  </a:lnTo>
                  <a:lnTo>
                    <a:pt x="333" y="290"/>
                  </a:lnTo>
                  <a:lnTo>
                    <a:pt x="322" y="282"/>
                  </a:lnTo>
                  <a:lnTo>
                    <a:pt x="308" y="279"/>
                  </a:lnTo>
                  <a:lnTo>
                    <a:pt x="293" y="277"/>
                  </a:lnTo>
                  <a:lnTo>
                    <a:pt x="148" y="2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66" name="Line 39"/>
            <p:cNvSpPr>
              <a:spLocks noChangeShapeType="1"/>
            </p:cNvSpPr>
            <p:nvPr/>
          </p:nvSpPr>
          <p:spPr bwMode="auto">
            <a:xfrm flipH="1">
              <a:off x="3868" y="1227"/>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67" name="Line 40"/>
            <p:cNvSpPr>
              <a:spLocks noChangeShapeType="1"/>
            </p:cNvSpPr>
            <p:nvPr/>
          </p:nvSpPr>
          <p:spPr bwMode="auto">
            <a:xfrm flipH="1">
              <a:off x="3891" y="1227"/>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68" name="Freeform 41"/>
            <p:cNvSpPr>
              <a:spLocks/>
            </p:cNvSpPr>
            <p:nvPr/>
          </p:nvSpPr>
          <p:spPr bwMode="auto">
            <a:xfrm>
              <a:off x="2044" y="1881"/>
              <a:ext cx="50" cy="80"/>
            </a:xfrm>
            <a:custGeom>
              <a:avLst/>
              <a:gdLst>
                <a:gd name="T0" fmla="*/ 1 w 353"/>
                <a:gd name="T1" fmla="*/ 0 h 556"/>
                <a:gd name="T2" fmla="*/ 1 w 353"/>
                <a:gd name="T3" fmla="*/ 0 h 556"/>
                <a:gd name="T4" fmla="*/ 1 w 353"/>
                <a:gd name="T5" fmla="*/ 0 h 556"/>
                <a:gd name="T6" fmla="*/ 1 w 353"/>
                <a:gd name="T7" fmla="*/ 0 h 556"/>
                <a:gd name="T8" fmla="*/ 1 w 353"/>
                <a:gd name="T9" fmla="*/ 0 h 556"/>
                <a:gd name="T10" fmla="*/ 1 w 353"/>
                <a:gd name="T11" fmla="*/ 0 h 556"/>
                <a:gd name="T12" fmla="*/ 1 w 353"/>
                <a:gd name="T13" fmla="*/ 0 h 556"/>
                <a:gd name="T14" fmla="*/ 1 w 353"/>
                <a:gd name="T15" fmla="*/ 0 h 556"/>
                <a:gd name="T16" fmla="*/ 1 w 353"/>
                <a:gd name="T17" fmla="*/ 0 h 556"/>
                <a:gd name="T18" fmla="*/ 1 w 353"/>
                <a:gd name="T19" fmla="*/ 0 h 556"/>
                <a:gd name="T20" fmla="*/ 1 w 353"/>
                <a:gd name="T21" fmla="*/ 0 h 556"/>
                <a:gd name="T22" fmla="*/ 1 w 353"/>
                <a:gd name="T23" fmla="*/ 0 h 556"/>
                <a:gd name="T24" fmla="*/ 1 w 353"/>
                <a:gd name="T25" fmla="*/ 0 h 556"/>
                <a:gd name="T26" fmla="*/ 1 w 353"/>
                <a:gd name="T27" fmla="*/ 0 h 556"/>
                <a:gd name="T28" fmla="*/ 1 w 353"/>
                <a:gd name="T29" fmla="*/ 0 h 556"/>
                <a:gd name="T30" fmla="*/ 1 w 353"/>
                <a:gd name="T31" fmla="*/ 0 h 556"/>
                <a:gd name="T32" fmla="*/ 1 w 353"/>
                <a:gd name="T33" fmla="*/ 0 h 556"/>
                <a:gd name="T34" fmla="*/ 0 w 353"/>
                <a:gd name="T35" fmla="*/ 0 h 556"/>
                <a:gd name="T36" fmla="*/ 0 w 353"/>
                <a:gd name="T37" fmla="*/ 0 h 556"/>
                <a:gd name="T38" fmla="*/ 0 w 353"/>
                <a:gd name="T39" fmla="*/ 0 h 556"/>
                <a:gd name="T40" fmla="*/ 0 w 353"/>
                <a:gd name="T41" fmla="*/ 0 h 556"/>
                <a:gd name="T42" fmla="*/ 0 w 353"/>
                <a:gd name="T43" fmla="*/ 0 h 556"/>
                <a:gd name="T44" fmla="*/ 0 w 353"/>
                <a:gd name="T45" fmla="*/ 0 h 556"/>
                <a:gd name="T46" fmla="*/ 0 w 353"/>
                <a:gd name="T47" fmla="*/ 0 h 556"/>
                <a:gd name="T48" fmla="*/ 0 w 353"/>
                <a:gd name="T49" fmla="*/ 0 h 556"/>
                <a:gd name="T50" fmla="*/ 0 w 353"/>
                <a:gd name="T51" fmla="*/ 0 h 556"/>
                <a:gd name="T52" fmla="*/ 0 w 353"/>
                <a:gd name="T53" fmla="*/ 0 h 556"/>
                <a:gd name="T54" fmla="*/ 0 w 353"/>
                <a:gd name="T55" fmla="*/ 1 h 556"/>
                <a:gd name="T56" fmla="*/ 0 w 353"/>
                <a:gd name="T57" fmla="*/ 1 h 556"/>
                <a:gd name="T58" fmla="*/ 0 w 353"/>
                <a:gd name="T59" fmla="*/ 1 h 556"/>
                <a:gd name="T60" fmla="*/ 0 w 353"/>
                <a:gd name="T61" fmla="*/ 1 h 556"/>
                <a:gd name="T62" fmla="*/ 0 w 353"/>
                <a:gd name="T63" fmla="*/ 1 h 556"/>
                <a:gd name="T64" fmla="*/ 0 w 353"/>
                <a:gd name="T65" fmla="*/ 1 h 556"/>
                <a:gd name="T66" fmla="*/ 0 w 353"/>
                <a:gd name="T67" fmla="*/ 1 h 556"/>
                <a:gd name="T68" fmla="*/ 0 w 353"/>
                <a:gd name="T69" fmla="*/ 2 h 556"/>
                <a:gd name="T70" fmla="*/ 0 w 353"/>
                <a:gd name="T71" fmla="*/ 2 h 556"/>
                <a:gd name="T72" fmla="*/ 0 w 353"/>
                <a:gd name="T73" fmla="*/ 2 h 556"/>
                <a:gd name="T74" fmla="*/ 0 w 353"/>
                <a:gd name="T75" fmla="*/ 2 h 556"/>
                <a:gd name="T76" fmla="*/ 0 w 353"/>
                <a:gd name="T77" fmla="*/ 2 h 556"/>
                <a:gd name="T78" fmla="*/ 0 w 353"/>
                <a:gd name="T79" fmla="*/ 2 h 556"/>
                <a:gd name="T80" fmla="*/ 0 w 353"/>
                <a:gd name="T81" fmla="*/ 2 h 556"/>
                <a:gd name="T82" fmla="*/ 0 w 353"/>
                <a:gd name="T83" fmla="*/ 2 h 556"/>
                <a:gd name="T84" fmla="*/ 0 w 353"/>
                <a:gd name="T85" fmla="*/ 2 h 556"/>
                <a:gd name="T86" fmla="*/ 0 w 353"/>
                <a:gd name="T87" fmla="*/ 2 h 556"/>
                <a:gd name="T88" fmla="*/ 0 w 353"/>
                <a:gd name="T89" fmla="*/ 2 h 556"/>
                <a:gd name="T90" fmla="*/ 0 w 353"/>
                <a:gd name="T91" fmla="*/ 2 h 556"/>
                <a:gd name="T92" fmla="*/ 0 w 353"/>
                <a:gd name="T93" fmla="*/ 2 h 556"/>
                <a:gd name="T94" fmla="*/ 1 w 353"/>
                <a:gd name="T95" fmla="*/ 2 h 556"/>
                <a:gd name="T96" fmla="*/ 1 w 353"/>
                <a:gd name="T97" fmla="*/ 2 h 556"/>
                <a:gd name="T98" fmla="*/ 1 w 353"/>
                <a:gd name="T99" fmla="*/ 2 h 556"/>
                <a:gd name="T100" fmla="*/ 1 w 353"/>
                <a:gd name="T101" fmla="*/ 2 h 556"/>
                <a:gd name="T102" fmla="*/ 1 w 353"/>
                <a:gd name="T103" fmla="*/ 2 h 556"/>
                <a:gd name="T104" fmla="*/ 1 w 353"/>
                <a:gd name="T105" fmla="*/ 1 h 556"/>
                <a:gd name="T106" fmla="*/ 1 w 353"/>
                <a:gd name="T107" fmla="*/ 1 h 556"/>
                <a:gd name="T108" fmla="*/ 1 w 353"/>
                <a:gd name="T109" fmla="*/ 1 h 556"/>
                <a:gd name="T110" fmla="*/ 1 w 353"/>
                <a:gd name="T111" fmla="*/ 1 h 556"/>
                <a:gd name="T112" fmla="*/ 1 w 353"/>
                <a:gd name="T113" fmla="*/ 1 h 556"/>
                <a:gd name="T114" fmla="*/ 1 w 353"/>
                <a:gd name="T115" fmla="*/ 1 h 556"/>
                <a:gd name="T116" fmla="*/ 1 w 353"/>
                <a:gd name="T117" fmla="*/ 1 h 556"/>
                <a:gd name="T118" fmla="*/ 1 w 353"/>
                <a:gd name="T119" fmla="*/ 0 h 556"/>
                <a:gd name="T120" fmla="*/ 1 w 353"/>
                <a:gd name="T121" fmla="*/ 0 h 556"/>
                <a:gd name="T122" fmla="*/ 1 w 353"/>
                <a:gd name="T123" fmla="*/ 0 h 5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3" h="556">
                  <a:moveTo>
                    <a:pt x="351" y="73"/>
                  </a:moveTo>
                  <a:lnTo>
                    <a:pt x="352" y="70"/>
                  </a:lnTo>
                  <a:lnTo>
                    <a:pt x="352" y="68"/>
                  </a:lnTo>
                  <a:lnTo>
                    <a:pt x="352" y="65"/>
                  </a:lnTo>
                  <a:lnTo>
                    <a:pt x="353" y="61"/>
                  </a:lnTo>
                  <a:lnTo>
                    <a:pt x="353" y="59"/>
                  </a:lnTo>
                  <a:lnTo>
                    <a:pt x="353" y="56"/>
                  </a:lnTo>
                  <a:lnTo>
                    <a:pt x="353" y="53"/>
                  </a:lnTo>
                  <a:lnTo>
                    <a:pt x="352" y="51"/>
                  </a:lnTo>
                  <a:lnTo>
                    <a:pt x="352" y="48"/>
                  </a:lnTo>
                  <a:lnTo>
                    <a:pt x="351" y="44"/>
                  </a:lnTo>
                  <a:lnTo>
                    <a:pt x="351" y="41"/>
                  </a:lnTo>
                  <a:lnTo>
                    <a:pt x="350" y="39"/>
                  </a:lnTo>
                  <a:lnTo>
                    <a:pt x="350" y="36"/>
                  </a:lnTo>
                  <a:lnTo>
                    <a:pt x="349" y="33"/>
                  </a:lnTo>
                  <a:lnTo>
                    <a:pt x="348" y="30"/>
                  </a:lnTo>
                  <a:lnTo>
                    <a:pt x="347" y="27"/>
                  </a:lnTo>
                  <a:lnTo>
                    <a:pt x="346" y="24"/>
                  </a:lnTo>
                  <a:lnTo>
                    <a:pt x="345" y="21"/>
                  </a:lnTo>
                  <a:lnTo>
                    <a:pt x="344" y="18"/>
                  </a:lnTo>
                  <a:lnTo>
                    <a:pt x="341" y="16"/>
                  </a:lnTo>
                  <a:lnTo>
                    <a:pt x="340" y="13"/>
                  </a:lnTo>
                  <a:lnTo>
                    <a:pt x="339" y="10"/>
                  </a:lnTo>
                  <a:lnTo>
                    <a:pt x="338" y="9"/>
                  </a:lnTo>
                  <a:lnTo>
                    <a:pt x="337" y="8"/>
                  </a:lnTo>
                  <a:lnTo>
                    <a:pt x="336" y="7"/>
                  </a:lnTo>
                  <a:lnTo>
                    <a:pt x="335" y="6"/>
                  </a:lnTo>
                  <a:lnTo>
                    <a:pt x="334" y="5"/>
                  </a:lnTo>
                  <a:lnTo>
                    <a:pt x="333" y="4"/>
                  </a:lnTo>
                  <a:lnTo>
                    <a:pt x="332" y="4"/>
                  </a:lnTo>
                  <a:lnTo>
                    <a:pt x="331" y="3"/>
                  </a:lnTo>
                  <a:lnTo>
                    <a:pt x="330" y="3"/>
                  </a:lnTo>
                  <a:lnTo>
                    <a:pt x="329" y="2"/>
                  </a:lnTo>
                  <a:lnTo>
                    <a:pt x="328" y="2"/>
                  </a:lnTo>
                  <a:lnTo>
                    <a:pt x="326" y="1"/>
                  </a:lnTo>
                  <a:lnTo>
                    <a:pt x="324" y="1"/>
                  </a:lnTo>
                  <a:lnTo>
                    <a:pt x="323" y="1"/>
                  </a:lnTo>
                  <a:lnTo>
                    <a:pt x="320" y="0"/>
                  </a:lnTo>
                  <a:lnTo>
                    <a:pt x="317" y="0"/>
                  </a:lnTo>
                  <a:lnTo>
                    <a:pt x="315" y="0"/>
                  </a:lnTo>
                  <a:lnTo>
                    <a:pt x="312" y="0"/>
                  </a:lnTo>
                  <a:lnTo>
                    <a:pt x="308" y="0"/>
                  </a:lnTo>
                  <a:lnTo>
                    <a:pt x="302" y="0"/>
                  </a:lnTo>
                  <a:lnTo>
                    <a:pt x="296" y="0"/>
                  </a:lnTo>
                  <a:lnTo>
                    <a:pt x="290" y="0"/>
                  </a:lnTo>
                  <a:lnTo>
                    <a:pt x="284" y="0"/>
                  </a:lnTo>
                  <a:lnTo>
                    <a:pt x="279" y="0"/>
                  </a:lnTo>
                  <a:lnTo>
                    <a:pt x="267" y="0"/>
                  </a:lnTo>
                  <a:lnTo>
                    <a:pt x="255" y="0"/>
                  </a:lnTo>
                  <a:lnTo>
                    <a:pt x="250" y="0"/>
                  </a:lnTo>
                  <a:lnTo>
                    <a:pt x="245" y="0"/>
                  </a:lnTo>
                  <a:lnTo>
                    <a:pt x="238" y="0"/>
                  </a:lnTo>
                  <a:lnTo>
                    <a:pt x="233" y="1"/>
                  </a:lnTo>
                  <a:lnTo>
                    <a:pt x="228" y="1"/>
                  </a:lnTo>
                  <a:lnTo>
                    <a:pt x="221" y="2"/>
                  </a:lnTo>
                  <a:lnTo>
                    <a:pt x="216" y="2"/>
                  </a:lnTo>
                  <a:lnTo>
                    <a:pt x="211" y="3"/>
                  </a:lnTo>
                  <a:lnTo>
                    <a:pt x="204" y="4"/>
                  </a:lnTo>
                  <a:lnTo>
                    <a:pt x="202" y="5"/>
                  </a:lnTo>
                  <a:lnTo>
                    <a:pt x="199" y="5"/>
                  </a:lnTo>
                  <a:lnTo>
                    <a:pt x="196" y="6"/>
                  </a:lnTo>
                  <a:lnTo>
                    <a:pt x="193" y="7"/>
                  </a:lnTo>
                  <a:lnTo>
                    <a:pt x="190" y="8"/>
                  </a:lnTo>
                  <a:lnTo>
                    <a:pt x="188" y="9"/>
                  </a:lnTo>
                  <a:lnTo>
                    <a:pt x="185" y="10"/>
                  </a:lnTo>
                  <a:lnTo>
                    <a:pt x="183" y="11"/>
                  </a:lnTo>
                  <a:lnTo>
                    <a:pt x="180" y="13"/>
                  </a:lnTo>
                  <a:lnTo>
                    <a:pt x="177" y="14"/>
                  </a:lnTo>
                  <a:lnTo>
                    <a:pt x="174" y="15"/>
                  </a:lnTo>
                  <a:lnTo>
                    <a:pt x="172" y="17"/>
                  </a:lnTo>
                  <a:lnTo>
                    <a:pt x="170" y="18"/>
                  </a:lnTo>
                  <a:lnTo>
                    <a:pt x="167" y="20"/>
                  </a:lnTo>
                  <a:lnTo>
                    <a:pt x="165" y="21"/>
                  </a:lnTo>
                  <a:lnTo>
                    <a:pt x="163" y="23"/>
                  </a:lnTo>
                  <a:lnTo>
                    <a:pt x="160" y="24"/>
                  </a:lnTo>
                  <a:lnTo>
                    <a:pt x="158" y="26"/>
                  </a:lnTo>
                  <a:lnTo>
                    <a:pt x="153" y="30"/>
                  </a:lnTo>
                  <a:lnTo>
                    <a:pt x="149" y="34"/>
                  </a:lnTo>
                  <a:lnTo>
                    <a:pt x="144" y="37"/>
                  </a:lnTo>
                  <a:lnTo>
                    <a:pt x="140" y="41"/>
                  </a:lnTo>
                  <a:lnTo>
                    <a:pt x="132" y="50"/>
                  </a:lnTo>
                  <a:lnTo>
                    <a:pt x="127" y="53"/>
                  </a:lnTo>
                  <a:lnTo>
                    <a:pt x="124" y="57"/>
                  </a:lnTo>
                  <a:lnTo>
                    <a:pt x="122" y="59"/>
                  </a:lnTo>
                  <a:lnTo>
                    <a:pt x="120" y="61"/>
                  </a:lnTo>
                  <a:lnTo>
                    <a:pt x="118" y="64"/>
                  </a:lnTo>
                  <a:lnTo>
                    <a:pt x="117" y="67"/>
                  </a:lnTo>
                  <a:lnTo>
                    <a:pt x="115" y="69"/>
                  </a:lnTo>
                  <a:lnTo>
                    <a:pt x="113" y="71"/>
                  </a:lnTo>
                  <a:lnTo>
                    <a:pt x="111" y="73"/>
                  </a:lnTo>
                  <a:lnTo>
                    <a:pt x="110" y="76"/>
                  </a:lnTo>
                  <a:lnTo>
                    <a:pt x="107" y="81"/>
                  </a:lnTo>
                  <a:lnTo>
                    <a:pt x="104" y="86"/>
                  </a:lnTo>
                  <a:lnTo>
                    <a:pt x="101" y="91"/>
                  </a:lnTo>
                  <a:lnTo>
                    <a:pt x="98" y="96"/>
                  </a:lnTo>
                  <a:lnTo>
                    <a:pt x="92" y="106"/>
                  </a:lnTo>
                  <a:lnTo>
                    <a:pt x="89" y="110"/>
                  </a:lnTo>
                  <a:lnTo>
                    <a:pt x="86" y="116"/>
                  </a:lnTo>
                  <a:lnTo>
                    <a:pt x="84" y="121"/>
                  </a:lnTo>
                  <a:lnTo>
                    <a:pt x="83" y="123"/>
                  </a:lnTo>
                  <a:lnTo>
                    <a:pt x="82" y="126"/>
                  </a:lnTo>
                  <a:lnTo>
                    <a:pt x="81" y="129"/>
                  </a:lnTo>
                  <a:lnTo>
                    <a:pt x="80" y="132"/>
                  </a:lnTo>
                  <a:lnTo>
                    <a:pt x="77" y="137"/>
                  </a:lnTo>
                  <a:lnTo>
                    <a:pt x="75" y="142"/>
                  </a:lnTo>
                  <a:lnTo>
                    <a:pt x="73" y="148"/>
                  </a:lnTo>
                  <a:lnTo>
                    <a:pt x="72" y="153"/>
                  </a:lnTo>
                  <a:lnTo>
                    <a:pt x="71" y="159"/>
                  </a:lnTo>
                  <a:lnTo>
                    <a:pt x="65" y="182"/>
                  </a:lnTo>
                  <a:lnTo>
                    <a:pt x="58" y="204"/>
                  </a:lnTo>
                  <a:lnTo>
                    <a:pt x="53" y="225"/>
                  </a:lnTo>
                  <a:lnTo>
                    <a:pt x="47" y="248"/>
                  </a:lnTo>
                  <a:lnTo>
                    <a:pt x="34" y="293"/>
                  </a:lnTo>
                  <a:lnTo>
                    <a:pt x="27" y="315"/>
                  </a:lnTo>
                  <a:lnTo>
                    <a:pt x="21" y="337"/>
                  </a:lnTo>
                  <a:lnTo>
                    <a:pt x="19" y="348"/>
                  </a:lnTo>
                  <a:lnTo>
                    <a:pt x="16" y="360"/>
                  </a:lnTo>
                  <a:lnTo>
                    <a:pt x="12" y="370"/>
                  </a:lnTo>
                  <a:lnTo>
                    <a:pt x="10" y="382"/>
                  </a:lnTo>
                  <a:lnTo>
                    <a:pt x="7" y="393"/>
                  </a:lnTo>
                  <a:lnTo>
                    <a:pt x="5" y="404"/>
                  </a:lnTo>
                  <a:lnTo>
                    <a:pt x="4" y="410"/>
                  </a:lnTo>
                  <a:lnTo>
                    <a:pt x="3" y="416"/>
                  </a:lnTo>
                  <a:lnTo>
                    <a:pt x="2" y="421"/>
                  </a:lnTo>
                  <a:lnTo>
                    <a:pt x="1" y="427"/>
                  </a:lnTo>
                  <a:lnTo>
                    <a:pt x="0" y="433"/>
                  </a:lnTo>
                  <a:lnTo>
                    <a:pt x="0" y="438"/>
                  </a:lnTo>
                  <a:lnTo>
                    <a:pt x="0" y="445"/>
                  </a:lnTo>
                  <a:lnTo>
                    <a:pt x="0" y="450"/>
                  </a:lnTo>
                  <a:lnTo>
                    <a:pt x="0" y="455"/>
                  </a:lnTo>
                  <a:lnTo>
                    <a:pt x="0" y="462"/>
                  </a:lnTo>
                  <a:lnTo>
                    <a:pt x="1" y="467"/>
                  </a:lnTo>
                  <a:lnTo>
                    <a:pt x="1" y="470"/>
                  </a:lnTo>
                  <a:lnTo>
                    <a:pt x="2" y="474"/>
                  </a:lnTo>
                  <a:lnTo>
                    <a:pt x="3" y="479"/>
                  </a:lnTo>
                  <a:lnTo>
                    <a:pt x="4" y="484"/>
                  </a:lnTo>
                  <a:lnTo>
                    <a:pt x="5" y="490"/>
                  </a:lnTo>
                  <a:lnTo>
                    <a:pt x="7" y="496"/>
                  </a:lnTo>
                  <a:lnTo>
                    <a:pt x="9" y="501"/>
                  </a:lnTo>
                  <a:lnTo>
                    <a:pt x="11" y="507"/>
                  </a:lnTo>
                  <a:lnTo>
                    <a:pt x="12" y="509"/>
                  </a:lnTo>
                  <a:lnTo>
                    <a:pt x="14" y="512"/>
                  </a:lnTo>
                  <a:lnTo>
                    <a:pt x="15" y="514"/>
                  </a:lnTo>
                  <a:lnTo>
                    <a:pt x="17" y="517"/>
                  </a:lnTo>
                  <a:lnTo>
                    <a:pt x="18" y="519"/>
                  </a:lnTo>
                  <a:lnTo>
                    <a:pt x="19" y="521"/>
                  </a:lnTo>
                  <a:lnTo>
                    <a:pt x="21" y="525"/>
                  </a:lnTo>
                  <a:lnTo>
                    <a:pt x="22" y="527"/>
                  </a:lnTo>
                  <a:lnTo>
                    <a:pt x="24" y="529"/>
                  </a:lnTo>
                  <a:lnTo>
                    <a:pt x="26" y="531"/>
                  </a:lnTo>
                  <a:lnTo>
                    <a:pt x="27" y="533"/>
                  </a:lnTo>
                  <a:lnTo>
                    <a:pt x="29" y="535"/>
                  </a:lnTo>
                  <a:lnTo>
                    <a:pt x="32" y="537"/>
                  </a:lnTo>
                  <a:lnTo>
                    <a:pt x="34" y="540"/>
                  </a:lnTo>
                  <a:lnTo>
                    <a:pt x="37" y="541"/>
                  </a:lnTo>
                  <a:lnTo>
                    <a:pt x="39" y="543"/>
                  </a:lnTo>
                  <a:lnTo>
                    <a:pt x="41" y="544"/>
                  </a:lnTo>
                  <a:lnTo>
                    <a:pt x="43" y="546"/>
                  </a:lnTo>
                  <a:lnTo>
                    <a:pt x="47" y="547"/>
                  </a:lnTo>
                  <a:lnTo>
                    <a:pt x="49" y="548"/>
                  </a:lnTo>
                  <a:lnTo>
                    <a:pt x="52" y="549"/>
                  </a:lnTo>
                  <a:lnTo>
                    <a:pt x="54" y="550"/>
                  </a:lnTo>
                  <a:lnTo>
                    <a:pt x="57" y="551"/>
                  </a:lnTo>
                  <a:lnTo>
                    <a:pt x="60" y="551"/>
                  </a:lnTo>
                  <a:lnTo>
                    <a:pt x="62" y="552"/>
                  </a:lnTo>
                  <a:lnTo>
                    <a:pt x="66" y="552"/>
                  </a:lnTo>
                  <a:lnTo>
                    <a:pt x="69" y="553"/>
                  </a:lnTo>
                  <a:lnTo>
                    <a:pt x="71" y="553"/>
                  </a:lnTo>
                  <a:lnTo>
                    <a:pt x="74" y="553"/>
                  </a:lnTo>
                  <a:lnTo>
                    <a:pt x="77" y="554"/>
                  </a:lnTo>
                  <a:lnTo>
                    <a:pt x="83" y="554"/>
                  </a:lnTo>
                  <a:lnTo>
                    <a:pt x="89" y="554"/>
                  </a:lnTo>
                  <a:lnTo>
                    <a:pt x="94" y="554"/>
                  </a:lnTo>
                  <a:lnTo>
                    <a:pt x="106" y="554"/>
                  </a:lnTo>
                  <a:lnTo>
                    <a:pt x="118" y="554"/>
                  </a:lnTo>
                  <a:lnTo>
                    <a:pt x="123" y="554"/>
                  </a:lnTo>
                  <a:lnTo>
                    <a:pt x="130" y="554"/>
                  </a:lnTo>
                  <a:lnTo>
                    <a:pt x="135" y="554"/>
                  </a:lnTo>
                  <a:lnTo>
                    <a:pt x="141" y="554"/>
                  </a:lnTo>
                  <a:lnTo>
                    <a:pt x="147" y="554"/>
                  </a:lnTo>
                  <a:lnTo>
                    <a:pt x="150" y="556"/>
                  </a:lnTo>
                  <a:lnTo>
                    <a:pt x="152" y="554"/>
                  </a:lnTo>
                  <a:lnTo>
                    <a:pt x="155" y="554"/>
                  </a:lnTo>
                  <a:lnTo>
                    <a:pt x="158" y="554"/>
                  </a:lnTo>
                  <a:lnTo>
                    <a:pt x="160" y="554"/>
                  </a:lnTo>
                  <a:lnTo>
                    <a:pt x="164" y="553"/>
                  </a:lnTo>
                  <a:lnTo>
                    <a:pt x="167" y="553"/>
                  </a:lnTo>
                  <a:lnTo>
                    <a:pt x="169" y="552"/>
                  </a:lnTo>
                  <a:lnTo>
                    <a:pt x="172" y="551"/>
                  </a:lnTo>
                  <a:lnTo>
                    <a:pt x="174" y="550"/>
                  </a:lnTo>
                  <a:lnTo>
                    <a:pt x="177" y="549"/>
                  </a:lnTo>
                  <a:lnTo>
                    <a:pt x="180" y="548"/>
                  </a:lnTo>
                  <a:lnTo>
                    <a:pt x="183" y="546"/>
                  </a:lnTo>
                  <a:lnTo>
                    <a:pt x="185" y="545"/>
                  </a:lnTo>
                  <a:lnTo>
                    <a:pt x="187" y="543"/>
                  </a:lnTo>
                  <a:lnTo>
                    <a:pt x="190" y="542"/>
                  </a:lnTo>
                  <a:lnTo>
                    <a:pt x="192" y="540"/>
                  </a:lnTo>
                  <a:lnTo>
                    <a:pt x="195" y="538"/>
                  </a:lnTo>
                  <a:lnTo>
                    <a:pt x="197" y="536"/>
                  </a:lnTo>
                  <a:lnTo>
                    <a:pt x="199" y="534"/>
                  </a:lnTo>
                  <a:lnTo>
                    <a:pt x="201" y="532"/>
                  </a:lnTo>
                  <a:lnTo>
                    <a:pt x="204" y="531"/>
                  </a:lnTo>
                  <a:lnTo>
                    <a:pt x="206" y="529"/>
                  </a:lnTo>
                  <a:lnTo>
                    <a:pt x="207" y="527"/>
                  </a:lnTo>
                  <a:lnTo>
                    <a:pt x="209" y="525"/>
                  </a:lnTo>
                  <a:lnTo>
                    <a:pt x="212" y="523"/>
                  </a:lnTo>
                  <a:lnTo>
                    <a:pt x="216" y="518"/>
                  </a:lnTo>
                  <a:lnTo>
                    <a:pt x="219" y="514"/>
                  </a:lnTo>
                  <a:lnTo>
                    <a:pt x="223" y="509"/>
                  </a:lnTo>
                  <a:lnTo>
                    <a:pt x="226" y="504"/>
                  </a:lnTo>
                  <a:lnTo>
                    <a:pt x="230" y="500"/>
                  </a:lnTo>
                  <a:lnTo>
                    <a:pt x="233" y="495"/>
                  </a:lnTo>
                  <a:lnTo>
                    <a:pt x="235" y="490"/>
                  </a:lnTo>
                  <a:lnTo>
                    <a:pt x="238" y="484"/>
                  </a:lnTo>
                  <a:lnTo>
                    <a:pt x="240" y="479"/>
                  </a:lnTo>
                  <a:lnTo>
                    <a:pt x="242" y="474"/>
                  </a:lnTo>
                  <a:lnTo>
                    <a:pt x="245" y="468"/>
                  </a:lnTo>
                  <a:lnTo>
                    <a:pt x="247" y="463"/>
                  </a:lnTo>
                  <a:lnTo>
                    <a:pt x="249" y="458"/>
                  </a:lnTo>
                  <a:lnTo>
                    <a:pt x="251" y="452"/>
                  </a:lnTo>
                  <a:lnTo>
                    <a:pt x="253" y="447"/>
                  </a:lnTo>
                  <a:lnTo>
                    <a:pt x="254" y="442"/>
                  </a:lnTo>
                  <a:lnTo>
                    <a:pt x="256" y="436"/>
                  </a:lnTo>
                  <a:lnTo>
                    <a:pt x="257" y="430"/>
                  </a:lnTo>
                  <a:lnTo>
                    <a:pt x="261" y="419"/>
                  </a:lnTo>
                  <a:lnTo>
                    <a:pt x="264" y="408"/>
                  </a:lnTo>
                  <a:lnTo>
                    <a:pt x="266" y="397"/>
                  </a:lnTo>
                  <a:lnTo>
                    <a:pt x="269" y="385"/>
                  </a:lnTo>
                  <a:lnTo>
                    <a:pt x="274" y="363"/>
                  </a:lnTo>
                  <a:lnTo>
                    <a:pt x="280" y="340"/>
                  </a:lnTo>
                  <a:lnTo>
                    <a:pt x="285" y="318"/>
                  </a:lnTo>
                  <a:lnTo>
                    <a:pt x="290" y="296"/>
                  </a:lnTo>
                  <a:lnTo>
                    <a:pt x="297" y="273"/>
                  </a:lnTo>
                  <a:lnTo>
                    <a:pt x="302" y="251"/>
                  </a:lnTo>
                  <a:lnTo>
                    <a:pt x="308" y="229"/>
                  </a:lnTo>
                  <a:lnTo>
                    <a:pt x="315" y="206"/>
                  </a:lnTo>
                  <a:lnTo>
                    <a:pt x="321" y="184"/>
                  </a:lnTo>
                  <a:lnTo>
                    <a:pt x="328" y="163"/>
                  </a:lnTo>
                  <a:lnTo>
                    <a:pt x="331" y="151"/>
                  </a:lnTo>
                  <a:lnTo>
                    <a:pt x="334" y="140"/>
                  </a:lnTo>
                  <a:lnTo>
                    <a:pt x="337" y="129"/>
                  </a:lnTo>
                  <a:lnTo>
                    <a:pt x="340" y="118"/>
                  </a:lnTo>
                  <a:lnTo>
                    <a:pt x="341" y="113"/>
                  </a:lnTo>
                  <a:lnTo>
                    <a:pt x="343" y="106"/>
                  </a:lnTo>
                  <a:lnTo>
                    <a:pt x="344" y="101"/>
                  </a:lnTo>
                  <a:lnTo>
                    <a:pt x="345" y="96"/>
                  </a:lnTo>
                  <a:lnTo>
                    <a:pt x="348" y="84"/>
                  </a:lnTo>
                  <a:lnTo>
                    <a:pt x="349" y="79"/>
                  </a:lnTo>
                  <a:lnTo>
                    <a:pt x="350"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69" name="Freeform 42"/>
            <p:cNvSpPr>
              <a:spLocks/>
            </p:cNvSpPr>
            <p:nvPr/>
          </p:nvSpPr>
          <p:spPr bwMode="auto">
            <a:xfrm>
              <a:off x="2080" y="1944"/>
              <a:ext cx="4" cy="16"/>
            </a:xfrm>
            <a:custGeom>
              <a:avLst/>
              <a:gdLst>
                <a:gd name="T0" fmla="*/ 0 w 34"/>
                <a:gd name="T1" fmla="*/ 0 h 116"/>
                <a:gd name="T2" fmla="*/ 0 w 34"/>
                <a:gd name="T3" fmla="*/ 0 h 116"/>
                <a:gd name="T4" fmla="*/ 0 w 34"/>
                <a:gd name="T5" fmla="*/ 0 h 116"/>
                <a:gd name="T6" fmla="*/ 0 w 34"/>
                <a:gd name="T7" fmla="*/ 0 h 116"/>
                <a:gd name="T8" fmla="*/ 0 w 34"/>
                <a:gd name="T9" fmla="*/ 0 h 116"/>
                <a:gd name="T10" fmla="*/ 0 w 34"/>
                <a:gd name="T11" fmla="*/ 0 h 116"/>
                <a:gd name="T12" fmla="*/ 0 w 34"/>
                <a:gd name="T13" fmla="*/ 0 h 116"/>
                <a:gd name="T14" fmla="*/ 0 w 34"/>
                <a:gd name="T15" fmla="*/ 0 h 116"/>
                <a:gd name="T16" fmla="*/ 0 w 34"/>
                <a:gd name="T17" fmla="*/ 0 h 116"/>
                <a:gd name="T18" fmla="*/ 0 w 34"/>
                <a:gd name="T19" fmla="*/ 0 h 116"/>
                <a:gd name="T20" fmla="*/ 0 w 34"/>
                <a:gd name="T21" fmla="*/ 0 h 116"/>
                <a:gd name="T22" fmla="*/ 0 w 34"/>
                <a:gd name="T23" fmla="*/ 0 h 116"/>
                <a:gd name="T24" fmla="*/ 0 w 34"/>
                <a:gd name="T25" fmla="*/ 0 h 116"/>
                <a:gd name="T26" fmla="*/ 0 w 34"/>
                <a:gd name="T27" fmla="*/ 0 h 116"/>
                <a:gd name="T28" fmla="*/ 0 w 34"/>
                <a:gd name="T29" fmla="*/ 0 h 116"/>
                <a:gd name="T30" fmla="*/ 0 w 34"/>
                <a:gd name="T31" fmla="*/ 0 h 116"/>
                <a:gd name="T32" fmla="*/ 0 w 34"/>
                <a:gd name="T33" fmla="*/ 0 h 116"/>
                <a:gd name="T34" fmla="*/ 0 w 34"/>
                <a:gd name="T35" fmla="*/ 0 h 116"/>
                <a:gd name="T36" fmla="*/ 0 w 34"/>
                <a:gd name="T37" fmla="*/ 0 h 116"/>
                <a:gd name="T38" fmla="*/ 0 w 34"/>
                <a:gd name="T39" fmla="*/ 0 h 116"/>
                <a:gd name="T40" fmla="*/ 0 w 34"/>
                <a:gd name="T41" fmla="*/ 0 h 116"/>
                <a:gd name="T42" fmla="*/ 0 w 34"/>
                <a:gd name="T43" fmla="*/ 0 h 116"/>
                <a:gd name="T44" fmla="*/ 0 w 34"/>
                <a:gd name="T45" fmla="*/ 0 h 116"/>
                <a:gd name="T46" fmla="*/ 0 w 34"/>
                <a:gd name="T47" fmla="*/ 0 h 116"/>
                <a:gd name="T48" fmla="*/ 0 w 34"/>
                <a:gd name="T49" fmla="*/ 0 h 116"/>
                <a:gd name="T50" fmla="*/ 0 w 34"/>
                <a:gd name="T51" fmla="*/ 0 h 116"/>
                <a:gd name="T52" fmla="*/ 0 w 34"/>
                <a:gd name="T53" fmla="*/ 0 h 116"/>
                <a:gd name="T54" fmla="*/ 0 w 34"/>
                <a:gd name="T55" fmla="*/ 0 h 116"/>
                <a:gd name="T56" fmla="*/ 0 w 34"/>
                <a:gd name="T57" fmla="*/ 0 h 116"/>
                <a:gd name="T58" fmla="*/ 0 w 34"/>
                <a:gd name="T59" fmla="*/ 0 h 116"/>
                <a:gd name="T60" fmla="*/ 0 w 34"/>
                <a:gd name="T61" fmla="*/ 0 h 116"/>
                <a:gd name="T62" fmla="*/ 0 w 34"/>
                <a:gd name="T63" fmla="*/ 0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 h="116">
                  <a:moveTo>
                    <a:pt x="4" y="0"/>
                  </a:moveTo>
                  <a:lnTo>
                    <a:pt x="3" y="5"/>
                  </a:lnTo>
                  <a:lnTo>
                    <a:pt x="2" y="8"/>
                  </a:lnTo>
                  <a:lnTo>
                    <a:pt x="2" y="12"/>
                  </a:lnTo>
                  <a:lnTo>
                    <a:pt x="1" y="16"/>
                  </a:lnTo>
                  <a:lnTo>
                    <a:pt x="1" y="20"/>
                  </a:lnTo>
                  <a:lnTo>
                    <a:pt x="0" y="24"/>
                  </a:lnTo>
                  <a:lnTo>
                    <a:pt x="0" y="28"/>
                  </a:lnTo>
                  <a:lnTo>
                    <a:pt x="0" y="31"/>
                  </a:lnTo>
                  <a:lnTo>
                    <a:pt x="0" y="36"/>
                  </a:lnTo>
                  <a:lnTo>
                    <a:pt x="0" y="40"/>
                  </a:lnTo>
                  <a:lnTo>
                    <a:pt x="0" y="43"/>
                  </a:lnTo>
                  <a:lnTo>
                    <a:pt x="0" y="47"/>
                  </a:lnTo>
                  <a:lnTo>
                    <a:pt x="1" y="52"/>
                  </a:lnTo>
                  <a:lnTo>
                    <a:pt x="1" y="55"/>
                  </a:lnTo>
                  <a:lnTo>
                    <a:pt x="2" y="59"/>
                  </a:lnTo>
                  <a:lnTo>
                    <a:pt x="3" y="62"/>
                  </a:lnTo>
                  <a:lnTo>
                    <a:pt x="4" y="66"/>
                  </a:lnTo>
                  <a:lnTo>
                    <a:pt x="5" y="70"/>
                  </a:lnTo>
                  <a:lnTo>
                    <a:pt x="7" y="74"/>
                  </a:lnTo>
                  <a:lnTo>
                    <a:pt x="8" y="77"/>
                  </a:lnTo>
                  <a:lnTo>
                    <a:pt x="11" y="80"/>
                  </a:lnTo>
                  <a:lnTo>
                    <a:pt x="13" y="83"/>
                  </a:lnTo>
                  <a:lnTo>
                    <a:pt x="16" y="90"/>
                  </a:lnTo>
                  <a:lnTo>
                    <a:pt x="20" y="97"/>
                  </a:lnTo>
                  <a:lnTo>
                    <a:pt x="24" y="104"/>
                  </a:lnTo>
                  <a:lnTo>
                    <a:pt x="27" y="107"/>
                  </a:lnTo>
                  <a:lnTo>
                    <a:pt x="29" y="110"/>
                  </a:lnTo>
                  <a:lnTo>
                    <a:pt x="30" y="112"/>
                  </a:lnTo>
                  <a:lnTo>
                    <a:pt x="31" y="113"/>
                  </a:lnTo>
                  <a:lnTo>
                    <a:pt x="33" y="114"/>
                  </a:lnTo>
                  <a:lnTo>
                    <a:pt x="34"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70" name="Line 43"/>
            <p:cNvSpPr>
              <a:spLocks noChangeShapeType="1"/>
            </p:cNvSpPr>
            <p:nvPr/>
          </p:nvSpPr>
          <p:spPr bwMode="auto">
            <a:xfrm flipH="1">
              <a:off x="2128" y="1842"/>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1" name="Line 44"/>
            <p:cNvSpPr>
              <a:spLocks noChangeShapeType="1"/>
            </p:cNvSpPr>
            <p:nvPr/>
          </p:nvSpPr>
          <p:spPr bwMode="auto">
            <a:xfrm flipH="1">
              <a:off x="2163" y="1349"/>
              <a:ext cx="571" cy="5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2" name="Line 45"/>
            <p:cNvSpPr>
              <a:spLocks noChangeShapeType="1"/>
            </p:cNvSpPr>
            <p:nvPr/>
          </p:nvSpPr>
          <p:spPr bwMode="auto">
            <a:xfrm>
              <a:off x="2984" y="2180"/>
              <a:ext cx="9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3" name="Line 46"/>
            <p:cNvSpPr>
              <a:spLocks noChangeShapeType="1"/>
            </p:cNvSpPr>
            <p:nvPr/>
          </p:nvSpPr>
          <p:spPr bwMode="auto">
            <a:xfrm>
              <a:off x="2984" y="2180"/>
              <a:ext cx="0" cy="8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4" name="Line 47"/>
            <p:cNvSpPr>
              <a:spLocks noChangeShapeType="1"/>
            </p:cNvSpPr>
            <p:nvPr/>
          </p:nvSpPr>
          <p:spPr bwMode="auto">
            <a:xfrm>
              <a:off x="2163" y="2316"/>
              <a:ext cx="571" cy="62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5" name="Line 48"/>
            <p:cNvSpPr>
              <a:spLocks noChangeShapeType="1"/>
            </p:cNvSpPr>
            <p:nvPr/>
          </p:nvSpPr>
          <p:spPr bwMode="auto">
            <a:xfrm flipV="1">
              <a:off x="3119" y="1349"/>
              <a:ext cx="622" cy="5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6" name="Line 49"/>
            <p:cNvSpPr>
              <a:spLocks noChangeShapeType="1"/>
            </p:cNvSpPr>
            <p:nvPr/>
          </p:nvSpPr>
          <p:spPr bwMode="auto">
            <a:xfrm>
              <a:off x="2163" y="1924"/>
              <a:ext cx="0" cy="3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7" name="Line 50"/>
            <p:cNvSpPr>
              <a:spLocks noChangeShapeType="1"/>
            </p:cNvSpPr>
            <p:nvPr/>
          </p:nvSpPr>
          <p:spPr bwMode="auto">
            <a:xfrm>
              <a:off x="2734" y="1349"/>
              <a:ext cx="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8" name="Line 51"/>
            <p:cNvSpPr>
              <a:spLocks noChangeShapeType="1"/>
            </p:cNvSpPr>
            <p:nvPr/>
          </p:nvSpPr>
          <p:spPr bwMode="auto">
            <a:xfrm>
              <a:off x="2734" y="2937"/>
              <a:ext cx="100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79" name="Line 52"/>
            <p:cNvSpPr>
              <a:spLocks noChangeShapeType="1"/>
            </p:cNvSpPr>
            <p:nvPr/>
          </p:nvSpPr>
          <p:spPr bwMode="auto">
            <a:xfrm flipV="1">
              <a:off x="3741" y="1349"/>
              <a:ext cx="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80" name="Line 53"/>
            <p:cNvSpPr>
              <a:spLocks noChangeShapeType="1"/>
            </p:cNvSpPr>
            <p:nvPr/>
          </p:nvSpPr>
          <p:spPr bwMode="auto">
            <a:xfrm>
              <a:off x="2163" y="2316"/>
              <a:ext cx="9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81" name="Line 54"/>
            <p:cNvSpPr>
              <a:spLocks noChangeShapeType="1"/>
            </p:cNvSpPr>
            <p:nvPr/>
          </p:nvSpPr>
          <p:spPr bwMode="auto">
            <a:xfrm flipV="1">
              <a:off x="3119" y="1924"/>
              <a:ext cx="0" cy="3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82" name="Freeform 55"/>
            <p:cNvSpPr>
              <a:spLocks/>
            </p:cNvSpPr>
            <p:nvPr/>
          </p:nvSpPr>
          <p:spPr bwMode="auto">
            <a:xfrm>
              <a:off x="2714" y="3000"/>
              <a:ext cx="53" cy="118"/>
            </a:xfrm>
            <a:custGeom>
              <a:avLst/>
              <a:gdLst>
                <a:gd name="T0" fmla="*/ 1 w 372"/>
                <a:gd name="T1" fmla="*/ 0 h 831"/>
                <a:gd name="T2" fmla="*/ 0 w 372"/>
                <a:gd name="T3" fmla="*/ 2 h 831"/>
                <a:gd name="T4" fmla="*/ 0 w 372"/>
                <a:gd name="T5" fmla="*/ 2 h 831"/>
                <a:gd name="T6" fmla="*/ 0 w 372"/>
                <a:gd name="T7" fmla="*/ 2 h 831"/>
                <a:gd name="T8" fmla="*/ 1 w 372"/>
                <a:gd name="T9" fmla="*/ 2 h 831"/>
                <a:gd name="T10" fmla="*/ 1 w 372"/>
                <a:gd name="T11" fmla="*/ 2 h 831"/>
                <a:gd name="T12" fmla="*/ 1 w 372"/>
                <a:gd name="T13" fmla="*/ 2 h 831"/>
                <a:gd name="T14" fmla="*/ 1 w 372"/>
                <a:gd name="T15" fmla="*/ 2 h 831"/>
                <a:gd name="T16" fmla="*/ 1 w 372"/>
                <a:gd name="T17" fmla="*/ 2 h 831"/>
                <a:gd name="T18" fmla="*/ 1 w 372"/>
                <a:gd name="T19" fmla="*/ 2 h 831"/>
                <a:gd name="T20" fmla="*/ 1 w 372"/>
                <a:gd name="T21" fmla="*/ 2 h 831"/>
                <a:gd name="T22" fmla="*/ 1 w 372"/>
                <a:gd name="T23" fmla="*/ 2 h 831"/>
                <a:gd name="T24" fmla="*/ 1 w 372"/>
                <a:gd name="T25" fmla="*/ 2 h 831"/>
                <a:gd name="T26" fmla="*/ 1 w 372"/>
                <a:gd name="T27" fmla="*/ 2 h 831"/>
                <a:gd name="T28" fmla="*/ 1 w 372"/>
                <a:gd name="T29" fmla="*/ 2 h 831"/>
                <a:gd name="T30" fmla="*/ 1 w 372"/>
                <a:gd name="T31" fmla="*/ 1 h 831"/>
                <a:gd name="T32" fmla="*/ 1 w 372"/>
                <a:gd name="T33" fmla="*/ 1 h 831"/>
                <a:gd name="T34" fmla="*/ 1 w 372"/>
                <a:gd name="T35" fmla="*/ 1 h 831"/>
                <a:gd name="T36" fmla="*/ 1 w 372"/>
                <a:gd name="T37" fmla="*/ 1 h 831"/>
                <a:gd name="T38" fmla="*/ 1 w 372"/>
                <a:gd name="T39" fmla="*/ 1 h 831"/>
                <a:gd name="T40" fmla="*/ 1 w 372"/>
                <a:gd name="T41" fmla="*/ 1 h 831"/>
                <a:gd name="T42" fmla="*/ 1 w 372"/>
                <a:gd name="T43" fmla="*/ 1 h 831"/>
                <a:gd name="T44" fmla="*/ 1 w 372"/>
                <a:gd name="T45" fmla="*/ 1 h 831"/>
                <a:gd name="T46" fmla="*/ 1 w 372"/>
                <a:gd name="T47" fmla="*/ 1 h 831"/>
                <a:gd name="T48" fmla="*/ 1 w 372"/>
                <a:gd name="T49" fmla="*/ 1 h 831"/>
                <a:gd name="T50" fmla="*/ 1 w 372"/>
                <a:gd name="T51" fmla="*/ 1 h 831"/>
                <a:gd name="T52" fmla="*/ 1 w 372"/>
                <a:gd name="T53" fmla="*/ 1 h 831"/>
                <a:gd name="T54" fmla="*/ 1 w 372"/>
                <a:gd name="T55" fmla="*/ 1 h 831"/>
                <a:gd name="T56" fmla="*/ 0 w 372"/>
                <a:gd name="T57" fmla="*/ 1 h 8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72" h="831">
                  <a:moveTo>
                    <a:pt x="223" y="0"/>
                  </a:moveTo>
                  <a:lnTo>
                    <a:pt x="0" y="831"/>
                  </a:lnTo>
                  <a:lnTo>
                    <a:pt x="146" y="831"/>
                  </a:lnTo>
                  <a:lnTo>
                    <a:pt x="161" y="829"/>
                  </a:lnTo>
                  <a:lnTo>
                    <a:pt x="177" y="826"/>
                  </a:lnTo>
                  <a:lnTo>
                    <a:pt x="193" y="819"/>
                  </a:lnTo>
                  <a:lnTo>
                    <a:pt x="208" y="809"/>
                  </a:lnTo>
                  <a:lnTo>
                    <a:pt x="224" y="797"/>
                  </a:lnTo>
                  <a:lnTo>
                    <a:pt x="239" y="783"/>
                  </a:lnTo>
                  <a:lnTo>
                    <a:pt x="253" y="767"/>
                  </a:lnTo>
                  <a:lnTo>
                    <a:pt x="265" y="750"/>
                  </a:lnTo>
                  <a:lnTo>
                    <a:pt x="277" y="731"/>
                  </a:lnTo>
                  <a:lnTo>
                    <a:pt x="287" y="711"/>
                  </a:lnTo>
                  <a:lnTo>
                    <a:pt x="295" y="691"/>
                  </a:lnTo>
                  <a:lnTo>
                    <a:pt x="303" y="669"/>
                  </a:lnTo>
                  <a:lnTo>
                    <a:pt x="365" y="438"/>
                  </a:lnTo>
                  <a:lnTo>
                    <a:pt x="369" y="417"/>
                  </a:lnTo>
                  <a:lnTo>
                    <a:pt x="372" y="397"/>
                  </a:lnTo>
                  <a:lnTo>
                    <a:pt x="372" y="377"/>
                  </a:lnTo>
                  <a:lnTo>
                    <a:pt x="371" y="357"/>
                  </a:lnTo>
                  <a:lnTo>
                    <a:pt x="367" y="340"/>
                  </a:lnTo>
                  <a:lnTo>
                    <a:pt x="361" y="324"/>
                  </a:lnTo>
                  <a:lnTo>
                    <a:pt x="354" y="311"/>
                  </a:lnTo>
                  <a:lnTo>
                    <a:pt x="345" y="299"/>
                  </a:lnTo>
                  <a:lnTo>
                    <a:pt x="335" y="289"/>
                  </a:lnTo>
                  <a:lnTo>
                    <a:pt x="322" y="283"/>
                  </a:lnTo>
                  <a:lnTo>
                    <a:pt x="309" y="279"/>
                  </a:lnTo>
                  <a:lnTo>
                    <a:pt x="294" y="278"/>
                  </a:lnTo>
                  <a:lnTo>
                    <a:pt x="149" y="2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7683" name="Line 56"/>
            <p:cNvSpPr>
              <a:spLocks noChangeShapeType="1"/>
            </p:cNvSpPr>
            <p:nvPr/>
          </p:nvSpPr>
          <p:spPr bwMode="auto">
            <a:xfrm>
              <a:off x="2734" y="1349"/>
              <a:ext cx="100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7684" name="Line 57"/>
            <p:cNvSpPr>
              <a:spLocks noChangeShapeType="1"/>
            </p:cNvSpPr>
            <p:nvPr/>
          </p:nvSpPr>
          <p:spPr bwMode="auto">
            <a:xfrm>
              <a:off x="2163" y="1924"/>
              <a:ext cx="9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283674"/>
                                        </p:tgtEl>
                                        <p:attrNameLst>
                                          <p:attrName>style.visibility</p:attrName>
                                        </p:attrNameLst>
                                      </p:cBhvr>
                                      <p:to>
                                        <p:strVal val="visible"/>
                                      </p:to>
                                    </p:set>
                                    <p:animEffect transition="in" filter="wipe(down)">
                                      <p:cBhvr>
                                        <p:cTn id="7" dur="500"/>
                                        <p:tgtEl>
                                          <p:spTgt spid="28367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6" presetClass="entr" presetSubtype="37" fill="hold" grpId="0" nodeType="clickEffect">
                                  <p:stCondLst>
                                    <p:cond delay="0"/>
                                  </p:stCondLst>
                                  <p:childTnLst>
                                    <p:set>
                                      <p:cBhvr>
                                        <p:cTn id="11" dur="1" fill="hold">
                                          <p:stCondLst>
                                            <p:cond delay="0"/>
                                          </p:stCondLst>
                                        </p:cTn>
                                        <p:tgtEl>
                                          <p:spTgt spid="283651"/>
                                        </p:tgtEl>
                                        <p:attrNameLst>
                                          <p:attrName>style.visibility</p:attrName>
                                        </p:attrNameLst>
                                      </p:cBhvr>
                                      <p:to>
                                        <p:strVal val="visible"/>
                                      </p:to>
                                    </p:set>
                                    <p:animEffect transition="in" filter="barn(outVertical)">
                                      <p:cBhvr>
                                        <p:cTn id="12" dur="500"/>
                                        <p:tgtEl>
                                          <p:spTgt spid="2836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6" presetClass="entr" presetSubtype="37" fill="hold" grpId="0" nodeType="clickEffect">
                                  <p:stCondLst>
                                    <p:cond delay="0"/>
                                  </p:stCondLst>
                                  <p:childTnLst>
                                    <p:set>
                                      <p:cBhvr>
                                        <p:cTn id="16" dur="1" fill="hold">
                                          <p:stCondLst>
                                            <p:cond delay="0"/>
                                          </p:stCondLst>
                                        </p:cTn>
                                        <p:tgtEl>
                                          <p:spTgt spid="283652"/>
                                        </p:tgtEl>
                                        <p:attrNameLst>
                                          <p:attrName>style.visibility</p:attrName>
                                        </p:attrNameLst>
                                      </p:cBhvr>
                                      <p:to>
                                        <p:strVal val="visible"/>
                                      </p:to>
                                    </p:set>
                                    <p:animEffect transition="in" filter="barn(outVertical)">
                                      <p:cBhvr>
                                        <p:cTn id="17" dur="500"/>
                                        <p:tgtEl>
                                          <p:spTgt spid="2836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3651" grpId="0" autoUpdateAnimBg="0"/>
      <p:bldP spid="283652" grpId="0" autoUpdateAnimBg="0"/>
    </p:bldLst>
  </p:timing>
</p:sld>
</file>

<file path=ppt/slides/slide2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a:xfrm>
            <a:off x="0" y="0"/>
            <a:ext cx="9144000" cy="733425"/>
          </a:xfrm>
        </p:spPr>
        <p:txBody>
          <a:bodyPr/>
          <a:lstStyle/>
          <a:p>
            <a:pPr algn="l" eaLnBrk="1" hangingPunct="1"/>
            <a:r>
              <a:rPr lang="en-US" altLang="zh-CN" sz="3600" b="1" smtClean="0">
                <a:solidFill>
                  <a:srgbClr val="FF0000"/>
                </a:solidFill>
                <a:latin typeface="黑体" pitchFamily="2" charset="-122"/>
                <a:ea typeface="黑体" pitchFamily="2" charset="-122"/>
              </a:rPr>
              <a:t>(4)</a:t>
            </a:r>
            <a:r>
              <a:rPr lang="zh-CN" altLang="en-US" sz="3600" b="1" smtClean="0">
                <a:solidFill>
                  <a:srgbClr val="FF0000"/>
                </a:solidFill>
                <a:latin typeface="黑体" pitchFamily="2" charset="-122"/>
                <a:ea typeface="黑体" pitchFamily="2" charset="-122"/>
              </a:rPr>
              <a:t>一般位置线段的实长及它与投影面的夹角</a:t>
            </a:r>
          </a:p>
        </p:txBody>
      </p:sp>
      <p:sp>
        <p:nvSpPr>
          <p:cNvPr id="410627" name="AutoShape 3">
            <a:hlinkClick r:id="rId3" action="ppaction://hlinksldjump" highlightClick="1"/>
          </p:cNvPr>
          <p:cNvSpPr>
            <a:spLocks noChangeArrowheads="1"/>
          </p:cNvSpPr>
          <p:nvPr/>
        </p:nvSpPr>
        <p:spPr bwMode="auto">
          <a:xfrm>
            <a:off x="107950" y="3382963"/>
            <a:ext cx="8382000" cy="838200"/>
          </a:xfrm>
          <a:prstGeom prst="actionButtonBlank">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zh-CN" altLang="en-US" sz="3600" b="1">
                <a:latin typeface="黑体" pitchFamily="2" charset="-122"/>
                <a:ea typeface="黑体" pitchFamily="2" charset="-122"/>
              </a:rPr>
              <a:t>求线段的实长及对水平投影面的夹角</a:t>
            </a:r>
            <a:r>
              <a:rPr lang="zh-CN" altLang="en-US" sz="3600" b="1">
                <a:latin typeface="黑体" pitchFamily="2" charset="-122"/>
                <a:ea typeface="黑体" pitchFamily="2" charset="-122"/>
                <a:sym typeface="Symbol" pitchFamily="18" charset="2"/>
              </a:rPr>
              <a:t></a:t>
            </a:r>
            <a:r>
              <a:rPr lang="zh-CN" altLang="en-US" sz="3600" b="1">
                <a:latin typeface="黑体" pitchFamily="2" charset="-122"/>
                <a:ea typeface="黑体" pitchFamily="2" charset="-122"/>
                <a:sym typeface="Math1" pitchFamily="2" charset="2"/>
              </a:rPr>
              <a:t>角</a:t>
            </a:r>
          </a:p>
        </p:txBody>
      </p:sp>
      <p:sp>
        <p:nvSpPr>
          <p:cNvPr id="410628" name="AutoShape 4">
            <a:hlinkClick r:id="rId4" action="ppaction://hlinksldjump" highlightClick="1"/>
          </p:cNvPr>
          <p:cNvSpPr>
            <a:spLocks noChangeArrowheads="1"/>
          </p:cNvSpPr>
          <p:nvPr/>
        </p:nvSpPr>
        <p:spPr bwMode="auto">
          <a:xfrm>
            <a:off x="107950" y="4554538"/>
            <a:ext cx="8382000" cy="819150"/>
          </a:xfrm>
          <a:prstGeom prst="actionButtonBlank">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zh-CN" altLang="en-US" sz="3600" b="1">
                <a:latin typeface="黑体" pitchFamily="2" charset="-122"/>
                <a:ea typeface="黑体" pitchFamily="2" charset="-122"/>
              </a:rPr>
              <a:t>求线段的实长及对正面投影面的夹角</a:t>
            </a:r>
            <a:r>
              <a:rPr lang="zh-CN" altLang="en-US" sz="3600" b="1">
                <a:latin typeface="黑体" pitchFamily="2" charset="-122"/>
                <a:ea typeface="黑体" pitchFamily="2" charset="-122"/>
                <a:sym typeface="Symbol" pitchFamily="18" charset="2"/>
              </a:rPr>
              <a:t></a:t>
            </a:r>
            <a:r>
              <a:rPr lang="zh-CN" altLang="en-US" sz="3600" b="1">
                <a:latin typeface="黑体" pitchFamily="2" charset="-122"/>
                <a:ea typeface="黑体" pitchFamily="2" charset="-122"/>
                <a:sym typeface="Math1" pitchFamily="2" charset="2"/>
              </a:rPr>
              <a:t>角</a:t>
            </a:r>
            <a:endParaRPr lang="zh-CN" altLang="en-US" sz="3600" b="1">
              <a:latin typeface="黑体" pitchFamily="2" charset="-122"/>
              <a:ea typeface="黑体" pitchFamily="2" charset="-122"/>
            </a:endParaRPr>
          </a:p>
        </p:txBody>
      </p:sp>
      <p:sp>
        <p:nvSpPr>
          <p:cNvPr id="410629" name="AutoShape 5">
            <a:hlinkClick r:id="rId5" action="ppaction://hlinksldjump" highlightClick="1"/>
          </p:cNvPr>
          <p:cNvSpPr>
            <a:spLocks noChangeArrowheads="1"/>
          </p:cNvSpPr>
          <p:nvPr/>
        </p:nvSpPr>
        <p:spPr bwMode="auto">
          <a:xfrm>
            <a:off x="107950" y="5492750"/>
            <a:ext cx="8305800" cy="1104900"/>
          </a:xfrm>
          <a:prstGeom prst="actionButtonBlank">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hlink"/>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zh-CN" altLang="en-US" sz="3600" b="1">
                <a:latin typeface="黑体" pitchFamily="2" charset="-122"/>
                <a:ea typeface="黑体" pitchFamily="2" charset="-122"/>
              </a:rPr>
              <a:t>求线段的实长及对侧面投影面的夹角</a:t>
            </a:r>
            <a:r>
              <a:rPr lang="zh-CN" altLang="en-US" sz="3600" b="1">
                <a:latin typeface="黑体" pitchFamily="2" charset="-122"/>
                <a:ea typeface="黑体" pitchFamily="2" charset="-122"/>
                <a:sym typeface="Symbol" pitchFamily="18" charset="2"/>
              </a:rPr>
              <a:t></a:t>
            </a:r>
            <a:r>
              <a:rPr lang="zh-CN" altLang="en-US" sz="3600" b="1">
                <a:latin typeface="黑体" pitchFamily="2" charset="-122"/>
                <a:ea typeface="黑体" pitchFamily="2" charset="-122"/>
                <a:sym typeface="Math1" pitchFamily="2" charset="2"/>
              </a:rPr>
              <a:t>角</a:t>
            </a:r>
          </a:p>
        </p:txBody>
      </p:sp>
      <p:sp>
        <p:nvSpPr>
          <p:cNvPr id="410630" name="Text Box 6"/>
          <p:cNvSpPr txBox="1">
            <a:spLocks noChangeArrowheads="1"/>
          </p:cNvSpPr>
          <p:nvPr/>
        </p:nvSpPr>
        <p:spPr bwMode="auto">
          <a:xfrm>
            <a:off x="107950" y="908050"/>
            <a:ext cx="903605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en-US" altLang="zh-CN" sz="3600"/>
              <a:t>        </a:t>
            </a:r>
            <a:r>
              <a:rPr lang="zh-CN" altLang="en-US" sz="3600" b="1"/>
              <a:t>一般位置线段的实长及它与投影面的夹角在各个直线的投影中没有反映，在工程上，经常需要用作图方法求一般位置线段的</a:t>
            </a:r>
            <a:r>
              <a:rPr lang="zh-CN" altLang="en-US" sz="3600" b="1">
                <a:solidFill>
                  <a:srgbClr val="FF0000"/>
                </a:solidFill>
                <a:ea typeface="黑体" pitchFamily="2" charset="-122"/>
              </a:rPr>
              <a:t>实长</a:t>
            </a:r>
            <a:r>
              <a:rPr lang="zh-CN" altLang="en-US" sz="3600" b="1"/>
              <a:t>及它与投影面的</a:t>
            </a:r>
            <a:r>
              <a:rPr lang="zh-CN" altLang="en-US" sz="3600" b="1">
                <a:solidFill>
                  <a:srgbClr val="FF0000"/>
                </a:solidFill>
                <a:ea typeface="黑体" pitchFamily="2" charset="-122"/>
              </a:rPr>
              <a:t>夹角</a:t>
            </a:r>
            <a:r>
              <a:rPr lang="zh-CN" altLang="en-US" sz="3600" b="1"/>
              <a:t>这类度量问题。</a:t>
            </a: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10630">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410627"/>
                                        </p:tgtEl>
                                        <p:attrNameLst>
                                          <p:attrName>style.visibility</p:attrName>
                                        </p:attrNameLst>
                                      </p:cBhvr>
                                      <p:to>
                                        <p:strVal val="visible"/>
                                      </p:to>
                                    </p:set>
                                    <p:anim calcmode="lin" valueType="num">
                                      <p:cBhvr additive="base">
                                        <p:cTn id="11" dur="500" fill="hold"/>
                                        <p:tgtEl>
                                          <p:spTgt spid="410627"/>
                                        </p:tgtEl>
                                        <p:attrNameLst>
                                          <p:attrName>ppt_x</p:attrName>
                                        </p:attrNameLst>
                                      </p:cBhvr>
                                      <p:tavLst>
                                        <p:tav tm="0">
                                          <p:val>
                                            <p:strVal val="#ppt_x"/>
                                          </p:val>
                                        </p:tav>
                                        <p:tav tm="100000">
                                          <p:val>
                                            <p:strVal val="#ppt_x"/>
                                          </p:val>
                                        </p:tav>
                                      </p:tavLst>
                                    </p:anim>
                                    <p:anim calcmode="lin" valueType="num">
                                      <p:cBhvr additive="base">
                                        <p:cTn id="12" dur="500" fill="hold"/>
                                        <p:tgtEl>
                                          <p:spTgt spid="410627"/>
                                        </p:tgtEl>
                                        <p:attrNameLst>
                                          <p:attrName>ppt_y</p:attrName>
                                        </p:attrNameLst>
                                      </p:cBhvr>
                                      <p:tavLst>
                                        <p:tav tm="0">
                                          <p:val>
                                            <p:strVal val="1+#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10628"/>
                                        </p:tgtEl>
                                        <p:attrNameLst>
                                          <p:attrName>style.visibility</p:attrName>
                                        </p:attrNameLst>
                                      </p:cBhvr>
                                      <p:to>
                                        <p:strVal val="visible"/>
                                      </p:to>
                                    </p:set>
                                    <p:anim calcmode="lin" valueType="num">
                                      <p:cBhvr additive="base">
                                        <p:cTn id="17" dur="500" fill="hold"/>
                                        <p:tgtEl>
                                          <p:spTgt spid="410628"/>
                                        </p:tgtEl>
                                        <p:attrNameLst>
                                          <p:attrName>ppt_x</p:attrName>
                                        </p:attrNameLst>
                                      </p:cBhvr>
                                      <p:tavLst>
                                        <p:tav tm="0">
                                          <p:val>
                                            <p:strVal val="#ppt_x"/>
                                          </p:val>
                                        </p:tav>
                                        <p:tav tm="100000">
                                          <p:val>
                                            <p:strVal val="#ppt_x"/>
                                          </p:val>
                                        </p:tav>
                                      </p:tavLst>
                                    </p:anim>
                                    <p:anim calcmode="lin" valueType="num">
                                      <p:cBhvr additive="base">
                                        <p:cTn id="18" dur="500" fill="hold"/>
                                        <p:tgtEl>
                                          <p:spTgt spid="410628"/>
                                        </p:tgtEl>
                                        <p:attrNameLst>
                                          <p:attrName>ppt_y</p:attrName>
                                        </p:attrNameLst>
                                      </p:cBhvr>
                                      <p:tavLst>
                                        <p:tav tm="0">
                                          <p:val>
                                            <p:strVal val="1+#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410629"/>
                                        </p:tgtEl>
                                        <p:attrNameLst>
                                          <p:attrName>style.visibility</p:attrName>
                                        </p:attrNameLst>
                                      </p:cBhvr>
                                      <p:to>
                                        <p:strVal val="visible"/>
                                      </p:to>
                                    </p:set>
                                    <p:anim calcmode="lin" valueType="num">
                                      <p:cBhvr additive="base">
                                        <p:cTn id="23" dur="500" fill="hold"/>
                                        <p:tgtEl>
                                          <p:spTgt spid="410629"/>
                                        </p:tgtEl>
                                        <p:attrNameLst>
                                          <p:attrName>ppt_x</p:attrName>
                                        </p:attrNameLst>
                                      </p:cBhvr>
                                      <p:tavLst>
                                        <p:tav tm="0">
                                          <p:val>
                                            <p:strVal val="#ppt_x"/>
                                          </p:val>
                                        </p:tav>
                                        <p:tav tm="100000">
                                          <p:val>
                                            <p:strVal val="#ppt_x"/>
                                          </p:val>
                                        </p:tav>
                                      </p:tavLst>
                                    </p:anim>
                                    <p:anim calcmode="lin" valueType="num">
                                      <p:cBhvr additive="base">
                                        <p:cTn id="24" dur="500" fill="hold"/>
                                        <p:tgtEl>
                                          <p:spTgt spid="4106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627" grpId="0" autoUpdateAnimBg="0"/>
      <p:bldP spid="410628" grpId="0" autoUpdateAnimBg="0"/>
      <p:bldP spid="410629" grpId="0" autoUpdateAnimBg="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1572" name="Group 532"/>
          <p:cNvGrpSpPr>
            <a:grpSpLocks/>
          </p:cNvGrpSpPr>
          <p:nvPr/>
        </p:nvGrpSpPr>
        <p:grpSpPr bwMode="auto">
          <a:xfrm>
            <a:off x="4572000" y="1281113"/>
            <a:ext cx="4079875" cy="3552825"/>
            <a:chOff x="2880" y="807"/>
            <a:chExt cx="2570" cy="2238"/>
          </a:xfrm>
        </p:grpSpPr>
        <p:sp>
          <p:nvSpPr>
            <p:cNvPr id="29881" name="Line 533"/>
            <p:cNvSpPr>
              <a:spLocks noChangeShapeType="1"/>
            </p:cNvSpPr>
            <p:nvPr/>
          </p:nvSpPr>
          <p:spPr bwMode="auto">
            <a:xfrm>
              <a:off x="4158" y="999"/>
              <a:ext cx="0" cy="12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9882" name="Group 534"/>
            <p:cNvGrpSpPr>
              <a:grpSpLocks/>
            </p:cNvGrpSpPr>
            <p:nvPr/>
          </p:nvGrpSpPr>
          <p:grpSpPr bwMode="auto">
            <a:xfrm>
              <a:off x="2880" y="807"/>
              <a:ext cx="2570" cy="2238"/>
              <a:chOff x="2880" y="807"/>
              <a:chExt cx="2570" cy="2238"/>
            </a:xfrm>
          </p:grpSpPr>
          <p:sp>
            <p:nvSpPr>
              <p:cNvPr id="29883" name="Line 535"/>
              <p:cNvSpPr>
                <a:spLocks noChangeShapeType="1"/>
              </p:cNvSpPr>
              <p:nvPr/>
            </p:nvSpPr>
            <p:spPr bwMode="auto">
              <a:xfrm flipH="1">
                <a:off x="2880" y="2023"/>
                <a:ext cx="14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84" name="Freeform 536"/>
              <p:cNvSpPr>
                <a:spLocks/>
              </p:cNvSpPr>
              <p:nvPr/>
            </p:nvSpPr>
            <p:spPr bwMode="auto">
              <a:xfrm>
                <a:off x="3280" y="3022"/>
                <a:ext cx="7" cy="23"/>
              </a:xfrm>
              <a:custGeom>
                <a:avLst/>
                <a:gdLst>
                  <a:gd name="T0" fmla="*/ 1 w 13"/>
                  <a:gd name="T1" fmla="*/ 0 h 48"/>
                  <a:gd name="T2" fmla="*/ 0 w 13"/>
                  <a:gd name="T3" fmla="*/ 0 h 48"/>
                  <a:gd name="T4" fmla="*/ 0 w 13"/>
                  <a:gd name="T5" fmla="*/ 1 h 48"/>
                  <a:gd name="T6" fmla="*/ 0 w 13"/>
                  <a:gd name="T7" fmla="*/ 2 h 48"/>
                  <a:gd name="T8" fmla="*/ 1 w 13"/>
                  <a:gd name="T9" fmla="*/ 3 h 48"/>
                  <a:gd name="T10" fmla="*/ 1 w 13"/>
                  <a:gd name="T11" fmla="*/ 3 h 48"/>
                  <a:gd name="T12" fmla="*/ 1 w 13"/>
                  <a:gd name="T13" fmla="*/ 3 h 48"/>
                  <a:gd name="T14" fmla="*/ 1 w 13"/>
                  <a:gd name="T15" fmla="*/ 4 h 48"/>
                  <a:gd name="T16" fmla="*/ 2 w 13"/>
                  <a:gd name="T17" fmla="*/ 5 h 48"/>
                  <a:gd name="T18" fmla="*/ 2 w 13"/>
                  <a:gd name="T19" fmla="*/ 5 h 48"/>
                  <a:gd name="T20" fmla="*/ 2 w 13"/>
                  <a:gd name="T21" fmla="*/ 5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 h="48">
                    <a:moveTo>
                      <a:pt x="2" y="0"/>
                    </a:moveTo>
                    <a:lnTo>
                      <a:pt x="0" y="7"/>
                    </a:lnTo>
                    <a:lnTo>
                      <a:pt x="0" y="13"/>
                    </a:lnTo>
                    <a:lnTo>
                      <a:pt x="0" y="20"/>
                    </a:lnTo>
                    <a:lnTo>
                      <a:pt x="1" y="26"/>
                    </a:lnTo>
                    <a:lnTo>
                      <a:pt x="2" y="29"/>
                    </a:lnTo>
                    <a:lnTo>
                      <a:pt x="3" y="32"/>
                    </a:lnTo>
                    <a:lnTo>
                      <a:pt x="6" y="38"/>
                    </a:lnTo>
                    <a:lnTo>
                      <a:pt x="10" y="43"/>
                    </a:lnTo>
                    <a:lnTo>
                      <a:pt x="11" y="46"/>
                    </a:lnTo>
                    <a:lnTo>
                      <a:pt x="13"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85" name="Freeform 537"/>
              <p:cNvSpPr>
                <a:spLocks/>
              </p:cNvSpPr>
              <p:nvPr/>
            </p:nvSpPr>
            <p:spPr bwMode="auto">
              <a:xfrm>
                <a:off x="3231" y="2937"/>
                <a:ext cx="69" cy="108"/>
              </a:xfrm>
              <a:custGeom>
                <a:avLst/>
                <a:gdLst>
                  <a:gd name="T0" fmla="*/ 15 w 148"/>
                  <a:gd name="T1" fmla="*/ 3 h 232"/>
                  <a:gd name="T2" fmla="*/ 15 w 148"/>
                  <a:gd name="T3" fmla="*/ 1 h 232"/>
                  <a:gd name="T4" fmla="*/ 14 w 148"/>
                  <a:gd name="T5" fmla="*/ 0 h 232"/>
                  <a:gd name="T6" fmla="*/ 14 w 148"/>
                  <a:gd name="T7" fmla="*/ 0 h 232"/>
                  <a:gd name="T8" fmla="*/ 14 w 148"/>
                  <a:gd name="T9" fmla="*/ 0 h 232"/>
                  <a:gd name="T10" fmla="*/ 14 w 148"/>
                  <a:gd name="T11" fmla="*/ 0 h 232"/>
                  <a:gd name="T12" fmla="*/ 11 w 148"/>
                  <a:gd name="T13" fmla="*/ 0 h 232"/>
                  <a:gd name="T14" fmla="*/ 9 w 148"/>
                  <a:gd name="T15" fmla="*/ 0 h 232"/>
                  <a:gd name="T16" fmla="*/ 8 w 148"/>
                  <a:gd name="T17" fmla="*/ 0 h 232"/>
                  <a:gd name="T18" fmla="*/ 7 w 148"/>
                  <a:gd name="T19" fmla="*/ 0 h 232"/>
                  <a:gd name="T20" fmla="*/ 7 w 148"/>
                  <a:gd name="T21" fmla="*/ 1 h 232"/>
                  <a:gd name="T22" fmla="*/ 5 w 148"/>
                  <a:gd name="T23" fmla="*/ 3 h 232"/>
                  <a:gd name="T24" fmla="*/ 5 w 148"/>
                  <a:gd name="T25" fmla="*/ 3 h 232"/>
                  <a:gd name="T26" fmla="*/ 3 w 148"/>
                  <a:gd name="T27" fmla="*/ 6 h 232"/>
                  <a:gd name="T28" fmla="*/ 3 w 148"/>
                  <a:gd name="T29" fmla="*/ 7 h 232"/>
                  <a:gd name="T30" fmla="*/ 1 w 148"/>
                  <a:gd name="T31" fmla="*/ 13 h 232"/>
                  <a:gd name="T32" fmla="*/ 0 w 148"/>
                  <a:gd name="T33" fmla="*/ 16 h 232"/>
                  <a:gd name="T34" fmla="*/ 0 w 148"/>
                  <a:gd name="T35" fmla="*/ 18 h 232"/>
                  <a:gd name="T36" fmla="*/ 0 w 148"/>
                  <a:gd name="T37" fmla="*/ 19 h 232"/>
                  <a:gd name="T38" fmla="*/ 0 w 148"/>
                  <a:gd name="T39" fmla="*/ 20 h 232"/>
                  <a:gd name="T40" fmla="*/ 0 w 148"/>
                  <a:gd name="T41" fmla="*/ 21 h 232"/>
                  <a:gd name="T42" fmla="*/ 1 w 148"/>
                  <a:gd name="T43" fmla="*/ 22 h 232"/>
                  <a:gd name="T44" fmla="*/ 1 w 148"/>
                  <a:gd name="T45" fmla="*/ 22 h 232"/>
                  <a:gd name="T46" fmla="*/ 2 w 148"/>
                  <a:gd name="T47" fmla="*/ 23 h 232"/>
                  <a:gd name="T48" fmla="*/ 3 w 148"/>
                  <a:gd name="T49" fmla="*/ 23 h 232"/>
                  <a:gd name="T50" fmla="*/ 5 w 148"/>
                  <a:gd name="T51" fmla="*/ 23 h 232"/>
                  <a:gd name="T52" fmla="*/ 7 w 148"/>
                  <a:gd name="T53" fmla="*/ 23 h 232"/>
                  <a:gd name="T54" fmla="*/ 7 w 148"/>
                  <a:gd name="T55" fmla="*/ 23 h 232"/>
                  <a:gd name="T56" fmla="*/ 8 w 148"/>
                  <a:gd name="T57" fmla="*/ 23 h 232"/>
                  <a:gd name="T58" fmla="*/ 9 w 148"/>
                  <a:gd name="T59" fmla="*/ 22 h 232"/>
                  <a:gd name="T60" fmla="*/ 10 w 148"/>
                  <a:gd name="T61" fmla="*/ 21 h 232"/>
                  <a:gd name="T62" fmla="*/ 10 w 148"/>
                  <a:gd name="T63" fmla="*/ 20 h 232"/>
                  <a:gd name="T64" fmla="*/ 11 w 148"/>
                  <a:gd name="T65" fmla="*/ 18 h 232"/>
                  <a:gd name="T66" fmla="*/ 13 w 148"/>
                  <a:gd name="T67" fmla="*/ 11 h 232"/>
                  <a:gd name="T68" fmla="*/ 14 w 148"/>
                  <a:gd name="T69" fmla="*/ 5 h 2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8" h="232">
                    <a:moveTo>
                      <a:pt x="147" y="31"/>
                    </a:moveTo>
                    <a:lnTo>
                      <a:pt x="148" y="26"/>
                    </a:lnTo>
                    <a:lnTo>
                      <a:pt x="148" y="22"/>
                    </a:lnTo>
                    <a:lnTo>
                      <a:pt x="147" y="16"/>
                    </a:lnTo>
                    <a:lnTo>
                      <a:pt x="146" y="12"/>
                    </a:lnTo>
                    <a:lnTo>
                      <a:pt x="144" y="7"/>
                    </a:lnTo>
                    <a:lnTo>
                      <a:pt x="142" y="5"/>
                    </a:lnTo>
                    <a:lnTo>
                      <a:pt x="141" y="2"/>
                    </a:lnTo>
                    <a:lnTo>
                      <a:pt x="139" y="1"/>
                    </a:lnTo>
                    <a:lnTo>
                      <a:pt x="137" y="0"/>
                    </a:lnTo>
                    <a:lnTo>
                      <a:pt x="134" y="0"/>
                    </a:lnTo>
                    <a:lnTo>
                      <a:pt x="132" y="0"/>
                    </a:lnTo>
                    <a:lnTo>
                      <a:pt x="122" y="0"/>
                    </a:lnTo>
                    <a:lnTo>
                      <a:pt x="112" y="0"/>
                    </a:lnTo>
                    <a:lnTo>
                      <a:pt x="102" y="0"/>
                    </a:lnTo>
                    <a:lnTo>
                      <a:pt x="93" y="1"/>
                    </a:lnTo>
                    <a:lnTo>
                      <a:pt x="89" y="1"/>
                    </a:lnTo>
                    <a:lnTo>
                      <a:pt x="84" y="2"/>
                    </a:lnTo>
                    <a:lnTo>
                      <a:pt x="79" y="5"/>
                    </a:lnTo>
                    <a:lnTo>
                      <a:pt x="75" y="6"/>
                    </a:lnTo>
                    <a:lnTo>
                      <a:pt x="70" y="9"/>
                    </a:lnTo>
                    <a:lnTo>
                      <a:pt x="66" y="11"/>
                    </a:lnTo>
                    <a:lnTo>
                      <a:pt x="60" y="17"/>
                    </a:lnTo>
                    <a:lnTo>
                      <a:pt x="52" y="25"/>
                    </a:lnTo>
                    <a:lnTo>
                      <a:pt x="49" y="28"/>
                    </a:lnTo>
                    <a:lnTo>
                      <a:pt x="47" y="32"/>
                    </a:lnTo>
                    <a:lnTo>
                      <a:pt x="37" y="48"/>
                    </a:lnTo>
                    <a:lnTo>
                      <a:pt x="35" y="53"/>
                    </a:lnTo>
                    <a:lnTo>
                      <a:pt x="33" y="58"/>
                    </a:lnTo>
                    <a:lnTo>
                      <a:pt x="30" y="66"/>
                    </a:lnTo>
                    <a:lnTo>
                      <a:pt x="26" y="86"/>
                    </a:lnTo>
                    <a:lnTo>
                      <a:pt x="15" y="123"/>
                    </a:lnTo>
                    <a:lnTo>
                      <a:pt x="10" y="141"/>
                    </a:lnTo>
                    <a:lnTo>
                      <a:pt x="6" y="160"/>
                    </a:lnTo>
                    <a:lnTo>
                      <a:pt x="2" y="169"/>
                    </a:lnTo>
                    <a:lnTo>
                      <a:pt x="1" y="178"/>
                    </a:lnTo>
                    <a:lnTo>
                      <a:pt x="0" y="183"/>
                    </a:lnTo>
                    <a:lnTo>
                      <a:pt x="0" y="188"/>
                    </a:lnTo>
                    <a:lnTo>
                      <a:pt x="1" y="193"/>
                    </a:lnTo>
                    <a:lnTo>
                      <a:pt x="1" y="197"/>
                    </a:lnTo>
                    <a:lnTo>
                      <a:pt x="2" y="203"/>
                    </a:lnTo>
                    <a:lnTo>
                      <a:pt x="3" y="207"/>
                    </a:lnTo>
                    <a:lnTo>
                      <a:pt x="6" y="211"/>
                    </a:lnTo>
                    <a:lnTo>
                      <a:pt x="8" y="216"/>
                    </a:lnTo>
                    <a:lnTo>
                      <a:pt x="10" y="220"/>
                    </a:lnTo>
                    <a:lnTo>
                      <a:pt x="13" y="224"/>
                    </a:lnTo>
                    <a:lnTo>
                      <a:pt x="17" y="227"/>
                    </a:lnTo>
                    <a:lnTo>
                      <a:pt x="22" y="229"/>
                    </a:lnTo>
                    <a:lnTo>
                      <a:pt x="26" y="230"/>
                    </a:lnTo>
                    <a:lnTo>
                      <a:pt x="31" y="231"/>
                    </a:lnTo>
                    <a:lnTo>
                      <a:pt x="41" y="231"/>
                    </a:lnTo>
                    <a:lnTo>
                      <a:pt x="50" y="231"/>
                    </a:lnTo>
                    <a:lnTo>
                      <a:pt x="60" y="231"/>
                    </a:lnTo>
                    <a:lnTo>
                      <a:pt x="64" y="232"/>
                    </a:lnTo>
                    <a:lnTo>
                      <a:pt x="69" y="231"/>
                    </a:lnTo>
                    <a:lnTo>
                      <a:pt x="74" y="230"/>
                    </a:lnTo>
                    <a:lnTo>
                      <a:pt x="78" y="228"/>
                    </a:lnTo>
                    <a:lnTo>
                      <a:pt x="82" y="225"/>
                    </a:lnTo>
                    <a:lnTo>
                      <a:pt x="85" y="222"/>
                    </a:lnTo>
                    <a:lnTo>
                      <a:pt x="90" y="219"/>
                    </a:lnTo>
                    <a:lnTo>
                      <a:pt x="93" y="214"/>
                    </a:lnTo>
                    <a:lnTo>
                      <a:pt x="95" y="211"/>
                    </a:lnTo>
                    <a:lnTo>
                      <a:pt x="98" y="207"/>
                    </a:lnTo>
                    <a:lnTo>
                      <a:pt x="102" y="198"/>
                    </a:lnTo>
                    <a:lnTo>
                      <a:pt x="106" y="189"/>
                    </a:lnTo>
                    <a:lnTo>
                      <a:pt x="109" y="180"/>
                    </a:lnTo>
                    <a:lnTo>
                      <a:pt x="117" y="142"/>
                    </a:lnTo>
                    <a:lnTo>
                      <a:pt x="127" y="105"/>
                    </a:lnTo>
                    <a:lnTo>
                      <a:pt x="138" y="68"/>
                    </a:lnTo>
                    <a:lnTo>
                      <a:pt x="143" y="49"/>
                    </a:lnTo>
                    <a:lnTo>
                      <a:pt x="147"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86" name="Freeform 538"/>
              <p:cNvSpPr>
                <a:spLocks/>
              </p:cNvSpPr>
              <p:nvPr/>
            </p:nvSpPr>
            <p:spPr bwMode="auto">
              <a:xfrm>
                <a:off x="4083" y="807"/>
                <a:ext cx="72" cy="159"/>
              </a:xfrm>
              <a:custGeom>
                <a:avLst/>
                <a:gdLst>
                  <a:gd name="T0" fmla="*/ 9 w 155"/>
                  <a:gd name="T1" fmla="*/ 0 h 347"/>
                  <a:gd name="T2" fmla="*/ 0 w 155"/>
                  <a:gd name="T3" fmla="*/ 33 h 347"/>
                  <a:gd name="T4" fmla="*/ 6 w 155"/>
                  <a:gd name="T5" fmla="*/ 33 h 347"/>
                  <a:gd name="T6" fmla="*/ 7 w 155"/>
                  <a:gd name="T7" fmla="*/ 33 h 347"/>
                  <a:gd name="T8" fmla="*/ 7 w 155"/>
                  <a:gd name="T9" fmla="*/ 33 h 347"/>
                  <a:gd name="T10" fmla="*/ 8 w 155"/>
                  <a:gd name="T11" fmla="*/ 33 h 347"/>
                  <a:gd name="T12" fmla="*/ 9 w 155"/>
                  <a:gd name="T13" fmla="*/ 33 h 347"/>
                  <a:gd name="T14" fmla="*/ 10 w 155"/>
                  <a:gd name="T15" fmla="*/ 32 h 347"/>
                  <a:gd name="T16" fmla="*/ 10 w 155"/>
                  <a:gd name="T17" fmla="*/ 31 h 347"/>
                  <a:gd name="T18" fmla="*/ 11 w 155"/>
                  <a:gd name="T19" fmla="*/ 30 h 347"/>
                  <a:gd name="T20" fmla="*/ 12 w 155"/>
                  <a:gd name="T21" fmla="*/ 30 h 347"/>
                  <a:gd name="T22" fmla="*/ 12 w 155"/>
                  <a:gd name="T23" fmla="*/ 29 h 347"/>
                  <a:gd name="T24" fmla="*/ 12 w 155"/>
                  <a:gd name="T25" fmla="*/ 27 h 347"/>
                  <a:gd name="T26" fmla="*/ 13 w 155"/>
                  <a:gd name="T27" fmla="*/ 27 h 347"/>
                  <a:gd name="T28" fmla="*/ 15 w 155"/>
                  <a:gd name="T29" fmla="*/ 17 h 347"/>
                  <a:gd name="T30" fmla="*/ 15 w 155"/>
                  <a:gd name="T31" fmla="*/ 16 h 347"/>
                  <a:gd name="T32" fmla="*/ 15 w 155"/>
                  <a:gd name="T33" fmla="*/ 16 h 347"/>
                  <a:gd name="T34" fmla="*/ 15 w 155"/>
                  <a:gd name="T35" fmla="*/ 15 h 347"/>
                  <a:gd name="T36" fmla="*/ 15 w 155"/>
                  <a:gd name="T37" fmla="*/ 14 h 347"/>
                  <a:gd name="T38" fmla="*/ 15 w 155"/>
                  <a:gd name="T39" fmla="*/ 13 h 347"/>
                  <a:gd name="T40" fmla="*/ 15 w 155"/>
                  <a:gd name="T41" fmla="*/ 12 h 347"/>
                  <a:gd name="T42" fmla="*/ 15 w 155"/>
                  <a:gd name="T43" fmla="*/ 12 h 347"/>
                  <a:gd name="T44" fmla="*/ 14 w 155"/>
                  <a:gd name="T45" fmla="*/ 11 h 347"/>
                  <a:gd name="T46" fmla="*/ 13 w 155"/>
                  <a:gd name="T47" fmla="*/ 11 h 347"/>
                  <a:gd name="T48" fmla="*/ 13 w 155"/>
                  <a:gd name="T49" fmla="*/ 11 h 347"/>
                  <a:gd name="T50" fmla="*/ 12 w 155"/>
                  <a:gd name="T51" fmla="*/ 11 h 347"/>
                  <a:gd name="T52" fmla="*/ 6 w 155"/>
                  <a:gd name="T53" fmla="*/ 11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5" h="347">
                    <a:moveTo>
                      <a:pt x="94" y="0"/>
                    </a:moveTo>
                    <a:lnTo>
                      <a:pt x="0" y="347"/>
                    </a:lnTo>
                    <a:lnTo>
                      <a:pt x="61" y="347"/>
                    </a:lnTo>
                    <a:lnTo>
                      <a:pt x="68" y="346"/>
                    </a:lnTo>
                    <a:lnTo>
                      <a:pt x="76" y="343"/>
                    </a:lnTo>
                    <a:lnTo>
                      <a:pt x="82" y="340"/>
                    </a:lnTo>
                    <a:lnTo>
                      <a:pt x="89" y="335"/>
                    </a:lnTo>
                    <a:lnTo>
                      <a:pt x="97" y="330"/>
                    </a:lnTo>
                    <a:lnTo>
                      <a:pt x="103" y="323"/>
                    </a:lnTo>
                    <a:lnTo>
                      <a:pt x="109" y="315"/>
                    </a:lnTo>
                    <a:lnTo>
                      <a:pt x="115" y="307"/>
                    </a:lnTo>
                    <a:lnTo>
                      <a:pt x="119" y="298"/>
                    </a:lnTo>
                    <a:lnTo>
                      <a:pt x="123" y="288"/>
                    </a:lnTo>
                    <a:lnTo>
                      <a:pt x="127" y="279"/>
                    </a:lnTo>
                    <a:lnTo>
                      <a:pt x="152" y="183"/>
                    </a:lnTo>
                    <a:lnTo>
                      <a:pt x="154" y="173"/>
                    </a:lnTo>
                    <a:lnTo>
                      <a:pt x="155" y="164"/>
                    </a:lnTo>
                    <a:lnTo>
                      <a:pt x="155" y="154"/>
                    </a:lnTo>
                    <a:lnTo>
                      <a:pt x="154" y="147"/>
                    </a:lnTo>
                    <a:lnTo>
                      <a:pt x="152" y="138"/>
                    </a:lnTo>
                    <a:lnTo>
                      <a:pt x="149" y="132"/>
                    </a:lnTo>
                    <a:lnTo>
                      <a:pt x="146" y="125"/>
                    </a:lnTo>
                    <a:lnTo>
                      <a:pt x="141" y="121"/>
                    </a:lnTo>
                    <a:lnTo>
                      <a:pt x="135" y="118"/>
                    </a:lnTo>
                    <a:lnTo>
                      <a:pt x="130" y="116"/>
                    </a:lnTo>
                    <a:lnTo>
                      <a:pt x="123" y="115"/>
                    </a:lnTo>
                    <a:lnTo>
                      <a:pt x="63"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87" name="Line 539"/>
              <p:cNvSpPr>
                <a:spLocks noChangeShapeType="1"/>
              </p:cNvSpPr>
              <p:nvPr/>
            </p:nvSpPr>
            <p:spPr bwMode="auto">
              <a:xfrm flipH="1">
                <a:off x="4178" y="807"/>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88" name="Freeform 540"/>
              <p:cNvSpPr>
                <a:spLocks/>
              </p:cNvSpPr>
              <p:nvPr/>
            </p:nvSpPr>
            <p:spPr bwMode="auto">
              <a:xfrm>
                <a:off x="3222" y="1617"/>
                <a:ext cx="68" cy="107"/>
              </a:xfrm>
              <a:custGeom>
                <a:avLst/>
                <a:gdLst>
                  <a:gd name="T0" fmla="*/ 14 w 147"/>
                  <a:gd name="T1" fmla="*/ 3 h 232"/>
                  <a:gd name="T2" fmla="*/ 14 w 147"/>
                  <a:gd name="T3" fmla="*/ 1 h 232"/>
                  <a:gd name="T4" fmla="*/ 14 w 147"/>
                  <a:gd name="T5" fmla="*/ 0 h 232"/>
                  <a:gd name="T6" fmla="*/ 14 w 147"/>
                  <a:gd name="T7" fmla="*/ 0 h 232"/>
                  <a:gd name="T8" fmla="*/ 13 w 147"/>
                  <a:gd name="T9" fmla="*/ 0 h 232"/>
                  <a:gd name="T10" fmla="*/ 13 w 147"/>
                  <a:gd name="T11" fmla="*/ 0 h 232"/>
                  <a:gd name="T12" fmla="*/ 11 w 147"/>
                  <a:gd name="T13" fmla="*/ 0 h 232"/>
                  <a:gd name="T14" fmla="*/ 9 w 147"/>
                  <a:gd name="T15" fmla="*/ 0 h 232"/>
                  <a:gd name="T16" fmla="*/ 8 w 147"/>
                  <a:gd name="T17" fmla="*/ 0 h 232"/>
                  <a:gd name="T18" fmla="*/ 7 w 147"/>
                  <a:gd name="T19" fmla="*/ 0 h 232"/>
                  <a:gd name="T20" fmla="*/ 6 w 147"/>
                  <a:gd name="T21" fmla="*/ 1 h 232"/>
                  <a:gd name="T22" fmla="*/ 5 w 147"/>
                  <a:gd name="T23" fmla="*/ 2 h 232"/>
                  <a:gd name="T24" fmla="*/ 5 w 147"/>
                  <a:gd name="T25" fmla="*/ 3 h 232"/>
                  <a:gd name="T26" fmla="*/ 3 w 147"/>
                  <a:gd name="T27" fmla="*/ 5 h 232"/>
                  <a:gd name="T28" fmla="*/ 3 w 147"/>
                  <a:gd name="T29" fmla="*/ 6 h 232"/>
                  <a:gd name="T30" fmla="*/ 1 w 147"/>
                  <a:gd name="T31" fmla="*/ 12 h 232"/>
                  <a:gd name="T32" fmla="*/ 0 w 147"/>
                  <a:gd name="T33" fmla="*/ 16 h 232"/>
                  <a:gd name="T34" fmla="*/ 0 w 147"/>
                  <a:gd name="T35" fmla="*/ 18 h 232"/>
                  <a:gd name="T36" fmla="*/ 0 w 147"/>
                  <a:gd name="T37" fmla="*/ 18 h 232"/>
                  <a:gd name="T38" fmla="*/ 0 w 147"/>
                  <a:gd name="T39" fmla="*/ 19 h 232"/>
                  <a:gd name="T40" fmla="*/ 0 w 147"/>
                  <a:gd name="T41" fmla="*/ 20 h 232"/>
                  <a:gd name="T42" fmla="*/ 0 w 147"/>
                  <a:gd name="T43" fmla="*/ 21 h 232"/>
                  <a:gd name="T44" fmla="*/ 1 w 147"/>
                  <a:gd name="T45" fmla="*/ 22 h 232"/>
                  <a:gd name="T46" fmla="*/ 2 w 147"/>
                  <a:gd name="T47" fmla="*/ 23 h 232"/>
                  <a:gd name="T48" fmla="*/ 3 w 147"/>
                  <a:gd name="T49" fmla="*/ 23 h 232"/>
                  <a:gd name="T50" fmla="*/ 5 w 147"/>
                  <a:gd name="T51" fmla="*/ 23 h 232"/>
                  <a:gd name="T52" fmla="*/ 6 w 147"/>
                  <a:gd name="T53" fmla="*/ 23 h 232"/>
                  <a:gd name="T54" fmla="*/ 7 w 147"/>
                  <a:gd name="T55" fmla="*/ 23 h 232"/>
                  <a:gd name="T56" fmla="*/ 8 w 147"/>
                  <a:gd name="T57" fmla="*/ 22 h 232"/>
                  <a:gd name="T58" fmla="*/ 9 w 147"/>
                  <a:gd name="T59" fmla="*/ 22 h 232"/>
                  <a:gd name="T60" fmla="*/ 9 w 147"/>
                  <a:gd name="T61" fmla="*/ 21 h 232"/>
                  <a:gd name="T62" fmla="*/ 10 w 147"/>
                  <a:gd name="T63" fmla="*/ 19 h 232"/>
                  <a:gd name="T64" fmla="*/ 11 w 147"/>
                  <a:gd name="T65" fmla="*/ 18 h 232"/>
                  <a:gd name="T66" fmla="*/ 12 w 147"/>
                  <a:gd name="T67" fmla="*/ 10 h 232"/>
                  <a:gd name="T68" fmla="*/ 14 w 147"/>
                  <a:gd name="T69" fmla="*/ 5 h 2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7" h="232">
                    <a:moveTo>
                      <a:pt x="146" y="31"/>
                    </a:moveTo>
                    <a:lnTo>
                      <a:pt x="147" y="25"/>
                    </a:lnTo>
                    <a:lnTo>
                      <a:pt x="147" y="21"/>
                    </a:lnTo>
                    <a:lnTo>
                      <a:pt x="146" y="16"/>
                    </a:lnTo>
                    <a:lnTo>
                      <a:pt x="145" y="11"/>
                    </a:lnTo>
                    <a:lnTo>
                      <a:pt x="143" y="6"/>
                    </a:lnTo>
                    <a:lnTo>
                      <a:pt x="142" y="4"/>
                    </a:lnTo>
                    <a:lnTo>
                      <a:pt x="140" y="3"/>
                    </a:lnTo>
                    <a:lnTo>
                      <a:pt x="138" y="1"/>
                    </a:lnTo>
                    <a:lnTo>
                      <a:pt x="136" y="0"/>
                    </a:lnTo>
                    <a:lnTo>
                      <a:pt x="133" y="0"/>
                    </a:lnTo>
                    <a:lnTo>
                      <a:pt x="131" y="0"/>
                    </a:lnTo>
                    <a:lnTo>
                      <a:pt x="121" y="0"/>
                    </a:lnTo>
                    <a:lnTo>
                      <a:pt x="112" y="0"/>
                    </a:lnTo>
                    <a:lnTo>
                      <a:pt x="102" y="0"/>
                    </a:lnTo>
                    <a:lnTo>
                      <a:pt x="93" y="1"/>
                    </a:lnTo>
                    <a:lnTo>
                      <a:pt x="87" y="1"/>
                    </a:lnTo>
                    <a:lnTo>
                      <a:pt x="83" y="2"/>
                    </a:lnTo>
                    <a:lnTo>
                      <a:pt x="79" y="4"/>
                    </a:lnTo>
                    <a:lnTo>
                      <a:pt x="74" y="6"/>
                    </a:lnTo>
                    <a:lnTo>
                      <a:pt x="69" y="8"/>
                    </a:lnTo>
                    <a:lnTo>
                      <a:pt x="66" y="10"/>
                    </a:lnTo>
                    <a:lnTo>
                      <a:pt x="59" y="17"/>
                    </a:lnTo>
                    <a:lnTo>
                      <a:pt x="51" y="24"/>
                    </a:lnTo>
                    <a:lnTo>
                      <a:pt x="49" y="27"/>
                    </a:lnTo>
                    <a:lnTo>
                      <a:pt x="46" y="32"/>
                    </a:lnTo>
                    <a:lnTo>
                      <a:pt x="36" y="48"/>
                    </a:lnTo>
                    <a:lnTo>
                      <a:pt x="34" y="53"/>
                    </a:lnTo>
                    <a:lnTo>
                      <a:pt x="32" y="57"/>
                    </a:lnTo>
                    <a:lnTo>
                      <a:pt x="30" y="66"/>
                    </a:lnTo>
                    <a:lnTo>
                      <a:pt x="25" y="85"/>
                    </a:lnTo>
                    <a:lnTo>
                      <a:pt x="14" y="122"/>
                    </a:lnTo>
                    <a:lnTo>
                      <a:pt x="9" y="140"/>
                    </a:lnTo>
                    <a:lnTo>
                      <a:pt x="4" y="159"/>
                    </a:lnTo>
                    <a:lnTo>
                      <a:pt x="2" y="169"/>
                    </a:lnTo>
                    <a:lnTo>
                      <a:pt x="0" y="178"/>
                    </a:lnTo>
                    <a:lnTo>
                      <a:pt x="0" y="183"/>
                    </a:lnTo>
                    <a:lnTo>
                      <a:pt x="0" y="188"/>
                    </a:lnTo>
                    <a:lnTo>
                      <a:pt x="0" y="192"/>
                    </a:lnTo>
                    <a:lnTo>
                      <a:pt x="0" y="198"/>
                    </a:lnTo>
                    <a:lnTo>
                      <a:pt x="1" y="202"/>
                    </a:lnTo>
                    <a:lnTo>
                      <a:pt x="3" y="206"/>
                    </a:lnTo>
                    <a:lnTo>
                      <a:pt x="4" y="212"/>
                    </a:lnTo>
                    <a:lnTo>
                      <a:pt x="6" y="216"/>
                    </a:lnTo>
                    <a:lnTo>
                      <a:pt x="10" y="219"/>
                    </a:lnTo>
                    <a:lnTo>
                      <a:pt x="13" y="223"/>
                    </a:lnTo>
                    <a:lnTo>
                      <a:pt x="16" y="227"/>
                    </a:lnTo>
                    <a:lnTo>
                      <a:pt x="20" y="229"/>
                    </a:lnTo>
                    <a:lnTo>
                      <a:pt x="25" y="230"/>
                    </a:lnTo>
                    <a:lnTo>
                      <a:pt x="30" y="231"/>
                    </a:lnTo>
                    <a:lnTo>
                      <a:pt x="39" y="231"/>
                    </a:lnTo>
                    <a:lnTo>
                      <a:pt x="49" y="231"/>
                    </a:lnTo>
                    <a:lnTo>
                      <a:pt x="59" y="232"/>
                    </a:lnTo>
                    <a:lnTo>
                      <a:pt x="64" y="232"/>
                    </a:lnTo>
                    <a:lnTo>
                      <a:pt x="68" y="231"/>
                    </a:lnTo>
                    <a:lnTo>
                      <a:pt x="72" y="230"/>
                    </a:lnTo>
                    <a:lnTo>
                      <a:pt x="77" y="228"/>
                    </a:lnTo>
                    <a:lnTo>
                      <a:pt x="81" y="224"/>
                    </a:lnTo>
                    <a:lnTo>
                      <a:pt x="85" y="221"/>
                    </a:lnTo>
                    <a:lnTo>
                      <a:pt x="88" y="218"/>
                    </a:lnTo>
                    <a:lnTo>
                      <a:pt x="92" y="214"/>
                    </a:lnTo>
                    <a:lnTo>
                      <a:pt x="95" y="211"/>
                    </a:lnTo>
                    <a:lnTo>
                      <a:pt x="97" y="206"/>
                    </a:lnTo>
                    <a:lnTo>
                      <a:pt x="101" y="198"/>
                    </a:lnTo>
                    <a:lnTo>
                      <a:pt x="104" y="188"/>
                    </a:lnTo>
                    <a:lnTo>
                      <a:pt x="108" y="180"/>
                    </a:lnTo>
                    <a:lnTo>
                      <a:pt x="116" y="142"/>
                    </a:lnTo>
                    <a:lnTo>
                      <a:pt x="126" y="105"/>
                    </a:lnTo>
                    <a:lnTo>
                      <a:pt x="136" y="68"/>
                    </a:lnTo>
                    <a:lnTo>
                      <a:pt x="142" y="49"/>
                    </a:lnTo>
                    <a:lnTo>
                      <a:pt x="146"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89" name="Freeform 541"/>
              <p:cNvSpPr>
                <a:spLocks/>
              </p:cNvSpPr>
              <p:nvPr/>
            </p:nvSpPr>
            <p:spPr bwMode="auto">
              <a:xfrm>
                <a:off x="3270" y="1701"/>
                <a:ext cx="7" cy="23"/>
              </a:xfrm>
              <a:custGeom>
                <a:avLst/>
                <a:gdLst>
                  <a:gd name="T0" fmla="*/ 0 w 15"/>
                  <a:gd name="T1" fmla="*/ 0 h 48"/>
                  <a:gd name="T2" fmla="*/ 0 w 15"/>
                  <a:gd name="T3" fmla="*/ 0 h 48"/>
                  <a:gd name="T4" fmla="*/ 0 w 15"/>
                  <a:gd name="T5" fmla="*/ 1 h 48"/>
                  <a:gd name="T6" fmla="*/ 0 w 15"/>
                  <a:gd name="T7" fmla="*/ 2 h 48"/>
                  <a:gd name="T8" fmla="*/ 0 w 15"/>
                  <a:gd name="T9" fmla="*/ 3 h 48"/>
                  <a:gd name="T10" fmla="*/ 0 w 15"/>
                  <a:gd name="T11" fmla="*/ 3 h 48"/>
                  <a:gd name="T12" fmla="*/ 0 w 15"/>
                  <a:gd name="T13" fmla="*/ 3 h 48"/>
                  <a:gd name="T14" fmla="*/ 1 w 15"/>
                  <a:gd name="T15" fmla="*/ 4 h 48"/>
                  <a:gd name="T16" fmla="*/ 1 w 15"/>
                  <a:gd name="T17" fmla="*/ 5 h 48"/>
                  <a:gd name="T18" fmla="*/ 1 w 15"/>
                  <a:gd name="T19" fmla="*/ 5 h 48"/>
                  <a:gd name="T20" fmla="*/ 1 w 15"/>
                  <a:gd name="T21" fmla="*/ 5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48">
                    <a:moveTo>
                      <a:pt x="3" y="0"/>
                    </a:moveTo>
                    <a:lnTo>
                      <a:pt x="1" y="6"/>
                    </a:lnTo>
                    <a:lnTo>
                      <a:pt x="0" y="13"/>
                    </a:lnTo>
                    <a:lnTo>
                      <a:pt x="0" y="19"/>
                    </a:lnTo>
                    <a:lnTo>
                      <a:pt x="1" y="25"/>
                    </a:lnTo>
                    <a:lnTo>
                      <a:pt x="3" y="29"/>
                    </a:lnTo>
                    <a:lnTo>
                      <a:pt x="5" y="32"/>
                    </a:lnTo>
                    <a:lnTo>
                      <a:pt x="8" y="37"/>
                    </a:lnTo>
                    <a:lnTo>
                      <a:pt x="11" y="42"/>
                    </a:lnTo>
                    <a:lnTo>
                      <a:pt x="13" y="46"/>
                    </a:lnTo>
                    <a:lnTo>
                      <a:pt x="15"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90" name="Line 542"/>
              <p:cNvSpPr>
                <a:spLocks noChangeShapeType="1"/>
              </p:cNvSpPr>
              <p:nvPr/>
            </p:nvSpPr>
            <p:spPr bwMode="auto">
              <a:xfrm flipH="1">
                <a:off x="3336" y="1565"/>
                <a:ext cx="16"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91" name="Line 543"/>
              <p:cNvSpPr>
                <a:spLocks noChangeShapeType="1"/>
              </p:cNvSpPr>
              <p:nvPr/>
            </p:nvSpPr>
            <p:spPr bwMode="auto">
              <a:xfrm flipH="1">
                <a:off x="3384" y="999"/>
                <a:ext cx="774" cy="7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92" name="Line 544"/>
              <p:cNvSpPr>
                <a:spLocks noChangeShapeType="1"/>
              </p:cNvSpPr>
              <p:nvPr/>
            </p:nvSpPr>
            <p:spPr bwMode="auto">
              <a:xfrm>
                <a:off x="4195" y="2023"/>
                <a:ext cx="125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93" name="Line 545"/>
              <p:cNvSpPr>
                <a:spLocks noChangeShapeType="1"/>
              </p:cNvSpPr>
              <p:nvPr/>
            </p:nvSpPr>
            <p:spPr bwMode="auto">
              <a:xfrm flipV="1">
                <a:off x="3384" y="2254"/>
                <a:ext cx="774" cy="7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94" name="Line 546"/>
              <p:cNvSpPr>
                <a:spLocks noChangeShapeType="1"/>
              </p:cNvSpPr>
              <p:nvPr/>
            </p:nvSpPr>
            <p:spPr bwMode="auto">
              <a:xfrm>
                <a:off x="3384" y="1718"/>
                <a:ext cx="0" cy="12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95" name="Freeform 547"/>
              <p:cNvSpPr>
                <a:spLocks/>
              </p:cNvSpPr>
              <p:nvPr/>
            </p:nvSpPr>
            <p:spPr bwMode="auto">
              <a:xfrm>
                <a:off x="4012" y="2124"/>
                <a:ext cx="71" cy="163"/>
              </a:xfrm>
              <a:custGeom>
                <a:avLst/>
                <a:gdLst>
                  <a:gd name="T0" fmla="*/ 9 w 155"/>
                  <a:gd name="T1" fmla="*/ 0 h 346"/>
                  <a:gd name="T2" fmla="*/ 0 w 155"/>
                  <a:gd name="T3" fmla="*/ 36 h 346"/>
                  <a:gd name="T4" fmla="*/ 6 w 155"/>
                  <a:gd name="T5" fmla="*/ 36 h 346"/>
                  <a:gd name="T6" fmla="*/ 6 w 155"/>
                  <a:gd name="T7" fmla="*/ 36 h 346"/>
                  <a:gd name="T8" fmla="*/ 7 w 155"/>
                  <a:gd name="T9" fmla="*/ 36 h 346"/>
                  <a:gd name="T10" fmla="*/ 8 w 155"/>
                  <a:gd name="T11" fmla="*/ 36 h 346"/>
                  <a:gd name="T12" fmla="*/ 9 w 155"/>
                  <a:gd name="T13" fmla="*/ 35 h 346"/>
                  <a:gd name="T14" fmla="*/ 9 w 155"/>
                  <a:gd name="T15" fmla="*/ 34 h 346"/>
                  <a:gd name="T16" fmla="*/ 10 w 155"/>
                  <a:gd name="T17" fmla="*/ 34 h 346"/>
                  <a:gd name="T18" fmla="*/ 11 w 155"/>
                  <a:gd name="T19" fmla="*/ 33 h 346"/>
                  <a:gd name="T20" fmla="*/ 11 w 155"/>
                  <a:gd name="T21" fmla="*/ 32 h 346"/>
                  <a:gd name="T22" fmla="*/ 11 w 155"/>
                  <a:gd name="T23" fmla="*/ 31 h 346"/>
                  <a:gd name="T24" fmla="*/ 12 w 155"/>
                  <a:gd name="T25" fmla="*/ 30 h 346"/>
                  <a:gd name="T26" fmla="*/ 12 w 155"/>
                  <a:gd name="T27" fmla="*/ 29 h 346"/>
                  <a:gd name="T28" fmla="*/ 15 w 155"/>
                  <a:gd name="T29" fmla="*/ 19 h 346"/>
                  <a:gd name="T30" fmla="*/ 15 w 155"/>
                  <a:gd name="T31" fmla="*/ 18 h 346"/>
                  <a:gd name="T32" fmla="*/ 15 w 155"/>
                  <a:gd name="T33" fmla="*/ 17 h 346"/>
                  <a:gd name="T34" fmla="*/ 15 w 155"/>
                  <a:gd name="T35" fmla="*/ 16 h 346"/>
                  <a:gd name="T36" fmla="*/ 15 w 155"/>
                  <a:gd name="T37" fmla="*/ 16 h 346"/>
                  <a:gd name="T38" fmla="*/ 15 w 155"/>
                  <a:gd name="T39" fmla="*/ 15 h 346"/>
                  <a:gd name="T40" fmla="*/ 15 w 155"/>
                  <a:gd name="T41" fmla="*/ 14 h 346"/>
                  <a:gd name="T42" fmla="*/ 14 w 155"/>
                  <a:gd name="T43" fmla="*/ 13 h 346"/>
                  <a:gd name="T44" fmla="*/ 14 w 155"/>
                  <a:gd name="T45" fmla="*/ 13 h 346"/>
                  <a:gd name="T46" fmla="*/ 13 w 155"/>
                  <a:gd name="T47" fmla="*/ 12 h 346"/>
                  <a:gd name="T48" fmla="*/ 12 w 155"/>
                  <a:gd name="T49" fmla="*/ 12 h 346"/>
                  <a:gd name="T50" fmla="*/ 12 w 155"/>
                  <a:gd name="T51" fmla="*/ 12 h 346"/>
                  <a:gd name="T52" fmla="*/ 6 w 155"/>
                  <a:gd name="T53" fmla="*/ 12 h 3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5" h="346">
                    <a:moveTo>
                      <a:pt x="93" y="0"/>
                    </a:moveTo>
                    <a:lnTo>
                      <a:pt x="0" y="346"/>
                    </a:lnTo>
                    <a:lnTo>
                      <a:pt x="61" y="346"/>
                    </a:lnTo>
                    <a:lnTo>
                      <a:pt x="68" y="346"/>
                    </a:lnTo>
                    <a:lnTo>
                      <a:pt x="75" y="344"/>
                    </a:lnTo>
                    <a:lnTo>
                      <a:pt x="82" y="341"/>
                    </a:lnTo>
                    <a:lnTo>
                      <a:pt x="89" y="336"/>
                    </a:lnTo>
                    <a:lnTo>
                      <a:pt x="96" y="330"/>
                    </a:lnTo>
                    <a:lnTo>
                      <a:pt x="103" y="324"/>
                    </a:lnTo>
                    <a:lnTo>
                      <a:pt x="109" y="315"/>
                    </a:lnTo>
                    <a:lnTo>
                      <a:pt x="114" y="307"/>
                    </a:lnTo>
                    <a:lnTo>
                      <a:pt x="119" y="298"/>
                    </a:lnTo>
                    <a:lnTo>
                      <a:pt x="123" y="289"/>
                    </a:lnTo>
                    <a:lnTo>
                      <a:pt x="126" y="279"/>
                    </a:lnTo>
                    <a:lnTo>
                      <a:pt x="152" y="183"/>
                    </a:lnTo>
                    <a:lnTo>
                      <a:pt x="154" y="174"/>
                    </a:lnTo>
                    <a:lnTo>
                      <a:pt x="155" y="164"/>
                    </a:lnTo>
                    <a:lnTo>
                      <a:pt x="155" y="155"/>
                    </a:lnTo>
                    <a:lnTo>
                      <a:pt x="154" y="146"/>
                    </a:lnTo>
                    <a:lnTo>
                      <a:pt x="153" y="139"/>
                    </a:lnTo>
                    <a:lnTo>
                      <a:pt x="150" y="132"/>
                    </a:lnTo>
                    <a:lnTo>
                      <a:pt x="145" y="126"/>
                    </a:lnTo>
                    <a:lnTo>
                      <a:pt x="141" y="122"/>
                    </a:lnTo>
                    <a:lnTo>
                      <a:pt x="136" y="118"/>
                    </a:lnTo>
                    <a:lnTo>
                      <a:pt x="129" y="116"/>
                    </a:lnTo>
                    <a:lnTo>
                      <a:pt x="123" y="115"/>
                    </a:lnTo>
                    <a:lnTo>
                      <a:pt x="62"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96" name="Line 548"/>
              <p:cNvSpPr>
                <a:spLocks noChangeShapeType="1"/>
              </p:cNvSpPr>
              <p:nvPr/>
            </p:nvSpPr>
            <p:spPr bwMode="auto">
              <a:xfrm>
                <a:off x="3384" y="1718"/>
                <a:ext cx="77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9050">
                    <a:solidFill>
                      <a:srgbClr val="000000"/>
                    </a:solidFill>
                    <a:round/>
                    <a:headEnd/>
                    <a:tailEnd/>
                  </a14:hiddenLine>
                </a:ext>
              </a:extLst>
            </p:spPr>
            <p:txBody>
              <a:bodyPr/>
              <a:lstStyle/>
              <a:p>
                <a:endParaRPr lang="zh-CN" altLang="en-US"/>
              </a:p>
            </p:txBody>
          </p:sp>
        </p:grpSp>
      </p:grpSp>
      <p:sp>
        <p:nvSpPr>
          <p:cNvPr id="471377" name="Line 337"/>
          <p:cNvSpPr>
            <a:spLocks noChangeShapeType="1"/>
          </p:cNvSpPr>
          <p:nvPr/>
        </p:nvSpPr>
        <p:spPr bwMode="auto">
          <a:xfrm>
            <a:off x="2436813" y="1985963"/>
            <a:ext cx="1587" cy="101282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71516" name="Group 476"/>
          <p:cNvGrpSpPr>
            <a:grpSpLocks/>
          </p:cNvGrpSpPr>
          <p:nvPr/>
        </p:nvGrpSpPr>
        <p:grpSpPr bwMode="auto">
          <a:xfrm>
            <a:off x="2005013" y="2995613"/>
            <a:ext cx="263525" cy="309562"/>
            <a:chOff x="2018" y="891"/>
            <a:chExt cx="166" cy="195"/>
          </a:xfrm>
        </p:grpSpPr>
        <p:grpSp>
          <p:nvGrpSpPr>
            <p:cNvPr id="29875" name="Group 472"/>
            <p:cNvGrpSpPr>
              <a:grpSpLocks/>
            </p:cNvGrpSpPr>
            <p:nvPr/>
          </p:nvGrpSpPr>
          <p:grpSpPr bwMode="auto">
            <a:xfrm>
              <a:off x="2018" y="981"/>
              <a:ext cx="81" cy="105"/>
              <a:chOff x="2031" y="1023"/>
              <a:chExt cx="81" cy="105"/>
            </a:xfrm>
          </p:grpSpPr>
          <p:sp>
            <p:nvSpPr>
              <p:cNvPr id="29877" name="Freeform 312"/>
              <p:cNvSpPr>
                <a:spLocks/>
              </p:cNvSpPr>
              <p:nvPr/>
            </p:nvSpPr>
            <p:spPr bwMode="auto">
              <a:xfrm>
                <a:off x="2073" y="1104"/>
                <a:ext cx="23" cy="23"/>
              </a:xfrm>
              <a:custGeom>
                <a:avLst/>
                <a:gdLst>
                  <a:gd name="T0" fmla="*/ 3 w 50"/>
                  <a:gd name="T1" fmla="*/ 0 h 55"/>
                  <a:gd name="T2" fmla="*/ 0 w 50"/>
                  <a:gd name="T3" fmla="*/ 2 h 55"/>
                  <a:gd name="T4" fmla="*/ 0 w 50"/>
                  <a:gd name="T5" fmla="*/ 4 h 55"/>
                  <a:gd name="T6" fmla="*/ 2 w 50"/>
                  <a:gd name="T7" fmla="*/ 4 h 55"/>
                  <a:gd name="T8" fmla="*/ 4 w 50"/>
                  <a:gd name="T9" fmla="*/ 4 h 55"/>
                  <a:gd name="T10" fmla="*/ 5 w 50"/>
                  <a:gd name="T11" fmla="*/ 3 h 55"/>
                  <a:gd name="T12" fmla="*/ 3 w 50"/>
                  <a:gd name="T13" fmla="*/ 3 h 55"/>
                  <a:gd name="T14" fmla="*/ 3 w 50"/>
                  <a:gd name="T15" fmla="*/ 0 h 5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 h="55">
                    <a:moveTo>
                      <a:pt x="31" y="0"/>
                    </a:moveTo>
                    <a:lnTo>
                      <a:pt x="3" y="26"/>
                    </a:lnTo>
                    <a:lnTo>
                      <a:pt x="0" y="51"/>
                    </a:lnTo>
                    <a:lnTo>
                      <a:pt x="24" y="55"/>
                    </a:lnTo>
                    <a:lnTo>
                      <a:pt x="37" y="50"/>
                    </a:lnTo>
                    <a:lnTo>
                      <a:pt x="50" y="36"/>
                    </a:lnTo>
                    <a:lnTo>
                      <a:pt x="29" y="34"/>
                    </a:lnTo>
                    <a:lnTo>
                      <a:pt x="31" y="0"/>
                    </a:lnTo>
                    <a:close/>
                  </a:path>
                </a:pathLst>
              </a:custGeom>
              <a:solidFill>
                <a:srgbClr val="000000"/>
              </a:solidFill>
              <a:ln w="19050" cmpd="sng">
                <a:solidFill>
                  <a:srgbClr val="000000"/>
                </a:solidFill>
                <a:round/>
                <a:headEnd/>
                <a:tailEnd/>
              </a:ln>
            </p:spPr>
            <p:txBody>
              <a:bodyPr/>
              <a:lstStyle/>
              <a:p>
                <a:endParaRPr lang="zh-CN" altLang="en-US"/>
              </a:p>
            </p:txBody>
          </p:sp>
          <p:sp>
            <p:nvSpPr>
              <p:cNvPr id="29878" name="Freeform 313"/>
              <p:cNvSpPr>
                <a:spLocks/>
              </p:cNvSpPr>
              <p:nvPr/>
            </p:nvSpPr>
            <p:spPr bwMode="auto">
              <a:xfrm>
                <a:off x="2031" y="1029"/>
                <a:ext cx="49" cy="98"/>
              </a:xfrm>
              <a:custGeom>
                <a:avLst/>
                <a:gdLst>
                  <a:gd name="T0" fmla="*/ 8 w 102"/>
                  <a:gd name="T1" fmla="*/ 0 h 215"/>
                  <a:gd name="T2" fmla="*/ 5 w 102"/>
                  <a:gd name="T3" fmla="*/ 3 h 215"/>
                  <a:gd name="T4" fmla="*/ 5 w 102"/>
                  <a:gd name="T5" fmla="*/ 3 h 215"/>
                  <a:gd name="T6" fmla="*/ 2 w 102"/>
                  <a:gd name="T7" fmla="*/ 6 h 215"/>
                  <a:gd name="T8" fmla="*/ 0 w 102"/>
                  <a:gd name="T9" fmla="*/ 10 h 215"/>
                  <a:gd name="T10" fmla="*/ 0 w 102"/>
                  <a:gd name="T11" fmla="*/ 14 h 215"/>
                  <a:gd name="T12" fmla="*/ 0 w 102"/>
                  <a:gd name="T13" fmla="*/ 17 h 215"/>
                  <a:gd name="T14" fmla="*/ 0 w 102"/>
                  <a:gd name="T15" fmla="*/ 18 h 215"/>
                  <a:gd name="T16" fmla="*/ 3 w 102"/>
                  <a:gd name="T17" fmla="*/ 20 h 215"/>
                  <a:gd name="T18" fmla="*/ 3 w 102"/>
                  <a:gd name="T19" fmla="*/ 21 h 215"/>
                  <a:gd name="T20" fmla="*/ 6 w 102"/>
                  <a:gd name="T21" fmla="*/ 21 h 215"/>
                  <a:gd name="T22" fmla="*/ 7 w 102"/>
                  <a:gd name="T23" fmla="*/ 20 h 215"/>
                  <a:gd name="T24" fmla="*/ 5 w 102"/>
                  <a:gd name="T25" fmla="*/ 19 h 215"/>
                  <a:gd name="T26" fmla="*/ 4 w 102"/>
                  <a:gd name="T27" fmla="*/ 19 h 215"/>
                  <a:gd name="T28" fmla="*/ 2 w 102"/>
                  <a:gd name="T29" fmla="*/ 16 h 215"/>
                  <a:gd name="T30" fmla="*/ 2 w 102"/>
                  <a:gd name="T31" fmla="*/ 14 h 215"/>
                  <a:gd name="T32" fmla="*/ 3 w 102"/>
                  <a:gd name="T33" fmla="*/ 10 h 215"/>
                  <a:gd name="T34" fmla="*/ 5 w 102"/>
                  <a:gd name="T35" fmla="*/ 6 h 215"/>
                  <a:gd name="T36" fmla="*/ 7 w 102"/>
                  <a:gd name="T37" fmla="*/ 3 h 215"/>
                  <a:gd name="T38" fmla="*/ 8 w 102"/>
                  <a:gd name="T39" fmla="*/ 2 h 215"/>
                  <a:gd name="T40" fmla="*/ 12 w 102"/>
                  <a:gd name="T41" fmla="*/ 0 h 215"/>
                  <a:gd name="T42" fmla="*/ 8 w 102"/>
                  <a:gd name="T43" fmla="*/ 0 h 2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2" h="215">
                    <a:moveTo>
                      <a:pt x="72" y="0"/>
                    </a:moveTo>
                    <a:lnTo>
                      <a:pt x="42" y="29"/>
                    </a:lnTo>
                    <a:lnTo>
                      <a:pt x="41" y="30"/>
                    </a:lnTo>
                    <a:lnTo>
                      <a:pt x="20" y="64"/>
                    </a:lnTo>
                    <a:lnTo>
                      <a:pt x="6" y="108"/>
                    </a:lnTo>
                    <a:lnTo>
                      <a:pt x="0" y="149"/>
                    </a:lnTo>
                    <a:lnTo>
                      <a:pt x="3" y="181"/>
                    </a:lnTo>
                    <a:lnTo>
                      <a:pt x="6" y="192"/>
                    </a:lnTo>
                    <a:lnTo>
                      <a:pt x="24" y="213"/>
                    </a:lnTo>
                    <a:lnTo>
                      <a:pt x="26" y="214"/>
                    </a:lnTo>
                    <a:lnTo>
                      <a:pt x="55" y="215"/>
                    </a:lnTo>
                    <a:lnTo>
                      <a:pt x="61" y="212"/>
                    </a:lnTo>
                    <a:lnTo>
                      <a:pt x="43" y="203"/>
                    </a:lnTo>
                    <a:lnTo>
                      <a:pt x="34" y="198"/>
                    </a:lnTo>
                    <a:lnTo>
                      <a:pt x="20" y="175"/>
                    </a:lnTo>
                    <a:lnTo>
                      <a:pt x="20" y="151"/>
                    </a:lnTo>
                    <a:lnTo>
                      <a:pt x="28" y="106"/>
                    </a:lnTo>
                    <a:lnTo>
                      <a:pt x="41" y="69"/>
                    </a:lnTo>
                    <a:lnTo>
                      <a:pt x="61" y="33"/>
                    </a:lnTo>
                    <a:lnTo>
                      <a:pt x="74" y="18"/>
                    </a:lnTo>
                    <a:lnTo>
                      <a:pt x="102" y="1"/>
                    </a:lnTo>
                    <a:lnTo>
                      <a:pt x="72" y="0"/>
                    </a:lnTo>
                    <a:close/>
                  </a:path>
                </a:pathLst>
              </a:custGeom>
              <a:solidFill>
                <a:srgbClr val="000000"/>
              </a:solidFill>
              <a:ln w="19050" cmpd="sng">
                <a:solidFill>
                  <a:srgbClr val="000000"/>
                </a:solidFill>
                <a:round/>
                <a:headEnd/>
                <a:tailEnd/>
              </a:ln>
            </p:spPr>
            <p:txBody>
              <a:bodyPr/>
              <a:lstStyle/>
              <a:p>
                <a:endParaRPr lang="zh-CN" altLang="en-US"/>
              </a:p>
            </p:txBody>
          </p:sp>
          <p:sp>
            <p:nvSpPr>
              <p:cNvPr id="29879" name="Freeform 314"/>
              <p:cNvSpPr>
                <a:spLocks/>
              </p:cNvSpPr>
              <p:nvPr/>
            </p:nvSpPr>
            <p:spPr bwMode="auto">
              <a:xfrm>
                <a:off x="2052" y="1024"/>
                <a:ext cx="52" cy="104"/>
              </a:xfrm>
              <a:custGeom>
                <a:avLst/>
                <a:gdLst>
                  <a:gd name="T0" fmla="*/ 7 w 112"/>
                  <a:gd name="T1" fmla="*/ 0 h 221"/>
                  <a:gd name="T2" fmla="*/ 5 w 112"/>
                  <a:gd name="T3" fmla="*/ 0 h 221"/>
                  <a:gd name="T4" fmla="*/ 3 w 112"/>
                  <a:gd name="T5" fmla="*/ 1 h 221"/>
                  <a:gd name="T6" fmla="*/ 6 w 112"/>
                  <a:gd name="T7" fmla="*/ 1 h 221"/>
                  <a:gd name="T8" fmla="*/ 6 w 112"/>
                  <a:gd name="T9" fmla="*/ 1 h 221"/>
                  <a:gd name="T10" fmla="*/ 8 w 112"/>
                  <a:gd name="T11" fmla="*/ 3 h 221"/>
                  <a:gd name="T12" fmla="*/ 8 w 112"/>
                  <a:gd name="T13" fmla="*/ 3 h 221"/>
                  <a:gd name="T14" fmla="*/ 8 w 112"/>
                  <a:gd name="T15" fmla="*/ 7 h 221"/>
                  <a:gd name="T16" fmla="*/ 6 w 112"/>
                  <a:gd name="T17" fmla="*/ 17 h 221"/>
                  <a:gd name="T18" fmla="*/ 6 w 112"/>
                  <a:gd name="T19" fmla="*/ 17 h 221"/>
                  <a:gd name="T20" fmla="*/ 3 w 112"/>
                  <a:gd name="T21" fmla="*/ 21 h 221"/>
                  <a:gd name="T22" fmla="*/ 0 w 112"/>
                  <a:gd name="T23" fmla="*/ 22 h 221"/>
                  <a:gd name="T24" fmla="*/ 2 w 112"/>
                  <a:gd name="T25" fmla="*/ 23 h 221"/>
                  <a:gd name="T26" fmla="*/ 5 w 112"/>
                  <a:gd name="T27" fmla="*/ 20 h 221"/>
                  <a:gd name="T28" fmla="*/ 7 w 112"/>
                  <a:gd name="T29" fmla="*/ 18 h 221"/>
                  <a:gd name="T30" fmla="*/ 11 w 112"/>
                  <a:gd name="T31" fmla="*/ 7 h 221"/>
                  <a:gd name="T32" fmla="*/ 11 w 112"/>
                  <a:gd name="T33" fmla="*/ 4 h 221"/>
                  <a:gd name="T34" fmla="*/ 10 w 112"/>
                  <a:gd name="T35" fmla="*/ 4 h 221"/>
                  <a:gd name="T36" fmla="*/ 9 w 112"/>
                  <a:gd name="T37" fmla="*/ 3 h 221"/>
                  <a:gd name="T38" fmla="*/ 8 w 112"/>
                  <a:gd name="T39" fmla="*/ 0 h 221"/>
                  <a:gd name="T40" fmla="*/ 7 w 112"/>
                  <a:gd name="T41" fmla="*/ 0 h 2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2" h="221">
                    <a:moveTo>
                      <a:pt x="74" y="0"/>
                    </a:moveTo>
                    <a:lnTo>
                      <a:pt x="45" y="2"/>
                    </a:lnTo>
                    <a:lnTo>
                      <a:pt x="29" y="9"/>
                    </a:lnTo>
                    <a:lnTo>
                      <a:pt x="59" y="10"/>
                    </a:lnTo>
                    <a:lnTo>
                      <a:pt x="62" y="10"/>
                    </a:lnTo>
                    <a:lnTo>
                      <a:pt x="82" y="27"/>
                    </a:lnTo>
                    <a:lnTo>
                      <a:pt x="82" y="28"/>
                    </a:lnTo>
                    <a:lnTo>
                      <a:pt x="82" y="66"/>
                    </a:lnTo>
                    <a:lnTo>
                      <a:pt x="56" y="167"/>
                    </a:lnTo>
                    <a:lnTo>
                      <a:pt x="55" y="168"/>
                    </a:lnTo>
                    <a:lnTo>
                      <a:pt x="25" y="203"/>
                    </a:lnTo>
                    <a:lnTo>
                      <a:pt x="0" y="212"/>
                    </a:lnTo>
                    <a:lnTo>
                      <a:pt x="18" y="221"/>
                    </a:lnTo>
                    <a:lnTo>
                      <a:pt x="48" y="195"/>
                    </a:lnTo>
                    <a:lnTo>
                      <a:pt x="76" y="169"/>
                    </a:lnTo>
                    <a:lnTo>
                      <a:pt x="105" y="64"/>
                    </a:lnTo>
                    <a:lnTo>
                      <a:pt x="112" y="40"/>
                    </a:lnTo>
                    <a:lnTo>
                      <a:pt x="98" y="36"/>
                    </a:lnTo>
                    <a:lnTo>
                      <a:pt x="95" y="25"/>
                    </a:lnTo>
                    <a:lnTo>
                      <a:pt x="79" y="2"/>
                    </a:lnTo>
                    <a:lnTo>
                      <a:pt x="74" y="0"/>
                    </a:lnTo>
                    <a:close/>
                  </a:path>
                </a:pathLst>
              </a:custGeom>
              <a:solidFill>
                <a:srgbClr val="000000"/>
              </a:solidFill>
              <a:ln w="19050" cmpd="sng">
                <a:solidFill>
                  <a:srgbClr val="000000"/>
                </a:solidFill>
                <a:round/>
                <a:headEnd/>
                <a:tailEnd/>
              </a:ln>
            </p:spPr>
            <p:txBody>
              <a:bodyPr/>
              <a:lstStyle/>
              <a:p>
                <a:endParaRPr lang="zh-CN" altLang="en-US"/>
              </a:p>
            </p:txBody>
          </p:sp>
          <p:sp>
            <p:nvSpPr>
              <p:cNvPr id="29880" name="Freeform 315"/>
              <p:cNvSpPr>
                <a:spLocks/>
              </p:cNvSpPr>
              <p:nvPr/>
            </p:nvSpPr>
            <p:spPr bwMode="auto">
              <a:xfrm>
                <a:off x="2096" y="1023"/>
                <a:ext cx="16" cy="19"/>
              </a:xfrm>
              <a:custGeom>
                <a:avLst/>
                <a:gdLst>
                  <a:gd name="T0" fmla="*/ 4 w 34"/>
                  <a:gd name="T1" fmla="*/ 0 h 40"/>
                  <a:gd name="T2" fmla="*/ 2 w 34"/>
                  <a:gd name="T3" fmla="*/ 0 h 40"/>
                  <a:gd name="T4" fmla="*/ 0 w 34"/>
                  <a:gd name="T5" fmla="*/ 4 h 40"/>
                  <a:gd name="T6" fmla="*/ 1 w 34"/>
                  <a:gd name="T7" fmla="*/ 4 h 40"/>
                  <a:gd name="T8" fmla="*/ 3 w 34"/>
                  <a:gd name="T9" fmla="*/ 1 h 40"/>
                  <a:gd name="T10" fmla="*/ 4 w 34"/>
                  <a:gd name="T11" fmla="*/ 0 h 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40">
                    <a:moveTo>
                      <a:pt x="34" y="0"/>
                    </a:moveTo>
                    <a:lnTo>
                      <a:pt x="16" y="4"/>
                    </a:lnTo>
                    <a:lnTo>
                      <a:pt x="0" y="36"/>
                    </a:lnTo>
                    <a:lnTo>
                      <a:pt x="14" y="40"/>
                    </a:lnTo>
                    <a:lnTo>
                      <a:pt x="32" y="10"/>
                    </a:lnTo>
                    <a:lnTo>
                      <a:pt x="34" y="0"/>
                    </a:lnTo>
                    <a:close/>
                  </a:path>
                </a:pathLst>
              </a:custGeom>
              <a:solidFill>
                <a:srgbClr val="000000"/>
              </a:solidFill>
              <a:ln w="19050" cmpd="sng">
                <a:solidFill>
                  <a:srgbClr val="000000"/>
                </a:solidFill>
                <a:round/>
                <a:headEnd/>
                <a:tailEnd/>
              </a:ln>
            </p:spPr>
            <p:txBody>
              <a:bodyPr/>
              <a:lstStyle/>
              <a:p>
                <a:endParaRPr lang="zh-CN" altLang="en-US"/>
              </a:p>
            </p:txBody>
          </p:sp>
        </p:grpSp>
        <p:sp>
          <p:nvSpPr>
            <p:cNvPr id="29876" name="Freeform 344"/>
            <p:cNvSpPr>
              <a:spLocks/>
            </p:cNvSpPr>
            <p:nvPr/>
          </p:nvSpPr>
          <p:spPr bwMode="auto">
            <a:xfrm>
              <a:off x="2021" y="891"/>
              <a:ext cx="163" cy="107"/>
            </a:xfrm>
            <a:custGeom>
              <a:avLst/>
              <a:gdLst>
                <a:gd name="T0" fmla="*/ 36 w 345"/>
                <a:gd name="T1" fmla="*/ 23 h 232"/>
                <a:gd name="T2" fmla="*/ 33 w 345"/>
                <a:gd name="T3" fmla="*/ 19 h 232"/>
                <a:gd name="T4" fmla="*/ 29 w 345"/>
                <a:gd name="T5" fmla="*/ 17 h 232"/>
                <a:gd name="T6" fmla="*/ 26 w 345"/>
                <a:gd name="T7" fmla="*/ 14 h 232"/>
                <a:gd name="T8" fmla="*/ 21 w 345"/>
                <a:gd name="T9" fmla="*/ 11 h 232"/>
                <a:gd name="T10" fmla="*/ 17 w 345"/>
                <a:gd name="T11" fmla="*/ 8 h 232"/>
                <a:gd name="T12" fmla="*/ 13 w 345"/>
                <a:gd name="T13" fmla="*/ 6 h 232"/>
                <a:gd name="T14" fmla="*/ 9 w 345"/>
                <a:gd name="T15" fmla="*/ 4 h 232"/>
                <a:gd name="T16" fmla="*/ 4 w 345"/>
                <a:gd name="T17" fmla="*/ 2 h 232"/>
                <a:gd name="T18" fmla="*/ 0 w 345"/>
                <a:gd name="T19" fmla="*/ 0 h 2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5" h="232">
                  <a:moveTo>
                    <a:pt x="345" y="232"/>
                  </a:moveTo>
                  <a:lnTo>
                    <a:pt x="312" y="200"/>
                  </a:lnTo>
                  <a:lnTo>
                    <a:pt x="277" y="169"/>
                  </a:lnTo>
                  <a:lnTo>
                    <a:pt x="241" y="140"/>
                  </a:lnTo>
                  <a:lnTo>
                    <a:pt x="203" y="112"/>
                  </a:lnTo>
                  <a:lnTo>
                    <a:pt x="164" y="86"/>
                  </a:lnTo>
                  <a:lnTo>
                    <a:pt x="125" y="62"/>
                  </a:lnTo>
                  <a:lnTo>
                    <a:pt x="84" y="39"/>
                  </a:lnTo>
                  <a:lnTo>
                    <a:pt x="43" y="18"/>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471410" name="Line 370"/>
          <p:cNvSpPr>
            <a:spLocks noChangeShapeType="1"/>
          </p:cNvSpPr>
          <p:nvPr/>
        </p:nvSpPr>
        <p:spPr bwMode="auto">
          <a:xfrm flipH="1">
            <a:off x="1708150" y="2998788"/>
            <a:ext cx="727075" cy="7286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426" name="Line 386"/>
          <p:cNvSpPr>
            <a:spLocks noChangeShapeType="1"/>
          </p:cNvSpPr>
          <p:nvPr/>
        </p:nvSpPr>
        <p:spPr bwMode="auto">
          <a:xfrm flipH="1" flipV="1">
            <a:off x="6600825" y="3578225"/>
            <a:ext cx="774700" cy="836613"/>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427" name="Line 387"/>
          <p:cNvSpPr>
            <a:spLocks noChangeShapeType="1"/>
          </p:cNvSpPr>
          <p:nvPr/>
        </p:nvSpPr>
        <p:spPr bwMode="auto">
          <a:xfrm flipV="1">
            <a:off x="5372100" y="4414838"/>
            <a:ext cx="2003425" cy="3048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428" name="Line 388"/>
          <p:cNvSpPr>
            <a:spLocks noChangeShapeType="1"/>
          </p:cNvSpPr>
          <p:nvPr/>
        </p:nvSpPr>
        <p:spPr bwMode="auto">
          <a:xfrm>
            <a:off x="5364163" y="2727325"/>
            <a:ext cx="2914650"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71429" name="Line 389"/>
          <p:cNvSpPr>
            <a:spLocks noChangeShapeType="1"/>
          </p:cNvSpPr>
          <p:nvPr/>
        </p:nvSpPr>
        <p:spPr bwMode="auto">
          <a:xfrm>
            <a:off x="6600825" y="1585913"/>
            <a:ext cx="1677988" cy="11414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71520" name="Group 480"/>
          <p:cNvGrpSpPr>
            <a:grpSpLocks/>
          </p:cNvGrpSpPr>
          <p:nvPr/>
        </p:nvGrpSpPr>
        <p:grpSpPr bwMode="auto">
          <a:xfrm>
            <a:off x="7442200" y="1627188"/>
            <a:ext cx="889000" cy="525462"/>
            <a:chOff x="4688" y="1025"/>
            <a:chExt cx="560" cy="331"/>
          </a:xfrm>
        </p:grpSpPr>
        <p:sp>
          <p:nvSpPr>
            <p:cNvPr id="29869" name="Line 394"/>
            <p:cNvSpPr>
              <a:spLocks noChangeShapeType="1"/>
            </p:cNvSpPr>
            <p:nvPr/>
          </p:nvSpPr>
          <p:spPr bwMode="auto">
            <a:xfrm flipV="1">
              <a:off x="4688" y="1223"/>
              <a:ext cx="231"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70" name="Line 395"/>
            <p:cNvSpPr>
              <a:spLocks noChangeShapeType="1"/>
            </p:cNvSpPr>
            <p:nvPr/>
          </p:nvSpPr>
          <p:spPr bwMode="auto">
            <a:xfrm>
              <a:off x="4919" y="1223"/>
              <a:ext cx="3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71" name="Freeform 396"/>
            <p:cNvSpPr>
              <a:spLocks/>
            </p:cNvSpPr>
            <p:nvPr/>
          </p:nvSpPr>
          <p:spPr bwMode="auto">
            <a:xfrm>
              <a:off x="5013" y="1025"/>
              <a:ext cx="78" cy="162"/>
            </a:xfrm>
            <a:custGeom>
              <a:avLst/>
              <a:gdLst>
                <a:gd name="T0" fmla="*/ 0 w 173"/>
                <a:gd name="T1" fmla="*/ 35 h 347"/>
                <a:gd name="T2" fmla="*/ 16 w 173"/>
                <a:gd name="T3" fmla="*/ 0 h 347"/>
                <a:gd name="T4" fmla="*/ 15 w 173"/>
                <a:gd name="T5" fmla="*/ 35 h 347"/>
                <a:gd name="T6" fmla="*/ 0 60000 65536"/>
                <a:gd name="T7" fmla="*/ 0 60000 65536"/>
                <a:gd name="T8" fmla="*/ 0 60000 65536"/>
              </a:gdLst>
              <a:ahLst/>
              <a:cxnLst>
                <a:cxn ang="T6">
                  <a:pos x="T0" y="T1"/>
                </a:cxn>
                <a:cxn ang="T7">
                  <a:pos x="T2" y="T3"/>
                </a:cxn>
                <a:cxn ang="T8">
                  <a:pos x="T4" y="T5"/>
                </a:cxn>
              </a:cxnLst>
              <a:rect l="0" t="0" r="r" b="b"/>
              <a:pathLst>
                <a:path w="173" h="347">
                  <a:moveTo>
                    <a:pt x="0" y="347"/>
                  </a:moveTo>
                  <a:lnTo>
                    <a:pt x="173" y="0"/>
                  </a:lnTo>
                  <a:lnTo>
                    <a:pt x="161"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72" name="Line 397"/>
            <p:cNvSpPr>
              <a:spLocks noChangeShapeType="1"/>
            </p:cNvSpPr>
            <p:nvPr/>
          </p:nvSpPr>
          <p:spPr bwMode="auto">
            <a:xfrm flipH="1">
              <a:off x="5036" y="1142"/>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73" name="Freeform 398"/>
            <p:cNvSpPr>
              <a:spLocks/>
            </p:cNvSpPr>
            <p:nvPr/>
          </p:nvSpPr>
          <p:spPr bwMode="auto">
            <a:xfrm>
              <a:off x="5124" y="1096"/>
              <a:ext cx="78" cy="91"/>
            </a:xfrm>
            <a:custGeom>
              <a:avLst/>
              <a:gdLst>
                <a:gd name="T0" fmla="*/ 0 w 165"/>
                <a:gd name="T1" fmla="*/ 20 h 192"/>
                <a:gd name="T2" fmla="*/ 7 w 165"/>
                <a:gd name="T3" fmla="*/ 20 h 192"/>
                <a:gd name="T4" fmla="*/ 8 w 165"/>
                <a:gd name="T5" fmla="*/ 20 h 192"/>
                <a:gd name="T6" fmla="*/ 9 w 165"/>
                <a:gd name="T7" fmla="*/ 20 h 192"/>
                <a:gd name="T8" fmla="*/ 9 w 165"/>
                <a:gd name="T9" fmla="*/ 20 h 192"/>
                <a:gd name="T10" fmla="*/ 10 w 165"/>
                <a:gd name="T11" fmla="*/ 19 h 192"/>
                <a:gd name="T12" fmla="*/ 11 w 165"/>
                <a:gd name="T13" fmla="*/ 19 h 192"/>
                <a:gd name="T14" fmla="*/ 12 w 165"/>
                <a:gd name="T15" fmla="*/ 18 h 192"/>
                <a:gd name="T16" fmla="*/ 13 w 165"/>
                <a:gd name="T17" fmla="*/ 18 h 192"/>
                <a:gd name="T18" fmla="*/ 14 w 165"/>
                <a:gd name="T19" fmla="*/ 17 h 192"/>
                <a:gd name="T20" fmla="*/ 15 w 165"/>
                <a:gd name="T21" fmla="*/ 16 h 192"/>
                <a:gd name="T22" fmla="*/ 15 w 165"/>
                <a:gd name="T23" fmla="*/ 15 h 192"/>
                <a:gd name="T24" fmla="*/ 16 w 165"/>
                <a:gd name="T25" fmla="*/ 13 h 192"/>
                <a:gd name="T26" fmla="*/ 16 w 165"/>
                <a:gd name="T27" fmla="*/ 12 h 192"/>
                <a:gd name="T28" fmla="*/ 17 w 165"/>
                <a:gd name="T29" fmla="*/ 11 h 192"/>
                <a:gd name="T30" fmla="*/ 17 w 165"/>
                <a:gd name="T31" fmla="*/ 10 h 192"/>
                <a:gd name="T32" fmla="*/ 17 w 165"/>
                <a:gd name="T33" fmla="*/ 9 h 192"/>
                <a:gd name="T34" fmla="*/ 17 w 165"/>
                <a:gd name="T35" fmla="*/ 8 h 192"/>
                <a:gd name="T36" fmla="*/ 17 w 165"/>
                <a:gd name="T37" fmla="*/ 7 h 192"/>
                <a:gd name="T38" fmla="*/ 17 w 165"/>
                <a:gd name="T39" fmla="*/ 6 h 192"/>
                <a:gd name="T40" fmla="*/ 17 w 165"/>
                <a:gd name="T41" fmla="*/ 5 h 192"/>
                <a:gd name="T42" fmla="*/ 17 w 165"/>
                <a:gd name="T43" fmla="*/ 4 h 192"/>
                <a:gd name="T44" fmla="*/ 17 w 165"/>
                <a:gd name="T45" fmla="*/ 3 h 192"/>
                <a:gd name="T46" fmla="*/ 17 w 165"/>
                <a:gd name="T47" fmla="*/ 2 h 192"/>
                <a:gd name="T48" fmla="*/ 16 w 165"/>
                <a:gd name="T49" fmla="*/ 1 h 192"/>
                <a:gd name="T50" fmla="*/ 16 w 165"/>
                <a:gd name="T51" fmla="*/ 1 h 192"/>
                <a:gd name="T52" fmla="*/ 15 w 165"/>
                <a:gd name="T53" fmla="*/ 0 h 192"/>
                <a:gd name="T54" fmla="*/ 14 w 165"/>
                <a:gd name="T55" fmla="*/ 0 h 192"/>
                <a:gd name="T56" fmla="*/ 13 w 165"/>
                <a:gd name="T57" fmla="*/ 0 h 192"/>
                <a:gd name="T58" fmla="*/ 12 w 165"/>
                <a:gd name="T59" fmla="*/ 0 h 192"/>
                <a:gd name="T60" fmla="*/ 5 w 165"/>
                <a:gd name="T61" fmla="*/ 0 h 19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65" h="192">
                  <a:moveTo>
                    <a:pt x="0" y="192"/>
                  </a:moveTo>
                  <a:lnTo>
                    <a:pt x="67" y="192"/>
                  </a:lnTo>
                  <a:lnTo>
                    <a:pt x="75" y="191"/>
                  </a:lnTo>
                  <a:lnTo>
                    <a:pt x="82" y="190"/>
                  </a:lnTo>
                  <a:lnTo>
                    <a:pt x="91" y="187"/>
                  </a:lnTo>
                  <a:lnTo>
                    <a:pt x="99" y="183"/>
                  </a:lnTo>
                  <a:lnTo>
                    <a:pt x="107" y="178"/>
                  </a:lnTo>
                  <a:lnTo>
                    <a:pt x="115" y="171"/>
                  </a:lnTo>
                  <a:lnTo>
                    <a:pt x="123" y="164"/>
                  </a:lnTo>
                  <a:lnTo>
                    <a:pt x="129" y="156"/>
                  </a:lnTo>
                  <a:lnTo>
                    <a:pt x="137" y="147"/>
                  </a:lnTo>
                  <a:lnTo>
                    <a:pt x="143" y="138"/>
                  </a:lnTo>
                  <a:lnTo>
                    <a:pt x="148" y="127"/>
                  </a:lnTo>
                  <a:lnTo>
                    <a:pt x="153" y="117"/>
                  </a:lnTo>
                  <a:lnTo>
                    <a:pt x="157" y="106"/>
                  </a:lnTo>
                  <a:lnTo>
                    <a:pt x="160" y="96"/>
                  </a:lnTo>
                  <a:lnTo>
                    <a:pt x="163" y="85"/>
                  </a:lnTo>
                  <a:lnTo>
                    <a:pt x="164" y="74"/>
                  </a:lnTo>
                  <a:lnTo>
                    <a:pt x="165" y="64"/>
                  </a:lnTo>
                  <a:lnTo>
                    <a:pt x="165" y="54"/>
                  </a:lnTo>
                  <a:lnTo>
                    <a:pt x="163" y="44"/>
                  </a:lnTo>
                  <a:lnTo>
                    <a:pt x="162" y="36"/>
                  </a:lnTo>
                  <a:lnTo>
                    <a:pt x="159" y="27"/>
                  </a:lnTo>
                  <a:lnTo>
                    <a:pt x="155" y="21"/>
                  </a:lnTo>
                  <a:lnTo>
                    <a:pt x="151" y="15"/>
                  </a:lnTo>
                  <a:lnTo>
                    <a:pt x="145" y="9"/>
                  </a:lnTo>
                  <a:lnTo>
                    <a:pt x="140" y="5"/>
                  </a:lnTo>
                  <a:lnTo>
                    <a:pt x="133" y="2"/>
                  </a:lnTo>
                  <a:lnTo>
                    <a:pt x="126" y="0"/>
                  </a:lnTo>
                  <a:lnTo>
                    <a:pt x="119" y="0"/>
                  </a:lnTo>
                  <a:lnTo>
                    <a:pt x="5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74" name="Freeform 399"/>
            <p:cNvSpPr>
              <a:spLocks/>
            </p:cNvSpPr>
            <p:nvPr/>
          </p:nvSpPr>
          <p:spPr bwMode="auto">
            <a:xfrm>
              <a:off x="5124" y="1025"/>
              <a:ext cx="91" cy="162"/>
            </a:xfrm>
            <a:custGeom>
              <a:avLst/>
              <a:gdLst>
                <a:gd name="T0" fmla="*/ 12 w 197"/>
                <a:gd name="T1" fmla="*/ 16 h 347"/>
                <a:gd name="T2" fmla="*/ 12 w 197"/>
                <a:gd name="T3" fmla="*/ 16 h 347"/>
                <a:gd name="T4" fmla="*/ 13 w 197"/>
                <a:gd name="T5" fmla="*/ 15 h 347"/>
                <a:gd name="T6" fmla="*/ 14 w 197"/>
                <a:gd name="T7" fmla="*/ 15 h 347"/>
                <a:gd name="T8" fmla="*/ 14 w 197"/>
                <a:gd name="T9" fmla="*/ 14 h 347"/>
                <a:gd name="T10" fmla="*/ 15 w 197"/>
                <a:gd name="T11" fmla="*/ 14 h 347"/>
                <a:gd name="T12" fmla="*/ 16 w 197"/>
                <a:gd name="T13" fmla="*/ 14 h 347"/>
                <a:gd name="T14" fmla="*/ 17 w 197"/>
                <a:gd name="T15" fmla="*/ 13 h 347"/>
                <a:gd name="T16" fmla="*/ 17 w 197"/>
                <a:gd name="T17" fmla="*/ 12 h 347"/>
                <a:gd name="T18" fmla="*/ 18 w 197"/>
                <a:gd name="T19" fmla="*/ 11 h 347"/>
                <a:gd name="T20" fmla="*/ 18 w 197"/>
                <a:gd name="T21" fmla="*/ 10 h 347"/>
                <a:gd name="T22" fmla="*/ 19 w 197"/>
                <a:gd name="T23" fmla="*/ 9 h 347"/>
                <a:gd name="T24" fmla="*/ 19 w 197"/>
                <a:gd name="T25" fmla="*/ 8 h 347"/>
                <a:gd name="T26" fmla="*/ 19 w 197"/>
                <a:gd name="T27" fmla="*/ 7 h 347"/>
                <a:gd name="T28" fmla="*/ 19 w 197"/>
                <a:gd name="T29" fmla="*/ 6 h 347"/>
                <a:gd name="T30" fmla="*/ 19 w 197"/>
                <a:gd name="T31" fmla="*/ 5 h 347"/>
                <a:gd name="T32" fmla="*/ 19 w 197"/>
                <a:gd name="T33" fmla="*/ 4 h 347"/>
                <a:gd name="T34" fmla="*/ 19 w 197"/>
                <a:gd name="T35" fmla="*/ 3 h 347"/>
                <a:gd name="T36" fmla="*/ 19 w 197"/>
                <a:gd name="T37" fmla="*/ 2 h 347"/>
                <a:gd name="T38" fmla="*/ 18 w 197"/>
                <a:gd name="T39" fmla="*/ 1 h 347"/>
                <a:gd name="T40" fmla="*/ 18 w 197"/>
                <a:gd name="T41" fmla="*/ 1 h 347"/>
                <a:gd name="T42" fmla="*/ 18 w 197"/>
                <a:gd name="T43" fmla="*/ 0 h 347"/>
                <a:gd name="T44" fmla="*/ 17 w 197"/>
                <a:gd name="T45" fmla="*/ 0 h 347"/>
                <a:gd name="T46" fmla="*/ 17 w 197"/>
                <a:gd name="T47" fmla="*/ 0 h 347"/>
                <a:gd name="T48" fmla="*/ 16 w 197"/>
                <a:gd name="T49" fmla="*/ 0 h 347"/>
                <a:gd name="T50" fmla="*/ 9 w 197"/>
                <a:gd name="T51" fmla="*/ 0 h 347"/>
                <a:gd name="T52" fmla="*/ 0 w 197"/>
                <a:gd name="T53" fmla="*/ 35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7" h="347">
                  <a:moveTo>
                    <a:pt x="119" y="155"/>
                  </a:moveTo>
                  <a:lnTo>
                    <a:pt x="126" y="154"/>
                  </a:lnTo>
                  <a:lnTo>
                    <a:pt x="133" y="152"/>
                  </a:lnTo>
                  <a:lnTo>
                    <a:pt x="141" y="148"/>
                  </a:lnTo>
                  <a:lnTo>
                    <a:pt x="148" y="144"/>
                  </a:lnTo>
                  <a:lnTo>
                    <a:pt x="156" y="139"/>
                  </a:lnTo>
                  <a:lnTo>
                    <a:pt x="163" y="132"/>
                  </a:lnTo>
                  <a:lnTo>
                    <a:pt x="170" y="125"/>
                  </a:lnTo>
                  <a:lnTo>
                    <a:pt x="176" y="116"/>
                  </a:lnTo>
                  <a:lnTo>
                    <a:pt x="181" y="107"/>
                  </a:lnTo>
                  <a:lnTo>
                    <a:pt x="186" y="97"/>
                  </a:lnTo>
                  <a:lnTo>
                    <a:pt x="190" y="88"/>
                  </a:lnTo>
                  <a:lnTo>
                    <a:pt x="193" y="78"/>
                  </a:lnTo>
                  <a:lnTo>
                    <a:pt x="195" y="67"/>
                  </a:lnTo>
                  <a:lnTo>
                    <a:pt x="197" y="58"/>
                  </a:lnTo>
                  <a:lnTo>
                    <a:pt x="197" y="48"/>
                  </a:lnTo>
                  <a:lnTo>
                    <a:pt x="196" y="39"/>
                  </a:lnTo>
                  <a:lnTo>
                    <a:pt x="195" y="30"/>
                  </a:lnTo>
                  <a:lnTo>
                    <a:pt x="192" y="23"/>
                  </a:lnTo>
                  <a:lnTo>
                    <a:pt x="189" y="16"/>
                  </a:lnTo>
                  <a:lnTo>
                    <a:pt x="185" y="11"/>
                  </a:lnTo>
                  <a:lnTo>
                    <a:pt x="179" y="7"/>
                  </a:lnTo>
                  <a:lnTo>
                    <a:pt x="173" y="4"/>
                  </a:lnTo>
                  <a:lnTo>
                    <a:pt x="166" y="1"/>
                  </a:lnTo>
                  <a:lnTo>
                    <a:pt x="160" y="0"/>
                  </a:lnTo>
                  <a:lnTo>
                    <a:pt x="93" y="0"/>
                  </a:lnTo>
                  <a:lnTo>
                    <a:pt x="0"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71523" name="Group 483"/>
          <p:cNvGrpSpPr>
            <a:grpSpLocks/>
          </p:cNvGrpSpPr>
          <p:nvPr/>
        </p:nvGrpSpPr>
        <p:grpSpPr bwMode="auto">
          <a:xfrm>
            <a:off x="6373813" y="4570413"/>
            <a:ext cx="893762" cy="371475"/>
            <a:chOff x="4015" y="2879"/>
            <a:chExt cx="563" cy="234"/>
          </a:xfrm>
        </p:grpSpPr>
        <p:sp>
          <p:nvSpPr>
            <p:cNvPr id="29863" name="Line 393"/>
            <p:cNvSpPr>
              <a:spLocks noChangeShapeType="1"/>
            </p:cNvSpPr>
            <p:nvPr/>
          </p:nvSpPr>
          <p:spPr bwMode="auto">
            <a:xfrm>
              <a:off x="4015" y="2879"/>
              <a:ext cx="234" cy="2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64" name="Line 400"/>
            <p:cNvSpPr>
              <a:spLocks noChangeShapeType="1"/>
            </p:cNvSpPr>
            <p:nvPr/>
          </p:nvSpPr>
          <p:spPr bwMode="auto">
            <a:xfrm>
              <a:off x="4249" y="3113"/>
              <a:ext cx="3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65" name="Freeform 401"/>
            <p:cNvSpPr>
              <a:spLocks/>
            </p:cNvSpPr>
            <p:nvPr/>
          </p:nvSpPr>
          <p:spPr bwMode="auto">
            <a:xfrm>
              <a:off x="4344" y="2915"/>
              <a:ext cx="78" cy="162"/>
            </a:xfrm>
            <a:custGeom>
              <a:avLst/>
              <a:gdLst>
                <a:gd name="T0" fmla="*/ 0 w 173"/>
                <a:gd name="T1" fmla="*/ 36 h 346"/>
                <a:gd name="T2" fmla="*/ 16 w 173"/>
                <a:gd name="T3" fmla="*/ 0 h 346"/>
                <a:gd name="T4" fmla="*/ 15 w 173"/>
                <a:gd name="T5" fmla="*/ 36 h 346"/>
                <a:gd name="T6" fmla="*/ 0 60000 65536"/>
                <a:gd name="T7" fmla="*/ 0 60000 65536"/>
                <a:gd name="T8" fmla="*/ 0 60000 65536"/>
              </a:gdLst>
              <a:ahLst/>
              <a:cxnLst>
                <a:cxn ang="T6">
                  <a:pos x="T0" y="T1"/>
                </a:cxn>
                <a:cxn ang="T7">
                  <a:pos x="T2" y="T3"/>
                </a:cxn>
                <a:cxn ang="T8">
                  <a:pos x="T4" y="T5"/>
                </a:cxn>
              </a:cxnLst>
              <a:rect l="0" t="0" r="r" b="b"/>
              <a:pathLst>
                <a:path w="173" h="346">
                  <a:moveTo>
                    <a:pt x="0" y="346"/>
                  </a:moveTo>
                  <a:lnTo>
                    <a:pt x="173" y="0"/>
                  </a:lnTo>
                  <a:lnTo>
                    <a:pt x="162" y="3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66" name="Line 402"/>
            <p:cNvSpPr>
              <a:spLocks noChangeShapeType="1"/>
            </p:cNvSpPr>
            <p:nvPr/>
          </p:nvSpPr>
          <p:spPr bwMode="auto">
            <a:xfrm flipH="1">
              <a:off x="4366" y="3032"/>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67" name="Freeform 403"/>
            <p:cNvSpPr>
              <a:spLocks/>
            </p:cNvSpPr>
            <p:nvPr/>
          </p:nvSpPr>
          <p:spPr bwMode="auto">
            <a:xfrm>
              <a:off x="4454" y="2986"/>
              <a:ext cx="78" cy="91"/>
            </a:xfrm>
            <a:custGeom>
              <a:avLst/>
              <a:gdLst>
                <a:gd name="T0" fmla="*/ 0 w 165"/>
                <a:gd name="T1" fmla="*/ 20 h 192"/>
                <a:gd name="T2" fmla="*/ 7 w 165"/>
                <a:gd name="T3" fmla="*/ 20 h 192"/>
                <a:gd name="T4" fmla="*/ 8 w 165"/>
                <a:gd name="T5" fmla="*/ 20 h 192"/>
                <a:gd name="T6" fmla="*/ 9 w 165"/>
                <a:gd name="T7" fmla="*/ 20 h 192"/>
                <a:gd name="T8" fmla="*/ 9 w 165"/>
                <a:gd name="T9" fmla="*/ 20 h 192"/>
                <a:gd name="T10" fmla="*/ 10 w 165"/>
                <a:gd name="T11" fmla="*/ 19 h 192"/>
                <a:gd name="T12" fmla="*/ 11 w 165"/>
                <a:gd name="T13" fmla="*/ 19 h 192"/>
                <a:gd name="T14" fmla="*/ 12 w 165"/>
                <a:gd name="T15" fmla="*/ 18 h 192"/>
                <a:gd name="T16" fmla="*/ 13 w 165"/>
                <a:gd name="T17" fmla="*/ 18 h 192"/>
                <a:gd name="T18" fmla="*/ 14 w 165"/>
                <a:gd name="T19" fmla="*/ 17 h 192"/>
                <a:gd name="T20" fmla="*/ 14 w 165"/>
                <a:gd name="T21" fmla="*/ 16 h 192"/>
                <a:gd name="T22" fmla="*/ 15 w 165"/>
                <a:gd name="T23" fmla="*/ 15 h 192"/>
                <a:gd name="T24" fmla="*/ 16 w 165"/>
                <a:gd name="T25" fmla="*/ 14 h 192"/>
                <a:gd name="T26" fmla="*/ 16 w 165"/>
                <a:gd name="T27" fmla="*/ 12 h 192"/>
                <a:gd name="T28" fmla="*/ 17 w 165"/>
                <a:gd name="T29" fmla="*/ 11 h 192"/>
                <a:gd name="T30" fmla="*/ 17 w 165"/>
                <a:gd name="T31" fmla="*/ 10 h 192"/>
                <a:gd name="T32" fmla="*/ 17 w 165"/>
                <a:gd name="T33" fmla="*/ 9 h 192"/>
                <a:gd name="T34" fmla="*/ 17 w 165"/>
                <a:gd name="T35" fmla="*/ 8 h 192"/>
                <a:gd name="T36" fmla="*/ 17 w 165"/>
                <a:gd name="T37" fmla="*/ 7 h 192"/>
                <a:gd name="T38" fmla="*/ 17 w 165"/>
                <a:gd name="T39" fmla="*/ 6 h 192"/>
                <a:gd name="T40" fmla="*/ 17 w 165"/>
                <a:gd name="T41" fmla="*/ 5 h 192"/>
                <a:gd name="T42" fmla="*/ 17 w 165"/>
                <a:gd name="T43" fmla="*/ 4 h 192"/>
                <a:gd name="T44" fmla="*/ 17 w 165"/>
                <a:gd name="T45" fmla="*/ 3 h 192"/>
                <a:gd name="T46" fmla="*/ 17 w 165"/>
                <a:gd name="T47" fmla="*/ 2 h 192"/>
                <a:gd name="T48" fmla="*/ 16 w 165"/>
                <a:gd name="T49" fmla="*/ 1 h 192"/>
                <a:gd name="T50" fmla="*/ 15 w 165"/>
                <a:gd name="T51" fmla="*/ 1 h 192"/>
                <a:gd name="T52" fmla="*/ 15 w 165"/>
                <a:gd name="T53" fmla="*/ 0 h 192"/>
                <a:gd name="T54" fmla="*/ 14 w 165"/>
                <a:gd name="T55" fmla="*/ 0 h 192"/>
                <a:gd name="T56" fmla="*/ 13 w 165"/>
                <a:gd name="T57" fmla="*/ 0 h 192"/>
                <a:gd name="T58" fmla="*/ 12 w 165"/>
                <a:gd name="T59" fmla="*/ 0 h 192"/>
                <a:gd name="T60" fmla="*/ 5 w 165"/>
                <a:gd name="T61" fmla="*/ 0 h 19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65" h="192">
                  <a:moveTo>
                    <a:pt x="0" y="192"/>
                  </a:moveTo>
                  <a:lnTo>
                    <a:pt x="67" y="192"/>
                  </a:lnTo>
                  <a:lnTo>
                    <a:pt x="74" y="192"/>
                  </a:lnTo>
                  <a:lnTo>
                    <a:pt x="83" y="189"/>
                  </a:lnTo>
                  <a:lnTo>
                    <a:pt x="90" y="186"/>
                  </a:lnTo>
                  <a:lnTo>
                    <a:pt x="99" y="182"/>
                  </a:lnTo>
                  <a:lnTo>
                    <a:pt x="106" y="178"/>
                  </a:lnTo>
                  <a:lnTo>
                    <a:pt x="115" y="171"/>
                  </a:lnTo>
                  <a:lnTo>
                    <a:pt x="122" y="164"/>
                  </a:lnTo>
                  <a:lnTo>
                    <a:pt x="130" y="155"/>
                  </a:lnTo>
                  <a:lnTo>
                    <a:pt x="136" y="147"/>
                  </a:lnTo>
                  <a:lnTo>
                    <a:pt x="142" y="137"/>
                  </a:lnTo>
                  <a:lnTo>
                    <a:pt x="148" y="128"/>
                  </a:lnTo>
                  <a:lnTo>
                    <a:pt x="153" y="117"/>
                  </a:lnTo>
                  <a:lnTo>
                    <a:pt x="156" y="106"/>
                  </a:lnTo>
                  <a:lnTo>
                    <a:pt x="159" y="96"/>
                  </a:lnTo>
                  <a:lnTo>
                    <a:pt x="163" y="85"/>
                  </a:lnTo>
                  <a:lnTo>
                    <a:pt x="164" y="74"/>
                  </a:lnTo>
                  <a:lnTo>
                    <a:pt x="165" y="64"/>
                  </a:lnTo>
                  <a:lnTo>
                    <a:pt x="165" y="54"/>
                  </a:lnTo>
                  <a:lnTo>
                    <a:pt x="164" y="45"/>
                  </a:lnTo>
                  <a:lnTo>
                    <a:pt x="161" y="36"/>
                  </a:lnTo>
                  <a:lnTo>
                    <a:pt x="158" y="28"/>
                  </a:lnTo>
                  <a:lnTo>
                    <a:pt x="155" y="20"/>
                  </a:lnTo>
                  <a:lnTo>
                    <a:pt x="150" y="14"/>
                  </a:lnTo>
                  <a:lnTo>
                    <a:pt x="144" y="8"/>
                  </a:lnTo>
                  <a:lnTo>
                    <a:pt x="139" y="5"/>
                  </a:lnTo>
                  <a:lnTo>
                    <a:pt x="133" y="2"/>
                  </a:lnTo>
                  <a:lnTo>
                    <a:pt x="125" y="0"/>
                  </a:lnTo>
                  <a:lnTo>
                    <a:pt x="118" y="0"/>
                  </a:lnTo>
                  <a:lnTo>
                    <a:pt x="5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68" name="Freeform 404"/>
            <p:cNvSpPr>
              <a:spLocks/>
            </p:cNvSpPr>
            <p:nvPr/>
          </p:nvSpPr>
          <p:spPr bwMode="auto">
            <a:xfrm>
              <a:off x="4454" y="2915"/>
              <a:ext cx="94" cy="162"/>
            </a:xfrm>
            <a:custGeom>
              <a:avLst/>
              <a:gdLst>
                <a:gd name="T0" fmla="*/ 13 w 197"/>
                <a:gd name="T1" fmla="*/ 16 h 346"/>
                <a:gd name="T2" fmla="*/ 14 w 197"/>
                <a:gd name="T3" fmla="*/ 16 h 346"/>
                <a:gd name="T4" fmla="*/ 14 w 197"/>
                <a:gd name="T5" fmla="*/ 15 h 346"/>
                <a:gd name="T6" fmla="*/ 15 w 197"/>
                <a:gd name="T7" fmla="*/ 15 h 346"/>
                <a:gd name="T8" fmla="*/ 16 w 197"/>
                <a:gd name="T9" fmla="*/ 15 h 346"/>
                <a:gd name="T10" fmla="*/ 17 w 197"/>
                <a:gd name="T11" fmla="*/ 14 h 346"/>
                <a:gd name="T12" fmla="*/ 18 w 197"/>
                <a:gd name="T13" fmla="*/ 14 h 346"/>
                <a:gd name="T14" fmla="*/ 19 w 197"/>
                <a:gd name="T15" fmla="*/ 13 h 346"/>
                <a:gd name="T16" fmla="*/ 19 w 197"/>
                <a:gd name="T17" fmla="*/ 12 h 346"/>
                <a:gd name="T18" fmla="*/ 20 w 197"/>
                <a:gd name="T19" fmla="*/ 11 h 346"/>
                <a:gd name="T20" fmla="*/ 20 w 197"/>
                <a:gd name="T21" fmla="*/ 10 h 346"/>
                <a:gd name="T22" fmla="*/ 21 w 197"/>
                <a:gd name="T23" fmla="*/ 9 h 346"/>
                <a:gd name="T24" fmla="*/ 21 w 197"/>
                <a:gd name="T25" fmla="*/ 8 h 346"/>
                <a:gd name="T26" fmla="*/ 21 w 197"/>
                <a:gd name="T27" fmla="*/ 7 h 346"/>
                <a:gd name="T28" fmla="*/ 21 w 197"/>
                <a:gd name="T29" fmla="*/ 6 h 346"/>
                <a:gd name="T30" fmla="*/ 21 w 197"/>
                <a:gd name="T31" fmla="*/ 5 h 346"/>
                <a:gd name="T32" fmla="*/ 21 w 197"/>
                <a:gd name="T33" fmla="*/ 4 h 346"/>
                <a:gd name="T34" fmla="*/ 21 w 197"/>
                <a:gd name="T35" fmla="*/ 3 h 346"/>
                <a:gd name="T36" fmla="*/ 21 w 197"/>
                <a:gd name="T37" fmla="*/ 2 h 346"/>
                <a:gd name="T38" fmla="*/ 21 w 197"/>
                <a:gd name="T39" fmla="*/ 1 h 346"/>
                <a:gd name="T40" fmla="*/ 20 w 197"/>
                <a:gd name="T41" fmla="*/ 1 h 346"/>
                <a:gd name="T42" fmla="*/ 20 w 197"/>
                <a:gd name="T43" fmla="*/ 0 h 346"/>
                <a:gd name="T44" fmla="*/ 19 w 197"/>
                <a:gd name="T45" fmla="*/ 0 h 346"/>
                <a:gd name="T46" fmla="*/ 18 w 197"/>
                <a:gd name="T47" fmla="*/ 0 h 346"/>
                <a:gd name="T48" fmla="*/ 17 w 197"/>
                <a:gd name="T49" fmla="*/ 0 h 346"/>
                <a:gd name="T50" fmla="*/ 10 w 197"/>
                <a:gd name="T51" fmla="*/ 0 h 346"/>
                <a:gd name="T52" fmla="*/ 0 w 197"/>
                <a:gd name="T53" fmla="*/ 36 h 3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7" h="346">
                  <a:moveTo>
                    <a:pt x="118" y="154"/>
                  </a:moveTo>
                  <a:lnTo>
                    <a:pt x="125" y="153"/>
                  </a:lnTo>
                  <a:lnTo>
                    <a:pt x="133" y="151"/>
                  </a:lnTo>
                  <a:lnTo>
                    <a:pt x="140" y="148"/>
                  </a:lnTo>
                  <a:lnTo>
                    <a:pt x="148" y="143"/>
                  </a:lnTo>
                  <a:lnTo>
                    <a:pt x="155" y="138"/>
                  </a:lnTo>
                  <a:lnTo>
                    <a:pt x="163" y="131"/>
                  </a:lnTo>
                  <a:lnTo>
                    <a:pt x="169" y="123"/>
                  </a:lnTo>
                  <a:lnTo>
                    <a:pt x="175" y="115"/>
                  </a:lnTo>
                  <a:lnTo>
                    <a:pt x="181" y="106"/>
                  </a:lnTo>
                  <a:lnTo>
                    <a:pt x="186" y="96"/>
                  </a:lnTo>
                  <a:lnTo>
                    <a:pt x="189" y="87"/>
                  </a:lnTo>
                  <a:lnTo>
                    <a:pt x="192" y="76"/>
                  </a:lnTo>
                  <a:lnTo>
                    <a:pt x="196" y="67"/>
                  </a:lnTo>
                  <a:lnTo>
                    <a:pt x="197" y="56"/>
                  </a:lnTo>
                  <a:lnTo>
                    <a:pt x="197" y="46"/>
                  </a:lnTo>
                  <a:lnTo>
                    <a:pt x="196" y="38"/>
                  </a:lnTo>
                  <a:lnTo>
                    <a:pt x="194" y="29"/>
                  </a:lnTo>
                  <a:lnTo>
                    <a:pt x="191" y="22"/>
                  </a:lnTo>
                  <a:lnTo>
                    <a:pt x="188" y="16"/>
                  </a:lnTo>
                  <a:lnTo>
                    <a:pt x="184" y="9"/>
                  </a:lnTo>
                  <a:lnTo>
                    <a:pt x="179" y="5"/>
                  </a:lnTo>
                  <a:lnTo>
                    <a:pt x="173" y="2"/>
                  </a:lnTo>
                  <a:lnTo>
                    <a:pt x="167" y="0"/>
                  </a:lnTo>
                  <a:lnTo>
                    <a:pt x="159" y="0"/>
                  </a:lnTo>
                  <a:lnTo>
                    <a:pt x="92" y="0"/>
                  </a:lnTo>
                  <a:lnTo>
                    <a:pt x="0" y="3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71528" name="Group 488"/>
          <p:cNvGrpSpPr>
            <a:grpSpLocks/>
          </p:cNvGrpSpPr>
          <p:nvPr/>
        </p:nvGrpSpPr>
        <p:grpSpPr bwMode="auto">
          <a:xfrm>
            <a:off x="5867400" y="4260850"/>
            <a:ext cx="346075" cy="355600"/>
            <a:chOff x="3696" y="2684"/>
            <a:chExt cx="218" cy="224"/>
          </a:xfrm>
        </p:grpSpPr>
        <p:sp>
          <p:nvSpPr>
            <p:cNvPr id="29857" name="Freeform 419"/>
            <p:cNvSpPr>
              <a:spLocks/>
            </p:cNvSpPr>
            <p:nvPr/>
          </p:nvSpPr>
          <p:spPr bwMode="auto">
            <a:xfrm>
              <a:off x="3696" y="2684"/>
              <a:ext cx="111" cy="224"/>
            </a:xfrm>
            <a:custGeom>
              <a:avLst/>
              <a:gdLst>
                <a:gd name="T0" fmla="*/ 25 w 235"/>
                <a:gd name="T1" fmla="*/ 47 h 487"/>
                <a:gd name="T2" fmla="*/ 24 w 235"/>
                <a:gd name="T3" fmla="*/ 44 h 487"/>
                <a:gd name="T4" fmla="*/ 23 w 235"/>
                <a:gd name="T5" fmla="*/ 40 h 487"/>
                <a:gd name="T6" fmla="*/ 22 w 235"/>
                <a:gd name="T7" fmla="*/ 36 h 487"/>
                <a:gd name="T8" fmla="*/ 21 w 235"/>
                <a:gd name="T9" fmla="*/ 33 h 487"/>
                <a:gd name="T10" fmla="*/ 19 w 235"/>
                <a:gd name="T11" fmla="*/ 29 h 487"/>
                <a:gd name="T12" fmla="*/ 18 w 235"/>
                <a:gd name="T13" fmla="*/ 25 h 487"/>
                <a:gd name="T14" fmla="*/ 16 w 235"/>
                <a:gd name="T15" fmla="*/ 22 h 487"/>
                <a:gd name="T16" fmla="*/ 14 w 235"/>
                <a:gd name="T17" fmla="*/ 18 h 487"/>
                <a:gd name="T18" fmla="*/ 12 w 235"/>
                <a:gd name="T19" fmla="*/ 15 h 487"/>
                <a:gd name="T20" fmla="*/ 10 w 235"/>
                <a:gd name="T21" fmla="*/ 12 h 487"/>
                <a:gd name="T22" fmla="*/ 8 w 235"/>
                <a:gd name="T23" fmla="*/ 9 h 487"/>
                <a:gd name="T24" fmla="*/ 5 w 235"/>
                <a:gd name="T25" fmla="*/ 6 h 487"/>
                <a:gd name="T26" fmla="*/ 3 w 235"/>
                <a:gd name="T27" fmla="*/ 3 h 487"/>
                <a:gd name="T28" fmla="*/ 0 w 235"/>
                <a:gd name="T29" fmla="*/ 0 h 4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5" h="487">
                  <a:moveTo>
                    <a:pt x="235" y="487"/>
                  </a:moveTo>
                  <a:lnTo>
                    <a:pt x="228" y="447"/>
                  </a:lnTo>
                  <a:lnTo>
                    <a:pt x="220" y="409"/>
                  </a:lnTo>
                  <a:lnTo>
                    <a:pt x="209" y="372"/>
                  </a:lnTo>
                  <a:lnTo>
                    <a:pt x="197" y="335"/>
                  </a:lnTo>
                  <a:lnTo>
                    <a:pt x="185" y="297"/>
                  </a:lnTo>
                  <a:lnTo>
                    <a:pt x="170" y="261"/>
                  </a:lnTo>
                  <a:lnTo>
                    <a:pt x="154" y="226"/>
                  </a:lnTo>
                  <a:lnTo>
                    <a:pt x="136" y="191"/>
                  </a:lnTo>
                  <a:lnTo>
                    <a:pt x="116" y="157"/>
                  </a:lnTo>
                  <a:lnTo>
                    <a:pt x="96" y="123"/>
                  </a:lnTo>
                  <a:lnTo>
                    <a:pt x="74" y="91"/>
                  </a:lnTo>
                  <a:lnTo>
                    <a:pt x="50" y="60"/>
                  </a:lnTo>
                  <a:lnTo>
                    <a:pt x="26" y="29"/>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29858" name="Group 485"/>
            <p:cNvGrpSpPr>
              <a:grpSpLocks/>
            </p:cNvGrpSpPr>
            <p:nvPr/>
          </p:nvGrpSpPr>
          <p:grpSpPr bwMode="auto">
            <a:xfrm>
              <a:off x="3830" y="2690"/>
              <a:ext cx="84" cy="104"/>
              <a:chOff x="3830" y="2690"/>
              <a:chExt cx="84" cy="104"/>
            </a:xfrm>
          </p:grpSpPr>
          <p:sp>
            <p:nvSpPr>
              <p:cNvPr id="29859" name="Freeform 420"/>
              <p:cNvSpPr>
                <a:spLocks/>
              </p:cNvSpPr>
              <p:nvPr/>
            </p:nvSpPr>
            <p:spPr bwMode="auto">
              <a:xfrm>
                <a:off x="3872" y="2768"/>
                <a:ext cx="23" cy="26"/>
              </a:xfrm>
              <a:custGeom>
                <a:avLst/>
                <a:gdLst>
                  <a:gd name="T0" fmla="*/ 3 w 50"/>
                  <a:gd name="T1" fmla="*/ 0 h 56"/>
                  <a:gd name="T2" fmla="*/ 0 w 50"/>
                  <a:gd name="T3" fmla="*/ 3 h 56"/>
                  <a:gd name="T4" fmla="*/ 0 w 50"/>
                  <a:gd name="T5" fmla="*/ 5 h 56"/>
                  <a:gd name="T6" fmla="*/ 2 w 50"/>
                  <a:gd name="T7" fmla="*/ 6 h 56"/>
                  <a:gd name="T8" fmla="*/ 4 w 50"/>
                  <a:gd name="T9" fmla="*/ 5 h 56"/>
                  <a:gd name="T10" fmla="*/ 5 w 50"/>
                  <a:gd name="T11" fmla="*/ 4 h 56"/>
                  <a:gd name="T12" fmla="*/ 3 w 50"/>
                  <a:gd name="T13" fmla="*/ 3 h 56"/>
                  <a:gd name="T14" fmla="*/ 3 w 50"/>
                  <a:gd name="T15" fmla="*/ 0 h 5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 h="56">
                    <a:moveTo>
                      <a:pt x="31" y="0"/>
                    </a:moveTo>
                    <a:lnTo>
                      <a:pt x="3" y="26"/>
                    </a:lnTo>
                    <a:lnTo>
                      <a:pt x="0" y="52"/>
                    </a:lnTo>
                    <a:lnTo>
                      <a:pt x="24" y="56"/>
                    </a:lnTo>
                    <a:lnTo>
                      <a:pt x="37" y="51"/>
                    </a:lnTo>
                    <a:lnTo>
                      <a:pt x="50" y="37"/>
                    </a:lnTo>
                    <a:lnTo>
                      <a:pt x="29" y="35"/>
                    </a:lnTo>
                    <a:lnTo>
                      <a:pt x="31" y="0"/>
                    </a:lnTo>
                    <a:close/>
                  </a:path>
                </a:pathLst>
              </a:custGeom>
              <a:solidFill>
                <a:srgbClr val="000000"/>
              </a:solidFill>
              <a:ln w="19050" cmpd="sng">
                <a:solidFill>
                  <a:srgbClr val="000000"/>
                </a:solidFill>
                <a:round/>
                <a:headEnd/>
                <a:tailEnd/>
              </a:ln>
            </p:spPr>
            <p:txBody>
              <a:bodyPr/>
              <a:lstStyle/>
              <a:p>
                <a:endParaRPr lang="zh-CN" altLang="en-US"/>
              </a:p>
            </p:txBody>
          </p:sp>
          <p:sp>
            <p:nvSpPr>
              <p:cNvPr id="29860" name="Freeform 421"/>
              <p:cNvSpPr>
                <a:spLocks/>
              </p:cNvSpPr>
              <p:nvPr/>
            </p:nvSpPr>
            <p:spPr bwMode="auto">
              <a:xfrm>
                <a:off x="3830" y="2697"/>
                <a:ext cx="49" cy="97"/>
              </a:xfrm>
              <a:custGeom>
                <a:avLst/>
                <a:gdLst>
                  <a:gd name="T0" fmla="*/ 8 w 102"/>
                  <a:gd name="T1" fmla="*/ 0 h 215"/>
                  <a:gd name="T2" fmla="*/ 5 w 102"/>
                  <a:gd name="T3" fmla="*/ 3 h 215"/>
                  <a:gd name="T4" fmla="*/ 5 w 102"/>
                  <a:gd name="T5" fmla="*/ 3 h 215"/>
                  <a:gd name="T6" fmla="*/ 2 w 102"/>
                  <a:gd name="T7" fmla="*/ 6 h 215"/>
                  <a:gd name="T8" fmla="*/ 0 w 102"/>
                  <a:gd name="T9" fmla="*/ 10 h 215"/>
                  <a:gd name="T10" fmla="*/ 0 w 102"/>
                  <a:gd name="T11" fmla="*/ 14 h 215"/>
                  <a:gd name="T12" fmla="*/ 0 w 102"/>
                  <a:gd name="T13" fmla="*/ 17 h 215"/>
                  <a:gd name="T14" fmla="*/ 0 w 102"/>
                  <a:gd name="T15" fmla="*/ 18 h 215"/>
                  <a:gd name="T16" fmla="*/ 3 w 102"/>
                  <a:gd name="T17" fmla="*/ 19 h 215"/>
                  <a:gd name="T18" fmla="*/ 3 w 102"/>
                  <a:gd name="T19" fmla="*/ 20 h 215"/>
                  <a:gd name="T20" fmla="*/ 6 w 102"/>
                  <a:gd name="T21" fmla="*/ 20 h 215"/>
                  <a:gd name="T22" fmla="*/ 7 w 102"/>
                  <a:gd name="T23" fmla="*/ 19 h 215"/>
                  <a:gd name="T24" fmla="*/ 5 w 102"/>
                  <a:gd name="T25" fmla="*/ 18 h 215"/>
                  <a:gd name="T26" fmla="*/ 4 w 102"/>
                  <a:gd name="T27" fmla="*/ 18 h 215"/>
                  <a:gd name="T28" fmla="*/ 2 w 102"/>
                  <a:gd name="T29" fmla="*/ 16 h 215"/>
                  <a:gd name="T30" fmla="*/ 2 w 102"/>
                  <a:gd name="T31" fmla="*/ 14 h 215"/>
                  <a:gd name="T32" fmla="*/ 3 w 102"/>
                  <a:gd name="T33" fmla="*/ 9 h 215"/>
                  <a:gd name="T34" fmla="*/ 5 w 102"/>
                  <a:gd name="T35" fmla="*/ 6 h 215"/>
                  <a:gd name="T36" fmla="*/ 7 w 102"/>
                  <a:gd name="T37" fmla="*/ 3 h 215"/>
                  <a:gd name="T38" fmla="*/ 8 w 102"/>
                  <a:gd name="T39" fmla="*/ 2 h 215"/>
                  <a:gd name="T40" fmla="*/ 12 w 102"/>
                  <a:gd name="T41" fmla="*/ 0 h 215"/>
                  <a:gd name="T42" fmla="*/ 8 w 102"/>
                  <a:gd name="T43" fmla="*/ 0 h 2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2" h="215">
                    <a:moveTo>
                      <a:pt x="72" y="0"/>
                    </a:moveTo>
                    <a:lnTo>
                      <a:pt x="42" y="29"/>
                    </a:lnTo>
                    <a:lnTo>
                      <a:pt x="41" y="30"/>
                    </a:lnTo>
                    <a:lnTo>
                      <a:pt x="20" y="64"/>
                    </a:lnTo>
                    <a:lnTo>
                      <a:pt x="6" y="107"/>
                    </a:lnTo>
                    <a:lnTo>
                      <a:pt x="0" y="148"/>
                    </a:lnTo>
                    <a:lnTo>
                      <a:pt x="3" y="181"/>
                    </a:lnTo>
                    <a:lnTo>
                      <a:pt x="6" y="192"/>
                    </a:lnTo>
                    <a:lnTo>
                      <a:pt x="24" y="213"/>
                    </a:lnTo>
                    <a:lnTo>
                      <a:pt x="26" y="214"/>
                    </a:lnTo>
                    <a:lnTo>
                      <a:pt x="55" y="215"/>
                    </a:lnTo>
                    <a:lnTo>
                      <a:pt x="62" y="212"/>
                    </a:lnTo>
                    <a:lnTo>
                      <a:pt x="43" y="202"/>
                    </a:lnTo>
                    <a:lnTo>
                      <a:pt x="34" y="198"/>
                    </a:lnTo>
                    <a:lnTo>
                      <a:pt x="20" y="173"/>
                    </a:lnTo>
                    <a:lnTo>
                      <a:pt x="20" y="151"/>
                    </a:lnTo>
                    <a:lnTo>
                      <a:pt x="29" y="105"/>
                    </a:lnTo>
                    <a:lnTo>
                      <a:pt x="41" y="69"/>
                    </a:lnTo>
                    <a:lnTo>
                      <a:pt x="62" y="33"/>
                    </a:lnTo>
                    <a:lnTo>
                      <a:pt x="74" y="18"/>
                    </a:lnTo>
                    <a:lnTo>
                      <a:pt x="102" y="1"/>
                    </a:lnTo>
                    <a:lnTo>
                      <a:pt x="72" y="0"/>
                    </a:lnTo>
                    <a:close/>
                  </a:path>
                </a:pathLst>
              </a:custGeom>
              <a:solidFill>
                <a:srgbClr val="000000"/>
              </a:solidFill>
              <a:ln w="19050" cmpd="sng">
                <a:solidFill>
                  <a:srgbClr val="000000"/>
                </a:solidFill>
                <a:round/>
                <a:headEnd/>
                <a:tailEnd/>
              </a:ln>
            </p:spPr>
            <p:txBody>
              <a:bodyPr/>
              <a:lstStyle/>
              <a:p>
                <a:endParaRPr lang="zh-CN" altLang="en-US"/>
              </a:p>
            </p:txBody>
          </p:sp>
          <p:sp>
            <p:nvSpPr>
              <p:cNvPr id="29861" name="Freeform 422"/>
              <p:cNvSpPr>
                <a:spLocks/>
              </p:cNvSpPr>
              <p:nvPr/>
            </p:nvSpPr>
            <p:spPr bwMode="auto">
              <a:xfrm>
                <a:off x="3853" y="2690"/>
                <a:ext cx="52" cy="104"/>
              </a:xfrm>
              <a:custGeom>
                <a:avLst/>
                <a:gdLst>
                  <a:gd name="T0" fmla="*/ 7 w 112"/>
                  <a:gd name="T1" fmla="*/ 0 h 222"/>
                  <a:gd name="T2" fmla="*/ 5 w 112"/>
                  <a:gd name="T3" fmla="*/ 0 h 222"/>
                  <a:gd name="T4" fmla="*/ 3 w 112"/>
                  <a:gd name="T5" fmla="*/ 1 h 222"/>
                  <a:gd name="T6" fmla="*/ 6 w 112"/>
                  <a:gd name="T7" fmla="*/ 1 h 222"/>
                  <a:gd name="T8" fmla="*/ 6 w 112"/>
                  <a:gd name="T9" fmla="*/ 1 h 222"/>
                  <a:gd name="T10" fmla="*/ 8 w 112"/>
                  <a:gd name="T11" fmla="*/ 3 h 222"/>
                  <a:gd name="T12" fmla="*/ 8 w 112"/>
                  <a:gd name="T13" fmla="*/ 3 h 222"/>
                  <a:gd name="T14" fmla="*/ 8 w 112"/>
                  <a:gd name="T15" fmla="*/ 7 h 222"/>
                  <a:gd name="T16" fmla="*/ 6 w 112"/>
                  <a:gd name="T17" fmla="*/ 17 h 222"/>
                  <a:gd name="T18" fmla="*/ 6 w 112"/>
                  <a:gd name="T19" fmla="*/ 17 h 222"/>
                  <a:gd name="T20" fmla="*/ 3 w 112"/>
                  <a:gd name="T21" fmla="*/ 21 h 222"/>
                  <a:gd name="T22" fmla="*/ 0 w 112"/>
                  <a:gd name="T23" fmla="*/ 22 h 222"/>
                  <a:gd name="T24" fmla="*/ 2 w 112"/>
                  <a:gd name="T25" fmla="*/ 23 h 222"/>
                  <a:gd name="T26" fmla="*/ 5 w 112"/>
                  <a:gd name="T27" fmla="*/ 20 h 222"/>
                  <a:gd name="T28" fmla="*/ 7 w 112"/>
                  <a:gd name="T29" fmla="*/ 17 h 222"/>
                  <a:gd name="T30" fmla="*/ 11 w 112"/>
                  <a:gd name="T31" fmla="*/ 7 h 222"/>
                  <a:gd name="T32" fmla="*/ 11 w 112"/>
                  <a:gd name="T33" fmla="*/ 4 h 222"/>
                  <a:gd name="T34" fmla="*/ 10 w 112"/>
                  <a:gd name="T35" fmla="*/ 4 h 222"/>
                  <a:gd name="T36" fmla="*/ 9 w 112"/>
                  <a:gd name="T37" fmla="*/ 3 h 222"/>
                  <a:gd name="T38" fmla="*/ 8 w 112"/>
                  <a:gd name="T39" fmla="*/ 0 h 222"/>
                  <a:gd name="T40" fmla="*/ 7 w 112"/>
                  <a:gd name="T41" fmla="*/ 0 h 2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2" h="222">
                    <a:moveTo>
                      <a:pt x="74" y="0"/>
                    </a:moveTo>
                    <a:lnTo>
                      <a:pt x="45" y="2"/>
                    </a:lnTo>
                    <a:lnTo>
                      <a:pt x="29" y="10"/>
                    </a:lnTo>
                    <a:lnTo>
                      <a:pt x="59" y="11"/>
                    </a:lnTo>
                    <a:lnTo>
                      <a:pt x="62" y="11"/>
                    </a:lnTo>
                    <a:lnTo>
                      <a:pt x="82" y="28"/>
                    </a:lnTo>
                    <a:lnTo>
                      <a:pt x="84" y="28"/>
                    </a:lnTo>
                    <a:lnTo>
                      <a:pt x="82" y="66"/>
                    </a:lnTo>
                    <a:lnTo>
                      <a:pt x="56" y="166"/>
                    </a:lnTo>
                    <a:lnTo>
                      <a:pt x="55" y="169"/>
                    </a:lnTo>
                    <a:lnTo>
                      <a:pt x="25" y="203"/>
                    </a:lnTo>
                    <a:lnTo>
                      <a:pt x="0" y="212"/>
                    </a:lnTo>
                    <a:lnTo>
                      <a:pt x="19" y="222"/>
                    </a:lnTo>
                    <a:lnTo>
                      <a:pt x="48" y="195"/>
                    </a:lnTo>
                    <a:lnTo>
                      <a:pt x="76" y="169"/>
                    </a:lnTo>
                    <a:lnTo>
                      <a:pt x="105" y="64"/>
                    </a:lnTo>
                    <a:lnTo>
                      <a:pt x="112" y="41"/>
                    </a:lnTo>
                    <a:lnTo>
                      <a:pt x="98" y="36"/>
                    </a:lnTo>
                    <a:lnTo>
                      <a:pt x="95" y="26"/>
                    </a:lnTo>
                    <a:lnTo>
                      <a:pt x="79" y="2"/>
                    </a:lnTo>
                    <a:lnTo>
                      <a:pt x="74" y="0"/>
                    </a:lnTo>
                    <a:close/>
                  </a:path>
                </a:pathLst>
              </a:custGeom>
              <a:solidFill>
                <a:srgbClr val="000000"/>
              </a:solidFill>
              <a:ln w="19050" cmpd="sng">
                <a:solidFill>
                  <a:srgbClr val="000000"/>
                </a:solidFill>
                <a:round/>
                <a:headEnd/>
                <a:tailEnd/>
              </a:ln>
            </p:spPr>
            <p:txBody>
              <a:bodyPr/>
              <a:lstStyle/>
              <a:p>
                <a:endParaRPr lang="zh-CN" altLang="en-US"/>
              </a:p>
            </p:txBody>
          </p:sp>
          <p:sp>
            <p:nvSpPr>
              <p:cNvPr id="29862" name="Freeform 423"/>
              <p:cNvSpPr>
                <a:spLocks/>
              </p:cNvSpPr>
              <p:nvPr/>
            </p:nvSpPr>
            <p:spPr bwMode="auto">
              <a:xfrm>
                <a:off x="3898" y="2690"/>
                <a:ext cx="16" cy="20"/>
              </a:xfrm>
              <a:custGeom>
                <a:avLst/>
                <a:gdLst>
                  <a:gd name="T0" fmla="*/ 3 w 35"/>
                  <a:gd name="T1" fmla="*/ 0 h 41"/>
                  <a:gd name="T2" fmla="*/ 1 w 35"/>
                  <a:gd name="T3" fmla="*/ 0 h 41"/>
                  <a:gd name="T4" fmla="*/ 0 w 35"/>
                  <a:gd name="T5" fmla="*/ 4 h 41"/>
                  <a:gd name="T6" fmla="*/ 1 w 35"/>
                  <a:gd name="T7" fmla="*/ 5 h 41"/>
                  <a:gd name="T8" fmla="*/ 3 w 35"/>
                  <a:gd name="T9" fmla="*/ 1 h 41"/>
                  <a:gd name="T10" fmla="*/ 3 w 35"/>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41">
                    <a:moveTo>
                      <a:pt x="35" y="0"/>
                    </a:moveTo>
                    <a:lnTo>
                      <a:pt x="16" y="5"/>
                    </a:lnTo>
                    <a:lnTo>
                      <a:pt x="0" y="36"/>
                    </a:lnTo>
                    <a:lnTo>
                      <a:pt x="14" y="41"/>
                    </a:lnTo>
                    <a:lnTo>
                      <a:pt x="32" y="11"/>
                    </a:lnTo>
                    <a:lnTo>
                      <a:pt x="35" y="0"/>
                    </a:lnTo>
                    <a:close/>
                  </a:path>
                </a:pathLst>
              </a:custGeom>
              <a:solidFill>
                <a:srgbClr val="000000"/>
              </a:solidFill>
              <a:ln w="19050" cmpd="sng">
                <a:solidFill>
                  <a:srgbClr val="000000"/>
                </a:solidFill>
                <a:round/>
                <a:headEnd/>
                <a:tailEnd/>
              </a:ln>
            </p:spPr>
            <p:txBody>
              <a:bodyPr/>
              <a:lstStyle/>
              <a:p>
                <a:endParaRPr lang="zh-CN" altLang="en-US"/>
              </a:p>
            </p:txBody>
          </p:sp>
        </p:grpSp>
      </p:grpSp>
      <p:grpSp>
        <p:nvGrpSpPr>
          <p:cNvPr id="471527" name="Group 487"/>
          <p:cNvGrpSpPr>
            <a:grpSpLocks/>
          </p:cNvGrpSpPr>
          <p:nvPr/>
        </p:nvGrpSpPr>
        <p:grpSpPr bwMode="auto">
          <a:xfrm>
            <a:off x="7364413" y="2319338"/>
            <a:ext cx="315912" cy="407987"/>
            <a:chOff x="4639" y="1461"/>
            <a:chExt cx="199" cy="257"/>
          </a:xfrm>
        </p:grpSpPr>
        <p:sp>
          <p:nvSpPr>
            <p:cNvPr id="29851" name="Freeform 424"/>
            <p:cNvSpPr>
              <a:spLocks/>
            </p:cNvSpPr>
            <p:nvPr/>
          </p:nvSpPr>
          <p:spPr bwMode="auto">
            <a:xfrm>
              <a:off x="4760" y="1461"/>
              <a:ext cx="78" cy="257"/>
            </a:xfrm>
            <a:custGeom>
              <a:avLst/>
              <a:gdLst>
                <a:gd name="T0" fmla="*/ 17 w 170"/>
                <a:gd name="T1" fmla="*/ 0 h 552"/>
                <a:gd name="T2" fmla="*/ 14 w 170"/>
                <a:gd name="T3" fmla="*/ 3 h 552"/>
                <a:gd name="T4" fmla="*/ 12 w 170"/>
                <a:gd name="T5" fmla="*/ 7 h 552"/>
                <a:gd name="T6" fmla="*/ 10 w 170"/>
                <a:gd name="T7" fmla="*/ 11 h 552"/>
                <a:gd name="T8" fmla="*/ 8 w 170"/>
                <a:gd name="T9" fmla="*/ 15 h 552"/>
                <a:gd name="T10" fmla="*/ 7 w 170"/>
                <a:gd name="T11" fmla="*/ 19 h 552"/>
                <a:gd name="T12" fmla="*/ 6 w 170"/>
                <a:gd name="T13" fmla="*/ 22 h 552"/>
                <a:gd name="T14" fmla="*/ 4 w 170"/>
                <a:gd name="T15" fmla="*/ 27 h 552"/>
                <a:gd name="T16" fmla="*/ 3 w 170"/>
                <a:gd name="T17" fmla="*/ 31 h 552"/>
                <a:gd name="T18" fmla="*/ 2 w 170"/>
                <a:gd name="T19" fmla="*/ 34 h 552"/>
                <a:gd name="T20" fmla="*/ 1 w 170"/>
                <a:gd name="T21" fmla="*/ 39 h 552"/>
                <a:gd name="T22" fmla="*/ 1 w 170"/>
                <a:gd name="T23" fmla="*/ 43 h 552"/>
                <a:gd name="T24" fmla="*/ 0 w 170"/>
                <a:gd name="T25" fmla="*/ 47 h 552"/>
                <a:gd name="T26" fmla="*/ 0 w 170"/>
                <a:gd name="T27" fmla="*/ 51 h 552"/>
                <a:gd name="T28" fmla="*/ 0 w 170"/>
                <a:gd name="T29" fmla="*/ 56 h 5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0" h="552">
                  <a:moveTo>
                    <a:pt x="170" y="0"/>
                  </a:moveTo>
                  <a:lnTo>
                    <a:pt x="147" y="35"/>
                  </a:lnTo>
                  <a:lnTo>
                    <a:pt x="126" y="71"/>
                  </a:lnTo>
                  <a:lnTo>
                    <a:pt x="106" y="108"/>
                  </a:lnTo>
                  <a:lnTo>
                    <a:pt x="88" y="146"/>
                  </a:lnTo>
                  <a:lnTo>
                    <a:pt x="72" y="184"/>
                  </a:lnTo>
                  <a:lnTo>
                    <a:pt x="57" y="224"/>
                  </a:lnTo>
                  <a:lnTo>
                    <a:pt x="44" y="263"/>
                  </a:lnTo>
                  <a:lnTo>
                    <a:pt x="32" y="304"/>
                  </a:lnTo>
                  <a:lnTo>
                    <a:pt x="23" y="344"/>
                  </a:lnTo>
                  <a:lnTo>
                    <a:pt x="14" y="385"/>
                  </a:lnTo>
                  <a:lnTo>
                    <a:pt x="9" y="426"/>
                  </a:lnTo>
                  <a:lnTo>
                    <a:pt x="4" y="468"/>
                  </a:lnTo>
                  <a:lnTo>
                    <a:pt x="1" y="510"/>
                  </a:lnTo>
                  <a:lnTo>
                    <a:pt x="0" y="5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29852" name="Group 486"/>
            <p:cNvGrpSpPr>
              <a:grpSpLocks/>
            </p:cNvGrpSpPr>
            <p:nvPr/>
          </p:nvGrpSpPr>
          <p:grpSpPr bwMode="auto">
            <a:xfrm>
              <a:off x="4639" y="1509"/>
              <a:ext cx="82" cy="104"/>
              <a:chOff x="4639" y="1509"/>
              <a:chExt cx="82" cy="104"/>
            </a:xfrm>
          </p:grpSpPr>
          <p:sp>
            <p:nvSpPr>
              <p:cNvPr id="29853" name="Freeform 425"/>
              <p:cNvSpPr>
                <a:spLocks/>
              </p:cNvSpPr>
              <p:nvPr/>
            </p:nvSpPr>
            <p:spPr bwMode="auto">
              <a:xfrm>
                <a:off x="4678" y="1587"/>
                <a:ext cx="26" cy="26"/>
              </a:xfrm>
              <a:custGeom>
                <a:avLst/>
                <a:gdLst>
                  <a:gd name="T0" fmla="*/ 4 w 50"/>
                  <a:gd name="T1" fmla="*/ 0 h 55"/>
                  <a:gd name="T2" fmla="*/ 1 w 50"/>
                  <a:gd name="T3" fmla="*/ 3 h 55"/>
                  <a:gd name="T4" fmla="*/ 0 w 50"/>
                  <a:gd name="T5" fmla="*/ 5 h 55"/>
                  <a:gd name="T6" fmla="*/ 3 w 50"/>
                  <a:gd name="T7" fmla="*/ 6 h 55"/>
                  <a:gd name="T8" fmla="*/ 5 w 50"/>
                  <a:gd name="T9" fmla="*/ 5 h 55"/>
                  <a:gd name="T10" fmla="*/ 7 w 50"/>
                  <a:gd name="T11" fmla="*/ 4 h 55"/>
                  <a:gd name="T12" fmla="*/ 4 w 50"/>
                  <a:gd name="T13" fmla="*/ 4 h 55"/>
                  <a:gd name="T14" fmla="*/ 4 w 50"/>
                  <a:gd name="T15" fmla="*/ 0 h 5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 h="55">
                    <a:moveTo>
                      <a:pt x="31" y="0"/>
                    </a:moveTo>
                    <a:lnTo>
                      <a:pt x="3" y="25"/>
                    </a:lnTo>
                    <a:lnTo>
                      <a:pt x="0" y="51"/>
                    </a:lnTo>
                    <a:lnTo>
                      <a:pt x="23" y="55"/>
                    </a:lnTo>
                    <a:lnTo>
                      <a:pt x="37" y="51"/>
                    </a:lnTo>
                    <a:lnTo>
                      <a:pt x="50" y="36"/>
                    </a:lnTo>
                    <a:lnTo>
                      <a:pt x="29" y="35"/>
                    </a:lnTo>
                    <a:lnTo>
                      <a:pt x="31" y="0"/>
                    </a:lnTo>
                    <a:close/>
                  </a:path>
                </a:pathLst>
              </a:custGeom>
              <a:solidFill>
                <a:srgbClr val="000000"/>
              </a:solidFill>
              <a:ln w="19050" cmpd="sng">
                <a:solidFill>
                  <a:srgbClr val="000000"/>
                </a:solidFill>
                <a:round/>
                <a:headEnd/>
                <a:tailEnd/>
              </a:ln>
            </p:spPr>
            <p:txBody>
              <a:bodyPr/>
              <a:lstStyle/>
              <a:p>
                <a:endParaRPr lang="zh-CN" altLang="en-US"/>
              </a:p>
            </p:txBody>
          </p:sp>
          <p:sp>
            <p:nvSpPr>
              <p:cNvPr id="29854" name="Freeform 426"/>
              <p:cNvSpPr>
                <a:spLocks/>
              </p:cNvSpPr>
              <p:nvPr/>
            </p:nvSpPr>
            <p:spPr bwMode="auto">
              <a:xfrm>
                <a:off x="4639" y="1513"/>
                <a:ext cx="46" cy="100"/>
              </a:xfrm>
              <a:custGeom>
                <a:avLst/>
                <a:gdLst>
                  <a:gd name="T0" fmla="*/ 6 w 102"/>
                  <a:gd name="T1" fmla="*/ 0 h 215"/>
                  <a:gd name="T2" fmla="*/ 4 w 102"/>
                  <a:gd name="T3" fmla="*/ 3 h 215"/>
                  <a:gd name="T4" fmla="*/ 4 w 102"/>
                  <a:gd name="T5" fmla="*/ 3 h 215"/>
                  <a:gd name="T6" fmla="*/ 2 w 102"/>
                  <a:gd name="T7" fmla="*/ 7 h 215"/>
                  <a:gd name="T8" fmla="*/ 0 w 102"/>
                  <a:gd name="T9" fmla="*/ 11 h 215"/>
                  <a:gd name="T10" fmla="*/ 0 w 102"/>
                  <a:gd name="T11" fmla="*/ 15 h 215"/>
                  <a:gd name="T12" fmla="*/ 0 w 102"/>
                  <a:gd name="T13" fmla="*/ 18 h 215"/>
                  <a:gd name="T14" fmla="*/ 0 w 102"/>
                  <a:gd name="T15" fmla="*/ 20 h 215"/>
                  <a:gd name="T16" fmla="*/ 2 w 102"/>
                  <a:gd name="T17" fmla="*/ 21 h 215"/>
                  <a:gd name="T18" fmla="*/ 2 w 102"/>
                  <a:gd name="T19" fmla="*/ 22 h 215"/>
                  <a:gd name="T20" fmla="*/ 5 w 102"/>
                  <a:gd name="T21" fmla="*/ 22 h 215"/>
                  <a:gd name="T22" fmla="*/ 6 w 102"/>
                  <a:gd name="T23" fmla="*/ 21 h 215"/>
                  <a:gd name="T24" fmla="*/ 4 w 102"/>
                  <a:gd name="T25" fmla="*/ 20 h 215"/>
                  <a:gd name="T26" fmla="*/ 3 w 102"/>
                  <a:gd name="T27" fmla="*/ 20 h 215"/>
                  <a:gd name="T28" fmla="*/ 2 w 102"/>
                  <a:gd name="T29" fmla="*/ 18 h 215"/>
                  <a:gd name="T30" fmla="*/ 2 w 102"/>
                  <a:gd name="T31" fmla="*/ 15 h 215"/>
                  <a:gd name="T32" fmla="*/ 3 w 102"/>
                  <a:gd name="T33" fmla="*/ 11 h 215"/>
                  <a:gd name="T34" fmla="*/ 4 w 102"/>
                  <a:gd name="T35" fmla="*/ 7 h 215"/>
                  <a:gd name="T36" fmla="*/ 6 w 102"/>
                  <a:gd name="T37" fmla="*/ 3 h 215"/>
                  <a:gd name="T38" fmla="*/ 7 w 102"/>
                  <a:gd name="T39" fmla="*/ 2 h 215"/>
                  <a:gd name="T40" fmla="*/ 9 w 102"/>
                  <a:gd name="T41" fmla="*/ 0 h 215"/>
                  <a:gd name="T42" fmla="*/ 6 w 102"/>
                  <a:gd name="T43" fmla="*/ 0 h 2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2" h="215">
                    <a:moveTo>
                      <a:pt x="72" y="0"/>
                    </a:moveTo>
                    <a:lnTo>
                      <a:pt x="42" y="29"/>
                    </a:lnTo>
                    <a:lnTo>
                      <a:pt x="41" y="30"/>
                    </a:lnTo>
                    <a:lnTo>
                      <a:pt x="20" y="65"/>
                    </a:lnTo>
                    <a:lnTo>
                      <a:pt x="6" y="109"/>
                    </a:lnTo>
                    <a:lnTo>
                      <a:pt x="0" y="149"/>
                    </a:lnTo>
                    <a:lnTo>
                      <a:pt x="3" y="181"/>
                    </a:lnTo>
                    <a:lnTo>
                      <a:pt x="6" y="193"/>
                    </a:lnTo>
                    <a:lnTo>
                      <a:pt x="24" y="213"/>
                    </a:lnTo>
                    <a:lnTo>
                      <a:pt x="26" y="215"/>
                    </a:lnTo>
                    <a:lnTo>
                      <a:pt x="55" y="215"/>
                    </a:lnTo>
                    <a:lnTo>
                      <a:pt x="61" y="213"/>
                    </a:lnTo>
                    <a:lnTo>
                      <a:pt x="43" y="202"/>
                    </a:lnTo>
                    <a:lnTo>
                      <a:pt x="34" y="199"/>
                    </a:lnTo>
                    <a:lnTo>
                      <a:pt x="20" y="175"/>
                    </a:lnTo>
                    <a:lnTo>
                      <a:pt x="20" y="152"/>
                    </a:lnTo>
                    <a:lnTo>
                      <a:pt x="28" y="107"/>
                    </a:lnTo>
                    <a:lnTo>
                      <a:pt x="41" y="70"/>
                    </a:lnTo>
                    <a:lnTo>
                      <a:pt x="61" y="33"/>
                    </a:lnTo>
                    <a:lnTo>
                      <a:pt x="74" y="18"/>
                    </a:lnTo>
                    <a:lnTo>
                      <a:pt x="102" y="1"/>
                    </a:lnTo>
                    <a:lnTo>
                      <a:pt x="72" y="0"/>
                    </a:lnTo>
                    <a:close/>
                  </a:path>
                </a:pathLst>
              </a:custGeom>
              <a:solidFill>
                <a:srgbClr val="000000"/>
              </a:solidFill>
              <a:ln w="19050" cmpd="sng">
                <a:solidFill>
                  <a:srgbClr val="000000"/>
                </a:solidFill>
                <a:round/>
                <a:headEnd/>
                <a:tailEnd/>
              </a:ln>
            </p:spPr>
            <p:txBody>
              <a:bodyPr/>
              <a:lstStyle/>
              <a:p>
                <a:endParaRPr lang="zh-CN" altLang="en-US"/>
              </a:p>
            </p:txBody>
          </p:sp>
          <p:sp>
            <p:nvSpPr>
              <p:cNvPr id="29855" name="Freeform 427"/>
              <p:cNvSpPr>
                <a:spLocks/>
              </p:cNvSpPr>
              <p:nvPr/>
            </p:nvSpPr>
            <p:spPr bwMode="auto">
              <a:xfrm>
                <a:off x="4659" y="1509"/>
                <a:ext cx="52" cy="104"/>
              </a:xfrm>
              <a:custGeom>
                <a:avLst/>
                <a:gdLst>
                  <a:gd name="T0" fmla="*/ 7 w 112"/>
                  <a:gd name="T1" fmla="*/ 0 h 221"/>
                  <a:gd name="T2" fmla="*/ 5 w 112"/>
                  <a:gd name="T3" fmla="*/ 0 h 221"/>
                  <a:gd name="T4" fmla="*/ 3 w 112"/>
                  <a:gd name="T5" fmla="*/ 1 h 221"/>
                  <a:gd name="T6" fmla="*/ 6 w 112"/>
                  <a:gd name="T7" fmla="*/ 1 h 221"/>
                  <a:gd name="T8" fmla="*/ 6 w 112"/>
                  <a:gd name="T9" fmla="*/ 1 h 221"/>
                  <a:gd name="T10" fmla="*/ 8 w 112"/>
                  <a:gd name="T11" fmla="*/ 3 h 221"/>
                  <a:gd name="T12" fmla="*/ 8 w 112"/>
                  <a:gd name="T13" fmla="*/ 3 h 221"/>
                  <a:gd name="T14" fmla="*/ 8 w 112"/>
                  <a:gd name="T15" fmla="*/ 7 h 221"/>
                  <a:gd name="T16" fmla="*/ 6 w 112"/>
                  <a:gd name="T17" fmla="*/ 17 h 221"/>
                  <a:gd name="T18" fmla="*/ 6 w 112"/>
                  <a:gd name="T19" fmla="*/ 17 h 221"/>
                  <a:gd name="T20" fmla="*/ 3 w 112"/>
                  <a:gd name="T21" fmla="*/ 21 h 221"/>
                  <a:gd name="T22" fmla="*/ 0 w 112"/>
                  <a:gd name="T23" fmla="*/ 22 h 221"/>
                  <a:gd name="T24" fmla="*/ 2 w 112"/>
                  <a:gd name="T25" fmla="*/ 23 h 221"/>
                  <a:gd name="T26" fmla="*/ 5 w 112"/>
                  <a:gd name="T27" fmla="*/ 20 h 221"/>
                  <a:gd name="T28" fmla="*/ 7 w 112"/>
                  <a:gd name="T29" fmla="*/ 17 h 221"/>
                  <a:gd name="T30" fmla="*/ 11 w 112"/>
                  <a:gd name="T31" fmla="*/ 7 h 221"/>
                  <a:gd name="T32" fmla="*/ 11 w 112"/>
                  <a:gd name="T33" fmla="*/ 4 h 221"/>
                  <a:gd name="T34" fmla="*/ 10 w 112"/>
                  <a:gd name="T35" fmla="*/ 4 h 221"/>
                  <a:gd name="T36" fmla="*/ 9 w 112"/>
                  <a:gd name="T37" fmla="*/ 2 h 221"/>
                  <a:gd name="T38" fmla="*/ 8 w 112"/>
                  <a:gd name="T39" fmla="*/ 0 h 221"/>
                  <a:gd name="T40" fmla="*/ 7 w 112"/>
                  <a:gd name="T41" fmla="*/ 0 h 2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2" h="221">
                    <a:moveTo>
                      <a:pt x="74" y="0"/>
                    </a:moveTo>
                    <a:lnTo>
                      <a:pt x="45" y="1"/>
                    </a:lnTo>
                    <a:lnTo>
                      <a:pt x="29" y="8"/>
                    </a:lnTo>
                    <a:lnTo>
                      <a:pt x="59" y="9"/>
                    </a:lnTo>
                    <a:lnTo>
                      <a:pt x="62" y="9"/>
                    </a:lnTo>
                    <a:lnTo>
                      <a:pt x="82" y="26"/>
                    </a:lnTo>
                    <a:lnTo>
                      <a:pt x="82" y="27"/>
                    </a:lnTo>
                    <a:lnTo>
                      <a:pt x="82" y="66"/>
                    </a:lnTo>
                    <a:lnTo>
                      <a:pt x="56" y="166"/>
                    </a:lnTo>
                    <a:lnTo>
                      <a:pt x="55" y="168"/>
                    </a:lnTo>
                    <a:lnTo>
                      <a:pt x="25" y="202"/>
                    </a:lnTo>
                    <a:lnTo>
                      <a:pt x="0" y="210"/>
                    </a:lnTo>
                    <a:lnTo>
                      <a:pt x="18" y="221"/>
                    </a:lnTo>
                    <a:lnTo>
                      <a:pt x="48" y="193"/>
                    </a:lnTo>
                    <a:lnTo>
                      <a:pt x="76" y="168"/>
                    </a:lnTo>
                    <a:lnTo>
                      <a:pt x="105" y="64"/>
                    </a:lnTo>
                    <a:lnTo>
                      <a:pt x="112" y="39"/>
                    </a:lnTo>
                    <a:lnTo>
                      <a:pt x="98" y="35"/>
                    </a:lnTo>
                    <a:lnTo>
                      <a:pt x="95" y="24"/>
                    </a:lnTo>
                    <a:lnTo>
                      <a:pt x="79" y="1"/>
                    </a:lnTo>
                    <a:lnTo>
                      <a:pt x="74" y="0"/>
                    </a:lnTo>
                    <a:close/>
                  </a:path>
                </a:pathLst>
              </a:custGeom>
              <a:solidFill>
                <a:srgbClr val="000000"/>
              </a:solidFill>
              <a:ln w="19050" cmpd="sng">
                <a:solidFill>
                  <a:srgbClr val="000000"/>
                </a:solidFill>
                <a:round/>
                <a:headEnd/>
                <a:tailEnd/>
              </a:ln>
            </p:spPr>
            <p:txBody>
              <a:bodyPr/>
              <a:lstStyle/>
              <a:p>
                <a:endParaRPr lang="zh-CN" altLang="en-US"/>
              </a:p>
            </p:txBody>
          </p:sp>
          <p:sp>
            <p:nvSpPr>
              <p:cNvPr id="29856" name="Freeform 428"/>
              <p:cNvSpPr>
                <a:spLocks/>
              </p:cNvSpPr>
              <p:nvPr/>
            </p:nvSpPr>
            <p:spPr bwMode="auto">
              <a:xfrm>
                <a:off x="4704" y="1509"/>
                <a:ext cx="17" cy="20"/>
              </a:xfrm>
              <a:custGeom>
                <a:avLst/>
                <a:gdLst>
                  <a:gd name="T0" fmla="*/ 5 w 34"/>
                  <a:gd name="T1" fmla="*/ 0 h 40"/>
                  <a:gd name="T2" fmla="*/ 2 w 34"/>
                  <a:gd name="T3" fmla="*/ 1 h 40"/>
                  <a:gd name="T4" fmla="*/ 0 w 34"/>
                  <a:gd name="T5" fmla="*/ 5 h 40"/>
                  <a:gd name="T6" fmla="*/ 2 w 34"/>
                  <a:gd name="T7" fmla="*/ 5 h 40"/>
                  <a:gd name="T8" fmla="*/ 4 w 34"/>
                  <a:gd name="T9" fmla="*/ 2 h 40"/>
                  <a:gd name="T10" fmla="*/ 5 w 34"/>
                  <a:gd name="T11" fmla="*/ 0 h 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40">
                    <a:moveTo>
                      <a:pt x="34" y="0"/>
                    </a:moveTo>
                    <a:lnTo>
                      <a:pt x="16" y="4"/>
                    </a:lnTo>
                    <a:lnTo>
                      <a:pt x="0" y="36"/>
                    </a:lnTo>
                    <a:lnTo>
                      <a:pt x="14" y="40"/>
                    </a:lnTo>
                    <a:lnTo>
                      <a:pt x="32" y="10"/>
                    </a:lnTo>
                    <a:lnTo>
                      <a:pt x="34" y="0"/>
                    </a:lnTo>
                    <a:close/>
                  </a:path>
                </a:pathLst>
              </a:custGeom>
              <a:solidFill>
                <a:srgbClr val="000000"/>
              </a:solidFill>
              <a:ln w="19050" cmpd="sng">
                <a:solidFill>
                  <a:srgbClr val="000000"/>
                </a:solidFill>
                <a:round/>
                <a:headEnd/>
                <a:tailEnd/>
              </a:ln>
            </p:spPr>
            <p:txBody>
              <a:bodyPr/>
              <a:lstStyle/>
              <a:p>
                <a:endParaRPr lang="zh-CN" altLang="en-US"/>
              </a:p>
            </p:txBody>
          </p:sp>
        </p:grpSp>
      </p:grpSp>
      <p:grpSp>
        <p:nvGrpSpPr>
          <p:cNvPr id="471515" name="Group 475"/>
          <p:cNvGrpSpPr>
            <a:grpSpLocks/>
          </p:cNvGrpSpPr>
          <p:nvPr/>
        </p:nvGrpSpPr>
        <p:grpSpPr bwMode="auto">
          <a:xfrm>
            <a:off x="2292350" y="2797175"/>
            <a:ext cx="144463" cy="342900"/>
            <a:chOff x="2199" y="766"/>
            <a:chExt cx="91" cy="216"/>
          </a:xfrm>
        </p:grpSpPr>
        <p:sp>
          <p:nvSpPr>
            <p:cNvPr id="29849" name="Line 469"/>
            <p:cNvSpPr>
              <a:spLocks noChangeShapeType="1"/>
            </p:cNvSpPr>
            <p:nvPr/>
          </p:nvSpPr>
          <p:spPr bwMode="auto">
            <a:xfrm flipH="1">
              <a:off x="2199" y="766"/>
              <a:ext cx="91" cy="9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50" name="Line 470"/>
            <p:cNvSpPr>
              <a:spLocks noChangeShapeType="1"/>
            </p:cNvSpPr>
            <p:nvPr/>
          </p:nvSpPr>
          <p:spPr bwMode="auto">
            <a:xfrm>
              <a:off x="2199" y="855"/>
              <a:ext cx="0" cy="12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71529" name="Line 489"/>
          <p:cNvSpPr>
            <a:spLocks noChangeShapeType="1"/>
          </p:cNvSpPr>
          <p:nvPr/>
        </p:nvSpPr>
        <p:spPr bwMode="auto">
          <a:xfrm>
            <a:off x="6597650" y="1585913"/>
            <a:ext cx="1588" cy="1146175"/>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12" name="Rectangle 490"/>
          <p:cNvSpPr>
            <a:spLocks noChangeArrowheads="1"/>
          </p:cNvSpPr>
          <p:nvPr/>
        </p:nvSpPr>
        <p:spPr bwMode="auto">
          <a:xfrm>
            <a:off x="0" y="0"/>
            <a:ext cx="9144000" cy="685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求线段的实长及对水平投影面的夹角</a:t>
            </a:r>
            <a:r>
              <a:rPr lang="zh-CN" altLang="en-US" sz="3600" b="1">
                <a:solidFill>
                  <a:srgbClr val="FF0000"/>
                </a:solidFill>
                <a:latin typeface="黑体" pitchFamily="2" charset="-122"/>
                <a:ea typeface="黑体" pitchFamily="2" charset="-122"/>
                <a:sym typeface="Symbol" pitchFamily="18" charset="2"/>
              </a:rPr>
              <a:t></a:t>
            </a:r>
            <a:r>
              <a:rPr lang="zh-CN" altLang="en-US" sz="3600" b="1">
                <a:solidFill>
                  <a:srgbClr val="FF0000"/>
                </a:solidFill>
                <a:latin typeface="黑体" pitchFamily="2" charset="-122"/>
                <a:ea typeface="黑体" pitchFamily="2" charset="-122"/>
                <a:sym typeface="Math1" pitchFamily="2" charset="2"/>
              </a:rPr>
              <a:t>角</a:t>
            </a:r>
            <a:endParaRPr lang="zh-CN" altLang="en-US" sz="3600" b="1">
              <a:solidFill>
                <a:srgbClr val="FF0000"/>
              </a:solidFill>
              <a:latin typeface="黑体" pitchFamily="2" charset="-122"/>
              <a:ea typeface="黑体" pitchFamily="2" charset="-122"/>
            </a:endParaRPr>
          </a:p>
        </p:txBody>
      </p:sp>
      <p:grpSp>
        <p:nvGrpSpPr>
          <p:cNvPr id="471531" name="Group 491"/>
          <p:cNvGrpSpPr>
            <a:grpSpLocks/>
          </p:cNvGrpSpPr>
          <p:nvPr/>
        </p:nvGrpSpPr>
        <p:grpSpPr bwMode="auto">
          <a:xfrm>
            <a:off x="179388" y="1363663"/>
            <a:ext cx="4011612" cy="3413125"/>
            <a:chOff x="113" y="859"/>
            <a:chExt cx="2527" cy="2150"/>
          </a:xfrm>
        </p:grpSpPr>
        <p:sp>
          <p:nvSpPr>
            <p:cNvPr id="29809" name="Freeform 492"/>
            <p:cNvSpPr>
              <a:spLocks/>
            </p:cNvSpPr>
            <p:nvPr/>
          </p:nvSpPr>
          <p:spPr bwMode="auto">
            <a:xfrm>
              <a:off x="1124" y="2788"/>
              <a:ext cx="7" cy="22"/>
            </a:xfrm>
            <a:custGeom>
              <a:avLst/>
              <a:gdLst>
                <a:gd name="T0" fmla="*/ 0 w 15"/>
                <a:gd name="T1" fmla="*/ 0 h 48"/>
                <a:gd name="T2" fmla="*/ 0 w 15"/>
                <a:gd name="T3" fmla="*/ 0 h 48"/>
                <a:gd name="T4" fmla="*/ 0 w 15"/>
                <a:gd name="T5" fmla="*/ 1 h 48"/>
                <a:gd name="T6" fmla="*/ 0 w 15"/>
                <a:gd name="T7" fmla="*/ 2 h 48"/>
                <a:gd name="T8" fmla="*/ 0 w 15"/>
                <a:gd name="T9" fmla="*/ 2 h 48"/>
                <a:gd name="T10" fmla="*/ 0 w 15"/>
                <a:gd name="T11" fmla="*/ 3 h 48"/>
                <a:gd name="T12" fmla="*/ 0 w 15"/>
                <a:gd name="T13" fmla="*/ 3 h 48"/>
                <a:gd name="T14" fmla="*/ 1 w 15"/>
                <a:gd name="T15" fmla="*/ 4 h 48"/>
                <a:gd name="T16" fmla="*/ 1 w 15"/>
                <a:gd name="T17" fmla="*/ 4 h 48"/>
                <a:gd name="T18" fmla="*/ 1 w 15"/>
                <a:gd name="T19" fmla="*/ 5 h 48"/>
                <a:gd name="T20" fmla="*/ 1 w 15"/>
                <a:gd name="T21" fmla="*/ 5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48">
                  <a:moveTo>
                    <a:pt x="2" y="0"/>
                  </a:moveTo>
                  <a:lnTo>
                    <a:pt x="1" y="6"/>
                  </a:lnTo>
                  <a:lnTo>
                    <a:pt x="0" y="13"/>
                  </a:lnTo>
                  <a:lnTo>
                    <a:pt x="0" y="19"/>
                  </a:lnTo>
                  <a:lnTo>
                    <a:pt x="1" y="25"/>
                  </a:lnTo>
                  <a:lnTo>
                    <a:pt x="2" y="29"/>
                  </a:lnTo>
                  <a:lnTo>
                    <a:pt x="4" y="32"/>
                  </a:lnTo>
                  <a:lnTo>
                    <a:pt x="8" y="37"/>
                  </a:lnTo>
                  <a:lnTo>
                    <a:pt x="11" y="42"/>
                  </a:lnTo>
                  <a:lnTo>
                    <a:pt x="13" y="46"/>
                  </a:lnTo>
                  <a:lnTo>
                    <a:pt x="15"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10" name="Freeform 493"/>
            <p:cNvSpPr>
              <a:spLocks/>
            </p:cNvSpPr>
            <p:nvPr/>
          </p:nvSpPr>
          <p:spPr bwMode="auto">
            <a:xfrm>
              <a:off x="1076" y="2703"/>
              <a:ext cx="68" cy="107"/>
            </a:xfrm>
            <a:custGeom>
              <a:avLst/>
              <a:gdLst>
                <a:gd name="T0" fmla="*/ 14 w 147"/>
                <a:gd name="T1" fmla="*/ 3 h 231"/>
                <a:gd name="T2" fmla="*/ 14 w 147"/>
                <a:gd name="T3" fmla="*/ 1 h 231"/>
                <a:gd name="T4" fmla="*/ 14 w 147"/>
                <a:gd name="T5" fmla="*/ 0 h 231"/>
                <a:gd name="T6" fmla="*/ 14 w 147"/>
                <a:gd name="T7" fmla="*/ 0 h 231"/>
                <a:gd name="T8" fmla="*/ 13 w 147"/>
                <a:gd name="T9" fmla="*/ 0 h 231"/>
                <a:gd name="T10" fmla="*/ 13 w 147"/>
                <a:gd name="T11" fmla="*/ 0 h 231"/>
                <a:gd name="T12" fmla="*/ 11 w 147"/>
                <a:gd name="T13" fmla="*/ 0 h 231"/>
                <a:gd name="T14" fmla="*/ 9 w 147"/>
                <a:gd name="T15" fmla="*/ 0 h 231"/>
                <a:gd name="T16" fmla="*/ 8 w 147"/>
                <a:gd name="T17" fmla="*/ 0 h 231"/>
                <a:gd name="T18" fmla="*/ 7 w 147"/>
                <a:gd name="T19" fmla="*/ 0 h 231"/>
                <a:gd name="T20" fmla="*/ 6 w 147"/>
                <a:gd name="T21" fmla="*/ 1 h 231"/>
                <a:gd name="T22" fmla="*/ 5 w 147"/>
                <a:gd name="T23" fmla="*/ 2 h 231"/>
                <a:gd name="T24" fmla="*/ 5 w 147"/>
                <a:gd name="T25" fmla="*/ 3 h 231"/>
                <a:gd name="T26" fmla="*/ 3 w 147"/>
                <a:gd name="T27" fmla="*/ 5 h 231"/>
                <a:gd name="T28" fmla="*/ 3 w 147"/>
                <a:gd name="T29" fmla="*/ 6 h 231"/>
                <a:gd name="T30" fmla="*/ 1 w 147"/>
                <a:gd name="T31" fmla="*/ 12 h 231"/>
                <a:gd name="T32" fmla="*/ 0 w 147"/>
                <a:gd name="T33" fmla="*/ 16 h 231"/>
                <a:gd name="T34" fmla="*/ 0 w 147"/>
                <a:gd name="T35" fmla="*/ 18 h 231"/>
                <a:gd name="T36" fmla="*/ 0 w 147"/>
                <a:gd name="T37" fmla="*/ 19 h 231"/>
                <a:gd name="T38" fmla="*/ 0 w 147"/>
                <a:gd name="T39" fmla="*/ 19 h 231"/>
                <a:gd name="T40" fmla="*/ 0 w 147"/>
                <a:gd name="T41" fmla="*/ 20 h 231"/>
                <a:gd name="T42" fmla="*/ 0 w 147"/>
                <a:gd name="T43" fmla="*/ 21 h 231"/>
                <a:gd name="T44" fmla="*/ 1 w 147"/>
                <a:gd name="T45" fmla="*/ 22 h 231"/>
                <a:gd name="T46" fmla="*/ 2 w 147"/>
                <a:gd name="T47" fmla="*/ 23 h 231"/>
                <a:gd name="T48" fmla="*/ 3 w 147"/>
                <a:gd name="T49" fmla="*/ 23 h 231"/>
                <a:gd name="T50" fmla="*/ 5 w 147"/>
                <a:gd name="T51" fmla="*/ 23 h 231"/>
                <a:gd name="T52" fmla="*/ 6 w 147"/>
                <a:gd name="T53" fmla="*/ 23 h 231"/>
                <a:gd name="T54" fmla="*/ 7 w 147"/>
                <a:gd name="T55" fmla="*/ 23 h 231"/>
                <a:gd name="T56" fmla="*/ 8 w 147"/>
                <a:gd name="T57" fmla="*/ 22 h 231"/>
                <a:gd name="T58" fmla="*/ 9 w 147"/>
                <a:gd name="T59" fmla="*/ 22 h 231"/>
                <a:gd name="T60" fmla="*/ 9 w 147"/>
                <a:gd name="T61" fmla="*/ 21 h 231"/>
                <a:gd name="T62" fmla="*/ 10 w 147"/>
                <a:gd name="T63" fmla="*/ 20 h 231"/>
                <a:gd name="T64" fmla="*/ 11 w 147"/>
                <a:gd name="T65" fmla="*/ 18 h 231"/>
                <a:gd name="T66" fmla="*/ 12 w 147"/>
                <a:gd name="T67" fmla="*/ 10 h 231"/>
                <a:gd name="T68" fmla="*/ 14 w 147"/>
                <a:gd name="T69" fmla="*/ 5 h 2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7" h="231">
                  <a:moveTo>
                    <a:pt x="146" y="30"/>
                  </a:moveTo>
                  <a:lnTo>
                    <a:pt x="147" y="25"/>
                  </a:lnTo>
                  <a:lnTo>
                    <a:pt x="147" y="21"/>
                  </a:lnTo>
                  <a:lnTo>
                    <a:pt x="146" y="16"/>
                  </a:lnTo>
                  <a:lnTo>
                    <a:pt x="145" y="10"/>
                  </a:lnTo>
                  <a:lnTo>
                    <a:pt x="143" y="6"/>
                  </a:lnTo>
                  <a:lnTo>
                    <a:pt x="141" y="4"/>
                  </a:lnTo>
                  <a:lnTo>
                    <a:pt x="139" y="2"/>
                  </a:lnTo>
                  <a:lnTo>
                    <a:pt x="138" y="1"/>
                  </a:lnTo>
                  <a:lnTo>
                    <a:pt x="136" y="0"/>
                  </a:lnTo>
                  <a:lnTo>
                    <a:pt x="133" y="0"/>
                  </a:lnTo>
                  <a:lnTo>
                    <a:pt x="131" y="0"/>
                  </a:lnTo>
                  <a:lnTo>
                    <a:pt x="121" y="0"/>
                  </a:lnTo>
                  <a:lnTo>
                    <a:pt x="111" y="0"/>
                  </a:lnTo>
                  <a:lnTo>
                    <a:pt x="102" y="0"/>
                  </a:lnTo>
                  <a:lnTo>
                    <a:pt x="92" y="0"/>
                  </a:lnTo>
                  <a:lnTo>
                    <a:pt x="87" y="1"/>
                  </a:lnTo>
                  <a:lnTo>
                    <a:pt x="83" y="2"/>
                  </a:lnTo>
                  <a:lnTo>
                    <a:pt x="78" y="3"/>
                  </a:lnTo>
                  <a:lnTo>
                    <a:pt x="73" y="5"/>
                  </a:lnTo>
                  <a:lnTo>
                    <a:pt x="69" y="7"/>
                  </a:lnTo>
                  <a:lnTo>
                    <a:pt x="66" y="10"/>
                  </a:lnTo>
                  <a:lnTo>
                    <a:pt x="58" y="17"/>
                  </a:lnTo>
                  <a:lnTo>
                    <a:pt x="51" y="23"/>
                  </a:lnTo>
                  <a:lnTo>
                    <a:pt x="48" y="27"/>
                  </a:lnTo>
                  <a:lnTo>
                    <a:pt x="46" y="31"/>
                  </a:lnTo>
                  <a:lnTo>
                    <a:pt x="36" y="48"/>
                  </a:lnTo>
                  <a:lnTo>
                    <a:pt x="34" y="52"/>
                  </a:lnTo>
                  <a:lnTo>
                    <a:pt x="32" y="56"/>
                  </a:lnTo>
                  <a:lnTo>
                    <a:pt x="30" y="66"/>
                  </a:lnTo>
                  <a:lnTo>
                    <a:pt x="24" y="85"/>
                  </a:lnTo>
                  <a:lnTo>
                    <a:pt x="14" y="121"/>
                  </a:lnTo>
                  <a:lnTo>
                    <a:pt x="8" y="140"/>
                  </a:lnTo>
                  <a:lnTo>
                    <a:pt x="4" y="158"/>
                  </a:lnTo>
                  <a:lnTo>
                    <a:pt x="2" y="168"/>
                  </a:lnTo>
                  <a:lnTo>
                    <a:pt x="0" y="178"/>
                  </a:lnTo>
                  <a:lnTo>
                    <a:pt x="0" y="183"/>
                  </a:lnTo>
                  <a:lnTo>
                    <a:pt x="0" y="187"/>
                  </a:lnTo>
                  <a:lnTo>
                    <a:pt x="0" y="192"/>
                  </a:lnTo>
                  <a:lnTo>
                    <a:pt x="0" y="197"/>
                  </a:lnTo>
                  <a:lnTo>
                    <a:pt x="1" y="202"/>
                  </a:lnTo>
                  <a:lnTo>
                    <a:pt x="3" y="206"/>
                  </a:lnTo>
                  <a:lnTo>
                    <a:pt x="4" y="211"/>
                  </a:lnTo>
                  <a:lnTo>
                    <a:pt x="6" y="215"/>
                  </a:lnTo>
                  <a:lnTo>
                    <a:pt x="9" y="219"/>
                  </a:lnTo>
                  <a:lnTo>
                    <a:pt x="13" y="223"/>
                  </a:lnTo>
                  <a:lnTo>
                    <a:pt x="16" y="225"/>
                  </a:lnTo>
                  <a:lnTo>
                    <a:pt x="20" y="229"/>
                  </a:lnTo>
                  <a:lnTo>
                    <a:pt x="24" y="230"/>
                  </a:lnTo>
                  <a:lnTo>
                    <a:pt x="30" y="231"/>
                  </a:lnTo>
                  <a:lnTo>
                    <a:pt x="39" y="231"/>
                  </a:lnTo>
                  <a:lnTo>
                    <a:pt x="49" y="231"/>
                  </a:lnTo>
                  <a:lnTo>
                    <a:pt x="58" y="231"/>
                  </a:lnTo>
                  <a:lnTo>
                    <a:pt x="64" y="231"/>
                  </a:lnTo>
                  <a:lnTo>
                    <a:pt x="68" y="231"/>
                  </a:lnTo>
                  <a:lnTo>
                    <a:pt x="72" y="229"/>
                  </a:lnTo>
                  <a:lnTo>
                    <a:pt x="77" y="227"/>
                  </a:lnTo>
                  <a:lnTo>
                    <a:pt x="81" y="224"/>
                  </a:lnTo>
                  <a:lnTo>
                    <a:pt x="85" y="221"/>
                  </a:lnTo>
                  <a:lnTo>
                    <a:pt x="88" y="218"/>
                  </a:lnTo>
                  <a:lnTo>
                    <a:pt x="91" y="214"/>
                  </a:lnTo>
                  <a:lnTo>
                    <a:pt x="94" y="210"/>
                  </a:lnTo>
                  <a:lnTo>
                    <a:pt x="97" y="206"/>
                  </a:lnTo>
                  <a:lnTo>
                    <a:pt x="101" y="198"/>
                  </a:lnTo>
                  <a:lnTo>
                    <a:pt x="104" y="188"/>
                  </a:lnTo>
                  <a:lnTo>
                    <a:pt x="107" y="179"/>
                  </a:lnTo>
                  <a:lnTo>
                    <a:pt x="116" y="141"/>
                  </a:lnTo>
                  <a:lnTo>
                    <a:pt x="125" y="104"/>
                  </a:lnTo>
                  <a:lnTo>
                    <a:pt x="136" y="67"/>
                  </a:lnTo>
                  <a:lnTo>
                    <a:pt x="141" y="49"/>
                  </a:lnTo>
                  <a:lnTo>
                    <a:pt x="146"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11" name="Freeform 494"/>
            <p:cNvSpPr>
              <a:spLocks/>
            </p:cNvSpPr>
            <p:nvPr/>
          </p:nvSpPr>
          <p:spPr bwMode="auto">
            <a:xfrm>
              <a:off x="441" y="1675"/>
              <a:ext cx="69" cy="108"/>
            </a:xfrm>
            <a:custGeom>
              <a:avLst/>
              <a:gdLst>
                <a:gd name="T0" fmla="*/ 15 w 148"/>
                <a:gd name="T1" fmla="*/ 3 h 233"/>
                <a:gd name="T2" fmla="*/ 15 w 148"/>
                <a:gd name="T3" fmla="*/ 1 h 233"/>
                <a:gd name="T4" fmla="*/ 14 w 148"/>
                <a:gd name="T5" fmla="*/ 0 h 233"/>
                <a:gd name="T6" fmla="*/ 14 w 148"/>
                <a:gd name="T7" fmla="*/ 0 h 233"/>
                <a:gd name="T8" fmla="*/ 14 w 148"/>
                <a:gd name="T9" fmla="*/ 0 h 233"/>
                <a:gd name="T10" fmla="*/ 14 w 148"/>
                <a:gd name="T11" fmla="*/ 0 h 233"/>
                <a:gd name="T12" fmla="*/ 11 w 148"/>
                <a:gd name="T13" fmla="*/ 0 h 233"/>
                <a:gd name="T14" fmla="*/ 9 w 148"/>
                <a:gd name="T15" fmla="*/ 0 h 233"/>
                <a:gd name="T16" fmla="*/ 8 w 148"/>
                <a:gd name="T17" fmla="*/ 0 h 233"/>
                <a:gd name="T18" fmla="*/ 7 w 148"/>
                <a:gd name="T19" fmla="*/ 0 h 233"/>
                <a:gd name="T20" fmla="*/ 7 w 148"/>
                <a:gd name="T21" fmla="*/ 1 h 233"/>
                <a:gd name="T22" fmla="*/ 5 w 148"/>
                <a:gd name="T23" fmla="*/ 3 h 233"/>
                <a:gd name="T24" fmla="*/ 5 w 148"/>
                <a:gd name="T25" fmla="*/ 3 h 233"/>
                <a:gd name="T26" fmla="*/ 3 w 148"/>
                <a:gd name="T27" fmla="*/ 6 h 233"/>
                <a:gd name="T28" fmla="*/ 3 w 148"/>
                <a:gd name="T29" fmla="*/ 6 h 233"/>
                <a:gd name="T30" fmla="*/ 1 w 148"/>
                <a:gd name="T31" fmla="*/ 12 h 233"/>
                <a:gd name="T32" fmla="*/ 0 w 148"/>
                <a:gd name="T33" fmla="*/ 16 h 233"/>
                <a:gd name="T34" fmla="*/ 0 w 148"/>
                <a:gd name="T35" fmla="*/ 18 h 233"/>
                <a:gd name="T36" fmla="*/ 0 w 148"/>
                <a:gd name="T37" fmla="*/ 19 h 233"/>
                <a:gd name="T38" fmla="*/ 0 w 148"/>
                <a:gd name="T39" fmla="*/ 19 h 233"/>
                <a:gd name="T40" fmla="*/ 0 w 148"/>
                <a:gd name="T41" fmla="*/ 20 h 233"/>
                <a:gd name="T42" fmla="*/ 0 w 148"/>
                <a:gd name="T43" fmla="*/ 22 h 233"/>
                <a:gd name="T44" fmla="*/ 1 w 148"/>
                <a:gd name="T45" fmla="*/ 22 h 233"/>
                <a:gd name="T46" fmla="*/ 2 w 148"/>
                <a:gd name="T47" fmla="*/ 23 h 233"/>
                <a:gd name="T48" fmla="*/ 3 w 148"/>
                <a:gd name="T49" fmla="*/ 23 h 233"/>
                <a:gd name="T50" fmla="*/ 5 w 148"/>
                <a:gd name="T51" fmla="*/ 23 h 233"/>
                <a:gd name="T52" fmla="*/ 7 w 148"/>
                <a:gd name="T53" fmla="*/ 23 h 233"/>
                <a:gd name="T54" fmla="*/ 7 w 148"/>
                <a:gd name="T55" fmla="*/ 23 h 233"/>
                <a:gd name="T56" fmla="*/ 8 w 148"/>
                <a:gd name="T57" fmla="*/ 22 h 233"/>
                <a:gd name="T58" fmla="*/ 9 w 148"/>
                <a:gd name="T59" fmla="*/ 22 h 233"/>
                <a:gd name="T60" fmla="*/ 10 w 148"/>
                <a:gd name="T61" fmla="*/ 21 h 233"/>
                <a:gd name="T62" fmla="*/ 10 w 148"/>
                <a:gd name="T63" fmla="*/ 20 h 233"/>
                <a:gd name="T64" fmla="*/ 11 w 148"/>
                <a:gd name="T65" fmla="*/ 18 h 233"/>
                <a:gd name="T66" fmla="*/ 13 w 148"/>
                <a:gd name="T67" fmla="*/ 11 h 233"/>
                <a:gd name="T68" fmla="*/ 14 w 148"/>
                <a:gd name="T69" fmla="*/ 5 h 23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8" h="233">
                  <a:moveTo>
                    <a:pt x="147" y="31"/>
                  </a:moveTo>
                  <a:lnTo>
                    <a:pt x="148" y="26"/>
                  </a:lnTo>
                  <a:lnTo>
                    <a:pt x="148" y="22"/>
                  </a:lnTo>
                  <a:lnTo>
                    <a:pt x="147" y="16"/>
                  </a:lnTo>
                  <a:lnTo>
                    <a:pt x="146" y="12"/>
                  </a:lnTo>
                  <a:lnTo>
                    <a:pt x="143" y="7"/>
                  </a:lnTo>
                  <a:lnTo>
                    <a:pt x="141" y="5"/>
                  </a:lnTo>
                  <a:lnTo>
                    <a:pt x="140" y="3"/>
                  </a:lnTo>
                  <a:lnTo>
                    <a:pt x="138" y="2"/>
                  </a:lnTo>
                  <a:lnTo>
                    <a:pt x="136" y="0"/>
                  </a:lnTo>
                  <a:lnTo>
                    <a:pt x="134" y="0"/>
                  </a:lnTo>
                  <a:lnTo>
                    <a:pt x="132" y="0"/>
                  </a:lnTo>
                  <a:lnTo>
                    <a:pt x="121" y="0"/>
                  </a:lnTo>
                  <a:lnTo>
                    <a:pt x="111" y="0"/>
                  </a:lnTo>
                  <a:lnTo>
                    <a:pt x="102" y="0"/>
                  </a:lnTo>
                  <a:lnTo>
                    <a:pt x="93" y="2"/>
                  </a:lnTo>
                  <a:lnTo>
                    <a:pt x="88" y="2"/>
                  </a:lnTo>
                  <a:lnTo>
                    <a:pt x="84" y="3"/>
                  </a:lnTo>
                  <a:lnTo>
                    <a:pt x="78" y="5"/>
                  </a:lnTo>
                  <a:lnTo>
                    <a:pt x="74" y="6"/>
                  </a:lnTo>
                  <a:lnTo>
                    <a:pt x="70" y="9"/>
                  </a:lnTo>
                  <a:lnTo>
                    <a:pt x="67" y="11"/>
                  </a:lnTo>
                  <a:lnTo>
                    <a:pt x="59" y="17"/>
                  </a:lnTo>
                  <a:lnTo>
                    <a:pt x="52" y="25"/>
                  </a:lnTo>
                  <a:lnTo>
                    <a:pt x="49" y="28"/>
                  </a:lnTo>
                  <a:lnTo>
                    <a:pt x="46" y="32"/>
                  </a:lnTo>
                  <a:lnTo>
                    <a:pt x="37" y="48"/>
                  </a:lnTo>
                  <a:lnTo>
                    <a:pt x="35" y="53"/>
                  </a:lnTo>
                  <a:lnTo>
                    <a:pt x="33" y="58"/>
                  </a:lnTo>
                  <a:lnTo>
                    <a:pt x="29" y="66"/>
                  </a:lnTo>
                  <a:lnTo>
                    <a:pt x="25" y="86"/>
                  </a:lnTo>
                  <a:lnTo>
                    <a:pt x="15" y="123"/>
                  </a:lnTo>
                  <a:lnTo>
                    <a:pt x="9" y="141"/>
                  </a:lnTo>
                  <a:lnTo>
                    <a:pt x="5" y="160"/>
                  </a:lnTo>
                  <a:lnTo>
                    <a:pt x="3" y="169"/>
                  </a:lnTo>
                  <a:lnTo>
                    <a:pt x="1" y="178"/>
                  </a:lnTo>
                  <a:lnTo>
                    <a:pt x="0" y="184"/>
                  </a:lnTo>
                  <a:lnTo>
                    <a:pt x="0" y="188"/>
                  </a:lnTo>
                  <a:lnTo>
                    <a:pt x="1" y="193"/>
                  </a:lnTo>
                  <a:lnTo>
                    <a:pt x="1" y="197"/>
                  </a:lnTo>
                  <a:lnTo>
                    <a:pt x="2" y="203"/>
                  </a:lnTo>
                  <a:lnTo>
                    <a:pt x="3" y="207"/>
                  </a:lnTo>
                  <a:lnTo>
                    <a:pt x="5" y="211"/>
                  </a:lnTo>
                  <a:lnTo>
                    <a:pt x="7" y="217"/>
                  </a:lnTo>
                  <a:lnTo>
                    <a:pt x="9" y="220"/>
                  </a:lnTo>
                  <a:lnTo>
                    <a:pt x="12" y="224"/>
                  </a:lnTo>
                  <a:lnTo>
                    <a:pt x="17" y="227"/>
                  </a:lnTo>
                  <a:lnTo>
                    <a:pt x="21" y="229"/>
                  </a:lnTo>
                  <a:lnTo>
                    <a:pt x="25" y="230"/>
                  </a:lnTo>
                  <a:lnTo>
                    <a:pt x="31" y="231"/>
                  </a:lnTo>
                  <a:lnTo>
                    <a:pt x="40" y="231"/>
                  </a:lnTo>
                  <a:lnTo>
                    <a:pt x="50" y="231"/>
                  </a:lnTo>
                  <a:lnTo>
                    <a:pt x="59" y="231"/>
                  </a:lnTo>
                  <a:lnTo>
                    <a:pt x="64" y="233"/>
                  </a:lnTo>
                  <a:lnTo>
                    <a:pt x="69" y="231"/>
                  </a:lnTo>
                  <a:lnTo>
                    <a:pt x="73" y="230"/>
                  </a:lnTo>
                  <a:lnTo>
                    <a:pt x="77" y="227"/>
                  </a:lnTo>
                  <a:lnTo>
                    <a:pt x="82" y="225"/>
                  </a:lnTo>
                  <a:lnTo>
                    <a:pt x="85" y="222"/>
                  </a:lnTo>
                  <a:lnTo>
                    <a:pt x="89" y="219"/>
                  </a:lnTo>
                  <a:lnTo>
                    <a:pt x="92" y="214"/>
                  </a:lnTo>
                  <a:lnTo>
                    <a:pt x="94" y="211"/>
                  </a:lnTo>
                  <a:lnTo>
                    <a:pt x="98" y="207"/>
                  </a:lnTo>
                  <a:lnTo>
                    <a:pt x="102" y="198"/>
                  </a:lnTo>
                  <a:lnTo>
                    <a:pt x="105" y="189"/>
                  </a:lnTo>
                  <a:lnTo>
                    <a:pt x="108" y="180"/>
                  </a:lnTo>
                  <a:lnTo>
                    <a:pt x="117" y="142"/>
                  </a:lnTo>
                  <a:lnTo>
                    <a:pt x="126" y="105"/>
                  </a:lnTo>
                  <a:lnTo>
                    <a:pt x="137" y="69"/>
                  </a:lnTo>
                  <a:lnTo>
                    <a:pt x="142" y="49"/>
                  </a:lnTo>
                  <a:lnTo>
                    <a:pt x="147" y="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12" name="Freeform 495"/>
            <p:cNvSpPr>
              <a:spLocks/>
            </p:cNvSpPr>
            <p:nvPr/>
          </p:nvSpPr>
          <p:spPr bwMode="auto">
            <a:xfrm>
              <a:off x="490" y="1760"/>
              <a:ext cx="7" cy="23"/>
            </a:xfrm>
            <a:custGeom>
              <a:avLst/>
              <a:gdLst>
                <a:gd name="T0" fmla="*/ 1 w 14"/>
                <a:gd name="T1" fmla="*/ 0 h 47"/>
                <a:gd name="T2" fmla="*/ 0 w 14"/>
                <a:gd name="T3" fmla="*/ 0 h 47"/>
                <a:gd name="T4" fmla="*/ 0 w 14"/>
                <a:gd name="T5" fmla="*/ 1 h 47"/>
                <a:gd name="T6" fmla="*/ 0 w 14"/>
                <a:gd name="T7" fmla="*/ 2 h 47"/>
                <a:gd name="T8" fmla="*/ 1 w 14"/>
                <a:gd name="T9" fmla="*/ 3 h 47"/>
                <a:gd name="T10" fmla="*/ 1 w 14"/>
                <a:gd name="T11" fmla="*/ 3 h 47"/>
                <a:gd name="T12" fmla="*/ 1 w 14"/>
                <a:gd name="T13" fmla="*/ 4 h 47"/>
                <a:gd name="T14" fmla="*/ 1 w 14"/>
                <a:gd name="T15" fmla="*/ 4 h 47"/>
                <a:gd name="T16" fmla="*/ 2 w 14"/>
                <a:gd name="T17" fmla="*/ 5 h 47"/>
                <a:gd name="T18" fmla="*/ 2 w 14"/>
                <a:gd name="T19" fmla="*/ 5 h 47"/>
                <a:gd name="T20" fmla="*/ 2 w 14"/>
                <a:gd name="T21" fmla="*/ 5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 h="47">
                  <a:moveTo>
                    <a:pt x="2" y="0"/>
                  </a:moveTo>
                  <a:lnTo>
                    <a:pt x="0" y="6"/>
                  </a:lnTo>
                  <a:lnTo>
                    <a:pt x="0" y="12"/>
                  </a:lnTo>
                  <a:lnTo>
                    <a:pt x="0" y="19"/>
                  </a:lnTo>
                  <a:lnTo>
                    <a:pt x="1" y="25"/>
                  </a:lnTo>
                  <a:lnTo>
                    <a:pt x="2" y="28"/>
                  </a:lnTo>
                  <a:lnTo>
                    <a:pt x="3" y="32"/>
                  </a:lnTo>
                  <a:lnTo>
                    <a:pt x="6" y="37"/>
                  </a:lnTo>
                  <a:lnTo>
                    <a:pt x="11" y="42"/>
                  </a:lnTo>
                  <a:lnTo>
                    <a:pt x="12" y="45"/>
                  </a:lnTo>
                  <a:lnTo>
                    <a:pt x="1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13" name="Line 496"/>
            <p:cNvSpPr>
              <a:spLocks noChangeShapeType="1"/>
            </p:cNvSpPr>
            <p:nvPr/>
          </p:nvSpPr>
          <p:spPr bwMode="auto">
            <a:xfrm flipH="1">
              <a:off x="555" y="1623"/>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14" name="Freeform 497"/>
            <p:cNvSpPr>
              <a:spLocks/>
            </p:cNvSpPr>
            <p:nvPr/>
          </p:nvSpPr>
          <p:spPr bwMode="auto">
            <a:xfrm>
              <a:off x="1020" y="2153"/>
              <a:ext cx="59" cy="114"/>
            </a:xfrm>
            <a:custGeom>
              <a:avLst/>
              <a:gdLst>
                <a:gd name="T0" fmla="*/ 0 w 123"/>
                <a:gd name="T1" fmla="*/ 24 h 247"/>
                <a:gd name="T2" fmla="*/ 13 w 123"/>
                <a:gd name="T3" fmla="*/ 0 h 247"/>
                <a:gd name="T4" fmla="*/ 12 w 123"/>
                <a:gd name="T5" fmla="*/ 24 h 247"/>
                <a:gd name="T6" fmla="*/ 0 60000 65536"/>
                <a:gd name="T7" fmla="*/ 0 60000 65536"/>
                <a:gd name="T8" fmla="*/ 0 60000 65536"/>
              </a:gdLst>
              <a:ahLst/>
              <a:cxnLst>
                <a:cxn ang="T6">
                  <a:pos x="T0" y="T1"/>
                </a:cxn>
                <a:cxn ang="T7">
                  <a:pos x="T2" y="T3"/>
                </a:cxn>
                <a:cxn ang="T8">
                  <a:pos x="T4" y="T5"/>
                </a:cxn>
              </a:cxnLst>
              <a:rect l="0" t="0" r="r" b="b"/>
              <a:pathLst>
                <a:path w="123" h="247">
                  <a:moveTo>
                    <a:pt x="0" y="247"/>
                  </a:moveTo>
                  <a:lnTo>
                    <a:pt x="123" y="0"/>
                  </a:lnTo>
                  <a:lnTo>
                    <a:pt x="115" y="2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15" name="Line 498"/>
            <p:cNvSpPr>
              <a:spLocks noChangeShapeType="1"/>
            </p:cNvSpPr>
            <p:nvPr/>
          </p:nvSpPr>
          <p:spPr bwMode="auto">
            <a:xfrm flipH="1">
              <a:off x="1037" y="2238"/>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16" name="Freeform 499"/>
            <p:cNvSpPr>
              <a:spLocks/>
            </p:cNvSpPr>
            <p:nvPr/>
          </p:nvSpPr>
          <p:spPr bwMode="auto">
            <a:xfrm>
              <a:off x="1446" y="895"/>
              <a:ext cx="72" cy="162"/>
            </a:xfrm>
            <a:custGeom>
              <a:avLst/>
              <a:gdLst>
                <a:gd name="T0" fmla="*/ 9 w 156"/>
                <a:gd name="T1" fmla="*/ 0 h 347"/>
                <a:gd name="T2" fmla="*/ 0 w 156"/>
                <a:gd name="T3" fmla="*/ 35 h 347"/>
                <a:gd name="T4" fmla="*/ 6 w 156"/>
                <a:gd name="T5" fmla="*/ 35 h 347"/>
                <a:gd name="T6" fmla="*/ 7 w 156"/>
                <a:gd name="T7" fmla="*/ 35 h 347"/>
                <a:gd name="T8" fmla="*/ 7 w 156"/>
                <a:gd name="T9" fmla="*/ 35 h 347"/>
                <a:gd name="T10" fmla="*/ 8 w 156"/>
                <a:gd name="T11" fmla="*/ 35 h 347"/>
                <a:gd name="T12" fmla="*/ 9 w 156"/>
                <a:gd name="T13" fmla="*/ 34 h 347"/>
                <a:gd name="T14" fmla="*/ 10 w 156"/>
                <a:gd name="T15" fmla="*/ 34 h 347"/>
                <a:gd name="T16" fmla="*/ 10 w 156"/>
                <a:gd name="T17" fmla="*/ 33 h 347"/>
                <a:gd name="T18" fmla="*/ 11 w 156"/>
                <a:gd name="T19" fmla="*/ 32 h 347"/>
                <a:gd name="T20" fmla="*/ 11 w 156"/>
                <a:gd name="T21" fmla="*/ 31 h 347"/>
                <a:gd name="T22" fmla="*/ 12 w 156"/>
                <a:gd name="T23" fmla="*/ 30 h 347"/>
                <a:gd name="T24" fmla="*/ 12 w 156"/>
                <a:gd name="T25" fmla="*/ 29 h 347"/>
                <a:gd name="T26" fmla="*/ 12 w 156"/>
                <a:gd name="T27" fmla="*/ 28 h 347"/>
                <a:gd name="T28" fmla="*/ 15 w 156"/>
                <a:gd name="T29" fmla="*/ 19 h 347"/>
                <a:gd name="T30" fmla="*/ 15 w 156"/>
                <a:gd name="T31" fmla="*/ 18 h 347"/>
                <a:gd name="T32" fmla="*/ 15 w 156"/>
                <a:gd name="T33" fmla="*/ 17 h 347"/>
                <a:gd name="T34" fmla="*/ 15 w 156"/>
                <a:gd name="T35" fmla="*/ 16 h 347"/>
                <a:gd name="T36" fmla="*/ 15 w 156"/>
                <a:gd name="T37" fmla="*/ 15 h 347"/>
                <a:gd name="T38" fmla="*/ 15 w 156"/>
                <a:gd name="T39" fmla="*/ 14 h 347"/>
                <a:gd name="T40" fmla="*/ 15 w 156"/>
                <a:gd name="T41" fmla="*/ 14 h 347"/>
                <a:gd name="T42" fmla="*/ 14 w 156"/>
                <a:gd name="T43" fmla="*/ 13 h 347"/>
                <a:gd name="T44" fmla="*/ 14 w 156"/>
                <a:gd name="T45" fmla="*/ 13 h 347"/>
                <a:gd name="T46" fmla="*/ 13 w 156"/>
                <a:gd name="T47" fmla="*/ 12 h 347"/>
                <a:gd name="T48" fmla="*/ 13 w 156"/>
                <a:gd name="T49" fmla="*/ 12 h 347"/>
                <a:gd name="T50" fmla="*/ 12 w 156"/>
                <a:gd name="T51" fmla="*/ 12 h 347"/>
                <a:gd name="T52" fmla="*/ 6 w 156"/>
                <a:gd name="T53" fmla="*/ 12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6" h="347">
                  <a:moveTo>
                    <a:pt x="94" y="0"/>
                  </a:moveTo>
                  <a:lnTo>
                    <a:pt x="0" y="347"/>
                  </a:lnTo>
                  <a:lnTo>
                    <a:pt x="61" y="347"/>
                  </a:lnTo>
                  <a:lnTo>
                    <a:pt x="69" y="346"/>
                  </a:lnTo>
                  <a:lnTo>
                    <a:pt x="76" y="344"/>
                  </a:lnTo>
                  <a:lnTo>
                    <a:pt x="82" y="341"/>
                  </a:lnTo>
                  <a:lnTo>
                    <a:pt x="90" y="337"/>
                  </a:lnTo>
                  <a:lnTo>
                    <a:pt x="97" y="330"/>
                  </a:lnTo>
                  <a:lnTo>
                    <a:pt x="104" y="324"/>
                  </a:lnTo>
                  <a:lnTo>
                    <a:pt x="109" y="316"/>
                  </a:lnTo>
                  <a:lnTo>
                    <a:pt x="115" y="308"/>
                  </a:lnTo>
                  <a:lnTo>
                    <a:pt x="120" y="298"/>
                  </a:lnTo>
                  <a:lnTo>
                    <a:pt x="124" y="290"/>
                  </a:lnTo>
                  <a:lnTo>
                    <a:pt x="127" y="280"/>
                  </a:lnTo>
                  <a:lnTo>
                    <a:pt x="153" y="183"/>
                  </a:lnTo>
                  <a:lnTo>
                    <a:pt x="155" y="174"/>
                  </a:lnTo>
                  <a:lnTo>
                    <a:pt x="156" y="164"/>
                  </a:lnTo>
                  <a:lnTo>
                    <a:pt x="156" y="156"/>
                  </a:lnTo>
                  <a:lnTo>
                    <a:pt x="155" y="147"/>
                  </a:lnTo>
                  <a:lnTo>
                    <a:pt x="153" y="140"/>
                  </a:lnTo>
                  <a:lnTo>
                    <a:pt x="150" y="132"/>
                  </a:lnTo>
                  <a:lnTo>
                    <a:pt x="146" y="127"/>
                  </a:lnTo>
                  <a:lnTo>
                    <a:pt x="141" y="123"/>
                  </a:lnTo>
                  <a:lnTo>
                    <a:pt x="136" y="118"/>
                  </a:lnTo>
                  <a:lnTo>
                    <a:pt x="130" y="116"/>
                  </a:lnTo>
                  <a:lnTo>
                    <a:pt x="124" y="116"/>
                  </a:lnTo>
                  <a:lnTo>
                    <a:pt x="63"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17" name="Line 500"/>
            <p:cNvSpPr>
              <a:spLocks noChangeShapeType="1"/>
            </p:cNvSpPr>
            <p:nvPr/>
          </p:nvSpPr>
          <p:spPr bwMode="auto">
            <a:xfrm flipH="1">
              <a:off x="1541" y="895"/>
              <a:ext cx="16"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18" name="Freeform 501"/>
            <p:cNvSpPr>
              <a:spLocks/>
            </p:cNvSpPr>
            <p:nvPr/>
          </p:nvSpPr>
          <p:spPr bwMode="auto">
            <a:xfrm>
              <a:off x="1586" y="2205"/>
              <a:ext cx="72" cy="163"/>
            </a:xfrm>
            <a:custGeom>
              <a:avLst/>
              <a:gdLst>
                <a:gd name="T0" fmla="*/ 9 w 154"/>
                <a:gd name="T1" fmla="*/ 0 h 347"/>
                <a:gd name="T2" fmla="*/ 0 w 154"/>
                <a:gd name="T3" fmla="*/ 36 h 347"/>
                <a:gd name="T4" fmla="*/ 6 w 154"/>
                <a:gd name="T5" fmla="*/ 36 h 347"/>
                <a:gd name="T6" fmla="*/ 7 w 154"/>
                <a:gd name="T7" fmla="*/ 36 h 347"/>
                <a:gd name="T8" fmla="*/ 7 w 154"/>
                <a:gd name="T9" fmla="*/ 36 h 347"/>
                <a:gd name="T10" fmla="*/ 8 w 154"/>
                <a:gd name="T11" fmla="*/ 35 h 347"/>
                <a:gd name="T12" fmla="*/ 9 w 154"/>
                <a:gd name="T13" fmla="*/ 35 h 347"/>
                <a:gd name="T14" fmla="*/ 10 w 154"/>
                <a:gd name="T15" fmla="*/ 34 h 347"/>
                <a:gd name="T16" fmla="*/ 10 w 154"/>
                <a:gd name="T17" fmla="*/ 33 h 347"/>
                <a:gd name="T18" fmla="*/ 11 w 154"/>
                <a:gd name="T19" fmla="*/ 33 h 347"/>
                <a:gd name="T20" fmla="*/ 12 w 154"/>
                <a:gd name="T21" fmla="*/ 32 h 347"/>
                <a:gd name="T22" fmla="*/ 12 w 154"/>
                <a:gd name="T23" fmla="*/ 31 h 347"/>
                <a:gd name="T24" fmla="*/ 13 w 154"/>
                <a:gd name="T25" fmla="*/ 30 h 347"/>
                <a:gd name="T26" fmla="*/ 13 w 154"/>
                <a:gd name="T27" fmla="*/ 29 h 347"/>
                <a:gd name="T28" fmla="*/ 15 w 154"/>
                <a:gd name="T29" fmla="*/ 19 h 347"/>
                <a:gd name="T30" fmla="*/ 16 w 154"/>
                <a:gd name="T31" fmla="*/ 18 h 347"/>
                <a:gd name="T32" fmla="*/ 16 w 154"/>
                <a:gd name="T33" fmla="*/ 17 h 347"/>
                <a:gd name="T34" fmla="*/ 16 w 154"/>
                <a:gd name="T35" fmla="*/ 16 h 347"/>
                <a:gd name="T36" fmla="*/ 16 w 154"/>
                <a:gd name="T37" fmla="*/ 15 h 347"/>
                <a:gd name="T38" fmla="*/ 15 w 154"/>
                <a:gd name="T39" fmla="*/ 15 h 347"/>
                <a:gd name="T40" fmla="*/ 15 w 154"/>
                <a:gd name="T41" fmla="*/ 14 h 347"/>
                <a:gd name="T42" fmla="*/ 14 w 154"/>
                <a:gd name="T43" fmla="*/ 13 h 347"/>
                <a:gd name="T44" fmla="*/ 14 w 154"/>
                <a:gd name="T45" fmla="*/ 13 h 347"/>
                <a:gd name="T46" fmla="*/ 14 w 154"/>
                <a:gd name="T47" fmla="*/ 12 h 347"/>
                <a:gd name="T48" fmla="*/ 13 w 154"/>
                <a:gd name="T49" fmla="*/ 12 h 347"/>
                <a:gd name="T50" fmla="*/ 13 w 154"/>
                <a:gd name="T51" fmla="*/ 12 h 347"/>
                <a:gd name="T52" fmla="*/ 7 w 154"/>
                <a:gd name="T53" fmla="*/ 12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4" h="347">
                  <a:moveTo>
                    <a:pt x="92" y="0"/>
                  </a:moveTo>
                  <a:lnTo>
                    <a:pt x="0" y="347"/>
                  </a:lnTo>
                  <a:lnTo>
                    <a:pt x="59" y="347"/>
                  </a:lnTo>
                  <a:lnTo>
                    <a:pt x="67" y="346"/>
                  </a:lnTo>
                  <a:lnTo>
                    <a:pt x="74" y="345"/>
                  </a:lnTo>
                  <a:lnTo>
                    <a:pt x="81" y="341"/>
                  </a:lnTo>
                  <a:lnTo>
                    <a:pt x="88" y="336"/>
                  </a:lnTo>
                  <a:lnTo>
                    <a:pt x="95" y="331"/>
                  </a:lnTo>
                  <a:lnTo>
                    <a:pt x="102" y="324"/>
                  </a:lnTo>
                  <a:lnTo>
                    <a:pt x="108" y="316"/>
                  </a:lnTo>
                  <a:lnTo>
                    <a:pt x="114" y="308"/>
                  </a:lnTo>
                  <a:lnTo>
                    <a:pt x="118" y="299"/>
                  </a:lnTo>
                  <a:lnTo>
                    <a:pt x="122" y="289"/>
                  </a:lnTo>
                  <a:lnTo>
                    <a:pt x="125" y="280"/>
                  </a:lnTo>
                  <a:lnTo>
                    <a:pt x="151" y="183"/>
                  </a:lnTo>
                  <a:lnTo>
                    <a:pt x="153" y="173"/>
                  </a:lnTo>
                  <a:lnTo>
                    <a:pt x="154" y="164"/>
                  </a:lnTo>
                  <a:lnTo>
                    <a:pt x="154" y="155"/>
                  </a:lnTo>
                  <a:lnTo>
                    <a:pt x="153" y="147"/>
                  </a:lnTo>
                  <a:lnTo>
                    <a:pt x="151" y="139"/>
                  </a:lnTo>
                  <a:lnTo>
                    <a:pt x="148" y="132"/>
                  </a:lnTo>
                  <a:lnTo>
                    <a:pt x="144" y="127"/>
                  </a:lnTo>
                  <a:lnTo>
                    <a:pt x="139" y="122"/>
                  </a:lnTo>
                  <a:lnTo>
                    <a:pt x="134" y="119"/>
                  </a:lnTo>
                  <a:lnTo>
                    <a:pt x="128" y="117"/>
                  </a:lnTo>
                  <a:lnTo>
                    <a:pt x="122" y="116"/>
                  </a:lnTo>
                  <a:lnTo>
                    <a:pt x="61"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19" name="Freeform 502"/>
            <p:cNvSpPr>
              <a:spLocks/>
            </p:cNvSpPr>
            <p:nvPr/>
          </p:nvSpPr>
          <p:spPr bwMode="auto">
            <a:xfrm>
              <a:off x="1589" y="1165"/>
              <a:ext cx="52" cy="65"/>
            </a:xfrm>
            <a:custGeom>
              <a:avLst/>
              <a:gdLst>
                <a:gd name="T0" fmla="*/ 0 w 117"/>
                <a:gd name="T1" fmla="*/ 15 h 137"/>
                <a:gd name="T2" fmla="*/ 4 w 117"/>
                <a:gd name="T3" fmla="*/ 15 h 137"/>
                <a:gd name="T4" fmla="*/ 5 w 117"/>
                <a:gd name="T5" fmla="*/ 15 h 137"/>
                <a:gd name="T6" fmla="*/ 5 w 117"/>
                <a:gd name="T7" fmla="*/ 14 h 137"/>
                <a:gd name="T8" fmla="*/ 6 w 117"/>
                <a:gd name="T9" fmla="*/ 14 h 137"/>
                <a:gd name="T10" fmla="*/ 7 w 117"/>
                <a:gd name="T11" fmla="*/ 13 h 137"/>
                <a:gd name="T12" fmla="*/ 7 w 117"/>
                <a:gd name="T13" fmla="*/ 13 h 137"/>
                <a:gd name="T14" fmla="*/ 8 w 117"/>
                <a:gd name="T15" fmla="*/ 12 h 137"/>
                <a:gd name="T16" fmla="*/ 8 w 117"/>
                <a:gd name="T17" fmla="*/ 11 h 137"/>
                <a:gd name="T18" fmla="*/ 9 w 117"/>
                <a:gd name="T19" fmla="*/ 10 h 137"/>
                <a:gd name="T20" fmla="*/ 9 w 117"/>
                <a:gd name="T21" fmla="*/ 9 h 137"/>
                <a:gd name="T22" fmla="*/ 10 w 117"/>
                <a:gd name="T23" fmla="*/ 9 h 137"/>
                <a:gd name="T24" fmla="*/ 10 w 117"/>
                <a:gd name="T25" fmla="*/ 7 h 137"/>
                <a:gd name="T26" fmla="*/ 10 w 117"/>
                <a:gd name="T27" fmla="*/ 6 h 137"/>
                <a:gd name="T28" fmla="*/ 10 w 117"/>
                <a:gd name="T29" fmla="*/ 5 h 137"/>
                <a:gd name="T30" fmla="*/ 10 w 117"/>
                <a:gd name="T31" fmla="*/ 4 h 137"/>
                <a:gd name="T32" fmla="*/ 10 w 117"/>
                <a:gd name="T33" fmla="*/ 3 h 137"/>
                <a:gd name="T34" fmla="*/ 10 w 117"/>
                <a:gd name="T35" fmla="*/ 2 h 137"/>
                <a:gd name="T36" fmla="*/ 10 w 117"/>
                <a:gd name="T37" fmla="*/ 2 h 137"/>
                <a:gd name="T38" fmla="*/ 9 w 117"/>
                <a:gd name="T39" fmla="*/ 1 h 137"/>
                <a:gd name="T40" fmla="*/ 9 w 117"/>
                <a:gd name="T41" fmla="*/ 0 h 137"/>
                <a:gd name="T42" fmla="*/ 8 w 117"/>
                <a:gd name="T43" fmla="*/ 0 h 137"/>
                <a:gd name="T44" fmla="*/ 8 w 117"/>
                <a:gd name="T45" fmla="*/ 0 h 137"/>
                <a:gd name="T46" fmla="*/ 7 w 117"/>
                <a:gd name="T47" fmla="*/ 0 h 137"/>
                <a:gd name="T48" fmla="*/ 3 w 117"/>
                <a:gd name="T49" fmla="*/ 0 h 1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7" h="137">
                  <a:moveTo>
                    <a:pt x="0" y="137"/>
                  </a:moveTo>
                  <a:lnTo>
                    <a:pt x="48" y="137"/>
                  </a:lnTo>
                  <a:lnTo>
                    <a:pt x="54" y="136"/>
                  </a:lnTo>
                  <a:lnTo>
                    <a:pt x="62" y="134"/>
                  </a:lnTo>
                  <a:lnTo>
                    <a:pt x="69" y="131"/>
                  </a:lnTo>
                  <a:lnTo>
                    <a:pt x="77" y="126"/>
                  </a:lnTo>
                  <a:lnTo>
                    <a:pt x="84" y="120"/>
                  </a:lnTo>
                  <a:lnTo>
                    <a:pt x="90" y="114"/>
                  </a:lnTo>
                  <a:lnTo>
                    <a:pt x="97" y="105"/>
                  </a:lnTo>
                  <a:lnTo>
                    <a:pt x="102" y="97"/>
                  </a:lnTo>
                  <a:lnTo>
                    <a:pt x="108" y="88"/>
                  </a:lnTo>
                  <a:lnTo>
                    <a:pt x="111" y="78"/>
                  </a:lnTo>
                  <a:lnTo>
                    <a:pt x="114" y="68"/>
                  </a:lnTo>
                  <a:lnTo>
                    <a:pt x="116" y="58"/>
                  </a:lnTo>
                  <a:lnTo>
                    <a:pt x="117" y="49"/>
                  </a:lnTo>
                  <a:lnTo>
                    <a:pt x="117" y="40"/>
                  </a:lnTo>
                  <a:lnTo>
                    <a:pt x="117" y="32"/>
                  </a:lnTo>
                  <a:lnTo>
                    <a:pt x="115" y="23"/>
                  </a:lnTo>
                  <a:lnTo>
                    <a:pt x="112" y="17"/>
                  </a:lnTo>
                  <a:lnTo>
                    <a:pt x="108" y="10"/>
                  </a:lnTo>
                  <a:lnTo>
                    <a:pt x="103" y="6"/>
                  </a:lnTo>
                  <a:lnTo>
                    <a:pt x="97" y="2"/>
                  </a:lnTo>
                  <a:lnTo>
                    <a:pt x="92" y="1"/>
                  </a:lnTo>
                  <a:lnTo>
                    <a:pt x="84" y="0"/>
                  </a:lnTo>
                  <a:lnTo>
                    <a:pt x="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20" name="Freeform 503"/>
            <p:cNvSpPr>
              <a:spLocks/>
            </p:cNvSpPr>
            <p:nvPr/>
          </p:nvSpPr>
          <p:spPr bwMode="auto">
            <a:xfrm>
              <a:off x="1589" y="1116"/>
              <a:ext cx="65" cy="114"/>
            </a:xfrm>
            <a:custGeom>
              <a:avLst/>
              <a:gdLst>
                <a:gd name="T0" fmla="*/ 8 w 141"/>
                <a:gd name="T1" fmla="*/ 11 h 248"/>
                <a:gd name="T2" fmla="*/ 9 w 141"/>
                <a:gd name="T3" fmla="*/ 11 h 248"/>
                <a:gd name="T4" fmla="*/ 10 w 141"/>
                <a:gd name="T5" fmla="*/ 11 h 248"/>
                <a:gd name="T6" fmla="*/ 10 w 141"/>
                <a:gd name="T7" fmla="*/ 10 h 248"/>
                <a:gd name="T8" fmla="*/ 11 w 141"/>
                <a:gd name="T9" fmla="*/ 10 h 248"/>
                <a:gd name="T10" fmla="*/ 11 w 141"/>
                <a:gd name="T11" fmla="*/ 9 h 248"/>
                <a:gd name="T12" fmla="*/ 12 w 141"/>
                <a:gd name="T13" fmla="*/ 8 h 248"/>
                <a:gd name="T14" fmla="*/ 12 w 141"/>
                <a:gd name="T15" fmla="*/ 8 h 248"/>
                <a:gd name="T16" fmla="*/ 13 w 141"/>
                <a:gd name="T17" fmla="*/ 7 h 248"/>
                <a:gd name="T18" fmla="*/ 13 w 141"/>
                <a:gd name="T19" fmla="*/ 6 h 248"/>
                <a:gd name="T20" fmla="*/ 13 w 141"/>
                <a:gd name="T21" fmla="*/ 5 h 248"/>
                <a:gd name="T22" fmla="*/ 14 w 141"/>
                <a:gd name="T23" fmla="*/ 5 h 248"/>
                <a:gd name="T24" fmla="*/ 14 w 141"/>
                <a:gd name="T25" fmla="*/ 4 h 248"/>
                <a:gd name="T26" fmla="*/ 14 w 141"/>
                <a:gd name="T27" fmla="*/ 3 h 248"/>
                <a:gd name="T28" fmla="*/ 14 w 141"/>
                <a:gd name="T29" fmla="*/ 2 h 248"/>
                <a:gd name="T30" fmla="*/ 13 w 141"/>
                <a:gd name="T31" fmla="*/ 2 h 248"/>
                <a:gd name="T32" fmla="*/ 13 w 141"/>
                <a:gd name="T33" fmla="*/ 1 h 248"/>
                <a:gd name="T34" fmla="*/ 13 w 141"/>
                <a:gd name="T35" fmla="*/ 0 h 248"/>
                <a:gd name="T36" fmla="*/ 12 w 141"/>
                <a:gd name="T37" fmla="*/ 0 h 248"/>
                <a:gd name="T38" fmla="*/ 12 w 141"/>
                <a:gd name="T39" fmla="*/ 0 h 248"/>
                <a:gd name="T40" fmla="*/ 11 w 141"/>
                <a:gd name="T41" fmla="*/ 0 h 248"/>
                <a:gd name="T42" fmla="*/ 6 w 141"/>
                <a:gd name="T43" fmla="*/ 0 h 248"/>
                <a:gd name="T44" fmla="*/ 0 w 141"/>
                <a:gd name="T45" fmla="*/ 24 h 2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1" h="248">
                  <a:moveTo>
                    <a:pt x="84" y="111"/>
                  </a:moveTo>
                  <a:lnTo>
                    <a:pt x="90" y="110"/>
                  </a:lnTo>
                  <a:lnTo>
                    <a:pt x="97" y="108"/>
                  </a:lnTo>
                  <a:lnTo>
                    <a:pt x="103" y="104"/>
                  </a:lnTo>
                  <a:lnTo>
                    <a:pt x="110" y="100"/>
                  </a:lnTo>
                  <a:lnTo>
                    <a:pt x="116" y="95"/>
                  </a:lnTo>
                  <a:lnTo>
                    <a:pt x="121" y="88"/>
                  </a:lnTo>
                  <a:lnTo>
                    <a:pt x="127" y="81"/>
                  </a:lnTo>
                  <a:lnTo>
                    <a:pt x="131" y="72"/>
                  </a:lnTo>
                  <a:lnTo>
                    <a:pt x="135" y="64"/>
                  </a:lnTo>
                  <a:lnTo>
                    <a:pt x="137" y="55"/>
                  </a:lnTo>
                  <a:lnTo>
                    <a:pt x="139" y="47"/>
                  </a:lnTo>
                  <a:lnTo>
                    <a:pt x="141" y="38"/>
                  </a:lnTo>
                  <a:lnTo>
                    <a:pt x="141" y="31"/>
                  </a:lnTo>
                  <a:lnTo>
                    <a:pt x="139" y="23"/>
                  </a:lnTo>
                  <a:lnTo>
                    <a:pt x="137" y="17"/>
                  </a:lnTo>
                  <a:lnTo>
                    <a:pt x="134" y="11"/>
                  </a:lnTo>
                  <a:lnTo>
                    <a:pt x="130" y="6"/>
                  </a:lnTo>
                  <a:lnTo>
                    <a:pt x="126" y="3"/>
                  </a:lnTo>
                  <a:lnTo>
                    <a:pt x="120" y="1"/>
                  </a:lnTo>
                  <a:lnTo>
                    <a:pt x="114" y="0"/>
                  </a:lnTo>
                  <a:lnTo>
                    <a:pt x="66" y="0"/>
                  </a:lnTo>
                  <a:lnTo>
                    <a:pt x="0" y="2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21" name="Line 504"/>
            <p:cNvSpPr>
              <a:spLocks noChangeShapeType="1"/>
            </p:cNvSpPr>
            <p:nvPr/>
          </p:nvSpPr>
          <p:spPr bwMode="auto">
            <a:xfrm>
              <a:off x="315" y="859"/>
              <a:ext cx="14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22" name="Line 505"/>
            <p:cNvSpPr>
              <a:spLocks noChangeShapeType="1"/>
            </p:cNvSpPr>
            <p:nvPr/>
          </p:nvSpPr>
          <p:spPr bwMode="auto">
            <a:xfrm>
              <a:off x="1745" y="859"/>
              <a:ext cx="0" cy="125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23" name="Line 506"/>
            <p:cNvSpPr>
              <a:spLocks noChangeShapeType="1"/>
            </p:cNvSpPr>
            <p:nvPr/>
          </p:nvSpPr>
          <p:spPr bwMode="auto">
            <a:xfrm flipH="1">
              <a:off x="315" y="2114"/>
              <a:ext cx="143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24" name="Line 507"/>
            <p:cNvSpPr>
              <a:spLocks noChangeShapeType="1"/>
            </p:cNvSpPr>
            <p:nvPr/>
          </p:nvSpPr>
          <p:spPr bwMode="auto">
            <a:xfrm flipV="1">
              <a:off x="315" y="859"/>
              <a:ext cx="0" cy="125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25" name="Line 508"/>
            <p:cNvSpPr>
              <a:spLocks noChangeShapeType="1"/>
            </p:cNvSpPr>
            <p:nvPr/>
          </p:nvSpPr>
          <p:spPr bwMode="auto">
            <a:xfrm>
              <a:off x="1745" y="2114"/>
              <a:ext cx="895" cy="895"/>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26" name="Line 509"/>
            <p:cNvSpPr>
              <a:spLocks noChangeShapeType="1"/>
            </p:cNvSpPr>
            <p:nvPr/>
          </p:nvSpPr>
          <p:spPr bwMode="auto">
            <a:xfrm>
              <a:off x="315" y="2114"/>
              <a:ext cx="894" cy="89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27" name="Line 510"/>
            <p:cNvSpPr>
              <a:spLocks noChangeShapeType="1"/>
            </p:cNvSpPr>
            <p:nvPr/>
          </p:nvSpPr>
          <p:spPr bwMode="auto">
            <a:xfrm>
              <a:off x="1209" y="3009"/>
              <a:ext cx="143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28" name="Line 511"/>
            <p:cNvSpPr>
              <a:spLocks noChangeShapeType="1"/>
            </p:cNvSpPr>
            <p:nvPr/>
          </p:nvSpPr>
          <p:spPr bwMode="auto">
            <a:xfrm>
              <a:off x="155" y="1955"/>
              <a:ext cx="43"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29" name="Line 512"/>
            <p:cNvSpPr>
              <a:spLocks noChangeShapeType="1"/>
            </p:cNvSpPr>
            <p:nvPr/>
          </p:nvSpPr>
          <p:spPr bwMode="auto">
            <a:xfrm flipH="1">
              <a:off x="113" y="1955"/>
              <a:ext cx="130"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30" name="Line 513"/>
            <p:cNvSpPr>
              <a:spLocks noChangeShapeType="1"/>
            </p:cNvSpPr>
            <p:nvPr/>
          </p:nvSpPr>
          <p:spPr bwMode="auto">
            <a:xfrm flipV="1">
              <a:off x="1778" y="1994"/>
              <a:ext cx="16" cy="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31" name="Freeform 514"/>
            <p:cNvSpPr>
              <a:spLocks/>
            </p:cNvSpPr>
            <p:nvPr/>
          </p:nvSpPr>
          <p:spPr bwMode="auto">
            <a:xfrm>
              <a:off x="1794" y="1952"/>
              <a:ext cx="75" cy="42"/>
            </a:xfrm>
            <a:custGeom>
              <a:avLst/>
              <a:gdLst>
                <a:gd name="T0" fmla="*/ 16 w 159"/>
                <a:gd name="T1" fmla="*/ 8 h 96"/>
                <a:gd name="T2" fmla="*/ 17 w 159"/>
                <a:gd name="T3" fmla="*/ 7 h 96"/>
                <a:gd name="T4" fmla="*/ 17 w 159"/>
                <a:gd name="T5" fmla="*/ 6 h 96"/>
                <a:gd name="T6" fmla="*/ 17 w 159"/>
                <a:gd name="T7" fmla="*/ 5 h 96"/>
                <a:gd name="T8" fmla="*/ 17 w 159"/>
                <a:gd name="T9" fmla="*/ 4 h 96"/>
                <a:gd name="T10" fmla="*/ 17 w 159"/>
                <a:gd name="T11" fmla="*/ 4 h 96"/>
                <a:gd name="T12" fmla="*/ 16 w 159"/>
                <a:gd name="T13" fmla="*/ 3 h 96"/>
                <a:gd name="T14" fmla="*/ 16 w 159"/>
                <a:gd name="T15" fmla="*/ 2 h 96"/>
                <a:gd name="T16" fmla="*/ 15 w 159"/>
                <a:gd name="T17" fmla="*/ 1 h 96"/>
                <a:gd name="T18" fmla="*/ 14 w 159"/>
                <a:gd name="T19" fmla="*/ 1 h 96"/>
                <a:gd name="T20" fmla="*/ 14 w 159"/>
                <a:gd name="T21" fmla="*/ 0 h 96"/>
                <a:gd name="T22" fmla="*/ 13 w 159"/>
                <a:gd name="T23" fmla="*/ 0 h 96"/>
                <a:gd name="T24" fmla="*/ 12 w 159"/>
                <a:gd name="T25" fmla="*/ 0 h 96"/>
                <a:gd name="T26" fmla="*/ 11 w 159"/>
                <a:gd name="T27" fmla="*/ 0 h 96"/>
                <a:gd name="T28" fmla="*/ 10 w 159"/>
                <a:gd name="T29" fmla="*/ 0 h 96"/>
                <a:gd name="T30" fmla="*/ 9 w 159"/>
                <a:gd name="T31" fmla="*/ 0 h 96"/>
                <a:gd name="T32" fmla="*/ 8 w 159"/>
                <a:gd name="T33" fmla="*/ 0 h 96"/>
                <a:gd name="T34" fmla="*/ 7 w 159"/>
                <a:gd name="T35" fmla="*/ 1 h 96"/>
                <a:gd name="T36" fmla="*/ 6 w 159"/>
                <a:gd name="T37" fmla="*/ 1 h 96"/>
                <a:gd name="T38" fmla="*/ 5 w 159"/>
                <a:gd name="T39" fmla="*/ 2 h 96"/>
                <a:gd name="T40" fmla="*/ 4 w 159"/>
                <a:gd name="T41" fmla="*/ 3 h 96"/>
                <a:gd name="T42" fmla="*/ 3 w 159"/>
                <a:gd name="T43" fmla="*/ 4 h 96"/>
                <a:gd name="T44" fmla="*/ 2 w 159"/>
                <a:gd name="T45" fmla="*/ 4 h 96"/>
                <a:gd name="T46" fmla="*/ 1 w 159"/>
                <a:gd name="T47" fmla="*/ 5 h 96"/>
                <a:gd name="T48" fmla="*/ 1 w 159"/>
                <a:gd name="T49" fmla="*/ 6 h 96"/>
                <a:gd name="T50" fmla="*/ 0 w 159"/>
                <a:gd name="T51" fmla="*/ 7 h 96"/>
                <a:gd name="T52" fmla="*/ 0 w 159"/>
                <a:gd name="T53" fmla="*/ 8 h 9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9" h="96">
                  <a:moveTo>
                    <a:pt x="154" y="96"/>
                  </a:moveTo>
                  <a:lnTo>
                    <a:pt x="157" y="85"/>
                  </a:lnTo>
                  <a:lnTo>
                    <a:pt x="159" y="73"/>
                  </a:lnTo>
                  <a:lnTo>
                    <a:pt x="159" y="62"/>
                  </a:lnTo>
                  <a:lnTo>
                    <a:pt x="158" y="52"/>
                  </a:lnTo>
                  <a:lnTo>
                    <a:pt x="156" y="42"/>
                  </a:lnTo>
                  <a:lnTo>
                    <a:pt x="152" y="32"/>
                  </a:lnTo>
                  <a:lnTo>
                    <a:pt x="148" y="24"/>
                  </a:lnTo>
                  <a:lnTo>
                    <a:pt x="143" y="17"/>
                  </a:lnTo>
                  <a:lnTo>
                    <a:pt x="136" y="11"/>
                  </a:lnTo>
                  <a:lnTo>
                    <a:pt x="129" y="7"/>
                  </a:lnTo>
                  <a:lnTo>
                    <a:pt x="120" y="3"/>
                  </a:lnTo>
                  <a:lnTo>
                    <a:pt x="112" y="0"/>
                  </a:lnTo>
                  <a:lnTo>
                    <a:pt x="103" y="0"/>
                  </a:lnTo>
                  <a:lnTo>
                    <a:pt x="94" y="0"/>
                  </a:lnTo>
                  <a:lnTo>
                    <a:pt x="84" y="3"/>
                  </a:lnTo>
                  <a:lnTo>
                    <a:pt x="75" y="7"/>
                  </a:lnTo>
                  <a:lnTo>
                    <a:pt x="64" y="11"/>
                  </a:lnTo>
                  <a:lnTo>
                    <a:pt x="54" y="17"/>
                  </a:lnTo>
                  <a:lnTo>
                    <a:pt x="46" y="24"/>
                  </a:lnTo>
                  <a:lnTo>
                    <a:pt x="37" y="32"/>
                  </a:lnTo>
                  <a:lnTo>
                    <a:pt x="29" y="42"/>
                  </a:lnTo>
                  <a:lnTo>
                    <a:pt x="21" y="52"/>
                  </a:lnTo>
                  <a:lnTo>
                    <a:pt x="15" y="62"/>
                  </a:lnTo>
                  <a:lnTo>
                    <a:pt x="9" y="73"/>
                  </a:lnTo>
                  <a:lnTo>
                    <a:pt x="4" y="85"/>
                  </a:lnTo>
                  <a:lnTo>
                    <a:pt x="0"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32" name="Line 515"/>
            <p:cNvSpPr>
              <a:spLocks noChangeShapeType="1"/>
            </p:cNvSpPr>
            <p:nvPr/>
          </p:nvSpPr>
          <p:spPr bwMode="auto">
            <a:xfrm flipH="1">
              <a:off x="1846" y="1994"/>
              <a:ext cx="20" cy="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33" name="Freeform 516"/>
            <p:cNvSpPr>
              <a:spLocks/>
            </p:cNvSpPr>
            <p:nvPr/>
          </p:nvSpPr>
          <p:spPr bwMode="auto">
            <a:xfrm>
              <a:off x="1775" y="2069"/>
              <a:ext cx="71" cy="42"/>
            </a:xfrm>
            <a:custGeom>
              <a:avLst/>
              <a:gdLst>
                <a:gd name="T0" fmla="*/ 0 w 158"/>
                <a:gd name="T1" fmla="*/ 0 h 95"/>
                <a:gd name="T2" fmla="*/ 0 w 158"/>
                <a:gd name="T3" fmla="*/ 1 h 95"/>
                <a:gd name="T4" fmla="*/ 0 w 158"/>
                <a:gd name="T5" fmla="*/ 2 h 95"/>
                <a:gd name="T6" fmla="*/ 0 w 158"/>
                <a:gd name="T7" fmla="*/ 3 h 95"/>
                <a:gd name="T8" fmla="*/ 0 w 158"/>
                <a:gd name="T9" fmla="*/ 4 h 95"/>
                <a:gd name="T10" fmla="*/ 0 w 158"/>
                <a:gd name="T11" fmla="*/ 5 h 95"/>
                <a:gd name="T12" fmla="*/ 0 w 158"/>
                <a:gd name="T13" fmla="*/ 5 h 95"/>
                <a:gd name="T14" fmla="*/ 1 w 158"/>
                <a:gd name="T15" fmla="*/ 6 h 95"/>
                <a:gd name="T16" fmla="*/ 1 w 158"/>
                <a:gd name="T17" fmla="*/ 7 h 95"/>
                <a:gd name="T18" fmla="*/ 2 w 158"/>
                <a:gd name="T19" fmla="*/ 8 h 95"/>
                <a:gd name="T20" fmla="*/ 3 w 158"/>
                <a:gd name="T21" fmla="*/ 8 h 95"/>
                <a:gd name="T22" fmla="*/ 4 w 158"/>
                <a:gd name="T23" fmla="*/ 8 h 95"/>
                <a:gd name="T24" fmla="*/ 4 w 158"/>
                <a:gd name="T25" fmla="*/ 8 h 95"/>
                <a:gd name="T26" fmla="*/ 5 w 158"/>
                <a:gd name="T27" fmla="*/ 8 h 95"/>
                <a:gd name="T28" fmla="*/ 6 w 158"/>
                <a:gd name="T29" fmla="*/ 8 h 95"/>
                <a:gd name="T30" fmla="*/ 7 w 158"/>
                <a:gd name="T31" fmla="*/ 8 h 95"/>
                <a:gd name="T32" fmla="*/ 8 w 158"/>
                <a:gd name="T33" fmla="*/ 8 h 95"/>
                <a:gd name="T34" fmla="*/ 9 w 158"/>
                <a:gd name="T35" fmla="*/ 8 h 95"/>
                <a:gd name="T36" fmla="*/ 9 w 158"/>
                <a:gd name="T37" fmla="*/ 7 h 95"/>
                <a:gd name="T38" fmla="*/ 10 w 158"/>
                <a:gd name="T39" fmla="*/ 6 h 95"/>
                <a:gd name="T40" fmla="*/ 11 w 158"/>
                <a:gd name="T41" fmla="*/ 5 h 95"/>
                <a:gd name="T42" fmla="*/ 12 w 158"/>
                <a:gd name="T43" fmla="*/ 5 h 95"/>
                <a:gd name="T44" fmla="*/ 13 w 158"/>
                <a:gd name="T45" fmla="*/ 4 h 95"/>
                <a:gd name="T46" fmla="*/ 13 w 158"/>
                <a:gd name="T47" fmla="*/ 3 h 95"/>
                <a:gd name="T48" fmla="*/ 13 w 158"/>
                <a:gd name="T49" fmla="*/ 2 h 95"/>
                <a:gd name="T50" fmla="*/ 14 w 158"/>
                <a:gd name="T51" fmla="*/ 1 h 95"/>
                <a:gd name="T52" fmla="*/ 14 w 158"/>
                <a:gd name="T53" fmla="*/ 0 h 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8" h="95">
                  <a:moveTo>
                    <a:pt x="5" y="0"/>
                  </a:moveTo>
                  <a:lnTo>
                    <a:pt x="1" y="11"/>
                  </a:lnTo>
                  <a:lnTo>
                    <a:pt x="0" y="22"/>
                  </a:lnTo>
                  <a:lnTo>
                    <a:pt x="0" y="34"/>
                  </a:lnTo>
                  <a:lnTo>
                    <a:pt x="1" y="44"/>
                  </a:lnTo>
                  <a:lnTo>
                    <a:pt x="4" y="54"/>
                  </a:lnTo>
                  <a:lnTo>
                    <a:pt x="7" y="64"/>
                  </a:lnTo>
                  <a:lnTo>
                    <a:pt x="11" y="72"/>
                  </a:lnTo>
                  <a:lnTo>
                    <a:pt x="16" y="78"/>
                  </a:lnTo>
                  <a:lnTo>
                    <a:pt x="23" y="85"/>
                  </a:lnTo>
                  <a:lnTo>
                    <a:pt x="30" y="89"/>
                  </a:lnTo>
                  <a:lnTo>
                    <a:pt x="38" y="93"/>
                  </a:lnTo>
                  <a:lnTo>
                    <a:pt x="46" y="95"/>
                  </a:lnTo>
                  <a:lnTo>
                    <a:pt x="56" y="95"/>
                  </a:lnTo>
                  <a:lnTo>
                    <a:pt x="65" y="95"/>
                  </a:lnTo>
                  <a:lnTo>
                    <a:pt x="75" y="93"/>
                  </a:lnTo>
                  <a:lnTo>
                    <a:pt x="84" y="89"/>
                  </a:lnTo>
                  <a:lnTo>
                    <a:pt x="94" y="85"/>
                  </a:lnTo>
                  <a:lnTo>
                    <a:pt x="104" y="78"/>
                  </a:lnTo>
                  <a:lnTo>
                    <a:pt x="113" y="72"/>
                  </a:lnTo>
                  <a:lnTo>
                    <a:pt x="122" y="64"/>
                  </a:lnTo>
                  <a:lnTo>
                    <a:pt x="130" y="54"/>
                  </a:lnTo>
                  <a:lnTo>
                    <a:pt x="138" y="44"/>
                  </a:lnTo>
                  <a:lnTo>
                    <a:pt x="144" y="34"/>
                  </a:lnTo>
                  <a:lnTo>
                    <a:pt x="149" y="22"/>
                  </a:lnTo>
                  <a:lnTo>
                    <a:pt x="155" y="11"/>
                  </a:lnTo>
                  <a:lnTo>
                    <a:pt x="15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34" name="Line 517"/>
            <p:cNvSpPr>
              <a:spLocks noChangeShapeType="1"/>
            </p:cNvSpPr>
            <p:nvPr/>
          </p:nvSpPr>
          <p:spPr bwMode="auto">
            <a:xfrm flipH="1">
              <a:off x="1076" y="1252"/>
              <a:ext cx="458" cy="109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35" name="Line 518"/>
            <p:cNvSpPr>
              <a:spLocks noChangeShapeType="1"/>
            </p:cNvSpPr>
            <p:nvPr/>
          </p:nvSpPr>
          <p:spPr bwMode="auto">
            <a:xfrm>
              <a:off x="1076" y="2349"/>
              <a:ext cx="0" cy="3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36" name="Line 519"/>
            <p:cNvSpPr>
              <a:spLocks noChangeShapeType="1"/>
            </p:cNvSpPr>
            <p:nvPr/>
          </p:nvSpPr>
          <p:spPr bwMode="auto">
            <a:xfrm>
              <a:off x="532" y="1805"/>
              <a:ext cx="544" cy="5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37" name="Line 520"/>
            <p:cNvSpPr>
              <a:spLocks noChangeShapeType="1"/>
            </p:cNvSpPr>
            <p:nvPr/>
          </p:nvSpPr>
          <p:spPr bwMode="auto">
            <a:xfrm flipH="1" flipV="1">
              <a:off x="1375" y="1090"/>
              <a:ext cx="159"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38" name="Line 521"/>
            <p:cNvSpPr>
              <a:spLocks noChangeShapeType="1"/>
            </p:cNvSpPr>
            <p:nvPr/>
          </p:nvSpPr>
          <p:spPr bwMode="auto">
            <a:xfrm flipH="1">
              <a:off x="532" y="1090"/>
              <a:ext cx="843" cy="71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39" name="Line 522"/>
            <p:cNvSpPr>
              <a:spLocks noChangeShapeType="1"/>
            </p:cNvSpPr>
            <p:nvPr/>
          </p:nvSpPr>
          <p:spPr bwMode="auto">
            <a:xfrm flipH="1">
              <a:off x="1076" y="2274"/>
              <a:ext cx="458" cy="38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40" name="Line 523"/>
            <p:cNvSpPr>
              <a:spLocks noChangeShapeType="1"/>
            </p:cNvSpPr>
            <p:nvPr/>
          </p:nvSpPr>
          <p:spPr bwMode="auto">
            <a:xfrm>
              <a:off x="1534" y="1890"/>
              <a:ext cx="0" cy="3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41" name="Line 524"/>
            <p:cNvSpPr>
              <a:spLocks noChangeShapeType="1"/>
            </p:cNvSpPr>
            <p:nvPr/>
          </p:nvSpPr>
          <p:spPr bwMode="auto">
            <a:xfrm flipH="1">
              <a:off x="1625" y="2046"/>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42" name="Freeform 525"/>
            <p:cNvSpPr>
              <a:spLocks/>
            </p:cNvSpPr>
            <p:nvPr/>
          </p:nvSpPr>
          <p:spPr bwMode="auto">
            <a:xfrm>
              <a:off x="1612" y="2017"/>
              <a:ext cx="13" cy="29"/>
            </a:xfrm>
            <a:custGeom>
              <a:avLst/>
              <a:gdLst>
                <a:gd name="T0" fmla="*/ 0 w 29"/>
                <a:gd name="T1" fmla="*/ 0 h 62"/>
                <a:gd name="T2" fmla="*/ 0 w 29"/>
                <a:gd name="T3" fmla="*/ 1 h 62"/>
                <a:gd name="T4" fmla="*/ 0 w 29"/>
                <a:gd name="T5" fmla="*/ 2 h 62"/>
                <a:gd name="T6" fmla="*/ 0 w 29"/>
                <a:gd name="T7" fmla="*/ 3 h 62"/>
                <a:gd name="T8" fmla="*/ 0 w 29"/>
                <a:gd name="T9" fmla="*/ 3 h 62"/>
                <a:gd name="T10" fmla="*/ 0 w 29"/>
                <a:gd name="T11" fmla="*/ 4 h 62"/>
                <a:gd name="T12" fmla="*/ 0 w 29"/>
                <a:gd name="T13" fmla="*/ 5 h 62"/>
                <a:gd name="T14" fmla="*/ 1 w 29"/>
                <a:gd name="T15" fmla="*/ 5 h 62"/>
                <a:gd name="T16" fmla="*/ 1 w 29"/>
                <a:gd name="T17" fmla="*/ 6 h 62"/>
                <a:gd name="T18" fmla="*/ 2 w 29"/>
                <a:gd name="T19" fmla="*/ 6 h 62"/>
                <a:gd name="T20" fmla="*/ 2 w 29"/>
                <a:gd name="T21" fmla="*/ 7 h 62"/>
                <a:gd name="T22" fmla="*/ 3 w 29"/>
                <a:gd name="T23" fmla="*/ 7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 h="62">
                  <a:moveTo>
                    <a:pt x="2" y="0"/>
                  </a:moveTo>
                  <a:lnTo>
                    <a:pt x="1" y="9"/>
                  </a:lnTo>
                  <a:lnTo>
                    <a:pt x="0" y="17"/>
                  </a:lnTo>
                  <a:lnTo>
                    <a:pt x="0" y="26"/>
                  </a:lnTo>
                  <a:lnTo>
                    <a:pt x="0" y="33"/>
                  </a:lnTo>
                  <a:lnTo>
                    <a:pt x="2" y="40"/>
                  </a:lnTo>
                  <a:lnTo>
                    <a:pt x="5" y="47"/>
                  </a:lnTo>
                  <a:lnTo>
                    <a:pt x="8" y="52"/>
                  </a:lnTo>
                  <a:lnTo>
                    <a:pt x="13" y="56"/>
                  </a:lnTo>
                  <a:lnTo>
                    <a:pt x="18" y="60"/>
                  </a:lnTo>
                  <a:lnTo>
                    <a:pt x="23" y="61"/>
                  </a:lnTo>
                  <a:lnTo>
                    <a:pt x="29"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43" name="Line 526"/>
            <p:cNvSpPr>
              <a:spLocks noChangeShapeType="1"/>
            </p:cNvSpPr>
            <p:nvPr/>
          </p:nvSpPr>
          <p:spPr bwMode="auto">
            <a:xfrm flipV="1">
              <a:off x="1612" y="1958"/>
              <a:ext cx="1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44" name="Freeform 527"/>
            <p:cNvSpPr>
              <a:spLocks/>
            </p:cNvSpPr>
            <p:nvPr/>
          </p:nvSpPr>
          <p:spPr bwMode="auto">
            <a:xfrm>
              <a:off x="1628" y="1929"/>
              <a:ext cx="26" cy="29"/>
            </a:xfrm>
            <a:custGeom>
              <a:avLst/>
              <a:gdLst>
                <a:gd name="T0" fmla="*/ 5 w 61"/>
                <a:gd name="T1" fmla="*/ 0 h 62"/>
                <a:gd name="T2" fmla="*/ 4 w 61"/>
                <a:gd name="T3" fmla="*/ 0 h 62"/>
                <a:gd name="T4" fmla="*/ 4 w 61"/>
                <a:gd name="T5" fmla="*/ 0 h 62"/>
                <a:gd name="T6" fmla="*/ 3 w 61"/>
                <a:gd name="T7" fmla="*/ 0 h 62"/>
                <a:gd name="T8" fmla="*/ 3 w 61"/>
                <a:gd name="T9" fmla="*/ 1 h 62"/>
                <a:gd name="T10" fmla="*/ 2 w 61"/>
                <a:gd name="T11" fmla="*/ 1 h 62"/>
                <a:gd name="T12" fmla="*/ 2 w 61"/>
                <a:gd name="T13" fmla="*/ 2 h 62"/>
                <a:gd name="T14" fmla="*/ 1 w 61"/>
                <a:gd name="T15" fmla="*/ 3 h 62"/>
                <a:gd name="T16" fmla="*/ 1 w 61"/>
                <a:gd name="T17" fmla="*/ 4 h 62"/>
                <a:gd name="T18" fmla="*/ 0 w 61"/>
                <a:gd name="T19" fmla="*/ 5 h 62"/>
                <a:gd name="T20" fmla="*/ 0 w 61"/>
                <a:gd name="T21" fmla="*/ 6 h 62"/>
                <a:gd name="T22" fmla="*/ 0 w 61"/>
                <a:gd name="T23" fmla="*/ 7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1" h="62">
                  <a:moveTo>
                    <a:pt x="61" y="0"/>
                  </a:moveTo>
                  <a:lnTo>
                    <a:pt x="54" y="1"/>
                  </a:lnTo>
                  <a:lnTo>
                    <a:pt x="48" y="3"/>
                  </a:lnTo>
                  <a:lnTo>
                    <a:pt x="41" y="6"/>
                  </a:lnTo>
                  <a:lnTo>
                    <a:pt x="34" y="10"/>
                  </a:lnTo>
                  <a:lnTo>
                    <a:pt x="28" y="16"/>
                  </a:lnTo>
                  <a:lnTo>
                    <a:pt x="22" y="22"/>
                  </a:lnTo>
                  <a:lnTo>
                    <a:pt x="16" y="28"/>
                  </a:lnTo>
                  <a:lnTo>
                    <a:pt x="12" y="36"/>
                  </a:lnTo>
                  <a:lnTo>
                    <a:pt x="6" y="44"/>
                  </a:lnTo>
                  <a:lnTo>
                    <a:pt x="3" y="53"/>
                  </a:lnTo>
                  <a:lnTo>
                    <a:pt x="0"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45" name="Line 528"/>
            <p:cNvSpPr>
              <a:spLocks noChangeShapeType="1"/>
            </p:cNvSpPr>
            <p:nvPr/>
          </p:nvSpPr>
          <p:spPr bwMode="auto">
            <a:xfrm>
              <a:off x="1654" y="1929"/>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46" name="Line 529"/>
            <p:cNvSpPr>
              <a:spLocks noChangeShapeType="1"/>
            </p:cNvSpPr>
            <p:nvPr/>
          </p:nvSpPr>
          <p:spPr bwMode="auto">
            <a:xfrm>
              <a:off x="1534" y="1252"/>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47" name="Line 530"/>
            <p:cNvSpPr>
              <a:spLocks noChangeShapeType="1"/>
            </p:cNvSpPr>
            <p:nvPr/>
          </p:nvSpPr>
          <p:spPr bwMode="auto">
            <a:xfrm>
              <a:off x="1534" y="1890"/>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48" name="Line 531"/>
            <p:cNvSpPr>
              <a:spLocks noChangeShapeType="1"/>
            </p:cNvSpPr>
            <p:nvPr/>
          </p:nvSpPr>
          <p:spPr bwMode="auto">
            <a:xfrm flipV="1">
              <a:off x="1535" y="1253"/>
              <a:ext cx="0" cy="8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71766" name="Group 726"/>
          <p:cNvGrpSpPr>
            <a:grpSpLocks/>
          </p:cNvGrpSpPr>
          <p:nvPr/>
        </p:nvGrpSpPr>
        <p:grpSpPr bwMode="auto">
          <a:xfrm>
            <a:off x="7442200" y="2727325"/>
            <a:ext cx="827088" cy="387350"/>
            <a:chOff x="4688" y="1718"/>
            <a:chExt cx="521" cy="244"/>
          </a:xfrm>
        </p:grpSpPr>
        <p:sp>
          <p:nvSpPr>
            <p:cNvPr id="29804" name="Line 390"/>
            <p:cNvSpPr>
              <a:spLocks noChangeShapeType="1"/>
            </p:cNvSpPr>
            <p:nvPr/>
          </p:nvSpPr>
          <p:spPr bwMode="auto">
            <a:xfrm>
              <a:off x="4688" y="1718"/>
              <a:ext cx="244" cy="2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05" name="Line 418"/>
            <p:cNvSpPr>
              <a:spLocks noChangeShapeType="1"/>
            </p:cNvSpPr>
            <p:nvPr/>
          </p:nvSpPr>
          <p:spPr bwMode="auto">
            <a:xfrm>
              <a:off x="4932" y="1962"/>
              <a:ext cx="2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06" name="Freeform 714"/>
            <p:cNvSpPr>
              <a:spLocks/>
            </p:cNvSpPr>
            <p:nvPr/>
          </p:nvSpPr>
          <p:spPr bwMode="auto">
            <a:xfrm>
              <a:off x="4967" y="1831"/>
              <a:ext cx="70" cy="107"/>
            </a:xfrm>
            <a:custGeom>
              <a:avLst/>
              <a:gdLst>
                <a:gd name="T0" fmla="*/ 18 w 139"/>
                <a:gd name="T1" fmla="*/ 3 h 219"/>
                <a:gd name="T2" fmla="*/ 18 w 139"/>
                <a:gd name="T3" fmla="*/ 2 h 219"/>
                <a:gd name="T4" fmla="*/ 18 w 139"/>
                <a:gd name="T5" fmla="*/ 2 h 219"/>
                <a:gd name="T6" fmla="*/ 18 w 139"/>
                <a:gd name="T7" fmla="*/ 1 h 219"/>
                <a:gd name="T8" fmla="*/ 17 w 139"/>
                <a:gd name="T9" fmla="*/ 0 h 219"/>
                <a:gd name="T10" fmla="*/ 17 w 139"/>
                <a:gd name="T11" fmla="*/ 0 h 219"/>
                <a:gd name="T12" fmla="*/ 17 w 139"/>
                <a:gd name="T13" fmla="*/ 0 h 219"/>
                <a:gd name="T14" fmla="*/ 16 w 139"/>
                <a:gd name="T15" fmla="*/ 0 h 219"/>
                <a:gd name="T16" fmla="*/ 15 w 139"/>
                <a:gd name="T17" fmla="*/ 0 h 219"/>
                <a:gd name="T18" fmla="*/ 14 w 139"/>
                <a:gd name="T19" fmla="*/ 0 h 219"/>
                <a:gd name="T20" fmla="*/ 12 w 139"/>
                <a:gd name="T21" fmla="*/ 0 h 219"/>
                <a:gd name="T22" fmla="*/ 11 w 139"/>
                <a:gd name="T23" fmla="*/ 0 h 219"/>
                <a:gd name="T24" fmla="*/ 10 w 139"/>
                <a:gd name="T25" fmla="*/ 0 h 219"/>
                <a:gd name="T26" fmla="*/ 10 w 139"/>
                <a:gd name="T27" fmla="*/ 0 h 219"/>
                <a:gd name="T28" fmla="*/ 9 w 139"/>
                <a:gd name="T29" fmla="*/ 0 h 219"/>
                <a:gd name="T30" fmla="*/ 9 w 139"/>
                <a:gd name="T31" fmla="*/ 0 h 219"/>
                <a:gd name="T32" fmla="*/ 8 w 139"/>
                <a:gd name="T33" fmla="*/ 1 h 219"/>
                <a:gd name="T34" fmla="*/ 7 w 139"/>
                <a:gd name="T35" fmla="*/ 2 h 219"/>
                <a:gd name="T36" fmla="*/ 6 w 139"/>
                <a:gd name="T37" fmla="*/ 2 h 219"/>
                <a:gd name="T38" fmla="*/ 6 w 139"/>
                <a:gd name="T39" fmla="*/ 3 h 219"/>
                <a:gd name="T40" fmla="*/ 6 w 139"/>
                <a:gd name="T41" fmla="*/ 4 h 219"/>
                <a:gd name="T42" fmla="*/ 5 w 139"/>
                <a:gd name="T43" fmla="*/ 5 h 219"/>
                <a:gd name="T44" fmla="*/ 4 w 139"/>
                <a:gd name="T45" fmla="*/ 6 h 219"/>
                <a:gd name="T46" fmla="*/ 4 w 139"/>
                <a:gd name="T47" fmla="*/ 7 h 219"/>
                <a:gd name="T48" fmla="*/ 3 w 139"/>
                <a:gd name="T49" fmla="*/ 10 h 219"/>
                <a:gd name="T50" fmla="*/ 1 w 139"/>
                <a:gd name="T51" fmla="*/ 16 h 219"/>
                <a:gd name="T52" fmla="*/ 1 w 139"/>
                <a:gd name="T53" fmla="*/ 18 h 219"/>
                <a:gd name="T54" fmla="*/ 1 w 139"/>
                <a:gd name="T55" fmla="*/ 20 h 219"/>
                <a:gd name="T56" fmla="*/ 0 w 139"/>
                <a:gd name="T57" fmla="*/ 21 h 219"/>
                <a:gd name="T58" fmla="*/ 0 w 139"/>
                <a:gd name="T59" fmla="*/ 21 h 219"/>
                <a:gd name="T60" fmla="*/ 1 w 139"/>
                <a:gd name="T61" fmla="*/ 22 h 219"/>
                <a:gd name="T62" fmla="*/ 1 w 139"/>
                <a:gd name="T63" fmla="*/ 23 h 219"/>
                <a:gd name="T64" fmla="*/ 1 w 139"/>
                <a:gd name="T65" fmla="*/ 24 h 219"/>
                <a:gd name="T66" fmla="*/ 2 w 139"/>
                <a:gd name="T67" fmla="*/ 24 h 219"/>
                <a:gd name="T68" fmla="*/ 2 w 139"/>
                <a:gd name="T69" fmla="*/ 25 h 219"/>
                <a:gd name="T70" fmla="*/ 2 w 139"/>
                <a:gd name="T71" fmla="*/ 25 h 219"/>
                <a:gd name="T72" fmla="*/ 3 w 139"/>
                <a:gd name="T73" fmla="*/ 25 h 219"/>
                <a:gd name="T74" fmla="*/ 3 w 139"/>
                <a:gd name="T75" fmla="*/ 25 h 219"/>
                <a:gd name="T76" fmla="*/ 4 w 139"/>
                <a:gd name="T77" fmla="*/ 25 h 219"/>
                <a:gd name="T78" fmla="*/ 5 w 139"/>
                <a:gd name="T79" fmla="*/ 25 h 219"/>
                <a:gd name="T80" fmla="*/ 7 w 139"/>
                <a:gd name="T81" fmla="*/ 25 h 219"/>
                <a:gd name="T82" fmla="*/ 8 w 139"/>
                <a:gd name="T83" fmla="*/ 25 h 219"/>
                <a:gd name="T84" fmla="*/ 9 w 139"/>
                <a:gd name="T85" fmla="*/ 25 h 219"/>
                <a:gd name="T86" fmla="*/ 9 w 139"/>
                <a:gd name="T87" fmla="*/ 25 h 219"/>
                <a:gd name="T88" fmla="*/ 10 w 139"/>
                <a:gd name="T89" fmla="*/ 25 h 219"/>
                <a:gd name="T90" fmla="*/ 10 w 139"/>
                <a:gd name="T91" fmla="*/ 25 h 219"/>
                <a:gd name="T92" fmla="*/ 11 w 139"/>
                <a:gd name="T93" fmla="*/ 24 h 219"/>
                <a:gd name="T94" fmla="*/ 12 w 139"/>
                <a:gd name="T95" fmla="*/ 23 h 219"/>
                <a:gd name="T96" fmla="*/ 12 w 139"/>
                <a:gd name="T97" fmla="*/ 22 h 219"/>
                <a:gd name="T98" fmla="*/ 13 w 139"/>
                <a:gd name="T99" fmla="*/ 21 h 219"/>
                <a:gd name="T100" fmla="*/ 13 w 139"/>
                <a:gd name="T101" fmla="*/ 21 h 219"/>
                <a:gd name="T102" fmla="*/ 13 w 139"/>
                <a:gd name="T103" fmla="*/ 19 h 219"/>
                <a:gd name="T104" fmla="*/ 14 w 139"/>
                <a:gd name="T105" fmla="*/ 16 h 219"/>
                <a:gd name="T106" fmla="*/ 15 w 139"/>
                <a:gd name="T107" fmla="*/ 11 h 219"/>
                <a:gd name="T108" fmla="*/ 17 w 139"/>
                <a:gd name="T109" fmla="*/ 7 h 219"/>
                <a:gd name="T110" fmla="*/ 17 w 139"/>
                <a:gd name="T111" fmla="*/ 5 h 219"/>
                <a:gd name="T112" fmla="*/ 17 w 139"/>
                <a:gd name="T113" fmla="*/ 4 h 2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9" h="219">
                  <a:moveTo>
                    <a:pt x="138" y="29"/>
                  </a:moveTo>
                  <a:lnTo>
                    <a:pt x="139" y="28"/>
                  </a:lnTo>
                  <a:lnTo>
                    <a:pt x="139" y="26"/>
                  </a:lnTo>
                  <a:lnTo>
                    <a:pt x="139" y="25"/>
                  </a:lnTo>
                  <a:lnTo>
                    <a:pt x="139" y="24"/>
                  </a:lnTo>
                  <a:lnTo>
                    <a:pt x="139" y="23"/>
                  </a:lnTo>
                  <a:lnTo>
                    <a:pt x="139" y="22"/>
                  </a:lnTo>
                  <a:lnTo>
                    <a:pt x="139" y="21"/>
                  </a:lnTo>
                  <a:lnTo>
                    <a:pt x="139" y="20"/>
                  </a:lnTo>
                  <a:lnTo>
                    <a:pt x="139" y="19"/>
                  </a:lnTo>
                  <a:lnTo>
                    <a:pt x="139" y="18"/>
                  </a:lnTo>
                  <a:lnTo>
                    <a:pt x="138" y="17"/>
                  </a:lnTo>
                  <a:lnTo>
                    <a:pt x="138" y="16"/>
                  </a:lnTo>
                  <a:lnTo>
                    <a:pt x="138" y="14"/>
                  </a:lnTo>
                  <a:lnTo>
                    <a:pt x="137" y="13"/>
                  </a:lnTo>
                  <a:lnTo>
                    <a:pt x="137" y="12"/>
                  </a:lnTo>
                  <a:lnTo>
                    <a:pt x="137" y="10"/>
                  </a:lnTo>
                  <a:lnTo>
                    <a:pt x="136" y="9"/>
                  </a:lnTo>
                  <a:lnTo>
                    <a:pt x="136" y="8"/>
                  </a:lnTo>
                  <a:lnTo>
                    <a:pt x="135" y="7"/>
                  </a:lnTo>
                  <a:lnTo>
                    <a:pt x="135" y="6"/>
                  </a:lnTo>
                  <a:lnTo>
                    <a:pt x="134" y="5"/>
                  </a:lnTo>
                  <a:lnTo>
                    <a:pt x="134" y="4"/>
                  </a:lnTo>
                  <a:lnTo>
                    <a:pt x="133" y="3"/>
                  </a:lnTo>
                  <a:lnTo>
                    <a:pt x="133" y="2"/>
                  </a:lnTo>
                  <a:lnTo>
                    <a:pt x="132" y="2"/>
                  </a:lnTo>
                  <a:lnTo>
                    <a:pt x="131" y="1"/>
                  </a:lnTo>
                  <a:lnTo>
                    <a:pt x="129" y="1"/>
                  </a:lnTo>
                  <a:lnTo>
                    <a:pt x="128" y="0"/>
                  </a:lnTo>
                  <a:lnTo>
                    <a:pt x="127" y="0"/>
                  </a:lnTo>
                  <a:lnTo>
                    <a:pt x="126" y="0"/>
                  </a:lnTo>
                  <a:lnTo>
                    <a:pt x="125" y="0"/>
                  </a:lnTo>
                  <a:lnTo>
                    <a:pt x="124" y="0"/>
                  </a:lnTo>
                  <a:lnTo>
                    <a:pt x="123" y="0"/>
                  </a:lnTo>
                  <a:lnTo>
                    <a:pt x="122" y="0"/>
                  </a:lnTo>
                  <a:lnTo>
                    <a:pt x="119" y="0"/>
                  </a:lnTo>
                  <a:lnTo>
                    <a:pt x="117" y="0"/>
                  </a:lnTo>
                  <a:lnTo>
                    <a:pt x="115" y="0"/>
                  </a:lnTo>
                  <a:lnTo>
                    <a:pt x="112" y="0"/>
                  </a:lnTo>
                  <a:lnTo>
                    <a:pt x="109" y="0"/>
                  </a:lnTo>
                  <a:lnTo>
                    <a:pt x="105" y="0"/>
                  </a:lnTo>
                  <a:lnTo>
                    <a:pt x="101" y="0"/>
                  </a:lnTo>
                  <a:lnTo>
                    <a:pt x="99" y="0"/>
                  </a:lnTo>
                  <a:lnTo>
                    <a:pt x="96" y="0"/>
                  </a:lnTo>
                  <a:lnTo>
                    <a:pt x="94" y="0"/>
                  </a:lnTo>
                  <a:lnTo>
                    <a:pt x="92" y="0"/>
                  </a:lnTo>
                  <a:lnTo>
                    <a:pt x="89" y="0"/>
                  </a:lnTo>
                  <a:lnTo>
                    <a:pt x="87" y="1"/>
                  </a:lnTo>
                  <a:lnTo>
                    <a:pt x="85" y="1"/>
                  </a:lnTo>
                  <a:lnTo>
                    <a:pt x="83" y="1"/>
                  </a:lnTo>
                  <a:lnTo>
                    <a:pt x="80" y="2"/>
                  </a:lnTo>
                  <a:lnTo>
                    <a:pt x="79" y="2"/>
                  </a:lnTo>
                  <a:lnTo>
                    <a:pt x="78" y="2"/>
                  </a:lnTo>
                  <a:lnTo>
                    <a:pt x="77" y="2"/>
                  </a:lnTo>
                  <a:lnTo>
                    <a:pt x="76" y="3"/>
                  </a:lnTo>
                  <a:lnTo>
                    <a:pt x="75" y="3"/>
                  </a:lnTo>
                  <a:lnTo>
                    <a:pt x="74" y="3"/>
                  </a:lnTo>
                  <a:lnTo>
                    <a:pt x="73" y="4"/>
                  </a:lnTo>
                  <a:lnTo>
                    <a:pt x="72" y="4"/>
                  </a:lnTo>
                  <a:lnTo>
                    <a:pt x="71" y="5"/>
                  </a:lnTo>
                  <a:lnTo>
                    <a:pt x="70" y="5"/>
                  </a:lnTo>
                  <a:lnTo>
                    <a:pt x="69" y="6"/>
                  </a:lnTo>
                  <a:lnTo>
                    <a:pt x="68" y="6"/>
                  </a:lnTo>
                  <a:lnTo>
                    <a:pt x="67" y="7"/>
                  </a:lnTo>
                  <a:lnTo>
                    <a:pt x="66" y="7"/>
                  </a:lnTo>
                  <a:lnTo>
                    <a:pt x="65" y="8"/>
                  </a:lnTo>
                  <a:lnTo>
                    <a:pt x="63" y="9"/>
                  </a:lnTo>
                  <a:lnTo>
                    <a:pt x="62" y="10"/>
                  </a:lnTo>
                  <a:lnTo>
                    <a:pt x="60" y="12"/>
                  </a:lnTo>
                  <a:lnTo>
                    <a:pt x="58" y="14"/>
                  </a:lnTo>
                  <a:lnTo>
                    <a:pt x="57" y="15"/>
                  </a:lnTo>
                  <a:lnTo>
                    <a:pt x="55" y="16"/>
                  </a:lnTo>
                  <a:lnTo>
                    <a:pt x="52" y="19"/>
                  </a:lnTo>
                  <a:lnTo>
                    <a:pt x="51" y="21"/>
                  </a:lnTo>
                  <a:lnTo>
                    <a:pt x="49" y="23"/>
                  </a:lnTo>
                  <a:lnTo>
                    <a:pt x="47" y="23"/>
                  </a:lnTo>
                  <a:lnTo>
                    <a:pt x="47" y="24"/>
                  </a:lnTo>
                  <a:lnTo>
                    <a:pt x="46" y="25"/>
                  </a:lnTo>
                  <a:lnTo>
                    <a:pt x="45" y="26"/>
                  </a:lnTo>
                  <a:lnTo>
                    <a:pt x="45" y="28"/>
                  </a:lnTo>
                  <a:lnTo>
                    <a:pt x="44" y="28"/>
                  </a:lnTo>
                  <a:lnTo>
                    <a:pt x="43" y="30"/>
                  </a:lnTo>
                  <a:lnTo>
                    <a:pt x="42" y="32"/>
                  </a:lnTo>
                  <a:lnTo>
                    <a:pt x="41" y="34"/>
                  </a:lnTo>
                  <a:lnTo>
                    <a:pt x="40" y="36"/>
                  </a:lnTo>
                  <a:lnTo>
                    <a:pt x="38" y="38"/>
                  </a:lnTo>
                  <a:lnTo>
                    <a:pt x="36" y="41"/>
                  </a:lnTo>
                  <a:lnTo>
                    <a:pt x="35" y="43"/>
                  </a:lnTo>
                  <a:lnTo>
                    <a:pt x="34" y="46"/>
                  </a:lnTo>
                  <a:lnTo>
                    <a:pt x="33" y="48"/>
                  </a:lnTo>
                  <a:lnTo>
                    <a:pt x="31" y="50"/>
                  </a:lnTo>
                  <a:lnTo>
                    <a:pt x="31" y="51"/>
                  </a:lnTo>
                  <a:lnTo>
                    <a:pt x="30" y="52"/>
                  </a:lnTo>
                  <a:lnTo>
                    <a:pt x="30" y="54"/>
                  </a:lnTo>
                  <a:lnTo>
                    <a:pt x="29" y="56"/>
                  </a:lnTo>
                  <a:lnTo>
                    <a:pt x="28" y="58"/>
                  </a:lnTo>
                  <a:lnTo>
                    <a:pt x="27" y="63"/>
                  </a:lnTo>
                  <a:lnTo>
                    <a:pt x="25" y="71"/>
                  </a:lnTo>
                  <a:lnTo>
                    <a:pt x="23" y="81"/>
                  </a:lnTo>
                  <a:lnTo>
                    <a:pt x="21" y="89"/>
                  </a:lnTo>
                  <a:lnTo>
                    <a:pt x="18" y="98"/>
                  </a:lnTo>
                  <a:lnTo>
                    <a:pt x="13" y="116"/>
                  </a:lnTo>
                  <a:lnTo>
                    <a:pt x="10" y="124"/>
                  </a:lnTo>
                  <a:lnTo>
                    <a:pt x="8" y="133"/>
                  </a:lnTo>
                  <a:lnTo>
                    <a:pt x="6" y="143"/>
                  </a:lnTo>
                  <a:lnTo>
                    <a:pt x="5" y="147"/>
                  </a:lnTo>
                  <a:lnTo>
                    <a:pt x="4" y="151"/>
                  </a:lnTo>
                  <a:lnTo>
                    <a:pt x="3" y="155"/>
                  </a:lnTo>
                  <a:lnTo>
                    <a:pt x="2" y="160"/>
                  </a:lnTo>
                  <a:lnTo>
                    <a:pt x="1" y="162"/>
                  </a:lnTo>
                  <a:lnTo>
                    <a:pt x="1" y="164"/>
                  </a:lnTo>
                  <a:lnTo>
                    <a:pt x="1" y="167"/>
                  </a:lnTo>
                  <a:lnTo>
                    <a:pt x="0" y="169"/>
                  </a:lnTo>
                  <a:lnTo>
                    <a:pt x="0" y="171"/>
                  </a:lnTo>
                  <a:lnTo>
                    <a:pt x="0" y="173"/>
                  </a:lnTo>
                  <a:lnTo>
                    <a:pt x="0" y="176"/>
                  </a:lnTo>
                  <a:lnTo>
                    <a:pt x="0" y="178"/>
                  </a:lnTo>
                  <a:lnTo>
                    <a:pt x="0" y="180"/>
                  </a:lnTo>
                  <a:lnTo>
                    <a:pt x="0" y="183"/>
                  </a:lnTo>
                  <a:lnTo>
                    <a:pt x="0" y="185"/>
                  </a:lnTo>
                  <a:lnTo>
                    <a:pt x="1" y="187"/>
                  </a:lnTo>
                  <a:lnTo>
                    <a:pt x="1" y="189"/>
                  </a:lnTo>
                  <a:lnTo>
                    <a:pt x="1" y="191"/>
                  </a:lnTo>
                  <a:lnTo>
                    <a:pt x="2" y="194"/>
                  </a:lnTo>
                  <a:lnTo>
                    <a:pt x="3" y="196"/>
                  </a:lnTo>
                  <a:lnTo>
                    <a:pt x="3" y="198"/>
                  </a:lnTo>
                  <a:lnTo>
                    <a:pt x="4" y="200"/>
                  </a:lnTo>
                  <a:lnTo>
                    <a:pt x="5" y="201"/>
                  </a:lnTo>
                  <a:lnTo>
                    <a:pt x="5" y="202"/>
                  </a:lnTo>
                  <a:lnTo>
                    <a:pt x="6" y="203"/>
                  </a:lnTo>
                  <a:lnTo>
                    <a:pt x="6" y="204"/>
                  </a:lnTo>
                  <a:lnTo>
                    <a:pt x="7" y="205"/>
                  </a:lnTo>
                  <a:lnTo>
                    <a:pt x="7" y="206"/>
                  </a:lnTo>
                  <a:lnTo>
                    <a:pt x="8" y="207"/>
                  </a:lnTo>
                  <a:lnTo>
                    <a:pt x="8" y="209"/>
                  </a:lnTo>
                  <a:lnTo>
                    <a:pt x="9" y="209"/>
                  </a:lnTo>
                  <a:lnTo>
                    <a:pt x="10" y="210"/>
                  </a:lnTo>
                  <a:lnTo>
                    <a:pt x="10" y="211"/>
                  </a:lnTo>
                  <a:lnTo>
                    <a:pt x="11" y="212"/>
                  </a:lnTo>
                  <a:lnTo>
                    <a:pt x="12" y="213"/>
                  </a:lnTo>
                  <a:lnTo>
                    <a:pt x="13" y="213"/>
                  </a:lnTo>
                  <a:lnTo>
                    <a:pt x="14" y="214"/>
                  </a:lnTo>
                  <a:lnTo>
                    <a:pt x="14" y="215"/>
                  </a:lnTo>
                  <a:lnTo>
                    <a:pt x="16" y="215"/>
                  </a:lnTo>
                  <a:lnTo>
                    <a:pt x="17" y="216"/>
                  </a:lnTo>
                  <a:lnTo>
                    <a:pt x="18" y="216"/>
                  </a:lnTo>
                  <a:lnTo>
                    <a:pt x="19" y="217"/>
                  </a:lnTo>
                  <a:lnTo>
                    <a:pt x="20" y="217"/>
                  </a:lnTo>
                  <a:lnTo>
                    <a:pt x="21" y="217"/>
                  </a:lnTo>
                  <a:lnTo>
                    <a:pt x="22" y="218"/>
                  </a:lnTo>
                  <a:lnTo>
                    <a:pt x="23" y="218"/>
                  </a:lnTo>
                  <a:lnTo>
                    <a:pt x="24" y="218"/>
                  </a:lnTo>
                  <a:lnTo>
                    <a:pt x="25" y="218"/>
                  </a:lnTo>
                  <a:lnTo>
                    <a:pt x="27" y="219"/>
                  </a:lnTo>
                  <a:lnTo>
                    <a:pt x="28" y="219"/>
                  </a:lnTo>
                  <a:lnTo>
                    <a:pt x="29" y="219"/>
                  </a:lnTo>
                  <a:lnTo>
                    <a:pt x="30" y="219"/>
                  </a:lnTo>
                  <a:lnTo>
                    <a:pt x="33" y="219"/>
                  </a:lnTo>
                  <a:lnTo>
                    <a:pt x="35" y="219"/>
                  </a:lnTo>
                  <a:lnTo>
                    <a:pt x="37" y="219"/>
                  </a:lnTo>
                  <a:lnTo>
                    <a:pt x="41" y="219"/>
                  </a:lnTo>
                  <a:lnTo>
                    <a:pt x="46" y="219"/>
                  </a:lnTo>
                  <a:lnTo>
                    <a:pt x="49" y="219"/>
                  </a:lnTo>
                  <a:lnTo>
                    <a:pt x="51" y="219"/>
                  </a:lnTo>
                  <a:lnTo>
                    <a:pt x="55" y="219"/>
                  </a:lnTo>
                  <a:lnTo>
                    <a:pt x="57" y="219"/>
                  </a:lnTo>
                  <a:lnTo>
                    <a:pt x="59" y="219"/>
                  </a:lnTo>
                  <a:lnTo>
                    <a:pt x="60" y="219"/>
                  </a:lnTo>
                  <a:lnTo>
                    <a:pt x="61" y="219"/>
                  </a:lnTo>
                  <a:lnTo>
                    <a:pt x="62" y="219"/>
                  </a:lnTo>
                  <a:lnTo>
                    <a:pt x="63" y="219"/>
                  </a:lnTo>
                  <a:lnTo>
                    <a:pt x="65" y="219"/>
                  </a:lnTo>
                  <a:lnTo>
                    <a:pt x="66" y="218"/>
                  </a:lnTo>
                  <a:lnTo>
                    <a:pt x="67" y="218"/>
                  </a:lnTo>
                  <a:lnTo>
                    <a:pt x="68" y="218"/>
                  </a:lnTo>
                  <a:lnTo>
                    <a:pt x="69" y="217"/>
                  </a:lnTo>
                  <a:lnTo>
                    <a:pt x="70" y="217"/>
                  </a:lnTo>
                  <a:lnTo>
                    <a:pt x="71" y="216"/>
                  </a:lnTo>
                  <a:lnTo>
                    <a:pt x="72" y="216"/>
                  </a:lnTo>
                  <a:lnTo>
                    <a:pt x="73" y="215"/>
                  </a:lnTo>
                  <a:lnTo>
                    <a:pt x="74" y="215"/>
                  </a:lnTo>
                  <a:lnTo>
                    <a:pt x="75" y="214"/>
                  </a:lnTo>
                  <a:lnTo>
                    <a:pt x="76" y="213"/>
                  </a:lnTo>
                  <a:lnTo>
                    <a:pt x="77" y="212"/>
                  </a:lnTo>
                  <a:lnTo>
                    <a:pt x="78" y="212"/>
                  </a:lnTo>
                  <a:lnTo>
                    <a:pt x="80" y="210"/>
                  </a:lnTo>
                  <a:lnTo>
                    <a:pt x="82" y="209"/>
                  </a:lnTo>
                  <a:lnTo>
                    <a:pt x="84" y="206"/>
                  </a:lnTo>
                  <a:lnTo>
                    <a:pt x="85" y="205"/>
                  </a:lnTo>
                  <a:lnTo>
                    <a:pt x="86" y="203"/>
                  </a:lnTo>
                  <a:lnTo>
                    <a:pt x="88" y="201"/>
                  </a:lnTo>
                  <a:lnTo>
                    <a:pt x="89" y="199"/>
                  </a:lnTo>
                  <a:lnTo>
                    <a:pt x="90" y="198"/>
                  </a:lnTo>
                  <a:lnTo>
                    <a:pt x="91" y="196"/>
                  </a:lnTo>
                  <a:lnTo>
                    <a:pt x="92" y="194"/>
                  </a:lnTo>
                  <a:lnTo>
                    <a:pt x="93" y="191"/>
                  </a:lnTo>
                  <a:lnTo>
                    <a:pt x="94" y="189"/>
                  </a:lnTo>
                  <a:lnTo>
                    <a:pt x="95" y="187"/>
                  </a:lnTo>
                  <a:lnTo>
                    <a:pt x="96" y="185"/>
                  </a:lnTo>
                  <a:lnTo>
                    <a:pt x="98" y="183"/>
                  </a:lnTo>
                  <a:lnTo>
                    <a:pt x="99" y="181"/>
                  </a:lnTo>
                  <a:lnTo>
                    <a:pt x="99" y="179"/>
                  </a:lnTo>
                  <a:lnTo>
                    <a:pt x="100" y="177"/>
                  </a:lnTo>
                  <a:lnTo>
                    <a:pt x="101" y="174"/>
                  </a:lnTo>
                  <a:lnTo>
                    <a:pt x="101" y="172"/>
                  </a:lnTo>
                  <a:lnTo>
                    <a:pt x="102" y="170"/>
                  </a:lnTo>
                  <a:lnTo>
                    <a:pt x="103" y="166"/>
                  </a:lnTo>
                  <a:lnTo>
                    <a:pt x="104" y="162"/>
                  </a:lnTo>
                  <a:lnTo>
                    <a:pt x="105" y="156"/>
                  </a:lnTo>
                  <a:lnTo>
                    <a:pt x="106" y="152"/>
                  </a:lnTo>
                  <a:lnTo>
                    <a:pt x="108" y="144"/>
                  </a:lnTo>
                  <a:lnTo>
                    <a:pt x="110" y="135"/>
                  </a:lnTo>
                  <a:lnTo>
                    <a:pt x="112" y="125"/>
                  </a:lnTo>
                  <a:lnTo>
                    <a:pt x="115" y="117"/>
                  </a:lnTo>
                  <a:lnTo>
                    <a:pt x="117" y="108"/>
                  </a:lnTo>
                  <a:lnTo>
                    <a:pt x="119" y="99"/>
                  </a:lnTo>
                  <a:lnTo>
                    <a:pt x="122" y="90"/>
                  </a:lnTo>
                  <a:lnTo>
                    <a:pt x="124" y="82"/>
                  </a:lnTo>
                  <a:lnTo>
                    <a:pt x="126" y="73"/>
                  </a:lnTo>
                  <a:lnTo>
                    <a:pt x="129" y="64"/>
                  </a:lnTo>
                  <a:lnTo>
                    <a:pt x="131" y="59"/>
                  </a:lnTo>
                  <a:lnTo>
                    <a:pt x="132" y="55"/>
                  </a:lnTo>
                  <a:lnTo>
                    <a:pt x="133" y="51"/>
                  </a:lnTo>
                  <a:lnTo>
                    <a:pt x="134" y="47"/>
                  </a:lnTo>
                  <a:lnTo>
                    <a:pt x="135" y="45"/>
                  </a:lnTo>
                  <a:lnTo>
                    <a:pt x="135" y="42"/>
                  </a:lnTo>
                  <a:lnTo>
                    <a:pt x="136" y="40"/>
                  </a:lnTo>
                  <a:lnTo>
                    <a:pt x="136" y="37"/>
                  </a:lnTo>
                  <a:lnTo>
                    <a:pt x="137" y="33"/>
                  </a:lnTo>
                  <a:lnTo>
                    <a:pt x="138" y="31"/>
                  </a:lnTo>
                  <a:lnTo>
                    <a:pt x="138" y="2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07" name="Freeform 715"/>
            <p:cNvSpPr>
              <a:spLocks/>
            </p:cNvSpPr>
            <p:nvPr/>
          </p:nvSpPr>
          <p:spPr bwMode="auto">
            <a:xfrm>
              <a:off x="5019" y="1918"/>
              <a:ext cx="4" cy="20"/>
            </a:xfrm>
            <a:custGeom>
              <a:avLst/>
              <a:gdLst>
                <a:gd name="T0" fmla="*/ 0 w 13"/>
                <a:gd name="T1" fmla="*/ 0 h 46"/>
                <a:gd name="T2" fmla="*/ 0 w 13"/>
                <a:gd name="T3" fmla="*/ 0 h 46"/>
                <a:gd name="T4" fmla="*/ 0 w 13"/>
                <a:gd name="T5" fmla="*/ 0 h 46"/>
                <a:gd name="T6" fmla="*/ 0 w 13"/>
                <a:gd name="T7" fmla="*/ 0 h 46"/>
                <a:gd name="T8" fmla="*/ 0 w 13"/>
                <a:gd name="T9" fmla="*/ 0 h 46"/>
                <a:gd name="T10" fmla="*/ 0 w 13"/>
                <a:gd name="T11" fmla="*/ 0 h 46"/>
                <a:gd name="T12" fmla="*/ 0 w 13"/>
                <a:gd name="T13" fmla="*/ 1 h 46"/>
                <a:gd name="T14" fmla="*/ 0 w 13"/>
                <a:gd name="T15" fmla="*/ 1 h 46"/>
                <a:gd name="T16" fmla="*/ 0 w 13"/>
                <a:gd name="T17" fmla="*/ 1 h 46"/>
                <a:gd name="T18" fmla="*/ 0 w 13"/>
                <a:gd name="T19" fmla="*/ 1 h 46"/>
                <a:gd name="T20" fmla="*/ 0 w 13"/>
                <a:gd name="T21" fmla="*/ 1 h 46"/>
                <a:gd name="T22" fmla="*/ 0 w 13"/>
                <a:gd name="T23" fmla="*/ 1 h 46"/>
                <a:gd name="T24" fmla="*/ 0 w 13"/>
                <a:gd name="T25" fmla="*/ 1 h 46"/>
                <a:gd name="T26" fmla="*/ 0 w 13"/>
                <a:gd name="T27" fmla="*/ 2 h 46"/>
                <a:gd name="T28" fmla="*/ 0 w 13"/>
                <a:gd name="T29" fmla="*/ 2 h 46"/>
                <a:gd name="T30" fmla="*/ 0 w 13"/>
                <a:gd name="T31" fmla="*/ 2 h 46"/>
                <a:gd name="T32" fmla="*/ 0 w 13"/>
                <a:gd name="T33" fmla="*/ 2 h 46"/>
                <a:gd name="T34" fmla="*/ 0 w 13"/>
                <a:gd name="T35" fmla="*/ 2 h 46"/>
                <a:gd name="T36" fmla="*/ 0 w 13"/>
                <a:gd name="T37" fmla="*/ 2 h 46"/>
                <a:gd name="T38" fmla="*/ 0 w 13"/>
                <a:gd name="T39" fmla="*/ 3 h 46"/>
                <a:gd name="T40" fmla="*/ 0 w 13"/>
                <a:gd name="T41" fmla="*/ 3 h 46"/>
                <a:gd name="T42" fmla="*/ 0 w 13"/>
                <a:gd name="T43" fmla="*/ 3 h 46"/>
                <a:gd name="T44" fmla="*/ 0 w 13"/>
                <a:gd name="T45" fmla="*/ 3 h 46"/>
                <a:gd name="T46" fmla="*/ 0 w 13"/>
                <a:gd name="T47" fmla="*/ 3 h 46"/>
                <a:gd name="T48" fmla="*/ 0 w 13"/>
                <a:gd name="T49" fmla="*/ 3 h 46"/>
                <a:gd name="T50" fmla="*/ 0 w 13"/>
                <a:gd name="T51" fmla="*/ 3 h 46"/>
                <a:gd name="T52" fmla="*/ 0 w 13"/>
                <a:gd name="T53" fmla="*/ 3 h 46"/>
                <a:gd name="T54" fmla="*/ 0 w 13"/>
                <a:gd name="T55" fmla="*/ 3 h 46"/>
                <a:gd name="T56" fmla="*/ 0 w 13"/>
                <a:gd name="T57" fmla="*/ 4 h 46"/>
                <a:gd name="T58" fmla="*/ 0 w 13"/>
                <a:gd name="T59" fmla="*/ 4 h 4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 h="46">
                  <a:moveTo>
                    <a:pt x="2" y="0"/>
                  </a:moveTo>
                  <a:lnTo>
                    <a:pt x="1" y="1"/>
                  </a:lnTo>
                  <a:lnTo>
                    <a:pt x="1" y="4"/>
                  </a:lnTo>
                  <a:lnTo>
                    <a:pt x="1" y="5"/>
                  </a:lnTo>
                  <a:lnTo>
                    <a:pt x="1" y="7"/>
                  </a:lnTo>
                  <a:lnTo>
                    <a:pt x="0" y="8"/>
                  </a:lnTo>
                  <a:lnTo>
                    <a:pt x="0" y="10"/>
                  </a:lnTo>
                  <a:lnTo>
                    <a:pt x="0" y="11"/>
                  </a:lnTo>
                  <a:lnTo>
                    <a:pt x="0" y="12"/>
                  </a:lnTo>
                  <a:lnTo>
                    <a:pt x="0" y="14"/>
                  </a:lnTo>
                  <a:lnTo>
                    <a:pt x="0" y="15"/>
                  </a:lnTo>
                  <a:lnTo>
                    <a:pt x="0" y="17"/>
                  </a:lnTo>
                  <a:lnTo>
                    <a:pt x="0" y="18"/>
                  </a:lnTo>
                  <a:lnTo>
                    <a:pt x="0" y="21"/>
                  </a:lnTo>
                  <a:lnTo>
                    <a:pt x="1" y="22"/>
                  </a:lnTo>
                  <a:lnTo>
                    <a:pt x="1" y="24"/>
                  </a:lnTo>
                  <a:lnTo>
                    <a:pt x="1" y="25"/>
                  </a:lnTo>
                  <a:lnTo>
                    <a:pt x="2" y="26"/>
                  </a:lnTo>
                  <a:lnTo>
                    <a:pt x="2" y="28"/>
                  </a:lnTo>
                  <a:lnTo>
                    <a:pt x="3" y="29"/>
                  </a:lnTo>
                  <a:lnTo>
                    <a:pt x="3" y="30"/>
                  </a:lnTo>
                  <a:lnTo>
                    <a:pt x="4" y="32"/>
                  </a:lnTo>
                  <a:lnTo>
                    <a:pt x="5" y="33"/>
                  </a:lnTo>
                  <a:lnTo>
                    <a:pt x="6" y="36"/>
                  </a:lnTo>
                  <a:lnTo>
                    <a:pt x="8" y="39"/>
                  </a:lnTo>
                  <a:lnTo>
                    <a:pt x="9" y="41"/>
                  </a:lnTo>
                  <a:lnTo>
                    <a:pt x="10" y="42"/>
                  </a:lnTo>
                  <a:lnTo>
                    <a:pt x="11" y="44"/>
                  </a:lnTo>
                  <a:lnTo>
                    <a:pt x="12" y="45"/>
                  </a:lnTo>
                  <a:lnTo>
                    <a:pt x="1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08" name="Freeform 717"/>
            <p:cNvSpPr>
              <a:spLocks/>
            </p:cNvSpPr>
            <p:nvPr/>
          </p:nvSpPr>
          <p:spPr bwMode="auto">
            <a:xfrm>
              <a:off x="5092" y="1776"/>
              <a:ext cx="72" cy="162"/>
            </a:xfrm>
            <a:custGeom>
              <a:avLst/>
              <a:gdLst>
                <a:gd name="T0" fmla="*/ 0 w 147"/>
                <a:gd name="T1" fmla="*/ 39 h 329"/>
                <a:gd name="T2" fmla="*/ 7 w 147"/>
                <a:gd name="T3" fmla="*/ 39 h 329"/>
                <a:gd name="T4" fmla="*/ 7 w 147"/>
                <a:gd name="T5" fmla="*/ 39 h 329"/>
                <a:gd name="T6" fmla="*/ 8 w 147"/>
                <a:gd name="T7" fmla="*/ 39 h 329"/>
                <a:gd name="T8" fmla="*/ 8 w 147"/>
                <a:gd name="T9" fmla="*/ 39 h 329"/>
                <a:gd name="T10" fmla="*/ 8 w 147"/>
                <a:gd name="T11" fmla="*/ 39 h 329"/>
                <a:gd name="T12" fmla="*/ 9 w 147"/>
                <a:gd name="T13" fmla="*/ 39 h 329"/>
                <a:gd name="T14" fmla="*/ 9 w 147"/>
                <a:gd name="T15" fmla="*/ 38 h 329"/>
                <a:gd name="T16" fmla="*/ 10 w 147"/>
                <a:gd name="T17" fmla="*/ 38 h 329"/>
                <a:gd name="T18" fmla="*/ 10 w 147"/>
                <a:gd name="T19" fmla="*/ 38 h 329"/>
                <a:gd name="T20" fmla="*/ 10 w 147"/>
                <a:gd name="T21" fmla="*/ 38 h 329"/>
                <a:gd name="T22" fmla="*/ 11 w 147"/>
                <a:gd name="T23" fmla="*/ 37 h 329"/>
                <a:gd name="T24" fmla="*/ 11 w 147"/>
                <a:gd name="T25" fmla="*/ 37 h 329"/>
                <a:gd name="T26" fmla="*/ 11 w 147"/>
                <a:gd name="T27" fmla="*/ 36 h 329"/>
                <a:gd name="T28" fmla="*/ 12 w 147"/>
                <a:gd name="T29" fmla="*/ 36 h 329"/>
                <a:gd name="T30" fmla="*/ 12 w 147"/>
                <a:gd name="T31" fmla="*/ 36 h 329"/>
                <a:gd name="T32" fmla="*/ 12 w 147"/>
                <a:gd name="T33" fmla="*/ 35 h 329"/>
                <a:gd name="T34" fmla="*/ 12 w 147"/>
                <a:gd name="T35" fmla="*/ 35 h 329"/>
                <a:gd name="T36" fmla="*/ 13 w 147"/>
                <a:gd name="T37" fmla="*/ 34 h 329"/>
                <a:gd name="T38" fmla="*/ 13 w 147"/>
                <a:gd name="T39" fmla="*/ 34 h 329"/>
                <a:gd name="T40" fmla="*/ 13 w 147"/>
                <a:gd name="T41" fmla="*/ 33 h 329"/>
                <a:gd name="T42" fmla="*/ 13 w 147"/>
                <a:gd name="T43" fmla="*/ 33 h 329"/>
                <a:gd name="T44" fmla="*/ 14 w 147"/>
                <a:gd name="T45" fmla="*/ 32 h 329"/>
                <a:gd name="T46" fmla="*/ 14 w 147"/>
                <a:gd name="T47" fmla="*/ 32 h 329"/>
                <a:gd name="T48" fmla="*/ 14 w 147"/>
                <a:gd name="T49" fmla="*/ 32 h 329"/>
                <a:gd name="T50" fmla="*/ 17 w 147"/>
                <a:gd name="T51" fmla="*/ 20 h 329"/>
                <a:gd name="T52" fmla="*/ 17 w 147"/>
                <a:gd name="T53" fmla="*/ 20 h 329"/>
                <a:gd name="T54" fmla="*/ 17 w 147"/>
                <a:gd name="T55" fmla="*/ 19 h 329"/>
                <a:gd name="T56" fmla="*/ 17 w 147"/>
                <a:gd name="T57" fmla="*/ 19 h 329"/>
                <a:gd name="T58" fmla="*/ 17 w 147"/>
                <a:gd name="T59" fmla="*/ 18 h 329"/>
                <a:gd name="T60" fmla="*/ 17 w 147"/>
                <a:gd name="T61" fmla="*/ 18 h 329"/>
                <a:gd name="T62" fmla="*/ 17 w 147"/>
                <a:gd name="T63" fmla="*/ 17 h 329"/>
                <a:gd name="T64" fmla="*/ 17 w 147"/>
                <a:gd name="T65" fmla="*/ 17 h 329"/>
                <a:gd name="T66" fmla="*/ 17 w 147"/>
                <a:gd name="T67" fmla="*/ 16 h 329"/>
                <a:gd name="T68" fmla="*/ 17 w 147"/>
                <a:gd name="T69" fmla="*/ 16 h 329"/>
                <a:gd name="T70" fmla="*/ 17 w 147"/>
                <a:gd name="T71" fmla="*/ 16 h 329"/>
                <a:gd name="T72" fmla="*/ 17 w 147"/>
                <a:gd name="T73" fmla="*/ 16 h 329"/>
                <a:gd name="T74" fmla="*/ 17 w 147"/>
                <a:gd name="T75" fmla="*/ 15 h 329"/>
                <a:gd name="T76" fmla="*/ 17 w 147"/>
                <a:gd name="T77" fmla="*/ 15 h 329"/>
                <a:gd name="T78" fmla="*/ 16 w 147"/>
                <a:gd name="T79" fmla="*/ 15 h 329"/>
                <a:gd name="T80" fmla="*/ 16 w 147"/>
                <a:gd name="T81" fmla="*/ 14 h 329"/>
                <a:gd name="T82" fmla="*/ 16 w 147"/>
                <a:gd name="T83" fmla="*/ 14 h 329"/>
                <a:gd name="T84" fmla="*/ 16 w 147"/>
                <a:gd name="T85" fmla="*/ 14 h 329"/>
                <a:gd name="T86" fmla="*/ 15 w 147"/>
                <a:gd name="T87" fmla="*/ 14 h 329"/>
                <a:gd name="T88" fmla="*/ 15 w 147"/>
                <a:gd name="T89" fmla="*/ 13 h 329"/>
                <a:gd name="T90" fmla="*/ 15 w 147"/>
                <a:gd name="T91" fmla="*/ 13 h 329"/>
                <a:gd name="T92" fmla="*/ 14 w 147"/>
                <a:gd name="T93" fmla="*/ 13 h 329"/>
                <a:gd name="T94" fmla="*/ 14 w 147"/>
                <a:gd name="T95" fmla="*/ 13 h 329"/>
                <a:gd name="T96" fmla="*/ 14 w 147"/>
                <a:gd name="T97" fmla="*/ 13 h 3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47" h="329">
                  <a:moveTo>
                    <a:pt x="88" y="0"/>
                  </a:moveTo>
                  <a:lnTo>
                    <a:pt x="0" y="329"/>
                  </a:lnTo>
                  <a:lnTo>
                    <a:pt x="57" y="329"/>
                  </a:lnTo>
                  <a:lnTo>
                    <a:pt x="58" y="329"/>
                  </a:lnTo>
                  <a:lnTo>
                    <a:pt x="61" y="329"/>
                  </a:lnTo>
                  <a:lnTo>
                    <a:pt x="62" y="329"/>
                  </a:lnTo>
                  <a:lnTo>
                    <a:pt x="64" y="328"/>
                  </a:lnTo>
                  <a:lnTo>
                    <a:pt x="65" y="328"/>
                  </a:lnTo>
                  <a:lnTo>
                    <a:pt x="67" y="328"/>
                  </a:lnTo>
                  <a:lnTo>
                    <a:pt x="68" y="327"/>
                  </a:lnTo>
                  <a:lnTo>
                    <a:pt x="70" y="327"/>
                  </a:lnTo>
                  <a:lnTo>
                    <a:pt x="71" y="326"/>
                  </a:lnTo>
                  <a:lnTo>
                    <a:pt x="73" y="326"/>
                  </a:lnTo>
                  <a:lnTo>
                    <a:pt x="74" y="325"/>
                  </a:lnTo>
                  <a:lnTo>
                    <a:pt x="77" y="323"/>
                  </a:lnTo>
                  <a:lnTo>
                    <a:pt x="78" y="322"/>
                  </a:lnTo>
                  <a:lnTo>
                    <a:pt x="80" y="321"/>
                  </a:lnTo>
                  <a:lnTo>
                    <a:pt x="81" y="320"/>
                  </a:lnTo>
                  <a:lnTo>
                    <a:pt x="83" y="319"/>
                  </a:lnTo>
                  <a:lnTo>
                    <a:pt x="84" y="318"/>
                  </a:lnTo>
                  <a:lnTo>
                    <a:pt x="86" y="317"/>
                  </a:lnTo>
                  <a:lnTo>
                    <a:pt x="87" y="316"/>
                  </a:lnTo>
                  <a:lnTo>
                    <a:pt x="88" y="315"/>
                  </a:lnTo>
                  <a:lnTo>
                    <a:pt x="90" y="314"/>
                  </a:lnTo>
                  <a:lnTo>
                    <a:pt x="91" y="312"/>
                  </a:lnTo>
                  <a:lnTo>
                    <a:pt x="94" y="311"/>
                  </a:lnTo>
                  <a:lnTo>
                    <a:pt x="95" y="310"/>
                  </a:lnTo>
                  <a:lnTo>
                    <a:pt x="96" y="307"/>
                  </a:lnTo>
                  <a:lnTo>
                    <a:pt x="98" y="306"/>
                  </a:lnTo>
                  <a:lnTo>
                    <a:pt x="99" y="304"/>
                  </a:lnTo>
                  <a:lnTo>
                    <a:pt x="100" y="302"/>
                  </a:lnTo>
                  <a:lnTo>
                    <a:pt x="102" y="301"/>
                  </a:lnTo>
                  <a:lnTo>
                    <a:pt x="103" y="299"/>
                  </a:lnTo>
                  <a:lnTo>
                    <a:pt x="104" y="297"/>
                  </a:lnTo>
                  <a:lnTo>
                    <a:pt x="105" y="296"/>
                  </a:lnTo>
                  <a:lnTo>
                    <a:pt x="106" y="294"/>
                  </a:lnTo>
                  <a:lnTo>
                    <a:pt x="107" y="292"/>
                  </a:lnTo>
                  <a:lnTo>
                    <a:pt x="109" y="289"/>
                  </a:lnTo>
                  <a:lnTo>
                    <a:pt x="110" y="287"/>
                  </a:lnTo>
                  <a:lnTo>
                    <a:pt x="111" y="286"/>
                  </a:lnTo>
                  <a:lnTo>
                    <a:pt x="112" y="284"/>
                  </a:lnTo>
                  <a:lnTo>
                    <a:pt x="113" y="282"/>
                  </a:lnTo>
                  <a:lnTo>
                    <a:pt x="114" y="280"/>
                  </a:lnTo>
                  <a:lnTo>
                    <a:pt x="115" y="278"/>
                  </a:lnTo>
                  <a:lnTo>
                    <a:pt x="116" y="276"/>
                  </a:lnTo>
                  <a:lnTo>
                    <a:pt x="117" y="273"/>
                  </a:lnTo>
                  <a:lnTo>
                    <a:pt x="117" y="271"/>
                  </a:lnTo>
                  <a:lnTo>
                    <a:pt x="118" y="269"/>
                  </a:lnTo>
                  <a:lnTo>
                    <a:pt x="118" y="267"/>
                  </a:lnTo>
                  <a:lnTo>
                    <a:pt x="119" y="265"/>
                  </a:lnTo>
                  <a:lnTo>
                    <a:pt x="144" y="173"/>
                  </a:lnTo>
                  <a:lnTo>
                    <a:pt x="144" y="171"/>
                  </a:lnTo>
                  <a:lnTo>
                    <a:pt x="145" y="169"/>
                  </a:lnTo>
                  <a:lnTo>
                    <a:pt x="145" y="167"/>
                  </a:lnTo>
                  <a:lnTo>
                    <a:pt x="146" y="165"/>
                  </a:lnTo>
                  <a:lnTo>
                    <a:pt x="146" y="163"/>
                  </a:lnTo>
                  <a:lnTo>
                    <a:pt x="146" y="161"/>
                  </a:lnTo>
                  <a:lnTo>
                    <a:pt x="147" y="158"/>
                  </a:lnTo>
                  <a:lnTo>
                    <a:pt x="147" y="156"/>
                  </a:lnTo>
                  <a:lnTo>
                    <a:pt x="147" y="154"/>
                  </a:lnTo>
                  <a:lnTo>
                    <a:pt x="147" y="152"/>
                  </a:lnTo>
                  <a:lnTo>
                    <a:pt x="147" y="151"/>
                  </a:lnTo>
                  <a:lnTo>
                    <a:pt x="147" y="149"/>
                  </a:lnTo>
                  <a:lnTo>
                    <a:pt x="147" y="147"/>
                  </a:lnTo>
                  <a:lnTo>
                    <a:pt x="147" y="145"/>
                  </a:lnTo>
                  <a:lnTo>
                    <a:pt x="147" y="142"/>
                  </a:lnTo>
                  <a:lnTo>
                    <a:pt x="146" y="141"/>
                  </a:lnTo>
                  <a:lnTo>
                    <a:pt x="146" y="139"/>
                  </a:lnTo>
                  <a:lnTo>
                    <a:pt x="146" y="137"/>
                  </a:lnTo>
                  <a:lnTo>
                    <a:pt x="145" y="136"/>
                  </a:lnTo>
                  <a:lnTo>
                    <a:pt x="145" y="134"/>
                  </a:lnTo>
                  <a:lnTo>
                    <a:pt x="144" y="132"/>
                  </a:lnTo>
                  <a:lnTo>
                    <a:pt x="144" y="131"/>
                  </a:lnTo>
                  <a:lnTo>
                    <a:pt x="143" y="129"/>
                  </a:lnTo>
                  <a:lnTo>
                    <a:pt x="143" y="128"/>
                  </a:lnTo>
                  <a:lnTo>
                    <a:pt x="142" y="126"/>
                  </a:lnTo>
                  <a:lnTo>
                    <a:pt x="140" y="124"/>
                  </a:lnTo>
                  <a:lnTo>
                    <a:pt x="140" y="123"/>
                  </a:lnTo>
                  <a:lnTo>
                    <a:pt x="139" y="122"/>
                  </a:lnTo>
                  <a:lnTo>
                    <a:pt x="138" y="121"/>
                  </a:lnTo>
                  <a:lnTo>
                    <a:pt x="137" y="120"/>
                  </a:lnTo>
                  <a:lnTo>
                    <a:pt x="136" y="119"/>
                  </a:lnTo>
                  <a:lnTo>
                    <a:pt x="135" y="118"/>
                  </a:lnTo>
                  <a:lnTo>
                    <a:pt x="134" y="117"/>
                  </a:lnTo>
                  <a:lnTo>
                    <a:pt x="133" y="116"/>
                  </a:lnTo>
                  <a:lnTo>
                    <a:pt x="132" y="115"/>
                  </a:lnTo>
                  <a:lnTo>
                    <a:pt x="131" y="114"/>
                  </a:lnTo>
                  <a:lnTo>
                    <a:pt x="130" y="113"/>
                  </a:lnTo>
                  <a:lnTo>
                    <a:pt x="129" y="113"/>
                  </a:lnTo>
                  <a:lnTo>
                    <a:pt x="128" y="112"/>
                  </a:lnTo>
                  <a:lnTo>
                    <a:pt x="126" y="112"/>
                  </a:lnTo>
                  <a:lnTo>
                    <a:pt x="124" y="111"/>
                  </a:lnTo>
                  <a:lnTo>
                    <a:pt x="123" y="111"/>
                  </a:lnTo>
                  <a:lnTo>
                    <a:pt x="122" y="111"/>
                  </a:lnTo>
                  <a:lnTo>
                    <a:pt x="120" y="109"/>
                  </a:lnTo>
                  <a:lnTo>
                    <a:pt x="119" y="109"/>
                  </a:lnTo>
                  <a:lnTo>
                    <a:pt x="117" y="109"/>
                  </a:lnTo>
                  <a:lnTo>
                    <a:pt x="116" y="109"/>
                  </a:lnTo>
                  <a:lnTo>
                    <a:pt x="58"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71806" name="Group 766"/>
          <p:cNvGrpSpPr>
            <a:grpSpLocks/>
          </p:cNvGrpSpPr>
          <p:nvPr/>
        </p:nvGrpSpPr>
        <p:grpSpPr bwMode="auto">
          <a:xfrm>
            <a:off x="6988175" y="3357563"/>
            <a:ext cx="1497013" cy="639762"/>
            <a:chOff x="4402" y="2115"/>
            <a:chExt cx="943" cy="403"/>
          </a:xfrm>
        </p:grpSpPr>
        <p:grpSp>
          <p:nvGrpSpPr>
            <p:cNvPr id="29791" name="Group 482"/>
            <p:cNvGrpSpPr>
              <a:grpSpLocks/>
            </p:cNvGrpSpPr>
            <p:nvPr/>
          </p:nvGrpSpPr>
          <p:grpSpPr bwMode="auto">
            <a:xfrm>
              <a:off x="4402" y="2127"/>
              <a:ext cx="888" cy="391"/>
              <a:chOff x="4402" y="2127"/>
              <a:chExt cx="888" cy="391"/>
            </a:xfrm>
          </p:grpSpPr>
          <p:sp>
            <p:nvSpPr>
              <p:cNvPr id="29795" name="Line 391"/>
              <p:cNvSpPr>
                <a:spLocks noChangeShapeType="1"/>
              </p:cNvSpPr>
              <p:nvPr/>
            </p:nvSpPr>
            <p:spPr bwMode="auto">
              <a:xfrm flipV="1">
                <a:off x="4402" y="2326"/>
                <a:ext cx="335" cy="1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96" name="Line 392"/>
              <p:cNvSpPr>
                <a:spLocks noChangeShapeType="1"/>
              </p:cNvSpPr>
              <p:nvPr/>
            </p:nvSpPr>
            <p:spPr bwMode="auto">
              <a:xfrm>
                <a:off x="4737" y="2326"/>
                <a:ext cx="5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97" name="Freeform 405"/>
              <p:cNvSpPr>
                <a:spLocks/>
              </p:cNvSpPr>
              <p:nvPr/>
            </p:nvSpPr>
            <p:spPr bwMode="auto">
              <a:xfrm>
                <a:off x="4805" y="2127"/>
                <a:ext cx="108" cy="160"/>
              </a:xfrm>
              <a:custGeom>
                <a:avLst/>
                <a:gdLst>
                  <a:gd name="T0" fmla="*/ 10 w 226"/>
                  <a:gd name="T1" fmla="*/ 0 h 346"/>
                  <a:gd name="T2" fmla="*/ 25 w 226"/>
                  <a:gd name="T3" fmla="*/ 0 h 346"/>
                  <a:gd name="T4" fmla="*/ 0 w 226"/>
                  <a:gd name="T5" fmla="*/ 34 h 346"/>
                  <a:gd name="T6" fmla="*/ 15 w 226"/>
                  <a:gd name="T7" fmla="*/ 34 h 3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6" h="346">
                    <a:moveTo>
                      <a:pt x="92" y="0"/>
                    </a:moveTo>
                    <a:lnTo>
                      <a:pt x="226" y="0"/>
                    </a:lnTo>
                    <a:lnTo>
                      <a:pt x="0" y="346"/>
                    </a:lnTo>
                    <a:lnTo>
                      <a:pt x="134" y="3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98" name="Freeform 406"/>
              <p:cNvSpPr>
                <a:spLocks/>
              </p:cNvSpPr>
              <p:nvPr/>
            </p:nvSpPr>
            <p:spPr bwMode="auto">
              <a:xfrm>
                <a:off x="4926" y="2176"/>
                <a:ext cx="58" cy="114"/>
              </a:xfrm>
              <a:custGeom>
                <a:avLst/>
                <a:gdLst>
                  <a:gd name="T0" fmla="*/ 0 w 124"/>
                  <a:gd name="T1" fmla="*/ 24 h 248"/>
                  <a:gd name="T2" fmla="*/ 13 w 124"/>
                  <a:gd name="T3" fmla="*/ 0 h 248"/>
                  <a:gd name="T4" fmla="*/ 12 w 124"/>
                  <a:gd name="T5" fmla="*/ 24 h 248"/>
                  <a:gd name="T6" fmla="*/ 0 60000 65536"/>
                  <a:gd name="T7" fmla="*/ 0 60000 65536"/>
                  <a:gd name="T8" fmla="*/ 0 60000 65536"/>
                </a:gdLst>
                <a:ahLst/>
                <a:cxnLst>
                  <a:cxn ang="T6">
                    <a:pos x="T0" y="T1"/>
                  </a:cxn>
                  <a:cxn ang="T7">
                    <a:pos x="T2" y="T3"/>
                  </a:cxn>
                  <a:cxn ang="T8">
                    <a:pos x="T4" y="T5"/>
                  </a:cxn>
                </a:cxnLst>
                <a:rect l="0" t="0" r="r" b="b"/>
                <a:pathLst>
                  <a:path w="124" h="248">
                    <a:moveTo>
                      <a:pt x="0" y="248"/>
                    </a:moveTo>
                    <a:lnTo>
                      <a:pt x="124" y="0"/>
                    </a:lnTo>
                    <a:lnTo>
                      <a:pt x="115" y="2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99" name="Line 407"/>
              <p:cNvSpPr>
                <a:spLocks noChangeShapeType="1"/>
              </p:cNvSpPr>
              <p:nvPr/>
            </p:nvSpPr>
            <p:spPr bwMode="auto">
              <a:xfrm flipH="1">
                <a:off x="4942" y="2258"/>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00" name="Line 408"/>
              <p:cNvSpPr>
                <a:spLocks noChangeShapeType="1"/>
              </p:cNvSpPr>
              <p:nvPr/>
            </p:nvSpPr>
            <p:spPr bwMode="auto">
              <a:xfrm>
                <a:off x="5026" y="2235"/>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801" name="Freeform 409"/>
              <p:cNvSpPr>
                <a:spLocks/>
              </p:cNvSpPr>
              <p:nvPr/>
            </p:nvSpPr>
            <p:spPr bwMode="auto">
              <a:xfrm>
                <a:off x="5101" y="2127"/>
                <a:ext cx="104" cy="160"/>
              </a:xfrm>
              <a:custGeom>
                <a:avLst/>
                <a:gdLst>
                  <a:gd name="T0" fmla="*/ 9 w 228"/>
                  <a:gd name="T1" fmla="*/ 0 h 346"/>
                  <a:gd name="T2" fmla="*/ 21 w 228"/>
                  <a:gd name="T3" fmla="*/ 0 h 346"/>
                  <a:gd name="T4" fmla="*/ 0 w 228"/>
                  <a:gd name="T5" fmla="*/ 34 h 346"/>
                  <a:gd name="T6" fmla="*/ 13 w 228"/>
                  <a:gd name="T7" fmla="*/ 34 h 3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8" h="346">
                    <a:moveTo>
                      <a:pt x="93" y="0"/>
                    </a:moveTo>
                    <a:lnTo>
                      <a:pt x="228" y="0"/>
                    </a:lnTo>
                    <a:lnTo>
                      <a:pt x="0" y="346"/>
                    </a:lnTo>
                    <a:lnTo>
                      <a:pt x="135" y="3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02" name="Freeform 410"/>
              <p:cNvSpPr>
                <a:spLocks/>
              </p:cNvSpPr>
              <p:nvPr/>
            </p:nvSpPr>
            <p:spPr bwMode="auto">
              <a:xfrm>
                <a:off x="5222" y="2225"/>
                <a:ext cx="55" cy="65"/>
              </a:xfrm>
              <a:custGeom>
                <a:avLst/>
                <a:gdLst>
                  <a:gd name="T0" fmla="*/ 0 w 118"/>
                  <a:gd name="T1" fmla="*/ 14 h 139"/>
                  <a:gd name="T2" fmla="*/ 5 w 118"/>
                  <a:gd name="T3" fmla="*/ 14 h 139"/>
                  <a:gd name="T4" fmla="*/ 6 w 118"/>
                  <a:gd name="T5" fmla="*/ 14 h 139"/>
                  <a:gd name="T6" fmla="*/ 7 w 118"/>
                  <a:gd name="T7" fmla="*/ 14 h 139"/>
                  <a:gd name="T8" fmla="*/ 7 w 118"/>
                  <a:gd name="T9" fmla="*/ 14 h 139"/>
                  <a:gd name="T10" fmla="*/ 8 w 118"/>
                  <a:gd name="T11" fmla="*/ 13 h 139"/>
                  <a:gd name="T12" fmla="*/ 8 w 118"/>
                  <a:gd name="T13" fmla="*/ 13 h 139"/>
                  <a:gd name="T14" fmla="*/ 9 w 118"/>
                  <a:gd name="T15" fmla="*/ 12 h 139"/>
                  <a:gd name="T16" fmla="*/ 10 w 118"/>
                  <a:gd name="T17" fmla="*/ 11 h 139"/>
                  <a:gd name="T18" fmla="*/ 10 w 118"/>
                  <a:gd name="T19" fmla="*/ 10 h 139"/>
                  <a:gd name="T20" fmla="*/ 11 w 118"/>
                  <a:gd name="T21" fmla="*/ 9 h 139"/>
                  <a:gd name="T22" fmla="*/ 11 w 118"/>
                  <a:gd name="T23" fmla="*/ 8 h 139"/>
                  <a:gd name="T24" fmla="*/ 12 w 118"/>
                  <a:gd name="T25" fmla="*/ 7 h 139"/>
                  <a:gd name="T26" fmla="*/ 12 w 118"/>
                  <a:gd name="T27" fmla="*/ 6 h 139"/>
                  <a:gd name="T28" fmla="*/ 12 w 118"/>
                  <a:gd name="T29" fmla="*/ 5 h 139"/>
                  <a:gd name="T30" fmla="*/ 12 w 118"/>
                  <a:gd name="T31" fmla="*/ 4 h 139"/>
                  <a:gd name="T32" fmla="*/ 12 w 118"/>
                  <a:gd name="T33" fmla="*/ 3 h 139"/>
                  <a:gd name="T34" fmla="*/ 12 w 118"/>
                  <a:gd name="T35" fmla="*/ 3 h 139"/>
                  <a:gd name="T36" fmla="*/ 12 w 118"/>
                  <a:gd name="T37" fmla="*/ 2 h 139"/>
                  <a:gd name="T38" fmla="*/ 11 w 118"/>
                  <a:gd name="T39" fmla="*/ 1 h 139"/>
                  <a:gd name="T40" fmla="*/ 10 w 118"/>
                  <a:gd name="T41" fmla="*/ 0 h 139"/>
                  <a:gd name="T42" fmla="*/ 10 w 118"/>
                  <a:gd name="T43" fmla="*/ 0 h 139"/>
                  <a:gd name="T44" fmla="*/ 9 w 118"/>
                  <a:gd name="T45" fmla="*/ 0 h 139"/>
                  <a:gd name="T46" fmla="*/ 9 w 118"/>
                  <a:gd name="T47" fmla="*/ 0 h 139"/>
                  <a:gd name="T48" fmla="*/ 4 w 118"/>
                  <a:gd name="T49" fmla="*/ 0 h 1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8" h="139">
                    <a:moveTo>
                      <a:pt x="0" y="139"/>
                    </a:moveTo>
                    <a:lnTo>
                      <a:pt x="49" y="139"/>
                    </a:lnTo>
                    <a:lnTo>
                      <a:pt x="55" y="138"/>
                    </a:lnTo>
                    <a:lnTo>
                      <a:pt x="63" y="136"/>
                    </a:lnTo>
                    <a:lnTo>
                      <a:pt x="70" y="132"/>
                    </a:lnTo>
                    <a:lnTo>
                      <a:pt x="78" y="127"/>
                    </a:lnTo>
                    <a:lnTo>
                      <a:pt x="84" y="122"/>
                    </a:lnTo>
                    <a:lnTo>
                      <a:pt x="92" y="114"/>
                    </a:lnTo>
                    <a:lnTo>
                      <a:pt x="98" y="107"/>
                    </a:lnTo>
                    <a:lnTo>
                      <a:pt x="103" y="98"/>
                    </a:lnTo>
                    <a:lnTo>
                      <a:pt x="108" y="89"/>
                    </a:lnTo>
                    <a:lnTo>
                      <a:pt x="112" y="79"/>
                    </a:lnTo>
                    <a:lnTo>
                      <a:pt x="115" y="70"/>
                    </a:lnTo>
                    <a:lnTo>
                      <a:pt x="117" y="60"/>
                    </a:lnTo>
                    <a:lnTo>
                      <a:pt x="118" y="50"/>
                    </a:lnTo>
                    <a:lnTo>
                      <a:pt x="118" y="41"/>
                    </a:lnTo>
                    <a:lnTo>
                      <a:pt x="117" y="32"/>
                    </a:lnTo>
                    <a:lnTo>
                      <a:pt x="115" y="25"/>
                    </a:lnTo>
                    <a:lnTo>
                      <a:pt x="113" y="17"/>
                    </a:lnTo>
                    <a:lnTo>
                      <a:pt x="109" y="12"/>
                    </a:lnTo>
                    <a:lnTo>
                      <a:pt x="103" y="7"/>
                    </a:lnTo>
                    <a:lnTo>
                      <a:pt x="98" y="4"/>
                    </a:lnTo>
                    <a:lnTo>
                      <a:pt x="92" y="1"/>
                    </a:lnTo>
                    <a:lnTo>
                      <a:pt x="85" y="0"/>
                    </a:lnTo>
                    <a:lnTo>
                      <a:pt x="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803" name="Freeform 411"/>
              <p:cNvSpPr>
                <a:spLocks/>
              </p:cNvSpPr>
              <p:nvPr/>
            </p:nvSpPr>
            <p:spPr bwMode="auto">
              <a:xfrm>
                <a:off x="5222" y="2176"/>
                <a:ext cx="65" cy="114"/>
              </a:xfrm>
              <a:custGeom>
                <a:avLst/>
                <a:gdLst>
                  <a:gd name="T0" fmla="*/ 8 w 142"/>
                  <a:gd name="T1" fmla="*/ 11 h 248"/>
                  <a:gd name="T2" fmla="*/ 9 w 142"/>
                  <a:gd name="T3" fmla="*/ 11 h 248"/>
                  <a:gd name="T4" fmla="*/ 10 w 142"/>
                  <a:gd name="T5" fmla="*/ 11 h 248"/>
                  <a:gd name="T6" fmla="*/ 10 w 142"/>
                  <a:gd name="T7" fmla="*/ 10 h 248"/>
                  <a:gd name="T8" fmla="*/ 11 w 142"/>
                  <a:gd name="T9" fmla="*/ 10 h 248"/>
                  <a:gd name="T10" fmla="*/ 11 w 142"/>
                  <a:gd name="T11" fmla="*/ 9 h 248"/>
                  <a:gd name="T12" fmla="*/ 12 w 142"/>
                  <a:gd name="T13" fmla="*/ 8 h 248"/>
                  <a:gd name="T14" fmla="*/ 12 w 142"/>
                  <a:gd name="T15" fmla="*/ 8 h 248"/>
                  <a:gd name="T16" fmla="*/ 12 w 142"/>
                  <a:gd name="T17" fmla="*/ 7 h 248"/>
                  <a:gd name="T18" fmla="*/ 13 w 142"/>
                  <a:gd name="T19" fmla="*/ 6 h 248"/>
                  <a:gd name="T20" fmla="*/ 13 w 142"/>
                  <a:gd name="T21" fmla="*/ 5 h 248"/>
                  <a:gd name="T22" fmla="*/ 14 w 142"/>
                  <a:gd name="T23" fmla="*/ 5 h 248"/>
                  <a:gd name="T24" fmla="*/ 14 w 142"/>
                  <a:gd name="T25" fmla="*/ 4 h 248"/>
                  <a:gd name="T26" fmla="*/ 14 w 142"/>
                  <a:gd name="T27" fmla="*/ 3 h 248"/>
                  <a:gd name="T28" fmla="*/ 13 w 142"/>
                  <a:gd name="T29" fmla="*/ 2 h 248"/>
                  <a:gd name="T30" fmla="*/ 13 w 142"/>
                  <a:gd name="T31" fmla="*/ 1 h 248"/>
                  <a:gd name="T32" fmla="*/ 13 w 142"/>
                  <a:gd name="T33" fmla="*/ 1 h 248"/>
                  <a:gd name="T34" fmla="*/ 12 w 142"/>
                  <a:gd name="T35" fmla="*/ 0 h 248"/>
                  <a:gd name="T36" fmla="*/ 12 w 142"/>
                  <a:gd name="T37" fmla="*/ 0 h 248"/>
                  <a:gd name="T38" fmla="*/ 11 w 142"/>
                  <a:gd name="T39" fmla="*/ 0 h 248"/>
                  <a:gd name="T40" fmla="*/ 11 w 142"/>
                  <a:gd name="T41" fmla="*/ 0 h 248"/>
                  <a:gd name="T42" fmla="*/ 6 w 142"/>
                  <a:gd name="T43" fmla="*/ 0 h 248"/>
                  <a:gd name="T44" fmla="*/ 0 w 142"/>
                  <a:gd name="T45" fmla="*/ 24 h 2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2" h="248">
                    <a:moveTo>
                      <a:pt x="85" y="109"/>
                    </a:moveTo>
                    <a:lnTo>
                      <a:pt x="92" y="109"/>
                    </a:lnTo>
                    <a:lnTo>
                      <a:pt x="98" y="107"/>
                    </a:lnTo>
                    <a:lnTo>
                      <a:pt x="104" y="104"/>
                    </a:lnTo>
                    <a:lnTo>
                      <a:pt x="111" y="100"/>
                    </a:lnTo>
                    <a:lnTo>
                      <a:pt x="117" y="93"/>
                    </a:lnTo>
                    <a:lnTo>
                      <a:pt x="122" y="87"/>
                    </a:lnTo>
                    <a:lnTo>
                      <a:pt x="128" y="80"/>
                    </a:lnTo>
                    <a:lnTo>
                      <a:pt x="132" y="72"/>
                    </a:lnTo>
                    <a:lnTo>
                      <a:pt x="136" y="64"/>
                    </a:lnTo>
                    <a:lnTo>
                      <a:pt x="138" y="55"/>
                    </a:lnTo>
                    <a:lnTo>
                      <a:pt x="141" y="47"/>
                    </a:lnTo>
                    <a:lnTo>
                      <a:pt x="142" y="38"/>
                    </a:lnTo>
                    <a:lnTo>
                      <a:pt x="141" y="30"/>
                    </a:lnTo>
                    <a:lnTo>
                      <a:pt x="140" y="22"/>
                    </a:lnTo>
                    <a:lnTo>
                      <a:pt x="137" y="16"/>
                    </a:lnTo>
                    <a:lnTo>
                      <a:pt x="134" y="10"/>
                    </a:lnTo>
                    <a:lnTo>
                      <a:pt x="131" y="6"/>
                    </a:lnTo>
                    <a:lnTo>
                      <a:pt x="126" y="3"/>
                    </a:lnTo>
                    <a:lnTo>
                      <a:pt x="120" y="1"/>
                    </a:lnTo>
                    <a:lnTo>
                      <a:pt x="115" y="0"/>
                    </a:lnTo>
                    <a:lnTo>
                      <a:pt x="67" y="0"/>
                    </a:lnTo>
                    <a:lnTo>
                      <a:pt x="0" y="2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9792" name="Group 760"/>
            <p:cNvGrpSpPr>
              <a:grpSpLocks/>
            </p:cNvGrpSpPr>
            <p:nvPr/>
          </p:nvGrpSpPr>
          <p:grpSpPr bwMode="auto">
            <a:xfrm>
              <a:off x="4755" y="2115"/>
              <a:ext cx="590" cy="186"/>
              <a:chOff x="2662" y="3377"/>
              <a:chExt cx="513" cy="162"/>
            </a:xfrm>
          </p:grpSpPr>
          <p:sp>
            <p:nvSpPr>
              <p:cNvPr id="29793" name="Line 761"/>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94" name="Line 762"/>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71811" name="Group 771"/>
          <p:cNvGrpSpPr>
            <a:grpSpLocks/>
          </p:cNvGrpSpPr>
          <p:nvPr/>
        </p:nvGrpSpPr>
        <p:grpSpPr bwMode="auto">
          <a:xfrm>
            <a:off x="2435225" y="1987550"/>
            <a:ext cx="1196975" cy="1012825"/>
            <a:chOff x="1534" y="1252"/>
            <a:chExt cx="754" cy="638"/>
          </a:xfrm>
        </p:grpSpPr>
        <p:grpSp>
          <p:nvGrpSpPr>
            <p:cNvPr id="29772" name="Group 474"/>
            <p:cNvGrpSpPr>
              <a:grpSpLocks/>
            </p:cNvGrpSpPr>
            <p:nvPr/>
          </p:nvGrpSpPr>
          <p:grpSpPr bwMode="auto">
            <a:xfrm>
              <a:off x="1534" y="1252"/>
              <a:ext cx="754" cy="638"/>
              <a:chOff x="1534" y="1252"/>
              <a:chExt cx="754" cy="638"/>
            </a:xfrm>
          </p:grpSpPr>
          <p:sp>
            <p:nvSpPr>
              <p:cNvPr id="29776" name="Line 352"/>
              <p:cNvSpPr>
                <a:spLocks noChangeShapeType="1"/>
              </p:cNvSpPr>
              <p:nvPr/>
            </p:nvSpPr>
            <p:spPr bwMode="auto">
              <a:xfrm>
                <a:off x="1534" y="1252"/>
                <a:ext cx="7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77" name="Line 353"/>
              <p:cNvSpPr>
                <a:spLocks noChangeShapeType="1"/>
              </p:cNvSpPr>
              <p:nvPr/>
            </p:nvSpPr>
            <p:spPr bwMode="auto">
              <a:xfrm>
                <a:off x="1534" y="1890"/>
                <a:ext cx="7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78" name="Line 354"/>
              <p:cNvSpPr>
                <a:spLocks noChangeShapeType="1"/>
              </p:cNvSpPr>
              <p:nvPr/>
            </p:nvSpPr>
            <p:spPr bwMode="auto">
              <a:xfrm>
                <a:off x="2220" y="1360"/>
                <a:ext cx="0" cy="4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79" name="Freeform 355"/>
              <p:cNvSpPr>
                <a:spLocks/>
              </p:cNvSpPr>
              <p:nvPr/>
            </p:nvSpPr>
            <p:spPr bwMode="auto">
              <a:xfrm>
                <a:off x="2201" y="1252"/>
                <a:ext cx="35" cy="108"/>
              </a:xfrm>
              <a:custGeom>
                <a:avLst/>
                <a:gdLst>
                  <a:gd name="T0" fmla="*/ 0 w 78"/>
                  <a:gd name="T1" fmla="*/ 23 h 232"/>
                  <a:gd name="T2" fmla="*/ 7 w 78"/>
                  <a:gd name="T3" fmla="*/ 23 h 232"/>
                  <a:gd name="T4" fmla="*/ 4 w 78"/>
                  <a:gd name="T5" fmla="*/ 0 h 232"/>
                  <a:gd name="T6" fmla="*/ 0 w 78"/>
                  <a:gd name="T7" fmla="*/ 23 h 2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8" h="232">
                    <a:moveTo>
                      <a:pt x="0" y="232"/>
                    </a:moveTo>
                    <a:lnTo>
                      <a:pt x="78" y="232"/>
                    </a:lnTo>
                    <a:lnTo>
                      <a:pt x="40" y="0"/>
                    </a:lnTo>
                    <a:lnTo>
                      <a:pt x="0" y="232"/>
                    </a:lnTo>
                    <a:close/>
                  </a:path>
                </a:pathLst>
              </a:custGeom>
              <a:solidFill>
                <a:srgbClr val="000000"/>
              </a:solidFill>
              <a:ln w="19050" cmpd="sng">
                <a:solidFill>
                  <a:srgbClr val="000000"/>
                </a:solidFill>
                <a:round/>
                <a:headEnd/>
                <a:tailEnd/>
              </a:ln>
            </p:spPr>
            <p:txBody>
              <a:bodyPr/>
              <a:lstStyle/>
              <a:p>
                <a:endParaRPr lang="zh-CN" altLang="en-US"/>
              </a:p>
            </p:txBody>
          </p:sp>
          <p:sp>
            <p:nvSpPr>
              <p:cNvPr id="29780" name="Freeform 356"/>
              <p:cNvSpPr>
                <a:spLocks/>
              </p:cNvSpPr>
              <p:nvPr/>
            </p:nvSpPr>
            <p:spPr bwMode="auto">
              <a:xfrm>
                <a:off x="2201" y="1252"/>
                <a:ext cx="35" cy="108"/>
              </a:xfrm>
              <a:custGeom>
                <a:avLst/>
                <a:gdLst>
                  <a:gd name="T0" fmla="*/ 0 w 78"/>
                  <a:gd name="T1" fmla="*/ 23 h 232"/>
                  <a:gd name="T2" fmla="*/ 7 w 78"/>
                  <a:gd name="T3" fmla="*/ 23 h 232"/>
                  <a:gd name="T4" fmla="*/ 4 w 78"/>
                  <a:gd name="T5" fmla="*/ 0 h 232"/>
                  <a:gd name="T6" fmla="*/ 0 w 78"/>
                  <a:gd name="T7" fmla="*/ 23 h 2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8" h="232">
                    <a:moveTo>
                      <a:pt x="0" y="232"/>
                    </a:moveTo>
                    <a:lnTo>
                      <a:pt x="78" y="232"/>
                    </a:lnTo>
                    <a:lnTo>
                      <a:pt x="40" y="0"/>
                    </a:lnTo>
                    <a:lnTo>
                      <a:pt x="0" y="23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81" name="Freeform 357"/>
              <p:cNvSpPr>
                <a:spLocks/>
              </p:cNvSpPr>
              <p:nvPr/>
            </p:nvSpPr>
            <p:spPr bwMode="auto">
              <a:xfrm>
                <a:off x="2201" y="1783"/>
                <a:ext cx="35" cy="107"/>
              </a:xfrm>
              <a:custGeom>
                <a:avLst/>
                <a:gdLst>
                  <a:gd name="T0" fmla="*/ 0 w 78"/>
                  <a:gd name="T1" fmla="*/ 0 h 231"/>
                  <a:gd name="T2" fmla="*/ 7 w 78"/>
                  <a:gd name="T3" fmla="*/ 0 h 231"/>
                  <a:gd name="T4" fmla="*/ 4 w 78"/>
                  <a:gd name="T5" fmla="*/ 23 h 231"/>
                  <a:gd name="T6" fmla="*/ 0 w 78"/>
                  <a:gd name="T7" fmla="*/ 0 h 2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8" h="231">
                    <a:moveTo>
                      <a:pt x="0" y="0"/>
                    </a:moveTo>
                    <a:lnTo>
                      <a:pt x="78" y="0"/>
                    </a:lnTo>
                    <a:lnTo>
                      <a:pt x="40" y="231"/>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29782" name="Freeform 358"/>
              <p:cNvSpPr>
                <a:spLocks/>
              </p:cNvSpPr>
              <p:nvPr/>
            </p:nvSpPr>
            <p:spPr bwMode="auto">
              <a:xfrm>
                <a:off x="2201" y="1783"/>
                <a:ext cx="35" cy="107"/>
              </a:xfrm>
              <a:custGeom>
                <a:avLst/>
                <a:gdLst>
                  <a:gd name="T0" fmla="*/ 0 w 78"/>
                  <a:gd name="T1" fmla="*/ 0 h 231"/>
                  <a:gd name="T2" fmla="*/ 7 w 78"/>
                  <a:gd name="T3" fmla="*/ 0 h 231"/>
                  <a:gd name="T4" fmla="*/ 4 w 78"/>
                  <a:gd name="T5" fmla="*/ 23 h 231"/>
                  <a:gd name="T6" fmla="*/ 0 w 78"/>
                  <a:gd name="T7" fmla="*/ 0 h 2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8" h="231">
                    <a:moveTo>
                      <a:pt x="0" y="0"/>
                    </a:moveTo>
                    <a:lnTo>
                      <a:pt x="78" y="0"/>
                    </a:lnTo>
                    <a:lnTo>
                      <a:pt x="40" y="231"/>
                    </a:lnTo>
                    <a:lnTo>
                      <a:pt x="0" y="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83" name="Line 361"/>
              <p:cNvSpPr>
                <a:spLocks noChangeShapeType="1"/>
              </p:cNvSpPr>
              <p:nvPr/>
            </p:nvSpPr>
            <p:spPr bwMode="auto">
              <a:xfrm>
                <a:off x="2220" y="1890"/>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84" name="Freeform 362"/>
              <p:cNvSpPr>
                <a:spLocks/>
              </p:cNvSpPr>
              <p:nvPr/>
            </p:nvSpPr>
            <p:spPr bwMode="auto">
              <a:xfrm>
                <a:off x="1989" y="1708"/>
                <a:ext cx="163" cy="104"/>
              </a:xfrm>
              <a:custGeom>
                <a:avLst/>
                <a:gdLst>
                  <a:gd name="T0" fmla="*/ 0 w 346"/>
                  <a:gd name="T1" fmla="*/ 13 h 227"/>
                  <a:gd name="T2" fmla="*/ 0 w 346"/>
                  <a:gd name="T3" fmla="*/ 0 h 227"/>
                  <a:gd name="T4" fmla="*/ 36 w 346"/>
                  <a:gd name="T5" fmla="*/ 22 h 227"/>
                  <a:gd name="T6" fmla="*/ 36 w 346"/>
                  <a:gd name="T7" fmla="*/ 9 h 22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6" h="227">
                    <a:moveTo>
                      <a:pt x="0" y="134"/>
                    </a:moveTo>
                    <a:lnTo>
                      <a:pt x="0" y="0"/>
                    </a:lnTo>
                    <a:lnTo>
                      <a:pt x="346" y="227"/>
                    </a:lnTo>
                    <a:lnTo>
                      <a:pt x="346" y="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85" name="Freeform 363"/>
              <p:cNvSpPr>
                <a:spLocks/>
              </p:cNvSpPr>
              <p:nvPr/>
            </p:nvSpPr>
            <p:spPr bwMode="auto">
              <a:xfrm>
                <a:off x="2090" y="1636"/>
                <a:ext cx="62" cy="56"/>
              </a:xfrm>
              <a:custGeom>
                <a:avLst/>
                <a:gdLst>
                  <a:gd name="T0" fmla="*/ 13 w 138"/>
                  <a:gd name="T1" fmla="*/ 12 h 119"/>
                  <a:gd name="T2" fmla="*/ 13 w 138"/>
                  <a:gd name="T3" fmla="*/ 8 h 119"/>
                  <a:gd name="T4" fmla="*/ 13 w 138"/>
                  <a:gd name="T5" fmla="*/ 7 h 119"/>
                  <a:gd name="T6" fmla="*/ 12 w 138"/>
                  <a:gd name="T7" fmla="*/ 6 h 119"/>
                  <a:gd name="T8" fmla="*/ 12 w 138"/>
                  <a:gd name="T9" fmla="*/ 5 h 119"/>
                  <a:gd name="T10" fmla="*/ 12 w 138"/>
                  <a:gd name="T11" fmla="*/ 4 h 119"/>
                  <a:gd name="T12" fmla="*/ 11 w 138"/>
                  <a:gd name="T13" fmla="*/ 4 h 119"/>
                  <a:gd name="T14" fmla="*/ 10 w 138"/>
                  <a:gd name="T15" fmla="*/ 3 h 119"/>
                  <a:gd name="T16" fmla="*/ 10 w 138"/>
                  <a:gd name="T17" fmla="*/ 2 h 119"/>
                  <a:gd name="T18" fmla="*/ 9 w 138"/>
                  <a:gd name="T19" fmla="*/ 2 h 119"/>
                  <a:gd name="T20" fmla="*/ 8 w 138"/>
                  <a:gd name="T21" fmla="*/ 1 h 119"/>
                  <a:gd name="T22" fmla="*/ 7 w 138"/>
                  <a:gd name="T23" fmla="*/ 0 h 119"/>
                  <a:gd name="T24" fmla="*/ 6 w 138"/>
                  <a:gd name="T25" fmla="*/ 0 h 119"/>
                  <a:gd name="T26" fmla="*/ 5 w 138"/>
                  <a:gd name="T27" fmla="*/ 0 h 119"/>
                  <a:gd name="T28" fmla="*/ 4 w 138"/>
                  <a:gd name="T29" fmla="*/ 0 h 119"/>
                  <a:gd name="T30" fmla="*/ 4 w 138"/>
                  <a:gd name="T31" fmla="*/ 0 h 119"/>
                  <a:gd name="T32" fmla="*/ 3 w 138"/>
                  <a:gd name="T33" fmla="*/ 0 h 119"/>
                  <a:gd name="T34" fmla="*/ 2 w 138"/>
                  <a:gd name="T35" fmla="*/ 0 h 119"/>
                  <a:gd name="T36" fmla="*/ 2 w 138"/>
                  <a:gd name="T37" fmla="*/ 0 h 119"/>
                  <a:gd name="T38" fmla="*/ 1 w 138"/>
                  <a:gd name="T39" fmla="*/ 1 h 119"/>
                  <a:gd name="T40" fmla="*/ 0 w 138"/>
                  <a:gd name="T41" fmla="*/ 1 h 119"/>
                  <a:gd name="T42" fmla="*/ 0 w 138"/>
                  <a:gd name="T43" fmla="*/ 2 h 119"/>
                  <a:gd name="T44" fmla="*/ 0 w 138"/>
                  <a:gd name="T45" fmla="*/ 3 h 119"/>
                  <a:gd name="T46" fmla="*/ 0 w 138"/>
                  <a:gd name="T47" fmla="*/ 4 h 119"/>
                  <a:gd name="T48" fmla="*/ 0 w 138"/>
                  <a:gd name="T49" fmla="*/ 8 h 1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8" h="119">
                    <a:moveTo>
                      <a:pt x="138" y="119"/>
                    </a:moveTo>
                    <a:lnTo>
                      <a:pt x="138" y="71"/>
                    </a:lnTo>
                    <a:lnTo>
                      <a:pt x="137" y="63"/>
                    </a:lnTo>
                    <a:lnTo>
                      <a:pt x="135" y="56"/>
                    </a:lnTo>
                    <a:lnTo>
                      <a:pt x="132" y="48"/>
                    </a:lnTo>
                    <a:lnTo>
                      <a:pt x="126" y="42"/>
                    </a:lnTo>
                    <a:lnTo>
                      <a:pt x="121" y="34"/>
                    </a:lnTo>
                    <a:lnTo>
                      <a:pt x="114" y="28"/>
                    </a:lnTo>
                    <a:lnTo>
                      <a:pt x="106" y="22"/>
                    </a:lnTo>
                    <a:lnTo>
                      <a:pt x="98" y="16"/>
                    </a:lnTo>
                    <a:lnTo>
                      <a:pt x="88" y="11"/>
                    </a:lnTo>
                    <a:lnTo>
                      <a:pt x="78" y="7"/>
                    </a:lnTo>
                    <a:lnTo>
                      <a:pt x="69" y="4"/>
                    </a:lnTo>
                    <a:lnTo>
                      <a:pt x="59" y="1"/>
                    </a:lnTo>
                    <a:lnTo>
                      <a:pt x="50" y="0"/>
                    </a:lnTo>
                    <a:lnTo>
                      <a:pt x="40" y="0"/>
                    </a:lnTo>
                    <a:lnTo>
                      <a:pt x="32" y="1"/>
                    </a:lnTo>
                    <a:lnTo>
                      <a:pt x="24" y="4"/>
                    </a:lnTo>
                    <a:lnTo>
                      <a:pt x="17" y="7"/>
                    </a:lnTo>
                    <a:lnTo>
                      <a:pt x="11" y="11"/>
                    </a:lnTo>
                    <a:lnTo>
                      <a:pt x="6" y="15"/>
                    </a:lnTo>
                    <a:lnTo>
                      <a:pt x="3" y="21"/>
                    </a:lnTo>
                    <a:lnTo>
                      <a:pt x="1" y="27"/>
                    </a:lnTo>
                    <a:lnTo>
                      <a:pt x="0" y="33"/>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86" name="Freeform 364"/>
              <p:cNvSpPr>
                <a:spLocks/>
              </p:cNvSpPr>
              <p:nvPr/>
            </p:nvSpPr>
            <p:spPr bwMode="auto">
              <a:xfrm>
                <a:off x="2038" y="1626"/>
                <a:ext cx="114" cy="66"/>
              </a:xfrm>
              <a:custGeom>
                <a:avLst/>
                <a:gdLst>
                  <a:gd name="T0" fmla="*/ 11 w 248"/>
                  <a:gd name="T1" fmla="*/ 6 h 141"/>
                  <a:gd name="T2" fmla="*/ 11 w 248"/>
                  <a:gd name="T3" fmla="*/ 5 h 141"/>
                  <a:gd name="T4" fmla="*/ 11 w 248"/>
                  <a:gd name="T5" fmla="*/ 4 h 141"/>
                  <a:gd name="T6" fmla="*/ 10 w 248"/>
                  <a:gd name="T7" fmla="*/ 4 h 141"/>
                  <a:gd name="T8" fmla="*/ 10 w 248"/>
                  <a:gd name="T9" fmla="*/ 3 h 141"/>
                  <a:gd name="T10" fmla="*/ 9 w 248"/>
                  <a:gd name="T11" fmla="*/ 3 h 141"/>
                  <a:gd name="T12" fmla="*/ 8 w 248"/>
                  <a:gd name="T13" fmla="*/ 2 h 141"/>
                  <a:gd name="T14" fmla="*/ 8 w 248"/>
                  <a:gd name="T15" fmla="*/ 1 h 141"/>
                  <a:gd name="T16" fmla="*/ 7 w 248"/>
                  <a:gd name="T17" fmla="*/ 1 h 141"/>
                  <a:gd name="T18" fmla="*/ 6 w 248"/>
                  <a:gd name="T19" fmla="*/ 0 h 141"/>
                  <a:gd name="T20" fmla="*/ 5 w 248"/>
                  <a:gd name="T21" fmla="*/ 0 h 141"/>
                  <a:gd name="T22" fmla="*/ 5 w 248"/>
                  <a:gd name="T23" fmla="*/ 0 h 141"/>
                  <a:gd name="T24" fmla="*/ 4 w 248"/>
                  <a:gd name="T25" fmla="*/ 0 h 141"/>
                  <a:gd name="T26" fmla="*/ 3 w 248"/>
                  <a:gd name="T27" fmla="*/ 0 h 141"/>
                  <a:gd name="T28" fmla="*/ 2 w 248"/>
                  <a:gd name="T29" fmla="*/ 0 h 141"/>
                  <a:gd name="T30" fmla="*/ 1 w 248"/>
                  <a:gd name="T31" fmla="*/ 0 h 141"/>
                  <a:gd name="T32" fmla="*/ 1 w 248"/>
                  <a:gd name="T33" fmla="*/ 0 h 141"/>
                  <a:gd name="T34" fmla="*/ 0 w 248"/>
                  <a:gd name="T35" fmla="*/ 1 h 141"/>
                  <a:gd name="T36" fmla="*/ 0 w 248"/>
                  <a:gd name="T37" fmla="*/ 1 h 141"/>
                  <a:gd name="T38" fmla="*/ 0 w 248"/>
                  <a:gd name="T39" fmla="*/ 2 h 141"/>
                  <a:gd name="T40" fmla="*/ 0 w 248"/>
                  <a:gd name="T41" fmla="*/ 3 h 141"/>
                  <a:gd name="T42" fmla="*/ 0 w 248"/>
                  <a:gd name="T43" fmla="*/ 7 h 141"/>
                  <a:gd name="T44" fmla="*/ 24 w 248"/>
                  <a:gd name="T45" fmla="*/ 15 h 14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8" h="141">
                    <a:moveTo>
                      <a:pt x="110" y="55"/>
                    </a:moveTo>
                    <a:lnTo>
                      <a:pt x="110" y="49"/>
                    </a:lnTo>
                    <a:lnTo>
                      <a:pt x="107" y="43"/>
                    </a:lnTo>
                    <a:lnTo>
                      <a:pt x="104" y="36"/>
                    </a:lnTo>
                    <a:lnTo>
                      <a:pt x="100" y="30"/>
                    </a:lnTo>
                    <a:lnTo>
                      <a:pt x="94" y="25"/>
                    </a:lnTo>
                    <a:lnTo>
                      <a:pt x="87" y="18"/>
                    </a:lnTo>
                    <a:lnTo>
                      <a:pt x="80" y="13"/>
                    </a:lnTo>
                    <a:lnTo>
                      <a:pt x="72" y="9"/>
                    </a:lnTo>
                    <a:lnTo>
                      <a:pt x="64" y="5"/>
                    </a:lnTo>
                    <a:lnTo>
                      <a:pt x="55" y="2"/>
                    </a:lnTo>
                    <a:lnTo>
                      <a:pt x="47" y="0"/>
                    </a:lnTo>
                    <a:lnTo>
                      <a:pt x="38" y="0"/>
                    </a:lnTo>
                    <a:lnTo>
                      <a:pt x="30" y="0"/>
                    </a:lnTo>
                    <a:lnTo>
                      <a:pt x="22" y="1"/>
                    </a:lnTo>
                    <a:lnTo>
                      <a:pt x="16" y="3"/>
                    </a:lnTo>
                    <a:lnTo>
                      <a:pt x="11" y="6"/>
                    </a:lnTo>
                    <a:lnTo>
                      <a:pt x="6" y="11"/>
                    </a:lnTo>
                    <a:lnTo>
                      <a:pt x="3" y="15"/>
                    </a:lnTo>
                    <a:lnTo>
                      <a:pt x="1" y="20"/>
                    </a:lnTo>
                    <a:lnTo>
                      <a:pt x="0" y="27"/>
                    </a:lnTo>
                    <a:lnTo>
                      <a:pt x="0" y="75"/>
                    </a:lnTo>
                    <a:lnTo>
                      <a:pt x="248"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87" name="Line 365"/>
              <p:cNvSpPr>
                <a:spLocks noChangeShapeType="1"/>
              </p:cNvSpPr>
              <p:nvPr/>
            </p:nvSpPr>
            <p:spPr bwMode="auto">
              <a:xfrm flipV="1">
                <a:off x="2097" y="1535"/>
                <a:ext cx="0"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88" name="Freeform 366"/>
              <p:cNvSpPr>
                <a:spLocks/>
              </p:cNvSpPr>
              <p:nvPr/>
            </p:nvSpPr>
            <p:spPr bwMode="auto">
              <a:xfrm>
                <a:off x="1989" y="1405"/>
                <a:ext cx="163" cy="108"/>
              </a:xfrm>
              <a:custGeom>
                <a:avLst/>
                <a:gdLst>
                  <a:gd name="T0" fmla="*/ 0 w 346"/>
                  <a:gd name="T1" fmla="*/ 14 h 228"/>
                  <a:gd name="T2" fmla="*/ 0 w 346"/>
                  <a:gd name="T3" fmla="*/ 0 h 228"/>
                  <a:gd name="T4" fmla="*/ 36 w 346"/>
                  <a:gd name="T5" fmla="*/ 24 h 228"/>
                  <a:gd name="T6" fmla="*/ 36 w 346"/>
                  <a:gd name="T7" fmla="*/ 10 h 2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46" h="228">
                    <a:moveTo>
                      <a:pt x="0" y="135"/>
                    </a:moveTo>
                    <a:lnTo>
                      <a:pt x="0" y="0"/>
                    </a:lnTo>
                    <a:lnTo>
                      <a:pt x="346" y="228"/>
                    </a:lnTo>
                    <a:lnTo>
                      <a:pt x="346"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89" name="Freeform 367"/>
              <p:cNvSpPr>
                <a:spLocks/>
              </p:cNvSpPr>
              <p:nvPr/>
            </p:nvSpPr>
            <p:spPr bwMode="auto">
              <a:xfrm>
                <a:off x="2038" y="1334"/>
                <a:ext cx="114" cy="58"/>
              </a:xfrm>
              <a:custGeom>
                <a:avLst/>
                <a:gdLst>
                  <a:gd name="T0" fmla="*/ 24 w 248"/>
                  <a:gd name="T1" fmla="*/ 13 h 124"/>
                  <a:gd name="T2" fmla="*/ 0 w 248"/>
                  <a:gd name="T3" fmla="*/ 0 h 124"/>
                  <a:gd name="T4" fmla="*/ 24 w 248"/>
                  <a:gd name="T5" fmla="*/ 1 h 124"/>
                  <a:gd name="T6" fmla="*/ 0 60000 65536"/>
                  <a:gd name="T7" fmla="*/ 0 60000 65536"/>
                  <a:gd name="T8" fmla="*/ 0 60000 65536"/>
                </a:gdLst>
                <a:ahLst/>
                <a:cxnLst>
                  <a:cxn ang="T6">
                    <a:pos x="T0" y="T1"/>
                  </a:cxn>
                  <a:cxn ang="T7">
                    <a:pos x="T2" y="T3"/>
                  </a:cxn>
                  <a:cxn ang="T8">
                    <a:pos x="T4" y="T5"/>
                  </a:cxn>
                </a:cxnLst>
                <a:rect l="0" t="0" r="r" b="b"/>
                <a:pathLst>
                  <a:path w="248" h="124">
                    <a:moveTo>
                      <a:pt x="248" y="124"/>
                    </a:moveTo>
                    <a:lnTo>
                      <a:pt x="0" y="0"/>
                    </a:lnTo>
                    <a:lnTo>
                      <a:pt x="248" y="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90" name="Line 368"/>
              <p:cNvSpPr>
                <a:spLocks noChangeShapeType="1"/>
              </p:cNvSpPr>
              <p:nvPr/>
            </p:nvSpPr>
            <p:spPr bwMode="auto">
              <a:xfrm>
                <a:off x="2123" y="1337"/>
                <a:ext cx="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773" name="Group 763"/>
            <p:cNvGrpSpPr>
              <a:grpSpLocks/>
            </p:cNvGrpSpPr>
            <p:nvPr/>
          </p:nvGrpSpPr>
          <p:grpSpPr bwMode="auto">
            <a:xfrm rot="-5400000">
              <a:off x="1802" y="1484"/>
              <a:ext cx="544" cy="171"/>
              <a:chOff x="2662" y="3377"/>
              <a:chExt cx="513" cy="162"/>
            </a:xfrm>
          </p:grpSpPr>
          <p:sp>
            <p:nvSpPr>
              <p:cNvPr id="29774" name="Line 764"/>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75" name="Line 765"/>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71810" name="Group 770"/>
          <p:cNvGrpSpPr>
            <a:grpSpLocks/>
          </p:cNvGrpSpPr>
          <p:nvPr/>
        </p:nvGrpSpPr>
        <p:grpSpPr bwMode="auto">
          <a:xfrm>
            <a:off x="4908550" y="1573213"/>
            <a:ext cx="1692275" cy="746125"/>
            <a:chOff x="3092" y="991"/>
            <a:chExt cx="1066" cy="470"/>
          </a:xfrm>
        </p:grpSpPr>
        <p:grpSp>
          <p:nvGrpSpPr>
            <p:cNvPr id="29759" name="Group 481"/>
            <p:cNvGrpSpPr>
              <a:grpSpLocks/>
            </p:cNvGrpSpPr>
            <p:nvPr/>
          </p:nvGrpSpPr>
          <p:grpSpPr bwMode="auto">
            <a:xfrm>
              <a:off x="3092" y="1015"/>
              <a:ext cx="1066" cy="446"/>
              <a:chOff x="3092" y="1015"/>
              <a:chExt cx="1066" cy="446"/>
            </a:xfrm>
          </p:grpSpPr>
          <p:sp>
            <p:nvSpPr>
              <p:cNvPr id="29763" name="Line 452"/>
              <p:cNvSpPr>
                <a:spLocks noChangeShapeType="1"/>
              </p:cNvSpPr>
              <p:nvPr/>
            </p:nvSpPr>
            <p:spPr bwMode="auto">
              <a:xfrm flipH="1" flipV="1">
                <a:off x="3644" y="1213"/>
                <a:ext cx="514" cy="2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64" name="Line 453"/>
              <p:cNvSpPr>
                <a:spLocks noChangeShapeType="1"/>
              </p:cNvSpPr>
              <p:nvPr/>
            </p:nvSpPr>
            <p:spPr bwMode="auto">
              <a:xfrm>
                <a:off x="3092" y="1213"/>
                <a:ext cx="5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65" name="Freeform 454"/>
              <p:cNvSpPr>
                <a:spLocks/>
              </p:cNvSpPr>
              <p:nvPr/>
            </p:nvSpPr>
            <p:spPr bwMode="auto">
              <a:xfrm>
                <a:off x="3160" y="1015"/>
                <a:ext cx="107" cy="163"/>
              </a:xfrm>
              <a:custGeom>
                <a:avLst/>
                <a:gdLst>
                  <a:gd name="T0" fmla="*/ 10 w 228"/>
                  <a:gd name="T1" fmla="*/ 0 h 346"/>
                  <a:gd name="T2" fmla="*/ 23 w 228"/>
                  <a:gd name="T3" fmla="*/ 0 h 346"/>
                  <a:gd name="T4" fmla="*/ 0 w 228"/>
                  <a:gd name="T5" fmla="*/ 36 h 346"/>
                  <a:gd name="T6" fmla="*/ 14 w 228"/>
                  <a:gd name="T7" fmla="*/ 36 h 3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8" h="346">
                    <a:moveTo>
                      <a:pt x="93" y="0"/>
                    </a:moveTo>
                    <a:lnTo>
                      <a:pt x="228" y="0"/>
                    </a:lnTo>
                    <a:lnTo>
                      <a:pt x="0" y="346"/>
                    </a:lnTo>
                    <a:lnTo>
                      <a:pt x="135" y="3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66" name="Freeform 455"/>
              <p:cNvSpPr>
                <a:spLocks/>
              </p:cNvSpPr>
              <p:nvPr/>
            </p:nvSpPr>
            <p:spPr bwMode="auto">
              <a:xfrm>
                <a:off x="3280" y="1064"/>
                <a:ext cx="59" cy="117"/>
              </a:xfrm>
              <a:custGeom>
                <a:avLst/>
                <a:gdLst>
                  <a:gd name="T0" fmla="*/ 0 w 123"/>
                  <a:gd name="T1" fmla="*/ 26 h 249"/>
                  <a:gd name="T2" fmla="*/ 13 w 123"/>
                  <a:gd name="T3" fmla="*/ 0 h 249"/>
                  <a:gd name="T4" fmla="*/ 12 w 123"/>
                  <a:gd name="T5" fmla="*/ 26 h 249"/>
                  <a:gd name="T6" fmla="*/ 0 60000 65536"/>
                  <a:gd name="T7" fmla="*/ 0 60000 65536"/>
                  <a:gd name="T8" fmla="*/ 0 60000 65536"/>
                </a:gdLst>
                <a:ahLst/>
                <a:cxnLst>
                  <a:cxn ang="T6">
                    <a:pos x="T0" y="T1"/>
                  </a:cxn>
                  <a:cxn ang="T7">
                    <a:pos x="T2" y="T3"/>
                  </a:cxn>
                  <a:cxn ang="T8">
                    <a:pos x="T4" y="T5"/>
                  </a:cxn>
                </a:cxnLst>
                <a:rect l="0" t="0" r="r" b="b"/>
                <a:pathLst>
                  <a:path w="123" h="249">
                    <a:moveTo>
                      <a:pt x="0" y="249"/>
                    </a:moveTo>
                    <a:lnTo>
                      <a:pt x="123" y="0"/>
                    </a:lnTo>
                    <a:lnTo>
                      <a:pt x="115" y="2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67" name="Line 456"/>
              <p:cNvSpPr>
                <a:spLocks noChangeShapeType="1"/>
              </p:cNvSpPr>
              <p:nvPr/>
            </p:nvSpPr>
            <p:spPr bwMode="auto">
              <a:xfrm flipH="1">
                <a:off x="3296" y="1148"/>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68" name="Line 457"/>
              <p:cNvSpPr>
                <a:spLocks noChangeShapeType="1"/>
              </p:cNvSpPr>
              <p:nvPr/>
            </p:nvSpPr>
            <p:spPr bwMode="auto">
              <a:xfrm>
                <a:off x="3381" y="1122"/>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69" name="Freeform 458"/>
              <p:cNvSpPr>
                <a:spLocks/>
              </p:cNvSpPr>
              <p:nvPr/>
            </p:nvSpPr>
            <p:spPr bwMode="auto">
              <a:xfrm>
                <a:off x="3456" y="1015"/>
                <a:ext cx="104" cy="163"/>
              </a:xfrm>
              <a:custGeom>
                <a:avLst/>
                <a:gdLst>
                  <a:gd name="T0" fmla="*/ 9 w 226"/>
                  <a:gd name="T1" fmla="*/ 0 h 346"/>
                  <a:gd name="T2" fmla="*/ 22 w 226"/>
                  <a:gd name="T3" fmla="*/ 0 h 346"/>
                  <a:gd name="T4" fmla="*/ 0 w 226"/>
                  <a:gd name="T5" fmla="*/ 36 h 346"/>
                  <a:gd name="T6" fmla="*/ 13 w 226"/>
                  <a:gd name="T7" fmla="*/ 36 h 3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6" h="346">
                    <a:moveTo>
                      <a:pt x="92" y="0"/>
                    </a:moveTo>
                    <a:lnTo>
                      <a:pt x="226" y="0"/>
                    </a:lnTo>
                    <a:lnTo>
                      <a:pt x="0" y="346"/>
                    </a:lnTo>
                    <a:lnTo>
                      <a:pt x="134" y="3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70" name="Freeform 459"/>
              <p:cNvSpPr>
                <a:spLocks/>
              </p:cNvSpPr>
              <p:nvPr/>
            </p:nvSpPr>
            <p:spPr bwMode="auto">
              <a:xfrm>
                <a:off x="3576" y="1116"/>
                <a:ext cx="55" cy="65"/>
              </a:xfrm>
              <a:custGeom>
                <a:avLst/>
                <a:gdLst>
                  <a:gd name="T0" fmla="*/ 0 w 119"/>
                  <a:gd name="T1" fmla="*/ 14 h 139"/>
                  <a:gd name="T2" fmla="*/ 5 w 119"/>
                  <a:gd name="T3" fmla="*/ 14 h 139"/>
                  <a:gd name="T4" fmla="*/ 6 w 119"/>
                  <a:gd name="T5" fmla="*/ 14 h 139"/>
                  <a:gd name="T6" fmla="*/ 6 w 119"/>
                  <a:gd name="T7" fmla="*/ 14 h 139"/>
                  <a:gd name="T8" fmla="*/ 7 w 119"/>
                  <a:gd name="T9" fmla="*/ 14 h 139"/>
                  <a:gd name="T10" fmla="*/ 8 w 119"/>
                  <a:gd name="T11" fmla="*/ 13 h 139"/>
                  <a:gd name="T12" fmla="*/ 8 w 119"/>
                  <a:gd name="T13" fmla="*/ 13 h 139"/>
                  <a:gd name="T14" fmla="*/ 9 w 119"/>
                  <a:gd name="T15" fmla="*/ 12 h 139"/>
                  <a:gd name="T16" fmla="*/ 10 w 119"/>
                  <a:gd name="T17" fmla="*/ 11 h 139"/>
                  <a:gd name="T18" fmla="*/ 10 w 119"/>
                  <a:gd name="T19" fmla="*/ 10 h 139"/>
                  <a:gd name="T20" fmla="*/ 11 w 119"/>
                  <a:gd name="T21" fmla="*/ 9 h 139"/>
                  <a:gd name="T22" fmla="*/ 11 w 119"/>
                  <a:gd name="T23" fmla="*/ 8 h 139"/>
                  <a:gd name="T24" fmla="*/ 11 w 119"/>
                  <a:gd name="T25" fmla="*/ 7 h 139"/>
                  <a:gd name="T26" fmla="*/ 12 w 119"/>
                  <a:gd name="T27" fmla="*/ 6 h 139"/>
                  <a:gd name="T28" fmla="*/ 12 w 119"/>
                  <a:gd name="T29" fmla="*/ 5 h 139"/>
                  <a:gd name="T30" fmla="*/ 12 w 119"/>
                  <a:gd name="T31" fmla="*/ 4 h 139"/>
                  <a:gd name="T32" fmla="*/ 12 w 119"/>
                  <a:gd name="T33" fmla="*/ 3 h 139"/>
                  <a:gd name="T34" fmla="*/ 11 w 119"/>
                  <a:gd name="T35" fmla="*/ 3 h 139"/>
                  <a:gd name="T36" fmla="*/ 11 w 119"/>
                  <a:gd name="T37" fmla="*/ 2 h 139"/>
                  <a:gd name="T38" fmla="*/ 11 w 119"/>
                  <a:gd name="T39" fmla="*/ 1 h 139"/>
                  <a:gd name="T40" fmla="*/ 10 w 119"/>
                  <a:gd name="T41" fmla="*/ 0 h 139"/>
                  <a:gd name="T42" fmla="*/ 10 w 119"/>
                  <a:gd name="T43" fmla="*/ 0 h 139"/>
                  <a:gd name="T44" fmla="*/ 9 w 119"/>
                  <a:gd name="T45" fmla="*/ 0 h 139"/>
                  <a:gd name="T46" fmla="*/ 8 w 119"/>
                  <a:gd name="T47" fmla="*/ 0 h 139"/>
                  <a:gd name="T48" fmla="*/ 4 w 119"/>
                  <a:gd name="T49" fmla="*/ 0 h 1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9" h="139">
                    <a:moveTo>
                      <a:pt x="0" y="139"/>
                    </a:moveTo>
                    <a:lnTo>
                      <a:pt x="48" y="139"/>
                    </a:lnTo>
                    <a:lnTo>
                      <a:pt x="56" y="138"/>
                    </a:lnTo>
                    <a:lnTo>
                      <a:pt x="63" y="135"/>
                    </a:lnTo>
                    <a:lnTo>
                      <a:pt x="70" y="132"/>
                    </a:lnTo>
                    <a:lnTo>
                      <a:pt x="77" y="127"/>
                    </a:lnTo>
                    <a:lnTo>
                      <a:pt x="85" y="122"/>
                    </a:lnTo>
                    <a:lnTo>
                      <a:pt x="91" y="114"/>
                    </a:lnTo>
                    <a:lnTo>
                      <a:pt x="97" y="107"/>
                    </a:lnTo>
                    <a:lnTo>
                      <a:pt x="103" y="98"/>
                    </a:lnTo>
                    <a:lnTo>
                      <a:pt x="108" y="89"/>
                    </a:lnTo>
                    <a:lnTo>
                      <a:pt x="112" y="79"/>
                    </a:lnTo>
                    <a:lnTo>
                      <a:pt x="115" y="69"/>
                    </a:lnTo>
                    <a:lnTo>
                      <a:pt x="118" y="60"/>
                    </a:lnTo>
                    <a:lnTo>
                      <a:pt x="119" y="50"/>
                    </a:lnTo>
                    <a:lnTo>
                      <a:pt x="119" y="41"/>
                    </a:lnTo>
                    <a:lnTo>
                      <a:pt x="118" y="32"/>
                    </a:lnTo>
                    <a:lnTo>
                      <a:pt x="115" y="25"/>
                    </a:lnTo>
                    <a:lnTo>
                      <a:pt x="112" y="17"/>
                    </a:lnTo>
                    <a:lnTo>
                      <a:pt x="108" y="12"/>
                    </a:lnTo>
                    <a:lnTo>
                      <a:pt x="104" y="7"/>
                    </a:lnTo>
                    <a:lnTo>
                      <a:pt x="98" y="3"/>
                    </a:lnTo>
                    <a:lnTo>
                      <a:pt x="92" y="1"/>
                    </a:lnTo>
                    <a:lnTo>
                      <a:pt x="86" y="0"/>
                    </a:lnTo>
                    <a:lnTo>
                      <a:pt x="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71" name="Freeform 460"/>
              <p:cNvSpPr>
                <a:spLocks/>
              </p:cNvSpPr>
              <p:nvPr/>
            </p:nvSpPr>
            <p:spPr bwMode="auto">
              <a:xfrm>
                <a:off x="3576" y="1064"/>
                <a:ext cx="65" cy="117"/>
              </a:xfrm>
              <a:custGeom>
                <a:avLst/>
                <a:gdLst>
                  <a:gd name="T0" fmla="*/ 8 w 141"/>
                  <a:gd name="T1" fmla="*/ 11 h 249"/>
                  <a:gd name="T2" fmla="*/ 9 w 141"/>
                  <a:gd name="T3" fmla="*/ 11 h 249"/>
                  <a:gd name="T4" fmla="*/ 10 w 141"/>
                  <a:gd name="T5" fmla="*/ 11 h 249"/>
                  <a:gd name="T6" fmla="*/ 10 w 141"/>
                  <a:gd name="T7" fmla="*/ 11 h 249"/>
                  <a:gd name="T8" fmla="*/ 11 w 141"/>
                  <a:gd name="T9" fmla="*/ 10 h 249"/>
                  <a:gd name="T10" fmla="*/ 12 w 141"/>
                  <a:gd name="T11" fmla="*/ 10 h 249"/>
                  <a:gd name="T12" fmla="*/ 12 w 141"/>
                  <a:gd name="T13" fmla="*/ 9 h 249"/>
                  <a:gd name="T14" fmla="*/ 12 w 141"/>
                  <a:gd name="T15" fmla="*/ 8 h 249"/>
                  <a:gd name="T16" fmla="*/ 13 w 141"/>
                  <a:gd name="T17" fmla="*/ 8 h 249"/>
                  <a:gd name="T18" fmla="*/ 13 w 141"/>
                  <a:gd name="T19" fmla="*/ 7 h 249"/>
                  <a:gd name="T20" fmla="*/ 14 w 141"/>
                  <a:gd name="T21" fmla="*/ 6 h 249"/>
                  <a:gd name="T22" fmla="*/ 14 w 141"/>
                  <a:gd name="T23" fmla="*/ 5 h 249"/>
                  <a:gd name="T24" fmla="*/ 14 w 141"/>
                  <a:gd name="T25" fmla="*/ 4 h 249"/>
                  <a:gd name="T26" fmla="*/ 14 w 141"/>
                  <a:gd name="T27" fmla="*/ 3 h 249"/>
                  <a:gd name="T28" fmla="*/ 14 w 141"/>
                  <a:gd name="T29" fmla="*/ 2 h 249"/>
                  <a:gd name="T30" fmla="*/ 14 w 141"/>
                  <a:gd name="T31" fmla="*/ 2 h 249"/>
                  <a:gd name="T32" fmla="*/ 13 w 141"/>
                  <a:gd name="T33" fmla="*/ 1 h 249"/>
                  <a:gd name="T34" fmla="*/ 13 w 141"/>
                  <a:gd name="T35" fmla="*/ 0 h 249"/>
                  <a:gd name="T36" fmla="*/ 12 w 141"/>
                  <a:gd name="T37" fmla="*/ 0 h 249"/>
                  <a:gd name="T38" fmla="*/ 12 w 141"/>
                  <a:gd name="T39" fmla="*/ 0 h 249"/>
                  <a:gd name="T40" fmla="*/ 11 w 141"/>
                  <a:gd name="T41" fmla="*/ 0 h 249"/>
                  <a:gd name="T42" fmla="*/ 6 w 141"/>
                  <a:gd name="T43" fmla="*/ 0 h 249"/>
                  <a:gd name="T44" fmla="*/ 0 w 141"/>
                  <a:gd name="T45" fmla="*/ 26 h 2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1" h="249">
                    <a:moveTo>
                      <a:pt x="86" y="110"/>
                    </a:moveTo>
                    <a:lnTo>
                      <a:pt x="92" y="110"/>
                    </a:lnTo>
                    <a:lnTo>
                      <a:pt x="98" y="108"/>
                    </a:lnTo>
                    <a:lnTo>
                      <a:pt x="105" y="105"/>
                    </a:lnTo>
                    <a:lnTo>
                      <a:pt x="111" y="100"/>
                    </a:lnTo>
                    <a:lnTo>
                      <a:pt x="117" y="94"/>
                    </a:lnTo>
                    <a:lnTo>
                      <a:pt x="123" y="88"/>
                    </a:lnTo>
                    <a:lnTo>
                      <a:pt x="128" y="80"/>
                    </a:lnTo>
                    <a:lnTo>
                      <a:pt x="132" y="73"/>
                    </a:lnTo>
                    <a:lnTo>
                      <a:pt x="136" y="64"/>
                    </a:lnTo>
                    <a:lnTo>
                      <a:pt x="139" y="56"/>
                    </a:lnTo>
                    <a:lnTo>
                      <a:pt x="140" y="47"/>
                    </a:lnTo>
                    <a:lnTo>
                      <a:pt x="141" y="39"/>
                    </a:lnTo>
                    <a:lnTo>
                      <a:pt x="141" y="30"/>
                    </a:lnTo>
                    <a:lnTo>
                      <a:pt x="140" y="23"/>
                    </a:lnTo>
                    <a:lnTo>
                      <a:pt x="138" y="16"/>
                    </a:lnTo>
                    <a:lnTo>
                      <a:pt x="135" y="11"/>
                    </a:lnTo>
                    <a:lnTo>
                      <a:pt x="130" y="7"/>
                    </a:lnTo>
                    <a:lnTo>
                      <a:pt x="126" y="3"/>
                    </a:lnTo>
                    <a:lnTo>
                      <a:pt x="121" y="2"/>
                    </a:lnTo>
                    <a:lnTo>
                      <a:pt x="114" y="0"/>
                    </a:lnTo>
                    <a:lnTo>
                      <a:pt x="66" y="0"/>
                    </a:lnTo>
                    <a:lnTo>
                      <a:pt x="0" y="2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9760" name="Group 767"/>
            <p:cNvGrpSpPr>
              <a:grpSpLocks/>
            </p:cNvGrpSpPr>
            <p:nvPr/>
          </p:nvGrpSpPr>
          <p:grpSpPr bwMode="auto">
            <a:xfrm>
              <a:off x="3107" y="991"/>
              <a:ext cx="590" cy="186"/>
              <a:chOff x="2662" y="3377"/>
              <a:chExt cx="513" cy="162"/>
            </a:xfrm>
          </p:grpSpPr>
          <p:sp>
            <p:nvSpPr>
              <p:cNvPr id="29761" name="Line 768"/>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62" name="Line 769"/>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471812" name="Line 772"/>
          <p:cNvSpPr>
            <a:spLocks noChangeShapeType="1"/>
          </p:cNvSpPr>
          <p:nvPr/>
        </p:nvSpPr>
        <p:spPr bwMode="auto">
          <a:xfrm>
            <a:off x="6588125" y="2732088"/>
            <a:ext cx="1674813" cy="0"/>
          </a:xfrm>
          <a:prstGeom prst="line">
            <a:avLst/>
          </a:prstGeom>
          <a:noFill/>
          <a:ln w="38100">
            <a:solidFill>
              <a:srgbClr val="CC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71818" name="Group 778"/>
          <p:cNvGrpSpPr>
            <a:grpSpLocks/>
          </p:cNvGrpSpPr>
          <p:nvPr/>
        </p:nvGrpSpPr>
        <p:grpSpPr bwMode="auto">
          <a:xfrm>
            <a:off x="1042988" y="5084763"/>
            <a:ext cx="3105150" cy="1528762"/>
            <a:chOff x="657" y="3203"/>
            <a:chExt cx="1956" cy="963"/>
          </a:xfrm>
        </p:grpSpPr>
        <p:grpSp>
          <p:nvGrpSpPr>
            <p:cNvPr id="29723" name="Group 759"/>
            <p:cNvGrpSpPr>
              <a:grpSpLocks/>
            </p:cNvGrpSpPr>
            <p:nvPr/>
          </p:nvGrpSpPr>
          <p:grpSpPr bwMode="auto">
            <a:xfrm>
              <a:off x="657" y="3203"/>
              <a:ext cx="1956" cy="963"/>
              <a:chOff x="657" y="3203"/>
              <a:chExt cx="1956" cy="963"/>
            </a:xfrm>
          </p:grpSpPr>
          <p:grpSp>
            <p:nvGrpSpPr>
              <p:cNvPr id="29727" name="Group 727"/>
              <p:cNvGrpSpPr>
                <a:grpSpLocks/>
              </p:cNvGrpSpPr>
              <p:nvPr/>
            </p:nvGrpSpPr>
            <p:grpSpPr bwMode="auto">
              <a:xfrm>
                <a:off x="657" y="3203"/>
                <a:ext cx="1906" cy="963"/>
                <a:chOff x="657" y="3203"/>
                <a:chExt cx="1906" cy="963"/>
              </a:xfrm>
            </p:grpSpPr>
            <p:sp>
              <p:nvSpPr>
                <p:cNvPr id="29731" name="Line 728"/>
                <p:cNvSpPr>
                  <a:spLocks noChangeShapeType="1"/>
                </p:cNvSpPr>
                <p:nvPr/>
              </p:nvSpPr>
              <p:spPr bwMode="auto">
                <a:xfrm flipH="1">
                  <a:off x="657" y="3922"/>
                  <a:ext cx="10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32" name="Line 729"/>
                <p:cNvSpPr>
                  <a:spLocks noChangeShapeType="1"/>
                </p:cNvSpPr>
                <p:nvPr/>
              </p:nvSpPr>
              <p:spPr bwMode="auto">
                <a:xfrm flipH="1">
                  <a:off x="657" y="3203"/>
                  <a:ext cx="1057" cy="7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33" name="Line 730"/>
                <p:cNvSpPr>
                  <a:spLocks noChangeShapeType="1"/>
                </p:cNvSpPr>
                <p:nvPr/>
              </p:nvSpPr>
              <p:spPr bwMode="auto">
                <a:xfrm>
                  <a:off x="1714" y="3616"/>
                  <a:ext cx="283" cy="2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34" name="Line 731"/>
                <p:cNvSpPr>
                  <a:spLocks noChangeShapeType="1"/>
                </p:cNvSpPr>
                <p:nvPr/>
              </p:nvSpPr>
              <p:spPr bwMode="auto">
                <a:xfrm>
                  <a:off x="999" y="3427"/>
                  <a:ext cx="185"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35" name="Line 732"/>
                <p:cNvSpPr>
                  <a:spLocks noChangeShapeType="1"/>
                </p:cNvSpPr>
                <p:nvPr/>
              </p:nvSpPr>
              <p:spPr bwMode="auto">
                <a:xfrm>
                  <a:off x="670" y="3427"/>
                  <a:ext cx="3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36" name="Freeform 733"/>
                <p:cNvSpPr>
                  <a:spLocks/>
                </p:cNvSpPr>
                <p:nvPr/>
              </p:nvSpPr>
              <p:spPr bwMode="auto">
                <a:xfrm>
                  <a:off x="762" y="3229"/>
                  <a:ext cx="81" cy="163"/>
                </a:xfrm>
                <a:custGeom>
                  <a:avLst/>
                  <a:gdLst>
                    <a:gd name="T0" fmla="*/ 0 w 174"/>
                    <a:gd name="T1" fmla="*/ 36 h 347"/>
                    <a:gd name="T2" fmla="*/ 18 w 174"/>
                    <a:gd name="T3" fmla="*/ 0 h 347"/>
                    <a:gd name="T4" fmla="*/ 16 w 174"/>
                    <a:gd name="T5" fmla="*/ 36 h 347"/>
                    <a:gd name="T6" fmla="*/ 0 60000 65536"/>
                    <a:gd name="T7" fmla="*/ 0 60000 65536"/>
                    <a:gd name="T8" fmla="*/ 0 60000 65536"/>
                  </a:gdLst>
                  <a:ahLst/>
                  <a:cxnLst>
                    <a:cxn ang="T6">
                      <a:pos x="T0" y="T1"/>
                    </a:cxn>
                    <a:cxn ang="T7">
                      <a:pos x="T2" y="T3"/>
                    </a:cxn>
                    <a:cxn ang="T8">
                      <a:pos x="T4" y="T5"/>
                    </a:cxn>
                  </a:cxnLst>
                  <a:rect l="0" t="0" r="r" b="b"/>
                  <a:pathLst>
                    <a:path w="174" h="347">
                      <a:moveTo>
                        <a:pt x="0" y="347"/>
                      </a:moveTo>
                      <a:lnTo>
                        <a:pt x="174" y="0"/>
                      </a:lnTo>
                      <a:lnTo>
                        <a:pt x="162"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37" name="Line 734"/>
                <p:cNvSpPr>
                  <a:spLocks noChangeShapeType="1"/>
                </p:cNvSpPr>
                <p:nvPr/>
              </p:nvSpPr>
              <p:spPr bwMode="auto">
                <a:xfrm flipH="1">
                  <a:off x="784" y="3346"/>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38" name="Freeform 735"/>
                <p:cNvSpPr>
                  <a:spLocks/>
                </p:cNvSpPr>
                <p:nvPr/>
              </p:nvSpPr>
              <p:spPr bwMode="auto">
                <a:xfrm>
                  <a:off x="875" y="3301"/>
                  <a:ext cx="75" cy="91"/>
                </a:xfrm>
                <a:custGeom>
                  <a:avLst/>
                  <a:gdLst>
                    <a:gd name="T0" fmla="*/ 0 w 165"/>
                    <a:gd name="T1" fmla="*/ 20 h 193"/>
                    <a:gd name="T2" fmla="*/ 6 w 165"/>
                    <a:gd name="T3" fmla="*/ 20 h 193"/>
                    <a:gd name="T4" fmla="*/ 7 w 165"/>
                    <a:gd name="T5" fmla="*/ 20 h 193"/>
                    <a:gd name="T6" fmla="*/ 8 w 165"/>
                    <a:gd name="T7" fmla="*/ 20 h 193"/>
                    <a:gd name="T8" fmla="*/ 9 w 165"/>
                    <a:gd name="T9" fmla="*/ 19 h 193"/>
                    <a:gd name="T10" fmla="*/ 9 w 165"/>
                    <a:gd name="T11" fmla="*/ 19 h 193"/>
                    <a:gd name="T12" fmla="*/ 10 w 165"/>
                    <a:gd name="T13" fmla="*/ 19 h 193"/>
                    <a:gd name="T14" fmla="*/ 11 w 165"/>
                    <a:gd name="T15" fmla="*/ 18 h 193"/>
                    <a:gd name="T16" fmla="*/ 11 w 165"/>
                    <a:gd name="T17" fmla="*/ 17 h 193"/>
                    <a:gd name="T18" fmla="*/ 12 w 165"/>
                    <a:gd name="T19" fmla="*/ 17 h 193"/>
                    <a:gd name="T20" fmla="*/ 13 w 165"/>
                    <a:gd name="T21" fmla="*/ 16 h 193"/>
                    <a:gd name="T22" fmla="*/ 14 w 165"/>
                    <a:gd name="T23" fmla="*/ 15 h 193"/>
                    <a:gd name="T24" fmla="*/ 14 w 165"/>
                    <a:gd name="T25" fmla="*/ 13 h 193"/>
                    <a:gd name="T26" fmla="*/ 15 w 165"/>
                    <a:gd name="T27" fmla="*/ 12 h 193"/>
                    <a:gd name="T28" fmla="*/ 15 w 165"/>
                    <a:gd name="T29" fmla="*/ 11 h 193"/>
                    <a:gd name="T30" fmla="*/ 15 w 165"/>
                    <a:gd name="T31" fmla="*/ 10 h 193"/>
                    <a:gd name="T32" fmla="*/ 15 w 165"/>
                    <a:gd name="T33" fmla="*/ 9 h 193"/>
                    <a:gd name="T34" fmla="*/ 15 w 165"/>
                    <a:gd name="T35" fmla="*/ 8 h 193"/>
                    <a:gd name="T36" fmla="*/ 15 w 165"/>
                    <a:gd name="T37" fmla="*/ 7 h 193"/>
                    <a:gd name="T38" fmla="*/ 15 w 165"/>
                    <a:gd name="T39" fmla="*/ 6 h 193"/>
                    <a:gd name="T40" fmla="*/ 15 w 165"/>
                    <a:gd name="T41" fmla="*/ 5 h 193"/>
                    <a:gd name="T42" fmla="*/ 15 w 165"/>
                    <a:gd name="T43" fmla="*/ 4 h 193"/>
                    <a:gd name="T44" fmla="*/ 15 w 165"/>
                    <a:gd name="T45" fmla="*/ 3 h 193"/>
                    <a:gd name="T46" fmla="*/ 15 w 165"/>
                    <a:gd name="T47" fmla="*/ 2 h 193"/>
                    <a:gd name="T48" fmla="*/ 14 w 165"/>
                    <a:gd name="T49" fmla="*/ 1 h 193"/>
                    <a:gd name="T50" fmla="*/ 14 w 165"/>
                    <a:gd name="T51" fmla="*/ 1 h 193"/>
                    <a:gd name="T52" fmla="*/ 13 w 165"/>
                    <a:gd name="T53" fmla="*/ 0 h 193"/>
                    <a:gd name="T54" fmla="*/ 12 w 165"/>
                    <a:gd name="T55" fmla="*/ 0 h 193"/>
                    <a:gd name="T56" fmla="*/ 12 w 165"/>
                    <a:gd name="T57" fmla="*/ 0 h 193"/>
                    <a:gd name="T58" fmla="*/ 11 w 165"/>
                    <a:gd name="T59" fmla="*/ 0 h 193"/>
                    <a:gd name="T60" fmla="*/ 5 w 165"/>
                    <a:gd name="T61" fmla="*/ 0 h 19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65" h="193">
                      <a:moveTo>
                        <a:pt x="0" y="193"/>
                      </a:moveTo>
                      <a:lnTo>
                        <a:pt x="67" y="193"/>
                      </a:lnTo>
                      <a:lnTo>
                        <a:pt x="76" y="192"/>
                      </a:lnTo>
                      <a:lnTo>
                        <a:pt x="83" y="190"/>
                      </a:lnTo>
                      <a:lnTo>
                        <a:pt x="92" y="187"/>
                      </a:lnTo>
                      <a:lnTo>
                        <a:pt x="99" y="183"/>
                      </a:lnTo>
                      <a:lnTo>
                        <a:pt x="108" y="178"/>
                      </a:lnTo>
                      <a:lnTo>
                        <a:pt x="115" y="172"/>
                      </a:lnTo>
                      <a:lnTo>
                        <a:pt x="123" y="164"/>
                      </a:lnTo>
                      <a:lnTo>
                        <a:pt x="130" y="156"/>
                      </a:lnTo>
                      <a:lnTo>
                        <a:pt x="136" y="147"/>
                      </a:lnTo>
                      <a:lnTo>
                        <a:pt x="143" y="138"/>
                      </a:lnTo>
                      <a:lnTo>
                        <a:pt x="148" y="128"/>
                      </a:lnTo>
                      <a:lnTo>
                        <a:pt x="154" y="117"/>
                      </a:lnTo>
                      <a:lnTo>
                        <a:pt x="158" y="107"/>
                      </a:lnTo>
                      <a:lnTo>
                        <a:pt x="161" y="96"/>
                      </a:lnTo>
                      <a:lnTo>
                        <a:pt x="163" y="86"/>
                      </a:lnTo>
                      <a:lnTo>
                        <a:pt x="165" y="75"/>
                      </a:lnTo>
                      <a:lnTo>
                        <a:pt x="165" y="64"/>
                      </a:lnTo>
                      <a:lnTo>
                        <a:pt x="165" y="55"/>
                      </a:lnTo>
                      <a:lnTo>
                        <a:pt x="164" y="45"/>
                      </a:lnTo>
                      <a:lnTo>
                        <a:pt x="162" y="37"/>
                      </a:lnTo>
                      <a:lnTo>
                        <a:pt x="159" y="28"/>
                      </a:lnTo>
                      <a:lnTo>
                        <a:pt x="156" y="21"/>
                      </a:lnTo>
                      <a:lnTo>
                        <a:pt x="151" y="14"/>
                      </a:lnTo>
                      <a:lnTo>
                        <a:pt x="146" y="10"/>
                      </a:lnTo>
                      <a:lnTo>
                        <a:pt x="140" y="6"/>
                      </a:lnTo>
                      <a:lnTo>
                        <a:pt x="133" y="2"/>
                      </a:lnTo>
                      <a:lnTo>
                        <a:pt x="127" y="0"/>
                      </a:lnTo>
                      <a:lnTo>
                        <a:pt x="119" y="0"/>
                      </a:lnTo>
                      <a:lnTo>
                        <a:pt x="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39" name="Freeform 736"/>
                <p:cNvSpPr>
                  <a:spLocks/>
                </p:cNvSpPr>
                <p:nvPr/>
              </p:nvSpPr>
              <p:spPr bwMode="auto">
                <a:xfrm>
                  <a:off x="875" y="3229"/>
                  <a:ext cx="91" cy="163"/>
                </a:xfrm>
                <a:custGeom>
                  <a:avLst/>
                  <a:gdLst>
                    <a:gd name="T0" fmla="*/ 12 w 197"/>
                    <a:gd name="T1" fmla="*/ 16 h 347"/>
                    <a:gd name="T2" fmla="*/ 12 w 197"/>
                    <a:gd name="T3" fmla="*/ 16 h 347"/>
                    <a:gd name="T4" fmla="*/ 13 w 197"/>
                    <a:gd name="T5" fmla="*/ 16 h 347"/>
                    <a:gd name="T6" fmla="*/ 14 w 197"/>
                    <a:gd name="T7" fmla="*/ 16 h 347"/>
                    <a:gd name="T8" fmla="*/ 15 w 197"/>
                    <a:gd name="T9" fmla="*/ 15 h 347"/>
                    <a:gd name="T10" fmla="*/ 16 w 197"/>
                    <a:gd name="T11" fmla="*/ 15 h 347"/>
                    <a:gd name="T12" fmla="*/ 16 w 197"/>
                    <a:gd name="T13" fmla="*/ 14 h 347"/>
                    <a:gd name="T14" fmla="*/ 17 w 197"/>
                    <a:gd name="T15" fmla="*/ 13 h 347"/>
                    <a:gd name="T16" fmla="*/ 17 w 197"/>
                    <a:gd name="T17" fmla="*/ 12 h 347"/>
                    <a:gd name="T18" fmla="*/ 18 w 197"/>
                    <a:gd name="T19" fmla="*/ 11 h 347"/>
                    <a:gd name="T20" fmla="*/ 18 w 197"/>
                    <a:gd name="T21" fmla="*/ 10 h 347"/>
                    <a:gd name="T22" fmla="*/ 19 w 197"/>
                    <a:gd name="T23" fmla="*/ 9 h 347"/>
                    <a:gd name="T24" fmla="*/ 19 w 197"/>
                    <a:gd name="T25" fmla="*/ 8 h 347"/>
                    <a:gd name="T26" fmla="*/ 19 w 197"/>
                    <a:gd name="T27" fmla="*/ 7 h 347"/>
                    <a:gd name="T28" fmla="*/ 19 w 197"/>
                    <a:gd name="T29" fmla="*/ 6 h 347"/>
                    <a:gd name="T30" fmla="*/ 19 w 197"/>
                    <a:gd name="T31" fmla="*/ 5 h 347"/>
                    <a:gd name="T32" fmla="*/ 19 w 197"/>
                    <a:gd name="T33" fmla="*/ 4 h 347"/>
                    <a:gd name="T34" fmla="*/ 19 w 197"/>
                    <a:gd name="T35" fmla="*/ 3 h 347"/>
                    <a:gd name="T36" fmla="*/ 19 w 197"/>
                    <a:gd name="T37" fmla="*/ 2 h 347"/>
                    <a:gd name="T38" fmla="*/ 18 w 197"/>
                    <a:gd name="T39" fmla="*/ 2 h 347"/>
                    <a:gd name="T40" fmla="*/ 18 w 197"/>
                    <a:gd name="T41" fmla="*/ 1 h 347"/>
                    <a:gd name="T42" fmla="*/ 18 w 197"/>
                    <a:gd name="T43" fmla="*/ 0 h 347"/>
                    <a:gd name="T44" fmla="*/ 17 w 197"/>
                    <a:gd name="T45" fmla="*/ 0 h 347"/>
                    <a:gd name="T46" fmla="*/ 17 w 197"/>
                    <a:gd name="T47" fmla="*/ 0 h 347"/>
                    <a:gd name="T48" fmla="*/ 16 w 197"/>
                    <a:gd name="T49" fmla="*/ 0 h 347"/>
                    <a:gd name="T50" fmla="*/ 9 w 197"/>
                    <a:gd name="T51" fmla="*/ 0 h 347"/>
                    <a:gd name="T52" fmla="*/ 0 w 197"/>
                    <a:gd name="T53" fmla="*/ 36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7" h="347">
                      <a:moveTo>
                        <a:pt x="119" y="154"/>
                      </a:moveTo>
                      <a:lnTo>
                        <a:pt x="127" y="153"/>
                      </a:lnTo>
                      <a:lnTo>
                        <a:pt x="134" y="151"/>
                      </a:lnTo>
                      <a:lnTo>
                        <a:pt x="142" y="148"/>
                      </a:lnTo>
                      <a:lnTo>
                        <a:pt x="149" y="144"/>
                      </a:lnTo>
                      <a:lnTo>
                        <a:pt x="157" y="138"/>
                      </a:lnTo>
                      <a:lnTo>
                        <a:pt x="163" y="131"/>
                      </a:lnTo>
                      <a:lnTo>
                        <a:pt x="171" y="123"/>
                      </a:lnTo>
                      <a:lnTo>
                        <a:pt x="176" y="115"/>
                      </a:lnTo>
                      <a:lnTo>
                        <a:pt x="182" y="106"/>
                      </a:lnTo>
                      <a:lnTo>
                        <a:pt x="187" y="97"/>
                      </a:lnTo>
                      <a:lnTo>
                        <a:pt x="191" y="87"/>
                      </a:lnTo>
                      <a:lnTo>
                        <a:pt x="194" y="77"/>
                      </a:lnTo>
                      <a:lnTo>
                        <a:pt x="196" y="67"/>
                      </a:lnTo>
                      <a:lnTo>
                        <a:pt x="197" y="56"/>
                      </a:lnTo>
                      <a:lnTo>
                        <a:pt x="197" y="48"/>
                      </a:lnTo>
                      <a:lnTo>
                        <a:pt x="197" y="38"/>
                      </a:lnTo>
                      <a:lnTo>
                        <a:pt x="195" y="30"/>
                      </a:lnTo>
                      <a:lnTo>
                        <a:pt x="193" y="22"/>
                      </a:lnTo>
                      <a:lnTo>
                        <a:pt x="189" y="16"/>
                      </a:lnTo>
                      <a:lnTo>
                        <a:pt x="184" y="11"/>
                      </a:lnTo>
                      <a:lnTo>
                        <a:pt x="179" y="5"/>
                      </a:lnTo>
                      <a:lnTo>
                        <a:pt x="174" y="2"/>
                      </a:lnTo>
                      <a:lnTo>
                        <a:pt x="167" y="0"/>
                      </a:lnTo>
                      <a:lnTo>
                        <a:pt x="161" y="0"/>
                      </a:lnTo>
                      <a:lnTo>
                        <a:pt x="93" y="0"/>
                      </a:lnTo>
                      <a:lnTo>
                        <a:pt x="0"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40" name="Freeform 737"/>
                <p:cNvSpPr>
                  <a:spLocks/>
                </p:cNvSpPr>
                <p:nvPr/>
              </p:nvSpPr>
              <p:spPr bwMode="auto">
                <a:xfrm>
                  <a:off x="1035" y="3665"/>
                  <a:ext cx="78" cy="257"/>
                </a:xfrm>
                <a:custGeom>
                  <a:avLst/>
                  <a:gdLst>
                    <a:gd name="T0" fmla="*/ 17 w 170"/>
                    <a:gd name="T1" fmla="*/ 56 h 552"/>
                    <a:gd name="T2" fmla="*/ 16 w 170"/>
                    <a:gd name="T3" fmla="*/ 51 h 552"/>
                    <a:gd name="T4" fmla="*/ 16 w 170"/>
                    <a:gd name="T5" fmla="*/ 47 h 552"/>
                    <a:gd name="T6" fmla="*/ 16 w 170"/>
                    <a:gd name="T7" fmla="*/ 43 h 552"/>
                    <a:gd name="T8" fmla="*/ 15 w 170"/>
                    <a:gd name="T9" fmla="*/ 39 h 552"/>
                    <a:gd name="T10" fmla="*/ 14 w 170"/>
                    <a:gd name="T11" fmla="*/ 35 h 552"/>
                    <a:gd name="T12" fmla="*/ 13 w 170"/>
                    <a:gd name="T13" fmla="*/ 31 h 552"/>
                    <a:gd name="T14" fmla="*/ 12 w 170"/>
                    <a:gd name="T15" fmla="*/ 27 h 552"/>
                    <a:gd name="T16" fmla="*/ 11 w 170"/>
                    <a:gd name="T17" fmla="*/ 22 h 552"/>
                    <a:gd name="T18" fmla="*/ 10 w 170"/>
                    <a:gd name="T19" fmla="*/ 19 h 552"/>
                    <a:gd name="T20" fmla="*/ 8 w 170"/>
                    <a:gd name="T21" fmla="*/ 15 h 552"/>
                    <a:gd name="T22" fmla="*/ 6 w 170"/>
                    <a:gd name="T23" fmla="*/ 11 h 552"/>
                    <a:gd name="T24" fmla="*/ 4 w 170"/>
                    <a:gd name="T25" fmla="*/ 7 h 552"/>
                    <a:gd name="T26" fmla="*/ 2 w 170"/>
                    <a:gd name="T27" fmla="*/ 3 h 552"/>
                    <a:gd name="T28" fmla="*/ 0 w 170"/>
                    <a:gd name="T29" fmla="*/ 0 h 5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0" h="552">
                      <a:moveTo>
                        <a:pt x="170" y="552"/>
                      </a:moveTo>
                      <a:lnTo>
                        <a:pt x="168" y="510"/>
                      </a:lnTo>
                      <a:lnTo>
                        <a:pt x="166" y="468"/>
                      </a:lnTo>
                      <a:lnTo>
                        <a:pt x="161" y="427"/>
                      </a:lnTo>
                      <a:lnTo>
                        <a:pt x="156" y="385"/>
                      </a:lnTo>
                      <a:lnTo>
                        <a:pt x="147" y="345"/>
                      </a:lnTo>
                      <a:lnTo>
                        <a:pt x="138" y="303"/>
                      </a:lnTo>
                      <a:lnTo>
                        <a:pt x="126" y="264"/>
                      </a:lnTo>
                      <a:lnTo>
                        <a:pt x="113" y="223"/>
                      </a:lnTo>
                      <a:lnTo>
                        <a:pt x="98" y="185"/>
                      </a:lnTo>
                      <a:lnTo>
                        <a:pt x="82" y="146"/>
                      </a:lnTo>
                      <a:lnTo>
                        <a:pt x="64" y="108"/>
                      </a:lnTo>
                      <a:lnTo>
                        <a:pt x="44" y="71"/>
                      </a:lnTo>
                      <a:lnTo>
                        <a:pt x="24" y="3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41" name="Freeform 738"/>
                <p:cNvSpPr>
                  <a:spLocks/>
                </p:cNvSpPr>
                <p:nvPr/>
              </p:nvSpPr>
              <p:spPr bwMode="auto">
                <a:xfrm>
                  <a:off x="1223" y="3792"/>
                  <a:ext cx="26" cy="26"/>
                </a:xfrm>
                <a:custGeom>
                  <a:avLst/>
                  <a:gdLst>
                    <a:gd name="T0" fmla="*/ 4 w 50"/>
                    <a:gd name="T1" fmla="*/ 0 h 55"/>
                    <a:gd name="T2" fmla="*/ 1 w 50"/>
                    <a:gd name="T3" fmla="*/ 3 h 55"/>
                    <a:gd name="T4" fmla="*/ 0 w 50"/>
                    <a:gd name="T5" fmla="*/ 5 h 55"/>
                    <a:gd name="T6" fmla="*/ 3 w 50"/>
                    <a:gd name="T7" fmla="*/ 6 h 55"/>
                    <a:gd name="T8" fmla="*/ 5 w 50"/>
                    <a:gd name="T9" fmla="*/ 5 h 55"/>
                    <a:gd name="T10" fmla="*/ 7 w 50"/>
                    <a:gd name="T11" fmla="*/ 4 h 55"/>
                    <a:gd name="T12" fmla="*/ 4 w 50"/>
                    <a:gd name="T13" fmla="*/ 4 h 55"/>
                    <a:gd name="T14" fmla="*/ 4 w 50"/>
                    <a:gd name="T15" fmla="*/ 0 h 5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 h="55">
                      <a:moveTo>
                        <a:pt x="31" y="0"/>
                      </a:moveTo>
                      <a:lnTo>
                        <a:pt x="3" y="25"/>
                      </a:lnTo>
                      <a:lnTo>
                        <a:pt x="0" y="51"/>
                      </a:lnTo>
                      <a:lnTo>
                        <a:pt x="24" y="55"/>
                      </a:lnTo>
                      <a:lnTo>
                        <a:pt x="37" y="51"/>
                      </a:lnTo>
                      <a:lnTo>
                        <a:pt x="50" y="36"/>
                      </a:lnTo>
                      <a:lnTo>
                        <a:pt x="29" y="35"/>
                      </a:lnTo>
                      <a:lnTo>
                        <a:pt x="31" y="0"/>
                      </a:lnTo>
                      <a:close/>
                    </a:path>
                  </a:pathLst>
                </a:custGeom>
                <a:solidFill>
                  <a:srgbClr val="000000"/>
                </a:solidFill>
                <a:ln w="19050" cmpd="sng">
                  <a:solidFill>
                    <a:srgbClr val="000000"/>
                  </a:solidFill>
                  <a:round/>
                  <a:headEnd/>
                  <a:tailEnd/>
                </a:ln>
              </p:spPr>
              <p:txBody>
                <a:bodyPr/>
                <a:lstStyle/>
                <a:p>
                  <a:endParaRPr lang="zh-CN" altLang="en-US"/>
                </a:p>
              </p:txBody>
            </p:sp>
            <p:sp>
              <p:nvSpPr>
                <p:cNvPr id="29742" name="Freeform 739"/>
                <p:cNvSpPr>
                  <a:spLocks/>
                </p:cNvSpPr>
                <p:nvPr/>
              </p:nvSpPr>
              <p:spPr bwMode="auto">
                <a:xfrm>
                  <a:off x="1184" y="3717"/>
                  <a:ext cx="46" cy="101"/>
                </a:xfrm>
                <a:custGeom>
                  <a:avLst/>
                  <a:gdLst>
                    <a:gd name="T0" fmla="*/ 6 w 102"/>
                    <a:gd name="T1" fmla="*/ 0 h 215"/>
                    <a:gd name="T2" fmla="*/ 4 w 102"/>
                    <a:gd name="T3" fmla="*/ 3 h 215"/>
                    <a:gd name="T4" fmla="*/ 4 w 102"/>
                    <a:gd name="T5" fmla="*/ 3 h 215"/>
                    <a:gd name="T6" fmla="*/ 2 w 102"/>
                    <a:gd name="T7" fmla="*/ 7 h 215"/>
                    <a:gd name="T8" fmla="*/ 0 w 102"/>
                    <a:gd name="T9" fmla="*/ 11 h 215"/>
                    <a:gd name="T10" fmla="*/ 0 w 102"/>
                    <a:gd name="T11" fmla="*/ 16 h 215"/>
                    <a:gd name="T12" fmla="*/ 0 w 102"/>
                    <a:gd name="T13" fmla="*/ 19 h 215"/>
                    <a:gd name="T14" fmla="*/ 0 w 102"/>
                    <a:gd name="T15" fmla="*/ 20 h 215"/>
                    <a:gd name="T16" fmla="*/ 2 w 102"/>
                    <a:gd name="T17" fmla="*/ 22 h 215"/>
                    <a:gd name="T18" fmla="*/ 2 w 102"/>
                    <a:gd name="T19" fmla="*/ 22 h 215"/>
                    <a:gd name="T20" fmla="*/ 5 w 102"/>
                    <a:gd name="T21" fmla="*/ 22 h 215"/>
                    <a:gd name="T22" fmla="*/ 6 w 102"/>
                    <a:gd name="T23" fmla="*/ 22 h 215"/>
                    <a:gd name="T24" fmla="*/ 4 w 102"/>
                    <a:gd name="T25" fmla="*/ 21 h 215"/>
                    <a:gd name="T26" fmla="*/ 3 w 102"/>
                    <a:gd name="T27" fmla="*/ 21 h 215"/>
                    <a:gd name="T28" fmla="*/ 2 w 102"/>
                    <a:gd name="T29" fmla="*/ 18 h 215"/>
                    <a:gd name="T30" fmla="*/ 2 w 102"/>
                    <a:gd name="T31" fmla="*/ 16 h 215"/>
                    <a:gd name="T32" fmla="*/ 3 w 102"/>
                    <a:gd name="T33" fmla="*/ 11 h 215"/>
                    <a:gd name="T34" fmla="*/ 4 w 102"/>
                    <a:gd name="T35" fmla="*/ 7 h 215"/>
                    <a:gd name="T36" fmla="*/ 6 w 102"/>
                    <a:gd name="T37" fmla="*/ 4 h 215"/>
                    <a:gd name="T38" fmla="*/ 7 w 102"/>
                    <a:gd name="T39" fmla="*/ 2 h 215"/>
                    <a:gd name="T40" fmla="*/ 9 w 102"/>
                    <a:gd name="T41" fmla="*/ 0 h 215"/>
                    <a:gd name="T42" fmla="*/ 6 w 102"/>
                    <a:gd name="T43" fmla="*/ 0 h 2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2" h="215">
                      <a:moveTo>
                        <a:pt x="72" y="0"/>
                      </a:moveTo>
                      <a:lnTo>
                        <a:pt x="42" y="29"/>
                      </a:lnTo>
                      <a:lnTo>
                        <a:pt x="41" y="30"/>
                      </a:lnTo>
                      <a:lnTo>
                        <a:pt x="20" y="64"/>
                      </a:lnTo>
                      <a:lnTo>
                        <a:pt x="6" y="108"/>
                      </a:lnTo>
                      <a:lnTo>
                        <a:pt x="0" y="149"/>
                      </a:lnTo>
                      <a:lnTo>
                        <a:pt x="3" y="181"/>
                      </a:lnTo>
                      <a:lnTo>
                        <a:pt x="6" y="193"/>
                      </a:lnTo>
                      <a:lnTo>
                        <a:pt x="24" y="213"/>
                      </a:lnTo>
                      <a:lnTo>
                        <a:pt x="26" y="214"/>
                      </a:lnTo>
                      <a:lnTo>
                        <a:pt x="55" y="215"/>
                      </a:lnTo>
                      <a:lnTo>
                        <a:pt x="61" y="213"/>
                      </a:lnTo>
                      <a:lnTo>
                        <a:pt x="43" y="202"/>
                      </a:lnTo>
                      <a:lnTo>
                        <a:pt x="34" y="199"/>
                      </a:lnTo>
                      <a:lnTo>
                        <a:pt x="20" y="174"/>
                      </a:lnTo>
                      <a:lnTo>
                        <a:pt x="20" y="151"/>
                      </a:lnTo>
                      <a:lnTo>
                        <a:pt x="28" y="106"/>
                      </a:lnTo>
                      <a:lnTo>
                        <a:pt x="41" y="69"/>
                      </a:lnTo>
                      <a:lnTo>
                        <a:pt x="61" y="33"/>
                      </a:lnTo>
                      <a:lnTo>
                        <a:pt x="74" y="18"/>
                      </a:lnTo>
                      <a:lnTo>
                        <a:pt x="102" y="1"/>
                      </a:lnTo>
                      <a:lnTo>
                        <a:pt x="72" y="0"/>
                      </a:lnTo>
                      <a:close/>
                    </a:path>
                  </a:pathLst>
                </a:custGeom>
                <a:solidFill>
                  <a:srgbClr val="000000"/>
                </a:solidFill>
                <a:ln w="19050" cmpd="sng">
                  <a:solidFill>
                    <a:srgbClr val="000000"/>
                  </a:solidFill>
                  <a:round/>
                  <a:headEnd/>
                  <a:tailEnd/>
                </a:ln>
              </p:spPr>
              <p:txBody>
                <a:bodyPr/>
                <a:lstStyle/>
                <a:p>
                  <a:endParaRPr lang="zh-CN" altLang="en-US"/>
                </a:p>
              </p:txBody>
            </p:sp>
            <p:sp>
              <p:nvSpPr>
                <p:cNvPr id="29743" name="Freeform 740"/>
                <p:cNvSpPr>
                  <a:spLocks/>
                </p:cNvSpPr>
                <p:nvPr/>
              </p:nvSpPr>
              <p:spPr bwMode="auto">
                <a:xfrm>
                  <a:off x="1204" y="3714"/>
                  <a:ext cx="52" cy="104"/>
                </a:xfrm>
                <a:custGeom>
                  <a:avLst/>
                  <a:gdLst>
                    <a:gd name="T0" fmla="*/ 7 w 112"/>
                    <a:gd name="T1" fmla="*/ 0 h 223"/>
                    <a:gd name="T2" fmla="*/ 5 w 112"/>
                    <a:gd name="T3" fmla="*/ 0 h 223"/>
                    <a:gd name="T4" fmla="*/ 3 w 112"/>
                    <a:gd name="T5" fmla="*/ 1 h 223"/>
                    <a:gd name="T6" fmla="*/ 6 w 112"/>
                    <a:gd name="T7" fmla="*/ 1 h 223"/>
                    <a:gd name="T8" fmla="*/ 6 w 112"/>
                    <a:gd name="T9" fmla="*/ 1 h 223"/>
                    <a:gd name="T10" fmla="*/ 8 w 112"/>
                    <a:gd name="T11" fmla="*/ 3 h 223"/>
                    <a:gd name="T12" fmla="*/ 8 w 112"/>
                    <a:gd name="T13" fmla="*/ 3 h 223"/>
                    <a:gd name="T14" fmla="*/ 8 w 112"/>
                    <a:gd name="T15" fmla="*/ 7 h 223"/>
                    <a:gd name="T16" fmla="*/ 6 w 112"/>
                    <a:gd name="T17" fmla="*/ 17 h 223"/>
                    <a:gd name="T18" fmla="*/ 6 w 112"/>
                    <a:gd name="T19" fmla="*/ 17 h 223"/>
                    <a:gd name="T20" fmla="*/ 3 w 112"/>
                    <a:gd name="T21" fmla="*/ 21 h 223"/>
                    <a:gd name="T22" fmla="*/ 0 w 112"/>
                    <a:gd name="T23" fmla="*/ 21 h 223"/>
                    <a:gd name="T24" fmla="*/ 2 w 112"/>
                    <a:gd name="T25" fmla="*/ 23 h 223"/>
                    <a:gd name="T26" fmla="*/ 5 w 112"/>
                    <a:gd name="T27" fmla="*/ 20 h 223"/>
                    <a:gd name="T28" fmla="*/ 7 w 112"/>
                    <a:gd name="T29" fmla="*/ 17 h 223"/>
                    <a:gd name="T30" fmla="*/ 11 w 112"/>
                    <a:gd name="T31" fmla="*/ 7 h 223"/>
                    <a:gd name="T32" fmla="*/ 11 w 112"/>
                    <a:gd name="T33" fmla="*/ 4 h 223"/>
                    <a:gd name="T34" fmla="*/ 10 w 112"/>
                    <a:gd name="T35" fmla="*/ 4 h 223"/>
                    <a:gd name="T36" fmla="*/ 9 w 112"/>
                    <a:gd name="T37" fmla="*/ 3 h 223"/>
                    <a:gd name="T38" fmla="*/ 8 w 112"/>
                    <a:gd name="T39" fmla="*/ 0 h 223"/>
                    <a:gd name="T40" fmla="*/ 7 w 112"/>
                    <a:gd name="T41" fmla="*/ 0 h 2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2" h="223">
                      <a:moveTo>
                        <a:pt x="74" y="0"/>
                      </a:moveTo>
                      <a:lnTo>
                        <a:pt x="45" y="2"/>
                      </a:lnTo>
                      <a:lnTo>
                        <a:pt x="29" y="10"/>
                      </a:lnTo>
                      <a:lnTo>
                        <a:pt x="59" y="11"/>
                      </a:lnTo>
                      <a:lnTo>
                        <a:pt x="62" y="11"/>
                      </a:lnTo>
                      <a:lnTo>
                        <a:pt x="82" y="28"/>
                      </a:lnTo>
                      <a:lnTo>
                        <a:pt x="83" y="29"/>
                      </a:lnTo>
                      <a:lnTo>
                        <a:pt x="83" y="66"/>
                      </a:lnTo>
                      <a:lnTo>
                        <a:pt x="56" y="167"/>
                      </a:lnTo>
                      <a:lnTo>
                        <a:pt x="55" y="168"/>
                      </a:lnTo>
                      <a:lnTo>
                        <a:pt x="25" y="204"/>
                      </a:lnTo>
                      <a:lnTo>
                        <a:pt x="0" y="212"/>
                      </a:lnTo>
                      <a:lnTo>
                        <a:pt x="18" y="223"/>
                      </a:lnTo>
                      <a:lnTo>
                        <a:pt x="48" y="195"/>
                      </a:lnTo>
                      <a:lnTo>
                        <a:pt x="76" y="170"/>
                      </a:lnTo>
                      <a:lnTo>
                        <a:pt x="105" y="64"/>
                      </a:lnTo>
                      <a:lnTo>
                        <a:pt x="112" y="41"/>
                      </a:lnTo>
                      <a:lnTo>
                        <a:pt x="98" y="36"/>
                      </a:lnTo>
                      <a:lnTo>
                        <a:pt x="95" y="26"/>
                      </a:lnTo>
                      <a:lnTo>
                        <a:pt x="79" y="2"/>
                      </a:lnTo>
                      <a:lnTo>
                        <a:pt x="74" y="0"/>
                      </a:lnTo>
                      <a:close/>
                    </a:path>
                  </a:pathLst>
                </a:custGeom>
                <a:solidFill>
                  <a:srgbClr val="000000"/>
                </a:solidFill>
                <a:ln w="19050" cmpd="sng">
                  <a:solidFill>
                    <a:srgbClr val="000000"/>
                  </a:solidFill>
                  <a:round/>
                  <a:headEnd/>
                  <a:tailEnd/>
                </a:ln>
              </p:spPr>
              <p:txBody>
                <a:bodyPr/>
                <a:lstStyle/>
                <a:p>
                  <a:endParaRPr lang="zh-CN" altLang="en-US"/>
                </a:p>
              </p:txBody>
            </p:sp>
            <p:sp>
              <p:nvSpPr>
                <p:cNvPr id="29744" name="Freeform 741"/>
                <p:cNvSpPr>
                  <a:spLocks/>
                </p:cNvSpPr>
                <p:nvPr/>
              </p:nvSpPr>
              <p:spPr bwMode="auto">
                <a:xfrm>
                  <a:off x="1249" y="3714"/>
                  <a:ext cx="17" cy="19"/>
                </a:xfrm>
                <a:custGeom>
                  <a:avLst/>
                  <a:gdLst>
                    <a:gd name="T0" fmla="*/ 5 w 34"/>
                    <a:gd name="T1" fmla="*/ 0 h 41"/>
                    <a:gd name="T2" fmla="*/ 2 w 34"/>
                    <a:gd name="T3" fmla="*/ 0 h 41"/>
                    <a:gd name="T4" fmla="*/ 0 w 34"/>
                    <a:gd name="T5" fmla="*/ 4 h 41"/>
                    <a:gd name="T6" fmla="*/ 2 w 34"/>
                    <a:gd name="T7" fmla="*/ 4 h 41"/>
                    <a:gd name="T8" fmla="*/ 4 w 34"/>
                    <a:gd name="T9" fmla="*/ 1 h 41"/>
                    <a:gd name="T10" fmla="*/ 5 w 34"/>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41">
                      <a:moveTo>
                        <a:pt x="34" y="0"/>
                      </a:moveTo>
                      <a:lnTo>
                        <a:pt x="16" y="4"/>
                      </a:lnTo>
                      <a:lnTo>
                        <a:pt x="0" y="36"/>
                      </a:lnTo>
                      <a:lnTo>
                        <a:pt x="14" y="41"/>
                      </a:lnTo>
                      <a:lnTo>
                        <a:pt x="32" y="11"/>
                      </a:lnTo>
                      <a:lnTo>
                        <a:pt x="34" y="0"/>
                      </a:lnTo>
                      <a:close/>
                    </a:path>
                  </a:pathLst>
                </a:custGeom>
                <a:solidFill>
                  <a:srgbClr val="000000"/>
                </a:solidFill>
                <a:ln w="19050" cmpd="sng">
                  <a:solidFill>
                    <a:srgbClr val="000000"/>
                  </a:solidFill>
                  <a:round/>
                  <a:headEnd/>
                  <a:tailEnd/>
                </a:ln>
              </p:spPr>
              <p:txBody>
                <a:bodyPr/>
                <a:lstStyle/>
                <a:p>
                  <a:endParaRPr lang="zh-CN" altLang="en-US"/>
                </a:p>
              </p:txBody>
            </p:sp>
            <p:sp>
              <p:nvSpPr>
                <p:cNvPr id="29745" name="Line 742"/>
                <p:cNvSpPr>
                  <a:spLocks noChangeShapeType="1"/>
                </p:cNvSpPr>
                <p:nvPr/>
              </p:nvSpPr>
              <p:spPr bwMode="auto">
                <a:xfrm>
                  <a:off x="1714" y="3203"/>
                  <a:ext cx="0" cy="7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46" name="Freeform 743"/>
                <p:cNvSpPr>
                  <a:spLocks/>
                </p:cNvSpPr>
                <p:nvPr/>
              </p:nvSpPr>
              <p:spPr bwMode="auto">
                <a:xfrm>
                  <a:off x="2082" y="3684"/>
                  <a:ext cx="104" cy="160"/>
                </a:xfrm>
                <a:custGeom>
                  <a:avLst/>
                  <a:gdLst>
                    <a:gd name="T0" fmla="*/ 9 w 228"/>
                    <a:gd name="T1" fmla="*/ 0 h 347"/>
                    <a:gd name="T2" fmla="*/ 21 w 228"/>
                    <a:gd name="T3" fmla="*/ 0 h 347"/>
                    <a:gd name="T4" fmla="*/ 0 w 228"/>
                    <a:gd name="T5" fmla="*/ 34 h 347"/>
                    <a:gd name="T6" fmla="*/ 13 w 228"/>
                    <a:gd name="T7" fmla="*/ 34 h 3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8" h="347">
                      <a:moveTo>
                        <a:pt x="93" y="0"/>
                      </a:moveTo>
                      <a:lnTo>
                        <a:pt x="228" y="0"/>
                      </a:lnTo>
                      <a:lnTo>
                        <a:pt x="0" y="347"/>
                      </a:lnTo>
                      <a:lnTo>
                        <a:pt x="134"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47" name="Freeform 744"/>
                <p:cNvSpPr>
                  <a:spLocks/>
                </p:cNvSpPr>
                <p:nvPr/>
              </p:nvSpPr>
              <p:spPr bwMode="auto">
                <a:xfrm>
                  <a:off x="2202" y="3733"/>
                  <a:ext cx="59" cy="114"/>
                </a:xfrm>
                <a:custGeom>
                  <a:avLst/>
                  <a:gdLst>
                    <a:gd name="T0" fmla="*/ 0 w 125"/>
                    <a:gd name="T1" fmla="*/ 24 h 247"/>
                    <a:gd name="T2" fmla="*/ 13 w 125"/>
                    <a:gd name="T3" fmla="*/ 0 h 247"/>
                    <a:gd name="T4" fmla="*/ 12 w 125"/>
                    <a:gd name="T5" fmla="*/ 24 h 247"/>
                    <a:gd name="T6" fmla="*/ 0 60000 65536"/>
                    <a:gd name="T7" fmla="*/ 0 60000 65536"/>
                    <a:gd name="T8" fmla="*/ 0 60000 65536"/>
                  </a:gdLst>
                  <a:ahLst/>
                  <a:cxnLst>
                    <a:cxn ang="T6">
                      <a:pos x="T0" y="T1"/>
                    </a:cxn>
                    <a:cxn ang="T7">
                      <a:pos x="T2" y="T3"/>
                    </a:cxn>
                    <a:cxn ang="T8">
                      <a:pos x="T4" y="T5"/>
                    </a:cxn>
                  </a:cxnLst>
                  <a:rect l="0" t="0" r="r" b="b"/>
                  <a:pathLst>
                    <a:path w="125" h="247">
                      <a:moveTo>
                        <a:pt x="0" y="247"/>
                      </a:moveTo>
                      <a:lnTo>
                        <a:pt x="125" y="0"/>
                      </a:lnTo>
                      <a:lnTo>
                        <a:pt x="116" y="2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48" name="Line 745"/>
                <p:cNvSpPr>
                  <a:spLocks noChangeShapeType="1"/>
                </p:cNvSpPr>
                <p:nvPr/>
              </p:nvSpPr>
              <p:spPr bwMode="auto">
                <a:xfrm flipH="1">
                  <a:off x="2218" y="3815"/>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49" name="Line 746"/>
                <p:cNvSpPr>
                  <a:spLocks noChangeShapeType="1"/>
                </p:cNvSpPr>
                <p:nvPr/>
              </p:nvSpPr>
              <p:spPr bwMode="auto">
                <a:xfrm>
                  <a:off x="2303" y="3792"/>
                  <a:ext cx="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50" name="Freeform 747"/>
                <p:cNvSpPr>
                  <a:spLocks/>
                </p:cNvSpPr>
                <p:nvPr/>
              </p:nvSpPr>
              <p:spPr bwMode="auto">
                <a:xfrm>
                  <a:off x="2378" y="3684"/>
                  <a:ext cx="104" cy="160"/>
                </a:xfrm>
                <a:custGeom>
                  <a:avLst/>
                  <a:gdLst>
                    <a:gd name="T0" fmla="*/ 9 w 228"/>
                    <a:gd name="T1" fmla="*/ 0 h 347"/>
                    <a:gd name="T2" fmla="*/ 21 w 228"/>
                    <a:gd name="T3" fmla="*/ 0 h 347"/>
                    <a:gd name="T4" fmla="*/ 0 w 228"/>
                    <a:gd name="T5" fmla="*/ 34 h 347"/>
                    <a:gd name="T6" fmla="*/ 13 w 228"/>
                    <a:gd name="T7" fmla="*/ 34 h 3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8" h="347">
                      <a:moveTo>
                        <a:pt x="93" y="0"/>
                      </a:moveTo>
                      <a:lnTo>
                        <a:pt x="228" y="0"/>
                      </a:lnTo>
                      <a:lnTo>
                        <a:pt x="0" y="347"/>
                      </a:lnTo>
                      <a:lnTo>
                        <a:pt x="135"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51" name="Freeform 748"/>
                <p:cNvSpPr>
                  <a:spLocks/>
                </p:cNvSpPr>
                <p:nvPr/>
              </p:nvSpPr>
              <p:spPr bwMode="auto">
                <a:xfrm>
                  <a:off x="2498" y="3782"/>
                  <a:ext cx="55" cy="65"/>
                </a:xfrm>
                <a:custGeom>
                  <a:avLst/>
                  <a:gdLst>
                    <a:gd name="T0" fmla="*/ 0 w 117"/>
                    <a:gd name="T1" fmla="*/ 15 h 138"/>
                    <a:gd name="T2" fmla="*/ 5 w 117"/>
                    <a:gd name="T3" fmla="*/ 15 h 138"/>
                    <a:gd name="T4" fmla="*/ 6 w 117"/>
                    <a:gd name="T5" fmla="*/ 15 h 138"/>
                    <a:gd name="T6" fmla="*/ 7 w 117"/>
                    <a:gd name="T7" fmla="*/ 14 h 138"/>
                    <a:gd name="T8" fmla="*/ 7 w 117"/>
                    <a:gd name="T9" fmla="*/ 14 h 138"/>
                    <a:gd name="T10" fmla="*/ 8 w 117"/>
                    <a:gd name="T11" fmla="*/ 13 h 138"/>
                    <a:gd name="T12" fmla="*/ 8 w 117"/>
                    <a:gd name="T13" fmla="*/ 13 h 138"/>
                    <a:gd name="T14" fmla="*/ 9 w 117"/>
                    <a:gd name="T15" fmla="*/ 12 h 138"/>
                    <a:gd name="T16" fmla="*/ 10 w 117"/>
                    <a:gd name="T17" fmla="*/ 11 h 138"/>
                    <a:gd name="T18" fmla="*/ 11 w 117"/>
                    <a:gd name="T19" fmla="*/ 10 h 138"/>
                    <a:gd name="T20" fmla="*/ 11 w 117"/>
                    <a:gd name="T21" fmla="*/ 9 h 138"/>
                    <a:gd name="T22" fmla="*/ 11 w 117"/>
                    <a:gd name="T23" fmla="*/ 8 h 138"/>
                    <a:gd name="T24" fmla="*/ 12 w 117"/>
                    <a:gd name="T25" fmla="*/ 8 h 138"/>
                    <a:gd name="T26" fmla="*/ 12 w 117"/>
                    <a:gd name="T27" fmla="*/ 6 h 138"/>
                    <a:gd name="T28" fmla="*/ 12 w 117"/>
                    <a:gd name="T29" fmla="*/ 5 h 138"/>
                    <a:gd name="T30" fmla="*/ 12 w 117"/>
                    <a:gd name="T31" fmla="*/ 4 h 138"/>
                    <a:gd name="T32" fmla="*/ 12 w 117"/>
                    <a:gd name="T33" fmla="*/ 3 h 138"/>
                    <a:gd name="T34" fmla="*/ 12 w 117"/>
                    <a:gd name="T35" fmla="*/ 2 h 138"/>
                    <a:gd name="T36" fmla="*/ 12 w 117"/>
                    <a:gd name="T37" fmla="*/ 2 h 138"/>
                    <a:gd name="T38" fmla="*/ 11 w 117"/>
                    <a:gd name="T39" fmla="*/ 1 h 138"/>
                    <a:gd name="T40" fmla="*/ 11 w 117"/>
                    <a:gd name="T41" fmla="*/ 0 h 138"/>
                    <a:gd name="T42" fmla="*/ 10 w 117"/>
                    <a:gd name="T43" fmla="*/ 0 h 138"/>
                    <a:gd name="T44" fmla="*/ 9 w 117"/>
                    <a:gd name="T45" fmla="*/ 0 h 138"/>
                    <a:gd name="T46" fmla="*/ 8 w 117"/>
                    <a:gd name="T47" fmla="*/ 0 h 138"/>
                    <a:gd name="T48" fmla="*/ 4 w 117"/>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7" h="138">
                      <a:moveTo>
                        <a:pt x="0" y="138"/>
                      </a:moveTo>
                      <a:lnTo>
                        <a:pt x="48" y="138"/>
                      </a:lnTo>
                      <a:lnTo>
                        <a:pt x="54" y="137"/>
                      </a:lnTo>
                      <a:lnTo>
                        <a:pt x="62" y="136"/>
                      </a:lnTo>
                      <a:lnTo>
                        <a:pt x="69" y="131"/>
                      </a:lnTo>
                      <a:lnTo>
                        <a:pt x="77" y="127"/>
                      </a:lnTo>
                      <a:lnTo>
                        <a:pt x="84" y="121"/>
                      </a:lnTo>
                      <a:lnTo>
                        <a:pt x="90" y="114"/>
                      </a:lnTo>
                      <a:lnTo>
                        <a:pt x="97" y="106"/>
                      </a:lnTo>
                      <a:lnTo>
                        <a:pt x="102" y="97"/>
                      </a:lnTo>
                      <a:lnTo>
                        <a:pt x="106" y="89"/>
                      </a:lnTo>
                      <a:lnTo>
                        <a:pt x="111" y="79"/>
                      </a:lnTo>
                      <a:lnTo>
                        <a:pt x="114" y="70"/>
                      </a:lnTo>
                      <a:lnTo>
                        <a:pt x="116" y="59"/>
                      </a:lnTo>
                      <a:lnTo>
                        <a:pt x="117" y="49"/>
                      </a:lnTo>
                      <a:lnTo>
                        <a:pt x="117" y="41"/>
                      </a:lnTo>
                      <a:lnTo>
                        <a:pt x="116" y="32"/>
                      </a:lnTo>
                      <a:lnTo>
                        <a:pt x="114" y="24"/>
                      </a:lnTo>
                      <a:lnTo>
                        <a:pt x="112" y="17"/>
                      </a:lnTo>
                      <a:lnTo>
                        <a:pt x="107" y="11"/>
                      </a:lnTo>
                      <a:lnTo>
                        <a:pt x="103" y="7"/>
                      </a:lnTo>
                      <a:lnTo>
                        <a:pt x="97" y="4"/>
                      </a:lnTo>
                      <a:lnTo>
                        <a:pt x="91" y="1"/>
                      </a:lnTo>
                      <a:lnTo>
                        <a:pt x="84" y="0"/>
                      </a:lnTo>
                      <a:lnTo>
                        <a:pt x="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52" name="Freeform 749"/>
                <p:cNvSpPr>
                  <a:spLocks/>
                </p:cNvSpPr>
                <p:nvPr/>
              </p:nvSpPr>
              <p:spPr bwMode="auto">
                <a:xfrm>
                  <a:off x="2498" y="3733"/>
                  <a:ext cx="65" cy="114"/>
                </a:xfrm>
                <a:custGeom>
                  <a:avLst/>
                  <a:gdLst>
                    <a:gd name="T0" fmla="*/ 8 w 140"/>
                    <a:gd name="T1" fmla="*/ 11 h 247"/>
                    <a:gd name="T2" fmla="*/ 9 w 140"/>
                    <a:gd name="T3" fmla="*/ 11 h 247"/>
                    <a:gd name="T4" fmla="*/ 10 w 140"/>
                    <a:gd name="T5" fmla="*/ 11 h 247"/>
                    <a:gd name="T6" fmla="*/ 10 w 140"/>
                    <a:gd name="T7" fmla="*/ 10 h 247"/>
                    <a:gd name="T8" fmla="*/ 11 w 140"/>
                    <a:gd name="T9" fmla="*/ 10 h 247"/>
                    <a:gd name="T10" fmla="*/ 12 w 140"/>
                    <a:gd name="T11" fmla="*/ 9 h 247"/>
                    <a:gd name="T12" fmla="*/ 12 w 140"/>
                    <a:gd name="T13" fmla="*/ 8 h 247"/>
                    <a:gd name="T14" fmla="*/ 13 w 140"/>
                    <a:gd name="T15" fmla="*/ 8 h 247"/>
                    <a:gd name="T16" fmla="*/ 13 w 140"/>
                    <a:gd name="T17" fmla="*/ 7 h 247"/>
                    <a:gd name="T18" fmla="*/ 13 w 140"/>
                    <a:gd name="T19" fmla="*/ 6 h 247"/>
                    <a:gd name="T20" fmla="*/ 14 w 140"/>
                    <a:gd name="T21" fmla="*/ 6 h 247"/>
                    <a:gd name="T22" fmla="*/ 14 w 140"/>
                    <a:gd name="T23" fmla="*/ 5 h 247"/>
                    <a:gd name="T24" fmla="*/ 14 w 140"/>
                    <a:gd name="T25" fmla="*/ 4 h 247"/>
                    <a:gd name="T26" fmla="*/ 14 w 140"/>
                    <a:gd name="T27" fmla="*/ 3 h 247"/>
                    <a:gd name="T28" fmla="*/ 14 w 140"/>
                    <a:gd name="T29" fmla="*/ 2 h 247"/>
                    <a:gd name="T30" fmla="*/ 13 w 140"/>
                    <a:gd name="T31" fmla="*/ 1 h 247"/>
                    <a:gd name="T32" fmla="*/ 13 w 140"/>
                    <a:gd name="T33" fmla="*/ 1 h 247"/>
                    <a:gd name="T34" fmla="*/ 13 w 140"/>
                    <a:gd name="T35" fmla="*/ 0 h 247"/>
                    <a:gd name="T36" fmla="*/ 13 w 140"/>
                    <a:gd name="T37" fmla="*/ 0 h 247"/>
                    <a:gd name="T38" fmla="*/ 12 w 140"/>
                    <a:gd name="T39" fmla="*/ 0 h 247"/>
                    <a:gd name="T40" fmla="*/ 12 w 140"/>
                    <a:gd name="T41" fmla="*/ 0 h 247"/>
                    <a:gd name="T42" fmla="*/ 7 w 140"/>
                    <a:gd name="T43" fmla="*/ 0 h 247"/>
                    <a:gd name="T44" fmla="*/ 0 w 140"/>
                    <a:gd name="T45" fmla="*/ 24 h 24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0" h="247">
                      <a:moveTo>
                        <a:pt x="84" y="109"/>
                      </a:moveTo>
                      <a:lnTo>
                        <a:pt x="90" y="108"/>
                      </a:lnTo>
                      <a:lnTo>
                        <a:pt x="97" y="106"/>
                      </a:lnTo>
                      <a:lnTo>
                        <a:pt x="103" y="103"/>
                      </a:lnTo>
                      <a:lnTo>
                        <a:pt x="110" y="99"/>
                      </a:lnTo>
                      <a:lnTo>
                        <a:pt x="116" y="93"/>
                      </a:lnTo>
                      <a:lnTo>
                        <a:pt x="121" y="87"/>
                      </a:lnTo>
                      <a:lnTo>
                        <a:pt x="127" y="80"/>
                      </a:lnTo>
                      <a:lnTo>
                        <a:pt x="131" y="71"/>
                      </a:lnTo>
                      <a:lnTo>
                        <a:pt x="135" y="62"/>
                      </a:lnTo>
                      <a:lnTo>
                        <a:pt x="137" y="54"/>
                      </a:lnTo>
                      <a:lnTo>
                        <a:pt x="139" y="45"/>
                      </a:lnTo>
                      <a:lnTo>
                        <a:pt x="140" y="37"/>
                      </a:lnTo>
                      <a:lnTo>
                        <a:pt x="140" y="29"/>
                      </a:lnTo>
                      <a:lnTo>
                        <a:pt x="139" y="22"/>
                      </a:lnTo>
                      <a:lnTo>
                        <a:pt x="136" y="16"/>
                      </a:lnTo>
                      <a:lnTo>
                        <a:pt x="134" y="9"/>
                      </a:lnTo>
                      <a:lnTo>
                        <a:pt x="130" y="5"/>
                      </a:lnTo>
                      <a:lnTo>
                        <a:pt x="124" y="2"/>
                      </a:lnTo>
                      <a:lnTo>
                        <a:pt x="119" y="0"/>
                      </a:lnTo>
                      <a:lnTo>
                        <a:pt x="114" y="0"/>
                      </a:lnTo>
                      <a:lnTo>
                        <a:pt x="66" y="0"/>
                      </a:lnTo>
                      <a:lnTo>
                        <a:pt x="0" y="2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53" name="Line 750"/>
                <p:cNvSpPr>
                  <a:spLocks noChangeShapeType="1"/>
                </p:cNvSpPr>
                <p:nvPr/>
              </p:nvSpPr>
              <p:spPr bwMode="auto">
                <a:xfrm>
                  <a:off x="1997" y="3883"/>
                  <a:ext cx="5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54" name="Line 751"/>
                <p:cNvSpPr>
                  <a:spLocks noChangeShapeType="1"/>
                </p:cNvSpPr>
                <p:nvPr/>
              </p:nvSpPr>
              <p:spPr bwMode="auto">
                <a:xfrm>
                  <a:off x="1311" y="3922"/>
                  <a:ext cx="244" cy="2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55" name="Line 752"/>
                <p:cNvSpPr>
                  <a:spLocks noChangeShapeType="1"/>
                </p:cNvSpPr>
                <p:nvPr/>
              </p:nvSpPr>
              <p:spPr bwMode="auto">
                <a:xfrm>
                  <a:off x="1555" y="4166"/>
                  <a:ext cx="2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56" name="Freeform 753"/>
                <p:cNvSpPr>
                  <a:spLocks/>
                </p:cNvSpPr>
                <p:nvPr/>
              </p:nvSpPr>
              <p:spPr bwMode="auto">
                <a:xfrm>
                  <a:off x="1610" y="4029"/>
                  <a:ext cx="70" cy="107"/>
                </a:xfrm>
                <a:custGeom>
                  <a:avLst/>
                  <a:gdLst>
                    <a:gd name="T0" fmla="*/ 18 w 139"/>
                    <a:gd name="T1" fmla="*/ 3 h 219"/>
                    <a:gd name="T2" fmla="*/ 18 w 139"/>
                    <a:gd name="T3" fmla="*/ 2 h 219"/>
                    <a:gd name="T4" fmla="*/ 18 w 139"/>
                    <a:gd name="T5" fmla="*/ 2 h 219"/>
                    <a:gd name="T6" fmla="*/ 18 w 139"/>
                    <a:gd name="T7" fmla="*/ 1 h 219"/>
                    <a:gd name="T8" fmla="*/ 17 w 139"/>
                    <a:gd name="T9" fmla="*/ 0 h 219"/>
                    <a:gd name="T10" fmla="*/ 17 w 139"/>
                    <a:gd name="T11" fmla="*/ 0 h 219"/>
                    <a:gd name="T12" fmla="*/ 17 w 139"/>
                    <a:gd name="T13" fmla="*/ 0 h 219"/>
                    <a:gd name="T14" fmla="*/ 16 w 139"/>
                    <a:gd name="T15" fmla="*/ 0 h 219"/>
                    <a:gd name="T16" fmla="*/ 15 w 139"/>
                    <a:gd name="T17" fmla="*/ 0 h 219"/>
                    <a:gd name="T18" fmla="*/ 14 w 139"/>
                    <a:gd name="T19" fmla="*/ 0 h 219"/>
                    <a:gd name="T20" fmla="*/ 12 w 139"/>
                    <a:gd name="T21" fmla="*/ 0 h 219"/>
                    <a:gd name="T22" fmla="*/ 11 w 139"/>
                    <a:gd name="T23" fmla="*/ 0 h 219"/>
                    <a:gd name="T24" fmla="*/ 10 w 139"/>
                    <a:gd name="T25" fmla="*/ 0 h 219"/>
                    <a:gd name="T26" fmla="*/ 10 w 139"/>
                    <a:gd name="T27" fmla="*/ 0 h 219"/>
                    <a:gd name="T28" fmla="*/ 9 w 139"/>
                    <a:gd name="T29" fmla="*/ 0 h 219"/>
                    <a:gd name="T30" fmla="*/ 9 w 139"/>
                    <a:gd name="T31" fmla="*/ 0 h 219"/>
                    <a:gd name="T32" fmla="*/ 8 w 139"/>
                    <a:gd name="T33" fmla="*/ 1 h 219"/>
                    <a:gd name="T34" fmla="*/ 7 w 139"/>
                    <a:gd name="T35" fmla="*/ 2 h 219"/>
                    <a:gd name="T36" fmla="*/ 6 w 139"/>
                    <a:gd name="T37" fmla="*/ 2 h 219"/>
                    <a:gd name="T38" fmla="*/ 6 w 139"/>
                    <a:gd name="T39" fmla="*/ 3 h 219"/>
                    <a:gd name="T40" fmla="*/ 6 w 139"/>
                    <a:gd name="T41" fmla="*/ 4 h 219"/>
                    <a:gd name="T42" fmla="*/ 5 w 139"/>
                    <a:gd name="T43" fmla="*/ 5 h 219"/>
                    <a:gd name="T44" fmla="*/ 4 w 139"/>
                    <a:gd name="T45" fmla="*/ 6 h 219"/>
                    <a:gd name="T46" fmla="*/ 4 w 139"/>
                    <a:gd name="T47" fmla="*/ 7 h 219"/>
                    <a:gd name="T48" fmla="*/ 3 w 139"/>
                    <a:gd name="T49" fmla="*/ 10 h 219"/>
                    <a:gd name="T50" fmla="*/ 1 w 139"/>
                    <a:gd name="T51" fmla="*/ 16 h 219"/>
                    <a:gd name="T52" fmla="*/ 1 w 139"/>
                    <a:gd name="T53" fmla="*/ 18 h 219"/>
                    <a:gd name="T54" fmla="*/ 1 w 139"/>
                    <a:gd name="T55" fmla="*/ 20 h 219"/>
                    <a:gd name="T56" fmla="*/ 0 w 139"/>
                    <a:gd name="T57" fmla="*/ 21 h 219"/>
                    <a:gd name="T58" fmla="*/ 0 w 139"/>
                    <a:gd name="T59" fmla="*/ 21 h 219"/>
                    <a:gd name="T60" fmla="*/ 1 w 139"/>
                    <a:gd name="T61" fmla="*/ 22 h 219"/>
                    <a:gd name="T62" fmla="*/ 1 w 139"/>
                    <a:gd name="T63" fmla="*/ 23 h 219"/>
                    <a:gd name="T64" fmla="*/ 1 w 139"/>
                    <a:gd name="T65" fmla="*/ 24 h 219"/>
                    <a:gd name="T66" fmla="*/ 2 w 139"/>
                    <a:gd name="T67" fmla="*/ 24 h 219"/>
                    <a:gd name="T68" fmla="*/ 2 w 139"/>
                    <a:gd name="T69" fmla="*/ 25 h 219"/>
                    <a:gd name="T70" fmla="*/ 2 w 139"/>
                    <a:gd name="T71" fmla="*/ 25 h 219"/>
                    <a:gd name="T72" fmla="*/ 3 w 139"/>
                    <a:gd name="T73" fmla="*/ 25 h 219"/>
                    <a:gd name="T74" fmla="*/ 3 w 139"/>
                    <a:gd name="T75" fmla="*/ 25 h 219"/>
                    <a:gd name="T76" fmla="*/ 4 w 139"/>
                    <a:gd name="T77" fmla="*/ 25 h 219"/>
                    <a:gd name="T78" fmla="*/ 5 w 139"/>
                    <a:gd name="T79" fmla="*/ 25 h 219"/>
                    <a:gd name="T80" fmla="*/ 7 w 139"/>
                    <a:gd name="T81" fmla="*/ 25 h 219"/>
                    <a:gd name="T82" fmla="*/ 8 w 139"/>
                    <a:gd name="T83" fmla="*/ 25 h 219"/>
                    <a:gd name="T84" fmla="*/ 9 w 139"/>
                    <a:gd name="T85" fmla="*/ 25 h 219"/>
                    <a:gd name="T86" fmla="*/ 9 w 139"/>
                    <a:gd name="T87" fmla="*/ 25 h 219"/>
                    <a:gd name="T88" fmla="*/ 10 w 139"/>
                    <a:gd name="T89" fmla="*/ 25 h 219"/>
                    <a:gd name="T90" fmla="*/ 10 w 139"/>
                    <a:gd name="T91" fmla="*/ 25 h 219"/>
                    <a:gd name="T92" fmla="*/ 11 w 139"/>
                    <a:gd name="T93" fmla="*/ 24 h 219"/>
                    <a:gd name="T94" fmla="*/ 12 w 139"/>
                    <a:gd name="T95" fmla="*/ 23 h 219"/>
                    <a:gd name="T96" fmla="*/ 12 w 139"/>
                    <a:gd name="T97" fmla="*/ 22 h 219"/>
                    <a:gd name="T98" fmla="*/ 13 w 139"/>
                    <a:gd name="T99" fmla="*/ 21 h 219"/>
                    <a:gd name="T100" fmla="*/ 13 w 139"/>
                    <a:gd name="T101" fmla="*/ 21 h 219"/>
                    <a:gd name="T102" fmla="*/ 13 w 139"/>
                    <a:gd name="T103" fmla="*/ 19 h 219"/>
                    <a:gd name="T104" fmla="*/ 14 w 139"/>
                    <a:gd name="T105" fmla="*/ 16 h 219"/>
                    <a:gd name="T106" fmla="*/ 15 w 139"/>
                    <a:gd name="T107" fmla="*/ 11 h 219"/>
                    <a:gd name="T108" fmla="*/ 17 w 139"/>
                    <a:gd name="T109" fmla="*/ 7 h 219"/>
                    <a:gd name="T110" fmla="*/ 17 w 139"/>
                    <a:gd name="T111" fmla="*/ 5 h 219"/>
                    <a:gd name="T112" fmla="*/ 17 w 139"/>
                    <a:gd name="T113" fmla="*/ 4 h 2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9" h="219">
                      <a:moveTo>
                        <a:pt x="138" y="29"/>
                      </a:moveTo>
                      <a:lnTo>
                        <a:pt x="139" y="28"/>
                      </a:lnTo>
                      <a:lnTo>
                        <a:pt x="139" y="26"/>
                      </a:lnTo>
                      <a:lnTo>
                        <a:pt x="139" y="25"/>
                      </a:lnTo>
                      <a:lnTo>
                        <a:pt x="139" y="24"/>
                      </a:lnTo>
                      <a:lnTo>
                        <a:pt x="139" y="23"/>
                      </a:lnTo>
                      <a:lnTo>
                        <a:pt x="139" y="22"/>
                      </a:lnTo>
                      <a:lnTo>
                        <a:pt x="139" y="21"/>
                      </a:lnTo>
                      <a:lnTo>
                        <a:pt x="139" y="20"/>
                      </a:lnTo>
                      <a:lnTo>
                        <a:pt x="139" y="19"/>
                      </a:lnTo>
                      <a:lnTo>
                        <a:pt x="139" y="18"/>
                      </a:lnTo>
                      <a:lnTo>
                        <a:pt x="138" y="17"/>
                      </a:lnTo>
                      <a:lnTo>
                        <a:pt x="138" y="16"/>
                      </a:lnTo>
                      <a:lnTo>
                        <a:pt x="138" y="14"/>
                      </a:lnTo>
                      <a:lnTo>
                        <a:pt x="137" y="13"/>
                      </a:lnTo>
                      <a:lnTo>
                        <a:pt x="137" y="12"/>
                      </a:lnTo>
                      <a:lnTo>
                        <a:pt x="137" y="10"/>
                      </a:lnTo>
                      <a:lnTo>
                        <a:pt x="136" y="9"/>
                      </a:lnTo>
                      <a:lnTo>
                        <a:pt x="136" y="8"/>
                      </a:lnTo>
                      <a:lnTo>
                        <a:pt x="135" y="7"/>
                      </a:lnTo>
                      <a:lnTo>
                        <a:pt x="135" y="6"/>
                      </a:lnTo>
                      <a:lnTo>
                        <a:pt x="134" y="5"/>
                      </a:lnTo>
                      <a:lnTo>
                        <a:pt x="134" y="4"/>
                      </a:lnTo>
                      <a:lnTo>
                        <a:pt x="133" y="3"/>
                      </a:lnTo>
                      <a:lnTo>
                        <a:pt x="133" y="2"/>
                      </a:lnTo>
                      <a:lnTo>
                        <a:pt x="132" y="2"/>
                      </a:lnTo>
                      <a:lnTo>
                        <a:pt x="131" y="1"/>
                      </a:lnTo>
                      <a:lnTo>
                        <a:pt x="129" y="1"/>
                      </a:lnTo>
                      <a:lnTo>
                        <a:pt x="128" y="0"/>
                      </a:lnTo>
                      <a:lnTo>
                        <a:pt x="127" y="0"/>
                      </a:lnTo>
                      <a:lnTo>
                        <a:pt x="126" y="0"/>
                      </a:lnTo>
                      <a:lnTo>
                        <a:pt x="125" y="0"/>
                      </a:lnTo>
                      <a:lnTo>
                        <a:pt x="124" y="0"/>
                      </a:lnTo>
                      <a:lnTo>
                        <a:pt x="123" y="0"/>
                      </a:lnTo>
                      <a:lnTo>
                        <a:pt x="122" y="0"/>
                      </a:lnTo>
                      <a:lnTo>
                        <a:pt x="119" y="0"/>
                      </a:lnTo>
                      <a:lnTo>
                        <a:pt x="117" y="0"/>
                      </a:lnTo>
                      <a:lnTo>
                        <a:pt x="115" y="0"/>
                      </a:lnTo>
                      <a:lnTo>
                        <a:pt x="112" y="0"/>
                      </a:lnTo>
                      <a:lnTo>
                        <a:pt x="109" y="0"/>
                      </a:lnTo>
                      <a:lnTo>
                        <a:pt x="105" y="0"/>
                      </a:lnTo>
                      <a:lnTo>
                        <a:pt x="101" y="0"/>
                      </a:lnTo>
                      <a:lnTo>
                        <a:pt x="99" y="0"/>
                      </a:lnTo>
                      <a:lnTo>
                        <a:pt x="96" y="0"/>
                      </a:lnTo>
                      <a:lnTo>
                        <a:pt x="94" y="0"/>
                      </a:lnTo>
                      <a:lnTo>
                        <a:pt x="92" y="0"/>
                      </a:lnTo>
                      <a:lnTo>
                        <a:pt x="89" y="0"/>
                      </a:lnTo>
                      <a:lnTo>
                        <a:pt x="87" y="1"/>
                      </a:lnTo>
                      <a:lnTo>
                        <a:pt x="85" y="1"/>
                      </a:lnTo>
                      <a:lnTo>
                        <a:pt x="83" y="1"/>
                      </a:lnTo>
                      <a:lnTo>
                        <a:pt x="80" y="2"/>
                      </a:lnTo>
                      <a:lnTo>
                        <a:pt x="79" y="2"/>
                      </a:lnTo>
                      <a:lnTo>
                        <a:pt x="78" y="2"/>
                      </a:lnTo>
                      <a:lnTo>
                        <a:pt x="77" y="2"/>
                      </a:lnTo>
                      <a:lnTo>
                        <a:pt x="76" y="3"/>
                      </a:lnTo>
                      <a:lnTo>
                        <a:pt x="75" y="3"/>
                      </a:lnTo>
                      <a:lnTo>
                        <a:pt x="74" y="3"/>
                      </a:lnTo>
                      <a:lnTo>
                        <a:pt x="73" y="4"/>
                      </a:lnTo>
                      <a:lnTo>
                        <a:pt x="72" y="4"/>
                      </a:lnTo>
                      <a:lnTo>
                        <a:pt x="71" y="5"/>
                      </a:lnTo>
                      <a:lnTo>
                        <a:pt x="70" y="5"/>
                      </a:lnTo>
                      <a:lnTo>
                        <a:pt x="69" y="6"/>
                      </a:lnTo>
                      <a:lnTo>
                        <a:pt x="68" y="6"/>
                      </a:lnTo>
                      <a:lnTo>
                        <a:pt x="67" y="7"/>
                      </a:lnTo>
                      <a:lnTo>
                        <a:pt x="66" y="7"/>
                      </a:lnTo>
                      <a:lnTo>
                        <a:pt x="65" y="8"/>
                      </a:lnTo>
                      <a:lnTo>
                        <a:pt x="63" y="9"/>
                      </a:lnTo>
                      <a:lnTo>
                        <a:pt x="62" y="10"/>
                      </a:lnTo>
                      <a:lnTo>
                        <a:pt x="60" y="12"/>
                      </a:lnTo>
                      <a:lnTo>
                        <a:pt x="58" y="14"/>
                      </a:lnTo>
                      <a:lnTo>
                        <a:pt x="57" y="15"/>
                      </a:lnTo>
                      <a:lnTo>
                        <a:pt x="55" y="16"/>
                      </a:lnTo>
                      <a:lnTo>
                        <a:pt x="52" y="19"/>
                      </a:lnTo>
                      <a:lnTo>
                        <a:pt x="51" y="21"/>
                      </a:lnTo>
                      <a:lnTo>
                        <a:pt x="49" y="23"/>
                      </a:lnTo>
                      <a:lnTo>
                        <a:pt x="47" y="23"/>
                      </a:lnTo>
                      <a:lnTo>
                        <a:pt x="47" y="24"/>
                      </a:lnTo>
                      <a:lnTo>
                        <a:pt x="46" y="25"/>
                      </a:lnTo>
                      <a:lnTo>
                        <a:pt x="45" y="26"/>
                      </a:lnTo>
                      <a:lnTo>
                        <a:pt x="45" y="28"/>
                      </a:lnTo>
                      <a:lnTo>
                        <a:pt x="44" y="28"/>
                      </a:lnTo>
                      <a:lnTo>
                        <a:pt x="43" y="30"/>
                      </a:lnTo>
                      <a:lnTo>
                        <a:pt x="42" y="32"/>
                      </a:lnTo>
                      <a:lnTo>
                        <a:pt x="41" y="34"/>
                      </a:lnTo>
                      <a:lnTo>
                        <a:pt x="40" y="36"/>
                      </a:lnTo>
                      <a:lnTo>
                        <a:pt x="38" y="38"/>
                      </a:lnTo>
                      <a:lnTo>
                        <a:pt x="36" y="41"/>
                      </a:lnTo>
                      <a:lnTo>
                        <a:pt x="35" y="43"/>
                      </a:lnTo>
                      <a:lnTo>
                        <a:pt x="34" y="46"/>
                      </a:lnTo>
                      <a:lnTo>
                        <a:pt x="33" y="48"/>
                      </a:lnTo>
                      <a:lnTo>
                        <a:pt x="31" y="50"/>
                      </a:lnTo>
                      <a:lnTo>
                        <a:pt x="31" y="51"/>
                      </a:lnTo>
                      <a:lnTo>
                        <a:pt x="30" y="52"/>
                      </a:lnTo>
                      <a:lnTo>
                        <a:pt x="30" y="54"/>
                      </a:lnTo>
                      <a:lnTo>
                        <a:pt x="29" y="56"/>
                      </a:lnTo>
                      <a:lnTo>
                        <a:pt x="28" y="58"/>
                      </a:lnTo>
                      <a:lnTo>
                        <a:pt x="27" y="63"/>
                      </a:lnTo>
                      <a:lnTo>
                        <a:pt x="25" y="71"/>
                      </a:lnTo>
                      <a:lnTo>
                        <a:pt x="23" y="81"/>
                      </a:lnTo>
                      <a:lnTo>
                        <a:pt x="21" y="89"/>
                      </a:lnTo>
                      <a:lnTo>
                        <a:pt x="18" y="98"/>
                      </a:lnTo>
                      <a:lnTo>
                        <a:pt x="13" y="116"/>
                      </a:lnTo>
                      <a:lnTo>
                        <a:pt x="10" y="124"/>
                      </a:lnTo>
                      <a:lnTo>
                        <a:pt x="8" y="133"/>
                      </a:lnTo>
                      <a:lnTo>
                        <a:pt x="6" y="143"/>
                      </a:lnTo>
                      <a:lnTo>
                        <a:pt x="5" y="147"/>
                      </a:lnTo>
                      <a:lnTo>
                        <a:pt x="4" y="151"/>
                      </a:lnTo>
                      <a:lnTo>
                        <a:pt x="3" y="155"/>
                      </a:lnTo>
                      <a:lnTo>
                        <a:pt x="2" y="160"/>
                      </a:lnTo>
                      <a:lnTo>
                        <a:pt x="1" y="162"/>
                      </a:lnTo>
                      <a:lnTo>
                        <a:pt x="1" y="164"/>
                      </a:lnTo>
                      <a:lnTo>
                        <a:pt x="1" y="167"/>
                      </a:lnTo>
                      <a:lnTo>
                        <a:pt x="0" y="169"/>
                      </a:lnTo>
                      <a:lnTo>
                        <a:pt x="0" y="171"/>
                      </a:lnTo>
                      <a:lnTo>
                        <a:pt x="0" y="173"/>
                      </a:lnTo>
                      <a:lnTo>
                        <a:pt x="0" y="176"/>
                      </a:lnTo>
                      <a:lnTo>
                        <a:pt x="0" y="178"/>
                      </a:lnTo>
                      <a:lnTo>
                        <a:pt x="0" y="180"/>
                      </a:lnTo>
                      <a:lnTo>
                        <a:pt x="0" y="183"/>
                      </a:lnTo>
                      <a:lnTo>
                        <a:pt x="0" y="185"/>
                      </a:lnTo>
                      <a:lnTo>
                        <a:pt x="1" y="187"/>
                      </a:lnTo>
                      <a:lnTo>
                        <a:pt x="1" y="189"/>
                      </a:lnTo>
                      <a:lnTo>
                        <a:pt x="1" y="191"/>
                      </a:lnTo>
                      <a:lnTo>
                        <a:pt x="2" y="194"/>
                      </a:lnTo>
                      <a:lnTo>
                        <a:pt x="3" y="196"/>
                      </a:lnTo>
                      <a:lnTo>
                        <a:pt x="3" y="198"/>
                      </a:lnTo>
                      <a:lnTo>
                        <a:pt x="4" y="200"/>
                      </a:lnTo>
                      <a:lnTo>
                        <a:pt x="5" y="201"/>
                      </a:lnTo>
                      <a:lnTo>
                        <a:pt x="5" y="202"/>
                      </a:lnTo>
                      <a:lnTo>
                        <a:pt x="6" y="203"/>
                      </a:lnTo>
                      <a:lnTo>
                        <a:pt x="6" y="204"/>
                      </a:lnTo>
                      <a:lnTo>
                        <a:pt x="7" y="205"/>
                      </a:lnTo>
                      <a:lnTo>
                        <a:pt x="7" y="206"/>
                      </a:lnTo>
                      <a:lnTo>
                        <a:pt x="8" y="207"/>
                      </a:lnTo>
                      <a:lnTo>
                        <a:pt x="8" y="209"/>
                      </a:lnTo>
                      <a:lnTo>
                        <a:pt x="9" y="209"/>
                      </a:lnTo>
                      <a:lnTo>
                        <a:pt x="10" y="210"/>
                      </a:lnTo>
                      <a:lnTo>
                        <a:pt x="10" y="211"/>
                      </a:lnTo>
                      <a:lnTo>
                        <a:pt x="11" y="212"/>
                      </a:lnTo>
                      <a:lnTo>
                        <a:pt x="12" y="213"/>
                      </a:lnTo>
                      <a:lnTo>
                        <a:pt x="13" y="213"/>
                      </a:lnTo>
                      <a:lnTo>
                        <a:pt x="14" y="214"/>
                      </a:lnTo>
                      <a:lnTo>
                        <a:pt x="14" y="215"/>
                      </a:lnTo>
                      <a:lnTo>
                        <a:pt x="16" y="215"/>
                      </a:lnTo>
                      <a:lnTo>
                        <a:pt x="17" y="216"/>
                      </a:lnTo>
                      <a:lnTo>
                        <a:pt x="18" y="216"/>
                      </a:lnTo>
                      <a:lnTo>
                        <a:pt x="19" y="217"/>
                      </a:lnTo>
                      <a:lnTo>
                        <a:pt x="20" y="217"/>
                      </a:lnTo>
                      <a:lnTo>
                        <a:pt x="21" y="217"/>
                      </a:lnTo>
                      <a:lnTo>
                        <a:pt x="22" y="218"/>
                      </a:lnTo>
                      <a:lnTo>
                        <a:pt x="23" y="218"/>
                      </a:lnTo>
                      <a:lnTo>
                        <a:pt x="24" y="218"/>
                      </a:lnTo>
                      <a:lnTo>
                        <a:pt x="25" y="218"/>
                      </a:lnTo>
                      <a:lnTo>
                        <a:pt x="27" y="219"/>
                      </a:lnTo>
                      <a:lnTo>
                        <a:pt x="28" y="219"/>
                      </a:lnTo>
                      <a:lnTo>
                        <a:pt x="29" y="219"/>
                      </a:lnTo>
                      <a:lnTo>
                        <a:pt x="30" y="219"/>
                      </a:lnTo>
                      <a:lnTo>
                        <a:pt x="33" y="219"/>
                      </a:lnTo>
                      <a:lnTo>
                        <a:pt x="35" y="219"/>
                      </a:lnTo>
                      <a:lnTo>
                        <a:pt x="37" y="219"/>
                      </a:lnTo>
                      <a:lnTo>
                        <a:pt x="41" y="219"/>
                      </a:lnTo>
                      <a:lnTo>
                        <a:pt x="46" y="219"/>
                      </a:lnTo>
                      <a:lnTo>
                        <a:pt x="49" y="219"/>
                      </a:lnTo>
                      <a:lnTo>
                        <a:pt x="51" y="219"/>
                      </a:lnTo>
                      <a:lnTo>
                        <a:pt x="55" y="219"/>
                      </a:lnTo>
                      <a:lnTo>
                        <a:pt x="57" y="219"/>
                      </a:lnTo>
                      <a:lnTo>
                        <a:pt x="59" y="219"/>
                      </a:lnTo>
                      <a:lnTo>
                        <a:pt x="60" y="219"/>
                      </a:lnTo>
                      <a:lnTo>
                        <a:pt x="61" y="219"/>
                      </a:lnTo>
                      <a:lnTo>
                        <a:pt x="62" y="219"/>
                      </a:lnTo>
                      <a:lnTo>
                        <a:pt x="63" y="219"/>
                      </a:lnTo>
                      <a:lnTo>
                        <a:pt x="65" y="219"/>
                      </a:lnTo>
                      <a:lnTo>
                        <a:pt x="66" y="218"/>
                      </a:lnTo>
                      <a:lnTo>
                        <a:pt x="67" y="218"/>
                      </a:lnTo>
                      <a:lnTo>
                        <a:pt x="68" y="218"/>
                      </a:lnTo>
                      <a:lnTo>
                        <a:pt x="69" y="217"/>
                      </a:lnTo>
                      <a:lnTo>
                        <a:pt x="70" y="217"/>
                      </a:lnTo>
                      <a:lnTo>
                        <a:pt x="71" y="216"/>
                      </a:lnTo>
                      <a:lnTo>
                        <a:pt x="72" y="216"/>
                      </a:lnTo>
                      <a:lnTo>
                        <a:pt x="73" y="215"/>
                      </a:lnTo>
                      <a:lnTo>
                        <a:pt x="74" y="215"/>
                      </a:lnTo>
                      <a:lnTo>
                        <a:pt x="75" y="214"/>
                      </a:lnTo>
                      <a:lnTo>
                        <a:pt x="76" y="213"/>
                      </a:lnTo>
                      <a:lnTo>
                        <a:pt x="77" y="212"/>
                      </a:lnTo>
                      <a:lnTo>
                        <a:pt x="78" y="212"/>
                      </a:lnTo>
                      <a:lnTo>
                        <a:pt x="80" y="210"/>
                      </a:lnTo>
                      <a:lnTo>
                        <a:pt x="82" y="209"/>
                      </a:lnTo>
                      <a:lnTo>
                        <a:pt x="84" y="206"/>
                      </a:lnTo>
                      <a:lnTo>
                        <a:pt x="85" y="205"/>
                      </a:lnTo>
                      <a:lnTo>
                        <a:pt x="86" y="203"/>
                      </a:lnTo>
                      <a:lnTo>
                        <a:pt x="88" y="201"/>
                      </a:lnTo>
                      <a:lnTo>
                        <a:pt x="89" y="199"/>
                      </a:lnTo>
                      <a:lnTo>
                        <a:pt x="90" y="198"/>
                      </a:lnTo>
                      <a:lnTo>
                        <a:pt x="91" y="196"/>
                      </a:lnTo>
                      <a:lnTo>
                        <a:pt x="92" y="194"/>
                      </a:lnTo>
                      <a:lnTo>
                        <a:pt x="93" y="191"/>
                      </a:lnTo>
                      <a:lnTo>
                        <a:pt x="94" y="189"/>
                      </a:lnTo>
                      <a:lnTo>
                        <a:pt x="95" y="187"/>
                      </a:lnTo>
                      <a:lnTo>
                        <a:pt x="96" y="185"/>
                      </a:lnTo>
                      <a:lnTo>
                        <a:pt x="98" y="183"/>
                      </a:lnTo>
                      <a:lnTo>
                        <a:pt x="99" y="181"/>
                      </a:lnTo>
                      <a:lnTo>
                        <a:pt x="99" y="179"/>
                      </a:lnTo>
                      <a:lnTo>
                        <a:pt x="100" y="177"/>
                      </a:lnTo>
                      <a:lnTo>
                        <a:pt x="101" y="174"/>
                      </a:lnTo>
                      <a:lnTo>
                        <a:pt x="101" y="172"/>
                      </a:lnTo>
                      <a:lnTo>
                        <a:pt x="102" y="170"/>
                      </a:lnTo>
                      <a:lnTo>
                        <a:pt x="103" y="166"/>
                      </a:lnTo>
                      <a:lnTo>
                        <a:pt x="104" y="162"/>
                      </a:lnTo>
                      <a:lnTo>
                        <a:pt x="105" y="156"/>
                      </a:lnTo>
                      <a:lnTo>
                        <a:pt x="106" y="152"/>
                      </a:lnTo>
                      <a:lnTo>
                        <a:pt x="108" y="144"/>
                      </a:lnTo>
                      <a:lnTo>
                        <a:pt x="110" y="135"/>
                      </a:lnTo>
                      <a:lnTo>
                        <a:pt x="112" y="125"/>
                      </a:lnTo>
                      <a:lnTo>
                        <a:pt x="115" y="117"/>
                      </a:lnTo>
                      <a:lnTo>
                        <a:pt x="117" y="108"/>
                      </a:lnTo>
                      <a:lnTo>
                        <a:pt x="119" y="99"/>
                      </a:lnTo>
                      <a:lnTo>
                        <a:pt x="122" y="90"/>
                      </a:lnTo>
                      <a:lnTo>
                        <a:pt x="124" y="82"/>
                      </a:lnTo>
                      <a:lnTo>
                        <a:pt x="126" y="73"/>
                      </a:lnTo>
                      <a:lnTo>
                        <a:pt x="129" y="64"/>
                      </a:lnTo>
                      <a:lnTo>
                        <a:pt x="131" y="59"/>
                      </a:lnTo>
                      <a:lnTo>
                        <a:pt x="132" y="55"/>
                      </a:lnTo>
                      <a:lnTo>
                        <a:pt x="133" y="51"/>
                      </a:lnTo>
                      <a:lnTo>
                        <a:pt x="134" y="47"/>
                      </a:lnTo>
                      <a:lnTo>
                        <a:pt x="135" y="45"/>
                      </a:lnTo>
                      <a:lnTo>
                        <a:pt x="135" y="42"/>
                      </a:lnTo>
                      <a:lnTo>
                        <a:pt x="136" y="40"/>
                      </a:lnTo>
                      <a:lnTo>
                        <a:pt x="136" y="37"/>
                      </a:lnTo>
                      <a:lnTo>
                        <a:pt x="137" y="33"/>
                      </a:lnTo>
                      <a:lnTo>
                        <a:pt x="138" y="31"/>
                      </a:lnTo>
                      <a:lnTo>
                        <a:pt x="138" y="2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57" name="Freeform 754"/>
                <p:cNvSpPr>
                  <a:spLocks/>
                </p:cNvSpPr>
                <p:nvPr/>
              </p:nvSpPr>
              <p:spPr bwMode="auto">
                <a:xfrm>
                  <a:off x="1662" y="4116"/>
                  <a:ext cx="4" cy="20"/>
                </a:xfrm>
                <a:custGeom>
                  <a:avLst/>
                  <a:gdLst>
                    <a:gd name="T0" fmla="*/ 0 w 13"/>
                    <a:gd name="T1" fmla="*/ 0 h 46"/>
                    <a:gd name="T2" fmla="*/ 0 w 13"/>
                    <a:gd name="T3" fmla="*/ 0 h 46"/>
                    <a:gd name="T4" fmla="*/ 0 w 13"/>
                    <a:gd name="T5" fmla="*/ 0 h 46"/>
                    <a:gd name="T6" fmla="*/ 0 w 13"/>
                    <a:gd name="T7" fmla="*/ 0 h 46"/>
                    <a:gd name="T8" fmla="*/ 0 w 13"/>
                    <a:gd name="T9" fmla="*/ 0 h 46"/>
                    <a:gd name="T10" fmla="*/ 0 w 13"/>
                    <a:gd name="T11" fmla="*/ 0 h 46"/>
                    <a:gd name="T12" fmla="*/ 0 w 13"/>
                    <a:gd name="T13" fmla="*/ 1 h 46"/>
                    <a:gd name="T14" fmla="*/ 0 w 13"/>
                    <a:gd name="T15" fmla="*/ 1 h 46"/>
                    <a:gd name="T16" fmla="*/ 0 w 13"/>
                    <a:gd name="T17" fmla="*/ 1 h 46"/>
                    <a:gd name="T18" fmla="*/ 0 w 13"/>
                    <a:gd name="T19" fmla="*/ 1 h 46"/>
                    <a:gd name="T20" fmla="*/ 0 w 13"/>
                    <a:gd name="T21" fmla="*/ 1 h 46"/>
                    <a:gd name="T22" fmla="*/ 0 w 13"/>
                    <a:gd name="T23" fmla="*/ 1 h 46"/>
                    <a:gd name="T24" fmla="*/ 0 w 13"/>
                    <a:gd name="T25" fmla="*/ 1 h 46"/>
                    <a:gd name="T26" fmla="*/ 0 w 13"/>
                    <a:gd name="T27" fmla="*/ 2 h 46"/>
                    <a:gd name="T28" fmla="*/ 0 w 13"/>
                    <a:gd name="T29" fmla="*/ 2 h 46"/>
                    <a:gd name="T30" fmla="*/ 0 w 13"/>
                    <a:gd name="T31" fmla="*/ 2 h 46"/>
                    <a:gd name="T32" fmla="*/ 0 w 13"/>
                    <a:gd name="T33" fmla="*/ 2 h 46"/>
                    <a:gd name="T34" fmla="*/ 0 w 13"/>
                    <a:gd name="T35" fmla="*/ 2 h 46"/>
                    <a:gd name="T36" fmla="*/ 0 w 13"/>
                    <a:gd name="T37" fmla="*/ 2 h 46"/>
                    <a:gd name="T38" fmla="*/ 0 w 13"/>
                    <a:gd name="T39" fmla="*/ 3 h 46"/>
                    <a:gd name="T40" fmla="*/ 0 w 13"/>
                    <a:gd name="T41" fmla="*/ 3 h 46"/>
                    <a:gd name="T42" fmla="*/ 0 w 13"/>
                    <a:gd name="T43" fmla="*/ 3 h 46"/>
                    <a:gd name="T44" fmla="*/ 0 w 13"/>
                    <a:gd name="T45" fmla="*/ 3 h 46"/>
                    <a:gd name="T46" fmla="*/ 0 w 13"/>
                    <a:gd name="T47" fmla="*/ 3 h 46"/>
                    <a:gd name="T48" fmla="*/ 0 w 13"/>
                    <a:gd name="T49" fmla="*/ 3 h 46"/>
                    <a:gd name="T50" fmla="*/ 0 w 13"/>
                    <a:gd name="T51" fmla="*/ 3 h 46"/>
                    <a:gd name="T52" fmla="*/ 0 w 13"/>
                    <a:gd name="T53" fmla="*/ 3 h 46"/>
                    <a:gd name="T54" fmla="*/ 0 w 13"/>
                    <a:gd name="T55" fmla="*/ 3 h 46"/>
                    <a:gd name="T56" fmla="*/ 0 w 13"/>
                    <a:gd name="T57" fmla="*/ 4 h 46"/>
                    <a:gd name="T58" fmla="*/ 0 w 13"/>
                    <a:gd name="T59" fmla="*/ 4 h 4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 h="46">
                      <a:moveTo>
                        <a:pt x="2" y="0"/>
                      </a:moveTo>
                      <a:lnTo>
                        <a:pt x="1" y="1"/>
                      </a:lnTo>
                      <a:lnTo>
                        <a:pt x="1" y="4"/>
                      </a:lnTo>
                      <a:lnTo>
                        <a:pt x="1" y="5"/>
                      </a:lnTo>
                      <a:lnTo>
                        <a:pt x="1" y="7"/>
                      </a:lnTo>
                      <a:lnTo>
                        <a:pt x="0" y="8"/>
                      </a:lnTo>
                      <a:lnTo>
                        <a:pt x="0" y="10"/>
                      </a:lnTo>
                      <a:lnTo>
                        <a:pt x="0" y="11"/>
                      </a:lnTo>
                      <a:lnTo>
                        <a:pt x="0" y="12"/>
                      </a:lnTo>
                      <a:lnTo>
                        <a:pt x="0" y="14"/>
                      </a:lnTo>
                      <a:lnTo>
                        <a:pt x="0" y="15"/>
                      </a:lnTo>
                      <a:lnTo>
                        <a:pt x="0" y="17"/>
                      </a:lnTo>
                      <a:lnTo>
                        <a:pt x="0" y="18"/>
                      </a:lnTo>
                      <a:lnTo>
                        <a:pt x="0" y="21"/>
                      </a:lnTo>
                      <a:lnTo>
                        <a:pt x="1" y="22"/>
                      </a:lnTo>
                      <a:lnTo>
                        <a:pt x="1" y="24"/>
                      </a:lnTo>
                      <a:lnTo>
                        <a:pt x="1" y="25"/>
                      </a:lnTo>
                      <a:lnTo>
                        <a:pt x="2" y="26"/>
                      </a:lnTo>
                      <a:lnTo>
                        <a:pt x="2" y="28"/>
                      </a:lnTo>
                      <a:lnTo>
                        <a:pt x="3" y="29"/>
                      </a:lnTo>
                      <a:lnTo>
                        <a:pt x="3" y="30"/>
                      </a:lnTo>
                      <a:lnTo>
                        <a:pt x="4" y="32"/>
                      </a:lnTo>
                      <a:lnTo>
                        <a:pt x="5" y="33"/>
                      </a:lnTo>
                      <a:lnTo>
                        <a:pt x="6" y="36"/>
                      </a:lnTo>
                      <a:lnTo>
                        <a:pt x="8" y="39"/>
                      </a:lnTo>
                      <a:lnTo>
                        <a:pt x="9" y="41"/>
                      </a:lnTo>
                      <a:lnTo>
                        <a:pt x="10" y="42"/>
                      </a:lnTo>
                      <a:lnTo>
                        <a:pt x="11" y="44"/>
                      </a:lnTo>
                      <a:lnTo>
                        <a:pt x="12" y="45"/>
                      </a:lnTo>
                      <a:lnTo>
                        <a:pt x="1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9758" name="Freeform 755"/>
                <p:cNvSpPr>
                  <a:spLocks/>
                </p:cNvSpPr>
                <p:nvPr/>
              </p:nvSpPr>
              <p:spPr bwMode="auto">
                <a:xfrm>
                  <a:off x="1735" y="3974"/>
                  <a:ext cx="72" cy="162"/>
                </a:xfrm>
                <a:custGeom>
                  <a:avLst/>
                  <a:gdLst>
                    <a:gd name="T0" fmla="*/ 0 w 147"/>
                    <a:gd name="T1" fmla="*/ 39 h 329"/>
                    <a:gd name="T2" fmla="*/ 7 w 147"/>
                    <a:gd name="T3" fmla="*/ 39 h 329"/>
                    <a:gd name="T4" fmla="*/ 7 w 147"/>
                    <a:gd name="T5" fmla="*/ 39 h 329"/>
                    <a:gd name="T6" fmla="*/ 8 w 147"/>
                    <a:gd name="T7" fmla="*/ 39 h 329"/>
                    <a:gd name="T8" fmla="*/ 8 w 147"/>
                    <a:gd name="T9" fmla="*/ 39 h 329"/>
                    <a:gd name="T10" fmla="*/ 8 w 147"/>
                    <a:gd name="T11" fmla="*/ 39 h 329"/>
                    <a:gd name="T12" fmla="*/ 9 w 147"/>
                    <a:gd name="T13" fmla="*/ 39 h 329"/>
                    <a:gd name="T14" fmla="*/ 9 w 147"/>
                    <a:gd name="T15" fmla="*/ 38 h 329"/>
                    <a:gd name="T16" fmla="*/ 10 w 147"/>
                    <a:gd name="T17" fmla="*/ 38 h 329"/>
                    <a:gd name="T18" fmla="*/ 10 w 147"/>
                    <a:gd name="T19" fmla="*/ 38 h 329"/>
                    <a:gd name="T20" fmla="*/ 10 w 147"/>
                    <a:gd name="T21" fmla="*/ 38 h 329"/>
                    <a:gd name="T22" fmla="*/ 11 w 147"/>
                    <a:gd name="T23" fmla="*/ 37 h 329"/>
                    <a:gd name="T24" fmla="*/ 11 w 147"/>
                    <a:gd name="T25" fmla="*/ 37 h 329"/>
                    <a:gd name="T26" fmla="*/ 11 w 147"/>
                    <a:gd name="T27" fmla="*/ 36 h 329"/>
                    <a:gd name="T28" fmla="*/ 12 w 147"/>
                    <a:gd name="T29" fmla="*/ 36 h 329"/>
                    <a:gd name="T30" fmla="*/ 12 w 147"/>
                    <a:gd name="T31" fmla="*/ 36 h 329"/>
                    <a:gd name="T32" fmla="*/ 12 w 147"/>
                    <a:gd name="T33" fmla="*/ 35 h 329"/>
                    <a:gd name="T34" fmla="*/ 12 w 147"/>
                    <a:gd name="T35" fmla="*/ 35 h 329"/>
                    <a:gd name="T36" fmla="*/ 13 w 147"/>
                    <a:gd name="T37" fmla="*/ 34 h 329"/>
                    <a:gd name="T38" fmla="*/ 13 w 147"/>
                    <a:gd name="T39" fmla="*/ 34 h 329"/>
                    <a:gd name="T40" fmla="*/ 13 w 147"/>
                    <a:gd name="T41" fmla="*/ 33 h 329"/>
                    <a:gd name="T42" fmla="*/ 13 w 147"/>
                    <a:gd name="T43" fmla="*/ 33 h 329"/>
                    <a:gd name="T44" fmla="*/ 14 w 147"/>
                    <a:gd name="T45" fmla="*/ 32 h 329"/>
                    <a:gd name="T46" fmla="*/ 14 w 147"/>
                    <a:gd name="T47" fmla="*/ 32 h 329"/>
                    <a:gd name="T48" fmla="*/ 14 w 147"/>
                    <a:gd name="T49" fmla="*/ 32 h 329"/>
                    <a:gd name="T50" fmla="*/ 17 w 147"/>
                    <a:gd name="T51" fmla="*/ 20 h 329"/>
                    <a:gd name="T52" fmla="*/ 17 w 147"/>
                    <a:gd name="T53" fmla="*/ 20 h 329"/>
                    <a:gd name="T54" fmla="*/ 17 w 147"/>
                    <a:gd name="T55" fmla="*/ 19 h 329"/>
                    <a:gd name="T56" fmla="*/ 17 w 147"/>
                    <a:gd name="T57" fmla="*/ 19 h 329"/>
                    <a:gd name="T58" fmla="*/ 17 w 147"/>
                    <a:gd name="T59" fmla="*/ 18 h 329"/>
                    <a:gd name="T60" fmla="*/ 17 w 147"/>
                    <a:gd name="T61" fmla="*/ 18 h 329"/>
                    <a:gd name="T62" fmla="*/ 17 w 147"/>
                    <a:gd name="T63" fmla="*/ 17 h 329"/>
                    <a:gd name="T64" fmla="*/ 17 w 147"/>
                    <a:gd name="T65" fmla="*/ 17 h 329"/>
                    <a:gd name="T66" fmla="*/ 17 w 147"/>
                    <a:gd name="T67" fmla="*/ 16 h 329"/>
                    <a:gd name="T68" fmla="*/ 17 w 147"/>
                    <a:gd name="T69" fmla="*/ 16 h 329"/>
                    <a:gd name="T70" fmla="*/ 17 w 147"/>
                    <a:gd name="T71" fmla="*/ 16 h 329"/>
                    <a:gd name="T72" fmla="*/ 17 w 147"/>
                    <a:gd name="T73" fmla="*/ 16 h 329"/>
                    <a:gd name="T74" fmla="*/ 17 w 147"/>
                    <a:gd name="T75" fmla="*/ 15 h 329"/>
                    <a:gd name="T76" fmla="*/ 17 w 147"/>
                    <a:gd name="T77" fmla="*/ 15 h 329"/>
                    <a:gd name="T78" fmla="*/ 16 w 147"/>
                    <a:gd name="T79" fmla="*/ 15 h 329"/>
                    <a:gd name="T80" fmla="*/ 16 w 147"/>
                    <a:gd name="T81" fmla="*/ 14 h 329"/>
                    <a:gd name="T82" fmla="*/ 16 w 147"/>
                    <a:gd name="T83" fmla="*/ 14 h 329"/>
                    <a:gd name="T84" fmla="*/ 16 w 147"/>
                    <a:gd name="T85" fmla="*/ 14 h 329"/>
                    <a:gd name="T86" fmla="*/ 15 w 147"/>
                    <a:gd name="T87" fmla="*/ 14 h 329"/>
                    <a:gd name="T88" fmla="*/ 15 w 147"/>
                    <a:gd name="T89" fmla="*/ 13 h 329"/>
                    <a:gd name="T90" fmla="*/ 15 w 147"/>
                    <a:gd name="T91" fmla="*/ 13 h 329"/>
                    <a:gd name="T92" fmla="*/ 14 w 147"/>
                    <a:gd name="T93" fmla="*/ 13 h 329"/>
                    <a:gd name="T94" fmla="*/ 14 w 147"/>
                    <a:gd name="T95" fmla="*/ 13 h 329"/>
                    <a:gd name="T96" fmla="*/ 14 w 147"/>
                    <a:gd name="T97" fmla="*/ 13 h 3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47" h="329">
                      <a:moveTo>
                        <a:pt x="88" y="0"/>
                      </a:moveTo>
                      <a:lnTo>
                        <a:pt x="0" y="329"/>
                      </a:lnTo>
                      <a:lnTo>
                        <a:pt x="57" y="329"/>
                      </a:lnTo>
                      <a:lnTo>
                        <a:pt x="58" y="329"/>
                      </a:lnTo>
                      <a:lnTo>
                        <a:pt x="61" y="329"/>
                      </a:lnTo>
                      <a:lnTo>
                        <a:pt x="62" y="329"/>
                      </a:lnTo>
                      <a:lnTo>
                        <a:pt x="64" y="328"/>
                      </a:lnTo>
                      <a:lnTo>
                        <a:pt x="65" y="328"/>
                      </a:lnTo>
                      <a:lnTo>
                        <a:pt x="67" y="328"/>
                      </a:lnTo>
                      <a:lnTo>
                        <a:pt x="68" y="327"/>
                      </a:lnTo>
                      <a:lnTo>
                        <a:pt x="70" y="327"/>
                      </a:lnTo>
                      <a:lnTo>
                        <a:pt x="71" y="326"/>
                      </a:lnTo>
                      <a:lnTo>
                        <a:pt x="73" y="326"/>
                      </a:lnTo>
                      <a:lnTo>
                        <a:pt x="74" y="325"/>
                      </a:lnTo>
                      <a:lnTo>
                        <a:pt x="77" y="323"/>
                      </a:lnTo>
                      <a:lnTo>
                        <a:pt x="78" y="322"/>
                      </a:lnTo>
                      <a:lnTo>
                        <a:pt x="80" y="321"/>
                      </a:lnTo>
                      <a:lnTo>
                        <a:pt x="81" y="320"/>
                      </a:lnTo>
                      <a:lnTo>
                        <a:pt x="83" y="319"/>
                      </a:lnTo>
                      <a:lnTo>
                        <a:pt x="84" y="318"/>
                      </a:lnTo>
                      <a:lnTo>
                        <a:pt x="86" y="317"/>
                      </a:lnTo>
                      <a:lnTo>
                        <a:pt x="87" y="316"/>
                      </a:lnTo>
                      <a:lnTo>
                        <a:pt x="88" y="315"/>
                      </a:lnTo>
                      <a:lnTo>
                        <a:pt x="90" y="314"/>
                      </a:lnTo>
                      <a:lnTo>
                        <a:pt x="91" y="312"/>
                      </a:lnTo>
                      <a:lnTo>
                        <a:pt x="94" y="311"/>
                      </a:lnTo>
                      <a:lnTo>
                        <a:pt x="95" y="310"/>
                      </a:lnTo>
                      <a:lnTo>
                        <a:pt x="96" y="307"/>
                      </a:lnTo>
                      <a:lnTo>
                        <a:pt x="98" y="306"/>
                      </a:lnTo>
                      <a:lnTo>
                        <a:pt x="99" y="304"/>
                      </a:lnTo>
                      <a:lnTo>
                        <a:pt x="100" y="302"/>
                      </a:lnTo>
                      <a:lnTo>
                        <a:pt x="102" y="301"/>
                      </a:lnTo>
                      <a:lnTo>
                        <a:pt x="103" y="299"/>
                      </a:lnTo>
                      <a:lnTo>
                        <a:pt x="104" y="297"/>
                      </a:lnTo>
                      <a:lnTo>
                        <a:pt x="105" y="296"/>
                      </a:lnTo>
                      <a:lnTo>
                        <a:pt x="106" y="294"/>
                      </a:lnTo>
                      <a:lnTo>
                        <a:pt x="107" y="292"/>
                      </a:lnTo>
                      <a:lnTo>
                        <a:pt x="109" y="289"/>
                      </a:lnTo>
                      <a:lnTo>
                        <a:pt x="110" y="287"/>
                      </a:lnTo>
                      <a:lnTo>
                        <a:pt x="111" y="286"/>
                      </a:lnTo>
                      <a:lnTo>
                        <a:pt x="112" y="284"/>
                      </a:lnTo>
                      <a:lnTo>
                        <a:pt x="113" y="282"/>
                      </a:lnTo>
                      <a:lnTo>
                        <a:pt x="114" y="280"/>
                      </a:lnTo>
                      <a:lnTo>
                        <a:pt x="115" y="278"/>
                      </a:lnTo>
                      <a:lnTo>
                        <a:pt x="116" y="276"/>
                      </a:lnTo>
                      <a:lnTo>
                        <a:pt x="117" y="273"/>
                      </a:lnTo>
                      <a:lnTo>
                        <a:pt x="117" y="271"/>
                      </a:lnTo>
                      <a:lnTo>
                        <a:pt x="118" y="269"/>
                      </a:lnTo>
                      <a:lnTo>
                        <a:pt x="118" y="267"/>
                      </a:lnTo>
                      <a:lnTo>
                        <a:pt x="119" y="265"/>
                      </a:lnTo>
                      <a:lnTo>
                        <a:pt x="144" y="173"/>
                      </a:lnTo>
                      <a:lnTo>
                        <a:pt x="144" y="171"/>
                      </a:lnTo>
                      <a:lnTo>
                        <a:pt x="145" y="169"/>
                      </a:lnTo>
                      <a:lnTo>
                        <a:pt x="145" y="167"/>
                      </a:lnTo>
                      <a:lnTo>
                        <a:pt x="146" y="165"/>
                      </a:lnTo>
                      <a:lnTo>
                        <a:pt x="146" y="163"/>
                      </a:lnTo>
                      <a:lnTo>
                        <a:pt x="146" y="161"/>
                      </a:lnTo>
                      <a:lnTo>
                        <a:pt x="147" y="158"/>
                      </a:lnTo>
                      <a:lnTo>
                        <a:pt x="147" y="156"/>
                      </a:lnTo>
                      <a:lnTo>
                        <a:pt x="147" y="154"/>
                      </a:lnTo>
                      <a:lnTo>
                        <a:pt x="147" y="152"/>
                      </a:lnTo>
                      <a:lnTo>
                        <a:pt x="147" y="151"/>
                      </a:lnTo>
                      <a:lnTo>
                        <a:pt x="147" y="149"/>
                      </a:lnTo>
                      <a:lnTo>
                        <a:pt x="147" y="147"/>
                      </a:lnTo>
                      <a:lnTo>
                        <a:pt x="147" y="145"/>
                      </a:lnTo>
                      <a:lnTo>
                        <a:pt x="147" y="142"/>
                      </a:lnTo>
                      <a:lnTo>
                        <a:pt x="146" y="141"/>
                      </a:lnTo>
                      <a:lnTo>
                        <a:pt x="146" y="139"/>
                      </a:lnTo>
                      <a:lnTo>
                        <a:pt x="146" y="137"/>
                      </a:lnTo>
                      <a:lnTo>
                        <a:pt x="145" y="136"/>
                      </a:lnTo>
                      <a:lnTo>
                        <a:pt x="145" y="134"/>
                      </a:lnTo>
                      <a:lnTo>
                        <a:pt x="144" y="132"/>
                      </a:lnTo>
                      <a:lnTo>
                        <a:pt x="144" y="131"/>
                      </a:lnTo>
                      <a:lnTo>
                        <a:pt x="143" y="129"/>
                      </a:lnTo>
                      <a:lnTo>
                        <a:pt x="143" y="128"/>
                      </a:lnTo>
                      <a:lnTo>
                        <a:pt x="142" y="126"/>
                      </a:lnTo>
                      <a:lnTo>
                        <a:pt x="140" y="124"/>
                      </a:lnTo>
                      <a:lnTo>
                        <a:pt x="140" y="123"/>
                      </a:lnTo>
                      <a:lnTo>
                        <a:pt x="139" y="122"/>
                      </a:lnTo>
                      <a:lnTo>
                        <a:pt x="138" y="121"/>
                      </a:lnTo>
                      <a:lnTo>
                        <a:pt x="137" y="120"/>
                      </a:lnTo>
                      <a:lnTo>
                        <a:pt x="136" y="119"/>
                      </a:lnTo>
                      <a:lnTo>
                        <a:pt x="135" y="118"/>
                      </a:lnTo>
                      <a:lnTo>
                        <a:pt x="134" y="117"/>
                      </a:lnTo>
                      <a:lnTo>
                        <a:pt x="133" y="116"/>
                      </a:lnTo>
                      <a:lnTo>
                        <a:pt x="132" y="115"/>
                      </a:lnTo>
                      <a:lnTo>
                        <a:pt x="131" y="114"/>
                      </a:lnTo>
                      <a:lnTo>
                        <a:pt x="130" y="113"/>
                      </a:lnTo>
                      <a:lnTo>
                        <a:pt x="129" y="113"/>
                      </a:lnTo>
                      <a:lnTo>
                        <a:pt x="128" y="112"/>
                      </a:lnTo>
                      <a:lnTo>
                        <a:pt x="126" y="112"/>
                      </a:lnTo>
                      <a:lnTo>
                        <a:pt x="124" y="111"/>
                      </a:lnTo>
                      <a:lnTo>
                        <a:pt x="123" y="111"/>
                      </a:lnTo>
                      <a:lnTo>
                        <a:pt x="122" y="111"/>
                      </a:lnTo>
                      <a:lnTo>
                        <a:pt x="120" y="109"/>
                      </a:lnTo>
                      <a:lnTo>
                        <a:pt x="119" y="109"/>
                      </a:lnTo>
                      <a:lnTo>
                        <a:pt x="117" y="109"/>
                      </a:lnTo>
                      <a:lnTo>
                        <a:pt x="116" y="109"/>
                      </a:lnTo>
                      <a:lnTo>
                        <a:pt x="58"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9728" name="Group 756"/>
              <p:cNvGrpSpPr>
                <a:grpSpLocks/>
              </p:cNvGrpSpPr>
              <p:nvPr/>
            </p:nvGrpSpPr>
            <p:grpSpPr bwMode="auto">
              <a:xfrm>
                <a:off x="2028" y="3672"/>
                <a:ext cx="585" cy="185"/>
                <a:chOff x="2662" y="3377"/>
                <a:chExt cx="513" cy="162"/>
              </a:xfrm>
            </p:grpSpPr>
            <p:sp>
              <p:nvSpPr>
                <p:cNvPr id="29729" name="Line 757"/>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730" name="Line 758"/>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29724" name="Group 777"/>
            <p:cNvGrpSpPr>
              <a:grpSpLocks/>
            </p:cNvGrpSpPr>
            <p:nvPr/>
          </p:nvGrpSpPr>
          <p:grpSpPr bwMode="auto">
            <a:xfrm>
              <a:off x="1575" y="3793"/>
              <a:ext cx="136" cy="129"/>
              <a:chOff x="3288" y="3475"/>
              <a:chExt cx="136" cy="129"/>
            </a:xfrm>
          </p:grpSpPr>
          <p:sp>
            <p:nvSpPr>
              <p:cNvPr id="29725" name="Line 775"/>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726" name="Line 776"/>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471821" name="Group 781"/>
          <p:cNvGrpSpPr>
            <a:grpSpLocks/>
          </p:cNvGrpSpPr>
          <p:nvPr/>
        </p:nvGrpSpPr>
        <p:grpSpPr bwMode="auto">
          <a:xfrm>
            <a:off x="6438900" y="3730625"/>
            <a:ext cx="304800" cy="168275"/>
            <a:chOff x="4059" y="2432"/>
            <a:chExt cx="192" cy="106"/>
          </a:xfrm>
        </p:grpSpPr>
        <p:sp>
          <p:nvSpPr>
            <p:cNvPr id="29721" name="Line 779"/>
            <p:cNvSpPr>
              <a:spLocks noChangeShapeType="1"/>
            </p:cNvSpPr>
            <p:nvPr/>
          </p:nvSpPr>
          <p:spPr bwMode="auto">
            <a:xfrm>
              <a:off x="4059" y="2432"/>
              <a:ext cx="96" cy="106"/>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29722" name="Line 780"/>
            <p:cNvSpPr>
              <a:spLocks noChangeShapeType="1"/>
            </p:cNvSpPr>
            <p:nvPr/>
          </p:nvSpPr>
          <p:spPr bwMode="auto">
            <a:xfrm flipV="1">
              <a:off x="4159" y="2442"/>
              <a:ext cx="92" cy="93"/>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471572"/>
                                        </p:tgtEl>
                                        <p:attrNameLst>
                                          <p:attrName>style.visibility</p:attrName>
                                        </p:attrNameLst>
                                      </p:cBhvr>
                                      <p:to>
                                        <p:strVal val="visible"/>
                                      </p:to>
                                    </p:set>
                                    <p:animEffect transition="in" filter="wipe(down)">
                                      <p:cBhvr>
                                        <p:cTn id="7" dur="500"/>
                                        <p:tgtEl>
                                          <p:spTgt spid="47157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471531"/>
                                        </p:tgtEl>
                                        <p:attrNameLst>
                                          <p:attrName>style.visibility</p:attrName>
                                        </p:attrNameLst>
                                      </p:cBhvr>
                                      <p:to>
                                        <p:strVal val="visible"/>
                                      </p:to>
                                    </p:set>
                                    <p:animEffect transition="in" filter="wipe(down)">
                                      <p:cBhvr>
                                        <p:cTn id="12" dur="500"/>
                                        <p:tgtEl>
                                          <p:spTgt spid="4715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471410"/>
                                        </p:tgtEl>
                                        <p:attrNameLst>
                                          <p:attrName>style.visibility</p:attrName>
                                        </p:attrNameLst>
                                      </p:cBhvr>
                                      <p:to>
                                        <p:strVal val="visible"/>
                                      </p:to>
                                    </p:set>
                                    <p:animEffect transition="in" filter="wipe(down)">
                                      <p:cBhvr>
                                        <p:cTn id="17" dur="500"/>
                                        <p:tgtEl>
                                          <p:spTgt spid="47141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471377"/>
                                        </p:tgtEl>
                                        <p:attrNameLst>
                                          <p:attrName>style.visibility</p:attrName>
                                        </p:attrNameLst>
                                      </p:cBhvr>
                                      <p:to>
                                        <p:strVal val="visible"/>
                                      </p:to>
                                    </p:set>
                                    <p:animEffect transition="in" filter="wipe(down)">
                                      <p:cBhvr>
                                        <p:cTn id="22" dur="500"/>
                                        <p:tgtEl>
                                          <p:spTgt spid="47137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471515"/>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nodeType="clickEffect">
                                  <p:stCondLst>
                                    <p:cond delay="0"/>
                                  </p:stCondLst>
                                  <p:childTnLst>
                                    <p:set>
                                      <p:cBhvr>
                                        <p:cTn id="30" dur="1" fill="hold">
                                          <p:stCondLst>
                                            <p:cond delay="0"/>
                                          </p:stCondLst>
                                        </p:cTn>
                                        <p:tgtEl>
                                          <p:spTgt spid="471811"/>
                                        </p:tgtEl>
                                        <p:attrNameLst>
                                          <p:attrName>style.visibility</p:attrName>
                                        </p:attrNameLst>
                                      </p:cBhvr>
                                      <p:to>
                                        <p:strVal val="visible"/>
                                      </p:to>
                                    </p:set>
                                    <p:animEffect transition="in" filter="wipe(left)">
                                      <p:cBhvr>
                                        <p:cTn id="31" dur="500"/>
                                        <p:tgtEl>
                                          <p:spTgt spid="471811"/>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0"/>
                                          </p:stCondLst>
                                        </p:cTn>
                                        <p:tgtEl>
                                          <p:spTgt spid="471516"/>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0"/>
                                          </p:stCondLst>
                                        </p:cTn>
                                        <p:tgtEl>
                                          <p:spTgt spid="471818"/>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471428"/>
                                        </p:tgtEl>
                                        <p:attrNameLst>
                                          <p:attrName>style.visibility</p:attrName>
                                        </p:attrNameLst>
                                      </p:cBhvr>
                                      <p:to>
                                        <p:strVal val="visible"/>
                                      </p:to>
                                    </p:set>
                                    <p:animEffect transition="in" filter="wipe(left)">
                                      <p:cBhvr>
                                        <p:cTn id="44" dur="500"/>
                                        <p:tgtEl>
                                          <p:spTgt spid="471428"/>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471529"/>
                                        </p:tgtEl>
                                        <p:attrNameLst>
                                          <p:attrName>style.visibility</p:attrName>
                                        </p:attrNameLst>
                                      </p:cBhvr>
                                      <p:to>
                                        <p:strVal val="visible"/>
                                      </p:to>
                                    </p:set>
                                    <p:animEffect transition="in" filter="wipe(down)">
                                      <p:cBhvr>
                                        <p:cTn id="49" dur="500"/>
                                        <p:tgtEl>
                                          <p:spTgt spid="471529"/>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2" fill="hold" nodeType="clickEffect">
                                  <p:stCondLst>
                                    <p:cond delay="0"/>
                                  </p:stCondLst>
                                  <p:childTnLst>
                                    <p:set>
                                      <p:cBhvr>
                                        <p:cTn id="53" dur="1" fill="hold">
                                          <p:stCondLst>
                                            <p:cond delay="0"/>
                                          </p:stCondLst>
                                        </p:cTn>
                                        <p:tgtEl>
                                          <p:spTgt spid="471810"/>
                                        </p:tgtEl>
                                        <p:attrNameLst>
                                          <p:attrName>style.visibility</p:attrName>
                                        </p:attrNameLst>
                                      </p:cBhvr>
                                      <p:to>
                                        <p:strVal val="visible"/>
                                      </p:to>
                                    </p:set>
                                    <p:animEffect transition="in" filter="wipe(right)">
                                      <p:cBhvr>
                                        <p:cTn id="54" dur="500"/>
                                        <p:tgtEl>
                                          <p:spTgt spid="471810"/>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8" fill="hold" grpId="0" nodeType="clickEffect">
                                  <p:stCondLst>
                                    <p:cond delay="0"/>
                                  </p:stCondLst>
                                  <p:childTnLst>
                                    <p:set>
                                      <p:cBhvr>
                                        <p:cTn id="58" dur="1" fill="hold">
                                          <p:stCondLst>
                                            <p:cond delay="0"/>
                                          </p:stCondLst>
                                        </p:cTn>
                                        <p:tgtEl>
                                          <p:spTgt spid="471812"/>
                                        </p:tgtEl>
                                        <p:attrNameLst>
                                          <p:attrName>style.visibility</p:attrName>
                                        </p:attrNameLst>
                                      </p:cBhvr>
                                      <p:to>
                                        <p:strVal val="visible"/>
                                      </p:to>
                                    </p:set>
                                    <p:animEffect transition="in" filter="wipe(left)">
                                      <p:cBhvr>
                                        <p:cTn id="59" dur="500"/>
                                        <p:tgtEl>
                                          <p:spTgt spid="471812"/>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nodeType="clickEffect">
                                  <p:stCondLst>
                                    <p:cond delay="0"/>
                                  </p:stCondLst>
                                  <p:childTnLst>
                                    <p:set>
                                      <p:cBhvr>
                                        <p:cTn id="63" dur="1" fill="hold">
                                          <p:stCondLst>
                                            <p:cond delay="0"/>
                                          </p:stCondLst>
                                        </p:cTn>
                                        <p:tgtEl>
                                          <p:spTgt spid="471766"/>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22" presetClass="entr" presetSubtype="8" fill="hold" grpId="0" nodeType="clickEffect">
                                  <p:stCondLst>
                                    <p:cond delay="0"/>
                                  </p:stCondLst>
                                  <p:childTnLst>
                                    <p:set>
                                      <p:cBhvr>
                                        <p:cTn id="67" dur="1" fill="hold">
                                          <p:stCondLst>
                                            <p:cond delay="0"/>
                                          </p:stCondLst>
                                        </p:cTn>
                                        <p:tgtEl>
                                          <p:spTgt spid="471429"/>
                                        </p:tgtEl>
                                        <p:attrNameLst>
                                          <p:attrName>style.visibility</p:attrName>
                                        </p:attrNameLst>
                                      </p:cBhvr>
                                      <p:to>
                                        <p:strVal val="visible"/>
                                      </p:to>
                                    </p:set>
                                    <p:animEffect transition="in" filter="wipe(left)">
                                      <p:cBhvr>
                                        <p:cTn id="68" dur="500"/>
                                        <p:tgtEl>
                                          <p:spTgt spid="471429"/>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22" presetClass="entr" presetSubtype="8" fill="hold" nodeType="clickEffect">
                                  <p:stCondLst>
                                    <p:cond delay="0"/>
                                  </p:stCondLst>
                                  <p:childTnLst>
                                    <p:set>
                                      <p:cBhvr>
                                        <p:cTn id="72" dur="1" fill="hold">
                                          <p:stCondLst>
                                            <p:cond delay="0"/>
                                          </p:stCondLst>
                                        </p:cTn>
                                        <p:tgtEl>
                                          <p:spTgt spid="471520"/>
                                        </p:tgtEl>
                                        <p:attrNameLst>
                                          <p:attrName>style.visibility</p:attrName>
                                        </p:attrNameLst>
                                      </p:cBhvr>
                                      <p:to>
                                        <p:strVal val="visible"/>
                                      </p:to>
                                    </p:set>
                                    <p:animEffect transition="in" filter="wipe(left)">
                                      <p:cBhvr>
                                        <p:cTn id="73" dur="500"/>
                                        <p:tgtEl>
                                          <p:spTgt spid="471520"/>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nodeType="clickEffect">
                                  <p:stCondLst>
                                    <p:cond delay="0"/>
                                  </p:stCondLst>
                                  <p:childTnLst>
                                    <p:set>
                                      <p:cBhvr>
                                        <p:cTn id="77" dur="1" fill="hold">
                                          <p:stCondLst>
                                            <p:cond delay="0"/>
                                          </p:stCondLst>
                                        </p:cTn>
                                        <p:tgtEl>
                                          <p:spTgt spid="471527"/>
                                        </p:tgtEl>
                                        <p:attrNameLst>
                                          <p:attrName>style.visibility</p:attrName>
                                        </p:attrNameLst>
                                      </p:cBhvr>
                                      <p:to>
                                        <p:strVal val="visible"/>
                                      </p:to>
                                    </p:set>
                                  </p:childTnLst>
                                </p:cTn>
                              </p:par>
                            </p:childTnLst>
                          </p:cTn>
                        </p:par>
                      </p:childTnLst>
                    </p:cTn>
                  </p:par>
                  <p:par>
                    <p:cTn id="78" fill="hold" nodeType="clickPar">
                      <p:stCondLst>
                        <p:cond delay="indefinite"/>
                      </p:stCondLst>
                      <p:childTnLst>
                        <p:par>
                          <p:cTn id="79" fill="hold" nodeType="withGroup">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471426"/>
                                        </p:tgtEl>
                                        <p:attrNameLst>
                                          <p:attrName>style.visibility</p:attrName>
                                        </p:attrNameLst>
                                      </p:cBhvr>
                                      <p:to>
                                        <p:strVal val="visible"/>
                                      </p:to>
                                    </p:set>
                                    <p:animEffect transition="in" filter="wipe(left)">
                                      <p:cBhvr>
                                        <p:cTn id="82" dur="500"/>
                                        <p:tgtEl>
                                          <p:spTgt spid="471426"/>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nodeType="clickEffect">
                                  <p:stCondLst>
                                    <p:cond delay="0"/>
                                  </p:stCondLst>
                                  <p:childTnLst>
                                    <p:set>
                                      <p:cBhvr>
                                        <p:cTn id="86" dur="1" fill="hold">
                                          <p:stCondLst>
                                            <p:cond delay="0"/>
                                          </p:stCondLst>
                                        </p:cTn>
                                        <p:tgtEl>
                                          <p:spTgt spid="471821"/>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ntr" presetSubtype="8" fill="hold" nodeType="clickEffect">
                                  <p:stCondLst>
                                    <p:cond delay="0"/>
                                  </p:stCondLst>
                                  <p:childTnLst>
                                    <p:set>
                                      <p:cBhvr>
                                        <p:cTn id="90" dur="1" fill="hold">
                                          <p:stCondLst>
                                            <p:cond delay="0"/>
                                          </p:stCondLst>
                                        </p:cTn>
                                        <p:tgtEl>
                                          <p:spTgt spid="471806"/>
                                        </p:tgtEl>
                                        <p:attrNameLst>
                                          <p:attrName>style.visibility</p:attrName>
                                        </p:attrNameLst>
                                      </p:cBhvr>
                                      <p:to>
                                        <p:strVal val="visible"/>
                                      </p:to>
                                    </p:set>
                                    <p:animEffect transition="in" filter="wipe(left)">
                                      <p:cBhvr>
                                        <p:cTn id="91" dur="500"/>
                                        <p:tgtEl>
                                          <p:spTgt spid="471806"/>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22" presetClass="entr" presetSubtype="4" fill="hold" grpId="0" nodeType="clickEffect">
                                  <p:stCondLst>
                                    <p:cond delay="0"/>
                                  </p:stCondLst>
                                  <p:childTnLst>
                                    <p:set>
                                      <p:cBhvr>
                                        <p:cTn id="95" dur="1" fill="hold">
                                          <p:stCondLst>
                                            <p:cond delay="0"/>
                                          </p:stCondLst>
                                        </p:cTn>
                                        <p:tgtEl>
                                          <p:spTgt spid="471427"/>
                                        </p:tgtEl>
                                        <p:attrNameLst>
                                          <p:attrName>style.visibility</p:attrName>
                                        </p:attrNameLst>
                                      </p:cBhvr>
                                      <p:to>
                                        <p:strVal val="visible"/>
                                      </p:to>
                                    </p:set>
                                    <p:animEffect transition="in" filter="wipe(down)">
                                      <p:cBhvr>
                                        <p:cTn id="96" dur="500"/>
                                        <p:tgtEl>
                                          <p:spTgt spid="471427"/>
                                        </p:tgtEl>
                                      </p:cBhvr>
                                    </p:animEffect>
                                  </p:childTnLst>
                                </p:cTn>
                              </p:par>
                            </p:childTnLst>
                          </p:cTn>
                        </p:par>
                      </p:childTnLst>
                    </p:cTn>
                  </p:par>
                  <p:par>
                    <p:cTn id="97" fill="hold" nodeType="clickPar">
                      <p:stCondLst>
                        <p:cond delay="indefinite"/>
                      </p:stCondLst>
                      <p:childTnLst>
                        <p:par>
                          <p:cTn id="98" fill="hold" nodeType="withGroup">
                            <p:stCondLst>
                              <p:cond delay="0"/>
                            </p:stCondLst>
                            <p:childTnLst>
                              <p:par>
                                <p:cTn id="99" presetID="1" presetClass="entr" presetSubtype="0" fill="hold" nodeType="clickEffect">
                                  <p:stCondLst>
                                    <p:cond delay="0"/>
                                  </p:stCondLst>
                                  <p:childTnLst>
                                    <p:set>
                                      <p:cBhvr>
                                        <p:cTn id="100" dur="1" fill="hold">
                                          <p:stCondLst>
                                            <p:cond delay="0"/>
                                          </p:stCondLst>
                                        </p:cTn>
                                        <p:tgtEl>
                                          <p:spTgt spid="471523"/>
                                        </p:tgtEl>
                                        <p:attrNameLst>
                                          <p:attrName>style.visibility</p:attrName>
                                        </p:attrNameLst>
                                      </p:cBhvr>
                                      <p:to>
                                        <p:strVal val="visible"/>
                                      </p:to>
                                    </p:se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1" presetClass="entr" presetSubtype="0" fill="hold" nodeType="clickEffect">
                                  <p:stCondLst>
                                    <p:cond delay="0"/>
                                  </p:stCondLst>
                                  <p:childTnLst>
                                    <p:set>
                                      <p:cBhvr>
                                        <p:cTn id="104" dur="1" fill="hold">
                                          <p:stCondLst>
                                            <p:cond delay="0"/>
                                          </p:stCondLst>
                                        </p:cTn>
                                        <p:tgtEl>
                                          <p:spTgt spid="4715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377" grpId="0" animBg="1"/>
      <p:bldP spid="471410" grpId="0" animBg="1"/>
      <p:bldP spid="471426" grpId="0" animBg="1"/>
      <p:bldP spid="471427" grpId="0" animBg="1"/>
      <p:bldP spid="471428" grpId="0" animBg="1"/>
      <p:bldP spid="471429" grpId="0" animBg="1"/>
      <p:bldP spid="471529" grpId="0" animBg="1"/>
      <p:bldP spid="471812"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5314" name="Group 178"/>
          <p:cNvGrpSpPr>
            <a:grpSpLocks/>
          </p:cNvGrpSpPr>
          <p:nvPr/>
        </p:nvGrpSpPr>
        <p:grpSpPr bwMode="auto">
          <a:xfrm>
            <a:off x="704850" y="1446213"/>
            <a:ext cx="4011613" cy="3413125"/>
            <a:chOff x="113" y="859"/>
            <a:chExt cx="2527" cy="2150"/>
          </a:xfrm>
        </p:grpSpPr>
        <p:sp>
          <p:nvSpPr>
            <p:cNvPr id="30882" name="Freeform 86"/>
            <p:cNvSpPr>
              <a:spLocks/>
            </p:cNvSpPr>
            <p:nvPr/>
          </p:nvSpPr>
          <p:spPr bwMode="auto">
            <a:xfrm>
              <a:off x="1124" y="2788"/>
              <a:ext cx="7" cy="22"/>
            </a:xfrm>
            <a:custGeom>
              <a:avLst/>
              <a:gdLst>
                <a:gd name="T0" fmla="*/ 0 w 15"/>
                <a:gd name="T1" fmla="*/ 0 h 48"/>
                <a:gd name="T2" fmla="*/ 0 w 15"/>
                <a:gd name="T3" fmla="*/ 0 h 48"/>
                <a:gd name="T4" fmla="*/ 0 w 15"/>
                <a:gd name="T5" fmla="*/ 1 h 48"/>
                <a:gd name="T6" fmla="*/ 0 w 15"/>
                <a:gd name="T7" fmla="*/ 2 h 48"/>
                <a:gd name="T8" fmla="*/ 0 w 15"/>
                <a:gd name="T9" fmla="*/ 2 h 48"/>
                <a:gd name="T10" fmla="*/ 0 w 15"/>
                <a:gd name="T11" fmla="*/ 3 h 48"/>
                <a:gd name="T12" fmla="*/ 0 w 15"/>
                <a:gd name="T13" fmla="*/ 3 h 48"/>
                <a:gd name="T14" fmla="*/ 1 w 15"/>
                <a:gd name="T15" fmla="*/ 4 h 48"/>
                <a:gd name="T16" fmla="*/ 1 w 15"/>
                <a:gd name="T17" fmla="*/ 4 h 48"/>
                <a:gd name="T18" fmla="*/ 1 w 15"/>
                <a:gd name="T19" fmla="*/ 5 h 48"/>
                <a:gd name="T20" fmla="*/ 1 w 15"/>
                <a:gd name="T21" fmla="*/ 5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48">
                  <a:moveTo>
                    <a:pt x="2" y="0"/>
                  </a:moveTo>
                  <a:lnTo>
                    <a:pt x="1" y="6"/>
                  </a:lnTo>
                  <a:lnTo>
                    <a:pt x="0" y="13"/>
                  </a:lnTo>
                  <a:lnTo>
                    <a:pt x="0" y="19"/>
                  </a:lnTo>
                  <a:lnTo>
                    <a:pt x="1" y="25"/>
                  </a:lnTo>
                  <a:lnTo>
                    <a:pt x="2" y="29"/>
                  </a:lnTo>
                  <a:lnTo>
                    <a:pt x="4" y="32"/>
                  </a:lnTo>
                  <a:lnTo>
                    <a:pt x="8" y="37"/>
                  </a:lnTo>
                  <a:lnTo>
                    <a:pt x="11" y="42"/>
                  </a:lnTo>
                  <a:lnTo>
                    <a:pt x="13" y="46"/>
                  </a:lnTo>
                  <a:lnTo>
                    <a:pt x="15"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83" name="Freeform 87"/>
            <p:cNvSpPr>
              <a:spLocks/>
            </p:cNvSpPr>
            <p:nvPr/>
          </p:nvSpPr>
          <p:spPr bwMode="auto">
            <a:xfrm>
              <a:off x="1076" y="2703"/>
              <a:ext cx="68" cy="107"/>
            </a:xfrm>
            <a:custGeom>
              <a:avLst/>
              <a:gdLst>
                <a:gd name="T0" fmla="*/ 14 w 147"/>
                <a:gd name="T1" fmla="*/ 3 h 231"/>
                <a:gd name="T2" fmla="*/ 14 w 147"/>
                <a:gd name="T3" fmla="*/ 1 h 231"/>
                <a:gd name="T4" fmla="*/ 14 w 147"/>
                <a:gd name="T5" fmla="*/ 0 h 231"/>
                <a:gd name="T6" fmla="*/ 14 w 147"/>
                <a:gd name="T7" fmla="*/ 0 h 231"/>
                <a:gd name="T8" fmla="*/ 13 w 147"/>
                <a:gd name="T9" fmla="*/ 0 h 231"/>
                <a:gd name="T10" fmla="*/ 13 w 147"/>
                <a:gd name="T11" fmla="*/ 0 h 231"/>
                <a:gd name="T12" fmla="*/ 11 w 147"/>
                <a:gd name="T13" fmla="*/ 0 h 231"/>
                <a:gd name="T14" fmla="*/ 9 w 147"/>
                <a:gd name="T15" fmla="*/ 0 h 231"/>
                <a:gd name="T16" fmla="*/ 8 w 147"/>
                <a:gd name="T17" fmla="*/ 0 h 231"/>
                <a:gd name="T18" fmla="*/ 7 w 147"/>
                <a:gd name="T19" fmla="*/ 0 h 231"/>
                <a:gd name="T20" fmla="*/ 6 w 147"/>
                <a:gd name="T21" fmla="*/ 1 h 231"/>
                <a:gd name="T22" fmla="*/ 5 w 147"/>
                <a:gd name="T23" fmla="*/ 2 h 231"/>
                <a:gd name="T24" fmla="*/ 5 w 147"/>
                <a:gd name="T25" fmla="*/ 3 h 231"/>
                <a:gd name="T26" fmla="*/ 3 w 147"/>
                <a:gd name="T27" fmla="*/ 5 h 231"/>
                <a:gd name="T28" fmla="*/ 3 w 147"/>
                <a:gd name="T29" fmla="*/ 6 h 231"/>
                <a:gd name="T30" fmla="*/ 1 w 147"/>
                <a:gd name="T31" fmla="*/ 12 h 231"/>
                <a:gd name="T32" fmla="*/ 0 w 147"/>
                <a:gd name="T33" fmla="*/ 16 h 231"/>
                <a:gd name="T34" fmla="*/ 0 w 147"/>
                <a:gd name="T35" fmla="*/ 18 h 231"/>
                <a:gd name="T36" fmla="*/ 0 w 147"/>
                <a:gd name="T37" fmla="*/ 19 h 231"/>
                <a:gd name="T38" fmla="*/ 0 w 147"/>
                <a:gd name="T39" fmla="*/ 19 h 231"/>
                <a:gd name="T40" fmla="*/ 0 w 147"/>
                <a:gd name="T41" fmla="*/ 20 h 231"/>
                <a:gd name="T42" fmla="*/ 0 w 147"/>
                <a:gd name="T43" fmla="*/ 21 h 231"/>
                <a:gd name="T44" fmla="*/ 1 w 147"/>
                <a:gd name="T45" fmla="*/ 22 h 231"/>
                <a:gd name="T46" fmla="*/ 2 w 147"/>
                <a:gd name="T47" fmla="*/ 23 h 231"/>
                <a:gd name="T48" fmla="*/ 3 w 147"/>
                <a:gd name="T49" fmla="*/ 23 h 231"/>
                <a:gd name="T50" fmla="*/ 5 w 147"/>
                <a:gd name="T51" fmla="*/ 23 h 231"/>
                <a:gd name="T52" fmla="*/ 6 w 147"/>
                <a:gd name="T53" fmla="*/ 23 h 231"/>
                <a:gd name="T54" fmla="*/ 7 w 147"/>
                <a:gd name="T55" fmla="*/ 23 h 231"/>
                <a:gd name="T56" fmla="*/ 8 w 147"/>
                <a:gd name="T57" fmla="*/ 22 h 231"/>
                <a:gd name="T58" fmla="*/ 9 w 147"/>
                <a:gd name="T59" fmla="*/ 22 h 231"/>
                <a:gd name="T60" fmla="*/ 9 w 147"/>
                <a:gd name="T61" fmla="*/ 21 h 231"/>
                <a:gd name="T62" fmla="*/ 10 w 147"/>
                <a:gd name="T63" fmla="*/ 20 h 231"/>
                <a:gd name="T64" fmla="*/ 11 w 147"/>
                <a:gd name="T65" fmla="*/ 18 h 231"/>
                <a:gd name="T66" fmla="*/ 12 w 147"/>
                <a:gd name="T67" fmla="*/ 10 h 231"/>
                <a:gd name="T68" fmla="*/ 14 w 147"/>
                <a:gd name="T69" fmla="*/ 5 h 2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7" h="231">
                  <a:moveTo>
                    <a:pt x="146" y="30"/>
                  </a:moveTo>
                  <a:lnTo>
                    <a:pt x="147" y="25"/>
                  </a:lnTo>
                  <a:lnTo>
                    <a:pt x="147" y="21"/>
                  </a:lnTo>
                  <a:lnTo>
                    <a:pt x="146" y="16"/>
                  </a:lnTo>
                  <a:lnTo>
                    <a:pt x="145" y="10"/>
                  </a:lnTo>
                  <a:lnTo>
                    <a:pt x="143" y="6"/>
                  </a:lnTo>
                  <a:lnTo>
                    <a:pt x="141" y="4"/>
                  </a:lnTo>
                  <a:lnTo>
                    <a:pt x="139" y="2"/>
                  </a:lnTo>
                  <a:lnTo>
                    <a:pt x="138" y="1"/>
                  </a:lnTo>
                  <a:lnTo>
                    <a:pt x="136" y="0"/>
                  </a:lnTo>
                  <a:lnTo>
                    <a:pt x="133" y="0"/>
                  </a:lnTo>
                  <a:lnTo>
                    <a:pt x="131" y="0"/>
                  </a:lnTo>
                  <a:lnTo>
                    <a:pt x="121" y="0"/>
                  </a:lnTo>
                  <a:lnTo>
                    <a:pt x="111" y="0"/>
                  </a:lnTo>
                  <a:lnTo>
                    <a:pt x="102" y="0"/>
                  </a:lnTo>
                  <a:lnTo>
                    <a:pt x="92" y="0"/>
                  </a:lnTo>
                  <a:lnTo>
                    <a:pt x="87" y="1"/>
                  </a:lnTo>
                  <a:lnTo>
                    <a:pt x="83" y="2"/>
                  </a:lnTo>
                  <a:lnTo>
                    <a:pt x="78" y="3"/>
                  </a:lnTo>
                  <a:lnTo>
                    <a:pt x="73" y="5"/>
                  </a:lnTo>
                  <a:lnTo>
                    <a:pt x="69" y="7"/>
                  </a:lnTo>
                  <a:lnTo>
                    <a:pt x="66" y="10"/>
                  </a:lnTo>
                  <a:lnTo>
                    <a:pt x="58" y="17"/>
                  </a:lnTo>
                  <a:lnTo>
                    <a:pt x="51" y="23"/>
                  </a:lnTo>
                  <a:lnTo>
                    <a:pt x="48" y="27"/>
                  </a:lnTo>
                  <a:lnTo>
                    <a:pt x="46" y="31"/>
                  </a:lnTo>
                  <a:lnTo>
                    <a:pt x="36" y="48"/>
                  </a:lnTo>
                  <a:lnTo>
                    <a:pt x="34" y="52"/>
                  </a:lnTo>
                  <a:lnTo>
                    <a:pt x="32" y="56"/>
                  </a:lnTo>
                  <a:lnTo>
                    <a:pt x="30" y="66"/>
                  </a:lnTo>
                  <a:lnTo>
                    <a:pt x="24" y="85"/>
                  </a:lnTo>
                  <a:lnTo>
                    <a:pt x="14" y="121"/>
                  </a:lnTo>
                  <a:lnTo>
                    <a:pt x="8" y="140"/>
                  </a:lnTo>
                  <a:lnTo>
                    <a:pt x="4" y="158"/>
                  </a:lnTo>
                  <a:lnTo>
                    <a:pt x="2" y="168"/>
                  </a:lnTo>
                  <a:lnTo>
                    <a:pt x="0" y="178"/>
                  </a:lnTo>
                  <a:lnTo>
                    <a:pt x="0" y="183"/>
                  </a:lnTo>
                  <a:lnTo>
                    <a:pt x="0" y="187"/>
                  </a:lnTo>
                  <a:lnTo>
                    <a:pt x="0" y="192"/>
                  </a:lnTo>
                  <a:lnTo>
                    <a:pt x="0" y="197"/>
                  </a:lnTo>
                  <a:lnTo>
                    <a:pt x="1" y="202"/>
                  </a:lnTo>
                  <a:lnTo>
                    <a:pt x="3" y="206"/>
                  </a:lnTo>
                  <a:lnTo>
                    <a:pt x="4" y="211"/>
                  </a:lnTo>
                  <a:lnTo>
                    <a:pt x="6" y="215"/>
                  </a:lnTo>
                  <a:lnTo>
                    <a:pt x="9" y="219"/>
                  </a:lnTo>
                  <a:lnTo>
                    <a:pt x="13" y="223"/>
                  </a:lnTo>
                  <a:lnTo>
                    <a:pt x="16" y="225"/>
                  </a:lnTo>
                  <a:lnTo>
                    <a:pt x="20" y="229"/>
                  </a:lnTo>
                  <a:lnTo>
                    <a:pt x="24" y="230"/>
                  </a:lnTo>
                  <a:lnTo>
                    <a:pt x="30" y="231"/>
                  </a:lnTo>
                  <a:lnTo>
                    <a:pt x="39" y="231"/>
                  </a:lnTo>
                  <a:lnTo>
                    <a:pt x="49" y="231"/>
                  </a:lnTo>
                  <a:lnTo>
                    <a:pt x="58" y="231"/>
                  </a:lnTo>
                  <a:lnTo>
                    <a:pt x="64" y="231"/>
                  </a:lnTo>
                  <a:lnTo>
                    <a:pt x="68" y="231"/>
                  </a:lnTo>
                  <a:lnTo>
                    <a:pt x="72" y="229"/>
                  </a:lnTo>
                  <a:lnTo>
                    <a:pt x="77" y="227"/>
                  </a:lnTo>
                  <a:lnTo>
                    <a:pt x="81" y="224"/>
                  </a:lnTo>
                  <a:lnTo>
                    <a:pt x="85" y="221"/>
                  </a:lnTo>
                  <a:lnTo>
                    <a:pt x="88" y="218"/>
                  </a:lnTo>
                  <a:lnTo>
                    <a:pt x="91" y="214"/>
                  </a:lnTo>
                  <a:lnTo>
                    <a:pt x="94" y="210"/>
                  </a:lnTo>
                  <a:lnTo>
                    <a:pt x="97" y="206"/>
                  </a:lnTo>
                  <a:lnTo>
                    <a:pt x="101" y="198"/>
                  </a:lnTo>
                  <a:lnTo>
                    <a:pt x="104" y="188"/>
                  </a:lnTo>
                  <a:lnTo>
                    <a:pt x="107" y="179"/>
                  </a:lnTo>
                  <a:lnTo>
                    <a:pt x="116" y="141"/>
                  </a:lnTo>
                  <a:lnTo>
                    <a:pt x="125" y="104"/>
                  </a:lnTo>
                  <a:lnTo>
                    <a:pt x="136" y="67"/>
                  </a:lnTo>
                  <a:lnTo>
                    <a:pt x="141" y="49"/>
                  </a:lnTo>
                  <a:lnTo>
                    <a:pt x="146"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84" name="Freeform 88"/>
            <p:cNvSpPr>
              <a:spLocks/>
            </p:cNvSpPr>
            <p:nvPr/>
          </p:nvSpPr>
          <p:spPr bwMode="auto">
            <a:xfrm>
              <a:off x="441" y="1675"/>
              <a:ext cx="69" cy="108"/>
            </a:xfrm>
            <a:custGeom>
              <a:avLst/>
              <a:gdLst>
                <a:gd name="T0" fmla="*/ 15 w 148"/>
                <a:gd name="T1" fmla="*/ 3 h 233"/>
                <a:gd name="T2" fmla="*/ 15 w 148"/>
                <a:gd name="T3" fmla="*/ 1 h 233"/>
                <a:gd name="T4" fmla="*/ 14 w 148"/>
                <a:gd name="T5" fmla="*/ 0 h 233"/>
                <a:gd name="T6" fmla="*/ 14 w 148"/>
                <a:gd name="T7" fmla="*/ 0 h 233"/>
                <a:gd name="T8" fmla="*/ 14 w 148"/>
                <a:gd name="T9" fmla="*/ 0 h 233"/>
                <a:gd name="T10" fmla="*/ 14 w 148"/>
                <a:gd name="T11" fmla="*/ 0 h 233"/>
                <a:gd name="T12" fmla="*/ 11 w 148"/>
                <a:gd name="T13" fmla="*/ 0 h 233"/>
                <a:gd name="T14" fmla="*/ 9 w 148"/>
                <a:gd name="T15" fmla="*/ 0 h 233"/>
                <a:gd name="T16" fmla="*/ 8 w 148"/>
                <a:gd name="T17" fmla="*/ 0 h 233"/>
                <a:gd name="T18" fmla="*/ 7 w 148"/>
                <a:gd name="T19" fmla="*/ 0 h 233"/>
                <a:gd name="T20" fmla="*/ 7 w 148"/>
                <a:gd name="T21" fmla="*/ 1 h 233"/>
                <a:gd name="T22" fmla="*/ 5 w 148"/>
                <a:gd name="T23" fmla="*/ 3 h 233"/>
                <a:gd name="T24" fmla="*/ 5 w 148"/>
                <a:gd name="T25" fmla="*/ 3 h 233"/>
                <a:gd name="T26" fmla="*/ 3 w 148"/>
                <a:gd name="T27" fmla="*/ 6 h 233"/>
                <a:gd name="T28" fmla="*/ 3 w 148"/>
                <a:gd name="T29" fmla="*/ 6 h 233"/>
                <a:gd name="T30" fmla="*/ 1 w 148"/>
                <a:gd name="T31" fmla="*/ 12 h 233"/>
                <a:gd name="T32" fmla="*/ 0 w 148"/>
                <a:gd name="T33" fmla="*/ 16 h 233"/>
                <a:gd name="T34" fmla="*/ 0 w 148"/>
                <a:gd name="T35" fmla="*/ 18 h 233"/>
                <a:gd name="T36" fmla="*/ 0 w 148"/>
                <a:gd name="T37" fmla="*/ 19 h 233"/>
                <a:gd name="T38" fmla="*/ 0 w 148"/>
                <a:gd name="T39" fmla="*/ 19 h 233"/>
                <a:gd name="T40" fmla="*/ 0 w 148"/>
                <a:gd name="T41" fmla="*/ 20 h 233"/>
                <a:gd name="T42" fmla="*/ 0 w 148"/>
                <a:gd name="T43" fmla="*/ 22 h 233"/>
                <a:gd name="T44" fmla="*/ 1 w 148"/>
                <a:gd name="T45" fmla="*/ 22 h 233"/>
                <a:gd name="T46" fmla="*/ 2 w 148"/>
                <a:gd name="T47" fmla="*/ 23 h 233"/>
                <a:gd name="T48" fmla="*/ 3 w 148"/>
                <a:gd name="T49" fmla="*/ 23 h 233"/>
                <a:gd name="T50" fmla="*/ 5 w 148"/>
                <a:gd name="T51" fmla="*/ 23 h 233"/>
                <a:gd name="T52" fmla="*/ 7 w 148"/>
                <a:gd name="T53" fmla="*/ 23 h 233"/>
                <a:gd name="T54" fmla="*/ 7 w 148"/>
                <a:gd name="T55" fmla="*/ 23 h 233"/>
                <a:gd name="T56" fmla="*/ 8 w 148"/>
                <a:gd name="T57" fmla="*/ 22 h 233"/>
                <a:gd name="T58" fmla="*/ 9 w 148"/>
                <a:gd name="T59" fmla="*/ 22 h 233"/>
                <a:gd name="T60" fmla="*/ 10 w 148"/>
                <a:gd name="T61" fmla="*/ 21 h 233"/>
                <a:gd name="T62" fmla="*/ 10 w 148"/>
                <a:gd name="T63" fmla="*/ 20 h 233"/>
                <a:gd name="T64" fmla="*/ 11 w 148"/>
                <a:gd name="T65" fmla="*/ 18 h 233"/>
                <a:gd name="T66" fmla="*/ 13 w 148"/>
                <a:gd name="T67" fmla="*/ 11 h 233"/>
                <a:gd name="T68" fmla="*/ 14 w 148"/>
                <a:gd name="T69" fmla="*/ 5 h 23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8" h="233">
                  <a:moveTo>
                    <a:pt x="147" y="31"/>
                  </a:moveTo>
                  <a:lnTo>
                    <a:pt x="148" y="26"/>
                  </a:lnTo>
                  <a:lnTo>
                    <a:pt x="148" y="22"/>
                  </a:lnTo>
                  <a:lnTo>
                    <a:pt x="147" y="16"/>
                  </a:lnTo>
                  <a:lnTo>
                    <a:pt x="146" y="12"/>
                  </a:lnTo>
                  <a:lnTo>
                    <a:pt x="143" y="7"/>
                  </a:lnTo>
                  <a:lnTo>
                    <a:pt x="141" y="5"/>
                  </a:lnTo>
                  <a:lnTo>
                    <a:pt x="140" y="3"/>
                  </a:lnTo>
                  <a:lnTo>
                    <a:pt x="138" y="2"/>
                  </a:lnTo>
                  <a:lnTo>
                    <a:pt x="136" y="0"/>
                  </a:lnTo>
                  <a:lnTo>
                    <a:pt x="134" y="0"/>
                  </a:lnTo>
                  <a:lnTo>
                    <a:pt x="132" y="0"/>
                  </a:lnTo>
                  <a:lnTo>
                    <a:pt x="121" y="0"/>
                  </a:lnTo>
                  <a:lnTo>
                    <a:pt x="111" y="0"/>
                  </a:lnTo>
                  <a:lnTo>
                    <a:pt x="102" y="0"/>
                  </a:lnTo>
                  <a:lnTo>
                    <a:pt x="93" y="2"/>
                  </a:lnTo>
                  <a:lnTo>
                    <a:pt x="88" y="2"/>
                  </a:lnTo>
                  <a:lnTo>
                    <a:pt x="84" y="3"/>
                  </a:lnTo>
                  <a:lnTo>
                    <a:pt x="78" y="5"/>
                  </a:lnTo>
                  <a:lnTo>
                    <a:pt x="74" y="6"/>
                  </a:lnTo>
                  <a:lnTo>
                    <a:pt x="70" y="9"/>
                  </a:lnTo>
                  <a:lnTo>
                    <a:pt x="67" y="11"/>
                  </a:lnTo>
                  <a:lnTo>
                    <a:pt x="59" y="17"/>
                  </a:lnTo>
                  <a:lnTo>
                    <a:pt x="52" y="25"/>
                  </a:lnTo>
                  <a:lnTo>
                    <a:pt x="49" y="28"/>
                  </a:lnTo>
                  <a:lnTo>
                    <a:pt x="46" y="32"/>
                  </a:lnTo>
                  <a:lnTo>
                    <a:pt x="37" y="48"/>
                  </a:lnTo>
                  <a:lnTo>
                    <a:pt x="35" y="53"/>
                  </a:lnTo>
                  <a:lnTo>
                    <a:pt x="33" y="58"/>
                  </a:lnTo>
                  <a:lnTo>
                    <a:pt x="29" y="66"/>
                  </a:lnTo>
                  <a:lnTo>
                    <a:pt x="25" y="86"/>
                  </a:lnTo>
                  <a:lnTo>
                    <a:pt x="15" y="123"/>
                  </a:lnTo>
                  <a:lnTo>
                    <a:pt x="9" y="141"/>
                  </a:lnTo>
                  <a:lnTo>
                    <a:pt x="5" y="160"/>
                  </a:lnTo>
                  <a:lnTo>
                    <a:pt x="3" y="169"/>
                  </a:lnTo>
                  <a:lnTo>
                    <a:pt x="1" y="178"/>
                  </a:lnTo>
                  <a:lnTo>
                    <a:pt x="0" y="184"/>
                  </a:lnTo>
                  <a:lnTo>
                    <a:pt x="0" y="188"/>
                  </a:lnTo>
                  <a:lnTo>
                    <a:pt x="1" y="193"/>
                  </a:lnTo>
                  <a:lnTo>
                    <a:pt x="1" y="197"/>
                  </a:lnTo>
                  <a:lnTo>
                    <a:pt x="2" y="203"/>
                  </a:lnTo>
                  <a:lnTo>
                    <a:pt x="3" y="207"/>
                  </a:lnTo>
                  <a:lnTo>
                    <a:pt x="5" y="211"/>
                  </a:lnTo>
                  <a:lnTo>
                    <a:pt x="7" y="217"/>
                  </a:lnTo>
                  <a:lnTo>
                    <a:pt x="9" y="220"/>
                  </a:lnTo>
                  <a:lnTo>
                    <a:pt x="12" y="224"/>
                  </a:lnTo>
                  <a:lnTo>
                    <a:pt x="17" y="227"/>
                  </a:lnTo>
                  <a:lnTo>
                    <a:pt x="21" y="229"/>
                  </a:lnTo>
                  <a:lnTo>
                    <a:pt x="25" y="230"/>
                  </a:lnTo>
                  <a:lnTo>
                    <a:pt x="31" y="231"/>
                  </a:lnTo>
                  <a:lnTo>
                    <a:pt x="40" y="231"/>
                  </a:lnTo>
                  <a:lnTo>
                    <a:pt x="50" y="231"/>
                  </a:lnTo>
                  <a:lnTo>
                    <a:pt x="59" y="231"/>
                  </a:lnTo>
                  <a:lnTo>
                    <a:pt x="64" y="233"/>
                  </a:lnTo>
                  <a:lnTo>
                    <a:pt x="69" y="231"/>
                  </a:lnTo>
                  <a:lnTo>
                    <a:pt x="73" y="230"/>
                  </a:lnTo>
                  <a:lnTo>
                    <a:pt x="77" y="227"/>
                  </a:lnTo>
                  <a:lnTo>
                    <a:pt x="82" y="225"/>
                  </a:lnTo>
                  <a:lnTo>
                    <a:pt x="85" y="222"/>
                  </a:lnTo>
                  <a:lnTo>
                    <a:pt x="89" y="219"/>
                  </a:lnTo>
                  <a:lnTo>
                    <a:pt x="92" y="214"/>
                  </a:lnTo>
                  <a:lnTo>
                    <a:pt x="94" y="211"/>
                  </a:lnTo>
                  <a:lnTo>
                    <a:pt x="98" y="207"/>
                  </a:lnTo>
                  <a:lnTo>
                    <a:pt x="102" y="198"/>
                  </a:lnTo>
                  <a:lnTo>
                    <a:pt x="105" y="189"/>
                  </a:lnTo>
                  <a:lnTo>
                    <a:pt x="108" y="180"/>
                  </a:lnTo>
                  <a:lnTo>
                    <a:pt x="117" y="142"/>
                  </a:lnTo>
                  <a:lnTo>
                    <a:pt x="126" y="105"/>
                  </a:lnTo>
                  <a:lnTo>
                    <a:pt x="137" y="69"/>
                  </a:lnTo>
                  <a:lnTo>
                    <a:pt x="142" y="49"/>
                  </a:lnTo>
                  <a:lnTo>
                    <a:pt x="147" y="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85" name="Freeform 89"/>
            <p:cNvSpPr>
              <a:spLocks/>
            </p:cNvSpPr>
            <p:nvPr/>
          </p:nvSpPr>
          <p:spPr bwMode="auto">
            <a:xfrm>
              <a:off x="490" y="1760"/>
              <a:ext cx="7" cy="23"/>
            </a:xfrm>
            <a:custGeom>
              <a:avLst/>
              <a:gdLst>
                <a:gd name="T0" fmla="*/ 1 w 14"/>
                <a:gd name="T1" fmla="*/ 0 h 47"/>
                <a:gd name="T2" fmla="*/ 0 w 14"/>
                <a:gd name="T3" fmla="*/ 0 h 47"/>
                <a:gd name="T4" fmla="*/ 0 w 14"/>
                <a:gd name="T5" fmla="*/ 1 h 47"/>
                <a:gd name="T6" fmla="*/ 0 w 14"/>
                <a:gd name="T7" fmla="*/ 2 h 47"/>
                <a:gd name="T8" fmla="*/ 1 w 14"/>
                <a:gd name="T9" fmla="*/ 3 h 47"/>
                <a:gd name="T10" fmla="*/ 1 w 14"/>
                <a:gd name="T11" fmla="*/ 3 h 47"/>
                <a:gd name="T12" fmla="*/ 1 w 14"/>
                <a:gd name="T13" fmla="*/ 4 h 47"/>
                <a:gd name="T14" fmla="*/ 1 w 14"/>
                <a:gd name="T15" fmla="*/ 4 h 47"/>
                <a:gd name="T16" fmla="*/ 2 w 14"/>
                <a:gd name="T17" fmla="*/ 5 h 47"/>
                <a:gd name="T18" fmla="*/ 2 w 14"/>
                <a:gd name="T19" fmla="*/ 5 h 47"/>
                <a:gd name="T20" fmla="*/ 2 w 14"/>
                <a:gd name="T21" fmla="*/ 5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 h="47">
                  <a:moveTo>
                    <a:pt x="2" y="0"/>
                  </a:moveTo>
                  <a:lnTo>
                    <a:pt x="0" y="6"/>
                  </a:lnTo>
                  <a:lnTo>
                    <a:pt x="0" y="12"/>
                  </a:lnTo>
                  <a:lnTo>
                    <a:pt x="0" y="19"/>
                  </a:lnTo>
                  <a:lnTo>
                    <a:pt x="1" y="25"/>
                  </a:lnTo>
                  <a:lnTo>
                    <a:pt x="2" y="28"/>
                  </a:lnTo>
                  <a:lnTo>
                    <a:pt x="3" y="32"/>
                  </a:lnTo>
                  <a:lnTo>
                    <a:pt x="6" y="37"/>
                  </a:lnTo>
                  <a:lnTo>
                    <a:pt x="11" y="42"/>
                  </a:lnTo>
                  <a:lnTo>
                    <a:pt x="12" y="45"/>
                  </a:lnTo>
                  <a:lnTo>
                    <a:pt x="1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86" name="Line 90"/>
            <p:cNvSpPr>
              <a:spLocks noChangeShapeType="1"/>
            </p:cNvSpPr>
            <p:nvPr/>
          </p:nvSpPr>
          <p:spPr bwMode="auto">
            <a:xfrm flipH="1">
              <a:off x="555" y="1623"/>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87" name="Freeform 91"/>
            <p:cNvSpPr>
              <a:spLocks/>
            </p:cNvSpPr>
            <p:nvPr/>
          </p:nvSpPr>
          <p:spPr bwMode="auto">
            <a:xfrm>
              <a:off x="1020" y="2153"/>
              <a:ext cx="59" cy="114"/>
            </a:xfrm>
            <a:custGeom>
              <a:avLst/>
              <a:gdLst>
                <a:gd name="T0" fmla="*/ 0 w 123"/>
                <a:gd name="T1" fmla="*/ 24 h 247"/>
                <a:gd name="T2" fmla="*/ 13 w 123"/>
                <a:gd name="T3" fmla="*/ 0 h 247"/>
                <a:gd name="T4" fmla="*/ 12 w 123"/>
                <a:gd name="T5" fmla="*/ 24 h 247"/>
                <a:gd name="T6" fmla="*/ 0 60000 65536"/>
                <a:gd name="T7" fmla="*/ 0 60000 65536"/>
                <a:gd name="T8" fmla="*/ 0 60000 65536"/>
              </a:gdLst>
              <a:ahLst/>
              <a:cxnLst>
                <a:cxn ang="T6">
                  <a:pos x="T0" y="T1"/>
                </a:cxn>
                <a:cxn ang="T7">
                  <a:pos x="T2" y="T3"/>
                </a:cxn>
                <a:cxn ang="T8">
                  <a:pos x="T4" y="T5"/>
                </a:cxn>
              </a:cxnLst>
              <a:rect l="0" t="0" r="r" b="b"/>
              <a:pathLst>
                <a:path w="123" h="247">
                  <a:moveTo>
                    <a:pt x="0" y="247"/>
                  </a:moveTo>
                  <a:lnTo>
                    <a:pt x="123" y="0"/>
                  </a:lnTo>
                  <a:lnTo>
                    <a:pt x="115" y="2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88" name="Line 92"/>
            <p:cNvSpPr>
              <a:spLocks noChangeShapeType="1"/>
            </p:cNvSpPr>
            <p:nvPr/>
          </p:nvSpPr>
          <p:spPr bwMode="auto">
            <a:xfrm flipH="1">
              <a:off x="1037" y="2238"/>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89" name="Freeform 93"/>
            <p:cNvSpPr>
              <a:spLocks/>
            </p:cNvSpPr>
            <p:nvPr/>
          </p:nvSpPr>
          <p:spPr bwMode="auto">
            <a:xfrm>
              <a:off x="1446" y="895"/>
              <a:ext cx="72" cy="162"/>
            </a:xfrm>
            <a:custGeom>
              <a:avLst/>
              <a:gdLst>
                <a:gd name="T0" fmla="*/ 9 w 156"/>
                <a:gd name="T1" fmla="*/ 0 h 347"/>
                <a:gd name="T2" fmla="*/ 0 w 156"/>
                <a:gd name="T3" fmla="*/ 35 h 347"/>
                <a:gd name="T4" fmla="*/ 6 w 156"/>
                <a:gd name="T5" fmla="*/ 35 h 347"/>
                <a:gd name="T6" fmla="*/ 7 w 156"/>
                <a:gd name="T7" fmla="*/ 35 h 347"/>
                <a:gd name="T8" fmla="*/ 7 w 156"/>
                <a:gd name="T9" fmla="*/ 35 h 347"/>
                <a:gd name="T10" fmla="*/ 8 w 156"/>
                <a:gd name="T11" fmla="*/ 35 h 347"/>
                <a:gd name="T12" fmla="*/ 9 w 156"/>
                <a:gd name="T13" fmla="*/ 34 h 347"/>
                <a:gd name="T14" fmla="*/ 10 w 156"/>
                <a:gd name="T15" fmla="*/ 34 h 347"/>
                <a:gd name="T16" fmla="*/ 10 w 156"/>
                <a:gd name="T17" fmla="*/ 33 h 347"/>
                <a:gd name="T18" fmla="*/ 11 w 156"/>
                <a:gd name="T19" fmla="*/ 32 h 347"/>
                <a:gd name="T20" fmla="*/ 11 w 156"/>
                <a:gd name="T21" fmla="*/ 31 h 347"/>
                <a:gd name="T22" fmla="*/ 12 w 156"/>
                <a:gd name="T23" fmla="*/ 30 h 347"/>
                <a:gd name="T24" fmla="*/ 12 w 156"/>
                <a:gd name="T25" fmla="*/ 29 h 347"/>
                <a:gd name="T26" fmla="*/ 12 w 156"/>
                <a:gd name="T27" fmla="*/ 28 h 347"/>
                <a:gd name="T28" fmla="*/ 15 w 156"/>
                <a:gd name="T29" fmla="*/ 19 h 347"/>
                <a:gd name="T30" fmla="*/ 15 w 156"/>
                <a:gd name="T31" fmla="*/ 18 h 347"/>
                <a:gd name="T32" fmla="*/ 15 w 156"/>
                <a:gd name="T33" fmla="*/ 17 h 347"/>
                <a:gd name="T34" fmla="*/ 15 w 156"/>
                <a:gd name="T35" fmla="*/ 16 h 347"/>
                <a:gd name="T36" fmla="*/ 15 w 156"/>
                <a:gd name="T37" fmla="*/ 15 h 347"/>
                <a:gd name="T38" fmla="*/ 15 w 156"/>
                <a:gd name="T39" fmla="*/ 14 h 347"/>
                <a:gd name="T40" fmla="*/ 15 w 156"/>
                <a:gd name="T41" fmla="*/ 14 h 347"/>
                <a:gd name="T42" fmla="*/ 14 w 156"/>
                <a:gd name="T43" fmla="*/ 13 h 347"/>
                <a:gd name="T44" fmla="*/ 14 w 156"/>
                <a:gd name="T45" fmla="*/ 13 h 347"/>
                <a:gd name="T46" fmla="*/ 13 w 156"/>
                <a:gd name="T47" fmla="*/ 12 h 347"/>
                <a:gd name="T48" fmla="*/ 13 w 156"/>
                <a:gd name="T49" fmla="*/ 12 h 347"/>
                <a:gd name="T50" fmla="*/ 12 w 156"/>
                <a:gd name="T51" fmla="*/ 12 h 347"/>
                <a:gd name="T52" fmla="*/ 6 w 156"/>
                <a:gd name="T53" fmla="*/ 12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6" h="347">
                  <a:moveTo>
                    <a:pt x="94" y="0"/>
                  </a:moveTo>
                  <a:lnTo>
                    <a:pt x="0" y="347"/>
                  </a:lnTo>
                  <a:lnTo>
                    <a:pt x="61" y="347"/>
                  </a:lnTo>
                  <a:lnTo>
                    <a:pt x="69" y="346"/>
                  </a:lnTo>
                  <a:lnTo>
                    <a:pt x="76" y="344"/>
                  </a:lnTo>
                  <a:lnTo>
                    <a:pt x="82" y="341"/>
                  </a:lnTo>
                  <a:lnTo>
                    <a:pt x="90" y="337"/>
                  </a:lnTo>
                  <a:lnTo>
                    <a:pt x="97" y="330"/>
                  </a:lnTo>
                  <a:lnTo>
                    <a:pt x="104" y="324"/>
                  </a:lnTo>
                  <a:lnTo>
                    <a:pt x="109" y="316"/>
                  </a:lnTo>
                  <a:lnTo>
                    <a:pt x="115" y="308"/>
                  </a:lnTo>
                  <a:lnTo>
                    <a:pt x="120" y="298"/>
                  </a:lnTo>
                  <a:lnTo>
                    <a:pt x="124" y="290"/>
                  </a:lnTo>
                  <a:lnTo>
                    <a:pt x="127" y="280"/>
                  </a:lnTo>
                  <a:lnTo>
                    <a:pt x="153" y="183"/>
                  </a:lnTo>
                  <a:lnTo>
                    <a:pt x="155" y="174"/>
                  </a:lnTo>
                  <a:lnTo>
                    <a:pt x="156" y="164"/>
                  </a:lnTo>
                  <a:lnTo>
                    <a:pt x="156" y="156"/>
                  </a:lnTo>
                  <a:lnTo>
                    <a:pt x="155" y="147"/>
                  </a:lnTo>
                  <a:lnTo>
                    <a:pt x="153" y="140"/>
                  </a:lnTo>
                  <a:lnTo>
                    <a:pt x="150" y="132"/>
                  </a:lnTo>
                  <a:lnTo>
                    <a:pt x="146" y="127"/>
                  </a:lnTo>
                  <a:lnTo>
                    <a:pt x="141" y="123"/>
                  </a:lnTo>
                  <a:lnTo>
                    <a:pt x="136" y="118"/>
                  </a:lnTo>
                  <a:lnTo>
                    <a:pt x="130" y="116"/>
                  </a:lnTo>
                  <a:lnTo>
                    <a:pt x="124" y="116"/>
                  </a:lnTo>
                  <a:lnTo>
                    <a:pt x="63"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90" name="Line 94"/>
            <p:cNvSpPr>
              <a:spLocks noChangeShapeType="1"/>
            </p:cNvSpPr>
            <p:nvPr/>
          </p:nvSpPr>
          <p:spPr bwMode="auto">
            <a:xfrm flipH="1">
              <a:off x="1541" y="895"/>
              <a:ext cx="16"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91" name="Freeform 95"/>
            <p:cNvSpPr>
              <a:spLocks/>
            </p:cNvSpPr>
            <p:nvPr/>
          </p:nvSpPr>
          <p:spPr bwMode="auto">
            <a:xfrm>
              <a:off x="1586" y="2205"/>
              <a:ext cx="72" cy="163"/>
            </a:xfrm>
            <a:custGeom>
              <a:avLst/>
              <a:gdLst>
                <a:gd name="T0" fmla="*/ 9 w 154"/>
                <a:gd name="T1" fmla="*/ 0 h 347"/>
                <a:gd name="T2" fmla="*/ 0 w 154"/>
                <a:gd name="T3" fmla="*/ 36 h 347"/>
                <a:gd name="T4" fmla="*/ 6 w 154"/>
                <a:gd name="T5" fmla="*/ 36 h 347"/>
                <a:gd name="T6" fmla="*/ 7 w 154"/>
                <a:gd name="T7" fmla="*/ 36 h 347"/>
                <a:gd name="T8" fmla="*/ 7 w 154"/>
                <a:gd name="T9" fmla="*/ 36 h 347"/>
                <a:gd name="T10" fmla="*/ 8 w 154"/>
                <a:gd name="T11" fmla="*/ 35 h 347"/>
                <a:gd name="T12" fmla="*/ 9 w 154"/>
                <a:gd name="T13" fmla="*/ 35 h 347"/>
                <a:gd name="T14" fmla="*/ 10 w 154"/>
                <a:gd name="T15" fmla="*/ 34 h 347"/>
                <a:gd name="T16" fmla="*/ 10 w 154"/>
                <a:gd name="T17" fmla="*/ 33 h 347"/>
                <a:gd name="T18" fmla="*/ 11 w 154"/>
                <a:gd name="T19" fmla="*/ 33 h 347"/>
                <a:gd name="T20" fmla="*/ 12 w 154"/>
                <a:gd name="T21" fmla="*/ 32 h 347"/>
                <a:gd name="T22" fmla="*/ 12 w 154"/>
                <a:gd name="T23" fmla="*/ 31 h 347"/>
                <a:gd name="T24" fmla="*/ 13 w 154"/>
                <a:gd name="T25" fmla="*/ 30 h 347"/>
                <a:gd name="T26" fmla="*/ 13 w 154"/>
                <a:gd name="T27" fmla="*/ 29 h 347"/>
                <a:gd name="T28" fmla="*/ 15 w 154"/>
                <a:gd name="T29" fmla="*/ 19 h 347"/>
                <a:gd name="T30" fmla="*/ 16 w 154"/>
                <a:gd name="T31" fmla="*/ 18 h 347"/>
                <a:gd name="T32" fmla="*/ 16 w 154"/>
                <a:gd name="T33" fmla="*/ 17 h 347"/>
                <a:gd name="T34" fmla="*/ 16 w 154"/>
                <a:gd name="T35" fmla="*/ 16 h 347"/>
                <a:gd name="T36" fmla="*/ 16 w 154"/>
                <a:gd name="T37" fmla="*/ 15 h 347"/>
                <a:gd name="T38" fmla="*/ 15 w 154"/>
                <a:gd name="T39" fmla="*/ 15 h 347"/>
                <a:gd name="T40" fmla="*/ 15 w 154"/>
                <a:gd name="T41" fmla="*/ 14 h 347"/>
                <a:gd name="T42" fmla="*/ 14 w 154"/>
                <a:gd name="T43" fmla="*/ 13 h 347"/>
                <a:gd name="T44" fmla="*/ 14 w 154"/>
                <a:gd name="T45" fmla="*/ 13 h 347"/>
                <a:gd name="T46" fmla="*/ 14 w 154"/>
                <a:gd name="T47" fmla="*/ 12 h 347"/>
                <a:gd name="T48" fmla="*/ 13 w 154"/>
                <a:gd name="T49" fmla="*/ 12 h 347"/>
                <a:gd name="T50" fmla="*/ 13 w 154"/>
                <a:gd name="T51" fmla="*/ 12 h 347"/>
                <a:gd name="T52" fmla="*/ 7 w 154"/>
                <a:gd name="T53" fmla="*/ 12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4" h="347">
                  <a:moveTo>
                    <a:pt x="92" y="0"/>
                  </a:moveTo>
                  <a:lnTo>
                    <a:pt x="0" y="347"/>
                  </a:lnTo>
                  <a:lnTo>
                    <a:pt x="59" y="347"/>
                  </a:lnTo>
                  <a:lnTo>
                    <a:pt x="67" y="346"/>
                  </a:lnTo>
                  <a:lnTo>
                    <a:pt x="74" y="345"/>
                  </a:lnTo>
                  <a:lnTo>
                    <a:pt x="81" y="341"/>
                  </a:lnTo>
                  <a:lnTo>
                    <a:pt x="88" y="336"/>
                  </a:lnTo>
                  <a:lnTo>
                    <a:pt x="95" y="331"/>
                  </a:lnTo>
                  <a:lnTo>
                    <a:pt x="102" y="324"/>
                  </a:lnTo>
                  <a:lnTo>
                    <a:pt x="108" y="316"/>
                  </a:lnTo>
                  <a:lnTo>
                    <a:pt x="114" y="308"/>
                  </a:lnTo>
                  <a:lnTo>
                    <a:pt x="118" y="299"/>
                  </a:lnTo>
                  <a:lnTo>
                    <a:pt x="122" y="289"/>
                  </a:lnTo>
                  <a:lnTo>
                    <a:pt x="125" y="280"/>
                  </a:lnTo>
                  <a:lnTo>
                    <a:pt x="151" y="183"/>
                  </a:lnTo>
                  <a:lnTo>
                    <a:pt x="153" y="173"/>
                  </a:lnTo>
                  <a:lnTo>
                    <a:pt x="154" y="164"/>
                  </a:lnTo>
                  <a:lnTo>
                    <a:pt x="154" y="155"/>
                  </a:lnTo>
                  <a:lnTo>
                    <a:pt x="153" y="147"/>
                  </a:lnTo>
                  <a:lnTo>
                    <a:pt x="151" y="139"/>
                  </a:lnTo>
                  <a:lnTo>
                    <a:pt x="148" y="132"/>
                  </a:lnTo>
                  <a:lnTo>
                    <a:pt x="144" y="127"/>
                  </a:lnTo>
                  <a:lnTo>
                    <a:pt x="139" y="122"/>
                  </a:lnTo>
                  <a:lnTo>
                    <a:pt x="134" y="119"/>
                  </a:lnTo>
                  <a:lnTo>
                    <a:pt x="128" y="117"/>
                  </a:lnTo>
                  <a:lnTo>
                    <a:pt x="122" y="116"/>
                  </a:lnTo>
                  <a:lnTo>
                    <a:pt x="61"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92" name="Freeform 96"/>
            <p:cNvSpPr>
              <a:spLocks/>
            </p:cNvSpPr>
            <p:nvPr/>
          </p:nvSpPr>
          <p:spPr bwMode="auto">
            <a:xfrm>
              <a:off x="1589" y="1165"/>
              <a:ext cx="52" cy="65"/>
            </a:xfrm>
            <a:custGeom>
              <a:avLst/>
              <a:gdLst>
                <a:gd name="T0" fmla="*/ 0 w 117"/>
                <a:gd name="T1" fmla="*/ 15 h 137"/>
                <a:gd name="T2" fmla="*/ 4 w 117"/>
                <a:gd name="T3" fmla="*/ 15 h 137"/>
                <a:gd name="T4" fmla="*/ 5 w 117"/>
                <a:gd name="T5" fmla="*/ 15 h 137"/>
                <a:gd name="T6" fmla="*/ 5 w 117"/>
                <a:gd name="T7" fmla="*/ 14 h 137"/>
                <a:gd name="T8" fmla="*/ 6 w 117"/>
                <a:gd name="T9" fmla="*/ 14 h 137"/>
                <a:gd name="T10" fmla="*/ 7 w 117"/>
                <a:gd name="T11" fmla="*/ 13 h 137"/>
                <a:gd name="T12" fmla="*/ 7 w 117"/>
                <a:gd name="T13" fmla="*/ 13 h 137"/>
                <a:gd name="T14" fmla="*/ 8 w 117"/>
                <a:gd name="T15" fmla="*/ 12 h 137"/>
                <a:gd name="T16" fmla="*/ 8 w 117"/>
                <a:gd name="T17" fmla="*/ 11 h 137"/>
                <a:gd name="T18" fmla="*/ 9 w 117"/>
                <a:gd name="T19" fmla="*/ 10 h 137"/>
                <a:gd name="T20" fmla="*/ 9 w 117"/>
                <a:gd name="T21" fmla="*/ 9 h 137"/>
                <a:gd name="T22" fmla="*/ 10 w 117"/>
                <a:gd name="T23" fmla="*/ 9 h 137"/>
                <a:gd name="T24" fmla="*/ 10 w 117"/>
                <a:gd name="T25" fmla="*/ 7 h 137"/>
                <a:gd name="T26" fmla="*/ 10 w 117"/>
                <a:gd name="T27" fmla="*/ 6 h 137"/>
                <a:gd name="T28" fmla="*/ 10 w 117"/>
                <a:gd name="T29" fmla="*/ 5 h 137"/>
                <a:gd name="T30" fmla="*/ 10 w 117"/>
                <a:gd name="T31" fmla="*/ 4 h 137"/>
                <a:gd name="T32" fmla="*/ 10 w 117"/>
                <a:gd name="T33" fmla="*/ 3 h 137"/>
                <a:gd name="T34" fmla="*/ 10 w 117"/>
                <a:gd name="T35" fmla="*/ 2 h 137"/>
                <a:gd name="T36" fmla="*/ 10 w 117"/>
                <a:gd name="T37" fmla="*/ 2 h 137"/>
                <a:gd name="T38" fmla="*/ 9 w 117"/>
                <a:gd name="T39" fmla="*/ 1 h 137"/>
                <a:gd name="T40" fmla="*/ 9 w 117"/>
                <a:gd name="T41" fmla="*/ 0 h 137"/>
                <a:gd name="T42" fmla="*/ 8 w 117"/>
                <a:gd name="T43" fmla="*/ 0 h 137"/>
                <a:gd name="T44" fmla="*/ 8 w 117"/>
                <a:gd name="T45" fmla="*/ 0 h 137"/>
                <a:gd name="T46" fmla="*/ 7 w 117"/>
                <a:gd name="T47" fmla="*/ 0 h 137"/>
                <a:gd name="T48" fmla="*/ 3 w 117"/>
                <a:gd name="T49" fmla="*/ 0 h 1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7" h="137">
                  <a:moveTo>
                    <a:pt x="0" y="137"/>
                  </a:moveTo>
                  <a:lnTo>
                    <a:pt x="48" y="137"/>
                  </a:lnTo>
                  <a:lnTo>
                    <a:pt x="54" y="136"/>
                  </a:lnTo>
                  <a:lnTo>
                    <a:pt x="62" y="134"/>
                  </a:lnTo>
                  <a:lnTo>
                    <a:pt x="69" y="131"/>
                  </a:lnTo>
                  <a:lnTo>
                    <a:pt x="77" y="126"/>
                  </a:lnTo>
                  <a:lnTo>
                    <a:pt x="84" y="120"/>
                  </a:lnTo>
                  <a:lnTo>
                    <a:pt x="90" y="114"/>
                  </a:lnTo>
                  <a:lnTo>
                    <a:pt x="97" y="105"/>
                  </a:lnTo>
                  <a:lnTo>
                    <a:pt x="102" y="97"/>
                  </a:lnTo>
                  <a:lnTo>
                    <a:pt x="108" y="88"/>
                  </a:lnTo>
                  <a:lnTo>
                    <a:pt x="111" y="78"/>
                  </a:lnTo>
                  <a:lnTo>
                    <a:pt x="114" y="68"/>
                  </a:lnTo>
                  <a:lnTo>
                    <a:pt x="116" y="58"/>
                  </a:lnTo>
                  <a:lnTo>
                    <a:pt x="117" y="49"/>
                  </a:lnTo>
                  <a:lnTo>
                    <a:pt x="117" y="40"/>
                  </a:lnTo>
                  <a:lnTo>
                    <a:pt x="117" y="32"/>
                  </a:lnTo>
                  <a:lnTo>
                    <a:pt x="115" y="23"/>
                  </a:lnTo>
                  <a:lnTo>
                    <a:pt x="112" y="17"/>
                  </a:lnTo>
                  <a:lnTo>
                    <a:pt x="108" y="10"/>
                  </a:lnTo>
                  <a:lnTo>
                    <a:pt x="103" y="6"/>
                  </a:lnTo>
                  <a:lnTo>
                    <a:pt x="97" y="2"/>
                  </a:lnTo>
                  <a:lnTo>
                    <a:pt x="92" y="1"/>
                  </a:lnTo>
                  <a:lnTo>
                    <a:pt x="84" y="0"/>
                  </a:lnTo>
                  <a:lnTo>
                    <a:pt x="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93" name="Freeform 97"/>
            <p:cNvSpPr>
              <a:spLocks/>
            </p:cNvSpPr>
            <p:nvPr/>
          </p:nvSpPr>
          <p:spPr bwMode="auto">
            <a:xfrm>
              <a:off x="1589" y="1116"/>
              <a:ext cx="65" cy="114"/>
            </a:xfrm>
            <a:custGeom>
              <a:avLst/>
              <a:gdLst>
                <a:gd name="T0" fmla="*/ 8 w 141"/>
                <a:gd name="T1" fmla="*/ 11 h 248"/>
                <a:gd name="T2" fmla="*/ 9 w 141"/>
                <a:gd name="T3" fmla="*/ 11 h 248"/>
                <a:gd name="T4" fmla="*/ 10 w 141"/>
                <a:gd name="T5" fmla="*/ 11 h 248"/>
                <a:gd name="T6" fmla="*/ 10 w 141"/>
                <a:gd name="T7" fmla="*/ 10 h 248"/>
                <a:gd name="T8" fmla="*/ 11 w 141"/>
                <a:gd name="T9" fmla="*/ 10 h 248"/>
                <a:gd name="T10" fmla="*/ 11 w 141"/>
                <a:gd name="T11" fmla="*/ 9 h 248"/>
                <a:gd name="T12" fmla="*/ 12 w 141"/>
                <a:gd name="T13" fmla="*/ 8 h 248"/>
                <a:gd name="T14" fmla="*/ 12 w 141"/>
                <a:gd name="T15" fmla="*/ 8 h 248"/>
                <a:gd name="T16" fmla="*/ 13 w 141"/>
                <a:gd name="T17" fmla="*/ 7 h 248"/>
                <a:gd name="T18" fmla="*/ 13 w 141"/>
                <a:gd name="T19" fmla="*/ 6 h 248"/>
                <a:gd name="T20" fmla="*/ 13 w 141"/>
                <a:gd name="T21" fmla="*/ 5 h 248"/>
                <a:gd name="T22" fmla="*/ 14 w 141"/>
                <a:gd name="T23" fmla="*/ 5 h 248"/>
                <a:gd name="T24" fmla="*/ 14 w 141"/>
                <a:gd name="T25" fmla="*/ 4 h 248"/>
                <a:gd name="T26" fmla="*/ 14 w 141"/>
                <a:gd name="T27" fmla="*/ 3 h 248"/>
                <a:gd name="T28" fmla="*/ 14 w 141"/>
                <a:gd name="T29" fmla="*/ 2 h 248"/>
                <a:gd name="T30" fmla="*/ 13 w 141"/>
                <a:gd name="T31" fmla="*/ 2 h 248"/>
                <a:gd name="T32" fmla="*/ 13 w 141"/>
                <a:gd name="T33" fmla="*/ 1 h 248"/>
                <a:gd name="T34" fmla="*/ 13 w 141"/>
                <a:gd name="T35" fmla="*/ 0 h 248"/>
                <a:gd name="T36" fmla="*/ 12 w 141"/>
                <a:gd name="T37" fmla="*/ 0 h 248"/>
                <a:gd name="T38" fmla="*/ 12 w 141"/>
                <a:gd name="T39" fmla="*/ 0 h 248"/>
                <a:gd name="T40" fmla="*/ 11 w 141"/>
                <a:gd name="T41" fmla="*/ 0 h 248"/>
                <a:gd name="T42" fmla="*/ 6 w 141"/>
                <a:gd name="T43" fmla="*/ 0 h 248"/>
                <a:gd name="T44" fmla="*/ 0 w 141"/>
                <a:gd name="T45" fmla="*/ 24 h 2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1" h="248">
                  <a:moveTo>
                    <a:pt x="84" y="111"/>
                  </a:moveTo>
                  <a:lnTo>
                    <a:pt x="90" y="110"/>
                  </a:lnTo>
                  <a:lnTo>
                    <a:pt x="97" y="108"/>
                  </a:lnTo>
                  <a:lnTo>
                    <a:pt x="103" y="104"/>
                  </a:lnTo>
                  <a:lnTo>
                    <a:pt x="110" y="100"/>
                  </a:lnTo>
                  <a:lnTo>
                    <a:pt x="116" y="95"/>
                  </a:lnTo>
                  <a:lnTo>
                    <a:pt x="121" y="88"/>
                  </a:lnTo>
                  <a:lnTo>
                    <a:pt x="127" y="81"/>
                  </a:lnTo>
                  <a:lnTo>
                    <a:pt x="131" y="72"/>
                  </a:lnTo>
                  <a:lnTo>
                    <a:pt x="135" y="64"/>
                  </a:lnTo>
                  <a:lnTo>
                    <a:pt x="137" y="55"/>
                  </a:lnTo>
                  <a:lnTo>
                    <a:pt x="139" y="47"/>
                  </a:lnTo>
                  <a:lnTo>
                    <a:pt x="141" y="38"/>
                  </a:lnTo>
                  <a:lnTo>
                    <a:pt x="141" y="31"/>
                  </a:lnTo>
                  <a:lnTo>
                    <a:pt x="139" y="23"/>
                  </a:lnTo>
                  <a:lnTo>
                    <a:pt x="137" y="17"/>
                  </a:lnTo>
                  <a:lnTo>
                    <a:pt x="134" y="11"/>
                  </a:lnTo>
                  <a:lnTo>
                    <a:pt x="130" y="6"/>
                  </a:lnTo>
                  <a:lnTo>
                    <a:pt x="126" y="3"/>
                  </a:lnTo>
                  <a:lnTo>
                    <a:pt x="120" y="1"/>
                  </a:lnTo>
                  <a:lnTo>
                    <a:pt x="114" y="0"/>
                  </a:lnTo>
                  <a:lnTo>
                    <a:pt x="66" y="0"/>
                  </a:lnTo>
                  <a:lnTo>
                    <a:pt x="0" y="2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94" name="Line 98"/>
            <p:cNvSpPr>
              <a:spLocks noChangeShapeType="1"/>
            </p:cNvSpPr>
            <p:nvPr/>
          </p:nvSpPr>
          <p:spPr bwMode="auto">
            <a:xfrm>
              <a:off x="315" y="859"/>
              <a:ext cx="143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95" name="Line 99"/>
            <p:cNvSpPr>
              <a:spLocks noChangeShapeType="1"/>
            </p:cNvSpPr>
            <p:nvPr/>
          </p:nvSpPr>
          <p:spPr bwMode="auto">
            <a:xfrm>
              <a:off x="1745" y="859"/>
              <a:ext cx="0" cy="125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96" name="Line 100"/>
            <p:cNvSpPr>
              <a:spLocks noChangeShapeType="1"/>
            </p:cNvSpPr>
            <p:nvPr/>
          </p:nvSpPr>
          <p:spPr bwMode="auto">
            <a:xfrm flipH="1">
              <a:off x="315" y="2114"/>
              <a:ext cx="143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97" name="Line 101"/>
            <p:cNvSpPr>
              <a:spLocks noChangeShapeType="1"/>
            </p:cNvSpPr>
            <p:nvPr/>
          </p:nvSpPr>
          <p:spPr bwMode="auto">
            <a:xfrm flipV="1">
              <a:off x="315" y="859"/>
              <a:ext cx="0" cy="125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98" name="Line 102"/>
            <p:cNvSpPr>
              <a:spLocks noChangeShapeType="1"/>
            </p:cNvSpPr>
            <p:nvPr/>
          </p:nvSpPr>
          <p:spPr bwMode="auto">
            <a:xfrm>
              <a:off x="1745" y="2114"/>
              <a:ext cx="895" cy="895"/>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99" name="Line 103"/>
            <p:cNvSpPr>
              <a:spLocks noChangeShapeType="1"/>
            </p:cNvSpPr>
            <p:nvPr/>
          </p:nvSpPr>
          <p:spPr bwMode="auto">
            <a:xfrm>
              <a:off x="315" y="2114"/>
              <a:ext cx="894" cy="89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00" name="Line 104"/>
            <p:cNvSpPr>
              <a:spLocks noChangeShapeType="1"/>
            </p:cNvSpPr>
            <p:nvPr/>
          </p:nvSpPr>
          <p:spPr bwMode="auto">
            <a:xfrm>
              <a:off x="1209" y="3009"/>
              <a:ext cx="143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01" name="Line 105"/>
            <p:cNvSpPr>
              <a:spLocks noChangeShapeType="1"/>
            </p:cNvSpPr>
            <p:nvPr/>
          </p:nvSpPr>
          <p:spPr bwMode="auto">
            <a:xfrm>
              <a:off x="155" y="1955"/>
              <a:ext cx="43"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02" name="Line 106"/>
            <p:cNvSpPr>
              <a:spLocks noChangeShapeType="1"/>
            </p:cNvSpPr>
            <p:nvPr/>
          </p:nvSpPr>
          <p:spPr bwMode="auto">
            <a:xfrm flipH="1">
              <a:off x="113" y="1955"/>
              <a:ext cx="130"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03" name="Line 107"/>
            <p:cNvSpPr>
              <a:spLocks noChangeShapeType="1"/>
            </p:cNvSpPr>
            <p:nvPr/>
          </p:nvSpPr>
          <p:spPr bwMode="auto">
            <a:xfrm flipV="1">
              <a:off x="1778" y="1994"/>
              <a:ext cx="16" cy="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04" name="Freeform 108"/>
            <p:cNvSpPr>
              <a:spLocks/>
            </p:cNvSpPr>
            <p:nvPr/>
          </p:nvSpPr>
          <p:spPr bwMode="auto">
            <a:xfrm>
              <a:off x="1794" y="1952"/>
              <a:ext cx="75" cy="42"/>
            </a:xfrm>
            <a:custGeom>
              <a:avLst/>
              <a:gdLst>
                <a:gd name="T0" fmla="*/ 16 w 159"/>
                <a:gd name="T1" fmla="*/ 8 h 96"/>
                <a:gd name="T2" fmla="*/ 17 w 159"/>
                <a:gd name="T3" fmla="*/ 7 h 96"/>
                <a:gd name="T4" fmla="*/ 17 w 159"/>
                <a:gd name="T5" fmla="*/ 6 h 96"/>
                <a:gd name="T6" fmla="*/ 17 w 159"/>
                <a:gd name="T7" fmla="*/ 5 h 96"/>
                <a:gd name="T8" fmla="*/ 17 w 159"/>
                <a:gd name="T9" fmla="*/ 4 h 96"/>
                <a:gd name="T10" fmla="*/ 17 w 159"/>
                <a:gd name="T11" fmla="*/ 4 h 96"/>
                <a:gd name="T12" fmla="*/ 16 w 159"/>
                <a:gd name="T13" fmla="*/ 3 h 96"/>
                <a:gd name="T14" fmla="*/ 16 w 159"/>
                <a:gd name="T15" fmla="*/ 2 h 96"/>
                <a:gd name="T16" fmla="*/ 15 w 159"/>
                <a:gd name="T17" fmla="*/ 1 h 96"/>
                <a:gd name="T18" fmla="*/ 14 w 159"/>
                <a:gd name="T19" fmla="*/ 1 h 96"/>
                <a:gd name="T20" fmla="*/ 14 w 159"/>
                <a:gd name="T21" fmla="*/ 0 h 96"/>
                <a:gd name="T22" fmla="*/ 13 w 159"/>
                <a:gd name="T23" fmla="*/ 0 h 96"/>
                <a:gd name="T24" fmla="*/ 12 w 159"/>
                <a:gd name="T25" fmla="*/ 0 h 96"/>
                <a:gd name="T26" fmla="*/ 11 w 159"/>
                <a:gd name="T27" fmla="*/ 0 h 96"/>
                <a:gd name="T28" fmla="*/ 10 w 159"/>
                <a:gd name="T29" fmla="*/ 0 h 96"/>
                <a:gd name="T30" fmla="*/ 9 w 159"/>
                <a:gd name="T31" fmla="*/ 0 h 96"/>
                <a:gd name="T32" fmla="*/ 8 w 159"/>
                <a:gd name="T33" fmla="*/ 0 h 96"/>
                <a:gd name="T34" fmla="*/ 7 w 159"/>
                <a:gd name="T35" fmla="*/ 1 h 96"/>
                <a:gd name="T36" fmla="*/ 6 w 159"/>
                <a:gd name="T37" fmla="*/ 1 h 96"/>
                <a:gd name="T38" fmla="*/ 5 w 159"/>
                <a:gd name="T39" fmla="*/ 2 h 96"/>
                <a:gd name="T40" fmla="*/ 4 w 159"/>
                <a:gd name="T41" fmla="*/ 3 h 96"/>
                <a:gd name="T42" fmla="*/ 3 w 159"/>
                <a:gd name="T43" fmla="*/ 4 h 96"/>
                <a:gd name="T44" fmla="*/ 2 w 159"/>
                <a:gd name="T45" fmla="*/ 4 h 96"/>
                <a:gd name="T46" fmla="*/ 1 w 159"/>
                <a:gd name="T47" fmla="*/ 5 h 96"/>
                <a:gd name="T48" fmla="*/ 1 w 159"/>
                <a:gd name="T49" fmla="*/ 6 h 96"/>
                <a:gd name="T50" fmla="*/ 0 w 159"/>
                <a:gd name="T51" fmla="*/ 7 h 96"/>
                <a:gd name="T52" fmla="*/ 0 w 159"/>
                <a:gd name="T53" fmla="*/ 8 h 9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9" h="96">
                  <a:moveTo>
                    <a:pt x="154" y="96"/>
                  </a:moveTo>
                  <a:lnTo>
                    <a:pt x="157" y="85"/>
                  </a:lnTo>
                  <a:lnTo>
                    <a:pt x="159" y="73"/>
                  </a:lnTo>
                  <a:lnTo>
                    <a:pt x="159" y="62"/>
                  </a:lnTo>
                  <a:lnTo>
                    <a:pt x="158" y="52"/>
                  </a:lnTo>
                  <a:lnTo>
                    <a:pt x="156" y="42"/>
                  </a:lnTo>
                  <a:lnTo>
                    <a:pt x="152" y="32"/>
                  </a:lnTo>
                  <a:lnTo>
                    <a:pt x="148" y="24"/>
                  </a:lnTo>
                  <a:lnTo>
                    <a:pt x="143" y="17"/>
                  </a:lnTo>
                  <a:lnTo>
                    <a:pt x="136" y="11"/>
                  </a:lnTo>
                  <a:lnTo>
                    <a:pt x="129" y="7"/>
                  </a:lnTo>
                  <a:lnTo>
                    <a:pt x="120" y="3"/>
                  </a:lnTo>
                  <a:lnTo>
                    <a:pt x="112" y="0"/>
                  </a:lnTo>
                  <a:lnTo>
                    <a:pt x="103" y="0"/>
                  </a:lnTo>
                  <a:lnTo>
                    <a:pt x="94" y="0"/>
                  </a:lnTo>
                  <a:lnTo>
                    <a:pt x="84" y="3"/>
                  </a:lnTo>
                  <a:lnTo>
                    <a:pt x="75" y="7"/>
                  </a:lnTo>
                  <a:lnTo>
                    <a:pt x="64" y="11"/>
                  </a:lnTo>
                  <a:lnTo>
                    <a:pt x="54" y="17"/>
                  </a:lnTo>
                  <a:lnTo>
                    <a:pt x="46" y="24"/>
                  </a:lnTo>
                  <a:lnTo>
                    <a:pt x="37" y="32"/>
                  </a:lnTo>
                  <a:lnTo>
                    <a:pt x="29" y="42"/>
                  </a:lnTo>
                  <a:lnTo>
                    <a:pt x="21" y="52"/>
                  </a:lnTo>
                  <a:lnTo>
                    <a:pt x="15" y="62"/>
                  </a:lnTo>
                  <a:lnTo>
                    <a:pt x="9" y="73"/>
                  </a:lnTo>
                  <a:lnTo>
                    <a:pt x="4" y="85"/>
                  </a:lnTo>
                  <a:lnTo>
                    <a:pt x="0"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905" name="Line 109"/>
            <p:cNvSpPr>
              <a:spLocks noChangeShapeType="1"/>
            </p:cNvSpPr>
            <p:nvPr/>
          </p:nvSpPr>
          <p:spPr bwMode="auto">
            <a:xfrm flipH="1">
              <a:off x="1846" y="1994"/>
              <a:ext cx="20" cy="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06" name="Freeform 110"/>
            <p:cNvSpPr>
              <a:spLocks/>
            </p:cNvSpPr>
            <p:nvPr/>
          </p:nvSpPr>
          <p:spPr bwMode="auto">
            <a:xfrm>
              <a:off x="1775" y="2069"/>
              <a:ext cx="71" cy="42"/>
            </a:xfrm>
            <a:custGeom>
              <a:avLst/>
              <a:gdLst>
                <a:gd name="T0" fmla="*/ 0 w 158"/>
                <a:gd name="T1" fmla="*/ 0 h 95"/>
                <a:gd name="T2" fmla="*/ 0 w 158"/>
                <a:gd name="T3" fmla="*/ 1 h 95"/>
                <a:gd name="T4" fmla="*/ 0 w 158"/>
                <a:gd name="T5" fmla="*/ 2 h 95"/>
                <a:gd name="T6" fmla="*/ 0 w 158"/>
                <a:gd name="T7" fmla="*/ 3 h 95"/>
                <a:gd name="T8" fmla="*/ 0 w 158"/>
                <a:gd name="T9" fmla="*/ 4 h 95"/>
                <a:gd name="T10" fmla="*/ 0 w 158"/>
                <a:gd name="T11" fmla="*/ 5 h 95"/>
                <a:gd name="T12" fmla="*/ 0 w 158"/>
                <a:gd name="T13" fmla="*/ 5 h 95"/>
                <a:gd name="T14" fmla="*/ 1 w 158"/>
                <a:gd name="T15" fmla="*/ 6 h 95"/>
                <a:gd name="T16" fmla="*/ 1 w 158"/>
                <a:gd name="T17" fmla="*/ 7 h 95"/>
                <a:gd name="T18" fmla="*/ 2 w 158"/>
                <a:gd name="T19" fmla="*/ 8 h 95"/>
                <a:gd name="T20" fmla="*/ 3 w 158"/>
                <a:gd name="T21" fmla="*/ 8 h 95"/>
                <a:gd name="T22" fmla="*/ 4 w 158"/>
                <a:gd name="T23" fmla="*/ 8 h 95"/>
                <a:gd name="T24" fmla="*/ 4 w 158"/>
                <a:gd name="T25" fmla="*/ 8 h 95"/>
                <a:gd name="T26" fmla="*/ 5 w 158"/>
                <a:gd name="T27" fmla="*/ 8 h 95"/>
                <a:gd name="T28" fmla="*/ 6 w 158"/>
                <a:gd name="T29" fmla="*/ 8 h 95"/>
                <a:gd name="T30" fmla="*/ 7 w 158"/>
                <a:gd name="T31" fmla="*/ 8 h 95"/>
                <a:gd name="T32" fmla="*/ 8 w 158"/>
                <a:gd name="T33" fmla="*/ 8 h 95"/>
                <a:gd name="T34" fmla="*/ 9 w 158"/>
                <a:gd name="T35" fmla="*/ 8 h 95"/>
                <a:gd name="T36" fmla="*/ 9 w 158"/>
                <a:gd name="T37" fmla="*/ 7 h 95"/>
                <a:gd name="T38" fmla="*/ 10 w 158"/>
                <a:gd name="T39" fmla="*/ 6 h 95"/>
                <a:gd name="T40" fmla="*/ 11 w 158"/>
                <a:gd name="T41" fmla="*/ 5 h 95"/>
                <a:gd name="T42" fmla="*/ 12 w 158"/>
                <a:gd name="T43" fmla="*/ 5 h 95"/>
                <a:gd name="T44" fmla="*/ 13 w 158"/>
                <a:gd name="T45" fmla="*/ 4 h 95"/>
                <a:gd name="T46" fmla="*/ 13 w 158"/>
                <a:gd name="T47" fmla="*/ 3 h 95"/>
                <a:gd name="T48" fmla="*/ 13 w 158"/>
                <a:gd name="T49" fmla="*/ 2 h 95"/>
                <a:gd name="T50" fmla="*/ 14 w 158"/>
                <a:gd name="T51" fmla="*/ 1 h 95"/>
                <a:gd name="T52" fmla="*/ 14 w 158"/>
                <a:gd name="T53" fmla="*/ 0 h 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8" h="95">
                  <a:moveTo>
                    <a:pt x="5" y="0"/>
                  </a:moveTo>
                  <a:lnTo>
                    <a:pt x="1" y="11"/>
                  </a:lnTo>
                  <a:lnTo>
                    <a:pt x="0" y="22"/>
                  </a:lnTo>
                  <a:lnTo>
                    <a:pt x="0" y="34"/>
                  </a:lnTo>
                  <a:lnTo>
                    <a:pt x="1" y="44"/>
                  </a:lnTo>
                  <a:lnTo>
                    <a:pt x="4" y="54"/>
                  </a:lnTo>
                  <a:lnTo>
                    <a:pt x="7" y="64"/>
                  </a:lnTo>
                  <a:lnTo>
                    <a:pt x="11" y="72"/>
                  </a:lnTo>
                  <a:lnTo>
                    <a:pt x="16" y="78"/>
                  </a:lnTo>
                  <a:lnTo>
                    <a:pt x="23" y="85"/>
                  </a:lnTo>
                  <a:lnTo>
                    <a:pt x="30" y="89"/>
                  </a:lnTo>
                  <a:lnTo>
                    <a:pt x="38" y="93"/>
                  </a:lnTo>
                  <a:lnTo>
                    <a:pt x="46" y="95"/>
                  </a:lnTo>
                  <a:lnTo>
                    <a:pt x="56" y="95"/>
                  </a:lnTo>
                  <a:lnTo>
                    <a:pt x="65" y="95"/>
                  </a:lnTo>
                  <a:lnTo>
                    <a:pt x="75" y="93"/>
                  </a:lnTo>
                  <a:lnTo>
                    <a:pt x="84" y="89"/>
                  </a:lnTo>
                  <a:lnTo>
                    <a:pt x="94" y="85"/>
                  </a:lnTo>
                  <a:lnTo>
                    <a:pt x="104" y="78"/>
                  </a:lnTo>
                  <a:lnTo>
                    <a:pt x="113" y="72"/>
                  </a:lnTo>
                  <a:lnTo>
                    <a:pt x="122" y="64"/>
                  </a:lnTo>
                  <a:lnTo>
                    <a:pt x="130" y="54"/>
                  </a:lnTo>
                  <a:lnTo>
                    <a:pt x="138" y="44"/>
                  </a:lnTo>
                  <a:lnTo>
                    <a:pt x="144" y="34"/>
                  </a:lnTo>
                  <a:lnTo>
                    <a:pt x="149" y="22"/>
                  </a:lnTo>
                  <a:lnTo>
                    <a:pt x="155" y="11"/>
                  </a:lnTo>
                  <a:lnTo>
                    <a:pt x="15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907" name="Line 111"/>
            <p:cNvSpPr>
              <a:spLocks noChangeShapeType="1"/>
            </p:cNvSpPr>
            <p:nvPr/>
          </p:nvSpPr>
          <p:spPr bwMode="auto">
            <a:xfrm flipH="1">
              <a:off x="1076" y="1252"/>
              <a:ext cx="458" cy="109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08" name="Line 112"/>
            <p:cNvSpPr>
              <a:spLocks noChangeShapeType="1"/>
            </p:cNvSpPr>
            <p:nvPr/>
          </p:nvSpPr>
          <p:spPr bwMode="auto">
            <a:xfrm>
              <a:off x="1076" y="2349"/>
              <a:ext cx="0" cy="3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09" name="Line 113"/>
            <p:cNvSpPr>
              <a:spLocks noChangeShapeType="1"/>
            </p:cNvSpPr>
            <p:nvPr/>
          </p:nvSpPr>
          <p:spPr bwMode="auto">
            <a:xfrm>
              <a:off x="532" y="1805"/>
              <a:ext cx="544" cy="5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10" name="Line 114"/>
            <p:cNvSpPr>
              <a:spLocks noChangeShapeType="1"/>
            </p:cNvSpPr>
            <p:nvPr/>
          </p:nvSpPr>
          <p:spPr bwMode="auto">
            <a:xfrm flipH="1" flipV="1">
              <a:off x="1375" y="1090"/>
              <a:ext cx="159"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11" name="Line 115"/>
            <p:cNvSpPr>
              <a:spLocks noChangeShapeType="1"/>
            </p:cNvSpPr>
            <p:nvPr/>
          </p:nvSpPr>
          <p:spPr bwMode="auto">
            <a:xfrm flipH="1">
              <a:off x="532" y="1090"/>
              <a:ext cx="843" cy="71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12" name="Line 116"/>
            <p:cNvSpPr>
              <a:spLocks noChangeShapeType="1"/>
            </p:cNvSpPr>
            <p:nvPr/>
          </p:nvSpPr>
          <p:spPr bwMode="auto">
            <a:xfrm flipH="1">
              <a:off x="1076" y="2274"/>
              <a:ext cx="458" cy="38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13" name="Line 117"/>
            <p:cNvSpPr>
              <a:spLocks noChangeShapeType="1"/>
            </p:cNvSpPr>
            <p:nvPr/>
          </p:nvSpPr>
          <p:spPr bwMode="auto">
            <a:xfrm>
              <a:off x="1534" y="1890"/>
              <a:ext cx="0" cy="3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14" name="Line 123"/>
            <p:cNvSpPr>
              <a:spLocks noChangeShapeType="1"/>
            </p:cNvSpPr>
            <p:nvPr/>
          </p:nvSpPr>
          <p:spPr bwMode="auto">
            <a:xfrm>
              <a:off x="1534" y="1252"/>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915" name="Line 125"/>
            <p:cNvSpPr>
              <a:spLocks noChangeShapeType="1"/>
            </p:cNvSpPr>
            <p:nvPr/>
          </p:nvSpPr>
          <p:spPr bwMode="auto">
            <a:xfrm flipV="1">
              <a:off x="1535" y="1253"/>
              <a:ext cx="0" cy="8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75393" name="Group 257"/>
          <p:cNvGrpSpPr>
            <a:grpSpLocks/>
          </p:cNvGrpSpPr>
          <p:nvPr/>
        </p:nvGrpSpPr>
        <p:grpSpPr bwMode="auto">
          <a:xfrm>
            <a:off x="4572000" y="1662113"/>
            <a:ext cx="2952750" cy="3349625"/>
            <a:chOff x="2880" y="935"/>
            <a:chExt cx="1860" cy="2110"/>
          </a:xfrm>
        </p:grpSpPr>
        <p:sp>
          <p:nvSpPr>
            <p:cNvPr id="30867" name="Line 127"/>
            <p:cNvSpPr>
              <a:spLocks noChangeShapeType="1"/>
            </p:cNvSpPr>
            <p:nvPr/>
          </p:nvSpPr>
          <p:spPr bwMode="auto">
            <a:xfrm>
              <a:off x="4158" y="999"/>
              <a:ext cx="0" cy="12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68" name="Line 129"/>
            <p:cNvSpPr>
              <a:spLocks noChangeShapeType="1"/>
            </p:cNvSpPr>
            <p:nvPr/>
          </p:nvSpPr>
          <p:spPr bwMode="auto">
            <a:xfrm flipH="1">
              <a:off x="2880" y="2023"/>
              <a:ext cx="14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69" name="Freeform 130"/>
            <p:cNvSpPr>
              <a:spLocks/>
            </p:cNvSpPr>
            <p:nvPr/>
          </p:nvSpPr>
          <p:spPr bwMode="auto">
            <a:xfrm>
              <a:off x="3280" y="3022"/>
              <a:ext cx="7" cy="23"/>
            </a:xfrm>
            <a:custGeom>
              <a:avLst/>
              <a:gdLst>
                <a:gd name="T0" fmla="*/ 1 w 13"/>
                <a:gd name="T1" fmla="*/ 0 h 48"/>
                <a:gd name="T2" fmla="*/ 0 w 13"/>
                <a:gd name="T3" fmla="*/ 0 h 48"/>
                <a:gd name="T4" fmla="*/ 0 w 13"/>
                <a:gd name="T5" fmla="*/ 1 h 48"/>
                <a:gd name="T6" fmla="*/ 0 w 13"/>
                <a:gd name="T7" fmla="*/ 2 h 48"/>
                <a:gd name="T8" fmla="*/ 1 w 13"/>
                <a:gd name="T9" fmla="*/ 3 h 48"/>
                <a:gd name="T10" fmla="*/ 1 w 13"/>
                <a:gd name="T11" fmla="*/ 3 h 48"/>
                <a:gd name="T12" fmla="*/ 1 w 13"/>
                <a:gd name="T13" fmla="*/ 3 h 48"/>
                <a:gd name="T14" fmla="*/ 1 w 13"/>
                <a:gd name="T15" fmla="*/ 4 h 48"/>
                <a:gd name="T16" fmla="*/ 2 w 13"/>
                <a:gd name="T17" fmla="*/ 5 h 48"/>
                <a:gd name="T18" fmla="*/ 2 w 13"/>
                <a:gd name="T19" fmla="*/ 5 h 48"/>
                <a:gd name="T20" fmla="*/ 2 w 13"/>
                <a:gd name="T21" fmla="*/ 5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 h="48">
                  <a:moveTo>
                    <a:pt x="2" y="0"/>
                  </a:moveTo>
                  <a:lnTo>
                    <a:pt x="0" y="7"/>
                  </a:lnTo>
                  <a:lnTo>
                    <a:pt x="0" y="13"/>
                  </a:lnTo>
                  <a:lnTo>
                    <a:pt x="0" y="20"/>
                  </a:lnTo>
                  <a:lnTo>
                    <a:pt x="1" y="26"/>
                  </a:lnTo>
                  <a:lnTo>
                    <a:pt x="2" y="29"/>
                  </a:lnTo>
                  <a:lnTo>
                    <a:pt x="3" y="32"/>
                  </a:lnTo>
                  <a:lnTo>
                    <a:pt x="6" y="38"/>
                  </a:lnTo>
                  <a:lnTo>
                    <a:pt x="10" y="43"/>
                  </a:lnTo>
                  <a:lnTo>
                    <a:pt x="11" y="46"/>
                  </a:lnTo>
                  <a:lnTo>
                    <a:pt x="13"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70" name="Freeform 131"/>
            <p:cNvSpPr>
              <a:spLocks/>
            </p:cNvSpPr>
            <p:nvPr/>
          </p:nvSpPr>
          <p:spPr bwMode="auto">
            <a:xfrm>
              <a:off x="3231" y="2937"/>
              <a:ext cx="69" cy="108"/>
            </a:xfrm>
            <a:custGeom>
              <a:avLst/>
              <a:gdLst>
                <a:gd name="T0" fmla="*/ 15 w 148"/>
                <a:gd name="T1" fmla="*/ 3 h 232"/>
                <a:gd name="T2" fmla="*/ 15 w 148"/>
                <a:gd name="T3" fmla="*/ 1 h 232"/>
                <a:gd name="T4" fmla="*/ 14 w 148"/>
                <a:gd name="T5" fmla="*/ 0 h 232"/>
                <a:gd name="T6" fmla="*/ 14 w 148"/>
                <a:gd name="T7" fmla="*/ 0 h 232"/>
                <a:gd name="T8" fmla="*/ 14 w 148"/>
                <a:gd name="T9" fmla="*/ 0 h 232"/>
                <a:gd name="T10" fmla="*/ 14 w 148"/>
                <a:gd name="T11" fmla="*/ 0 h 232"/>
                <a:gd name="T12" fmla="*/ 11 w 148"/>
                <a:gd name="T13" fmla="*/ 0 h 232"/>
                <a:gd name="T14" fmla="*/ 9 w 148"/>
                <a:gd name="T15" fmla="*/ 0 h 232"/>
                <a:gd name="T16" fmla="*/ 8 w 148"/>
                <a:gd name="T17" fmla="*/ 0 h 232"/>
                <a:gd name="T18" fmla="*/ 7 w 148"/>
                <a:gd name="T19" fmla="*/ 0 h 232"/>
                <a:gd name="T20" fmla="*/ 7 w 148"/>
                <a:gd name="T21" fmla="*/ 1 h 232"/>
                <a:gd name="T22" fmla="*/ 5 w 148"/>
                <a:gd name="T23" fmla="*/ 3 h 232"/>
                <a:gd name="T24" fmla="*/ 5 w 148"/>
                <a:gd name="T25" fmla="*/ 3 h 232"/>
                <a:gd name="T26" fmla="*/ 3 w 148"/>
                <a:gd name="T27" fmla="*/ 6 h 232"/>
                <a:gd name="T28" fmla="*/ 3 w 148"/>
                <a:gd name="T29" fmla="*/ 7 h 232"/>
                <a:gd name="T30" fmla="*/ 1 w 148"/>
                <a:gd name="T31" fmla="*/ 13 h 232"/>
                <a:gd name="T32" fmla="*/ 0 w 148"/>
                <a:gd name="T33" fmla="*/ 16 h 232"/>
                <a:gd name="T34" fmla="*/ 0 w 148"/>
                <a:gd name="T35" fmla="*/ 18 h 232"/>
                <a:gd name="T36" fmla="*/ 0 w 148"/>
                <a:gd name="T37" fmla="*/ 19 h 232"/>
                <a:gd name="T38" fmla="*/ 0 w 148"/>
                <a:gd name="T39" fmla="*/ 20 h 232"/>
                <a:gd name="T40" fmla="*/ 0 w 148"/>
                <a:gd name="T41" fmla="*/ 21 h 232"/>
                <a:gd name="T42" fmla="*/ 1 w 148"/>
                <a:gd name="T43" fmla="*/ 22 h 232"/>
                <a:gd name="T44" fmla="*/ 1 w 148"/>
                <a:gd name="T45" fmla="*/ 22 h 232"/>
                <a:gd name="T46" fmla="*/ 2 w 148"/>
                <a:gd name="T47" fmla="*/ 23 h 232"/>
                <a:gd name="T48" fmla="*/ 3 w 148"/>
                <a:gd name="T49" fmla="*/ 23 h 232"/>
                <a:gd name="T50" fmla="*/ 5 w 148"/>
                <a:gd name="T51" fmla="*/ 23 h 232"/>
                <a:gd name="T52" fmla="*/ 7 w 148"/>
                <a:gd name="T53" fmla="*/ 23 h 232"/>
                <a:gd name="T54" fmla="*/ 7 w 148"/>
                <a:gd name="T55" fmla="*/ 23 h 232"/>
                <a:gd name="T56" fmla="*/ 8 w 148"/>
                <a:gd name="T57" fmla="*/ 23 h 232"/>
                <a:gd name="T58" fmla="*/ 9 w 148"/>
                <a:gd name="T59" fmla="*/ 22 h 232"/>
                <a:gd name="T60" fmla="*/ 10 w 148"/>
                <a:gd name="T61" fmla="*/ 21 h 232"/>
                <a:gd name="T62" fmla="*/ 10 w 148"/>
                <a:gd name="T63" fmla="*/ 20 h 232"/>
                <a:gd name="T64" fmla="*/ 11 w 148"/>
                <a:gd name="T65" fmla="*/ 18 h 232"/>
                <a:gd name="T66" fmla="*/ 13 w 148"/>
                <a:gd name="T67" fmla="*/ 11 h 232"/>
                <a:gd name="T68" fmla="*/ 14 w 148"/>
                <a:gd name="T69" fmla="*/ 5 h 2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8" h="232">
                  <a:moveTo>
                    <a:pt x="147" y="31"/>
                  </a:moveTo>
                  <a:lnTo>
                    <a:pt x="148" y="26"/>
                  </a:lnTo>
                  <a:lnTo>
                    <a:pt x="148" y="22"/>
                  </a:lnTo>
                  <a:lnTo>
                    <a:pt x="147" y="16"/>
                  </a:lnTo>
                  <a:lnTo>
                    <a:pt x="146" y="12"/>
                  </a:lnTo>
                  <a:lnTo>
                    <a:pt x="144" y="7"/>
                  </a:lnTo>
                  <a:lnTo>
                    <a:pt x="142" y="5"/>
                  </a:lnTo>
                  <a:lnTo>
                    <a:pt x="141" y="2"/>
                  </a:lnTo>
                  <a:lnTo>
                    <a:pt x="139" y="1"/>
                  </a:lnTo>
                  <a:lnTo>
                    <a:pt x="137" y="0"/>
                  </a:lnTo>
                  <a:lnTo>
                    <a:pt x="134" y="0"/>
                  </a:lnTo>
                  <a:lnTo>
                    <a:pt x="132" y="0"/>
                  </a:lnTo>
                  <a:lnTo>
                    <a:pt x="122" y="0"/>
                  </a:lnTo>
                  <a:lnTo>
                    <a:pt x="112" y="0"/>
                  </a:lnTo>
                  <a:lnTo>
                    <a:pt x="102" y="0"/>
                  </a:lnTo>
                  <a:lnTo>
                    <a:pt x="93" y="1"/>
                  </a:lnTo>
                  <a:lnTo>
                    <a:pt x="89" y="1"/>
                  </a:lnTo>
                  <a:lnTo>
                    <a:pt x="84" y="2"/>
                  </a:lnTo>
                  <a:lnTo>
                    <a:pt x="79" y="5"/>
                  </a:lnTo>
                  <a:lnTo>
                    <a:pt x="75" y="6"/>
                  </a:lnTo>
                  <a:lnTo>
                    <a:pt x="70" y="9"/>
                  </a:lnTo>
                  <a:lnTo>
                    <a:pt x="66" y="11"/>
                  </a:lnTo>
                  <a:lnTo>
                    <a:pt x="60" y="17"/>
                  </a:lnTo>
                  <a:lnTo>
                    <a:pt x="52" y="25"/>
                  </a:lnTo>
                  <a:lnTo>
                    <a:pt x="49" y="28"/>
                  </a:lnTo>
                  <a:lnTo>
                    <a:pt x="47" y="32"/>
                  </a:lnTo>
                  <a:lnTo>
                    <a:pt x="37" y="48"/>
                  </a:lnTo>
                  <a:lnTo>
                    <a:pt x="35" y="53"/>
                  </a:lnTo>
                  <a:lnTo>
                    <a:pt x="33" y="58"/>
                  </a:lnTo>
                  <a:lnTo>
                    <a:pt x="30" y="66"/>
                  </a:lnTo>
                  <a:lnTo>
                    <a:pt x="26" y="86"/>
                  </a:lnTo>
                  <a:lnTo>
                    <a:pt x="15" y="123"/>
                  </a:lnTo>
                  <a:lnTo>
                    <a:pt x="10" y="141"/>
                  </a:lnTo>
                  <a:lnTo>
                    <a:pt x="6" y="160"/>
                  </a:lnTo>
                  <a:lnTo>
                    <a:pt x="2" y="169"/>
                  </a:lnTo>
                  <a:lnTo>
                    <a:pt x="1" y="178"/>
                  </a:lnTo>
                  <a:lnTo>
                    <a:pt x="0" y="183"/>
                  </a:lnTo>
                  <a:lnTo>
                    <a:pt x="0" y="188"/>
                  </a:lnTo>
                  <a:lnTo>
                    <a:pt x="1" y="193"/>
                  </a:lnTo>
                  <a:lnTo>
                    <a:pt x="1" y="197"/>
                  </a:lnTo>
                  <a:lnTo>
                    <a:pt x="2" y="203"/>
                  </a:lnTo>
                  <a:lnTo>
                    <a:pt x="3" y="207"/>
                  </a:lnTo>
                  <a:lnTo>
                    <a:pt x="6" y="211"/>
                  </a:lnTo>
                  <a:lnTo>
                    <a:pt x="8" y="216"/>
                  </a:lnTo>
                  <a:lnTo>
                    <a:pt x="10" y="220"/>
                  </a:lnTo>
                  <a:lnTo>
                    <a:pt x="13" y="224"/>
                  </a:lnTo>
                  <a:lnTo>
                    <a:pt x="17" y="227"/>
                  </a:lnTo>
                  <a:lnTo>
                    <a:pt x="22" y="229"/>
                  </a:lnTo>
                  <a:lnTo>
                    <a:pt x="26" y="230"/>
                  </a:lnTo>
                  <a:lnTo>
                    <a:pt x="31" y="231"/>
                  </a:lnTo>
                  <a:lnTo>
                    <a:pt x="41" y="231"/>
                  </a:lnTo>
                  <a:lnTo>
                    <a:pt x="50" y="231"/>
                  </a:lnTo>
                  <a:lnTo>
                    <a:pt x="60" y="231"/>
                  </a:lnTo>
                  <a:lnTo>
                    <a:pt x="64" y="232"/>
                  </a:lnTo>
                  <a:lnTo>
                    <a:pt x="69" y="231"/>
                  </a:lnTo>
                  <a:lnTo>
                    <a:pt x="74" y="230"/>
                  </a:lnTo>
                  <a:lnTo>
                    <a:pt x="78" y="228"/>
                  </a:lnTo>
                  <a:lnTo>
                    <a:pt x="82" y="225"/>
                  </a:lnTo>
                  <a:lnTo>
                    <a:pt x="85" y="222"/>
                  </a:lnTo>
                  <a:lnTo>
                    <a:pt x="90" y="219"/>
                  </a:lnTo>
                  <a:lnTo>
                    <a:pt x="93" y="214"/>
                  </a:lnTo>
                  <a:lnTo>
                    <a:pt x="95" y="211"/>
                  </a:lnTo>
                  <a:lnTo>
                    <a:pt x="98" y="207"/>
                  </a:lnTo>
                  <a:lnTo>
                    <a:pt x="102" y="198"/>
                  </a:lnTo>
                  <a:lnTo>
                    <a:pt x="106" y="189"/>
                  </a:lnTo>
                  <a:lnTo>
                    <a:pt x="109" y="180"/>
                  </a:lnTo>
                  <a:lnTo>
                    <a:pt x="117" y="142"/>
                  </a:lnTo>
                  <a:lnTo>
                    <a:pt x="127" y="105"/>
                  </a:lnTo>
                  <a:lnTo>
                    <a:pt x="138" y="68"/>
                  </a:lnTo>
                  <a:lnTo>
                    <a:pt x="143" y="49"/>
                  </a:lnTo>
                  <a:lnTo>
                    <a:pt x="147"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71" name="Freeform 132"/>
            <p:cNvSpPr>
              <a:spLocks/>
            </p:cNvSpPr>
            <p:nvPr/>
          </p:nvSpPr>
          <p:spPr bwMode="auto">
            <a:xfrm>
              <a:off x="4241" y="935"/>
              <a:ext cx="72" cy="159"/>
            </a:xfrm>
            <a:custGeom>
              <a:avLst/>
              <a:gdLst>
                <a:gd name="T0" fmla="*/ 9 w 155"/>
                <a:gd name="T1" fmla="*/ 0 h 347"/>
                <a:gd name="T2" fmla="*/ 0 w 155"/>
                <a:gd name="T3" fmla="*/ 33 h 347"/>
                <a:gd name="T4" fmla="*/ 6 w 155"/>
                <a:gd name="T5" fmla="*/ 33 h 347"/>
                <a:gd name="T6" fmla="*/ 7 w 155"/>
                <a:gd name="T7" fmla="*/ 33 h 347"/>
                <a:gd name="T8" fmla="*/ 7 w 155"/>
                <a:gd name="T9" fmla="*/ 33 h 347"/>
                <a:gd name="T10" fmla="*/ 8 w 155"/>
                <a:gd name="T11" fmla="*/ 33 h 347"/>
                <a:gd name="T12" fmla="*/ 9 w 155"/>
                <a:gd name="T13" fmla="*/ 33 h 347"/>
                <a:gd name="T14" fmla="*/ 10 w 155"/>
                <a:gd name="T15" fmla="*/ 32 h 347"/>
                <a:gd name="T16" fmla="*/ 10 w 155"/>
                <a:gd name="T17" fmla="*/ 31 h 347"/>
                <a:gd name="T18" fmla="*/ 11 w 155"/>
                <a:gd name="T19" fmla="*/ 30 h 347"/>
                <a:gd name="T20" fmla="*/ 12 w 155"/>
                <a:gd name="T21" fmla="*/ 30 h 347"/>
                <a:gd name="T22" fmla="*/ 12 w 155"/>
                <a:gd name="T23" fmla="*/ 29 h 347"/>
                <a:gd name="T24" fmla="*/ 12 w 155"/>
                <a:gd name="T25" fmla="*/ 27 h 347"/>
                <a:gd name="T26" fmla="*/ 13 w 155"/>
                <a:gd name="T27" fmla="*/ 27 h 347"/>
                <a:gd name="T28" fmla="*/ 15 w 155"/>
                <a:gd name="T29" fmla="*/ 17 h 347"/>
                <a:gd name="T30" fmla="*/ 15 w 155"/>
                <a:gd name="T31" fmla="*/ 16 h 347"/>
                <a:gd name="T32" fmla="*/ 15 w 155"/>
                <a:gd name="T33" fmla="*/ 16 h 347"/>
                <a:gd name="T34" fmla="*/ 15 w 155"/>
                <a:gd name="T35" fmla="*/ 15 h 347"/>
                <a:gd name="T36" fmla="*/ 15 w 155"/>
                <a:gd name="T37" fmla="*/ 14 h 347"/>
                <a:gd name="T38" fmla="*/ 15 w 155"/>
                <a:gd name="T39" fmla="*/ 13 h 347"/>
                <a:gd name="T40" fmla="*/ 15 w 155"/>
                <a:gd name="T41" fmla="*/ 12 h 347"/>
                <a:gd name="T42" fmla="*/ 15 w 155"/>
                <a:gd name="T43" fmla="*/ 12 h 347"/>
                <a:gd name="T44" fmla="*/ 14 w 155"/>
                <a:gd name="T45" fmla="*/ 11 h 347"/>
                <a:gd name="T46" fmla="*/ 13 w 155"/>
                <a:gd name="T47" fmla="*/ 11 h 347"/>
                <a:gd name="T48" fmla="*/ 13 w 155"/>
                <a:gd name="T49" fmla="*/ 11 h 347"/>
                <a:gd name="T50" fmla="*/ 12 w 155"/>
                <a:gd name="T51" fmla="*/ 11 h 347"/>
                <a:gd name="T52" fmla="*/ 6 w 155"/>
                <a:gd name="T53" fmla="*/ 11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5" h="347">
                  <a:moveTo>
                    <a:pt x="94" y="0"/>
                  </a:moveTo>
                  <a:lnTo>
                    <a:pt x="0" y="347"/>
                  </a:lnTo>
                  <a:lnTo>
                    <a:pt x="61" y="347"/>
                  </a:lnTo>
                  <a:lnTo>
                    <a:pt x="68" y="346"/>
                  </a:lnTo>
                  <a:lnTo>
                    <a:pt x="76" y="343"/>
                  </a:lnTo>
                  <a:lnTo>
                    <a:pt x="82" y="340"/>
                  </a:lnTo>
                  <a:lnTo>
                    <a:pt x="89" y="335"/>
                  </a:lnTo>
                  <a:lnTo>
                    <a:pt x="97" y="330"/>
                  </a:lnTo>
                  <a:lnTo>
                    <a:pt x="103" y="323"/>
                  </a:lnTo>
                  <a:lnTo>
                    <a:pt x="109" y="315"/>
                  </a:lnTo>
                  <a:lnTo>
                    <a:pt x="115" y="307"/>
                  </a:lnTo>
                  <a:lnTo>
                    <a:pt x="119" y="298"/>
                  </a:lnTo>
                  <a:lnTo>
                    <a:pt x="123" y="288"/>
                  </a:lnTo>
                  <a:lnTo>
                    <a:pt x="127" y="279"/>
                  </a:lnTo>
                  <a:lnTo>
                    <a:pt x="152" y="183"/>
                  </a:lnTo>
                  <a:lnTo>
                    <a:pt x="154" y="173"/>
                  </a:lnTo>
                  <a:lnTo>
                    <a:pt x="155" y="164"/>
                  </a:lnTo>
                  <a:lnTo>
                    <a:pt x="155" y="154"/>
                  </a:lnTo>
                  <a:lnTo>
                    <a:pt x="154" y="147"/>
                  </a:lnTo>
                  <a:lnTo>
                    <a:pt x="152" y="138"/>
                  </a:lnTo>
                  <a:lnTo>
                    <a:pt x="149" y="132"/>
                  </a:lnTo>
                  <a:lnTo>
                    <a:pt x="146" y="125"/>
                  </a:lnTo>
                  <a:lnTo>
                    <a:pt x="141" y="121"/>
                  </a:lnTo>
                  <a:lnTo>
                    <a:pt x="135" y="118"/>
                  </a:lnTo>
                  <a:lnTo>
                    <a:pt x="130" y="116"/>
                  </a:lnTo>
                  <a:lnTo>
                    <a:pt x="123" y="115"/>
                  </a:lnTo>
                  <a:lnTo>
                    <a:pt x="63"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72" name="Line 133"/>
            <p:cNvSpPr>
              <a:spLocks noChangeShapeType="1"/>
            </p:cNvSpPr>
            <p:nvPr/>
          </p:nvSpPr>
          <p:spPr bwMode="auto">
            <a:xfrm flipH="1">
              <a:off x="4336" y="935"/>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73" name="Freeform 134"/>
            <p:cNvSpPr>
              <a:spLocks/>
            </p:cNvSpPr>
            <p:nvPr/>
          </p:nvSpPr>
          <p:spPr bwMode="auto">
            <a:xfrm>
              <a:off x="3222" y="1617"/>
              <a:ext cx="68" cy="107"/>
            </a:xfrm>
            <a:custGeom>
              <a:avLst/>
              <a:gdLst>
                <a:gd name="T0" fmla="*/ 14 w 147"/>
                <a:gd name="T1" fmla="*/ 3 h 232"/>
                <a:gd name="T2" fmla="*/ 14 w 147"/>
                <a:gd name="T3" fmla="*/ 1 h 232"/>
                <a:gd name="T4" fmla="*/ 14 w 147"/>
                <a:gd name="T5" fmla="*/ 0 h 232"/>
                <a:gd name="T6" fmla="*/ 14 w 147"/>
                <a:gd name="T7" fmla="*/ 0 h 232"/>
                <a:gd name="T8" fmla="*/ 13 w 147"/>
                <a:gd name="T9" fmla="*/ 0 h 232"/>
                <a:gd name="T10" fmla="*/ 13 w 147"/>
                <a:gd name="T11" fmla="*/ 0 h 232"/>
                <a:gd name="T12" fmla="*/ 11 w 147"/>
                <a:gd name="T13" fmla="*/ 0 h 232"/>
                <a:gd name="T14" fmla="*/ 9 w 147"/>
                <a:gd name="T15" fmla="*/ 0 h 232"/>
                <a:gd name="T16" fmla="*/ 8 w 147"/>
                <a:gd name="T17" fmla="*/ 0 h 232"/>
                <a:gd name="T18" fmla="*/ 7 w 147"/>
                <a:gd name="T19" fmla="*/ 0 h 232"/>
                <a:gd name="T20" fmla="*/ 6 w 147"/>
                <a:gd name="T21" fmla="*/ 1 h 232"/>
                <a:gd name="T22" fmla="*/ 5 w 147"/>
                <a:gd name="T23" fmla="*/ 2 h 232"/>
                <a:gd name="T24" fmla="*/ 5 w 147"/>
                <a:gd name="T25" fmla="*/ 3 h 232"/>
                <a:gd name="T26" fmla="*/ 3 w 147"/>
                <a:gd name="T27" fmla="*/ 5 h 232"/>
                <a:gd name="T28" fmla="*/ 3 w 147"/>
                <a:gd name="T29" fmla="*/ 6 h 232"/>
                <a:gd name="T30" fmla="*/ 1 w 147"/>
                <a:gd name="T31" fmla="*/ 12 h 232"/>
                <a:gd name="T32" fmla="*/ 0 w 147"/>
                <a:gd name="T33" fmla="*/ 16 h 232"/>
                <a:gd name="T34" fmla="*/ 0 w 147"/>
                <a:gd name="T35" fmla="*/ 18 h 232"/>
                <a:gd name="T36" fmla="*/ 0 w 147"/>
                <a:gd name="T37" fmla="*/ 18 h 232"/>
                <a:gd name="T38" fmla="*/ 0 w 147"/>
                <a:gd name="T39" fmla="*/ 19 h 232"/>
                <a:gd name="T40" fmla="*/ 0 w 147"/>
                <a:gd name="T41" fmla="*/ 20 h 232"/>
                <a:gd name="T42" fmla="*/ 0 w 147"/>
                <a:gd name="T43" fmla="*/ 21 h 232"/>
                <a:gd name="T44" fmla="*/ 1 w 147"/>
                <a:gd name="T45" fmla="*/ 22 h 232"/>
                <a:gd name="T46" fmla="*/ 2 w 147"/>
                <a:gd name="T47" fmla="*/ 23 h 232"/>
                <a:gd name="T48" fmla="*/ 3 w 147"/>
                <a:gd name="T49" fmla="*/ 23 h 232"/>
                <a:gd name="T50" fmla="*/ 5 w 147"/>
                <a:gd name="T51" fmla="*/ 23 h 232"/>
                <a:gd name="T52" fmla="*/ 6 w 147"/>
                <a:gd name="T53" fmla="*/ 23 h 232"/>
                <a:gd name="T54" fmla="*/ 7 w 147"/>
                <a:gd name="T55" fmla="*/ 23 h 232"/>
                <a:gd name="T56" fmla="*/ 8 w 147"/>
                <a:gd name="T57" fmla="*/ 22 h 232"/>
                <a:gd name="T58" fmla="*/ 9 w 147"/>
                <a:gd name="T59" fmla="*/ 22 h 232"/>
                <a:gd name="T60" fmla="*/ 9 w 147"/>
                <a:gd name="T61" fmla="*/ 21 h 232"/>
                <a:gd name="T62" fmla="*/ 10 w 147"/>
                <a:gd name="T63" fmla="*/ 19 h 232"/>
                <a:gd name="T64" fmla="*/ 11 w 147"/>
                <a:gd name="T65" fmla="*/ 18 h 232"/>
                <a:gd name="T66" fmla="*/ 12 w 147"/>
                <a:gd name="T67" fmla="*/ 10 h 232"/>
                <a:gd name="T68" fmla="*/ 14 w 147"/>
                <a:gd name="T69" fmla="*/ 5 h 2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47" h="232">
                  <a:moveTo>
                    <a:pt x="146" y="31"/>
                  </a:moveTo>
                  <a:lnTo>
                    <a:pt x="147" y="25"/>
                  </a:lnTo>
                  <a:lnTo>
                    <a:pt x="147" y="21"/>
                  </a:lnTo>
                  <a:lnTo>
                    <a:pt x="146" y="16"/>
                  </a:lnTo>
                  <a:lnTo>
                    <a:pt x="145" y="11"/>
                  </a:lnTo>
                  <a:lnTo>
                    <a:pt x="143" y="6"/>
                  </a:lnTo>
                  <a:lnTo>
                    <a:pt x="142" y="4"/>
                  </a:lnTo>
                  <a:lnTo>
                    <a:pt x="140" y="3"/>
                  </a:lnTo>
                  <a:lnTo>
                    <a:pt x="138" y="1"/>
                  </a:lnTo>
                  <a:lnTo>
                    <a:pt x="136" y="0"/>
                  </a:lnTo>
                  <a:lnTo>
                    <a:pt x="133" y="0"/>
                  </a:lnTo>
                  <a:lnTo>
                    <a:pt x="131" y="0"/>
                  </a:lnTo>
                  <a:lnTo>
                    <a:pt x="121" y="0"/>
                  </a:lnTo>
                  <a:lnTo>
                    <a:pt x="112" y="0"/>
                  </a:lnTo>
                  <a:lnTo>
                    <a:pt x="102" y="0"/>
                  </a:lnTo>
                  <a:lnTo>
                    <a:pt x="93" y="1"/>
                  </a:lnTo>
                  <a:lnTo>
                    <a:pt x="87" y="1"/>
                  </a:lnTo>
                  <a:lnTo>
                    <a:pt x="83" y="2"/>
                  </a:lnTo>
                  <a:lnTo>
                    <a:pt x="79" y="4"/>
                  </a:lnTo>
                  <a:lnTo>
                    <a:pt x="74" y="6"/>
                  </a:lnTo>
                  <a:lnTo>
                    <a:pt x="69" y="8"/>
                  </a:lnTo>
                  <a:lnTo>
                    <a:pt x="66" y="10"/>
                  </a:lnTo>
                  <a:lnTo>
                    <a:pt x="59" y="17"/>
                  </a:lnTo>
                  <a:lnTo>
                    <a:pt x="51" y="24"/>
                  </a:lnTo>
                  <a:lnTo>
                    <a:pt x="49" y="27"/>
                  </a:lnTo>
                  <a:lnTo>
                    <a:pt x="46" y="32"/>
                  </a:lnTo>
                  <a:lnTo>
                    <a:pt x="36" y="48"/>
                  </a:lnTo>
                  <a:lnTo>
                    <a:pt x="34" y="53"/>
                  </a:lnTo>
                  <a:lnTo>
                    <a:pt x="32" y="57"/>
                  </a:lnTo>
                  <a:lnTo>
                    <a:pt x="30" y="66"/>
                  </a:lnTo>
                  <a:lnTo>
                    <a:pt x="25" y="85"/>
                  </a:lnTo>
                  <a:lnTo>
                    <a:pt x="14" y="122"/>
                  </a:lnTo>
                  <a:lnTo>
                    <a:pt x="9" y="140"/>
                  </a:lnTo>
                  <a:lnTo>
                    <a:pt x="4" y="159"/>
                  </a:lnTo>
                  <a:lnTo>
                    <a:pt x="2" y="169"/>
                  </a:lnTo>
                  <a:lnTo>
                    <a:pt x="0" y="178"/>
                  </a:lnTo>
                  <a:lnTo>
                    <a:pt x="0" y="183"/>
                  </a:lnTo>
                  <a:lnTo>
                    <a:pt x="0" y="188"/>
                  </a:lnTo>
                  <a:lnTo>
                    <a:pt x="0" y="192"/>
                  </a:lnTo>
                  <a:lnTo>
                    <a:pt x="0" y="198"/>
                  </a:lnTo>
                  <a:lnTo>
                    <a:pt x="1" y="202"/>
                  </a:lnTo>
                  <a:lnTo>
                    <a:pt x="3" y="206"/>
                  </a:lnTo>
                  <a:lnTo>
                    <a:pt x="4" y="212"/>
                  </a:lnTo>
                  <a:lnTo>
                    <a:pt x="6" y="216"/>
                  </a:lnTo>
                  <a:lnTo>
                    <a:pt x="10" y="219"/>
                  </a:lnTo>
                  <a:lnTo>
                    <a:pt x="13" y="223"/>
                  </a:lnTo>
                  <a:lnTo>
                    <a:pt x="16" y="227"/>
                  </a:lnTo>
                  <a:lnTo>
                    <a:pt x="20" y="229"/>
                  </a:lnTo>
                  <a:lnTo>
                    <a:pt x="25" y="230"/>
                  </a:lnTo>
                  <a:lnTo>
                    <a:pt x="30" y="231"/>
                  </a:lnTo>
                  <a:lnTo>
                    <a:pt x="39" y="231"/>
                  </a:lnTo>
                  <a:lnTo>
                    <a:pt x="49" y="231"/>
                  </a:lnTo>
                  <a:lnTo>
                    <a:pt x="59" y="232"/>
                  </a:lnTo>
                  <a:lnTo>
                    <a:pt x="64" y="232"/>
                  </a:lnTo>
                  <a:lnTo>
                    <a:pt x="68" y="231"/>
                  </a:lnTo>
                  <a:lnTo>
                    <a:pt x="72" y="230"/>
                  </a:lnTo>
                  <a:lnTo>
                    <a:pt x="77" y="228"/>
                  </a:lnTo>
                  <a:lnTo>
                    <a:pt x="81" y="224"/>
                  </a:lnTo>
                  <a:lnTo>
                    <a:pt x="85" y="221"/>
                  </a:lnTo>
                  <a:lnTo>
                    <a:pt x="88" y="218"/>
                  </a:lnTo>
                  <a:lnTo>
                    <a:pt x="92" y="214"/>
                  </a:lnTo>
                  <a:lnTo>
                    <a:pt x="95" y="211"/>
                  </a:lnTo>
                  <a:lnTo>
                    <a:pt x="97" y="206"/>
                  </a:lnTo>
                  <a:lnTo>
                    <a:pt x="101" y="198"/>
                  </a:lnTo>
                  <a:lnTo>
                    <a:pt x="104" y="188"/>
                  </a:lnTo>
                  <a:lnTo>
                    <a:pt x="108" y="180"/>
                  </a:lnTo>
                  <a:lnTo>
                    <a:pt x="116" y="142"/>
                  </a:lnTo>
                  <a:lnTo>
                    <a:pt x="126" y="105"/>
                  </a:lnTo>
                  <a:lnTo>
                    <a:pt x="136" y="68"/>
                  </a:lnTo>
                  <a:lnTo>
                    <a:pt x="142" y="49"/>
                  </a:lnTo>
                  <a:lnTo>
                    <a:pt x="146"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74" name="Freeform 135"/>
            <p:cNvSpPr>
              <a:spLocks/>
            </p:cNvSpPr>
            <p:nvPr/>
          </p:nvSpPr>
          <p:spPr bwMode="auto">
            <a:xfrm>
              <a:off x="3270" y="1701"/>
              <a:ext cx="7" cy="23"/>
            </a:xfrm>
            <a:custGeom>
              <a:avLst/>
              <a:gdLst>
                <a:gd name="T0" fmla="*/ 0 w 15"/>
                <a:gd name="T1" fmla="*/ 0 h 48"/>
                <a:gd name="T2" fmla="*/ 0 w 15"/>
                <a:gd name="T3" fmla="*/ 0 h 48"/>
                <a:gd name="T4" fmla="*/ 0 w 15"/>
                <a:gd name="T5" fmla="*/ 1 h 48"/>
                <a:gd name="T6" fmla="*/ 0 w 15"/>
                <a:gd name="T7" fmla="*/ 2 h 48"/>
                <a:gd name="T8" fmla="*/ 0 w 15"/>
                <a:gd name="T9" fmla="*/ 3 h 48"/>
                <a:gd name="T10" fmla="*/ 0 w 15"/>
                <a:gd name="T11" fmla="*/ 3 h 48"/>
                <a:gd name="T12" fmla="*/ 0 w 15"/>
                <a:gd name="T13" fmla="*/ 3 h 48"/>
                <a:gd name="T14" fmla="*/ 1 w 15"/>
                <a:gd name="T15" fmla="*/ 4 h 48"/>
                <a:gd name="T16" fmla="*/ 1 w 15"/>
                <a:gd name="T17" fmla="*/ 5 h 48"/>
                <a:gd name="T18" fmla="*/ 1 w 15"/>
                <a:gd name="T19" fmla="*/ 5 h 48"/>
                <a:gd name="T20" fmla="*/ 1 w 15"/>
                <a:gd name="T21" fmla="*/ 5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48">
                  <a:moveTo>
                    <a:pt x="3" y="0"/>
                  </a:moveTo>
                  <a:lnTo>
                    <a:pt x="1" y="6"/>
                  </a:lnTo>
                  <a:lnTo>
                    <a:pt x="0" y="13"/>
                  </a:lnTo>
                  <a:lnTo>
                    <a:pt x="0" y="19"/>
                  </a:lnTo>
                  <a:lnTo>
                    <a:pt x="1" y="25"/>
                  </a:lnTo>
                  <a:lnTo>
                    <a:pt x="3" y="29"/>
                  </a:lnTo>
                  <a:lnTo>
                    <a:pt x="5" y="32"/>
                  </a:lnTo>
                  <a:lnTo>
                    <a:pt x="8" y="37"/>
                  </a:lnTo>
                  <a:lnTo>
                    <a:pt x="11" y="42"/>
                  </a:lnTo>
                  <a:lnTo>
                    <a:pt x="13" y="46"/>
                  </a:lnTo>
                  <a:lnTo>
                    <a:pt x="15"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75" name="Line 136"/>
            <p:cNvSpPr>
              <a:spLocks noChangeShapeType="1"/>
            </p:cNvSpPr>
            <p:nvPr/>
          </p:nvSpPr>
          <p:spPr bwMode="auto">
            <a:xfrm flipH="1">
              <a:off x="3336" y="1565"/>
              <a:ext cx="16"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76" name="Line 137"/>
            <p:cNvSpPr>
              <a:spLocks noChangeShapeType="1"/>
            </p:cNvSpPr>
            <p:nvPr/>
          </p:nvSpPr>
          <p:spPr bwMode="auto">
            <a:xfrm flipH="1">
              <a:off x="3384" y="999"/>
              <a:ext cx="774" cy="7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77" name="Line 138"/>
            <p:cNvSpPr>
              <a:spLocks noChangeShapeType="1"/>
            </p:cNvSpPr>
            <p:nvPr/>
          </p:nvSpPr>
          <p:spPr bwMode="auto">
            <a:xfrm>
              <a:off x="4195" y="2023"/>
              <a:ext cx="5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78" name="Line 139"/>
            <p:cNvSpPr>
              <a:spLocks noChangeShapeType="1"/>
            </p:cNvSpPr>
            <p:nvPr/>
          </p:nvSpPr>
          <p:spPr bwMode="auto">
            <a:xfrm flipV="1">
              <a:off x="3384" y="2254"/>
              <a:ext cx="774" cy="7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79" name="Line 140"/>
            <p:cNvSpPr>
              <a:spLocks noChangeShapeType="1"/>
            </p:cNvSpPr>
            <p:nvPr/>
          </p:nvSpPr>
          <p:spPr bwMode="auto">
            <a:xfrm>
              <a:off x="3384" y="1718"/>
              <a:ext cx="0" cy="12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80" name="Freeform 141"/>
            <p:cNvSpPr>
              <a:spLocks/>
            </p:cNvSpPr>
            <p:nvPr/>
          </p:nvSpPr>
          <p:spPr bwMode="auto">
            <a:xfrm>
              <a:off x="4012" y="2124"/>
              <a:ext cx="71" cy="163"/>
            </a:xfrm>
            <a:custGeom>
              <a:avLst/>
              <a:gdLst>
                <a:gd name="T0" fmla="*/ 9 w 155"/>
                <a:gd name="T1" fmla="*/ 0 h 346"/>
                <a:gd name="T2" fmla="*/ 0 w 155"/>
                <a:gd name="T3" fmla="*/ 36 h 346"/>
                <a:gd name="T4" fmla="*/ 6 w 155"/>
                <a:gd name="T5" fmla="*/ 36 h 346"/>
                <a:gd name="T6" fmla="*/ 6 w 155"/>
                <a:gd name="T7" fmla="*/ 36 h 346"/>
                <a:gd name="T8" fmla="*/ 7 w 155"/>
                <a:gd name="T9" fmla="*/ 36 h 346"/>
                <a:gd name="T10" fmla="*/ 8 w 155"/>
                <a:gd name="T11" fmla="*/ 36 h 346"/>
                <a:gd name="T12" fmla="*/ 9 w 155"/>
                <a:gd name="T13" fmla="*/ 35 h 346"/>
                <a:gd name="T14" fmla="*/ 9 w 155"/>
                <a:gd name="T15" fmla="*/ 34 h 346"/>
                <a:gd name="T16" fmla="*/ 10 w 155"/>
                <a:gd name="T17" fmla="*/ 34 h 346"/>
                <a:gd name="T18" fmla="*/ 11 w 155"/>
                <a:gd name="T19" fmla="*/ 33 h 346"/>
                <a:gd name="T20" fmla="*/ 11 w 155"/>
                <a:gd name="T21" fmla="*/ 32 h 346"/>
                <a:gd name="T22" fmla="*/ 11 w 155"/>
                <a:gd name="T23" fmla="*/ 31 h 346"/>
                <a:gd name="T24" fmla="*/ 12 w 155"/>
                <a:gd name="T25" fmla="*/ 30 h 346"/>
                <a:gd name="T26" fmla="*/ 12 w 155"/>
                <a:gd name="T27" fmla="*/ 29 h 346"/>
                <a:gd name="T28" fmla="*/ 15 w 155"/>
                <a:gd name="T29" fmla="*/ 19 h 346"/>
                <a:gd name="T30" fmla="*/ 15 w 155"/>
                <a:gd name="T31" fmla="*/ 18 h 346"/>
                <a:gd name="T32" fmla="*/ 15 w 155"/>
                <a:gd name="T33" fmla="*/ 17 h 346"/>
                <a:gd name="T34" fmla="*/ 15 w 155"/>
                <a:gd name="T35" fmla="*/ 16 h 346"/>
                <a:gd name="T36" fmla="*/ 15 w 155"/>
                <a:gd name="T37" fmla="*/ 16 h 346"/>
                <a:gd name="T38" fmla="*/ 15 w 155"/>
                <a:gd name="T39" fmla="*/ 15 h 346"/>
                <a:gd name="T40" fmla="*/ 15 w 155"/>
                <a:gd name="T41" fmla="*/ 14 h 346"/>
                <a:gd name="T42" fmla="*/ 14 w 155"/>
                <a:gd name="T43" fmla="*/ 13 h 346"/>
                <a:gd name="T44" fmla="*/ 14 w 155"/>
                <a:gd name="T45" fmla="*/ 13 h 346"/>
                <a:gd name="T46" fmla="*/ 13 w 155"/>
                <a:gd name="T47" fmla="*/ 12 h 346"/>
                <a:gd name="T48" fmla="*/ 12 w 155"/>
                <a:gd name="T49" fmla="*/ 12 h 346"/>
                <a:gd name="T50" fmla="*/ 12 w 155"/>
                <a:gd name="T51" fmla="*/ 12 h 346"/>
                <a:gd name="T52" fmla="*/ 6 w 155"/>
                <a:gd name="T53" fmla="*/ 12 h 3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55" h="346">
                  <a:moveTo>
                    <a:pt x="93" y="0"/>
                  </a:moveTo>
                  <a:lnTo>
                    <a:pt x="0" y="346"/>
                  </a:lnTo>
                  <a:lnTo>
                    <a:pt x="61" y="346"/>
                  </a:lnTo>
                  <a:lnTo>
                    <a:pt x="68" y="346"/>
                  </a:lnTo>
                  <a:lnTo>
                    <a:pt x="75" y="344"/>
                  </a:lnTo>
                  <a:lnTo>
                    <a:pt x="82" y="341"/>
                  </a:lnTo>
                  <a:lnTo>
                    <a:pt x="89" y="336"/>
                  </a:lnTo>
                  <a:lnTo>
                    <a:pt x="96" y="330"/>
                  </a:lnTo>
                  <a:lnTo>
                    <a:pt x="103" y="324"/>
                  </a:lnTo>
                  <a:lnTo>
                    <a:pt x="109" y="315"/>
                  </a:lnTo>
                  <a:lnTo>
                    <a:pt x="114" y="307"/>
                  </a:lnTo>
                  <a:lnTo>
                    <a:pt x="119" y="298"/>
                  </a:lnTo>
                  <a:lnTo>
                    <a:pt x="123" y="289"/>
                  </a:lnTo>
                  <a:lnTo>
                    <a:pt x="126" y="279"/>
                  </a:lnTo>
                  <a:lnTo>
                    <a:pt x="152" y="183"/>
                  </a:lnTo>
                  <a:lnTo>
                    <a:pt x="154" y="174"/>
                  </a:lnTo>
                  <a:lnTo>
                    <a:pt x="155" y="164"/>
                  </a:lnTo>
                  <a:lnTo>
                    <a:pt x="155" y="155"/>
                  </a:lnTo>
                  <a:lnTo>
                    <a:pt x="154" y="146"/>
                  </a:lnTo>
                  <a:lnTo>
                    <a:pt x="153" y="139"/>
                  </a:lnTo>
                  <a:lnTo>
                    <a:pt x="150" y="132"/>
                  </a:lnTo>
                  <a:lnTo>
                    <a:pt x="145" y="126"/>
                  </a:lnTo>
                  <a:lnTo>
                    <a:pt x="141" y="122"/>
                  </a:lnTo>
                  <a:lnTo>
                    <a:pt x="136" y="118"/>
                  </a:lnTo>
                  <a:lnTo>
                    <a:pt x="129" y="116"/>
                  </a:lnTo>
                  <a:lnTo>
                    <a:pt x="123" y="115"/>
                  </a:lnTo>
                  <a:lnTo>
                    <a:pt x="62"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81" name="Line 142"/>
            <p:cNvSpPr>
              <a:spLocks noChangeShapeType="1"/>
            </p:cNvSpPr>
            <p:nvPr/>
          </p:nvSpPr>
          <p:spPr bwMode="auto">
            <a:xfrm>
              <a:off x="3384" y="1718"/>
              <a:ext cx="774"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9050">
                  <a:solidFill>
                    <a:srgbClr val="000000"/>
                  </a:solidFill>
                  <a:round/>
                  <a:headEnd/>
                  <a:tailEnd/>
                </a14:hiddenLine>
              </a:ext>
            </a:extLst>
          </p:spPr>
          <p:txBody>
            <a:bodyPr/>
            <a:lstStyle/>
            <a:p>
              <a:endParaRPr lang="zh-CN" altLang="en-US"/>
            </a:p>
          </p:txBody>
        </p:sp>
      </p:grpSp>
      <p:sp>
        <p:nvSpPr>
          <p:cNvPr id="30724" name="Rectangle 387"/>
          <p:cNvSpPr>
            <a:spLocks noGrp="1" noChangeArrowheads="1"/>
          </p:cNvSpPr>
          <p:nvPr>
            <p:ph type="title"/>
          </p:nvPr>
        </p:nvSpPr>
        <p:spPr>
          <a:xfrm>
            <a:off x="0" y="0"/>
            <a:ext cx="9144000" cy="685800"/>
          </a:xfrm>
          <a:noFill/>
        </p:spPr>
        <p:txBody>
          <a:bodyPr/>
          <a:lstStyle/>
          <a:p>
            <a:pPr algn="l" eaLnBrk="1" hangingPunct="1"/>
            <a:r>
              <a:rPr lang="zh-CN" altLang="en-US" sz="3600" b="1" smtClean="0">
                <a:solidFill>
                  <a:srgbClr val="FF0000"/>
                </a:solidFill>
                <a:latin typeface="黑体" pitchFamily="2" charset="-122"/>
                <a:ea typeface="黑体" pitchFamily="2" charset="-122"/>
              </a:rPr>
              <a:t>求线段的实长及对正面投影面的夹角</a:t>
            </a:r>
            <a:r>
              <a:rPr lang="zh-CN" altLang="en-US" sz="3600" b="1" smtClean="0">
                <a:solidFill>
                  <a:srgbClr val="FF0000"/>
                </a:solidFill>
                <a:latin typeface="黑体" pitchFamily="2" charset="-122"/>
                <a:ea typeface="黑体" pitchFamily="2" charset="-122"/>
                <a:sym typeface="Symbol" pitchFamily="18" charset="2"/>
              </a:rPr>
              <a:t></a:t>
            </a:r>
            <a:r>
              <a:rPr lang="zh-CN" altLang="en-US" sz="3600" b="1" smtClean="0">
                <a:solidFill>
                  <a:srgbClr val="FF0000"/>
                </a:solidFill>
                <a:latin typeface="黑体" pitchFamily="2" charset="-122"/>
                <a:ea typeface="黑体" pitchFamily="2" charset="-122"/>
                <a:sym typeface="Math1" pitchFamily="2" charset="2"/>
              </a:rPr>
              <a:t>角</a:t>
            </a:r>
          </a:p>
        </p:txBody>
      </p:sp>
      <p:grpSp>
        <p:nvGrpSpPr>
          <p:cNvPr id="475539" name="Group 403"/>
          <p:cNvGrpSpPr>
            <a:grpSpLocks/>
          </p:cNvGrpSpPr>
          <p:nvPr/>
        </p:nvGrpSpPr>
        <p:grpSpPr bwMode="auto">
          <a:xfrm>
            <a:off x="5092700" y="3751263"/>
            <a:ext cx="3192463" cy="1617662"/>
            <a:chOff x="3248" y="3158"/>
            <a:chExt cx="2011" cy="1019"/>
          </a:xfrm>
        </p:grpSpPr>
        <p:sp>
          <p:nvSpPr>
            <p:cNvPr id="30829" name="Line 286"/>
            <p:cNvSpPr>
              <a:spLocks noChangeShapeType="1"/>
            </p:cNvSpPr>
            <p:nvPr/>
          </p:nvSpPr>
          <p:spPr bwMode="auto">
            <a:xfrm>
              <a:off x="4590" y="3878"/>
              <a:ext cx="248" cy="2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30" name="Line 287"/>
            <p:cNvSpPr>
              <a:spLocks noChangeShapeType="1"/>
            </p:cNvSpPr>
            <p:nvPr/>
          </p:nvSpPr>
          <p:spPr bwMode="auto">
            <a:xfrm flipV="1">
              <a:off x="4728" y="3386"/>
              <a:ext cx="178"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31" name="Line 288"/>
            <p:cNvSpPr>
              <a:spLocks noChangeShapeType="1"/>
            </p:cNvSpPr>
            <p:nvPr/>
          </p:nvSpPr>
          <p:spPr bwMode="auto">
            <a:xfrm>
              <a:off x="4906" y="3386"/>
              <a:ext cx="3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32" name="Freeform 289"/>
            <p:cNvSpPr>
              <a:spLocks/>
            </p:cNvSpPr>
            <p:nvPr/>
          </p:nvSpPr>
          <p:spPr bwMode="auto">
            <a:xfrm>
              <a:off x="5000" y="3186"/>
              <a:ext cx="79" cy="162"/>
            </a:xfrm>
            <a:custGeom>
              <a:avLst/>
              <a:gdLst>
                <a:gd name="T0" fmla="*/ 0 w 165"/>
                <a:gd name="T1" fmla="*/ 40 h 328"/>
                <a:gd name="T2" fmla="*/ 18 w 165"/>
                <a:gd name="T3" fmla="*/ 0 h 328"/>
                <a:gd name="T4" fmla="*/ 17 w 165"/>
                <a:gd name="T5" fmla="*/ 40 h 328"/>
                <a:gd name="T6" fmla="*/ 0 60000 65536"/>
                <a:gd name="T7" fmla="*/ 0 60000 65536"/>
                <a:gd name="T8" fmla="*/ 0 60000 65536"/>
              </a:gdLst>
              <a:ahLst/>
              <a:cxnLst>
                <a:cxn ang="T6">
                  <a:pos x="T0" y="T1"/>
                </a:cxn>
                <a:cxn ang="T7">
                  <a:pos x="T2" y="T3"/>
                </a:cxn>
                <a:cxn ang="T8">
                  <a:pos x="T4" y="T5"/>
                </a:cxn>
              </a:cxnLst>
              <a:rect l="0" t="0" r="r" b="b"/>
              <a:pathLst>
                <a:path w="165" h="328">
                  <a:moveTo>
                    <a:pt x="0" y="328"/>
                  </a:moveTo>
                  <a:lnTo>
                    <a:pt x="165" y="0"/>
                  </a:lnTo>
                  <a:lnTo>
                    <a:pt x="154" y="3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33" name="Line 290"/>
            <p:cNvSpPr>
              <a:spLocks noChangeShapeType="1"/>
            </p:cNvSpPr>
            <p:nvPr/>
          </p:nvSpPr>
          <p:spPr bwMode="auto">
            <a:xfrm flipH="1">
              <a:off x="5024" y="3302"/>
              <a:ext cx="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34" name="Freeform 291"/>
            <p:cNvSpPr>
              <a:spLocks/>
            </p:cNvSpPr>
            <p:nvPr/>
          </p:nvSpPr>
          <p:spPr bwMode="auto">
            <a:xfrm>
              <a:off x="5114" y="3258"/>
              <a:ext cx="75" cy="90"/>
            </a:xfrm>
            <a:custGeom>
              <a:avLst/>
              <a:gdLst>
                <a:gd name="T0" fmla="*/ 0 w 157"/>
                <a:gd name="T1" fmla="*/ 22 h 182"/>
                <a:gd name="T2" fmla="*/ 7 w 157"/>
                <a:gd name="T3" fmla="*/ 22 h 182"/>
                <a:gd name="T4" fmla="*/ 8 w 157"/>
                <a:gd name="T5" fmla="*/ 22 h 182"/>
                <a:gd name="T6" fmla="*/ 8 w 157"/>
                <a:gd name="T7" fmla="*/ 22 h 182"/>
                <a:gd name="T8" fmla="*/ 9 w 157"/>
                <a:gd name="T9" fmla="*/ 22 h 182"/>
                <a:gd name="T10" fmla="*/ 10 w 157"/>
                <a:gd name="T11" fmla="*/ 22 h 182"/>
                <a:gd name="T12" fmla="*/ 10 w 157"/>
                <a:gd name="T13" fmla="*/ 21 h 182"/>
                <a:gd name="T14" fmla="*/ 11 w 157"/>
                <a:gd name="T15" fmla="*/ 21 h 182"/>
                <a:gd name="T16" fmla="*/ 11 w 157"/>
                <a:gd name="T17" fmla="*/ 21 h 182"/>
                <a:gd name="T18" fmla="*/ 11 w 157"/>
                <a:gd name="T19" fmla="*/ 20 h 182"/>
                <a:gd name="T20" fmla="*/ 12 w 157"/>
                <a:gd name="T21" fmla="*/ 20 h 182"/>
                <a:gd name="T22" fmla="*/ 12 w 157"/>
                <a:gd name="T23" fmla="*/ 19 h 182"/>
                <a:gd name="T24" fmla="*/ 13 w 157"/>
                <a:gd name="T25" fmla="*/ 18 h 182"/>
                <a:gd name="T26" fmla="*/ 14 w 157"/>
                <a:gd name="T27" fmla="*/ 18 h 182"/>
                <a:gd name="T28" fmla="*/ 14 w 157"/>
                <a:gd name="T29" fmla="*/ 17 h 182"/>
                <a:gd name="T30" fmla="*/ 15 w 157"/>
                <a:gd name="T31" fmla="*/ 16 h 182"/>
                <a:gd name="T32" fmla="*/ 15 w 157"/>
                <a:gd name="T33" fmla="*/ 15 h 182"/>
                <a:gd name="T34" fmla="*/ 15 w 157"/>
                <a:gd name="T35" fmla="*/ 14 h 182"/>
                <a:gd name="T36" fmla="*/ 16 w 157"/>
                <a:gd name="T37" fmla="*/ 13 h 182"/>
                <a:gd name="T38" fmla="*/ 16 w 157"/>
                <a:gd name="T39" fmla="*/ 13 h 182"/>
                <a:gd name="T40" fmla="*/ 16 w 157"/>
                <a:gd name="T41" fmla="*/ 12 h 182"/>
                <a:gd name="T42" fmla="*/ 17 w 157"/>
                <a:gd name="T43" fmla="*/ 11 h 182"/>
                <a:gd name="T44" fmla="*/ 17 w 157"/>
                <a:gd name="T45" fmla="*/ 10 h 182"/>
                <a:gd name="T46" fmla="*/ 17 w 157"/>
                <a:gd name="T47" fmla="*/ 9 h 182"/>
                <a:gd name="T48" fmla="*/ 17 w 157"/>
                <a:gd name="T49" fmla="*/ 8 h 182"/>
                <a:gd name="T50" fmla="*/ 17 w 157"/>
                <a:gd name="T51" fmla="*/ 7 h 182"/>
                <a:gd name="T52" fmla="*/ 17 w 157"/>
                <a:gd name="T53" fmla="*/ 7 h 182"/>
                <a:gd name="T54" fmla="*/ 17 w 157"/>
                <a:gd name="T55" fmla="*/ 6 h 182"/>
                <a:gd name="T56" fmla="*/ 17 w 157"/>
                <a:gd name="T57" fmla="*/ 5 h 182"/>
                <a:gd name="T58" fmla="*/ 17 w 157"/>
                <a:gd name="T59" fmla="*/ 4 h 182"/>
                <a:gd name="T60" fmla="*/ 17 w 157"/>
                <a:gd name="T61" fmla="*/ 4 h 182"/>
                <a:gd name="T62" fmla="*/ 16 w 157"/>
                <a:gd name="T63" fmla="*/ 3 h 182"/>
                <a:gd name="T64" fmla="*/ 16 w 157"/>
                <a:gd name="T65" fmla="*/ 2 h 182"/>
                <a:gd name="T66" fmla="*/ 16 w 157"/>
                <a:gd name="T67" fmla="*/ 2 h 182"/>
                <a:gd name="T68" fmla="*/ 15 w 157"/>
                <a:gd name="T69" fmla="*/ 1 h 182"/>
                <a:gd name="T70" fmla="*/ 15 w 157"/>
                <a:gd name="T71" fmla="*/ 1 h 182"/>
                <a:gd name="T72" fmla="*/ 15 w 157"/>
                <a:gd name="T73" fmla="*/ 0 h 182"/>
                <a:gd name="T74" fmla="*/ 14 w 157"/>
                <a:gd name="T75" fmla="*/ 0 h 182"/>
                <a:gd name="T76" fmla="*/ 14 w 157"/>
                <a:gd name="T77" fmla="*/ 0 h 182"/>
                <a:gd name="T78" fmla="*/ 13 w 157"/>
                <a:gd name="T79" fmla="*/ 0 h 182"/>
                <a:gd name="T80" fmla="*/ 13 w 157"/>
                <a:gd name="T81" fmla="*/ 0 h 182"/>
                <a:gd name="T82" fmla="*/ 12 w 157"/>
                <a:gd name="T83" fmla="*/ 0 h 182"/>
                <a:gd name="T84" fmla="*/ 5 w 157"/>
                <a:gd name="T85" fmla="*/ 0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7" h="182">
                  <a:moveTo>
                    <a:pt x="0" y="182"/>
                  </a:moveTo>
                  <a:lnTo>
                    <a:pt x="64" y="182"/>
                  </a:lnTo>
                  <a:lnTo>
                    <a:pt x="70" y="182"/>
                  </a:lnTo>
                  <a:lnTo>
                    <a:pt x="75" y="181"/>
                  </a:lnTo>
                  <a:lnTo>
                    <a:pt x="80" y="180"/>
                  </a:lnTo>
                  <a:lnTo>
                    <a:pt x="86" y="178"/>
                  </a:lnTo>
                  <a:lnTo>
                    <a:pt x="91" y="176"/>
                  </a:lnTo>
                  <a:lnTo>
                    <a:pt x="96" y="173"/>
                  </a:lnTo>
                  <a:lnTo>
                    <a:pt x="102" y="169"/>
                  </a:lnTo>
                  <a:lnTo>
                    <a:pt x="107" y="165"/>
                  </a:lnTo>
                  <a:lnTo>
                    <a:pt x="111" y="161"/>
                  </a:lnTo>
                  <a:lnTo>
                    <a:pt x="116" y="156"/>
                  </a:lnTo>
                  <a:lnTo>
                    <a:pt x="122" y="150"/>
                  </a:lnTo>
                  <a:lnTo>
                    <a:pt x="126" y="145"/>
                  </a:lnTo>
                  <a:lnTo>
                    <a:pt x="130" y="139"/>
                  </a:lnTo>
                  <a:lnTo>
                    <a:pt x="135" y="132"/>
                  </a:lnTo>
                  <a:lnTo>
                    <a:pt x="138" y="126"/>
                  </a:lnTo>
                  <a:lnTo>
                    <a:pt x="142" y="120"/>
                  </a:lnTo>
                  <a:lnTo>
                    <a:pt x="145" y="112"/>
                  </a:lnTo>
                  <a:lnTo>
                    <a:pt x="147" y="106"/>
                  </a:lnTo>
                  <a:lnTo>
                    <a:pt x="151" y="98"/>
                  </a:lnTo>
                  <a:lnTo>
                    <a:pt x="153" y="91"/>
                  </a:lnTo>
                  <a:lnTo>
                    <a:pt x="154" y="84"/>
                  </a:lnTo>
                  <a:lnTo>
                    <a:pt x="156" y="77"/>
                  </a:lnTo>
                  <a:lnTo>
                    <a:pt x="157" y="70"/>
                  </a:lnTo>
                  <a:lnTo>
                    <a:pt x="157" y="63"/>
                  </a:lnTo>
                  <a:lnTo>
                    <a:pt x="157" y="57"/>
                  </a:lnTo>
                  <a:lnTo>
                    <a:pt x="157" y="49"/>
                  </a:lnTo>
                  <a:lnTo>
                    <a:pt x="156" y="44"/>
                  </a:lnTo>
                  <a:lnTo>
                    <a:pt x="155" y="38"/>
                  </a:lnTo>
                  <a:lnTo>
                    <a:pt x="153" y="32"/>
                  </a:lnTo>
                  <a:lnTo>
                    <a:pt x="151" y="27"/>
                  </a:lnTo>
                  <a:lnTo>
                    <a:pt x="148" y="22"/>
                  </a:lnTo>
                  <a:lnTo>
                    <a:pt x="146" y="17"/>
                  </a:lnTo>
                  <a:lnTo>
                    <a:pt x="143" y="13"/>
                  </a:lnTo>
                  <a:lnTo>
                    <a:pt x="140" y="10"/>
                  </a:lnTo>
                  <a:lnTo>
                    <a:pt x="136" y="7"/>
                  </a:lnTo>
                  <a:lnTo>
                    <a:pt x="131" y="5"/>
                  </a:lnTo>
                  <a:lnTo>
                    <a:pt x="127" y="2"/>
                  </a:lnTo>
                  <a:lnTo>
                    <a:pt x="123" y="1"/>
                  </a:lnTo>
                  <a:lnTo>
                    <a:pt x="118" y="0"/>
                  </a:lnTo>
                  <a:lnTo>
                    <a:pt x="113"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35" name="Freeform 292"/>
            <p:cNvSpPr>
              <a:spLocks/>
            </p:cNvSpPr>
            <p:nvPr/>
          </p:nvSpPr>
          <p:spPr bwMode="auto">
            <a:xfrm>
              <a:off x="5114" y="3186"/>
              <a:ext cx="93" cy="162"/>
            </a:xfrm>
            <a:custGeom>
              <a:avLst/>
              <a:gdLst>
                <a:gd name="T0" fmla="*/ 14 w 188"/>
                <a:gd name="T1" fmla="*/ 18 h 328"/>
                <a:gd name="T2" fmla="*/ 14 w 188"/>
                <a:gd name="T3" fmla="*/ 18 h 328"/>
                <a:gd name="T4" fmla="*/ 15 w 188"/>
                <a:gd name="T5" fmla="*/ 18 h 328"/>
                <a:gd name="T6" fmla="*/ 15 w 188"/>
                <a:gd name="T7" fmla="*/ 17 h 328"/>
                <a:gd name="T8" fmla="*/ 16 w 188"/>
                <a:gd name="T9" fmla="*/ 17 h 328"/>
                <a:gd name="T10" fmla="*/ 17 w 188"/>
                <a:gd name="T11" fmla="*/ 17 h 328"/>
                <a:gd name="T12" fmla="*/ 17 w 188"/>
                <a:gd name="T13" fmla="*/ 16 h 328"/>
                <a:gd name="T14" fmla="*/ 18 w 188"/>
                <a:gd name="T15" fmla="*/ 16 h 328"/>
                <a:gd name="T16" fmla="*/ 18 w 188"/>
                <a:gd name="T17" fmla="*/ 16 h 328"/>
                <a:gd name="T18" fmla="*/ 19 w 188"/>
                <a:gd name="T19" fmla="*/ 15 h 328"/>
                <a:gd name="T20" fmla="*/ 19 w 188"/>
                <a:gd name="T21" fmla="*/ 14 h 328"/>
                <a:gd name="T22" fmla="*/ 20 w 188"/>
                <a:gd name="T23" fmla="*/ 14 h 328"/>
                <a:gd name="T24" fmla="*/ 20 w 188"/>
                <a:gd name="T25" fmla="*/ 13 h 328"/>
                <a:gd name="T26" fmla="*/ 21 w 188"/>
                <a:gd name="T27" fmla="*/ 12 h 328"/>
                <a:gd name="T28" fmla="*/ 21 w 188"/>
                <a:gd name="T29" fmla="*/ 12 h 328"/>
                <a:gd name="T30" fmla="*/ 22 w 188"/>
                <a:gd name="T31" fmla="*/ 11 h 328"/>
                <a:gd name="T32" fmla="*/ 22 w 188"/>
                <a:gd name="T33" fmla="*/ 10 h 328"/>
                <a:gd name="T34" fmla="*/ 22 w 188"/>
                <a:gd name="T35" fmla="*/ 9 h 328"/>
                <a:gd name="T36" fmla="*/ 22 w 188"/>
                <a:gd name="T37" fmla="*/ 9 h 328"/>
                <a:gd name="T38" fmla="*/ 23 w 188"/>
                <a:gd name="T39" fmla="*/ 8 h 328"/>
                <a:gd name="T40" fmla="*/ 23 w 188"/>
                <a:gd name="T41" fmla="*/ 7 h 328"/>
                <a:gd name="T42" fmla="*/ 23 w 188"/>
                <a:gd name="T43" fmla="*/ 6 h 328"/>
                <a:gd name="T44" fmla="*/ 23 w 188"/>
                <a:gd name="T45" fmla="*/ 6 h 328"/>
                <a:gd name="T46" fmla="*/ 23 w 188"/>
                <a:gd name="T47" fmla="*/ 5 h 328"/>
                <a:gd name="T48" fmla="*/ 23 w 188"/>
                <a:gd name="T49" fmla="*/ 4 h 328"/>
                <a:gd name="T50" fmla="*/ 23 w 188"/>
                <a:gd name="T51" fmla="*/ 3 h 328"/>
                <a:gd name="T52" fmla="*/ 23 w 188"/>
                <a:gd name="T53" fmla="*/ 3 h 328"/>
                <a:gd name="T54" fmla="*/ 22 w 188"/>
                <a:gd name="T55" fmla="*/ 2 h 328"/>
                <a:gd name="T56" fmla="*/ 22 w 188"/>
                <a:gd name="T57" fmla="*/ 2 h 328"/>
                <a:gd name="T58" fmla="*/ 22 w 188"/>
                <a:gd name="T59" fmla="*/ 1 h 328"/>
                <a:gd name="T60" fmla="*/ 21 w 188"/>
                <a:gd name="T61" fmla="*/ 1 h 328"/>
                <a:gd name="T62" fmla="*/ 21 w 188"/>
                <a:gd name="T63" fmla="*/ 0 h 328"/>
                <a:gd name="T64" fmla="*/ 21 w 188"/>
                <a:gd name="T65" fmla="*/ 0 h 328"/>
                <a:gd name="T66" fmla="*/ 20 w 188"/>
                <a:gd name="T67" fmla="*/ 0 h 328"/>
                <a:gd name="T68" fmla="*/ 20 w 188"/>
                <a:gd name="T69" fmla="*/ 0 h 328"/>
                <a:gd name="T70" fmla="*/ 19 w 188"/>
                <a:gd name="T71" fmla="*/ 0 h 328"/>
                <a:gd name="T72" fmla="*/ 19 w 188"/>
                <a:gd name="T73" fmla="*/ 0 h 328"/>
                <a:gd name="T74" fmla="*/ 11 w 188"/>
                <a:gd name="T75" fmla="*/ 0 h 328"/>
                <a:gd name="T76" fmla="*/ 0 w 188"/>
                <a:gd name="T77" fmla="*/ 40 h 3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88" h="328">
                  <a:moveTo>
                    <a:pt x="113" y="146"/>
                  </a:moveTo>
                  <a:lnTo>
                    <a:pt x="118" y="145"/>
                  </a:lnTo>
                  <a:lnTo>
                    <a:pt x="122" y="145"/>
                  </a:lnTo>
                  <a:lnTo>
                    <a:pt x="127" y="143"/>
                  </a:lnTo>
                  <a:lnTo>
                    <a:pt x="131" y="142"/>
                  </a:lnTo>
                  <a:lnTo>
                    <a:pt x="137" y="139"/>
                  </a:lnTo>
                  <a:lnTo>
                    <a:pt x="141" y="136"/>
                  </a:lnTo>
                  <a:lnTo>
                    <a:pt x="146" y="132"/>
                  </a:lnTo>
                  <a:lnTo>
                    <a:pt x="151" y="129"/>
                  </a:lnTo>
                  <a:lnTo>
                    <a:pt x="155" y="125"/>
                  </a:lnTo>
                  <a:lnTo>
                    <a:pt x="159" y="120"/>
                  </a:lnTo>
                  <a:lnTo>
                    <a:pt x="163" y="114"/>
                  </a:lnTo>
                  <a:lnTo>
                    <a:pt x="168" y="109"/>
                  </a:lnTo>
                  <a:lnTo>
                    <a:pt x="171" y="104"/>
                  </a:lnTo>
                  <a:lnTo>
                    <a:pt x="174" y="98"/>
                  </a:lnTo>
                  <a:lnTo>
                    <a:pt x="177" y="92"/>
                  </a:lnTo>
                  <a:lnTo>
                    <a:pt x="179" y="86"/>
                  </a:lnTo>
                  <a:lnTo>
                    <a:pt x="181" y="79"/>
                  </a:lnTo>
                  <a:lnTo>
                    <a:pt x="184" y="73"/>
                  </a:lnTo>
                  <a:lnTo>
                    <a:pt x="186" y="66"/>
                  </a:lnTo>
                  <a:lnTo>
                    <a:pt x="187" y="60"/>
                  </a:lnTo>
                  <a:lnTo>
                    <a:pt x="187" y="54"/>
                  </a:lnTo>
                  <a:lnTo>
                    <a:pt x="188" y="48"/>
                  </a:lnTo>
                  <a:lnTo>
                    <a:pt x="187" y="42"/>
                  </a:lnTo>
                  <a:lnTo>
                    <a:pt x="187" y="37"/>
                  </a:lnTo>
                  <a:lnTo>
                    <a:pt x="186" y="31"/>
                  </a:lnTo>
                  <a:lnTo>
                    <a:pt x="185" y="26"/>
                  </a:lnTo>
                  <a:lnTo>
                    <a:pt x="182" y="22"/>
                  </a:lnTo>
                  <a:lnTo>
                    <a:pt x="180" y="17"/>
                  </a:lnTo>
                  <a:lnTo>
                    <a:pt x="178" y="13"/>
                  </a:lnTo>
                  <a:lnTo>
                    <a:pt x="175" y="10"/>
                  </a:lnTo>
                  <a:lnTo>
                    <a:pt x="172" y="7"/>
                  </a:lnTo>
                  <a:lnTo>
                    <a:pt x="169" y="5"/>
                  </a:lnTo>
                  <a:lnTo>
                    <a:pt x="164" y="3"/>
                  </a:lnTo>
                  <a:lnTo>
                    <a:pt x="161" y="2"/>
                  </a:lnTo>
                  <a:lnTo>
                    <a:pt x="157" y="0"/>
                  </a:lnTo>
                  <a:lnTo>
                    <a:pt x="153" y="0"/>
                  </a:lnTo>
                  <a:lnTo>
                    <a:pt x="89" y="0"/>
                  </a:lnTo>
                  <a:lnTo>
                    <a:pt x="0" y="3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36" name="Line 293"/>
            <p:cNvSpPr>
              <a:spLocks noChangeShapeType="1"/>
            </p:cNvSpPr>
            <p:nvPr/>
          </p:nvSpPr>
          <p:spPr bwMode="auto">
            <a:xfrm>
              <a:off x="4838" y="4123"/>
              <a:ext cx="2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37" name="Line 294"/>
            <p:cNvSpPr>
              <a:spLocks noChangeShapeType="1"/>
            </p:cNvSpPr>
            <p:nvPr/>
          </p:nvSpPr>
          <p:spPr bwMode="auto">
            <a:xfrm>
              <a:off x="3420" y="3878"/>
              <a:ext cx="1839"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38" name="Line 295"/>
            <p:cNvSpPr>
              <a:spLocks noChangeShapeType="1"/>
            </p:cNvSpPr>
            <p:nvPr/>
          </p:nvSpPr>
          <p:spPr bwMode="auto">
            <a:xfrm>
              <a:off x="4197" y="3158"/>
              <a:ext cx="0" cy="72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39" name="Line 296"/>
            <p:cNvSpPr>
              <a:spLocks noChangeShapeType="1"/>
            </p:cNvSpPr>
            <p:nvPr/>
          </p:nvSpPr>
          <p:spPr bwMode="auto">
            <a:xfrm>
              <a:off x="4197" y="3158"/>
              <a:ext cx="1062" cy="72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40" name="Line 297"/>
            <p:cNvSpPr>
              <a:spLocks noChangeShapeType="1"/>
            </p:cNvSpPr>
            <p:nvPr/>
          </p:nvSpPr>
          <p:spPr bwMode="auto">
            <a:xfrm flipH="1">
              <a:off x="3892" y="3519"/>
              <a:ext cx="305" cy="6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41" name="Line 298"/>
            <p:cNvSpPr>
              <a:spLocks noChangeShapeType="1"/>
            </p:cNvSpPr>
            <p:nvPr/>
          </p:nvSpPr>
          <p:spPr bwMode="auto">
            <a:xfrm>
              <a:off x="3248" y="4177"/>
              <a:ext cx="6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42" name="Freeform 299"/>
            <p:cNvSpPr>
              <a:spLocks/>
            </p:cNvSpPr>
            <p:nvPr/>
          </p:nvSpPr>
          <p:spPr bwMode="auto">
            <a:xfrm>
              <a:off x="3353" y="3977"/>
              <a:ext cx="75" cy="80"/>
            </a:xfrm>
            <a:custGeom>
              <a:avLst/>
              <a:gdLst>
                <a:gd name="T0" fmla="*/ 0 w 153"/>
                <a:gd name="T1" fmla="*/ 0 h 164"/>
                <a:gd name="T2" fmla="*/ 4 w 153"/>
                <a:gd name="T3" fmla="*/ 19 h 164"/>
                <a:gd name="T4" fmla="*/ 18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43" name="Line 300"/>
            <p:cNvSpPr>
              <a:spLocks noChangeShapeType="1"/>
            </p:cNvSpPr>
            <p:nvPr/>
          </p:nvSpPr>
          <p:spPr bwMode="auto">
            <a:xfrm flipH="1">
              <a:off x="3350" y="4057"/>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44" name="Freeform 301"/>
            <p:cNvSpPr>
              <a:spLocks/>
            </p:cNvSpPr>
            <p:nvPr/>
          </p:nvSpPr>
          <p:spPr bwMode="auto">
            <a:xfrm>
              <a:off x="3446" y="4027"/>
              <a:ext cx="55" cy="116"/>
            </a:xfrm>
            <a:custGeom>
              <a:avLst/>
              <a:gdLst>
                <a:gd name="T0" fmla="*/ 0 w 117"/>
                <a:gd name="T1" fmla="*/ 28 h 235"/>
                <a:gd name="T2" fmla="*/ 12 w 117"/>
                <a:gd name="T3" fmla="*/ 0 h 235"/>
                <a:gd name="T4" fmla="*/ 11 w 117"/>
                <a:gd name="T5" fmla="*/ 28 h 235"/>
                <a:gd name="T6" fmla="*/ 0 60000 65536"/>
                <a:gd name="T7" fmla="*/ 0 60000 65536"/>
                <a:gd name="T8" fmla="*/ 0 60000 65536"/>
              </a:gdLst>
              <a:ahLst/>
              <a:cxnLst>
                <a:cxn ang="T6">
                  <a:pos x="T0" y="T1"/>
                </a:cxn>
                <a:cxn ang="T7">
                  <a:pos x="T2" y="T3"/>
                </a:cxn>
                <a:cxn ang="T8">
                  <a:pos x="T4" y="T5"/>
                </a:cxn>
              </a:cxnLst>
              <a:rect l="0" t="0" r="r" b="b"/>
              <a:pathLst>
                <a:path w="117" h="235">
                  <a:moveTo>
                    <a:pt x="0" y="235"/>
                  </a:moveTo>
                  <a:lnTo>
                    <a:pt x="117" y="0"/>
                  </a:lnTo>
                  <a:lnTo>
                    <a:pt x="109"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45" name="Line 302"/>
            <p:cNvSpPr>
              <a:spLocks noChangeShapeType="1"/>
            </p:cNvSpPr>
            <p:nvPr/>
          </p:nvSpPr>
          <p:spPr bwMode="auto">
            <a:xfrm flipH="1">
              <a:off x="3460" y="4109"/>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46" name="Line 303"/>
            <p:cNvSpPr>
              <a:spLocks noChangeShapeType="1"/>
            </p:cNvSpPr>
            <p:nvPr/>
          </p:nvSpPr>
          <p:spPr bwMode="auto">
            <a:xfrm>
              <a:off x="3546" y="4084"/>
              <a:ext cx="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47" name="Freeform 304"/>
            <p:cNvSpPr>
              <a:spLocks/>
            </p:cNvSpPr>
            <p:nvPr/>
          </p:nvSpPr>
          <p:spPr bwMode="auto">
            <a:xfrm>
              <a:off x="3663" y="3977"/>
              <a:ext cx="75" cy="80"/>
            </a:xfrm>
            <a:custGeom>
              <a:avLst/>
              <a:gdLst>
                <a:gd name="T0" fmla="*/ 0 w 153"/>
                <a:gd name="T1" fmla="*/ 0 h 164"/>
                <a:gd name="T2" fmla="*/ 4 w 153"/>
                <a:gd name="T3" fmla="*/ 19 h 164"/>
                <a:gd name="T4" fmla="*/ 18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48" name="Line 305"/>
            <p:cNvSpPr>
              <a:spLocks noChangeShapeType="1"/>
            </p:cNvSpPr>
            <p:nvPr/>
          </p:nvSpPr>
          <p:spPr bwMode="auto">
            <a:xfrm flipH="1">
              <a:off x="3656" y="4057"/>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49" name="Freeform 306"/>
            <p:cNvSpPr>
              <a:spLocks/>
            </p:cNvSpPr>
            <p:nvPr/>
          </p:nvSpPr>
          <p:spPr bwMode="auto">
            <a:xfrm>
              <a:off x="3752" y="4077"/>
              <a:ext cx="56" cy="66"/>
            </a:xfrm>
            <a:custGeom>
              <a:avLst/>
              <a:gdLst>
                <a:gd name="T0" fmla="*/ 0 w 113"/>
                <a:gd name="T1" fmla="*/ 17 h 130"/>
                <a:gd name="T2" fmla="*/ 5 w 113"/>
                <a:gd name="T3" fmla="*/ 17 h 130"/>
                <a:gd name="T4" fmla="*/ 6 w 113"/>
                <a:gd name="T5" fmla="*/ 17 h 130"/>
                <a:gd name="T6" fmla="*/ 7 w 113"/>
                <a:gd name="T7" fmla="*/ 16 h 130"/>
                <a:gd name="T8" fmla="*/ 8 w 113"/>
                <a:gd name="T9" fmla="*/ 16 h 130"/>
                <a:gd name="T10" fmla="*/ 8 w 113"/>
                <a:gd name="T11" fmla="*/ 16 h 130"/>
                <a:gd name="T12" fmla="*/ 9 w 113"/>
                <a:gd name="T13" fmla="*/ 15 h 130"/>
                <a:gd name="T14" fmla="*/ 10 w 113"/>
                <a:gd name="T15" fmla="*/ 15 h 130"/>
                <a:gd name="T16" fmla="*/ 10 w 113"/>
                <a:gd name="T17" fmla="*/ 14 h 130"/>
                <a:gd name="T18" fmla="*/ 11 w 113"/>
                <a:gd name="T19" fmla="*/ 13 h 130"/>
                <a:gd name="T20" fmla="*/ 12 w 113"/>
                <a:gd name="T21" fmla="*/ 12 h 130"/>
                <a:gd name="T22" fmla="*/ 12 w 113"/>
                <a:gd name="T23" fmla="*/ 12 h 130"/>
                <a:gd name="T24" fmla="*/ 12 w 113"/>
                <a:gd name="T25" fmla="*/ 11 h 130"/>
                <a:gd name="T26" fmla="*/ 13 w 113"/>
                <a:gd name="T27" fmla="*/ 10 h 130"/>
                <a:gd name="T28" fmla="*/ 13 w 113"/>
                <a:gd name="T29" fmla="*/ 9 h 130"/>
                <a:gd name="T30" fmla="*/ 13 w 113"/>
                <a:gd name="T31" fmla="*/ 7 h 130"/>
                <a:gd name="T32" fmla="*/ 14 w 113"/>
                <a:gd name="T33" fmla="*/ 7 h 130"/>
                <a:gd name="T34" fmla="*/ 14 w 113"/>
                <a:gd name="T35" fmla="*/ 6 h 130"/>
                <a:gd name="T36" fmla="*/ 14 w 113"/>
                <a:gd name="T37" fmla="*/ 5 h 130"/>
                <a:gd name="T38" fmla="*/ 13 w 113"/>
                <a:gd name="T39" fmla="*/ 4 h 130"/>
                <a:gd name="T40" fmla="*/ 13 w 113"/>
                <a:gd name="T41" fmla="*/ 3 h 130"/>
                <a:gd name="T42" fmla="*/ 13 w 113"/>
                <a:gd name="T43" fmla="*/ 2 h 130"/>
                <a:gd name="T44" fmla="*/ 12 w 113"/>
                <a:gd name="T45" fmla="*/ 2 h 130"/>
                <a:gd name="T46" fmla="*/ 12 w 113"/>
                <a:gd name="T47" fmla="*/ 1 h 130"/>
                <a:gd name="T48" fmla="*/ 12 w 113"/>
                <a:gd name="T49" fmla="*/ 1 h 130"/>
                <a:gd name="T50" fmla="*/ 11 w 113"/>
                <a:gd name="T51" fmla="*/ 1 h 130"/>
                <a:gd name="T52" fmla="*/ 10 w 113"/>
                <a:gd name="T53" fmla="*/ 0 h 130"/>
                <a:gd name="T54" fmla="*/ 10 w 113"/>
                <a:gd name="T55" fmla="*/ 0 h 130"/>
                <a:gd name="T56" fmla="*/ 4 w 113"/>
                <a:gd name="T57" fmla="*/ 0 h 1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13" h="130">
                  <a:moveTo>
                    <a:pt x="0" y="130"/>
                  </a:moveTo>
                  <a:lnTo>
                    <a:pt x="46" y="130"/>
                  </a:lnTo>
                  <a:lnTo>
                    <a:pt x="52" y="130"/>
                  </a:lnTo>
                  <a:lnTo>
                    <a:pt x="58" y="127"/>
                  </a:lnTo>
                  <a:lnTo>
                    <a:pt x="64" y="125"/>
                  </a:lnTo>
                  <a:lnTo>
                    <a:pt x="69" y="122"/>
                  </a:lnTo>
                  <a:lnTo>
                    <a:pt x="76" y="118"/>
                  </a:lnTo>
                  <a:lnTo>
                    <a:pt x="81" y="114"/>
                  </a:lnTo>
                  <a:lnTo>
                    <a:pt x="86" y="107"/>
                  </a:lnTo>
                  <a:lnTo>
                    <a:pt x="92" y="102"/>
                  </a:lnTo>
                  <a:lnTo>
                    <a:pt x="96" y="94"/>
                  </a:lnTo>
                  <a:lnTo>
                    <a:pt x="100" y="88"/>
                  </a:lnTo>
                  <a:lnTo>
                    <a:pt x="103" y="80"/>
                  </a:lnTo>
                  <a:lnTo>
                    <a:pt x="107" y="72"/>
                  </a:lnTo>
                  <a:lnTo>
                    <a:pt x="110" y="65"/>
                  </a:lnTo>
                  <a:lnTo>
                    <a:pt x="111" y="56"/>
                  </a:lnTo>
                  <a:lnTo>
                    <a:pt x="112" y="49"/>
                  </a:lnTo>
                  <a:lnTo>
                    <a:pt x="113" y="41"/>
                  </a:lnTo>
                  <a:lnTo>
                    <a:pt x="112" y="34"/>
                  </a:lnTo>
                  <a:lnTo>
                    <a:pt x="111" y="27"/>
                  </a:lnTo>
                  <a:lnTo>
                    <a:pt x="110" y="21"/>
                  </a:lnTo>
                  <a:lnTo>
                    <a:pt x="107" y="16"/>
                  </a:lnTo>
                  <a:lnTo>
                    <a:pt x="103" y="10"/>
                  </a:lnTo>
                  <a:lnTo>
                    <a:pt x="100" y="7"/>
                  </a:lnTo>
                  <a:lnTo>
                    <a:pt x="96" y="4"/>
                  </a:lnTo>
                  <a:lnTo>
                    <a:pt x="92" y="1"/>
                  </a:lnTo>
                  <a:lnTo>
                    <a:pt x="86" y="0"/>
                  </a:lnTo>
                  <a:lnTo>
                    <a:pt x="81" y="0"/>
                  </a:lnTo>
                  <a:lnTo>
                    <a:pt x="3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50" name="Freeform 307"/>
            <p:cNvSpPr>
              <a:spLocks/>
            </p:cNvSpPr>
            <p:nvPr/>
          </p:nvSpPr>
          <p:spPr bwMode="auto">
            <a:xfrm>
              <a:off x="3752" y="4027"/>
              <a:ext cx="66" cy="116"/>
            </a:xfrm>
            <a:custGeom>
              <a:avLst/>
              <a:gdLst>
                <a:gd name="T0" fmla="*/ 10 w 134"/>
                <a:gd name="T1" fmla="*/ 13 h 235"/>
                <a:gd name="T2" fmla="*/ 10 w 134"/>
                <a:gd name="T3" fmla="*/ 12 h 235"/>
                <a:gd name="T4" fmla="*/ 11 w 134"/>
                <a:gd name="T5" fmla="*/ 12 h 235"/>
                <a:gd name="T6" fmla="*/ 11 w 134"/>
                <a:gd name="T7" fmla="*/ 12 h 235"/>
                <a:gd name="T8" fmla="*/ 12 w 134"/>
                <a:gd name="T9" fmla="*/ 12 h 235"/>
                <a:gd name="T10" fmla="*/ 13 w 134"/>
                <a:gd name="T11" fmla="*/ 11 h 235"/>
                <a:gd name="T12" fmla="*/ 13 w 134"/>
                <a:gd name="T13" fmla="*/ 11 h 235"/>
                <a:gd name="T14" fmla="*/ 14 w 134"/>
                <a:gd name="T15" fmla="*/ 10 h 235"/>
                <a:gd name="T16" fmla="*/ 14 w 134"/>
                <a:gd name="T17" fmla="*/ 9 h 235"/>
                <a:gd name="T18" fmla="*/ 15 w 134"/>
                <a:gd name="T19" fmla="*/ 9 h 235"/>
                <a:gd name="T20" fmla="*/ 15 w 134"/>
                <a:gd name="T21" fmla="*/ 8 h 235"/>
                <a:gd name="T22" fmla="*/ 16 w 134"/>
                <a:gd name="T23" fmla="*/ 7 h 235"/>
                <a:gd name="T24" fmla="*/ 16 w 134"/>
                <a:gd name="T25" fmla="*/ 6 h 235"/>
                <a:gd name="T26" fmla="*/ 16 w 134"/>
                <a:gd name="T27" fmla="*/ 5 h 235"/>
                <a:gd name="T28" fmla="*/ 16 w 134"/>
                <a:gd name="T29" fmla="*/ 4 h 235"/>
                <a:gd name="T30" fmla="*/ 16 w 134"/>
                <a:gd name="T31" fmla="*/ 4 h 235"/>
                <a:gd name="T32" fmla="*/ 16 w 134"/>
                <a:gd name="T33" fmla="*/ 3 h 235"/>
                <a:gd name="T34" fmla="*/ 16 w 134"/>
                <a:gd name="T35" fmla="*/ 2 h 235"/>
                <a:gd name="T36" fmla="*/ 16 w 134"/>
                <a:gd name="T37" fmla="*/ 1 h 235"/>
                <a:gd name="T38" fmla="*/ 15 w 134"/>
                <a:gd name="T39" fmla="*/ 1 h 235"/>
                <a:gd name="T40" fmla="*/ 15 w 134"/>
                <a:gd name="T41" fmla="*/ 0 h 235"/>
                <a:gd name="T42" fmla="*/ 15 w 134"/>
                <a:gd name="T43" fmla="*/ 0 h 235"/>
                <a:gd name="T44" fmla="*/ 14 w 134"/>
                <a:gd name="T45" fmla="*/ 0 h 235"/>
                <a:gd name="T46" fmla="*/ 14 w 134"/>
                <a:gd name="T47" fmla="*/ 0 h 235"/>
                <a:gd name="T48" fmla="*/ 13 w 134"/>
                <a:gd name="T49" fmla="*/ 0 h 235"/>
                <a:gd name="T50" fmla="*/ 7 w 134"/>
                <a:gd name="T51" fmla="*/ 0 h 235"/>
                <a:gd name="T52" fmla="*/ 0 w 134"/>
                <a:gd name="T53" fmla="*/ 28 h 2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4" h="235">
                  <a:moveTo>
                    <a:pt x="81" y="105"/>
                  </a:moveTo>
                  <a:lnTo>
                    <a:pt x="86" y="104"/>
                  </a:lnTo>
                  <a:lnTo>
                    <a:pt x="91" y="103"/>
                  </a:lnTo>
                  <a:lnTo>
                    <a:pt x="96" y="100"/>
                  </a:lnTo>
                  <a:lnTo>
                    <a:pt x="101" y="97"/>
                  </a:lnTo>
                  <a:lnTo>
                    <a:pt x="107" y="94"/>
                  </a:lnTo>
                  <a:lnTo>
                    <a:pt x="111" y="89"/>
                  </a:lnTo>
                  <a:lnTo>
                    <a:pt x="115" y="83"/>
                  </a:lnTo>
                  <a:lnTo>
                    <a:pt x="119" y="78"/>
                  </a:lnTo>
                  <a:lnTo>
                    <a:pt x="124" y="72"/>
                  </a:lnTo>
                  <a:lnTo>
                    <a:pt x="127" y="65"/>
                  </a:lnTo>
                  <a:lnTo>
                    <a:pt x="129" y="59"/>
                  </a:lnTo>
                  <a:lnTo>
                    <a:pt x="131" y="53"/>
                  </a:lnTo>
                  <a:lnTo>
                    <a:pt x="133" y="45"/>
                  </a:lnTo>
                  <a:lnTo>
                    <a:pt x="134" y="39"/>
                  </a:lnTo>
                  <a:lnTo>
                    <a:pt x="134" y="32"/>
                  </a:lnTo>
                  <a:lnTo>
                    <a:pt x="133" y="26"/>
                  </a:lnTo>
                  <a:lnTo>
                    <a:pt x="132" y="21"/>
                  </a:lnTo>
                  <a:lnTo>
                    <a:pt x="131" y="15"/>
                  </a:lnTo>
                  <a:lnTo>
                    <a:pt x="128" y="11"/>
                  </a:lnTo>
                  <a:lnTo>
                    <a:pt x="126" y="7"/>
                  </a:lnTo>
                  <a:lnTo>
                    <a:pt x="121" y="4"/>
                  </a:lnTo>
                  <a:lnTo>
                    <a:pt x="118" y="1"/>
                  </a:lnTo>
                  <a:lnTo>
                    <a:pt x="114" y="0"/>
                  </a:lnTo>
                  <a:lnTo>
                    <a:pt x="109" y="0"/>
                  </a:lnTo>
                  <a:lnTo>
                    <a:pt x="63" y="0"/>
                  </a:lnTo>
                  <a:lnTo>
                    <a:pt x="0"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0851" name="Group 308"/>
            <p:cNvGrpSpPr>
              <a:grpSpLocks/>
            </p:cNvGrpSpPr>
            <p:nvPr/>
          </p:nvGrpSpPr>
          <p:grpSpPr bwMode="auto">
            <a:xfrm>
              <a:off x="4886" y="3926"/>
              <a:ext cx="234" cy="162"/>
              <a:chOff x="4859" y="3030"/>
              <a:chExt cx="234" cy="162"/>
            </a:xfrm>
          </p:grpSpPr>
          <p:sp>
            <p:nvSpPr>
              <p:cNvPr id="30862" name="Freeform 309"/>
              <p:cNvSpPr>
                <a:spLocks/>
              </p:cNvSpPr>
              <p:nvPr/>
            </p:nvSpPr>
            <p:spPr bwMode="auto">
              <a:xfrm>
                <a:off x="4859" y="3085"/>
                <a:ext cx="70" cy="107"/>
              </a:xfrm>
              <a:custGeom>
                <a:avLst/>
                <a:gdLst>
                  <a:gd name="T0" fmla="*/ 18 w 139"/>
                  <a:gd name="T1" fmla="*/ 3 h 219"/>
                  <a:gd name="T2" fmla="*/ 18 w 139"/>
                  <a:gd name="T3" fmla="*/ 2 h 219"/>
                  <a:gd name="T4" fmla="*/ 18 w 139"/>
                  <a:gd name="T5" fmla="*/ 2 h 219"/>
                  <a:gd name="T6" fmla="*/ 18 w 139"/>
                  <a:gd name="T7" fmla="*/ 1 h 219"/>
                  <a:gd name="T8" fmla="*/ 17 w 139"/>
                  <a:gd name="T9" fmla="*/ 0 h 219"/>
                  <a:gd name="T10" fmla="*/ 17 w 139"/>
                  <a:gd name="T11" fmla="*/ 0 h 219"/>
                  <a:gd name="T12" fmla="*/ 17 w 139"/>
                  <a:gd name="T13" fmla="*/ 0 h 219"/>
                  <a:gd name="T14" fmla="*/ 16 w 139"/>
                  <a:gd name="T15" fmla="*/ 0 h 219"/>
                  <a:gd name="T16" fmla="*/ 15 w 139"/>
                  <a:gd name="T17" fmla="*/ 0 h 219"/>
                  <a:gd name="T18" fmla="*/ 14 w 139"/>
                  <a:gd name="T19" fmla="*/ 0 h 219"/>
                  <a:gd name="T20" fmla="*/ 12 w 139"/>
                  <a:gd name="T21" fmla="*/ 0 h 219"/>
                  <a:gd name="T22" fmla="*/ 11 w 139"/>
                  <a:gd name="T23" fmla="*/ 0 h 219"/>
                  <a:gd name="T24" fmla="*/ 10 w 139"/>
                  <a:gd name="T25" fmla="*/ 0 h 219"/>
                  <a:gd name="T26" fmla="*/ 10 w 139"/>
                  <a:gd name="T27" fmla="*/ 0 h 219"/>
                  <a:gd name="T28" fmla="*/ 9 w 139"/>
                  <a:gd name="T29" fmla="*/ 0 h 219"/>
                  <a:gd name="T30" fmla="*/ 9 w 139"/>
                  <a:gd name="T31" fmla="*/ 0 h 219"/>
                  <a:gd name="T32" fmla="*/ 8 w 139"/>
                  <a:gd name="T33" fmla="*/ 1 h 219"/>
                  <a:gd name="T34" fmla="*/ 7 w 139"/>
                  <a:gd name="T35" fmla="*/ 2 h 219"/>
                  <a:gd name="T36" fmla="*/ 6 w 139"/>
                  <a:gd name="T37" fmla="*/ 2 h 219"/>
                  <a:gd name="T38" fmla="*/ 6 w 139"/>
                  <a:gd name="T39" fmla="*/ 3 h 219"/>
                  <a:gd name="T40" fmla="*/ 6 w 139"/>
                  <a:gd name="T41" fmla="*/ 4 h 219"/>
                  <a:gd name="T42" fmla="*/ 5 w 139"/>
                  <a:gd name="T43" fmla="*/ 5 h 219"/>
                  <a:gd name="T44" fmla="*/ 4 w 139"/>
                  <a:gd name="T45" fmla="*/ 6 h 219"/>
                  <a:gd name="T46" fmla="*/ 4 w 139"/>
                  <a:gd name="T47" fmla="*/ 7 h 219"/>
                  <a:gd name="T48" fmla="*/ 3 w 139"/>
                  <a:gd name="T49" fmla="*/ 10 h 219"/>
                  <a:gd name="T50" fmla="*/ 1 w 139"/>
                  <a:gd name="T51" fmla="*/ 16 h 219"/>
                  <a:gd name="T52" fmla="*/ 1 w 139"/>
                  <a:gd name="T53" fmla="*/ 18 h 219"/>
                  <a:gd name="T54" fmla="*/ 1 w 139"/>
                  <a:gd name="T55" fmla="*/ 20 h 219"/>
                  <a:gd name="T56" fmla="*/ 0 w 139"/>
                  <a:gd name="T57" fmla="*/ 21 h 219"/>
                  <a:gd name="T58" fmla="*/ 0 w 139"/>
                  <a:gd name="T59" fmla="*/ 21 h 219"/>
                  <a:gd name="T60" fmla="*/ 1 w 139"/>
                  <a:gd name="T61" fmla="*/ 22 h 219"/>
                  <a:gd name="T62" fmla="*/ 1 w 139"/>
                  <a:gd name="T63" fmla="*/ 23 h 219"/>
                  <a:gd name="T64" fmla="*/ 1 w 139"/>
                  <a:gd name="T65" fmla="*/ 24 h 219"/>
                  <a:gd name="T66" fmla="*/ 2 w 139"/>
                  <a:gd name="T67" fmla="*/ 24 h 219"/>
                  <a:gd name="T68" fmla="*/ 2 w 139"/>
                  <a:gd name="T69" fmla="*/ 25 h 219"/>
                  <a:gd name="T70" fmla="*/ 2 w 139"/>
                  <a:gd name="T71" fmla="*/ 25 h 219"/>
                  <a:gd name="T72" fmla="*/ 3 w 139"/>
                  <a:gd name="T73" fmla="*/ 25 h 219"/>
                  <a:gd name="T74" fmla="*/ 3 w 139"/>
                  <a:gd name="T75" fmla="*/ 25 h 219"/>
                  <a:gd name="T76" fmla="*/ 4 w 139"/>
                  <a:gd name="T77" fmla="*/ 25 h 219"/>
                  <a:gd name="T78" fmla="*/ 5 w 139"/>
                  <a:gd name="T79" fmla="*/ 25 h 219"/>
                  <a:gd name="T80" fmla="*/ 7 w 139"/>
                  <a:gd name="T81" fmla="*/ 25 h 219"/>
                  <a:gd name="T82" fmla="*/ 8 w 139"/>
                  <a:gd name="T83" fmla="*/ 25 h 219"/>
                  <a:gd name="T84" fmla="*/ 9 w 139"/>
                  <a:gd name="T85" fmla="*/ 25 h 219"/>
                  <a:gd name="T86" fmla="*/ 9 w 139"/>
                  <a:gd name="T87" fmla="*/ 25 h 219"/>
                  <a:gd name="T88" fmla="*/ 10 w 139"/>
                  <a:gd name="T89" fmla="*/ 25 h 219"/>
                  <a:gd name="T90" fmla="*/ 10 w 139"/>
                  <a:gd name="T91" fmla="*/ 25 h 219"/>
                  <a:gd name="T92" fmla="*/ 11 w 139"/>
                  <a:gd name="T93" fmla="*/ 24 h 219"/>
                  <a:gd name="T94" fmla="*/ 12 w 139"/>
                  <a:gd name="T95" fmla="*/ 23 h 219"/>
                  <a:gd name="T96" fmla="*/ 12 w 139"/>
                  <a:gd name="T97" fmla="*/ 22 h 219"/>
                  <a:gd name="T98" fmla="*/ 13 w 139"/>
                  <a:gd name="T99" fmla="*/ 21 h 219"/>
                  <a:gd name="T100" fmla="*/ 13 w 139"/>
                  <a:gd name="T101" fmla="*/ 21 h 219"/>
                  <a:gd name="T102" fmla="*/ 13 w 139"/>
                  <a:gd name="T103" fmla="*/ 19 h 219"/>
                  <a:gd name="T104" fmla="*/ 14 w 139"/>
                  <a:gd name="T105" fmla="*/ 16 h 219"/>
                  <a:gd name="T106" fmla="*/ 15 w 139"/>
                  <a:gd name="T107" fmla="*/ 11 h 219"/>
                  <a:gd name="T108" fmla="*/ 17 w 139"/>
                  <a:gd name="T109" fmla="*/ 7 h 219"/>
                  <a:gd name="T110" fmla="*/ 17 w 139"/>
                  <a:gd name="T111" fmla="*/ 5 h 219"/>
                  <a:gd name="T112" fmla="*/ 17 w 139"/>
                  <a:gd name="T113" fmla="*/ 4 h 2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9" h="219">
                    <a:moveTo>
                      <a:pt x="138" y="29"/>
                    </a:moveTo>
                    <a:lnTo>
                      <a:pt x="139" y="28"/>
                    </a:lnTo>
                    <a:lnTo>
                      <a:pt x="139" y="26"/>
                    </a:lnTo>
                    <a:lnTo>
                      <a:pt x="139" y="25"/>
                    </a:lnTo>
                    <a:lnTo>
                      <a:pt x="139" y="24"/>
                    </a:lnTo>
                    <a:lnTo>
                      <a:pt x="139" y="23"/>
                    </a:lnTo>
                    <a:lnTo>
                      <a:pt x="139" y="22"/>
                    </a:lnTo>
                    <a:lnTo>
                      <a:pt x="139" y="21"/>
                    </a:lnTo>
                    <a:lnTo>
                      <a:pt x="139" y="20"/>
                    </a:lnTo>
                    <a:lnTo>
                      <a:pt x="139" y="19"/>
                    </a:lnTo>
                    <a:lnTo>
                      <a:pt x="139" y="18"/>
                    </a:lnTo>
                    <a:lnTo>
                      <a:pt x="138" y="17"/>
                    </a:lnTo>
                    <a:lnTo>
                      <a:pt x="138" y="16"/>
                    </a:lnTo>
                    <a:lnTo>
                      <a:pt x="138" y="14"/>
                    </a:lnTo>
                    <a:lnTo>
                      <a:pt x="137" y="13"/>
                    </a:lnTo>
                    <a:lnTo>
                      <a:pt x="137" y="12"/>
                    </a:lnTo>
                    <a:lnTo>
                      <a:pt x="137" y="10"/>
                    </a:lnTo>
                    <a:lnTo>
                      <a:pt x="136" y="9"/>
                    </a:lnTo>
                    <a:lnTo>
                      <a:pt x="136" y="8"/>
                    </a:lnTo>
                    <a:lnTo>
                      <a:pt x="135" y="7"/>
                    </a:lnTo>
                    <a:lnTo>
                      <a:pt x="135" y="6"/>
                    </a:lnTo>
                    <a:lnTo>
                      <a:pt x="134" y="5"/>
                    </a:lnTo>
                    <a:lnTo>
                      <a:pt x="134" y="4"/>
                    </a:lnTo>
                    <a:lnTo>
                      <a:pt x="133" y="3"/>
                    </a:lnTo>
                    <a:lnTo>
                      <a:pt x="133" y="2"/>
                    </a:lnTo>
                    <a:lnTo>
                      <a:pt x="132" y="2"/>
                    </a:lnTo>
                    <a:lnTo>
                      <a:pt x="131" y="1"/>
                    </a:lnTo>
                    <a:lnTo>
                      <a:pt x="129" y="1"/>
                    </a:lnTo>
                    <a:lnTo>
                      <a:pt x="128" y="0"/>
                    </a:lnTo>
                    <a:lnTo>
                      <a:pt x="127" y="0"/>
                    </a:lnTo>
                    <a:lnTo>
                      <a:pt x="126" y="0"/>
                    </a:lnTo>
                    <a:lnTo>
                      <a:pt x="125" y="0"/>
                    </a:lnTo>
                    <a:lnTo>
                      <a:pt x="124" y="0"/>
                    </a:lnTo>
                    <a:lnTo>
                      <a:pt x="123" y="0"/>
                    </a:lnTo>
                    <a:lnTo>
                      <a:pt x="122" y="0"/>
                    </a:lnTo>
                    <a:lnTo>
                      <a:pt x="119" y="0"/>
                    </a:lnTo>
                    <a:lnTo>
                      <a:pt x="117" y="0"/>
                    </a:lnTo>
                    <a:lnTo>
                      <a:pt x="115" y="0"/>
                    </a:lnTo>
                    <a:lnTo>
                      <a:pt x="112" y="0"/>
                    </a:lnTo>
                    <a:lnTo>
                      <a:pt x="109" y="0"/>
                    </a:lnTo>
                    <a:lnTo>
                      <a:pt x="105" y="0"/>
                    </a:lnTo>
                    <a:lnTo>
                      <a:pt x="101" y="0"/>
                    </a:lnTo>
                    <a:lnTo>
                      <a:pt x="99" y="0"/>
                    </a:lnTo>
                    <a:lnTo>
                      <a:pt x="96" y="0"/>
                    </a:lnTo>
                    <a:lnTo>
                      <a:pt x="94" y="0"/>
                    </a:lnTo>
                    <a:lnTo>
                      <a:pt x="92" y="0"/>
                    </a:lnTo>
                    <a:lnTo>
                      <a:pt x="89" y="0"/>
                    </a:lnTo>
                    <a:lnTo>
                      <a:pt x="87" y="1"/>
                    </a:lnTo>
                    <a:lnTo>
                      <a:pt x="85" y="1"/>
                    </a:lnTo>
                    <a:lnTo>
                      <a:pt x="83" y="1"/>
                    </a:lnTo>
                    <a:lnTo>
                      <a:pt x="80" y="2"/>
                    </a:lnTo>
                    <a:lnTo>
                      <a:pt x="79" y="2"/>
                    </a:lnTo>
                    <a:lnTo>
                      <a:pt x="78" y="2"/>
                    </a:lnTo>
                    <a:lnTo>
                      <a:pt x="77" y="2"/>
                    </a:lnTo>
                    <a:lnTo>
                      <a:pt x="76" y="3"/>
                    </a:lnTo>
                    <a:lnTo>
                      <a:pt x="75" y="3"/>
                    </a:lnTo>
                    <a:lnTo>
                      <a:pt x="74" y="3"/>
                    </a:lnTo>
                    <a:lnTo>
                      <a:pt x="73" y="4"/>
                    </a:lnTo>
                    <a:lnTo>
                      <a:pt x="72" y="4"/>
                    </a:lnTo>
                    <a:lnTo>
                      <a:pt x="71" y="5"/>
                    </a:lnTo>
                    <a:lnTo>
                      <a:pt x="70" y="5"/>
                    </a:lnTo>
                    <a:lnTo>
                      <a:pt x="69" y="6"/>
                    </a:lnTo>
                    <a:lnTo>
                      <a:pt x="68" y="6"/>
                    </a:lnTo>
                    <a:lnTo>
                      <a:pt x="67" y="7"/>
                    </a:lnTo>
                    <a:lnTo>
                      <a:pt x="66" y="7"/>
                    </a:lnTo>
                    <a:lnTo>
                      <a:pt x="65" y="8"/>
                    </a:lnTo>
                    <a:lnTo>
                      <a:pt x="63" y="9"/>
                    </a:lnTo>
                    <a:lnTo>
                      <a:pt x="62" y="10"/>
                    </a:lnTo>
                    <a:lnTo>
                      <a:pt x="60" y="12"/>
                    </a:lnTo>
                    <a:lnTo>
                      <a:pt x="58" y="14"/>
                    </a:lnTo>
                    <a:lnTo>
                      <a:pt x="57" y="15"/>
                    </a:lnTo>
                    <a:lnTo>
                      <a:pt x="55" y="16"/>
                    </a:lnTo>
                    <a:lnTo>
                      <a:pt x="52" y="19"/>
                    </a:lnTo>
                    <a:lnTo>
                      <a:pt x="51" y="21"/>
                    </a:lnTo>
                    <a:lnTo>
                      <a:pt x="49" y="23"/>
                    </a:lnTo>
                    <a:lnTo>
                      <a:pt x="47" y="23"/>
                    </a:lnTo>
                    <a:lnTo>
                      <a:pt x="47" y="24"/>
                    </a:lnTo>
                    <a:lnTo>
                      <a:pt x="46" y="25"/>
                    </a:lnTo>
                    <a:lnTo>
                      <a:pt x="45" y="26"/>
                    </a:lnTo>
                    <a:lnTo>
                      <a:pt x="45" y="28"/>
                    </a:lnTo>
                    <a:lnTo>
                      <a:pt x="44" y="28"/>
                    </a:lnTo>
                    <a:lnTo>
                      <a:pt x="43" y="30"/>
                    </a:lnTo>
                    <a:lnTo>
                      <a:pt x="42" y="32"/>
                    </a:lnTo>
                    <a:lnTo>
                      <a:pt x="41" y="34"/>
                    </a:lnTo>
                    <a:lnTo>
                      <a:pt x="40" y="36"/>
                    </a:lnTo>
                    <a:lnTo>
                      <a:pt x="38" y="38"/>
                    </a:lnTo>
                    <a:lnTo>
                      <a:pt x="36" y="41"/>
                    </a:lnTo>
                    <a:lnTo>
                      <a:pt x="35" y="43"/>
                    </a:lnTo>
                    <a:lnTo>
                      <a:pt x="34" y="46"/>
                    </a:lnTo>
                    <a:lnTo>
                      <a:pt x="33" y="48"/>
                    </a:lnTo>
                    <a:lnTo>
                      <a:pt x="31" y="50"/>
                    </a:lnTo>
                    <a:lnTo>
                      <a:pt x="31" y="51"/>
                    </a:lnTo>
                    <a:lnTo>
                      <a:pt x="30" y="52"/>
                    </a:lnTo>
                    <a:lnTo>
                      <a:pt x="30" y="54"/>
                    </a:lnTo>
                    <a:lnTo>
                      <a:pt x="29" y="56"/>
                    </a:lnTo>
                    <a:lnTo>
                      <a:pt x="28" y="58"/>
                    </a:lnTo>
                    <a:lnTo>
                      <a:pt x="27" y="63"/>
                    </a:lnTo>
                    <a:lnTo>
                      <a:pt x="25" y="71"/>
                    </a:lnTo>
                    <a:lnTo>
                      <a:pt x="23" y="81"/>
                    </a:lnTo>
                    <a:lnTo>
                      <a:pt x="21" y="89"/>
                    </a:lnTo>
                    <a:lnTo>
                      <a:pt x="18" y="98"/>
                    </a:lnTo>
                    <a:lnTo>
                      <a:pt x="13" y="116"/>
                    </a:lnTo>
                    <a:lnTo>
                      <a:pt x="10" y="124"/>
                    </a:lnTo>
                    <a:lnTo>
                      <a:pt x="8" y="133"/>
                    </a:lnTo>
                    <a:lnTo>
                      <a:pt x="6" y="143"/>
                    </a:lnTo>
                    <a:lnTo>
                      <a:pt x="5" y="147"/>
                    </a:lnTo>
                    <a:lnTo>
                      <a:pt x="4" y="151"/>
                    </a:lnTo>
                    <a:lnTo>
                      <a:pt x="3" y="155"/>
                    </a:lnTo>
                    <a:lnTo>
                      <a:pt x="2" y="160"/>
                    </a:lnTo>
                    <a:lnTo>
                      <a:pt x="1" y="162"/>
                    </a:lnTo>
                    <a:lnTo>
                      <a:pt x="1" y="164"/>
                    </a:lnTo>
                    <a:lnTo>
                      <a:pt x="1" y="167"/>
                    </a:lnTo>
                    <a:lnTo>
                      <a:pt x="0" y="169"/>
                    </a:lnTo>
                    <a:lnTo>
                      <a:pt x="0" y="171"/>
                    </a:lnTo>
                    <a:lnTo>
                      <a:pt x="0" y="173"/>
                    </a:lnTo>
                    <a:lnTo>
                      <a:pt x="0" y="176"/>
                    </a:lnTo>
                    <a:lnTo>
                      <a:pt x="0" y="178"/>
                    </a:lnTo>
                    <a:lnTo>
                      <a:pt x="0" y="180"/>
                    </a:lnTo>
                    <a:lnTo>
                      <a:pt x="0" y="183"/>
                    </a:lnTo>
                    <a:lnTo>
                      <a:pt x="0" y="185"/>
                    </a:lnTo>
                    <a:lnTo>
                      <a:pt x="1" y="187"/>
                    </a:lnTo>
                    <a:lnTo>
                      <a:pt x="1" y="189"/>
                    </a:lnTo>
                    <a:lnTo>
                      <a:pt x="1" y="191"/>
                    </a:lnTo>
                    <a:lnTo>
                      <a:pt x="2" y="194"/>
                    </a:lnTo>
                    <a:lnTo>
                      <a:pt x="3" y="196"/>
                    </a:lnTo>
                    <a:lnTo>
                      <a:pt x="3" y="198"/>
                    </a:lnTo>
                    <a:lnTo>
                      <a:pt x="4" y="200"/>
                    </a:lnTo>
                    <a:lnTo>
                      <a:pt x="5" y="201"/>
                    </a:lnTo>
                    <a:lnTo>
                      <a:pt x="5" y="202"/>
                    </a:lnTo>
                    <a:lnTo>
                      <a:pt x="6" y="203"/>
                    </a:lnTo>
                    <a:lnTo>
                      <a:pt x="6" y="204"/>
                    </a:lnTo>
                    <a:lnTo>
                      <a:pt x="7" y="205"/>
                    </a:lnTo>
                    <a:lnTo>
                      <a:pt x="7" y="206"/>
                    </a:lnTo>
                    <a:lnTo>
                      <a:pt x="8" y="207"/>
                    </a:lnTo>
                    <a:lnTo>
                      <a:pt x="8" y="209"/>
                    </a:lnTo>
                    <a:lnTo>
                      <a:pt x="9" y="209"/>
                    </a:lnTo>
                    <a:lnTo>
                      <a:pt x="10" y="210"/>
                    </a:lnTo>
                    <a:lnTo>
                      <a:pt x="10" y="211"/>
                    </a:lnTo>
                    <a:lnTo>
                      <a:pt x="11" y="212"/>
                    </a:lnTo>
                    <a:lnTo>
                      <a:pt x="12" y="213"/>
                    </a:lnTo>
                    <a:lnTo>
                      <a:pt x="13" y="213"/>
                    </a:lnTo>
                    <a:lnTo>
                      <a:pt x="14" y="214"/>
                    </a:lnTo>
                    <a:lnTo>
                      <a:pt x="14" y="215"/>
                    </a:lnTo>
                    <a:lnTo>
                      <a:pt x="16" y="215"/>
                    </a:lnTo>
                    <a:lnTo>
                      <a:pt x="17" y="216"/>
                    </a:lnTo>
                    <a:lnTo>
                      <a:pt x="18" y="216"/>
                    </a:lnTo>
                    <a:lnTo>
                      <a:pt x="19" y="217"/>
                    </a:lnTo>
                    <a:lnTo>
                      <a:pt x="20" y="217"/>
                    </a:lnTo>
                    <a:lnTo>
                      <a:pt x="21" y="217"/>
                    </a:lnTo>
                    <a:lnTo>
                      <a:pt x="22" y="218"/>
                    </a:lnTo>
                    <a:lnTo>
                      <a:pt x="23" y="218"/>
                    </a:lnTo>
                    <a:lnTo>
                      <a:pt x="24" y="218"/>
                    </a:lnTo>
                    <a:lnTo>
                      <a:pt x="25" y="218"/>
                    </a:lnTo>
                    <a:lnTo>
                      <a:pt x="27" y="219"/>
                    </a:lnTo>
                    <a:lnTo>
                      <a:pt x="28" y="219"/>
                    </a:lnTo>
                    <a:lnTo>
                      <a:pt x="29" y="219"/>
                    </a:lnTo>
                    <a:lnTo>
                      <a:pt x="30" y="219"/>
                    </a:lnTo>
                    <a:lnTo>
                      <a:pt x="33" y="219"/>
                    </a:lnTo>
                    <a:lnTo>
                      <a:pt x="35" y="219"/>
                    </a:lnTo>
                    <a:lnTo>
                      <a:pt x="37" y="219"/>
                    </a:lnTo>
                    <a:lnTo>
                      <a:pt x="41" y="219"/>
                    </a:lnTo>
                    <a:lnTo>
                      <a:pt x="46" y="219"/>
                    </a:lnTo>
                    <a:lnTo>
                      <a:pt x="49" y="219"/>
                    </a:lnTo>
                    <a:lnTo>
                      <a:pt x="51" y="219"/>
                    </a:lnTo>
                    <a:lnTo>
                      <a:pt x="55" y="219"/>
                    </a:lnTo>
                    <a:lnTo>
                      <a:pt x="57" y="219"/>
                    </a:lnTo>
                    <a:lnTo>
                      <a:pt x="59" y="219"/>
                    </a:lnTo>
                    <a:lnTo>
                      <a:pt x="60" y="219"/>
                    </a:lnTo>
                    <a:lnTo>
                      <a:pt x="61" y="219"/>
                    </a:lnTo>
                    <a:lnTo>
                      <a:pt x="62" y="219"/>
                    </a:lnTo>
                    <a:lnTo>
                      <a:pt x="63" y="219"/>
                    </a:lnTo>
                    <a:lnTo>
                      <a:pt x="65" y="219"/>
                    </a:lnTo>
                    <a:lnTo>
                      <a:pt x="66" y="218"/>
                    </a:lnTo>
                    <a:lnTo>
                      <a:pt x="67" y="218"/>
                    </a:lnTo>
                    <a:lnTo>
                      <a:pt x="68" y="218"/>
                    </a:lnTo>
                    <a:lnTo>
                      <a:pt x="69" y="217"/>
                    </a:lnTo>
                    <a:lnTo>
                      <a:pt x="70" y="217"/>
                    </a:lnTo>
                    <a:lnTo>
                      <a:pt x="71" y="216"/>
                    </a:lnTo>
                    <a:lnTo>
                      <a:pt x="72" y="216"/>
                    </a:lnTo>
                    <a:lnTo>
                      <a:pt x="73" y="215"/>
                    </a:lnTo>
                    <a:lnTo>
                      <a:pt x="74" y="215"/>
                    </a:lnTo>
                    <a:lnTo>
                      <a:pt x="75" y="214"/>
                    </a:lnTo>
                    <a:lnTo>
                      <a:pt x="76" y="213"/>
                    </a:lnTo>
                    <a:lnTo>
                      <a:pt x="77" y="212"/>
                    </a:lnTo>
                    <a:lnTo>
                      <a:pt x="78" y="212"/>
                    </a:lnTo>
                    <a:lnTo>
                      <a:pt x="80" y="210"/>
                    </a:lnTo>
                    <a:lnTo>
                      <a:pt x="82" y="209"/>
                    </a:lnTo>
                    <a:lnTo>
                      <a:pt x="84" y="206"/>
                    </a:lnTo>
                    <a:lnTo>
                      <a:pt x="85" y="205"/>
                    </a:lnTo>
                    <a:lnTo>
                      <a:pt x="86" y="203"/>
                    </a:lnTo>
                    <a:lnTo>
                      <a:pt x="88" y="201"/>
                    </a:lnTo>
                    <a:lnTo>
                      <a:pt x="89" y="199"/>
                    </a:lnTo>
                    <a:lnTo>
                      <a:pt x="90" y="198"/>
                    </a:lnTo>
                    <a:lnTo>
                      <a:pt x="91" y="196"/>
                    </a:lnTo>
                    <a:lnTo>
                      <a:pt x="92" y="194"/>
                    </a:lnTo>
                    <a:lnTo>
                      <a:pt x="93" y="191"/>
                    </a:lnTo>
                    <a:lnTo>
                      <a:pt x="94" y="189"/>
                    </a:lnTo>
                    <a:lnTo>
                      <a:pt x="95" y="187"/>
                    </a:lnTo>
                    <a:lnTo>
                      <a:pt x="96" y="185"/>
                    </a:lnTo>
                    <a:lnTo>
                      <a:pt x="98" y="183"/>
                    </a:lnTo>
                    <a:lnTo>
                      <a:pt x="99" y="181"/>
                    </a:lnTo>
                    <a:lnTo>
                      <a:pt x="99" y="179"/>
                    </a:lnTo>
                    <a:lnTo>
                      <a:pt x="100" y="177"/>
                    </a:lnTo>
                    <a:lnTo>
                      <a:pt x="101" y="174"/>
                    </a:lnTo>
                    <a:lnTo>
                      <a:pt x="101" y="172"/>
                    </a:lnTo>
                    <a:lnTo>
                      <a:pt x="102" y="170"/>
                    </a:lnTo>
                    <a:lnTo>
                      <a:pt x="103" y="166"/>
                    </a:lnTo>
                    <a:lnTo>
                      <a:pt x="104" y="162"/>
                    </a:lnTo>
                    <a:lnTo>
                      <a:pt x="105" y="156"/>
                    </a:lnTo>
                    <a:lnTo>
                      <a:pt x="106" y="152"/>
                    </a:lnTo>
                    <a:lnTo>
                      <a:pt x="108" y="144"/>
                    </a:lnTo>
                    <a:lnTo>
                      <a:pt x="110" y="135"/>
                    </a:lnTo>
                    <a:lnTo>
                      <a:pt x="112" y="125"/>
                    </a:lnTo>
                    <a:lnTo>
                      <a:pt x="115" y="117"/>
                    </a:lnTo>
                    <a:lnTo>
                      <a:pt x="117" y="108"/>
                    </a:lnTo>
                    <a:lnTo>
                      <a:pt x="119" y="99"/>
                    </a:lnTo>
                    <a:lnTo>
                      <a:pt x="122" y="90"/>
                    </a:lnTo>
                    <a:lnTo>
                      <a:pt x="124" y="82"/>
                    </a:lnTo>
                    <a:lnTo>
                      <a:pt x="126" y="73"/>
                    </a:lnTo>
                    <a:lnTo>
                      <a:pt x="129" y="64"/>
                    </a:lnTo>
                    <a:lnTo>
                      <a:pt x="131" y="59"/>
                    </a:lnTo>
                    <a:lnTo>
                      <a:pt x="132" y="55"/>
                    </a:lnTo>
                    <a:lnTo>
                      <a:pt x="133" y="51"/>
                    </a:lnTo>
                    <a:lnTo>
                      <a:pt x="134" y="47"/>
                    </a:lnTo>
                    <a:lnTo>
                      <a:pt x="135" y="45"/>
                    </a:lnTo>
                    <a:lnTo>
                      <a:pt x="135" y="42"/>
                    </a:lnTo>
                    <a:lnTo>
                      <a:pt x="136" y="40"/>
                    </a:lnTo>
                    <a:lnTo>
                      <a:pt x="136" y="37"/>
                    </a:lnTo>
                    <a:lnTo>
                      <a:pt x="137" y="33"/>
                    </a:lnTo>
                    <a:lnTo>
                      <a:pt x="138" y="31"/>
                    </a:lnTo>
                    <a:lnTo>
                      <a:pt x="138" y="2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63" name="Freeform 310"/>
              <p:cNvSpPr>
                <a:spLocks/>
              </p:cNvSpPr>
              <p:nvPr/>
            </p:nvSpPr>
            <p:spPr bwMode="auto">
              <a:xfrm>
                <a:off x="4911" y="3172"/>
                <a:ext cx="4" cy="20"/>
              </a:xfrm>
              <a:custGeom>
                <a:avLst/>
                <a:gdLst>
                  <a:gd name="T0" fmla="*/ 0 w 13"/>
                  <a:gd name="T1" fmla="*/ 0 h 46"/>
                  <a:gd name="T2" fmla="*/ 0 w 13"/>
                  <a:gd name="T3" fmla="*/ 0 h 46"/>
                  <a:gd name="T4" fmla="*/ 0 w 13"/>
                  <a:gd name="T5" fmla="*/ 0 h 46"/>
                  <a:gd name="T6" fmla="*/ 0 w 13"/>
                  <a:gd name="T7" fmla="*/ 0 h 46"/>
                  <a:gd name="T8" fmla="*/ 0 w 13"/>
                  <a:gd name="T9" fmla="*/ 0 h 46"/>
                  <a:gd name="T10" fmla="*/ 0 w 13"/>
                  <a:gd name="T11" fmla="*/ 0 h 46"/>
                  <a:gd name="T12" fmla="*/ 0 w 13"/>
                  <a:gd name="T13" fmla="*/ 1 h 46"/>
                  <a:gd name="T14" fmla="*/ 0 w 13"/>
                  <a:gd name="T15" fmla="*/ 1 h 46"/>
                  <a:gd name="T16" fmla="*/ 0 w 13"/>
                  <a:gd name="T17" fmla="*/ 1 h 46"/>
                  <a:gd name="T18" fmla="*/ 0 w 13"/>
                  <a:gd name="T19" fmla="*/ 1 h 46"/>
                  <a:gd name="T20" fmla="*/ 0 w 13"/>
                  <a:gd name="T21" fmla="*/ 1 h 46"/>
                  <a:gd name="T22" fmla="*/ 0 w 13"/>
                  <a:gd name="T23" fmla="*/ 1 h 46"/>
                  <a:gd name="T24" fmla="*/ 0 w 13"/>
                  <a:gd name="T25" fmla="*/ 1 h 46"/>
                  <a:gd name="T26" fmla="*/ 0 w 13"/>
                  <a:gd name="T27" fmla="*/ 2 h 46"/>
                  <a:gd name="T28" fmla="*/ 0 w 13"/>
                  <a:gd name="T29" fmla="*/ 2 h 46"/>
                  <a:gd name="T30" fmla="*/ 0 w 13"/>
                  <a:gd name="T31" fmla="*/ 2 h 46"/>
                  <a:gd name="T32" fmla="*/ 0 w 13"/>
                  <a:gd name="T33" fmla="*/ 2 h 46"/>
                  <a:gd name="T34" fmla="*/ 0 w 13"/>
                  <a:gd name="T35" fmla="*/ 2 h 46"/>
                  <a:gd name="T36" fmla="*/ 0 w 13"/>
                  <a:gd name="T37" fmla="*/ 2 h 46"/>
                  <a:gd name="T38" fmla="*/ 0 w 13"/>
                  <a:gd name="T39" fmla="*/ 3 h 46"/>
                  <a:gd name="T40" fmla="*/ 0 w 13"/>
                  <a:gd name="T41" fmla="*/ 3 h 46"/>
                  <a:gd name="T42" fmla="*/ 0 w 13"/>
                  <a:gd name="T43" fmla="*/ 3 h 46"/>
                  <a:gd name="T44" fmla="*/ 0 w 13"/>
                  <a:gd name="T45" fmla="*/ 3 h 46"/>
                  <a:gd name="T46" fmla="*/ 0 w 13"/>
                  <a:gd name="T47" fmla="*/ 3 h 46"/>
                  <a:gd name="T48" fmla="*/ 0 w 13"/>
                  <a:gd name="T49" fmla="*/ 3 h 46"/>
                  <a:gd name="T50" fmla="*/ 0 w 13"/>
                  <a:gd name="T51" fmla="*/ 3 h 46"/>
                  <a:gd name="T52" fmla="*/ 0 w 13"/>
                  <a:gd name="T53" fmla="*/ 3 h 46"/>
                  <a:gd name="T54" fmla="*/ 0 w 13"/>
                  <a:gd name="T55" fmla="*/ 3 h 46"/>
                  <a:gd name="T56" fmla="*/ 0 w 13"/>
                  <a:gd name="T57" fmla="*/ 4 h 46"/>
                  <a:gd name="T58" fmla="*/ 0 w 13"/>
                  <a:gd name="T59" fmla="*/ 4 h 4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 h="46">
                    <a:moveTo>
                      <a:pt x="2" y="0"/>
                    </a:moveTo>
                    <a:lnTo>
                      <a:pt x="1" y="1"/>
                    </a:lnTo>
                    <a:lnTo>
                      <a:pt x="1" y="4"/>
                    </a:lnTo>
                    <a:lnTo>
                      <a:pt x="1" y="5"/>
                    </a:lnTo>
                    <a:lnTo>
                      <a:pt x="1" y="7"/>
                    </a:lnTo>
                    <a:lnTo>
                      <a:pt x="0" y="8"/>
                    </a:lnTo>
                    <a:lnTo>
                      <a:pt x="0" y="10"/>
                    </a:lnTo>
                    <a:lnTo>
                      <a:pt x="0" y="11"/>
                    </a:lnTo>
                    <a:lnTo>
                      <a:pt x="0" y="12"/>
                    </a:lnTo>
                    <a:lnTo>
                      <a:pt x="0" y="14"/>
                    </a:lnTo>
                    <a:lnTo>
                      <a:pt x="0" y="15"/>
                    </a:lnTo>
                    <a:lnTo>
                      <a:pt x="0" y="17"/>
                    </a:lnTo>
                    <a:lnTo>
                      <a:pt x="0" y="18"/>
                    </a:lnTo>
                    <a:lnTo>
                      <a:pt x="0" y="21"/>
                    </a:lnTo>
                    <a:lnTo>
                      <a:pt x="1" y="22"/>
                    </a:lnTo>
                    <a:lnTo>
                      <a:pt x="1" y="24"/>
                    </a:lnTo>
                    <a:lnTo>
                      <a:pt x="1" y="25"/>
                    </a:lnTo>
                    <a:lnTo>
                      <a:pt x="2" y="26"/>
                    </a:lnTo>
                    <a:lnTo>
                      <a:pt x="2" y="28"/>
                    </a:lnTo>
                    <a:lnTo>
                      <a:pt x="3" y="29"/>
                    </a:lnTo>
                    <a:lnTo>
                      <a:pt x="3" y="30"/>
                    </a:lnTo>
                    <a:lnTo>
                      <a:pt x="4" y="32"/>
                    </a:lnTo>
                    <a:lnTo>
                      <a:pt x="5" y="33"/>
                    </a:lnTo>
                    <a:lnTo>
                      <a:pt x="6" y="36"/>
                    </a:lnTo>
                    <a:lnTo>
                      <a:pt x="8" y="39"/>
                    </a:lnTo>
                    <a:lnTo>
                      <a:pt x="9" y="41"/>
                    </a:lnTo>
                    <a:lnTo>
                      <a:pt x="10" y="42"/>
                    </a:lnTo>
                    <a:lnTo>
                      <a:pt x="11" y="44"/>
                    </a:lnTo>
                    <a:lnTo>
                      <a:pt x="12" y="45"/>
                    </a:lnTo>
                    <a:lnTo>
                      <a:pt x="1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64" name="Line 311"/>
              <p:cNvSpPr>
                <a:spLocks noChangeShapeType="1"/>
              </p:cNvSpPr>
              <p:nvPr/>
            </p:nvSpPr>
            <p:spPr bwMode="auto">
              <a:xfrm flipH="1">
                <a:off x="4977" y="3030"/>
                <a:ext cx="14"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65" name="Freeform 312"/>
              <p:cNvSpPr>
                <a:spLocks/>
              </p:cNvSpPr>
              <p:nvPr/>
            </p:nvSpPr>
            <p:spPr bwMode="auto">
              <a:xfrm>
                <a:off x="4984" y="3030"/>
                <a:ext cx="72" cy="162"/>
              </a:xfrm>
              <a:custGeom>
                <a:avLst/>
                <a:gdLst>
                  <a:gd name="T0" fmla="*/ 0 w 147"/>
                  <a:gd name="T1" fmla="*/ 39 h 329"/>
                  <a:gd name="T2" fmla="*/ 7 w 147"/>
                  <a:gd name="T3" fmla="*/ 39 h 329"/>
                  <a:gd name="T4" fmla="*/ 7 w 147"/>
                  <a:gd name="T5" fmla="*/ 39 h 329"/>
                  <a:gd name="T6" fmla="*/ 8 w 147"/>
                  <a:gd name="T7" fmla="*/ 39 h 329"/>
                  <a:gd name="T8" fmla="*/ 8 w 147"/>
                  <a:gd name="T9" fmla="*/ 39 h 329"/>
                  <a:gd name="T10" fmla="*/ 8 w 147"/>
                  <a:gd name="T11" fmla="*/ 39 h 329"/>
                  <a:gd name="T12" fmla="*/ 9 w 147"/>
                  <a:gd name="T13" fmla="*/ 39 h 329"/>
                  <a:gd name="T14" fmla="*/ 9 w 147"/>
                  <a:gd name="T15" fmla="*/ 38 h 329"/>
                  <a:gd name="T16" fmla="*/ 10 w 147"/>
                  <a:gd name="T17" fmla="*/ 38 h 329"/>
                  <a:gd name="T18" fmla="*/ 10 w 147"/>
                  <a:gd name="T19" fmla="*/ 38 h 329"/>
                  <a:gd name="T20" fmla="*/ 10 w 147"/>
                  <a:gd name="T21" fmla="*/ 38 h 329"/>
                  <a:gd name="T22" fmla="*/ 11 w 147"/>
                  <a:gd name="T23" fmla="*/ 37 h 329"/>
                  <a:gd name="T24" fmla="*/ 11 w 147"/>
                  <a:gd name="T25" fmla="*/ 37 h 329"/>
                  <a:gd name="T26" fmla="*/ 11 w 147"/>
                  <a:gd name="T27" fmla="*/ 36 h 329"/>
                  <a:gd name="T28" fmla="*/ 12 w 147"/>
                  <a:gd name="T29" fmla="*/ 36 h 329"/>
                  <a:gd name="T30" fmla="*/ 12 w 147"/>
                  <a:gd name="T31" fmla="*/ 36 h 329"/>
                  <a:gd name="T32" fmla="*/ 12 w 147"/>
                  <a:gd name="T33" fmla="*/ 35 h 329"/>
                  <a:gd name="T34" fmla="*/ 12 w 147"/>
                  <a:gd name="T35" fmla="*/ 35 h 329"/>
                  <a:gd name="T36" fmla="*/ 13 w 147"/>
                  <a:gd name="T37" fmla="*/ 34 h 329"/>
                  <a:gd name="T38" fmla="*/ 13 w 147"/>
                  <a:gd name="T39" fmla="*/ 34 h 329"/>
                  <a:gd name="T40" fmla="*/ 13 w 147"/>
                  <a:gd name="T41" fmla="*/ 33 h 329"/>
                  <a:gd name="T42" fmla="*/ 13 w 147"/>
                  <a:gd name="T43" fmla="*/ 33 h 329"/>
                  <a:gd name="T44" fmla="*/ 14 w 147"/>
                  <a:gd name="T45" fmla="*/ 32 h 329"/>
                  <a:gd name="T46" fmla="*/ 14 w 147"/>
                  <a:gd name="T47" fmla="*/ 32 h 329"/>
                  <a:gd name="T48" fmla="*/ 14 w 147"/>
                  <a:gd name="T49" fmla="*/ 32 h 329"/>
                  <a:gd name="T50" fmla="*/ 17 w 147"/>
                  <a:gd name="T51" fmla="*/ 20 h 329"/>
                  <a:gd name="T52" fmla="*/ 17 w 147"/>
                  <a:gd name="T53" fmla="*/ 20 h 329"/>
                  <a:gd name="T54" fmla="*/ 17 w 147"/>
                  <a:gd name="T55" fmla="*/ 19 h 329"/>
                  <a:gd name="T56" fmla="*/ 17 w 147"/>
                  <a:gd name="T57" fmla="*/ 19 h 329"/>
                  <a:gd name="T58" fmla="*/ 17 w 147"/>
                  <a:gd name="T59" fmla="*/ 18 h 329"/>
                  <a:gd name="T60" fmla="*/ 17 w 147"/>
                  <a:gd name="T61" fmla="*/ 18 h 329"/>
                  <a:gd name="T62" fmla="*/ 17 w 147"/>
                  <a:gd name="T63" fmla="*/ 17 h 329"/>
                  <a:gd name="T64" fmla="*/ 17 w 147"/>
                  <a:gd name="T65" fmla="*/ 17 h 329"/>
                  <a:gd name="T66" fmla="*/ 17 w 147"/>
                  <a:gd name="T67" fmla="*/ 16 h 329"/>
                  <a:gd name="T68" fmla="*/ 17 w 147"/>
                  <a:gd name="T69" fmla="*/ 16 h 329"/>
                  <a:gd name="T70" fmla="*/ 17 w 147"/>
                  <a:gd name="T71" fmla="*/ 16 h 329"/>
                  <a:gd name="T72" fmla="*/ 17 w 147"/>
                  <a:gd name="T73" fmla="*/ 16 h 329"/>
                  <a:gd name="T74" fmla="*/ 17 w 147"/>
                  <a:gd name="T75" fmla="*/ 15 h 329"/>
                  <a:gd name="T76" fmla="*/ 17 w 147"/>
                  <a:gd name="T77" fmla="*/ 15 h 329"/>
                  <a:gd name="T78" fmla="*/ 16 w 147"/>
                  <a:gd name="T79" fmla="*/ 15 h 329"/>
                  <a:gd name="T80" fmla="*/ 16 w 147"/>
                  <a:gd name="T81" fmla="*/ 14 h 329"/>
                  <a:gd name="T82" fmla="*/ 16 w 147"/>
                  <a:gd name="T83" fmla="*/ 14 h 329"/>
                  <a:gd name="T84" fmla="*/ 16 w 147"/>
                  <a:gd name="T85" fmla="*/ 14 h 329"/>
                  <a:gd name="T86" fmla="*/ 15 w 147"/>
                  <a:gd name="T87" fmla="*/ 14 h 329"/>
                  <a:gd name="T88" fmla="*/ 15 w 147"/>
                  <a:gd name="T89" fmla="*/ 13 h 329"/>
                  <a:gd name="T90" fmla="*/ 15 w 147"/>
                  <a:gd name="T91" fmla="*/ 13 h 329"/>
                  <a:gd name="T92" fmla="*/ 14 w 147"/>
                  <a:gd name="T93" fmla="*/ 13 h 329"/>
                  <a:gd name="T94" fmla="*/ 14 w 147"/>
                  <a:gd name="T95" fmla="*/ 13 h 329"/>
                  <a:gd name="T96" fmla="*/ 14 w 147"/>
                  <a:gd name="T97" fmla="*/ 13 h 3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47" h="329">
                    <a:moveTo>
                      <a:pt x="88" y="0"/>
                    </a:moveTo>
                    <a:lnTo>
                      <a:pt x="0" y="329"/>
                    </a:lnTo>
                    <a:lnTo>
                      <a:pt x="57" y="329"/>
                    </a:lnTo>
                    <a:lnTo>
                      <a:pt x="58" y="329"/>
                    </a:lnTo>
                    <a:lnTo>
                      <a:pt x="61" y="329"/>
                    </a:lnTo>
                    <a:lnTo>
                      <a:pt x="62" y="329"/>
                    </a:lnTo>
                    <a:lnTo>
                      <a:pt x="64" y="328"/>
                    </a:lnTo>
                    <a:lnTo>
                      <a:pt x="65" y="328"/>
                    </a:lnTo>
                    <a:lnTo>
                      <a:pt x="67" y="328"/>
                    </a:lnTo>
                    <a:lnTo>
                      <a:pt x="68" y="327"/>
                    </a:lnTo>
                    <a:lnTo>
                      <a:pt x="70" y="327"/>
                    </a:lnTo>
                    <a:lnTo>
                      <a:pt x="71" y="326"/>
                    </a:lnTo>
                    <a:lnTo>
                      <a:pt x="73" y="326"/>
                    </a:lnTo>
                    <a:lnTo>
                      <a:pt x="74" y="325"/>
                    </a:lnTo>
                    <a:lnTo>
                      <a:pt x="77" y="323"/>
                    </a:lnTo>
                    <a:lnTo>
                      <a:pt x="78" y="322"/>
                    </a:lnTo>
                    <a:lnTo>
                      <a:pt x="80" y="321"/>
                    </a:lnTo>
                    <a:lnTo>
                      <a:pt x="81" y="320"/>
                    </a:lnTo>
                    <a:lnTo>
                      <a:pt x="83" y="319"/>
                    </a:lnTo>
                    <a:lnTo>
                      <a:pt x="84" y="318"/>
                    </a:lnTo>
                    <a:lnTo>
                      <a:pt x="86" y="317"/>
                    </a:lnTo>
                    <a:lnTo>
                      <a:pt x="87" y="316"/>
                    </a:lnTo>
                    <a:lnTo>
                      <a:pt x="88" y="315"/>
                    </a:lnTo>
                    <a:lnTo>
                      <a:pt x="90" y="314"/>
                    </a:lnTo>
                    <a:lnTo>
                      <a:pt x="91" y="312"/>
                    </a:lnTo>
                    <a:lnTo>
                      <a:pt x="94" y="311"/>
                    </a:lnTo>
                    <a:lnTo>
                      <a:pt x="95" y="310"/>
                    </a:lnTo>
                    <a:lnTo>
                      <a:pt x="96" y="307"/>
                    </a:lnTo>
                    <a:lnTo>
                      <a:pt x="98" y="306"/>
                    </a:lnTo>
                    <a:lnTo>
                      <a:pt x="99" y="304"/>
                    </a:lnTo>
                    <a:lnTo>
                      <a:pt x="100" y="302"/>
                    </a:lnTo>
                    <a:lnTo>
                      <a:pt x="102" y="301"/>
                    </a:lnTo>
                    <a:lnTo>
                      <a:pt x="103" y="299"/>
                    </a:lnTo>
                    <a:lnTo>
                      <a:pt x="104" y="297"/>
                    </a:lnTo>
                    <a:lnTo>
                      <a:pt x="105" y="296"/>
                    </a:lnTo>
                    <a:lnTo>
                      <a:pt x="106" y="294"/>
                    </a:lnTo>
                    <a:lnTo>
                      <a:pt x="107" y="292"/>
                    </a:lnTo>
                    <a:lnTo>
                      <a:pt x="109" y="289"/>
                    </a:lnTo>
                    <a:lnTo>
                      <a:pt x="110" y="287"/>
                    </a:lnTo>
                    <a:lnTo>
                      <a:pt x="111" y="286"/>
                    </a:lnTo>
                    <a:lnTo>
                      <a:pt x="112" y="284"/>
                    </a:lnTo>
                    <a:lnTo>
                      <a:pt x="113" y="282"/>
                    </a:lnTo>
                    <a:lnTo>
                      <a:pt x="114" y="280"/>
                    </a:lnTo>
                    <a:lnTo>
                      <a:pt x="115" y="278"/>
                    </a:lnTo>
                    <a:lnTo>
                      <a:pt x="116" y="276"/>
                    </a:lnTo>
                    <a:lnTo>
                      <a:pt x="117" y="273"/>
                    </a:lnTo>
                    <a:lnTo>
                      <a:pt x="117" y="271"/>
                    </a:lnTo>
                    <a:lnTo>
                      <a:pt x="118" y="269"/>
                    </a:lnTo>
                    <a:lnTo>
                      <a:pt x="118" y="267"/>
                    </a:lnTo>
                    <a:lnTo>
                      <a:pt x="119" y="265"/>
                    </a:lnTo>
                    <a:lnTo>
                      <a:pt x="144" y="173"/>
                    </a:lnTo>
                    <a:lnTo>
                      <a:pt x="144" y="171"/>
                    </a:lnTo>
                    <a:lnTo>
                      <a:pt x="145" y="169"/>
                    </a:lnTo>
                    <a:lnTo>
                      <a:pt x="145" y="167"/>
                    </a:lnTo>
                    <a:lnTo>
                      <a:pt x="146" y="165"/>
                    </a:lnTo>
                    <a:lnTo>
                      <a:pt x="146" y="163"/>
                    </a:lnTo>
                    <a:lnTo>
                      <a:pt x="146" y="161"/>
                    </a:lnTo>
                    <a:lnTo>
                      <a:pt x="147" y="158"/>
                    </a:lnTo>
                    <a:lnTo>
                      <a:pt x="147" y="156"/>
                    </a:lnTo>
                    <a:lnTo>
                      <a:pt x="147" y="154"/>
                    </a:lnTo>
                    <a:lnTo>
                      <a:pt x="147" y="152"/>
                    </a:lnTo>
                    <a:lnTo>
                      <a:pt x="147" y="151"/>
                    </a:lnTo>
                    <a:lnTo>
                      <a:pt x="147" y="149"/>
                    </a:lnTo>
                    <a:lnTo>
                      <a:pt x="147" y="147"/>
                    </a:lnTo>
                    <a:lnTo>
                      <a:pt x="147" y="145"/>
                    </a:lnTo>
                    <a:lnTo>
                      <a:pt x="147" y="142"/>
                    </a:lnTo>
                    <a:lnTo>
                      <a:pt x="146" y="141"/>
                    </a:lnTo>
                    <a:lnTo>
                      <a:pt x="146" y="139"/>
                    </a:lnTo>
                    <a:lnTo>
                      <a:pt x="146" y="137"/>
                    </a:lnTo>
                    <a:lnTo>
                      <a:pt x="145" y="136"/>
                    </a:lnTo>
                    <a:lnTo>
                      <a:pt x="145" y="134"/>
                    </a:lnTo>
                    <a:lnTo>
                      <a:pt x="144" y="132"/>
                    </a:lnTo>
                    <a:lnTo>
                      <a:pt x="144" y="131"/>
                    </a:lnTo>
                    <a:lnTo>
                      <a:pt x="143" y="129"/>
                    </a:lnTo>
                    <a:lnTo>
                      <a:pt x="143" y="128"/>
                    </a:lnTo>
                    <a:lnTo>
                      <a:pt x="142" y="126"/>
                    </a:lnTo>
                    <a:lnTo>
                      <a:pt x="140" y="124"/>
                    </a:lnTo>
                    <a:lnTo>
                      <a:pt x="140" y="123"/>
                    </a:lnTo>
                    <a:lnTo>
                      <a:pt x="139" y="122"/>
                    </a:lnTo>
                    <a:lnTo>
                      <a:pt x="138" y="121"/>
                    </a:lnTo>
                    <a:lnTo>
                      <a:pt x="137" y="120"/>
                    </a:lnTo>
                    <a:lnTo>
                      <a:pt x="136" y="119"/>
                    </a:lnTo>
                    <a:lnTo>
                      <a:pt x="135" y="118"/>
                    </a:lnTo>
                    <a:lnTo>
                      <a:pt x="134" y="117"/>
                    </a:lnTo>
                    <a:lnTo>
                      <a:pt x="133" y="116"/>
                    </a:lnTo>
                    <a:lnTo>
                      <a:pt x="132" y="115"/>
                    </a:lnTo>
                    <a:lnTo>
                      <a:pt x="131" y="114"/>
                    </a:lnTo>
                    <a:lnTo>
                      <a:pt x="130" y="113"/>
                    </a:lnTo>
                    <a:lnTo>
                      <a:pt x="129" y="113"/>
                    </a:lnTo>
                    <a:lnTo>
                      <a:pt x="128" y="112"/>
                    </a:lnTo>
                    <a:lnTo>
                      <a:pt x="126" y="112"/>
                    </a:lnTo>
                    <a:lnTo>
                      <a:pt x="124" y="111"/>
                    </a:lnTo>
                    <a:lnTo>
                      <a:pt x="123" y="111"/>
                    </a:lnTo>
                    <a:lnTo>
                      <a:pt x="122" y="111"/>
                    </a:lnTo>
                    <a:lnTo>
                      <a:pt x="120" y="109"/>
                    </a:lnTo>
                    <a:lnTo>
                      <a:pt x="119" y="109"/>
                    </a:lnTo>
                    <a:lnTo>
                      <a:pt x="117" y="109"/>
                    </a:lnTo>
                    <a:lnTo>
                      <a:pt x="116" y="109"/>
                    </a:lnTo>
                    <a:lnTo>
                      <a:pt x="58"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66" name="Line 313"/>
              <p:cNvSpPr>
                <a:spLocks noChangeShapeType="1"/>
              </p:cNvSpPr>
              <p:nvPr/>
            </p:nvSpPr>
            <p:spPr bwMode="auto">
              <a:xfrm flipH="1">
                <a:off x="5077" y="3030"/>
                <a:ext cx="16"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0852" name="Freeform 314"/>
            <p:cNvSpPr>
              <a:spLocks/>
            </p:cNvSpPr>
            <p:nvPr/>
          </p:nvSpPr>
          <p:spPr bwMode="auto">
            <a:xfrm>
              <a:off x="4728" y="3582"/>
              <a:ext cx="93" cy="296"/>
            </a:xfrm>
            <a:custGeom>
              <a:avLst/>
              <a:gdLst>
                <a:gd name="T0" fmla="*/ 24 w 185"/>
                <a:gd name="T1" fmla="*/ 0 h 604"/>
                <a:gd name="T2" fmla="*/ 22 w 185"/>
                <a:gd name="T3" fmla="*/ 2 h 604"/>
                <a:gd name="T4" fmla="*/ 21 w 185"/>
                <a:gd name="T5" fmla="*/ 4 h 604"/>
                <a:gd name="T6" fmla="*/ 19 w 185"/>
                <a:gd name="T7" fmla="*/ 6 h 604"/>
                <a:gd name="T8" fmla="*/ 18 w 185"/>
                <a:gd name="T9" fmla="*/ 8 h 604"/>
                <a:gd name="T10" fmla="*/ 17 w 185"/>
                <a:gd name="T11" fmla="*/ 11 h 604"/>
                <a:gd name="T12" fmla="*/ 16 w 185"/>
                <a:gd name="T13" fmla="*/ 12 h 604"/>
                <a:gd name="T14" fmla="*/ 15 w 185"/>
                <a:gd name="T15" fmla="*/ 15 h 604"/>
                <a:gd name="T16" fmla="*/ 13 w 185"/>
                <a:gd name="T17" fmla="*/ 17 h 604"/>
                <a:gd name="T18" fmla="*/ 12 w 185"/>
                <a:gd name="T19" fmla="*/ 19 h 604"/>
                <a:gd name="T20" fmla="*/ 11 w 185"/>
                <a:gd name="T21" fmla="*/ 22 h 604"/>
                <a:gd name="T22" fmla="*/ 10 w 185"/>
                <a:gd name="T23" fmla="*/ 24 h 604"/>
                <a:gd name="T24" fmla="*/ 9 w 185"/>
                <a:gd name="T25" fmla="*/ 26 h 604"/>
                <a:gd name="T26" fmla="*/ 8 w 185"/>
                <a:gd name="T27" fmla="*/ 28 h 604"/>
                <a:gd name="T28" fmla="*/ 7 w 185"/>
                <a:gd name="T29" fmla="*/ 30 h 604"/>
                <a:gd name="T30" fmla="*/ 7 w 185"/>
                <a:gd name="T31" fmla="*/ 33 h 604"/>
                <a:gd name="T32" fmla="*/ 6 w 185"/>
                <a:gd name="T33" fmla="*/ 35 h 604"/>
                <a:gd name="T34" fmla="*/ 5 w 185"/>
                <a:gd name="T35" fmla="*/ 37 h 604"/>
                <a:gd name="T36" fmla="*/ 5 w 185"/>
                <a:gd name="T37" fmla="*/ 40 h 604"/>
                <a:gd name="T38" fmla="*/ 4 w 185"/>
                <a:gd name="T39" fmla="*/ 42 h 604"/>
                <a:gd name="T40" fmla="*/ 3 w 185"/>
                <a:gd name="T41" fmla="*/ 45 h 604"/>
                <a:gd name="T42" fmla="*/ 3 w 185"/>
                <a:gd name="T43" fmla="*/ 47 h 604"/>
                <a:gd name="T44" fmla="*/ 2 w 185"/>
                <a:gd name="T45" fmla="*/ 49 h 604"/>
                <a:gd name="T46" fmla="*/ 2 w 185"/>
                <a:gd name="T47" fmla="*/ 51 h 604"/>
                <a:gd name="T48" fmla="*/ 2 w 185"/>
                <a:gd name="T49" fmla="*/ 54 h 604"/>
                <a:gd name="T50" fmla="*/ 1 w 185"/>
                <a:gd name="T51" fmla="*/ 57 h 604"/>
                <a:gd name="T52" fmla="*/ 1 w 185"/>
                <a:gd name="T53" fmla="*/ 59 h 604"/>
                <a:gd name="T54" fmla="*/ 1 w 185"/>
                <a:gd name="T55" fmla="*/ 61 h 604"/>
                <a:gd name="T56" fmla="*/ 1 w 185"/>
                <a:gd name="T57" fmla="*/ 64 h 604"/>
                <a:gd name="T58" fmla="*/ 0 w 185"/>
                <a:gd name="T59" fmla="*/ 66 h 604"/>
                <a:gd name="T60" fmla="*/ 0 w 185"/>
                <a:gd name="T61" fmla="*/ 69 h 604"/>
                <a:gd name="T62" fmla="*/ 0 w 185"/>
                <a:gd name="T63" fmla="*/ 71 h 60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5" h="604">
                  <a:moveTo>
                    <a:pt x="185" y="0"/>
                  </a:moveTo>
                  <a:lnTo>
                    <a:pt x="174" y="17"/>
                  </a:lnTo>
                  <a:lnTo>
                    <a:pt x="163" y="35"/>
                  </a:lnTo>
                  <a:lnTo>
                    <a:pt x="152" y="53"/>
                  </a:lnTo>
                  <a:lnTo>
                    <a:pt x="142" y="71"/>
                  </a:lnTo>
                  <a:lnTo>
                    <a:pt x="132" y="89"/>
                  </a:lnTo>
                  <a:lnTo>
                    <a:pt x="121" y="107"/>
                  </a:lnTo>
                  <a:lnTo>
                    <a:pt x="113" y="125"/>
                  </a:lnTo>
                  <a:lnTo>
                    <a:pt x="103" y="144"/>
                  </a:lnTo>
                  <a:lnTo>
                    <a:pt x="95" y="162"/>
                  </a:lnTo>
                  <a:lnTo>
                    <a:pt x="86" y="181"/>
                  </a:lnTo>
                  <a:lnTo>
                    <a:pt x="79" y="201"/>
                  </a:lnTo>
                  <a:lnTo>
                    <a:pt x="70" y="220"/>
                  </a:lnTo>
                  <a:lnTo>
                    <a:pt x="64" y="239"/>
                  </a:lnTo>
                  <a:lnTo>
                    <a:pt x="56" y="259"/>
                  </a:lnTo>
                  <a:lnTo>
                    <a:pt x="50" y="278"/>
                  </a:lnTo>
                  <a:lnTo>
                    <a:pt x="44" y="299"/>
                  </a:lnTo>
                  <a:lnTo>
                    <a:pt x="38" y="318"/>
                  </a:lnTo>
                  <a:lnTo>
                    <a:pt x="33" y="338"/>
                  </a:lnTo>
                  <a:lnTo>
                    <a:pt x="28" y="358"/>
                  </a:lnTo>
                  <a:lnTo>
                    <a:pt x="23" y="378"/>
                  </a:lnTo>
                  <a:lnTo>
                    <a:pt x="19" y="399"/>
                  </a:lnTo>
                  <a:lnTo>
                    <a:pt x="16" y="419"/>
                  </a:lnTo>
                  <a:lnTo>
                    <a:pt x="13" y="439"/>
                  </a:lnTo>
                  <a:lnTo>
                    <a:pt x="10" y="459"/>
                  </a:lnTo>
                  <a:lnTo>
                    <a:pt x="6" y="481"/>
                  </a:lnTo>
                  <a:lnTo>
                    <a:pt x="4" y="501"/>
                  </a:lnTo>
                  <a:lnTo>
                    <a:pt x="3" y="521"/>
                  </a:lnTo>
                  <a:lnTo>
                    <a:pt x="1" y="542"/>
                  </a:lnTo>
                  <a:lnTo>
                    <a:pt x="0" y="563"/>
                  </a:lnTo>
                  <a:lnTo>
                    <a:pt x="0" y="584"/>
                  </a:lnTo>
                  <a:lnTo>
                    <a:pt x="0" y="6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53" name="Freeform 315"/>
            <p:cNvSpPr>
              <a:spLocks/>
            </p:cNvSpPr>
            <p:nvPr/>
          </p:nvSpPr>
          <p:spPr bwMode="auto">
            <a:xfrm>
              <a:off x="4569" y="3774"/>
              <a:ext cx="34" cy="7"/>
            </a:xfrm>
            <a:custGeom>
              <a:avLst/>
              <a:gdLst>
                <a:gd name="T0" fmla="*/ 9 w 66"/>
                <a:gd name="T1" fmla="*/ 0 h 13"/>
                <a:gd name="T2" fmla="*/ 8 w 66"/>
                <a:gd name="T3" fmla="*/ 0 h 13"/>
                <a:gd name="T4" fmla="*/ 0 w 66"/>
                <a:gd name="T5" fmla="*/ 2 h 13"/>
                <a:gd name="T6" fmla="*/ 8 w 66"/>
                <a:gd name="T7" fmla="*/ 2 h 13"/>
                <a:gd name="T8" fmla="*/ 9 w 66"/>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13">
                  <a:moveTo>
                    <a:pt x="66" y="0"/>
                  </a:moveTo>
                  <a:lnTo>
                    <a:pt x="60" y="0"/>
                  </a:lnTo>
                  <a:lnTo>
                    <a:pt x="0" y="13"/>
                  </a:lnTo>
                  <a:lnTo>
                    <a:pt x="63" y="13"/>
                  </a:lnTo>
                  <a:lnTo>
                    <a:pt x="66" y="0"/>
                  </a:lnTo>
                  <a:close/>
                </a:path>
              </a:pathLst>
            </a:custGeom>
            <a:solidFill>
              <a:srgbClr val="000000"/>
            </a:solidFill>
            <a:ln w="19050" cmpd="sng">
              <a:solidFill>
                <a:srgbClr val="000000"/>
              </a:solidFill>
              <a:round/>
              <a:headEnd/>
              <a:tailEnd/>
            </a:ln>
          </p:spPr>
          <p:txBody>
            <a:bodyPr/>
            <a:lstStyle/>
            <a:p>
              <a:endParaRPr lang="zh-CN" altLang="en-US"/>
            </a:p>
          </p:txBody>
        </p:sp>
        <p:sp>
          <p:nvSpPr>
            <p:cNvPr id="30854" name="Freeform 316"/>
            <p:cNvSpPr>
              <a:spLocks/>
            </p:cNvSpPr>
            <p:nvPr/>
          </p:nvSpPr>
          <p:spPr bwMode="auto">
            <a:xfrm>
              <a:off x="4608" y="3717"/>
              <a:ext cx="38" cy="30"/>
            </a:xfrm>
            <a:custGeom>
              <a:avLst/>
              <a:gdLst>
                <a:gd name="T0" fmla="*/ 1 w 76"/>
                <a:gd name="T1" fmla="*/ 0 h 63"/>
                <a:gd name="T2" fmla="*/ 0 w 76"/>
                <a:gd name="T3" fmla="*/ 2 h 63"/>
                <a:gd name="T4" fmla="*/ 2 w 76"/>
                <a:gd name="T5" fmla="*/ 4 h 63"/>
                <a:gd name="T6" fmla="*/ 4 w 76"/>
                <a:gd name="T7" fmla="*/ 6 h 63"/>
                <a:gd name="T8" fmla="*/ 7 w 76"/>
                <a:gd name="T9" fmla="*/ 7 h 63"/>
                <a:gd name="T10" fmla="*/ 10 w 76"/>
                <a:gd name="T11" fmla="*/ 6 h 63"/>
                <a:gd name="T12" fmla="*/ 8 w 76"/>
                <a:gd name="T13" fmla="*/ 5 h 63"/>
                <a:gd name="T14" fmla="*/ 5 w 76"/>
                <a:gd name="T15" fmla="*/ 5 h 63"/>
                <a:gd name="T16" fmla="*/ 3 w 76"/>
                <a:gd name="T17" fmla="*/ 3 h 63"/>
                <a:gd name="T18" fmla="*/ 1 w 76"/>
                <a:gd name="T19" fmla="*/ 0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6" h="63">
                  <a:moveTo>
                    <a:pt x="4" y="0"/>
                  </a:moveTo>
                  <a:lnTo>
                    <a:pt x="0" y="16"/>
                  </a:lnTo>
                  <a:lnTo>
                    <a:pt x="9" y="39"/>
                  </a:lnTo>
                  <a:lnTo>
                    <a:pt x="27" y="58"/>
                  </a:lnTo>
                  <a:lnTo>
                    <a:pt x="50" y="63"/>
                  </a:lnTo>
                  <a:lnTo>
                    <a:pt x="76" y="55"/>
                  </a:lnTo>
                  <a:lnTo>
                    <a:pt x="62" y="46"/>
                  </a:lnTo>
                  <a:lnTo>
                    <a:pt x="35" y="45"/>
                  </a:lnTo>
                  <a:lnTo>
                    <a:pt x="20" y="31"/>
                  </a:lnTo>
                  <a:lnTo>
                    <a:pt x="4" y="0"/>
                  </a:lnTo>
                  <a:close/>
                </a:path>
              </a:pathLst>
            </a:custGeom>
            <a:solidFill>
              <a:srgbClr val="000000"/>
            </a:solidFill>
            <a:ln w="19050" cmpd="sng">
              <a:solidFill>
                <a:srgbClr val="000000"/>
              </a:solidFill>
              <a:round/>
              <a:headEnd/>
              <a:tailEnd/>
            </a:ln>
          </p:spPr>
          <p:txBody>
            <a:bodyPr/>
            <a:lstStyle/>
            <a:p>
              <a:endParaRPr lang="zh-CN" altLang="en-US"/>
            </a:p>
          </p:txBody>
        </p:sp>
        <p:sp>
          <p:nvSpPr>
            <p:cNvPr id="30855" name="Freeform 317"/>
            <p:cNvSpPr>
              <a:spLocks/>
            </p:cNvSpPr>
            <p:nvPr/>
          </p:nvSpPr>
          <p:spPr bwMode="auto">
            <a:xfrm>
              <a:off x="4628" y="3660"/>
              <a:ext cx="25" cy="7"/>
            </a:xfrm>
            <a:custGeom>
              <a:avLst/>
              <a:gdLst>
                <a:gd name="T0" fmla="*/ 0 w 43"/>
                <a:gd name="T1" fmla="*/ 0 h 13"/>
                <a:gd name="T2" fmla="*/ 2 w 43"/>
                <a:gd name="T3" fmla="*/ 2 h 13"/>
                <a:gd name="T4" fmla="*/ 2 w 43"/>
                <a:gd name="T5" fmla="*/ 2 h 13"/>
                <a:gd name="T6" fmla="*/ 8 w 43"/>
                <a:gd name="T7" fmla="*/ 1 h 13"/>
                <a:gd name="T8" fmla="*/ 9 w 43"/>
                <a:gd name="T9" fmla="*/ 1 h 13"/>
                <a:gd name="T10" fmla="*/ 0 w 43"/>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3" h="13">
                  <a:moveTo>
                    <a:pt x="0" y="0"/>
                  </a:moveTo>
                  <a:lnTo>
                    <a:pt x="9" y="13"/>
                  </a:lnTo>
                  <a:lnTo>
                    <a:pt x="11" y="12"/>
                  </a:lnTo>
                  <a:lnTo>
                    <a:pt x="41" y="7"/>
                  </a:lnTo>
                  <a:lnTo>
                    <a:pt x="43" y="7"/>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30856" name="Freeform 318"/>
            <p:cNvSpPr>
              <a:spLocks/>
            </p:cNvSpPr>
            <p:nvPr/>
          </p:nvSpPr>
          <p:spPr bwMode="auto">
            <a:xfrm>
              <a:off x="4628" y="3653"/>
              <a:ext cx="48" cy="91"/>
            </a:xfrm>
            <a:custGeom>
              <a:avLst/>
              <a:gdLst>
                <a:gd name="T0" fmla="*/ 2 w 95"/>
                <a:gd name="T1" fmla="*/ 0 h 183"/>
                <a:gd name="T2" fmla="*/ 0 w 95"/>
                <a:gd name="T3" fmla="*/ 1 h 183"/>
                <a:gd name="T4" fmla="*/ 6 w 95"/>
                <a:gd name="T5" fmla="*/ 2 h 183"/>
                <a:gd name="T6" fmla="*/ 9 w 95"/>
                <a:gd name="T7" fmla="*/ 3 h 183"/>
                <a:gd name="T8" fmla="*/ 9 w 95"/>
                <a:gd name="T9" fmla="*/ 4 h 183"/>
                <a:gd name="T10" fmla="*/ 9 w 95"/>
                <a:gd name="T11" fmla="*/ 8 h 183"/>
                <a:gd name="T12" fmla="*/ 9 w 95"/>
                <a:gd name="T13" fmla="*/ 11 h 183"/>
                <a:gd name="T14" fmla="*/ 7 w 95"/>
                <a:gd name="T15" fmla="*/ 16 h 183"/>
                <a:gd name="T16" fmla="*/ 6 w 95"/>
                <a:gd name="T17" fmla="*/ 18 h 183"/>
                <a:gd name="T18" fmla="*/ 3 w 95"/>
                <a:gd name="T19" fmla="*/ 21 h 183"/>
                <a:gd name="T20" fmla="*/ 2 w 95"/>
                <a:gd name="T21" fmla="*/ 21 h 183"/>
                <a:gd name="T22" fmla="*/ 4 w 95"/>
                <a:gd name="T23" fmla="*/ 22 h 183"/>
                <a:gd name="T24" fmla="*/ 8 w 95"/>
                <a:gd name="T25" fmla="*/ 20 h 183"/>
                <a:gd name="T26" fmla="*/ 8 w 95"/>
                <a:gd name="T27" fmla="*/ 19 h 183"/>
                <a:gd name="T28" fmla="*/ 10 w 95"/>
                <a:gd name="T29" fmla="*/ 15 h 183"/>
                <a:gd name="T30" fmla="*/ 12 w 95"/>
                <a:gd name="T31" fmla="*/ 10 h 183"/>
                <a:gd name="T32" fmla="*/ 12 w 95"/>
                <a:gd name="T33" fmla="*/ 7 h 183"/>
                <a:gd name="T34" fmla="*/ 12 w 95"/>
                <a:gd name="T35" fmla="*/ 4 h 183"/>
                <a:gd name="T36" fmla="*/ 9 w 95"/>
                <a:gd name="T37" fmla="*/ 1 h 183"/>
                <a:gd name="T38" fmla="*/ 9 w 95"/>
                <a:gd name="T39" fmla="*/ 1 h 183"/>
                <a:gd name="T40" fmla="*/ 7 w 95"/>
                <a:gd name="T41" fmla="*/ 0 h 183"/>
                <a:gd name="T42" fmla="*/ 4 w 95"/>
                <a:gd name="T43" fmla="*/ 0 h 183"/>
                <a:gd name="T44" fmla="*/ 2 w 95"/>
                <a:gd name="T45" fmla="*/ 0 h 1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5" h="183">
                  <a:moveTo>
                    <a:pt x="11" y="0"/>
                  </a:moveTo>
                  <a:lnTo>
                    <a:pt x="0" y="14"/>
                  </a:lnTo>
                  <a:lnTo>
                    <a:pt x="43" y="21"/>
                  </a:lnTo>
                  <a:lnTo>
                    <a:pt x="67" y="28"/>
                  </a:lnTo>
                  <a:lnTo>
                    <a:pt x="70" y="35"/>
                  </a:lnTo>
                  <a:lnTo>
                    <a:pt x="71" y="71"/>
                  </a:lnTo>
                  <a:lnTo>
                    <a:pt x="67" y="93"/>
                  </a:lnTo>
                  <a:lnTo>
                    <a:pt x="54" y="132"/>
                  </a:lnTo>
                  <a:lnTo>
                    <a:pt x="48" y="144"/>
                  </a:lnTo>
                  <a:lnTo>
                    <a:pt x="22" y="171"/>
                  </a:lnTo>
                  <a:lnTo>
                    <a:pt x="16" y="174"/>
                  </a:lnTo>
                  <a:lnTo>
                    <a:pt x="30" y="183"/>
                  </a:lnTo>
                  <a:lnTo>
                    <a:pt x="57" y="160"/>
                  </a:lnTo>
                  <a:lnTo>
                    <a:pt x="58" y="159"/>
                  </a:lnTo>
                  <a:lnTo>
                    <a:pt x="77" y="127"/>
                  </a:lnTo>
                  <a:lnTo>
                    <a:pt x="92" y="83"/>
                  </a:lnTo>
                  <a:lnTo>
                    <a:pt x="95" y="60"/>
                  </a:lnTo>
                  <a:lnTo>
                    <a:pt x="89" y="32"/>
                  </a:lnTo>
                  <a:lnTo>
                    <a:pt x="69" y="12"/>
                  </a:lnTo>
                  <a:lnTo>
                    <a:pt x="70" y="11"/>
                  </a:lnTo>
                  <a:lnTo>
                    <a:pt x="52" y="6"/>
                  </a:lnTo>
                  <a:lnTo>
                    <a:pt x="28" y="3"/>
                  </a:lnTo>
                  <a:lnTo>
                    <a:pt x="11" y="0"/>
                  </a:lnTo>
                  <a:close/>
                </a:path>
              </a:pathLst>
            </a:custGeom>
            <a:solidFill>
              <a:srgbClr val="000000"/>
            </a:solidFill>
            <a:ln w="19050" cmpd="sng">
              <a:solidFill>
                <a:srgbClr val="000000"/>
              </a:solidFill>
              <a:round/>
              <a:headEnd/>
              <a:tailEnd/>
            </a:ln>
          </p:spPr>
          <p:txBody>
            <a:bodyPr/>
            <a:lstStyle/>
            <a:p>
              <a:endParaRPr lang="zh-CN" altLang="en-US"/>
            </a:p>
          </p:txBody>
        </p:sp>
        <p:sp>
          <p:nvSpPr>
            <p:cNvPr id="30857" name="Freeform 319"/>
            <p:cNvSpPr>
              <a:spLocks/>
            </p:cNvSpPr>
            <p:nvPr/>
          </p:nvSpPr>
          <p:spPr bwMode="auto">
            <a:xfrm>
              <a:off x="4656" y="3596"/>
              <a:ext cx="34" cy="64"/>
            </a:xfrm>
            <a:custGeom>
              <a:avLst/>
              <a:gdLst>
                <a:gd name="T0" fmla="*/ 7 w 68"/>
                <a:gd name="T1" fmla="*/ 0 h 130"/>
                <a:gd name="T2" fmla="*/ 3 w 68"/>
                <a:gd name="T3" fmla="*/ 0 h 130"/>
                <a:gd name="T4" fmla="*/ 5 w 68"/>
                <a:gd name="T5" fmla="*/ 1 h 130"/>
                <a:gd name="T6" fmla="*/ 6 w 68"/>
                <a:gd name="T7" fmla="*/ 2 h 130"/>
                <a:gd name="T8" fmla="*/ 6 w 68"/>
                <a:gd name="T9" fmla="*/ 7 h 130"/>
                <a:gd name="T10" fmla="*/ 5 w 68"/>
                <a:gd name="T11" fmla="*/ 8 h 130"/>
                <a:gd name="T12" fmla="*/ 3 w 68"/>
                <a:gd name="T13" fmla="*/ 13 h 130"/>
                <a:gd name="T14" fmla="*/ 0 w 68"/>
                <a:gd name="T15" fmla="*/ 15 h 130"/>
                <a:gd name="T16" fmla="*/ 3 w 68"/>
                <a:gd name="T17" fmla="*/ 16 h 130"/>
                <a:gd name="T18" fmla="*/ 6 w 68"/>
                <a:gd name="T19" fmla="*/ 12 h 130"/>
                <a:gd name="T20" fmla="*/ 8 w 68"/>
                <a:gd name="T21" fmla="*/ 8 h 130"/>
                <a:gd name="T22" fmla="*/ 9 w 68"/>
                <a:gd name="T23" fmla="*/ 5 h 130"/>
                <a:gd name="T24" fmla="*/ 8 w 68"/>
                <a:gd name="T25" fmla="*/ 1 h 130"/>
                <a:gd name="T26" fmla="*/ 7 w 68"/>
                <a:gd name="T27" fmla="*/ 0 h 1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8" h="130">
                  <a:moveTo>
                    <a:pt x="55" y="0"/>
                  </a:moveTo>
                  <a:lnTo>
                    <a:pt x="21" y="0"/>
                  </a:lnTo>
                  <a:lnTo>
                    <a:pt x="40" y="12"/>
                  </a:lnTo>
                  <a:lnTo>
                    <a:pt x="43" y="23"/>
                  </a:lnTo>
                  <a:lnTo>
                    <a:pt x="43" y="59"/>
                  </a:lnTo>
                  <a:lnTo>
                    <a:pt x="40" y="69"/>
                  </a:lnTo>
                  <a:lnTo>
                    <a:pt x="24" y="107"/>
                  </a:lnTo>
                  <a:lnTo>
                    <a:pt x="0" y="125"/>
                  </a:lnTo>
                  <a:lnTo>
                    <a:pt x="18" y="130"/>
                  </a:lnTo>
                  <a:lnTo>
                    <a:pt x="46" y="101"/>
                  </a:lnTo>
                  <a:lnTo>
                    <a:pt x="63" y="66"/>
                  </a:lnTo>
                  <a:lnTo>
                    <a:pt x="68" y="42"/>
                  </a:lnTo>
                  <a:lnTo>
                    <a:pt x="64" y="10"/>
                  </a:lnTo>
                  <a:lnTo>
                    <a:pt x="55" y="0"/>
                  </a:lnTo>
                  <a:close/>
                </a:path>
              </a:pathLst>
            </a:custGeom>
            <a:solidFill>
              <a:srgbClr val="000000"/>
            </a:solidFill>
            <a:ln w="19050" cmpd="sng">
              <a:solidFill>
                <a:srgbClr val="000000"/>
              </a:solidFill>
              <a:round/>
              <a:headEnd/>
              <a:tailEnd/>
            </a:ln>
          </p:spPr>
          <p:txBody>
            <a:bodyPr/>
            <a:lstStyle/>
            <a:p>
              <a:endParaRPr lang="zh-CN" altLang="en-US"/>
            </a:p>
          </p:txBody>
        </p:sp>
        <p:sp>
          <p:nvSpPr>
            <p:cNvPr id="30858" name="Freeform 320"/>
            <p:cNvSpPr>
              <a:spLocks/>
            </p:cNvSpPr>
            <p:nvPr/>
          </p:nvSpPr>
          <p:spPr bwMode="auto">
            <a:xfrm>
              <a:off x="4569" y="3589"/>
              <a:ext cx="114" cy="192"/>
            </a:xfrm>
            <a:custGeom>
              <a:avLst/>
              <a:gdLst>
                <a:gd name="T0" fmla="*/ 25 w 226"/>
                <a:gd name="T1" fmla="*/ 0 h 393"/>
                <a:gd name="T2" fmla="*/ 21 w 226"/>
                <a:gd name="T3" fmla="*/ 1 h 393"/>
                <a:gd name="T4" fmla="*/ 20 w 226"/>
                <a:gd name="T5" fmla="*/ 1 h 393"/>
                <a:gd name="T6" fmla="*/ 16 w 226"/>
                <a:gd name="T7" fmla="*/ 5 h 393"/>
                <a:gd name="T8" fmla="*/ 14 w 226"/>
                <a:gd name="T9" fmla="*/ 8 h 393"/>
                <a:gd name="T10" fmla="*/ 12 w 226"/>
                <a:gd name="T11" fmla="*/ 13 h 393"/>
                <a:gd name="T12" fmla="*/ 8 w 226"/>
                <a:gd name="T13" fmla="*/ 28 h 393"/>
                <a:gd name="T14" fmla="*/ 4 w 226"/>
                <a:gd name="T15" fmla="*/ 42 h 393"/>
                <a:gd name="T16" fmla="*/ 4 w 226"/>
                <a:gd name="T17" fmla="*/ 43 h 393"/>
                <a:gd name="T18" fmla="*/ 1 w 226"/>
                <a:gd name="T19" fmla="*/ 44 h 393"/>
                <a:gd name="T20" fmla="*/ 0 w 226"/>
                <a:gd name="T21" fmla="*/ 46 h 393"/>
                <a:gd name="T22" fmla="*/ 8 w 226"/>
                <a:gd name="T23" fmla="*/ 44 h 393"/>
                <a:gd name="T24" fmla="*/ 7 w 226"/>
                <a:gd name="T25" fmla="*/ 42 h 393"/>
                <a:gd name="T26" fmla="*/ 10 w 226"/>
                <a:gd name="T27" fmla="*/ 32 h 393"/>
                <a:gd name="T28" fmla="*/ 10 w 226"/>
                <a:gd name="T29" fmla="*/ 31 h 393"/>
                <a:gd name="T30" fmla="*/ 16 w 226"/>
                <a:gd name="T31" fmla="*/ 12 h 393"/>
                <a:gd name="T32" fmla="*/ 17 w 226"/>
                <a:gd name="T33" fmla="*/ 9 h 393"/>
                <a:gd name="T34" fmla="*/ 19 w 226"/>
                <a:gd name="T35" fmla="*/ 4 h 393"/>
                <a:gd name="T36" fmla="*/ 22 w 226"/>
                <a:gd name="T37" fmla="*/ 2 h 393"/>
                <a:gd name="T38" fmla="*/ 25 w 226"/>
                <a:gd name="T39" fmla="*/ 1 h 393"/>
                <a:gd name="T40" fmla="*/ 29 w 226"/>
                <a:gd name="T41" fmla="*/ 1 h 393"/>
                <a:gd name="T42" fmla="*/ 26 w 226"/>
                <a:gd name="T43" fmla="*/ 0 h 393"/>
                <a:gd name="T44" fmla="*/ 25 w 226"/>
                <a:gd name="T45" fmla="*/ 0 h 39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6" h="393">
                  <a:moveTo>
                    <a:pt x="192" y="0"/>
                  </a:moveTo>
                  <a:lnTo>
                    <a:pt x="163" y="8"/>
                  </a:lnTo>
                  <a:lnTo>
                    <a:pt x="152" y="15"/>
                  </a:lnTo>
                  <a:lnTo>
                    <a:pt x="125" y="44"/>
                  </a:lnTo>
                  <a:lnTo>
                    <a:pt x="110" y="72"/>
                  </a:lnTo>
                  <a:lnTo>
                    <a:pt x="96" y="115"/>
                  </a:lnTo>
                  <a:lnTo>
                    <a:pt x="62" y="243"/>
                  </a:lnTo>
                  <a:lnTo>
                    <a:pt x="30" y="362"/>
                  </a:lnTo>
                  <a:lnTo>
                    <a:pt x="29" y="367"/>
                  </a:lnTo>
                  <a:lnTo>
                    <a:pt x="4" y="380"/>
                  </a:lnTo>
                  <a:lnTo>
                    <a:pt x="0" y="393"/>
                  </a:lnTo>
                  <a:lnTo>
                    <a:pt x="60" y="380"/>
                  </a:lnTo>
                  <a:lnTo>
                    <a:pt x="50" y="362"/>
                  </a:lnTo>
                  <a:lnTo>
                    <a:pt x="73" y="277"/>
                  </a:lnTo>
                  <a:lnTo>
                    <a:pt x="77" y="261"/>
                  </a:lnTo>
                  <a:lnTo>
                    <a:pt x="120" y="100"/>
                  </a:lnTo>
                  <a:lnTo>
                    <a:pt x="128" y="74"/>
                  </a:lnTo>
                  <a:lnTo>
                    <a:pt x="146" y="39"/>
                  </a:lnTo>
                  <a:lnTo>
                    <a:pt x="169" y="20"/>
                  </a:lnTo>
                  <a:lnTo>
                    <a:pt x="192" y="14"/>
                  </a:lnTo>
                  <a:lnTo>
                    <a:pt x="226" y="14"/>
                  </a:lnTo>
                  <a:lnTo>
                    <a:pt x="204" y="1"/>
                  </a:lnTo>
                  <a:lnTo>
                    <a:pt x="192" y="0"/>
                  </a:lnTo>
                  <a:close/>
                </a:path>
              </a:pathLst>
            </a:custGeom>
            <a:solidFill>
              <a:srgbClr val="000000"/>
            </a:solidFill>
            <a:ln w="19050" cmpd="sng">
              <a:solidFill>
                <a:srgbClr val="000000"/>
              </a:solidFill>
              <a:round/>
              <a:headEnd/>
              <a:tailEnd/>
            </a:ln>
          </p:spPr>
          <p:txBody>
            <a:bodyPr/>
            <a:lstStyle/>
            <a:p>
              <a:endParaRPr lang="zh-CN" altLang="en-US"/>
            </a:p>
          </p:txBody>
        </p:sp>
        <p:grpSp>
          <p:nvGrpSpPr>
            <p:cNvPr id="30859" name="Group 388"/>
            <p:cNvGrpSpPr>
              <a:grpSpLocks/>
            </p:cNvGrpSpPr>
            <p:nvPr/>
          </p:nvGrpSpPr>
          <p:grpSpPr bwMode="auto">
            <a:xfrm>
              <a:off x="3283" y="3954"/>
              <a:ext cx="590" cy="186"/>
              <a:chOff x="2662" y="3377"/>
              <a:chExt cx="513" cy="162"/>
            </a:xfrm>
          </p:grpSpPr>
          <p:sp>
            <p:nvSpPr>
              <p:cNvPr id="30860" name="Line 389"/>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61" name="Line 390"/>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75534" name="Group 398"/>
          <p:cNvGrpSpPr>
            <a:grpSpLocks/>
          </p:cNvGrpSpPr>
          <p:nvPr/>
        </p:nvGrpSpPr>
        <p:grpSpPr bwMode="auto">
          <a:xfrm>
            <a:off x="195263" y="2078038"/>
            <a:ext cx="2774950" cy="1917700"/>
            <a:chOff x="123" y="1309"/>
            <a:chExt cx="1748" cy="1208"/>
          </a:xfrm>
        </p:grpSpPr>
        <p:grpSp>
          <p:nvGrpSpPr>
            <p:cNvPr id="30805" name="Group 179"/>
            <p:cNvGrpSpPr>
              <a:grpSpLocks/>
            </p:cNvGrpSpPr>
            <p:nvPr/>
          </p:nvGrpSpPr>
          <p:grpSpPr bwMode="auto">
            <a:xfrm>
              <a:off x="142" y="1309"/>
              <a:ext cx="1729" cy="1208"/>
              <a:chOff x="-189" y="1257"/>
              <a:chExt cx="1729" cy="1208"/>
            </a:xfrm>
          </p:grpSpPr>
          <p:sp>
            <p:nvSpPr>
              <p:cNvPr id="30809" name="Line 180"/>
              <p:cNvSpPr>
                <a:spLocks noChangeShapeType="1"/>
              </p:cNvSpPr>
              <p:nvPr/>
            </p:nvSpPr>
            <p:spPr bwMode="auto">
              <a:xfrm flipH="1">
                <a:off x="696" y="1257"/>
                <a:ext cx="844" cy="71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10" name="Line 181"/>
              <p:cNvSpPr>
                <a:spLocks noChangeShapeType="1"/>
              </p:cNvSpPr>
              <p:nvPr/>
            </p:nvSpPr>
            <p:spPr bwMode="auto">
              <a:xfrm>
                <a:off x="696" y="1973"/>
                <a:ext cx="382" cy="38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11" name="Line 182"/>
              <p:cNvSpPr>
                <a:spLocks noChangeShapeType="1"/>
              </p:cNvSpPr>
              <p:nvPr/>
            </p:nvSpPr>
            <p:spPr bwMode="auto">
              <a:xfrm flipH="1">
                <a:off x="369" y="2166"/>
                <a:ext cx="516" cy="2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12" name="Line 183"/>
              <p:cNvSpPr>
                <a:spLocks noChangeShapeType="1"/>
              </p:cNvSpPr>
              <p:nvPr/>
            </p:nvSpPr>
            <p:spPr bwMode="auto">
              <a:xfrm>
                <a:off x="-189" y="2465"/>
                <a:ext cx="5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13" name="Freeform 184"/>
              <p:cNvSpPr>
                <a:spLocks/>
              </p:cNvSpPr>
              <p:nvPr/>
            </p:nvSpPr>
            <p:spPr bwMode="auto">
              <a:xfrm>
                <a:off x="-114" y="2265"/>
                <a:ext cx="76" cy="84"/>
              </a:xfrm>
              <a:custGeom>
                <a:avLst/>
                <a:gdLst>
                  <a:gd name="T0" fmla="*/ 0 w 153"/>
                  <a:gd name="T1" fmla="*/ 0 h 164"/>
                  <a:gd name="T2" fmla="*/ 4 w 153"/>
                  <a:gd name="T3" fmla="*/ 22 h 164"/>
                  <a:gd name="T4" fmla="*/ 19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14" name="Line 185"/>
              <p:cNvSpPr>
                <a:spLocks noChangeShapeType="1"/>
              </p:cNvSpPr>
              <p:nvPr/>
            </p:nvSpPr>
            <p:spPr bwMode="auto">
              <a:xfrm flipH="1">
                <a:off x="-116" y="2349"/>
                <a:ext cx="20" cy="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15" name="Freeform 186"/>
              <p:cNvSpPr>
                <a:spLocks/>
              </p:cNvSpPr>
              <p:nvPr/>
            </p:nvSpPr>
            <p:spPr bwMode="auto">
              <a:xfrm>
                <a:off x="-23" y="2313"/>
                <a:ext cx="58" cy="118"/>
              </a:xfrm>
              <a:custGeom>
                <a:avLst/>
                <a:gdLst>
                  <a:gd name="T0" fmla="*/ 0 w 119"/>
                  <a:gd name="T1" fmla="*/ 30 h 234"/>
                  <a:gd name="T2" fmla="*/ 14 w 119"/>
                  <a:gd name="T3" fmla="*/ 0 h 234"/>
                  <a:gd name="T4" fmla="*/ 13 w 119"/>
                  <a:gd name="T5" fmla="*/ 30 h 234"/>
                  <a:gd name="T6" fmla="*/ 0 60000 65536"/>
                  <a:gd name="T7" fmla="*/ 0 60000 65536"/>
                  <a:gd name="T8" fmla="*/ 0 60000 65536"/>
                </a:gdLst>
                <a:ahLst/>
                <a:cxnLst>
                  <a:cxn ang="T6">
                    <a:pos x="T0" y="T1"/>
                  </a:cxn>
                  <a:cxn ang="T7">
                    <a:pos x="T2" y="T3"/>
                  </a:cxn>
                  <a:cxn ang="T8">
                    <a:pos x="T4" y="T5"/>
                  </a:cxn>
                </a:cxnLst>
                <a:rect l="0" t="0" r="r" b="b"/>
                <a:pathLst>
                  <a:path w="119" h="234">
                    <a:moveTo>
                      <a:pt x="0" y="234"/>
                    </a:moveTo>
                    <a:lnTo>
                      <a:pt x="119" y="0"/>
                    </a:lnTo>
                    <a:lnTo>
                      <a:pt x="110" y="2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16" name="Line 187"/>
              <p:cNvSpPr>
                <a:spLocks noChangeShapeType="1"/>
              </p:cNvSpPr>
              <p:nvPr/>
            </p:nvSpPr>
            <p:spPr bwMode="auto">
              <a:xfrm flipH="1">
                <a:off x="-7" y="2397"/>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17" name="Line 188"/>
              <p:cNvSpPr>
                <a:spLocks noChangeShapeType="1"/>
              </p:cNvSpPr>
              <p:nvPr/>
            </p:nvSpPr>
            <p:spPr bwMode="auto">
              <a:xfrm>
                <a:off x="80" y="2372"/>
                <a:ext cx="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18" name="Freeform 189"/>
              <p:cNvSpPr>
                <a:spLocks/>
              </p:cNvSpPr>
              <p:nvPr/>
            </p:nvSpPr>
            <p:spPr bwMode="auto">
              <a:xfrm>
                <a:off x="196" y="2265"/>
                <a:ext cx="76" cy="84"/>
              </a:xfrm>
              <a:custGeom>
                <a:avLst/>
                <a:gdLst>
                  <a:gd name="T0" fmla="*/ 0 w 154"/>
                  <a:gd name="T1" fmla="*/ 0 h 164"/>
                  <a:gd name="T2" fmla="*/ 4 w 154"/>
                  <a:gd name="T3" fmla="*/ 22 h 164"/>
                  <a:gd name="T4" fmla="*/ 19 w 154"/>
                  <a:gd name="T5" fmla="*/ 0 h 164"/>
                  <a:gd name="T6" fmla="*/ 0 60000 65536"/>
                  <a:gd name="T7" fmla="*/ 0 60000 65536"/>
                  <a:gd name="T8" fmla="*/ 0 60000 65536"/>
                </a:gdLst>
                <a:ahLst/>
                <a:cxnLst>
                  <a:cxn ang="T6">
                    <a:pos x="T0" y="T1"/>
                  </a:cxn>
                  <a:cxn ang="T7">
                    <a:pos x="T2" y="T3"/>
                  </a:cxn>
                  <a:cxn ang="T8">
                    <a:pos x="T4" y="T5"/>
                  </a:cxn>
                </a:cxnLst>
                <a:rect l="0" t="0" r="r" b="b"/>
                <a:pathLst>
                  <a:path w="154" h="164">
                    <a:moveTo>
                      <a:pt x="0" y="0"/>
                    </a:moveTo>
                    <a:lnTo>
                      <a:pt x="33" y="164"/>
                    </a:lnTo>
                    <a:lnTo>
                      <a:pt x="15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19" name="Line 190"/>
              <p:cNvSpPr>
                <a:spLocks noChangeShapeType="1"/>
              </p:cNvSpPr>
              <p:nvPr/>
            </p:nvSpPr>
            <p:spPr bwMode="auto">
              <a:xfrm flipH="1">
                <a:off x="189" y="2349"/>
                <a:ext cx="21" cy="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20" name="Freeform 191"/>
              <p:cNvSpPr>
                <a:spLocks/>
              </p:cNvSpPr>
              <p:nvPr/>
            </p:nvSpPr>
            <p:spPr bwMode="auto">
              <a:xfrm>
                <a:off x="287" y="2365"/>
                <a:ext cx="55" cy="66"/>
              </a:xfrm>
              <a:custGeom>
                <a:avLst/>
                <a:gdLst>
                  <a:gd name="T0" fmla="*/ 0 w 111"/>
                  <a:gd name="T1" fmla="*/ 17 h 130"/>
                  <a:gd name="T2" fmla="*/ 5 w 111"/>
                  <a:gd name="T3" fmla="*/ 17 h 130"/>
                  <a:gd name="T4" fmla="*/ 6 w 111"/>
                  <a:gd name="T5" fmla="*/ 17 h 130"/>
                  <a:gd name="T6" fmla="*/ 6 w 111"/>
                  <a:gd name="T7" fmla="*/ 17 h 130"/>
                  <a:gd name="T8" fmla="*/ 7 w 111"/>
                  <a:gd name="T9" fmla="*/ 17 h 130"/>
                  <a:gd name="T10" fmla="*/ 7 w 111"/>
                  <a:gd name="T11" fmla="*/ 16 h 130"/>
                  <a:gd name="T12" fmla="*/ 8 w 111"/>
                  <a:gd name="T13" fmla="*/ 16 h 130"/>
                  <a:gd name="T14" fmla="*/ 8 w 111"/>
                  <a:gd name="T15" fmla="*/ 16 h 130"/>
                  <a:gd name="T16" fmla="*/ 9 w 111"/>
                  <a:gd name="T17" fmla="*/ 16 h 130"/>
                  <a:gd name="T18" fmla="*/ 9 w 111"/>
                  <a:gd name="T19" fmla="*/ 15 h 130"/>
                  <a:gd name="T20" fmla="*/ 9 w 111"/>
                  <a:gd name="T21" fmla="*/ 15 h 130"/>
                  <a:gd name="T22" fmla="*/ 10 w 111"/>
                  <a:gd name="T23" fmla="*/ 14 h 130"/>
                  <a:gd name="T24" fmla="*/ 10 w 111"/>
                  <a:gd name="T25" fmla="*/ 14 h 130"/>
                  <a:gd name="T26" fmla="*/ 11 w 111"/>
                  <a:gd name="T27" fmla="*/ 13 h 130"/>
                  <a:gd name="T28" fmla="*/ 11 w 111"/>
                  <a:gd name="T29" fmla="*/ 13 h 130"/>
                  <a:gd name="T30" fmla="*/ 11 w 111"/>
                  <a:gd name="T31" fmla="*/ 12 h 130"/>
                  <a:gd name="T32" fmla="*/ 12 w 111"/>
                  <a:gd name="T33" fmla="*/ 12 h 130"/>
                  <a:gd name="T34" fmla="*/ 12 w 111"/>
                  <a:gd name="T35" fmla="*/ 11 h 130"/>
                  <a:gd name="T36" fmla="*/ 12 w 111"/>
                  <a:gd name="T37" fmla="*/ 11 h 130"/>
                  <a:gd name="T38" fmla="*/ 13 w 111"/>
                  <a:gd name="T39" fmla="*/ 10 h 130"/>
                  <a:gd name="T40" fmla="*/ 13 w 111"/>
                  <a:gd name="T41" fmla="*/ 9 h 130"/>
                  <a:gd name="T42" fmla="*/ 13 w 111"/>
                  <a:gd name="T43" fmla="*/ 9 h 130"/>
                  <a:gd name="T44" fmla="*/ 13 w 111"/>
                  <a:gd name="T45" fmla="*/ 8 h 130"/>
                  <a:gd name="T46" fmla="*/ 13 w 111"/>
                  <a:gd name="T47" fmla="*/ 7 h 130"/>
                  <a:gd name="T48" fmla="*/ 13 w 111"/>
                  <a:gd name="T49" fmla="*/ 7 h 130"/>
                  <a:gd name="T50" fmla="*/ 13 w 111"/>
                  <a:gd name="T51" fmla="*/ 6 h 130"/>
                  <a:gd name="T52" fmla="*/ 13 w 111"/>
                  <a:gd name="T53" fmla="*/ 5 h 130"/>
                  <a:gd name="T54" fmla="*/ 13 w 111"/>
                  <a:gd name="T55" fmla="*/ 5 h 130"/>
                  <a:gd name="T56" fmla="*/ 13 w 111"/>
                  <a:gd name="T57" fmla="*/ 4 h 130"/>
                  <a:gd name="T58" fmla="*/ 13 w 111"/>
                  <a:gd name="T59" fmla="*/ 4 h 130"/>
                  <a:gd name="T60" fmla="*/ 13 w 111"/>
                  <a:gd name="T61" fmla="*/ 3 h 130"/>
                  <a:gd name="T62" fmla="*/ 13 w 111"/>
                  <a:gd name="T63" fmla="*/ 3 h 130"/>
                  <a:gd name="T64" fmla="*/ 13 w 111"/>
                  <a:gd name="T65" fmla="*/ 2 h 130"/>
                  <a:gd name="T66" fmla="*/ 13 w 111"/>
                  <a:gd name="T67" fmla="*/ 2 h 130"/>
                  <a:gd name="T68" fmla="*/ 12 w 111"/>
                  <a:gd name="T69" fmla="*/ 2 h 130"/>
                  <a:gd name="T70" fmla="*/ 12 w 111"/>
                  <a:gd name="T71" fmla="*/ 1 h 130"/>
                  <a:gd name="T72" fmla="*/ 12 w 111"/>
                  <a:gd name="T73" fmla="*/ 1 h 130"/>
                  <a:gd name="T74" fmla="*/ 11 w 111"/>
                  <a:gd name="T75" fmla="*/ 1 h 130"/>
                  <a:gd name="T76" fmla="*/ 11 w 111"/>
                  <a:gd name="T77" fmla="*/ 1 h 130"/>
                  <a:gd name="T78" fmla="*/ 10 w 111"/>
                  <a:gd name="T79" fmla="*/ 0 h 130"/>
                  <a:gd name="T80" fmla="*/ 10 w 111"/>
                  <a:gd name="T81" fmla="*/ 0 h 130"/>
                  <a:gd name="T82" fmla="*/ 10 w 111"/>
                  <a:gd name="T83" fmla="*/ 0 h 130"/>
                  <a:gd name="T84" fmla="*/ 4 w 111"/>
                  <a:gd name="T85" fmla="*/ 0 h 1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1" h="130">
                    <a:moveTo>
                      <a:pt x="0" y="130"/>
                    </a:moveTo>
                    <a:lnTo>
                      <a:pt x="45" y="130"/>
                    </a:lnTo>
                    <a:lnTo>
                      <a:pt x="50" y="130"/>
                    </a:lnTo>
                    <a:lnTo>
                      <a:pt x="53" y="129"/>
                    </a:lnTo>
                    <a:lnTo>
                      <a:pt x="57" y="128"/>
                    </a:lnTo>
                    <a:lnTo>
                      <a:pt x="60" y="127"/>
                    </a:lnTo>
                    <a:lnTo>
                      <a:pt x="65" y="124"/>
                    </a:lnTo>
                    <a:lnTo>
                      <a:pt x="68" y="122"/>
                    </a:lnTo>
                    <a:lnTo>
                      <a:pt x="72" y="120"/>
                    </a:lnTo>
                    <a:lnTo>
                      <a:pt x="75" y="117"/>
                    </a:lnTo>
                    <a:lnTo>
                      <a:pt x="79" y="114"/>
                    </a:lnTo>
                    <a:lnTo>
                      <a:pt x="83" y="111"/>
                    </a:lnTo>
                    <a:lnTo>
                      <a:pt x="86" y="107"/>
                    </a:lnTo>
                    <a:lnTo>
                      <a:pt x="90" y="103"/>
                    </a:lnTo>
                    <a:lnTo>
                      <a:pt x="92" y="99"/>
                    </a:lnTo>
                    <a:lnTo>
                      <a:pt x="95" y="95"/>
                    </a:lnTo>
                    <a:lnTo>
                      <a:pt x="99" y="89"/>
                    </a:lnTo>
                    <a:lnTo>
                      <a:pt x="101" y="85"/>
                    </a:lnTo>
                    <a:lnTo>
                      <a:pt x="103" y="80"/>
                    </a:lnTo>
                    <a:lnTo>
                      <a:pt x="105" y="74"/>
                    </a:lnTo>
                    <a:lnTo>
                      <a:pt x="107" y="70"/>
                    </a:lnTo>
                    <a:lnTo>
                      <a:pt x="108" y="65"/>
                    </a:lnTo>
                    <a:lnTo>
                      <a:pt x="109" y="60"/>
                    </a:lnTo>
                    <a:lnTo>
                      <a:pt x="110" y="54"/>
                    </a:lnTo>
                    <a:lnTo>
                      <a:pt x="111" y="50"/>
                    </a:lnTo>
                    <a:lnTo>
                      <a:pt x="111" y="45"/>
                    </a:lnTo>
                    <a:lnTo>
                      <a:pt x="111" y="39"/>
                    </a:lnTo>
                    <a:lnTo>
                      <a:pt x="111" y="35"/>
                    </a:lnTo>
                    <a:lnTo>
                      <a:pt x="111" y="31"/>
                    </a:lnTo>
                    <a:lnTo>
                      <a:pt x="110" y="27"/>
                    </a:lnTo>
                    <a:lnTo>
                      <a:pt x="109" y="22"/>
                    </a:lnTo>
                    <a:lnTo>
                      <a:pt x="107" y="19"/>
                    </a:lnTo>
                    <a:lnTo>
                      <a:pt x="106" y="15"/>
                    </a:lnTo>
                    <a:lnTo>
                      <a:pt x="104" y="12"/>
                    </a:lnTo>
                    <a:lnTo>
                      <a:pt x="102" y="9"/>
                    </a:lnTo>
                    <a:lnTo>
                      <a:pt x="100" y="6"/>
                    </a:lnTo>
                    <a:lnTo>
                      <a:pt x="96" y="4"/>
                    </a:lnTo>
                    <a:lnTo>
                      <a:pt x="93" y="3"/>
                    </a:lnTo>
                    <a:lnTo>
                      <a:pt x="90" y="1"/>
                    </a:lnTo>
                    <a:lnTo>
                      <a:pt x="87" y="0"/>
                    </a:lnTo>
                    <a:lnTo>
                      <a:pt x="84" y="0"/>
                    </a:lnTo>
                    <a:lnTo>
                      <a:pt x="80" y="0"/>
                    </a:lnTo>
                    <a:lnTo>
                      <a:pt x="3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21" name="Freeform 192"/>
              <p:cNvSpPr>
                <a:spLocks/>
              </p:cNvSpPr>
              <p:nvPr/>
            </p:nvSpPr>
            <p:spPr bwMode="auto">
              <a:xfrm>
                <a:off x="287" y="2313"/>
                <a:ext cx="64" cy="118"/>
              </a:xfrm>
              <a:custGeom>
                <a:avLst/>
                <a:gdLst>
                  <a:gd name="T0" fmla="*/ 9 w 134"/>
                  <a:gd name="T1" fmla="*/ 13 h 234"/>
                  <a:gd name="T2" fmla="*/ 9 w 134"/>
                  <a:gd name="T3" fmla="*/ 13 h 234"/>
                  <a:gd name="T4" fmla="*/ 10 w 134"/>
                  <a:gd name="T5" fmla="*/ 13 h 234"/>
                  <a:gd name="T6" fmla="*/ 10 w 134"/>
                  <a:gd name="T7" fmla="*/ 13 h 234"/>
                  <a:gd name="T8" fmla="*/ 10 w 134"/>
                  <a:gd name="T9" fmla="*/ 13 h 234"/>
                  <a:gd name="T10" fmla="*/ 11 w 134"/>
                  <a:gd name="T11" fmla="*/ 13 h 234"/>
                  <a:gd name="T12" fmla="*/ 11 w 134"/>
                  <a:gd name="T13" fmla="*/ 12 h 234"/>
                  <a:gd name="T14" fmla="*/ 11 w 134"/>
                  <a:gd name="T15" fmla="*/ 12 h 234"/>
                  <a:gd name="T16" fmla="*/ 11 w 134"/>
                  <a:gd name="T17" fmla="*/ 12 h 234"/>
                  <a:gd name="T18" fmla="*/ 12 w 134"/>
                  <a:gd name="T19" fmla="*/ 11 h 234"/>
                  <a:gd name="T20" fmla="*/ 12 w 134"/>
                  <a:gd name="T21" fmla="*/ 11 h 234"/>
                  <a:gd name="T22" fmla="*/ 13 w 134"/>
                  <a:gd name="T23" fmla="*/ 11 h 234"/>
                  <a:gd name="T24" fmla="*/ 13 w 134"/>
                  <a:gd name="T25" fmla="*/ 10 h 234"/>
                  <a:gd name="T26" fmla="*/ 13 w 134"/>
                  <a:gd name="T27" fmla="*/ 10 h 234"/>
                  <a:gd name="T28" fmla="*/ 13 w 134"/>
                  <a:gd name="T29" fmla="*/ 9 h 234"/>
                  <a:gd name="T30" fmla="*/ 14 w 134"/>
                  <a:gd name="T31" fmla="*/ 9 h 234"/>
                  <a:gd name="T32" fmla="*/ 14 w 134"/>
                  <a:gd name="T33" fmla="*/ 8 h 234"/>
                  <a:gd name="T34" fmla="*/ 14 w 134"/>
                  <a:gd name="T35" fmla="*/ 7 h 234"/>
                  <a:gd name="T36" fmla="*/ 14 w 134"/>
                  <a:gd name="T37" fmla="*/ 7 h 234"/>
                  <a:gd name="T38" fmla="*/ 14 w 134"/>
                  <a:gd name="T39" fmla="*/ 6 h 234"/>
                  <a:gd name="T40" fmla="*/ 15 w 134"/>
                  <a:gd name="T41" fmla="*/ 6 h 234"/>
                  <a:gd name="T42" fmla="*/ 15 w 134"/>
                  <a:gd name="T43" fmla="*/ 5 h 234"/>
                  <a:gd name="T44" fmla="*/ 15 w 134"/>
                  <a:gd name="T45" fmla="*/ 5 h 234"/>
                  <a:gd name="T46" fmla="*/ 15 w 134"/>
                  <a:gd name="T47" fmla="*/ 4 h 234"/>
                  <a:gd name="T48" fmla="*/ 15 w 134"/>
                  <a:gd name="T49" fmla="*/ 4 h 234"/>
                  <a:gd name="T50" fmla="*/ 15 w 134"/>
                  <a:gd name="T51" fmla="*/ 3 h 234"/>
                  <a:gd name="T52" fmla="*/ 14 w 134"/>
                  <a:gd name="T53" fmla="*/ 3 h 234"/>
                  <a:gd name="T54" fmla="*/ 14 w 134"/>
                  <a:gd name="T55" fmla="*/ 2 h 234"/>
                  <a:gd name="T56" fmla="*/ 14 w 134"/>
                  <a:gd name="T57" fmla="*/ 2 h 234"/>
                  <a:gd name="T58" fmla="*/ 14 w 134"/>
                  <a:gd name="T59" fmla="*/ 2 h 234"/>
                  <a:gd name="T60" fmla="*/ 13 w 134"/>
                  <a:gd name="T61" fmla="*/ 1 h 234"/>
                  <a:gd name="T62" fmla="*/ 13 w 134"/>
                  <a:gd name="T63" fmla="*/ 1 h 234"/>
                  <a:gd name="T64" fmla="*/ 13 w 134"/>
                  <a:gd name="T65" fmla="*/ 1 h 234"/>
                  <a:gd name="T66" fmla="*/ 13 w 134"/>
                  <a:gd name="T67" fmla="*/ 1 h 234"/>
                  <a:gd name="T68" fmla="*/ 12 w 134"/>
                  <a:gd name="T69" fmla="*/ 0 h 234"/>
                  <a:gd name="T70" fmla="*/ 12 w 134"/>
                  <a:gd name="T71" fmla="*/ 0 h 234"/>
                  <a:gd name="T72" fmla="*/ 12 w 134"/>
                  <a:gd name="T73" fmla="*/ 0 h 234"/>
                  <a:gd name="T74" fmla="*/ 7 w 134"/>
                  <a:gd name="T75" fmla="*/ 0 h 234"/>
                  <a:gd name="T76" fmla="*/ 0 w 134"/>
                  <a:gd name="T77" fmla="*/ 30 h 2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4" h="234">
                    <a:moveTo>
                      <a:pt x="80" y="104"/>
                    </a:moveTo>
                    <a:lnTo>
                      <a:pt x="84" y="103"/>
                    </a:lnTo>
                    <a:lnTo>
                      <a:pt x="87" y="103"/>
                    </a:lnTo>
                    <a:lnTo>
                      <a:pt x="90" y="102"/>
                    </a:lnTo>
                    <a:lnTo>
                      <a:pt x="93" y="101"/>
                    </a:lnTo>
                    <a:lnTo>
                      <a:pt x="98" y="99"/>
                    </a:lnTo>
                    <a:lnTo>
                      <a:pt x="101" y="96"/>
                    </a:lnTo>
                    <a:lnTo>
                      <a:pt x="104" y="94"/>
                    </a:lnTo>
                    <a:lnTo>
                      <a:pt x="107" y="91"/>
                    </a:lnTo>
                    <a:lnTo>
                      <a:pt x="110" y="88"/>
                    </a:lnTo>
                    <a:lnTo>
                      <a:pt x="113" y="85"/>
                    </a:lnTo>
                    <a:lnTo>
                      <a:pt x="117" y="82"/>
                    </a:lnTo>
                    <a:lnTo>
                      <a:pt x="119" y="77"/>
                    </a:lnTo>
                    <a:lnTo>
                      <a:pt x="122" y="73"/>
                    </a:lnTo>
                    <a:lnTo>
                      <a:pt x="124" y="69"/>
                    </a:lnTo>
                    <a:lnTo>
                      <a:pt x="126" y="65"/>
                    </a:lnTo>
                    <a:lnTo>
                      <a:pt x="127" y="60"/>
                    </a:lnTo>
                    <a:lnTo>
                      <a:pt x="129" y="56"/>
                    </a:lnTo>
                    <a:lnTo>
                      <a:pt x="131" y="52"/>
                    </a:lnTo>
                    <a:lnTo>
                      <a:pt x="132" y="46"/>
                    </a:lnTo>
                    <a:lnTo>
                      <a:pt x="133" y="42"/>
                    </a:lnTo>
                    <a:lnTo>
                      <a:pt x="133" y="38"/>
                    </a:lnTo>
                    <a:lnTo>
                      <a:pt x="134" y="34"/>
                    </a:lnTo>
                    <a:lnTo>
                      <a:pt x="134" y="29"/>
                    </a:lnTo>
                    <a:lnTo>
                      <a:pt x="133" y="25"/>
                    </a:lnTo>
                    <a:lnTo>
                      <a:pt x="133" y="22"/>
                    </a:lnTo>
                    <a:lnTo>
                      <a:pt x="132" y="18"/>
                    </a:lnTo>
                    <a:lnTo>
                      <a:pt x="131" y="14"/>
                    </a:lnTo>
                    <a:lnTo>
                      <a:pt x="128" y="11"/>
                    </a:lnTo>
                    <a:lnTo>
                      <a:pt x="126" y="9"/>
                    </a:lnTo>
                    <a:lnTo>
                      <a:pt x="124" y="6"/>
                    </a:lnTo>
                    <a:lnTo>
                      <a:pt x="122" y="4"/>
                    </a:lnTo>
                    <a:lnTo>
                      <a:pt x="120" y="3"/>
                    </a:lnTo>
                    <a:lnTo>
                      <a:pt x="118" y="1"/>
                    </a:lnTo>
                    <a:lnTo>
                      <a:pt x="115" y="0"/>
                    </a:lnTo>
                    <a:lnTo>
                      <a:pt x="111" y="0"/>
                    </a:lnTo>
                    <a:lnTo>
                      <a:pt x="108" y="0"/>
                    </a:lnTo>
                    <a:lnTo>
                      <a:pt x="62" y="0"/>
                    </a:lnTo>
                    <a:lnTo>
                      <a:pt x="0" y="2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22" name="Freeform 193"/>
              <p:cNvSpPr>
                <a:spLocks/>
              </p:cNvSpPr>
              <p:nvPr/>
            </p:nvSpPr>
            <p:spPr bwMode="auto">
              <a:xfrm>
                <a:off x="1085" y="1642"/>
                <a:ext cx="224" cy="165"/>
              </a:xfrm>
              <a:custGeom>
                <a:avLst/>
                <a:gdLst>
                  <a:gd name="T0" fmla="*/ 0 w 455"/>
                  <a:gd name="T1" fmla="*/ 0 h 334"/>
                  <a:gd name="T2" fmla="*/ 2 w 455"/>
                  <a:gd name="T3" fmla="*/ 2 h 334"/>
                  <a:gd name="T4" fmla="*/ 4 w 455"/>
                  <a:gd name="T5" fmla="*/ 4 h 334"/>
                  <a:gd name="T6" fmla="*/ 6 w 455"/>
                  <a:gd name="T7" fmla="*/ 7 h 334"/>
                  <a:gd name="T8" fmla="*/ 8 w 455"/>
                  <a:gd name="T9" fmla="*/ 9 h 334"/>
                  <a:gd name="T10" fmla="*/ 11 w 455"/>
                  <a:gd name="T11" fmla="*/ 11 h 334"/>
                  <a:gd name="T12" fmla="*/ 13 w 455"/>
                  <a:gd name="T13" fmla="*/ 13 h 334"/>
                  <a:gd name="T14" fmla="*/ 15 w 455"/>
                  <a:gd name="T15" fmla="*/ 16 h 334"/>
                  <a:gd name="T16" fmla="*/ 17 w 455"/>
                  <a:gd name="T17" fmla="*/ 18 h 334"/>
                  <a:gd name="T18" fmla="*/ 20 w 455"/>
                  <a:gd name="T19" fmla="*/ 20 h 334"/>
                  <a:gd name="T20" fmla="*/ 23 w 455"/>
                  <a:gd name="T21" fmla="*/ 21 h 334"/>
                  <a:gd name="T22" fmla="*/ 25 w 455"/>
                  <a:gd name="T23" fmla="*/ 23 h 334"/>
                  <a:gd name="T24" fmla="*/ 28 w 455"/>
                  <a:gd name="T25" fmla="*/ 25 h 334"/>
                  <a:gd name="T26" fmla="*/ 30 w 455"/>
                  <a:gd name="T27" fmla="*/ 27 h 334"/>
                  <a:gd name="T28" fmla="*/ 32 w 455"/>
                  <a:gd name="T29" fmla="*/ 29 h 334"/>
                  <a:gd name="T30" fmla="*/ 35 w 455"/>
                  <a:gd name="T31" fmla="*/ 30 h 334"/>
                  <a:gd name="T32" fmla="*/ 38 w 455"/>
                  <a:gd name="T33" fmla="*/ 32 h 334"/>
                  <a:gd name="T34" fmla="*/ 40 w 455"/>
                  <a:gd name="T35" fmla="*/ 34 h 334"/>
                  <a:gd name="T36" fmla="*/ 43 w 455"/>
                  <a:gd name="T37" fmla="*/ 35 h 334"/>
                  <a:gd name="T38" fmla="*/ 46 w 455"/>
                  <a:gd name="T39" fmla="*/ 37 h 334"/>
                  <a:gd name="T40" fmla="*/ 49 w 455"/>
                  <a:gd name="T41" fmla="*/ 38 h 334"/>
                  <a:gd name="T42" fmla="*/ 52 w 455"/>
                  <a:gd name="T43" fmla="*/ 39 h 334"/>
                  <a:gd name="T44" fmla="*/ 54 w 455"/>
                  <a:gd name="T45" fmla="*/ 41 h 33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55" h="334">
                    <a:moveTo>
                      <a:pt x="0" y="0"/>
                    </a:moveTo>
                    <a:lnTo>
                      <a:pt x="17" y="20"/>
                    </a:lnTo>
                    <a:lnTo>
                      <a:pt x="34" y="39"/>
                    </a:lnTo>
                    <a:lnTo>
                      <a:pt x="53" y="58"/>
                    </a:lnTo>
                    <a:lnTo>
                      <a:pt x="71" y="76"/>
                    </a:lnTo>
                    <a:lnTo>
                      <a:pt x="89" y="94"/>
                    </a:lnTo>
                    <a:lnTo>
                      <a:pt x="108" y="112"/>
                    </a:lnTo>
                    <a:lnTo>
                      <a:pt x="127" y="129"/>
                    </a:lnTo>
                    <a:lnTo>
                      <a:pt x="147" y="146"/>
                    </a:lnTo>
                    <a:lnTo>
                      <a:pt x="168" y="162"/>
                    </a:lnTo>
                    <a:lnTo>
                      <a:pt x="188" y="178"/>
                    </a:lnTo>
                    <a:lnTo>
                      <a:pt x="208" y="194"/>
                    </a:lnTo>
                    <a:lnTo>
                      <a:pt x="229" y="209"/>
                    </a:lnTo>
                    <a:lnTo>
                      <a:pt x="251" y="223"/>
                    </a:lnTo>
                    <a:lnTo>
                      <a:pt x="272" y="238"/>
                    </a:lnTo>
                    <a:lnTo>
                      <a:pt x="294" y="252"/>
                    </a:lnTo>
                    <a:lnTo>
                      <a:pt x="317" y="264"/>
                    </a:lnTo>
                    <a:lnTo>
                      <a:pt x="339" y="277"/>
                    </a:lnTo>
                    <a:lnTo>
                      <a:pt x="361" y="289"/>
                    </a:lnTo>
                    <a:lnTo>
                      <a:pt x="385" y="301"/>
                    </a:lnTo>
                    <a:lnTo>
                      <a:pt x="408" y="312"/>
                    </a:lnTo>
                    <a:lnTo>
                      <a:pt x="432" y="323"/>
                    </a:lnTo>
                    <a:lnTo>
                      <a:pt x="455" y="3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23" name="Freeform 194"/>
              <p:cNvSpPr>
                <a:spLocks/>
              </p:cNvSpPr>
              <p:nvPr/>
            </p:nvSpPr>
            <p:spPr bwMode="auto">
              <a:xfrm>
                <a:off x="1223" y="1704"/>
                <a:ext cx="35" cy="7"/>
              </a:xfrm>
              <a:custGeom>
                <a:avLst/>
                <a:gdLst>
                  <a:gd name="T0" fmla="*/ 10 w 65"/>
                  <a:gd name="T1" fmla="*/ 0 h 13"/>
                  <a:gd name="T2" fmla="*/ 9 w 65"/>
                  <a:gd name="T3" fmla="*/ 0 h 13"/>
                  <a:gd name="T4" fmla="*/ 0 w 65"/>
                  <a:gd name="T5" fmla="*/ 2 h 13"/>
                  <a:gd name="T6" fmla="*/ 10 w 65"/>
                  <a:gd name="T7" fmla="*/ 2 h 13"/>
                  <a:gd name="T8" fmla="*/ 10 w 65"/>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13">
                    <a:moveTo>
                      <a:pt x="65" y="0"/>
                    </a:moveTo>
                    <a:lnTo>
                      <a:pt x="59" y="0"/>
                    </a:lnTo>
                    <a:lnTo>
                      <a:pt x="0" y="13"/>
                    </a:lnTo>
                    <a:lnTo>
                      <a:pt x="61" y="13"/>
                    </a:lnTo>
                    <a:lnTo>
                      <a:pt x="65" y="0"/>
                    </a:lnTo>
                    <a:close/>
                  </a:path>
                </a:pathLst>
              </a:custGeom>
              <a:solidFill>
                <a:srgbClr val="000000"/>
              </a:solidFill>
              <a:ln w="19050" cmpd="sng">
                <a:solidFill>
                  <a:srgbClr val="000000"/>
                </a:solidFill>
                <a:round/>
                <a:headEnd/>
                <a:tailEnd/>
              </a:ln>
            </p:spPr>
            <p:txBody>
              <a:bodyPr/>
              <a:lstStyle/>
              <a:p>
                <a:endParaRPr lang="zh-CN" altLang="en-US"/>
              </a:p>
            </p:txBody>
          </p:sp>
          <p:sp>
            <p:nvSpPr>
              <p:cNvPr id="30824" name="Freeform 195"/>
              <p:cNvSpPr>
                <a:spLocks/>
              </p:cNvSpPr>
              <p:nvPr/>
            </p:nvSpPr>
            <p:spPr bwMode="auto">
              <a:xfrm>
                <a:off x="1261" y="1645"/>
                <a:ext cx="38" cy="32"/>
              </a:xfrm>
              <a:custGeom>
                <a:avLst/>
                <a:gdLst>
                  <a:gd name="T0" fmla="*/ 0 w 77"/>
                  <a:gd name="T1" fmla="*/ 0 h 63"/>
                  <a:gd name="T2" fmla="*/ 0 w 77"/>
                  <a:gd name="T3" fmla="*/ 2 h 63"/>
                  <a:gd name="T4" fmla="*/ 1 w 77"/>
                  <a:gd name="T5" fmla="*/ 5 h 63"/>
                  <a:gd name="T6" fmla="*/ 3 w 77"/>
                  <a:gd name="T7" fmla="*/ 8 h 63"/>
                  <a:gd name="T8" fmla="*/ 6 w 77"/>
                  <a:gd name="T9" fmla="*/ 8 h 63"/>
                  <a:gd name="T10" fmla="*/ 9 w 77"/>
                  <a:gd name="T11" fmla="*/ 7 h 63"/>
                  <a:gd name="T12" fmla="*/ 7 w 77"/>
                  <a:gd name="T13" fmla="*/ 6 h 63"/>
                  <a:gd name="T14" fmla="*/ 4 w 77"/>
                  <a:gd name="T15" fmla="*/ 6 h 63"/>
                  <a:gd name="T16" fmla="*/ 2 w 77"/>
                  <a:gd name="T17" fmla="*/ 4 h 63"/>
                  <a:gd name="T18" fmla="*/ 0 w 77"/>
                  <a:gd name="T19" fmla="*/ 0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7" h="63">
                    <a:moveTo>
                      <a:pt x="4" y="0"/>
                    </a:moveTo>
                    <a:lnTo>
                      <a:pt x="0" y="16"/>
                    </a:lnTo>
                    <a:lnTo>
                      <a:pt x="10" y="38"/>
                    </a:lnTo>
                    <a:lnTo>
                      <a:pt x="28" y="58"/>
                    </a:lnTo>
                    <a:lnTo>
                      <a:pt x="49" y="63"/>
                    </a:lnTo>
                    <a:lnTo>
                      <a:pt x="77" y="55"/>
                    </a:lnTo>
                    <a:lnTo>
                      <a:pt x="61" y="46"/>
                    </a:lnTo>
                    <a:lnTo>
                      <a:pt x="34" y="45"/>
                    </a:lnTo>
                    <a:lnTo>
                      <a:pt x="20" y="32"/>
                    </a:lnTo>
                    <a:lnTo>
                      <a:pt x="4" y="0"/>
                    </a:lnTo>
                    <a:close/>
                  </a:path>
                </a:pathLst>
              </a:custGeom>
              <a:solidFill>
                <a:srgbClr val="000000"/>
              </a:solidFill>
              <a:ln w="19050" cmpd="sng">
                <a:solidFill>
                  <a:srgbClr val="000000"/>
                </a:solidFill>
                <a:round/>
                <a:headEnd/>
                <a:tailEnd/>
              </a:ln>
            </p:spPr>
            <p:txBody>
              <a:bodyPr/>
              <a:lstStyle/>
              <a:p>
                <a:endParaRPr lang="zh-CN" altLang="en-US"/>
              </a:p>
            </p:txBody>
          </p:sp>
          <p:sp>
            <p:nvSpPr>
              <p:cNvPr id="30825" name="Freeform 196"/>
              <p:cNvSpPr>
                <a:spLocks/>
              </p:cNvSpPr>
              <p:nvPr/>
            </p:nvSpPr>
            <p:spPr bwMode="auto">
              <a:xfrm>
                <a:off x="1281" y="1590"/>
                <a:ext cx="21" cy="7"/>
              </a:xfrm>
              <a:custGeom>
                <a:avLst/>
                <a:gdLst>
                  <a:gd name="T0" fmla="*/ 0 w 42"/>
                  <a:gd name="T1" fmla="*/ 0 h 13"/>
                  <a:gd name="T2" fmla="*/ 2 w 42"/>
                  <a:gd name="T3" fmla="*/ 2 h 13"/>
                  <a:gd name="T4" fmla="*/ 2 w 42"/>
                  <a:gd name="T5" fmla="*/ 2 h 13"/>
                  <a:gd name="T6" fmla="*/ 5 w 42"/>
                  <a:gd name="T7" fmla="*/ 1 h 13"/>
                  <a:gd name="T8" fmla="*/ 6 w 42"/>
                  <a:gd name="T9" fmla="*/ 1 h 13"/>
                  <a:gd name="T10" fmla="*/ 0 w 42"/>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13">
                    <a:moveTo>
                      <a:pt x="0" y="0"/>
                    </a:moveTo>
                    <a:lnTo>
                      <a:pt x="9" y="13"/>
                    </a:lnTo>
                    <a:lnTo>
                      <a:pt x="10" y="13"/>
                    </a:lnTo>
                    <a:lnTo>
                      <a:pt x="40" y="6"/>
                    </a:lnTo>
                    <a:lnTo>
                      <a:pt x="42" y="6"/>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30826" name="Freeform 197"/>
              <p:cNvSpPr>
                <a:spLocks/>
              </p:cNvSpPr>
              <p:nvPr/>
            </p:nvSpPr>
            <p:spPr bwMode="auto">
              <a:xfrm>
                <a:off x="1281" y="1583"/>
                <a:ext cx="48" cy="89"/>
              </a:xfrm>
              <a:custGeom>
                <a:avLst/>
                <a:gdLst>
                  <a:gd name="T0" fmla="*/ 2 w 95"/>
                  <a:gd name="T1" fmla="*/ 0 h 183"/>
                  <a:gd name="T2" fmla="*/ 0 w 95"/>
                  <a:gd name="T3" fmla="*/ 1 h 183"/>
                  <a:gd name="T4" fmla="*/ 6 w 95"/>
                  <a:gd name="T5" fmla="*/ 2 h 183"/>
                  <a:gd name="T6" fmla="*/ 9 w 95"/>
                  <a:gd name="T7" fmla="*/ 3 h 183"/>
                  <a:gd name="T8" fmla="*/ 9 w 95"/>
                  <a:gd name="T9" fmla="*/ 4 h 183"/>
                  <a:gd name="T10" fmla="*/ 9 w 95"/>
                  <a:gd name="T11" fmla="*/ 8 h 183"/>
                  <a:gd name="T12" fmla="*/ 9 w 95"/>
                  <a:gd name="T13" fmla="*/ 11 h 183"/>
                  <a:gd name="T14" fmla="*/ 7 w 95"/>
                  <a:gd name="T15" fmla="*/ 15 h 183"/>
                  <a:gd name="T16" fmla="*/ 6 w 95"/>
                  <a:gd name="T17" fmla="*/ 17 h 183"/>
                  <a:gd name="T18" fmla="*/ 3 w 95"/>
                  <a:gd name="T19" fmla="*/ 19 h 183"/>
                  <a:gd name="T20" fmla="*/ 2 w 95"/>
                  <a:gd name="T21" fmla="*/ 20 h 183"/>
                  <a:gd name="T22" fmla="*/ 4 w 95"/>
                  <a:gd name="T23" fmla="*/ 21 h 183"/>
                  <a:gd name="T24" fmla="*/ 8 w 95"/>
                  <a:gd name="T25" fmla="*/ 18 h 183"/>
                  <a:gd name="T26" fmla="*/ 8 w 95"/>
                  <a:gd name="T27" fmla="*/ 18 h 183"/>
                  <a:gd name="T28" fmla="*/ 10 w 95"/>
                  <a:gd name="T29" fmla="*/ 15 h 183"/>
                  <a:gd name="T30" fmla="*/ 12 w 95"/>
                  <a:gd name="T31" fmla="*/ 9 h 183"/>
                  <a:gd name="T32" fmla="*/ 12 w 95"/>
                  <a:gd name="T33" fmla="*/ 7 h 183"/>
                  <a:gd name="T34" fmla="*/ 11 w 95"/>
                  <a:gd name="T35" fmla="*/ 4 h 183"/>
                  <a:gd name="T36" fmla="*/ 9 w 95"/>
                  <a:gd name="T37" fmla="*/ 1 h 183"/>
                  <a:gd name="T38" fmla="*/ 9 w 95"/>
                  <a:gd name="T39" fmla="*/ 1 h 183"/>
                  <a:gd name="T40" fmla="*/ 7 w 95"/>
                  <a:gd name="T41" fmla="*/ 0 h 183"/>
                  <a:gd name="T42" fmla="*/ 4 w 95"/>
                  <a:gd name="T43" fmla="*/ 0 h 183"/>
                  <a:gd name="T44" fmla="*/ 2 w 95"/>
                  <a:gd name="T45" fmla="*/ 0 h 1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5" h="183">
                    <a:moveTo>
                      <a:pt x="10" y="0"/>
                    </a:moveTo>
                    <a:lnTo>
                      <a:pt x="0" y="14"/>
                    </a:lnTo>
                    <a:lnTo>
                      <a:pt x="42" y="20"/>
                    </a:lnTo>
                    <a:lnTo>
                      <a:pt x="67" y="29"/>
                    </a:lnTo>
                    <a:lnTo>
                      <a:pt x="69" y="34"/>
                    </a:lnTo>
                    <a:lnTo>
                      <a:pt x="71" y="71"/>
                    </a:lnTo>
                    <a:lnTo>
                      <a:pt x="66" y="93"/>
                    </a:lnTo>
                    <a:lnTo>
                      <a:pt x="53" y="132"/>
                    </a:lnTo>
                    <a:lnTo>
                      <a:pt x="47" y="144"/>
                    </a:lnTo>
                    <a:lnTo>
                      <a:pt x="21" y="170"/>
                    </a:lnTo>
                    <a:lnTo>
                      <a:pt x="15" y="174"/>
                    </a:lnTo>
                    <a:lnTo>
                      <a:pt x="31" y="183"/>
                    </a:lnTo>
                    <a:lnTo>
                      <a:pt x="57" y="160"/>
                    </a:lnTo>
                    <a:lnTo>
                      <a:pt x="58" y="159"/>
                    </a:lnTo>
                    <a:lnTo>
                      <a:pt x="76" y="127"/>
                    </a:lnTo>
                    <a:lnTo>
                      <a:pt x="91" y="83"/>
                    </a:lnTo>
                    <a:lnTo>
                      <a:pt x="95" y="61"/>
                    </a:lnTo>
                    <a:lnTo>
                      <a:pt x="88" y="32"/>
                    </a:lnTo>
                    <a:lnTo>
                      <a:pt x="68" y="12"/>
                    </a:lnTo>
                    <a:lnTo>
                      <a:pt x="70" y="11"/>
                    </a:lnTo>
                    <a:lnTo>
                      <a:pt x="51" y="7"/>
                    </a:lnTo>
                    <a:lnTo>
                      <a:pt x="29" y="2"/>
                    </a:lnTo>
                    <a:lnTo>
                      <a:pt x="10" y="0"/>
                    </a:lnTo>
                    <a:close/>
                  </a:path>
                </a:pathLst>
              </a:custGeom>
              <a:solidFill>
                <a:srgbClr val="000000"/>
              </a:solidFill>
              <a:ln w="19050" cmpd="sng">
                <a:solidFill>
                  <a:srgbClr val="000000"/>
                </a:solidFill>
                <a:round/>
                <a:headEnd/>
                <a:tailEnd/>
              </a:ln>
            </p:spPr>
            <p:txBody>
              <a:bodyPr/>
              <a:lstStyle/>
              <a:p>
                <a:endParaRPr lang="zh-CN" altLang="en-US"/>
              </a:p>
            </p:txBody>
          </p:sp>
          <p:sp>
            <p:nvSpPr>
              <p:cNvPr id="30827" name="Freeform 198"/>
              <p:cNvSpPr>
                <a:spLocks/>
              </p:cNvSpPr>
              <p:nvPr/>
            </p:nvSpPr>
            <p:spPr bwMode="auto">
              <a:xfrm>
                <a:off x="1309" y="1524"/>
                <a:ext cx="31" cy="63"/>
              </a:xfrm>
              <a:custGeom>
                <a:avLst/>
                <a:gdLst>
                  <a:gd name="T0" fmla="*/ 5 w 68"/>
                  <a:gd name="T1" fmla="*/ 0 h 130"/>
                  <a:gd name="T2" fmla="*/ 2 w 68"/>
                  <a:gd name="T3" fmla="*/ 0 h 130"/>
                  <a:gd name="T4" fmla="*/ 4 w 68"/>
                  <a:gd name="T5" fmla="*/ 1 h 130"/>
                  <a:gd name="T6" fmla="*/ 5 w 68"/>
                  <a:gd name="T7" fmla="*/ 2 h 130"/>
                  <a:gd name="T8" fmla="*/ 4 w 68"/>
                  <a:gd name="T9" fmla="*/ 7 h 130"/>
                  <a:gd name="T10" fmla="*/ 4 w 68"/>
                  <a:gd name="T11" fmla="*/ 8 h 130"/>
                  <a:gd name="T12" fmla="*/ 2 w 68"/>
                  <a:gd name="T13" fmla="*/ 12 h 130"/>
                  <a:gd name="T14" fmla="*/ 0 w 68"/>
                  <a:gd name="T15" fmla="*/ 15 h 130"/>
                  <a:gd name="T16" fmla="*/ 2 w 68"/>
                  <a:gd name="T17" fmla="*/ 15 h 130"/>
                  <a:gd name="T18" fmla="*/ 5 w 68"/>
                  <a:gd name="T19" fmla="*/ 12 h 130"/>
                  <a:gd name="T20" fmla="*/ 6 w 68"/>
                  <a:gd name="T21" fmla="*/ 8 h 130"/>
                  <a:gd name="T22" fmla="*/ 6 w 68"/>
                  <a:gd name="T23" fmla="*/ 5 h 130"/>
                  <a:gd name="T24" fmla="*/ 6 w 68"/>
                  <a:gd name="T25" fmla="*/ 1 h 130"/>
                  <a:gd name="T26" fmla="*/ 5 w 68"/>
                  <a:gd name="T27" fmla="*/ 0 h 1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8" h="130">
                    <a:moveTo>
                      <a:pt x="55" y="0"/>
                    </a:moveTo>
                    <a:lnTo>
                      <a:pt x="21" y="0"/>
                    </a:lnTo>
                    <a:lnTo>
                      <a:pt x="40" y="12"/>
                    </a:lnTo>
                    <a:lnTo>
                      <a:pt x="45" y="22"/>
                    </a:lnTo>
                    <a:lnTo>
                      <a:pt x="44" y="58"/>
                    </a:lnTo>
                    <a:lnTo>
                      <a:pt x="41" y="69"/>
                    </a:lnTo>
                    <a:lnTo>
                      <a:pt x="25" y="107"/>
                    </a:lnTo>
                    <a:lnTo>
                      <a:pt x="0" y="126"/>
                    </a:lnTo>
                    <a:lnTo>
                      <a:pt x="19" y="130"/>
                    </a:lnTo>
                    <a:lnTo>
                      <a:pt x="46" y="101"/>
                    </a:lnTo>
                    <a:lnTo>
                      <a:pt x="63" y="67"/>
                    </a:lnTo>
                    <a:lnTo>
                      <a:pt x="68" y="41"/>
                    </a:lnTo>
                    <a:lnTo>
                      <a:pt x="64" y="9"/>
                    </a:lnTo>
                    <a:lnTo>
                      <a:pt x="55" y="0"/>
                    </a:lnTo>
                    <a:close/>
                  </a:path>
                </a:pathLst>
              </a:custGeom>
              <a:solidFill>
                <a:srgbClr val="000000"/>
              </a:solidFill>
              <a:ln w="19050" cmpd="sng">
                <a:solidFill>
                  <a:srgbClr val="000000"/>
                </a:solidFill>
                <a:round/>
                <a:headEnd/>
                <a:tailEnd/>
              </a:ln>
            </p:spPr>
            <p:txBody>
              <a:bodyPr/>
              <a:lstStyle/>
              <a:p>
                <a:endParaRPr lang="zh-CN" altLang="en-US"/>
              </a:p>
            </p:txBody>
          </p:sp>
          <p:sp>
            <p:nvSpPr>
              <p:cNvPr id="30828" name="Freeform 199"/>
              <p:cNvSpPr>
                <a:spLocks/>
              </p:cNvSpPr>
              <p:nvPr/>
            </p:nvSpPr>
            <p:spPr bwMode="auto">
              <a:xfrm>
                <a:off x="1223" y="1517"/>
                <a:ext cx="110" cy="194"/>
              </a:xfrm>
              <a:custGeom>
                <a:avLst/>
                <a:gdLst>
                  <a:gd name="T0" fmla="*/ 23 w 224"/>
                  <a:gd name="T1" fmla="*/ 0 h 393"/>
                  <a:gd name="T2" fmla="*/ 19 w 224"/>
                  <a:gd name="T3" fmla="*/ 0 h 393"/>
                  <a:gd name="T4" fmla="*/ 18 w 224"/>
                  <a:gd name="T5" fmla="*/ 1 h 393"/>
                  <a:gd name="T6" fmla="*/ 15 w 224"/>
                  <a:gd name="T7" fmla="*/ 5 h 393"/>
                  <a:gd name="T8" fmla="*/ 13 w 224"/>
                  <a:gd name="T9" fmla="*/ 9 h 393"/>
                  <a:gd name="T10" fmla="*/ 11 w 224"/>
                  <a:gd name="T11" fmla="*/ 14 h 393"/>
                  <a:gd name="T12" fmla="*/ 7 w 224"/>
                  <a:gd name="T13" fmla="*/ 29 h 393"/>
                  <a:gd name="T14" fmla="*/ 3 w 224"/>
                  <a:gd name="T15" fmla="*/ 43 h 393"/>
                  <a:gd name="T16" fmla="*/ 3 w 224"/>
                  <a:gd name="T17" fmla="*/ 44 h 393"/>
                  <a:gd name="T18" fmla="*/ 0 w 224"/>
                  <a:gd name="T19" fmla="*/ 46 h 393"/>
                  <a:gd name="T20" fmla="*/ 0 w 224"/>
                  <a:gd name="T21" fmla="*/ 47 h 393"/>
                  <a:gd name="T22" fmla="*/ 7 w 224"/>
                  <a:gd name="T23" fmla="*/ 46 h 393"/>
                  <a:gd name="T24" fmla="*/ 6 w 224"/>
                  <a:gd name="T25" fmla="*/ 43 h 393"/>
                  <a:gd name="T26" fmla="*/ 8 w 224"/>
                  <a:gd name="T27" fmla="*/ 34 h 393"/>
                  <a:gd name="T28" fmla="*/ 9 w 224"/>
                  <a:gd name="T29" fmla="*/ 32 h 393"/>
                  <a:gd name="T30" fmla="*/ 14 w 224"/>
                  <a:gd name="T31" fmla="*/ 12 h 393"/>
                  <a:gd name="T32" fmla="*/ 15 w 224"/>
                  <a:gd name="T33" fmla="*/ 9 h 393"/>
                  <a:gd name="T34" fmla="*/ 17 w 224"/>
                  <a:gd name="T35" fmla="*/ 4 h 393"/>
                  <a:gd name="T36" fmla="*/ 20 w 224"/>
                  <a:gd name="T37" fmla="*/ 2 h 393"/>
                  <a:gd name="T38" fmla="*/ 23 w 224"/>
                  <a:gd name="T39" fmla="*/ 1 h 393"/>
                  <a:gd name="T40" fmla="*/ 27 w 224"/>
                  <a:gd name="T41" fmla="*/ 1 h 393"/>
                  <a:gd name="T42" fmla="*/ 24 w 224"/>
                  <a:gd name="T43" fmla="*/ 0 h 393"/>
                  <a:gd name="T44" fmla="*/ 23 w 224"/>
                  <a:gd name="T45" fmla="*/ 0 h 39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4" h="393">
                    <a:moveTo>
                      <a:pt x="190" y="0"/>
                    </a:moveTo>
                    <a:lnTo>
                      <a:pt x="163" y="7"/>
                    </a:lnTo>
                    <a:lnTo>
                      <a:pt x="150" y="15"/>
                    </a:lnTo>
                    <a:lnTo>
                      <a:pt x="124" y="44"/>
                    </a:lnTo>
                    <a:lnTo>
                      <a:pt x="109" y="72"/>
                    </a:lnTo>
                    <a:lnTo>
                      <a:pt x="95" y="115"/>
                    </a:lnTo>
                    <a:lnTo>
                      <a:pt x="61" y="243"/>
                    </a:lnTo>
                    <a:lnTo>
                      <a:pt x="28" y="362"/>
                    </a:lnTo>
                    <a:lnTo>
                      <a:pt x="27" y="366"/>
                    </a:lnTo>
                    <a:lnTo>
                      <a:pt x="3" y="380"/>
                    </a:lnTo>
                    <a:lnTo>
                      <a:pt x="0" y="393"/>
                    </a:lnTo>
                    <a:lnTo>
                      <a:pt x="59" y="380"/>
                    </a:lnTo>
                    <a:lnTo>
                      <a:pt x="49" y="362"/>
                    </a:lnTo>
                    <a:lnTo>
                      <a:pt x="72" y="277"/>
                    </a:lnTo>
                    <a:lnTo>
                      <a:pt x="76" y="261"/>
                    </a:lnTo>
                    <a:lnTo>
                      <a:pt x="119" y="101"/>
                    </a:lnTo>
                    <a:lnTo>
                      <a:pt x="126" y="75"/>
                    </a:lnTo>
                    <a:lnTo>
                      <a:pt x="144" y="38"/>
                    </a:lnTo>
                    <a:lnTo>
                      <a:pt x="168" y="19"/>
                    </a:lnTo>
                    <a:lnTo>
                      <a:pt x="190" y="14"/>
                    </a:lnTo>
                    <a:lnTo>
                      <a:pt x="224" y="14"/>
                    </a:lnTo>
                    <a:lnTo>
                      <a:pt x="202" y="1"/>
                    </a:lnTo>
                    <a:lnTo>
                      <a:pt x="190"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30806" name="Group 395"/>
            <p:cNvGrpSpPr>
              <a:grpSpLocks/>
            </p:cNvGrpSpPr>
            <p:nvPr/>
          </p:nvGrpSpPr>
          <p:grpSpPr bwMode="auto">
            <a:xfrm>
              <a:off x="123" y="2321"/>
              <a:ext cx="590" cy="186"/>
              <a:chOff x="2662" y="3377"/>
              <a:chExt cx="513" cy="162"/>
            </a:xfrm>
          </p:grpSpPr>
          <p:sp>
            <p:nvSpPr>
              <p:cNvPr id="30807" name="Line 396"/>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08" name="Line 397"/>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75624" name="Group 488"/>
          <p:cNvGrpSpPr>
            <a:grpSpLocks/>
          </p:cNvGrpSpPr>
          <p:nvPr/>
        </p:nvGrpSpPr>
        <p:grpSpPr bwMode="auto">
          <a:xfrm>
            <a:off x="1116013" y="5084763"/>
            <a:ext cx="3149600" cy="1530350"/>
            <a:chOff x="703" y="3203"/>
            <a:chExt cx="1984" cy="964"/>
          </a:xfrm>
        </p:grpSpPr>
        <p:grpSp>
          <p:nvGrpSpPr>
            <p:cNvPr id="30763" name="Group 443"/>
            <p:cNvGrpSpPr>
              <a:grpSpLocks/>
            </p:cNvGrpSpPr>
            <p:nvPr/>
          </p:nvGrpSpPr>
          <p:grpSpPr bwMode="auto">
            <a:xfrm>
              <a:off x="703" y="3203"/>
              <a:ext cx="1984" cy="964"/>
              <a:chOff x="1247" y="1525"/>
              <a:chExt cx="1984" cy="964"/>
            </a:xfrm>
          </p:grpSpPr>
          <p:sp>
            <p:nvSpPr>
              <p:cNvPr id="30767" name="Line 444"/>
              <p:cNvSpPr>
                <a:spLocks noChangeShapeType="1"/>
              </p:cNvSpPr>
              <p:nvPr/>
            </p:nvSpPr>
            <p:spPr bwMode="auto">
              <a:xfrm>
                <a:off x="2305" y="1938"/>
                <a:ext cx="286" cy="2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68" name="Line 445"/>
              <p:cNvSpPr>
                <a:spLocks noChangeShapeType="1"/>
              </p:cNvSpPr>
              <p:nvPr/>
            </p:nvSpPr>
            <p:spPr bwMode="auto">
              <a:xfrm>
                <a:off x="1589" y="1748"/>
                <a:ext cx="189" cy="1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69" name="Line 446"/>
              <p:cNvSpPr>
                <a:spLocks noChangeShapeType="1"/>
              </p:cNvSpPr>
              <p:nvPr/>
            </p:nvSpPr>
            <p:spPr bwMode="auto">
              <a:xfrm>
                <a:off x="1258" y="1748"/>
                <a:ext cx="3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70" name="Freeform 447"/>
              <p:cNvSpPr>
                <a:spLocks/>
              </p:cNvSpPr>
              <p:nvPr/>
            </p:nvSpPr>
            <p:spPr bwMode="auto">
              <a:xfrm>
                <a:off x="1352" y="1548"/>
                <a:ext cx="82" cy="162"/>
              </a:xfrm>
              <a:custGeom>
                <a:avLst/>
                <a:gdLst>
                  <a:gd name="T0" fmla="*/ 0 w 165"/>
                  <a:gd name="T1" fmla="*/ 40 h 328"/>
                  <a:gd name="T2" fmla="*/ 20 w 165"/>
                  <a:gd name="T3" fmla="*/ 0 h 328"/>
                  <a:gd name="T4" fmla="*/ 19 w 165"/>
                  <a:gd name="T5" fmla="*/ 40 h 328"/>
                  <a:gd name="T6" fmla="*/ 0 60000 65536"/>
                  <a:gd name="T7" fmla="*/ 0 60000 65536"/>
                  <a:gd name="T8" fmla="*/ 0 60000 65536"/>
                </a:gdLst>
                <a:ahLst/>
                <a:cxnLst>
                  <a:cxn ang="T6">
                    <a:pos x="T0" y="T1"/>
                  </a:cxn>
                  <a:cxn ang="T7">
                    <a:pos x="T2" y="T3"/>
                  </a:cxn>
                  <a:cxn ang="T8">
                    <a:pos x="T4" y="T5"/>
                  </a:cxn>
                </a:cxnLst>
                <a:rect l="0" t="0" r="r" b="b"/>
                <a:pathLst>
                  <a:path w="165" h="328">
                    <a:moveTo>
                      <a:pt x="0" y="328"/>
                    </a:moveTo>
                    <a:lnTo>
                      <a:pt x="165" y="0"/>
                    </a:lnTo>
                    <a:lnTo>
                      <a:pt x="153" y="3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71" name="Line 448"/>
              <p:cNvSpPr>
                <a:spLocks noChangeShapeType="1"/>
              </p:cNvSpPr>
              <p:nvPr/>
            </p:nvSpPr>
            <p:spPr bwMode="auto">
              <a:xfrm flipH="1">
                <a:off x="1375" y="1666"/>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72" name="Freeform 449"/>
              <p:cNvSpPr>
                <a:spLocks/>
              </p:cNvSpPr>
              <p:nvPr/>
            </p:nvSpPr>
            <p:spPr bwMode="auto">
              <a:xfrm>
                <a:off x="1465" y="1621"/>
                <a:ext cx="76" cy="89"/>
              </a:xfrm>
              <a:custGeom>
                <a:avLst/>
                <a:gdLst>
                  <a:gd name="T0" fmla="*/ 0 w 156"/>
                  <a:gd name="T1" fmla="*/ 22 h 182"/>
                  <a:gd name="T2" fmla="*/ 7 w 156"/>
                  <a:gd name="T3" fmla="*/ 22 h 182"/>
                  <a:gd name="T4" fmla="*/ 8 w 156"/>
                  <a:gd name="T5" fmla="*/ 22 h 182"/>
                  <a:gd name="T6" fmla="*/ 9 w 156"/>
                  <a:gd name="T7" fmla="*/ 21 h 182"/>
                  <a:gd name="T8" fmla="*/ 10 w 156"/>
                  <a:gd name="T9" fmla="*/ 21 h 182"/>
                  <a:gd name="T10" fmla="*/ 11 w 156"/>
                  <a:gd name="T11" fmla="*/ 21 h 182"/>
                  <a:gd name="T12" fmla="*/ 12 w 156"/>
                  <a:gd name="T13" fmla="*/ 20 h 182"/>
                  <a:gd name="T14" fmla="*/ 13 w 156"/>
                  <a:gd name="T15" fmla="*/ 19 h 182"/>
                  <a:gd name="T16" fmla="*/ 14 w 156"/>
                  <a:gd name="T17" fmla="*/ 18 h 182"/>
                  <a:gd name="T18" fmla="*/ 15 w 156"/>
                  <a:gd name="T19" fmla="*/ 17 h 182"/>
                  <a:gd name="T20" fmla="*/ 16 w 156"/>
                  <a:gd name="T21" fmla="*/ 16 h 182"/>
                  <a:gd name="T22" fmla="*/ 16 w 156"/>
                  <a:gd name="T23" fmla="*/ 15 h 182"/>
                  <a:gd name="T24" fmla="*/ 17 w 156"/>
                  <a:gd name="T25" fmla="*/ 13 h 182"/>
                  <a:gd name="T26" fmla="*/ 18 w 156"/>
                  <a:gd name="T27" fmla="*/ 12 h 182"/>
                  <a:gd name="T28" fmla="*/ 18 w 156"/>
                  <a:gd name="T29" fmla="*/ 11 h 182"/>
                  <a:gd name="T30" fmla="*/ 18 w 156"/>
                  <a:gd name="T31" fmla="*/ 9 h 182"/>
                  <a:gd name="T32" fmla="*/ 18 w 156"/>
                  <a:gd name="T33" fmla="*/ 8 h 182"/>
                  <a:gd name="T34" fmla="*/ 18 w 156"/>
                  <a:gd name="T35" fmla="*/ 7 h 182"/>
                  <a:gd name="T36" fmla="*/ 18 w 156"/>
                  <a:gd name="T37" fmla="*/ 6 h 182"/>
                  <a:gd name="T38" fmla="*/ 18 w 156"/>
                  <a:gd name="T39" fmla="*/ 5 h 182"/>
                  <a:gd name="T40" fmla="*/ 18 w 156"/>
                  <a:gd name="T41" fmla="*/ 3 h 182"/>
                  <a:gd name="T42" fmla="*/ 18 w 156"/>
                  <a:gd name="T43" fmla="*/ 3 h 182"/>
                  <a:gd name="T44" fmla="*/ 17 w 156"/>
                  <a:gd name="T45" fmla="*/ 2 h 182"/>
                  <a:gd name="T46" fmla="*/ 16 w 156"/>
                  <a:gd name="T47" fmla="*/ 1 h 182"/>
                  <a:gd name="T48" fmla="*/ 16 w 156"/>
                  <a:gd name="T49" fmla="*/ 0 h 182"/>
                  <a:gd name="T50" fmla="*/ 15 w 156"/>
                  <a:gd name="T51" fmla="*/ 0 h 182"/>
                  <a:gd name="T52" fmla="*/ 14 w 156"/>
                  <a:gd name="T53" fmla="*/ 0 h 182"/>
                  <a:gd name="T54" fmla="*/ 13 w 156"/>
                  <a:gd name="T55" fmla="*/ 0 h 182"/>
                  <a:gd name="T56" fmla="*/ 6 w 156"/>
                  <a:gd name="T57" fmla="*/ 0 h 1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6" h="182">
                    <a:moveTo>
                      <a:pt x="0" y="182"/>
                    </a:moveTo>
                    <a:lnTo>
                      <a:pt x="64" y="182"/>
                    </a:lnTo>
                    <a:lnTo>
                      <a:pt x="72" y="182"/>
                    </a:lnTo>
                    <a:lnTo>
                      <a:pt x="80" y="180"/>
                    </a:lnTo>
                    <a:lnTo>
                      <a:pt x="88" y="177"/>
                    </a:lnTo>
                    <a:lnTo>
                      <a:pt x="97" y="173"/>
                    </a:lnTo>
                    <a:lnTo>
                      <a:pt x="104" y="166"/>
                    </a:lnTo>
                    <a:lnTo>
                      <a:pt x="113" y="160"/>
                    </a:lnTo>
                    <a:lnTo>
                      <a:pt x="120" y="151"/>
                    </a:lnTo>
                    <a:lnTo>
                      <a:pt x="127" y="143"/>
                    </a:lnTo>
                    <a:lnTo>
                      <a:pt x="134" y="133"/>
                    </a:lnTo>
                    <a:lnTo>
                      <a:pt x="139" y="124"/>
                    </a:lnTo>
                    <a:lnTo>
                      <a:pt x="145" y="113"/>
                    </a:lnTo>
                    <a:lnTo>
                      <a:pt x="149" y="103"/>
                    </a:lnTo>
                    <a:lnTo>
                      <a:pt x="152" y="92"/>
                    </a:lnTo>
                    <a:lnTo>
                      <a:pt x="154" y="80"/>
                    </a:lnTo>
                    <a:lnTo>
                      <a:pt x="156" y="69"/>
                    </a:lnTo>
                    <a:lnTo>
                      <a:pt x="156" y="59"/>
                    </a:lnTo>
                    <a:lnTo>
                      <a:pt x="156" y="49"/>
                    </a:lnTo>
                    <a:lnTo>
                      <a:pt x="154" y="40"/>
                    </a:lnTo>
                    <a:lnTo>
                      <a:pt x="152" y="31"/>
                    </a:lnTo>
                    <a:lnTo>
                      <a:pt x="149" y="24"/>
                    </a:lnTo>
                    <a:lnTo>
                      <a:pt x="145" y="16"/>
                    </a:lnTo>
                    <a:lnTo>
                      <a:pt x="139" y="11"/>
                    </a:lnTo>
                    <a:lnTo>
                      <a:pt x="134" y="7"/>
                    </a:lnTo>
                    <a:lnTo>
                      <a:pt x="128" y="2"/>
                    </a:lnTo>
                    <a:lnTo>
                      <a:pt x="120" y="1"/>
                    </a:lnTo>
                    <a:lnTo>
                      <a:pt x="113"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73" name="Freeform 450"/>
              <p:cNvSpPr>
                <a:spLocks/>
              </p:cNvSpPr>
              <p:nvPr/>
            </p:nvSpPr>
            <p:spPr bwMode="auto">
              <a:xfrm>
                <a:off x="1465" y="1548"/>
                <a:ext cx="92" cy="162"/>
              </a:xfrm>
              <a:custGeom>
                <a:avLst/>
                <a:gdLst>
                  <a:gd name="T0" fmla="*/ 14 w 187"/>
                  <a:gd name="T1" fmla="*/ 18 h 328"/>
                  <a:gd name="T2" fmla="*/ 14 w 187"/>
                  <a:gd name="T3" fmla="*/ 18 h 328"/>
                  <a:gd name="T4" fmla="*/ 15 w 187"/>
                  <a:gd name="T5" fmla="*/ 17 h 328"/>
                  <a:gd name="T6" fmla="*/ 16 w 187"/>
                  <a:gd name="T7" fmla="*/ 17 h 328"/>
                  <a:gd name="T8" fmla="*/ 17 w 187"/>
                  <a:gd name="T9" fmla="*/ 17 h 328"/>
                  <a:gd name="T10" fmla="*/ 18 w 187"/>
                  <a:gd name="T11" fmla="*/ 16 h 328"/>
                  <a:gd name="T12" fmla="*/ 18 w 187"/>
                  <a:gd name="T13" fmla="*/ 15 h 328"/>
                  <a:gd name="T14" fmla="*/ 19 w 187"/>
                  <a:gd name="T15" fmla="*/ 14 h 328"/>
                  <a:gd name="T16" fmla="*/ 20 w 187"/>
                  <a:gd name="T17" fmla="*/ 13 h 328"/>
                  <a:gd name="T18" fmla="*/ 21 w 187"/>
                  <a:gd name="T19" fmla="*/ 12 h 328"/>
                  <a:gd name="T20" fmla="*/ 21 w 187"/>
                  <a:gd name="T21" fmla="*/ 11 h 328"/>
                  <a:gd name="T22" fmla="*/ 22 w 187"/>
                  <a:gd name="T23" fmla="*/ 10 h 328"/>
                  <a:gd name="T24" fmla="*/ 22 w 187"/>
                  <a:gd name="T25" fmla="*/ 9 h 328"/>
                  <a:gd name="T26" fmla="*/ 22 w 187"/>
                  <a:gd name="T27" fmla="*/ 7 h 328"/>
                  <a:gd name="T28" fmla="*/ 22 w 187"/>
                  <a:gd name="T29" fmla="*/ 6 h 328"/>
                  <a:gd name="T30" fmla="*/ 22 w 187"/>
                  <a:gd name="T31" fmla="*/ 5 h 328"/>
                  <a:gd name="T32" fmla="*/ 22 w 187"/>
                  <a:gd name="T33" fmla="*/ 4 h 328"/>
                  <a:gd name="T34" fmla="*/ 22 w 187"/>
                  <a:gd name="T35" fmla="*/ 3 h 328"/>
                  <a:gd name="T36" fmla="*/ 22 w 187"/>
                  <a:gd name="T37" fmla="*/ 2 h 328"/>
                  <a:gd name="T38" fmla="*/ 21 w 187"/>
                  <a:gd name="T39" fmla="*/ 1 h 328"/>
                  <a:gd name="T40" fmla="*/ 21 w 187"/>
                  <a:gd name="T41" fmla="*/ 1 h 328"/>
                  <a:gd name="T42" fmla="*/ 20 w 187"/>
                  <a:gd name="T43" fmla="*/ 0 h 328"/>
                  <a:gd name="T44" fmla="*/ 20 w 187"/>
                  <a:gd name="T45" fmla="*/ 0 h 328"/>
                  <a:gd name="T46" fmla="*/ 19 w 187"/>
                  <a:gd name="T47" fmla="*/ 0 h 328"/>
                  <a:gd name="T48" fmla="*/ 18 w 187"/>
                  <a:gd name="T49" fmla="*/ 0 h 328"/>
                  <a:gd name="T50" fmla="*/ 10 w 187"/>
                  <a:gd name="T51" fmla="*/ 0 h 328"/>
                  <a:gd name="T52" fmla="*/ 0 w 187"/>
                  <a:gd name="T53" fmla="*/ 40 h 3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87" h="328">
                    <a:moveTo>
                      <a:pt x="113" y="146"/>
                    </a:moveTo>
                    <a:lnTo>
                      <a:pt x="119" y="145"/>
                    </a:lnTo>
                    <a:lnTo>
                      <a:pt x="127" y="144"/>
                    </a:lnTo>
                    <a:lnTo>
                      <a:pt x="134" y="141"/>
                    </a:lnTo>
                    <a:lnTo>
                      <a:pt x="140" y="137"/>
                    </a:lnTo>
                    <a:lnTo>
                      <a:pt x="148" y="131"/>
                    </a:lnTo>
                    <a:lnTo>
                      <a:pt x="154" y="125"/>
                    </a:lnTo>
                    <a:lnTo>
                      <a:pt x="161" y="118"/>
                    </a:lnTo>
                    <a:lnTo>
                      <a:pt x="167" y="110"/>
                    </a:lnTo>
                    <a:lnTo>
                      <a:pt x="172" y="102"/>
                    </a:lnTo>
                    <a:lnTo>
                      <a:pt x="177" y="92"/>
                    </a:lnTo>
                    <a:lnTo>
                      <a:pt x="181" y="82"/>
                    </a:lnTo>
                    <a:lnTo>
                      <a:pt x="183" y="73"/>
                    </a:lnTo>
                    <a:lnTo>
                      <a:pt x="185" y="63"/>
                    </a:lnTo>
                    <a:lnTo>
                      <a:pt x="186" y="55"/>
                    </a:lnTo>
                    <a:lnTo>
                      <a:pt x="187" y="45"/>
                    </a:lnTo>
                    <a:lnTo>
                      <a:pt x="186" y="37"/>
                    </a:lnTo>
                    <a:lnTo>
                      <a:pt x="185" y="29"/>
                    </a:lnTo>
                    <a:lnTo>
                      <a:pt x="182" y="22"/>
                    </a:lnTo>
                    <a:lnTo>
                      <a:pt x="179" y="15"/>
                    </a:lnTo>
                    <a:lnTo>
                      <a:pt x="174" y="10"/>
                    </a:lnTo>
                    <a:lnTo>
                      <a:pt x="170" y="6"/>
                    </a:lnTo>
                    <a:lnTo>
                      <a:pt x="165" y="3"/>
                    </a:lnTo>
                    <a:lnTo>
                      <a:pt x="159" y="0"/>
                    </a:lnTo>
                    <a:lnTo>
                      <a:pt x="152" y="0"/>
                    </a:lnTo>
                    <a:lnTo>
                      <a:pt x="88" y="0"/>
                    </a:lnTo>
                    <a:lnTo>
                      <a:pt x="0" y="3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74" name="Line 451"/>
              <p:cNvSpPr>
                <a:spLocks noChangeShapeType="1"/>
              </p:cNvSpPr>
              <p:nvPr/>
            </p:nvSpPr>
            <p:spPr bwMode="auto">
              <a:xfrm flipV="1">
                <a:off x="2305" y="1525"/>
                <a:ext cx="0" cy="7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75" name="Line 452"/>
              <p:cNvSpPr>
                <a:spLocks noChangeShapeType="1"/>
              </p:cNvSpPr>
              <p:nvPr/>
            </p:nvSpPr>
            <p:spPr bwMode="auto">
              <a:xfrm flipV="1">
                <a:off x="1247" y="1525"/>
                <a:ext cx="1058" cy="71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76" name="Line 453"/>
              <p:cNvSpPr>
                <a:spLocks noChangeShapeType="1"/>
              </p:cNvSpPr>
              <p:nvPr/>
            </p:nvSpPr>
            <p:spPr bwMode="auto">
              <a:xfrm>
                <a:off x="1247" y="2243"/>
                <a:ext cx="10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77" name="Line 454"/>
              <p:cNvSpPr>
                <a:spLocks noChangeShapeType="1"/>
              </p:cNvSpPr>
              <p:nvPr/>
            </p:nvSpPr>
            <p:spPr bwMode="auto">
              <a:xfrm>
                <a:off x="1778" y="2243"/>
                <a:ext cx="244" cy="2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78" name="Line 455"/>
              <p:cNvSpPr>
                <a:spLocks noChangeShapeType="1"/>
              </p:cNvSpPr>
              <p:nvPr/>
            </p:nvSpPr>
            <p:spPr bwMode="auto">
              <a:xfrm>
                <a:off x="2022" y="2489"/>
                <a:ext cx="2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79" name="Freeform 456"/>
              <p:cNvSpPr>
                <a:spLocks/>
              </p:cNvSpPr>
              <p:nvPr/>
            </p:nvSpPr>
            <p:spPr bwMode="auto">
              <a:xfrm>
                <a:off x="2070" y="2348"/>
                <a:ext cx="73" cy="105"/>
              </a:xfrm>
              <a:custGeom>
                <a:avLst/>
                <a:gdLst>
                  <a:gd name="T0" fmla="*/ 19 w 141"/>
                  <a:gd name="T1" fmla="*/ 3 h 220"/>
                  <a:gd name="T2" fmla="*/ 19 w 141"/>
                  <a:gd name="T3" fmla="*/ 2 h 220"/>
                  <a:gd name="T4" fmla="*/ 19 w 141"/>
                  <a:gd name="T5" fmla="*/ 2 h 220"/>
                  <a:gd name="T6" fmla="*/ 19 w 141"/>
                  <a:gd name="T7" fmla="*/ 1 h 220"/>
                  <a:gd name="T8" fmla="*/ 19 w 141"/>
                  <a:gd name="T9" fmla="*/ 0 h 220"/>
                  <a:gd name="T10" fmla="*/ 19 w 141"/>
                  <a:gd name="T11" fmla="*/ 0 h 220"/>
                  <a:gd name="T12" fmla="*/ 18 w 141"/>
                  <a:gd name="T13" fmla="*/ 0 h 220"/>
                  <a:gd name="T14" fmla="*/ 18 w 141"/>
                  <a:gd name="T15" fmla="*/ 0 h 220"/>
                  <a:gd name="T16" fmla="*/ 17 w 141"/>
                  <a:gd name="T17" fmla="*/ 0 h 220"/>
                  <a:gd name="T18" fmla="*/ 16 w 141"/>
                  <a:gd name="T19" fmla="*/ 0 h 220"/>
                  <a:gd name="T20" fmla="*/ 13 w 141"/>
                  <a:gd name="T21" fmla="*/ 0 h 220"/>
                  <a:gd name="T22" fmla="*/ 12 w 141"/>
                  <a:gd name="T23" fmla="*/ 0 h 220"/>
                  <a:gd name="T24" fmla="*/ 11 w 141"/>
                  <a:gd name="T25" fmla="*/ 0 h 220"/>
                  <a:gd name="T26" fmla="*/ 11 w 141"/>
                  <a:gd name="T27" fmla="*/ 0 h 220"/>
                  <a:gd name="T28" fmla="*/ 10 w 141"/>
                  <a:gd name="T29" fmla="*/ 0 h 220"/>
                  <a:gd name="T30" fmla="*/ 9 w 141"/>
                  <a:gd name="T31" fmla="*/ 0 h 220"/>
                  <a:gd name="T32" fmla="*/ 9 w 141"/>
                  <a:gd name="T33" fmla="*/ 1 h 220"/>
                  <a:gd name="T34" fmla="*/ 8 w 141"/>
                  <a:gd name="T35" fmla="*/ 2 h 220"/>
                  <a:gd name="T36" fmla="*/ 7 w 141"/>
                  <a:gd name="T37" fmla="*/ 2 h 220"/>
                  <a:gd name="T38" fmla="*/ 6 w 141"/>
                  <a:gd name="T39" fmla="*/ 3 h 220"/>
                  <a:gd name="T40" fmla="*/ 6 w 141"/>
                  <a:gd name="T41" fmla="*/ 4 h 220"/>
                  <a:gd name="T42" fmla="*/ 5 w 141"/>
                  <a:gd name="T43" fmla="*/ 5 h 220"/>
                  <a:gd name="T44" fmla="*/ 5 w 141"/>
                  <a:gd name="T45" fmla="*/ 5 h 220"/>
                  <a:gd name="T46" fmla="*/ 4 w 141"/>
                  <a:gd name="T47" fmla="*/ 6 h 220"/>
                  <a:gd name="T48" fmla="*/ 3 w 141"/>
                  <a:gd name="T49" fmla="*/ 10 h 220"/>
                  <a:gd name="T50" fmla="*/ 2 w 141"/>
                  <a:gd name="T51" fmla="*/ 15 h 220"/>
                  <a:gd name="T52" fmla="*/ 1 w 141"/>
                  <a:gd name="T53" fmla="*/ 17 h 220"/>
                  <a:gd name="T54" fmla="*/ 1 w 141"/>
                  <a:gd name="T55" fmla="*/ 18 h 220"/>
                  <a:gd name="T56" fmla="*/ 0 w 141"/>
                  <a:gd name="T57" fmla="*/ 19 h 220"/>
                  <a:gd name="T58" fmla="*/ 1 w 141"/>
                  <a:gd name="T59" fmla="*/ 20 h 220"/>
                  <a:gd name="T60" fmla="*/ 1 w 141"/>
                  <a:gd name="T61" fmla="*/ 21 h 220"/>
                  <a:gd name="T62" fmla="*/ 1 w 141"/>
                  <a:gd name="T63" fmla="*/ 22 h 220"/>
                  <a:gd name="T64" fmla="*/ 1 w 141"/>
                  <a:gd name="T65" fmla="*/ 22 h 220"/>
                  <a:gd name="T66" fmla="*/ 2 w 141"/>
                  <a:gd name="T67" fmla="*/ 23 h 220"/>
                  <a:gd name="T68" fmla="*/ 2 w 141"/>
                  <a:gd name="T69" fmla="*/ 23 h 220"/>
                  <a:gd name="T70" fmla="*/ 3 w 141"/>
                  <a:gd name="T71" fmla="*/ 23 h 220"/>
                  <a:gd name="T72" fmla="*/ 3 w 141"/>
                  <a:gd name="T73" fmla="*/ 24 h 220"/>
                  <a:gd name="T74" fmla="*/ 4 w 141"/>
                  <a:gd name="T75" fmla="*/ 24 h 220"/>
                  <a:gd name="T76" fmla="*/ 4 w 141"/>
                  <a:gd name="T77" fmla="*/ 24 h 220"/>
                  <a:gd name="T78" fmla="*/ 5 w 141"/>
                  <a:gd name="T79" fmla="*/ 24 h 220"/>
                  <a:gd name="T80" fmla="*/ 7 w 141"/>
                  <a:gd name="T81" fmla="*/ 24 h 220"/>
                  <a:gd name="T82" fmla="*/ 9 w 141"/>
                  <a:gd name="T83" fmla="*/ 24 h 220"/>
                  <a:gd name="T84" fmla="*/ 9 w 141"/>
                  <a:gd name="T85" fmla="*/ 24 h 220"/>
                  <a:gd name="T86" fmla="*/ 10 w 141"/>
                  <a:gd name="T87" fmla="*/ 24 h 220"/>
                  <a:gd name="T88" fmla="*/ 10 w 141"/>
                  <a:gd name="T89" fmla="*/ 23 h 220"/>
                  <a:gd name="T90" fmla="*/ 11 w 141"/>
                  <a:gd name="T91" fmla="*/ 23 h 220"/>
                  <a:gd name="T92" fmla="*/ 11 w 141"/>
                  <a:gd name="T93" fmla="*/ 23 h 220"/>
                  <a:gd name="T94" fmla="*/ 12 w 141"/>
                  <a:gd name="T95" fmla="*/ 22 h 220"/>
                  <a:gd name="T96" fmla="*/ 13 w 141"/>
                  <a:gd name="T97" fmla="*/ 21 h 220"/>
                  <a:gd name="T98" fmla="*/ 13 w 141"/>
                  <a:gd name="T99" fmla="*/ 20 h 220"/>
                  <a:gd name="T100" fmla="*/ 14 w 141"/>
                  <a:gd name="T101" fmla="*/ 19 h 220"/>
                  <a:gd name="T102" fmla="*/ 14 w 141"/>
                  <a:gd name="T103" fmla="*/ 18 h 220"/>
                  <a:gd name="T104" fmla="*/ 15 w 141"/>
                  <a:gd name="T105" fmla="*/ 16 h 220"/>
                  <a:gd name="T106" fmla="*/ 17 w 141"/>
                  <a:gd name="T107" fmla="*/ 12 h 220"/>
                  <a:gd name="T108" fmla="*/ 18 w 141"/>
                  <a:gd name="T109" fmla="*/ 8 h 220"/>
                  <a:gd name="T110" fmla="*/ 19 w 141"/>
                  <a:gd name="T111" fmla="*/ 5 h 220"/>
                  <a:gd name="T112" fmla="*/ 19 w 141"/>
                  <a:gd name="T113" fmla="*/ 4 h 220"/>
                  <a:gd name="T114" fmla="*/ 19 w 141"/>
                  <a:gd name="T115" fmla="*/ 3 h 22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1" h="220">
                    <a:moveTo>
                      <a:pt x="140" y="30"/>
                    </a:moveTo>
                    <a:lnTo>
                      <a:pt x="140" y="29"/>
                    </a:lnTo>
                    <a:lnTo>
                      <a:pt x="140" y="28"/>
                    </a:lnTo>
                    <a:lnTo>
                      <a:pt x="140" y="25"/>
                    </a:lnTo>
                    <a:lnTo>
                      <a:pt x="140" y="24"/>
                    </a:lnTo>
                    <a:lnTo>
                      <a:pt x="141" y="23"/>
                    </a:lnTo>
                    <a:lnTo>
                      <a:pt x="140" y="22"/>
                    </a:lnTo>
                    <a:lnTo>
                      <a:pt x="140" y="21"/>
                    </a:lnTo>
                    <a:lnTo>
                      <a:pt x="140" y="20"/>
                    </a:lnTo>
                    <a:lnTo>
                      <a:pt x="140" y="19"/>
                    </a:lnTo>
                    <a:lnTo>
                      <a:pt x="140" y="18"/>
                    </a:lnTo>
                    <a:lnTo>
                      <a:pt x="140" y="17"/>
                    </a:lnTo>
                    <a:lnTo>
                      <a:pt x="140" y="16"/>
                    </a:lnTo>
                    <a:lnTo>
                      <a:pt x="138" y="15"/>
                    </a:lnTo>
                    <a:lnTo>
                      <a:pt x="138" y="14"/>
                    </a:lnTo>
                    <a:lnTo>
                      <a:pt x="138" y="13"/>
                    </a:lnTo>
                    <a:lnTo>
                      <a:pt x="137" y="10"/>
                    </a:lnTo>
                    <a:lnTo>
                      <a:pt x="137" y="9"/>
                    </a:lnTo>
                    <a:lnTo>
                      <a:pt x="136" y="8"/>
                    </a:lnTo>
                    <a:lnTo>
                      <a:pt x="136" y="7"/>
                    </a:lnTo>
                    <a:lnTo>
                      <a:pt x="135" y="6"/>
                    </a:lnTo>
                    <a:lnTo>
                      <a:pt x="135" y="5"/>
                    </a:lnTo>
                    <a:lnTo>
                      <a:pt x="134" y="4"/>
                    </a:lnTo>
                    <a:lnTo>
                      <a:pt x="134" y="3"/>
                    </a:lnTo>
                    <a:lnTo>
                      <a:pt x="133" y="3"/>
                    </a:lnTo>
                    <a:lnTo>
                      <a:pt x="133" y="2"/>
                    </a:lnTo>
                    <a:lnTo>
                      <a:pt x="132" y="2"/>
                    </a:lnTo>
                    <a:lnTo>
                      <a:pt x="131" y="2"/>
                    </a:lnTo>
                    <a:lnTo>
                      <a:pt x="131" y="1"/>
                    </a:lnTo>
                    <a:lnTo>
                      <a:pt x="130" y="1"/>
                    </a:lnTo>
                    <a:lnTo>
                      <a:pt x="129" y="1"/>
                    </a:lnTo>
                    <a:lnTo>
                      <a:pt x="127" y="0"/>
                    </a:lnTo>
                    <a:lnTo>
                      <a:pt x="126" y="0"/>
                    </a:lnTo>
                    <a:lnTo>
                      <a:pt x="125" y="0"/>
                    </a:lnTo>
                    <a:lnTo>
                      <a:pt x="124" y="0"/>
                    </a:lnTo>
                    <a:lnTo>
                      <a:pt x="123" y="0"/>
                    </a:lnTo>
                    <a:lnTo>
                      <a:pt x="120" y="0"/>
                    </a:lnTo>
                    <a:lnTo>
                      <a:pt x="117" y="0"/>
                    </a:lnTo>
                    <a:lnTo>
                      <a:pt x="115" y="0"/>
                    </a:lnTo>
                    <a:lnTo>
                      <a:pt x="113" y="0"/>
                    </a:lnTo>
                    <a:lnTo>
                      <a:pt x="111" y="0"/>
                    </a:lnTo>
                    <a:lnTo>
                      <a:pt x="107" y="0"/>
                    </a:lnTo>
                    <a:lnTo>
                      <a:pt x="101" y="0"/>
                    </a:lnTo>
                    <a:lnTo>
                      <a:pt x="99" y="0"/>
                    </a:lnTo>
                    <a:lnTo>
                      <a:pt x="97" y="0"/>
                    </a:lnTo>
                    <a:lnTo>
                      <a:pt x="95" y="0"/>
                    </a:lnTo>
                    <a:lnTo>
                      <a:pt x="93" y="1"/>
                    </a:lnTo>
                    <a:lnTo>
                      <a:pt x="91" y="1"/>
                    </a:lnTo>
                    <a:lnTo>
                      <a:pt x="88" y="1"/>
                    </a:lnTo>
                    <a:lnTo>
                      <a:pt x="86" y="1"/>
                    </a:lnTo>
                    <a:lnTo>
                      <a:pt x="84" y="2"/>
                    </a:lnTo>
                    <a:lnTo>
                      <a:pt x="81" y="2"/>
                    </a:lnTo>
                    <a:lnTo>
                      <a:pt x="80" y="2"/>
                    </a:lnTo>
                    <a:lnTo>
                      <a:pt x="79" y="2"/>
                    </a:lnTo>
                    <a:lnTo>
                      <a:pt x="78" y="3"/>
                    </a:lnTo>
                    <a:lnTo>
                      <a:pt x="77" y="3"/>
                    </a:lnTo>
                    <a:lnTo>
                      <a:pt x="76" y="3"/>
                    </a:lnTo>
                    <a:lnTo>
                      <a:pt x="75" y="4"/>
                    </a:lnTo>
                    <a:lnTo>
                      <a:pt x="74" y="4"/>
                    </a:lnTo>
                    <a:lnTo>
                      <a:pt x="72" y="5"/>
                    </a:lnTo>
                    <a:lnTo>
                      <a:pt x="71" y="5"/>
                    </a:lnTo>
                    <a:lnTo>
                      <a:pt x="70" y="6"/>
                    </a:lnTo>
                    <a:lnTo>
                      <a:pt x="69" y="6"/>
                    </a:lnTo>
                    <a:lnTo>
                      <a:pt x="68" y="7"/>
                    </a:lnTo>
                    <a:lnTo>
                      <a:pt x="67" y="8"/>
                    </a:lnTo>
                    <a:lnTo>
                      <a:pt x="66" y="8"/>
                    </a:lnTo>
                    <a:lnTo>
                      <a:pt x="65" y="9"/>
                    </a:lnTo>
                    <a:lnTo>
                      <a:pt x="63" y="10"/>
                    </a:lnTo>
                    <a:lnTo>
                      <a:pt x="61" y="13"/>
                    </a:lnTo>
                    <a:lnTo>
                      <a:pt x="60" y="14"/>
                    </a:lnTo>
                    <a:lnTo>
                      <a:pt x="58" y="15"/>
                    </a:lnTo>
                    <a:lnTo>
                      <a:pt x="56" y="17"/>
                    </a:lnTo>
                    <a:lnTo>
                      <a:pt x="52" y="20"/>
                    </a:lnTo>
                    <a:lnTo>
                      <a:pt x="51" y="21"/>
                    </a:lnTo>
                    <a:lnTo>
                      <a:pt x="49" y="23"/>
                    </a:lnTo>
                    <a:lnTo>
                      <a:pt x="49" y="24"/>
                    </a:lnTo>
                    <a:lnTo>
                      <a:pt x="48" y="24"/>
                    </a:lnTo>
                    <a:lnTo>
                      <a:pt x="47" y="25"/>
                    </a:lnTo>
                    <a:lnTo>
                      <a:pt x="47" y="26"/>
                    </a:lnTo>
                    <a:lnTo>
                      <a:pt x="46" y="28"/>
                    </a:lnTo>
                    <a:lnTo>
                      <a:pt x="45" y="29"/>
                    </a:lnTo>
                    <a:lnTo>
                      <a:pt x="44" y="31"/>
                    </a:lnTo>
                    <a:lnTo>
                      <a:pt x="43" y="32"/>
                    </a:lnTo>
                    <a:lnTo>
                      <a:pt x="42" y="34"/>
                    </a:lnTo>
                    <a:lnTo>
                      <a:pt x="41" y="36"/>
                    </a:lnTo>
                    <a:lnTo>
                      <a:pt x="39" y="38"/>
                    </a:lnTo>
                    <a:lnTo>
                      <a:pt x="37" y="42"/>
                    </a:lnTo>
                    <a:lnTo>
                      <a:pt x="36" y="45"/>
                    </a:lnTo>
                    <a:lnTo>
                      <a:pt x="35" y="46"/>
                    </a:lnTo>
                    <a:lnTo>
                      <a:pt x="34" y="48"/>
                    </a:lnTo>
                    <a:lnTo>
                      <a:pt x="33" y="50"/>
                    </a:lnTo>
                    <a:lnTo>
                      <a:pt x="32" y="51"/>
                    </a:lnTo>
                    <a:lnTo>
                      <a:pt x="32" y="52"/>
                    </a:lnTo>
                    <a:lnTo>
                      <a:pt x="31" y="54"/>
                    </a:lnTo>
                    <a:lnTo>
                      <a:pt x="30" y="56"/>
                    </a:lnTo>
                    <a:lnTo>
                      <a:pt x="30" y="58"/>
                    </a:lnTo>
                    <a:lnTo>
                      <a:pt x="29" y="63"/>
                    </a:lnTo>
                    <a:lnTo>
                      <a:pt x="26" y="72"/>
                    </a:lnTo>
                    <a:lnTo>
                      <a:pt x="23" y="81"/>
                    </a:lnTo>
                    <a:lnTo>
                      <a:pt x="21" y="89"/>
                    </a:lnTo>
                    <a:lnTo>
                      <a:pt x="19" y="99"/>
                    </a:lnTo>
                    <a:lnTo>
                      <a:pt x="14" y="116"/>
                    </a:lnTo>
                    <a:lnTo>
                      <a:pt x="12" y="124"/>
                    </a:lnTo>
                    <a:lnTo>
                      <a:pt x="9" y="134"/>
                    </a:lnTo>
                    <a:lnTo>
                      <a:pt x="6" y="142"/>
                    </a:lnTo>
                    <a:lnTo>
                      <a:pt x="5" y="147"/>
                    </a:lnTo>
                    <a:lnTo>
                      <a:pt x="4" y="151"/>
                    </a:lnTo>
                    <a:lnTo>
                      <a:pt x="3" y="155"/>
                    </a:lnTo>
                    <a:lnTo>
                      <a:pt x="2" y="161"/>
                    </a:lnTo>
                    <a:lnTo>
                      <a:pt x="2" y="163"/>
                    </a:lnTo>
                    <a:lnTo>
                      <a:pt x="1" y="165"/>
                    </a:lnTo>
                    <a:lnTo>
                      <a:pt x="1" y="167"/>
                    </a:lnTo>
                    <a:lnTo>
                      <a:pt x="1" y="169"/>
                    </a:lnTo>
                    <a:lnTo>
                      <a:pt x="0" y="171"/>
                    </a:lnTo>
                    <a:lnTo>
                      <a:pt x="0" y="173"/>
                    </a:lnTo>
                    <a:lnTo>
                      <a:pt x="0" y="176"/>
                    </a:lnTo>
                    <a:lnTo>
                      <a:pt x="0" y="179"/>
                    </a:lnTo>
                    <a:lnTo>
                      <a:pt x="0" y="181"/>
                    </a:lnTo>
                    <a:lnTo>
                      <a:pt x="0" y="183"/>
                    </a:lnTo>
                    <a:lnTo>
                      <a:pt x="1" y="185"/>
                    </a:lnTo>
                    <a:lnTo>
                      <a:pt x="1" y="187"/>
                    </a:lnTo>
                    <a:lnTo>
                      <a:pt x="1" y="189"/>
                    </a:lnTo>
                    <a:lnTo>
                      <a:pt x="2" y="191"/>
                    </a:lnTo>
                    <a:lnTo>
                      <a:pt x="2" y="194"/>
                    </a:lnTo>
                    <a:lnTo>
                      <a:pt x="3" y="196"/>
                    </a:lnTo>
                    <a:lnTo>
                      <a:pt x="4" y="198"/>
                    </a:lnTo>
                    <a:lnTo>
                      <a:pt x="5" y="200"/>
                    </a:lnTo>
                    <a:lnTo>
                      <a:pt x="5" y="201"/>
                    </a:lnTo>
                    <a:lnTo>
                      <a:pt x="6" y="202"/>
                    </a:lnTo>
                    <a:lnTo>
                      <a:pt x="6" y="203"/>
                    </a:lnTo>
                    <a:lnTo>
                      <a:pt x="8" y="204"/>
                    </a:lnTo>
                    <a:lnTo>
                      <a:pt x="8" y="205"/>
                    </a:lnTo>
                    <a:lnTo>
                      <a:pt x="9" y="206"/>
                    </a:lnTo>
                    <a:lnTo>
                      <a:pt x="9" y="207"/>
                    </a:lnTo>
                    <a:lnTo>
                      <a:pt x="10" y="209"/>
                    </a:lnTo>
                    <a:lnTo>
                      <a:pt x="10" y="210"/>
                    </a:lnTo>
                    <a:lnTo>
                      <a:pt x="11" y="211"/>
                    </a:lnTo>
                    <a:lnTo>
                      <a:pt x="12" y="211"/>
                    </a:lnTo>
                    <a:lnTo>
                      <a:pt x="13" y="212"/>
                    </a:lnTo>
                    <a:lnTo>
                      <a:pt x="13" y="213"/>
                    </a:lnTo>
                    <a:lnTo>
                      <a:pt x="14" y="214"/>
                    </a:lnTo>
                    <a:lnTo>
                      <a:pt x="15" y="214"/>
                    </a:lnTo>
                    <a:lnTo>
                      <a:pt x="16" y="215"/>
                    </a:lnTo>
                    <a:lnTo>
                      <a:pt x="17" y="215"/>
                    </a:lnTo>
                    <a:lnTo>
                      <a:pt x="18" y="216"/>
                    </a:lnTo>
                    <a:lnTo>
                      <a:pt x="19" y="216"/>
                    </a:lnTo>
                    <a:lnTo>
                      <a:pt x="20" y="217"/>
                    </a:lnTo>
                    <a:lnTo>
                      <a:pt x="21" y="217"/>
                    </a:lnTo>
                    <a:lnTo>
                      <a:pt x="22" y="218"/>
                    </a:lnTo>
                    <a:lnTo>
                      <a:pt x="23" y="218"/>
                    </a:lnTo>
                    <a:lnTo>
                      <a:pt x="25" y="218"/>
                    </a:lnTo>
                    <a:lnTo>
                      <a:pt x="26" y="218"/>
                    </a:lnTo>
                    <a:lnTo>
                      <a:pt x="27" y="219"/>
                    </a:lnTo>
                    <a:lnTo>
                      <a:pt x="28" y="219"/>
                    </a:lnTo>
                    <a:lnTo>
                      <a:pt x="29" y="219"/>
                    </a:lnTo>
                    <a:lnTo>
                      <a:pt x="30" y="219"/>
                    </a:lnTo>
                    <a:lnTo>
                      <a:pt x="31" y="219"/>
                    </a:lnTo>
                    <a:lnTo>
                      <a:pt x="33" y="219"/>
                    </a:lnTo>
                    <a:lnTo>
                      <a:pt x="35" y="219"/>
                    </a:lnTo>
                    <a:lnTo>
                      <a:pt x="38" y="219"/>
                    </a:lnTo>
                    <a:lnTo>
                      <a:pt x="43" y="219"/>
                    </a:lnTo>
                    <a:lnTo>
                      <a:pt x="47" y="219"/>
                    </a:lnTo>
                    <a:lnTo>
                      <a:pt x="49" y="219"/>
                    </a:lnTo>
                    <a:lnTo>
                      <a:pt x="51" y="219"/>
                    </a:lnTo>
                    <a:lnTo>
                      <a:pt x="56" y="219"/>
                    </a:lnTo>
                    <a:lnTo>
                      <a:pt x="59" y="219"/>
                    </a:lnTo>
                    <a:lnTo>
                      <a:pt x="60" y="220"/>
                    </a:lnTo>
                    <a:lnTo>
                      <a:pt x="61" y="219"/>
                    </a:lnTo>
                    <a:lnTo>
                      <a:pt x="62" y="219"/>
                    </a:lnTo>
                    <a:lnTo>
                      <a:pt x="63" y="219"/>
                    </a:lnTo>
                    <a:lnTo>
                      <a:pt x="64" y="219"/>
                    </a:lnTo>
                    <a:lnTo>
                      <a:pt x="65" y="219"/>
                    </a:lnTo>
                    <a:lnTo>
                      <a:pt x="66" y="219"/>
                    </a:lnTo>
                    <a:lnTo>
                      <a:pt x="67" y="218"/>
                    </a:lnTo>
                    <a:lnTo>
                      <a:pt x="68" y="218"/>
                    </a:lnTo>
                    <a:lnTo>
                      <a:pt x="69" y="218"/>
                    </a:lnTo>
                    <a:lnTo>
                      <a:pt x="70" y="217"/>
                    </a:lnTo>
                    <a:lnTo>
                      <a:pt x="71" y="217"/>
                    </a:lnTo>
                    <a:lnTo>
                      <a:pt x="72" y="216"/>
                    </a:lnTo>
                    <a:lnTo>
                      <a:pt x="74" y="216"/>
                    </a:lnTo>
                    <a:lnTo>
                      <a:pt x="75" y="215"/>
                    </a:lnTo>
                    <a:lnTo>
                      <a:pt x="76" y="214"/>
                    </a:lnTo>
                    <a:lnTo>
                      <a:pt x="77" y="214"/>
                    </a:lnTo>
                    <a:lnTo>
                      <a:pt x="78" y="213"/>
                    </a:lnTo>
                    <a:lnTo>
                      <a:pt x="79" y="213"/>
                    </a:lnTo>
                    <a:lnTo>
                      <a:pt x="79" y="212"/>
                    </a:lnTo>
                    <a:lnTo>
                      <a:pt x="81" y="210"/>
                    </a:lnTo>
                    <a:lnTo>
                      <a:pt x="83" y="209"/>
                    </a:lnTo>
                    <a:lnTo>
                      <a:pt x="84" y="206"/>
                    </a:lnTo>
                    <a:lnTo>
                      <a:pt x="86" y="205"/>
                    </a:lnTo>
                    <a:lnTo>
                      <a:pt x="87" y="203"/>
                    </a:lnTo>
                    <a:lnTo>
                      <a:pt x="88" y="201"/>
                    </a:lnTo>
                    <a:lnTo>
                      <a:pt x="89" y="200"/>
                    </a:lnTo>
                    <a:lnTo>
                      <a:pt x="92" y="198"/>
                    </a:lnTo>
                    <a:lnTo>
                      <a:pt x="93" y="196"/>
                    </a:lnTo>
                    <a:lnTo>
                      <a:pt x="94" y="194"/>
                    </a:lnTo>
                    <a:lnTo>
                      <a:pt x="95" y="191"/>
                    </a:lnTo>
                    <a:lnTo>
                      <a:pt x="96" y="189"/>
                    </a:lnTo>
                    <a:lnTo>
                      <a:pt x="97" y="187"/>
                    </a:lnTo>
                    <a:lnTo>
                      <a:pt x="97" y="185"/>
                    </a:lnTo>
                    <a:lnTo>
                      <a:pt x="98" y="183"/>
                    </a:lnTo>
                    <a:lnTo>
                      <a:pt x="99" y="181"/>
                    </a:lnTo>
                    <a:lnTo>
                      <a:pt x="100" y="179"/>
                    </a:lnTo>
                    <a:lnTo>
                      <a:pt x="100" y="177"/>
                    </a:lnTo>
                    <a:lnTo>
                      <a:pt x="101" y="174"/>
                    </a:lnTo>
                    <a:lnTo>
                      <a:pt x="102" y="172"/>
                    </a:lnTo>
                    <a:lnTo>
                      <a:pt x="102" y="170"/>
                    </a:lnTo>
                    <a:lnTo>
                      <a:pt x="103" y="166"/>
                    </a:lnTo>
                    <a:lnTo>
                      <a:pt x="104" y="162"/>
                    </a:lnTo>
                    <a:lnTo>
                      <a:pt x="105" y="157"/>
                    </a:lnTo>
                    <a:lnTo>
                      <a:pt x="107" y="153"/>
                    </a:lnTo>
                    <a:lnTo>
                      <a:pt x="109" y="144"/>
                    </a:lnTo>
                    <a:lnTo>
                      <a:pt x="111" y="135"/>
                    </a:lnTo>
                    <a:lnTo>
                      <a:pt x="113" y="127"/>
                    </a:lnTo>
                    <a:lnTo>
                      <a:pt x="115" y="117"/>
                    </a:lnTo>
                    <a:lnTo>
                      <a:pt x="118" y="108"/>
                    </a:lnTo>
                    <a:lnTo>
                      <a:pt x="120" y="100"/>
                    </a:lnTo>
                    <a:lnTo>
                      <a:pt x="123" y="90"/>
                    </a:lnTo>
                    <a:lnTo>
                      <a:pt x="125" y="82"/>
                    </a:lnTo>
                    <a:lnTo>
                      <a:pt x="128" y="73"/>
                    </a:lnTo>
                    <a:lnTo>
                      <a:pt x="130" y="65"/>
                    </a:lnTo>
                    <a:lnTo>
                      <a:pt x="131" y="61"/>
                    </a:lnTo>
                    <a:lnTo>
                      <a:pt x="133" y="55"/>
                    </a:lnTo>
                    <a:lnTo>
                      <a:pt x="134" y="51"/>
                    </a:lnTo>
                    <a:lnTo>
                      <a:pt x="135" y="47"/>
                    </a:lnTo>
                    <a:lnTo>
                      <a:pt x="135" y="45"/>
                    </a:lnTo>
                    <a:lnTo>
                      <a:pt x="136" y="42"/>
                    </a:lnTo>
                    <a:lnTo>
                      <a:pt x="136" y="40"/>
                    </a:lnTo>
                    <a:lnTo>
                      <a:pt x="137" y="38"/>
                    </a:lnTo>
                    <a:lnTo>
                      <a:pt x="138" y="34"/>
                    </a:lnTo>
                    <a:lnTo>
                      <a:pt x="138" y="32"/>
                    </a:lnTo>
                    <a:lnTo>
                      <a:pt x="140"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80" name="Freeform 457"/>
              <p:cNvSpPr>
                <a:spLocks/>
              </p:cNvSpPr>
              <p:nvPr/>
            </p:nvSpPr>
            <p:spPr bwMode="auto">
              <a:xfrm>
                <a:off x="2122" y="2430"/>
                <a:ext cx="7" cy="23"/>
              </a:xfrm>
              <a:custGeom>
                <a:avLst/>
                <a:gdLst>
                  <a:gd name="T0" fmla="*/ 1 w 13"/>
                  <a:gd name="T1" fmla="*/ 0 h 46"/>
                  <a:gd name="T2" fmla="*/ 1 w 13"/>
                  <a:gd name="T3" fmla="*/ 1 h 46"/>
                  <a:gd name="T4" fmla="*/ 1 w 13"/>
                  <a:gd name="T5" fmla="*/ 1 h 46"/>
                  <a:gd name="T6" fmla="*/ 0 w 13"/>
                  <a:gd name="T7" fmla="*/ 1 h 46"/>
                  <a:gd name="T8" fmla="*/ 0 w 13"/>
                  <a:gd name="T9" fmla="*/ 1 h 46"/>
                  <a:gd name="T10" fmla="*/ 0 w 13"/>
                  <a:gd name="T11" fmla="*/ 1 h 46"/>
                  <a:gd name="T12" fmla="*/ 0 w 13"/>
                  <a:gd name="T13" fmla="*/ 2 h 46"/>
                  <a:gd name="T14" fmla="*/ 0 w 13"/>
                  <a:gd name="T15" fmla="*/ 2 h 46"/>
                  <a:gd name="T16" fmla="*/ 0 w 13"/>
                  <a:gd name="T17" fmla="*/ 2 h 46"/>
                  <a:gd name="T18" fmla="*/ 0 w 13"/>
                  <a:gd name="T19" fmla="*/ 2 h 46"/>
                  <a:gd name="T20" fmla="*/ 0 w 13"/>
                  <a:gd name="T21" fmla="*/ 2 h 46"/>
                  <a:gd name="T22" fmla="*/ 0 w 13"/>
                  <a:gd name="T23" fmla="*/ 3 h 46"/>
                  <a:gd name="T24" fmla="*/ 0 w 13"/>
                  <a:gd name="T25" fmla="*/ 3 h 46"/>
                  <a:gd name="T26" fmla="*/ 0 w 13"/>
                  <a:gd name="T27" fmla="*/ 3 h 46"/>
                  <a:gd name="T28" fmla="*/ 0 w 13"/>
                  <a:gd name="T29" fmla="*/ 3 h 46"/>
                  <a:gd name="T30" fmla="*/ 0 w 13"/>
                  <a:gd name="T31" fmla="*/ 3 h 46"/>
                  <a:gd name="T32" fmla="*/ 1 w 13"/>
                  <a:gd name="T33" fmla="*/ 4 h 46"/>
                  <a:gd name="T34" fmla="*/ 1 w 13"/>
                  <a:gd name="T35" fmla="*/ 4 h 46"/>
                  <a:gd name="T36" fmla="*/ 1 w 13"/>
                  <a:gd name="T37" fmla="*/ 4 h 46"/>
                  <a:gd name="T38" fmla="*/ 1 w 13"/>
                  <a:gd name="T39" fmla="*/ 4 h 46"/>
                  <a:gd name="T40" fmla="*/ 1 w 13"/>
                  <a:gd name="T41" fmla="*/ 4 h 46"/>
                  <a:gd name="T42" fmla="*/ 1 w 13"/>
                  <a:gd name="T43" fmla="*/ 4 h 46"/>
                  <a:gd name="T44" fmla="*/ 1 w 13"/>
                  <a:gd name="T45" fmla="*/ 5 h 46"/>
                  <a:gd name="T46" fmla="*/ 1 w 13"/>
                  <a:gd name="T47" fmla="*/ 5 h 46"/>
                  <a:gd name="T48" fmla="*/ 1 w 13"/>
                  <a:gd name="T49" fmla="*/ 5 h 46"/>
                  <a:gd name="T50" fmla="*/ 2 w 13"/>
                  <a:gd name="T51" fmla="*/ 6 h 46"/>
                  <a:gd name="T52" fmla="*/ 2 w 13"/>
                  <a:gd name="T53" fmla="*/ 6 h 46"/>
                  <a:gd name="T54" fmla="*/ 2 w 13"/>
                  <a:gd name="T55" fmla="*/ 6 h 46"/>
                  <a:gd name="T56" fmla="*/ 2 w 13"/>
                  <a:gd name="T57" fmla="*/ 6 h 46"/>
                  <a:gd name="T58" fmla="*/ 2 w 13"/>
                  <a:gd name="T59" fmla="*/ 6 h 4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 h="46">
                    <a:moveTo>
                      <a:pt x="1" y="0"/>
                    </a:moveTo>
                    <a:lnTo>
                      <a:pt x="1" y="3"/>
                    </a:lnTo>
                    <a:lnTo>
                      <a:pt x="1" y="4"/>
                    </a:lnTo>
                    <a:lnTo>
                      <a:pt x="0" y="6"/>
                    </a:lnTo>
                    <a:lnTo>
                      <a:pt x="0" y="7"/>
                    </a:lnTo>
                    <a:lnTo>
                      <a:pt x="0" y="8"/>
                    </a:lnTo>
                    <a:lnTo>
                      <a:pt x="0" y="10"/>
                    </a:lnTo>
                    <a:lnTo>
                      <a:pt x="0" y="11"/>
                    </a:lnTo>
                    <a:lnTo>
                      <a:pt x="0" y="13"/>
                    </a:lnTo>
                    <a:lnTo>
                      <a:pt x="0" y="14"/>
                    </a:lnTo>
                    <a:lnTo>
                      <a:pt x="0" y="16"/>
                    </a:lnTo>
                    <a:lnTo>
                      <a:pt x="0" y="17"/>
                    </a:lnTo>
                    <a:lnTo>
                      <a:pt x="0" y="20"/>
                    </a:lnTo>
                    <a:lnTo>
                      <a:pt x="0" y="21"/>
                    </a:lnTo>
                    <a:lnTo>
                      <a:pt x="0" y="22"/>
                    </a:lnTo>
                    <a:lnTo>
                      <a:pt x="0" y="24"/>
                    </a:lnTo>
                    <a:lnTo>
                      <a:pt x="1" y="25"/>
                    </a:lnTo>
                    <a:lnTo>
                      <a:pt x="1" y="27"/>
                    </a:lnTo>
                    <a:lnTo>
                      <a:pt x="2" y="28"/>
                    </a:lnTo>
                    <a:lnTo>
                      <a:pt x="2" y="29"/>
                    </a:lnTo>
                    <a:lnTo>
                      <a:pt x="3" y="31"/>
                    </a:lnTo>
                    <a:lnTo>
                      <a:pt x="4" y="32"/>
                    </a:lnTo>
                    <a:lnTo>
                      <a:pt x="4" y="33"/>
                    </a:lnTo>
                    <a:lnTo>
                      <a:pt x="7" y="37"/>
                    </a:lnTo>
                    <a:lnTo>
                      <a:pt x="8" y="39"/>
                    </a:lnTo>
                    <a:lnTo>
                      <a:pt x="10" y="42"/>
                    </a:lnTo>
                    <a:lnTo>
                      <a:pt x="11" y="43"/>
                    </a:lnTo>
                    <a:lnTo>
                      <a:pt x="11" y="44"/>
                    </a:lnTo>
                    <a:lnTo>
                      <a:pt x="12" y="45"/>
                    </a:lnTo>
                    <a:lnTo>
                      <a:pt x="1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81" name="Line 458"/>
              <p:cNvSpPr>
                <a:spLocks noChangeShapeType="1"/>
              </p:cNvSpPr>
              <p:nvPr/>
            </p:nvSpPr>
            <p:spPr bwMode="auto">
              <a:xfrm flipH="1">
                <a:off x="2188" y="2291"/>
                <a:ext cx="14"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82" name="Freeform 459"/>
              <p:cNvSpPr>
                <a:spLocks/>
              </p:cNvSpPr>
              <p:nvPr/>
            </p:nvSpPr>
            <p:spPr bwMode="auto">
              <a:xfrm>
                <a:off x="2198" y="2289"/>
                <a:ext cx="70" cy="162"/>
              </a:xfrm>
              <a:custGeom>
                <a:avLst/>
                <a:gdLst>
                  <a:gd name="T0" fmla="*/ 10 w 146"/>
                  <a:gd name="T1" fmla="*/ 0 h 328"/>
                  <a:gd name="T2" fmla="*/ 0 w 146"/>
                  <a:gd name="T3" fmla="*/ 40 h 328"/>
                  <a:gd name="T4" fmla="*/ 6 w 146"/>
                  <a:gd name="T5" fmla="*/ 40 h 328"/>
                  <a:gd name="T6" fmla="*/ 7 w 146"/>
                  <a:gd name="T7" fmla="*/ 40 h 328"/>
                  <a:gd name="T8" fmla="*/ 8 w 146"/>
                  <a:gd name="T9" fmla="*/ 40 h 328"/>
                  <a:gd name="T10" fmla="*/ 9 w 146"/>
                  <a:gd name="T11" fmla="*/ 39 h 328"/>
                  <a:gd name="T12" fmla="*/ 10 w 146"/>
                  <a:gd name="T13" fmla="*/ 39 h 328"/>
                  <a:gd name="T14" fmla="*/ 10 w 146"/>
                  <a:gd name="T15" fmla="*/ 38 h 328"/>
                  <a:gd name="T16" fmla="*/ 11 w 146"/>
                  <a:gd name="T17" fmla="*/ 37 h 328"/>
                  <a:gd name="T18" fmla="*/ 11 w 146"/>
                  <a:gd name="T19" fmla="*/ 36 h 328"/>
                  <a:gd name="T20" fmla="*/ 12 w 146"/>
                  <a:gd name="T21" fmla="*/ 35 h 328"/>
                  <a:gd name="T22" fmla="*/ 12 w 146"/>
                  <a:gd name="T23" fmla="*/ 34 h 328"/>
                  <a:gd name="T24" fmla="*/ 13 w 146"/>
                  <a:gd name="T25" fmla="*/ 33 h 328"/>
                  <a:gd name="T26" fmla="*/ 13 w 146"/>
                  <a:gd name="T27" fmla="*/ 32 h 328"/>
                  <a:gd name="T28" fmla="*/ 16 w 146"/>
                  <a:gd name="T29" fmla="*/ 21 h 328"/>
                  <a:gd name="T30" fmla="*/ 16 w 146"/>
                  <a:gd name="T31" fmla="*/ 20 h 328"/>
                  <a:gd name="T32" fmla="*/ 16 w 146"/>
                  <a:gd name="T33" fmla="*/ 19 h 328"/>
                  <a:gd name="T34" fmla="*/ 16 w 146"/>
                  <a:gd name="T35" fmla="*/ 18 h 328"/>
                  <a:gd name="T36" fmla="*/ 16 w 146"/>
                  <a:gd name="T37" fmla="*/ 17 h 328"/>
                  <a:gd name="T38" fmla="*/ 16 w 146"/>
                  <a:gd name="T39" fmla="*/ 16 h 328"/>
                  <a:gd name="T40" fmla="*/ 16 w 146"/>
                  <a:gd name="T41" fmla="*/ 15 h 328"/>
                  <a:gd name="T42" fmla="*/ 15 w 146"/>
                  <a:gd name="T43" fmla="*/ 14 h 328"/>
                  <a:gd name="T44" fmla="*/ 15 w 146"/>
                  <a:gd name="T45" fmla="*/ 14 h 328"/>
                  <a:gd name="T46" fmla="*/ 14 w 146"/>
                  <a:gd name="T47" fmla="*/ 13 h 328"/>
                  <a:gd name="T48" fmla="*/ 13 w 146"/>
                  <a:gd name="T49" fmla="*/ 13 h 328"/>
                  <a:gd name="T50" fmla="*/ 13 w 146"/>
                  <a:gd name="T51" fmla="*/ 13 h 328"/>
                  <a:gd name="T52" fmla="*/ 6 w 146"/>
                  <a:gd name="T53" fmla="*/ 13 h 3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6" h="328">
                    <a:moveTo>
                      <a:pt x="88" y="0"/>
                    </a:moveTo>
                    <a:lnTo>
                      <a:pt x="0" y="328"/>
                    </a:lnTo>
                    <a:lnTo>
                      <a:pt x="57" y="328"/>
                    </a:lnTo>
                    <a:lnTo>
                      <a:pt x="64" y="328"/>
                    </a:lnTo>
                    <a:lnTo>
                      <a:pt x="71" y="326"/>
                    </a:lnTo>
                    <a:lnTo>
                      <a:pt x="77" y="322"/>
                    </a:lnTo>
                    <a:lnTo>
                      <a:pt x="85" y="318"/>
                    </a:lnTo>
                    <a:lnTo>
                      <a:pt x="91" y="312"/>
                    </a:lnTo>
                    <a:lnTo>
                      <a:pt x="97" y="305"/>
                    </a:lnTo>
                    <a:lnTo>
                      <a:pt x="103" y="299"/>
                    </a:lnTo>
                    <a:lnTo>
                      <a:pt x="108" y="291"/>
                    </a:lnTo>
                    <a:lnTo>
                      <a:pt x="112" y="282"/>
                    </a:lnTo>
                    <a:lnTo>
                      <a:pt x="117" y="273"/>
                    </a:lnTo>
                    <a:lnTo>
                      <a:pt x="119" y="264"/>
                    </a:lnTo>
                    <a:lnTo>
                      <a:pt x="143" y="172"/>
                    </a:lnTo>
                    <a:lnTo>
                      <a:pt x="145" y="164"/>
                    </a:lnTo>
                    <a:lnTo>
                      <a:pt x="146" y="155"/>
                    </a:lnTo>
                    <a:lnTo>
                      <a:pt x="146" y="147"/>
                    </a:lnTo>
                    <a:lnTo>
                      <a:pt x="145" y="138"/>
                    </a:lnTo>
                    <a:lnTo>
                      <a:pt x="144" y="131"/>
                    </a:lnTo>
                    <a:lnTo>
                      <a:pt x="141" y="124"/>
                    </a:lnTo>
                    <a:lnTo>
                      <a:pt x="138" y="119"/>
                    </a:lnTo>
                    <a:lnTo>
                      <a:pt x="134" y="115"/>
                    </a:lnTo>
                    <a:lnTo>
                      <a:pt x="128" y="112"/>
                    </a:lnTo>
                    <a:lnTo>
                      <a:pt x="122" y="109"/>
                    </a:lnTo>
                    <a:lnTo>
                      <a:pt x="117" y="108"/>
                    </a:lnTo>
                    <a:lnTo>
                      <a:pt x="59"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83" name="Line 460"/>
              <p:cNvSpPr>
                <a:spLocks noChangeShapeType="1"/>
              </p:cNvSpPr>
              <p:nvPr/>
            </p:nvSpPr>
            <p:spPr bwMode="auto">
              <a:xfrm flipH="1">
                <a:off x="2291" y="2289"/>
                <a:ext cx="14"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84" name="Freeform 461"/>
              <p:cNvSpPr>
                <a:spLocks/>
              </p:cNvSpPr>
              <p:nvPr/>
            </p:nvSpPr>
            <p:spPr bwMode="auto">
              <a:xfrm>
                <a:off x="1723" y="1920"/>
                <a:ext cx="96" cy="323"/>
              </a:xfrm>
              <a:custGeom>
                <a:avLst/>
                <a:gdLst>
                  <a:gd name="T0" fmla="*/ 22 w 201"/>
                  <a:gd name="T1" fmla="*/ 78 h 655"/>
                  <a:gd name="T2" fmla="*/ 22 w 201"/>
                  <a:gd name="T3" fmla="*/ 75 h 655"/>
                  <a:gd name="T4" fmla="*/ 22 w 201"/>
                  <a:gd name="T5" fmla="*/ 72 h 655"/>
                  <a:gd name="T6" fmla="*/ 21 w 201"/>
                  <a:gd name="T7" fmla="*/ 69 h 655"/>
                  <a:gd name="T8" fmla="*/ 21 w 201"/>
                  <a:gd name="T9" fmla="*/ 65 h 655"/>
                  <a:gd name="T10" fmla="*/ 21 w 201"/>
                  <a:gd name="T11" fmla="*/ 62 h 655"/>
                  <a:gd name="T12" fmla="*/ 21 w 201"/>
                  <a:gd name="T13" fmla="*/ 59 h 655"/>
                  <a:gd name="T14" fmla="*/ 20 w 201"/>
                  <a:gd name="T15" fmla="*/ 55 h 655"/>
                  <a:gd name="T16" fmla="*/ 20 w 201"/>
                  <a:gd name="T17" fmla="*/ 52 h 655"/>
                  <a:gd name="T18" fmla="*/ 19 w 201"/>
                  <a:gd name="T19" fmla="*/ 49 h 655"/>
                  <a:gd name="T20" fmla="*/ 18 w 201"/>
                  <a:gd name="T21" fmla="*/ 45 h 655"/>
                  <a:gd name="T22" fmla="*/ 18 w 201"/>
                  <a:gd name="T23" fmla="*/ 42 h 655"/>
                  <a:gd name="T24" fmla="*/ 17 w 201"/>
                  <a:gd name="T25" fmla="*/ 39 h 655"/>
                  <a:gd name="T26" fmla="*/ 16 w 201"/>
                  <a:gd name="T27" fmla="*/ 36 h 655"/>
                  <a:gd name="T28" fmla="*/ 15 w 201"/>
                  <a:gd name="T29" fmla="*/ 33 h 655"/>
                  <a:gd name="T30" fmla="*/ 14 w 201"/>
                  <a:gd name="T31" fmla="*/ 30 h 655"/>
                  <a:gd name="T32" fmla="*/ 13 w 201"/>
                  <a:gd name="T33" fmla="*/ 27 h 655"/>
                  <a:gd name="T34" fmla="*/ 11 w 201"/>
                  <a:gd name="T35" fmla="*/ 23 h 655"/>
                  <a:gd name="T36" fmla="*/ 10 w 201"/>
                  <a:gd name="T37" fmla="*/ 20 h 655"/>
                  <a:gd name="T38" fmla="*/ 9 w 201"/>
                  <a:gd name="T39" fmla="*/ 17 h 655"/>
                  <a:gd name="T40" fmla="*/ 8 w 201"/>
                  <a:gd name="T41" fmla="*/ 14 h 655"/>
                  <a:gd name="T42" fmla="*/ 6 w 201"/>
                  <a:gd name="T43" fmla="*/ 11 h 655"/>
                  <a:gd name="T44" fmla="*/ 5 w 201"/>
                  <a:gd name="T45" fmla="*/ 8 h 655"/>
                  <a:gd name="T46" fmla="*/ 3 w 201"/>
                  <a:gd name="T47" fmla="*/ 5 h 655"/>
                  <a:gd name="T48" fmla="*/ 1 w 201"/>
                  <a:gd name="T49" fmla="*/ 2 h 655"/>
                  <a:gd name="T50" fmla="*/ 0 w 201"/>
                  <a:gd name="T51" fmla="*/ 0 h 65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01" h="655">
                    <a:moveTo>
                      <a:pt x="201" y="655"/>
                    </a:moveTo>
                    <a:lnTo>
                      <a:pt x="201" y="627"/>
                    </a:lnTo>
                    <a:lnTo>
                      <a:pt x="200" y="600"/>
                    </a:lnTo>
                    <a:lnTo>
                      <a:pt x="198" y="572"/>
                    </a:lnTo>
                    <a:lnTo>
                      <a:pt x="196" y="544"/>
                    </a:lnTo>
                    <a:lnTo>
                      <a:pt x="192" y="517"/>
                    </a:lnTo>
                    <a:lnTo>
                      <a:pt x="189" y="489"/>
                    </a:lnTo>
                    <a:lnTo>
                      <a:pt x="185" y="461"/>
                    </a:lnTo>
                    <a:lnTo>
                      <a:pt x="180" y="434"/>
                    </a:lnTo>
                    <a:lnTo>
                      <a:pt x="174" y="407"/>
                    </a:lnTo>
                    <a:lnTo>
                      <a:pt x="168" y="379"/>
                    </a:lnTo>
                    <a:lnTo>
                      <a:pt x="161" y="353"/>
                    </a:lnTo>
                    <a:lnTo>
                      <a:pt x="154" y="326"/>
                    </a:lnTo>
                    <a:lnTo>
                      <a:pt x="146" y="300"/>
                    </a:lnTo>
                    <a:lnTo>
                      <a:pt x="137" y="273"/>
                    </a:lnTo>
                    <a:lnTo>
                      <a:pt x="127" y="246"/>
                    </a:lnTo>
                    <a:lnTo>
                      <a:pt x="117" y="221"/>
                    </a:lnTo>
                    <a:lnTo>
                      <a:pt x="106" y="195"/>
                    </a:lnTo>
                    <a:lnTo>
                      <a:pt x="95" y="170"/>
                    </a:lnTo>
                    <a:lnTo>
                      <a:pt x="83" y="144"/>
                    </a:lnTo>
                    <a:lnTo>
                      <a:pt x="71" y="120"/>
                    </a:lnTo>
                    <a:lnTo>
                      <a:pt x="57" y="95"/>
                    </a:lnTo>
                    <a:lnTo>
                      <a:pt x="44" y="71"/>
                    </a:lnTo>
                    <a:lnTo>
                      <a:pt x="29" y="47"/>
                    </a:lnTo>
                    <a:lnTo>
                      <a:pt x="15" y="2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85" name="Freeform 462"/>
              <p:cNvSpPr>
                <a:spLocks/>
              </p:cNvSpPr>
              <p:nvPr/>
            </p:nvSpPr>
            <p:spPr bwMode="auto">
              <a:xfrm>
                <a:off x="1840" y="2123"/>
                <a:ext cx="31" cy="7"/>
              </a:xfrm>
              <a:custGeom>
                <a:avLst/>
                <a:gdLst>
                  <a:gd name="T0" fmla="*/ 7 w 66"/>
                  <a:gd name="T1" fmla="*/ 0 h 12"/>
                  <a:gd name="T2" fmla="*/ 6 w 66"/>
                  <a:gd name="T3" fmla="*/ 0 h 12"/>
                  <a:gd name="T4" fmla="*/ 0 w 66"/>
                  <a:gd name="T5" fmla="*/ 2 h 12"/>
                  <a:gd name="T6" fmla="*/ 7 w 66"/>
                  <a:gd name="T7" fmla="*/ 2 h 12"/>
                  <a:gd name="T8" fmla="*/ 7 w 66"/>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12">
                    <a:moveTo>
                      <a:pt x="66" y="0"/>
                    </a:moveTo>
                    <a:lnTo>
                      <a:pt x="60" y="0"/>
                    </a:lnTo>
                    <a:lnTo>
                      <a:pt x="0" y="12"/>
                    </a:lnTo>
                    <a:lnTo>
                      <a:pt x="62" y="12"/>
                    </a:lnTo>
                    <a:lnTo>
                      <a:pt x="66" y="0"/>
                    </a:lnTo>
                    <a:close/>
                  </a:path>
                </a:pathLst>
              </a:custGeom>
              <a:solidFill>
                <a:srgbClr val="000000"/>
              </a:solidFill>
              <a:ln w="19050" cmpd="sng">
                <a:solidFill>
                  <a:srgbClr val="000000"/>
                </a:solidFill>
                <a:round/>
                <a:headEnd/>
                <a:tailEnd/>
              </a:ln>
            </p:spPr>
            <p:txBody>
              <a:bodyPr/>
              <a:lstStyle/>
              <a:p>
                <a:endParaRPr lang="zh-CN" altLang="en-US"/>
              </a:p>
            </p:txBody>
          </p:sp>
          <p:sp>
            <p:nvSpPr>
              <p:cNvPr id="30786" name="Freeform 463"/>
              <p:cNvSpPr>
                <a:spLocks/>
              </p:cNvSpPr>
              <p:nvPr/>
            </p:nvSpPr>
            <p:spPr bwMode="auto">
              <a:xfrm>
                <a:off x="1874" y="2065"/>
                <a:ext cx="38" cy="30"/>
              </a:xfrm>
              <a:custGeom>
                <a:avLst/>
                <a:gdLst>
                  <a:gd name="T0" fmla="*/ 1 w 76"/>
                  <a:gd name="T1" fmla="*/ 0 h 63"/>
                  <a:gd name="T2" fmla="*/ 0 w 76"/>
                  <a:gd name="T3" fmla="*/ 2 h 63"/>
                  <a:gd name="T4" fmla="*/ 2 w 76"/>
                  <a:gd name="T5" fmla="*/ 4 h 63"/>
                  <a:gd name="T6" fmla="*/ 4 w 76"/>
                  <a:gd name="T7" fmla="*/ 6 h 63"/>
                  <a:gd name="T8" fmla="*/ 7 w 76"/>
                  <a:gd name="T9" fmla="*/ 7 h 63"/>
                  <a:gd name="T10" fmla="*/ 10 w 76"/>
                  <a:gd name="T11" fmla="*/ 6 h 63"/>
                  <a:gd name="T12" fmla="*/ 8 w 76"/>
                  <a:gd name="T13" fmla="*/ 5 h 63"/>
                  <a:gd name="T14" fmla="*/ 5 w 76"/>
                  <a:gd name="T15" fmla="*/ 5 h 63"/>
                  <a:gd name="T16" fmla="*/ 3 w 76"/>
                  <a:gd name="T17" fmla="*/ 3 h 63"/>
                  <a:gd name="T18" fmla="*/ 1 w 76"/>
                  <a:gd name="T19" fmla="*/ 0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6" h="63">
                    <a:moveTo>
                      <a:pt x="4" y="0"/>
                    </a:moveTo>
                    <a:lnTo>
                      <a:pt x="0" y="16"/>
                    </a:lnTo>
                    <a:lnTo>
                      <a:pt x="9" y="38"/>
                    </a:lnTo>
                    <a:lnTo>
                      <a:pt x="27" y="57"/>
                    </a:lnTo>
                    <a:lnTo>
                      <a:pt x="49" y="63"/>
                    </a:lnTo>
                    <a:lnTo>
                      <a:pt x="76" y="54"/>
                    </a:lnTo>
                    <a:lnTo>
                      <a:pt x="60" y="45"/>
                    </a:lnTo>
                    <a:lnTo>
                      <a:pt x="34" y="44"/>
                    </a:lnTo>
                    <a:lnTo>
                      <a:pt x="20" y="31"/>
                    </a:lnTo>
                    <a:lnTo>
                      <a:pt x="4" y="0"/>
                    </a:lnTo>
                    <a:close/>
                  </a:path>
                </a:pathLst>
              </a:custGeom>
              <a:solidFill>
                <a:srgbClr val="000000"/>
              </a:solidFill>
              <a:ln w="19050" cmpd="sng">
                <a:solidFill>
                  <a:srgbClr val="000000"/>
                </a:solidFill>
                <a:round/>
                <a:headEnd/>
                <a:tailEnd/>
              </a:ln>
            </p:spPr>
            <p:txBody>
              <a:bodyPr/>
              <a:lstStyle/>
              <a:p>
                <a:endParaRPr lang="zh-CN" altLang="en-US"/>
              </a:p>
            </p:txBody>
          </p:sp>
          <p:sp>
            <p:nvSpPr>
              <p:cNvPr id="30787" name="Freeform 464"/>
              <p:cNvSpPr>
                <a:spLocks/>
              </p:cNvSpPr>
              <p:nvPr/>
            </p:nvSpPr>
            <p:spPr bwMode="auto">
              <a:xfrm>
                <a:off x="1899" y="2010"/>
                <a:ext cx="20" cy="3"/>
              </a:xfrm>
              <a:custGeom>
                <a:avLst/>
                <a:gdLst>
                  <a:gd name="T0" fmla="*/ 0 w 43"/>
                  <a:gd name="T1" fmla="*/ 0 h 12"/>
                  <a:gd name="T2" fmla="*/ 1 w 43"/>
                  <a:gd name="T3" fmla="*/ 0 h 12"/>
                  <a:gd name="T4" fmla="*/ 1 w 43"/>
                  <a:gd name="T5" fmla="*/ 0 h 12"/>
                  <a:gd name="T6" fmla="*/ 4 w 43"/>
                  <a:gd name="T7" fmla="*/ 0 h 12"/>
                  <a:gd name="T8" fmla="*/ 4 w 43"/>
                  <a:gd name="T9" fmla="*/ 0 h 12"/>
                  <a:gd name="T10" fmla="*/ 0 w 43"/>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3" h="12">
                    <a:moveTo>
                      <a:pt x="0" y="0"/>
                    </a:moveTo>
                    <a:lnTo>
                      <a:pt x="10" y="12"/>
                    </a:lnTo>
                    <a:lnTo>
                      <a:pt x="11" y="12"/>
                    </a:lnTo>
                    <a:lnTo>
                      <a:pt x="41" y="6"/>
                    </a:lnTo>
                    <a:lnTo>
                      <a:pt x="43" y="5"/>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30788" name="Freeform 465"/>
              <p:cNvSpPr>
                <a:spLocks/>
              </p:cNvSpPr>
              <p:nvPr/>
            </p:nvSpPr>
            <p:spPr bwMode="auto">
              <a:xfrm>
                <a:off x="1899" y="2003"/>
                <a:ext cx="45" cy="90"/>
              </a:xfrm>
              <a:custGeom>
                <a:avLst/>
                <a:gdLst>
                  <a:gd name="T0" fmla="*/ 1 w 95"/>
                  <a:gd name="T1" fmla="*/ 0 h 182"/>
                  <a:gd name="T2" fmla="*/ 0 w 95"/>
                  <a:gd name="T3" fmla="*/ 1 h 182"/>
                  <a:gd name="T4" fmla="*/ 4 w 95"/>
                  <a:gd name="T5" fmla="*/ 2 h 182"/>
                  <a:gd name="T6" fmla="*/ 7 w 95"/>
                  <a:gd name="T7" fmla="*/ 3 h 182"/>
                  <a:gd name="T8" fmla="*/ 8 w 95"/>
                  <a:gd name="T9" fmla="*/ 4 h 182"/>
                  <a:gd name="T10" fmla="*/ 8 w 95"/>
                  <a:gd name="T11" fmla="*/ 8 h 182"/>
                  <a:gd name="T12" fmla="*/ 7 w 95"/>
                  <a:gd name="T13" fmla="*/ 11 h 182"/>
                  <a:gd name="T14" fmla="*/ 6 w 95"/>
                  <a:gd name="T15" fmla="*/ 16 h 182"/>
                  <a:gd name="T16" fmla="*/ 5 w 95"/>
                  <a:gd name="T17" fmla="*/ 17 h 182"/>
                  <a:gd name="T18" fmla="*/ 2 w 95"/>
                  <a:gd name="T19" fmla="*/ 21 h 182"/>
                  <a:gd name="T20" fmla="*/ 1 w 95"/>
                  <a:gd name="T21" fmla="*/ 21 h 182"/>
                  <a:gd name="T22" fmla="*/ 3 w 95"/>
                  <a:gd name="T23" fmla="*/ 22 h 182"/>
                  <a:gd name="T24" fmla="*/ 6 w 95"/>
                  <a:gd name="T25" fmla="*/ 19 h 182"/>
                  <a:gd name="T26" fmla="*/ 6 w 95"/>
                  <a:gd name="T27" fmla="*/ 19 h 182"/>
                  <a:gd name="T28" fmla="*/ 8 w 95"/>
                  <a:gd name="T29" fmla="*/ 15 h 182"/>
                  <a:gd name="T30" fmla="*/ 10 w 95"/>
                  <a:gd name="T31" fmla="*/ 10 h 182"/>
                  <a:gd name="T32" fmla="*/ 10 w 95"/>
                  <a:gd name="T33" fmla="*/ 7 h 182"/>
                  <a:gd name="T34" fmla="*/ 9 w 95"/>
                  <a:gd name="T35" fmla="*/ 4 h 182"/>
                  <a:gd name="T36" fmla="*/ 8 w 95"/>
                  <a:gd name="T37" fmla="*/ 1 h 182"/>
                  <a:gd name="T38" fmla="*/ 8 w 95"/>
                  <a:gd name="T39" fmla="*/ 1 h 182"/>
                  <a:gd name="T40" fmla="*/ 6 w 95"/>
                  <a:gd name="T41" fmla="*/ 0 h 182"/>
                  <a:gd name="T42" fmla="*/ 3 w 95"/>
                  <a:gd name="T43" fmla="*/ 0 h 182"/>
                  <a:gd name="T44" fmla="*/ 1 w 95"/>
                  <a:gd name="T45" fmla="*/ 0 h 1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5" h="182">
                    <a:moveTo>
                      <a:pt x="11" y="0"/>
                    </a:moveTo>
                    <a:lnTo>
                      <a:pt x="0" y="14"/>
                    </a:lnTo>
                    <a:lnTo>
                      <a:pt x="43" y="19"/>
                    </a:lnTo>
                    <a:lnTo>
                      <a:pt x="68" y="28"/>
                    </a:lnTo>
                    <a:lnTo>
                      <a:pt x="70" y="33"/>
                    </a:lnTo>
                    <a:lnTo>
                      <a:pt x="72" y="70"/>
                    </a:lnTo>
                    <a:lnTo>
                      <a:pt x="66" y="93"/>
                    </a:lnTo>
                    <a:lnTo>
                      <a:pt x="54" y="131"/>
                    </a:lnTo>
                    <a:lnTo>
                      <a:pt x="47" y="144"/>
                    </a:lnTo>
                    <a:lnTo>
                      <a:pt x="23" y="171"/>
                    </a:lnTo>
                    <a:lnTo>
                      <a:pt x="15" y="173"/>
                    </a:lnTo>
                    <a:lnTo>
                      <a:pt x="31" y="182"/>
                    </a:lnTo>
                    <a:lnTo>
                      <a:pt x="58" y="160"/>
                    </a:lnTo>
                    <a:lnTo>
                      <a:pt x="59" y="159"/>
                    </a:lnTo>
                    <a:lnTo>
                      <a:pt x="77" y="127"/>
                    </a:lnTo>
                    <a:lnTo>
                      <a:pt x="92" y="83"/>
                    </a:lnTo>
                    <a:lnTo>
                      <a:pt x="95" y="60"/>
                    </a:lnTo>
                    <a:lnTo>
                      <a:pt x="89" y="32"/>
                    </a:lnTo>
                    <a:lnTo>
                      <a:pt x="69" y="12"/>
                    </a:lnTo>
                    <a:lnTo>
                      <a:pt x="71" y="11"/>
                    </a:lnTo>
                    <a:lnTo>
                      <a:pt x="53" y="6"/>
                    </a:lnTo>
                    <a:lnTo>
                      <a:pt x="29" y="1"/>
                    </a:lnTo>
                    <a:lnTo>
                      <a:pt x="11" y="0"/>
                    </a:lnTo>
                    <a:close/>
                  </a:path>
                </a:pathLst>
              </a:custGeom>
              <a:solidFill>
                <a:srgbClr val="000000"/>
              </a:solidFill>
              <a:ln w="19050" cmpd="sng">
                <a:solidFill>
                  <a:srgbClr val="000000"/>
                </a:solidFill>
                <a:round/>
                <a:headEnd/>
                <a:tailEnd/>
              </a:ln>
            </p:spPr>
            <p:txBody>
              <a:bodyPr/>
              <a:lstStyle/>
              <a:p>
                <a:endParaRPr lang="zh-CN" altLang="en-US"/>
              </a:p>
            </p:txBody>
          </p:sp>
          <p:sp>
            <p:nvSpPr>
              <p:cNvPr id="30789" name="Freeform 466"/>
              <p:cNvSpPr>
                <a:spLocks/>
              </p:cNvSpPr>
              <p:nvPr/>
            </p:nvSpPr>
            <p:spPr bwMode="auto">
              <a:xfrm>
                <a:off x="1922" y="1940"/>
                <a:ext cx="36" cy="66"/>
              </a:xfrm>
              <a:custGeom>
                <a:avLst/>
                <a:gdLst>
                  <a:gd name="T0" fmla="*/ 9 w 67"/>
                  <a:gd name="T1" fmla="*/ 0 h 131"/>
                  <a:gd name="T2" fmla="*/ 3 w 67"/>
                  <a:gd name="T3" fmla="*/ 0 h 131"/>
                  <a:gd name="T4" fmla="*/ 6 w 67"/>
                  <a:gd name="T5" fmla="*/ 2 h 131"/>
                  <a:gd name="T6" fmla="*/ 6 w 67"/>
                  <a:gd name="T7" fmla="*/ 3 h 131"/>
                  <a:gd name="T8" fmla="*/ 6 w 67"/>
                  <a:gd name="T9" fmla="*/ 8 h 131"/>
                  <a:gd name="T10" fmla="*/ 6 w 67"/>
                  <a:gd name="T11" fmla="*/ 9 h 131"/>
                  <a:gd name="T12" fmla="*/ 4 w 67"/>
                  <a:gd name="T13" fmla="*/ 14 h 131"/>
                  <a:gd name="T14" fmla="*/ 0 w 67"/>
                  <a:gd name="T15" fmla="*/ 16 h 131"/>
                  <a:gd name="T16" fmla="*/ 3 w 67"/>
                  <a:gd name="T17" fmla="*/ 17 h 131"/>
                  <a:gd name="T18" fmla="*/ 7 w 67"/>
                  <a:gd name="T19" fmla="*/ 13 h 131"/>
                  <a:gd name="T20" fmla="*/ 10 w 67"/>
                  <a:gd name="T21" fmla="*/ 9 h 131"/>
                  <a:gd name="T22" fmla="*/ 10 w 67"/>
                  <a:gd name="T23" fmla="*/ 6 h 131"/>
                  <a:gd name="T24" fmla="*/ 10 w 67"/>
                  <a:gd name="T25" fmla="*/ 2 h 131"/>
                  <a:gd name="T26" fmla="*/ 9 w 67"/>
                  <a:gd name="T27" fmla="*/ 0 h 1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7" h="131">
                    <a:moveTo>
                      <a:pt x="55" y="0"/>
                    </a:moveTo>
                    <a:lnTo>
                      <a:pt x="20" y="0"/>
                    </a:lnTo>
                    <a:lnTo>
                      <a:pt x="39" y="13"/>
                    </a:lnTo>
                    <a:lnTo>
                      <a:pt x="43" y="23"/>
                    </a:lnTo>
                    <a:lnTo>
                      <a:pt x="42" y="58"/>
                    </a:lnTo>
                    <a:lnTo>
                      <a:pt x="40" y="70"/>
                    </a:lnTo>
                    <a:lnTo>
                      <a:pt x="24" y="107"/>
                    </a:lnTo>
                    <a:lnTo>
                      <a:pt x="0" y="126"/>
                    </a:lnTo>
                    <a:lnTo>
                      <a:pt x="18" y="131"/>
                    </a:lnTo>
                    <a:lnTo>
                      <a:pt x="44" y="102"/>
                    </a:lnTo>
                    <a:lnTo>
                      <a:pt x="61" y="67"/>
                    </a:lnTo>
                    <a:lnTo>
                      <a:pt x="67" y="41"/>
                    </a:lnTo>
                    <a:lnTo>
                      <a:pt x="62" y="11"/>
                    </a:lnTo>
                    <a:lnTo>
                      <a:pt x="55" y="0"/>
                    </a:lnTo>
                    <a:close/>
                  </a:path>
                </a:pathLst>
              </a:custGeom>
              <a:solidFill>
                <a:srgbClr val="000000"/>
              </a:solidFill>
              <a:ln w="19050" cmpd="sng">
                <a:solidFill>
                  <a:srgbClr val="000000"/>
                </a:solidFill>
                <a:round/>
                <a:headEnd/>
                <a:tailEnd/>
              </a:ln>
            </p:spPr>
            <p:txBody>
              <a:bodyPr/>
              <a:lstStyle/>
              <a:p>
                <a:endParaRPr lang="zh-CN" altLang="en-US"/>
              </a:p>
            </p:txBody>
          </p:sp>
          <p:sp>
            <p:nvSpPr>
              <p:cNvPr id="30790" name="Freeform 467"/>
              <p:cNvSpPr>
                <a:spLocks/>
              </p:cNvSpPr>
              <p:nvPr/>
            </p:nvSpPr>
            <p:spPr bwMode="auto">
              <a:xfrm>
                <a:off x="1840" y="1938"/>
                <a:ext cx="111" cy="192"/>
              </a:xfrm>
              <a:custGeom>
                <a:avLst/>
                <a:gdLst>
                  <a:gd name="T0" fmla="*/ 23 w 226"/>
                  <a:gd name="T1" fmla="*/ 0 h 392"/>
                  <a:gd name="T2" fmla="*/ 19 w 226"/>
                  <a:gd name="T3" fmla="*/ 1 h 392"/>
                  <a:gd name="T4" fmla="*/ 18 w 226"/>
                  <a:gd name="T5" fmla="*/ 1 h 392"/>
                  <a:gd name="T6" fmla="*/ 15 w 226"/>
                  <a:gd name="T7" fmla="*/ 5 h 392"/>
                  <a:gd name="T8" fmla="*/ 13 w 226"/>
                  <a:gd name="T9" fmla="*/ 8 h 392"/>
                  <a:gd name="T10" fmla="*/ 11 w 226"/>
                  <a:gd name="T11" fmla="*/ 13 h 392"/>
                  <a:gd name="T12" fmla="*/ 7 w 226"/>
                  <a:gd name="T13" fmla="*/ 28 h 392"/>
                  <a:gd name="T14" fmla="*/ 3 w 226"/>
                  <a:gd name="T15" fmla="*/ 43 h 392"/>
                  <a:gd name="T16" fmla="*/ 3 w 226"/>
                  <a:gd name="T17" fmla="*/ 43 h 392"/>
                  <a:gd name="T18" fmla="*/ 0 w 226"/>
                  <a:gd name="T19" fmla="*/ 45 h 392"/>
                  <a:gd name="T20" fmla="*/ 0 w 226"/>
                  <a:gd name="T21" fmla="*/ 46 h 392"/>
                  <a:gd name="T22" fmla="*/ 7 w 226"/>
                  <a:gd name="T23" fmla="*/ 45 h 392"/>
                  <a:gd name="T24" fmla="*/ 6 w 226"/>
                  <a:gd name="T25" fmla="*/ 43 h 392"/>
                  <a:gd name="T26" fmla="*/ 9 w 226"/>
                  <a:gd name="T27" fmla="*/ 33 h 392"/>
                  <a:gd name="T28" fmla="*/ 9 w 226"/>
                  <a:gd name="T29" fmla="*/ 31 h 392"/>
                  <a:gd name="T30" fmla="*/ 14 w 226"/>
                  <a:gd name="T31" fmla="*/ 12 h 392"/>
                  <a:gd name="T32" fmla="*/ 15 w 226"/>
                  <a:gd name="T33" fmla="*/ 9 h 392"/>
                  <a:gd name="T34" fmla="*/ 17 w 226"/>
                  <a:gd name="T35" fmla="*/ 4 h 392"/>
                  <a:gd name="T36" fmla="*/ 20 w 226"/>
                  <a:gd name="T37" fmla="*/ 2 h 392"/>
                  <a:gd name="T38" fmla="*/ 23 w 226"/>
                  <a:gd name="T39" fmla="*/ 1 h 392"/>
                  <a:gd name="T40" fmla="*/ 27 w 226"/>
                  <a:gd name="T41" fmla="*/ 1 h 392"/>
                  <a:gd name="T42" fmla="*/ 24 w 226"/>
                  <a:gd name="T43" fmla="*/ 0 h 392"/>
                  <a:gd name="T44" fmla="*/ 23 w 226"/>
                  <a:gd name="T45" fmla="*/ 0 h 3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6" h="392">
                    <a:moveTo>
                      <a:pt x="191" y="0"/>
                    </a:moveTo>
                    <a:lnTo>
                      <a:pt x="163" y="8"/>
                    </a:lnTo>
                    <a:lnTo>
                      <a:pt x="150" y="14"/>
                    </a:lnTo>
                    <a:lnTo>
                      <a:pt x="125" y="44"/>
                    </a:lnTo>
                    <a:lnTo>
                      <a:pt x="110" y="71"/>
                    </a:lnTo>
                    <a:lnTo>
                      <a:pt x="96" y="114"/>
                    </a:lnTo>
                    <a:lnTo>
                      <a:pt x="62" y="242"/>
                    </a:lnTo>
                    <a:lnTo>
                      <a:pt x="30" y="362"/>
                    </a:lnTo>
                    <a:lnTo>
                      <a:pt x="28" y="366"/>
                    </a:lnTo>
                    <a:lnTo>
                      <a:pt x="3" y="380"/>
                    </a:lnTo>
                    <a:lnTo>
                      <a:pt x="0" y="392"/>
                    </a:lnTo>
                    <a:lnTo>
                      <a:pt x="60" y="380"/>
                    </a:lnTo>
                    <a:lnTo>
                      <a:pt x="49" y="362"/>
                    </a:lnTo>
                    <a:lnTo>
                      <a:pt x="73" y="277"/>
                    </a:lnTo>
                    <a:lnTo>
                      <a:pt x="77" y="261"/>
                    </a:lnTo>
                    <a:lnTo>
                      <a:pt x="120" y="100"/>
                    </a:lnTo>
                    <a:lnTo>
                      <a:pt x="127" y="74"/>
                    </a:lnTo>
                    <a:lnTo>
                      <a:pt x="145" y="38"/>
                    </a:lnTo>
                    <a:lnTo>
                      <a:pt x="169" y="19"/>
                    </a:lnTo>
                    <a:lnTo>
                      <a:pt x="191" y="13"/>
                    </a:lnTo>
                    <a:lnTo>
                      <a:pt x="226" y="13"/>
                    </a:lnTo>
                    <a:lnTo>
                      <a:pt x="203" y="1"/>
                    </a:lnTo>
                    <a:lnTo>
                      <a:pt x="191" y="0"/>
                    </a:lnTo>
                    <a:close/>
                  </a:path>
                </a:pathLst>
              </a:custGeom>
              <a:solidFill>
                <a:srgbClr val="000000"/>
              </a:solidFill>
              <a:ln w="19050" cmpd="sng">
                <a:solidFill>
                  <a:srgbClr val="000000"/>
                </a:solidFill>
                <a:round/>
                <a:headEnd/>
                <a:tailEnd/>
              </a:ln>
            </p:spPr>
            <p:txBody>
              <a:bodyPr/>
              <a:lstStyle/>
              <a:p>
                <a:endParaRPr lang="zh-CN" altLang="en-US"/>
              </a:p>
            </p:txBody>
          </p:sp>
          <p:grpSp>
            <p:nvGrpSpPr>
              <p:cNvPr id="30791" name="Group 468"/>
              <p:cNvGrpSpPr>
                <a:grpSpLocks/>
              </p:cNvGrpSpPr>
              <p:nvPr/>
            </p:nvGrpSpPr>
            <p:grpSpPr bwMode="auto">
              <a:xfrm>
                <a:off x="2586" y="1977"/>
                <a:ext cx="645" cy="223"/>
                <a:chOff x="3923" y="2457"/>
                <a:chExt cx="645" cy="223"/>
              </a:xfrm>
            </p:grpSpPr>
            <p:sp>
              <p:nvSpPr>
                <p:cNvPr id="30792" name="Line 469"/>
                <p:cNvSpPr>
                  <a:spLocks noChangeShapeType="1"/>
                </p:cNvSpPr>
                <p:nvPr/>
              </p:nvSpPr>
              <p:spPr bwMode="auto">
                <a:xfrm>
                  <a:off x="3923" y="2680"/>
                  <a:ext cx="6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93" name="Freeform 470"/>
                <p:cNvSpPr>
                  <a:spLocks/>
                </p:cNvSpPr>
                <p:nvPr/>
              </p:nvSpPr>
              <p:spPr bwMode="auto">
                <a:xfrm>
                  <a:off x="4028" y="2480"/>
                  <a:ext cx="75" cy="80"/>
                </a:xfrm>
                <a:custGeom>
                  <a:avLst/>
                  <a:gdLst>
                    <a:gd name="T0" fmla="*/ 0 w 153"/>
                    <a:gd name="T1" fmla="*/ 0 h 164"/>
                    <a:gd name="T2" fmla="*/ 4 w 153"/>
                    <a:gd name="T3" fmla="*/ 19 h 164"/>
                    <a:gd name="T4" fmla="*/ 18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94" name="Line 471"/>
                <p:cNvSpPr>
                  <a:spLocks noChangeShapeType="1"/>
                </p:cNvSpPr>
                <p:nvPr/>
              </p:nvSpPr>
              <p:spPr bwMode="auto">
                <a:xfrm flipH="1">
                  <a:off x="4025" y="2560"/>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95" name="Freeform 472"/>
                <p:cNvSpPr>
                  <a:spLocks/>
                </p:cNvSpPr>
                <p:nvPr/>
              </p:nvSpPr>
              <p:spPr bwMode="auto">
                <a:xfrm>
                  <a:off x="4121" y="2530"/>
                  <a:ext cx="55" cy="116"/>
                </a:xfrm>
                <a:custGeom>
                  <a:avLst/>
                  <a:gdLst>
                    <a:gd name="T0" fmla="*/ 0 w 117"/>
                    <a:gd name="T1" fmla="*/ 28 h 235"/>
                    <a:gd name="T2" fmla="*/ 12 w 117"/>
                    <a:gd name="T3" fmla="*/ 0 h 235"/>
                    <a:gd name="T4" fmla="*/ 11 w 117"/>
                    <a:gd name="T5" fmla="*/ 28 h 235"/>
                    <a:gd name="T6" fmla="*/ 0 60000 65536"/>
                    <a:gd name="T7" fmla="*/ 0 60000 65536"/>
                    <a:gd name="T8" fmla="*/ 0 60000 65536"/>
                  </a:gdLst>
                  <a:ahLst/>
                  <a:cxnLst>
                    <a:cxn ang="T6">
                      <a:pos x="T0" y="T1"/>
                    </a:cxn>
                    <a:cxn ang="T7">
                      <a:pos x="T2" y="T3"/>
                    </a:cxn>
                    <a:cxn ang="T8">
                      <a:pos x="T4" y="T5"/>
                    </a:cxn>
                  </a:cxnLst>
                  <a:rect l="0" t="0" r="r" b="b"/>
                  <a:pathLst>
                    <a:path w="117" h="235">
                      <a:moveTo>
                        <a:pt x="0" y="235"/>
                      </a:moveTo>
                      <a:lnTo>
                        <a:pt x="117" y="0"/>
                      </a:lnTo>
                      <a:lnTo>
                        <a:pt x="109"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96" name="Line 473"/>
                <p:cNvSpPr>
                  <a:spLocks noChangeShapeType="1"/>
                </p:cNvSpPr>
                <p:nvPr/>
              </p:nvSpPr>
              <p:spPr bwMode="auto">
                <a:xfrm flipH="1">
                  <a:off x="4135" y="2612"/>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97" name="Line 474"/>
                <p:cNvSpPr>
                  <a:spLocks noChangeShapeType="1"/>
                </p:cNvSpPr>
                <p:nvPr/>
              </p:nvSpPr>
              <p:spPr bwMode="auto">
                <a:xfrm>
                  <a:off x="4221" y="2587"/>
                  <a:ext cx="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98" name="Freeform 475"/>
                <p:cNvSpPr>
                  <a:spLocks/>
                </p:cNvSpPr>
                <p:nvPr/>
              </p:nvSpPr>
              <p:spPr bwMode="auto">
                <a:xfrm>
                  <a:off x="4338" y="2480"/>
                  <a:ext cx="75" cy="80"/>
                </a:xfrm>
                <a:custGeom>
                  <a:avLst/>
                  <a:gdLst>
                    <a:gd name="T0" fmla="*/ 0 w 153"/>
                    <a:gd name="T1" fmla="*/ 0 h 164"/>
                    <a:gd name="T2" fmla="*/ 4 w 153"/>
                    <a:gd name="T3" fmla="*/ 19 h 164"/>
                    <a:gd name="T4" fmla="*/ 18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99" name="Line 476"/>
                <p:cNvSpPr>
                  <a:spLocks noChangeShapeType="1"/>
                </p:cNvSpPr>
                <p:nvPr/>
              </p:nvSpPr>
              <p:spPr bwMode="auto">
                <a:xfrm flipH="1">
                  <a:off x="4331" y="2560"/>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00" name="Freeform 477"/>
                <p:cNvSpPr>
                  <a:spLocks/>
                </p:cNvSpPr>
                <p:nvPr/>
              </p:nvSpPr>
              <p:spPr bwMode="auto">
                <a:xfrm>
                  <a:off x="4427" y="2580"/>
                  <a:ext cx="56" cy="66"/>
                </a:xfrm>
                <a:custGeom>
                  <a:avLst/>
                  <a:gdLst>
                    <a:gd name="T0" fmla="*/ 0 w 113"/>
                    <a:gd name="T1" fmla="*/ 17 h 130"/>
                    <a:gd name="T2" fmla="*/ 5 w 113"/>
                    <a:gd name="T3" fmla="*/ 17 h 130"/>
                    <a:gd name="T4" fmla="*/ 6 w 113"/>
                    <a:gd name="T5" fmla="*/ 17 h 130"/>
                    <a:gd name="T6" fmla="*/ 7 w 113"/>
                    <a:gd name="T7" fmla="*/ 16 h 130"/>
                    <a:gd name="T8" fmla="*/ 8 w 113"/>
                    <a:gd name="T9" fmla="*/ 16 h 130"/>
                    <a:gd name="T10" fmla="*/ 8 w 113"/>
                    <a:gd name="T11" fmla="*/ 16 h 130"/>
                    <a:gd name="T12" fmla="*/ 9 w 113"/>
                    <a:gd name="T13" fmla="*/ 15 h 130"/>
                    <a:gd name="T14" fmla="*/ 10 w 113"/>
                    <a:gd name="T15" fmla="*/ 15 h 130"/>
                    <a:gd name="T16" fmla="*/ 10 w 113"/>
                    <a:gd name="T17" fmla="*/ 14 h 130"/>
                    <a:gd name="T18" fmla="*/ 11 w 113"/>
                    <a:gd name="T19" fmla="*/ 13 h 130"/>
                    <a:gd name="T20" fmla="*/ 12 w 113"/>
                    <a:gd name="T21" fmla="*/ 12 h 130"/>
                    <a:gd name="T22" fmla="*/ 12 w 113"/>
                    <a:gd name="T23" fmla="*/ 12 h 130"/>
                    <a:gd name="T24" fmla="*/ 12 w 113"/>
                    <a:gd name="T25" fmla="*/ 11 h 130"/>
                    <a:gd name="T26" fmla="*/ 13 w 113"/>
                    <a:gd name="T27" fmla="*/ 10 h 130"/>
                    <a:gd name="T28" fmla="*/ 13 w 113"/>
                    <a:gd name="T29" fmla="*/ 9 h 130"/>
                    <a:gd name="T30" fmla="*/ 13 w 113"/>
                    <a:gd name="T31" fmla="*/ 7 h 130"/>
                    <a:gd name="T32" fmla="*/ 14 w 113"/>
                    <a:gd name="T33" fmla="*/ 7 h 130"/>
                    <a:gd name="T34" fmla="*/ 14 w 113"/>
                    <a:gd name="T35" fmla="*/ 6 h 130"/>
                    <a:gd name="T36" fmla="*/ 14 w 113"/>
                    <a:gd name="T37" fmla="*/ 5 h 130"/>
                    <a:gd name="T38" fmla="*/ 13 w 113"/>
                    <a:gd name="T39" fmla="*/ 4 h 130"/>
                    <a:gd name="T40" fmla="*/ 13 w 113"/>
                    <a:gd name="T41" fmla="*/ 3 h 130"/>
                    <a:gd name="T42" fmla="*/ 13 w 113"/>
                    <a:gd name="T43" fmla="*/ 2 h 130"/>
                    <a:gd name="T44" fmla="*/ 12 w 113"/>
                    <a:gd name="T45" fmla="*/ 2 h 130"/>
                    <a:gd name="T46" fmla="*/ 12 w 113"/>
                    <a:gd name="T47" fmla="*/ 1 h 130"/>
                    <a:gd name="T48" fmla="*/ 12 w 113"/>
                    <a:gd name="T49" fmla="*/ 1 h 130"/>
                    <a:gd name="T50" fmla="*/ 11 w 113"/>
                    <a:gd name="T51" fmla="*/ 1 h 130"/>
                    <a:gd name="T52" fmla="*/ 10 w 113"/>
                    <a:gd name="T53" fmla="*/ 0 h 130"/>
                    <a:gd name="T54" fmla="*/ 10 w 113"/>
                    <a:gd name="T55" fmla="*/ 0 h 130"/>
                    <a:gd name="T56" fmla="*/ 4 w 113"/>
                    <a:gd name="T57" fmla="*/ 0 h 1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13" h="130">
                      <a:moveTo>
                        <a:pt x="0" y="130"/>
                      </a:moveTo>
                      <a:lnTo>
                        <a:pt x="46" y="130"/>
                      </a:lnTo>
                      <a:lnTo>
                        <a:pt x="52" y="130"/>
                      </a:lnTo>
                      <a:lnTo>
                        <a:pt x="58" y="127"/>
                      </a:lnTo>
                      <a:lnTo>
                        <a:pt x="64" y="125"/>
                      </a:lnTo>
                      <a:lnTo>
                        <a:pt x="69" y="122"/>
                      </a:lnTo>
                      <a:lnTo>
                        <a:pt x="76" y="118"/>
                      </a:lnTo>
                      <a:lnTo>
                        <a:pt x="81" y="114"/>
                      </a:lnTo>
                      <a:lnTo>
                        <a:pt x="86" y="107"/>
                      </a:lnTo>
                      <a:lnTo>
                        <a:pt x="92" y="102"/>
                      </a:lnTo>
                      <a:lnTo>
                        <a:pt x="96" y="94"/>
                      </a:lnTo>
                      <a:lnTo>
                        <a:pt x="100" y="88"/>
                      </a:lnTo>
                      <a:lnTo>
                        <a:pt x="103" y="80"/>
                      </a:lnTo>
                      <a:lnTo>
                        <a:pt x="107" y="72"/>
                      </a:lnTo>
                      <a:lnTo>
                        <a:pt x="110" y="65"/>
                      </a:lnTo>
                      <a:lnTo>
                        <a:pt x="111" y="56"/>
                      </a:lnTo>
                      <a:lnTo>
                        <a:pt x="112" y="49"/>
                      </a:lnTo>
                      <a:lnTo>
                        <a:pt x="113" y="41"/>
                      </a:lnTo>
                      <a:lnTo>
                        <a:pt x="112" y="34"/>
                      </a:lnTo>
                      <a:lnTo>
                        <a:pt x="111" y="27"/>
                      </a:lnTo>
                      <a:lnTo>
                        <a:pt x="110" y="21"/>
                      </a:lnTo>
                      <a:lnTo>
                        <a:pt x="107" y="16"/>
                      </a:lnTo>
                      <a:lnTo>
                        <a:pt x="103" y="10"/>
                      </a:lnTo>
                      <a:lnTo>
                        <a:pt x="100" y="7"/>
                      </a:lnTo>
                      <a:lnTo>
                        <a:pt x="96" y="4"/>
                      </a:lnTo>
                      <a:lnTo>
                        <a:pt x="92" y="1"/>
                      </a:lnTo>
                      <a:lnTo>
                        <a:pt x="86" y="0"/>
                      </a:lnTo>
                      <a:lnTo>
                        <a:pt x="81" y="0"/>
                      </a:lnTo>
                      <a:lnTo>
                        <a:pt x="3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801" name="Freeform 478"/>
                <p:cNvSpPr>
                  <a:spLocks/>
                </p:cNvSpPr>
                <p:nvPr/>
              </p:nvSpPr>
              <p:spPr bwMode="auto">
                <a:xfrm>
                  <a:off x="4427" y="2530"/>
                  <a:ext cx="66" cy="116"/>
                </a:xfrm>
                <a:custGeom>
                  <a:avLst/>
                  <a:gdLst>
                    <a:gd name="T0" fmla="*/ 10 w 134"/>
                    <a:gd name="T1" fmla="*/ 13 h 235"/>
                    <a:gd name="T2" fmla="*/ 10 w 134"/>
                    <a:gd name="T3" fmla="*/ 12 h 235"/>
                    <a:gd name="T4" fmla="*/ 11 w 134"/>
                    <a:gd name="T5" fmla="*/ 12 h 235"/>
                    <a:gd name="T6" fmla="*/ 11 w 134"/>
                    <a:gd name="T7" fmla="*/ 12 h 235"/>
                    <a:gd name="T8" fmla="*/ 12 w 134"/>
                    <a:gd name="T9" fmla="*/ 12 h 235"/>
                    <a:gd name="T10" fmla="*/ 13 w 134"/>
                    <a:gd name="T11" fmla="*/ 11 h 235"/>
                    <a:gd name="T12" fmla="*/ 13 w 134"/>
                    <a:gd name="T13" fmla="*/ 11 h 235"/>
                    <a:gd name="T14" fmla="*/ 14 w 134"/>
                    <a:gd name="T15" fmla="*/ 10 h 235"/>
                    <a:gd name="T16" fmla="*/ 14 w 134"/>
                    <a:gd name="T17" fmla="*/ 9 h 235"/>
                    <a:gd name="T18" fmla="*/ 15 w 134"/>
                    <a:gd name="T19" fmla="*/ 9 h 235"/>
                    <a:gd name="T20" fmla="*/ 15 w 134"/>
                    <a:gd name="T21" fmla="*/ 8 h 235"/>
                    <a:gd name="T22" fmla="*/ 16 w 134"/>
                    <a:gd name="T23" fmla="*/ 7 h 235"/>
                    <a:gd name="T24" fmla="*/ 16 w 134"/>
                    <a:gd name="T25" fmla="*/ 6 h 235"/>
                    <a:gd name="T26" fmla="*/ 16 w 134"/>
                    <a:gd name="T27" fmla="*/ 5 h 235"/>
                    <a:gd name="T28" fmla="*/ 16 w 134"/>
                    <a:gd name="T29" fmla="*/ 4 h 235"/>
                    <a:gd name="T30" fmla="*/ 16 w 134"/>
                    <a:gd name="T31" fmla="*/ 4 h 235"/>
                    <a:gd name="T32" fmla="*/ 16 w 134"/>
                    <a:gd name="T33" fmla="*/ 3 h 235"/>
                    <a:gd name="T34" fmla="*/ 16 w 134"/>
                    <a:gd name="T35" fmla="*/ 2 h 235"/>
                    <a:gd name="T36" fmla="*/ 16 w 134"/>
                    <a:gd name="T37" fmla="*/ 1 h 235"/>
                    <a:gd name="T38" fmla="*/ 15 w 134"/>
                    <a:gd name="T39" fmla="*/ 1 h 235"/>
                    <a:gd name="T40" fmla="*/ 15 w 134"/>
                    <a:gd name="T41" fmla="*/ 0 h 235"/>
                    <a:gd name="T42" fmla="*/ 15 w 134"/>
                    <a:gd name="T43" fmla="*/ 0 h 235"/>
                    <a:gd name="T44" fmla="*/ 14 w 134"/>
                    <a:gd name="T45" fmla="*/ 0 h 235"/>
                    <a:gd name="T46" fmla="*/ 14 w 134"/>
                    <a:gd name="T47" fmla="*/ 0 h 235"/>
                    <a:gd name="T48" fmla="*/ 13 w 134"/>
                    <a:gd name="T49" fmla="*/ 0 h 235"/>
                    <a:gd name="T50" fmla="*/ 7 w 134"/>
                    <a:gd name="T51" fmla="*/ 0 h 235"/>
                    <a:gd name="T52" fmla="*/ 0 w 134"/>
                    <a:gd name="T53" fmla="*/ 28 h 2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4" h="235">
                      <a:moveTo>
                        <a:pt x="81" y="105"/>
                      </a:moveTo>
                      <a:lnTo>
                        <a:pt x="86" y="104"/>
                      </a:lnTo>
                      <a:lnTo>
                        <a:pt x="91" y="103"/>
                      </a:lnTo>
                      <a:lnTo>
                        <a:pt x="96" y="100"/>
                      </a:lnTo>
                      <a:lnTo>
                        <a:pt x="101" y="97"/>
                      </a:lnTo>
                      <a:lnTo>
                        <a:pt x="107" y="94"/>
                      </a:lnTo>
                      <a:lnTo>
                        <a:pt x="111" y="89"/>
                      </a:lnTo>
                      <a:lnTo>
                        <a:pt x="115" y="83"/>
                      </a:lnTo>
                      <a:lnTo>
                        <a:pt x="119" y="78"/>
                      </a:lnTo>
                      <a:lnTo>
                        <a:pt x="124" y="72"/>
                      </a:lnTo>
                      <a:lnTo>
                        <a:pt x="127" y="65"/>
                      </a:lnTo>
                      <a:lnTo>
                        <a:pt x="129" y="59"/>
                      </a:lnTo>
                      <a:lnTo>
                        <a:pt x="131" y="53"/>
                      </a:lnTo>
                      <a:lnTo>
                        <a:pt x="133" y="45"/>
                      </a:lnTo>
                      <a:lnTo>
                        <a:pt x="134" y="39"/>
                      </a:lnTo>
                      <a:lnTo>
                        <a:pt x="134" y="32"/>
                      </a:lnTo>
                      <a:lnTo>
                        <a:pt x="133" y="26"/>
                      </a:lnTo>
                      <a:lnTo>
                        <a:pt x="132" y="21"/>
                      </a:lnTo>
                      <a:lnTo>
                        <a:pt x="131" y="15"/>
                      </a:lnTo>
                      <a:lnTo>
                        <a:pt x="128" y="11"/>
                      </a:lnTo>
                      <a:lnTo>
                        <a:pt x="126" y="7"/>
                      </a:lnTo>
                      <a:lnTo>
                        <a:pt x="121" y="4"/>
                      </a:lnTo>
                      <a:lnTo>
                        <a:pt x="118" y="1"/>
                      </a:lnTo>
                      <a:lnTo>
                        <a:pt x="114" y="0"/>
                      </a:lnTo>
                      <a:lnTo>
                        <a:pt x="109" y="0"/>
                      </a:lnTo>
                      <a:lnTo>
                        <a:pt x="63" y="0"/>
                      </a:lnTo>
                      <a:lnTo>
                        <a:pt x="0"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0802" name="Group 479"/>
                <p:cNvGrpSpPr>
                  <a:grpSpLocks/>
                </p:cNvGrpSpPr>
                <p:nvPr/>
              </p:nvGrpSpPr>
              <p:grpSpPr bwMode="auto">
                <a:xfrm>
                  <a:off x="3958" y="2457"/>
                  <a:ext cx="590" cy="186"/>
                  <a:chOff x="2662" y="3377"/>
                  <a:chExt cx="513" cy="162"/>
                </a:xfrm>
              </p:grpSpPr>
              <p:sp>
                <p:nvSpPr>
                  <p:cNvPr id="30803" name="Line 480"/>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804" name="Line 481"/>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30764" name="Group 482"/>
            <p:cNvGrpSpPr>
              <a:grpSpLocks/>
            </p:cNvGrpSpPr>
            <p:nvPr/>
          </p:nvGrpSpPr>
          <p:grpSpPr bwMode="auto">
            <a:xfrm>
              <a:off x="1622" y="3790"/>
              <a:ext cx="136" cy="129"/>
              <a:chOff x="3288" y="3475"/>
              <a:chExt cx="136" cy="129"/>
            </a:xfrm>
          </p:grpSpPr>
          <p:sp>
            <p:nvSpPr>
              <p:cNvPr id="30765" name="Line 483"/>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0766" name="Line 484"/>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475628" name="Group 492"/>
          <p:cNvGrpSpPr>
            <a:grpSpLocks/>
          </p:cNvGrpSpPr>
          <p:nvPr/>
        </p:nvGrpSpPr>
        <p:grpSpPr bwMode="auto">
          <a:xfrm>
            <a:off x="4741863" y="804863"/>
            <a:ext cx="3046412" cy="2106612"/>
            <a:chOff x="2987" y="507"/>
            <a:chExt cx="1919" cy="1327"/>
          </a:xfrm>
        </p:grpSpPr>
        <p:grpSp>
          <p:nvGrpSpPr>
            <p:cNvPr id="30729" name="Group 402"/>
            <p:cNvGrpSpPr>
              <a:grpSpLocks/>
            </p:cNvGrpSpPr>
            <p:nvPr/>
          </p:nvGrpSpPr>
          <p:grpSpPr bwMode="auto">
            <a:xfrm>
              <a:off x="2987" y="507"/>
              <a:ext cx="1919" cy="1327"/>
              <a:chOff x="2987" y="507"/>
              <a:chExt cx="1919" cy="1327"/>
            </a:xfrm>
          </p:grpSpPr>
          <p:grpSp>
            <p:nvGrpSpPr>
              <p:cNvPr id="30733" name="Group 258"/>
              <p:cNvGrpSpPr>
                <a:grpSpLocks/>
              </p:cNvGrpSpPr>
              <p:nvPr/>
            </p:nvGrpSpPr>
            <p:grpSpPr bwMode="auto">
              <a:xfrm>
                <a:off x="2987" y="521"/>
                <a:ext cx="1878" cy="1313"/>
                <a:chOff x="2999" y="409"/>
                <a:chExt cx="1878" cy="1313"/>
              </a:xfrm>
            </p:grpSpPr>
            <p:sp>
              <p:nvSpPr>
                <p:cNvPr id="30737" name="Line 259"/>
                <p:cNvSpPr>
                  <a:spLocks noChangeShapeType="1"/>
                </p:cNvSpPr>
                <p:nvPr/>
              </p:nvSpPr>
              <p:spPr bwMode="auto">
                <a:xfrm flipV="1">
                  <a:off x="3985" y="609"/>
                  <a:ext cx="338" cy="1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38" name="Line 260"/>
                <p:cNvSpPr>
                  <a:spLocks noChangeShapeType="1"/>
                </p:cNvSpPr>
                <p:nvPr/>
              </p:nvSpPr>
              <p:spPr bwMode="auto">
                <a:xfrm flipH="1" flipV="1">
                  <a:off x="3327" y="933"/>
                  <a:ext cx="217" cy="1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39" name="Line 261"/>
                <p:cNvSpPr>
                  <a:spLocks noChangeShapeType="1"/>
                </p:cNvSpPr>
                <p:nvPr/>
              </p:nvSpPr>
              <p:spPr bwMode="auto">
                <a:xfrm>
                  <a:off x="2999" y="933"/>
                  <a:ext cx="3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40" name="Freeform 262"/>
                <p:cNvSpPr>
                  <a:spLocks/>
                </p:cNvSpPr>
                <p:nvPr/>
              </p:nvSpPr>
              <p:spPr bwMode="auto">
                <a:xfrm>
                  <a:off x="3093" y="733"/>
                  <a:ext cx="79" cy="162"/>
                </a:xfrm>
                <a:custGeom>
                  <a:avLst/>
                  <a:gdLst>
                    <a:gd name="T0" fmla="*/ 0 w 165"/>
                    <a:gd name="T1" fmla="*/ 39 h 329"/>
                    <a:gd name="T2" fmla="*/ 18 w 165"/>
                    <a:gd name="T3" fmla="*/ 0 h 329"/>
                    <a:gd name="T4" fmla="*/ 17 w 165"/>
                    <a:gd name="T5" fmla="*/ 39 h 329"/>
                    <a:gd name="T6" fmla="*/ 0 60000 65536"/>
                    <a:gd name="T7" fmla="*/ 0 60000 65536"/>
                    <a:gd name="T8" fmla="*/ 0 60000 65536"/>
                  </a:gdLst>
                  <a:ahLst/>
                  <a:cxnLst>
                    <a:cxn ang="T6">
                      <a:pos x="T0" y="T1"/>
                    </a:cxn>
                    <a:cxn ang="T7">
                      <a:pos x="T2" y="T3"/>
                    </a:cxn>
                    <a:cxn ang="T8">
                      <a:pos x="T4" y="T5"/>
                    </a:cxn>
                  </a:cxnLst>
                  <a:rect l="0" t="0" r="r" b="b"/>
                  <a:pathLst>
                    <a:path w="165" h="329">
                      <a:moveTo>
                        <a:pt x="0" y="329"/>
                      </a:moveTo>
                      <a:lnTo>
                        <a:pt x="165" y="0"/>
                      </a:lnTo>
                      <a:lnTo>
                        <a:pt x="153" y="3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41" name="Line 263"/>
                <p:cNvSpPr>
                  <a:spLocks noChangeShapeType="1"/>
                </p:cNvSpPr>
                <p:nvPr/>
              </p:nvSpPr>
              <p:spPr bwMode="auto">
                <a:xfrm flipH="1">
                  <a:off x="3113" y="849"/>
                  <a:ext cx="5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42" name="Freeform 264"/>
                <p:cNvSpPr>
                  <a:spLocks/>
                </p:cNvSpPr>
                <p:nvPr/>
              </p:nvSpPr>
              <p:spPr bwMode="auto">
                <a:xfrm>
                  <a:off x="3204" y="805"/>
                  <a:ext cx="78" cy="90"/>
                </a:xfrm>
                <a:custGeom>
                  <a:avLst/>
                  <a:gdLst>
                    <a:gd name="T0" fmla="*/ 8 w 156"/>
                    <a:gd name="T1" fmla="*/ 22 h 183"/>
                    <a:gd name="T2" fmla="*/ 9 w 156"/>
                    <a:gd name="T3" fmla="*/ 22 h 183"/>
                    <a:gd name="T4" fmla="*/ 10 w 156"/>
                    <a:gd name="T5" fmla="*/ 22 h 183"/>
                    <a:gd name="T6" fmla="*/ 11 w 156"/>
                    <a:gd name="T7" fmla="*/ 22 h 183"/>
                    <a:gd name="T8" fmla="*/ 11 w 156"/>
                    <a:gd name="T9" fmla="*/ 21 h 183"/>
                    <a:gd name="T10" fmla="*/ 12 w 156"/>
                    <a:gd name="T11" fmla="*/ 21 h 183"/>
                    <a:gd name="T12" fmla="*/ 13 w 156"/>
                    <a:gd name="T13" fmla="*/ 20 h 183"/>
                    <a:gd name="T14" fmla="*/ 14 w 156"/>
                    <a:gd name="T15" fmla="*/ 20 h 183"/>
                    <a:gd name="T16" fmla="*/ 14 w 156"/>
                    <a:gd name="T17" fmla="*/ 19 h 183"/>
                    <a:gd name="T18" fmla="*/ 15 w 156"/>
                    <a:gd name="T19" fmla="*/ 18 h 183"/>
                    <a:gd name="T20" fmla="*/ 16 w 156"/>
                    <a:gd name="T21" fmla="*/ 18 h 183"/>
                    <a:gd name="T22" fmla="*/ 16 w 156"/>
                    <a:gd name="T23" fmla="*/ 17 h 183"/>
                    <a:gd name="T24" fmla="*/ 17 w 156"/>
                    <a:gd name="T25" fmla="*/ 16 h 183"/>
                    <a:gd name="T26" fmla="*/ 18 w 156"/>
                    <a:gd name="T27" fmla="*/ 15 h 183"/>
                    <a:gd name="T28" fmla="*/ 18 w 156"/>
                    <a:gd name="T29" fmla="*/ 14 h 183"/>
                    <a:gd name="T30" fmla="*/ 18 w 156"/>
                    <a:gd name="T31" fmla="*/ 13 h 183"/>
                    <a:gd name="T32" fmla="*/ 19 w 156"/>
                    <a:gd name="T33" fmla="*/ 12 h 183"/>
                    <a:gd name="T34" fmla="*/ 19 w 156"/>
                    <a:gd name="T35" fmla="*/ 11 h 183"/>
                    <a:gd name="T36" fmla="*/ 20 w 156"/>
                    <a:gd name="T37" fmla="*/ 10 h 183"/>
                    <a:gd name="T38" fmla="*/ 20 w 156"/>
                    <a:gd name="T39" fmla="*/ 9 h 183"/>
                    <a:gd name="T40" fmla="*/ 20 w 156"/>
                    <a:gd name="T41" fmla="*/ 8 h 183"/>
                    <a:gd name="T42" fmla="*/ 20 w 156"/>
                    <a:gd name="T43" fmla="*/ 7 h 183"/>
                    <a:gd name="T44" fmla="*/ 20 w 156"/>
                    <a:gd name="T45" fmla="*/ 6 h 183"/>
                    <a:gd name="T46" fmla="*/ 20 w 156"/>
                    <a:gd name="T47" fmla="*/ 6 h 183"/>
                    <a:gd name="T48" fmla="*/ 20 w 156"/>
                    <a:gd name="T49" fmla="*/ 5 h 183"/>
                    <a:gd name="T50" fmla="*/ 20 w 156"/>
                    <a:gd name="T51" fmla="*/ 4 h 183"/>
                    <a:gd name="T52" fmla="*/ 19 w 156"/>
                    <a:gd name="T53" fmla="*/ 3 h 183"/>
                    <a:gd name="T54" fmla="*/ 19 w 156"/>
                    <a:gd name="T55" fmla="*/ 2 h 183"/>
                    <a:gd name="T56" fmla="*/ 19 w 156"/>
                    <a:gd name="T57" fmla="*/ 2 h 183"/>
                    <a:gd name="T58" fmla="*/ 18 w 156"/>
                    <a:gd name="T59" fmla="*/ 1 h 183"/>
                    <a:gd name="T60" fmla="*/ 18 w 156"/>
                    <a:gd name="T61" fmla="*/ 1 h 183"/>
                    <a:gd name="T62" fmla="*/ 17 w 156"/>
                    <a:gd name="T63" fmla="*/ 0 h 183"/>
                    <a:gd name="T64" fmla="*/ 16 w 156"/>
                    <a:gd name="T65" fmla="*/ 0 h 183"/>
                    <a:gd name="T66" fmla="*/ 16 w 156"/>
                    <a:gd name="T67" fmla="*/ 0 h 183"/>
                    <a:gd name="T68" fmla="*/ 15 w 156"/>
                    <a:gd name="T69" fmla="*/ 0 h 183"/>
                    <a:gd name="T70" fmla="*/ 14 w 156"/>
                    <a:gd name="T71" fmla="*/ 0 h 18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56" h="183">
                      <a:moveTo>
                        <a:pt x="0" y="183"/>
                      </a:moveTo>
                      <a:lnTo>
                        <a:pt x="64" y="183"/>
                      </a:lnTo>
                      <a:lnTo>
                        <a:pt x="67" y="183"/>
                      </a:lnTo>
                      <a:lnTo>
                        <a:pt x="70" y="182"/>
                      </a:lnTo>
                      <a:lnTo>
                        <a:pt x="72" y="182"/>
                      </a:lnTo>
                      <a:lnTo>
                        <a:pt x="75" y="181"/>
                      </a:lnTo>
                      <a:lnTo>
                        <a:pt x="78" y="180"/>
                      </a:lnTo>
                      <a:lnTo>
                        <a:pt x="82" y="180"/>
                      </a:lnTo>
                      <a:lnTo>
                        <a:pt x="85" y="178"/>
                      </a:lnTo>
                      <a:lnTo>
                        <a:pt x="88" y="177"/>
                      </a:lnTo>
                      <a:lnTo>
                        <a:pt x="91" y="176"/>
                      </a:lnTo>
                      <a:lnTo>
                        <a:pt x="93" y="173"/>
                      </a:lnTo>
                      <a:lnTo>
                        <a:pt x="97" y="171"/>
                      </a:lnTo>
                      <a:lnTo>
                        <a:pt x="100" y="170"/>
                      </a:lnTo>
                      <a:lnTo>
                        <a:pt x="103" y="167"/>
                      </a:lnTo>
                      <a:lnTo>
                        <a:pt x="106" y="165"/>
                      </a:lnTo>
                      <a:lnTo>
                        <a:pt x="109" y="163"/>
                      </a:lnTo>
                      <a:lnTo>
                        <a:pt x="111" y="160"/>
                      </a:lnTo>
                      <a:lnTo>
                        <a:pt x="115" y="157"/>
                      </a:lnTo>
                      <a:lnTo>
                        <a:pt x="118" y="154"/>
                      </a:lnTo>
                      <a:lnTo>
                        <a:pt x="120" y="151"/>
                      </a:lnTo>
                      <a:lnTo>
                        <a:pt x="123" y="148"/>
                      </a:lnTo>
                      <a:lnTo>
                        <a:pt x="125" y="145"/>
                      </a:lnTo>
                      <a:lnTo>
                        <a:pt x="128" y="141"/>
                      </a:lnTo>
                      <a:lnTo>
                        <a:pt x="131" y="138"/>
                      </a:lnTo>
                      <a:lnTo>
                        <a:pt x="133" y="135"/>
                      </a:lnTo>
                      <a:lnTo>
                        <a:pt x="135" y="131"/>
                      </a:lnTo>
                      <a:lnTo>
                        <a:pt x="137" y="128"/>
                      </a:lnTo>
                      <a:lnTo>
                        <a:pt x="139" y="123"/>
                      </a:lnTo>
                      <a:lnTo>
                        <a:pt x="141" y="119"/>
                      </a:lnTo>
                      <a:lnTo>
                        <a:pt x="143" y="116"/>
                      </a:lnTo>
                      <a:lnTo>
                        <a:pt x="144" y="112"/>
                      </a:lnTo>
                      <a:lnTo>
                        <a:pt x="147" y="107"/>
                      </a:lnTo>
                      <a:lnTo>
                        <a:pt x="148" y="103"/>
                      </a:lnTo>
                      <a:lnTo>
                        <a:pt x="150" y="100"/>
                      </a:lnTo>
                      <a:lnTo>
                        <a:pt x="151" y="96"/>
                      </a:lnTo>
                      <a:lnTo>
                        <a:pt x="152" y="91"/>
                      </a:lnTo>
                      <a:lnTo>
                        <a:pt x="153" y="87"/>
                      </a:lnTo>
                      <a:lnTo>
                        <a:pt x="154" y="83"/>
                      </a:lnTo>
                      <a:lnTo>
                        <a:pt x="155" y="79"/>
                      </a:lnTo>
                      <a:lnTo>
                        <a:pt x="155" y="75"/>
                      </a:lnTo>
                      <a:lnTo>
                        <a:pt x="156" y="71"/>
                      </a:lnTo>
                      <a:lnTo>
                        <a:pt x="156" y="67"/>
                      </a:lnTo>
                      <a:lnTo>
                        <a:pt x="156" y="63"/>
                      </a:lnTo>
                      <a:lnTo>
                        <a:pt x="156" y="59"/>
                      </a:lnTo>
                      <a:lnTo>
                        <a:pt x="156" y="55"/>
                      </a:lnTo>
                      <a:lnTo>
                        <a:pt x="156" y="52"/>
                      </a:lnTo>
                      <a:lnTo>
                        <a:pt x="156" y="48"/>
                      </a:lnTo>
                      <a:lnTo>
                        <a:pt x="155" y="45"/>
                      </a:lnTo>
                      <a:lnTo>
                        <a:pt x="155" y="41"/>
                      </a:lnTo>
                      <a:lnTo>
                        <a:pt x="154" y="38"/>
                      </a:lnTo>
                      <a:lnTo>
                        <a:pt x="153" y="35"/>
                      </a:lnTo>
                      <a:lnTo>
                        <a:pt x="152" y="32"/>
                      </a:lnTo>
                      <a:lnTo>
                        <a:pt x="151" y="29"/>
                      </a:lnTo>
                      <a:lnTo>
                        <a:pt x="150" y="25"/>
                      </a:lnTo>
                      <a:lnTo>
                        <a:pt x="149" y="22"/>
                      </a:lnTo>
                      <a:lnTo>
                        <a:pt x="147" y="20"/>
                      </a:lnTo>
                      <a:lnTo>
                        <a:pt x="145" y="18"/>
                      </a:lnTo>
                      <a:lnTo>
                        <a:pt x="143" y="15"/>
                      </a:lnTo>
                      <a:lnTo>
                        <a:pt x="142" y="13"/>
                      </a:lnTo>
                      <a:lnTo>
                        <a:pt x="140" y="10"/>
                      </a:lnTo>
                      <a:lnTo>
                        <a:pt x="138" y="9"/>
                      </a:lnTo>
                      <a:lnTo>
                        <a:pt x="136" y="7"/>
                      </a:lnTo>
                      <a:lnTo>
                        <a:pt x="134" y="6"/>
                      </a:lnTo>
                      <a:lnTo>
                        <a:pt x="131" y="4"/>
                      </a:lnTo>
                      <a:lnTo>
                        <a:pt x="128" y="3"/>
                      </a:lnTo>
                      <a:lnTo>
                        <a:pt x="126" y="2"/>
                      </a:lnTo>
                      <a:lnTo>
                        <a:pt x="123" y="2"/>
                      </a:lnTo>
                      <a:lnTo>
                        <a:pt x="121" y="1"/>
                      </a:lnTo>
                      <a:lnTo>
                        <a:pt x="118" y="1"/>
                      </a:lnTo>
                      <a:lnTo>
                        <a:pt x="116" y="0"/>
                      </a:lnTo>
                      <a:lnTo>
                        <a:pt x="112"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43" name="Freeform 265"/>
                <p:cNvSpPr>
                  <a:spLocks/>
                </p:cNvSpPr>
                <p:nvPr/>
              </p:nvSpPr>
              <p:spPr bwMode="auto">
                <a:xfrm>
                  <a:off x="3204" y="733"/>
                  <a:ext cx="92" cy="162"/>
                </a:xfrm>
                <a:custGeom>
                  <a:avLst/>
                  <a:gdLst>
                    <a:gd name="T0" fmla="*/ 14 w 187"/>
                    <a:gd name="T1" fmla="*/ 17 h 329"/>
                    <a:gd name="T2" fmla="*/ 15 w 187"/>
                    <a:gd name="T3" fmla="*/ 17 h 329"/>
                    <a:gd name="T4" fmla="*/ 15 w 187"/>
                    <a:gd name="T5" fmla="*/ 17 h 329"/>
                    <a:gd name="T6" fmla="*/ 16 w 187"/>
                    <a:gd name="T7" fmla="*/ 17 h 329"/>
                    <a:gd name="T8" fmla="*/ 16 w 187"/>
                    <a:gd name="T9" fmla="*/ 16 h 329"/>
                    <a:gd name="T10" fmla="*/ 17 w 187"/>
                    <a:gd name="T11" fmla="*/ 16 h 329"/>
                    <a:gd name="T12" fmla="*/ 18 w 187"/>
                    <a:gd name="T13" fmla="*/ 16 h 329"/>
                    <a:gd name="T14" fmla="*/ 18 w 187"/>
                    <a:gd name="T15" fmla="*/ 15 h 329"/>
                    <a:gd name="T16" fmla="*/ 19 w 187"/>
                    <a:gd name="T17" fmla="*/ 14 h 329"/>
                    <a:gd name="T18" fmla="*/ 19 w 187"/>
                    <a:gd name="T19" fmla="*/ 14 h 329"/>
                    <a:gd name="T20" fmla="*/ 20 w 187"/>
                    <a:gd name="T21" fmla="*/ 13 h 329"/>
                    <a:gd name="T22" fmla="*/ 20 w 187"/>
                    <a:gd name="T23" fmla="*/ 12 h 329"/>
                    <a:gd name="T24" fmla="*/ 21 w 187"/>
                    <a:gd name="T25" fmla="*/ 11 h 329"/>
                    <a:gd name="T26" fmla="*/ 21 w 187"/>
                    <a:gd name="T27" fmla="*/ 10 h 329"/>
                    <a:gd name="T28" fmla="*/ 22 w 187"/>
                    <a:gd name="T29" fmla="*/ 10 h 329"/>
                    <a:gd name="T30" fmla="*/ 22 w 187"/>
                    <a:gd name="T31" fmla="*/ 9 h 329"/>
                    <a:gd name="T32" fmla="*/ 22 w 187"/>
                    <a:gd name="T33" fmla="*/ 8 h 329"/>
                    <a:gd name="T34" fmla="*/ 22 w 187"/>
                    <a:gd name="T35" fmla="*/ 7 h 329"/>
                    <a:gd name="T36" fmla="*/ 22 w 187"/>
                    <a:gd name="T37" fmla="*/ 6 h 329"/>
                    <a:gd name="T38" fmla="*/ 22 w 187"/>
                    <a:gd name="T39" fmla="*/ 5 h 329"/>
                    <a:gd name="T40" fmla="*/ 22 w 187"/>
                    <a:gd name="T41" fmla="*/ 4 h 329"/>
                    <a:gd name="T42" fmla="*/ 22 w 187"/>
                    <a:gd name="T43" fmla="*/ 4 h 329"/>
                    <a:gd name="T44" fmla="*/ 22 w 187"/>
                    <a:gd name="T45" fmla="*/ 3 h 329"/>
                    <a:gd name="T46" fmla="*/ 22 w 187"/>
                    <a:gd name="T47" fmla="*/ 2 h 329"/>
                    <a:gd name="T48" fmla="*/ 21 w 187"/>
                    <a:gd name="T49" fmla="*/ 1 h 329"/>
                    <a:gd name="T50" fmla="*/ 21 w 187"/>
                    <a:gd name="T51" fmla="*/ 1 h 329"/>
                    <a:gd name="T52" fmla="*/ 21 w 187"/>
                    <a:gd name="T53" fmla="*/ 0 h 329"/>
                    <a:gd name="T54" fmla="*/ 20 w 187"/>
                    <a:gd name="T55" fmla="*/ 0 h 329"/>
                    <a:gd name="T56" fmla="*/ 20 w 187"/>
                    <a:gd name="T57" fmla="*/ 0 h 329"/>
                    <a:gd name="T58" fmla="*/ 19 w 187"/>
                    <a:gd name="T59" fmla="*/ 0 h 329"/>
                    <a:gd name="T60" fmla="*/ 18 w 187"/>
                    <a:gd name="T61" fmla="*/ 0 h 329"/>
                    <a:gd name="T62" fmla="*/ 10 w 187"/>
                    <a:gd name="T63" fmla="*/ 0 h 3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7" h="329">
                      <a:moveTo>
                        <a:pt x="112" y="146"/>
                      </a:moveTo>
                      <a:lnTo>
                        <a:pt x="116" y="146"/>
                      </a:lnTo>
                      <a:lnTo>
                        <a:pt x="118" y="146"/>
                      </a:lnTo>
                      <a:lnTo>
                        <a:pt x="121" y="145"/>
                      </a:lnTo>
                      <a:lnTo>
                        <a:pt x="123" y="145"/>
                      </a:lnTo>
                      <a:lnTo>
                        <a:pt x="126" y="144"/>
                      </a:lnTo>
                      <a:lnTo>
                        <a:pt x="128" y="143"/>
                      </a:lnTo>
                      <a:lnTo>
                        <a:pt x="132" y="142"/>
                      </a:lnTo>
                      <a:lnTo>
                        <a:pt x="134" y="141"/>
                      </a:lnTo>
                      <a:lnTo>
                        <a:pt x="137" y="138"/>
                      </a:lnTo>
                      <a:lnTo>
                        <a:pt x="140" y="137"/>
                      </a:lnTo>
                      <a:lnTo>
                        <a:pt x="142" y="135"/>
                      </a:lnTo>
                      <a:lnTo>
                        <a:pt x="145" y="133"/>
                      </a:lnTo>
                      <a:lnTo>
                        <a:pt x="148" y="131"/>
                      </a:lnTo>
                      <a:lnTo>
                        <a:pt x="151" y="129"/>
                      </a:lnTo>
                      <a:lnTo>
                        <a:pt x="153" y="126"/>
                      </a:lnTo>
                      <a:lnTo>
                        <a:pt x="156" y="123"/>
                      </a:lnTo>
                      <a:lnTo>
                        <a:pt x="158" y="120"/>
                      </a:lnTo>
                      <a:lnTo>
                        <a:pt x="160" y="118"/>
                      </a:lnTo>
                      <a:lnTo>
                        <a:pt x="163" y="115"/>
                      </a:lnTo>
                      <a:lnTo>
                        <a:pt x="165" y="112"/>
                      </a:lnTo>
                      <a:lnTo>
                        <a:pt x="167" y="109"/>
                      </a:lnTo>
                      <a:lnTo>
                        <a:pt x="169" y="105"/>
                      </a:lnTo>
                      <a:lnTo>
                        <a:pt x="171" y="102"/>
                      </a:lnTo>
                      <a:lnTo>
                        <a:pt x="173" y="98"/>
                      </a:lnTo>
                      <a:lnTo>
                        <a:pt x="175" y="95"/>
                      </a:lnTo>
                      <a:lnTo>
                        <a:pt x="176" y="92"/>
                      </a:lnTo>
                      <a:lnTo>
                        <a:pt x="179" y="87"/>
                      </a:lnTo>
                      <a:lnTo>
                        <a:pt x="180" y="84"/>
                      </a:lnTo>
                      <a:lnTo>
                        <a:pt x="181" y="81"/>
                      </a:lnTo>
                      <a:lnTo>
                        <a:pt x="182" y="77"/>
                      </a:lnTo>
                      <a:lnTo>
                        <a:pt x="183" y="73"/>
                      </a:lnTo>
                      <a:lnTo>
                        <a:pt x="184" y="69"/>
                      </a:lnTo>
                      <a:lnTo>
                        <a:pt x="185" y="66"/>
                      </a:lnTo>
                      <a:lnTo>
                        <a:pt x="186" y="62"/>
                      </a:lnTo>
                      <a:lnTo>
                        <a:pt x="186" y="59"/>
                      </a:lnTo>
                      <a:lnTo>
                        <a:pt x="186" y="55"/>
                      </a:lnTo>
                      <a:lnTo>
                        <a:pt x="187" y="51"/>
                      </a:lnTo>
                      <a:lnTo>
                        <a:pt x="187" y="48"/>
                      </a:lnTo>
                      <a:lnTo>
                        <a:pt x="187" y="45"/>
                      </a:lnTo>
                      <a:lnTo>
                        <a:pt x="187" y="40"/>
                      </a:lnTo>
                      <a:lnTo>
                        <a:pt x="186" y="37"/>
                      </a:lnTo>
                      <a:lnTo>
                        <a:pt x="186" y="34"/>
                      </a:lnTo>
                      <a:lnTo>
                        <a:pt x="185" y="32"/>
                      </a:lnTo>
                      <a:lnTo>
                        <a:pt x="185" y="29"/>
                      </a:lnTo>
                      <a:lnTo>
                        <a:pt x="184" y="26"/>
                      </a:lnTo>
                      <a:lnTo>
                        <a:pt x="183" y="22"/>
                      </a:lnTo>
                      <a:lnTo>
                        <a:pt x="182" y="20"/>
                      </a:lnTo>
                      <a:lnTo>
                        <a:pt x="181" y="18"/>
                      </a:lnTo>
                      <a:lnTo>
                        <a:pt x="179" y="15"/>
                      </a:lnTo>
                      <a:lnTo>
                        <a:pt x="177" y="13"/>
                      </a:lnTo>
                      <a:lnTo>
                        <a:pt x="175" y="12"/>
                      </a:lnTo>
                      <a:lnTo>
                        <a:pt x="174" y="10"/>
                      </a:lnTo>
                      <a:lnTo>
                        <a:pt x="172" y="7"/>
                      </a:lnTo>
                      <a:lnTo>
                        <a:pt x="170" y="6"/>
                      </a:lnTo>
                      <a:lnTo>
                        <a:pt x="168" y="4"/>
                      </a:lnTo>
                      <a:lnTo>
                        <a:pt x="166" y="3"/>
                      </a:lnTo>
                      <a:lnTo>
                        <a:pt x="164" y="2"/>
                      </a:lnTo>
                      <a:lnTo>
                        <a:pt x="161" y="2"/>
                      </a:lnTo>
                      <a:lnTo>
                        <a:pt x="159" y="1"/>
                      </a:lnTo>
                      <a:lnTo>
                        <a:pt x="157" y="0"/>
                      </a:lnTo>
                      <a:lnTo>
                        <a:pt x="154" y="0"/>
                      </a:lnTo>
                      <a:lnTo>
                        <a:pt x="152" y="0"/>
                      </a:lnTo>
                      <a:lnTo>
                        <a:pt x="88" y="0"/>
                      </a:lnTo>
                      <a:lnTo>
                        <a:pt x="0" y="3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44" name="Line 266"/>
                <p:cNvSpPr>
                  <a:spLocks noChangeShapeType="1"/>
                </p:cNvSpPr>
                <p:nvPr/>
              </p:nvSpPr>
              <p:spPr bwMode="auto">
                <a:xfrm>
                  <a:off x="4323" y="609"/>
                  <a:ext cx="5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45" name="Freeform 267"/>
                <p:cNvSpPr>
                  <a:spLocks/>
                </p:cNvSpPr>
                <p:nvPr/>
              </p:nvSpPr>
              <p:spPr bwMode="auto">
                <a:xfrm>
                  <a:off x="4394" y="409"/>
                  <a:ext cx="77" cy="80"/>
                </a:xfrm>
                <a:custGeom>
                  <a:avLst/>
                  <a:gdLst>
                    <a:gd name="T0" fmla="*/ 0 w 153"/>
                    <a:gd name="T1" fmla="*/ 0 h 164"/>
                    <a:gd name="T2" fmla="*/ 5 w 153"/>
                    <a:gd name="T3" fmla="*/ 19 h 164"/>
                    <a:gd name="T4" fmla="*/ 20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3"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46" name="Line 268"/>
                <p:cNvSpPr>
                  <a:spLocks noChangeShapeType="1"/>
                </p:cNvSpPr>
                <p:nvPr/>
              </p:nvSpPr>
              <p:spPr bwMode="auto">
                <a:xfrm flipH="1">
                  <a:off x="4391" y="489"/>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47" name="Freeform 269"/>
                <p:cNvSpPr>
                  <a:spLocks/>
                </p:cNvSpPr>
                <p:nvPr/>
              </p:nvSpPr>
              <p:spPr bwMode="auto">
                <a:xfrm>
                  <a:off x="4487" y="457"/>
                  <a:ext cx="55" cy="114"/>
                </a:xfrm>
                <a:custGeom>
                  <a:avLst/>
                  <a:gdLst>
                    <a:gd name="T0" fmla="*/ 0 w 117"/>
                    <a:gd name="T1" fmla="*/ 27 h 234"/>
                    <a:gd name="T2" fmla="*/ 12 w 117"/>
                    <a:gd name="T3" fmla="*/ 0 h 234"/>
                    <a:gd name="T4" fmla="*/ 11 w 117"/>
                    <a:gd name="T5" fmla="*/ 27 h 234"/>
                    <a:gd name="T6" fmla="*/ 0 60000 65536"/>
                    <a:gd name="T7" fmla="*/ 0 60000 65536"/>
                    <a:gd name="T8" fmla="*/ 0 60000 65536"/>
                  </a:gdLst>
                  <a:ahLst/>
                  <a:cxnLst>
                    <a:cxn ang="T6">
                      <a:pos x="T0" y="T1"/>
                    </a:cxn>
                    <a:cxn ang="T7">
                      <a:pos x="T2" y="T3"/>
                    </a:cxn>
                    <a:cxn ang="T8">
                      <a:pos x="T4" y="T5"/>
                    </a:cxn>
                  </a:cxnLst>
                  <a:rect l="0" t="0" r="r" b="b"/>
                  <a:pathLst>
                    <a:path w="117" h="234">
                      <a:moveTo>
                        <a:pt x="0" y="234"/>
                      </a:moveTo>
                      <a:lnTo>
                        <a:pt x="117" y="0"/>
                      </a:lnTo>
                      <a:lnTo>
                        <a:pt x="110" y="2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48" name="Line 270"/>
                <p:cNvSpPr>
                  <a:spLocks noChangeShapeType="1"/>
                </p:cNvSpPr>
                <p:nvPr/>
              </p:nvSpPr>
              <p:spPr bwMode="auto">
                <a:xfrm flipH="1">
                  <a:off x="4501" y="539"/>
                  <a:ext cx="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49" name="Line 271"/>
                <p:cNvSpPr>
                  <a:spLocks noChangeShapeType="1"/>
                </p:cNvSpPr>
                <p:nvPr/>
              </p:nvSpPr>
              <p:spPr bwMode="auto">
                <a:xfrm>
                  <a:off x="4587" y="516"/>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50" name="Freeform 272"/>
                <p:cNvSpPr>
                  <a:spLocks/>
                </p:cNvSpPr>
                <p:nvPr/>
              </p:nvSpPr>
              <p:spPr bwMode="auto">
                <a:xfrm>
                  <a:off x="4704" y="409"/>
                  <a:ext cx="77" cy="80"/>
                </a:xfrm>
                <a:custGeom>
                  <a:avLst/>
                  <a:gdLst>
                    <a:gd name="T0" fmla="*/ 0 w 154"/>
                    <a:gd name="T1" fmla="*/ 0 h 164"/>
                    <a:gd name="T2" fmla="*/ 5 w 154"/>
                    <a:gd name="T3" fmla="*/ 19 h 164"/>
                    <a:gd name="T4" fmla="*/ 20 w 154"/>
                    <a:gd name="T5" fmla="*/ 0 h 164"/>
                    <a:gd name="T6" fmla="*/ 0 60000 65536"/>
                    <a:gd name="T7" fmla="*/ 0 60000 65536"/>
                    <a:gd name="T8" fmla="*/ 0 60000 65536"/>
                  </a:gdLst>
                  <a:ahLst/>
                  <a:cxnLst>
                    <a:cxn ang="T6">
                      <a:pos x="T0" y="T1"/>
                    </a:cxn>
                    <a:cxn ang="T7">
                      <a:pos x="T2" y="T3"/>
                    </a:cxn>
                    <a:cxn ang="T8">
                      <a:pos x="T4" y="T5"/>
                    </a:cxn>
                  </a:cxnLst>
                  <a:rect l="0" t="0" r="r" b="b"/>
                  <a:pathLst>
                    <a:path w="154" h="164">
                      <a:moveTo>
                        <a:pt x="0" y="0"/>
                      </a:moveTo>
                      <a:lnTo>
                        <a:pt x="33" y="164"/>
                      </a:lnTo>
                      <a:lnTo>
                        <a:pt x="15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51" name="Line 273"/>
                <p:cNvSpPr>
                  <a:spLocks noChangeShapeType="1"/>
                </p:cNvSpPr>
                <p:nvPr/>
              </p:nvSpPr>
              <p:spPr bwMode="auto">
                <a:xfrm flipH="1">
                  <a:off x="4697" y="489"/>
                  <a:ext cx="25"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52" name="Freeform 274"/>
                <p:cNvSpPr>
                  <a:spLocks/>
                </p:cNvSpPr>
                <p:nvPr/>
              </p:nvSpPr>
              <p:spPr bwMode="auto">
                <a:xfrm>
                  <a:off x="4794" y="509"/>
                  <a:ext cx="55" cy="62"/>
                </a:xfrm>
                <a:custGeom>
                  <a:avLst/>
                  <a:gdLst>
                    <a:gd name="T0" fmla="*/ 0 w 112"/>
                    <a:gd name="T1" fmla="*/ 14 h 130"/>
                    <a:gd name="T2" fmla="*/ 5 w 112"/>
                    <a:gd name="T3" fmla="*/ 14 h 130"/>
                    <a:gd name="T4" fmla="*/ 6 w 112"/>
                    <a:gd name="T5" fmla="*/ 14 h 130"/>
                    <a:gd name="T6" fmla="*/ 6 w 112"/>
                    <a:gd name="T7" fmla="*/ 14 h 130"/>
                    <a:gd name="T8" fmla="*/ 7 w 112"/>
                    <a:gd name="T9" fmla="*/ 14 h 130"/>
                    <a:gd name="T10" fmla="*/ 7 w 112"/>
                    <a:gd name="T11" fmla="*/ 14 h 130"/>
                    <a:gd name="T12" fmla="*/ 8 w 112"/>
                    <a:gd name="T13" fmla="*/ 13 h 130"/>
                    <a:gd name="T14" fmla="*/ 9 w 112"/>
                    <a:gd name="T15" fmla="*/ 13 h 130"/>
                    <a:gd name="T16" fmla="*/ 9 w 112"/>
                    <a:gd name="T17" fmla="*/ 13 h 130"/>
                    <a:gd name="T18" fmla="*/ 10 w 112"/>
                    <a:gd name="T19" fmla="*/ 12 h 130"/>
                    <a:gd name="T20" fmla="*/ 10 w 112"/>
                    <a:gd name="T21" fmla="*/ 12 h 130"/>
                    <a:gd name="T22" fmla="*/ 11 w 112"/>
                    <a:gd name="T23" fmla="*/ 11 h 130"/>
                    <a:gd name="T24" fmla="*/ 11 w 112"/>
                    <a:gd name="T25" fmla="*/ 10 h 130"/>
                    <a:gd name="T26" fmla="*/ 11 w 112"/>
                    <a:gd name="T27" fmla="*/ 10 h 130"/>
                    <a:gd name="T28" fmla="*/ 12 w 112"/>
                    <a:gd name="T29" fmla="*/ 10 h 130"/>
                    <a:gd name="T30" fmla="*/ 12 w 112"/>
                    <a:gd name="T31" fmla="*/ 9 h 130"/>
                    <a:gd name="T32" fmla="*/ 13 w 112"/>
                    <a:gd name="T33" fmla="*/ 9 h 130"/>
                    <a:gd name="T34" fmla="*/ 13 w 112"/>
                    <a:gd name="T35" fmla="*/ 8 h 130"/>
                    <a:gd name="T36" fmla="*/ 13 w 112"/>
                    <a:gd name="T37" fmla="*/ 7 h 130"/>
                    <a:gd name="T38" fmla="*/ 13 w 112"/>
                    <a:gd name="T39" fmla="*/ 6 h 130"/>
                    <a:gd name="T40" fmla="*/ 13 w 112"/>
                    <a:gd name="T41" fmla="*/ 6 h 130"/>
                    <a:gd name="T42" fmla="*/ 13 w 112"/>
                    <a:gd name="T43" fmla="*/ 5 h 130"/>
                    <a:gd name="T44" fmla="*/ 13 w 112"/>
                    <a:gd name="T45" fmla="*/ 5 h 130"/>
                    <a:gd name="T46" fmla="*/ 13 w 112"/>
                    <a:gd name="T47" fmla="*/ 4 h 130"/>
                    <a:gd name="T48" fmla="*/ 13 w 112"/>
                    <a:gd name="T49" fmla="*/ 3 h 130"/>
                    <a:gd name="T50" fmla="*/ 13 w 112"/>
                    <a:gd name="T51" fmla="*/ 3 h 130"/>
                    <a:gd name="T52" fmla="*/ 13 w 112"/>
                    <a:gd name="T53" fmla="*/ 2 h 130"/>
                    <a:gd name="T54" fmla="*/ 13 w 112"/>
                    <a:gd name="T55" fmla="*/ 2 h 130"/>
                    <a:gd name="T56" fmla="*/ 13 w 112"/>
                    <a:gd name="T57" fmla="*/ 1 h 130"/>
                    <a:gd name="T58" fmla="*/ 12 w 112"/>
                    <a:gd name="T59" fmla="*/ 1 h 130"/>
                    <a:gd name="T60" fmla="*/ 12 w 112"/>
                    <a:gd name="T61" fmla="*/ 0 h 130"/>
                    <a:gd name="T62" fmla="*/ 11 w 112"/>
                    <a:gd name="T63" fmla="*/ 0 h 130"/>
                    <a:gd name="T64" fmla="*/ 11 w 112"/>
                    <a:gd name="T65" fmla="*/ 0 h 130"/>
                    <a:gd name="T66" fmla="*/ 11 w 112"/>
                    <a:gd name="T67" fmla="*/ 0 h 130"/>
                    <a:gd name="T68" fmla="*/ 10 w 112"/>
                    <a:gd name="T69" fmla="*/ 0 h 130"/>
                    <a:gd name="T70" fmla="*/ 9 w 112"/>
                    <a:gd name="T71" fmla="*/ 0 h 130"/>
                    <a:gd name="T72" fmla="*/ 4 w 112"/>
                    <a:gd name="T73" fmla="*/ 0 h 1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2" h="130">
                      <a:moveTo>
                        <a:pt x="0" y="130"/>
                      </a:moveTo>
                      <a:lnTo>
                        <a:pt x="46" y="130"/>
                      </a:lnTo>
                      <a:lnTo>
                        <a:pt x="50" y="130"/>
                      </a:lnTo>
                      <a:lnTo>
                        <a:pt x="55" y="129"/>
                      </a:lnTo>
                      <a:lnTo>
                        <a:pt x="59" y="128"/>
                      </a:lnTo>
                      <a:lnTo>
                        <a:pt x="63" y="126"/>
                      </a:lnTo>
                      <a:lnTo>
                        <a:pt x="68" y="124"/>
                      </a:lnTo>
                      <a:lnTo>
                        <a:pt x="73" y="121"/>
                      </a:lnTo>
                      <a:lnTo>
                        <a:pt x="77" y="117"/>
                      </a:lnTo>
                      <a:lnTo>
                        <a:pt x="81" y="113"/>
                      </a:lnTo>
                      <a:lnTo>
                        <a:pt x="86" y="109"/>
                      </a:lnTo>
                      <a:lnTo>
                        <a:pt x="89" y="105"/>
                      </a:lnTo>
                      <a:lnTo>
                        <a:pt x="93" y="99"/>
                      </a:lnTo>
                      <a:lnTo>
                        <a:pt x="96" y="94"/>
                      </a:lnTo>
                      <a:lnTo>
                        <a:pt x="99" y="89"/>
                      </a:lnTo>
                      <a:lnTo>
                        <a:pt x="103" y="83"/>
                      </a:lnTo>
                      <a:lnTo>
                        <a:pt x="105" y="77"/>
                      </a:lnTo>
                      <a:lnTo>
                        <a:pt x="107" y="72"/>
                      </a:lnTo>
                      <a:lnTo>
                        <a:pt x="109" y="65"/>
                      </a:lnTo>
                      <a:lnTo>
                        <a:pt x="110" y="59"/>
                      </a:lnTo>
                      <a:lnTo>
                        <a:pt x="111" y="54"/>
                      </a:lnTo>
                      <a:lnTo>
                        <a:pt x="112" y="47"/>
                      </a:lnTo>
                      <a:lnTo>
                        <a:pt x="112" y="42"/>
                      </a:lnTo>
                      <a:lnTo>
                        <a:pt x="112" y="37"/>
                      </a:lnTo>
                      <a:lnTo>
                        <a:pt x="111" y="31"/>
                      </a:lnTo>
                      <a:lnTo>
                        <a:pt x="110" y="26"/>
                      </a:lnTo>
                      <a:lnTo>
                        <a:pt x="109" y="22"/>
                      </a:lnTo>
                      <a:lnTo>
                        <a:pt x="107" y="17"/>
                      </a:lnTo>
                      <a:lnTo>
                        <a:pt x="105" y="13"/>
                      </a:lnTo>
                      <a:lnTo>
                        <a:pt x="102" y="10"/>
                      </a:lnTo>
                      <a:lnTo>
                        <a:pt x="99" y="7"/>
                      </a:lnTo>
                      <a:lnTo>
                        <a:pt x="96" y="5"/>
                      </a:lnTo>
                      <a:lnTo>
                        <a:pt x="92" y="2"/>
                      </a:lnTo>
                      <a:lnTo>
                        <a:pt x="89" y="1"/>
                      </a:lnTo>
                      <a:lnTo>
                        <a:pt x="85" y="0"/>
                      </a:lnTo>
                      <a:lnTo>
                        <a:pt x="80" y="0"/>
                      </a:lnTo>
                      <a:lnTo>
                        <a:pt x="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53" name="Freeform 275"/>
                <p:cNvSpPr>
                  <a:spLocks/>
                </p:cNvSpPr>
                <p:nvPr/>
              </p:nvSpPr>
              <p:spPr bwMode="auto">
                <a:xfrm>
                  <a:off x="4794" y="457"/>
                  <a:ext cx="65" cy="114"/>
                </a:xfrm>
                <a:custGeom>
                  <a:avLst/>
                  <a:gdLst>
                    <a:gd name="T0" fmla="*/ 9 w 134"/>
                    <a:gd name="T1" fmla="*/ 12 h 234"/>
                    <a:gd name="T2" fmla="*/ 10 w 134"/>
                    <a:gd name="T3" fmla="*/ 12 h 234"/>
                    <a:gd name="T4" fmla="*/ 10 w 134"/>
                    <a:gd name="T5" fmla="*/ 12 h 234"/>
                    <a:gd name="T6" fmla="*/ 11 w 134"/>
                    <a:gd name="T7" fmla="*/ 12 h 234"/>
                    <a:gd name="T8" fmla="*/ 11 w 134"/>
                    <a:gd name="T9" fmla="*/ 12 h 234"/>
                    <a:gd name="T10" fmla="*/ 11 w 134"/>
                    <a:gd name="T11" fmla="*/ 11 h 234"/>
                    <a:gd name="T12" fmla="*/ 12 w 134"/>
                    <a:gd name="T13" fmla="*/ 11 h 234"/>
                    <a:gd name="T14" fmla="*/ 12 w 134"/>
                    <a:gd name="T15" fmla="*/ 11 h 234"/>
                    <a:gd name="T16" fmla="*/ 13 w 134"/>
                    <a:gd name="T17" fmla="*/ 10 h 234"/>
                    <a:gd name="T18" fmla="*/ 13 w 134"/>
                    <a:gd name="T19" fmla="*/ 10 h 234"/>
                    <a:gd name="T20" fmla="*/ 14 w 134"/>
                    <a:gd name="T21" fmla="*/ 9 h 234"/>
                    <a:gd name="T22" fmla="*/ 14 w 134"/>
                    <a:gd name="T23" fmla="*/ 9 h 234"/>
                    <a:gd name="T24" fmla="*/ 14 w 134"/>
                    <a:gd name="T25" fmla="*/ 8 h 234"/>
                    <a:gd name="T26" fmla="*/ 15 w 134"/>
                    <a:gd name="T27" fmla="*/ 8 h 234"/>
                    <a:gd name="T28" fmla="*/ 15 w 134"/>
                    <a:gd name="T29" fmla="*/ 7 h 234"/>
                    <a:gd name="T30" fmla="*/ 15 w 134"/>
                    <a:gd name="T31" fmla="*/ 6 h 234"/>
                    <a:gd name="T32" fmla="*/ 15 w 134"/>
                    <a:gd name="T33" fmla="*/ 6 h 234"/>
                    <a:gd name="T34" fmla="*/ 15 w 134"/>
                    <a:gd name="T35" fmla="*/ 5 h 234"/>
                    <a:gd name="T36" fmla="*/ 16 w 134"/>
                    <a:gd name="T37" fmla="*/ 5 h 234"/>
                    <a:gd name="T38" fmla="*/ 16 w 134"/>
                    <a:gd name="T39" fmla="*/ 4 h 234"/>
                    <a:gd name="T40" fmla="*/ 16 w 134"/>
                    <a:gd name="T41" fmla="*/ 4 h 234"/>
                    <a:gd name="T42" fmla="*/ 16 w 134"/>
                    <a:gd name="T43" fmla="*/ 3 h 234"/>
                    <a:gd name="T44" fmla="*/ 15 w 134"/>
                    <a:gd name="T45" fmla="*/ 2 h 234"/>
                    <a:gd name="T46" fmla="*/ 15 w 134"/>
                    <a:gd name="T47" fmla="*/ 2 h 234"/>
                    <a:gd name="T48" fmla="*/ 15 w 134"/>
                    <a:gd name="T49" fmla="*/ 1 h 234"/>
                    <a:gd name="T50" fmla="*/ 15 w 134"/>
                    <a:gd name="T51" fmla="*/ 1 h 234"/>
                    <a:gd name="T52" fmla="*/ 15 w 134"/>
                    <a:gd name="T53" fmla="*/ 1 h 234"/>
                    <a:gd name="T54" fmla="*/ 14 w 134"/>
                    <a:gd name="T55" fmla="*/ 0 h 234"/>
                    <a:gd name="T56" fmla="*/ 14 w 134"/>
                    <a:gd name="T57" fmla="*/ 0 h 234"/>
                    <a:gd name="T58" fmla="*/ 14 w 134"/>
                    <a:gd name="T59" fmla="*/ 0 h 234"/>
                    <a:gd name="T60" fmla="*/ 13 w 134"/>
                    <a:gd name="T61" fmla="*/ 0 h 234"/>
                    <a:gd name="T62" fmla="*/ 13 w 134"/>
                    <a:gd name="T63" fmla="*/ 0 h 234"/>
                    <a:gd name="T64" fmla="*/ 13 w 134"/>
                    <a:gd name="T65" fmla="*/ 0 h 234"/>
                    <a:gd name="T66" fmla="*/ 7 w 134"/>
                    <a:gd name="T67" fmla="*/ 0 h 234"/>
                    <a:gd name="T68" fmla="*/ 0 w 134"/>
                    <a:gd name="T69" fmla="*/ 27 h 2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34" h="234">
                      <a:moveTo>
                        <a:pt x="80" y="104"/>
                      </a:moveTo>
                      <a:lnTo>
                        <a:pt x="85" y="103"/>
                      </a:lnTo>
                      <a:lnTo>
                        <a:pt x="88" y="103"/>
                      </a:lnTo>
                      <a:lnTo>
                        <a:pt x="92" y="102"/>
                      </a:lnTo>
                      <a:lnTo>
                        <a:pt x="95" y="100"/>
                      </a:lnTo>
                      <a:lnTo>
                        <a:pt x="99" y="98"/>
                      </a:lnTo>
                      <a:lnTo>
                        <a:pt x="104" y="95"/>
                      </a:lnTo>
                      <a:lnTo>
                        <a:pt x="107" y="93"/>
                      </a:lnTo>
                      <a:lnTo>
                        <a:pt x="110" y="88"/>
                      </a:lnTo>
                      <a:lnTo>
                        <a:pt x="114" y="85"/>
                      </a:lnTo>
                      <a:lnTo>
                        <a:pt x="118" y="81"/>
                      </a:lnTo>
                      <a:lnTo>
                        <a:pt x="121" y="77"/>
                      </a:lnTo>
                      <a:lnTo>
                        <a:pt x="123" y="71"/>
                      </a:lnTo>
                      <a:lnTo>
                        <a:pt x="125" y="67"/>
                      </a:lnTo>
                      <a:lnTo>
                        <a:pt x="128" y="62"/>
                      </a:lnTo>
                      <a:lnTo>
                        <a:pt x="129" y="56"/>
                      </a:lnTo>
                      <a:lnTo>
                        <a:pt x="131" y="52"/>
                      </a:lnTo>
                      <a:lnTo>
                        <a:pt x="132" y="47"/>
                      </a:lnTo>
                      <a:lnTo>
                        <a:pt x="134" y="42"/>
                      </a:lnTo>
                      <a:lnTo>
                        <a:pt x="134" y="36"/>
                      </a:lnTo>
                      <a:lnTo>
                        <a:pt x="134" y="32"/>
                      </a:lnTo>
                      <a:lnTo>
                        <a:pt x="134" y="28"/>
                      </a:lnTo>
                      <a:lnTo>
                        <a:pt x="132" y="22"/>
                      </a:lnTo>
                      <a:lnTo>
                        <a:pt x="131" y="19"/>
                      </a:lnTo>
                      <a:lnTo>
                        <a:pt x="130" y="15"/>
                      </a:lnTo>
                      <a:lnTo>
                        <a:pt x="128" y="12"/>
                      </a:lnTo>
                      <a:lnTo>
                        <a:pt x="126" y="9"/>
                      </a:lnTo>
                      <a:lnTo>
                        <a:pt x="124" y="6"/>
                      </a:lnTo>
                      <a:lnTo>
                        <a:pt x="122" y="3"/>
                      </a:lnTo>
                      <a:lnTo>
                        <a:pt x="119" y="2"/>
                      </a:lnTo>
                      <a:lnTo>
                        <a:pt x="115" y="1"/>
                      </a:lnTo>
                      <a:lnTo>
                        <a:pt x="112" y="0"/>
                      </a:lnTo>
                      <a:lnTo>
                        <a:pt x="109" y="0"/>
                      </a:lnTo>
                      <a:lnTo>
                        <a:pt x="63" y="0"/>
                      </a:lnTo>
                      <a:lnTo>
                        <a:pt x="0" y="2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54" name="Line 276"/>
                <p:cNvSpPr>
                  <a:spLocks noChangeShapeType="1"/>
                </p:cNvSpPr>
                <p:nvPr/>
              </p:nvSpPr>
              <p:spPr bwMode="auto">
                <a:xfrm>
                  <a:off x="3685" y="475"/>
                  <a:ext cx="485" cy="529"/>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55" name="Line 277"/>
                <p:cNvSpPr>
                  <a:spLocks noChangeShapeType="1"/>
                </p:cNvSpPr>
                <p:nvPr/>
              </p:nvSpPr>
              <p:spPr bwMode="auto">
                <a:xfrm flipH="1">
                  <a:off x="3393" y="475"/>
                  <a:ext cx="292" cy="124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56" name="Freeform 278"/>
                <p:cNvSpPr>
                  <a:spLocks/>
                </p:cNvSpPr>
                <p:nvPr/>
              </p:nvSpPr>
              <p:spPr bwMode="auto">
                <a:xfrm>
                  <a:off x="3527" y="1152"/>
                  <a:ext cx="297" cy="173"/>
                </a:xfrm>
                <a:custGeom>
                  <a:avLst/>
                  <a:gdLst>
                    <a:gd name="T0" fmla="*/ 72 w 604"/>
                    <a:gd name="T1" fmla="*/ 42 h 351"/>
                    <a:gd name="T2" fmla="*/ 70 w 604"/>
                    <a:gd name="T3" fmla="*/ 39 h 351"/>
                    <a:gd name="T4" fmla="*/ 67 w 604"/>
                    <a:gd name="T5" fmla="*/ 37 h 351"/>
                    <a:gd name="T6" fmla="*/ 65 w 604"/>
                    <a:gd name="T7" fmla="*/ 35 h 351"/>
                    <a:gd name="T8" fmla="*/ 62 w 604"/>
                    <a:gd name="T9" fmla="*/ 33 h 351"/>
                    <a:gd name="T10" fmla="*/ 60 w 604"/>
                    <a:gd name="T11" fmla="*/ 31 h 351"/>
                    <a:gd name="T12" fmla="*/ 58 w 604"/>
                    <a:gd name="T13" fmla="*/ 29 h 351"/>
                    <a:gd name="T14" fmla="*/ 55 w 604"/>
                    <a:gd name="T15" fmla="*/ 27 h 351"/>
                    <a:gd name="T16" fmla="*/ 53 w 604"/>
                    <a:gd name="T17" fmla="*/ 25 h 351"/>
                    <a:gd name="T18" fmla="*/ 50 w 604"/>
                    <a:gd name="T19" fmla="*/ 23 h 351"/>
                    <a:gd name="T20" fmla="*/ 47 w 604"/>
                    <a:gd name="T21" fmla="*/ 21 h 351"/>
                    <a:gd name="T22" fmla="*/ 44 w 604"/>
                    <a:gd name="T23" fmla="*/ 19 h 351"/>
                    <a:gd name="T24" fmla="*/ 42 w 604"/>
                    <a:gd name="T25" fmla="*/ 17 h 351"/>
                    <a:gd name="T26" fmla="*/ 39 w 604"/>
                    <a:gd name="T27" fmla="*/ 16 h 351"/>
                    <a:gd name="T28" fmla="*/ 36 w 604"/>
                    <a:gd name="T29" fmla="*/ 14 h 351"/>
                    <a:gd name="T30" fmla="*/ 33 w 604"/>
                    <a:gd name="T31" fmla="*/ 12 h 351"/>
                    <a:gd name="T32" fmla="*/ 30 w 604"/>
                    <a:gd name="T33" fmla="*/ 11 h 351"/>
                    <a:gd name="T34" fmla="*/ 28 w 604"/>
                    <a:gd name="T35" fmla="*/ 9 h 351"/>
                    <a:gd name="T36" fmla="*/ 25 w 604"/>
                    <a:gd name="T37" fmla="*/ 8 h 351"/>
                    <a:gd name="T38" fmla="*/ 22 w 604"/>
                    <a:gd name="T39" fmla="*/ 7 h 351"/>
                    <a:gd name="T40" fmla="*/ 19 w 604"/>
                    <a:gd name="T41" fmla="*/ 6 h 351"/>
                    <a:gd name="T42" fmla="*/ 15 w 604"/>
                    <a:gd name="T43" fmla="*/ 4 h 351"/>
                    <a:gd name="T44" fmla="*/ 13 w 604"/>
                    <a:gd name="T45" fmla="*/ 3 h 351"/>
                    <a:gd name="T46" fmla="*/ 9 w 604"/>
                    <a:gd name="T47" fmla="*/ 2 h 351"/>
                    <a:gd name="T48" fmla="*/ 6 w 604"/>
                    <a:gd name="T49" fmla="*/ 1 h 351"/>
                    <a:gd name="T50" fmla="*/ 3 w 604"/>
                    <a:gd name="T51" fmla="*/ 0 h 351"/>
                    <a:gd name="T52" fmla="*/ 0 w 604"/>
                    <a:gd name="T53" fmla="*/ 0 h 3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04" h="351">
                      <a:moveTo>
                        <a:pt x="604" y="351"/>
                      </a:moveTo>
                      <a:lnTo>
                        <a:pt x="585" y="331"/>
                      </a:lnTo>
                      <a:lnTo>
                        <a:pt x="566" y="312"/>
                      </a:lnTo>
                      <a:lnTo>
                        <a:pt x="547" y="293"/>
                      </a:lnTo>
                      <a:lnTo>
                        <a:pt x="526" y="275"/>
                      </a:lnTo>
                      <a:lnTo>
                        <a:pt x="506" y="257"/>
                      </a:lnTo>
                      <a:lnTo>
                        <a:pt x="485" y="238"/>
                      </a:lnTo>
                      <a:lnTo>
                        <a:pt x="464" y="221"/>
                      </a:lnTo>
                      <a:lnTo>
                        <a:pt x="442" y="205"/>
                      </a:lnTo>
                      <a:lnTo>
                        <a:pt x="420" y="189"/>
                      </a:lnTo>
                      <a:lnTo>
                        <a:pt x="398" y="173"/>
                      </a:lnTo>
                      <a:lnTo>
                        <a:pt x="375" y="159"/>
                      </a:lnTo>
                      <a:lnTo>
                        <a:pt x="352" y="144"/>
                      </a:lnTo>
                      <a:lnTo>
                        <a:pt x="328" y="130"/>
                      </a:lnTo>
                      <a:lnTo>
                        <a:pt x="305" y="116"/>
                      </a:lnTo>
                      <a:lnTo>
                        <a:pt x="280" y="103"/>
                      </a:lnTo>
                      <a:lnTo>
                        <a:pt x="257" y="91"/>
                      </a:lnTo>
                      <a:lnTo>
                        <a:pt x="231" y="80"/>
                      </a:lnTo>
                      <a:lnTo>
                        <a:pt x="207" y="68"/>
                      </a:lnTo>
                      <a:lnTo>
                        <a:pt x="182" y="57"/>
                      </a:lnTo>
                      <a:lnTo>
                        <a:pt x="157" y="48"/>
                      </a:lnTo>
                      <a:lnTo>
                        <a:pt x="131" y="38"/>
                      </a:lnTo>
                      <a:lnTo>
                        <a:pt x="105" y="29"/>
                      </a:lnTo>
                      <a:lnTo>
                        <a:pt x="79" y="21"/>
                      </a:lnTo>
                      <a:lnTo>
                        <a:pt x="53" y="13"/>
                      </a:lnTo>
                      <a:lnTo>
                        <a:pt x="27" y="6"/>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0757" name="Freeform 279"/>
                <p:cNvSpPr>
                  <a:spLocks/>
                </p:cNvSpPr>
                <p:nvPr/>
              </p:nvSpPr>
              <p:spPr bwMode="auto">
                <a:xfrm>
                  <a:off x="3682" y="1157"/>
                  <a:ext cx="35" cy="6"/>
                </a:xfrm>
                <a:custGeom>
                  <a:avLst/>
                  <a:gdLst>
                    <a:gd name="T0" fmla="*/ 10 w 66"/>
                    <a:gd name="T1" fmla="*/ 0 h 12"/>
                    <a:gd name="T2" fmla="*/ 8 w 66"/>
                    <a:gd name="T3" fmla="*/ 0 h 12"/>
                    <a:gd name="T4" fmla="*/ 0 w 66"/>
                    <a:gd name="T5" fmla="*/ 2 h 12"/>
                    <a:gd name="T6" fmla="*/ 10 w 66"/>
                    <a:gd name="T7" fmla="*/ 2 h 12"/>
                    <a:gd name="T8" fmla="*/ 10 w 66"/>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12">
                      <a:moveTo>
                        <a:pt x="66" y="0"/>
                      </a:moveTo>
                      <a:lnTo>
                        <a:pt x="59" y="0"/>
                      </a:lnTo>
                      <a:lnTo>
                        <a:pt x="0" y="12"/>
                      </a:lnTo>
                      <a:lnTo>
                        <a:pt x="63" y="12"/>
                      </a:lnTo>
                      <a:lnTo>
                        <a:pt x="66" y="0"/>
                      </a:lnTo>
                      <a:close/>
                    </a:path>
                  </a:pathLst>
                </a:custGeom>
                <a:solidFill>
                  <a:srgbClr val="000000"/>
                </a:solidFill>
                <a:ln w="19050" cmpd="sng">
                  <a:solidFill>
                    <a:srgbClr val="000000"/>
                  </a:solidFill>
                  <a:round/>
                  <a:headEnd/>
                  <a:tailEnd/>
                </a:ln>
              </p:spPr>
              <p:txBody>
                <a:bodyPr/>
                <a:lstStyle/>
                <a:p>
                  <a:endParaRPr lang="zh-CN" altLang="en-US"/>
                </a:p>
              </p:txBody>
            </p:sp>
            <p:sp>
              <p:nvSpPr>
                <p:cNvPr id="30758" name="Freeform 280"/>
                <p:cNvSpPr>
                  <a:spLocks/>
                </p:cNvSpPr>
                <p:nvPr/>
              </p:nvSpPr>
              <p:spPr bwMode="auto">
                <a:xfrm>
                  <a:off x="3719" y="1098"/>
                  <a:ext cx="39" cy="31"/>
                </a:xfrm>
                <a:custGeom>
                  <a:avLst/>
                  <a:gdLst>
                    <a:gd name="T0" fmla="*/ 1 w 77"/>
                    <a:gd name="T1" fmla="*/ 0 h 63"/>
                    <a:gd name="T2" fmla="*/ 0 w 77"/>
                    <a:gd name="T3" fmla="*/ 2 h 63"/>
                    <a:gd name="T4" fmla="*/ 2 w 77"/>
                    <a:gd name="T5" fmla="*/ 4 h 63"/>
                    <a:gd name="T6" fmla="*/ 4 w 77"/>
                    <a:gd name="T7" fmla="*/ 7 h 63"/>
                    <a:gd name="T8" fmla="*/ 7 w 77"/>
                    <a:gd name="T9" fmla="*/ 7 h 63"/>
                    <a:gd name="T10" fmla="*/ 10 w 77"/>
                    <a:gd name="T11" fmla="*/ 7 h 63"/>
                    <a:gd name="T12" fmla="*/ 8 w 77"/>
                    <a:gd name="T13" fmla="*/ 5 h 63"/>
                    <a:gd name="T14" fmla="*/ 5 w 77"/>
                    <a:gd name="T15" fmla="*/ 5 h 63"/>
                    <a:gd name="T16" fmla="*/ 3 w 77"/>
                    <a:gd name="T17" fmla="*/ 3 h 63"/>
                    <a:gd name="T18" fmla="*/ 1 w 77"/>
                    <a:gd name="T19" fmla="*/ 0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7" h="63">
                      <a:moveTo>
                        <a:pt x="5" y="0"/>
                      </a:moveTo>
                      <a:lnTo>
                        <a:pt x="0" y="16"/>
                      </a:lnTo>
                      <a:lnTo>
                        <a:pt x="10" y="39"/>
                      </a:lnTo>
                      <a:lnTo>
                        <a:pt x="28" y="59"/>
                      </a:lnTo>
                      <a:lnTo>
                        <a:pt x="50" y="63"/>
                      </a:lnTo>
                      <a:lnTo>
                        <a:pt x="77" y="56"/>
                      </a:lnTo>
                      <a:lnTo>
                        <a:pt x="62" y="46"/>
                      </a:lnTo>
                      <a:lnTo>
                        <a:pt x="35" y="45"/>
                      </a:lnTo>
                      <a:lnTo>
                        <a:pt x="20" y="31"/>
                      </a:lnTo>
                      <a:lnTo>
                        <a:pt x="5" y="0"/>
                      </a:lnTo>
                      <a:close/>
                    </a:path>
                  </a:pathLst>
                </a:custGeom>
                <a:solidFill>
                  <a:srgbClr val="000000"/>
                </a:solidFill>
                <a:ln w="19050" cmpd="sng">
                  <a:solidFill>
                    <a:srgbClr val="000000"/>
                  </a:solidFill>
                  <a:round/>
                  <a:headEnd/>
                  <a:tailEnd/>
                </a:ln>
              </p:spPr>
              <p:txBody>
                <a:bodyPr/>
                <a:lstStyle/>
                <a:p>
                  <a:endParaRPr lang="zh-CN" altLang="en-US"/>
                </a:p>
              </p:txBody>
            </p:sp>
            <p:sp>
              <p:nvSpPr>
                <p:cNvPr id="30759" name="Freeform 281"/>
                <p:cNvSpPr>
                  <a:spLocks/>
                </p:cNvSpPr>
                <p:nvPr/>
              </p:nvSpPr>
              <p:spPr bwMode="auto">
                <a:xfrm>
                  <a:off x="3740" y="1043"/>
                  <a:ext cx="25" cy="7"/>
                </a:xfrm>
                <a:custGeom>
                  <a:avLst/>
                  <a:gdLst>
                    <a:gd name="T0" fmla="*/ 0 w 44"/>
                    <a:gd name="T1" fmla="*/ 0 h 13"/>
                    <a:gd name="T2" fmla="*/ 2 w 44"/>
                    <a:gd name="T3" fmla="*/ 2 h 13"/>
                    <a:gd name="T4" fmla="*/ 2 w 44"/>
                    <a:gd name="T5" fmla="*/ 2 h 13"/>
                    <a:gd name="T6" fmla="*/ 8 w 44"/>
                    <a:gd name="T7" fmla="*/ 1 h 13"/>
                    <a:gd name="T8" fmla="*/ 8 w 44"/>
                    <a:gd name="T9" fmla="*/ 1 h 13"/>
                    <a:gd name="T10" fmla="*/ 0 w 44"/>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 h="13">
                      <a:moveTo>
                        <a:pt x="0" y="0"/>
                      </a:moveTo>
                      <a:lnTo>
                        <a:pt x="10" y="13"/>
                      </a:lnTo>
                      <a:lnTo>
                        <a:pt x="12" y="13"/>
                      </a:lnTo>
                      <a:lnTo>
                        <a:pt x="42" y="7"/>
                      </a:lnTo>
                      <a:lnTo>
                        <a:pt x="44" y="7"/>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30760" name="Freeform 282"/>
                <p:cNvSpPr>
                  <a:spLocks/>
                </p:cNvSpPr>
                <p:nvPr/>
              </p:nvSpPr>
              <p:spPr bwMode="auto">
                <a:xfrm>
                  <a:off x="3740" y="1036"/>
                  <a:ext cx="48" cy="89"/>
                </a:xfrm>
                <a:custGeom>
                  <a:avLst/>
                  <a:gdLst>
                    <a:gd name="T0" fmla="*/ 2 w 96"/>
                    <a:gd name="T1" fmla="*/ 0 h 183"/>
                    <a:gd name="T2" fmla="*/ 0 w 96"/>
                    <a:gd name="T3" fmla="*/ 1 h 183"/>
                    <a:gd name="T4" fmla="*/ 6 w 96"/>
                    <a:gd name="T5" fmla="*/ 2 h 183"/>
                    <a:gd name="T6" fmla="*/ 9 w 96"/>
                    <a:gd name="T7" fmla="*/ 3 h 183"/>
                    <a:gd name="T8" fmla="*/ 9 w 96"/>
                    <a:gd name="T9" fmla="*/ 4 h 183"/>
                    <a:gd name="T10" fmla="*/ 9 w 96"/>
                    <a:gd name="T11" fmla="*/ 8 h 183"/>
                    <a:gd name="T12" fmla="*/ 9 w 96"/>
                    <a:gd name="T13" fmla="*/ 11 h 183"/>
                    <a:gd name="T14" fmla="*/ 7 w 96"/>
                    <a:gd name="T15" fmla="*/ 15 h 183"/>
                    <a:gd name="T16" fmla="*/ 6 w 96"/>
                    <a:gd name="T17" fmla="*/ 17 h 183"/>
                    <a:gd name="T18" fmla="*/ 3 w 96"/>
                    <a:gd name="T19" fmla="*/ 19 h 183"/>
                    <a:gd name="T20" fmla="*/ 2 w 96"/>
                    <a:gd name="T21" fmla="*/ 20 h 183"/>
                    <a:gd name="T22" fmla="*/ 4 w 96"/>
                    <a:gd name="T23" fmla="*/ 21 h 183"/>
                    <a:gd name="T24" fmla="*/ 8 w 96"/>
                    <a:gd name="T25" fmla="*/ 18 h 183"/>
                    <a:gd name="T26" fmla="*/ 8 w 96"/>
                    <a:gd name="T27" fmla="*/ 18 h 183"/>
                    <a:gd name="T28" fmla="*/ 10 w 96"/>
                    <a:gd name="T29" fmla="*/ 15 h 183"/>
                    <a:gd name="T30" fmla="*/ 12 w 96"/>
                    <a:gd name="T31" fmla="*/ 9 h 183"/>
                    <a:gd name="T32" fmla="*/ 12 w 96"/>
                    <a:gd name="T33" fmla="*/ 7 h 183"/>
                    <a:gd name="T34" fmla="*/ 12 w 96"/>
                    <a:gd name="T35" fmla="*/ 4 h 183"/>
                    <a:gd name="T36" fmla="*/ 9 w 96"/>
                    <a:gd name="T37" fmla="*/ 1 h 183"/>
                    <a:gd name="T38" fmla="*/ 9 w 96"/>
                    <a:gd name="T39" fmla="*/ 1 h 183"/>
                    <a:gd name="T40" fmla="*/ 7 w 96"/>
                    <a:gd name="T41" fmla="*/ 0 h 183"/>
                    <a:gd name="T42" fmla="*/ 4 w 96"/>
                    <a:gd name="T43" fmla="*/ 0 h 183"/>
                    <a:gd name="T44" fmla="*/ 2 w 96"/>
                    <a:gd name="T45" fmla="*/ 0 h 1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6" h="183">
                      <a:moveTo>
                        <a:pt x="12" y="0"/>
                      </a:moveTo>
                      <a:lnTo>
                        <a:pt x="0" y="13"/>
                      </a:lnTo>
                      <a:lnTo>
                        <a:pt x="44" y="20"/>
                      </a:lnTo>
                      <a:lnTo>
                        <a:pt x="67" y="28"/>
                      </a:lnTo>
                      <a:lnTo>
                        <a:pt x="70" y="34"/>
                      </a:lnTo>
                      <a:lnTo>
                        <a:pt x="71" y="71"/>
                      </a:lnTo>
                      <a:lnTo>
                        <a:pt x="67" y="92"/>
                      </a:lnTo>
                      <a:lnTo>
                        <a:pt x="54" y="132"/>
                      </a:lnTo>
                      <a:lnTo>
                        <a:pt x="48" y="143"/>
                      </a:lnTo>
                      <a:lnTo>
                        <a:pt x="22" y="170"/>
                      </a:lnTo>
                      <a:lnTo>
                        <a:pt x="16" y="173"/>
                      </a:lnTo>
                      <a:lnTo>
                        <a:pt x="31" y="183"/>
                      </a:lnTo>
                      <a:lnTo>
                        <a:pt x="58" y="159"/>
                      </a:lnTo>
                      <a:lnTo>
                        <a:pt x="59" y="158"/>
                      </a:lnTo>
                      <a:lnTo>
                        <a:pt x="78" y="126"/>
                      </a:lnTo>
                      <a:lnTo>
                        <a:pt x="93" y="83"/>
                      </a:lnTo>
                      <a:lnTo>
                        <a:pt x="96" y="60"/>
                      </a:lnTo>
                      <a:lnTo>
                        <a:pt x="89" y="32"/>
                      </a:lnTo>
                      <a:lnTo>
                        <a:pt x="69" y="11"/>
                      </a:lnTo>
                      <a:lnTo>
                        <a:pt x="70" y="10"/>
                      </a:lnTo>
                      <a:lnTo>
                        <a:pt x="52" y="6"/>
                      </a:lnTo>
                      <a:lnTo>
                        <a:pt x="29" y="2"/>
                      </a:lnTo>
                      <a:lnTo>
                        <a:pt x="12" y="0"/>
                      </a:lnTo>
                      <a:close/>
                    </a:path>
                  </a:pathLst>
                </a:custGeom>
                <a:solidFill>
                  <a:srgbClr val="000000"/>
                </a:solidFill>
                <a:ln w="19050" cmpd="sng">
                  <a:solidFill>
                    <a:srgbClr val="000000"/>
                  </a:solidFill>
                  <a:round/>
                  <a:headEnd/>
                  <a:tailEnd/>
                </a:ln>
              </p:spPr>
              <p:txBody>
                <a:bodyPr/>
                <a:lstStyle/>
                <a:p>
                  <a:endParaRPr lang="zh-CN" altLang="en-US"/>
                </a:p>
              </p:txBody>
            </p:sp>
            <p:sp>
              <p:nvSpPr>
                <p:cNvPr id="30761" name="Freeform 283"/>
                <p:cNvSpPr>
                  <a:spLocks/>
                </p:cNvSpPr>
                <p:nvPr/>
              </p:nvSpPr>
              <p:spPr bwMode="auto">
                <a:xfrm>
                  <a:off x="3767" y="977"/>
                  <a:ext cx="32" cy="66"/>
                </a:xfrm>
                <a:custGeom>
                  <a:avLst/>
                  <a:gdLst>
                    <a:gd name="T0" fmla="*/ 6 w 68"/>
                    <a:gd name="T1" fmla="*/ 0 h 130"/>
                    <a:gd name="T2" fmla="*/ 2 w 68"/>
                    <a:gd name="T3" fmla="*/ 0 h 130"/>
                    <a:gd name="T4" fmla="*/ 4 w 68"/>
                    <a:gd name="T5" fmla="*/ 2 h 130"/>
                    <a:gd name="T6" fmla="*/ 5 w 68"/>
                    <a:gd name="T7" fmla="*/ 3 h 130"/>
                    <a:gd name="T8" fmla="*/ 5 w 68"/>
                    <a:gd name="T9" fmla="*/ 8 h 130"/>
                    <a:gd name="T10" fmla="*/ 4 w 68"/>
                    <a:gd name="T11" fmla="*/ 9 h 130"/>
                    <a:gd name="T12" fmla="*/ 3 w 68"/>
                    <a:gd name="T13" fmla="*/ 14 h 130"/>
                    <a:gd name="T14" fmla="*/ 0 w 68"/>
                    <a:gd name="T15" fmla="*/ 16 h 130"/>
                    <a:gd name="T16" fmla="*/ 2 w 68"/>
                    <a:gd name="T17" fmla="*/ 17 h 130"/>
                    <a:gd name="T18" fmla="*/ 5 w 68"/>
                    <a:gd name="T19" fmla="*/ 13 h 130"/>
                    <a:gd name="T20" fmla="*/ 7 w 68"/>
                    <a:gd name="T21" fmla="*/ 9 h 130"/>
                    <a:gd name="T22" fmla="*/ 7 w 68"/>
                    <a:gd name="T23" fmla="*/ 6 h 130"/>
                    <a:gd name="T24" fmla="*/ 7 w 68"/>
                    <a:gd name="T25" fmla="*/ 2 h 130"/>
                    <a:gd name="T26" fmla="*/ 6 w 68"/>
                    <a:gd name="T27" fmla="*/ 0 h 1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8" h="130">
                      <a:moveTo>
                        <a:pt x="56" y="0"/>
                      </a:moveTo>
                      <a:lnTo>
                        <a:pt x="22" y="0"/>
                      </a:lnTo>
                      <a:lnTo>
                        <a:pt x="41" y="12"/>
                      </a:lnTo>
                      <a:lnTo>
                        <a:pt x="44" y="23"/>
                      </a:lnTo>
                      <a:lnTo>
                        <a:pt x="44" y="59"/>
                      </a:lnTo>
                      <a:lnTo>
                        <a:pt x="41" y="70"/>
                      </a:lnTo>
                      <a:lnTo>
                        <a:pt x="25" y="108"/>
                      </a:lnTo>
                      <a:lnTo>
                        <a:pt x="0" y="126"/>
                      </a:lnTo>
                      <a:lnTo>
                        <a:pt x="18" y="130"/>
                      </a:lnTo>
                      <a:lnTo>
                        <a:pt x="46" y="101"/>
                      </a:lnTo>
                      <a:lnTo>
                        <a:pt x="63" y="67"/>
                      </a:lnTo>
                      <a:lnTo>
                        <a:pt x="68" y="42"/>
                      </a:lnTo>
                      <a:lnTo>
                        <a:pt x="64" y="10"/>
                      </a:lnTo>
                      <a:lnTo>
                        <a:pt x="56" y="0"/>
                      </a:lnTo>
                      <a:close/>
                    </a:path>
                  </a:pathLst>
                </a:custGeom>
                <a:solidFill>
                  <a:srgbClr val="000000"/>
                </a:solidFill>
                <a:ln w="19050" cmpd="sng">
                  <a:solidFill>
                    <a:srgbClr val="000000"/>
                  </a:solidFill>
                  <a:round/>
                  <a:headEnd/>
                  <a:tailEnd/>
                </a:ln>
              </p:spPr>
              <p:txBody>
                <a:bodyPr/>
                <a:lstStyle/>
                <a:p>
                  <a:endParaRPr lang="zh-CN" altLang="en-US"/>
                </a:p>
              </p:txBody>
            </p:sp>
            <p:sp>
              <p:nvSpPr>
                <p:cNvPr id="30762" name="Freeform 284"/>
                <p:cNvSpPr>
                  <a:spLocks/>
                </p:cNvSpPr>
                <p:nvPr/>
              </p:nvSpPr>
              <p:spPr bwMode="auto">
                <a:xfrm>
                  <a:off x="3682" y="970"/>
                  <a:ext cx="113" cy="193"/>
                </a:xfrm>
                <a:custGeom>
                  <a:avLst/>
                  <a:gdLst>
                    <a:gd name="T0" fmla="*/ 24 w 226"/>
                    <a:gd name="T1" fmla="*/ 0 h 392"/>
                    <a:gd name="T2" fmla="*/ 21 w 226"/>
                    <a:gd name="T3" fmla="*/ 0 h 392"/>
                    <a:gd name="T4" fmla="*/ 19 w 226"/>
                    <a:gd name="T5" fmla="*/ 1 h 392"/>
                    <a:gd name="T6" fmla="*/ 16 w 226"/>
                    <a:gd name="T7" fmla="*/ 5 h 392"/>
                    <a:gd name="T8" fmla="*/ 14 w 226"/>
                    <a:gd name="T9" fmla="*/ 8 h 392"/>
                    <a:gd name="T10" fmla="*/ 12 w 226"/>
                    <a:gd name="T11" fmla="*/ 14 h 392"/>
                    <a:gd name="T12" fmla="*/ 8 w 226"/>
                    <a:gd name="T13" fmla="*/ 29 h 392"/>
                    <a:gd name="T14" fmla="*/ 4 w 226"/>
                    <a:gd name="T15" fmla="*/ 43 h 392"/>
                    <a:gd name="T16" fmla="*/ 4 w 226"/>
                    <a:gd name="T17" fmla="*/ 44 h 392"/>
                    <a:gd name="T18" fmla="*/ 1 w 226"/>
                    <a:gd name="T19" fmla="*/ 45 h 392"/>
                    <a:gd name="T20" fmla="*/ 0 w 226"/>
                    <a:gd name="T21" fmla="*/ 47 h 392"/>
                    <a:gd name="T22" fmla="*/ 8 w 226"/>
                    <a:gd name="T23" fmla="*/ 45 h 392"/>
                    <a:gd name="T24" fmla="*/ 7 w 226"/>
                    <a:gd name="T25" fmla="*/ 43 h 392"/>
                    <a:gd name="T26" fmla="*/ 9 w 226"/>
                    <a:gd name="T27" fmla="*/ 33 h 392"/>
                    <a:gd name="T28" fmla="*/ 10 w 226"/>
                    <a:gd name="T29" fmla="*/ 31 h 392"/>
                    <a:gd name="T30" fmla="*/ 15 w 226"/>
                    <a:gd name="T31" fmla="*/ 12 h 392"/>
                    <a:gd name="T32" fmla="*/ 16 w 226"/>
                    <a:gd name="T33" fmla="*/ 9 h 392"/>
                    <a:gd name="T34" fmla="*/ 19 w 226"/>
                    <a:gd name="T35" fmla="*/ 4 h 392"/>
                    <a:gd name="T36" fmla="*/ 21 w 226"/>
                    <a:gd name="T37" fmla="*/ 2 h 392"/>
                    <a:gd name="T38" fmla="*/ 24 w 226"/>
                    <a:gd name="T39" fmla="*/ 1 h 392"/>
                    <a:gd name="T40" fmla="*/ 29 w 226"/>
                    <a:gd name="T41" fmla="*/ 1 h 392"/>
                    <a:gd name="T42" fmla="*/ 26 w 226"/>
                    <a:gd name="T43" fmla="*/ 0 h 392"/>
                    <a:gd name="T44" fmla="*/ 24 w 226"/>
                    <a:gd name="T45" fmla="*/ 0 h 3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6" h="392">
                      <a:moveTo>
                        <a:pt x="192" y="0"/>
                      </a:moveTo>
                      <a:lnTo>
                        <a:pt x="163" y="7"/>
                      </a:lnTo>
                      <a:lnTo>
                        <a:pt x="151" y="14"/>
                      </a:lnTo>
                      <a:lnTo>
                        <a:pt x="124" y="43"/>
                      </a:lnTo>
                      <a:lnTo>
                        <a:pt x="110" y="72"/>
                      </a:lnTo>
                      <a:lnTo>
                        <a:pt x="96" y="114"/>
                      </a:lnTo>
                      <a:lnTo>
                        <a:pt x="62" y="242"/>
                      </a:lnTo>
                      <a:lnTo>
                        <a:pt x="30" y="362"/>
                      </a:lnTo>
                      <a:lnTo>
                        <a:pt x="29" y="366"/>
                      </a:lnTo>
                      <a:lnTo>
                        <a:pt x="3" y="380"/>
                      </a:lnTo>
                      <a:lnTo>
                        <a:pt x="0" y="392"/>
                      </a:lnTo>
                      <a:lnTo>
                        <a:pt x="59" y="380"/>
                      </a:lnTo>
                      <a:lnTo>
                        <a:pt x="50" y="362"/>
                      </a:lnTo>
                      <a:lnTo>
                        <a:pt x="72" y="276"/>
                      </a:lnTo>
                      <a:lnTo>
                        <a:pt x="77" y="260"/>
                      </a:lnTo>
                      <a:lnTo>
                        <a:pt x="119" y="101"/>
                      </a:lnTo>
                      <a:lnTo>
                        <a:pt x="128" y="74"/>
                      </a:lnTo>
                      <a:lnTo>
                        <a:pt x="146" y="38"/>
                      </a:lnTo>
                      <a:lnTo>
                        <a:pt x="168" y="19"/>
                      </a:lnTo>
                      <a:lnTo>
                        <a:pt x="192" y="13"/>
                      </a:lnTo>
                      <a:lnTo>
                        <a:pt x="226" y="13"/>
                      </a:lnTo>
                      <a:lnTo>
                        <a:pt x="203" y="1"/>
                      </a:lnTo>
                      <a:lnTo>
                        <a:pt x="192"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30734" name="Group 399"/>
              <p:cNvGrpSpPr>
                <a:grpSpLocks/>
              </p:cNvGrpSpPr>
              <p:nvPr/>
            </p:nvGrpSpPr>
            <p:grpSpPr bwMode="auto">
              <a:xfrm>
                <a:off x="4316" y="507"/>
                <a:ext cx="590" cy="186"/>
                <a:chOff x="2662" y="3377"/>
                <a:chExt cx="513" cy="162"/>
              </a:xfrm>
            </p:grpSpPr>
            <p:sp>
              <p:nvSpPr>
                <p:cNvPr id="30735" name="Line 400"/>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0736" name="Line 401"/>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0730" name="Group 489"/>
            <p:cNvGrpSpPr>
              <a:grpSpLocks/>
            </p:cNvGrpSpPr>
            <p:nvPr/>
          </p:nvGrpSpPr>
          <p:grpSpPr bwMode="auto">
            <a:xfrm rot="-2573408">
              <a:off x="3986" y="1041"/>
              <a:ext cx="136" cy="129"/>
              <a:chOff x="3288" y="3475"/>
              <a:chExt cx="136" cy="129"/>
            </a:xfrm>
          </p:grpSpPr>
          <p:sp>
            <p:nvSpPr>
              <p:cNvPr id="30731" name="Line 490"/>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0732" name="Line 491"/>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475393"/>
                                        </p:tgtEl>
                                        <p:attrNameLst>
                                          <p:attrName>style.visibility</p:attrName>
                                        </p:attrNameLst>
                                      </p:cBhvr>
                                      <p:to>
                                        <p:strVal val="visible"/>
                                      </p:to>
                                    </p:set>
                                    <p:animEffect transition="in" filter="wipe(down)">
                                      <p:cBhvr>
                                        <p:cTn id="7" dur="500"/>
                                        <p:tgtEl>
                                          <p:spTgt spid="47539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475314"/>
                                        </p:tgtEl>
                                        <p:attrNameLst>
                                          <p:attrName>style.visibility</p:attrName>
                                        </p:attrNameLst>
                                      </p:cBhvr>
                                      <p:to>
                                        <p:strVal val="visible"/>
                                      </p:to>
                                    </p:set>
                                    <p:animEffect transition="in" filter="wipe(down)">
                                      <p:cBhvr>
                                        <p:cTn id="12" dur="500"/>
                                        <p:tgtEl>
                                          <p:spTgt spid="4753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75534"/>
                                        </p:tgtEl>
                                        <p:attrNameLst>
                                          <p:attrName>style.visibility</p:attrName>
                                        </p:attrNameLst>
                                      </p:cBhvr>
                                      <p:to>
                                        <p:strVal val="visible"/>
                                      </p:to>
                                    </p:set>
                                    <p:animEffect transition="in" filter="wipe(up)">
                                      <p:cBhvr>
                                        <p:cTn id="17" dur="500"/>
                                        <p:tgtEl>
                                          <p:spTgt spid="47553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475624"/>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nodeType="clickEffect">
                                  <p:stCondLst>
                                    <p:cond delay="0"/>
                                  </p:stCondLst>
                                  <p:childTnLst>
                                    <p:set>
                                      <p:cBhvr>
                                        <p:cTn id="25" dur="1" fill="hold">
                                          <p:stCondLst>
                                            <p:cond delay="0"/>
                                          </p:stCondLst>
                                        </p:cTn>
                                        <p:tgtEl>
                                          <p:spTgt spid="475628"/>
                                        </p:tgtEl>
                                        <p:attrNameLst>
                                          <p:attrName>style.visibility</p:attrName>
                                        </p:attrNameLst>
                                      </p:cBhvr>
                                      <p:to>
                                        <p:strVal val="visible"/>
                                      </p:to>
                                    </p:set>
                                    <p:animEffect transition="in" filter="wipe(down)">
                                      <p:cBhvr>
                                        <p:cTn id="26" dur="500"/>
                                        <p:tgtEl>
                                          <p:spTgt spid="475628"/>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nodeType="clickEffect">
                                  <p:stCondLst>
                                    <p:cond delay="0"/>
                                  </p:stCondLst>
                                  <p:childTnLst>
                                    <p:set>
                                      <p:cBhvr>
                                        <p:cTn id="30" dur="1" fill="hold">
                                          <p:stCondLst>
                                            <p:cond delay="0"/>
                                          </p:stCondLst>
                                        </p:cTn>
                                        <p:tgtEl>
                                          <p:spTgt spid="475539"/>
                                        </p:tgtEl>
                                        <p:attrNameLst>
                                          <p:attrName>style.visibility</p:attrName>
                                        </p:attrNameLst>
                                      </p:cBhvr>
                                      <p:to>
                                        <p:strVal val="visible"/>
                                      </p:to>
                                    </p:set>
                                    <p:animEffect transition="in" filter="wipe(left)">
                                      <p:cBhvr>
                                        <p:cTn id="31" dur="500"/>
                                        <p:tgtEl>
                                          <p:spTgt spid="4755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6528" name="Group 368"/>
          <p:cNvGrpSpPr>
            <a:grpSpLocks/>
          </p:cNvGrpSpPr>
          <p:nvPr/>
        </p:nvGrpSpPr>
        <p:grpSpPr bwMode="auto">
          <a:xfrm>
            <a:off x="1863725" y="2201863"/>
            <a:ext cx="1531938" cy="2139950"/>
            <a:chOff x="1175" y="1386"/>
            <a:chExt cx="965" cy="1348"/>
          </a:xfrm>
        </p:grpSpPr>
        <p:sp>
          <p:nvSpPr>
            <p:cNvPr id="31927" name="Line 195"/>
            <p:cNvSpPr>
              <a:spLocks noChangeShapeType="1"/>
            </p:cNvSpPr>
            <p:nvPr/>
          </p:nvSpPr>
          <p:spPr bwMode="auto">
            <a:xfrm>
              <a:off x="1609" y="1386"/>
              <a:ext cx="362" cy="1034"/>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28" name="Line 196"/>
            <p:cNvSpPr>
              <a:spLocks noChangeShapeType="1"/>
            </p:cNvSpPr>
            <p:nvPr/>
          </p:nvSpPr>
          <p:spPr bwMode="auto">
            <a:xfrm flipH="1">
              <a:off x="1175" y="2420"/>
              <a:ext cx="796"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29" name="Freeform 197"/>
            <p:cNvSpPr>
              <a:spLocks/>
            </p:cNvSpPr>
            <p:nvPr/>
          </p:nvSpPr>
          <p:spPr bwMode="auto">
            <a:xfrm>
              <a:off x="1398" y="1889"/>
              <a:ext cx="392" cy="43"/>
            </a:xfrm>
            <a:custGeom>
              <a:avLst/>
              <a:gdLst>
                <a:gd name="T0" fmla="*/ 0 w 909"/>
                <a:gd name="T1" fmla="*/ 0 h 99"/>
                <a:gd name="T2" fmla="*/ 2 w 909"/>
                <a:gd name="T3" fmla="*/ 1 h 99"/>
                <a:gd name="T4" fmla="*/ 3 w 909"/>
                <a:gd name="T5" fmla="*/ 1 h 99"/>
                <a:gd name="T6" fmla="*/ 5 w 909"/>
                <a:gd name="T7" fmla="*/ 2 h 99"/>
                <a:gd name="T8" fmla="*/ 7 w 909"/>
                <a:gd name="T9" fmla="*/ 3 h 99"/>
                <a:gd name="T10" fmla="*/ 9 w 909"/>
                <a:gd name="T11" fmla="*/ 3 h 99"/>
                <a:gd name="T12" fmla="*/ 10 w 909"/>
                <a:gd name="T13" fmla="*/ 4 h 99"/>
                <a:gd name="T14" fmla="*/ 12 w 909"/>
                <a:gd name="T15" fmla="*/ 4 h 99"/>
                <a:gd name="T16" fmla="*/ 14 w 909"/>
                <a:gd name="T17" fmla="*/ 5 h 99"/>
                <a:gd name="T18" fmla="*/ 16 w 909"/>
                <a:gd name="T19" fmla="*/ 5 h 99"/>
                <a:gd name="T20" fmla="*/ 17 w 909"/>
                <a:gd name="T21" fmla="*/ 6 h 99"/>
                <a:gd name="T22" fmla="*/ 19 w 909"/>
                <a:gd name="T23" fmla="*/ 6 h 99"/>
                <a:gd name="T24" fmla="*/ 21 w 909"/>
                <a:gd name="T25" fmla="*/ 7 h 99"/>
                <a:gd name="T26" fmla="*/ 23 w 909"/>
                <a:gd name="T27" fmla="*/ 7 h 99"/>
                <a:gd name="T28" fmla="*/ 24 w 909"/>
                <a:gd name="T29" fmla="*/ 7 h 99"/>
                <a:gd name="T30" fmla="*/ 26 w 909"/>
                <a:gd name="T31" fmla="*/ 7 h 99"/>
                <a:gd name="T32" fmla="*/ 28 w 909"/>
                <a:gd name="T33" fmla="*/ 7 h 99"/>
                <a:gd name="T34" fmla="*/ 30 w 909"/>
                <a:gd name="T35" fmla="*/ 8 h 99"/>
                <a:gd name="T36" fmla="*/ 31 w 909"/>
                <a:gd name="T37" fmla="*/ 8 h 99"/>
                <a:gd name="T38" fmla="*/ 34 w 909"/>
                <a:gd name="T39" fmla="*/ 8 h 99"/>
                <a:gd name="T40" fmla="*/ 35 w 909"/>
                <a:gd name="T41" fmla="*/ 8 h 99"/>
                <a:gd name="T42" fmla="*/ 37 w 909"/>
                <a:gd name="T43" fmla="*/ 8 h 99"/>
                <a:gd name="T44" fmla="*/ 39 w 909"/>
                <a:gd name="T45" fmla="*/ 8 h 99"/>
                <a:gd name="T46" fmla="*/ 41 w 909"/>
                <a:gd name="T47" fmla="*/ 8 h 99"/>
                <a:gd name="T48" fmla="*/ 43 w 909"/>
                <a:gd name="T49" fmla="*/ 8 h 99"/>
                <a:gd name="T50" fmla="*/ 44 w 909"/>
                <a:gd name="T51" fmla="*/ 8 h 99"/>
                <a:gd name="T52" fmla="*/ 46 w 909"/>
                <a:gd name="T53" fmla="*/ 8 h 99"/>
                <a:gd name="T54" fmla="*/ 48 w 909"/>
                <a:gd name="T55" fmla="*/ 8 h 99"/>
                <a:gd name="T56" fmla="*/ 50 w 909"/>
                <a:gd name="T57" fmla="*/ 7 h 99"/>
                <a:gd name="T58" fmla="*/ 52 w 909"/>
                <a:gd name="T59" fmla="*/ 7 h 99"/>
                <a:gd name="T60" fmla="*/ 53 w 909"/>
                <a:gd name="T61" fmla="*/ 7 h 99"/>
                <a:gd name="T62" fmla="*/ 55 w 909"/>
                <a:gd name="T63" fmla="*/ 7 h 99"/>
                <a:gd name="T64" fmla="*/ 57 w 909"/>
                <a:gd name="T65" fmla="*/ 7 h 99"/>
                <a:gd name="T66" fmla="*/ 59 w 909"/>
                <a:gd name="T67" fmla="*/ 6 h 99"/>
                <a:gd name="T68" fmla="*/ 61 w 909"/>
                <a:gd name="T69" fmla="*/ 6 h 99"/>
                <a:gd name="T70" fmla="*/ 63 w 909"/>
                <a:gd name="T71" fmla="*/ 6 h 99"/>
                <a:gd name="T72" fmla="*/ 64 w 909"/>
                <a:gd name="T73" fmla="*/ 5 h 99"/>
                <a:gd name="T74" fmla="*/ 66 w 909"/>
                <a:gd name="T75" fmla="*/ 4 h 99"/>
                <a:gd name="T76" fmla="*/ 68 w 909"/>
                <a:gd name="T77" fmla="*/ 4 h 99"/>
                <a:gd name="T78" fmla="*/ 69 w 909"/>
                <a:gd name="T79" fmla="*/ 3 h 99"/>
                <a:gd name="T80" fmla="*/ 71 w 909"/>
                <a:gd name="T81" fmla="*/ 3 h 99"/>
                <a:gd name="T82" fmla="*/ 73 w 909"/>
                <a:gd name="T83" fmla="*/ 3 h 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09" h="99">
                  <a:moveTo>
                    <a:pt x="0" y="0"/>
                  </a:moveTo>
                  <a:lnTo>
                    <a:pt x="20" y="9"/>
                  </a:lnTo>
                  <a:lnTo>
                    <a:pt x="41" y="17"/>
                  </a:lnTo>
                  <a:lnTo>
                    <a:pt x="63" y="25"/>
                  </a:lnTo>
                  <a:lnTo>
                    <a:pt x="84" y="32"/>
                  </a:lnTo>
                  <a:lnTo>
                    <a:pt x="106" y="40"/>
                  </a:lnTo>
                  <a:lnTo>
                    <a:pt x="128" y="46"/>
                  </a:lnTo>
                  <a:lnTo>
                    <a:pt x="150" y="52"/>
                  </a:lnTo>
                  <a:lnTo>
                    <a:pt x="171" y="59"/>
                  </a:lnTo>
                  <a:lnTo>
                    <a:pt x="194" y="64"/>
                  </a:lnTo>
                  <a:lnTo>
                    <a:pt x="216" y="69"/>
                  </a:lnTo>
                  <a:lnTo>
                    <a:pt x="237" y="74"/>
                  </a:lnTo>
                  <a:lnTo>
                    <a:pt x="260" y="78"/>
                  </a:lnTo>
                  <a:lnTo>
                    <a:pt x="282" y="82"/>
                  </a:lnTo>
                  <a:lnTo>
                    <a:pt x="304" y="85"/>
                  </a:lnTo>
                  <a:lnTo>
                    <a:pt x="327" y="89"/>
                  </a:lnTo>
                  <a:lnTo>
                    <a:pt x="350" y="92"/>
                  </a:lnTo>
                  <a:lnTo>
                    <a:pt x="372" y="94"/>
                  </a:lnTo>
                  <a:lnTo>
                    <a:pt x="395" y="96"/>
                  </a:lnTo>
                  <a:lnTo>
                    <a:pt x="417" y="97"/>
                  </a:lnTo>
                  <a:lnTo>
                    <a:pt x="441" y="98"/>
                  </a:lnTo>
                  <a:lnTo>
                    <a:pt x="463" y="99"/>
                  </a:lnTo>
                  <a:lnTo>
                    <a:pt x="485" y="99"/>
                  </a:lnTo>
                  <a:lnTo>
                    <a:pt x="509" y="99"/>
                  </a:lnTo>
                  <a:lnTo>
                    <a:pt x="531" y="99"/>
                  </a:lnTo>
                  <a:lnTo>
                    <a:pt x="553" y="98"/>
                  </a:lnTo>
                  <a:lnTo>
                    <a:pt x="576" y="97"/>
                  </a:lnTo>
                  <a:lnTo>
                    <a:pt x="599" y="95"/>
                  </a:lnTo>
                  <a:lnTo>
                    <a:pt x="622" y="93"/>
                  </a:lnTo>
                  <a:lnTo>
                    <a:pt x="644" y="91"/>
                  </a:lnTo>
                  <a:lnTo>
                    <a:pt x="666" y="87"/>
                  </a:lnTo>
                  <a:lnTo>
                    <a:pt x="689" y="84"/>
                  </a:lnTo>
                  <a:lnTo>
                    <a:pt x="711" y="80"/>
                  </a:lnTo>
                  <a:lnTo>
                    <a:pt x="733" y="76"/>
                  </a:lnTo>
                  <a:lnTo>
                    <a:pt x="756" y="71"/>
                  </a:lnTo>
                  <a:lnTo>
                    <a:pt x="778" y="66"/>
                  </a:lnTo>
                  <a:lnTo>
                    <a:pt x="800" y="61"/>
                  </a:lnTo>
                  <a:lnTo>
                    <a:pt x="822" y="56"/>
                  </a:lnTo>
                  <a:lnTo>
                    <a:pt x="844" y="49"/>
                  </a:lnTo>
                  <a:lnTo>
                    <a:pt x="865" y="43"/>
                  </a:lnTo>
                  <a:lnTo>
                    <a:pt x="888" y="36"/>
                  </a:lnTo>
                  <a:lnTo>
                    <a:pt x="909"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30" name="Freeform 198"/>
            <p:cNvSpPr>
              <a:spLocks/>
            </p:cNvSpPr>
            <p:nvPr/>
          </p:nvSpPr>
          <p:spPr bwMode="auto">
            <a:xfrm>
              <a:off x="1513" y="1805"/>
              <a:ext cx="21" cy="45"/>
            </a:xfrm>
            <a:custGeom>
              <a:avLst/>
              <a:gdLst>
                <a:gd name="T0" fmla="*/ 3 w 48"/>
                <a:gd name="T1" fmla="*/ 0 h 107"/>
                <a:gd name="T2" fmla="*/ 1 w 48"/>
                <a:gd name="T3" fmla="*/ 3 h 107"/>
                <a:gd name="T4" fmla="*/ 0 w 48"/>
                <a:gd name="T5" fmla="*/ 5 h 107"/>
                <a:gd name="T6" fmla="*/ 0 w 48"/>
                <a:gd name="T7" fmla="*/ 6 h 107"/>
                <a:gd name="T8" fmla="*/ 1 w 48"/>
                <a:gd name="T9" fmla="*/ 8 h 107"/>
                <a:gd name="T10" fmla="*/ 3 w 48"/>
                <a:gd name="T11" fmla="*/ 8 h 107"/>
                <a:gd name="T12" fmla="*/ 2 w 48"/>
                <a:gd name="T13" fmla="*/ 6 h 107"/>
                <a:gd name="T14" fmla="*/ 2 w 48"/>
                <a:gd name="T15" fmla="*/ 5 h 107"/>
                <a:gd name="T16" fmla="*/ 2 w 48"/>
                <a:gd name="T17" fmla="*/ 4 h 107"/>
                <a:gd name="T18" fmla="*/ 4 w 48"/>
                <a:gd name="T19" fmla="*/ 1 h 107"/>
                <a:gd name="T20" fmla="*/ 3 w 48"/>
                <a:gd name="T21" fmla="*/ 0 h 1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8" h="107">
                  <a:moveTo>
                    <a:pt x="38" y="0"/>
                  </a:moveTo>
                  <a:lnTo>
                    <a:pt x="12" y="43"/>
                  </a:lnTo>
                  <a:lnTo>
                    <a:pt x="1" y="74"/>
                  </a:lnTo>
                  <a:lnTo>
                    <a:pt x="0" y="83"/>
                  </a:lnTo>
                  <a:lnTo>
                    <a:pt x="13" y="107"/>
                  </a:lnTo>
                  <a:lnTo>
                    <a:pt x="39" y="104"/>
                  </a:lnTo>
                  <a:lnTo>
                    <a:pt x="23" y="84"/>
                  </a:lnTo>
                  <a:lnTo>
                    <a:pt x="18" y="65"/>
                  </a:lnTo>
                  <a:lnTo>
                    <a:pt x="21" y="54"/>
                  </a:lnTo>
                  <a:lnTo>
                    <a:pt x="48" y="13"/>
                  </a:lnTo>
                  <a:lnTo>
                    <a:pt x="38" y="0"/>
                  </a:lnTo>
                  <a:close/>
                </a:path>
              </a:pathLst>
            </a:custGeom>
            <a:solidFill>
              <a:srgbClr val="000000"/>
            </a:solidFill>
            <a:ln w="19050" cmpd="sng">
              <a:solidFill>
                <a:srgbClr val="000000"/>
              </a:solidFill>
              <a:round/>
              <a:headEnd/>
              <a:tailEnd/>
            </a:ln>
          </p:spPr>
          <p:txBody>
            <a:bodyPr/>
            <a:lstStyle/>
            <a:p>
              <a:endParaRPr lang="zh-CN" altLang="en-US"/>
            </a:p>
          </p:txBody>
        </p:sp>
        <p:sp>
          <p:nvSpPr>
            <p:cNvPr id="31931" name="Freeform 199"/>
            <p:cNvSpPr>
              <a:spLocks/>
            </p:cNvSpPr>
            <p:nvPr/>
          </p:nvSpPr>
          <p:spPr bwMode="auto">
            <a:xfrm>
              <a:off x="1543" y="1721"/>
              <a:ext cx="57" cy="75"/>
            </a:xfrm>
            <a:custGeom>
              <a:avLst/>
              <a:gdLst>
                <a:gd name="T0" fmla="*/ 10 w 136"/>
                <a:gd name="T1" fmla="*/ 0 h 179"/>
                <a:gd name="T2" fmla="*/ 6 w 136"/>
                <a:gd name="T3" fmla="*/ 0 h 179"/>
                <a:gd name="T4" fmla="*/ 5 w 136"/>
                <a:gd name="T5" fmla="*/ 1 h 179"/>
                <a:gd name="T6" fmla="*/ 6 w 136"/>
                <a:gd name="T7" fmla="*/ 2 h 179"/>
                <a:gd name="T8" fmla="*/ 0 w 136"/>
                <a:gd name="T9" fmla="*/ 12 h 179"/>
                <a:gd name="T10" fmla="*/ 0 w 136"/>
                <a:gd name="T11" fmla="*/ 13 h 179"/>
                <a:gd name="T12" fmla="*/ 7 w 136"/>
                <a:gd name="T13" fmla="*/ 2 h 179"/>
                <a:gd name="T14" fmla="*/ 8 w 136"/>
                <a:gd name="T15" fmla="*/ 2 h 179"/>
                <a:gd name="T16" fmla="*/ 10 w 136"/>
                <a:gd name="T17" fmla="*/ 1 h 179"/>
                <a:gd name="T18" fmla="*/ 10 w 136"/>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79">
                  <a:moveTo>
                    <a:pt x="136" y="0"/>
                  </a:moveTo>
                  <a:lnTo>
                    <a:pt x="79" y="0"/>
                  </a:lnTo>
                  <a:lnTo>
                    <a:pt x="75" y="13"/>
                  </a:lnTo>
                  <a:lnTo>
                    <a:pt x="85" y="27"/>
                  </a:lnTo>
                  <a:lnTo>
                    <a:pt x="0" y="162"/>
                  </a:lnTo>
                  <a:lnTo>
                    <a:pt x="2" y="179"/>
                  </a:lnTo>
                  <a:lnTo>
                    <a:pt x="98" y="27"/>
                  </a:lnTo>
                  <a:lnTo>
                    <a:pt x="102" y="21"/>
                  </a:lnTo>
                  <a:lnTo>
                    <a:pt x="133" y="13"/>
                  </a:lnTo>
                  <a:lnTo>
                    <a:pt x="136" y="0"/>
                  </a:lnTo>
                  <a:close/>
                </a:path>
              </a:pathLst>
            </a:custGeom>
            <a:solidFill>
              <a:srgbClr val="000000"/>
            </a:solidFill>
            <a:ln w="19050" cmpd="sng">
              <a:solidFill>
                <a:srgbClr val="000000"/>
              </a:solidFill>
              <a:round/>
              <a:headEnd/>
              <a:tailEnd/>
            </a:ln>
          </p:spPr>
          <p:txBody>
            <a:bodyPr/>
            <a:lstStyle/>
            <a:p>
              <a:endParaRPr lang="zh-CN" altLang="en-US"/>
            </a:p>
          </p:txBody>
        </p:sp>
        <p:sp>
          <p:nvSpPr>
            <p:cNvPr id="31932" name="Freeform 200"/>
            <p:cNvSpPr>
              <a:spLocks/>
            </p:cNvSpPr>
            <p:nvPr/>
          </p:nvSpPr>
          <p:spPr bwMode="auto">
            <a:xfrm>
              <a:off x="1522" y="1721"/>
              <a:ext cx="21" cy="3"/>
            </a:xfrm>
            <a:custGeom>
              <a:avLst/>
              <a:gdLst>
                <a:gd name="T0" fmla="*/ 4 w 49"/>
                <a:gd name="T1" fmla="*/ 0 h 13"/>
                <a:gd name="T2" fmla="*/ 0 w 49"/>
                <a:gd name="T3" fmla="*/ 0 h 13"/>
                <a:gd name="T4" fmla="*/ 0 w 49"/>
                <a:gd name="T5" fmla="*/ 0 h 13"/>
                <a:gd name="T6" fmla="*/ 0 w 49"/>
                <a:gd name="T7" fmla="*/ 0 h 13"/>
                <a:gd name="T8" fmla="*/ 4 w 49"/>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13">
                  <a:moveTo>
                    <a:pt x="49" y="0"/>
                  </a:moveTo>
                  <a:lnTo>
                    <a:pt x="3" y="0"/>
                  </a:lnTo>
                  <a:lnTo>
                    <a:pt x="0" y="13"/>
                  </a:lnTo>
                  <a:lnTo>
                    <a:pt x="7" y="13"/>
                  </a:lnTo>
                  <a:lnTo>
                    <a:pt x="49" y="0"/>
                  </a:lnTo>
                  <a:close/>
                </a:path>
              </a:pathLst>
            </a:custGeom>
            <a:solidFill>
              <a:srgbClr val="000000"/>
            </a:solidFill>
            <a:ln w="19050" cmpd="sng">
              <a:solidFill>
                <a:srgbClr val="000000"/>
              </a:solidFill>
              <a:round/>
              <a:headEnd/>
              <a:tailEnd/>
            </a:ln>
          </p:spPr>
          <p:txBody>
            <a:bodyPr/>
            <a:lstStyle/>
            <a:p>
              <a:endParaRPr lang="zh-CN" altLang="en-US"/>
            </a:p>
          </p:txBody>
        </p:sp>
        <p:sp>
          <p:nvSpPr>
            <p:cNvPr id="31933" name="Freeform 201"/>
            <p:cNvSpPr>
              <a:spLocks/>
            </p:cNvSpPr>
            <p:nvPr/>
          </p:nvSpPr>
          <p:spPr bwMode="auto">
            <a:xfrm>
              <a:off x="1522" y="1721"/>
              <a:ext cx="21" cy="129"/>
            </a:xfrm>
            <a:custGeom>
              <a:avLst/>
              <a:gdLst>
                <a:gd name="T0" fmla="*/ 4 w 49"/>
                <a:gd name="T1" fmla="*/ 0 h 303"/>
                <a:gd name="T2" fmla="*/ 0 w 49"/>
                <a:gd name="T3" fmla="*/ 1 h 303"/>
                <a:gd name="T4" fmla="*/ 2 w 49"/>
                <a:gd name="T5" fmla="*/ 3 h 303"/>
                <a:gd name="T6" fmla="*/ 2 w 49"/>
                <a:gd name="T7" fmla="*/ 14 h 303"/>
                <a:gd name="T8" fmla="*/ 1 w 49"/>
                <a:gd name="T9" fmla="*/ 15 h 303"/>
                <a:gd name="T10" fmla="*/ 2 w 49"/>
                <a:gd name="T11" fmla="*/ 16 h 303"/>
                <a:gd name="T12" fmla="*/ 2 w 49"/>
                <a:gd name="T13" fmla="*/ 18 h 303"/>
                <a:gd name="T14" fmla="*/ 2 w 49"/>
                <a:gd name="T15" fmla="*/ 20 h 303"/>
                <a:gd name="T16" fmla="*/ 1 w 49"/>
                <a:gd name="T17" fmla="*/ 22 h 303"/>
                <a:gd name="T18" fmla="*/ 0 w 49"/>
                <a:gd name="T19" fmla="*/ 22 h 303"/>
                <a:gd name="T20" fmla="*/ 1 w 49"/>
                <a:gd name="T21" fmla="*/ 23 h 303"/>
                <a:gd name="T22" fmla="*/ 3 w 49"/>
                <a:gd name="T23" fmla="*/ 21 h 303"/>
                <a:gd name="T24" fmla="*/ 3 w 49"/>
                <a:gd name="T25" fmla="*/ 20 h 303"/>
                <a:gd name="T26" fmla="*/ 4 w 49"/>
                <a:gd name="T27" fmla="*/ 18 h 303"/>
                <a:gd name="T28" fmla="*/ 4 w 49"/>
                <a:gd name="T29" fmla="*/ 14 h 303"/>
                <a:gd name="T30" fmla="*/ 3 w 49"/>
                <a:gd name="T31" fmla="*/ 12 h 303"/>
                <a:gd name="T32" fmla="*/ 4 w 49"/>
                <a:gd name="T33" fmla="*/ 0 h 3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 h="303">
                  <a:moveTo>
                    <a:pt x="46" y="0"/>
                  </a:moveTo>
                  <a:lnTo>
                    <a:pt x="4" y="13"/>
                  </a:lnTo>
                  <a:lnTo>
                    <a:pt x="21" y="33"/>
                  </a:lnTo>
                  <a:lnTo>
                    <a:pt x="23" y="190"/>
                  </a:lnTo>
                  <a:lnTo>
                    <a:pt x="15" y="199"/>
                  </a:lnTo>
                  <a:lnTo>
                    <a:pt x="25" y="212"/>
                  </a:lnTo>
                  <a:lnTo>
                    <a:pt x="25" y="233"/>
                  </a:lnTo>
                  <a:lnTo>
                    <a:pt x="25" y="266"/>
                  </a:lnTo>
                  <a:lnTo>
                    <a:pt x="16" y="281"/>
                  </a:lnTo>
                  <a:lnTo>
                    <a:pt x="0" y="283"/>
                  </a:lnTo>
                  <a:lnTo>
                    <a:pt x="16" y="303"/>
                  </a:lnTo>
                  <a:lnTo>
                    <a:pt x="41" y="277"/>
                  </a:lnTo>
                  <a:lnTo>
                    <a:pt x="45" y="266"/>
                  </a:lnTo>
                  <a:lnTo>
                    <a:pt x="49" y="232"/>
                  </a:lnTo>
                  <a:lnTo>
                    <a:pt x="47" y="179"/>
                  </a:lnTo>
                  <a:lnTo>
                    <a:pt x="45" y="162"/>
                  </a:lnTo>
                  <a:lnTo>
                    <a:pt x="46" y="0"/>
                  </a:lnTo>
                  <a:close/>
                </a:path>
              </a:pathLst>
            </a:custGeom>
            <a:solidFill>
              <a:srgbClr val="000000"/>
            </a:solidFill>
            <a:ln w="19050" cmpd="sng">
              <a:solidFill>
                <a:srgbClr val="000000"/>
              </a:solidFill>
              <a:round/>
              <a:headEnd/>
              <a:tailEnd/>
            </a:ln>
          </p:spPr>
          <p:txBody>
            <a:bodyPr/>
            <a:lstStyle/>
            <a:p>
              <a:endParaRPr lang="zh-CN" altLang="en-US"/>
            </a:p>
          </p:txBody>
        </p:sp>
        <p:sp>
          <p:nvSpPr>
            <p:cNvPr id="31934" name="Line 301"/>
            <p:cNvSpPr>
              <a:spLocks noChangeShapeType="1"/>
            </p:cNvSpPr>
            <p:nvPr/>
          </p:nvSpPr>
          <p:spPr bwMode="auto">
            <a:xfrm>
              <a:off x="1437" y="2420"/>
              <a:ext cx="181" cy="3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5" name="Line 302"/>
            <p:cNvSpPr>
              <a:spLocks noChangeShapeType="1"/>
            </p:cNvSpPr>
            <p:nvPr/>
          </p:nvSpPr>
          <p:spPr bwMode="auto">
            <a:xfrm>
              <a:off x="1682" y="2547"/>
              <a:ext cx="30" cy="1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6" name="Line 303"/>
            <p:cNvSpPr>
              <a:spLocks noChangeShapeType="1"/>
            </p:cNvSpPr>
            <p:nvPr/>
          </p:nvSpPr>
          <p:spPr bwMode="auto">
            <a:xfrm flipH="1">
              <a:off x="1639" y="2547"/>
              <a:ext cx="112" cy="1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7" name="Freeform 304"/>
            <p:cNvSpPr>
              <a:spLocks/>
            </p:cNvSpPr>
            <p:nvPr/>
          </p:nvSpPr>
          <p:spPr bwMode="auto">
            <a:xfrm>
              <a:off x="1766" y="2592"/>
              <a:ext cx="54" cy="108"/>
            </a:xfrm>
            <a:custGeom>
              <a:avLst/>
              <a:gdLst>
                <a:gd name="T0" fmla="*/ 0 w 125"/>
                <a:gd name="T1" fmla="*/ 20 h 253"/>
                <a:gd name="T2" fmla="*/ 10 w 125"/>
                <a:gd name="T3" fmla="*/ 0 h 253"/>
                <a:gd name="T4" fmla="*/ 10 w 125"/>
                <a:gd name="T5" fmla="*/ 20 h 253"/>
                <a:gd name="T6" fmla="*/ 0 60000 65536"/>
                <a:gd name="T7" fmla="*/ 0 60000 65536"/>
                <a:gd name="T8" fmla="*/ 0 60000 65536"/>
              </a:gdLst>
              <a:ahLst/>
              <a:cxnLst>
                <a:cxn ang="T6">
                  <a:pos x="T0" y="T1"/>
                </a:cxn>
                <a:cxn ang="T7">
                  <a:pos x="T2" y="T3"/>
                </a:cxn>
                <a:cxn ang="T8">
                  <a:pos x="T4" y="T5"/>
                </a:cxn>
              </a:cxnLst>
              <a:rect l="0" t="0" r="r" b="b"/>
              <a:pathLst>
                <a:path w="125" h="253">
                  <a:moveTo>
                    <a:pt x="0" y="253"/>
                  </a:moveTo>
                  <a:lnTo>
                    <a:pt x="125" y="0"/>
                  </a:lnTo>
                  <a:lnTo>
                    <a:pt x="117" y="2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38" name="Line 305"/>
            <p:cNvSpPr>
              <a:spLocks noChangeShapeType="1"/>
            </p:cNvSpPr>
            <p:nvPr/>
          </p:nvSpPr>
          <p:spPr bwMode="auto">
            <a:xfrm flipH="1">
              <a:off x="1781" y="2670"/>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39" name="Line 306"/>
            <p:cNvSpPr>
              <a:spLocks noChangeShapeType="1"/>
            </p:cNvSpPr>
            <p:nvPr/>
          </p:nvSpPr>
          <p:spPr bwMode="auto">
            <a:xfrm>
              <a:off x="1860" y="2649"/>
              <a:ext cx="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40" name="Line 307"/>
            <p:cNvSpPr>
              <a:spLocks noChangeShapeType="1"/>
            </p:cNvSpPr>
            <p:nvPr/>
          </p:nvSpPr>
          <p:spPr bwMode="auto">
            <a:xfrm>
              <a:off x="1971" y="2547"/>
              <a:ext cx="30" cy="1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41" name="Line 308"/>
            <p:cNvSpPr>
              <a:spLocks noChangeShapeType="1"/>
            </p:cNvSpPr>
            <p:nvPr/>
          </p:nvSpPr>
          <p:spPr bwMode="auto">
            <a:xfrm flipH="1">
              <a:off x="1929" y="2547"/>
              <a:ext cx="112" cy="1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42" name="Freeform 309"/>
            <p:cNvSpPr>
              <a:spLocks/>
            </p:cNvSpPr>
            <p:nvPr/>
          </p:nvSpPr>
          <p:spPr bwMode="auto">
            <a:xfrm>
              <a:off x="2056" y="2640"/>
              <a:ext cx="51" cy="60"/>
            </a:xfrm>
            <a:custGeom>
              <a:avLst/>
              <a:gdLst>
                <a:gd name="T0" fmla="*/ 0 w 120"/>
                <a:gd name="T1" fmla="*/ 11 h 141"/>
                <a:gd name="T2" fmla="*/ 4 w 120"/>
                <a:gd name="T3" fmla="*/ 11 h 141"/>
                <a:gd name="T4" fmla="*/ 4 w 120"/>
                <a:gd name="T5" fmla="*/ 11 h 141"/>
                <a:gd name="T6" fmla="*/ 4 w 120"/>
                <a:gd name="T7" fmla="*/ 11 h 141"/>
                <a:gd name="T8" fmla="*/ 5 w 120"/>
                <a:gd name="T9" fmla="*/ 11 h 141"/>
                <a:gd name="T10" fmla="*/ 5 w 120"/>
                <a:gd name="T11" fmla="*/ 11 h 141"/>
                <a:gd name="T12" fmla="*/ 5 w 120"/>
                <a:gd name="T13" fmla="*/ 11 h 141"/>
                <a:gd name="T14" fmla="*/ 5 w 120"/>
                <a:gd name="T15" fmla="*/ 10 h 141"/>
                <a:gd name="T16" fmla="*/ 6 w 120"/>
                <a:gd name="T17" fmla="*/ 10 h 141"/>
                <a:gd name="T18" fmla="*/ 6 w 120"/>
                <a:gd name="T19" fmla="*/ 10 h 141"/>
                <a:gd name="T20" fmla="*/ 6 w 120"/>
                <a:gd name="T21" fmla="*/ 10 h 141"/>
                <a:gd name="T22" fmla="*/ 6 w 120"/>
                <a:gd name="T23" fmla="*/ 10 h 141"/>
                <a:gd name="T24" fmla="*/ 6 w 120"/>
                <a:gd name="T25" fmla="*/ 10 h 141"/>
                <a:gd name="T26" fmla="*/ 7 w 120"/>
                <a:gd name="T27" fmla="*/ 9 h 141"/>
                <a:gd name="T28" fmla="*/ 7 w 120"/>
                <a:gd name="T29" fmla="*/ 9 h 141"/>
                <a:gd name="T30" fmla="*/ 7 w 120"/>
                <a:gd name="T31" fmla="*/ 9 h 141"/>
                <a:gd name="T32" fmla="*/ 7 w 120"/>
                <a:gd name="T33" fmla="*/ 9 h 141"/>
                <a:gd name="T34" fmla="*/ 8 w 120"/>
                <a:gd name="T35" fmla="*/ 9 h 141"/>
                <a:gd name="T36" fmla="*/ 8 w 120"/>
                <a:gd name="T37" fmla="*/ 9 h 141"/>
                <a:gd name="T38" fmla="*/ 8 w 120"/>
                <a:gd name="T39" fmla="*/ 8 h 141"/>
                <a:gd name="T40" fmla="*/ 8 w 120"/>
                <a:gd name="T41" fmla="*/ 8 h 141"/>
                <a:gd name="T42" fmla="*/ 8 w 120"/>
                <a:gd name="T43" fmla="*/ 7 h 141"/>
                <a:gd name="T44" fmla="*/ 9 w 120"/>
                <a:gd name="T45" fmla="*/ 7 h 141"/>
                <a:gd name="T46" fmla="*/ 9 w 120"/>
                <a:gd name="T47" fmla="*/ 7 h 141"/>
                <a:gd name="T48" fmla="*/ 9 w 120"/>
                <a:gd name="T49" fmla="*/ 6 h 141"/>
                <a:gd name="T50" fmla="*/ 9 w 120"/>
                <a:gd name="T51" fmla="*/ 6 h 141"/>
                <a:gd name="T52" fmla="*/ 9 w 120"/>
                <a:gd name="T53" fmla="*/ 6 h 141"/>
                <a:gd name="T54" fmla="*/ 9 w 120"/>
                <a:gd name="T55" fmla="*/ 6 h 141"/>
                <a:gd name="T56" fmla="*/ 9 w 120"/>
                <a:gd name="T57" fmla="*/ 5 h 141"/>
                <a:gd name="T58" fmla="*/ 9 w 120"/>
                <a:gd name="T59" fmla="*/ 5 h 141"/>
                <a:gd name="T60" fmla="*/ 9 w 120"/>
                <a:gd name="T61" fmla="*/ 5 h 141"/>
                <a:gd name="T62" fmla="*/ 9 w 120"/>
                <a:gd name="T63" fmla="*/ 4 h 141"/>
                <a:gd name="T64" fmla="*/ 9 w 120"/>
                <a:gd name="T65" fmla="*/ 4 h 141"/>
                <a:gd name="T66" fmla="*/ 9 w 120"/>
                <a:gd name="T67" fmla="*/ 4 h 141"/>
                <a:gd name="T68" fmla="*/ 9 w 120"/>
                <a:gd name="T69" fmla="*/ 3 h 141"/>
                <a:gd name="T70" fmla="*/ 9 w 120"/>
                <a:gd name="T71" fmla="*/ 3 h 141"/>
                <a:gd name="T72" fmla="*/ 9 w 120"/>
                <a:gd name="T73" fmla="*/ 3 h 141"/>
                <a:gd name="T74" fmla="*/ 9 w 120"/>
                <a:gd name="T75" fmla="*/ 3 h 141"/>
                <a:gd name="T76" fmla="*/ 9 w 120"/>
                <a:gd name="T77" fmla="*/ 2 h 141"/>
                <a:gd name="T78" fmla="*/ 9 w 120"/>
                <a:gd name="T79" fmla="*/ 2 h 141"/>
                <a:gd name="T80" fmla="*/ 9 w 120"/>
                <a:gd name="T81" fmla="*/ 2 h 141"/>
                <a:gd name="T82" fmla="*/ 9 w 120"/>
                <a:gd name="T83" fmla="*/ 1 h 141"/>
                <a:gd name="T84" fmla="*/ 9 w 120"/>
                <a:gd name="T85" fmla="*/ 1 h 141"/>
                <a:gd name="T86" fmla="*/ 9 w 120"/>
                <a:gd name="T87" fmla="*/ 1 h 141"/>
                <a:gd name="T88" fmla="*/ 9 w 120"/>
                <a:gd name="T89" fmla="*/ 1 h 141"/>
                <a:gd name="T90" fmla="*/ 8 w 120"/>
                <a:gd name="T91" fmla="*/ 1 h 141"/>
                <a:gd name="T92" fmla="*/ 8 w 120"/>
                <a:gd name="T93" fmla="*/ 0 h 141"/>
                <a:gd name="T94" fmla="*/ 8 w 120"/>
                <a:gd name="T95" fmla="*/ 0 h 141"/>
                <a:gd name="T96" fmla="*/ 8 w 120"/>
                <a:gd name="T97" fmla="*/ 0 h 141"/>
                <a:gd name="T98" fmla="*/ 8 w 120"/>
                <a:gd name="T99" fmla="*/ 0 h 141"/>
                <a:gd name="T100" fmla="*/ 7 w 120"/>
                <a:gd name="T101" fmla="*/ 0 h 141"/>
                <a:gd name="T102" fmla="*/ 7 w 120"/>
                <a:gd name="T103" fmla="*/ 0 h 141"/>
                <a:gd name="T104" fmla="*/ 7 w 120"/>
                <a:gd name="T105" fmla="*/ 0 h 141"/>
                <a:gd name="T106" fmla="*/ 7 w 120"/>
                <a:gd name="T107" fmla="*/ 0 h 141"/>
                <a:gd name="T108" fmla="*/ 3 w 120"/>
                <a:gd name="T109" fmla="*/ 0 h 1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0" h="141">
                  <a:moveTo>
                    <a:pt x="0" y="141"/>
                  </a:moveTo>
                  <a:lnTo>
                    <a:pt x="49" y="141"/>
                  </a:lnTo>
                  <a:lnTo>
                    <a:pt x="52" y="141"/>
                  </a:lnTo>
                  <a:lnTo>
                    <a:pt x="55" y="140"/>
                  </a:lnTo>
                  <a:lnTo>
                    <a:pt x="58" y="140"/>
                  </a:lnTo>
                  <a:lnTo>
                    <a:pt x="61" y="139"/>
                  </a:lnTo>
                  <a:lnTo>
                    <a:pt x="65" y="137"/>
                  </a:lnTo>
                  <a:lnTo>
                    <a:pt x="68" y="135"/>
                  </a:lnTo>
                  <a:lnTo>
                    <a:pt x="71" y="134"/>
                  </a:lnTo>
                  <a:lnTo>
                    <a:pt x="74" y="132"/>
                  </a:lnTo>
                  <a:lnTo>
                    <a:pt x="77" y="130"/>
                  </a:lnTo>
                  <a:lnTo>
                    <a:pt x="81" y="128"/>
                  </a:lnTo>
                  <a:lnTo>
                    <a:pt x="83" y="126"/>
                  </a:lnTo>
                  <a:lnTo>
                    <a:pt x="86" y="123"/>
                  </a:lnTo>
                  <a:lnTo>
                    <a:pt x="89" y="119"/>
                  </a:lnTo>
                  <a:lnTo>
                    <a:pt x="92" y="117"/>
                  </a:lnTo>
                  <a:lnTo>
                    <a:pt x="94" y="114"/>
                  </a:lnTo>
                  <a:lnTo>
                    <a:pt x="98" y="110"/>
                  </a:lnTo>
                  <a:lnTo>
                    <a:pt x="100" y="107"/>
                  </a:lnTo>
                  <a:lnTo>
                    <a:pt x="103" y="103"/>
                  </a:lnTo>
                  <a:lnTo>
                    <a:pt x="105" y="99"/>
                  </a:lnTo>
                  <a:lnTo>
                    <a:pt x="107" y="95"/>
                  </a:lnTo>
                  <a:lnTo>
                    <a:pt x="109" y="92"/>
                  </a:lnTo>
                  <a:lnTo>
                    <a:pt x="110" y="87"/>
                  </a:lnTo>
                  <a:lnTo>
                    <a:pt x="113" y="83"/>
                  </a:lnTo>
                  <a:lnTo>
                    <a:pt x="115" y="79"/>
                  </a:lnTo>
                  <a:lnTo>
                    <a:pt x="116" y="75"/>
                  </a:lnTo>
                  <a:lnTo>
                    <a:pt x="117" y="70"/>
                  </a:lnTo>
                  <a:lnTo>
                    <a:pt x="118" y="66"/>
                  </a:lnTo>
                  <a:lnTo>
                    <a:pt x="119" y="62"/>
                  </a:lnTo>
                  <a:lnTo>
                    <a:pt x="119" y="58"/>
                  </a:lnTo>
                  <a:lnTo>
                    <a:pt x="120" y="53"/>
                  </a:lnTo>
                  <a:lnTo>
                    <a:pt x="120" y="49"/>
                  </a:lnTo>
                  <a:lnTo>
                    <a:pt x="120" y="46"/>
                  </a:lnTo>
                  <a:lnTo>
                    <a:pt x="120" y="42"/>
                  </a:lnTo>
                  <a:lnTo>
                    <a:pt x="120" y="37"/>
                  </a:lnTo>
                  <a:lnTo>
                    <a:pt x="119" y="34"/>
                  </a:lnTo>
                  <a:lnTo>
                    <a:pt x="119" y="31"/>
                  </a:lnTo>
                  <a:lnTo>
                    <a:pt x="118" y="27"/>
                  </a:lnTo>
                  <a:lnTo>
                    <a:pt x="117" y="24"/>
                  </a:lnTo>
                  <a:lnTo>
                    <a:pt x="116" y="20"/>
                  </a:lnTo>
                  <a:lnTo>
                    <a:pt x="115" y="18"/>
                  </a:lnTo>
                  <a:lnTo>
                    <a:pt x="113" y="15"/>
                  </a:lnTo>
                  <a:lnTo>
                    <a:pt x="111" y="13"/>
                  </a:lnTo>
                  <a:lnTo>
                    <a:pt x="109" y="11"/>
                  </a:lnTo>
                  <a:lnTo>
                    <a:pt x="107" y="9"/>
                  </a:lnTo>
                  <a:lnTo>
                    <a:pt x="105" y="7"/>
                  </a:lnTo>
                  <a:lnTo>
                    <a:pt x="103" y="4"/>
                  </a:lnTo>
                  <a:lnTo>
                    <a:pt x="100" y="3"/>
                  </a:lnTo>
                  <a:lnTo>
                    <a:pt x="98" y="2"/>
                  </a:lnTo>
                  <a:lnTo>
                    <a:pt x="95" y="1"/>
                  </a:lnTo>
                  <a:lnTo>
                    <a:pt x="92" y="1"/>
                  </a:lnTo>
                  <a:lnTo>
                    <a:pt x="89" y="0"/>
                  </a:lnTo>
                  <a:lnTo>
                    <a:pt x="87" y="0"/>
                  </a:lnTo>
                  <a:lnTo>
                    <a:pt x="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43" name="Freeform 310"/>
            <p:cNvSpPr>
              <a:spLocks/>
            </p:cNvSpPr>
            <p:nvPr/>
          </p:nvSpPr>
          <p:spPr bwMode="auto">
            <a:xfrm>
              <a:off x="2056" y="2592"/>
              <a:ext cx="60" cy="108"/>
            </a:xfrm>
            <a:custGeom>
              <a:avLst/>
              <a:gdLst>
                <a:gd name="T0" fmla="*/ 7 w 143"/>
                <a:gd name="T1" fmla="*/ 9 h 253"/>
                <a:gd name="T2" fmla="*/ 7 w 143"/>
                <a:gd name="T3" fmla="*/ 9 h 253"/>
                <a:gd name="T4" fmla="*/ 7 w 143"/>
                <a:gd name="T5" fmla="*/ 9 h 253"/>
                <a:gd name="T6" fmla="*/ 7 w 143"/>
                <a:gd name="T7" fmla="*/ 9 h 253"/>
                <a:gd name="T8" fmla="*/ 7 w 143"/>
                <a:gd name="T9" fmla="*/ 9 h 253"/>
                <a:gd name="T10" fmla="*/ 8 w 143"/>
                <a:gd name="T11" fmla="*/ 9 h 253"/>
                <a:gd name="T12" fmla="*/ 8 w 143"/>
                <a:gd name="T13" fmla="*/ 9 h 253"/>
                <a:gd name="T14" fmla="*/ 8 w 143"/>
                <a:gd name="T15" fmla="*/ 8 h 253"/>
                <a:gd name="T16" fmla="*/ 8 w 143"/>
                <a:gd name="T17" fmla="*/ 8 h 253"/>
                <a:gd name="T18" fmla="*/ 8 w 143"/>
                <a:gd name="T19" fmla="*/ 8 h 253"/>
                <a:gd name="T20" fmla="*/ 8 w 143"/>
                <a:gd name="T21" fmla="*/ 8 h 253"/>
                <a:gd name="T22" fmla="*/ 9 w 143"/>
                <a:gd name="T23" fmla="*/ 8 h 253"/>
                <a:gd name="T24" fmla="*/ 9 w 143"/>
                <a:gd name="T25" fmla="*/ 7 h 253"/>
                <a:gd name="T26" fmla="*/ 9 w 143"/>
                <a:gd name="T27" fmla="*/ 7 h 253"/>
                <a:gd name="T28" fmla="*/ 9 w 143"/>
                <a:gd name="T29" fmla="*/ 7 h 253"/>
                <a:gd name="T30" fmla="*/ 9 w 143"/>
                <a:gd name="T31" fmla="*/ 7 h 253"/>
                <a:gd name="T32" fmla="*/ 10 w 143"/>
                <a:gd name="T33" fmla="*/ 6 h 253"/>
                <a:gd name="T34" fmla="*/ 10 w 143"/>
                <a:gd name="T35" fmla="*/ 6 h 253"/>
                <a:gd name="T36" fmla="*/ 10 w 143"/>
                <a:gd name="T37" fmla="*/ 6 h 253"/>
                <a:gd name="T38" fmla="*/ 10 w 143"/>
                <a:gd name="T39" fmla="*/ 6 h 253"/>
                <a:gd name="T40" fmla="*/ 10 w 143"/>
                <a:gd name="T41" fmla="*/ 5 h 253"/>
                <a:gd name="T42" fmla="*/ 10 w 143"/>
                <a:gd name="T43" fmla="*/ 5 h 253"/>
                <a:gd name="T44" fmla="*/ 10 w 143"/>
                <a:gd name="T45" fmla="*/ 5 h 253"/>
                <a:gd name="T46" fmla="*/ 10 w 143"/>
                <a:gd name="T47" fmla="*/ 4 h 253"/>
                <a:gd name="T48" fmla="*/ 10 w 143"/>
                <a:gd name="T49" fmla="*/ 4 h 253"/>
                <a:gd name="T50" fmla="*/ 10 w 143"/>
                <a:gd name="T51" fmla="*/ 4 h 253"/>
                <a:gd name="T52" fmla="*/ 10 w 143"/>
                <a:gd name="T53" fmla="*/ 3 h 253"/>
                <a:gd name="T54" fmla="*/ 10 w 143"/>
                <a:gd name="T55" fmla="*/ 3 h 253"/>
                <a:gd name="T56" fmla="*/ 10 w 143"/>
                <a:gd name="T57" fmla="*/ 3 h 253"/>
                <a:gd name="T58" fmla="*/ 10 w 143"/>
                <a:gd name="T59" fmla="*/ 3 h 253"/>
                <a:gd name="T60" fmla="*/ 10 w 143"/>
                <a:gd name="T61" fmla="*/ 3 h 253"/>
                <a:gd name="T62" fmla="*/ 10 w 143"/>
                <a:gd name="T63" fmla="*/ 2 h 253"/>
                <a:gd name="T64" fmla="*/ 10 w 143"/>
                <a:gd name="T65" fmla="*/ 2 h 253"/>
                <a:gd name="T66" fmla="*/ 10 w 143"/>
                <a:gd name="T67" fmla="*/ 2 h 253"/>
                <a:gd name="T68" fmla="*/ 10 w 143"/>
                <a:gd name="T69" fmla="*/ 1 h 253"/>
                <a:gd name="T70" fmla="*/ 10 w 143"/>
                <a:gd name="T71" fmla="*/ 1 h 253"/>
                <a:gd name="T72" fmla="*/ 10 w 143"/>
                <a:gd name="T73" fmla="*/ 1 h 253"/>
                <a:gd name="T74" fmla="*/ 10 w 143"/>
                <a:gd name="T75" fmla="*/ 1 h 253"/>
                <a:gd name="T76" fmla="*/ 10 w 143"/>
                <a:gd name="T77" fmla="*/ 1 h 253"/>
                <a:gd name="T78" fmla="*/ 10 w 143"/>
                <a:gd name="T79" fmla="*/ 0 h 253"/>
                <a:gd name="T80" fmla="*/ 10 w 143"/>
                <a:gd name="T81" fmla="*/ 0 h 253"/>
                <a:gd name="T82" fmla="*/ 10 w 143"/>
                <a:gd name="T83" fmla="*/ 0 h 253"/>
                <a:gd name="T84" fmla="*/ 9 w 143"/>
                <a:gd name="T85" fmla="*/ 0 h 253"/>
                <a:gd name="T86" fmla="*/ 9 w 143"/>
                <a:gd name="T87" fmla="*/ 0 h 253"/>
                <a:gd name="T88" fmla="*/ 9 w 143"/>
                <a:gd name="T89" fmla="*/ 0 h 253"/>
                <a:gd name="T90" fmla="*/ 9 w 143"/>
                <a:gd name="T91" fmla="*/ 0 h 253"/>
                <a:gd name="T92" fmla="*/ 9 w 143"/>
                <a:gd name="T93" fmla="*/ 0 h 253"/>
                <a:gd name="T94" fmla="*/ 5 w 143"/>
                <a:gd name="T95" fmla="*/ 0 h 253"/>
                <a:gd name="T96" fmla="*/ 0 w 143"/>
                <a:gd name="T97" fmla="*/ 20 h 25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43" h="253">
                  <a:moveTo>
                    <a:pt x="87" y="112"/>
                  </a:moveTo>
                  <a:lnTo>
                    <a:pt x="89" y="112"/>
                  </a:lnTo>
                  <a:lnTo>
                    <a:pt x="92" y="112"/>
                  </a:lnTo>
                  <a:lnTo>
                    <a:pt x="94" y="111"/>
                  </a:lnTo>
                  <a:lnTo>
                    <a:pt x="98" y="110"/>
                  </a:lnTo>
                  <a:lnTo>
                    <a:pt x="101" y="109"/>
                  </a:lnTo>
                  <a:lnTo>
                    <a:pt x="103" y="108"/>
                  </a:lnTo>
                  <a:lnTo>
                    <a:pt x="106" y="106"/>
                  </a:lnTo>
                  <a:lnTo>
                    <a:pt x="109" y="105"/>
                  </a:lnTo>
                  <a:lnTo>
                    <a:pt x="111" y="103"/>
                  </a:lnTo>
                  <a:lnTo>
                    <a:pt x="115" y="99"/>
                  </a:lnTo>
                  <a:lnTo>
                    <a:pt x="117" y="97"/>
                  </a:lnTo>
                  <a:lnTo>
                    <a:pt x="120" y="94"/>
                  </a:lnTo>
                  <a:lnTo>
                    <a:pt x="122" y="92"/>
                  </a:lnTo>
                  <a:lnTo>
                    <a:pt x="125" y="89"/>
                  </a:lnTo>
                  <a:lnTo>
                    <a:pt x="127" y="86"/>
                  </a:lnTo>
                  <a:lnTo>
                    <a:pt x="130" y="82"/>
                  </a:lnTo>
                  <a:lnTo>
                    <a:pt x="132" y="79"/>
                  </a:lnTo>
                  <a:lnTo>
                    <a:pt x="134" y="75"/>
                  </a:lnTo>
                  <a:lnTo>
                    <a:pt x="135" y="72"/>
                  </a:lnTo>
                  <a:lnTo>
                    <a:pt x="137" y="67"/>
                  </a:lnTo>
                  <a:lnTo>
                    <a:pt x="138" y="64"/>
                  </a:lnTo>
                  <a:lnTo>
                    <a:pt x="139" y="60"/>
                  </a:lnTo>
                  <a:lnTo>
                    <a:pt x="140" y="57"/>
                  </a:lnTo>
                  <a:lnTo>
                    <a:pt x="141" y="52"/>
                  </a:lnTo>
                  <a:lnTo>
                    <a:pt x="142" y="48"/>
                  </a:lnTo>
                  <a:lnTo>
                    <a:pt x="143" y="45"/>
                  </a:lnTo>
                  <a:lnTo>
                    <a:pt x="143" y="41"/>
                  </a:lnTo>
                  <a:lnTo>
                    <a:pt x="143" y="38"/>
                  </a:lnTo>
                  <a:lnTo>
                    <a:pt x="143" y="34"/>
                  </a:lnTo>
                  <a:lnTo>
                    <a:pt x="143" y="30"/>
                  </a:lnTo>
                  <a:lnTo>
                    <a:pt x="142" y="27"/>
                  </a:lnTo>
                  <a:lnTo>
                    <a:pt x="142" y="24"/>
                  </a:lnTo>
                  <a:lnTo>
                    <a:pt x="141" y="21"/>
                  </a:lnTo>
                  <a:lnTo>
                    <a:pt x="140" y="18"/>
                  </a:lnTo>
                  <a:lnTo>
                    <a:pt x="139" y="15"/>
                  </a:lnTo>
                  <a:lnTo>
                    <a:pt x="138" y="13"/>
                  </a:lnTo>
                  <a:lnTo>
                    <a:pt x="136" y="11"/>
                  </a:lnTo>
                  <a:lnTo>
                    <a:pt x="135" y="9"/>
                  </a:lnTo>
                  <a:lnTo>
                    <a:pt x="133" y="7"/>
                  </a:lnTo>
                  <a:lnTo>
                    <a:pt x="131" y="5"/>
                  </a:lnTo>
                  <a:lnTo>
                    <a:pt x="128" y="4"/>
                  </a:lnTo>
                  <a:lnTo>
                    <a:pt x="126" y="2"/>
                  </a:lnTo>
                  <a:lnTo>
                    <a:pt x="124" y="1"/>
                  </a:lnTo>
                  <a:lnTo>
                    <a:pt x="122" y="0"/>
                  </a:lnTo>
                  <a:lnTo>
                    <a:pt x="119" y="0"/>
                  </a:lnTo>
                  <a:lnTo>
                    <a:pt x="117" y="0"/>
                  </a:lnTo>
                  <a:lnTo>
                    <a:pt x="68" y="0"/>
                  </a:lnTo>
                  <a:lnTo>
                    <a:pt x="0" y="2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44" name="Line 311"/>
            <p:cNvSpPr>
              <a:spLocks noChangeShapeType="1"/>
            </p:cNvSpPr>
            <p:nvPr/>
          </p:nvSpPr>
          <p:spPr bwMode="auto">
            <a:xfrm>
              <a:off x="1618" y="2734"/>
              <a:ext cx="5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45" name="Line 312"/>
            <p:cNvSpPr>
              <a:spLocks noChangeShapeType="1"/>
            </p:cNvSpPr>
            <p:nvPr/>
          </p:nvSpPr>
          <p:spPr bwMode="auto">
            <a:xfrm>
              <a:off x="1612" y="2541"/>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46" name="Line 313"/>
            <p:cNvSpPr>
              <a:spLocks noChangeShapeType="1"/>
            </p:cNvSpPr>
            <p:nvPr/>
          </p:nvSpPr>
          <p:spPr bwMode="auto">
            <a:xfrm>
              <a:off x="2131" y="2541"/>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76532" name="Group 372"/>
          <p:cNvGrpSpPr>
            <a:grpSpLocks/>
          </p:cNvGrpSpPr>
          <p:nvPr/>
        </p:nvGrpSpPr>
        <p:grpSpPr bwMode="auto">
          <a:xfrm>
            <a:off x="4881563" y="1247775"/>
            <a:ext cx="3700462" cy="3914775"/>
            <a:chOff x="3075" y="786"/>
            <a:chExt cx="2331" cy="2466"/>
          </a:xfrm>
        </p:grpSpPr>
        <p:sp>
          <p:nvSpPr>
            <p:cNvPr id="31898" name="Line 176"/>
            <p:cNvSpPr>
              <a:spLocks noChangeShapeType="1"/>
            </p:cNvSpPr>
            <p:nvPr/>
          </p:nvSpPr>
          <p:spPr bwMode="auto">
            <a:xfrm>
              <a:off x="4088" y="1148"/>
              <a:ext cx="3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9" name="Line 177"/>
            <p:cNvSpPr>
              <a:spLocks noChangeShapeType="1"/>
            </p:cNvSpPr>
            <p:nvPr/>
          </p:nvSpPr>
          <p:spPr bwMode="auto">
            <a:xfrm>
              <a:off x="4088" y="2333"/>
              <a:ext cx="3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0" name="Line 178"/>
            <p:cNvSpPr>
              <a:spLocks noChangeShapeType="1"/>
            </p:cNvSpPr>
            <p:nvPr/>
          </p:nvSpPr>
          <p:spPr bwMode="auto">
            <a:xfrm flipV="1">
              <a:off x="4474" y="1148"/>
              <a:ext cx="0" cy="11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1" name="Line 179"/>
            <p:cNvSpPr>
              <a:spLocks noChangeShapeType="1"/>
            </p:cNvSpPr>
            <p:nvPr/>
          </p:nvSpPr>
          <p:spPr bwMode="auto">
            <a:xfrm>
              <a:off x="3355" y="3011"/>
              <a:ext cx="17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2" name="Line 180"/>
            <p:cNvSpPr>
              <a:spLocks noChangeShapeType="1"/>
            </p:cNvSpPr>
            <p:nvPr/>
          </p:nvSpPr>
          <p:spPr bwMode="auto">
            <a:xfrm flipV="1">
              <a:off x="5153" y="1823"/>
              <a:ext cx="0" cy="11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3" name="Line 181"/>
            <p:cNvSpPr>
              <a:spLocks noChangeShapeType="1"/>
            </p:cNvSpPr>
            <p:nvPr/>
          </p:nvSpPr>
          <p:spPr bwMode="auto">
            <a:xfrm flipH="1">
              <a:off x="3355" y="1823"/>
              <a:ext cx="17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4" name="Line 182"/>
            <p:cNvSpPr>
              <a:spLocks noChangeShapeType="1"/>
            </p:cNvSpPr>
            <p:nvPr/>
          </p:nvSpPr>
          <p:spPr bwMode="auto">
            <a:xfrm>
              <a:off x="4474" y="1148"/>
              <a:ext cx="679" cy="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5" name="Freeform 183"/>
            <p:cNvSpPr>
              <a:spLocks/>
            </p:cNvSpPr>
            <p:nvPr/>
          </p:nvSpPr>
          <p:spPr bwMode="auto">
            <a:xfrm>
              <a:off x="5210" y="1908"/>
              <a:ext cx="63" cy="99"/>
            </a:xfrm>
            <a:custGeom>
              <a:avLst/>
              <a:gdLst>
                <a:gd name="T0" fmla="*/ 11 w 150"/>
                <a:gd name="T1" fmla="*/ 2 h 236"/>
                <a:gd name="T2" fmla="*/ 11 w 150"/>
                <a:gd name="T3" fmla="*/ 2 h 236"/>
                <a:gd name="T4" fmla="*/ 11 w 150"/>
                <a:gd name="T5" fmla="*/ 1 h 236"/>
                <a:gd name="T6" fmla="*/ 11 w 150"/>
                <a:gd name="T7" fmla="*/ 1 h 236"/>
                <a:gd name="T8" fmla="*/ 11 w 150"/>
                <a:gd name="T9" fmla="*/ 1 h 236"/>
                <a:gd name="T10" fmla="*/ 11 w 150"/>
                <a:gd name="T11" fmla="*/ 0 h 236"/>
                <a:gd name="T12" fmla="*/ 11 w 150"/>
                <a:gd name="T13" fmla="*/ 0 h 236"/>
                <a:gd name="T14" fmla="*/ 11 w 150"/>
                <a:gd name="T15" fmla="*/ 0 h 236"/>
                <a:gd name="T16" fmla="*/ 10 w 150"/>
                <a:gd name="T17" fmla="*/ 0 h 236"/>
                <a:gd name="T18" fmla="*/ 9 w 150"/>
                <a:gd name="T19" fmla="*/ 0 h 236"/>
                <a:gd name="T20" fmla="*/ 8 w 150"/>
                <a:gd name="T21" fmla="*/ 0 h 236"/>
                <a:gd name="T22" fmla="*/ 7 w 150"/>
                <a:gd name="T23" fmla="*/ 0 h 236"/>
                <a:gd name="T24" fmla="*/ 6 w 150"/>
                <a:gd name="T25" fmla="*/ 0 h 236"/>
                <a:gd name="T26" fmla="*/ 6 w 150"/>
                <a:gd name="T27" fmla="*/ 0 h 236"/>
                <a:gd name="T28" fmla="*/ 5 w 150"/>
                <a:gd name="T29" fmla="*/ 0 h 236"/>
                <a:gd name="T30" fmla="*/ 5 w 150"/>
                <a:gd name="T31" fmla="*/ 1 h 236"/>
                <a:gd name="T32" fmla="*/ 5 w 150"/>
                <a:gd name="T33" fmla="*/ 1 h 236"/>
                <a:gd name="T34" fmla="*/ 4 w 150"/>
                <a:gd name="T35" fmla="*/ 2 h 236"/>
                <a:gd name="T36" fmla="*/ 4 w 150"/>
                <a:gd name="T37" fmla="*/ 2 h 236"/>
                <a:gd name="T38" fmla="*/ 3 w 150"/>
                <a:gd name="T39" fmla="*/ 2 h 236"/>
                <a:gd name="T40" fmla="*/ 3 w 150"/>
                <a:gd name="T41" fmla="*/ 3 h 236"/>
                <a:gd name="T42" fmla="*/ 3 w 150"/>
                <a:gd name="T43" fmla="*/ 4 h 236"/>
                <a:gd name="T44" fmla="*/ 3 w 150"/>
                <a:gd name="T45" fmla="*/ 4 h 236"/>
                <a:gd name="T46" fmla="*/ 2 w 150"/>
                <a:gd name="T47" fmla="*/ 5 h 236"/>
                <a:gd name="T48" fmla="*/ 1 w 150"/>
                <a:gd name="T49" fmla="*/ 9 h 236"/>
                <a:gd name="T50" fmla="*/ 0 w 150"/>
                <a:gd name="T51" fmla="*/ 11 h 236"/>
                <a:gd name="T52" fmla="*/ 0 w 150"/>
                <a:gd name="T53" fmla="*/ 13 h 236"/>
                <a:gd name="T54" fmla="*/ 0 w 150"/>
                <a:gd name="T55" fmla="*/ 13 h 236"/>
                <a:gd name="T56" fmla="*/ 0 w 150"/>
                <a:gd name="T57" fmla="*/ 14 h 236"/>
                <a:gd name="T58" fmla="*/ 0 w 150"/>
                <a:gd name="T59" fmla="*/ 15 h 236"/>
                <a:gd name="T60" fmla="*/ 0 w 150"/>
                <a:gd name="T61" fmla="*/ 16 h 236"/>
                <a:gd name="T62" fmla="*/ 0 w 150"/>
                <a:gd name="T63" fmla="*/ 16 h 236"/>
                <a:gd name="T64" fmla="*/ 1 w 150"/>
                <a:gd name="T65" fmla="*/ 16 h 236"/>
                <a:gd name="T66" fmla="*/ 1 w 150"/>
                <a:gd name="T67" fmla="*/ 17 h 236"/>
                <a:gd name="T68" fmla="*/ 1 w 150"/>
                <a:gd name="T69" fmla="*/ 17 h 236"/>
                <a:gd name="T70" fmla="*/ 1 w 150"/>
                <a:gd name="T71" fmla="*/ 17 h 236"/>
                <a:gd name="T72" fmla="*/ 2 w 150"/>
                <a:gd name="T73" fmla="*/ 17 h 236"/>
                <a:gd name="T74" fmla="*/ 2 w 150"/>
                <a:gd name="T75" fmla="*/ 18 h 236"/>
                <a:gd name="T76" fmla="*/ 3 w 150"/>
                <a:gd name="T77" fmla="*/ 18 h 236"/>
                <a:gd name="T78" fmla="*/ 4 w 150"/>
                <a:gd name="T79" fmla="*/ 18 h 236"/>
                <a:gd name="T80" fmla="*/ 5 w 150"/>
                <a:gd name="T81" fmla="*/ 18 h 236"/>
                <a:gd name="T82" fmla="*/ 5 w 150"/>
                <a:gd name="T83" fmla="*/ 18 h 236"/>
                <a:gd name="T84" fmla="*/ 5 w 150"/>
                <a:gd name="T85" fmla="*/ 18 h 236"/>
                <a:gd name="T86" fmla="*/ 5 w 150"/>
                <a:gd name="T87" fmla="*/ 17 h 236"/>
                <a:gd name="T88" fmla="*/ 6 w 150"/>
                <a:gd name="T89" fmla="*/ 17 h 236"/>
                <a:gd name="T90" fmla="*/ 7 w 150"/>
                <a:gd name="T91" fmla="*/ 17 h 236"/>
                <a:gd name="T92" fmla="*/ 7 w 150"/>
                <a:gd name="T93" fmla="*/ 16 h 236"/>
                <a:gd name="T94" fmla="*/ 8 w 150"/>
                <a:gd name="T95" fmla="*/ 16 h 236"/>
                <a:gd name="T96" fmla="*/ 8 w 150"/>
                <a:gd name="T97" fmla="*/ 15 h 236"/>
                <a:gd name="T98" fmla="*/ 8 w 150"/>
                <a:gd name="T99" fmla="*/ 14 h 236"/>
                <a:gd name="T100" fmla="*/ 8 w 150"/>
                <a:gd name="T101" fmla="*/ 13 h 236"/>
                <a:gd name="T102" fmla="*/ 8 w 150"/>
                <a:gd name="T103" fmla="*/ 12 h 236"/>
                <a:gd name="T104" fmla="*/ 9 w 150"/>
                <a:gd name="T105" fmla="*/ 9 h 236"/>
                <a:gd name="T106" fmla="*/ 10 w 150"/>
                <a:gd name="T107" fmla="*/ 7 h 236"/>
                <a:gd name="T108" fmla="*/ 11 w 150"/>
                <a:gd name="T109" fmla="*/ 4 h 236"/>
                <a:gd name="T110" fmla="*/ 11 w 150"/>
                <a:gd name="T111" fmla="*/ 3 h 236"/>
                <a:gd name="T112" fmla="*/ 11 w 150"/>
                <a:gd name="T113" fmla="*/ 2 h 2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 h="236">
                  <a:moveTo>
                    <a:pt x="149" y="31"/>
                  </a:moveTo>
                  <a:lnTo>
                    <a:pt x="150" y="29"/>
                  </a:lnTo>
                  <a:lnTo>
                    <a:pt x="150" y="27"/>
                  </a:lnTo>
                  <a:lnTo>
                    <a:pt x="150" y="24"/>
                  </a:lnTo>
                  <a:lnTo>
                    <a:pt x="150" y="22"/>
                  </a:lnTo>
                  <a:lnTo>
                    <a:pt x="150" y="20"/>
                  </a:lnTo>
                  <a:lnTo>
                    <a:pt x="149" y="16"/>
                  </a:lnTo>
                  <a:lnTo>
                    <a:pt x="148" y="14"/>
                  </a:lnTo>
                  <a:lnTo>
                    <a:pt x="148" y="12"/>
                  </a:lnTo>
                  <a:lnTo>
                    <a:pt x="147" y="9"/>
                  </a:lnTo>
                  <a:lnTo>
                    <a:pt x="146" y="7"/>
                  </a:lnTo>
                  <a:lnTo>
                    <a:pt x="144" y="5"/>
                  </a:lnTo>
                  <a:lnTo>
                    <a:pt x="143" y="3"/>
                  </a:lnTo>
                  <a:lnTo>
                    <a:pt x="142" y="3"/>
                  </a:lnTo>
                  <a:lnTo>
                    <a:pt x="141" y="1"/>
                  </a:lnTo>
                  <a:lnTo>
                    <a:pt x="140" y="1"/>
                  </a:lnTo>
                  <a:lnTo>
                    <a:pt x="139" y="0"/>
                  </a:lnTo>
                  <a:lnTo>
                    <a:pt x="137" y="0"/>
                  </a:lnTo>
                  <a:lnTo>
                    <a:pt x="134" y="0"/>
                  </a:lnTo>
                  <a:lnTo>
                    <a:pt x="124" y="0"/>
                  </a:lnTo>
                  <a:lnTo>
                    <a:pt x="114" y="0"/>
                  </a:lnTo>
                  <a:lnTo>
                    <a:pt x="105" y="0"/>
                  </a:lnTo>
                  <a:lnTo>
                    <a:pt x="99" y="0"/>
                  </a:lnTo>
                  <a:lnTo>
                    <a:pt x="95" y="0"/>
                  </a:lnTo>
                  <a:lnTo>
                    <a:pt x="90" y="1"/>
                  </a:lnTo>
                  <a:lnTo>
                    <a:pt x="85" y="3"/>
                  </a:lnTo>
                  <a:lnTo>
                    <a:pt x="82" y="4"/>
                  </a:lnTo>
                  <a:lnTo>
                    <a:pt x="80" y="4"/>
                  </a:lnTo>
                  <a:lnTo>
                    <a:pt x="78" y="5"/>
                  </a:lnTo>
                  <a:lnTo>
                    <a:pt x="76" y="6"/>
                  </a:lnTo>
                  <a:lnTo>
                    <a:pt x="74" y="7"/>
                  </a:lnTo>
                  <a:lnTo>
                    <a:pt x="72" y="9"/>
                  </a:lnTo>
                  <a:lnTo>
                    <a:pt x="67" y="11"/>
                  </a:lnTo>
                  <a:lnTo>
                    <a:pt x="64" y="14"/>
                  </a:lnTo>
                  <a:lnTo>
                    <a:pt x="60" y="17"/>
                  </a:lnTo>
                  <a:lnTo>
                    <a:pt x="57" y="22"/>
                  </a:lnTo>
                  <a:lnTo>
                    <a:pt x="54" y="25"/>
                  </a:lnTo>
                  <a:lnTo>
                    <a:pt x="51" y="27"/>
                  </a:lnTo>
                  <a:lnTo>
                    <a:pt x="50" y="28"/>
                  </a:lnTo>
                  <a:lnTo>
                    <a:pt x="48" y="30"/>
                  </a:lnTo>
                  <a:lnTo>
                    <a:pt x="47" y="32"/>
                  </a:lnTo>
                  <a:lnTo>
                    <a:pt x="42" y="41"/>
                  </a:lnTo>
                  <a:lnTo>
                    <a:pt x="40" y="45"/>
                  </a:lnTo>
                  <a:lnTo>
                    <a:pt x="38" y="49"/>
                  </a:lnTo>
                  <a:lnTo>
                    <a:pt x="35" y="54"/>
                  </a:lnTo>
                  <a:lnTo>
                    <a:pt x="33" y="58"/>
                  </a:lnTo>
                  <a:lnTo>
                    <a:pt x="32" y="63"/>
                  </a:lnTo>
                  <a:lnTo>
                    <a:pt x="30" y="67"/>
                  </a:lnTo>
                  <a:lnTo>
                    <a:pt x="26" y="87"/>
                  </a:lnTo>
                  <a:lnTo>
                    <a:pt x="15" y="125"/>
                  </a:lnTo>
                  <a:lnTo>
                    <a:pt x="10" y="143"/>
                  </a:lnTo>
                  <a:lnTo>
                    <a:pt x="8" y="153"/>
                  </a:lnTo>
                  <a:lnTo>
                    <a:pt x="5" y="162"/>
                  </a:lnTo>
                  <a:lnTo>
                    <a:pt x="2" y="172"/>
                  </a:lnTo>
                  <a:lnTo>
                    <a:pt x="1" y="177"/>
                  </a:lnTo>
                  <a:lnTo>
                    <a:pt x="1" y="181"/>
                  </a:lnTo>
                  <a:lnTo>
                    <a:pt x="0" y="187"/>
                  </a:lnTo>
                  <a:lnTo>
                    <a:pt x="0" y="191"/>
                  </a:lnTo>
                  <a:lnTo>
                    <a:pt x="0" y="196"/>
                  </a:lnTo>
                  <a:lnTo>
                    <a:pt x="1" y="202"/>
                  </a:lnTo>
                  <a:lnTo>
                    <a:pt x="2" y="206"/>
                  </a:lnTo>
                  <a:lnTo>
                    <a:pt x="3" y="211"/>
                  </a:lnTo>
                  <a:lnTo>
                    <a:pt x="6" y="215"/>
                  </a:lnTo>
                  <a:lnTo>
                    <a:pt x="7" y="218"/>
                  </a:lnTo>
                  <a:lnTo>
                    <a:pt x="8" y="220"/>
                  </a:lnTo>
                  <a:lnTo>
                    <a:pt x="9" y="222"/>
                  </a:lnTo>
                  <a:lnTo>
                    <a:pt x="10" y="224"/>
                  </a:lnTo>
                  <a:lnTo>
                    <a:pt x="12" y="226"/>
                  </a:lnTo>
                  <a:lnTo>
                    <a:pt x="13" y="227"/>
                  </a:lnTo>
                  <a:lnTo>
                    <a:pt x="15" y="229"/>
                  </a:lnTo>
                  <a:lnTo>
                    <a:pt x="17" y="230"/>
                  </a:lnTo>
                  <a:lnTo>
                    <a:pt x="19" y="233"/>
                  </a:lnTo>
                  <a:lnTo>
                    <a:pt x="22" y="234"/>
                  </a:lnTo>
                  <a:lnTo>
                    <a:pt x="24" y="234"/>
                  </a:lnTo>
                  <a:lnTo>
                    <a:pt x="26" y="235"/>
                  </a:lnTo>
                  <a:lnTo>
                    <a:pt x="29" y="235"/>
                  </a:lnTo>
                  <a:lnTo>
                    <a:pt x="31" y="236"/>
                  </a:lnTo>
                  <a:lnTo>
                    <a:pt x="35" y="236"/>
                  </a:lnTo>
                  <a:lnTo>
                    <a:pt x="41" y="236"/>
                  </a:lnTo>
                  <a:lnTo>
                    <a:pt x="50" y="236"/>
                  </a:lnTo>
                  <a:lnTo>
                    <a:pt x="56" y="236"/>
                  </a:lnTo>
                  <a:lnTo>
                    <a:pt x="60" y="236"/>
                  </a:lnTo>
                  <a:lnTo>
                    <a:pt x="65" y="236"/>
                  </a:lnTo>
                  <a:lnTo>
                    <a:pt x="67" y="236"/>
                  </a:lnTo>
                  <a:lnTo>
                    <a:pt x="71" y="236"/>
                  </a:lnTo>
                  <a:lnTo>
                    <a:pt x="73" y="235"/>
                  </a:lnTo>
                  <a:lnTo>
                    <a:pt x="75" y="234"/>
                  </a:lnTo>
                  <a:lnTo>
                    <a:pt x="77" y="233"/>
                  </a:lnTo>
                  <a:lnTo>
                    <a:pt x="79" y="231"/>
                  </a:lnTo>
                  <a:lnTo>
                    <a:pt x="81" y="230"/>
                  </a:lnTo>
                  <a:lnTo>
                    <a:pt x="83" y="229"/>
                  </a:lnTo>
                  <a:lnTo>
                    <a:pt x="88" y="226"/>
                  </a:lnTo>
                  <a:lnTo>
                    <a:pt x="91" y="222"/>
                  </a:lnTo>
                  <a:lnTo>
                    <a:pt x="94" y="219"/>
                  </a:lnTo>
                  <a:lnTo>
                    <a:pt x="97" y="214"/>
                  </a:lnTo>
                  <a:lnTo>
                    <a:pt x="99" y="210"/>
                  </a:lnTo>
                  <a:lnTo>
                    <a:pt x="101" y="206"/>
                  </a:lnTo>
                  <a:lnTo>
                    <a:pt x="104" y="202"/>
                  </a:lnTo>
                  <a:lnTo>
                    <a:pt x="106" y="197"/>
                  </a:lnTo>
                  <a:lnTo>
                    <a:pt x="107" y="192"/>
                  </a:lnTo>
                  <a:lnTo>
                    <a:pt x="109" y="188"/>
                  </a:lnTo>
                  <a:lnTo>
                    <a:pt x="110" y="184"/>
                  </a:lnTo>
                  <a:lnTo>
                    <a:pt x="112" y="174"/>
                  </a:lnTo>
                  <a:lnTo>
                    <a:pt x="115" y="164"/>
                  </a:lnTo>
                  <a:lnTo>
                    <a:pt x="120" y="145"/>
                  </a:lnTo>
                  <a:lnTo>
                    <a:pt x="124" y="126"/>
                  </a:lnTo>
                  <a:lnTo>
                    <a:pt x="129" y="107"/>
                  </a:lnTo>
                  <a:lnTo>
                    <a:pt x="134" y="88"/>
                  </a:lnTo>
                  <a:lnTo>
                    <a:pt x="140" y="70"/>
                  </a:lnTo>
                  <a:lnTo>
                    <a:pt x="143" y="60"/>
                  </a:lnTo>
                  <a:lnTo>
                    <a:pt x="145" y="50"/>
                  </a:lnTo>
                  <a:lnTo>
                    <a:pt x="147" y="41"/>
                  </a:lnTo>
                  <a:lnTo>
                    <a:pt x="148" y="36"/>
                  </a:lnTo>
                  <a:lnTo>
                    <a:pt x="149"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06" name="Freeform 184"/>
            <p:cNvSpPr>
              <a:spLocks/>
            </p:cNvSpPr>
            <p:nvPr/>
          </p:nvSpPr>
          <p:spPr bwMode="auto">
            <a:xfrm>
              <a:off x="5255" y="1986"/>
              <a:ext cx="6" cy="21"/>
            </a:xfrm>
            <a:custGeom>
              <a:avLst/>
              <a:gdLst>
                <a:gd name="T0" fmla="*/ 0 w 15"/>
                <a:gd name="T1" fmla="*/ 0 h 49"/>
                <a:gd name="T2" fmla="*/ 0 w 15"/>
                <a:gd name="T3" fmla="*/ 0 h 49"/>
                <a:gd name="T4" fmla="*/ 0 w 15"/>
                <a:gd name="T5" fmla="*/ 0 h 49"/>
                <a:gd name="T6" fmla="*/ 0 w 15"/>
                <a:gd name="T7" fmla="*/ 1 h 49"/>
                <a:gd name="T8" fmla="*/ 0 w 15"/>
                <a:gd name="T9" fmla="*/ 1 h 49"/>
                <a:gd name="T10" fmla="*/ 0 w 15"/>
                <a:gd name="T11" fmla="*/ 1 h 49"/>
                <a:gd name="T12" fmla="*/ 0 w 15"/>
                <a:gd name="T13" fmla="*/ 1 h 49"/>
                <a:gd name="T14" fmla="*/ 0 w 15"/>
                <a:gd name="T15" fmla="*/ 2 h 49"/>
                <a:gd name="T16" fmla="*/ 0 w 15"/>
                <a:gd name="T17" fmla="*/ 2 h 49"/>
                <a:gd name="T18" fmla="*/ 0 w 15"/>
                <a:gd name="T19" fmla="*/ 2 h 49"/>
                <a:gd name="T20" fmla="*/ 0 w 15"/>
                <a:gd name="T21" fmla="*/ 3 h 49"/>
                <a:gd name="T22" fmla="*/ 0 w 15"/>
                <a:gd name="T23" fmla="*/ 3 h 49"/>
                <a:gd name="T24" fmla="*/ 0 w 15"/>
                <a:gd name="T25" fmla="*/ 3 h 49"/>
                <a:gd name="T26" fmla="*/ 1 w 15"/>
                <a:gd name="T27" fmla="*/ 3 h 49"/>
                <a:gd name="T28" fmla="*/ 1 w 15"/>
                <a:gd name="T29" fmla="*/ 4 h 49"/>
                <a:gd name="T30" fmla="*/ 1 w 15"/>
                <a:gd name="T31" fmla="*/ 4 h 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 h="49">
                  <a:moveTo>
                    <a:pt x="2" y="0"/>
                  </a:moveTo>
                  <a:lnTo>
                    <a:pt x="1" y="3"/>
                  </a:lnTo>
                  <a:lnTo>
                    <a:pt x="1" y="6"/>
                  </a:lnTo>
                  <a:lnTo>
                    <a:pt x="1" y="9"/>
                  </a:lnTo>
                  <a:lnTo>
                    <a:pt x="0" y="13"/>
                  </a:lnTo>
                  <a:lnTo>
                    <a:pt x="0" y="16"/>
                  </a:lnTo>
                  <a:lnTo>
                    <a:pt x="0" y="19"/>
                  </a:lnTo>
                  <a:lnTo>
                    <a:pt x="1" y="23"/>
                  </a:lnTo>
                  <a:lnTo>
                    <a:pt x="2" y="26"/>
                  </a:lnTo>
                  <a:lnTo>
                    <a:pt x="3" y="28"/>
                  </a:lnTo>
                  <a:lnTo>
                    <a:pt x="4" y="32"/>
                  </a:lnTo>
                  <a:lnTo>
                    <a:pt x="5" y="35"/>
                  </a:lnTo>
                  <a:lnTo>
                    <a:pt x="7" y="38"/>
                  </a:lnTo>
                  <a:lnTo>
                    <a:pt x="10" y="43"/>
                  </a:lnTo>
                  <a:lnTo>
                    <a:pt x="13" y="47"/>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07" name="Line 185"/>
            <p:cNvSpPr>
              <a:spLocks noChangeShapeType="1"/>
            </p:cNvSpPr>
            <p:nvPr/>
          </p:nvSpPr>
          <p:spPr bwMode="auto">
            <a:xfrm flipH="1">
              <a:off x="5349" y="1856"/>
              <a:ext cx="12"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8" name="Line 186"/>
            <p:cNvSpPr>
              <a:spLocks noChangeShapeType="1"/>
            </p:cNvSpPr>
            <p:nvPr/>
          </p:nvSpPr>
          <p:spPr bwMode="auto">
            <a:xfrm flipH="1">
              <a:off x="5319" y="1856"/>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09" name="Freeform 187"/>
            <p:cNvSpPr>
              <a:spLocks/>
            </p:cNvSpPr>
            <p:nvPr/>
          </p:nvSpPr>
          <p:spPr bwMode="auto">
            <a:xfrm>
              <a:off x="4344" y="958"/>
              <a:ext cx="67" cy="154"/>
            </a:xfrm>
            <a:custGeom>
              <a:avLst/>
              <a:gdLst>
                <a:gd name="T0" fmla="*/ 7 w 157"/>
                <a:gd name="T1" fmla="*/ 0 h 352"/>
                <a:gd name="T2" fmla="*/ 0 w 157"/>
                <a:gd name="T3" fmla="*/ 29 h 352"/>
                <a:gd name="T4" fmla="*/ 5 w 157"/>
                <a:gd name="T5" fmla="*/ 29 h 352"/>
                <a:gd name="T6" fmla="*/ 5 w 157"/>
                <a:gd name="T7" fmla="*/ 29 h 352"/>
                <a:gd name="T8" fmla="*/ 5 w 157"/>
                <a:gd name="T9" fmla="*/ 29 h 352"/>
                <a:gd name="T10" fmla="*/ 6 w 157"/>
                <a:gd name="T11" fmla="*/ 29 h 352"/>
                <a:gd name="T12" fmla="*/ 6 w 157"/>
                <a:gd name="T13" fmla="*/ 29 h 352"/>
                <a:gd name="T14" fmla="*/ 6 w 157"/>
                <a:gd name="T15" fmla="*/ 29 h 352"/>
                <a:gd name="T16" fmla="*/ 6 w 157"/>
                <a:gd name="T17" fmla="*/ 29 h 352"/>
                <a:gd name="T18" fmla="*/ 7 w 157"/>
                <a:gd name="T19" fmla="*/ 29 h 352"/>
                <a:gd name="T20" fmla="*/ 7 w 157"/>
                <a:gd name="T21" fmla="*/ 28 h 352"/>
                <a:gd name="T22" fmla="*/ 7 w 157"/>
                <a:gd name="T23" fmla="*/ 28 h 352"/>
                <a:gd name="T24" fmla="*/ 8 w 157"/>
                <a:gd name="T25" fmla="*/ 28 h 352"/>
                <a:gd name="T26" fmla="*/ 8 w 157"/>
                <a:gd name="T27" fmla="*/ 28 h 352"/>
                <a:gd name="T28" fmla="*/ 8 w 157"/>
                <a:gd name="T29" fmla="*/ 28 h 352"/>
                <a:gd name="T30" fmla="*/ 9 w 157"/>
                <a:gd name="T31" fmla="*/ 27 h 352"/>
                <a:gd name="T32" fmla="*/ 9 w 157"/>
                <a:gd name="T33" fmla="*/ 27 h 352"/>
                <a:gd name="T34" fmla="*/ 9 w 157"/>
                <a:gd name="T35" fmla="*/ 26 h 352"/>
                <a:gd name="T36" fmla="*/ 9 w 157"/>
                <a:gd name="T37" fmla="*/ 26 h 352"/>
                <a:gd name="T38" fmla="*/ 9 w 157"/>
                <a:gd name="T39" fmla="*/ 26 h 352"/>
                <a:gd name="T40" fmla="*/ 9 w 157"/>
                <a:gd name="T41" fmla="*/ 25 h 352"/>
                <a:gd name="T42" fmla="*/ 9 w 157"/>
                <a:gd name="T43" fmla="*/ 25 h 352"/>
                <a:gd name="T44" fmla="*/ 10 w 157"/>
                <a:gd name="T45" fmla="*/ 25 h 352"/>
                <a:gd name="T46" fmla="*/ 10 w 157"/>
                <a:gd name="T47" fmla="*/ 24 h 352"/>
                <a:gd name="T48" fmla="*/ 10 w 157"/>
                <a:gd name="T49" fmla="*/ 24 h 352"/>
                <a:gd name="T50" fmla="*/ 12 w 157"/>
                <a:gd name="T51" fmla="*/ 15 h 352"/>
                <a:gd name="T52" fmla="*/ 12 w 157"/>
                <a:gd name="T53" fmla="*/ 15 h 352"/>
                <a:gd name="T54" fmla="*/ 12 w 157"/>
                <a:gd name="T55" fmla="*/ 15 h 352"/>
                <a:gd name="T56" fmla="*/ 12 w 157"/>
                <a:gd name="T57" fmla="*/ 14 h 352"/>
                <a:gd name="T58" fmla="*/ 12 w 157"/>
                <a:gd name="T59" fmla="*/ 14 h 352"/>
                <a:gd name="T60" fmla="*/ 12 w 157"/>
                <a:gd name="T61" fmla="*/ 14 h 352"/>
                <a:gd name="T62" fmla="*/ 12 w 157"/>
                <a:gd name="T63" fmla="*/ 13 h 352"/>
                <a:gd name="T64" fmla="*/ 12 w 157"/>
                <a:gd name="T65" fmla="*/ 13 h 352"/>
                <a:gd name="T66" fmla="*/ 12 w 157"/>
                <a:gd name="T67" fmla="*/ 12 h 352"/>
                <a:gd name="T68" fmla="*/ 12 w 157"/>
                <a:gd name="T69" fmla="*/ 12 h 352"/>
                <a:gd name="T70" fmla="*/ 12 w 157"/>
                <a:gd name="T71" fmla="*/ 12 h 352"/>
                <a:gd name="T72" fmla="*/ 12 w 157"/>
                <a:gd name="T73" fmla="*/ 11 h 352"/>
                <a:gd name="T74" fmla="*/ 12 w 157"/>
                <a:gd name="T75" fmla="*/ 11 h 352"/>
                <a:gd name="T76" fmla="*/ 12 w 157"/>
                <a:gd name="T77" fmla="*/ 11 h 352"/>
                <a:gd name="T78" fmla="*/ 12 w 157"/>
                <a:gd name="T79" fmla="*/ 11 h 352"/>
                <a:gd name="T80" fmla="*/ 11 w 157"/>
                <a:gd name="T81" fmla="*/ 11 h 352"/>
                <a:gd name="T82" fmla="*/ 11 w 157"/>
                <a:gd name="T83" fmla="*/ 11 h 352"/>
                <a:gd name="T84" fmla="*/ 11 w 157"/>
                <a:gd name="T85" fmla="*/ 10 h 352"/>
                <a:gd name="T86" fmla="*/ 11 w 157"/>
                <a:gd name="T87" fmla="*/ 10 h 352"/>
                <a:gd name="T88" fmla="*/ 10 w 157"/>
                <a:gd name="T89" fmla="*/ 10 h 352"/>
                <a:gd name="T90" fmla="*/ 10 w 157"/>
                <a:gd name="T91" fmla="*/ 10 h 352"/>
                <a:gd name="T92" fmla="*/ 10 w 157"/>
                <a:gd name="T93" fmla="*/ 10 h 352"/>
                <a:gd name="T94" fmla="*/ 10 w 157"/>
                <a:gd name="T95" fmla="*/ 10 h 352"/>
                <a:gd name="T96" fmla="*/ 5 w 157"/>
                <a:gd name="T97" fmla="*/ 10 h 35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7" h="352">
                  <a:moveTo>
                    <a:pt x="95" y="0"/>
                  </a:moveTo>
                  <a:lnTo>
                    <a:pt x="0" y="352"/>
                  </a:lnTo>
                  <a:lnTo>
                    <a:pt x="62" y="352"/>
                  </a:lnTo>
                  <a:lnTo>
                    <a:pt x="65" y="352"/>
                  </a:lnTo>
                  <a:lnTo>
                    <a:pt x="68" y="351"/>
                  </a:lnTo>
                  <a:lnTo>
                    <a:pt x="72" y="351"/>
                  </a:lnTo>
                  <a:lnTo>
                    <a:pt x="75" y="349"/>
                  </a:lnTo>
                  <a:lnTo>
                    <a:pt x="80" y="348"/>
                  </a:lnTo>
                  <a:lnTo>
                    <a:pt x="83" y="346"/>
                  </a:lnTo>
                  <a:lnTo>
                    <a:pt x="87" y="344"/>
                  </a:lnTo>
                  <a:lnTo>
                    <a:pt x="90" y="341"/>
                  </a:lnTo>
                  <a:lnTo>
                    <a:pt x="94" y="338"/>
                  </a:lnTo>
                  <a:lnTo>
                    <a:pt x="98" y="335"/>
                  </a:lnTo>
                  <a:lnTo>
                    <a:pt x="101" y="332"/>
                  </a:lnTo>
                  <a:lnTo>
                    <a:pt x="104" y="329"/>
                  </a:lnTo>
                  <a:lnTo>
                    <a:pt x="107" y="324"/>
                  </a:lnTo>
                  <a:lnTo>
                    <a:pt x="111" y="320"/>
                  </a:lnTo>
                  <a:lnTo>
                    <a:pt x="113" y="316"/>
                  </a:lnTo>
                  <a:lnTo>
                    <a:pt x="116" y="312"/>
                  </a:lnTo>
                  <a:lnTo>
                    <a:pt x="118" y="307"/>
                  </a:lnTo>
                  <a:lnTo>
                    <a:pt x="121" y="303"/>
                  </a:lnTo>
                  <a:lnTo>
                    <a:pt x="123" y="298"/>
                  </a:lnTo>
                  <a:lnTo>
                    <a:pt x="124" y="293"/>
                  </a:lnTo>
                  <a:lnTo>
                    <a:pt x="127" y="288"/>
                  </a:lnTo>
                  <a:lnTo>
                    <a:pt x="128" y="284"/>
                  </a:lnTo>
                  <a:lnTo>
                    <a:pt x="154" y="186"/>
                  </a:lnTo>
                  <a:lnTo>
                    <a:pt x="155" y="181"/>
                  </a:lnTo>
                  <a:lnTo>
                    <a:pt x="156" y="175"/>
                  </a:lnTo>
                  <a:lnTo>
                    <a:pt x="157" y="171"/>
                  </a:lnTo>
                  <a:lnTo>
                    <a:pt x="157" y="166"/>
                  </a:lnTo>
                  <a:lnTo>
                    <a:pt x="157" y="161"/>
                  </a:lnTo>
                  <a:lnTo>
                    <a:pt x="157" y="157"/>
                  </a:lnTo>
                  <a:lnTo>
                    <a:pt x="157" y="153"/>
                  </a:lnTo>
                  <a:lnTo>
                    <a:pt x="156" y="149"/>
                  </a:lnTo>
                  <a:lnTo>
                    <a:pt x="155" y="144"/>
                  </a:lnTo>
                  <a:lnTo>
                    <a:pt x="154" y="140"/>
                  </a:lnTo>
                  <a:lnTo>
                    <a:pt x="153" y="137"/>
                  </a:lnTo>
                  <a:lnTo>
                    <a:pt x="151" y="134"/>
                  </a:lnTo>
                  <a:lnTo>
                    <a:pt x="150" y="131"/>
                  </a:lnTo>
                  <a:lnTo>
                    <a:pt x="148" y="127"/>
                  </a:lnTo>
                  <a:lnTo>
                    <a:pt x="146" y="125"/>
                  </a:lnTo>
                  <a:lnTo>
                    <a:pt x="143" y="123"/>
                  </a:lnTo>
                  <a:lnTo>
                    <a:pt x="140" y="121"/>
                  </a:lnTo>
                  <a:lnTo>
                    <a:pt x="137" y="120"/>
                  </a:lnTo>
                  <a:lnTo>
                    <a:pt x="134" y="119"/>
                  </a:lnTo>
                  <a:lnTo>
                    <a:pt x="131" y="118"/>
                  </a:lnTo>
                  <a:lnTo>
                    <a:pt x="128" y="117"/>
                  </a:lnTo>
                  <a:lnTo>
                    <a:pt x="124" y="117"/>
                  </a:lnTo>
                  <a:lnTo>
                    <a:pt x="63"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10" name="Line 188"/>
            <p:cNvSpPr>
              <a:spLocks noChangeShapeType="1"/>
            </p:cNvSpPr>
            <p:nvPr/>
          </p:nvSpPr>
          <p:spPr bwMode="auto">
            <a:xfrm flipH="1">
              <a:off x="4435" y="964"/>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11" name="Line 189"/>
            <p:cNvSpPr>
              <a:spLocks noChangeShapeType="1"/>
            </p:cNvSpPr>
            <p:nvPr/>
          </p:nvSpPr>
          <p:spPr bwMode="auto">
            <a:xfrm flipH="1">
              <a:off x="4462" y="961"/>
              <a:ext cx="15"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12" name="Line 346"/>
            <p:cNvSpPr>
              <a:spLocks noChangeShapeType="1"/>
            </p:cNvSpPr>
            <p:nvPr/>
          </p:nvSpPr>
          <p:spPr bwMode="auto">
            <a:xfrm flipH="1">
              <a:off x="3075" y="2113"/>
              <a:ext cx="23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13" name="Freeform 347"/>
            <p:cNvSpPr>
              <a:spLocks/>
            </p:cNvSpPr>
            <p:nvPr/>
          </p:nvSpPr>
          <p:spPr bwMode="auto">
            <a:xfrm>
              <a:off x="3256" y="3056"/>
              <a:ext cx="9" cy="18"/>
            </a:xfrm>
            <a:custGeom>
              <a:avLst/>
              <a:gdLst>
                <a:gd name="T0" fmla="*/ 1 w 15"/>
                <a:gd name="T1" fmla="*/ 0 h 48"/>
                <a:gd name="T2" fmla="*/ 1 w 15"/>
                <a:gd name="T3" fmla="*/ 0 h 48"/>
                <a:gd name="T4" fmla="*/ 1 w 15"/>
                <a:gd name="T5" fmla="*/ 0 h 48"/>
                <a:gd name="T6" fmla="*/ 1 w 15"/>
                <a:gd name="T7" fmla="*/ 0 h 48"/>
                <a:gd name="T8" fmla="*/ 1 w 15"/>
                <a:gd name="T9" fmla="*/ 0 h 48"/>
                <a:gd name="T10" fmla="*/ 1 w 15"/>
                <a:gd name="T11" fmla="*/ 0 h 48"/>
                <a:gd name="T12" fmla="*/ 1 w 15"/>
                <a:gd name="T13" fmla="*/ 0 h 48"/>
                <a:gd name="T14" fmla="*/ 0 w 15"/>
                <a:gd name="T15" fmla="*/ 1 h 48"/>
                <a:gd name="T16" fmla="*/ 0 w 15"/>
                <a:gd name="T17" fmla="*/ 1 h 48"/>
                <a:gd name="T18" fmla="*/ 0 w 15"/>
                <a:gd name="T19" fmla="*/ 1 h 48"/>
                <a:gd name="T20" fmla="*/ 0 w 15"/>
                <a:gd name="T21" fmla="*/ 1 h 48"/>
                <a:gd name="T22" fmla="*/ 0 w 15"/>
                <a:gd name="T23" fmla="*/ 1 h 48"/>
                <a:gd name="T24" fmla="*/ 0 w 15"/>
                <a:gd name="T25" fmla="*/ 1 h 48"/>
                <a:gd name="T26" fmla="*/ 1 w 15"/>
                <a:gd name="T27" fmla="*/ 1 h 48"/>
                <a:gd name="T28" fmla="*/ 1 w 15"/>
                <a:gd name="T29" fmla="*/ 1 h 48"/>
                <a:gd name="T30" fmla="*/ 1 w 15"/>
                <a:gd name="T31" fmla="*/ 1 h 48"/>
                <a:gd name="T32" fmla="*/ 1 w 15"/>
                <a:gd name="T33" fmla="*/ 2 h 48"/>
                <a:gd name="T34" fmla="*/ 1 w 15"/>
                <a:gd name="T35" fmla="*/ 2 h 48"/>
                <a:gd name="T36" fmla="*/ 1 w 15"/>
                <a:gd name="T37" fmla="*/ 2 h 48"/>
                <a:gd name="T38" fmla="*/ 1 w 15"/>
                <a:gd name="T39" fmla="*/ 2 h 48"/>
                <a:gd name="T40" fmla="*/ 1 w 15"/>
                <a:gd name="T41" fmla="*/ 2 h 48"/>
                <a:gd name="T42" fmla="*/ 1 w 15"/>
                <a:gd name="T43" fmla="*/ 2 h 48"/>
                <a:gd name="T44" fmla="*/ 1 w 15"/>
                <a:gd name="T45" fmla="*/ 2 h 48"/>
                <a:gd name="T46" fmla="*/ 2 w 15"/>
                <a:gd name="T47" fmla="*/ 2 h 48"/>
                <a:gd name="T48" fmla="*/ 2 w 15"/>
                <a:gd name="T49" fmla="*/ 2 h 48"/>
                <a:gd name="T50" fmla="*/ 2 w 15"/>
                <a:gd name="T51" fmla="*/ 2 h 48"/>
                <a:gd name="T52" fmla="*/ 3 w 15"/>
                <a:gd name="T53" fmla="*/ 2 h 48"/>
                <a:gd name="T54" fmla="*/ 3 w 15"/>
                <a:gd name="T55" fmla="*/ 3 h 48"/>
                <a:gd name="T56" fmla="*/ 3 w 15"/>
                <a:gd name="T57" fmla="*/ 3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 h="48">
                  <a:moveTo>
                    <a:pt x="3" y="0"/>
                  </a:moveTo>
                  <a:lnTo>
                    <a:pt x="3" y="2"/>
                  </a:lnTo>
                  <a:lnTo>
                    <a:pt x="2" y="3"/>
                  </a:lnTo>
                  <a:lnTo>
                    <a:pt x="2" y="5"/>
                  </a:lnTo>
                  <a:lnTo>
                    <a:pt x="2" y="6"/>
                  </a:lnTo>
                  <a:lnTo>
                    <a:pt x="2" y="8"/>
                  </a:lnTo>
                  <a:lnTo>
                    <a:pt x="2" y="9"/>
                  </a:lnTo>
                  <a:lnTo>
                    <a:pt x="0" y="11"/>
                  </a:lnTo>
                  <a:lnTo>
                    <a:pt x="0" y="12"/>
                  </a:lnTo>
                  <a:lnTo>
                    <a:pt x="0" y="14"/>
                  </a:lnTo>
                  <a:lnTo>
                    <a:pt x="0" y="17"/>
                  </a:lnTo>
                  <a:lnTo>
                    <a:pt x="0" y="18"/>
                  </a:lnTo>
                  <a:lnTo>
                    <a:pt x="0" y="20"/>
                  </a:lnTo>
                  <a:lnTo>
                    <a:pt x="2" y="21"/>
                  </a:lnTo>
                  <a:lnTo>
                    <a:pt x="2" y="23"/>
                  </a:lnTo>
                  <a:lnTo>
                    <a:pt x="2" y="24"/>
                  </a:lnTo>
                  <a:lnTo>
                    <a:pt x="3" y="26"/>
                  </a:lnTo>
                  <a:lnTo>
                    <a:pt x="3" y="27"/>
                  </a:lnTo>
                  <a:lnTo>
                    <a:pt x="4" y="29"/>
                  </a:lnTo>
                  <a:lnTo>
                    <a:pt x="4" y="30"/>
                  </a:lnTo>
                  <a:lnTo>
                    <a:pt x="5" y="33"/>
                  </a:lnTo>
                  <a:lnTo>
                    <a:pt x="6" y="34"/>
                  </a:lnTo>
                  <a:lnTo>
                    <a:pt x="6" y="35"/>
                  </a:lnTo>
                  <a:lnTo>
                    <a:pt x="8" y="38"/>
                  </a:lnTo>
                  <a:lnTo>
                    <a:pt x="11" y="43"/>
                  </a:lnTo>
                  <a:lnTo>
                    <a:pt x="12" y="45"/>
                  </a:lnTo>
                  <a:lnTo>
                    <a:pt x="13" y="46"/>
                  </a:lnTo>
                  <a:lnTo>
                    <a:pt x="14" y="47"/>
                  </a:lnTo>
                  <a:lnTo>
                    <a:pt x="15"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14" name="Freeform 348"/>
            <p:cNvSpPr>
              <a:spLocks/>
            </p:cNvSpPr>
            <p:nvPr/>
          </p:nvSpPr>
          <p:spPr bwMode="auto">
            <a:xfrm>
              <a:off x="3211" y="2975"/>
              <a:ext cx="66" cy="102"/>
            </a:xfrm>
            <a:custGeom>
              <a:avLst/>
              <a:gdLst>
                <a:gd name="T0" fmla="*/ 13 w 150"/>
                <a:gd name="T1" fmla="*/ 2 h 237"/>
                <a:gd name="T2" fmla="*/ 13 w 150"/>
                <a:gd name="T3" fmla="*/ 2 h 237"/>
                <a:gd name="T4" fmla="*/ 13 w 150"/>
                <a:gd name="T5" fmla="*/ 1 h 237"/>
                <a:gd name="T6" fmla="*/ 13 w 150"/>
                <a:gd name="T7" fmla="*/ 1 h 237"/>
                <a:gd name="T8" fmla="*/ 12 w 150"/>
                <a:gd name="T9" fmla="*/ 0 h 237"/>
                <a:gd name="T10" fmla="*/ 12 w 150"/>
                <a:gd name="T11" fmla="*/ 0 h 237"/>
                <a:gd name="T12" fmla="*/ 11 w 150"/>
                <a:gd name="T13" fmla="*/ 0 h 237"/>
                <a:gd name="T14" fmla="*/ 11 w 150"/>
                <a:gd name="T15" fmla="*/ 0 h 237"/>
                <a:gd name="T16" fmla="*/ 10 w 150"/>
                <a:gd name="T17" fmla="*/ 0 h 237"/>
                <a:gd name="T18" fmla="*/ 8 w 150"/>
                <a:gd name="T19" fmla="*/ 0 h 237"/>
                <a:gd name="T20" fmla="*/ 8 w 150"/>
                <a:gd name="T21" fmla="*/ 0 h 237"/>
                <a:gd name="T22" fmla="*/ 7 w 150"/>
                <a:gd name="T23" fmla="*/ 0 h 237"/>
                <a:gd name="T24" fmla="*/ 6 w 150"/>
                <a:gd name="T25" fmla="*/ 0 h 237"/>
                <a:gd name="T26" fmla="*/ 6 w 150"/>
                <a:gd name="T27" fmla="*/ 1 h 237"/>
                <a:gd name="T28" fmla="*/ 5 w 150"/>
                <a:gd name="T29" fmla="*/ 2 h 237"/>
                <a:gd name="T30" fmla="*/ 4 w 150"/>
                <a:gd name="T31" fmla="*/ 2 h 237"/>
                <a:gd name="T32" fmla="*/ 4 w 150"/>
                <a:gd name="T33" fmla="*/ 3 h 237"/>
                <a:gd name="T34" fmla="*/ 3 w 150"/>
                <a:gd name="T35" fmla="*/ 4 h 237"/>
                <a:gd name="T36" fmla="*/ 3 w 150"/>
                <a:gd name="T37" fmla="*/ 5 h 237"/>
                <a:gd name="T38" fmla="*/ 2 w 150"/>
                <a:gd name="T39" fmla="*/ 7 h 237"/>
                <a:gd name="T40" fmla="*/ 1 w 150"/>
                <a:gd name="T41" fmla="*/ 12 h 237"/>
                <a:gd name="T42" fmla="*/ 0 w 150"/>
                <a:gd name="T43" fmla="*/ 13 h 237"/>
                <a:gd name="T44" fmla="*/ 0 w 150"/>
                <a:gd name="T45" fmla="*/ 14 h 237"/>
                <a:gd name="T46" fmla="*/ 0 w 150"/>
                <a:gd name="T47" fmla="*/ 15 h 237"/>
                <a:gd name="T48" fmla="*/ 0 w 150"/>
                <a:gd name="T49" fmla="*/ 16 h 237"/>
                <a:gd name="T50" fmla="*/ 0 w 150"/>
                <a:gd name="T51" fmla="*/ 17 h 237"/>
                <a:gd name="T52" fmla="*/ 0 w 150"/>
                <a:gd name="T53" fmla="*/ 17 h 237"/>
                <a:gd name="T54" fmla="*/ 1 w 150"/>
                <a:gd name="T55" fmla="*/ 18 h 237"/>
                <a:gd name="T56" fmla="*/ 1 w 150"/>
                <a:gd name="T57" fmla="*/ 18 h 237"/>
                <a:gd name="T58" fmla="*/ 1 w 150"/>
                <a:gd name="T59" fmla="*/ 19 h 237"/>
                <a:gd name="T60" fmla="*/ 2 w 150"/>
                <a:gd name="T61" fmla="*/ 19 h 237"/>
                <a:gd name="T62" fmla="*/ 2 w 150"/>
                <a:gd name="T63" fmla="*/ 19 h 237"/>
                <a:gd name="T64" fmla="*/ 3 w 150"/>
                <a:gd name="T65" fmla="*/ 19 h 237"/>
                <a:gd name="T66" fmla="*/ 4 w 150"/>
                <a:gd name="T67" fmla="*/ 19 h 237"/>
                <a:gd name="T68" fmla="*/ 5 w 150"/>
                <a:gd name="T69" fmla="*/ 19 h 237"/>
                <a:gd name="T70" fmla="*/ 6 w 150"/>
                <a:gd name="T71" fmla="*/ 19 h 237"/>
                <a:gd name="T72" fmla="*/ 6 w 150"/>
                <a:gd name="T73" fmla="*/ 19 h 237"/>
                <a:gd name="T74" fmla="*/ 7 w 150"/>
                <a:gd name="T75" fmla="*/ 19 h 237"/>
                <a:gd name="T76" fmla="*/ 7 w 150"/>
                <a:gd name="T77" fmla="*/ 18 h 237"/>
                <a:gd name="T78" fmla="*/ 8 w 150"/>
                <a:gd name="T79" fmla="*/ 18 h 237"/>
                <a:gd name="T80" fmla="*/ 8 w 150"/>
                <a:gd name="T81" fmla="*/ 17 h 237"/>
                <a:gd name="T82" fmla="*/ 9 w 150"/>
                <a:gd name="T83" fmla="*/ 16 h 237"/>
                <a:gd name="T84" fmla="*/ 9 w 150"/>
                <a:gd name="T85" fmla="*/ 15 h 237"/>
                <a:gd name="T86" fmla="*/ 10 w 150"/>
                <a:gd name="T87" fmla="*/ 14 h 237"/>
                <a:gd name="T88" fmla="*/ 10 w 150"/>
                <a:gd name="T89" fmla="*/ 12 h 237"/>
                <a:gd name="T90" fmla="*/ 11 w 150"/>
                <a:gd name="T91" fmla="*/ 9 h 237"/>
                <a:gd name="T92" fmla="*/ 12 w 150"/>
                <a:gd name="T93" fmla="*/ 6 h 237"/>
                <a:gd name="T94" fmla="*/ 12 w 150"/>
                <a:gd name="T95" fmla="*/ 4 h 237"/>
                <a:gd name="T96" fmla="*/ 13 w 150"/>
                <a:gd name="T97" fmla="*/ 3 h 23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0" h="237">
                  <a:moveTo>
                    <a:pt x="149" y="31"/>
                  </a:moveTo>
                  <a:lnTo>
                    <a:pt x="150" y="30"/>
                  </a:lnTo>
                  <a:lnTo>
                    <a:pt x="150" y="29"/>
                  </a:lnTo>
                  <a:lnTo>
                    <a:pt x="150" y="28"/>
                  </a:lnTo>
                  <a:lnTo>
                    <a:pt x="150" y="27"/>
                  </a:lnTo>
                  <a:lnTo>
                    <a:pt x="150" y="26"/>
                  </a:lnTo>
                  <a:lnTo>
                    <a:pt x="150" y="25"/>
                  </a:lnTo>
                  <a:lnTo>
                    <a:pt x="150" y="23"/>
                  </a:lnTo>
                  <a:lnTo>
                    <a:pt x="150" y="21"/>
                  </a:lnTo>
                  <a:lnTo>
                    <a:pt x="150" y="20"/>
                  </a:lnTo>
                  <a:lnTo>
                    <a:pt x="150" y="19"/>
                  </a:lnTo>
                  <a:lnTo>
                    <a:pt x="149" y="18"/>
                  </a:lnTo>
                  <a:lnTo>
                    <a:pt x="149" y="17"/>
                  </a:lnTo>
                  <a:lnTo>
                    <a:pt x="148" y="14"/>
                  </a:lnTo>
                  <a:lnTo>
                    <a:pt x="148" y="12"/>
                  </a:lnTo>
                  <a:lnTo>
                    <a:pt x="147" y="11"/>
                  </a:lnTo>
                  <a:lnTo>
                    <a:pt x="147" y="10"/>
                  </a:lnTo>
                  <a:lnTo>
                    <a:pt x="146" y="8"/>
                  </a:lnTo>
                  <a:lnTo>
                    <a:pt x="146" y="7"/>
                  </a:lnTo>
                  <a:lnTo>
                    <a:pt x="145" y="6"/>
                  </a:lnTo>
                  <a:lnTo>
                    <a:pt x="144" y="4"/>
                  </a:lnTo>
                  <a:lnTo>
                    <a:pt x="144" y="3"/>
                  </a:lnTo>
                  <a:lnTo>
                    <a:pt x="143" y="3"/>
                  </a:lnTo>
                  <a:lnTo>
                    <a:pt x="142" y="2"/>
                  </a:lnTo>
                  <a:lnTo>
                    <a:pt x="141" y="1"/>
                  </a:lnTo>
                  <a:lnTo>
                    <a:pt x="139" y="1"/>
                  </a:lnTo>
                  <a:lnTo>
                    <a:pt x="138" y="1"/>
                  </a:lnTo>
                  <a:lnTo>
                    <a:pt x="137" y="0"/>
                  </a:lnTo>
                  <a:lnTo>
                    <a:pt x="136" y="0"/>
                  </a:lnTo>
                  <a:lnTo>
                    <a:pt x="135" y="0"/>
                  </a:lnTo>
                  <a:lnTo>
                    <a:pt x="134" y="0"/>
                  </a:lnTo>
                  <a:lnTo>
                    <a:pt x="131" y="0"/>
                  </a:lnTo>
                  <a:lnTo>
                    <a:pt x="129" y="0"/>
                  </a:lnTo>
                  <a:lnTo>
                    <a:pt x="126" y="0"/>
                  </a:lnTo>
                  <a:lnTo>
                    <a:pt x="123" y="0"/>
                  </a:lnTo>
                  <a:lnTo>
                    <a:pt x="118" y="0"/>
                  </a:lnTo>
                  <a:lnTo>
                    <a:pt x="114" y="0"/>
                  </a:lnTo>
                  <a:lnTo>
                    <a:pt x="109" y="0"/>
                  </a:lnTo>
                  <a:lnTo>
                    <a:pt x="104" y="0"/>
                  </a:lnTo>
                  <a:lnTo>
                    <a:pt x="101" y="0"/>
                  </a:lnTo>
                  <a:lnTo>
                    <a:pt x="99" y="0"/>
                  </a:lnTo>
                  <a:lnTo>
                    <a:pt x="97" y="0"/>
                  </a:lnTo>
                  <a:lnTo>
                    <a:pt x="95" y="1"/>
                  </a:lnTo>
                  <a:lnTo>
                    <a:pt x="92" y="1"/>
                  </a:lnTo>
                  <a:lnTo>
                    <a:pt x="89" y="1"/>
                  </a:lnTo>
                  <a:lnTo>
                    <a:pt x="87" y="2"/>
                  </a:lnTo>
                  <a:lnTo>
                    <a:pt x="85" y="2"/>
                  </a:lnTo>
                  <a:lnTo>
                    <a:pt x="82" y="3"/>
                  </a:lnTo>
                  <a:lnTo>
                    <a:pt x="80" y="4"/>
                  </a:lnTo>
                  <a:lnTo>
                    <a:pt x="78" y="6"/>
                  </a:lnTo>
                  <a:lnTo>
                    <a:pt x="76" y="7"/>
                  </a:lnTo>
                  <a:lnTo>
                    <a:pt x="73" y="8"/>
                  </a:lnTo>
                  <a:lnTo>
                    <a:pt x="71" y="9"/>
                  </a:lnTo>
                  <a:lnTo>
                    <a:pt x="69" y="10"/>
                  </a:lnTo>
                  <a:lnTo>
                    <a:pt x="67" y="12"/>
                  </a:lnTo>
                  <a:lnTo>
                    <a:pt x="65" y="13"/>
                  </a:lnTo>
                  <a:lnTo>
                    <a:pt x="64" y="15"/>
                  </a:lnTo>
                  <a:lnTo>
                    <a:pt x="62" y="16"/>
                  </a:lnTo>
                  <a:lnTo>
                    <a:pt x="60" y="18"/>
                  </a:lnTo>
                  <a:lnTo>
                    <a:pt x="56" y="21"/>
                  </a:lnTo>
                  <a:lnTo>
                    <a:pt x="54" y="23"/>
                  </a:lnTo>
                  <a:lnTo>
                    <a:pt x="53" y="25"/>
                  </a:lnTo>
                  <a:lnTo>
                    <a:pt x="51" y="27"/>
                  </a:lnTo>
                  <a:lnTo>
                    <a:pt x="50" y="29"/>
                  </a:lnTo>
                  <a:lnTo>
                    <a:pt x="48" y="30"/>
                  </a:lnTo>
                  <a:lnTo>
                    <a:pt x="47" y="32"/>
                  </a:lnTo>
                  <a:lnTo>
                    <a:pt x="45" y="36"/>
                  </a:lnTo>
                  <a:lnTo>
                    <a:pt x="41" y="41"/>
                  </a:lnTo>
                  <a:lnTo>
                    <a:pt x="39" y="45"/>
                  </a:lnTo>
                  <a:lnTo>
                    <a:pt x="38" y="47"/>
                  </a:lnTo>
                  <a:lnTo>
                    <a:pt x="37" y="49"/>
                  </a:lnTo>
                  <a:lnTo>
                    <a:pt x="36" y="51"/>
                  </a:lnTo>
                  <a:lnTo>
                    <a:pt x="35" y="53"/>
                  </a:lnTo>
                  <a:lnTo>
                    <a:pt x="34" y="57"/>
                  </a:lnTo>
                  <a:lnTo>
                    <a:pt x="33" y="59"/>
                  </a:lnTo>
                  <a:lnTo>
                    <a:pt x="32" y="61"/>
                  </a:lnTo>
                  <a:lnTo>
                    <a:pt x="32" y="63"/>
                  </a:lnTo>
                  <a:lnTo>
                    <a:pt x="30" y="68"/>
                  </a:lnTo>
                  <a:lnTo>
                    <a:pt x="28" y="77"/>
                  </a:lnTo>
                  <a:lnTo>
                    <a:pt x="26" y="86"/>
                  </a:lnTo>
                  <a:lnTo>
                    <a:pt x="20" y="106"/>
                  </a:lnTo>
                  <a:lnTo>
                    <a:pt x="15" y="125"/>
                  </a:lnTo>
                  <a:lnTo>
                    <a:pt x="12" y="134"/>
                  </a:lnTo>
                  <a:lnTo>
                    <a:pt x="10" y="144"/>
                  </a:lnTo>
                  <a:lnTo>
                    <a:pt x="7" y="152"/>
                  </a:lnTo>
                  <a:lnTo>
                    <a:pt x="5" y="158"/>
                  </a:lnTo>
                  <a:lnTo>
                    <a:pt x="4" y="162"/>
                  </a:lnTo>
                  <a:lnTo>
                    <a:pt x="3" y="167"/>
                  </a:lnTo>
                  <a:lnTo>
                    <a:pt x="2" y="172"/>
                  </a:lnTo>
                  <a:lnTo>
                    <a:pt x="2" y="175"/>
                  </a:lnTo>
                  <a:lnTo>
                    <a:pt x="1" y="177"/>
                  </a:lnTo>
                  <a:lnTo>
                    <a:pt x="1" y="179"/>
                  </a:lnTo>
                  <a:lnTo>
                    <a:pt x="1" y="181"/>
                  </a:lnTo>
                  <a:lnTo>
                    <a:pt x="0" y="184"/>
                  </a:lnTo>
                  <a:lnTo>
                    <a:pt x="0" y="187"/>
                  </a:lnTo>
                  <a:lnTo>
                    <a:pt x="0" y="189"/>
                  </a:lnTo>
                  <a:lnTo>
                    <a:pt x="0" y="192"/>
                  </a:lnTo>
                  <a:lnTo>
                    <a:pt x="0" y="194"/>
                  </a:lnTo>
                  <a:lnTo>
                    <a:pt x="0" y="196"/>
                  </a:lnTo>
                  <a:lnTo>
                    <a:pt x="1" y="199"/>
                  </a:lnTo>
                  <a:lnTo>
                    <a:pt x="1" y="201"/>
                  </a:lnTo>
                  <a:lnTo>
                    <a:pt x="1" y="204"/>
                  </a:lnTo>
                  <a:lnTo>
                    <a:pt x="2" y="206"/>
                  </a:lnTo>
                  <a:lnTo>
                    <a:pt x="2" y="209"/>
                  </a:lnTo>
                  <a:lnTo>
                    <a:pt x="3" y="211"/>
                  </a:lnTo>
                  <a:lnTo>
                    <a:pt x="4" y="213"/>
                  </a:lnTo>
                  <a:lnTo>
                    <a:pt x="5" y="215"/>
                  </a:lnTo>
                  <a:lnTo>
                    <a:pt x="6" y="217"/>
                  </a:lnTo>
                  <a:lnTo>
                    <a:pt x="7" y="220"/>
                  </a:lnTo>
                  <a:lnTo>
                    <a:pt x="8" y="222"/>
                  </a:lnTo>
                  <a:lnTo>
                    <a:pt x="10" y="223"/>
                  </a:lnTo>
                  <a:lnTo>
                    <a:pt x="10" y="224"/>
                  </a:lnTo>
                  <a:lnTo>
                    <a:pt x="11" y="225"/>
                  </a:lnTo>
                  <a:lnTo>
                    <a:pt x="12" y="226"/>
                  </a:lnTo>
                  <a:lnTo>
                    <a:pt x="12" y="227"/>
                  </a:lnTo>
                  <a:lnTo>
                    <a:pt x="13" y="228"/>
                  </a:lnTo>
                  <a:lnTo>
                    <a:pt x="14" y="229"/>
                  </a:lnTo>
                  <a:lnTo>
                    <a:pt x="15" y="229"/>
                  </a:lnTo>
                  <a:lnTo>
                    <a:pt x="16" y="230"/>
                  </a:lnTo>
                  <a:lnTo>
                    <a:pt x="17" y="231"/>
                  </a:lnTo>
                  <a:lnTo>
                    <a:pt x="18" y="231"/>
                  </a:lnTo>
                  <a:lnTo>
                    <a:pt x="19" y="232"/>
                  </a:lnTo>
                  <a:lnTo>
                    <a:pt x="20" y="232"/>
                  </a:lnTo>
                  <a:lnTo>
                    <a:pt x="21" y="233"/>
                  </a:lnTo>
                  <a:lnTo>
                    <a:pt x="22" y="233"/>
                  </a:lnTo>
                  <a:lnTo>
                    <a:pt x="23" y="234"/>
                  </a:lnTo>
                  <a:lnTo>
                    <a:pt x="24" y="234"/>
                  </a:lnTo>
                  <a:lnTo>
                    <a:pt x="26" y="234"/>
                  </a:lnTo>
                  <a:lnTo>
                    <a:pt x="27" y="234"/>
                  </a:lnTo>
                  <a:lnTo>
                    <a:pt x="29" y="235"/>
                  </a:lnTo>
                  <a:lnTo>
                    <a:pt x="31" y="235"/>
                  </a:lnTo>
                  <a:lnTo>
                    <a:pt x="33" y="235"/>
                  </a:lnTo>
                  <a:lnTo>
                    <a:pt x="35" y="235"/>
                  </a:lnTo>
                  <a:lnTo>
                    <a:pt x="38" y="235"/>
                  </a:lnTo>
                  <a:lnTo>
                    <a:pt x="40" y="235"/>
                  </a:lnTo>
                  <a:lnTo>
                    <a:pt x="50" y="235"/>
                  </a:lnTo>
                  <a:lnTo>
                    <a:pt x="52" y="235"/>
                  </a:lnTo>
                  <a:lnTo>
                    <a:pt x="55" y="235"/>
                  </a:lnTo>
                  <a:lnTo>
                    <a:pt x="60" y="235"/>
                  </a:lnTo>
                  <a:lnTo>
                    <a:pt x="63" y="237"/>
                  </a:lnTo>
                  <a:lnTo>
                    <a:pt x="65" y="237"/>
                  </a:lnTo>
                  <a:lnTo>
                    <a:pt x="66" y="235"/>
                  </a:lnTo>
                  <a:lnTo>
                    <a:pt x="67" y="235"/>
                  </a:lnTo>
                  <a:lnTo>
                    <a:pt x="68" y="235"/>
                  </a:lnTo>
                  <a:lnTo>
                    <a:pt x="70" y="235"/>
                  </a:lnTo>
                  <a:lnTo>
                    <a:pt x="71" y="235"/>
                  </a:lnTo>
                  <a:lnTo>
                    <a:pt x="72" y="234"/>
                  </a:lnTo>
                  <a:lnTo>
                    <a:pt x="73" y="234"/>
                  </a:lnTo>
                  <a:lnTo>
                    <a:pt x="74" y="234"/>
                  </a:lnTo>
                  <a:lnTo>
                    <a:pt x="76" y="233"/>
                  </a:lnTo>
                  <a:lnTo>
                    <a:pt x="77" y="233"/>
                  </a:lnTo>
                  <a:lnTo>
                    <a:pt x="78" y="232"/>
                  </a:lnTo>
                  <a:lnTo>
                    <a:pt x="79" y="231"/>
                  </a:lnTo>
                  <a:lnTo>
                    <a:pt x="81" y="230"/>
                  </a:lnTo>
                  <a:lnTo>
                    <a:pt x="83" y="229"/>
                  </a:lnTo>
                  <a:lnTo>
                    <a:pt x="85" y="227"/>
                  </a:lnTo>
                  <a:lnTo>
                    <a:pt x="87" y="226"/>
                  </a:lnTo>
                  <a:lnTo>
                    <a:pt x="88" y="224"/>
                  </a:lnTo>
                  <a:lnTo>
                    <a:pt x="90" y="223"/>
                  </a:lnTo>
                  <a:lnTo>
                    <a:pt x="92" y="221"/>
                  </a:lnTo>
                  <a:lnTo>
                    <a:pt x="94" y="218"/>
                  </a:lnTo>
                  <a:lnTo>
                    <a:pt x="95" y="216"/>
                  </a:lnTo>
                  <a:lnTo>
                    <a:pt x="97" y="214"/>
                  </a:lnTo>
                  <a:lnTo>
                    <a:pt x="98" y="212"/>
                  </a:lnTo>
                  <a:lnTo>
                    <a:pt x="99" y="210"/>
                  </a:lnTo>
                  <a:lnTo>
                    <a:pt x="100" y="208"/>
                  </a:lnTo>
                  <a:lnTo>
                    <a:pt x="101" y="206"/>
                  </a:lnTo>
                  <a:lnTo>
                    <a:pt x="102" y="204"/>
                  </a:lnTo>
                  <a:lnTo>
                    <a:pt x="103" y="201"/>
                  </a:lnTo>
                  <a:lnTo>
                    <a:pt x="104" y="199"/>
                  </a:lnTo>
                  <a:lnTo>
                    <a:pt x="105" y="197"/>
                  </a:lnTo>
                  <a:lnTo>
                    <a:pt x="106" y="195"/>
                  </a:lnTo>
                  <a:lnTo>
                    <a:pt x="106" y="193"/>
                  </a:lnTo>
                  <a:lnTo>
                    <a:pt x="109" y="188"/>
                  </a:lnTo>
                  <a:lnTo>
                    <a:pt x="110" y="183"/>
                  </a:lnTo>
                  <a:lnTo>
                    <a:pt x="111" y="178"/>
                  </a:lnTo>
                  <a:lnTo>
                    <a:pt x="112" y="174"/>
                  </a:lnTo>
                  <a:lnTo>
                    <a:pt x="115" y="164"/>
                  </a:lnTo>
                  <a:lnTo>
                    <a:pt x="117" y="155"/>
                  </a:lnTo>
                  <a:lnTo>
                    <a:pt x="119" y="145"/>
                  </a:lnTo>
                  <a:lnTo>
                    <a:pt x="121" y="135"/>
                  </a:lnTo>
                  <a:lnTo>
                    <a:pt x="123" y="126"/>
                  </a:lnTo>
                  <a:lnTo>
                    <a:pt x="127" y="116"/>
                  </a:lnTo>
                  <a:lnTo>
                    <a:pt x="129" y="107"/>
                  </a:lnTo>
                  <a:lnTo>
                    <a:pt x="131" y="97"/>
                  </a:lnTo>
                  <a:lnTo>
                    <a:pt x="134" y="89"/>
                  </a:lnTo>
                  <a:lnTo>
                    <a:pt x="136" y="79"/>
                  </a:lnTo>
                  <a:lnTo>
                    <a:pt x="139" y="69"/>
                  </a:lnTo>
                  <a:lnTo>
                    <a:pt x="143" y="60"/>
                  </a:lnTo>
                  <a:lnTo>
                    <a:pt x="144" y="56"/>
                  </a:lnTo>
                  <a:lnTo>
                    <a:pt x="145" y="50"/>
                  </a:lnTo>
                  <a:lnTo>
                    <a:pt x="146" y="46"/>
                  </a:lnTo>
                  <a:lnTo>
                    <a:pt x="147" y="41"/>
                  </a:lnTo>
                  <a:lnTo>
                    <a:pt x="148" y="36"/>
                  </a:lnTo>
                  <a:lnTo>
                    <a:pt x="148" y="33"/>
                  </a:lnTo>
                  <a:lnTo>
                    <a:pt x="149"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15" name="Freeform 349"/>
            <p:cNvSpPr>
              <a:spLocks/>
            </p:cNvSpPr>
            <p:nvPr/>
          </p:nvSpPr>
          <p:spPr bwMode="auto">
            <a:xfrm>
              <a:off x="3955" y="949"/>
              <a:ext cx="70" cy="151"/>
            </a:xfrm>
            <a:custGeom>
              <a:avLst/>
              <a:gdLst>
                <a:gd name="T0" fmla="*/ 8 w 158"/>
                <a:gd name="T1" fmla="*/ 0 h 353"/>
                <a:gd name="T2" fmla="*/ 0 w 158"/>
                <a:gd name="T3" fmla="*/ 28 h 353"/>
                <a:gd name="T4" fmla="*/ 5 w 158"/>
                <a:gd name="T5" fmla="*/ 28 h 353"/>
                <a:gd name="T6" fmla="*/ 6 w 158"/>
                <a:gd name="T7" fmla="*/ 28 h 353"/>
                <a:gd name="T8" fmla="*/ 6 w 158"/>
                <a:gd name="T9" fmla="*/ 28 h 353"/>
                <a:gd name="T10" fmla="*/ 6 w 158"/>
                <a:gd name="T11" fmla="*/ 28 h 353"/>
                <a:gd name="T12" fmla="*/ 7 w 158"/>
                <a:gd name="T13" fmla="*/ 27 h 353"/>
                <a:gd name="T14" fmla="*/ 7 w 158"/>
                <a:gd name="T15" fmla="*/ 27 h 353"/>
                <a:gd name="T16" fmla="*/ 7 w 158"/>
                <a:gd name="T17" fmla="*/ 27 h 353"/>
                <a:gd name="T18" fmla="*/ 8 w 158"/>
                <a:gd name="T19" fmla="*/ 27 h 353"/>
                <a:gd name="T20" fmla="*/ 8 w 158"/>
                <a:gd name="T21" fmla="*/ 27 h 353"/>
                <a:gd name="T22" fmla="*/ 8 w 158"/>
                <a:gd name="T23" fmla="*/ 27 h 353"/>
                <a:gd name="T24" fmla="*/ 8 w 158"/>
                <a:gd name="T25" fmla="*/ 26 h 353"/>
                <a:gd name="T26" fmla="*/ 9 w 158"/>
                <a:gd name="T27" fmla="*/ 26 h 353"/>
                <a:gd name="T28" fmla="*/ 9 w 158"/>
                <a:gd name="T29" fmla="*/ 26 h 353"/>
                <a:gd name="T30" fmla="*/ 10 w 158"/>
                <a:gd name="T31" fmla="*/ 25 h 353"/>
                <a:gd name="T32" fmla="*/ 10 w 158"/>
                <a:gd name="T33" fmla="*/ 25 h 353"/>
                <a:gd name="T34" fmla="*/ 10 w 158"/>
                <a:gd name="T35" fmla="*/ 24 h 353"/>
                <a:gd name="T36" fmla="*/ 10 w 158"/>
                <a:gd name="T37" fmla="*/ 24 h 353"/>
                <a:gd name="T38" fmla="*/ 11 w 158"/>
                <a:gd name="T39" fmla="*/ 24 h 353"/>
                <a:gd name="T40" fmla="*/ 11 w 158"/>
                <a:gd name="T41" fmla="*/ 24 h 353"/>
                <a:gd name="T42" fmla="*/ 11 w 158"/>
                <a:gd name="T43" fmla="*/ 23 h 353"/>
                <a:gd name="T44" fmla="*/ 11 w 158"/>
                <a:gd name="T45" fmla="*/ 23 h 353"/>
                <a:gd name="T46" fmla="*/ 11 w 158"/>
                <a:gd name="T47" fmla="*/ 22 h 353"/>
                <a:gd name="T48" fmla="*/ 14 w 158"/>
                <a:gd name="T49" fmla="*/ 15 h 353"/>
                <a:gd name="T50" fmla="*/ 14 w 158"/>
                <a:gd name="T51" fmla="*/ 14 h 353"/>
                <a:gd name="T52" fmla="*/ 14 w 158"/>
                <a:gd name="T53" fmla="*/ 14 h 353"/>
                <a:gd name="T54" fmla="*/ 14 w 158"/>
                <a:gd name="T55" fmla="*/ 14 h 353"/>
                <a:gd name="T56" fmla="*/ 14 w 158"/>
                <a:gd name="T57" fmla="*/ 13 h 353"/>
                <a:gd name="T58" fmla="*/ 14 w 158"/>
                <a:gd name="T59" fmla="*/ 13 h 353"/>
                <a:gd name="T60" fmla="*/ 14 w 158"/>
                <a:gd name="T61" fmla="*/ 12 h 353"/>
                <a:gd name="T62" fmla="*/ 14 w 158"/>
                <a:gd name="T63" fmla="*/ 12 h 353"/>
                <a:gd name="T64" fmla="*/ 14 w 158"/>
                <a:gd name="T65" fmla="*/ 12 h 353"/>
                <a:gd name="T66" fmla="*/ 14 w 158"/>
                <a:gd name="T67" fmla="*/ 12 h 353"/>
                <a:gd name="T68" fmla="*/ 14 w 158"/>
                <a:gd name="T69" fmla="*/ 11 h 353"/>
                <a:gd name="T70" fmla="*/ 13 w 158"/>
                <a:gd name="T71" fmla="*/ 11 h 353"/>
                <a:gd name="T72" fmla="*/ 13 w 158"/>
                <a:gd name="T73" fmla="*/ 10 h 353"/>
                <a:gd name="T74" fmla="*/ 13 w 158"/>
                <a:gd name="T75" fmla="*/ 10 h 353"/>
                <a:gd name="T76" fmla="*/ 13 w 158"/>
                <a:gd name="T77" fmla="*/ 10 h 353"/>
                <a:gd name="T78" fmla="*/ 12 w 158"/>
                <a:gd name="T79" fmla="*/ 10 h 353"/>
                <a:gd name="T80" fmla="*/ 12 w 158"/>
                <a:gd name="T81" fmla="*/ 10 h 353"/>
                <a:gd name="T82" fmla="*/ 12 w 158"/>
                <a:gd name="T83" fmla="*/ 9 h 353"/>
                <a:gd name="T84" fmla="*/ 12 w 158"/>
                <a:gd name="T85" fmla="*/ 9 h 353"/>
                <a:gd name="T86" fmla="*/ 12 w 158"/>
                <a:gd name="T87" fmla="*/ 9 h 353"/>
                <a:gd name="T88" fmla="*/ 11 w 158"/>
                <a:gd name="T89" fmla="*/ 9 h 353"/>
                <a:gd name="T90" fmla="*/ 11 w 158"/>
                <a:gd name="T91" fmla="*/ 9 h 353"/>
                <a:gd name="T92" fmla="*/ 5 w 158"/>
                <a:gd name="T93" fmla="*/ 9 h 3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58" h="353">
                  <a:moveTo>
                    <a:pt x="95" y="0"/>
                  </a:moveTo>
                  <a:lnTo>
                    <a:pt x="0" y="353"/>
                  </a:lnTo>
                  <a:lnTo>
                    <a:pt x="62" y="353"/>
                  </a:lnTo>
                  <a:lnTo>
                    <a:pt x="65" y="353"/>
                  </a:lnTo>
                  <a:lnTo>
                    <a:pt x="69" y="353"/>
                  </a:lnTo>
                  <a:lnTo>
                    <a:pt x="73" y="352"/>
                  </a:lnTo>
                  <a:lnTo>
                    <a:pt x="77" y="350"/>
                  </a:lnTo>
                  <a:lnTo>
                    <a:pt x="81" y="348"/>
                  </a:lnTo>
                  <a:lnTo>
                    <a:pt x="84" y="346"/>
                  </a:lnTo>
                  <a:lnTo>
                    <a:pt x="89" y="344"/>
                  </a:lnTo>
                  <a:lnTo>
                    <a:pt x="92" y="341"/>
                  </a:lnTo>
                  <a:lnTo>
                    <a:pt x="96" y="338"/>
                  </a:lnTo>
                  <a:lnTo>
                    <a:pt x="99" y="335"/>
                  </a:lnTo>
                  <a:lnTo>
                    <a:pt x="104" y="331"/>
                  </a:lnTo>
                  <a:lnTo>
                    <a:pt x="107" y="327"/>
                  </a:lnTo>
                  <a:lnTo>
                    <a:pt x="110" y="323"/>
                  </a:lnTo>
                  <a:lnTo>
                    <a:pt x="113" y="319"/>
                  </a:lnTo>
                  <a:lnTo>
                    <a:pt x="115" y="314"/>
                  </a:lnTo>
                  <a:lnTo>
                    <a:pt x="118" y="309"/>
                  </a:lnTo>
                  <a:lnTo>
                    <a:pt x="121" y="305"/>
                  </a:lnTo>
                  <a:lnTo>
                    <a:pt x="123" y="299"/>
                  </a:lnTo>
                  <a:lnTo>
                    <a:pt x="125" y="295"/>
                  </a:lnTo>
                  <a:lnTo>
                    <a:pt x="127" y="290"/>
                  </a:lnTo>
                  <a:lnTo>
                    <a:pt x="128" y="284"/>
                  </a:lnTo>
                  <a:lnTo>
                    <a:pt x="155" y="187"/>
                  </a:lnTo>
                  <a:lnTo>
                    <a:pt x="156" y="181"/>
                  </a:lnTo>
                  <a:lnTo>
                    <a:pt x="157" y="176"/>
                  </a:lnTo>
                  <a:lnTo>
                    <a:pt x="158" y="172"/>
                  </a:lnTo>
                  <a:lnTo>
                    <a:pt x="158" y="166"/>
                  </a:lnTo>
                  <a:lnTo>
                    <a:pt x="158" y="161"/>
                  </a:lnTo>
                  <a:lnTo>
                    <a:pt x="158" y="157"/>
                  </a:lnTo>
                  <a:lnTo>
                    <a:pt x="158" y="152"/>
                  </a:lnTo>
                  <a:lnTo>
                    <a:pt x="157" y="148"/>
                  </a:lnTo>
                  <a:lnTo>
                    <a:pt x="156" y="144"/>
                  </a:lnTo>
                  <a:lnTo>
                    <a:pt x="155" y="140"/>
                  </a:lnTo>
                  <a:lnTo>
                    <a:pt x="153" y="136"/>
                  </a:lnTo>
                  <a:lnTo>
                    <a:pt x="151" y="132"/>
                  </a:lnTo>
                  <a:lnTo>
                    <a:pt x="149" y="130"/>
                  </a:lnTo>
                  <a:lnTo>
                    <a:pt x="146" y="127"/>
                  </a:lnTo>
                  <a:lnTo>
                    <a:pt x="144" y="125"/>
                  </a:lnTo>
                  <a:lnTo>
                    <a:pt x="141" y="123"/>
                  </a:lnTo>
                  <a:lnTo>
                    <a:pt x="139" y="120"/>
                  </a:lnTo>
                  <a:lnTo>
                    <a:pt x="136" y="119"/>
                  </a:lnTo>
                  <a:lnTo>
                    <a:pt x="132" y="118"/>
                  </a:lnTo>
                  <a:lnTo>
                    <a:pt x="128" y="118"/>
                  </a:lnTo>
                  <a:lnTo>
                    <a:pt x="125" y="117"/>
                  </a:lnTo>
                  <a:lnTo>
                    <a:pt x="63"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16" name="Line 350"/>
            <p:cNvSpPr>
              <a:spLocks noChangeShapeType="1"/>
            </p:cNvSpPr>
            <p:nvPr/>
          </p:nvSpPr>
          <p:spPr bwMode="auto">
            <a:xfrm flipH="1">
              <a:off x="4046" y="949"/>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17" name="Freeform 351"/>
            <p:cNvSpPr>
              <a:spLocks/>
            </p:cNvSpPr>
            <p:nvPr/>
          </p:nvSpPr>
          <p:spPr bwMode="auto">
            <a:xfrm>
              <a:off x="3202" y="1730"/>
              <a:ext cx="66" cy="102"/>
            </a:xfrm>
            <a:custGeom>
              <a:avLst/>
              <a:gdLst>
                <a:gd name="T0" fmla="*/ 13 w 150"/>
                <a:gd name="T1" fmla="*/ 2 h 237"/>
                <a:gd name="T2" fmla="*/ 13 w 150"/>
                <a:gd name="T3" fmla="*/ 2 h 237"/>
                <a:gd name="T4" fmla="*/ 13 w 150"/>
                <a:gd name="T5" fmla="*/ 1 h 237"/>
                <a:gd name="T6" fmla="*/ 13 w 150"/>
                <a:gd name="T7" fmla="*/ 1 h 237"/>
                <a:gd name="T8" fmla="*/ 12 w 150"/>
                <a:gd name="T9" fmla="*/ 1 h 237"/>
                <a:gd name="T10" fmla="*/ 12 w 150"/>
                <a:gd name="T11" fmla="*/ 0 h 237"/>
                <a:gd name="T12" fmla="*/ 12 w 150"/>
                <a:gd name="T13" fmla="*/ 0 h 237"/>
                <a:gd name="T14" fmla="*/ 11 w 150"/>
                <a:gd name="T15" fmla="*/ 0 h 237"/>
                <a:gd name="T16" fmla="*/ 11 w 150"/>
                <a:gd name="T17" fmla="*/ 0 h 237"/>
                <a:gd name="T18" fmla="*/ 10 w 150"/>
                <a:gd name="T19" fmla="*/ 0 h 237"/>
                <a:gd name="T20" fmla="*/ 9 w 150"/>
                <a:gd name="T21" fmla="*/ 0 h 237"/>
                <a:gd name="T22" fmla="*/ 8 w 150"/>
                <a:gd name="T23" fmla="*/ 0 h 237"/>
                <a:gd name="T24" fmla="*/ 7 w 150"/>
                <a:gd name="T25" fmla="*/ 0 h 237"/>
                <a:gd name="T26" fmla="*/ 7 w 150"/>
                <a:gd name="T27" fmla="*/ 0 h 237"/>
                <a:gd name="T28" fmla="*/ 7 w 150"/>
                <a:gd name="T29" fmla="*/ 0 h 237"/>
                <a:gd name="T30" fmla="*/ 6 w 150"/>
                <a:gd name="T31" fmla="*/ 0 h 237"/>
                <a:gd name="T32" fmla="*/ 6 w 150"/>
                <a:gd name="T33" fmla="*/ 1 h 237"/>
                <a:gd name="T34" fmla="*/ 5 w 150"/>
                <a:gd name="T35" fmla="*/ 1 h 237"/>
                <a:gd name="T36" fmla="*/ 4 w 150"/>
                <a:gd name="T37" fmla="*/ 2 h 237"/>
                <a:gd name="T38" fmla="*/ 4 w 150"/>
                <a:gd name="T39" fmla="*/ 2 h 237"/>
                <a:gd name="T40" fmla="*/ 4 w 150"/>
                <a:gd name="T41" fmla="*/ 3 h 237"/>
                <a:gd name="T42" fmla="*/ 3 w 150"/>
                <a:gd name="T43" fmla="*/ 4 h 237"/>
                <a:gd name="T44" fmla="*/ 3 w 150"/>
                <a:gd name="T45" fmla="*/ 4 h 237"/>
                <a:gd name="T46" fmla="*/ 3 w 150"/>
                <a:gd name="T47" fmla="*/ 5 h 237"/>
                <a:gd name="T48" fmla="*/ 2 w 150"/>
                <a:gd name="T49" fmla="*/ 7 h 237"/>
                <a:gd name="T50" fmla="*/ 1 w 150"/>
                <a:gd name="T51" fmla="*/ 11 h 237"/>
                <a:gd name="T52" fmla="*/ 0 w 150"/>
                <a:gd name="T53" fmla="*/ 13 h 237"/>
                <a:gd name="T54" fmla="*/ 0 w 150"/>
                <a:gd name="T55" fmla="*/ 14 h 237"/>
                <a:gd name="T56" fmla="*/ 0 w 150"/>
                <a:gd name="T57" fmla="*/ 15 h 237"/>
                <a:gd name="T58" fmla="*/ 0 w 150"/>
                <a:gd name="T59" fmla="*/ 16 h 237"/>
                <a:gd name="T60" fmla="*/ 0 w 150"/>
                <a:gd name="T61" fmla="*/ 16 h 237"/>
                <a:gd name="T62" fmla="*/ 0 w 150"/>
                <a:gd name="T63" fmla="*/ 17 h 237"/>
                <a:gd name="T64" fmla="*/ 0 w 150"/>
                <a:gd name="T65" fmla="*/ 18 h 237"/>
                <a:gd name="T66" fmla="*/ 1 w 150"/>
                <a:gd name="T67" fmla="*/ 18 h 237"/>
                <a:gd name="T68" fmla="*/ 1 w 150"/>
                <a:gd name="T69" fmla="*/ 19 h 237"/>
                <a:gd name="T70" fmla="*/ 2 w 150"/>
                <a:gd name="T71" fmla="*/ 19 h 237"/>
                <a:gd name="T72" fmla="*/ 2 w 150"/>
                <a:gd name="T73" fmla="*/ 19 h 237"/>
                <a:gd name="T74" fmla="*/ 2 w 150"/>
                <a:gd name="T75" fmla="*/ 19 h 237"/>
                <a:gd name="T76" fmla="*/ 3 w 150"/>
                <a:gd name="T77" fmla="*/ 19 h 237"/>
                <a:gd name="T78" fmla="*/ 4 w 150"/>
                <a:gd name="T79" fmla="*/ 19 h 237"/>
                <a:gd name="T80" fmla="*/ 5 w 150"/>
                <a:gd name="T81" fmla="*/ 19 h 237"/>
                <a:gd name="T82" fmla="*/ 6 w 150"/>
                <a:gd name="T83" fmla="*/ 19 h 237"/>
                <a:gd name="T84" fmla="*/ 6 w 150"/>
                <a:gd name="T85" fmla="*/ 19 h 237"/>
                <a:gd name="T86" fmla="*/ 7 w 150"/>
                <a:gd name="T87" fmla="*/ 19 h 237"/>
                <a:gd name="T88" fmla="*/ 7 w 150"/>
                <a:gd name="T89" fmla="*/ 19 h 237"/>
                <a:gd name="T90" fmla="*/ 7 w 150"/>
                <a:gd name="T91" fmla="*/ 19 h 237"/>
                <a:gd name="T92" fmla="*/ 7 w 150"/>
                <a:gd name="T93" fmla="*/ 18 h 237"/>
                <a:gd name="T94" fmla="*/ 8 w 150"/>
                <a:gd name="T95" fmla="*/ 17 h 237"/>
                <a:gd name="T96" fmla="*/ 8 w 150"/>
                <a:gd name="T97" fmla="*/ 17 h 237"/>
                <a:gd name="T98" fmla="*/ 9 w 150"/>
                <a:gd name="T99" fmla="*/ 16 h 237"/>
                <a:gd name="T100" fmla="*/ 9 w 150"/>
                <a:gd name="T101" fmla="*/ 15 h 237"/>
                <a:gd name="T102" fmla="*/ 9 w 150"/>
                <a:gd name="T103" fmla="*/ 14 h 237"/>
                <a:gd name="T104" fmla="*/ 10 w 150"/>
                <a:gd name="T105" fmla="*/ 12 h 237"/>
                <a:gd name="T106" fmla="*/ 11 w 150"/>
                <a:gd name="T107" fmla="*/ 9 h 237"/>
                <a:gd name="T108" fmla="*/ 11 w 150"/>
                <a:gd name="T109" fmla="*/ 6 h 237"/>
                <a:gd name="T110" fmla="*/ 12 w 150"/>
                <a:gd name="T111" fmla="*/ 4 h 237"/>
                <a:gd name="T112" fmla="*/ 12 w 150"/>
                <a:gd name="T113" fmla="*/ 3 h 237"/>
                <a:gd name="T114" fmla="*/ 13 w 150"/>
                <a:gd name="T115" fmla="*/ 3 h 2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0" h="237">
                  <a:moveTo>
                    <a:pt x="149" y="32"/>
                  </a:moveTo>
                  <a:lnTo>
                    <a:pt x="150" y="30"/>
                  </a:lnTo>
                  <a:lnTo>
                    <a:pt x="150" y="29"/>
                  </a:lnTo>
                  <a:lnTo>
                    <a:pt x="150" y="28"/>
                  </a:lnTo>
                  <a:lnTo>
                    <a:pt x="150" y="27"/>
                  </a:lnTo>
                  <a:lnTo>
                    <a:pt x="150" y="26"/>
                  </a:lnTo>
                  <a:lnTo>
                    <a:pt x="150" y="25"/>
                  </a:lnTo>
                  <a:lnTo>
                    <a:pt x="150" y="24"/>
                  </a:lnTo>
                  <a:lnTo>
                    <a:pt x="150" y="23"/>
                  </a:lnTo>
                  <a:lnTo>
                    <a:pt x="150" y="21"/>
                  </a:lnTo>
                  <a:lnTo>
                    <a:pt x="149" y="20"/>
                  </a:lnTo>
                  <a:lnTo>
                    <a:pt x="149" y="19"/>
                  </a:lnTo>
                  <a:lnTo>
                    <a:pt x="149" y="18"/>
                  </a:lnTo>
                  <a:lnTo>
                    <a:pt x="149" y="16"/>
                  </a:lnTo>
                  <a:lnTo>
                    <a:pt x="148" y="15"/>
                  </a:lnTo>
                  <a:lnTo>
                    <a:pt x="148" y="13"/>
                  </a:lnTo>
                  <a:lnTo>
                    <a:pt x="148" y="12"/>
                  </a:lnTo>
                  <a:lnTo>
                    <a:pt x="147" y="11"/>
                  </a:lnTo>
                  <a:lnTo>
                    <a:pt x="147" y="10"/>
                  </a:lnTo>
                  <a:lnTo>
                    <a:pt x="146" y="9"/>
                  </a:lnTo>
                  <a:lnTo>
                    <a:pt x="146" y="8"/>
                  </a:lnTo>
                  <a:lnTo>
                    <a:pt x="145" y="7"/>
                  </a:lnTo>
                  <a:lnTo>
                    <a:pt x="143" y="6"/>
                  </a:lnTo>
                  <a:lnTo>
                    <a:pt x="143" y="5"/>
                  </a:lnTo>
                  <a:lnTo>
                    <a:pt x="142" y="4"/>
                  </a:lnTo>
                  <a:lnTo>
                    <a:pt x="141" y="3"/>
                  </a:lnTo>
                  <a:lnTo>
                    <a:pt x="140" y="3"/>
                  </a:lnTo>
                  <a:lnTo>
                    <a:pt x="140" y="2"/>
                  </a:lnTo>
                  <a:lnTo>
                    <a:pt x="139" y="2"/>
                  </a:lnTo>
                  <a:lnTo>
                    <a:pt x="138" y="2"/>
                  </a:lnTo>
                  <a:lnTo>
                    <a:pt x="137" y="2"/>
                  </a:lnTo>
                  <a:lnTo>
                    <a:pt x="136" y="0"/>
                  </a:lnTo>
                  <a:lnTo>
                    <a:pt x="135" y="0"/>
                  </a:lnTo>
                  <a:lnTo>
                    <a:pt x="134" y="0"/>
                  </a:lnTo>
                  <a:lnTo>
                    <a:pt x="132" y="0"/>
                  </a:lnTo>
                  <a:lnTo>
                    <a:pt x="131" y="0"/>
                  </a:lnTo>
                  <a:lnTo>
                    <a:pt x="129" y="0"/>
                  </a:lnTo>
                  <a:lnTo>
                    <a:pt x="125" y="0"/>
                  </a:lnTo>
                  <a:lnTo>
                    <a:pt x="123" y="0"/>
                  </a:lnTo>
                  <a:lnTo>
                    <a:pt x="121" y="0"/>
                  </a:lnTo>
                  <a:lnTo>
                    <a:pt x="118" y="0"/>
                  </a:lnTo>
                  <a:lnTo>
                    <a:pt x="114" y="0"/>
                  </a:lnTo>
                  <a:lnTo>
                    <a:pt x="108" y="0"/>
                  </a:lnTo>
                  <a:lnTo>
                    <a:pt x="106" y="0"/>
                  </a:lnTo>
                  <a:lnTo>
                    <a:pt x="104" y="0"/>
                  </a:lnTo>
                  <a:lnTo>
                    <a:pt x="101" y="0"/>
                  </a:lnTo>
                  <a:lnTo>
                    <a:pt x="99" y="2"/>
                  </a:lnTo>
                  <a:lnTo>
                    <a:pt x="97" y="2"/>
                  </a:lnTo>
                  <a:lnTo>
                    <a:pt x="94" y="2"/>
                  </a:lnTo>
                  <a:lnTo>
                    <a:pt x="91" y="2"/>
                  </a:lnTo>
                  <a:lnTo>
                    <a:pt x="89" y="3"/>
                  </a:lnTo>
                  <a:lnTo>
                    <a:pt x="87" y="3"/>
                  </a:lnTo>
                  <a:lnTo>
                    <a:pt x="86" y="3"/>
                  </a:lnTo>
                  <a:lnTo>
                    <a:pt x="85" y="4"/>
                  </a:lnTo>
                  <a:lnTo>
                    <a:pt x="83" y="4"/>
                  </a:lnTo>
                  <a:lnTo>
                    <a:pt x="82" y="4"/>
                  </a:lnTo>
                  <a:lnTo>
                    <a:pt x="81" y="5"/>
                  </a:lnTo>
                  <a:lnTo>
                    <a:pt x="80" y="5"/>
                  </a:lnTo>
                  <a:lnTo>
                    <a:pt x="79" y="5"/>
                  </a:lnTo>
                  <a:lnTo>
                    <a:pt x="77" y="6"/>
                  </a:lnTo>
                  <a:lnTo>
                    <a:pt x="76" y="6"/>
                  </a:lnTo>
                  <a:lnTo>
                    <a:pt x="75" y="7"/>
                  </a:lnTo>
                  <a:lnTo>
                    <a:pt x="74" y="7"/>
                  </a:lnTo>
                  <a:lnTo>
                    <a:pt x="73" y="8"/>
                  </a:lnTo>
                  <a:lnTo>
                    <a:pt x="72" y="9"/>
                  </a:lnTo>
                  <a:lnTo>
                    <a:pt x="71" y="9"/>
                  </a:lnTo>
                  <a:lnTo>
                    <a:pt x="70" y="10"/>
                  </a:lnTo>
                  <a:lnTo>
                    <a:pt x="69" y="11"/>
                  </a:lnTo>
                  <a:lnTo>
                    <a:pt x="67" y="12"/>
                  </a:lnTo>
                  <a:lnTo>
                    <a:pt x="65" y="13"/>
                  </a:lnTo>
                  <a:lnTo>
                    <a:pt x="64" y="15"/>
                  </a:lnTo>
                  <a:lnTo>
                    <a:pt x="61" y="16"/>
                  </a:lnTo>
                  <a:lnTo>
                    <a:pt x="59" y="19"/>
                  </a:lnTo>
                  <a:lnTo>
                    <a:pt x="56" y="22"/>
                  </a:lnTo>
                  <a:lnTo>
                    <a:pt x="54" y="24"/>
                  </a:lnTo>
                  <a:lnTo>
                    <a:pt x="53" y="25"/>
                  </a:lnTo>
                  <a:lnTo>
                    <a:pt x="52" y="26"/>
                  </a:lnTo>
                  <a:lnTo>
                    <a:pt x="51" y="27"/>
                  </a:lnTo>
                  <a:lnTo>
                    <a:pt x="50" y="28"/>
                  </a:lnTo>
                  <a:lnTo>
                    <a:pt x="50" y="29"/>
                  </a:lnTo>
                  <a:lnTo>
                    <a:pt x="49" y="30"/>
                  </a:lnTo>
                  <a:lnTo>
                    <a:pt x="48" y="31"/>
                  </a:lnTo>
                  <a:lnTo>
                    <a:pt x="47" y="33"/>
                  </a:lnTo>
                  <a:lnTo>
                    <a:pt x="46" y="36"/>
                  </a:lnTo>
                  <a:lnTo>
                    <a:pt x="44" y="38"/>
                  </a:lnTo>
                  <a:lnTo>
                    <a:pt x="43" y="40"/>
                  </a:lnTo>
                  <a:lnTo>
                    <a:pt x="41" y="42"/>
                  </a:lnTo>
                  <a:lnTo>
                    <a:pt x="39" y="46"/>
                  </a:lnTo>
                  <a:lnTo>
                    <a:pt x="38" y="48"/>
                  </a:lnTo>
                  <a:lnTo>
                    <a:pt x="37" y="51"/>
                  </a:lnTo>
                  <a:lnTo>
                    <a:pt x="36" y="53"/>
                  </a:lnTo>
                  <a:lnTo>
                    <a:pt x="35" y="55"/>
                  </a:lnTo>
                  <a:lnTo>
                    <a:pt x="34" y="56"/>
                  </a:lnTo>
                  <a:lnTo>
                    <a:pt x="34" y="57"/>
                  </a:lnTo>
                  <a:lnTo>
                    <a:pt x="33" y="59"/>
                  </a:lnTo>
                  <a:lnTo>
                    <a:pt x="32" y="61"/>
                  </a:lnTo>
                  <a:lnTo>
                    <a:pt x="32" y="63"/>
                  </a:lnTo>
                  <a:lnTo>
                    <a:pt x="30" y="69"/>
                  </a:lnTo>
                  <a:lnTo>
                    <a:pt x="27" y="78"/>
                  </a:lnTo>
                  <a:lnTo>
                    <a:pt x="25" y="88"/>
                  </a:lnTo>
                  <a:lnTo>
                    <a:pt x="22" y="97"/>
                  </a:lnTo>
                  <a:lnTo>
                    <a:pt x="20" y="106"/>
                  </a:lnTo>
                  <a:lnTo>
                    <a:pt x="15" y="125"/>
                  </a:lnTo>
                  <a:lnTo>
                    <a:pt x="11" y="135"/>
                  </a:lnTo>
                  <a:lnTo>
                    <a:pt x="9" y="144"/>
                  </a:lnTo>
                  <a:lnTo>
                    <a:pt x="6" y="154"/>
                  </a:lnTo>
                  <a:lnTo>
                    <a:pt x="5" y="158"/>
                  </a:lnTo>
                  <a:lnTo>
                    <a:pt x="4" y="163"/>
                  </a:lnTo>
                  <a:lnTo>
                    <a:pt x="3" y="168"/>
                  </a:lnTo>
                  <a:lnTo>
                    <a:pt x="2" y="173"/>
                  </a:lnTo>
                  <a:lnTo>
                    <a:pt x="2" y="175"/>
                  </a:lnTo>
                  <a:lnTo>
                    <a:pt x="1" y="177"/>
                  </a:lnTo>
                  <a:lnTo>
                    <a:pt x="1" y="179"/>
                  </a:lnTo>
                  <a:lnTo>
                    <a:pt x="0" y="183"/>
                  </a:lnTo>
                  <a:lnTo>
                    <a:pt x="0" y="185"/>
                  </a:lnTo>
                  <a:lnTo>
                    <a:pt x="0" y="187"/>
                  </a:lnTo>
                  <a:lnTo>
                    <a:pt x="0" y="190"/>
                  </a:lnTo>
                  <a:lnTo>
                    <a:pt x="0" y="192"/>
                  </a:lnTo>
                  <a:lnTo>
                    <a:pt x="0" y="194"/>
                  </a:lnTo>
                  <a:lnTo>
                    <a:pt x="0" y="197"/>
                  </a:lnTo>
                  <a:lnTo>
                    <a:pt x="0" y="200"/>
                  </a:lnTo>
                  <a:lnTo>
                    <a:pt x="1" y="202"/>
                  </a:lnTo>
                  <a:lnTo>
                    <a:pt x="1" y="204"/>
                  </a:lnTo>
                  <a:lnTo>
                    <a:pt x="2" y="207"/>
                  </a:lnTo>
                  <a:lnTo>
                    <a:pt x="2" y="209"/>
                  </a:lnTo>
                  <a:lnTo>
                    <a:pt x="3" y="211"/>
                  </a:lnTo>
                  <a:lnTo>
                    <a:pt x="4" y="213"/>
                  </a:lnTo>
                  <a:lnTo>
                    <a:pt x="5" y="216"/>
                  </a:lnTo>
                  <a:lnTo>
                    <a:pt x="5" y="217"/>
                  </a:lnTo>
                  <a:lnTo>
                    <a:pt x="6" y="219"/>
                  </a:lnTo>
                  <a:lnTo>
                    <a:pt x="6" y="220"/>
                  </a:lnTo>
                  <a:lnTo>
                    <a:pt x="7" y="221"/>
                  </a:lnTo>
                  <a:lnTo>
                    <a:pt x="7" y="222"/>
                  </a:lnTo>
                  <a:lnTo>
                    <a:pt x="8" y="223"/>
                  </a:lnTo>
                  <a:lnTo>
                    <a:pt x="9" y="224"/>
                  </a:lnTo>
                  <a:lnTo>
                    <a:pt x="10" y="225"/>
                  </a:lnTo>
                  <a:lnTo>
                    <a:pt x="11" y="226"/>
                  </a:lnTo>
                  <a:lnTo>
                    <a:pt x="11" y="227"/>
                  </a:lnTo>
                  <a:lnTo>
                    <a:pt x="13" y="228"/>
                  </a:lnTo>
                  <a:lnTo>
                    <a:pt x="14" y="229"/>
                  </a:lnTo>
                  <a:lnTo>
                    <a:pt x="15" y="230"/>
                  </a:lnTo>
                  <a:lnTo>
                    <a:pt x="16" y="230"/>
                  </a:lnTo>
                  <a:lnTo>
                    <a:pt x="17" y="232"/>
                  </a:lnTo>
                  <a:lnTo>
                    <a:pt x="18" y="233"/>
                  </a:lnTo>
                  <a:lnTo>
                    <a:pt x="19" y="233"/>
                  </a:lnTo>
                  <a:lnTo>
                    <a:pt x="20" y="234"/>
                  </a:lnTo>
                  <a:lnTo>
                    <a:pt x="21" y="234"/>
                  </a:lnTo>
                  <a:lnTo>
                    <a:pt x="22" y="234"/>
                  </a:lnTo>
                  <a:lnTo>
                    <a:pt x="23" y="235"/>
                  </a:lnTo>
                  <a:lnTo>
                    <a:pt x="24" y="235"/>
                  </a:lnTo>
                  <a:lnTo>
                    <a:pt x="25" y="235"/>
                  </a:lnTo>
                  <a:lnTo>
                    <a:pt x="26" y="236"/>
                  </a:lnTo>
                  <a:lnTo>
                    <a:pt x="27" y="236"/>
                  </a:lnTo>
                  <a:lnTo>
                    <a:pt x="30" y="236"/>
                  </a:lnTo>
                  <a:lnTo>
                    <a:pt x="31" y="236"/>
                  </a:lnTo>
                  <a:lnTo>
                    <a:pt x="32" y="236"/>
                  </a:lnTo>
                  <a:lnTo>
                    <a:pt x="33" y="236"/>
                  </a:lnTo>
                  <a:lnTo>
                    <a:pt x="35" y="237"/>
                  </a:lnTo>
                  <a:lnTo>
                    <a:pt x="38" y="237"/>
                  </a:lnTo>
                  <a:lnTo>
                    <a:pt x="40" y="237"/>
                  </a:lnTo>
                  <a:lnTo>
                    <a:pt x="46" y="237"/>
                  </a:lnTo>
                  <a:lnTo>
                    <a:pt x="50" y="236"/>
                  </a:lnTo>
                  <a:lnTo>
                    <a:pt x="52" y="236"/>
                  </a:lnTo>
                  <a:lnTo>
                    <a:pt x="55" y="236"/>
                  </a:lnTo>
                  <a:lnTo>
                    <a:pt x="59" y="237"/>
                  </a:lnTo>
                  <a:lnTo>
                    <a:pt x="63" y="237"/>
                  </a:lnTo>
                  <a:lnTo>
                    <a:pt x="64" y="237"/>
                  </a:lnTo>
                  <a:lnTo>
                    <a:pt x="65" y="237"/>
                  </a:lnTo>
                  <a:lnTo>
                    <a:pt x="66" y="237"/>
                  </a:lnTo>
                  <a:lnTo>
                    <a:pt x="67" y="237"/>
                  </a:lnTo>
                  <a:lnTo>
                    <a:pt x="68" y="237"/>
                  </a:lnTo>
                  <a:lnTo>
                    <a:pt x="70" y="236"/>
                  </a:lnTo>
                  <a:lnTo>
                    <a:pt x="71" y="236"/>
                  </a:lnTo>
                  <a:lnTo>
                    <a:pt x="72" y="236"/>
                  </a:lnTo>
                  <a:lnTo>
                    <a:pt x="73" y="235"/>
                  </a:lnTo>
                  <a:lnTo>
                    <a:pt x="74" y="235"/>
                  </a:lnTo>
                  <a:lnTo>
                    <a:pt x="75" y="234"/>
                  </a:lnTo>
                  <a:lnTo>
                    <a:pt x="76" y="234"/>
                  </a:lnTo>
                  <a:lnTo>
                    <a:pt x="77" y="233"/>
                  </a:lnTo>
                  <a:lnTo>
                    <a:pt x="79" y="233"/>
                  </a:lnTo>
                  <a:lnTo>
                    <a:pt x="80" y="232"/>
                  </a:lnTo>
                  <a:lnTo>
                    <a:pt x="81" y="230"/>
                  </a:lnTo>
                  <a:lnTo>
                    <a:pt x="82" y="230"/>
                  </a:lnTo>
                  <a:lnTo>
                    <a:pt x="83" y="229"/>
                  </a:lnTo>
                  <a:lnTo>
                    <a:pt x="84" y="228"/>
                  </a:lnTo>
                  <a:lnTo>
                    <a:pt x="85" y="228"/>
                  </a:lnTo>
                  <a:lnTo>
                    <a:pt x="86" y="226"/>
                  </a:lnTo>
                  <a:lnTo>
                    <a:pt x="88" y="224"/>
                  </a:lnTo>
                  <a:lnTo>
                    <a:pt x="90" y="223"/>
                  </a:lnTo>
                  <a:lnTo>
                    <a:pt x="91" y="221"/>
                  </a:lnTo>
                  <a:lnTo>
                    <a:pt x="93" y="219"/>
                  </a:lnTo>
                  <a:lnTo>
                    <a:pt x="94" y="218"/>
                  </a:lnTo>
                  <a:lnTo>
                    <a:pt x="96" y="216"/>
                  </a:lnTo>
                  <a:lnTo>
                    <a:pt x="98" y="213"/>
                  </a:lnTo>
                  <a:lnTo>
                    <a:pt x="99" y="211"/>
                  </a:lnTo>
                  <a:lnTo>
                    <a:pt x="100" y="209"/>
                  </a:lnTo>
                  <a:lnTo>
                    <a:pt x="101" y="207"/>
                  </a:lnTo>
                  <a:lnTo>
                    <a:pt x="102" y="205"/>
                  </a:lnTo>
                  <a:lnTo>
                    <a:pt x="103" y="203"/>
                  </a:lnTo>
                  <a:lnTo>
                    <a:pt x="104" y="200"/>
                  </a:lnTo>
                  <a:lnTo>
                    <a:pt x="105" y="197"/>
                  </a:lnTo>
                  <a:lnTo>
                    <a:pt x="106" y="195"/>
                  </a:lnTo>
                  <a:lnTo>
                    <a:pt x="106" y="193"/>
                  </a:lnTo>
                  <a:lnTo>
                    <a:pt x="107" y="191"/>
                  </a:lnTo>
                  <a:lnTo>
                    <a:pt x="108" y="189"/>
                  </a:lnTo>
                  <a:lnTo>
                    <a:pt x="108" y="186"/>
                  </a:lnTo>
                  <a:lnTo>
                    <a:pt x="109" y="184"/>
                  </a:lnTo>
                  <a:lnTo>
                    <a:pt x="110" y="179"/>
                  </a:lnTo>
                  <a:lnTo>
                    <a:pt x="112" y="174"/>
                  </a:lnTo>
                  <a:lnTo>
                    <a:pt x="113" y="170"/>
                  </a:lnTo>
                  <a:lnTo>
                    <a:pt x="114" y="164"/>
                  </a:lnTo>
                  <a:lnTo>
                    <a:pt x="117" y="155"/>
                  </a:lnTo>
                  <a:lnTo>
                    <a:pt x="119" y="145"/>
                  </a:lnTo>
                  <a:lnTo>
                    <a:pt x="121" y="136"/>
                  </a:lnTo>
                  <a:lnTo>
                    <a:pt x="123" y="126"/>
                  </a:lnTo>
                  <a:lnTo>
                    <a:pt x="126" y="117"/>
                  </a:lnTo>
                  <a:lnTo>
                    <a:pt x="129" y="108"/>
                  </a:lnTo>
                  <a:lnTo>
                    <a:pt x="131" y="98"/>
                  </a:lnTo>
                  <a:lnTo>
                    <a:pt x="134" y="89"/>
                  </a:lnTo>
                  <a:lnTo>
                    <a:pt x="136" y="79"/>
                  </a:lnTo>
                  <a:lnTo>
                    <a:pt x="139" y="70"/>
                  </a:lnTo>
                  <a:lnTo>
                    <a:pt x="140" y="65"/>
                  </a:lnTo>
                  <a:lnTo>
                    <a:pt x="142" y="60"/>
                  </a:lnTo>
                  <a:lnTo>
                    <a:pt x="143" y="56"/>
                  </a:lnTo>
                  <a:lnTo>
                    <a:pt x="145" y="51"/>
                  </a:lnTo>
                  <a:lnTo>
                    <a:pt x="145" y="48"/>
                  </a:lnTo>
                  <a:lnTo>
                    <a:pt x="146" y="46"/>
                  </a:lnTo>
                  <a:lnTo>
                    <a:pt x="146" y="44"/>
                  </a:lnTo>
                  <a:lnTo>
                    <a:pt x="147" y="41"/>
                  </a:lnTo>
                  <a:lnTo>
                    <a:pt x="148" y="37"/>
                  </a:lnTo>
                  <a:lnTo>
                    <a:pt x="148" y="35"/>
                  </a:lnTo>
                  <a:lnTo>
                    <a:pt x="149"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18" name="Freeform 352"/>
            <p:cNvSpPr>
              <a:spLocks/>
            </p:cNvSpPr>
            <p:nvPr/>
          </p:nvSpPr>
          <p:spPr bwMode="auto">
            <a:xfrm>
              <a:off x="3250" y="1811"/>
              <a:ext cx="6" cy="21"/>
            </a:xfrm>
            <a:custGeom>
              <a:avLst/>
              <a:gdLst>
                <a:gd name="T0" fmla="*/ 0 w 15"/>
                <a:gd name="T1" fmla="*/ 0 h 49"/>
                <a:gd name="T2" fmla="*/ 0 w 15"/>
                <a:gd name="T3" fmla="*/ 0 h 49"/>
                <a:gd name="T4" fmla="*/ 0 w 15"/>
                <a:gd name="T5" fmla="*/ 0 h 49"/>
                <a:gd name="T6" fmla="*/ 0 w 15"/>
                <a:gd name="T7" fmla="*/ 0 h 49"/>
                <a:gd name="T8" fmla="*/ 0 w 15"/>
                <a:gd name="T9" fmla="*/ 0 h 49"/>
                <a:gd name="T10" fmla="*/ 0 w 15"/>
                <a:gd name="T11" fmla="*/ 0 h 49"/>
                <a:gd name="T12" fmla="*/ 0 w 15"/>
                <a:gd name="T13" fmla="*/ 1 h 49"/>
                <a:gd name="T14" fmla="*/ 0 w 15"/>
                <a:gd name="T15" fmla="*/ 1 h 49"/>
                <a:gd name="T16" fmla="*/ 0 w 15"/>
                <a:gd name="T17" fmla="*/ 1 h 49"/>
                <a:gd name="T18" fmla="*/ 0 w 15"/>
                <a:gd name="T19" fmla="*/ 1 h 49"/>
                <a:gd name="T20" fmla="*/ 0 w 15"/>
                <a:gd name="T21" fmla="*/ 1 h 49"/>
                <a:gd name="T22" fmla="*/ 0 w 15"/>
                <a:gd name="T23" fmla="*/ 1 h 49"/>
                <a:gd name="T24" fmla="*/ 0 w 15"/>
                <a:gd name="T25" fmla="*/ 2 h 49"/>
                <a:gd name="T26" fmla="*/ 0 w 15"/>
                <a:gd name="T27" fmla="*/ 2 h 49"/>
                <a:gd name="T28" fmla="*/ 0 w 15"/>
                <a:gd name="T29" fmla="*/ 2 h 49"/>
                <a:gd name="T30" fmla="*/ 0 w 15"/>
                <a:gd name="T31" fmla="*/ 2 h 49"/>
                <a:gd name="T32" fmla="*/ 0 w 15"/>
                <a:gd name="T33" fmla="*/ 2 h 49"/>
                <a:gd name="T34" fmla="*/ 0 w 15"/>
                <a:gd name="T35" fmla="*/ 2 h 49"/>
                <a:gd name="T36" fmla="*/ 0 w 15"/>
                <a:gd name="T37" fmla="*/ 3 h 49"/>
                <a:gd name="T38" fmla="*/ 0 w 15"/>
                <a:gd name="T39" fmla="*/ 3 h 49"/>
                <a:gd name="T40" fmla="*/ 0 w 15"/>
                <a:gd name="T41" fmla="*/ 3 h 49"/>
                <a:gd name="T42" fmla="*/ 0 w 15"/>
                <a:gd name="T43" fmla="*/ 3 h 49"/>
                <a:gd name="T44" fmla="*/ 0 w 15"/>
                <a:gd name="T45" fmla="*/ 3 h 49"/>
                <a:gd name="T46" fmla="*/ 0 w 15"/>
                <a:gd name="T47" fmla="*/ 3 h 49"/>
                <a:gd name="T48" fmla="*/ 1 w 15"/>
                <a:gd name="T49" fmla="*/ 3 h 49"/>
                <a:gd name="T50" fmla="*/ 1 w 15"/>
                <a:gd name="T51" fmla="*/ 3 h 49"/>
                <a:gd name="T52" fmla="*/ 1 w 15"/>
                <a:gd name="T53" fmla="*/ 4 h 49"/>
                <a:gd name="T54" fmla="*/ 1 w 15"/>
                <a:gd name="T55" fmla="*/ 4 h 49"/>
                <a:gd name="T56" fmla="*/ 1 w 15"/>
                <a:gd name="T57" fmla="*/ 4 h 49"/>
                <a:gd name="T58" fmla="*/ 1 w 15"/>
                <a:gd name="T59" fmla="*/ 4 h 49"/>
                <a:gd name="T60" fmla="*/ 1 w 15"/>
                <a:gd name="T61" fmla="*/ 4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5" h="49">
                  <a:moveTo>
                    <a:pt x="2" y="0"/>
                  </a:moveTo>
                  <a:lnTo>
                    <a:pt x="2" y="2"/>
                  </a:lnTo>
                  <a:lnTo>
                    <a:pt x="1" y="3"/>
                  </a:lnTo>
                  <a:lnTo>
                    <a:pt x="1" y="5"/>
                  </a:lnTo>
                  <a:lnTo>
                    <a:pt x="1" y="7"/>
                  </a:lnTo>
                  <a:lnTo>
                    <a:pt x="1" y="8"/>
                  </a:lnTo>
                  <a:lnTo>
                    <a:pt x="0" y="10"/>
                  </a:lnTo>
                  <a:lnTo>
                    <a:pt x="0" y="12"/>
                  </a:lnTo>
                  <a:lnTo>
                    <a:pt x="0" y="14"/>
                  </a:lnTo>
                  <a:lnTo>
                    <a:pt x="0" y="15"/>
                  </a:lnTo>
                  <a:lnTo>
                    <a:pt x="0" y="17"/>
                  </a:lnTo>
                  <a:lnTo>
                    <a:pt x="0" y="18"/>
                  </a:lnTo>
                  <a:lnTo>
                    <a:pt x="0" y="20"/>
                  </a:lnTo>
                  <a:lnTo>
                    <a:pt x="1" y="22"/>
                  </a:lnTo>
                  <a:lnTo>
                    <a:pt x="1" y="23"/>
                  </a:lnTo>
                  <a:lnTo>
                    <a:pt x="1" y="25"/>
                  </a:lnTo>
                  <a:lnTo>
                    <a:pt x="2" y="26"/>
                  </a:lnTo>
                  <a:lnTo>
                    <a:pt x="2" y="29"/>
                  </a:lnTo>
                  <a:lnTo>
                    <a:pt x="3" y="30"/>
                  </a:lnTo>
                  <a:lnTo>
                    <a:pt x="3" y="31"/>
                  </a:lnTo>
                  <a:lnTo>
                    <a:pt x="4" y="33"/>
                  </a:lnTo>
                  <a:lnTo>
                    <a:pt x="6" y="34"/>
                  </a:lnTo>
                  <a:lnTo>
                    <a:pt x="6" y="36"/>
                  </a:lnTo>
                  <a:lnTo>
                    <a:pt x="8" y="38"/>
                  </a:lnTo>
                  <a:lnTo>
                    <a:pt x="10" y="41"/>
                  </a:lnTo>
                  <a:lnTo>
                    <a:pt x="11" y="45"/>
                  </a:lnTo>
                  <a:lnTo>
                    <a:pt x="12" y="46"/>
                  </a:lnTo>
                  <a:lnTo>
                    <a:pt x="13" y="47"/>
                  </a:lnTo>
                  <a:lnTo>
                    <a:pt x="14" y="48"/>
                  </a:lnTo>
                  <a:lnTo>
                    <a:pt x="14" y="49"/>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19" name="Line 353"/>
            <p:cNvSpPr>
              <a:spLocks noChangeShapeType="1"/>
            </p:cNvSpPr>
            <p:nvPr/>
          </p:nvSpPr>
          <p:spPr bwMode="auto">
            <a:xfrm flipH="1">
              <a:off x="3310" y="1678"/>
              <a:ext cx="15"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20" name="Line 354"/>
            <p:cNvSpPr>
              <a:spLocks noChangeShapeType="1"/>
            </p:cNvSpPr>
            <p:nvPr/>
          </p:nvSpPr>
          <p:spPr bwMode="auto">
            <a:xfrm flipH="1">
              <a:off x="3355" y="1148"/>
              <a:ext cx="733" cy="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21" name="Line 355"/>
            <p:cNvSpPr>
              <a:spLocks noChangeShapeType="1"/>
            </p:cNvSpPr>
            <p:nvPr/>
          </p:nvSpPr>
          <p:spPr bwMode="auto">
            <a:xfrm flipV="1">
              <a:off x="3355" y="2333"/>
              <a:ext cx="733" cy="67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22" name="Line 356"/>
            <p:cNvSpPr>
              <a:spLocks noChangeShapeType="1"/>
            </p:cNvSpPr>
            <p:nvPr/>
          </p:nvSpPr>
          <p:spPr bwMode="auto">
            <a:xfrm>
              <a:off x="3355" y="1823"/>
              <a:ext cx="0" cy="11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23" name="Line 357"/>
            <p:cNvSpPr>
              <a:spLocks noChangeShapeType="1"/>
            </p:cNvSpPr>
            <p:nvPr/>
          </p:nvSpPr>
          <p:spPr bwMode="auto">
            <a:xfrm>
              <a:off x="4088" y="1148"/>
              <a:ext cx="0" cy="11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24" name="Freeform 358"/>
            <p:cNvSpPr>
              <a:spLocks/>
            </p:cNvSpPr>
            <p:nvPr/>
          </p:nvSpPr>
          <p:spPr bwMode="auto">
            <a:xfrm>
              <a:off x="3949" y="2209"/>
              <a:ext cx="67" cy="151"/>
            </a:xfrm>
            <a:custGeom>
              <a:avLst/>
              <a:gdLst>
                <a:gd name="T0" fmla="*/ 7 w 158"/>
                <a:gd name="T1" fmla="*/ 0 h 354"/>
                <a:gd name="T2" fmla="*/ 0 w 158"/>
                <a:gd name="T3" fmla="*/ 27 h 354"/>
                <a:gd name="T4" fmla="*/ 5 w 158"/>
                <a:gd name="T5" fmla="*/ 27 h 354"/>
                <a:gd name="T6" fmla="*/ 5 w 158"/>
                <a:gd name="T7" fmla="*/ 27 h 354"/>
                <a:gd name="T8" fmla="*/ 6 w 158"/>
                <a:gd name="T9" fmla="*/ 27 h 354"/>
                <a:gd name="T10" fmla="*/ 6 w 158"/>
                <a:gd name="T11" fmla="*/ 27 h 354"/>
                <a:gd name="T12" fmla="*/ 7 w 158"/>
                <a:gd name="T13" fmla="*/ 27 h 354"/>
                <a:gd name="T14" fmla="*/ 7 w 158"/>
                <a:gd name="T15" fmla="*/ 26 h 354"/>
                <a:gd name="T16" fmla="*/ 8 w 158"/>
                <a:gd name="T17" fmla="*/ 26 h 354"/>
                <a:gd name="T18" fmla="*/ 8 w 158"/>
                <a:gd name="T19" fmla="*/ 25 h 354"/>
                <a:gd name="T20" fmla="*/ 8 w 158"/>
                <a:gd name="T21" fmla="*/ 25 h 354"/>
                <a:gd name="T22" fmla="*/ 9 w 158"/>
                <a:gd name="T23" fmla="*/ 24 h 354"/>
                <a:gd name="T24" fmla="*/ 9 w 158"/>
                <a:gd name="T25" fmla="*/ 23 h 354"/>
                <a:gd name="T26" fmla="*/ 9 w 158"/>
                <a:gd name="T27" fmla="*/ 23 h 354"/>
                <a:gd name="T28" fmla="*/ 10 w 158"/>
                <a:gd name="T29" fmla="*/ 22 h 354"/>
                <a:gd name="T30" fmla="*/ 12 w 158"/>
                <a:gd name="T31" fmla="*/ 15 h 354"/>
                <a:gd name="T32" fmla="*/ 12 w 158"/>
                <a:gd name="T33" fmla="*/ 14 h 354"/>
                <a:gd name="T34" fmla="*/ 12 w 158"/>
                <a:gd name="T35" fmla="*/ 13 h 354"/>
                <a:gd name="T36" fmla="*/ 12 w 158"/>
                <a:gd name="T37" fmla="*/ 12 h 354"/>
                <a:gd name="T38" fmla="*/ 12 w 158"/>
                <a:gd name="T39" fmla="*/ 12 h 354"/>
                <a:gd name="T40" fmla="*/ 12 w 158"/>
                <a:gd name="T41" fmla="*/ 11 h 354"/>
                <a:gd name="T42" fmla="*/ 12 w 158"/>
                <a:gd name="T43" fmla="*/ 11 h 354"/>
                <a:gd name="T44" fmla="*/ 11 w 158"/>
                <a:gd name="T45" fmla="*/ 10 h 354"/>
                <a:gd name="T46" fmla="*/ 11 w 158"/>
                <a:gd name="T47" fmla="*/ 10 h 354"/>
                <a:gd name="T48" fmla="*/ 11 w 158"/>
                <a:gd name="T49" fmla="*/ 10 h 354"/>
                <a:gd name="T50" fmla="*/ 11 w 158"/>
                <a:gd name="T51" fmla="*/ 9 h 354"/>
                <a:gd name="T52" fmla="*/ 10 w 158"/>
                <a:gd name="T53" fmla="*/ 9 h 354"/>
                <a:gd name="T54" fmla="*/ 9 w 158"/>
                <a:gd name="T55" fmla="*/ 9 h 354"/>
                <a:gd name="T56" fmla="*/ 5 w 158"/>
                <a:gd name="T57" fmla="*/ 9 h 3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8" h="354">
                  <a:moveTo>
                    <a:pt x="95" y="0"/>
                  </a:moveTo>
                  <a:lnTo>
                    <a:pt x="0" y="354"/>
                  </a:lnTo>
                  <a:lnTo>
                    <a:pt x="62" y="354"/>
                  </a:lnTo>
                  <a:lnTo>
                    <a:pt x="68" y="353"/>
                  </a:lnTo>
                  <a:lnTo>
                    <a:pt x="75" y="351"/>
                  </a:lnTo>
                  <a:lnTo>
                    <a:pt x="81" y="348"/>
                  </a:lnTo>
                  <a:lnTo>
                    <a:pt x="88" y="344"/>
                  </a:lnTo>
                  <a:lnTo>
                    <a:pt x="95" y="340"/>
                  </a:lnTo>
                  <a:lnTo>
                    <a:pt x="101" y="333"/>
                  </a:lnTo>
                  <a:lnTo>
                    <a:pt x="107" y="327"/>
                  </a:lnTo>
                  <a:lnTo>
                    <a:pt x="112" y="319"/>
                  </a:lnTo>
                  <a:lnTo>
                    <a:pt x="117" y="311"/>
                  </a:lnTo>
                  <a:lnTo>
                    <a:pt x="121" y="302"/>
                  </a:lnTo>
                  <a:lnTo>
                    <a:pt x="125" y="294"/>
                  </a:lnTo>
                  <a:lnTo>
                    <a:pt x="128" y="285"/>
                  </a:lnTo>
                  <a:lnTo>
                    <a:pt x="154" y="186"/>
                  </a:lnTo>
                  <a:lnTo>
                    <a:pt x="157" y="178"/>
                  </a:lnTo>
                  <a:lnTo>
                    <a:pt x="158" y="169"/>
                  </a:lnTo>
                  <a:lnTo>
                    <a:pt x="158" y="161"/>
                  </a:lnTo>
                  <a:lnTo>
                    <a:pt x="157" y="152"/>
                  </a:lnTo>
                  <a:lnTo>
                    <a:pt x="156" y="145"/>
                  </a:lnTo>
                  <a:lnTo>
                    <a:pt x="153" y="138"/>
                  </a:lnTo>
                  <a:lnTo>
                    <a:pt x="150" y="132"/>
                  </a:lnTo>
                  <a:lnTo>
                    <a:pt x="146" y="128"/>
                  </a:lnTo>
                  <a:lnTo>
                    <a:pt x="142" y="124"/>
                  </a:lnTo>
                  <a:lnTo>
                    <a:pt x="136" y="120"/>
                  </a:lnTo>
                  <a:lnTo>
                    <a:pt x="131" y="119"/>
                  </a:lnTo>
                  <a:lnTo>
                    <a:pt x="125" y="118"/>
                  </a:lnTo>
                  <a:lnTo>
                    <a:pt x="63" y="1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925" name="Line 359"/>
            <p:cNvSpPr>
              <a:spLocks noChangeShapeType="1"/>
            </p:cNvSpPr>
            <p:nvPr/>
          </p:nvSpPr>
          <p:spPr bwMode="auto">
            <a:xfrm>
              <a:off x="4254" y="786"/>
              <a:ext cx="0" cy="23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926" name="Line 360"/>
            <p:cNvSpPr>
              <a:spLocks noChangeShapeType="1"/>
            </p:cNvSpPr>
            <p:nvPr/>
          </p:nvSpPr>
          <p:spPr bwMode="auto">
            <a:xfrm>
              <a:off x="4254" y="2113"/>
              <a:ext cx="1140" cy="1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76533" name="Group 373"/>
          <p:cNvGrpSpPr>
            <a:grpSpLocks/>
          </p:cNvGrpSpPr>
          <p:nvPr/>
        </p:nvGrpSpPr>
        <p:grpSpPr bwMode="auto">
          <a:xfrm>
            <a:off x="725488" y="1611313"/>
            <a:ext cx="3486150" cy="3221037"/>
            <a:chOff x="457" y="1015"/>
            <a:chExt cx="2196" cy="2029"/>
          </a:xfrm>
        </p:grpSpPr>
        <p:sp>
          <p:nvSpPr>
            <p:cNvPr id="31859" name="Line 190"/>
            <p:cNvSpPr>
              <a:spLocks noChangeShapeType="1"/>
            </p:cNvSpPr>
            <p:nvPr/>
          </p:nvSpPr>
          <p:spPr bwMode="auto">
            <a:xfrm>
              <a:off x="1808" y="1015"/>
              <a:ext cx="845" cy="84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60" name="Line 191"/>
            <p:cNvSpPr>
              <a:spLocks noChangeShapeType="1"/>
            </p:cNvSpPr>
            <p:nvPr/>
          </p:nvSpPr>
          <p:spPr bwMode="auto">
            <a:xfrm>
              <a:off x="2653" y="1859"/>
              <a:ext cx="0" cy="118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61" name="Line 192"/>
            <p:cNvSpPr>
              <a:spLocks noChangeShapeType="1"/>
            </p:cNvSpPr>
            <p:nvPr/>
          </p:nvSpPr>
          <p:spPr bwMode="auto">
            <a:xfrm>
              <a:off x="1175" y="2420"/>
              <a:ext cx="11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62" name="Line 193"/>
            <p:cNvSpPr>
              <a:spLocks noChangeShapeType="1"/>
            </p:cNvSpPr>
            <p:nvPr/>
          </p:nvSpPr>
          <p:spPr bwMode="auto">
            <a:xfrm>
              <a:off x="1609" y="1386"/>
              <a:ext cx="3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63" name="Line 194"/>
            <p:cNvSpPr>
              <a:spLocks noChangeShapeType="1"/>
            </p:cNvSpPr>
            <p:nvPr/>
          </p:nvSpPr>
          <p:spPr bwMode="auto">
            <a:xfrm>
              <a:off x="1959" y="1386"/>
              <a:ext cx="362" cy="103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64" name="Freeform 294"/>
            <p:cNvSpPr>
              <a:spLocks/>
            </p:cNvSpPr>
            <p:nvPr/>
          </p:nvSpPr>
          <p:spPr bwMode="auto">
            <a:xfrm>
              <a:off x="1817" y="1422"/>
              <a:ext cx="70" cy="154"/>
            </a:xfrm>
            <a:custGeom>
              <a:avLst/>
              <a:gdLst>
                <a:gd name="T0" fmla="*/ 0 w 158"/>
                <a:gd name="T1" fmla="*/ 29 h 353"/>
                <a:gd name="T2" fmla="*/ 5 w 158"/>
                <a:gd name="T3" fmla="*/ 29 h 353"/>
                <a:gd name="T4" fmla="*/ 6 w 158"/>
                <a:gd name="T5" fmla="*/ 29 h 353"/>
                <a:gd name="T6" fmla="*/ 6 w 158"/>
                <a:gd name="T7" fmla="*/ 29 h 353"/>
                <a:gd name="T8" fmla="*/ 7 w 158"/>
                <a:gd name="T9" fmla="*/ 29 h 353"/>
                <a:gd name="T10" fmla="*/ 7 w 158"/>
                <a:gd name="T11" fmla="*/ 29 h 353"/>
                <a:gd name="T12" fmla="*/ 7 w 158"/>
                <a:gd name="T13" fmla="*/ 29 h 353"/>
                <a:gd name="T14" fmla="*/ 8 w 158"/>
                <a:gd name="T15" fmla="*/ 28 h 353"/>
                <a:gd name="T16" fmla="*/ 8 w 158"/>
                <a:gd name="T17" fmla="*/ 28 h 353"/>
                <a:gd name="T18" fmla="*/ 8 w 158"/>
                <a:gd name="T19" fmla="*/ 28 h 353"/>
                <a:gd name="T20" fmla="*/ 8 w 158"/>
                <a:gd name="T21" fmla="*/ 28 h 353"/>
                <a:gd name="T22" fmla="*/ 9 w 158"/>
                <a:gd name="T23" fmla="*/ 27 h 353"/>
                <a:gd name="T24" fmla="*/ 9 w 158"/>
                <a:gd name="T25" fmla="*/ 27 h 353"/>
                <a:gd name="T26" fmla="*/ 9 w 158"/>
                <a:gd name="T27" fmla="*/ 27 h 353"/>
                <a:gd name="T28" fmla="*/ 10 w 158"/>
                <a:gd name="T29" fmla="*/ 27 h 353"/>
                <a:gd name="T30" fmla="*/ 10 w 158"/>
                <a:gd name="T31" fmla="*/ 26 h 353"/>
                <a:gd name="T32" fmla="*/ 10 w 158"/>
                <a:gd name="T33" fmla="*/ 26 h 353"/>
                <a:gd name="T34" fmla="*/ 10 w 158"/>
                <a:gd name="T35" fmla="*/ 25 h 353"/>
                <a:gd name="T36" fmla="*/ 11 w 158"/>
                <a:gd name="T37" fmla="*/ 25 h 353"/>
                <a:gd name="T38" fmla="*/ 11 w 158"/>
                <a:gd name="T39" fmla="*/ 24 h 353"/>
                <a:gd name="T40" fmla="*/ 11 w 158"/>
                <a:gd name="T41" fmla="*/ 24 h 353"/>
                <a:gd name="T42" fmla="*/ 11 w 158"/>
                <a:gd name="T43" fmla="*/ 24 h 353"/>
                <a:gd name="T44" fmla="*/ 14 w 158"/>
                <a:gd name="T45" fmla="*/ 15 h 353"/>
                <a:gd name="T46" fmla="*/ 14 w 158"/>
                <a:gd name="T47" fmla="*/ 15 h 353"/>
                <a:gd name="T48" fmla="*/ 14 w 158"/>
                <a:gd name="T49" fmla="*/ 14 h 353"/>
                <a:gd name="T50" fmla="*/ 14 w 158"/>
                <a:gd name="T51" fmla="*/ 14 h 353"/>
                <a:gd name="T52" fmla="*/ 14 w 158"/>
                <a:gd name="T53" fmla="*/ 14 h 353"/>
                <a:gd name="T54" fmla="*/ 14 w 158"/>
                <a:gd name="T55" fmla="*/ 13 h 353"/>
                <a:gd name="T56" fmla="*/ 14 w 158"/>
                <a:gd name="T57" fmla="*/ 13 h 353"/>
                <a:gd name="T58" fmla="*/ 14 w 158"/>
                <a:gd name="T59" fmla="*/ 12 h 353"/>
                <a:gd name="T60" fmla="*/ 14 w 158"/>
                <a:gd name="T61" fmla="*/ 12 h 353"/>
                <a:gd name="T62" fmla="*/ 13 w 158"/>
                <a:gd name="T63" fmla="*/ 12 h 353"/>
                <a:gd name="T64" fmla="*/ 13 w 158"/>
                <a:gd name="T65" fmla="*/ 11 h 353"/>
                <a:gd name="T66" fmla="*/ 13 w 158"/>
                <a:gd name="T67" fmla="*/ 11 h 353"/>
                <a:gd name="T68" fmla="*/ 13 w 158"/>
                <a:gd name="T69" fmla="*/ 11 h 353"/>
                <a:gd name="T70" fmla="*/ 13 w 158"/>
                <a:gd name="T71" fmla="*/ 10 h 353"/>
                <a:gd name="T72" fmla="*/ 12 w 158"/>
                <a:gd name="T73" fmla="*/ 10 h 353"/>
                <a:gd name="T74" fmla="*/ 12 w 158"/>
                <a:gd name="T75" fmla="*/ 10 h 353"/>
                <a:gd name="T76" fmla="*/ 12 w 158"/>
                <a:gd name="T77" fmla="*/ 10 h 353"/>
                <a:gd name="T78" fmla="*/ 12 w 158"/>
                <a:gd name="T79" fmla="*/ 10 h 353"/>
                <a:gd name="T80" fmla="*/ 12 w 158"/>
                <a:gd name="T81" fmla="*/ 10 h 353"/>
                <a:gd name="T82" fmla="*/ 11 w 158"/>
                <a:gd name="T83" fmla="*/ 10 h 353"/>
                <a:gd name="T84" fmla="*/ 11 w 158"/>
                <a:gd name="T85" fmla="*/ 10 h 3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8" h="353">
                  <a:moveTo>
                    <a:pt x="95" y="0"/>
                  </a:moveTo>
                  <a:lnTo>
                    <a:pt x="0" y="353"/>
                  </a:lnTo>
                  <a:lnTo>
                    <a:pt x="62" y="353"/>
                  </a:lnTo>
                  <a:lnTo>
                    <a:pt x="64" y="353"/>
                  </a:lnTo>
                  <a:lnTo>
                    <a:pt x="65" y="353"/>
                  </a:lnTo>
                  <a:lnTo>
                    <a:pt x="67" y="353"/>
                  </a:lnTo>
                  <a:lnTo>
                    <a:pt x="69" y="352"/>
                  </a:lnTo>
                  <a:lnTo>
                    <a:pt x="71" y="352"/>
                  </a:lnTo>
                  <a:lnTo>
                    <a:pt x="74" y="350"/>
                  </a:lnTo>
                  <a:lnTo>
                    <a:pt x="76" y="350"/>
                  </a:lnTo>
                  <a:lnTo>
                    <a:pt x="77" y="349"/>
                  </a:lnTo>
                  <a:lnTo>
                    <a:pt x="79" y="348"/>
                  </a:lnTo>
                  <a:lnTo>
                    <a:pt x="81" y="347"/>
                  </a:lnTo>
                  <a:lnTo>
                    <a:pt x="83" y="347"/>
                  </a:lnTo>
                  <a:lnTo>
                    <a:pt x="85" y="345"/>
                  </a:lnTo>
                  <a:lnTo>
                    <a:pt x="87" y="344"/>
                  </a:lnTo>
                  <a:lnTo>
                    <a:pt x="88" y="343"/>
                  </a:lnTo>
                  <a:lnTo>
                    <a:pt x="91" y="342"/>
                  </a:lnTo>
                  <a:lnTo>
                    <a:pt x="93" y="340"/>
                  </a:lnTo>
                  <a:lnTo>
                    <a:pt x="95" y="339"/>
                  </a:lnTo>
                  <a:lnTo>
                    <a:pt x="97" y="337"/>
                  </a:lnTo>
                  <a:lnTo>
                    <a:pt x="98" y="336"/>
                  </a:lnTo>
                  <a:lnTo>
                    <a:pt x="100" y="333"/>
                  </a:lnTo>
                  <a:lnTo>
                    <a:pt x="102" y="331"/>
                  </a:lnTo>
                  <a:lnTo>
                    <a:pt x="103" y="330"/>
                  </a:lnTo>
                  <a:lnTo>
                    <a:pt x="105" y="328"/>
                  </a:lnTo>
                  <a:lnTo>
                    <a:pt x="108" y="326"/>
                  </a:lnTo>
                  <a:lnTo>
                    <a:pt x="109" y="324"/>
                  </a:lnTo>
                  <a:lnTo>
                    <a:pt x="111" y="322"/>
                  </a:lnTo>
                  <a:lnTo>
                    <a:pt x="112" y="320"/>
                  </a:lnTo>
                  <a:lnTo>
                    <a:pt x="114" y="316"/>
                  </a:lnTo>
                  <a:lnTo>
                    <a:pt x="115" y="314"/>
                  </a:lnTo>
                  <a:lnTo>
                    <a:pt x="116" y="312"/>
                  </a:lnTo>
                  <a:lnTo>
                    <a:pt x="118" y="310"/>
                  </a:lnTo>
                  <a:lnTo>
                    <a:pt x="119" y="307"/>
                  </a:lnTo>
                  <a:lnTo>
                    <a:pt x="120" y="305"/>
                  </a:lnTo>
                  <a:lnTo>
                    <a:pt x="121" y="303"/>
                  </a:lnTo>
                  <a:lnTo>
                    <a:pt x="123" y="299"/>
                  </a:lnTo>
                  <a:lnTo>
                    <a:pt x="124" y="297"/>
                  </a:lnTo>
                  <a:lnTo>
                    <a:pt x="125" y="295"/>
                  </a:lnTo>
                  <a:lnTo>
                    <a:pt x="126" y="292"/>
                  </a:lnTo>
                  <a:lnTo>
                    <a:pt x="127" y="290"/>
                  </a:lnTo>
                  <a:lnTo>
                    <a:pt x="128" y="287"/>
                  </a:lnTo>
                  <a:lnTo>
                    <a:pt x="128" y="284"/>
                  </a:lnTo>
                  <a:lnTo>
                    <a:pt x="154" y="187"/>
                  </a:lnTo>
                  <a:lnTo>
                    <a:pt x="156" y="183"/>
                  </a:lnTo>
                  <a:lnTo>
                    <a:pt x="156" y="181"/>
                  </a:lnTo>
                  <a:lnTo>
                    <a:pt x="157" y="178"/>
                  </a:lnTo>
                  <a:lnTo>
                    <a:pt x="157" y="176"/>
                  </a:lnTo>
                  <a:lnTo>
                    <a:pt x="157" y="173"/>
                  </a:lnTo>
                  <a:lnTo>
                    <a:pt x="158" y="171"/>
                  </a:lnTo>
                  <a:lnTo>
                    <a:pt x="158" y="168"/>
                  </a:lnTo>
                  <a:lnTo>
                    <a:pt x="158" y="165"/>
                  </a:lnTo>
                  <a:lnTo>
                    <a:pt x="158" y="163"/>
                  </a:lnTo>
                  <a:lnTo>
                    <a:pt x="158" y="161"/>
                  </a:lnTo>
                  <a:lnTo>
                    <a:pt x="158" y="158"/>
                  </a:lnTo>
                  <a:lnTo>
                    <a:pt x="158" y="156"/>
                  </a:lnTo>
                  <a:lnTo>
                    <a:pt x="158" y="154"/>
                  </a:lnTo>
                  <a:lnTo>
                    <a:pt x="157" y="151"/>
                  </a:lnTo>
                  <a:lnTo>
                    <a:pt x="157" y="149"/>
                  </a:lnTo>
                  <a:lnTo>
                    <a:pt x="157" y="147"/>
                  </a:lnTo>
                  <a:lnTo>
                    <a:pt x="156" y="145"/>
                  </a:lnTo>
                  <a:lnTo>
                    <a:pt x="156" y="143"/>
                  </a:lnTo>
                  <a:lnTo>
                    <a:pt x="154" y="141"/>
                  </a:lnTo>
                  <a:lnTo>
                    <a:pt x="153" y="139"/>
                  </a:lnTo>
                  <a:lnTo>
                    <a:pt x="153" y="136"/>
                  </a:lnTo>
                  <a:lnTo>
                    <a:pt x="152" y="135"/>
                  </a:lnTo>
                  <a:lnTo>
                    <a:pt x="151" y="133"/>
                  </a:lnTo>
                  <a:lnTo>
                    <a:pt x="150" y="131"/>
                  </a:lnTo>
                  <a:lnTo>
                    <a:pt x="149" y="130"/>
                  </a:lnTo>
                  <a:lnTo>
                    <a:pt x="148" y="129"/>
                  </a:lnTo>
                  <a:lnTo>
                    <a:pt x="147" y="127"/>
                  </a:lnTo>
                  <a:lnTo>
                    <a:pt x="146" y="126"/>
                  </a:lnTo>
                  <a:lnTo>
                    <a:pt x="144" y="125"/>
                  </a:lnTo>
                  <a:lnTo>
                    <a:pt x="143" y="124"/>
                  </a:lnTo>
                  <a:lnTo>
                    <a:pt x="142" y="123"/>
                  </a:lnTo>
                  <a:lnTo>
                    <a:pt x="140" y="122"/>
                  </a:lnTo>
                  <a:lnTo>
                    <a:pt x="138" y="120"/>
                  </a:lnTo>
                  <a:lnTo>
                    <a:pt x="136" y="119"/>
                  </a:lnTo>
                  <a:lnTo>
                    <a:pt x="135" y="119"/>
                  </a:lnTo>
                  <a:lnTo>
                    <a:pt x="133" y="118"/>
                  </a:lnTo>
                  <a:lnTo>
                    <a:pt x="132" y="118"/>
                  </a:lnTo>
                  <a:lnTo>
                    <a:pt x="130" y="118"/>
                  </a:lnTo>
                  <a:lnTo>
                    <a:pt x="129" y="117"/>
                  </a:lnTo>
                  <a:lnTo>
                    <a:pt x="127" y="117"/>
                  </a:lnTo>
                  <a:lnTo>
                    <a:pt x="125" y="117"/>
                  </a:lnTo>
                  <a:lnTo>
                    <a:pt x="63"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65" name="Line 295"/>
            <p:cNvSpPr>
              <a:spLocks noChangeShapeType="1"/>
            </p:cNvSpPr>
            <p:nvPr/>
          </p:nvSpPr>
          <p:spPr bwMode="auto">
            <a:xfrm flipH="1">
              <a:off x="1908" y="1428"/>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66" name="Line 296"/>
            <p:cNvSpPr>
              <a:spLocks noChangeShapeType="1"/>
            </p:cNvSpPr>
            <p:nvPr/>
          </p:nvSpPr>
          <p:spPr bwMode="auto">
            <a:xfrm flipH="1">
              <a:off x="1938" y="1428"/>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67" name="Freeform 297"/>
            <p:cNvSpPr>
              <a:spLocks/>
            </p:cNvSpPr>
            <p:nvPr/>
          </p:nvSpPr>
          <p:spPr bwMode="auto">
            <a:xfrm>
              <a:off x="2354" y="2435"/>
              <a:ext cx="64" cy="100"/>
            </a:xfrm>
            <a:custGeom>
              <a:avLst/>
              <a:gdLst>
                <a:gd name="T0" fmla="*/ 12 w 150"/>
                <a:gd name="T1" fmla="*/ 2 h 236"/>
                <a:gd name="T2" fmla="*/ 12 w 150"/>
                <a:gd name="T3" fmla="*/ 2 h 236"/>
                <a:gd name="T4" fmla="*/ 12 w 150"/>
                <a:gd name="T5" fmla="*/ 1 h 236"/>
                <a:gd name="T6" fmla="*/ 12 w 150"/>
                <a:gd name="T7" fmla="*/ 1 h 236"/>
                <a:gd name="T8" fmla="*/ 11 w 150"/>
                <a:gd name="T9" fmla="*/ 0 h 236"/>
                <a:gd name="T10" fmla="*/ 11 w 150"/>
                <a:gd name="T11" fmla="*/ 0 h 236"/>
                <a:gd name="T12" fmla="*/ 11 w 150"/>
                <a:gd name="T13" fmla="*/ 0 h 236"/>
                <a:gd name="T14" fmla="*/ 10 w 150"/>
                <a:gd name="T15" fmla="*/ 0 h 236"/>
                <a:gd name="T16" fmla="*/ 9 w 150"/>
                <a:gd name="T17" fmla="*/ 0 h 236"/>
                <a:gd name="T18" fmla="*/ 8 w 150"/>
                <a:gd name="T19" fmla="*/ 0 h 236"/>
                <a:gd name="T20" fmla="*/ 7 w 150"/>
                <a:gd name="T21" fmla="*/ 0 h 236"/>
                <a:gd name="T22" fmla="*/ 6 w 150"/>
                <a:gd name="T23" fmla="*/ 0 h 236"/>
                <a:gd name="T24" fmla="*/ 6 w 150"/>
                <a:gd name="T25" fmla="*/ 0 h 236"/>
                <a:gd name="T26" fmla="*/ 6 w 150"/>
                <a:gd name="T27" fmla="*/ 0 h 236"/>
                <a:gd name="T28" fmla="*/ 5 w 150"/>
                <a:gd name="T29" fmla="*/ 1 h 236"/>
                <a:gd name="T30" fmla="*/ 4 w 150"/>
                <a:gd name="T31" fmla="*/ 2 h 236"/>
                <a:gd name="T32" fmla="*/ 4 w 150"/>
                <a:gd name="T33" fmla="*/ 2 h 236"/>
                <a:gd name="T34" fmla="*/ 4 w 150"/>
                <a:gd name="T35" fmla="*/ 3 h 236"/>
                <a:gd name="T36" fmla="*/ 3 w 150"/>
                <a:gd name="T37" fmla="*/ 3 h 236"/>
                <a:gd name="T38" fmla="*/ 3 w 150"/>
                <a:gd name="T39" fmla="*/ 4 h 236"/>
                <a:gd name="T40" fmla="*/ 3 w 150"/>
                <a:gd name="T41" fmla="*/ 5 h 236"/>
                <a:gd name="T42" fmla="*/ 2 w 150"/>
                <a:gd name="T43" fmla="*/ 7 h 236"/>
                <a:gd name="T44" fmla="*/ 1 w 150"/>
                <a:gd name="T45" fmla="*/ 11 h 236"/>
                <a:gd name="T46" fmla="*/ 0 w 150"/>
                <a:gd name="T47" fmla="*/ 13 h 236"/>
                <a:gd name="T48" fmla="*/ 0 w 150"/>
                <a:gd name="T49" fmla="*/ 14 h 236"/>
                <a:gd name="T50" fmla="*/ 0 w 150"/>
                <a:gd name="T51" fmla="*/ 14 h 236"/>
                <a:gd name="T52" fmla="*/ 0 w 150"/>
                <a:gd name="T53" fmla="*/ 15 h 236"/>
                <a:gd name="T54" fmla="*/ 0 w 150"/>
                <a:gd name="T55" fmla="*/ 16 h 236"/>
                <a:gd name="T56" fmla="*/ 0 w 150"/>
                <a:gd name="T57" fmla="*/ 17 h 236"/>
                <a:gd name="T58" fmla="*/ 0 w 150"/>
                <a:gd name="T59" fmla="*/ 17 h 236"/>
                <a:gd name="T60" fmla="*/ 1 w 150"/>
                <a:gd name="T61" fmla="*/ 17 h 236"/>
                <a:gd name="T62" fmla="*/ 1 w 150"/>
                <a:gd name="T63" fmla="*/ 17 h 236"/>
                <a:gd name="T64" fmla="*/ 2 w 150"/>
                <a:gd name="T65" fmla="*/ 18 h 236"/>
                <a:gd name="T66" fmla="*/ 2 w 150"/>
                <a:gd name="T67" fmla="*/ 18 h 236"/>
                <a:gd name="T68" fmla="*/ 3 w 150"/>
                <a:gd name="T69" fmla="*/ 18 h 236"/>
                <a:gd name="T70" fmla="*/ 3 w 150"/>
                <a:gd name="T71" fmla="*/ 18 h 236"/>
                <a:gd name="T72" fmla="*/ 4 w 150"/>
                <a:gd name="T73" fmla="*/ 18 h 236"/>
                <a:gd name="T74" fmla="*/ 5 w 150"/>
                <a:gd name="T75" fmla="*/ 18 h 236"/>
                <a:gd name="T76" fmla="*/ 6 w 150"/>
                <a:gd name="T77" fmla="*/ 18 h 236"/>
                <a:gd name="T78" fmla="*/ 6 w 150"/>
                <a:gd name="T79" fmla="*/ 18 h 236"/>
                <a:gd name="T80" fmla="*/ 6 w 150"/>
                <a:gd name="T81" fmla="*/ 18 h 236"/>
                <a:gd name="T82" fmla="*/ 6 w 150"/>
                <a:gd name="T83" fmla="*/ 17 h 236"/>
                <a:gd name="T84" fmla="*/ 7 w 150"/>
                <a:gd name="T85" fmla="*/ 17 h 236"/>
                <a:gd name="T86" fmla="*/ 8 w 150"/>
                <a:gd name="T87" fmla="*/ 16 h 236"/>
                <a:gd name="T88" fmla="*/ 8 w 150"/>
                <a:gd name="T89" fmla="*/ 15 h 236"/>
                <a:gd name="T90" fmla="*/ 8 w 150"/>
                <a:gd name="T91" fmla="*/ 15 h 236"/>
                <a:gd name="T92" fmla="*/ 9 w 150"/>
                <a:gd name="T93" fmla="*/ 14 h 236"/>
                <a:gd name="T94" fmla="*/ 9 w 150"/>
                <a:gd name="T95" fmla="*/ 12 h 236"/>
                <a:gd name="T96" fmla="*/ 10 w 150"/>
                <a:gd name="T97" fmla="*/ 9 h 236"/>
                <a:gd name="T98" fmla="*/ 11 w 150"/>
                <a:gd name="T99" fmla="*/ 6 h 236"/>
                <a:gd name="T100" fmla="*/ 11 w 150"/>
                <a:gd name="T101" fmla="*/ 4 h 236"/>
                <a:gd name="T102" fmla="*/ 12 w 150"/>
                <a:gd name="T103" fmla="*/ 3 h 2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50" h="236">
                  <a:moveTo>
                    <a:pt x="150" y="32"/>
                  </a:moveTo>
                  <a:lnTo>
                    <a:pt x="150" y="31"/>
                  </a:lnTo>
                  <a:lnTo>
                    <a:pt x="150" y="29"/>
                  </a:lnTo>
                  <a:lnTo>
                    <a:pt x="150" y="28"/>
                  </a:lnTo>
                  <a:lnTo>
                    <a:pt x="150" y="26"/>
                  </a:lnTo>
                  <a:lnTo>
                    <a:pt x="150" y="25"/>
                  </a:lnTo>
                  <a:lnTo>
                    <a:pt x="150" y="24"/>
                  </a:lnTo>
                  <a:lnTo>
                    <a:pt x="150" y="23"/>
                  </a:lnTo>
                  <a:lnTo>
                    <a:pt x="150" y="22"/>
                  </a:lnTo>
                  <a:lnTo>
                    <a:pt x="150" y="20"/>
                  </a:lnTo>
                  <a:lnTo>
                    <a:pt x="150" y="19"/>
                  </a:lnTo>
                  <a:lnTo>
                    <a:pt x="150" y="18"/>
                  </a:lnTo>
                  <a:lnTo>
                    <a:pt x="149" y="17"/>
                  </a:lnTo>
                  <a:lnTo>
                    <a:pt x="149" y="16"/>
                  </a:lnTo>
                  <a:lnTo>
                    <a:pt x="149" y="15"/>
                  </a:lnTo>
                  <a:lnTo>
                    <a:pt x="148" y="12"/>
                  </a:lnTo>
                  <a:lnTo>
                    <a:pt x="148" y="11"/>
                  </a:lnTo>
                  <a:lnTo>
                    <a:pt x="147" y="9"/>
                  </a:lnTo>
                  <a:lnTo>
                    <a:pt x="147" y="8"/>
                  </a:lnTo>
                  <a:lnTo>
                    <a:pt x="146" y="7"/>
                  </a:lnTo>
                  <a:lnTo>
                    <a:pt x="145" y="6"/>
                  </a:lnTo>
                  <a:lnTo>
                    <a:pt x="145" y="5"/>
                  </a:lnTo>
                  <a:lnTo>
                    <a:pt x="144" y="4"/>
                  </a:lnTo>
                  <a:lnTo>
                    <a:pt x="143" y="3"/>
                  </a:lnTo>
                  <a:lnTo>
                    <a:pt x="143" y="2"/>
                  </a:lnTo>
                  <a:lnTo>
                    <a:pt x="141" y="2"/>
                  </a:lnTo>
                  <a:lnTo>
                    <a:pt x="140" y="1"/>
                  </a:lnTo>
                  <a:lnTo>
                    <a:pt x="139" y="1"/>
                  </a:lnTo>
                  <a:lnTo>
                    <a:pt x="138" y="1"/>
                  </a:lnTo>
                  <a:lnTo>
                    <a:pt x="136" y="0"/>
                  </a:lnTo>
                  <a:lnTo>
                    <a:pt x="135" y="0"/>
                  </a:lnTo>
                  <a:lnTo>
                    <a:pt x="134" y="0"/>
                  </a:lnTo>
                  <a:lnTo>
                    <a:pt x="132" y="0"/>
                  </a:lnTo>
                  <a:lnTo>
                    <a:pt x="129" y="0"/>
                  </a:lnTo>
                  <a:lnTo>
                    <a:pt x="127" y="0"/>
                  </a:lnTo>
                  <a:lnTo>
                    <a:pt x="123" y="0"/>
                  </a:lnTo>
                  <a:lnTo>
                    <a:pt x="119" y="0"/>
                  </a:lnTo>
                  <a:lnTo>
                    <a:pt x="114" y="0"/>
                  </a:lnTo>
                  <a:lnTo>
                    <a:pt x="110" y="0"/>
                  </a:lnTo>
                  <a:lnTo>
                    <a:pt x="104" y="0"/>
                  </a:lnTo>
                  <a:lnTo>
                    <a:pt x="102" y="0"/>
                  </a:lnTo>
                  <a:lnTo>
                    <a:pt x="100" y="1"/>
                  </a:lnTo>
                  <a:lnTo>
                    <a:pt x="97" y="1"/>
                  </a:lnTo>
                  <a:lnTo>
                    <a:pt x="95" y="1"/>
                  </a:lnTo>
                  <a:lnTo>
                    <a:pt x="92" y="1"/>
                  </a:lnTo>
                  <a:lnTo>
                    <a:pt x="89" y="2"/>
                  </a:lnTo>
                  <a:lnTo>
                    <a:pt x="87" y="2"/>
                  </a:lnTo>
                  <a:lnTo>
                    <a:pt x="85" y="3"/>
                  </a:lnTo>
                  <a:lnTo>
                    <a:pt x="83" y="3"/>
                  </a:lnTo>
                  <a:lnTo>
                    <a:pt x="82" y="4"/>
                  </a:lnTo>
                  <a:lnTo>
                    <a:pt x="81" y="4"/>
                  </a:lnTo>
                  <a:lnTo>
                    <a:pt x="79" y="4"/>
                  </a:lnTo>
                  <a:lnTo>
                    <a:pt x="78" y="5"/>
                  </a:lnTo>
                  <a:lnTo>
                    <a:pt x="76" y="5"/>
                  </a:lnTo>
                  <a:lnTo>
                    <a:pt x="75" y="6"/>
                  </a:lnTo>
                  <a:lnTo>
                    <a:pt x="73" y="7"/>
                  </a:lnTo>
                  <a:lnTo>
                    <a:pt x="71" y="8"/>
                  </a:lnTo>
                  <a:lnTo>
                    <a:pt x="69" y="11"/>
                  </a:lnTo>
                  <a:lnTo>
                    <a:pt x="68" y="12"/>
                  </a:lnTo>
                  <a:lnTo>
                    <a:pt x="66" y="13"/>
                  </a:lnTo>
                  <a:lnTo>
                    <a:pt x="64" y="15"/>
                  </a:lnTo>
                  <a:lnTo>
                    <a:pt x="62" y="16"/>
                  </a:lnTo>
                  <a:lnTo>
                    <a:pt x="61" y="18"/>
                  </a:lnTo>
                  <a:lnTo>
                    <a:pt x="56" y="21"/>
                  </a:lnTo>
                  <a:lnTo>
                    <a:pt x="55" y="23"/>
                  </a:lnTo>
                  <a:lnTo>
                    <a:pt x="53" y="24"/>
                  </a:lnTo>
                  <a:lnTo>
                    <a:pt x="51" y="26"/>
                  </a:lnTo>
                  <a:lnTo>
                    <a:pt x="51" y="28"/>
                  </a:lnTo>
                  <a:lnTo>
                    <a:pt x="50" y="29"/>
                  </a:lnTo>
                  <a:lnTo>
                    <a:pt x="49" y="30"/>
                  </a:lnTo>
                  <a:lnTo>
                    <a:pt x="49" y="31"/>
                  </a:lnTo>
                  <a:lnTo>
                    <a:pt x="47" y="33"/>
                  </a:lnTo>
                  <a:lnTo>
                    <a:pt x="46" y="35"/>
                  </a:lnTo>
                  <a:lnTo>
                    <a:pt x="45" y="37"/>
                  </a:lnTo>
                  <a:lnTo>
                    <a:pt x="42" y="41"/>
                  </a:lnTo>
                  <a:lnTo>
                    <a:pt x="39" y="46"/>
                  </a:lnTo>
                  <a:lnTo>
                    <a:pt x="38" y="48"/>
                  </a:lnTo>
                  <a:lnTo>
                    <a:pt x="37" y="50"/>
                  </a:lnTo>
                  <a:lnTo>
                    <a:pt x="36" y="52"/>
                  </a:lnTo>
                  <a:lnTo>
                    <a:pt x="35" y="54"/>
                  </a:lnTo>
                  <a:lnTo>
                    <a:pt x="34" y="56"/>
                  </a:lnTo>
                  <a:lnTo>
                    <a:pt x="33" y="58"/>
                  </a:lnTo>
                  <a:lnTo>
                    <a:pt x="33" y="61"/>
                  </a:lnTo>
                  <a:lnTo>
                    <a:pt x="32" y="63"/>
                  </a:lnTo>
                  <a:lnTo>
                    <a:pt x="31" y="68"/>
                  </a:lnTo>
                  <a:lnTo>
                    <a:pt x="28" y="78"/>
                  </a:lnTo>
                  <a:lnTo>
                    <a:pt x="25" y="87"/>
                  </a:lnTo>
                  <a:lnTo>
                    <a:pt x="23" y="97"/>
                  </a:lnTo>
                  <a:lnTo>
                    <a:pt x="20" y="105"/>
                  </a:lnTo>
                  <a:lnTo>
                    <a:pt x="15" y="124"/>
                  </a:lnTo>
                  <a:lnTo>
                    <a:pt x="13" y="134"/>
                  </a:lnTo>
                  <a:lnTo>
                    <a:pt x="9" y="144"/>
                  </a:lnTo>
                  <a:lnTo>
                    <a:pt x="7" y="153"/>
                  </a:lnTo>
                  <a:lnTo>
                    <a:pt x="6" y="157"/>
                  </a:lnTo>
                  <a:lnTo>
                    <a:pt x="5" y="163"/>
                  </a:lnTo>
                  <a:lnTo>
                    <a:pt x="4" y="167"/>
                  </a:lnTo>
                  <a:lnTo>
                    <a:pt x="3" y="172"/>
                  </a:lnTo>
                  <a:lnTo>
                    <a:pt x="2" y="174"/>
                  </a:lnTo>
                  <a:lnTo>
                    <a:pt x="2" y="177"/>
                  </a:lnTo>
                  <a:lnTo>
                    <a:pt x="1" y="180"/>
                  </a:lnTo>
                  <a:lnTo>
                    <a:pt x="1" y="182"/>
                  </a:lnTo>
                  <a:lnTo>
                    <a:pt x="1" y="184"/>
                  </a:lnTo>
                  <a:lnTo>
                    <a:pt x="0" y="186"/>
                  </a:lnTo>
                  <a:lnTo>
                    <a:pt x="0" y="189"/>
                  </a:lnTo>
                  <a:lnTo>
                    <a:pt x="0" y="192"/>
                  </a:lnTo>
                  <a:lnTo>
                    <a:pt x="0" y="194"/>
                  </a:lnTo>
                  <a:lnTo>
                    <a:pt x="1" y="197"/>
                  </a:lnTo>
                  <a:lnTo>
                    <a:pt x="1" y="199"/>
                  </a:lnTo>
                  <a:lnTo>
                    <a:pt x="1" y="201"/>
                  </a:lnTo>
                  <a:lnTo>
                    <a:pt x="2" y="203"/>
                  </a:lnTo>
                  <a:lnTo>
                    <a:pt x="2" y="206"/>
                  </a:lnTo>
                  <a:lnTo>
                    <a:pt x="3" y="209"/>
                  </a:lnTo>
                  <a:lnTo>
                    <a:pt x="3" y="211"/>
                  </a:lnTo>
                  <a:lnTo>
                    <a:pt x="4" y="213"/>
                  </a:lnTo>
                  <a:lnTo>
                    <a:pt x="5" y="215"/>
                  </a:lnTo>
                  <a:lnTo>
                    <a:pt x="6" y="218"/>
                  </a:lnTo>
                  <a:lnTo>
                    <a:pt x="7" y="219"/>
                  </a:lnTo>
                  <a:lnTo>
                    <a:pt x="7" y="220"/>
                  </a:lnTo>
                  <a:lnTo>
                    <a:pt x="8" y="221"/>
                  </a:lnTo>
                  <a:lnTo>
                    <a:pt x="8" y="222"/>
                  </a:lnTo>
                  <a:lnTo>
                    <a:pt x="9" y="223"/>
                  </a:lnTo>
                  <a:lnTo>
                    <a:pt x="10" y="225"/>
                  </a:lnTo>
                  <a:lnTo>
                    <a:pt x="12" y="226"/>
                  </a:lnTo>
                  <a:lnTo>
                    <a:pt x="13" y="227"/>
                  </a:lnTo>
                  <a:lnTo>
                    <a:pt x="14" y="228"/>
                  </a:lnTo>
                  <a:lnTo>
                    <a:pt x="14" y="229"/>
                  </a:lnTo>
                  <a:lnTo>
                    <a:pt x="15" y="230"/>
                  </a:lnTo>
                  <a:lnTo>
                    <a:pt x="16" y="230"/>
                  </a:lnTo>
                  <a:lnTo>
                    <a:pt x="17" y="231"/>
                  </a:lnTo>
                  <a:lnTo>
                    <a:pt x="18" y="232"/>
                  </a:lnTo>
                  <a:lnTo>
                    <a:pt x="19" y="232"/>
                  </a:lnTo>
                  <a:lnTo>
                    <a:pt x="20" y="233"/>
                  </a:lnTo>
                  <a:lnTo>
                    <a:pt x="21" y="233"/>
                  </a:lnTo>
                  <a:lnTo>
                    <a:pt x="22" y="234"/>
                  </a:lnTo>
                  <a:lnTo>
                    <a:pt x="23" y="234"/>
                  </a:lnTo>
                  <a:lnTo>
                    <a:pt x="24" y="234"/>
                  </a:lnTo>
                  <a:lnTo>
                    <a:pt x="26" y="235"/>
                  </a:lnTo>
                  <a:lnTo>
                    <a:pt x="28" y="235"/>
                  </a:lnTo>
                  <a:lnTo>
                    <a:pt x="29" y="235"/>
                  </a:lnTo>
                  <a:lnTo>
                    <a:pt x="30" y="235"/>
                  </a:lnTo>
                  <a:lnTo>
                    <a:pt x="31" y="235"/>
                  </a:lnTo>
                  <a:lnTo>
                    <a:pt x="33" y="236"/>
                  </a:lnTo>
                  <a:lnTo>
                    <a:pt x="36" y="236"/>
                  </a:lnTo>
                  <a:lnTo>
                    <a:pt x="38" y="236"/>
                  </a:lnTo>
                  <a:lnTo>
                    <a:pt x="40" y="236"/>
                  </a:lnTo>
                  <a:lnTo>
                    <a:pt x="51" y="235"/>
                  </a:lnTo>
                  <a:lnTo>
                    <a:pt x="53" y="235"/>
                  </a:lnTo>
                  <a:lnTo>
                    <a:pt x="55" y="235"/>
                  </a:lnTo>
                  <a:lnTo>
                    <a:pt x="61" y="236"/>
                  </a:lnTo>
                  <a:lnTo>
                    <a:pt x="63" y="236"/>
                  </a:lnTo>
                  <a:lnTo>
                    <a:pt x="64" y="236"/>
                  </a:lnTo>
                  <a:lnTo>
                    <a:pt x="65" y="236"/>
                  </a:lnTo>
                  <a:lnTo>
                    <a:pt x="67" y="236"/>
                  </a:lnTo>
                  <a:lnTo>
                    <a:pt x="68" y="236"/>
                  </a:lnTo>
                  <a:lnTo>
                    <a:pt x="69" y="236"/>
                  </a:lnTo>
                  <a:lnTo>
                    <a:pt x="70" y="235"/>
                  </a:lnTo>
                  <a:lnTo>
                    <a:pt x="71" y="235"/>
                  </a:lnTo>
                  <a:lnTo>
                    <a:pt x="72" y="235"/>
                  </a:lnTo>
                  <a:lnTo>
                    <a:pt x="73" y="234"/>
                  </a:lnTo>
                  <a:lnTo>
                    <a:pt x="74" y="234"/>
                  </a:lnTo>
                  <a:lnTo>
                    <a:pt x="75" y="233"/>
                  </a:lnTo>
                  <a:lnTo>
                    <a:pt x="76" y="233"/>
                  </a:lnTo>
                  <a:lnTo>
                    <a:pt x="78" y="232"/>
                  </a:lnTo>
                  <a:lnTo>
                    <a:pt x="79" y="232"/>
                  </a:lnTo>
                  <a:lnTo>
                    <a:pt x="80" y="231"/>
                  </a:lnTo>
                  <a:lnTo>
                    <a:pt x="81" y="230"/>
                  </a:lnTo>
                  <a:lnTo>
                    <a:pt x="83" y="229"/>
                  </a:lnTo>
                  <a:lnTo>
                    <a:pt x="85" y="228"/>
                  </a:lnTo>
                  <a:lnTo>
                    <a:pt x="87" y="226"/>
                  </a:lnTo>
                  <a:lnTo>
                    <a:pt x="89" y="225"/>
                  </a:lnTo>
                  <a:lnTo>
                    <a:pt x="90" y="222"/>
                  </a:lnTo>
                  <a:lnTo>
                    <a:pt x="92" y="220"/>
                  </a:lnTo>
                  <a:lnTo>
                    <a:pt x="94" y="218"/>
                  </a:lnTo>
                  <a:lnTo>
                    <a:pt x="96" y="217"/>
                  </a:lnTo>
                  <a:lnTo>
                    <a:pt x="97" y="215"/>
                  </a:lnTo>
                  <a:lnTo>
                    <a:pt x="98" y="213"/>
                  </a:lnTo>
                  <a:lnTo>
                    <a:pt x="99" y="211"/>
                  </a:lnTo>
                  <a:lnTo>
                    <a:pt x="100" y="209"/>
                  </a:lnTo>
                  <a:lnTo>
                    <a:pt x="102" y="206"/>
                  </a:lnTo>
                  <a:lnTo>
                    <a:pt x="103" y="204"/>
                  </a:lnTo>
                  <a:lnTo>
                    <a:pt x="103" y="202"/>
                  </a:lnTo>
                  <a:lnTo>
                    <a:pt x="104" y="199"/>
                  </a:lnTo>
                  <a:lnTo>
                    <a:pt x="105" y="197"/>
                  </a:lnTo>
                  <a:lnTo>
                    <a:pt x="106" y="195"/>
                  </a:lnTo>
                  <a:lnTo>
                    <a:pt x="107" y="193"/>
                  </a:lnTo>
                  <a:lnTo>
                    <a:pt x="107" y="190"/>
                  </a:lnTo>
                  <a:lnTo>
                    <a:pt x="108" y="188"/>
                  </a:lnTo>
                  <a:lnTo>
                    <a:pt x="110" y="183"/>
                  </a:lnTo>
                  <a:lnTo>
                    <a:pt x="112" y="179"/>
                  </a:lnTo>
                  <a:lnTo>
                    <a:pt x="113" y="173"/>
                  </a:lnTo>
                  <a:lnTo>
                    <a:pt x="115" y="164"/>
                  </a:lnTo>
                  <a:lnTo>
                    <a:pt x="117" y="154"/>
                  </a:lnTo>
                  <a:lnTo>
                    <a:pt x="119" y="145"/>
                  </a:lnTo>
                  <a:lnTo>
                    <a:pt x="121" y="135"/>
                  </a:lnTo>
                  <a:lnTo>
                    <a:pt x="124" y="126"/>
                  </a:lnTo>
                  <a:lnTo>
                    <a:pt x="127" y="117"/>
                  </a:lnTo>
                  <a:lnTo>
                    <a:pt x="129" y="107"/>
                  </a:lnTo>
                  <a:lnTo>
                    <a:pt x="132" y="98"/>
                  </a:lnTo>
                  <a:lnTo>
                    <a:pt x="134" y="88"/>
                  </a:lnTo>
                  <a:lnTo>
                    <a:pt x="137" y="79"/>
                  </a:lnTo>
                  <a:lnTo>
                    <a:pt x="139" y="69"/>
                  </a:lnTo>
                  <a:lnTo>
                    <a:pt x="141" y="65"/>
                  </a:lnTo>
                  <a:lnTo>
                    <a:pt x="143" y="59"/>
                  </a:lnTo>
                  <a:lnTo>
                    <a:pt x="144" y="55"/>
                  </a:lnTo>
                  <a:lnTo>
                    <a:pt x="145" y="50"/>
                  </a:lnTo>
                  <a:lnTo>
                    <a:pt x="146" y="46"/>
                  </a:lnTo>
                  <a:lnTo>
                    <a:pt x="147" y="40"/>
                  </a:lnTo>
                  <a:lnTo>
                    <a:pt x="148" y="36"/>
                  </a:lnTo>
                  <a:lnTo>
                    <a:pt x="149" y="34"/>
                  </a:lnTo>
                  <a:lnTo>
                    <a:pt x="149"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68" name="Freeform 298"/>
            <p:cNvSpPr>
              <a:spLocks/>
            </p:cNvSpPr>
            <p:nvPr/>
          </p:nvSpPr>
          <p:spPr bwMode="auto">
            <a:xfrm>
              <a:off x="2399" y="2513"/>
              <a:ext cx="6" cy="22"/>
            </a:xfrm>
            <a:custGeom>
              <a:avLst/>
              <a:gdLst>
                <a:gd name="T0" fmla="*/ 0 w 14"/>
                <a:gd name="T1" fmla="*/ 0 h 48"/>
                <a:gd name="T2" fmla="*/ 0 w 14"/>
                <a:gd name="T3" fmla="*/ 0 h 48"/>
                <a:gd name="T4" fmla="*/ 0 w 14"/>
                <a:gd name="T5" fmla="*/ 0 h 48"/>
                <a:gd name="T6" fmla="*/ 0 w 14"/>
                <a:gd name="T7" fmla="*/ 0 h 48"/>
                <a:gd name="T8" fmla="*/ 0 w 14"/>
                <a:gd name="T9" fmla="*/ 0 h 48"/>
                <a:gd name="T10" fmla="*/ 0 w 14"/>
                <a:gd name="T11" fmla="*/ 1 h 48"/>
                <a:gd name="T12" fmla="*/ 0 w 14"/>
                <a:gd name="T13" fmla="*/ 1 h 48"/>
                <a:gd name="T14" fmla="*/ 0 w 14"/>
                <a:gd name="T15" fmla="*/ 1 h 48"/>
                <a:gd name="T16" fmla="*/ 0 w 14"/>
                <a:gd name="T17" fmla="*/ 1 h 48"/>
                <a:gd name="T18" fmla="*/ 0 w 14"/>
                <a:gd name="T19" fmla="*/ 1 h 48"/>
                <a:gd name="T20" fmla="*/ 0 w 14"/>
                <a:gd name="T21" fmla="*/ 1 h 48"/>
                <a:gd name="T22" fmla="*/ 0 w 14"/>
                <a:gd name="T23" fmla="*/ 2 h 48"/>
                <a:gd name="T24" fmla="*/ 0 w 14"/>
                <a:gd name="T25" fmla="*/ 2 h 48"/>
                <a:gd name="T26" fmla="*/ 0 w 14"/>
                <a:gd name="T27" fmla="*/ 2 h 48"/>
                <a:gd name="T28" fmla="*/ 0 w 14"/>
                <a:gd name="T29" fmla="*/ 2 h 48"/>
                <a:gd name="T30" fmla="*/ 0 w 14"/>
                <a:gd name="T31" fmla="*/ 2 h 48"/>
                <a:gd name="T32" fmla="*/ 0 w 14"/>
                <a:gd name="T33" fmla="*/ 3 h 48"/>
                <a:gd name="T34" fmla="*/ 0 w 14"/>
                <a:gd name="T35" fmla="*/ 3 h 48"/>
                <a:gd name="T36" fmla="*/ 0 w 14"/>
                <a:gd name="T37" fmla="*/ 3 h 48"/>
                <a:gd name="T38" fmla="*/ 0 w 14"/>
                <a:gd name="T39" fmla="*/ 3 h 48"/>
                <a:gd name="T40" fmla="*/ 0 w 14"/>
                <a:gd name="T41" fmla="*/ 3 h 48"/>
                <a:gd name="T42" fmla="*/ 0 w 14"/>
                <a:gd name="T43" fmla="*/ 3 h 48"/>
                <a:gd name="T44" fmla="*/ 0 w 14"/>
                <a:gd name="T45" fmla="*/ 3 h 48"/>
                <a:gd name="T46" fmla="*/ 0 w 14"/>
                <a:gd name="T47" fmla="*/ 4 h 48"/>
                <a:gd name="T48" fmla="*/ 1 w 14"/>
                <a:gd name="T49" fmla="*/ 4 h 48"/>
                <a:gd name="T50" fmla="*/ 1 w 14"/>
                <a:gd name="T51" fmla="*/ 5 h 48"/>
                <a:gd name="T52" fmla="*/ 1 w 14"/>
                <a:gd name="T53" fmla="*/ 5 h 48"/>
                <a:gd name="T54" fmla="*/ 1 w 14"/>
                <a:gd name="T55" fmla="*/ 5 h 48"/>
                <a:gd name="T56" fmla="*/ 1 w 14"/>
                <a:gd name="T57" fmla="*/ 5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 h="48">
                  <a:moveTo>
                    <a:pt x="1" y="0"/>
                  </a:moveTo>
                  <a:lnTo>
                    <a:pt x="1" y="1"/>
                  </a:lnTo>
                  <a:lnTo>
                    <a:pt x="1" y="3"/>
                  </a:lnTo>
                  <a:lnTo>
                    <a:pt x="0" y="5"/>
                  </a:lnTo>
                  <a:lnTo>
                    <a:pt x="0" y="7"/>
                  </a:lnTo>
                  <a:lnTo>
                    <a:pt x="0" y="8"/>
                  </a:lnTo>
                  <a:lnTo>
                    <a:pt x="0" y="10"/>
                  </a:lnTo>
                  <a:lnTo>
                    <a:pt x="0" y="11"/>
                  </a:lnTo>
                  <a:lnTo>
                    <a:pt x="0" y="13"/>
                  </a:lnTo>
                  <a:lnTo>
                    <a:pt x="0" y="14"/>
                  </a:lnTo>
                  <a:lnTo>
                    <a:pt x="0" y="16"/>
                  </a:lnTo>
                  <a:lnTo>
                    <a:pt x="0" y="17"/>
                  </a:lnTo>
                  <a:lnTo>
                    <a:pt x="0" y="19"/>
                  </a:lnTo>
                  <a:lnTo>
                    <a:pt x="0" y="22"/>
                  </a:lnTo>
                  <a:lnTo>
                    <a:pt x="0" y="23"/>
                  </a:lnTo>
                  <a:lnTo>
                    <a:pt x="1" y="25"/>
                  </a:lnTo>
                  <a:lnTo>
                    <a:pt x="1" y="26"/>
                  </a:lnTo>
                  <a:lnTo>
                    <a:pt x="1" y="28"/>
                  </a:lnTo>
                  <a:lnTo>
                    <a:pt x="3" y="29"/>
                  </a:lnTo>
                  <a:lnTo>
                    <a:pt x="4" y="30"/>
                  </a:lnTo>
                  <a:lnTo>
                    <a:pt x="4" y="32"/>
                  </a:lnTo>
                  <a:lnTo>
                    <a:pt x="5" y="33"/>
                  </a:lnTo>
                  <a:lnTo>
                    <a:pt x="6" y="35"/>
                  </a:lnTo>
                  <a:lnTo>
                    <a:pt x="7" y="38"/>
                  </a:lnTo>
                  <a:lnTo>
                    <a:pt x="11" y="44"/>
                  </a:lnTo>
                  <a:lnTo>
                    <a:pt x="11" y="45"/>
                  </a:lnTo>
                  <a:lnTo>
                    <a:pt x="12" y="46"/>
                  </a:lnTo>
                  <a:lnTo>
                    <a:pt x="13" y="47"/>
                  </a:lnTo>
                  <a:lnTo>
                    <a:pt x="14"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69" name="Line 299"/>
            <p:cNvSpPr>
              <a:spLocks noChangeShapeType="1"/>
            </p:cNvSpPr>
            <p:nvPr/>
          </p:nvSpPr>
          <p:spPr bwMode="auto">
            <a:xfrm flipH="1">
              <a:off x="2493" y="2384"/>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70" name="Line 300"/>
            <p:cNvSpPr>
              <a:spLocks noChangeShapeType="1"/>
            </p:cNvSpPr>
            <p:nvPr/>
          </p:nvSpPr>
          <p:spPr bwMode="auto">
            <a:xfrm flipH="1">
              <a:off x="2463" y="2384"/>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71" name="Freeform 314"/>
            <p:cNvSpPr>
              <a:spLocks/>
            </p:cNvSpPr>
            <p:nvPr/>
          </p:nvSpPr>
          <p:spPr bwMode="auto">
            <a:xfrm>
              <a:off x="1223" y="2833"/>
              <a:ext cx="6" cy="21"/>
            </a:xfrm>
            <a:custGeom>
              <a:avLst/>
              <a:gdLst>
                <a:gd name="T0" fmla="*/ 0 w 15"/>
                <a:gd name="T1" fmla="*/ 0 h 49"/>
                <a:gd name="T2" fmla="*/ 0 w 15"/>
                <a:gd name="T3" fmla="*/ 0 h 49"/>
                <a:gd name="T4" fmla="*/ 0 w 15"/>
                <a:gd name="T5" fmla="*/ 0 h 49"/>
                <a:gd name="T6" fmla="*/ 0 w 15"/>
                <a:gd name="T7" fmla="*/ 0 h 49"/>
                <a:gd name="T8" fmla="*/ 0 w 15"/>
                <a:gd name="T9" fmla="*/ 0 h 49"/>
                <a:gd name="T10" fmla="*/ 0 w 15"/>
                <a:gd name="T11" fmla="*/ 1 h 49"/>
                <a:gd name="T12" fmla="*/ 0 w 15"/>
                <a:gd name="T13" fmla="*/ 1 h 49"/>
                <a:gd name="T14" fmla="*/ 0 w 15"/>
                <a:gd name="T15" fmla="*/ 1 h 49"/>
                <a:gd name="T16" fmla="*/ 0 w 15"/>
                <a:gd name="T17" fmla="*/ 1 h 49"/>
                <a:gd name="T18" fmla="*/ 0 w 15"/>
                <a:gd name="T19" fmla="*/ 1 h 49"/>
                <a:gd name="T20" fmla="*/ 0 w 15"/>
                <a:gd name="T21" fmla="*/ 1 h 49"/>
                <a:gd name="T22" fmla="*/ 0 w 15"/>
                <a:gd name="T23" fmla="*/ 1 h 49"/>
                <a:gd name="T24" fmla="*/ 0 w 15"/>
                <a:gd name="T25" fmla="*/ 2 h 49"/>
                <a:gd name="T26" fmla="*/ 0 w 15"/>
                <a:gd name="T27" fmla="*/ 2 h 49"/>
                <a:gd name="T28" fmla="*/ 0 w 15"/>
                <a:gd name="T29" fmla="*/ 2 h 49"/>
                <a:gd name="T30" fmla="*/ 0 w 15"/>
                <a:gd name="T31" fmla="*/ 2 h 49"/>
                <a:gd name="T32" fmla="*/ 0 w 15"/>
                <a:gd name="T33" fmla="*/ 2 h 49"/>
                <a:gd name="T34" fmla="*/ 0 w 15"/>
                <a:gd name="T35" fmla="*/ 2 h 49"/>
                <a:gd name="T36" fmla="*/ 0 w 15"/>
                <a:gd name="T37" fmla="*/ 3 h 49"/>
                <a:gd name="T38" fmla="*/ 0 w 15"/>
                <a:gd name="T39" fmla="*/ 3 h 49"/>
                <a:gd name="T40" fmla="*/ 0 w 15"/>
                <a:gd name="T41" fmla="*/ 3 h 49"/>
                <a:gd name="T42" fmla="*/ 0 w 15"/>
                <a:gd name="T43" fmla="*/ 3 h 49"/>
                <a:gd name="T44" fmla="*/ 0 w 15"/>
                <a:gd name="T45" fmla="*/ 3 h 49"/>
                <a:gd name="T46" fmla="*/ 0 w 15"/>
                <a:gd name="T47" fmla="*/ 3 h 49"/>
                <a:gd name="T48" fmla="*/ 1 w 15"/>
                <a:gd name="T49" fmla="*/ 3 h 49"/>
                <a:gd name="T50" fmla="*/ 1 w 15"/>
                <a:gd name="T51" fmla="*/ 4 h 49"/>
                <a:gd name="T52" fmla="*/ 1 w 15"/>
                <a:gd name="T53" fmla="*/ 4 h 49"/>
                <a:gd name="T54" fmla="*/ 1 w 15"/>
                <a:gd name="T55" fmla="*/ 4 h 49"/>
                <a:gd name="T56" fmla="*/ 1 w 15"/>
                <a:gd name="T57" fmla="*/ 4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 h="49">
                  <a:moveTo>
                    <a:pt x="2" y="0"/>
                  </a:moveTo>
                  <a:lnTo>
                    <a:pt x="2" y="3"/>
                  </a:lnTo>
                  <a:lnTo>
                    <a:pt x="2" y="4"/>
                  </a:lnTo>
                  <a:lnTo>
                    <a:pt x="1" y="6"/>
                  </a:lnTo>
                  <a:lnTo>
                    <a:pt x="1" y="8"/>
                  </a:lnTo>
                  <a:lnTo>
                    <a:pt x="1" y="9"/>
                  </a:lnTo>
                  <a:lnTo>
                    <a:pt x="1" y="11"/>
                  </a:lnTo>
                  <a:lnTo>
                    <a:pt x="0" y="12"/>
                  </a:lnTo>
                  <a:lnTo>
                    <a:pt x="0" y="14"/>
                  </a:lnTo>
                  <a:lnTo>
                    <a:pt x="0" y="15"/>
                  </a:lnTo>
                  <a:lnTo>
                    <a:pt x="0" y="17"/>
                  </a:lnTo>
                  <a:lnTo>
                    <a:pt x="0" y="18"/>
                  </a:lnTo>
                  <a:lnTo>
                    <a:pt x="1" y="21"/>
                  </a:lnTo>
                  <a:lnTo>
                    <a:pt x="1" y="22"/>
                  </a:lnTo>
                  <a:lnTo>
                    <a:pt x="1" y="24"/>
                  </a:lnTo>
                  <a:lnTo>
                    <a:pt x="1" y="26"/>
                  </a:lnTo>
                  <a:lnTo>
                    <a:pt x="2" y="27"/>
                  </a:lnTo>
                  <a:lnTo>
                    <a:pt x="2" y="29"/>
                  </a:lnTo>
                  <a:lnTo>
                    <a:pt x="3" y="30"/>
                  </a:lnTo>
                  <a:lnTo>
                    <a:pt x="3" y="31"/>
                  </a:lnTo>
                  <a:lnTo>
                    <a:pt x="4" y="33"/>
                  </a:lnTo>
                  <a:lnTo>
                    <a:pt x="5" y="34"/>
                  </a:lnTo>
                  <a:lnTo>
                    <a:pt x="5" y="36"/>
                  </a:lnTo>
                  <a:lnTo>
                    <a:pt x="7" y="39"/>
                  </a:lnTo>
                  <a:lnTo>
                    <a:pt x="11" y="44"/>
                  </a:lnTo>
                  <a:lnTo>
                    <a:pt x="12" y="46"/>
                  </a:lnTo>
                  <a:lnTo>
                    <a:pt x="13" y="47"/>
                  </a:lnTo>
                  <a:lnTo>
                    <a:pt x="14" y="48"/>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72" name="Freeform 315"/>
            <p:cNvSpPr>
              <a:spLocks/>
            </p:cNvSpPr>
            <p:nvPr/>
          </p:nvSpPr>
          <p:spPr bwMode="auto">
            <a:xfrm>
              <a:off x="1175" y="2755"/>
              <a:ext cx="66" cy="99"/>
            </a:xfrm>
            <a:custGeom>
              <a:avLst/>
              <a:gdLst>
                <a:gd name="T0" fmla="*/ 13 w 151"/>
                <a:gd name="T1" fmla="*/ 2 h 236"/>
                <a:gd name="T2" fmla="*/ 13 w 151"/>
                <a:gd name="T3" fmla="*/ 2 h 236"/>
                <a:gd name="T4" fmla="*/ 13 w 151"/>
                <a:gd name="T5" fmla="*/ 1 h 236"/>
                <a:gd name="T6" fmla="*/ 12 w 151"/>
                <a:gd name="T7" fmla="*/ 1 h 236"/>
                <a:gd name="T8" fmla="*/ 12 w 151"/>
                <a:gd name="T9" fmla="*/ 0 h 236"/>
                <a:gd name="T10" fmla="*/ 12 w 151"/>
                <a:gd name="T11" fmla="*/ 0 h 236"/>
                <a:gd name="T12" fmla="*/ 11 w 151"/>
                <a:gd name="T13" fmla="*/ 0 h 236"/>
                <a:gd name="T14" fmla="*/ 11 w 151"/>
                <a:gd name="T15" fmla="*/ 0 h 236"/>
                <a:gd name="T16" fmla="*/ 10 w 151"/>
                <a:gd name="T17" fmla="*/ 0 h 236"/>
                <a:gd name="T18" fmla="*/ 9 w 151"/>
                <a:gd name="T19" fmla="*/ 0 h 236"/>
                <a:gd name="T20" fmla="*/ 7 w 151"/>
                <a:gd name="T21" fmla="*/ 0 h 236"/>
                <a:gd name="T22" fmla="*/ 7 w 151"/>
                <a:gd name="T23" fmla="*/ 0 h 236"/>
                <a:gd name="T24" fmla="*/ 6 w 151"/>
                <a:gd name="T25" fmla="*/ 0 h 236"/>
                <a:gd name="T26" fmla="*/ 6 w 151"/>
                <a:gd name="T27" fmla="*/ 1 h 236"/>
                <a:gd name="T28" fmla="*/ 5 w 151"/>
                <a:gd name="T29" fmla="*/ 2 h 236"/>
                <a:gd name="T30" fmla="*/ 4 w 151"/>
                <a:gd name="T31" fmla="*/ 2 h 236"/>
                <a:gd name="T32" fmla="*/ 3 w 151"/>
                <a:gd name="T33" fmla="*/ 3 h 236"/>
                <a:gd name="T34" fmla="*/ 3 w 151"/>
                <a:gd name="T35" fmla="*/ 4 h 236"/>
                <a:gd name="T36" fmla="*/ 3 w 151"/>
                <a:gd name="T37" fmla="*/ 5 h 236"/>
                <a:gd name="T38" fmla="*/ 2 w 151"/>
                <a:gd name="T39" fmla="*/ 6 h 236"/>
                <a:gd name="T40" fmla="*/ 1 w 151"/>
                <a:gd name="T41" fmla="*/ 10 h 236"/>
                <a:gd name="T42" fmla="*/ 0 w 151"/>
                <a:gd name="T43" fmla="*/ 12 h 236"/>
                <a:gd name="T44" fmla="*/ 0 w 151"/>
                <a:gd name="T45" fmla="*/ 13 h 236"/>
                <a:gd name="T46" fmla="*/ 0 w 151"/>
                <a:gd name="T47" fmla="*/ 14 h 236"/>
                <a:gd name="T48" fmla="*/ 0 w 151"/>
                <a:gd name="T49" fmla="*/ 15 h 236"/>
                <a:gd name="T50" fmla="*/ 0 w 151"/>
                <a:gd name="T51" fmla="*/ 16 h 236"/>
                <a:gd name="T52" fmla="*/ 0 w 151"/>
                <a:gd name="T53" fmla="*/ 16 h 236"/>
                <a:gd name="T54" fmla="*/ 1 w 151"/>
                <a:gd name="T55" fmla="*/ 16 h 236"/>
                <a:gd name="T56" fmla="*/ 1 w 151"/>
                <a:gd name="T57" fmla="*/ 17 h 236"/>
                <a:gd name="T58" fmla="*/ 1 w 151"/>
                <a:gd name="T59" fmla="*/ 17 h 236"/>
                <a:gd name="T60" fmla="*/ 2 w 151"/>
                <a:gd name="T61" fmla="*/ 17 h 236"/>
                <a:gd name="T62" fmla="*/ 2 w 151"/>
                <a:gd name="T63" fmla="*/ 17 h 236"/>
                <a:gd name="T64" fmla="*/ 3 w 151"/>
                <a:gd name="T65" fmla="*/ 18 h 236"/>
                <a:gd name="T66" fmla="*/ 4 w 151"/>
                <a:gd name="T67" fmla="*/ 18 h 236"/>
                <a:gd name="T68" fmla="*/ 5 w 151"/>
                <a:gd name="T69" fmla="*/ 18 h 236"/>
                <a:gd name="T70" fmla="*/ 6 w 151"/>
                <a:gd name="T71" fmla="*/ 18 h 236"/>
                <a:gd name="T72" fmla="*/ 6 w 151"/>
                <a:gd name="T73" fmla="*/ 17 h 236"/>
                <a:gd name="T74" fmla="*/ 7 w 151"/>
                <a:gd name="T75" fmla="*/ 17 h 236"/>
                <a:gd name="T76" fmla="*/ 7 w 151"/>
                <a:gd name="T77" fmla="*/ 17 h 236"/>
                <a:gd name="T78" fmla="*/ 7 w 151"/>
                <a:gd name="T79" fmla="*/ 16 h 236"/>
                <a:gd name="T80" fmla="*/ 8 w 151"/>
                <a:gd name="T81" fmla="*/ 16 h 236"/>
                <a:gd name="T82" fmla="*/ 9 w 151"/>
                <a:gd name="T83" fmla="*/ 15 h 236"/>
                <a:gd name="T84" fmla="*/ 9 w 151"/>
                <a:gd name="T85" fmla="*/ 14 h 236"/>
                <a:gd name="T86" fmla="*/ 9 w 151"/>
                <a:gd name="T87" fmla="*/ 13 h 236"/>
                <a:gd name="T88" fmla="*/ 10 w 151"/>
                <a:gd name="T89" fmla="*/ 11 h 236"/>
                <a:gd name="T90" fmla="*/ 10 w 151"/>
                <a:gd name="T91" fmla="*/ 8 h 236"/>
                <a:gd name="T92" fmla="*/ 12 w 151"/>
                <a:gd name="T93" fmla="*/ 5 h 236"/>
                <a:gd name="T94" fmla="*/ 12 w 151"/>
                <a:gd name="T95" fmla="*/ 3 h 236"/>
                <a:gd name="T96" fmla="*/ 13 w 151"/>
                <a:gd name="T97" fmla="*/ 2 h 2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1" h="236">
                  <a:moveTo>
                    <a:pt x="150" y="32"/>
                  </a:moveTo>
                  <a:lnTo>
                    <a:pt x="151" y="30"/>
                  </a:lnTo>
                  <a:lnTo>
                    <a:pt x="151" y="29"/>
                  </a:lnTo>
                  <a:lnTo>
                    <a:pt x="151" y="28"/>
                  </a:lnTo>
                  <a:lnTo>
                    <a:pt x="151" y="27"/>
                  </a:lnTo>
                  <a:lnTo>
                    <a:pt x="151" y="26"/>
                  </a:lnTo>
                  <a:lnTo>
                    <a:pt x="151" y="25"/>
                  </a:lnTo>
                  <a:lnTo>
                    <a:pt x="151" y="23"/>
                  </a:lnTo>
                  <a:lnTo>
                    <a:pt x="151" y="22"/>
                  </a:lnTo>
                  <a:lnTo>
                    <a:pt x="151" y="20"/>
                  </a:lnTo>
                  <a:lnTo>
                    <a:pt x="151" y="19"/>
                  </a:lnTo>
                  <a:lnTo>
                    <a:pt x="150" y="18"/>
                  </a:lnTo>
                  <a:lnTo>
                    <a:pt x="150" y="17"/>
                  </a:lnTo>
                  <a:lnTo>
                    <a:pt x="148" y="15"/>
                  </a:lnTo>
                  <a:lnTo>
                    <a:pt x="148" y="12"/>
                  </a:lnTo>
                  <a:lnTo>
                    <a:pt x="147" y="11"/>
                  </a:lnTo>
                  <a:lnTo>
                    <a:pt x="147" y="10"/>
                  </a:lnTo>
                  <a:lnTo>
                    <a:pt x="146" y="9"/>
                  </a:lnTo>
                  <a:lnTo>
                    <a:pt x="146" y="8"/>
                  </a:lnTo>
                  <a:lnTo>
                    <a:pt x="145" y="6"/>
                  </a:lnTo>
                  <a:lnTo>
                    <a:pt x="145" y="5"/>
                  </a:lnTo>
                  <a:lnTo>
                    <a:pt x="144" y="4"/>
                  </a:lnTo>
                  <a:lnTo>
                    <a:pt x="143" y="3"/>
                  </a:lnTo>
                  <a:lnTo>
                    <a:pt x="142" y="2"/>
                  </a:lnTo>
                  <a:lnTo>
                    <a:pt x="141" y="2"/>
                  </a:lnTo>
                  <a:lnTo>
                    <a:pt x="140" y="1"/>
                  </a:lnTo>
                  <a:lnTo>
                    <a:pt x="139" y="1"/>
                  </a:lnTo>
                  <a:lnTo>
                    <a:pt x="138" y="1"/>
                  </a:lnTo>
                  <a:lnTo>
                    <a:pt x="137" y="0"/>
                  </a:lnTo>
                  <a:lnTo>
                    <a:pt x="136" y="0"/>
                  </a:lnTo>
                  <a:lnTo>
                    <a:pt x="135" y="0"/>
                  </a:lnTo>
                  <a:lnTo>
                    <a:pt x="131" y="0"/>
                  </a:lnTo>
                  <a:lnTo>
                    <a:pt x="129" y="0"/>
                  </a:lnTo>
                  <a:lnTo>
                    <a:pt x="127" y="0"/>
                  </a:lnTo>
                  <a:lnTo>
                    <a:pt x="124" y="0"/>
                  </a:lnTo>
                  <a:lnTo>
                    <a:pt x="119" y="0"/>
                  </a:lnTo>
                  <a:lnTo>
                    <a:pt x="114" y="0"/>
                  </a:lnTo>
                  <a:lnTo>
                    <a:pt x="109" y="0"/>
                  </a:lnTo>
                  <a:lnTo>
                    <a:pt x="105" y="0"/>
                  </a:lnTo>
                  <a:lnTo>
                    <a:pt x="103" y="0"/>
                  </a:lnTo>
                  <a:lnTo>
                    <a:pt x="99" y="1"/>
                  </a:lnTo>
                  <a:lnTo>
                    <a:pt x="97" y="1"/>
                  </a:lnTo>
                  <a:lnTo>
                    <a:pt x="95" y="1"/>
                  </a:lnTo>
                  <a:lnTo>
                    <a:pt x="92" y="1"/>
                  </a:lnTo>
                  <a:lnTo>
                    <a:pt x="90" y="2"/>
                  </a:lnTo>
                  <a:lnTo>
                    <a:pt x="88" y="2"/>
                  </a:lnTo>
                  <a:lnTo>
                    <a:pt x="86" y="3"/>
                  </a:lnTo>
                  <a:lnTo>
                    <a:pt x="82" y="3"/>
                  </a:lnTo>
                  <a:lnTo>
                    <a:pt x="80" y="4"/>
                  </a:lnTo>
                  <a:lnTo>
                    <a:pt x="78" y="5"/>
                  </a:lnTo>
                  <a:lnTo>
                    <a:pt x="76" y="6"/>
                  </a:lnTo>
                  <a:lnTo>
                    <a:pt x="74" y="8"/>
                  </a:lnTo>
                  <a:lnTo>
                    <a:pt x="72" y="9"/>
                  </a:lnTo>
                  <a:lnTo>
                    <a:pt x="70" y="10"/>
                  </a:lnTo>
                  <a:lnTo>
                    <a:pt x="68" y="12"/>
                  </a:lnTo>
                  <a:lnTo>
                    <a:pt x="66" y="13"/>
                  </a:lnTo>
                  <a:lnTo>
                    <a:pt x="64" y="15"/>
                  </a:lnTo>
                  <a:lnTo>
                    <a:pt x="62" y="16"/>
                  </a:lnTo>
                  <a:lnTo>
                    <a:pt x="60" y="18"/>
                  </a:lnTo>
                  <a:lnTo>
                    <a:pt x="57" y="21"/>
                  </a:lnTo>
                  <a:lnTo>
                    <a:pt x="55" y="23"/>
                  </a:lnTo>
                  <a:lnTo>
                    <a:pt x="54" y="25"/>
                  </a:lnTo>
                  <a:lnTo>
                    <a:pt x="52" y="27"/>
                  </a:lnTo>
                  <a:lnTo>
                    <a:pt x="51" y="29"/>
                  </a:lnTo>
                  <a:lnTo>
                    <a:pt x="48" y="31"/>
                  </a:lnTo>
                  <a:lnTo>
                    <a:pt x="47" y="33"/>
                  </a:lnTo>
                  <a:lnTo>
                    <a:pt x="45" y="37"/>
                  </a:lnTo>
                  <a:lnTo>
                    <a:pt x="43" y="42"/>
                  </a:lnTo>
                  <a:lnTo>
                    <a:pt x="40" y="46"/>
                  </a:lnTo>
                  <a:lnTo>
                    <a:pt x="39" y="48"/>
                  </a:lnTo>
                  <a:lnTo>
                    <a:pt x="38" y="50"/>
                  </a:lnTo>
                  <a:lnTo>
                    <a:pt x="37" y="52"/>
                  </a:lnTo>
                  <a:lnTo>
                    <a:pt x="36" y="54"/>
                  </a:lnTo>
                  <a:lnTo>
                    <a:pt x="35" y="56"/>
                  </a:lnTo>
                  <a:lnTo>
                    <a:pt x="33" y="59"/>
                  </a:lnTo>
                  <a:lnTo>
                    <a:pt x="32" y="61"/>
                  </a:lnTo>
                  <a:lnTo>
                    <a:pt x="32" y="63"/>
                  </a:lnTo>
                  <a:lnTo>
                    <a:pt x="31" y="68"/>
                  </a:lnTo>
                  <a:lnTo>
                    <a:pt x="28" y="78"/>
                  </a:lnTo>
                  <a:lnTo>
                    <a:pt x="26" y="87"/>
                  </a:lnTo>
                  <a:lnTo>
                    <a:pt x="21" y="105"/>
                  </a:lnTo>
                  <a:lnTo>
                    <a:pt x="15" y="125"/>
                  </a:lnTo>
                  <a:lnTo>
                    <a:pt x="12" y="134"/>
                  </a:lnTo>
                  <a:lnTo>
                    <a:pt x="10" y="144"/>
                  </a:lnTo>
                  <a:lnTo>
                    <a:pt x="8" y="153"/>
                  </a:lnTo>
                  <a:lnTo>
                    <a:pt x="6" y="158"/>
                  </a:lnTo>
                  <a:lnTo>
                    <a:pt x="5" y="163"/>
                  </a:lnTo>
                  <a:lnTo>
                    <a:pt x="4" y="167"/>
                  </a:lnTo>
                  <a:lnTo>
                    <a:pt x="3" y="173"/>
                  </a:lnTo>
                  <a:lnTo>
                    <a:pt x="3" y="175"/>
                  </a:lnTo>
                  <a:lnTo>
                    <a:pt x="2" y="177"/>
                  </a:lnTo>
                  <a:lnTo>
                    <a:pt x="2" y="179"/>
                  </a:lnTo>
                  <a:lnTo>
                    <a:pt x="2" y="182"/>
                  </a:lnTo>
                  <a:lnTo>
                    <a:pt x="0" y="184"/>
                  </a:lnTo>
                  <a:lnTo>
                    <a:pt x="0" y="186"/>
                  </a:lnTo>
                  <a:lnTo>
                    <a:pt x="0" y="190"/>
                  </a:lnTo>
                  <a:lnTo>
                    <a:pt x="0" y="192"/>
                  </a:lnTo>
                  <a:lnTo>
                    <a:pt x="0" y="194"/>
                  </a:lnTo>
                  <a:lnTo>
                    <a:pt x="0" y="197"/>
                  </a:lnTo>
                  <a:lnTo>
                    <a:pt x="2" y="199"/>
                  </a:lnTo>
                  <a:lnTo>
                    <a:pt x="2" y="201"/>
                  </a:lnTo>
                  <a:lnTo>
                    <a:pt x="2" y="203"/>
                  </a:lnTo>
                  <a:lnTo>
                    <a:pt x="3" y="207"/>
                  </a:lnTo>
                  <a:lnTo>
                    <a:pt x="4" y="209"/>
                  </a:lnTo>
                  <a:lnTo>
                    <a:pt x="4" y="211"/>
                  </a:lnTo>
                  <a:lnTo>
                    <a:pt x="5" y="213"/>
                  </a:lnTo>
                  <a:lnTo>
                    <a:pt x="6" y="215"/>
                  </a:lnTo>
                  <a:lnTo>
                    <a:pt x="7" y="217"/>
                  </a:lnTo>
                  <a:lnTo>
                    <a:pt x="8" y="220"/>
                  </a:lnTo>
                  <a:lnTo>
                    <a:pt x="9" y="223"/>
                  </a:lnTo>
                  <a:lnTo>
                    <a:pt x="10" y="223"/>
                  </a:lnTo>
                  <a:lnTo>
                    <a:pt x="10" y="224"/>
                  </a:lnTo>
                  <a:lnTo>
                    <a:pt x="11" y="225"/>
                  </a:lnTo>
                  <a:lnTo>
                    <a:pt x="12" y="226"/>
                  </a:lnTo>
                  <a:lnTo>
                    <a:pt x="12" y="227"/>
                  </a:lnTo>
                  <a:lnTo>
                    <a:pt x="13" y="228"/>
                  </a:lnTo>
                  <a:lnTo>
                    <a:pt x="14" y="229"/>
                  </a:lnTo>
                  <a:lnTo>
                    <a:pt x="15" y="230"/>
                  </a:lnTo>
                  <a:lnTo>
                    <a:pt x="16" y="230"/>
                  </a:lnTo>
                  <a:lnTo>
                    <a:pt x="17" y="231"/>
                  </a:lnTo>
                  <a:lnTo>
                    <a:pt x="19" y="231"/>
                  </a:lnTo>
                  <a:lnTo>
                    <a:pt x="20" y="232"/>
                  </a:lnTo>
                  <a:lnTo>
                    <a:pt x="21" y="233"/>
                  </a:lnTo>
                  <a:lnTo>
                    <a:pt x="22" y="233"/>
                  </a:lnTo>
                  <a:lnTo>
                    <a:pt x="23" y="233"/>
                  </a:lnTo>
                  <a:lnTo>
                    <a:pt x="24" y="234"/>
                  </a:lnTo>
                  <a:lnTo>
                    <a:pt x="25" y="234"/>
                  </a:lnTo>
                  <a:lnTo>
                    <a:pt x="26" y="234"/>
                  </a:lnTo>
                  <a:lnTo>
                    <a:pt x="27" y="235"/>
                  </a:lnTo>
                  <a:lnTo>
                    <a:pt x="29" y="235"/>
                  </a:lnTo>
                  <a:lnTo>
                    <a:pt x="31" y="235"/>
                  </a:lnTo>
                  <a:lnTo>
                    <a:pt x="33" y="235"/>
                  </a:lnTo>
                  <a:lnTo>
                    <a:pt x="36" y="236"/>
                  </a:lnTo>
                  <a:lnTo>
                    <a:pt x="39" y="236"/>
                  </a:lnTo>
                  <a:lnTo>
                    <a:pt x="41" y="236"/>
                  </a:lnTo>
                  <a:lnTo>
                    <a:pt x="51" y="235"/>
                  </a:lnTo>
                  <a:lnTo>
                    <a:pt x="54" y="235"/>
                  </a:lnTo>
                  <a:lnTo>
                    <a:pt x="56" y="235"/>
                  </a:lnTo>
                  <a:lnTo>
                    <a:pt x="61" y="236"/>
                  </a:lnTo>
                  <a:lnTo>
                    <a:pt x="63" y="236"/>
                  </a:lnTo>
                  <a:lnTo>
                    <a:pt x="65" y="236"/>
                  </a:lnTo>
                  <a:lnTo>
                    <a:pt x="66" y="236"/>
                  </a:lnTo>
                  <a:lnTo>
                    <a:pt x="68" y="236"/>
                  </a:lnTo>
                  <a:lnTo>
                    <a:pt x="70" y="235"/>
                  </a:lnTo>
                  <a:lnTo>
                    <a:pt x="71" y="235"/>
                  </a:lnTo>
                  <a:lnTo>
                    <a:pt x="72" y="235"/>
                  </a:lnTo>
                  <a:lnTo>
                    <a:pt x="73" y="235"/>
                  </a:lnTo>
                  <a:lnTo>
                    <a:pt x="74" y="234"/>
                  </a:lnTo>
                  <a:lnTo>
                    <a:pt x="75" y="234"/>
                  </a:lnTo>
                  <a:lnTo>
                    <a:pt x="76" y="233"/>
                  </a:lnTo>
                  <a:lnTo>
                    <a:pt x="77" y="233"/>
                  </a:lnTo>
                  <a:lnTo>
                    <a:pt x="78" y="232"/>
                  </a:lnTo>
                  <a:lnTo>
                    <a:pt x="79" y="232"/>
                  </a:lnTo>
                  <a:lnTo>
                    <a:pt x="81" y="230"/>
                  </a:lnTo>
                  <a:lnTo>
                    <a:pt x="84" y="229"/>
                  </a:lnTo>
                  <a:lnTo>
                    <a:pt x="86" y="228"/>
                  </a:lnTo>
                  <a:lnTo>
                    <a:pt x="88" y="226"/>
                  </a:lnTo>
                  <a:lnTo>
                    <a:pt x="89" y="224"/>
                  </a:lnTo>
                  <a:lnTo>
                    <a:pt x="91" y="223"/>
                  </a:lnTo>
                  <a:lnTo>
                    <a:pt x="92" y="220"/>
                  </a:lnTo>
                  <a:lnTo>
                    <a:pt x="94" y="218"/>
                  </a:lnTo>
                  <a:lnTo>
                    <a:pt x="95" y="217"/>
                  </a:lnTo>
                  <a:lnTo>
                    <a:pt x="97" y="215"/>
                  </a:lnTo>
                  <a:lnTo>
                    <a:pt x="98" y="213"/>
                  </a:lnTo>
                  <a:lnTo>
                    <a:pt x="99" y="211"/>
                  </a:lnTo>
                  <a:lnTo>
                    <a:pt x="101" y="209"/>
                  </a:lnTo>
                  <a:lnTo>
                    <a:pt x="102" y="207"/>
                  </a:lnTo>
                  <a:lnTo>
                    <a:pt x="103" y="204"/>
                  </a:lnTo>
                  <a:lnTo>
                    <a:pt x="104" y="201"/>
                  </a:lnTo>
                  <a:lnTo>
                    <a:pt x="105" y="199"/>
                  </a:lnTo>
                  <a:lnTo>
                    <a:pt x="106" y="197"/>
                  </a:lnTo>
                  <a:lnTo>
                    <a:pt x="107" y="195"/>
                  </a:lnTo>
                  <a:lnTo>
                    <a:pt x="107" y="193"/>
                  </a:lnTo>
                  <a:lnTo>
                    <a:pt x="109" y="189"/>
                  </a:lnTo>
                  <a:lnTo>
                    <a:pt x="110" y="183"/>
                  </a:lnTo>
                  <a:lnTo>
                    <a:pt x="111" y="179"/>
                  </a:lnTo>
                  <a:lnTo>
                    <a:pt x="112" y="174"/>
                  </a:lnTo>
                  <a:lnTo>
                    <a:pt x="115" y="164"/>
                  </a:lnTo>
                  <a:lnTo>
                    <a:pt x="118" y="154"/>
                  </a:lnTo>
                  <a:lnTo>
                    <a:pt x="120" y="145"/>
                  </a:lnTo>
                  <a:lnTo>
                    <a:pt x="122" y="135"/>
                  </a:lnTo>
                  <a:lnTo>
                    <a:pt x="124" y="126"/>
                  </a:lnTo>
                  <a:lnTo>
                    <a:pt x="127" y="116"/>
                  </a:lnTo>
                  <a:lnTo>
                    <a:pt x="129" y="108"/>
                  </a:lnTo>
                  <a:lnTo>
                    <a:pt x="131" y="98"/>
                  </a:lnTo>
                  <a:lnTo>
                    <a:pt x="135" y="88"/>
                  </a:lnTo>
                  <a:lnTo>
                    <a:pt x="138" y="79"/>
                  </a:lnTo>
                  <a:lnTo>
                    <a:pt x="140" y="69"/>
                  </a:lnTo>
                  <a:lnTo>
                    <a:pt x="143" y="60"/>
                  </a:lnTo>
                  <a:lnTo>
                    <a:pt x="144" y="55"/>
                  </a:lnTo>
                  <a:lnTo>
                    <a:pt x="145" y="50"/>
                  </a:lnTo>
                  <a:lnTo>
                    <a:pt x="146" y="46"/>
                  </a:lnTo>
                  <a:lnTo>
                    <a:pt x="147" y="41"/>
                  </a:lnTo>
                  <a:lnTo>
                    <a:pt x="148" y="36"/>
                  </a:lnTo>
                  <a:lnTo>
                    <a:pt x="150" y="34"/>
                  </a:lnTo>
                  <a:lnTo>
                    <a:pt x="150"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73" name="Freeform 316"/>
            <p:cNvSpPr>
              <a:spLocks/>
            </p:cNvSpPr>
            <p:nvPr/>
          </p:nvSpPr>
          <p:spPr bwMode="auto">
            <a:xfrm>
              <a:off x="578" y="1784"/>
              <a:ext cx="63" cy="102"/>
            </a:xfrm>
            <a:custGeom>
              <a:avLst/>
              <a:gdLst>
                <a:gd name="T0" fmla="*/ 11 w 150"/>
                <a:gd name="T1" fmla="*/ 2 h 237"/>
                <a:gd name="T2" fmla="*/ 11 w 150"/>
                <a:gd name="T3" fmla="*/ 2 h 237"/>
                <a:gd name="T4" fmla="*/ 11 w 150"/>
                <a:gd name="T5" fmla="*/ 1 h 237"/>
                <a:gd name="T6" fmla="*/ 11 w 150"/>
                <a:gd name="T7" fmla="*/ 1 h 237"/>
                <a:gd name="T8" fmla="*/ 11 w 150"/>
                <a:gd name="T9" fmla="*/ 1 h 237"/>
                <a:gd name="T10" fmla="*/ 11 w 150"/>
                <a:gd name="T11" fmla="*/ 0 h 237"/>
                <a:gd name="T12" fmla="*/ 11 w 150"/>
                <a:gd name="T13" fmla="*/ 0 h 237"/>
                <a:gd name="T14" fmla="*/ 10 w 150"/>
                <a:gd name="T15" fmla="*/ 0 h 237"/>
                <a:gd name="T16" fmla="*/ 10 w 150"/>
                <a:gd name="T17" fmla="*/ 0 h 237"/>
                <a:gd name="T18" fmla="*/ 9 w 150"/>
                <a:gd name="T19" fmla="*/ 0 h 237"/>
                <a:gd name="T20" fmla="*/ 8 w 150"/>
                <a:gd name="T21" fmla="*/ 0 h 237"/>
                <a:gd name="T22" fmla="*/ 8 w 150"/>
                <a:gd name="T23" fmla="*/ 0 h 237"/>
                <a:gd name="T24" fmla="*/ 7 w 150"/>
                <a:gd name="T25" fmla="*/ 0 h 237"/>
                <a:gd name="T26" fmla="*/ 6 w 150"/>
                <a:gd name="T27" fmla="*/ 0 h 237"/>
                <a:gd name="T28" fmla="*/ 6 w 150"/>
                <a:gd name="T29" fmla="*/ 0 h 237"/>
                <a:gd name="T30" fmla="*/ 5 w 150"/>
                <a:gd name="T31" fmla="*/ 0 h 237"/>
                <a:gd name="T32" fmla="*/ 5 w 150"/>
                <a:gd name="T33" fmla="*/ 1 h 237"/>
                <a:gd name="T34" fmla="*/ 5 w 150"/>
                <a:gd name="T35" fmla="*/ 1 h 237"/>
                <a:gd name="T36" fmla="*/ 4 w 150"/>
                <a:gd name="T37" fmla="*/ 2 h 237"/>
                <a:gd name="T38" fmla="*/ 4 w 150"/>
                <a:gd name="T39" fmla="*/ 2 h 237"/>
                <a:gd name="T40" fmla="*/ 3 w 150"/>
                <a:gd name="T41" fmla="*/ 3 h 237"/>
                <a:gd name="T42" fmla="*/ 3 w 150"/>
                <a:gd name="T43" fmla="*/ 3 h 237"/>
                <a:gd name="T44" fmla="*/ 3 w 150"/>
                <a:gd name="T45" fmla="*/ 4 h 237"/>
                <a:gd name="T46" fmla="*/ 3 w 150"/>
                <a:gd name="T47" fmla="*/ 5 h 237"/>
                <a:gd name="T48" fmla="*/ 2 w 150"/>
                <a:gd name="T49" fmla="*/ 6 h 237"/>
                <a:gd name="T50" fmla="*/ 1 w 150"/>
                <a:gd name="T51" fmla="*/ 10 h 237"/>
                <a:gd name="T52" fmla="*/ 0 w 150"/>
                <a:gd name="T53" fmla="*/ 12 h 237"/>
                <a:gd name="T54" fmla="*/ 0 w 150"/>
                <a:gd name="T55" fmla="*/ 14 h 237"/>
                <a:gd name="T56" fmla="*/ 0 w 150"/>
                <a:gd name="T57" fmla="*/ 15 h 237"/>
                <a:gd name="T58" fmla="*/ 0 w 150"/>
                <a:gd name="T59" fmla="*/ 15 h 237"/>
                <a:gd name="T60" fmla="*/ 0 w 150"/>
                <a:gd name="T61" fmla="*/ 16 h 237"/>
                <a:gd name="T62" fmla="*/ 0 w 150"/>
                <a:gd name="T63" fmla="*/ 17 h 237"/>
                <a:gd name="T64" fmla="*/ 0 w 150"/>
                <a:gd name="T65" fmla="*/ 18 h 237"/>
                <a:gd name="T66" fmla="*/ 0 w 150"/>
                <a:gd name="T67" fmla="*/ 18 h 237"/>
                <a:gd name="T68" fmla="*/ 1 w 150"/>
                <a:gd name="T69" fmla="*/ 18 h 237"/>
                <a:gd name="T70" fmla="*/ 1 w 150"/>
                <a:gd name="T71" fmla="*/ 19 h 237"/>
                <a:gd name="T72" fmla="*/ 1 w 150"/>
                <a:gd name="T73" fmla="*/ 19 h 237"/>
                <a:gd name="T74" fmla="*/ 2 w 150"/>
                <a:gd name="T75" fmla="*/ 19 h 237"/>
                <a:gd name="T76" fmla="*/ 2 w 150"/>
                <a:gd name="T77" fmla="*/ 19 h 237"/>
                <a:gd name="T78" fmla="*/ 3 w 150"/>
                <a:gd name="T79" fmla="*/ 19 h 237"/>
                <a:gd name="T80" fmla="*/ 4 w 150"/>
                <a:gd name="T81" fmla="*/ 19 h 237"/>
                <a:gd name="T82" fmla="*/ 5 w 150"/>
                <a:gd name="T83" fmla="*/ 19 h 237"/>
                <a:gd name="T84" fmla="*/ 5 w 150"/>
                <a:gd name="T85" fmla="*/ 19 h 237"/>
                <a:gd name="T86" fmla="*/ 5 w 150"/>
                <a:gd name="T87" fmla="*/ 19 h 237"/>
                <a:gd name="T88" fmla="*/ 5 w 150"/>
                <a:gd name="T89" fmla="*/ 19 h 237"/>
                <a:gd name="T90" fmla="*/ 6 w 150"/>
                <a:gd name="T91" fmla="*/ 19 h 237"/>
                <a:gd name="T92" fmla="*/ 6 w 150"/>
                <a:gd name="T93" fmla="*/ 18 h 237"/>
                <a:gd name="T94" fmla="*/ 7 w 150"/>
                <a:gd name="T95" fmla="*/ 18 h 237"/>
                <a:gd name="T96" fmla="*/ 7 w 150"/>
                <a:gd name="T97" fmla="*/ 17 h 237"/>
                <a:gd name="T98" fmla="*/ 8 w 150"/>
                <a:gd name="T99" fmla="*/ 16 h 237"/>
                <a:gd name="T100" fmla="*/ 8 w 150"/>
                <a:gd name="T101" fmla="*/ 15 h 237"/>
                <a:gd name="T102" fmla="*/ 8 w 150"/>
                <a:gd name="T103" fmla="*/ 15 h 237"/>
                <a:gd name="T104" fmla="*/ 8 w 150"/>
                <a:gd name="T105" fmla="*/ 13 h 237"/>
                <a:gd name="T106" fmla="*/ 9 w 150"/>
                <a:gd name="T107" fmla="*/ 11 h 237"/>
                <a:gd name="T108" fmla="*/ 10 w 150"/>
                <a:gd name="T109" fmla="*/ 8 h 237"/>
                <a:gd name="T110" fmla="*/ 11 w 150"/>
                <a:gd name="T111" fmla="*/ 5 h 237"/>
                <a:gd name="T112" fmla="*/ 11 w 150"/>
                <a:gd name="T113" fmla="*/ 4 h 237"/>
                <a:gd name="T114" fmla="*/ 11 w 150"/>
                <a:gd name="T115" fmla="*/ 3 h 2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0" h="237">
                  <a:moveTo>
                    <a:pt x="149" y="32"/>
                  </a:moveTo>
                  <a:lnTo>
                    <a:pt x="149" y="30"/>
                  </a:lnTo>
                  <a:lnTo>
                    <a:pt x="150" y="29"/>
                  </a:lnTo>
                  <a:lnTo>
                    <a:pt x="150" y="28"/>
                  </a:lnTo>
                  <a:lnTo>
                    <a:pt x="150" y="27"/>
                  </a:lnTo>
                  <a:lnTo>
                    <a:pt x="150" y="26"/>
                  </a:lnTo>
                  <a:lnTo>
                    <a:pt x="150" y="25"/>
                  </a:lnTo>
                  <a:lnTo>
                    <a:pt x="150" y="24"/>
                  </a:lnTo>
                  <a:lnTo>
                    <a:pt x="150" y="23"/>
                  </a:lnTo>
                  <a:lnTo>
                    <a:pt x="150" y="21"/>
                  </a:lnTo>
                  <a:lnTo>
                    <a:pt x="149" y="19"/>
                  </a:lnTo>
                  <a:lnTo>
                    <a:pt x="149" y="18"/>
                  </a:lnTo>
                  <a:lnTo>
                    <a:pt x="149" y="17"/>
                  </a:lnTo>
                  <a:lnTo>
                    <a:pt x="149" y="16"/>
                  </a:lnTo>
                  <a:lnTo>
                    <a:pt x="148" y="15"/>
                  </a:lnTo>
                  <a:lnTo>
                    <a:pt x="148" y="13"/>
                  </a:lnTo>
                  <a:lnTo>
                    <a:pt x="147" y="12"/>
                  </a:lnTo>
                  <a:lnTo>
                    <a:pt x="147" y="11"/>
                  </a:lnTo>
                  <a:lnTo>
                    <a:pt x="147" y="10"/>
                  </a:lnTo>
                  <a:lnTo>
                    <a:pt x="146" y="9"/>
                  </a:lnTo>
                  <a:lnTo>
                    <a:pt x="146" y="8"/>
                  </a:lnTo>
                  <a:lnTo>
                    <a:pt x="145" y="7"/>
                  </a:lnTo>
                  <a:lnTo>
                    <a:pt x="144" y="6"/>
                  </a:lnTo>
                  <a:lnTo>
                    <a:pt x="144" y="5"/>
                  </a:lnTo>
                  <a:lnTo>
                    <a:pt x="142" y="4"/>
                  </a:lnTo>
                  <a:lnTo>
                    <a:pt x="141" y="4"/>
                  </a:lnTo>
                  <a:lnTo>
                    <a:pt x="141" y="2"/>
                  </a:lnTo>
                  <a:lnTo>
                    <a:pt x="140" y="2"/>
                  </a:lnTo>
                  <a:lnTo>
                    <a:pt x="140" y="1"/>
                  </a:lnTo>
                  <a:lnTo>
                    <a:pt x="139" y="1"/>
                  </a:lnTo>
                  <a:lnTo>
                    <a:pt x="138" y="1"/>
                  </a:lnTo>
                  <a:lnTo>
                    <a:pt x="137" y="1"/>
                  </a:lnTo>
                  <a:lnTo>
                    <a:pt x="136" y="0"/>
                  </a:lnTo>
                  <a:lnTo>
                    <a:pt x="135" y="0"/>
                  </a:lnTo>
                  <a:lnTo>
                    <a:pt x="134" y="0"/>
                  </a:lnTo>
                  <a:lnTo>
                    <a:pt x="132" y="0"/>
                  </a:lnTo>
                  <a:lnTo>
                    <a:pt x="131" y="0"/>
                  </a:lnTo>
                  <a:lnTo>
                    <a:pt x="129" y="0"/>
                  </a:lnTo>
                  <a:lnTo>
                    <a:pt x="125" y="0"/>
                  </a:lnTo>
                  <a:lnTo>
                    <a:pt x="123" y="0"/>
                  </a:lnTo>
                  <a:lnTo>
                    <a:pt x="121" y="0"/>
                  </a:lnTo>
                  <a:lnTo>
                    <a:pt x="118" y="0"/>
                  </a:lnTo>
                  <a:lnTo>
                    <a:pt x="114" y="0"/>
                  </a:lnTo>
                  <a:lnTo>
                    <a:pt x="108" y="0"/>
                  </a:lnTo>
                  <a:lnTo>
                    <a:pt x="106" y="0"/>
                  </a:lnTo>
                  <a:lnTo>
                    <a:pt x="104" y="0"/>
                  </a:lnTo>
                  <a:lnTo>
                    <a:pt x="101" y="0"/>
                  </a:lnTo>
                  <a:lnTo>
                    <a:pt x="99" y="1"/>
                  </a:lnTo>
                  <a:lnTo>
                    <a:pt x="97" y="1"/>
                  </a:lnTo>
                  <a:lnTo>
                    <a:pt x="95" y="1"/>
                  </a:lnTo>
                  <a:lnTo>
                    <a:pt x="91" y="1"/>
                  </a:lnTo>
                  <a:lnTo>
                    <a:pt x="89" y="2"/>
                  </a:lnTo>
                  <a:lnTo>
                    <a:pt x="87" y="2"/>
                  </a:lnTo>
                  <a:lnTo>
                    <a:pt x="86" y="2"/>
                  </a:lnTo>
                  <a:lnTo>
                    <a:pt x="84" y="4"/>
                  </a:lnTo>
                  <a:lnTo>
                    <a:pt x="83" y="4"/>
                  </a:lnTo>
                  <a:lnTo>
                    <a:pt x="82" y="4"/>
                  </a:lnTo>
                  <a:lnTo>
                    <a:pt x="81" y="5"/>
                  </a:lnTo>
                  <a:lnTo>
                    <a:pt x="80" y="5"/>
                  </a:lnTo>
                  <a:lnTo>
                    <a:pt x="79" y="5"/>
                  </a:lnTo>
                  <a:lnTo>
                    <a:pt x="78" y="6"/>
                  </a:lnTo>
                  <a:lnTo>
                    <a:pt x="76" y="6"/>
                  </a:lnTo>
                  <a:lnTo>
                    <a:pt x="75" y="7"/>
                  </a:lnTo>
                  <a:lnTo>
                    <a:pt x="74" y="7"/>
                  </a:lnTo>
                  <a:lnTo>
                    <a:pt x="73" y="8"/>
                  </a:lnTo>
                  <a:lnTo>
                    <a:pt x="72" y="9"/>
                  </a:lnTo>
                  <a:lnTo>
                    <a:pt x="71" y="9"/>
                  </a:lnTo>
                  <a:lnTo>
                    <a:pt x="70" y="10"/>
                  </a:lnTo>
                  <a:lnTo>
                    <a:pt x="69" y="11"/>
                  </a:lnTo>
                  <a:lnTo>
                    <a:pt x="67" y="12"/>
                  </a:lnTo>
                  <a:lnTo>
                    <a:pt x="65" y="13"/>
                  </a:lnTo>
                  <a:lnTo>
                    <a:pt x="64" y="15"/>
                  </a:lnTo>
                  <a:lnTo>
                    <a:pt x="62" y="16"/>
                  </a:lnTo>
                  <a:lnTo>
                    <a:pt x="59" y="18"/>
                  </a:lnTo>
                  <a:lnTo>
                    <a:pt x="56" y="22"/>
                  </a:lnTo>
                  <a:lnTo>
                    <a:pt x="54" y="24"/>
                  </a:lnTo>
                  <a:lnTo>
                    <a:pt x="53" y="25"/>
                  </a:lnTo>
                  <a:lnTo>
                    <a:pt x="52" y="26"/>
                  </a:lnTo>
                  <a:lnTo>
                    <a:pt x="51" y="27"/>
                  </a:lnTo>
                  <a:lnTo>
                    <a:pt x="50" y="28"/>
                  </a:lnTo>
                  <a:lnTo>
                    <a:pt x="50" y="29"/>
                  </a:lnTo>
                  <a:lnTo>
                    <a:pt x="49" y="30"/>
                  </a:lnTo>
                  <a:lnTo>
                    <a:pt x="48" y="31"/>
                  </a:lnTo>
                  <a:lnTo>
                    <a:pt x="47" y="33"/>
                  </a:lnTo>
                  <a:lnTo>
                    <a:pt x="46" y="35"/>
                  </a:lnTo>
                  <a:lnTo>
                    <a:pt x="45" y="38"/>
                  </a:lnTo>
                  <a:lnTo>
                    <a:pt x="42" y="40"/>
                  </a:lnTo>
                  <a:lnTo>
                    <a:pt x="41" y="42"/>
                  </a:lnTo>
                  <a:lnTo>
                    <a:pt x="39" y="46"/>
                  </a:lnTo>
                  <a:lnTo>
                    <a:pt x="38" y="48"/>
                  </a:lnTo>
                  <a:lnTo>
                    <a:pt x="37" y="50"/>
                  </a:lnTo>
                  <a:lnTo>
                    <a:pt x="36" y="52"/>
                  </a:lnTo>
                  <a:lnTo>
                    <a:pt x="35" y="55"/>
                  </a:lnTo>
                  <a:lnTo>
                    <a:pt x="34" y="56"/>
                  </a:lnTo>
                  <a:lnTo>
                    <a:pt x="34" y="57"/>
                  </a:lnTo>
                  <a:lnTo>
                    <a:pt x="33" y="59"/>
                  </a:lnTo>
                  <a:lnTo>
                    <a:pt x="32" y="61"/>
                  </a:lnTo>
                  <a:lnTo>
                    <a:pt x="32" y="63"/>
                  </a:lnTo>
                  <a:lnTo>
                    <a:pt x="30" y="68"/>
                  </a:lnTo>
                  <a:lnTo>
                    <a:pt x="27" y="78"/>
                  </a:lnTo>
                  <a:lnTo>
                    <a:pt x="25" y="88"/>
                  </a:lnTo>
                  <a:lnTo>
                    <a:pt x="22" y="97"/>
                  </a:lnTo>
                  <a:lnTo>
                    <a:pt x="20" y="106"/>
                  </a:lnTo>
                  <a:lnTo>
                    <a:pt x="15" y="125"/>
                  </a:lnTo>
                  <a:lnTo>
                    <a:pt x="12" y="134"/>
                  </a:lnTo>
                  <a:lnTo>
                    <a:pt x="9" y="144"/>
                  </a:lnTo>
                  <a:lnTo>
                    <a:pt x="6" y="154"/>
                  </a:lnTo>
                  <a:lnTo>
                    <a:pt x="5" y="158"/>
                  </a:lnTo>
                  <a:lnTo>
                    <a:pt x="4" y="163"/>
                  </a:lnTo>
                  <a:lnTo>
                    <a:pt x="3" y="167"/>
                  </a:lnTo>
                  <a:lnTo>
                    <a:pt x="2" y="173"/>
                  </a:lnTo>
                  <a:lnTo>
                    <a:pt x="2" y="175"/>
                  </a:lnTo>
                  <a:lnTo>
                    <a:pt x="1" y="177"/>
                  </a:lnTo>
                  <a:lnTo>
                    <a:pt x="1" y="179"/>
                  </a:lnTo>
                  <a:lnTo>
                    <a:pt x="0" y="182"/>
                  </a:lnTo>
                  <a:lnTo>
                    <a:pt x="0" y="185"/>
                  </a:lnTo>
                  <a:lnTo>
                    <a:pt x="0" y="187"/>
                  </a:lnTo>
                  <a:lnTo>
                    <a:pt x="0" y="190"/>
                  </a:lnTo>
                  <a:lnTo>
                    <a:pt x="0" y="192"/>
                  </a:lnTo>
                  <a:lnTo>
                    <a:pt x="0" y="194"/>
                  </a:lnTo>
                  <a:lnTo>
                    <a:pt x="0" y="197"/>
                  </a:lnTo>
                  <a:lnTo>
                    <a:pt x="0" y="199"/>
                  </a:lnTo>
                  <a:lnTo>
                    <a:pt x="1" y="202"/>
                  </a:lnTo>
                  <a:lnTo>
                    <a:pt x="1" y="204"/>
                  </a:lnTo>
                  <a:lnTo>
                    <a:pt x="2" y="207"/>
                  </a:lnTo>
                  <a:lnTo>
                    <a:pt x="2" y="209"/>
                  </a:lnTo>
                  <a:lnTo>
                    <a:pt x="3" y="211"/>
                  </a:lnTo>
                  <a:lnTo>
                    <a:pt x="4" y="213"/>
                  </a:lnTo>
                  <a:lnTo>
                    <a:pt x="5" y="215"/>
                  </a:lnTo>
                  <a:lnTo>
                    <a:pt x="5" y="216"/>
                  </a:lnTo>
                  <a:lnTo>
                    <a:pt x="6" y="219"/>
                  </a:lnTo>
                  <a:lnTo>
                    <a:pt x="6" y="220"/>
                  </a:lnTo>
                  <a:lnTo>
                    <a:pt x="7" y="221"/>
                  </a:lnTo>
                  <a:lnTo>
                    <a:pt x="7" y="222"/>
                  </a:lnTo>
                  <a:lnTo>
                    <a:pt x="8" y="223"/>
                  </a:lnTo>
                  <a:lnTo>
                    <a:pt x="8" y="224"/>
                  </a:lnTo>
                  <a:lnTo>
                    <a:pt x="9" y="224"/>
                  </a:lnTo>
                  <a:lnTo>
                    <a:pt x="10" y="225"/>
                  </a:lnTo>
                  <a:lnTo>
                    <a:pt x="12" y="226"/>
                  </a:lnTo>
                  <a:lnTo>
                    <a:pt x="12" y="227"/>
                  </a:lnTo>
                  <a:lnTo>
                    <a:pt x="13" y="228"/>
                  </a:lnTo>
                  <a:lnTo>
                    <a:pt x="14" y="229"/>
                  </a:lnTo>
                  <a:lnTo>
                    <a:pt x="15" y="230"/>
                  </a:lnTo>
                  <a:lnTo>
                    <a:pt x="16" y="230"/>
                  </a:lnTo>
                  <a:lnTo>
                    <a:pt x="17" y="231"/>
                  </a:lnTo>
                  <a:lnTo>
                    <a:pt x="18" y="232"/>
                  </a:lnTo>
                  <a:lnTo>
                    <a:pt x="19" y="232"/>
                  </a:lnTo>
                  <a:lnTo>
                    <a:pt x="20" y="234"/>
                  </a:lnTo>
                  <a:lnTo>
                    <a:pt x="21" y="234"/>
                  </a:lnTo>
                  <a:lnTo>
                    <a:pt x="22" y="235"/>
                  </a:lnTo>
                  <a:lnTo>
                    <a:pt x="23" y="235"/>
                  </a:lnTo>
                  <a:lnTo>
                    <a:pt x="24" y="235"/>
                  </a:lnTo>
                  <a:lnTo>
                    <a:pt x="25" y="235"/>
                  </a:lnTo>
                  <a:lnTo>
                    <a:pt x="26" y="236"/>
                  </a:lnTo>
                  <a:lnTo>
                    <a:pt x="27" y="236"/>
                  </a:lnTo>
                  <a:lnTo>
                    <a:pt x="30" y="236"/>
                  </a:lnTo>
                  <a:lnTo>
                    <a:pt x="31" y="236"/>
                  </a:lnTo>
                  <a:lnTo>
                    <a:pt x="32" y="236"/>
                  </a:lnTo>
                  <a:lnTo>
                    <a:pt x="33" y="237"/>
                  </a:lnTo>
                  <a:lnTo>
                    <a:pt x="35" y="237"/>
                  </a:lnTo>
                  <a:lnTo>
                    <a:pt x="38" y="237"/>
                  </a:lnTo>
                  <a:lnTo>
                    <a:pt x="40" y="237"/>
                  </a:lnTo>
                  <a:lnTo>
                    <a:pt x="45" y="237"/>
                  </a:lnTo>
                  <a:lnTo>
                    <a:pt x="50" y="236"/>
                  </a:lnTo>
                  <a:lnTo>
                    <a:pt x="52" y="236"/>
                  </a:lnTo>
                  <a:lnTo>
                    <a:pt x="55" y="236"/>
                  </a:lnTo>
                  <a:lnTo>
                    <a:pt x="59" y="237"/>
                  </a:lnTo>
                  <a:lnTo>
                    <a:pt x="63" y="237"/>
                  </a:lnTo>
                  <a:lnTo>
                    <a:pt x="64" y="237"/>
                  </a:lnTo>
                  <a:lnTo>
                    <a:pt x="65" y="237"/>
                  </a:lnTo>
                  <a:lnTo>
                    <a:pt x="66" y="237"/>
                  </a:lnTo>
                  <a:lnTo>
                    <a:pt x="67" y="237"/>
                  </a:lnTo>
                  <a:lnTo>
                    <a:pt x="68" y="237"/>
                  </a:lnTo>
                  <a:lnTo>
                    <a:pt x="69" y="236"/>
                  </a:lnTo>
                  <a:lnTo>
                    <a:pt x="71" y="236"/>
                  </a:lnTo>
                  <a:lnTo>
                    <a:pt x="72" y="236"/>
                  </a:lnTo>
                  <a:lnTo>
                    <a:pt x="73" y="235"/>
                  </a:lnTo>
                  <a:lnTo>
                    <a:pt x="74" y="235"/>
                  </a:lnTo>
                  <a:lnTo>
                    <a:pt x="75" y="234"/>
                  </a:lnTo>
                  <a:lnTo>
                    <a:pt x="76" y="234"/>
                  </a:lnTo>
                  <a:lnTo>
                    <a:pt x="78" y="232"/>
                  </a:lnTo>
                  <a:lnTo>
                    <a:pt x="79" y="232"/>
                  </a:lnTo>
                  <a:lnTo>
                    <a:pt x="80" y="231"/>
                  </a:lnTo>
                  <a:lnTo>
                    <a:pt x="81" y="230"/>
                  </a:lnTo>
                  <a:lnTo>
                    <a:pt x="82" y="230"/>
                  </a:lnTo>
                  <a:lnTo>
                    <a:pt x="83" y="229"/>
                  </a:lnTo>
                  <a:lnTo>
                    <a:pt x="84" y="228"/>
                  </a:lnTo>
                  <a:lnTo>
                    <a:pt x="85" y="228"/>
                  </a:lnTo>
                  <a:lnTo>
                    <a:pt x="86" y="226"/>
                  </a:lnTo>
                  <a:lnTo>
                    <a:pt x="88" y="225"/>
                  </a:lnTo>
                  <a:lnTo>
                    <a:pt x="90" y="223"/>
                  </a:lnTo>
                  <a:lnTo>
                    <a:pt x="91" y="221"/>
                  </a:lnTo>
                  <a:lnTo>
                    <a:pt x="94" y="219"/>
                  </a:lnTo>
                  <a:lnTo>
                    <a:pt x="95" y="218"/>
                  </a:lnTo>
                  <a:lnTo>
                    <a:pt x="96" y="215"/>
                  </a:lnTo>
                  <a:lnTo>
                    <a:pt x="98" y="213"/>
                  </a:lnTo>
                  <a:lnTo>
                    <a:pt x="99" y="211"/>
                  </a:lnTo>
                  <a:lnTo>
                    <a:pt x="100" y="209"/>
                  </a:lnTo>
                  <a:lnTo>
                    <a:pt x="101" y="207"/>
                  </a:lnTo>
                  <a:lnTo>
                    <a:pt x="102" y="205"/>
                  </a:lnTo>
                  <a:lnTo>
                    <a:pt x="103" y="203"/>
                  </a:lnTo>
                  <a:lnTo>
                    <a:pt x="104" y="199"/>
                  </a:lnTo>
                  <a:lnTo>
                    <a:pt x="105" y="197"/>
                  </a:lnTo>
                  <a:lnTo>
                    <a:pt x="105" y="195"/>
                  </a:lnTo>
                  <a:lnTo>
                    <a:pt x="106" y="193"/>
                  </a:lnTo>
                  <a:lnTo>
                    <a:pt x="107" y="191"/>
                  </a:lnTo>
                  <a:lnTo>
                    <a:pt x="108" y="189"/>
                  </a:lnTo>
                  <a:lnTo>
                    <a:pt x="108" y="186"/>
                  </a:lnTo>
                  <a:lnTo>
                    <a:pt x="109" y="183"/>
                  </a:lnTo>
                  <a:lnTo>
                    <a:pt x="111" y="179"/>
                  </a:lnTo>
                  <a:lnTo>
                    <a:pt x="112" y="174"/>
                  </a:lnTo>
                  <a:lnTo>
                    <a:pt x="113" y="170"/>
                  </a:lnTo>
                  <a:lnTo>
                    <a:pt x="114" y="164"/>
                  </a:lnTo>
                  <a:lnTo>
                    <a:pt x="116" y="155"/>
                  </a:lnTo>
                  <a:lnTo>
                    <a:pt x="119" y="145"/>
                  </a:lnTo>
                  <a:lnTo>
                    <a:pt x="121" y="136"/>
                  </a:lnTo>
                  <a:lnTo>
                    <a:pt x="123" y="126"/>
                  </a:lnTo>
                  <a:lnTo>
                    <a:pt x="125" y="116"/>
                  </a:lnTo>
                  <a:lnTo>
                    <a:pt x="129" y="108"/>
                  </a:lnTo>
                  <a:lnTo>
                    <a:pt x="131" y="98"/>
                  </a:lnTo>
                  <a:lnTo>
                    <a:pt x="134" y="89"/>
                  </a:lnTo>
                  <a:lnTo>
                    <a:pt x="136" y="79"/>
                  </a:lnTo>
                  <a:lnTo>
                    <a:pt x="139" y="70"/>
                  </a:lnTo>
                  <a:lnTo>
                    <a:pt x="140" y="65"/>
                  </a:lnTo>
                  <a:lnTo>
                    <a:pt x="141" y="60"/>
                  </a:lnTo>
                  <a:lnTo>
                    <a:pt x="144" y="56"/>
                  </a:lnTo>
                  <a:lnTo>
                    <a:pt x="145" y="50"/>
                  </a:lnTo>
                  <a:lnTo>
                    <a:pt x="145" y="48"/>
                  </a:lnTo>
                  <a:lnTo>
                    <a:pt x="146" y="46"/>
                  </a:lnTo>
                  <a:lnTo>
                    <a:pt x="146" y="44"/>
                  </a:lnTo>
                  <a:lnTo>
                    <a:pt x="147" y="41"/>
                  </a:lnTo>
                  <a:lnTo>
                    <a:pt x="148" y="37"/>
                  </a:lnTo>
                  <a:lnTo>
                    <a:pt x="148" y="34"/>
                  </a:lnTo>
                  <a:lnTo>
                    <a:pt x="149"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74" name="Freeform 317"/>
            <p:cNvSpPr>
              <a:spLocks/>
            </p:cNvSpPr>
            <p:nvPr/>
          </p:nvSpPr>
          <p:spPr bwMode="auto">
            <a:xfrm>
              <a:off x="623" y="1865"/>
              <a:ext cx="6" cy="21"/>
            </a:xfrm>
            <a:custGeom>
              <a:avLst/>
              <a:gdLst>
                <a:gd name="T0" fmla="*/ 0 w 15"/>
                <a:gd name="T1" fmla="*/ 0 h 49"/>
                <a:gd name="T2" fmla="*/ 0 w 15"/>
                <a:gd name="T3" fmla="*/ 0 h 49"/>
                <a:gd name="T4" fmla="*/ 0 w 15"/>
                <a:gd name="T5" fmla="*/ 0 h 49"/>
                <a:gd name="T6" fmla="*/ 0 w 15"/>
                <a:gd name="T7" fmla="*/ 0 h 49"/>
                <a:gd name="T8" fmla="*/ 0 w 15"/>
                <a:gd name="T9" fmla="*/ 0 h 49"/>
                <a:gd name="T10" fmla="*/ 0 w 15"/>
                <a:gd name="T11" fmla="*/ 0 h 49"/>
                <a:gd name="T12" fmla="*/ 0 w 15"/>
                <a:gd name="T13" fmla="*/ 1 h 49"/>
                <a:gd name="T14" fmla="*/ 0 w 15"/>
                <a:gd name="T15" fmla="*/ 1 h 49"/>
                <a:gd name="T16" fmla="*/ 0 w 15"/>
                <a:gd name="T17" fmla="*/ 1 h 49"/>
                <a:gd name="T18" fmla="*/ 0 w 15"/>
                <a:gd name="T19" fmla="*/ 1 h 49"/>
                <a:gd name="T20" fmla="*/ 0 w 15"/>
                <a:gd name="T21" fmla="*/ 1 h 49"/>
                <a:gd name="T22" fmla="*/ 0 w 15"/>
                <a:gd name="T23" fmla="*/ 1 h 49"/>
                <a:gd name="T24" fmla="*/ 0 w 15"/>
                <a:gd name="T25" fmla="*/ 2 h 49"/>
                <a:gd name="T26" fmla="*/ 0 w 15"/>
                <a:gd name="T27" fmla="*/ 2 h 49"/>
                <a:gd name="T28" fmla="*/ 0 w 15"/>
                <a:gd name="T29" fmla="*/ 2 h 49"/>
                <a:gd name="T30" fmla="*/ 0 w 15"/>
                <a:gd name="T31" fmla="*/ 2 h 49"/>
                <a:gd name="T32" fmla="*/ 0 w 15"/>
                <a:gd name="T33" fmla="*/ 2 h 49"/>
                <a:gd name="T34" fmla="*/ 0 w 15"/>
                <a:gd name="T35" fmla="*/ 2 h 49"/>
                <a:gd name="T36" fmla="*/ 0 w 15"/>
                <a:gd name="T37" fmla="*/ 2 h 49"/>
                <a:gd name="T38" fmla="*/ 0 w 15"/>
                <a:gd name="T39" fmla="*/ 3 h 49"/>
                <a:gd name="T40" fmla="*/ 0 w 15"/>
                <a:gd name="T41" fmla="*/ 3 h 49"/>
                <a:gd name="T42" fmla="*/ 0 w 15"/>
                <a:gd name="T43" fmla="*/ 3 h 49"/>
                <a:gd name="T44" fmla="*/ 0 w 15"/>
                <a:gd name="T45" fmla="*/ 3 h 49"/>
                <a:gd name="T46" fmla="*/ 0 w 15"/>
                <a:gd name="T47" fmla="*/ 3 h 49"/>
                <a:gd name="T48" fmla="*/ 1 w 15"/>
                <a:gd name="T49" fmla="*/ 3 h 49"/>
                <a:gd name="T50" fmla="*/ 1 w 15"/>
                <a:gd name="T51" fmla="*/ 3 h 49"/>
                <a:gd name="T52" fmla="*/ 1 w 15"/>
                <a:gd name="T53" fmla="*/ 3 h 49"/>
                <a:gd name="T54" fmla="*/ 1 w 15"/>
                <a:gd name="T55" fmla="*/ 4 h 49"/>
                <a:gd name="T56" fmla="*/ 1 w 15"/>
                <a:gd name="T57" fmla="*/ 4 h 49"/>
                <a:gd name="T58" fmla="*/ 1 w 15"/>
                <a:gd name="T59" fmla="*/ 4 h 49"/>
                <a:gd name="T60" fmla="*/ 1 w 15"/>
                <a:gd name="T61" fmla="*/ 4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5" h="49">
                  <a:moveTo>
                    <a:pt x="2" y="0"/>
                  </a:moveTo>
                  <a:lnTo>
                    <a:pt x="2" y="2"/>
                  </a:lnTo>
                  <a:lnTo>
                    <a:pt x="1" y="3"/>
                  </a:lnTo>
                  <a:lnTo>
                    <a:pt x="1" y="5"/>
                  </a:lnTo>
                  <a:lnTo>
                    <a:pt x="1" y="7"/>
                  </a:lnTo>
                  <a:lnTo>
                    <a:pt x="1" y="8"/>
                  </a:lnTo>
                  <a:lnTo>
                    <a:pt x="0" y="10"/>
                  </a:lnTo>
                  <a:lnTo>
                    <a:pt x="0" y="11"/>
                  </a:lnTo>
                  <a:lnTo>
                    <a:pt x="0" y="13"/>
                  </a:lnTo>
                  <a:lnTo>
                    <a:pt x="0" y="15"/>
                  </a:lnTo>
                  <a:lnTo>
                    <a:pt x="0" y="17"/>
                  </a:lnTo>
                  <a:lnTo>
                    <a:pt x="0" y="18"/>
                  </a:lnTo>
                  <a:lnTo>
                    <a:pt x="0" y="20"/>
                  </a:lnTo>
                  <a:lnTo>
                    <a:pt x="1" y="22"/>
                  </a:lnTo>
                  <a:lnTo>
                    <a:pt x="1" y="23"/>
                  </a:lnTo>
                  <a:lnTo>
                    <a:pt x="1" y="25"/>
                  </a:lnTo>
                  <a:lnTo>
                    <a:pt x="1" y="26"/>
                  </a:lnTo>
                  <a:lnTo>
                    <a:pt x="2" y="28"/>
                  </a:lnTo>
                  <a:lnTo>
                    <a:pt x="2" y="29"/>
                  </a:lnTo>
                  <a:lnTo>
                    <a:pt x="3" y="31"/>
                  </a:lnTo>
                  <a:lnTo>
                    <a:pt x="5" y="33"/>
                  </a:lnTo>
                  <a:lnTo>
                    <a:pt x="5" y="34"/>
                  </a:lnTo>
                  <a:lnTo>
                    <a:pt x="6" y="36"/>
                  </a:lnTo>
                  <a:lnTo>
                    <a:pt x="8" y="38"/>
                  </a:lnTo>
                  <a:lnTo>
                    <a:pt x="9" y="41"/>
                  </a:lnTo>
                  <a:lnTo>
                    <a:pt x="11" y="44"/>
                  </a:lnTo>
                  <a:lnTo>
                    <a:pt x="12" y="45"/>
                  </a:lnTo>
                  <a:lnTo>
                    <a:pt x="13" y="47"/>
                  </a:lnTo>
                  <a:lnTo>
                    <a:pt x="14" y="48"/>
                  </a:lnTo>
                  <a:lnTo>
                    <a:pt x="14" y="49"/>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75" name="Line 318"/>
            <p:cNvSpPr>
              <a:spLocks noChangeShapeType="1"/>
            </p:cNvSpPr>
            <p:nvPr/>
          </p:nvSpPr>
          <p:spPr bwMode="auto">
            <a:xfrm flipH="1">
              <a:off x="687" y="1736"/>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76" name="Freeform 319"/>
            <p:cNvSpPr>
              <a:spLocks/>
            </p:cNvSpPr>
            <p:nvPr/>
          </p:nvSpPr>
          <p:spPr bwMode="auto">
            <a:xfrm>
              <a:off x="1124" y="2236"/>
              <a:ext cx="54" cy="109"/>
            </a:xfrm>
            <a:custGeom>
              <a:avLst/>
              <a:gdLst>
                <a:gd name="T0" fmla="*/ 0 w 127"/>
                <a:gd name="T1" fmla="*/ 20 h 251"/>
                <a:gd name="T2" fmla="*/ 10 w 127"/>
                <a:gd name="T3" fmla="*/ 0 h 251"/>
                <a:gd name="T4" fmla="*/ 9 w 127"/>
                <a:gd name="T5" fmla="*/ 20 h 251"/>
                <a:gd name="T6" fmla="*/ 0 60000 65536"/>
                <a:gd name="T7" fmla="*/ 0 60000 65536"/>
                <a:gd name="T8" fmla="*/ 0 60000 65536"/>
              </a:gdLst>
              <a:ahLst/>
              <a:cxnLst>
                <a:cxn ang="T6">
                  <a:pos x="T0" y="T1"/>
                </a:cxn>
                <a:cxn ang="T7">
                  <a:pos x="T2" y="T3"/>
                </a:cxn>
                <a:cxn ang="T8">
                  <a:pos x="T4" y="T5"/>
                </a:cxn>
              </a:cxnLst>
              <a:rect l="0" t="0" r="r" b="b"/>
              <a:pathLst>
                <a:path w="127" h="251">
                  <a:moveTo>
                    <a:pt x="0" y="251"/>
                  </a:moveTo>
                  <a:lnTo>
                    <a:pt x="127" y="0"/>
                  </a:lnTo>
                  <a:lnTo>
                    <a:pt x="118" y="2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77" name="Line 320"/>
            <p:cNvSpPr>
              <a:spLocks noChangeShapeType="1"/>
            </p:cNvSpPr>
            <p:nvPr/>
          </p:nvSpPr>
          <p:spPr bwMode="auto">
            <a:xfrm flipH="1">
              <a:off x="1139" y="2315"/>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78" name="Freeform 321"/>
            <p:cNvSpPr>
              <a:spLocks/>
            </p:cNvSpPr>
            <p:nvPr/>
          </p:nvSpPr>
          <p:spPr bwMode="auto">
            <a:xfrm>
              <a:off x="1528" y="1048"/>
              <a:ext cx="66" cy="154"/>
            </a:xfrm>
            <a:custGeom>
              <a:avLst/>
              <a:gdLst>
                <a:gd name="T0" fmla="*/ 7 w 159"/>
                <a:gd name="T1" fmla="*/ 0 h 354"/>
                <a:gd name="T2" fmla="*/ 0 w 159"/>
                <a:gd name="T3" fmla="*/ 29 h 354"/>
                <a:gd name="T4" fmla="*/ 5 w 159"/>
                <a:gd name="T5" fmla="*/ 29 h 354"/>
                <a:gd name="T6" fmla="*/ 5 w 159"/>
                <a:gd name="T7" fmla="*/ 29 h 354"/>
                <a:gd name="T8" fmla="*/ 5 w 159"/>
                <a:gd name="T9" fmla="*/ 29 h 354"/>
                <a:gd name="T10" fmla="*/ 6 w 159"/>
                <a:gd name="T11" fmla="*/ 29 h 354"/>
                <a:gd name="T12" fmla="*/ 6 w 159"/>
                <a:gd name="T13" fmla="*/ 28 h 354"/>
                <a:gd name="T14" fmla="*/ 7 w 159"/>
                <a:gd name="T15" fmla="*/ 28 h 354"/>
                <a:gd name="T16" fmla="*/ 7 w 159"/>
                <a:gd name="T17" fmla="*/ 27 h 354"/>
                <a:gd name="T18" fmla="*/ 8 w 159"/>
                <a:gd name="T19" fmla="*/ 27 h 354"/>
                <a:gd name="T20" fmla="*/ 8 w 159"/>
                <a:gd name="T21" fmla="*/ 26 h 354"/>
                <a:gd name="T22" fmla="*/ 8 w 159"/>
                <a:gd name="T23" fmla="*/ 26 h 354"/>
                <a:gd name="T24" fmla="*/ 9 w 159"/>
                <a:gd name="T25" fmla="*/ 25 h 354"/>
                <a:gd name="T26" fmla="*/ 9 w 159"/>
                <a:gd name="T27" fmla="*/ 24 h 354"/>
                <a:gd name="T28" fmla="*/ 9 w 159"/>
                <a:gd name="T29" fmla="*/ 23 h 354"/>
                <a:gd name="T30" fmla="*/ 11 w 159"/>
                <a:gd name="T31" fmla="*/ 15 h 354"/>
                <a:gd name="T32" fmla="*/ 11 w 159"/>
                <a:gd name="T33" fmla="*/ 14 h 354"/>
                <a:gd name="T34" fmla="*/ 11 w 159"/>
                <a:gd name="T35" fmla="*/ 14 h 354"/>
                <a:gd name="T36" fmla="*/ 11 w 159"/>
                <a:gd name="T37" fmla="*/ 13 h 354"/>
                <a:gd name="T38" fmla="*/ 11 w 159"/>
                <a:gd name="T39" fmla="*/ 13 h 354"/>
                <a:gd name="T40" fmla="*/ 11 w 159"/>
                <a:gd name="T41" fmla="*/ 12 h 354"/>
                <a:gd name="T42" fmla="*/ 11 w 159"/>
                <a:gd name="T43" fmla="*/ 11 h 354"/>
                <a:gd name="T44" fmla="*/ 11 w 159"/>
                <a:gd name="T45" fmla="*/ 11 h 354"/>
                <a:gd name="T46" fmla="*/ 10 w 159"/>
                <a:gd name="T47" fmla="*/ 10 h 354"/>
                <a:gd name="T48" fmla="*/ 10 w 159"/>
                <a:gd name="T49" fmla="*/ 10 h 354"/>
                <a:gd name="T50" fmla="*/ 10 w 159"/>
                <a:gd name="T51" fmla="*/ 10 h 354"/>
                <a:gd name="T52" fmla="*/ 9 w 159"/>
                <a:gd name="T53" fmla="*/ 10 h 354"/>
                <a:gd name="T54" fmla="*/ 9 w 159"/>
                <a:gd name="T55" fmla="*/ 10 h 354"/>
                <a:gd name="T56" fmla="*/ 5 w 159"/>
                <a:gd name="T57" fmla="*/ 10 h 3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9" h="354">
                  <a:moveTo>
                    <a:pt x="95" y="0"/>
                  </a:moveTo>
                  <a:lnTo>
                    <a:pt x="0" y="354"/>
                  </a:lnTo>
                  <a:lnTo>
                    <a:pt x="62" y="354"/>
                  </a:lnTo>
                  <a:lnTo>
                    <a:pt x="68" y="353"/>
                  </a:lnTo>
                  <a:lnTo>
                    <a:pt x="76" y="352"/>
                  </a:lnTo>
                  <a:lnTo>
                    <a:pt x="82" y="348"/>
                  </a:lnTo>
                  <a:lnTo>
                    <a:pt x="88" y="344"/>
                  </a:lnTo>
                  <a:lnTo>
                    <a:pt x="95" y="340"/>
                  </a:lnTo>
                  <a:lnTo>
                    <a:pt x="101" y="334"/>
                  </a:lnTo>
                  <a:lnTo>
                    <a:pt x="108" y="327"/>
                  </a:lnTo>
                  <a:lnTo>
                    <a:pt x="113" y="320"/>
                  </a:lnTo>
                  <a:lnTo>
                    <a:pt x="118" y="311"/>
                  </a:lnTo>
                  <a:lnTo>
                    <a:pt x="122" y="303"/>
                  </a:lnTo>
                  <a:lnTo>
                    <a:pt x="126" y="294"/>
                  </a:lnTo>
                  <a:lnTo>
                    <a:pt x="129" y="285"/>
                  </a:lnTo>
                  <a:lnTo>
                    <a:pt x="154" y="187"/>
                  </a:lnTo>
                  <a:lnTo>
                    <a:pt x="156" y="178"/>
                  </a:lnTo>
                  <a:lnTo>
                    <a:pt x="158" y="170"/>
                  </a:lnTo>
                  <a:lnTo>
                    <a:pt x="159" y="161"/>
                  </a:lnTo>
                  <a:lnTo>
                    <a:pt x="158" y="153"/>
                  </a:lnTo>
                  <a:lnTo>
                    <a:pt x="156" y="145"/>
                  </a:lnTo>
                  <a:lnTo>
                    <a:pt x="153" y="139"/>
                  </a:lnTo>
                  <a:lnTo>
                    <a:pt x="150" y="132"/>
                  </a:lnTo>
                  <a:lnTo>
                    <a:pt x="147" y="128"/>
                  </a:lnTo>
                  <a:lnTo>
                    <a:pt x="142" y="124"/>
                  </a:lnTo>
                  <a:lnTo>
                    <a:pt x="137" y="121"/>
                  </a:lnTo>
                  <a:lnTo>
                    <a:pt x="131" y="118"/>
                  </a:lnTo>
                  <a:lnTo>
                    <a:pt x="126" y="118"/>
                  </a:lnTo>
                  <a:lnTo>
                    <a:pt x="64" y="1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79" name="Line 322"/>
            <p:cNvSpPr>
              <a:spLocks noChangeShapeType="1"/>
            </p:cNvSpPr>
            <p:nvPr/>
          </p:nvSpPr>
          <p:spPr bwMode="auto">
            <a:xfrm flipH="1">
              <a:off x="1615" y="1048"/>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80" name="Freeform 323"/>
            <p:cNvSpPr>
              <a:spLocks/>
            </p:cNvSpPr>
            <p:nvPr/>
          </p:nvSpPr>
          <p:spPr bwMode="auto">
            <a:xfrm>
              <a:off x="1658" y="2251"/>
              <a:ext cx="69" cy="151"/>
            </a:xfrm>
            <a:custGeom>
              <a:avLst/>
              <a:gdLst>
                <a:gd name="T0" fmla="*/ 8 w 158"/>
                <a:gd name="T1" fmla="*/ 0 h 352"/>
                <a:gd name="T2" fmla="*/ 0 w 158"/>
                <a:gd name="T3" fmla="*/ 28 h 352"/>
                <a:gd name="T4" fmla="*/ 5 w 158"/>
                <a:gd name="T5" fmla="*/ 28 h 352"/>
                <a:gd name="T6" fmla="*/ 5 w 158"/>
                <a:gd name="T7" fmla="*/ 28 h 352"/>
                <a:gd name="T8" fmla="*/ 6 w 158"/>
                <a:gd name="T9" fmla="*/ 28 h 352"/>
                <a:gd name="T10" fmla="*/ 6 w 158"/>
                <a:gd name="T11" fmla="*/ 27 h 352"/>
                <a:gd name="T12" fmla="*/ 7 w 158"/>
                <a:gd name="T13" fmla="*/ 27 h 352"/>
                <a:gd name="T14" fmla="*/ 7 w 158"/>
                <a:gd name="T15" fmla="*/ 27 h 352"/>
                <a:gd name="T16" fmla="*/ 7 w 158"/>
                <a:gd name="T17" fmla="*/ 27 h 352"/>
                <a:gd name="T18" fmla="*/ 7 w 158"/>
                <a:gd name="T19" fmla="*/ 27 h 352"/>
                <a:gd name="T20" fmla="*/ 8 w 158"/>
                <a:gd name="T21" fmla="*/ 27 h 352"/>
                <a:gd name="T22" fmla="*/ 8 w 158"/>
                <a:gd name="T23" fmla="*/ 26 h 352"/>
                <a:gd name="T24" fmla="*/ 9 w 158"/>
                <a:gd name="T25" fmla="*/ 26 h 352"/>
                <a:gd name="T26" fmla="*/ 9 w 158"/>
                <a:gd name="T27" fmla="*/ 26 h 352"/>
                <a:gd name="T28" fmla="*/ 9 w 158"/>
                <a:gd name="T29" fmla="*/ 25 h 352"/>
                <a:gd name="T30" fmla="*/ 9 w 158"/>
                <a:gd name="T31" fmla="*/ 25 h 352"/>
                <a:gd name="T32" fmla="*/ 10 w 158"/>
                <a:gd name="T33" fmla="*/ 24 h 352"/>
                <a:gd name="T34" fmla="*/ 10 w 158"/>
                <a:gd name="T35" fmla="*/ 24 h 352"/>
                <a:gd name="T36" fmla="*/ 10 w 158"/>
                <a:gd name="T37" fmla="*/ 24 h 352"/>
                <a:gd name="T38" fmla="*/ 10 w 158"/>
                <a:gd name="T39" fmla="*/ 23 h 352"/>
                <a:gd name="T40" fmla="*/ 10 w 158"/>
                <a:gd name="T41" fmla="*/ 23 h 352"/>
                <a:gd name="T42" fmla="*/ 10 w 158"/>
                <a:gd name="T43" fmla="*/ 22 h 352"/>
                <a:gd name="T44" fmla="*/ 13 w 158"/>
                <a:gd name="T45" fmla="*/ 15 h 352"/>
                <a:gd name="T46" fmla="*/ 13 w 158"/>
                <a:gd name="T47" fmla="*/ 14 h 352"/>
                <a:gd name="T48" fmla="*/ 13 w 158"/>
                <a:gd name="T49" fmla="*/ 14 h 352"/>
                <a:gd name="T50" fmla="*/ 13 w 158"/>
                <a:gd name="T51" fmla="*/ 13 h 352"/>
                <a:gd name="T52" fmla="*/ 13 w 158"/>
                <a:gd name="T53" fmla="*/ 13 h 352"/>
                <a:gd name="T54" fmla="*/ 13 w 158"/>
                <a:gd name="T55" fmla="*/ 12 h 352"/>
                <a:gd name="T56" fmla="*/ 13 w 158"/>
                <a:gd name="T57" fmla="*/ 12 h 352"/>
                <a:gd name="T58" fmla="*/ 13 w 158"/>
                <a:gd name="T59" fmla="*/ 12 h 352"/>
                <a:gd name="T60" fmla="*/ 13 w 158"/>
                <a:gd name="T61" fmla="*/ 12 h 352"/>
                <a:gd name="T62" fmla="*/ 13 w 158"/>
                <a:gd name="T63" fmla="*/ 11 h 352"/>
                <a:gd name="T64" fmla="*/ 13 w 158"/>
                <a:gd name="T65" fmla="*/ 11 h 352"/>
                <a:gd name="T66" fmla="*/ 13 w 158"/>
                <a:gd name="T67" fmla="*/ 10 h 352"/>
                <a:gd name="T68" fmla="*/ 12 w 158"/>
                <a:gd name="T69" fmla="*/ 10 h 352"/>
                <a:gd name="T70" fmla="*/ 12 w 158"/>
                <a:gd name="T71" fmla="*/ 10 h 352"/>
                <a:gd name="T72" fmla="*/ 12 w 158"/>
                <a:gd name="T73" fmla="*/ 10 h 352"/>
                <a:gd name="T74" fmla="*/ 12 w 158"/>
                <a:gd name="T75" fmla="*/ 9 h 352"/>
                <a:gd name="T76" fmla="*/ 11 w 158"/>
                <a:gd name="T77" fmla="*/ 9 h 352"/>
                <a:gd name="T78" fmla="*/ 11 w 158"/>
                <a:gd name="T79" fmla="*/ 9 h 352"/>
                <a:gd name="T80" fmla="*/ 10 w 158"/>
                <a:gd name="T81" fmla="*/ 9 h 352"/>
                <a:gd name="T82" fmla="*/ 10 w 158"/>
                <a:gd name="T83" fmla="*/ 9 h 352"/>
                <a:gd name="T84" fmla="*/ 5 w 158"/>
                <a:gd name="T85" fmla="*/ 9 h 3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8" h="352">
                  <a:moveTo>
                    <a:pt x="94" y="0"/>
                  </a:moveTo>
                  <a:lnTo>
                    <a:pt x="0" y="352"/>
                  </a:lnTo>
                  <a:lnTo>
                    <a:pt x="61" y="352"/>
                  </a:lnTo>
                  <a:lnTo>
                    <a:pt x="65" y="352"/>
                  </a:lnTo>
                  <a:lnTo>
                    <a:pt x="70" y="351"/>
                  </a:lnTo>
                  <a:lnTo>
                    <a:pt x="74" y="350"/>
                  </a:lnTo>
                  <a:lnTo>
                    <a:pt x="78" y="349"/>
                  </a:lnTo>
                  <a:lnTo>
                    <a:pt x="82" y="347"/>
                  </a:lnTo>
                  <a:lnTo>
                    <a:pt x="87" y="344"/>
                  </a:lnTo>
                  <a:lnTo>
                    <a:pt x="91" y="342"/>
                  </a:lnTo>
                  <a:lnTo>
                    <a:pt x="95" y="339"/>
                  </a:lnTo>
                  <a:lnTo>
                    <a:pt x="99" y="334"/>
                  </a:lnTo>
                  <a:lnTo>
                    <a:pt x="103" y="330"/>
                  </a:lnTo>
                  <a:lnTo>
                    <a:pt x="107" y="326"/>
                  </a:lnTo>
                  <a:lnTo>
                    <a:pt x="110" y="322"/>
                  </a:lnTo>
                  <a:lnTo>
                    <a:pt x="113" y="316"/>
                  </a:lnTo>
                  <a:lnTo>
                    <a:pt x="117" y="312"/>
                  </a:lnTo>
                  <a:lnTo>
                    <a:pt x="120" y="307"/>
                  </a:lnTo>
                  <a:lnTo>
                    <a:pt x="122" y="301"/>
                  </a:lnTo>
                  <a:lnTo>
                    <a:pt x="124" y="295"/>
                  </a:lnTo>
                  <a:lnTo>
                    <a:pt x="126" y="290"/>
                  </a:lnTo>
                  <a:lnTo>
                    <a:pt x="128" y="284"/>
                  </a:lnTo>
                  <a:lnTo>
                    <a:pt x="154" y="186"/>
                  </a:lnTo>
                  <a:lnTo>
                    <a:pt x="156" y="180"/>
                  </a:lnTo>
                  <a:lnTo>
                    <a:pt x="157" y="175"/>
                  </a:lnTo>
                  <a:lnTo>
                    <a:pt x="157" y="169"/>
                  </a:lnTo>
                  <a:lnTo>
                    <a:pt x="158" y="164"/>
                  </a:lnTo>
                  <a:lnTo>
                    <a:pt x="158" y="159"/>
                  </a:lnTo>
                  <a:lnTo>
                    <a:pt x="157" y="153"/>
                  </a:lnTo>
                  <a:lnTo>
                    <a:pt x="157" y="148"/>
                  </a:lnTo>
                  <a:lnTo>
                    <a:pt x="156" y="144"/>
                  </a:lnTo>
                  <a:lnTo>
                    <a:pt x="154" y="139"/>
                  </a:lnTo>
                  <a:lnTo>
                    <a:pt x="153" y="135"/>
                  </a:lnTo>
                  <a:lnTo>
                    <a:pt x="151" y="132"/>
                  </a:lnTo>
                  <a:lnTo>
                    <a:pt x="147" y="129"/>
                  </a:lnTo>
                  <a:lnTo>
                    <a:pt x="145" y="126"/>
                  </a:lnTo>
                  <a:lnTo>
                    <a:pt x="142" y="123"/>
                  </a:lnTo>
                  <a:lnTo>
                    <a:pt x="139" y="121"/>
                  </a:lnTo>
                  <a:lnTo>
                    <a:pt x="136" y="119"/>
                  </a:lnTo>
                  <a:lnTo>
                    <a:pt x="132" y="118"/>
                  </a:lnTo>
                  <a:lnTo>
                    <a:pt x="128" y="117"/>
                  </a:lnTo>
                  <a:lnTo>
                    <a:pt x="125" y="117"/>
                  </a:lnTo>
                  <a:lnTo>
                    <a:pt x="63"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81" name="Freeform 324"/>
            <p:cNvSpPr>
              <a:spLocks/>
            </p:cNvSpPr>
            <p:nvPr/>
          </p:nvSpPr>
          <p:spPr bwMode="auto">
            <a:xfrm>
              <a:off x="1661" y="1305"/>
              <a:ext cx="51" cy="60"/>
            </a:xfrm>
            <a:custGeom>
              <a:avLst/>
              <a:gdLst>
                <a:gd name="T0" fmla="*/ 0 w 120"/>
                <a:gd name="T1" fmla="*/ 11 h 140"/>
                <a:gd name="T2" fmla="*/ 4 w 120"/>
                <a:gd name="T3" fmla="*/ 11 h 140"/>
                <a:gd name="T4" fmla="*/ 4 w 120"/>
                <a:gd name="T5" fmla="*/ 11 h 140"/>
                <a:gd name="T6" fmla="*/ 5 w 120"/>
                <a:gd name="T7" fmla="*/ 11 h 140"/>
                <a:gd name="T8" fmla="*/ 5 w 120"/>
                <a:gd name="T9" fmla="*/ 11 h 140"/>
                <a:gd name="T10" fmla="*/ 6 w 120"/>
                <a:gd name="T11" fmla="*/ 10 h 140"/>
                <a:gd name="T12" fmla="*/ 6 w 120"/>
                <a:gd name="T13" fmla="*/ 10 h 140"/>
                <a:gd name="T14" fmla="*/ 7 w 120"/>
                <a:gd name="T15" fmla="*/ 9 h 140"/>
                <a:gd name="T16" fmla="*/ 7 w 120"/>
                <a:gd name="T17" fmla="*/ 9 h 140"/>
                <a:gd name="T18" fmla="*/ 8 w 120"/>
                <a:gd name="T19" fmla="*/ 8 h 140"/>
                <a:gd name="T20" fmla="*/ 8 w 120"/>
                <a:gd name="T21" fmla="*/ 8 h 140"/>
                <a:gd name="T22" fmla="*/ 9 w 120"/>
                <a:gd name="T23" fmla="*/ 7 h 140"/>
                <a:gd name="T24" fmla="*/ 9 w 120"/>
                <a:gd name="T25" fmla="*/ 6 h 140"/>
                <a:gd name="T26" fmla="*/ 9 w 120"/>
                <a:gd name="T27" fmla="*/ 6 h 140"/>
                <a:gd name="T28" fmla="*/ 9 w 120"/>
                <a:gd name="T29" fmla="*/ 5 h 140"/>
                <a:gd name="T30" fmla="*/ 9 w 120"/>
                <a:gd name="T31" fmla="*/ 4 h 140"/>
                <a:gd name="T32" fmla="*/ 9 w 120"/>
                <a:gd name="T33" fmla="*/ 3 h 140"/>
                <a:gd name="T34" fmla="*/ 9 w 120"/>
                <a:gd name="T35" fmla="*/ 3 h 140"/>
                <a:gd name="T36" fmla="*/ 9 w 120"/>
                <a:gd name="T37" fmla="*/ 2 h 140"/>
                <a:gd name="T38" fmla="*/ 9 w 120"/>
                <a:gd name="T39" fmla="*/ 2 h 140"/>
                <a:gd name="T40" fmla="*/ 9 w 120"/>
                <a:gd name="T41" fmla="*/ 1 h 140"/>
                <a:gd name="T42" fmla="*/ 9 w 120"/>
                <a:gd name="T43" fmla="*/ 1 h 140"/>
                <a:gd name="T44" fmla="*/ 8 w 120"/>
                <a:gd name="T45" fmla="*/ 0 h 140"/>
                <a:gd name="T46" fmla="*/ 8 w 120"/>
                <a:gd name="T47" fmla="*/ 0 h 140"/>
                <a:gd name="T48" fmla="*/ 7 w 120"/>
                <a:gd name="T49" fmla="*/ 0 h 140"/>
                <a:gd name="T50" fmla="*/ 7 w 120"/>
                <a:gd name="T51" fmla="*/ 0 h 140"/>
                <a:gd name="T52" fmla="*/ 3 w 120"/>
                <a:gd name="T53" fmla="*/ 0 h 14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0" h="140">
                  <a:moveTo>
                    <a:pt x="0" y="140"/>
                  </a:moveTo>
                  <a:lnTo>
                    <a:pt x="49" y="140"/>
                  </a:lnTo>
                  <a:lnTo>
                    <a:pt x="55" y="140"/>
                  </a:lnTo>
                  <a:lnTo>
                    <a:pt x="62" y="138"/>
                  </a:lnTo>
                  <a:lnTo>
                    <a:pt x="69" y="135"/>
                  </a:lnTo>
                  <a:lnTo>
                    <a:pt x="75" y="131"/>
                  </a:lnTo>
                  <a:lnTo>
                    <a:pt x="82" y="126"/>
                  </a:lnTo>
                  <a:lnTo>
                    <a:pt x="88" y="120"/>
                  </a:lnTo>
                  <a:lnTo>
                    <a:pt x="95" y="113"/>
                  </a:lnTo>
                  <a:lnTo>
                    <a:pt x="100" y="105"/>
                  </a:lnTo>
                  <a:lnTo>
                    <a:pt x="105" y="97"/>
                  </a:lnTo>
                  <a:lnTo>
                    <a:pt x="110" y="89"/>
                  </a:lnTo>
                  <a:lnTo>
                    <a:pt x="114" y="79"/>
                  </a:lnTo>
                  <a:lnTo>
                    <a:pt x="116" y="71"/>
                  </a:lnTo>
                  <a:lnTo>
                    <a:pt x="118" y="61"/>
                  </a:lnTo>
                  <a:lnTo>
                    <a:pt x="119" y="53"/>
                  </a:lnTo>
                  <a:lnTo>
                    <a:pt x="120" y="43"/>
                  </a:lnTo>
                  <a:lnTo>
                    <a:pt x="119" y="36"/>
                  </a:lnTo>
                  <a:lnTo>
                    <a:pt x="118" y="28"/>
                  </a:lnTo>
                  <a:lnTo>
                    <a:pt x="115" y="21"/>
                  </a:lnTo>
                  <a:lnTo>
                    <a:pt x="112" y="14"/>
                  </a:lnTo>
                  <a:lnTo>
                    <a:pt x="108" y="10"/>
                  </a:lnTo>
                  <a:lnTo>
                    <a:pt x="103" y="6"/>
                  </a:lnTo>
                  <a:lnTo>
                    <a:pt x="98" y="3"/>
                  </a:lnTo>
                  <a:lnTo>
                    <a:pt x="92" y="0"/>
                  </a:lnTo>
                  <a:lnTo>
                    <a:pt x="86" y="0"/>
                  </a:lnTo>
                  <a:lnTo>
                    <a:pt x="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82" name="Freeform 325"/>
            <p:cNvSpPr>
              <a:spLocks/>
            </p:cNvSpPr>
            <p:nvPr/>
          </p:nvSpPr>
          <p:spPr bwMode="auto">
            <a:xfrm>
              <a:off x="1661" y="1256"/>
              <a:ext cx="60" cy="109"/>
            </a:xfrm>
            <a:custGeom>
              <a:avLst/>
              <a:gdLst>
                <a:gd name="T0" fmla="*/ 6 w 143"/>
                <a:gd name="T1" fmla="*/ 9 h 251"/>
                <a:gd name="T2" fmla="*/ 7 w 143"/>
                <a:gd name="T3" fmla="*/ 9 h 251"/>
                <a:gd name="T4" fmla="*/ 7 w 143"/>
                <a:gd name="T5" fmla="*/ 9 h 251"/>
                <a:gd name="T6" fmla="*/ 8 w 143"/>
                <a:gd name="T7" fmla="*/ 9 h 251"/>
                <a:gd name="T8" fmla="*/ 8 w 143"/>
                <a:gd name="T9" fmla="*/ 8 h 251"/>
                <a:gd name="T10" fmla="*/ 9 w 143"/>
                <a:gd name="T11" fmla="*/ 8 h 251"/>
                <a:gd name="T12" fmla="*/ 9 w 143"/>
                <a:gd name="T13" fmla="*/ 7 h 251"/>
                <a:gd name="T14" fmla="*/ 9 w 143"/>
                <a:gd name="T15" fmla="*/ 7 h 251"/>
                <a:gd name="T16" fmla="*/ 10 w 143"/>
                <a:gd name="T17" fmla="*/ 7 h 251"/>
                <a:gd name="T18" fmla="*/ 10 w 143"/>
                <a:gd name="T19" fmla="*/ 6 h 251"/>
                <a:gd name="T20" fmla="*/ 10 w 143"/>
                <a:gd name="T21" fmla="*/ 5 h 251"/>
                <a:gd name="T22" fmla="*/ 10 w 143"/>
                <a:gd name="T23" fmla="*/ 4 h 251"/>
                <a:gd name="T24" fmla="*/ 10 w 143"/>
                <a:gd name="T25" fmla="*/ 4 h 251"/>
                <a:gd name="T26" fmla="*/ 10 w 143"/>
                <a:gd name="T27" fmla="*/ 3 h 251"/>
                <a:gd name="T28" fmla="*/ 10 w 143"/>
                <a:gd name="T29" fmla="*/ 3 h 251"/>
                <a:gd name="T30" fmla="*/ 10 w 143"/>
                <a:gd name="T31" fmla="*/ 2 h 251"/>
                <a:gd name="T32" fmla="*/ 10 w 143"/>
                <a:gd name="T33" fmla="*/ 1 h 251"/>
                <a:gd name="T34" fmla="*/ 10 w 143"/>
                <a:gd name="T35" fmla="*/ 1 h 251"/>
                <a:gd name="T36" fmla="*/ 10 w 143"/>
                <a:gd name="T37" fmla="*/ 0 h 251"/>
                <a:gd name="T38" fmla="*/ 10 w 143"/>
                <a:gd name="T39" fmla="*/ 0 h 251"/>
                <a:gd name="T40" fmla="*/ 9 w 143"/>
                <a:gd name="T41" fmla="*/ 0 h 251"/>
                <a:gd name="T42" fmla="*/ 9 w 143"/>
                <a:gd name="T43" fmla="*/ 0 h 251"/>
                <a:gd name="T44" fmla="*/ 9 w 143"/>
                <a:gd name="T45" fmla="*/ 0 h 251"/>
                <a:gd name="T46" fmla="*/ 5 w 143"/>
                <a:gd name="T47" fmla="*/ 0 h 251"/>
                <a:gd name="T48" fmla="*/ 0 w 143"/>
                <a:gd name="T49" fmla="*/ 20 h 25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43" h="251">
                  <a:moveTo>
                    <a:pt x="86" y="111"/>
                  </a:moveTo>
                  <a:lnTo>
                    <a:pt x="91" y="110"/>
                  </a:lnTo>
                  <a:lnTo>
                    <a:pt x="98" y="109"/>
                  </a:lnTo>
                  <a:lnTo>
                    <a:pt x="104" y="106"/>
                  </a:lnTo>
                  <a:lnTo>
                    <a:pt x="110" y="102"/>
                  </a:lnTo>
                  <a:lnTo>
                    <a:pt x="116" y="98"/>
                  </a:lnTo>
                  <a:lnTo>
                    <a:pt x="121" y="92"/>
                  </a:lnTo>
                  <a:lnTo>
                    <a:pt x="125" y="86"/>
                  </a:lnTo>
                  <a:lnTo>
                    <a:pt x="131" y="78"/>
                  </a:lnTo>
                  <a:lnTo>
                    <a:pt x="134" y="71"/>
                  </a:lnTo>
                  <a:lnTo>
                    <a:pt x="137" y="64"/>
                  </a:lnTo>
                  <a:lnTo>
                    <a:pt x="140" y="55"/>
                  </a:lnTo>
                  <a:lnTo>
                    <a:pt x="141" y="48"/>
                  </a:lnTo>
                  <a:lnTo>
                    <a:pt x="143" y="39"/>
                  </a:lnTo>
                  <a:lnTo>
                    <a:pt x="143" y="32"/>
                  </a:lnTo>
                  <a:lnTo>
                    <a:pt x="143" y="25"/>
                  </a:lnTo>
                  <a:lnTo>
                    <a:pt x="140" y="19"/>
                  </a:lnTo>
                  <a:lnTo>
                    <a:pt x="138" y="12"/>
                  </a:lnTo>
                  <a:lnTo>
                    <a:pt x="135" y="8"/>
                  </a:lnTo>
                  <a:lnTo>
                    <a:pt x="131" y="4"/>
                  </a:lnTo>
                  <a:lnTo>
                    <a:pt x="127" y="2"/>
                  </a:lnTo>
                  <a:lnTo>
                    <a:pt x="121" y="0"/>
                  </a:lnTo>
                  <a:lnTo>
                    <a:pt x="116" y="0"/>
                  </a:lnTo>
                  <a:lnTo>
                    <a:pt x="67" y="0"/>
                  </a:lnTo>
                  <a:lnTo>
                    <a:pt x="0" y="2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83" name="Line 326"/>
            <p:cNvSpPr>
              <a:spLocks noChangeShapeType="1"/>
            </p:cNvSpPr>
            <p:nvPr/>
          </p:nvSpPr>
          <p:spPr bwMode="auto">
            <a:xfrm>
              <a:off x="457" y="1015"/>
              <a:ext cx="135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84" name="Line 327"/>
            <p:cNvSpPr>
              <a:spLocks noChangeShapeType="1"/>
            </p:cNvSpPr>
            <p:nvPr/>
          </p:nvSpPr>
          <p:spPr bwMode="auto">
            <a:xfrm>
              <a:off x="1808" y="1015"/>
              <a:ext cx="0" cy="11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85" name="Line 328"/>
            <p:cNvSpPr>
              <a:spLocks noChangeShapeType="1"/>
            </p:cNvSpPr>
            <p:nvPr/>
          </p:nvSpPr>
          <p:spPr bwMode="auto">
            <a:xfrm flipH="1">
              <a:off x="457" y="2197"/>
              <a:ext cx="13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86" name="Line 329"/>
            <p:cNvSpPr>
              <a:spLocks noChangeShapeType="1"/>
            </p:cNvSpPr>
            <p:nvPr/>
          </p:nvSpPr>
          <p:spPr bwMode="auto">
            <a:xfrm flipV="1">
              <a:off x="457" y="1015"/>
              <a:ext cx="0" cy="118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87" name="Line 330"/>
            <p:cNvSpPr>
              <a:spLocks noChangeShapeType="1"/>
            </p:cNvSpPr>
            <p:nvPr/>
          </p:nvSpPr>
          <p:spPr bwMode="auto">
            <a:xfrm>
              <a:off x="1808" y="2197"/>
              <a:ext cx="845" cy="8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88" name="Line 331"/>
            <p:cNvSpPr>
              <a:spLocks noChangeShapeType="1"/>
            </p:cNvSpPr>
            <p:nvPr/>
          </p:nvSpPr>
          <p:spPr bwMode="auto">
            <a:xfrm>
              <a:off x="457" y="2197"/>
              <a:ext cx="845" cy="84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89" name="Line 332"/>
            <p:cNvSpPr>
              <a:spLocks noChangeShapeType="1"/>
            </p:cNvSpPr>
            <p:nvPr/>
          </p:nvSpPr>
          <p:spPr bwMode="auto">
            <a:xfrm>
              <a:off x="1302" y="3044"/>
              <a:ext cx="135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0" name="Line 333"/>
            <p:cNvSpPr>
              <a:spLocks noChangeShapeType="1"/>
            </p:cNvSpPr>
            <p:nvPr/>
          </p:nvSpPr>
          <p:spPr bwMode="auto">
            <a:xfrm flipH="1">
              <a:off x="1175" y="1386"/>
              <a:ext cx="434" cy="103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1" name="Line 334"/>
            <p:cNvSpPr>
              <a:spLocks noChangeShapeType="1"/>
            </p:cNvSpPr>
            <p:nvPr/>
          </p:nvSpPr>
          <p:spPr bwMode="auto">
            <a:xfrm>
              <a:off x="1175" y="2420"/>
              <a:ext cx="0" cy="2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2" name="Line 335"/>
            <p:cNvSpPr>
              <a:spLocks noChangeShapeType="1"/>
            </p:cNvSpPr>
            <p:nvPr/>
          </p:nvSpPr>
          <p:spPr bwMode="auto">
            <a:xfrm>
              <a:off x="665" y="1908"/>
              <a:ext cx="510" cy="5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3" name="Line 336"/>
            <p:cNvSpPr>
              <a:spLocks noChangeShapeType="1"/>
            </p:cNvSpPr>
            <p:nvPr/>
          </p:nvSpPr>
          <p:spPr bwMode="auto">
            <a:xfrm>
              <a:off x="1609" y="1386"/>
              <a:ext cx="0" cy="6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4" name="Line 337"/>
            <p:cNvSpPr>
              <a:spLocks noChangeShapeType="1"/>
            </p:cNvSpPr>
            <p:nvPr/>
          </p:nvSpPr>
          <p:spPr bwMode="auto">
            <a:xfrm flipH="1" flipV="1">
              <a:off x="1459" y="1232"/>
              <a:ext cx="150" cy="1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5" name="Line 338"/>
            <p:cNvSpPr>
              <a:spLocks noChangeShapeType="1"/>
            </p:cNvSpPr>
            <p:nvPr/>
          </p:nvSpPr>
          <p:spPr bwMode="auto">
            <a:xfrm flipH="1">
              <a:off x="665" y="1232"/>
              <a:ext cx="794" cy="67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6" name="Line 339"/>
            <p:cNvSpPr>
              <a:spLocks noChangeShapeType="1"/>
            </p:cNvSpPr>
            <p:nvPr/>
          </p:nvSpPr>
          <p:spPr bwMode="auto">
            <a:xfrm flipH="1">
              <a:off x="1175" y="2351"/>
              <a:ext cx="434" cy="35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97" name="Line 340"/>
            <p:cNvSpPr>
              <a:spLocks noChangeShapeType="1"/>
            </p:cNvSpPr>
            <p:nvPr/>
          </p:nvSpPr>
          <p:spPr bwMode="auto">
            <a:xfrm>
              <a:off x="1609" y="1986"/>
              <a:ext cx="0" cy="3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76571" name="Group 411"/>
          <p:cNvGrpSpPr>
            <a:grpSpLocks/>
          </p:cNvGrpSpPr>
          <p:nvPr/>
        </p:nvGrpSpPr>
        <p:grpSpPr bwMode="auto">
          <a:xfrm>
            <a:off x="4225925" y="3714750"/>
            <a:ext cx="3130550" cy="2571750"/>
            <a:chOff x="2300" y="1519"/>
            <a:chExt cx="1507" cy="1239"/>
          </a:xfrm>
        </p:grpSpPr>
        <p:sp>
          <p:nvSpPr>
            <p:cNvPr id="31824" name="Line 412"/>
            <p:cNvSpPr>
              <a:spLocks noChangeShapeType="1"/>
            </p:cNvSpPr>
            <p:nvPr/>
          </p:nvSpPr>
          <p:spPr bwMode="auto">
            <a:xfrm>
              <a:off x="3390" y="1519"/>
              <a:ext cx="0" cy="1239"/>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25" name="Line 413"/>
            <p:cNvSpPr>
              <a:spLocks noChangeShapeType="1"/>
            </p:cNvSpPr>
            <p:nvPr/>
          </p:nvSpPr>
          <p:spPr bwMode="auto">
            <a:xfrm>
              <a:off x="2835" y="2033"/>
              <a:ext cx="555" cy="7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26" name="Line 414"/>
            <p:cNvSpPr>
              <a:spLocks noChangeShapeType="1"/>
            </p:cNvSpPr>
            <p:nvPr/>
          </p:nvSpPr>
          <p:spPr bwMode="auto">
            <a:xfrm>
              <a:off x="3390" y="2340"/>
              <a:ext cx="174" cy="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27" name="Line 415"/>
            <p:cNvSpPr>
              <a:spLocks noChangeShapeType="1"/>
            </p:cNvSpPr>
            <p:nvPr/>
          </p:nvSpPr>
          <p:spPr bwMode="auto">
            <a:xfrm>
              <a:off x="3564" y="2515"/>
              <a:ext cx="1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28" name="Freeform 416"/>
            <p:cNvSpPr>
              <a:spLocks/>
            </p:cNvSpPr>
            <p:nvPr/>
          </p:nvSpPr>
          <p:spPr bwMode="auto">
            <a:xfrm>
              <a:off x="3600" y="2413"/>
              <a:ext cx="50" cy="77"/>
            </a:xfrm>
            <a:custGeom>
              <a:avLst/>
              <a:gdLst>
                <a:gd name="T0" fmla="*/ 1 w 344"/>
                <a:gd name="T1" fmla="*/ 0 h 540"/>
                <a:gd name="T2" fmla="*/ 1 w 344"/>
                <a:gd name="T3" fmla="*/ 0 h 540"/>
                <a:gd name="T4" fmla="*/ 1 w 344"/>
                <a:gd name="T5" fmla="*/ 0 h 540"/>
                <a:gd name="T6" fmla="*/ 1 w 344"/>
                <a:gd name="T7" fmla="*/ 0 h 540"/>
                <a:gd name="T8" fmla="*/ 1 w 344"/>
                <a:gd name="T9" fmla="*/ 0 h 540"/>
                <a:gd name="T10" fmla="*/ 1 w 344"/>
                <a:gd name="T11" fmla="*/ 0 h 540"/>
                <a:gd name="T12" fmla="*/ 1 w 344"/>
                <a:gd name="T13" fmla="*/ 0 h 540"/>
                <a:gd name="T14" fmla="*/ 1 w 344"/>
                <a:gd name="T15" fmla="*/ 0 h 540"/>
                <a:gd name="T16" fmla="*/ 1 w 344"/>
                <a:gd name="T17" fmla="*/ 0 h 540"/>
                <a:gd name="T18" fmla="*/ 1 w 344"/>
                <a:gd name="T19" fmla="*/ 0 h 540"/>
                <a:gd name="T20" fmla="*/ 1 w 344"/>
                <a:gd name="T21" fmla="*/ 0 h 540"/>
                <a:gd name="T22" fmla="*/ 1 w 344"/>
                <a:gd name="T23" fmla="*/ 0 h 540"/>
                <a:gd name="T24" fmla="*/ 1 w 344"/>
                <a:gd name="T25" fmla="*/ 0 h 540"/>
                <a:gd name="T26" fmla="*/ 1 w 344"/>
                <a:gd name="T27" fmla="*/ 0 h 540"/>
                <a:gd name="T28" fmla="*/ 0 w 344"/>
                <a:gd name="T29" fmla="*/ 0 h 540"/>
                <a:gd name="T30" fmla="*/ 0 w 344"/>
                <a:gd name="T31" fmla="*/ 0 h 540"/>
                <a:gd name="T32" fmla="*/ 0 w 344"/>
                <a:gd name="T33" fmla="*/ 0 h 540"/>
                <a:gd name="T34" fmla="*/ 0 w 344"/>
                <a:gd name="T35" fmla="*/ 0 h 540"/>
                <a:gd name="T36" fmla="*/ 0 w 344"/>
                <a:gd name="T37" fmla="*/ 0 h 540"/>
                <a:gd name="T38" fmla="*/ 0 w 344"/>
                <a:gd name="T39" fmla="*/ 0 h 540"/>
                <a:gd name="T40" fmla="*/ 0 w 344"/>
                <a:gd name="T41" fmla="*/ 0 h 540"/>
                <a:gd name="T42" fmla="*/ 0 w 344"/>
                <a:gd name="T43" fmla="*/ 0 h 540"/>
                <a:gd name="T44" fmla="*/ 0 w 344"/>
                <a:gd name="T45" fmla="*/ 1 h 540"/>
                <a:gd name="T46" fmla="*/ 0 w 344"/>
                <a:gd name="T47" fmla="*/ 1 h 540"/>
                <a:gd name="T48" fmla="*/ 0 w 344"/>
                <a:gd name="T49" fmla="*/ 1 h 540"/>
                <a:gd name="T50" fmla="*/ 0 w 344"/>
                <a:gd name="T51" fmla="*/ 1 h 540"/>
                <a:gd name="T52" fmla="*/ 0 w 344"/>
                <a:gd name="T53" fmla="*/ 1 h 540"/>
                <a:gd name="T54" fmla="*/ 0 w 344"/>
                <a:gd name="T55" fmla="*/ 1 h 540"/>
                <a:gd name="T56" fmla="*/ 0 w 344"/>
                <a:gd name="T57" fmla="*/ 1 h 540"/>
                <a:gd name="T58" fmla="*/ 0 w 344"/>
                <a:gd name="T59" fmla="*/ 1 h 540"/>
                <a:gd name="T60" fmla="*/ 0 w 344"/>
                <a:gd name="T61" fmla="*/ 1 h 540"/>
                <a:gd name="T62" fmla="*/ 0 w 344"/>
                <a:gd name="T63" fmla="*/ 2 h 540"/>
                <a:gd name="T64" fmla="*/ 0 w 344"/>
                <a:gd name="T65" fmla="*/ 2 h 540"/>
                <a:gd name="T66" fmla="*/ 0 w 344"/>
                <a:gd name="T67" fmla="*/ 2 h 540"/>
                <a:gd name="T68" fmla="*/ 0 w 344"/>
                <a:gd name="T69" fmla="*/ 2 h 540"/>
                <a:gd name="T70" fmla="*/ 0 w 344"/>
                <a:gd name="T71" fmla="*/ 2 h 540"/>
                <a:gd name="T72" fmla="*/ 0 w 344"/>
                <a:gd name="T73" fmla="*/ 2 h 540"/>
                <a:gd name="T74" fmla="*/ 0 w 344"/>
                <a:gd name="T75" fmla="*/ 2 h 540"/>
                <a:gd name="T76" fmla="*/ 0 w 344"/>
                <a:gd name="T77" fmla="*/ 2 h 540"/>
                <a:gd name="T78" fmla="*/ 0 w 344"/>
                <a:gd name="T79" fmla="*/ 2 h 540"/>
                <a:gd name="T80" fmla="*/ 0 w 344"/>
                <a:gd name="T81" fmla="*/ 2 h 540"/>
                <a:gd name="T82" fmla="*/ 1 w 344"/>
                <a:gd name="T83" fmla="*/ 2 h 540"/>
                <a:gd name="T84" fmla="*/ 1 w 344"/>
                <a:gd name="T85" fmla="*/ 2 h 540"/>
                <a:gd name="T86" fmla="*/ 1 w 344"/>
                <a:gd name="T87" fmla="*/ 1 h 540"/>
                <a:gd name="T88" fmla="*/ 1 w 344"/>
                <a:gd name="T89" fmla="*/ 1 h 540"/>
                <a:gd name="T90" fmla="*/ 1 w 344"/>
                <a:gd name="T91" fmla="*/ 1 h 540"/>
                <a:gd name="T92" fmla="*/ 1 w 344"/>
                <a:gd name="T93" fmla="*/ 1 h 540"/>
                <a:gd name="T94" fmla="*/ 1 w 344"/>
                <a:gd name="T95" fmla="*/ 1 h 540"/>
                <a:gd name="T96" fmla="*/ 1 w 344"/>
                <a:gd name="T97" fmla="*/ 1 h 540"/>
                <a:gd name="T98" fmla="*/ 1 w 344"/>
                <a:gd name="T99" fmla="*/ 1 h 540"/>
                <a:gd name="T100" fmla="*/ 1 w 344"/>
                <a:gd name="T101" fmla="*/ 1 h 540"/>
                <a:gd name="T102" fmla="*/ 1 w 344"/>
                <a:gd name="T103" fmla="*/ 0 h 540"/>
                <a:gd name="T104" fmla="*/ 1 w 344"/>
                <a:gd name="T105" fmla="*/ 0 h 5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44" h="540">
                  <a:moveTo>
                    <a:pt x="342" y="72"/>
                  </a:moveTo>
                  <a:lnTo>
                    <a:pt x="343" y="69"/>
                  </a:lnTo>
                  <a:lnTo>
                    <a:pt x="343" y="66"/>
                  </a:lnTo>
                  <a:lnTo>
                    <a:pt x="344" y="64"/>
                  </a:lnTo>
                  <a:lnTo>
                    <a:pt x="344" y="61"/>
                  </a:lnTo>
                  <a:lnTo>
                    <a:pt x="344" y="58"/>
                  </a:lnTo>
                  <a:lnTo>
                    <a:pt x="344" y="56"/>
                  </a:lnTo>
                  <a:lnTo>
                    <a:pt x="344" y="52"/>
                  </a:lnTo>
                  <a:lnTo>
                    <a:pt x="343" y="50"/>
                  </a:lnTo>
                  <a:lnTo>
                    <a:pt x="343" y="47"/>
                  </a:lnTo>
                  <a:lnTo>
                    <a:pt x="343" y="44"/>
                  </a:lnTo>
                  <a:lnTo>
                    <a:pt x="342" y="42"/>
                  </a:lnTo>
                  <a:lnTo>
                    <a:pt x="341" y="39"/>
                  </a:lnTo>
                  <a:lnTo>
                    <a:pt x="341" y="35"/>
                  </a:lnTo>
                  <a:lnTo>
                    <a:pt x="340" y="33"/>
                  </a:lnTo>
                  <a:lnTo>
                    <a:pt x="337" y="27"/>
                  </a:lnTo>
                  <a:lnTo>
                    <a:pt x="336" y="25"/>
                  </a:lnTo>
                  <a:lnTo>
                    <a:pt x="335" y="22"/>
                  </a:lnTo>
                  <a:lnTo>
                    <a:pt x="334" y="18"/>
                  </a:lnTo>
                  <a:lnTo>
                    <a:pt x="333" y="16"/>
                  </a:lnTo>
                  <a:lnTo>
                    <a:pt x="331" y="13"/>
                  </a:lnTo>
                  <a:lnTo>
                    <a:pt x="330" y="11"/>
                  </a:lnTo>
                  <a:lnTo>
                    <a:pt x="328" y="9"/>
                  </a:lnTo>
                  <a:lnTo>
                    <a:pt x="327" y="7"/>
                  </a:lnTo>
                  <a:lnTo>
                    <a:pt x="326" y="7"/>
                  </a:lnTo>
                  <a:lnTo>
                    <a:pt x="325" y="6"/>
                  </a:lnTo>
                  <a:lnTo>
                    <a:pt x="324" y="5"/>
                  </a:lnTo>
                  <a:lnTo>
                    <a:pt x="323" y="3"/>
                  </a:lnTo>
                  <a:lnTo>
                    <a:pt x="322" y="3"/>
                  </a:lnTo>
                  <a:lnTo>
                    <a:pt x="320" y="2"/>
                  </a:lnTo>
                  <a:lnTo>
                    <a:pt x="318" y="2"/>
                  </a:lnTo>
                  <a:lnTo>
                    <a:pt x="317" y="2"/>
                  </a:lnTo>
                  <a:lnTo>
                    <a:pt x="315" y="1"/>
                  </a:lnTo>
                  <a:lnTo>
                    <a:pt x="312" y="1"/>
                  </a:lnTo>
                  <a:lnTo>
                    <a:pt x="310" y="0"/>
                  </a:lnTo>
                  <a:lnTo>
                    <a:pt x="307" y="0"/>
                  </a:lnTo>
                  <a:lnTo>
                    <a:pt x="300" y="0"/>
                  </a:lnTo>
                  <a:lnTo>
                    <a:pt x="295" y="0"/>
                  </a:lnTo>
                  <a:lnTo>
                    <a:pt x="289" y="0"/>
                  </a:lnTo>
                  <a:lnTo>
                    <a:pt x="283" y="0"/>
                  </a:lnTo>
                  <a:lnTo>
                    <a:pt x="271" y="0"/>
                  </a:lnTo>
                  <a:lnTo>
                    <a:pt x="260" y="0"/>
                  </a:lnTo>
                  <a:lnTo>
                    <a:pt x="249" y="0"/>
                  </a:lnTo>
                  <a:lnTo>
                    <a:pt x="238" y="0"/>
                  </a:lnTo>
                  <a:lnTo>
                    <a:pt x="233" y="1"/>
                  </a:lnTo>
                  <a:lnTo>
                    <a:pt x="227" y="1"/>
                  </a:lnTo>
                  <a:lnTo>
                    <a:pt x="221" y="1"/>
                  </a:lnTo>
                  <a:lnTo>
                    <a:pt x="216" y="2"/>
                  </a:lnTo>
                  <a:lnTo>
                    <a:pt x="211" y="3"/>
                  </a:lnTo>
                  <a:lnTo>
                    <a:pt x="205" y="3"/>
                  </a:lnTo>
                  <a:lnTo>
                    <a:pt x="200" y="5"/>
                  </a:lnTo>
                  <a:lnTo>
                    <a:pt x="194" y="7"/>
                  </a:lnTo>
                  <a:lnTo>
                    <a:pt x="188" y="8"/>
                  </a:lnTo>
                  <a:lnTo>
                    <a:pt x="186" y="9"/>
                  </a:lnTo>
                  <a:lnTo>
                    <a:pt x="183" y="10"/>
                  </a:lnTo>
                  <a:lnTo>
                    <a:pt x="181" y="11"/>
                  </a:lnTo>
                  <a:lnTo>
                    <a:pt x="178" y="12"/>
                  </a:lnTo>
                  <a:lnTo>
                    <a:pt x="176" y="13"/>
                  </a:lnTo>
                  <a:lnTo>
                    <a:pt x="174" y="14"/>
                  </a:lnTo>
                  <a:lnTo>
                    <a:pt x="168" y="17"/>
                  </a:lnTo>
                  <a:lnTo>
                    <a:pt x="164" y="20"/>
                  </a:lnTo>
                  <a:lnTo>
                    <a:pt x="159" y="23"/>
                  </a:lnTo>
                  <a:lnTo>
                    <a:pt x="154" y="27"/>
                  </a:lnTo>
                  <a:lnTo>
                    <a:pt x="150" y="30"/>
                  </a:lnTo>
                  <a:lnTo>
                    <a:pt x="146" y="33"/>
                  </a:lnTo>
                  <a:lnTo>
                    <a:pt x="142" y="38"/>
                  </a:lnTo>
                  <a:lnTo>
                    <a:pt x="137" y="41"/>
                  </a:lnTo>
                  <a:lnTo>
                    <a:pt x="129" y="49"/>
                  </a:lnTo>
                  <a:lnTo>
                    <a:pt x="126" y="52"/>
                  </a:lnTo>
                  <a:lnTo>
                    <a:pt x="121" y="57"/>
                  </a:lnTo>
                  <a:lnTo>
                    <a:pt x="118" y="61"/>
                  </a:lnTo>
                  <a:lnTo>
                    <a:pt x="116" y="63"/>
                  </a:lnTo>
                  <a:lnTo>
                    <a:pt x="114" y="65"/>
                  </a:lnTo>
                  <a:lnTo>
                    <a:pt x="113" y="67"/>
                  </a:lnTo>
                  <a:lnTo>
                    <a:pt x="111" y="69"/>
                  </a:lnTo>
                  <a:lnTo>
                    <a:pt x="107" y="75"/>
                  </a:lnTo>
                  <a:lnTo>
                    <a:pt x="105" y="79"/>
                  </a:lnTo>
                  <a:lnTo>
                    <a:pt x="102" y="84"/>
                  </a:lnTo>
                  <a:lnTo>
                    <a:pt x="97" y="94"/>
                  </a:lnTo>
                  <a:lnTo>
                    <a:pt x="90" y="104"/>
                  </a:lnTo>
                  <a:lnTo>
                    <a:pt x="87" y="109"/>
                  </a:lnTo>
                  <a:lnTo>
                    <a:pt x="85" y="113"/>
                  </a:lnTo>
                  <a:lnTo>
                    <a:pt x="83" y="118"/>
                  </a:lnTo>
                  <a:lnTo>
                    <a:pt x="80" y="124"/>
                  </a:lnTo>
                  <a:lnTo>
                    <a:pt x="78" y="128"/>
                  </a:lnTo>
                  <a:lnTo>
                    <a:pt x="76" y="133"/>
                  </a:lnTo>
                  <a:lnTo>
                    <a:pt x="74" y="139"/>
                  </a:lnTo>
                  <a:lnTo>
                    <a:pt x="72" y="144"/>
                  </a:lnTo>
                  <a:lnTo>
                    <a:pt x="69" y="156"/>
                  </a:lnTo>
                  <a:lnTo>
                    <a:pt x="64" y="177"/>
                  </a:lnTo>
                  <a:lnTo>
                    <a:pt x="59" y="198"/>
                  </a:lnTo>
                  <a:lnTo>
                    <a:pt x="52" y="221"/>
                  </a:lnTo>
                  <a:lnTo>
                    <a:pt x="46" y="242"/>
                  </a:lnTo>
                  <a:lnTo>
                    <a:pt x="34" y="285"/>
                  </a:lnTo>
                  <a:lnTo>
                    <a:pt x="28" y="307"/>
                  </a:lnTo>
                  <a:lnTo>
                    <a:pt x="22" y="328"/>
                  </a:lnTo>
                  <a:lnTo>
                    <a:pt x="16" y="349"/>
                  </a:lnTo>
                  <a:lnTo>
                    <a:pt x="14" y="360"/>
                  </a:lnTo>
                  <a:lnTo>
                    <a:pt x="11" y="372"/>
                  </a:lnTo>
                  <a:lnTo>
                    <a:pt x="8" y="382"/>
                  </a:lnTo>
                  <a:lnTo>
                    <a:pt x="5" y="393"/>
                  </a:lnTo>
                  <a:lnTo>
                    <a:pt x="4" y="398"/>
                  </a:lnTo>
                  <a:lnTo>
                    <a:pt x="3" y="405"/>
                  </a:lnTo>
                  <a:lnTo>
                    <a:pt x="2" y="410"/>
                  </a:lnTo>
                  <a:lnTo>
                    <a:pt x="2" y="415"/>
                  </a:lnTo>
                  <a:lnTo>
                    <a:pt x="1" y="421"/>
                  </a:lnTo>
                  <a:lnTo>
                    <a:pt x="1" y="426"/>
                  </a:lnTo>
                  <a:lnTo>
                    <a:pt x="0" y="433"/>
                  </a:lnTo>
                  <a:lnTo>
                    <a:pt x="0" y="438"/>
                  </a:lnTo>
                  <a:lnTo>
                    <a:pt x="1" y="443"/>
                  </a:lnTo>
                  <a:lnTo>
                    <a:pt x="1" y="448"/>
                  </a:lnTo>
                  <a:lnTo>
                    <a:pt x="2" y="455"/>
                  </a:lnTo>
                  <a:lnTo>
                    <a:pt x="2" y="460"/>
                  </a:lnTo>
                  <a:lnTo>
                    <a:pt x="3" y="466"/>
                  </a:lnTo>
                  <a:lnTo>
                    <a:pt x="5" y="471"/>
                  </a:lnTo>
                  <a:lnTo>
                    <a:pt x="6" y="476"/>
                  </a:lnTo>
                  <a:lnTo>
                    <a:pt x="8" y="482"/>
                  </a:lnTo>
                  <a:lnTo>
                    <a:pt x="10" y="487"/>
                  </a:lnTo>
                  <a:lnTo>
                    <a:pt x="12" y="492"/>
                  </a:lnTo>
                  <a:lnTo>
                    <a:pt x="15" y="497"/>
                  </a:lnTo>
                  <a:lnTo>
                    <a:pt x="16" y="500"/>
                  </a:lnTo>
                  <a:lnTo>
                    <a:pt x="17" y="503"/>
                  </a:lnTo>
                  <a:lnTo>
                    <a:pt x="18" y="505"/>
                  </a:lnTo>
                  <a:lnTo>
                    <a:pt x="20" y="507"/>
                  </a:lnTo>
                  <a:lnTo>
                    <a:pt x="21" y="509"/>
                  </a:lnTo>
                  <a:lnTo>
                    <a:pt x="23" y="512"/>
                  </a:lnTo>
                  <a:lnTo>
                    <a:pt x="24" y="515"/>
                  </a:lnTo>
                  <a:lnTo>
                    <a:pt x="27" y="517"/>
                  </a:lnTo>
                  <a:lnTo>
                    <a:pt x="29" y="519"/>
                  </a:lnTo>
                  <a:lnTo>
                    <a:pt x="30" y="521"/>
                  </a:lnTo>
                  <a:lnTo>
                    <a:pt x="32" y="523"/>
                  </a:lnTo>
                  <a:lnTo>
                    <a:pt x="34" y="524"/>
                  </a:lnTo>
                  <a:lnTo>
                    <a:pt x="36" y="526"/>
                  </a:lnTo>
                  <a:lnTo>
                    <a:pt x="39" y="527"/>
                  </a:lnTo>
                  <a:lnTo>
                    <a:pt x="41" y="529"/>
                  </a:lnTo>
                  <a:lnTo>
                    <a:pt x="44" y="530"/>
                  </a:lnTo>
                  <a:lnTo>
                    <a:pt x="46" y="532"/>
                  </a:lnTo>
                  <a:lnTo>
                    <a:pt x="49" y="533"/>
                  </a:lnTo>
                  <a:lnTo>
                    <a:pt x="51" y="534"/>
                  </a:lnTo>
                  <a:lnTo>
                    <a:pt x="54" y="535"/>
                  </a:lnTo>
                  <a:lnTo>
                    <a:pt x="56" y="536"/>
                  </a:lnTo>
                  <a:lnTo>
                    <a:pt x="60" y="537"/>
                  </a:lnTo>
                  <a:lnTo>
                    <a:pt x="62" y="537"/>
                  </a:lnTo>
                  <a:lnTo>
                    <a:pt x="65" y="538"/>
                  </a:lnTo>
                  <a:lnTo>
                    <a:pt x="68" y="538"/>
                  </a:lnTo>
                  <a:lnTo>
                    <a:pt x="70" y="538"/>
                  </a:lnTo>
                  <a:lnTo>
                    <a:pt x="77" y="539"/>
                  </a:lnTo>
                  <a:lnTo>
                    <a:pt x="82" y="539"/>
                  </a:lnTo>
                  <a:lnTo>
                    <a:pt x="87" y="539"/>
                  </a:lnTo>
                  <a:lnTo>
                    <a:pt x="93" y="539"/>
                  </a:lnTo>
                  <a:lnTo>
                    <a:pt x="115" y="539"/>
                  </a:lnTo>
                  <a:lnTo>
                    <a:pt x="121" y="539"/>
                  </a:lnTo>
                  <a:lnTo>
                    <a:pt x="127" y="539"/>
                  </a:lnTo>
                  <a:lnTo>
                    <a:pt x="137" y="539"/>
                  </a:lnTo>
                  <a:lnTo>
                    <a:pt x="144" y="540"/>
                  </a:lnTo>
                  <a:lnTo>
                    <a:pt x="146" y="540"/>
                  </a:lnTo>
                  <a:lnTo>
                    <a:pt x="149" y="540"/>
                  </a:lnTo>
                  <a:lnTo>
                    <a:pt x="152" y="539"/>
                  </a:lnTo>
                  <a:lnTo>
                    <a:pt x="154" y="539"/>
                  </a:lnTo>
                  <a:lnTo>
                    <a:pt x="158" y="539"/>
                  </a:lnTo>
                  <a:lnTo>
                    <a:pt x="160" y="538"/>
                  </a:lnTo>
                  <a:lnTo>
                    <a:pt x="163" y="538"/>
                  </a:lnTo>
                  <a:lnTo>
                    <a:pt x="165" y="537"/>
                  </a:lnTo>
                  <a:lnTo>
                    <a:pt x="168" y="536"/>
                  </a:lnTo>
                  <a:lnTo>
                    <a:pt x="170" y="535"/>
                  </a:lnTo>
                  <a:lnTo>
                    <a:pt x="174" y="534"/>
                  </a:lnTo>
                  <a:lnTo>
                    <a:pt x="176" y="533"/>
                  </a:lnTo>
                  <a:lnTo>
                    <a:pt x="178" y="532"/>
                  </a:lnTo>
                  <a:lnTo>
                    <a:pt x="181" y="529"/>
                  </a:lnTo>
                  <a:lnTo>
                    <a:pt x="183" y="528"/>
                  </a:lnTo>
                  <a:lnTo>
                    <a:pt x="185" y="526"/>
                  </a:lnTo>
                  <a:lnTo>
                    <a:pt x="191" y="523"/>
                  </a:lnTo>
                  <a:lnTo>
                    <a:pt x="195" y="520"/>
                  </a:lnTo>
                  <a:lnTo>
                    <a:pt x="199" y="516"/>
                  </a:lnTo>
                  <a:lnTo>
                    <a:pt x="203" y="512"/>
                  </a:lnTo>
                  <a:lnTo>
                    <a:pt x="207" y="508"/>
                  </a:lnTo>
                  <a:lnTo>
                    <a:pt x="211" y="504"/>
                  </a:lnTo>
                  <a:lnTo>
                    <a:pt x="214" y="500"/>
                  </a:lnTo>
                  <a:lnTo>
                    <a:pt x="217" y="495"/>
                  </a:lnTo>
                  <a:lnTo>
                    <a:pt x="220" y="491"/>
                  </a:lnTo>
                  <a:lnTo>
                    <a:pt x="224" y="486"/>
                  </a:lnTo>
                  <a:lnTo>
                    <a:pt x="227" y="482"/>
                  </a:lnTo>
                  <a:lnTo>
                    <a:pt x="230" y="476"/>
                  </a:lnTo>
                  <a:lnTo>
                    <a:pt x="232" y="471"/>
                  </a:lnTo>
                  <a:lnTo>
                    <a:pt x="234" y="467"/>
                  </a:lnTo>
                  <a:lnTo>
                    <a:pt x="236" y="461"/>
                  </a:lnTo>
                  <a:lnTo>
                    <a:pt x="238" y="456"/>
                  </a:lnTo>
                  <a:lnTo>
                    <a:pt x="241" y="451"/>
                  </a:lnTo>
                  <a:lnTo>
                    <a:pt x="243" y="445"/>
                  </a:lnTo>
                  <a:lnTo>
                    <a:pt x="245" y="440"/>
                  </a:lnTo>
                  <a:lnTo>
                    <a:pt x="247" y="435"/>
                  </a:lnTo>
                  <a:lnTo>
                    <a:pt x="248" y="429"/>
                  </a:lnTo>
                  <a:lnTo>
                    <a:pt x="251" y="419"/>
                  </a:lnTo>
                  <a:lnTo>
                    <a:pt x="254" y="408"/>
                  </a:lnTo>
                  <a:lnTo>
                    <a:pt x="257" y="397"/>
                  </a:lnTo>
                  <a:lnTo>
                    <a:pt x="262" y="375"/>
                  </a:lnTo>
                  <a:lnTo>
                    <a:pt x="267" y="354"/>
                  </a:lnTo>
                  <a:lnTo>
                    <a:pt x="273" y="331"/>
                  </a:lnTo>
                  <a:lnTo>
                    <a:pt x="278" y="310"/>
                  </a:lnTo>
                  <a:lnTo>
                    <a:pt x="283" y="288"/>
                  </a:lnTo>
                  <a:lnTo>
                    <a:pt x="289" y="266"/>
                  </a:lnTo>
                  <a:lnTo>
                    <a:pt x="295" y="245"/>
                  </a:lnTo>
                  <a:lnTo>
                    <a:pt x="300" y="223"/>
                  </a:lnTo>
                  <a:lnTo>
                    <a:pt x="307" y="201"/>
                  </a:lnTo>
                  <a:lnTo>
                    <a:pt x="313" y="180"/>
                  </a:lnTo>
                  <a:lnTo>
                    <a:pt x="319" y="159"/>
                  </a:lnTo>
                  <a:lnTo>
                    <a:pt x="323" y="147"/>
                  </a:lnTo>
                  <a:lnTo>
                    <a:pt x="326" y="137"/>
                  </a:lnTo>
                  <a:lnTo>
                    <a:pt x="329" y="126"/>
                  </a:lnTo>
                  <a:lnTo>
                    <a:pt x="331" y="115"/>
                  </a:lnTo>
                  <a:lnTo>
                    <a:pt x="334" y="105"/>
                  </a:lnTo>
                  <a:lnTo>
                    <a:pt x="336" y="93"/>
                  </a:lnTo>
                  <a:lnTo>
                    <a:pt x="339" y="82"/>
                  </a:lnTo>
                  <a:lnTo>
                    <a:pt x="340" y="77"/>
                  </a:lnTo>
                  <a:lnTo>
                    <a:pt x="341"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29" name="Freeform 417"/>
            <p:cNvSpPr>
              <a:spLocks/>
            </p:cNvSpPr>
            <p:nvPr/>
          </p:nvSpPr>
          <p:spPr bwMode="auto">
            <a:xfrm>
              <a:off x="3635" y="2474"/>
              <a:ext cx="5" cy="16"/>
            </a:xfrm>
            <a:custGeom>
              <a:avLst/>
              <a:gdLst>
                <a:gd name="T0" fmla="*/ 0 w 33"/>
                <a:gd name="T1" fmla="*/ 0 h 112"/>
                <a:gd name="T2" fmla="*/ 0 w 33"/>
                <a:gd name="T3" fmla="*/ 0 h 112"/>
                <a:gd name="T4" fmla="*/ 0 w 33"/>
                <a:gd name="T5" fmla="*/ 0 h 112"/>
                <a:gd name="T6" fmla="*/ 0 w 33"/>
                <a:gd name="T7" fmla="*/ 0 h 112"/>
                <a:gd name="T8" fmla="*/ 0 w 33"/>
                <a:gd name="T9" fmla="*/ 0 h 112"/>
                <a:gd name="T10" fmla="*/ 0 w 33"/>
                <a:gd name="T11" fmla="*/ 0 h 112"/>
                <a:gd name="T12" fmla="*/ 0 w 33"/>
                <a:gd name="T13" fmla="*/ 0 h 112"/>
                <a:gd name="T14" fmla="*/ 0 w 33"/>
                <a:gd name="T15" fmla="*/ 0 h 112"/>
                <a:gd name="T16" fmla="*/ 0 w 33"/>
                <a:gd name="T17" fmla="*/ 0 h 112"/>
                <a:gd name="T18" fmla="*/ 0 w 33"/>
                <a:gd name="T19" fmla="*/ 0 h 112"/>
                <a:gd name="T20" fmla="*/ 0 w 33"/>
                <a:gd name="T21" fmla="*/ 0 h 112"/>
                <a:gd name="T22" fmla="*/ 0 w 33"/>
                <a:gd name="T23" fmla="*/ 0 h 112"/>
                <a:gd name="T24" fmla="*/ 0 w 33"/>
                <a:gd name="T25" fmla="*/ 0 h 112"/>
                <a:gd name="T26" fmla="*/ 0 w 33"/>
                <a:gd name="T27" fmla="*/ 0 h 112"/>
                <a:gd name="T28" fmla="*/ 0 w 33"/>
                <a:gd name="T29" fmla="*/ 0 h 112"/>
                <a:gd name="T30" fmla="*/ 0 w 33"/>
                <a:gd name="T31" fmla="*/ 0 h 112"/>
                <a:gd name="T32" fmla="*/ 0 w 33"/>
                <a:gd name="T33" fmla="*/ 0 h 112"/>
                <a:gd name="T34" fmla="*/ 0 w 33"/>
                <a:gd name="T35" fmla="*/ 0 h 112"/>
                <a:gd name="T36" fmla="*/ 0 w 33"/>
                <a:gd name="T37" fmla="*/ 0 h 112"/>
                <a:gd name="T38" fmla="*/ 0 w 33"/>
                <a:gd name="T39" fmla="*/ 0 h 112"/>
                <a:gd name="T40" fmla="*/ 0 w 33"/>
                <a:gd name="T41" fmla="*/ 0 h 112"/>
                <a:gd name="T42" fmla="*/ 0 w 33"/>
                <a:gd name="T43" fmla="*/ 0 h 112"/>
                <a:gd name="T44" fmla="*/ 0 w 33"/>
                <a:gd name="T45" fmla="*/ 0 h 112"/>
                <a:gd name="T46" fmla="*/ 0 w 33"/>
                <a:gd name="T47" fmla="*/ 0 h 112"/>
                <a:gd name="T48" fmla="*/ 0 w 33"/>
                <a:gd name="T49" fmla="*/ 0 h 112"/>
                <a:gd name="T50" fmla="*/ 0 w 33"/>
                <a:gd name="T51" fmla="*/ 0 h 112"/>
                <a:gd name="T52" fmla="*/ 0 w 33"/>
                <a:gd name="T53" fmla="*/ 0 h 112"/>
                <a:gd name="T54" fmla="*/ 0 w 33"/>
                <a:gd name="T55" fmla="*/ 0 h 112"/>
                <a:gd name="T56" fmla="*/ 0 w 33"/>
                <a:gd name="T57" fmla="*/ 0 h 112"/>
                <a:gd name="T58" fmla="*/ 0 w 33"/>
                <a:gd name="T59" fmla="*/ 0 h 1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3" h="112">
                  <a:moveTo>
                    <a:pt x="4" y="0"/>
                  </a:moveTo>
                  <a:lnTo>
                    <a:pt x="3" y="3"/>
                  </a:lnTo>
                  <a:lnTo>
                    <a:pt x="2" y="8"/>
                  </a:lnTo>
                  <a:lnTo>
                    <a:pt x="2" y="11"/>
                  </a:lnTo>
                  <a:lnTo>
                    <a:pt x="1" y="15"/>
                  </a:lnTo>
                  <a:lnTo>
                    <a:pt x="1" y="18"/>
                  </a:lnTo>
                  <a:lnTo>
                    <a:pt x="0" y="23"/>
                  </a:lnTo>
                  <a:lnTo>
                    <a:pt x="0" y="26"/>
                  </a:lnTo>
                  <a:lnTo>
                    <a:pt x="0" y="30"/>
                  </a:lnTo>
                  <a:lnTo>
                    <a:pt x="0" y="33"/>
                  </a:lnTo>
                  <a:lnTo>
                    <a:pt x="0" y="37"/>
                  </a:lnTo>
                  <a:lnTo>
                    <a:pt x="0" y="41"/>
                  </a:lnTo>
                  <a:lnTo>
                    <a:pt x="0" y="45"/>
                  </a:lnTo>
                  <a:lnTo>
                    <a:pt x="0" y="49"/>
                  </a:lnTo>
                  <a:lnTo>
                    <a:pt x="1" y="52"/>
                  </a:lnTo>
                  <a:lnTo>
                    <a:pt x="2" y="57"/>
                  </a:lnTo>
                  <a:lnTo>
                    <a:pt x="3" y="60"/>
                  </a:lnTo>
                  <a:lnTo>
                    <a:pt x="4" y="63"/>
                  </a:lnTo>
                  <a:lnTo>
                    <a:pt x="5" y="67"/>
                  </a:lnTo>
                  <a:lnTo>
                    <a:pt x="6" y="70"/>
                  </a:lnTo>
                  <a:lnTo>
                    <a:pt x="8" y="74"/>
                  </a:lnTo>
                  <a:lnTo>
                    <a:pt x="9" y="77"/>
                  </a:lnTo>
                  <a:lnTo>
                    <a:pt x="12" y="80"/>
                  </a:lnTo>
                  <a:lnTo>
                    <a:pt x="16" y="86"/>
                  </a:lnTo>
                  <a:lnTo>
                    <a:pt x="23" y="99"/>
                  </a:lnTo>
                  <a:lnTo>
                    <a:pt x="25" y="102"/>
                  </a:lnTo>
                  <a:lnTo>
                    <a:pt x="28" y="106"/>
                  </a:lnTo>
                  <a:lnTo>
                    <a:pt x="30" y="109"/>
                  </a:lnTo>
                  <a:lnTo>
                    <a:pt x="32" y="110"/>
                  </a:lnTo>
                  <a:lnTo>
                    <a:pt x="33"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30" name="Line 418"/>
            <p:cNvSpPr>
              <a:spLocks noChangeShapeType="1"/>
            </p:cNvSpPr>
            <p:nvPr/>
          </p:nvSpPr>
          <p:spPr bwMode="auto">
            <a:xfrm flipH="1">
              <a:off x="3705" y="2375"/>
              <a:ext cx="1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31" name="Line 419"/>
            <p:cNvSpPr>
              <a:spLocks noChangeShapeType="1"/>
            </p:cNvSpPr>
            <p:nvPr/>
          </p:nvSpPr>
          <p:spPr bwMode="auto">
            <a:xfrm flipH="1">
              <a:off x="3682" y="2375"/>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32" name="Freeform 420"/>
            <p:cNvSpPr>
              <a:spLocks/>
            </p:cNvSpPr>
            <p:nvPr/>
          </p:nvSpPr>
          <p:spPr bwMode="auto">
            <a:xfrm>
              <a:off x="3705" y="2373"/>
              <a:ext cx="51" cy="115"/>
            </a:xfrm>
            <a:custGeom>
              <a:avLst/>
              <a:gdLst>
                <a:gd name="T0" fmla="*/ 1 w 361"/>
                <a:gd name="T1" fmla="*/ 0 h 806"/>
                <a:gd name="T2" fmla="*/ 0 w 361"/>
                <a:gd name="T3" fmla="*/ 2 h 806"/>
                <a:gd name="T4" fmla="*/ 0 w 361"/>
                <a:gd name="T5" fmla="*/ 2 h 806"/>
                <a:gd name="T6" fmla="*/ 0 w 361"/>
                <a:gd name="T7" fmla="*/ 2 h 806"/>
                <a:gd name="T8" fmla="*/ 0 w 361"/>
                <a:gd name="T9" fmla="*/ 2 h 806"/>
                <a:gd name="T10" fmla="*/ 0 w 361"/>
                <a:gd name="T11" fmla="*/ 2 h 806"/>
                <a:gd name="T12" fmla="*/ 1 w 361"/>
                <a:gd name="T13" fmla="*/ 2 h 806"/>
                <a:gd name="T14" fmla="*/ 1 w 361"/>
                <a:gd name="T15" fmla="*/ 2 h 806"/>
                <a:gd name="T16" fmla="*/ 1 w 361"/>
                <a:gd name="T17" fmla="*/ 2 h 806"/>
                <a:gd name="T18" fmla="*/ 1 w 361"/>
                <a:gd name="T19" fmla="*/ 2 h 806"/>
                <a:gd name="T20" fmla="*/ 1 w 361"/>
                <a:gd name="T21" fmla="*/ 2 h 806"/>
                <a:gd name="T22" fmla="*/ 1 w 361"/>
                <a:gd name="T23" fmla="*/ 2 h 806"/>
                <a:gd name="T24" fmla="*/ 1 w 361"/>
                <a:gd name="T25" fmla="*/ 2 h 806"/>
                <a:gd name="T26" fmla="*/ 1 w 361"/>
                <a:gd name="T27" fmla="*/ 2 h 806"/>
                <a:gd name="T28" fmla="*/ 1 w 361"/>
                <a:gd name="T29" fmla="*/ 2 h 806"/>
                <a:gd name="T30" fmla="*/ 1 w 361"/>
                <a:gd name="T31" fmla="*/ 2 h 806"/>
                <a:gd name="T32" fmla="*/ 1 w 361"/>
                <a:gd name="T33" fmla="*/ 2 h 806"/>
                <a:gd name="T34" fmla="*/ 1 w 361"/>
                <a:gd name="T35" fmla="*/ 2 h 806"/>
                <a:gd name="T36" fmla="*/ 1 w 361"/>
                <a:gd name="T37" fmla="*/ 2 h 806"/>
                <a:gd name="T38" fmla="*/ 1 w 361"/>
                <a:gd name="T39" fmla="*/ 2 h 806"/>
                <a:gd name="T40" fmla="*/ 1 w 361"/>
                <a:gd name="T41" fmla="*/ 1 h 806"/>
                <a:gd name="T42" fmla="*/ 1 w 361"/>
                <a:gd name="T43" fmla="*/ 1 h 806"/>
                <a:gd name="T44" fmla="*/ 1 w 361"/>
                <a:gd name="T45" fmla="*/ 1 h 806"/>
                <a:gd name="T46" fmla="*/ 1 w 361"/>
                <a:gd name="T47" fmla="*/ 1 h 806"/>
                <a:gd name="T48" fmla="*/ 1 w 361"/>
                <a:gd name="T49" fmla="*/ 1 h 806"/>
                <a:gd name="T50" fmla="*/ 1 w 361"/>
                <a:gd name="T51" fmla="*/ 1 h 806"/>
                <a:gd name="T52" fmla="*/ 1 w 361"/>
                <a:gd name="T53" fmla="*/ 1 h 806"/>
                <a:gd name="T54" fmla="*/ 1 w 361"/>
                <a:gd name="T55" fmla="*/ 1 h 806"/>
                <a:gd name="T56" fmla="*/ 1 w 361"/>
                <a:gd name="T57" fmla="*/ 1 h 806"/>
                <a:gd name="T58" fmla="*/ 1 w 361"/>
                <a:gd name="T59" fmla="*/ 1 h 806"/>
                <a:gd name="T60" fmla="*/ 1 w 361"/>
                <a:gd name="T61" fmla="*/ 1 h 806"/>
                <a:gd name="T62" fmla="*/ 1 w 361"/>
                <a:gd name="T63" fmla="*/ 1 h 806"/>
                <a:gd name="T64" fmla="*/ 1 w 361"/>
                <a:gd name="T65" fmla="*/ 1 h 806"/>
                <a:gd name="T66" fmla="*/ 1 w 361"/>
                <a:gd name="T67" fmla="*/ 1 h 806"/>
                <a:gd name="T68" fmla="*/ 1 w 361"/>
                <a:gd name="T69" fmla="*/ 1 h 806"/>
                <a:gd name="T70" fmla="*/ 1 w 361"/>
                <a:gd name="T71" fmla="*/ 1 h 806"/>
                <a:gd name="T72" fmla="*/ 1 w 361"/>
                <a:gd name="T73" fmla="*/ 1 h 806"/>
                <a:gd name="T74" fmla="*/ 1 w 361"/>
                <a:gd name="T75" fmla="*/ 1 h 806"/>
                <a:gd name="T76" fmla="*/ 0 w 361"/>
                <a:gd name="T77" fmla="*/ 1 h 80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61" h="806">
                  <a:moveTo>
                    <a:pt x="217" y="0"/>
                  </a:moveTo>
                  <a:lnTo>
                    <a:pt x="0" y="806"/>
                  </a:lnTo>
                  <a:lnTo>
                    <a:pt x="142" y="806"/>
                  </a:lnTo>
                  <a:lnTo>
                    <a:pt x="152" y="806"/>
                  </a:lnTo>
                  <a:lnTo>
                    <a:pt x="162" y="804"/>
                  </a:lnTo>
                  <a:lnTo>
                    <a:pt x="173" y="801"/>
                  </a:lnTo>
                  <a:lnTo>
                    <a:pt x="185" y="795"/>
                  </a:lnTo>
                  <a:lnTo>
                    <a:pt x="195" y="790"/>
                  </a:lnTo>
                  <a:lnTo>
                    <a:pt x="206" y="783"/>
                  </a:lnTo>
                  <a:lnTo>
                    <a:pt x="217" y="774"/>
                  </a:lnTo>
                  <a:lnTo>
                    <a:pt x="226" y="766"/>
                  </a:lnTo>
                  <a:lnTo>
                    <a:pt x="237" y="755"/>
                  </a:lnTo>
                  <a:lnTo>
                    <a:pt x="246" y="744"/>
                  </a:lnTo>
                  <a:lnTo>
                    <a:pt x="255" y="731"/>
                  </a:lnTo>
                  <a:lnTo>
                    <a:pt x="263" y="720"/>
                  </a:lnTo>
                  <a:lnTo>
                    <a:pt x="271" y="706"/>
                  </a:lnTo>
                  <a:lnTo>
                    <a:pt x="277" y="692"/>
                  </a:lnTo>
                  <a:lnTo>
                    <a:pt x="284" y="678"/>
                  </a:lnTo>
                  <a:lnTo>
                    <a:pt x="289" y="664"/>
                  </a:lnTo>
                  <a:lnTo>
                    <a:pt x="293" y="650"/>
                  </a:lnTo>
                  <a:lnTo>
                    <a:pt x="353" y="426"/>
                  </a:lnTo>
                  <a:lnTo>
                    <a:pt x="357" y="411"/>
                  </a:lnTo>
                  <a:lnTo>
                    <a:pt x="359" y="397"/>
                  </a:lnTo>
                  <a:lnTo>
                    <a:pt x="360" y="382"/>
                  </a:lnTo>
                  <a:lnTo>
                    <a:pt x="361" y="368"/>
                  </a:lnTo>
                  <a:lnTo>
                    <a:pt x="360" y="356"/>
                  </a:lnTo>
                  <a:lnTo>
                    <a:pt x="359" y="343"/>
                  </a:lnTo>
                  <a:lnTo>
                    <a:pt x="356" y="331"/>
                  </a:lnTo>
                  <a:lnTo>
                    <a:pt x="353" y="319"/>
                  </a:lnTo>
                  <a:lnTo>
                    <a:pt x="349" y="310"/>
                  </a:lnTo>
                  <a:lnTo>
                    <a:pt x="343" y="300"/>
                  </a:lnTo>
                  <a:lnTo>
                    <a:pt x="337" y="292"/>
                  </a:lnTo>
                  <a:lnTo>
                    <a:pt x="330" y="285"/>
                  </a:lnTo>
                  <a:lnTo>
                    <a:pt x="322" y="279"/>
                  </a:lnTo>
                  <a:lnTo>
                    <a:pt x="315" y="275"/>
                  </a:lnTo>
                  <a:lnTo>
                    <a:pt x="305" y="272"/>
                  </a:lnTo>
                  <a:lnTo>
                    <a:pt x="295" y="269"/>
                  </a:lnTo>
                  <a:lnTo>
                    <a:pt x="286" y="268"/>
                  </a:lnTo>
                  <a:lnTo>
                    <a:pt x="144" y="26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33" name="Line 421"/>
            <p:cNvSpPr>
              <a:spLocks noChangeShapeType="1"/>
            </p:cNvSpPr>
            <p:nvPr/>
          </p:nvSpPr>
          <p:spPr bwMode="auto">
            <a:xfrm flipH="1">
              <a:off x="3773" y="2376"/>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34" name="Line 422"/>
            <p:cNvSpPr>
              <a:spLocks noChangeShapeType="1"/>
            </p:cNvSpPr>
            <p:nvPr/>
          </p:nvSpPr>
          <p:spPr bwMode="auto">
            <a:xfrm flipH="1">
              <a:off x="3796" y="2376"/>
              <a:ext cx="11"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35" name="Line 423"/>
            <p:cNvSpPr>
              <a:spLocks noChangeShapeType="1"/>
            </p:cNvSpPr>
            <p:nvPr/>
          </p:nvSpPr>
          <p:spPr bwMode="auto">
            <a:xfrm flipH="1">
              <a:off x="2947" y="2396"/>
              <a:ext cx="165" cy="2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36" name="Line 424"/>
            <p:cNvSpPr>
              <a:spLocks noChangeShapeType="1"/>
            </p:cNvSpPr>
            <p:nvPr/>
          </p:nvSpPr>
          <p:spPr bwMode="auto">
            <a:xfrm>
              <a:off x="2712" y="2681"/>
              <a:ext cx="2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37" name="Freeform 425"/>
            <p:cNvSpPr>
              <a:spLocks/>
            </p:cNvSpPr>
            <p:nvPr/>
          </p:nvSpPr>
          <p:spPr bwMode="auto">
            <a:xfrm>
              <a:off x="2778" y="2540"/>
              <a:ext cx="58" cy="115"/>
            </a:xfrm>
            <a:custGeom>
              <a:avLst/>
              <a:gdLst>
                <a:gd name="T0" fmla="*/ 0 w 403"/>
                <a:gd name="T1" fmla="*/ 2 h 807"/>
                <a:gd name="T2" fmla="*/ 1 w 403"/>
                <a:gd name="T3" fmla="*/ 0 h 807"/>
                <a:gd name="T4" fmla="*/ 1 w 403"/>
                <a:gd name="T5" fmla="*/ 2 h 807"/>
                <a:gd name="T6" fmla="*/ 0 60000 65536"/>
                <a:gd name="T7" fmla="*/ 0 60000 65536"/>
                <a:gd name="T8" fmla="*/ 0 60000 65536"/>
              </a:gdLst>
              <a:ahLst/>
              <a:cxnLst>
                <a:cxn ang="T6">
                  <a:pos x="T0" y="T1"/>
                </a:cxn>
                <a:cxn ang="T7">
                  <a:pos x="T2" y="T3"/>
                </a:cxn>
                <a:cxn ang="T8">
                  <a:pos x="T4" y="T5"/>
                </a:cxn>
              </a:cxnLst>
              <a:rect l="0" t="0" r="r" b="b"/>
              <a:pathLst>
                <a:path w="403" h="807">
                  <a:moveTo>
                    <a:pt x="0" y="807"/>
                  </a:moveTo>
                  <a:lnTo>
                    <a:pt x="403" y="0"/>
                  </a:lnTo>
                  <a:lnTo>
                    <a:pt x="376" y="8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38" name="Line 426"/>
            <p:cNvSpPr>
              <a:spLocks noChangeShapeType="1"/>
            </p:cNvSpPr>
            <p:nvPr/>
          </p:nvSpPr>
          <p:spPr bwMode="auto">
            <a:xfrm flipH="1">
              <a:off x="2795" y="2623"/>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39" name="Freeform 427"/>
            <p:cNvSpPr>
              <a:spLocks/>
            </p:cNvSpPr>
            <p:nvPr/>
          </p:nvSpPr>
          <p:spPr bwMode="auto">
            <a:xfrm>
              <a:off x="2859" y="2591"/>
              <a:ext cx="55" cy="64"/>
            </a:xfrm>
            <a:custGeom>
              <a:avLst/>
              <a:gdLst>
                <a:gd name="T0" fmla="*/ 0 w 384"/>
                <a:gd name="T1" fmla="*/ 1 h 448"/>
                <a:gd name="T2" fmla="*/ 0 w 384"/>
                <a:gd name="T3" fmla="*/ 1 h 448"/>
                <a:gd name="T4" fmla="*/ 0 w 384"/>
                <a:gd name="T5" fmla="*/ 1 h 448"/>
                <a:gd name="T6" fmla="*/ 1 w 384"/>
                <a:gd name="T7" fmla="*/ 1 h 448"/>
                <a:gd name="T8" fmla="*/ 1 w 384"/>
                <a:gd name="T9" fmla="*/ 1 h 448"/>
                <a:gd name="T10" fmla="*/ 1 w 384"/>
                <a:gd name="T11" fmla="*/ 1 h 448"/>
                <a:gd name="T12" fmla="*/ 1 w 384"/>
                <a:gd name="T13" fmla="*/ 1 h 448"/>
                <a:gd name="T14" fmla="*/ 1 w 384"/>
                <a:gd name="T15" fmla="*/ 1 h 448"/>
                <a:gd name="T16" fmla="*/ 1 w 384"/>
                <a:gd name="T17" fmla="*/ 1 h 448"/>
                <a:gd name="T18" fmla="*/ 1 w 384"/>
                <a:gd name="T19" fmla="*/ 1 h 448"/>
                <a:gd name="T20" fmla="*/ 1 w 384"/>
                <a:gd name="T21" fmla="*/ 1 h 448"/>
                <a:gd name="T22" fmla="*/ 1 w 384"/>
                <a:gd name="T23" fmla="*/ 1 h 448"/>
                <a:gd name="T24" fmla="*/ 1 w 384"/>
                <a:gd name="T25" fmla="*/ 1 h 448"/>
                <a:gd name="T26" fmla="*/ 1 w 384"/>
                <a:gd name="T27" fmla="*/ 1 h 448"/>
                <a:gd name="T28" fmla="*/ 1 w 384"/>
                <a:gd name="T29" fmla="*/ 1 h 448"/>
                <a:gd name="T30" fmla="*/ 1 w 384"/>
                <a:gd name="T31" fmla="*/ 1 h 448"/>
                <a:gd name="T32" fmla="*/ 1 w 384"/>
                <a:gd name="T33" fmla="*/ 1 h 448"/>
                <a:gd name="T34" fmla="*/ 1 w 384"/>
                <a:gd name="T35" fmla="*/ 1 h 448"/>
                <a:gd name="T36" fmla="*/ 1 w 384"/>
                <a:gd name="T37" fmla="*/ 1 h 448"/>
                <a:gd name="T38" fmla="*/ 1 w 384"/>
                <a:gd name="T39" fmla="*/ 1 h 448"/>
                <a:gd name="T40" fmla="*/ 1 w 384"/>
                <a:gd name="T41" fmla="*/ 1 h 448"/>
                <a:gd name="T42" fmla="*/ 1 w 384"/>
                <a:gd name="T43" fmla="*/ 1 h 448"/>
                <a:gd name="T44" fmla="*/ 1 w 384"/>
                <a:gd name="T45" fmla="*/ 1 h 448"/>
                <a:gd name="T46" fmla="*/ 1 w 384"/>
                <a:gd name="T47" fmla="*/ 1 h 448"/>
                <a:gd name="T48" fmla="*/ 1 w 384"/>
                <a:gd name="T49" fmla="*/ 0 h 448"/>
                <a:gd name="T50" fmla="*/ 1 w 384"/>
                <a:gd name="T51" fmla="*/ 0 h 448"/>
                <a:gd name="T52" fmla="*/ 1 w 384"/>
                <a:gd name="T53" fmla="*/ 0 h 448"/>
                <a:gd name="T54" fmla="*/ 1 w 384"/>
                <a:gd name="T55" fmla="*/ 0 h 448"/>
                <a:gd name="T56" fmla="*/ 1 w 384"/>
                <a:gd name="T57" fmla="*/ 0 h 448"/>
                <a:gd name="T58" fmla="*/ 1 w 384"/>
                <a:gd name="T59" fmla="*/ 0 h 448"/>
                <a:gd name="T60" fmla="*/ 1 w 384"/>
                <a:gd name="T61" fmla="*/ 0 h 448"/>
                <a:gd name="T62" fmla="*/ 1 w 384"/>
                <a:gd name="T63" fmla="*/ 0 h 448"/>
                <a:gd name="T64" fmla="*/ 1 w 384"/>
                <a:gd name="T65" fmla="*/ 0 h 448"/>
                <a:gd name="T66" fmla="*/ 1 w 384"/>
                <a:gd name="T67" fmla="*/ 0 h 448"/>
                <a:gd name="T68" fmla="*/ 1 w 384"/>
                <a:gd name="T69" fmla="*/ 0 h 448"/>
                <a:gd name="T70" fmla="*/ 1 w 384"/>
                <a:gd name="T71" fmla="*/ 0 h 448"/>
                <a:gd name="T72" fmla="*/ 1 w 384"/>
                <a:gd name="T73" fmla="*/ 0 h 448"/>
                <a:gd name="T74" fmla="*/ 1 w 384"/>
                <a:gd name="T75" fmla="*/ 0 h 448"/>
                <a:gd name="T76" fmla="*/ 1 w 384"/>
                <a:gd name="T77" fmla="*/ 0 h 448"/>
                <a:gd name="T78" fmla="*/ 1 w 384"/>
                <a:gd name="T79" fmla="*/ 0 h 448"/>
                <a:gd name="T80" fmla="*/ 1 w 384"/>
                <a:gd name="T81" fmla="*/ 0 h 448"/>
                <a:gd name="T82" fmla="*/ 1 w 384"/>
                <a:gd name="T83" fmla="*/ 0 h 448"/>
                <a:gd name="T84" fmla="*/ 0 w 384"/>
                <a:gd name="T85" fmla="*/ 0 h 4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84" h="448">
                  <a:moveTo>
                    <a:pt x="0" y="448"/>
                  </a:moveTo>
                  <a:lnTo>
                    <a:pt x="157" y="448"/>
                  </a:lnTo>
                  <a:lnTo>
                    <a:pt x="169" y="447"/>
                  </a:lnTo>
                  <a:lnTo>
                    <a:pt x="182" y="445"/>
                  </a:lnTo>
                  <a:lnTo>
                    <a:pt x="195" y="442"/>
                  </a:lnTo>
                  <a:lnTo>
                    <a:pt x="208" y="436"/>
                  </a:lnTo>
                  <a:lnTo>
                    <a:pt x="221" y="431"/>
                  </a:lnTo>
                  <a:lnTo>
                    <a:pt x="234" y="424"/>
                  </a:lnTo>
                  <a:lnTo>
                    <a:pt x="247" y="415"/>
                  </a:lnTo>
                  <a:lnTo>
                    <a:pt x="260" y="405"/>
                  </a:lnTo>
                  <a:lnTo>
                    <a:pt x="273" y="394"/>
                  </a:lnTo>
                  <a:lnTo>
                    <a:pt x="285" y="382"/>
                  </a:lnTo>
                  <a:lnTo>
                    <a:pt x="297" y="369"/>
                  </a:lnTo>
                  <a:lnTo>
                    <a:pt x="308" y="355"/>
                  </a:lnTo>
                  <a:lnTo>
                    <a:pt x="318" y="341"/>
                  </a:lnTo>
                  <a:lnTo>
                    <a:pt x="329" y="326"/>
                  </a:lnTo>
                  <a:lnTo>
                    <a:pt x="339" y="310"/>
                  </a:lnTo>
                  <a:lnTo>
                    <a:pt x="347" y="293"/>
                  </a:lnTo>
                  <a:lnTo>
                    <a:pt x="355" y="276"/>
                  </a:lnTo>
                  <a:lnTo>
                    <a:pt x="362" y="259"/>
                  </a:lnTo>
                  <a:lnTo>
                    <a:pt x="368" y="241"/>
                  </a:lnTo>
                  <a:lnTo>
                    <a:pt x="373" y="223"/>
                  </a:lnTo>
                  <a:lnTo>
                    <a:pt x="377" y="206"/>
                  </a:lnTo>
                  <a:lnTo>
                    <a:pt x="380" y="188"/>
                  </a:lnTo>
                  <a:lnTo>
                    <a:pt x="383" y="171"/>
                  </a:lnTo>
                  <a:lnTo>
                    <a:pt x="384" y="154"/>
                  </a:lnTo>
                  <a:lnTo>
                    <a:pt x="384" y="138"/>
                  </a:lnTo>
                  <a:lnTo>
                    <a:pt x="383" y="122"/>
                  </a:lnTo>
                  <a:lnTo>
                    <a:pt x="381" y="106"/>
                  </a:lnTo>
                  <a:lnTo>
                    <a:pt x="378" y="92"/>
                  </a:lnTo>
                  <a:lnTo>
                    <a:pt x="375" y="79"/>
                  </a:lnTo>
                  <a:lnTo>
                    <a:pt x="369" y="66"/>
                  </a:lnTo>
                  <a:lnTo>
                    <a:pt x="364" y="53"/>
                  </a:lnTo>
                  <a:lnTo>
                    <a:pt x="357" y="42"/>
                  </a:lnTo>
                  <a:lnTo>
                    <a:pt x="349" y="33"/>
                  </a:lnTo>
                  <a:lnTo>
                    <a:pt x="341" y="24"/>
                  </a:lnTo>
                  <a:lnTo>
                    <a:pt x="332" y="17"/>
                  </a:lnTo>
                  <a:lnTo>
                    <a:pt x="322" y="10"/>
                  </a:lnTo>
                  <a:lnTo>
                    <a:pt x="311" y="6"/>
                  </a:lnTo>
                  <a:lnTo>
                    <a:pt x="300" y="3"/>
                  </a:lnTo>
                  <a:lnTo>
                    <a:pt x="289" y="1"/>
                  </a:lnTo>
                  <a:lnTo>
                    <a:pt x="277" y="0"/>
                  </a:lnTo>
                  <a:lnTo>
                    <a:pt x="11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40" name="Freeform 428"/>
            <p:cNvSpPr>
              <a:spLocks/>
            </p:cNvSpPr>
            <p:nvPr/>
          </p:nvSpPr>
          <p:spPr bwMode="auto">
            <a:xfrm>
              <a:off x="2859" y="2540"/>
              <a:ext cx="65" cy="115"/>
            </a:xfrm>
            <a:custGeom>
              <a:avLst/>
              <a:gdLst>
                <a:gd name="T0" fmla="*/ 1 w 459"/>
                <a:gd name="T1" fmla="*/ 1 h 807"/>
                <a:gd name="T2" fmla="*/ 1 w 459"/>
                <a:gd name="T3" fmla="*/ 1 h 807"/>
                <a:gd name="T4" fmla="*/ 1 w 459"/>
                <a:gd name="T5" fmla="*/ 1 h 807"/>
                <a:gd name="T6" fmla="*/ 1 w 459"/>
                <a:gd name="T7" fmla="*/ 1 h 807"/>
                <a:gd name="T8" fmla="*/ 1 w 459"/>
                <a:gd name="T9" fmla="*/ 1 h 807"/>
                <a:gd name="T10" fmla="*/ 1 w 459"/>
                <a:gd name="T11" fmla="*/ 1 h 807"/>
                <a:gd name="T12" fmla="*/ 1 w 459"/>
                <a:gd name="T13" fmla="*/ 1 h 807"/>
                <a:gd name="T14" fmla="*/ 1 w 459"/>
                <a:gd name="T15" fmla="*/ 1 h 807"/>
                <a:gd name="T16" fmla="*/ 1 w 459"/>
                <a:gd name="T17" fmla="*/ 1 h 807"/>
                <a:gd name="T18" fmla="*/ 1 w 459"/>
                <a:gd name="T19" fmla="*/ 1 h 807"/>
                <a:gd name="T20" fmla="*/ 1 w 459"/>
                <a:gd name="T21" fmla="*/ 1 h 807"/>
                <a:gd name="T22" fmla="*/ 1 w 459"/>
                <a:gd name="T23" fmla="*/ 1 h 807"/>
                <a:gd name="T24" fmla="*/ 1 w 459"/>
                <a:gd name="T25" fmla="*/ 1 h 807"/>
                <a:gd name="T26" fmla="*/ 1 w 459"/>
                <a:gd name="T27" fmla="*/ 1 h 807"/>
                <a:gd name="T28" fmla="*/ 1 w 459"/>
                <a:gd name="T29" fmla="*/ 1 h 807"/>
                <a:gd name="T30" fmla="*/ 1 w 459"/>
                <a:gd name="T31" fmla="*/ 1 h 807"/>
                <a:gd name="T32" fmla="*/ 1 w 459"/>
                <a:gd name="T33" fmla="*/ 1 h 807"/>
                <a:gd name="T34" fmla="*/ 1 w 459"/>
                <a:gd name="T35" fmla="*/ 1 h 807"/>
                <a:gd name="T36" fmla="*/ 1 w 459"/>
                <a:gd name="T37" fmla="*/ 1 h 807"/>
                <a:gd name="T38" fmla="*/ 1 w 459"/>
                <a:gd name="T39" fmla="*/ 0 h 807"/>
                <a:gd name="T40" fmla="*/ 1 w 459"/>
                <a:gd name="T41" fmla="*/ 0 h 807"/>
                <a:gd name="T42" fmla="*/ 1 w 459"/>
                <a:gd name="T43" fmla="*/ 0 h 807"/>
                <a:gd name="T44" fmla="*/ 1 w 459"/>
                <a:gd name="T45" fmla="*/ 0 h 807"/>
                <a:gd name="T46" fmla="*/ 1 w 459"/>
                <a:gd name="T47" fmla="*/ 0 h 807"/>
                <a:gd name="T48" fmla="*/ 1 w 459"/>
                <a:gd name="T49" fmla="*/ 0 h 807"/>
                <a:gd name="T50" fmla="*/ 1 w 459"/>
                <a:gd name="T51" fmla="*/ 0 h 807"/>
                <a:gd name="T52" fmla="*/ 1 w 459"/>
                <a:gd name="T53" fmla="*/ 0 h 807"/>
                <a:gd name="T54" fmla="*/ 1 w 459"/>
                <a:gd name="T55" fmla="*/ 0 h 807"/>
                <a:gd name="T56" fmla="*/ 1 w 459"/>
                <a:gd name="T57" fmla="*/ 0 h 807"/>
                <a:gd name="T58" fmla="*/ 1 w 459"/>
                <a:gd name="T59" fmla="*/ 0 h 807"/>
                <a:gd name="T60" fmla="*/ 1 w 459"/>
                <a:gd name="T61" fmla="*/ 0 h 807"/>
                <a:gd name="T62" fmla="*/ 1 w 459"/>
                <a:gd name="T63" fmla="*/ 0 h 807"/>
                <a:gd name="T64" fmla="*/ 1 w 459"/>
                <a:gd name="T65" fmla="*/ 0 h 807"/>
                <a:gd name="T66" fmla="*/ 1 w 459"/>
                <a:gd name="T67" fmla="*/ 0 h 807"/>
                <a:gd name="T68" fmla="*/ 1 w 459"/>
                <a:gd name="T69" fmla="*/ 0 h 807"/>
                <a:gd name="T70" fmla="*/ 1 w 459"/>
                <a:gd name="T71" fmla="*/ 0 h 807"/>
                <a:gd name="T72" fmla="*/ 1 w 459"/>
                <a:gd name="T73" fmla="*/ 0 h 807"/>
                <a:gd name="T74" fmla="*/ 1 w 459"/>
                <a:gd name="T75" fmla="*/ 0 h 807"/>
                <a:gd name="T76" fmla="*/ 0 w 459"/>
                <a:gd name="T77" fmla="*/ 2 h 8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59" h="807">
                  <a:moveTo>
                    <a:pt x="277" y="359"/>
                  </a:moveTo>
                  <a:lnTo>
                    <a:pt x="287" y="358"/>
                  </a:lnTo>
                  <a:lnTo>
                    <a:pt x="299" y="356"/>
                  </a:lnTo>
                  <a:lnTo>
                    <a:pt x="311" y="352"/>
                  </a:lnTo>
                  <a:lnTo>
                    <a:pt x="323" y="348"/>
                  </a:lnTo>
                  <a:lnTo>
                    <a:pt x="334" y="342"/>
                  </a:lnTo>
                  <a:lnTo>
                    <a:pt x="346" y="334"/>
                  </a:lnTo>
                  <a:lnTo>
                    <a:pt x="357" y="327"/>
                  </a:lnTo>
                  <a:lnTo>
                    <a:pt x="368" y="317"/>
                  </a:lnTo>
                  <a:lnTo>
                    <a:pt x="379" y="307"/>
                  </a:lnTo>
                  <a:lnTo>
                    <a:pt x="390" y="295"/>
                  </a:lnTo>
                  <a:lnTo>
                    <a:pt x="399" y="282"/>
                  </a:lnTo>
                  <a:lnTo>
                    <a:pt x="409" y="269"/>
                  </a:lnTo>
                  <a:lnTo>
                    <a:pt x="417" y="256"/>
                  </a:lnTo>
                  <a:lnTo>
                    <a:pt x="426" y="241"/>
                  </a:lnTo>
                  <a:lnTo>
                    <a:pt x="433" y="226"/>
                  </a:lnTo>
                  <a:lnTo>
                    <a:pt x="440" y="211"/>
                  </a:lnTo>
                  <a:lnTo>
                    <a:pt x="445" y="195"/>
                  </a:lnTo>
                  <a:lnTo>
                    <a:pt x="449" y="180"/>
                  </a:lnTo>
                  <a:lnTo>
                    <a:pt x="454" y="164"/>
                  </a:lnTo>
                  <a:lnTo>
                    <a:pt x="456" y="148"/>
                  </a:lnTo>
                  <a:lnTo>
                    <a:pt x="458" y="133"/>
                  </a:lnTo>
                  <a:lnTo>
                    <a:pt x="459" y="118"/>
                  </a:lnTo>
                  <a:lnTo>
                    <a:pt x="458" y="104"/>
                  </a:lnTo>
                  <a:lnTo>
                    <a:pt x="457" y="90"/>
                  </a:lnTo>
                  <a:lnTo>
                    <a:pt x="455" y="77"/>
                  </a:lnTo>
                  <a:lnTo>
                    <a:pt x="451" y="64"/>
                  </a:lnTo>
                  <a:lnTo>
                    <a:pt x="447" y="53"/>
                  </a:lnTo>
                  <a:lnTo>
                    <a:pt x="442" y="43"/>
                  </a:lnTo>
                  <a:lnTo>
                    <a:pt x="435" y="33"/>
                  </a:lnTo>
                  <a:lnTo>
                    <a:pt x="429" y="24"/>
                  </a:lnTo>
                  <a:lnTo>
                    <a:pt x="421" y="17"/>
                  </a:lnTo>
                  <a:lnTo>
                    <a:pt x="412" y="11"/>
                  </a:lnTo>
                  <a:lnTo>
                    <a:pt x="404" y="6"/>
                  </a:lnTo>
                  <a:lnTo>
                    <a:pt x="394" y="3"/>
                  </a:lnTo>
                  <a:lnTo>
                    <a:pt x="383" y="1"/>
                  </a:lnTo>
                  <a:lnTo>
                    <a:pt x="373" y="0"/>
                  </a:lnTo>
                  <a:lnTo>
                    <a:pt x="216" y="0"/>
                  </a:lnTo>
                  <a:lnTo>
                    <a:pt x="0" y="8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41" name="Line 429"/>
            <p:cNvSpPr>
              <a:spLocks noChangeShapeType="1"/>
            </p:cNvSpPr>
            <p:nvPr/>
          </p:nvSpPr>
          <p:spPr bwMode="auto">
            <a:xfrm flipH="1">
              <a:off x="2700" y="2033"/>
              <a:ext cx="426" cy="4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42" name="Line 430"/>
            <p:cNvSpPr>
              <a:spLocks noChangeShapeType="1"/>
            </p:cNvSpPr>
            <p:nvPr/>
          </p:nvSpPr>
          <p:spPr bwMode="auto">
            <a:xfrm>
              <a:off x="2351" y="2318"/>
              <a:ext cx="23"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43" name="Line 431"/>
            <p:cNvSpPr>
              <a:spLocks noChangeShapeType="1"/>
            </p:cNvSpPr>
            <p:nvPr/>
          </p:nvSpPr>
          <p:spPr bwMode="auto">
            <a:xfrm flipH="1">
              <a:off x="2321" y="2318"/>
              <a:ext cx="84"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44" name="Freeform 432"/>
            <p:cNvSpPr>
              <a:spLocks/>
            </p:cNvSpPr>
            <p:nvPr/>
          </p:nvSpPr>
          <p:spPr bwMode="auto">
            <a:xfrm>
              <a:off x="2416" y="2352"/>
              <a:ext cx="41" cy="83"/>
            </a:xfrm>
            <a:custGeom>
              <a:avLst/>
              <a:gdLst>
                <a:gd name="T0" fmla="*/ 0 w 289"/>
                <a:gd name="T1" fmla="*/ 2 h 576"/>
                <a:gd name="T2" fmla="*/ 1 w 289"/>
                <a:gd name="T3" fmla="*/ 0 h 576"/>
                <a:gd name="T4" fmla="*/ 1 w 289"/>
                <a:gd name="T5" fmla="*/ 2 h 576"/>
                <a:gd name="T6" fmla="*/ 0 60000 65536"/>
                <a:gd name="T7" fmla="*/ 0 60000 65536"/>
                <a:gd name="T8" fmla="*/ 0 60000 65536"/>
              </a:gdLst>
              <a:ahLst/>
              <a:cxnLst>
                <a:cxn ang="T6">
                  <a:pos x="T0" y="T1"/>
                </a:cxn>
                <a:cxn ang="T7">
                  <a:pos x="T2" y="T3"/>
                </a:cxn>
                <a:cxn ang="T8">
                  <a:pos x="T4" y="T5"/>
                </a:cxn>
              </a:cxnLst>
              <a:rect l="0" t="0" r="r" b="b"/>
              <a:pathLst>
                <a:path w="289" h="576">
                  <a:moveTo>
                    <a:pt x="0" y="576"/>
                  </a:moveTo>
                  <a:lnTo>
                    <a:pt x="289" y="0"/>
                  </a:lnTo>
                  <a:lnTo>
                    <a:pt x="269" y="5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45" name="Line 433"/>
            <p:cNvSpPr>
              <a:spLocks noChangeShapeType="1"/>
            </p:cNvSpPr>
            <p:nvPr/>
          </p:nvSpPr>
          <p:spPr bwMode="auto">
            <a:xfrm flipH="1">
              <a:off x="2428" y="2412"/>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46" name="Line 434"/>
            <p:cNvSpPr>
              <a:spLocks noChangeShapeType="1"/>
            </p:cNvSpPr>
            <p:nvPr/>
          </p:nvSpPr>
          <p:spPr bwMode="auto">
            <a:xfrm>
              <a:off x="2488" y="2394"/>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47" name="Line 435"/>
            <p:cNvSpPr>
              <a:spLocks noChangeShapeType="1"/>
            </p:cNvSpPr>
            <p:nvPr/>
          </p:nvSpPr>
          <p:spPr bwMode="auto">
            <a:xfrm>
              <a:off x="2571" y="2318"/>
              <a:ext cx="23"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48" name="Line 436"/>
            <p:cNvSpPr>
              <a:spLocks noChangeShapeType="1"/>
            </p:cNvSpPr>
            <p:nvPr/>
          </p:nvSpPr>
          <p:spPr bwMode="auto">
            <a:xfrm flipH="1">
              <a:off x="2540" y="2318"/>
              <a:ext cx="85"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49" name="Freeform 437"/>
            <p:cNvSpPr>
              <a:spLocks/>
            </p:cNvSpPr>
            <p:nvPr/>
          </p:nvSpPr>
          <p:spPr bwMode="auto">
            <a:xfrm>
              <a:off x="2636" y="2389"/>
              <a:ext cx="39" cy="46"/>
            </a:xfrm>
            <a:custGeom>
              <a:avLst/>
              <a:gdLst>
                <a:gd name="T0" fmla="*/ 0 w 275"/>
                <a:gd name="T1" fmla="*/ 1 h 320"/>
                <a:gd name="T2" fmla="*/ 0 w 275"/>
                <a:gd name="T3" fmla="*/ 1 h 320"/>
                <a:gd name="T4" fmla="*/ 0 w 275"/>
                <a:gd name="T5" fmla="*/ 1 h 320"/>
                <a:gd name="T6" fmla="*/ 0 w 275"/>
                <a:gd name="T7" fmla="*/ 1 h 320"/>
                <a:gd name="T8" fmla="*/ 0 w 275"/>
                <a:gd name="T9" fmla="*/ 1 h 320"/>
                <a:gd name="T10" fmla="*/ 0 w 275"/>
                <a:gd name="T11" fmla="*/ 1 h 320"/>
                <a:gd name="T12" fmla="*/ 0 w 275"/>
                <a:gd name="T13" fmla="*/ 1 h 320"/>
                <a:gd name="T14" fmla="*/ 0 w 275"/>
                <a:gd name="T15" fmla="*/ 1 h 320"/>
                <a:gd name="T16" fmla="*/ 0 w 275"/>
                <a:gd name="T17" fmla="*/ 1 h 320"/>
                <a:gd name="T18" fmla="*/ 0 w 275"/>
                <a:gd name="T19" fmla="*/ 1 h 320"/>
                <a:gd name="T20" fmla="*/ 1 w 275"/>
                <a:gd name="T21" fmla="*/ 1 h 320"/>
                <a:gd name="T22" fmla="*/ 1 w 275"/>
                <a:gd name="T23" fmla="*/ 1 h 320"/>
                <a:gd name="T24" fmla="*/ 1 w 275"/>
                <a:gd name="T25" fmla="*/ 1 h 320"/>
                <a:gd name="T26" fmla="*/ 1 w 275"/>
                <a:gd name="T27" fmla="*/ 1 h 320"/>
                <a:gd name="T28" fmla="*/ 1 w 275"/>
                <a:gd name="T29" fmla="*/ 1 h 320"/>
                <a:gd name="T30" fmla="*/ 1 w 275"/>
                <a:gd name="T31" fmla="*/ 1 h 320"/>
                <a:gd name="T32" fmla="*/ 1 w 275"/>
                <a:gd name="T33" fmla="*/ 1 h 320"/>
                <a:gd name="T34" fmla="*/ 1 w 275"/>
                <a:gd name="T35" fmla="*/ 1 h 320"/>
                <a:gd name="T36" fmla="*/ 1 w 275"/>
                <a:gd name="T37" fmla="*/ 1 h 320"/>
                <a:gd name="T38" fmla="*/ 1 w 275"/>
                <a:gd name="T39" fmla="*/ 1 h 320"/>
                <a:gd name="T40" fmla="*/ 1 w 275"/>
                <a:gd name="T41" fmla="*/ 1 h 320"/>
                <a:gd name="T42" fmla="*/ 1 w 275"/>
                <a:gd name="T43" fmla="*/ 1 h 320"/>
                <a:gd name="T44" fmla="*/ 1 w 275"/>
                <a:gd name="T45" fmla="*/ 1 h 320"/>
                <a:gd name="T46" fmla="*/ 1 w 275"/>
                <a:gd name="T47" fmla="*/ 1 h 320"/>
                <a:gd name="T48" fmla="*/ 1 w 275"/>
                <a:gd name="T49" fmla="*/ 1 h 320"/>
                <a:gd name="T50" fmla="*/ 1 w 275"/>
                <a:gd name="T51" fmla="*/ 1 h 320"/>
                <a:gd name="T52" fmla="*/ 1 w 275"/>
                <a:gd name="T53" fmla="*/ 0 h 320"/>
                <a:gd name="T54" fmla="*/ 1 w 275"/>
                <a:gd name="T55" fmla="*/ 0 h 320"/>
                <a:gd name="T56" fmla="*/ 1 w 275"/>
                <a:gd name="T57" fmla="*/ 0 h 320"/>
                <a:gd name="T58" fmla="*/ 1 w 275"/>
                <a:gd name="T59" fmla="*/ 0 h 320"/>
                <a:gd name="T60" fmla="*/ 1 w 275"/>
                <a:gd name="T61" fmla="*/ 0 h 320"/>
                <a:gd name="T62" fmla="*/ 1 w 275"/>
                <a:gd name="T63" fmla="*/ 0 h 320"/>
                <a:gd name="T64" fmla="*/ 1 w 275"/>
                <a:gd name="T65" fmla="*/ 0 h 320"/>
                <a:gd name="T66" fmla="*/ 1 w 275"/>
                <a:gd name="T67" fmla="*/ 0 h 320"/>
                <a:gd name="T68" fmla="*/ 1 w 275"/>
                <a:gd name="T69" fmla="*/ 0 h 320"/>
                <a:gd name="T70" fmla="*/ 1 w 275"/>
                <a:gd name="T71" fmla="*/ 0 h 320"/>
                <a:gd name="T72" fmla="*/ 1 w 275"/>
                <a:gd name="T73" fmla="*/ 0 h 320"/>
                <a:gd name="T74" fmla="*/ 1 w 275"/>
                <a:gd name="T75" fmla="*/ 0 h 320"/>
                <a:gd name="T76" fmla="*/ 1 w 275"/>
                <a:gd name="T77" fmla="*/ 0 h 320"/>
                <a:gd name="T78" fmla="*/ 1 w 275"/>
                <a:gd name="T79" fmla="*/ 0 h 320"/>
                <a:gd name="T80" fmla="*/ 1 w 275"/>
                <a:gd name="T81" fmla="*/ 0 h 320"/>
                <a:gd name="T82" fmla="*/ 1 w 275"/>
                <a:gd name="T83" fmla="*/ 0 h 320"/>
                <a:gd name="T84" fmla="*/ 1 w 275"/>
                <a:gd name="T85" fmla="*/ 0 h 320"/>
                <a:gd name="T86" fmla="*/ 1 w 275"/>
                <a:gd name="T87" fmla="*/ 0 h 320"/>
                <a:gd name="T88" fmla="*/ 1 w 275"/>
                <a:gd name="T89" fmla="*/ 0 h 320"/>
                <a:gd name="T90" fmla="*/ 1 w 275"/>
                <a:gd name="T91" fmla="*/ 0 h 320"/>
                <a:gd name="T92" fmla="*/ 1 w 275"/>
                <a:gd name="T93" fmla="*/ 0 h 320"/>
                <a:gd name="T94" fmla="*/ 1 w 275"/>
                <a:gd name="T95" fmla="*/ 0 h 320"/>
                <a:gd name="T96" fmla="*/ 1 w 275"/>
                <a:gd name="T97" fmla="*/ 0 h 320"/>
                <a:gd name="T98" fmla="*/ 1 w 275"/>
                <a:gd name="T99" fmla="*/ 0 h 320"/>
                <a:gd name="T100" fmla="*/ 1 w 275"/>
                <a:gd name="T101" fmla="*/ 0 h 320"/>
                <a:gd name="T102" fmla="*/ 1 w 275"/>
                <a:gd name="T103" fmla="*/ 0 h 320"/>
                <a:gd name="T104" fmla="*/ 1 w 275"/>
                <a:gd name="T105" fmla="*/ 0 h 320"/>
                <a:gd name="T106" fmla="*/ 1 w 275"/>
                <a:gd name="T107" fmla="*/ 0 h 320"/>
                <a:gd name="T108" fmla="*/ 0 w 275"/>
                <a:gd name="T109" fmla="*/ 0 h 3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75" h="320">
                  <a:moveTo>
                    <a:pt x="0" y="320"/>
                  </a:moveTo>
                  <a:lnTo>
                    <a:pt x="112" y="320"/>
                  </a:lnTo>
                  <a:lnTo>
                    <a:pt x="118" y="320"/>
                  </a:lnTo>
                  <a:lnTo>
                    <a:pt x="126" y="319"/>
                  </a:lnTo>
                  <a:lnTo>
                    <a:pt x="133" y="318"/>
                  </a:lnTo>
                  <a:lnTo>
                    <a:pt x="139" y="316"/>
                  </a:lnTo>
                  <a:lnTo>
                    <a:pt x="147" y="313"/>
                  </a:lnTo>
                  <a:lnTo>
                    <a:pt x="154" y="310"/>
                  </a:lnTo>
                  <a:lnTo>
                    <a:pt x="162" y="306"/>
                  </a:lnTo>
                  <a:lnTo>
                    <a:pt x="168" y="302"/>
                  </a:lnTo>
                  <a:lnTo>
                    <a:pt x="176" y="297"/>
                  </a:lnTo>
                  <a:lnTo>
                    <a:pt x="183" y="292"/>
                  </a:lnTo>
                  <a:lnTo>
                    <a:pt x="190" y="286"/>
                  </a:lnTo>
                  <a:lnTo>
                    <a:pt x="197" y="280"/>
                  </a:lnTo>
                  <a:lnTo>
                    <a:pt x="203" y="273"/>
                  </a:lnTo>
                  <a:lnTo>
                    <a:pt x="210" y="266"/>
                  </a:lnTo>
                  <a:lnTo>
                    <a:pt x="216" y="259"/>
                  </a:lnTo>
                  <a:lnTo>
                    <a:pt x="223" y="251"/>
                  </a:lnTo>
                  <a:lnTo>
                    <a:pt x="228" y="243"/>
                  </a:lnTo>
                  <a:lnTo>
                    <a:pt x="234" y="235"/>
                  </a:lnTo>
                  <a:lnTo>
                    <a:pt x="240" y="226"/>
                  </a:lnTo>
                  <a:lnTo>
                    <a:pt x="244" y="217"/>
                  </a:lnTo>
                  <a:lnTo>
                    <a:pt x="249" y="207"/>
                  </a:lnTo>
                  <a:lnTo>
                    <a:pt x="253" y="199"/>
                  </a:lnTo>
                  <a:lnTo>
                    <a:pt x="257" y="189"/>
                  </a:lnTo>
                  <a:lnTo>
                    <a:pt x="261" y="180"/>
                  </a:lnTo>
                  <a:lnTo>
                    <a:pt x="264" y="170"/>
                  </a:lnTo>
                  <a:lnTo>
                    <a:pt x="266" y="161"/>
                  </a:lnTo>
                  <a:lnTo>
                    <a:pt x="269" y="151"/>
                  </a:lnTo>
                  <a:lnTo>
                    <a:pt x="270" y="141"/>
                  </a:lnTo>
                  <a:lnTo>
                    <a:pt x="273" y="132"/>
                  </a:lnTo>
                  <a:lnTo>
                    <a:pt x="274" y="122"/>
                  </a:lnTo>
                  <a:lnTo>
                    <a:pt x="275" y="113"/>
                  </a:lnTo>
                  <a:lnTo>
                    <a:pt x="275" y="103"/>
                  </a:lnTo>
                  <a:lnTo>
                    <a:pt x="275" y="95"/>
                  </a:lnTo>
                  <a:lnTo>
                    <a:pt x="274" y="86"/>
                  </a:lnTo>
                  <a:lnTo>
                    <a:pt x="273" y="78"/>
                  </a:lnTo>
                  <a:lnTo>
                    <a:pt x="272" y="69"/>
                  </a:lnTo>
                  <a:lnTo>
                    <a:pt x="269" y="62"/>
                  </a:lnTo>
                  <a:lnTo>
                    <a:pt x="267" y="54"/>
                  </a:lnTo>
                  <a:lnTo>
                    <a:pt x="264" y="47"/>
                  </a:lnTo>
                  <a:lnTo>
                    <a:pt x="261" y="40"/>
                  </a:lnTo>
                  <a:lnTo>
                    <a:pt x="258" y="34"/>
                  </a:lnTo>
                  <a:lnTo>
                    <a:pt x="253" y="29"/>
                  </a:lnTo>
                  <a:lnTo>
                    <a:pt x="249" y="23"/>
                  </a:lnTo>
                  <a:lnTo>
                    <a:pt x="245" y="19"/>
                  </a:lnTo>
                  <a:lnTo>
                    <a:pt x="240" y="15"/>
                  </a:lnTo>
                  <a:lnTo>
                    <a:pt x="234" y="10"/>
                  </a:lnTo>
                  <a:lnTo>
                    <a:pt x="229" y="7"/>
                  </a:lnTo>
                  <a:lnTo>
                    <a:pt x="223" y="5"/>
                  </a:lnTo>
                  <a:lnTo>
                    <a:pt x="217" y="3"/>
                  </a:lnTo>
                  <a:lnTo>
                    <a:pt x="211" y="2"/>
                  </a:lnTo>
                  <a:lnTo>
                    <a:pt x="204" y="1"/>
                  </a:lnTo>
                  <a:lnTo>
                    <a:pt x="197" y="0"/>
                  </a:lnTo>
                  <a:lnTo>
                    <a:pt x="8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50" name="Freeform 438"/>
            <p:cNvSpPr>
              <a:spLocks/>
            </p:cNvSpPr>
            <p:nvPr/>
          </p:nvSpPr>
          <p:spPr bwMode="auto">
            <a:xfrm>
              <a:off x="2636" y="2352"/>
              <a:ext cx="47" cy="83"/>
            </a:xfrm>
            <a:custGeom>
              <a:avLst/>
              <a:gdLst>
                <a:gd name="T0" fmla="*/ 1 w 328"/>
                <a:gd name="T1" fmla="*/ 1 h 576"/>
                <a:gd name="T2" fmla="*/ 1 w 328"/>
                <a:gd name="T3" fmla="*/ 1 h 576"/>
                <a:gd name="T4" fmla="*/ 1 w 328"/>
                <a:gd name="T5" fmla="*/ 1 h 576"/>
                <a:gd name="T6" fmla="*/ 1 w 328"/>
                <a:gd name="T7" fmla="*/ 1 h 576"/>
                <a:gd name="T8" fmla="*/ 1 w 328"/>
                <a:gd name="T9" fmla="*/ 1 h 576"/>
                <a:gd name="T10" fmla="*/ 1 w 328"/>
                <a:gd name="T11" fmla="*/ 1 h 576"/>
                <a:gd name="T12" fmla="*/ 1 w 328"/>
                <a:gd name="T13" fmla="*/ 1 h 576"/>
                <a:gd name="T14" fmla="*/ 1 w 328"/>
                <a:gd name="T15" fmla="*/ 1 h 576"/>
                <a:gd name="T16" fmla="*/ 1 w 328"/>
                <a:gd name="T17" fmla="*/ 1 h 576"/>
                <a:gd name="T18" fmla="*/ 1 w 328"/>
                <a:gd name="T19" fmla="*/ 1 h 576"/>
                <a:gd name="T20" fmla="*/ 1 w 328"/>
                <a:gd name="T21" fmla="*/ 1 h 576"/>
                <a:gd name="T22" fmla="*/ 1 w 328"/>
                <a:gd name="T23" fmla="*/ 1 h 576"/>
                <a:gd name="T24" fmla="*/ 1 w 328"/>
                <a:gd name="T25" fmla="*/ 1 h 576"/>
                <a:gd name="T26" fmla="*/ 1 w 328"/>
                <a:gd name="T27" fmla="*/ 1 h 576"/>
                <a:gd name="T28" fmla="*/ 1 w 328"/>
                <a:gd name="T29" fmla="*/ 1 h 576"/>
                <a:gd name="T30" fmla="*/ 1 w 328"/>
                <a:gd name="T31" fmla="*/ 1 h 576"/>
                <a:gd name="T32" fmla="*/ 1 w 328"/>
                <a:gd name="T33" fmla="*/ 1 h 576"/>
                <a:gd name="T34" fmla="*/ 1 w 328"/>
                <a:gd name="T35" fmla="*/ 1 h 576"/>
                <a:gd name="T36" fmla="*/ 1 w 328"/>
                <a:gd name="T37" fmla="*/ 1 h 576"/>
                <a:gd name="T38" fmla="*/ 1 w 328"/>
                <a:gd name="T39" fmla="*/ 0 h 576"/>
                <a:gd name="T40" fmla="*/ 1 w 328"/>
                <a:gd name="T41" fmla="*/ 0 h 576"/>
                <a:gd name="T42" fmla="*/ 1 w 328"/>
                <a:gd name="T43" fmla="*/ 0 h 576"/>
                <a:gd name="T44" fmla="*/ 1 w 328"/>
                <a:gd name="T45" fmla="*/ 0 h 576"/>
                <a:gd name="T46" fmla="*/ 1 w 328"/>
                <a:gd name="T47" fmla="*/ 0 h 576"/>
                <a:gd name="T48" fmla="*/ 1 w 328"/>
                <a:gd name="T49" fmla="*/ 0 h 576"/>
                <a:gd name="T50" fmla="*/ 1 w 328"/>
                <a:gd name="T51" fmla="*/ 0 h 576"/>
                <a:gd name="T52" fmla="*/ 1 w 328"/>
                <a:gd name="T53" fmla="*/ 0 h 576"/>
                <a:gd name="T54" fmla="*/ 1 w 328"/>
                <a:gd name="T55" fmla="*/ 0 h 576"/>
                <a:gd name="T56" fmla="*/ 1 w 328"/>
                <a:gd name="T57" fmla="*/ 0 h 576"/>
                <a:gd name="T58" fmla="*/ 1 w 328"/>
                <a:gd name="T59" fmla="*/ 0 h 576"/>
                <a:gd name="T60" fmla="*/ 1 w 328"/>
                <a:gd name="T61" fmla="*/ 0 h 576"/>
                <a:gd name="T62" fmla="*/ 1 w 328"/>
                <a:gd name="T63" fmla="*/ 0 h 576"/>
                <a:gd name="T64" fmla="*/ 1 w 328"/>
                <a:gd name="T65" fmla="*/ 0 h 576"/>
                <a:gd name="T66" fmla="*/ 1 w 328"/>
                <a:gd name="T67" fmla="*/ 0 h 576"/>
                <a:gd name="T68" fmla="*/ 1 w 328"/>
                <a:gd name="T69" fmla="*/ 0 h 576"/>
                <a:gd name="T70" fmla="*/ 1 w 328"/>
                <a:gd name="T71" fmla="*/ 0 h 576"/>
                <a:gd name="T72" fmla="*/ 1 w 328"/>
                <a:gd name="T73" fmla="*/ 0 h 576"/>
                <a:gd name="T74" fmla="*/ 1 w 328"/>
                <a:gd name="T75" fmla="*/ 0 h 576"/>
                <a:gd name="T76" fmla="*/ 1 w 328"/>
                <a:gd name="T77" fmla="*/ 0 h 576"/>
                <a:gd name="T78" fmla="*/ 1 w 328"/>
                <a:gd name="T79" fmla="*/ 0 h 576"/>
                <a:gd name="T80" fmla="*/ 1 w 328"/>
                <a:gd name="T81" fmla="*/ 0 h 576"/>
                <a:gd name="T82" fmla="*/ 1 w 328"/>
                <a:gd name="T83" fmla="*/ 0 h 576"/>
                <a:gd name="T84" fmla="*/ 1 w 328"/>
                <a:gd name="T85" fmla="*/ 0 h 576"/>
                <a:gd name="T86" fmla="*/ 1 w 328"/>
                <a:gd name="T87" fmla="*/ 0 h 576"/>
                <a:gd name="T88" fmla="*/ 1 w 328"/>
                <a:gd name="T89" fmla="*/ 0 h 576"/>
                <a:gd name="T90" fmla="*/ 1 w 328"/>
                <a:gd name="T91" fmla="*/ 0 h 576"/>
                <a:gd name="T92" fmla="*/ 1 w 328"/>
                <a:gd name="T93" fmla="*/ 0 h 576"/>
                <a:gd name="T94" fmla="*/ 0 w 328"/>
                <a:gd name="T95" fmla="*/ 0 h 576"/>
                <a:gd name="T96" fmla="*/ 0 w 328"/>
                <a:gd name="T97" fmla="*/ 2 h 57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28" h="576">
                  <a:moveTo>
                    <a:pt x="197" y="256"/>
                  </a:moveTo>
                  <a:lnTo>
                    <a:pt x="203" y="256"/>
                  </a:lnTo>
                  <a:lnTo>
                    <a:pt x="210" y="255"/>
                  </a:lnTo>
                  <a:lnTo>
                    <a:pt x="216" y="254"/>
                  </a:lnTo>
                  <a:lnTo>
                    <a:pt x="223" y="252"/>
                  </a:lnTo>
                  <a:lnTo>
                    <a:pt x="229" y="248"/>
                  </a:lnTo>
                  <a:lnTo>
                    <a:pt x="236" y="245"/>
                  </a:lnTo>
                  <a:lnTo>
                    <a:pt x="243" y="242"/>
                  </a:lnTo>
                  <a:lnTo>
                    <a:pt x="249" y="238"/>
                  </a:lnTo>
                  <a:lnTo>
                    <a:pt x="256" y="232"/>
                  </a:lnTo>
                  <a:lnTo>
                    <a:pt x="262" y="227"/>
                  </a:lnTo>
                  <a:lnTo>
                    <a:pt x="268" y="222"/>
                  </a:lnTo>
                  <a:lnTo>
                    <a:pt x="274" y="215"/>
                  </a:lnTo>
                  <a:lnTo>
                    <a:pt x="280" y="209"/>
                  </a:lnTo>
                  <a:lnTo>
                    <a:pt x="285" y="203"/>
                  </a:lnTo>
                  <a:lnTo>
                    <a:pt x="291" y="195"/>
                  </a:lnTo>
                  <a:lnTo>
                    <a:pt x="295" y="187"/>
                  </a:lnTo>
                  <a:lnTo>
                    <a:pt x="300" y="179"/>
                  </a:lnTo>
                  <a:lnTo>
                    <a:pt x="305" y="171"/>
                  </a:lnTo>
                  <a:lnTo>
                    <a:pt x="309" y="163"/>
                  </a:lnTo>
                  <a:lnTo>
                    <a:pt x="312" y="155"/>
                  </a:lnTo>
                  <a:lnTo>
                    <a:pt x="316" y="146"/>
                  </a:lnTo>
                  <a:lnTo>
                    <a:pt x="318" y="137"/>
                  </a:lnTo>
                  <a:lnTo>
                    <a:pt x="322" y="128"/>
                  </a:lnTo>
                  <a:lnTo>
                    <a:pt x="324" y="120"/>
                  </a:lnTo>
                  <a:lnTo>
                    <a:pt x="325" y="111"/>
                  </a:lnTo>
                  <a:lnTo>
                    <a:pt x="327" y="102"/>
                  </a:lnTo>
                  <a:lnTo>
                    <a:pt x="327" y="94"/>
                  </a:lnTo>
                  <a:lnTo>
                    <a:pt x="328" y="85"/>
                  </a:lnTo>
                  <a:lnTo>
                    <a:pt x="328" y="77"/>
                  </a:lnTo>
                  <a:lnTo>
                    <a:pt x="327" y="69"/>
                  </a:lnTo>
                  <a:lnTo>
                    <a:pt x="326" y="62"/>
                  </a:lnTo>
                  <a:lnTo>
                    <a:pt x="325" y="55"/>
                  </a:lnTo>
                  <a:lnTo>
                    <a:pt x="323" y="47"/>
                  </a:lnTo>
                  <a:lnTo>
                    <a:pt x="320" y="41"/>
                  </a:lnTo>
                  <a:lnTo>
                    <a:pt x="318" y="34"/>
                  </a:lnTo>
                  <a:lnTo>
                    <a:pt x="315" y="29"/>
                  </a:lnTo>
                  <a:lnTo>
                    <a:pt x="311" y="24"/>
                  </a:lnTo>
                  <a:lnTo>
                    <a:pt x="308" y="18"/>
                  </a:lnTo>
                  <a:lnTo>
                    <a:pt x="303" y="14"/>
                  </a:lnTo>
                  <a:lnTo>
                    <a:pt x="299" y="11"/>
                  </a:lnTo>
                  <a:lnTo>
                    <a:pt x="294" y="8"/>
                  </a:lnTo>
                  <a:lnTo>
                    <a:pt x="289" y="5"/>
                  </a:lnTo>
                  <a:lnTo>
                    <a:pt x="283" y="2"/>
                  </a:lnTo>
                  <a:lnTo>
                    <a:pt x="278" y="1"/>
                  </a:lnTo>
                  <a:lnTo>
                    <a:pt x="272" y="0"/>
                  </a:lnTo>
                  <a:lnTo>
                    <a:pt x="266" y="0"/>
                  </a:lnTo>
                  <a:lnTo>
                    <a:pt x="154" y="0"/>
                  </a:lnTo>
                  <a:lnTo>
                    <a:pt x="0" y="5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51" name="Line 439"/>
            <p:cNvSpPr>
              <a:spLocks noChangeShapeType="1"/>
            </p:cNvSpPr>
            <p:nvPr/>
          </p:nvSpPr>
          <p:spPr bwMode="auto">
            <a:xfrm>
              <a:off x="2304" y="2460"/>
              <a:ext cx="3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2" name="Line 440"/>
            <p:cNvSpPr>
              <a:spLocks noChangeShapeType="1"/>
            </p:cNvSpPr>
            <p:nvPr/>
          </p:nvSpPr>
          <p:spPr bwMode="auto">
            <a:xfrm>
              <a:off x="2300" y="2312"/>
              <a:ext cx="0" cy="1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3" name="Line 441"/>
            <p:cNvSpPr>
              <a:spLocks noChangeShapeType="1"/>
            </p:cNvSpPr>
            <p:nvPr/>
          </p:nvSpPr>
          <p:spPr bwMode="auto">
            <a:xfrm>
              <a:off x="2692" y="2312"/>
              <a:ext cx="0" cy="1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4" name="Freeform 442"/>
            <p:cNvSpPr>
              <a:spLocks/>
            </p:cNvSpPr>
            <p:nvPr/>
          </p:nvSpPr>
          <p:spPr bwMode="auto">
            <a:xfrm>
              <a:off x="3104" y="2288"/>
              <a:ext cx="286" cy="97"/>
            </a:xfrm>
            <a:custGeom>
              <a:avLst/>
              <a:gdLst>
                <a:gd name="T0" fmla="*/ 6 w 1999"/>
                <a:gd name="T1" fmla="*/ 0 h 677"/>
                <a:gd name="T2" fmla="*/ 6 w 1999"/>
                <a:gd name="T3" fmla="*/ 0 h 677"/>
                <a:gd name="T4" fmla="*/ 5 w 1999"/>
                <a:gd name="T5" fmla="*/ 0 h 677"/>
                <a:gd name="T6" fmla="*/ 5 w 1999"/>
                <a:gd name="T7" fmla="*/ 0 h 677"/>
                <a:gd name="T8" fmla="*/ 5 w 1999"/>
                <a:gd name="T9" fmla="*/ 0 h 677"/>
                <a:gd name="T10" fmla="*/ 5 w 1999"/>
                <a:gd name="T11" fmla="*/ 0 h 677"/>
                <a:gd name="T12" fmla="*/ 5 w 1999"/>
                <a:gd name="T13" fmla="*/ 0 h 677"/>
                <a:gd name="T14" fmla="*/ 5 w 1999"/>
                <a:gd name="T15" fmla="*/ 0 h 677"/>
                <a:gd name="T16" fmla="*/ 4 w 1999"/>
                <a:gd name="T17" fmla="*/ 0 h 677"/>
                <a:gd name="T18" fmla="*/ 4 w 1999"/>
                <a:gd name="T19" fmla="*/ 0 h 677"/>
                <a:gd name="T20" fmla="*/ 4 w 1999"/>
                <a:gd name="T21" fmla="*/ 0 h 677"/>
                <a:gd name="T22" fmla="*/ 4 w 1999"/>
                <a:gd name="T23" fmla="*/ 0 h 677"/>
                <a:gd name="T24" fmla="*/ 4 w 1999"/>
                <a:gd name="T25" fmla="*/ 0 h 677"/>
                <a:gd name="T26" fmla="*/ 4 w 1999"/>
                <a:gd name="T27" fmla="*/ 0 h 677"/>
                <a:gd name="T28" fmla="*/ 3 w 1999"/>
                <a:gd name="T29" fmla="*/ 0 h 677"/>
                <a:gd name="T30" fmla="*/ 3 w 1999"/>
                <a:gd name="T31" fmla="*/ 0 h 677"/>
                <a:gd name="T32" fmla="*/ 3 w 1999"/>
                <a:gd name="T33" fmla="*/ 0 h 677"/>
                <a:gd name="T34" fmla="*/ 3 w 1999"/>
                <a:gd name="T35" fmla="*/ 0 h 677"/>
                <a:gd name="T36" fmla="*/ 3 w 1999"/>
                <a:gd name="T37" fmla="*/ 0 h 677"/>
                <a:gd name="T38" fmla="*/ 3 w 1999"/>
                <a:gd name="T39" fmla="*/ 1 h 677"/>
                <a:gd name="T40" fmla="*/ 3 w 1999"/>
                <a:gd name="T41" fmla="*/ 1 h 677"/>
                <a:gd name="T42" fmla="*/ 2 w 1999"/>
                <a:gd name="T43" fmla="*/ 1 h 677"/>
                <a:gd name="T44" fmla="*/ 2 w 1999"/>
                <a:gd name="T45" fmla="*/ 1 h 677"/>
                <a:gd name="T46" fmla="*/ 2 w 1999"/>
                <a:gd name="T47" fmla="*/ 1 h 677"/>
                <a:gd name="T48" fmla="*/ 2 w 1999"/>
                <a:gd name="T49" fmla="*/ 1 h 677"/>
                <a:gd name="T50" fmla="*/ 2 w 1999"/>
                <a:gd name="T51" fmla="*/ 1 h 677"/>
                <a:gd name="T52" fmla="*/ 2 w 1999"/>
                <a:gd name="T53" fmla="*/ 1 h 677"/>
                <a:gd name="T54" fmla="*/ 1 w 1999"/>
                <a:gd name="T55" fmla="*/ 1 h 677"/>
                <a:gd name="T56" fmla="*/ 1 w 1999"/>
                <a:gd name="T57" fmla="*/ 1 h 677"/>
                <a:gd name="T58" fmla="*/ 1 w 1999"/>
                <a:gd name="T59" fmla="*/ 1 h 677"/>
                <a:gd name="T60" fmla="*/ 1 w 1999"/>
                <a:gd name="T61" fmla="*/ 1 h 677"/>
                <a:gd name="T62" fmla="*/ 1 w 1999"/>
                <a:gd name="T63" fmla="*/ 1 h 677"/>
                <a:gd name="T64" fmla="*/ 1 w 1999"/>
                <a:gd name="T65" fmla="*/ 1 h 677"/>
                <a:gd name="T66" fmla="*/ 1 w 1999"/>
                <a:gd name="T67" fmla="*/ 2 h 677"/>
                <a:gd name="T68" fmla="*/ 0 w 1999"/>
                <a:gd name="T69" fmla="*/ 2 h 677"/>
                <a:gd name="T70" fmla="*/ 0 w 1999"/>
                <a:gd name="T71" fmla="*/ 2 h 677"/>
                <a:gd name="T72" fmla="*/ 0 w 1999"/>
                <a:gd name="T73" fmla="*/ 2 h 677"/>
                <a:gd name="T74" fmla="*/ 0 w 1999"/>
                <a:gd name="T75" fmla="*/ 2 h 67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999" h="677">
                  <a:moveTo>
                    <a:pt x="1999" y="0"/>
                  </a:moveTo>
                  <a:lnTo>
                    <a:pt x="1941" y="0"/>
                  </a:lnTo>
                  <a:lnTo>
                    <a:pt x="1883" y="2"/>
                  </a:lnTo>
                  <a:lnTo>
                    <a:pt x="1826" y="4"/>
                  </a:lnTo>
                  <a:lnTo>
                    <a:pt x="1767" y="7"/>
                  </a:lnTo>
                  <a:lnTo>
                    <a:pt x="1709" y="13"/>
                  </a:lnTo>
                  <a:lnTo>
                    <a:pt x="1651" y="18"/>
                  </a:lnTo>
                  <a:lnTo>
                    <a:pt x="1593" y="24"/>
                  </a:lnTo>
                  <a:lnTo>
                    <a:pt x="1536" y="33"/>
                  </a:lnTo>
                  <a:lnTo>
                    <a:pt x="1478" y="41"/>
                  </a:lnTo>
                  <a:lnTo>
                    <a:pt x="1422" y="51"/>
                  </a:lnTo>
                  <a:lnTo>
                    <a:pt x="1364" y="62"/>
                  </a:lnTo>
                  <a:lnTo>
                    <a:pt x="1308" y="73"/>
                  </a:lnTo>
                  <a:lnTo>
                    <a:pt x="1251" y="86"/>
                  </a:lnTo>
                  <a:lnTo>
                    <a:pt x="1194" y="100"/>
                  </a:lnTo>
                  <a:lnTo>
                    <a:pt x="1139" y="115"/>
                  </a:lnTo>
                  <a:lnTo>
                    <a:pt x="1082" y="130"/>
                  </a:lnTo>
                  <a:lnTo>
                    <a:pt x="1027" y="147"/>
                  </a:lnTo>
                  <a:lnTo>
                    <a:pt x="972" y="165"/>
                  </a:lnTo>
                  <a:lnTo>
                    <a:pt x="916" y="183"/>
                  </a:lnTo>
                  <a:lnTo>
                    <a:pt x="862" y="203"/>
                  </a:lnTo>
                  <a:lnTo>
                    <a:pt x="808" y="224"/>
                  </a:lnTo>
                  <a:lnTo>
                    <a:pt x="753" y="245"/>
                  </a:lnTo>
                  <a:lnTo>
                    <a:pt x="700" y="267"/>
                  </a:lnTo>
                  <a:lnTo>
                    <a:pt x="647" y="291"/>
                  </a:lnTo>
                  <a:lnTo>
                    <a:pt x="595" y="315"/>
                  </a:lnTo>
                  <a:lnTo>
                    <a:pt x="542" y="341"/>
                  </a:lnTo>
                  <a:lnTo>
                    <a:pt x="490" y="366"/>
                  </a:lnTo>
                  <a:lnTo>
                    <a:pt x="439" y="394"/>
                  </a:lnTo>
                  <a:lnTo>
                    <a:pt x="388" y="422"/>
                  </a:lnTo>
                  <a:lnTo>
                    <a:pt x="338" y="450"/>
                  </a:lnTo>
                  <a:lnTo>
                    <a:pt x="288" y="480"/>
                  </a:lnTo>
                  <a:lnTo>
                    <a:pt x="238" y="511"/>
                  </a:lnTo>
                  <a:lnTo>
                    <a:pt x="190" y="543"/>
                  </a:lnTo>
                  <a:lnTo>
                    <a:pt x="141" y="575"/>
                  </a:lnTo>
                  <a:lnTo>
                    <a:pt x="94" y="608"/>
                  </a:lnTo>
                  <a:lnTo>
                    <a:pt x="47" y="642"/>
                  </a:lnTo>
                  <a:lnTo>
                    <a:pt x="0" y="6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55" name="Freeform 443"/>
            <p:cNvSpPr>
              <a:spLocks/>
            </p:cNvSpPr>
            <p:nvPr/>
          </p:nvSpPr>
          <p:spPr bwMode="auto">
            <a:xfrm>
              <a:off x="3202" y="2264"/>
              <a:ext cx="16" cy="33"/>
            </a:xfrm>
            <a:custGeom>
              <a:avLst/>
              <a:gdLst>
                <a:gd name="T0" fmla="*/ 0 w 108"/>
                <a:gd name="T1" fmla="*/ 0 h 232"/>
                <a:gd name="T2" fmla="*/ 0 w 108"/>
                <a:gd name="T3" fmla="*/ 0 h 232"/>
                <a:gd name="T4" fmla="*/ 0 w 108"/>
                <a:gd name="T5" fmla="*/ 0 h 232"/>
                <a:gd name="T6" fmla="*/ 0 w 108"/>
                <a:gd name="T7" fmla="*/ 1 h 232"/>
                <a:gd name="T8" fmla="*/ 0 w 108"/>
                <a:gd name="T9" fmla="*/ 1 h 232"/>
                <a:gd name="T10" fmla="*/ 0 w 108"/>
                <a:gd name="T11" fmla="*/ 1 h 232"/>
                <a:gd name="T12" fmla="*/ 0 w 108"/>
                <a:gd name="T13" fmla="*/ 0 h 232"/>
                <a:gd name="T14" fmla="*/ 0 w 108"/>
                <a:gd name="T15" fmla="*/ 0 h 232"/>
                <a:gd name="T16" fmla="*/ 0 w 108"/>
                <a:gd name="T17" fmla="*/ 0 h 232"/>
                <a:gd name="T18" fmla="*/ 0 w 108"/>
                <a:gd name="T19" fmla="*/ 0 h 2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8" h="232">
                  <a:moveTo>
                    <a:pt x="104" y="0"/>
                  </a:moveTo>
                  <a:lnTo>
                    <a:pt x="53" y="70"/>
                  </a:lnTo>
                  <a:lnTo>
                    <a:pt x="16" y="136"/>
                  </a:lnTo>
                  <a:lnTo>
                    <a:pt x="0" y="188"/>
                  </a:lnTo>
                  <a:lnTo>
                    <a:pt x="0" y="232"/>
                  </a:lnTo>
                  <a:lnTo>
                    <a:pt x="54" y="214"/>
                  </a:lnTo>
                  <a:lnTo>
                    <a:pt x="41" y="169"/>
                  </a:lnTo>
                  <a:lnTo>
                    <a:pt x="57" y="128"/>
                  </a:lnTo>
                  <a:lnTo>
                    <a:pt x="108" y="49"/>
                  </a:lnTo>
                  <a:lnTo>
                    <a:pt x="104" y="0"/>
                  </a:lnTo>
                  <a:close/>
                </a:path>
              </a:pathLst>
            </a:custGeom>
            <a:solidFill>
              <a:srgbClr val="000000"/>
            </a:solidFill>
            <a:ln w="19050" cmpd="sng">
              <a:solidFill>
                <a:srgbClr val="000000"/>
              </a:solidFill>
              <a:round/>
              <a:headEnd/>
              <a:tailEnd/>
            </a:ln>
          </p:spPr>
          <p:txBody>
            <a:bodyPr/>
            <a:lstStyle/>
            <a:p>
              <a:endParaRPr lang="zh-CN" altLang="en-US"/>
            </a:p>
          </p:txBody>
        </p:sp>
        <p:sp>
          <p:nvSpPr>
            <p:cNvPr id="31856" name="Freeform 444"/>
            <p:cNvSpPr>
              <a:spLocks/>
            </p:cNvSpPr>
            <p:nvPr/>
          </p:nvSpPr>
          <p:spPr bwMode="auto">
            <a:xfrm>
              <a:off x="3202" y="2202"/>
              <a:ext cx="24" cy="100"/>
            </a:xfrm>
            <a:custGeom>
              <a:avLst/>
              <a:gdLst>
                <a:gd name="T0" fmla="*/ 0 w 163"/>
                <a:gd name="T1" fmla="*/ 0 h 700"/>
                <a:gd name="T2" fmla="*/ 0 w 163"/>
                <a:gd name="T3" fmla="*/ 0 h 700"/>
                <a:gd name="T4" fmla="*/ 0 w 163"/>
                <a:gd name="T5" fmla="*/ 0 h 700"/>
                <a:gd name="T6" fmla="*/ 0 w 163"/>
                <a:gd name="T7" fmla="*/ 0 h 700"/>
                <a:gd name="T8" fmla="*/ 0 w 163"/>
                <a:gd name="T9" fmla="*/ 0 h 700"/>
                <a:gd name="T10" fmla="*/ 0 w 163"/>
                <a:gd name="T11" fmla="*/ 1 h 700"/>
                <a:gd name="T12" fmla="*/ 0 w 163"/>
                <a:gd name="T13" fmla="*/ 1 h 700"/>
                <a:gd name="T14" fmla="*/ 0 w 163"/>
                <a:gd name="T15" fmla="*/ 2 h 700"/>
                <a:gd name="T16" fmla="*/ 0 w 163"/>
                <a:gd name="T17" fmla="*/ 2 h 700"/>
                <a:gd name="T18" fmla="*/ 0 w 163"/>
                <a:gd name="T19" fmla="*/ 2 h 700"/>
                <a:gd name="T20" fmla="*/ 0 w 163"/>
                <a:gd name="T21" fmla="*/ 2 h 700"/>
                <a:gd name="T22" fmla="*/ 0 w 163"/>
                <a:gd name="T23" fmla="*/ 2 h 700"/>
                <a:gd name="T24" fmla="*/ 0 w 163"/>
                <a:gd name="T25" fmla="*/ 2 h 700"/>
                <a:gd name="T26" fmla="*/ 0 w 163"/>
                <a:gd name="T27" fmla="*/ 2 h 700"/>
                <a:gd name="T28" fmla="*/ 0 w 163"/>
                <a:gd name="T29" fmla="*/ 2 h 700"/>
                <a:gd name="T30" fmla="*/ 0 w 163"/>
                <a:gd name="T31" fmla="*/ 2 h 700"/>
                <a:gd name="T32" fmla="*/ 0 w 163"/>
                <a:gd name="T33" fmla="*/ 2 h 700"/>
                <a:gd name="T34" fmla="*/ 0 w 163"/>
                <a:gd name="T35" fmla="*/ 2 h 700"/>
                <a:gd name="T36" fmla="*/ 1 w 163"/>
                <a:gd name="T37" fmla="*/ 2 h 700"/>
                <a:gd name="T38" fmla="*/ 1 w 163"/>
                <a:gd name="T39" fmla="*/ 1 h 700"/>
                <a:gd name="T40" fmla="*/ 0 w 163"/>
                <a:gd name="T41" fmla="*/ 1 h 700"/>
                <a:gd name="T42" fmla="*/ 0 w 163"/>
                <a:gd name="T43" fmla="*/ 1 h 700"/>
                <a:gd name="T44" fmla="*/ 0 w 163"/>
                <a:gd name="T45" fmla="*/ 0 h 7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63" h="700">
                  <a:moveTo>
                    <a:pt x="157" y="0"/>
                  </a:moveTo>
                  <a:lnTo>
                    <a:pt x="53" y="0"/>
                  </a:lnTo>
                  <a:lnTo>
                    <a:pt x="44" y="30"/>
                  </a:lnTo>
                  <a:lnTo>
                    <a:pt x="75" y="34"/>
                  </a:lnTo>
                  <a:lnTo>
                    <a:pt x="98" y="75"/>
                  </a:lnTo>
                  <a:lnTo>
                    <a:pt x="104" y="434"/>
                  </a:lnTo>
                  <a:lnTo>
                    <a:pt x="108" y="483"/>
                  </a:lnTo>
                  <a:lnTo>
                    <a:pt x="108" y="557"/>
                  </a:lnTo>
                  <a:lnTo>
                    <a:pt x="109" y="607"/>
                  </a:lnTo>
                  <a:lnTo>
                    <a:pt x="89" y="642"/>
                  </a:lnTo>
                  <a:lnTo>
                    <a:pt x="54" y="648"/>
                  </a:lnTo>
                  <a:lnTo>
                    <a:pt x="0" y="666"/>
                  </a:lnTo>
                  <a:lnTo>
                    <a:pt x="29" y="697"/>
                  </a:lnTo>
                  <a:lnTo>
                    <a:pt x="39" y="700"/>
                  </a:lnTo>
                  <a:lnTo>
                    <a:pt x="90" y="692"/>
                  </a:lnTo>
                  <a:lnTo>
                    <a:pt x="95" y="688"/>
                  </a:lnTo>
                  <a:lnTo>
                    <a:pt x="144" y="633"/>
                  </a:lnTo>
                  <a:lnTo>
                    <a:pt x="149" y="623"/>
                  </a:lnTo>
                  <a:lnTo>
                    <a:pt x="160" y="576"/>
                  </a:lnTo>
                  <a:lnTo>
                    <a:pt x="163" y="504"/>
                  </a:lnTo>
                  <a:lnTo>
                    <a:pt x="159" y="408"/>
                  </a:lnTo>
                  <a:lnTo>
                    <a:pt x="156" y="369"/>
                  </a:lnTo>
                  <a:lnTo>
                    <a:pt x="157" y="0"/>
                  </a:lnTo>
                  <a:close/>
                </a:path>
              </a:pathLst>
            </a:custGeom>
            <a:solidFill>
              <a:srgbClr val="000000"/>
            </a:solidFill>
            <a:ln w="19050" cmpd="sng">
              <a:solidFill>
                <a:srgbClr val="000000"/>
              </a:solidFill>
              <a:round/>
              <a:headEnd/>
              <a:tailEnd/>
            </a:ln>
          </p:spPr>
          <p:txBody>
            <a:bodyPr/>
            <a:lstStyle/>
            <a:p>
              <a:endParaRPr lang="zh-CN" altLang="en-US"/>
            </a:p>
          </p:txBody>
        </p:sp>
        <p:sp>
          <p:nvSpPr>
            <p:cNvPr id="31857" name="Freeform 445"/>
            <p:cNvSpPr>
              <a:spLocks/>
            </p:cNvSpPr>
            <p:nvPr/>
          </p:nvSpPr>
          <p:spPr bwMode="auto">
            <a:xfrm>
              <a:off x="3225" y="2202"/>
              <a:ext cx="44" cy="58"/>
            </a:xfrm>
            <a:custGeom>
              <a:avLst/>
              <a:gdLst>
                <a:gd name="T0" fmla="*/ 1 w 311"/>
                <a:gd name="T1" fmla="*/ 0 h 408"/>
                <a:gd name="T2" fmla="*/ 1 w 311"/>
                <a:gd name="T3" fmla="*/ 0 h 408"/>
                <a:gd name="T4" fmla="*/ 0 w 311"/>
                <a:gd name="T5" fmla="*/ 0 h 408"/>
                <a:gd name="T6" fmla="*/ 1 w 311"/>
                <a:gd name="T7" fmla="*/ 0 h 408"/>
                <a:gd name="T8" fmla="*/ 1 w 311"/>
                <a:gd name="T9" fmla="*/ 0 h 408"/>
                <a:gd name="T10" fmla="*/ 0 w 311"/>
                <a:gd name="T11" fmla="*/ 1 h 408"/>
                <a:gd name="T12" fmla="*/ 0 w 311"/>
                <a:gd name="T13" fmla="*/ 1 h 408"/>
                <a:gd name="T14" fmla="*/ 1 w 311"/>
                <a:gd name="T15" fmla="*/ 0 h 408"/>
                <a:gd name="T16" fmla="*/ 1 w 311"/>
                <a:gd name="T17" fmla="*/ 0 h 408"/>
                <a:gd name="T18" fmla="*/ 1 w 311"/>
                <a:gd name="T19" fmla="*/ 0 h 408"/>
                <a:gd name="T20" fmla="*/ 1 w 311"/>
                <a:gd name="T21" fmla="*/ 0 h 4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1" h="408">
                  <a:moveTo>
                    <a:pt x="311" y="0"/>
                  </a:moveTo>
                  <a:lnTo>
                    <a:pt x="179" y="0"/>
                  </a:lnTo>
                  <a:lnTo>
                    <a:pt x="170" y="30"/>
                  </a:lnTo>
                  <a:lnTo>
                    <a:pt x="177" y="30"/>
                  </a:lnTo>
                  <a:lnTo>
                    <a:pt x="194" y="60"/>
                  </a:lnTo>
                  <a:lnTo>
                    <a:pt x="0" y="369"/>
                  </a:lnTo>
                  <a:lnTo>
                    <a:pt x="3" y="408"/>
                  </a:lnTo>
                  <a:lnTo>
                    <a:pt x="221" y="60"/>
                  </a:lnTo>
                  <a:lnTo>
                    <a:pt x="244" y="39"/>
                  </a:lnTo>
                  <a:lnTo>
                    <a:pt x="302" y="30"/>
                  </a:lnTo>
                  <a:lnTo>
                    <a:pt x="311" y="0"/>
                  </a:lnTo>
                  <a:close/>
                </a:path>
              </a:pathLst>
            </a:custGeom>
            <a:solidFill>
              <a:srgbClr val="000000"/>
            </a:solidFill>
            <a:ln w="19050" cmpd="sng">
              <a:solidFill>
                <a:srgbClr val="000000"/>
              </a:solidFill>
              <a:round/>
              <a:headEnd/>
              <a:tailEnd/>
            </a:ln>
          </p:spPr>
          <p:txBody>
            <a:bodyPr/>
            <a:lstStyle/>
            <a:p>
              <a:endParaRPr lang="zh-CN" altLang="en-US"/>
            </a:p>
          </p:txBody>
        </p:sp>
        <p:sp>
          <p:nvSpPr>
            <p:cNvPr id="31858" name="Line 446"/>
            <p:cNvSpPr>
              <a:spLocks noChangeShapeType="1"/>
            </p:cNvSpPr>
            <p:nvPr/>
          </p:nvSpPr>
          <p:spPr bwMode="auto">
            <a:xfrm>
              <a:off x="2835" y="2033"/>
              <a:ext cx="555"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1750" name="Rectangle 447"/>
          <p:cNvSpPr>
            <a:spLocks noChangeArrowheads="1"/>
          </p:cNvSpPr>
          <p:nvPr/>
        </p:nvSpPr>
        <p:spPr bwMode="auto">
          <a:xfrm>
            <a:off x="0" y="0"/>
            <a:ext cx="9144000" cy="685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求线段的实长及对侧面投影面的夹角</a:t>
            </a:r>
            <a:r>
              <a:rPr lang="zh-CN" altLang="en-US" sz="3600" b="1">
                <a:solidFill>
                  <a:srgbClr val="FF0000"/>
                </a:solidFill>
                <a:latin typeface="黑体" pitchFamily="2" charset="-122"/>
                <a:ea typeface="黑体" pitchFamily="2" charset="-122"/>
                <a:sym typeface="Symbol" pitchFamily="18" charset="2"/>
              </a:rPr>
              <a:t></a:t>
            </a:r>
            <a:r>
              <a:rPr lang="zh-CN" altLang="en-US" sz="3600" b="1">
                <a:solidFill>
                  <a:srgbClr val="FF0000"/>
                </a:solidFill>
                <a:latin typeface="黑体" pitchFamily="2" charset="-122"/>
                <a:ea typeface="黑体" pitchFamily="2" charset="-122"/>
                <a:sym typeface="Math1" pitchFamily="2" charset="2"/>
              </a:rPr>
              <a:t>角</a:t>
            </a:r>
            <a:endParaRPr lang="zh-CN" altLang="en-US" sz="3600">
              <a:solidFill>
                <a:srgbClr val="FF0000"/>
              </a:solidFill>
              <a:latin typeface="黑体" pitchFamily="2" charset="-122"/>
              <a:ea typeface="黑体" pitchFamily="2" charset="-122"/>
              <a:sym typeface="Math1" pitchFamily="2" charset="2"/>
            </a:endParaRPr>
          </a:p>
        </p:txBody>
      </p:sp>
      <p:grpSp>
        <p:nvGrpSpPr>
          <p:cNvPr id="476611" name="Group 451"/>
          <p:cNvGrpSpPr>
            <a:grpSpLocks/>
          </p:cNvGrpSpPr>
          <p:nvPr/>
        </p:nvGrpSpPr>
        <p:grpSpPr bwMode="auto">
          <a:xfrm>
            <a:off x="611188" y="5224463"/>
            <a:ext cx="2786062" cy="1531937"/>
            <a:chOff x="385" y="3291"/>
            <a:chExt cx="1755" cy="965"/>
          </a:xfrm>
        </p:grpSpPr>
        <p:grpSp>
          <p:nvGrpSpPr>
            <p:cNvPr id="31784" name="Group 361"/>
            <p:cNvGrpSpPr>
              <a:grpSpLocks/>
            </p:cNvGrpSpPr>
            <p:nvPr/>
          </p:nvGrpSpPr>
          <p:grpSpPr bwMode="auto">
            <a:xfrm>
              <a:off x="385" y="3291"/>
              <a:ext cx="1755" cy="965"/>
              <a:chOff x="3817" y="1793"/>
              <a:chExt cx="582" cy="320"/>
            </a:xfrm>
          </p:grpSpPr>
          <p:sp>
            <p:nvSpPr>
              <p:cNvPr id="31788" name="Line 206"/>
              <p:cNvSpPr>
                <a:spLocks noChangeShapeType="1"/>
              </p:cNvSpPr>
              <p:nvPr/>
            </p:nvSpPr>
            <p:spPr bwMode="auto">
              <a:xfrm flipH="1">
                <a:off x="3820" y="2036"/>
                <a:ext cx="318"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89" name="Line 207"/>
              <p:cNvSpPr>
                <a:spLocks noChangeShapeType="1"/>
              </p:cNvSpPr>
              <p:nvPr/>
            </p:nvSpPr>
            <p:spPr bwMode="auto">
              <a:xfrm>
                <a:off x="4138" y="1793"/>
                <a:ext cx="1" cy="2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0" name="Line 208"/>
              <p:cNvSpPr>
                <a:spLocks noChangeShapeType="1"/>
              </p:cNvSpPr>
              <p:nvPr/>
            </p:nvSpPr>
            <p:spPr bwMode="auto">
              <a:xfrm flipH="1">
                <a:off x="3820" y="1793"/>
                <a:ext cx="318" cy="24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1" name="Line 209"/>
              <p:cNvSpPr>
                <a:spLocks noChangeShapeType="1"/>
              </p:cNvSpPr>
              <p:nvPr/>
            </p:nvSpPr>
            <p:spPr bwMode="auto">
              <a:xfrm>
                <a:off x="4138" y="1915"/>
                <a:ext cx="88" cy="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2" name="Line 210"/>
              <p:cNvSpPr>
                <a:spLocks noChangeShapeType="1"/>
              </p:cNvSpPr>
              <p:nvPr/>
            </p:nvSpPr>
            <p:spPr bwMode="auto">
              <a:xfrm>
                <a:off x="4226" y="1998"/>
                <a:ext cx="173"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3" name="Line 211"/>
              <p:cNvSpPr>
                <a:spLocks noChangeShapeType="1"/>
              </p:cNvSpPr>
              <p:nvPr/>
            </p:nvSpPr>
            <p:spPr bwMode="auto">
              <a:xfrm>
                <a:off x="3920" y="1873"/>
                <a:ext cx="5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4" name="Line 212"/>
              <p:cNvSpPr>
                <a:spLocks noChangeShapeType="1"/>
              </p:cNvSpPr>
              <p:nvPr/>
            </p:nvSpPr>
            <p:spPr bwMode="auto">
              <a:xfrm>
                <a:off x="3817" y="1873"/>
                <a:ext cx="103"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5" name="Freeform 213"/>
              <p:cNvSpPr>
                <a:spLocks/>
              </p:cNvSpPr>
              <p:nvPr/>
            </p:nvSpPr>
            <p:spPr bwMode="auto">
              <a:xfrm>
                <a:off x="3846" y="1811"/>
                <a:ext cx="26" cy="50"/>
              </a:xfrm>
              <a:custGeom>
                <a:avLst/>
                <a:gdLst>
                  <a:gd name="T0" fmla="*/ 0 w 177"/>
                  <a:gd name="T1" fmla="*/ 1 h 352"/>
                  <a:gd name="T2" fmla="*/ 1 w 177"/>
                  <a:gd name="T3" fmla="*/ 0 h 352"/>
                  <a:gd name="T4" fmla="*/ 1 w 177"/>
                  <a:gd name="T5" fmla="*/ 1 h 352"/>
                  <a:gd name="T6" fmla="*/ 0 60000 65536"/>
                  <a:gd name="T7" fmla="*/ 0 60000 65536"/>
                  <a:gd name="T8" fmla="*/ 0 60000 65536"/>
                </a:gdLst>
                <a:ahLst/>
                <a:cxnLst>
                  <a:cxn ang="T6">
                    <a:pos x="T0" y="T1"/>
                  </a:cxn>
                  <a:cxn ang="T7">
                    <a:pos x="T2" y="T3"/>
                  </a:cxn>
                  <a:cxn ang="T8">
                    <a:pos x="T4" y="T5"/>
                  </a:cxn>
                </a:cxnLst>
                <a:rect l="0" t="0" r="r" b="b"/>
                <a:pathLst>
                  <a:path w="177" h="352">
                    <a:moveTo>
                      <a:pt x="0" y="352"/>
                    </a:moveTo>
                    <a:lnTo>
                      <a:pt x="177" y="0"/>
                    </a:lnTo>
                    <a:lnTo>
                      <a:pt x="164" y="3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96" name="Line 214"/>
              <p:cNvSpPr>
                <a:spLocks noChangeShapeType="1"/>
              </p:cNvSpPr>
              <p:nvPr/>
            </p:nvSpPr>
            <p:spPr bwMode="auto">
              <a:xfrm flipH="1">
                <a:off x="3854" y="1847"/>
                <a:ext cx="1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97" name="Freeform 215"/>
              <p:cNvSpPr>
                <a:spLocks/>
              </p:cNvSpPr>
              <p:nvPr/>
            </p:nvSpPr>
            <p:spPr bwMode="auto">
              <a:xfrm>
                <a:off x="3882" y="1833"/>
                <a:ext cx="24" cy="28"/>
              </a:xfrm>
              <a:custGeom>
                <a:avLst/>
                <a:gdLst>
                  <a:gd name="T0" fmla="*/ 0 w 168"/>
                  <a:gd name="T1" fmla="*/ 1 h 196"/>
                  <a:gd name="T2" fmla="*/ 0 w 168"/>
                  <a:gd name="T3" fmla="*/ 1 h 196"/>
                  <a:gd name="T4" fmla="*/ 0 w 168"/>
                  <a:gd name="T5" fmla="*/ 1 h 196"/>
                  <a:gd name="T6" fmla="*/ 0 w 168"/>
                  <a:gd name="T7" fmla="*/ 1 h 196"/>
                  <a:gd name="T8" fmla="*/ 0 w 168"/>
                  <a:gd name="T9" fmla="*/ 1 h 196"/>
                  <a:gd name="T10" fmla="*/ 0 w 168"/>
                  <a:gd name="T11" fmla="*/ 1 h 196"/>
                  <a:gd name="T12" fmla="*/ 0 w 168"/>
                  <a:gd name="T13" fmla="*/ 1 h 196"/>
                  <a:gd name="T14" fmla="*/ 0 w 168"/>
                  <a:gd name="T15" fmla="*/ 1 h 196"/>
                  <a:gd name="T16" fmla="*/ 0 w 168"/>
                  <a:gd name="T17" fmla="*/ 1 h 196"/>
                  <a:gd name="T18" fmla="*/ 0 w 168"/>
                  <a:gd name="T19" fmla="*/ 1 h 196"/>
                  <a:gd name="T20" fmla="*/ 0 w 168"/>
                  <a:gd name="T21" fmla="*/ 1 h 196"/>
                  <a:gd name="T22" fmla="*/ 0 w 168"/>
                  <a:gd name="T23" fmla="*/ 1 h 196"/>
                  <a:gd name="T24" fmla="*/ 0 w 168"/>
                  <a:gd name="T25" fmla="*/ 1 h 196"/>
                  <a:gd name="T26" fmla="*/ 0 w 168"/>
                  <a:gd name="T27" fmla="*/ 1 h 196"/>
                  <a:gd name="T28" fmla="*/ 0 w 168"/>
                  <a:gd name="T29" fmla="*/ 1 h 196"/>
                  <a:gd name="T30" fmla="*/ 0 w 168"/>
                  <a:gd name="T31" fmla="*/ 1 h 196"/>
                  <a:gd name="T32" fmla="*/ 0 w 168"/>
                  <a:gd name="T33" fmla="*/ 0 h 196"/>
                  <a:gd name="T34" fmla="*/ 0 w 168"/>
                  <a:gd name="T35" fmla="*/ 0 h 196"/>
                  <a:gd name="T36" fmla="*/ 0 w 168"/>
                  <a:gd name="T37" fmla="*/ 0 h 196"/>
                  <a:gd name="T38" fmla="*/ 0 w 168"/>
                  <a:gd name="T39" fmla="*/ 0 h 196"/>
                  <a:gd name="T40" fmla="*/ 0 w 168"/>
                  <a:gd name="T41" fmla="*/ 0 h 196"/>
                  <a:gd name="T42" fmla="*/ 0 w 168"/>
                  <a:gd name="T43" fmla="*/ 0 h 196"/>
                  <a:gd name="T44" fmla="*/ 0 w 168"/>
                  <a:gd name="T45" fmla="*/ 0 h 196"/>
                  <a:gd name="T46" fmla="*/ 0 w 168"/>
                  <a:gd name="T47" fmla="*/ 0 h 196"/>
                  <a:gd name="T48" fmla="*/ 0 w 168"/>
                  <a:gd name="T49" fmla="*/ 0 h 196"/>
                  <a:gd name="T50" fmla="*/ 0 w 168"/>
                  <a:gd name="T51" fmla="*/ 0 h 196"/>
                  <a:gd name="T52" fmla="*/ 0 w 168"/>
                  <a:gd name="T53" fmla="*/ 0 h 196"/>
                  <a:gd name="T54" fmla="*/ 0 w 168"/>
                  <a:gd name="T55" fmla="*/ 0 h 196"/>
                  <a:gd name="T56" fmla="*/ 0 w 168"/>
                  <a:gd name="T57" fmla="*/ 0 h 196"/>
                  <a:gd name="T58" fmla="*/ 0 w 168"/>
                  <a:gd name="T59" fmla="*/ 0 h 196"/>
                  <a:gd name="T60" fmla="*/ 0 w 168"/>
                  <a:gd name="T61" fmla="*/ 0 h 196"/>
                  <a:gd name="T62" fmla="*/ 0 w 168"/>
                  <a:gd name="T63" fmla="*/ 0 h 196"/>
                  <a:gd name="T64" fmla="*/ 0 w 168"/>
                  <a:gd name="T65" fmla="*/ 0 h 196"/>
                  <a:gd name="T66" fmla="*/ 0 w 168"/>
                  <a:gd name="T67" fmla="*/ 0 h 196"/>
                  <a:gd name="T68" fmla="*/ 0 w 168"/>
                  <a:gd name="T69" fmla="*/ 0 h 196"/>
                  <a:gd name="T70" fmla="*/ 0 w 168"/>
                  <a:gd name="T71" fmla="*/ 0 h 196"/>
                  <a:gd name="T72" fmla="*/ 0 w 168"/>
                  <a:gd name="T73" fmla="*/ 0 h 196"/>
                  <a:gd name="T74" fmla="*/ 0 w 168"/>
                  <a:gd name="T75" fmla="*/ 0 h 196"/>
                  <a:gd name="T76" fmla="*/ 0 w 168"/>
                  <a:gd name="T77" fmla="*/ 0 h 196"/>
                  <a:gd name="T78" fmla="*/ 0 w 168"/>
                  <a:gd name="T79" fmla="*/ 0 h 196"/>
                  <a:gd name="T80" fmla="*/ 0 w 168"/>
                  <a:gd name="T81" fmla="*/ 0 h 196"/>
                  <a:gd name="T82" fmla="*/ 0 w 168"/>
                  <a:gd name="T83" fmla="*/ 0 h 196"/>
                  <a:gd name="T84" fmla="*/ 0 w 168"/>
                  <a:gd name="T85" fmla="*/ 0 h 196"/>
                  <a:gd name="T86" fmla="*/ 0 w 168"/>
                  <a:gd name="T87" fmla="*/ 0 h 196"/>
                  <a:gd name="T88" fmla="*/ 0 w 168"/>
                  <a:gd name="T89" fmla="*/ 0 h 196"/>
                  <a:gd name="T90" fmla="*/ 0 w 168"/>
                  <a:gd name="T91" fmla="*/ 0 h 196"/>
                  <a:gd name="T92" fmla="*/ 0 w 168"/>
                  <a:gd name="T93" fmla="*/ 0 h 196"/>
                  <a:gd name="T94" fmla="*/ 0 w 168"/>
                  <a:gd name="T95" fmla="*/ 0 h 196"/>
                  <a:gd name="T96" fmla="*/ 0 w 168"/>
                  <a:gd name="T97" fmla="*/ 0 h 196"/>
                  <a:gd name="T98" fmla="*/ 0 w 168"/>
                  <a:gd name="T99" fmla="*/ 0 h 196"/>
                  <a:gd name="T100" fmla="*/ 0 w 168"/>
                  <a:gd name="T101" fmla="*/ 0 h 196"/>
                  <a:gd name="T102" fmla="*/ 0 w 168"/>
                  <a:gd name="T103" fmla="*/ 0 h 196"/>
                  <a:gd name="T104" fmla="*/ 0 w 168"/>
                  <a:gd name="T105" fmla="*/ 0 h 196"/>
                  <a:gd name="T106" fmla="*/ 0 w 168"/>
                  <a:gd name="T107" fmla="*/ 0 h 196"/>
                  <a:gd name="T108" fmla="*/ 0 w 168"/>
                  <a:gd name="T109" fmla="*/ 0 h 196"/>
                  <a:gd name="T110" fmla="*/ 0 w 168"/>
                  <a:gd name="T111" fmla="*/ 0 h 196"/>
                  <a:gd name="T112" fmla="*/ 0 w 168"/>
                  <a:gd name="T113" fmla="*/ 0 h 196"/>
                  <a:gd name="T114" fmla="*/ 0 w 168"/>
                  <a:gd name="T115" fmla="*/ 0 h 196"/>
                  <a:gd name="T116" fmla="*/ 0 w 168"/>
                  <a:gd name="T117" fmla="*/ 0 h 196"/>
                  <a:gd name="T118" fmla="*/ 0 w 168"/>
                  <a:gd name="T119" fmla="*/ 0 h 196"/>
                  <a:gd name="T120" fmla="*/ 0 w 168"/>
                  <a:gd name="T121" fmla="*/ 0 h 196"/>
                  <a:gd name="T122" fmla="*/ 0 w 168"/>
                  <a:gd name="T123" fmla="*/ 0 h 196"/>
                  <a:gd name="T124" fmla="*/ 0 w 168"/>
                  <a:gd name="T125" fmla="*/ 0 h 19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68" h="196">
                    <a:moveTo>
                      <a:pt x="0" y="196"/>
                    </a:moveTo>
                    <a:lnTo>
                      <a:pt x="68" y="196"/>
                    </a:lnTo>
                    <a:lnTo>
                      <a:pt x="71" y="196"/>
                    </a:lnTo>
                    <a:lnTo>
                      <a:pt x="75" y="196"/>
                    </a:lnTo>
                    <a:lnTo>
                      <a:pt x="79" y="195"/>
                    </a:lnTo>
                    <a:lnTo>
                      <a:pt x="83" y="194"/>
                    </a:lnTo>
                    <a:lnTo>
                      <a:pt x="86" y="193"/>
                    </a:lnTo>
                    <a:lnTo>
                      <a:pt x="90" y="192"/>
                    </a:lnTo>
                    <a:lnTo>
                      <a:pt x="95" y="190"/>
                    </a:lnTo>
                    <a:lnTo>
                      <a:pt x="98" y="188"/>
                    </a:lnTo>
                    <a:lnTo>
                      <a:pt x="102" y="185"/>
                    </a:lnTo>
                    <a:lnTo>
                      <a:pt x="105" y="183"/>
                    </a:lnTo>
                    <a:lnTo>
                      <a:pt x="109" y="181"/>
                    </a:lnTo>
                    <a:lnTo>
                      <a:pt x="113" y="178"/>
                    </a:lnTo>
                    <a:lnTo>
                      <a:pt x="117" y="175"/>
                    </a:lnTo>
                    <a:lnTo>
                      <a:pt x="120" y="172"/>
                    </a:lnTo>
                    <a:lnTo>
                      <a:pt x="124" y="167"/>
                    </a:lnTo>
                    <a:lnTo>
                      <a:pt x="128" y="164"/>
                    </a:lnTo>
                    <a:lnTo>
                      <a:pt x="131" y="160"/>
                    </a:lnTo>
                    <a:lnTo>
                      <a:pt x="134" y="156"/>
                    </a:lnTo>
                    <a:lnTo>
                      <a:pt x="137" y="151"/>
                    </a:lnTo>
                    <a:lnTo>
                      <a:pt x="140" y="147"/>
                    </a:lnTo>
                    <a:lnTo>
                      <a:pt x="144" y="143"/>
                    </a:lnTo>
                    <a:lnTo>
                      <a:pt x="146" y="139"/>
                    </a:lnTo>
                    <a:lnTo>
                      <a:pt x="149" y="133"/>
                    </a:lnTo>
                    <a:lnTo>
                      <a:pt x="151" y="129"/>
                    </a:lnTo>
                    <a:lnTo>
                      <a:pt x="153" y="124"/>
                    </a:lnTo>
                    <a:lnTo>
                      <a:pt x="155" y="118"/>
                    </a:lnTo>
                    <a:lnTo>
                      <a:pt x="157" y="114"/>
                    </a:lnTo>
                    <a:lnTo>
                      <a:pt x="160" y="109"/>
                    </a:lnTo>
                    <a:lnTo>
                      <a:pt x="162" y="103"/>
                    </a:lnTo>
                    <a:lnTo>
                      <a:pt x="163" y="98"/>
                    </a:lnTo>
                    <a:lnTo>
                      <a:pt x="164" y="93"/>
                    </a:lnTo>
                    <a:lnTo>
                      <a:pt x="165" y="89"/>
                    </a:lnTo>
                    <a:lnTo>
                      <a:pt x="166" y="83"/>
                    </a:lnTo>
                    <a:lnTo>
                      <a:pt x="167" y="78"/>
                    </a:lnTo>
                    <a:lnTo>
                      <a:pt x="167" y="73"/>
                    </a:lnTo>
                    <a:lnTo>
                      <a:pt x="167" y="68"/>
                    </a:lnTo>
                    <a:lnTo>
                      <a:pt x="168" y="63"/>
                    </a:lnTo>
                    <a:lnTo>
                      <a:pt x="167" y="59"/>
                    </a:lnTo>
                    <a:lnTo>
                      <a:pt x="167" y="53"/>
                    </a:lnTo>
                    <a:lnTo>
                      <a:pt x="167" y="49"/>
                    </a:lnTo>
                    <a:lnTo>
                      <a:pt x="166" y="45"/>
                    </a:lnTo>
                    <a:lnTo>
                      <a:pt x="165" y="41"/>
                    </a:lnTo>
                    <a:lnTo>
                      <a:pt x="164" y="36"/>
                    </a:lnTo>
                    <a:lnTo>
                      <a:pt x="163" y="33"/>
                    </a:lnTo>
                    <a:lnTo>
                      <a:pt x="162" y="29"/>
                    </a:lnTo>
                    <a:lnTo>
                      <a:pt x="160" y="26"/>
                    </a:lnTo>
                    <a:lnTo>
                      <a:pt x="157" y="23"/>
                    </a:lnTo>
                    <a:lnTo>
                      <a:pt x="155" y="19"/>
                    </a:lnTo>
                    <a:lnTo>
                      <a:pt x="153" y="16"/>
                    </a:lnTo>
                    <a:lnTo>
                      <a:pt x="151" y="14"/>
                    </a:lnTo>
                    <a:lnTo>
                      <a:pt x="149" y="11"/>
                    </a:lnTo>
                    <a:lnTo>
                      <a:pt x="146" y="9"/>
                    </a:lnTo>
                    <a:lnTo>
                      <a:pt x="144" y="7"/>
                    </a:lnTo>
                    <a:lnTo>
                      <a:pt x="140" y="6"/>
                    </a:lnTo>
                    <a:lnTo>
                      <a:pt x="137" y="3"/>
                    </a:lnTo>
                    <a:lnTo>
                      <a:pt x="134" y="2"/>
                    </a:lnTo>
                    <a:lnTo>
                      <a:pt x="131" y="1"/>
                    </a:lnTo>
                    <a:lnTo>
                      <a:pt x="128" y="1"/>
                    </a:lnTo>
                    <a:lnTo>
                      <a:pt x="124" y="0"/>
                    </a:lnTo>
                    <a:lnTo>
                      <a:pt x="120" y="0"/>
                    </a:lnTo>
                    <a:lnTo>
                      <a:pt x="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98" name="Freeform 216"/>
              <p:cNvSpPr>
                <a:spLocks/>
              </p:cNvSpPr>
              <p:nvPr/>
            </p:nvSpPr>
            <p:spPr bwMode="auto">
              <a:xfrm>
                <a:off x="3882" y="1811"/>
                <a:ext cx="28" cy="50"/>
              </a:xfrm>
              <a:custGeom>
                <a:avLst/>
                <a:gdLst>
                  <a:gd name="T0" fmla="*/ 0 w 200"/>
                  <a:gd name="T1" fmla="*/ 0 h 352"/>
                  <a:gd name="T2" fmla="*/ 0 w 200"/>
                  <a:gd name="T3" fmla="*/ 0 h 352"/>
                  <a:gd name="T4" fmla="*/ 0 w 200"/>
                  <a:gd name="T5" fmla="*/ 0 h 352"/>
                  <a:gd name="T6" fmla="*/ 0 w 200"/>
                  <a:gd name="T7" fmla="*/ 0 h 352"/>
                  <a:gd name="T8" fmla="*/ 0 w 200"/>
                  <a:gd name="T9" fmla="*/ 0 h 352"/>
                  <a:gd name="T10" fmla="*/ 0 w 200"/>
                  <a:gd name="T11" fmla="*/ 0 h 352"/>
                  <a:gd name="T12" fmla="*/ 0 w 200"/>
                  <a:gd name="T13" fmla="*/ 0 h 352"/>
                  <a:gd name="T14" fmla="*/ 0 w 200"/>
                  <a:gd name="T15" fmla="*/ 0 h 352"/>
                  <a:gd name="T16" fmla="*/ 0 w 200"/>
                  <a:gd name="T17" fmla="*/ 0 h 352"/>
                  <a:gd name="T18" fmla="*/ 0 w 200"/>
                  <a:gd name="T19" fmla="*/ 0 h 352"/>
                  <a:gd name="T20" fmla="*/ 0 w 200"/>
                  <a:gd name="T21" fmla="*/ 0 h 352"/>
                  <a:gd name="T22" fmla="*/ 0 w 200"/>
                  <a:gd name="T23" fmla="*/ 0 h 352"/>
                  <a:gd name="T24" fmla="*/ 0 w 200"/>
                  <a:gd name="T25" fmla="*/ 0 h 352"/>
                  <a:gd name="T26" fmla="*/ 0 w 200"/>
                  <a:gd name="T27" fmla="*/ 0 h 352"/>
                  <a:gd name="T28" fmla="*/ 0 w 200"/>
                  <a:gd name="T29" fmla="*/ 0 h 352"/>
                  <a:gd name="T30" fmla="*/ 0 w 200"/>
                  <a:gd name="T31" fmla="*/ 0 h 352"/>
                  <a:gd name="T32" fmla="*/ 0 w 200"/>
                  <a:gd name="T33" fmla="*/ 0 h 352"/>
                  <a:gd name="T34" fmla="*/ 1 w 200"/>
                  <a:gd name="T35" fmla="*/ 0 h 352"/>
                  <a:gd name="T36" fmla="*/ 1 w 200"/>
                  <a:gd name="T37" fmla="*/ 0 h 352"/>
                  <a:gd name="T38" fmla="*/ 1 w 200"/>
                  <a:gd name="T39" fmla="*/ 0 h 352"/>
                  <a:gd name="T40" fmla="*/ 1 w 200"/>
                  <a:gd name="T41" fmla="*/ 0 h 352"/>
                  <a:gd name="T42" fmla="*/ 1 w 200"/>
                  <a:gd name="T43" fmla="*/ 0 h 352"/>
                  <a:gd name="T44" fmla="*/ 1 w 200"/>
                  <a:gd name="T45" fmla="*/ 0 h 352"/>
                  <a:gd name="T46" fmla="*/ 1 w 200"/>
                  <a:gd name="T47" fmla="*/ 0 h 352"/>
                  <a:gd name="T48" fmla="*/ 1 w 200"/>
                  <a:gd name="T49" fmla="*/ 0 h 352"/>
                  <a:gd name="T50" fmla="*/ 1 w 200"/>
                  <a:gd name="T51" fmla="*/ 0 h 352"/>
                  <a:gd name="T52" fmla="*/ 1 w 200"/>
                  <a:gd name="T53" fmla="*/ 0 h 352"/>
                  <a:gd name="T54" fmla="*/ 1 w 200"/>
                  <a:gd name="T55" fmla="*/ 0 h 352"/>
                  <a:gd name="T56" fmla="*/ 1 w 200"/>
                  <a:gd name="T57" fmla="*/ 0 h 352"/>
                  <a:gd name="T58" fmla="*/ 1 w 200"/>
                  <a:gd name="T59" fmla="*/ 0 h 352"/>
                  <a:gd name="T60" fmla="*/ 1 w 200"/>
                  <a:gd name="T61" fmla="*/ 0 h 352"/>
                  <a:gd name="T62" fmla="*/ 1 w 200"/>
                  <a:gd name="T63" fmla="*/ 0 h 352"/>
                  <a:gd name="T64" fmla="*/ 1 w 200"/>
                  <a:gd name="T65" fmla="*/ 0 h 352"/>
                  <a:gd name="T66" fmla="*/ 1 w 200"/>
                  <a:gd name="T67" fmla="*/ 0 h 352"/>
                  <a:gd name="T68" fmla="*/ 1 w 200"/>
                  <a:gd name="T69" fmla="*/ 0 h 352"/>
                  <a:gd name="T70" fmla="*/ 1 w 200"/>
                  <a:gd name="T71" fmla="*/ 0 h 352"/>
                  <a:gd name="T72" fmla="*/ 1 w 200"/>
                  <a:gd name="T73" fmla="*/ 0 h 352"/>
                  <a:gd name="T74" fmla="*/ 1 w 200"/>
                  <a:gd name="T75" fmla="*/ 0 h 352"/>
                  <a:gd name="T76" fmla="*/ 1 w 200"/>
                  <a:gd name="T77" fmla="*/ 0 h 352"/>
                  <a:gd name="T78" fmla="*/ 1 w 200"/>
                  <a:gd name="T79" fmla="*/ 0 h 352"/>
                  <a:gd name="T80" fmla="*/ 1 w 200"/>
                  <a:gd name="T81" fmla="*/ 0 h 352"/>
                  <a:gd name="T82" fmla="*/ 1 w 200"/>
                  <a:gd name="T83" fmla="*/ 0 h 352"/>
                  <a:gd name="T84" fmla="*/ 1 w 200"/>
                  <a:gd name="T85" fmla="*/ 0 h 352"/>
                  <a:gd name="T86" fmla="*/ 1 w 200"/>
                  <a:gd name="T87" fmla="*/ 0 h 352"/>
                  <a:gd name="T88" fmla="*/ 1 w 200"/>
                  <a:gd name="T89" fmla="*/ 0 h 352"/>
                  <a:gd name="T90" fmla="*/ 1 w 200"/>
                  <a:gd name="T91" fmla="*/ 0 h 352"/>
                  <a:gd name="T92" fmla="*/ 1 w 200"/>
                  <a:gd name="T93" fmla="*/ 0 h 352"/>
                  <a:gd name="T94" fmla="*/ 1 w 200"/>
                  <a:gd name="T95" fmla="*/ 0 h 352"/>
                  <a:gd name="T96" fmla="*/ 1 w 200"/>
                  <a:gd name="T97" fmla="*/ 0 h 352"/>
                  <a:gd name="T98" fmla="*/ 1 w 200"/>
                  <a:gd name="T99" fmla="*/ 0 h 352"/>
                  <a:gd name="T100" fmla="*/ 0 w 200"/>
                  <a:gd name="T101" fmla="*/ 0 h 352"/>
                  <a:gd name="T102" fmla="*/ 0 w 200"/>
                  <a:gd name="T103" fmla="*/ 0 h 352"/>
                  <a:gd name="T104" fmla="*/ 0 w 200"/>
                  <a:gd name="T105" fmla="*/ 0 h 352"/>
                  <a:gd name="T106" fmla="*/ 0 w 200"/>
                  <a:gd name="T107" fmla="*/ 0 h 352"/>
                  <a:gd name="T108" fmla="*/ 0 w 200"/>
                  <a:gd name="T109" fmla="*/ 0 h 352"/>
                  <a:gd name="T110" fmla="*/ 0 w 200"/>
                  <a:gd name="T111" fmla="*/ 0 h 352"/>
                  <a:gd name="T112" fmla="*/ 0 w 200"/>
                  <a:gd name="T113" fmla="*/ 1 h 3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00" h="352">
                    <a:moveTo>
                      <a:pt x="120" y="156"/>
                    </a:moveTo>
                    <a:lnTo>
                      <a:pt x="123" y="156"/>
                    </a:lnTo>
                    <a:lnTo>
                      <a:pt x="126" y="156"/>
                    </a:lnTo>
                    <a:lnTo>
                      <a:pt x="130" y="155"/>
                    </a:lnTo>
                    <a:lnTo>
                      <a:pt x="134" y="154"/>
                    </a:lnTo>
                    <a:lnTo>
                      <a:pt x="137" y="153"/>
                    </a:lnTo>
                    <a:lnTo>
                      <a:pt x="140" y="152"/>
                    </a:lnTo>
                    <a:lnTo>
                      <a:pt x="144" y="150"/>
                    </a:lnTo>
                    <a:lnTo>
                      <a:pt x="147" y="148"/>
                    </a:lnTo>
                    <a:lnTo>
                      <a:pt x="151" y="146"/>
                    </a:lnTo>
                    <a:lnTo>
                      <a:pt x="154" y="143"/>
                    </a:lnTo>
                    <a:lnTo>
                      <a:pt x="157" y="141"/>
                    </a:lnTo>
                    <a:lnTo>
                      <a:pt x="161" y="138"/>
                    </a:lnTo>
                    <a:lnTo>
                      <a:pt x="164" y="135"/>
                    </a:lnTo>
                    <a:lnTo>
                      <a:pt x="167" y="132"/>
                    </a:lnTo>
                    <a:lnTo>
                      <a:pt x="170" y="129"/>
                    </a:lnTo>
                    <a:lnTo>
                      <a:pt x="173" y="125"/>
                    </a:lnTo>
                    <a:lnTo>
                      <a:pt x="175" y="121"/>
                    </a:lnTo>
                    <a:lnTo>
                      <a:pt x="179" y="117"/>
                    </a:lnTo>
                    <a:lnTo>
                      <a:pt x="181" y="114"/>
                    </a:lnTo>
                    <a:lnTo>
                      <a:pt x="183" y="109"/>
                    </a:lnTo>
                    <a:lnTo>
                      <a:pt x="186" y="105"/>
                    </a:lnTo>
                    <a:lnTo>
                      <a:pt x="188" y="101"/>
                    </a:lnTo>
                    <a:lnTo>
                      <a:pt x="190" y="97"/>
                    </a:lnTo>
                    <a:lnTo>
                      <a:pt x="191" y="91"/>
                    </a:lnTo>
                    <a:lnTo>
                      <a:pt x="194" y="87"/>
                    </a:lnTo>
                    <a:lnTo>
                      <a:pt x="195" y="83"/>
                    </a:lnTo>
                    <a:lnTo>
                      <a:pt x="196" y="78"/>
                    </a:lnTo>
                    <a:lnTo>
                      <a:pt x="198" y="73"/>
                    </a:lnTo>
                    <a:lnTo>
                      <a:pt x="198" y="69"/>
                    </a:lnTo>
                    <a:lnTo>
                      <a:pt x="199" y="65"/>
                    </a:lnTo>
                    <a:lnTo>
                      <a:pt x="200" y="60"/>
                    </a:lnTo>
                    <a:lnTo>
                      <a:pt x="200" y="55"/>
                    </a:lnTo>
                    <a:lnTo>
                      <a:pt x="200" y="51"/>
                    </a:lnTo>
                    <a:lnTo>
                      <a:pt x="200" y="47"/>
                    </a:lnTo>
                    <a:lnTo>
                      <a:pt x="200" y="42"/>
                    </a:lnTo>
                    <a:lnTo>
                      <a:pt x="199" y="39"/>
                    </a:lnTo>
                    <a:lnTo>
                      <a:pt x="199" y="35"/>
                    </a:lnTo>
                    <a:lnTo>
                      <a:pt x="198" y="32"/>
                    </a:lnTo>
                    <a:lnTo>
                      <a:pt x="197" y="27"/>
                    </a:lnTo>
                    <a:lnTo>
                      <a:pt x="196" y="24"/>
                    </a:lnTo>
                    <a:lnTo>
                      <a:pt x="195" y="21"/>
                    </a:lnTo>
                    <a:lnTo>
                      <a:pt x="193" y="18"/>
                    </a:lnTo>
                    <a:lnTo>
                      <a:pt x="191" y="15"/>
                    </a:lnTo>
                    <a:lnTo>
                      <a:pt x="189" y="12"/>
                    </a:lnTo>
                    <a:lnTo>
                      <a:pt x="187" y="10"/>
                    </a:lnTo>
                    <a:lnTo>
                      <a:pt x="185" y="8"/>
                    </a:lnTo>
                    <a:lnTo>
                      <a:pt x="182" y="6"/>
                    </a:lnTo>
                    <a:lnTo>
                      <a:pt x="180" y="4"/>
                    </a:lnTo>
                    <a:lnTo>
                      <a:pt x="178" y="3"/>
                    </a:lnTo>
                    <a:lnTo>
                      <a:pt x="174" y="2"/>
                    </a:lnTo>
                    <a:lnTo>
                      <a:pt x="171" y="1"/>
                    </a:lnTo>
                    <a:lnTo>
                      <a:pt x="169" y="0"/>
                    </a:lnTo>
                    <a:lnTo>
                      <a:pt x="166" y="0"/>
                    </a:lnTo>
                    <a:lnTo>
                      <a:pt x="163" y="0"/>
                    </a:lnTo>
                    <a:lnTo>
                      <a:pt x="93" y="0"/>
                    </a:lnTo>
                    <a:lnTo>
                      <a:pt x="0" y="3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99" name="Line 217"/>
              <p:cNvSpPr>
                <a:spLocks noChangeShapeType="1"/>
              </p:cNvSpPr>
              <p:nvPr/>
            </p:nvSpPr>
            <p:spPr bwMode="auto">
              <a:xfrm>
                <a:off x="3979" y="2036"/>
                <a:ext cx="76" cy="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00" name="Line 218"/>
              <p:cNvSpPr>
                <a:spLocks noChangeShapeType="1"/>
              </p:cNvSpPr>
              <p:nvPr/>
            </p:nvSpPr>
            <p:spPr bwMode="auto">
              <a:xfrm>
                <a:off x="4055" y="2112"/>
                <a:ext cx="87"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01" name="Freeform 219"/>
              <p:cNvSpPr>
                <a:spLocks/>
              </p:cNvSpPr>
              <p:nvPr/>
            </p:nvSpPr>
            <p:spPr bwMode="auto">
              <a:xfrm>
                <a:off x="4071" y="2068"/>
                <a:ext cx="22" cy="34"/>
              </a:xfrm>
              <a:custGeom>
                <a:avLst/>
                <a:gdLst>
                  <a:gd name="T0" fmla="*/ 0 w 150"/>
                  <a:gd name="T1" fmla="*/ 0 h 237"/>
                  <a:gd name="T2" fmla="*/ 0 w 150"/>
                  <a:gd name="T3" fmla="*/ 0 h 237"/>
                  <a:gd name="T4" fmla="*/ 0 w 150"/>
                  <a:gd name="T5" fmla="*/ 0 h 237"/>
                  <a:gd name="T6" fmla="*/ 0 w 150"/>
                  <a:gd name="T7" fmla="*/ 0 h 237"/>
                  <a:gd name="T8" fmla="*/ 0 w 150"/>
                  <a:gd name="T9" fmla="*/ 0 h 237"/>
                  <a:gd name="T10" fmla="*/ 0 w 150"/>
                  <a:gd name="T11" fmla="*/ 0 h 237"/>
                  <a:gd name="T12" fmla="*/ 0 w 150"/>
                  <a:gd name="T13" fmla="*/ 0 h 237"/>
                  <a:gd name="T14" fmla="*/ 0 w 150"/>
                  <a:gd name="T15" fmla="*/ 0 h 237"/>
                  <a:gd name="T16" fmla="*/ 0 w 150"/>
                  <a:gd name="T17" fmla="*/ 0 h 237"/>
                  <a:gd name="T18" fmla="*/ 0 w 150"/>
                  <a:gd name="T19" fmla="*/ 0 h 237"/>
                  <a:gd name="T20" fmla="*/ 0 w 150"/>
                  <a:gd name="T21" fmla="*/ 0 h 237"/>
                  <a:gd name="T22" fmla="*/ 0 w 150"/>
                  <a:gd name="T23" fmla="*/ 0 h 237"/>
                  <a:gd name="T24" fmla="*/ 0 w 150"/>
                  <a:gd name="T25" fmla="*/ 0 h 237"/>
                  <a:gd name="T26" fmla="*/ 0 w 150"/>
                  <a:gd name="T27" fmla="*/ 0 h 237"/>
                  <a:gd name="T28" fmla="*/ 0 w 150"/>
                  <a:gd name="T29" fmla="*/ 0 h 237"/>
                  <a:gd name="T30" fmla="*/ 0 w 150"/>
                  <a:gd name="T31" fmla="*/ 0 h 237"/>
                  <a:gd name="T32" fmla="*/ 0 w 150"/>
                  <a:gd name="T33" fmla="*/ 0 h 237"/>
                  <a:gd name="T34" fmla="*/ 0 w 150"/>
                  <a:gd name="T35" fmla="*/ 0 h 237"/>
                  <a:gd name="T36" fmla="*/ 0 w 150"/>
                  <a:gd name="T37" fmla="*/ 0 h 237"/>
                  <a:gd name="T38" fmla="*/ 0 w 150"/>
                  <a:gd name="T39" fmla="*/ 0 h 237"/>
                  <a:gd name="T40" fmla="*/ 0 w 150"/>
                  <a:gd name="T41" fmla="*/ 0 h 237"/>
                  <a:gd name="T42" fmla="*/ 0 w 150"/>
                  <a:gd name="T43" fmla="*/ 0 h 237"/>
                  <a:gd name="T44" fmla="*/ 0 w 150"/>
                  <a:gd name="T45" fmla="*/ 0 h 237"/>
                  <a:gd name="T46" fmla="*/ 0 w 150"/>
                  <a:gd name="T47" fmla="*/ 0 h 237"/>
                  <a:gd name="T48" fmla="*/ 0 w 150"/>
                  <a:gd name="T49" fmla="*/ 1 h 237"/>
                  <a:gd name="T50" fmla="*/ 0 w 150"/>
                  <a:gd name="T51" fmla="*/ 1 h 237"/>
                  <a:gd name="T52" fmla="*/ 0 w 150"/>
                  <a:gd name="T53" fmla="*/ 1 h 237"/>
                  <a:gd name="T54" fmla="*/ 0 w 150"/>
                  <a:gd name="T55" fmla="*/ 1 h 237"/>
                  <a:gd name="T56" fmla="*/ 0 w 150"/>
                  <a:gd name="T57" fmla="*/ 1 h 237"/>
                  <a:gd name="T58" fmla="*/ 0 w 150"/>
                  <a:gd name="T59" fmla="*/ 1 h 237"/>
                  <a:gd name="T60" fmla="*/ 0 w 150"/>
                  <a:gd name="T61" fmla="*/ 1 h 237"/>
                  <a:gd name="T62" fmla="*/ 0 w 150"/>
                  <a:gd name="T63" fmla="*/ 1 h 237"/>
                  <a:gd name="T64" fmla="*/ 0 w 150"/>
                  <a:gd name="T65" fmla="*/ 1 h 237"/>
                  <a:gd name="T66" fmla="*/ 0 w 150"/>
                  <a:gd name="T67" fmla="*/ 1 h 237"/>
                  <a:gd name="T68" fmla="*/ 0 w 150"/>
                  <a:gd name="T69" fmla="*/ 1 h 237"/>
                  <a:gd name="T70" fmla="*/ 0 w 150"/>
                  <a:gd name="T71" fmla="*/ 1 h 237"/>
                  <a:gd name="T72" fmla="*/ 0 w 150"/>
                  <a:gd name="T73" fmla="*/ 1 h 237"/>
                  <a:gd name="T74" fmla="*/ 0 w 150"/>
                  <a:gd name="T75" fmla="*/ 1 h 237"/>
                  <a:gd name="T76" fmla="*/ 0 w 150"/>
                  <a:gd name="T77" fmla="*/ 1 h 237"/>
                  <a:gd name="T78" fmla="*/ 0 w 150"/>
                  <a:gd name="T79" fmla="*/ 1 h 237"/>
                  <a:gd name="T80" fmla="*/ 0 w 150"/>
                  <a:gd name="T81" fmla="*/ 1 h 237"/>
                  <a:gd name="T82" fmla="*/ 0 w 150"/>
                  <a:gd name="T83" fmla="*/ 1 h 237"/>
                  <a:gd name="T84" fmla="*/ 0 w 150"/>
                  <a:gd name="T85" fmla="*/ 1 h 237"/>
                  <a:gd name="T86" fmla="*/ 0 w 150"/>
                  <a:gd name="T87" fmla="*/ 1 h 237"/>
                  <a:gd name="T88" fmla="*/ 0 w 150"/>
                  <a:gd name="T89" fmla="*/ 1 h 237"/>
                  <a:gd name="T90" fmla="*/ 0 w 150"/>
                  <a:gd name="T91" fmla="*/ 1 h 237"/>
                  <a:gd name="T92" fmla="*/ 0 w 150"/>
                  <a:gd name="T93" fmla="*/ 1 h 237"/>
                  <a:gd name="T94" fmla="*/ 0 w 150"/>
                  <a:gd name="T95" fmla="*/ 1 h 237"/>
                  <a:gd name="T96" fmla="*/ 0 w 150"/>
                  <a:gd name="T97" fmla="*/ 0 h 237"/>
                  <a:gd name="T98" fmla="*/ 0 w 150"/>
                  <a:gd name="T99" fmla="*/ 0 h 237"/>
                  <a:gd name="T100" fmla="*/ 0 w 150"/>
                  <a:gd name="T101" fmla="*/ 0 h 237"/>
                  <a:gd name="T102" fmla="*/ 0 w 150"/>
                  <a:gd name="T103" fmla="*/ 0 h 237"/>
                  <a:gd name="T104" fmla="*/ 0 w 150"/>
                  <a:gd name="T105" fmla="*/ 0 h 23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0" h="237">
                    <a:moveTo>
                      <a:pt x="149" y="32"/>
                    </a:moveTo>
                    <a:lnTo>
                      <a:pt x="150" y="30"/>
                    </a:lnTo>
                    <a:lnTo>
                      <a:pt x="150" y="29"/>
                    </a:lnTo>
                    <a:lnTo>
                      <a:pt x="150" y="28"/>
                    </a:lnTo>
                    <a:lnTo>
                      <a:pt x="150" y="27"/>
                    </a:lnTo>
                    <a:lnTo>
                      <a:pt x="150" y="26"/>
                    </a:lnTo>
                    <a:lnTo>
                      <a:pt x="150" y="25"/>
                    </a:lnTo>
                    <a:lnTo>
                      <a:pt x="150" y="24"/>
                    </a:lnTo>
                    <a:lnTo>
                      <a:pt x="150" y="22"/>
                    </a:lnTo>
                    <a:lnTo>
                      <a:pt x="150" y="21"/>
                    </a:lnTo>
                    <a:lnTo>
                      <a:pt x="150" y="19"/>
                    </a:lnTo>
                    <a:lnTo>
                      <a:pt x="149" y="18"/>
                    </a:lnTo>
                    <a:lnTo>
                      <a:pt x="149" y="17"/>
                    </a:lnTo>
                    <a:lnTo>
                      <a:pt x="149" y="16"/>
                    </a:lnTo>
                    <a:lnTo>
                      <a:pt x="148" y="15"/>
                    </a:lnTo>
                    <a:lnTo>
                      <a:pt x="148" y="12"/>
                    </a:lnTo>
                    <a:lnTo>
                      <a:pt x="146" y="11"/>
                    </a:lnTo>
                    <a:lnTo>
                      <a:pt x="146" y="10"/>
                    </a:lnTo>
                    <a:lnTo>
                      <a:pt x="145" y="9"/>
                    </a:lnTo>
                    <a:lnTo>
                      <a:pt x="145" y="8"/>
                    </a:lnTo>
                    <a:lnTo>
                      <a:pt x="144" y="7"/>
                    </a:lnTo>
                    <a:lnTo>
                      <a:pt x="143" y="6"/>
                    </a:lnTo>
                    <a:lnTo>
                      <a:pt x="143" y="5"/>
                    </a:lnTo>
                    <a:lnTo>
                      <a:pt x="142" y="3"/>
                    </a:lnTo>
                    <a:lnTo>
                      <a:pt x="142" y="2"/>
                    </a:lnTo>
                    <a:lnTo>
                      <a:pt x="141" y="2"/>
                    </a:lnTo>
                    <a:lnTo>
                      <a:pt x="140" y="2"/>
                    </a:lnTo>
                    <a:lnTo>
                      <a:pt x="140" y="1"/>
                    </a:lnTo>
                    <a:lnTo>
                      <a:pt x="139" y="1"/>
                    </a:lnTo>
                    <a:lnTo>
                      <a:pt x="138" y="1"/>
                    </a:lnTo>
                    <a:lnTo>
                      <a:pt x="137" y="0"/>
                    </a:lnTo>
                    <a:lnTo>
                      <a:pt x="136" y="0"/>
                    </a:lnTo>
                    <a:lnTo>
                      <a:pt x="135" y="0"/>
                    </a:lnTo>
                    <a:lnTo>
                      <a:pt x="134" y="0"/>
                    </a:lnTo>
                    <a:lnTo>
                      <a:pt x="131" y="0"/>
                    </a:lnTo>
                    <a:lnTo>
                      <a:pt x="128" y="0"/>
                    </a:lnTo>
                    <a:lnTo>
                      <a:pt x="125" y="0"/>
                    </a:lnTo>
                    <a:lnTo>
                      <a:pt x="123" y="0"/>
                    </a:lnTo>
                    <a:lnTo>
                      <a:pt x="118" y="0"/>
                    </a:lnTo>
                    <a:lnTo>
                      <a:pt x="113" y="0"/>
                    </a:lnTo>
                    <a:lnTo>
                      <a:pt x="108" y="0"/>
                    </a:lnTo>
                    <a:lnTo>
                      <a:pt x="104" y="0"/>
                    </a:lnTo>
                    <a:lnTo>
                      <a:pt x="101" y="0"/>
                    </a:lnTo>
                    <a:lnTo>
                      <a:pt x="99" y="0"/>
                    </a:lnTo>
                    <a:lnTo>
                      <a:pt x="96" y="1"/>
                    </a:lnTo>
                    <a:lnTo>
                      <a:pt x="94" y="1"/>
                    </a:lnTo>
                    <a:lnTo>
                      <a:pt x="91" y="1"/>
                    </a:lnTo>
                    <a:lnTo>
                      <a:pt x="89" y="2"/>
                    </a:lnTo>
                    <a:lnTo>
                      <a:pt x="87" y="2"/>
                    </a:lnTo>
                    <a:lnTo>
                      <a:pt x="85" y="3"/>
                    </a:lnTo>
                    <a:lnTo>
                      <a:pt x="82" y="3"/>
                    </a:lnTo>
                    <a:lnTo>
                      <a:pt x="80" y="5"/>
                    </a:lnTo>
                    <a:lnTo>
                      <a:pt x="79" y="5"/>
                    </a:lnTo>
                    <a:lnTo>
                      <a:pt x="78" y="5"/>
                    </a:lnTo>
                    <a:lnTo>
                      <a:pt x="77" y="6"/>
                    </a:lnTo>
                    <a:lnTo>
                      <a:pt x="76" y="6"/>
                    </a:lnTo>
                    <a:lnTo>
                      <a:pt x="75" y="7"/>
                    </a:lnTo>
                    <a:lnTo>
                      <a:pt x="73" y="8"/>
                    </a:lnTo>
                    <a:lnTo>
                      <a:pt x="71" y="9"/>
                    </a:lnTo>
                    <a:lnTo>
                      <a:pt x="69" y="10"/>
                    </a:lnTo>
                    <a:lnTo>
                      <a:pt x="67" y="12"/>
                    </a:lnTo>
                    <a:lnTo>
                      <a:pt x="64" y="13"/>
                    </a:lnTo>
                    <a:lnTo>
                      <a:pt x="63" y="15"/>
                    </a:lnTo>
                    <a:lnTo>
                      <a:pt x="61" y="16"/>
                    </a:lnTo>
                    <a:lnTo>
                      <a:pt x="59" y="18"/>
                    </a:lnTo>
                    <a:lnTo>
                      <a:pt x="56" y="22"/>
                    </a:lnTo>
                    <a:lnTo>
                      <a:pt x="54" y="24"/>
                    </a:lnTo>
                    <a:lnTo>
                      <a:pt x="53" y="25"/>
                    </a:lnTo>
                    <a:lnTo>
                      <a:pt x="51" y="27"/>
                    </a:lnTo>
                    <a:lnTo>
                      <a:pt x="50" y="28"/>
                    </a:lnTo>
                    <a:lnTo>
                      <a:pt x="50" y="29"/>
                    </a:lnTo>
                    <a:lnTo>
                      <a:pt x="49" y="30"/>
                    </a:lnTo>
                    <a:lnTo>
                      <a:pt x="47" y="31"/>
                    </a:lnTo>
                    <a:lnTo>
                      <a:pt x="46" y="33"/>
                    </a:lnTo>
                    <a:lnTo>
                      <a:pt x="45" y="35"/>
                    </a:lnTo>
                    <a:lnTo>
                      <a:pt x="44" y="38"/>
                    </a:lnTo>
                    <a:lnTo>
                      <a:pt x="41" y="42"/>
                    </a:lnTo>
                    <a:lnTo>
                      <a:pt x="39" y="46"/>
                    </a:lnTo>
                    <a:lnTo>
                      <a:pt x="38" y="48"/>
                    </a:lnTo>
                    <a:lnTo>
                      <a:pt x="37" y="50"/>
                    </a:lnTo>
                    <a:lnTo>
                      <a:pt x="36" y="52"/>
                    </a:lnTo>
                    <a:lnTo>
                      <a:pt x="35" y="55"/>
                    </a:lnTo>
                    <a:lnTo>
                      <a:pt x="34" y="57"/>
                    </a:lnTo>
                    <a:lnTo>
                      <a:pt x="33" y="59"/>
                    </a:lnTo>
                    <a:lnTo>
                      <a:pt x="31" y="61"/>
                    </a:lnTo>
                    <a:lnTo>
                      <a:pt x="31" y="63"/>
                    </a:lnTo>
                    <a:lnTo>
                      <a:pt x="29" y="68"/>
                    </a:lnTo>
                    <a:lnTo>
                      <a:pt x="27" y="78"/>
                    </a:lnTo>
                    <a:lnTo>
                      <a:pt x="25" y="88"/>
                    </a:lnTo>
                    <a:lnTo>
                      <a:pt x="22" y="96"/>
                    </a:lnTo>
                    <a:lnTo>
                      <a:pt x="20" y="106"/>
                    </a:lnTo>
                    <a:lnTo>
                      <a:pt x="14" y="125"/>
                    </a:lnTo>
                    <a:lnTo>
                      <a:pt x="11" y="134"/>
                    </a:lnTo>
                    <a:lnTo>
                      <a:pt x="9" y="144"/>
                    </a:lnTo>
                    <a:lnTo>
                      <a:pt x="6" y="154"/>
                    </a:lnTo>
                    <a:lnTo>
                      <a:pt x="5" y="158"/>
                    </a:lnTo>
                    <a:lnTo>
                      <a:pt x="4" y="163"/>
                    </a:lnTo>
                    <a:lnTo>
                      <a:pt x="3" y="167"/>
                    </a:lnTo>
                    <a:lnTo>
                      <a:pt x="2" y="173"/>
                    </a:lnTo>
                    <a:lnTo>
                      <a:pt x="2" y="175"/>
                    </a:lnTo>
                    <a:lnTo>
                      <a:pt x="1" y="177"/>
                    </a:lnTo>
                    <a:lnTo>
                      <a:pt x="1" y="179"/>
                    </a:lnTo>
                    <a:lnTo>
                      <a:pt x="1" y="182"/>
                    </a:lnTo>
                    <a:lnTo>
                      <a:pt x="0" y="184"/>
                    </a:lnTo>
                    <a:lnTo>
                      <a:pt x="0" y="187"/>
                    </a:lnTo>
                    <a:lnTo>
                      <a:pt x="0" y="190"/>
                    </a:lnTo>
                    <a:lnTo>
                      <a:pt x="0" y="192"/>
                    </a:lnTo>
                    <a:lnTo>
                      <a:pt x="0" y="194"/>
                    </a:lnTo>
                    <a:lnTo>
                      <a:pt x="0" y="197"/>
                    </a:lnTo>
                    <a:lnTo>
                      <a:pt x="0" y="199"/>
                    </a:lnTo>
                    <a:lnTo>
                      <a:pt x="1" y="202"/>
                    </a:lnTo>
                    <a:lnTo>
                      <a:pt x="1" y="204"/>
                    </a:lnTo>
                    <a:lnTo>
                      <a:pt x="2" y="207"/>
                    </a:lnTo>
                    <a:lnTo>
                      <a:pt x="2" y="209"/>
                    </a:lnTo>
                    <a:lnTo>
                      <a:pt x="3" y="211"/>
                    </a:lnTo>
                    <a:lnTo>
                      <a:pt x="4" y="213"/>
                    </a:lnTo>
                    <a:lnTo>
                      <a:pt x="5" y="215"/>
                    </a:lnTo>
                    <a:lnTo>
                      <a:pt x="6" y="217"/>
                    </a:lnTo>
                    <a:lnTo>
                      <a:pt x="6" y="219"/>
                    </a:lnTo>
                    <a:lnTo>
                      <a:pt x="7" y="221"/>
                    </a:lnTo>
                    <a:lnTo>
                      <a:pt x="7" y="222"/>
                    </a:lnTo>
                    <a:lnTo>
                      <a:pt x="8" y="223"/>
                    </a:lnTo>
                    <a:lnTo>
                      <a:pt x="9" y="223"/>
                    </a:lnTo>
                    <a:lnTo>
                      <a:pt x="9" y="224"/>
                    </a:lnTo>
                    <a:lnTo>
                      <a:pt x="10" y="225"/>
                    </a:lnTo>
                    <a:lnTo>
                      <a:pt x="11" y="226"/>
                    </a:lnTo>
                    <a:lnTo>
                      <a:pt x="11" y="227"/>
                    </a:lnTo>
                    <a:lnTo>
                      <a:pt x="12" y="228"/>
                    </a:lnTo>
                    <a:lnTo>
                      <a:pt x="13" y="229"/>
                    </a:lnTo>
                    <a:lnTo>
                      <a:pt x="14" y="230"/>
                    </a:lnTo>
                    <a:lnTo>
                      <a:pt x="16" y="230"/>
                    </a:lnTo>
                    <a:lnTo>
                      <a:pt x="17" y="231"/>
                    </a:lnTo>
                    <a:lnTo>
                      <a:pt x="18" y="231"/>
                    </a:lnTo>
                    <a:lnTo>
                      <a:pt x="19" y="232"/>
                    </a:lnTo>
                    <a:lnTo>
                      <a:pt x="20" y="233"/>
                    </a:lnTo>
                    <a:lnTo>
                      <a:pt x="21" y="233"/>
                    </a:lnTo>
                    <a:lnTo>
                      <a:pt x="22" y="233"/>
                    </a:lnTo>
                    <a:lnTo>
                      <a:pt x="23" y="235"/>
                    </a:lnTo>
                    <a:lnTo>
                      <a:pt x="24" y="235"/>
                    </a:lnTo>
                    <a:lnTo>
                      <a:pt x="25" y="235"/>
                    </a:lnTo>
                    <a:lnTo>
                      <a:pt x="26" y="236"/>
                    </a:lnTo>
                    <a:lnTo>
                      <a:pt x="28" y="236"/>
                    </a:lnTo>
                    <a:lnTo>
                      <a:pt x="29" y="236"/>
                    </a:lnTo>
                    <a:lnTo>
                      <a:pt x="30" y="236"/>
                    </a:lnTo>
                    <a:lnTo>
                      <a:pt x="33" y="236"/>
                    </a:lnTo>
                    <a:lnTo>
                      <a:pt x="35" y="237"/>
                    </a:lnTo>
                    <a:lnTo>
                      <a:pt x="38" y="237"/>
                    </a:lnTo>
                    <a:lnTo>
                      <a:pt x="40" y="237"/>
                    </a:lnTo>
                    <a:lnTo>
                      <a:pt x="50" y="236"/>
                    </a:lnTo>
                    <a:lnTo>
                      <a:pt x="52" y="236"/>
                    </a:lnTo>
                    <a:lnTo>
                      <a:pt x="55" y="236"/>
                    </a:lnTo>
                    <a:lnTo>
                      <a:pt x="59" y="237"/>
                    </a:lnTo>
                    <a:lnTo>
                      <a:pt x="62" y="237"/>
                    </a:lnTo>
                    <a:lnTo>
                      <a:pt x="63" y="237"/>
                    </a:lnTo>
                    <a:lnTo>
                      <a:pt x="64" y="237"/>
                    </a:lnTo>
                    <a:lnTo>
                      <a:pt x="66" y="237"/>
                    </a:lnTo>
                    <a:lnTo>
                      <a:pt x="67" y="237"/>
                    </a:lnTo>
                    <a:lnTo>
                      <a:pt x="68" y="236"/>
                    </a:lnTo>
                    <a:lnTo>
                      <a:pt x="70" y="236"/>
                    </a:lnTo>
                    <a:lnTo>
                      <a:pt x="71" y="236"/>
                    </a:lnTo>
                    <a:lnTo>
                      <a:pt x="72" y="236"/>
                    </a:lnTo>
                    <a:lnTo>
                      <a:pt x="73" y="235"/>
                    </a:lnTo>
                    <a:lnTo>
                      <a:pt x="74" y="235"/>
                    </a:lnTo>
                    <a:lnTo>
                      <a:pt x="75" y="233"/>
                    </a:lnTo>
                    <a:lnTo>
                      <a:pt x="76" y="233"/>
                    </a:lnTo>
                    <a:lnTo>
                      <a:pt x="77" y="232"/>
                    </a:lnTo>
                    <a:lnTo>
                      <a:pt x="78" y="232"/>
                    </a:lnTo>
                    <a:lnTo>
                      <a:pt x="79" y="231"/>
                    </a:lnTo>
                    <a:lnTo>
                      <a:pt x="80" y="230"/>
                    </a:lnTo>
                    <a:lnTo>
                      <a:pt x="83" y="229"/>
                    </a:lnTo>
                    <a:lnTo>
                      <a:pt x="85" y="228"/>
                    </a:lnTo>
                    <a:lnTo>
                      <a:pt x="86" y="226"/>
                    </a:lnTo>
                    <a:lnTo>
                      <a:pt x="88" y="224"/>
                    </a:lnTo>
                    <a:lnTo>
                      <a:pt x="90" y="223"/>
                    </a:lnTo>
                    <a:lnTo>
                      <a:pt x="91" y="221"/>
                    </a:lnTo>
                    <a:lnTo>
                      <a:pt x="93" y="219"/>
                    </a:lnTo>
                    <a:lnTo>
                      <a:pt x="94" y="217"/>
                    </a:lnTo>
                    <a:lnTo>
                      <a:pt x="95" y="215"/>
                    </a:lnTo>
                    <a:lnTo>
                      <a:pt x="97" y="213"/>
                    </a:lnTo>
                    <a:lnTo>
                      <a:pt x="99" y="211"/>
                    </a:lnTo>
                    <a:lnTo>
                      <a:pt x="100" y="209"/>
                    </a:lnTo>
                    <a:lnTo>
                      <a:pt x="101" y="207"/>
                    </a:lnTo>
                    <a:lnTo>
                      <a:pt x="102" y="205"/>
                    </a:lnTo>
                    <a:lnTo>
                      <a:pt x="103" y="202"/>
                    </a:lnTo>
                    <a:lnTo>
                      <a:pt x="104" y="199"/>
                    </a:lnTo>
                    <a:lnTo>
                      <a:pt x="105" y="197"/>
                    </a:lnTo>
                    <a:lnTo>
                      <a:pt x="106" y="195"/>
                    </a:lnTo>
                    <a:lnTo>
                      <a:pt x="106" y="193"/>
                    </a:lnTo>
                    <a:lnTo>
                      <a:pt x="107" y="191"/>
                    </a:lnTo>
                    <a:lnTo>
                      <a:pt x="108" y="189"/>
                    </a:lnTo>
                    <a:lnTo>
                      <a:pt x="109" y="183"/>
                    </a:lnTo>
                    <a:lnTo>
                      <a:pt x="110" y="179"/>
                    </a:lnTo>
                    <a:lnTo>
                      <a:pt x="111" y="174"/>
                    </a:lnTo>
                    <a:lnTo>
                      <a:pt x="113" y="164"/>
                    </a:lnTo>
                    <a:lnTo>
                      <a:pt x="117" y="155"/>
                    </a:lnTo>
                    <a:lnTo>
                      <a:pt x="119" y="145"/>
                    </a:lnTo>
                    <a:lnTo>
                      <a:pt x="121" y="136"/>
                    </a:lnTo>
                    <a:lnTo>
                      <a:pt x="123" y="126"/>
                    </a:lnTo>
                    <a:lnTo>
                      <a:pt x="126" y="116"/>
                    </a:lnTo>
                    <a:lnTo>
                      <a:pt x="128" y="108"/>
                    </a:lnTo>
                    <a:lnTo>
                      <a:pt x="131" y="98"/>
                    </a:lnTo>
                    <a:lnTo>
                      <a:pt x="134" y="89"/>
                    </a:lnTo>
                    <a:lnTo>
                      <a:pt x="136" y="79"/>
                    </a:lnTo>
                    <a:lnTo>
                      <a:pt x="139" y="69"/>
                    </a:lnTo>
                    <a:lnTo>
                      <a:pt x="140" y="65"/>
                    </a:lnTo>
                    <a:lnTo>
                      <a:pt x="142" y="60"/>
                    </a:lnTo>
                    <a:lnTo>
                      <a:pt x="143" y="56"/>
                    </a:lnTo>
                    <a:lnTo>
                      <a:pt x="144" y="50"/>
                    </a:lnTo>
                    <a:lnTo>
                      <a:pt x="145" y="46"/>
                    </a:lnTo>
                    <a:lnTo>
                      <a:pt x="146" y="41"/>
                    </a:lnTo>
                    <a:lnTo>
                      <a:pt x="148" y="36"/>
                    </a:lnTo>
                    <a:lnTo>
                      <a:pt x="148" y="34"/>
                    </a:lnTo>
                    <a:lnTo>
                      <a:pt x="149"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02" name="Freeform 220"/>
              <p:cNvSpPr>
                <a:spLocks/>
              </p:cNvSpPr>
              <p:nvPr/>
            </p:nvSpPr>
            <p:spPr bwMode="auto">
              <a:xfrm>
                <a:off x="4086" y="2095"/>
                <a:ext cx="3" cy="7"/>
              </a:xfrm>
              <a:custGeom>
                <a:avLst/>
                <a:gdLst>
                  <a:gd name="T0" fmla="*/ 0 w 15"/>
                  <a:gd name="T1" fmla="*/ 0 h 49"/>
                  <a:gd name="T2" fmla="*/ 0 w 15"/>
                  <a:gd name="T3" fmla="*/ 0 h 49"/>
                  <a:gd name="T4" fmla="*/ 0 w 15"/>
                  <a:gd name="T5" fmla="*/ 0 h 49"/>
                  <a:gd name="T6" fmla="*/ 0 w 15"/>
                  <a:gd name="T7" fmla="*/ 0 h 49"/>
                  <a:gd name="T8" fmla="*/ 0 w 15"/>
                  <a:gd name="T9" fmla="*/ 0 h 49"/>
                  <a:gd name="T10" fmla="*/ 0 w 15"/>
                  <a:gd name="T11" fmla="*/ 0 h 49"/>
                  <a:gd name="T12" fmla="*/ 0 w 15"/>
                  <a:gd name="T13" fmla="*/ 0 h 49"/>
                  <a:gd name="T14" fmla="*/ 0 w 15"/>
                  <a:gd name="T15" fmla="*/ 0 h 49"/>
                  <a:gd name="T16" fmla="*/ 0 w 15"/>
                  <a:gd name="T17" fmla="*/ 0 h 49"/>
                  <a:gd name="T18" fmla="*/ 0 w 15"/>
                  <a:gd name="T19" fmla="*/ 0 h 49"/>
                  <a:gd name="T20" fmla="*/ 0 w 15"/>
                  <a:gd name="T21" fmla="*/ 0 h 49"/>
                  <a:gd name="T22" fmla="*/ 0 w 15"/>
                  <a:gd name="T23" fmla="*/ 0 h 49"/>
                  <a:gd name="T24" fmla="*/ 0 w 15"/>
                  <a:gd name="T25" fmla="*/ 0 h 49"/>
                  <a:gd name="T26" fmla="*/ 0 w 15"/>
                  <a:gd name="T27" fmla="*/ 0 h 49"/>
                  <a:gd name="T28" fmla="*/ 0 w 15"/>
                  <a:gd name="T29" fmla="*/ 0 h 49"/>
                  <a:gd name="T30" fmla="*/ 0 w 15"/>
                  <a:gd name="T31" fmla="*/ 0 h 49"/>
                  <a:gd name="T32" fmla="*/ 0 w 15"/>
                  <a:gd name="T33" fmla="*/ 0 h 49"/>
                  <a:gd name="T34" fmla="*/ 0 w 15"/>
                  <a:gd name="T35" fmla="*/ 0 h 49"/>
                  <a:gd name="T36" fmla="*/ 0 w 15"/>
                  <a:gd name="T37" fmla="*/ 0 h 49"/>
                  <a:gd name="T38" fmla="*/ 0 w 15"/>
                  <a:gd name="T39" fmla="*/ 0 h 49"/>
                  <a:gd name="T40" fmla="*/ 0 w 15"/>
                  <a:gd name="T41" fmla="*/ 0 h 49"/>
                  <a:gd name="T42" fmla="*/ 0 w 15"/>
                  <a:gd name="T43" fmla="*/ 0 h 49"/>
                  <a:gd name="T44" fmla="*/ 0 w 15"/>
                  <a:gd name="T45" fmla="*/ 0 h 49"/>
                  <a:gd name="T46" fmla="*/ 0 w 15"/>
                  <a:gd name="T47" fmla="*/ 0 h 49"/>
                  <a:gd name="T48" fmla="*/ 0 w 15"/>
                  <a:gd name="T49" fmla="*/ 0 h 49"/>
                  <a:gd name="T50" fmla="*/ 0 w 15"/>
                  <a:gd name="T51" fmla="*/ 0 h 49"/>
                  <a:gd name="T52" fmla="*/ 0 w 15"/>
                  <a:gd name="T53" fmla="*/ 0 h 49"/>
                  <a:gd name="T54" fmla="*/ 0 w 15"/>
                  <a:gd name="T55" fmla="*/ 0 h 49"/>
                  <a:gd name="T56" fmla="*/ 0 w 15"/>
                  <a:gd name="T57" fmla="*/ 0 h 49"/>
                  <a:gd name="T58" fmla="*/ 0 w 15"/>
                  <a:gd name="T59" fmla="*/ 0 h 4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5" h="49">
                    <a:moveTo>
                      <a:pt x="2" y="0"/>
                    </a:moveTo>
                    <a:lnTo>
                      <a:pt x="2" y="2"/>
                    </a:lnTo>
                    <a:lnTo>
                      <a:pt x="1" y="3"/>
                    </a:lnTo>
                    <a:lnTo>
                      <a:pt x="1" y="5"/>
                    </a:lnTo>
                    <a:lnTo>
                      <a:pt x="1" y="6"/>
                    </a:lnTo>
                    <a:lnTo>
                      <a:pt x="1" y="8"/>
                    </a:lnTo>
                    <a:lnTo>
                      <a:pt x="0" y="10"/>
                    </a:lnTo>
                    <a:lnTo>
                      <a:pt x="0" y="11"/>
                    </a:lnTo>
                    <a:lnTo>
                      <a:pt x="0" y="13"/>
                    </a:lnTo>
                    <a:lnTo>
                      <a:pt x="0" y="15"/>
                    </a:lnTo>
                    <a:lnTo>
                      <a:pt x="0" y="17"/>
                    </a:lnTo>
                    <a:lnTo>
                      <a:pt x="0" y="18"/>
                    </a:lnTo>
                    <a:lnTo>
                      <a:pt x="0" y="20"/>
                    </a:lnTo>
                    <a:lnTo>
                      <a:pt x="1" y="21"/>
                    </a:lnTo>
                    <a:lnTo>
                      <a:pt x="1" y="23"/>
                    </a:lnTo>
                    <a:lnTo>
                      <a:pt x="1" y="25"/>
                    </a:lnTo>
                    <a:lnTo>
                      <a:pt x="2" y="26"/>
                    </a:lnTo>
                    <a:lnTo>
                      <a:pt x="2" y="28"/>
                    </a:lnTo>
                    <a:lnTo>
                      <a:pt x="3" y="29"/>
                    </a:lnTo>
                    <a:lnTo>
                      <a:pt x="3" y="30"/>
                    </a:lnTo>
                    <a:lnTo>
                      <a:pt x="4" y="33"/>
                    </a:lnTo>
                    <a:lnTo>
                      <a:pt x="5" y="34"/>
                    </a:lnTo>
                    <a:lnTo>
                      <a:pt x="5" y="35"/>
                    </a:lnTo>
                    <a:lnTo>
                      <a:pt x="7" y="38"/>
                    </a:lnTo>
                    <a:lnTo>
                      <a:pt x="11" y="43"/>
                    </a:lnTo>
                    <a:lnTo>
                      <a:pt x="12" y="45"/>
                    </a:lnTo>
                    <a:lnTo>
                      <a:pt x="13" y="46"/>
                    </a:lnTo>
                    <a:lnTo>
                      <a:pt x="14" y="48"/>
                    </a:lnTo>
                    <a:lnTo>
                      <a:pt x="14" y="49"/>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03" name="Line 221"/>
              <p:cNvSpPr>
                <a:spLocks noChangeShapeType="1"/>
              </p:cNvSpPr>
              <p:nvPr/>
            </p:nvSpPr>
            <p:spPr bwMode="auto">
              <a:xfrm flipH="1">
                <a:off x="4117" y="2051"/>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04" name="Line 222"/>
              <p:cNvSpPr>
                <a:spLocks noChangeShapeType="1"/>
              </p:cNvSpPr>
              <p:nvPr/>
            </p:nvSpPr>
            <p:spPr bwMode="auto">
              <a:xfrm flipH="1">
                <a:off x="4107" y="2051"/>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05" name="Freeform 223"/>
              <p:cNvSpPr>
                <a:spLocks/>
              </p:cNvSpPr>
              <p:nvPr/>
            </p:nvSpPr>
            <p:spPr bwMode="auto">
              <a:xfrm>
                <a:off x="4117" y="2050"/>
                <a:ext cx="22" cy="51"/>
              </a:xfrm>
              <a:custGeom>
                <a:avLst/>
                <a:gdLst>
                  <a:gd name="T0" fmla="*/ 0 w 158"/>
                  <a:gd name="T1" fmla="*/ 1 h 352"/>
                  <a:gd name="T2" fmla="*/ 0 w 158"/>
                  <a:gd name="T3" fmla="*/ 1 h 352"/>
                  <a:gd name="T4" fmla="*/ 0 w 158"/>
                  <a:gd name="T5" fmla="*/ 1 h 352"/>
                  <a:gd name="T6" fmla="*/ 0 w 158"/>
                  <a:gd name="T7" fmla="*/ 1 h 352"/>
                  <a:gd name="T8" fmla="*/ 0 w 158"/>
                  <a:gd name="T9" fmla="*/ 1 h 352"/>
                  <a:gd name="T10" fmla="*/ 0 w 158"/>
                  <a:gd name="T11" fmla="*/ 1 h 352"/>
                  <a:gd name="T12" fmla="*/ 0 w 158"/>
                  <a:gd name="T13" fmla="*/ 1 h 352"/>
                  <a:gd name="T14" fmla="*/ 0 w 158"/>
                  <a:gd name="T15" fmla="*/ 1 h 352"/>
                  <a:gd name="T16" fmla="*/ 0 w 158"/>
                  <a:gd name="T17" fmla="*/ 1 h 352"/>
                  <a:gd name="T18" fmla="*/ 0 w 158"/>
                  <a:gd name="T19" fmla="*/ 1 h 352"/>
                  <a:gd name="T20" fmla="*/ 0 w 158"/>
                  <a:gd name="T21" fmla="*/ 1 h 352"/>
                  <a:gd name="T22" fmla="*/ 0 w 158"/>
                  <a:gd name="T23" fmla="*/ 1 h 352"/>
                  <a:gd name="T24" fmla="*/ 0 w 158"/>
                  <a:gd name="T25" fmla="*/ 1 h 352"/>
                  <a:gd name="T26" fmla="*/ 0 w 158"/>
                  <a:gd name="T27" fmla="*/ 1 h 352"/>
                  <a:gd name="T28" fmla="*/ 0 w 158"/>
                  <a:gd name="T29" fmla="*/ 1 h 352"/>
                  <a:gd name="T30" fmla="*/ 0 w 158"/>
                  <a:gd name="T31" fmla="*/ 1 h 352"/>
                  <a:gd name="T32" fmla="*/ 0 w 158"/>
                  <a:gd name="T33" fmla="*/ 1 h 352"/>
                  <a:gd name="T34" fmla="*/ 0 w 158"/>
                  <a:gd name="T35" fmla="*/ 1 h 352"/>
                  <a:gd name="T36" fmla="*/ 0 w 158"/>
                  <a:gd name="T37" fmla="*/ 1 h 352"/>
                  <a:gd name="T38" fmla="*/ 0 w 158"/>
                  <a:gd name="T39" fmla="*/ 1 h 352"/>
                  <a:gd name="T40" fmla="*/ 0 w 158"/>
                  <a:gd name="T41" fmla="*/ 1 h 352"/>
                  <a:gd name="T42" fmla="*/ 0 w 158"/>
                  <a:gd name="T43" fmla="*/ 1 h 352"/>
                  <a:gd name="T44" fmla="*/ 0 w 158"/>
                  <a:gd name="T45" fmla="*/ 1 h 352"/>
                  <a:gd name="T46" fmla="*/ 0 w 158"/>
                  <a:gd name="T47" fmla="*/ 1 h 352"/>
                  <a:gd name="T48" fmla="*/ 0 w 158"/>
                  <a:gd name="T49" fmla="*/ 1 h 352"/>
                  <a:gd name="T50" fmla="*/ 0 w 158"/>
                  <a:gd name="T51" fmla="*/ 1 h 352"/>
                  <a:gd name="T52" fmla="*/ 0 w 158"/>
                  <a:gd name="T53" fmla="*/ 1 h 352"/>
                  <a:gd name="T54" fmla="*/ 0 w 158"/>
                  <a:gd name="T55" fmla="*/ 1 h 352"/>
                  <a:gd name="T56" fmla="*/ 0 w 158"/>
                  <a:gd name="T57" fmla="*/ 1 h 352"/>
                  <a:gd name="T58" fmla="*/ 0 w 158"/>
                  <a:gd name="T59" fmla="*/ 1 h 352"/>
                  <a:gd name="T60" fmla="*/ 0 w 158"/>
                  <a:gd name="T61" fmla="*/ 1 h 352"/>
                  <a:gd name="T62" fmla="*/ 0 w 158"/>
                  <a:gd name="T63" fmla="*/ 1 h 352"/>
                  <a:gd name="T64" fmla="*/ 0 w 158"/>
                  <a:gd name="T65" fmla="*/ 1 h 352"/>
                  <a:gd name="T66" fmla="*/ 0 w 158"/>
                  <a:gd name="T67" fmla="*/ 1 h 352"/>
                  <a:gd name="T68" fmla="*/ 0 w 158"/>
                  <a:gd name="T69" fmla="*/ 0 h 352"/>
                  <a:gd name="T70" fmla="*/ 0 w 158"/>
                  <a:gd name="T71" fmla="*/ 0 h 352"/>
                  <a:gd name="T72" fmla="*/ 0 w 158"/>
                  <a:gd name="T73" fmla="*/ 0 h 352"/>
                  <a:gd name="T74" fmla="*/ 0 w 158"/>
                  <a:gd name="T75" fmla="*/ 0 h 352"/>
                  <a:gd name="T76" fmla="*/ 0 w 158"/>
                  <a:gd name="T77" fmla="*/ 0 h 352"/>
                  <a:gd name="T78" fmla="*/ 0 w 158"/>
                  <a:gd name="T79" fmla="*/ 0 h 352"/>
                  <a:gd name="T80" fmla="*/ 0 w 158"/>
                  <a:gd name="T81" fmla="*/ 0 h 352"/>
                  <a:gd name="T82" fmla="*/ 0 w 158"/>
                  <a:gd name="T83" fmla="*/ 0 h 352"/>
                  <a:gd name="T84" fmla="*/ 0 w 158"/>
                  <a:gd name="T85" fmla="*/ 0 h 352"/>
                  <a:gd name="T86" fmla="*/ 0 w 158"/>
                  <a:gd name="T87" fmla="*/ 0 h 352"/>
                  <a:gd name="T88" fmla="*/ 0 w 158"/>
                  <a:gd name="T89" fmla="*/ 0 h 352"/>
                  <a:gd name="T90" fmla="*/ 0 w 158"/>
                  <a:gd name="T91" fmla="*/ 0 h 352"/>
                  <a:gd name="T92" fmla="*/ 0 w 158"/>
                  <a:gd name="T93" fmla="*/ 0 h 352"/>
                  <a:gd name="T94" fmla="*/ 0 w 158"/>
                  <a:gd name="T95" fmla="*/ 0 h 352"/>
                  <a:gd name="T96" fmla="*/ 0 w 158"/>
                  <a:gd name="T97" fmla="*/ 0 h 352"/>
                  <a:gd name="T98" fmla="*/ 0 w 158"/>
                  <a:gd name="T99" fmla="*/ 0 h 352"/>
                  <a:gd name="T100" fmla="*/ 0 w 158"/>
                  <a:gd name="T101" fmla="*/ 0 h 352"/>
                  <a:gd name="T102" fmla="*/ 0 w 158"/>
                  <a:gd name="T103" fmla="*/ 0 h 352"/>
                  <a:gd name="T104" fmla="*/ 0 w 158"/>
                  <a:gd name="T105" fmla="*/ 0 h 352"/>
                  <a:gd name="T106" fmla="*/ 0 w 158"/>
                  <a:gd name="T107" fmla="*/ 0 h 352"/>
                  <a:gd name="T108" fmla="*/ 0 w 158"/>
                  <a:gd name="T109" fmla="*/ 0 h 352"/>
                  <a:gd name="T110" fmla="*/ 0 w 158"/>
                  <a:gd name="T111" fmla="*/ 0 h 352"/>
                  <a:gd name="T112" fmla="*/ 0 w 158"/>
                  <a:gd name="T113" fmla="*/ 0 h 3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8" h="352">
                    <a:moveTo>
                      <a:pt x="95" y="0"/>
                    </a:moveTo>
                    <a:lnTo>
                      <a:pt x="0" y="352"/>
                    </a:lnTo>
                    <a:lnTo>
                      <a:pt x="62" y="352"/>
                    </a:lnTo>
                    <a:lnTo>
                      <a:pt x="63" y="352"/>
                    </a:lnTo>
                    <a:lnTo>
                      <a:pt x="64" y="352"/>
                    </a:lnTo>
                    <a:lnTo>
                      <a:pt x="65" y="352"/>
                    </a:lnTo>
                    <a:lnTo>
                      <a:pt x="66" y="352"/>
                    </a:lnTo>
                    <a:lnTo>
                      <a:pt x="67" y="352"/>
                    </a:lnTo>
                    <a:lnTo>
                      <a:pt x="68" y="352"/>
                    </a:lnTo>
                    <a:lnTo>
                      <a:pt x="68" y="351"/>
                    </a:lnTo>
                    <a:lnTo>
                      <a:pt x="69" y="351"/>
                    </a:lnTo>
                    <a:lnTo>
                      <a:pt x="70" y="351"/>
                    </a:lnTo>
                    <a:lnTo>
                      <a:pt x="71" y="351"/>
                    </a:lnTo>
                    <a:lnTo>
                      <a:pt x="72" y="351"/>
                    </a:lnTo>
                    <a:lnTo>
                      <a:pt x="72" y="350"/>
                    </a:lnTo>
                    <a:lnTo>
                      <a:pt x="73" y="350"/>
                    </a:lnTo>
                    <a:lnTo>
                      <a:pt x="75" y="350"/>
                    </a:lnTo>
                    <a:lnTo>
                      <a:pt x="76" y="350"/>
                    </a:lnTo>
                    <a:lnTo>
                      <a:pt x="77" y="349"/>
                    </a:lnTo>
                    <a:lnTo>
                      <a:pt x="78" y="349"/>
                    </a:lnTo>
                    <a:lnTo>
                      <a:pt x="79" y="348"/>
                    </a:lnTo>
                    <a:lnTo>
                      <a:pt x="80" y="348"/>
                    </a:lnTo>
                    <a:lnTo>
                      <a:pt x="81" y="348"/>
                    </a:lnTo>
                    <a:lnTo>
                      <a:pt x="82" y="347"/>
                    </a:lnTo>
                    <a:lnTo>
                      <a:pt x="83" y="346"/>
                    </a:lnTo>
                    <a:lnTo>
                      <a:pt x="84" y="346"/>
                    </a:lnTo>
                    <a:lnTo>
                      <a:pt x="85" y="345"/>
                    </a:lnTo>
                    <a:lnTo>
                      <a:pt x="86" y="345"/>
                    </a:lnTo>
                    <a:lnTo>
                      <a:pt x="87" y="344"/>
                    </a:lnTo>
                    <a:lnTo>
                      <a:pt x="88" y="343"/>
                    </a:lnTo>
                    <a:lnTo>
                      <a:pt x="89" y="343"/>
                    </a:lnTo>
                    <a:lnTo>
                      <a:pt x="90" y="342"/>
                    </a:lnTo>
                    <a:lnTo>
                      <a:pt x="92" y="342"/>
                    </a:lnTo>
                    <a:lnTo>
                      <a:pt x="92" y="340"/>
                    </a:lnTo>
                    <a:lnTo>
                      <a:pt x="93" y="339"/>
                    </a:lnTo>
                    <a:lnTo>
                      <a:pt x="94" y="339"/>
                    </a:lnTo>
                    <a:lnTo>
                      <a:pt x="95" y="338"/>
                    </a:lnTo>
                    <a:lnTo>
                      <a:pt x="96" y="337"/>
                    </a:lnTo>
                    <a:lnTo>
                      <a:pt x="97" y="336"/>
                    </a:lnTo>
                    <a:lnTo>
                      <a:pt x="98" y="335"/>
                    </a:lnTo>
                    <a:lnTo>
                      <a:pt x="99" y="334"/>
                    </a:lnTo>
                    <a:lnTo>
                      <a:pt x="100" y="333"/>
                    </a:lnTo>
                    <a:lnTo>
                      <a:pt x="101" y="332"/>
                    </a:lnTo>
                    <a:lnTo>
                      <a:pt x="102" y="331"/>
                    </a:lnTo>
                    <a:lnTo>
                      <a:pt x="103" y="330"/>
                    </a:lnTo>
                    <a:lnTo>
                      <a:pt x="104" y="329"/>
                    </a:lnTo>
                    <a:lnTo>
                      <a:pt x="105" y="328"/>
                    </a:lnTo>
                    <a:lnTo>
                      <a:pt x="105" y="327"/>
                    </a:lnTo>
                    <a:lnTo>
                      <a:pt x="106" y="326"/>
                    </a:lnTo>
                    <a:lnTo>
                      <a:pt x="108" y="326"/>
                    </a:lnTo>
                    <a:lnTo>
                      <a:pt x="109" y="325"/>
                    </a:lnTo>
                    <a:lnTo>
                      <a:pt x="109" y="323"/>
                    </a:lnTo>
                    <a:lnTo>
                      <a:pt x="110" y="322"/>
                    </a:lnTo>
                    <a:lnTo>
                      <a:pt x="111" y="321"/>
                    </a:lnTo>
                    <a:lnTo>
                      <a:pt x="111" y="320"/>
                    </a:lnTo>
                    <a:lnTo>
                      <a:pt x="112" y="319"/>
                    </a:lnTo>
                    <a:lnTo>
                      <a:pt x="113" y="318"/>
                    </a:lnTo>
                    <a:lnTo>
                      <a:pt x="113" y="317"/>
                    </a:lnTo>
                    <a:lnTo>
                      <a:pt x="114" y="316"/>
                    </a:lnTo>
                    <a:lnTo>
                      <a:pt x="114" y="315"/>
                    </a:lnTo>
                    <a:lnTo>
                      <a:pt x="115" y="314"/>
                    </a:lnTo>
                    <a:lnTo>
                      <a:pt x="116" y="313"/>
                    </a:lnTo>
                    <a:lnTo>
                      <a:pt x="116" y="312"/>
                    </a:lnTo>
                    <a:lnTo>
                      <a:pt x="117" y="311"/>
                    </a:lnTo>
                    <a:lnTo>
                      <a:pt x="117" y="310"/>
                    </a:lnTo>
                    <a:lnTo>
                      <a:pt x="118" y="309"/>
                    </a:lnTo>
                    <a:lnTo>
                      <a:pt x="118" y="307"/>
                    </a:lnTo>
                    <a:lnTo>
                      <a:pt x="119" y="306"/>
                    </a:lnTo>
                    <a:lnTo>
                      <a:pt x="120" y="305"/>
                    </a:lnTo>
                    <a:lnTo>
                      <a:pt x="120" y="304"/>
                    </a:lnTo>
                    <a:lnTo>
                      <a:pt x="121" y="303"/>
                    </a:lnTo>
                    <a:lnTo>
                      <a:pt x="121" y="302"/>
                    </a:lnTo>
                    <a:lnTo>
                      <a:pt x="122" y="301"/>
                    </a:lnTo>
                    <a:lnTo>
                      <a:pt x="122" y="300"/>
                    </a:lnTo>
                    <a:lnTo>
                      <a:pt x="122" y="299"/>
                    </a:lnTo>
                    <a:lnTo>
                      <a:pt x="123" y="298"/>
                    </a:lnTo>
                    <a:lnTo>
                      <a:pt x="123" y="297"/>
                    </a:lnTo>
                    <a:lnTo>
                      <a:pt x="125" y="296"/>
                    </a:lnTo>
                    <a:lnTo>
                      <a:pt x="125" y="294"/>
                    </a:lnTo>
                    <a:lnTo>
                      <a:pt x="126" y="293"/>
                    </a:lnTo>
                    <a:lnTo>
                      <a:pt x="126" y="292"/>
                    </a:lnTo>
                    <a:lnTo>
                      <a:pt x="126" y="290"/>
                    </a:lnTo>
                    <a:lnTo>
                      <a:pt x="127" y="289"/>
                    </a:lnTo>
                    <a:lnTo>
                      <a:pt x="127" y="288"/>
                    </a:lnTo>
                    <a:lnTo>
                      <a:pt x="127" y="287"/>
                    </a:lnTo>
                    <a:lnTo>
                      <a:pt x="128" y="286"/>
                    </a:lnTo>
                    <a:lnTo>
                      <a:pt x="128" y="285"/>
                    </a:lnTo>
                    <a:lnTo>
                      <a:pt x="128" y="284"/>
                    </a:lnTo>
                    <a:lnTo>
                      <a:pt x="154" y="186"/>
                    </a:lnTo>
                    <a:lnTo>
                      <a:pt x="154" y="184"/>
                    </a:lnTo>
                    <a:lnTo>
                      <a:pt x="155" y="183"/>
                    </a:lnTo>
                    <a:lnTo>
                      <a:pt x="155" y="182"/>
                    </a:lnTo>
                    <a:lnTo>
                      <a:pt x="155" y="181"/>
                    </a:lnTo>
                    <a:lnTo>
                      <a:pt x="155" y="180"/>
                    </a:lnTo>
                    <a:lnTo>
                      <a:pt x="157" y="179"/>
                    </a:lnTo>
                    <a:lnTo>
                      <a:pt x="157" y="178"/>
                    </a:lnTo>
                    <a:lnTo>
                      <a:pt x="157" y="177"/>
                    </a:lnTo>
                    <a:lnTo>
                      <a:pt x="157" y="175"/>
                    </a:lnTo>
                    <a:lnTo>
                      <a:pt x="157" y="174"/>
                    </a:lnTo>
                    <a:lnTo>
                      <a:pt x="157" y="172"/>
                    </a:lnTo>
                    <a:lnTo>
                      <a:pt x="158" y="171"/>
                    </a:lnTo>
                    <a:lnTo>
                      <a:pt x="158" y="170"/>
                    </a:lnTo>
                    <a:lnTo>
                      <a:pt x="158" y="169"/>
                    </a:lnTo>
                    <a:lnTo>
                      <a:pt x="158" y="168"/>
                    </a:lnTo>
                    <a:lnTo>
                      <a:pt x="158" y="167"/>
                    </a:lnTo>
                    <a:lnTo>
                      <a:pt x="158" y="166"/>
                    </a:lnTo>
                    <a:lnTo>
                      <a:pt x="158" y="165"/>
                    </a:lnTo>
                    <a:lnTo>
                      <a:pt x="158" y="164"/>
                    </a:lnTo>
                    <a:lnTo>
                      <a:pt x="158" y="163"/>
                    </a:lnTo>
                    <a:lnTo>
                      <a:pt x="158" y="162"/>
                    </a:lnTo>
                    <a:lnTo>
                      <a:pt x="158" y="161"/>
                    </a:lnTo>
                    <a:lnTo>
                      <a:pt x="158" y="159"/>
                    </a:lnTo>
                    <a:lnTo>
                      <a:pt x="158" y="158"/>
                    </a:lnTo>
                    <a:lnTo>
                      <a:pt x="158" y="157"/>
                    </a:lnTo>
                    <a:lnTo>
                      <a:pt x="158" y="156"/>
                    </a:lnTo>
                    <a:lnTo>
                      <a:pt x="158" y="155"/>
                    </a:lnTo>
                    <a:lnTo>
                      <a:pt x="158" y="154"/>
                    </a:lnTo>
                    <a:lnTo>
                      <a:pt x="158" y="153"/>
                    </a:lnTo>
                    <a:lnTo>
                      <a:pt x="158" y="152"/>
                    </a:lnTo>
                    <a:lnTo>
                      <a:pt x="158" y="151"/>
                    </a:lnTo>
                    <a:lnTo>
                      <a:pt x="157" y="150"/>
                    </a:lnTo>
                    <a:lnTo>
                      <a:pt x="157" y="149"/>
                    </a:lnTo>
                    <a:lnTo>
                      <a:pt x="157" y="148"/>
                    </a:lnTo>
                    <a:lnTo>
                      <a:pt x="157" y="147"/>
                    </a:lnTo>
                    <a:lnTo>
                      <a:pt x="157" y="146"/>
                    </a:lnTo>
                    <a:lnTo>
                      <a:pt x="157" y="145"/>
                    </a:lnTo>
                    <a:lnTo>
                      <a:pt x="155" y="145"/>
                    </a:lnTo>
                    <a:lnTo>
                      <a:pt x="155" y="144"/>
                    </a:lnTo>
                    <a:lnTo>
                      <a:pt x="155" y="142"/>
                    </a:lnTo>
                    <a:lnTo>
                      <a:pt x="155" y="141"/>
                    </a:lnTo>
                    <a:lnTo>
                      <a:pt x="154" y="140"/>
                    </a:lnTo>
                    <a:lnTo>
                      <a:pt x="154" y="139"/>
                    </a:lnTo>
                    <a:lnTo>
                      <a:pt x="153" y="138"/>
                    </a:lnTo>
                    <a:lnTo>
                      <a:pt x="153" y="137"/>
                    </a:lnTo>
                    <a:lnTo>
                      <a:pt x="153" y="136"/>
                    </a:lnTo>
                    <a:lnTo>
                      <a:pt x="152" y="135"/>
                    </a:lnTo>
                    <a:lnTo>
                      <a:pt x="152" y="134"/>
                    </a:lnTo>
                    <a:lnTo>
                      <a:pt x="151" y="133"/>
                    </a:lnTo>
                    <a:lnTo>
                      <a:pt x="150" y="132"/>
                    </a:lnTo>
                    <a:lnTo>
                      <a:pt x="150" y="131"/>
                    </a:lnTo>
                    <a:lnTo>
                      <a:pt x="149" y="130"/>
                    </a:lnTo>
                    <a:lnTo>
                      <a:pt x="149" y="129"/>
                    </a:lnTo>
                    <a:lnTo>
                      <a:pt x="148" y="129"/>
                    </a:lnTo>
                    <a:lnTo>
                      <a:pt x="148" y="128"/>
                    </a:lnTo>
                    <a:lnTo>
                      <a:pt x="147" y="126"/>
                    </a:lnTo>
                    <a:lnTo>
                      <a:pt x="146" y="125"/>
                    </a:lnTo>
                    <a:lnTo>
                      <a:pt x="145" y="124"/>
                    </a:lnTo>
                    <a:lnTo>
                      <a:pt x="144" y="124"/>
                    </a:lnTo>
                    <a:lnTo>
                      <a:pt x="144" y="123"/>
                    </a:lnTo>
                    <a:lnTo>
                      <a:pt x="143" y="123"/>
                    </a:lnTo>
                    <a:lnTo>
                      <a:pt x="143" y="122"/>
                    </a:lnTo>
                    <a:lnTo>
                      <a:pt x="142" y="122"/>
                    </a:lnTo>
                    <a:lnTo>
                      <a:pt x="141" y="121"/>
                    </a:lnTo>
                    <a:lnTo>
                      <a:pt x="139" y="121"/>
                    </a:lnTo>
                    <a:lnTo>
                      <a:pt x="139" y="120"/>
                    </a:lnTo>
                    <a:lnTo>
                      <a:pt x="138" y="120"/>
                    </a:lnTo>
                    <a:lnTo>
                      <a:pt x="137" y="120"/>
                    </a:lnTo>
                    <a:lnTo>
                      <a:pt x="137" y="119"/>
                    </a:lnTo>
                    <a:lnTo>
                      <a:pt x="136" y="119"/>
                    </a:lnTo>
                    <a:lnTo>
                      <a:pt x="135" y="119"/>
                    </a:lnTo>
                    <a:lnTo>
                      <a:pt x="134" y="118"/>
                    </a:lnTo>
                    <a:lnTo>
                      <a:pt x="133" y="118"/>
                    </a:lnTo>
                    <a:lnTo>
                      <a:pt x="132" y="118"/>
                    </a:lnTo>
                    <a:lnTo>
                      <a:pt x="131" y="118"/>
                    </a:lnTo>
                    <a:lnTo>
                      <a:pt x="130" y="118"/>
                    </a:lnTo>
                    <a:lnTo>
                      <a:pt x="130" y="117"/>
                    </a:lnTo>
                    <a:lnTo>
                      <a:pt x="129" y="117"/>
                    </a:lnTo>
                    <a:lnTo>
                      <a:pt x="128" y="117"/>
                    </a:lnTo>
                    <a:lnTo>
                      <a:pt x="127" y="117"/>
                    </a:lnTo>
                    <a:lnTo>
                      <a:pt x="126" y="117"/>
                    </a:lnTo>
                    <a:lnTo>
                      <a:pt x="125" y="117"/>
                    </a:lnTo>
                    <a:lnTo>
                      <a:pt x="63"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06" name="Line 224"/>
              <p:cNvSpPr>
                <a:spLocks noChangeShapeType="1"/>
              </p:cNvSpPr>
              <p:nvPr/>
            </p:nvSpPr>
            <p:spPr bwMode="auto">
              <a:xfrm flipH="1">
                <a:off x="4147" y="2052"/>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07" name="Line 225"/>
              <p:cNvSpPr>
                <a:spLocks noChangeShapeType="1"/>
              </p:cNvSpPr>
              <p:nvPr/>
            </p:nvSpPr>
            <p:spPr bwMode="auto">
              <a:xfrm flipH="1">
                <a:off x="4157" y="2052"/>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08" name="Line 273"/>
              <p:cNvSpPr>
                <a:spLocks noChangeShapeType="1"/>
              </p:cNvSpPr>
              <p:nvPr/>
            </p:nvSpPr>
            <p:spPr bwMode="auto">
              <a:xfrm>
                <a:off x="4247" y="1936"/>
                <a:ext cx="10"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09" name="Line 274"/>
              <p:cNvSpPr>
                <a:spLocks noChangeShapeType="1"/>
              </p:cNvSpPr>
              <p:nvPr/>
            </p:nvSpPr>
            <p:spPr bwMode="auto">
              <a:xfrm flipH="1">
                <a:off x="4234" y="1936"/>
                <a:ext cx="36"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10" name="Freeform 275"/>
              <p:cNvSpPr>
                <a:spLocks/>
              </p:cNvSpPr>
              <p:nvPr/>
            </p:nvSpPr>
            <p:spPr bwMode="auto">
              <a:xfrm>
                <a:off x="4275" y="1951"/>
                <a:ext cx="18" cy="36"/>
              </a:xfrm>
              <a:custGeom>
                <a:avLst/>
                <a:gdLst>
                  <a:gd name="T0" fmla="*/ 0 w 127"/>
                  <a:gd name="T1" fmla="*/ 1 h 252"/>
                  <a:gd name="T2" fmla="*/ 0 w 127"/>
                  <a:gd name="T3" fmla="*/ 0 h 252"/>
                  <a:gd name="T4" fmla="*/ 0 w 127"/>
                  <a:gd name="T5" fmla="*/ 1 h 252"/>
                  <a:gd name="T6" fmla="*/ 0 60000 65536"/>
                  <a:gd name="T7" fmla="*/ 0 60000 65536"/>
                  <a:gd name="T8" fmla="*/ 0 60000 65536"/>
                </a:gdLst>
                <a:ahLst/>
                <a:cxnLst>
                  <a:cxn ang="T6">
                    <a:pos x="T0" y="T1"/>
                  </a:cxn>
                  <a:cxn ang="T7">
                    <a:pos x="T2" y="T3"/>
                  </a:cxn>
                  <a:cxn ang="T8">
                    <a:pos x="T4" y="T5"/>
                  </a:cxn>
                </a:cxnLst>
                <a:rect l="0" t="0" r="r" b="b"/>
                <a:pathLst>
                  <a:path w="127" h="252">
                    <a:moveTo>
                      <a:pt x="0" y="252"/>
                    </a:moveTo>
                    <a:lnTo>
                      <a:pt x="127" y="0"/>
                    </a:lnTo>
                    <a:lnTo>
                      <a:pt x="119" y="2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11" name="Line 276"/>
              <p:cNvSpPr>
                <a:spLocks noChangeShapeType="1"/>
              </p:cNvSpPr>
              <p:nvPr/>
            </p:nvSpPr>
            <p:spPr bwMode="auto">
              <a:xfrm flipH="1">
                <a:off x="4280" y="1977"/>
                <a:ext cx="12"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12" name="Line 277"/>
              <p:cNvSpPr>
                <a:spLocks noChangeShapeType="1"/>
              </p:cNvSpPr>
              <p:nvPr/>
            </p:nvSpPr>
            <p:spPr bwMode="auto">
              <a:xfrm>
                <a:off x="4307" y="1969"/>
                <a:ext cx="1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13" name="Line 278"/>
              <p:cNvSpPr>
                <a:spLocks noChangeShapeType="1"/>
              </p:cNvSpPr>
              <p:nvPr/>
            </p:nvSpPr>
            <p:spPr bwMode="auto">
              <a:xfrm>
                <a:off x="4343" y="1936"/>
                <a:ext cx="10"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14" name="Line 279"/>
              <p:cNvSpPr>
                <a:spLocks noChangeShapeType="1"/>
              </p:cNvSpPr>
              <p:nvPr/>
            </p:nvSpPr>
            <p:spPr bwMode="auto">
              <a:xfrm flipH="1">
                <a:off x="4330" y="1936"/>
                <a:ext cx="37"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15" name="Freeform 280"/>
              <p:cNvSpPr>
                <a:spLocks/>
              </p:cNvSpPr>
              <p:nvPr/>
            </p:nvSpPr>
            <p:spPr bwMode="auto">
              <a:xfrm>
                <a:off x="4371" y="1967"/>
                <a:ext cx="18" cy="20"/>
              </a:xfrm>
              <a:custGeom>
                <a:avLst/>
                <a:gdLst>
                  <a:gd name="T0" fmla="*/ 0 w 121"/>
                  <a:gd name="T1" fmla="*/ 0 h 140"/>
                  <a:gd name="T2" fmla="*/ 0 w 121"/>
                  <a:gd name="T3" fmla="*/ 0 h 140"/>
                  <a:gd name="T4" fmla="*/ 0 w 121"/>
                  <a:gd name="T5" fmla="*/ 0 h 140"/>
                  <a:gd name="T6" fmla="*/ 0 w 121"/>
                  <a:gd name="T7" fmla="*/ 0 h 140"/>
                  <a:gd name="T8" fmla="*/ 0 w 121"/>
                  <a:gd name="T9" fmla="*/ 0 h 140"/>
                  <a:gd name="T10" fmla="*/ 0 w 121"/>
                  <a:gd name="T11" fmla="*/ 0 h 140"/>
                  <a:gd name="T12" fmla="*/ 0 w 121"/>
                  <a:gd name="T13" fmla="*/ 0 h 140"/>
                  <a:gd name="T14" fmla="*/ 0 w 121"/>
                  <a:gd name="T15" fmla="*/ 0 h 140"/>
                  <a:gd name="T16" fmla="*/ 0 w 121"/>
                  <a:gd name="T17" fmla="*/ 0 h 140"/>
                  <a:gd name="T18" fmla="*/ 0 w 121"/>
                  <a:gd name="T19" fmla="*/ 0 h 140"/>
                  <a:gd name="T20" fmla="*/ 0 w 121"/>
                  <a:gd name="T21" fmla="*/ 0 h 140"/>
                  <a:gd name="T22" fmla="*/ 0 w 121"/>
                  <a:gd name="T23" fmla="*/ 0 h 140"/>
                  <a:gd name="T24" fmla="*/ 0 w 121"/>
                  <a:gd name="T25" fmla="*/ 0 h 140"/>
                  <a:gd name="T26" fmla="*/ 0 w 121"/>
                  <a:gd name="T27" fmla="*/ 0 h 140"/>
                  <a:gd name="T28" fmla="*/ 0 w 121"/>
                  <a:gd name="T29" fmla="*/ 0 h 140"/>
                  <a:gd name="T30" fmla="*/ 0 w 121"/>
                  <a:gd name="T31" fmla="*/ 0 h 140"/>
                  <a:gd name="T32" fmla="*/ 0 w 121"/>
                  <a:gd name="T33" fmla="*/ 0 h 140"/>
                  <a:gd name="T34" fmla="*/ 0 w 121"/>
                  <a:gd name="T35" fmla="*/ 0 h 140"/>
                  <a:gd name="T36" fmla="*/ 0 w 121"/>
                  <a:gd name="T37" fmla="*/ 0 h 140"/>
                  <a:gd name="T38" fmla="*/ 0 w 121"/>
                  <a:gd name="T39" fmla="*/ 0 h 140"/>
                  <a:gd name="T40" fmla="*/ 0 w 121"/>
                  <a:gd name="T41" fmla="*/ 0 h 140"/>
                  <a:gd name="T42" fmla="*/ 0 w 121"/>
                  <a:gd name="T43" fmla="*/ 0 h 140"/>
                  <a:gd name="T44" fmla="*/ 0 w 121"/>
                  <a:gd name="T45" fmla="*/ 0 h 140"/>
                  <a:gd name="T46" fmla="*/ 0 w 121"/>
                  <a:gd name="T47" fmla="*/ 0 h 140"/>
                  <a:gd name="T48" fmla="*/ 0 w 121"/>
                  <a:gd name="T49" fmla="*/ 0 h 140"/>
                  <a:gd name="T50" fmla="*/ 0 w 121"/>
                  <a:gd name="T51" fmla="*/ 0 h 140"/>
                  <a:gd name="T52" fmla="*/ 0 w 121"/>
                  <a:gd name="T53" fmla="*/ 0 h 140"/>
                  <a:gd name="T54" fmla="*/ 0 w 121"/>
                  <a:gd name="T55" fmla="*/ 0 h 140"/>
                  <a:gd name="T56" fmla="*/ 0 w 121"/>
                  <a:gd name="T57" fmla="*/ 0 h 140"/>
                  <a:gd name="T58" fmla="*/ 0 w 121"/>
                  <a:gd name="T59" fmla="*/ 0 h 140"/>
                  <a:gd name="T60" fmla="*/ 0 w 121"/>
                  <a:gd name="T61" fmla="*/ 0 h 140"/>
                  <a:gd name="T62" fmla="*/ 0 w 121"/>
                  <a:gd name="T63" fmla="*/ 0 h 140"/>
                  <a:gd name="T64" fmla="*/ 0 w 121"/>
                  <a:gd name="T65" fmla="*/ 0 h 1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1" h="140">
                    <a:moveTo>
                      <a:pt x="0" y="140"/>
                    </a:moveTo>
                    <a:lnTo>
                      <a:pt x="49" y="140"/>
                    </a:lnTo>
                    <a:lnTo>
                      <a:pt x="55" y="140"/>
                    </a:lnTo>
                    <a:lnTo>
                      <a:pt x="60" y="139"/>
                    </a:lnTo>
                    <a:lnTo>
                      <a:pt x="65" y="137"/>
                    </a:lnTo>
                    <a:lnTo>
                      <a:pt x="71" y="135"/>
                    </a:lnTo>
                    <a:lnTo>
                      <a:pt x="76" y="130"/>
                    </a:lnTo>
                    <a:lnTo>
                      <a:pt x="81" y="127"/>
                    </a:lnTo>
                    <a:lnTo>
                      <a:pt x="87" y="122"/>
                    </a:lnTo>
                    <a:lnTo>
                      <a:pt x="92" y="116"/>
                    </a:lnTo>
                    <a:lnTo>
                      <a:pt x="96" y="111"/>
                    </a:lnTo>
                    <a:lnTo>
                      <a:pt x="102" y="105"/>
                    </a:lnTo>
                    <a:lnTo>
                      <a:pt x="105" y="98"/>
                    </a:lnTo>
                    <a:lnTo>
                      <a:pt x="109" y="92"/>
                    </a:lnTo>
                    <a:lnTo>
                      <a:pt x="112" y="84"/>
                    </a:lnTo>
                    <a:lnTo>
                      <a:pt x="115" y="77"/>
                    </a:lnTo>
                    <a:lnTo>
                      <a:pt x="118" y="70"/>
                    </a:lnTo>
                    <a:lnTo>
                      <a:pt x="119" y="63"/>
                    </a:lnTo>
                    <a:lnTo>
                      <a:pt x="120" y="56"/>
                    </a:lnTo>
                    <a:lnTo>
                      <a:pt x="121" y="48"/>
                    </a:lnTo>
                    <a:lnTo>
                      <a:pt x="121" y="42"/>
                    </a:lnTo>
                    <a:lnTo>
                      <a:pt x="120" y="36"/>
                    </a:lnTo>
                    <a:lnTo>
                      <a:pt x="119" y="29"/>
                    </a:lnTo>
                    <a:lnTo>
                      <a:pt x="118" y="23"/>
                    </a:lnTo>
                    <a:lnTo>
                      <a:pt x="114" y="18"/>
                    </a:lnTo>
                    <a:lnTo>
                      <a:pt x="112" y="13"/>
                    </a:lnTo>
                    <a:lnTo>
                      <a:pt x="109" y="9"/>
                    </a:lnTo>
                    <a:lnTo>
                      <a:pt x="105" y="6"/>
                    </a:lnTo>
                    <a:lnTo>
                      <a:pt x="102" y="4"/>
                    </a:lnTo>
                    <a:lnTo>
                      <a:pt x="96" y="1"/>
                    </a:lnTo>
                    <a:lnTo>
                      <a:pt x="92" y="0"/>
                    </a:lnTo>
                    <a:lnTo>
                      <a:pt x="87" y="0"/>
                    </a:lnTo>
                    <a:lnTo>
                      <a:pt x="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16" name="Freeform 281"/>
              <p:cNvSpPr>
                <a:spLocks/>
              </p:cNvSpPr>
              <p:nvPr/>
            </p:nvSpPr>
            <p:spPr bwMode="auto">
              <a:xfrm>
                <a:off x="4371" y="1951"/>
                <a:ext cx="21" cy="36"/>
              </a:xfrm>
              <a:custGeom>
                <a:avLst/>
                <a:gdLst>
                  <a:gd name="T0" fmla="*/ 0 w 144"/>
                  <a:gd name="T1" fmla="*/ 0 h 252"/>
                  <a:gd name="T2" fmla="*/ 0 w 144"/>
                  <a:gd name="T3" fmla="*/ 0 h 252"/>
                  <a:gd name="T4" fmla="*/ 0 w 144"/>
                  <a:gd name="T5" fmla="*/ 0 h 252"/>
                  <a:gd name="T6" fmla="*/ 0 w 144"/>
                  <a:gd name="T7" fmla="*/ 0 h 252"/>
                  <a:gd name="T8" fmla="*/ 0 w 144"/>
                  <a:gd name="T9" fmla="*/ 0 h 252"/>
                  <a:gd name="T10" fmla="*/ 0 w 144"/>
                  <a:gd name="T11" fmla="*/ 0 h 252"/>
                  <a:gd name="T12" fmla="*/ 0 w 144"/>
                  <a:gd name="T13" fmla="*/ 0 h 252"/>
                  <a:gd name="T14" fmla="*/ 0 w 144"/>
                  <a:gd name="T15" fmla="*/ 0 h 252"/>
                  <a:gd name="T16" fmla="*/ 0 w 144"/>
                  <a:gd name="T17" fmla="*/ 0 h 252"/>
                  <a:gd name="T18" fmla="*/ 0 w 144"/>
                  <a:gd name="T19" fmla="*/ 0 h 252"/>
                  <a:gd name="T20" fmla="*/ 0 w 144"/>
                  <a:gd name="T21" fmla="*/ 0 h 252"/>
                  <a:gd name="T22" fmla="*/ 0 w 144"/>
                  <a:gd name="T23" fmla="*/ 0 h 252"/>
                  <a:gd name="T24" fmla="*/ 0 w 144"/>
                  <a:gd name="T25" fmla="*/ 0 h 252"/>
                  <a:gd name="T26" fmla="*/ 0 w 144"/>
                  <a:gd name="T27" fmla="*/ 0 h 252"/>
                  <a:gd name="T28" fmla="*/ 0 w 144"/>
                  <a:gd name="T29" fmla="*/ 0 h 252"/>
                  <a:gd name="T30" fmla="*/ 0 w 144"/>
                  <a:gd name="T31" fmla="*/ 0 h 252"/>
                  <a:gd name="T32" fmla="*/ 0 w 144"/>
                  <a:gd name="T33" fmla="*/ 0 h 252"/>
                  <a:gd name="T34" fmla="*/ 0 w 144"/>
                  <a:gd name="T35" fmla="*/ 0 h 252"/>
                  <a:gd name="T36" fmla="*/ 0 w 144"/>
                  <a:gd name="T37" fmla="*/ 0 h 252"/>
                  <a:gd name="T38" fmla="*/ 0 w 144"/>
                  <a:gd name="T39" fmla="*/ 0 h 252"/>
                  <a:gd name="T40" fmla="*/ 0 w 144"/>
                  <a:gd name="T41" fmla="*/ 0 h 252"/>
                  <a:gd name="T42" fmla="*/ 0 w 144"/>
                  <a:gd name="T43" fmla="*/ 0 h 252"/>
                  <a:gd name="T44" fmla="*/ 0 w 144"/>
                  <a:gd name="T45" fmla="*/ 0 h 252"/>
                  <a:gd name="T46" fmla="*/ 0 w 144"/>
                  <a:gd name="T47" fmla="*/ 0 h 252"/>
                  <a:gd name="T48" fmla="*/ 0 w 144"/>
                  <a:gd name="T49" fmla="*/ 0 h 252"/>
                  <a:gd name="T50" fmla="*/ 0 w 144"/>
                  <a:gd name="T51" fmla="*/ 0 h 252"/>
                  <a:gd name="T52" fmla="*/ 0 w 144"/>
                  <a:gd name="T53" fmla="*/ 0 h 252"/>
                  <a:gd name="T54" fmla="*/ 0 w 144"/>
                  <a:gd name="T55" fmla="*/ 0 h 252"/>
                  <a:gd name="T56" fmla="*/ 0 w 144"/>
                  <a:gd name="T57" fmla="*/ 0 h 252"/>
                  <a:gd name="T58" fmla="*/ 0 w 144"/>
                  <a:gd name="T59" fmla="*/ 0 h 252"/>
                  <a:gd name="T60" fmla="*/ 0 w 144"/>
                  <a:gd name="T61" fmla="*/ 1 h 2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44" h="252">
                    <a:moveTo>
                      <a:pt x="87" y="112"/>
                    </a:moveTo>
                    <a:lnTo>
                      <a:pt x="91" y="111"/>
                    </a:lnTo>
                    <a:lnTo>
                      <a:pt x="96" y="110"/>
                    </a:lnTo>
                    <a:lnTo>
                      <a:pt x="101" y="109"/>
                    </a:lnTo>
                    <a:lnTo>
                      <a:pt x="106" y="106"/>
                    </a:lnTo>
                    <a:lnTo>
                      <a:pt x="110" y="104"/>
                    </a:lnTo>
                    <a:lnTo>
                      <a:pt x="114" y="100"/>
                    </a:lnTo>
                    <a:lnTo>
                      <a:pt x="119" y="95"/>
                    </a:lnTo>
                    <a:lnTo>
                      <a:pt x="123" y="91"/>
                    </a:lnTo>
                    <a:lnTo>
                      <a:pt x="127" y="86"/>
                    </a:lnTo>
                    <a:lnTo>
                      <a:pt x="130" y="80"/>
                    </a:lnTo>
                    <a:lnTo>
                      <a:pt x="134" y="74"/>
                    </a:lnTo>
                    <a:lnTo>
                      <a:pt x="137" y="69"/>
                    </a:lnTo>
                    <a:lnTo>
                      <a:pt x="139" y="62"/>
                    </a:lnTo>
                    <a:lnTo>
                      <a:pt x="141" y="56"/>
                    </a:lnTo>
                    <a:lnTo>
                      <a:pt x="142" y="50"/>
                    </a:lnTo>
                    <a:lnTo>
                      <a:pt x="143" y="43"/>
                    </a:lnTo>
                    <a:lnTo>
                      <a:pt x="144" y="38"/>
                    </a:lnTo>
                    <a:lnTo>
                      <a:pt x="144" y="31"/>
                    </a:lnTo>
                    <a:lnTo>
                      <a:pt x="143" y="26"/>
                    </a:lnTo>
                    <a:lnTo>
                      <a:pt x="142" y="21"/>
                    </a:lnTo>
                    <a:lnTo>
                      <a:pt x="140" y="17"/>
                    </a:lnTo>
                    <a:lnTo>
                      <a:pt x="138" y="12"/>
                    </a:lnTo>
                    <a:lnTo>
                      <a:pt x="136" y="9"/>
                    </a:lnTo>
                    <a:lnTo>
                      <a:pt x="133" y="6"/>
                    </a:lnTo>
                    <a:lnTo>
                      <a:pt x="129" y="3"/>
                    </a:lnTo>
                    <a:lnTo>
                      <a:pt x="125" y="2"/>
                    </a:lnTo>
                    <a:lnTo>
                      <a:pt x="121" y="1"/>
                    </a:lnTo>
                    <a:lnTo>
                      <a:pt x="117" y="0"/>
                    </a:lnTo>
                    <a:lnTo>
                      <a:pt x="68" y="0"/>
                    </a:lnTo>
                    <a:lnTo>
                      <a:pt x="0" y="2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17" name="Line 282"/>
              <p:cNvSpPr>
                <a:spLocks noChangeShapeType="1"/>
              </p:cNvSpPr>
              <p:nvPr/>
            </p:nvSpPr>
            <p:spPr bwMode="auto">
              <a:xfrm>
                <a:off x="4225" y="1933"/>
                <a:ext cx="1"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18" name="Line 283"/>
              <p:cNvSpPr>
                <a:spLocks noChangeShapeType="1"/>
              </p:cNvSpPr>
              <p:nvPr/>
            </p:nvSpPr>
            <p:spPr bwMode="auto">
              <a:xfrm>
                <a:off x="4396" y="1933"/>
                <a:ext cx="1"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19" name="Freeform 285"/>
              <p:cNvSpPr>
                <a:spLocks/>
              </p:cNvSpPr>
              <p:nvPr/>
            </p:nvSpPr>
            <p:spPr bwMode="auto">
              <a:xfrm>
                <a:off x="3968" y="1923"/>
                <a:ext cx="38" cy="113"/>
              </a:xfrm>
              <a:custGeom>
                <a:avLst/>
                <a:gdLst>
                  <a:gd name="T0" fmla="*/ 1 w 269"/>
                  <a:gd name="T1" fmla="*/ 2 h 791"/>
                  <a:gd name="T2" fmla="*/ 1 w 269"/>
                  <a:gd name="T3" fmla="*/ 2 h 791"/>
                  <a:gd name="T4" fmla="*/ 1 w 269"/>
                  <a:gd name="T5" fmla="*/ 2 h 791"/>
                  <a:gd name="T6" fmla="*/ 1 w 269"/>
                  <a:gd name="T7" fmla="*/ 2 h 791"/>
                  <a:gd name="T8" fmla="*/ 1 w 269"/>
                  <a:gd name="T9" fmla="*/ 2 h 791"/>
                  <a:gd name="T10" fmla="*/ 1 w 269"/>
                  <a:gd name="T11" fmla="*/ 2 h 791"/>
                  <a:gd name="T12" fmla="*/ 1 w 269"/>
                  <a:gd name="T13" fmla="*/ 2 h 791"/>
                  <a:gd name="T14" fmla="*/ 1 w 269"/>
                  <a:gd name="T15" fmla="*/ 2 h 791"/>
                  <a:gd name="T16" fmla="*/ 1 w 269"/>
                  <a:gd name="T17" fmla="*/ 2 h 791"/>
                  <a:gd name="T18" fmla="*/ 1 w 269"/>
                  <a:gd name="T19" fmla="*/ 2 h 791"/>
                  <a:gd name="T20" fmla="*/ 1 w 269"/>
                  <a:gd name="T21" fmla="*/ 2 h 791"/>
                  <a:gd name="T22" fmla="*/ 1 w 269"/>
                  <a:gd name="T23" fmla="*/ 1 h 791"/>
                  <a:gd name="T24" fmla="*/ 1 w 269"/>
                  <a:gd name="T25" fmla="*/ 1 h 791"/>
                  <a:gd name="T26" fmla="*/ 1 w 269"/>
                  <a:gd name="T27" fmla="*/ 1 h 791"/>
                  <a:gd name="T28" fmla="*/ 1 w 269"/>
                  <a:gd name="T29" fmla="*/ 1 h 791"/>
                  <a:gd name="T30" fmla="*/ 1 w 269"/>
                  <a:gd name="T31" fmla="*/ 1 h 791"/>
                  <a:gd name="T32" fmla="*/ 1 w 269"/>
                  <a:gd name="T33" fmla="*/ 1 h 791"/>
                  <a:gd name="T34" fmla="*/ 1 w 269"/>
                  <a:gd name="T35" fmla="*/ 1 h 791"/>
                  <a:gd name="T36" fmla="*/ 1 w 269"/>
                  <a:gd name="T37" fmla="*/ 1 h 791"/>
                  <a:gd name="T38" fmla="*/ 1 w 269"/>
                  <a:gd name="T39" fmla="*/ 1 h 791"/>
                  <a:gd name="T40" fmla="*/ 0 w 269"/>
                  <a:gd name="T41" fmla="*/ 1 h 791"/>
                  <a:gd name="T42" fmla="*/ 0 w 269"/>
                  <a:gd name="T43" fmla="*/ 1 h 791"/>
                  <a:gd name="T44" fmla="*/ 0 w 269"/>
                  <a:gd name="T45" fmla="*/ 1 h 791"/>
                  <a:gd name="T46" fmla="*/ 0 w 269"/>
                  <a:gd name="T47" fmla="*/ 1 h 791"/>
                  <a:gd name="T48" fmla="*/ 0 w 269"/>
                  <a:gd name="T49" fmla="*/ 1 h 791"/>
                  <a:gd name="T50" fmla="*/ 0 w 269"/>
                  <a:gd name="T51" fmla="*/ 1 h 791"/>
                  <a:gd name="T52" fmla="*/ 0 w 269"/>
                  <a:gd name="T53" fmla="*/ 0 h 791"/>
                  <a:gd name="T54" fmla="*/ 0 w 269"/>
                  <a:gd name="T55" fmla="*/ 0 h 791"/>
                  <a:gd name="T56" fmla="*/ 0 w 269"/>
                  <a:gd name="T57" fmla="*/ 0 h 791"/>
                  <a:gd name="T58" fmla="*/ 0 w 269"/>
                  <a:gd name="T59" fmla="*/ 0 h 791"/>
                  <a:gd name="T60" fmla="*/ 0 w 269"/>
                  <a:gd name="T61" fmla="*/ 0 h 791"/>
                  <a:gd name="T62" fmla="*/ 0 w 269"/>
                  <a:gd name="T63" fmla="*/ 0 h 791"/>
                  <a:gd name="T64" fmla="*/ 0 w 269"/>
                  <a:gd name="T65" fmla="*/ 0 h 791"/>
                  <a:gd name="T66" fmla="*/ 0 w 269"/>
                  <a:gd name="T67" fmla="*/ 0 h 7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69" h="791">
                    <a:moveTo>
                      <a:pt x="269" y="791"/>
                    </a:moveTo>
                    <a:lnTo>
                      <a:pt x="269" y="765"/>
                    </a:lnTo>
                    <a:lnTo>
                      <a:pt x="268" y="739"/>
                    </a:lnTo>
                    <a:lnTo>
                      <a:pt x="267" y="713"/>
                    </a:lnTo>
                    <a:lnTo>
                      <a:pt x="265" y="687"/>
                    </a:lnTo>
                    <a:lnTo>
                      <a:pt x="262" y="662"/>
                    </a:lnTo>
                    <a:lnTo>
                      <a:pt x="259" y="636"/>
                    </a:lnTo>
                    <a:lnTo>
                      <a:pt x="256" y="611"/>
                    </a:lnTo>
                    <a:lnTo>
                      <a:pt x="253" y="585"/>
                    </a:lnTo>
                    <a:lnTo>
                      <a:pt x="249" y="560"/>
                    </a:lnTo>
                    <a:lnTo>
                      <a:pt x="243" y="534"/>
                    </a:lnTo>
                    <a:lnTo>
                      <a:pt x="238" y="510"/>
                    </a:lnTo>
                    <a:lnTo>
                      <a:pt x="233" y="484"/>
                    </a:lnTo>
                    <a:lnTo>
                      <a:pt x="226" y="460"/>
                    </a:lnTo>
                    <a:lnTo>
                      <a:pt x="219" y="434"/>
                    </a:lnTo>
                    <a:lnTo>
                      <a:pt x="211" y="410"/>
                    </a:lnTo>
                    <a:lnTo>
                      <a:pt x="204" y="385"/>
                    </a:lnTo>
                    <a:lnTo>
                      <a:pt x="195" y="361"/>
                    </a:lnTo>
                    <a:lnTo>
                      <a:pt x="187" y="336"/>
                    </a:lnTo>
                    <a:lnTo>
                      <a:pt x="178" y="313"/>
                    </a:lnTo>
                    <a:lnTo>
                      <a:pt x="168" y="288"/>
                    </a:lnTo>
                    <a:lnTo>
                      <a:pt x="158" y="265"/>
                    </a:lnTo>
                    <a:lnTo>
                      <a:pt x="147" y="241"/>
                    </a:lnTo>
                    <a:lnTo>
                      <a:pt x="136" y="218"/>
                    </a:lnTo>
                    <a:lnTo>
                      <a:pt x="125" y="196"/>
                    </a:lnTo>
                    <a:lnTo>
                      <a:pt x="112" y="172"/>
                    </a:lnTo>
                    <a:lnTo>
                      <a:pt x="101" y="150"/>
                    </a:lnTo>
                    <a:lnTo>
                      <a:pt x="88" y="127"/>
                    </a:lnTo>
                    <a:lnTo>
                      <a:pt x="74" y="105"/>
                    </a:lnTo>
                    <a:lnTo>
                      <a:pt x="60" y="84"/>
                    </a:lnTo>
                    <a:lnTo>
                      <a:pt x="46" y="62"/>
                    </a:lnTo>
                    <a:lnTo>
                      <a:pt x="31" y="41"/>
                    </a:lnTo>
                    <a:lnTo>
                      <a:pt x="16" y="2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820" name="Freeform 290"/>
              <p:cNvSpPr>
                <a:spLocks/>
              </p:cNvSpPr>
              <p:nvPr/>
            </p:nvSpPr>
            <p:spPr bwMode="auto">
              <a:xfrm>
                <a:off x="4035" y="1970"/>
                <a:ext cx="6" cy="15"/>
              </a:xfrm>
              <a:custGeom>
                <a:avLst/>
                <a:gdLst>
                  <a:gd name="T0" fmla="*/ 0 w 48"/>
                  <a:gd name="T1" fmla="*/ 0 h 105"/>
                  <a:gd name="T2" fmla="*/ 0 w 48"/>
                  <a:gd name="T3" fmla="*/ 0 h 105"/>
                  <a:gd name="T4" fmla="*/ 0 w 48"/>
                  <a:gd name="T5" fmla="*/ 0 h 105"/>
                  <a:gd name="T6" fmla="*/ 0 w 48"/>
                  <a:gd name="T7" fmla="*/ 0 h 105"/>
                  <a:gd name="T8" fmla="*/ 0 w 48"/>
                  <a:gd name="T9" fmla="*/ 0 h 105"/>
                  <a:gd name="T10" fmla="*/ 0 w 48"/>
                  <a:gd name="T11" fmla="*/ 0 h 105"/>
                  <a:gd name="T12" fmla="*/ 0 w 48"/>
                  <a:gd name="T13" fmla="*/ 0 h 105"/>
                  <a:gd name="T14" fmla="*/ 0 w 48"/>
                  <a:gd name="T15" fmla="*/ 0 h 105"/>
                  <a:gd name="T16" fmla="*/ 0 w 48"/>
                  <a:gd name="T17" fmla="*/ 0 h 105"/>
                  <a:gd name="T18" fmla="*/ 0 w 48"/>
                  <a:gd name="T19" fmla="*/ 0 h 105"/>
                  <a:gd name="T20" fmla="*/ 0 w 48"/>
                  <a:gd name="T21" fmla="*/ 0 h 1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8" h="105">
                    <a:moveTo>
                      <a:pt x="38" y="0"/>
                    </a:moveTo>
                    <a:lnTo>
                      <a:pt x="12" y="41"/>
                    </a:lnTo>
                    <a:lnTo>
                      <a:pt x="1" y="72"/>
                    </a:lnTo>
                    <a:lnTo>
                      <a:pt x="0" y="83"/>
                    </a:lnTo>
                    <a:lnTo>
                      <a:pt x="13" y="105"/>
                    </a:lnTo>
                    <a:lnTo>
                      <a:pt x="39" y="103"/>
                    </a:lnTo>
                    <a:lnTo>
                      <a:pt x="23" y="84"/>
                    </a:lnTo>
                    <a:lnTo>
                      <a:pt x="18" y="64"/>
                    </a:lnTo>
                    <a:lnTo>
                      <a:pt x="21" y="54"/>
                    </a:lnTo>
                    <a:lnTo>
                      <a:pt x="48" y="11"/>
                    </a:lnTo>
                    <a:lnTo>
                      <a:pt x="38" y="0"/>
                    </a:lnTo>
                    <a:close/>
                  </a:path>
                </a:pathLst>
              </a:custGeom>
              <a:solidFill>
                <a:srgbClr val="000000"/>
              </a:solidFill>
              <a:ln w="19050" cmpd="sng">
                <a:solidFill>
                  <a:srgbClr val="000000"/>
                </a:solidFill>
                <a:round/>
                <a:headEnd/>
                <a:tailEnd/>
              </a:ln>
            </p:spPr>
            <p:txBody>
              <a:bodyPr/>
              <a:lstStyle/>
              <a:p>
                <a:endParaRPr lang="zh-CN" altLang="en-US"/>
              </a:p>
            </p:txBody>
          </p:sp>
          <p:sp>
            <p:nvSpPr>
              <p:cNvPr id="31821" name="Freeform 291"/>
              <p:cNvSpPr>
                <a:spLocks/>
              </p:cNvSpPr>
              <p:nvPr/>
            </p:nvSpPr>
            <p:spPr bwMode="auto">
              <a:xfrm>
                <a:off x="4044" y="1942"/>
                <a:ext cx="20" cy="25"/>
              </a:xfrm>
              <a:custGeom>
                <a:avLst/>
                <a:gdLst>
                  <a:gd name="T0" fmla="*/ 0 w 136"/>
                  <a:gd name="T1" fmla="*/ 0 h 177"/>
                  <a:gd name="T2" fmla="*/ 0 w 136"/>
                  <a:gd name="T3" fmla="*/ 0 h 177"/>
                  <a:gd name="T4" fmla="*/ 0 w 136"/>
                  <a:gd name="T5" fmla="*/ 0 h 177"/>
                  <a:gd name="T6" fmla="*/ 0 w 136"/>
                  <a:gd name="T7" fmla="*/ 0 h 177"/>
                  <a:gd name="T8" fmla="*/ 0 w 136"/>
                  <a:gd name="T9" fmla="*/ 0 h 177"/>
                  <a:gd name="T10" fmla="*/ 0 w 136"/>
                  <a:gd name="T11" fmla="*/ 1 h 177"/>
                  <a:gd name="T12" fmla="*/ 0 w 136"/>
                  <a:gd name="T13" fmla="*/ 0 h 177"/>
                  <a:gd name="T14" fmla="*/ 0 w 136"/>
                  <a:gd name="T15" fmla="*/ 0 h 177"/>
                  <a:gd name="T16" fmla="*/ 0 w 136"/>
                  <a:gd name="T17" fmla="*/ 0 h 177"/>
                  <a:gd name="T18" fmla="*/ 0 w 136"/>
                  <a:gd name="T19" fmla="*/ 0 h 1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77">
                    <a:moveTo>
                      <a:pt x="136" y="0"/>
                    </a:moveTo>
                    <a:lnTo>
                      <a:pt x="79" y="0"/>
                    </a:lnTo>
                    <a:lnTo>
                      <a:pt x="75" y="12"/>
                    </a:lnTo>
                    <a:lnTo>
                      <a:pt x="85" y="25"/>
                    </a:lnTo>
                    <a:lnTo>
                      <a:pt x="0" y="160"/>
                    </a:lnTo>
                    <a:lnTo>
                      <a:pt x="2" y="177"/>
                    </a:lnTo>
                    <a:lnTo>
                      <a:pt x="97" y="25"/>
                    </a:lnTo>
                    <a:lnTo>
                      <a:pt x="102" y="21"/>
                    </a:lnTo>
                    <a:lnTo>
                      <a:pt x="133" y="12"/>
                    </a:lnTo>
                    <a:lnTo>
                      <a:pt x="136" y="0"/>
                    </a:lnTo>
                    <a:close/>
                  </a:path>
                </a:pathLst>
              </a:custGeom>
              <a:solidFill>
                <a:srgbClr val="000000"/>
              </a:solidFill>
              <a:ln w="19050" cmpd="sng">
                <a:solidFill>
                  <a:srgbClr val="000000"/>
                </a:solidFill>
                <a:round/>
                <a:headEnd/>
                <a:tailEnd/>
              </a:ln>
            </p:spPr>
            <p:txBody>
              <a:bodyPr/>
              <a:lstStyle/>
              <a:p>
                <a:endParaRPr lang="zh-CN" altLang="en-US"/>
              </a:p>
            </p:txBody>
          </p:sp>
          <p:sp>
            <p:nvSpPr>
              <p:cNvPr id="31822" name="Freeform 292"/>
              <p:cNvSpPr>
                <a:spLocks/>
              </p:cNvSpPr>
              <p:nvPr/>
            </p:nvSpPr>
            <p:spPr bwMode="auto">
              <a:xfrm>
                <a:off x="4037" y="1942"/>
                <a:ext cx="7" cy="2"/>
              </a:xfrm>
              <a:custGeom>
                <a:avLst/>
                <a:gdLst>
                  <a:gd name="T0" fmla="*/ 0 w 49"/>
                  <a:gd name="T1" fmla="*/ 0 h 12"/>
                  <a:gd name="T2" fmla="*/ 0 w 49"/>
                  <a:gd name="T3" fmla="*/ 0 h 12"/>
                  <a:gd name="T4" fmla="*/ 0 w 49"/>
                  <a:gd name="T5" fmla="*/ 0 h 12"/>
                  <a:gd name="T6" fmla="*/ 0 w 49"/>
                  <a:gd name="T7" fmla="*/ 0 h 12"/>
                  <a:gd name="T8" fmla="*/ 0 w 49"/>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12">
                    <a:moveTo>
                      <a:pt x="49" y="0"/>
                    </a:moveTo>
                    <a:lnTo>
                      <a:pt x="3" y="0"/>
                    </a:lnTo>
                    <a:lnTo>
                      <a:pt x="0" y="12"/>
                    </a:lnTo>
                    <a:lnTo>
                      <a:pt x="7" y="12"/>
                    </a:lnTo>
                    <a:lnTo>
                      <a:pt x="49" y="0"/>
                    </a:lnTo>
                    <a:close/>
                  </a:path>
                </a:pathLst>
              </a:custGeom>
              <a:solidFill>
                <a:srgbClr val="000000"/>
              </a:solidFill>
              <a:ln w="19050" cmpd="sng">
                <a:solidFill>
                  <a:srgbClr val="000000"/>
                </a:solidFill>
                <a:round/>
                <a:headEnd/>
                <a:tailEnd/>
              </a:ln>
            </p:spPr>
            <p:txBody>
              <a:bodyPr/>
              <a:lstStyle/>
              <a:p>
                <a:endParaRPr lang="zh-CN" altLang="en-US"/>
              </a:p>
            </p:txBody>
          </p:sp>
          <p:sp>
            <p:nvSpPr>
              <p:cNvPr id="31823" name="Freeform 293"/>
              <p:cNvSpPr>
                <a:spLocks/>
              </p:cNvSpPr>
              <p:nvPr/>
            </p:nvSpPr>
            <p:spPr bwMode="auto">
              <a:xfrm>
                <a:off x="4038" y="1942"/>
                <a:ext cx="7" cy="43"/>
              </a:xfrm>
              <a:custGeom>
                <a:avLst/>
                <a:gdLst>
                  <a:gd name="T0" fmla="*/ 0 w 49"/>
                  <a:gd name="T1" fmla="*/ 0 h 302"/>
                  <a:gd name="T2" fmla="*/ 0 w 49"/>
                  <a:gd name="T3" fmla="*/ 0 h 302"/>
                  <a:gd name="T4" fmla="*/ 0 w 49"/>
                  <a:gd name="T5" fmla="*/ 0 h 302"/>
                  <a:gd name="T6" fmla="*/ 0 w 49"/>
                  <a:gd name="T7" fmla="*/ 1 h 302"/>
                  <a:gd name="T8" fmla="*/ 0 w 49"/>
                  <a:gd name="T9" fmla="*/ 1 h 302"/>
                  <a:gd name="T10" fmla="*/ 0 w 49"/>
                  <a:gd name="T11" fmla="*/ 1 h 302"/>
                  <a:gd name="T12" fmla="*/ 0 w 49"/>
                  <a:gd name="T13" fmla="*/ 1 h 302"/>
                  <a:gd name="T14" fmla="*/ 0 w 49"/>
                  <a:gd name="T15" fmla="*/ 1 h 302"/>
                  <a:gd name="T16" fmla="*/ 0 w 49"/>
                  <a:gd name="T17" fmla="*/ 1 h 302"/>
                  <a:gd name="T18" fmla="*/ 0 w 49"/>
                  <a:gd name="T19" fmla="*/ 1 h 302"/>
                  <a:gd name="T20" fmla="*/ 0 w 49"/>
                  <a:gd name="T21" fmla="*/ 1 h 302"/>
                  <a:gd name="T22" fmla="*/ 0 w 49"/>
                  <a:gd name="T23" fmla="*/ 1 h 302"/>
                  <a:gd name="T24" fmla="*/ 0 w 49"/>
                  <a:gd name="T25" fmla="*/ 1 h 302"/>
                  <a:gd name="T26" fmla="*/ 0 w 49"/>
                  <a:gd name="T27" fmla="*/ 1 h 302"/>
                  <a:gd name="T28" fmla="*/ 0 w 49"/>
                  <a:gd name="T29" fmla="*/ 1 h 302"/>
                  <a:gd name="T30" fmla="*/ 0 w 49"/>
                  <a:gd name="T31" fmla="*/ 0 h 302"/>
                  <a:gd name="T32" fmla="*/ 0 w 49"/>
                  <a:gd name="T33" fmla="*/ 0 h 3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 h="302">
                    <a:moveTo>
                      <a:pt x="46" y="0"/>
                    </a:moveTo>
                    <a:lnTo>
                      <a:pt x="4" y="12"/>
                    </a:lnTo>
                    <a:lnTo>
                      <a:pt x="21" y="32"/>
                    </a:lnTo>
                    <a:lnTo>
                      <a:pt x="23" y="189"/>
                    </a:lnTo>
                    <a:lnTo>
                      <a:pt x="15" y="199"/>
                    </a:lnTo>
                    <a:lnTo>
                      <a:pt x="25" y="210"/>
                    </a:lnTo>
                    <a:lnTo>
                      <a:pt x="25" y="232"/>
                    </a:lnTo>
                    <a:lnTo>
                      <a:pt x="25" y="265"/>
                    </a:lnTo>
                    <a:lnTo>
                      <a:pt x="16" y="281"/>
                    </a:lnTo>
                    <a:lnTo>
                      <a:pt x="0" y="283"/>
                    </a:lnTo>
                    <a:lnTo>
                      <a:pt x="16" y="302"/>
                    </a:lnTo>
                    <a:lnTo>
                      <a:pt x="41" y="276"/>
                    </a:lnTo>
                    <a:lnTo>
                      <a:pt x="45" y="266"/>
                    </a:lnTo>
                    <a:lnTo>
                      <a:pt x="49" y="231"/>
                    </a:lnTo>
                    <a:lnTo>
                      <a:pt x="47" y="177"/>
                    </a:lnTo>
                    <a:lnTo>
                      <a:pt x="45" y="160"/>
                    </a:lnTo>
                    <a:lnTo>
                      <a:pt x="46"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31785" name="Group 448"/>
            <p:cNvGrpSpPr>
              <a:grpSpLocks/>
            </p:cNvGrpSpPr>
            <p:nvPr/>
          </p:nvGrpSpPr>
          <p:grpSpPr bwMode="auto">
            <a:xfrm>
              <a:off x="1217" y="3894"/>
              <a:ext cx="136" cy="129"/>
              <a:chOff x="3288" y="3475"/>
              <a:chExt cx="136" cy="129"/>
            </a:xfrm>
          </p:grpSpPr>
          <p:sp>
            <p:nvSpPr>
              <p:cNvPr id="31786" name="Line 449"/>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87" name="Line 450"/>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476615" name="Group 455"/>
          <p:cNvGrpSpPr>
            <a:grpSpLocks/>
          </p:cNvGrpSpPr>
          <p:nvPr/>
        </p:nvGrpSpPr>
        <p:grpSpPr bwMode="auto">
          <a:xfrm>
            <a:off x="6346825" y="908050"/>
            <a:ext cx="2546350" cy="1985963"/>
            <a:chOff x="3998" y="572"/>
            <a:chExt cx="1604" cy="1251"/>
          </a:xfrm>
        </p:grpSpPr>
        <p:grpSp>
          <p:nvGrpSpPr>
            <p:cNvPr id="31753" name="Group 370"/>
            <p:cNvGrpSpPr>
              <a:grpSpLocks/>
            </p:cNvGrpSpPr>
            <p:nvPr/>
          </p:nvGrpSpPr>
          <p:grpSpPr bwMode="auto">
            <a:xfrm>
              <a:off x="3998" y="572"/>
              <a:ext cx="1604" cy="1251"/>
              <a:chOff x="3998" y="572"/>
              <a:chExt cx="1604" cy="1251"/>
            </a:xfrm>
          </p:grpSpPr>
          <p:sp>
            <p:nvSpPr>
              <p:cNvPr id="31757" name="Line 203"/>
              <p:cNvSpPr>
                <a:spLocks noChangeShapeType="1"/>
              </p:cNvSpPr>
              <p:nvPr/>
            </p:nvSpPr>
            <p:spPr bwMode="auto">
              <a:xfrm>
                <a:off x="4990" y="629"/>
                <a:ext cx="163" cy="119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1758" name="Group 369"/>
              <p:cNvGrpSpPr>
                <a:grpSpLocks/>
              </p:cNvGrpSpPr>
              <p:nvPr/>
            </p:nvGrpSpPr>
            <p:grpSpPr bwMode="auto">
              <a:xfrm>
                <a:off x="3998" y="572"/>
                <a:ext cx="1604" cy="865"/>
                <a:chOff x="3998" y="572"/>
                <a:chExt cx="1604" cy="865"/>
              </a:xfrm>
            </p:grpSpPr>
            <p:sp>
              <p:nvSpPr>
                <p:cNvPr id="31759" name="Line 202"/>
                <p:cNvSpPr>
                  <a:spLocks noChangeShapeType="1"/>
                </p:cNvSpPr>
                <p:nvPr/>
              </p:nvSpPr>
              <p:spPr bwMode="auto">
                <a:xfrm flipH="1">
                  <a:off x="4474" y="629"/>
                  <a:ext cx="516" cy="519"/>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60" name="Line 235"/>
                <p:cNvSpPr>
                  <a:spLocks noChangeShapeType="1"/>
                </p:cNvSpPr>
                <p:nvPr/>
              </p:nvSpPr>
              <p:spPr bwMode="auto">
                <a:xfrm flipV="1">
                  <a:off x="5071" y="1006"/>
                  <a:ext cx="220" cy="2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61" name="Line 236"/>
                <p:cNvSpPr>
                  <a:spLocks noChangeShapeType="1"/>
                </p:cNvSpPr>
                <p:nvPr/>
              </p:nvSpPr>
              <p:spPr bwMode="auto">
                <a:xfrm>
                  <a:off x="5291" y="1006"/>
                  <a:ext cx="3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62" name="Freeform 237"/>
                <p:cNvSpPr>
                  <a:spLocks/>
                </p:cNvSpPr>
                <p:nvPr/>
              </p:nvSpPr>
              <p:spPr bwMode="auto">
                <a:xfrm>
                  <a:off x="5379" y="819"/>
                  <a:ext cx="75" cy="151"/>
                </a:xfrm>
                <a:custGeom>
                  <a:avLst/>
                  <a:gdLst>
                    <a:gd name="T0" fmla="*/ 0 w 177"/>
                    <a:gd name="T1" fmla="*/ 28 h 352"/>
                    <a:gd name="T2" fmla="*/ 14 w 177"/>
                    <a:gd name="T3" fmla="*/ 0 h 352"/>
                    <a:gd name="T4" fmla="*/ 13 w 177"/>
                    <a:gd name="T5" fmla="*/ 28 h 352"/>
                    <a:gd name="T6" fmla="*/ 0 60000 65536"/>
                    <a:gd name="T7" fmla="*/ 0 60000 65536"/>
                    <a:gd name="T8" fmla="*/ 0 60000 65536"/>
                  </a:gdLst>
                  <a:ahLst/>
                  <a:cxnLst>
                    <a:cxn ang="T6">
                      <a:pos x="T0" y="T1"/>
                    </a:cxn>
                    <a:cxn ang="T7">
                      <a:pos x="T2" y="T3"/>
                    </a:cxn>
                    <a:cxn ang="T8">
                      <a:pos x="T4" y="T5"/>
                    </a:cxn>
                  </a:cxnLst>
                  <a:rect l="0" t="0" r="r" b="b"/>
                  <a:pathLst>
                    <a:path w="177" h="352">
                      <a:moveTo>
                        <a:pt x="0" y="352"/>
                      </a:moveTo>
                      <a:lnTo>
                        <a:pt x="177" y="0"/>
                      </a:lnTo>
                      <a:lnTo>
                        <a:pt x="165" y="3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63" name="Line 238"/>
                <p:cNvSpPr>
                  <a:spLocks noChangeShapeType="1"/>
                </p:cNvSpPr>
                <p:nvPr/>
              </p:nvSpPr>
              <p:spPr bwMode="auto">
                <a:xfrm flipH="1">
                  <a:off x="5400" y="928"/>
                  <a:ext cx="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64" name="Freeform 239"/>
                <p:cNvSpPr>
                  <a:spLocks/>
                </p:cNvSpPr>
                <p:nvPr/>
              </p:nvSpPr>
              <p:spPr bwMode="auto">
                <a:xfrm>
                  <a:off x="5484" y="886"/>
                  <a:ext cx="73" cy="84"/>
                </a:xfrm>
                <a:custGeom>
                  <a:avLst/>
                  <a:gdLst>
                    <a:gd name="T0" fmla="*/ 0 w 168"/>
                    <a:gd name="T1" fmla="*/ 15 h 196"/>
                    <a:gd name="T2" fmla="*/ 6 w 168"/>
                    <a:gd name="T3" fmla="*/ 15 h 196"/>
                    <a:gd name="T4" fmla="*/ 6 w 168"/>
                    <a:gd name="T5" fmla="*/ 15 h 196"/>
                    <a:gd name="T6" fmla="*/ 7 w 168"/>
                    <a:gd name="T7" fmla="*/ 15 h 196"/>
                    <a:gd name="T8" fmla="*/ 7 w 168"/>
                    <a:gd name="T9" fmla="*/ 15 h 196"/>
                    <a:gd name="T10" fmla="*/ 7 w 168"/>
                    <a:gd name="T11" fmla="*/ 15 h 196"/>
                    <a:gd name="T12" fmla="*/ 8 w 168"/>
                    <a:gd name="T13" fmla="*/ 15 h 196"/>
                    <a:gd name="T14" fmla="*/ 9 w 168"/>
                    <a:gd name="T15" fmla="*/ 15 h 196"/>
                    <a:gd name="T16" fmla="*/ 9 w 168"/>
                    <a:gd name="T17" fmla="*/ 14 h 196"/>
                    <a:gd name="T18" fmla="*/ 10 w 168"/>
                    <a:gd name="T19" fmla="*/ 14 h 196"/>
                    <a:gd name="T20" fmla="*/ 10 w 168"/>
                    <a:gd name="T21" fmla="*/ 14 h 196"/>
                    <a:gd name="T22" fmla="*/ 10 w 168"/>
                    <a:gd name="T23" fmla="*/ 13 h 196"/>
                    <a:gd name="T24" fmla="*/ 10 w 168"/>
                    <a:gd name="T25" fmla="*/ 13 h 196"/>
                    <a:gd name="T26" fmla="*/ 11 w 168"/>
                    <a:gd name="T27" fmla="*/ 12 h 196"/>
                    <a:gd name="T28" fmla="*/ 12 w 168"/>
                    <a:gd name="T29" fmla="*/ 12 h 196"/>
                    <a:gd name="T30" fmla="*/ 12 w 168"/>
                    <a:gd name="T31" fmla="*/ 11 h 196"/>
                    <a:gd name="T32" fmla="*/ 12 w 168"/>
                    <a:gd name="T33" fmla="*/ 11 h 196"/>
                    <a:gd name="T34" fmla="*/ 13 w 168"/>
                    <a:gd name="T35" fmla="*/ 10 h 196"/>
                    <a:gd name="T36" fmla="*/ 13 w 168"/>
                    <a:gd name="T37" fmla="*/ 9 h 196"/>
                    <a:gd name="T38" fmla="*/ 13 w 168"/>
                    <a:gd name="T39" fmla="*/ 9 h 196"/>
                    <a:gd name="T40" fmla="*/ 13 w 168"/>
                    <a:gd name="T41" fmla="*/ 9 h 196"/>
                    <a:gd name="T42" fmla="*/ 13 w 168"/>
                    <a:gd name="T43" fmla="*/ 8 h 196"/>
                    <a:gd name="T44" fmla="*/ 13 w 168"/>
                    <a:gd name="T45" fmla="*/ 7 h 196"/>
                    <a:gd name="T46" fmla="*/ 14 w 168"/>
                    <a:gd name="T47" fmla="*/ 6 h 196"/>
                    <a:gd name="T48" fmla="*/ 14 w 168"/>
                    <a:gd name="T49" fmla="*/ 6 h 196"/>
                    <a:gd name="T50" fmla="*/ 14 w 168"/>
                    <a:gd name="T51" fmla="*/ 5 h 196"/>
                    <a:gd name="T52" fmla="*/ 14 w 168"/>
                    <a:gd name="T53" fmla="*/ 5 h 196"/>
                    <a:gd name="T54" fmla="*/ 14 w 168"/>
                    <a:gd name="T55" fmla="*/ 4 h 196"/>
                    <a:gd name="T56" fmla="*/ 14 w 168"/>
                    <a:gd name="T57" fmla="*/ 4 h 196"/>
                    <a:gd name="T58" fmla="*/ 13 w 168"/>
                    <a:gd name="T59" fmla="*/ 3 h 196"/>
                    <a:gd name="T60" fmla="*/ 13 w 168"/>
                    <a:gd name="T61" fmla="*/ 3 h 196"/>
                    <a:gd name="T62" fmla="*/ 13 w 168"/>
                    <a:gd name="T63" fmla="*/ 2 h 196"/>
                    <a:gd name="T64" fmla="*/ 13 w 168"/>
                    <a:gd name="T65" fmla="*/ 2 h 196"/>
                    <a:gd name="T66" fmla="*/ 13 w 168"/>
                    <a:gd name="T67" fmla="*/ 1 h 196"/>
                    <a:gd name="T68" fmla="*/ 13 w 168"/>
                    <a:gd name="T69" fmla="*/ 1 h 196"/>
                    <a:gd name="T70" fmla="*/ 12 w 168"/>
                    <a:gd name="T71" fmla="*/ 1 h 196"/>
                    <a:gd name="T72" fmla="*/ 12 w 168"/>
                    <a:gd name="T73" fmla="*/ 0 h 196"/>
                    <a:gd name="T74" fmla="*/ 12 w 168"/>
                    <a:gd name="T75" fmla="*/ 0 h 196"/>
                    <a:gd name="T76" fmla="*/ 11 w 168"/>
                    <a:gd name="T77" fmla="*/ 0 h 196"/>
                    <a:gd name="T78" fmla="*/ 11 w 168"/>
                    <a:gd name="T79" fmla="*/ 0 h 196"/>
                    <a:gd name="T80" fmla="*/ 10 w 168"/>
                    <a:gd name="T81" fmla="*/ 0 h 196"/>
                    <a:gd name="T82" fmla="*/ 10 w 168"/>
                    <a:gd name="T83" fmla="*/ 0 h 196"/>
                    <a:gd name="T84" fmla="*/ 4 w 168"/>
                    <a:gd name="T85" fmla="*/ 0 h 1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68" h="196">
                      <a:moveTo>
                        <a:pt x="0" y="196"/>
                      </a:moveTo>
                      <a:lnTo>
                        <a:pt x="69" y="196"/>
                      </a:lnTo>
                      <a:lnTo>
                        <a:pt x="75" y="196"/>
                      </a:lnTo>
                      <a:lnTo>
                        <a:pt x="80" y="195"/>
                      </a:lnTo>
                      <a:lnTo>
                        <a:pt x="85" y="194"/>
                      </a:lnTo>
                      <a:lnTo>
                        <a:pt x="92" y="192"/>
                      </a:lnTo>
                      <a:lnTo>
                        <a:pt x="97" y="189"/>
                      </a:lnTo>
                      <a:lnTo>
                        <a:pt x="104" y="186"/>
                      </a:lnTo>
                      <a:lnTo>
                        <a:pt x="109" y="182"/>
                      </a:lnTo>
                      <a:lnTo>
                        <a:pt x="114" y="178"/>
                      </a:lnTo>
                      <a:lnTo>
                        <a:pt x="119" y="173"/>
                      </a:lnTo>
                      <a:lnTo>
                        <a:pt x="125" y="167"/>
                      </a:lnTo>
                      <a:lnTo>
                        <a:pt x="130" y="162"/>
                      </a:lnTo>
                      <a:lnTo>
                        <a:pt x="135" y="156"/>
                      </a:lnTo>
                      <a:lnTo>
                        <a:pt x="140" y="149"/>
                      </a:lnTo>
                      <a:lnTo>
                        <a:pt x="145" y="143"/>
                      </a:lnTo>
                      <a:lnTo>
                        <a:pt x="148" y="137"/>
                      </a:lnTo>
                      <a:lnTo>
                        <a:pt x="152" y="129"/>
                      </a:lnTo>
                      <a:lnTo>
                        <a:pt x="156" y="122"/>
                      </a:lnTo>
                      <a:lnTo>
                        <a:pt x="159" y="114"/>
                      </a:lnTo>
                      <a:lnTo>
                        <a:pt x="162" y="107"/>
                      </a:lnTo>
                      <a:lnTo>
                        <a:pt x="164" y="98"/>
                      </a:lnTo>
                      <a:lnTo>
                        <a:pt x="165" y="91"/>
                      </a:lnTo>
                      <a:lnTo>
                        <a:pt x="167" y="83"/>
                      </a:lnTo>
                      <a:lnTo>
                        <a:pt x="168" y="76"/>
                      </a:lnTo>
                      <a:lnTo>
                        <a:pt x="168" y="68"/>
                      </a:lnTo>
                      <a:lnTo>
                        <a:pt x="168" y="61"/>
                      </a:lnTo>
                      <a:lnTo>
                        <a:pt x="168" y="55"/>
                      </a:lnTo>
                      <a:lnTo>
                        <a:pt x="167" y="47"/>
                      </a:lnTo>
                      <a:lnTo>
                        <a:pt x="166" y="41"/>
                      </a:lnTo>
                      <a:lnTo>
                        <a:pt x="164" y="35"/>
                      </a:lnTo>
                      <a:lnTo>
                        <a:pt x="162" y="29"/>
                      </a:lnTo>
                      <a:lnTo>
                        <a:pt x="160" y="24"/>
                      </a:lnTo>
                      <a:lnTo>
                        <a:pt x="157" y="19"/>
                      </a:lnTo>
                      <a:lnTo>
                        <a:pt x="154" y="15"/>
                      </a:lnTo>
                      <a:lnTo>
                        <a:pt x="150" y="11"/>
                      </a:lnTo>
                      <a:lnTo>
                        <a:pt x="146" y="8"/>
                      </a:lnTo>
                      <a:lnTo>
                        <a:pt x="142" y="6"/>
                      </a:lnTo>
                      <a:lnTo>
                        <a:pt x="137" y="4"/>
                      </a:lnTo>
                      <a:lnTo>
                        <a:pt x="132" y="1"/>
                      </a:lnTo>
                      <a:lnTo>
                        <a:pt x="127" y="1"/>
                      </a:lnTo>
                      <a:lnTo>
                        <a:pt x="122" y="0"/>
                      </a:lnTo>
                      <a:lnTo>
                        <a:pt x="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65" name="Freeform 240"/>
                <p:cNvSpPr>
                  <a:spLocks/>
                </p:cNvSpPr>
                <p:nvPr/>
              </p:nvSpPr>
              <p:spPr bwMode="auto">
                <a:xfrm>
                  <a:off x="5484" y="819"/>
                  <a:ext cx="88" cy="151"/>
                </a:xfrm>
                <a:custGeom>
                  <a:avLst/>
                  <a:gdLst>
                    <a:gd name="T0" fmla="*/ 10 w 201"/>
                    <a:gd name="T1" fmla="*/ 12 h 352"/>
                    <a:gd name="T2" fmla="*/ 11 w 201"/>
                    <a:gd name="T3" fmla="*/ 12 h 352"/>
                    <a:gd name="T4" fmla="*/ 11 w 201"/>
                    <a:gd name="T5" fmla="*/ 12 h 352"/>
                    <a:gd name="T6" fmla="*/ 11 w 201"/>
                    <a:gd name="T7" fmla="*/ 12 h 352"/>
                    <a:gd name="T8" fmla="*/ 12 w 201"/>
                    <a:gd name="T9" fmla="*/ 12 h 352"/>
                    <a:gd name="T10" fmla="*/ 12 w 201"/>
                    <a:gd name="T11" fmla="*/ 12 h 352"/>
                    <a:gd name="T12" fmla="*/ 13 w 201"/>
                    <a:gd name="T13" fmla="*/ 12 h 352"/>
                    <a:gd name="T14" fmla="*/ 13 w 201"/>
                    <a:gd name="T15" fmla="*/ 11 h 352"/>
                    <a:gd name="T16" fmla="*/ 14 w 201"/>
                    <a:gd name="T17" fmla="*/ 11 h 352"/>
                    <a:gd name="T18" fmla="*/ 14 w 201"/>
                    <a:gd name="T19" fmla="*/ 10 h 352"/>
                    <a:gd name="T20" fmla="*/ 14 w 201"/>
                    <a:gd name="T21" fmla="*/ 10 h 352"/>
                    <a:gd name="T22" fmla="*/ 15 w 201"/>
                    <a:gd name="T23" fmla="*/ 10 h 352"/>
                    <a:gd name="T24" fmla="*/ 15 w 201"/>
                    <a:gd name="T25" fmla="*/ 9 h 352"/>
                    <a:gd name="T26" fmla="*/ 15 w 201"/>
                    <a:gd name="T27" fmla="*/ 9 h 352"/>
                    <a:gd name="T28" fmla="*/ 16 w 201"/>
                    <a:gd name="T29" fmla="*/ 8 h 352"/>
                    <a:gd name="T30" fmla="*/ 16 w 201"/>
                    <a:gd name="T31" fmla="*/ 8 h 352"/>
                    <a:gd name="T32" fmla="*/ 16 w 201"/>
                    <a:gd name="T33" fmla="*/ 7 h 352"/>
                    <a:gd name="T34" fmla="*/ 16 w 201"/>
                    <a:gd name="T35" fmla="*/ 6 h 352"/>
                    <a:gd name="T36" fmla="*/ 17 w 201"/>
                    <a:gd name="T37" fmla="*/ 6 h 352"/>
                    <a:gd name="T38" fmla="*/ 17 w 201"/>
                    <a:gd name="T39" fmla="*/ 6 h 352"/>
                    <a:gd name="T40" fmla="*/ 17 w 201"/>
                    <a:gd name="T41" fmla="*/ 5 h 352"/>
                    <a:gd name="T42" fmla="*/ 17 w 201"/>
                    <a:gd name="T43" fmla="*/ 5 h 352"/>
                    <a:gd name="T44" fmla="*/ 17 w 201"/>
                    <a:gd name="T45" fmla="*/ 4 h 352"/>
                    <a:gd name="T46" fmla="*/ 17 w 201"/>
                    <a:gd name="T47" fmla="*/ 3 h 352"/>
                    <a:gd name="T48" fmla="*/ 17 w 201"/>
                    <a:gd name="T49" fmla="*/ 3 h 352"/>
                    <a:gd name="T50" fmla="*/ 17 w 201"/>
                    <a:gd name="T51" fmla="*/ 3 h 352"/>
                    <a:gd name="T52" fmla="*/ 17 w 201"/>
                    <a:gd name="T53" fmla="*/ 2 h 352"/>
                    <a:gd name="T54" fmla="*/ 17 w 201"/>
                    <a:gd name="T55" fmla="*/ 2 h 352"/>
                    <a:gd name="T56" fmla="*/ 16 w 201"/>
                    <a:gd name="T57" fmla="*/ 1 h 352"/>
                    <a:gd name="T58" fmla="*/ 16 w 201"/>
                    <a:gd name="T59" fmla="*/ 1 h 352"/>
                    <a:gd name="T60" fmla="*/ 16 w 201"/>
                    <a:gd name="T61" fmla="*/ 1 h 352"/>
                    <a:gd name="T62" fmla="*/ 15 w 201"/>
                    <a:gd name="T63" fmla="*/ 0 h 352"/>
                    <a:gd name="T64" fmla="*/ 15 w 201"/>
                    <a:gd name="T65" fmla="*/ 0 h 352"/>
                    <a:gd name="T66" fmla="*/ 15 w 201"/>
                    <a:gd name="T67" fmla="*/ 0 h 352"/>
                    <a:gd name="T68" fmla="*/ 14 w 201"/>
                    <a:gd name="T69" fmla="*/ 0 h 352"/>
                    <a:gd name="T70" fmla="*/ 14 w 201"/>
                    <a:gd name="T71" fmla="*/ 0 h 352"/>
                    <a:gd name="T72" fmla="*/ 14 w 201"/>
                    <a:gd name="T73" fmla="*/ 0 h 352"/>
                    <a:gd name="T74" fmla="*/ 8 w 201"/>
                    <a:gd name="T75" fmla="*/ 0 h 352"/>
                    <a:gd name="T76" fmla="*/ 0 w 201"/>
                    <a:gd name="T77" fmla="*/ 28 h 35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01" h="352">
                      <a:moveTo>
                        <a:pt x="122" y="156"/>
                      </a:moveTo>
                      <a:lnTo>
                        <a:pt x="127" y="156"/>
                      </a:lnTo>
                      <a:lnTo>
                        <a:pt x="131" y="155"/>
                      </a:lnTo>
                      <a:lnTo>
                        <a:pt x="137" y="154"/>
                      </a:lnTo>
                      <a:lnTo>
                        <a:pt x="142" y="152"/>
                      </a:lnTo>
                      <a:lnTo>
                        <a:pt x="147" y="149"/>
                      </a:lnTo>
                      <a:lnTo>
                        <a:pt x="151" y="146"/>
                      </a:lnTo>
                      <a:lnTo>
                        <a:pt x="157" y="142"/>
                      </a:lnTo>
                      <a:lnTo>
                        <a:pt x="162" y="138"/>
                      </a:lnTo>
                      <a:lnTo>
                        <a:pt x="166" y="134"/>
                      </a:lnTo>
                      <a:lnTo>
                        <a:pt x="172" y="129"/>
                      </a:lnTo>
                      <a:lnTo>
                        <a:pt x="176" y="123"/>
                      </a:lnTo>
                      <a:lnTo>
                        <a:pt x="179" y="117"/>
                      </a:lnTo>
                      <a:lnTo>
                        <a:pt x="183" y="112"/>
                      </a:lnTo>
                      <a:lnTo>
                        <a:pt x="187" y="105"/>
                      </a:lnTo>
                      <a:lnTo>
                        <a:pt x="190" y="99"/>
                      </a:lnTo>
                      <a:lnTo>
                        <a:pt x="193" y="91"/>
                      </a:lnTo>
                      <a:lnTo>
                        <a:pt x="195" y="85"/>
                      </a:lnTo>
                      <a:lnTo>
                        <a:pt x="197" y="79"/>
                      </a:lnTo>
                      <a:lnTo>
                        <a:pt x="199" y="71"/>
                      </a:lnTo>
                      <a:lnTo>
                        <a:pt x="200" y="65"/>
                      </a:lnTo>
                      <a:lnTo>
                        <a:pt x="201" y="58"/>
                      </a:lnTo>
                      <a:lnTo>
                        <a:pt x="201" y="51"/>
                      </a:lnTo>
                      <a:lnTo>
                        <a:pt x="201" y="45"/>
                      </a:lnTo>
                      <a:lnTo>
                        <a:pt x="200" y="39"/>
                      </a:lnTo>
                      <a:lnTo>
                        <a:pt x="199" y="33"/>
                      </a:lnTo>
                      <a:lnTo>
                        <a:pt x="198" y="27"/>
                      </a:lnTo>
                      <a:lnTo>
                        <a:pt x="196" y="23"/>
                      </a:lnTo>
                      <a:lnTo>
                        <a:pt x="194" y="18"/>
                      </a:lnTo>
                      <a:lnTo>
                        <a:pt x="191" y="14"/>
                      </a:lnTo>
                      <a:lnTo>
                        <a:pt x="189" y="10"/>
                      </a:lnTo>
                      <a:lnTo>
                        <a:pt x="184" y="7"/>
                      </a:lnTo>
                      <a:lnTo>
                        <a:pt x="181" y="4"/>
                      </a:lnTo>
                      <a:lnTo>
                        <a:pt x="177" y="2"/>
                      </a:lnTo>
                      <a:lnTo>
                        <a:pt x="173" y="1"/>
                      </a:lnTo>
                      <a:lnTo>
                        <a:pt x="168" y="0"/>
                      </a:lnTo>
                      <a:lnTo>
                        <a:pt x="163" y="0"/>
                      </a:lnTo>
                      <a:lnTo>
                        <a:pt x="95" y="0"/>
                      </a:lnTo>
                      <a:lnTo>
                        <a:pt x="0" y="3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66" name="Line 241"/>
                <p:cNvSpPr>
                  <a:spLocks noChangeShapeType="1"/>
                </p:cNvSpPr>
                <p:nvPr/>
              </p:nvSpPr>
              <p:spPr bwMode="auto">
                <a:xfrm flipH="1" flipV="1">
                  <a:off x="4525" y="768"/>
                  <a:ext cx="209"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67" name="Line 242"/>
                <p:cNvSpPr>
                  <a:spLocks noChangeShapeType="1"/>
                </p:cNvSpPr>
                <p:nvPr/>
              </p:nvSpPr>
              <p:spPr bwMode="auto">
                <a:xfrm>
                  <a:off x="4001" y="768"/>
                  <a:ext cx="5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68" name="Line 262"/>
                <p:cNvSpPr>
                  <a:spLocks noChangeShapeType="1"/>
                </p:cNvSpPr>
                <p:nvPr/>
              </p:nvSpPr>
              <p:spPr bwMode="auto">
                <a:xfrm>
                  <a:off x="4064" y="581"/>
                  <a:ext cx="30"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69" name="Line 263"/>
                <p:cNvSpPr>
                  <a:spLocks noChangeShapeType="1"/>
                </p:cNvSpPr>
                <p:nvPr/>
              </p:nvSpPr>
              <p:spPr bwMode="auto">
                <a:xfrm flipH="1">
                  <a:off x="4025" y="581"/>
                  <a:ext cx="111"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70" name="Freeform 264"/>
                <p:cNvSpPr>
                  <a:spLocks/>
                </p:cNvSpPr>
                <p:nvPr/>
              </p:nvSpPr>
              <p:spPr bwMode="auto">
                <a:xfrm>
                  <a:off x="4148" y="626"/>
                  <a:ext cx="55" cy="109"/>
                </a:xfrm>
                <a:custGeom>
                  <a:avLst/>
                  <a:gdLst>
                    <a:gd name="T0" fmla="*/ 0 w 127"/>
                    <a:gd name="T1" fmla="*/ 20 h 251"/>
                    <a:gd name="T2" fmla="*/ 10 w 127"/>
                    <a:gd name="T3" fmla="*/ 0 h 251"/>
                    <a:gd name="T4" fmla="*/ 10 w 127"/>
                    <a:gd name="T5" fmla="*/ 20 h 251"/>
                    <a:gd name="T6" fmla="*/ 0 60000 65536"/>
                    <a:gd name="T7" fmla="*/ 0 60000 65536"/>
                    <a:gd name="T8" fmla="*/ 0 60000 65536"/>
                  </a:gdLst>
                  <a:ahLst/>
                  <a:cxnLst>
                    <a:cxn ang="T6">
                      <a:pos x="T0" y="T1"/>
                    </a:cxn>
                    <a:cxn ang="T7">
                      <a:pos x="T2" y="T3"/>
                    </a:cxn>
                    <a:cxn ang="T8">
                      <a:pos x="T4" y="T5"/>
                    </a:cxn>
                  </a:cxnLst>
                  <a:rect l="0" t="0" r="r" b="b"/>
                  <a:pathLst>
                    <a:path w="127" h="251">
                      <a:moveTo>
                        <a:pt x="0" y="251"/>
                      </a:moveTo>
                      <a:lnTo>
                        <a:pt x="127" y="0"/>
                      </a:lnTo>
                      <a:lnTo>
                        <a:pt x="119" y="2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71" name="Line 265"/>
                <p:cNvSpPr>
                  <a:spLocks noChangeShapeType="1"/>
                </p:cNvSpPr>
                <p:nvPr/>
              </p:nvSpPr>
              <p:spPr bwMode="auto">
                <a:xfrm flipH="1">
                  <a:off x="4167" y="705"/>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72" name="Line 266"/>
                <p:cNvSpPr>
                  <a:spLocks noChangeShapeType="1"/>
                </p:cNvSpPr>
                <p:nvPr/>
              </p:nvSpPr>
              <p:spPr bwMode="auto">
                <a:xfrm>
                  <a:off x="4245" y="684"/>
                  <a:ext cx="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73" name="Line 267"/>
                <p:cNvSpPr>
                  <a:spLocks noChangeShapeType="1"/>
                </p:cNvSpPr>
                <p:nvPr/>
              </p:nvSpPr>
              <p:spPr bwMode="auto">
                <a:xfrm>
                  <a:off x="4357" y="581"/>
                  <a:ext cx="27"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74" name="Line 268"/>
                <p:cNvSpPr>
                  <a:spLocks noChangeShapeType="1"/>
                </p:cNvSpPr>
                <p:nvPr/>
              </p:nvSpPr>
              <p:spPr bwMode="auto">
                <a:xfrm flipH="1">
                  <a:off x="4314" y="581"/>
                  <a:ext cx="112"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75" name="Freeform 269"/>
                <p:cNvSpPr>
                  <a:spLocks/>
                </p:cNvSpPr>
                <p:nvPr/>
              </p:nvSpPr>
              <p:spPr bwMode="auto">
                <a:xfrm>
                  <a:off x="4441" y="675"/>
                  <a:ext cx="51" cy="60"/>
                </a:xfrm>
                <a:custGeom>
                  <a:avLst/>
                  <a:gdLst>
                    <a:gd name="T0" fmla="*/ 0 w 120"/>
                    <a:gd name="T1" fmla="*/ 11 h 139"/>
                    <a:gd name="T2" fmla="*/ 4 w 120"/>
                    <a:gd name="T3" fmla="*/ 11 h 139"/>
                    <a:gd name="T4" fmla="*/ 4 w 120"/>
                    <a:gd name="T5" fmla="*/ 11 h 139"/>
                    <a:gd name="T6" fmla="*/ 5 w 120"/>
                    <a:gd name="T7" fmla="*/ 11 h 139"/>
                    <a:gd name="T8" fmla="*/ 5 w 120"/>
                    <a:gd name="T9" fmla="*/ 11 h 139"/>
                    <a:gd name="T10" fmla="*/ 5 w 120"/>
                    <a:gd name="T11" fmla="*/ 11 h 139"/>
                    <a:gd name="T12" fmla="*/ 6 w 120"/>
                    <a:gd name="T13" fmla="*/ 11 h 139"/>
                    <a:gd name="T14" fmla="*/ 6 w 120"/>
                    <a:gd name="T15" fmla="*/ 10 h 139"/>
                    <a:gd name="T16" fmla="*/ 6 w 120"/>
                    <a:gd name="T17" fmla="*/ 10 h 139"/>
                    <a:gd name="T18" fmla="*/ 7 w 120"/>
                    <a:gd name="T19" fmla="*/ 9 h 139"/>
                    <a:gd name="T20" fmla="*/ 7 w 120"/>
                    <a:gd name="T21" fmla="*/ 9 h 139"/>
                    <a:gd name="T22" fmla="*/ 7 w 120"/>
                    <a:gd name="T23" fmla="*/ 9 h 139"/>
                    <a:gd name="T24" fmla="*/ 8 w 120"/>
                    <a:gd name="T25" fmla="*/ 8 h 139"/>
                    <a:gd name="T26" fmla="*/ 8 w 120"/>
                    <a:gd name="T27" fmla="*/ 8 h 139"/>
                    <a:gd name="T28" fmla="*/ 9 w 120"/>
                    <a:gd name="T29" fmla="*/ 7 h 139"/>
                    <a:gd name="T30" fmla="*/ 9 w 120"/>
                    <a:gd name="T31" fmla="*/ 7 h 139"/>
                    <a:gd name="T32" fmla="*/ 9 w 120"/>
                    <a:gd name="T33" fmla="*/ 6 h 139"/>
                    <a:gd name="T34" fmla="*/ 9 w 120"/>
                    <a:gd name="T35" fmla="*/ 6 h 139"/>
                    <a:gd name="T36" fmla="*/ 9 w 120"/>
                    <a:gd name="T37" fmla="*/ 5 h 139"/>
                    <a:gd name="T38" fmla="*/ 9 w 120"/>
                    <a:gd name="T39" fmla="*/ 4 h 139"/>
                    <a:gd name="T40" fmla="*/ 9 w 120"/>
                    <a:gd name="T41" fmla="*/ 4 h 139"/>
                    <a:gd name="T42" fmla="*/ 9 w 120"/>
                    <a:gd name="T43" fmla="*/ 3 h 139"/>
                    <a:gd name="T44" fmla="*/ 9 w 120"/>
                    <a:gd name="T45" fmla="*/ 3 h 139"/>
                    <a:gd name="T46" fmla="*/ 9 w 120"/>
                    <a:gd name="T47" fmla="*/ 3 h 139"/>
                    <a:gd name="T48" fmla="*/ 9 w 120"/>
                    <a:gd name="T49" fmla="*/ 2 h 139"/>
                    <a:gd name="T50" fmla="*/ 9 w 120"/>
                    <a:gd name="T51" fmla="*/ 2 h 139"/>
                    <a:gd name="T52" fmla="*/ 9 w 120"/>
                    <a:gd name="T53" fmla="*/ 1 h 139"/>
                    <a:gd name="T54" fmla="*/ 9 w 120"/>
                    <a:gd name="T55" fmla="*/ 1 h 139"/>
                    <a:gd name="T56" fmla="*/ 8 w 120"/>
                    <a:gd name="T57" fmla="*/ 0 h 139"/>
                    <a:gd name="T58" fmla="*/ 8 w 120"/>
                    <a:gd name="T59" fmla="*/ 0 h 139"/>
                    <a:gd name="T60" fmla="*/ 8 w 120"/>
                    <a:gd name="T61" fmla="*/ 0 h 139"/>
                    <a:gd name="T62" fmla="*/ 7 w 120"/>
                    <a:gd name="T63" fmla="*/ 0 h 139"/>
                    <a:gd name="T64" fmla="*/ 7 w 120"/>
                    <a:gd name="T65" fmla="*/ 0 h 139"/>
                    <a:gd name="T66" fmla="*/ 7 w 120"/>
                    <a:gd name="T67" fmla="*/ 0 h 139"/>
                    <a:gd name="T68" fmla="*/ 3 w 120"/>
                    <a:gd name="T69" fmla="*/ 0 h 1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0" h="139">
                      <a:moveTo>
                        <a:pt x="0" y="139"/>
                      </a:moveTo>
                      <a:lnTo>
                        <a:pt x="49" y="139"/>
                      </a:lnTo>
                      <a:lnTo>
                        <a:pt x="54" y="139"/>
                      </a:lnTo>
                      <a:lnTo>
                        <a:pt x="59" y="138"/>
                      </a:lnTo>
                      <a:lnTo>
                        <a:pt x="63" y="137"/>
                      </a:lnTo>
                      <a:lnTo>
                        <a:pt x="69" y="134"/>
                      </a:lnTo>
                      <a:lnTo>
                        <a:pt x="74" y="132"/>
                      </a:lnTo>
                      <a:lnTo>
                        <a:pt x="79" y="127"/>
                      </a:lnTo>
                      <a:lnTo>
                        <a:pt x="84" y="123"/>
                      </a:lnTo>
                      <a:lnTo>
                        <a:pt x="89" y="119"/>
                      </a:lnTo>
                      <a:lnTo>
                        <a:pt x="93" y="114"/>
                      </a:lnTo>
                      <a:lnTo>
                        <a:pt x="97" y="108"/>
                      </a:lnTo>
                      <a:lnTo>
                        <a:pt x="102" y="103"/>
                      </a:lnTo>
                      <a:lnTo>
                        <a:pt x="106" y="96"/>
                      </a:lnTo>
                      <a:lnTo>
                        <a:pt x="109" y="90"/>
                      </a:lnTo>
                      <a:lnTo>
                        <a:pt x="112" y="83"/>
                      </a:lnTo>
                      <a:lnTo>
                        <a:pt x="115" y="76"/>
                      </a:lnTo>
                      <a:lnTo>
                        <a:pt x="117" y="70"/>
                      </a:lnTo>
                      <a:lnTo>
                        <a:pt x="118" y="62"/>
                      </a:lnTo>
                      <a:lnTo>
                        <a:pt x="119" y="56"/>
                      </a:lnTo>
                      <a:lnTo>
                        <a:pt x="120" y="49"/>
                      </a:lnTo>
                      <a:lnTo>
                        <a:pt x="120" y="42"/>
                      </a:lnTo>
                      <a:lnTo>
                        <a:pt x="120" y="37"/>
                      </a:lnTo>
                      <a:lnTo>
                        <a:pt x="119" y="30"/>
                      </a:lnTo>
                      <a:lnTo>
                        <a:pt x="118" y="25"/>
                      </a:lnTo>
                      <a:lnTo>
                        <a:pt x="116" y="20"/>
                      </a:lnTo>
                      <a:lnTo>
                        <a:pt x="113" y="16"/>
                      </a:lnTo>
                      <a:lnTo>
                        <a:pt x="110" y="11"/>
                      </a:lnTo>
                      <a:lnTo>
                        <a:pt x="107" y="8"/>
                      </a:lnTo>
                      <a:lnTo>
                        <a:pt x="104" y="5"/>
                      </a:lnTo>
                      <a:lnTo>
                        <a:pt x="100" y="3"/>
                      </a:lnTo>
                      <a:lnTo>
                        <a:pt x="95" y="1"/>
                      </a:lnTo>
                      <a:lnTo>
                        <a:pt x="91" y="0"/>
                      </a:lnTo>
                      <a:lnTo>
                        <a:pt x="86" y="0"/>
                      </a:lnTo>
                      <a:lnTo>
                        <a:pt x="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76" name="Freeform 270"/>
                <p:cNvSpPr>
                  <a:spLocks/>
                </p:cNvSpPr>
                <p:nvPr/>
              </p:nvSpPr>
              <p:spPr bwMode="auto">
                <a:xfrm>
                  <a:off x="4441" y="626"/>
                  <a:ext cx="60" cy="109"/>
                </a:xfrm>
                <a:custGeom>
                  <a:avLst/>
                  <a:gdLst>
                    <a:gd name="T0" fmla="*/ 6 w 143"/>
                    <a:gd name="T1" fmla="*/ 9 h 251"/>
                    <a:gd name="T2" fmla="*/ 7 w 143"/>
                    <a:gd name="T3" fmla="*/ 9 h 251"/>
                    <a:gd name="T4" fmla="*/ 7 w 143"/>
                    <a:gd name="T5" fmla="*/ 9 h 251"/>
                    <a:gd name="T6" fmla="*/ 8 w 143"/>
                    <a:gd name="T7" fmla="*/ 9 h 251"/>
                    <a:gd name="T8" fmla="*/ 8 w 143"/>
                    <a:gd name="T9" fmla="*/ 9 h 251"/>
                    <a:gd name="T10" fmla="*/ 8 w 143"/>
                    <a:gd name="T11" fmla="*/ 9 h 251"/>
                    <a:gd name="T12" fmla="*/ 8 w 143"/>
                    <a:gd name="T13" fmla="*/ 8 h 251"/>
                    <a:gd name="T14" fmla="*/ 9 w 143"/>
                    <a:gd name="T15" fmla="*/ 8 h 251"/>
                    <a:gd name="T16" fmla="*/ 9 w 143"/>
                    <a:gd name="T17" fmla="*/ 7 h 251"/>
                    <a:gd name="T18" fmla="*/ 9 w 143"/>
                    <a:gd name="T19" fmla="*/ 7 h 251"/>
                    <a:gd name="T20" fmla="*/ 9 w 143"/>
                    <a:gd name="T21" fmla="*/ 7 h 251"/>
                    <a:gd name="T22" fmla="*/ 10 w 143"/>
                    <a:gd name="T23" fmla="*/ 7 h 251"/>
                    <a:gd name="T24" fmla="*/ 10 w 143"/>
                    <a:gd name="T25" fmla="*/ 6 h 251"/>
                    <a:gd name="T26" fmla="*/ 10 w 143"/>
                    <a:gd name="T27" fmla="*/ 6 h 251"/>
                    <a:gd name="T28" fmla="*/ 10 w 143"/>
                    <a:gd name="T29" fmla="*/ 5 h 251"/>
                    <a:gd name="T30" fmla="*/ 10 w 143"/>
                    <a:gd name="T31" fmla="*/ 4 h 251"/>
                    <a:gd name="T32" fmla="*/ 10 w 143"/>
                    <a:gd name="T33" fmla="*/ 4 h 251"/>
                    <a:gd name="T34" fmla="*/ 10 w 143"/>
                    <a:gd name="T35" fmla="*/ 3 h 251"/>
                    <a:gd name="T36" fmla="*/ 10 w 143"/>
                    <a:gd name="T37" fmla="*/ 3 h 251"/>
                    <a:gd name="T38" fmla="*/ 10 w 143"/>
                    <a:gd name="T39" fmla="*/ 3 h 251"/>
                    <a:gd name="T40" fmla="*/ 10 w 143"/>
                    <a:gd name="T41" fmla="*/ 2 h 251"/>
                    <a:gd name="T42" fmla="*/ 10 w 143"/>
                    <a:gd name="T43" fmla="*/ 2 h 251"/>
                    <a:gd name="T44" fmla="*/ 10 w 143"/>
                    <a:gd name="T45" fmla="*/ 1 h 251"/>
                    <a:gd name="T46" fmla="*/ 10 w 143"/>
                    <a:gd name="T47" fmla="*/ 1 h 251"/>
                    <a:gd name="T48" fmla="*/ 10 w 143"/>
                    <a:gd name="T49" fmla="*/ 1 h 251"/>
                    <a:gd name="T50" fmla="*/ 10 w 143"/>
                    <a:gd name="T51" fmla="*/ 0 h 251"/>
                    <a:gd name="T52" fmla="*/ 10 w 143"/>
                    <a:gd name="T53" fmla="*/ 0 h 251"/>
                    <a:gd name="T54" fmla="*/ 9 w 143"/>
                    <a:gd name="T55" fmla="*/ 0 h 251"/>
                    <a:gd name="T56" fmla="*/ 9 w 143"/>
                    <a:gd name="T57" fmla="*/ 0 h 251"/>
                    <a:gd name="T58" fmla="*/ 9 w 143"/>
                    <a:gd name="T59" fmla="*/ 0 h 251"/>
                    <a:gd name="T60" fmla="*/ 9 w 143"/>
                    <a:gd name="T61" fmla="*/ 0 h 251"/>
                    <a:gd name="T62" fmla="*/ 5 w 143"/>
                    <a:gd name="T63" fmla="*/ 0 h 251"/>
                    <a:gd name="T64" fmla="*/ 0 w 143"/>
                    <a:gd name="T65" fmla="*/ 20 h 2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3" h="251">
                      <a:moveTo>
                        <a:pt x="86" y="112"/>
                      </a:moveTo>
                      <a:lnTo>
                        <a:pt x="90" y="112"/>
                      </a:lnTo>
                      <a:lnTo>
                        <a:pt x="94" y="111"/>
                      </a:lnTo>
                      <a:lnTo>
                        <a:pt x="100" y="108"/>
                      </a:lnTo>
                      <a:lnTo>
                        <a:pt x="104" y="106"/>
                      </a:lnTo>
                      <a:lnTo>
                        <a:pt x="108" y="104"/>
                      </a:lnTo>
                      <a:lnTo>
                        <a:pt x="112" y="101"/>
                      </a:lnTo>
                      <a:lnTo>
                        <a:pt x="117" y="97"/>
                      </a:lnTo>
                      <a:lnTo>
                        <a:pt x="120" y="92"/>
                      </a:lnTo>
                      <a:lnTo>
                        <a:pt x="124" y="88"/>
                      </a:lnTo>
                      <a:lnTo>
                        <a:pt x="127" y="83"/>
                      </a:lnTo>
                      <a:lnTo>
                        <a:pt x="130" y="79"/>
                      </a:lnTo>
                      <a:lnTo>
                        <a:pt x="134" y="72"/>
                      </a:lnTo>
                      <a:lnTo>
                        <a:pt x="137" y="67"/>
                      </a:lnTo>
                      <a:lnTo>
                        <a:pt x="139" y="62"/>
                      </a:lnTo>
                      <a:lnTo>
                        <a:pt x="140" y="55"/>
                      </a:lnTo>
                      <a:lnTo>
                        <a:pt x="142" y="50"/>
                      </a:lnTo>
                      <a:lnTo>
                        <a:pt x="142" y="43"/>
                      </a:lnTo>
                      <a:lnTo>
                        <a:pt x="143" y="38"/>
                      </a:lnTo>
                      <a:lnTo>
                        <a:pt x="143" y="33"/>
                      </a:lnTo>
                      <a:lnTo>
                        <a:pt x="142" y="27"/>
                      </a:lnTo>
                      <a:lnTo>
                        <a:pt x="142" y="22"/>
                      </a:lnTo>
                      <a:lnTo>
                        <a:pt x="140" y="18"/>
                      </a:lnTo>
                      <a:lnTo>
                        <a:pt x="139" y="14"/>
                      </a:lnTo>
                      <a:lnTo>
                        <a:pt x="137" y="10"/>
                      </a:lnTo>
                      <a:lnTo>
                        <a:pt x="134" y="7"/>
                      </a:lnTo>
                      <a:lnTo>
                        <a:pt x="130" y="4"/>
                      </a:lnTo>
                      <a:lnTo>
                        <a:pt x="127" y="2"/>
                      </a:lnTo>
                      <a:lnTo>
                        <a:pt x="124" y="1"/>
                      </a:lnTo>
                      <a:lnTo>
                        <a:pt x="120" y="0"/>
                      </a:lnTo>
                      <a:lnTo>
                        <a:pt x="117" y="0"/>
                      </a:lnTo>
                      <a:lnTo>
                        <a:pt x="68" y="0"/>
                      </a:lnTo>
                      <a:lnTo>
                        <a:pt x="0" y="2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77" name="Line 271"/>
                <p:cNvSpPr>
                  <a:spLocks noChangeShapeType="1"/>
                </p:cNvSpPr>
                <p:nvPr/>
              </p:nvSpPr>
              <p:spPr bwMode="auto">
                <a:xfrm>
                  <a:off x="3998" y="572"/>
                  <a:ext cx="0" cy="1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78" name="Line 272"/>
                <p:cNvSpPr>
                  <a:spLocks noChangeShapeType="1"/>
                </p:cNvSpPr>
                <p:nvPr/>
              </p:nvSpPr>
              <p:spPr bwMode="auto">
                <a:xfrm>
                  <a:off x="4513" y="572"/>
                  <a:ext cx="0" cy="1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779" name="Freeform 284"/>
                <p:cNvSpPr>
                  <a:spLocks/>
                </p:cNvSpPr>
                <p:nvPr/>
              </p:nvSpPr>
              <p:spPr bwMode="auto">
                <a:xfrm>
                  <a:off x="4764" y="1283"/>
                  <a:ext cx="316" cy="154"/>
                </a:xfrm>
                <a:custGeom>
                  <a:avLst/>
                  <a:gdLst>
                    <a:gd name="T0" fmla="*/ 59 w 729"/>
                    <a:gd name="T1" fmla="*/ 0 h 361"/>
                    <a:gd name="T2" fmla="*/ 58 w 729"/>
                    <a:gd name="T3" fmla="*/ 0 h 361"/>
                    <a:gd name="T4" fmla="*/ 56 w 729"/>
                    <a:gd name="T5" fmla="*/ 0 h 361"/>
                    <a:gd name="T6" fmla="*/ 54 w 729"/>
                    <a:gd name="T7" fmla="*/ 1 h 361"/>
                    <a:gd name="T8" fmla="*/ 52 w 729"/>
                    <a:gd name="T9" fmla="*/ 1 h 361"/>
                    <a:gd name="T10" fmla="*/ 51 w 729"/>
                    <a:gd name="T11" fmla="*/ 1 h 361"/>
                    <a:gd name="T12" fmla="*/ 49 w 729"/>
                    <a:gd name="T13" fmla="*/ 2 h 361"/>
                    <a:gd name="T14" fmla="*/ 48 w 729"/>
                    <a:gd name="T15" fmla="*/ 2 h 361"/>
                    <a:gd name="T16" fmla="*/ 46 w 729"/>
                    <a:gd name="T17" fmla="*/ 3 h 361"/>
                    <a:gd name="T18" fmla="*/ 44 w 729"/>
                    <a:gd name="T19" fmla="*/ 3 h 361"/>
                    <a:gd name="T20" fmla="*/ 42 w 729"/>
                    <a:gd name="T21" fmla="*/ 4 h 361"/>
                    <a:gd name="T22" fmla="*/ 41 w 729"/>
                    <a:gd name="T23" fmla="*/ 4 h 361"/>
                    <a:gd name="T24" fmla="*/ 39 w 729"/>
                    <a:gd name="T25" fmla="*/ 5 h 361"/>
                    <a:gd name="T26" fmla="*/ 38 w 729"/>
                    <a:gd name="T27" fmla="*/ 5 h 361"/>
                    <a:gd name="T28" fmla="*/ 36 w 729"/>
                    <a:gd name="T29" fmla="*/ 6 h 361"/>
                    <a:gd name="T30" fmla="*/ 34 w 729"/>
                    <a:gd name="T31" fmla="*/ 6 h 361"/>
                    <a:gd name="T32" fmla="*/ 33 w 729"/>
                    <a:gd name="T33" fmla="*/ 7 h 361"/>
                    <a:gd name="T34" fmla="*/ 31 w 729"/>
                    <a:gd name="T35" fmla="*/ 8 h 361"/>
                    <a:gd name="T36" fmla="*/ 29 w 729"/>
                    <a:gd name="T37" fmla="*/ 9 h 361"/>
                    <a:gd name="T38" fmla="*/ 28 w 729"/>
                    <a:gd name="T39" fmla="*/ 9 h 361"/>
                    <a:gd name="T40" fmla="*/ 26 w 729"/>
                    <a:gd name="T41" fmla="*/ 10 h 361"/>
                    <a:gd name="T42" fmla="*/ 25 w 729"/>
                    <a:gd name="T43" fmla="*/ 11 h 361"/>
                    <a:gd name="T44" fmla="*/ 23 w 729"/>
                    <a:gd name="T45" fmla="*/ 11 h 361"/>
                    <a:gd name="T46" fmla="*/ 22 w 729"/>
                    <a:gd name="T47" fmla="*/ 12 h 361"/>
                    <a:gd name="T48" fmla="*/ 20 w 729"/>
                    <a:gd name="T49" fmla="*/ 13 h 361"/>
                    <a:gd name="T50" fmla="*/ 19 w 729"/>
                    <a:gd name="T51" fmla="*/ 14 h 361"/>
                    <a:gd name="T52" fmla="*/ 17 w 729"/>
                    <a:gd name="T53" fmla="*/ 15 h 361"/>
                    <a:gd name="T54" fmla="*/ 16 w 729"/>
                    <a:gd name="T55" fmla="*/ 16 h 361"/>
                    <a:gd name="T56" fmla="*/ 15 w 729"/>
                    <a:gd name="T57" fmla="*/ 16 h 361"/>
                    <a:gd name="T58" fmla="*/ 13 w 729"/>
                    <a:gd name="T59" fmla="*/ 17 h 361"/>
                    <a:gd name="T60" fmla="*/ 12 w 729"/>
                    <a:gd name="T61" fmla="*/ 18 h 361"/>
                    <a:gd name="T62" fmla="*/ 10 w 729"/>
                    <a:gd name="T63" fmla="*/ 20 h 361"/>
                    <a:gd name="T64" fmla="*/ 9 w 729"/>
                    <a:gd name="T65" fmla="*/ 20 h 361"/>
                    <a:gd name="T66" fmla="*/ 8 w 729"/>
                    <a:gd name="T67" fmla="*/ 21 h 361"/>
                    <a:gd name="T68" fmla="*/ 7 w 729"/>
                    <a:gd name="T69" fmla="*/ 23 h 361"/>
                    <a:gd name="T70" fmla="*/ 5 w 729"/>
                    <a:gd name="T71" fmla="*/ 23 h 361"/>
                    <a:gd name="T72" fmla="*/ 4 w 729"/>
                    <a:gd name="T73" fmla="*/ 25 h 361"/>
                    <a:gd name="T74" fmla="*/ 3 w 729"/>
                    <a:gd name="T75" fmla="*/ 26 h 361"/>
                    <a:gd name="T76" fmla="*/ 1 w 729"/>
                    <a:gd name="T77" fmla="*/ 27 h 361"/>
                    <a:gd name="T78" fmla="*/ 0 w 729"/>
                    <a:gd name="T79" fmla="*/ 28 h 36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29" h="361">
                      <a:moveTo>
                        <a:pt x="729" y="0"/>
                      </a:moveTo>
                      <a:lnTo>
                        <a:pt x="708" y="4"/>
                      </a:lnTo>
                      <a:lnTo>
                        <a:pt x="686" y="7"/>
                      </a:lnTo>
                      <a:lnTo>
                        <a:pt x="666" y="10"/>
                      </a:lnTo>
                      <a:lnTo>
                        <a:pt x="645" y="14"/>
                      </a:lnTo>
                      <a:lnTo>
                        <a:pt x="624" y="18"/>
                      </a:lnTo>
                      <a:lnTo>
                        <a:pt x="603" y="24"/>
                      </a:lnTo>
                      <a:lnTo>
                        <a:pt x="583" y="29"/>
                      </a:lnTo>
                      <a:lnTo>
                        <a:pt x="563" y="34"/>
                      </a:lnTo>
                      <a:lnTo>
                        <a:pt x="541" y="40"/>
                      </a:lnTo>
                      <a:lnTo>
                        <a:pt x="521" y="46"/>
                      </a:lnTo>
                      <a:lnTo>
                        <a:pt x="501" y="53"/>
                      </a:lnTo>
                      <a:lnTo>
                        <a:pt x="482" y="59"/>
                      </a:lnTo>
                      <a:lnTo>
                        <a:pt x="462" y="66"/>
                      </a:lnTo>
                      <a:lnTo>
                        <a:pt x="441" y="74"/>
                      </a:lnTo>
                      <a:lnTo>
                        <a:pt x="422" y="81"/>
                      </a:lnTo>
                      <a:lnTo>
                        <a:pt x="402" y="90"/>
                      </a:lnTo>
                      <a:lnTo>
                        <a:pt x="383" y="98"/>
                      </a:lnTo>
                      <a:lnTo>
                        <a:pt x="364" y="107"/>
                      </a:lnTo>
                      <a:lnTo>
                        <a:pt x="344" y="116"/>
                      </a:lnTo>
                      <a:lnTo>
                        <a:pt x="325" y="126"/>
                      </a:lnTo>
                      <a:lnTo>
                        <a:pt x="306" y="136"/>
                      </a:lnTo>
                      <a:lnTo>
                        <a:pt x="288" y="145"/>
                      </a:lnTo>
                      <a:lnTo>
                        <a:pt x="270" y="156"/>
                      </a:lnTo>
                      <a:lnTo>
                        <a:pt x="251" y="166"/>
                      </a:lnTo>
                      <a:lnTo>
                        <a:pt x="233" y="177"/>
                      </a:lnTo>
                      <a:lnTo>
                        <a:pt x="214" y="189"/>
                      </a:lnTo>
                      <a:lnTo>
                        <a:pt x="197" y="201"/>
                      </a:lnTo>
                      <a:lnTo>
                        <a:pt x="179" y="212"/>
                      </a:lnTo>
                      <a:lnTo>
                        <a:pt x="162" y="224"/>
                      </a:lnTo>
                      <a:lnTo>
                        <a:pt x="145" y="237"/>
                      </a:lnTo>
                      <a:lnTo>
                        <a:pt x="128" y="250"/>
                      </a:lnTo>
                      <a:lnTo>
                        <a:pt x="111" y="262"/>
                      </a:lnTo>
                      <a:lnTo>
                        <a:pt x="95" y="276"/>
                      </a:lnTo>
                      <a:lnTo>
                        <a:pt x="78" y="290"/>
                      </a:lnTo>
                      <a:lnTo>
                        <a:pt x="62" y="304"/>
                      </a:lnTo>
                      <a:lnTo>
                        <a:pt x="47" y="318"/>
                      </a:lnTo>
                      <a:lnTo>
                        <a:pt x="31" y="332"/>
                      </a:lnTo>
                      <a:lnTo>
                        <a:pt x="15" y="346"/>
                      </a:lnTo>
                      <a:lnTo>
                        <a:pt x="0" y="3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780" name="Freeform 286"/>
                <p:cNvSpPr>
                  <a:spLocks/>
                </p:cNvSpPr>
                <p:nvPr/>
              </p:nvSpPr>
              <p:spPr bwMode="auto">
                <a:xfrm>
                  <a:off x="4836" y="1238"/>
                  <a:ext cx="21" cy="45"/>
                </a:xfrm>
                <a:custGeom>
                  <a:avLst/>
                  <a:gdLst>
                    <a:gd name="T0" fmla="*/ 3 w 48"/>
                    <a:gd name="T1" fmla="*/ 0 h 106"/>
                    <a:gd name="T2" fmla="*/ 1 w 48"/>
                    <a:gd name="T3" fmla="*/ 3 h 106"/>
                    <a:gd name="T4" fmla="*/ 0 w 48"/>
                    <a:gd name="T5" fmla="*/ 6 h 106"/>
                    <a:gd name="T6" fmla="*/ 0 w 48"/>
                    <a:gd name="T7" fmla="*/ 6 h 106"/>
                    <a:gd name="T8" fmla="*/ 1 w 48"/>
                    <a:gd name="T9" fmla="*/ 8 h 106"/>
                    <a:gd name="T10" fmla="*/ 4 w 48"/>
                    <a:gd name="T11" fmla="*/ 8 h 106"/>
                    <a:gd name="T12" fmla="*/ 2 w 48"/>
                    <a:gd name="T13" fmla="*/ 6 h 106"/>
                    <a:gd name="T14" fmla="*/ 2 w 48"/>
                    <a:gd name="T15" fmla="*/ 5 h 106"/>
                    <a:gd name="T16" fmla="*/ 2 w 48"/>
                    <a:gd name="T17" fmla="*/ 4 h 106"/>
                    <a:gd name="T18" fmla="*/ 4 w 48"/>
                    <a:gd name="T19" fmla="*/ 1 h 106"/>
                    <a:gd name="T20" fmla="*/ 3 w 48"/>
                    <a:gd name="T21" fmla="*/ 0 h 1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8" h="106">
                      <a:moveTo>
                        <a:pt x="38" y="0"/>
                      </a:moveTo>
                      <a:lnTo>
                        <a:pt x="11" y="43"/>
                      </a:lnTo>
                      <a:lnTo>
                        <a:pt x="1" y="73"/>
                      </a:lnTo>
                      <a:lnTo>
                        <a:pt x="0" y="83"/>
                      </a:lnTo>
                      <a:lnTo>
                        <a:pt x="13" y="106"/>
                      </a:lnTo>
                      <a:lnTo>
                        <a:pt x="40" y="104"/>
                      </a:lnTo>
                      <a:lnTo>
                        <a:pt x="24" y="84"/>
                      </a:lnTo>
                      <a:lnTo>
                        <a:pt x="19" y="65"/>
                      </a:lnTo>
                      <a:lnTo>
                        <a:pt x="22" y="55"/>
                      </a:lnTo>
                      <a:lnTo>
                        <a:pt x="48" y="13"/>
                      </a:lnTo>
                      <a:lnTo>
                        <a:pt x="38" y="0"/>
                      </a:lnTo>
                      <a:close/>
                    </a:path>
                  </a:pathLst>
                </a:custGeom>
                <a:solidFill>
                  <a:srgbClr val="000000"/>
                </a:solidFill>
                <a:ln w="19050" cmpd="sng">
                  <a:solidFill>
                    <a:srgbClr val="000000"/>
                  </a:solidFill>
                  <a:round/>
                  <a:headEnd/>
                  <a:tailEnd/>
                </a:ln>
              </p:spPr>
              <p:txBody>
                <a:bodyPr/>
                <a:lstStyle/>
                <a:p>
                  <a:endParaRPr lang="zh-CN" altLang="en-US"/>
                </a:p>
              </p:txBody>
            </p:sp>
            <p:sp>
              <p:nvSpPr>
                <p:cNvPr id="31781" name="Freeform 287"/>
                <p:cNvSpPr>
                  <a:spLocks/>
                </p:cNvSpPr>
                <p:nvPr/>
              </p:nvSpPr>
              <p:spPr bwMode="auto">
                <a:xfrm>
                  <a:off x="4866" y="1151"/>
                  <a:ext cx="61" cy="78"/>
                </a:xfrm>
                <a:custGeom>
                  <a:avLst/>
                  <a:gdLst>
                    <a:gd name="T0" fmla="*/ 12 w 136"/>
                    <a:gd name="T1" fmla="*/ 0 h 179"/>
                    <a:gd name="T2" fmla="*/ 7 w 136"/>
                    <a:gd name="T3" fmla="*/ 0 h 179"/>
                    <a:gd name="T4" fmla="*/ 7 w 136"/>
                    <a:gd name="T5" fmla="*/ 1 h 179"/>
                    <a:gd name="T6" fmla="*/ 8 w 136"/>
                    <a:gd name="T7" fmla="*/ 2 h 179"/>
                    <a:gd name="T8" fmla="*/ 0 w 136"/>
                    <a:gd name="T9" fmla="*/ 14 h 179"/>
                    <a:gd name="T10" fmla="*/ 0 w 136"/>
                    <a:gd name="T11" fmla="*/ 15 h 179"/>
                    <a:gd name="T12" fmla="*/ 9 w 136"/>
                    <a:gd name="T13" fmla="*/ 2 h 179"/>
                    <a:gd name="T14" fmla="*/ 9 w 136"/>
                    <a:gd name="T15" fmla="*/ 2 h 179"/>
                    <a:gd name="T16" fmla="*/ 12 w 136"/>
                    <a:gd name="T17" fmla="*/ 1 h 179"/>
                    <a:gd name="T18" fmla="*/ 12 w 136"/>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79">
                      <a:moveTo>
                        <a:pt x="136" y="0"/>
                      </a:moveTo>
                      <a:lnTo>
                        <a:pt x="78" y="0"/>
                      </a:lnTo>
                      <a:lnTo>
                        <a:pt x="74" y="14"/>
                      </a:lnTo>
                      <a:lnTo>
                        <a:pt x="85" y="26"/>
                      </a:lnTo>
                      <a:lnTo>
                        <a:pt x="0" y="162"/>
                      </a:lnTo>
                      <a:lnTo>
                        <a:pt x="1" y="179"/>
                      </a:lnTo>
                      <a:lnTo>
                        <a:pt x="97" y="26"/>
                      </a:lnTo>
                      <a:lnTo>
                        <a:pt x="101" y="21"/>
                      </a:lnTo>
                      <a:lnTo>
                        <a:pt x="132" y="14"/>
                      </a:lnTo>
                      <a:lnTo>
                        <a:pt x="136" y="0"/>
                      </a:lnTo>
                      <a:close/>
                    </a:path>
                  </a:pathLst>
                </a:custGeom>
                <a:solidFill>
                  <a:srgbClr val="000000"/>
                </a:solidFill>
                <a:ln w="19050" cmpd="sng">
                  <a:solidFill>
                    <a:srgbClr val="000000"/>
                  </a:solidFill>
                  <a:round/>
                  <a:headEnd/>
                  <a:tailEnd/>
                </a:ln>
              </p:spPr>
              <p:txBody>
                <a:bodyPr/>
                <a:lstStyle/>
                <a:p>
                  <a:endParaRPr lang="zh-CN" altLang="en-US"/>
                </a:p>
              </p:txBody>
            </p:sp>
            <p:sp>
              <p:nvSpPr>
                <p:cNvPr id="31782" name="Freeform 288"/>
                <p:cNvSpPr>
                  <a:spLocks/>
                </p:cNvSpPr>
                <p:nvPr/>
              </p:nvSpPr>
              <p:spPr bwMode="auto">
                <a:xfrm>
                  <a:off x="4845" y="1151"/>
                  <a:ext cx="21" cy="6"/>
                </a:xfrm>
                <a:custGeom>
                  <a:avLst/>
                  <a:gdLst>
                    <a:gd name="T0" fmla="*/ 4 w 49"/>
                    <a:gd name="T1" fmla="*/ 0 h 14"/>
                    <a:gd name="T2" fmla="*/ 0 w 49"/>
                    <a:gd name="T3" fmla="*/ 0 h 14"/>
                    <a:gd name="T4" fmla="*/ 0 w 49"/>
                    <a:gd name="T5" fmla="*/ 1 h 14"/>
                    <a:gd name="T6" fmla="*/ 0 w 49"/>
                    <a:gd name="T7" fmla="*/ 1 h 14"/>
                    <a:gd name="T8" fmla="*/ 4 w 49"/>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14">
                      <a:moveTo>
                        <a:pt x="49" y="0"/>
                      </a:moveTo>
                      <a:lnTo>
                        <a:pt x="3" y="0"/>
                      </a:lnTo>
                      <a:lnTo>
                        <a:pt x="0" y="14"/>
                      </a:lnTo>
                      <a:lnTo>
                        <a:pt x="7" y="14"/>
                      </a:lnTo>
                      <a:lnTo>
                        <a:pt x="49" y="0"/>
                      </a:lnTo>
                      <a:close/>
                    </a:path>
                  </a:pathLst>
                </a:custGeom>
                <a:solidFill>
                  <a:srgbClr val="000000"/>
                </a:solidFill>
                <a:ln w="19050" cmpd="sng">
                  <a:solidFill>
                    <a:srgbClr val="000000"/>
                  </a:solidFill>
                  <a:round/>
                  <a:headEnd/>
                  <a:tailEnd/>
                </a:ln>
              </p:spPr>
              <p:txBody>
                <a:bodyPr/>
                <a:lstStyle/>
                <a:p>
                  <a:endParaRPr lang="zh-CN" altLang="en-US"/>
                </a:p>
              </p:txBody>
            </p:sp>
            <p:sp>
              <p:nvSpPr>
                <p:cNvPr id="31783" name="Freeform 289"/>
                <p:cNvSpPr>
                  <a:spLocks/>
                </p:cNvSpPr>
                <p:nvPr/>
              </p:nvSpPr>
              <p:spPr bwMode="auto">
                <a:xfrm>
                  <a:off x="4848" y="1151"/>
                  <a:ext cx="21" cy="132"/>
                </a:xfrm>
                <a:custGeom>
                  <a:avLst/>
                  <a:gdLst>
                    <a:gd name="T0" fmla="*/ 4 w 48"/>
                    <a:gd name="T1" fmla="*/ 0 h 303"/>
                    <a:gd name="T2" fmla="*/ 0 w 48"/>
                    <a:gd name="T3" fmla="*/ 1 h 303"/>
                    <a:gd name="T4" fmla="*/ 2 w 48"/>
                    <a:gd name="T5" fmla="*/ 3 h 303"/>
                    <a:gd name="T6" fmla="*/ 2 w 48"/>
                    <a:gd name="T7" fmla="*/ 16 h 303"/>
                    <a:gd name="T8" fmla="*/ 1 w 48"/>
                    <a:gd name="T9" fmla="*/ 17 h 303"/>
                    <a:gd name="T10" fmla="*/ 2 w 48"/>
                    <a:gd name="T11" fmla="*/ 17 h 303"/>
                    <a:gd name="T12" fmla="*/ 2 w 48"/>
                    <a:gd name="T13" fmla="*/ 19 h 303"/>
                    <a:gd name="T14" fmla="*/ 2 w 48"/>
                    <a:gd name="T15" fmla="*/ 22 h 303"/>
                    <a:gd name="T16" fmla="*/ 1 w 48"/>
                    <a:gd name="T17" fmla="*/ 23 h 303"/>
                    <a:gd name="T18" fmla="*/ 0 w 48"/>
                    <a:gd name="T19" fmla="*/ 24 h 303"/>
                    <a:gd name="T20" fmla="*/ 1 w 48"/>
                    <a:gd name="T21" fmla="*/ 25 h 303"/>
                    <a:gd name="T22" fmla="*/ 4 w 48"/>
                    <a:gd name="T23" fmla="*/ 23 h 303"/>
                    <a:gd name="T24" fmla="*/ 4 w 48"/>
                    <a:gd name="T25" fmla="*/ 22 h 303"/>
                    <a:gd name="T26" fmla="*/ 4 w 48"/>
                    <a:gd name="T27" fmla="*/ 19 h 303"/>
                    <a:gd name="T28" fmla="*/ 4 w 48"/>
                    <a:gd name="T29" fmla="*/ 15 h 303"/>
                    <a:gd name="T30" fmla="*/ 4 w 48"/>
                    <a:gd name="T31" fmla="*/ 14 h 303"/>
                    <a:gd name="T32" fmla="*/ 4 w 48"/>
                    <a:gd name="T33" fmla="*/ 0 h 3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8" h="303">
                      <a:moveTo>
                        <a:pt x="45" y="0"/>
                      </a:moveTo>
                      <a:lnTo>
                        <a:pt x="3" y="14"/>
                      </a:lnTo>
                      <a:lnTo>
                        <a:pt x="19" y="33"/>
                      </a:lnTo>
                      <a:lnTo>
                        <a:pt x="21" y="189"/>
                      </a:lnTo>
                      <a:lnTo>
                        <a:pt x="14" y="199"/>
                      </a:lnTo>
                      <a:lnTo>
                        <a:pt x="24" y="212"/>
                      </a:lnTo>
                      <a:lnTo>
                        <a:pt x="24" y="233"/>
                      </a:lnTo>
                      <a:lnTo>
                        <a:pt x="25" y="266"/>
                      </a:lnTo>
                      <a:lnTo>
                        <a:pt x="16" y="281"/>
                      </a:lnTo>
                      <a:lnTo>
                        <a:pt x="0" y="283"/>
                      </a:lnTo>
                      <a:lnTo>
                        <a:pt x="16" y="303"/>
                      </a:lnTo>
                      <a:lnTo>
                        <a:pt x="40" y="277"/>
                      </a:lnTo>
                      <a:lnTo>
                        <a:pt x="44" y="266"/>
                      </a:lnTo>
                      <a:lnTo>
                        <a:pt x="48" y="232"/>
                      </a:lnTo>
                      <a:lnTo>
                        <a:pt x="46" y="179"/>
                      </a:lnTo>
                      <a:lnTo>
                        <a:pt x="45" y="162"/>
                      </a:lnTo>
                      <a:lnTo>
                        <a:pt x="45" y="0"/>
                      </a:lnTo>
                      <a:close/>
                    </a:path>
                  </a:pathLst>
                </a:custGeom>
                <a:solidFill>
                  <a:srgbClr val="000000"/>
                </a:solidFill>
                <a:ln w="19050" cmpd="sng">
                  <a:solidFill>
                    <a:srgbClr val="000000"/>
                  </a:solidFill>
                  <a:round/>
                  <a:headEnd/>
                  <a:tailEnd/>
                </a:ln>
              </p:spPr>
              <p:txBody>
                <a:bodyPr/>
                <a:lstStyle/>
                <a:p>
                  <a:endParaRPr lang="zh-CN" altLang="en-US"/>
                </a:p>
              </p:txBody>
            </p:sp>
          </p:grpSp>
        </p:grpSp>
        <p:grpSp>
          <p:nvGrpSpPr>
            <p:cNvPr id="31754" name="Group 452"/>
            <p:cNvGrpSpPr>
              <a:grpSpLocks/>
            </p:cNvGrpSpPr>
            <p:nvPr/>
          </p:nvGrpSpPr>
          <p:grpSpPr bwMode="auto">
            <a:xfrm rot="7986709">
              <a:off x="4505" y="1084"/>
              <a:ext cx="136" cy="129"/>
              <a:chOff x="3288" y="3475"/>
              <a:chExt cx="136" cy="129"/>
            </a:xfrm>
          </p:grpSpPr>
          <p:sp>
            <p:nvSpPr>
              <p:cNvPr id="31755" name="Line 453"/>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1756" name="Line 454"/>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476532"/>
                                        </p:tgtEl>
                                        <p:attrNameLst>
                                          <p:attrName>style.visibility</p:attrName>
                                        </p:attrNameLst>
                                      </p:cBhvr>
                                      <p:to>
                                        <p:strVal val="visible"/>
                                      </p:to>
                                    </p:set>
                                    <p:animEffect transition="in" filter="wipe(down)">
                                      <p:cBhvr>
                                        <p:cTn id="7" dur="500"/>
                                        <p:tgtEl>
                                          <p:spTgt spid="47653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476533"/>
                                        </p:tgtEl>
                                        <p:attrNameLst>
                                          <p:attrName>style.visibility</p:attrName>
                                        </p:attrNameLst>
                                      </p:cBhvr>
                                      <p:to>
                                        <p:strVal val="visible"/>
                                      </p:to>
                                    </p:set>
                                    <p:animEffect transition="in" filter="wipe(down)">
                                      <p:cBhvr>
                                        <p:cTn id="12" dur="500"/>
                                        <p:tgtEl>
                                          <p:spTgt spid="47653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76528"/>
                                        </p:tgtEl>
                                        <p:attrNameLst>
                                          <p:attrName>style.visibility</p:attrName>
                                        </p:attrNameLst>
                                      </p:cBhvr>
                                      <p:to>
                                        <p:strVal val="visible"/>
                                      </p:to>
                                    </p:set>
                                    <p:animEffect transition="in" filter="wipe(up)">
                                      <p:cBhvr>
                                        <p:cTn id="17" dur="500"/>
                                        <p:tgtEl>
                                          <p:spTgt spid="47652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476611"/>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nodeType="clickEffect">
                                  <p:stCondLst>
                                    <p:cond delay="0"/>
                                  </p:stCondLst>
                                  <p:childTnLst>
                                    <p:set>
                                      <p:cBhvr>
                                        <p:cTn id="25" dur="1" fill="hold">
                                          <p:stCondLst>
                                            <p:cond delay="0"/>
                                          </p:stCondLst>
                                        </p:cTn>
                                        <p:tgtEl>
                                          <p:spTgt spid="476615"/>
                                        </p:tgtEl>
                                        <p:attrNameLst>
                                          <p:attrName>style.visibility</p:attrName>
                                        </p:attrNameLst>
                                      </p:cBhvr>
                                      <p:to>
                                        <p:strVal val="visible"/>
                                      </p:to>
                                    </p:set>
                                    <p:animEffect transition="in" filter="wipe(down)">
                                      <p:cBhvr>
                                        <p:cTn id="26" dur="500"/>
                                        <p:tgtEl>
                                          <p:spTgt spid="47661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4" fill="hold" nodeType="clickEffect">
                                  <p:stCondLst>
                                    <p:cond delay="0"/>
                                  </p:stCondLst>
                                  <p:childTnLst>
                                    <p:set>
                                      <p:cBhvr>
                                        <p:cTn id="30" dur="1" fill="hold">
                                          <p:stCondLst>
                                            <p:cond delay="0"/>
                                          </p:stCondLst>
                                        </p:cTn>
                                        <p:tgtEl>
                                          <p:spTgt spid="476571"/>
                                        </p:tgtEl>
                                        <p:attrNameLst>
                                          <p:attrName>style.visibility</p:attrName>
                                        </p:attrNameLst>
                                      </p:cBhvr>
                                      <p:to>
                                        <p:strVal val="visible"/>
                                      </p:to>
                                    </p:set>
                                    <p:animEffect transition="in" filter="wipe(down)">
                                      <p:cBhvr>
                                        <p:cTn id="31" dur="500"/>
                                        <p:tgtEl>
                                          <p:spTgt spid="4765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8261" name="Group 53"/>
          <p:cNvGrpSpPr>
            <a:grpSpLocks/>
          </p:cNvGrpSpPr>
          <p:nvPr/>
        </p:nvGrpSpPr>
        <p:grpSpPr bwMode="auto">
          <a:xfrm>
            <a:off x="306388" y="1700213"/>
            <a:ext cx="4697412" cy="4968875"/>
            <a:chOff x="3075" y="786"/>
            <a:chExt cx="2331" cy="2466"/>
          </a:xfrm>
        </p:grpSpPr>
        <p:sp>
          <p:nvSpPr>
            <p:cNvPr id="32942" name="Line 54"/>
            <p:cNvSpPr>
              <a:spLocks noChangeShapeType="1"/>
            </p:cNvSpPr>
            <p:nvPr/>
          </p:nvSpPr>
          <p:spPr bwMode="auto">
            <a:xfrm>
              <a:off x="4088" y="1148"/>
              <a:ext cx="3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43" name="Line 55"/>
            <p:cNvSpPr>
              <a:spLocks noChangeShapeType="1"/>
            </p:cNvSpPr>
            <p:nvPr/>
          </p:nvSpPr>
          <p:spPr bwMode="auto">
            <a:xfrm>
              <a:off x="4088" y="2333"/>
              <a:ext cx="3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44" name="Line 56"/>
            <p:cNvSpPr>
              <a:spLocks noChangeShapeType="1"/>
            </p:cNvSpPr>
            <p:nvPr/>
          </p:nvSpPr>
          <p:spPr bwMode="auto">
            <a:xfrm flipV="1">
              <a:off x="4474" y="1148"/>
              <a:ext cx="0" cy="11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45" name="Line 57"/>
            <p:cNvSpPr>
              <a:spLocks noChangeShapeType="1"/>
            </p:cNvSpPr>
            <p:nvPr/>
          </p:nvSpPr>
          <p:spPr bwMode="auto">
            <a:xfrm>
              <a:off x="3355" y="3011"/>
              <a:ext cx="17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46" name="Line 58"/>
            <p:cNvSpPr>
              <a:spLocks noChangeShapeType="1"/>
            </p:cNvSpPr>
            <p:nvPr/>
          </p:nvSpPr>
          <p:spPr bwMode="auto">
            <a:xfrm flipV="1">
              <a:off x="5153" y="1823"/>
              <a:ext cx="0" cy="11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47" name="Line 59"/>
            <p:cNvSpPr>
              <a:spLocks noChangeShapeType="1"/>
            </p:cNvSpPr>
            <p:nvPr/>
          </p:nvSpPr>
          <p:spPr bwMode="auto">
            <a:xfrm flipH="1">
              <a:off x="3355" y="1823"/>
              <a:ext cx="17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48" name="Line 60"/>
            <p:cNvSpPr>
              <a:spLocks noChangeShapeType="1"/>
            </p:cNvSpPr>
            <p:nvPr/>
          </p:nvSpPr>
          <p:spPr bwMode="auto">
            <a:xfrm>
              <a:off x="4474" y="1148"/>
              <a:ext cx="679" cy="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49" name="Freeform 61"/>
            <p:cNvSpPr>
              <a:spLocks/>
            </p:cNvSpPr>
            <p:nvPr/>
          </p:nvSpPr>
          <p:spPr bwMode="auto">
            <a:xfrm>
              <a:off x="5210" y="1908"/>
              <a:ext cx="63" cy="99"/>
            </a:xfrm>
            <a:custGeom>
              <a:avLst/>
              <a:gdLst>
                <a:gd name="T0" fmla="*/ 11 w 150"/>
                <a:gd name="T1" fmla="*/ 2 h 236"/>
                <a:gd name="T2" fmla="*/ 11 w 150"/>
                <a:gd name="T3" fmla="*/ 2 h 236"/>
                <a:gd name="T4" fmla="*/ 11 w 150"/>
                <a:gd name="T5" fmla="*/ 1 h 236"/>
                <a:gd name="T6" fmla="*/ 11 w 150"/>
                <a:gd name="T7" fmla="*/ 1 h 236"/>
                <a:gd name="T8" fmla="*/ 11 w 150"/>
                <a:gd name="T9" fmla="*/ 1 h 236"/>
                <a:gd name="T10" fmla="*/ 11 w 150"/>
                <a:gd name="T11" fmla="*/ 0 h 236"/>
                <a:gd name="T12" fmla="*/ 11 w 150"/>
                <a:gd name="T13" fmla="*/ 0 h 236"/>
                <a:gd name="T14" fmla="*/ 11 w 150"/>
                <a:gd name="T15" fmla="*/ 0 h 236"/>
                <a:gd name="T16" fmla="*/ 10 w 150"/>
                <a:gd name="T17" fmla="*/ 0 h 236"/>
                <a:gd name="T18" fmla="*/ 9 w 150"/>
                <a:gd name="T19" fmla="*/ 0 h 236"/>
                <a:gd name="T20" fmla="*/ 8 w 150"/>
                <a:gd name="T21" fmla="*/ 0 h 236"/>
                <a:gd name="T22" fmla="*/ 7 w 150"/>
                <a:gd name="T23" fmla="*/ 0 h 236"/>
                <a:gd name="T24" fmla="*/ 6 w 150"/>
                <a:gd name="T25" fmla="*/ 0 h 236"/>
                <a:gd name="T26" fmla="*/ 6 w 150"/>
                <a:gd name="T27" fmla="*/ 0 h 236"/>
                <a:gd name="T28" fmla="*/ 5 w 150"/>
                <a:gd name="T29" fmla="*/ 0 h 236"/>
                <a:gd name="T30" fmla="*/ 5 w 150"/>
                <a:gd name="T31" fmla="*/ 1 h 236"/>
                <a:gd name="T32" fmla="*/ 5 w 150"/>
                <a:gd name="T33" fmla="*/ 1 h 236"/>
                <a:gd name="T34" fmla="*/ 4 w 150"/>
                <a:gd name="T35" fmla="*/ 2 h 236"/>
                <a:gd name="T36" fmla="*/ 4 w 150"/>
                <a:gd name="T37" fmla="*/ 2 h 236"/>
                <a:gd name="T38" fmla="*/ 3 w 150"/>
                <a:gd name="T39" fmla="*/ 2 h 236"/>
                <a:gd name="T40" fmla="*/ 3 w 150"/>
                <a:gd name="T41" fmla="*/ 3 h 236"/>
                <a:gd name="T42" fmla="*/ 3 w 150"/>
                <a:gd name="T43" fmla="*/ 4 h 236"/>
                <a:gd name="T44" fmla="*/ 3 w 150"/>
                <a:gd name="T45" fmla="*/ 4 h 236"/>
                <a:gd name="T46" fmla="*/ 2 w 150"/>
                <a:gd name="T47" fmla="*/ 5 h 236"/>
                <a:gd name="T48" fmla="*/ 1 w 150"/>
                <a:gd name="T49" fmla="*/ 9 h 236"/>
                <a:gd name="T50" fmla="*/ 0 w 150"/>
                <a:gd name="T51" fmla="*/ 11 h 236"/>
                <a:gd name="T52" fmla="*/ 0 w 150"/>
                <a:gd name="T53" fmla="*/ 13 h 236"/>
                <a:gd name="T54" fmla="*/ 0 w 150"/>
                <a:gd name="T55" fmla="*/ 13 h 236"/>
                <a:gd name="T56" fmla="*/ 0 w 150"/>
                <a:gd name="T57" fmla="*/ 14 h 236"/>
                <a:gd name="T58" fmla="*/ 0 w 150"/>
                <a:gd name="T59" fmla="*/ 15 h 236"/>
                <a:gd name="T60" fmla="*/ 0 w 150"/>
                <a:gd name="T61" fmla="*/ 16 h 236"/>
                <a:gd name="T62" fmla="*/ 0 w 150"/>
                <a:gd name="T63" fmla="*/ 16 h 236"/>
                <a:gd name="T64" fmla="*/ 1 w 150"/>
                <a:gd name="T65" fmla="*/ 16 h 236"/>
                <a:gd name="T66" fmla="*/ 1 w 150"/>
                <a:gd name="T67" fmla="*/ 17 h 236"/>
                <a:gd name="T68" fmla="*/ 1 w 150"/>
                <a:gd name="T69" fmla="*/ 17 h 236"/>
                <a:gd name="T70" fmla="*/ 1 w 150"/>
                <a:gd name="T71" fmla="*/ 17 h 236"/>
                <a:gd name="T72" fmla="*/ 2 w 150"/>
                <a:gd name="T73" fmla="*/ 17 h 236"/>
                <a:gd name="T74" fmla="*/ 2 w 150"/>
                <a:gd name="T75" fmla="*/ 18 h 236"/>
                <a:gd name="T76" fmla="*/ 3 w 150"/>
                <a:gd name="T77" fmla="*/ 18 h 236"/>
                <a:gd name="T78" fmla="*/ 4 w 150"/>
                <a:gd name="T79" fmla="*/ 18 h 236"/>
                <a:gd name="T80" fmla="*/ 5 w 150"/>
                <a:gd name="T81" fmla="*/ 18 h 236"/>
                <a:gd name="T82" fmla="*/ 5 w 150"/>
                <a:gd name="T83" fmla="*/ 18 h 236"/>
                <a:gd name="T84" fmla="*/ 5 w 150"/>
                <a:gd name="T85" fmla="*/ 18 h 236"/>
                <a:gd name="T86" fmla="*/ 5 w 150"/>
                <a:gd name="T87" fmla="*/ 17 h 236"/>
                <a:gd name="T88" fmla="*/ 6 w 150"/>
                <a:gd name="T89" fmla="*/ 17 h 236"/>
                <a:gd name="T90" fmla="*/ 7 w 150"/>
                <a:gd name="T91" fmla="*/ 17 h 236"/>
                <a:gd name="T92" fmla="*/ 7 w 150"/>
                <a:gd name="T93" fmla="*/ 16 h 236"/>
                <a:gd name="T94" fmla="*/ 8 w 150"/>
                <a:gd name="T95" fmla="*/ 16 h 236"/>
                <a:gd name="T96" fmla="*/ 8 w 150"/>
                <a:gd name="T97" fmla="*/ 15 h 236"/>
                <a:gd name="T98" fmla="*/ 8 w 150"/>
                <a:gd name="T99" fmla="*/ 14 h 236"/>
                <a:gd name="T100" fmla="*/ 8 w 150"/>
                <a:gd name="T101" fmla="*/ 13 h 236"/>
                <a:gd name="T102" fmla="*/ 8 w 150"/>
                <a:gd name="T103" fmla="*/ 12 h 236"/>
                <a:gd name="T104" fmla="*/ 9 w 150"/>
                <a:gd name="T105" fmla="*/ 9 h 236"/>
                <a:gd name="T106" fmla="*/ 10 w 150"/>
                <a:gd name="T107" fmla="*/ 7 h 236"/>
                <a:gd name="T108" fmla="*/ 11 w 150"/>
                <a:gd name="T109" fmla="*/ 4 h 236"/>
                <a:gd name="T110" fmla="*/ 11 w 150"/>
                <a:gd name="T111" fmla="*/ 3 h 236"/>
                <a:gd name="T112" fmla="*/ 11 w 150"/>
                <a:gd name="T113" fmla="*/ 2 h 2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 h="236">
                  <a:moveTo>
                    <a:pt x="149" y="31"/>
                  </a:moveTo>
                  <a:lnTo>
                    <a:pt x="150" y="29"/>
                  </a:lnTo>
                  <a:lnTo>
                    <a:pt x="150" y="27"/>
                  </a:lnTo>
                  <a:lnTo>
                    <a:pt x="150" y="24"/>
                  </a:lnTo>
                  <a:lnTo>
                    <a:pt x="150" y="22"/>
                  </a:lnTo>
                  <a:lnTo>
                    <a:pt x="150" y="20"/>
                  </a:lnTo>
                  <a:lnTo>
                    <a:pt x="149" y="16"/>
                  </a:lnTo>
                  <a:lnTo>
                    <a:pt x="148" y="14"/>
                  </a:lnTo>
                  <a:lnTo>
                    <a:pt x="148" y="12"/>
                  </a:lnTo>
                  <a:lnTo>
                    <a:pt x="147" y="9"/>
                  </a:lnTo>
                  <a:lnTo>
                    <a:pt x="146" y="7"/>
                  </a:lnTo>
                  <a:lnTo>
                    <a:pt x="144" y="5"/>
                  </a:lnTo>
                  <a:lnTo>
                    <a:pt x="143" y="3"/>
                  </a:lnTo>
                  <a:lnTo>
                    <a:pt x="142" y="3"/>
                  </a:lnTo>
                  <a:lnTo>
                    <a:pt x="141" y="1"/>
                  </a:lnTo>
                  <a:lnTo>
                    <a:pt x="140" y="1"/>
                  </a:lnTo>
                  <a:lnTo>
                    <a:pt x="139" y="0"/>
                  </a:lnTo>
                  <a:lnTo>
                    <a:pt x="137" y="0"/>
                  </a:lnTo>
                  <a:lnTo>
                    <a:pt x="134" y="0"/>
                  </a:lnTo>
                  <a:lnTo>
                    <a:pt x="124" y="0"/>
                  </a:lnTo>
                  <a:lnTo>
                    <a:pt x="114" y="0"/>
                  </a:lnTo>
                  <a:lnTo>
                    <a:pt x="105" y="0"/>
                  </a:lnTo>
                  <a:lnTo>
                    <a:pt x="99" y="0"/>
                  </a:lnTo>
                  <a:lnTo>
                    <a:pt x="95" y="0"/>
                  </a:lnTo>
                  <a:lnTo>
                    <a:pt x="90" y="1"/>
                  </a:lnTo>
                  <a:lnTo>
                    <a:pt x="85" y="3"/>
                  </a:lnTo>
                  <a:lnTo>
                    <a:pt x="82" y="4"/>
                  </a:lnTo>
                  <a:lnTo>
                    <a:pt x="80" y="4"/>
                  </a:lnTo>
                  <a:lnTo>
                    <a:pt x="78" y="5"/>
                  </a:lnTo>
                  <a:lnTo>
                    <a:pt x="76" y="6"/>
                  </a:lnTo>
                  <a:lnTo>
                    <a:pt x="74" y="7"/>
                  </a:lnTo>
                  <a:lnTo>
                    <a:pt x="72" y="9"/>
                  </a:lnTo>
                  <a:lnTo>
                    <a:pt x="67" y="11"/>
                  </a:lnTo>
                  <a:lnTo>
                    <a:pt x="64" y="14"/>
                  </a:lnTo>
                  <a:lnTo>
                    <a:pt x="60" y="17"/>
                  </a:lnTo>
                  <a:lnTo>
                    <a:pt x="57" y="22"/>
                  </a:lnTo>
                  <a:lnTo>
                    <a:pt x="54" y="25"/>
                  </a:lnTo>
                  <a:lnTo>
                    <a:pt x="51" y="27"/>
                  </a:lnTo>
                  <a:lnTo>
                    <a:pt x="50" y="28"/>
                  </a:lnTo>
                  <a:lnTo>
                    <a:pt x="48" y="30"/>
                  </a:lnTo>
                  <a:lnTo>
                    <a:pt x="47" y="32"/>
                  </a:lnTo>
                  <a:lnTo>
                    <a:pt x="42" y="41"/>
                  </a:lnTo>
                  <a:lnTo>
                    <a:pt x="40" y="45"/>
                  </a:lnTo>
                  <a:lnTo>
                    <a:pt x="38" y="49"/>
                  </a:lnTo>
                  <a:lnTo>
                    <a:pt x="35" y="54"/>
                  </a:lnTo>
                  <a:lnTo>
                    <a:pt x="33" y="58"/>
                  </a:lnTo>
                  <a:lnTo>
                    <a:pt x="32" y="63"/>
                  </a:lnTo>
                  <a:lnTo>
                    <a:pt x="30" y="67"/>
                  </a:lnTo>
                  <a:lnTo>
                    <a:pt x="26" y="87"/>
                  </a:lnTo>
                  <a:lnTo>
                    <a:pt x="15" y="125"/>
                  </a:lnTo>
                  <a:lnTo>
                    <a:pt x="10" y="143"/>
                  </a:lnTo>
                  <a:lnTo>
                    <a:pt x="8" y="153"/>
                  </a:lnTo>
                  <a:lnTo>
                    <a:pt x="5" y="162"/>
                  </a:lnTo>
                  <a:lnTo>
                    <a:pt x="2" y="172"/>
                  </a:lnTo>
                  <a:lnTo>
                    <a:pt x="1" y="177"/>
                  </a:lnTo>
                  <a:lnTo>
                    <a:pt x="1" y="181"/>
                  </a:lnTo>
                  <a:lnTo>
                    <a:pt x="0" y="187"/>
                  </a:lnTo>
                  <a:lnTo>
                    <a:pt x="0" y="191"/>
                  </a:lnTo>
                  <a:lnTo>
                    <a:pt x="0" y="196"/>
                  </a:lnTo>
                  <a:lnTo>
                    <a:pt x="1" y="202"/>
                  </a:lnTo>
                  <a:lnTo>
                    <a:pt x="2" y="206"/>
                  </a:lnTo>
                  <a:lnTo>
                    <a:pt x="3" y="211"/>
                  </a:lnTo>
                  <a:lnTo>
                    <a:pt x="6" y="215"/>
                  </a:lnTo>
                  <a:lnTo>
                    <a:pt x="7" y="218"/>
                  </a:lnTo>
                  <a:lnTo>
                    <a:pt x="8" y="220"/>
                  </a:lnTo>
                  <a:lnTo>
                    <a:pt x="9" y="222"/>
                  </a:lnTo>
                  <a:lnTo>
                    <a:pt x="10" y="224"/>
                  </a:lnTo>
                  <a:lnTo>
                    <a:pt x="12" y="226"/>
                  </a:lnTo>
                  <a:lnTo>
                    <a:pt x="13" y="227"/>
                  </a:lnTo>
                  <a:lnTo>
                    <a:pt x="15" y="229"/>
                  </a:lnTo>
                  <a:lnTo>
                    <a:pt x="17" y="230"/>
                  </a:lnTo>
                  <a:lnTo>
                    <a:pt x="19" y="233"/>
                  </a:lnTo>
                  <a:lnTo>
                    <a:pt x="22" y="234"/>
                  </a:lnTo>
                  <a:lnTo>
                    <a:pt x="24" y="234"/>
                  </a:lnTo>
                  <a:lnTo>
                    <a:pt x="26" y="235"/>
                  </a:lnTo>
                  <a:lnTo>
                    <a:pt x="29" y="235"/>
                  </a:lnTo>
                  <a:lnTo>
                    <a:pt x="31" y="236"/>
                  </a:lnTo>
                  <a:lnTo>
                    <a:pt x="35" y="236"/>
                  </a:lnTo>
                  <a:lnTo>
                    <a:pt x="41" y="236"/>
                  </a:lnTo>
                  <a:lnTo>
                    <a:pt x="50" y="236"/>
                  </a:lnTo>
                  <a:lnTo>
                    <a:pt x="56" y="236"/>
                  </a:lnTo>
                  <a:lnTo>
                    <a:pt x="60" y="236"/>
                  </a:lnTo>
                  <a:lnTo>
                    <a:pt x="65" y="236"/>
                  </a:lnTo>
                  <a:lnTo>
                    <a:pt x="67" y="236"/>
                  </a:lnTo>
                  <a:lnTo>
                    <a:pt x="71" y="236"/>
                  </a:lnTo>
                  <a:lnTo>
                    <a:pt x="73" y="235"/>
                  </a:lnTo>
                  <a:lnTo>
                    <a:pt x="75" y="234"/>
                  </a:lnTo>
                  <a:lnTo>
                    <a:pt x="77" y="233"/>
                  </a:lnTo>
                  <a:lnTo>
                    <a:pt x="79" y="231"/>
                  </a:lnTo>
                  <a:lnTo>
                    <a:pt x="81" y="230"/>
                  </a:lnTo>
                  <a:lnTo>
                    <a:pt x="83" y="229"/>
                  </a:lnTo>
                  <a:lnTo>
                    <a:pt x="88" y="226"/>
                  </a:lnTo>
                  <a:lnTo>
                    <a:pt x="91" y="222"/>
                  </a:lnTo>
                  <a:lnTo>
                    <a:pt x="94" y="219"/>
                  </a:lnTo>
                  <a:lnTo>
                    <a:pt x="97" y="214"/>
                  </a:lnTo>
                  <a:lnTo>
                    <a:pt x="99" y="210"/>
                  </a:lnTo>
                  <a:lnTo>
                    <a:pt x="101" y="206"/>
                  </a:lnTo>
                  <a:lnTo>
                    <a:pt x="104" y="202"/>
                  </a:lnTo>
                  <a:lnTo>
                    <a:pt x="106" y="197"/>
                  </a:lnTo>
                  <a:lnTo>
                    <a:pt x="107" y="192"/>
                  </a:lnTo>
                  <a:lnTo>
                    <a:pt x="109" y="188"/>
                  </a:lnTo>
                  <a:lnTo>
                    <a:pt x="110" y="184"/>
                  </a:lnTo>
                  <a:lnTo>
                    <a:pt x="112" y="174"/>
                  </a:lnTo>
                  <a:lnTo>
                    <a:pt x="115" y="164"/>
                  </a:lnTo>
                  <a:lnTo>
                    <a:pt x="120" y="145"/>
                  </a:lnTo>
                  <a:lnTo>
                    <a:pt x="124" y="126"/>
                  </a:lnTo>
                  <a:lnTo>
                    <a:pt x="129" y="107"/>
                  </a:lnTo>
                  <a:lnTo>
                    <a:pt x="134" y="88"/>
                  </a:lnTo>
                  <a:lnTo>
                    <a:pt x="140" y="70"/>
                  </a:lnTo>
                  <a:lnTo>
                    <a:pt x="143" y="60"/>
                  </a:lnTo>
                  <a:lnTo>
                    <a:pt x="145" y="50"/>
                  </a:lnTo>
                  <a:lnTo>
                    <a:pt x="147" y="41"/>
                  </a:lnTo>
                  <a:lnTo>
                    <a:pt x="148" y="36"/>
                  </a:lnTo>
                  <a:lnTo>
                    <a:pt x="149"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50" name="Freeform 62"/>
            <p:cNvSpPr>
              <a:spLocks/>
            </p:cNvSpPr>
            <p:nvPr/>
          </p:nvSpPr>
          <p:spPr bwMode="auto">
            <a:xfrm>
              <a:off x="5255" y="1986"/>
              <a:ext cx="6" cy="21"/>
            </a:xfrm>
            <a:custGeom>
              <a:avLst/>
              <a:gdLst>
                <a:gd name="T0" fmla="*/ 0 w 15"/>
                <a:gd name="T1" fmla="*/ 0 h 49"/>
                <a:gd name="T2" fmla="*/ 0 w 15"/>
                <a:gd name="T3" fmla="*/ 0 h 49"/>
                <a:gd name="T4" fmla="*/ 0 w 15"/>
                <a:gd name="T5" fmla="*/ 0 h 49"/>
                <a:gd name="T6" fmla="*/ 0 w 15"/>
                <a:gd name="T7" fmla="*/ 1 h 49"/>
                <a:gd name="T8" fmla="*/ 0 w 15"/>
                <a:gd name="T9" fmla="*/ 1 h 49"/>
                <a:gd name="T10" fmla="*/ 0 w 15"/>
                <a:gd name="T11" fmla="*/ 1 h 49"/>
                <a:gd name="T12" fmla="*/ 0 w 15"/>
                <a:gd name="T13" fmla="*/ 1 h 49"/>
                <a:gd name="T14" fmla="*/ 0 w 15"/>
                <a:gd name="T15" fmla="*/ 2 h 49"/>
                <a:gd name="T16" fmla="*/ 0 w 15"/>
                <a:gd name="T17" fmla="*/ 2 h 49"/>
                <a:gd name="T18" fmla="*/ 0 w 15"/>
                <a:gd name="T19" fmla="*/ 2 h 49"/>
                <a:gd name="T20" fmla="*/ 0 w 15"/>
                <a:gd name="T21" fmla="*/ 3 h 49"/>
                <a:gd name="T22" fmla="*/ 0 w 15"/>
                <a:gd name="T23" fmla="*/ 3 h 49"/>
                <a:gd name="T24" fmla="*/ 0 w 15"/>
                <a:gd name="T25" fmla="*/ 3 h 49"/>
                <a:gd name="T26" fmla="*/ 1 w 15"/>
                <a:gd name="T27" fmla="*/ 3 h 49"/>
                <a:gd name="T28" fmla="*/ 1 w 15"/>
                <a:gd name="T29" fmla="*/ 4 h 49"/>
                <a:gd name="T30" fmla="*/ 1 w 15"/>
                <a:gd name="T31" fmla="*/ 4 h 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 h="49">
                  <a:moveTo>
                    <a:pt x="2" y="0"/>
                  </a:moveTo>
                  <a:lnTo>
                    <a:pt x="1" y="3"/>
                  </a:lnTo>
                  <a:lnTo>
                    <a:pt x="1" y="6"/>
                  </a:lnTo>
                  <a:lnTo>
                    <a:pt x="1" y="9"/>
                  </a:lnTo>
                  <a:lnTo>
                    <a:pt x="0" y="13"/>
                  </a:lnTo>
                  <a:lnTo>
                    <a:pt x="0" y="16"/>
                  </a:lnTo>
                  <a:lnTo>
                    <a:pt x="0" y="19"/>
                  </a:lnTo>
                  <a:lnTo>
                    <a:pt x="1" y="23"/>
                  </a:lnTo>
                  <a:lnTo>
                    <a:pt x="2" y="26"/>
                  </a:lnTo>
                  <a:lnTo>
                    <a:pt x="3" y="28"/>
                  </a:lnTo>
                  <a:lnTo>
                    <a:pt x="4" y="32"/>
                  </a:lnTo>
                  <a:lnTo>
                    <a:pt x="5" y="35"/>
                  </a:lnTo>
                  <a:lnTo>
                    <a:pt x="7" y="38"/>
                  </a:lnTo>
                  <a:lnTo>
                    <a:pt x="10" y="43"/>
                  </a:lnTo>
                  <a:lnTo>
                    <a:pt x="13" y="47"/>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51" name="Line 63"/>
            <p:cNvSpPr>
              <a:spLocks noChangeShapeType="1"/>
            </p:cNvSpPr>
            <p:nvPr/>
          </p:nvSpPr>
          <p:spPr bwMode="auto">
            <a:xfrm flipH="1">
              <a:off x="5349" y="1856"/>
              <a:ext cx="12"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52" name="Line 64"/>
            <p:cNvSpPr>
              <a:spLocks noChangeShapeType="1"/>
            </p:cNvSpPr>
            <p:nvPr/>
          </p:nvSpPr>
          <p:spPr bwMode="auto">
            <a:xfrm flipH="1">
              <a:off x="5319" y="1856"/>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53" name="Freeform 65"/>
            <p:cNvSpPr>
              <a:spLocks/>
            </p:cNvSpPr>
            <p:nvPr/>
          </p:nvSpPr>
          <p:spPr bwMode="auto">
            <a:xfrm>
              <a:off x="4344" y="958"/>
              <a:ext cx="67" cy="154"/>
            </a:xfrm>
            <a:custGeom>
              <a:avLst/>
              <a:gdLst>
                <a:gd name="T0" fmla="*/ 7 w 157"/>
                <a:gd name="T1" fmla="*/ 0 h 352"/>
                <a:gd name="T2" fmla="*/ 0 w 157"/>
                <a:gd name="T3" fmla="*/ 29 h 352"/>
                <a:gd name="T4" fmla="*/ 5 w 157"/>
                <a:gd name="T5" fmla="*/ 29 h 352"/>
                <a:gd name="T6" fmla="*/ 5 w 157"/>
                <a:gd name="T7" fmla="*/ 29 h 352"/>
                <a:gd name="T8" fmla="*/ 5 w 157"/>
                <a:gd name="T9" fmla="*/ 29 h 352"/>
                <a:gd name="T10" fmla="*/ 6 w 157"/>
                <a:gd name="T11" fmla="*/ 29 h 352"/>
                <a:gd name="T12" fmla="*/ 6 w 157"/>
                <a:gd name="T13" fmla="*/ 29 h 352"/>
                <a:gd name="T14" fmla="*/ 6 w 157"/>
                <a:gd name="T15" fmla="*/ 29 h 352"/>
                <a:gd name="T16" fmla="*/ 6 w 157"/>
                <a:gd name="T17" fmla="*/ 29 h 352"/>
                <a:gd name="T18" fmla="*/ 7 w 157"/>
                <a:gd name="T19" fmla="*/ 29 h 352"/>
                <a:gd name="T20" fmla="*/ 7 w 157"/>
                <a:gd name="T21" fmla="*/ 28 h 352"/>
                <a:gd name="T22" fmla="*/ 7 w 157"/>
                <a:gd name="T23" fmla="*/ 28 h 352"/>
                <a:gd name="T24" fmla="*/ 8 w 157"/>
                <a:gd name="T25" fmla="*/ 28 h 352"/>
                <a:gd name="T26" fmla="*/ 8 w 157"/>
                <a:gd name="T27" fmla="*/ 28 h 352"/>
                <a:gd name="T28" fmla="*/ 8 w 157"/>
                <a:gd name="T29" fmla="*/ 28 h 352"/>
                <a:gd name="T30" fmla="*/ 9 w 157"/>
                <a:gd name="T31" fmla="*/ 27 h 352"/>
                <a:gd name="T32" fmla="*/ 9 w 157"/>
                <a:gd name="T33" fmla="*/ 27 h 352"/>
                <a:gd name="T34" fmla="*/ 9 w 157"/>
                <a:gd name="T35" fmla="*/ 26 h 352"/>
                <a:gd name="T36" fmla="*/ 9 w 157"/>
                <a:gd name="T37" fmla="*/ 26 h 352"/>
                <a:gd name="T38" fmla="*/ 9 w 157"/>
                <a:gd name="T39" fmla="*/ 26 h 352"/>
                <a:gd name="T40" fmla="*/ 9 w 157"/>
                <a:gd name="T41" fmla="*/ 25 h 352"/>
                <a:gd name="T42" fmla="*/ 9 w 157"/>
                <a:gd name="T43" fmla="*/ 25 h 352"/>
                <a:gd name="T44" fmla="*/ 10 w 157"/>
                <a:gd name="T45" fmla="*/ 25 h 352"/>
                <a:gd name="T46" fmla="*/ 10 w 157"/>
                <a:gd name="T47" fmla="*/ 24 h 352"/>
                <a:gd name="T48" fmla="*/ 10 w 157"/>
                <a:gd name="T49" fmla="*/ 24 h 352"/>
                <a:gd name="T50" fmla="*/ 12 w 157"/>
                <a:gd name="T51" fmla="*/ 15 h 352"/>
                <a:gd name="T52" fmla="*/ 12 w 157"/>
                <a:gd name="T53" fmla="*/ 15 h 352"/>
                <a:gd name="T54" fmla="*/ 12 w 157"/>
                <a:gd name="T55" fmla="*/ 15 h 352"/>
                <a:gd name="T56" fmla="*/ 12 w 157"/>
                <a:gd name="T57" fmla="*/ 14 h 352"/>
                <a:gd name="T58" fmla="*/ 12 w 157"/>
                <a:gd name="T59" fmla="*/ 14 h 352"/>
                <a:gd name="T60" fmla="*/ 12 w 157"/>
                <a:gd name="T61" fmla="*/ 14 h 352"/>
                <a:gd name="T62" fmla="*/ 12 w 157"/>
                <a:gd name="T63" fmla="*/ 13 h 352"/>
                <a:gd name="T64" fmla="*/ 12 w 157"/>
                <a:gd name="T65" fmla="*/ 13 h 352"/>
                <a:gd name="T66" fmla="*/ 12 w 157"/>
                <a:gd name="T67" fmla="*/ 12 h 352"/>
                <a:gd name="T68" fmla="*/ 12 w 157"/>
                <a:gd name="T69" fmla="*/ 12 h 352"/>
                <a:gd name="T70" fmla="*/ 12 w 157"/>
                <a:gd name="T71" fmla="*/ 12 h 352"/>
                <a:gd name="T72" fmla="*/ 12 w 157"/>
                <a:gd name="T73" fmla="*/ 11 h 352"/>
                <a:gd name="T74" fmla="*/ 12 w 157"/>
                <a:gd name="T75" fmla="*/ 11 h 352"/>
                <a:gd name="T76" fmla="*/ 12 w 157"/>
                <a:gd name="T77" fmla="*/ 11 h 352"/>
                <a:gd name="T78" fmla="*/ 12 w 157"/>
                <a:gd name="T79" fmla="*/ 11 h 352"/>
                <a:gd name="T80" fmla="*/ 11 w 157"/>
                <a:gd name="T81" fmla="*/ 11 h 352"/>
                <a:gd name="T82" fmla="*/ 11 w 157"/>
                <a:gd name="T83" fmla="*/ 11 h 352"/>
                <a:gd name="T84" fmla="*/ 11 w 157"/>
                <a:gd name="T85" fmla="*/ 10 h 352"/>
                <a:gd name="T86" fmla="*/ 11 w 157"/>
                <a:gd name="T87" fmla="*/ 10 h 352"/>
                <a:gd name="T88" fmla="*/ 10 w 157"/>
                <a:gd name="T89" fmla="*/ 10 h 352"/>
                <a:gd name="T90" fmla="*/ 10 w 157"/>
                <a:gd name="T91" fmla="*/ 10 h 352"/>
                <a:gd name="T92" fmla="*/ 10 w 157"/>
                <a:gd name="T93" fmla="*/ 10 h 352"/>
                <a:gd name="T94" fmla="*/ 10 w 157"/>
                <a:gd name="T95" fmla="*/ 10 h 352"/>
                <a:gd name="T96" fmla="*/ 5 w 157"/>
                <a:gd name="T97" fmla="*/ 10 h 35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7" h="352">
                  <a:moveTo>
                    <a:pt x="95" y="0"/>
                  </a:moveTo>
                  <a:lnTo>
                    <a:pt x="0" y="352"/>
                  </a:lnTo>
                  <a:lnTo>
                    <a:pt x="62" y="352"/>
                  </a:lnTo>
                  <a:lnTo>
                    <a:pt x="65" y="352"/>
                  </a:lnTo>
                  <a:lnTo>
                    <a:pt x="68" y="351"/>
                  </a:lnTo>
                  <a:lnTo>
                    <a:pt x="72" y="351"/>
                  </a:lnTo>
                  <a:lnTo>
                    <a:pt x="75" y="349"/>
                  </a:lnTo>
                  <a:lnTo>
                    <a:pt x="80" y="348"/>
                  </a:lnTo>
                  <a:lnTo>
                    <a:pt x="83" y="346"/>
                  </a:lnTo>
                  <a:lnTo>
                    <a:pt x="87" y="344"/>
                  </a:lnTo>
                  <a:lnTo>
                    <a:pt x="90" y="341"/>
                  </a:lnTo>
                  <a:lnTo>
                    <a:pt x="94" y="338"/>
                  </a:lnTo>
                  <a:lnTo>
                    <a:pt x="98" y="335"/>
                  </a:lnTo>
                  <a:lnTo>
                    <a:pt x="101" y="332"/>
                  </a:lnTo>
                  <a:lnTo>
                    <a:pt x="104" y="329"/>
                  </a:lnTo>
                  <a:lnTo>
                    <a:pt x="107" y="324"/>
                  </a:lnTo>
                  <a:lnTo>
                    <a:pt x="111" y="320"/>
                  </a:lnTo>
                  <a:lnTo>
                    <a:pt x="113" y="316"/>
                  </a:lnTo>
                  <a:lnTo>
                    <a:pt x="116" y="312"/>
                  </a:lnTo>
                  <a:lnTo>
                    <a:pt x="118" y="307"/>
                  </a:lnTo>
                  <a:lnTo>
                    <a:pt x="121" y="303"/>
                  </a:lnTo>
                  <a:lnTo>
                    <a:pt x="123" y="298"/>
                  </a:lnTo>
                  <a:lnTo>
                    <a:pt x="124" y="293"/>
                  </a:lnTo>
                  <a:lnTo>
                    <a:pt x="127" y="288"/>
                  </a:lnTo>
                  <a:lnTo>
                    <a:pt x="128" y="284"/>
                  </a:lnTo>
                  <a:lnTo>
                    <a:pt x="154" y="186"/>
                  </a:lnTo>
                  <a:lnTo>
                    <a:pt x="155" y="181"/>
                  </a:lnTo>
                  <a:lnTo>
                    <a:pt x="156" y="175"/>
                  </a:lnTo>
                  <a:lnTo>
                    <a:pt x="157" y="171"/>
                  </a:lnTo>
                  <a:lnTo>
                    <a:pt x="157" y="166"/>
                  </a:lnTo>
                  <a:lnTo>
                    <a:pt x="157" y="161"/>
                  </a:lnTo>
                  <a:lnTo>
                    <a:pt x="157" y="157"/>
                  </a:lnTo>
                  <a:lnTo>
                    <a:pt x="157" y="153"/>
                  </a:lnTo>
                  <a:lnTo>
                    <a:pt x="156" y="149"/>
                  </a:lnTo>
                  <a:lnTo>
                    <a:pt x="155" y="144"/>
                  </a:lnTo>
                  <a:lnTo>
                    <a:pt x="154" y="140"/>
                  </a:lnTo>
                  <a:lnTo>
                    <a:pt x="153" y="137"/>
                  </a:lnTo>
                  <a:lnTo>
                    <a:pt x="151" y="134"/>
                  </a:lnTo>
                  <a:lnTo>
                    <a:pt x="150" y="131"/>
                  </a:lnTo>
                  <a:lnTo>
                    <a:pt x="148" y="127"/>
                  </a:lnTo>
                  <a:lnTo>
                    <a:pt x="146" y="125"/>
                  </a:lnTo>
                  <a:lnTo>
                    <a:pt x="143" y="123"/>
                  </a:lnTo>
                  <a:lnTo>
                    <a:pt x="140" y="121"/>
                  </a:lnTo>
                  <a:lnTo>
                    <a:pt x="137" y="120"/>
                  </a:lnTo>
                  <a:lnTo>
                    <a:pt x="134" y="119"/>
                  </a:lnTo>
                  <a:lnTo>
                    <a:pt x="131" y="118"/>
                  </a:lnTo>
                  <a:lnTo>
                    <a:pt x="128" y="117"/>
                  </a:lnTo>
                  <a:lnTo>
                    <a:pt x="124" y="117"/>
                  </a:lnTo>
                  <a:lnTo>
                    <a:pt x="63"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54" name="Line 66"/>
            <p:cNvSpPr>
              <a:spLocks noChangeShapeType="1"/>
            </p:cNvSpPr>
            <p:nvPr/>
          </p:nvSpPr>
          <p:spPr bwMode="auto">
            <a:xfrm flipH="1">
              <a:off x="4435" y="964"/>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55" name="Line 67"/>
            <p:cNvSpPr>
              <a:spLocks noChangeShapeType="1"/>
            </p:cNvSpPr>
            <p:nvPr/>
          </p:nvSpPr>
          <p:spPr bwMode="auto">
            <a:xfrm flipH="1">
              <a:off x="4462" y="961"/>
              <a:ext cx="15"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56" name="Line 68"/>
            <p:cNvSpPr>
              <a:spLocks noChangeShapeType="1"/>
            </p:cNvSpPr>
            <p:nvPr/>
          </p:nvSpPr>
          <p:spPr bwMode="auto">
            <a:xfrm flipH="1">
              <a:off x="3075" y="2113"/>
              <a:ext cx="23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57" name="Freeform 69"/>
            <p:cNvSpPr>
              <a:spLocks/>
            </p:cNvSpPr>
            <p:nvPr/>
          </p:nvSpPr>
          <p:spPr bwMode="auto">
            <a:xfrm>
              <a:off x="3256" y="3056"/>
              <a:ext cx="9" cy="18"/>
            </a:xfrm>
            <a:custGeom>
              <a:avLst/>
              <a:gdLst>
                <a:gd name="T0" fmla="*/ 1 w 15"/>
                <a:gd name="T1" fmla="*/ 0 h 48"/>
                <a:gd name="T2" fmla="*/ 1 w 15"/>
                <a:gd name="T3" fmla="*/ 0 h 48"/>
                <a:gd name="T4" fmla="*/ 1 w 15"/>
                <a:gd name="T5" fmla="*/ 0 h 48"/>
                <a:gd name="T6" fmla="*/ 1 w 15"/>
                <a:gd name="T7" fmla="*/ 0 h 48"/>
                <a:gd name="T8" fmla="*/ 1 w 15"/>
                <a:gd name="T9" fmla="*/ 0 h 48"/>
                <a:gd name="T10" fmla="*/ 1 w 15"/>
                <a:gd name="T11" fmla="*/ 0 h 48"/>
                <a:gd name="T12" fmla="*/ 1 w 15"/>
                <a:gd name="T13" fmla="*/ 0 h 48"/>
                <a:gd name="T14" fmla="*/ 0 w 15"/>
                <a:gd name="T15" fmla="*/ 1 h 48"/>
                <a:gd name="T16" fmla="*/ 0 w 15"/>
                <a:gd name="T17" fmla="*/ 1 h 48"/>
                <a:gd name="T18" fmla="*/ 0 w 15"/>
                <a:gd name="T19" fmla="*/ 1 h 48"/>
                <a:gd name="T20" fmla="*/ 0 w 15"/>
                <a:gd name="T21" fmla="*/ 1 h 48"/>
                <a:gd name="T22" fmla="*/ 0 w 15"/>
                <a:gd name="T23" fmla="*/ 1 h 48"/>
                <a:gd name="T24" fmla="*/ 0 w 15"/>
                <a:gd name="T25" fmla="*/ 1 h 48"/>
                <a:gd name="T26" fmla="*/ 1 w 15"/>
                <a:gd name="T27" fmla="*/ 1 h 48"/>
                <a:gd name="T28" fmla="*/ 1 w 15"/>
                <a:gd name="T29" fmla="*/ 1 h 48"/>
                <a:gd name="T30" fmla="*/ 1 w 15"/>
                <a:gd name="T31" fmla="*/ 1 h 48"/>
                <a:gd name="T32" fmla="*/ 1 w 15"/>
                <a:gd name="T33" fmla="*/ 2 h 48"/>
                <a:gd name="T34" fmla="*/ 1 w 15"/>
                <a:gd name="T35" fmla="*/ 2 h 48"/>
                <a:gd name="T36" fmla="*/ 1 w 15"/>
                <a:gd name="T37" fmla="*/ 2 h 48"/>
                <a:gd name="T38" fmla="*/ 1 w 15"/>
                <a:gd name="T39" fmla="*/ 2 h 48"/>
                <a:gd name="T40" fmla="*/ 1 w 15"/>
                <a:gd name="T41" fmla="*/ 2 h 48"/>
                <a:gd name="T42" fmla="*/ 1 w 15"/>
                <a:gd name="T43" fmla="*/ 2 h 48"/>
                <a:gd name="T44" fmla="*/ 1 w 15"/>
                <a:gd name="T45" fmla="*/ 2 h 48"/>
                <a:gd name="T46" fmla="*/ 2 w 15"/>
                <a:gd name="T47" fmla="*/ 2 h 48"/>
                <a:gd name="T48" fmla="*/ 2 w 15"/>
                <a:gd name="T49" fmla="*/ 2 h 48"/>
                <a:gd name="T50" fmla="*/ 2 w 15"/>
                <a:gd name="T51" fmla="*/ 2 h 48"/>
                <a:gd name="T52" fmla="*/ 3 w 15"/>
                <a:gd name="T53" fmla="*/ 2 h 48"/>
                <a:gd name="T54" fmla="*/ 3 w 15"/>
                <a:gd name="T55" fmla="*/ 3 h 48"/>
                <a:gd name="T56" fmla="*/ 3 w 15"/>
                <a:gd name="T57" fmla="*/ 3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 h="48">
                  <a:moveTo>
                    <a:pt x="3" y="0"/>
                  </a:moveTo>
                  <a:lnTo>
                    <a:pt x="3" y="2"/>
                  </a:lnTo>
                  <a:lnTo>
                    <a:pt x="2" y="3"/>
                  </a:lnTo>
                  <a:lnTo>
                    <a:pt x="2" y="5"/>
                  </a:lnTo>
                  <a:lnTo>
                    <a:pt x="2" y="6"/>
                  </a:lnTo>
                  <a:lnTo>
                    <a:pt x="2" y="8"/>
                  </a:lnTo>
                  <a:lnTo>
                    <a:pt x="2" y="9"/>
                  </a:lnTo>
                  <a:lnTo>
                    <a:pt x="0" y="11"/>
                  </a:lnTo>
                  <a:lnTo>
                    <a:pt x="0" y="12"/>
                  </a:lnTo>
                  <a:lnTo>
                    <a:pt x="0" y="14"/>
                  </a:lnTo>
                  <a:lnTo>
                    <a:pt x="0" y="17"/>
                  </a:lnTo>
                  <a:lnTo>
                    <a:pt x="0" y="18"/>
                  </a:lnTo>
                  <a:lnTo>
                    <a:pt x="0" y="20"/>
                  </a:lnTo>
                  <a:lnTo>
                    <a:pt x="2" y="21"/>
                  </a:lnTo>
                  <a:lnTo>
                    <a:pt x="2" y="23"/>
                  </a:lnTo>
                  <a:lnTo>
                    <a:pt x="2" y="24"/>
                  </a:lnTo>
                  <a:lnTo>
                    <a:pt x="3" y="26"/>
                  </a:lnTo>
                  <a:lnTo>
                    <a:pt x="3" y="27"/>
                  </a:lnTo>
                  <a:lnTo>
                    <a:pt x="4" y="29"/>
                  </a:lnTo>
                  <a:lnTo>
                    <a:pt x="4" y="30"/>
                  </a:lnTo>
                  <a:lnTo>
                    <a:pt x="5" y="33"/>
                  </a:lnTo>
                  <a:lnTo>
                    <a:pt x="6" y="34"/>
                  </a:lnTo>
                  <a:lnTo>
                    <a:pt x="6" y="35"/>
                  </a:lnTo>
                  <a:lnTo>
                    <a:pt x="8" y="38"/>
                  </a:lnTo>
                  <a:lnTo>
                    <a:pt x="11" y="43"/>
                  </a:lnTo>
                  <a:lnTo>
                    <a:pt x="12" y="45"/>
                  </a:lnTo>
                  <a:lnTo>
                    <a:pt x="13" y="46"/>
                  </a:lnTo>
                  <a:lnTo>
                    <a:pt x="14" y="47"/>
                  </a:lnTo>
                  <a:lnTo>
                    <a:pt x="15"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58" name="Freeform 70"/>
            <p:cNvSpPr>
              <a:spLocks/>
            </p:cNvSpPr>
            <p:nvPr/>
          </p:nvSpPr>
          <p:spPr bwMode="auto">
            <a:xfrm>
              <a:off x="3211" y="2975"/>
              <a:ext cx="66" cy="102"/>
            </a:xfrm>
            <a:custGeom>
              <a:avLst/>
              <a:gdLst>
                <a:gd name="T0" fmla="*/ 13 w 150"/>
                <a:gd name="T1" fmla="*/ 2 h 237"/>
                <a:gd name="T2" fmla="*/ 13 w 150"/>
                <a:gd name="T3" fmla="*/ 2 h 237"/>
                <a:gd name="T4" fmla="*/ 13 w 150"/>
                <a:gd name="T5" fmla="*/ 1 h 237"/>
                <a:gd name="T6" fmla="*/ 13 w 150"/>
                <a:gd name="T7" fmla="*/ 1 h 237"/>
                <a:gd name="T8" fmla="*/ 12 w 150"/>
                <a:gd name="T9" fmla="*/ 0 h 237"/>
                <a:gd name="T10" fmla="*/ 12 w 150"/>
                <a:gd name="T11" fmla="*/ 0 h 237"/>
                <a:gd name="T12" fmla="*/ 11 w 150"/>
                <a:gd name="T13" fmla="*/ 0 h 237"/>
                <a:gd name="T14" fmla="*/ 11 w 150"/>
                <a:gd name="T15" fmla="*/ 0 h 237"/>
                <a:gd name="T16" fmla="*/ 10 w 150"/>
                <a:gd name="T17" fmla="*/ 0 h 237"/>
                <a:gd name="T18" fmla="*/ 8 w 150"/>
                <a:gd name="T19" fmla="*/ 0 h 237"/>
                <a:gd name="T20" fmla="*/ 8 w 150"/>
                <a:gd name="T21" fmla="*/ 0 h 237"/>
                <a:gd name="T22" fmla="*/ 7 w 150"/>
                <a:gd name="T23" fmla="*/ 0 h 237"/>
                <a:gd name="T24" fmla="*/ 6 w 150"/>
                <a:gd name="T25" fmla="*/ 0 h 237"/>
                <a:gd name="T26" fmla="*/ 6 w 150"/>
                <a:gd name="T27" fmla="*/ 1 h 237"/>
                <a:gd name="T28" fmla="*/ 5 w 150"/>
                <a:gd name="T29" fmla="*/ 2 h 237"/>
                <a:gd name="T30" fmla="*/ 4 w 150"/>
                <a:gd name="T31" fmla="*/ 2 h 237"/>
                <a:gd name="T32" fmla="*/ 4 w 150"/>
                <a:gd name="T33" fmla="*/ 3 h 237"/>
                <a:gd name="T34" fmla="*/ 3 w 150"/>
                <a:gd name="T35" fmla="*/ 4 h 237"/>
                <a:gd name="T36" fmla="*/ 3 w 150"/>
                <a:gd name="T37" fmla="*/ 5 h 237"/>
                <a:gd name="T38" fmla="*/ 2 w 150"/>
                <a:gd name="T39" fmla="*/ 7 h 237"/>
                <a:gd name="T40" fmla="*/ 1 w 150"/>
                <a:gd name="T41" fmla="*/ 12 h 237"/>
                <a:gd name="T42" fmla="*/ 0 w 150"/>
                <a:gd name="T43" fmla="*/ 13 h 237"/>
                <a:gd name="T44" fmla="*/ 0 w 150"/>
                <a:gd name="T45" fmla="*/ 14 h 237"/>
                <a:gd name="T46" fmla="*/ 0 w 150"/>
                <a:gd name="T47" fmla="*/ 15 h 237"/>
                <a:gd name="T48" fmla="*/ 0 w 150"/>
                <a:gd name="T49" fmla="*/ 16 h 237"/>
                <a:gd name="T50" fmla="*/ 0 w 150"/>
                <a:gd name="T51" fmla="*/ 17 h 237"/>
                <a:gd name="T52" fmla="*/ 0 w 150"/>
                <a:gd name="T53" fmla="*/ 17 h 237"/>
                <a:gd name="T54" fmla="*/ 1 w 150"/>
                <a:gd name="T55" fmla="*/ 18 h 237"/>
                <a:gd name="T56" fmla="*/ 1 w 150"/>
                <a:gd name="T57" fmla="*/ 18 h 237"/>
                <a:gd name="T58" fmla="*/ 1 w 150"/>
                <a:gd name="T59" fmla="*/ 19 h 237"/>
                <a:gd name="T60" fmla="*/ 2 w 150"/>
                <a:gd name="T61" fmla="*/ 19 h 237"/>
                <a:gd name="T62" fmla="*/ 2 w 150"/>
                <a:gd name="T63" fmla="*/ 19 h 237"/>
                <a:gd name="T64" fmla="*/ 3 w 150"/>
                <a:gd name="T65" fmla="*/ 19 h 237"/>
                <a:gd name="T66" fmla="*/ 4 w 150"/>
                <a:gd name="T67" fmla="*/ 19 h 237"/>
                <a:gd name="T68" fmla="*/ 5 w 150"/>
                <a:gd name="T69" fmla="*/ 19 h 237"/>
                <a:gd name="T70" fmla="*/ 6 w 150"/>
                <a:gd name="T71" fmla="*/ 19 h 237"/>
                <a:gd name="T72" fmla="*/ 6 w 150"/>
                <a:gd name="T73" fmla="*/ 19 h 237"/>
                <a:gd name="T74" fmla="*/ 7 w 150"/>
                <a:gd name="T75" fmla="*/ 19 h 237"/>
                <a:gd name="T76" fmla="*/ 7 w 150"/>
                <a:gd name="T77" fmla="*/ 18 h 237"/>
                <a:gd name="T78" fmla="*/ 8 w 150"/>
                <a:gd name="T79" fmla="*/ 18 h 237"/>
                <a:gd name="T80" fmla="*/ 8 w 150"/>
                <a:gd name="T81" fmla="*/ 17 h 237"/>
                <a:gd name="T82" fmla="*/ 9 w 150"/>
                <a:gd name="T83" fmla="*/ 16 h 237"/>
                <a:gd name="T84" fmla="*/ 9 w 150"/>
                <a:gd name="T85" fmla="*/ 15 h 237"/>
                <a:gd name="T86" fmla="*/ 10 w 150"/>
                <a:gd name="T87" fmla="*/ 14 h 237"/>
                <a:gd name="T88" fmla="*/ 10 w 150"/>
                <a:gd name="T89" fmla="*/ 12 h 237"/>
                <a:gd name="T90" fmla="*/ 11 w 150"/>
                <a:gd name="T91" fmla="*/ 9 h 237"/>
                <a:gd name="T92" fmla="*/ 12 w 150"/>
                <a:gd name="T93" fmla="*/ 6 h 237"/>
                <a:gd name="T94" fmla="*/ 12 w 150"/>
                <a:gd name="T95" fmla="*/ 4 h 237"/>
                <a:gd name="T96" fmla="*/ 13 w 150"/>
                <a:gd name="T97" fmla="*/ 3 h 23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0" h="237">
                  <a:moveTo>
                    <a:pt x="149" y="31"/>
                  </a:moveTo>
                  <a:lnTo>
                    <a:pt x="150" y="30"/>
                  </a:lnTo>
                  <a:lnTo>
                    <a:pt x="150" y="29"/>
                  </a:lnTo>
                  <a:lnTo>
                    <a:pt x="150" y="28"/>
                  </a:lnTo>
                  <a:lnTo>
                    <a:pt x="150" y="27"/>
                  </a:lnTo>
                  <a:lnTo>
                    <a:pt x="150" y="26"/>
                  </a:lnTo>
                  <a:lnTo>
                    <a:pt x="150" y="25"/>
                  </a:lnTo>
                  <a:lnTo>
                    <a:pt x="150" y="23"/>
                  </a:lnTo>
                  <a:lnTo>
                    <a:pt x="150" y="21"/>
                  </a:lnTo>
                  <a:lnTo>
                    <a:pt x="150" y="20"/>
                  </a:lnTo>
                  <a:lnTo>
                    <a:pt x="150" y="19"/>
                  </a:lnTo>
                  <a:lnTo>
                    <a:pt x="149" y="18"/>
                  </a:lnTo>
                  <a:lnTo>
                    <a:pt x="149" y="17"/>
                  </a:lnTo>
                  <a:lnTo>
                    <a:pt x="148" y="14"/>
                  </a:lnTo>
                  <a:lnTo>
                    <a:pt x="148" y="12"/>
                  </a:lnTo>
                  <a:lnTo>
                    <a:pt x="147" y="11"/>
                  </a:lnTo>
                  <a:lnTo>
                    <a:pt x="147" y="10"/>
                  </a:lnTo>
                  <a:lnTo>
                    <a:pt x="146" y="8"/>
                  </a:lnTo>
                  <a:lnTo>
                    <a:pt x="146" y="7"/>
                  </a:lnTo>
                  <a:lnTo>
                    <a:pt x="145" y="6"/>
                  </a:lnTo>
                  <a:lnTo>
                    <a:pt x="144" y="4"/>
                  </a:lnTo>
                  <a:lnTo>
                    <a:pt x="144" y="3"/>
                  </a:lnTo>
                  <a:lnTo>
                    <a:pt x="143" y="3"/>
                  </a:lnTo>
                  <a:lnTo>
                    <a:pt x="142" y="2"/>
                  </a:lnTo>
                  <a:lnTo>
                    <a:pt x="141" y="1"/>
                  </a:lnTo>
                  <a:lnTo>
                    <a:pt x="139" y="1"/>
                  </a:lnTo>
                  <a:lnTo>
                    <a:pt x="138" y="1"/>
                  </a:lnTo>
                  <a:lnTo>
                    <a:pt x="137" y="0"/>
                  </a:lnTo>
                  <a:lnTo>
                    <a:pt x="136" y="0"/>
                  </a:lnTo>
                  <a:lnTo>
                    <a:pt x="135" y="0"/>
                  </a:lnTo>
                  <a:lnTo>
                    <a:pt x="134" y="0"/>
                  </a:lnTo>
                  <a:lnTo>
                    <a:pt x="131" y="0"/>
                  </a:lnTo>
                  <a:lnTo>
                    <a:pt x="129" y="0"/>
                  </a:lnTo>
                  <a:lnTo>
                    <a:pt x="126" y="0"/>
                  </a:lnTo>
                  <a:lnTo>
                    <a:pt x="123" y="0"/>
                  </a:lnTo>
                  <a:lnTo>
                    <a:pt x="118" y="0"/>
                  </a:lnTo>
                  <a:lnTo>
                    <a:pt x="114" y="0"/>
                  </a:lnTo>
                  <a:lnTo>
                    <a:pt x="109" y="0"/>
                  </a:lnTo>
                  <a:lnTo>
                    <a:pt x="104" y="0"/>
                  </a:lnTo>
                  <a:lnTo>
                    <a:pt x="101" y="0"/>
                  </a:lnTo>
                  <a:lnTo>
                    <a:pt x="99" y="0"/>
                  </a:lnTo>
                  <a:lnTo>
                    <a:pt x="97" y="0"/>
                  </a:lnTo>
                  <a:lnTo>
                    <a:pt x="95" y="1"/>
                  </a:lnTo>
                  <a:lnTo>
                    <a:pt x="92" y="1"/>
                  </a:lnTo>
                  <a:lnTo>
                    <a:pt x="89" y="1"/>
                  </a:lnTo>
                  <a:lnTo>
                    <a:pt x="87" y="2"/>
                  </a:lnTo>
                  <a:lnTo>
                    <a:pt x="85" y="2"/>
                  </a:lnTo>
                  <a:lnTo>
                    <a:pt x="82" y="3"/>
                  </a:lnTo>
                  <a:lnTo>
                    <a:pt x="80" y="4"/>
                  </a:lnTo>
                  <a:lnTo>
                    <a:pt x="78" y="6"/>
                  </a:lnTo>
                  <a:lnTo>
                    <a:pt x="76" y="7"/>
                  </a:lnTo>
                  <a:lnTo>
                    <a:pt x="73" y="8"/>
                  </a:lnTo>
                  <a:lnTo>
                    <a:pt x="71" y="9"/>
                  </a:lnTo>
                  <a:lnTo>
                    <a:pt x="69" y="10"/>
                  </a:lnTo>
                  <a:lnTo>
                    <a:pt x="67" y="12"/>
                  </a:lnTo>
                  <a:lnTo>
                    <a:pt x="65" y="13"/>
                  </a:lnTo>
                  <a:lnTo>
                    <a:pt x="64" y="15"/>
                  </a:lnTo>
                  <a:lnTo>
                    <a:pt x="62" y="16"/>
                  </a:lnTo>
                  <a:lnTo>
                    <a:pt x="60" y="18"/>
                  </a:lnTo>
                  <a:lnTo>
                    <a:pt x="56" y="21"/>
                  </a:lnTo>
                  <a:lnTo>
                    <a:pt x="54" y="23"/>
                  </a:lnTo>
                  <a:lnTo>
                    <a:pt x="53" y="25"/>
                  </a:lnTo>
                  <a:lnTo>
                    <a:pt x="51" y="27"/>
                  </a:lnTo>
                  <a:lnTo>
                    <a:pt x="50" y="29"/>
                  </a:lnTo>
                  <a:lnTo>
                    <a:pt x="48" y="30"/>
                  </a:lnTo>
                  <a:lnTo>
                    <a:pt x="47" y="32"/>
                  </a:lnTo>
                  <a:lnTo>
                    <a:pt x="45" y="36"/>
                  </a:lnTo>
                  <a:lnTo>
                    <a:pt x="41" y="41"/>
                  </a:lnTo>
                  <a:lnTo>
                    <a:pt x="39" y="45"/>
                  </a:lnTo>
                  <a:lnTo>
                    <a:pt x="38" y="47"/>
                  </a:lnTo>
                  <a:lnTo>
                    <a:pt x="37" y="49"/>
                  </a:lnTo>
                  <a:lnTo>
                    <a:pt x="36" y="51"/>
                  </a:lnTo>
                  <a:lnTo>
                    <a:pt x="35" y="53"/>
                  </a:lnTo>
                  <a:lnTo>
                    <a:pt x="34" y="57"/>
                  </a:lnTo>
                  <a:lnTo>
                    <a:pt x="33" y="59"/>
                  </a:lnTo>
                  <a:lnTo>
                    <a:pt x="32" y="61"/>
                  </a:lnTo>
                  <a:lnTo>
                    <a:pt x="32" y="63"/>
                  </a:lnTo>
                  <a:lnTo>
                    <a:pt x="30" y="68"/>
                  </a:lnTo>
                  <a:lnTo>
                    <a:pt x="28" y="77"/>
                  </a:lnTo>
                  <a:lnTo>
                    <a:pt x="26" y="86"/>
                  </a:lnTo>
                  <a:lnTo>
                    <a:pt x="20" y="106"/>
                  </a:lnTo>
                  <a:lnTo>
                    <a:pt x="15" y="125"/>
                  </a:lnTo>
                  <a:lnTo>
                    <a:pt x="12" y="134"/>
                  </a:lnTo>
                  <a:lnTo>
                    <a:pt x="10" y="144"/>
                  </a:lnTo>
                  <a:lnTo>
                    <a:pt x="7" y="152"/>
                  </a:lnTo>
                  <a:lnTo>
                    <a:pt x="5" y="158"/>
                  </a:lnTo>
                  <a:lnTo>
                    <a:pt x="4" y="162"/>
                  </a:lnTo>
                  <a:lnTo>
                    <a:pt x="3" y="167"/>
                  </a:lnTo>
                  <a:lnTo>
                    <a:pt x="2" y="172"/>
                  </a:lnTo>
                  <a:lnTo>
                    <a:pt x="2" y="175"/>
                  </a:lnTo>
                  <a:lnTo>
                    <a:pt x="1" y="177"/>
                  </a:lnTo>
                  <a:lnTo>
                    <a:pt x="1" y="179"/>
                  </a:lnTo>
                  <a:lnTo>
                    <a:pt x="1" y="181"/>
                  </a:lnTo>
                  <a:lnTo>
                    <a:pt x="0" y="184"/>
                  </a:lnTo>
                  <a:lnTo>
                    <a:pt x="0" y="187"/>
                  </a:lnTo>
                  <a:lnTo>
                    <a:pt x="0" y="189"/>
                  </a:lnTo>
                  <a:lnTo>
                    <a:pt x="0" y="192"/>
                  </a:lnTo>
                  <a:lnTo>
                    <a:pt x="0" y="194"/>
                  </a:lnTo>
                  <a:lnTo>
                    <a:pt x="0" y="196"/>
                  </a:lnTo>
                  <a:lnTo>
                    <a:pt x="1" y="199"/>
                  </a:lnTo>
                  <a:lnTo>
                    <a:pt x="1" y="201"/>
                  </a:lnTo>
                  <a:lnTo>
                    <a:pt x="1" y="204"/>
                  </a:lnTo>
                  <a:lnTo>
                    <a:pt x="2" y="206"/>
                  </a:lnTo>
                  <a:lnTo>
                    <a:pt x="2" y="209"/>
                  </a:lnTo>
                  <a:lnTo>
                    <a:pt x="3" y="211"/>
                  </a:lnTo>
                  <a:lnTo>
                    <a:pt x="4" y="213"/>
                  </a:lnTo>
                  <a:lnTo>
                    <a:pt x="5" y="215"/>
                  </a:lnTo>
                  <a:lnTo>
                    <a:pt x="6" y="217"/>
                  </a:lnTo>
                  <a:lnTo>
                    <a:pt x="7" y="220"/>
                  </a:lnTo>
                  <a:lnTo>
                    <a:pt x="8" y="222"/>
                  </a:lnTo>
                  <a:lnTo>
                    <a:pt x="10" y="223"/>
                  </a:lnTo>
                  <a:lnTo>
                    <a:pt x="10" y="224"/>
                  </a:lnTo>
                  <a:lnTo>
                    <a:pt x="11" y="225"/>
                  </a:lnTo>
                  <a:lnTo>
                    <a:pt x="12" y="226"/>
                  </a:lnTo>
                  <a:lnTo>
                    <a:pt x="12" y="227"/>
                  </a:lnTo>
                  <a:lnTo>
                    <a:pt x="13" y="228"/>
                  </a:lnTo>
                  <a:lnTo>
                    <a:pt x="14" y="229"/>
                  </a:lnTo>
                  <a:lnTo>
                    <a:pt x="15" y="229"/>
                  </a:lnTo>
                  <a:lnTo>
                    <a:pt x="16" y="230"/>
                  </a:lnTo>
                  <a:lnTo>
                    <a:pt x="17" y="231"/>
                  </a:lnTo>
                  <a:lnTo>
                    <a:pt x="18" y="231"/>
                  </a:lnTo>
                  <a:lnTo>
                    <a:pt x="19" y="232"/>
                  </a:lnTo>
                  <a:lnTo>
                    <a:pt x="20" y="232"/>
                  </a:lnTo>
                  <a:lnTo>
                    <a:pt x="21" y="233"/>
                  </a:lnTo>
                  <a:lnTo>
                    <a:pt x="22" y="233"/>
                  </a:lnTo>
                  <a:lnTo>
                    <a:pt x="23" y="234"/>
                  </a:lnTo>
                  <a:lnTo>
                    <a:pt x="24" y="234"/>
                  </a:lnTo>
                  <a:lnTo>
                    <a:pt x="26" y="234"/>
                  </a:lnTo>
                  <a:lnTo>
                    <a:pt x="27" y="234"/>
                  </a:lnTo>
                  <a:lnTo>
                    <a:pt x="29" y="235"/>
                  </a:lnTo>
                  <a:lnTo>
                    <a:pt x="31" y="235"/>
                  </a:lnTo>
                  <a:lnTo>
                    <a:pt x="33" y="235"/>
                  </a:lnTo>
                  <a:lnTo>
                    <a:pt x="35" y="235"/>
                  </a:lnTo>
                  <a:lnTo>
                    <a:pt x="38" y="235"/>
                  </a:lnTo>
                  <a:lnTo>
                    <a:pt x="40" y="235"/>
                  </a:lnTo>
                  <a:lnTo>
                    <a:pt x="50" y="235"/>
                  </a:lnTo>
                  <a:lnTo>
                    <a:pt x="52" y="235"/>
                  </a:lnTo>
                  <a:lnTo>
                    <a:pt x="55" y="235"/>
                  </a:lnTo>
                  <a:lnTo>
                    <a:pt x="60" y="235"/>
                  </a:lnTo>
                  <a:lnTo>
                    <a:pt x="63" y="237"/>
                  </a:lnTo>
                  <a:lnTo>
                    <a:pt x="65" y="237"/>
                  </a:lnTo>
                  <a:lnTo>
                    <a:pt x="66" y="235"/>
                  </a:lnTo>
                  <a:lnTo>
                    <a:pt x="67" y="235"/>
                  </a:lnTo>
                  <a:lnTo>
                    <a:pt x="68" y="235"/>
                  </a:lnTo>
                  <a:lnTo>
                    <a:pt x="70" y="235"/>
                  </a:lnTo>
                  <a:lnTo>
                    <a:pt x="71" y="235"/>
                  </a:lnTo>
                  <a:lnTo>
                    <a:pt x="72" y="234"/>
                  </a:lnTo>
                  <a:lnTo>
                    <a:pt x="73" y="234"/>
                  </a:lnTo>
                  <a:lnTo>
                    <a:pt x="74" y="234"/>
                  </a:lnTo>
                  <a:lnTo>
                    <a:pt x="76" y="233"/>
                  </a:lnTo>
                  <a:lnTo>
                    <a:pt x="77" y="233"/>
                  </a:lnTo>
                  <a:lnTo>
                    <a:pt x="78" y="232"/>
                  </a:lnTo>
                  <a:lnTo>
                    <a:pt x="79" y="231"/>
                  </a:lnTo>
                  <a:lnTo>
                    <a:pt x="81" y="230"/>
                  </a:lnTo>
                  <a:lnTo>
                    <a:pt x="83" y="229"/>
                  </a:lnTo>
                  <a:lnTo>
                    <a:pt x="85" y="227"/>
                  </a:lnTo>
                  <a:lnTo>
                    <a:pt x="87" y="226"/>
                  </a:lnTo>
                  <a:lnTo>
                    <a:pt x="88" y="224"/>
                  </a:lnTo>
                  <a:lnTo>
                    <a:pt x="90" y="223"/>
                  </a:lnTo>
                  <a:lnTo>
                    <a:pt x="92" y="221"/>
                  </a:lnTo>
                  <a:lnTo>
                    <a:pt x="94" y="218"/>
                  </a:lnTo>
                  <a:lnTo>
                    <a:pt x="95" y="216"/>
                  </a:lnTo>
                  <a:lnTo>
                    <a:pt x="97" y="214"/>
                  </a:lnTo>
                  <a:lnTo>
                    <a:pt x="98" y="212"/>
                  </a:lnTo>
                  <a:lnTo>
                    <a:pt x="99" y="210"/>
                  </a:lnTo>
                  <a:lnTo>
                    <a:pt x="100" y="208"/>
                  </a:lnTo>
                  <a:lnTo>
                    <a:pt x="101" y="206"/>
                  </a:lnTo>
                  <a:lnTo>
                    <a:pt x="102" y="204"/>
                  </a:lnTo>
                  <a:lnTo>
                    <a:pt x="103" y="201"/>
                  </a:lnTo>
                  <a:lnTo>
                    <a:pt x="104" y="199"/>
                  </a:lnTo>
                  <a:lnTo>
                    <a:pt x="105" y="197"/>
                  </a:lnTo>
                  <a:lnTo>
                    <a:pt x="106" y="195"/>
                  </a:lnTo>
                  <a:lnTo>
                    <a:pt x="106" y="193"/>
                  </a:lnTo>
                  <a:lnTo>
                    <a:pt x="109" y="188"/>
                  </a:lnTo>
                  <a:lnTo>
                    <a:pt x="110" y="183"/>
                  </a:lnTo>
                  <a:lnTo>
                    <a:pt x="111" y="178"/>
                  </a:lnTo>
                  <a:lnTo>
                    <a:pt x="112" y="174"/>
                  </a:lnTo>
                  <a:lnTo>
                    <a:pt x="115" y="164"/>
                  </a:lnTo>
                  <a:lnTo>
                    <a:pt x="117" y="155"/>
                  </a:lnTo>
                  <a:lnTo>
                    <a:pt x="119" y="145"/>
                  </a:lnTo>
                  <a:lnTo>
                    <a:pt x="121" y="135"/>
                  </a:lnTo>
                  <a:lnTo>
                    <a:pt x="123" y="126"/>
                  </a:lnTo>
                  <a:lnTo>
                    <a:pt x="127" y="116"/>
                  </a:lnTo>
                  <a:lnTo>
                    <a:pt x="129" y="107"/>
                  </a:lnTo>
                  <a:lnTo>
                    <a:pt x="131" y="97"/>
                  </a:lnTo>
                  <a:lnTo>
                    <a:pt x="134" y="89"/>
                  </a:lnTo>
                  <a:lnTo>
                    <a:pt x="136" y="79"/>
                  </a:lnTo>
                  <a:lnTo>
                    <a:pt x="139" y="69"/>
                  </a:lnTo>
                  <a:lnTo>
                    <a:pt x="143" y="60"/>
                  </a:lnTo>
                  <a:lnTo>
                    <a:pt x="144" y="56"/>
                  </a:lnTo>
                  <a:lnTo>
                    <a:pt x="145" y="50"/>
                  </a:lnTo>
                  <a:lnTo>
                    <a:pt x="146" y="46"/>
                  </a:lnTo>
                  <a:lnTo>
                    <a:pt x="147" y="41"/>
                  </a:lnTo>
                  <a:lnTo>
                    <a:pt x="148" y="36"/>
                  </a:lnTo>
                  <a:lnTo>
                    <a:pt x="148" y="33"/>
                  </a:lnTo>
                  <a:lnTo>
                    <a:pt x="149" y="3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59" name="Freeform 71"/>
            <p:cNvSpPr>
              <a:spLocks/>
            </p:cNvSpPr>
            <p:nvPr/>
          </p:nvSpPr>
          <p:spPr bwMode="auto">
            <a:xfrm>
              <a:off x="3955" y="949"/>
              <a:ext cx="70" cy="151"/>
            </a:xfrm>
            <a:custGeom>
              <a:avLst/>
              <a:gdLst>
                <a:gd name="T0" fmla="*/ 8 w 158"/>
                <a:gd name="T1" fmla="*/ 0 h 353"/>
                <a:gd name="T2" fmla="*/ 0 w 158"/>
                <a:gd name="T3" fmla="*/ 28 h 353"/>
                <a:gd name="T4" fmla="*/ 5 w 158"/>
                <a:gd name="T5" fmla="*/ 28 h 353"/>
                <a:gd name="T6" fmla="*/ 6 w 158"/>
                <a:gd name="T7" fmla="*/ 28 h 353"/>
                <a:gd name="T8" fmla="*/ 6 w 158"/>
                <a:gd name="T9" fmla="*/ 28 h 353"/>
                <a:gd name="T10" fmla="*/ 6 w 158"/>
                <a:gd name="T11" fmla="*/ 28 h 353"/>
                <a:gd name="T12" fmla="*/ 7 w 158"/>
                <a:gd name="T13" fmla="*/ 27 h 353"/>
                <a:gd name="T14" fmla="*/ 7 w 158"/>
                <a:gd name="T15" fmla="*/ 27 h 353"/>
                <a:gd name="T16" fmla="*/ 7 w 158"/>
                <a:gd name="T17" fmla="*/ 27 h 353"/>
                <a:gd name="T18" fmla="*/ 8 w 158"/>
                <a:gd name="T19" fmla="*/ 27 h 353"/>
                <a:gd name="T20" fmla="*/ 8 w 158"/>
                <a:gd name="T21" fmla="*/ 27 h 353"/>
                <a:gd name="T22" fmla="*/ 8 w 158"/>
                <a:gd name="T23" fmla="*/ 27 h 353"/>
                <a:gd name="T24" fmla="*/ 8 w 158"/>
                <a:gd name="T25" fmla="*/ 26 h 353"/>
                <a:gd name="T26" fmla="*/ 9 w 158"/>
                <a:gd name="T27" fmla="*/ 26 h 353"/>
                <a:gd name="T28" fmla="*/ 9 w 158"/>
                <a:gd name="T29" fmla="*/ 26 h 353"/>
                <a:gd name="T30" fmla="*/ 10 w 158"/>
                <a:gd name="T31" fmla="*/ 25 h 353"/>
                <a:gd name="T32" fmla="*/ 10 w 158"/>
                <a:gd name="T33" fmla="*/ 25 h 353"/>
                <a:gd name="T34" fmla="*/ 10 w 158"/>
                <a:gd name="T35" fmla="*/ 24 h 353"/>
                <a:gd name="T36" fmla="*/ 10 w 158"/>
                <a:gd name="T37" fmla="*/ 24 h 353"/>
                <a:gd name="T38" fmla="*/ 11 w 158"/>
                <a:gd name="T39" fmla="*/ 24 h 353"/>
                <a:gd name="T40" fmla="*/ 11 w 158"/>
                <a:gd name="T41" fmla="*/ 24 h 353"/>
                <a:gd name="T42" fmla="*/ 11 w 158"/>
                <a:gd name="T43" fmla="*/ 23 h 353"/>
                <a:gd name="T44" fmla="*/ 11 w 158"/>
                <a:gd name="T45" fmla="*/ 23 h 353"/>
                <a:gd name="T46" fmla="*/ 11 w 158"/>
                <a:gd name="T47" fmla="*/ 22 h 353"/>
                <a:gd name="T48" fmla="*/ 14 w 158"/>
                <a:gd name="T49" fmla="*/ 15 h 353"/>
                <a:gd name="T50" fmla="*/ 14 w 158"/>
                <a:gd name="T51" fmla="*/ 14 h 353"/>
                <a:gd name="T52" fmla="*/ 14 w 158"/>
                <a:gd name="T53" fmla="*/ 14 h 353"/>
                <a:gd name="T54" fmla="*/ 14 w 158"/>
                <a:gd name="T55" fmla="*/ 14 h 353"/>
                <a:gd name="T56" fmla="*/ 14 w 158"/>
                <a:gd name="T57" fmla="*/ 13 h 353"/>
                <a:gd name="T58" fmla="*/ 14 w 158"/>
                <a:gd name="T59" fmla="*/ 13 h 353"/>
                <a:gd name="T60" fmla="*/ 14 w 158"/>
                <a:gd name="T61" fmla="*/ 12 h 353"/>
                <a:gd name="T62" fmla="*/ 14 w 158"/>
                <a:gd name="T63" fmla="*/ 12 h 353"/>
                <a:gd name="T64" fmla="*/ 14 w 158"/>
                <a:gd name="T65" fmla="*/ 12 h 353"/>
                <a:gd name="T66" fmla="*/ 14 w 158"/>
                <a:gd name="T67" fmla="*/ 12 h 353"/>
                <a:gd name="T68" fmla="*/ 14 w 158"/>
                <a:gd name="T69" fmla="*/ 11 h 353"/>
                <a:gd name="T70" fmla="*/ 13 w 158"/>
                <a:gd name="T71" fmla="*/ 11 h 353"/>
                <a:gd name="T72" fmla="*/ 13 w 158"/>
                <a:gd name="T73" fmla="*/ 10 h 353"/>
                <a:gd name="T74" fmla="*/ 13 w 158"/>
                <a:gd name="T75" fmla="*/ 10 h 353"/>
                <a:gd name="T76" fmla="*/ 13 w 158"/>
                <a:gd name="T77" fmla="*/ 10 h 353"/>
                <a:gd name="T78" fmla="*/ 12 w 158"/>
                <a:gd name="T79" fmla="*/ 10 h 353"/>
                <a:gd name="T80" fmla="*/ 12 w 158"/>
                <a:gd name="T81" fmla="*/ 10 h 353"/>
                <a:gd name="T82" fmla="*/ 12 w 158"/>
                <a:gd name="T83" fmla="*/ 9 h 353"/>
                <a:gd name="T84" fmla="*/ 12 w 158"/>
                <a:gd name="T85" fmla="*/ 9 h 353"/>
                <a:gd name="T86" fmla="*/ 12 w 158"/>
                <a:gd name="T87" fmla="*/ 9 h 353"/>
                <a:gd name="T88" fmla="*/ 11 w 158"/>
                <a:gd name="T89" fmla="*/ 9 h 353"/>
                <a:gd name="T90" fmla="*/ 11 w 158"/>
                <a:gd name="T91" fmla="*/ 9 h 353"/>
                <a:gd name="T92" fmla="*/ 5 w 158"/>
                <a:gd name="T93" fmla="*/ 9 h 3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58" h="353">
                  <a:moveTo>
                    <a:pt x="95" y="0"/>
                  </a:moveTo>
                  <a:lnTo>
                    <a:pt x="0" y="353"/>
                  </a:lnTo>
                  <a:lnTo>
                    <a:pt x="62" y="353"/>
                  </a:lnTo>
                  <a:lnTo>
                    <a:pt x="65" y="353"/>
                  </a:lnTo>
                  <a:lnTo>
                    <a:pt x="69" y="353"/>
                  </a:lnTo>
                  <a:lnTo>
                    <a:pt x="73" y="352"/>
                  </a:lnTo>
                  <a:lnTo>
                    <a:pt x="77" y="350"/>
                  </a:lnTo>
                  <a:lnTo>
                    <a:pt x="81" y="348"/>
                  </a:lnTo>
                  <a:lnTo>
                    <a:pt x="84" y="346"/>
                  </a:lnTo>
                  <a:lnTo>
                    <a:pt x="89" y="344"/>
                  </a:lnTo>
                  <a:lnTo>
                    <a:pt x="92" y="341"/>
                  </a:lnTo>
                  <a:lnTo>
                    <a:pt x="96" y="338"/>
                  </a:lnTo>
                  <a:lnTo>
                    <a:pt x="99" y="335"/>
                  </a:lnTo>
                  <a:lnTo>
                    <a:pt x="104" y="331"/>
                  </a:lnTo>
                  <a:lnTo>
                    <a:pt x="107" y="327"/>
                  </a:lnTo>
                  <a:lnTo>
                    <a:pt x="110" y="323"/>
                  </a:lnTo>
                  <a:lnTo>
                    <a:pt x="113" y="319"/>
                  </a:lnTo>
                  <a:lnTo>
                    <a:pt x="115" y="314"/>
                  </a:lnTo>
                  <a:lnTo>
                    <a:pt x="118" y="309"/>
                  </a:lnTo>
                  <a:lnTo>
                    <a:pt x="121" y="305"/>
                  </a:lnTo>
                  <a:lnTo>
                    <a:pt x="123" y="299"/>
                  </a:lnTo>
                  <a:lnTo>
                    <a:pt x="125" y="295"/>
                  </a:lnTo>
                  <a:lnTo>
                    <a:pt x="127" y="290"/>
                  </a:lnTo>
                  <a:lnTo>
                    <a:pt x="128" y="284"/>
                  </a:lnTo>
                  <a:lnTo>
                    <a:pt x="155" y="187"/>
                  </a:lnTo>
                  <a:lnTo>
                    <a:pt x="156" y="181"/>
                  </a:lnTo>
                  <a:lnTo>
                    <a:pt x="157" y="176"/>
                  </a:lnTo>
                  <a:lnTo>
                    <a:pt x="158" y="172"/>
                  </a:lnTo>
                  <a:lnTo>
                    <a:pt x="158" y="166"/>
                  </a:lnTo>
                  <a:lnTo>
                    <a:pt x="158" y="161"/>
                  </a:lnTo>
                  <a:lnTo>
                    <a:pt x="158" y="157"/>
                  </a:lnTo>
                  <a:lnTo>
                    <a:pt x="158" y="152"/>
                  </a:lnTo>
                  <a:lnTo>
                    <a:pt x="157" y="148"/>
                  </a:lnTo>
                  <a:lnTo>
                    <a:pt x="156" y="144"/>
                  </a:lnTo>
                  <a:lnTo>
                    <a:pt x="155" y="140"/>
                  </a:lnTo>
                  <a:lnTo>
                    <a:pt x="153" y="136"/>
                  </a:lnTo>
                  <a:lnTo>
                    <a:pt x="151" y="132"/>
                  </a:lnTo>
                  <a:lnTo>
                    <a:pt x="149" y="130"/>
                  </a:lnTo>
                  <a:lnTo>
                    <a:pt x="146" y="127"/>
                  </a:lnTo>
                  <a:lnTo>
                    <a:pt x="144" y="125"/>
                  </a:lnTo>
                  <a:lnTo>
                    <a:pt x="141" y="123"/>
                  </a:lnTo>
                  <a:lnTo>
                    <a:pt x="139" y="120"/>
                  </a:lnTo>
                  <a:lnTo>
                    <a:pt x="136" y="119"/>
                  </a:lnTo>
                  <a:lnTo>
                    <a:pt x="132" y="118"/>
                  </a:lnTo>
                  <a:lnTo>
                    <a:pt x="128" y="118"/>
                  </a:lnTo>
                  <a:lnTo>
                    <a:pt x="125" y="117"/>
                  </a:lnTo>
                  <a:lnTo>
                    <a:pt x="63"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60" name="Line 72"/>
            <p:cNvSpPr>
              <a:spLocks noChangeShapeType="1"/>
            </p:cNvSpPr>
            <p:nvPr/>
          </p:nvSpPr>
          <p:spPr bwMode="auto">
            <a:xfrm flipH="1">
              <a:off x="4046" y="949"/>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61" name="Freeform 73"/>
            <p:cNvSpPr>
              <a:spLocks/>
            </p:cNvSpPr>
            <p:nvPr/>
          </p:nvSpPr>
          <p:spPr bwMode="auto">
            <a:xfrm>
              <a:off x="3202" y="1730"/>
              <a:ext cx="66" cy="102"/>
            </a:xfrm>
            <a:custGeom>
              <a:avLst/>
              <a:gdLst>
                <a:gd name="T0" fmla="*/ 13 w 150"/>
                <a:gd name="T1" fmla="*/ 2 h 237"/>
                <a:gd name="T2" fmla="*/ 13 w 150"/>
                <a:gd name="T3" fmla="*/ 2 h 237"/>
                <a:gd name="T4" fmla="*/ 13 w 150"/>
                <a:gd name="T5" fmla="*/ 1 h 237"/>
                <a:gd name="T6" fmla="*/ 13 w 150"/>
                <a:gd name="T7" fmla="*/ 1 h 237"/>
                <a:gd name="T8" fmla="*/ 12 w 150"/>
                <a:gd name="T9" fmla="*/ 1 h 237"/>
                <a:gd name="T10" fmla="*/ 12 w 150"/>
                <a:gd name="T11" fmla="*/ 0 h 237"/>
                <a:gd name="T12" fmla="*/ 12 w 150"/>
                <a:gd name="T13" fmla="*/ 0 h 237"/>
                <a:gd name="T14" fmla="*/ 11 w 150"/>
                <a:gd name="T15" fmla="*/ 0 h 237"/>
                <a:gd name="T16" fmla="*/ 11 w 150"/>
                <a:gd name="T17" fmla="*/ 0 h 237"/>
                <a:gd name="T18" fmla="*/ 10 w 150"/>
                <a:gd name="T19" fmla="*/ 0 h 237"/>
                <a:gd name="T20" fmla="*/ 9 w 150"/>
                <a:gd name="T21" fmla="*/ 0 h 237"/>
                <a:gd name="T22" fmla="*/ 8 w 150"/>
                <a:gd name="T23" fmla="*/ 0 h 237"/>
                <a:gd name="T24" fmla="*/ 7 w 150"/>
                <a:gd name="T25" fmla="*/ 0 h 237"/>
                <a:gd name="T26" fmla="*/ 7 w 150"/>
                <a:gd name="T27" fmla="*/ 0 h 237"/>
                <a:gd name="T28" fmla="*/ 7 w 150"/>
                <a:gd name="T29" fmla="*/ 0 h 237"/>
                <a:gd name="T30" fmla="*/ 6 w 150"/>
                <a:gd name="T31" fmla="*/ 0 h 237"/>
                <a:gd name="T32" fmla="*/ 6 w 150"/>
                <a:gd name="T33" fmla="*/ 1 h 237"/>
                <a:gd name="T34" fmla="*/ 5 w 150"/>
                <a:gd name="T35" fmla="*/ 1 h 237"/>
                <a:gd name="T36" fmla="*/ 4 w 150"/>
                <a:gd name="T37" fmla="*/ 2 h 237"/>
                <a:gd name="T38" fmla="*/ 4 w 150"/>
                <a:gd name="T39" fmla="*/ 2 h 237"/>
                <a:gd name="T40" fmla="*/ 4 w 150"/>
                <a:gd name="T41" fmla="*/ 3 h 237"/>
                <a:gd name="T42" fmla="*/ 3 w 150"/>
                <a:gd name="T43" fmla="*/ 4 h 237"/>
                <a:gd name="T44" fmla="*/ 3 w 150"/>
                <a:gd name="T45" fmla="*/ 4 h 237"/>
                <a:gd name="T46" fmla="*/ 3 w 150"/>
                <a:gd name="T47" fmla="*/ 5 h 237"/>
                <a:gd name="T48" fmla="*/ 2 w 150"/>
                <a:gd name="T49" fmla="*/ 7 h 237"/>
                <a:gd name="T50" fmla="*/ 1 w 150"/>
                <a:gd name="T51" fmla="*/ 11 h 237"/>
                <a:gd name="T52" fmla="*/ 0 w 150"/>
                <a:gd name="T53" fmla="*/ 13 h 237"/>
                <a:gd name="T54" fmla="*/ 0 w 150"/>
                <a:gd name="T55" fmla="*/ 14 h 237"/>
                <a:gd name="T56" fmla="*/ 0 w 150"/>
                <a:gd name="T57" fmla="*/ 15 h 237"/>
                <a:gd name="T58" fmla="*/ 0 w 150"/>
                <a:gd name="T59" fmla="*/ 16 h 237"/>
                <a:gd name="T60" fmla="*/ 0 w 150"/>
                <a:gd name="T61" fmla="*/ 16 h 237"/>
                <a:gd name="T62" fmla="*/ 0 w 150"/>
                <a:gd name="T63" fmla="*/ 17 h 237"/>
                <a:gd name="T64" fmla="*/ 0 w 150"/>
                <a:gd name="T65" fmla="*/ 18 h 237"/>
                <a:gd name="T66" fmla="*/ 1 w 150"/>
                <a:gd name="T67" fmla="*/ 18 h 237"/>
                <a:gd name="T68" fmla="*/ 1 w 150"/>
                <a:gd name="T69" fmla="*/ 19 h 237"/>
                <a:gd name="T70" fmla="*/ 2 w 150"/>
                <a:gd name="T71" fmla="*/ 19 h 237"/>
                <a:gd name="T72" fmla="*/ 2 w 150"/>
                <a:gd name="T73" fmla="*/ 19 h 237"/>
                <a:gd name="T74" fmla="*/ 2 w 150"/>
                <a:gd name="T75" fmla="*/ 19 h 237"/>
                <a:gd name="T76" fmla="*/ 3 w 150"/>
                <a:gd name="T77" fmla="*/ 19 h 237"/>
                <a:gd name="T78" fmla="*/ 4 w 150"/>
                <a:gd name="T79" fmla="*/ 19 h 237"/>
                <a:gd name="T80" fmla="*/ 5 w 150"/>
                <a:gd name="T81" fmla="*/ 19 h 237"/>
                <a:gd name="T82" fmla="*/ 6 w 150"/>
                <a:gd name="T83" fmla="*/ 19 h 237"/>
                <a:gd name="T84" fmla="*/ 6 w 150"/>
                <a:gd name="T85" fmla="*/ 19 h 237"/>
                <a:gd name="T86" fmla="*/ 7 w 150"/>
                <a:gd name="T87" fmla="*/ 19 h 237"/>
                <a:gd name="T88" fmla="*/ 7 w 150"/>
                <a:gd name="T89" fmla="*/ 19 h 237"/>
                <a:gd name="T90" fmla="*/ 7 w 150"/>
                <a:gd name="T91" fmla="*/ 19 h 237"/>
                <a:gd name="T92" fmla="*/ 7 w 150"/>
                <a:gd name="T93" fmla="*/ 18 h 237"/>
                <a:gd name="T94" fmla="*/ 8 w 150"/>
                <a:gd name="T95" fmla="*/ 17 h 237"/>
                <a:gd name="T96" fmla="*/ 8 w 150"/>
                <a:gd name="T97" fmla="*/ 17 h 237"/>
                <a:gd name="T98" fmla="*/ 9 w 150"/>
                <a:gd name="T99" fmla="*/ 16 h 237"/>
                <a:gd name="T100" fmla="*/ 9 w 150"/>
                <a:gd name="T101" fmla="*/ 15 h 237"/>
                <a:gd name="T102" fmla="*/ 9 w 150"/>
                <a:gd name="T103" fmla="*/ 14 h 237"/>
                <a:gd name="T104" fmla="*/ 10 w 150"/>
                <a:gd name="T105" fmla="*/ 12 h 237"/>
                <a:gd name="T106" fmla="*/ 11 w 150"/>
                <a:gd name="T107" fmla="*/ 9 h 237"/>
                <a:gd name="T108" fmla="*/ 11 w 150"/>
                <a:gd name="T109" fmla="*/ 6 h 237"/>
                <a:gd name="T110" fmla="*/ 12 w 150"/>
                <a:gd name="T111" fmla="*/ 4 h 237"/>
                <a:gd name="T112" fmla="*/ 12 w 150"/>
                <a:gd name="T113" fmla="*/ 3 h 237"/>
                <a:gd name="T114" fmla="*/ 13 w 150"/>
                <a:gd name="T115" fmla="*/ 3 h 2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0" h="237">
                  <a:moveTo>
                    <a:pt x="149" y="32"/>
                  </a:moveTo>
                  <a:lnTo>
                    <a:pt x="150" y="30"/>
                  </a:lnTo>
                  <a:lnTo>
                    <a:pt x="150" y="29"/>
                  </a:lnTo>
                  <a:lnTo>
                    <a:pt x="150" y="28"/>
                  </a:lnTo>
                  <a:lnTo>
                    <a:pt x="150" y="27"/>
                  </a:lnTo>
                  <a:lnTo>
                    <a:pt x="150" y="26"/>
                  </a:lnTo>
                  <a:lnTo>
                    <a:pt x="150" y="25"/>
                  </a:lnTo>
                  <a:lnTo>
                    <a:pt x="150" y="24"/>
                  </a:lnTo>
                  <a:lnTo>
                    <a:pt x="150" y="23"/>
                  </a:lnTo>
                  <a:lnTo>
                    <a:pt x="150" y="21"/>
                  </a:lnTo>
                  <a:lnTo>
                    <a:pt x="149" y="20"/>
                  </a:lnTo>
                  <a:lnTo>
                    <a:pt x="149" y="19"/>
                  </a:lnTo>
                  <a:lnTo>
                    <a:pt x="149" y="18"/>
                  </a:lnTo>
                  <a:lnTo>
                    <a:pt x="149" y="16"/>
                  </a:lnTo>
                  <a:lnTo>
                    <a:pt x="148" y="15"/>
                  </a:lnTo>
                  <a:lnTo>
                    <a:pt x="148" y="13"/>
                  </a:lnTo>
                  <a:lnTo>
                    <a:pt x="148" y="12"/>
                  </a:lnTo>
                  <a:lnTo>
                    <a:pt x="147" y="11"/>
                  </a:lnTo>
                  <a:lnTo>
                    <a:pt x="147" y="10"/>
                  </a:lnTo>
                  <a:lnTo>
                    <a:pt x="146" y="9"/>
                  </a:lnTo>
                  <a:lnTo>
                    <a:pt x="146" y="8"/>
                  </a:lnTo>
                  <a:lnTo>
                    <a:pt x="145" y="7"/>
                  </a:lnTo>
                  <a:lnTo>
                    <a:pt x="143" y="6"/>
                  </a:lnTo>
                  <a:lnTo>
                    <a:pt x="143" y="5"/>
                  </a:lnTo>
                  <a:lnTo>
                    <a:pt x="142" y="4"/>
                  </a:lnTo>
                  <a:lnTo>
                    <a:pt x="141" y="3"/>
                  </a:lnTo>
                  <a:lnTo>
                    <a:pt x="140" y="3"/>
                  </a:lnTo>
                  <a:lnTo>
                    <a:pt x="140" y="2"/>
                  </a:lnTo>
                  <a:lnTo>
                    <a:pt x="139" y="2"/>
                  </a:lnTo>
                  <a:lnTo>
                    <a:pt x="138" y="2"/>
                  </a:lnTo>
                  <a:lnTo>
                    <a:pt x="137" y="2"/>
                  </a:lnTo>
                  <a:lnTo>
                    <a:pt x="136" y="0"/>
                  </a:lnTo>
                  <a:lnTo>
                    <a:pt x="135" y="0"/>
                  </a:lnTo>
                  <a:lnTo>
                    <a:pt x="134" y="0"/>
                  </a:lnTo>
                  <a:lnTo>
                    <a:pt x="132" y="0"/>
                  </a:lnTo>
                  <a:lnTo>
                    <a:pt x="131" y="0"/>
                  </a:lnTo>
                  <a:lnTo>
                    <a:pt x="129" y="0"/>
                  </a:lnTo>
                  <a:lnTo>
                    <a:pt x="125" y="0"/>
                  </a:lnTo>
                  <a:lnTo>
                    <a:pt x="123" y="0"/>
                  </a:lnTo>
                  <a:lnTo>
                    <a:pt x="121" y="0"/>
                  </a:lnTo>
                  <a:lnTo>
                    <a:pt x="118" y="0"/>
                  </a:lnTo>
                  <a:lnTo>
                    <a:pt x="114" y="0"/>
                  </a:lnTo>
                  <a:lnTo>
                    <a:pt x="108" y="0"/>
                  </a:lnTo>
                  <a:lnTo>
                    <a:pt x="106" y="0"/>
                  </a:lnTo>
                  <a:lnTo>
                    <a:pt x="104" y="0"/>
                  </a:lnTo>
                  <a:lnTo>
                    <a:pt x="101" y="0"/>
                  </a:lnTo>
                  <a:lnTo>
                    <a:pt x="99" y="2"/>
                  </a:lnTo>
                  <a:lnTo>
                    <a:pt x="97" y="2"/>
                  </a:lnTo>
                  <a:lnTo>
                    <a:pt x="94" y="2"/>
                  </a:lnTo>
                  <a:lnTo>
                    <a:pt x="91" y="2"/>
                  </a:lnTo>
                  <a:lnTo>
                    <a:pt x="89" y="3"/>
                  </a:lnTo>
                  <a:lnTo>
                    <a:pt x="87" y="3"/>
                  </a:lnTo>
                  <a:lnTo>
                    <a:pt x="86" y="3"/>
                  </a:lnTo>
                  <a:lnTo>
                    <a:pt x="85" y="4"/>
                  </a:lnTo>
                  <a:lnTo>
                    <a:pt x="83" y="4"/>
                  </a:lnTo>
                  <a:lnTo>
                    <a:pt x="82" y="4"/>
                  </a:lnTo>
                  <a:lnTo>
                    <a:pt x="81" y="5"/>
                  </a:lnTo>
                  <a:lnTo>
                    <a:pt x="80" y="5"/>
                  </a:lnTo>
                  <a:lnTo>
                    <a:pt x="79" y="5"/>
                  </a:lnTo>
                  <a:lnTo>
                    <a:pt x="77" y="6"/>
                  </a:lnTo>
                  <a:lnTo>
                    <a:pt x="76" y="6"/>
                  </a:lnTo>
                  <a:lnTo>
                    <a:pt x="75" y="7"/>
                  </a:lnTo>
                  <a:lnTo>
                    <a:pt x="74" y="7"/>
                  </a:lnTo>
                  <a:lnTo>
                    <a:pt x="73" y="8"/>
                  </a:lnTo>
                  <a:lnTo>
                    <a:pt x="72" y="9"/>
                  </a:lnTo>
                  <a:lnTo>
                    <a:pt x="71" y="9"/>
                  </a:lnTo>
                  <a:lnTo>
                    <a:pt x="70" y="10"/>
                  </a:lnTo>
                  <a:lnTo>
                    <a:pt x="69" y="11"/>
                  </a:lnTo>
                  <a:lnTo>
                    <a:pt x="67" y="12"/>
                  </a:lnTo>
                  <a:lnTo>
                    <a:pt x="65" y="13"/>
                  </a:lnTo>
                  <a:lnTo>
                    <a:pt x="64" y="15"/>
                  </a:lnTo>
                  <a:lnTo>
                    <a:pt x="61" y="16"/>
                  </a:lnTo>
                  <a:lnTo>
                    <a:pt x="59" y="19"/>
                  </a:lnTo>
                  <a:lnTo>
                    <a:pt x="56" y="22"/>
                  </a:lnTo>
                  <a:lnTo>
                    <a:pt x="54" y="24"/>
                  </a:lnTo>
                  <a:lnTo>
                    <a:pt x="53" y="25"/>
                  </a:lnTo>
                  <a:lnTo>
                    <a:pt x="52" y="26"/>
                  </a:lnTo>
                  <a:lnTo>
                    <a:pt x="51" y="27"/>
                  </a:lnTo>
                  <a:lnTo>
                    <a:pt x="50" y="28"/>
                  </a:lnTo>
                  <a:lnTo>
                    <a:pt x="50" y="29"/>
                  </a:lnTo>
                  <a:lnTo>
                    <a:pt x="49" y="30"/>
                  </a:lnTo>
                  <a:lnTo>
                    <a:pt x="48" y="31"/>
                  </a:lnTo>
                  <a:lnTo>
                    <a:pt x="47" y="33"/>
                  </a:lnTo>
                  <a:lnTo>
                    <a:pt x="46" y="36"/>
                  </a:lnTo>
                  <a:lnTo>
                    <a:pt x="44" y="38"/>
                  </a:lnTo>
                  <a:lnTo>
                    <a:pt x="43" y="40"/>
                  </a:lnTo>
                  <a:lnTo>
                    <a:pt x="41" y="42"/>
                  </a:lnTo>
                  <a:lnTo>
                    <a:pt x="39" y="46"/>
                  </a:lnTo>
                  <a:lnTo>
                    <a:pt x="38" y="48"/>
                  </a:lnTo>
                  <a:lnTo>
                    <a:pt x="37" y="51"/>
                  </a:lnTo>
                  <a:lnTo>
                    <a:pt x="36" y="53"/>
                  </a:lnTo>
                  <a:lnTo>
                    <a:pt x="35" y="55"/>
                  </a:lnTo>
                  <a:lnTo>
                    <a:pt x="34" y="56"/>
                  </a:lnTo>
                  <a:lnTo>
                    <a:pt x="34" y="57"/>
                  </a:lnTo>
                  <a:lnTo>
                    <a:pt x="33" y="59"/>
                  </a:lnTo>
                  <a:lnTo>
                    <a:pt x="32" y="61"/>
                  </a:lnTo>
                  <a:lnTo>
                    <a:pt x="32" y="63"/>
                  </a:lnTo>
                  <a:lnTo>
                    <a:pt x="30" y="69"/>
                  </a:lnTo>
                  <a:lnTo>
                    <a:pt x="27" y="78"/>
                  </a:lnTo>
                  <a:lnTo>
                    <a:pt x="25" y="88"/>
                  </a:lnTo>
                  <a:lnTo>
                    <a:pt x="22" y="97"/>
                  </a:lnTo>
                  <a:lnTo>
                    <a:pt x="20" y="106"/>
                  </a:lnTo>
                  <a:lnTo>
                    <a:pt x="15" y="125"/>
                  </a:lnTo>
                  <a:lnTo>
                    <a:pt x="11" y="135"/>
                  </a:lnTo>
                  <a:lnTo>
                    <a:pt x="9" y="144"/>
                  </a:lnTo>
                  <a:lnTo>
                    <a:pt x="6" y="154"/>
                  </a:lnTo>
                  <a:lnTo>
                    <a:pt x="5" y="158"/>
                  </a:lnTo>
                  <a:lnTo>
                    <a:pt x="4" y="163"/>
                  </a:lnTo>
                  <a:lnTo>
                    <a:pt x="3" y="168"/>
                  </a:lnTo>
                  <a:lnTo>
                    <a:pt x="2" y="173"/>
                  </a:lnTo>
                  <a:lnTo>
                    <a:pt x="2" y="175"/>
                  </a:lnTo>
                  <a:lnTo>
                    <a:pt x="1" y="177"/>
                  </a:lnTo>
                  <a:lnTo>
                    <a:pt x="1" y="179"/>
                  </a:lnTo>
                  <a:lnTo>
                    <a:pt x="0" y="183"/>
                  </a:lnTo>
                  <a:lnTo>
                    <a:pt x="0" y="185"/>
                  </a:lnTo>
                  <a:lnTo>
                    <a:pt x="0" y="187"/>
                  </a:lnTo>
                  <a:lnTo>
                    <a:pt x="0" y="190"/>
                  </a:lnTo>
                  <a:lnTo>
                    <a:pt x="0" y="192"/>
                  </a:lnTo>
                  <a:lnTo>
                    <a:pt x="0" y="194"/>
                  </a:lnTo>
                  <a:lnTo>
                    <a:pt x="0" y="197"/>
                  </a:lnTo>
                  <a:lnTo>
                    <a:pt x="0" y="200"/>
                  </a:lnTo>
                  <a:lnTo>
                    <a:pt x="1" y="202"/>
                  </a:lnTo>
                  <a:lnTo>
                    <a:pt x="1" y="204"/>
                  </a:lnTo>
                  <a:lnTo>
                    <a:pt x="2" y="207"/>
                  </a:lnTo>
                  <a:lnTo>
                    <a:pt x="2" y="209"/>
                  </a:lnTo>
                  <a:lnTo>
                    <a:pt x="3" y="211"/>
                  </a:lnTo>
                  <a:lnTo>
                    <a:pt x="4" y="213"/>
                  </a:lnTo>
                  <a:lnTo>
                    <a:pt x="5" y="216"/>
                  </a:lnTo>
                  <a:lnTo>
                    <a:pt x="5" y="217"/>
                  </a:lnTo>
                  <a:lnTo>
                    <a:pt x="6" y="219"/>
                  </a:lnTo>
                  <a:lnTo>
                    <a:pt x="6" y="220"/>
                  </a:lnTo>
                  <a:lnTo>
                    <a:pt x="7" y="221"/>
                  </a:lnTo>
                  <a:lnTo>
                    <a:pt x="7" y="222"/>
                  </a:lnTo>
                  <a:lnTo>
                    <a:pt x="8" y="223"/>
                  </a:lnTo>
                  <a:lnTo>
                    <a:pt x="9" y="224"/>
                  </a:lnTo>
                  <a:lnTo>
                    <a:pt x="10" y="225"/>
                  </a:lnTo>
                  <a:lnTo>
                    <a:pt x="11" y="226"/>
                  </a:lnTo>
                  <a:lnTo>
                    <a:pt x="11" y="227"/>
                  </a:lnTo>
                  <a:lnTo>
                    <a:pt x="13" y="228"/>
                  </a:lnTo>
                  <a:lnTo>
                    <a:pt x="14" y="229"/>
                  </a:lnTo>
                  <a:lnTo>
                    <a:pt x="15" y="230"/>
                  </a:lnTo>
                  <a:lnTo>
                    <a:pt x="16" y="230"/>
                  </a:lnTo>
                  <a:lnTo>
                    <a:pt x="17" y="232"/>
                  </a:lnTo>
                  <a:lnTo>
                    <a:pt x="18" y="233"/>
                  </a:lnTo>
                  <a:lnTo>
                    <a:pt x="19" y="233"/>
                  </a:lnTo>
                  <a:lnTo>
                    <a:pt x="20" y="234"/>
                  </a:lnTo>
                  <a:lnTo>
                    <a:pt x="21" y="234"/>
                  </a:lnTo>
                  <a:lnTo>
                    <a:pt x="22" y="234"/>
                  </a:lnTo>
                  <a:lnTo>
                    <a:pt x="23" y="235"/>
                  </a:lnTo>
                  <a:lnTo>
                    <a:pt x="24" y="235"/>
                  </a:lnTo>
                  <a:lnTo>
                    <a:pt x="25" y="235"/>
                  </a:lnTo>
                  <a:lnTo>
                    <a:pt x="26" y="236"/>
                  </a:lnTo>
                  <a:lnTo>
                    <a:pt x="27" y="236"/>
                  </a:lnTo>
                  <a:lnTo>
                    <a:pt x="30" y="236"/>
                  </a:lnTo>
                  <a:lnTo>
                    <a:pt x="31" y="236"/>
                  </a:lnTo>
                  <a:lnTo>
                    <a:pt x="32" y="236"/>
                  </a:lnTo>
                  <a:lnTo>
                    <a:pt x="33" y="236"/>
                  </a:lnTo>
                  <a:lnTo>
                    <a:pt x="35" y="237"/>
                  </a:lnTo>
                  <a:lnTo>
                    <a:pt x="38" y="237"/>
                  </a:lnTo>
                  <a:lnTo>
                    <a:pt x="40" y="237"/>
                  </a:lnTo>
                  <a:lnTo>
                    <a:pt x="46" y="237"/>
                  </a:lnTo>
                  <a:lnTo>
                    <a:pt x="50" y="236"/>
                  </a:lnTo>
                  <a:lnTo>
                    <a:pt x="52" y="236"/>
                  </a:lnTo>
                  <a:lnTo>
                    <a:pt x="55" y="236"/>
                  </a:lnTo>
                  <a:lnTo>
                    <a:pt x="59" y="237"/>
                  </a:lnTo>
                  <a:lnTo>
                    <a:pt x="63" y="237"/>
                  </a:lnTo>
                  <a:lnTo>
                    <a:pt x="64" y="237"/>
                  </a:lnTo>
                  <a:lnTo>
                    <a:pt x="65" y="237"/>
                  </a:lnTo>
                  <a:lnTo>
                    <a:pt x="66" y="237"/>
                  </a:lnTo>
                  <a:lnTo>
                    <a:pt x="67" y="237"/>
                  </a:lnTo>
                  <a:lnTo>
                    <a:pt x="68" y="237"/>
                  </a:lnTo>
                  <a:lnTo>
                    <a:pt x="70" y="236"/>
                  </a:lnTo>
                  <a:lnTo>
                    <a:pt x="71" y="236"/>
                  </a:lnTo>
                  <a:lnTo>
                    <a:pt x="72" y="236"/>
                  </a:lnTo>
                  <a:lnTo>
                    <a:pt x="73" y="235"/>
                  </a:lnTo>
                  <a:lnTo>
                    <a:pt x="74" y="235"/>
                  </a:lnTo>
                  <a:lnTo>
                    <a:pt x="75" y="234"/>
                  </a:lnTo>
                  <a:lnTo>
                    <a:pt x="76" y="234"/>
                  </a:lnTo>
                  <a:lnTo>
                    <a:pt x="77" y="233"/>
                  </a:lnTo>
                  <a:lnTo>
                    <a:pt x="79" y="233"/>
                  </a:lnTo>
                  <a:lnTo>
                    <a:pt x="80" y="232"/>
                  </a:lnTo>
                  <a:lnTo>
                    <a:pt x="81" y="230"/>
                  </a:lnTo>
                  <a:lnTo>
                    <a:pt x="82" y="230"/>
                  </a:lnTo>
                  <a:lnTo>
                    <a:pt x="83" y="229"/>
                  </a:lnTo>
                  <a:lnTo>
                    <a:pt x="84" y="228"/>
                  </a:lnTo>
                  <a:lnTo>
                    <a:pt x="85" y="228"/>
                  </a:lnTo>
                  <a:lnTo>
                    <a:pt x="86" y="226"/>
                  </a:lnTo>
                  <a:lnTo>
                    <a:pt x="88" y="224"/>
                  </a:lnTo>
                  <a:lnTo>
                    <a:pt x="90" y="223"/>
                  </a:lnTo>
                  <a:lnTo>
                    <a:pt x="91" y="221"/>
                  </a:lnTo>
                  <a:lnTo>
                    <a:pt x="93" y="219"/>
                  </a:lnTo>
                  <a:lnTo>
                    <a:pt x="94" y="218"/>
                  </a:lnTo>
                  <a:lnTo>
                    <a:pt x="96" y="216"/>
                  </a:lnTo>
                  <a:lnTo>
                    <a:pt x="98" y="213"/>
                  </a:lnTo>
                  <a:lnTo>
                    <a:pt x="99" y="211"/>
                  </a:lnTo>
                  <a:lnTo>
                    <a:pt x="100" y="209"/>
                  </a:lnTo>
                  <a:lnTo>
                    <a:pt x="101" y="207"/>
                  </a:lnTo>
                  <a:lnTo>
                    <a:pt x="102" y="205"/>
                  </a:lnTo>
                  <a:lnTo>
                    <a:pt x="103" y="203"/>
                  </a:lnTo>
                  <a:lnTo>
                    <a:pt x="104" y="200"/>
                  </a:lnTo>
                  <a:lnTo>
                    <a:pt x="105" y="197"/>
                  </a:lnTo>
                  <a:lnTo>
                    <a:pt x="106" y="195"/>
                  </a:lnTo>
                  <a:lnTo>
                    <a:pt x="106" y="193"/>
                  </a:lnTo>
                  <a:lnTo>
                    <a:pt x="107" y="191"/>
                  </a:lnTo>
                  <a:lnTo>
                    <a:pt x="108" y="189"/>
                  </a:lnTo>
                  <a:lnTo>
                    <a:pt x="108" y="186"/>
                  </a:lnTo>
                  <a:lnTo>
                    <a:pt x="109" y="184"/>
                  </a:lnTo>
                  <a:lnTo>
                    <a:pt x="110" y="179"/>
                  </a:lnTo>
                  <a:lnTo>
                    <a:pt x="112" y="174"/>
                  </a:lnTo>
                  <a:lnTo>
                    <a:pt x="113" y="170"/>
                  </a:lnTo>
                  <a:lnTo>
                    <a:pt x="114" y="164"/>
                  </a:lnTo>
                  <a:lnTo>
                    <a:pt x="117" y="155"/>
                  </a:lnTo>
                  <a:lnTo>
                    <a:pt x="119" y="145"/>
                  </a:lnTo>
                  <a:lnTo>
                    <a:pt x="121" y="136"/>
                  </a:lnTo>
                  <a:lnTo>
                    <a:pt x="123" y="126"/>
                  </a:lnTo>
                  <a:lnTo>
                    <a:pt x="126" y="117"/>
                  </a:lnTo>
                  <a:lnTo>
                    <a:pt x="129" y="108"/>
                  </a:lnTo>
                  <a:lnTo>
                    <a:pt x="131" y="98"/>
                  </a:lnTo>
                  <a:lnTo>
                    <a:pt x="134" y="89"/>
                  </a:lnTo>
                  <a:lnTo>
                    <a:pt x="136" y="79"/>
                  </a:lnTo>
                  <a:lnTo>
                    <a:pt x="139" y="70"/>
                  </a:lnTo>
                  <a:lnTo>
                    <a:pt x="140" y="65"/>
                  </a:lnTo>
                  <a:lnTo>
                    <a:pt x="142" y="60"/>
                  </a:lnTo>
                  <a:lnTo>
                    <a:pt x="143" y="56"/>
                  </a:lnTo>
                  <a:lnTo>
                    <a:pt x="145" y="51"/>
                  </a:lnTo>
                  <a:lnTo>
                    <a:pt x="145" y="48"/>
                  </a:lnTo>
                  <a:lnTo>
                    <a:pt x="146" y="46"/>
                  </a:lnTo>
                  <a:lnTo>
                    <a:pt x="146" y="44"/>
                  </a:lnTo>
                  <a:lnTo>
                    <a:pt x="147" y="41"/>
                  </a:lnTo>
                  <a:lnTo>
                    <a:pt x="148" y="37"/>
                  </a:lnTo>
                  <a:lnTo>
                    <a:pt x="148" y="35"/>
                  </a:lnTo>
                  <a:lnTo>
                    <a:pt x="149"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62" name="Freeform 74"/>
            <p:cNvSpPr>
              <a:spLocks/>
            </p:cNvSpPr>
            <p:nvPr/>
          </p:nvSpPr>
          <p:spPr bwMode="auto">
            <a:xfrm>
              <a:off x="3250" y="1811"/>
              <a:ext cx="6" cy="21"/>
            </a:xfrm>
            <a:custGeom>
              <a:avLst/>
              <a:gdLst>
                <a:gd name="T0" fmla="*/ 0 w 15"/>
                <a:gd name="T1" fmla="*/ 0 h 49"/>
                <a:gd name="T2" fmla="*/ 0 w 15"/>
                <a:gd name="T3" fmla="*/ 0 h 49"/>
                <a:gd name="T4" fmla="*/ 0 w 15"/>
                <a:gd name="T5" fmla="*/ 0 h 49"/>
                <a:gd name="T6" fmla="*/ 0 w 15"/>
                <a:gd name="T7" fmla="*/ 0 h 49"/>
                <a:gd name="T8" fmla="*/ 0 w 15"/>
                <a:gd name="T9" fmla="*/ 0 h 49"/>
                <a:gd name="T10" fmla="*/ 0 w 15"/>
                <a:gd name="T11" fmla="*/ 0 h 49"/>
                <a:gd name="T12" fmla="*/ 0 w 15"/>
                <a:gd name="T13" fmla="*/ 1 h 49"/>
                <a:gd name="T14" fmla="*/ 0 w 15"/>
                <a:gd name="T15" fmla="*/ 1 h 49"/>
                <a:gd name="T16" fmla="*/ 0 w 15"/>
                <a:gd name="T17" fmla="*/ 1 h 49"/>
                <a:gd name="T18" fmla="*/ 0 w 15"/>
                <a:gd name="T19" fmla="*/ 1 h 49"/>
                <a:gd name="T20" fmla="*/ 0 w 15"/>
                <a:gd name="T21" fmla="*/ 1 h 49"/>
                <a:gd name="T22" fmla="*/ 0 w 15"/>
                <a:gd name="T23" fmla="*/ 1 h 49"/>
                <a:gd name="T24" fmla="*/ 0 w 15"/>
                <a:gd name="T25" fmla="*/ 2 h 49"/>
                <a:gd name="T26" fmla="*/ 0 w 15"/>
                <a:gd name="T27" fmla="*/ 2 h 49"/>
                <a:gd name="T28" fmla="*/ 0 w 15"/>
                <a:gd name="T29" fmla="*/ 2 h 49"/>
                <a:gd name="T30" fmla="*/ 0 w 15"/>
                <a:gd name="T31" fmla="*/ 2 h 49"/>
                <a:gd name="T32" fmla="*/ 0 w 15"/>
                <a:gd name="T33" fmla="*/ 2 h 49"/>
                <a:gd name="T34" fmla="*/ 0 w 15"/>
                <a:gd name="T35" fmla="*/ 2 h 49"/>
                <a:gd name="T36" fmla="*/ 0 w 15"/>
                <a:gd name="T37" fmla="*/ 3 h 49"/>
                <a:gd name="T38" fmla="*/ 0 w 15"/>
                <a:gd name="T39" fmla="*/ 3 h 49"/>
                <a:gd name="T40" fmla="*/ 0 w 15"/>
                <a:gd name="T41" fmla="*/ 3 h 49"/>
                <a:gd name="T42" fmla="*/ 0 w 15"/>
                <a:gd name="T43" fmla="*/ 3 h 49"/>
                <a:gd name="T44" fmla="*/ 0 w 15"/>
                <a:gd name="T45" fmla="*/ 3 h 49"/>
                <a:gd name="T46" fmla="*/ 0 w 15"/>
                <a:gd name="T47" fmla="*/ 3 h 49"/>
                <a:gd name="T48" fmla="*/ 1 w 15"/>
                <a:gd name="T49" fmla="*/ 3 h 49"/>
                <a:gd name="T50" fmla="*/ 1 w 15"/>
                <a:gd name="T51" fmla="*/ 3 h 49"/>
                <a:gd name="T52" fmla="*/ 1 w 15"/>
                <a:gd name="T53" fmla="*/ 4 h 49"/>
                <a:gd name="T54" fmla="*/ 1 w 15"/>
                <a:gd name="T55" fmla="*/ 4 h 49"/>
                <a:gd name="T56" fmla="*/ 1 w 15"/>
                <a:gd name="T57" fmla="*/ 4 h 49"/>
                <a:gd name="T58" fmla="*/ 1 w 15"/>
                <a:gd name="T59" fmla="*/ 4 h 49"/>
                <a:gd name="T60" fmla="*/ 1 w 15"/>
                <a:gd name="T61" fmla="*/ 4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5" h="49">
                  <a:moveTo>
                    <a:pt x="2" y="0"/>
                  </a:moveTo>
                  <a:lnTo>
                    <a:pt x="2" y="2"/>
                  </a:lnTo>
                  <a:lnTo>
                    <a:pt x="1" y="3"/>
                  </a:lnTo>
                  <a:lnTo>
                    <a:pt x="1" y="5"/>
                  </a:lnTo>
                  <a:lnTo>
                    <a:pt x="1" y="7"/>
                  </a:lnTo>
                  <a:lnTo>
                    <a:pt x="1" y="8"/>
                  </a:lnTo>
                  <a:lnTo>
                    <a:pt x="0" y="10"/>
                  </a:lnTo>
                  <a:lnTo>
                    <a:pt x="0" y="12"/>
                  </a:lnTo>
                  <a:lnTo>
                    <a:pt x="0" y="14"/>
                  </a:lnTo>
                  <a:lnTo>
                    <a:pt x="0" y="15"/>
                  </a:lnTo>
                  <a:lnTo>
                    <a:pt x="0" y="17"/>
                  </a:lnTo>
                  <a:lnTo>
                    <a:pt x="0" y="18"/>
                  </a:lnTo>
                  <a:lnTo>
                    <a:pt x="0" y="20"/>
                  </a:lnTo>
                  <a:lnTo>
                    <a:pt x="1" y="22"/>
                  </a:lnTo>
                  <a:lnTo>
                    <a:pt x="1" y="23"/>
                  </a:lnTo>
                  <a:lnTo>
                    <a:pt x="1" y="25"/>
                  </a:lnTo>
                  <a:lnTo>
                    <a:pt x="2" y="26"/>
                  </a:lnTo>
                  <a:lnTo>
                    <a:pt x="2" y="29"/>
                  </a:lnTo>
                  <a:lnTo>
                    <a:pt x="3" y="30"/>
                  </a:lnTo>
                  <a:lnTo>
                    <a:pt x="3" y="31"/>
                  </a:lnTo>
                  <a:lnTo>
                    <a:pt x="4" y="33"/>
                  </a:lnTo>
                  <a:lnTo>
                    <a:pt x="6" y="34"/>
                  </a:lnTo>
                  <a:lnTo>
                    <a:pt x="6" y="36"/>
                  </a:lnTo>
                  <a:lnTo>
                    <a:pt x="8" y="38"/>
                  </a:lnTo>
                  <a:lnTo>
                    <a:pt x="10" y="41"/>
                  </a:lnTo>
                  <a:lnTo>
                    <a:pt x="11" y="45"/>
                  </a:lnTo>
                  <a:lnTo>
                    <a:pt x="12" y="46"/>
                  </a:lnTo>
                  <a:lnTo>
                    <a:pt x="13" y="47"/>
                  </a:lnTo>
                  <a:lnTo>
                    <a:pt x="14" y="48"/>
                  </a:lnTo>
                  <a:lnTo>
                    <a:pt x="14" y="49"/>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63" name="Line 75"/>
            <p:cNvSpPr>
              <a:spLocks noChangeShapeType="1"/>
            </p:cNvSpPr>
            <p:nvPr/>
          </p:nvSpPr>
          <p:spPr bwMode="auto">
            <a:xfrm flipH="1">
              <a:off x="3310" y="1678"/>
              <a:ext cx="15"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64" name="Line 76"/>
            <p:cNvSpPr>
              <a:spLocks noChangeShapeType="1"/>
            </p:cNvSpPr>
            <p:nvPr/>
          </p:nvSpPr>
          <p:spPr bwMode="auto">
            <a:xfrm flipH="1">
              <a:off x="3355" y="1148"/>
              <a:ext cx="733" cy="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65" name="Line 77"/>
            <p:cNvSpPr>
              <a:spLocks noChangeShapeType="1"/>
            </p:cNvSpPr>
            <p:nvPr/>
          </p:nvSpPr>
          <p:spPr bwMode="auto">
            <a:xfrm flipV="1">
              <a:off x="3355" y="2333"/>
              <a:ext cx="733" cy="67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66" name="Line 78"/>
            <p:cNvSpPr>
              <a:spLocks noChangeShapeType="1"/>
            </p:cNvSpPr>
            <p:nvPr/>
          </p:nvSpPr>
          <p:spPr bwMode="auto">
            <a:xfrm>
              <a:off x="3355" y="1823"/>
              <a:ext cx="0" cy="11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67" name="Line 79"/>
            <p:cNvSpPr>
              <a:spLocks noChangeShapeType="1"/>
            </p:cNvSpPr>
            <p:nvPr/>
          </p:nvSpPr>
          <p:spPr bwMode="auto">
            <a:xfrm>
              <a:off x="4088" y="1148"/>
              <a:ext cx="0" cy="11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68" name="Freeform 80"/>
            <p:cNvSpPr>
              <a:spLocks/>
            </p:cNvSpPr>
            <p:nvPr/>
          </p:nvSpPr>
          <p:spPr bwMode="auto">
            <a:xfrm>
              <a:off x="3949" y="2209"/>
              <a:ext cx="67" cy="151"/>
            </a:xfrm>
            <a:custGeom>
              <a:avLst/>
              <a:gdLst>
                <a:gd name="T0" fmla="*/ 7 w 158"/>
                <a:gd name="T1" fmla="*/ 0 h 354"/>
                <a:gd name="T2" fmla="*/ 0 w 158"/>
                <a:gd name="T3" fmla="*/ 27 h 354"/>
                <a:gd name="T4" fmla="*/ 5 w 158"/>
                <a:gd name="T5" fmla="*/ 27 h 354"/>
                <a:gd name="T6" fmla="*/ 5 w 158"/>
                <a:gd name="T7" fmla="*/ 27 h 354"/>
                <a:gd name="T8" fmla="*/ 6 w 158"/>
                <a:gd name="T9" fmla="*/ 27 h 354"/>
                <a:gd name="T10" fmla="*/ 6 w 158"/>
                <a:gd name="T11" fmla="*/ 27 h 354"/>
                <a:gd name="T12" fmla="*/ 7 w 158"/>
                <a:gd name="T13" fmla="*/ 27 h 354"/>
                <a:gd name="T14" fmla="*/ 7 w 158"/>
                <a:gd name="T15" fmla="*/ 26 h 354"/>
                <a:gd name="T16" fmla="*/ 8 w 158"/>
                <a:gd name="T17" fmla="*/ 26 h 354"/>
                <a:gd name="T18" fmla="*/ 8 w 158"/>
                <a:gd name="T19" fmla="*/ 25 h 354"/>
                <a:gd name="T20" fmla="*/ 8 w 158"/>
                <a:gd name="T21" fmla="*/ 25 h 354"/>
                <a:gd name="T22" fmla="*/ 9 w 158"/>
                <a:gd name="T23" fmla="*/ 24 h 354"/>
                <a:gd name="T24" fmla="*/ 9 w 158"/>
                <a:gd name="T25" fmla="*/ 23 h 354"/>
                <a:gd name="T26" fmla="*/ 9 w 158"/>
                <a:gd name="T27" fmla="*/ 23 h 354"/>
                <a:gd name="T28" fmla="*/ 10 w 158"/>
                <a:gd name="T29" fmla="*/ 22 h 354"/>
                <a:gd name="T30" fmla="*/ 12 w 158"/>
                <a:gd name="T31" fmla="*/ 15 h 354"/>
                <a:gd name="T32" fmla="*/ 12 w 158"/>
                <a:gd name="T33" fmla="*/ 14 h 354"/>
                <a:gd name="T34" fmla="*/ 12 w 158"/>
                <a:gd name="T35" fmla="*/ 13 h 354"/>
                <a:gd name="T36" fmla="*/ 12 w 158"/>
                <a:gd name="T37" fmla="*/ 12 h 354"/>
                <a:gd name="T38" fmla="*/ 12 w 158"/>
                <a:gd name="T39" fmla="*/ 12 h 354"/>
                <a:gd name="T40" fmla="*/ 12 w 158"/>
                <a:gd name="T41" fmla="*/ 11 h 354"/>
                <a:gd name="T42" fmla="*/ 12 w 158"/>
                <a:gd name="T43" fmla="*/ 11 h 354"/>
                <a:gd name="T44" fmla="*/ 11 w 158"/>
                <a:gd name="T45" fmla="*/ 10 h 354"/>
                <a:gd name="T46" fmla="*/ 11 w 158"/>
                <a:gd name="T47" fmla="*/ 10 h 354"/>
                <a:gd name="T48" fmla="*/ 11 w 158"/>
                <a:gd name="T49" fmla="*/ 10 h 354"/>
                <a:gd name="T50" fmla="*/ 11 w 158"/>
                <a:gd name="T51" fmla="*/ 9 h 354"/>
                <a:gd name="T52" fmla="*/ 10 w 158"/>
                <a:gd name="T53" fmla="*/ 9 h 354"/>
                <a:gd name="T54" fmla="*/ 9 w 158"/>
                <a:gd name="T55" fmla="*/ 9 h 354"/>
                <a:gd name="T56" fmla="*/ 5 w 158"/>
                <a:gd name="T57" fmla="*/ 9 h 3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8" h="354">
                  <a:moveTo>
                    <a:pt x="95" y="0"/>
                  </a:moveTo>
                  <a:lnTo>
                    <a:pt x="0" y="354"/>
                  </a:lnTo>
                  <a:lnTo>
                    <a:pt x="62" y="354"/>
                  </a:lnTo>
                  <a:lnTo>
                    <a:pt x="68" y="353"/>
                  </a:lnTo>
                  <a:lnTo>
                    <a:pt x="75" y="351"/>
                  </a:lnTo>
                  <a:lnTo>
                    <a:pt x="81" y="348"/>
                  </a:lnTo>
                  <a:lnTo>
                    <a:pt x="88" y="344"/>
                  </a:lnTo>
                  <a:lnTo>
                    <a:pt x="95" y="340"/>
                  </a:lnTo>
                  <a:lnTo>
                    <a:pt x="101" y="333"/>
                  </a:lnTo>
                  <a:lnTo>
                    <a:pt x="107" y="327"/>
                  </a:lnTo>
                  <a:lnTo>
                    <a:pt x="112" y="319"/>
                  </a:lnTo>
                  <a:lnTo>
                    <a:pt x="117" y="311"/>
                  </a:lnTo>
                  <a:lnTo>
                    <a:pt x="121" y="302"/>
                  </a:lnTo>
                  <a:lnTo>
                    <a:pt x="125" y="294"/>
                  </a:lnTo>
                  <a:lnTo>
                    <a:pt x="128" y="285"/>
                  </a:lnTo>
                  <a:lnTo>
                    <a:pt x="154" y="186"/>
                  </a:lnTo>
                  <a:lnTo>
                    <a:pt x="157" y="178"/>
                  </a:lnTo>
                  <a:lnTo>
                    <a:pt x="158" y="169"/>
                  </a:lnTo>
                  <a:lnTo>
                    <a:pt x="158" y="161"/>
                  </a:lnTo>
                  <a:lnTo>
                    <a:pt x="157" y="152"/>
                  </a:lnTo>
                  <a:lnTo>
                    <a:pt x="156" y="145"/>
                  </a:lnTo>
                  <a:lnTo>
                    <a:pt x="153" y="138"/>
                  </a:lnTo>
                  <a:lnTo>
                    <a:pt x="150" y="132"/>
                  </a:lnTo>
                  <a:lnTo>
                    <a:pt x="146" y="128"/>
                  </a:lnTo>
                  <a:lnTo>
                    <a:pt x="142" y="124"/>
                  </a:lnTo>
                  <a:lnTo>
                    <a:pt x="136" y="120"/>
                  </a:lnTo>
                  <a:lnTo>
                    <a:pt x="131" y="119"/>
                  </a:lnTo>
                  <a:lnTo>
                    <a:pt x="125" y="118"/>
                  </a:lnTo>
                  <a:lnTo>
                    <a:pt x="63" y="1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69" name="Line 81"/>
            <p:cNvSpPr>
              <a:spLocks noChangeShapeType="1"/>
            </p:cNvSpPr>
            <p:nvPr/>
          </p:nvSpPr>
          <p:spPr bwMode="auto">
            <a:xfrm>
              <a:off x="4254" y="786"/>
              <a:ext cx="0" cy="23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70" name="Line 82"/>
            <p:cNvSpPr>
              <a:spLocks noChangeShapeType="1"/>
            </p:cNvSpPr>
            <p:nvPr/>
          </p:nvSpPr>
          <p:spPr bwMode="auto">
            <a:xfrm>
              <a:off x="4254" y="2113"/>
              <a:ext cx="1140" cy="1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78475" name="Line 267"/>
          <p:cNvSpPr>
            <a:spLocks noChangeShapeType="1"/>
          </p:cNvSpPr>
          <p:nvPr/>
        </p:nvSpPr>
        <p:spPr bwMode="auto">
          <a:xfrm>
            <a:off x="846138" y="3789363"/>
            <a:ext cx="1511300" cy="0"/>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8476" name="Line 268"/>
          <p:cNvSpPr>
            <a:spLocks noChangeShapeType="1"/>
          </p:cNvSpPr>
          <p:nvPr/>
        </p:nvSpPr>
        <p:spPr bwMode="auto">
          <a:xfrm>
            <a:off x="2339975" y="2420938"/>
            <a:ext cx="0" cy="1368425"/>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8477" name="Line 269"/>
          <p:cNvSpPr>
            <a:spLocks noChangeShapeType="1"/>
          </p:cNvSpPr>
          <p:nvPr/>
        </p:nvSpPr>
        <p:spPr bwMode="auto">
          <a:xfrm flipH="1">
            <a:off x="879475" y="4821238"/>
            <a:ext cx="1439863" cy="0"/>
          </a:xfrm>
          <a:prstGeom prst="line">
            <a:avLst/>
          </a:prstGeom>
          <a:noFill/>
          <a:ln w="1905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478478" name="Line 270"/>
          <p:cNvSpPr>
            <a:spLocks noChangeShapeType="1"/>
          </p:cNvSpPr>
          <p:nvPr/>
        </p:nvSpPr>
        <p:spPr bwMode="auto">
          <a:xfrm>
            <a:off x="868363" y="4813300"/>
            <a:ext cx="0" cy="1368425"/>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478552" name="Group 344"/>
          <p:cNvGrpSpPr>
            <a:grpSpLocks/>
          </p:cNvGrpSpPr>
          <p:nvPr/>
        </p:nvGrpSpPr>
        <p:grpSpPr bwMode="auto">
          <a:xfrm>
            <a:off x="723900" y="1989138"/>
            <a:ext cx="1620838" cy="831850"/>
            <a:chOff x="300" y="981"/>
            <a:chExt cx="1021" cy="524"/>
          </a:xfrm>
        </p:grpSpPr>
        <p:sp>
          <p:nvSpPr>
            <p:cNvPr id="32929" name="Line 314"/>
            <p:cNvSpPr>
              <a:spLocks noChangeShapeType="1"/>
            </p:cNvSpPr>
            <p:nvPr/>
          </p:nvSpPr>
          <p:spPr bwMode="auto">
            <a:xfrm>
              <a:off x="1010" y="1212"/>
              <a:ext cx="311" cy="2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2930" name="Group 343"/>
            <p:cNvGrpSpPr>
              <a:grpSpLocks/>
            </p:cNvGrpSpPr>
            <p:nvPr/>
          </p:nvGrpSpPr>
          <p:grpSpPr bwMode="auto">
            <a:xfrm>
              <a:off x="300" y="981"/>
              <a:ext cx="709" cy="231"/>
              <a:chOff x="2625" y="4035"/>
              <a:chExt cx="709" cy="231"/>
            </a:xfrm>
          </p:grpSpPr>
          <p:sp>
            <p:nvSpPr>
              <p:cNvPr id="32931" name="Freeform 327"/>
              <p:cNvSpPr>
                <a:spLocks/>
              </p:cNvSpPr>
              <p:nvPr/>
            </p:nvSpPr>
            <p:spPr bwMode="auto">
              <a:xfrm>
                <a:off x="2718" y="4048"/>
                <a:ext cx="114" cy="175"/>
              </a:xfrm>
              <a:custGeom>
                <a:avLst/>
                <a:gdLst>
                  <a:gd name="T0" fmla="*/ 12 w 228"/>
                  <a:gd name="T1" fmla="*/ 0 h 347"/>
                  <a:gd name="T2" fmla="*/ 29 w 228"/>
                  <a:gd name="T3" fmla="*/ 0 h 347"/>
                  <a:gd name="T4" fmla="*/ 0 w 228"/>
                  <a:gd name="T5" fmla="*/ 44 h 347"/>
                  <a:gd name="T6" fmla="*/ 17 w 228"/>
                  <a:gd name="T7" fmla="*/ 44 h 3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8" h="347">
                    <a:moveTo>
                      <a:pt x="93" y="0"/>
                    </a:moveTo>
                    <a:lnTo>
                      <a:pt x="228" y="0"/>
                    </a:lnTo>
                    <a:lnTo>
                      <a:pt x="0" y="347"/>
                    </a:lnTo>
                    <a:lnTo>
                      <a:pt x="134"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32" name="Freeform 328"/>
              <p:cNvSpPr>
                <a:spLocks/>
              </p:cNvSpPr>
              <p:nvPr/>
            </p:nvSpPr>
            <p:spPr bwMode="auto">
              <a:xfrm>
                <a:off x="2849" y="4102"/>
                <a:ext cx="65" cy="125"/>
              </a:xfrm>
              <a:custGeom>
                <a:avLst/>
                <a:gdLst>
                  <a:gd name="T0" fmla="*/ 0 w 125"/>
                  <a:gd name="T1" fmla="*/ 32 h 247"/>
                  <a:gd name="T2" fmla="*/ 18 w 125"/>
                  <a:gd name="T3" fmla="*/ 0 h 247"/>
                  <a:gd name="T4" fmla="*/ 16 w 125"/>
                  <a:gd name="T5" fmla="*/ 32 h 247"/>
                  <a:gd name="T6" fmla="*/ 0 60000 65536"/>
                  <a:gd name="T7" fmla="*/ 0 60000 65536"/>
                  <a:gd name="T8" fmla="*/ 0 60000 65536"/>
                </a:gdLst>
                <a:ahLst/>
                <a:cxnLst>
                  <a:cxn ang="T6">
                    <a:pos x="T0" y="T1"/>
                  </a:cxn>
                  <a:cxn ang="T7">
                    <a:pos x="T2" y="T3"/>
                  </a:cxn>
                  <a:cxn ang="T8">
                    <a:pos x="T4" y="T5"/>
                  </a:cxn>
                </a:cxnLst>
                <a:rect l="0" t="0" r="r" b="b"/>
                <a:pathLst>
                  <a:path w="125" h="247">
                    <a:moveTo>
                      <a:pt x="0" y="247"/>
                    </a:moveTo>
                    <a:lnTo>
                      <a:pt x="125" y="0"/>
                    </a:lnTo>
                    <a:lnTo>
                      <a:pt x="116" y="2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33" name="Line 329"/>
              <p:cNvSpPr>
                <a:spLocks noChangeShapeType="1"/>
              </p:cNvSpPr>
              <p:nvPr/>
            </p:nvSpPr>
            <p:spPr bwMode="auto">
              <a:xfrm flipH="1">
                <a:off x="2867" y="4191"/>
                <a:ext cx="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34" name="Line 330"/>
              <p:cNvSpPr>
                <a:spLocks noChangeShapeType="1"/>
              </p:cNvSpPr>
              <p:nvPr/>
            </p:nvSpPr>
            <p:spPr bwMode="auto">
              <a:xfrm>
                <a:off x="2960" y="4166"/>
                <a:ext cx="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35" name="Freeform 331"/>
              <p:cNvSpPr>
                <a:spLocks/>
              </p:cNvSpPr>
              <p:nvPr/>
            </p:nvSpPr>
            <p:spPr bwMode="auto">
              <a:xfrm>
                <a:off x="3042" y="4048"/>
                <a:ext cx="114" cy="175"/>
              </a:xfrm>
              <a:custGeom>
                <a:avLst/>
                <a:gdLst>
                  <a:gd name="T0" fmla="*/ 12 w 228"/>
                  <a:gd name="T1" fmla="*/ 0 h 347"/>
                  <a:gd name="T2" fmla="*/ 29 w 228"/>
                  <a:gd name="T3" fmla="*/ 0 h 347"/>
                  <a:gd name="T4" fmla="*/ 0 w 228"/>
                  <a:gd name="T5" fmla="*/ 44 h 347"/>
                  <a:gd name="T6" fmla="*/ 17 w 228"/>
                  <a:gd name="T7" fmla="*/ 44 h 3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8" h="347">
                    <a:moveTo>
                      <a:pt x="93" y="0"/>
                    </a:moveTo>
                    <a:lnTo>
                      <a:pt x="228" y="0"/>
                    </a:lnTo>
                    <a:lnTo>
                      <a:pt x="0" y="347"/>
                    </a:lnTo>
                    <a:lnTo>
                      <a:pt x="135"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36" name="Freeform 332"/>
              <p:cNvSpPr>
                <a:spLocks/>
              </p:cNvSpPr>
              <p:nvPr/>
            </p:nvSpPr>
            <p:spPr bwMode="auto">
              <a:xfrm>
                <a:off x="3174" y="4155"/>
                <a:ext cx="60" cy="72"/>
              </a:xfrm>
              <a:custGeom>
                <a:avLst/>
                <a:gdLst>
                  <a:gd name="T0" fmla="*/ 0 w 117"/>
                  <a:gd name="T1" fmla="*/ 20 h 138"/>
                  <a:gd name="T2" fmla="*/ 7 w 117"/>
                  <a:gd name="T3" fmla="*/ 20 h 138"/>
                  <a:gd name="T4" fmla="*/ 7 w 117"/>
                  <a:gd name="T5" fmla="*/ 19 h 138"/>
                  <a:gd name="T6" fmla="*/ 8 w 117"/>
                  <a:gd name="T7" fmla="*/ 19 h 138"/>
                  <a:gd name="T8" fmla="*/ 9 w 117"/>
                  <a:gd name="T9" fmla="*/ 18 h 138"/>
                  <a:gd name="T10" fmla="*/ 10 w 117"/>
                  <a:gd name="T11" fmla="*/ 18 h 138"/>
                  <a:gd name="T12" fmla="*/ 11 w 117"/>
                  <a:gd name="T13" fmla="*/ 17 h 138"/>
                  <a:gd name="T14" fmla="*/ 12 w 117"/>
                  <a:gd name="T15" fmla="*/ 16 h 138"/>
                  <a:gd name="T16" fmla="*/ 13 w 117"/>
                  <a:gd name="T17" fmla="*/ 15 h 138"/>
                  <a:gd name="T18" fmla="*/ 14 w 117"/>
                  <a:gd name="T19" fmla="*/ 14 h 138"/>
                  <a:gd name="T20" fmla="*/ 14 w 117"/>
                  <a:gd name="T21" fmla="*/ 13 h 138"/>
                  <a:gd name="T22" fmla="*/ 15 w 117"/>
                  <a:gd name="T23" fmla="*/ 11 h 138"/>
                  <a:gd name="T24" fmla="*/ 15 w 117"/>
                  <a:gd name="T25" fmla="*/ 10 h 138"/>
                  <a:gd name="T26" fmla="*/ 15 w 117"/>
                  <a:gd name="T27" fmla="*/ 8 h 138"/>
                  <a:gd name="T28" fmla="*/ 16 w 117"/>
                  <a:gd name="T29" fmla="*/ 7 h 138"/>
                  <a:gd name="T30" fmla="*/ 16 w 117"/>
                  <a:gd name="T31" fmla="*/ 6 h 138"/>
                  <a:gd name="T32" fmla="*/ 15 w 117"/>
                  <a:gd name="T33" fmla="*/ 5 h 138"/>
                  <a:gd name="T34" fmla="*/ 15 w 117"/>
                  <a:gd name="T35" fmla="*/ 4 h 138"/>
                  <a:gd name="T36" fmla="*/ 15 w 117"/>
                  <a:gd name="T37" fmla="*/ 3 h 138"/>
                  <a:gd name="T38" fmla="*/ 14 w 117"/>
                  <a:gd name="T39" fmla="*/ 2 h 138"/>
                  <a:gd name="T40" fmla="*/ 14 w 117"/>
                  <a:gd name="T41" fmla="*/ 1 h 138"/>
                  <a:gd name="T42" fmla="*/ 13 w 117"/>
                  <a:gd name="T43" fmla="*/ 1 h 138"/>
                  <a:gd name="T44" fmla="*/ 12 w 117"/>
                  <a:gd name="T45" fmla="*/ 1 h 138"/>
                  <a:gd name="T46" fmla="*/ 11 w 117"/>
                  <a:gd name="T47" fmla="*/ 0 h 138"/>
                  <a:gd name="T48" fmla="*/ 5 w 117"/>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7" h="138">
                    <a:moveTo>
                      <a:pt x="0" y="138"/>
                    </a:moveTo>
                    <a:lnTo>
                      <a:pt x="48" y="138"/>
                    </a:lnTo>
                    <a:lnTo>
                      <a:pt x="54" y="137"/>
                    </a:lnTo>
                    <a:lnTo>
                      <a:pt x="62" y="136"/>
                    </a:lnTo>
                    <a:lnTo>
                      <a:pt x="69" y="131"/>
                    </a:lnTo>
                    <a:lnTo>
                      <a:pt x="77" y="127"/>
                    </a:lnTo>
                    <a:lnTo>
                      <a:pt x="84" y="121"/>
                    </a:lnTo>
                    <a:lnTo>
                      <a:pt x="90" y="114"/>
                    </a:lnTo>
                    <a:lnTo>
                      <a:pt x="97" y="106"/>
                    </a:lnTo>
                    <a:lnTo>
                      <a:pt x="102" y="97"/>
                    </a:lnTo>
                    <a:lnTo>
                      <a:pt x="106" y="89"/>
                    </a:lnTo>
                    <a:lnTo>
                      <a:pt x="111" y="79"/>
                    </a:lnTo>
                    <a:lnTo>
                      <a:pt x="114" y="70"/>
                    </a:lnTo>
                    <a:lnTo>
                      <a:pt x="116" y="59"/>
                    </a:lnTo>
                    <a:lnTo>
                      <a:pt x="117" y="49"/>
                    </a:lnTo>
                    <a:lnTo>
                      <a:pt x="117" y="41"/>
                    </a:lnTo>
                    <a:lnTo>
                      <a:pt x="116" y="32"/>
                    </a:lnTo>
                    <a:lnTo>
                      <a:pt x="114" y="24"/>
                    </a:lnTo>
                    <a:lnTo>
                      <a:pt x="112" y="17"/>
                    </a:lnTo>
                    <a:lnTo>
                      <a:pt x="107" y="11"/>
                    </a:lnTo>
                    <a:lnTo>
                      <a:pt x="103" y="7"/>
                    </a:lnTo>
                    <a:lnTo>
                      <a:pt x="97" y="4"/>
                    </a:lnTo>
                    <a:lnTo>
                      <a:pt x="91" y="1"/>
                    </a:lnTo>
                    <a:lnTo>
                      <a:pt x="84" y="0"/>
                    </a:lnTo>
                    <a:lnTo>
                      <a:pt x="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37" name="Freeform 333"/>
              <p:cNvSpPr>
                <a:spLocks/>
              </p:cNvSpPr>
              <p:nvPr/>
            </p:nvSpPr>
            <p:spPr bwMode="auto">
              <a:xfrm>
                <a:off x="3174" y="4102"/>
                <a:ext cx="71" cy="125"/>
              </a:xfrm>
              <a:custGeom>
                <a:avLst/>
                <a:gdLst>
                  <a:gd name="T0" fmla="*/ 11 w 140"/>
                  <a:gd name="T1" fmla="*/ 14 h 247"/>
                  <a:gd name="T2" fmla="*/ 12 w 140"/>
                  <a:gd name="T3" fmla="*/ 14 h 247"/>
                  <a:gd name="T4" fmla="*/ 13 w 140"/>
                  <a:gd name="T5" fmla="*/ 14 h 247"/>
                  <a:gd name="T6" fmla="*/ 13 w 140"/>
                  <a:gd name="T7" fmla="*/ 13 h 247"/>
                  <a:gd name="T8" fmla="*/ 14 w 140"/>
                  <a:gd name="T9" fmla="*/ 13 h 247"/>
                  <a:gd name="T10" fmla="*/ 15 w 140"/>
                  <a:gd name="T11" fmla="*/ 12 h 247"/>
                  <a:gd name="T12" fmla="*/ 16 w 140"/>
                  <a:gd name="T13" fmla="*/ 11 h 247"/>
                  <a:gd name="T14" fmla="*/ 16 w 140"/>
                  <a:gd name="T15" fmla="*/ 10 h 247"/>
                  <a:gd name="T16" fmla="*/ 17 w 140"/>
                  <a:gd name="T17" fmla="*/ 9 h 247"/>
                  <a:gd name="T18" fmla="*/ 17 w 140"/>
                  <a:gd name="T19" fmla="*/ 8 h 247"/>
                  <a:gd name="T20" fmla="*/ 18 w 140"/>
                  <a:gd name="T21" fmla="*/ 7 h 247"/>
                  <a:gd name="T22" fmla="*/ 18 w 140"/>
                  <a:gd name="T23" fmla="*/ 6 h 247"/>
                  <a:gd name="T24" fmla="*/ 18 w 140"/>
                  <a:gd name="T25" fmla="*/ 5 h 247"/>
                  <a:gd name="T26" fmla="*/ 18 w 140"/>
                  <a:gd name="T27" fmla="*/ 4 h 247"/>
                  <a:gd name="T28" fmla="*/ 18 w 140"/>
                  <a:gd name="T29" fmla="*/ 3 h 247"/>
                  <a:gd name="T30" fmla="*/ 18 w 140"/>
                  <a:gd name="T31" fmla="*/ 2 h 247"/>
                  <a:gd name="T32" fmla="*/ 17 w 140"/>
                  <a:gd name="T33" fmla="*/ 2 h 247"/>
                  <a:gd name="T34" fmla="*/ 17 w 140"/>
                  <a:gd name="T35" fmla="*/ 1 h 247"/>
                  <a:gd name="T36" fmla="*/ 16 w 140"/>
                  <a:gd name="T37" fmla="*/ 1 h 247"/>
                  <a:gd name="T38" fmla="*/ 15 w 140"/>
                  <a:gd name="T39" fmla="*/ 0 h 247"/>
                  <a:gd name="T40" fmla="*/ 15 w 140"/>
                  <a:gd name="T41" fmla="*/ 0 h 247"/>
                  <a:gd name="T42" fmla="*/ 9 w 140"/>
                  <a:gd name="T43" fmla="*/ 0 h 247"/>
                  <a:gd name="T44" fmla="*/ 0 w 140"/>
                  <a:gd name="T45" fmla="*/ 32 h 24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0" h="247">
                    <a:moveTo>
                      <a:pt x="84" y="109"/>
                    </a:moveTo>
                    <a:lnTo>
                      <a:pt x="90" y="108"/>
                    </a:lnTo>
                    <a:lnTo>
                      <a:pt x="97" y="106"/>
                    </a:lnTo>
                    <a:lnTo>
                      <a:pt x="103" y="103"/>
                    </a:lnTo>
                    <a:lnTo>
                      <a:pt x="110" y="99"/>
                    </a:lnTo>
                    <a:lnTo>
                      <a:pt x="116" y="93"/>
                    </a:lnTo>
                    <a:lnTo>
                      <a:pt x="121" y="87"/>
                    </a:lnTo>
                    <a:lnTo>
                      <a:pt x="127" y="80"/>
                    </a:lnTo>
                    <a:lnTo>
                      <a:pt x="131" y="71"/>
                    </a:lnTo>
                    <a:lnTo>
                      <a:pt x="135" y="62"/>
                    </a:lnTo>
                    <a:lnTo>
                      <a:pt x="137" y="54"/>
                    </a:lnTo>
                    <a:lnTo>
                      <a:pt x="139" y="45"/>
                    </a:lnTo>
                    <a:lnTo>
                      <a:pt x="140" y="37"/>
                    </a:lnTo>
                    <a:lnTo>
                      <a:pt x="140" y="29"/>
                    </a:lnTo>
                    <a:lnTo>
                      <a:pt x="139" y="22"/>
                    </a:lnTo>
                    <a:lnTo>
                      <a:pt x="136" y="16"/>
                    </a:lnTo>
                    <a:lnTo>
                      <a:pt x="134" y="9"/>
                    </a:lnTo>
                    <a:lnTo>
                      <a:pt x="130" y="5"/>
                    </a:lnTo>
                    <a:lnTo>
                      <a:pt x="124" y="2"/>
                    </a:lnTo>
                    <a:lnTo>
                      <a:pt x="119" y="0"/>
                    </a:lnTo>
                    <a:lnTo>
                      <a:pt x="114" y="0"/>
                    </a:lnTo>
                    <a:lnTo>
                      <a:pt x="66" y="0"/>
                    </a:lnTo>
                    <a:lnTo>
                      <a:pt x="0" y="2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38" name="Line 334"/>
              <p:cNvSpPr>
                <a:spLocks noChangeShapeType="1"/>
              </p:cNvSpPr>
              <p:nvPr/>
            </p:nvSpPr>
            <p:spPr bwMode="auto">
              <a:xfrm>
                <a:off x="2625" y="4266"/>
                <a:ext cx="70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2939" name="Group 340"/>
              <p:cNvGrpSpPr>
                <a:grpSpLocks/>
              </p:cNvGrpSpPr>
              <p:nvPr/>
            </p:nvGrpSpPr>
            <p:grpSpPr bwMode="auto">
              <a:xfrm>
                <a:off x="2659" y="4035"/>
                <a:ext cx="641" cy="202"/>
                <a:chOff x="2662" y="3377"/>
                <a:chExt cx="513" cy="162"/>
              </a:xfrm>
            </p:grpSpPr>
            <p:sp>
              <p:nvSpPr>
                <p:cNvPr id="32940" name="Line 341"/>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41" name="Line 342"/>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478623" name="Group 415"/>
          <p:cNvGrpSpPr>
            <a:grpSpLocks/>
          </p:cNvGrpSpPr>
          <p:nvPr/>
        </p:nvGrpSpPr>
        <p:grpSpPr bwMode="auto">
          <a:xfrm>
            <a:off x="438150" y="2867025"/>
            <a:ext cx="1489075" cy="920750"/>
            <a:chOff x="276" y="1806"/>
            <a:chExt cx="938" cy="580"/>
          </a:xfrm>
        </p:grpSpPr>
        <p:grpSp>
          <p:nvGrpSpPr>
            <p:cNvPr id="32915" name="Group 413"/>
            <p:cNvGrpSpPr>
              <a:grpSpLocks/>
            </p:cNvGrpSpPr>
            <p:nvPr/>
          </p:nvGrpSpPr>
          <p:grpSpPr bwMode="auto">
            <a:xfrm>
              <a:off x="276" y="1806"/>
              <a:ext cx="575" cy="218"/>
              <a:chOff x="873" y="3621"/>
              <a:chExt cx="575" cy="218"/>
            </a:xfrm>
          </p:grpSpPr>
          <p:sp>
            <p:nvSpPr>
              <p:cNvPr id="32917" name="Line 276"/>
              <p:cNvSpPr>
                <a:spLocks noChangeShapeType="1"/>
              </p:cNvSpPr>
              <p:nvPr/>
            </p:nvSpPr>
            <p:spPr bwMode="auto">
              <a:xfrm>
                <a:off x="876" y="3836"/>
                <a:ext cx="572"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18" name="Line 292"/>
              <p:cNvSpPr>
                <a:spLocks noChangeShapeType="1"/>
              </p:cNvSpPr>
              <p:nvPr/>
            </p:nvSpPr>
            <p:spPr bwMode="auto">
              <a:xfrm>
                <a:off x="946" y="3631"/>
                <a:ext cx="33" cy="1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19" name="Line 293"/>
              <p:cNvSpPr>
                <a:spLocks noChangeShapeType="1"/>
              </p:cNvSpPr>
              <p:nvPr/>
            </p:nvSpPr>
            <p:spPr bwMode="auto">
              <a:xfrm flipH="1">
                <a:off x="903" y="3631"/>
                <a:ext cx="119" cy="1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20" name="Freeform 294"/>
              <p:cNvSpPr>
                <a:spLocks/>
              </p:cNvSpPr>
              <p:nvPr/>
            </p:nvSpPr>
            <p:spPr bwMode="auto">
              <a:xfrm>
                <a:off x="1038" y="3680"/>
                <a:ext cx="60" cy="119"/>
              </a:xfrm>
              <a:custGeom>
                <a:avLst/>
                <a:gdLst>
                  <a:gd name="T0" fmla="*/ 0 w 127"/>
                  <a:gd name="T1" fmla="*/ 26 h 252"/>
                  <a:gd name="T2" fmla="*/ 13 w 127"/>
                  <a:gd name="T3" fmla="*/ 0 h 252"/>
                  <a:gd name="T4" fmla="*/ 12 w 127"/>
                  <a:gd name="T5" fmla="*/ 26 h 252"/>
                  <a:gd name="T6" fmla="*/ 0 60000 65536"/>
                  <a:gd name="T7" fmla="*/ 0 60000 65536"/>
                  <a:gd name="T8" fmla="*/ 0 60000 65536"/>
                </a:gdLst>
                <a:ahLst/>
                <a:cxnLst>
                  <a:cxn ang="T6">
                    <a:pos x="T0" y="T1"/>
                  </a:cxn>
                  <a:cxn ang="T7">
                    <a:pos x="T2" y="T3"/>
                  </a:cxn>
                  <a:cxn ang="T8">
                    <a:pos x="T4" y="T5"/>
                  </a:cxn>
                </a:cxnLst>
                <a:rect l="0" t="0" r="r" b="b"/>
                <a:pathLst>
                  <a:path w="127" h="252">
                    <a:moveTo>
                      <a:pt x="0" y="252"/>
                    </a:moveTo>
                    <a:lnTo>
                      <a:pt x="127" y="0"/>
                    </a:lnTo>
                    <a:lnTo>
                      <a:pt x="119" y="2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21" name="Line 295"/>
              <p:cNvSpPr>
                <a:spLocks noChangeShapeType="1"/>
              </p:cNvSpPr>
              <p:nvPr/>
            </p:nvSpPr>
            <p:spPr bwMode="auto">
              <a:xfrm flipH="1">
                <a:off x="1055" y="3766"/>
                <a:ext cx="39"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22" name="Line 296"/>
              <p:cNvSpPr>
                <a:spLocks noChangeShapeType="1"/>
              </p:cNvSpPr>
              <p:nvPr/>
            </p:nvSpPr>
            <p:spPr bwMode="auto">
              <a:xfrm>
                <a:off x="1144" y="3740"/>
                <a:ext cx="53"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23" name="Line 297"/>
              <p:cNvSpPr>
                <a:spLocks noChangeShapeType="1"/>
              </p:cNvSpPr>
              <p:nvPr/>
            </p:nvSpPr>
            <p:spPr bwMode="auto">
              <a:xfrm>
                <a:off x="1263" y="3631"/>
                <a:ext cx="33" cy="1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24" name="Line 298"/>
              <p:cNvSpPr>
                <a:spLocks noChangeShapeType="1"/>
              </p:cNvSpPr>
              <p:nvPr/>
            </p:nvSpPr>
            <p:spPr bwMode="auto">
              <a:xfrm flipH="1">
                <a:off x="1220" y="3631"/>
                <a:ext cx="122" cy="1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25" name="Freeform 299"/>
              <p:cNvSpPr>
                <a:spLocks/>
              </p:cNvSpPr>
              <p:nvPr/>
            </p:nvSpPr>
            <p:spPr bwMode="auto">
              <a:xfrm>
                <a:off x="1355" y="3733"/>
                <a:ext cx="60" cy="66"/>
              </a:xfrm>
              <a:custGeom>
                <a:avLst/>
                <a:gdLst>
                  <a:gd name="T0" fmla="*/ 0 w 121"/>
                  <a:gd name="T1" fmla="*/ 15 h 140"/>
                  <a:gd name="T2" fmla="*/ 6 w 121"/>
                  <a:gd name="T3" fmla="*/ 15 h 140"/>
                  <a:gd name="T4" fmla="*/ 6 w 121"/>
                  <a:gd name="T5" fmla="*/ 15 h 140"/>
                  <a:gd name="T6" fmla="*/ 7 w 121"/>
                  <a:gd name="T7" fmla="*/ 15 h 140"/>
                  <a:gd name="T8" fmla="*/ 8 w 121"/>
                  <a:gd name="T9" fmla="*/ 15 h 140"/>
                  <a:gd name="T10" fmla="*/ 8 w 121"/>
                  <a:gd name="T11" fmla="*/ 14 h 140"/>
                  <a:gd name="T12" fmla="*/ 9 w 121"/>
                  <a:gd name="T13" fmla="*/ 14 h 140"/>
                  <a:gd name="T14" fmla="*/ 10 w 121"/>
                  <a:gd name="T15" fmla="*/ 13 h 140"/>
                  <a:gd name="T16" fmla="*/ 10 w 121"/>
                  <a:gd name="T17" fmla="*/ 13 h 140"/>
                  <a:gd name="T18" fmla="*/ 11 w 121"/>
                  <a:gd name="T19" fmla="*/ 12 h 140"/>
                  <a:gd name="T20" fmla="*/ 12 w 121"/>
                  <a:gd name="T21" fmla="*/ 12 h 140"/>
                  <a:gd name="T22" fmla="*/ 12 w 121"/>
                  <a:gd name="T23" fmla="*/ 11 h 140"/>
                  <a:gd name="T24" fmla="*/ 13 w 121"/>
                  <a:gd name="T25" fmla="*/ 10 h 140"/>
                  <a:gd name="T26" fmla="*/ 13 w 121"/>
                  <a:gd name="T27" fmla="*/ 9 h 140"/>
                  <a:gd name="T28" fmla="*/ 14 w 121"/>
                  <a:gd name="T29" fmla="*/ 9 h 140"/>
                  <a:gd name="T30" fmla="*/ 14 w 121"/>
                  <a:gd name="T31" fmla="*/ 8 h 140"/>
                  <a:gd name="T32" fmla="*/ 14 w 121"/>
                  <a:gd name="T33" fmla="*/ 8 h 140"/>
                  <a:gd name="T34" fmla="*/ 14 w 121"/>
                  <a:gd name="T35" fmla="*/ 7 h 140"/>
                  <a:gd name="T36" fmla="*/ 15 w 121"/>
                  <a:gd name="T37" fmla="*/ 6 h 140"/>
                  <a:gd name="T38" fmla="*/ 15 w 121"/>
                  <a:gd name="T39" fmla="*/ 5 h 140"/>
                  <a:gd name="T40" fmla="*/ 15 w 121"/>
                  <a:gd name="T41" fmla="*/ 4 h 140"/>
                  <a:gd name="T42" fmla="*/ 15 w 121"/>
                  <a:gd name="T43" fmla="*/ 4 h 140"/>
                  <a:gd name="T44" fmla="*/ 14 w 121"/>
                  <a:gd name="T45" fmla="*/ 3 h 140"/>
                  <a:gd name="T46" fmla="*/ 14 w 121"/>
                  <a:gd name="T47" fmla="*/ 2 h 140"/>
                  <a:gd name="T48" fmla="*/ 14 w 121"/>
                  <a:gd name="T49" fmla="*/ 2 h 140"/>
                  <a:gd name="T50" fmla="*/ 14 w 121"/>
                  <a:gd name="T51" fmla="*/ 1 h 140"/>
                  <a:gd name="T52" fmla="*/ 13 w 121"/>
                  <a:gd name="T53" fmla="*/ 1 h 140"/>
                  <a:gd name="T54" fmla="*/ 13 w 121"/>
                  <a:gd name="T55" fmla="*/ 0 h 140"/>
                  <a:gd name="T56" fmla="*/ 12 w 121"/>
                  <a:gd name="T57" fmla="*/ 0 h 140"/>
                  <a:gd name="T58" fmla="*/ 12 w 121"/>
                  <a:gd name="T59" fmla="*/ 0 h 140"/>
                  <a:gd name="T60" fmla="*/ 11 w 121"/>
                  <a:gd name="T61" fmla="*/ 0 h 140"/>
                  <a:gd name="T62" fmla="*/ 10 w 121"/>
                  <a:gd name="T63" fmla="*/ 0 h 140"/>
                  <a:gd name="T64" fmla="*/ 4 w 121"/>
                  <a:gd name="T65" fmla="*/ 0 h 1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1" h="140">
                    <a:moveTo>
                      <a:pt x="0" y="140"/>
                    </a:moveTo>
                    <a:lnTo>
                      <a:pt x="49" y="140"/>
                    </a:lnTo>
                    <a:lnTo>
                      <a:pt x="55" y="140"/>
                    </a:lnTo>
                    <a:lnTo>
                      <a:pt x="60" y="139"/>
                    </a:lnTo>
                    <a:lnTo>
                      <a:pt x="65" y="137"/>
                    </a:lnTo>
                    <a:lnTo>
                      <a:pt x="71" y="135"/>
                    </a:lnTo>
                    <a:lnTo>
                      <a:pt x="76" y="130"/>
                    </a:lnTo>
                    <a:lnTo>
                      <a:pt x="81" y="127"/>
                    </a:lnTo>
                    <a:lnTo>
                      <a:pt x="87" y="122"/>
                    </a:lnTo>
                    <a:lnTo>
                      <a:pt x="92" y="116"/>
                    </a:lnTo>
                    <a:lnTo>
                      <a:pt x="96" y="111"/>
                    </a:lnTo>
                    <a:lnTo>
                      <a:pt x="102" y="105"/>
                    </a:lnTo>
                    <a:lnTo>
                      <a:pt x="105" y="98"/>
                    </a:lnTo>
                    <a:lnTo>
                      <a:pt x="109" y="92"/>
                    </a:lnTo>
                    <a:lnTo>
                      <a:pt x="112" y="84"/>
                    </a:lnTo>
                    <a:lnTo>
                      <a:pt x="115" y="77"/>
                    </a:lnTo>
                    <a:lnTo>
                      <a:pt x="118" y="70"/>
                    </a:lnTo>
                    <a:lnTo>
                      <a:pt x="119" y="63"/>
                    </a:lnTo>
                    <a:lnTo>
                      <a:pt x="120" y="56"/>
                    </a:lnTo>
                    <a:lnTo>
                      <a:pt x="121" y="48"/>
                    </a:lnTo>
                    <a:lnTo>
                      <a:pt x="121" y="42"/>
                    </a:lnTo>
                    <a:lnTo>
                      <a:pt x="120" y="36"/>
                    </a:lnTo>
                    <a:lnTo>
                      <a:pt x="119" y="29"/>
                    </a:lnTo>
                    <a:lnTo>
                      <a:pt x="118" y="23"/>
                    </a:lnTo>
                    <a:lnTo>
                      <a:pt x="114" y="18"/>
                    </a:lnTo>
                    <a:lnTo>
                      <a:pt x="112" y="13"/>
                    </a:lnTo>
                    <a:lnTo>
                      <a:pt x="109" y="9"/>
                    </a:lnTo>
                    <a:lnTo>
                      <a:pt x="105" y="6"/>
                    </a:lnTo>
                    <a:lnTo>
                      <a:pt x="102" y="4"/>
                    </a:lnTo>
                    <a:lnTo>
                      <a:pt x="96" y="1"/>
                    </a:lnTo>
                    <a:lnTo>
                      <a:pt x="92" y="0"/>
                    </a:lnTo>
                    <a:lnTo>
                      <a:pt x="87" y="0"/>
                    </a:lnTo>
                    <a:lnTo>
                      <a:pt x="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26" name="Freeform 300"/>
              <p:cNvSpPr>
                <a:spLocks/>
              </p:cNvSpPr>
              <p:nvPr/>
            </p:nvSpPr>
            <p:spPr bwMode="auto">
              <a:xfrm>
                <a:off x="1355" y="3680"/>
                <a:ext cx="70" cy="119"/>
              </a:xfrm>
              <a:custGeom>
                <a:avLst/>
                <a:gdLst>
                  <a:gd name="T0" fmla="*/ 10 w 144"/>
                  <a:gd name="T1" fmla="*/ 12 h 252"/>
                  <a:gd name="T2" fmla="*/ 10 w 144"/>
                  <a:gd name="T3" fmla="*/ 12 h 252"/>
                  <a:gd name="T4" fmla="*/ 11 w 144"/>
                  <a:gd name="T5" fmla="*/ 12 h 252"/>
                  <a:gd name="T6" fmla="*/ 12 w 144"/>
                  <a:gd name="T7" fmla="*/ 11 h 252"/>
                  <a:gd name="T8" fmla="*/ 12 w 144"/>
                  <a:gd name="T9" fmla="*/ 11 h 252"/>
                  <a:gd name="T10" fmla="*/ 13 w 144"/>
                  <a:gd name="T11" fmla="*/ 11 h 252"/>
                  <a:gd name="T12" fmla="*/ 13 w 144"/>
                  <a:gd name="T13" fmla="*/ 10 h 252"/>
                  <a:gd name="T14" fmla="*/ 14 w 144"/>
                  <a:gd name="T15" fmla="*/ 10 h 252"/>
                  <a:gd name="T16" fmla="*/ 14 w 144"/>
                  <a:gd name="T17" fmla="*/ 9 h 252"/>
                  <a:gd name="T18" fmla="*/ 15 w 144"/>
                  <a:gd name="T19" fmla="*/ 9 h 252"/>
                  <a:gd name="T20" fmla="*/ 15 w 144"/>
                  <a:gd name="T21" fmla="*/ 9 h 252"/>
                  <a:gd name="T22" fmla="*/ 16 w 144"/>
                  <a:gd name="T23" fmla="*/ 8 h 252"/>
                  <a:gd name="T24" fmla="*/ 16 w 144"/>
                  <a:gd name="T25" fmla="*/ 8 h 252"/>
                  <a:gd name="T26" fmla="*/ 16 w 144"/>
                  <a:gd name="T27" fmla="*/ 7 h 252"/>
                  <a:gd name="T28" fmla="*/ 17 w 144"/>
                  <a:gd name="T29" fmla="*/ 6 h 252"/>
                  <a:gd name="T30" fmla="*/ 17 w 144"/>
                  <a:gd name="T31" fmla="*/ 5 h 252"/>
                  <a:gd name="T32" fmla="*/ 17 w 144"/>
                  <a:gd name="T33" fmla="*/ 4 h 252"/>
                  <a:gd name="T34" fmla="*/ 17 w 144"/>
                  <a:gd name="T35" fmla="*/ 4 h 252"/>
                  <a:gd name="T36" fmla="*/ 17 w 144"/>
                  <a:gd name="T37" fmla="*/ 3 h 252"/>
                  <a:gd name="T38" fmla="*/ 17 w 144"/>
                  <a:gd name="T39" fmla="*/ 3 h 252"/>
                  <a:gd name="T40" fmla="*/ 17 w 144"/>
                  <a:gd name="T41" fmla="*/ 2 h 252"/>
                  <a:gd name="T42" fmla="*/ 16 w 144"/>
                  <a:gd name="T43" fmla="*/ 2 h 252"/>
                  <a:gd name="T44" fmla="*/ 16 w 144"/>
                  <a:gd name="T45" fmla="*/ 1 h 252"/>
                  <a:gd name="T46" fmla="*/ 16 w 144"/>
                  <a:gd name="T47" fmla="*/ 1 h 252"/>
                  <a:gd name="T48" fmla="*/ 16 w 144"/>
                  <a:gd name="T49" fmla="*/ 0 h 252"/>
                  <a:gd name="T50" fmla="*/ 15 w 144"/>
                  <a:gd name="T51" fmla="*/ 0 h 252"/>
                  <a:gd name="T52" fmla="*/ 15 w 144"/>
                  <a:gd name="T53" fmla="*/ 0 h 252"/>
                  <a:gd name="T54" fmla="*/ 14 w 144"/>
                  <a:gd name="T55" fmla="*/ 0 h 252"/>
                  <a:gd name="T56" fmla="*/ 14 w 144"/>
                  <a:gd name="T57" fmla="*/ 0 h 252"/>
                  <a:gd name="T58" fmla="*/ 8 w 144"/>
                  <a:gd name="T59" fmla="*/ 0 h 252"/>
                  <a:gd name="T60" fmla="*/ 0 w 144"/>
                  <a:gd name="T61" fmla="*/ 26 h 2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44" h="252">
                    <a:moveTo>
                      <a:pt x="87" y="112"/>
                    </a:moveTo>
                    <a:lnTo>
                      <a:pt x="91" y="111"/>
                    </a:lnTo>
                    <a:lnTo>
                      <a:pt x="96" y="110"/>
                    </a:lnTo>
                    <a:lnTo>
                      <a:pt x="101" y="109"/>
                    </a:lnTo>
                    <a:lnTo>
                      <a:pt x="106" y="106"/>
                    </a:lnTo>
                    <a:lnTo>
                      <a:pt x="110" y="104"/>
                    </a:lnTo>
                    <a:lnTo>
                      <a:pt x="114" y="100"/>
                    </a:lnTo>
                    <a:lnTo>
                      <a:pt x="119" y="95"/>
                    </a:lnTo>
                    <a:lnTo>
                      <a:pt x="123" y="91"/>
                    </a:lnTo>
                    <a:lnTo>
                      <a:pt x="127" y="86"/>
                    </a:lnTo>
                    <a:lnTo>
                      <a:pt x="130" y="80"/>
                    </a:lnTo>
                    <a:lnTo>
                      <a:pt x="134" y="74"/>
                    </a:lnTo>
                    <a:lnTo>
                      <a:pt x="137" y="69"/>
                    </a:lnTo>
                    <a:lnTo>
                      <a:pt x="139" y="62"/>
                    </a:lnTo>
                    <a:lnTo>
                      <a:pt x="141" y="56"/>
                    </a:lnTo>
                    <a:lnTo>
                      <a:pt x="142" y="50"/>
                    </a:lnTo>
                    <a:lnTo>
                      <a:pt x="143" y="43"/>
                    </a:lnTo>
                    <a:lnTo>
                      <a:pt x="144" y="38"/>
                    </a:lnTo>
                    <a:lnTo>
                      <a:pt x="144" y="31"/>
                    </a:lnTo>
                    <a:lnTo>
                      <a:pt x="143" y="26"/>
                    </a:lnTo>
                    <a:lnTo>
                      <a:pt x="142" y="21"/>
                    </a:lnTo>
                    <a:lnTo>
                      <a:pt x="140" y="17"/>
                    </a:lnTo>
                    <a:lnTo>
                      <a:pt x="138" y="12"/>
                    </a:lnTo>
                    <a:lnTo>
                      <a:pt x="136" y="9"/>
                    </a:lnTo>
                    <a:lnTo>
                      <a:pt x="133" y="6"/>
                    </a:lnTo>
                    <a:lnTo>
                      <a:pt x="129" y="3"/>
                    </a:lnTo>
                    <a:lnTo>
                      <a:pt x="125" y="2"/>
                    </a:lnTo>
                    <a:lnTo>
                      <a:pt x="121" y="1"/>
                    </a:lnTo>
                    <a:lnTo>
                      <a:pt x="117" y="0"/>
                    </a:lnTo>
                    <a:lnTo>
                      <a:pt x="68" y="0"/>
                    </a:lnTo>
                    <a:lnTo>
                      <a:pt x="0" y="2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27" name="Line 301"/>
              <p:cNvSpPr>
                <a:spLocks noChangeShapeType="1"/>
              </p:cNvSpPr>
              <p:nvPr/>
            </p:nvSpPr>
            <p:spPr bwMode="auto">
              <a:xfrm>
                <a:off x="873" y="3621"/>
                <a:ext cx="3" cy="1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28" name="Line 302"/>
              <p:cNvSpPr>
                <a:spLocks noChangeShapeType="1"/>
              </p:cNvSpPr>
              <p:nvPr/>
            </p:nvSpPr>
            <p:spPr bwMode="auto">
              <a:xfrm>
                <a:off x="1438" y="3621"/>
                <a:ext cx="3" cy="1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2916" name="Line 385"/>
            <p:cNvSpPr>
              <a:spLocks noChangeShapeType="1"/>
            </p:cNvSpPr>
            <p:nvPr/>
          </p:nvSpPr>
          <p:spPr bwMode="auto">
            <a:xfrm>
              <a:off x="851" y="2024"/>
              <a:ext cx="363" cy="3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78622" name="Group 414"/>
          <p:cNvGrpSpPr>
            <a:grpSpLocks/>
          </p:cNvGrpSpPr>
          <p:nvPr/>
        </p:nvGrpSpPr>
        <p:grpSpPr bwMode="auto">
          <a:xfrm>
            <a:off x="858838" y="5661025"/>
            <a:ext cx="1625600" cy="436563"/>
            <a:chOff x="541" y="3566"/>
            <a:chExt cx="1024" cy="275"/>
          </a:xfrm>
        </p:grpSpPr>
        <p:sp>
          <p:nvSpPr>
            <p:cNvPr id="32900" name="Line 275"/>
            <p:cNvSpPr>
              <a:spLocks noChangeShapeType="1"/>
            </p:cNvSpPr>
            <p:nvPr/>
          </p:nvSpPr>
          <p:spPr bwMode="auto">
            <a:xfrm>
              <a:off x="541" y="3566"/>
              <a:ext cx="335" cy="2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2901" name="Group 386"/>
            <p:cNvGrpSpPr>
              <a:grpSpLocks/>
            </p:cNvGrpSpPr>
            <p:nvPr/>
          </p:nvGrpSpPr>
          <p:grpSpPr bwMode="auto">
            <a:xfrm>
              <a:off x="872" y="3599"/>
              <a:ext cx="693" cy="239"/>
              <a:chOff x="3923" y="2457"/>
              <a:chExt cx="645" cy="223"/>
            </a:xfrm>
          </p:grpSpPr>
          <p:sp>
            <p:nvSpPr>
              <p:cNvPr id="32902" name="Line 387"/>
              <p:cNvSpPr>
                <a:spLocks noChangeShapeType="1"/>
              </p:cNvSpPr>
              <p:nvPr/>
            </p:nvSpPr>
            <p:spPr bwMode="auto">
              <a:xfrm>
                <a:off x="3923" y="2680"/>
                <a:ext cx="6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03" name="Freeform 388"/>
              <p:cNvSpPr>
                <a:spLocks/>
              </p:cNvSpPr>
              <p:nvPr/>
            </p:nvSpPr>
            <p:spPr bwMode="auto">
              <a:xfrm>
                <a:off x="4028" y="2480"/>
                <a:ext cx="75" cy="80"/>
              </a:xfrm>
              <a:custGeom>
                <a:avLst/>
                <a:gdLst>
                  <a:gd name="T0" fmla="*/ 0 w 153"/>
                  <a:gd name="T1" fmla="*/ 0 h 164"/>
                  <a:gd name="T2" fmla="*/ 4 w 153"/>
                  <a:gd name="T3" fmla="*/ 19 h 164"/>
                  <a:gd name="T4" fmla="*/ 18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04" name="Line 389"/>
              <p:cNvSpPr>
                <a:spLocks noChangeShapeType="1"/>
              </p:cNvSpPr>
              <p:nvPr/>
            </p:nvSpPr>
            <p:spPr bwMode="auto">
              <a:xfrm flipH="1">
                <a:off x="4025" y="2560"/>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05" name="Freeform 390"/>
              <p:cNvSpPr>
                <a:spLocks/>
              </p:cNvSpPr>
              <p:nvPr/>
            </p:nvSpPr>
            <p:spPr bwMode="auto">
              <a:xfrm>
                <a:off x="4121" y="2530"/>
                <a:ext cx="55" cy="116"/>
              </a:xfrm>
              <a:custGeom>
                <a:avLst/>
                <a:gdLst>
                  <a:gd name="T0" fmla="*/ 0 w 117"/>
                  <a:gd name="T1" fmla="*/ 28 h 235"/>
                  <a:gd name="T2" fmla="*/ 12 w 117"/>
                  <a:gd name="T3" fmla="*/ 0 h 235"/>
                  <a:gd name="T4" fmla="*/ 11 w 117"/>
                  <a:gd name="T5" fmla="*/ 28 h 235"/>
                  <a:gd name="T6" fmla="*/ 0 60000 65536"/>
                  <a:gd name="T7" fmla="*/ 0 60000 65536"/>
                  <a:gd name="T8" fmla="*/ 0 60000 65536"/>
                </a:gdLst>
                <a:ahLst/>
                <a:cxnLst>
                  <a:cxn ang="T6">
                    <a:pos x="T0" y="T1"/>
                  </a:cxn>
                  <a:cxn ang="T7">
                    <a:pos x="T2" y="T3"/>
                  </a:cxn>
                  <a:cxn ang="T8">
                    <a:pos x="T4" y="T5"/>
                  </a:cxn>
                </a:cxnLst>
                <a:rect l="0" t="0" r="r" b="b"/>
                <a:pathLst>
                  <a:path w="117" h="235">
                    <a:moveTo>
                      <a:pt x="0" y="235"/>
                    </a:moveTo>
                    <a:lnTo>
                      <a:pt x="117" y="0"/>
                    </a:lnTo>
                    <a:lnTo>
                      <a:pt x="109"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06" name="Line 391"/>
              <p:cNvSpPr>
                <a:spLocks noChangeShapeType="1"/>
              </p:cNvSpPr>
              <p:nvPr/>
            </p:nvSpPr>
            <p:spPr bwMode="auto">
              <a:xfrm flipH="1">
                <a:off x="4135" y="2612"/>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07" name="Line 392"/>
              <p:cNvSpPr>
                <a:spLocks noChangeShapeType="1"/>
              </p:cNvSpPr>
              <p:nvPr/>
            </p:nvSpPr>
            <p:spPr bwMode="auto">
              <a:xfrm>
                <a:off x="4221" y="2587"/>
                <a:ext cx="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08" name="Freeform 393"/>
              <p:cNvSpPr>
                <a:spLocks/>
              </p:cNvSpPr>
              <p:nvPr/>
            </p:nvSpPr>
            <p:spPr bwMode="auto">
              <a:xfrm>
                <a:off x="4338" y="2480"/>
                <a:ext cx="75" cy="80"/>
              </a:xfrm>
              <a:custGeom>
                <a:avLst/>
                <a:gdLst>
                  <a:gd name="T0" fmla="*/ 0 w 153"/>
                  <a:gd name="T1" fmla="*/ 0 h 164"/>
                  <a:gd name="T2" fmla="*/ 4 w 153"/>
                  <a:gd name="T3" fmla="*/ 19 h 164"/>
                  <a:gd name="T4" fmla="*/ 18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09" name="Line 394"/>
              <p:cNvSpPr>
                <a:spLocks noChangeShapeType="1"/>
              </p:cNvSpPr>
              <p:nvPr/>
            </p:nvSpPr>
            <p:spPr bwMode="auto">
              <a:xfrm flipH="1">
                <a:off x="4331" y="2560"/>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10" name="Freeform 395"/>
              <p:cNvSpPr>
                <a:spLocks/>
              </p:cNvSpPr>
              <p:nvPr/>
            </p:nvSpPr>
            <p:spPr bwMode="auto">
              <a:xfrm>
                <a:off x="4427" y="2580"/>
                <a:ext cx="56" cy="66"/>
              </a:xfrm>
              <a:custGeom>
                <a:avLst/>
                <a:gdLst>
                  <a:gd name="T0" fmla="*/ 0 w 113"/>
                  <a:gd name="T1" fmla="*/ 17 h 130"/>
                  <a:gd name="T2" fmla="*/ 5 w 113"/>
                  <a:gd name="T3" fmla="*/ 17 h 130"/>
                  <a:gd name="T4" fmla="*/ 6 w 113"/>
                  <a:gd name="T5" fmla="*/ 17 h 130"/>
                  <a:gd name="T6" fmla="*/ 7 w 113"/>
                  <a:gd name="T7" fmla="*/ 16 h 130"/>
                  <a:gd name="T8" fmla="*/ 8 w 113"/>
                  <a:gd name="T9" fmla="*/ 16 h 130"/>
                  <a:gd name="T10" fmla="*/ 8 w 113"/>
                  <a:gd name="T11" fmla="*/ 16 h 130"/>
                  <a:gd name="T12" fmla="*/ 9 w 113"/>
                  <a:gd name="T13" fmla="*/ 15 h 130"/>
                  <a:gd name="T14" fmla="*/ 10 w 113"/>
                  <a:gd name="T15" fmla="*/ 15 h 130"/>
                  <a:gd name="T16" fmla="*/ 10 w 113"/>
                  <a:gd name="T17" fmla="*/ 14 h 130"/>
                  <a:gd name="T18" fmla="*/ 11 w 113"/>
                  <a:gd name="T19" fmla="*/ 13 h 130"/>
                  <a:gd name="T20" fmla="*/ 12 w 113"/>
                  <a:gd name="T21" fmla="*/ 12 h 130"/>
                  <a:gd name="T22" fmla="*/ 12 w 113"/>
                  <a:gd name="T23" fmla="*/ 12 h 130"/>
                  <a:gd name="T24" fmla="*/ 12 w 113"/>
                  <a:gd name="T25" fmla="*/ 11 h 130"/>
                  <a:gd name="T26" fmla="*/ 13 w 113"/>
                  <a:gd name="T27" fmla="*/ 10 h 130"/>
                  <a:gd name="T28" fmla="*/ 13 w 113"/>
                  <a:gd name="T29" fmla="*/ 9 h 130"/>
                  <a:gd name="T30" fmla="*/ 13 w 113"/>
                  <a:gd name="T31" fmla="*/ 7 h 130"/>
                  <a:gd name="T32" fmla="*/ 14 w 113"/>
                  <a:gd name="T33" fmla="*/ 7 h 130"/>
                  <a:gd name="T34" fmla="*/ 14 w 113"/>
                  <a:gd name="T35" fmla="*/ 6 h 130"/>
                  <a:gd name="T36" fmla="*/ 14 w 113"/>
                  <a:gd name="T37" fmla="*/ 5 h 130"/>
                  <a:gd name="T38" fmla="*/ 13 w 113"/>
                  <a:gd name="T39" fmla="*/ 4 h 130"/>
                  <a:gd name="T40" fmla="*/ 13 w 113"/>
                  <a:gd name="T41" fmla="*/ 3 h 130"/>
                  <a:gd name="T42" fmla="*/ 13 w 113"/>
                  <a:gd name="T43" fmla="*/ 2 h 130"/>
                  <a:gd name="T44" fmla="*/ 12 w 113"/>
                  <a:gd name="T45" fmla="*/ 2 h 130"/>
                  <a:gd name="T46" fmla="*/ 12 w 113"/>
                  <a:gd name="T47" fmla="*/ 1 h 130"/>
                  <a:gd name="T48" fmla="*/ 12 w 113"/>
                  <a:gd name="T49" fmla="*/ 1 h 130"/>
                  <a:gd name="T50" fmla="*/ 11 w 113"/>
                  <a:gd name="T51" fmla="*/ 1 h 130"/>
                  <a:gd name="T52" fmla="*/ 10 w 113"/>
                  <a:gd name="T53" fmla="*/ 0 h 130"/>
                  <a:gd name="T54" fmla="*/ 10 w 113"/>
                  <a:gd name="T55" fmla="*/ 0 h 130"/>
                  <a:gd name="T56" fmla="*/ 4 w 113"/>
                  <a:gd name="T57" fmla="*/ 0 h 1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13" h="130">
                    <a:moveTo>
                      <a:pt x="0" y="130"/>
                    </a:moveTo>
                    <a:lnTo>
                      <a:pt x="46" y="130"/>
                    </a:lnTo>
                    <a:lnTo>
                      <a:pt x="52" y="130"/>
                    </a:lnTo>
                    <a:lnTo>
                      <a:pt x="58" y="127"/>
                    </a:lnTo>
                    <a:lnTo>
                      <a:pt x="64" y="125"/>
                    </a:lnTo>
                    <a:lnTo>
                      <a:pt x="69" y="122"/>
                    </a:lnTo>
                    <a:lnTo>
                      <a:pt x="76" y="118"/>
                    </a:lnTo>
                    <a:lnTo>
                      <a:pt x="81" y="114"/>
                    </a:lnTo>
                    <a:lnTo>
                      <a:pt x="86" y="107"/>
                    </a:lnTo>
                    <a:lnTo>
                      <a:pt x="92" y="102"/>
                    </a:lnTo>
                    <a:lnTo>
                      <a:pt x="96" y="94"/>
                    </a:lnTo>
                    <a:lnTo>
                      <a:pt x="100" y="88"/>
                    </a:lnTo>
                    <a:lnTo>
                      <a:pt x="103" y="80"/>
                    </a:lnTo>
                    <a:lnTo>
                      <a:pt x="107" y="72"/>
                    </a:lnTo>
                    <a:lnTo>
                      <a:pt x="110" y="65"/>
                    </a:lnTo>
                    <a:lnTo>
                      <a:pt x="111" y="56"/>
                    </a:lnTo>
                    <a:lnTo>
                      <a:pt x="112" y="49"/>
                    </a:lnTo>
                    <a:lnTo>
                      <a:pt x="113" y="41"/>
                    </a:lnTo>
                    <a:lnTo>
                      <a:pt x="112" y="34"/>
                    </a:lnTo>
                    <a:lnTo>
                      <a:pt x="111" y="27"/>
                    </a:lnTo>
                    <a:lnTo>
                      <a:pt x="110" y="21"/>
                    </a:lnTo>
                    <a:lnTo>
                      <a:pt x="107" y="16"/>
                    </a:lnTo>
                    <a:lnTo>
                      <a:pt x="103" y="10"/>
                    </a:lnTo>
                    <a:lnTo>
                      <a:pt x="100" y="7"/>
                    </a:lnTo>
                    <a:lnTo>
                      <a:pt x="96" y="4"/>
                    </a:lnTo>
                    <a:lnTo>
                      <a:pt x="92" y="1"/>
                    </a:lnTo>
                    <a:lnTo>
                      <a:pt x="86" y="0"/>
                    </a:lnTo>
                    <a:lnTo>
                      <a:pt x="81" y="0"/>
                    </a:lnTo>
                    <a:lnTo>
                      <a:pt x="3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911" name="Freeform 396"/>
              <p:cNvSpPr>
                <a:spLocks/>
              </p:cNvSpPr>
              <p:nvPr/>
            </p:nvSpPr>
            <p:spPr bwMode="auto">
              <a:xfrm>
                <a:off x="4427" y="2530"/>
                <a:ext cx="66" cy="116"/>
              </a:xfrm>
              <a:custGeom>
                <a:avLst/>
                <a:gdLst>
                  <a:gd name="T0" fmla="*/ 10 w 134"/>
                  <a:gd name="T1" fmla="*/ 13 h 235"/>
                  <a:gd name="T2" fmla="*/ 10 w 134"/>
                  <a:gd name="T3" fmla="*/ 12 h 235"/>
                  <a:gd name="T4" fmla="*/ 11 w 134"/>
                  <a:gd name="T5" fmla="*/ 12 h 235"/>
                  <a:gd name="T6" fmla="*/ 11 w 134"/>
                  <a:gd name="T7" fmla="*/ 12 h 235"/>
                  <a:gd name="T8" fmla="*/ 12 w 134"/>
                  <a:gd name="T9" fmla="*/ 12 h 235"/>
                  <a:gd name="T10" fmla="*/ 13 w 134"/>
                  <a:gd name="T11" fmla="*/ 11 h 235"/>
                  <a:gd name="T12" fmla="*/ 13 w 134"/>
                  <a:gd name="T13" fmla="*/ 11 h 235"/>
                  <a:gd name="T14" fmla="*/ 14 w 134"/>
                  <a:gd name="T15" fmla="*/ 10 h 235"/>
                  <a:gd name="T16" fmla="*/ 14 w 134"/>
                  <a:gd name="T17" fmla="*/ 9 h 235"/>
                  <a:gd name="T18" fmla="*/ 15 w 134"/>
                  <a:gd name="T19" fmla="*/ 9 h 235"/>
                  <a:gd name="T20" fmla="*/ 15 w 134"/>
                  <a:gd name="T21" fmla="*/ 8 h 235"/>
                  <a:gd name="T22" fmla="*/ 16 w 134"/>
                  <a:gd name="T23" fmla="*/ 7 h 235"/>
                  <a:gd name="T24" fmla="*/ 16 w 134"/>
                  <a:gd name="T25" fmla="*/ 6 h 235"/>
                  <a:gd name="T26" fmla="*/ 16 w 134"/>
                  <a:gd name="T27" fmla="*/ 5 h 235"/>
                  <a:gd name="T28" fmla="*/ 16 w 134"/>
                  <a:gd name="T29" fmla="*/ 4 h 235"/>
                  <a:gd name="T30" fmla="*/ 16 w 134"/>
                  <a:gd name="T31" fmla="*/ 4 h 235"/>
                  <a:gd name="T32" fmla="*/ 16 w 134"/>
                  <a:gd name="T33" fmla="*/ 3 h 235"/>
                  <a:gd name="T34" fmla="*/ 16 w 134"/>
                  <a:gd name="T35" fmla="*/ 2 h 235"/>
                  <a:gd name="T36" fmla="*/ 16 w 134"/>
                  <a:gd name="T37" fmla="*/ 1 h 235"/>
                  <a:gd name="T38" fmla="*/ 15 w 134"/>
                  <a:gd name="T39" fmla="*/ 1 h 235"/>
                  <a:gd name="T40" fmla="*/ 15 w 134"/>
                  <a:gd name="T41" fmla="*/ 0 h 235"/>
                  <a:gd name="T42" fmla="*/ 15 w 134"/>
                  <a:gd name="T43" fmla="*/ 0 h 235"/>
                  <a:gd name="T44" fmla="*/ 14 w 134"/>
                  <a:gd name="T45" fmla="*/ 0 h 235"/>
                  <a:gd name="T46" fmla="*/ 14 w 134"/>
                  <a:gd name="T47" fmla="*/ 0 h 235"/>
                  <a:gd name="T48" fmla="*/ 13 w 134"/>
                  <a:gd name="T49" fmla="*/ 0 h 235"/>
                  <a:gd name="T50" fmla="*/ 7 w 134"/>
                  <a:gd name="T51" fmla="*/ 0 h 235"/>
                  <a:gd name="T52" fmla="*/ 0 w 134"/>
                  <a:gd name="T53" fmla="*/ 28 h 2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4" h="235">
                    <a:moveTo>
                      <a:pt x="81" y="105"/>
                    </a:moveTo>
                    <a:lnTo>
                      <a:pt x="86" y="104"/>
                    </a:lnTo>
                    <a:lnTo>
                      <a:pt x="91" y="103"/>
                    </a:lnTo>
                    <a:lnTo>
                      <a:pt x="96" y="100"/>
                    </a:lnTo>
                    <a:lnTo>
                      <a:pt x="101" y="97"/>
                    </a:lnTo>
                    <a:lnTo>
                      <a:pt x="107" y="94"/>
                    </a:lnTo>
                    <a:lnTo>
                      <a:pt x="111" y="89"/>
                    </a:lnTo>
                    <a:lnTo>
                      <a:pt x="115" y="83"/>
                    </a:lnTo>
                    <a:lnTo>
                      <a:pt x="119" y="78"/>
                    </a:lnTo>
                    <a:lnTo>
                      <a:pt x="124" y="72"/>
                    </a:lnTo>
                    <a:lnTo>
                      <a:pt x="127" y="65"/>
                    </a:lnTo>
                    <a:lnTo>
                      <a:pt x="129" y="59"/>
                    </a:lnTo>
                    <a:lnTo>
                      <a:pt x="131" y="53"/>
                    </a:lnTo>
                    <a:lnTo>
                      <a:pt x="133" y="45"/>
                    </a:lnTo>
                    <a:lnTo>
                      <a:pt x="134" y="39"/>
                    </a:lnTo>
                    <a:lnTo>
                      <a:pt x="134" y="32"/>
                    </a:lnTo>
                    <a:lnTo>
                      <a:pt x="133" y="26"/>
                    </a:lnTo>
                    <a:lnTo>
                      <a:pt x="132" y="21"/>
                    </a:lnTo>
                    <a:lnTo>
                      <a:pt x="131" y="15"/>
                    </a:lnTo>
                    <a:lnTo>
                      <a:pt x="128" y="11"/>
                    </a:lnTo>
                    <a:lnTo>
                      <a:pt x="126" y="7"/>
                    </a:lnTo>
                    <a:lnTo>
                      <a:pt x="121" y="4"/>
                    </a:lnTo>
                    <a:lnTo>
                      <a:pt x="118" y="1"/>
                    </a:lnTo>
                    <a:lnTo>
                      <a:pt x="114" y="0"/>
                    </a:lnTo>
                    <a:lnTo>
                      <a:pt x="109" y="0"/>
                    </a:lnTo>
                    <a:lnTo>
                      <a:pt x="63" y="0"/>
                    </a:lnTo>
                    <a:lnTo>
                      <a:pt x="0"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2912" name="Group 397"/>
              <p:cNvGrpSpPr>
                <a:grpSpLocks/>
              </p:cNvGrpSpPr>
              <p:nvPr/>
            </p:nvGrpSpPr>
            <p:grpSpPr bwMode="auto">
              <a:xfrm>
                <a:off x="3958" y="2457"/>
                <a:ext cx="590" cy="186"/>
                <a:chOff x="2662" y="3377"/>
                <a:chExt cx="513" cy="162"/>
              </a:xfrm>
            </p:grpSpPr>
            <p:sp>
              <p:nvSpPr>
                <p:cNvPr id="32913" name="Line 398"/>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914" name="Line 399"/>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sp>
        <p:nvSpPr>
          <p:cNvPr id="32778" name="Text Box 400"/>
          <p:cNvSpPr txBox="1">
            <a:spLocks noChangeArrowheads="1"/>
          </p:cNvSpPr>
          <p:nvPr/>
        </p:nvSpPr>
        <p:spPr bwMode="auto">
          <a:xfrm>
            <a:off x="0" y="115888"/>
            <a:ext cx="52197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b="1">
                <a:solidFill>
                  <a:srgbClr val="FF0000"/>
                </a:solidFill>
                <a:ea typeface="黑体" pitchFamily="2" charset="-122"/>
              </a:rPr>
              <a:t>小结</a:t>
            </a:r>
            <a:r>
              <a:rPr lang="en-US" altLang="zh-CN" sz="4000" b="1">
                <a:solidFill>
                  <a:srgbClr val="FF0000"/>
                </a:solidFill>
                <a:ea typeface="黑体" pitchFamily="2" charset="-122"/>
              </a:rPr>
              <a:t>:</a:t>
            </a:r>
            <a:r>
              <a:rPr lang="zh-CN" altLang="en-US" sz="4000" b="1">
                <a:solidFill>
                  <a:srgbClr val="FF0000"/>
                </a:solidFill>
                <a:ea typeface="黑体" pitchFamily="2" charset="-122"/>
              </a:rPr>
              <a:t>直角三角形法求线段的实长与倾角。</a:t>
            </a:r>
          </a:p>
        </p:txBody>
      </p:sp>
      <p:grpSp>
        <p:nvGrpSpPr>
          <p:cNvPr id="478618" name="Group 410"/>
          <p:cNvGrpSpPr>
            <a:grpSpLocks/>
          </p:cNvGrpSpPr>
          <p:nvPr/>
        </p:nvGrpSpPr>
        <p:grpSpPr bwMode="auto">
          <a:xfrm>
            <a:off x="5508625" y="692150"/>
            <a:ext cx="3403600" cy="1674813"/>
            <a:chOff x="3470" y="436"/>
            <a:chExt cx="2144" cy="1055"/>
          </a:xfrm>
        </p:grpSpPr>
        <p:grpSp>
          <p:nvGrpSpPr>
            <p:cNvPr id="32864" name="Group 196"/>
            <p:cNvGrpSpPr>
              <a:grpSpLocks/>
            </p:cNvGrpSpPr>
            <p:nvPr/>
          </p:nvGrpSpPr>
          <p:grpSpPr bwMode="auto">
            <a:xfrm>
              <a:off x="3470" y="436"/>
              <a:ext cx="2144" cy="1055"/>
              <a:chOff x="657" y="3203"/>
              <a:chExt cx="1956" cy="963"/>
            </a:xfrm>
          </p:grpSpPr>
          <p:grpSp>
            <p:nvGrpSpPr>
              <p:cNvPr id="32868" name="Group 197"/>
              <p:cNvGrpSpPr>
                <a:grpSpLocks/>
              </p:cNvGrpSpPr>
              <p:nvPr/>
            </p:nvGrpSpPr>
            <p:grpSpPr bwMode="auto">
              <a:xfrm>
                <a:off x="657" y="3203"/>
                <a:ext cx="1906" cy="963"/>
                <a:chOff x="657" y="3203"/>
                <a:chExt cx="1906" cy="963"/>
              </a:xfrm>
            </p:grpSpPr>
            <p:sp>
              <p:nvSpPr>
                <p:cNvPr id="32872" name="Line 198"/>
                <p:cNvSpPr>
                  <a:spLocks noChangeShapeType="1"/>
                </p:cNvSpPr>
                <p:nvPr/>
              </p:nvSpPr>
              <p:spPr bwMode="auto">
                <a:xfrm flipH="1">
                  <a:off x="657" y="3922"/>
                  <a:ext cx="10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73" name="Line 199"/>
                <p:cNvSpPr>
                  <a:spLocks noChangeShapeType="1"/>
                </p:cNvSpPr>
                <p:nvPr/>
              </p:nvSpPr>
              <p:spPr bwMode="auto">
                <a:xfrm flipH="1">
                  <a:off x="657" y="3203"/>
                  <a:ext cx="1057" cy="7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74" name="Line 200"/>
                <p:cNvSpPr>
                  <a:spLocks noChangeShapeType="1"/>
                </p:cNvSpPr>
                <p:nvPr/>
              </p:nvSpPr>
              <p:spPr bwMode="auto">
                <a:xfrm>
                  <a:off x="1714" y="3616"/>
                  <a:ext cx="283" cy="2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75" name="Line 201"/>
                <p:cNvSpPr>
                  <a:spLocks noChangeShapeType="1"/>
                </p:cNvSpPr>
                <p:nvPr/>
              </p:nvSpPr>
              <p:spPr bwMode="auto">
                <a:xfrm>
                  <a:off x="999" y="3427"/>
                  <a:ext cx="185"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76" name="Line 202"/>
                <p:cNvSpPr>
                  <a:spLocks noChangeShapeType="1"/>
                </p:cNvSpPr>
                <p:nvPr/>
              </p:nvSpPr>
              <p:spPr bwMode="auto">
                <a:xfrm>
                  <a:off x="670" y="3427"/>
                  <a:ext cx="3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77" name="Freeform 203"/>
                <p:cNvSpPr>
                  <a:spLocks/>
                </p:cNvSpPr>
                <p:nvPr/>
              </p:nvSpPr>
              <p:spPr bwMode="auto">
                <a:xfrm>
                  <a:off x="762" y="3229"/>
                  <a:ext cx="81" cy="163"/>
                </a:xfrm>
                <a:custGeom>
                  <a:avLst/>
                  <a:gdLst>
                    <a:gd name="T0" fmla="*/ 0 w 174"/>
                    <a:gd name="T1" fmla="*/ 36 h 347"/>
                    <a:gd name="T2" fmla="*/ 18 w 174"/>
                    <a:gd name="T3" fmla="*/ 0 h 347"/>
                    <a:gd name="T4" fmla="*/ 16 w 174"/>
                    <a:gd name="T5" fmla="*/ 36 h 347"/>
                    <a:gd name="T6" fmla="*/ 0 60000 65536"/>
                    <a:gd name="T7" fmla="*/ 0 60000 65536"/>
                    <a:gd name="T8" fmla="*/ 0 60000 65536"/>
                  </a:gdLst>
                  <a:ahLst/>
                  <a:cxnLst>
                    <a:cxn ang="T6">
                      <a:pos x="T0" y="T1"/>
                    </a:cxn>
                    <a:cxn ang="T7">
                      <a:pos x="T2" y="T3"/>
                    </a:cxn>
                    <a:cxn ang="T8">
                      <a:pos x="T4" y="T5"/>
                    </a:cxn>
                  </a:cxnLst>
                  <a:rect l="0" t="0" r="r" b="b"/>
                  <a:pathLst>
                    <a:path w="174" h="347">
                      <a:moveTo>
                        <a:pt x="0" y="347"/>
                      </a:moveTo>
                      <a:lnTo>
                        <a:pt x="174" y="0"/>
                      </a:lnTo>
                      <a:lnTo>
                        <a:pt x="162"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78" name="Line 204"/>
                <p:cNvSpPr>
                  <a:spLocks noChangeShapeType="1"/>
                </p:cNvSpPr>
                <p:nvPr/>
              </p:nvSpPr>
              <p:spPr bwMode="auto">
                <a:xfrm flipH="1">
                  <a:off x="784" y="3346"/>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79" name="Freeform 205"/>
                <p:cNvSpPr>
                  <a:spLocks/>
                </p:cNvSpPr>
                <p:nvPr/>
              </p:nvSpPr>
              <p:spPr bwMode="auto">
                <a:xfrm>
                  <a:off x="875" y="3301"/>
                  <a:ext cx="75" cy="91"/>
                </a:xfrm>
                <a:custGeom>
                  <a:avLst/>
                  <a:gdLst>
                    <a:gd name="T0" fmla="*/ 0 w 165"/>
                    <a:gd name="T1" fmla="*/ 20 h 193"/>
                    <a:gd name="T2" fmla="*/ 6 w 165"/>
                    <a:gd name="T3" fmla="*/ 20 h 193"/>
                    <a:gd name="T4" fmla="*/ 7 w 165"/>
                    <a:gd name="T5" fmla="*/ 20 h 193"/>
                    <a:gd name="T6" fmla="*/ 8 w 165"/>
                    <a:gd name="T7" fmla="*/ 20 h 193"/>
                    <a:gd name="T8" fmla="*/ 9 w 165"/>
                    <a:gd name="T9" fmla="*/ 19 h 193"/>
                    <a:gd name="T10" fmla="*/ 9 w 165"/>
                    <a:gd name="T11" fmla="*/ 19 h 193"/>
                    <a:gd name="T12" fmla="*/ 10 w 165"/>
                    <a:gd name="T13" fmla="*/ 19 h 193"/>
                    <a:gd name="T14" fmla="*/ 11 w 165"/>
                    <a:gd name="T15" fmla="*/ 18 h 193"/>
                    <a:gd name="T16" fmla="*/ 11 w 165"/>
                    <a:gd name="T17" fmla="*/ 17 h 193"/>
                    <a:gd name="T18" fmla="*/ 12 w 165"/>
                    <a:gd name="T19" fmla="*/ 17 h 193"/>
                    <a:gd name="T20" fmla="*/ 13 w 165"/>
                    <a:gd name="T21" fmla="*/ 16 h 193"/>
                    <a:gd name="T22" fmla="*/ 14 w 165"/>
                    <a:gd name="T23" fmla="*/ 15 h 193"/>
                    <a:gd name="T24" fmla="*/ 14 w 165"/>
                    <a:gd name="T25" fmla="*/ 13 h 193"/>
                    <a:gd name="T26" fmla="*/ 15 w 165"/>
                    <a:gd name="T27" fmla="*/ 12 h 193"/>
                    <a:gd name="T28" fmla="*/ 15 w 165"/>
                    <a:gd name="T29" fmla="*/ 11 h 193"/>
                    <a:gd name="T30" fmla="*/ 15 w 165"/>
                    <a:gd name="T31" fmla="*/ 10 h 193"/>
                    <a:gd name="T32" fmla="*/ 15 w 165"/>
                    <a:gd name="T33" fmla="*/ 9 h 193"/>
                    <a:gd name="T34" fmla="*/ 15 w 165"/>
                    <a:gd name="T35" fmla="*/ 8 h 193"/>
                    <a:gd name="T36" fmla="*/ 15 w 165"/>
                    <a:gd name="T37" fmla="*/ 7 h 193"/>
                    <a:gd name="T38" fmla="*/ 15 w 165"/>
                    <a:gd name="T39" fmla="*/ 6 h 193"/>
                    <a:gd name="T40" fmla="*/ 15 w 165"/>
                    <a:gd name="T41" fmla="*/ 5 h 193"/>
                    <a:gd name="T42" fmla="*/ 15 w 165"/>
                    <a:gd name="T43" fmla="*/ 4 h 193"/>
                    <a:gd name="T44" fmla="*/ 15 w 165"/>
                    <a:gd name="T45" fmla="*/ 3 h 193"/>
                    <a:gd name="T46" fmla="*/ 15 w 165"/>
                    <a:gd name="T47" fmla="*/ 2 h 193"/>
                    <a:gd name="T48" fmla="*/ 14 w 165"/>
                    <a:gd name="T49" fmla="*/ 1 h 193"/>
                    <a:gd name="T50" fmla="*/ 14 w 165"/>
                    <a:gd name="T51" fmla="*/ 1 h 193"/>
                    <a:gd name="T52" fmla="*/ 13 w 165"/>
                    <a:gd name="T53" fmla="*/ 0 h 193"/>
                    <a:gd name="T54" fmla="*/ 12 w 165"/>
                    <a:gd name="T55" fmla="*/ 0 h 193"/>
                    <a:gd name="T56" fmla="*/ 12 w 165"/>
                    <a:gd name="T57" fmla="*/ 0 h 193"/>
                    <a:gd name="T58" fmla="*/ 11 w 165"/>
                    <a:gd name="T59" fmla="*/ 0 h 193"/>
                    <a:gd name="T60" fmla="*/ 5 w 165"/>
                    <a:gd name="T61" fmla="*/ 0 h 19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65" h="193">
                      <a:moveTo>
                        <a:pt x="0" y="193"/>
                      </a:moveTo>
                      <a:lnTo>
                        <a:pt x="67" y="193"/>
                      </a:lnTo>
                      <a:lnTo>
                        <a:pt x="76" y="192"/>
                      </a:lnTo>
                      <a:lnTo>
                        <a:pt x="83" y="190"/>
                      </a:lnTo>
                      <a:lnTo>
                        <a:pt x="92" y="187"/>
                      </a:lnTo>
                      <a:lnTo>
                        <a:pt x="99" y="183"/>
                      </a:lnTo>
                      <a:lnTo>
                        <a:pt x="108" y="178"/>
                      </a:lnTo>
                      <a:lnTo>
                        <a:pt x="115" y="172"/>
                      </a:lnTo>
                      <a:lnTo>
                        <a:pt x="123" y="164"/>
                      </a:lnTo>
                      <a:lnTo>
                        <a:pt x="130" y="156"/>
                      </a:lnTo>
                      <a:lnTo>
                        <a:pt x="136" y="147"/>
                      </a:lnTo>
                      <a:lnTo>
                        <a:pt x="143" y="138"/>
                      </a:lnTo>
                      <a:lnTo>
                        <a:pt x="148" y="128"/>
                      </a:lnTo>
                      <a:lnTo>
                        <a:pt x="154" y="117"/>
                      </a:lnTo>
                      <a:lnTo>
                        <a:pt x="158" y="107"/>
                      </a:lnTo>
                      <a:lnTo>
                        <a:pt x="161" y="96"/>
                      </a:lnTo>
                      <a:lnTo>
                        <a:pt x="163" y="86"/>
                      </a:lnTo>
                      <a:lnTo>
                        <a:pt x="165" y="75"/>
                      </a:lnTo>
                      <a:lnTo>
                        <a:pt x="165" y="64"/>
                      </a:lnTo>
                      <a:lnTo>
                        <a:pt x="165" y="55"/>
                      </a:lnTo>
                      <a:lnTo>
                        <a:pt x="164" y="45"/>
                      </a:lnTo>
                      <a:lnTo>
                        <a:pt x="162" y="37"/>
                      </a:lnTo>
                      <a:lnTo>
                        <a:pt x="159" y="28"/>
                      </a:lnTo>
                      <a:lnTo>
                        <a:pt x="156" y="21"/>
                      </a:lnTo>
                      <a:lnTo>
                        <a:pt x="151" y="14"/>
                      </a:lnTo>
                      <a:lnTo>
                        <a:pt x="146" y="10"/>
                      </a:lnTo>
                      <a:lnTo>
                        <a:pt x="140" y="6"/>
                      </a:lnTo>
                      <a:lnTo>
                        <a:pt x="133" y="2"/>
                      </a:lnTo>
                      <a:lnTo>
                        <a:pt x="127" y="0"/>
                      </a:lnTo>
                      <a:lnTo>
                        <a:pt x="119" y="0"/>
                      </a:lnTo>
                      <a:lnTo>
                        <a:pt x="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80" name="Freeform 206"/>
                <p:cNvSpPr>
                  <a:spLocks/>
                </p:cNvSpPr>
                <p:nvPr/>
              </p:nvSpPr>
              <p:spPr bwMode="auto">
                <a:xfrm>
                  <a:off x="875" y="3229"/>
                  <a:ext cx="91" cy="163"/>
                </a:xfrm>
                <a:custGeom>
                  <a:avLst/>
                  <a:gdLst>
                    <a:gd name="T0" fmla="*/ 12 w 197"/>
                    <a:gd name="T1" fmla="*/ 16 h 347"/>
                    <a:gd name="T2" fmla="*/ 12 w 197"/>
                    <a:gd name="T3" fmla="*/ 16 h 347"/>
                    <a:gd name="T4" fmla="*/ 13 w 197"/>
                    <a:gd name="T5" fmla="*/ 16 h 347"/>
                    <a:gd name="T6" fmla="*/ 14 w 197"/>
                    <a:gd name="T7" fmla="*/ 16 h 347"/>
                    <a:gd name="T8" fmla="*/ 15 w 197"/>
                    <a:gd name="T9" fmla="*/ 15 h 347"/>
                    <a:gd name="T10" fmla="*/ 16 w 197"/>
                    <a:gd name="T11" fmla="*/ 15 h 347"/>
                    <a:gd name="T12" fmla="*/ 16 w 197"/>
                    <a:gd name="T13" fmla="*/ 14 h 347"/>
                    <a:gd name="T14" fmla="*/ 17 w 197"/>
                    <a:gd name="T15" fmla="*/ 13 h 347"/>
                    <a:gd name="T16" fmla="*/ 17 w 197"/>
                    <a:gd name="T17" fmla="*/ 12 h 347"/>
                    <a:gd name="T18" fmla="*/ 18 w 197"/>
                    <a:gd name="T19" fmla="*/ 11 h 347"/>
                    <a:gd name="T20" fmla="*/ 18 w 197"/>
                    <a:gd name="T21" fmla="*/ 10 h 347"/>
                    <a:gd name="T22" fmla="*/ 19 w 197"/>
                    <a:gd name="T23" fmla="*/ 9 h 347"/>
                    <a:gd name="T24" fmla="*/ 19 w 197"/>
                    <a:gd name="T25" fmla="*/ 8 h 347"/>
                    <a:gd name="T26" fmla="*/ 19 w 197"/>
                    <a:gd name="T27" fmla="*/ 7 h 347"/>
                    <a:gd name="T28" fmla="*/ 19 w 197"/>
                    <a:gd name="T29" fmla="*/ 6 h 347"/>
                    <a:gd name="T30" fmla="*/ 19 w 197"/>
                    <a:gd name="T31" fmla="*/ 5 h 347"/>
                    <a:gd name="T32" fmla="*/ 19 w 197"/>
                    <a:gd name="T33" fmla="*/ 4 h 347"/>
                    <a:gd name="T34" fmla="*/ 19 w 197"/>
                    <a:gd name="T35" fmla="*/ 3 h 347"/>
                    <a:gd name="T36" fmla="*/ 19 w 197"/>
                    <a:gd name="T37" fmla="*/ 2 h 347"/>
                    <a:gd name="T38" fmla="*/ 18 w 197"/>
                    <a:gd name="T39" fmla="*/ 2 h 347"/>
                    <a:gd name="T40" fmla="*/ 18 w 197"/>
                    <a:gd name="T41" fmla="*/ 1 h 347"/>
                    <a:gd name="T42" fmla="*/ 18 w 197"/>
                    <a:gd name="T43" fmla="*/ 0 h 347"/>
                    <a:gd name="T44" fmla="*/ 17 w 197"/>
                    <a:gd name="T45" fmla="*/ 0 h 347"/>
                    <a:gd name="T46" fmla="*/ 17 w 197"/>
                    <a:gd name="T47" fmla="*/ 0 h 347"/>
                    <a:gd name="T48" fmla="*/ 16 w 197"/>
                    <a:gd name="T49" fmla="*/ 0 h 347"/>
                    <a:gd name="T50" fmla="*/ 9 w 197"/>
                    <a:gd name="T51" fmla="*/ 0 h 347"/>
                    <a:gd name="T52" fmla="*/ 0 w 197"/>
                    <a:gd name="T53" fmla="*/ 36 h 34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7" h="347">
                      <a:moveTo>
                        <a:pt x="119" y="154"/>
                      </a:moveTo>
                      <a:lnTo>
                        <a:pt x="127" y="153"/>
                      </a:lnTo>
                      <a:lnTo>
                        <a:pt x="134" y="151"/>
                      </a:lnTo>
                      <a:lnTo>
                        <a:pt x="142" y="148"/>
                      </a:lnTo>
                      <a:lnTo>
                        <a:pt x="149" y="144"/>
                      </a:lnTo>
                      <a:lnTo>
                        <a:pt x="157" y="138"/>
                      </a:lnTo>
                      <a:lnTo>
                        <a:pt x="163" y="131"/>
                      </a:lnTo>
                      <a:lnTo>
                        <a:pt x="171" y="123"/>
                      </a:lnTo>
                      <a:lnTo>
                        <a:pt x="176" y="115"/>
                      </a:lnTo>
                      <a:lnTo>
                        <a:pt x="182" y="106"/>
                      </a:lnTo>
                      <a:lnTo>
                        <a:pt x="187" y="97"/>
                      </a:lnTo>
                      <a:lnTo>
                        <a:pt x="191" y="87"/>
                      </a:lnTo>
                      <a:lnTo>
                        <a:pt x="194" y="77"/>
                      </a:lnTo>
                      <a:lnTo>
                        <a:pt x="196" y="67"/>
                      </a:lnTo>
                      <a:lnTo>
                        <a:pt x="197" y="56"/>
                      </a:lnTo>
                      <a:lnTo>
                        <a:pt x="197" y="48"/>
                      </a:lnTo>
                      <a:lnTo>
                        <a:pt x="197" y="38"/>
                      </a:lnTo>
                      <a:lnTo>
                        <a:pt x="195" y="30"/>
                      </a:lnTo>
                      <a:lnTo>
                        <a:pt x="193" y="22"/>
                      </a:lnTo>
                      <a:lnTo>
                        <a:pt x="189" y="16"/>
                      </a:lnTo>
                      <a:lnTo>
                        <a:pt x="184" y="11"/>
                      </a:lnTo>
                      <a:lnTo>
                        <a:pt x="179" y="5"/>
                      </a:lnTo>
                      <a:lnTo>
                        <a:pt x="174" y="2"/>
                      </a:lnTo>
                      <a:lnTo>
                        <a:pt x="167" y="0"/>
                      </a:lnTo>
                      <a:lnTo>
                        <a:pt x="161" y="0"/>
                      </a:lnTo>
                      <a:lnTo>
                        <a:pt x="93" y="0"/>
                      </a:lnTo>
                      <a:lnTo>
                        <a:pt x="0"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81" name="Freeform 207"/>
                <p:cNvSpPr>
                  <a:spLocks/>
                </p:cNvSpPr>
                <p:nvPr/>
              </p:nvSpPr>
              <p:spPr bwMode="auto">
                <a:xfrm>
                  <a:off x="1035" y="3665"/>
                  <a:ext cx="78" cy="257"/>
                </a:xfrm>
                <a:custGeom>
                  <a:avLst/>
                  <a:gdLst>
                    <a:gd name="T0" fmla="*/ 17 w 170"/>
                    <a:gd name="T1" fmla="*/ 56 h 552"/>
                    <a:gd name="T2" fmla="*/ 16 w 170"/>
                    <a:gd name="T3" fmla="*/ 51 h 552"/>
                    <a:gd name="T4" fmla="*/ 16 w 170"/>
                    <a:gd name="T5" fmla="*/ 47 h 552"/>
                    <a:gd name="T6" fmla="*/ 16 w 170"/>
                    <a:gd name="T7" fmla="*/ 43 h 552"/>
                    <a:gd name="T8" fmla="*/ 15 w 170"/>
                    <a:gd name="T9" fmla="*/ 39 h 552"/>
                    <a:gd name="T10" fmla="*/ 14 w 170"/>
                    <a:gd name="T11" fmla="*/ 35 h 552"/>
                    <a:gd name="T12" fmla="*/ 13 w 170"/>
                    <a:gd name="T13" fmla="*/ 31 h 552"/>
                    <a:gd name="T14" fmla="*/ 12 w 170"/>
                    <a:gd name="T15" fmla="*/ 27 h 552"/>
                    <a:gd name="T16" fmla="*/ 11 w 170"/>
                    <a:gd name="T17" fmla="*/ 22 h 552"/>
                    <a:gd name="T18" fmla="*/ 10 w 170"/>
                    <a:gd name="T19" fmla="*/ 19 h 552"/>
                    <a:gd name="T20" fmla="*/ 8 w 170"/>
                    <a:gd name="T21" fmla="*/ 15 h 552"/>
                    <a:gd name="T22" fmla="*/ 6 w 170"/>
                    <a:gd name="T23" fmla="*/ 11 h 552"/>
                    <a:gd name="T24" fmla="*/ 4 w 170"/>
                    <a:gd name="T25" fmla="*/ 7 h 552"/>
                    <a:gd name="T26" fmla="*/ 2 w 170"/>
                    <a:gd name="T27" fmla="*/ 3 h 552"/>
                    <a:gd name="T28" fmla="*/ 0 w 170"/>
                    <a:gd name="T29" fmla="*/ 0 h 5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0" h="552">
                      <a:moveTo>
                        <a:pt x="170" y="552"/>
                      </a:moveTo>
                      <a:lnTo>
                        <a:pt x="168" y="510"/>
                      </a:lnTo>
                      <a:lnTo>
                        <a:pt x="166" y="468"/>
                      </a:lnTo>
                      <a:lnTo>
                        <a:pt x="161" y="427"/>
                      </a:lnTo>
                      <a:lnTo>
                        <a:pt x="156" y="385"/>
                      </a:lnTo>
                      <a:lnTo>
                        <a:pt x="147" y="345"/>
                      </a:lnTo>
                      <a:lnTo>
                        <a:pt x="138" y="303"/>
                      </a:lnTo>
                      <a:lnTo>
                        <a:pt x="126" y="264"/>
                      </a:lnTo>
                      <a:lnTo>
                        <a:pt x="113" y="223"/>
                      </a:lnTo>
                      <a:lnTo>
                        <a:pt x="98" y="185"/>
                      </a:lnTo>
                      <a:lnTo>
                        <a:pt x="82" y="146"/>
                      </a:lnTo>
                      <a:lnTo>
                        <a:pt x="64" y="108"/>
                      </a:lnTo>
                      <a:lnTo>
                        <a:pt x="44" y="71"/>
                      </a:lnTo>
                      <a:lnTo>
                        <a:pt x="24" y="3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82" name="Freeform 208"/>
                <p:cNvSpPr>
                  <a:spLocks/>
                </p:cNvSpPr>
                <p:nvPr/>
              </p:nvSpPr>
              <p:spPr bwMode="auto">
                <a:xfrm>
                  <a:off x="1223" y="3792"/>
                  <a:ext cx="26" cy="26"/>
                </a:xfrm>
                <a:custGeom>
                  <a:avLst/>
                  <a:gdLst>
                    <a:gd name="T0" fmla="*/ 4 w 50"/>
                    <a:gd name="T1" fmla="*/ 0 h 55"/>
                    <a:gd name="T2" fmla="*/ 1 w 50"/>
                    <a:gd name="T3" fmla="*/ 3 h 55"/>
                    <a:gd name="T4" fmla="*/ 0 w 50"/>
                    <a:gd name="T5" fmla="*/ 5 h 55"/>
                    <a:gd name="T6" fmla="*/ 3 w 50"/>
                    <a:gd name="T7" fmla="*/ 6 h 55"/>
                    <a:gd name="T8" fmla="*/ 5 w 50"/>
                    <a:gd name="T9" fmla="*/ 5 h 55"/>
                    <a:gd name="T10" fmla="*/ 7 w 50"/>
                    <a:gd name="T11" fmla="*/ 4 h 55"/>
                    <a:gd name="T12" fmla="*/ 4 w 50"/>
                    <a:gd name="T13" fmla="*/ 4 h 55"/>
                    <a:gd name="T14" fmla="*/ 4 w 50"/>
                    <a:gd name="T15" fmla="*/ 0 h 5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0" h="55">
                      <a:moveTo>
                        <a:pt x="31" y="0"/>
                      </a:moveTo>
                      <a:lnTo>
                        <a:pt x="3" y="25"/>
                      </a:lnTo>
                      <a:lnTo>
                        <a:pt x="0" y="51"/>
                      </a:lnTo>
                      <a:lnTo>
                        <a:pt x="24" y="55"/>
                      </a:lnTo>
                      <a:lnTo>
                        <a:pt x="37" y="51"/>
                      </a:lnTo>
                      <a:lnTo>
                        <a:pt x="50" y="36"/>
                      </a:lnTo>
                      <a:lnTo>
                        <a:pt x="29" y="35"/>
                      </a:lnTo>
                      <a:lnTo>
                        <a:pt x="31" y="0"/>
                      </a:lnTo>
                      <a:close/>
                    </a:path>
                  </a:pathLst>
                </a:custGeom>
                <a:solidFill>
                  <a:srgbClr val="000000"/>
                </a:solidFill>
                <a:ln w="19050" cmpd="sng">
                  <a:solidFill>
                    <a:srgbClr val="000000"/>
                  </a:solidFill>
                  <a:round/>
                  <a:headEnd/>
                  <a:tailEnd/>
                </a:ln>
              </p:spPr>
              <p:txBody>
                <a:bodyPr/>
                <a:lstStyle/>
                <a:p>
                  <a:endParaRPr lang="zh-CN" altLang="en-US"/>
                </a:p>
              </p:txBody>
            </p:sp>
            <p:sp>
              <p:nvSpPr>
                <p:cNvPr id="32883" name="Freeform 209"/>
                <p:cNvSpPr>
                  <a:spLocks/>
                </p:cNvSpPr>
                <p:nvPr/>
              </p:nvSpPr>
              <p:spPr bwMode="auto">
                <a:xfrm>
                  <a:off x="1184" y="3717"/>
                  <a:ext cx="46" cy="101"/>
                </a:xfrm>
                <a:custGeom>
                  <a:avLst/>
                  <a:gdLst>
                    <a:gd name="T0" fmla="*/ 6 w 102"/>
                    <a:gd name="T1" fmla="*/ 0 h 215"/>
                    <a:gd name="T2" fmla="*/ 4 w 102"/>
                    <a:gd name="T3" fmla="*/ 3 h 215"/>
                    <a:gd name="T4" fmla="*/ 4 w 102"/>
                    <a:gd name="T5" fmla="*/ 3 h 215"/>
                    <a:gd name="T6" fmla="*/ 2 w 102"/>
                    <a:gd name="T7" fmla="*/ 7 h 215"/>
                    <a:gd name="T8" fmla="*/ 0 w 102"/>
                    <a:gd name="T9" fmla="*/ 11 h 215"/>
                    <a:gd name="T10" fmla="*/ 0 w 102"/>
                    <a:gd name="T11" fmla="*/ 16 h 215"/>
                    <a:gd name="T12" fmla="*/ 0 w 102"/>
                    <a:gd name="T13" fmla="*/ 19 h 215"/>
                    <a:gd name="T14" fmla="*/ 0 w 102"/>
                    <a:gd name="T15" fmla="*/ 20 h 215"/>
                    <a:gd name="T16" fmla="*/ 2 w 102"/>
                    <a:gd name="T17" fmla="*/ 22 h 215"/>
                    <a:gd name="T18" fmla="*/ 2 w 102"/>
                    <a:gd name="T19" fmla="*/ 22 h 215"/>
                    <a:gd name="T20" fmla="*/ 5 w 102"/>
                    <a:gd name="T21" fmla="*/ 22 h 215"/>
                    <a:gd name="T22" fmla="*/ 6 w 102"/>
                    <a:gd name="T23" fmla="*/ 22 h 215"/>
                    <a:gd name="T24" fmla="*/ 4 w 102"/>
                    <a:gd name="T25" fmla="*/ 21 h 215"/>
                    <a:gd name="T26" fmla="*/ 3 w 102"/>
                    <a:gd name="T27" fmla="*/ 21 h 215"/>
                    <a:gd name="T28" fmla="*/ 2 w 102"/>
                    <a:gd name="T29" fmla="*/ 18 h 215"/>
                    <a:gd name="T30" fmla="*/ 2 w 102"/>
                    <a:gd name="T31" fmla="*/ 16 h 215"/>
                    <a:gd name="T32" fmla="*/ 3 w 102"/>
                    <a:gd name="T33" fmla="*/ 11 h 215"/>
                    <a:gd name="T34" fmla="*/ 4 w 102"/>
                    <a:gd name="T35" fmla="*/ 7 h 215"/>
                    <a:gd name="T36" fmla="*/ 6 w 102"/>
                    <a:gd name="T37" fmla="*/ 4 h 215"/>
                    <a:gd name="T38" fmla="*/ 7 w 102"/>
                    <a:gd name="T39" fmla="*/ 2 h 215"/>
                    <a:gd name="T40" fmla="*/ 9 w 102"/>
                    <a:gd name="T41" fmla="*/ 0 h 215"/>
                    <a:gd name="T42" fmla="*/ 6 w 102"/>
                    <a:gd name="T43" fmla="*/ 0 h 2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2" h="215">
                      <a:moveTo>
                        <a:pt x="72" y="0"/>
                      </a:moveTo>
                      <a:lnTo>
                        <a:pt x="42" y="29"/>
                      </a:lnTo>
                      <a:lnTo>
                        <a:pt x="41" y="30"/>
                      </a:lnTo>
                      <a:lnTo>
                        <a:pt x="20" y="64"/>
                      </a:lnTo>
                      <a:lnTo>
                        <a:pt x="6" y="108"/>
                      </a:lnTo>
                      <a:lnTo>
                        <a:pt x="0" y="149"/>
                      </a:lnTo>
                      <a:lnTo>
                        <a:pt x="3" y="181"/>
                      </a:lnTo>
                      <a:lnTo>
                        <a:pt x="6" y="193"/>
                      </a:lnTo>
                      <a:lnTo>
                        <a:pt x="24" y="213"/>
                      </a:lnTo>
                      <a:lnTo>
                        <a:pt x="26" y="214"/>
                      </a:lnTo>
                      <a:lnTo>
                        <a:pt x="55" y="215"/>
                      </a:lnTo>
                      <a:lnTo>
                        <a:pt x="61" y="213"/>
                      </a:lnTo>
                      <a:lnTo>
                        <a:pt x="43" y="202"/>
                      </a:lnTo>
                      <a:lnTo>
                        <a:pt x="34" y="199"/>
                      </a:lnTo>
                      <a:lnTo>
                        <a:pt x="20" y="174"/>
                      </a:lnTo>
                      <a:lnTo>
                        <a:pt x="20" y="151"/>
                      </a:lnTo>
                      <a:lnTo>
                        <a:pt x="28" y="106"/>
                      </a:lnTo>
                      <a:lnTo>
                        <a:pt x="41" y="69"/>
                      </a:lnTo>
                      <a:lnTo>
                        <a:pt x="61" y="33"/>
                      </a:lnTo>
                      <a:lnTo>
                        <a:pt x="74" y="18"/>
                      </a:lnTo>
                      <a:lnTo>
                        <a:pt x="102" y="1"/>
                      </a:lnTo>
                      <a:lnTo>
                        <a:pt x="72" y="0"/>
                      </a:lnTo>
                      <a:close/>
                    </a:path>
                  </a:pathLst>
                </a:custGeom>
                <a:solidFill>
                  <a:srgbClr val="000000"/>
                </a:solidFill>
                <a:ln w="19050" cmpd="sng">
                  <a:solidFill>
                    <a:srgbClr val="000000"/>
                  </a:solidFill>
                  <a:round/>
                  <a:headEnd/>
                  <a:tailEnd/>
                </a:ln>
              </p:spPr>
              <p:txBody>
                <a:bodyPr/>
                <a:lstStyle/>
                <a:p>
                  <a:endParaRPr lang="zh-CN" altLang="en-US"/>
                </a:p>
              </p:txBody>
            </p:sp>
            <p:sp>
              <p:nvSpPr>
                <p:cNvPr id="32884" name="Freeform 210"/>
                <p:cNvSpPr>
                  <a:spLocks/>
                </p:cNvSpPr>
                <p:nvPr/>
              </p:nvSpPr>
              <p:spPr bwMode="auto">
                <a:xfrm>
                  <a:off x="1204" y="3714"/>
                  <a:ext cx="52" cy="104"/>
                </a:xfrm>
                <a:custGeom>
                  <a:avLst/>
                  <a:gdLst>
                    <a:gd name="T0" fmla="*/ 7 w 112"/>
                    <a:gd name="T1" fmla="*/ 0 h 223"/>
                    <a:gd name="T2" fmla="*/ 5 w 112"/>
                    <a:gd name="T3" fmla="*/ 0 h 223"/>
                    <a:gd name="T4" fmla="*/ 3 w 112"/>
                    <a:gd name="T5" fmla="*/ 1 h 223"/>
                    <a:gd name="T6" fmla="*/ 6 w 112"/>
                    <a:gd name="T7" fmla="*/ 1 h 223"/>
                    <a:gd name="T8" fmla="*/ 6 w 112"/>
                    <a:gd name="T9" fmla="*/ 1 h 223"/>
                    <a:gd name="T10" fmla="*/ 8 w 112"/>
                    <a:gd name="T11" fmla="*/ 3 h 223"/>
                    <a:gd name="T12" fmla="*/ 8 w 112"/>
                    <a:gd name="T13" fmla="*/ 3 h 223"/>
                    <a:gd name="T14" fmla="*/ 8 w 112"/>
                    <a:gd name="T15" fmla="*/ 7 h 223"/>
                    <a:gd name="T16" fmla="*/ 6 w 112"/>
                    <a:gd name="T17" fmla="*/ 17 h 223"/>
                    <a:gd name="T18" fmla="*/ 6 w 112"/>
                    <a:gd name="T19" fmla="*/ 17 h 223"/>
                    <a:gd name="T20" fmla="*/ 3 w 112"/>
                    <a:gd name="T21" fmla="*/ 21 h 223"/>
                    <a:gd name="T22" fmla="*/ 0 w 112"/>
                    <a:gd name="T23" fmla="*/ 21 h 223"/>
                    <a:gd name="T24" fmla="*/ 2 w 112"/>
                    <a:gd name="T25" fmla="*/ 23 h 223"/>
                    <a:gd name="T26" fmla="*/ 5 w 112"/>
                    <a:gd name="T27" fmla="*/ 20 h 223"/>
                    <a:gd name="T28" fmla="*/ 7 w 112"/>
                    <a:gd name="T29" fmla="*/ 17 h 223"/>
                    <a:gd name="T30" fmla="*/ 11 w 112"/>
                    <a:gd name="T31" fmla="*/ 7 h 223"/>
                    <a:gd name="T32" fmla="*/ 11 w 112"/>
                    <a:gd name="T33" fmla="*/ 4 h 223"/>
                    <a:gd name="T34" fmla="*/ 10 w 112"/>
                    <a:gd name="T35" fmla="*/ 4 h 223"/>
                    <a:gd name="T36" fmla="*/ 9 w 112"/>
                    <a:gd name="T37" fmla="*/ 3 h 223"/>
                    <a:gd name="T38" fmla="*/ 8 w 112"/>
                    <a:gd name="T39" fmla="*/ 0 h 223"/>
                    <a:gd name="T40" fmla="*/ 7 w 112"/>
                    <a:gd name="T41" fmla="*/ 0 h 2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2" h="223">
                      <a:moveTo>
                        <a:pt x="74" y="0"/>
                      </a:moveTo>
                      <a:lnTo>
                        <a:pt x="45" y="2"/>
                      </a:lnTo>
                      <a:lnTo>
                        <a:pt x="29" y="10"/>
                      </a:lnTo>
                      <a:lnTo>
                        <a:pt x="59" y="11"/>
                      </a:lnTo>
                      <a:lnTo>
                        <a:pt x="62" y="11"/>
                      </a:lnTo>
                      <a:lnTo>
                        <a:pt x="82" y="28"/>
                      </a:lnTo>
                      <a:lnTo>
                        <a:pt x="83" y="29"/>
                      </a:lnTo>
                      <a:lnTo>
                        <a:pt x="83" y="66"/>
                      </a:lnTo>
                      <a:lnTo>
                        <a:pt x="56" y="167"/>
                      </a:lnTo>
                      <a:lnTo>
                        <a:pt x="55" y="168"/>
                      </a:lnTo>
                      <a:lnTo>
                        <a:pt x="25" y="204"/>
                      </a:lnTo>
                      <a:lnTo>
                        <a:pt x="0" y="212"/>
                      </a:lnTo>
                      <a:lnTo>
                        <a:pt x="18" y="223"/>
                      </a:lnTo>
                      <a:lnTo>
                        <a:pt x="48" y="195"/>
                      </a:lnTo>
                      <a:lnTo>
                        <a:pt x="76" y="170"/>
                      </a:lnTo>
                      <a:lnTo>
                        <a:pt x="105" y="64"/>
                      </a:lnTo>
                      <a:lnTo>
                        <a:pt x="112" y="41"/>
                      </a:lnTo>
                      <a:lnTo>
                        <a:pt x="98" y="36"/>
                      </a:lnTo>
                      <a:lnTo>
                        <a:pt x="95" y="26"/>
                      </a:lnTo>
                      <a:lnTo>
                        <a:pt x="79" y="2"/>
                      </a:lnTo>
                      <a:lnTo>
                        <a:pt x="74" y="0"/>
                      </a:lnTo>
                      <a:close/>
                    </a:path>
                  </a:pathLst>
                </a:custGeom>
                <a:solidFill>
                  <a:srgbClr val="000000"/>
                </a:solidFill>
                <a:ln w="19050" cmpd="sng">
                  <a:solidFill>
                    <a:srgbClr val="000000"/>
                  </a:solidFill>
                  <a:round/>
                  <a:headEnd/>
                  <a:tailEnd/>
                </a:ln>
              </p:spPr>
              <p:txBody>
                <a:bodyPr/>
                <a:lstStyle/>
                <a:p>
                  <a:endParaRPr lang="zh-CN" altLang="en-US"/>
                </a:p>
              </p:txBody>
            </p:sp>
            <p:sp>
              <p:nvSpPr>
                <p:cNvPr id="32885" name="Freeform 211"/>
                <p:cNvSpPr>
                  <a:spLocks/>
                </p:cNvSpPr>
                <p:nvPr/>
              </p:nvSpPr>
              <p:spPr bwMode="auto">
                <a:xfrm>
                  <a:off x="1249" y="3714"/>
                  <a:ext cx="17" cy="19"/>
                </a:xfrm>
                <a:custGeom>
                  <a:avLst/>
                  <a:gdLst>
                    <a:gd name="T0" fmla="*/ 5 w 34"/>
                    <a:gd name="T1" fmla="*/ 0 h 41"/>
                    <a:gd name="T2" fmla="*/ 2 w 34"/>
                    <a:gd name="T3" fmla="*/ 0 h 41"/>
                    <a:gd name="T4" fmla="*/ 0 w 34"/>
                    <a:gd name="T5" fmla="*/ 4 h 41"/>
                    <a:gd name="T6" fmla="*/ 2 w 34"/>
                    <a:gd name="T7" fmla="*/ 4 h 41"/>
                    <a:gd name="T8" fmla="*/ 4 w 34"/>
                    <a:gd name="T9" fmla="*/ 1 h 41"/>
                    <a:gd name="T10" fmla="*/ 5 w 34"/>
                    <a:gd name="T11" fmla="*/ 0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41">
                      <a:moveTo>
                        <a:pt x="34" y="0"/>
                      </a:moveTo>
                      <a:lnTo>
                        <a:pt x="16" y="4"/>
                      </a:lnTo>
                      <a:lnTo>
                        <a:pt x="0" y="36"/>
                      </a:lnTo>
                      <a:lnTo>
                        <a:pt x="14" y="41"/>
                      </a:lnTo>
                      <a:lnTo>
                        <a:pt x="32" y="11"/>
                      </a:lnTo>
                      <a:lnTo>
                        <a:pt x="34" y="0"/>
                      </a:lnTo>
                      <a:close/>
                    </a:path>
                  </a:pathLst>
                </a:custGeom>
                <a:solidFill>
                  <a:srgbClr val="000000"/>
                </a:solidFill>
                <a:ln w="19050" cmpd="sng">
                  <a:solidFill>
                    <a:srgbClr val="000000"/>
                  </a:solidFill>
                  <a:round/>
                  <a:headEnd/>
                  <a:tailEnd/>
                </a:ln>
              </p:spPr>
              <p:txBody>
                <a:bodyPr/>
                <a:lstStyle/>
                <a:p>
                  <a:endParaRPr lang="zh-CN" altLang="en-US"/>
                </a:p>
              </p:txBody>
            </p:sp>
            <p:sp>
              <p:nvSpPr>
                <p:cNvPr id="32886" name="Line 212"/>
                <p:cNvSpPr>
                  <a:spLocks noChangeShapeType="1"/>
                </p:cNvSpPr>
                <p:nvPr/>
              </p:nvSpPr>
              <p:spPr bwMode="auto">
                <a:xfrm>
                  <a:off x="1714" y="3203"/>
                  <a:ext cx="0" cy="7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87" name="Freeform 213"/>
                <p:cNvSpPr>
                  <a:spLocks/>
                </p:cNvSpPr>
                <p:nvPr/>
              </p:nvSpPr>
              <p:spPr bwMode="auto">
                <a:xfrm>
                  <a:off x="2082" y="3684"/>
                  <a:ext cx="104" cy="160"/>
                </a:xfrm>
                <a:custGeom>
                  <a:avLst/>
                  <a:gdLst>
                    <a:gd name="T0" fmla="*/ 9 w 228"/>
                    <a:gd name="T1" fmla="*/ 0 h 347"/>
                    <a:gd name="T2" fmla="*/ 21 w 228"/>
                    <a:gd name="T3" fmla="*/ 0 h 347"/>
                    <a:gd name="T4" fmla="*/ 0 w 228"/>
                    <a:gd name="T5" fmla="*/ 34 h 347"/>
                    <a:gd name="T6" fmla="*/ 13 w 228"/>
                    <a:gd name="T7" fmla="*/ 34 h 3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8" h="347">
                      <a:moveTo>
                        <a:pt x="93" y="0"/>
                      </a:moveTo>
                      <a:lnTo>
                        <a:pt x="228" y="0"/>
                      </a:lnTo>
                      <a:lnTo>
                        <a:pt x="0" y="347"/>
                      </a:lnTo>
                      <a:lnTo>
                        <a:pt x="134"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88" name="Freeform 214"/>
                <p:cNvSpPr>
                  <a:spLocks/>
                </p:cNvSpPr>
                <p:nvPr/>
              </p:nvSpPr>
              <p:spPr bwMode="auto">
                <a:xfrm>
                  <a:off x="2202" y="3733"/>
                  <a:ext cx="59" cy="114"/>
                </a:xfrm>
                <a:custGeom>
                  <a:avLst/>
                  <a:gdLst>
                    <a:gd name="T0" fmla="*/ 0 w 125"/>
                    <a:gd name="T1" fmla="*/ 24 h 247"/>
                    <a:gd name="T2" fmla="*/ 13 w 125"/>
                    <a:gd name="T3" fmla="*/ 0 h 247"/>
                    <a:gd name="T4" fmla="*/ 12 w 125"/>
                    <a:gd name="T5" fmla="*/ 24 h 247"/>
                    <a:gd name="T6" fmla="*/ 0 60000 65536"/>
                    <a:gd name="T7" fmla="*/ 0 60000 65536"/>
                    <a:gd name="T8" fmla="*/ 0 60000 65536"/>
                  </a:gdLst>
                  <a:ahLst/>
                  <a:cxnLst>
                    <a:cxn ang="T6">
                      <a:pos x="T0" y="T1"/>
                    </a:cxn>
                    <a:cxn ang="T7">
                      <a:pos x="T2" y="T3"/>
                    </a:cxn>
                    <a:cxn ang="T8">
                      <a:pos x="T4" y="T5"/>
                    </a:cxn>
                  </a:cxnLst>
                  <a:rect l="0" t="0" r="r" b="b"/>
                  <a:pathLst>
                    <a:path w="125" h="247">
                      <a:moveTo>
                        <a:pt x="0" y="247"/>
                      </a:moveTo>
                      <a:lnTo>
                        <a:pt x="125" y="0"/>
                      </a:lnTo>
                      <a:lnTo>
                        <a:pt x="116" y="2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89" name="Line 215"/>
                <p:cNvSpPr>
                  <a:spLocks noChangeShapeType="1"/>
                </p:cNvSpPr>
                <p:nvPr/>
              </p:nvSpPr>
              <p:spPr bwMode="auto">
                <a:xfrm flipH="1">
                  <a:off x="2218" y="3815"/>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90" name="Line 216"/>
                <p:cNvSpPr>
                  <a:spLocks noChangeShapeType="1"/>
                </p:cNvSpPr>
                <p:nvPr/>
              </p:nvSpPr>
              <p:spPr bwMode="auto">
                <a:xfrm>
                  <a:off x="2303" y="3792"/>
                  <a:ext cx="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91" name="Freeform 217"/>
                <p:cNvSpPr>
                  <a:spLocks/>
                </p:cNvSpPr>
                <p:nvPr/>
              </p:nvSpPr>
              <p:spPr bwMode="auto">
                <a:xfrm>
                  <a:off x="2378" y="3684"/>
                  <a:ext cx="104" cy="160"/>
                </a:xfrm>
                <a:custGeom>
                  <a:avLst/>
                  <a:gdLst>
                    <a:gd name="T0" fmla="*/ 9 w 228"/>
                    <a:gd name="T1" fmla="*/ 0 h 347"/>
                    <a:gd name="T2" fmla="*/ 21 w 228"/>
                    <a:gd name="T3" fmla="*/ 0 h 347"/>
                    <a:gd name="T4" fmla="*/ 0 w 228"/>
                    <a:gd name="T5" fmla="*/ 34 h 347"/>
                    <a:gd name="T6" fmla="*/ 13 w 228"/>
                    <a:gd name="T7" fmla="*/ 34 h 3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8" h="347">
                      <a:moveTo>
                        <a:pt x="93" y="0"/>
                      </a:moveTo>
                      <a:lnTo>
                        <a:pt x="228" y="0"/>
                      </a:lnTo>
                      <a:lnTo>
                        <a:pt x="0" y="347"/>
                      </a:lnTo>
                      <a:lnTo>
                        <a:pt x="135" y="3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92" name="Freeform 218"/>
                <p:cNvSpPr>
                  <a:spLocks/>
                </p:cNvSpPr>
                <p:nvPr/>
              </p:nvSpPr>
              <p:spPr bwMode="auto">
                <a:xfrm>
                  <a:off x="2498" y="3782"/>
                  <a:ext cx="55" cy="65"/>
                </a:xfrm>
                <a:custGeom>
                  <a:avLst/>
                  <a:gdLst>
                    <a:gd name="T0" fmla="*/ 0 w 117"/>
                    <a:gd name="T1" fmla="*/ 15 h 138"/>
                    <a:gd name="T2" fmla="*/ 5 w 117"/>
                    <a:gd name="T3" fmla="*/ 15 h 138"/>
                    <a:gd name="T4" fmla="*/ 6 w 117"/>
                    <a:gd name="T5" fmla="*/ 15 h 138"/>
                    <a:gd name="T6" fmla="*/ 7 w 117"/>
                    <a:gd name="T7" fmla="*/ 14 h 138"/>
                    <a:gd name="T8" fmla="*/ 7 w 117"/>
                    <a:gd name="T9" fmla="*/ 14 h 138"/>
                    <a:gd name="T10" fmla="*/ 8 w 117"/>
                    <a:gd name="T11" fmla="*/ 13 h 138"/>
                    <a:gd name="T12" fmla="*/ 8 w 117"/>
                    <a:gd name="T13" fmla="*/ 13 h 138"/>
                    <a:gd name="T14" fmla="*/ 9 w 117"/>
                    <a:gd name="T15" fmla="*/ 12 h 138"/>
                    <a:gd name="T16" fmla="*/ 10 w 117"/>
                    <a:gd name="T17" fmla="*/ 11 h 138"/>
                    <a:gd name="T18" fmla="*/ 11 w 117"/>
                    <a:gd name="T19" fmla="*/ 10 h 138"/>
                    <a:gd name="T20" fmla="*/ 11 w 117"/>
                    <a:gd name="T21" fmla="*/ 9 h 138"/>
                    <a:gd name="T22" fmla="*/ 11 w 117"/>
                    <a:gd name="T23" fmla="*/ 8 h 138"/>
                    <a:gd name="T24" fmla="*/ 12 w 117"/>
                    <a:gd name="T25" fmla="*/ 8 h 138"/>
                    <a:gd name="T26" fmla="*/ 12 w 117"/>
                    <a:gd name="T27" fmla="*/ 6 h 138"/>
                    <a:gd name="T28" fmla="*/ 12 w 117"/>
                    <a:gd name="T29" fmla="*/ 5 h 138"/>
                    <a:gd name="T30" fmla="*/ 12 w 117"/>
                    <a:gd name="T31" fmla="*/ 4 h 138"/>
                    <a:gd name="T32" fmla="*/ 12 w 117"/>
                    <a:gd name="T33" fmla="*/ 3 h 138"/>
                    <a:gd name="T34" fmla="*/ 12 w 117"/>
                    <a:gd name="T35" fmla="*/ 2 h 138"/>
                    <a:gd name="T36" fmla="*/ 12 w 117"/>
                    <a:gd name="T37" fmla="*/ 2 h 138"/>
                    <a:gd name="T38" fmla="*/ 11 w 117"/>
                    <a:gd name="T39" fmla="*/ 1 h 138"/>
                    <a:gd name="T40" fmla="*/ 11 w 117"/>
                    <a:gd name="T41" fmla="*/ 0 h 138"/>
                    <a:gd name="T42" fmla="*/ 10 w 117"/>
                    <a:gd name="T43" fmla="*/ 0 h 138"/>
                    <a:gd name="T44" fmla="*/ 9 w 117"/>
                    <a:gd name="T45" fmla="*/ 0 h 138"/>
                    <a:gd name="T46" fmla="*/ 8 w 117"/>
                    <a:gd name="T47" fmla="*/ 0 h 138"/>
                    <a:gd name="T48" fmla="*/ 4 w 117"/>
                    <a:gd name="T49" fmla="*/ 0 h 1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7" h="138">
                      <a:moveTo>
                        <a:pt x="0" y="138"/>
                      </a:moveTo>
                      <a:lnTo>
                        <a:pt x="48" y="138"/>
                      </a:lnTo>
                      <a:lnTo>
                        <a:pt x="54" y="137"/>
                      </a:lnTo>
                      <a:lnTo>
                        <a:pt x="62" y="136"/>
                      </a:lnTo>
                      <a:lnTo>
                        <a:pt x="69" y="131"/>
                      </a:lnTo>
                      <a:lnTo>
                        <a:pt x="77" y="127"/>
                      </a:lnTo>
                      <a:lnTo>
                        <a:pt x="84" y="121"/>
                      </a:lnTo>
                      <a:lnTo>
                        <a:pt x="90" y="114"/>
                      </a:lnTo>
                      <a:lnTo>
                        <a:pt x="97" y="106"/>
                      </a:lnTo>
                      <a:lnTo>
                        <a:pt x="102" y="97"/>
                      </a:lnTo>
                      <a:lnTo>
                        <a:pt x="106" y="89"/>
                      </a:lnTo>
                      <a:lnTo>
                        <a:pt x="111" y="79"/>
                      </a:lnTo>
                      <a:lnTo>
                        <a:pt x="114" y="70"/>
                      </a:lnTo>
                      <a:lnTo>
                        <a:pt x="116" y="59"/>
                      </a:lnTo>
                      <a:lnTo>
                        <a:pt x="117" y="49"/>
                      </a:lnTo>
                      <a:lnTo>
                        <a:pt x="117" y="41"/>
                      </a:lnTo>
                      <a:lnTo>
                        <a:pt x="116" y="32"/>
                      </a:lnTo>
                      <a:lnTo>
                        <a:pt x="114" y="24"/>
                      </a:lnTo>
                      <a:lnTo>
                        <a:pt x="112" y="17"/>
                      </a:lnTo>
                      <a:lnTo>
                        <a:pt x="107" y="11"/>
                      </a:lnTo>
                      <a:lnTo>
                        <a:pt x="103" y="7"/>
                      </a:lnTo>
                      <a:lnTo>
                        <a:pt x="97" y="4"/>
                      </a:lnTo>
                      <a:lnTo>
                        <a:pt x="91" y="1"/>
                      </a:lnTo>
                      <a:lnTo>
                        <a:pt x="84" y="0"/>
                      </a:lnTo>
                      <a:lnTo>
                        <a:pt x="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93" name="Freeform 219"/>
                <p:cNvSpPr>
                  <a:spLocks/>
                </p:cNvSpPr>
                <p:nvPr/>
              </p:nvSpPr>
              <p:spPr bwMode="auto">
                <a:xfrm>
                  <a:off x="2498" y="3733"/>
                  <a:ext cx="65" cy="114"/>
                </a:xfrm>
                <a:custGeom>
                  <a:avLst/>
                  <a:gdLst>
                    <a:gd name="T0" fmla="*/ 8 w 140"/>
                    <a:gd name="T1" fmla="*/ 11 h 247"/>
                    <a:gd name="T2" fmla="*/ 9 w 140"/>
                    <a:gd name="T3" fmla="*/ 11 h 247"/>
                    <a:gd name="T4" fmla="*/ 10 w 140"/>
                    <a:gd name="T5" fmla="*/ 11 h 247"/>
                    <a:gd name="T6" fmla="*/ 10 w 140"/>
                    <a:gd name="T7" fmla="*/ 10 h 247"/>
                    <a:gd name="T8" fmla="*/ 11 w 140"/>
                    <a:gd name="T9" fmla="*/ 10 h 247"/>
                    <a:gd name="T10" fmla="*/ 12 w 140"/>
                    <a:gd name="T11" fmla="*/ 9 h 247"/>
                    <a:gd name="T12" fmla="*/ 12 w 140"/>
                    <a:gd name="T13" fmla="*/ 8 h 247"/>
                    <a:gd name="T14" fmla="*/ 13 w 140"/>
                    <a:gd name="T15" fmla="*/ 8 h 247"/>
                    <a:gd name="T16" fmla="*/ 13 w 140"/>
                    <a:gd name="T17" fmla="*/ 7 h 247"/>
                    <a:gd name="T18" fmla="*/ 13 w 140"/>
                    <a:gd name="T19" fmla="*/ 6 h 247"/>
                    <a:gd name="T20" fmla="*/ 14 w 140"/>
                    <a:gd name="T21" fmla="*/ 6 h 247"/>
                    <a:gd name="T22" fmla="*/ 14 w 140"/>
                    <a:gd name="T23" fmla="*/ 5 h 247"/>
                    <a:gd name="T24" fmla="*/ 14 w 140"/>
                    <a:gd name="T25" fmla="*/ 4 h 247"/>
                    <a:gd name="T26" fmla="*/ 14 w 140"/>
                    <a:gd name="T27" fmla="*/ 3 h 247"/>
                    <a:gd name="T28" fmla="*/ 14 w 140"/>
                    <a:gd name="T29" fmla="*/ 2 h 247"/>
                    <a:gd name="T30" fmla="*/ 13 w 140"/>
                    <a:gd name="T31" fmla="*/ 1 h 247"/>
                    <a:gd name="T32" fmla="*/ 13 w 140"/>
                    <a:gd name="T33" fmla="*/ 1 h 247"/>
                    <a:gd name="T34" fmla="*/ 13 w 140"/>
                    <a:gd name="T35" fmla="*/ 0 h 247"/>
                    <a:gd name="T36" fmla="*/ 13 w 140"/>
                    <a:gd name="T37" fmla="*/ 0 h 247"/>
                    <a:gd name="T38" fmla="*/ 12 w 140"/>
                    <a:gd name="T39" fmla="*/ 0 h 247"/>
                    <a:gd name="T40" fmla="*/ 12 w 140"/>
                    <a:gd name="T41" fmla="*/ 0 h 247"/>
                    <a:gd name="T42" fmla="*/ 7 w 140"/>
                    <a:gd name="T43" fmla="*/ 0 h 247"/>
                    <a:gd name="T44" fmla="*/ 0 w 140"/>
                    <a:gd name="T45" fmla="*/ 24 h 24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40" h="247">
                      <a:moveTo>
                        <a:pt x="84" y="109"/>
                      </a:moveTo>
                      <a:lnTo>
                        <a:pt x="90" y="108"/>
                      </a:lnTo>
                      <a:lnTo>
                        <a:pt x="97" y="106"/>
                      </a:lnTo>
                      <a:lnTo>
                        <a:pt x="103" y="103"/>
                      </a:lnTo>
                      <a:lnTo>
                        <a:pt x="110" y="99"/>
                      </a:lnTo>
                      <a:lnTo>
                        <a:pt x="116" y="93"/>
                      </a:lnTo>
                      <a:lnTo>
                        <a:pt x="121" y="87"/>
                      </a:lnTo>
                      <a:lnTo>
                        <a:pt x="127" y="80"/>
                      </a:lnTo>
                      <a:lnTo>
                        <a:pt x="131" y="71"/>
                      </a:lnTo>
                      <a:lnTo>
                        <a:pt x="135" y="62"/>
                      </a:lnTo>
                      <a:lnTo>
                        <a:pt x="137" y="54"/>
                      </a:lnTo>
                      <a:lnTo>
                        <a:pt x="139" y="45"/>
                      </a:lnTo>
                      <a:lnTo>
                        <a:pt x="140" y="37"/>
                      </a:lnTo>
                      <a:lnTo>
                        <a:pt x="140" y="29"/>
                      </a:lnTo>
                      <a:lnTo>
                        <a:pt x="139" y="22"/>
                      </a:lnTo>
                      <a:lnTo>
                        <a:pt x="136" y="16"/>
                      </a:lnTo>
                      <a:lnTo>
                        <a:pt x="134" y="9"/>
                      </a:lnTo>
                      <a:lnTo>
                        <a:pt x="130" y="5"/>
                      </a:lnTo>
                      <a:lnTo>
                        <a:pt x="124" y="2"/>
                      </a:lnTo>
                      <a:lnTo>
                        <a:pt x="119" y="0"/>
                      </a:lnTo>
                      <a:lnTo>
                        <a:pt x="114" y="0"/>
                      </a:lnTo>
                      <a:lnTo>
                        <a:pt x="66" y="0"/>
                      </a:lnTo>
                      <a:lnTo>
                        <a:pt x="0" y="2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94" name="Line 220"/>
                <p:cNvSpPr>
                  <a:spLocks noChangeShapeType="1"/>
                </p:cNvSpPr>
                <p:nvPr/>
              </p:nvSpPr>
              <p:spPr bwMode="auto">
                <a:xfrm>
                  <a:off x="1997" y="3883"/>
                  <a:ext cx="5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95" name="Line 221"/>
                <p:cNvSpPr>
                  <a:spLocks noChangeShapeType="1"/>
                </p:cNvSpPr>
                <p:nvPr/>
              </p:nvSpPr>
              <p:spPr bwMode="auto">
                <a:xfrm>
                  <a:off x="1311" y="3922"/>
                  <a:ext cx="244" cy="2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96" name="Line 222"/>
                <p:cNvSpPr>
                  <a:spLocks noChangeShapeType="1"/>
                </p:cNvSpPr>
                <p:nvPr/>
              </p:nvSpPr>
              <p:spPr bwMode="auto">
                <a:xfrm>
                  <a:off x="1555" y="4166"/>
                  <a:ext cx="2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97" name="Freeform 223"/>
                <p:cNvSpPr>
                  <a:spLocks/>
                </p:cNvSpPr>
                <p:nvPr/>
              </p:nvSpPr>
              <p:spPr bwMode="auto">
                <a:xfrm>
                  <a:off x="1610" y="4029"/>
                  <a:ext cx="70" cy="107"/>
                </a:xfrm>
                <a:custGeom>
                  <a:avLst/>
                  <a:gdLst>
                    <a:gd name="T0" fmla="*/ 18 w 139"/>
                    <a:gd name="T1" fmla="*/ 3 h 219"/>
                    <a:gd name="T2" fmla="*/ 18 w 139"/>
                    <a:gd name="T3" fmla="*/ 2 h 219"/>
                    <a:gd name="T4" fmla="*/ 18 w 139"/>
                    <a:gd name="T5" fmla="*/ 2 h 219"/>
                    <a:gd name="T6" fmla="*/ 18 w 139"/>
                    <a:gd name="T7" fmla="*/ 1 h 219"/>
                    <a:gd name="T8" fmla="*/ 17 w 139"/>
                    <a:gd name="T9" fmla="*/ 0 h 219"/>
                    <a:gd name="T10" fmla="*/ 17 w 139"/>
                    <a:gd name="T11" fmla="*/ 0 h 219"/>
                    <a:gd name="T12" fmla="*/ 17 w 139"/>
                    <a:gd name="T13" fmla="*/ 0 h 219"/>
                    <a:gd name="T14" fmla="*/ 16 w 139"/>
                    <a:gd name="T15" fmla="*/ 0 h 219"/>
                    <a:gd name="T16" fmla="*/ 15 w 139"/>
                    <a:gd name="T17" fmla="*/ 0 h 219"/>
                    <a:gd name="T18" fmla="*/ 14 w 139"/>
                    <a:gd name="T19" fmla="*/ 0 h 219"/>
                    <a:gd name="T20" fmla="*/ 12 w 139"/>
                    <a:gd name="T21" fmla="*/ 0 h 219"/>
                    <a:gd name="T22" fmla="*/ 11 w 139"/>
                    <a:gd name="T23" fmla="*/ 0 h 219"/>
                    <a:gd name="T24" fmla="*/ 10 w 139"/>
                    <a:gd name="T25" fmla="*/ 0 h 219"/>
                    <a:gd name="T26" fmla="*/ 10 w 139"/>
                    <a:gd name="T27" fmla="*/ 0 h 219"/>
                    <a:gd name="T28" fmla="*/ 9 w 139"/>
                    <a:gd name="T29" fmla="*/ 0 h 219"/>
                    <a:gd name="T30" fmla="*/ 9 w 139"/>
                    <a:gd name="T31" fmla="*/ 0 h 219"/>
                    <a:gd name="T32" fmla="*/ 8 w 139"/>
                    <a:gd name="T33" fmla="*/ 1 h 219"/>
                    <a:gd name="T34" fmla="*/ 7 w 139"/>
                    <a:gd name="T35" fmla="*/ 2 h 219"/>
                    <a:gd name="T36" fmla="*/ 6 w 139"/>
                    <a:gd name="T37" fmla="*/ 2 h 219"/>
                    <a:gd name="T38" fmla="*/ 6 w 139"/>
                    <a:gd name="T39" fmla="*/ 3 h 219"/>
                    <a:gd name="T40" fmla="*/ 6 w 139"/>
                    <a:gd name="T41" fmla="*/ 4 h 219"/>
                    <a:gd name="T42" fmla="*/ 5 w 139"/>
                    <a:gd name="T43" fmla="*/ 5 h 219"/>
                    <a:gd name="T44" fmla="*/ 4 w 139"/>
                    <a:gd name="T45" fmla="*/ 6 h 219"/>
                    <a:gd name="T46" fmla="*/ 4 w 139"/>
                    <a:gd name="T47" fmla="*/ 7 h 219"/>
                    <a:gd name="T48" fmla="*/ 3 w 139"/>
                    <a:gd name="T49" fmla="*/ 10 h 219"/>
                    <a:gd name="T50" fmla="*/ 1 w 139"/>
                    <a:gd name="T51" fmla="*/ 16 h 219"/>
                    <a:gd name="T52" fmla="*/ 1 w 139"/>
                    <a:gd name="T53" fmla="*/ 18 h 219"/>
                    <a:gd name="T54" fmla="*/ 1 w 139"/>
                    <a:gd name="T55" fmla="*/ 20 h 219"/>
                    <a:gd name="T56" fmla="*/ 0 w 139"/>
                    <a:gd name="T57" fmla="*/ 21 h 219"/>
                    <a:gd name="T58" fmla="*/ 0 w 139"/>
                    <a:gd name="T59" fmla="*/ 21 h 219"/>
                    <a:gd name="T60" fmla="*/ 1 w 139"/>
                    <a:gd name="T61" fmla="*/ 22 h 219"/>
                    <a:gd name="T62" fmla="*/ 1 w 139"/>
                    <a:gd name="T63" fmla="*/ 23 h 219"/>
                    <a:gd name="T64" fmla="*/ 1 w 139"/>
                    <a:gd name="T65" fmla="*/ 24 h 219"/>
                    <a:gd name="T66" fmla="*/ 2 w 139"/>
                    <a:gd name="T67" fmla="*/ 24 h 219"/>
                    <a:gd name="T68" fmla="*/ 2 w 139"/>
                    <a:gd name="T69" fmla="*/ 25 h 219"/>
                    <a:gd name="T70" fmla="*/ 2 w 139"/>
                    <a:gd name="T71" fmla="*/ 25 h 219"/>
                    <a:gd name="T72" fmla="*/ 3 w 139"/>
                    <a:gd name="T73" fmla="*/ 25 h 219"/>
                    <a:gd name="T74" fmla="*/ 3 w 139"/>
                    <a:gd name="T75" fmla="*/ 25 h 219"/>
                    <a:gd name="T76" fmla="*/ 4 w 139"/>
                    <a:gd name="T77" fmla="*/ 25 h 219"/>
                    <a:gd name="T78" fmla="*/ 5 w 139"/>
                    <a:gd name="T79" fmla="*/ 25 h 219"/>
                    <a:gd name="T80" fmla="*/ 7 w 139"/>
                    <a:gd name="T81" fmla="*/ 25 h 219"/>
                    <a:gd name="T82" fmla="*/ 8 w 139"/>
                    <a:gd name="T83" fmla="*/ 25 h 219"/>
                    <a:gd name="T84" fmla="*/ 9 w 139"/>
                    <a:gd name="T85" fmla="*/ 25 h 219"/>
                    <a:gd name="T86" fmla="*/ 9 w 139"/>
                    <a:gd name="T87" fmla="*/ 25 h 219"/>
                    <a:gd name="T88" fmla="*/ 10 w 139"/>
                    <a:gd name="T89" fmla="*/ 25 h 219"/>
                    <a:gd name="T90" fmla="*/ 10 w 139"/>
                    <a:gd name="T91" fmla="*/ 25 h 219"/>
                    <a:gd name="T92" fmla="*/ 11 w 139"/>
                    <a:gd name="T93" fmla="*/ 24 h 219"/>
                    <a:gd name="T94" fmla="*/ 12 w 139"/>
                    <a:gd name="T95" fmla="*/ 23 h 219"/>
                    <a:gd name="T96" fmla="*/ 12 w 139"/>
                    <a:gd name="T97" fmla="*/ 22 h 219"/>
                    <a:gd name="T98" fmla="*/ 13 w 139"/>
                    <a:gd name="T99" fmla="*/ 21 h 219"/>
                    <a:gd name="T100" fmla="*/ 13 w 139"/>
                    <a:gd name="T101" fmla="*/ 21 h 219"/>
                    <a:gd name="T102" fmla="*/ 13 w 139"/>
                    <a:gd name="T103" fmla="*/ 19 h 219"/>
                    <a:gd name="T104" fmla="*/ 14 w 139"/>
                    <a:gd name="T105" fmla="*/ 16 h 219"/>
                    <a:gd name="T106" fmla="*/ 15 w 139"/>
                    <a:gd name="T107" fmla="*/ 11 h 219"/>
                    <a:gd name="T108" fmla="*/ 17 w 139"/>
                    <a:gd name="T109" fmla="*/ 7 h 219"/>
                    <a:gd name="T110" fmla="*/ 17 w 139"/>
                    <a:gd name="T111" fmla="*/ 5 h 219"/>
                    <a:gd name="T112" fmla="*/ 17 w 139"/>
                    <a:gd name="T113" fmla="*/ 4 h 2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9" h="219">
                      <a:moveTo>
                        <a:pt x="138" y="29"/>
                      </a:moveTo>
                      <a:lnTo>
                        <a:pt x="139" y="28"/>
                      </a:lnTo>
                      <a:lnTo>
                        <a:pt x="139" y="26"/>
                      </a:lnTo>
                      <a:lnTo>
                        <a:pt x="139" y="25"/>
                      </a:lnTo>
                      <a:lnTo>
                        <a:pt x="139" y="24"/>
                      </a:lnTo>
                      <a:lnTo>
                        <a:pt x="139" y="23"/>
                      </a:lnTo>
                      <a:lnTo>
                        <a:pt x="139" y="22"/>
                      </a:lnTo>
                      <a:lnTo>
                        <a:pt x="139" y="21"/>
                      </a:lnTo>
                      <a:lnTo>
                        <a:pt x="139" y="20"/>
                      </a:lnTo>
                      <a:lnTo>
                        <a:pt x="139" y="19"/>
                      </a:lnTo>
                      <a:lnTo>
                        <a:pt x="139" y="18"/>
                      </a:lnTo>
                      <a:lnTo>
                        <a:pt x="138" y="17"/>
                      </a:lnTo>
                      <a:lnTo>
                        <a:pt x="138" y="16"/>
                      </a:lnTo>
                      <a:lnTo>
                        <a:pt x="138" y="14"/>
                      </a:lnTo>
                      <a:lnTo>
                        <a:pt x="137" y="13"/>
                      </a:lnTo>
                      <a:lnTo>
                        <a:pt x="137" y="12"/>
                      </a:lnTo>
                      <a:lnTo>
                        <a:pt x="137" y="10"/>
                      </a:lnTo>
                      <a:lnTo>
                        <a:pt x="136" y="9"/>
                      </a:lnTo>
                      <a:lnTo>
                        <a:pt x="136" y="8"/>
                      </a:lnTo>
                      <a:lnTo>
                        <a:pt x="135" y="7"/>
                      </a:lnTo>
                      <a:lnTo>
                        <a:pt x="135" y="6"/>
                      </a:lnTo>
                      <a:lnTo>
                        <a:pt x="134" y="5"/>
                      </a:lnTo>
                      <a:lnTo>
                        <a:pt x="134" y="4"/>
                      </a:lnTo>
                      <a:lnTo>
                        <a:pt x="133" y="3"/>
                      </a:lnTo>
                      <a:lnTo>
                        <a:pt x="133" y="2"/>
                      </a:lnTo>
                      <a:lnTo>
                        <a:pt x="132" y="2"/>
                      </a:lnTo>
                      <a:lnTo>
                        <a:pt x="131" y="1"/>
                      </a:lnTo>
                      <a:lnTo>
                        <a:pt x="129" y="1"/>
                      </a:lnTo>
                      <a:lnTo>
                        <a:pt x="128" y="0"/>
                      </a:lnTo>
                      <a:lnTo>
                        <a:pt x="127" y="0"/>
                      </a:lnTo>
                      <a:lnTo>
                        <a:pt x="126" y="0"/>
                      </a:lnTo>
                      <a:lnTo>
                        <a:pt x="125" y="0"/>
                      </a:lnTo>
                      <a:lnTo>
                        <a:pt x="124" y="0"/>
                      </a:lnTo>
                      <a:lnTo>
                        <a:pt x="123" y="0"/>
                      </a:lnTo>
                      <a:lnTo>
                        <a:pt x="122" y="0"/>
                      </a:lnTo>
                      <a:lnTo>
                        <a:pt x="119" y="0"/>
                      </a:lnTo>
                      <a:lnTo>
                        <a:pt x="117" y="0"/>
                      </a:lnTo>
                      <a:lnTo>
                        <a:pt x="115" y="0"/>
                      </a:lnTo>
                      <a:lnTo>
                        <a:pt x="112" y="0"/>
                      </a:lnTo>
                      <a:lnTo>
                        <a:pt x="109" y="0"/>
                      </a:lnTo>
                      <a:lnTo>
                        <a:pt x="105" y="0"/>
                      </a:lnTo>
                      <a:lnTo>
                        <a:pt x="101" y="0"/>
                      </a:lnTo>
                      <a:lnTo>
                        <a:pt x="99" y="0"/>
                      </a:lnTo>
                      <a:lnTo>
                        <a:pt x="96" y="0"/>
                      </a:lnTo>
                      <a:lnTo>
                        <a:pt x="94" y="0"/>
                      </a:lnTo>
                      <a:lnTo>
                        <a:pt x="92" y="0"/>
                      </a:lnTo>
                      <a:lnTo>
                        <a:pt x="89" y="0"/>
                      </a:lnTo>
                      <a:lnTo>
                        <a:pt x="87" y="1"/>
                      </a:lnTo>
                      <a:lnTo>
                        <a:pt x="85" y="1"/>
                      </a:lnTo>
                      <a:lnTo>
                        <a:pt x="83" y="1"/>
                      </a:lnTo>
                      <a:lnTo>
                        <a:pt x="80" y="2"/>
                      </a:lnTo>
                      <a:lnTo>
                        <a:pt x="79" y="2"/>
                      </a:lnTo>
                      <a:lnTo>
                        <a:pt x="78" y="2"/>
                      </a:lnTo>
                      <a:lnTo>
                        <a:pt x="77" y="2"/>
                      </a:lnTo>
                      <a:lnTo>
                        <a:pt x="76" y="3"/>
                      </a:lnTo>
                      <a:lnTo>
                        <a:pt x="75" y="3"/>
                      </a:lnTo>
                      <a:lnTo>
                        <a:pt x="74" y="3"/>
                      </a:lnTo>
                      <a:lnTo>
                        <a:pt x="73" y="4"/>
                      </a:lnTo>
                      <a:lnTo>
                        <a:pt x="72" y="4"/>
                      </a:lnTo>
                      <a:lnTo>
                        <a:pt x="71" y="5"/>
                      </a:lnTo>
                      <a:lnTo>
                        <a:pt x="70" y="5"/>
                      </a:lnTo>
                      <a:lnTo>
                        <a:pt x="69" y="6"/>
                      </a:lnTo>
                      <a:lnTo>
                        <a:pt x="68" y="6"/>
                      </a:lnTo>
                      <a:lnTo>
                        <a:pt x="67" y="7"/>
                      </a:lnTo>
                      <a:lnTo>
                        <a:pt x="66" y="7"/>
                      </a:lnTo>
                      <a:lnTo>
                        <a:pt x="65" y="8"/>
                      </a:lnTo>
                      <a:lnTo>
                        <a:pt x="63" y="9"/>
                      </a:lnTo>
                      <a:lnTo>
                        <a:pt x="62" y="10"/>
                      </a:lnTo>
                      <a:lnTo>
                        <a:pt x="60" y="12"/>
                      </a:lnTo>
                      <a:lnTo>
                        <a:pt x="58" y="14"/>
                      </a:lnTo>
                      <a:lnTo>
                        <a:pt x="57" y="15"/>
                      </a:lnTo>
                      <a:lnTo>
                        <a:pt x="55" y="16"/>
                      </a:lnTo>
                      <a:lnTo>
                        <a:pt x="52" y="19"/>
                      </a:lnTo>
                      <a:lnTo>
                        <a:pt x="51" y="21"/>
                      </a:lnTo>
                      <a:lnTo>
                        <a:pt x="49" y="23"/>
                      </a:lnTo>
                      <a:lnTo>
                        <a:pt x="47" y="23"/>
                      </a:lnTo>
                      <a:lnTo>
                        <a:pt x="47" y="24"/>
                      </a:lnTo>
                      <a:lnTo>
                        <a:pt x="46" y="25"/>
                      </a:lnTo>
                      <a:lnTo>
                        <a:pt x="45" y="26"/>
                      </a:lnTo>
                      <a:lnTo>
                        <a:pt x="45" y="28"/>
                      </a:lnTo>
                      <a:lnTo>
                        <a:pt x="44" y="28"/>
                      </a:lnTo>
                      <a:lnTo>
                        <a:pt x="43" y="30"/>
                      </a:lnTo>
                      <a:lnTo>
                        <a:pt x="42" y="32"/>
                      </a:lnTo>
                      <a:lnTo>
                        <a:pt x="41" y="34"/>
                      </a:lnTo>
                      <a:lnTo>
                        <a:pt x="40" y="36"/>
                      </a:lnTo>
                      <a:lnTo>
                        <a:pt x="38" y="38"/>
                      </a:lnTo>
                      <a:lnTo>
                        <a:pt x="36" y="41"/>
                      </a:lnTo>
                      <a:lnTo>
                        <a:pt x="35" y="43"/>
                      </a:lnTo>
                      <a:lnTo>
                        <a:pt x="34" y="46"/>
                      </a:lnTo>
                      <a:lnTo>
                        <a:pt x="33" y="48"/>
                      </a:lnTo>
                      <a:lnTo>
                        <a:pt x="31" y="50"/>
                      </a:lnTo>
                      <a:lnTo>
                        <a:pt x="31" y="51"/>
                      </a:lnTo>
                      <a:lnTo>
                        <a:pt x="30" y="52"/>
                      </a:lnTo>
                      <a:lnTo>
                        <a:pt x="30" y="54"/>
                      </a:lnTo>
                      <a:lnTo>
                        <a:pt x="29" y="56"/>
                      </a:lnTo>
                      <a:lnTo>
                        <a:pt x="28" y="58"/>
                      </a:lnTo>
                      <a:lnTo>
                        <a:pt x="27" y="63"/>
                      </a:lnTo>
                      <a:lnTo>
                        <a:pt x="25" y="71"/>
                      </a:lnTo>
                      <a:lnTo>
                        <a:pt x="23" y="81"/>
                      </a:lnTo>
                      <a:lnTo>
                        <a:pt x="21" y="89"/>
                      </a:lnTo>
                      <a:lnTo>
                        <a:pt x="18" y="98"/>
                      </a:lnTo>
                      <a:lnTo>
                        <a:pt x="13" y="116"/>
                      </a:lnTo>
                      <a:lnTo>
                        <a:pt x="10" y="124"/>
                      </a:lnTo>
                      <a:lnTo>
                        <a:pt x="8" y="133"/>
                      </a:lnTo>
                      <a:lnTo>
                        <a:pt x="6" y="143"/>
                      </a:lnTo>
                      <a:lnTo>
                        <a:pt x="5" y="147"/>
                      </a:lnTo>
                      <a:lnTo>
                        <a:pt x="4" y="151"/>
                      </a:lnTo>
                      <a:lnTo>
                        <a:pt x="3" y="155"/>
                      </a:lnTo>
                      <a:lnTo>
                        <a:pt x="2" y="160"/>
                      </a:lnTo>
                      <a:lnTo>
                        <a:pt x="1" y="162"/>
                      </a:lnTo>
                      <a:lnTo>
                        <a:pt x="1" y="164"/>
                      </a:lnTo>
                      <a:lnTo>
                        <a:pt x="1" y="167"/>
                      </a:lnTo>
                      <a:lnTo>
                        <a:pt x="0" y="169"/>
                      </a:lnTo>
                      <a:lnTo>
                        <a:pt x="0" y="171"/>
                      </a:lnTo>
                      <a:lnTo>
                        <a:pt x="0" y="173"/>
                      </a:lnTo>
                      <a:lnTo>
                        <a:pt x="0" y="176"/>
                      </a:lnTo>
                      <a:lnTo>
                        <a:pt x="0" y="178"/>
                      </a:lnTo>
                      <a:lnTo>
                        <a:pt x="0" y="180"/>
                      </a:lnTo>
                      <a:lnTo>
                        <a:pt x="0" y="183"/>
                      </a:lnTo>
                      <a:lnTo>
                        <a:pt x="0" y="185"/>
                      </a:lnTo>
                      <a:lnTo>
                        <a:pt x="1" y="187"/>
                      </a:lnTo>
                      <a:lnTo>
                        <a:pt x="1" y="189"/>
                      </a:lnTo>
                      <a:lnTo>
                        <a:pt x="1" y="191"/>
                      </a:lnTo>
                      <a:lnTo>
                        <a:pt x="2" y="194"/>
                      </a:lnTo>
                      <a:lnTo>
                        <a:pt x="3" y="196"/>
                      </a:lnTo>
                      <a:lnTo>
                        <a:pt x="3" y="198"/>
                      </a:lnTo>
                      <a:lnTo>
                        <a:pt x="4" y="200"/>
                      </a:lnTo>
                      <a:lnTo>
                        <a:pt x="5" y="201"/>
                      </a:lnTo>
                      <a:lnTo>
                        <a:pt x="5" y="202"/>
                      </a:lnTo>
                      <a:lnTo>
                        <a:pt x="6" y="203"/>
                      </a:lnTo>
                      <a:lnTo>
                        <a:pt x="6" y="204"/>
                      </a:lnTo>
                      <a:lnTo>
                        <a:pt x="7" y="205"/>
                      </a:lnTo>
                      <a:lnTo>
                        <a:pt x="7" y="206"/>
                      </a:lnTo>
                      <a:lnTo>
                        <a:pt x="8" y="207"/>
                      </a:lnTo>
                      <a:lnTo>
                        <a:pt x="8" y="209"/>
                      </a:lnTo>
                      <a:lnTo>
                        <a:pt x="9" y="209"/>
                      </a:lnTo>
                      <a:lnTo>
                        <a:pt x="10" y="210"/>
                      </a:lnTo>
                      <a:lnTo>
                        <a:pt x="10" y="211"/>
                      </a:lnTo>
                      <a:lnTo>
                        <a:pt x="11" y="212"/>
                      </a:lnTo>
                      <a:lnTo>
                        <a:pt x="12" y="213"/>
                      </a:lnTo>
                      <a:lnTo>
                        <a:pt x="13" y="213"/>
                      </a:lnTo>
                      <a:lnTo>
                        <a:pt x="14" y="214"/>
                      </a:lnTo>
                      <a:lnTo>
                        <a:pt x="14" y="215"/>
                      </a:lnTo>
                      <a:lnTo>
                        <a:pt x="16" y="215"/>
                      </a:lnTo>
                      <a:lnTo>
                        <a:pt x="17" y="216"/>
                      </a:lnTo>
                      <a:lnTo>
                        <a:pt x="18" y="216"/>
                      </a:lnTo>
                      <a:lnTo>
                        <a:pt x="19" y="217"/>
                      </a:lnTo>
                      <a:lnTo>
                        <a:pt x="20" y="217"/>
                      </a:lnTo>
                      <a:lnTo>
                        <a:pt x="21" y="217"/>
                      </a:lnTo>
                      <a:lnTo>
                        <a:pt x="22" y="218"/>
                      </a:lnTo>
                      <a:lnTo>
                        <a:pt x="23" y="218"/>
                      </a:lnTo>
                      <a:lnTo>
                        <a:pt x="24" y="218"/>
                      </a:lnTo>
                      <a:lnTo>
                        <a:pt x="25" y="218"/>
                      </a:lnTo>
                      <a:lnTo>
                        <a:pt x="27" y="219"/>
                      </a:lnTo>
                      <a:lnTo>
                        <a:pt x="28" y="219"/>
                      </a:lnTo>
                      <a:lnTo>
                        <a:pt x="29" y="219"/>
                      </a:lnTo>
                      <a:lnTo>
                        <a:pt x="30" y="219"/>
                      </a:lnTo>
                      <a:lnTo>
                        <a:pt x="33" y="219"/>
                      </a:lnTo>
                      <a:lnTo>
                        <a:pt x="35" y="219"/>
                      </a:lnTo>
                      <a:lnTo>
                        <a:pt x="37" y="219"/>
                      </a:lnTo>
                      <a:lnTo>
                        <a:pt x="41" y="219"/>
                      </a:lnTo>
                      <a:lnTo>
                        <a:pt x="46" y="219"/>
                      </a:lnTo>
                      <a:lnTo>
                        <a:pt x="49" y="219"/>
                      </a:lnTo>
                      <a:lnTo>
                        <a:pt x="51" y="219"/>
                      </a:lnTo>
                      <a:lnTo>
                        <a:pt x="55" y="219"/>
                      </a:lnTo>
                      <a:lnTo>
                        <a:pt x="57" y="219"/>
                      </a:lnTo>
                      <a:lnTo>
                        <a:pt x="59" y="219"/>
                      </a:lnTo>
                      <a:lnTo>
                        <a:pt x="60" y="219"/>
                      </a:lnTo>
                      <a:lnTo>
                        <a:pt x="61" y="219"/>
                      </a:lnTo>
                      <a:lnTo>
                        <a:pt x="62" y="219"/>
                      </a:lnTo>
                      <a:lnTo>
                        <a:pt x="63" y="219"/>
                      </a:lnTo>
                      <a:lnTo>
                        <a:pt x="65" y="219"/>
                      </a:lnTo>
                      <a:lnTo>
                        <a:pt x="66" y="218"/>
                      </a:lnTo>
                      <a:lnTo>
                        <a:pt x="67" y="218"/>
                      </a:lnTo>
                      <a:lnTo>
                        <a:pt x="68" y="218"/>
                      </a:lnTo>
                      <a:lnTo>
                        <a:pt x="69" y="217"/>
                      </a:lnTo>
                      <a:lnTo>
                        <a:pt x="70" y="217"/>
                      </a:lnTo>
                      <a:lnTo>
                        <a:pt x="71" y="216"/>
                      </a:lnTo>
                      <a:lnTo>
                        <a:pt x="72" y="216"/>
                      </a:lnTo>
                      <a:lnTo>
                        <a:pt x="73" y="215"/>
                      </a:lnTo>
                      <a:lnTo>
                        <a:pt x="74" y="215"/>
                      </a:lnTo>
                      <a:lnTo>
                        <a:pt x="75" y="214"/>
                      </a:lnTo>
                      <a:lnTo>
                        <a:pt x="76" y="213"/>
                      </a:lnTo>
                      <a:lnTo>
                        <a:pt x="77" y="212"/>
                      </a:lnTo>
                      <a:lnTo>
                        <a:pt x="78" y="212"/>
                      </a:lnTo>
                      <a:lnTo>
                        <a:pt x="80" y="210"/>
                      </a:lnTo>
                      <a:lnTo>
                        <a:pt x="82" y="209"/>
                      </a:lnTo>
                      <a:lnTo>
                        <a:pt x="84" y="206"/>
                      </a:lnTo>
                      <a:lnTo>
                        <a:pt x="85" y="205"/>
                      </a:lnTo>
                      <a:lnTo>
                        <a:pt x="86" y="203"/>
                      </a:lnTo>
                      <a:lnTo>
                        <a:pt x="88" y="201"/>
                      </a:lnTo>
                      <a:lnTo>
                        <a:pt x="89" y="199"/>
                      </a:lnTo>
                      <a:lnTo>
                        <a:pt x="90" y="198"/>
                      </a:lnTo>
                      <a:lnTo>
                        <a:pt x="91" y="196"/>
                      </a:lnTo>
                      <a:lnTo>
                        <a:pt x="92" y="194"/>
                      </a:lnTo>
                      <a:lnTo>
                        <a:pt x="93" y="191"/>
                      </a:lnTo>
                      <a:lnTo>
                        <a:pt x="94" y="189"/>
                      </a:lnTo>
                      <a:lnTo>
                        <a:pt x="95" y="187"/>
                      </a:lnTo>
                      <a:lnTo>
                        <a:pt x="96" y="185"/>
                      </a:lnTo>
                      <a:lnTo>
                        <a:pt x="98" y="183"/>
                      </a:lnTo>
                      <a:lnTo>
                        <a:pt x="99" y="181"/>
                      </a:lnTo>
                      <a:lnTo>
                        <a:pt x="99" y="179"/>
                      </a:lnTo>
                      <a:lnTo>
                        <a:pt x="100" y="177"/>
                      </a:lnTo>
                      <a:lnTo>
                        <a:pt x="101" y="174"/>
                      </a:lnTo>
                      <a:lnTo>
                        <a:pt x="101" y="172"/>
                      </a:lnTo>
                      <a:lnTo>
                        <a:pt x="102" y="170"/>
                      </a:lnTo>
                      <a:lnTo>
                        <a:pt x="103" y="166"/>
                      </a:lnTo>
                      <a:lnTo>
                        <a:pt x="104" y="162"/>
                      </a:lnTo>
                      <a:lnTo>
                        <a:pt x="105" y="156"/>
                      </a:lnTo>
                      <a:lnTo>
                        <a:pt x="106" y="152"/>
                      </a:lnTo>
                      <a:lnTo>
                        <a:pt x="108" y="144"/>
                      </a:lnTo>
                      <a:lnTo>
                        <a:pt x="110" y="135"/>
                      </a:lnTo>
                      <a:lnTo>
                        <a:pt x="112" y="125"/>
                      </a:lnTo>
                      <a:lnTo>
                        <a:pt x="115" y="117"/>
                      </a:lnTo>
                      <a:lnTo>
                        <a:pt x="117" y="108"/>
                      </a:lnTo>
                      <a:lnTo>
                        <a:pt x="119" y="99"/>
                      </a:lnTo>
                      <a:lnTo>
                        <a:pt x="122" y="90"/>
                      </a:lnTo>
                      <a:lnTo>
                        <a:pt x="124" y="82"/>
                      </a:lnTo>
                      <a:lnTo>
                        <a:pt x="126" y="73"/>
                      </a:lnTo>
                      <a:lnTo>
                        <a:pt x="129" y="64"/>
                      </a:lnTo>
                      <a:lnTo>
                        <a:pt x="131" y="59"/>
                      </a:lnTo>
                      <a:lnTo>
                        <a:pt x="132" y="55"/>
                      </a:lnTo>
                      <a:lnTo>
                        <a:pt x="133" y="51"/>
                      </a:lnTo>
                      <a:lnTo>
                        <a:pt x="134" y="47"/>
                      </a:lnTo>
                      <a:lnTo>
                        <a:pt x="135" y="45"/>
                      </a:lnTo>
                      <a:lnTo>
                        <a:pt x="135" y="42"/>
                      </a:lnTo>
                      <a:lnTo>
                        <a:pt x="136" y="40"/>
                      </a:lnTo>
                      <a:lnTo>
                        <a:pt x="136" y="37"/>
                      </a:lnTo>
                      <a:lnTo>
                        <a:pt x="137" y="33"/>
                      </a:lnTo>
                      <a:lnTo>
                        <a:pt x="138" y="31"/>
                      </a:lnTo>
                      <a:lnTo>
                        <a:pt x="138" y="2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98" name="Freeform 224"/>
                <p:cNvSpPr>
                  <a:spLocks/>
                </p:cNvSpPr>
                <p:nvPr/>
              </p:nvSpPr>
              <p:spPr bwMode="auto">
                <a:xfrm>
                  <a:off x="1662" y="4116"/>
                  <a:ext cx="4" cy="20"/>
                </a:xfrm>
                <a:custGeom>
                  <a:avLst/>
                  <a:gdLst>
                    <a:gd name="T0" fmla="*/ 0 w 13"/>
                    <a:gd name="T1" fmla="*/ 0 h 46"/>
                    <a:gd name="T2" fmla="*/ 0 w 13"/>
                    <a:gd name="T3" fmla="*/ 0 h 46"/>
                    <a:gd name="T4" fmla="*/ 0 w 13"/>
                    <a:gd name="T5" fmla="*/ 0 h 46"/>
                    <a:gd name="T6" fmla="*/ 0 w 13"/>
                    <a:gd name="T7" fmla="*/ 0 h 46"/>
                    <a:gd name="T8" fmla="*/ 0 w 13"/>
                    <a:gd name="T9" fmla="*/ 0 h 46"/>
                    <a:gd name="T10" fmla="*/ 0 w 13"/>
                    <a:gd name="T11" fmla="*/ 0 h 46"/>
                    <a:gd name="T12" fmla="*/ 0 w 13"/>
                    <a:gd name="T13" fmla="*/ 1 h 46"/>
                    <a:gd name="T14" fmla="*/ 0 w 13"/>
                    <a:gd name="T15" fmla="*/ 1 h 46"/>
                    <a:gd name="T16" fmla="*/ 0 w 13"/>
                    <a:gd name="T17" fmla="*/ 1 h 46"/>
                    <a:gd name="T18" fmla="*/ 0 w 13"/>
                    <a:gd name="T19" fmla="*/ 1 h 46"/>
                    <a:gd name="T20" fmla="*/ 0 w 13"/>
                    <a:gd name="T21" fmla="*/ 1 h 46"/>
                    <a:gd name="T22" fmla="*/ 0 w 13"/>
                    <a:gd name="T23" fmla="*/ 1 h 46"/>
                    <a:gd name="T24" fmla="*/ 0 w 13"/>
                    <a:gd name="T25" fmla="*/ 1 h 46"/>
                    <a:gd name="T26" fmla="*/ 0 w 13"/>
                    <a:gd name="T27" fmla="*/ 2 h 46"/>
                    <a:gd name="T28" fmla="*/ 0 w 13"/>
                    <a:gd name="T29" fmla="*/ 2 h 46"/>
                    <a:gd name="T30" fmla="*/ 0 w 13"/>
                    <a:gd name="T31" fmla="*/ 2 h 46"/>
                    <a:gd name="T32" fmla="*/ 0 w 13"/>
                    <a:gd name="T33" fmla="*/ 2 h 46"/>
                    <a:gd name="T34" fmla="*/ 0 w 13"/>
                    <a:gd name="T35" fmla="*/ 2 h 46"/>
                    <a:gd name="T36" fmla="*/ 0 w 13"/>
                    <a:gd name="T37" fmla="*/ 2 h 46"/>
                    <a:gd name="T38" fmla="*/ 0 w 13"/>
                    <a:gd name="T39" fmla="*/ 3 h 46"/>
                    <a:gd name="T40" fmla="*/ 0 w 13"/>
                    <a:gd name="T41" fmla="*/ 3 h 46"/>
                    <a:gd name="T42" fmla="*/ 0 w 13"/>
                    <a:gd name="T43" fmla="*/ 3 h 46"/>
                    <a:gd name="T44" fmla="*/ 0 w 13"/>
                    <a:gd name="T45" fmla="*/ 3 h 46"/>
                    <a:gd name="T46" fmla="*/ 0 w 13"/>
                    <a:gd name="T47" fmla="*/ 3 h 46"/>
                    <a:gd name="T48" fmla="*/ 0 w 13"/>
                    <a:gd name="T49" fmla="*/ 3 h 46"/>
                    <a:gd name="T50" fmla="*/ 0 w 13"/>
                    <a:gd name="T51" fmla="*/ 3 h 46"/>
                    <a:gd name="T52" fmla="*/ 0 w 13"/>
                    <a:gd name="T53" fmla="*/ 3 h 46"/>
                    <a:gd name="T54" fmla="*/ 0 w 13"/>
                    <a:gd name="T55" fmla="*/ 3 h 46"/>
                    <a:gd name="T56" fmla="*/ 0 w 13"/>
                    <a:gd name="T57" fmla="*/ 4 h 46"/>
                    <a:gd name="T58" fmla="*/ 0 w 13"/>
                    <a:gd name="T59" fmla="*/ 4 h 4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 h="46">
                      <a:moveTo>
                        <a:pt x="2" y="0"/>
                      </a:moveTo>
                      <a:lnTo>
                        <a:pt x="1" y="1"/>
                      </a:lnTo>
                      <a:lnTo>
                        <a:pt x="1" y="4"/>
                      </a:lnTo>
                      <a:lnTo>
                        <a:pt x="1" y="5"/>
                      </a:lnTo>
                      <a:lnTo>
                        <a:pt x="1" y="7"/>
                      </a:lnTo>
                      <a:lnTo>
                        <a:pt x="0" y="8"/>
                      </a:lnTo>
                      <a:lnTo>
                        <a:pt x="0" y="10"/>
                      </a:lnTo>
                      <a:lnTo>
                        <a:pt x="0" y="11"/>
                      </a:lnTo>
                      <a:lnTo>
                        <a:pt x="0" y="12"/>
                      </a:lnTo>
                      <a:lnTo>
                        <a:pt x="0" y="14"/>
                      </a:lnTo>
                      <a:lnTo>
                        <a:pt x="0" y="15"/>
                      </a:lnTo>
                      <a:lnTo>
                        <a:pt x="0" y="17"/>
                      </a:lnTo>
                      <a:lnTo>
                        <a:pt x="0" y="18"/>
                      </a:lnTo>
                      <a:lnTo>
                        <a:pt x="0" y="21"/>
                      </a:lnTo>
                      <a:lnTo>
                        <a:pt x="1" y="22"/>
                      </a:lnTo>
                      <a:lnTo>
                        <a:pt x="1" y="24"/>
                      </a:lnTo>
                      <a:lnTo>
                        <a:pt x="1" y="25"/>
                      </a:lnTo>
                      <a:lnTo>
                        <a:pt x="2" y="26"/>
                      </a:lnTo>
                      <a:lnTo>
                        <a:pt x="2" y="28"/>
                      </a:lnTo>
                      <a:lnTo>
                        <a:pt x="3" y="29"/>
                      </a:lnTo>
                      <a:lnTo>
                        <a:pt x="3" y="30"/>
                      </a:lnTo>
                      <a:lnTo>
                        <a:pt x="4" y="32"/>
                      </a:lnTo>
                      <a:lnTo>
                        <a:pt x="5" y="33"/>
                      </a:lnTo>
                      <a:lnTo>
                        <a:pt x="6" y="36"/>
                      </a:lnTo>
                      <a:lnTo>
                        <a:pt x="8" y="39"/>
                      </a:lnTo>
                      <a:lnTo>
                        <a:pt x="9" y="41"/>
                      </a:lnTo>
                      <a:lnTo>
                        <a:pt x="10" y="42"/>
                      </a:lnTo>
                      <a:lnTo>
                        <a:pt x="11" y="44"/>
                      </a:lnTo>
                      <a:lnTo>
                        <a:pt x="12" y="45"/>
                      </a:lnTo>
                      <a:lnTo>
                        <a:pt x="1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99" name="Freeform 225"/>
                <p:cNvSpPr>
                  <a:spLocks/>
                </p:cNvSpPr>
                <p:nvPr/>
              </p:nvSpPr>
              <p:spPr bwMode="auto">
                <a:xfrm>
                  <a:off x="1735" y="3974"/>
                  <a:ext cx="72" cy="162"/>
                </a:xfrm>
                <a:custGeom>
                  <a:avLst/>
                  <a:gdLst>
                    <a:gd name="T0" fmla="*/ 0 w 147"/>
                    <a:gd name="T1" fmla="*/ 39 h 329"/>
                    <a:gd name="T2" fmla="*/ 7 w 147"/>
                    <a:gd name="T3" fmla="*/ 39 h 329"/>
                    <a:gd name="T4" fmla="*/ 7 w 147"/>
                    <a:gd name="T5" fmla="*/ 39 h 329"/>
                    <a:gd name="T6" fmla="*/ 8 w 147"/>
                    <a:gd name="T7" fmla="*/ 39 h 329"/>
                    <a:gd name="T8" fmla="*/ 8 w 147"/>
                    <a:gd name="T9" fmla="*/ 39 h 329"/>
                    <a:gd name="T10" fmla="*/ 8 w 147"/>
                    <a:gd name="T11" fmla="*/ 39 h 329"/>
                    <a:gd name="T12" fmla="*/ 9 w 147"/>
                    <a:gd name="T13" fmla="*/ 39 h 329"/>
                    <a:gd name="T14" fmla="*/ 9 w 147"/>
                    <a:gd name="T15" fmla="*/ 38 h 329"/>
                    <a:gd name="T16" fmla="*/ 10 w 147"/>
                    <a:gd name="T17" fmla="*/ 38 h 329"/>
                    <a:gd name="T18" fmla="*/ 10 w 147"/>
                    <a:gd name="T19" fmla="*/ 38 h 329"/>
                    <a:gd name="T20" fmla="*/ 10 w 147"/>
                    <a:gd name="T21" fmla="*/ 38 h 329"/>
                    <a:gd name="T22" fmla="*/ 11 w 147"/>
                    <a:gd name="T23" fmla="*/ 37 h 329"/>
                    <a:gd name="T24" fmla="*/ 11 w 147"/>
                    <a:gd name="T25" fmla="*/ 37 h 329"/>
                    <a:gd name="T26" fmla="*/ 11 w 147"/>
                    <a:gd name="T27" fmla="*/ 36 h 329"/>
                    <a:gd name="T28" fmla="*/ 12 w 147"/>
                    <a:gd name="T29" fmla="*/ 36 h 329"/>
                    <a:gd name="T30" fmla="*/ 12 w 147"/>
                    <a:gd name="T31" fmla="*/ 36 h 329"/>
                    <a:gd name="T32" fmla="*/ 12 w 147"/>
                    <a:gd name="T33" fmla="*/ 35 h 329"/>
                    <a:gd name="T34" fmla="*/ 12 w 147"/>
                    <a:gd name="T35" fmla="*/ 35 h 329"/>
                    <a:gd name="T36" fmla="*/ 13 w 147"/>
                    <a:gd name="T37" fmla="*/ 34 h 329"/>
                    <a:gd name="T38" fmla="*/ 13 w 147"/>
                    <a:gd name="T39" fmla="*/ 34 h 329"/>
                    <a:gd name="T40" fmla="*/ 13 w 147"/>
                    <a:gd name="T41" fmla="*/ 33 h 329"/>
                    <a:gd name="T42" fmla="*/ 13 w 147"/>
                    <a:gd name="T43" fmla="*/ 33 h 329"/>
                    <a:gd name="T44" fmla="*/ 14 w 147"/>
                    <a:gd name="T45" fmla="*/ 32 h 329"/>
                    <a:gd name="T46" fmla="*/ 14 w 147"/>
                    <a:gd name="T47" fmla="*/ 32 h 329"/>
                    <a:gd name="T48" fmla="*/ 14 w 147"/>
                    <a:gd name="T49" fmla="*/ 32 h 329"/>
                    <a:gd name="T50" fmla="*/ 17 w 147"/>
                    <a:gd name="T51" fmla="*/ 20 h 329"/>
                    <a:gd name="T52" fmla="*/ 17 w 147"/>
                    <a:gd name="T53" fmla="*/ 20 h 329"/>
                    <a:gd name="T54" fmla="*/ 17 w 147"/>
                    <a:gd name="T55" fmla="*/ 19 h 329"/>
                    <a:gd name="T56" fmla="*/ 17 w 147"/>
                    <a:gd name="T57" fmla="*/ 19 h 329"/>
                    <a:gd name="T58" fmla="*/ 17 w 147"/>
                    <a:gd name="T59" fmla="*/ 18 h 329"/>
                    <a:gd name="T60" fmla="*/ 17 w 147"/>
                    <a:gd name="T61" fmla="*/ 18 h 329"/>
                    <a:gd name="T62" fmla="*/ 17 w 147"/>
                    <a:gd name="T63" fmla="*/ 17 h 329"/>
                    <a:gd name="T64" fmla="*/ 17 w 147"/>
                    <a:gd name="T65" fmla="*/ 17 h 329"/>
                    <a:gd name="T66" fmla="*/ 17 w 147"/>
                    <a:gd name="T67" fmla="*/ 16 h 329"/>
                    <a:gd name="T68" fmla="*/ 17 w 147"/>
                    <a:gd name="T69" fmla="*/ 16 h 329"/>
                    <a:gd name="T70" fmla="*/ 17 w 147"/>
                    <a:gd name="T71" fmla="*/ 16 h 329"/>
                    <a:gd name="T72" fmla="*/ 17 w 147"/>
                    <a:gd name="T73" fmla="*/ 16 h 329"/>
                    <a:gd name="T74" fmla="*/ 17 w 147"/>
                    <a:gd name="T75" fmla="*/ 15 h 329"/>
                    <a:gd name="T76" fmla="*/ 17 w 147"/>
                    <a:gd name="T77" fmla="*/ 15 h 329"/>
                    <a:gd name="T78" fmla="*/ 16 w 147"/>
                    <a:gd name="T79" fmla="*/ 15 h 329"/>
                    <a:gd name="T80" fmla="*/ 16 w 147"/>
                    <a:gd name="T81" fmla="*/ 14 h 329"/>
                    <a:gd name="T82" fmla="*/ 16 w 147"/>
                    <a:gd name="T83" fmla="*/ 14 h 329"/>
                    <a:gd name="T84" fmla="*/ 16 w 147"/>
                    <a:gd name="T85" fmla="*/ 14 h 329"/>
                    <a:gd name="T86" fmla="*/ 15 w 147"/>
                    <a:gd name="T87" fmla="*/ 14 h 329"/>
                    <a:gd name="T88" fmla="*/ 15 w 147"/>
                    <a:gd name="T89" fmla="*/ 13 h 329"/>
                    <a:gd name="T90" fmla="*/ 15 w 147"/>
                    <a:gd name="T91" fmla="*/ 13 h 329"/>
                    <a:gd name="T92" fmla="*/ 14 w 147"/>
                    <a:gd name="T93" fmla="*/ 13 h 329"/>
                    <a:gd name="T94" fmla="*/ 14 w 147"/>
                    <a:gd name="T95" fmla="*/ 13 h 329"/>
                    <a:gd name="T96" fmla="*/ 14 w 147"/>
                    <a:gd name="T97" fmla="*/ 13 h 3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47" h="329">
                      <a:moveTo>
                        <a:pt x="88" y="0"/>
                      </a:moveTo>
                      <a:lnTo>
                        <a:pt x="0" y="329"/>
                      </a:lnTo>
                      <a:lnTo>
                        <a:pt x="57" y="329"/>
                      </a:lnTo>
                      <a:lnTo>
                        <a:pt x="58" y="329"/>
                      </a:lnTo>
                      <a:lnTo>
                        <a:pt x="61" y="329"/>
                      </a:lnTo>
                      <a:lnTo>
                        <a:pt x="62" y="329"/>
                      </a:lnTo>
                      <a:lnTo>
                        <a:pt x="64" y="328"/>
                      </a:lnTo>
                      <a:lnTo>
                        <a:pt x="65" y="328"/>
                      </a:lnTo>
                      <a:lnTo>
                        <a:pt x="67" y="328"/>
                      </a:lnTo>
                      <a:lnTo>
                        <a:pt x="68" y="327"/>
                      </a:lnTo>
                      <a:lnTo>
                        <a:pt x="70" y="327"/>
                      </a:lnTo>
                      <a:lnTo>
                        <a:pt x="71" y="326"/>
                      </a:lnTo>
                      <a:lnTo>
                        <a:pt x="73" y="326"/>
                      </a:lnTo>
                      <a:lnTo>
                        <a:pt x="74" y="325"/>
                      </a:lnTo>
                      <a:lnTo>
                        <a:pt x="77" y="323"/>
                      </a:lnTo>
                      <a:lnTo>
                        <a:pt x="78" y="322"/>
                      </a:lnTo>
                      <a:lnTo>
                        <a:pt x="80" y="321"/>
                      </a:lnTo>
                      <a:lnTo>
                        <a:pt x="81" y="320"/>
                      </a:lnTo>
                      <a:lnTo>
                        <a:pt x="83" y="319"/>
                      </a:lnTo>
                      <a:lnTo>
                        <a:pt x="84" y="318"/>
                      </a:lnTo>
                      <a:lnTo>
                        <a:pt x="86" y="317"/>
                      </a:lnTo>
                      <a:lnTo>
                        <a:pt x="87" y="316"/>
                      </a:lnTo>
                      <a:lnTo>
                        <a:pt x="88" y="315"/>
                      </a:lnTo>
                      <a:lnTo>
                        <a:pt x="90" y="314"/>
                      </a:lnTo>
                      <a:lnTo>
                        <a:pt x="91" y="312"/>
                      </a:lnTo>
                      <a:lnTo>
                        <a:pt x="94" y="311"/>
                      </a:lnTo>
                      <a:lnTo>
                        <a:pt x="95" y="310"/>
                      </a:lnTo>
                      <a:lnTo>
                        <a:pt x="96" y="307"/>
                      </a:lnTo>
                      <a:lnTo>
                        <a:pt x="98" y="306"/>
                      </a:lnTo>
                      <a:lnTo>
                        <a:pt x="99" y="304"/>
                      </a:lnTo>
                      <a:lnTo>
                        <a:pt x="100" y="302"/>
                      </a:lnTo>
                      <a:lnTo>
                        <a:pt x="102" y="301"/>
                      </a:lnTo>
                      <a:lnTo>
                        <a:pt x="103" y="299"/>
                      </a:lnTo>
                      <a:lnTo>
                        <a:pt x="104" y="297"/>
                      </a:lnTo>
                      <a:lnTo>
                        <a:pt x="105" y="296"/>
                      </a:lnTo>
                      <a:lnTo>
                        <a:pt x="106" y="294"/>
                      </a:lnTo>
                      <a:lnTo>
                        <a:pt x="107" y="292"/>
                      </a:lnTo>
                      <a:lnTo>
                        <a:pt x="109" y="289"/>
                      </a:lnTo>
                      <a:lnTo>
                        <a:pt x="110" y="287"/>
                      </a:lnTo>
                      <a:lnTo>
                        <a:pt x="111" y="286"/>
                      </a:lnTo>
                      <a:lnTo>
                        <a:pt x="112" y="284"/>
                      </a:lnTo>
                      <a:lnTo>
                        <a:pt x="113" y="282"/>
                      </a:lnTo>
                      <a:lnTo>
                        <a:pt x="114" y="280"/>
                      </a:lnTo>
                      <a:lnTo>
                        <a:pt x="115" y="278"/>
                      </a:lnTo>
                      <a:lnTo>
                        <a:pt x="116" y="276"/>
                      </a:lnTo>
                      <a:lnTo>
                        <a:pt x="117" y="273"/>
                      </a:lnTo>
                      <a:lnTo>
                        <a:pt x="117" y="271"/>
                      </a:lnTo>
                      <a:lnTo>
                        <a:pt x="118" y="269"/>
                      </a:lnTo>
                      <a:lnTo>
                        <a:pt x="118" y="267"/>
                      </a:lnTo>
                      <a:lnTo>
                        <a:pt x="119" y="265"/>
                      </a:lnTo>
                      <a:lnTo>
                        <a:pt x="144" y="173"/>
                      </a:lnTo>
                      <a:lnTo>
                        <a:pt x="144" y="171"/>
                      </a:lnTo>
                      <a:lnTo>
                        <a:pt x="145" y="169"/>
                      </a:lnTo>
                      <a:lnTo>
                        <a:pt x="145" y="167"/>
                      </a:lnTo>
                      <a:lnTo>
                        <a:pt x="146" y="165"/>
                      </a:lnTo>
                      <a:lnTo>
                        <a:pt x="146" y="163"/>
                      </a:lnTo>
                      <a:lnTo>
                        <a:pt x="146" y="161"/>
                      </a:lnTo>
                      <a:lnTo>
                        <a:pt x="147" y="158"/>
                      </a:lnTo>
                      <a:lnTo>
                        <a:pt x="147" y="156"/>
                      </a:lnTo>
                      <a:lnTo>
                        <a:pt x="147" y="154"/>
                      </a:lnTo>
                      <a:lnTo>
                        <a:pt x="147" y="152"/>
                      </a:lnTo>
                      <a:lnTo>
                        <a:pt x="147" y="151"/>
                      </a:lnTo>
                      <a:lnTo>
                        <a:pt x="147" y="149"/>
                      </a:lnTo>
                      <a:lnTo>
                        <a:pt x="147" y="147"/>
                      </a:lnTo>
                      <a:lnTo>
                        <a:pt x="147" y="145"/>
                      </a:lnTo>
                      <a:lnTo>
                        <a:pt x="147" y="142"/>
                      </a:lnTo>
                      <a:lnTo>
                        <a:pt x="146" y="141"/>
                      </a:lnTo>
                      <a:lnTo>
                        <a:pt x="146" y="139"/>
                      </a:lnTo>
                      <a:lnTo>
                        <a:pt x="146" y="137"/>
                      </a:lnTo>
                      <a:lnTo>
                        <a:pt x="145" y="136"/>
                      </a:lnTo>
                      <a:lnTo>
                        <a:pt x="145" y="134"/>
                      </a:lnTo>
                      <a:lnTo>
                        <a:pt x="144" y="132"/>
                      </a:lnTo>
                      <a:lnTo>
                        <a:pt x="144" y="131"/>
                      </a:lnTo>
                      <a:lnTo>
                        <a:pt x="143" y="129"/>
                      </a:lnTo>
                      <a:lnTo>
                        <a:pt x="143" y="128"/>
                      </a:lnTo>
                      <a:lnTo>
                        <a:pt x="142" y="126"/>
                      </a:lnTo>
                      <a:lnTo>
                        <a:pt x="140" y="124"/>
                      </a:lnTo>
                      <a:lnTo>
                        <a:pt x="140" y="123"/>
                      </a:lnTo>
                      <a:lnTo>
                        <a:pt x="139" y="122"/>
                      </a:lnTo>
                      <a:lnTo>
                        <a:pt x="138" y="121"/>
                      </a:lnTo>
                      <a:lnTo>
                        <a:pt x="137" y="120"/>
                      </a:lnTo>
                      <a:lnTo>
                        <a:pt x="136" y="119"/>
                      </a:lnTo>
                      <a:lnTo>
                        <a:pt x="135" y="118"/>
                      </a:lnTo>
                      <a:lnTo>
                        <a:pt x="134" y="117"/>
                      </a:lnTo>
                      <a:lnTo>
                        <a:pt x="133" y="116"/>
                      </a:lnTo>
                      <a:lnTo>
                        <a:pt x="132" y="115"/>
                      </a:lnTo>
                      <a:lnTo>
                        <a:pt x="131" y="114"/>
                      </a:lnTo>
                      <a:lnTo>
                        <a:pt x="130" y="113"/>
                      </a:lnTo>
                      <a:lnTo>
                        <a:pt x="129" y="113"/>
                      </a:lnTo>
                      <a:lnTo>
                        <a:pt x="128" y="112"/>
                      </a:lnTo>
                      <a:lnTo>
                        <a:pt x="126" y="112"/>
                      </a:lnTo>
                      <a:lnTo>
                        <a:pt x="124" y="111"/>
                      </a:lnTo>
                      <a:lnTo>
                        <a:pt x="123" y="111"/>
                      </a:lnTo>
                      <a:lnTo>
                        <a:pt x="122" y="111"/>
                      </a:lnTo>
                      <a:lnTo>
                        <a:pt x="120" y="109"/>
                      </a:lnTo>
                      <a:lnTo>
                        <a:pt x="119" y="109"/>
                      </a:lnTo>
                      <a:lnTo>
                        <a:pt x="117" y="109"/>
                      </a:lnTo>
                      <a:lnTo>
                        <a:pt x="116" y="109"/>
                      </a:lnTo>
                      <a:lnTo>
                        <a:pt x="58"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2869" name="Group 226"/>
              <p:cNvGrpSpPr>
                <a:grpSpLocks/>
              </p:cNvGrpSpPr>
              <p:nvPr/>
            </p:nvGrpSpPr>
            <p:grpSpPr bwMode="auto">
              <a:xfrm>
                <a:off x="2028" y="3672"/>
                <a:ext cx="585" cy="185"/>
                <a:chOff x="2662" y="3377"/>
                <a:chExt cx="513" cy="162"/>
              </a:xfrm>
            </p:grpSpPr>
            <p:sp>
              <p:nvSpPr>
                <p:cNvPr id="32870" name="Line 227"/>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71" name="Line 228"/>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2865" name="Group 401"/>
            <p:cNvGrpSpPr>
              <a:grpSpLocks/>
            </p:cNvGrpSpPr>
            <p:nvPr/>
          </p:nvGrpSpPr>
          <p:grpSpPr bwMode="auto">
            <a:xfrm>
              <a:off x="4492" y="1095"/>
              <a:ext cx="136" cy="129"/>
              <a:chOff x="3288" y="3475"/>
              <a:chExt cx="136" cy="129"/>
            </a:xfrm>
          </p:grpSpPr>
          <p:sp>
            <p:nvSpPr>
              <p:cNvPr id="32866" name="Line 402"/>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2867" name="Line 403"/>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478619" name="Group 411"/>
          <p:cNvGrpSpPr>
            <a:grpSpLocks/>
          </p:cNvGrpSpPr>
          <p:nvPr/>
        </p:nvGrpSpPr>
        <p:grpSpPr bwMode="auto">
          <a:xfrm>
            <a:off x="5508625" y="2720975"/>
            <a:ext cx="3384550" cy="1644650"/>
            <a:chOff x="3470" y="1714"/>
            <a:chExt cx="2132" cy="1036"/>
          </a:xfrm>
        </p:grpSpPr>
        <p:grpSp>
          <p:nvGrpSpPr>
            <p:cNvPr id="32822" name="Group 345"/>
            <p:cNvGrpSpPr>
              <a:grpSpLocks/>
            </p:cNvGrpSpPr>
            <p:nvPr/>
          </p:nvGrpSpPr>
          <p:grpSpPr bwMode="auto">
            <a:xfrm>
              <a:off x="3470" y="1714"/>
              <a:ext cx="2132" cy="1036"/>
              <a:chOff x="1247" y="1525"/>
              <a:chExt cx="1984" cy="964"/>
            </a:xfrm>
          </p:grpSpPr>
          <p:sp>
            <p:nvSpPr>
              <p:cNvPr id="32826" name="Line 346"/>
              <p:cNvSpPr>
                <a:spLocks noChangeShapeType="1"/>
              </p:cNvSpPr>
              <p:nvPr/>
            </p:nvSpPr>
            <p:spPr bwMode="auto">
              <a:xfrm>
                <a:off x="2305" y="1938"/>
                <a:ext cx="286" cy="2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27" name="Line 347"/>
              <p:cNvSpPr>
                <a:spLocks noChangeShapeType="1"/>
              </p:cNvSpPr>
              <p:nvPr/>
            </p:nvSpPr>
            <p:spPr bwMode="auto">
              <a:xfrm>
                <a:off x="1589" y="1748"/>
                <a:ext cx="189" cy="1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28" name="Line 348"/>
              <p:cNvSpPr>
                <a:spLocks noChangeShapeType="1"/>
              </p:cNvSpPr>
              <p:nvPr/>
            </p:nvSpPr>
            <p:spPr bwMode="auto">
              <a:xfrm>
                <a:off x="1258" y="1748"/>
                <a:ext cx="3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29" name="Freeform 349"/>
              <p:cNvSpPr>
                <a:spLocks/>
              </p:cNvSpPr>
              <p:nvPr/>
            </p:nvSpPr>
            <p:spPr bwMode="auto">
              <a:xfrm>
                <a:off x="1352" y="1548"/>
                <a:ext cx="82" cy="162"/>
              </a:xfrm>
              <a:custGeom>
                <a:avLst/>
                <a:gdLst>
                  <a:gd name="T0" fmla="*/ 0 w 165"/>
                  <a:gd name="T1" fmla="*/ 40 h 328"/>
                  <a:gd name="T2" fmla="*/ 20 w 165"/>
                  <a:gd name="T3" fmla="*/ 0 h 328"/>
                  <a:gd name="T4" fmla="*/ 19 w 165"/>
                  <a:gd name="T5" fmla="*/ 40 h 328"/>
                  <a:gd name="T6" fmla="*/ 0 60000 65536"/>
                  <a:gd name="T7" fmla="*/ 0 60000 65536"/>
                  <a:gd name="T8" fmla="*/ 0 60000 65536"/>
                </a:gdLst>
                <a:ahLst/>
                <a:cxnLst>
                  <a:cxn ang="T6">
                    <a:pos x="T0" y="T1"/>
                  </a:cxn>
                  <a:cxn ang="T7">
                    <a:pos x="T2" y="T3"/>
                  </a:cxn>
                  <a:cxn ang="T8">
                    <a:pos x="T4" y="T5"/>
                  </a:cxn>
                </a:cxnLst>
                <a:rect l="0" t="0" r="r" b="b"/>
                <a:pathLst>
                  <a:path w="165" h="328">
                    <a:moveTo>
                      <a:pt x="0" y="328"/>
                    </a:moveTo>
                    <a:lnTo>
                      <a:pt x="165" y="0"/>
                    </a:lnTo>
                    <a:lnTo>
                      <a:pt x="153" y="3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30" name="Line 350"/>
              <p:cNvSpPr>
                <a:spLocks noChangeShapeType="1"/>
              </p:cNvSpPr>
              <p:nvPr/>
            </p:nvSpPr>
            <p:spPr bwMode="auto">
              <a:xfrm flipH="1">
                <a:off x="1375" y="1666"/>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1" name="Freeform 351"/>
              <p:cNvSpPr>
                <a:spLocks/>
              </p:cNvSpPr>
              <p:nvPr/>
            </p:nvSpPr>
            <p:spPr bwMode="auto">
              <a:xfrm>
                <a:off x="1465" y="1621"/>
                <a:ext cx="76" cy="89"/>
              </a:xfrm>
              <a:custGeom>
                <a:avLst/>
                <a:gdLst>
                  <a:gd name="T0" fmla="*/ 0 w 156"/>
                  <a:gd name="T1" fmla="*/ 22 h 182"/>
                  <a:gd name="T2" fmla="*/ 7 w 156"/>
                  <a:gd name="T3" fmla="*/ 22 h 182"/>
                  <a:gd name="T4" fmla="*/ 8 w 156"/>
                  <a:gd name="T5" fmla="*/ 22 h 182"/>
                  <a:gd name="T6" fmla="*/ 9 w 156"/>
                  <a:gd name="T7" fmla="*/ 21 h 182"/>
                  <a:gd name="T8" fmla="*/ 10 w 156"/>
                  <a:gd name="T9" fmla="*/ 21 h 182"/>
                  <a:gd name="T10" fmla="*/ 11 w 156"/>
                  <a:gd name="T11" fmla="*/ 21 h 182"/>
                  <a:gd name="T12" fmla="*/ 12 w 156"/>
                  <a:gd name="T13" fmla="*/ 20 h 182"/>
                  <a:gd name="T14" fmla="*/ 13 w 156"/>
                  <a:gd name="T15" fmla="*/ 19 h 182"/>
                  <a:gd name="T16" fmla="*/ 14 w 156"/>
                  <a:gd name="T17" fmla="*/ 18 h 182"/>
                  <a:gd name="T18" fmla="*/ 15 w 156"/>
                  <a:gd name="T19" fmla="*/ 17 h 182"/>
                  <a:gd name="T20" fmla="*/ 16 w 156"/>
                  <a:gd name="T21" fmla="*/ 16 h 182"/>
                  <a:gd name="T22" fmla="*/ 16 w 156"/>
                  <a:gd name="T23" fmla="*/ 15 h 182"/>
                  <a:gd name="T24" fmla="*/ 17 w 156"/>
                  <a:gd name="T25" fmla="*/ 13 h 182"/>
                  <a:gd name="T26" fmla="*/ 18 w 156"/>
                  <a:gd name="T27" fmla="*/ 12 h 182"/>
                  <a:gd name="T28" fmla="*/ 18 w 156"/>
                  <a:gd name="T29" fmla="*/ 11 h 182"/>
                  <a:gd name="T30" fmla="*/ 18 w 156"/>
                  <a:gd name="T31" fmla="*/ 9 h 182"/>
                  <a:gd name="T32" fmla="*/ 18 w 156"/>
                  <a:gd name="T33" fmla="*/ 8 h 182"/>
                  <a:gd name="T34" fmla="*/ 18 w 156"/>
                  <a:gd name="T35" fmla="*/ 7 h 182"/>
                  <a:gd name="T36" fmla="*/ 18 w 156"/>
                  <a:gd name="T37" fmla="*/ 6 h 182"/>
                  <a:gd name="T38" fmla="*/ 18 w 156"/>
                  <a:gd name="T39" fmla="*/ 5 h 182"/>
                  <a:gd name="T40" fmla="*/ 18 w 156"/>
                  <a:gd name="T41" fmla="*/ 3 h 182"/>
                  <a:gd name="T42" fmla="*/ 18 w 156"/>
                  <a:gd name="T43" fmla="*/ 3 h 182"/>
                  <a:gd name="T44" fmla="*/ 17 w 156"/>
                  <a:gd name="T45" fmla="*/ 2 h 182"/>
                  <a:gd name="T46" fmla="*/ 16 w 156"/>
                  <a:gd name="T47" fmla="*/ 1 h 182"/>
                  <a:gd name="T48" fmla="*/ 16 w 156"/>
                  <a:gd name="T49" fmla="*/ 0 h 182"/>
                  <a:gd name="T50" fmla="*/ 15 w 156"/>
                  <a:gd name="T51" fmla="*/ 0 h 182"/>
                  <a:gd name="T52" fmla="*/ 14 w 156"/>
                  <a:gd name="T53" fmla="*/ 0 h 182"/>
                  <a:gd name="T54" fmla="*/ 13 w 156"/>
                  <a:gd name="T55" fmla="*/ 0 h 182"/>
                  <a:gd name="T56" fmla="*/ 6 w 156"/>
                  <a:gd name="T57" fmla="*/ 0 h 1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6" h="182">
                    <a:moveTo>
                      <a:pt x="0" y="182"/>
                    </a:moveTo>
                    <a:lnTo>
                      <a:pt x="64" y="182"/>
                    </a:lnTo>
                    <a:lnTo>
                      <a:pt x="72" y="182"/>
                    </a:lnTo>
                    <a:lnTo>
                      <a:pt x="80" y="180"/>
                    </a:lnTo>
                    <a:lnTo>
                      <a:pt x="88" y="177"/>
                    </a:lnTo>
                    <a:lnTo>
                      <a:pt x="97" y="173"/>
                    </a:lnTo>
                    <a:lnTo>
                      <a:pt x="104" y="166"/>
                    </a:lnTo>
                    <a:lnTo>
                      <a:pt x="113" y="160"/>
                    </a:lnTo>
                    <a:lnTo>
                      <a:pt x="120" y="151"/>
                    </a:lnTo>
                    <a:lnTo>
                      <a:pt x="127" y="143"/>
                    </a:lnTo>
                    <a:lnTo>
                      <a:pt x="134" y="133"/>
                    </a:lnTo>
                    <a:lnTo>
                      <a:pt x="139" y="124"/>
                    </a:lnTo>
                    <a:lnTo>
                      <a:pt x="145" y="113"/>
                    </a:lnTo>
                    <a:lnTo>
                      <a:pt x="149" y="103"/>
                    </a:lnTo>
                    <a:lnTo>
                      <a:pt x="152" y="92"/>
                    </a:lnTo>
                    <a:lnTo>
                      <a:pt x="154" y="80"/>
                    </a:lnTo>
                    <a:lnTo>
                      <a:pt x="156" y="69"/>
                    </a:lnTo>
                    <a:lnTo>
                      <a:pt x="156" y="59"/>
                    </a:lnTo>
                    <a:lnTo>
                      <a:pt x="156" y="49"/>
                    </a:lnTo>
                    <a:lnTo>
                      <a:pt x="154" y="40"/>
                    </a:lnTo>
                    <a:lnTo>
                      <a:pt x="152" y="31"/>
                    </a:lnTo>
                    <a:lnTo>
                      <a:pt x="149" y="24"/>
                    </a:lnTo>
                    <a:lnTo>
                      <a:pt x="145" y="16"/>
                    </a:lnTo>
                    <a:lnTo>
                      <a:pt x="139" y="11"/>
                    </a:lnTo>
                    <a:lnTo>
                      <a:pt x="134" y="7"/>
                    </a:lnTo>
                    <a:lnTo>
                      <a:pt x="128" y="2"/>
                    </a:lnTo>
                    <a:lnTo>
                      <a:pt x="120" y="1"/>
                    </a:lnTo>
                    <a:lnTo>
                      <a:pt x="113"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32" name="Freeform 352"/>
              <p:cNvSpPr>
                <a:spLocks/>
              </p:cNvSpPr>
              <p:nvPr/>
            </p:nvSpPr>
            <p:spPr bwMode="auto">
              <a:xfrm>
                <a:off x="1465" y="1548"/>
                <a:ext cx="92" cy="162"/>
              </a:xfrm>
              <a:custGeom>
                <a:avLst/>
                <a:gdLst>
                  <a:gd name="T0" fmla="*/ 14 w 187"/>
                  <a:gd name="T1" fmla="*/ 18 h 328"/>
                  <a:gd name="T2" fmla="*/ 14 w 187"/>
                  <a:gd name="T3" fmla="*/ 18 h 328"/>
                  <a:gd name="T4" fmla="*/ 15 w 187"/>
                  <a:gd name="T5" fmla="*/ 17 h 328"/>
                  <a:gd name="T6" fmla="*/ 16 w 187"/>
                  <a:gd name="T7" fmla="*/ 17 h 328"/>
                  <a:gd name="T8" fmla="*/ 17 w 187"/>
                  <a:gd name="T9" fmla="*/ 17 h 328"/>
                  <a:gd name="T10" fmla="*/ 18 w 187"/>
                  <a:gd name="T11" fmla="*/ 16 h 328"/>
                  <a:gd name="T12" fmla="*/ 18 w 187"/>
                  <a:gd name="T13" fmla="*/ 15 h 328"/>
                  <a:gd name="T14" fmla="*/ 19 w 187"/>
                  <a:gd name="T15" fmla="*/ 14 h 328"/>
                  <a:gd name="T16" fmla="*/ 20 w 187"/>
                  <a:gd name="T17" fmla="*/ 13 h 328"/>
                  <a:gd name="T18" fmla="*/ 21 w 187"/>
                  <a:gd name="T19" fmla="*/ 12 h 328"/>
                  <a:gd name="T20" fmla="*/ 21 w 187"/>
                  <a:gd name="T21" fmla="*/ 11 h 328"/>
                  <a:gd name="T22" fmla="*/ 22 w 187"/>
                  <a:gd name="T23" fmla="*/ 10 h 328"/>
                  <a:gd name="T24" fmla="*/ 22 w 187"/>
                  <a:gd name="T25" fmla="*/ 9 h 328"/>
                  <a:gd name="T26" fmla="*/ 22 w 187"/>
                  <a:gd name="T27" fmla="*/ 7 h 328"/>
                  <a:gd name="T28" fmla="*/ 22 w 187"/>
                  <a:gd name="T29" fmla="*/ 6 h 328"/>
                  <a:gd name="T30" fmla="*/ 22 w 187"/>
                  <a:gd name="T31" fmla="*/ 5 h 328"/>
                  <a:gd name="T32" fmla="*/ 22 w 187"/>
                  <a:gd name="T33" fmla="*/ 4 h 328"/>
                  <a:gd name="T34" fmla="*/ 22 w 187"/>
                  <a:gd name="T35" fmla="*/ 3 h 328"/>
                  <a:gd name="T36" fmla="*/ 22 w 187"/>
                  <a:gd name="T37" fmla="*/ 2 h 328"/>
                  <a:gd name="T38" fmla="*/ 21 w 187"/>
                  <a:gd name="T39" fmla="*/ 1 h 328"/>
                  <a:gd name="T40" fmla="*/ 21 w 187"/>
                  <a:gd name="T41" fmla="*/ 1 h 328"/>
                  <a:gd name="T42" fmla="*/ 20 w 187"/>
                  <a:gd name="T43" fmla="*/ 0 h 328"/>
                  <a:gd name="T44" fmla="*/ 20 w 187"/>
                  <a:gd name="T45" fmla="*/ 0 h 328"/>
                  <a:gd name="T46" fmla="*/ 19 w 187"/>
                  <a:gd name="T47" fmla="*/ 0 h 328"/>
                  <a:gd name="T48" fmla="*/ 18 w 187"/>
                  <a:gd name="T49" fmla="*/ 0 h 328"/>
                  <a:gd name="T50" fmla="*/ 10 w 187"/>
                  <a:gd name="T51" fmla="*/ 0 h 328"/>
                  <a:gd name="T52" fmla="*/ 0 w 187"/>
                  <a:gd name="T53" fmla="*/ 40 h 3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87" h="328">
                    <a:moveTo>
                      <a:pt x="113" y="146"/>
                    </a:moveTo>
                    <a:lnTo>
                      <a:pt x="119" y="145"/>
                    </a:lnTo>
                    <a:lnTo>
                      <a:pt x="127" y="144"/>
                    </a:lnTo>
                    <a:lnTo>
                      <a:pt x="134" y="141"/>
                    </a:lnTo>
                    <a:lnTo>
                      <a:pt x="140" y="137"/>
                    </a:lnTo>
                    <a:lnTo>
                      <a:pt x="148" y="131"/>
                    </a:lnTo>
                    <a:lnTo>
                      <a:pt x="154" y="125"/>
                    </a:lnTo>
                    <a:lnTo>
                      <a:pt x="161" y="118"/>
                    </a:lnTo>
                    <a:lnTo>
                      <a:pt x="167" y="110"/>
                    </a:lnTo>
                    <a:lnTo>
                      <a:pt x="172" y="102"/>
                    </a:lnTo>
                    <a:lnTo>
                      <a:pt x="177" y="92"/>
                    </a:lnTo>
                    <a:lnTo>
                      <a:pt x="181" y="82"/>
                    </a:lnTo>
                    <a:lnTo>
                      <a:pt x="183" y="73"/>
                    </a:lnTo>
                    <a:lnTo>
                      <a:pt x="185" y="63"/>
                    </a:lnTo>
                    <a:lnTo>
                      <a:pt x="186" y="55"/>
                    </a:lnTo>
                    <a:lnTo>
                      <a:pt x="187" y="45"/>
                    </a:lnTo>
                    <a:lnTo>
                      <a:pt x="186" y="37"/>
                    </a:lnTo>
                    <a:lnTo>
                      <a:pt x="185" y="29"/>
                    </a:lnTo>
                    <a:lnTo>
                      <a:pt x="182" y="22"/>
                    </a:lnTo>
                    <a:lnTo>
                      <a:pt x="179" y="15"/>
                    </a:lnTo>
                    <a:lnTo>
                      <a:pt x="174" y="10"/>
                    </a:lnTo>
                    <a:lnTo>
                      <a:pt x="170" y="6"/>
                    </a:lnTo>
                    <a:lnTo>
                      <a:pt x="165" y="3"/>
                    </a:lnTo>
                    <a:lnTo>
                      <a:pt x="159" y="0"/>
                    </a:lnTo>
                    <a:lnTo>
                      <a:pt x="152" y="0"/>
                    </a:lnTo>
                    <a:lnTo>
                      <a:pt x="88" y="0"/>
                    </a:lnTo>
                    <a:lnTo>
                      <a:pt x="0" y="3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33" name="Line 353"/>
              <p:cNvSpPr>
                <a:spLocks noChangeShapeType="1"/>
              </p:cNvSpPr>
              <p:nvPr/>
            </p:nvSpPr>
            <p:spPr bwMode="auto">
              <a:xfrm flipV="1">
                <a:off x="2305" y="1525"/>
                <a:ext cx="0" cy="7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4" name="Line 354"/>
              <p:cNvSpPr>
                <a:spLocks noChangeShapeType="1"/>
              </p:cNvSpPr>
              <p:nvPr/>
            </p:nvSpPr>
            <p:spPr bwMode="auto">
              <a:xfrm flipV="1">
                <a:off x="1247" y="1525"/>
                <a:ext cx="1058" cy="71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5" name="Line 355"/>
              <p:cNvSpPr>
                <a:spLocks noChangeShapeType="1"/>
              </p:cNvSpPr>
              <p:nvPr/>
            </p:nvSpPr>
            <p:spPr bwMode="auto">
              <a:xfrm>
                <a:off x="1247" y="2243"/>
                <a:ext cx="10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6" name="Line 356"/>
              <p:cNvSpPr>
                <a:spLocks noChangeShapeType="1"/>
              </p:cNvSpPr>
              <p:nvPr/>
            </p:nvSpPr>
            <p:spPr bwMode="auto">
              <a:xfrm>
                <a:off x="1778" y="2243"/>
                <a:ext cx="244" cy="2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7" name="Line 357"/>
              <p:cNvSpPr>
                <a:spLocks noChangeShapeType="1"/>
              </p:cNvSpPr>
              <p:nvPr/>
            </p:nvSpPr>
            <p:spPr bwMode="auto">
              <a:xfrm>
                <a:off x="2022" y="2489"/>
                <a:ext cx="2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38" name="Freeform 358"/>
              <p:cNvSpPr>
                <a:spLocks/>
              </p:cNvSpPr>
              <p:nvPr/>
            </p:nvSpPr>
            <p:spPr bwMode="auto">
              <a:xfrm>
                <a:off x="2070" y="2348"/>
                <a:ext cx="73" cy="105"/>
              </a:xfrm>
              <a:custGeom>
                <a:avLst/>
                <a:gdLst>
                  <a:gd name="T0" fmla="*/ 19 w 141"/>
                  <a:gd name="T1" fmla="*/ 3 h 220"/>
                  <a:gd name="T2" fmla="*/ 19 w 141"/>
                  <a:gd name="T3" fmla="*/ 2 h 220"/>
                  <a:gd name="T4" fmla="*/ 19 w 141"/>
                  <a:gd name="T5" fmla="*/ 2 h 220"/>
                  <a:gd name="T6" fmla="*/ 19 w 141"/>
                  <a:gd name="T7" fmla="*/ 1 h 220"/>
                  <a:gd name="T8" fmla="*/ 19 w 141"/>
                  <a:gd name="T9" fmla="*/ 0 h 220"/>
                  <a:gd name="T10" fmla="*/ 19 w 141"/>
                  <a:gd name="T11" fmla="*/ 0 h 220"/>
                  <a:gd name="T12" fmla="*/ 18 w 141"/>
                  <a:gd name="T13" fmla="*/ 0 h 220"/>
                  <a:gd name="T14" fmla="*/ 18 w 141"/>
                  <a:gd name="T15" fmla="*/ 0 h 220"/>
                  <a:gd name="T16" fmla="*/ 17 w 141"/>
                  <a:gd name="T17" fmla="*/ 0 h 220"/>
                  <a:gd name="T18" fmla="*/ 16 w 141"/>
                  <a:gd name="T19" fmla="*/ 0 h 220"/>
                  <a:gd name="T20" fmla="*/ 13 w 141"/>
                  <a:gd name="T21" fmla="*/ 0 h 220"/>
                  <a:gd name="T22" fmla="*/ 12 w 141"/>
                  <a:gd name="T23" fmla="*/ 0 h 220"/>
                  <a:gd name="T24" fmla="*/ 11 w 141"/>
                  <a:gd name="T25" fmla="*/ 0 h 220"/>
                  <a:gd name="T26" fmla="*/ 11 w 141"/>
                  <a:gd name="T27" fmla="*/ 0 h 220"/>
                  <a:gd name="T28" fmla="*/ 10 w 141"/>
                  <a:gd name="T29" fmla="*/ 0 h 220"/>
                  <a:gd name="T30" fmla="*/ 9 w 141"/>
                  <a:gd name="T31" fmla="*/ 0 h 220"/>
                  <a:gd name="T32" fmla="*/ 9 w 141"/>
                  <a:gd name="T33" fmla="*/ 1 h 220"/>
                  <a:gd name="T34" fmla="*/ 8 w 141"/>
                  <a:gd name="T35" fmla="*/ 2 h 220"/>
                  <a:gd name="T36" fmla="*/ 7 w 141"/>
                  <a:gd name="T37" fmla="*/ 2 h 220"/>
                  <a:gd name="T38" fmla="*/ 6 w 141"/>
                  <a:gd name="T39" fmla="*/ 3 h 220"/>
                  <a:gd name="T40" fmla="*/ 6 w 141"/>
                  <a:gd name="T41" fmla="*/ 4 h 220"/>
                  <a:gd name="T42" fmla="*/ 5 w 141"/>
                  <a:gd name="T43" fmla="*/ 5 h 220"/>
                  <a:gd name="T44" fmla="*/ 5 w 141"/>
                  <a:gd name="T45" fmla="*/ 5 h 220"/>
                  <a:gd name="T46" fmla="*/ 4 w 141"/>
                  <a:gd name="T47" fmla="*/ 6 h 220"/>
                  <a:gd name="T48" fmla="*/ 3 w 141"/>
                  <a:gd name="T49" fmla="*/ 10 h 220"/>
                  <a:gd name="T50" fmla="*/ 2 w 141"/>
                  <a:gd name="T51" fmla="*/ 15 h 220"/>
                  <a:gd name="T52" fmla="*/ 1 w 141"/>
                  <a:gd name="T53" fmla="*/ 17 h 220"/>
                  <a:gd name="T54" fmla="*/ 1 w 141"/>
                  <a:gd name="T55" fmla="*/ 18 h 220"/>
                  <a:gd name="T56" fmla="*/ 0 w 141"/>
                  <a:gd name="T57" fmla="*/ 19 h 220"/>
                  <a:gd name="T58" fmla="*/ 1 w 141"/>
                  <a:gd name="T59" fmla="*/ 20 h 220"/>
                  <a:gd name="T60" fmla="*/ 1 w 141"/>
                  <a:gd name="T61" fmla="*/ 21 h 220"/>
                  <a:gd name="T62" fmla="*/ 1 w 141"/>
                  <a:gd name="T63" fmla="*/ 22 h 220"/>
                  <a:gd name="T64" fmla="*/ 1 w 141"/>
                  <a:gd name="T65" fmla="*/ 22 h 220"/>
                  <a:gd name="T66" fmla="*/ 2 w 141"/>
                  <a:gd name="T67" fmla="*/ 23 h 220"/>
                  <a:gd name="T68" fmla="*/ 2 w 141"/>
                  <a:gd name="T69" fmla="*/ 23 h 220"/>
                  <a:gd name="T70" fmla="*/ 3 w 141"/>
                  <a:gd name="T71" fmla="*/ 23 h 220"/>
                  <a:gd name="T72" fmla="*/ 3 w 141"/>
                  <a:gd name="T73" fmla="*/ 24 h 220"/>
                  <a:gd name="T74" fmla="*/ 4 w 141"/>
                  <a:gd name="T75" fmla="*/ 24 h 220"/>
                  <a:gd name="T76" fmla="*/ 4 w 141"/>
                  <a:gd name="T77" fmla="*/ 24 h 220"/>
                  <a:gd name="T78" fmla="*/ 5 w 141"/>
                  <a:gd name="T79" fmla="*/ 24 h 220"/>
                  <a:gd name="T80" fmla="*/ 7 w 141"/>
                  <a:gd name="T81" fmla="*/ 24 h 220"/>
                  <a:gd name="T82" fmla="*/ 9 w 141"/>
                  <a:gd name="T83" fmla="*/ 24 h 220"/>
                  <a:gd name="T84" fmla="*/ 9 w 141"/>
                  <a:gd name="T85" fmla="*/ 24 h 220"/>
                  <a:gd name="T86" fmla="*/ 10 w 141"/>
                  <a:gd name="T87" fmla="*/ 24 h 220"/>
                  <a:gd name="T88" fmla="*/ 10 w 141"/>
                  <a:gd name="T89" fmla="*/ 23 h 220"/>
                  <a:gd name="T90" fmla="*/ 11 w 141"/>
                  <a:gd name="T91" fmla="*/ 23 h 220"/>
                  <a:gd name="T92" fmla="*/ 11 w 141"/>
                  <a:gd name="T93" fmla="*/ 23 h 220"/>
                  <a:gd name="T94" fmla="*/ 12 w 141"/>
                  <a:gd name="T95" fmla="*/ 22 h 220"/>
                  <a:gd name="T96" fmla="*/ 13 w 141"/>
                  <a:gd name="T97" fmla="*/ 21 h 220"/>
                  <a:gd name="T98" fmla="*/ 13 w 141"/>
                  <a:gd name="T99" fmla="*/ 20 h 220"/>
                  <a:gd name="T100" fmla="*/ 14 w 141"/>
                  <a:gd name="T101" fmla="*/ 19 h 220"/>
                  <a:gd name="T102" fmla="*/ 14 w 141"/>
                  <a:gd name="T103" fmla="*/ 18 h 220"/>
                  <a:gd name="T104" fmla="*/ 15 w 141"/>
                  <a:gd name="T105" fmla="*/ 16 h 220"/>
                  <a:gd name="T106" fmla="*/ 17 w 141"/>
                  <a:gd name="T107" fmla="*/ 12 h 220"/>
                  <a:gd name="T108" fmla="*/ 18 w 141"/>
                  <a:gd name="T109" fmla="*/ 8 h 220"/>
                  <a:gd name="T110" fmla="*/ 19 w 141"/>
                  <a:gd name="T111" fmla="*/ 5 h 220"/>
                  <a:gd name="T112" fmla="*/ 19 w 141"/>
                  <a:gd name="T113" fmla="*/ 4 h 220"/>
                  <a:gd name="T114" fmla="*/ 19 w 141"/>
                  <a:gd name="T115" fmla="*/ 3 h 22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1" h="220">
                    <a:moveTo>
                      <a:pt x="140" y="30"/>
                    </a:moveTo>
                    <a:lnTo>
                      <a:pt x="140" y="29"/>
                    </a:lnTo>
                    <a:lnTo>
                      <a:pt x="140" y="28"/>
                    </a:lnTo>
                    <a:lnTo>
                      <a:pt x="140" y="25"/>
                    </a:lnTo>
                    <a:lnTo>
                      <a:pt x="140" y="24"/>
                    </a:lnTo>
                    <a:lnTo>
                      <a:pt x="141" y="23"/>
                    </a:lnTo>
                    <a:lnTo>
                      <a:pt x="140" y="22"/>
                    </a:lnTo>
                    <a:lnTo>
                      <a:pt x="140" y="21"/>
                    </a:lnTo>
                    <a:lnTo>
                      <a:pt x="140" y="20"/>
                    </a:lnTo>
                    <a:lnTo>
                      <a:pt x="140" y="19"/>
                    </a:lnTo>
                    <a:lnTo>
                      <a:pt x="140" y="18"/>
                    </a:lnTo>
                    <a:lnTo>
                      <a:pt x="140" y="17"/>
                    </a:lnTo>
                    <a:lnTo>
                      <a:pt x="140" y="16"/>
                    </a:lnTo>
                    <a:lnTo>
                      <a:pt x="138" y="15"/>
                    </a:lnTo>
                    <a:lnTo>
                      <a:pt x="138" y="14"/>
                    </a:lnTo>
                    <a:lnTo>
                      <a:pt x="138" y="13"/>
                    </a:lnTo>
                    <a:lnTo>
                      <a:pt x="137" y="10"/>
                    </a:lnTo>
                    <a:lnTo>
                      <a:pt x="137" y="9"/>
                    </a:lnTo>
                    <a:lnTo>
                      <a:pt x="136" y="8"/>
                    </a:lnTo>
                    <a:lnTo>
                      <a:pt x="136" y="7"/>
                    </a:lnTo>
                    <a:lnTo>
                      <a:pt x="135" y="6"/>
                    </a:lnTo>
                    <a:lnTo>
                      <a:pt x="135" y="5"/>
                    </a:lnTo>
                    <a:lnTo>
                      <a:pt x="134" y="4"/>
                    </a:lnTo>
                    <a:lnTo>
                      <a:pt x="134" y="3"/>
                    </a:lnTo>
                    <a:lnTo>
                      <a:pt x="133" y="3"/>
                    </a:lnTo>
                    <a:lnTo>
                      <a:pt x="133" y="2"/>
                    </a:lnTo>
                    <a:lnTo>
                      <a:pt x="132" y="2"/>
                    </a:lnTo>
                    <a:lnTo>
                      <a:pt x="131" y="2"/>
                    </a:lnTo>
                    <a:lnTo>
                      <a:pt x="131" y="1"/>
                    </a:lnTo>
                    <a:lnTo>
                      <a:pt x="130" y="1"/>
                    </a:lnTo>
                    <a:lnTo>
                      <a:pt x="129" y="1"/>
                    </a:lnTo>
                    <a:lnTo>
                      <a:pt x="127" y="0"/>
                    </a:lnTo>
                    <a:lnTo>
                      <a:pt x="126" y="0"/>
                    </a:lnTo>
                    <a:lnTo>
                      <a:pt x="125" y="0"/>
                    </a:lnTo>
                    <a:lnTo>
                      <a:pt x="124" y="0"/>
                    </a:lnTo>
                    <a:lnTo>
                      <a:pt x="123" y="0"/>
                    </a:lnTo>
                    <a:lnTo>
                      <a:pt x="120" y="0"/>
                    </a:lnTo>
                    <a:lnTo>
                      <a:pt x="117" y="0"/>
                    </a:lnTo>
                    <a:lnTo>
                      <a:pt x="115" y="0"/>
                    </a:lnTo>
                    <a:lnTo>
                      <a:pt x="113" y="0"/>
                    </a:lnTo>
                    <a:lnTo>
                      <a:pt x="111" y="0"/>
                    </a:lnTo>
                    <a:lnTo>
                      <a:pt x="107" y="0"/>
                    </a:lnTo>
                    <a:lnTo>
                      <a:pt x="101" y="0"/>
                    </a:lnTo>
                    <a:lnTo>
                      <a:pt x="99" y="0"/>
                    </a:lnTo>
                    <a:lnTo>
                      <a:pt x="97" y="0"/>
                    </a:lnTo>
                    <a:lnTo>
                      <a:pt x="95" y="0"/>
                    </a:lnTo>
                    <a:lnTo>
                      <a:pt x="93" y="1"/>
                    </a:lnTo>
                    <a:lnTo>
                      <a:pt x="91" y="1"/>
                    </a:lnTo>
                    <a:lnTo>
                      <a:pt x="88" y="1"/>
                    </a:lnTo>
                    <a:lnTo>
                      <a:pt x="86" y="1"/>
                    </a:lnTo>
                    <a:lnTo>
                      <a:pt x="84" y="2"/>
                    </a:lnTo>
                    <a:lnTo>
                      <a:pt x="81" y="2"/>
                    </a:lnTo>
                    <a:lnTo>
                      <a:pt x="80" y="2"/>
                    </a:lnTo>
                    <a:lnTo>
                      <a:pt x="79" y="2"/>
                    </a:lnTo>
                    <a:lnTo>
                      <a:pt x="78" y="3"/>
                    </a:lnTo>
                    <a:lnTo>
                      <a:pt x="77" y="3"/>
                    </a:lnTo>
                    <a:lnTo>
                      <a:pt x="76" y="3"/>
                    </a:lnTo>
                    <a:lnTo>
                      <a:pt x="75" y="4"/>
                    </a:lnTo>
                    <a:lnTo>
                      <a:pt x="74" y="4"/>
                    </a:lnTo>
                    <a:lnTo>
                      <a:pt x="72" y="5"/>
                    </a:lnTo>
                    <a:lnTo>
                      <a:pt x="71" y="5"/>
                    </a:lnTo>
                    <a:lnTo>
                      <a:pt x="70" y="6"/>
                    </a:lnTo>
                    <a:lnTo>
                      <a:pt x="69" y="6"/>
                    </a:lnTo>
                    <a:lnTo>
                      <a:pt x="68" y="7"/>
                    </a:lnTo>
                    <a:lnTo>
                      <a:pt x="67" y="8"/>
                    </a:lnTo>
                    <a:lnTo>
                      <a:pt x="66" y="8"/>
                    </a:lnTo>
                    <a:lnTo>
                      <a:pt x="65" y="9"/>
                    </a:lnTo>
                    <a:lnTo>
                      <a:pt x="63" y="10"/>
                    </a:lnTo>
                    <a:lnTo>
                      <a:pt x="61" y="13"/>
                    </a:lnTo>
                    <a:lnTo>
                      <a:pt x="60" y="14"/>
                    </a:lnTo>
                    <a:lnTo>
                      <a:pt x="58" y="15"/>
                    </a:lnTo>
                    <a:lnTo>
                      <a:pt x="56" y="17"/>
                    </a:lnTo>
                    <a:lnTo>
                      <a:pt x="52" y="20"/>
                    </a:lnTo>
                    <a:lnTo>
                      <a:pt x="51" y="21"/>
                    </a:lnTo>
                    <a:lnTo>
                      <a:pt x="49" y="23"/>
                    </a:lnTo>
                    <a:lnTo>
                      <a:pt x="49" y="24"/>
                    </a:lnTo>
                    <a:lnTo>
                      <a:pt x="48" y="24"/>
                    </a:lnTo>
                    <a:lnTo>
                      <a:pt x="47" y="25"/>
                    </a:lnTo>
                    <a:lnTo>
                      <a:pt x="47" y="26"/>
                    </a:lnTo>
                    <a:lnTo>
                      <a:pt x="46" y="28"/>
                    </a:lnTo>
                    <a:lnTo>
                      <a:pt x="45" y="29"/>
                    </a:lnTo>
                    <a:lnTo>
                      <a:pt x="44" y="31"/>
                    </a:lnTo>
                    <a:lnTo>
                      <a:pt x="43" y="32"/>
                    </a:lnTo>
                    <a:lnTo>
                      <a:pt x="42" y="34"/>
                    </a:lnTo>
                    <a:lnTo>
                      <a:pt x="41" y="36"/>
                    </a:lnTo>
                    <a:lnTo>
                      <a:pt x="39" y="38"/>
                    </a:lnTo>
                    <a:lnTo>
                      <a:pt x="37" y="42"/>
                    </a:lnTo>
                    <a:lnTo>
                      <a:pt x="36" y="45"/>
                    </a:lnTo>
                    <a:lnTo>
                      <a:pt x="35" y="46"/>
                    </a:lnTo>
                    <a:lnTo>
                      <a:pt x="34" y="48"/>
                    </a:lnTo>
                    <a:lnTo>
                      <a:pt x="33" y="50"/>
                    </a:lnTo>
                    <a:lnTo>
                      <a:pt x="32" y="51"/>
                    </a:lnTo>
                    <a:lnTo>
                      <a:pt x="32" y="52"/>
                    </a:lnTo>
                    <a:lnTo>
                      <a:pt x="31" y="54"/>
                    </a:lnTo>
                    <a:lnTo>
                      <a:pt x="30" y="56"/>
                    </a:lnTo>
                    <a:lnTo>
                      <a:pt x="30" y="58"/>
                    </a:lnTo>
                    <a:lnTo>
                      <a:pt x="29" y="63"/>
                    </a:lnTo>
                    <a:lnTo>
                      <a:pt x="26" y="72"/>
                    </a:lnTo>
                    <a:lnTo>
                      <a:pt x="23" y="81"/>
                    </a:lnTo>
                    <a:lnTo>
                      <a:pt x="21" y="89"/>
                    </a:lnTo>
                    <a:lnTo>
                      <a:pt x="19" y="99"/>
                    </a:lnTo>
                    <a:lnTo>
                      <a:pt x="14" y="116"/>
                    </a:lnTo>
                    <a:lnTo>
                      <a:pt x="12" y="124"/>
                    </a:lnTo>
                    <a:lnTo>
                      <a:pt x="9" y="134"/>
                    </a:lnTo>
                    <a:lnTo>
                      <a:pt x="6" y="142"/>
                    </a:lnTo>
                    <a:lnTo>
                      <a:pt x="5" y="147"/>
                    </a:lnTo>
                    <a:lnTo>
                      <a:pt x="4" y="151"/>
                    </a:lnTo>
                    <a:lnTo>
                      <a:pt x="3" y="155"/>
                    </a:lnTo>
                    <a:lnTo>
                      <a:pt x="2" y="161"/>
                    </a:lnTo>
                    <a:lnTo>
                      <a:pt x="2" y="163"/>
                    </a:lnTo>
                    <a:lnTo>
                      <a:pt x="1" y="165"/>
                    </a:lnTo>
                    <a:lnTo>
                      <a:pt x="1" y="167"/>
                    </a:lnTo>
                    <a:lnTo>
                      <a:pt x="1" y="169"/>
                    </a:lnTo>
                    <a:lnTo>
                      <a:pt x="0" y="171"/>
                    </a:lnTo>
                    <a:lnTo>
                      <a:pt x="0" y="173"/>
                    </a:lnTo>
                    <a:lnTo>
                      <a:pt x="0" y="176"/>
                    </a:lnTo>
                    <a:lnTo>
                      <a:pt x="0" y="179"/>
                    </a:lnTo>
                    <a:lnTo>
                      <a:pt x="0" y="181"/>
                    </a:lnTo>
                    <a:lnTo>
                      <a:pt x="0" y="183"/>
                    </a:lnTo>
                    <a:lnTo>
                      <a:pt x="1" y="185"/>
                    </a:lnTo>
                    <a:lnTo>
                      <a:pt x="1" y="187"/>
                    </a:lnTo>
                    <a:lnTo>
                      <a:pt x="1" y="189"/>
                    </a:lnTo>
                    <a:lnTo>
                      <a:pt x="2" y="191"/>
                    </a:lnTo>
                    <a:lnTo>
                      <a:pt x="2" y="194"/>
                    </a:lnTo>
                    <a:lnTo>
                      <a:pt x="3" y="196"/>
                    </a:lnTo>
                    <a:lnTo>
                      <a:pt x="4" y="198"/>
                    </a:lnTo>
                    <a:lnTo>
                      <a:pt x="5" y="200"/>
                    </a:lnTo>
                    <a:lnTo>
                      <a:pt x="5" y="201"/>
                    </a:lnTo>
                    <a:lnTo>
                      <a:pt x="6" y="202"/>
                    </a:lnTo>
                    <a:lnTo>
                      <a:pt x="6" y="203"/>
                    </a:lnTo>
                    <a:lnTo>
                      <a:pt x="8" y="204"/>
                    </a:lnTo>
                    <a:lnTo>
                      <a:pt x="8" y="205"/>
                    </a:lnTo>
                    <a:lnTo>
                      <a:pt x="9" y="206"/>
                    </a:lnTo>
                    <a:lnTo>
                      <a:pt x="9" y="207"/>
                    </a:lnTo>
                    <a:lnTo>
                      <a:pt x="10" y="209"/>
                    </a:lnTo>
                    <a:lnTo>
                      <a:pt x="10" y="210"/>
                    </a:lnTo>
                    <a:lnTo>
                      <a:pt x="11" y="211"/>
                    </a:lnTo>
                    <a:lnTo>
                      <a:pt x="12" y="211"/>
                    </a:lnTo>
                    <a:lnTo>
                      <a:pt x="13" y="212"/>
                    </a:lnTo>
                    <a:lnTo>
                      <a:pt x="13" y="213"/>
                    </a:lnTo>
                    <a:lnTo>
                      <a:pt x="14" y="214"/>
                    </a:lnTo>
                    <a:lnTo>
                      <a:pt x="15" y="214"/>
                    </a:lnTo>
                    <a:lnTo>
                      <a:pt x="16" y="215"/>
                    </a:lnTo>
                    <a:lnTo>
                      <a:pt x="17" y="215"/>
                    </a:lnTo>
                    <a:lnTo>
                      <a:pt x="18" y="216"/>
                    </a:lnTo>
                    <a:lnTo>
                      <a:pt x="19" y="216"/>
                    </a:lnTo>
                    <a:lnTo>
                      <a:pt x="20" y="217"/>
                    </a:lnTo>
                    <a:lnTo>
                      <a:pt x="21" y="217"/>
                    </a:lnTo>
                    <a:lnTo>
                      <a:pt x="22" y="218"/>
                    </a:lnTo>
                    <a:lnTo>
                      <a:pt x="23" y="218"/>
                    </a:lnTo>
                    <a:lnTo>
                      <a:pt x="25" y="218"/>
                    </a:lnTo>
                    <a:lnTo>
                      <a:pt x="26" y="218"/>
                    </a:lnTo>
                    <a:lnTo>
                      <a:pt x="27" y="219"/>
                    </a:lnTo>
                    <a:lnTo>
                      <a:pt x="28" y="219"/>
                    </a:lnTo>
                    <a:lnTo>
                      <a:pt x="29" y="219"/>
                    </a:lnTo>
                    <a:lnTo>
                      <a:pt x="30" y="219"/>
                    </a:lnTo>
                    <a:lnTo>
                      <a:pt x="31" y="219"/>
                    </a:lnTo>
                    <a:lnTo>
                      <a:pt x="33" y="219"/>
                    </a:lnTo>
                    <a:lnTo>
                      <a:pt x="35" y="219"/>
                    </a:lnTo>
                    <a:lnTo>
                      <a:pt x="38" y="219"/>
                    </a:lnTo>
                    <a:lnTo>
                      <a:pt x="43" y="219"/>
                    </a:lnTo>
                    <a:lnTo>
                      <a:pt x="47" y="219"/>
                    </a:lnTo>
                    <a:lnTo>
                      <a:pt x="49" y="219"/>
                    </a:lnTo>
                    <a:lnTo>
                      <a:pt x="51" y="219"/>
                    </a:lnTo>
                    <a:lnTo>
                      <a:pt x="56" y="219"/>
                    </a:lnTo>
                    <a:lnTo>
                      <a:pt x="59" y="219"/>
                    </a:lnTo>
                    <a:lnTo>
                      <a:pt x="60" y="220"/>
                    </a:lnTo>
                    <a:lnTo>
                      <a:pt x="61" y="219"/>
                    </a:lnTo>
                    <a:lnTo>
                      <a:pt x="62" y="219"/>
                    </a:lnTo>
                    <a:lnTo>
                      <a:pt x="63" y="219"/>
                    </a:lnTo>
                    <a:lnTo>
                      <a:pt x="64" y="219"/>
                    </a:lnTo>
                    <a:lnTo>
                      <a:pt x="65" y="219"/>
                    </a:lnTo>
                    <a:lnTo>
                      <a:pt x="66" y="219"/>
                    </a:lnTo>
                    <a:lnTo>
                      <a:pt x="67" y="218"/>
                    </a:lnTo>
                    <a:lnTo>
                      <a:pt x="68" y="218"/>
                    </a:lnTo>
                    <a:lnTo>
                      <a:pt x="69" y="218"/>
                    </a:lnTo>
                    <a:lnTo>
                      <a:pt x="70" y="217"/>
                    </a:lnTo>
                    <a:lnTo>
                      <a:pt x="71" y="217"/>
                    </a:lnTo>
                    <a:lnTo>
                      <a:pt x="72" y="216"/>
                    </a:lnTo>
                    <a:lnTo>
                      <a:pt x="74" y="216"/>
                    </a:lnTo>
                    <a:lnTo>
                      <a:pt x="75" y="215"/>
                    </a:lnTo>
                    <a:lnTo>
                      <a:pt x="76" y="214"/>
                    </a:lnTo>
                    <a:lnTo>
                      <a:pt x="77" y="214"/>
                    </a:lnTo>
                    <a:lnTo>
                      <a:pt x="78" y="213"/>
                    </a:lnTo>
                    <a:lnTo>
                      <a:pt x="79" y="213"/>
                    </a:lnTo>
                    <a:lnTo>
                      <a:pt x="79" y="212"/>
                    </a:lnTo>
                    <a:lnTo>
                      <a:pt x="81" y="210"/>
                    </a:lnTo>
                    <a:lnTo>
                      <a:pt x="83" y="209"/>
                    </a:lnTo>
                    <a:lnTo>
                      <a:pt x="84" y="206"/>
                    </a:lnTo>
                    <a:lnTo>
                      <a:pt x="86" y="205"/>
                    </a:lnTo>
                    <a:lnTo>
                      <a:pt x="87" y="203"/>
                    </a:lnTo>
                    <a:lnTo>
                      <a:pt x="88" y="201"/>
                    </a:lnTo>
                    <a:lnTo>
                      <a:pt x="89" y="200"/>
                    </a:lnTo>
                    <a:lnTo>
                      <a:pt x="92" y="198"/>
                    </a:lnTo>
                    <a:lnTo>
                      <a:pt x="93" y="196"/>
                    </a:lnTo>
                    <a:lnTo>
                      <a:pt x="94" y="194"/>
                    </a:lnTo>
                    <a:lnTo>
                      <a:pt x="95" y="191"/>
                    </a:lnTo>
                    <a:lnTo>
                      <a:pt x="96" y="189"/>
                    </a:lnTo>
                    <a:lnTo>
                      <a:pt x="97" y="187"/>
                    </a:lnTo>
                    <a:lnTo>
                      <a:pt x="97" y="185"/>
                    </a:lnTo>
                    <a:lnTo>
                      <a:pt x="98" y="183"/>
                    </a:lnTo>
                    <a:lnTo>
                      <a:pt x="99" y="181"/>
                    </a:lnTo>
                    <a:lnTo>
                      <a:pt x="100" y="179"/>
                    </a:lnTo>
                    <a:lnTo>
                      <a:pt x="100" y="177"/>
                    </a:lnTo>
                    <a:lnTo>
                      <a:pt x="101" y="174"/>
                    </a:lnTo>
                    <a:lnTo>
                      <a:pt x="102" y="172"/>
                    </a:lnTo>
                    <a:lnTo>
                      <a:pt x="102" y="170"/>
                    </a:lnTo>
                    <a:lnTo>
                      <a:pt x="103" y="166"/>
                    </a:lnTo>
                    <a:lnTo>
                      <a:pt x="104" y="162"/>
                    </a:lnTo>
                    <a:lnTo>
                      <a:pt x="105" y="157"/>
                    </a:lnTo>
                    <a:lnTo>
                      <a:pt x="107" y="153"/>
                    </a:lnTo>
                    <a:lnTo>
                      <a:pt x="109" y="144"/>
                    </a:lnTo>
                    <a:lnTo>
                      <a:pt x="111" y="135"/>
                    </a:lnTo>
                    <a:lnTo>
                      <a:pt x="113" y="127"/>
                    </a:lnTo>
                    <a:lnTo>
                      <a:pt x="115" y="117"/>
                    </a:lnTo>
                    <a:lnTo>
                      <a:pt x="118" y="108"/>
                    </a:lnTo>
                    <a:lnTo>
                      <a:pt x="120" y="100"/>
                    </a:lnTo>
                    <a:lnTo>
                      <a:pt x="123" y="90"/>
                    </a:lnTo>
                    <a:lnTo>
                      <a:pt x="125" y="82"/>
                    </a:lnTo>
                    <a:lnTo>
                      <a:pt x="128" y="73"/>
                    </a:lnTo>
                    <a:lnTo>
                      <a:pt x="130" y="65"/>
                    </a:lnTo>
                    <a:lnTo>
                      <a:pt x="131" y="61"/>
                    </a:lnTo>
                    <a:lnTo>
                      <a:pt x="133" y="55"/>
                    </a:lnTo>
                    <a:lnTo>
                      <a:pt x="134" y="51"/>
                    </a:lnTo>
                    <a:lnTo>
                      <a:pt x="135" y="47"/>
                    </a:lnTo>
                    <a:lnTo>
                      <a:pt x="135" y="45"/>
                    </a:lnTo>
                    <a:lnTo>
                      <a:pt x="136" y="42"/>
                    </a:lnTo>
                    <a:lnTo>
                      <a:pt x="136" y="40"/>
                    </a:lnTo>
                    <a:lnTo>
                      <a:pt x="137" y="38"/>
                    </a:lnTo>
                    <a:lnTo>
                      <a:pt x="138" y="34"/>
                    </a:lnTo>
                    <a:lnTo>
                      <a:pt x="138" y="32"/>
                    </a:lnTo>
                    <a:lnTo>
                      <a:pt x="140"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39" name="Freeform 359"/>
              <p:cNvSpPr>
                <a:spLocks/>
              </p:cNvSpPr>
              <p:nvPr/>
            </p:nvSpPr>
            <p:spPr bwMode="auto">
              <a:xfrm>
                <a:off x="2122" y="2430"/>
                <a:ext cx="7" cy="23"/>
              </a:xfrm>
              <a:custGeom>
                <a:avLst/>
                <a:gdLst>
                  <a:gd name="T0" fmla="*/ 1 w 13"/>
                  <a:gd name="T1" fmla="*/ 0 h 46"/>
                  <a:gd name="T2" fmla="*/ 1 w 13"/>
                  <a:gd name="T3" fmla="*/ 1 h 46"/>
                  <a:gd name="T4" fmla="*/ 1 w 13"/>
                  <a:gd name="T5" fmla="*/ 1 h 46"/>
                  <a:gd name="T6" fmla="*/ 0 w 13"/>
                  <a:gd name="T7" fmla="*/ 1 h 46"/>
                  <a:gd name="T8" fmla="*/ 0 w 13"/>
                  <a:gd name="T9" fmla="*/ 1 h 46"/>
                  <a:gd name="T10" fmla="*/ 0 w 13"/>
                  <a:gd name="T11" fmla="*/ 1 h 46"/>
                  <a:gd name="T12" fmla="*/ 0 w 13"/>
                  <a:gd name="T13" fmla="*/ 2 h 46"/>
                  <a:gd name="T14" fmla="*/ 0 w 13"/>
                  <a:gd name="T15" fmla="*/ 2 h 46"/>
                  <a:gd name="T16" fmla="*/ 0 w 13"/>
                  <a:gd name="T17" fmla="*/ 2 h 46"/>
                  <a:gd name="T18" fmla="*/ 0 w 13"/>
                  <a:gd name="T19" fmla="*/ 2 h 46"/>
                  <a:gd name="T20" fmla="*/ 0 w 13"/>
                  <a:gd name="T21" fmla="*/ 2 h 46"/>
                  <a:gd name="T22" fmla="*/ 0 w 13"/>
                  <a:gd name="T23" fmla="*/ 3 h 46"/>
                  <a:gd name="T24" fmla="*/ 0 w 13"/>
                  <a:gd name="T25" fmla="*/ 3 h 46"/>
                  <a:gd name="T26" fmla="*/ 0 w 13"/>
                  <a:gd name="T27" fmla="*/ 3 h 46"/>
                  <a:gd name="T28" fmla="*/ 0 w 13"/>
                  <a:gd name="T29" fmla="*/ 3 h 46"/>
                  <a:gd name="T30" fmla="*/ 0 w 13"/>
                  <a:gd name="T31" fmla="*/ 3 h 46"/>
                  <a:gd name="T32" fmla="*/ 1 w 13"/>
                  <a:gd name="T33" fmla="*/ 4 h 46"/>
                  <a:gd name="T34" fmla="*/ 1 w 13"/>
                  <a:gd name="T35" fmla="*/ 4 h 46"/>
                  <a:gd name="T36" fmla="*/ 1 w 13"/>
                  <a:gd name="T37" fmla="*/ 4 h 46"/>
                  <a:gd name="T38" fmla="*/ 1 w 13"/>
                  <a:gd name="T39" fmla="*/ 4 h 46"/>
                  <a:gd name="T40" fmla="*/ 1 w 13"/>
                  <a:gd name="T41" fmla="*/ 4 h 46"/>
                  <a:gd name="T42" fmla="*/ 1 w 13"/>
                  <a:gd name="T43" fmla="*/ 4 h 46"/>
                  <a:gd name="T44" fmla="*/ 1 w 13"/>
                  <a:gd name="T45" fmla="*/ 5 h 46"/>
                  <a:gd name="T46" fmla="*/ 1 w 13"/>
                  <a:gd name="T47" fmla="*/ 5 h 46"/>
                  <a:gd name="T48" fmla="*/ 1 w 13"/>
                  <a:gd name="T49" fmla="*/ 5 h 46"/>
                  <a:gd name="T50" fmla="*/ 2 w 13"/>
                  <a:gd name="T51" fmla="*/ 6 h 46"/>
                  <a:gd name="T52" fmla="*/ 2 w 13"/>
                  <a:gd name="T53" fmla="*/ 6 h 46"/>
                  <a:gd name="T54" fmla="*/ 2 w 13"/>
                  <a:gd name="T55" fmla="*/ 6 h 46"/>
                  <a:gd name="T56" fmla="*/ 2 w 13"/>
                  <a:gd name="T57" fmla="*/ 6 h 46"/>
                  <a:gd name="T58" fmla="*/ 2 w 13"/>
                  <a:gd name="T59" fmla="*/ 6 h 4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 h="46">
                    <a:moveTo>
                      <a:pt x="1" y="0"/>
                    </a:moveTo>
                    <a:lnTo>
                      <a:pt x="1" y="3"/>
                    </a:lnTo>
                    <a:lnTo>
                      <a:pt x="1" y="4"/>
                    </a:lnTo>
                    <a:lnTo>
                      <a:pt x="0" y="6"/>
                    </a:lnTo>
                    <a:lnTo>
                      <a:pt x="0" y="7"/>
                    </a:lnTo>
                    <a:lnTo>
                      <a:pt x="0" y="8"/>
                    </a:lnTo>
                    <a:lnTo>
                      <a:pt x="0" y="10"/>
                    </a:lnTo>
                    <a:lnTo>
                      <a:pt x="0" y="11"/>
                    </a:lnTo>
                    <a:lnTo>
                      <a:pt x="0" y="13"/>
                    </a:lnTo>
                    <a:lnTo>
                      <a:pt x="0" y="14"/>
                    </a:lnTo>
                    <a:lnTo>
                      <a:pt x="0" y="16"/>
                    </a:lnTo>
                    <a:lnTo>
                      <a:pt x="0" y="17"/>
                    </a:lnTo>
                    <a:lnTo>
                      <a:pt x="0" y="20"/>
                    </a:lnTo>
                    <a:lnTo>
                      <a:pt x="0" y="21"/>
                    </a:lnTo>
                    <a:lnTo>
                      <a:pt x="0" y="22"/>
                    </a:lnTo>
                    <a:lnTo>
                      <a:pt x="0" y="24"/>
                    </a:lnTo>
                    <a:lnTo>
                      <a:pt x="1" y="25"/>
                    </a:lnTo>
                    <a:lnTo>
                      <a:pt x="1" y="27"/>
                    </a:lnTo>
                    <a:lnTo>
                      <a:pt x="2" y="28"/>
                    </a:lnTo>
                    <a:lnTo>
                      <a:pt x="2" y="29"/>
                    </a:lnTo>
                    <a:lnTo>
                      <a:pt x="3" y="31"/>
                    </a:lnTo>
                    <a:lnTo>
                      <a:pt x="4" y="32"/>
                    </a:lnTo>
                    <a:lnTo>
                      <a:pt x="4" y="33"/>
                    </a:lnTo>
                    <a:lnTo>
                      <a:pt x="7" y="37"/>
                    </a:lnTo>
                    <a:lnTo>
                      <a:pt x="8" y="39"/>
                    </a:lnTo>
                    <a:lnTo>
                      <a:pt x="10" y="42"/>
                    </a:lnTo>
                    <a:lnTo>
                      <a:pt x="11" y="43"/>
                    </a:lnTo>
                    <a:lnTo>
                      <a:pt x="11" y="44"/>
                    </a:lnTo>
                    <a:lnTo>
                      <a:pt x="12" y="45"/>
                    </a:lnTo>
                    <a:lnTo>
                      <a:pt x="1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40" name="Line 360"/>
              <p:cNvSpPr>
                <a:spLocks noChangeShapeType="1"/>
              </p:cNvSpPr>
              <p:nvPr/>
            </p:nvSpPr>
            <p:spPr bwMode="auto">
              <a:xfrm flipH="1">
                <a:off x="2188" y="2291"/>
                <a:ext cx="14"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41" name="Freeform 361"/>
              <p:cNvSpPr>
                <a:spLocks/>
              </p:cNvSpPr>
              <p:nvPr/>
            </p:nvSpPr>
            <p:spPr bwMode="auto">
              <a:xfrm>
                <a:off x="2198" y="2289"/>
                <a:ext cx="70" cy="162"/>
              </a:xfrm>
              <a:custGeom>
                <a:avLst/>
                <a:gdLst>
                  <a:gd name="T0" fmla="*/ 10 w 146"/>
                  <a:gd name="T1" fmla="*/ 0 h 328"/>
                  <a:gd name="T2" fmla="*/ 0 w 146"/>
                  <a:gd name="T3" fmla="*/ 40 h 328"/>
                  <a:gd name="T4" fmla="*/ 6 w 146"/>
                  <a:gd name="T5" fmla="*/ 40 h 328"/>
                  <a:gd name="T6" fmla="*/ 7 w 146"/>
                  <a:gd name="T7" fmla="*/ 40 h 328"/>
                  <a:gd name="T8" fmla="*/ 8 w 146"/>
                  <a:gd name="T9" fmla="*/ 40 h 328"/>
                  <a:gd name="T10" fmla="*/ 9 w 146"/>
                  <a:gd name="T11" fmla="*/ 39 h 328"/>
                  <a:gd name="T12" fmla="*/ 10 w 146"/>
                  <a:gd name="T13" fmla="*/ 39 h 328"/>
                  <a:gd name="T14" fmla="*/ 10 w 146"/>
                  <a:gd name="T15" fmla="*/ 38 h 328"/>
                  <a:gd name="T16" fmla="*/ 11 w 146"/>
                  <a:gd name="T17" fmla="*/ 37 h 328"/>
                  <a:gd name="T18" fmla="*/ 11 w 146"/>
                  <a:gd name="T19" fmla="*/ 36 h 328"/>
                  <a:gd name="T20" fmla="*/ 12 w 146"/>
                  <a:gd name="T21" fmla="*/ 35 h 328"/>
                  <a:gd name="T22" fmla="*/ 12 w 146"/>
                  <a:gd name="T23" fmla="*/ 34 h 328"/>
                  <a:gd name="T24" fmla="*/ 13 w 146"/>
                  <a:gd name="T25" fmla="*/ 33 h 328"/>
                  <a:gd name="T26" fmla="*/ 13 w 146"/>
                  <a:gd name="T27" fmla="*/ 32 h 328"/>
                  <a:gd name="T28" fmla="*/ 16 w 146"/>
                  <a:gd name="T29" fmla="*/ 21 h 328"/>
                  <a:gd name="T30" fmla="*/ 16 w 146"/>
                  <a:gd name="T31" fmla="*/ 20 h 328"/>
                  <a:gd name="T32" fmla="*/ 16 w 146"/>
                  <a:gd name="T33" fmla="*/ 19 h 328"/>
                  <a:gd name="T34" fmla="*/ 16 w 146"/>
                  <a:gd name="T35" fmla="*/ 18 h 328"/>
                  <a:gd name="T36" fmla="*/ 16 w 146"/>
                  <a:gd name="T37" fmla="*/ 17 h 328"/>
                  <a:gd name="T38" fmla="*/ 16 w 146"/>
                  <a:gd name="T39" fmla="*/ 16 h 328"/>
                  <a:gd name="T40" fmla="*/ 16 w 146"/>
                  <a:gd name="T41" fmla="*/ 15 h 328"/>
                  <a:gd name="T42" fmla="*/ 15 w 146"/>
                  <a:gd name="T43" fmla="*/ 14 h 328"/>
                  <a:gd name="T44" fmla="*/ 15 w 146"/>
                  <a:gd name="T45" fmla="*/ 14 h 328"/>
                  <a:gd name="T46" fmla="*/ 14 w 146"/>
                  <a:gd name="T47" fmla="*/ 13 h 328"/>
                  <a:gd name="T48" fmla="*/ 13 w 146"/>
                  <a:gd name="T49" fmla="*/ 13 h 328"/>
                  <a:gd name="T50" fmla="*/ 13 w 146"/>
                  <a:gd name="T51" fmla="*/ 13 h 328"/>
                  <a:gd name="T52" fmla="*/ 6 w 146"/>
                  <a:gd name="T53" fmla="*/ 13 h 3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6" h="328">
                    <a:moveTo>
                      <a:pt x="88" y="0"/>
                    </a:moveTo>
                    <a:lnTo>
                      <a:pt x="0" y="328"/>
                    </a:lnTo>
                    <a:lnTo>
                      <a:pt x="57" y="328"/>
                    </a:lnTo>
                    <a:lnTo>
                      <a:pt x="64" y="328"/>
                    </a:lnTo>
                    <a:lnTo>
                      <a:pt x="71" y="326"/>
                    </a:lnTo>
                    <a:lnTo>
                      <a:pt x="77" y="322"/>
                    </a:lnTo>
                    <a:lnTo>
                      <a:pt x="85" y="318"/>
                    </a:lnTo>
                    <a:lnTo>
                      <a:pt x="91" y="312"/>
                    </a:lnTo>
                    <a:lnTo>
                      <a:pt x="97" y="305"/>
                    </a:lnTo>
                    <a:lnTo>
                      <a:pt x="103" y="299"/>
                    </a:lnTo>
                    <a:lnTo>
                      <a:pt x="108" y="291"/>
                    </a:lnTo>
                    <a:lnTo>
                      <a:pt x="112" y="282"/>
                    </a:lnTo>
                    <a:lnTo>
                      <a:pt x="117" y="273"/>
                    </a:lnTo>
                    <a:lnTo>
                      <a:pt x="119" y="264"/>
                    </a:lnTo>
                    <a:lnTo>
                      <a:pt x="143" y="172"/>
                    </a:lnTo>
                    <a:lnTo>
                      <a:pt x="145" y="164"/>
                    </a:lnTo>
                    <a:lnTo>
                      <a:pt x="146" y="155"/>
                    </a:lnTo>
                    <a:lnTo>
                      <a:pt x="146" y="147"/>
                    </a:lnTo>
                    <a:lnTo>
                      <a:pt x="145" y="138"/>
                    </a:lnTo>
                    <a:lnTo>
                      <a:pt x="144" y="131"/>
                    </a:lnTo>
                    <a:lnTo>
                      <a:pt x="141" y="124"/>
                    </a:lnTo>
                    <a:lnTo>
                      <a:pt x="138" y="119"/>
                    </a:lnTo>
                    <a:lnTo>
                      <a:pt x="134" y="115"/>
                    </a:lnTo>
                    <a:lnTo>
                      <a:pt x="128" y="112"/>
                    </a:lnTo>
                    <a:lnTo>
                      <a:pt x="122" y="109"/>
                    </a:lnTo>
                    <a:lnTo>
                      <a:pt x="117" y="108"/>
                    </a:lnTo>
                    <a:lnTo>
                      <a:pt x="59"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42" name="Line 362"/>
              <p:cNvSpPr>
                <a:spLocks noChangeShapeType="1"/>
              </p:cNvSpPr>
              <p:nvPr/>
            </p:nvSpPr>
            <p:spPr bwMode="auto">
              <a:xfrm flipH="1">
                <a:off x="2291" y="2289"/>
                <a:ext cx="14"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43" name="Freeform 363"/>
              <p:cNvSpPr>
                <a:spLocks/>
              </p:cNvSpPr>
              <p:nvPr/>
            </p:nvSpPr>
            <p:spPr bwMode="auto">
              <a:xfrm>
                <a:off x="1723" y="1920"/>
                <a:ext cx="96" cy="323"/>
              </a:xfrm>
              <a:custGeom>
                <a:avLst/>
                <a:gdLst>
                  <a:gd name="T0" fmla="*/ 22 w 201"/>
                  <a:gd name="T1" fmla="*/ 78 h 655"/>
                  <a:gd name="T2" fmla="*/ 22 w 201"/>
                  <a:gd name="T3" fmla="*/ 75 h 655"/>
                  <a:gd name="T4" fmla="*/ 22 w 201"/>
                  <a:gd name="T5" fmla="*/ 72 h 655"/>
                  <a:gd name="T6" fmla="*/ 21 w 201"/>
                  <a:gd name="T7" fmla="*/ 69 h 655"/>
                  <a:gd name="T8" fmla="*/ 21 w 201"/>
                  <a:gd name="T9" fmla="*/ 65 h 655"/>
                  <a:gd name="T10" fmla="*/ 21 w 201"/>
                  <a:gd name="T11" fmla="*/ 62 h 655"/>
                  <a:gd name="T12" fmla="*/ 21 w 201"/>
                  <a:gd name="T13" fmla="*/ 59 h 655"/>
                  <a:gd name="T14" fmla="*/ 20 w 201"/>
                  <a:gd name="T15" fmla="*/ 55 h 655"/>
                  <a:gd name="T16" fmla="*/ 20 w 201"/>
                  <a:gd name="T17" fmla="*/ 52 h 655"/>
                  <a:gd name="T18" fmla="*/ 19 w 201"/>
                  <a:gd name="T19" fmla="*/ 49 h 655"/>
                  <a:gd name="T20" fmla="*/ 18 w 201"/>
                  <a:gd name="T21" fmla="*/ 45 h 655"/>
                  <a:gd name="T22" fmla="*/ 18 w 201"/>
                  <a:gd name="T23" fmla="*/ 42 h 655"/>
                  <a:gd name="T24" fmla="*/ 17 w 201"/>
                  <a:gd name="T25" fmla="*/ 39 h 655"/>
                  <a:gd name="T26" fmla="*/ 16 w 201"/>
                  <a:gd name="T27" fmla="*/ 36 h 655"/>
                  <a:gd name="T28" fmla="*/ 15 w 201"/>
                  <a:gd name="T29" fmla="*/ 33 h 655"/>
                  <a:gd name="T30" fmla="*/ 14 w 201"/>
                  <a:gd name="T31" fmla="*/ 30 h 655"/>
                  <a:gd name="T32" fmla="*/ 13 w 201"/>
                  <a:gd name="T33" fmla="*/ 27 h 655"/>
                  <a:gd name="T34" fmla="*/ 11 w 201"/>
                  <a:gd name="T35" fmla="*/ 23 h 655"/>
                  <a:gd name="T36" fmla="*/ 10 w 201"/>
                  <a:gd name="T37" fmla="*/ 20 h 655"/>
                  <a:gd name="T38" fmla="*/ 9 w 201"/>
                  <a:gd name="T39" fmla="*/ 17 h 655"/>
                  <a:gd name="T40" fmla="*/ 8 w 201"/>
                  <a:gd name="T41" fmla="*/ 14 h 655"/>
                  <a:gd name="T42" fmla="*/ 6 w 201"/>
                  <a:gd name="T43" fmla="*/ 11 h 655"/>
                  <a:gd name="T44" fmla="*/ 5 w 201"/>
                  <a:gd name="T45" fmla="*/ 8 h 655"/>
                  <a:gd name="T46" fmla="*/ 3 w 201"/>
                  <a:gd name="T47" fmla="*/ 5 h 655"/>
                  <a:gd name="T48" fmla="*/ 1 w 201"/>
                  <a:gd name="T49" fmla="*/ 2 h 655"/>
                  <a:gd name="T50" fmla="*/ 0 w 201"/>
                  <a:gd name="T51" fmla="*/ 0 h 65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01" h="655">
                    <a:moveTo>
                      <a:pt x="201" y="655"/>
                    </a:moveTo>
                    <a:lnTo>
                      <a:pt x="201" y="627"/>
                    </a:lnTo>
                    <a:lnTo>
                      <a:pt x="200" y="600"/>
                    </a:lnTo>
                    <a:lnTo>
                      <a:pt x="198" y="572"/>
                    </a:lnTo>
                    <a:lnTo>
                      <a:pt x="196" y="544"/>
                    </a:lnTo>
                    <a:lnTo>
                      <a:pt x="192" y="517"/>
                    </a:lnTo>
                    <a:lnTo>
                      <a:pt x="189" y="489"/>
                    </a:lnTo>
                    <a:lnTo>
                      <a:pt x="185" y="461"/>
                    </a:lnTo>
                    <a:lnTo>
                      <a:pt x="180" y="434"/>
                    </a:lnTo>
                    <a:lnTo>
                      <a:pt x="174" y="407"/>
                    </a:lnTo>
                    <a:lnTo>
                      <a:pt x="168" y="379"/>
                    </a:lnTo>
                    <a:lnTo>
                      <a:pt x="161" y="353"/>
                    </a:lnTo>
                    <a:lnTo>
                      <a:pt x="154" y="326"/>
                    </a:lnTo>
                    <a:lnTo>
                      <a:pt x="146" y="300"/>
                    </a:lnTo>
                    <a:lnTo>
                      <a:pt x="137" y="273"/>
                    </a:lnTo>
                    <a:lnTo>
                      <a:pt x="127" y="246"/>
                    </a:lnTo>
                    <a:lnTo>
                      <a:pt x="117" y="221"/>
                    </a:lnTo>
                    <a:lnTo>
                      <a:pt x="106" y="195"/>
                    </a:lnTo>
                    <a:lnTo>
                      <a:pt x="95" y="170"/>
                    </a:lnTo>
                    <a:lnTo>
                      <a:pt x="83" y="144"/>
                    </a:lnTo>
                    <a:lnTo>
                      <a:pt x="71" y="120"/>
                    </a:lnTo>
                    <a:lnTo>
                      <a:pt x="57" y="95"/>
                    </a:lnTo>
                    <a:lnTo>
                      <a:pt x="44" y="71"/>
                    </a:lnTo>
                    <a:lnTo>
                      <a:pt x="29" y="47"/>
                    </a:lnTo>
                    <a:lnTo>
                      <a:pt x="15" y="2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44" name="Freeform 364"/>
              <p:cNvSpPr>
                <a:spLocks/>
              </p:cNvSpPr>
              <p:nvPr/>
            </p:nvSpPr>
            <p:spPr bwMode="auto">
              <a:xfrm>
                <a:off x="1840" y="2123"/>
                <a:ext cx="31" cy="7"/>
              </a:xfrm>
              <a:custGeom>
                <a:avLst/>
                <a:gdLst>
                  <a:gd name="T0" fmla="*/ 7 w 66"/>
                  <a:gd name="T1" fmla="*/ 0 h 12"/>
                  <a:gd name="T2" fmla="*/ 6 w 66"/>
                  <a:gd name="T3" fmla="*/ 0 h 12"/>
                  <a:gd name="T4" fmla="*/ 0 w 66"/>
                  <a:gd name="T5" fmla="*/ 2 h 12"/>
                  <a:gd name="T6" fmla="*/ 7 w 66"/>
                  <a:gd name="T7" fmla="*/ 2 h 12"/>
                  <a:gd name="T8" fmla="*/ 7 w 66"/>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12">
                    <a:moveTo>
                      <a:pt x="66" y="0"/>
                    </a:moveTo>
                    <a:lnTo>
                      <a:pt x="60" y="0"/>
                    </a:lnTo>
                    <a:lnTo>
                      <a:pt x="0" y="12"/>
                    </a:lnTo>
                    <a:lnTo>
                      <a:pt x="62" y="12"/>
                    </a:lnTo>
                    <a:lnTo>
                      <a:pt x="66" y="0"/>
                    </a:lnTo>
                    <a:close/>
                  </a:path>
                </a:pathLst>
              </a:custGeom>
              <a:solidFill>
                <a:srgbClr val="000000"/>
              </a:solidFill>
              <a:ln w="19050" cmpd="sng">
                <a:solidFill>
                  <a:srgbClr val="000000"/>
                </a:solidFill>
                <a:round/>
                <a:headEnd/>
                <a:tailEnd/>
              </a:ln>
            </p:spPr>
            <p:txBody>
              <a:bodyPr/>
              <a:lstStyle/>
              <a:p>
                <a:endParaRPr lang="zh-CN" altLang="en-US"/>
              </a:p>
            </p:txBody>
          </p:sp>
          <p:sp>
            <p:nvSpPr>
              <p:cNvPr id="32845" name="Freeform 365"/>
              <p:cNvSpPr>
                <a:spLocks/>
              </p:cNvSpPr>
              <p:nvPr/>
            </p:nvSpPr>
            <p:spPr bwMode="auto">
              <a:xfrm>
                <a:off x="1874" y="2065"/>
                <a:ext cx="38" cy="30"/>
              </a:xfrm>
              <a:custGeom>
                <a:avLst/>
                <a:gdLst>
                  <a:gd name="T0" fmla="*/ 1 w 76"/>
                  <a:gd name="T1" fmla="*/ 0 h 63"/>
                  <a:gd name="T2" fmla="*/ 0 w 76"/>
                  <a:gd name="T3" fmla="*/ 2 h 63"/>
                  <a:gd name="T4" fmla="*/ 2 w 76"/>
                  <a:gd name="T5" fmla="*/ 4 h 63"/>
                  <a:gd name="T6" fmla="*/ 4 w 76"/>
                  <a:gd name="T7" fmla="*/ 6 h 63"/>
                  <a:gd name="T8" fmla="*/ 7 w 76"/>
                  <a:gd name="T9" fmla="*/ 7 h 63"/>
                  <a:gd name="T10" fmla="*/ 10 w 76"/>
                  <a:gd name="T11" fmla="*/ 6 h 63"/>
                  <a:gd name="T12" fmla="*/ 8 w 76"/>
                  <a:gd name="T13" fmla="*/ 5 h 63"/>
                  <a:gd name="T14" fmla="*/ 5 w 76"/>
                  <a:gd name="T15" fmla="*/ 5 h 63"/>
                  <a:gd name="T16" fmla="*/ 3 w 76"/>
                  <a:gd name="T17" fmla="*/ 3 h 63"/>
                  <a:gd name="T18" fmla="*/ 1 w 76"/>
                  <a:gd name="T19" fmla="*/ 0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6" h="63">
                    <a:moveTo>
                      <a:pt x="4" y="0"/>
                    </a:moveTo>
                    <a:lnTo>
                      <a:pt x="0" y="16"/>
                    </a:lnTo>
                    <a:lnTo>
                      <a:pt x="9" y="38"/>
                    </a:lnTo>
                    <a:lnTo>
                      <a:pt x="27" y="57"/>
                    </a:lnTo>
                    <a:lnTo>
                      <a:pt x="49" y="63"/>
                    </a:lnTo>
                    <a:lnTo>
                      <a:pt x="76" y="54"/>
                    </a:lnTo>
                    <a:lnTo>
                      <a:pt x="60" y="45"/>
                    </a:lnTo>
                    <a:lnTo>
                      <a:pt x="34" y="44"/>
                    </a:lnTo>
                    <a:lnTo>
                      <a:pt x="20" y="31"/>
                    </a:lnTo>
                    <a:lnTo>
                      <a:pt x="4" y="0"/>
                    </a:lnTo>
                    <a:close/>
                  </a:path>
                </a:pathLst>
              </a:custGeom>
              <a:solidFill>
                <a:srgbClr val="000000"/>
              </a:solidFill>
              <a:ln w="19050" cmpd="sng">
                <a:solidFill>
                  <a:srgbClr val="000000"/>
                </a:solidFill>
                <a:round/>
                <a:headEnd/>
                <a:tailEnd/>
              </a:ln>
            </p:spPr>
            <p:txBody>
              <a:bodyPr/>
              <a:lstStyle/>
              <a:p>
                <a:endParaRPr lang="zh-CN" altLang="en-US"/>
              </a:p>
            </p:txBody>
          </p:sp>
          <p:sp>
            <p:nvSpPr>
              <p:cNvPr id="32846" name="Freeform 366"/>
              <p:cNvSpPr>
                <a:spLocks/>
              </p:cNvSpPr>
              <p:nvPr/>
            </p:nvSpPr>
            <p:spPr bwMode="auto">
              <a:xfrm>
                <a:off x="1899" y="2010"/>
                <a:ext cx="20" cy="3"/>
              </a:xfrm>
              <a:custGeom>
                <a:avLst/>
                <a:gdLst>
                  <a:gd name="T0" fmla="*/ 0 w 43"/>
                  <a:gd name="T1" fmla="*/ 0 h 12"/>
                  <a:gd name="T2" fmla="*/ 1 w 43"/>
                  <a:gd name="T3" fmla="*/ 0 h 12"/>
                  <a:gd name="T4" fmla="*/ 1 w 43"/>
                  <a:gd name="T5" fmla="*/ 0 h 12"/>
                  <a:gd name="T6" fmla="*/ 4 w 43"/>
                  <a:gd name="T7" fmla="*/ 0 h 12"/>
                  <a:gd name="T8" fmla="*/ 4 w 43"/>
                  <a:gd name="T9" fmla="*/ 0 h 12"/>
                  <a:gd name="T10" fmla="*/ 0 w 43"/>
                  <a:gd name="T11" fmla="*/ 0 h 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3" h="12">
                    <a:moveTo>
                      <a:pt x="0" y="0"/>
                    </a:moveTo>
                    <a:lnTo>
                      <a:pt x="10" y="12"/>
                    </a:lnTo>
                    <a:lnTo>
                      <a:pt x="11" y="12"/>
                    </a:lnTo>
                    <a:lnTo>
                      <a:pt x="41" y="6"/>
                    </a:lnTo>
                    <a:lnTo>
                      <a:pt x="43" y="5"/>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32847" name="Freeform 367"/>
              <p:cNvSpPr>
                <a:spLocks/>
              </p:cNvSpPr>
              <p:nvPr/>
            </p:nvSpPr>
            <p:spPr bwMode="auto">
              <a:xfrm>
                <a:off x="1899" y="2003"/>
                <a:ext cx="45" cy="90"/>
              </a:xfrm>
              <a:custGeom>
                <a:avLst/>
                <a:gdLst>
                  <a:gd name="T0" fmla="*/ 1 w 95"/>
                  <a:gd name="T1" fmla="*/ 0 h 182"/>
                  <a:gd name="T2" fmla="*/ 0 w 95"/>
                  <a:gd name="T3" fmla="*/ 1 h 182"/>
                  <a:gd name="T4" fmla="*/ 4 w 95"/>
                  <a:gd name="T5" fmla="*/ 2 h 182"/>
                  <a:gd name="T6" fmla="*/ 7 w 95"/>
                  <a:gd name="T7" fmla="*/ 3 h 182"/>
                  <a:gd name="T8" fmla="*/ 8 w 95"/>
                  <a:gd name="T9" fmla="*/ 4 h 182"/>
                  <a:gd name="T10" fmla="*/ 8 w 95"/>
                  <a:gd name="T11" fmla="*/ 8 h 182"/>
                  <a:gd name="T12" fmla="*/ 7 w 95"/>
                  <a:gd name="T13" fmla="*/ 11 h 182"/>
                  <a:gd name="T14" fmla="*/ 6 w 95"/>
                  <a:gd name="T15" fmla="*/ 16 h 182"/>
                  <a:gd name="T16" fmla="*/ 5 w 95"/>
                  <a:gd name="T17" fmla="*/ 17 h 182"/>
                  <a:gd name="T18" fmla="*/ 2 w 95"/>
                  <a:gd name="T19" fmla="*/ 21 h 182"/>
                  <a:gd name="T20" fmla="*/ 1 w 95"/>
                  <a:gd name="T21" fmla="*/ 21 h 182"/>
                  <a:gd name="T22" fmla="*/ 3 w 95"/>
                  <a:gd name="T23" fmla="*/ 22 h 182"/>
                  <a:gd name="T24" fmla="*/ 6 w 95"/>
                  <a:gd name="T25" fmla="*/ 19 h 182"/>
                  <a:gd name="T26" fmla="*/ 6 w 95"/>
                  <a:gd name="T27" fmla="*/ 19 h 182"/>
                  <a:gd name="T28" fmla="*/ 8 w 95"/>
                  <a:gd name="T29" fmla="*/ 15 h 182"/>
                  <a:gd name="T30" fmla="*/ 10 w 95"/>
                  <a:gd name="T31" fmla="*/ 10 h 182"/>
                  <a:gd name="T32" fmla="*/ 10 w 95"/>
                  <a:gd name="T33" fmla="*/ 7 h 182"/>
                  <a:gd name="T34" fmla="*/ 9 w 95"/>
                  <a:gd name="T35" fmla="*/ 4 h 182"/>
                  <a:gd name="T36" fmla="*/ 8 w 95"/>
                  <a:gd name="T37" fmla="*/ 1 h 182"/>
                  <a:gd name="T38" fmla="*/ 8 w 95"/>
                  <a:gd name="T39" fmla="*/ 1 h 182"/>
                  <a:gd name="T40" fmla="*/ 6 w 95"/>
                  <a:gd name="T41" fmla="*/ 0 h 182"/>
                  <a:gd name="T42" fmla="*/ 3 w 95"/>
                  <a:gd name="T43" fmla="*/ 0 h 182"/>
                  <a:gd name="T44" fmla="*/ 1 w 95"/>
                  <a:gd name="T45" fmla="*/ 0 h 1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5" h="182">
                    <a:moveTo>
                      <a:pt x="11" y="0"/>
                    </a:moveTo>
                    <a:lnTo>
                      <a:pt x="0" y="14"/>
                    </a:lnTo>
                    <a:lnTo>
                      <a:pt x="43" y="19"/>
                    </a:lnTo>
                    <a:lnTo>
                      <a:pt x="68" y="28"/>
                    </a:lnTo>
                    <a:lnTo>
                      <a:pt x="70" y="33"/>
                    </a:lnTo>
                    <a:lnTo>
                      <a:pt x="72" y="70"/>
                    </a:lnTo>
                    <a:lnTo>
                      <a:pt x="66" y="93"/>
                    </a:lnTo>
                    <a:lnTo>
                      <a:pt x="54" y="131"/>
                    </a:lnTo>
                    <a:lnTo>
                      <a:pt x="47" y="144"/>
                    </a:lnTo>
                    <a:lnTo>
                      <a:pt x="23" y="171"/>
                    </a:lnTo>
                    <a:lnTo>
                      <a:pt x="15" y="173"/>
                    </a:lnTo>
                    <a:lnTo>
                      <a:pt x="31" y="182"/>
                    </a:lnTo>
                    <a:lnTo>
                      <a:pt x="58" y="160"/>
                    </a:lnTo>
                    <a:lnTo>
                      <a:pt x="59" y="159"/>
                    </a:lnTo>
                    <a:lnTo>
                      <a:pt x="77" y="127"/>
                    </a:lnTo>
                    <a:lnTo>
                      <a:pt x="92" y="83"/>
                    </a:lnTo>
                    <a:lnTo>
                      <a:pt x="95" y="60"/>
                    </a:lnTo>
                    <a:lnTo>
                      <a:pt x="89" y="32"/>
                    </a:lnTo>
                    <a:lnTo>
                      <a:pt x="69" y="12"/>
                    </a:lnTo>
                    <a:lnTo>
                      <a:pt x="71" y="11"/>
                    </a:lnTo>
                    <a:lnTo>
                      <a:pt x="53" y="6"/>
                    </a:lnTo>
                    <a:lnTo>
                      <a:pt x="29" y="1"/>
                    </a:lnTo>
                    <a:lnTo>
                      <a:pt x="11" y="0"/>
                    </a:lnTo>
                    <a:close/>
                  </a:path>
                </a:pathLst>
              </a:custGeom>
              <a:solidFill>
                <a:srgbClr val="000000"/>
              </a:solidFill>
              <a:ln w="19050" cmpd="sng">
                <a:solidFill>
                  <a:srgbClr val="000000"/>
                </a:solidFill>
                <a:round/>
                <a:headEnd/>
                <a:tailEnd/>
              </a:ln>
            </p:spPr>
            <p:txBody>
              <a:bodyPr/>
              <a:lstStyle/>
              <a:p>
                <a:endParaRPr lang="zh-CN" altLang="en-US"/>
              </a:p>
            </p:txBody>
          </p:sp>
          <p:sp>
            <p:nvSpPr>
              <p:cNvPr id="32848" name="Freeform 368"/>
              <p:cNvSpPr>
                <a:spLocks/>
              </p:cNvSpPr>
              <p:nvPr/>
            </p:nvSpPr>
            <p:spPr bwMode="auto">
              <a:xfrm>
                <a:off x="1922" y="1940"/>
                <a:ext cx="36" cy="66"/>
              </a:xfrm>
              <a:custGeom>
                <a:avLst/>
                <a:gdLst>
                  <a:gd name="T0" fmla="*/ 9 w 67"/>
                  <a:gd name="T1" fmla="*/ 0 h 131"/>
                  <a:gd name="T2" fmla="*/ 3 w 67"/>
                  <a:gd name="T3" fmla="*/ 0 h 131"/>
                  <a:gd name="T4" fmla="*/ 6 w 67"/>
                  <a:gd name="T5" fmla="*/ 2 h 131"/>
                  <a:gd name="T6" fmla="*/ 6 w 67"/>
                  <a:gd name="T7" fmla="*/ 3 h 131"/>
                  <a:gd name="T8" fmla="*/ 6 w 67"/>
                  <a:gd name="T9" fmla="*/ 8 h 131"/>
                  <a:gd name="T10" fmla="*/ 6 w 67"/>
                  <a:gd name="T11" fmla="*/ 9 h 131"/>
                  <a:gd name="T12" fmla="*/ 4 w 67"/>
                  <a:gd name="T13" fmla="*/ 14 h 131"/>
                  <a:gd name="T14" fmla="*/ 0 w 67"/>
                  <a:gd name="T15" fmla="*/ 16 h 131"/>
                  <a:gd name="T16" fmla="*/ 3 w 67"/>
                  <a:gd name="T17" fmla="*/ 17 h 131"/>
                  <a:gd name="T18" fmla="*/ 7 w 67"/>
                  <a:gd name="T19" fmla="*/ 13 h 131"/>
                  <a:gd name="T20" fmla="*/ 10 w 67"/>
                  <a:gd name="T21" fmla="*/ 9 h 131"/>
                  <a:gd name="T22" fmla="*/ 10 w 67"/>
                  <a:gd name="T23" fmla="*/ 6 h 131"/>
                  <a:gd name="T24" fmla="*/ 10 w 67"/>
                  <a:gd name="T25" fmla="*/ 2 h 131"/>
                  <a:gd name="T26" fmla="*/ 9 w 67"/>
                  <a:gd name="T27" fmla="*/ 0 h 1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7" h="131">
                    <a:moveTo>
                      <a:pt x="55" y="0"/>
                    </a:moveTo>
                    <a:lnTo>
                      <a:pt x="20" y="0"/>
                    </a:lnTo>
                    <a:lnTo>
                      <a:pt x="39" y="13"/>
                    </a:lnTo>
                    <a:lnTo>
                      <a:pt x="43" y="23"/>
                    </a:lnTo>
                    <a:lnTo>
                      <a:pt x="42" y="58"/>
                    </a:lnTo>
                    <a:lnTo>
                      <a:pt x="40" y="70"/>
                    </a:lnTo>
                    <a:lnTo>
                      <a:pt x="24" y="107"/>
                    </a:lnTo>
                    <a:lnTo>
                      <a:pt x="0" y="126"/>
                    </a:lnTo>
                    <a:lnTo>
                      <a:pt x="18" y="131"/>
                    </a:lnTo>
                    <a:lnTo>
                      <a:pt x="44" y="102"/>
                    </a:lnTo>
                    <a:lnTo>
                      <a:pt x="61" y="67"/>
                    </a:lnTo>
                    <a:lnTo>
                      <a:pt x="67" y="41"/>
                    </a:lnTo>
                    <a:lnTo>
                      <a:pt x="62" y="11"/>
                    </a:lnTo>
                    <a:lnTo>
                      <a:pt x="55" y="0"/>
                    </a:lnTo>
                    <a:close/>
                  </a:path>
                </a:pathLst>
              </a:custGeom>
              <a:solidFill>
                <a:srgbClr val="000000"/>
              </a:solidFill>
              <a:ln w="19050" cmpd="sng">
                <a:solidFill>
                  <a:srgbClr val="000000"/>
                </a:solidFill>
                <a:round/>
                <a:headEnd/>
                <a:tailEnd/>
              </a:ln>
            </p:spPr>
            <p:txBody>
              <a:bodyPr/>
              <a:lstStyle/>
              <a:p>
                <a:endParaRPr lang="zh-CN" altLang="en-US"/>
              </a:p>
            </p:txBody>
          </p:sp>
          <p:sp>
            <p:nvSpPr>
              <p:cNvPr id="32849" name="Freeform 369"/>
              <p:cNvSpPr>
                <a:spLocks/>
              </p:cNvSpPr>
              <p:nvPr/>
            </p:nvSpPr>
            <p:spPr bwMode="auto">
              <a:xfrm>
                <a:off x="1840" y="1938"/>
                <a:ext cx="111" cy="192"/>
              </a:xfrm>
              <a:custGeom>
                <a:avLst/>
                <a:gdLst>
                  <a:gd name="T0" fmla="*/ 23 w 226"/>
                  <a:gd name="T1" fmla="*/ 0 h 392"/>
                  <a:gd name="T2" fmla="*/ 19 w 226"/>
                  <a:gd name="T3" fmla="*/ 1 h 392"/>
                  <a:gd name="T4" fmla="*/ 18 w 226"/>
                  <a:gd name="T5" fmla="*/ 1 h 392"/>
                  <a:gd name="T6" fmla="*/ 15 w 226"/>
                  <a:gd name="T7" fmla="*/ 5 h 392"/>
                  <a:gd name="T8" fmla="*/ 13 w 226"/>
                  <a:gd name="T9" fmla="*/ 8 h 392"/>
                  <a:gd name="T10" fmla="*/ 11 w 226"/>
                  <a:gd name="T11" fmla="*/ 13 h 392"/>
                  <a:gd name="T12" fmla="*/ 7 w 226"/>
                  <a:gd name="T13" fmla="*/ 28 h 392"/>
                  <a:gd name="T14" fmla="*/ 3 w 226"/>
                  <a:gd name="T15" fmla="*/ 43 h 392"/>
                  <a:gd name="T16" fmla="*/ 3 w 226"/>
                  <a:gd name="T17" fmla="*/ 43 h 392"/>
                  <a:gd name="T18" fmla="*/ 0 w 226"/>
                  <a:gd name="T19" fmla="*/ 45 h 392"/>
                  <a:gd name="T20" fmla="*/ 0 w 226"/>
                  <a:gd name="T21" fmla="*/ 46 h 392"/>
                  <a:gd name="T22" fmla="*/ 7 w 226"/>
                  <a:gd name="T23" fmla="*/ 45 h 392"/>
                  <a:gd name="T24" fmla="*/ 6 w 226"/>
                  <a:gd name="T25" fmla="*/ 43 h 392"/>
                  <a:gd name="T26" fmla="*/ 9 w 226"/>
                  <a:gd name="T27" fmla="*/ 33 h 392"/>
                  <a:gd name="T28" fmla="*/ 9 w 226"/>
                  <a:gd name="T29" fmla="*/ 31 h 392"/>
                  <a:gd name="T30" fmla="*/ 14 w 226"/>
                  <a:gd name="T31" fmla="*/ 12 h 392"/>
                  <a:gd name="T32" fmla="*/ 15 w 226"/>
                  <a:gd name="T33" fmla="*/ 9 h 392"/>
                  <a:gd name="T34" fmla="*/ 17 w 226"/>
                  <a:gd name="T35" fmla="*/ 4 h 392"/>
                  <a:gd name="T36" fmla="*/ 20 w 226"/>
                  <a:gd name="T37" fmla="*/ 2 h 392"/>
                  <a:gd name="T38" fmla="*/ 23 w 226"/>
                  <a:gd name="T39" fmla="*/ 1 h 392"/>
                  <a:gd name="T40" fmla="*/ 27 w 226"/>
                  <a:gd name="T41" fmla="*/ 1 h 392"/>
                  <a:gd name="T42" fmla="*/ 24 w 226"/>
                  <a:gd name="T43" fmla="*/ 0 h 392"/>
                  <a:gd name="T44" fmla="*/ 23 w 226"/>
                  <a:gd name="T45" fmla="*/ 0 h 3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6" h="392">
                    <a:moveTo>
                      <a:pt x="191" y="0"/>
                    </a:moveTo>
                    <a:lnTo>
                      <a:pt x="163" y="8"/>
                    </a:lnTo>
                    <a:lnTo>
                      <a:pt x="150" y="14"/>
                    </a:lnTo>
                    <a:lnTo>
                      <a:pt x="125" y="44"/>
                    </a:lnTo>
                    <a:lnTo>
                      <a:pt x="110" y="71"/>
                    </a:lnTo>
                    <a:lnTo>
                      <a:pt x="96" y="114"/>
                    </a:lnTo>
                    <a:lnTo>
                      <a:pt x="62" y="242"/>
                    </a:lnTo>
                    <a:lnTo>
                      <a:pt x="30" y="362"/>
                    </a:lnTo>
                    <a:lnTo>
                      <a:pt x="28" y="366"/>
                    </a:lnTo>
                    <a:lnTo>
                      <a:pt x="3" y="380"/>
                    </a:lnTo>
                    <a:lnTo>
                      <a:pt x="0" y="392"/>
                    </a:lnTo>
                    <a:lnTo>
                      <a:pt x="60" y="380"/>
                    </a:lnTo>
                    <a:lnTo>
                      <a:pt x="49" y="362"/>
                    </a:lnTo>
                    <a:lnTo>
                      <a:pt x="73" y="277"/>
                    </a:lnTo>
                    <a:lnTo>
                      <a:pt x="77" y="261"/>
                    </a:lnTo>
                    <a:lnTo>
                      <a:pt x="120" y="100"/>
                    </a:lnTo>
                    <a:lnTo>
                      <a:pt x="127" y="74"/>
                    </a:lnTo>
                    <a:lnTo>
                      <a:pt x="145" y="38"/>
                    </a:lnTo>
                    <a:lnTo>
                      <a:pt x="169" y="19"/>
                    </a:lnTo>
                    <a:lnTo>
                      <a:pt x="191" y="13"/>
                    </a:lnTo>
                    <a:lnTo>
                      <a:pt x="226" y="13"/>
                    </a:lnTo>
                    <a:lnTo>
                      <a:pt x="203" y="1"/>
                    </a:lnTo>
                    <a:lnTo>
                      <a:pt x="191" y="0"/>
                    </a:lnTo>
                    <a:close/>
                  </a:path>
                </a:pathLst>
              </a:custGeom>
              <a:solidFill>
                <a:srgbClr val="000000"/>
              </a:solidFill>
              <a:ln w="19050" cmpd="sng">
                <a:solidFill>
                  <a:srgbClr val="000000"/>
                </a:solidFill>
                <a:round/>
                <a:headEnd/>
                <a:tailEnd/>
              </a:ln>
            </p:spPr>
            <p:txBody>
              <a:bodyPr/>
              <a:lstStyle/>
              <a:p>
                <a:endParaRPr lang="zh-CN" altLang="en-US"/>
              </a:p>
            </p:txBody>
          </p:sp>
          <p:grpSp>
            <p:nvGrpSpPr>
              <p:cNvPr id="32850" name="Group 370"/>
              <p:cNvGrpSpPr>
                <a:grpSpLocks/>
              </p:cNvGrpSpPr>
              <p:nvPr/>
            </p:nvGrpSpPr>
            <p:grpSpPr bwMode="auto">
              <a:xfrm>
                <a:off x="2586" y="1977"/>
                <a:ext cx="645" cy="223"/>
                <a:chOff x="3923" y="2457"/>
                <a:chExt cx="645" cy="223"/>
              </a:xfrm>
            </p:grpSpPr>
            <p:sp>
              <p:nvSpPr>
                <p:cNvPr id="32851" name="Line 371"/>
                <p:cNvSpPr>
                  <a:spLocks noChangeShapeType="1"/>
                </p:cNvSpPr>
                <p:nvPr/>
              </p:nvSpPr>
              <p:spPr bwMode="auto">
                <a:xfrm>
                  <a:off x="3923" y="2680"/>
                  <a:ext cx="6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52" name="Freeform 372"/>
                <p:cNvSpPr>
                  <a:spLocks/>
                </p:cNvSpPr>
                <p:nvPr/>
              </p:nvSpPr>
              <p:spPr bwMode="auto">
                <a:xfrm>
                  <a:off x="4028" y="2480"/>
                  <a:ext cx="75" cy="80"/>
                </a:xfrm>
                <a:custGeom>
                  <a:avLst/>
                  <a:gdLst>
                    <a:gd name="T0" fmla="*/ 0 w 153"/>
                    <a:gd name="T1" fmla="*/ 0 h 164"/>
                    <a:gd name="T2" fmla="*/ 4 w 153"/>
                    <a:gd name="T3" fmla="*/ 19 h 164"/>
                    <a:gd name="T4" fmla="*/ 18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53" name="Line 373"/>
                <p:cNvSpPr>
                  <a:spLocks noChangeShapeType="1"/>
                </p:cNvSpPr>
                <p:nvPr/>
              </p:nvSpPr>
              <p:spPr bwMode="auto">
                <a:xfrm flipH="1">
                  <a:off x="4025" y="2560"/>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54" name="Freeform 374"/>
                <p:cNvSpPr>
                  <a:spLocks/>
                </p:cNvSpPr>
                <p:nvPr/>
              </p:nvSpPr>
              <p:spPr bwMode="auto">
                <a:xfrm>
                  <a:off x="4121" y="2530"/>
                  <a:ext cx="55" cy="116"/>
                </a:xfrm>
                <a:custGeom>
                  <a:avLst/>
                  <a:gdLst>
                    <a:gd name="T0" fmla="*/ 0 w 117"/>
                    <a:gd name="T1" fmla="*/ 28 h 235"/>
                    <a:gd name="T2" fmla="*/ 12 w 117"/>
                    <a:gd name="T3" fmla="*/ 0 h 235"/>
                    <a:gd name="T4" fmla="*/ 11 w 117"/>
                    <a:gd name="T5" fmla="*/ 28 h 235"/>
                    <a:gd name="T6" fmla="*/ 0 60000 65536"/>
                    <a:gd name="T7" fmla="*/ 0 60000 65536"/>
                    <a:gd name="T8" fmla="*/ 0 60000 65536"/>
                  </a:gdLst>
                  <a:ahLst/>
                  <a:cxnLst>
                    <a:cxn ang="T6">
                      <a:pos x="T0" y="T1"/>
                    </a:cxn>
                    <a:cxn ang="T7">
                      <a:pos x="T2" y="T3"/>
                    </a:cxn>
                    <a:cxn ang="T8">
                      <a:pos x="T4" y="T5"/>
                    </a:cxn>
                  </a:cxnLst>
                  <a:rect l="0" t="0" r="r" b="b"/>
                  <a:pathLst>
                    <a:path w="117" h="235">
                      <a:moveTo>
                        <a:pt x="0" y="235"/>
                      </a:moveTo>
                      <a:lnTo>
                        <a:pt x="117" y="0"/>
                      </a:lnTo>
                      <a:lnTo>
                        <a:pt x="109"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55" name="Line 375"/>
                <p:cNvSpPr>
                  <a:spLocks noChangeShapeType="1"/>
                </p:cNvSpPr>
                <p:nvPr/>
              </p:nvSpPr>
              <p:spPr bwMode="auto">
                <a:xfrm flipH="1">
                  <a:off x="4135" y="2612"/>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56" name="Line 376"/>
                <p:cNvSpPr>
                  <a:spLocks noChangeShapeType="1"/>
                </p:cNvSpPr>
                <p:nvPr/>
              </p:nvSpPr>
              <p:spPr bwMode="auto">
                <a:xfrm>
                  <a:off x="4221" y="2587"/>
                  <a:ext cx="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57" name="Freeform 377"/>
                <p:cNvSpPr>
                  <a:spLocks/>
                </p:cNvSpPr>
                <p:nvPr/>
              </p:nvSpPr>
              <p:spPr bwMode="auto">
                <a:xfrm>
                  <a:off x="4338" y="2480"/>
                  <a:ext cx="75" cy="80"/>
                </a:xfrm>
                <a:custGeom>
                  <a:avLst/>
                  <a:gdLst>
                    <a:gd name="T0" fmla="*/ 0 w 153"/>
                    <a:gd name="T1" fmla="*/ 0 h 164"/>
                    <a:gd name="T2" fmla="*/ 4 w 153"/>
                    <a:gd name="T3" fmla="*/ 19 h 164"/>
                    <a:gd name="T4" fmla="*/ 18 w 153"/>
                    <a:gd name="T5" fmla="*/ 0 h 164"/>
                    <a:gd name="T6" fmla="*/ 0 60000 65536"/>
                    <a:gd name="T7" fmla="*/ 0 60000 65536"/>
                    <a:gd name="T8" fmla="*/ 0 60000 65536"/>
                  </a:gdLst>
                  <a:ahLst/>
                  <a:cxnLst>
                    <a:cxn ang="T6">
                      <a:pos x="T0" y="T1"/>
                    </a:cxn>
                    <a:cxn ang="T7">
                      <a:pos x="T2" y="T3"/>
                    </a:cxn>
                    <a:cxn ang="T8">
                      <a:pos x="T4" y="T5"/>
                    </a:cxn>
                  </a:cxnLst>
                  <a:rect l="0" t="0" r="r" b="b"/>
                  <a:pathLst>
                    <a:path w="153" h="164">
                      <a:moveTo>
                        <a:pt x="0" y="0"/>
                      </a:moveTo>
                      <a:lnTo>
                        <a:pt x="32" y="164"/>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58" name="Line 378"/>
                <p:cNvSpPr>
                  <a:spLocks noChangeShapeType="1"/>
                </p:cNvSpPr>
                <p:nvPr/>
              </p:nvSpPr>
              <p:spPr bwMode="auto">
                <a:xfrm flipH="1">
                  <a:off x="4331" y="2560"/>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59" name="Freeform 379"/>
                <p:cNvSpPr>
                  <a:spLocks/>
                </p:cNvSpPr>
                <p:nvPr/>
              </p:nvSpPr>
              <p:spPr bwMode="auto">
                <a:xfrm>
                  <a:off x="4427" y="2580"/>
                  <a:ext cx="56" cy="66"/>
                </a:xfrm>
                <a:custGeom>
                  <a:avLst/>
                  <a:gdLst>
                    <a:gd name="T0" fmla="*/ 0 w 113"/>
                    <a:gd name="T1" fmla="*/ 17 h 130"/>
                    <a:gd name="T2" fmla="*/ 5 w 113"/>
                    <a:gd name="T3" fmla="*/ 17 h 130"/>
                    <a:gd name="T4" fmla="*/ 6 w 113"/>
                    <a:gd name="T5" fmla="*/ 17 h 130"/>
                    <a:gd name="T6" fmla="*/ 7 w 113"/>
                    <a:gd name="T7" fmla="*/ 16 h 130"/>
                    <a:gd name="T8" fmla="*/ 8 w 113"/>
                    <a:gd name="T9" fmla="*/ 16 h 130"/>
                    <a:gd name="T10" fmla="*/ 8 w 113"/>
                    <a:gd name="T11" fmla="*/ 16 h 130"/>
                    <a:gd name="T12" fmla="*/ 9 w 113"/>
                    <a:gd name="T13" fmla="*/ 15 h 130"/>
                    <a:gd name="T14" fmla="*/ 10 w 113"/>
                    <a:gd name="T15" fmla="*/ 15 h 130"/>
                    <a:gd name="T16" fmla="*/ 10 w 113"/>
                    <a:gd name="T17" fmla="*/ 14 h 130"/>
                    <a:gd name="T18" fmla="*/ 11 w 113"/>
                    <a:gd name="T19" fmla="*/ 13 h 130"/>
                    <a:gd name="T20" fmla="*/ 12 w 113"/>
                    <a:gd name="T21" fmla="*/ 12 h 130"/>
                    <a:gd name="T22" fmla="*/ 12 w 113"/>
                    <a:gd name="T23" fmla="*/ 12 h 130"/>
                    <a:gd name="T24" fmla="*/ 12 w 113"/>
                    <a:gd name="T25" fmla="*/ 11 h 130"/>
                    <a:gd name="T26" fmla="*/ 13 w 113"/>
                    <a:gd name="T27" fmla="*/ 10 h 130"/>
                    <a:gd name="T28" fmla="*/ 13 w 113"/>
                    <a:gd name="T29" fmla="*/ 9 h 130"/>
                    <a:gd name="T30" fmla="*/ 13 w 113"/>
                    <a:gd name="T31" fmla="*/ 7 h 130"/>
                    <a:gd name="T32" fmla="*/ 14 w 113"/>
                    <a:gd name="T33" fmla="*/ 7 h 130"/>
                    <a:gd name="T34" fmla="*/ 14 w 113"/>
                    <a:gd name="T35" fmla="*/ 6 h 130"/>
                    <a:gd name="T36" fmla="*/ 14 w 113"/>
                    <a:gd name="T37" fmla="*/ 5 h 130"/>
                    <a:gd name="T38" fmla="*/ 13 w 113"/>
                    <a:gd name="T39" fmla="*/ 4 h 130"/>
                    <a:gd name="T40" fmla="*/ 13 w 113"/>
                    <a:gd name="T41" fmla="*/ 3 h 130"/>
                    <a:gd name="T42" fmla="*/ 13 w 113"/>
                    <a:gd name="T43" fmla="*/ 2 h 130"/>
                    <a:gd name="T44" fmla="*/ 12 w 113"/>
                    <a:gd name="T45" fmla="*/ 2 h 130"/>
                    <a:gd name="T46" fmla="*/ 12 w 113"/>
                    <a:gd name="T47" fmla="*/ 1 h 130"/>
                    <a:gd name="T48" fmla="*/ 12 w 113"/>
                    <a:gd name="T49" fmla="*/ 1 h 130"/>
                    <a:gd name="T50" fmla="*/ 11 w 113"/>
                    <a:gd name="T51" fmla="*/ 1 h 130"/>
                    <a:gd name="T52" fmla="*/ 10 w 113"/>
                    <a:gd name="T53" fmla="*/ 0 h 130"/>
                    <a:gd name="T54" fmla="*/ 10 w 113"/>
                    <a:gd name="T55" fmla="*/ 0 h 130"/>
                    <a:gd name="T56" fmla="*/ 4 w 113"/>
                    <a:gd name="T57" fmla="*/ 0 h 1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13" h="130">
                      <a:moveTo>
                        <a:pt x="0" y="130"/>
                      </a:moveTo>
                      <a:lnTo>
                        <a:pt x="46" y="130"/>
                      </a:lnTo>
                      <a:lnTo>
                        <a:pt x="52" y="130"/>
                      </a:lnTo>
                      <a:lnTo>
                        <a:pt x="58" y="127"/>
                      </a:lnTo>
                      <a:lnTo>
                        <a:pt x="64" y="125"/>
                      </a:lnTo>
                      <a:lnTo>
                        <a:pt x="69" y="122"/>
                      </a:lnTo>
                      <a:lnTo>
                        <a:pt x="76" y="118"/>
                      </a:lnTo>
                      <a:lnTo>
                        <a:pt x="81" y="114"/>
                      </a:lnTo>
                      <a:lnTo>
                        <a:pt x="86" y="107"/>
                      </a:lnTo>
                      <a:lnTo>
                        <a:pt x="92" y="102"/>
                      </a:lnTo>
                      <a:lnTo>
                        <a:pt x="96" y="94"/>
                      </a:lnTo>
                      <a:lnTo>
                        <a:pt x="100" y="88"/>
                      </a:lnTo>
                      <a:lnTo>
                        <a:pt x="103" y="80"/>
                      </a:lnTo>
                      <a:lnTo>
                        <a:pt x="107" y="72"/>
                      </a:lnTo>
                      <a:lnTo>
                        <a:pt x="110" y="65"/>
                      </a:lnTo>
                      <a:lnTo>
                        <a:pt x="111" y="56"/>
                      </a:lnTo>
                      <a:lnTo>
                        <a:pt x="112" y="49"/>
                      </a:lnTo>
                      <a:lnTo>
                        <a:pt x="113" y="41"/>
                      </a:lnTo>
                      <a:lnTo>
                        <a:pt x="112" y="34"/>
                      </a:lnTo>
                      <a:lnTo>
                        <a:pt x="111" y="27"/>
                      </a:lnTo>
                      <a:lnTo>
                        <a:pt x="110" y="21"/>
                      </a:lnTo>
                      <a:lnTo>
                        <a:pt x="107" y="16"/>
                      </a:lnTo>
                      <a:lnTo>
                        <a:pt x="103" y="10"/>
                      </a:lnTo>
                      <a:lnTo>
                        <a:pt x="100" y="7"/>
                      </a:lnTo>
                      <a:lnTo>
                        <a:pt x="96" y="4"/>
                      </a:lnTo>
                      <a:lnTo>
                        <a:pt x="92" y="1"/>
                      </a:lnTo>
                      <a:lnTo>
                        <a:pt x="86" y="0"/>
                      </a:lnTo>
                      <a:lnTo>
                        <a:pt x="81" y="0"/>
                      </a:lnTo>
                      <a:lnTo>
                        <a:pt x="3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60" name="Freeform 380"/>
                <p:cNvSpPr>
                  <a:spLocks/>
                </p:cNvSpPr>
                <p:nvPr/>
              </p:nvSpPr>
              <p:spPr bwMode="auto">
                <a:xfrm>
                  <a:off x="4427" y="2530"/>
                  <a:ext cx="66" cy="116"/>
                </a:xfrm>
                <a:custGeom>
                  <a:avLst/>
                  <a:gdLst>
                    <a:gd name="T0" fmla="*/ 10 w 134"/>
                    <a:gd name="T1" fmla="*/ 13 h 235"/>
                    <a:gd name="T2" fmla="*/ 10 w 134"/>
                    <a:gd name="T3" fmla="*/ 12 h 235"/>
                    <a:gd name="T4" fmla="*/ 11 w 134"/>
                    <a:gd name="T5" fmla="*/ 12 h 235"/>
                    <a:gd name="T6" fmla="*/ 11 w 134"/>
                    <a:gd name="T7" fmla="*/ 12 h 235"/>
                    <a:gd name="T8" fmla="*/ 12 w 134"/>
                    <a:gd name="T9" fmla="*/ 12 h 235"/>
                    <a:gd name="T10" fmla="*/ 13 w 134"/>
                    <a:gd name="T11" fmla="*/ 11 h 235"/>
                    <a:gd name="T12" fmla="*/ 13 w 134"/>
                    <a:gd name="T13" fmla="*/ 11 h 235"/>
                    <a:gd name="T14" fmla="*/ 14 w 134"/>
                    <a:gd name="T15" fmla="*/ 10 h 235"/>
                    <a:gd name="T16" fmla="*/ 14 w 134"/>
                    <a:gd name="T17" fmla="*/ 9 h 235"/>
                    <a:gd name="T18" fmla="*/ 15 w 134"/>
                    <a:gd name="T19" fmla="*/ 9 h 235"/>
                    <a:gd name="T20" fmla="*/ 15 w 134"/>
                    <a:gd name="T21" fmla="*/ 8 h 235"/>
                    <a:gd name="T22" fmla="*/ 16 w 134"/>
                    <a:gd name="T23" fmla="*/ 7 h 235"/>
                    <a:gd name="T24" fmla="*/ 16 w 134"/>
                    <a:gd name="T25" fmla="*/ 6 h 235"/>
                    <a:gd name="T26" fmla="*/ 16 w 134"/>
                    <a:gd name="T27" fmla="*/ 5 h 235"/>
                    <a:gd name="T28" fmla="*/ 16 w 134"/>
                    <a:gd name="T29" fmla="*/ 4 h 235"/>
                    <a:gd name="T30" fmla="*/ 16 w 134"/>
                    <a:gd name="T31" fmla="*/ 4 h 235"/>
                    <a:gd name="T32" fmla="*/ 16 w 134"/>
                    <a:gd name="T33" fmla="*/ 3 h 235"/>
                    <a:gd name="T34" fmla="*/ 16 w 134"/>
                    <a:gd name="T35" fmla="*/ 2 h 235"/>
                    <a:gd name="T36" fmla="*/ 16 w 134"/>
                    <a:gd name="T37" fmla="*/ 1 h 235"/>
                    <a:gd name="T38" fmla="*/ 15 w 134"/>
                    <a:gd name="T39" fmla="*/ 1 h 235"/>
                    <a:gd name="T40" fmla="*/ 15 w 134"/>
                    <a:gd name="T41" fmla="*/ 0 h 235"/>
                    <a:gd name="T42" fmla="*/ 15 w 134"/>
                    <a:gd name="T43" fmla="*/ 0 h 235"/>
                    <a:gd name="T44" fmla="*/ 14 w 134"/>
                    <a:gd name="T45" fmla="*/ 0 h 235"/>
                    <a:gd name="T46" fmla="*/ 14 w 134"/>
                    <a:gd name="T47" fmla="*/ 0 h 235"/>
                    <a:gd name="T48" fmla="*/ 13 w 134"/>
                    <a:gd name="T49" fmla="*/ 0 h 235"/>
                    <a:gd name="T50" fmla="*/ 7 w 134"/>
                    <a:gd name="T51" fmla="*/ 0 h 235"/>
                    <a:gd name="T52" fmla="*/ 0 w 134"/>
                    <a:gd name="T53" fmla="*/ 28 h 2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4" h="235">
                      <a:moveTo>
                        <a:pt x="81" y="105"/>
                      </a:moveTo>
                      <a:lnTo>
                        <a:pt x="86" y="104"/>
                      </a:lnTo>
                      <a:lnTo>
                        <a:pt x="91" y="103"/>
                      </a:lnTo>
                      <a:lnTo>
                        <a:pt x="96" y="100"/>
                      </a:lnTo>
                      <a:lnTo>
                        <a:pt x="101" y="97"/>
                      </a:lnTo>
                      <a:lnTo>
                        <a:pt x="107" y="94"/>
                      </a:lnTo>
                      <a:lnTo>
                        <a:pt x="111" y="89"/>
                      </a:lnTo>
                      <a:lnTo>
                        <a:pt x="115" y="83"/>
                      </a:lnTo>
                      <a:lnTo>
                        <a:pt x="119" y="78"/>
                      </a:lnTo>
                      <a:lnTo>
                        <a:pt x="124" y="72"/>
                      </a:lnTo>
                      <a:lnTo>
                        <a:pt x="127" y="65"/>
                      </a:lnTo>
                      <a:lnTo>
                        <a:pt x="129" y="59"/>
                      </a:lnTo>
                      <a:lnTo>
                        <a:pt x="131" y="53"/>
                      </a:lnTo>
                      <a:lnTo>
                        <a:pt x="133" y="45"/>
                      </a:lnTo>
                      <a:lnTo>
                        <a:pt x="134" y="39"/>
                      </a:lnTo>
                      <a:lnTo>
                        <a:pt x="134" y="32"/>
                      </a:lnTo>
                      <a:lnTo>
                        <a:pt x="133" y="26"/>
                      </a:lnTo>
                      <a:lnTo>
                        <a:pt x="132" y="21"/>
                      </a:lnTo>
                      <a:lnTo>
                        <a:pt x="131" y="15"/>
                      </a:lnTo>
                      <a:lnTo>
                        <a:pt x="128" y="11"/>
                      </a:lnTo>
                      <a:lnTo>
                        <a:pt x="126" y="7"/>
                      </a:lnTo>
                      <a:lnTo>
                        <a:pt x="121" y="4"/>
                      </a:lnTo>
                      <a:lnTo>
                        <a:pt x="118" y="1"/>
                      </a:lnTo>
                      <a:lnTo>
                        <a:pt x="114" y="0"/>
                      </a:lnTo>
                      <a:lnTo>
                        <a:pt x="109" y="0"/>
                      </a:lnTo>
                      <a:lnTo>
                        <a:pt x="63" y="0"/>
                      </a:lnTo>
                      <a:lnTo>
                        <a:pt x="0"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2861" name="Group 381"/>
                <p:cNvGrpSpPr>
                  <a:grpSpLocks/>
                </p:cNvGrpSpPr>
                <p:nvPr/>
              </p:nvGrpSpPr>
              <p:grpSpPr bwMode="auto">
                <a:xfrm>
                  <a:off x="3958" y="2457"/>
                  <a:ext cx="590" cy="186"/>
                  <a:chOff x="2662" y="3377"/>
                  <a:chExt cx="513" cy="162"/>
                </a:xfrm>
              </p:grpSpPr>
              <p:sp>
                <p:nvSpPr>
                  <p:cNvPr id="32862" name="Line 382"/>
                  <p:cNvSpPr>
                    <a:spLocks noChangeShapeType="1"/>
                  </p:cNvSpPr>
                  <p:nvPr/>
                </p:nvSpPr>
                <p:spPr bwMode="auto">
                  <a:xfrm>
                    <a:off x="2662"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63" name="Line 383"/>
                  <p:cNvSpPr>
                    <a:spLocks noChangeShapeType="1"/>
                  </p:cNvSpPr>
                  <p:nvPr/>
                </p:nvSpPr>
                <p:spPr bwMode="auto">
                  <a:xfrm>
                    <a:off x="3175" y="3377"/>
                    <a:ext cx="0"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32823" name="Group 404"/>
            <p:cNvGrpSpPr>
              <a:grpSpLocks/>
            </p:cNvGrpSpPr>
            <p:nvPr/>
          </p:nvGrpSpPr>
          <p:grpSpPr bwMode="auto">
            <a:xfrm>
              <a:off x="4470" y="2355"/>
              <a:ext cx="136" cy="129"/>
              <a:chOff x="3288" y="3475"/>
              <a:chExt cx="136" cy="129"/>
            </a:xfrm>
          </p:grpSpPr>
          <p:sp>
            <p:nvSpPr>
              <p:cNvPr id="32824" name="Line 405"/>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2825" name="Line 406"/>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grpSp>
        <p:nvGrpSpPr>
          <p:cNvPr id="478620" name="Group 412"/>
          <p:cNvGrpSpPr>
            <a:grpSpLocks/>
          </p:cNvGrpSpPr>
          <p:nvPr/>
        </p:nvGrpSpPr>
        <p:grpSpPr bwMode="auto">
          <a:xfrm>
            <a:off x="5651500" y="4581525"/>
            <a:ext cx="3052763" cy="1679575"/>
            <a:chOff x="3560" y="2886"/>
            <a:chExt cx="1923" cy="1058"/>
          </a:xfrm>
        </p:grpSpPr>
        <p:grpSp>
          <p:nvGrpSpPr>
            <p:cNvPr id="32782" name="Group 159"/>
            <p:cNvGrpSpPr>
              <a:grpSpLocks/>
            </p:cNvGrpSpPr>
            <p:nvPr/>
          </p:nvGrpSpPr>
          <p:grpSpPr bwMode="auto">
            <a:xfrm>
              <a:off x="3560" y="2886"/>
              <a:ext cx="1923" cy="1058"/>
              <a:chOff x="3817" y="1793"/>
              <a:chExt cx="582" cy="320"/>
            </a:xfrm>
          </p:grpSpPr>
          <p:sp>
            <p:nvSpPr>
              <p:cNvPr id="32786" name="Line 160"/>
              <p:cNvSpPr>
                <a:spLocks noChangeShapeType="1"/>
              </p:cNvSpPr>
              <p:nvPr/>
            </p:nvSpPr>
            <p:spPr bwMode="auto">
              <a:xfrm flipH="1">
                <a:off x="3820" y="2036"/>
                <a:ext cx="318"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7" name="Line 161"/>
              <p:cNvSpPr>
                <a:spLocks noChangeShapeType="1"/>
              </p:cNvSpPr>
              <p:nvPr/>
            </p:nvSpPr>
            <p:spPr bwMode="auto">
              <a:xfrm>
                <a:off x="4138" y="1793"/>
                <a:ext cx="1" cy="2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8" name="Line 162"/>
              <p:cNvSpPr>
                <a:spLocks noChangeShapeType="1"/>
              </p:cNvSpPr>
              <p:nvPr/>
            </p:nvSpPr>
            <p:spPr bwMode="auto">
              <a:xfrm flipH="1">
                <a:off x="3820" y="1793"/>
                <a:ext cx="318" cy="24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9" name="Line 163"/>
              <p:cNvSpPr>
                <a:spLocks noChangeShapeType="1"/>
              </p:cNvSpPr>
              <p:nvPr/>
            </p:nvSpPr>
            <p:spPr bwMode="auto">
              <a:xfrm>
                <a:off x="4138" y="1915"/>
                <a:ext cx="88" cy="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0" name="Line 164"/>
              <p:cNvSpPr>
                <a:spLocks noChangeShapeType="1"/>
              </p:cNvSpPr>
              <p:nvPr/>
            </p:nvSpPr>
            <p:spPr bwMode="auto">
              <a:xfrm>
                <a:off x="4226" y="1998"/>
                <a:ext cx="173"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1" name="Line 165"/>
              <p:cNvSpPr>
                <a:spLocks noChangeShapeType="1"/>
              </p:cNvSpPr>
              <p:nvPr/>
            </p:nvSpPr>
            <p:spPr bwMode="auto">
              <a:xfrm>
                <a:off x="3920" y="1873"/>
                <a:ext cx="5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2" name="Line 166"/>
              <p:cNvSpPr>
                <a:spLocks noChangeShapeType="1"/>
              </p:cNvSpPr>
              <p:nvPr/>
            </p:nvSpPr>
            <p:spPr bwMode="auto">
              <a:xfrm>
                <a:off x="3817" y="1873"/>
                <a:ext cx="103"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3" name="Freeform 167"/>
              <p:cNvSpPr>
                <a:spLocks/>
              </p:cNvSpPr>
              <p:nvPr/>
            </p:nvSpPr>
            <p:spPr bwMode="auto">
              <a:xfrm>
                <a:off x="3846" y="1811"/>
                <a:ext cx="26" cy="50"/>
              </a:xfrm>
              <a:custGeom>
                <a:avLst/>
                <a:gdLst>
                  <a:gd name="T0" fmla="*/ 0 w 177"/>
                  <a:gd name="T1" fmla="*/ 1 h 352"/>
                  <a:gd name="T2" fmla="*/ 1 w 177"/>
                  <a:gd name="T3" fmla="*/ 0 h 352"/>
                  <a:gd name="T4" fmla="*/ 1 w 177"/>
                  <a:gd name="T5" fmla="*/ 1 h 352"/>
                  <a:gd name="T6" fmla="*/ 0 60000 65536"/>
                  <a:gd name="T7" fmla="*/ 0 60000 65536"/>
                  <a:gd name="T8" fmla="*/ 0 60000 65536"/>
                </a:gdLst>
                <a:ahLst/>
                <a:cxnLst>
                  <a:cxn ang="T6">
                    <a:pos x="T0" y="T1"/>
                  </a:cxn>
                  <a:cxn ang="T7">
                    <a:pos x="T2" y="T3"/>
                  </a:cxn>
                  <a:cxn ang="T8">
                    <a:pos x="T4" y="T5"/>
                  </a:cxn>
                </a:cxnLst>
                <a:rect l="0" t="0" r="r" b="b"/>
                <a:pathLst>
                  <a:path w="177" h="352">
                    <a:moveTo>
                      <a:pt x="0" y="352"/>
                    </a:moveTo>
                    <a:lnTo>
                      <a:pt x="177" y="0"/>
                    </a:lnTo>
                    <a:lnTo>
                      <a:pt x="164" y="3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794" name="Line 168"/>
              <p:cNvSpPr>
                <a:spLocks noChangeShapeType="1"/>
              </p:cNvSpPr>
              <p:nvPr/>
            </p:nvSpPr>
            <p:spPr bwMode="auto">
              <a:xfrm flipH="1">
                <a:off x="3854" y="1847"/>
                <a:ext cx="1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5" name="Freeform 169"/>
              <p:cNvSpPr>
                <a:spLocks/>
              </p:cNvSpPr>
              <p:nvPr/>
            </p:nvSpPr>
            <p:spPr bwMode="auto">
              <a:xfrm>
                <a:off x="3882" y="1833"/>
                <a:ext cx="24" cy="28"/>
              </a:xfrm>
              <a:custGeom>
                <a:avLst/>
                <a:gdLst>
                  <a:gd name="T0" fmla="*/ 0 w 168"/>
                  <a:gd name="T1" fmla="*/ 1 h 196"/>
                  <a:gd name="T2" fmla="*/ 0 w 168"/>
                  <a:gd name="T3" fmla="*/ 1 h 196"/>
                  <a:gd name="T4" fmla="*/ 0 w 168"/>
                  <a:gd name="T5" fmla="*/ 1 h 196"/>
                  <a:gd name="T6" fmla="*/ 0 w 168"/>
                  <a:gd name="T7" fmla="*/ 1 h 196"/>
                  <a:gd name="T8" fmla="*/ 0 w 168"/>
                  <a:gd name="T9" fmla="*/ 1 h 196"/>
                  <a:gd name="T10" fmla="*/ 0 w 168"/>
                  <a:gd name="T11" fmla="*/ 1 h 196"/>
                  <a:gd name="T12" fmla="*/ 0 w 168"/>
                  <a:gd name="T13" fmla="*/ 1 h 196"/>
                  <a:gd name="T14" fmla="*/ 0 w 168"/>
                  <a:gd name="T15" fmla="*/ 1 h 196"/>
                  <a:gd name="T16" fmla="*/ 0 w 168"/>
                  <a:gd name="T17" fmla="*/ 1 h 196"/>
                  <a:gd name="T18" fmla="*/ 0 w 168"/>
                  <a:gd name="T19" fmla="*/ 1 h 196"/>
                  <a:gd name="T20" fmla="*/ 0 w 168"/>
                  <a:gd name="T21" fmla="*/ 1 h 196"/>
                  <a:gd name="T22" fmla="*/ 0 w 168"/>
                  <a:gd name="T23" fmla="*/ 1 h 196"/>
                  <a:gd name="T24" fmla="*/ 0 w 168"/>
                  <a:gd name="T25" fmla="*/ 1 h 196"/>
                  <a:gd name="T26" fmla="*/ 0 w 168"/>
                  <a:gd name="T27" fmla="*/ 1 h 196"/>
                  <a:gd name="T28" fmla="*/ 0 w 168"/>
                  <a:gd name="T29" fmla="*/ 1 h 196"/>
                  <a:gd name="T30" fmla="*/ 0 w 168"/>
                  <a:gd name="T31" fmla="*/ 1 h 196"/>
                  <a:gd name="T32" fmla="*/ 0 w 168"/>
                  <a:gd name="T33" fmla="*/ 0 h 196"/>
                  <a:gd name="T34" fmla="*/ 0 w 168"/>
                  <a:gd name="T35" fmla="*/ 0 h 196"/>
                  <a:gd name="T36" fmla="*/ 0 w 168"/>
                  <a:gd name="T37" fmla="*/ 0 h 196"/>
                  <a:gd name="T38" fmla="*/ 0 w 168"/>
                  <a:gd name="T39" fmla="*/ 0 h 196"/>
                  <a:gd name="T40" fmla="*/ 0 w 168"/>
                  <a:gd name="T41" fmla="*/ 0 h 196"/>
                  <a:gd name="T42" fmla="*/ 0 w 168"/>
                  <a:gd name="T43" fmla="*/ 0 h 196"/>
                  <a:gd name="T44" fmla="*/ 0 w 168"/>
                  <a:gd name="T45" fmla="*/ 0 h 196"/>
                  <a:gd name="T46" fmla="*/ 0 w 168"/>
                  <a:gd name="T47" fmla="*/ 0 h 196"/>
                  <a:gd name="T48" fmla="*/ 0 w 168"/>
                  <a:gd name="T49" fmla="*/ 0 h 196"/>
                  <a:gd name="T50" fmla="*/ 0 w 168"/>
                  <a:gd name="T51" fmla="*/ 0 h 196"/>
                  <a:gd name="T52" fmla="*/ 0 w 168"/>
                  <a:gd name="T53" fmla="*/ 0 h 196"/>
                  <a:gd name="T54" fmla="*/ 0 w 168"/>
                  <a:gd name="T55" fmla="*/ 0 h 196"/>
                  <a:gd name="T56" fmla="*/ 0 w 168"/>
                  <a:gd name="T57" fmla="*/ 0 h 196"/>
                  <a:gd name="T58" fmla="*/ 0 w 168"/>
                  <a:gd name="T59" fmla="*/ 0 h 196"/>
                  <a:gd name="T60" fmla="*/ 0 w 168"/>
                  <a:gd name="T61" fmla="*/ 0 h 196"/>
                  <a:gd name="T62" fmla="*/ 0 w 168"/>
                  <a:gd name="T63" fmla="*/ 0 h 196"/>
                  <a:gd name="T64" fmla="*/ 0 w 168"/>
                  <a:gd name="T65" fmla="*/ 0 h 196"/>
                  <a:gd name="T66" fmla="*/ 0 w 168"/>
                  <a:gd name="T67" fmla="*/ 0 h 196"/>
                  <a:gd name="T68" fmla="*/ 0 w 168"/>
                  <a:gd name="T69" fmla="*/ 0 h 196"/>
                  <a:gd name="T70" fmla="*/ 0 w 168"/>
                  <a:gd name="T71" fmla="*/ 0 h 196"/>
                  <a:gd name="T72" fmla="*/ 0 w 168"/>
                  <a:gd name="T73" fmla="*/ 0 h 196"/>
                  <a:gd name="T74" fmla="*/ 0 w 168"/>
                  <a:gd name="T75" fmla="*/ 0 h 196"/>
                  <a:gd name="T76" fmla="*/ 0 w 168"/>
                  <a:gd name="T77" fmla="*/ 0 h 196"/>
                  <a:gd name="T78" fmla="*/ 0 w 168"/>
                  <a:gd name="T79" fmla="*/ 0 h 196"/>
                  <a:gd name="T80" fmla="*/ 0 w 168"/>
                  <a:gd name="T81" fmla="*/ 0 h 196"/>
                  <a:gd name="T82" fmla="*/ 0 w 168"/>
                  <a:gd name="T83" fmla="*/ 0 h 196"/>
                  <a:gd name="T84" fmla="*/ 0 w 168"/>
                  <a:gd name="T85" fmla="*/ 0 h 196"/>
                  <a:gd name="T86" fmla="*/ 0 w 168"/>
                  <a:gd name="T87" fmla="*/ 0 h 196"/>
                  <a:gd name="T88" fmla="*/ 0 w 168"/>
                  <a:gd name="T89" fmla="*/ 0 h 196"/>
                  <a:gd name="T90" fmla="*/ 0 w 168"/>
                  <a:gd name="T91" fmla="*/ 0 h 196"/>
                  <a:gd name="T92" fmla="*/ 0 w 168"/>
                  <a:gd name="T93" fmla="*/ 0 h 196"/>
                  <a:gd name="T94" fmla="*/ 0 w 168"/>
                  <a:gd name="T95" fmla="*/ 0 h 196"/>
                  <a:gd name="T96" fmla="*/ 0 w 168"/>
                  <a:gd name="T97" fmla="*/ 0 h 196"/>
                  <a:gd name="T98" fmla="*/ 0 w 168"/>
                  <a:gd name="T99" fmla="*/ 0 h 196"/>
                  <a:gd name="T100" fmla="*/ 0 w 168"/>
                  <a:gd name="T101" fmla="*/ 0 h 196"/>
                  <a:gd name="T102" fmla="*/ 0 w 168"/>
                  <a:gd name="T103" fmla="*/ 0 h 196"/>
                  <a:gd name="T104" fmla="*/ 0 w 168"/>
                  <a:gd name="T105" fmla="*/ 0 h 196"/>
                  <a:gd name="T106" fmla="*/ 0 w 168"/>
                  <a:gd name="T107" fmla="*/ 0 h 196"/>
                  <a:gd name="T108" fmla="*/ 0 w 168"/>
                  <a:gd name="T109" fmla="*/ 0 h 196"/>
                  <a:gd name="T110" fmla="*/ 0 w 168"/>
                  <a:gd name="T111" fmla="*/ 0 h 196"/>
                  <a:gd name="T112" fmla="*/ 0 w 168"/>
                  <a:gd name="T113" fmla="*/ 0 h 196"/>
                  <a:gd name="T114" fmla="*/ 0 w 168"/>
                  <a:gd name="T115" fmla="*/ 0 h 196"/>
                  <a:gd name="T116" fmla="*/ 0 w 168"/>
                  <a:gd name="T117" fmla="*/ 0 h 196"/>
                  <a:gd name="T118" fmla="*/ 0 w 168"/>
                  <a:gd name="T119" fmla="*/ 0 h 196"/>
                  <a:gd name="T120" fmla="*/ 0 w 168"/>
                  <a:gd name="T121" fmla="*/ 0 h 196"/>
                  <a:gd name="T122" fmla="*/ 0 w 168"/>
                  <a:gd name="T123" fmla="*/ 0 h 196"/>
                  <a:gd name="T124" fmla="*/ 0 w 168"/>
                  <a:gd name="T125" fmla="*/ 0 h 19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68" h="196">
                    <a:moveTo>
                      <a:pt x="0" y="196"/>
                    </a:moveTo>
                    <a:lnTo>
                      <a:pt x="68" y="196"/>
                    </a:lnTo>
                    <a:lnTo>
                      <a:pt x="71" y="196"/>
                    </a:lnTo>
                    <a:lnTo>
                      <a:pt x="75" y="196"/>
                    </a:lnTo>
                    <a:lnTo>
                      <a:pt x="79" y="195"/>
                    </a:lnTo>
                    <a:lnTo>
                      <a:pt x="83" y="194"/>
                    </a:lnTo>
                    <a:lnTo>
                      <a:pt x="86" y="193"/>
                    </a:lnTo>
                    <a:lnTo>
                      <a:pt x="90" y="192"/>
                    </a:lnTo>
                    <a:lnTo>
                      <a:pt x="95" y="190"/>
                    </a:lnTo>
                    <a:lnTo>
                      <a:pt x="98" y="188"/>
                    </a:lnTo>
                    <a:lnTo>
                      <a:pt x="102" y="185"/>
                    </a:lnTo>
                    <a:lnTo>
                      <a:pt x="105" y="183"/>
                    </a:lnTo>
                    <a:lnTo>
                      <a:pt x="109" y="181"/>
                    </a:lnTo>
                    <a:lnTo>
                      <a:pt x="113" y="178"/>
                    </a:lnTo>
                    <a:lnTo>
                      <a:pt x="117" y="175"/>
                    </a:lnTo>
                    <a:lnTo>
                      <a:pt x="120" y="172"/>
                    </a:lnTo>
                    <a:lnTo>
                      <a:pt x="124" y="167"/>
                    </a:lnTo>
                    <a:lnTo>
                      <a:pt x="128" y="164"/>
                    </a:lnTo>
                    <a:lnTo>
                      <a:pt x="131" y="160"/>
                    </a:lnTo>
                    <a:lnTo>
                      <a:pt x="134" y="156"/>
                    </a:lnTo>
                    <a:lnTo>
                      <a:pt x="137" y="151"/>
                    </a:lnTo>
                    <a:lnTo>
                      <a:pt x="140" y="147"/>
                    </a:lnTo>
                    <a:lnTo>
                      <a:pt x="144" y="143"/>
                    </a:lnTo>
                    <a:lnTo>
                      <a:pt x="146" y="139"/>
                    </a:lnTo>
                    <a:lnTo>
                      <a:pt x="149" y="133"/>
                    </a:lnTo>
                    <a:lnTo>
                      <a:pt x="151" y="129"/>
                    </a:lnTo>
                    <a:lnTo>
                      <a:pt x="153" y="124"/>
                    </a:lnTo>
                    <a:lnTo>
                      <a:pt x="155" y="118"/>
                    </a:lnTo>
                    <a:lnTo>
                      <a:pt x="157" y="114"/>
                    </a:lnTo>
                    <a:lnTo>
                      <a:pt x="160" y="109"/>
                    </a:lnTo>
                    <a:lnTo>
                      <a:pt x="162" y="103"/>
                    </a:lnTo>
                    <a:lnTo>
                      <a:pt x="163" y="98"/>
                    </a:lnTo>
                    <a:lnTo>
                      <a:pt x="164" y="93"/>
                    </a:lnTo>
                    <a:lnTo>
                      <a:pt x="165" y="89"/>
                    </a:lnTo>
                    <a:lnTo>
                      <a:pt x="166" y="83"/>
                    </a:lnTo>
                    <a:lnTo>
                      <a:pt x="167" y="78"/>
                    </a:lnTo>
                    <a:lnTo>
                      <a:pt x="167" y="73"/>
                    </a:lnTo>
                    <a:lnTo>
                      <a:pt x="167" y="68"/>
                    </a:lnTo>
                    <a:lnTo>
                      <a:pt x="168" y="63"/>
                    </a:lnTo>
                    <a:lnTo>
                      <a:pt x="167" y="59"/>
                    </a:lnTo>
                    <a:lnTo>
                      <a:pt x="167" y="53"/>
                    </a:lnTo>
                    <a:lnTo>
                      <a:pt x="167" y="49"/>
                    </a:lnTo>
                    <a:lnTo>
                      <a:pt x="166" y="45"/>
                    </a:lnTo>
                    <a:lnTo>
                      <a:pt x="165" y="41"/>
                    </a:lnTo>
                    <a:lnTo>
                      <a:pt x="164" y="36"/>
                    </a:lnTo>
                    <a:lnTo>
                      <a:pt x="163" y="33"/>
                    </a:lnTo>
                    <a:lnTo>
                      <a:pt x="162" y="29"/>
                    </a:lnTo>
                    <a:lnTo>
                      <a:pt x="160" y="26"/>
                    </a:lnTo>
                    <a:lnTo>
                      <a:pt x="157" y="23"/>
                    </a:lnTo>
                    <a:lnTo>
                      <a:pt x="155" y="19"/>
                    </a:lnTo>
                    <a:lnTo>
                      <a:pt x="153" y="16"/>
                    </a:lnTo>
                    <a:lnTo>
                      <a:pt x="151" y="14"/>
                    </a:lnTo>
                    <a:lnTo>
                      <a:pt x="149" y="11"/>
                    </a:lnTo>
                    <a:lnTo>
                      <a:pt x="146" y="9"/>
                    </a:lnTo>
                    <a:lnTo>
                      <a:pt x="144" y="7"/>
                    </a:lnTo>
                    <a:lnTo>
                      <a:pt x="140" y="6"/>
                    </a:lnTo>
                    <a:lnTo>
                      <a:pt x="137" y="3"/>
                    </a:lnTo>
                    <a:lnTo>
                      <a:pt x="134" y="2"/>
                    </a:lnTo>
                    <a:lnTo>
                      <a:pt x="131" y="1"/>
                    </a:lnTo>
                    <a:lnTo>
                      <a:pt x="128" y="1"/>
                    </a:lnTo>
                    <a:lnTo>
                      <a:pt x="124" y="0"/>
                    </a:lnTo>
                    <a:lnTo>
                      <a:pt x="120" y="0"/>
                    </a:lnTo>
                    <a:lnTo>
                      <a:pt x="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796" name="Freeform 170"/>
              <p:cNvSpPr>
                <a:spLocks/>
              </p:cNvSpPr>
              <p:nvPr/>
            </p:nvSpPr>
            <p:spPr bwMode="auto">
              <a:xfrm>
                <a:off x="3882" y="1811"/>
                <a:ext cx="28" cy="50"/>
              </a:xfrm>
              <a:custGeom>
                <a:avLst/>
                <a:gdLst>
                  <a:gd name="T0" fmla="*/ 0 w 200"/>
                  <a:gd name="T1" fmla="*/ 0 h 352"/>
                  <a:gd name="T2" fmla="*/ 0 w 200"/>
                  <a:gd name="T3" fmla="*/ 0 h 352"/>
                  <a:gd name="T4" fmla="*/ 0 w 200"/>
                  <a:gd name="T5" fmla="*/ 0 h 352"/>
                  <a:gd name="T6" fmla="*/ 0 w 200"/>
                  <a:gd name="T7" fmla="*/ 0 h 352"/>
                  <a:gd name="T8" fmla="*/ 0 w 200"/>
                  <a:gd name="T9" fmla="*/ 0 h 352"/>
                  <a:gd name="T10" fmla="*/ 0 w 200"/>
                  <a:gd name="T11" fmla="*/ 0 h 352"/>
                  <a:gd name="T12" fmla="*/ 0 w 200"/>
                  <a:gd name="T13" fmla="*/ 0 h 352"/>
                  <a:gd name="T14" fmla="*/ 0 w 200"/>
                  <a:gd name="T15" fmla="*/ 0 h 352"/>
                  <a:gd name="T16" fmla="*/ 0 w 200"/>
                  <a:gd name="T17" fmla="*/ 0 h 352"/>
                  <a:gd name="T18" fmla="*/ 0 w 200"/>
                  <a:gd name="T19" fmla="*/ 0 h 352"/>
                  <a:gd name="T20" fmla="*/ 0 w 200"/>
                  <a:gd name="T21" fmla="*/ 0 h 352"/>
                  <a:gd name="T22" fmla="*/ 0 w 200"/>
                  <a:gd name="T23" fmla="*/ 0 h 352"/>
                  <a:gd name="T24" fmla="*/ 0 w 200"/>
                  <a:gd name="T25" fmla="*/ 0 h 352"/>
                  <a:gd name="T26" fmla="*/ 0 w 200"/>
                  <a:gd name="T27" fmla="*/ 0 h 352"/>
                  <a:gd name="T28" fmla="*/ 0 w 200"/>
                  <a:gd name="T29" fmla="*/ 0 h 352"/>
                  <a:gd name="T30" fmla="*/ 0 w 200"/>
                  <a:gd name="T31" fmla="*/ 0 h 352"/>
                  <a:gd name="T32" fmla="*/ 0 w 200"/>
                  <a:gd name="T33" fmla="*/ 0 h 352"/>
                  <a:gd name="T34" fmla="*/ 1 w 200"/>
                  <a:gd name="T35" fmla="*/ 0 h 352"/>
                  <a:gd name="T36" fmla="*/ 1 w 200"/>
                  <a:gd name="T37" fmla="*/ 0 h 352"/>
                  <a:gd name="T38" fmla="*/ 1 w 200"/>
                  <a:gd name="T39" fmla="*/ 0 h 352"/>
                  <a:gd name="T40" fmla="*/ 1 w 200"/>
                  <a:gd name="T41" fmla="*/ 0 h 352"/>
                  <a:gd name="T42" fmla="*/ 1 w 200"/>
                  <a:gd name="T43" fmla="*/ 0 h 352"/>
                  <a:gd name="T44" fmla="*/ 1 w 200"/>
                  <a:gd name="T45" fmla="*/ 0 h 352"/>
                  <a:gd name="T46" fmla="*/ 1 w 200"/>
                  <a:gd name="T47" fmla="*/ 0 h 352"/>
                  <a:gd name="T48" fmla="*/ 1 w 200"/>
                  <a:gd name="T49" fmla="*/ 0 h 352"/>
                  <a:gd name="T50" fmla="*/ 1 w 200"/>
                  <a:gd name="T51" fmla="*/ 0 h 352"/>
                  <a:gd name="T52" fmla="*/ 1 w 200"/>
                  <a:gd name="T53" fmla="*/ 0 h 352"/>
                  <a:gd name="T54" fmla="*/ 1 w 200"/>
                  <a:gd name="T55" fmla="*/ 0 h 352"/>
                  <a:gd name="T56" fmla="*/ 1 w 200"/>
                  <a:gd name="T57" fmla="*/ 0 h 352"/>
                  <a:gd name="T58" fmla="*/ 1 w 200"/>
                  <a:gd name="T59" fmla="*/ 0 h 352"/>
                  <a:gd name="T60" fmla="*/ 1 w 200"/>
                  <a:gd name="T61" fmla="*/ 0 h 352"/>
                  <a:gd name="T62" fmla="*/ 1 w 200"/>
                  <a:gd name="T63" fmla="*/ 0 h 352"/>
                  <a:gd name="T64" fmla="*/ 1 w 200"/>
                  <a:gd name="T65" fmla="*/ 0 h 352"/>
                  <a:gd name="T66" fmla="*/ 1 w 200"/>
                  <a:gd name="T67" fmla="*/ 0 h 352"/>
                  <a:gd name="T68" fmla="*/ 1 w 200"/>
                  <a:gd name="T69" fmla="*/ 0 h 352"/>
                  <a:gd name="T70" fmla="*/ 1 w 200"/>
                  <a:gd name="T71" fmla="*/ 0 h 352"/>
                  <a:gd name="T72" fmla="*/ 1 w 200"/>
                  <a:gd name="T73" fmla="*/ 0 h 352"/>
                  <a:gd name="T74" fmla="*/ 1 w 200"/>
                  <a:gd name="T75" fmla="*/ 0 h 352"/>
                  <a:gd name="T76" fmla="*/ 1 w 200"/>
                  <a:gd name="T77" fmla="*/ 0 h 352"/>
                  <a:gd name="T78" fmla="*/ 1 w 200"/>
                  <a:gd name="T79" fmla="*/ 0 h 352"/>
                  <a:gd name="T80" fmla="*/ 1 w 200"/>
                  <a:gd name="T81" fmla="*/ 0 h 352"/>
                  <a:gd name="T82" fmla="*/ 1 w 200"/>
                  <a:gd name="T83" fmla="*/ 0 h 352"/>
                  <a:gd name="T84" fmla="*/ 1 w 200"/>
                  <a:gd name="T85" fmla="*/ 0 h 352"/>
                  <a:gd name="T86" fmla="*/ 1 w 200"/>
                  <a:gd name="T87" fmla="*/ 0 h 352"/>
                  <a:gd name="T88" fmla="*/ 1 w 200"/>
                  <a:gd name="T89" fmla="*/ 0 h 352"/>
                  <a:gd name="T90" fmla="*/ 1 w 200"/>
                  <a:gd name="T91" fmla="*/ 0 h 352"/>
                  <a:gd name="T92" fmla="*/ 1 w 200"/>
                  <a:gd name="T93" fmla="*/ 0 h 352"/>
                  <a:gd name="T94" fmla="*/ 1 w 200"/>
                  <a:gd name="T95" fmla="*/ 0 h 352"/>
                  <a:gd name="T96" fmla="*/ 1 w 200"/>
                  <a:gd name="T97" fmla="*/ 0 h 352"/>
                  <a:gd name="T98" fmla="*/ 1 w 200"/>
                  <a:gd name="T99" fmla="*/ 0 h 352"/>
                  <a:gd name="T100" fmla="*/ 0 w 200"/>
                  <a:gd name="T101" fmla="*/ 0 h 352"/>
                  <a:gd name="T102" fmla="*/ 0 w 200"/>
                  <a:gd name="T103" fmla="*/ 0 h 352"/>
                  <a:gd name="T104" fmla="*/ 0 w 200"/>
                  <a:gd name="T105" fmla="*/ 0 h 352"/>
                  <a:gd name="T106" fmla="*/ 0 w 200"/>
                  <a:gd name="T107" fmla="*/ 0 h 352"/>
                  <a:gd name="T108" fmla="*/ 0 w 200"/>
                  <a:gd name="T109" fmla="*/ 0 h 352"/>
                  <a:gd name="T110" fmla="*/ 0 w 200"/>
                  <a:gd name="T111" fmla="*/ 0 h 352"/>
                  <a:gd name="T112" fmla="*/ 0 w 200"/>
                  <a:gd name="T113" fmla="*/ 1 h 3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00" h="352">
                    <a:moveTo>
                      <a:pt x="120" y="156"/>
                    </a:moveTo>
                    <a:lnTo>
                      <a:pt x="123" y="156"/>
                    </a:lnTo>
                    <a:lnTo>
                      <a:pt x="126" y="156"/>
                    </a:lnTo>
                    <a:lnTo>
                      <a:pt x="130" y="155"/>
                    </a:lnTo>
                    <a:lnTo>
                      <a:pt x="134" y="154"/>
                    </a:lnTo>
                    <a:lnTo>
                      <a:pt x="137" y="153"/>
                    </a:lnTo>
                    <a:lnTo>
                      <a:pt x="140" y="152"/>
                    </a:lnTo>
                    <a:lnTo>
                      <a:pt x="144" y="150"/>
                    </a:lnTo>
                    <a:lnTo>
                      <a:pt x="147" y="148"/>
                    </a:lnTo>
                    <a:lnTo>
                      <a:pt x="151" y="146"/>
                    </a:lnTo>
                    <a:lnTo>
                      <a:pt x="154" y="143"/>
                    </a:lnTo>
                    <a:lnTo>
                      <a:pt x="157" y="141"/>
                    </a:lnTo>
                    <a:lnTo>
                      <a:pt x="161" y="138"/>
                    </a:lnTo>
                    <a:lnTo>
                      <a:pt x="164" y="135"/>
                    </a:lnTo>
                    <a:lnTo>
                      <a:pt x="167" y="132"/>
                    </a:lnTo>
                    <a:lnTo>
                      <a:pt x="170" y="129"/>
                    </a:lnTo>
                    <a:lnTo>
                      <a:pt x="173" y="125"/>
                    </a:lnTo>
                    <a:lnTo>
                      <a:pt x="175" y="121"/>
                    </a:lnTo>
                    <a:lnTo>
                      <a:pt x="179" y="117"/>
                    </a:lnTo>
                    <a:lnTo>
                      <a:pt x="181" y="114"/>
                    </a:lnTo>
                    <a:lnTo>
                      <a:pt x="183" y="109"/>
                    </a:lnTo>
                    <a:lnTo>
                      <a:pt x="186" y="105"/>
                    </a:lnTo>
                    <a:lnTo>
                      <a:pt x="188" y="101"/>
                    </a:lnTo>
                    <a:lnTo>
                      <a:pt x="190" y="97"/>
                    </a:lnTo>
                    <a:lnTo>
                      <a:pt x="191" y="91"/>
                    </a:lnTo>
                    <a:lnTo>
                      <a:pt x="194" y="87"/>
                    </a:lnTo>
                    <a:lnTo>
                      <a:pt x="195" y="83"/>
                    </a:lnTo>
                    <a:lnTo>
                      <a:pt x="196" y="78"/>
                    </a:lnTo>
                    <a:lnTo>
                      <a:pt x="198" y="73"/>
                    </a:lnTo>
                    <a:lnTo>
                      <a:pt x="198" y="69"/>
                    </a:lnTo>
                    <a:lnTo>
                      <a:pt x="199" y="65"/>
                    </a:lnTo>
                    <a:lnTo>
                      <a:pt x="200" y="60"/>
                    </a:lnTo>
                    <a:lnTo>
                      <a:pt x="200" y="55"/>
                    </a:lnTo>
                    <a:lnTo>
                      <a:pt x="200" y="51"/>
                    </a:lnTo>
                    <a:lnTo>
                      <a:pt x="200" y="47"/>
                    </a:lnTo>
                    <a:lnTo>
                      <a:pt x="200" y="42"/>
                    </a:lnTo>
                    <a:lnTo>
                      <a:pt x="199" y="39"/>
                    </a:lnTo>
                    <a:lnTo>
                      <a:pt x="199" y="35"/>
                    </a:lnTo>
                    <a:lnTo>
                      <a:pt x="198" y="32"/>
                    </a:lnTo>
                    <a:lnTo>
                      <a:pt x="197" y="27"/>
                    </a:lnTo>
                    <a:lnTo>
                      <a:pt x="196" y="24"/>
                    </a:lnTo>
                    <a:lnTo>
                      <a:pt x="195" y="21"/>
                    </a:lnTo>
                    <a:lnTo>
                      <a:pt x="193" y="18"/>
                    </a:lnTo>
                    <a:lnTo>
                      <a:pt x="191" y="15"/>
                    </a:lnTo>
                    <a:lnTo>
                      <a:pt x="189" y="12"/>
                    </a:lnTo>
                    <a:lnTo>
                      <a:pt x="187" y="10"/>
                    </a:lnTo>
                    <a:lnTo>
                      <a:pt x="185" y="8"/>
                    </a:lnTo>
                    <a:lnTo>
                      <a:pt x="182" y="6"/>
                    </a:lnTo>
                    <a:lnTo>
                      <a:pt x="180" y="4"/>
                    </a:lnTo>
                    <a:lnTo>
                      <a:pt x="178" y="3"/>
                    </a:lnTo>
                    <a:lnTo>
                      <a:pt x="174" y="2"/>
                    </a:lnTo>
                    <a:lnTo>
                      <a:pt x="171" y="1"/>
                    </a:lnTo>
                    <a:lnTo>
                      <a:pt x="169" y="0"/>
                    </a:lnTo>
                    <a:lnTo>
                      <a:pt x="166" y="0"/>
                    </a:lnTo>
                    <a:lnTo>
                      <a:pt x="163" y="0"/>
                    </a:lnTo>
                    <a:lnTo>
                      <a:pt x="93" y="0"/>
                    </a:lnTo>
                    <a:lnTo>
                      <a:pt x="0" y="3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797" name="Line 171"/>
              <p:cNvSpPr>
                <a:spLocks noChangeShapeType="1"/>
              </p:cNvSpPr>
              <p:nvPr/>
            </p:nvSpPr>
            <p:spPr bwMode="auto">
              <a:xfrm>
                <a:off x="3979" y="2036"/>
                <a:ext cx="76" cy="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8" name="Line 172"/>
              <p:cNvSpPr>
                <a:spLocks noChangeShapeType="1"/>
              </p:cNvSpPr>
              <p:nvPr/>
            </p:nvSpPr>
            <p:spPr bwMode="auto">
              <a:xfrm>
                <a:off x="4055" y="2112"/>
                <a:ext cx="87"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99" name="Freeform 173"/>
              <p:cNvSpPr>
                <a:spLocks/>
              </p:cNvSpPr>
              <p:nvPr/>
            </p:nvSpPr>
            <p:spPr bwMode="auto">
              <a:xfrm>
                <a:off x="4071" y="2068"/>
                <a:ext cx="22" cy="34"/>
              </a:xfrm>
              <a:custGeom>
                <a:avLst/>
                <a:gdLst>
                  <a:gd name="T0" fmla="*/ 0 w 150"/>
                  <a:gd name="T1" fmla="*/ 0 h 237"/>
                  <a:gd name="T2" fmla="*/ 0 w 150"/>
                  <a:gd name="T3" fmla="*/ 0 h 237"/>
                  <a:gd name="T4" fmla="*/ 0 w 150"/>
                  <a:gd name="T5" fmla="*/ 0 h 237"/>
                  <a:gd name="T6" fmla="*/ 0 w 150"/>
                  <a:gd name="T7" fmla="*/ 0 h 237"/>
                  <a:gd name="T8" fmla="*/ 0 w 150"/>
                  <a:gd name="T9" fmla="*/ 0 h 237"/>
                  <a:gd name="T10" fmla="*/ 0 w 150"/>
                  <a:gd name="T11" fmla="*/ 0 h 237"/>
                  <a:gd name="T12" fmla="*/ 0 w 150"/>
                  <a:gd name="T13" fmla="*/ 0 h 237"/>
                  <a:gd name="T14" fmla="*/ 0 w 150"/>
                  <a:gd name="T15" fmla="*/ 0 h 237"/>
                  <a:gd name="T16" fmla="*/ 0 w 150"/>
                  <a:gd name="T17" fmla="*/ 0 h 237"/>
                  <a:gd name="T18" fmla="*/ 0 w 150"/>
                  <a:gd name="T19" fmla="*/ 0 h 237"/>
                  <a:gd name="T20" fmla="*/ 0 w 150"/>
                  <a:gd name="T21" fmla="*/ 0 h 237"/>
                  <a:gd name="T22" fmla="*/ 0 w 150"/>
                  <a:gd name="T23" fmla="*/ 0 h 237"/>
                  <a:gd name="T24" fmla="*/ 0 w 150"/>
                  <a:gd name="T25" fmla="*/ 0 h 237"/>
                  <a:gd name="T26" fmla="*/ 0 w 150"/>
                  <a:gd name="T27" fmla="*/ 0 h 237"/>
                  <a:gd name="T28" fmla="*/ 0 w 150"/>
                  <a:gd name="T29" fmla="*/ 0 h 237"/>
                  <a:gd name="T30" fmla="*/ 0 w 150"/>
                  <a:gd name="T31" fmla="*/ 0 h 237"/>
                  <a:gd name="T32" fmla="*/ 0 w 150"/>
                  <a:gd name="T33" fmla="*/ 0 h 237"/>
                  <a:gd name="T34" fmla="*/ 0 w 150"/>
                  <a:gd name="T35" fmla="*/ 0 h 237"/>
                  <a:gd name="T36" fmla="*/ 0 w 150"/>
                  <a:gd name="T37" fmla="*/ 0 h 237"/>
                  <a:gd name="T38" fmla="*/ 0 w 150"/>
                  <a:gd name="T39" fmla="*/ 0 h 237"/>
                  <a:gd name="T40" fmla="*/ 0 w 150"/>
                  <a:gd name="T41" fmla="*/ 0 h 237"/>
                  <a:gd name="T42" fmla="*/ 0 w 150"/>
                  <a:gd name="T43" fmla="*/ 0 h 237"/>
                  <a:gd name="T44" fmla="*/ 0 w 150"/>
                  <a:gd name="T45" fmla="*/ 0 h 237"/>
                  <a:gd name="T46" fmla="*/ 0 w 150"/>
                  <a:gd name="T47" fmla="*/ 0 h 237"/>
                  <a:gd name="T48" fmla="*/ 0 w 150"/>
                  <a:gd name="T49" fmla="*/ 1 h 237"/>
                  <a:gd name="T50" fmla="*/ 0 w 150"/>
                  <a:gd name="T51" fmla="*/ 1 h 237"/>
                  <a:gd name="T52" fmla="*/ 0 w 150"/>
                  <a:gd name="T53" fmla="*/ 1 h 237"/>
                  <a:gd name="T54" fmla="*/ 0 w 150"/>
                  <a:gd name="T55" fmla="*/ 1 h 237"/>
                  <a:gd name="T56" fmla="*/ 0 w 150"/>
                  <a:gd name="T57" fmla="*/ 1 h 237"/>
                  <a:gd name="T58" fmla="*/ 0 w 150"/>
                  <a:gd name="T59" fmla="*/ 1 h 237"/>
                  <a:gd name="T60" fmla="*/ 0 w 150"/>
                  <a:gd name="T61" fmla="*/ 1 h 237"/>
                  <a:gd name="T62" fmla="*/ 0 w 150"/>
                  <a:gd name="T63" fmla="*/ 1 h 237"/>
                  <a:gd name="T64" fmla="*/ 0 w 150"/>
                  <a:gd name="T65" fmla="*/ 1 h 237"/>
                  <a:gd name="T66" fmla="*/ 0 w 150"/>
                  <a:gd name="T67" fmla="*/ 1 h 237"/>
                  <a:gd name="T68" fmla="*/ 0 w 150"/>
                  <a:gd name="T69" fmla="*/ 1 h 237"/>
                  <a:gd name="T70" fmla="*/ 0 w 150"/>
                  <a:gd name="T71" fmla="*/ 1 h 237"/>
                  <a:gd name="T72" fmla="*/ 0 w 150"/>
                  <a:gd name="T73" fmla="*/ 1 h 237"/>
                  <a:gd name="T74" fmla="*/ 0 w 150"/>
                  <a:gd name="T75" fmla="*/ 1 h 237"/>
                  <a:gd name="T76" fmla="*/ 0 w 150"/>
                  <a:gd name="T77" fmla="*/ 1 h 237"/>
                  <a:gd name="T78" fmla="*/ 0 w 150"/>
                  <a:gd name="T79" fmla="*/ 1 h 237"/>
                  <a:gd name="T80" fmla="*/ 0 w 150"/>
                  <a:gd name="T81" fmla="*/ 1 h 237"/>
                  <a:gd name="T82" fmla="*/ 0 w 150"/>
                  <a:gd name="T83" fmla="*/ 1 h 237"/>
                  <a:gd name="T84" fmla="*/ 0 w 150"/>
                  <a:gd name="T85" fmla="*/ 1 h 237"/>
                  <a:gd name="T86" fmla="*/ 0 w 150"/>
                  <a:gd name="T87" fmla="*/ 1 h 237"/>
                  <a:gd name="T88" fmla="*/ 0 w 150"/>
                  <a:gd name="T89" fmla="*/ 1 h 237"/>
                  <a:gd name="T90" fmla="*/ 0 w 150"/>
                  <a:gd name="T91" fmla="*/ 1 h 237"/>
                  <a:gd name="T92" fmla="*/ 0 w 150"/>
                  <a:gd name="T93" fmla="*/ 1 h 237"/>
                  <a:gd name="T94" fmla="*/ 0 w 150"/>
                  <a:gd name="T95" fmla="*/ 1 h 237"/>
                  <a:gd name="T96" fmla="*/ 0 w 150"/>
                  <a:gd name="T97" fmla="*/ 0 h 237"/>
                  <a:gd name="T98" fmla="*/ 0 w 150"/>
                  <a:gd name="T99" fmla="*/ 0 h 237"/>
                  <a:gd name="T100" fmla="*/ 0 w 150"/>
                  <a:gd name="T101" fmla="*/ 0 h 237"/>
                  <a:gd name="T102" fmla="*/ 0 w 150"/>
                  <a:gd name="T103" fmla="*/ 0 h 237"/>
                  <a:gd name="T104" fmla="*/ 0 w 150"/>
                  <a:gd name="T105" fmla="*/ 0 h 23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50" h="237">
                    <a:moveTo>
                      <a:pt x="149" y="32"/>
                    </a:moveTo>
                    <a:lnTo>
                      <a:pt x="150" y="30"/>
                    </a:lnTo>
                    <a:lnTo>
                      <a:pt x="150" y="29"/>
                    </a:lnTo>
                    <a:lnTo>
                      <a:pt x="150" y="28"/>
                    </a:lnTo>
                    <a:lnTo>
                      <a:pt x="150" y="27"/>
                    </a:lnTo>
                    <a:lnTo>
                      <a:pt x="150" y="26"/>
                    </a:lnTo>
                    <a:lnTo>
                      <a:pt x="150" y="25"/>
                    </a:lnTo>
                    <a:lnTo>
                      <a:pt x="150" y="24"/>
                    </a:lnTo>
                    <a:lnTo>
                      <a:pt x="150" y="22"/>
                    </a:lnTo>
                    <a:lnTo>
                      <a:pt x="150" y="21"/>
                    </a:lnTo>
                    <a:lnTo>
                      <a:pt x="150" y="19"/>
                    </a:lnTo>
                    <a:lnTo>
                      <a:pt x="149" y="18"/>
                    </a:lnTo>
                    <a:lnTo>
                      <a:pt x="149" y="17"/>
                    </a:lnTo>
                    <a:lnTo>
                      <a:pt x="149" y="16"/>
                    </a:lnTo>
                    <a:lnTo>
                      <a:pt x="148" y="15"/>
                    </a:lnTo>
                    <a:lnTo>
                      <a:pt x="148" y="12"/>
                    </a:lnTo>
                    <a:lnTo>
                      <a:pt x="146" y="11"/>
                    </a:lnTo>
                    <a:lnTo>
                      <a:pt x="146" y="10"/>
                    </a:lnTo>
                    <a:lnTo>
                      <a:pt x="145" y="9"/>
                    </a:lnTo>
                    <a:lnTo>
                      <a:pt x="145" y="8"/>
                    </a:lnTo>
                    <a:lnTo>
                      <a:pt x="144" y="7"/>
                    </a:lnTo>
                    <a:lnTo>
                      <a:pt x="143" y="6"/>
                    </a:lnTo>
                    <a:lnTo>
                      <a:pt x="143" y="5"/>
                    </a:lnTo>
                    <a:lnTo>
                      <a:pt x="142" y="3"/>
                    </a:lnTo>
                    <a:lnTo>
                      <a:pt x="142" y="2"/>
                    </a:lnTo>
                    <a:lnTo>
                      <a:pt x="141" y="2"/>
                    </a:lnTo>
                    <a:lnTo>
                      <a:pt x="140" y="2"/>
                    </a:lnTo>
                    <a:lnTo>
                      <a:pt x="140" y="1"/>
                    </a:lnTo>
                    <a:lnTo>
                      <a:pt x="139" y="1"/>
                    </a:lnTo>
                    <a:lnTo>
                      <a:pt x="138" y="1"/>
                    </a:lnTo>
                    <a:lnTo>
                      <a:pt x="137" y="0"/>
                    </a:lnTo>
                    <a:lnTo>
                      <a:pt x="136" y="0"/>
                    </a:lnTo>
                    <a:lnTo>
                      <a:pt x="135" y="0"/>
                    </a:lnTo>
                    <a:lnTo>
                      <a:pt x="134" y="0"/>
                    </a:lnTo>
                    <a:lnTo>
                      <a:pt x="131" y="0"/>
                    </a:lnTo>
                    <a:lnTo>
                      <a:pt x="128" y="0"/>
                    </a:lnTo>
                    <a:lnTo>
                      <a:pt x="125" y="0"/>
                    </a:lnTo>
                    <a:lnTo>
                      <a:pt x="123" y="0"/>
                    </a:lnTo>
                    <a:lnTo>
                      <a:pt x="118" y="0"/>
                    </a:lnTo>
                    <a:lnTo>
                      <a:pt x="113" y="0"/>
                    </a:lnTo>
                    <a:lnTo>
                      <a:pt x="108" y="0"/>
                    </a:lnTo>
                    <a:lnTo>
                      <a:pt x="104" y="0"/>
                    </a:lnTo>
                    <a:lnTo>
                      <a:pt x="101" y="0"/>
                    </a:lnTo>
                    <a:lnTo>
                      <a:pt x="99" y="0"/>
                    </a:lnTo>
                    <a:lnTo>
                      <a:pt x="96" y="1"/>
                    </a:lnTo>
                    <a:lnTo>
                      <a:pt x="94" y="1"/>
                    </a:lnTo>
                    <a:lnTo>
                      <a:pt x="91" y="1"/>
                    </a:lnTo>
                    <a:lnTo>
                      <a:pt x="89" y="2"/>
                    </a:lnTo>
                    <a:lnTo>
                      <a:pt x="87" y="2"/>
                    </a:lnTo>
                    <a:lnTo>
                      <a:pt x="85" y="3"/>
                    </a:lnTo>
                    <a:lnTo>
                      <a:pt x="82" y="3"/>
                    </a:lnTo>
                    <a:lnTo>
                      <a:pt x="80" y="5"/>
                    </a:lnTo>
                    <a:lnTo>
                      <a:pt x="79" y="5"/>
                    </a:lnTo>
                    <a:lnTo>
                      <a:pt x="78" y="5"/>
                    </a:lnTo>
                    <a:lnTo>
                      <a:pt x="77" y="6"/>
                    </a:lnTo>
                    <a:lnTo>
                      <a:pt x="76" y="6"/>
                    </a:lnTo>
                    <a:lnTo>
                      <a:pt x="75" y="7"/>
                    </a:lnTo>
                    <a:lnTo>
                      <a:pt x="73" y="8"/>
                    </a:lnTo>
                    <a:lnTo>
                      <a:pt x="71" y="9"/>
                    </a:lnTo>
                    <a:lnTo>
                      <a:pt x="69" y="10"/>
                    </a:lnTo>
                    <a:lnTo>
                      <a:pt x="67" y="12"/>
                    </a:lnTo>
                    <a:lnTo>
                      <a:pt x="64" y="13"/>
                    </a:lnTo>
                    <a:lnTo>
                      <a:pt x="63" y="15"/>
                    </a:lnTo>
                    <a:lnTo>
                      <a:pt x="61" y="16"/>
                    </a:lnTo>
                    <a:lnTo>
                      <a:pt x="59" y="18"/>
                    </a:lnTo>
                    <a:lnTo>
                      <a:pt x="56" y="22"/>
                    </a:lnTo>
                    <a:lnTo>
                      <a:pt x="54" y="24"/>
                    </a:lnTo>
                    <a:lnTo>
                      <a:pt x="53" y="25"/>
                    </a:lnTo>
                    <a:lnTo>
                      <a:pt x="51" y="27"/>
                    </a:lnTo>
                    <a:lnTo>
                      <a:pt x="50" y="28"/>
                    </a:lnTo>
                    <a:lnTo>
                      <a:pt x="50" y="29"/>
                    </a:lnTo>
                    <a:lnTo>
                      <a:pt x="49" y="30"/>
                    </a:lnTo>
                    <a:lnTo>
                      <a:pt x="47" y="31"/>
                    </a:lnTo>
                    <a:lnTo>
                      <a:pt x="46" y="33"/>
                    </a:lnTo>
                    <a:lnTo>
                      <a:pt x="45" y="35"/>
                    </a:lnTo>
                    <a:lnTo>
                      <a:pt x="44" y="38"/>
                    </a:lnTo>
                    <a:lnTo>
                      <a:pt x="41" y="42"/>
                    </a:lnTo>
                    <a:lnTo>
                      <a:pt x="39" y="46"/>
                    </a:lnTo>
                    <a:lnTo>
                      <a:pt x="38" y="48"/>
                    </a:lnTo>
                    <a:lnTo>
                      <a:pt x="37" y="50"/>
                    </a:lnTo>
                    <a:lnTo>
                      <a:pt x="36" y="52"/>
                    </a:lnTo>
                    <a:lnTo>
                      <a:pt x="35" y="55"/>
                    </a:lnTo>
                    <a:lnTo>
                      <a:pt x="34" y="57"/>
                    </a:lnTo>
                    <a:lnTo>
                      <a:pt x="33" y="59"/>
                    </a:lnTo>
                    <a:lnTo>
                      <a:pt x="31" y="61"/>
                    </a:lnTo>
                    <a:lnTo>
                      <a:pt x="31" y="63"/>
                    </a:lnTo>
                    <a:lnTo>
                      <a:pt x="29" y="68"/>
                    </a:lnTo>
                    <a:lnTo>
                      <a:pt x="27" y="78"/>
                    </a:lnTo>
                    <a:lnTo>
                      <a:pt x="25" y="88"/>
                    </a:lnTo>
                    <a:lnTo>
                      <a:pt x="22" y="96"/>
                    </a:lnTo>
                    <a:lnTo>
                      <a:pt x="20" y="106"/>
                    </a:lnTo>
                    <a:lnTo>
                      <a:pt x="14" y="125"/>
                    </a:lnTo>
                    <a:lnTo>
                      <a:pt x="11" y="134"/>
                    </a:lnTo>
                    <a:lnTo>
                      <a:pt x="9" y="144"/>
                    </a:lnTo>
                    <a:lnTo>
                      <a:pt x="6" y="154"/>
                    </a:lnTo>
                    <a:lnTo>
                      <a:pt x="5" y="158"/>
                    </a:lnTo>
                    <a:lnTo>
                      <a:pt x="4" y="163"/>
                    </a:lnTo>
                    <a:lnTo>
                      <a:pt x="3" y="167"/>
                    </a:lnTo>
                    <a:lnTo>
                      <a:pt x="2" y="173"/>
                    </a:lnTo>
                    <a:lnTo>
                      <a:pt x="2" y="175"/>
                    </a:lnTo>
                    <a:lnTo>
                      <a:pt x="1" y="177"/>
                    </a:lnTo>
                    <a:lnTo>
                      <a:pt x="1" y="179"/>
                    </a:lnTo>
                    <a:lnTo>
                      <a:pt x="1" y="182"/>
                    </a:lnTo>
                    <a:lnTo>
                      <a:pt x="0" y="184"/>
                    </a:lnTo>
                    <a:lnTo>
                      <a:pt x="0" y="187"/>
                    </a:lnTo>
                    <a:lnTo>
                      <a:pt x="0" y="190"/>
                    </a:lnTo>
                    <a:lnTo>
                      <a:pt x="0" y="192"/>
                    </a:lnTo>
                    <a:lnTo>
                      <a:pt x="0" y="194"/>
                    </a:lnTo>
                    <a:lnTo>
                      <a:pt x="0" y="197"/>
                    </a:lnTo>
                    <a:lnTo>
                      <a:pt x="0" y="199"/>
                    </a:lnTo>
                    <a:lnTo>
                      <a:pt x="1" y="202"/>
                    </a:lnTo>
                    <a:lnTo>
                      <a:pt x="1" y="204"/>
                    </a:lnTo>
                    <a:lnTo>
                      <a:pt x="2" y="207"/>
                    </a:lnTo>
                    <a:lnTo>
                      <a:pt x="2" y="209"/>
                    </a:lnTo>
                    <a:lnTo>
                      <a:pt x="3" y="211"/>
                    </a:lnTo>
                    <a:lnTo>
                      <a:pt x="4" y="213"/>
                    </a:lnTo>
                    <a:lnTo>
                      <a:pt x="5" y="215"/>
                    </a:lnTo>
                    <a:lnTo>
                      <a:pt x="6" y="217"/>
                    </a:lnTo>
                    <a:lnTo>
                      <a:pt x="6" y="219"/>
                    </a:lnTo>
                    <a:lnTo>
                      <a:pt x="7" y="221"/>
                    </a:lnTo>
                    <a:lnTo>
                      <a:pt x="7" y="222"/>
                    </a:lnTo>
                    <a:lnTo>
                      <a:pt x="8" y="223"/>
                    </a:lnTo>
                    <a:lnTo>
                      <a:pt x="9" y="223"/>
                    </a:lnTo>
                    <a:lnTo>
                      <a:pt x="9" y="224"/>
                    </a:lnTo>
                    <a:lnTo>
                      <a:pt x="10" y="225"/>
                    </a:lnTo>
                    <a:lnTo>
                      <a:pt x="11" y="226"/>
                    </a:lnTo>
                    <a:lnTo>
                      <a:pt x="11" y="227"/>
                    </a:lnTo>
                    <a:lnTo>
                      <a:pt x="12" y="228"/>
                    </a:lnTo>
                    <a:lnTo>
                      <a:pt x="13" y="229"/>
                    </a:lnTo>
                    <a:lnTo>
                      <a:pt x="14" y="230"/>
                    </a:lnTo>
                    <a:lnTo>
                      <a:pt x="16" y="230"/>
                    </a:lnTo>
                    <a:lnTo>
                      <a:pt x="17" y="231"/>
                    </a:lnTo>
                    <a:lnTo>
                      <a:pt x="18" y="231"/>
                    </a:lnTo>
                    <a:lnTo>
                      <a:pt x="19" y="232"/>
                    </a:lnTo>
                    <a:lnTo>
                      <a:pt x="20" y="233"/>
                    </a:lnTo>
                    <a:lnTo>
                      <a:pt x="21" y="233"/>
                    </a:lnTo>
                    <a:lnTo>
                      <a:pt x="22" y="233"/>
                    </a:lnTo>
                    <a:lnTo>
                      <a:pt x="23" y="235"/>
                    </a:lnTo>
                    <a:lnTo>
                      <a:pt x="24" y="235"/>
                    </a:lnTo>
                    <a:lnTo>
                      <a:pt x="25" y="235"/>
                    </a:lnTo>
                    <a:lnTo>
                      <a:pt x="26" y="236"/>
                    </a:lnTo>
                    <a:lnTo>
                      <a:pt x="28" y="236"/>
                    </a:lnTo>
                    <a:lnTo>
                      <a:pt x="29" y="236"/>
                    </a:lnTo>
                    <a:lnTo>
                      <a:pt x="30" y="236"/>
                    </a:lnTo>
                    <a:lnTo>
                      <a:pt x="33" y="236"/>
                    </a:lnTo>
                    <a:lnTo>
                      <a:pt x="35" y="237"/>
                    </a:lnTo>
                    <a:lnTo>
                      <a:pt x="38" y="237"/>
                    </a:lnTo>
                    <a:lnTo>
                      <a:pt x="40" y="237"/>
                    </a:lnTo>
                    <a:lnTo>
                      <a:pt x="50" y="236"/>
                    </a:lnTo>
                    <a:lnTo>
                      <a:pt x="52" y="236"/>
                    </a:lnTo>
                    <a:lnTo>
                      <a:pt x="55" y="236"/>
                    </a:lnTo>
                    <a:lnTo>
                      <a:pt x="59" y="237"/>
                    </a:lnTo>
                    <a:lnTo>
                      <a:pt x="62" y="237"/>
                    </a:lnTo>
                    <a:lnTo>
                      <a:pt x="63" y="237"/>
                    </a:lnTo>
                    <a:lnTo>
                      <a:pt x="64" y="237"/>
                    </a:lnTo>
                    <a:lnTo>
                      <a:pt x="66" y="237"/>
                    </a:lnTo>
                    <a:lnTo>
                      <a:pt x="67" y="237"/>
                    </a:lnTo>
                    <a:lnTo>
                      <a:pt x="68" y="236"/>
                    </a:lnTo>
                    <a:lnTo>
                      <a:pt x="70" y="236"/>
                    </a:lnTo>
                    <a:lnTo>
                      <a:pt x="71" y="236"/>
                    </a:lnTo>
                    <a:lnTo>
                      <a:pt x="72" y="236"/>
                    </a:lnTo>
                    <a:lnTo>
                      <a:pt x="73" y="235"/>
                    </a:lnTo>
                    <a:lnTo>
                      <a:pt x="74" y="235"/>
                    </a:lnTo>
                    <a:lnTo>
                      <a:pt x="75" y="233"/>
                    </a:lnTo>
                    <a:lnTo>
                      <a:pt x="76" y="233"/>
                    </a:lnTo>
                    <a:lnTo>
                      <a:pt x="77" y="232"/>
                    </a:lnTo>
                    <a:lnTo>
                      <a:pt x="78" y="232"/>
                    </a:lnTo>
                    <a:lnTo>
                      <a:pt x="79" y="231"/>
                    </a:lnTo>
                    <a:lnTo>
                      <a:pt x="80" y="230"/>
                    </a:lnTo>
                    <a:lnTo>
                      <a:pt x="83" y="229"/>
                    </a:lnTo>
                    <a:lnTo>
                      <a:pt x="85" y="228"/>
                    </a:lnTo>
                    <a:lnTo>
                      <a:pt x="86" y="226"/>
                    </a:lnTo>
                    <a:lnTo>
                      <a:pt x="88" y="224"/>
                    </a:lnTo>
                    <a:lnTo>
                      <a:pt x="90" y="223"/>
                    </a:lnTo>
                    <a:lnTo>
                      <a:pt x="91" y="221"/>
                    </a:lnTo>
                    <a:lnTo>
                      <a:pt x="93" y="219"/>
                    </a:lnTo>
                    <a:lnTo>
                      <a:pt x="94" y="217"/>
                    </a:lnTo>
                    <a:lnTo>
                      <a:pt x="95" y="215"/>
                    </a:lnTo>
                    <a:lnTo>
                      <a:pt x="97" y="213"/>
                    </a:lnTo>
                    <a:lnTo>
                      <a:pt x="99" y="211"/>
                    </a:lnTo>
                    <a:lnTo>
                      <a:pt x="100" y="209"/>
                    </a:lnTo>
                    <a:lnTo>
                      <a:pt x="101" y="207"/>
                    </a:lnTo>
                    <a:lnTo>
                      <a:pt x="102" y="205"/>
                    </a:lnTo>
                    <a:lnTo>
                      <a:pt x="103" y="202"/>
                    </a:lnTo>
                    <a:lnTo>
                      <a:pt x="104" y="199"/>
                    </a:lnTo>
                    <a:lnTo>
                      <a:pt x="105" y="197"/>
                    </a:lnTo>
                    <a:lnTo>
                      <a:pt x="106" y="195"/>
                    </a:lnTo>
                    <a:lnTo>
                      <a:pt x="106" y="193"/>
                    </a:lnTo>
                    <a:lnTo>
                      <a:pt x="107" y="191"/>
                    </a:lnTo>
                    <a:lnTo>
                      <a:pt x="108" y="189"/>
                    </a:lnTo>
                    <a:lnTo>
                      <a:pt x="109" y="183"/>
                    </a:lnTo>
                    <a:lnTo>
                      <a:pt x="110" y="179"/>
                    </a:lnTo>
                    <a:lnTo>
                      <a:pt x="111" y="174"/>
                    </a:lnTo>
                    <a:lnTo>
                      <a:pt x="113" y="164"/>
                    </a:lnTo>
                    <a:lnTo>
                      <a:pt x="117" y="155"/>
                    </a:lnTo>
                    <a:lnTo>
                      <a:pt x="119" y="145"/>
                    </a:lnTo>
                    <a:lnTo>
                      <a:pt x="121" y="136"/>
                    </a:lnTo>
                    <a:lnTo>
                      <a:pt x="123" y="126"/>
                    </a:lnTo>
                    <a:lnTo>
                      <a:pt x="126" y="116"/>
                    </a:lnTo>
                    <a:lnTo>
                      <a:pt x="128" y="108"/>
                    </a:lnTo>
                    <a:lnTo>
                      <a:pt x="131" y="98"/>
                    </a:lnTo>
                    <a:lnTo>
                      <a:pt x="134" y="89"/>
                    </a:lnTo>
                    <a:lnTo>
                      <a:pt x="136" y="79"/>
                    </a:lnTo>
                    <a:lnTo>
                      <a:pt x="139" y="69"/>
                    </a:lnTo>
                    <a:lnTo>
                      <a:pt x="140" y="65"/>
                    </a:lnTo>
                    <a:lnTo>
                      <a:pt x="142" y="60"/>
                    </a:lnTo>
                    <a:lnTo>
                      <a:pt x="143" y="56"/>
                    </a:lnTo>
                    <a:lnTo>
                      <a:pt x="144" y="50"/>
                    </a:lnTo>
                    <a:lnTo>
                      <a:pt x="145" y="46"/>
                    </a:lnTo>
                    <a:lnTo>
                      <a:pt x="146" y="41"/>
                    </a:lnTo>
                    <a:lnTo>
                      <a:pt x="148" y="36"/>
                    </a:lnTo>
                    <a:lnTo>
                      <a:pt x="148" y="34"/>
                    </a:lnTo>
                    <a:lnTo>
                      <a:pt x="149"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00" name="Freeform 174"/>
              <p:cNvSpPr>
                <a:spLocks/>
              </p:cNvSpPr>
              <p:nvPr/>
            </p:nvSpPr>
            <p:spPr bwMode="auto">
              <a:xfrm>
                <a:off x="4086" y="2095"/>
                <a:ext cx="3" cy="7"/>
              </a:xfrm>
              <a:custGeom>
                <a:avLst/>
                <a:gdLst>
                  <a:gd name="T0" fmla="*/ 0 w 15"/>
                  <a:gd name="T1" fmla="*/ 0 h 49"/>
                  <a:gd name="T2" fmla="*/ 0 w 15"/>
                  <a:gd name="T3" fmla="*/ 0 h 49"/>
                  <a:gd name="T4" fmla="*/ 0 w 15"/>
                  <a:gd name="T5" fmla="*/ 0 h 49"/>
                  <a:gd name="T6" fmla="*/ 0 w 15"/>
                  <a:gd name="T7" fmla="*/ 0 h 49"/>
                  <a:gd name="T8" fmla="*/ 0 w 15"/>
                  <a:gd name="T9" fmla="*/ 0 h 49"/>
                  <a:gd name="T10" fmla="*/ 0 w 15"/>
                  <a:gd name="T11" fmla="*/ 0 h 49"/>
                  <a:gd name="T12" fmla="*/ 0 w 15"/>
                  <a:gd name="T13" fmla="*/ 0 h 49"/>
                  <a:gd name="T14" fmla="*/ 0 w 15"/>
                  <a:gd name="T15" fmla="*/ 0 h 49"/>
                  <a:gd name="T16" fmla="*/ 0 w 15"/>
                  <a:gd name="T17" fmla="*/ 0 h 49"/>
                  <a:gd name="T18" fmla="*/ 0 w 15"/>
                  <a:gd name="T19" fmla="*/ 0 h 49"/>
                  <a:gd name="T20" fmla="*/ 0 w 15"/>
                  <a:gd name="T21" fmla="*/ 0 h 49"/>
                  <a:gd name="T22" fmla="*/ 0 w 15"/>
                  <a:gd name="T23" fmla="*/ 0 h 49"/>
                  <a:gd name="T24" fmla="*/ 0 w 15"/>
                  <a:gd name="T25" fmla="*/ 0 h 49"/>
                  <a:gd name="T26" fmla="*/ 0 w 15"/>
                  <a:gd name="T27" fmla="*/ 0 h 49"/>
                  <a:gd name="T28" fmla="*/ 0 w 15"/>
                  <a:gd name="T29" fmla="*/ 0 h 49"/>
                  <a:gd name="T30" fmla="*/ 0 w 15"/>
                  <a:gd name="T31" fmla="*/ 0 h 49"/>
                  <a:gd name="T32" fmla="*/ 0 w 15"/>
                  <a:gd name="T33" fmla="*/ 0 h 49"/>
                  <a:gd name="T34" fmla="*/ 0 w 15"/>
                  <a:gd name="T35" fmla="*/ 0 h 49"/>
                  <a:gd name="T36" fmla="*/ 0 w 15"/>
                  <a:gd name="T37" fmla="*/ 0 h 49"/>
                  <a:gd name="T38" fmla="*/ 0 w 15"/>
                  <a:gd name="T39" fmla="*/ 0 h 49"/>
                  <a:gd name="T40" fmla="*/ 0 w 15"/>
                  <a:gd name="T41" fmla="*/ 0 h 49"/>
                  <a:gd name="T42" fmla="*/ 0 w 15"/>
                  <a:gd name="T43" fmla="*/ 0 h 49"/>
                  <a:gd name="T44" fmla="*/ 0 w 15"/>
                  <a:gd name="T45" fmla="*/ 0 h 49"/>
                  <a:gd name="T46" fmla="*/ 0 w 15"/>
                  <a:gd name="T47" fmla="*/ 0 h 49"/>
                  <a:gd name="T48" fmla="*/ 0 w 15"/>
                  <a:gd name="T49" fmla="*/ 0 h 49"/>
                  <a:gd name="T50" fmla="*/ 0 w 15"/>
                  <a:gd name="T51" fmla="*/ 0 h 49"/>
                  <a:gd name="T52" fmla="*/ 0 w 15"/>
                  <a:gd name="T53" fmla="*/ 0 h 49"/>
                  <a:gd name="T54" fmla="*/ 0 w 15"/>
                  <a:gd name="T55" fmla="*/ 0 h 49"/>
                  <a:gd name="T56" fmla="*/ 0 w 15"/>
                  <a:gd name="T57" fmla="*/ 0 h 49"/>
                  <a:gd name="T58" fmla="*/ 0 w 15"/>
                  <a:gd name="T59" fmla="*/ 0 h 4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5" h="49">
                    <a:moveTo>
                      <a:pt x="2" y="0"/>
                    </a:moveTo>
                    <a:lnTo>
                      <a:pt x="2" y="2"/>
                    </a:lnTo>
                    <a:lnTo>
                      <a:pt x="1" y="3"/>
                    </a:lnTo>
                    <a:lnTo>
                      <a:pt x="1" y="5"/>
                    </a:lnTo>
                    <a:lnTo>
                      <a:pt x="1" y="6"/>
                    </a:lnTo>
                    <a:lnTo>
                      <a:pt x="1" y="8"/>
                    </a:lnTo>
                    <a:lnTo>
                      <a:pt x="0" y="10"/>
                    </a:lnTo>
                    <a:lnTo>
                      <a:pt x="0" y="11"/>
                    </a:lnTo>
                    <a:lnTo>
                      <a:pt x="0" y="13"/>
                    </a:lnTo>
                    <a:lnTo>
                      <a:pt x="0" y="15"/>
                    </a:lnTo>
                    <a:lnTo>
                      <a:pt x="0" y="17"/>
                    </a:lnTo>
                    <a:lnTo>
                      <a:pt x="0" y="18"/>
                    </a:lnTo>
                    <a:lnTo>
                      <a:pt x="0" y="20"/>
                    </a:lnTo>
                    <a:lnTo>
                      <a:pt x="1" y="21"/>
                    </a:lnTo>
                    <a:lnTo>
                      <a:pt x="1" y="23"/>
                    </a:lnTo>
                    <a:lnTo>
                      <a:pt x="1" y="25"/>
                    </a:lnTo>
                    <a:lnTo>
                      <a:pt x="2" y="26"/>
                    </a:lnTo>
                    <a:lnTo>
                      <a:pt x="2" y="28"/>
                    </a:lnTo>
                    <a:lnTo>
                      <a:pt x="3" y="29"/>
                    </a:lnTo>
                    <a:lnTo>
                      <a:pt x="3" y="30"/>
                    </a:lnTo>
                    <a:lnTo>
                      <a:pt x="4" y="33"/>
                    </a:lnTo>
                    <a:lnTo>
                      <a:pt x="5" y="34"/>
                    </a:lnTo>
                    <a:lnTo>
                      <a:pt x="5" y="35"/>
                    </a:lnTo>
                    <a:lnTo>
                      <a:pt x="7" y="38"/>
                    </a:lnTo>
                    <a:lnTo>
                      <a:pt x="11" y="43"/>
                    </a:lnTo>
                    <a:lnTo>
                      <a:pt x="12" y="45"/>
                    </a:lnTo>
                    <a:lnTo>
                      <a:pt x="13" y="46"/>
                    </a:lnTo>
                    <a:lnTo>
                      <a:pt x="14" y="48"/>
                    </a:lnTo>
                    <a:lnTo>
                      <a:pt x="14" y="49"/>
                    </a:lnTo>
                    <a:lnTo>
                      <a:pt x="1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01" name="Line 175"/>
              <p:cNvSpPr>
                <a:spLocks noChangeShapeType="1"/>
              </p:cNvSpPr>
              <p:nvPr/>
            </p:nvSpPr>
            <p:spPr bwMode="auto">
              <a:xfrm flipH="1">
                <a:off x="4117" y="2051"/>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02" name="Line 176"/>
              <p:cNvSpPr>
                <a:spLocks noChangeShapeType="1"/>
              </p:cNvSpPr>
              <p:nvPr/>
            </p:nvSpPr>
            <p:spPr bwMode="auto">
              <a:xfrm flipH="1">
                <a:off x="4107" y="2051"/>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03" name="Freeform 177"/>
              <p:cNvSpPr>
                <a:spLocks/>
              </p:cNvSpPr>
              <p:nvPr/>
            </p:nvSpPr>
            <p:spPr bwMode="auto">
              <a:xfrm>
                <a:off x="4117" y="2050"/>
                <a:ext cx="22" cy="51"/>
              </a:xfrm>
              <a:custGeom>
                <a:avLst/>
                <a:gdLst>
                  <a:gd name="T0" fmla="*/ 0 w 158"/>
                  <a:gd name="T1" fmla="*/ 1 h 352"/>
                  <a:gd name="T2" fmla="*/ 0 w 158"/>
                  <a:gd name="T3" fmla="*/ 1 h 352"/>
                  <a:gd name="T4" fmla="*/ 0 w 158"/>
                  <a:gd name="T5" fmla="*/ 1 h 352"/>
                  <a:gd name="T6" fmla="*/ 0 w 158"/>
                  <a:gd name="T7" fmla="*/ 1 h 352"/>
                  <a:gd name="T8" fmla="*/ 0 w 158"/>
                  <a:gd name="T9" fmla="*/ 1 h 352"/>
                  <a:gd name="T10" fmla="*/ 0 w 158"/>
                  <a:gd name="T11" fmla="*/ 1 h 352"/>
                  <a:gd name="T12" fmla="*/ 0 w 158"/>
                  <a:gd name="T13" fmla="*/ 1 h 352"/>
                  <a:gd name="T14" fmla="*/ 0 w 158"/>
                  <a:gd name="T15" fmla="*/ 1 h 352"/>
                  <a:gd name="T16" fmla="*/ 0 w 158"/>
                  <a:gd name="T17" fmla="*/ 1 h 352"/>
                  <a:gd name="T18" fmla="*/ 0 w 158"/>
                  <a:gd name="T19" fmla="*/ 1 h 352"/>
                  <a:gd name="T20" fmla="*/ 0 w 158"/>
                  <a:gd name="T21" fmla="*/ 1 h 352"/>
                  <a:gd name="T22" fmla="*/ 0 w 158"/>
                  <a:gd name="T23" fmla="*/ 1 h 352"/>
                  <a:gd name="T24" fmla="*/ 0 w 158"/>
                  <a:gd name="T25" fmla="*/ 1 h 352"/>
                  <a:gd name="T26" fmla="*/ 0 w 158"/>
                  <a:gd name="T27" fmla="*/ 1 h 352"/>
                  <a:gd name="T28" fmla="*/ 0 w 158"/>
                  <a:gd name="T29" fmla="*/ 1 h 352"/>
                  <a:gd name="T30" fmla="*/ 0 w 158"/>
                  <a:gd name="T31" fmla="*/ 1 h 352"/>
                  <a:gd name="T32" fmla="*/ 0 w 158"/>
                  <a:gd name="T33" fmla="*/ 1 h 352"/>
                  <a:gd name="T34" fmla="*/ 0 w 158"/>
                  <a:gd name="T35" fmla="*/ 1 h 352"/>
                  <a:gd name="T36" fmla="*/ 0 w 158"/>
                  <a:gd name="T37" fmla="*/ 1 h 352"/>
                  <a:gd name="T38" fmla="*/ 0 w 158"/>
                  <a:gd name="T39" fmla="*/ 1 h 352"/>
                  <a:gd name="T40" fmla="*/ 0 w 158"/>
                  <a:gd name="T41" fmla="*/ 1 h 352"/>
                  <a:gd name="T42" fmla="*/ 0 w 158"/>
                  <a:gd name="T43" fmla="*/ 1 h 352"/>
                  <a:gd name="T44" fmla="*/ 0 w 158"/>
                  <a:gd name="T45" fmla="*/ 1 h 352"/>
                  <a:gd name="T46" fmla="*/ 0 w 158"/>
                  <a:gd name="T47" fmla="*/ 1 h 352"/>
                  <a:gd name="T48" fmla="*/ 0 w 158"/>
                  <a:gd name="T49" fmla="*/ 1 h 352"/>
                  <a:gd name="T50" fmla="*/ 0 w 158"/>
                  <a:gd name="T51" fmla="*/ 1 h 352"/>
                  <a:gd name="T52" fmla="*/ 0 w 158"/>
                  <a:gd name="T53" fmla="*/ 1 h 352"/>
                  <a:gd name="T54" fmla="*/ 0 w 158"/>
                  <a:gd name="T55" fmla="*/ 1 h 352"/>
                  <a:gd name="T56" fmla="*/ 0 w 158"/>
                  <a:gd name="T57" fmla="*/ 1 h 352"/>
                  <a:gd name="T58" fmla="*/ 0 w 158"/>
                  <a:gd name="T59" fmla="*/ 1 h 352"/>
                  <a:gd name="T60" fmla="*/ 0 w 158"/>
                  <a:gd name="T61" fmla="*/ 1 h 352"/>
                  <a:gd name="T62" fmla="*/ 0 w 158"/>
                  <a:gd name="T63" fmla="*/ 1 h 352"/>
                  <a:gd name="T64" fmla="*/ 0 w 158"/>
                  <a:gd name="T65" fmla="*/ 1 h 352"/>
                  <a:gd name="T66" fmla="*/ 0 w 158"/>
                  <a:gd name="T67" fmla="*/ 1 h 352"/>
                  <a:gd name="T68" fmla="*/ 0 w 158"/>
                  <a:gd name="T69" fmla="*/ 0 h 352"/>
                  <a:gd name="T70" fmla="*/ 0 w 158"/>
                  <a:gd name="T71" fmla="*/ 0 h 352"/>
                  <a:gd name="T72" fmla="*/ 0 w 158"/>
                  <a:gd name="T73" fmla="*/ 0 h 352"/>
                  <a:gd name="T74" fmla="*/ 0 w 158"/>
                  <a:gd name="T75" fmla="*/ 0 h 352"/>
                  <a:gd name="T76" fmla="*/ 0 w 158"/>
                  <a:gd name="T77" fmla="*/ 0 h 352"/>
                  <a:gd name="T78" fmla="*/ 0 w 158"/>
                  <a:gd name="T79" fmla="*/ 0 h 352"/>
                  <a:gd name="T80" fmla="*/ 0 w 158"/>
                  <a:gd name="T81" fmla="*/ 0 h 352"/>
                  <a:gd name="T82" fmla="*/ 0 w 158"/>
                  <a:gd name="T83" fmla="*/ 0 h 352"/>
                  <a:gd name="T84" fmla="*/ 0 w 158"/>
                  <a:gd name="T85" fmla="*/ 0 h 352"/>
                  <a:gd name="T86" fmla="*/ 0 w 158"/>
                  <a:gd name="T87" fmla="*/ 0 h 352"/>
                  <a:gd name="T88" fmla="*/ 0 w 158"/>
                  <a:gd name="T89" fmla="*/ 0 h 352"/>
                  <a:gd name="T90" fmla="*/ 0 w 158"/>
                  <a:gd name="T91" fmla="*/ 0 h 352"/>
                  <a:gd name="T92" fmla="*/ 0 w 158"/>
                  <a:gd name="T93" fmla="*/ 0 h 352"/>
                  <a:gd name="T94" fmla="*/ 0 w 158"/>
                  <a:gd name="T95" fmla="*/ 0 h 352"/>
                  <a:gd name="T96" fmla="*/ 0 w 158"/>
                  <a:gd name="T97" fmla="*/ 0 h 352"/>
                  <a:gd name="T98" fmla="*/ 0 w 158"/>
                  <a:gd name="T99" fmla="*/ 0 h 352"/>
                  <a:gd name="T100" fmla="*/ 0 w 158"/>
                  <a:gd name="T101" fmla="*/ 0 h 352"/>
                  <a:gd name="T102" fmla="*/ 0 w 158"/>
                  <a:gd name="T103" fmla="*/ 0 h 352"/>
                  <a:gd name="T104" fmla="*/ 0 w 158"/>
                  <a:gd name="T105" fmla="*/ 0 h 352"/>
                  <a:gd name="T106" fmla="*/ 0 w 158"/>
                  <a:gd name="T107" fmla="*/ 0 h 352"/>
                  <a:gd name="T108" fmla="*/ 0 w 158"/>
                  <a:gd name="T109" fmla="*/ 0 h 352"/>
                  <a:gd name="T110" fmla="*/ 0 w 158"/>
                  <a:gd name="T111" fmla="*/ 0 h 352"/>
                  <a:gd name="T112" fmla="*/ 0 w 158"/>
                  <a:gd name="T113" fmla="*/ 0 h 3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8" h="352">
                    <a:moveTo>
                      <a:pt x="95" y="0"/>
                    </a:moveTo>
                    <a:lnTo>
                      <a:pt x="0" y="352"/>
                    </a:lnTo>
                    <a:lnTo>
                      <a:pt x="62" y="352"/>
                    </a:lnTo>
                    <a:lnTo>
                      <a:pt x="63" y="352"/>
                    </a:lnTo>
                    <a:lnTo>
                      <a:pt x="64" y="352"/>
                    </a:lnTo>
                    <a:lnTo>
                      <a:pt x="65" y="352"/>
                    </a:lnTo>
                    <a:lnTo>
                      <a:pt x="66" y="352"/>
                    </a:lnTo>
                    <a:lnTo>
                      <a:pt x="67" y="352"/>
                    </a:lnTo>
                    <a:lnTo>
                      <a:pt x="68" y="352"/>
                    </a:lnTo>
                    <a:lnTo>
                      <a:pt x="68" y="351"/>
                    </a:lnTo>
                    <a:lnTo>
                      <a:pt x="69" y="351"/>
                    </a:lnTo>
                    <a:lnTo>
                      <a:pt x="70" y="351"/>
                    </a:lnTo>
                    <a:lnTo>
                      <a:pt x="71" y="351"/>
                    </a:lnTo>
                    <a:lnTo>
                      <a:pt x="72" y="351"/>
                    </a:lnTo>
                    <a:lnTo>
                      <a:pt x="72" y="350"/>
                    </a:lnTo>
                    <a:lnTo>
                      <a:pt x="73" y="350"/>
                    </a:lnTo>
                    <a:lnTo>
                      <a:pt x="75" y="350"/>
                    </a:lnTo>
                    <a:lnTo>
                      <a:pt x="76" y="350"/>
                    </a:lnTo>
                    <a:lnTo>
                      <a:pt x="77" y="349"/>
                    </a:lnTo>
                    <a:lnTo>
                      <a:pt x="78" y="349"/>
                    </a:lnTo>
                    <a:lnTo>
                      <a:pt x="79" y="348"/>
                    </a:lnTo>
                    <a:lnTo>
                      <a:pt x="80" y="348"/>
                    </a:lnTo>
                    <a:lnTo>
                      <a:pt x="81" y="348"/>
                    </a:lnTo>
                    <a:lnTo>
                      <a:pt x="82" y="347"/>
                    </a:lnTo>
                    <a:lnTo>
                      <a:pt x="83" y="346"/>
                    </a:lnTo>
                    <a:lnTo>
                      <a:pt x="84" y="346"/>
                    </a:lnTo>
                    <a:lnTo>
                      <a:pt x="85" y="345"/>
                    </a:lnTo>
                    <a:lnTo>
                      <a:pt x="86" y="345"/>
                    </a:lnTo>
                    <a:lnTo>
                      <a:pt x="87" y="344"/>
                    </a:lnTo>
                    <a:lnTo>
                      <a:pt x="88" y="343"/>
                    </a:lnTo>
                    <a:lnTo>
                      <a:pt x="89" y="343"/>
                    </a:lnTo>
                    <a:lnTo>
                      <a:pt x="90" y="342"/>
                    </a:lnTo>
                    <a:lnTo>
                      <a:pt x="92" y="342"/>
                    </a:lnTo>
                    <a:lnTo>
                      <a:pt x="92" y="340"/>
                    </a:lnTo>
                    <a:lnTo>
                      <a:pt x="93" y="339"/>
                    </a:lnTo>
                    <a:lnTo>
                      <a:pt x="94" y="339"/>
                    </a:lnTo>
                    <a:lnTo>
                      <a:pt x="95" y="338"/>
                    </a:lnTo>
                    <a:lnTo>
                      <a:pt x="96" y="337"/>
                    </a:lnTo>
                    <a:lnTo>
                      <a:pt x="97" y="336"/>
                    </a:lnTo>
                    <a:lnTo>
                      <a:pt x="98" y="335"/>
                    </a:lnTo>
                    <a:lnTo>
                      <a:pt x="99" y="334"/>
                    </a:lnTo>
                    <a:lnTo>
                      <a:pt x="100" y="333"/>
                    </a:lnTo>
                    <a:lnTo>
                      <a:pt x="101" y="332"/>
                    </a:lnTo>
                    <a:lnTo>
                      <a:pt x="102" y="331"/>
                    </a:lnTo>
                    <a:lnTo>
                      <a:pt x="103" y="330"/>
                    </a:lnTo>
                    <a:lnTo>
                      <a:pt x="104" y="329"/>
                    </a:lnTo>
                    <a:lnTo>
                      <a:pt x="105" y="328"/>
                    </a:lnTo>
                    <a:lnTo>
                      <a:pt x="105" y="327"/>
                    </a:lnTo>
                    <a:lnTo>
                      <a:pt x="106" y="326"/>
                    </a:lnTo>
                    <a:lnTo>
                      <a:pt x="108" y="326"/>
                    </a:lnTo>
                    <a:lnTo>
                      <a:pt x="109" y="325"/>
                    </a:lnTo>
                    <a:lnTo>
                      <a:pt x="109" y="323"/>
                    </a:lnTo>
                    <a:lnTo>
                      <a:pt x="110" y="322"/>
                    </a:lnTo>
                    <a:lnTo>
                      <a:pt x="111" y="321"/>
                    </a:lnTo>
                    <a:lnTo>
                      <a:pt x="111" y="320"/>
                    </a:lnTo>
                    <a:lnTo>
                      <a:pt x="112" y="319"/>
                    </a:lnTo>
                    <a:lnTo>
                      <a:pt x="113" y="318"/>
                    </a:lnTo>
                    <a:lnTo>
                      <a:pt x="113" y="317"/>
                    </a:lnTo>
                    <a:lnTo>
                      <a:pt x="114" y="316"/>
                    </a:lnTo>
                    <a:lnTo>
                      <a:pt x="114" y="315"/>
                    </a:lnTo>
                    <a:lnTo>
                      <a:pt x="115" y="314"/>
                    </a:lnTo>
                    <a:lnTo>
                      <a:pt x="116" y="313"/>
                    </a:lnTo>
                    <a:lnTo>
                      <a:pt x="116" y="312"/>
                    </a:lnTo>
                    <a:lnTo>
                      <a:pt x="117" y="311"/>
                    </a:lnTo>
                    <a:lnTo>
                      <a:pt x="117" y="310"/>
                    </a:lnTo>
                    <a:lnTo>
                      <a:pt x="118" y="309"/>
                    </a:lnTo>
                    <a:lnTo>
                      <a:pt x="118" y="307"/>
                    </a:lnTo>
                    <a:lnTo>
                      <a:pt x="119" y="306"/>
                    </a:lnTo>
                    <a:lnTo>
                      <a:pt x="120" y="305"/>
                    </a:lnTo>
                    <a:lnTo>
                      <a:pt x="120" y="304"/>
                    </a:lnTo>
                    <a:lnTo>
                      <a:pt x="121" y="303"/>
                    </a:lnTo>
                    <a:lnTo>
                      <a:pt x="121" y="302"/>
                    </a:lnTo>
                    <a:lnTo>
                      <a:pt x="122" y="301"/>
                    </a:lnTo>
                    <a:lnTo>
                      <a:pt x="122" y="300"/>
                    </a:lnTo>
                    <a:lnTo>
                      <a:pt x="122" y="299"/>
                    </a:lnTo>
                    <a:lnTo>
                      <a:pt x="123" y="298"/>
                    </a:lnTo>
                    <a:lnTo>
                      <a:pt x="123" y="297"/>
                    </a:lnTo>
                    <a:lnTo>
                      <a:pt x="125" y="296"/>
                    </a:lnTo>
                    <a:lnTo>
                      <a:pt x="125" y="294"/>
                    </a:lnTo>
                    <a:lnTo>
                      <a:pt x="126" y="293"/>
                    </a:lnTo>
                    <a:lnTo>
                      <a:pt x="126" y="292"/>
                    </a:lnTo>
                    <a:lnTo>
                      <a:pt x="126" y="290"/>
                    </a:lnTo>
                    <a:lnTo>
                      <a:pt x="127" y="289"/>
                    </a:lnTo>
                    <a:lnTo>
                      <a:pt x="127" y="288"/>
                    </a:lnTo>
                    <a:lnTo>
                      <a:pt x="127" y="287"/>
                    </a:lnTo>
                    <a:lnTo>
                      <a:pt x="128" y="286"/>
                    </a:lnTo>
                    <a:lnTo>
                      <a:pt x="128" y="285"/>
                    </a:lnTo>
                    <a:lnTo>
                      <a:pt x="128" y="284"/>
                    </a:lnTo>
                    <a:lnTo>
                      <a:pt x="154" y="186"/>
                    </a:lnTo>
                    <a:lnTo>
                      <a:pt x="154" y="184"/>
                    </a:lnTo>
                    <a:lnTo>
                      <a:pt x="155" y="183"/>
                    </a:lnTo>
                    <a:lnTo>
                      <a:pt x="155" y="182"/>
                    </a:lnTo>
                    <a:lnTo>
                      <a:pt x="155" y="181"/>
                    </a:lnTo>
                    <a:lnTo>
                      <a:pt x="155" y="180"/>
                    </a:lnTo>
                    <a:lnTo>
                      <a:pt x="157" y="179"/>
                    </a:lnTo>
                    <a:lnTo>
                      <a:pt x="157" y="178"/>
                    </a:lnTo>
                    <a:lnTo>
                      <a:pt x="157" y="177"/>
                    </a:lnTo>
                    <a:lnTo>
                      <a:pt x="157" y="175"/>
                    </a:lnTo>
                    <a:lnTo>
                      <a:pt x="157" y="174"/>
                    </a:lnTo>
                    <a:lnTo>
                      <a:pt x="157" y="172"/>
                    </a:lnTo>
                    <a:lnTo>
                      <a:pt x="158" y="171"/>
                    </a:lnTo>
                    <a:lnTo>
                      <a:pt x="158" y="170"/>
                    </a:lnTo>
                    <a:lnTo>
                      <a:pt x="158" y="169"/>
                    </a:lnTo>
                    <a:lnTo>
                      <a:pt x="158" y="168"/>
                    </a:lnTo>
                    <a:lnTo>
                      <a:pt x="158" y="167"/>
                    </a:lnTo>
                    <a:lnTo>
                      <a:pt x="158" y="166"/>
                    </a:lnTo>
                    <a:lnTo>
                      <a:pt x="158" y="165"/>
                    </a:lnTo>
                    <a:lnTo>
                      <a:pt x="158" y="164"/>
                    </a:lnTo>
                    <a:lnTo>
                      <a:pt x="158" y="163"/>
                    </a:lnTo>
                    <a:lnTo>
                      <a:pt x="158" y="162"/>
                    </a:lnTo>
                    <a:lnTo>
                      <a:pt x="158" y="161"/>
                    </a:lnTo>
                    <a:lnTo>
                      <a:pt x="158" y="159"/>
                    </a:lnTo>
                    <a:lnTo>
                      <a:pt x="158" y="158"/>
                    </a:lnTo>
                    <a:lnTo>
                      <a:pt x="158" y="157"/>
                    </a:lnTo>
                    <a:lnTo>
                      <a:pt x="158" y="156"/>
                    </a:lnTo>
                    <a:lnTo>
                      <a:pt x="158" y="155"/>
                    </a:lnTo>
                    <a:lnTo>
                      <a:pt x="158" y="154"/>
                    </a:lnTo>
                    <a:lnTo>
                      <a:pt x="158" y="153"/>
                    </a:lnTo>
                    <a:lnTo>
                      <a:pt x="158" y="152"/>
                    </a:lnTo>
                    <a:lnTo>
                      <a:pt x="158" y="151"/>
                    </a:lnTo>
                    <a:lnTo>
                      <a:pt x="157" y="150"/>
                    </a:lnTo>
                    <a:lnTo>
                      <a:pt x="157" y="149"/>
                    </a:lnTo>
                    <a:lnTo>
                      <a:pt x="157" y="148"/>
                    </a:lnTo>
                    <a:lnTo>
                      <a:pt x="157" y="147"/>
                    </a:lnTo>
                    <a:lnTo>
                      <a:pt x="157" y="146"/>
                    </a:lnTo>
                    <a:lnTo>
                      <a:pt x="157" y="145"/>
                    </a:lnTo>
                    <a:lnTo>
                      <a:pt x="155" y="145"/>
                    </a:lnTo>
                    <a:lnTo>
                      <a:pt x="155" y="144"/>
                    </a:lnTo>
                    <a:lnTo>
                      <a:pt x="155" y="142"/>
                    </a:lnTo>
                    <a:lnTo>
                      <a:pt x="155" y="141"/>
                    </a:lnTo>
                    <a:lnTo>
                      <a:pt x="154" y="140"/>
                    </a:lnTo>
                    <a:lnTo>
                      <a:pt x="154" y="139"/>
                    </a:lnTo>
                    <a:lnTo>
                      <a:pt x="153" y="138"/>
                    </a:lnTo>
                    <a:lnTo>
                      <a:pt x="153" y="137"/>
                    </a:lnTo>
                    <a:lnTo>
                      <a:pt x="153" y="136"/>
                    </a:lnTo>
                    <a:lnTo>
                      <a:pt x="152" y="135"/>
                    </a:lnTo>
                    <a:lnTo>
                      <a:pt x="152" y="134"/>
                    </a:lnTo>
                    <a:lnTo>
                      <a:pt x="151" y="133"/>
                    </a:lnTo>
                    <a:lnTo>
                      <a:pt x="150" y="132"/>
                    </a:lnTo>
                    <a:lnTo>
                      <a:pt x="150" y="131"/>
                    </a:lnTo>
                    <a:lnTo>
                      <a:pt x="149" y="130"/>
                    </a:lnTo>
                    <a:lnTo>
                      <a:pt x="149" y="129"/>
                    </a:lnTo>
                    <a:lnTo>
                      <a:pt x="148" y="129"/>
                    </a:lnTo>
                    <a:lnTo>
                      <a:pt x="148" y="128"/>
                    </a:lnTo>
                    <a:lnTo>
                      <a:pt x="147" y="126"/>
                    </a:lnTo>
                    <a:lnTo>
                      <a:pt x="146" y="125"/>
                    </a:lnTo>
                    <a:lnTo>
                      <a:pt x="145" y="124"/>
                    </a:lnTo>
                    <a:lnTo>
                      <a:pt x="144" y="124"/>
                    </a:lnTo>
                    <a:lnTo>
                      <a:pt x="144" y="123"/>
                    </a:lnTo>
                    <a:lnTo>
                      <a:pt x="143" y="123"/>
                    </a:lnTo>
                    <a:lnTo>
                      <a:pt x="143" y="122"/>
                    </a:lnTo>
                    <a:lnTo>
                      <a:pt x="142" y="122"/>
                    </a:lnTo>
                    <a:lnTo>
                      <a:pt x="141" y="121"/>
                    </a:lnTo>
                    <a:lnTo>
                      <a:pt x="139" y="121"/>
                    </a:lnTo>
                    <a:lnTo>
                      <a:pt x="139" y="120"/>
                    </a:lnTo>
                    <a:lnTo>
                      <a:pt x="138" y="120"/>
                    </a:lnTo>
                    <a:lnTo>
                      <a:pt x="137" y="120"/>
                    </a:lnTo>
                    <a:lnTo>
                      <a:pt x="137" y="119"/>
                    </a:lnTo>
                    <a:lnTo>
                      <a:pt x="136" y="119"/>
                    </a:lnTo>
                    <a:lnTo>
                      <a:pt x="135" y="119"/>
                    </a:lnTo>
                    <a:lnTo>
                      <a:pt x="134" y="118"/>
                    </a:lnTo>
                    <a:lnTo>
                      <a:pt x="133" y="118"/>
                    </a:lnTo>
                    <a:lnTo>
                      <a:pt x="132" y="118"/>
                    </a:lnTo>
                    <a:lnTo>
                      <a:pt x="131" y="118"/>
                    </a:lnTo>
                    <a:lnTo>
                      <a:pt x="130" y="118"/>
                    </a:lnTo>
                    <a:lnTo>
                      <a:pt x="130" y="117"/>
                    </a:lnTo>
                    <a:lnTo>
                      <a:pt x="129" y="117"/>
                    </a:lnTo>
                    <a:lnTo>
                      <a:pt x="128" y="117"/>
                    </a:lnTo>
                    <a:lnTo>
                      <a:pt x="127" y="117"/>
                    </a:lnTo>
                    <a:lnTo>
                      <a:pt x="126" y="117"/>
                    </a:lnTo>
                    <a:lnTo>
                      <a:pt x="125" y="117"/>
                    </a:lnTo>
                    <a:lnTo>
                      <a:pt x="63"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04" name="Line 178"/>
              <p:cNvSpPr>
                <a:spLocks noChangeShapeType="1"/>
              </p:cNvSpPr>
              <p:nvPr/>
            </p:nvSpPr>
            <p:spPr bwMode="auto">
              <a:xfrm flipH="1">
                <a:off x="4147" y="2052"/>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05" name="Line 179"/>
              <p:cNvSpPr>
                <a:spLocks noChangeShapeType="1"/>
              </p:cNvSpPr>
              <p:nvPr/>
            </p:nvSpPr>
            <p:spPr bwMode="auto">
              <a:xfrm flipH="1">
                <a:off x="4157" y="2052"/>
                <a:ext cx="5"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06" name="Line 180"/>
              <p:cNvSpPr>
                <a:spLocks noChangeShapeType="1"/>
              </p:cNvSpPr>
              <p:nvPr/>
            </p:nvSpPr>
            <p:spPr bwMode="auto">
              <a:xfrm>
                <a:off x="4247" y="1936"/>
                <a:ext cx="10"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07" name="Line 181"/>
              <p:cNvSpPr>
                <a:spLocks noChangeShapeType="1"/>
              </p:cNvSpPr>
              <p:nvPr/>
            </p:nvSpPr>
            <p:spPr bwMode="auto">
              <a:xfrm flipH="1">
                <a:off x="4234" y="1936"/>
                <a:ext cx="36"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08" name="Freeform 182"/>
              <p:cNvSpPr>
                <a:spLocks/>
              </p:cNvSpPr>
              <p:nvPr/>
            </p:nvSpPr>
            <p:spPr bwMode="auto">
              <a:xfrm>
                <a:off x="4275" y="1951"/>
                <a:ext cx="18" cy="36"/>
              </a:xfrm>
              <a:custGeom>
                <a:avLst/>
                <a:gdLst>
                  <a:gd name="T0" fmla="*/ 0 w 127"/>
                  <a:gd name="T1" fmla="*/ 1 h 252"/>
                  <a:gd name="T2" fmla="*/ 0 w 127"/>
                  <a:gd name="T3" fmla="*/ 0 h 252"/>
                  <a:gd name="T4" fmla="*/ 0 w 127"/>
                  <a:gd name="T5" fmla="*/ 1 h 252"/>
                  <a:gd name="T6" fmla="*/ 0 60000 65536"/>
                  <a:gd name="T7" fmla="*/ 0 60000 65536"/>
                  <a:gd name="T8" fmla="*/ 0 60000 65536"/>
                </a:gdLst>
                <a:ahLst/>
                <a:cxnLst>
                  <a:cxn ang="T6">
                    <a:pos x="T0" y="T1"/>
                  </a:cxn>
                  <a:cxn ang="T7">
                    <a:pos x="T2" y="T3"/>
                  </a:cxn>
                  <a:cxn ang="T8">
                    <a:pos x="T4" y="T5"/>
                  </a:cxn>
                </a:cxnLst>
                <a:rect l="0" t="0" r="r" b="b"/>
                <a:pathLst>
                  <a:path w="127" h="252">
                    <a:moveTo>
                      <a:pt x="0" y="252"/>
                    </a:moveTo>
                    <a:lnTo>
                      <a:pt x="127" y="0"/>
                    </a:lnTo>
                    <a:lnTo>
                      <a:pt x="119" y="2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09" name="Line 183"/>
              <p:cNvSpPr>
                <a:spLocks noChangeShapeType="1"/>
              </p:cNvSpPr>
              <p:nvPr/>
            </p:nvSpPr>
            <p:spPr bwMode="auto">
              <a:xfrm flipH="1">
                <a:off x="4280" y="1977"/>
                <a:ext cx="12"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10" name="Line 184"/>
              <p:cNvSpPr>
                <a:spLocks noChangeShapeType="1"/>
              </p:cNvSpPr>
              <p:nvPr/>
            </p:nvSpPr>
            <p:spPr bwMode="auto">
              <a:xfrm>
                <a:off x="4307" y="1969"/>
                <a:ext cx="16" cy="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11" name="Line 185"/>
              <p:cNvSpPr>
                <a:spLocks noChangeShapeType="1"/>
              </p:cNvSpPr>
              <p:nvPr/>
            </p:nvSpPr>
            <p:spPr bwMode="auto">
              <a:xfrm>
                <a:off x="4343" y="1936"/>
                <a:ext cx="10"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12" name="Line 186"/>
              <p:cNvSpPr>
                <a:spLocks noChangeShapeType="1"/>
              </p:cNvSpPr>
              <p:nvPr/>
            </p:nvSpPr>
            <p:spPr bwMode="auto">
              <a:xfrm flipH="1">
                <a:off x="4330" y="1936"/>
                <a:ext cx="37"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13" name="Freeform 187"/>
              <p:cNvSpPr>
                <a:spLocks/>
              </p:cNvSpPr>
              <p:nvPr/>
            </p:nvSpPr>
            <p:spPr bwMode="auto">
              <a:xfrm>
                <a:off x="4371" y="1967"/>
                <a:ext cx="18" cy="20"/>
              </a:xfrm>
              <a:custGeom>
                <a:avLst/>
                <a:gdLst>
                  <a:gd name="T0" fmla="*/ 0 w 121"/>
                  <a:gd name="T1" fmla="*/ 0 h 140"/>
                  <a:gd name="T2" fmla="*/ 0 w 121"/>
                  <a:gd name="T3" fmla="*/ 0 h 140"/>
                  <a:gd name="T4" fmla="*/ 0 w 121"/>
                  <a:gd name="T5" fmla="*/ 0 h 140"/>
                  <a:gd name="T6" fmla="*/ 0 w 121"/>
                  <a:gd name="T7" fmla="*/ 0 h 140"/>
                  <a:gd name="T8" fmla="*/ 0 w 121"/>
                  <a:gd name="T9" fmla="*/ 0 h 140"/>
                  <a:gd name="T10" fmla="*/ 0 w 121"/>
                  <a:gd name="T11" fmla="*/ 0 h 140"/>
                  <a:gd name="T12" fmla="*/ 0 w 121"/>
                  <a:gd name="T13" fmla="*/ 0 h 140"/>
                  <a:gd name="T14" fmla="*/ 0 w 121"/>
                  <a:gd name="T15" fmla="*/ 0 h 140"/>
                  <a:gd name="T16" fmla="*/ 0 w 121"/>
                  <a:gd name="T17" fmla="*/ 0 h 140"/>
                  <a:gd name="T18" fmla="*/ 0 w 121"/>
                  <a:gd name="T19" fmla="*/ 0 h 140"/>
                  <a:gd name="T20" fmla="*/ 0 w 121"/>
                  <a:gd name="T21" fmla="*/ 0 h 140"/>
                  <a:gd name="T22" fmla="*/ 0 w 121"/>
                  <a:gd name="T23" fmla="*/ 0 h 140"/>
                  <a:gd name="T24" fmla="*/ 0 w 121"/>
                  <a:gd name="T25" fmla="*/ 0 h 140"/>
                  <a:gd name="T26" fmla="*/ 0 w 121"/>
                  <a:gd name="T27" fmla="*/ 0 h 140"/>
                  <a:gd name="T28" fmla="*/ 0 w 121"/>
                  <a:gd name="T29" fmla="*/ 0 h 140"/>
                  <a:gd name="T30" fmla="*/ 0 w 121"/>
                  <a:gd name="T31" fmla="*/ 0 h 140"/>
                  <a:gd name="T32" fmla="*/ 0 w 121"/>
                  <a:gd name="T33" fmla="*/ 0 h 140"/>
                  <a:gd name="T34" fmla="*/ 0 w 121"/>
                  <a:gd name="T35" fmla="*/ 0 h 140"/>
                  <a:gd name="T36" fmla="*/ 0 w 121"/>
                  <a:gd name="T37" fmla="*/ 0 h 140"/>
                  <a:gd name="T38" fmla="*/ 0 w 121"/>
                  <a:gd name="T39" fmla="*/ 0 h 140"/>
                  <a:gd name="T40" fmla="*/ 0 w 121"/>
                  <a:gd name="T41" fmla="*/ 0 h 140"/>
                  <a:gd name="T42" fmla="*/ 0 w 121"/>
                  <a:gd name="T43" fmla="*/ 0 h 140"/>
                  <a:gd name="T44" fmla="*/ 0 w 121"/>
                  <a:gd name="T45" fmla="*/ 0 h 140"/>
                  <a:gd name="T46" fmla="*/ 0 w 121"/>
                  <a:gd name="T47" fmla="*/ 0 h 140"/>
                  <a:gd name="T48" fmla="*/ 0 w 121"/>
                  <a:gd name="T49" fmla="*/ 0 h 140"/>
                  <a:gd name="T50" fmla="*/ 0 w 121"/>
                  <a:gd name="T51" fmla="*/ 0 h 140"/>
                  <a:gd name="T52" fmla="*/ 0 w 121"/>
                  <a:gd name="T53" fmla="*/ 0 h 140"/>
                  <a:gd name="T54" fmla="*/ 0 w 121"/>
                  <a:gd name="T55" fmla="*/ 0 h 140"/>
                  <a:gd name="T56" fmla="*/ 0 w 121"/>
                  <a:gd name="T57" fmla="*/ 0 h 140"/>
                  <a:gd name="T58" fmla="*/ 0 w 121"/>
                  <a:gd name="T59" fmla="*/ 0 h 140"/>
                  <a:gd name="T60" fmla="*/ 0 w 121"/>
                  <a:gd name="T61" fmla="*/ 0 h 140"/>
                  <a:gd name="T62" fmla="*/ 0 w 121"/>
                  <a:gd name="T63" fmla="*/ 0 h 140"/>
                  <a:gd name="T64" fmla="*/ 0 w 121"/>
                  <a:gd name="T65" fmla="*/ 0 h 1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1" h="140">
                    <a:moveTo>
                      <a:pt x="0" y="140"/>
                    </a:moveTo>
                    <a:lnTo>
                      <a:pt x="49" y="140"/>
                    </a:lnTo>
                    <a:lnTo>
                      <a:pt x="55" y="140"/>
                    </a:lnTo>
                    <a:lnTo>
                      <a:pt x="60" y="139"/>
                    </a:lnTo>
                    <a:lnTo>
                      <a:pt x="65" y="137"/>
                    </a:lnTo>
                    <a:lnTo>
                      <a:pt x="71" y="135"/>
                    </a:lnTo>
                    <a:lnTo>
                      <a:pt x="76" y="130"/>
                    </a:lnTo>
                    <a:lnTo>
                      <a:pt x="81" y="127"/>
                    </a:lnTo>
                    <a:lnTo>
                      <a:pt x="87" y="122"/>
                    </a:lnTo>
                    <a:lnTo>
                      <a:pt x="92" y="116"/>
                    </a:lnTo>
                    <a:lnTo>
                      <a:pt x="96" y="111"/>
                    </a:lnTo>
                    <a:lnTo>
                      <a:pt x="102" y="105"/>
                    </a:lnTo>
                    <a:lnTo>
                      <a:pt x="105" y="98"/>
                    </a:lnTo>
                    <a:lnTo>
                      <a:pt x="109" y="92"/>
                    </a:lnTo>
                    <a:lnTo>
                      <a:pt x="112" y="84"/>
                    </a:lnTo>
                    <a:lnTo>
                      <a:pt x="115" y="77"/>
                    </a:lnTo>
                    <a:lnTo>
                      <a:pt x="118" y="70"/>
                    </a:lnTo>
                    <a:lnTo>
                      <a:pt x="119" y="63"/>
                    </a:lnTo>
                    <a:lnTo>
                      <a:pt x="120" y="56"/>
                    </a:lnTo>
                    <a:lnTo>
                      <a:pt x="121" y="48"/>
                    </a:lnTo>
                    <a:lnTo>
                      <a:pt x="121" y="42"/>
                    </a:lnTo>
                    <a:lnTo>
                      <a:pt x="120" y="36"/>
                    </a:lnTo>
                    <a:lnTo>
                      <a:pt x="119" y="29"/>
                    </a:lnTo>
                    <a:lnTo>
                      <a:pt x="118" y="23"/>
                    </a:lnTo>
                    <a:lnTo>
                      <a:pt x="114" y="18"/>
                    </a:lnTo>
                    <a:lnTo>
                      <a:pt x="112" y="13"/>
                    </a:lnTo>
                    <a:lnTo>
                      <a:pt x="109" y="9"/>
                    </a:lnTo>
                    <a:lnTo>
                      <a:pt x="105" y="6"/>
                    </a:lnTo>
                    <a:lnTo>
                      <a:pt x="102" y="4"/>
                    </a:lnTo>
                    <a:lnTo>
                      <a:pt x="96" y="1"/>
                    </a:lnTo>
                    <a:lnTo>
                      <a:pt x="92" y="0"/>
                    </a:lnTo>
                    <a:lnTo>
                      <a:pt x="87" y="0"/>
                    </a:lnTo>
                    <a:lnTo>
                      <a:pt x="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14" name="Freeform 188"/>
              <p:cNvSpPr>
                <a:spLocks/>
              </p:cNvSpPr>
              <p:nvPr/>
            </p:nvSpPr>
            <p:spPr bwMode="auto">
              <a:xfrm>
                <a:off x="4371" y="1951"/>
                <a:ext cx="21" cy="36"/>
              </a:xfrm>
              <a:custGeom>
                <a:avLst/>
                <a:gdLst>
                  <a:gd name="T0" fmla="*/ 0 w 144"/>
                  <a:gd name="T1" fmla="*/ 0 h 252"/>
                  <a:gd name="T2" fmla="*/ 0 w 144"/>
                  <a:gd name="T3" fmla="*/ 0 h 252"/>
                  <a:gd name="T4" fmla="*/ 0 w 144"/>
                  <a:gd name="T5" fmla="*/ 0 h 252"/>
                  <a:gd name="T6" fmla="*/ 0 w 144"/>
                  <a:gd name="T7" fmla="*/ 0 h 252"/>
                  <a:gd name="T8" fmla="*/ 0 w 144"/>
                  <a:gd name="T9" fmla="*/ 0 h 252"/>
                  <a:gd name="T10" fmla="*/ 0 w 144"/>
                  <a:gd name="T11" fmla="*/ 0 h 252"/>
                  <a:gd name="T12" fmla="*/ 0 w 144"/>
                  <a:gd name="T13" fmla="*/ 0 h 252"/>
                  <a:gd name="T14" fmla="*/ 0 w 144"/>
                  <a:gd name="T15" fmla="*/ 0 h 252"/>
                  <a:gd name="T16" fmla="*/ 0 w 144"/>
                  <a:gd name="T17" fmla="*/ 0 h 252"/>
                  <a:gd name="T18" fmla="*/ 0 w 144"/>
                  <a:gd name="T19" fmla="*/ 0 h 252"/>
                  <a:gd name="T20" fmla="*/ 0 w 144"/>
                  <a:gd name="T21" fmla="*/ 0 h 252"/>
                  <a:gd name="T22" fmla="*/ 0 w 144"/>
                  <a:gd name="T23" fmla="*/ 0 h 252"/>
                  <a:gd name="T24" fmla="*/ 0 w 144"/>
                  <a:gd name="T25" fmla="*/ 0 h 252"/>
                  <a:gd name="T26" fmla="*/ 0 w 144"/>
                  <a:gd name="T27" fmla="*/ 0 h 252"/>
                  <a:gd name="T28" fmla="*/ 0 w 144"/>
                  <a:gd name="T29" fmla="*/ 0 h 252"/>
                  <a:gd name="T30" fmla="*/ 0 w 144"/>
                  <a:gd name="T31" fmla="*/ 0 h 252"/>
                  <a:gd name="T32" fmla="*/ 0 w 144"/>
                  <a:gd name="T33" fmla="*/ 0 h 252"/>
                  <a:gd name="T34" fmla="*/ 0 w 144"/>
                  <a:gd name="T35" fmla="*/ 0 h 252"/>
                  <a:gd name="T36" fmla="*/ 0 w 144"/>
                  <a:gd name="T37" fmla="*/ 0 h 252"/>
                  <a:gd name="T38" fmla="*/ 0 w 144"/>
                  <a:gd name="T39" fmla="*/ 0 h 252"/>
                  <a:gd name="T40" fmla="*/ 0 w 144"/>
                  <a:gd name="T41" fmla="*/ 0 h 252"/>
                  <a:gd name="T42" fmla="*/ 0 w 144"/>
                  <a:gd name="T43" fmla="*/ 0 h 252"/>
                  <a:gd name="T44" fmla="*/ 0 w 144"/>
                  <a:gd name="T45" fmla="*/ 0 h 252"/>
                  <a:gd name="T46" fmla="*/ 0 w 144"/>
                  <a:gd name="T47" fmla="*/ 0 h 252"/>
                  <a:gd name="T48" fmla="*/ 0 w 144"/>
                  <a:gd name="T49" fmla="*/ 0 h 252"/>
                  <a:gd name="T50" fmla="*/ 0 w 144"/>
                  <a:gd name="T51" fmla="*/ 0 h 252"/>
                  <a:gd name="T52" fmla="*/ 0 w 144"/>
                  <a:gd name="T53" fmla="*/ 0 h 252"/>
                  <a:gd name="T54" fmla="*/ 0 w 144"/>
                  <a:gd name="T55" fmla="*/ 0 h 252"/>
                  <a:gd name="T56" fmla="*/ 0 w 144"/>
                  <a:gd name="T57" fmla="*/ 0 h 252"/>
                  <a:gd name="T58" fmla="*/ 0 w 144"/>
                  <a:gd name="T59" fmla="*/ 0 h 252"/>
                  <a:gd name="T60" fmla="*/ 0 w 144"/>
                  <a:gd name="T61" fmla="*/ 1 h 2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44" h="252">
                    <a:moveTo>
                      <a:pt x="87" y="112"/>
                    </a:moveTo>
                    <a:lnTo>
                      <a:pt x="91" y="111"/>
                    </a:lnTo>
                    <a:lnTo>
                      <a:pt x="96" y="110"/>
                    </a:lnTo>
                    <a:lnTo>
                      <a:pt x="101" y="109"/>
                    </a:lnTo>
                    <a:lnTo>
                      <a:pt x="106" y="106"/>
                    </a:lnTo>
                    <a:lnTo>
                      <a:pt x="110" y="104"/>
                    </a:lnTo>
                    <a:lnTo>
                      <a:pt x="114" y="100"/>
                    </a:lnTo>
                    <a:lnTo>
                      <a:pt x="119" y="95"/>
                    </a:lnTo>
                    <a:lnTo>
                      <a:pt x="123" y="91"/>
                    </a:lnTo>
                    <a:lnTo>
                      <a:pt x="127" y="86"/>
                    </a:lnTo>
                    <a:lnTo>
                      <a:pt x="130" y="80"/>
                    </a:lnTo>
                    <a:lnTo>
                      <a:pt x="134" y="74"/>
                    </a:lnTo>
                    <a:lnTo>
                      <a:pt x="137" y="69"/>
                    </a:lnTo>
                    <a:lnTo>
                      <a:pt x="139" y="62"/>
                    </a:lnTo>
                    <a:lnTo>
                      <a:pt x="141" y="56"/>
                    </a:lnTo>
                    <a:lnTo>
                      <a:pt x="142" y="50"/>
                    </a:lnTo>
                    <a:lnTo>
                      <a:pt x="143" y="43"/>
                    </a:lnTo>
                    <a:lnTo>
                      <a:pt x="144" y="38"/>
                    </a:lnTo>
                    <a:lnTo>
                      <a:pt x="144" y="31"/>
                    </a:lnTo>
                    <a:lnTo>
                      <a:pt x="143" y="26"/>
                    </a:lnTo>
                    <a:lnTo>
                      <a:pt x="142" y="21"/>
                    </a:lnTo>
                    <a:lnTo>
                      <a:pt x="140" y="17"/>
                    </a:lnTo>
                    <a:lnTo>
                      <a:pt x="138" y="12"/>
                    </a:lnTo>
                    <a:lnTo>
                      <a:pt x="136" y="9"/>
                    </a:lnTo>
                    <a:lnTo>
                      <a:pt x="133" y="6"/>
                    </a:lnTo>
                    <a:lnTo>
                      <a:pt x="129" y="3"/>
                    </a:lnTo>
                    <a:lnTo>
                      <a:pt x="125" y="2"/>
                    </a:lnTo>
                    <a:lnTo>
                      <a:pt x="121" y="1"/>
                    </a:lnTo>
                    <a:lnTo>
                      <a:pt x="117" y="0"/>
                    </a:lnTo>
                    <a:lnTo>
                      <a:pt x="68" y="0"/>
                    </a:lnTo>
                    <a:lnTo>
                      <a:pt x="0" y="2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15" name="Line 189"/>
              <p:cNvSpPr>
                <a:spLocks noChangeShapeType="1"/>
              </p:cNvSpPr>
              <p:nvPr/>
            </p:nvSpPr>
            <p:spPr bwMode="auto">
              <a:xfrm>
                <a:off x="4225" y="1933"/>
                <a:ext cx="1"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16" name="Line 190"/>
              <p:cNvSpPr>
                <a:spLocks noChangeShapeType="1"/>
              </p:cNvSpPr>
              <p:nvPr/>
            </p:nvSpPr>
            <p:spPr bwMode="auto">
              <a:xfrm>
                <a:off x="4396" y="1933"/>
                <a:ext cx="1"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817" name="Freeform 191"/>
              <p:cNvSpPr>
                <a:spLocks/>
              </p:cNvSpPr>
              <p:nvPr/>
            </p:nvSpPr>
            <p:spPr bwMode="auto">
              <a:xfrm>
                <a:off x="3968" y="1923"/>
                <a:ext cx="38" cy="113"/>
              </a:xfrm>
              <a:custGeom>
                <a:avLst/>
                <a:gdLst>
                  <a:gd name="T0" fmla="*/ 1 w 269"/>
                  <a:gd name="T1" fmla="*/ 2 h 791"/>
                  <a:gd name="T2" fmla="*/ 1 w 269"/>
                  <a:gd name="T3" fmla="*/ 2 h 791"/>
                  <a:gd name="T4" fmla="*/ 1 w 269"/>
                  <a:gd name="T5" fmla="*/ 2 h 791"/>
                  <a:gd name="T6" fmla="*/ 1 w 269"/>
                  <a:gd name="T7" fmla="*/ 2 h 791"/>
                  <a:gd name="T8" fmla="*/ 1 w 269"/>
                  <a:gd name="T9" fmla="*/ 2 h 791"/>
                  <a:gd name="T10" fmla="*/ 1 w 269"/>
                  <a:gd name="T11" fmla="*/ 2 h 791"/>
                  <a:gd name="T12" fmla="*/ 1 w 269"/>
                  <a:gd name="T13" fmla="*/ 2 h 791"/>
                  <a:gd name="T14" fmla="*/ 1 w 269"/>
                  <a:gd name="T15" fmla="*/ 2 h 791"/>
                  <a:gd name="T16" fmla="*/ 1 w 269"/>
                  <a:gd name="T17" fmla="*/ 2 h 791"/>
                  <a:gd name="T18" fmla="*/ 1 w 269"/>
                  <a:gd name="T19" fmla="*/ 2 h 791"/>
                  <a:gd name="T20" fmla="*/ 1 w 269"/>
                  <a:gd name="T21" fmla="*/ 2 h 791"/>
                  <a:gd name="T22" fmla="*/ 1 w 269"/>
                  <a:gd name="T23" fmla="*/ 1 h 791"/>
                  <a:gd name="T24" fmla="*/ 1 w 269"/>
                  <a:gd name="T25" fmla="*/ 1 h 791"/>
                  <a:gd name="T26" fmla="*/ 1 w 269"/>
                  <a:gd name="T27" fmla="*/ 1 h 791"/>
                  <a:gd name="T28" fmla="*/ 1 w 269"/>
                  <a:gd name="T29" fmla="*/ 1 h 791"/>
                  <a:gd name="T30" fmla="*/ 1 w 269"/>
                  <a:gd name="T31" fmla="*/ 1 h 791"/>
                  <a:gd name="T32" fmla="*/ 1 w 269"/>
                  <a:gd name="T33" fmla="*/ 1 h 791"/>
                  <a:gd name="T34" fmla="*/ 1 w 269"/>
                  <a:gd name="T35" fmla="*/ 1 h 791"/>
                  <a:gd name="T36" fmla="*/ 1 w 269"/>
                  <a:gd name="T37" fmla="*/ 1 h 791"/>
                  <a:gd name="T38" fmla="*/ 1 w 269"/>
                  <a:gd name="T39" fmla="*/ 1 h 791"/>
                  <a:gd name="T40" fmla="*/ 0 w 269"/>
                  <a:gd name="T41" fmla="*/ 1 h 791"/>
                  <a:gd name="T42" fmla="*/ 0 w 269"/>
                  <a:gd name="T43" fmla="*/ 1 h 791"/>
                  <a:gd name="T44" fmla="*/ 0 w 269"/>
                  <a:gd name="T45" fmla="*/ 1 h 791"/>
                  <a:gd name="T46" fmla="*/ 0 w 269"/>
                  <a:gd name="T47" fmla="*/ 1 h 791"/>
                  <a:gd name="T48" fmla="*/ 0 w 269"/>
                  <a:gd name="T49" fmla="*/ 1 h 791"/>
                  <a:gd name="T50" fmla="*/ 0 w 269"/>
                  <a:gd name="T51" fmla="*/ 1 h 791"/>
                  <a:gd name="T52" fmla="*/ 0 w 269"/>
                  <a:gd name="T53" fmla="*/ 0 h 791"/>
                  <a:gd name="T54" fmla="*/ 0 w 269"/>
                  <a:gd name="T55" fmla="*/ 0 h 791"/>
                  <a:gd name="T56" fmla="*/ 0 w 269"/>
                  <a:gd name="T57" fmla="*/ 0 h 791"/>
                  <a:gd name="T58" fmla="*/ 0 w 269"/>
                  <a:gd name="T59" fmla="*/ 0 h 791"/>
                  <a:gd name="T60" fmla="*/ 0 w 269"/>
                  <a:gd name="T61" fmla="*/ 0 h 791"/>
                  <a:gd name="T62" fmla="*/ 0 w 269"/>
                  <a:gd name="T63" fmla="*/ 0 h 791"/>
                  <a:gd name="T64" fmla="*/ 0 w 269"/>
                  <a:gd name="T65" fmla="*/ 0 h 791"/>
                  <a:gd name="T66" fmla="*/ 0 w 269"/>
                  <a:gd name="T67" fmla="*/ 0 h 7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69" h="791">
                    <a:moveTo>
                      <a:pt x="269" y="791"/>
                    </a:moveTo>
                    <a:lnTo>
                      <a:pt x="269" y="765"/>
                    </a:lnTo>
                    <a:lnTo>
                      <a:pt x="268" y="739"/>
                    </a:lnTo>
                    <a:lnTo>
                      <a:pt x="267" y="713"/>
                    </a:lnTo>
                    <a:lnTo>
                      <a:pt x="265" y="687"/>
                    </a:lnTo>
                    <a:lnTo>
                      <a:pt x="262" y="662"/>
                    </a:lnTo>
                    <a:lnTo>
                      <a:pt x="259" y="636"/>
                    </a:lnTo>
                    <a:lnTo>
                      <a:pt x="256" y="611"/>
                    </a:lnTo>
                    <a:lnTo>
                      <a:pt x="253" y="585"/>
                    </a:lnTo>
                    <a:lnTo>
                      <a:pt x="249" y="560"/>
                    </a:lnTo>
                    <a:lnTo>
                      <a:pt x="243" y="534"/>
                    </a:lnTo>
                    <a:lnTo>
                      <a:pt x="238" y="510"/>
                    </a:lnTo>
                    <a:lnTo>
                      <a:pt x="233" y="484"/>
                    </a:lnTo>
                    <a:lnTo>
                      <a:pt x="226" y="460"/>
                    </a:lnTo>
                    <a:lnTo>
                      <a:pt x="219" y="434"/>
                    </a:lnTo>
                    <a:lnTo>
                      <a:pt x="211" y="410"/>
                    </a:lnTo>
                    <a:lnTo>
                      <a:pt x="204" y="385"/>
                    </a:lnTo>
                    <a:lnTo>
                      <a:pt x="195" y="361"/>
                    </a:lnTo>
                    <a:lnTo>
                      <a:pt x="187" y="336"/>
                    </a:lnTo>
                    <a:lnTo>
                      <a:pt x="178" y="313"/>
                    </a:lnTo>
                    <a:lnTo>
                      <a:pt x="168" y="288"/>
                    </a:lnTo>
                    <a:lnTo>
                      <a:pt x="158" y="265"/>
                    </a:lnTo>
                    <a:lnTo>
                      <a:pt x="147" y="241"/>
                    </a:lnTo>
                    <a:lnTo>
                      <a:pt x="136" y="218"/>
                    </a:lnTo>
                    <a:lnTo>
                      <a:pt x="125" y="196"/>
                    </a:lnTo>
                    <a:lnTo>
                      <a:pt x="112" y="172"/>
                    </a:lnTo>
                    <a:lnTo>
                      <a:pt x="101" y="150"/>
                    </a:lnTo>
                    <a:lnTo>
                      <a:pt x="88" y="127"/>
                    </a:lnTo>
                    <a:lnTo>
                      <a:pt x="74" y="105"/>
                    </a:lnTo>
                    <a:lnTo>
                      <a:pt x="60" y="84"/>
                    </a:lnTo>
                    <a:lnTo>
                      <a:pt x="46" y="62"/>
                    </a:lnTo>
                    <a:lnTo>
                      <a:pt x="31" y="41"/>
                    </a:lnTo>
                    <a:lnTo>
                      <a:pt x="16" y="2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2818" name="Freeform 192"/>
              <p:cNvSpPr>
                <a:spLocks/>
              </p:cNvSpPr>
              <p:nvPr/>
            </p:nvSpPr>
            <p:spPr bwMode="auto">
              <a:xfrm>
                <a:off x="4035" y="1970"/>
                <a:ext cx="6" cy="15"/>
              </a:xfrm>
              <a:custGeom>
                <a:avLst/>
                <a:gdLst>
                  <a:gd name="T0" fmla="*/ 0 w 48"/>
                  <a:gd name="T1" fmla="*/ 0 h 105"/>
                  <a:gd name="T2" fmla="*/ 0 w 48"/>
                  <a:gd name="T3" fmla="*/ 0 h 105"/>
                  <a:gd name="T4" fmla="*/ 0 w 48"/>
                  <a:gd name="T5" fmla="*/ 0 h 105"/>
                  <a:gd name="T6" fmla="*/ 0 w 48"/>
                  <a:gd name="T7" fmla="*/ 0 h 105"/>
                  <a:gd name="T8" fmla="*/ 0 w 48"/>
                  <a:gd name="T9" fmla="*/ 0 h 105"/>
                  <a:gd name="T10" fmla="*/ 0 w 48"/>
                  <a:gd name="T11" fmla="*/ 0 h 105"/>
                  <a:gd name="T12" fmla="*/ 0 w 48"/>
                  <a:gd name="T13" fmla="*/ 0 h 105"/>
                  <a:gd name="T14" fmla="*/ 0 w 48"/>
                  <a:gd name="T15" fmla="*/ 0 h 105"/>
                  <a:gd name="T16" fmla="*/ 0 w 48"/>
                  <a:gd name="T17" fmla="*/ 0 h 105"/>
                  <a:gd name="T18" fmla="*/ 0 w 48"/>
                  <a:gd name="T19" fmla="*/ 0 h 105"/>
                  <a:gd name="T20" fmla="*/ 0 w 48"/>
                  <a:gd name="T21" fmla="*/ 0 h 1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8" h="105">
                    <a:moveTo>
                      <a:pt x="38" y="0"/>
                    </a:moveTo>
                    <a:lnTo>
                      <a:pt x="12" y="41"/>
                    </a:lnTo>
                    <a:lnTo>
                      <a:pt x="1" y="72"/>
                    </a:lnTo>
                    <a:lnTo>
                      <a:pt x="0" y="83"/>
                    </a:lnTo>
                    <a:lnTo>
                      <a:pt x="13" y="105"/>
                    </a:lnTo>
                    <a:lnTo>
                      <a:pt x="39" y="103"/>
                    </a:lnTo>
                    <a:lnTo>
                      <a:pt x="23" y="84"/>
                    </a:lnTo>
                    <a:lnTo>
                      <a:pt x="18" y="64"/>
                    </a:lnTo>
                    <a:lnTo>
                      <a:pt x="21" y="54"/>
                    </a:lnTo>
                    <a:lnTo>
                      <a:pt x="48" y="11"/>
                    </a:lnTo>
                    <a:lnTo>
                      <a:pt x="38" y="0"/>
                    </a:lnTo>
                    <a:close/>
                  </a:path>
                </a:pathLst>
              </a:custGeom>
              <a:solidFill>
                <a:srgbClr val="000000"/>
              </a:solidFill>
              <a:ln w="19050" cmpd="sng">
                <a:solidFill>
                  <a:srgbClr val="000000"/>
                </a:solidFill>
                <a:round/>
                <a:headEnd/>
                <a:tailEnd/>
              </a:ln>
            </p:spPr>
            <p:txBody>
              <a:bodyPr/>
              <a:lstStyle/>
              <a:p>
                <a:endParaRPr lang="zh-CN" altLang="en-US"/>
              </a:p>
            </p:txBody>
          </p:sp>
          <p:sp>
            <p:nvSpPr>
              <p:cNvPr id="32819" name="Freeform 193"/>
              <p:cNvSpPr>
                <a:spLocks/>
              </p:cNvSpPr>
              <p:nvPr/>
            </p:nvSpPr>
            <p:spPr bwMode="auto">
              <a:xfrm>
                <a:off x="4044" y="1942"/>
                <a:ext cx="20" cy="25"/>
              </a:xfrm>
              <a:custGeom>
                <a:avLst/>
                <a:gdLst>
                  <a:gd name="T0" fmla="*/ 0 w 136"/>
                  <a:gd name="T1" fmla="*/ 0 h 177"/>
                  <a:gd name="T2" fmla="*/ 0 w 136"/>
                  <a:gd name="T3" fmla="*/ 0 h 177"/>
                  <a:gd name="T4" fmla="*/ 0 w 136"/>
                  <a:gd name="T5" fmla="*/ 0 h 177"/>
                  <a:gd name="T6" fmla="*/ 0 w 136"/>
                  <a:gd name="T7" fmla="*/ 0 h 177"/>
                  <a:gd name="T8" fmla="*/ 0 w 136"/>
                  <a:gd name="T9" fmla="*/ 0 h 177"/>
                  <a:gd name="T10" fmla="*/ 0 w 136"/>
                  <a:gd name="T11" fmla="*/ 1 h 177"/>
                  <a:gd name="T12" fmla="*/ 0 w 136"/>
                  <a:gd name="T13" fmla="*/ 0 h 177"/>
                  <a:gd name="T14" fmla="*/ 0 w 136"/>
                  <a:gd name="T15" fmla="*/ 0 h 177"/>
                  <a:gd name="T16" fmla="*/ 0 w 136"/>
                  <a:gd name="T17" fmla="*/ 0 h 177"/>
                  <a:gd name="T18" fmla="*/ 0 w 136"/>
                  <a:gd name="T19" fmla="*/ 0 h 1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77">
                    <a:moveTo>
                      <a:pt x="136" y="0"/>
                    </a:moveTo>
                    <a:lnTo>
                      <a:pt x="79" y="0"/>
                    </a:lnTo>
                    <a:lnTo>
                      <a:pt x="75" y="12"/>
                    </a:lnTo>
                    <a:lnTo>
                      <a:pt x="85" y="25"/>
                    </a:lnTo>
                    <a:lnTo>
                      <a:pt x="0" y="160"/>
                    </a:lnTo>
                    <a:lnTo>
                      <a:pt x="2" y="177"/>
                    </a:lnTo>
                    <a:lnTo>
                      <a:pt x="97" y="25"/>
                    </a:lnTo>
                    <a:lnTo>
                      <a:pt x="102" y="21"/>
                    </a:lnTo>
                    <a:lnTo>
                      <a:pt x="133" y="12"/>
                    </a:lnTo>
                    <a:lnTo>
                      <a:pt x="136" y="0"/>
                    </a:lnTo>
                    <a:close/>
                  </a:path>
                </a:pathLst>
              </a:custGeom>
              <a:solidFill>
                <a:srgbClr val="000000"/>
              </a:solidFill>
              <a:ln w="19050" cmpd="sng">
                <a:solidFill>
                  <a:srgbClr val="000000"/>
                </a:solidFill>
                <a:round/>
                <a:headEnd/>
                <a:tailEnd/>
              </a:ln>
            </p:spPr>
            <p:txBody>
              <a:bodyPr/>
              <a:lstStyle/>
              <a:p>
                <a:endParaRPr lang="zh-CN" altLang="en-US"/>
              </a:p>
            </p:txBody>
          </p:sp>
          <p:sp>
            <p:nvSpPr>
              <p:cNvPr id="32820" name="Freeform 194"/>
              <p:cNvSpPr>
                <a:spLocks/>
              </p:cNvSpPr>
              <p:nvPr/>
            </p:nvSpPr>
            <p:spPr bwMode="auto">
              <a:xfrm>
                <a:off x="4037" y="1942"/>
                <a:ext cx="7" cy="2"/>
              </a:xfrm>
              <a:custGeom>
                <a:avLst/>
                <a:gdLst>
                  <a:gd name="T0" fmla="*/ 0 w 49"/>
                  <a:gd name="T1" fmla="*/ 0 h 12"/>
                  <a:gd name="T2" fmla="*/ 0 w 49"/>
                  <a:gd name="T3" fmla="*/ 0 h 12"/>
                  <a:gd name="T4" fmla="*/ 0 w 49"/>
                  <a:gd name="T5" fmla="*/ 0 h 12"/>
                  <a:gd name="T6" fmla="*/ 0 w 49"/>
                  <a:gd name="T7" fmla="*/ 0 h 12"/>
                  <a:gd name="T8" fmla="*/ 0 w 49"/>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12">
                    <a:moveTo>
                      <a:pt x="49" y="0"/>
                    </a:moveTo>
                    <a:lnTo>
                      <a:pt x="3" y="0"/>
                    </a:lnTo>
                    <a:lnTo>
                      <a:pt x="0" y="12"/>
                    </a:lnTo>
                    <a:lnTo>
                      <a:pt x="7" y="12"/>
                    </a:lnTo>
                    <a:lnTo>
                      <a:pt x="49" y="0"/>
                    </a:lnTo>
                    <a:close/>
                  </a:path>
                </a:pathLst>
              </a:custGeom>
              <a:solidFill>
                <a:srgbClr val="000000"/>
              </a:solidFill>
              <a:ln w="19050" cmpd="sng">
                <a:solidFill>
                  <a:srgbClr val="000000"/>
                </a:solidFill>
                <a:round/>
                <a:headEnd/>
                <a:tailEnd/>
              </a:ln>
            </p:spPr>
            <p:txBody>
              <a:bodyPr/>
              <a:lstStyle/>
              <a:p>
                <a:endParaRPr lang="zh-CN" altLang="en-US"/>
              </a:p>
            </p:txBody>
          </p:sp>
          <p:sp>
            <p:nvSpPr>
              <p:cNvPr id="32821" name="Freeform 195"/>
              <p:cNvSpPr>
                <a:spLocks/>
              </p:cNvSpPr>
              <p:nvPr/>
            </p:nvSpPr>
            <p:spPr bwMode="auto">
              <a:xfrm>
                <a:off x="4038" y="1942"/>
                <a:ext cx="7" cy="43"/>
              </a:xfrm>
              <a:custGeom>
                <a:avLst/>
                <a:gdLst>
                  <a:gd name="T0" fmla="*/ 0 w 49"/>
                  <a:gd name="T1" fmla="*/ 0 h 302"/>
                  <a:gd name="T2" fmla="*/ 0 w 49"/>
                  <a:gd name="T3" fmla="*/ 0 h 302"/>
                  <a:gd name="T4" fmla="*/ 0 w 49"/>
                  <a:gd name="T5" fmla="*/ 0 h 302"/>
                  <a:gd name="T6" fmla="*/ 0 w 49"/>
                  <a:gd name="T7" fmla="*/ 1 h 302"/>
                  <a:gd name="T8" fmla="*/ 0 w 49"/>
                  <a:gd name="T9" fmla="*/ 1 h 302"/>
                  <a:gd name="T10" fmla="*/ 0 w 49"/>
                  <a:gd name="T11" fmla="*/ 1 h 302"/>
                  <a:gd name="T12" fmla="*/ 0 w 49"/>
                  <a:gd name="T13" fmla="*/ 1 h 302"/>
                  <a:gd name="T14" fmla="*/ 0 w 49"/>
                  <a:gd name="T15" fmla="*/ 1 h 302"/>
                  <a:gd name="T16" fmla="*/ 0 w 49"/>
                  <a:gd name="T17" fmla="*/ 1 h 302"/>
                  <a:gd name="T18" fmla="*/ 0 w 49"/>
                  <a:gd name="T19" fmla="*/ 1 h 302"/>
                  <a:gd name="T20" fmla="*/ 0 w 49"/>
                  <a:gd name="T21" fmla="*/ 1 h 302"/>
                  <a:gd name="T22" fmla="*/ 0 w 49"/>
                  <a:gd name="T23" fmla="*/ 1 h 302"/>
                  <a:gd name="T24" fmla="*/ 0 w 49"/>
                  <a:gd name="T25" fmla="*/ 1 h 302"/>
                  <a:gd name="T26" fmla="*/ 0 w 49"/>
                  <a:gd name="T27" fmla="*/ 1 h 302"/>
                  <a:gd name="T28" fmla="*/ 0 w 49"/>
                  <a:gd name="T29" fmla="*/ 1 h 302"/>
                  <a:gd name="T30" fmla="*/ 0 w 49"/>
                  <a:gd name="T31" fmla="*/ 0 h 302"/>
                  <a:gd name="T32" fmla="*/ 0 w 49"/>
                  <a:gd name="T33" fmla="*/ 0 h 3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 h="302">
                    <a:moveTo>
                      <a:pt x="46" y="0"/>
                    </a:moveTo>
                    <a:lnTo>
                      <a:pt x="4" y="12"/>
                    </a:lnTo>
                    <a:lnTo>
                      <a:pt x="21" y="32"/>
                    </a:lnTo>
                    <a:lnTo>
                      <a:pt x="23" y="189"/>
                    </a:lnTo>
                    <a:lnTo>
                      <a:pt x="15" y="199"/>
                    </a:lnTo>
                    <a:lnTo>
                      <a:pt x="25" y="210"/>
                    </a:lnTo>
                    <a:lnTo>
                      <a:pt x="25" y="232"/>
                    </a:lnTo>
                    <a:lnTo>
                      <a:pt x="25" y="265"/>
                    </a:lnTo>
                    <a:lnTo>
                      <a:pt x="16" y="281"/>
                    </a:lnTo>
                    <a:lnTo>
                      <a:pt x="0" y="283"/>
                    </a:lnTo>
                    <a:lnTo>
                      <a:pt x="16" y="302"/>
                    </a:lnTo>
                    <a:lnTo>
                      <a:pt x="41" y="276"/>
                    </a:lnTo>
                    <a:lnTo>
                      <a:pt x="45" y="266"/>
                    </a:lnTo>
                    <a:lnTo>
                      <a:pt x="49" y="231"/>
                    </a:lnTo>
                    <a:lnTo>
                      <a:pt x="47" y="177"/>
                    </a:lnTo>
                    <a:lnTo>
                      <a:pt x="45" y="160"/>
                    </a:lnTo>
                    <a:lnTo>
                      <a:pt x="46"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32783" name="Group 407"/>
            <p:cNvGrpSpPr>
              <a:grpSpLocks/>
            </p:cNvGrpSpPr>
            <p:nvPr/>
          </p:nvGrpSpPr>
          <p:grpSpPr bwMode="auto">
            <a:xfrm>
              <a:off x="4486" y="3559"/>
              <a:ext cx="136" cy="129"/>
              <a:chOff x="3288" y="3475"/>
              <a:chExt cx="136" cy="129"/>
            </a:xfrm>
          </p:grpSpPr>
          <p:sp>
            <p:nvSpPr>
              <p:cNvPr id="32784" name="Line 408"/>
              <p:cNvSpPr>
                <a:spLocks noChangeShapeType="1"/>
              </p:cNvSpPr>
              <p:nvPr/>
            </p:nvSpPr>
            <p:spPr bwMode="auto">
              <a:xfrm flipH="1" flipV="1">
                <a:off x="3288" y="3475"/>
                <a:ext cx="136" cy="0"/>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32785" name="Line 409"/>
              <p:cNvSpPr>
                <a:spLocks noChangeShapeType="1"/>
              </p:cNvSpPr>
              <p:nvPr/>
            </p:nvSpPr>
            <p:spPr bwMode="auto">
              <a:xfrm flipH="1">
                <a:off x="3288" y="3475"/>
                <a:ext cx="0" cy="129"/>
              </a:xfrm>
              <a:prstGeom prst="line">
                <a:avLst/>
              </a:prstGeom>
              <a:noFill/>
              <a:ln w="190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478261"/>
                                        </p:tgtEl>
                                        <p:attrNameLst>
                                          <p:attrName>style.visibility</p:attrName>
                                        </p:attrNameLst>
                                      </p:cBhvr>
                                      <p:to>
                                        <p:strVal val="visible"/>
                                      </p:to>
                                    </p:set>
                                    <p:animEffect transition="in" filter="wipe(down)">
                                      <p:cBhvr>
                                        <p:cTn id="7" dur="500"/>
                                        <p:tgtEl>
                                          <p:spTgt spid="4782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78618"/>
                                        </p:tgtEl>
                                        <p:attrNameLst>
                                          <p:attrName>style.visibility</p:attrName>
                                        </p:attrNameLst>
                                      </p:cBhvr>
                                      <p:to>
                                        <p:strVal val="visible"/>
                                      </p:to>
                                    </p:set>
                                    <p:animEffect transition="in" filter="wipe(left)">
                                      <p:cBhvr>
                                        <p:cTn id="12" dur="500"/>
                                        <p:tgtEl>
                                          <p:spTgt spid="47861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478476"/>
                                        </p:tgtEl>
                                        <p:attrNameLst>
                                          <p:attrName>style.visibility</p:attrName>
                                        </p:attrNameLst>
                                      </p:cBhvr>
                                      <p:to>
                                        <p:strVal val="visible"/>
                                      </p:to>
                                    </p:set>
                                    <p:animEffect transition="in" filter="wipe(down)">
                                      <p:cBhvr>
                                        <p:cTn id="17" dur="500"/>
                                        <p:tgtEl>
                                          <p:spTgt spid="4784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478552"/>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nodeType="clickEffect">
                                  <p:stCondLst>
                                    <p:cond delay="0"/>
                                  </p:stCondLst>
                                  <p:childTnLst>
                                    <p:set>
                                      <p:cBhvr>
                                        <p:cTn id="25" dur="1" fill="hold">
                                          <p:stCondLst>
                                            <p:cond delay="0"/>
                                          </p:stCondLst>
                                        </p:cTn>
                                        <p:tgtEl>
                                          <p:spTgt spid="478619"/>
                                        </p:tgtEl>
                                        <p:attrNameLst>
                                          <p:attrName>style.visibility</p:attrName>
                                        </p:attrNameLst>
                                      </p:cBhvr>
                                      <p:to>
                                        <p:strVal val="visible"/>
                                      </p:to>
                                    </p:set>
                                    <p:animEffect transition="in" filter="wipe(left)">
                                      <p:cBhvr>
                                        <p:cTn id="26" dur="500"/>
                                        <p:tgtEl>
                                          <p:spTgt spid="478619"/>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2" fill="hold" grpId="0" nodeType="clickEffect">
                                  <p:stCondLst>
                                    <p:cond delay="0"/>
                                  </p:stCondLst>
                                  <p:childTnLst>
                                    <p:set>
                                      <p:cBhvr>
                                        <p:cTn id="30" dur="1" fill="hold">
                                          <p:stCondLst>
                                            <p:cond delay="0"/>
                                          </p:stCondLst>
                                        </p:cTn>
                                        <p:tgtEl>
                                          <p:spTgt spid="478477"/>
                                        </p:tgtEl>
                                        <p:attrNameLst>
                                          <p:attrName>style.visibility</p:attrName>
                                        </p:attrNameLst>
                                      </p:cBhvr>
                                      <p:to>
                                        <p:strVal val="visible"/>
                                      </p:to>
                                    </p:set>
                                    <p:animEffect transition="in" filter="wipe(right)">
                                      <p:cBhvr>
                                        <p:cTn id="31" dur="500"/>
                                        <p:tgtEl>
                                          <p:spTgt spid="478477"/>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1" fill="hold" grpId="0" nodeType="clickEffect">
                                  <p:stCondLst>
                                    <p:cond delay="0"/>
                                  </p:stCondLst>
                                  <p:childTnLst>
                                    <p:set>
                                      <p:cBhvr>
                                        <p:cTn id="35" dur="1" fill="hold">
                                          <p:stCondLst>
                                            <p:cond delay="0"/>
                                          </p:stCondLst>
                                        </p:cTn>
                                        <p:tgtEl>
                                          <p:spTgt spid="478478"/>
                                        </p:tgtEl>
                                        <p:attrNameLst>
                                          <p:attrName>style.visibility</p:attrName>
                                        </p:attrNameLst>
                                      </p:cBhvr>
                                      <p:to>
                                        <p:strVal val="visible"/>
                                      </p:to>
                                    </p:set>
                                    <p:animEffect transition="in" filter="wipe(up)">
                                      <p:cBhvr>
                                        <p:cTn id="36" dur="500"/>
                                        <p:tgtEl>
                                          <p:spTgt spid="47847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8" fill="hold" nodeType="clickEffect">
                                  <p:stCondLst>
                                    <p:cond delay="0"/>
                                  </p:stCondLst>
                                  <p:childTnLst>
                                    <p:set>
                                      <p:cBhvr>
                                        <p:cTn id="40" dur="1" fill="hold">
                                          <p:stCondLst>
                                            <p:cond delay="0"/>
                                          </p:stCondLst>
                                        </p:cTn>
                                        <p:tgtEl>
                                          <p:spTgt spid="478622"/>
                                        </p:tgtEl>
                                        <p:attrNameLst>
                                          <p:attrName>style.visibility</p:attrName>
                                        </p:attrNameLst>
                                      </p:cBhvr>
                                      <p:to>
                                        <p:strVal val="visible"/>
                                      </p:to>
                                    </p:set>
                                    <p:animEffect transition="in" filter="wipe(left)">
                                      <p:cBhvr>
                                        <p:cTn id="41" dur="500"/>
                                        <p:tgtEl>
                                          <p:spTgt spid="478622"/>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2" presetClass="entr" presetSubtype="8" fill="hold" nodeType="clickEffect">
                                  <p:stCondLst>
                                    <p:cond delay="0"/>
                                  </p:stCondLst>
                                  <p:childTnLst>
                                    <p:set>
                                      <p:cBhvr>
                                        <p:cTn id="45" dur="1" fill="hold">
                                          <p:stCondLst>
                                            <p:cond delay="0"/>
                                          </p:stCondLst>
                                        </p:cTn>
                                        <p:tgtEl>
                                          <p:spTgt spid="478620"/>
                                        </p:tgtEl>
                                        <p:attrNameLst>
                                          <p:attrName>style.visibility</p:attrName>
                                        </p:attrNameLst>
                                      </p:cBhvr>
                                      <p:to>
                                        <p:strVal val="visible"/>
                                      </p:to>
                                    </p:set>
                                    <p:animEffect transition="in" filter="wipe(left)">
                                      <p:cBhvr>
                                        <p:cTn id="46" dur="500"/>
                                        <p:tgtEl>
                                          <p:spTgt spid="478620"/>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478475"/>
                                        </p:tgtEl>
                                        <p:attrNameLst>
                                          <p:attrName>style.visibility</p:attrName>
                                        </p:attrNameLst>
                                      </p:cBhvr>
                                      <p:to>
                                        <p:strVal val="visible"/>
                                      </p:to>
                                    </p:set>
                                    <p:animEffect transition="in" filter="wipe(left)">
                                      <p:cBhvr>
                                        <p:cTn id="51" dur="500"/>
                                        <p:tgtEl>
                                          <p:spTgt spid="478475"/>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4" fill="hold" nodeType="clickEffect">
                                  <p:stCondLst>
                                    <p:cond delay="0"/>
                                  </p:stCondLst>
                                  <p:childTnLst>
                                    <p:set>
                                      <p:cBhvr>
                                        <p:cTn id="55" dur="1" fill="hold">
                                          <p:stCondLst>
                                            <p:cond delay="0"/>
                                          </p:stCondLst>
                                        </p:cTn>
                                        <p:tgtEl>
                                          <p:spTgt spid="478623"/>
                                        </p:tgtEl>
                                        <p:attrNameLst>
                                          <p:attrName>style.visibility</p:attrName>
                                        </p:attrNameLst>
                                      </p:cBhvr>
                                      <p:to>
                                        <p:strVal val="visible"/>
                                      </p:to>
                                    </p:set>
                                    <p:animEffect transition="in" filter="wipe(down)">
                                      <p:cBhvr>
                                        <p:cTn id="56" dur="500"/>
                                        <p:tgtEl>
                                          <p:spTgt spid="4786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8475" grpId="0" animBg="1"/>
      <p:bldP spid="478476" grpId="0" animBg="1"/>
      <p:bldP spid="478477" grpId="0" animBg="1"/>
      <p:bldP spid="47847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Line 2"/>
          <p:cNvSpPr>
            <a:spLocks noChangeShapeType="1"/>
          </p:cNvSpPr>
          <p:nvPr/>
        </p:nvSpPr>
        <p:spPr bwMode="auto">
          <a:xfrm flipH="1">
            <a:off x="5605463" y="2974975"/>
            <a:ext cx="25971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795" name="Line 3"/>
          <p:cNvSpPr>
            <a:spLocks noChangeShapeType="1"/>
          </p:cNvSpPr>
          <p:nvPr/>
        </p:nvSpPr>
        <p:spPr bwMode="auto">
          <a:xfrm>
            <a:off x="495300" y="2974975"/>
            <a:ext cx="2297113"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52" name="Freeform 4"/>
          <p:cNvSpPr>
            <a:spLocks/>
          </p:cNvSpPr>
          <p:nvPr/>
        </p:nvSpPr>
        <p:spPr bwMode="auto">
          <a:xfrm>
            <a:off x="495300" y="1825625"/>
            <a:ext cx="2297113" cy="1363663"/>
          </a:xfrm>
          <a:custGeom>
            <a:avLst/>
            <a:gdLst>
              <a:gd name="T0" fmla="*/ 2147483647 w 4827"/>
              <a:gd name="T1" fmla="*/ 2147483647 h 2865"/>
              <a:gd name="T2" fmla="*/ 2147483647 w 4827"/>
              <a:gd name="T3" fmla="*/ 2147483647 h 2865"/>
              <a:gd name="T4" fmla="*/ 2147483647 w 4827"/>
              <a:gd name="T5" fmla="*/ 2147483647 h 2865"/>
              <a:gd name="T6" fmla="*/ 2147483647 w 4827"/>
              <a:gd name="T7" fmla="*/ 2147483647 h 2865"/>
              <a:gd name="T8" fmla="*/ 2147483647 w 4827"/>
              <a:gd name="T9" fmla="*/ 2147483647 h 2865"/>
              <a:gd name="T10" fmla="*/ 2147483647 w 4827"/>
              <a:gd name="T11" fmla="*/ 2147483647 h 2865"/>
              <a:gd name="T12" fmla="*/ 2147483647 w 4827"/>
              <a:gd name="T13" fmla="*/ 2147483647 h 2865"/>
              <a:gd name="T14" fmla="*/ 2147483647 w 4827"/>
              <a:gd name="T15" fmla="*/ 2147483647 h 2865"/>
              <a:gd name="T16" fmla="*/ 2147483647 w 4827"/>
              <a:gd name="T17" fmla="*/ 2147483647 h 2865"/>
              <a:gd name="T18" fmla="*/ 2147483647 w 4827"/>
              <a:gd name="T19" fmla="*/ 2147483647 h 2865"/>
              <a:gd name="T20" fmla="*/ 2147483647 w 4827"/>
              <a:gd name="T21" fmla="*/ 2147483647 h 2865"/>
              <a:gd name="T22" fmla="*/ 2147483647 w 4827"/>
              <a:gd name="T23" fmla="*/ 2147483647 h 2865"/>
              <a:gd name="T24" fmla="*/ 2147483647 w 4827"/>
              <a:gd name="T25" fmla="*/ 2147483647 h 2865"/>
              <a:gd name="T26" fmla="*/ 2147483647 w 4827"/>
              <a:gd name="T27" fmla="*/ 2147483647 h 2865"/>
              <a:gd name="T28" fmla="*/ 2147483647 w 4827"/>
              <a:gd name="T29" fmla="*/ 2147483647 h 2865"/>
              <a:gd name="T30" fmla="*/ 2147483647 w 4827"/>
              <a:gd name="T31" fmla="*/ 2147483647 h 2865"/>
              <a:gd name="T32" fmla="*/ 2147483647 w 4827"/>
              <a:gd name="T33" fmla="*/ 2147483647 h 2865"/>
              <a:gd name="T34" fmla="*/ 2147483647 w 4827"/>
              <a:gd name="T35" fmla="*/ 2147483647 h 2865"/>
              <a:gd name="T36" fmla="*/ 2147483647 w 4827"/>
              <a:gd name="T37" fmla="*/ 2147483647 h 2865"/>
              <a:gd name="T38" fmla="*/ 2147483647 w 4827"/>
              <a:gd name="T39" fmla="*/ 2147483647 h 2865"/>
              <a:gd name="T40" fmla="*/ 2147483647 w 4827"/>
              <a:gd name="T41" fmla="*/ 2147483647 h 2865"/>
              <a:gd name="T42" fmla="*/ 2147483647 w 4827"/>
              <a:gd name="T43" fmla="*/ 2147483647 h 2865"/>
              <a:gd name="T44" fmla="*/ 2147483647 w 4827"/>
              <a:gd name="T45" fmla="*/ 2147483647 h 2865"/>
              <a:gd name="T46" fmla="*/ 2147483647 w 4827"/>
              <a:gd name="T47" fmla="*/ 2147483647 h 2865"/>
              <a:gd name="T48" fmla="*/ 2147483647 w 4827"/>
              <a:gd name="T49" fmla="*/ 862704143 h 2865"/>
              <a:gd name="T50" fmla="*/ 2147483647 w 4827"/>
              <a:gd name="T51" fmla="*/ 0 h 2865"/>
              <a:gd name="T52" fmla="*/ 2147483647 w 4827"/>
              <a:gd name="T53" fmla="*/ 323514173 h 2865"/>
              <a:gd name="T54" fmla="*/ 2147483647 w 4827"/>
              <a:gd name="T55" fmla="*/ 1833246185 h 2865"/>
              <a:gd name="T56" fmla="*/ 2147483647 w 4827"/>
              <a:gd name="T57" fmla="*/ 2147483647 h 2865"/>
              <a:gd name="T58" fmla="*/ 2147483647 w 4827"/>
              <a:gd name="T59" fmla="*/ 2147483647 h 2865"/>
              <a:gd name="T60" fmla="*/ 2147483647 w 4827"/>
              <a:gd name="T61" fmla="*/ 2147483647 h 2865"/>
              <a:gd name="T62" fmla="*/ 2147483647 w 4827"/>
              <a:gd name="T63" fmla="*/ 2147483647 h 2865"/>
              <a:gd name="T64" fmla="*/ 2147483647 w 4827"/>
              <a:gd name="T65" fmla="*/ 2147483647 h 2865"/>
              <a:gd name="T66" fmla="*/ 2147483647 w 4827"/>
              <a:gd name="T67" fmla="*/ 2147483647 h 2865"/>
              <a:gd name="T68" fmla="*/ 2147483647 w 4827"/>
              <a:gd name="T69" fmla="*/ 2147483647 h 2865"/>
              <a:gd name="T70" fmla="*/ 2147483647 w 4827"/>
              <a:gd name="T71" fmla="*/ 2147483647 h 2865"/>
              <a:gd name="T72" fmla="*/ 2147483647 w 4827"/>
              <a:gd name="T73" fmla="*/ 2147483647 h 2865"/>
              <a:gd name="T74" fmla="*/ 2147483647 w 4827"/>
              <a:gd name="T75" fmla="*/ 2147483647 h 2865"/>
              <a:gd name="T76" fmla="*/ 2147483647 w 4827"/>
              <a:gd name="T77" fmla="*/ 2147483647 h 2865"/>
              <a:gd name="T78" fmla="*/ 2147483647 w 4827"/>
              <a:gd name="T79" fmla="*/ 2147483647 h 2865"/>
              <a:gd name="T80" fmla="*/ 2147483647 w 4827"/>
              <a:gd name="T81" fmla="*/ 2147483647 h 2865"/>
              <a:gd name="T82" fmla="*/ 2147483647 w 4827"/>
              <a:gd name="T83" fmla="*/ 2147483647 h 2865"/>
              <a:gd name="T84" fmla="*/ 2147483647 w 4827"/>
              <a:gd name="T85" fmla="*/ 2147483647 h 2865"/>
              <a:gd name="T86" fmla="*/ 2147483647 w 4827"/>
              <a:gd name="T87" fmla="*/ 2147483647 h 2865"/>
              <a:gd name="T88" fmla="*/ 2147483647 w 4827"/>
              <a:gd name="T89" fmla="*/ 2147483647 h 2865"/>
              <a:gd name="T90" fmla="*/ 2147483647 w 4827"/>
              <a:gd name="T91" fmla="*/ 2147483647 h 2865"/>
              <a:gd name="T92" fmla="*/ 2147483647 w 4827"/>
              <a:gd name="T93" fmla="*/ 2147483647 h 2865"/>
              <a:gd name="T94" fmla="*/ 2147483647 w 4827"/>
              <a:gd name="T95" fmla="*/ 2147483647 h 2865"/>
              <a:gd name="T96" fmla="*/ 646570923 w 4827"/>
              <a:gd name="T97" fmla="*/ 2147483647 h 2865"/>
              <a:gd name="T98" fmla="*/ 0 w 4827"/>
              <a:gd name="T99" fmla="*/ 2147483647 h 2865"/>
              <a:gd name="T100" fmla="*/ 323398961 w 4827"/>
              <a:gd name="T101" fmla="*/ 2147483647 h 2865"/>
              <a:gd name="T102" fmla="*/ 1832140114 w 4827"/>
              <a:gd name="T103" fmla="*/ 2147483647 h 2865"/>
              <a:gd name="T104" fmla="*/ 2147483647 w 4827"/>
              <a:gd name="T105" fmla="*/ 2147483647 h 28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827" h="2865">
                <a:moveTo>
                  <a:pt x="4810" y="2697"/>
                </a:moveTo>
                <a:lnTo>
                  <a:pt x="4819" y="2618"/>
                </a:lnTo>
                <a:lnTo>
                  <a:pt x="4824" y="2540"/>
                </a:lnTo>
                <a:lnTo>
                  <a:pt x="4826" y="2461"/>
                </a:lnTo>
                <a:lnTo>
                  <a:pt x="4827" y="2381"/>
                </a:lnTo>
                <a:lnTo>
                  <a:pt x="4824" y="2302"/>
                </a:lnTo>
                <a:lnTo>
                  <a:pt x="4820" y="2222"/>
                </a:lnTo>
                <a:lnTo>
                  <a:pt x="4811" y="2143"/>
                </a:lnTo>
                <a:lnTo>
                  <a:pt x="4802" y="2066"/>
                </a:lnTo>
                <a:lnTo>
                  <a:pt x="4789" y="1987"/>
                </a:lnTo>
                <a:lnTo>
                  <a:pt x="4773" y="1909"/>
                </a:lnTo>
                <a:lnTo>
                  <a:pt x="4756" y="1831"/>
                </a:lnTo>
                <a:lnTo>
                  <a:pt x="4735" y="1756"/>
                </a:lnTo>
                <a:lnTo>
                  <a:pt x="4712" y="1679"/>
                </a:lnTo>
                <a:lnTo>
                  <a:pt x="4687" y="1605"/>
                </a:lnTo>
                <a:lnTo>
                  <a:pt x="4659" y="1530"/>
                </a:lnTo>
                <a:lnTo>
                  <a:pt x="4629" y="1457"/>
                </a:lnTo>
                <a:lnTo>
                  <a:pt x="4596" y="1384"/>
                </a:lnTo>
                <a:lnTo>
                  <a:pt x="4561" y="1314"/>
                </a:lnTo>
                <a:lnTo>
                  <a:pt x="4524" y="1244"/>
                </a:lnTo>
                <a:lnTo>
                  <a:pt x="4485" y="1175"/>
                </a:lnTo>
                <a:lnTo>
                  <a:pt x="4443" y="1107"/>
                </a:lnTo>
                <a:lnTo>
                  <a:pt x="4398" y="1041"/>
                </a:lnTo>
                <a:lnTo>
                  <a:pt x="4352" y="978"/>
                </a:lnTo>
                <a:lnTo>
                  <a:pt x="4305" y="915"/>
                </a:lnTo>
                <a:lnTo>
                  <a:pt x="4255" y="853"/>
                </a:lnTo>
                <a:lnTo>
                  <a:pt x="4201" y="793"/>
                </a:lnTo>
                <a:lnTo>
                  <a:pt x="4148" y="736"/>
                </a:lnTo>
                <a:lnTo>
                  <a:pt x="4092" y="679"/>
                </a:lnTo>
                <a:lnTo>
                  <a:pt x="4034" y="625"/>
                </a:lnTo>
                <a:lnTo>
                  <a:pt x="3974" y="573"/>
                </a:lnTo>
                <a:lnTo>
                  <a:pt x="3913" y="523"/>
                </a:lnTo>
                <a:lnTo>
                  <a:pt x="3850" y="475"/>
                </a:lnTo>
                <a:lnTo>
                  <a:pt x="3786" y="428"/>
                </a:lnTo>
                <a:lnTo>
                  <a:pt x="3720" y="385"/>
                </a:lnTo>
                <a:lnTo>
                  <a:pt x="3653" y="343"/>
                </a:lnTo>
                <a:lnTo>
                  <a:pt x="3584" y="304"/>
                </a:lnTo>
                <a:lnTo>
                  <a:pt x="3514" y="266"/>
                </a:lnTo>
                <a:lnTo>
                  <a:pt x="3443" y="231"/>
                </a:lnTo>
                <a:lnTo>
                  <a:pt x="3371" y="198"/>
                </a:lnTo>
                <a:lnTo>
                  <a:pt x="3297" y="168"/>
                </a:lnTo>
                <a:lnTo>
                  <a:pt x="3224" y="141"/>
                </a:lnTo>
                <a:lnTo>
                  <a:pt x="3148" y="115"/>
                </a:lnTo>
                <a:lnTo>
                  <a:pt x="3073" y="92"/>
                </a:lnTo>
                <a:lnTo>
                  <a:pt x="2996" y="71"/>
                </a:lnTo>
                <a:lnTo>
                  <a:pt x="2918" y="53"/>
                </a:lnTo>
                <a:lnTo>
                  <a:pt x="2840" y="38"/>
                </a:lnTo>
                <a:lnTo>
                  <a:pt x="2763" y="26"/>
                </a:lnTo>
                <a:lnTo>
                  <a:pt x="2684" y="15"/>
                </a:lnTo>
                <a:lnTo>
                  <a:pt x="2605" y="8"/>
                </a:lnTo>
                <a:lnTo>
                  <a:pt x="2526" y="3"/>
                </a:lnTo>
                <a:lnTo>
                  <a:pt x="2448" y="0"/>
                </a:lnTo>
                <a:lnTo>
                  <a:pt x="2368" y="0"/>
                </a:lnTo>
                <a:lnTo>
                  <a:pt x="2289" y="3"/>
                </a:lnTo>
                <a:lnTo>
                  <a:pt x="2210" y="9"/>
                </a:lnTo>
                <a:lnTo>
                  <a:pt x="2131" y="17"/>
                </a:lnTo>
                <a:lnTo>
                  <a:pt x="2052" y="28"/>
                </a:lnTo>
                <a:lnTo>
                  <a:pt x="1975" y="41"/>
                </a:lnTo>
                <a:lnTo>
                  <a:pt x="1897" y="57"/>
                </a:lnTo>
                <a:lnTo>
                  <a:pt x="1819" y="75"/>
                </a:lnTo>
                <a:lnTo>
                  <a:pt x="1743" y="95"/>
                </a:lnTo>
                <a:lnTo>
                  <a:pt x="1667" y="118"/>
                </a:lnTo>
                <a:lnTo>
                  <a:pt x="1593" y="144"/>
                </a:lnTo>
                <a:lnTo>
                  <a:pt x="1518" y="173"/>
                </a:lnTo>
                <a:lnTo>
                  <a:pt x="1446" y="202"/>
                </a:lnTo>
                <a:lnTo>
                  <a:pt x="1373" y="235"/>
                </a:lnTo>
                <a:lnTo>
                  <a:pt x="1303" y="272"/>
                </a:lnTo>
                <a:lnTo>
                  <a:pt x="1233" y="309"/>
                </a:lnTo>
                <a:lnTo>
                  <a:pt x="1164" y="348"/>
                </a:lnTo>
                <a:lnTo>
                  <a:pt x="1097" y="391"/>
                </a:lnTo>
                <a:lnTo>
                  <a:pt x="1031" y="435"/>
                </a:lnTo>
                <a:lnTo>
                  <a:pt x="967" y="481"/>
                </a:lnTo>
                <a:lnTo>
                  <a:pt x="905" y="530"/>
                </a:lnTo>
                <a:lnTo>
                  <a:pt x="844" y="580"/>
                </a:lnTo>
                <a:lnTo>
                  <a:pt x="784" y="633"/>
                </a:lnTo>
                <a:lnTo>
                  <a:pt x="727" y="688"/>
                </a:lnTo>
                <a:lnTo>
                  <a:pt x="671" y="743"/>
                </a:lnTo>
                <a:lnTo>
                  <a:pt x="617" y="802"/>
                </a:lnTo>
                <a:lnTo>
                  <a:pt x="565" y="862"/>
                </a:lnTo>
                <a:lnTo>
                  <a:pt x="515" y="923"/>
                </a:lnTo>
                <a:lnTo>
                  <a:pt x="467" y="986"/>
                </a:lnTo>
                <a:lnTo>
                  <a:pt x="421" y="1051"/>
                </a:lnTo>
                <a:lnTo>
                  <a:pt x="378" y="1117"/>
                </a:lnTo>
                <a:lnTo>
                  <a:pt x="336" y="1185"/>
                </a:lnTo>
                <a:lnTo>
                  <a:pt x="297" y="1253"/>
                </a:lnTo>
                <a:lnTo>
                  <a:pt x="260" y="1324"/>
                </a:lnTo>
                <a:lnTo>
                  <a:pt x="225" y="1395"/>
                </a:lnTo>
                <a:lnTo>
                  <a:pt x="193" y="1467"/>
                </a:lnTo>
                <a:lnTo>
                  <a:pt x="164" y="1541"/>
                </a:lnTo>
                <a:lnTo>
                  <a:pt x="136" y="1615"/>
                </a:lnTo>
                <a:lnTo>
                  <a:pt x="110" y="1690"/>
                </a:lnTo>
                <a:lnTo>
                  <a:pt x="88" y="1767"/>
                </a:lnTo>
                <a:lnTo>
                  <a:pt x="68" y="1843"/>
                </a:lnTo>
                <a:lnTo>
                  <a:pt x="51" y="1920"/>
                </a:lnTo>
                <a:lnTo>
                  <a:pt x="36" y="1998"/>
                </a:lnTo>
                <a:lnTo>
                  <a:pt x="23" y="2076"/>
                </a:lnTo>
                <a:lnTo>
                  <a:pt x="13" y="2155"/>
                </a:lnTo>
                <a:lnTo>
                  <a:pt x="6" y="2234"/>
                </a:lnTo>
                <a:lnTo>
                  <a:pt x="2" y="2313"/>
                </a:lnTo>
                <a:lnTo>
                  <a:pt x="0" y="2393"/>
                </a:lnTo>
                <a:lnTo>
                  <a:pt x="0" y="2471"/>
                </a:lnTo>
                <a:lnTo>
                  <a:pt x="3" y="2551"/>
                </a:lnTo>
                <a:lnTo>
                  <a:pt x="9" y="2630"/>
                </a:lnTo>
                <a:lnTo>
                  <a:pt x="17" y="2709"/>
                </a:lnTo>
                <a:lnTo>
                  <a:pt x="28" y="2788"/>
                </a:lnTo>
                <a:lnTo>
                  <a:pt x="41" y="28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65253" name="Freeform 5"/>
          <p:cNvSpPr>
            <a:spLocks/>
          </p:cNvSpPr>
          <p:nvPr/>
        </p:nvSpPr>
        <p:spPr bwMode="auto">
          <a:xfrm>
            <a:off x="1619250" y="1476375"/>
            <a:ext cx="690563" cy="1031875"/>
          </a:xfrm>
          <a:custGeom>
            <a:avLst/>
            <a:gdLst>
              <a:gd name="T0" fmla="*/ 2147483647 w 1447"/>
              <a:gd name="T1" fmla="*/ 2147483647 h 2166"/>
              <a:gd name="T2" fmla="*/ 2147483647 w 1447"/>
              <a:gd name="T3" fmla="*/ 2147483647 h 2166"/>
              <a:gd name="T4" fmla="*/ 2147483647 w 1447"/>
              <a:gd name="T5" fmla="*/ 2147483647 h 2166"/>
              <a:gd name="T6" fmla="*/ 2147483647 w 1447"/>
              <a:gd name="T7" fmla="*/ 2147483647 h 2166"/>
              <a:gd name="T8" fmla="*/ 2147483647 w 1447"/>
              <a:gd name="T9" fmla="*/ 2147483647 h 2166"/>
              <a:gd name="T10" fmla="*/ 2147483647 w 1447"/>
              <a:gd name="T11" fmla="*/ 2147483647 h 2166"/>
              <a:gd name="T12" fmla="*/ 2147483647 w 1447"/>
              <a:gd name="T13" fmla="*/ 2147483647 h 2166"/>
              <a:gd name="T14" fmla="*/ 2147483647 w 1447"/>
              <a:gd name="T15" fmla="*/ 2147483647 h 2166"/>
              <a:gd name="T16" fmla="*/ 2147483647 w 1447"/>
              <a:gd name="T17" fmla="*/ 2147483647 h 2166"/>
              <a:gd name="T18" fmla="*/ 2147483647 w 1447"/>
              <a:gd name="T19" fmla="*/ 2147483647 h 2166"/>
              <a:gd name="T20" fmla="*/ 2147483647 w 1447"/>
              <a:gd name="T21" fmla="*/ 2147483647 h 2166"/>
              <a:gd name="T22" fmla="*/ 2147483647 w 1447"/>
              <a:gd name="T23" fmla="*/ 2147483647 h 2166"/>
              <a:gd name="T24" fmla="*/ 2147483647 w 1447"/>
              <a:gd name="T25" fmla="*/ 2147483647 h 2166"/>
              <a:gd name="T26" fmla="*/ 2147483647 w 1447"/>
              <a:gd name="T27" fmla="*/ 2147483647 h 2166"/>
              <a:gd name="T28" fmla="*/ 2147483647 w 1447"/>
              <a:gd name="T29" fmla="*/ 2147483647 h 2166"/>
              <a:gd name="T30" fmla="*/ 2147483647 w 1447"/>
              <a:gd name="T31" fmla="*/ 2147483647 h 2166"/>
              <a:gd name="T32" fmla="*/ 2147483647 w 1447"/>
              <a:gd name="T33" fmla="*/ 2147483647 h 2166"/>
              <a:gd name="T34" fmla="*/ 2147483647 w 1447"/>
              <a:gd name="T35" fmla="*/ 2147483647 h 2166"/>
              <a:gd name="T36" fmla="*/ 2147483647 w 1447"/>
              <a:gd name="T37" fmla="*/ 2147483647 h 2166"/>
              <a:gd name="T38" fmla="*/ 2147483647 w 1447"/>
              <a:gd name="T39" fmla="*/ 2147483647 h 2166"/>
              <a:gd name="T40" fmla="*/ 2147483647 w 1447"/>
              <a:gd name="T41" fmla="*/ 2147483647 h 2166"/>
              <a:gd name="T42" fmla="*/ 2147483647 w 1447"/>
              <a:gd name="T43" fmla="*/ 2147483647 h 2166"/>
              <a:gd name="T44" fmla="*/ 2147483647 w 1447"/>
              <a:gd name="T45" fmla="*/ 2147483647 h 2166"/>
              <a:gd name="T46" fmla="*/ 2147483647 w 1447"/>
              <a:gd name="T47" fmla="*/ 2147483647 h 2166"/>
              <a:gd name="T48" fmla="*/ 2147483647 w 1447"/>
              <a:gd name="T49" fmla="*/ 2147483647 h 2166"/>
              <a:gd name="T50" fmla="*/ 2147483647 w 1447"/>
              <a:gd name="T51" fmla="*/ 2147483647 h 2166"/>
              <a:gd name="T52" fmla="*/ 0 w 1447"/>
              <a:gd name="T53" fmla="*/ 0 h 216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47" h="2166">
                <a:moveTo>
                  <a:pt x="1447" y="2166"/>
                </a:moveTo>
                <a:lnTo>
                  <a:pt x="1421" y="2067"/>
                </a:lnTo>
                <a:lnTo>
                  <a:pt x="1391" y="1969"/>
                </a:lnTo>
                <a:lnTo>
                  <a:pt x="1359" y="1873"/>
                </a:lnTo>
                <a:lnTo>
                  <a:pt x="1325" y="1777"/>
                </a:lnTo>
                <a:lnTo>
                  <a:pt x="1289" y="1681"/>
                </a:lnTo>
                <a:lnTo>
                  <a:pt x="1249" y="1587"/>
                </a:lnTo>
                <a:lnTo>
                  <a:pt x="1208" y="1493"/>
                </a:lnTo>
                <a:lnTo>
                  <a:pt x="1163" y="1402"/>
                </a:lnTo>
                <a:lnTo>
                  <a:pt x="1117" y="1310"/>
                </a:lnTo>
                <a:lnTo>
                  <a:pt x="1068" y="1221"/>
                </a:lnTo>
                <a:lnTo>
                  <a:pt x="1017" y="1133"/>
                </a:lnTo>
                <a:lnTo>
                  <a:pt x="964" y="1045"/>
                </a:lnTo>
                <a:lnTo>
                  <a:pt x="908" y="960"/>
                </a:lnTo>
                <a:lnTo>
                  <a:pt x="850" y="876"/>
                </a:lnTo>
                <a:lnTo>
                  <a:pt x="790" y="793"/>
                </a:lnTo>
                <a:lnTo>
                  <a:pt x="729" y="712"/>
                </a:lnTo>
                <a:lnTo>
                  <a:pt x="664" y="632"/>
                </a:lnTo>
                <a:lnTo>
                  <a:pt x="598" y="554"/>
                </a:lnTo>
                <a:lnTo>
                  <a:pt x="530" y="479"/>
                </a:lnTo>
                <a:lnTo>
                  <a:pt x="459" y="404"/>
                </a:lnTo>
                <a:lnTo>
                  <a:pt x="387" y="332"/>
                </a:lnTo>
                <a:lnTo>
                  <a:pt x="313" y="262"/>
                </a:lnTo>
                <a:lnTo>
                  <a:pt x="238" y="193"/>
                </a:lnTo>
                <a:lnTo>
                  <a:pt x="160" y="126"/>
                </a:lnTo>
                <a:lnTo>
                  <a:pt x="81" y="6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65254" name="Line 6"/>
          <p:cNvSpPr>
            <a:spLocks noChangeShapeType="1"/>
          </p:cNvSpPr>
          <p:nvPr/>
        </p:nvSpPr>
        <p:spPr bwMode="auto">
          <a:xfrm flipV="1">
            <a:off x="495300" y="1889125"/>
            <a:ext cx="1524000" cy="10858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55" name="Line 7"/>
          <p:cNvSpPr>
            <a:spLocks noChangeShapeType="1"/>
          </p:cNvSpPr>
          <p:nvPr/>
        </p:nvSpPr>
        <p:spPr bwMode="auto">
          <a:xfrm>
            <a:off x="2019300" y="1889125"/>
            <a:ext cx="773113" cy="10858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56" name="Line 8"/>
          <p:cNvSpPr>
            <a:spLocks noChangeShapeType="1"/>
          </p:cNvSpPr>
          <p:nvPr/>
        </p:nvSpPr>
        <p:spPr bwMode="auto">
          <a:xfrm flipH="1">
            <a:off x="5516563" y="4851400"/>
            <a:ext cx="19923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57" name="Line 9"/>
          <p:cNvSpPr>
            <a:spLocks noChangeShapeType="1"/>
          </p:cNvSpPr>
          <p:nvPr/>
        </p:nvSpPr>
        <p:spPr bwMode="auto">
          <a:xfrm>
            <a:off x="5516563" y="6183313"/>
            <a:ext cx="12334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58" name="Line 10"/>
          <p:cNvSpPr>
            <a:spLocks noChangeShapeType="1"/>
          </p:cNvSpPr>
          <p:nvPr/>
        </p:nvSpPr>
        <p:spPr bwMode="auto">
          <a:xfrm>
            <a:off x="6132513" y="2430463"/>
            <a:ext cx="0" cy="3752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59" name="Line 11"/>
          <p:cNvSpPr>
            <a:spLocks noChangeShapeType="1"/>
          </p:cNvSpPr>
          <p:nvPr/>
        </p:nvSpPr>
        <p:spPr bwMode="auto">
          <a:xfrm>
            <a:off x="5516563" y="3514725"/>
            <a:ext cx="12334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60" name="Line 12"/>
          <p:cNvSpPr>
            <a:spLocks noChangeShapeType="1"/>
          </p:cNvSpPr>
          <p:nvPr/>
        </p:nvSpPr>
        <p:spPr bwMode="auto">
          <a:xfrm flipH="1" flipV="1">
            <a:off x="6132513" y="3514725"/>
            <a:ext cx="1376362" cy="1336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61" name="Line 13"/>
          <p:cNvSpPr>
            <a:spLocks noChangeShapeType="1"/>
          </p:cNvSpPr>
          <p:nvPr/>
        </p:nvSpPr>
        <p:spPr bwMode="auto">
          <a:xfrm flipH="1">
            <a:off x="6132513" y="4851400"/>
            <a:ext cx="1376362" cy="13319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65262" name="Freeform 14"/>
          <p:cNvSpPr>
            <a:spLocks/>
          </p:cNvSpPr>
          <p:nvPr/>
        </p:nvSpPr>
        <p:spPr bwMode="auto">
          <a:xfrm>
            <a:off x="5929313" y="3190875"/>
            <a:ext cx="130175" cy="287338"/>
          </a:xfrm>
          <a:custGeom>
            <a:avLst/>
            <a:gdLst>
              <a:gd name="T0" fmla="*/ 2147483647 w 269"/>
              <a:gd name="T1" fmla="*/ 0 h 600"/>
              <a:gd name="T2" fmla="*/ 0 w 269"/>
              <a:gd name="T3" fmla="*/ 2147483647 h 600"/>
              <a:gd name="T4" fmla="*/ 2147483647 w 269"/>
              <a:gd name="T5" fmla="*/ 2147483647 h 600"/>
              <a:gd name="T6" fmla="*/ 2147483647 w 269"/>
              <a:gd name="T7" fmla="*/ 2147483647 h 600"/>
              <a:gd name="T8" fmla="*/ 2147483647 w 269"/>
              <a:gd name="T9" fmla="*/ 2147483647 h 600"/>
              <a:gd name="T10" fmla="*/ 2147483647 w 269"/>
              <a:gd name="T11" fmla="*/ 2147483647 h 600"/>
              <a:gd name="T12" fmla="*/ 2147483647 w 269"/>
              <a:gd name="T13" fmla="*/ 2147483647 h 600"/>
              <a:gd name="T14" fmla="*/ 2147483647 w 269"/>
              <a:gd name="T15" fmla="*/ 2147483647 h 600"/>
              <a:gd name="T16" fmla="*/ 2147483647 w 269"/>
              <a:gd name="T17" fmla="*/ 2147483647 h 600"/>
              <a:gd name="T18" fmla="*/ 2147483647 w 269"/>
              <a:gd name="T19" fmla="*/ 2147483647 h 600"/>
              <a:gd name="T20" fmla="*/ 2147483647 w 269"/>
              <a:gd name="T21" fmla="*/ 2147483647 h 600"/>
              <a:gd name="T22" fmla="*/ 2147483647 w 269"/>
              <a:gd name="T23" fmla="*/ 2147483647 h 600"/>
              <a:gd name="T24" fmla="*/ 2147483647 w 269"/>
              <a:gd name="T25" fmla="*/ 2147483647 h 600"/>
              <a:gd name="T26" fmla="*/ 2147483647 w 269"/>
              <a:gd name="T27" fmla="*/ 2147483647 h 600"/>
              <a:gd name="T28" fmla="*/ 2147483647 w 269"/>
              <a:gd name="T29" fmla="*/ 2147483647 h 600"/>
              <a:gd name="T30" fmla="*/ 2147483647 w 269"/>
              <a:gd name="T31" fmla="*/ 2147483647 h 600"/>
              <a:gd name="T32" fmla="*/ 2147483647 w 269"/>
              <a:gd name="T33" fmla="*/ 2147483647 h 600"/>
              <a:gd name="T34" fmla="*/ 2147483647 w 269"/>
              <a:gd name="T35" fmla="*/ 2147483647 h 600"/>
              <a:gd name="T36" fmla="*/ 2147483647 w 269"/>
              <a:gd name="T37" fmla="*/ 2147483647 h 600"/>
              <a:gd name="T38" fmla="*/ 2147483647 w 269"/>
              <a:gd name="T39" fmla="*/ 2147483647 h 600"/>
              <a:gd name="T40" fmla="*/ 2147483647 w 269"/>
              <a:gd name="T41" fmla="*/ 2147483647 h 600"/>
              <a:gd name="T42" fmla="*/ 2147483647 w 269"/>
              <a:gd name="T43" fmla="*/ 2147483647 h 600"/>
              <a:gd name="T44" fmla="*/ 2147483647 w 269"/>
              <a:gd name="T45" fmla="*/ 2147483647 h 600"/>
              <a:gd name="T46" fmla="*/ 2147483647 w 269"/>
              <a:gd name="T47" fmla="*/ 2147483647 h 600"/>
              <a:gd name="T48" fmla="*/ 2147483647 w 269"/>
              <a:gd name="T49" fmla="*/ 2147483647 h 600"/>
              <a:gd name="T50" fmla="*/ 2147483647 w 269"/>
              <a:gd name="T51" fmla="*/ 2147483647 h 600"/>
              <a:gd name="T52" fmla="*/ 2147483647 w 269"/>
              <a:gd name="T53" fmla="*/ 2147483647 h 600"/>
              <a:gd name="T54" fmla="*/ 2147483647 w 269"/>
              <a:gd name="T55" fmla="*/ 2147483647 h 600"/>
              <a:gd name="T56" fmla="*/ 2147483647 w 269"/>
              <a:gd name="T57" fmla="*/ 2147483647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9" h="600">
                <a:moveTo>
                  <a:pt x="161" y="0"/>
                </a:moveTo>
                <a:lnTo>
                  <a:pt x="0" y="600"/>
                </a:lnTo>
                <a:lnTo>
                  <a:pt x="105" y="600"/>
                </a:lnTo>
                <a:lnTo>
                  <a:pt x="117" y="599"/>
                </a:lnTo>
                <a:lnTo>
                  <a:pt x="127" y="596"/>
                </a:lnTo>
                <a:lnTo>
                  <a:pt x="139" y="591"/>
                </a:lnTo>
                <a:lnTo>
                  <a:pt x="151" y="584"/>
                </a:lnTo>
                <a:lnTo>
                  <a:pt x="161" y="576"/>
                </a:lnTo>
                <a:lnTo>
                  <a:pt x="172" y="566"/>
                </a:lnTo>
                <a:lnTo>
                  <a:pt x="183" y="554"/>
                </a:lnTo>
                <a:lnTo>
                  <a:pt x="191" y="542"/>
                </a:lnTo>
                <a:lnTo>
                  <a:pt x="200" y="528"/>
                </a:lnTo>
                <a:lnTo>
                  <a:pt x="207" y="513"/>
                </a:lnTo>
                <a:lnTo>
                  <a:pt x="213" y="498"/>
                </a:lnTo>
                <a:lnTo>
                  <a:pt x="218" y="483"/>
                </a:lnTo>
                <a:lnTo>
                  <a:pt x="262" y="316"/>
                </a:lnTo>
                <a:lnTo>
                  <a:pt x="266" y="301"/>
                </a:lnTo>
                <a:lnTo>
                  <a:pt x="268" y="286"/>
                </a:lnTo>
                <a:lnTo>
                  <a:pt x="269" y="271"/>
                </a:lnTo>
                <a:lnTo>
                  <a:pt x="268" y="258"/>
                </a:lnTo>
                <a:lnTo>
                  <a:pt x="265" y="246"/>
                </a:lnTo>
                <a:lnTo>
                  <a:pt x="261" y="234"/>
                </a:lnTo>
                <a:lnTo>
                  <a:pt x="256" y="223"/>
                </a:lnTo>
                <a:lnTo>
                  <a:pt x="249" y="215"/>
                </a:lnTo>
                <a:lnTo>
                  <a:pt x="241" y="208"/>
                </a:lnTo>
                <a:lnTo>
                  <a:pt x="233" y="204"/>
                </a:lnTo>
                <a:lnTo>
                  <a:pt x="223" y="201"/>
                </a:lnTo>
                <a:lnTo>
                  <a:pt x="212" y="200"/>
                </a:lnTo>
                <a:lnTo>
                  <a:pt x="107" y="2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65263" name="Freeform 15"/>
          <p:cNvSpPr>
            <a:spLocks/>
          </p:cNvSpPr>
          <p:nvPr/>
        </p:nvSpPr>
        <p:spPr bwMode="auto">
          <a:xfrm>
            <a:off x="5953125" y="6256338"/>
            <a:ext cx="127000" cy="287337"/>
          </a:xfrm>
          <a:custGeom>
            <a:avLst/>
            <a:gdLst>
              <a:gd name="T0" fmla="*/ 2147483647 w 268"/>
              <a:gd name="T1" fmla="*/ 0 h 601"/>
              <a:gd name="T2" fmla="*/ 0 w 268"/>
              <a:gd name="T3" fmla="*/ 2147483647 h 601"/>
              <a:gd name="T4" fmla="*/ 2147483647 w 268"/>
              <a:gd name="T5" fmla="*/ 2147483647 h 601"/>
              <a:gd name="T6" fmla="*/ 2147483647 w 268"/>
              <a:gd name="T7" fmla="*/ 2147483647 h 601"/>
              <a:gd name="T8" fmla="*/ 2147483647 w 268"/>
              <a:gd name="T9" fmla="*/ 2147483647 h 601"/>
              <a:gd name="T10" fmla="*/ 2147483647 w 268"/>
              <a:gd name="T11" fmla="*/ 2147483647 h 601"/>
              <a:gd name="T12" fmla="*/ 2147483647 w 268"/>
              <a:gd name="T13" fmla="*/ 2147483647 h 601"/>
              <a:gd name="T14" fmla="*/ 2147483647 w 268"/>
              <a:gd name="T15" fmla="*/ 2147483647 h 601"/>
              <a:gd name="T16" fmla="*/ 2147483647 w 268"/>
              <a:gd name="T17" fmla="*/ 2147483647 h 601"/>
              <a:gd name="T18" fmla="*/ 2147483647 w 268"/>
              <a:gd name="T19" fmla="*/ 2147483647 h 601"/>
              <a:gd name="T20" fmla="*/ 2147483647 w 268"/>
              <a:gd name="T21" fmla="*/ 2147483647 h 601"/>
              <a:gd name="T22" fmla="*/ 2147483647 w 268"/>
              <a:gd name="T23" fmla="*/ 2147483647 h 601"/>
              <a:gd name="T24" fmla="*/ 2147483647 w 268"/>
              <a:gd name="T25" fmla="*/ 2147483647 h 601"/>
              <a:gd name="T26" fmla="*/ 2147483647 w 268"/>
              <a:gd name="T27" fmla="*/ 2147483647 h 601"/>
              <a:gd name="T28" fmla="*/ 2147483647 w 268"/>
              <a:gd name="T29" fmla="*/ 2147483647 h 601"/>
              <a:gd name="T30" fmla="*/ 2147483647 w 268"/>
              <a:gd name="T31" fmla="*/ 2147483647 h 601"/>
              <a:gd name="T32" fmla="*/ 2147483647 w 268"/>
              <a:gd name="T33" fmla="*/ 2147483647 h 601"/>
              <a:gd name="T34" fmla="*/ 2147483647 w 268"/>
              <a:gd name="T35" fmla="*/ 2147483647 h 601"/>
              <a:gd name="T36" fmla="*/ 2147483647 w 268"/>
              <a:gd name="T37" fmla="*/ 2147483647 h 601"/>
              <a:gd name="T38" fmla="*/ 2147483647 w 268"/>
              <a:gd name="T39" fmla="*/ 2147483647 h 601"/>
              <a:gd name="T40" fmla="*/ 2147483647 w 268"/>
              <a:gd name="T41" fmla="*/ 2147483647 h 601"/>
              <a:gd name="T42" fmla="*/ 2147483647 w 268"/>
              <a:gd name="T43" fmla="*/ 2147483647 h 601"/>
              <a:gd name="T44" fmla="*/ 2147483647 w 268"/>
              <a:gd name="T45" fmla="*/ 2147483647 h 601"/>
              <a:gd name="T46" fmla="*/ 2147483647 w 268"/>
              <a:gd name="T47" fmla="*/ 2147483647 h 601"/>
              <a:gd name="T48" fmla="*/ 2147483647 w 268"/>
              <a:gd name="T49" fmla="*/ 2147483647 h 601"/>
              <a:gd name="T50" fmla="*/ 2147483647 w 268"/>
              <a:gd name="T51" fmla="*/ 2147483647 h 601"/>
              <a:gd name="T52" fmla="*/ 2147483647 w 268"/>
              <a:gd name="T53" fmla="*/ 2147483647 h 601"/>
              <a:gd name="T54" fmla="*/ 2147483647 w 268"/>
              <a:gd name="T55" fmla="*/ 2147483647 h 601"/>
              <a:gd name="T56" fmla="*/ 2147483647 w 268"/>
              <a:gd name="T57" fmla="*/ 2147483647 h 60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8" h="601">
                <a:moveTo>
                  <a:pt x="161" y="0"/>
                </a:moveTo>
                <a:lnTo>
                  <a:pt x="0" y="601"/>
                </a:lnTo>
                <a:lnTo>
                  <a:pt x="104" y="601"/>
                </a:lnTo>
                <a:lnTo>
                  <a:pt x="116" y="600"/>
                </a:lnTo>
                <a:lnTo>
                  <a:pt x="127" y="597"/>
                </a:lnTo>
                <a:lnTo>
                  <a:pt x="139" y="591"/>
                </a:lnTo>
                <a:lnTo>
                  <a:pt x="150" y="585"/>
                </a:lnTo>
                <a:lnTo>
                  <a:pt x="161" y="576"/>
                </a:lnTo>
                <a:lnTo>
                  <a:pt x="172" y="567"/>
                </a:lnTo>
                <a:lnTo>
                  <a:pt x="182" y="555"/>
                </a:lnTo>
                <a:lnTo>
                  <a:pt x="191" y="542"/>
                </a:lnTo>
                <a:lnTo>
                  <a:pt x="199" y="528"/>
                </a:lnTo>
                <a:lnTo>
                  <a:pt x="207" y="513"/>
                </a:lnTo>
                <a:lnTo>
                  <a:pt x="213" y="499"/>
                </a:lnTo>
                <a:lnTo>
                  <a:pt x="217" y="484"/>
                </a:lnTo>
                <a:lnTo>
                  <a:pt x="262" y="316"/>
                </a:lnTo>
                <a:lnTo>
                  <a:pt x="265" y="302"/>
                </a:lnTo>
                <a:lnTo>
                  <a:pt x="267" y="287"/>
                </a:lnTo>
                <a:lnTo>
                  <a:pt x="268" y="272"/>
                </a:lnTo>
                <a:lnTo>
                  <a:pt x="267" y="259"/>
                </a:lnTo>
                <a:lnTo>
                  <a:pt x="264" y="246"/>
                </a:lnTo>
                <a:lnTo>
                  <a:pt x="261" y="235"/>
                </a:lnTo>
                <a:lnTo>
                  <a:pt x="256" y="224"/>
                </a:lnTo>
                <a:lnTo>
                  <a:pt x="248" y="215"/>
                </a:lnTo>
                <a:lnTo>
                  <a:pt x="241" y="209"/>
                </a:lnTo>
                <a:lnTo>
                  <a:pt x="232" y="204"/>
                </a:lnTo>
                <a:lnTo>
                  <a:pt x="223" y="202"/>
                </a:lnTo>
                <a:lnTo>
                  <a:pt x="212" y="200"/>
                </a:lnTo>
                <a:lnTo>
                  <a:pt x="107" y="2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565264" name="Group 16"/>
          <p:cNvGrpSpPr>
            <a:grpSpLocks/>
          </p:cNvGrpSpPr>
          <p:nvPr/>
        </p:nvGrpSpPr>
        <p:grpSpPr bwMode="auto">
          <a:xfrm>
            <a:off x="4362450" y="3514725"/>
            <a:ext cx="1770063" cy="1336675"/>
            <a:chOff x="2748" y="2412"/>
            <a:chExt cx="1115" cy="842"/>
          </a:xfrm>
        </p:grpSpPr>
        <p:sp>
          <p:nvSpPr>
            <p:cNvPr id="33873" name="Line 17"/>
            <p:cNvSpPr>
              <a:spLocks noChangeShapeType="1"/>
            </p:cNvSpPr>
            <p:nvPr/>
          </p:nvSpPr>
          <p:spPr bwMode="auto">
            <a:xfrm flipH="1">
              <a:off x="3437" y="2412"/>
              <a:ext cx="426" cy="4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74" name="Line 18"/>
            <p:cNvSpPr>
              <a:spLocks noChangeShapeType="1"/>
            </p:cNvSpPr>
            <p:nvPr/>
          </p:nvSpPr>
          <p:spPr bwMode="auto">
            <a:xfrm flipH="1" flipV="1">
              <a:off x="3437" y="2832"/>
              <a:ext cx="426" cy="4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75" name="Line 19"/>
            <p:cNvSpPr>
              <a:spLocks noChangeShapeType="1"/>
            </p:cNvSpPr>
            <p:nvPr/>
          </p:nvSpPr>
          <p:spPr bwMode="auto">
            <a:xfrm flipH="1">
              <a:off x="2748" y="2832"/>
              <a:ext cx="6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76" name="Freeform 20"/>
            <p:cNvSpPr>
              <a:spLocks/>
            </p:cNvSpPr>
            <p:nvPr/>
          </p:nvSpPr>
          <p:spPr bwMode="auto">
            <a:xfrm>
              <a:off x="2834" y="2611"/>
              <a:ext cx="84" cy="90"/>
            </a:xfrm>
            <a:custGeom>
              <a:avLst/>
              <a:gdLst>
                <a:gd name="T0" fmla="*/ 0 w 280"/>
                <a:gd name="T1" fmla="*/ 0 h 301"/>
                <a:gd name="T2" fmla="*/ 2 w 280"/>
                <a:gd name="T3" fmla="*/ 8 h 301"/>
                <a:gd name="T4" fmla="*/ 8 w 280"/>
                <a:gd name="T5" fmla="*/ 0 h 301"/>
                <a:gd name="T6" fmla="*/ 0 60000 65536"/>
                <a:gd name="T7" fmla="*/ 0 60000 65536"/>
                <a:gd name="T8" fmla="*/ 0 60000 65536"/>
              </a:gdLst>
              <a:ahLst/>
              <a:cxnLst>
                <a:cxn ang="T6">
                  <a:pos x="T0" y="T1"/>
                </a:cxn>
                <a:cxn ang="T7">
                  <a:pos x="T2" y="T3"/>
                </a:cxn>
                <a:cxn ang="T8">
                  <a:pos x="T4" y="T5"/>
                </a:cxn>
              </a:cxnLst>
              <a:rect l="0" t="0" r="r" b="b"/>
              <a:pathLst>
                <a:path w="280" h="301">
                  <a:moveTo>
                    <a:pt x="0" y="0"/>
                  </a:moveTo>
                  <a:lnTo>
                    <a:pt x="60" y="301"/>
                  </a:lnTo>
                  <a:lnTo>
                    <a:pt x="2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77" name="Line 21"/>
            <p:cNvSpPr>
              <a:spLocks noChangeShapeType="1"/>
            </p:cNvSpPr>
            <p:nvPr/>
          </p:nvSpPr>
          <p:spPr bwMode="auto">
            <a:xfrm flipH="1">
              <a:off x="2828" y="2701"/>
              <a:ext cx="23"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78" name="Freeform 22"/>
            <p:cNvSpPr>
              <a:spLocks/>
            </p:cNvSpPr>
            <p:nvPr/>
          </p:nvSpPr>
          <p:spPr bwMode="auto">
            <a:xfrm>
              <a:off x="2935" y="2666"/>
              <a:ext cx="65" cy="128"/>
            </a:xfrm>
            <a:custGeom>
              <a:avLst/>
              <a:gdLst>
                <a:gd name="T0" fmla="*/ 0 w 215"/>
                <a:gd name="T1" fmla="*/ 11 h 430"/>
                <a:gd name="T2" fmla="*/ 6 w 215"/>
                <a:gd name="T3" fmla="*/ 0 h 430"/>
                <a:gd name="T4" fmla="*/ 5 w 215"/>
                <a:gd name="T5" fmla="*/ 11 h 430"/>
                <a:gd name="T6" fmla="*/ 0 60000 65536"/>
                <a:gd name="T7" fmla="*/ 0 60000 65536"/>
                <a:gd name="T8" fmla="*/ 0 60000 65536"/>
              </a:gdLst>
              <a:ahLst/>
              <a:cxnLst>
                <a:cxn ang="T6">
                  <a:pos x="T0" y="T1"/>
                </a:cxn>
                <a:cxn ang="T7">
                  <a:pos x="T2" y="T3"/>
                </a:cxn>
                <a:cxn ang="T8">
                  <a:pos x="T4" y="T5"/>
                </a:cxn>
              </a:cxnLst>
              <a:rect l="0" t="0" r="r" b="b"/>
              <a:pathLst>
                <a:path w="215" h="430">
                  <a:moveTo>
                    <a:pt x="0" y="430"/>
                  </a:moveTo>
                  <a:lnTo>
                    <a:pt x="215" y="0"/>
                  </a:lnTo>
                  <a:lnTo>
                    <a:pt x="200" y="4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79" name="Line 23"/>
            <p:cNvSpPr>
              <a:spLocks noChangeShapeType="1"/>
            </p:cNvSpPr>
            <p:nvPr/>
          </p:nvSpPr>
          <p:spPr bwMode="auto">
            <a:xfrm flipH="1">
              <a:off x="2954" y="2758"/>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80" name="Line 24"/>
            <p:cNvSpPr>
              <a:spLocks noChangeShapeType="1"/>
            </p:cNvSpPr>
            <p:nvPr/>
          </p:nvSpPr>
          <p:spPr bwMode="auto">
            <a:xfrm>
              <a:off x="3048" y="2731"/>
              <a:ext cx="5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81" name="Freeform 25"/>
            <p:cNvSpPr>
              <a:spLocks/>
            </p:cNvSpPr>
            <p:nvPr/>
          </p:nvSpPr>
          <p:spPr bwMode="auto">
            <a:xfrm>
              <a:off x="3177" y="2611"/>
              <a:ext cx="84" cy="90"/>
            </a:xfrm>
            <a:custGeom>
              <a:avLst/>
              <a:gdLst>
                <a:gd name="T0" fmla="*/ 0 w 280"/>
                <a:gd name="T1" fmla="*/ 0 h 301"/>
                <a:gd name="T2" fmla="*/ 2 w 280"/>
                <a:gd name="T3" fmla="*/ 8 h 301"/>
                <a:gd name="T4" fmla="*/ 8 w 280"/>
                <a:gd name="T5" fmla="*/ 0 h 301"/>
                <a:gd name="T6" fmla="*/ 0 60000 65536"/>
                <a:gd name="T7" fmla="*/ 0 60000 65536"/>
                <a:gd name="T8" fmla="*/ 0 60000 65536"/>
              </a:gdLst>
              <a:ahLst/>
              <a:cxnLst>
                <a:cxn ang="T6">
                  <a:pos x="T0" y="T1"/>
                </a:cxn>
                <a:cxn ang="T7">
                  <a:pos x="T2" y="T3"/>
                </a:cxn>
                <a:cxn ang="T8">
                  <a:pos x="T4" y="T5"/>
                </a:cxn>
              </a:cxnLst>
              <a:rect l="0" t="0" r="r" b="b"/>
              <a:pathLst>
                <a:path w="280" h="301">
                  <a:moveTo>
                    <a:pt x="0" y="0"/>
                  </a:moveTo>
                  <a:lnTo>
                    <a:pt x="60" y="301"/>
                  </a:lnTo>
                  <a:lnTo>
                    <a:pt x="2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82" name="Line 26"/>
            <p:cNvSpPr>
              <a:spLocks noChangeShapeType="1"/>
            </p:cNvSpPr>
            <p:nvPr/>
          </p:nvSpPr>
          <p:spPr bwMode="auto">
            <a:xfrm flipH="1">
              <a:off x="3172" y="2701"/>
              <a:ext cx="23"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83" name="Freeform 27"/>
            <p:cNvSpPr>
              <a:spLocks/>
            </p:cNvSpPr>
            <p:nvPr/>
          </p:nvSpPr>
          <p:spPr bwMode="auto">
            <a:xfrm>
              <a:off x="3279" y="2722"/>
              <a:ext cx="61" cy="72"/>
            </a:xfrm>
            <a:custGeom>
              <a:avLst/>
              <a:gdLst>
                <a:gd name="T0" fmla="*/ 0 w 204"/>
                <a:gd name="T1" fmla="*/ 7 h 239"/>
                <a:gd name="T2" fmla="*/ 2 w 204"/>
                <a:gd name="T3" fmla="*/ 7 h 239"/>
                <a:gd name="T4" fmla="*/ 2 w 204"/>
                <a:gd name="T5" fmla="*/ 6 h 239"/>
                <a:gd name="T6" fmla="*/ 3 w 204"/>
                <a:gd name="T7" fmla="*/ 6 h 239"/>
                <a:gd name="T8" fmla="*/ 3 w 204"/>
                <a:gd name="T9" fmla="*/ 6 h 239"/>
                <a:gd name="T10" fmla="*/ 3 w 204"/>
                <a:gd name="T11" fmla="*/ 6 h 239"/>
                <a:gd name="T12" fmla="*/ 4 w 204"/>
                <a:gd name="T13" fmla="*/ 6 h 239"/>
                <a:gd name="T14" fmla="*/ 4 w 204"/>
                <a:gd name="T15" fmla="*/ 6 h 239"/>
                <a:gd name="T16" fmla="*/ 4 w 204"/>
                <a:gd name="T17" fmla="*/ 5 h 239"/>
                <a:gd name="T18" fmla="*/ 4 w 204"/>
                <a:gd name="T19" fmla="*/ 5 h 239"/>
                <a:gd name="T20" fmla="*/ 5 w 204"/>
                <a:gd name="T21" fmla="*/ 5 h 239"/>
                <a:gd name="T22" fmla="*/ 5 w 204"/>
                <a:gd name="T23" fmla="*/ 5 h 239"/>
                <a:gd name="T24" fmla="*/ 5 w 204"/>
                <a:gd name="T25" fmla="*/ 4 h 239"/>
                <a:gd name="T26" fmla="*/ 5 w 204"/>
                <a:gd name="T27" fmla="*/ 4 h 239"/>
                <a:gd name="T28" fmla="*/ 5 w 204"/>
                <a:gd name="T29" fmla="*/ 3 h 239"/>
                <a:gd name="T30" fmla="*/ 5 w 204"/>
                <a:gd name="T31" fmla="*/ 3 h 239"/>
                <a:gd name="T32" fmla="*/ 5 w 204"/>
                <a:gd name="T33" fmla="*/ 2 h 239"/>
                <a:gd name="T34" fmla="*/ 5 w 204"/>
                <a:gd name="T35" fmla="*/ 2 h 239"/>
                <a:gd name="T36" fmla="*/ 5 w 204"/>
                <a:gd name="T37" fmla="*/ 2 h 239"/>
                <a:gd name="T38" fmla="*/ 5 w 204"/>
                <a:gd name="T39" fmla="*/ 2 h 239"/>
                <a:gd name="T40" fmla="*/ 5 w 204"/>
                <a:gd name="T41" fmla="*/ 1 h 239"/>
                <a:gd name="T42" fmla="*/ 5 w 204"/>
                <a:gd name="T43" fmla="*/ 1 h 239"/>
                <a:gd name="T44" fmla="*/ 5 w 204"/>
                <a:gd name="T45" fmla="*/ 1 h 239"/>
                <a:gd name="T46" fmla="*/ 5 w 204"/>
                <a:gd name="T47" fmla="*/ 0 h 239"/>
                <a:gd name="T48" fmla="*/ 5 w 204"/>
                <a:gd name="T49" fmla="*/ 0 h 239"/>
                <a:gd name="T50" fmla="*/ 4 w 204"/>
                <a:gd name="T51" fmla="*/ 0 h 239"/>
                <a:gd name="T52" fmla="*/ 4 w 204"/>
                <a:gd name="T53" fmla="*/ 0 h 239"/>
                <a:gd name="T54" fmla="*/ 4 w 204"/>
                <a:gd name="T55" fmla="*/ 0 h 239"/>
                <a:gd name="T56" fmla="*/ 2 w 204"/>
                <a:gd name="T57" fmla="*/ 0 h 2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4" h="239">
                  <a:moveTo>
                    <a:pt x="0" y="239"/>
                  </a:moveTo>
                  <a:lnTo>
                    <a:pt x="84" y="239"/>
                  </a:lnTo>
                  <a:lnTo>
                    <a:pt x="93" y="237"/>
                  </a:lnTo>
                  <a:lnTo>
                    <a:pt x="104" y="235"/>
                  </a:lnTo>
                  <a:lnTo>
                    <a:pt x="115" y="231"/>
                  </a:lnTo>
                  <a:lnTo>
                    <a:pt x="125" y="225"/>
                  </a:lnTo>
                  <a:lnTo>
                    <a:pt x="136" y="217"/>
                  </a:lnTo>
                  <a:lnTo>
                    <a:pt x="147" y="209"/>
                  </a:lnTo>
                  <a:lnTo>
                    <a:pt x="156" y="198"/>
                  </a:lnTo>
                  <a:lnTo>
                    <a:pt x="166" y="187"/>
                  </a:lnTo>
                  <a:lnTo>
                    <a:pt x="174" y="175"/>
                  </a:lnTo>
                  <a:lnTo>
                    <a:pt x="182" y="162"/>
                  </a:lnTo>
                  <a:lnTo>
                    <a:pt x="188" y="148"/>
                  </a:lnTo>
                  <a:lnTo>
                    <a:pt x="194" y="134"/>
                  </a:lnTo>
                  <a:lnTo>
                    <a:pt x="199" y="119"/>
                  </a:lnTo>
                  <a:lnTo>
                    <a:pt x="202" y="105"/>
                  </a:lnTo>
                  <a:lnTo>
                    <a:pt x="204" y="91"/>
                  </a:lnTo>
                  <a:lnTo>
                    <a:pt x="204" y="77"/>
                  </a:lnTo>
                  <a:lnTo>
                    <a:pt x="204" y="64"/>
                  </a:lnTo>
                  <a:lnTo>
                    <a:pt x="202" y="52"/>
                  </a:lnTo>
                  <a:lnTo>
                    <a:pt x="199" y="40"/>
                  </a:lnTo>
                  <a:lnTo>
                    <a:pt x="194" y="30"/>
                  </a:lnTo>
                  <a:lnTo>
                    <a:pt x="189" y="21"/>
                  </a:lnTo>
                  <a:lnTo>
                    <a:pt x="182" y="14"/>
                  </a:lnTo>
                  <a:lnTo>
                    <a:pt x="174" y="7"/>
                  </a:lnTo>
                  <a:lnTo>
                    <a:pt x="166" y="3"/>
                  </a:lnTo>
                  <a:lnTo>
                    <a:pt x="157" y="1"/>
                  </a:lnTo>
                  <a:lnTo>
                    <a:pt x="148" y="0"/>
                  </a:lnTo>
                  <a:lnTo>
                    <a:pt x="6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84" name="Freeform 28"/>
            <p:cNvSpPr>
              <a:spLocks/>
            </p:cNvSpPr>
            <p:nvPr/>
          </p:nvSpPr>
          <p:spPr bwMode="auto">
            <a:xfrm>
              <a:off x="3279" y="2666"/>
              <a:ext cx="72" cy="128"/>
            </a:xfrm>
            <a:custGeom>
              <a:avLst/>
              <a:gdLst>
                <a:gd name="T0" fmla="*/ 4 w 243"/>
                <a:gd name="T1" fmla="*/ 5 h 430"/>
                <a:gd name="T2" fmla="*/ 4 w 243"/>
                <a:gd name="T3" fmla="*/ 5 h 430"/>
                <a:gd name="T4" fmla="*/ 4 w 243"/>
                <a:gd name="T5" fmla="*/ 5 h 430"/>
                <a:gd name="T6" fmla="*/ 4 w 243"/>
                <a:gd name="T7" fmla="*/ 5 h 430"/>
                <a:gd name="T8" fmla="*/ 5 w 243"/>
                <a:gd name="T9" fmla="*/ 4 h 430"/>
                <a:gd name="T10" fmla="*/ 5 w 243"/>
                <a:gd name="T11" fmla="*/ 4 h 430"/>
                <a:gd name="T12" fmla="*/ 5 w 243"/>
                <a:gd name="T13" fmla="*/ 4 h 430"/>
                <a:gd name="T14" fmla="*/ 6 w 243"/>
                <a:gd name="T15" fmla="*/ 4 h 430"/>
                <a:gd name="T16" fmla="*/ 6 w 243"/>
                <a:gd name="T17" fmla="*/ 4 h 430"/>
                <a:gd name="T18" fmla="*/ 6 w 243"/>
                <a:gd name="T19" fmla="*/ 3 h 430"/>
                <a:gd name="T20" fmla="*/ 6 w 243"/>
                <a:gd name="T21" fmla="*/ 3 h 430"/>
                <a:gd name="T22" fmla="*/ 6 w 243"/>
                <a:gd name="T23" fmla="*/ 3 h 430"/>
                <a:gd name="T24" fmla="*/ 6 w 243"/>
                <a:gd name="T25" fmla="*/ 2 h 430"/>
                <a:gd name="T26" fmla="*/ 6 w 243"/>
                <a:gd name="T27" fmla="*/ 2 h 430"/>
                <a:gd name="T28" fmla="*/ 6 w 243"/>
                <a:gd name="T29" fmla="*/ 1 h 430"/>
                <a:gd name="T30" fmla="*/ 6 w 243"/>
                <a:gd name="T31" fmla="*/ 1 h 430"/>
                <a:gd name="T32" fmla="*/ 6 w 243"/>
                <a:gd name="T33" fmla="*/ 1 h 430"/>
                <a:gd name="T34" fmla="*/ 6 w 243"/>
                <a:gd name="T35" fmla="*/ 1 h 430"/>
                <a:gd name="T36" fmla="*/ 6 w 243"/>
                <a:gd name="T37" fmla="*/ 0 h 430"/>
                <a:gd name="T38" fmla="*/ 6 w 243"/>
                <a:gd name="T39" fmla="*/ 0 h 430"/>
                <a:gd name="T40" fmla="*/ 6 w 243"/>
                <a:gd name="T41" fmla="*/ 0 h 430"/>
                <a:gd name="T42" fmla="*/ 5 w 243"/>
                <a:gd name="T43" fmla="*/ 0 h 430"/>
                <a:gd name="T44" fmla="*/ 5 w 243"/>
                <a:gd name="T45" fmla="*/ 0 h 430"/>
                <a:gd name="T46" fmla="*/ 3 w 243"/>
                <a:gd name="T47" fmla="*/ 0 h 430"/>
                <a:gd name="T48" fmla="*/ 0 w 243"/>
                <a:gd name="T49" fmla="*/ 11 h 4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43" h="430">
                  <a:moveTo>
                    <a:pt x="148" y="191"/>
                  </a:moveTo>
                  <a:lnTo>
                    <a:pt x="157" y="190"/>
                  </a:lnTo>
                  <a:lnTo>
                    <a:pt x="167" y="188"/>
                  </a:lnTo>
                  <a:lnTo>
                    <a:pt x="177" y="183"/>
                  </a:lnTo>
                  <a:lnTo>
                    <a:pt x="187" y="176"/>
                  </a:lnTo>
                  <a:lnTo>
                    <a:pt x="197" y="168"/>
                  </a:lnTo>
                  <a:lnTo>
                    <a:pt x="206" y="158"/>
                  </a:lnTo>
                  <a:lnTo>
                    <a:pt x="215" y="147"/>
                  </a:lnTo>
                  <a:lnTo>
                    <a:pt x="222" y="136"/>
                  </a:lnTo>
                  <a:lnTo>
                    <a:pt x="230" y="123"/>
                  </a:lnTo>
                  <a:lnTo>
                    <a:pt x="235" y="109"/>
                  </a:lnTo>
                  <a:lnTo>
                    <a:pt x="239" y="96"/>
                  </a:lnTo>
                  <a:lnTo>
                    <a:pt x="242" y="82"/>
                  </a:lnTo>
                  <a:lnTo>
                    <a:pt x="243" y="70"/>
                  </a:lnTo>
                  <a:lnTo>
                    <a:pt x="243" y="57"/>
                  </a:lnTo>
                  <a:lnTo>
                    <a:pt x="242" y="44"/>
                  </a:lnTo>
                  <a:lnTo>
                    <a:pt x="239" y="33"/>
                  </a:lnTo>
                  <a:lnTo>
                    <a:pt x="236" y="24"/>
                  </a:lnTo>
                  <a:lnTo>
                    <a:pt x="230" y="15"/>
                  </a:lnTo>
                  <a:lnTo>
                    <a:pt x="223" y="9"/>
                  </a:lnTo>
                  <a:lnTo>
                    <a:pt x="216" y="5"/>
                  </a:lnTo>
                  <a:lnTo>
                    <a:pt x="207" y="2"/>
                  </a:lnTo>
                  <a:lnTo>
                    <a:pt x="198" y="0"/>
                  </a:lnTo>
                  <a:lnTo>
                    <a:pt x="115" y="0"/>
                  </a:lnTo>
                  <a:lnTo>
                    <a:pt x="0" y="4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85" name="Line 29"/>
            <p:cNvSpPr>
              <a:spLocks noChangeShapeType="1"/>
            </p:cNvSpPr>
            <p:nvPr/>
          </p:nvSpPr>
          <p:spPr bwMode="auto">
            <a:xfrm>
              <a:off x="2769" y="2605"/>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86" name="Line 30"/>
            <p:cNvSpPr>
              <a:spLocks noChangeShapeType="1"/>
            </p:cNvSpPr>
            <p:nvPr/>
          </p:nvSpPr>
          <p:spPr bwMode="auto">
            <a:xfrm>
              <a:off x="3397" y="2605"/>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65279" name="Group 31"/>
          <p:cNvGrpSpPr>
            <a:grpSpLocks/>
          </p:cNvGrpSpPr>
          <p:nvPr/>
        </p:nvGrpSpPr>
        <p:grpSpPr bwMode="auto">
          <a:xfrm>
            <a:off x="4362450" y="4851400"/>
            <a:ext cx="1770063" cy="1331913"/>
            <a:chOff x="2748" y="3254"/>
            <a:chExt cx="1115" cy="839"/>
          </a:xfrm>
        </p:grpSpPr>
        <p:sp>
          <p:nvSpPr>
            <p:cNvPr id="33859" name="Line 32"/>
            <p:cNvSpPr>
              <a:spLocks noChangeShapeType="1"/>
            </p:cNvSpPr>
            <p:nvPr/>
          </p:nvSpPr>
          <p:spPr bwMode="auto">
            <a:xfrm flipH="1">
              <a:off x="3437" y="3254"/>
              <a:ext cx="426" cy="4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60" name="Line 33"/>
            <p:cNvSpPr>
              <a:spLocks noChangeShapeType="1"/>
            </p:cNvSpPr>
            <p:nvPr/>
          </p:nvSpPr>
          <p:spPr bwMode="auto">
            <a:xfrm flipH="1" flipV="1">
              <a:off x="3437" y="3673"/>
              <a:ext cx="426" cy="4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61" name="Line 34"/>
            <p:cNvSpPr>
              <a:spLocks noChangeShapeType="1"/>
            </p:cNvSpPr>
            <p:nvPr/>
          </p:nvSpPr>
          <p:spPr bwMode="auto">
            <a:xfrm flipH="1">
              <a:off x="2748" y="3673"/>
              <a:ext cx="6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62" name="Freeform 35"/>
            <p:cNvSpPr>
              <a:spLocks/>
            </p:cNvSpPr>
            <p:nvPr/>
          </p:nvSpPr>
          <p:spPr bwMode="auto">
            <a:xfrm>
              <a:off x="2834" y="3451"/>
              <a:ext cx="84" cy="90"/>
            </a:xfrm>
            <a:custGeom>
              <a:avLst/>
              <a:gdLst>
                <a:gd name="T0" fmla="*/ 0 w 280"/>
                <a:gd name="T1" fmla="*/ 0 h 300"/>
                <a:gd name="T2" fmla="*/ 2 w 280"/>
                <a:gd name="T3" fmla="*/ 8 h 300"/>
                <a:gd name="T4" fmla="*/ 8 w 280"/>
                <a:gd name="T5" fmla="*/ 0 h 300"/>
                <a:gd name="T6" fmla="*/ 0 60000 65536"/>
                <a:gd name="T7" fmla="*/ 0 60000 65536"/>
                <a:gd name="T8" fmla="*/ 0 60000 65536"/>
              </a:gdLst>
              <a:ahLst/>
              <a:cxnLst>
                <a:cxn ang="T6">
                  <a:pos x="T0" y="T1"/>
                </a:cxn>
                <a:cxn ang="T7">
                  <a:pos x="T2" y="T3"/>
                </a:cxn>
                <a:cxn ang="T8">
                  <a:pos x="T4" y="T5"/>
                </a:cxn>
              </a:cxnLst>
              <a:rect l="0" t="0" r="r" b="b"/>
              <a:pathLst>
                <a:path w="280" h="300">
                  <a:moveTo>
                    <a:pt x="0" y="0"/>
                  </a:moveTo>
                  <a:lnTo>
                    <a:pt x="60" y="300"/>
                  </a:lnTo>
                  <a:lnTo>
                    <a:pt x="2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63" name="Line 36"/>
            <p:cNvSpPr>
              <a:spLocks noChangeShapeType="1"/>
            </p:cNvSpPr>
            <p:nvPr/>
          </p:nvSpPr>
          <p:spPr bwMode="auto">
            <a:xfrm flipH="1">
              <a:off x="2828" y="3541"/>
              <a:ext cx="23"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64" name="Freeform 37"/>
            <p:cNvSpPr>
              <a:spLocks/>
            </p:cNvSpPr>
            <p:nvPr/>
          </p:nvSpPr>
          <p:spPr bwMode="auto">
            <a:xfrm>
              <a:off x="2935" y="3505"/>
              <a:ext cx="65" cy="129"/>
            </a:xfrm>
            <a:custGeom>
              <a:avLst/>
              <a:gdLst>
                <a:gd name="T0" fmla="*/ 0 w 215"/>
                <a:gd name="T1" fmla="*/ 12 h 429"/>
                <a:gd name="T2" fmla="*/ 6 w 215"/>
                <a:gd name="T3" fmla="*/ 0 h 429"/>
                <a:gd name="T4" fmla="*/ 5 w 215"/>
                <a:gd name="T5" fmla="*/ 12 h 429"/>
                <a:gd name="T6" fmla="*/ 0 60000 65536"/>
                <a:gd name="T7" fmla="*/ 0 60000 65536"/>
                <a:gd name="T8" fmla="*/ 0 60000 65536"/>
              </a:gdLst>
              <a:ahLst/>
              <a:cxnLst>
                <a:cxn ang="T6">
                  <a:pos x="T0" y="T1"/>
                </a:cxn>
                <a:cxn ang="T7">
                  <a:pos x="T2" y="T3"/>
                </a:cxn>
                <a:cxn ang="T8">
                  <a:pos x="T4" y="T5"/>
                </a:cxn>
              </a:cxnLst>
              <a:rect l="0" t="0" r="r" b="b"/>
              <a:pathLst>
                <a:path w="215" h="429">
                  <a:moveTo>
                    <a:pt x="0" y="429"/>
                  </a:moveTo>
                  <a:lnTo>
                    <a:pt x="215" y="0"/>
                  </a:lnTo>
                  <a:lnTo>
                    <a:pt x="200" y="4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65" name="Line 38"/>
            <p:cNvSpPr>
              <a:spLocks noChangeShapeType="1"/>
            </p:cNvSpPr>
            <p:nvPr/>
          </p:nvSpPr>
          <p:spPr bwMode="auto">
            <a:xfrm flipH="1">
              <a:off x="2954" y="3598"/>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66" name="Line 39"/>
            <p:cNvSpPr>
              <a:spLocks noChangeShapeType="1"/>
            </p:cNvSpPr>
            <p:nvPr/>
          </p:nvSpPr>
          <p:spPr bwMode="auto">
            <a:xfrm>
              <a:off x="3048" y="3571"/>
              <a:ext cx="5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67" name="Freeform 40"/>
            <p:cNvSpPr>
              <a:spLocks/>
            </p:cNvSpPr>
            <p:nvPr/>
          </p:nvSpPr>
          <p:spPr bwMode="auto">
            <a:xfrm>
              <a:off x="3177" y="3451"/>
              <a:ext cx="84" cy="90"/>
            </a:xfrm>
            <a:custGeom>
              <a:avLst/>
              <a:gdLst>
                <a:gd name="T0" fmla="*/ 0 w 280"/>
                <a:gd name="T1" fmla="*/ 0 h 300"/>
                <a:gd name="T2" fmla="*/ 2 w 280"/>
                <a:gd name="T3" fmla="*/ 8 h 300"/>
                <a:gd name="T4" fmla="*/ 8 w 280"/>
                <a:gd name="T5" fmla="*/ 0 h 300"/>
                <a:gd name="T6" fmla="*/ 0 60000 65536"/>
                <a:gd name="T7" fmla="*/ 0 60000 65536"/>
                <a:gd name="T8" fmla="*/ 0 60000 65536"/>
              </a:gdLst>
              <a:ahLst/>
              <a:cxnLst>
                <a:cxn ang="T6">
                  <a:pos x="T0" y="T1"/>
                </a:cxn>
                <a:cxn ang="T7">
                  <a:pos x="T2" y="T3"/>
                </a:cxn>
                <a:cxn ang="T8">
                  <a:pos x="T4" y="T5"/>
                </a:cxn>
              </a:cxnLst>
              <a:rect l="0" t="0" r="r" b="b"/>
              <a:pathLst>
                <a:path w="280" h="300">
                  <a:moveTo>
                    <a:pt x="0" y="0"/>
                  </a:moveTo>
                  <a:lnTo>
                    <a:pt x="60" y="300"/>
                  </a:lnTo>
                  <a:lnTo>
                    <a:pt x="2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68" name="Line 41"/>
            <p:cNvSpPr>
              <a:spLocks noChangeShapeType="1"/>
            </p:cNvSpPr>
            <p:nvPr/>
          </p:nvSpPr>
          <p:spPr bwMode="auto">
            <a:xfrm flipH="1">
              <a:off x="3172" y="3541"/>
              <a:ext cx="23"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69" name="Freeform 42"/>
            <p:cNvSpPr>
              <a:spLocks/>
            </p:cNvSpPr>
            <p:nvPr/>
          </p:nvSpPr>
          <p:spPr bwMode="auto">
            <a:xfrm>
              <a:off x="3279" y="3562"/>
              <a:ext cx="61" cy="72"/>
            </a:xfrm>
            <a:custGeom>
              <a:avLst/>
              <a:gdLst>
                <a:gd name="T0" fmla="*/ 0 w 204"/>
                <a:gd name="T1" fmla="*/ 7 h 239"/>
                <a:gd name="T2" fmla="*/ 2 w 204"/>
                <a:gd name="T3" fmla="*/ 7 h 239"/>
                <a:gd name="T4" fmla="*/ 2 w 204"/>
                <a:gd name="T5" fmla="*/ 7 h 239"/>
                <a:gd name="T6" fmla="*/ 3 w 204"/>
                <a:gd name="T7" fmla="*/ 6 h 239"/>
                <a:gd name="T8" fmla="*/ 3 w 204"/>
                <a:gd name="T9" fmla="*/ 6 h 239"/>
                <a:gd name="T10" fmla="*/ 3 w 204"/>
                <a:gd name="T11" fmla="*/ 6 h 239"/>
                <a:gd name="T12" fmla="*/ 4 w 204"/>
                <a:gd name="T13" fmla="*/ 6 h 239"/>
                <a:gd name="T14" fmla="*/ 4 w 204"/>
                <a:gd name="T15" fmla="*/ 6 h 239"/>
                <a:gd name="T16" fmla="*/ 4 w 204"/>
                <a:gd name="T17" fmla="*/ 5 h 239"/>
                <a:gd name="T18" fmla="*/ 4 w 204"/>
                <a:gd name="T19" fmla="*/ 5 h 239"/>
                <a:gd name="T20" fmla="*/ 5 w 204"/>
                <a:gd name="T21" fmla="*/ 5 h 239"/>
                <a:gd name="T22" fmla="*/ 5 w 204"/>
                <a:gd name="T23" fmla="*/ 5 h 239"/>
                <a:gd name="T24" fmla="*/ 5 w 204"/>
                <a:gd name="T25" fmla="*/ 4 h 239"/>
                <a:gd name="T26" fmla="*/ 5 w 204"/>
                <a:gd name="T27" fmla="*/ 4 h 239"/>
                <a:gd name="T28" fmla="*/ 5 w 204"/>
                <a:gd name="T29" fmla="*/ 3 h 239"/>
                <a:gd name="T30" fmla="*/ 5 w 204"/>
                <a:gd name="T31" fmla="*/ 3 h 239"/>
                <a:gd name="T32" fmla="*/ 5 w 204"/>
                <a:gd name="T33" fmla="*/ 2 h 239"/>
                <a:gd name="T34" fmla="*/ 5 w 204"/>
                <a:gd name="T35" fmla="*/ 2 h 239"/>
                <a:gd name="T36" fmla="*/ 5 w 204"/>
                <a:gd name="T37" fmla="*/ 2 h 239"/>
                <a:gd name="T38" fmla="*/ 5 w 204"/>
                <a:gd name="T39" fmla="*/ 2 h 239"/>
                <a:gd name="T40" fmla="*/ 5 w 204"/>
                <a:gd name="T41" fmla="*/ 1 h 239"/>
                <a:gd name="T42" fmla="*/ 5 w 204"/>
                <a:gd name="T43" fmla="*/ 1 h 239"/>
                <a:gd name="T44" fmla="*/ 5 w 204"/>
                <a:gd name="T45" fmla="*/ 1 h 239"/>
                <a:gd name="T46" fmla="*/ 5 w 204"/>
                <a:gd name="T47" fmla="*/ 0 h 239"/>
                <a:gd name="T48" fmla="*/ 5 w 204"/>
                <a:gd name="T49" fmla="*/ 0 h 239"/>
                <a:gd name="T50" fmla="*/ 4 w 204"/>
                <a:gd name="T51" fmla="*/ 0 h 239"/>
                <a:gd name="T52" fmla="*/ 4 w 204"/>
                <a:gd name="T53" fmla="*/ 0 h 239"/>
                <a:gd name="T54" fmla="*/ 4 w 204"/>
                <a:gd name="T55" fmla="*/ 0 h 239"/>
                <a:gd name="T56" fmla="*/ 2 w 204"/>
                <a:gd name="T57" fmla="*/ 0 h 2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4" h="239">
                  <a:moveTo>
                    <a:pt x="0" y="239"/>
                  </a:moveTo>
                  <a:lnTo>
                    <a:pt x="84" y="239"/>
                  </a:lnTo>
                  <a:lnTo>
                    <a:pt x="93" y="238"/>
                  </a:lnTo>
                  <a:lnTo>
                    <a:pt x="104" y="236"/>
                  </a:lnTo>
                  <a:lnTo>
                    <a:pt x="115" y="231"/>
                  </a:lnTo>
                  <a:lnTo>
                    <a:pt x="125" y="225"/>
                  </a:lnTo>
                  <a:lnTo>
                    <a:pt x="136" y="218"/>
                  </a:lnTo>
                  <a:lnTo>
                    <a:pt x="147" y="209"/>
                  </a:lnTo>
                  <a:lnTo>
                    <a:pt x="156" y="198"/>
                  </a:lnTo>
                  <a:lnTo>
                    <a:pt x="166" y="188"/>
                  </a:lnTo>
                  <a:lnTo>
                    <a:pt x="174" y="175"/>
                  </a:lnTo>
                  <a:lnTo>
                    <a:pt x="182" y="162"/>
                  </a:lnTo>
                  <a:lnTo>
                    <a:pt x="188" y="148"/>
                  </a:lnTo>
                  <a:lnTo>
                    <a:pt x="194" y="134"/>
                  </a:lnTo>
                  <a:lnTo>
                    <a:pt x="199" y="120"/>
                  </a:lnTo>
                  <a:lnTo>
                    <a:pt x="202" y="106"/>
                  </a:lnTo>
                  <a:lnTo>
                    <a:pt x="204" y="91"/>
                  </a:lnTo>
                  <a:lnTo>
                    <a:pt x="204" y="77"/>
                  </a:lnTo>
                  <a:lnTo>
                    <a:pt x="204" y="64"/>
                  </a:lnTo>
                  <a:lnTo>
                    <a:pt x="202" y="52"/>
                  </a:lnTo>
                  <a:lnTo>
                    <a:pt x="199" y="41"/>
                  </a:lnTo>
                  <a:lnTo>
                    <a:pt x="194" y="30"/>
                  </a:lnTo>
                  <a:lnTo>
                    <a:pt x="189" y="22"/>
                  </a:lnTo>
                  <a:lnTo>
                    <a:pt x="182" y="14"/>
                  </a:lnTo>
                  <a:lnTo>
                    <a:pt x="174" y="8"/>
                  </a:lnTo>
                  <a:lnTo>
                    <a:pt x="166" y="4"/>
                  </a:lnTo>
                  <a:lnTo>
                    <a:pt x="157" y="1"/>
                  </a:lnTo>
                  <a:lnTo>
                    <a:pt x="148" y="0"/>
                  </a:lnTo>
                  <a:lnTo>
                    <a:pt x="6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70" name="Freeform 43"/>
            <p:cNvSpPr>
              <a:spLocks/>
            </p:cNvSpPr>
            <p:nvPr/>
          </p:nvSpPr>
          <p:spPr bwMode="auto">
            <a:xfrm>
              <a:off x="3279" y="3505"/>
              <a:ext cx="72" cy="129"/>
            </a:xfrm>
            <a:custGeom>
              <a:avLst/>
              <a:gdLst>
                <a:gd name="T0" fmla="*/ 4 w 243"/>
                <a:gd name="T1" fmla="*/ 5 h 429"/>
                <a:gd name="T2" fmla="*/ 4 w 243"/>
                <a:gd name="T3" fmla="*/ 5 h 429"/>
                <a:gd name="T4" fmla="*/ 4 w 243"/>
                <a:gd name="T5" fmla="*/ 5 h 429"/>
                <a:gd name="T6" fmla="*/ 4 w 243"/>
                <a:gd name="T7" fmla="*/ 5 h 429"/>
                <a:gd name="T8" fmla="*/ 5 w 243"/>
                <a:gd name="T9" fmla="*/ 5 h 429"/>
                <a:gd name="T10" fmla="*/ 5 w 243"/>
                <a:gd name="T11" fmla="*/ 5 h 429"/>
                <a:gd name="T12" fmla="*/ 5 w 243"/>
                <a:gd name="T13" fmla="*/ 4 h 429"/>
                <a:gd name="T14" fmla="*/ 6 w 243"/>
                <a:gd name="T15" fmla="*/ 4 h 429"/>
                <a:gd name="T16" fmla="*/ 6 w 243"/>
                <a:gd name="T17" fmla="*/ 4 h 429"/>
                <a:gd name="T18" fmla="*/ 6 w 243"/>
                <a:gd name="T19" fmla="*/ 3 h 429"/>
                <a:gd name="T20" fmla="*/ 6 w 243"/>
                <a:gd name="T21" fmla="*/ 3 h 429"/>
                <a:gd name="T22" fmla="*/ 6 w 243"/>
                <a:gd name="T23" fmla="*/ 3 h 429"/>
                <a:gd name="T24" fmla="*/ 6 w 243"/>
                <a:gd name="T25" fmla="*/ 2 h 429"/>
                <a:gd name="T26" fmla="*/ 6 w 243"/>
                <a:gd name="T27" fmla="*/ 2 h 429"/>
                <a:gd name="T28" fmla="*/ 6 w 243"/>
                <a:gd name="T29" fmla="*/ 2 h 429"/>
                <a:gd name="T30" fmla="*/ 6 w 243"/>
                <a:gd name="T31" fmla="*/ 1 h 429"/>
                <a:gd name="T32" fmla="*/ 6 w 243"/>
                <a:gd name="T33" fmla="*/ 1 h 429"/>
                <a:gd name="T34" fmla="*/ 6 w 243"/>
                <a:gd name="T35" fmla="*/ 1 h 429"/>
                <a:gd name="T36" fmla="*/ 6 w 243"/>
                <a:gd name="T37" fmla="*/ 1 h 429"/>
                <a:gd name="T38" fmla="*/ 6 w 243"/>
                <a:gd name="T39" fmla="*/ 0 h 429"/>
                <a:gd name="T40" fmla="*/ 6 w 243"/>
                <a:gd name="T41" fmla="*/ 0 h 429"/>
                <a:gd name="T42" fmla="*/ 5 w 243"/>
                <a:gd name="T43" fmla="*/ 0 h 429"/>
                <a:gd name="T44" fmla="*/ 5 w 243"/>
                <a:gd name="T45" fmla="*/ 0 h 429"/>
                <a:gd name="T46" fmla="*/ 3 w 243"/>
                <a:gd name="T47" fmla="*/ 0 h 429"/>
                <a:gd name="T48" fmla="*/ 0 w 243"/>
                <a:gd name="T49" fmla="*/ 12 h 4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43" h="429">
                  <a:moveTo>
                    <a:pt x="148" y="190"/>
                  </a:moveTo>
                  <a:lnTo>
                    <a:pt x="157" y="189"/>
                  </a:lnTo>
                  <a:lnTo>
                    <a:pt x="167" y="186"/>
                  </a:lnTo>
                  <a:lnTo>
                    <a:pt x="177" y="182"/>
                  </a:lnTo>
                  <a:lnTo>
                    <a:pt x="187" y="176"/>
                  </a:lnTo>
                  <a:lnTo>
                    <a:pt x="197" y="167"/>
                  </a:lnTo>
                  <a:lnTo>
                    <a:pt x="206" y="157"/>
                  </a:lnTo>
                  <a:lnTo>
                    <a:pt x="215" y="147"/>
                  </a:lnTo>
                  <a:lnTo>
                    <a:pt x="222" y="135"/>
                  </a:lnTo>
                  <a:lnTo>
                    <a:pt x="230" y="122"/>
                  </a:lnTo>
                  <a:lnTo>
                    <a:pt x="235" y="108"/>
                  </a:lnTo>
                  <a:lnTo>
                    <a:pt x="239" y="96"/>
                  </a:lnTo>
                  <a:lnTo>
                    <a:pt x="242" y="82"/>
                  </a:lnTo>
                  <a:lnTo>
                    <a:pt x="243" y="68"/>
                  </a:lnTo>
                  <a:lnTo>
                    <a:pt x="243" y="55"/>
                  </a:lnTo>
                  <a:lnTo>
                    <a:pt x="242" y="43"/>
                  </a:lnTo>
                  <a:lnTo>
                    <a:pt x="239" y="33"/>
                  </a:lnTo>
                  <a:lnTo>
                    <a:pt x="236" y="23"/>
                  </a:lnTo>
                  <a:lnTo>
                    <a:pt x="230" y="15"/>
                  </a:lnTo>
                  <a:lnTo>
                    <a:pt x="223" y="8"/>
                  </a:lnTo>
                  <a:lnTo>
                    <a:pt x="216" y="4"/>
                  </a:lnTo>
                  <a:lnTo>
                    <a:pt x="207" y="1"/>
                  </a:lnTo>
                  <a:lnTo>
                    <a:pt x="198" y="0"/>
                  </a:lnTo>
                  <a:lnTo>
                    <a:pt x="115" y="0"/>
                  </a:lnTo>
                  <a:lnTo>
                    <a:pt x="0" y="4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71" name="Line 44"/>
            <p:cNvSpPr>
              <a:spLocks noChangeShapeType="1"/>
            </p:cNvSpPr>
            <p:nvPr/>
          </p:nvSpPr>
          <p:spPr bwMode="auto">
            <a:xfrm>
              <a:off x="2769" y="3445"/>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72" name="Line 45"/>
            <p:cNvSpPr>
              <a:spLocks noChangeShapeType="1"/>
            </p:cNvSpPr>
            <p:nvPr/>
          </p:nvSpPr>
          <p:spPr bwMode="auto">
            <a:xfrm>
              <a:off x="3397" y="3445"/>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65294" name="Group 46"/>
          <p:cNvGrpSpPr>
            <a:grpSpLocks/>
          </p:cNvGrpSpPr>
          <p:nvPr/>
        </p:nvGrpSpPr>
        <p:grpSpPr bwMode="auto">
          <a:xfrm>
            <a:off x="436563" y="1525588"/>
            <a:ext cx="819150" cy="906462"/>
            <a:chOff x="275" y="961"/>
            <a:chExt cx="516" cy="571"/>
          </a:xfrm>
        </p:grpSpPr>
        <p:sp>
          <p:nvSpPr>
            <p:cNvPr id="33852" name="Line 47"/>
            <p:cNvSpPr>
              <a:spLocks noChangeShapeType="1"/>
            </p:cNvSpPr>
            <p:nvPr/>
          </p:nvSpPr>
          <p:spPr bwMode="auto">
            <a:xfrm flipH="1" flipV="1">
              <a:off x="585" y="1184"/>
              <a:ext cx="206" cy="3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53" name="Line 48"/>
            <p:cNvSpPr>
              <a:spLocks noChangeShapeType="1"/>
            </p:cNvSpPr>
            <p:nvPr/>
          </p:nvSpPr>
          <p:spPr bwMode="auto">
            <a:xfrm>
              <a:off x="275" y="1184"/>
              <a:ext cx="3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54" name="Freeform 49"/>
            <p:cNvSpPr>
              <a:spLocks/>
            </p:cNvSpPr>
            <p:nvPr/>
          </p:nvSpPr>
          <p:spPr bwMode="auto">
            <a:xfrm>
              <a:off x="333" y="1024"/>
              <a:ext cx="76" cy="120"/>
            </a:xfrm>
            <a:custGeom>
              <a:avLst/>
              <a:gdLst>
                <a:gd name="T0" fmla="*/ 7 w 255"/>
                <a:gd name="T1" fmla="*/ 1 h 401"/>
                <a:gd name="T2" fmla="*/ 7 w 255"/>
                <a:gd name="T3" fmla="*/ 1 h 401"/>
                <a:gd name="T4" fmla="*/ 7 w 255"/>
                <a:gd name="T5" fmla="*/ 0 h 401"/>
                <a:gd name="T6" fmla="*/ 6 w 255"/>
                <a:gd name="T7" fmla="*/ 0 h 401"/>
                <a:gd name="T8" fmla="*/ 6 w 255"/>
                <a:gd name="T9" fmla="*/ 0 h 401"/>
                <a:gd name="T10" fmla="*/ 6 w 255"/>
                <a:gd name="T11" fmla="*/ 0 h 401"/>
                <a:gd name="T12" fmla="*/ 5 w 255"/>
                <a:gd name="T13" fmla="*/ 0 h 401"/>
                <a:gd name="T14" fmla="*/ 4 w 255"/>
                <a:gd name="T15" fmla="*/ 0 h 401"/>
                <a:gd name="T16" fmla="*/ 4 w 255"/>
                <a:gd name="T17" fmla="*/ 0 h 401"/>
                <a:gd name="T18" fmla="*/ 3 w 255"/>
                <a:gd name="T19" fmla="*/ 0 h 401"/>
                <a:gd name="T20" fmla="*/ 3 w 255"/>
                <a:gd name="T21" fmla="*/ 1 h 401"/>
                <a:gd name="T22" fmla="*/ 2 w 255"/>
                <a:gd name="T23" fmla="*/ 1 h 401"/>
                <a:gd name="T24" fmla="*/ 2 w 255"/>
                <a:gd name="T25" fmla="*/ 1 h 401"/>
                <a:gd name="T26" fmla="*/ 1 w 255"/>
                <a:gd name="T27" fmla="*/ 2 h 401"/>
                <a:gd name="T28" fmla="*/ 1 w 255"/>
                <a:gd name="T29" fmla="*/ 3 h 401"/>
                <a:gd name="T30" fmla="*/ 1 w 255"/>
                <a:gd name="T31" fmla="*/ 6 h 401"/>
                <a:gd name="T32" fmla="*/ 0 w 255"/>
                <a:gd name="T33" fmla="*/ 7 h 401"/>
                <a:gd name="T34" fmla="*/ 0 w 255"/>
                <a:gd name="T35" fmla="*/ 8 h 401"/>
                <a:gd name="T36" fmla="*/ 0 w 255"/>
                <a:gd name="T37" fmla="*/ 9 h 401"/>
                <a:gd name="T38" fmla="*/ 0 w 255"/>
                <a:gd name="T39" fmla="*/ 9 h 401"/>
                <a:gd name="T40" fmla="*/ 0 w 255"/>
                <a:gd name="T41" fmla="*/ 10 h 401"/>
                <a:gd name="T42" fmla="*/ 0 w 255"/>
                <a:gd name="T43" fmla="*/ 10 h 401"/>
                <a:gd name="T44" fmla="*/ 1 w 255"/>
                <a:gd name="T45" fmla="*/ 10 h 401"/>
                <a:gd name="T46" fmla="*/ 1 w 255"/>
                <a:gd name="T47" fmla="*/ 11 h 401"/>
                <a:gd name="T48" fmla="*/ 1 w 255"/>
                <a:gd name="T49" fmla="*/ 11 h 401"/>
                <a:gd name="T50" fmla="*/ 2 w 255"/>
                <a:gd name="T51" fmla="*/ 11 h 401"/>
                <a:gd name="T52" fmla="*/ 3 w 255"/>
                <a:gd name="T53" fmla="*/ 11 h 401"/>
                <a:gd name="T54" fmla="*/ 3 w 255"/>
                <a:gd name="T55" fmla="*/ 11 h 401"/>
                <a:gd name="T56" fmla="*/ 4 w 255"/>
                <a:gd name="T57" fmla="*/ 10 h 401"/>
                <a:gd name="T58" fmla="*/ 4 w 255"/>
                <a:gd name="T59" fmla="*/ 10 h 401"/>
                <a:gd name="T60" fmla="*/ 4 w 255"/>
                <a:gd name="T61" fmla="*/ 10 h 401"/>
                <a:gd name="T62" fmla="*/ 4 w 255"/>
                <a:gd name="T63" fmla="*/ 10 h 401"/>
                <a:gd name="T64" fmla="*/ 4 w 255"/>
                <a:gd name="T65" fmla="*/ 9 h 401"/>
                <a:gd name="T66" fmla="*/ 5 w 255"/>
                <a:gd name="T67" fmla="*/ 8 h 401"/>
                <a:gd name="T68" fmla="*/ 5 w 255"/>
                <a:gd name="T69" fmla="*/ 7 h 401"/>
                <a:gd name="T70" fmla="*/ 6 w 255"/>
                <a:gd name="T71" fmla="*/ 3 h 401"/>
                <a:gd name="T72" fmla="*/ 7 w 255"/>
                <a:gd name="T73" fmla="*/ 1 h 40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5" h="401">
                  <a:moveTo>
                    <a:pt x="254" y="53"/>
                  </a:moveTo>
                  <a:lnTo>
                    <a:pt x="255" y="44"/>
                  </a:lnTo>
                  <a:lnTo>
                    <a:pt x="255" y="36"/>
                  </a:lnTo>
                  <a:lnTo>
                    <a:pt x="253" y="27"/>
                  </a:lnTo>
                  <a:lnTo>
                    <a:pt x="251" y="19"/>
                  </a:lnTo>
                  <a:lnTo>
                    <a:pt x="248" y="11"/>
                  </a:lnTo>
                  <a:lnTo>
                    <a:pt x="245" y="7"/>
                  </a:lnTo>
                  <a:lnTo>
                    <a:pt x="243" y="4"/>
                  </a:lnTo>
                  <a:lnTo>
                    <a:pt x="239" y="2"/>
                  </a:lnTo>
                  <a:lnTo>
                    <a:pt x="236" y="1"/>
                  </a:lnTo>
                  <a:lnTo>
                    <a:pt x="232" y="0"/>
                  </a:lnTo>
                  <a:lnTo>
                    <a:pt x="228" y="0"/>
                  </a:lnTo>
                  <a:lnTo>
                    <a:pt x="210" y="0"/>
                  </a:lnTo>
                  <a:lnTo>
                    <a:pt x="194" y="0"/>
                  </a:lnTo>
                  <a:lnTo>
                    <a:pt x="177" y="0"/>
                  </a:lnTo>
                  <a:lnTo>
                    <a:pt x="161" y="1"/>
                  </a:lnTo>
                  <a:lnTo>
                    <a:pt x="152" y="2"/>
                  </a:lnTo>
                  <a:lnTo>
                    <a:pt x="144" y="4"/>
                  </a:lnTo>
                  <a:lnTo>
                    <a:pt x="136" y="6"/>
                  </a:lnTo>
                  <a:lnTo>
                    <a:pt x="129" y="9"/>
                  </a:lnTo>
                  <a:lnTo>
                    <a:pt x="121" y="14"/>
                  </a:lnTo>
                  <a:lnTo>
                    <a:pt x="115" y="19"/>
                  </a:lnTo>
                  <a:lnTo>
                    <a:pt x="102" y="30"/>
                  </a:lnTo>
                  <a:lnTo>
                    <a:pt x="89" y="41"/>
                  </a:lnTo>
                  <a:lnTo>
                    <a:pt x="84" y="48"/>
                  </a:lnTo>
                  <a:lnTo>
                    <a:pt x="80" y="55"/>
                  </a:lnTo>
                  <a:lnTo>
                    <a:pt x="63" y="84"/>
                  </a:lnTo>
                  <a:lnTo>
                    <a:pt x="59" y="91"/>
                  </a:lnTo>
                  <a:lnTo>
                    <a:pt x="56" y="99"/>
                  </a:lnTo>
                  <a:lnTo>
                    <a:pt x="51" y="115"/>
                  </a:lnTo>
                  <a:lnTo>
                    <a:pt x="42" y="147"/>
                  </a:lnTo>
                  <a:lnTo>
                    <a:pt x="24" y="212"/>
                  </a:lnTo>
                  <a:lnTo>
                    <a:pt x="16" y="244"/>
                  </a:lnTo>
                  <a:lnTo>
                    <a:pt x="7" y="276"/>
                  </a:lnTo>
                  <a:lnTo>
                    <a:pt x="4" y="292"/>
                  </a:lnTo>
                  <a:lnTo>
                    <a:pt x="1" y="309"/>
                  </a:lnTo>
                  <a:lnTo>
                    <a:pt x="0" y="317"/>
                  </a:lnTo>
                  <a:lnTo>
                    <a:pt x="0" y="325"/>
                  </a:lnTo>
                  <a:lnTo>
                    <a:pt x="0" y="333"/>
                  </a:lnTo>
                  <a:lnTo>
                    <a:pt x="1" y="342"/>
                  </a:lnTo>
                  <a:lnTo>
                    <a:pt x="3" y="350"/>
                  </a:lnTo>
                  <a:lnTo>
                    <a:pt x="5" y="358"/>
                  </a:lnTo>
                  <a:lnTo>
                    <a:pt x="8" y="366"/>
                  </a:lnTo>
                  <a:lnTo>
                    <a:pt x="13" y="373"/>
                  </a:lnTo>
                  <a:lnTo>
                    <a:pt x="17" y="380"/>
                  </a:lnTo>
                  <a:lnTo>
                    <a:pt x="22" y="386"/>
                  </a:lnTo>
                  <a:lnTo>
                    <a:pt x="29" y="392"/>
                  </a:lnTo>
                  <a:lnTo>
                    <a:pt x="36" y="396"/>
                  </a:lnTo>
                  <a:lnTo>
                    <a:pt x="43" y="398"/>
                  </a:lnTo>
                  <a:lnTo>
                    <a:pt x="52" y="400"/>
                  </a:lnTo>
                  <a:lnTo>
                    <a:pt x="61" y="400"/>
                  </a:lnTo>
                  <a:lnTo>
                    <a:pt x="69" y="400"/>
                  </a:lnTo>
                  <a:lnTo>
                    <a:pt x="85" y="400"/>
                  </a:lnTo>
                  <a:lnTo>
                    <a:pt x="102" y="401"/>
                  </a:lnTo>
                  <a:lnTo>
                    <a:pt x="111" y="401"/>
                  </a:lnTo>
                  <a:lnTo>
                    <a:pt x="119" y="400"/>
                  </a:lnTo>
                  <a:lnTo>
                    <a:pt x="127" y="397"/>
                  </a:lnTo>
                  <a:lnTo>
                    <a:pt x="134" y="394"/>
                  </a:lnTo>
                  <a:lnTo>
                    <a:pt x="141" y="388"/>
                  </a:lnTo>
                  <a:lnTo>
                    <a:pt x="148" y="383"/>
                  </a:lnTo>
                  <a:lnTo>
                    <a:pt x="153" y="378"/>
                  </a:lnTo>
                  <a:lnTo>
                    <a:pt x="158" y="371"/>
                  </a:lnTo>
                  <a:lnTo>
                    <a:pt x="164" y="364"/>
                  </a:lnTo>
                  <a:lnTo>
                    <a:pt x="168" y="358"/>
                  </a:lnTo>
                  <a:lnTo>
                    <a:pt x="172" y="350"/>
                  </a:lnTo>
                  <a:lnTo>
                    <a:pt x="176" y="343"/>
                  </a:lnTo>
                  <a:lnTo>
                    <a:pt x="182" y="327"/>
                  </a:lnTo>
                  <a:lnTo>
                    <a:pt x="186" y="311"/>
                  </a:lnTo>
                  <a:lnTo>
                    <a:pt x="195" y="279"/>
                  </a:lnTo>
                  <a:lnTo>
                    <a:pt x="202" y="246"/>
                  </a:lnTo>
                  <a:lnTo>
                    <a:pt x="219" y="181"/>
                  </a:lnTo>
                  <a:lnTo>
                    <a:pt x="237" y="117"/>
                  </a:lnTo>
                  <a:lnTo>
                    <a:pt x="246" y="85"/>
                  </a:lnTo>
                  <a:lnTo>
                    <a:pt x="253"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55" name="Freeform 50"/>
            <p:cNvSpPr>
              <a:spLocks/>
            </p:cNvSpPr>
            <p:nvPr/>
          </p:nvSpPr>
          <p:spPr bwMode="auto">
            <a:xfrm>
              <a:off x="388" y="1118"/>
              <a:ext cx="6" cy="26"/>
            </a:xfrm>
            <a:custGeom>
              <a:avLst/>
              <a:gdLst>
                <a:gd name="T0" fmla="*/ 0 w 24"/>
                <a:gd name="T1" fmla="*/ 0 h 83"/>
                <a:gd name="T2" fmla="*/ 0 w 24"/>
                <a:gd name="T3" fmla="*/ 0 h 83"/>
                <a:gd name="T4" fmla="*/ 0 w 24"/>
                <a:gd name="T5" fmla="*/ 1 h 83"/>
                <a:gd name="T6" fmla="*/ 0 w 24"/>
                <a:gd name="T7" fmla="*/ 1 h 83"/>
                <a:gd name="T8" fmla="*/ 0 w 24"/>
                <a:gd name="T9" fmla="*/ 1 h 83"/>
                <a:gd name="T10" fmla="*/ 0 w 24"/>
                <a:gd name="T11" fmla="*/ 1 h 83"/>
                <a:gd name="T12" fmla="*/ 0 w 24"/>
                <a:gd name="T13" fmla="*/ 2 h 83"/>
                <a:gd name="T14" fmla="*/ 0 w 24"/>
                <a:gd name="T15" fmla="*/ 2 h 83"/>
                <a:gd name="T16" fmla="*/ 0 w 24"/>
                <a:gd name="T17" fmla="*/ 2 h 83"/>
                <a:gd name="T18" fmla="*/ 0 w 24"/>
                <a:gd name="T19" fmla="*/ 2 h 83"/>
                <a:gd name="T20" fmla="*/ 0 w 24"/>
                <a:gd name="T21" fmla="*/ 3 h 83"/>
                <a:gd name="T22" fmla="*/ 1 w 24"/>
                <a:gd name="T23" fmla="*/ 3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 h="83">
                  <a:moveTo>
                    <a:pt x="3" y="0"/>
                  </a:moveTo>
                  <a:lnTo>
                    <a:pt x="1" y="11"/>
                  </a:lnTo>
                  <a:lnTo>
                    <a:pt x="0" y="22"/>
                  </a:lnTo>
                  <a:lnTo>
                    <a:pt x="0" y="33"/>
                  </a:lnTo>
                  <a:lnTo>
                    <a:pt x="1" y="39"/>
                  </a:lnTo>
                  <a:lnTo>
                    <a:pt x="2" y="45"/>
                  </a:lnTo>
                  <a:lnTo>
                    <a:pt x="3" y="50"/>
                  </a:lnTo>
                  <a:lnTo>
                    <a:pt x="6" y="54"/>
                  </a:lnTo>
                  <a:lnTo>
                    <a:pt x="12" y="65"/>
                  </a:lnTo>
                  <a:lnTo>
                    <a:pt x="17" y="75"/>
                  </a:lnTo>
                  <a:lnTo>
                    <a:pt x="20" y="79"/>
                  </a:lnTo>
                  <a:lnTo>
                    <a:pt x="24"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56" name="Line 51"/>
            <p:cNvSpPr>
              <a:spLocks noChangeShapeType="1"/>
            </p:cNvSpPr>
            <p:nvPr/>
          </p:nvSpPr>
          <p:spPr bwMode="auto">
            <a:xfrm flipH="1">
              <a:off x="459" y="963"/>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57" name="Freeform 52"/>
            <p:cNvSpPr>
              <a:spLocks/>
            </p:cNvSpPr>
            <p:nvPr/>
          </p:nvSpPr>
          <p:spPr bwMode="auto">
            <a:xfrm>
              <a:off x="472" y="961"/>
              <a:ext cx="80" cy="178"/>
            </a:xfrm>
            <a:custGeom>
              <a:avLst/>
              <a:gdLst>
                <a:gd name="T0" fmla="*/ 4 w 268"/>
                <a:gd name="T1" fmla="*/ 0 h 600"/>
                <a:gd name="T2" fmla="*/ 0 w 268"/>
                <a:gd name="T3" fmla="*/ 16 h 600"/>
                <a:gd name="T4" fmla="*/ 3 w 268"/>
                <a:gd name="T5" fmla="*/ 16 h 600"/>
                <a:gd name="T6" fmla="*/ 3 w 268"/>
                <a:gd name="T7" fmla="*/ 16 h 600"/>
                <a:gd name="T8" fmla="*/ 3 w 268"/>
                <a:gd name="T9" fmla="*/ 16 h 600"/>
                <a:gd name="T10" fmla="*/ 4 w 268"/>
                <a:gd name="T11" fmla="*/ 15 h 600"/>
                <a:gd name="T12" fmla="*/ 4 w 268"/>
                <a:gd name="T13" fmla="*/ 15 h 600"/>
                <a:gd name="T14" fmla="*/ 4 w 268"/>
                <a:gd name="T15" fmla="*/ 15 h 600"/>
                <a:gd name="T16" fmla="*/ 4 w 268"/>
                <a:gd name="T17" fmla="*/ 15 h 600"/>
                <a:gd name="T18" fmla="*/ 5 w 268"/>
                <a:gd name="T19" fmla="*/ 15 h 600"/>
                <a:gd name="T20" fmla="*/ 5 w 268"/>
                <a:gd name="T21" fmla="*/ 14 h 600"/>
                <a:gd name="T22" fmla="*/ 5 w 268"/>
                <a:gd name="T23" fmla="*/ 14 h 600"/>
                <a:gd name="T24" fmla="*/ 6 w 268"/>
                <a:gd name="T25" fmla="*/ 13 h 600"/>
                <a:gd name="T26" fmla="*/ 6 w 268"/>
                <a:gd name="T27" fmla="*/ 13 h 600"/>
                <a:gd name="T28" fmla="*/ 6 w 268"/>
                <a:gd name="T29" fmla="*/ 12 h 600"/>
                <a:gd name="T30" fmla="*/ 7 w 268"/>
                <a:gd name="T31" fmla="*/ 8 h 600"/>
                <a:gd name="T32" fmla="*/ 7 w 268"/>
                <a:gd name="T33" fmla="*/ 8 h 600"/>
                <a:gd name="T34" fmla="*/ 7 w 268"/>
                <a:gd name="T35" fmla="*/ 7 h 600"/>
                <a:gd name="T36" fmla="*/ 7 w 268"/>
                <a:gd name="T37" fmla="*/ 7 h 600"/>
                <a:gd name="T38" fmla="*/ 7 w 268"/>
                <a:gd name="T39" fmla="*/ 7 h 600"/>
                <a:gd name="T40" fmla="*/ 7 w 268"/>
                <a:gd name="T41" fmla="*/ 7 h 600"/>
                <a:gd name="T42" fmla="*/ 7 w 268"/>
                <a:gd name="T43" fmla="*/ 6 h 600"/>
                <a:gd name="T44" fmla="*/ 7 w 268"/>
                <a:gd name="T45" fmla="*/ 6 h 600"/>
                <a:gd name="T46" fmla="*/ 7 w 268"/>
                <a:gd name="T47" fmla="*/ 6 h 600"/>
                <a:gd name="T48" fmla="*/ 6 w 268"/>
                <a:gd name="T49" fmla="*/ 5 h 600"/>
                <a:gd name="T50" fmla="*/ 6 w 268"/>
                <a:gd name="T51" fmla="*/ 5 h 600"/>
                <a:gd name="T52" fmla="*/ 6 w 268"/>
                <a:gd name="T53" fmla="*/ 5 h 600"/>
                <a:gd name="T54" fmla="*/ 6 w 268"/>
                <a:gd name="T55" fmla="*/ 5 h 600"/>
                <a:gd name="T56" fmla="*/ 3 w 268"/>
                <a:gd name="T57" fmla="*/ 5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8" h="600">
                  <a:moveTo>
                    <a:pt x="161" y="0"/>
                  </a:moveTo>
                  <a:lnTo>
                    <a:pt x="0" y="600"/>
                  </a:lnTo>
                  <a:lnTo>
                    <a:pt x="104" y="600"/>
                  </a:lnTo>
                  <a:lnTo>
                    <a:pt x="116" y="599"/>
                  </a:lnTo>
                  <a:lnTo>
                    <a:pt x="127" y="596"/>
                  </a:lnTo>
                  <a:lnTo>
                    <a:pt x="138" y="592"/>
                  </a:lnTo>
                  <a:lnTo>
                    <a:pt x="150" y="584"/>
                  </a:lnTo>
                  <a:lnTo>
                    <a:pt x="161" y="576"/>
                  </a:lnTo>
                  <a:lnTo>
                    <a:pt x="171" y="566"/>
                  </a:lnTo>
                  <a:lnTo>
                    <a:pt x="182" y="555"/>
                  </a:lnTo>
                  <a:lnTo>
                    <a:pt x="191" y="542"/>
                  </a:lnTo>
                  <a:lnTo>
                    <a:pt x="199" y="528"/>
                  </a:lnTo>
                  <a:lnTo>
                    <a:pt x="207" y="514"/>
                  </a:lnTo>
                  <a:lnTo>
                    <a:pt x="213" y="499"/>
                  </a:lnTo>
                  <a:lnTo>
                    <a:pt x="217" y="483"/>
                  </a:lnTo>
                  <a:lnTo>
                    <a:pt x="262" y="317"/>
                  </a:lnTo>
                  <a:lnTo>
                    <a:pt x="265" y="301"/>
                  </a:lnTo>
                  <a:lnTo>
                    <a:pt x="267" y="286"/>
                  </a:lnTo>
                  <a:lnTo>
                    <a:pt x="268" y="272"/>
                  </a:lnTo>
                  <a:lnTo>
                    <a:pt x="267" y="259"/>
                  </a:lnTo>
                  <a:lnTo>
                    <a:pt x="264" y="246"/>
                  </a:lnTo>
                  <a:lnTo>
                    <a:pt x="261" y="234"/>
                  </a:lnTo>
                  <a:lnTo>
                    <a:pt x="256" y="225"/>
                  </a:lnTo>
                  <a:lnTo>
                    <a:pt x="248" y="216"/>
                  </a:lnTo>
                  <a:lnTo>
                    <a:pt x="241" y="210"/>
                  </a:lnTo>
                  <a:lnTo>
                    <a:pt x="232" y="204"/>
                  </a:lnTo>
                  <a:lnTo>
                    <a:pt x="222" y="201"/>
                  </a:lnTo>
                  <a:lnTo>
                    <a:pt x="212" y="200"/>
                  </a:lnTo>
                  <a:lnTo>
                    <a:pt x="106" y="2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58" name="Line 53"/>
            <p:cNvSpPr>
              <a:spLocks noChangeShapeType="1"/>
            </p:cNvSpPr>
            <p:nvPr/>
          </p:nvSpPr>
          <p:spPr bwMode="auto">
            <a:xfrm flipH="1">
              <a:off x="575" y="961"/>
              <a:ext cx="17"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65302" name="Group 54"/>
          <p:cNvGrpSpPr>
            <a:grpSpLocks/>
          </p:cNvGrpSpPr>
          <p:nvPr/>
        </p:nvGrpSpPr>
        <p:grpSpPr bwMode="auto">
          <a:xfrm>
            <a:off x="2406650" y="1716088"/>
            <a:ext cx="1695450" cy="715962"/>
            <a:chOff x="1516" y="1081"/>
            <a:chExt cx="1068" cy="451"/>
          </a:xfrm>
        </p:grpSpPr>
        <p:sp>
          <p:nvSpPr>
            <p:cNvPr id="33839" name="Line 55"/>
            <p:cNvSpPr>
              <a:spLocks noChangeShapeType="1"/>
            </p:cNvSpPr>
            <p:nvPr/>
          </p:nvSpPr>
          <p:spPr bwMode="auto">
            <a:xfrm flipV="1">
              <a:off x="1516" y="1310"/>
              <a:ext cx="380" cy="2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40" name="Line 56"/>
            <p:cNvSpPr>
              <a:spLocks noChangeShapeType="1"/>
            </p:cNvSpPr>
            <p:nvPr/>
          </p:nvSpPr>
          <p:spPr bwMode="auto">
            <a:xfrm flipH="1">
              <a:off x="1896" y="1310"/>
              <a:ext cx="6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41" name="Freeform 57"/>
            <p:cNvSpPr>
              <a:spLocks/>
            </p:cNvSpPr>
            <p:nvPr/>
          </p:nvSpPr>
          <p:spPr bwMode="auto">
            <a:xfrm>
              <a:off x="1980" y="1087"/>
              <a:ext cx="84" cy="90"/>
            </a:xfrm>
            <a:custGeom>
              <a:avLst/>
              <a:gdLst>
                <a:gd name="T0" fmla="*/ 0 w 280"/>
                <a:gd name="T1" fmla="*/ 0 h 300"/>
                <a:gd name="T2" fmla="*/ 2 w 280"/>
                <a:gd name="T3" fmla="*/ 8 h 300"/>
                <a:gd name="T4" fmla="*/ 8 w 280"/>
                <a:gd name="T5" fmla="*/ 0 h 300"/>
                <a:gd name="T6" fmla="*/ 0 60000 65536"/>
                <a:gd name="T7" fmla="*/ 0 60000 65536"/>
                <a:gd name="T8" fmla="*/ 0 60000 65536"/>
              </a:gdLst>
              <a:ahLst/>
              <a:cxnLst>
                <a:cxn ang="T6">
                  <a:pos x="T0" y="T1"/>
                </a:cxn>
                <a:cxn ang="T7">
                  <a:pos x="T2" y="T3"/>
                </a:cxn>
                <a:cxn ang="T8">
                  <a:pos x="T4" y="T5"/>
                </a:cxn>
              </a:cxnLst>
              <a:rect l="0" t="0" r="r" b="b"/>
              <a:pathLst>
                <a:path w="280" h="300">
                  <a:moveTo>
                    <a:pt x="0" y="0"/>
                  </a:moveTo>
                  <a:lnTo>
                    <a:pt x="60" y="300"/>
                  </a:lnTo>
                  <a:lnTo>
                    <a:pt x="2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42" name="Line 58"/>
            <p:cNvSpPr>
              <a:spLocks noChangeShapeType="1"/>
            </p:cNvSpPr>
            <p:nvPr/>
          </p:nvSpPr>
          <p:spPr bwMode="auto">
            <a:xfrm flipH="1">
              <a:off x="1973" y="1177"/>
              <a:ext cx="26"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43" name="Freeform 59"/>
            <p:cNvSpPr>
              <a:spLocks/>
            </p:cNvSpPr>
            <p:nvPr/>
          </p:nvSpPr>
          <p:spPr bwMode="auto">
            <a:xfrm>
              <a:off x="2080" y="1142"/>
              <a:ext cx="66" cy="128"/>
            </a:xfrm>
            <a:custGeom>
              <a:avLst/>
              <a:gdLst>
                <a:gd name="T0" fmla="*/ 0 w 214"/>
                <a:gd name="T1" fmla="*/ 11 h 429"/>
                <a:gd name="T2" fmla="*/ 6 w 214"/>
                <a:gd name="T3" fmla="*/ 0 h 429"/>
                <a:gd name="T4" fmla="*/ 6 w 214"/>
                <a:gd name="T5" fmla="*/ 11 h 429"/>
                <a:gd name="T6" fmla="*/ 0 60000 65536"/>
                <a:gd name="T7" fmla="*/ 0 60000 65536"/>
                <a:gd name="T8" fmla="*/ 0 60000 65536"/>
              </a:gdLst>
              <a:ahLst/>
              <a:cxnLst>
                <a:cxn ang="T6">
                  <a:pos x="T0" y="T1"/>
                </a:cxn>
                <a:cxn ang="T7">
                  <a:pos x="T2" y="T3"/>
                </a:cxn>
                <a:cxn ang="T8">
                  <a:pos x="T4" y="T5"/>
                </a:cxn>
              </a:cxnLst>
              <a:rect l="0" t="0" r="r" b="b"/>
              <a:pathLst>
                <a:path w="214" h="429">
                  <a:moveTo>
                    <a:pt x="0" y="429"/>
                  </a:moveTo>
                  <a:lnTo>
                    <a:pt x="214" y="0"/>
                  </a:lnTo>
                  <a:lnTo>
                    <a:pt x="199" y="4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44" name="Line 60"/>
            <p:cNvSpPr>
              <a:spLocks noChangeShapeType="1"/>
            </p:cNvSpPr>
            <p:nvPr/>
          </p:nvSpPr>
          <p:spPr bwMode="auto">
            <a:xfrm flipH="1">
              <a:off x="2099" y="1234"/>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45" name="Line 61"/>
            <p:cNvSpPr>
              <a:spLocks noChangeShapeType="1"/>
            </p:cNvSpPr>
            <p:nvPr/>
          </p:nvSpPr>
          <p:spPr bwMode="auto">
            <a:xfrm>
              <a:off x="2194" y="1207"/>
              <a:ext cx="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46" name="Freeform 62"/>
            <p:cNvSpPr>
              <a:spLocks/>
            </p:cNvSpPr>
            <p:nvPr/>
          </p:nvSpPr>
          <p:spPr bwMode="auto">
            <a:xfrm>
              <a:off x="2324" y="1087"/>
              <a:ext cx="84" cy="90"/>
            </a:xfrm>
            <a:custGeom>
              <a:avLst/>
              <a:gdLst>
                <a:gd name="T0" fmla="*/ 0 w 280"/>
                <a:gd name="T1" fmla="*/ 0 h 300"/>
                <a:gd name="T2" fmla="*/ 2 w 280"/>
                <a:gd name="T3" fmla="*/ 8 h 300"/>
                <a:gd name="T4" fmla="*/ 8 w 280"/>
                <a:gd name="T5" fmla="*/ 0 h 300"/>
                <a:gd name="T6" fmla="*/ 0 60000 65536"/>
                <a:gd name="T7" fmla="*/ 0 60000 65536"/>
                <a:gd name="T8" fmla="*/ 0 60000 65536"/>
              </a:gdLst>
              <a:ahLst/>
              <a:cxnLst>
                <a:cxn ang="T6">
                  <a:pos x="T0" y="T1"/>
                </a:cxn>
                <a:cxn ang="T7">
                  <a:pos x="T2" y="T3"/>
                </a:cxn>
                <a:cxn ang="T8">
                  <a:pos x="T4" y="T5"/>
                </a:cxn>
              </a:cxnLst>
              <a:rect l="0" t="0" r="r" b="b"/>
              <a:pathLst>
                <a:path w="280" h="300">
                  <a:moveTo>
                    <a:pt x="0" y="0"/>
                  </a:moveTo>
                  <a:lnTo>
                    <a:pt x="60" y="300"/>
                  </a:lnTo>
                  <a:lnTo>
                    <a:pt x="2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47" name="Line 63"/>
            <p:cNvSpPr>
              <a:spLocks noChangeShapeType="1"/>
            </p:cNvSpPr>
            <p:nvPr/>
          </p:nvSpPr>
          <p:spPr bwMode="auto">
            <a:xfrm flipH="1">
              <a:off x="2318" y="1177"/>
              <a:ext cx="25"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48" name="Freeform 64"/>
            <p:cNvSpPr>
              <a:spLocks/>
            </p:cNvSpPr>
            <p:nvPr/>
          </p:nvSpPr>
          <p:spPr bwMode="auto">
            <a:xfrm>
              <a:off x="2425" y="1198"/>
              <a:ext cx="61" cy="72"/>
            </a:xfrm>
            <a:custGeom>
              <a:avLst/>
              <a:gdLst>
                <a:gd name="T0" fmla="*/ 0 w 205"/>
                <a:gd name="T1" fmla="*/ 7 h 239"/>
                <a:gd name="T2" fmla="*/ 2 w 205"/>
                <a:gd name="T3" fmla="*/ 7 h 239"/>
                <a:gd name="T4" fmla="*/ 2 w 205"/>
                <a:gd name="T5" fmla="*/ 7 h 239"/>
                <a:gd name="T6" fmla="*/ 3 w 205"/>
                <a:gd name="T7" fmla="*/ 6 h 239"/>
                <a:gd name="T8" fmla="*/ 3 w 205"/>
                <a:gd name="T9" fmla="*/ 6 h 239"/>
                <a:gd name="T10" fmla="*/ 3 w 205"/>
                <a:gd name="T11" fmla="*/ 6 h 239"/>
                <a:gd name="T12" fmla="*/ 4 w 205"/>
                <a:gd name="T13" fmla="*/ 6 h 239"/>
                <a:gd name="T14" fmla="*/ 4 w 205"/>
                <a:gd name="T15" fmla="*/ 6 h 239"/>
                <a:gd name="T16" fmla="*/ 4 w 205"/>
                <a:gd name="T17" fmla="*/ 5 h 239"/>
                <a:gd name="T18" fmla="*/ 4 w 205"/>
                <a:gd name="T19" fmla="*/ 5 h 239"/>
                <a:gd name="T20" fmla="*/ 4 w 205"/>
                <a:gd name="T21" fmla="*/ 5 h 239"/>
                <a:gd name="T22" fmla="*/ 5 w 205"/>
                <a:gd name="T23" fmla="*/ 5 h 239"/>
                <a:gd name="T24" fmla="*/ 5 w 205"/>
                <a:gd name="T25" fmla="*/ 4 h 239"/>
                <a:gd name="T26" fmla="*/ 5 w 205"/>
                <a:gd name="T27" fmla="*/ 4 h 239"/>
                <a:gd name="T28" fmla="*/ 5 w 205"/>
                <a:gd name="T29" fmla="*/ 3 h 239"/>
                <a:gd name="T30" fmla="*/ 5 w 205"/>
                <a:gd name="T31" fmla="*/ 3 h 239"/>
                <a:gd name="T32" fmla="*/ 5 w 205"/>
                <a:gd name="T33" fmla="*/ 2 h 239"/>
                <a:gd name="T34" fmla="*/ 5 w 205"/>
                <a:gd name="T35" fmla="*/ 2 h 239"/>
                <a:gd name="T36" fmla="*/ 5 w 205"/>
                <a:gd name="T37" fmla="*/ 2 h 239"/>
                <a:gd name="T38" fmla="*/ 5 w 205"/>
                <a:gd name="T39" fmla="*/ 2 h 239"/>
                <a:gd name="T40" fmla="*/ 5 w 205"/>
                <a:gd name="T41" fmla="*/ 1 h 239"/>
                <a:gd name="T42" fmla="*/ 5 w 205"/>
                <a:gd name="T43" fmla="*/ 1 h 239"/>
                <a:gd name="T44" fmla="*/ 5 w 205"/>
                <a:gd name="T45" fmla="*/ 1 h 239"/>
                <a:gd name="T46" fmla="*/ 5 w 205"/>
                <a:gd name="T47" fmla="*/ 0 h 239"/>
                <a:gd name="T48" fmla="*/ 4 w 205"/>
                <a:gd name="T49" fmla="*/ 0 h 239"/>
                <a:gd name="T50" fmla="*/ 4 w 205"/>
                <a:gd name="T51" fmla="*/ 0 h 239"/>
                <a:gd name="T52" fmla="*/ 4 w 205"/>
                <a:gd name="T53" fmla="*/ 0 h 239"/>
                <a:gd name="T54" fmla="*/ 4 w 205"/>
                <a:gd name="T55" fmla="*/ 0 h 239"/>
                <a:gd name="T56" fmla="*/ 2 w 205"/>
                <a:gd name="T57" fmla="*/ 0 h 2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5" h="239">
                  <a:moveTo>
                    <a:pt x="0" y="239"/>
                  </a:moveTo>
                  <a:lnTo>
                    <a:pt x="83" y="239"/>
                  </a:lnTo>
                  <a:lnTo>
                    <a:pt x="94" y="238"/>
                  </a:lnTo>
                  <a:lnTo>
                    <a:pt x="105" y="234"/>
                  </a:lnTo>
                  <a:lnTo>
                    <a:pt x="115" y="230"/>
                  </a:lnTo>
                  <a:lnTo>
                    <a:pt x="126" y="225"/>
                  </a:lnTo>
                  <a:lnTo>
                    <a:pt x="137" y="217"/>
                  </a:lnTo>
                  <a:lnTo>
                    <a:pt x="147" y="208"/>
                  </a:lnTo>
                  <a:lnTo>
                    <a:pt x="157" y="198"/>
                  </a:lnTo>
                  <a:lnTo>
                    <a:pt x="167" y="187"/>
                  </a:lnTo>
                  <a:lnTo>
                    <a:pt x="175" y="175"/>
                  </a:lnTo>
                  <a:lnTo>
                    <a:pt x="182" y="161"/>
                  </a:lnTo>
                  <a:lnTo>
                    <a:pt x="189" y="147"/>
                  </a:lnTo>
                  <a:lnTo>
                    <a:pt x="194" y="133"/>
                  </a:lnTo>
                  <a:lnTo>
                    <a:pt x="200" y="119"/>
                  </a:lnTo>
                  <a:lnTo>
                    <a:pt x="203" y="105"/>
                  </a:lnTo>
                  <a:lnTo>
                    <a:pt x="204" y="91"/>
                  </a:lnTo>
                  <a:lnTo>
                    <a:pt x="205" y="77"/>
                  </a:lnTo>
                  <a:lnTo>
                    <a:pt x="205" y="64"/>
                  </a:lnTo>
                  <a:lnTo>
                    <a:pt x="203" y="51"/>
                  </a:lnTo>
                  <a:lnTo>
                    <a:pt x="200" y="41"/>
                  </a:lnTo>
                  <a:lnTo>
                    <a:pt x="195" y="30"/>
                  </a:lnTo>
                  <a:lnTo>
                    <a:pt x="189" y="21"/>
                  </a:lnTo>
                  <a:lnTo>
                    <a:pt x="182" y="14"/>
                  </a:lnTo>
                  <a:lnTo>
                    <a:pt x="175" y="8"/>
                  </a:lnTo>
                  <a:lnTo>
                    <a:pt x="167" y="3"/>
                  </a:lnTo>
                  <a:lnTo>
                    <a:pt x="157" y="1"/>
                  </a:lnTo>
                  <a:lnTo>
                    <a:pt x="147" y="0"/>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49" name="Freeform 65"/>
            <p:cNvSpPr>
              <a:spLocks/>
            </p:cNvSpPr>
            <p:nvPr/>
          </p:nvSpPr>
          <p:spPr bwMode="auto">
            <a:xfrm>
              <a:off x="2425" y="1142"/>
              <a:ext cx="73" cy="128"/>
            </a:xfrm>
            <a:custGeom>
              <a:avLst/>
              <a:gdLst>
                <a:gd name="T0" fmla="*/ 4 w 244"/>
                <a:gd name="T1" fmla="*/ 5 h 429"/>
                <a:gd name="T2" fmla="*/ 4 w 244"/>
                <a:gd name="T3" fmla="*/ 5 h 429"/>
                <a:gd name="T4" fmla="*/ 4 w 244"/>
                <a:gd name="T5" fmla="*/ 5 h 429"/>
                <a:gd name="T6" fmla="*/ 5 w 244"/>
                <a:gd name="T7" fmla="*/ 5 h 429"/>
                <a:gd name="T8" fmla="*/ 5 w 244"/>
                <a:gd name="T9" fmla="*/ 5 h 429"/>
                <a:gd name="T10" fmla="*/ 5 w 244"/>
                <a:gd name="T11" fmla="*/ 4 h 429"/>
                <a:gd name="T12" fmla="*/ 6 w 244"/>
                <a:gd name="T13" fmla="*/ 4 h 429"/>
                <a:gd name="T14" fmla="*/ 6 w 244"/>
                <a:gd name="T15" fmla="*/ 4 h 429"/>
                <a:gd name="T16" fmla="*/ 6 w 244"/>
                <a:gd name="T17" fmla="*/ 4 h 429"/>
                <a:gd name="T18" fmla="*/ 6 w 244"/>
                <a:gd name="T19" fmla="*/ 3 h 429"/>
                <a:gd name="T20" fmla="*/ 6 w 244"/>
                <a:gd name="T21" fmla="*/ 3 h 429"/>
                <a:gd name="T22" fmla="*/ 7 w 244"/>
                <a:gd name="T23" fmla="*/ 2 h 429"/>
                <a:gd name="T24" fmla="*/ 7 w 244"/>
                <a:gd name="T25" fmla="*/ 2 h 429"/>
                <a:gd name="T26" fmla="*/ 7 w 244"/>
                <a:gd name="T27" fmla="*/ 2 h 429"/>
                <a:gd name="T28" fmla="*/ 7 w 244"/>
                <a:gd name="T29" fmla="*/ 1 h 429"/>
                <a:gd name="T30" fmla="*/ 7 w 244"/>
                <a:gd name="T31" fmla="*/ 1 h 429"/>
                <a:gd name="T32" fmla="*/ 7 w 244"/>
                <a:gd name="T33" fmla="*/ 1 h 429"/>
                <a:gd name="T34" fmla="*/ 6 w 244"/>
                <a:gd name="T35" fmla="*/ 1 h 429"/>
                <a:gd name="T36" fmla="*/ 6 w 244"/>
                <a:gd name="T37" fmla="*/ 0 h 429"/>
                <a:gd name="T38" fmla="*/ 6 w 244"/>
                <a:gd name="T39" fmla="*/ 0 h 429"/>
                <a:gd name="T40" fmla="*/ 6 w 244"/>
                <a:gd name="T41" fmla="*/ 0 h 429"/>
                <a:gd name="T42" fmla="*/ 6 w 244"/>
                <a:gd name="T43" fmla="*/ 0 h 429"/>
                <a:gd name="T44" fmla="*/ 5 w 244"/>
                <a:gd name="T45" fmla="*/ 0 h 429"/>
                <a:gd name="T46" fmla="*/ 3 w 244"/>
                <a:gd name="T47" fmla="*/ 0 h 429"/>
                <a:gd name="T48" fmla="*/ 0 w 244"/>
                <a:gd name="T49" fmla="*/ 11 h 4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44" h="429">
                  <a:moveTo>
                    <a:pt x="147" y="190"/>
                  </a:moveTo>
                  <a:lnTo>
                    <a:pt x="157" y="189"/>
                  </a:lnTo>
                  <a:lnTo>
                    <a:pt x="168" y="186"/>
                  </a:lnTo>
                  <a:lnTo>
                    <a:pt x="177" y="182"/>
                  </a:lnTo>
                  <a:lnTo>
                    <a:pt x="188" y="175"/>
                  </a:lnTo>
                  <a:lnTo>
                    <a:pt x="197" y="167"/>
                  </a:lnTo>
                  <a:lnTo>
                    <a:pt x="207" y="157"/>
                  </a:lnTo>
                  <a:lnTo>
                    <a:pt x="215" y="147"/>
                  </a:lnTo>
                  <a:lnTo>
                    <a:pt x="223" y="135"/>
                  </a:lnTo>
                  <a:lnTo>
                    <a:pt x="230" y="122"/>
                  </a:lnTo>
                  <a:lnTo>
                    <a:pt x="236" y="108"/>
                  </a:lnTo>
                  <a:lnTo>
                    <a:pt x="240" y="94"/>
                  </a:lnTo>
                  <a:lnTo>
                    <a:pt x="243" y="82"/>
                  </a:lnTo>
                  <a:lnTo>
                    <a:pt x="244" y="68"/>
                  </a:lnTo>
                  <a:lnTo>
                    <a:pt x="244" y="55"/>
                  </a:lnTo>
                  <a:lnTo>
                    <a:pt x="243" y="43"/>
                  </a:lnTo>
                  <a:lnTo>
                    <a:pt x="240" y="33"/>
                  </a:lnTo>
                  <a:lnTo>
                    <a:pt x="236" y="23"/>
                  </a:lnTo>
                  <a:lnTo>
                    <a:pt x="230" y="14"/>
                  </a:lnTo>
                  <a:lnTo>
                    <a:pt x="224" y="8"/>
                  </a:lnTo>
                  <a:lnTo>
                    <a:pt x="217" y="3"/>
                  </a:lnTo>
                  <a:lnTo>
                    <a:pt x="208" y="1"/>
                  </a:lnTo>
                  <a:lnTo>
                    <a:pt x="198" y="0"/>
                  </a:lnTo>
                  <a:lnTo>
                    <a:pt x="115" y="0"/>
                  </a:lnTo>
                  <a:lnTo>
                    <a:pt x="0" y="4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50" name="Line 66"/>
            <p:cNvSpPr>
              <a:spLocks noChangeShapeType="1"/>
            </p:cNvSpPr>
            <p:nvPr/>
          </p:nvSpPr>
          <p:spPr bwMode="auto">
            <a:xfrm>
              <a:off x="1915" y="1081"/>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51" name="Line 67"/>
            <p:cNvSpPr>
              <a:spLocks noChangeShapeType="1"/>
            </p:cNvSpPr>
            <p:nvPr/>
          </p:nvSpPr>
          <p:spPr bwMode="auto">
            <a:xfrm>
              <a:off x="2544" y="1081"/>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3812" name="Group 68"/>
          <p:cNvGrpSpPr>
            <a:grpSpLocks/>
          </p:cNvGrpSpPr>
          <p:nvPr/>
        </p:nvGrpSpPr>
        <p:grpSpPr bwMode="auto">
          <a:xfrm>
            <a:off x="962025" y="2974975"/>
            <a:ext cx="993775" cy="493713"/>
            <a:chOff x="606" y="1874"/>
            <a:chExt cx="626" cy="311"/>
          </a:xfrm>
        </p:grpSpPr>
        <p:sp>
          <p:nvSpPr>
            <p:cNvPr id="33833" name="Line 69"/>
            <p:cNvSpPr>
              <a:spLocks noChangeShapeType="1"/>
            </p:cNvSpPr>
            <p:nvPr/>
          </p:nvSpPr>
          <p:spPr bwMode="auto">
            <a:xfrm flipH="1">
              <a:off x="974" y="1874"/>
              <a:ext cx="258" cy="3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34" name="Line 70"/>
            <p:cNvSpPr>
              <a:spLocks noChangeShapeType="1"/>
            </p:cNvSpPr>
            <p:nvPr/>
          </p:nvSpPr>
          <p:spPr bwMode="auto">
            <a:xfrm>
              <a:off x="606" y="2185"/>
              <a:ext cx="36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35" name="Freeform 71"/>
            <p:cNvSpPr>
              <a:spLocks/>
            </p:cNvSpPr>
            <p:nvPr/>
          </p:nvSpPr>
          <p:spPr bwMode="auto">
            <a:xfrm>
              <a:off x="709" y="1962"/>
              <a:ext cx="91" cy="181"/>
            </a:xfrm>
            <a:custGeom>
              <a:avLst/>
              <a:gdLst>
                <a:gd name="T0" fmla="*/ 0 w 302"/>
                <a:gd name="T1" fmla="*/ 17 h 599"/>
                <a:gd name="T2" fmla="*/ 8 w 302"/>
                <a:gd name="T3" fmla="*/ 0 h 599"/>
                <a:gd name="T4" fmla="*/ 8 w 302"/>
                <a:gd name="T5" fmla="*/ 17 h 599"/>
                <a:gd name="T6" fmla="*/ 0 60000 65536"/>
                <a:gd name="T7" fmla="*/ 0 60000 65536"/>
                <a:gd name="T8" fmla="*/ 0 60000 65536"/>
              </a:gdLst>
              <a:ahLst/>
              <a:cxnLst>
                <a:cxn ang="T6">
                  <a:pos x="T0" y="T1"/>
                </a:cxn>
                <a:cxn ang="T7">
                  <a:pos x="T2" y="T3"/>
                </a:cxn>
                <a:cxn ang="T8">
                  <a:pos x="T4" y="T5"/>
                </a:cxn>
              </a:cxnLst>
              <a:rect l="0" t="0" r="r" b="b"/>
              <a:pathLst>
                <a:path w="302" h="599">
                  <a:moveTo>
                    <a:pt x="0" y="599"/>
                  </a:moveTo>
                  <a:lnTo>
                    <a:pt x="302" y="0"/>
                  </a:lnTo>
                  <a:lnTo>
                    <a:pt x="280" y="5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36" name="Line 72"/>
            <p:cNvSpPr>
              <a:spLocks noChangeShapeType="1"/>
            </p:cNvSpPr>
            <p:nvPr/>
          </p:nvSpPr>
          <p:spPr bwMode="auto">
            <a:xfrm flipH="1">
              <a:off x="737" y="2093"/>
              <a:ext cx="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37" name="Freeform 73"/>
            <p:cNvSpPr>
              <a:spLocks/>
            </p:cNvSpPr>
            <p:nvPr/>
          </p:nvSpPr>
          <p:spPr bwMode="auto">
            <a:xfrm>
              <a:off x="835" y="2042"/>
              <a:ext cx="86" cy="101"/>
            </a:xfrm>
            <a:custGeom>
              <a:avLst/>
              <a:gdLst>
                <a:gd name="T0" fmla="*/ 0 w 285"/>
                <a:gd name="T1" fmla="*/ 9 h 333"/>
                <a:gd name="T2" fmla="*/ 3 w 285"/>
                <a:gd name="T3" fmla="*/ 9 h 333"/>
                <a:gd name="T4" fmla="*/ 4 w 285"/>
                <a:gd name="T5" fmla="*/ 9 h 333"/>
                <a:gd name="T6" fmla="*/ 4 w 285"/>
                <a:gd name="T7" fmla="*/ 9 h 333"/>
                <a:gd name="T8" fmla="*/ 4 w 285"/>
                <a:gd name="T9" fmla="*/ 9 h 333"/>
                <a:gd name="T10" fmla="*/ 5 w 285"/>
                <a:gd name="T11" fmla="*/ 9 h 333"/>
                <a:gd name="T12" fmla="*/ 5 w 285"/>
                <a:gd name="T13" fmla="*/ 9 h 333"/>
                <a:gd name="T14" fmla="*/ 5 w 285"/>
                <a:gd name="T15" fmla="*/ 8 h 333"/>
                <a:gd name="T16" fmla="*/ 6 w 285"/>
                <a:gd name="T17" fmla="*/ 8 h 333"/>
                <a:gd name="T18" fmla="*/ 6 w 285"/>
                <a:gd name="T19" fmla="*/ 8 h 333"/>
                <a:gd name="T20" fmla="*/ 6 w 285"/>
                <a:gd name="T21" fmla="*/ 7 h 333"/>
                <a:gd name="T22" fmla="*/ 7 w 285"/>
                <a:gd name="T23" fmla="*/ 7 h 333"/>
                <a:gd name="T24" fmla="*/ 7 w 285"/>
                <a:gd name="T25" fmla="*/ 7 h 333"/>
                <a:gd name="T26" fmla="*/ 7 w 285"/>
                <a:gd name="T27" fmla="*/ 6 h 333"/>
                <a:gd name="T28" fmla="*/ 7 w 285"/>
                <a:gd name="T29" fmla="*/ 6 h 333"/>
                <a:gd name="T30" fmla="*/ 8 w 285"/>
                <a:gd name="T31" fmla="*/ 5 h 333"/>
                <a:gd name="T32" fmla="*/ 8 w 285"/>
                <a:gd name="T33" fmla="*/ 5 h 333"/>
                <a:gd name="T34" fmla="*/ 8 w 285"/>
                <a:gd name="T35" fmla="*/ 4 h 333"/>
                <a:gd name="T36" fmla="*/ 8 w 285"/>
                <a:gd name="T37" fmla="*/ 4 h 333"/>
                <a:gd name="T38" fmla="*/ 8 w 285"/>
                <a:gd name="T39" fmla="*/ 3 h 333"/>
                <a:gd name="T40" fmla="*/ 8 w 285"/>
                <a:gd name="T41" fmla="*/ 3 h 333"/>
                <a:gd name="T42" fmla="*/ 8 w 285"/>
                <a:gd name="T43" fmla="*/ 2 h 333"/>
                <a:gd name="T44" fmla="*/ 8 w 285"/>
                <a:gd name="T45" fmla="*/ 2 h 333"/>
                <a:gd name="T46" fmla="*/ 8 w 285"/>
                <a:gd name="T47" fmla="*/ 2 h 333"/>
                <a:gd name="T48" fmla="*/ 8 w 285"/>
                <a:gd name="T49" fmla="*/ 1 h 333"/>
                <a:gd name="T50" fmla="*/ 7 w 285"/>
                <a:gd name="T51" fmla="*/ 1 h 333"/>
                <a:gd name="T52" fmla="*/ 7 w 285"/>
                <a:gd name="T53" fmla="*/ 1 h 333"/>
                <a:gd name="T54" fmla="*/ 7 w 285"/>
                <a:gd name="T55" fmla="*/ 1 h 333"/>
                <a:gd name="T56" fmla="*/ 7 w 285"/>
                <a:gd name="T57" fmla="*/ 0 h 333"/>
                <a:gd name="T58" fmla="*/ 6 w 285"/>
                <a:gd name="T59" fmla="*/ 0 h 333"/>
                <a:gd name="T60" fmla="*/ 6 w 285"/>
                <a:gd name="T61" fmla="*/ 0 h 333"/>
                <a:gd name="T62" fmla="*/ 6 w 285"/>
                <a:gd name="T63" fmla="*/ 0 h 333"/>
                <a:gd name="T64" fmla="*/ 2 w 285"/>
                <a:gd name="T65" fmla="*/ 0 h 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333">
                  <a:moveTo>
                    <a:pt x="0" y="333"/>
                  </a:moveTo>
                  <a:lnTo>
                    <a:pt x="116" y="333"/>
                  </a:lnTo>
                  <a:lnTo>
                    <a:pt x="129" y="333"/>
                  </a:lnTo>
                  <a:lnTo>
                    <a:pt x="142" y="330"/>
                  </a:lnTo>
                  <a:lnTo>
                    <a:pt x="154" y="326"/>
                  </a:lnTo>
                  <a:lnTo>
                    <a:pt x="167" y="320"/>
                  </a:lnTo>
                  <a:lnTo>
                    <a:pt x="181" y="311"/>
                  </a:lnTo>
                  <a:lnTo>
                    <a:pt x="194" y="303"/>
                  </a:lnTo>
                  <a:lnTo>
                    <a:pt x="205" y="291"/>
                  </a:lnTo>
                  <a:lnTo>
                    <a:pt x="218" y="279"/>
                  </a:lnTo>
                  <a:lnTo>
                    <a:pt x="229" y="265"/>
                  </a:lnTo>
                  <a:lnTo>
                    <a:pt x="240" y="250"/>
                  </a:lnTo>
                  <a:lnTo>
                    <a:pt x="249" y="234"/>
                  </a:lnTo>
                  <a:lnTo>
                    <a:pt x="258" y="218"/>
                  </a:lnTo>
                  <a:lnTo>
                    <a:pt x="266" y="201"/>
                  </a:lnTo>
                  <a:lnTo>
                    <a:pt x="273" y="184"/>
                  </a:lnTo>
                  <a:lnTo>
                    <a:pt x="278" y="167"/>
                  </a:lnTo>
                  <a:lnTo>
                    <a:pt x="282" y="149"/>
                  </a:lnTo>
                  <a:lnTo>
                    <a:pt x="284" y="132"/>
                  </a:lnTo>
                  <a:lnTo>
                    <a:pt x="285" y="115"/>
                  </a:lnTo>
                  <a:lnTo>
                    <a:pt x="285" y="99"/>
                  </a:lnTo>
                  <a:lnTo>
                    <a:pt x="284" y="83"/>
                  </a:lnTo>
                  <a:lnTo>
                    <a:pt x="281" y="69"/>
                  </a:lnTo>
                  <a:lnTo>
                    <a:pt x="278" y="56"/>
                  </a:lnTo>
                  <a:lnTo>
                    <a:pt x="273" y="43"/>
                  </a:lnTo>
                  <a:lnTo>
                    <a:pt x="265" y="32"/>
                  </a:lnTo>
                  <a:lnTo>
                    <a:pt x="258" y="23"/>
                  </a:lnTo>
                  <a:lnTo>
                    <a:pt x="249" y="15"/>
                  </a:lnTo>
                  <a:lnTo>
                    <a:pt x="240" y="9"/>
                  </a:lnTo>
                  <a:lnTo>
                    <a:pt x="229" y="4"/>
                  </a:lnTo>
                  <a:lnTo>
                    <a:pt x="217" y="1"/>
                  </a:lnTo>
                  <a:lnTo>
                    <a:pt x="205" y="0"/>
                  </a:lnTo>
                  <a:lnTo>
                    <a:pt x="8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38" name="Freeform 74"/>
            <p:cNvSpPr>
              <a:spLocks/>
            </p:cNvSpPr>
            <p:nvPr/>
          </p:nvSpPr>
          <p:spPr bwMode="auto">
            <a:xfrm>
              <a:off x="835" y="1962"/>
              <a:ext cx="103" cy="181"/>
            </a:xfrm>
            <a:custGeom>
              <a:avLst/>
              <a:gdLst>
                <a:gd name="T0" fmla="*/ 6 w 342"/>
                <a:gd name="T1" fmla="*/ 7 h 599"/>
                <a:gd name="T2" fmla="*/ 6 w 342"/>
                <a:gd name="T3" fmla="*/ 7 h 599"/>
                <a:gd name="T4" fmla="*/ 6 w 342"/>
                <a:gd name="T5" fmla="*/ 7 h 599"/>
                <a:gd name="T6" fmla="*/ 7 w 342"/>
                <a:gd name="T7" fmla="*/ 7 h 599"/>
                <a:gd name="T8" fmla="*/ 7 w 342"/>
                <a:gd name="T9" fmla="*/ 7 h 599"/>
                <a:gd name="T10" fmla="*/ 7 w 342"/>
                <a:gd name="T11" fmla="*/ 7 h 599"/>
                <a:gd name="T12" fmla="*/ 8 w 342"/>
                <a:gd name="T13" fmla="*/ 6 h 599"/>
                <a:gd name="T14" fmla="*/ 8 w 342"/>
                <a:gd name="T15" fmla="*/ 6 h 599"/>
                <a:gd name="T16" fmla="*/ 8 w 342"/>
                <a:gd name="T17" fmla="*/ 6 h 599"/>
                <a:gd name="T18" fmla="*/ 8 w 342"/>
                <a:gd name="T19" fmla="*/ 5 h 599"/>
                <a:gd name="T20" fmla="*/ 9 w 342"/>
                <a:gd name="T21" fmla="*/ 5 h 599"/>
                <a:gd name="T22" fmla="*/ 9 w 342"/>
                <a:gd name="T23" fmla="*/ 5 h 599"/>
                <a:gd name="T24" fmla="*/ 9 w 342"/>
                <a:gd name="T25" fmla="*/ 4 h 599"/>
                <a:gd name="T26" fmla="*/ 9 w 342"/>
                <a:gd name="T27" fmla="*/ 4 h 599"/>
                <a:gd name="T28" fmla="*/ 9 w 342"/>
                <a:gd name="T29" fmla="*/ 3 h 599"/>
                <a:gd name="T30" fmla="*/ 9 w 342"/>
                <a:gd name="T31" fmla="*/ 3 h 599"/>
                <a:gd name="T32" fmla="*/ 9 w 342"/>
                <a:gd name="T33" fmla="*/ 2 h 599"/>
                <a:gd name="T34" fmla="*/ 9 w 342"/>
                <a:gd name="T35" fmla="*/ 2 h 599"/>
                <a:gd name="T36" fmla="*/ 9 w 342"/>
                <a:gd name="T37" fmla="*/ 2 h 599"/>
                <a:gd name="T38" fmla="*/ 9 w 342"/>
                <a:gd name="T39" fmla="*/ 1 h 599"/>
                <a:gd name="T40" fmla="*/ 9 w 342"/>
                <a:gd name="T41" fmla="*/ 1 h 599"/>
                <a:gd name="T42" fmla="*/ 9 w 342"/>
                <a:gd name="T43" fmla="*/ 1 h 599"/>
                <a:gd name="T44" fmla="*/ 9 w 342"/>
                <a:gd name="T45" fmla="*/ 1 h 599"/>
                <a:gd name="T46" fmla="*/ 8 w 342"/>
                <a:gd name="T47" fmla="*/ 0 h 599"/>
                <a:gd name="T48" fmla="*/ 8 w 342"/>
                <a:gd name="T49" fmla="*/ 0 h 599"/>
                <a:gd name="T50" fmla="*/ 8 w 342"/>
                <a:gd name="T51" fmla="*/ 0 h 599"/>
                <a:gd name="T52" fmla="*/ 8 w 342"/>
                <a:gd name="T53" fmla="*/ 0 h 599"/>
                <a:gd name="T54" fmla="*/ 4 w 342"/>
                <a:gd name="T55" fmla="*/ 0 h 599"/>
                <a:gd name="T56" fmla="*/ 0 w 342"/>
                <a:gd name="T57" fmla="*/ 17 h 59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2" h="599">
                  <a:moveTo>
                    <a:pt x="205" y="266"/>
                  </a:moveTo>
                  <a:lnTo>
                    <a:pt x="217" y="265"/>
                  </a:lnTo>
                  <a:lnTo>
                    <a:pt x="229" y="263"/>
                  </a:lnTo>
                  <a:lnTo>
                    <a:pt x="241" y="258"/>
                  </a:lnTo>
                  <a:lnTo>
                    <a:pt x="253" y="251"/>
                  </a:lnTo>
                  <a:lnTo>
                    <a:pt x="265" y="243"/>
                  </a:lnTo>
                  <a:lnTo>
                    <a:pt x="277" y="233"/>
                  </a:lnTo>
                  <a:lnTo>
                    <a:pt x="287" y="221"/>
                  </a:lnTo>
                  <a:lnTo>
                    <a:pt x="298" y="209"/>
                  </a:lnTo>
                  <a:lnTo>
                    <a:pt x="308" y="195"/>
                  </a:lnTo>
                  <a:lnTo>
                    <a:pt x="316" y="180"/>
                  </a:lnTo>
                  <a:lnTo>
                    <a:pt x="324" y="165"/>
                  </a:lnTo>
                  <a:lnTo>
                    <a:pt x="330" y="149"/>
                  </a:lnTo>
                  <a:lnTo>
                    <a:pt x="334" y="133"/>
                  </a:lnTo>
                  <a:lnTo>
                    <a:pt x="339" y="117"/>
                  </a:lnTo>
                  <a:lnTo>
                    <a:pt x="341" y="101"/>
                  </a:lnTo>
                  <a:lnTo>
                    <a:pt x="342" y="85"/>
                  </a:lnTo>
                  <a:lnTo>
                    <a:pt x="341" y="71"/>
                  </a:lnTo>
                  <a:lnTo>
                    <a:pt x="339" y="58"/>
                  </a:lnTo>
                  <a:lnTo>
                    <a:pt x="335" y="45"/>
                  </a:lnTo>
                  <a:lnTo>
                    <a:pt x="330" y="33"/>
                  </a:lnTo>
                  <a:lnTo>
                    <a:pt x="324" y="23"/>
                  </a:lnTo>
                  <a:lnTo>
                    <a:pt x="316" y="15"/>
                  </a:lnTo>
                  <a:lnTo>
                    <a:pt x="308" y="9"/>
                  </a:lnTo>
                  <a:lnTo>
                    <a:pt x="298" y="3"/>
                  </a:lnTo>
                  <a:lnTo>
                    <a:pt x="289" y="0"/>
                  </a:lnTo>
                  <a:lnTo>
                    <a:pt x="277" y="0"/>
                  </a:lnTo>
                  <a:lnTo>
                    <a:pt x="161" y="0"/>
                  </a:lnTo>
                  <a:lnTo>
                    <a:pt x="0" y="5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65323" name="Group 75"/>
          <p:cNvGrpSpPr>
            <a:grpSpLocks/>
          </p:cNvGrpSpPr>
          <p:nvPr/>
        </p:nvGrpSpPr>
        <p:grpSpPr bwMode="auto">
          <a:xfrm>
            <a:off x="1122363" y="2474913"/>
            <a:ext cx="506412" cy="500062"/>
            <a:chOff x="707" y="1559"/>
            <a:chExt cx="319" cy="315"/>
          </a:xfrm>
        </p:grpSpPr>
        <p:sp>
          <p:nvSpPr>
            <p:cNvPr id="33827" name="Freeform 76"/>
            <p:cNvSpPr>
              <a:spLocks/>
            </p:cNvSpPr>
            <p:nvPr/>
          </p:nvSpPr>
          <p:spPr bwMode="auto">
            <a:xfrm>
              <a:off x="936" y="1702"/>
              <a:ext cx="44" cy="36"/>
            </a:xfrm>
            <a:custGeom>
              <a:avLst/>
              <a:gdLst>
                <a:gd name="T0" fmla="*/ 0 w 149"/>
                <a:gd name="T1" fmla="*/ 0 h 115"/>
                <a:gd name="T2" fmla="*/ 0 w 149"/>
                <a:gd name="T3" fmla="*/ 1 h 115"/>
                <a:gd name="T4" fmla="*/ 0 w 149"/>
                <a:gd name="T5" fmla="*/ 1 h 115"/>
                <a:gd name="T6" fmla="*/ 1 w 149"/>
                <a:gd name="T7" fmla="*/ 3 h 115"/>
                <a:gd name="T8" fmla="*/ 1 w 149"/>
                <a:gd name="T9" fmla="*/ 3 h 115"/>
                <a:gd name="T10" fmla="*/ 2 w 149"/>
                <a:gd name="T11" fmla="*/ 3 h 115"/>
                <a:gd name="T12" fmla="*/ 3 w 149"/>
                <a:gd name="T13" fmla="*/ 3 h 115"/>
                <a:gd name="T14" fmla="*/ 4 w 149"/>
                <a:gd name="T15" fmla="*/ 3 h 115"/>
                <a:gd name="T16" fmla="*/ 3 w 149"/>
                <a:gd name="T17" fmla="*/ 3 h 115"/>
                <a:gd name="T18" fmla="*/ 2 w 149"/>
                <a:gd name="T19" fmla="*/ 3 h 115"/>
                <a:gd name="T20" fmla="*/ 1 w 149"/>
                <a:gd name="T21" fmla="*/ 3 h 115"/>
                <a:gd name="T22" fmla="*/ 1 w 149"/>
                <a:gd name="T23" fmla="*/ 2 h 115"/>
                <a:gd name="T24" fmla="*/ 0 w 149"/>
                <a:gd name="T25" fmla="*/ 0 h 1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9" h="115">
                  <a:moveTo>
                    <a:pt x="9" y="0"/>
                  </a:moveTo>
                  <a:lnTo>
                    <a:pt x="0" y="30"/>
                  </a:lnTo>
                  <a:lnTo>
                    <a:pt x="5" y="41"/>
                  </a:lnTo>
                  <a:lnTo>
                    <a:pt x="28" y="86"/>
                  </a:lnTo>
                  <a:lnTo>
                    <a:pt x="58" y="110"/>
                  </a:lnTo>
                  <a:lnTo>
                    <a:pt x="92" y="115"/>
                  </a:lnTo>
                  <a:lnTo>
                    <a:pt x="104" y="114"/>
                  </a:lnTo>
                  <a:lnTo>
                    <a:pt x="149" y="96"/>
                  </a:lnTo>
                  <a:lnTo>
                    <a:pt x="104" y="87"/>
                  </a:lnTo>
                  <a:lnTo>
                    <a:pt x="64" y="82"/>
                  </a:lnTo>
                  <a:lnTo>
                    <a:pt x="58" y="78"/>
                  </a:lnTo>
                  <a:lnTo>
                    <a:pt x="33" y="50"/>
                  </a:lnTo>
                  <a:lnTo>
                    <a:pt x="9" y="0"/>
                  </a:lnTo>
                  <a:close/>
                </a:path>
              </a:pathLst>
            </a:custGeom>
            <a:solidFill>
              <a:srgbClr val="000000"/>
            </a:solidFill>
            <a:ln w="19050" cmpd="sng">
              <a:solidFill>
                <a:srgbClr val="000000"/>
              </a:solidFill>
              <a:round/>
              <a:headEnd/>
              <a:tailEnd/>
            </a:ln>
          </p:spPr>
          <p:txBody>
            <a:bodyPr/>
            <a:lstStyle/>
            <a:p>
              <a:endParaRPr lang="zh-CN" altLang="en-US"/>
            </a:p>
          </p:txBody>
        </p:sp>
        <p:sp>
          <p:nvSpPr>
            <p:cNvPr id="33828" name="Freeform 77"/>
            <p:cNvSpPr>
              <a:spLocks/>
            </p:cNvSpPr>
            <p:nvPr/>
          </p:nvSpPr>
          <p:spPr bwMode="auto">
            <a:xfrm>
              <a:off x="961" y="1641"/>
              <a:ext cx="25" cy="7"/>
            </a:xfrm>
            <a:custGeom>
              <a:avLst/>
              <a:gdLst>
                <a:gd name="T0" fmla="*/ 0 w 88"/>
                <a:gd name="T1" fmla="*/ 0 h 22"/>
                <a:gd name="T2" fmla="*/ 0 w 88"/>
                <a:gd name="T3" fmla="*/ 1 h 22"/>
                <a:gd name="T4" fmla="*/ 1 w 88"/>
                <a:gd name="T5" fmla="*/ 1 h 22"/>
                <a:gd name="T6" fmla="*/ 2 w 88"/>
                <a:gd name="T7" fmla="*/ 0 h 22"/>
                <a:gd name="T8" fmla="*/ 2 w 88"/>
                <a:gd name="T9" fmla="*/ 0 h 22"/>
                <a:gd name="T10" fmla="*/ 0 w 88"/>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8" h="22">
                  <a:moveTo>
                    <a:pt x="0" y="0"/>
                  </a:moveTo>
                  <a:lnTo>
                    <a:pt x="18" y="22"/>
                  </a:lnTo>
                  <a:lnTo>
                    <a:pt x="29" y="20"/>
                  </a:lnTo>
                  <a:lnTo>
                    <a:pt x="75" y="11"/>
                  </a:lnTo>
                  <a:lnTo>
                    <a:pt x="88" y="10"/>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33829" name="Freeform 78"/>
            <p:cNvSpPr>
              <a:spLocks/>
            </p:cNvSpPr>
            <p:nvPr/>
          </p:nvSpPr>
          <p:spPr bwMode="auto">
            <a:xfrm>
              <a:off x="961" y="1633"/>
              <a:ext cx="53" cy="99"/>
            </a:xfrm>
            <a:custGeom>
              <a:avLst/>
              <a:gdLst>
                <a:gd name="T0" fmla="*/ 1 w 174"/>
                <a:gd name="T1" fmla="*/ 0 h 329"/>
                <a:gd name="T2" fmla="*/ 0 w 174"/>
                <a:gd name="T3" fmla="*/ 1 h 329"/>
                <a:gd name="T4" fmla="*/ 2 w 174"/>
                <a:gd name="T5" fmla="*/ 1 h 329"/>
                <a:gd name="T6" fmla="*/ 3 w 174"/>
                <a:gd name="T7" fmla="*/ 2 h 329"/>
                <a:gd name="T8" fmla="*/ 4 w 174"/>
                <a:gd name="T9" fmla="*/ 2 h 329"/>
                <a:gd name="T10" fmla="*/ 4 w 174"/>
                <a:gd name="T11" fmla="*/ 4 h 329"/>
                <a:gd name="T12" fmla="*/ 3 w 174"/>
                <a:gd name="T13" fmla="*/ 5 h 329"/>
                <a:gd name="T14" fmla="*/ 3 w 174"/>
                <a:gd name="T15" fmla="*/ 7 h 329"/>
                <a:gd name="T16" fmla="*/ 2 w 174"/>
                <a:gd name="T17" fmla="*/ 8 h 329"/>
                <a:gd name="T18" fmla="*/ 1 w 174"/>
                <a:gd name="T19" fmla="*/ 8 h 329"/>
                <a:gd name="T20" fmla="*/ 1 w 174"/>
                <a:gd name="T21" fmla="*/ 9 h 329"/>
                <a:gd name="T22" fmla="*/ 2 w 174"/>
                <a:gd name="T23" fmla="*/ 9 h 329"/>
                <a:gd name="T24" fmla="*/ 3 w 174"/>
                <a:gd name="T25" fmla="*/ 8 h 329"/>
                <a:gd name="T26" fmla="*/ 3 w 174"/>
                <a:gd name="T27" fmla="*/ 8 h 329"/>
                <a:gd name="T28" fmla="*/ 4 w 174"/>
                <a:gd name="T29" fmla="*/ 6 h 329"/>
                <a:gd name="T30" fmla="*/ 5 w 174"/>
                <a:gd name="T31" fmla="*/ 4 h 329"/>
                <a:gd name="T32" fmla="*/ 5 w 174"/>
                <a:gd name="T33" fmla="*/ 4 h 329"/>
                <a:gd name="T34" fmla="*/ 5 w 174"/>
                <a:gd name="T35" fmla="*/ 2 h 329"/>
                <a:gd name="T36" fmla="*/ 5 w 174"/>
                <a:gd name="T37" fmla="*/ 2 h 329"/>
                <a:gd name="T38" fmla="*/ 4 w 174"/>
                <a:gd name="T39" fmla="*/ 1 h 329"/>
                <a:gd name="T40" fmla="*/ 3 w 174"/>
                <a:gd name="T41" fmla="*/ 0 h 329"/>
                <a:gd name="T42" fmla="*/ 3 w 174"/>
                <a:gd name="T43" fmla="*/ 0 h 329"/>
                <a:gd name="T44" fmla="*/ 2 w 174"/>
                <a:gd name="T45" fmla="*/ 0 h 329"/>
                <a:gd name="T46" fmla="*/ 1 w 174"/>
                <a:gd name="T47" fmla="*/ 0 h 3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4" h="329">
                  <a:moveTo>
                    <a:pt x="21" y="0"/>
                  </a:moveTo>
                  <a:lnTo>
                    <a:pt x="0" y="26"/>
                  </a:lnTo>
                  <a:lnTo>
                    <a:pt x="88" y="36"/>
                  </a:lnTo>
                  <a:lnTo>
                    <a:pt x="123" y="51"/>
                  </a:lnTo>
                  <a:lnTo>
                    <a:pt x="130" y="69"/>
                  </a:lnTo>
                  <a:lnTo>
                    <a:pt x="131" y="130"/>
                  </a:lnTo>
                  <a:lnTo>
                    <a:pt x="120" y="181"/>
                  </a:lnTo>
                  <a:lnTo>
                    <a:pt x="98" y="241"/>
                  </a:lnTo>
                  <a:lnTo>
                    <a:pt x="80" y="273"/>
                  </a:lnTo>
                  <a:lnTo>
                    <a:pt x="41" y="311"/>
                  </a:lnTo>
                  <a:lnTo>
                    <a:pt x="20" y="320"/>
                  </a:lnTo>
                  <a:lnTo>
                    <a:pt x="65" y="329"/>
                  </a:lnTo>
                  <a:lnTo>
                    <a:pt x="106" y="293"/>
                  </a:lnTo>
                  <a:lnTo>
                    <a:pt x="119" y="274"/>
                  </a:lnTo>
                  <a:lnTo>
                    <a:pt x="146" y="221"/>
                  </a:lnTo>
                  <a:lnTo>
                    <a:pt x="169" y="151"/>
                  </a:lnTo>
                  <a:lnTo>
                    <a:pt x="171" y="144"/>
                  </a:lnTo>
                  <a:lnTo>
                    <a:pt x="174" y="92"/>
                  </a:lnTo>
                  <a:lnTo>
                    <a:pt x="159" y="51"/>
                  </a:lnTo>
                  <a:lnTo>
                    <a:pt x="126" y="23"/>
                  </a:lnTo>
                  <a:lnTo>
                    <a:pt x="95" y="11"/>
                  </a:lnTo>
                  <a:lnTo>
                    <a:pt x="94" y="11"/>
                  </a:lnTo>
                  <a:lnTo>
                    <a:pt x="54" y="3"/>
                  </a:lnTo>
                  <a:lnTo>
                    <a:pt x="21" y="0"/>
                  </a:lnTo>
                  <a:close/>
                </a:path>
              </a:pathLst>
            </a:custGeom>
            <a:solidFill>
              <a:srgbClr val="000000"/>
            </a:solidFill>
            <a:ln w="19050" cmpd="sng">
              <a:solidFill>
                <a:srgbClr val="000000"/>
              </a:solidFill>
              <a:round/>
              <a:headEnd/>
              <a:tailEnd/>
            </a:ln>
          </p:spPr>
          <p:txBody>
            <a:bodyPr/>
            <a:lstStyle/>
            <a:p>
              <a:endParaRPr lang="zh-CN" altLang="en-US"/>
            </a:p>
          </p:txBody>
        </p:sp>
        <p:sp>
          <p:nvSpPr>
            <p:cNvPr id="33830" name="Freeform 79"/>
            <p:cNvSpPr>
              <a:spLocks/>
            </p:cNvSpPr>
            <p:nvPr/>
          </p:nvSpPr>
          <p:spPr bwMode="auto">
            <a:xfrm>
              <a:off x="989" y="1566"/>
              <a:ext cx="37" cy="73"/>
            </a:xfrm>
            <a:custGeom>
              <a:avLst/>
              <a:gdLst>
                <a:gd name="T0" fmla="*/ 2 w 125"/>
                <a:gd name="T1" fmla="*/ 0 h 246"/>
                <a:gd name="T2" fmla="*/ 1 w 125"/>
                <a:gd name="T3" fmla="*/ 0 h 246"/>
                <a:gd name="T4" fmla="*/ 2 w 125"/>
                <a:gd name="T5" fmla="*/ 1 h 246"/>
                <a:gd name="T6" fmla="*/ 2 w 125"/>
                <a:gd name="T7" fmla="*/ 1 h 246"/>
                <a:gd name="T8" fmla="*/ 2 w 125"/>
                <a:gd name="T9" fmla="*/ 3 h 246"/>
                <a:gd name="T10" fmla="*/ 2 w 125"/>
                <a:gd name="T11" fmla="*/ 4 h 246"/>
                <a:gd name="T12" fmla="*/ 1 w 125"/>
                <a:gd name="T13" fmla="*/ 5 h 246"/>
                <a:gd name="T14" fmla="*/ 1 w 125"/>
                <a:gd name="T15" fmla="*/ 5 h 246"/>
                <a:gd name="T16" fmla="*/ 0 w 125"/>
                <a:gd name="T17" fmla="*/ 6 h 246"/>
                <a:gd name="T18" fmla="*/ 1 w 125"/>
                <a:gd name="T19" fmla="*/ 7 h 246"/>
                <a:gd name="T20" fmla="*/ 1 w 125"/>
                <a:gd name="T21" fmla="*/ 6 h 246"/>
                <a:gd name="T22" fmla="*/ 2 w 125"/>
                <a:gd name="T23" fmla="*/ 5 h 246"/>
                <a:gd name="T24" fmla="*/ 3 w 125"/>
                <a:gd name="T25" fmla="*/ 3 h 246"/>
                <a:gd name="T26" fmla="*/ 3 w 125"/>
                <a:gd name="T27" fmla="*/ 2 h 246"/>
                <a:gd name="T28" fmla="*/ 3 w 125"/>
                <a:gd name="T29" fmla="*/ 1 h 246"/>
                <a:gd name="T30" fmla="*/ 2 w 125"/>
                <a:gd name="T31" fmla="*/ 0 h 24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25" h="246">
                  <a:moveTo>
                    <a:pt x="96" y="0"/>
                  </a:moveTo>
                  <a:lnTo>
                    <a:pt x="47" y="5"/>
                  </a:lnTo>
                  <a:lnTo>
                    <a:pt x="74" y="26"/>
                  </a:lnTo>
                  <a:lnTo>
                    <a:pt x="82" y="56"/>
                  </a:lnTo>
                  <a:lnTo>
                    <a:pt x="80" y="111"/>
                  </a:lnTo>
                  <a:lnTo>
                    <a:pt x="71" y="144"/>
                  </a:lnTo>
                  <a:lnTo>
                    <a:pt x="46" y="201"/>
                  </a:lnTo>
                  <a:lnTo>
                    <a:pt x="41" y="208"/>
                  </a:lnTo>
                  <a:lnTo>
                    <a:pt x="0" y="234"/>
                  </a:lnTo>
                  <a:lnTo>
                    <a:pt x="31" y="246"/>
                  </a:lnTo>
                  <a:lnTo>
                    <a:pt x="51" y="227"/>
                  </a:lnTo>
                  <a:lnTo>
                    <a:pt x="90" y="181"/>
                  </a:lnTo>
                  <a:lnTo>
                    <a:pt x="115" y="126"/>
                  </a:lnTo>
                  <a:lnTo>
                    <a:pt x="125" y="70"/>
                  </a:lnTo>
                  <a:lnTo>
                    <a:pt x="116" y="23"/>
                  </a:lnTo>
                  <a:lnTo>
                    <a:pt x="96" y="0"/>
                  </a:lnTo>
                  <a:close/>
                </a:path>
              </a:pathLst>
            </a:custGeom>
            <a:solidFill>
              <a:srgbClr val="000000"/>
            </a:solidFill>
            <a:ln w="19050" cmpd="sng">
              <a:solidFill>
                <a:srgbClr val="000000"/>
              </a:solidFill>
              <a:round/>
              <a:headEnd/>
              <a:tailEnd/>
            </a:ln>
          </p:spPr>
          <p:txBody>
            <a:bodyPr/>
            <a:lstStyle/>
            <a:p>
              <a:endParaRPr lang="zh-CN" altLang="en-US"/>
            </a:p>
          </p:txBody>
        </p:sp>
        <p:sp>
          <p:nvSpPr>
            <p:cNvPr id="33831" name="Freeform 80"/>
            <p:cNvSpPr>
              <a:spLocks/>
            </p:cNvSpPr>
            <p:nvPr/>
          </p:nvSpPr>
          <p:spPr bwMode="auto">
            <a:xfrm>
              <a:off x="896" y="1559"/>
              <a:ext cx="122" cy="217"/>
            </a:xfrm>
            <a:custGeom>
              <a:avLst/>
              <a:gdLst>
                <a:gd name="T0" fmla="*/ 9 w 407"/>
                <a:gd name="T1" fmla="*/ 0 h 717"/>
                <a:gd name="T2" fmla="*/ 8 w 407"/>
                <a:gd name="T3" fmla="*/ 0 h 717"/>
                <a:gd name="T4" fmla="*/ 7 w 407"/>
                <a:gd name="T5" fmla="*/ 1 h 717"/>
                <a:gd name="T6" fmla="*/ 6 w 407"/>
                <a:gd name="T7" fmla="*/ 2 h 717"/>
                <a:gd name="T8" fmla="*/ 6 w 407"/>
                <a:gd name="T9" fmla="*/ 2 h 717"/>
                <a:gd name="T10" fmla="*/ 5 w 407"/>
                <a:gd name="T11" fmla="*/ 4 h 717"/>
                <a:gd name="T12" fmla="*/ 5 w 407"/>
                <a:gd name="T13" fmla="*/ 6 h 717"/>
                <a:gd name="T14" fmla="*/ 3 w 407"/>
                <a:gd name="T15" fmla="*/ 12 h 717"/>
                <a:gd name="T16" fmla="*/ 1 w 407"/>
                <a:gd name="T17" fmla="*/ 18 h 717"/>
                <a:gd name="T18" fmla="*/ 1 w 407"/>
                <a:gd name="T19" fmla="*/ 19 h 717"/>
                <a:gd name="T20" fmla="*/ 0 w 407"/>
                <a:gd name="T21" fmla="*/ 19 h 717"/>
                <a:gd name="T22" fmla="*/ 0 w 407"/>
                <a:gd name="T23" fmla="*/ 20 h 717"/>
                <a:gd name="T24" fmla="*/ 3 w 407"/>
                <a:gd name="T25" fmla="*/ 20 h 717"/>
                <a:gd name="T26" fmla="*/ 3 w 407"/>
                <a:gd name="T27" fmla="*/ 19 h 717"/>
                <a:gd name="T28" fmla="*/ 3 w 407"/>
                <a:gd name="T29" fmla="*/ 19 h 717"/>
                <a:gd name="T30" fmla="*/ 2 w 407"/>
                <a:gd name="T31" fmla="*/ 18 h 717"/>
                <a:gd name="T32" fmla="*/ 4 w 407"/>
                <a:gd name="T33" fmla="*/ 14 h 717"/>
                <a:gd name="T34" fmla="*/ 4 w 407"/>
                <a:gd name="T35" fmla="*/ 13 h 717"/>
                <a:gd name="T36" fmla="*/ 6 w 407"/>
                <a:gd name="T37" fmla="*/ 5 h 717"/>
                <a:gd name="T38" fmla="*/ 6 w 407"/>
                <a:gd name="T39" fmla="*/ 5 h 717"/>
                <a:gd name="T40" fmla="*/ 7 w 407"/>
                <a:gd name="T41" fmla="*/ 3 h 717"/>
                <a:gd name="T42" fmla="*/ 7 w 407"/>
                <a:gd name="T43" fmla="*/ 2 h 717"/>
                <a:gd name="T44" fmla="*/ 8 w 407"/>
                <a:gd name="T45" fmla="*/ 1 h 717"/>
                <a:gd name="T46" fmla="*/ 8 w 407"/>
                <a:gd name="T47" fmla="*/ 1 h 717"/>
                <a:gd name="T48" fmla="*/ 10 w 407"/>
                <a:gd name="T49" fmla="*/ 1 h 717"/>
                <a:gd name="T50" fmla="*/ 11 w 407"/>
                <a:gd name="T51" fmla="*/ 1 h 717"/>
                <a:gd name="T52" fmla="*/ 10 w 407"/>
                <a:gd name="T53" fmla="*/ 0 h 717"/>
                <a:gd name="T54" fmla="*/ 9 w 407"/>
                <a:gd name="T55" fmla="*/ 0 h 7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07" h="717">
                  <a:moveTo>
                    <a:pt x="342" y="0"/>
                  </a:moveTo>
                  <a:lnTo>
                    <a:pt x="298" y="13"/>
                  </a:lnTo>
                  <a:lnTo>
                    <a:pt x="267" y="33"/>
                  </a:lnTo>
                  <a:lnTo>
                    <a:pt x="228" y="80"/>
                  </a:lnTo>
                  <a:lnTo>
                    <a:pt x="223" y="89"/>
                  </a:lnTo>
                  <a:lnTo>
                    <a:pt x="196" y="142"/>
                  </a:lnTo>
                  <a:lnTo>
                    <a:pt x="176" y="209"/>
                  </a:lnTo>
                  <a:lnTo>
                    <a:pt x="113" y="443"/>
                  </a:lnTo>
                  <a:lnTo>
                    <a:pt x="55" y="662"/>
                  </a:lnTo>
                  <a:lnTo>
                    <a:pt x="47" y="678"/>
                  </a:lnTo>
                  <a:lnTo>
                    <a:pt x="7" y="695"/>
                  </a:lnTo>
                  <a:lnTo>
                    <a:pt x="0" y="717"/>
                  </a:lnTo>
                  <a:lnTo>
                    <a:pt x="114" y="717"/>
                  </a:lnTo>
                  <a:lnTo>
                    <a:pt x="121" y="695"/>
                  </a:lnTo>
                  <a:lnTo>
                    <a:pt x="101" y="694"/>
                  </a:lnTo>
                  <a:lnTo>
                    <a:pt x="91" y="662"/>
                  </a:lnTo>
                  <a:lnTo>
                    <a:pt x="132" y="506"/>
                  </a:lnTo>
                  <a:lnTo>
                    <a:pt x="141" y="476"/>
                  </a:lnTo>
                  <a:lnTo>
                    <a:pt x="218" y="184"/>
                  </a:lnTo>
                  <a:lnTo>
                    <a:pt x="220" y="180"/>
                  </a:lnTo>
                  <a:lnTo>
                    <a:pt x="243" y="111"/>
                  </a:lnTo>
                  <a:lnTo>
                    <a:pt x="272" y="63"/>
                  </a:lnTo>
                  <a:lnTo>
                    <a:pt x="308" y="36"/>
                  </a:lnTo>
                  <a:lnTo>
                    <a:pt x="311" y="33"/>
                  </a:lnTo>
                  <a:lnTo>
                    <a:pt x="358" y="25"/>
                  </a:lnTo>
                  <a:lnTo>
                    <a:pt x="407" y="20"/>
                  </a:lnTo>
                  <a:lnTo>
                    <a:pt x="371" y="1"/>
                  </a:lnTo>
                  <a:lnTo>
                    <a:pt x="342" y="0"/>
                  </a:lnTo>
                  <a:close/>
                </a:path>
              </a:pathLst>
            </a:custGeom>
            <a:solidFill>
              <a:srgbClr val="000000"/>
            </a:solidFill>
            <a:ln w="19050" cmpd="sng">
              <a:solidFill>
                <a:srgbClr val="000000"/>
              </a:solidFill>
              <a:round/>
              <a:headEnd/>
              <a:tailEnd/>
            </a:ln>
          </p:spPr>
          <p:txBody>
            <a:bodyPr/>
            <a:lstStyle/>
            <a:p>
              <a:endParaRPr lang="zh-CN" altLang="en-US"/>
            </a:p>
          </p:txBody>
        </p:sp>
        <p:sp>
          <p:nvSpPr>
            <p:cNvPr id="33832" name="Freeform 81"/>
            <p:cNvSpPr>
              <a:spLocks/>
            </p:cNvSpPr>
            <p:nvPr/>
          </p:nvSpPr>
          <p:spPr bwMode="auto">
            <a:xfrm>
              <a:off x="707" y="1591"/>
              <a:ext cx="91" cy="283"/>
            </a:xfrm>
            <a:custGeom>
              <a:avLst/>
              <a:gdLst>
                <a:gd name="T0" fmla="*/ 8 w 301"/>
                <a:gd name="T1" fmla="*/ 26 h 942"/>
                <a:gd name="T2" fmla="*/ 8 w 301"/>
                <a:gd name="T3" fmla="*/ 24 h 942"/>
                <a:gd name="T4" fmla="*/ 8 w 301"/>
                <a:gd name="T5" fmla="*/ 22 h 942"/>
                <a:gd name="T6" fmla="*/ 8 w 301"/>
                <a:gd name="T7" fmla="*/ 20 h 942"/>
                <a:gd name="T8" fmla="*/ 8 w 301"/>
                <a:gd name="T9" fmla="*/ 18 h 942"/>
                <a:gd name="T10" fmla="*/ 7 w 301"/>
                <a:gd name="T11" fmla="*/ 17 h 942"/>
                <a:gd name="T12" fmla="*/ 7 w 301"/>
                <a:gd name="T13" fmla="*/ 15 h 942"/>
                <a:gd name="T14" fmla="*/ 6 w 301"/>
                <a:gd name="T15" fmla="*/ 13 h 942"/>
                <a:gd name="T16" fmla="*/ 6 w 301"/>
                <a:gd name="T17" fmla="*/ 11 h 942"/>
                <a:gd name="T18" fmla="*/ 5 w 301"/>
                <a:gd name="T19" fmla="*/ 10 h 942"/>
                <a:gd name="T20" fmla="*/ 5 w 301"/>
                <a:gd name="T21" fmla="*/ 8 h 942"/>
                <a:gd name="T22" fmla="*/ 4 w 301"/>
                <a:gd name="T23" fmla="*/ 6 h 942"/>
                <a:gd name="T24" fmla="*/ 3 w 301"/>
                <a:gd name="T25" fmla="*/ 5 h 942"/>
                <a:gd name="T26" fmla="*/ 2 w 301"/>
                <a:gd name="T27" fmla="*/ 3 h 942"/>
                <a:gd name="T28" fmla="*/ 1 w 301"/>
                <a:gd name="T29" fmla="*/ 2 h 942"/>
                <a:gd name="T30" fmla="*/ 0 w 301"/>
                <a:gd name="T31" fmla="*/ 0 h 9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01" h="942">
                  <a:moveTo>
                    <a:pt x="301" y="942"/>
                  </a:moveTo>
                  <a:lnTo>
                    <a:pt x="300" y="875"/>
                  </a:lnTo>
                  <a:lnTo>
                    <a:pt x="296" y="808"/>
                  </a:lnTo>
                  <a:lnTo>
                    <a:pt x="289" y="742"/>
                  </a:lnTo>
                  <a:lnTo>
                    <a:pt x="279" y="675"/>
                  </a:lnTo>
                  <a:lnTo>
                    <a:pt x="267" y="610"/>
                  </a:lnTo>
                  <a:lnTo>
                    <a:pt x="252" y="544"/>
                  </a:lnTo>
                  <a:lnTo>
                    <a:pt x="234" y="480"/>
                  </a:lnTo>
                  <a:lnTo>
                    <a:pt x="214" y="416"/>
                  </a:lnTo>
                  <a:lnTo>
                    <a:pt x="191" y="353"/>
                  </a:lnTo>
                  <a:lnTo>
                    <a:pt x="165" y="290"/>
                  </a:lnTo>
                  <a:lnTo>
                    <a:pt x="137" y="230"/>
                  </a:lnTo>
                  <a:lnTo>
                    <a:pt x="106" y="170"/>
                  </a:lnTo>
                  <a:lnTo>
                    <a:pt x="73" y="113"/>
                  </a:lnTo>
                  <a:lnTo>
                    <a:pt x="38" y="5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3814" name="Group 136"/>
          <p:cNvGrpSpPr>
            <a:grpSpLocks/>
          </p:cNvGrpSpPr>
          <p:nvPr/>
        </p:nvGrpSpPr>
        <p:grpSpPr bwMode="auto">
          <a:xfrm>
            <a:off x="5889625" y="908050"/>
            <a:ext cx="1958975" cy="4062413"/>
            <a:chOff x="3710" y="770"/>
            <a:chExt cx="1234" cy="2559"/>
          </a:xfrm>
        </p:grpSpPr>
        <p:sp>
          <p:nvSpPr>
            <p:cNvPr id="33817" name="Freeform 137"/>
            <p:cNvSpPr>
              <a:spLocks/>
            </p:cNvSpPr>
            <p:nvPr/>
          </p:nvSpPr>
          <p:spPr bwMode="auto">
            <a:xfrm>
              <a:off x="3710" y="1559"/>
              <a:ext cx="82" cy="181"/>
            </a:xfrm>
            <a:custGeom>
              <a:avLst/>
              <a:gdLst>
                <a:gd name="T0" fmla="*/ 5 w 269"/>
                <a:gd name="T1" fmla="*/ 0 h 601"/>
                <a:gd name="T2" fmla="*/ 0 w 269"/>
                <a:gd name="T3" fmla="*/ 17 h 601"/>
                <a:gd name="T4" fmla="*/ 3 w 269"/>
                <a:gd name="T5" fmla="*/ 17 h 601"/>
                <a:gd name="T6" fmla="*/ 3 w 269"/>
                <a:gd name="T7" fmla="*/ 17 h 601"/>
                <a:gd name="T8" fmla="*/ 4 w 269"/>
                <a:gd name="T9" fmla="*/ 16 h 601"/>
                <a:gd name="T10" fmla="*/ 4 w 269"/>
                <a:gd name="T11" fmla="*/ 16 h 601"/>
                <a:gd name="T12" fmla="*/ 4 w 269"/>
                <a:gd name="T13" fmla="*/ 16 h 601"/>
                <a:gd name="T14" fmla="*/ 5 w 269"/>
                <a:gd name="T15" fmla="*/ 16 h 601"/>
                <a:gd name="T16" fmla="*/ 5 w 269"/>
                <a:gd name="T17" fmla="*/ 15 h 601"/>
                <a:gd name="T18" fmla="*/ 5 w 269"/>
                <a:gd name="T19" fmla="*/ 15 h 601"/>
                <a:gd name="T20" fmla="*/ 5 w 269"/>
                <a:gd name="T21" fmla="*/ 15 h 601"/>
                <a:gd name="T22" fmla="*/ 6 w 269"/>
                <a:gd name="T23" fmla="*/ 14 h 601"/>
                <a:gd name="T24" fmla="*/ 6 w 269"/>
                <a:gd name="T25" fmla="*/ 14 h 601"/>
                <a:gd name="T26" fmla="*/ 6 w 269"/>
                <a:gd name="T27" fmla="*/ 14 h 601"/>
                <a:gd name="T28" fmla="*/ 6 w 269"/>
                <a:gd name="T29" fmla="*/ 13 h 601"/>
                <a:gd name="T30" fmla="*/ 7 w 269"/>
                <a:gd name="T31" fmla="*/ 9 h 601"/>
                <a:gd name="T32" fmla="*/ 8 w 269"/>
                <a:gd name="T33" fmla="*/ 8 h 601"/>
                <a:gd name="T34" fmla="*/ 8 w 269"/>
                <a:gd name="T35" fmla="*/ 8 h 601"/>
                <a:gd name="T36" fmla="*/ 8 w 269"/>
                <a:gd name="T37" fmla="*/ 8 h 601"/>
                <a:gd name="T38" fmla="*/ 8 w 269"/>
                <a:gd name="T39" fmla="*/ 7 h 601"/>
                <a:gd name="T40" fmla="*/ 8 w 269"/>
                <a:gd name="T41" fmla="*/ 7 h 601"/>
                <a:gd name="T42" fmla="*/ 7 w 269"/>
                <a:gd name="T43" fmla="*/ 6 h 601"/>
                <a:gd name="T44" fmla="*/ 7 w 269"/>
                <a:gd name="T45" fmla="*/ 6 h 601"/>
                <a:gd name="T46" fmla="*/ 7 w 269"/>
                <a:gd name="T47" fmla="*/ 6 h 601"/>
                <a:gd name="T48" fmla="*/ 7 w 269"/>
                <a:gd name="T49" fmla="*/ 6 h 601"/>
                <a:gd name="T50" fmla="*/ 7 w 269"/>
                <a:gd name="T51" fmla="*/ 6 h 601"/>
                <a:gd name="T52" fmla="*/ 6 w 269"/>
                <a:gd name="T53" fmla="*/ 5 h 601"/>
                <a:gd name="T54" fmla="*/ 6 w 269"/>
                <a:gd name="T55" fmla="*/ 5 h 601"/>
                <a:gd name="T56" fmla="*/ 3 w 269"/>
                <a:gd name="T57" fmla="*/ 5 h 60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9" h="601">
                  <a:moveTo>
                    <a:pt x="161" y="0"/>
                  </a:moveTo>
                  <a:lnTo>
                    <a:pt x="0" y="601"/>
                  </a:lnTo>
                  <a:lnTo>
                    <a:pt x="106" y="601"/>
                  </a:lnTo>
                  <a:lnTo>
                    <a:pt x="116" y="600"/>
                  </a:lnTo>
                  <a:lnTo>
                    <a:pt x="128" y="596"/>
                  </a:lnTo>
                  <a:lnTo>
                    <a:pt x="139" y="592"/>
                  </a:lnTo>
                  <a:lnTo>
                    <a:pt x="150" y="586"/>
                  </a:lnTo>
                  <a:lnTo>
                    <a:pt x="161" y="577"/>
                  </a:lnTo>
                  <a:lnTo>
                    <a:pt x="173" y="567"/>
                  </a:lnTo>
                  <a:lnTo>
                    <a:pt x="182" y="555"/>
                  </a:lnTo>
                  <a:lnTo>
                    <a:pt x="192" y="542"/>
                  </a:lnTo>
                  <a:lnTo>
                    <a:pt x="200" y="529"/>
                  </a:lnTo>
                  <a:lnTo>
                    <a:pt x="208" y="514"/>
                  </a:lnTo>
                  <a:lnTo>
                    <a:pt x="213" y="500"/>
                  </a:lnTo>
                  <a:lnTo>
                    <a:pt x="218" y="485"/>
                  </a:lnTo>
                  <a:lnTo>
                    <a:pt x="263" y="317"/>
                  </a:lnTo>
                  <a:lnTo>
                    <a:pt x="266" y="303"/>
                  </a:lnTo>
                  <a:lnTo>
                    <a:pt x="269" y="288"/>
                  </a:lnTo>
                  <a:lnTo>
                    <a:pt x="269" y="273"/>
                  </a:lnTo>
                  <a:lnTo>
                    <a:pt x="267" y="259"/>
                  </a:lnTo>
                  <a:lnTo>
                    <a:pt x="265" y="246"/>
                  </a:lnTo>
                  <a:lnTo>
                    <a:pt x="261" y="234"/>
                  </a:lnTo>
                  <a:lnTo>
                    <a:pt x="256" y="225"/>
                  </a:lnTo>
                  <a:lnTo>
                    <a:pt x="249" y="216"/>
                  </a:lnTo>
                  <a:lnTo>
                    <a:pt x="241" y="210"/>
                  </a:lnTo>
                  <a:lnTo>
                    <a:pt x="232" y="205"/>
                  </a:lnTo>
                  <a:lnTo>
                    <a:pt x="223" y="201"/>
                  </a:lnTo>
                  <a:lnTo>
                    <a:pt x="212" y="200"/>
                  </a:lnTo>
                  <a:lnTo>
                    <a:pt x="108" y="2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18" name="Line 138"/>
            <p:cNvSpPr>
              <a:spLocks noChangeShapeType="1"/>
            </p:cNvSpPr>
            <p:nvPr/>
          </p:nvSpPr>
          <p:spPr bwMode="auto">
            <a:xfrm flipH="1">
              <a:off x="3815" y="1559"/>
              <a:ext cx="17"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19" name="Freeform 139"/>
            <p:cNvSpPr>
              <a:spLocks/>
            </p:cNvSpPr>
            <p:nvPr/>
          </p:nvSpPr>
          <p:spPr bwMode="auto">
            <a:xfrm>
              <a:off x="4800" y="829"/>
              <a:ext cx="75" cy="122"/>
            </a:xfrm>
            <a:custGeom>
              <a:avLst/>
              <a:gdLst>
                <a:gd name="T0" fmla="*/ 6 w 256"/>
                <a:gd name="T1" fmla="*/ 1 h 402"/>
                <a:gd name="T2" fmla="*/ 6 w 256"/>
                <a:gd name="T3" fmla="*/ 1 h 402"/>
                <a:gd name="T4" fmla="*/ 6 w 256"/>
                <a:gd name="T5" fmla="*/ 0 h 402"/>
                <a:gd name="T6" fmla="*/ 6 w 256"/>
                <a:gd name="T7" fmla="*/ 0 h 402"/>
                <a:gd name="T8" fmla="*/ 6 w 256"/>
                <a:gd name="T9" fmla="*/ 0 h 402"/>
                <a:gd name="T10" fmla="*/ 6 w 256"/>
                <a:gd name="T11" fmla="*/ 0 h 402"/>
                <a:gd name="T12" fmla="*/ 5 w 256"/>
                <a:gd name="T13" fmla="*/ 0 h 402"/>
                <a:gd name="T14" fmla="*/ 4 w 256"/>
                <a:gd name="T15" fmla="*/ 0 h 402"/>
                <a:gd name="T16" fmla="*/ 4 w 256"/>
                <a:gd name="T17" fmla="*/ 0 h 402"/>
                <a:gd name="T18" fmla="*/ 3 w 256"/>
                <a:gd name="T19" fmla="*/ 0 h 402"/>
                <a:gd name="T20" fmla="*/ 3 w 256"/>
                <a:gd name="T21" fmla="*/ 1 h 402"/>
                <a:gd name="T22" fmla="*/ 2 w 256"/>
                <a:gd name="T23" fmla="*/ 1 h 402"/>
                <a:gd name="T24" fmla="*/ 2 w 256"/>
                <a:gd name="T25" fmla="*/ 2 h 402"/>
                <a:gd name="T26" fmla="*/ 1 w 256"/>
                <a:gd name="T27" fmla="*/ 2 h 402"/>
                <a:gd name="T28" fmla="*/ 1 w 256"/>
                <a:gd name="T29" fmla="*/ 3 h 402"/>
                <a:gd name="T30" fmla="*/ 1 w 256"/>
                <a:gd name="T31" fmla="*/ 6 h 402"/>
                <a:gd name="T32" fmla="*/ 0 w 256"/>
                <a:gd name="T33" fmla="*/ 8 h 402"/>
                <a:gd name="T34" fmla="*/ 0 w 256"/>
                <a:gd name="T35" fmla="*/ 9 h 402"/>
                <a:gd name="T36" fmla="*/ 0 w 256"/>
                <a:gd name="T37" fmla="*/ 9 h 402"/>
                <a:gd name="T38" fmla="*/ 0 w 256"/>
                <a:gd name="T39" fmla="*/ 10 h 402"/>
                <a:gd name="T40" fmla="*/ 0 w 256"/>
                <a:gd name="T41" fmla="*/ 10 h 402"/>
                <a:gd name="T42" fmla="*/ 0 w 256"/>
                <a:gd name="T43" fmla="*/ 11 h 402"/>
                <a:gd name="T44" fmla="*/ 1 w 256"/>
                <a:gd name="T45" fmla="*/ 11 h 402"/>
                <a:gd name="T46" fmla="*/ 1 w 256"/>
                <a:gd name="T47" fmla="*/ 11 h 402"/>
                <a:gd name="T48" fmla="*/ 1 w 256"/>
                <a:gd name="T49" fmla="*/ 11 h 402"/>
                <a:gd name="T50" fmla="*/ 2 w 256"/>
                <a:gd name="T51" fmla="*/ 11 h 402"/>
                <a:gd name="T52" fmla="*/ 3 w 256"/>
                <a:gd name="T53" fmla="*/ 11 h 402"/>
                <a:gd name="T54" fmla="*/ 3 w 256"/>
                <a:gd name="T55" fmla="*/ 11 h 402"/>
                <a:gd name="T56" fmla="*/ 3 w 256"/>
                <a:gd name="T57" fmla="*/ 11 h 402"/>
                <a:gd name="T58" fmla="*/ 4 w 256"/>
                <a:gd name="T59" fmla="*/ 11 h 402"/>
                <a:gd name="T60" fmla="*/ 4 w 256"/>
                <a:gd name="T61" fmla="*/ 10 h 402"/>
                <a:gd name="T62" fmla="*/ 4 w 256"/>
                <a:gd name="T63" fmla="*/ 10 h 402"/>
                <a:gd name="T64" fmla="*/ 4 w 256"/>
                <a:gd name="T65" fmla="*/ 10 h 402"/>
                <a:gd name="T66" fmla="*/ 5 w 256"/>
                <a:gd name="T67" fmla="*/ 9 h 402"/>
                <a:gd name="T68" fmla="*/ 5 w 256"/>
                <a:gd name="T69" fmla="*/ 7 h 402"/>
                <a:gd name="T70" fmla="*/ 6 w 256"/>
                <a:gd name="T71" fmla="*/ 3 h 402"/>
                <a:gd name="T72" fmla="*/ 6 w 256"/>
                <a:gd name="T73" fmla="*/ 2 h 4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6" h="402">
                  <a:moveTo>
                    <a:pt x="255" y="54"/>
                  </a:moveTo>
                  <a:lnTo>
                    <a:pt x="256" y="45"/>
                  </a:lnTo>
                  <a:lnTo>
                    <a:pt x="256" y="37"/>
                  </a:lnTo>
                  <a:lnTo>
                    <a:pt x="254" y="28"/>
                  </a:lnTo>
                  <a:lnTo>
                    <a:pt x="251" y="20"/>
                  </a:lnTo>
                  <a:lnTo>
                    <a:pt x="248" y="12"/>
                  </a:lnTo>
                  <a:lnTo>
                    <a:pt x="246" y="8"/>
                  </a:lnTo>
                  <a:lnTo>
                    <a:pt x="243" y="5"/>
                  </a:lnTo>
                  <a:lnTo>
                    <a:pt x="240" y="3"/>
                  </a:lnTo>
                  <a:lnTo>
                    <a:pt x="237" y="1"/>
                  </a:lnTo>
                  <a:lnTo>
                    <a:pt x="232" y="0"/>
                  </a:lnTo>
                  <a:lnTo>
                    <a:pt x="228" y="0"/>
                  </a:lnTo>
                  <a:lnTo>
                    <a:pt x="211" y="0"/>
                  </a:lnTo>
                  <a:lnTo>
                    <a:pt x="194" y="0"/>
                  </a:lnTo>
                  <a:lnTo>
                    <a:pt x="177" y="0"/>
                  </a:lnTo>
                  <a:lnTo>
                    <a:pt x="161" y="1"/>
                  </a:lnTo>
                  <a:lnTo>
                    <a:pt x="152" y="3"/>
                  </a:lnTo>
                  <a:lnTo>
                    <a:pt x="145" y="5"/>
                  </a:lnTo>
                  <a:lnTo>
                    <a:pt x="136" y="7"/>
                  </a:lnTo>
                  <a:lnTo>
                    <a:pt x="129" y="10"/>
                  </a:lnTo>
                  <a:lnTo>
                    <a:pt x="122" y="14"/>
                  </a:lnTo>
                  <a:lnTo>
                    <a:pt x="115" y="20"/>
                  </a:lnTo>
                  <a:lnTo>
                    <a:pt x="102" y="30"/>
                  </a:lnTo>
                  <a:lnTo>
                    <a:pt x="91" y="42"/>
                  </a:lnTo>
                  <a:lnTo>
                    <a:pt x="85" y="48"/>
                  </a:lnTo>
                  <a:lnTo>
                    <a:pt x="80" y="56"/>
                  </a:lnTo>
                  <a:lnTo>
                    <a:pt x="63" y="85"/>
                  </a:lnTo>
                  <a:lnTo>
                    <a:pt x="60" y="92"/>
                  </a:lnTo>
                  <a:lnTo>
                    <a:pt x="57" y="99"/>
                  </a:lnTo>
                  <a:lnTo>
                    <a:pt x="52" y="115"/>
                  </a:lnTo>
                  <a:lnTo>
                    <a:pt x="43" y="147"/>
                  </a:lnTo>
                  <a:lnTo>
                    <a:pt x="26" y="212"/>
                  </a:lnTo>
                  <a:lnTo>
                    <a:pt x="16" y="244"/>
                  </a:lnTo>
                  <a:lnTo>
                    <a:pt x="8" y="276"/>
                  </a:lnTo>
                  <a:lnTo>
                    <a:pt x="4" y="292"/>
                  </a:lnTo>
                  <a:lnTo>
                    <a:pt x="1" y="309"/>
                  </a:lnTo>
                  <a:lnTo>
                    <a:pt x="0" y="318"/>
                  </a:lnTo>
                  <a:lnTo>
                    <a:pt x="0" y="325"/>
                  </a:lnTo>
                  <a:lnTo>
                    <a:pt x="1" y="334"/>
                  </a:lnTo>
                  <a:lnTo>
                    <a:pt x="2" y="342"/>
                  </a:lnTo>
                  <a:lnTo>
                    <a:pt x="3" y="351"/>
                  </a:lnTo>
                  <a:lnTo>
                    <a:pt x="7" y="358"/>
                  </a:lnTo>
                  <a:lnTo>
                    <a:pt x="9" y="367"/>
                  </a:lnTo>
                  <a:lnTo>
                    <a:pt x="13" y="374"/>
                  </a:lnTo>
                  <a:lnTo>
                    <a:pt x="17" y="381"/>
                  </a:lnTo>
                  <a:lnTo>
                    <a:pt x="22" y="387"/>
                  </a:lnTo>
                  <a:lnTo>
                    <a:pt x="29" y="392"/>
                  </a:lnTo>
                  <a:lnTo>
                    <a:pt x="36" y="396"/>
                  </a:lnTo>
                  <a:lnTo>
                    <a:pt x="45" y="399"/>
                  </a:lnTo>
                  <a:lnTo>
                    <a:pt x="52" y="401"/>
                  </a:lnTo>
                  <a:lnTo>
                    <a:pt x="61" y="401"/>
                  </a:lnTo>
                  <a:lnTo>
                    <a:pt x="69" y="401"/>
                  </a:lnTo>
                  <a:lnTo>
                    <a:pt x="85" y="401"/>
                  </a:lnTo>
                  <a:lnTo>
                    <a:pt x="102" y="401"/>
                  </a:lnTo>
                  <a:lnTo>
                    <a:pt x="111" y="402"/>
                  </a:lnTo>
                  <a:lnTo>
                    <a:pt x="119" y="401"/>
                  </a:lnTo>
                  <a:lnTo>
                    <a:pt x="127" y="398"/>
                  </a:lnTo>
                  <a:lnTo>
                    <a:pt x="134" y="394"/>
                  </a:lnTo>
                  <a:lnTo>
                    <a:pt x="142" y="389"/>
                  </a:lnTo>
                  <a:lnTo>
                    <a:pt x="148" y="384"/>
                  </a:lnTo>
                  <a:lnTo>
                    <a:pt x="153" y="378"/>
                  </a:lnTo>
                  <a:lnTo>
                    <a:pt x="160" y="372"/>
                  </a:lnTo>
                  <a:lnTo>
                    <a:pt x="164" y="365"/>
                  </a:lnTo>
                  <a:lnTo>
                    <a:pt x="168" y="358"/>
                  </a:lnTo>
                  <a:lnTo>
                    <a:pt x="173" y="351"/>
                  </a:lnTo>
                  <a:lnTo>
                    <a:pt x="176" y="343"/>
                  </a:lnTo>
                  <a:lnTo>
                    <a:pt x="182" y="327"/>
                  </a:lnTo>
                  <a:lnTo>
                    <a:pt x="188" y="311"/>
                  </a:lnTo>
                  <a:lnTo>
                    <a:pt x="195" y="279"/>
                  </a:lnTo>
                  <a:lnTo>
                    <a:pt x="202" y="246"/>
                  </a:lnTo>
                  <a:lnTo>
                    <a:pt x="219" y="181"/>
                  </a:lnTo>
                  <a:lnTo>
                    <a:pt x="238" y="118"/>
                  </a:lnTo>
                  <a:lnTo>
                    <a:pt x="247" y="86"/>
                  </a:lnTo>
                  <a:lnTo>
                    <a:pt x="254"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20" name="Freeform 140"/>
            <p:cNvSpPr>
              <a:spLocks/>
            </p:cNvSpPr>
            <p:nvPr/>
          </p:nvSpPr>
          <p:spPr bwMode="auto">
            <a:xfrm>
              <a:off x="4854" y="925"/>
              <a:ext cx="7" cy="26"/>
            </a:xfrm>
            <a:custGeom>
              <a:avLst/>
              <a:gdLst>
                <a:gd name="T0" fmla="*/ 0 w 25"/>
                <a:gd name="T1" fmla="*/ 0 h 83"/>
                <a:gd name="T2" fmla="*/ 0 w 25"/>
                <a:gd name="T3" fmla="*/ 0 h 83"/>
                <a:gd name="T4" fmla="*/ 0 w 25"/>
                <a:gd name="T5" fmla="*/ 1 h 83"/>
                <a:gd name="T6" fmla="*/ 0 w 25"/>
                <a:gd name="T7" fmla="*/ 1 h 83"/>
                <a:gd name="T8" fmla="*/ 0 w 25"/>
                <a:gd name="T9" fmla="*/ 1 h 83"/>
                <a:gd name="T10" fmla="*/ 0 w 25"/>
                <a:gd name="T11" fmla="*/ 1 h 83"/>
                <a:gd name="T12" fmla="*/ 0 w 25"/>
                <a:gd name="T13" fmla="*/ 2 h 83"/>
                <a:gd name="T14" fmla="*/ 0 w 25"/>
                <a:gd name="T15" fmla="*/ 2 h 83"/>
                <a:gd name="T16" fmla="*/ 0 w 25"/>
                <a:gd name="T17" fmla="*/ 2 h 83"/>
                <a:gd name="T18" fmla="*/ 0 w 25"/>
                <a:gd name="T19" fmla="*/ 2 h 83"/>
                <a:gd name="T20" fmla="*/ 1 w 25"/>
                <a:gd name="T21" fmla="*/ 3 h 83"/>
                <a:gd name="T22" fmla="*/ 1 w 25"/>
                <a:gd name="T23" fmla="*/ 3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 h="83">
                  <a:moveTo>
                    <a:pt x="3" y="0"/>
                  </a:moveTo>
                  <a:lnTo>
                    <a:pt x="1" y="10"/>
                  </a:lnTo>
                  <a:lnTo>
                    <a:pt x="0" y="22"/>
                  </a:lnTo>
                  <a:lnTo>
                    <a:pt x="0" y="33"/>
                  </a:lnTo>
                  <a:lnTo>
                    <a:pt x="1" y="39"/>
                  </a:lnTo>
                  <a:lnTo>
                    <a:pt x="2" y="44"/>
                  </a:lnTo>
                  <a:lnTo>
                    <a:pt x="4" y="50"/>
                  </a:lnTo>
                  <a:lnTo>
                    <a:pt x="7" y="54"/>
                  </a:lnTo>
                  <a:lnTo>
                    <a:pt x="12" y="65"/>
                  </a:lnTo>
                  <a:lnTo>
                    <a:pt x="18" y="74"/>
                  </a:lnTo>
                  <a:lnTo>
                    <a:pt x="22" y="78"/>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21" name="Line 141"/>
            <p:cNvSpPr>
              <a:spLocks noChangeShapeType="1"/>
            </p:cNvSpPr>
            <p:nvPr/>
          </p:nvSpPr>
          <p:spPr bwMode="auto">
            <a:xfrm flipH="1">
              <a:off x="4928" y="770"/>
              <a:ext cx="16"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2" name="Line 142"/>
            <p:cNvSpPr>
              <a:spLocks noChangeShapeType="1"/>
            </p:cNvSpPr>
            <p:nvPr/>
          </p:nvSpPr>
          <p:spPr bwMode="auto">
            <a:xfrm flipH="1">
              <a:off x="3863" y="927"/>
              <a:ext cx="867" cy="80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3" name="Line 143"/>
            <p:cNvSpPr>
              <a:spLocks noChangeShapeType="1"/>
            </p:cNvSpPr>
            <p:nvPr/>
          </p:nvSpPr>
          <p:spPr bwMode="auto">
            <a:xfrm>
              <a:off x="4730" y="927"/>
              <a:ext cx="0" cy="23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3824" name="Freeform 144"/>
            <p:cNvSpPr>
              <a:spLocks/>
            </p:cNvSpPr>
            <p:nvPr/>
          </p:nvSpPr>
          <p:spPr bwMode="auto">
            <a:xfrm>
              <a:off x="4856" y="3304"/>
              <a:ext cx="7" cy="25"/>
            </a:xfrm>
            <a:custGeom>
              <a:avLst/>
              <a:gdLst>
                <a:gd name="T0" fmla="*/ 0 w 24"/>
                <a:gd name="T1" fmla="*/ 0 h 84"/>
                <a:gd name="T2" fmla="*/ 0 w 24"/>
                <a:gd name="T3" fmla="*/ 0 h 84"/>
                <a:gd name="T4" fmla="*/ 0 w 24"/>
                <a:gd name="T5" fmla="*/ 1 h 84"/>
                <a:gd name="T6" fmla="*/ 0 w 24"/>
                <a:gd name="T7" fmla="*/ 1 h 84"/>
                <a:gd name="T8" fmla="*/ 0 w 24"/>
                <a:gd name="T9" fmla="*/ 1 h 84"/>
                <a:gd name="T10" fmla="*/ 0 w 24"/>
                <a:gd name="T11" fmla="*/ 1 h 84"/>
                <a:gd name="T12" fmla="*/ 0 w 24"/>
                <a:gd name="T13" fmla="*/ 1 h 84"/>
                <a:gd name="T14" fmla="*/ 0 w 24"/>
                <a:gd name="T15" fmla="*/ 1 h 84"/>
                <a:gd name="T16" fmla="*/ 0 w 24"/>
                <a:gd name="T17" fmla="*/ 2 h 84"/>
                <a:gd name="T18" fmla="*/ 0 w 24"/>
                <a:gd name="T19" fmla="*/ 2 h 84"/>
                <a:gd name="T20" fmla="*/ 1 w 24"/>
                <a:gd name="T21" fmla="*/ 2 h 84"/>
                <a:gd name="T22" fmla="*/ 1 w 24"/>
                <a:gd name="T23" fmla="*/ 2 h 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 h="84">
                  <a:moveTo>
                    <a:pt x="3" y="0"/>
                  </a:moveTo>
                  <a:lnTo>
                    <a:pt x="1" y="12"/>
                  </a:lnTo>
                  <a:lnTo>
                    <a:pt x="0" y="22"/>
                  </a:lnTo>
                  <a:lnTo>
                    <a:pt x="1" y="34"/>
                  </a:lnTo>
                  <a:lnTo>
                    <a:pt x="1" y="40"/>
                  </a:lnTo>
                  <a:lnTo>
                    <a:pt x="2" y="45"/>
                  </a:lnTo>
                  <a:lnTo>
                    <a:pt x="4" y="50"/>
                  </a:lnTo>
                  <a:lnTo>
                    <a:pt x="6" y="55"/>
                  </a:lnTo>
                  <a:lnTo>
                    <a:pt x="12" y="65"/>
                  </a:lnTo>
                  <a:lnTo>
                    <a:pt x="18" y="75"/>
                  </a:lnTo>
                  <a:lnTo>
                    <a:pt x="21" y="80"/>
                  </a:lnTo>
                  <a:lnTo>
                    <a:pt x="24"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25" name="Freeform 145"/>
            <p:cNvSpPr>
              <a:spLocks/>
            </p:cNvSpPr>
            <p:nvPr/>
          </p:nvSpPr>
          <p:spPr bwMode="auto">
            <a:xfrm>
              <a:off x="4802" y="3209"/>
              <a:ext cx="75" cy="120"/>
            </a:xfrm>
            <a:custGeom>
              <a:avLst/>
              <a:gdLst>
                <a:gd name="T0" fmla="*/ 6 w 254"/>
                <a:gd name="T1" fmla="*/ 1 h 401"/>
                <a:gd name="T2" fmla="*/ 6 w 254"/>
                <a:gd name="T3" fmla="*/ 1 h 401"/>
                <a:gd name="T4" fmla="*/ 6 w 254"/>
                <a:gd name="T5" fmla="*/ 0 h 401"/>
                <a:gd name="T6" fmla="*/ 6 w 254"/>
                <a:gd name="T7" fmla="*/ 0 h 401"/>
                <a:gd name="T8" fmla="*/ 6 w 254"/>
                <a:gd name="T9" fmla="*/ 0 h 401"/>
                <a:gd name="T10" fmla="*/ 6 w 254"/>
                <a:gd name="T11" fmla="*/ 0 h 401"/>
                <a:gd name="T12" fmla="*/ 5 w 254"/>
                <a:gd name="T13" fmla="*/ 0 h 401"/>
                <a:gd name="T14" fmla="*/ 4 w 254"/>
                <a:gd name="T15" fmla="*/ 0 h 401"/>
                <a:gd name="T16" fmla="*/ 4 w 254"/>
                <a:gd name="T17" fmla="*/ 0 h 401"/>
                <a:gd name="T18" fmla="*/ 3 w 254"/>
                <a:gd name="T19" fmla="*/ 0 h 401"/>
                <a:gd name="T20" fmla="*/ 3 w 254"/>
                <a:gd name="T21" fmla="*/ 1 h 401"/>
                <a:gd name="T22" fmla="*/ 2 w 254"/>
                <a:gd name="T23" fmla="*/ 1 h 401"/>
                <a:gd name="T24" fmla="*/ 2 w 254"/>
                <a:gd name="T25" fmla="*/ 1 h 401"/>
                <a:gd name="T26" fmla="*/ 1 w 254"/>
                <a:gd name="T27" fmla="*/ 2 h 401"/>
                <a:gd name="T28" fmla="*/ 1 w 254"/>
                <a:gd name="T29" fmla="*/ 3 h 401"/>
                <a:gd name="T30" fmla="*/ 1 w 254"/>
                <a:gd name="T31" fmla="*/ 6 h 401"/>
                <a:gd name="T32" fmla="*/ 0 w 254"/>
                <a:gd name="T33" fmla="*/ 7 h 401"/>
                <a:gd name="T34" fmla="*/ 0 w 254"/>
                <a:gd name="T35" fmla="*/ 8 h 401"/>
                <a:gd name="T36" fmla="*/ 0 w 254"/>
                <a:gd name="T37" fmla="*/ 9 h 401"/>
                <a:gd name="T38" fmla="*/ 0 w 254"/>
                <a:gd name="T39" fmla="*/ 9 h 401"/>
                <a:gd name="T40" fmla="*/ 0 w 254"/>
                <a:gd name="T41" fmla="*/ 10 h 401"/>
                <a:gd name="T42" fmla="*/ 0 w 254"/>
                <a:gd name="T43" fmla="*/ 10 h 401"/>
                <a:gd name="T44" fmla="*/ 1 w 254"/>
                <a:gd name="T45" fmla="*/ 10 h 401"/>
                <a:gd name="T46" fmla="*/ 1 w 254"/>
                <a:gd name="T47" fmla="*/ 11 h 401"/>
                <a:gd name="T48" fmla="*/ 1 w 254"/>
                <a:gd name="T49" fmla="*/ 11 h 401"/>
                <a:gd name="T50" fmla="*/ 2 w 254"/>
                <a:gd name="T51" fmla="*/ 11 h 401"/>
                <a:gd name="T52" fmla="*/ 3 w 254"/>
                <a:gd name="T53" fmla="*/ 11 h 401"/>
                <a:gd name="T54" fmla="*/ 3 w 254"/>
                <a:gd name="T55" fmla="*/ 11 h 401"/>
                <a:gd name="T56" fmla="*/ 4 w 254"/>
                <a:gd name="T57" fmla="*/ 10 h 401"/>
                <a:gd name="T58" fmla="*/ 4 w 254"/>
                <a:gd name="T59" fmla="*/ 10 h 401"/>
                <a:gd name="T60" fmla="*/ 4 w 254"/>
                <a:gd name="T61" fmla="*/ 10 h 401"/>
                <a:gd name="T62" fmla="*/ 4 w 254"/>
                <a:gd name="T63" fmla="*/ 10 h 401"/>
                <a:gd name="T64" fmla="*/ 4 w 254"/>
                <a:gd name="T65" fmla="*/ 9 h 401"/>
                <a:gd name="T66" fmla="*/ 5 w 254"/>
                <a:gd name="T67" fmla="*/ 8 h 401"/>
                <a:gd name="T68" fmla="*/ 5 w 254"/>
                <a:gd name="T69" fmla="*/ 7 h 401"/>
                <a:gd name="T70" fmla="*/ 6 w 254"/>
                <a:gd name="T71" fmla="*/ 3 h 401"/>
                <a:gd name="T72" fmla="*/ 6 w 254"/>
                <a:gd name="T73" fmla="*/ 1 h 40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4" h="401">
                  <a:moveTo>
                    <a:pt x="253" y="53"/>
                  </a:moveTo>
                  <a:lnTo>
                    <a:pt x="254" y="46"/>
                  </a:lnTo>
                  <a:lnTo>
                    <a:pt x="254" y="37"/>
                  </a:lnTo>
                  <a:lnTo>
                    <a:pt x="253" y="29"/>
                  </a:lnTo>
                  <a:lnTo>
                    <a:pt x="250" y="20"/>
                  </a:lnTo>
                  <a:lnTo>
                    <a:pt x="247" y="12"/>
                  </a:lnTo>
                  <a:lnTo>
                    <a:pt x="244" y="8"/>
                  </a:lnTo>
                  <a:lnTo>
                    <a:pt x="242" y="5"/>
                  </a:lnTo>
                  <a:lnTo>
                    <a:pt x="239" y="3"/>
                  </a:lnTo>
                  <a:lnTo>
                    <a:pt x="235" y="1"/>
                  </a:lnTo>
                  <a:lnTo>
                    <a:pt x="232" y="1"/>
                  </a:lnTo>
                  <a:lnTo>
                    <a:pt x="226" y="0"/>
                  </a:lnTo>
                  <a:lnTo>
                    <a:pt x="209" y="0"/>
                  </a:lnTo>
                  <a:lnTo>
                    <a:pt x="192" y="0"/>
                  </a:lnTo>
                  <a:lnTo>
                    <a:pt x="176" y="0"/>
                  </a:lnTo>
                  <a:lnTo>
                    <a:pt x="159" y="1"/>
                  </a:lnTo>
                  <a:lnTo>
                    <a:pt x="152" y="3"/>
                  </a:lnTo>
                  <a:lnTo>
                    <a:pt x="143" y="4"/>
                  </a:lnTo>
                  <a:lnTo>
                    <a:pt x="136" y="7"/>
                  </a:lnTo>
                  <a:lnTo>
                    <a:pt x="127" y="10"/>
                  </a:lnTo>
                  <a:lnTo>
                    <a:pt x="121" y="15"/>
                  </a:lnTo>
                  <a:lnTo>
                    <a:pt x="114" y="19"/>
                  </a:lnTo>
                  <a:lnTo>
                    <a:pt x="101" y="31"/>
                  </a:lnTo>
                  <a:lnTo>
                    <a:pt x="89" y="42"/>
                  </a:lnTo>
                  <a:lnTo>
                    <a:pt x="84" y="49"/>
                  </a:lnTo>
                  <a:lnTo>
                    <a:pt x="79" y="55"/>
                  </a:lnTo>
                  <a:lnTo>
                    <a:pt x="62" y="84"/>
                  </a:lnTo>
                  <a:lnTo>
                    <a:pt x="58" y="91"/>
                  </a:lnTo>
                  <a:lnTo>
                    <a:pt x="55" y="99"/>
                  </a:lnTo>
                  <a:lnTo>
                    <a:pt x="51" y="115"/>
                  </a:lnTo>
                  <a:lnTo>
                    <a:pt x="42" y="148"/>
                  </a:lnTo>
                  <a:lnTo>
                    <a:pt x="24" y="212"/>
                  </a:lnTo>
                  <a:lnTo>
                    <a:pt x="16" y="244"/>
                  </a:lnTo>
                  <a:lnTo>
                    <a:pt x="7" y="277"/>
                  </a:lnTo>
                  <a:lnTo>
                    <a:pt x="3" y="293"/>
                  </a:lnTo>
                  <a:lnTo>
                    <a:pt x="1" y="309"/>
                  </a:lnTo>
                  <a:lnTo>
                    <a:pt x="0" y="317"/>
                  </a:lnTo>
                  <a:lnTo>
                    <a:pt x="0" y="326"/>
                  </a:lnTo>
                  <a:lnTo>
                    <a:pt x="0" y="334"/>
                  </a:lnTo>
                  <a:lnTo>
                    <a:pt x="1" y="343"/>
                  </a:lnTo>
                  <a:lnTo>
                    <a:pt x="3" y="350"/>
                  </a:lnTo>
                  <a:lnTo>
                    <a:pt x="5" y="359"/>
                  </a:lnTo>
                  <a:lnTo>
                    <a:pt x="8" y="366"/>
                  </a:lnTo>
                  <a:lnTo>
                    <a:pt x="11" y="374"/>
                  </a:lnTo>
                  <a:lnTo>
                    <a:pt x="16" y="381"/>
                  </a:lnTo>
                  <a:lnTo>
                    <a:pt x="21" y="387"/>
                  </a:lnTo>
                  <a:lnTo>
                    <a:pt x="27" y="393"/>
                  </a:lnTo>
                  <a:lnTo>
                    <a:pt x="35" y="397"/>
                  </a:lnTo>
                  <a:lnTo>
                    <a:pt x="43" y="399"/>
                  </a:lnTo>
                  <a:lnTo>
                    <a:pt x="52" y="400"/>
                  </a:lnTo>
                  <a:lnTo>
                    <a:pt x="59" y="401"/>
                  </a:lnTo>
                  <a:lnTo>
                    <a:pt x="68" y="401"/>
                  </a:lnTo>
                  <a:lnTo>
                    <a:pt x="85" y="401"/>
                  </a:lnTo>
                  <a:lnTo>
                    <a:pt x="102" y="401"/>
                  </a:lnTo>
                  <a:lnTo>
                    <a:pt x="109" y="401"/>
                  </a:lnTo>
                  <a:lnTo>
                    <a:pt x="118" y="400"/>
                  </a:lnTo>
                  <a:lnTo>
                    <a:pt x="126" y="398"/>
                  </a:lnTo>
                  <a:lnTo>
                    <a:pt x="134" y="394"/>
                  </a:lnTo>
                  <a:lnTo>
                    <a:pt x="140" y="390"/>
                  </a:lnTo>
                  <a:lnTo>
                    <a:pt x="147" y="384"/>
                  </a:lnTo>
                  <a:lnTo>
                    <a:pt x="153" y="378"/>
                  </a:lnTo>
                  <a:lnTo>
                    <a:pt x="158" y="371"/>
                  </a:lnTo>
                  <a:lnTo>
                    <a:pt x="164" y="365"/>
                  </a:lnTo>
                  <a:lnTo>
                    <a:pt x="168" y="358"/>
                  </a:lnTo>
                  <a:lnTo>
                    <a:pt x="172" y="350"/>
                  </a:lnTo>
                  <a:lnTo>
                    <a:pt x="175" y="343"/>
                  </a:lnTo>
                  <a:lnTo>
                    <a:pt x="181" y="328"/>
                  </a:lnTo>
                  <a:lnTo>
                    <a:pt x="186" y="312"/>
                  </a:lnTo>
                  <a:lnTo>
                    <a:pt x="193" y="279"/>
                  </a:lnTo>
                  <a:lnTo>
                    <a:pt x="202" y="247"/>
                  </a:lnTo>
                  <a:lnTo>
                    <a:pt x="218" y="182"/>
                  </a:lnTo>
                  <a:lnTo>
                    <a:pt x="236" y="118"/>
                  </a:lnTo>
                  <a:lnTo>
                    <a:pt x="246" y="85"/>
                  </a:lnTo>
                  <a:lnTo>
                    <a:pt x="253" y="5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3826" name="Freeform 146"/>
            <p:cNvSpPr>
              <a:spLocks/>
            </p:cNvSpPr>
            <p:nvPr/>
          </p:nvSpPr>
          <p:spPr bwMode="auto">
            <a:xfrm>
              <a:off x="4703" y="3224"/>
              <a:ext cx="57" cy="57"/>
            </a:xfrm>
            <a:custGeom>
              <a:avLst/>
              <a:gdLst>
                <a:gd name="T0" fmla="*/ 5 w 191"/>
                <a:gd name="T1" fmla="*/ 2 h 190"/>
                <a:gd name="T2" fmla="*/ 5 w 191"/>
                <a:gd name="T3" fmla="*/ 2 h 190"/>
                <a:gd name="T4" fmla="*/ 5 w 191"/>
                <a:gd name="T5" fmla="*/ 2 h 190"/>
                <a:gd name="T6" fmla="*/ 5 w 191"/>
                <a:gd name="T7" fmla="*/ 2 h 190"/>
                <a:gd name="T8" fmla="*/ 5 w 191"/>
                <a:gd name="T9" fmla="*/ 2 h 190"/>
                <a:gd name="T10" fmla="*/ 5 w 191"/>
                <a:gd name="T11" fmla="*/ 1 h 190"/>
                <a:gd name="T12" fmla="*/ 4 w 191"/>
                <a:gd name="T13" fmla="*/ 1 h 190"/>
                <a:gd name="T14" fmla="*/ 4 w 191"/>
                <a:gd name="T15" fmla="*/ 1 h 190"/>
                <a:gd name="T16" fmla="*/ 4 w 191"/>
                <a:gd name="T17" fmla="*/ 1 h 190"/>
                <a:gd name="T18" fmla="*/ 4 w 191"/>
                <a:gd name="T19" fmla="*/ 1 h 190"/>
                <a:gd name="T20" fmla="*/ 4 w 191"/>
                <a:gd name="T21" fmla="*/ 0 h 190"/>
                <a:gd name="T22" fmla="*/ 4 w 191"/>
                <a:gd name="T23" fmla="*/ 0 h 190"/>
                <a:gd name="T24" fmla="*/ 3 w 191"/>
                <a:gd name="T25" fmla="*/ 0 h 190"/>
                <a:gd name="T26" fmla="*/ 3 w 191"/>
                <a:gd name="T27" fmla="*/ 0 h 190"/>
                <a:gd name="T28" fmla="*/ 3 w 191"/>
                <a:gd name="T29" fmla="*/ 0 h 190"/>
                <a:gd name="T30" fmla="*/ 3 w 191"/>
                <a:gd name="T31" fmla="*/ 0 h 190"/>
                <a:gd name="T32" fmla="*/ 2 w 191"/>
                <a:gd name="T33" fmla="*/ 0 h 190"/>
                <a:gd name="T34" fmla="*/ 2 w 191"/>
                <a:gd name="T35" fmla="*/ 0 h 190"/>
                <a:gd name="T36" fmla="*/ 2 w 191"/>
                <a:gd name="T37" fmla="*/ 0 h 190"/>
                <a:gd name="T38" fmla="*/ 1 w 191"/>
                <a:gd name="T39" fmla="*/ 0 h 190"/>
                <a:gd name="T40" fmla="*/ 1 w 191"/>
                <a:gd name="T41" fmla="*/ 0 h 190"/>
                <a:gd name="T42" fmla="*/ 1 w 191"/>
                <a:gd name="T43" fmla="*/ 1 h 190"/>
                <a:gd name="T44" fmla="*/ 1 w 191"/>
                <a:gd name="T45" fmla="*/ 1 h 190"/>
                <a:gd name="T46" fmla="*/ 1 w 191"/>
                <a:gd name="T47" fmla="*/ 1 h 190"/>
                <a:gd name="T48" fmla="*/ 1 w 191"/>
                <a:gd name="T49" fmla="*/ 1 h 190"/>
                <a:gd name="T50" fmla="*/ 0 w 191"/>
                <a:gd name="T51" fmla="*/ 1 h 190"/>
                <a:gd name="T52" fmla="*/ 0 w 191"/>
                <a:gd name="T53" fmla="*/ 2 h 190"/>
                <a:gd name="T54" fmla="*/ 0 w 191"/>
                <a:gd name="T55" fmla="*/ 2 h 190"/>
                <a:gd name="T56" fmla="*/ 0 w 191"/>
                <a:gd name="T57" fmla="*/ 2 h 190"/>
                <a:gd name="T58" fmla="*/ 0 w 191"/>
                <a:gd name="T59" fmla="*/ 2 h 190"/>
                <a:gd name="T60" fmla="*/ 0 w 191"/>
                <a:gd name="T61" fmla="*/ 2 h 190"/>
                <a:gd name="T62" fmla="*/ 0 w 191"/>
                <a:gd name="T63" fmla="*/ 3 h 190"/>
                <a:gd name="T64" fmla="*/ 0 w 191"/>
                <a:gd name="T65" fmla="*/ 3 h 190"/>
                <a:gd name="T66" fmla="*/ 0 w 191"/>
                <a:gd name="T67" fmla="*/ 3 h 190"/>
                <a:gd name="T68" fmla="*/ 0 w 191"/>
                <a:gd name="T69" fmla="*/ 3 h 190"/>
                <a:gd name="T70" fmla="*/ 0 w 191"/>
                <a:gd name="T71" fmla="*/ 4 h 190"/>
                <a:gd name="T72" fmla="*/ 0 w 191"/>
                <a:gd name="T73" fmla="*/ 4 h 190"/>
                <a:gd name="T74" fmla="*/ 1 w 191"/>
                <a:gd name="T75" fmla="*/ 4 h 190"/>
                <a:gd name="T76" fmla="*/ 1 w 191"/>
                <a:gd name="T77" fmla="*/ 4 h 190"/>
                <a:gd name="T78" fmla="*/ 1 w 191"/>
                <a:gd name="T79" fmla="*/ 5 h 190"/>
                <a:gd name="T80" fmla="*/ 1 w 191"/>
                <a:gd name="T81" fmla="*/ 5 h 190"/>
                <a:gd name="T82" fmla="*/ 1 w 191"/>
                <a:gd name="T83" fmla="*/ 5 h 190"/>
                <a:gd name="T84" fmla="*/ 1 w 191"/>
                <a:gd name="T85" fmla="*/ 5 h 190"/>
                <a:gd name="T86" fmla="*/ 2 w 191"/>
                <a:gd name="T87" fmla="*/ 5 h 190"/>
                <a:gd name="T88" fmla="*/ 2 w 191"/>
                <a:gd name="T89" fmla="*/ 5 h 190"/>
                <a:gd name="T90" fmla="*/ 2 w 191"/>
                <a:gd name="T91" fmla="*/ 5 h 190"/>
                <a:gd name="T92" fmla="*/ 2 w 191"/>
                <a:gd name="T93" fmla="*/ 5 h 190"/>
                <a:gd name="T94" fmla="*/ 3 w 191"/>
                <a:gd name="T95" fmla="*/ 5 h 190"/>
                <a:gd name="T96" fmla="*/ 3 w 191"/>
                <a:gd name="T97" fmla="*/ 5 h 190"/>
                <a:gd name="T98" fmla="*/ 3 w 191"/>
                <a:gd name="T99" fmla="*/ 5 h 190"/>
                <a:gd name="T100" fmla="*/ 4 w 191"/>
                <a:gd name="T101" fmla="*/ 5 h 190"/>
                <a:gd name="T102" fmla="*/ 4 w 191"/>
                <a:gd name="T103" fmla="*/ 5 h 190"/>
                <a:gd name="T104" fmla="*/ 4 w 191"/>
                <a:gd name="T105" fmla="*/ 5 h 190"/>
                <a:gd name="T106" fmla="*/ 4 w 191"/>
                <a:gd name="T107" fmla="*/ 5 h 190"/>
                <a:gd name="T108" fmla="*/ 4 w 191"/>
                <a:gd name="T109" fmla="*/ 5 h 190"/>
                <a:gd name="T110" fmla="*/ 4 w 191"/>
                <a:gd name="T111" fmla="*/ 4 h 190"/>
                <a:gd name="T112" fmla="*/ 5 w 191"/>
                <a:gd name="T113" fmla="*/ 4 h 190"/>
                <a:gd name="T114" fmla="*/ 5 w 191"/>
                <a:gd name="T115" fmla="*/ 4 h 190"/>
                <a:gd name="T116" fmla="*/ 5 w 191"/>
                <a:gd name="T117" fmla="*/ 4 h 190"/>
                <a:gd name="T118" fmla="*/ 5 w 191"/>
                <a:gd name="T119" fmla="*/ 3 h 190"/>
                <a:gd name="T120" fmla="*/ 5 w 191"/>
                <a:gd name="T121" fmla="*/ 3 h 190"/>
                <a:gd name="T122" fmla="*/ 5 w 191"/>
                <a:gd name="T123" fmla="*/ 3 h 190"/>
                <a:gd name="T124" fmla="*/ 5 w 191"/>
                <a:gd name="T125" fmla="*/ 3 h 19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1" h="190">
                  <a:moveTo>
                    <a:pt x="191" y="96"/>
                  </a:moveTo>
                  <a:lnTo>
                    <a:pt x="191" y="92"/>
                  </a:lnTo>
                  <a:lnTo>
                    <a:pt x="191" y="89"/>
                  </a:lnTo>
                  <a:lnTo>
                    <a:pt x="191" y="86"/>
                  </a:lnTo>
                  <a:lnTo>
                    <a:pt x="191" y="83"/>
                  </a:lnTo>
                  <a:lnTo>
                    <a:pt x="190" y="80"/>
                  </a:lnTo>
                  <a:lnTo>
                    <a:pt x="190" y="76"/>
                  </a:lnTo>
                  <a:lnTo>
                    <a:pt x="189" y="73"/>
                  </a:lnTo>
                  <a:lnTo>
                    <a:pt x="188" y="70"/>
                  </a:lnTo>
                  <a:lnTo>
                    <a:pt x="187" y="67"/>
                  </a:lnTo>
                  <a:lnTo>
                    <a:pt x="186" y="64"/>
                  </a:lnTo>
                  <a:lnTo>
                    <a:pt x="185" y="62"/>
                  </a:lnTo>
                  <a:lnTo>
                    <a:pt x="184" y="58"/>
                  </a:lnTo>
                  <a:lnTo>
                    <a:pt x="183" y="55"/>
                  </a:lnTo>
                  <a:lnTo>
                    <a:pt x="182" y="52"/>
                  </a:lnTo>
                  <a:lnTo>
                    <a:pt x="179" y="50"/>
                  </a:lnTo>
                  <a:lnTo>
                    <a:pt x="178" y="47"/>
                  </a:lnTo>
                  <a:lnTo>
                    <a:pt x="176" y="45"/>
                  </a:lnTo>
                  <a:lnTo>
                    <a:pt x="175" y="41"/>
                  </a:lnTo>
                  <a:lnTo>
                    <a:pt x="173" y="39"/>
                  </a:lnTo>
                  <a:lnTo>
                    <a:pt x="171" y="36"/>
                  </a:lnTo>
                  <a:lnTo>
                    <a:pt x="169" y="34"/>
                  </a:lnTo>
                  <a:lnTo>
                    <a:pt x="167" y="32"/>
                  </a:lnTo>
                  <a:lnTo>
                    <a:pt x="164" y="30"/>
                  </a:lnTo>
                  <a:lnTo>
                    <a:pt x="162" y="26"/>
                  </a:lnTo>
                  <a:lnTo>
                    <a:pt x="160" y="24"/>
                  </a:lnTo>
                  <a:lnTo>
                    <a:pt x="158" y="22"/>
                  </a:lnTo>
                  <a:lnTo>
                    <a:pt x="155" y="21"/>
                  </a:lnTo>
                  <a:lnTo>
                    <a:pt x="153" y="19"/>
                  </a:lnTo>
                  <a:lnTo>
                    <a:pt x="151" y="17"/>
                  </a:lnTo>
                  <a:lnTo>
                    <a:pt x="147" y="15"/>
                  </a:lnTo>
                  <a:lnTo>
                    <a:pt x="144" y="14"/>
                  </a:lnTo>
                  <a:lnTo>
                    <a:pt x="142" y="12"/>
                  </a:lnTo>
                  <a:lnTo>
                    <a:pt x="139" y="10"/>
                  </a:lnTo>
                  <a:lnTo>
                    <a:pt x="137" y="9"/>
                  </a:lnTo>
                  <a:lnTo>
                    <a:pt x="134" y="7"/>
                  </a:lnTo>
                  <a:lnTo>
                    <a:pt x="130" y="6"/>
                  </a:lnTo>
                  <a:lnTo>
                    <a:pt x="127" y="5"/>
                  </a:lnTo>
                  <a:lnTo>
                    <a:pt x="124" y="4"/>
                  </a:lnTo>
                  <a:lnTo>
                    <a:pt x="122" y="3"/>
                  </a:lnTo>
                  <a:lnTo>
                    <a:pt x="119" y="3"/>
                  </a:lnTo>
                  <a:lnTo>
                    <a:pt x="115" y="2"/>
                  </a:lnTo>
                  <a:lnTo>
                    <a:pt x="112" y="2"/>
                  </a:lnTo>
                  <a:lnTo>
                    <a:pt x="109" y="1"/>
                  </a:lnTo>
                  <a:lnTo>
                    <a:pt x="106" y="1"/>
                  </a:lnTo>
                  <a:lnTo>
                    <a:pt x="103" y="0"/>
                  </a:lnTo>
                  <a:lnTo>
                    <a:pt x="100" y="0"/>
                  </a:lnTo>
                  <a:lnTo>
                    <a:pt x="96" y="0"/>
                  </a:lnTo>
                  <a:lnTo>
                    <a:pt x="93" y="0"/>
                  </a:lnTo>
                  <a:lnTo>
                    <a:pt x="90" y="0"/>
                  </a:lnTo>
                  <a:lnTo>
                    <a:pt x="87" y="1"/>
                  </a:lnTo>
                  <a:lnTo>
                    <a:pt x="84" y="1"/>
                  </a:lnTo>
                  <a:lnTo>
                    <a:pt x="80" y="2"/>
                  </a:lnTo>
                  <a:lnTo>
                    <a:pt x="77" y="2"/>
                  </a:lnTo>
                  <a:lnTo>
                    <a:pt x="74" y="3"/>
                  </a:lnTo>
                  <a:lnTo>
                    <a:pt x="71" y="3"/>
                  </a:lnTo>
                  <a:lnTo>
                    <a:pt x="68" y="4"/>
                  </a:lnTo>
                  <a:lnTo>
                    <a:pt x="65" y="5"/>
                  </a:lnTo>
                  <a:lnTo>
                    <a:pt x="62" y="6"/>
                  </a:lnTo>
                  <a:lnTo>
                    <a:pt x="59" y="7"/>
                  </a:lnTo>
                  <a:lnTo>
                    <a:pt x="56" y="9"/>
                  </a:lnTo>
                  <a:lnTo>
                    <a:pt x="54" y="10"/>
                  </a:lnTo>
                  <a:lnTo>
                    <a:pt x="51" y="12"/>
                  </a:lnTo>
                  <a:lnTo>
                    <a:pt x="47" y="14"/>
                  </a:lnTo>
                  <a:lnTo>
                    <a:pt x="45" y="15"/>
                  </a:lnTo>
                  <a:lnTo>
                    <a:pt x="42" y="17"/>
                  </a:lnTo>
                  <a:lnTo>
                    <a:pt x="40" y="19"/>
                  </a:lnTo>
                  <a:lnTo>
                    <a:pt x="37" y="21"/>
                  </a:lnTo>
                  <a:lnTo>
                    <a:pt x="35" y="22"/>
                  </a:lnTo>
                  <a:lnTo>
                    <a:pt x="32" y="24"/>
                  </a:lnTo>
                  <a:lnTo>
                    <a:pt x="30" y="26"/>
                  </a:lnTo>
                  <a:lnTo>
                    <a:pt x="28" y="30"/>
                  </a:lnTo>
                  <a:lnTo>
                    <a:pt x="26" y="32"/>
                  </a:lnTo>
                  <a:lnTo>
                    <a:pt x="24" y="34"/>
                  </a:lnTo>
                  <a:lnTo>
                    <a:pt x="22" y="36"/>
                  </a:lnTo>
                  <a:lnTo>
                    <a:pt x="20" y="39"/>
                  </a:lnTo>
                  <a:lnTo>
                    <a:pt x="18" y="41"/>
                  </a:lnTo>
                  <a:lnTo>
                    <a:pt x="16" y="45"/>
                  </a:lnTo>
                  <a:lnTo>
                    <a:pt x="14" y="47"/>
                  </a:lnTo>
                  <a:lnTo>
                    <a:pt x="12" y="50"/>
                  </a:lnTo>
                  <a:lnTo>
                    <a:pt x="11" y="52"/>
                  </a:lnTo>
                  <a:lnTo>
                    <a:pt x="10" y="55"/>
                  </a:lnTo>
                  <a:lnTo>
                    <a:pt x="9" y="58"/>
                  </a:lnTo>
                  <a:lnTo>
                    <a:pt x="7" y="62"/>
                  </a:lnTo>
                  <a:lnTo>
                    <a:pt x="6" y="64"/>
                  </a:lnTo>
                  <a:lnTo>
                    <a:pt x="5" y="67"/>
                  </a:lnTo>
                  <a:lnTo>
                    <a:pt x="5" y="70"/>
                  </a:lnTo>
                  <a:lnTo>
                    <a:pt x="4" y="73"/>
                  </a:lnTo>
                  <a:lnTo>
                    <a:pt x="3" y="76"/>
                  </a:lnTo>
                  <a:lnTo>
                    <a:pt x="3" y="80"/>
                  </a:lnTo>
                  <a:lnTo>
                    <a:pt x="2" y="83"/>
                  </a:lnTo>
                  <a:lnTo>
                    <a:pt x="2" y="86"/>
                  </a:lnTo>
                  <a:lnTo>
                    <a:pt x="2" y="89"/>
                  </a:lnTo>
                  <a:lnTo>
                    <a:pt x="2" y="92"/>
                  </a:lnTo>
                  <a:lnTo>
                    <a:pt x="0" y="96"/>
                  </a:lnTo>
                  <a:lnTo>
                    <a:pt x="2" y="99"/>
                  </a:lnTo>
                  <a:lnTo>
                    <a:pt x="2" y="102"/>
                  </a:lnTo>
                  <a:lnTo>
                    <a:pt x="2" y="105"/>
                  </a:lnTo>
                  <a:lnTo>
                    <a:pt x="2" y="108"/>
                  </a:lnTo>
                  <a:lnTo>
                    <a:pt x="3" y="112"/>
                  </a:lnTo>
                  <a:lnTo>
                    <a:pt x="3" y="115"/>
                  </a:lnTo>
                  <a:lnTo>
                    <a:pt x="4" y="118"/>
                  </a:lnTo>
                  <a:lnTo>
                    <a:pt x="5" y="120"/>
                  </a:lnTo>
                  <a:lnTo>
                    <a:pt x="5" y="123"/>
                  </a:lnTo>
                  <a:lnTo>
                    <a:pt x="6" y="127"/>
                  </a:lnTo>
                  <a:lnTo>
                    <a:pt x="7" y="130"/>
                  </a:lnTo>
                  <a:lnTo>
                    <a:pt x="9" y="133"/>
                  </a:lnTo>
                  <a:lnTo>
                    <a:pt x="10" y="135"/>
                  </a:lnTo>
                  <a:lnTo>
                    <a:pt x="11" y="138"/>
                  </a:lnTo>
                  <a:lnTo>
                    <a:pt x="12" y="141"/>
                  </a:lnTo>
                  <a:lnTo>
                    <a:pt x="14" y="144"/>
                  </a:lnTo>
                  <a:lnTo>
                    <a:pt x="16" y="147"/>
                  </a:lnTo>
                  <a:lnTo>
                    <a:pt x="18" y="149"/>
                  </a:lnTo>
                  <a:lnTo>
                    <a:pt x="20" y="152"/>
                  </a:lnTo>
                  <a:lnTo>
                    <a:pt x="22" y="154"/>
                  </a:lnTo>
                  <a:lnTo>
                    <a:pt x="24" y="157"/>
                  </a:lnTo>
                  <a:lnTo>
                    <a:pt x="26" y="160"/>
                  </a:lnTo>
                  <a:lnTo>
                    <a:pt x="28" y="162"/>
                  </a:lnTo>
                  <a:lnTo>
                    <a:pt x="30" y="164"/>
                  </a:lnTo>
                  <a:lnTo>
                    <a:pt x="32" y="166"/>
                  </a:lnTo>
                  <a:lnTo>
                    <a:pt x="35" y="168"/>
                  </a:lnTo>
                  <a:lnTo>
                    <a:pt x="37" y="170"/>
                  </a:lnTo>
                  <a:lnTo>
                    <a:pt x="40" y="172"/>
                  </a:lnTo>
                  <a:lnTo>
                    <a:pt x="42" y="174"/>
                  </a:lnTo>
                  <a:lnTo>
                    <a:pt x="45" y="175"/>
                  </a:lnTo>
                  <a:lnTo>
                    <a:pt x="47" y="178"/>
                  </a:lnTo>
                  <a:lnTo>
                    <a:pt x="51" y="179"/>
                  </a:lnTo>
                  <a:lnTo>
                    <a:pt x="54" y="181"/>
                  </a:lnTo>
                  <a:lnTo>
                    <a:pt x="56" y="182"/>
                  </a:lnTo>
                  <a:lnTo>
                    <a:pt x="59" y="183"/>
                  </a:lnTo>
                  <a:lnTo>
                    <a:pt x="62" y="184"/>
                  </a:lnTo>
                  <a:lnTo>
                    <a:pt x="65" y="185"/>
                  </a:lnTo>
                  <a:lnTo>
                    <a:pt x="68" y="186"/>
                  </a:lnTo>
                  <a:lnTo>
                    <a:pt x="71" y="187"/>
                  </a:lnTo>
                  <a:lnTo>
                    <a:pt x="74" y="188"/>
                  </a:lnTo>
                  <a:lnTo>
                    <a:pt x="77" y="188"/>
                  </a:lnTo>
                  <a:lnTo>
                    <a:pt x="80" y="189"/>
                  </a:lnTo>
                  <a:lnTo>
                    <a:pt x="84" y="189"/>
                  </a:lnTo>
                  <a:lnTo>
                    <a:pt x="87" y="190"/>
                  </a:lnTo>
                  <a:lnTo>
                    <a:pt x="90" y="190"/>
                  </a:lnTo>
                  <a:lnTo>
                    <a:pt x="93" y="190"/>
                  </a:lnTo>
                  <a:lnTo>
                    <a:pt x="96" y="190"/>
                  </a:lnTo>
                  <a:lnTo>
                    <a:pt x="100" y="190"/>
                  </a:lnTo>
                  <a:lnTo>
                    <a:pt x="103" y="190"/>
                  </a:lnTo>
                  <a:lnTo>
                    <a:pt x="106" y="190"/>
                  </a:lnTo>
                  <a:lnTo>
                    <a:pt x="109" y="189"/>
                  </a:lnTo>
                  <a:lnTo>
                    <a:pt x="112" y="189"/>
                  </a:lnTo>
                  <a:lnTo>
                    <a:pt x="115" y="188"/>
                  </a:lnTo>
                  <a:lnTo>
                    <a:pt x="119" y="188"/>
                  </a:lnTo>
                  <a:lnTo>
                    <a:pt x="122" y="187"/>
                  </a:lnTo>
                  <a:lnTo>
                    <a:pt x="124" y="186"/>
                  </a:lnTo>
                  <a:lnTo>
                    <a:pt x="127" y="185"/>
                  </a:lnTo>
                  <a:lnTo>
                    <a:pt x="130" y="184"/>
                  </a:lnTo>
                  <a:lnTo>
                    <a:pt x="134" y="183"/>
                  </a:lnTo>
                  <a:lnTo>
                    <a:pt x="137" y="182"/>
                  </a:lnTo>
                  <a:lnTo>
                    <a:pt x="139" y="181"/>
                  </a:lnTo>
                  <a:lnTo>
                    <a:pt x="142" y="179"/>
                  </a:lnTo>
                  <a:lnTo>
                    <a:pt x="144" y="178"/>
                  </a:lnTo>
                  <a:lnTo>
                    <a:pt x="147" y="175"/>
                  </a:lnTo>
                  <a:lnTo>
                    <a:pt x="151" y="174"/>
                  </a:lnTo>
                  <a:lnTo>
                    <a:pt x="153" y="172"/>
                  </a:lnTo>
                  <a:lnTo>
                    <a:pt x="155" y="170"/>
                  </a:lnTo>
                  <a:lnTo>
                    <a:pt x="158" y="168"/>
                  </a:lnTo>
                  <a:lnTo>
                    <a:pt x="160" y="166"/>
                  </a:lnTo>
                  <a:lnTo>
                    <a:pt x="162" y="164"/>
                  </a:lnTo>
                  <a:lnTo>
                    <a:pt x="164" y="162"/>
                  </a:lnTo>
                  <a:lnTo>
                    <a:pt x="167" y="160"/>
                  </a:lnTo>
                  <a:lnTo>
                    <a:pt x="169" y="157"/>
                  </a:lnTo>
                  <a:lnTo>
                    <a:pt x="171" y="154"/>
                  </a:lnTo>
                  <a:lnTo>
                    <a:pt x="173" y="152"/>
                  </a:lnTo>
                  <a:lnTo>
                    <a:pt x="175" y="149"/>
                  </a:lnTo>
                  <a:lnTo>
                    <a:pt x="176" y="147"/>
                  </a:lnTo>
                  <a:lnTo>
                    <a:pt x="178" y="144"/>
                  </a:lnTo>
                  <a:lnTo>
                    <a:pt x="179" y="141"/>
                  </a:lnTo>
                  <a:lnTo>
                    <a:pt x="182" y="138"/>
                  </a:lnTo>
                  <a:lnTo>
                    <a:pt x="183" y="135"/>
                  </a:lnTo>
                  <a:lnTo>
                    <a:pt x="184" y="133"/>
                  </a:lnTo>
                  <a:lnTo>
                    <a:pt x="185" y="130"/>
                  </a:lnTo>
                  <a:lnTo>
                    <a:pt x="186" y="127"/>
                  </a:lnTo>
                  <a:lnTo>
                    <a:pt x="187" y="123"/>
                  </a:lnTo>
                  <a:lnTo>
                    <a:pt x="188" y="120"/>
                  </a:lnTo>
                  <a:lnTo>
                    <a:pt x="189" y="118"/>
                  </a:lnTo>
                  <a:lnTo>
                    <a:pt x="190" y="115"/>
                  </a:lnTo>
                  <a:lnTo>
                    <a:pt x="190" y="112"/>
                  </a:lnTo>
                  <a:lnTo>
                    <a:pt x="191" y="108"/>
                  </a:lnTo>
                  <a:lnTo>
                    <a:pt x="191" y="105"/>
                  </a:lnTo>
                  <a:lnTo>
                    <a:pt x="191" y="102"/>
                  </a:lnTo>
                  <a:lnTo>
                    <a:pt x="191" y="99"/>
                  </a:lnTo>
                  <a:lnTo>
                    <a:pt x="191" y="9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3815" name="Rectangle 147"/>
          <p:cNvSpPr>
            <a:spLocks noChangeArrowheads="1"/>
          </p:cNvSpPr>
          <p:nvPr/>
        </p:nvSpPr>
        <p:spPr bwMode="auto">
          <a:xfrm>
            <a:off x="0" y="0"/>
            <a:ext cx="9144000" cy="685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例</a:t>
            </a:r>
            <a:r>
              <a:rPr lang="en-US" altLang="zh-CN" sz="3600" b="1">
                <a:solidFill>
                  <a:srgbClr val="FF0000"/>
                </a:solidFill>
                <a:latin typeface="黑体" pitchFamily="2" charset="-122"/>
                <a:ea typeface="黑体" pitchFamily="2" charset="-122"/>
              </a:rPr>
              <a:t>1.</a:t>
            </a:r>
            <a:r>
              <a:rPr lang="zh-CN" altLang="en-US" sz="3600" b="1">
                <a:solidFill>
                  <a:srgbClr val="FF0000"/>
                </a:solidFill>
                <a:latin typeface="黑体" pitchFamily="2" charset="-122"/>
                <a:ea typeface="黑体" pitchFamily="2" charset="-122"/>
              </a:rPr>
              <a:t>已知线段的实长</a:t>
            </a:r>
            <a:r>
              <a:rPr lang="en-US" altLang="zh-CN" sz="3600" b="1">
                <a:solidFill>
                  <a:srgbClr val="FF0000"/>
                </a:solidFill>
                <a:latin typeface="黑体" pitchFamily="2" charset="-122"/>
                <a:ea typeface="黑体" pitchFamily="2" charset="-122"/>
              </a:rPr>
              <a:t>AB</a:t>
            </a:r>
            <a:r>
              <a:rPr lang="zh-CN" altLang="en-US" sz="3600" b="1">
                <a:solidFill>
                  <a:srgbClr val="FF0000"/>
                </a:solidFill>
                <a:latin typeface="黑体" pitchFamily="2" charset="-122"/>
                <a:ea typeface="黑体" pitchFamily="2" charset="-122"/>
              </a:rPr>
              <a:t>，求它的水平投影。</a:t>
            </a:r>
          </a:p>
        </p:txBody>
      </p:sp>
      <p:sp>
        <p:nvSpPr>
          <p:cNvPr id="565396" name="Text Box 148"/>
          <p:cNvSpPr txBox="1">
            <a:spLocks noChangeArrowheads="1"/>
          </p:cNvSpPr>
          <p:nvPr/>
        </p:nvSpPr>
        <p:spPr bwMode="auto">
          <a:xfrm>
            <a:off x="107950" y="692150"/>
            <a:ext cx="33115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a:solidFill>
                  <a:srgbClr val="FF0000"/>
                </a:solidFill>
                <a:ea typeface="黑体" pitchFamily="2" charset="-122"/>
              </a:rPr>
              <a:t>解法一：</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65396"/>
                                        </p:tgtEl>
                                        <p:attrNameLst>
                                          <p:attrName>style.visibility</p:attrName>
                                        </p:attrNameLst>
                                      </p:cBhvr>
                                      <p:to>
                                        <p:strVal val="visible"/>
                                      </p:to>
                                    </p:set>
                                    <p:animEffect transition="in" filter="wipe(left)">
                                      <p:cBhvr>
                                        <p:cTn id="7" dur="500"/>
                                        <p:tgtEl>
                                          <p:spTgt spid="56539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65258"/>
                                        </p:tgtEl>
                                        <p:attrNameLst>
                                          <p:attrName>style.visibility</p:attrName>
                                        </p:attrNameLst>
                                      </p:cBhvr>
                                      <p:to>
                                        <p:strVal val="visible"/>
                                      </p:to>
                                    </p:set>
                                    <p:animEffect transition="in" filter="wipe(up)">
                                      <p:cBhvr>
                                        <p:cTn id="12" dur="500"/>
                                        <p:tgtEl>
                                          <p:spTgt spid="5652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65252"/>
                                        </p:tgtEl>
                                        <p:attrNameLst>
                                          <p:attrName>style.visibility</p:attrName>
                                        </p:attrNameLst>
                                      </p:cBhvr>
                                      <p:to>
                                        <p:strVal val="visible"/>
                                      </p:to>
                                    </p:set>
                                    <p:animEffect transition="in" filter="wipe(left)">
                                      <p:cBhvr>
                                        <p:cTn id="17" dur="500"/>
                                        <p:tgtEl>
                                          <p:spTgt spid="56525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565253"/>
                                        </p:tgtEl>
                                        <p:attrNameLst>
                                          <p:attrName>style.visibility</p:attrName>
                                        </p:attrNameLst>
                                      </p:cBhvr>
                                      <p:to>
                                        <p:strVal val="visible"/>
                                      </p:to>
                                    </p:set>
                                    <p:animEffect transition="in" filter="wipe(down)">
                                      <p:cBhvr>
                                        <p:cTn id="22" dur="500"/>
                                        <p:tgtEl>
                                          <p:spTgt spid="56525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565254"/>
                                        </p:tgtEl>
                                        <p:attrNameLst>
                                          <p:attrName>style.visibility</p:attrName>
                                        </p:attrNameLst>
                                      </p:cBhvr>
                                      <p:to>
                                        <p:strVal val="visible"/>
                                      </p:to>
                                    </p:set>
                                    <p:animEffect transition="in" filter="wipe(down)">
                                      <p:cBhvr>
                                        <p:cTn id="27" dur="500"/>
                                        <p:tgtEl>
                                          <p:spTgt spid="56525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4" fill="hold" nodeType="clickEffect">
                                  <p:stCondLst>
                                    <p:cond delay="0"/>
                                  </p:stCondLst>
                                  <p:childTnLst>
                                    <p:set>
                                      <p:cBhvr>
                                        <p:cTn id="31" dur="1" fill="hold">
                                          <p:stCondLst>
                                            <p:cond delay="0"/>
                                          </p:stCondLst>
                                        </p:cTn>
                                        <p:tgtEl>
                                          <p:spTgt spid="565294"/>
                                        </p:tgtEl>
                                        <p:attrNameLst>
                                          <p:attrName>style.visibility</p:attrName>
                                        </p:attrNameLst>
                                      </p:cBhvr>
                                      <p:to>
                                        <p:strVal val="visible"/>
                                      </p:to>
                                    </p:set>
                                    <p:animEffect transition="in" filter="wipe(down)">
                                      <p:cBhvr>
                                        <p:cTn id="32" dur="500"/>
                                        <p:tgtEl>
                                          <p:spTgt spid="56529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565255"/>
                                        </p:tgtEl>
                                        <p:attrNameLst>
                                          <p:attrName>style.visibility</p:attrName>
                                        </p:attrNameLst>
                                      </p:cBhvr>
                                      <p:to>
                                        <p:strVal val="visible"/>
                                      </p:to>
                                    </p:set>
                                    <p:animEffect transition="in" filter="wipe(left)">
                                      <p:cBhvr>
                                        <p:cTn id="37" dur="500"/>
                                        <p:tgtEl>
                                          <p:spTgt spid="565255"/>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nodeType="clickEffect">
                                  <p:stCondLst>
                                    <p:cond delay="0"/>
                                  </p:stCondLst>
                                  <p:childTnLst>
                                    <p:set>
                                      <p:cBhvr>
                                        <p:cTn id="41" dur="1" fill="hold">
                                          <p:stCondLst>
                                            <p:cond delay="0"/>
                                          </p:stCondLst>
                                        </p:cTn>
                                        <p:tgtEl>
                                          <p:spTgt spid="565302"/>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565323"/>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2" fill="hold" grpId="0" nodeType="clickEffect">
                                  <p:stCondLst>
                                    <p:cond delay="0"/>
                                  </p:stCondLst>
                                  <p:childTnLst>
                                    <p:set>
                                      <p:cBhvr>
                                        <p:cTn id="49" dur="1" fill="hold">
                                          <p:stCondLst>
                                            <p:cond delay="0"/>
                                          </p:stCondLst>
                                        </p:cTn>
                                        <p:tgtEl>
                                          <p:spTgt spid="565256"/>
                                        </p:tgtEl>
                                        <p:attrNameLst>
                                          <p:attrName>style.visibility</p:attrName>
                                        </p:attrNameLst>
                                      </p:cBhvr>
                                      <p:to>
                                        <p:strVal val="visible"/>
                                      </p:to>
                                    </p:set>
                                    <p:animEffect transition="in" filter="wipe(right)">
                                      <p:cBhvr>
                                        <p:cTn id="50" dur="500"/>
                                        <p:tgtEl>
                                          <p:spTgt spid="565256"/>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565259"/>
                                        </p:tgtEl>
                                        <p:attrNameLst>
                                          <p:attrName>style.visibility</p:attrName>
                                        </p:attrNameLst>
                                      </p:cBhvr>
                                      <p:to>
                                        <p:strVal val="visible"/>
                                      </p:to>
                                    </p:set>
                                    <p:animEffect transition="in" filter="wipe(left)">
                                      <p:cBhvr>
                                        <p:cTn id="55" dur="500"/>
                                        <p:tgtEl>
                                          <p:spTgt spid="565259"/>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2" fill="hold" nodeType="clickEffect">
                                  <p:stCondLst>
                                    <p:cond delay="0"/>
                                  </p:stCondLst>
                                  <p:childTnLst>
                                    <p:set>
                                      <p:cBhvr>
                                        <p:cTn id="59" dur="1" fill="hold">
                                          <p:stCondLst>
                                            <p:cond delay="0"/>
                                          </p:stCondLst>
                                        </p:cTn>
                                        <p:tgtEl>
                                          <p:spTgt spid="565264"/>
                                        </p:tgtEl>
                                        <p:attrNameLst>
                                          <p:attrName>style.visibility</p:attrName>
                                        </p:attrNameLst>
                                      </p:cBhvr>
                                      <p:to>
                                        <p:strVal val="visible"/>
                                      </p:to>
                                    </p:set>
                                    <p:animEffect transition="in" filter="wipe(right)">
                                      <p:cBhvr>
                                        <p:cTn id="60" dur="500"/>
                                        <p:tgtEl>
                                          <p:spTgt spid="565264"/>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565257"/>
                                        </p:tgtEl>
                                        <p:attrNameLst>
                                          <p:attrName>style.visibility</p:attrName>
                                        </p:attrNameLst>
                                      </p:cBhvr>
                                      <p:to>
                                        <p:strVal val="visible"/>
                                      </p:to>
                                    </p:set>
                                    <p:animEffect transition="in" filter="wipe(left)">
                                      <p:cBhvr>
                                        <p:cTn id="65" dur="500"/>
                                        <p:tgtEl>
                                          <p:spTgt spid="565257"/>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2" fill="hold" nodeType="clickEffect">
                                  <p:stCondLst>
                                    <p:cond delay="0"/>
                                  </p:stCondLst>
                                  <p:childTnLst>
                                    <p:set>
                                      <p:cBhvr>
                                        <p:cTn id="69" dur="1" fill="hold">
                                          <p:stCondLst>
                                            <p:cond delay="0"/>
                                          </p:stCondLst>
                                        </p:cTn>
                                        <p:tgtEl>
                                          <p:spTgt spid="565279"/>
                                        </p:tgtEl>
                                        <p:attrNameLst>
                                          <p:attrName>style.visibility</p:attrName>
                                        </p:attrNameLst>
                                      </p:cBhvr>
                                      <p:to>
                                        <p:strVal val="visible"/>
                                      </p:to>
                                    </p:set>
                                    <p:animEffect transition="in" filter="wipe(right)">
                                      <p:cBhvr>
                                        <p:cTn id="70" dur="500"/>
                                        <p:tgtEl>
                                          <p:spTgt spid="565279"/>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22" presetClass="entr" presetSubtype="4" fill="hold" grpId="0" nodeType="clickEffect">
                                  <p:stCondLst>
                                    <p:cond delay="0"/>
                                  </p:stCondLst>
                                  <p:childTnLst>
                                    <p:set>
                                      <p:cBhvr>
                                        <p:cTn id="74" dur="1" fill="hold">
                                          <p:stCondLst>
                                            <p:cond delay="0"/>
                                          </p:stCondLst>
                                        </p:cTn>
                                        <p:tgtEl>
                                          <p:spTgt spid="565260"/>
                                        </p:tgtEl>
                                        <p:attrNameLst>
                                          <p:attrName>style.visibility</p:attrName>
                                        </p:attrNameLst>
                                      </p:cBhvr>
                                      <p:to>
                                        <p:strVal val="visible"/>
                                      </p:to>
                                    </p:set>
                                    <p:animEffect transition="in" filter="wipe(down)">
                                      <p:cBhvr>
                                        <p:cTn id="75" dur="500"/>
                                        <p:tgtEl>
                                          <p:spTgt spid="565260"/>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565262"/>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22" presetClass="entr" presetSubtype="2" fill="hold" grpId="0" nodeType="clickEffect">
                                  <p:stCondLst>
                                    <p:cond delay="0"/>
                                  </p:stCondLst>
                                  <p:childTnLst>
                                    <p:set>
                                      <p:cBhvr>
                                        <p:cTn id="83" dur="1" fill="hold">
                                          <p:stCondLst>
                                            <p:cond delay="0"/>
                                          </p:stCondLst>
                                        </p:cTn>
                                        <p:tgtEl>
                                          <p:spTgt spid="565261"/>
                                        </p:tgtEl>
                                        <p:attrNameLst>
                                          <p:attrName>style.visibility</p:attrName>
                                        </p:attrNameLst>
                                      </p:cBhvr>
                                      <p:to>
                                        <p:strVal val="visible"/>
                                      </p:to>
                                    </p:set>
                                    <p:animEffect transition="in" filter="wipe(right)">
                                      <p:cBhvr>
                                        <p:cTn id="84" dur="500"/>
                                        <p:tgtEl>
                                          <p:spTgt spid="565261"/>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grpId="0" nodeType="clickEffect">
                                  <p:stCondLst>
                                    <p:cond delay="0"/>
                                  </p:stCondLst>
                                  <p:childTnLst>
                                    <p:set>
                                      <p:cBhvr>
                                        <p:cTn id="88" dur="1" fill="hold">
                                          <p:stCondLst>
                                            <p:cond delay="0"/>
                                          </p:stCondLst>
                                        </p:cTn>
                                        <p:tgtEl>
                                          <p:spTgt spid="5652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5252" grpId="0" animBg="1"/>
      <p:bldP spid="565253" grpId="0" animBg="1"/>
      <p:bldP spid="565254" grpId="0" animBg="1"/>
      <p:bldP spid="565255" grpId="0" animBg="1"/>
      <p:bldP spid="565256" grpId="0" animBg="1"/>
      <p:bldP spid="565257" grpId="0" animBg="1"/>
      <p:bldP spid="565258" grpId="0" animBg="1"/>
      <p:bldP spid="565259" grpId="0" animBg="1"/>
      <p:bldP spid="565260" grpId="0" animBg="1"/>
      <p:bldP spid="565261" grpId="0" animBg="1"/>
      <p:bldP spid="565262" grpId="0" animBg="1"/>
      <p:bldP spid="565263" grpId="0" animBg="1"/>
      <p:bldP spid="565396"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818" name="Group 151"/>
          <p:cNvGrpSpPr>
            <a:grpSpLocks/>
          </p:cNvGrpSpPr>
          <p:nvPr/>
        </p:nvGrpSpPr>
        <p:grpSpPr bwMode="auto">
          <a:xfrm>
            <a:off x="5889625" y="908050"/>
            <a:ext cx="1958975" cy="4062413"/>
            <a:chOff x="3710" y="770"/>
            <a:chExt cx="1234" cy="2559"/>
          </a:xfrm>
        </p:grpSpPr>
        <p:sp>
          <p:nvSpPr>
            <p:cNvPr id="34891" name="Freeform 9"/>
            <p:cNvSpPr>
              <a:spLocks/>
            </p:cNvSpPr>
            <p:nvPr/>
          </p:nvSpPr>
          <p:spPr bwMode="auto">
            <a:xfrm>
              <a:off x="3710" y="1559"/>
              <a:ext cx="82" cy="181"/>
            </a:xfrm>
            <a:custGeom>
              <a:avLst/>
              <a:gdLst>
                <a:gd name="T0" fmla="*/ 5 w 269"/>
                <a:gd name="T1" fmla="*/ 0 h 601"/>
                <a:gd name="T2" fmla="*/ 0 w 269"/>
                <a:gd name="T3" fmla="*/ 17 h 601"/>
                <a:gd name="T4" fmla="*/ 3 w 269"/>
                <a:gd name="T5" fmla="*/ 17 h 601"/>
                <a:gd name="T6" fmla="*/ 3 w 269"/>
                <a:gd name="T7" fmla="*/ 17 h 601"/>
                <a:gd name="T8" fmla="*/ 4 w 269"/>
                <a:gd name="T9" fmla="*/ 16 h 601"/>
                <a:gd name="T10" fmla="*/ 4 w 269"/>
                <a:gd name="T11" fmla="*/ 16 h 601"/>
                <a:gd name="T12" fmla="*/ 4 w 269"/>
                <a:gd name="T13" fmla="*/ 16 h 601"/>
                <a:gd name="T14" fmla="*/ 5 w 269"/>
                <a:gd name="T15" fmla="*/ 16 h 601"/>
                <a:gd name="T16" fmla="*/ 5 w 269"/>
                <a:gd name="T17" fmla="*/ 15 h 601"/>
                <a:gd name="T18" fmla="*/ 5 w 269"/>
                <a:gd name="T19" fmla="*/ 15 h 601"/>
                <a:gd name="T20" fmla="*/ 5 w 269"/>
                <a:gd name="T21" fmla="*/ 15 h 601"/>
                <a:gd name="T22" fmla="*/ 6 w 269"/>
                <a:gd name="T23" fmla="*/ 14 h 601"/>
                <a:gd name="T24" fmla="*/ 6 w 269"/>
                <a:gd name="T25" fmla="*/ 14 h 601"/>
                <a:gd name="T26" fmla="*/ 6 w 269"/>
                <a:gd name="T27" fmla="*/ 14 h 601"/>
                <a:gd name="T28" fmla="*/ 6 w 269"/>
                <a:gd name="T29" fmla="*/ 13 h 601"/>
                <a:gd name="T30" fmla="*/ 7 w 269"/>
                <a:gd name="T31" fmla="*/ 9 h 601"/>
                <a:gd name="T32" fmla="*/ 8 w 269"/>
                <a:gd name="T33" fmla="*/ 8 h 601"/>
                <a:gd name="T34" fmla="*/ 8 w 269"/>
                <a:gd name="T35" fmla="*/ 8 h 601"/>
                <a:gd name="T36" fmla="*/ 8 w 269"/>
                <a:gd name="T37" fmla="*/ 8 h 601"/>
                <a:gd name="T38" fmla="*/ 8 w 269"/>
                <a:gd name="T39" fmla="*/ 7 h 601"/>
                <a:gd name="T40" fmla="*/ 8 w 269"/>
                <a:gd name="T41" fmla="*/ 7 h 601"/>
                <a:gd name="T42" fmla="*/ 7 w 269"/>
                <a:gd name="T43" fmla="*/ 6 h 601"/>
                <a:gd name="T44" fmla="*/ 7 w 269"/>
                <a:gd name="T45" fmla="*/ 6 h 601"/>
                <a:gd name="T46" fmla="*/ 7 w 269"/>
                <a:gd name="T47" fmla="*/ 6 h 601"/>
                <a:gd name="T48" fmla="*/ 7 w 269"/>
                <a:gd name="T49" fmla="*/ 6 h 601"/>
                <a:gd name="T50" fmla="*/ 7 w 269"/>
                <a:gd name="T51" fmla="*/ 6 h 601"/>
                <a:gd name="T52" fmla="*/ 6 w 269"/>
                <a:gd name="T53" fmla="*/ 5 h 601"/>
                <a:gd name="T54" fmla="*/ 6 w 269"/>
                <a:gd name="T55" fmla="*/ 5 h 601"/>
                <a:gd name="T56" fmla="*/ 3 w 269"/>
                <a:gd name="T57" fmla="*/ 5 h 60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9" h="601">
                  <a:moveTo>
                    <a:pt x="161" y="0"/>
                  </a:moveTo>
                  <a:lnTo>
                    <a:pt x="0" y="601"/>
                  </a:lnTo>
                  <a:lnTo>
                    <a:pt x="106" y="601"/>
                  </a:lnTo>
                  <a:lnTo>
                    <a:pt x="116" y="600"/>
                  </a:lnTo>
                  <a:lnTo>
                    <a:pt x="128" y="596"/>
                  </a:lnTo>
                  <a:lnTo>
                    <a:pt x="139" y="592"/>
                  </a:lnTo>
                  <a:lnTo>
                    <a:pt x="150" y="586"/>
                  </a:lnTo>
                  <a:lnTo>
                    <a:pt x="161" y="577"/>
                  </a:lnTo>
                  <a:lnTo>
                    <a:pt x="173" y="567"/>
                  </a:lnTo>
                  <a:lnTo>
                    <a:pt x="182" y="555"/>
                  </a:lnTo>
                  <a:lnTo>
                    <a:pt x="192" y="542"/>
                  </a:lnTo>
                  <a:lnTo>
                    <a:pt x="200" y="529"/>
                  </a:lnTo>
                  <a:lnTo>
                    <a:pt x="208" y="514"/>
                  </a:lnTo>
                  <a:lnTo>
                    <a:pt x="213" y="500"/>
                  </a:lnTo>
                  <a:lnTo>
                    <a:pt x="218" y="485"/>
                  </a:lnTo>
                  <a:lnTo>
                    <a:pt x="263" y="317"/>
                  </a:lnTo>
                  <a:lnTo>
                    <a:pt x="266" y="303"/>
                  </a:lnTo>
                  <a:lnTo>
                    <a:pt x="269" y="288"/>
                  </a:lnTo>
                  <a:lnTo>
                    <a:pt x="269" y="273"/>
                  </a:lnTo>
                  <a:lnTo>
                    <a:pt x="267" y="259"/>
                  </a:lnTo>
                  <a:lnTo>
                    <a:pt x="265" y="246"/>
                  </a:lnTo>
                  <a:lnTo>
                    <a:pt x="261" y="234"/>
                  </a:lnTo>
                  <a:lnTo>
                    <a:pt x="256" y="225"/>
                  </a:lnTo>
                  <a:lnTo>
                    <a:pt x="249" y="216"/>
                  </a:lnTo>
                  <a:lnTo>
                    <a:pt x="241" y="210"/>
                  </a:lnTo>
                  <a:lnTo>
                    <a:pt x="232" y="205"/>
                  </a:lnTo>
                  <a:lnTo>
                    <a:pt x="223" y="201"/>
                  </a:lnTo>
                  <a:lnTo>
                    <a:pt x="212" y="200"/>
                  </a:lnTo>
                  <a:lnTo>
                    <a:pt x="108" y="2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92" name="Line 10"/>
            <p:cNvSpPr>
              <a:spLocks noChangeShapeType="1"/>
            </p:cNvSpPr>
            <p:nvPr/>
          </p:nvSpPr>
          <p:spPr bwMode="auto">
            <a:xfrm flipH="1">
              <a:off x="3815" y="1559"/>
              <a:ext cx="17"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93" name="Freeform 11"/>
            <p:cNvSpPr>
              <a:spLocks/>
            </p:cNvSpPr>
            <p:nvPr/>
          </p:nvSpPr>
          <p:spPr bwMode="auto">
            <a:xfrm>
              <a:off x="4800" y="829"/>
              <a:ext cx="75" cy="122"/>
            </a:xfrm>
            <a:custGeom>
              <a:avLst/>
              <a:gdLst>
                <a:gd name="T0" fmla="*/ 6 w 256"/>
                <a:gd name="T1" fmla="*/ 1 h 402"/>
                <a:gd name="T2" fmla="*/ 6 w 256"/>
                <a:gd name="T3" fmla="*/ 1 h 402"/>
                <a:gd name="T4" fmla="*/ 6 w 256"/>
                <a:gd name="T5" fmla="*/ 0 h 402"/>
                <a:gd name="T6" fmla="*/ 6 w 256"/>
                <a:gd name="T7" fmla="*/ 0 h 402"/>
                <a:gd name="T8" fmla="*/ 6 w 256"/>
                <a:gd name="T9" fmla="*/ 0 h 402"/>
                <a:gd name="T10" fmla="*/ 6 w 256"/>
                <a:gd name="T11" fmla="*/ 0 h 402"/>
                <a:gd name="T12" fmla="*/ 5 w 256"/>
                <a:gd name="T13" fmla="*/ 0 h 402"/>
                <a:gd name="T14" fmla="*/ 4 w 256"/>
                <a:gd name="T15" fmla="*/ 0 h 402"/>
                <a:gd name="T16" fmla="*/ 4 w 256"/>
                <a:gd name="T17" fmla="*/ 0 h 402"/>
                <a:gd name="T18" fmla="*/ 3 w 256"/>
                <a:gd name="T19" fmla="*/ 0 h 402"/>
                <a:gd name="T20" fmla="*/ 3 w 256"/>
                <a:gd name="T21" fmla="*/ 1 h 402"/>
                <a:gd name="T22" fmla="*/ 2 w 256"/>
                <a:gd name="T23" fmla="*/ 1 h 402"/>
                <a:gd name="T24" fmla="*/ 2 w 256"/>
                <a:gd name="T25" fmla="*/ 2 h 402"/>
                <a:gd name="T26" fmla="*/ 1 w 256"/>
                <a:gd name="T27" fmla="*/ 2 h 402"/>
                <a:gd name="T28" fmla="*/ 1 w 256"/>
                <a:gd name="T29" fmla="*/ 3 h 402"/>
                <a:gd name="T30" fmla="*/ 1 w 256"/>
                <a:gd name="T31" fmla="*/ 6 h 402"/>
                <a:gd name="T32" fmla="*/ 0 w 256"/>
                <a:gd name="T33" fmla="*/ 8 h 402"/>
                <a:gd name="T34" fmla="*/ 0 w 256"/>
                <a:gd name="T35" fmla="*/ 9 h 402"/>
                <a:gd name="T36" fmla="*/ 0 w 256"/>
                <a:gd name="T37" fmla="*/ 9 h 402"/>
                <a:gd name="T38" fmla="*/ 0 w 256"/>
                <a:gd name="T39" fmla="*/ 10 h 402"/>
                <a:gd name="T40" fmla="*/ 0 w 256"/>
                <a:gd name="T41" fmla="*/ 10 h 402"/>
                <a:gd name="T42" fmla="*/ 0 w 256"/>
                <a:gd name="T43" fmla="*/ 11 h 402"/>
                <a:gd name="T44" fmla="*/ 1 w 256"/>
                <a:gd name="T45" fmla="*/ 11 h 402"/>
                <a:gd name="T46" fmla="*/ 1 w 256"/>
                <a:gd name="T47" fmla="*/ 11 h 402"/>
                <a:gd name="T48" fmla="*/ 1 w 256"/>
                <a:gd name="T49" fmla="*/ 11 h 402"/>
                <a:gd name="T50" fmla="*/ 2 w 256"/>
                <a:gd name="T51" fmla="*/ 11 h 402"/>
                <a:gd name="T52" fmla="*/ 3 w 256"/>
                <a:gd name="T53" fmla="*/ 11 h 402"/>
                <a:gd name="T54" fmla="*/ 3 w 256"/>
                <a:gd name="T55" fmla="*/ 11 h 402"/>
                <a:gd name="T56" fmla="*/ 3 w 256"/>
                <a:gd name="T57" fmla="*/ 11 h 402"/>
                <a:gd name="T58" fmla="*/ 4 w 256"/>
                <a:gd name="T59" fmla="*/ 11 h 402"/>
                <a:gd name="T60" fmla="*/ 4 w 256"/>
                <a:gd name="T61" fmla="*/ 10 h 402"/>
                <a:gd name="T62" fmla="*/ 4 w 256"/>
                <a:gd name="T63" fmla="*/ 10 h 402"/>
                <a:gd name="T64" fmla="*/ 4 w 256"/>
                <a:gd name="T65" fmla="*/ 10 h 402"/>
                <a:gd name="T66" fmla="*/ 5 w 256"/>
                <a:gd name="T67" fmla="*/ 9 h 402"/>
                <a:gd name="T68" fmla="*/ 5 w 256"/>
                <a:gd name="T69" fmla="*/ 7 h 402"/>
                <a:gd name="T70" fmla="*/ 6 w 256"/>
                <a:gd name="T71" fmla="*/ 3 h 402"/>
                <a:gd name="T72" fmla="*/ 6 w 256"/>
                <a:gd name="T73" fmla="*/ 2 h 4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6" h="402">
                  <a:moveTo>
                    <a:pt x="255" y="54"/>
                  </a:moveTo>
                  <a:lnTo>
                    <a:pt x="256" y="45"/>
                  </a:lnTo>
                  <a:lnTo>
                    <a:pt x="256" y="37"/>
                  </a:lnTo>
                  <a:lnTo>
                    <a:pt x="254" y="28"/>
                  </a:lnTo>
                  <a:lnTo>
                    <a:pt x="251" y="20"/>
                  </a:lnTo>
                  <a:lnTo>
                    <a:pt x="248" y="12"/>
                  </a:lnTo>
                  <a:lnTo>
                    <a:pt x="246" y="8"/>
                  </a:lnTo>
                  <a:lnTo>
                    <a:pt x="243" y="5"/>
                  </a:lnTo>
                  <a:lnTo>
                    <a:pt x="240" y="3"/>
                  </a:lnTo>
                  <a:lnTo>
                    <a:pt x="237" y="1"/>
                  </a:lnTo>
                  <a:lnTo>
                    <a:pt x="232" y="0"/>
                  </a:lnTo>
                  <a:lnTo>
                    <a:pt x="228" y="0"/>
                  </a:lnTo>
                  <a:lnTo>
                    <a:pt x="211" y="0"/>
                  </a:lnTo>
                  <a:lnTo>
                    <a:pt x="194" y="0"/>
                  </a:lnTo>
                  <a:lnTo>
                    <a:pt x="177" y="0"/>
                  </a:lnTo>
                  <a:lnTo>
                    <a:pt x="161" y="1"/>
                  </a:lnTo>
                  <a:lnTo>
                    <a:pt x="152" y="3"/>
                  </a:lnTo>
                  <a:lnTo>
                    <a:pt x="145" y="5"/>
                  </a:lnTo>
                  <a:lnTo>
                    <a:pt x="136" y="7"/>
                  </a:lnTo>
                  <a:lnTo>
                    <a:pt x="129" y="10"/>
                  </a:lnTo>
                  <a:lnTo>
                    <a:pt x="122" y="14"/>
                  </a:lnTo>
                  <a:lnTo>
                    <a:pt x="115" y="20"/>
                  </a:lnTo>
                  <a:lnTo>
                    <a:pt x="102" y="30"/>
                  </a:lnTo>
                  <a:lnTo>
                    <a:pt x="91" y="42"/>
                  </a:lnTo>
                  <a:lnTo>
                    <a:pt x="85" y="48"/>
                  </a:lnTo>
                  <a:lnTo>
                    <a:pt x="80" y="56"/>
                  </a:lnTo>
                  <a:lnTo>
                    <a:pt x="63" y="85"/>
                  </a:lnTo>
                  <a:lnTo>
                    <a:pt x="60" y="92"/>
                  </a:lnTo>
                  <a:lnTo>
                    <a:pt x="57" y="99"/>
                  </a:lnTo>
                  <a:lnTo>
                    <a:pt x="52" y="115"/>
                  </a:lnTo>
                  <a:lnTo>
                    <a:pt x="43" y="147"/>
                  </a:lnTo>
                  <a:lnTo>
                    <a:pt x="26" y="212"/>
                  </a:lnTo>
                  <a:lnTo>
                    <a:pt x="16" y="244"/>
                  </a:lnTo>
                  <a:lnTo>
                    <a:pt x="8" y="276"/>
                  </a:lnTo>
                  <a:lnTo>
                    <a:pt x="4" y="292"/>
                  </a:lnTo>
                  <a:lnTo>
                    <a:pt x="1" y="309"/>
                  </a:lnTo>
                  <a:lnTo>
                    <a:pt x="0" y="318"/>
                  </a:lnTo>
                  <a:lnTo>
                    <a:pt x="0" y="325"/>
                  </a:lnTo>
                  <a:lnTo>
                    <a:pt x="1" y="334"/>
                  </a:lnTo>
                  <a:lnTo>
                    <a:pt x="2" y="342"/>
                  </a:lnTo>
                  <a:lnTo>
                    <a:pt x="3" y="351"/>
                  </a:lnTo>
                  <a:lnTo>
                    <a:pt x="7" y="358"/>
                  </a:lnTo>
                  <a:lnTo>
                    <a:pt x="9" y="367"/>
                  </a:lnTo>
                  <a:lnTo>
                    <a:pt x="13" y="374"/>
                  </a:lnTo>
                  <a:lnTo>
                    <a:pt x="17" y="381"/>
                  </a:lnTo>
                  <a:lnTo>
                    <a:pt x="22" y="387"/>
                  </a:lnTo>
                  <a:lnTo>
                    <a:pt x="29" y="392"/>
                  </a:lnTo>
                  <a:lnTo>
                    <a:pt x="36" y="396"/>
                  </a:lnTo>
                  <a:lnTo>
                    <a:pt x="45" y="399"/>
                  </a:lnTo>
                  <a:lnTo>
                    <a:pt x="52" y="401"/>
                  </a:lnTo>
                  <a:lnTo>
                    <a:pt x="61" y="401"/>
                  </a:lnTo>
                  <a:lnTo>
                    <a:pt x="69" y="401"/>
                  </a:lnTo>
                  <a:lnTo>
                    <a:pt x="85" y="401"/>
                  </a:lnTo>
                  <a:lnTo>
                    <a:pt x="102" y="401"/>
                  </a:lnTo>
                  <a:lnTo>
                    <a:pt x="111" y="402"/>
                  </a:lnTo>
                  <a:lnTo>
                    <a:pt x="119" y="401"/>
                  </a:lnTo>
                  <a:lnTo>
                    <a:pt x="127" y="398"/>
                  </a:lnTo>
                  <a:lnTo>
                    <a:pt x="134" y="394"/>
                  </a:lnTo>
                  <a:lnTo>
                    <a:pt x="142" y="389"/>
                  </a:lnTo>
                  <a:lnTo>
                    <a:pt x="148" y="384"/>
                  </a:lnTo>
                  <a:lnTo>
                    <a:pt x="153" y="378"/>
                  </a:lnTo>
                  <a:lnTo>
                    <a:pt x="160" y="372"/>
                  </a:lnTo>
                  <a:lnTo>
                    <a:pt x="164" y="365"/>
                  </a:lnTo>
                  <a:lnTo>
                    <a:pt x="168" y="358"/>
                  </a:lnTo>
                  <a:lnTo>
                    <a:pt x="173" y="351"/>
                  </a:lnTo>
                  <a:lnTo>
                    <a:pt x="176" y="343"/>
                  </a:lnTo>
                  <a:lnTo>
                    <a:pt x="182" y="327"/>
                  </a:lnTo>
                  <a:lnTo>
                    <a:pt x="188" y="311"/>
                  </a:lnTo>
                  <a:lnTo>
                    <a:pt x="195" y="279"/>
                  </a:lnTo>
                  <a:lnTo>
                    <a:pt x="202" y="246"/>
                  </a:lnTo>
                  <a:lnTo>
                    <a:pt x="219" y="181"/>
                  </a:lnTo>
                  <a:lnTo>
                    <a:pt x="238" y="118"/>
                  </a:lnTo>
                  <a:lnTo>
                    <a:pt x="247" y="86"/>
                  </a:lnTo>
                  <a:lnTo>
                    <a:pt x="254"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94" name="Freeform 12"/>
            <p:cNvSpPr>
              <a:spLocks/>
            </p:cNvSpPr>
            <p:nvPr/>
          </p:nvSpPr>
          <p:spPr bwMode="auto">
            <a:xfrm>
              <a:off x="4854" y="925"/>
              <a:ext cx="7" cy="26"/>
            </a:xfrm>
            <a:custGeom>
              <a:avLst/>
              <a:gdLst>
                <a:gd name="T0" fmla="*/ 0 w 25"/>
                <a:gd name="T1" fmla="*/ 0 h 83"/>
                <a:gd name="T2" fmla="*/ 0 w 25"/>
                <a:gd name="T3" fmla="*/ 0 h 83"/>
                <a:gd name="T4" fmla="*/ 0 w 25"/>
                <a:gd name="T5" fmla="*/ 1 h 83"/>
                <a:gd name="T6" fmla="*/ 0 w 25"/>
                <a:gd name="T7" fmla="*/ 1 h 83"/>
                <a:gd name="T8" fmla="*/ 0 w 25"/>
                <a:gd name="T9" fmla="*/ 1 h 83"/>
                <a:gd name="T10" fmla="*/ 0 w 25"/>
                <a:gd name="T11" fmla="*/ 1 h 83"/>
                <a:gd name="T12" fmla="*/ 0 w 25"/>
                <a:gd name="T13" fmla="*/ 2 h 83"/>
                <a:gd name="T14" fmla="*/ 0 w 25"/>
                <a:gd name="T15" fmla="*/ 2 h 83"/>
                <a:gd name="T16" fmla="*/ 0 w 25"/>
                <a:gd name="T17" fmla="*/ 2 h 83"/>
                <a:gd name="T18" fmla="*/ 0 w 25"/>
                <a:gd name="T19" fmla="*/ 2 h 83"/>
                <a:gd name="T20" fmla="*/ 1 w 25"/>
                <a:gd name="T21" fmla="*/ 3 h 83"/>
                <a:gd name="T22" fmla="*/ 1 w 25"/>
                <a:gd name="T23" fmla="*/ 3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 h="83">
                  <a:moveTo>
                    <a:pt x="3" y="0"/>
                  </a:moveTo>
                  <a:lnTo>
                    <a:pt x="1" y="10"/>
                  </a:lnTo>
                  <a:lnTo>
                    <a:pt x="0" y="22"/>
                  </a:lnTo>
                  <a:lnTo>
                    <a:pt x="0" y="33"/>
                  </a:lnTo>
                  <a:lnTo>
                    <a:pt x="1" y="39"/>
                  </a:lnTo>
                  <a:lnTo>
                    <a:pt x="2" y="44"/>
                  </a:lnTo>
                  <a:lnTo>
                    <a:pt x="4" y="50"/>
                  </a:lnTo>
                  <a:lnTo>
                    <a:pt x="7" y="54"/>
                  </a:lnTo>
                  <a:lnTo>
                    <a:pt x="12" y="65"/>
                  </a:lnTo>
                  <a:lnTo>
                    <a:pt x="18" y="74"/>
                  </a:lnTo>
                  <a:lnTo>
                    <a:pt x="22" y="78"/>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95" name="Line 13"/>
            <p:cNvSpPr>
              <a:spLocks noChangeShapeType="1"/>
            </p:cNvSpPr>
            <p:nvPr/>
          </p:nvSpPr>
          <p:spPr bwMode="auto">
            <a:xfrm flipH="1">
              <a:off x="4928" y="770"/>
              <a:ext cx="16"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96" name="Line 14"/>
            <p:cNvSpPr>
              <a:spLocks noChangeShapeType="1"/>
            </p:cNvSpPr>
            <p:nvPr/>
          </p:nvSpPr>
          <p:spPr bwMode="auto">
            <a:xfrm flipH="1">
              <a:off x="3863" y="927"/>
              <a:ext cx="867" cy="80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97" name="Line 15"/>
            <p:cNvSpPr>
              <a:spLocks noChangeShapeType="1"/>
            </p:cNvSpPr>
            <p:nvPr/>
          </p:nvSpPr>
          <p:spPr bwMode="auto">
            <a:xfrm>
              <a:off x="4730" y="927"/>
              <a:ext cx="0" cy="23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98" name="Freeform 16"/>
            <p:cNvSpPr>
              <a:spLocks/>
            </p:cNvSpPr>
            <p:nvPr/>
          </p:nvSpPr>
          <p:spPr bwMode="auto">
            <a:xfrm>
              <a:off x="4856" y="3304"/>
              <a:ext cx="7" cy="25"/>
            </a:xfrm>
            <a:custGeom>
              <a:avLst/>
              <a:gdLst>
                <a:gd name="T0" fmla="*/ 0 w 24"/>
                <a:gd name="T1" fmla="*/ 0 h 84"/>
                <a:gd name="T2" fmla="*/ 0 w 24"/>
                <a:gd name="T3" fmla="*/ 0 h 84"/>
                <a:gd name="T4" fmla="*/ 0 w 24"/>
                <a:gd name="T5" fmla="*/ 1 h 84"/>
                <a:gd name="T6" fmla="*/ 0 w 24"/>
                <a:gd name="T7" fmla="*/ 1 h 84"/>
                <a:gd name="T8" fmla="*/ 0 w 24"/>
                <a:gd name="T9" fmla="*/ 1 h 84"/>
                <a:gd name="T10" fmla="*/ 0 w 24"/>
                <a:gd name="T11" fmla="*/ 1 h 84"/>
                <a:gd name="T12" fmla="*/ 0 w 24"/>
                <a:gd name="T13" fmla="*/ 1 h 84"/>
                <a:gd name="T14" fmla="*/ 0 w 24"/>
                <a:gd name="T15" fmla="*/ 1 h 84"/>
                <a:gd name="T16" fmla="*/ 0 w 24"/>
                <a:gd name="T17" fmla="*/ 2 h 84"/>
                <a:gd name="T18" fmla="*/ 0 w 24"/>
                <a:gd name="T19" fmla="*/ 2 h 84"/>
                <a:gd name="T20" fmla="*/ 1 w 24"/>
                <a:gd name="T21" fmla="*/ 2 h 84"/>
                <a:gd name="T22" fmla="*/ 1 w 24"/>
                <a:gd name="T23" fmla="*/ 2 h 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 h="84">
                  <a:moveTo>
                    <a:pt x="3" y="0"/>
                  </a:moveTo>
                  <a:lnTo>
                    <a:pt x="1" y="12"/>
                  </a:lnTo>
                  <a:lnTo>
                    <a:pt x="0" y="22"/>
                  </a:lnTo>
                  <a:lnTo>
                    <a:pt x="1" y="34"/>
                  </a:lnTo>
                  <a:lnTo>
                    <a:pt x="1" y="40"/>
                  </a:lnTo>
                  <a:lnTo>
                    <a:pt x="2" y="45"/>
                  </a:lnTo>
                  <a:lnTo>
                    <a:pt x="4" y="50"/>
                  </a:lnTo>
                  <a:lnTo>
                    <a:pt x="6" y="55"/>
                  </a:lnTo>
                  <a:lnTo>
                    <a:pt x="12" y="65"/>
                  </a:lnTo>
                  <a:lnTo>
                    <a:pt x="18" y="75"/>
                  </a:lnTo>
                  <a:lnTo>
                    <a:pt x="21" y="80"/>
                  </a:lnTo>
                  <a:lnTo>
                    <a:pt x="24"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99" name="Freeform 17"/>
            <p:cNvSpPr>
              <a:spLocks/>
            </p:cNvSpPr>
            <p:nvPr/>
          </p:nvSpPr>
          <p:spPr bwMode="auto">
            <a:xfrm>
              <a:off x="4802" y="3209"/>
              <a:ext cx="75" cy="120"/>
            </a:xfrm>
            <a:custGeom>
              <a:avLst/>
              <a:gdLst>
                <a:gd name="T0" fmla="*/ 6 w 254"/>
                <a:gd name="T1" fmla="*/ 1 h 401"/>
                <a:gd name="T2" fmla="*/ 6 w 254"/>
                <a:gd name="T3" fmla="*/ 1 h 401"/>
                <a:gd name="T4" fmla="*/ 6 w 254"/>
                <a:gd name="T5" fmla="*/ 0 h 401"/>
                <a:gd name="T6" fmla="*/ 6 w 254"/>
                <a:gd name="T7" fmla="*/ 0 h 401"/>
                <a:gd name="T8" fmla="*/ 6 w 254"/>
                <a:gd name="T9" fmla="*/ 0 h 401"/>
                <a:gd name="T10" fmla="*/ 6 w 254"/>
                <a:gd name="T11" fmla="*/ 0 h 401"/>
                <a:gd name="T12" fmla="*/ 5 w 254"/>
                <a:gd name="T13" fmla="*/ 0 h 401"/>
                <a:gd name="T14" fmla="*/ 4 w 254"/>
                <a:gd name="T15" fmla="*/ 0 h 401"/>
                <a:gd name="T16" fmla="*/ 4 w 254"/>
                <a:gd name="T17" fmla="*/ 0 h 401"/>
                <a:gd name="T18" fmla="*/ 3 w 254"/>
                <a:gd name="T19" fmla="*/ 0 h 401"/>
                <a:gd name="T20" fmla="*/ 3 w 254"/>
                <a:gd name="T21" fmla="*/ 1 h 401"/>
                <a:gd name="T22" fmla="*/ 2 w 254"/>
                <a:gd name="T23" fmla="*/ 1 h 401"/>
                <a:gd name="T24" fmla="*/ 2 w 254"/>
                <a:gd name="T25" fmla="*/ 1 h 401"/>
                <a:gd name="T26" fmla="*/ 1 w 254"/>
                <a:gd name="T27" fmla="*/ 2 h 401"/>
                <a:gd name="T28" fmla="*/ 1 w 254"/>
                <a:gd name="T29" fmla="*/ 3 h 401"/>
                <a:gd name="T30" fmla="*/ 1 w 254"/>
                <a:gd name="T31" fmla="*/ 6 h 401"/>
                <a:gd name="T32" fmla="*/ 0 w 254"/>
                <a:gd name="T33" fmla="*/ 7 h 401"/>
                <a:gd name="T34" fmla="*/ 0 w 254"/>
                <a:gd name="T35" fmla="*/ 8 h 401"/>
                <a:gd name="T36" fmla="*/ 0 w 254"/>
                <a:gd name="T37" fmla="*/ 9 h 401"/>
                <a:gd name="T38" fmla="*/ 0 w 254"/>
                <a:gd name="T39" fmla="*/ 9 h 401"/>
                <a:gd name="T40" fmla="*/ 0 w 254"/>
                <a:gd name="T41" fmla="*/ 10 h 401"/>
                <a:gd name="T42" fmla="*/ 0 w 254"/>
                <a:gd name="T43" fmla="*/ 10 h 401"/>
                <a:gd name="T44" fmla="*/ 1 w 254"/>
                <a:gd name="T45" fmla="*/ 10 h 401"/>
                <a:gd name="T46" fmla="*/ 1 w 254"/>
                <a:gd name="T47" fmla="*/ 11 h 401"/>
                <a:gd name="T48" fmla="*/ 1 w 254"/>
                <a:gd name="T49" fmla="*/ 11 h 401"/>
                <a:gd name="T50" fmla="*/ 2 w 254"/>
                <a:gd name="T51" fmla="*/ 11 h 401"/>
                <a:gd name="T52" fmla="*/ 3 w 254"/>
                <a:gd name="T53" fmla="*/ 11 h 401"/>
                <a:gd name="T54" fmla="*/ 3 w 254"/>
                <a:gd name="T55" fmla="*/ 11 h 401"/>
                <a:gd name="T56" fmla="*/ 4 w 254"/>
                <a:gd name="T57" fmla="*/ 10 h 401"/>
                <a:gd name="T58" fmla="*/ 4 w 254"/>
                <a:gd name="T59" fmla="*/ 10 h 401"/>
                <a:gd name="T60" fmla="*/ 4 w 254"/>
                <a:gd name="T61" fmla="*/ 10 h 401"/>
                <a:gd name="T62" fmla="*/ 4 w 254"/>
                <a:gd name="T63" fmla="*/ 10 h 401"/>
                <a:gd name="T64" fmla="*/ 4 w 254"/>
                <a:gd name="T65" fmla="*/ 9 h 401"/>
                <a:gd name="T66" fmla="*/ 5 w 254"/>
                <a:gd name="T67" fmla="*/ 8 h 401"/>
                <a:gd name="T68" fmla="*/ 5 w 254"/>
                <a:gd name="T69" fmla="*/ 7 h 401"/>
                <a:gd name="T70" fmla="*/ 6 w 254"/>
                <a:gd name="T71" fmla="*/ 3 h 401"/>
                <a:gd name="T72" fmla="*/ 6 w 254"/>
                <a:gd name="T73" fmla="*/ 1 h 40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4" h="401">
                  <a:moveTo>
                    <a:pt x="253" y="53"/>
                  </a:moveTo>
                  <a:lnTo>
                    <a:pt x="254" y="46"/>
                  </a:lnTo>
                  <a:lnTo>
                    <a:pt x="254" y="37"/>
                  </a:lnTo>
                  <a:lnTo>
                    <a:pt x="253" y="29"/>
                  </a:lnTo>
                  <a:lnTo>
                    <a:pt x="250" y="20"/>
                  </a:lnTo>
                  <a:lnTo>
                    <a:pt x="247" y="12"/>
                  </a:lnTo>
                  <a:lnTo>
                    <a:pt x="244" y="8"/>
                  </a:lnTo>
                  <a:lnTo>
                    <a:pt x="242" y="5"/>
                  </a:lnTo>
                  <a:lnTo>
                    <a:pt x="239" y="3"/>
                  </a:lnTo>
                  <a:lnTo>
                    <a:pt x="235" y="1"/>
                  </a:lnTo>
                  <a:lnTo>
                    <a:pt x="232" y="1"/>
                  </a:lnTo>
                  <a:lnTo>
                    <a:pt x="226" y="0"/>
                  </a:lnTo>
                  <a:lnTo>
                    <a:pt x="209" y="0"/>
                  </a:lnTo>
                  <a:lnTo>
                    <a:pt x="192" y="0"/>
                  </a:lnTo>
                  <a:lnTo>
                    <a:pt x="176" y="0"/>
                  </a:lnTo>
                  <a:lnTo>
                    <a:pt x="159" y="1"/>
                  </a:lnTo>
                  <a:lnTo>
                    <a:pt x="152" y="3"/>
                  </a:lnTo>
                  <a:lnTo>
                    <a:pt x="143" y="4"/>
                  </a:lnTo>
                  <a:lnTo>
                    <a:pt x="136" y="7"/>
                  </a:lnTo>
                  <a:lnTo>
                    <a:pt x="127" y="10"/>
                  </a:lnTo>
                  <a:lnTo>
                    <a:pt x="121" y="15"/>
                  </a:lnTo>
                  <a:lnTo>
                    <a:pt x="114" y="19"/>
                  </a:lnTo>
                  <a:lnTo>
                    <a:pt x="101" y="31"/>
                  </a:lnTo>
                  <a:lnTo>
                    <a:pt x="89" y="42"/>
                  </a:lnTo>
                  <a:lnTo>
                    <a:pt x="84" y="49"/>
                  </a:lnTo>
                  <a:lnTo>
                    <a:pt x="79" y="55"/>
                  </a:lnTo>
                  <a:lnTo>
                    <a:pt x="62" y="84"/>
                  </a:lnTo>
                  <a:lnTo>
                    <a:pt x="58" y="91"/>
                  </a:lnTo>
                  <a:lnTo>
                    <a:pt x="55" y="99"/>
                  </a:lnTo>
                  <a:lnTo>
                    <a:pt x="51" y="115"/>
                  </a:lnTo>
                  <a:lnTo>
                    <a:pt x="42" y="148"/>
                  </a:lnTo>
                  <a:lnTo>
                    <a:pt x="24" y="212"/>
                  </a:lnTo>
                  <a:lnTo>
                    <a:pt x="16" y="244"/>
                  </a:lnTo>
                  <a:lnTo>
                    <a:pt x="7" y="277"/>
                  </a:lnTo>
                  <a:lnTo>
                    <a:pt x="3" y="293"/>
                  </a:lnTo>
                  <a:lnTo>
                    <a:pt x="1" y="309"/>
                  </a:lnTo>
                  <a:lnTo>
                    <a:pt x="0" y="317"/>
                  </a:lnTo>
                  <a:lnTo>
                    <a:pt x="0" y="326"/>
                  </a:lnTo>
                  <a:lnTo>
                    <a:pt x="0" y="334"/>
                  </a:lnTo>
                  <a:lnTo>
                    <a:pt x="1" y="343"/>
                  </a:lnTo>
                  <a:lnTo>
                    <a:pt x="3" y="350"/>
                  </a:lnTo>
                  <a:lnTo>
                    <a:pt x="5" y="359"/>
                  </a:lnTo>
                  <a:lnTo>
                    <a:pt x="8" y="366"/>
                  </a:lnTo>
                  <a:lnTo>
                    <a:pt x="11" y="374"/>
                  </a:lnTo>
                  <a:lnTo>
                    <a:pt x="16" y="381"/>
                  </a:lnTo>
                  <a:lnTo>
                    <a:pt x="21" y="387"/>
                  </a:lnTo>
                  <a:lnTo>
                    <a:pt x="27" y="393"/>
                  </a:lnTo>
                  <a:lnTo>
                    <a:pt x="35" y="397"/>
                  </a:lnTo>
                  <a:lnTo>
                    <a:pt x="43" y="399"/>
                  </a:lnTo>
                  <a:lnTo>
                    <a:pt x="52" y="400"/>
                  </a:lnTo>
                  <a:lnTo>
                    <a:pt x="59" y="401"/>
                  </a:lnTo>
                  <a:lnTo>
                    <a:pt x="68" y="401"/>
                  </a:lnTo>
                  <a:lnTo>
                    <a:pt x="85" y="401"/>
                  </a:lnTo>
                  <a:lnTo>
                    <a:pt x="102" y="401"/>
                  </a:lnTo>
                  <a:lnTo>
                    <a:pt x="109" y="401"/>
                  </a:lnTo>
                  <a:lnTo>
                    <a:pt x="118" y="400"/>
                  </a:lnTo>
                  <a:lnTo>
                    <a:pt x="126" y="398"/>
                  </a:lnTo>
                  <a:lnTo>
                    <a:pt x="134" y="394"/>
                  </a:lnTo>
                  <a:lnTo>
                    <a:pt x="140" y="390"/>
                  </a:lnTo>
                  <a:lnTo>
                    <a:pt x="147" y="384"/>
                  </a:lnTo>
                  <a:lnTo>
                    <a:pt x="153" y="378"/>
                  </a:lnTo>
                  <a:lnTo>
                    <a:pt x="158" y="371"/>
                  </a:lnTo>
                  <a:lnTo>
                    <a:pt x="164" y="365"/>
                  </a:lnTo>
                  <a:lnTo>
                    <a:pt x="168" y="358"/>
                  </a:lnTo>
                  <a:lnTo>
                    <a:pt x="172" y="350"/>
                  </a:lnTo>
                  <a:lnTo>
                    <a:pt x="175" y="343"/>
                  </a:lnTo>
                  <a:lnTo>
                    <a:pt x="181" y="328"/>
                  </a:lnTo>
                  <a:lnTo>
                    <a:pt x="186" y="312"/>
                  </a:lnTo>
                  <a:lnTo>
                    <a:pt x="193" y="279"/>
                  </a:lnTo>
                  <a:lnTo>
                    <a:pt x="202" y="247"/>
                  </a:lnTo>
                  <a:lnTo>
                    <a:pt x="218" y="182"/>
                  </a:lnTo>
                  <a:lnTo>
                    <a:pt x="236" y="118"/>
                  </a:lnTo>
                  <a:lnTo>
                    <a:pt x="246" y="85"/>
                  </a:lnTo>
                  <a:lnTo>
                    <a:pt x="253" y="5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900" name="Freeform 138"/>
            <p:cNvSpPr>
              <a:spLocks/>
            </p:cNvSpPr>
            <p:nvPr/>
          </p:nvSpPr>
          <p:spPr bwMode="auto">
            <a:xfrm>
              <a:off x="4703" y="3224"/>
              <a:ext cx="57" cy="57"/>
            </a:xfrm>
            <a:custGeom>
              <a:avLst/>
              <a:gdLst>
                <a:gd name="T0" fmla="*/ 5 w 191"/>
                <a:gd name="T1" fmla="*/ 2 h 190"/>
                <a:gd name="T2" fmla="*/ 5 w 191"/>
                <a:gd name="T3" fmla="*/ 2 h 190"/>
                <a:gd name="T4" fmla="*/ 5 w 191"/>
                <a:gd name="T5" fmla="*/ 2 h 190"/>
                <a:gd name="T6" fmla="*/ 5 w 191"/>
                <a:gd name="T7" fmla="*/ 2 h 190"/>
                <a:gd name="T8" fmla="*/ 5 w 191"/>
                <a:gd name="T9" fmla="*/ 2 h 190"/>
                <a:gd name="T10" fmla="*/ 5 w 191"/>
                <a:gd name="T11" fmla="*/ 1 h 190"/>
                <a:gd name="T12" fmla="*/ 4 w 191"/>
                <a:gd name="T13" fmla="*/ 1 h 190"/>
                <a:gd name="T14" fmla="*/ 4 w 191"/>
                <a:gd name="T15" fmla="*/ 1 h 190"/>
                <a:gd name="T16" fmla="*/ 4 w 191"/>
                <a:gd name="T17" fmla="*/ 1 h 190"/>
                <a:gd name="T18" fmla="*/ 4 w 191"/>
                <a:gd name="T19" fmla="*/ 1 h 190"/>
                <a:gd name="T20" fmla="*/ 4 w 191"/>
                <a:gd name="T21" fmla="*/ 0 h 190"/>
                <a:gd name="T22" fmla="*/ 4 w 191"/>
                <a:gd name="T23" fmla="*/ 0 h 190"/>
                <a:gd name="T24" fmla="*/ 3 w 191"/>
                <a:gd name="T25" fmla="*/ 0 h 190"/>
                <a:gd name="T26" fmla="*/ 3 w 191"/>
                <a:gd name="T27" fmla="*/ 0 h 190"/>
                <a:gd name="T28" fmla="*/ 3 w 191"/>
                <a:gd name="T29" fmla="*/ 0 h 190"/>
                <a:gd name="T30" fmla="*/ 3 w 191"/>
                <a:gd name="T31" fmla="*/ 0 h 190"/>
                <a:gd name="T32" fmla="*/ 2 w 191"/>
                <a:gd name="T33" fmla="*/ 0 h 190"/>
                <a:gd name="T34" fmla="*/ 2 w 191"/>
                <a:gd name="T35" fmla="*/ 0 h 190"/>
                <a:gd name="T36" fmla="*/ 2 w 191"/>
                <a:gd name="T37" fmla="*/ 0 h 190"/>
                <a:gd name="T38" fmla="*/ 1 w 191"/>
                <a:gd name="T39" fmla="*/ 0 h 190"/>
                <a:gd name="T40" fmla="*/ 1 w 191"/>
                <a:gd name="T41" fmla="*/ 0 h 190"/>
                <a:gd name="T42" fmla="*/ 1 w 191"/>
                <a:gd name="T43" fmla="*/ 1 h 190"/>
                <a:gd name="T44" fmla="*/ 1 w 191"/>
                <a:gd name="T45" fmla="*/ 1 h 190"/>
                <a:gd name="T46" fmla="*/ 1 w 191"/>
                <a:gd name="T47" fmla="*/ 1 h 190"/>
                <a:gd name="T48" fmla="*/ 1 w 191"/>
                <a:gd name="T49" fmla="*/ 1 h 190"/>
                <a:gd name="T50" fmla="*/ 0 w 191"/>
                <a:gd name="T51" fmla="*/ 1 h 190"/>
                <a:gd name="T52" fmla="*/ 0 w 191"/>
                <a:gd name="T53" fmla="*/ 2 h 190"/>
                <a:gd name="T54" fmla="*/ 0 w 191"/>
                <a:gd name="T55" fmla="*/ 2 h 190"/>
                <a:gd name="T56" fmla="*/ 0 w 191"/>
                <a:gd name="T57" fmla="*/ 2 h 190"/>
                <a:gd name="T58" fmla="*/ 0 w 191"/>
                <a:gd name="T59" fmla="*/ 2 h 190"/>
                <a:gd name="T60" fmla="*/ 0 w 191"/>
                <a:gd name="T61" fmla="*/ 2 h 190"/>
                <a:gd name="T62" fmla="*/ 0 w 191"/>
                <a:gd name="T63" fmla="*/ 3 h 190"/>
                <a:gd name="T64" fmla="*/ 0 w 191"/>
                <a:gd name="T65" fmla="*/ 3 h 190"/>
                <a:gd name="T66" fmla="*/ 0 w 191"/>
                <a:gd name="T67" fmla="*/ 3 h 190"/>
                <a:gd name="T68" fmla="*/ 0 w 191"/>
                <a:gd name="T69" fmla="*/ 3 h 190"/>
                <a:gd name="T70" fmla="*/ 0 w 191"/>
                <a:gd name="T71" fmla="*/ 4 h 190"/>
                <a:gd name="T72" fmla="*/ 0 w 191"/>
                <a:gd name="T73" fmla="*/ 4 h 190"/>
                <a:gd name="T74" fmla="*/ 1 w 191"/>
                <a:gd name="T75" fmla="*/ 4 h 190"/>
                <a:gd name="T76" fmla="*/ 1 w 191"/>
                <a:gd name="T77" fmla="*/ 4 h 190"/>
                <a:gd name="T78" fmla="*/ 1 w 191"/>
                <a:gd name="T79" fmla="*/ 5 h 190"/>
                <a:gd name="T80" fmla="*/ 1 w 191"/>
                <a:gd name="T81" fmla="*/ 5 h 190"/>
                <a:gd name="T82" fmla="*/ 1 w 191"/>
                <a:gd name="T83" fmla="*/ 5 h 190"/>
                <a:gd name="T84" fmla="*/ 1 w 191"/>
                <a:gd name="T85" fmla="*/ 5 h 190"/>
                <a:gd name="T86" fmla="*/ 2 w 191"/>
                <a:gd name="T87" fmla="*/ 5 h 190"/>
                <a:gd name="T88" fmla="*/ 2 w 191"/>
                <a:gd name="T89" fmla="*/ 5 h 190"/>
                <a:gd name="T90" fmla="*/ 2 w 191"/>
                <a:gd name="T91" fmla="*/ 5 h 190"/>
                <a:gd name="T92" fmla="*/ 2 w 191"/>
                <a:gd name="T93" fmla="*/ 5 h 190"/>
                <a:gd name="T94" fmla="*/ 3 w 191"/>
                <a:gd name="T95" fmla="*/ 5 h 190"/>
                <a:gd name="T96" fmla="*/ 3 w 191"/>
                <a:gd name="T97" fmla="*/ 5 h 190"/>
                <a:gd name="T98" fmla="*/ 3 w 191"/>
                <a:gd name="T99" fmla="*/ 5 h 190"/>
                <a:gd name="T100" fmla="*/ 4 w 191"/>
                <a:gd name="T101" fmla="*/ 5 h 190"/>
                <a:gd name="T102" fmla="*/ 4 w 191"/>
                <a:gd name="T103" fmla="*/ 5 h 190"/>
                <a:gd name="T104" fmla="*/ 4 w 191"/>
                <a:gd name="T105" fmla="*/ 5 h 190"/>
                <a:gd name="T106" fmla="*/ 4 w 191"/>
                <a:gd name="T107" fmla="*/ 5 h 190"/>
                <a:gd name="T108" fmla="*/ 4 w 191"/>
                <a:gd name="T109" fmla="*/ 5 h 190"/>
                <a:gd name="T110" fmla="*/ 4 w 191"/>
                <a:gd name="T111" fmla="*/ 4 h 190"/>
                <a:gd name="T112" fmla="*/ 5 w 191"/>
                <a:gd name="T113" fmla="*/ 4 h 190"/>
                <a:gd name="T114" fmla="*/ 5 w 191"/>
                <a:gd name="T115" fmla="*/ 4 h 190"/>
                <a:gd name="T116" fmla="*/ 5 w 191"/>
                <a:gd name="T117" fmla="*/ 4 h 190"/>
                <a:gd name="T118" fmla="*/ 5 w 191"/>
                <a:gd name="T119" fmla="*/ 3 h 190"/>
                <a:gd name="T120" fmla="*/ 5 w 191"/>
                <a:gd name="T121" fmla="*/ 3 h 190"/>
                <a:gd name="T122" fmla="*/ 5 w 191"/>
                <a:gd name="T123" fmla="*/ 3 h 190"/>
                <a:gd name="T124" fmla="*/ 5 w 191"/>
                <a:gd name="T125" fmla="*/ 3 h 19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1" h="190">
                  <a:moveTo>
                    <a:pt x="191" y="96"/>
                  </a:moveTo>
                  <a:lnTo>
                    <a:pt x="191" y="92"/>
                  </a:lnTo>
                  <a:lnTo>
                    <a:pt x="191" y="89"/>
                  </a:lnTo>
                  <a:lnTo>
                    <a:pt x="191" y="86"/>
                  </a:lnTo>
                  <a:lnTo>
                    <a:pt x="191" y="83"/>
                  </a:lnTo>
                  <a:lnTo>
                    <a:pt x="190" y="80"/>
                  </a:lnTo>
                  <a:lnTo>
                    <a:pt x="190" y="76"/>
                  </a:lnTo>
                  <a:lnTo>
                    <a:pt x="189" y="73"/>
                  </a:lnTo>
                  <a:lnTo>
                    <a:pt x="188" y="70"/>
                  </a:lnTo>
                  <a:lnTo>
                    <a:pt x="187" y="67"/>
                  </a:lnTo>
                  <a:lnTo>
                    <a:pt x="186" y="64"/>
                  </a:lnTo>
                  <a:lnTo>
                    <a:pt x="185" y="62"/>
                  </a:lnTo>
                  <a:lnTo>
                    <a:pt x="184" y="58"/>
                  </a:lnTo>
                  <a:lnTo>
                    <a:pt x="183" y="55"/>
                  </a:lnTo>
                  <a:lnTo>
                    <a:pt x="182" y="52"/>
                  </a:lnTo>
                  <a:lnTo>
                    <a:pt x="179" y="50"/>
                  </a:lnTo>
                  <a:lnTo>
                    <a:pt x="178" y="47"/>
                  </a:lnTo>
                  <a:lnTo>
                    <a:pt x="176" y="45"/>
                  </a:lnTo>
                  <a:lnTo>
                    <a:pt x="175" y="41"/>
                  </a:lnTo>
                  <a:lnTo>
                    <a:pt x="173" y="39"/>
                  </a:lnTo>
                  <a:lnTo>
                    <a:pt x="171" y="36"/>
                  </a:lnTo>
                  <a:lnTo>
                    <a:pt x="169" y="34"/>
                  </a:lnTo>
                  <a:lnTo>
                    <a:pt x="167" y="32"/>
                  </a:lnTo>
                  <a:lnTo>
                    <a:pt x="164" y="30"/>
                  </a:lnTo>
                  <a:lnTo>
                    <a:pt x="162" y="26"/>
                  </a:lnTo>
                  <a:lnTo>
                    <a:pt x="160" y="24"/>
                  </a:lnTo>
                  <a:lnTo>
                    <a:pt x="158" y="22"/>
                  </a:lnTo>
                  <a:lnTo>
                    <a:pt x="155" y="21"/>
                  </a:lnTo>
                  <a:lnTo>
                    <a:pt x="153" y="19"/>
                  </a:lnTo>
                  <a:lnTo>
                    <a:pt x="151" y="17"/>
                  </a:lnTo>
                  <a:lnTo>
                    <a:pt x="147" y="15"/>
                  </a:lnTo>
                  <a:lnTo>
                    <a:pt x="144" y="14"/>
                  </a:lnTo>
                  <a:lnTo>
                    <a:pt x="142" y="12"/>
                  </a:lnTo>
                  <a:lnTo>
                    <a:pt x="139" y="10"/>
                  </a:lnTo>
                  <a:lnTo>
                    <a:pt x="137" y="9"/>
                  </a:lnTo>
                  <a:lnTo>
                    <a:pt x="134" y="7"/>
                  </a:lnTo>
                  <a:lnTo>
                    <a:pt x="130" y="6"/>
                  </a:lnTo>
                  <a:lnTo>
                    <a:pt x="127" y="5"/>
                  </a:lnTo>
                  <a:lnTo>
                    <a:pt x="124" y="4"/>
                  </a:lnTo>
                  <a:lnTo>
                    <a:pt x="122" y="3"/>
                  </a:lnTo>
                  <a:lnTo>
                    <a:pt x="119" y="3"/>
                  </a:lnTo>
                  <a:lnTo>
                    <a:pt x="115" y="2"/>
                  </a:lnTo>
                  <a:lnTo>
                    <a:pt x="112" y="2"/>
                  </a:lnTo>
                  <a:lnTo>
                    <a:pt x="109" y="1"/>
                  </a:lnTo>
                  <a:lnTo>
                    <a:pt x="106" y="1"/>
                  </a:lnTo>
                  <a:lnTo>
                    <a:pt x="103" y="0"/>
                  </a:lnTo>
                  <a:lnTo>
                    <a:pt x="100" y="0"/>
                  </a:lnTo>
                  <a:lnTo>
                    <a:pt x="96" y="0"/>
                  </a:lnTo>
                  <a:lnTo>
                    <a:pt x="93" y="0"/>
                  </a:lnTo>
                  <a:lnTo>
                    <a:pt x="90" y="0"/>
                  </a:lnTo>
                  <a:lnTo>
                    <a:pt x="87" y="1"/>
                  </a:lnTo>
                  <a:lnTo>
                    <a:pt x="84" y="1"/>
                  </a:lnTo>
                  <a:lnTo>
                    <a:pt x="80" y="2"/>
                  </a:lnTo>
                  <a:lnTo>
                    <a:pt x="77" y="2"/>
                  </a:lnTo>
                  <a:lnTo>
                    <a:pt x="74" y="3"/>
                  </a:lnTo>
                  <a:lnTo>
                    <a:pt x="71" y="3"/>
                  </a:lnTo>
                  <a:lnTo>
                    <a:pt x="68" y="4"/>
                  </a:lnTo>
                  <a:lnTo>
                    <a:pt x="65" y="5"/>
                  </a:lnTo>
                  <a:lnTo>
                    <a:pt x="62" y="6"/>
                  </a:lnTo>
                  <a:lnTo>
                    <a:pt x="59" y="7"/>
                  </a:lnTo>
                  <a:lnTo>
                    <a:pt x="56" y="9"/>
                  </a:lnTo>
                  <a:lnTo>
                    <a:pt x="54" y="10"/>
                  </a:lnTo>
                  <a:lnTo>
                    <a:pt x="51" y="12"/>
                  </a:lnTo>
                  <a:lnTo>
                    <a:pt x="47" y="14"/>
                  </a:lnTo>
                  <a:lnTo>
                    <a:pt x="45" y="15"/>
                  </a:lnTo>
                  <a:lnTo>
                    <a:pt x="42" y="17"/>
                  </a:lnTo>
                  <a:lnTo>
                    <a:pt x="40" y="19"/>
                  </a:lnTo>
                  <a:lnTo>
                    <a:pt x="37" y="21"/>
                  </a:lnTo>
                  <a:lnTo>
                    <a:pt x="35" y="22"/>
                  </a:lnTo>
                  <a:lnTo>
                    <a:pt x="32" y="24"/>
                  </a:lnTo>
                  <a:lnTo>
                    <a:pt x="30" y="26"/>
                  </a:lnTo>
                  <a:lnTo>
                    <a:pt x="28" y="30"/>
                  </a:lnTo>
                  <a:lnTo>
                    <a:pt x="26" y="32"/>
                  </a:lnTo>
                  <a:lnTo>
                    <a:pt x="24" y="34"/>
                  </a:lnTo>
                  <a:lnTo>
                    <a:pt x="22" y="36"/>
                  </a:lnTo>
                  <a:lnTo>
                    <a:pt x="20" y="39"/>
                  </a:lnTo>
                  <a:lnTo>
                    <a:pt x="18" y="41"/>
                  </a:lnTo>
                  <a:lnTo>
                    <a:pt x="16" y="45"/>
                  </a:lnTo>
                  <a:lnTo>
                    <a:pt x="14" y="47"/>
                  </a:lnTo>
                  <a:lnTo>
                    <a:pt x="12" y="50"/>
                  </a:lnTo>
                  <a:lnTo>
                    <a:pt x="11" y="52"/>
                  </a:lnTo>
                  <a:lnTo>
                    <a:pt x="10" y="55"/>
                  </a:lnTo>
                  <a:lnTo>
                    <a:pt x="9" y="58"/>
                  </a:lnTo>
                  <a:lnTo>
                    <a:pt x="7" y="62"/>
                  </a:lnTo>
                  <a:lnTo>
                    <a:pt x="6" y="64"/>
                  </a:lnTo>
                  <a:lnTo>
                    <a:pt x="5" y="67"/>
                  </a:lnTo>
                  <a:lnTo>
                    <a:pt x="5" y="70"/>
                  </a:lnTo>
                  <a:lnTo>
                    <a:pt x="4" y="73"/>
                  </a:lnTo>
                  <a:lnTo>
                    <a:pt x="3" y="76"/>
                  </a:lnTo>
                  <a:lnTo>
                    <a:pt x="3" y="80"/>
                  </a:lnTo>
                  <a:lnTo>
                    <a:pt x="2" y="83"/>
                  </a:lnTo>
                  <a:lnTo>
                    <a:pt x="2" y="86"/>
                  </a:lnTo>
                  <a:lnTo>
                    <a:pt x="2" y="89"/>
                  </a:lnTo>
                  <a:lnTo>
                    <a:pt x="2" y="92"/>
                  </a:lnTo>
                  <a:lnTo>
                    <a:pt x="0" y="96"/>
                  </a:lnTo>
                  <a:lnTo>
                    <a:pt x="2" y="99"/>
                  </a:lnTo>
                  <a:lnTo>
                    <a:pt x="2" y="102"/>
                  </a:lnTo>
                  <a:lnTo>
                    <a:pt x="2" y="105"/>
                  </a:lnTo>
                  <a:lnTo>
                    <a:pt x="2" y="108"/>
                  </a:lnTo>
                  <a:lnTo>
                    <a:pt x="3" y="112"/>
                  </a:lnTo>
                  <a:lnTo>
                    <a:pt x="3" y="115"/>
                  </a:lnTo>
                  <a:lnTo>
                    <a:pt x="4" y="118"/>
                  </a:lnTo>
                  <a:lnTo>
                    <a:pt x="5" y="120"/>
                  </a:lnTo>
                  <a:lnTo>
                    <a:pt x="5" y="123"/>
                  </a:lnTo>
                  <a:lnTo>
                    <a:pt x="6" y="127"/>
                  </a:lnTo>
                  <a:lnTo>
                    <a:pt x="7" y="130"/>
                  </a:lnTo>
                  <a:lnTo>
                    <a:pt x="9" y="133"/>
                  </a:lnTo>
                  <a:lnTo>
                    <a:pt x="10" y="135"/>
                  </a:lnTo>
                  <a:lnTo>
                    <a:pt x="11" y="138"/>
                  </a:lnTo>
                  <a:lnTo>
                    <a:pt x="12" y="141"/>
                  </a:lnTo>
                  <a:lnTo>
                    <a:pt x="14" y="144"/>
                  </a:lnTo>
                  <a:lnTo>
                    <a:pt x="16" y="147"/>
                  </a:lnTo>
                  <a:lnTo>
                    <a:pt x="18" y="149"/>
                  </a:lnTo>
                  <a:lnTo>
                    <a:pt x="20" y="152"/>
                  </a:lnTo>
                  <a:lnTo>
                    <a:pt x="22" y="154"/>
                  </a:lnTo>
                  <a:lnTo>
                    <a:pt x="24" y="157"/>
                  </a:lnTo>
                  <a:lnTo>
                    <a:pt x="26" y="160"/>
                  </a:lnTo>
                  <a:lnTo>
                    <a:pt x="28" y="162"/>
                  </a:lnTo>
                  <a:lnTo>
                    <a:pt x="30" y="164"/>
                  </a:lnTo>
                  <a:lnTo>
                    <a:pt x="32" y="166"/>
                  </a:lnTo>
                  <a:lnTo>
                    <a:pt x="35" y="168"/>
                  </a:lnTo>
                  <a:lnTo>
                    <a:pt x="37" y="170"/>
                  </a:lnTo>
                  <a:lnTo>
                    <a:pt x="40" y="172"/>
                  </a:lnTo>
                  <a:lnTo>
                    <a:pt x="42" y="174"/>
                  </a:lnTo>
                  <a:lnTo>
                    <a:pt x="45" y="175"/>
                  </a:lnTo>
                  <a:lnTo>
                    <a:pt x="47" y="178"/>
                  </a:lnTo>
                  <a:lnTo>
                    <a:pt x="51" y="179"/>
                  </a:lnTo>
                  <a:lnTo>
                    <a:pt x="54" y="181"/>
                  </a:lnTo>
                  <a:lnTo>
                    <a:pt x="56" y="182"/>
                  </a:lnTo>
                  <a:lnTo>
                    <a:pt x="59" y="183"/>
                  </a:lnTo>
                  <a:lnTo>
                    <a:pt x="62" y="184"/>
                  </a:lnTo>
                  <a:lnTo>
                    <a:pt x="65" y="185"/>
                  </a:lnTo>
                  <a:lnTo>
                    <a:pt x="68" y="186"/>
                  </a:lnTo>
                  <a:lnTo>
                    <a:pt x="71" y="187"/>
                  </a:lnTo>
                  <a:lnTo>
                    <a:pt x="74" y="188"/>
                  </a:lnTo>
                  <a:lnTo>
                    <a:pt x="77" y="188"/>
                  </a:lnTo>
                  <a:lnTo>
                    <a:pt x="80" y="189"/>
                  </a:lnTo>
                  <a:lnTo>
                    <a:pt x="84" y="189"/>
                  </a:lnTo>
                  <a:lnTo>
                    <a:pt x="87" y="190"/>
                  </a:lnTo>
                  <a:lnTo>
                    <a:pt x="90" y="190"/>
                  </a:lnTo>
                  <a:lnTo>
                    <a:pt x="93" y="190"/>
                  </a:lnTo>
                  <a:lnTo>
                    <a:pt x="96" y="190"/>
                  </a:lnTo>
                  <a:lnTo>
                    <a:pt x="100" y="190"/>
                  </a:lnTo>
                  <a:lnTo>
                    <a:pt x="103" y="190"/>
                  </a:lnTo>
                  <a:lnTo>
                    <a:pt x="106" y="190"/>
                  </a:lnTo>
                  <a:lnTo>
                    <a:pt x="109" y="189"/>
                  </a:lnTo>
                  <a:lnTo>
                    <a:pt x="112" y="189"/>
                  </a:lnTo>
                  <a:lnTo>
                    <a:pt x="115" y="188"/>
                  </a:lnTo>
                  <a:lnTo>
                    <a:pt x="119" y="188"/>
                  </a:lnTo>
                  <a:lnTo>
                    <a:pt x="122" y="187"/>
                  </a:lnTo>
                  <a:lnTo>
                    <a:pt x="124" y="186"/>
                  </a:lnTo>
                  <a:lnTo>
                    <a:pt x="127" y="185"/>
                  </a:lnTo>
                  <a:lnTo>
                    <a:pt x="130" y="184"/>
                  </a:lnTo>
                  <a:lnTo>
                    <a:pt x="134" y="183"/>
                  </a:lnTo>
                  <a:lnTo>
                    <a:pt x="137" y="182"/>
                  </a:lnTo>
                  <a:lnTo>
                    <a:pt x="139" y="181"/>
                  </a:lnTo>
                  <a:lnTo>
                    <a:pt x="142" y="179"/>
                  </a:lnTo>
                  <a:lnTo>
                    <a:pt x="144" y="178"/>
                  </a:lnTo>
                  <a:lnTo>
                    <a:pt x="147" y="175"/>
                  </a:lnTo>
                  <a:lnTo>
                    <a:pt x="151" y="174"/>
                  </a:lnTo>
                  <a:lnTo>
                    <a:pt x="153" y="172"/>
                  </a:lnTo>
                  <a:lnTo>
                    <a:pt x="155" y="170"/>
                  </a:lnTo>
                  <a:lnTo>
                    <a:pt x="158" y="168"/>
                  </a:lnTo>
                  <a:lnTo>
                    <a:pt x="160" y="166"/>
                  </a:lnTo>
                  <a:lnTo>
                    <a:pt x="162" y="164"/>
                  </a:lnTo>
                  <a:lnTo>
                    <a:pt x="164" y="162"/>
                  </a:lnTo>
                  <a:lnTo>
                    <a:pt x="167" y="160"/>
                  </a:lnTo>
                  <a:lnTo>
                    <a:pt x="169" y="157"/>
                  </a:lnTo>
                  <a:lnTo>
                    <a:pt x="171" y="154"/>
                  </a:lnTo>
                  <a:lnTo>
                    <a:pt x="173" y="152"/>
                  </a:lnTo>
                  <a:lnTo>
                    <a:pt x="175" y="149"/>
                  </a:lnTo>
                  <a:lnTo>
                    <a:pt x="176" y="147"/>
                  </a:lnTo>
                  <a:lnTo>
                    <a:pt x="178" y="144"/>
                  </a:lnTo>
                  <a:lnTo>
                    <a:pt x="179" y="141"/>
                  </a:lnTo>
                  <a:lnTo>
                    <a:pt x="182" y="138"/>
                  </a:lnTo>
                  <a:lnTo>
                    <a:pt x="183" y="135"/>
                  </a:lnTo>
                  <a:lnTo>
                    <a:pt x="184" y="133"/>
                  </a:lnTo>
                  <a:lnTo>
                    <a:pt x="185" y="130"/>
                  </a:lnTo>
                  <a:lnTo>
                    <a:pt x="186" y="127"/>
                  </a:lnTo>
                  <a:lnTo>
                    <a:pt x="187" y="123"/>
                  </a:lnTo>
                  <a:lnTo>
                    <a:pt x="188" y="120"/>
                  </a:lnTo>
                  <a:lnTo>
                    <a:pt x="189" y="118"/>
                  </a:lnTo>
                  <a:lnTo>
                    <a:pt x="190" y="115"/>
                  </a:lnTo>
                  <a:lnTo>
                    <a:pt x="190" y="112"/>
                  </a:lnTo>
                  <a:lnTo>
                    <a:pt x="191" y="108"/>
                  </a:lnTo>
                  <a:lnTo>
                    <a:pt x="191" y="105"/>
                  </a:lnTo>
                  <a:lnTo>
                    <a:pt x="191" y="102"/>
                  </a:lnTo>
                  <a:lnTo>
                    <a:pt x="191" y="99"/>
                  </a:lnTo>
                  <a:lnTo>
                    <a:pt x="191" y="9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4819" name="Line 8"/>
          <p:cNvSpPr>
            <a:spLocks noChangeShapeType="1"/>
          </p:cNvSpPr>
          <p:nvPr/>
        </p:nvSpPr>
        <p:spPr bwMode="auto">
          <a:xfrm flipH="1">
            <a:off x="5605463" y="2974975"/>
            <a:ext cx="25971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0281" name="Line 25"/>
          <p:cNvSpPr>
            <a:spLocks noChangeShapeType="1"/>
          </p:cNvSpPr>
          <p:nvPr/>
        </p:nvSpPr>
        <p:spPr bwMode="auto">
          <a:xfrm>
            <a:off x="6132513" y="2430463"/>
            <a:ext cx="0" cy="3752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0283" name="Line 27"/>
          <p:cNvSpPr>
            <a:spLocks noChangeShapeType="1"/>
          </p:cNvSpPr>
          <p:nvPr/>
        </p:nvSpPr>
        <p:spPr bwMode="auto">
          <a:xfrm flipH="1" flipV="1">
            <a:off x="6132513" y="3514725"/>
            <a:ext cx="1376362" cy="1336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0284" name="Line 28"/>
          <p:cNvSpPr>
            <a:spLocks noChangeShapeType="1"/>
          </p:cNvSpPr>
          <p:nvPr/>
        </p:nvSpPr>
        <p:spPr bwMode="auto">
          <a:xfrm flipH="1">
            <a:off x="6132513" y="4851400"/>
            <a:ext cx="1376362" cy="13319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0285" name="Freeform 29"/>
          <p:cNvSpPr>
            <a:spLocks/>
          </p:cNvSpPr>
          <p:nvPr/>
        </p:nvSpPr>
        <p:spPr bwMode="auto">
          <a:xfrm>
            <a:off x="5929313" y="3190875"/>
            <a:ext cx="130175" cy="287338"/>
          </a:xfrm>
          <a:custGeom>
            <a:avLst/>
            <a:gdLst>
              <a:gd name="T0" fmla="*/ 2147483647 w 269"/>
              <a:gd name="T1" fmla="*/ 0 h 600"/>
              <a:gd name="T2" fmla="*/ 0 w 269"/>
              <a:gd name="T3" fmla="*/ 2147483647 h 600"/>
              <a:gd name="T4" fmla="*/ 2147483647 w 269"/>
              <a:gd name="T5" fmla="*/ 2147483647 h 600"/>
              <a:gd name="T6" fmla="*/ 2147483647 w 269"/>
              <a:gd name="T7" fmla="*/ 2147483647 h 600"/>
              <a:gd name="T8" fmla="*/ 2147483647 w 269"/>
              <a:gd name="T9" fmla="*/ 2147483647 h 600"/>
              <a:gd name="T10" fmla="*/ 2147483647 w 269"/>
              <a:gd name="T11" fmla="*/ 2147483647 h 600"/>
              <a:gd name="T12" fmla="*/ 2147483647 w 269"/>
              <a:gd name="T13" fmla="*/ 2147483647 h 600"/>
              <a:gd name="T14" fmla="*/ 2147483647 w 269"/>
              <a:gd name="T15" fmla="*/ 2147483647 h 600"/>
              <a:gd name="T16" fmla="*/ 2147483647 w 269"/>
              <a:gd name="T17" fmla="*/ 2147483647 h 600"/>
              <a:gd name="T18" fmla="*/ 2147483647 w 269"/>
              <a:gd name="T19" fmla="*/ 2147483647 h 600"/>
              <a:gd name="T20" fmla="*/ 2147483647 w 269"/>
              <a:gd name="T21" fmla="*/ 2147483647 h 600"/>
              <a:gd name="T22" fmla="*/ 2147483647 w 269"/>
              <a:gd name="T23" fmla="*/ 2147483647 h 600"/>
              <a:gd name="T24" fmla="*/ 2147483647 w 269"/>
              <a:gd name="T25" fmla="*/ 2147483647 h 600"/>
              <a:gd name="T26" fmla="*/ 2147483647 w 269"/>
              <a:gd name="T27" fmla="*/ 2147483647 h 600"/>
              <a:gd name="T28" fmla="*/ 2147483647 w 269"/>
              <a:gd name="T29" fmla="*/ 2147483647 h 600"/>
              <a:gd name="T30" fmla="*/ 2147483647 w 269"/>
              <a:gd name="T31" fmla="*/ 2147483647 h 600"/>
              <a:gd name="T32" fmla="*/ 2147483647 w 269"/>
              <a:gd name="T33" fmla="*/ 2147483647 h 600"/>
              <a:gd name="T34" fmla="*/ 2147483647 w 269"/>
              <a:gd name="T35" fmla="*/ 2147483647 h 600"/>
              <a:gd name="T36" fmla="*/ 2147483647 w 269"/>
              <a:gd name="T37" fmla="*/ 2147483647 h 600"/>
              <a:gd name="T38" fmla="*/ 2147483647 w 269"/>
              <a:gd name="T39" fmla="*/ 2147483647 h 600"/>
              <a:gd name="T40" fmla="*/ 2147483647 w 269"/>
              <a:gd name="T41" fmla="*/ 2147483647 h 600"/>
              <a:gd name="T42" fmla="*/ 2147483647 w 269"/>
              <a:gd name="T43" fmla="*/ 2147483647 h 600"/>
              <a:gd name="T44" fmla="*/ 2147483647 w 269"/>
              <a:gd name="T45" fmla="*/ 2147483647 h 600"/>
              <a:gd name="T46" fmla="*/ 2147483647 w 269"/>
              <a:gd name="T47" fmla="*/ 2147483647 h 600"/>
              <a:gd name="T48" fmla="*/ 2147483647 w 269"/>
              <a:gd name="T49" fmla="*/ 2147483647 h 600"/>
              <a:gd name="T50" fmla="*/ 2147483647 w 269"/>
              <a:gd name="T51" fmla="*/ 2147483647 h 600"/>
              <a:gd name="T52" fmla="*/ 2147483647 w 269"/>
              <a:gd name="T53" fmla="*/ 2147483647 h 600"/>
              <a:gd name="T54" fmla="*/ 2147483647 w 269"/>
              <a:gd name="T55" fmla="*/ 2147483647 h 600"/>
              <a:gd name="T56" fmla="*/ 2147483647 w 269"/>
              <a:gd name="T57" fmla="*/ 2147483647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9" h="600">
                <a:moveTo>
                  <a:pt x="161" y="0"/>
                </a:moveTo>
                <a:lnTo>
                  <a:pt x="0" y="600"/>
                </a:lnTo>
                <a:lnTo>
                  <a:pt x="105" y="600"/>
                </a:lnTo>
                <a:lnTo>
                  <a:pt x="117" y="599"/>
                </a:lnTo>
                <a:lnTo>
                  <a:pt x="127" y="596"/>
                </a:lnTo>
                <a:lnTo>
                  <a:pt x="139" y="591"/>
                </a:lnTo>
                <a:lnTo>
                  <a:pt x="151" y="584"/>
                </a:lnTo>
                <a:lnTo>
                  <a:pt x="161" y="576"/>
                </a:lnTo>
                <a:lnTo>
                  <a:pt x="172" y="566"/>
                </a:lnTo>
                <a:lnTo>
                  <a:pt x="183" y="554"/>
                </a:lnTo>
                <a:lnTo>
                  <a:pt x="191" y="542"/>
                </a:lnTo>
                <a:lnTo>
                  <a:pt x="200" y="528"/>
                </a:lnTo>
                <a:lnTo>
                  <a:pt x="207" y="513"/>
                </a:lnTo>
                <a:lnTo>
                  <a:pt x="213" y="498"/>
                </a:lnTo>
                <a:lnTo>
                  <a:pt x="218" y="483"/>
                </a:lnTo>
                <a:lnTo>
                  <a:pt x="262" y="316"/>
                </a:lnTo>
                <a:lnTo>
                  <a:pt x="266" y="301"/>
                </a:lnTo>
                <a:lnTo>
                  <a:pt x="268" y="286"/>
                </a:lnTo>
                <a:lnTo>
                  <a:pt x="269" y="271"/>
                </a:lnTo>
                <a:lnTo>
                  <a:pt x="268" y="258"/>
                </a:lnTo>
                <a:lnTo>
                  <a:pt x="265" y="246"/>
                </a:lnTo>
                <a:lnTo>
                  <a:pt x="261" y="234"/>
                </a:lnTo>
                <a:lnTo>
                  <a:pt x="256" y="223"/>
                </a:lnTo>
                <a:lnTo>
                  <a:pt x="249" y="215"/>
                </a:lnTo>
                <a:lnTo>
                  <a:pt x="241" y="208"/>
                </a:lnTo>
                <a:lnTo>
                  <a:pt x="233" y="204"/>
                </a:lnTo>
                <a:lnTo>
                  <a:pt x="223" y="201"/>
                </a:lnTo>
                <a:lnTo>
                  <a:pt x="212" y="200"/>
                </a:lnTo>
                <a:lnTo>
                  <a:pt x="107" y="2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0286" name="Freeform 30"/>
          <p:cNvSpPr>
            <a:spLocks/>
          </p:cNvSpPr>
          <p:nvPr/>
        </p:nvSpPr>
        <p:spPr bwMode="auto">
          <a:xfrm>
            <a:off x="5953125" y="6256338"/>
            <a:ext cx="127000" cy="287337"/>
          </a:xfrm>
          <a:custGeom>
            <a:avLst/>
            <a:gdLst>
              <a:gd name="T0" fmla="*/ 2147483647 w 268"/>
              <a:gd name="T1" fmla="*/ 0 h 601"/>
              <a:gd name="T2" fmla="*/ 0 w 268"/>
              <a:gd name="T3" fmla="*/ 2147483647 h 601"/>
              <a:gd name="T4" fmla="*/ 2147483647 w 268"/>
              <a:gd name="T5" fmla="*/ 2147483647 h 601"/>
              <a:gd name="T6" fmla="*/ 2147483647 w 268"/>
              <a:gd name="T7" fmla="*/ 2147483647 h 601"/>
              <a:gd name="T8" fmla="*/ 2147483647 w 268"/>
              <a:gd name="T9" fmla="*/ 2147483647 h 601"/>
              <a:gd name="T10" fmla="*/ 2147483647 w 268"/>
              <a:gd name="T11" fmla="*/ 2147483647 h 601"/>
              <a:gd name="T12" fmla="*/ 2147483647 w 268"/>
              <a:gd name="T13" fmla="*/ 2147483647 h 601"/>
              <a:gd name="T14" fmla="*/ 2147483647 w 268"/>
              <a:gd name="T15" fmla="*/ 2147483647 h 601"/>
              <a:gd name="T16" fmla="*/ 2147483647 w 268"/>
              <a:gd name="T17" fmla="*/ 2147483647 h 601"/>
              <a:gd name="T18" fmla="*/ 2147483647 w 268"/>
              <a:gd name="T19" fmla="*/ 2147483647 h 601"/>
              <a:gd name="T20" fmla="*/ 2147483647 w 268"/>
              <a:gd name="T21" fmla="*/ 2147483647 h 601"/>
              <a:gd name="T22" fmla="*/ 2147483647 w 268"/>
              <a:gd name="T23" fmla="*/ 2147483647 h 601"/>
              <a:gd name="T24" fmla="*/ 2147483647 w 268"/>
              <a:gd name="T25" fmla="*/ 2147483647 h 601"/>
              <a:gd name="T26" fmla="*/ 2147483647 w 268"/>
              <a:gd name="T27" fmla="*/ 2147483647 h 601"/>
              <a:gd name="T28" fmla="*/ 2147483647 w 268"/>
              <a:gd name="T29" fmla="*/ 2147483647 h 601"/>
              <a:gd name="T30" fmla="*/ 2147483647 w 268"/>
              <a:gd name="T31" fmla="*/ 2147483647 h 601"/>
              <a:gd name="T32" fmla="*/ 2147483647 w 268"/>
              <a:gd name="T33" fmla="*/ 2147483647 h 601"/>
              <a:gd name="T34" fmla="*/ 2147483647 w 268"/>
              <a:gd name="T35" fmla="*/ 2147483647 h 601"/>
              <a:gd name="T36" fmla="*/ 2147483647 w 268"/>
              <a:gd name="T37" fmla="*/ 2147483647 h 601"/>
              <a:gd name="T38" fmla="*/ 2147483647 w 268"/>
              <a:gd name="T39" fmla="*/ 2147483647 h 601"/>
              <a:gd name="T40" fmla="*/ 2147483647 w 268"/>
              <a:gd name="T41" fmla="*/ 2147483647 h 601"/>
              <a:gd name="T42" fmla="*/ 2147483647 w 268"/>
              <a:gd name="T43" fmla="*/ 2147483647 h 601"/>
              <a:gd name="T44" fmla="*/ 2147483647 w 268"/>
              <a:gd name="T45" fmla="*/ 2147483647 h 601"/>
              <a:gd name="T46" fmla="*/ 2147483647 w 268"/>
              <a:gd name="T47" fmla="*/ 2147483647 h 601"/>
              <a:gd name="T48" fmla="*/ 2147483647 w 268"/>
              <a:gd name="T49" fmla="*/ 2147483647 h 601"/>
              <a:gd name="T50" fmla="*/ 2147483647 w 268"/>
              <a:gd name="T51" fmla="*/ 2147483647 h 601"/>
              <a:gd name="T52" fmla="*/ 2147483647 w 268"/>
              <a:gd name="T53" fmla="*/ 2147483647 h 601"/>
              <a:gd name="T54" fmla="*/ 2147483647 w 268"/>
              <a:gd name="T55" fmla="*/ 2147483647 h 601"/>
              <a:gd name="T56" fmla="*/ 2147483647 w 268"/>
              <a:gd name="T57" fmla="*/ 2147483647 h 60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8" h="601">
                <a:moveTo>
                  <a:pt x="161" y="0"/>
                </a:moveTo>
                <a:lnTo>
                  <a:pt x="0" y="601"/>
                </a:lnTo>
                <a:lnTo>
                  <a:pt x="104" y="601"/>
                </a:lnTo>
                <a:lnTo>
                  <a:pt x="116" y="600"/>
                </a:lnTo>
                <a:lnTo>
                  <a:pt x="127" y="597"/>
                </a:lnTo>
                <a:lnTo>
                  <a:pt x="139" y="591"/>
                </a:lnTo>
                <a:lnTo>
                  <a:pt x="150" y="585"/>
                </a:lnTo>
                <a:lnTo>
                  <a:pt x="161" y="576"/>
                </a:lnTo>
                <a:lnTo>
                  <a:pt x="172" y="567"/>
                </a:lnTo>
                <a:lnTo>
                  <a:pt x="182" y="555"/>
                </a:lnTo>
                <a:lnTo>
                  <a:pt x="191" y="542"/>
                </a:lnTo>
                <a:lnTo>
                  <a:pt x="199" y="528"/>
                </a:lnTo>
                <a:lnTo>
                  <a:pt x="207" y="513"/>
                </a:lnTo>
                <a:lnTo>
                  <a:pt x="213" y="499"/>
                </a:lnTo>
                <a:lnTo>
                  <a:pt x="217" y="484"/>
                </a:lnTo>
                <a:lnTo>
                  <a:pt x="262" y="316"/>
                </a:lnTo>
                <a:lnTo>
                  <a:pt x="265" y="302"/>
                </a:lnTo>
                <a:lnTo>
                  <a:pt x="267" y="287"/>
                </a:lnTo>
                <a:lnTo>
                  <a:pt x="268" y="272"/>
                </a:lnTo>
                <a:lnTo>
                  <a:pt x="267" y="259"/>
                </a:lnTo>
                <a:lnTo>
                  <a:pt x="264" y="246"/>
                </a:lnTo>
                <a:lnTo>
                  <a:pt x="261" y="235"/>
                </a:lnTo>
                <a:lnTo>
                  <a:pt x="256" y="224"/>
                </a:lnTo>
                <a:lnTo>
                  <a:pt x="248" y="215"/>
                </a:lnTo>
                <a:lnTo>
                  <a:pt x="241" y="209"/>
                </a:lnTo>
                <a:lnTo>
                  <a:pt x="232" y="204"/>
                </a:lnTo>
                <a:lnTo>
                  <a:pt x="223" y="202"/>
                </a:lnTo>
                <a:lnTo>
                  <a:pt x="212" y="200"/>
                </a:lnTo>
                <a:lnTo>
                  <a:pt x="107" y="2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0347" name="Line 91"/>
          <p:cNvSpPr>
            <a:spLocks noChangeShapeType="1"/>
          </p:cNvSpPr>
          <p:nvPr/>
        </p:nvSpPr>
        <p:spPr bwMode="auto">
          <a:xfrm>
            <a:off x="6132513" y="2430463"/>
            <a:ext cx="1376362" cy="0"/>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0348" name="Line 92"/>
          <p:cNvSpPr>
            <a:spLocks noChangeShapeType="1"/>
          </p:cNvSpPr>
          <p:nvPr/>
        </p:nvSpPr>
        <p:spPr bwMode="auto">
          <a:xfrm flipV="1">
            <a:off x="7508875" y="1157288"/>
            <a:ext cx="0" cy="1273175"/>
          </a:xfrm>
          <a:prstGeom prst="line">
            <a:avLst/>
          </a:prstGeom>
          <a:ln w="34925">
            <a:solidFill>
              <a:srgbClr val="FF0000"/>
            </a:solidFill>
            <a:headEnd/>
            <a:tailEnd/>
          </a:ln>
        </p:spPr>
        <p:style>
          <a:lnRef idx="2">
            <a:schemeClr val="accent2"/>
          </a:lnRef>
          <a:fillRef idx="0">
            <a:schemeClr val="accent2"/>
          </a:fillRef>
          <a:effectRef idx="1">
            <a:schemeClr val="accent2"/>
          </a:effectRef>
          <a:fontRef idx="minor">
            <a:schemeClr val="tx1"/>
          </a:fontRef>
        </p:style>
        <p:txBody>
          <a:bodyPr/>
          <a:lstStyle/>
          <a:p>
            <a:pPr>
              <a:defRPr/>
            </a:pPr>
            <a:endParaRPr lang="zh-CN" altLang="en-US" dirty="0"/>
          </a:p>
        </p:txBody>
      </p:sp>
      <p:grpSp>
        <p:nvGrpSpPr>
          <p:cNvPr id="34827" name="Group 153"/>
          <p:cNvGrpSpPr>
            <a:grpSpLocks/>
          </p:cNvGrpSpPr>
          <p:nvPr/>
        </p:nvGrpSpPr>
        <p:grpSpPr bwMode="auto">
          <a:xfrm>
            <a:off x="495300" y="2984500"/>
            <a:ext cx="2297113" cy="492125"/>
            <a:chOff x="312" y="3678"/>
            <a:chExt cx="1447" cy="310"/>
          </a:xfrm>
        </p:grpSpPr>
        <p:sp>
          <p:nvSpPr>
            <p:cNvPr id="34883" name="Line 93"/>
            <p:cNvSpPr>
              <a:spLocks noChangeShapeType="1"/>
            </p:cNvSpPr>
            <p:nvPr/>
          </p:nvSpPr>
          <p:spPr bwMode="auto">
            <a:xfrm>
              <a:off x="312" y="3678"/>
              <a:ext cx="1447"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4884" name="Group 152"/>
            <p:cNvGrpSpPr>
              <a:grpSpLocks/>
            </p:cNvGrpSpPr>
            <p:nvPr/>
          </p:nvGrpSpPr>
          <p:grpSpPr bwMode="auto">
            <a:xfrm>
              <a:off x="606" y="3678"/>
              <a:ext cx="626" cy="310"/>
              <a:chOff x="606" y="3678"/>
              <a:chExt cx="626" cy="310"/>
            </a:xfrm>
          </p:grpSpPr>
          <p:sp>
            <p:nvSpPr>
              <p:cNvPr id="34885" name="Line 109"/>
              <p:cNvSpPr>
                <a:spLocks noChangeShapeType="1"/>
              </p:cNvSpPr>
              <p:nvPr/>
            </p:nvSpPr>
            <p:spPr bwMode="auto">
              <a:xfrm flipH="1">
                <a:off x="974" y="3678"/>
                <a:ext cx="258" cy="3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6" name="Line 110"/>
              <p:cNvSpPr>
                <a:spLocks noChangeShapeType="1"/>
              </p:cNvSpPr>
              <p:nvPr/>
            </p:nvSpPr>
            <p:spPr bwMode="auto">
              <a:xfrm>
                <a:off x="606" y="3988"/>
                <a:ext cx="36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7" name="Freeform 111"/>
              <p:cNvSpPr>
                <a:spLocks/>
              </p:cNvSpPr>
              <p:nvPr/>
            </p:nvSpPr>
            <p:spPr bwMode="auto">
              <a:xfrm>
                <a:off x="709" y="3766"/>
                <a:ext cx="91" cy="180"/>
              </a:xfrm>
              <a:custGeom>
                <a:avLst/>
                <a:gdLst>
                  <a:gd name="T0" fmla="*/ 0 w 302"/>
                  <a:gd name="T1" fmla="*/ 16 h 600"/>
                  <a:gd name="T2" fmla="*/ 8 w 302"/>
                  <a:gd name="T3" fmla="*/ 0 h 600"/>
                  <a:gd name="T4" fmla="*/ 8 w 302"/>
                  <a:gd name="T5" fmla="*/ 16 h 600"/>
                  <a:gd name="T6" fmla="*/ 0 60000 65536"/>
                  <a:gd name="T7" fmla="*/ 0 60000 65536"/>
                  <a:gd name="T8" fmla="*/ 0 60000 65536"/>
                </a:gdLst>
                <a:ahLst/>
                <a:cxnLst>
                  <a:cxn ang="T6">
                    <a:pos x="T0" y="T1"/>
                  </a:cxn>
                  <a:cxn ang="T7">
                    <a:pos x="T2" y="T3"/>
                  </a:cxn>
                  <a:cxn ang="T8">
                    <a:pos x="T4" y="T5"/>
                  </a:cxn>
                </a:cxnLst>
                <a:rect l="0" t="0" r="r" b="b"/>
                <a:pathLst>
                  <a:path w="302" h="600">
                    <a:moveTo>
                      <a:pt x="0" y="600"/>
                    </a:moveTo>
                    <a:lnTo>
                      <a:pt x="302" y="0"/>
                    </a:lnTo>
                    <a:lnTo>
                      <a:pt x="280"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88" name="Line 112"/>
              <p:cNvSpPr>
                <a:spLocks noChangeShapeType="1"/>
              </p:cNvSpPr>
              <p:nvPr/>
            </p:nvSpPr>
            <p:spPr bwMode="auto">
              <a:xfrm flipH="1">
                <a:off x="737" y="3896"/>
                <a:ext cx="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9" name="Freeform 113"/>
              <p:cNvSpPr>
                <a:spLocks/>
              </p:cNvSpPr>
              <p:nvPr/>
            </p:nvSpPr>
            <p:spPr bwMode="auto">
              <a:xfrm>
                <a:off x="835" y="3846"/>
                <a:ext cx="86" cy="100"/>
              </a:xfrm>
              <a:custGeom>
                <a:avLst/>
                <a:gdLst>
                  <a:gd name="T0" fmla="*/ 0 w 285"/>
                  <a:gd name="T1" fmla="*/ 9 h 333"/>
                  <a:gd name="T2" fmla="*/ 3 w 285"/>
                  <a:gd name="T3" fmla="*/ 9 h 333"/>
                  <a:gd name="T4" fmla="*/ 4 w 285"/>
                  <a:gd name="T5" fmla="*/ 9 h 333"/>
                  <a:gd name="T6" fmla="*/ 4 w 285"/>
                  <a:gd name="T7" fmla="*/ 9 h 333"/>
                  <a:gd name="T8" fmla="*/ 4 w 285"/>
                  <a:gd name="T9" fmla="*/ 9 h 333"/>
                  <a:gd name="T10" fmla="*/ 5 w 285"/>
                  <a:gd name="T11" fmla="*/ 9 h 333"/>
                  <a:gd name="T12" fmla="*/ 5 w 285"/>
                  <a:gd name="T13" fmla="*/ 8 h 333"/>
                  <a:gd name="T14" fmla="*/ 5 w 285"/>
                  <a:gd name="T15" fmla="*/ 8 h 333"/>
                  <a:gd name="T16" fmla="*/ 6 w 285"/>
                  <a:gd name="T17" fmla="*/ 8 h 333"/>
                  <a:gd name="T18" fmla="*/ 6 w 285"/>
                  <a:gd name="T19" fmla="*/ 8 h 333"/>
                  <a:gd name="T20" fmla="*/ 6 w 285"/>
                  <a:gd name="T21" fmla="*/ 7 h 333"/>
                  <a:gd name="T22" fmla="*/ 7 w 285"/>
                  <a:gd name="T23" fmla="*/ 7 h 333"/>
                  <a:gd name="T24" fmla="*/ 7 w 285"/>
                  <a:gd name="T25" fmla="*/ 6 h 333"/>
                  <a:gd name="T26" fmla="*/ 7 w 285"/>
                  <a:gd name="T27" fmla="*/ 6 h 333"/>
                  <a:gd name="T28" fmla="*/ 7 w 285"/>
                  <a:gd name="T29" fmla="*/ 5 h 333"/>
                  <a:gd name="T30" fmla="*/ 8 w 285"/>
                  <a:gd name="T31" fmla="*/ 5 h 333"/>
                  <a:gd name="T32" fmla="*/ 8 w 285"/>
                  <a:gd name="T33" fmla="*/ 5 h 333"/>
                  <a:gd name="T34" fmla="*/ 8 w 285"/>
                  <a:gd name="T35" fmla="*/ 4 h 333"/>
                  <a:gd name="T36" fmla="*/ 8 w 285"/>
                  <a:gd name="T37" fmla="*/ 4 h 333"/>
                  <a:gd name="T38" fmla="*/ 8 w 285"/>
                  <a:gd name="T39" fmla="*/ 3 h 333"/>
                  <a:gd name="T40" fmla="*/ 8 w 285"/>
                  <a:gd name="T41" fmla="*/ 3 h 333"/>
                  <a:gd name="T42" fmla="*/ 8 w 285"/>
                  <a:gd name="T43" fmla="*/ 2 h 333"/>
                  <a:gd name="T44" fmla="*/ 8 w 285"/>
                  <a:gd name="T45" fmla="*/ 2 h 333"/>
                  <a:gd name="T46" fmla="*/ 8 w 285"/>
                  <a:gd name="T47" fmla="*/ 2 h 333"/>
                  <a:gd name="T48" fmla="*/ 8 w 285"/>
                  <a:gd name="T49" fmla="*/ 1 h 333"/>
                  <a:gd name="T50" fmla="*/ 7 w 285"/>
                  <a:gd name="T51" fmla="*/ 1 h 333"/>
                  <a:gd name="T52" fmla="*/ 7 w 285"/>
                  <a:gd name="T53" fmla="*/ 1 h 333"/>
                  <a:gd name="T54" fmla="*/ 7 w 285"/>
                  <a:gd name="T55" fmla="*/ 0 h 333"/>
                  <a:gd name="T56" fmla="*/ 7 w 285"/>
                  <a:gd name="T57" fmla="*/ 0 h 333"/>
                  <a:gd name="T58" fmla="*/ 6 w 285"/>
                  <a:gd name="T59" fmla="*/ 0 h 333"/>
                  <a:gd name="T60" fmla="*/ 6 w 285"/>
                  <a:gd name="T61" fmla="*/ 0 h 333"/>
                  <a:gd name="T62" fmla="*/ 6 w 285"/>
                  <a:gd name="T63" fmla="*/ 0 h 333"/>
                  <a:gd name="T64" fmla="*/ 2 w 285"/>
                  <a:gd name="T65" fmla="*/ 0 h 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333">
                    <a:moveTo>
                      <a:pt x="0" y="333"/>
                    </a:moveTo>
                    <a:lnTo>
                      <a:pt x="116" y="333"/>
                    </a:lnTo>
                    <a:lnTo>
                      <a:pt x="129" y="332"/>
                    </a:lnTo>
                    <a:lnTo>
                      <a:pt x="142" y="330"/>
                    </a:lnTo>
                    <a:lnTo>
                      <a:pt x="154" y="325"/>
                    </a:lnTo>
                    <a:lnTo>
                      <a:pt x="167" y="319"/>
                    </a:lnTo>
                    <a:lnTo>
                      <a:pt x="181" y="311"/>
                    </a:lnTo>
                    <a:lnTo>
                      <a:pt x="194" y="301"/>
                    </a:lnTo>
                    <a:lnTo>
                      <a:pt x="205" y="291"/>
                    </a:lnTo>
                    <a:lnTo>
                      <a:pt x="218" y="278"/>
                    </a:lnTo>
                    <a:lnTo>
                      <a:pt x="229" y="265"/>
                    </a:lnTo>
                    <a:lnTo>
                      <a:pt x="240" y="250"/>
                    </a:lnTo>
                    <a:lnTo>
                      <a:pt x="249" y="234"/>
                    </a:lnTo>
                    <a:lnTo>
                      <a:pt x="258" y="218"/>
                    </a:lnTo>
                    <a:lnTo>
                      <a:pt x="266" y="201"/>
                    </a:lnTo>
                    <a:lnTo>
                      <a:pt x="273" y="184"/>
                    </a:lnTo>
                    <a:lnTo>
                      <a:pt x="278" y="167"/>
                    </a:lnTo>
                    <a:lnTo>
                      <a:pt x="282" y="149"/>
                    </a:lnTo>
                    <a:lnTo>
                      <a:pt x="284" y="132"/>
                    </a:lnTo>
                    <a:lnTo>
                      <a:pt x="285" y="115"/>
                    </a:lnTo>
                    <a:lnTo>
                      <a:pt x="285" y="99"/>
                    </a:lnTo>
                    <a:lnTo>
                      <a:pt x="284" y="83"/>
                    </a:lnTo>
                    <a:lnTo>
                      <a:pt x="281" y="68"/>
                    </a:lnTo>
                    <a:lnTo>
                      <a:pt x="278" y="55"/>
                    </a:lnTo>
                    <a:lnTo>
                      <a:pt x="273" y="42"/>
                    </a:lnTo>
                    <a:lnTo>
                      <a:pt x="265" y="32"/>
                    </a:lnTo>
                    <a:lnTo>
                      <a:pt x="258" y="22"/>
                    </a:lnTo>
                    <a:lnTo>
                      <a:pt x="249" y="14"/>
                    </a:lnTo>
                    <a:lnTo>
                      <a:pt x="240" y="8"/>
                    </a:lnTo>
                    <a:lnTo>
                      <a:pt x="229" y="3"/>
                    </a:lnTo>
                    <a:lnTo>
                      <a:pt x="217" y="1"/>
                    </a:lnTo>
                    <a:lnTo>
                      <a:pt x="205" y="0"/>
                    </a:lnTo>
                    <a:lnTo>
                      <a:pt x="8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90" name="Freeform 114"/>
              <p:cNvSpPr>
                <a:spLocks/>
              </p:cNvSpPr>
              <p:nvPr/>
            </p:nvSpPr>
            <p:spPr bwMode="auto">
              <a:xfrm>
                <a:off x="835" y="3766"/>
                <a:ext cx="103" cy="180"/>
              </a:xfrm>
              <a:custGeom>
                <a:avLst/>
                <a:gdLst>
                  <a:gd name="T0" fmla="*/ 6 w 342"/>
                  <a:gd name="T1" fmla="*/ 7 h 600"/>
                  <a:gd name="T2" fmla="*/ 6 w 342"/>
                  <a:gd name="T3" fmla="*/ 7 h 600"/>
                  <a:gd name="T4" fmla="*/ 6 w 342"/>
                  <a:gd name="T5" fmla="*/ 7 h 600"/>
                  <a:gd name="T6" fmla="*/ 7 w 342"/>
                  <a:gd name="T7" fmla="*/ 7 h 600"/>
                  <a:gd name="T8" fmla="*/ 7 w 342"/>
                  <a:gd name="T9" fmla="*/ 7 h 600"/>
                  <a:gd name="T10" fmla="*/ 7 w 342"/>
                  <a:gd name="T11" fmla="*/ 7 h 600"/>
                  <a:gd name="T12" fmla="*/ 8 w 342"/>
                  <a:gd name="T13" fmla="*/ 6 h 600"/>
                  <a:gd name="T14" fmla="*/ 8 w 342"/>
                  <a:gd name="T15" fmla="*/ 6 h 600"/>
                  <a:gd name="T16" fmla="*/ 8 w 342"/>
                  <a:gd name="T17" fmla="*/ 6 h 600"/>
                  <a:gd name="T18" fmla="*/ 8 w 342"/>
                  <a:gd name="T19" fmla="*/ 5 h 600"/>
                  <a:gd name="T20" fmla="*/ 9 w 342"/>
                  <a:gd name="T21" fmla="*/ 5 h 600"/>
                  <a:gd name="T22" fmla="*/ 9 w 342"/>
                  <a:gd name="T23" fmla="*/ 5 h 600"/>
                  <a:gd name="T24" fmla="*/ 9 w 342"/>
                  <a:gd name="T25" fmla="*/ 4 h 600"/>
                  <a:gd name="T26" fmla="*/ 9 w 342"/>
                  <a:gd name="T27" fmla="*/ 4 h 600"/>
                  <a:gd name="T28" fmla="*/ 9 w 342"/>
                  <a:gd name="T29" fmla="*/ 3 h 600"/>
                  <a:gd name="T30" fmla="*/ 9 w 342"/>
                  <a:gd name="T31" fmla="*/ 3 h 600"/>
                  <a:gd name="T32" fmla="*/ 9 w 342"/>
                  <a:gd name="T33" fmla="*/ 2 h 600"/>
                  <a:gd name="T34" fmla="*/ 9 w 342"/>
                  <a:gd name="T35" fmla="*/ 2 h 600"/>
                  <a:gd name="T36" fmla="*/ 9 w 342"/>
                  <a:gd name="T37" fmla="*/ 2 h 600"/>
                  <a:gd name="T38" fmla="*/ 9 w 342"/>
                  <a:gd name="T39" fmla="*/ 1 h 600"/>
                  <a:gd name="T40" fmla="*/ 9 w 342"/>
                  <a:gd name="T41" fmla="*/ 1 h 600"/>
                  <a:gd name="T42" fmla="*/ 9 w 342"/>
                  <a:gd name="T43" fmla="*/ 1 h 600"/>
                  <a:gd name="T44" fmla="*/ 9 w 342"/>
                  <a:gd name="T45" fmla="*/ 1 h 600"/>
                  <a:gd name="T46" fmla="*/ 8 w 342"/>
                  <a:gd name="T47" fmla="*/ 0 h 600"/>
                  <a:gd name="T48" fmla="*/ 8 w 342"/>
                  <a:gd name="T49" fmla="*/ 0 h 600"/>
                  <a:gd name="T50" fmla="*/ 8 w 342"/>
                  <a:gd name="T51" fmla="*/ 0 h 600"/>
                  <a:gd name="T52" fmla="*/ 8 w 342"/>
                  <a:gd name="T53" fmla="*/ 0 h 600"/>
                  <a:gd name="T54" fmla="*/ 4 w 342"/>
                  <a:gd name="T55" fmla="*/ 0 h 600"/>
                  <a:gd name="T56" fmla="*/ 0 w 342"/>
                  <a:gd name="T57" fmla="*/ 16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2" h="600">
                    <a:moveTo>
                      <a:pt x="205" y="267"/>
                    </a:moveTo>
                    <a:lnTo>
                      <a:pt x="217" y="266"/>
                    </a:lnTo>
                    <a:lnTo>
                      <a:pt x="229" y="263"/>
                    </a:lnTo>
                    <a:lnTo>
                      <a:pt x="241" y="258"/>
                    </a:lnTo>
                    <a:lnTo>
                      <a:pt x="253" y="252"/>
                    </a:lnTo>
                    <a:lnTo>
                      <a:pt x="265" y="243"/>
                    </a:lnTo>
                    <a:lnTo>
                      <a:pt x="277" y="233"/>
                    </a:lnTo>
                    <a:lnTo>
                      <a:pt x="287" y="222"/>
                    </a:lnTo>
                    <a:lnTo>
                      <a:pt x="298" y="209"/>
                    </a:lnTo>
                    <a:lnTo>
                      <a:pt x="308" y="196"/>
                    </a:lnTo>
                    <a:lnTo>
                      <a:pt x="316" y="181"/>
                    </a:lnTo>
                    <a:lnTo>
                      <a:pt x="324" y="166"/>
                    </a:lnTo>
                    <a:lnTo>
                      <a:pt x="330" y="150"/>
                    </a:lnTo>
                    <a:lnTo>
                      <a:pt x="334" y="134"/>
                    </a:lnTo>
                    <a:lnTo>
                      <a:pt x="339" y="117"/>
                    </a:lnTo>
                    <a:lnTo>
                      <a:pt x="341" y="102"/>
                    </a:lnTo>
                    <a:lnTo>
                      <a:pt x="342" y="86"/>
                    </a:lnTo>
                    <a:lnTo>
                      <a:pt x="341" y="71"/>
                    </a:lnTo>
                    <a:lnTo>
                      <a:pt x="339" y="57"/>
                    </a:lnTo>
                    <a:lnTo>
                      <a:pt x="335" y="45"/>
                    </a:lnTo>
                    <a:lnTo>
                      <a:pt x="330" y="34"/>
                    </a:lnTo>
                    <a:lnTo>
                      <a:pt x="324" y="23"/>
                    </a:lnTo>
                    <a:lnTo>
                      <a:pt x="316" y="16"/>
                    </a:lnTo>
                    <a:lnTo>
                      <a:pt x="308" y="8"/>
                    </a:lnTo>
                    <a:lnTo>
                      <a:pt x="298" y="4"/>
                    </a:lnTo>
                    <a:lnTo>
                      <a:pt x="289" y="1"/>
                    </a:lnTo>
                    <a:lnTo>
                      <a:pt x="277" y="0"/>
                    </a:lnTo>
                    <a:lnTo>
                      <a:pt x="161" y="0"/>
                    </a:lnTo>
                    <a:lnTo>
                      <a:pt x="0"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sp>
        <p:nvSpPr>
          <p:cNvPr id="480372" name="Freeform 116"/>
          <p:cNvSpPr>
            <a:spLocks/>
          </p:cNvSpPr>
          <p:nvPr/>
        </p:nvSpPr>
        <p:spPr bwMode="auto">
          <a:xfrm>
            <a:off x="5592763" y="3303588"/>
            <a:ext cx="779462" cy="3057525"/>
          </a:xfrm>
          <a:custGeom>
            <a:avLst/>
            <a:gdLst>
              <a:gd name="T0" fmla="*/ 2147483647 w 1638"/>
              <a:gd name="T1" fmla="*/ 2147483647 h 6419"/>
              <a:gd name="T2" fmla="*/ 2147483647 w 1638"/>
              <a:gd name="T3" fmla="*/ 2147483647 h 6419"/>
              <a:gd name="T4" fmla="*/ 2147483647 w 1638"/>
              <a:gd name="T5" fmla="*/ 2147483647 h 6419"/>
              <a:gd name="T6" fmla="*/ 2147483647 w 1638"/>
              <a:gd name="T7" fmla="*/ 2147483647 h 6419"/>
              <a:gd name="T8" fmla="*/ 2147483647 w 1638"/>
              <a:gd name="T9" fmla="*/ 2147483647 h 6419"/>
              <a:gd name="T10" fmla="*/ 2147483647 w 1638"/>
              <a:gd name="T11" fmla="*/ 2147483647 h 6419"/>
              <a:gd name="T12" fmla="*/ 2147483647 w 1638"/>
              <a:gd name="T13" fmla="*/ 2147483647 h 6419"/>
              <a:gd name="T14" fmla="*/ 2147483647 w 1638"/>
              <a:gd name="T15" fmla="*/ 2147483647 h 6419"/>
              <a:gd name="T16" fmla="*/ 2147483647 w 1638"/>
              <a:gd name="T17" fmla="*/ 2147483647 h 6419"/>
              <a:gd name="T18" fmla="*/ 2147483647 w 1638"/>
              <a:gd name="T19" fmla="*/ 2147483647 h 6419"/>
              <a:gd name="T20" fmla="*/ 2147483647 w 1638"/>
              <a:gd name="T21" fmla="*/ 2147483647 h 6419"/>
              <a:gd name="T22" fmla="*/ 2147483647 w 1638"/>
              <a:gd name="T23" fmla="*/ 2147483647 h 6419"/>
              <a:gd name="T24" fmla="*/ 2147483647 w 1638"/>
              <a:gd name="T25" fmla="*/ 2147483647 h 6419"/>
              <a:gd name="T26" fmla="*/ 2147483647 w 1638"/>
              <a:gd name="T27" fmla="*/ 2147483647 h 6419"/>
              <a:gd name="T28" fmla="*/ 2147483647 w 1638"/>
              <a:gd name="T29" fmla="*/ 2147483647 h 6419"/>
              <a:gd name="T30" fmla="*/ 2147483647 w 1638"/>
              <a:gd name="T31" fmla="*/ 2147483647 h 6419"/>
              <a:gd name="T32" fmla="*/ 2147483647 w 1638"/>
              <a:gd name="T33" fmla="*/ 2147483647 h 6419"/>
              <a:gd name="T34" fmla="*/ 646499488 w 1638"/>
              <a:gd name="T35" fmla="*/ 2147483647 h 6419"/>
              <a:gd name="T36" fmla="*/ 0 w 1638"/>
              <a:gd name="T37" fmla="*/ 2147483647 h 6419"/>
              <a:gd name="T38" fmla="*/ 538711980 w 1638"/>
              <a:gd name="T39" fmla="*/ 2147483647 h 6419"/>
              <a:gd name="T40" fmla="*/ 2147483647 w 1638"/>
              <a:gd name="T41" fmla="*/ 2147483647 h 6419"/>
              <a:gd name="T42" fmla="*/ 2147483647 w 1638"/>
              <a:gd name="T43" fmla="*/ 2147483647 h 6419"/>
              <a:gd name="T44" fmla="*/ 2147483647 w 1638"/>
              <a:gd name="T45" fmla="*/ 2147483647 h 6419"/>
              <a:gd name="T46" fmla="*/ 2147483647 w 1638"/>
              <a:gd name="T47" fmla="*/ 2147483647 h 6419"/>
              <a:gd name="T48" fmla="*/ 2147483647 w 1638"/>
              <a:gd name="T49" fmla="*/ 2147483647 h 6419"/>
              <a:gd name="T50" fmla="*/ 2147483647 w 1638"/>
              <a:gd name="T51" fmla="*/ 2147483647 h 6419"/>
              <a:gd name="T52" fmla="*/ 2147483647 w 1638"/>
              <a:gd name="T53" fmla="*/ 2147483647 h 6419"/>
              <a:gd name="T54" fmla="*/ 2147483647 w 1638"/>
              <a:gd name="T55" fmla="*/ 2147483647 h 6419"/>
              <a:gd name="T56" fmla="*/ 2147483647 w 1638"/>
              <a:gd name="T57" fmla="*/ 2147483647 h 6419"/>
              <a:gd name="T58" fmla="*/ 2147483647 w 1638"/>
              <a:gd name="T59" fmla="*/ 2147483647 h 6419"/>
              <a:gd name="T60" fmla="*/ 2147483647 w 1638"/>
              <a:gd name="T61" fmla="*/ 2147483647 h 6419"/>
              <a:gd name="T62" fmla="*/ 2147483647 w 1638"/>
              <a:gd name="T63" fmla="*/ 2147483647 h 6419"/>
              <a:gd name="T64" fmla="*/ 2147483647 w 1638"/>
              <a:gd name="T65" fmla="*/ 2147483647 h 6419"/>
              <a:gd name="T66" fmla="*/ 2147483647 w 1638"/>
              <a:gd name="T67" fmla="*/ 2147483647 h 6419"/>
              <a:gd name="T68" fmla="*/ 2147483647 w 1638"/>
              <a:gd name="T69" fmla="*/ 2147483647 h 6419"/>
              <a:gd name="T70" fmla="*/ 2147483647 w 1638"/>
              <a:gd name="T71" fmla="*/ 2147483647 h 6419"/>
              <a:gd name="T72" fmla="*/ 2147483647 w 1638"/>
              <a:gd name="T73" fmla="*/ 2147483647 h 64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38" h="6419">
                <a:moveTo>
                  <a:pt x="1638" y="0"/>
                </a:moveTo>
                <a:lnTo>
                  <a:pt x="1557" y="61"/>
                </a:lnTo>
                <a:lnTo>
                  <a:pt x="1477" y="125"/>
                </a:lnTo>
                <a:lnTo>
                  <a:pt x="1400" y="190"/>
                </a:lnTo>
                <a:lnTo>
                  <a:pt x="1324" y="258"/>
                </a:lnTo>
                <a:lnTo>
                  <a:pt x="1249" y="327"/>
                </a:lnTo>
                <a:lnTo>
                  <a:pt x="1176" y="398"/>
                </a:lnTo>
                <a:lnTo>
                  <a:pt x="1106" y="471"/>
                </a:lnTo>
                <a:lnTo>
                  <a:pt x="1036" y="546"/>
                </a:lnTo>
                <a:lnTo>
                  <a:pt x="969" y="622"/>
                </a:lnTo>
                <a:lnTo>
                  <a:pt x="904" y="700"/>
                </a:lnTo>
                <a:lnTo>
                  <a:pt x="840" y="780"/>
                </a:lnTo>
                <a:lnTo>
                  <a:pt x="780" y="861"/>
                </a:lnTo>
                <a:lnTo>
                  <a:pt x="720" y="944"/>
                </a:lnTo>
                <a:lnTo>
                  <a:pt x="664" y="1028"/>
                </a:lnTo>
                <a:lnTo>
                  <a:pt x="608" y="1114"/>
                </a:lnTo>
                <a:lnTo>
                  <a:pt x="556" y="1200"/>
                </a:lnTo>
                <a:lnTo>
                  <a:pt x="506" y="1289"/>
                </a:lnTo>
                <a:lnTo>
                  <a:pt x="457" y="1379"/>
                </a:lnTo>
                <a:lnTo>
                  <a:pt x="411" y="1470"/>
                </a:lnTo>
                <a:lnTo>
                  <a:pt x="368" y="1561"/>
                </a:lnTo>
                <a:lnTo>
                  <a:pt x="326" y="1654"/>
                </a:lnTo>
                <a:lnTo>
                  <a:pt x="288" y="1749"/>
                </a:lnTo>
                <a:lnTo>
                  <a:pt x="252" y="1843"/>
                </a:lnTo>
                <a:lnTo>
                  <a:pt x="218" y="1939"/>
                </a:lnTo>
                <a:lnTo>
                  <a:pt x="186" y="2036"/>
                </a:lnTo>
                <a:lnTo>
                  <a:pt x="156" y="2133"/>
                </a:lnTo>
                <a:lnTo>
                  <a:pt x="129" y="2231"/>
                </a:lnTo>
                <a:lnTo>
                  <a:pt x="105" y="2330"/>
                </a:lnTo>
                <a:lnTo>
                  <a:pt x="83" y="2429"/>
                </a:lnTo>
                <a:lnTo>
                  <a:pt x="64" y="2529"/>
                </a:lnTo>
                <a:lnTo>
                  <a:pt x="47" y="2630"/>
                </a:lnTo>
                <a:lnTo>
                  <a:pt x="33" y="2730"/>
                </a:lnTo>
                <a:lnTo>
                  <a:pt x="22" y="2832"/>
                </a:lnTo>
                <a:lnTo>
                  <a:pt x="12" y="2933"/>
                </a:lnTo>
                <a:lnTo>
                  <a:pt x="6" y="3035"/>
                </a:lnTo>
                <a:lnTo>
                  <a:pt x="1" y="3136"/>
                </a:lnTo>
                <a:lnTo>
                  <a:pt x="0" y="3238"/>
                </a:lnTo>
                <a:lnTo>
                  <a:pt x="1" y="3339"/>
                </a:lnTo>
                <a:lnTo>
                  <a:pt x="5" y="3442"/>
                </a:lnTo>
                <a:lnTo>
                  <a:pt x="11" y="3543"/>
                </a:lnTo>
                <a:lnTo>
                  <a:pt x="21" y="3644"/>
                </a:lnTo>
                <a:lnTo>
                  <a:pt x="31" y="3745"/>
                </a:lnTo>
                <a:lnTo>
                  <a:pt x="45" y="3846"/>
                </a:lnTo>
                <a:lnTo>
                  <a:pt x="62" y="3946"/>
                </a:lnTo>
                <a:lnTo>
                  <a:pt x="81" y="4046"/>
                </a:lnTo>
                <a:lnTo>
                  <a:pt x="103" y="4145"/>
                </a:lnTo>
                <a:lnTo>
                  <a:pt x="127" y="4244"/>
                </a:lnTo>
                <a:lnTo>
                  <a:pt x="153" y="4342"/>
                </a:lnTo>
                <a:lnTo>
                  <a:pt x="182" y="4440"/>
                </a:lnTo>
                <a:lnTo>
                  <a:pt x="213" y="4537"/>
                </a:lnTo>
                <a:lnTo>
                  <a:pt x="247" y="4633"/>
                </a:lnTo>
                <a:lnTo>
                  <a:pt x="284" y="4728"/>
                </a:lnTo>
                <a:lnTo>
                  <a:pt x="322" y="4823"/>
                </a:lnTo>
                <a:lnTo>
                  <a:pt x="363" y="4915"/>
                </a:lnTo>
                <a:lnTo>
                  <a:pt x="407" y="5008"/>
                </a:lnTo>
                <a:lnTo>
                  <a:pt x="453" y="5098"/>
                </a:lnTo>
                <a:lnTo>
                  <a:pt x="501" y="5188"/>
                </a:lnTo>
                <a:lnTo>
                  <a:pt x="551" y="5276"/>
                </a:lnTo>
                <a:lnTo>
                  <a:pt x="603" y="5364"/>
                </a:lnTo>
                <a:lnTo>
                  <a:pt x="657" y="5450"/>
                </a:lnTo>
                <a:lnTo>
                  <a:pt x="715" y="5534"/>
                </a:lnTo>
                <a:lnTo>
                  <a:pt x="773" y="5617"/>
                </a:lnTo>
                <a:lnTo>
                  <a:pt x="834" y="5698"/>
                </a:lnTo>
                <a:lnTo>
                  <a:pt x="897" y="5778"/>
                </a:lnTo>
                <a:lnTo>
                  <a:pt x="962" y="5856"/>
                </a:lnTo>
                <a:lnTo>
                  <a:pt x="1029" y="5933"/>
                </a:lnTo>
                <a:lnTo>
                  <a:pt x="1098" y="6008"/>
                </a:lnTo>
                <a:lnTo>
                  <a:pt x="1168" y="6081"/>
                </a:lnTo>
                <a:lnTo>
                  <a:pt x="1241" y="6152"/>
                </a:lnTo>
                <a:lnTo>
                  <a:pt x="1315" y="6222"/>
                </a:lnTo>
                <a:lnTo>
                  <a:pt x="1391" y="6289"/>
                </a:lnTo>
                <a:lnTo>
                  <a:pt x="1469" y="6355"/>
                </a:lnTo>
                <a:lnTo>
                  <a:pt x="1549" y="64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80401" name="Group 145"/>
          <p:cNvGrpSpPr>
            <a:grpSpLocks/>
          </p:cNvGrpSpPr>
          <p:nvPr/>
        </p:nvGrpSpPr>
        <p:grpSpPr bwMode="auto">
          <a:xfrm>
            <a:off x="2959100" y="4568825"/>
            <a:ext cx="1516063" cy="552450"/>
            <a:chOff x="1545" y="3006"/>
            <a:chExt cx="955" cy="348"/>
          </a:xfrm>
        </p:grpSpPr>
        <p:sp>
          <p:nvSpPr>
            <p:cNvPr id="34872" name="Line 98"/>
            <p:cNvSpPr>
              <a:spLocks noChangeShapeType="1"/>
            </p:cNvSpPr>
            <p:nvPr/>
          </p:nvSpPr>
          <p:spPr bwMode="auto">
            <a:xfrm flipV="1">
              <a:off x="1545" y="3233"/>
              <a:ext cx="267"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3" name="Line 117"/>
            <p:cNvSpPr>
              <a:spLocks noChangeShapeType="1"/>
            </p:cNvSpPr>
            <p:nvPr/>
          </p:nvSpPr>
          <p:spPr bwMode="auto">
            <a:xfrm flipH="1">
              <a:off x="1812" y="3233"/>
              <a:ext cx="6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4" name="Freeform 118"/>
            <p:cNvSpPr>
              <a:spLocks/>
            </p:cNvSpPr>
            <p:nvPr/>
          </p:nvSpPr>
          <p:spPr bwMode="auto">
            <a:xfrm>
              <a:off x="1891" y="3012"/>
              <a:ext cx="118" cy="179"/>
            </a:xfrm>
            <a:custGeom>
              <a:avLst/>
              <a:gdLst>
                <a:gd name="T0" fmla="*/ 4 w 394"/>
                <a:gd name="T1" fmla="*/ 0 h 600"/>
                <a:gd name="T2" fmla="*/ 10 w 394"/>
                <a:gd name="T3" fmla="*/ 0 h 600"/>
                <a:gd name="T4" fmla="*/ 0 w 394"/>
                <a:gd name="T5" fmla="*/ 16 h 600"/>
                <a:gd name="T6" fmla="*/ 6 w 394"/>
                <a:gd name="T7" fmla="*/ 16 h 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94" h="600">
                  <a:moveTo>
                    <a:pt x="160" y="0"/>
                  </a:moveTo>
                  <a:lnTo>
                    <a:pt x="394" y="0"/>
                  </a:lnTo>
                  <a:lnTo>
                    <a:pt x="0" y="600"/>
                  </a:lnTo>
                  <a:lnTo>
                    <a:pt x="233"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75" name="Freeform 119"/>
            <p:cNvSpPr>
              <a:spLocks/>
            </p:cNvSpPr>
            <p:nvPr/>
          </p:nvSpPr>
          <p:spPr bwMode="auto">
            <a:xfrm>
              <a:off x="2026" y="3067"/>
              <a:ext cx="65" cy="128"/>
            </a:xfrm>
            <a:custGeom>
              <a:avLst/>
              <a:gdLst>
                <a:gd name="T0" fmla="*/ 0 w 214"/>
                <a:gd name="T1" fmla="*/ 11 h 429"/>
                <a:gd name="T2" fmla="*/ 6 w 214"/>
                <a:gd name="T3" fmla="*/ 0 h 429"/>
                <a:gd name="T4" fmla="*/ 5 w 214"/>
                <a:gd name="T5" fmla="*/ 11 h 429"/>
                <a:gd name="T6" fmla="*/ 0 60000 65536"/>
                <a:gd name="T7" fmla="*/ 0 60000 65536"/>
                <a:gd name="T8" fmla="*/ 0 60000 65536"/>
              </a:gdLst>
              <a:ahLst/>
              <a:cxnLst>
                <a:cxn ang="T6">
                  <a:pos x="T0" y="T1"/>
                </a:cxn>
                <a:cxn ang="T7">
                  <a:pos x="T2" y="T3"/>
                </a:cxn>
                <a:cxn ang="T8">
                  <a:pos x="T4" y="T5"/>
                </a:cxn>
              </a:cxnLst>
              <a:rect l="0" t="0" r="r" b="b"/>
              <a:pathLst>
                <a:path w="214" h="429">
                  <a:moveTo>
                    <a:pt x="0" y="429"/>
                  </a:moveTo>
                  <a:lnTo>
                    <a:pt x="214" y="0"/>
                  </a:lnTo>
                  <a:lnTo>
                    <a:pt x="199" y="4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76" name="Line 120"/>
            <p:cNvSpPr>
              <a:spLocks noChangeShapeType="1"/>
            </p:cNvSpPr>
            <p:nvPr/>
          </p:nvSpPr>
          <p:spPr bwMode="auto">
            <a:xfrm flipH="1">
              <a:off x="2045" y="3159"/>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7" name="Line 121"/>
            <p:cNvSpPr>
              <a:spLocks noChangeShapeType="1"/>
            </p:cNvSpPr>
            <p:nvPr/>
          </p:nvSpPr>
          <p:spPr bwMode="auto">
            <a:xfrm>
              <a:off x="2139" y="3132"/>
              <a:ext cx="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8" name="Freeform 122"/>
            <p:cNvSpPr>
              <a:spLocks/>
            </p:cNvSpPr>
            <p:nvPr/>
          </p:nvSpPr>
          <p:spPr bwMode="auto">
            <a:xfrm>
              <a:off x="2221" y="3012"/>
              <a:ext cx="118" cy="179"/>
            </a:xfrm>
            <a:custGeom>
              <a:avLst/>
              <a:gdLst>
                <a:gd name="T0" fmla="*/ 4 w 394"/>
                <a:gd name="T1" fmla="*/ 0 h 600"/>
                <a:gd name="T2" fmla="*/ 10 w 394"/>
                <a:gd name="T3" fmla="*/ 0 h 600"/>
                <a:gd name="T4" fmla="*/ 0 w 394"/>
                <a:gd name="T5" fmla="*/ 16 h 600"/>
                <a:gd name="T6" fmla="*/ 6 w 394"/>
                <a:gd name="T7" fmla="*/ 16 h 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94" h="600">
                  <a:moveTo>
                    <a:pt x="161" y="0"/>
                  </a:moveTo>
                  <a:lnTo>
                    <a:pt x="394" y="0"/>
                  </a:lnTo>
                  <a:lnTo>
                    <a:pt x="0" y="600"/>
                  </a:lnTo>
                  <a:lnTo>
                    <a:pt x="233"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79" name="Freeform 123"/>
            <p:cNvSpPr>
              <a:spLocks/>
            </p:cNvSpPr>
            <p:nvPr/>
          </p:nvSpPr>
          <p:spPr bwMode="auto">
            <a:xfrm>
              <a:off x="2356" y="3123"/>
              <a:ext cx="63" cy="72"/>
            </a:xfrm>
            <a:custGeom>
              <a:avLst/>
              <a:gdLst>
                <a:gd name="T0" fmla="*/ 0 w 205"/>
                <a:gd name="T1" fmla="*/ 7 h 239"/>
                <a:gd name="T2" fmla="*/ 2 w 205"/>
                <a:gd name="T3" fmla="*/ 7 h 239"/>
                <a:gd name="T4" fmla="*/ 3 w 205"/>
                <a:gd name="T5" fmla="*/ 7 h 239"/>
                <a:gd name="T6" fmla="*/ 3 w 205"/>
                <a:gd name="T7" fmla="*/ 6 h 239"/>
                <a:gd name="T8" fmla="*/ 3 w 205"/>
                <a:gd name="T9" fmla="*/ 6 h 239"/>
                <a:gd name="T10" fmla="*/ 4 w 205"/>
                <a:gd name="T11" fmla="*/ 6 h 239"/>
                <a:gd name="T12" fmla="*/ 4 w 205"/>
                <a:gd name="T13" fmla="*/ 6 h 239"/>
                <a:gd name="T14" fmla="*/ 4 w 205"/>
                <a:gd name="T15" fmla="*/ 6 h 239"/>
                <a:gd name="T16" fmla="*/ 5 w 205"/>
                <a:gd name="T17" fmla="*/ 5 h 239"/>
                <a:gd name="T18" fmla="*/ 5 w 205"/>
                <a:gd name="T19" fmla="*/ 5 h 239"/>
                <a:gd name="T20" fmla="*/ 5 w 205"/>
                <a:gd name="T21" fmla="*/ 5 h 239"/>
                <a:gd name="T22" fmla="*/ 5 w 205"/>
                <a:gd name="T23" fmla="*/ 5 h 239"/>
                <a:gd name="T24" fmla="*/ 6 w 205"/>
                <a:gd name="T25" fmla="*/ 4 h 239"/>
                <a:gd name="T26" fmla="*/ 6 w 205"/>
                <a:gd name="T27" fmla="*/ 4 h 239"/>
                <a:gd name="T28" fmla="*/ 6 w 205"/>
                <a:gd name="T29" fmla="*/ 3 h 239"/>
                <a:gd name="T30" fmla="*/ 6 w 205"/>
                <a:gd name="T31" fmla="*/ 3 h 239"/>
                <a:gd name="T32" fmla="*/ 6 w 205"/>
                <a:gd name="T33" fmla="*/ 2 h 239"/>
                <a:gd name="T34" fmla="*/ 6 w 205"/>
                <a:gd name="T35" fmla="*/ 2 h 239"/>
                <a:gd name="T36" fmla="*/ 6 w 205"/>
                <a:gd name="T37" fmla="*/ 2 h 239"/>
                <a:gd name="T38" fmla="*/ 6 w 205"/>
                <a:gd name="T39" fmla="*/ 2 h 239"/>
                <a:gd name="T40" fmla="*/ 6 w 205"/>
                <a:gd name="T41" fmla="*/ 1 h 239"/>
                <a:gd name="T42" fmla="*/ 6 w 205"/>
                <a:gd name="T43" fmla="*/ 1 h 239"/>
                <a:gd name="T44" fmla="*/ 6 w 205"/>
                <a:gd name="T45" fmla="*/ 1 h 239"/>
                <a:gd name="T46" fmla="*/ 5 w 205"/>
                <a:gd name="T47" fmla="*/ 0 h 239"/>
                <a:gd name="T48" fmla="*/ 5 w 205"/>
                <a:gd name="T49" fmla="*/ 0 h 239"/>
                <a:gd name="T50" fmla="*/ 5 w 205"/>
                <a:gd name="T51" fmla="*/ 0 h 239"/>
                <a:gd name="T52" fmla="*/ 5 w 205"/>
                <a:gd name="T53" fmla="*/ 0 h 239"/>
                <a:gd name="T54" fmla="*/ 4 w 205"/>
                <a:gd name="T55" fmla="*/ 0 h 239"/>
                <a:gd name="T56" fmla="*/ 2 w 205"/>
                <a:gd name="T57" fmla="*/ 0 h 2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5" h="239">
                  <a:moveTo>
                    <a:pt x="0" y="239"/>
                  </a:moveTo>
                  <a:lnTo>
                    <a:pt x="84" y="239"/>
                  </a:lnTo>
                  <a:lnTo>
                    <a:pt x="94" y="238"/>
                  </a:lnTo>
                  <a:lnTo>
                    <a:pt x="105" y="236"/>
                  </a:lnTo>
                  <a:lnTo>
                    <a:pt x="115" y="231"/>
                  </a:lnTo>
                  <a:lnTo>
                    <a:pt x="126" y="225"/>
                  </a:lnTo>
                  <a:lnTo>
                    <a:pt x="137" y="217"/>
                  </a:lnTo>
                  <a:lnTo>
                    <a:pt x="147" y="209"/>
                  </a:lnTo>
                  <a:lnTo>
                    <a:pt x="157" y="198"/>
                  </a:lnTo>
                  <a:lnTo>
                    <a:pt x="167" y="188"/>
                  </a:lnTo>
                  <a:lnTo>
                    <a:pt x="175" y="175"/>
                  </a:lnTo>
                  <a:lnTo>
                    <a:pt x="183" y="162"/>
                  </a:lnTo>
                  <a:lnTo>
                    <a:pt x="189" y="148"/>
                  </a:lnTo>
                  <a:lnTo>
                    <a:pt x="194" y="133"/>
                  </a:lnTo>
                  <a:lnTo>
                    <a:pt x="200" y="120"/>
                  </a:lnTo>
                  <a:lnTo>
                    <a:pt x="203" y="106"/>
                  </a:lnTo>
                  <a:lnTo>
                    <a:pt x="205" y="91"/>
                  </a:lnTo>
                  <a:lnTo>
                    <a:pt x="205" y="77"/>
                  </a:lnTo>
                  <a:lnTo>
                    <a:pt x="205" y="64"/>
                  </a:lnTo>
                  <a:lnTo>
                    <a:pt x="203" y="51"/>
                  </a:lnTo>
                  <a:lnTo>
                    <a:pt x="200" y="41"/>
                  </a:lnTo>
                  <a:lnTo>
                    <a:pt x="195" y="30"/>
                  </a:lnTo>
                  <a:lnTo>
                    <a:pt x="190" y="22"/>
                  </a:lnTo>
                  <a:lnTo>
                    <a:pt x="183" y="14"/>
                  </a:lnTo>
                  <a:lnTo>
                    <a:pt x="175" y="8"/>
                  </a:lnTo>
                  <a:lnTo>
                    <a:pt x="167" y="3"/>
                  </a:lnTo>
                  <a:lnTo>
                    <a:pt x="158" y="1"/>
                  </a:lnTo>
                  <a:lnTo>
                    <a:pt x="147" y="0"/>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80" name="Freeform 124"/>
            <p:cNvSpPr>
              <a:spLocks/>
            </p:cNvSpPr>
            <p:nvPr/>
          </p:nvSpPr>
          <p:spPr bwMode="auto">
            <a:xfrm>
              <a:off x="2356" y="3067"/>
              <a:ext cx="73" cy="128"/>
            </a:xfrm>
            <a:custGeom>
              <a:avLst/>
              <a:gdLst>
                <a:gd name="T0" fmla="*/ 4 w 244"/>
                <a:gd name="T1" fmla="*/ 5 h 429"/>
                <a:gd name="T2" fmla="*/ 4 w 244"/>
                <a:gd name="T3" fmla="*/ 5 h 429"/>
                <a:gd name="T4" fmla="*/ 4 w 244"/>
                <a:gd name="T5" fmla="*/ 5 h 429"/>
                <a:gd name="T6" fmla="*/ 5 w 244"/>
                <a:gd name="T7" fmla="*/ 5 h 429"/>
                <a:gd name="T8" fmla="*/ 5 w 244"/>
                <a:gd name="T9" fmla="*/ 5 h 429"/>
                <a:gd name="T10" fmla="*/ 5 w 244"/>
                <a:gd name="T11" fmla="*/ 4 h 429"/>
                <a:gd name="T12" fmla="*/ 6 w 244"/>
                <a:gd name="T13" fmla="*/ 4 h 429"/>
                <a:gd name="T14" fmla="*/ 6 w 244"/>
                <a:gd name="T15" fmla="*/ 4 h 429"/>
                <a:gd name="T16" fmla="*/ 6 w 244"/>
                <a:gd name="T17" fmla="*/ 4 h 429"/>
                <a:gd name="T18" fmla="*/ 6 w 244"/>
                <a:gd name="T19" fmla="*/ 3 h 429"/>
                <a:gd name="T20" fmla="*/ 6 w 244"/>
                <a:gd name="T21" fmla="*/ 3 h 429"/>
                <a:gd name="T22" fmla="*/ 7 w 244"/>
                <a:gd name="T23" fmla="*/ 3 h 429"/>
                <a:gd name="T24" fmla="*/ 7 w 244"/>
                <a:gd name="T25" fmla="*/ 2 h 429"/>
                <a:gd name="T26" fmla="*/ 7 w 244"/>
                <a:gd name="T27" fmla="*/ 2 h 429"/>
                <a:gd name="T28" fmla="*/ 7 w 244"/>
                <a:gd name="T29" fmla="*/ 1 h 429"/>
                <a:gd name="T30" fmla="*/ 7 w 244"/>
                <a:gd name="T31" fmla="*/ 1 h 429"/>
                <a:gd name="T32" fmla="*/ 7 w 244"/>
                <a:gd name="T33" fmla="*/ 1 h 429"/>
                <a:gd name="T34" fmla="*/ 6 w 244"/>
                <a:gd name="T35" fmla="*/ 1 h 429"/>
                <a:gd name="T36" fmla="*/ 6 w 244"/>
                <a:gd name="T37" fmla="*/ 0 h 429"/>
                <a:gd name="T38" fmla="*/ 6 w 244"/>
                <a:gd name="T39" fmla="*/ 0 h 429"/>
                <a:gd name="T40" fmla="*/ 6 w 244"/>
                <a:gd name="T41" fmla="*/ 0 h 429"/>
                <a:gd name="T42" fmla="*/ 6 w 244"/>
                <a:gd name="T43" fmla="*/ 0 h 429"/>
                <a:gd name="T44" fmla="*/ 5 w 244"/>
                <a:gd name="T45" fmla="*/ 0 h 429"/>
                <a:gd name="T46" fmla="*/ 3 w 244"/>
                <a:gd name="T47" fmla="*/ 0 h 429"/>
                <a:gd name="T48" fmla="*/ 0 w 244"/>
                <a:gd name="T49" fmla="*/ 11 h 4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44" h="429">
                  <a:moveTo>
                    <a:pt x="147" y="190"/>
                  </a:moveTo>
                  <a:lnTo>
                    <a:pt x="158" y="189"/>
                  </a:lnTo>
                  <a:lnTo>
                    <a:pt x="168" y="186"/>
                  </a:lnTo>
                  <a:lnTo>
                    <a:pt x="178" y="182"/>
                  </a:lnTo>
                  <a:lnTo>
                    <a:pt x="188" y="175"/>
                  </a:lnTo>
                  <a:lnTo>
                    <a:pt x="197" y="167"/>
                  </a:lnTo>
                  <a:lnTo>
                    <a:pt x="207" y="157"/>
                  </a:lnTo>
                  <a:lnTo>
                    <a:pt x="216" y="147"/>
                  </a:lnTo>
                  <a:lnTo>
                    <a:pt x="223" y="135"/>
                  </a:lnTo>
                  <a:lnTo>
                    <a:pt x="230" y="122"/>
                  </a:lnTo>
                  <a:lnTo>
                    <a:pt x="236" y="108"/>
                  </a:lnTo>
                  <a:lnTo>
                    <a:pt x="240" y="96"/>
                  </a:lnTo>
                  <a:lnTo>
                    <a:pt x="243" y="82"/>
                  </a:lnTo>
                  <a:lnTo>
                    <a:pt x="244" y="68"/>
                  </a:lnTo>
                  <a:lnTo>
                    <a:pt x="244" y="55"/>
                  </a:lnTo>
                  <a:lnTo>
                    <a:pt x="243" y="43"/>
                  </a:lnTo>
                  <a:lnTo>
                    <a:pt x="240" y="33"/>
                  </a:lnTo>
                  <a:lnTo>
                    <a:pt x="236" y="23"/>
                  </a:lnTo>
                  <a:lnTo>
                    <a:pt x="230" y="15"/>
                  </a:lnTo>
                  <a:lnTo>
                    <a:pt x="224" y="8"/>
                  </a:lnTo>
                  <a:lnTo>
                    <a:pt x="217" y="4"/>
                  </a:lnTo>
                  <a:lnTo>
                    <a:pt x="208" y="1"/>
                  </a:lnTo>
                  <a:lnTo>
                    <a:pt x="199" y="0"/>
                  </a:lnTo>
                  <a:lnTo>
                    <a:pt x="115" y="0"/>
                  </a:lnTo>
                  <a:lnTo>
                    <a:pt x="0" y="4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81" name="Line 125"/>
            <p:cNvSpPr>
              <a:spLocks noChangeShapeType="1"/>
            </p:cNvSpPr>
            <p:nvPr/>
          </p:nvSpPr>
          <p:spPr bwMode="auto">
            <a:xfrm>
              <a:off x="1833" y="3006"/>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82" name="Line 126"/>
            <p:cNvSpPr>
              <a:spLocks noChangeShapeType="1"/>
            </p:cNvSpPr>
            <p:nvPr/>
          </p:nvSpPr>
          <p:spPr bwMode="auto">
            <a:xfrm>
              <a:off x="2463" y="3006"/>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80404" name="Group 148"/>
          <p:cNvGrpSpPr>
            <a:grpSpLocks/>
          </p:cNvGrpSpPr>
          <p:nvPr/>
        </p:nvGrpSpPr>
        <p:grpSpPr bwMode="auto">
          <a:xfrm>
            <a:off x="7523163" y="1257300"/>
            <a:ext cx="1512887" cy="554038"/>
            <a:chOff x="4739" y="990"/>
            <a:chExt cx="953" cy="349"/>
          </a:xfrm>
        </p:grpSpPr>
        <p:sp>
          <p:nvSpPr>
            <p:cNvPr id="34861" name="Line 127"/>
            <p:cNvSpPr>
              <a:spLocks noChangeShapeType="1"/>
            </p:cNvSpPr>
            <p:nvPr/>
          </p:nvSpPr>
          <p:spPr bwMode="auto">
            <a:xfrm flipV="1">
              <a:off x="4739" y="1217"/>
              <a:ext cx="266" cy="1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2" name="Line 128"/>
            <p:cNvSpPr>
              <a:spLocks noChangeShapeType="1"/>
            </p:cNvSpPr>
            <p:nvPr/>
          </p:nvSpPr>
          <p:spPr bwMode="auto">
            <a:xfrm flipH="1">
              <a:off x="5005" y="1217"/>
              <a:ext cx="6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3" name="Freeform 129"/>
            <p:cNvSpPr>
              <a:spLocks/>
            </p:cNvSpPr>
            <p:nvPr/>
          </p:nvSpPr>
          <p:spPr bwMode="auto">
            <a:xfrm>
              <a:off x="5083" y="997"/>
              <a:ext cx="120" cy="178"/>
            </a:xfrm>
            <a:custGeom>
              <a:avLst/>
              <a:gdLst>
                <a:gd name="T0" fmla="*/ 5 w 394"/>
                <a:gd name="T1" fmla="*/ 0 h 600"/>
                <a:gd name="T2" fmla="*/ 11 w 394"/>
                <a:gd name="T3" fmla="*/ 0 h 600"/>
                <a:gd name="T4" fmla="*/ 0 w 394"/>
                <a:gd name="T5" fmla="*/ 16 h 600"/>
                <a:gd name="T6" fmla="*/ 7 w 394"/>
                <a:gd name="T7" fmla="*/ 16 h 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94" h="600">
                  <a:moveTo>
                    <a:pt x="161" y="0"/>
                  </a:moveTo>
                  <a:lnTo>
                    <a:pt x="394" y="0"/>
                  </a:lnTo>
                  <a:lnTo>
                    <a:pt x="0" y="600"/>
                  </a:lnTo>
                  <a:lnTo>
                    <a:pt x="233"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64" name="Freeform 130"/>
            <p:cNvSpPr>
              <a:spLocks/>
            </p:cNvSpPr>
            <p:nvPr/>
          </p:nvSpPr>
          <p:spPr bwMode="auto">
            <a:xfrm>
              <a:off x="5220" y="1051"/>
              <a:ext cx="63" cy="128"/>
            </a:xfrm>
            <a:custGeom>
              <a:avLst/>
              <a:gdLst>
                <a:gd name="T0" fmla="*/ 0 w 215"/>
                <a:gd name="T1" fmla="*/ 11 h 428"/>
                <a:gd name="T2" fmla="*/ 5 w 215"/>
                <a:gd name="T3" fmla="*/ 0 h 428"/>
                <a:gd name="T4" fmla="*/ 5 w 215"/>
                <a:gd name="T5" fmla="*/ 11 h 428"/>
                <a:gd name="T6" fmla="*/ 0 60000 65536"/>
                <a:gd name="T7" fmla="*/ 0 60000 65536"/>
                <a:gd name="T8" fmla="*/ 0 60000 65536"/>
              </a:gdLst>
              <a:ahLst/>
              <a:cxnLst>
                <a:cxn ang="T6">
                  <a:pos x="T0" y="T1"/>
                </a:cxn>
                <a:cxn ang="T7">
                  <a:pos x="T2" y="T3"/>
                </a:cxn>
                <a:cxn ang="T8">
                  <a:pos x="T4" y="T5"/>
                </a:cxn>
              </a:cxnLst>
              <a:rect l="0" t="0" r="r" b="b"/>
              <a:pathLst>
                <a:path w="215" h="428">
                  <a:moveTo>
                    <a:pt x="0" y="428"/>
                  </a:moveTo>
                  <a:lnTo>
                    <a:pt x="215" y="0"/>
                  </a:lnTo>
                  <a:lnTo>
                    <a:pt x="200" y="4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65" name="Line 131"/>
            <p:cNvSpPr>
              <a:spLocks noChangeShapeType="1"/>
            </p:cNvSpPr>
            <p:nvPr/>
          </p:nvSpPr>
          <p:spPr bwMode="auto">
            <a:xfrm flipH="1">
              <a:off x="5236" y="1144"/>
              <a:ext cx="4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6" name="Line 132"/>
            <p:cNvSpPr>
              <a:spLocks noChangeShapeType="1"/>
            </p:cNvSpPr>
            <p:nvPr/>
          </p:nvSpPr>
          <p:spPr bwMode="auto">
            <a:xfrm>
              <a:off x="5331" y="1116"/>
              <a:ext cx="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7" name="Freeform 133"/>
            <p:cNvSpPr>
              <a:spLocks/>
            </p:cNvSpPr>
            <p:nvPr/>
          </p:nvSpPr>
          <p:spPr bwMode="auto">
            <a:xfrm>
              <a:off x="5413" y="997"/>
              <a:ext cx="119" cy="178"/>
            </a:xfrm>
            <a:custGeom>
              <a:avLst/>
              <a:gdLst>
                <a:gd name="T0" fmla="*/ 5 w 394"/>
                <a:gd name="T1" fmla="*/ 0 h 600"/>
                <a:gd name="T2" fmla="*/ 11 w 394"/>
                <a:gd name="T3" fmla="*/ 0 h 600"/>
                <a:gd name="T4" fmla="*/ 0 w 394"/>
                <a:gd name="T5" fmla="*/ 16 h 600"/>
                <a:gd name="T6" fmla="*/ 6 w 394"/>
                <a:gd name="T7" fmla="*/ 16 h 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94" h="600">
                  <a:moveTo>
                    <a:pt x="161" y="0"/>
                  </a:moveTo>
                  <a:lnTo>
                    <a:pt x="394" y="0"/>
                  </a:lnTo>
                  <a:lnTo>
                    <a:pt x="0" y="600"/>
                  </a:lnTo>
                  <a:lnTo>
                    <a:pt x="233"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68" name="Freeform 134"/>
            <p:cNvSpPr>
              <a:spLocks/>
            </p:cNvSpPr>
            <p:nvPr/>
          </p:nvSpPr>
          <p:spPr bwMode="auto">
            <a:xfrm>
              <a:off x="5549" y="1108"/>
              <a:ext cx="61" cy="71"/>
            </a:xfrm>
            <a:custGeom>
              <a:avLst/>
              <a:gdLst>
                <a:gd name="T0" fmla="*/ 0 w 205"/>
                <a:gd name="T1" fmla="*/ 6 h 237"/>
                <a:gd name="T2" fmla="*/ 2 w 205"/>
                <a:gd name="T3" fmla="*/ 6 h 237"/>
                <a:gd name="T4" fmla="*/ 2 w 205"/>
                <a:gd name="T5" fmla="*/ 6 h 237"/>
                <a:gd name="T6" fmla="*/ 3 w 205"/>
                <a:gd name="T7" fmla="*/ 6 h 237"/>
                <a:gd name="T8" fmla="*/ 3 w 205"/>
                <a:gd name="T9" fmla="*/ 6 h 237"/>
                <a:gd name="T10" fmla="*/ 3 w 205"/>
                <a:gd name="T11" fmla="*/ 6 h 237"/>
                <a:gd name="T12" fmla="*/ 4 w 205"/>
                <a:gd name="T13" fmla="*/ 6 h 237"/>
                <a:gd name="T14" fmla="*/ 4 w 205"/>
                <a:gd name="T15" fmla="*/ 6 h 237"/>
                <a:gd name="T16" fmla="*/ 4 w 205"/>
                <a:gd name="T17" fmla="*/ 5 h 237"/>
                <a:gd name="T18" fmla="*/ 4 w 205"/>
                <a:gd name="T19" fmla="*/ 5 h 237"/>
                <a:gd name="T20" fmla="*/ 4 w 205"/>
                <a:gd name="T21" fmla="*/ 5 h 237"/>
                <a:gd name="T22" fmla="*/ 5 w 205"/>
                <a:gd name="T23" fmla="*/ 4 h 237"/>
                <a:gd name="T24" fmla="*/ 5 w 205"/>
                <a:gd name="T25" fmla="*/ 4 h 237"/>
                <a:gd name="T26" fmla="*/ 5 w 205"/>
                <a:gd name="T27" fmla="*/ 4 h 237"/>
                <a:gd name="T28" fmla="*/ 5 w 205"/>
                <a:gd name="T29" fmla="*/ 3 h 237"/>
                <a:gd name="T30" fmla="*/ 5 w 205"/>
                <a:gd name="T31" fmla="*/ 3 h 237"/>
                <a:gd name="T32" fmla="*/ 5 w 205"/>
                <a:gd name="T33" fmla="*/ 2 h 237"/>
                <a:gd name="T34" fmla="*/ 5 w 205"/>
                <a:gd name="T35" fmla="*/ 2 h 237"/>
                <a:gd name="T36" fmla="*/ 5 w 205"/>
                <a:gd name="T37" fmla="*/ 2 h 237"/>
                <a:gd name="T38" fmla="*/ 5 w 205"/>
                <a:gd name="T39" fmla="*/ 1 h 237"/>
                <a:gd name="T40" fmla="*/ 5 w 205"/>
                <a:gd name="T41" fmla="*/ 1 h 237"/>
                <a:gd name="T42" fmla="*/ 5 w 205"/>
                <a:gd name="T43" fmla="*/ 1 h 237"/>
                <a:gd name="T44" fmla="*/ 5 w 205"/>
                <a:gd name="T45" fmla="*/ 1 h 237"/>
                <a:gd name="T46" fmla="*/ 5 w 205"/>
                <a:gd name="T47" fmla="*/ 0 h 237"/>
                <a:gd name="T48" fmla="*/ 4 w 205"/>
                <a:gd name="T49" fmla="*/ 0 h 237"/>
                <a:gd name="T50" fmla="*/ 4 w 205"/>
                <a:gd name="T51" fmla="*/ 0 h 237"/>
                <a:gd name="T52" fmla="*/ 4 w 205"/>
                <a:gd name="T53" fmla="*/ 0 h 237"/>
                <a:gd name="T54" fmla="*/ 4 w 205"/>
                <a:gd name="T55" fmla="*/ 0 h 237"/>
                <a:gd name="T56" fmla="*/ 2 w 205"/>
                <a:gd name="T57" fmla="*/ 0 h 2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5" h="237">
                  <a:moveTo>
                    <a:pt x="0" y="237"/>
                  </a:moveTo>
                  <a:lnTo>
                    <a:pt x="83" y="237"/>
                  </a:lnTo>
                  <a:lnTo>
                    <a:pt x="94" y="237"/>
                  </a:lnTo>
                  <a:lnTo>
                    <a:pt x="105" y="234"/>
                  </a:lnTo>
                  <a:lnTo>
                    <a:pt x="115" y="230"/>
                  </a:lnTo>
                  <a:lnTo>
                    <a:pt x="126" y="224"/>
                  </a:lnTo>
                  <a:lnTo>
                    <a:pt x="137" y="217"/>
                  </a:lnTo>
                  <a:lnTo>
                    <a:pt x="146" y="207"/>
                  </a:lnTo>
                  <a:lnTo>
                    <a:pt x="157" y="198"/>
                  </a:lnTo>
                  <a:lnTo>
                    <a:pt x="165" y="186"/>
                  </a:lnTo>
                  <a:lnTo>
                    <a:pt x="174" y="173"/>
                  </a:lnTo>
                  <a:lnTo>
                    <a:pt x="181" y="161"/>
                  </a:lnTo>
                  <a:lnTo>
                    <a:pt x="189" y="147"/>
                  </a:lnTo>
                  <a:lnTo>
                    <a:pt x="194" y="133"/>
                  </a:lnTo>
                  <a:lnTo>
                    <a:pt x="198" y="119"/>
                  </a:lnTo>
                  <a:lnTo>
                    <a:pt x="201" y="104"/>
                  </a:lnTo>
                  <a:lnTo>
                    <a:pt x="204" y="90"/>
                  </a:lnTo>
                  <a:lnTo>
                    <a:pt x="205" y="76"/>
                  </a:lnTo>
                  <a:lnTo>
                    <a:pt x="204" y="64"/>
                  </a:lnTo>
                  <a:lnTo>
                    <a:pt x="201" y="51"/>
                  </a:lnTo>
                  <a:lnTo>
                    <a:pt x="198" y="39"/>
                  </a:lnTo>
                  <a:lnTo>
                    <a:pt x="194" y="30"/>
                  </a:lnTo>
                  <a:lnTo>
                    <a:pt x="189" y="20"/>
                  </a:lnTo>
                  <a:lnTo>
                    <a:pt x="182" y="13"/>
                  </a:lnTo>
                  <a:lnTo>
                    <a:pt x="175" y="7"/>
                  </a:lnTo>
                  <a:lnTo>
                    <a:pt x="166" y="3"/>
                  </a:lnTo>
                  <a:lnTo>
                    <a:pt x="157" y="0"/>
                  </a:lnTo>
                  <a:lnTo>
                    <a:pt x="147" y="0"/>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69" name="Freeform 135"/>
            <p:cNvSpPr>
              <a:spLocks/>
            </p:cNvSpPr>
            <p:nvPr/>
          </p:nvSpPr>
          <p:spPr bwMode="auto">
            <a:xfrm>
              <a:off x="5549" y="1051"/>
              <a:ext cx="74" cy="128"/>
            </a:xfrm>
            <a:custGeom>
              <a:avLst/>
              <a:gdLst>
                <a:gd name="T0" fmla="*/ 4 w 244"/>
                <a:gd name="T1" fmla="*/ 5 h 428"/>
                <a:gd name="T2" fmla="*/ 5 w 244"/>
                <a:gd name="T3" fmla="*/ 5 h 428"/>
                <a:gd name="T4" fmla="*/ 5 w 244"/>
                <a:gd name="T5" fmla="*/ 5 h 428"/>
                <a:gd name="T6" fmla="*/ 5 w 244"/>
                <a:gd name="T7" fmla="*/ 5 h 428"/>
                <a:gd name="T8" fmla="*/ 5 w 244"/>
                <a:gd name="T9" fmla="*/ 5 h 428"/>
                <a:gd name="T10" fmla="*/ 5 w 244"/>
                <a:gd name="T11" fmla="*/ 4 h 428"/>
                <a:gd name="T12" fmla="*/ 6 w 244"/>
                <a:gd name="T13" fmla="*/ 4 h 428"/>
                <a:gd name="T14" fmla="*/ 6 w 244"/>
                <a:gd name="T15" fmla="*/ 4 h 428"/>
                <a:gd name="T16" fmla="*/ 6 w 244"/>
                <a:gd name="T17" fmla="*/ 4 h 428"/>
                <a:gd name="T18" fmla="*/ 6 w 244"/>
                <a:gd name="T19" fmla="*/ 3 h 428"/>
                <a:gd name="T20" fmla="*/ 7 w 244"/>
                <a:gd name="T21" fmla="*/ 3 h 428"/>
                <a:gd name="T22" fmla="*/ 7 w 244"/>
                <a:gd name="T23" fmla="*/ 2 h 428"/>
                <a:gd name="T24" fmla="*/ 7 w 244"/>
                <a:gd name="T25" fmla="*/ 2 h 428"/>
                <a:gd name="T26" fmla="*/ 7 w 244"/>
                <a:gd name="T27" fmla="*/ 2 h 428"/>
                <a:gd name="T28" fmla="*/ 7 w 244"/>
                <a:gd name="T29" fmla="*/ 1 h 428"/>
                <a:gd name="T30" fmla="*/ 7 w 244"/>
                <a:gd name="T31" fmla="*/ 1 h 428"/>
                <a:gd name="T32" fmla="*/ 7 w 244"/>
                <a:gd name="T33" fmla="*/ 1 h 428"/>
                <a:gd name="T34" fmla="*/ 7 w 244"/>
                <a:gd name="T35" fmla="*/ 1 h 428"/>
                <a:gd name="T36" fmla="*/ 6 w 244"/>
                <a:gd name="T37" fmla="*/ 0 h 428"/>
                <a:gd name="T38" fmla="*/ 6 w 244"/>
                <a:gd name="T39" fmla="*/ 0 h 428"/>
                <a:gd name="T40" fmla="*/ 6 w 244"/>
                <a:gd name="T41" fmla="*/ 0 h 428"/>
                <a:gd name="T42" fmla="*/ 6 w 244"/>
                <a:gd name="T43" fmla="*/ 0 h 428"/>
                <a:gd name="T44" fmla="*/ 5 w 244"/>
                <a:gd name="T45" fmla="*/ 0 h 428"/>
                <a:gd name="T46" fmla="*/ 3 w 244"/>
                <a:gd name="T47" fmla="*/ 0 h 428"/>
                <a:gd name="T48" fmla="*/ 0 w 244"/>
                <a:gd name="T49" fmla="*/ 11 h 4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44" h="428">
                  <a:moveTo>
                    <a:pt x="147" y="191"/>
                  </a:moveTo>
                  <a:lnTo>
                    <a:pt x="157" y="190"/>
                  </a:lnTo>
                  <a:lnTo>
                    <a:pt x="166" y="186"/>
                  </a:lnTo>
                  <a:lnTo>
                    <a:pt x="177" y="182"/>
                  </a:lnTo>
                  <a:lnTo>
                    <a:pt x="188" y="175"/>
                  </a:lnTo>
                  <a:lnTo>
                    <a:pt x="197" y="167"/>
                  </a:lnTo>
                  <a:lnTo>
                    <a:pt x="206" y="158"/>
                  </a:lnTo>
                  <a:lnTo>
                    <a:pt x="215" y="147"/>
                  </a:lnTo>
                  <a:lnTo>
                    <a:pt x="223" y="134"/>
                  </a:lnTo>
                  <a:lnTo>
                    <a:pt x="229" y="122"/>
                  </a:lnTo>
                  <a:lnTo>
                    <a:pt x="235" y="109"/>
                  </a:lnTo>
                  <a:lnTo>
                    <a:pt x="239" y="95"/>
                  </a:lnTo>
                  <a:lnTo>
                    <a:pt x="242" y="81"/>
                  </a:lnTo>
                  <a:lnTo>
                    <a:pt x="244" y="68"/>
                  </a:lnTo>
                  <a:lnTo>
                    <a:pt x="244" y="56"/>
                  </a:lnTo>
                  <a:lnTo>
                    <a:pt x="242" y="44"/>
                  </a:lnTo>
                  <a:lnTo>
                    <a:pt x="240" y="33"/>
                  </a:lnTo>
                  <a:lnTo>
                    <a:pt x="236" y="22"/>
                  </a:lnTo>
                  <a:lnTo>
                    <a:pt x="230" y="15"/>
                  </a:lnTo>
                  <a:lnTo>
                    <a:pt x="224" y="9"/>
                  </a:lnTo>
                  <a:lnTo>
                    <a:pt x="215" y="3"/>
                  </a:lnTo>
                  <a:lnTo>
                    <a:pt x="207" y="1"/>
                  </a:lnTo>
                  <a:lnTo>
                    <a:pt x="198" y="0"/>
                  </a:lnTo>
                  <a:lnTo>
                    <a:pt x="115" y="0"/>
                  </a:lnTo>
                  <a:lnTo>
                    <a:pt x="0" y="4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70" name="Line 136"/>
            <p:cNvSpPr>
              <a:spLocks noChangeShapeType="1"/>
            </p:cNvSpPr>
            <p:nvPr/>
          </p:nvSpPr>
          <p:spPr bwMode="auto">
            <a:xfrm>
              <a:off x="5024" y="990"/>
              <a:ext cx="0" cy="2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71" name="Line 137"/>
            <p:cNvSpPr>
              <a:spLocks noChangeShapeType="1"/>
            </p:cNvSpPr>
            <p:nvPr/>
          </p:nvSpPr>
          <p:spPr bwMode="auto">
            <a:xfrm>
              <a:off x="5654" y="990"/>
              <a:ext cx="0" cy="2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4831" name="Rectangle 154"/>
          <p:cNvSpPr>
            <a:spLocks noChangeArrowheads="1"/>
          </p:cNvSpPr>
          <p:nvPr/>
        </p:nvSpPr>
        <p:spPr bwMode="auto">
          <a:xfrm>
            <a:off x="0" y="0"/>
            <a:ext cx="9144000" cy="685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例</a:t>
            </a:r>
            <a:r>
              <a:rPr lang="en-US" altLang="zh-CN" sz="3600" b="1">
                <a:solidFill>
                  <a:srgbClr val="FF0000"/>
                </a:solidFill>
                <a:latin typeface="黑体" pitchFamily="2" charset="-122"/>
                <a:ea typeface="黑体" pitchFamily="2" charset="-122"/>
              </a:rPr>
              <a:t>1.</a:t>
            </a:r>
            <a:r>
              <a:rPr lang="zh-CN" altLang="en-US" sz="3600" b="1">
                <a:solidFill>
                  <a:srgbClr val="FF0000"/>
                </a:solidFill>
                <a:latin typeface="黑体" pitchFamily="2" charset="-122"/>
                <a:ea typeface="黑体" pitchFamily="2" charset="-122"/>
              </a:rPr>
              <a:t>已知线段的实长</a:t>
            </a:r>
            <a:r>
              <a:rPr lang="en-US" altLang="zh-CN" sz="3600" b="1">
                <a:solidFill>
                  <a:srgbClr val="FF0000"/>
                </a:solidFill>
                <a:latin typeface="黑体" pitchFamily="2" charset="-122"/>
                <a:ea typeface="黑体" pitchFamily="2" charset="-122"/>
              </a:rPr>
              <a:t>AB</a:t>
            </a:r>
            <a:r>
              <a:rPr lang="zh-CN" altLang="en-US" sz="3600" b="1">
                <a:solidFill>
                  <a:srgbClr val="FF0000"/>
                </a:solidFill>
                <a:latin typeface="黑体" pitchFamily="2" charset="-122"/>
                <a:ea typeface="黑体" pitchFamily="2" charset="-122"/>
              </a:rPr>
              <a:t>，求它的水平投影。</a:t>
            </a:r>
          </a:p>
        </p:txBody>
      </p:sp>
      <p:sp>
        <p:nvSpPr>
          <p:cNvPr id="480411" name="Text Box 155"/>
          <p:cNvSpPr txBox="1">
            <a:spLocks noChangeArrowheads="1"/>
          </p:cNvSpPr>
          <p:nvPr/>
        </p:nvSpPr>
        <p:spPr bwMode="auto">
          <a:xfrm>
            <a:off x="107950" y="692150"/>
            <a:ext cx="33115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a:solidFill>
                  <a:srgbClr val="FF0000"/>
                </a:solidFill>
                <a:ea typeface="黑体" pitchFamily="2" charset="-122"/>
              </a:rPr>
              <a:t>解法二：</a:t>
            </a:r>
          </a:p>
        </p:txBody>
      </p:sp>
      <p:sp>
        <p:nvSpPr>
          <p:cNvPr id="12" name="Line 173"/>
          <p:cNvSpPr>
            <a:spLocks noChangeShapeType="1"/>
          </p:cNvSpPr>
          <p:nvPr/>
        </p:nvSpPr>
        <p:spPr bwMode="auto">
          <a:xfrm>
            <a:off x="900113" y="5634038"/>
            <a:ext cx="2058987"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3" name="Line 174"/>
          <p:cNvSpPr>
            <a:spLocks noChangeShapeType="1"/>
          </p:cNvSpPr>
          <p:nvPr/>
        </p:nvSpPr>
        <p:spPr bwMode="auto">
          <a:xfrm flipV="1">
            <a:off x="2959100" y="4519613"/>
            <a:ext cx="0" cy="11144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4" name="Line 175"/>
          <p:cNvSpPr>
            <a:spLocks noChangeShapeType="1"/>
          </p:cNvSpPr>
          <p:nvPr/>
        </p:nvSpPr>
        <p:spPr bwMode="auto">
          <a:xfrm flipH="1">
            <a:off x="900113" y="4519613"/>
            <a:ext cx="2058987" cy="11144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8" name="组合 17"/>
          <p:cNvGrpSpPr>
            <a:grpSpLocks/>
          </p:cNvGrpSpPr>
          <p:nvPr/>
        </p:nvGrpSpPr>
        <p:grpSpPr bwMode="auto">
          <a:xfrm>
            <a:off x="2851150" y="5526088"/>
            <a:ext cx="107950" cy="107950"/>
            <a:chOff x="2962275" y="4465638"/>
            <a:chExt cx="107950" cy="107950"/>
          </a:xfrm>
        </p:grpSpPr>
        <p:sp>
          <p:nvSpPr>
            <p:cNvPr id="34859" name="Line 176"/>
            <p:cNvSpPr>
              <a:spLocks noChangeShapeType="1"/>
            </p:cNvSpPr>
            <p:nvPr/>
          </p:nvSpPr>
          <p:spPr bwMode="auto">
            <a:xfrm flipH="1">
              <a:off x="2962275" y="4465638"/>
              <a:ext cx="1079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60" name="Line 177"/>
            <p:cNvSpPr>
              <a:spLocks noChangeShapeType="1"/>
            </p:cNvSpPr>
            <p:nvPr/>
          </p:nvSpPr>
          <p:spPr bwMode="auto">
            <a:xfrm>
              <a:off x="2962275" y="4465638"/>
              <a:ext cx="0" cy="1079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7" name="Freeform 178"/>
          <p:cNvSpPr>
            <a:spLocks/>
          </p:cNvSpPr>
          <p:nvPr/>
        </p:nvSpPr>
        <p:spPr bwMode="auto">
          <a:xfrm rot="10800000">
            <a:off x="762000" y="5294313"/>
            <a:ext cx="328613" cy="641350"/>
          </a:xfrm>
          <a:custGeom>
            <a:avLst/>
            <a:gdLst>
              <a:gd name="T0" fmla="*/ 2147483647 w 207"/>
              <a:gd name="T1" fmla="*/ 2147483647 h 404"/>
              <a:gd name="T2" fmla="*/ 2147483647 w 207"/>
              <a:gd name="T3" fmla="*/ 2147483647 h 404"/>
              <a:gd name="T4" fmla="*/ 2147483647 w 207"/>
              <a:gd name="T5" fmla="*/ 2147483647 h 404"/>
              <a:gd name="T6" fmla="*/ 2147483647 w 207"/>
              <a:gd name="T7" fmla="*/ 2147483647 h 404"/>
              <a:gd name="T8" fmla="*/ 2147483647 w 207"/>
              <a:gd name="T9" fmla="*/ 2147483647 h 404"/>
              <a:gd name="T10" fmla="*/ 2147483647 w 207"/>
              <a:gd name="T11" fmla="*/ 2147483647 h 404"/>
              <a:gd name="T12" fmla="*/ 2147483647 w 207"/>
              <a:gd name="T13" fmla="*/ 2147483647 h 404"/>
              <a:gd name="T14" fmla="*/ 2147483647 w 207"/>
              <a:gd name="T15" fmla="*/ 2147483647 h 404"/>
              <a:gd name="T16" fmla="*/ 2147483647 w 207"/>
              <a:gd name="T17" fmla="*/ 2147483647 h 404"/>
              <a:gd name="T18" fmla="*/ 2147483647 w 207"/>
              <a:gd name="T19" fmla="*/ 2147483647 h 404"/>
              <a:gd name="T20" fmla="*/ 2147483647 w 207"/>
              <a:gd name="T21" fmla="*/ 2147483647 h 404"/>
              <a:gd name="T22" fmla="*/ 2147483647 w 207"/>
              <a:gd name="T23" fmla="*/ 2147483647 h 404"/>
              <a:gd name="T24" fmla="*/ 2147483647 w 207"/>
              <a:gd name="T25" fmla="*/ 2147483647 h 404"/>
              <a:gd name="T26" fmla="*/ 2147483647 w 207"/>
              <a:gd name="T27" fmla="*/ 2147483647 h 404"/>
              <a:gd name="T28" fmla="*/ 2147483647 w 207"/>
              <a:gd name="T29" fmla="*/ 2147483647 h 404"/>
              <a:gd name="T30" fmla="*/ 2147483647 w 207"/>
              <a:gd name="T31" fmla="*/ 2147483647 h 404"/>
              <a:gd name="T32" fmla="*/ 0 w 207"/>
              <a:gd name="T33" fmla="*/ 0 h 40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7" h="404">
                <a:moveTo>
                  <a:pt x="207" y="404"/>
                </a:moveTo>
                <a:lnTo>
                  <a:pt x="197" y="377"/>
                </a:lnTo>
                <a:lnTo>
                  <a:pt x="188" y="350"/>
                </a:lnTo>
                <a:lnTo>
                  <a:pt x="178" y="323"/>
                </a:lnTo>
                <a:lnTo>
                  <a:pt x="167" y="297"/>
                </a:lnTo>
                <a:lnTo>
                  <a:pt x="156" y="271"/>
                </a:lnTo>
                <a:lnTo>
                  <a:pt x="144" y="245"/>
                </a:lnTo>
                <a:lnTo>
                  <a:pt x="132" y="219"/>
                </a:lnTo>
                <a:lnTo>
                  <a:pt x="119" y="194"/>
                </a:lnTo>
                <a:lnTo>
                  <a:pt x="106" y="169"/>
                </a:lnTo>
                <a:lnTo>
                  <a:pt x="92" y="144"/>
                </a:lnTo>
                <a:lnTo>
                  <a:pt x="78" y="119"/>
                </a:lnTo>
                <a:lnTo>
                  <a:pt x="63" y="95"/>
                </a:lnTo>
                <a:lnTo>
                  <a:pt x="48" y="71"/>
                </a:lnTo>
                <a:lnTo>
                  <a:pt x="33" y="47"/>
                </a:lnTo>
                <a:lnTo>
                  <a:pt x="17" y="2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9" name="组合 18"/>
          <p:cNvGrpSpPr>
            <a:grpSpLocks/>
          </p:cNvGrpSpPr>
          <p:nvPr/>
        </p:nvGrpSpPr>
        <p:grpSpPr bwMode="auto">
          <a:xfrm>
            <a:off x="684213" y="4157663"/>
            <a:ext cx="1123950" cy="822325"/>
            <a:chOff x="3206750" y="4787900"/>
            <a:chExt cx="1123950" cy="822325"/>
          </a:xfrm>
        </p:grpSpPr>
        <p:sp>
          <p:nvSpPr>
            <p:cNvPr id="34853" name="Line 109"/>
            <p:cNvSpPr>
              <a:spLocks noChangeShapeType="1"/>
            </p:cNvSpPr>
            <p:nvPr/>
          </p:nvSpPr>
          <p:spPr bwMode="auto">
            <a:xfrm flipH="1" flipV="1">
              <a:off x="3790949" y="5140325"/>
              <a:ext cx="539751" cy="4699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54" name="Line 110"/>
            <p:cNvSpPr>
              <a:spLocks noChangeShapeType="1"/>
            </p:cNvSpPr>
            <p:nvPr/>
          </p:nvSpPr>
          <p:spPr bwMode="auto">
            <a:xfrm>
              <a:off x="3206750" y="5140325"/>
              <a:ext cx="5842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55" name="Freeform 111"/>
            <p:cNvSpPr>
              <a:spLocks/>
            </p:cNvSpPr>
            <p:nvPr/>
          </p:nvSpPr>
          <p:spPr bwMode="auto">
            <a:xfrm>
              <a:off x="3370263" y="4787900"/>
              <a:ext cx="144463" cy="285750"/>
            </a:xfrm>
            <a:custGeom>
              <a:avLst/>
              <a:gdLst>
                <a:gd name="T0" fmla="*/ 0 w 302"/>
                <a:gd name="T1" fmla="*/ 2147483647 h 600"/>
                <a:gd name="T2" fmla="*/ 2147483647 w 302"/>
                <a:gd name="T3" fmla="*/ 0 h 600"/>
                <a:gd name="T4" fmla="*/ 2147483647 w 302"/>
                <a:gd name="T5" fmla="*/ 2147483647 h 600"/>
                <a:gd name="T6" fmla="*/ 0 60000 65536"/>
                <a:gd name="T7" fmla="*/ 0 60000 65536"/>
                <a:gd name="T8" fmla="*/ 0 60000 65536"/>
              </a:gdLst>
              <a:ahLst/>
              <a:cxnLst>
                <a:cxn ang="T6">
                  <a:pos x="T0" y="T1"/>
                </a:cxn>
                <a:cxn ang="T7">
                  <a:pos x="T2" y="T3"/>
                </a:cxn>
                <a:cxn ang="T8">
                  <a:pos x="T4" y="T5"/>
                </a:cxn>
              </a:cxnLst>
              <a:rect l="0" t="0" r="r" b="b"/>
              <a:pathLst>
                <a:path w="302" h="600">
                  <a:moveTo>
                    <a:pt x="0" y="600"/>
                  </a:moveTo>
                  <a:lnTo>
                    <a:pt x="302" y="0"/>
                  </a:lnTo>
                  <a:lnTo>
                    <a:pt x="280"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56" name="Line 112"/>
            <p:cNvSpPr>
              <a:spLocks noChangeShapeType="1"/>
            </p:cNvSpPr>
            <p:nvPr/>
          </p:nvSpPr>
          <p:spPr bwMode="auto">
            <a:xfrm flipH="1">
              <a:off x="3414713" y="4994275"/>
              <a:ext cx="920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57" name="Freeform 113"/>
            <p:cNvSpPr>
              <a:spLocks/>
            </p:cNvSpPr>
            <p:nvPr/>
          </p:nvSpPr>
          <p:spPr bwMode="auto">
            <a:xfrm>
              <a:off x="3570288" y="4914900"/>
              <a:ext cx="136525" cy="158750"/>
            </a:xfrm>
            <a:custGeom>
              <a:avLst/>
              <a:gdLst>
                <a:gd name="T0" fmla="*/ 0 w 285"/>
                <a:gd name="T1" fmla="*/ 2147483647 h 333"/>
                <a:gd name="T2" fmla="*/ 2147483647 w 285"/>
                <a:gd name="T3" fmla="*/ 2147483647 h 333"/>
                <a:gd name="T4" fmla="*/ 2147483647 w 285"/>
                <a:gd name="T5" fmla="*/ 2147483647 h 333"/>
                <a:gd name="T6" fmla="*/ 2147483647 w 285"/>
                <a:gd name="T7" fmla="*/ 2147483647 h 333"/>
                <a:gd name="T8" fmla="*/ 2147483647 w 285"/>
                <a:gd name="T9" fmla="*/ 2147483647 h 333"/>
                <a:gd name="T10" fmla="*/ 2147483647 w 285"/>
                <a:gd name="T11" fmla="*/ 2147483647 h 333"/>
                <a:gd name="T12" fmla="*/ 2147483647 w 285"/>
                <a:gd name="T13" fmla="*/ 2147483647 h 333"/>
                <a:gd name="T14" fmla="*/ 2147483647 w 285"/>
                <a:gd name="T15" fmla="*/ 2147483647 h 333"/>
                <a:gd name="T16" fmla="*/ 2147483647 w 285"/>
                <a:gd name="T17" fmla="*/ 2147483647 h 333"/>
                <a:gd name="T18" fmla="*/ 2147483647 w 285"/>
                <a:gd name="T19" fmla="*/ 2147483647 h 333"/>
                <a:gd name="T20" fmla="*/ 2147483647 w 285"/>
                <a:gd name="T21" fmla="*/ 2147483647 h 333"/>
                <a:gd name="T22" fmla="*/ 2147483647 w 285"/>
                <a:gd name="T23" fmla="*/ 2147483647 h 333"/>
                <a:gd name="T24" fmla="*/ 2147483647 w 285"/>
                <a:gd name="T25" fmla="*/ 2147483647 h 333"/>
                <a:gd name="T26" fmla="*/ 2147483647 w 285"/>
                <a:gd name="T27" fmla="*/ 2147483647 h 333"/>
                <a:gd name="T28" fmla="*/ 2147483647 w 285"/>
                <a:gd name="T29" fmla="*/ 2147483647 h 333"/>
                <a:gd name="T30" fmla="*/ 2147483647 w 285"/>
                <a:gd name="T31" fmla="*/ 2147483647 h 333"/>
                <a:gd name="T32" fmla="*/ 2147483647 w 285"/>
                <a:gd name="T33" fmla="*/ 2147483647 h 333"/>
                <a:gd name="T34" fmla="*/ 2147483647 w 285"/>
                <a:gd name="T35" fmla="*/ 2147483647 h 333"/>
                <a:gd name="T36" fmla="*/ 2147483647 w 285"/>
                <a:gd name="T37" fmla="*/ 2147483647 h 333"/>
                <a:gd name="T38" fmla="*/ 2147483647 w 285"/>
                <a:gd name="T39" fmla="*/ 2147483647 h 333"/>
                <a:gd name="T40" fmla="*/ 2147483647 w 285"/>
                <a:gd name="T41" fmla="*/ 2147483647 h 333"/>
                <a:gd name="T42" fmla="*/ 2147483647 w 285"/>
                <a:gd name="T43" fmla="*/ 2147483647 h 333"/>
                <a:gd name="T44" fmla="*/ 2147483647 w 285"/>
                <a:gd name="T45" fmla="*/ 2147483647 h 333"/>
                <a:gd name="T46" fmla="*/ 2147483647 w 285"/>
                <a:gd name="T47" fmla="*/ 2147483647 h 333"/>
                <a:gd name="T48" fmla="*/ 2147483647 w 285"/>
                <a:gd name="T49" fmla="*/ 2147483647 h 333"/>
                <a:gd name="T50" fmla="*/ 2147483647 w 285"/>
                <a:gd name="T51" fmla="*/ 2147483647 h 333"/>
                <a:gd name="T52" fmla="*/ 2147483647 w 285"/>
                <a:gd name="T53" fmla="*/ 2147483647 h 333"/>
                <a:gd name="T54" fmla="*/ 2147483647 w 285"/>
                <a:gd name="T55" fmla="*/ 1516789032 h 333"/>
                <a:gd name="T56" fmla="*/ 2147483647 w 285"/>
                <a:gd name="T57" fmla="*/ 866801697 h 333"/>
                <a:gd name="T58" fmla="*/ 2147483647 w 285"/>
                <a:gd name="T59" fmla="*/ 324993667 h 333"/>
                <a:gd name="T60" fmla="*/ 2147483647 w 285"/>
                <a:gd name="T61" fmla="*/ 108407181 h 333"/>
                <a:gd name="T62" fmla="*/ 2147483647 w 285"/>
                <a:gd name="T63" fmla="*/ 0 h 333"/>
                <a:gd name="T64" fmla="*/ 2147483647 w 285"/>
                <a:gd name="T65" fmla="*/ 0 h 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333">
                  <a:moveTo>
                    <a:pt x="0" y="333"/>
                  </a:moveTo>
                  <a:lnTo>
                    <a:pt x="116" y="333"/>
                  </a:lnTo>
                  <a:lnTo>
                    <a:pt x="129" y="332"/>
                  </a:lnTo>
                  <a:lnTo>
                    <a:pt x="142" y="330"/>
                  </a:lnTo>
                  <a:lnTo>
                    <a:pt x="154" y="325"/>
                  </a:lnTo>
                  <a:lnTo>
                    <a:pt x="167" y="319"/>
                  </a:lnTo>
                  <a:lnTo>
                    <a:pt x="181" y="311"/>
                  </a:lnTo>
                  <a:lnTo>
                    <a:pt x="194" y="301"/>
                  </a:lnTo>
                  <a:lnTo>
                    <a:pt x="205" y="291"/>
                  </a:lnTo>
                  <a:lnTo>
                    <a:pt x="218" y="278"/>
                  </a:lnTo>
                  <a:lnTo>
                    <a:pt x="229" y="265"/>
                  </a:lnTo>
                  <a:lnTo>
                    <a:pt x="240" y="250"/>
                  </a:lnTo>
                  <a:lnTo>
                    <a:pt x="249" y="234"/>
                  </a:lnTo>
                  <a:lnTo>
                    <a:pt x="258" y="218"/>
                  </a:lnTo>
                  <a:lnTo>
                    <a:pt x="266" y="201"/>
                  </a:lnTo>
                  <a:lnTo>
                    <a:pt x="273" y="184"/>
                  </a:lnTo>
                  <a:lnTo>
                    <a:pt x="278" y="167"/>
                  </a:lnTo>
                  <a:lnTo>
                    <a:pt x="282" y="149"/>
                  </a:lnTo>
                  <a:lnTo>
                    <a:pt x="284" y="132"/>
                  </a:lnTo>
                  <a:lnTo>
                    <a:pt x="285" y="115"/>
                  </a:lnTo>
                  <a:lnTo>
                    <a:pt x="285" y="99"/>
                  </a:lnTo>
                  <a:lnTo>
                    <a:pt x="284" y="83"/>
                  </a:lnTo>
                  <a:lnTo>
                    <a:pt x="281" y="68"/>
                  </a:lnTo>
                  <a:lnTo>
                    <a:pt x="278" y="55"/>
                  </a:lnTo>
                  <a:lnTo>
                    <a:pt x="273" y="42"/>
                  </a:lnTo>
                  <a:lnTo>
                    <a:pt x="265" y="32"/>
                  </a:lnTo>
                  <a:lnTo>
                    <a:pt x="258" y="22"/>
                  </a:lnTo>
                  <a:lnTo>
                    <a:pt x="249" y="14"/>
                  </a:lnTo>
                  <a:lnTo>
                    <a:pt x="240" y="8"/>
                  </a:lnTo>
                  <a:lnTo>
                    <a:pt x="229" y="3"/>
                  </a:lnTo>
                  <a:lnTo>
                    <a:pt x="217" y="1"/>
                  </a:lnTo>
                  <a:lnTo>
                    <a:pt x="205" y="0"/>
                  </a:lnTo>
                  <a:lnTo>
                    <a:pt x="8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58" name="Freeform 114"/>
            <p:cNvSpPr>
              <a:spLocks/>
            </p:cNvSpPr>
            <p:nvPr/>
          </p:nvSpPr>
          <p:spPr bwMode="auto">
            <a:xfrm>
              <a:off x="3570288" y="4787900"/>
              <a:ext cx="163513" cy="285750"/>
            </a:xfrm>
            <a:custGeom>
              <a:avLst/>
              <a:gdLst>
                <a:gd name="T0" fmla="*/ 2147483647 w 342"/>
                <a:gd name="T1" fmla="*/ 2147483647 h 600"/>
                <a:gd name="T2" fmla="*/ 2147483647 w 342"/>
                <a:gd name="T3" fmla="*/ 2147483647 h 600"/>
                <a:gd name="T4" fmla="*/ 2147483647 w 342"/>
                <a:gd name="T5" fmla="*/ 2147483647 h 600"/>
                <a:gd name="T6" fmla="*/ 2147483647 w 342"/>
                <a:gd name="T7" fmla="*/ 2147483647 h 600"/>
                <a:gd name="T8" fmla="*/ 2147483647 w 342"/>
                <a:gd name="T9" fmla="*/ 2147483647 h 600"/>
                <a:gd name="T10" fmla="*/ 2147483647 w 342"/>
                <a:gd name="T11" fmla="*/ 2147483647 h 600"/>
                <a:gd name="T12" fmla="*/ 2147483647 w 342"/>
                <a:gd name="T13" fmla="*/ 2147483647 h 600"/>
                <a:gd name="T14" fmla="*/ 2147483647 w 342"/>
                <a:gd name="T15" fmla="*/ 2147483647 h 600"/>
                <a:gd name="T16" fmla="*/ 2147483647 w 342"/>
                <a:gd name="T17" fmla="*/ 2147483647 h 600"/>
                <a:gd name="T18" fmla="*/ 2147483647 w 342"/>
                <a:gd name="T19" fmla="*/ 2147483647 h 600"/>
                <a:gd name="T20" fmla="*/ 2147483647 w 342"/>
                <a:gd name="T21" fmla="*/ 2147483647 h 600"/>
                <a:gd name="T22" fmla="*/ 2147483647 w 342"/>
                <a:gd name="T23" fmla="*/ 2147483647 h 600"/>
                <a:gd name="T24" fmla="*/ 2147483647 w 342"/>
                <a:gd name="T25" fmla="*/ 2147483647 h 600"/>
                <a:gd name="T26" fmla="*/ 2147483647 w 342"/>
                <a:gd name="T27" fmla="*/ 2147483647 h 600"/>
                <a:gd name="T28" fmla="*/ 2147483647 w 342"/>
                <a:gd name="T29" fmla="*/ 2147483647 h 600"/>
                <a:gd name="T30" fmla="*/ 2147483647 w 342"/>
                <a:gd name="T31" fmla="*/ 2147483647 h 600"/>
                <a:gd name="T32" fmla="*/ 2147483647 w 342"/>
                <a:gd name="T33" fmla="*/ 2147483647 h 600"/>
                <a:gd name="T34" fmla="*/ 2147483647 w 342"/>
                <a:gd name="T35" fmla="*/ 2147483647 h 600"/>
                <a:gd name="T36" fmla="*/ 2147483647 w 342"/>
                <a:gd name="T37" fmla="*/ 2147483647 h 600"/>
                <a:gd name="T38" fmla="*/ 2147483647 w 342"/>
                <a:gd name="T39" fmla="*/ 2147483647 h 600"/>
                <a:gd name="T40" fmla="*/ 2147483647 w 342"/>
                <a:gd name="T41" fmla="*/ 2147483647 h 600"/>
                <a:gd name="T42" fmla="*/ 2147483647 w 342"/>
                <a:gd name="T43" fmla="*/ 2147483647 h 600"/>
                <a:gd name="T44" fmla="*/ 2147483647 w 342"/>
                <a:gd name="T45" fmla="*/ 1728323156 h 600"/>
                <a:gd name="T46" fmla="*/ 2147483647 w 342"/>
                <a:gd name="T47" fmla="*/ 864161816 h 600"/>
                <a:gd name="T48" fmla="*/ 2147483647 w 342"/>
                <a:gd name="T49" fmla="*/ 432080670 h 600"/>
                <a:gd name="T50" fmla="*/ 2147483647 w 342"/>
                <a:gd name="T51" fmla="*/ 107963494 h 600"/>
                <a:gd name="T52" fmla="*/ 2147483647 w 342"/>
                <a:gd name="T53" fmla="*/ 0 h 600"/>
                <a:gd name="T54" fmla="*/ 2147483647 w 342"/>
                <a:gd name="T55" fmla="*/ 0 h 600"/>
                <a:gd name="T56" fmla="*/ 0 w 342"/>
                <a:gd name="T57" fmla="*/ 2147483647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2" h="600">
                  <a:moveTo>
                    <a:pt x="205" y="267"/>
                  </a:moveTo>
                  <a:lnTo>
                    <a:pt x="217" y="266"/>
                  </a:lnTo>
                  <a:lnTo>
                    <a:pt x="229" y="263"/>
                  </a:lnTo>
                  <a:lnTo>
                    <a:pt x="241" y="258"/>
                  </a:lnTo>
                  <a:lnTo>
                    <a:pt x="253" y="252"/>
                  </a:lnTo>
                  <a:lnTo>
                    <a:pt x="265" y="243"/>
                  </a:lnTo>
                  <a:lnTo>
                    <a:pt x="277" y="233"/>
                  </a:lnTo>
                  <a:lnTo>
                    <a:pt x="287" y="222"/>
                  </a:lnTo>
                  <a:lnTo>
                    <a:pt x="298" y="209"/>
                  </a:lnTo>
                  <a:lnTo>
                    <a:pt x="308" y="196"/>
                  </a:lnTo>
                  <a:lnTo>
                    <a:pt x="316" y="181"/>
                  </a:lnTo>
                  <a:lnTo>
                    <a:pt x="324" y="166"/>
                  </a:lnTo>
                  <a:lnTo>
                    <a:pt x="330" y="150"/>
                  </a:lnTo>
                  <a:lnTo>
                    <a:pt x="334" y="134"/>
                  </a:lnTo>
                  <a:lnTo>
                    <a:pt x="339" y="117"/>
                  </a:lnTo>
                  <a:lnTo>
                    <a:pt x="341" y="102"/>
                  </a:lnTo>
                  <a:lnTo>
                    <a:pt x="342" y="86"/>
                  </a:lnTo>
                  <a:lnTo>
                    <a:pt x="341" y="71"/>
                  </a:lnTo>
                  <a:lnTo>
                    <a:pt x="339" y="57"/>
                  </a:lnTo>
                  <a:lnTo>
                    <a:pt x="335" y="45"/>
                  </a:lnTo>
                  <a:lnTo>
                    <a:pt x="330" y="34"/>
                  </a:lnTo>
                  <a:lnTo>
                    <a:pt x="324" y="23"/>
                  </a:lnTo>
                  <a:lnTo>
                    <a:pt x="316" y="16"/>
                  </a:lnTo>
                  <a:lnTo>
                    <a:pt x="308" y="8"/>
                  </a:lnTo>
                  <a:lnTo>
                    <a:pt x="298" y="4"/>
                  </a:lnTo>
                  <a:lnTo>
                    <a:pt x="289" y="1"/>
                  </a:lnTo>
                  <a:lnTo>
                    <a:pt x="277" y="0"/>
                  </a:lnTo>
                  <a:lnTo>
                    <a:pt x="161" y="0"/>
                  </a:lnTo>
                  <a:lnTo>
                    <a:pt x="0"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09" name="Line 175"/>
          <p:cNvSpPr>
            <a:spLocks noChangeShapeType="1"/>
          </p:cNvSpPr>
          <p:nvPr/>
        </p:nvSpPr>
        <p:spPr bwMode="auto">
          <a:xfrm flipH="1">
            <a:off x="800100" y="4522788"/>
            <a:ext cx="2155825" cy="85090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0" name="组合 19"/>
          <p:cNvGrpSpPr>
            <a:grpSpLocks/>
          </p:cNvGrpSpPr>
          <p:nvPr/>
        </p:nvGrpSpPr>
        <p:grpSpPr bwMode="auto">
          <a:xfrm>
            <a:off x="1417638" y="5634038"/>
            <a:ext cx="1025525" cy="485775"/>
            <a:chOff x="436563" y="1393825"/>
            <a:chExt cx="1025524" cy="485775"/>
          </a:xfrm>
        </p:grpSpPr>
        <p:sp>
          <p:nvSpPr>
            <p:cNvPr id="34848" name="Line 47"/>
            <p:cNvSpPr>
              <a:spLocks noChangeShapeType="1"/>
            </p:cNvSpPr>
            <p:nvPr/>
          </p:nvSpPr>
          <p:spPr bwMode="auto">
            <a:xfrm flipH="1">
              <a:off x="928687" y="1393825"/>
              <a:ext cx="533400" cy="485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49" name="Line 48"/>
            <p:cNvSpPr>
              <a:spLocks noChangeShapeType="1"/>
            </p:cNvSpPr>
            <p:nvPr/>
          </p:nvSpPr>
          <p:spPr bwMode="auto">
            <a:xfrm>
              <a:off x="436563" y="1879600"/>
              <a:ext cx="4921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50" name="Freeform 49"/>
            <p:cNvSpPr>
              <a:spLocks/>
            </p:cNvSpPr>
            <p:nvPr/>
          </p:nvSpPr>
          <p:spPr bwMode="auto">
            <a:xfrm>
              <a:off x="528638" y="1625600"/>
              <a:ext cx="120650" cy="190500"/>
            </a:xfrm>
            <a:custGeom>
              <a:avLst/>
              <a:gdLst>
                <a:gd name="T0" fmla="*/ 2147483647 w 255"/>
                <a:gd name="T1" fmla="*/ 2147483647 h 401"/>
                <a:gd name="T2" fmla="*/ 2147483647 w 255"/>
                <a:gd name="T3" fmla="*/ 2147483647 h 401"/>
                <a:gd name="T4" fmla="*/ 2147483647 w 255"/>
                <a:gd name="T5" fmla="*/ 1179425880 h 401"/>
                <a:gd name="T6" fmla="*/ 2147483647 w 255"/>
                <a:gd name="T7" fmla="*/ 428799823 h 401"/>
                <a:gd name="T8" fmla="*/ 2147483647 w 255"/>
                <a:gd name="T9" fmla="*/ 107200193 h 401"/>
                <a:gd name="T10" fmla="*/ 2147483647 w 255"/>
                <a:gd name="T11" fmla="*/ 0 h 401"/>
                <a:gd name="T12" fmla="*/ 2147483647 w 255"/>
                <a:gd name="T13" fmla="*/ 0 h 401"/>
                <a:gd name="T14" fmla="*/ 2147483647 w 255"/>
                <a:gd name="T15" fmla="*/ 107200193 h 401"/>
                <a:gd name="T16" fmla="*/ 2147483647 w 255"/>
                <a:gd name="T17" fmla="*/ 428799823 h 401"/>
                <a:gd name="T18" fmla="*/ 2147483647 w 255"/>
                <a:gd name="T19" fmla="*/ 965025969 h 401"/>
                <a:gd name="T20" fmla="*/ 2147483647 w 255"/>
                <a:gd name="T21" fmla="*/ 2037026001 h 401"/>
                <a:gd name="T22" fmla="*/ 2147483647 w 255"/>
                <a:gd name="T23" fmla="*/ 2147483647 h 401"/>
                <a:gd name="T24" fmla="*/ 2147483647 w 255"/>
                <a:gd name="T25" fmla="*/ 2147483647 h 401"/>
                <a:gd name="T26" fmla="*/ 2147483647 w 255"/>
                <a:gd name="T27" fmla="*/ 2147483647 h 401"/>
                <a:gd name="T28" fmla="*/ 2147483647 w 255"/>
                <a:gd name="T29" fmla="*/ 2147483647 h 401"/>
                <a:gd name="T30" fmla="*/ 2147483647 w 255"/>
                <a:gd name="T31" fmla="*/ 2147483647 h 401"/>
                <a:gd name="T32" fmla="*/ 741420746 w 255"/>
                <a:gd name="T33" fmla="*/ 2147483647 h 401"/>
                <a:gd name="T34" fmla="*/ 105885279 w 255"/>
                <a:gd name="T35" fmla="*/ 2147483647 h 401"/>
                <a:gd name="T36" fmla="*/ 0 w 255"/>
                <a:gd name="T37" fmla="*/ 2147483647 h 401"/>
                <a:gd name="T38" fmla="*/ 105885279 w 255"/>
                <a:gd name="T39" fmla="*/ 2147483647 h 401"/>
                <a:gd name="T40" fmla="*/ 529650188 w 255"/>
                <a:gd name="T41" fmla="*/ 2147483647 h 401"/>
                <a:gd name="T42" fmla="*/ 1376955739 w 255"/>
                <a:gd name="T43" fmla="*/ 2147483647 h 401"/>
                <a:gd name="T44" fmla="*/ 2147483647 w 255"/>
                <a:gd name="T45" fmla="*/ 2147483647 h 401"/>
                <a:gd name="T46" fmla="*/ 2147483647 w 255"/>
                <a:gd name="T47" fmla="*/ 2147483647 h 401"/>
                <a:gd name="T48" fmla="*/ 2147483647 w 255"/>
                <a:gd name="T49" fmla="*/ 2147483647 h 401"/>
                <a:gd name="T50" fmla="*/ 2147483647 w 255"/>
                <a:gd name="T51" fmla="*/ 2147483647 h 401"/>
                <a:gd name="T52" fmla="*/ 2147483647 w 255"/>
                <a:gd name="T53" fmla="*/ 2147483647 h 401"/>
                <a:gd name="T54" fmla="*/ 2147483647 w 255"/>
                <a:gd name="T55" fmla="*/ 2147483647 h 401"/>
                <a:gd name="T56" fmla="*/ 2147483647 w 255"/>
                <a:gd name="T57" fmla="*/ 2147483647 h 401"/>
                <a:gd name="T58" fmla="*/ 2147483647 w 255"/>
                <a:gd name="T59" fmla="*/ 2147483647 h 401"/>
                <a:gd name="T60" fmla="*/ 2147483647 w 255"/>
                <a:gd name="T61" fmla="*/ 2147483647 h 401"/>
                <a:gd name="T62" fmla="*/ 2147483647 w 255"/>
                <a:gd name="T63" fmla="*/ 2147483647 h 401"/>
                <a:gd name="T64" fmla="*/ 2147483647 w 255"/>
                <a:gd name="T65" fmla="*/ 2147483647 h 401"/>
                <a:gd name="T66" fmla="*/ 2147483647 w 255"/>
                <a:gd name="T67" fmla="*/ 2147483647 h 401"/>
                <a:gd name="T68" fmla="*/ 2147483647 w 255"/>
                <a:gd name="T69" fmla="*/ 2147483647 h 401"/>
                <a:gd name="T70" fmla="*/ 2147483647 w 255"/>
                <a:gd name="T71" fmla="*/ 2147483647 h 401"/>
                <a:gd name="T72" fmla="*/ 2147483647 w 255"/>
                <a:gd name="T73" fmla="*/ 2147483647 h 40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5" h="401">
                  <a:moveTo>
                    <a:pt x="254" y="53"/>
                  </a:moveTo>
                  <a:lnTo>
                    <a:pt x="255" y="44"/>
                  </a:lnTo>
                  <a:lnTo>
                    <a:pt x="255" y="36"/>
                  </a:lnTo>
                  <a:lnTo>
                    <a:pt x="253" y="27"/>
                  </a:lnTo>
                  <a:lnTo>
                    <a:pt x="251" y="19"/>
                  </a:lnTo>
                  <a:lnTo>
                    <a:pt x="248" y="11"/>
                  </a:lnTo>
                  <a:lnTo>
                    <a:pt x="245" y="7"/>
                  </a:lnTo>
                  <a:lnTo>
                    <a:pt x="243" y="4"/>
                  </a:lnTo>
                  <a:lnTo>
                    <a:pt x="239" y="2"/>
                  </a:lnTo>
                  <a:lnTo>
                    <a:pt x="236" y="1"/>
                  </a:lnTo>
                  <a:lnTo>
                    <a:pt x="232" y="0"/>
                  </a:lnTo>
                  <a:lnTo>
                    <a:pt x="228" y="0"/>
                  </a:lnTo>
                  <a:lnTo>
                    <a:pt x="210" y="0"/>
                  </a:lnTo>
                  <a:lnTo>
                    <a:pt x="194" y="0"/>
                  </a:lnTo>
                  <a:lnTo>
                    <a:pt x="177" y="0"/>
                  </a:lnTo>
                  <a:lnTo>
                    <a:pt x="161" y="1"/>
                  </a:lnTo>
                  <a:lnTo>
                    <a:pt x="152" y="2"/>
                  </a:lnTo>
                  <a:lnTo>
                    <a:pt x="144" y="4"/>
                  </a:lnTo>
                  <a:lnTo>
                    <a:pt x="136" y="6"/>
                  </a:lnTo>
                  <a:lnTo>
                    <a:pt x="129" y="9"/>
                  </a:lnTo>
                  <a:lnTo>
                    <a:pt x="121" y="14"/>
                  </a:lnTo>
                  <a:lnTo>
                    <a:pt x="115" y="19"/>
                  </a:lnTo>
                  <a:lnTo>
                    <a:pt x="102" y="30"/>
                  </a:lnTo>
                  <a:lnTo>
                    <a:pt x="89" y="41"/>
                  </a:lnTo>
                  <a:lnTo>
                    <a:pt x="84" y="48"/>
                  </a:lnTo>
                  <a:lnTo>
                    <a:pt x="80" y="55"/>
                  </a:lnTo>
                  <a:lnTo>
                    <a:pt x="63" y="84"/>
                  </a:lnTo>
                  <a:lnTo>
                    <a:pt x="59" y="91"/>
                  </a:lnTo>
                  <a:lnTo>
                    <a:pt x="56" y="99"/>
                  </a:lnTo>
                  <a:lnTo>
                    <a:pt x="51" y="115"/>
                  </a:lnTo>
                  <a:lnTo>
                    <a:pt x="42" y="147"/>
                  </a:lnTo>
                  <a:lnTo>
                    <a:pt x="24" y="212"/>
                  </a:lnTo>
                  <a:lnTo>
                    <a:pt x="16" y="244"/>
                  </a:lnTo>
                  <a:lnTo>
                    <a:pt x="7" y="276"/>
                  </a:lnTo>
                  <a:lnTo>
                    <a:pt x="4" y="292"/>
                  </a:lnTo>
                  <a:lnTo>
                    <a:pt x="1" y="309"/>
                  </a:lnTo>
                  <a:lnTo>
                    <a:pt x="0" y="317"/>
                  </a:lnTo>
                  <a:lnTo>
                    <a:pt x="0" y="325"/>
                  </a:lnTo>
                  <a:lnTo>
                    <a:pt x="0" y="333"/>
                  </a:lnTo>
                  <a:lnTo>
                    <a:pt x="1" y="342"/>
                  </a:lnTo>
                  <a:lnTo>
                    <a:pt x="3" y="350"/>
                  </a:lnTo>
                  <a:lnTo>
                    <a:pt x="5" y="358"/>
                  </a:lnTo>
                  <a:lnTo>
                    <a:pt x="8" y="366"/>
                  </a:lnTo>
                  <a:lnTo>
                    <a:pt x="13" y="373"/>
                  </a:lnTo>
                  <a:lnTo>
                    <a:pt x="17" y="380"/>
                  </a:lnTo>
                  <a:lnTo>
                    <a:pt x="22" y="386"/>
                  </a:lnTo>
                  <a:lnTo>
                    <a:pt x="29" y="392"/>
                  </a:lnTo>
                  <a:lnTo>
                    <a:pt x="36" y="396"/>
                  </a:lnTo>
                  <a:lnTo>
                    <a:pt x="43" y="398"/>
                  </a:lnTo>
                  <a:lnTo>
                    <a:pt x="52" y="400"/>
                  </a:lnTo>
                  <a:lnTo>
                    <a:pt x="61" y="400"/>
                  </a:lnTo>
                  <a:lnTo>
                    <a:pt x="69" y="400"/>
                  </a:lnTo>
                  <a:lnTo>
                    <a:pt x="85" y="400"/>
                  </a:lnTo>
                  <a:lnTo>
                    <a:pt x="102" y="401"/>
                  </a:lnTo>
                  <a:lnTo>
                    <a:pt x="111" y="401"/>
                  </a:lnTo>
                  <a:lnTo>
                    <a:pt x="119" y="400"/>
                  </a:lnTo>
                  <a:lnTo>
                    <a:pt x="127" y="397"/>
                  </a:lnTo>
                  <a:lnTo>
                    <a:pt x="134" y="394"/>
                  </a:lnTo>
                  <a:lnTo>
                    <a:pt x="141" y="388"/>
                  </a:lnTo>
                  <a:lnTo>
                    <a:pt x="148" y="383"/>
                  </a:lnTo>
                  <a:lnTo>
                    <a:pt x="153" y="378"/>
                  </a:lnTo>
                  <a:lnTo>
                    <a:pt x="158" y="371"/>
                  </a:lnTo>
                  <a:lnTo>
                    <a:pt x="164" y="364"/>
                  </a:lnTo>
                  <a:lnTo>
                    <a:pt x="168" y="358"/>
                  </a:lnTo>
                  <a:lnTo>
                    <a:pt x="172" y="350"/>
                  </a:lnTo>
                  <a:lnTo>
                    <a:pt x="176" y="343"/>
                  </a:lnTo>
                  <a:lnTo>
                    <a:pt x="182" y="327"/>
                  </a:lnTo>
                  <a:lnTo>
                    <a:pt x="186" y="311"/>
                  </a:lnTo>
                  <a:lnTo>
                    <a:pt x="195" y="279"/>
                  </a:lnTo>
                  <a:lnTo>
                    <a:pt x="202" y="246"/>
                  </a:lnTo>
                  <a:lnTo>
                    <a:pt x="219" y="181"/>
                  </a:lnTo>
                  <a:lnTo>
                    <a:pt x="237" y="117"/>
                  </a:lnTo>
                  <a:lnTo>
                    <a:pt x="246" y="85"/>
                  </a:lnTo>
                  <a:lnTo>
                    <a:pt x="253"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51" name="Freeform 50"/>
            <p:cNvSpPr>
              <a:spLocks/>
            </p:cNvSpPr>
            <p:nvPr/>
          </p:nvSpPr>
          <p:spPr bwMode="auto">
            <a:xfrm>
              <a:off x="615951" y="1774825"/>
              <a:ext cx="9525" cy="41275"/>
            </a:xfrm>
            <a:custGeom>
              <a:avLst/>
              <a:gdLst>
                <a:gd name="T0" fmla="*/ 187594081 w 24"/>
                <a:gd name="T1" fmla="*/ 0 h 83"/>
                <a:gd name="T2" fmla="*/ 62531228 w 24"/>
                <a:gd name="T3" fmla="*/ 1352712040 h 83"/>
                <a:gd name="T4" fmla="*/ 0 w 24"/>
                <a:gd name="T5" fmla="*/ 2147483647 h 83"/>
                <a:gd name="T6" fmla="*/ 0 w 24"/>
                <a:gd name="T7" fmla="*/ 2147483647 h 83"/>
                <a:gd name="T8" fmla="*/ 62531228 w 24"/>
                <a:gd name="T9" fmla="*/ 2147483647 h 83"/>
                <a:gd name="T10" fmla="*/ 125062853 w 24"/>
                <a:gd name="T11" fmla="*/ 2147483647 h 83"/>
                <a:gd name="T12" fmla="*/ 187594081 w 24"/>
                <a:gd name="T13" fmla="*/ 2147483647 h 83"/>
                <a:gd name="T14" fmla="*/ 375030603 w 24"/>
                <a:gd name="T15" fmla="*/ 2147483647 h 83"/>
                <a:gd name="T16" fmla="*/ 750219163 w 24"/>
                <a:gd name="T17" fmla="*/ 2147483647 h 83"/>
                <a:gd name="T18" fmla="*/ 1062718538 w 24"/>
                <a:gd name="T19" fmla="*/ 2147483647 h 83"/>
                <a:gd name="T20" fmla="*/ 1250312619 w 24"/>
                <a:gd name="T21" fmla="*/ 2147483647 h 83"/>
                <a:gd name="T22" fmla="*/ 1500280369 w 24"/>
                <a:gd name="T23" fmla="*/ 2147483647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 h="83">
                  <a:moveTo>
                    <a:pt x="3" y="0"/>
                  </a:moveTo>
                  <a:lnTo>
                    <a:pt x="1" y="11"/>
                  </a:lnTo>
                  <a:lnTo>
                    <a:pt x="0" y="22"/>
                  </a:lnTo>
                  <a:lnTo>
                    <a:pt x="0" y="33"/>
                  </a:lnTo>
                  <a:lnTo>
                    <a:pt x="1" y="39"/>
                  </a:lnTo>
                  <a:lnTo>
                    <a:pt x="2" y="45"/>
                  </a:lnTo>
                  <a:lnTo>
                    <a:pt x="3" y="50"/>
                  </a:lnTo>
                  <a:lnTo>
                    <a:pt x="6" y="54"/>
                  </a:lnTo>
                  <a:lnTo>
                    <a:pt x="12" y="65"/>
                  </a:lnTo>
                  <a:lnTo>
                    <a:pt x="17" y="75"/>
                  </a:lnTo>
                  <a:lnTo>
                    <a:pt x="20" y="79"/>
                  </a:lnTo>
                  <a:lnTo>
                    <a:pt x="24"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52" name="Freeform 52"/>
            <p:cNvSpPr>
              <a:spLocks/>
            </p:cNvSpPr>
            <p:nvPr/>
          </p:nvSpPr>
          <p:spPr bwMode="auto">
            <a:xfrm>
              <a:off x="749301" y="1525588"/>
              <a:ext cx="127000" cy="282575"/>
            </a:xfrm>
            <a:custGeom>
              <a:avLst/>
              <a:gdLst>
                <a:gd name="T0" fmla="*/ 2147483647 w 268"/>
                <a:gd name="T1" fmla="*/ 0 h 600"/>
                <a:gd name="T2" fmla="*/ 0 w 268"/>
                <a:gd name="T3" fmla="*/ 2147483647 h 600"/>
                <a:gd name="T4" fmla="*/ 2147483647 w 268"/>
                <a:gd name="T5" fmla="*/ 2147483647 h 600"/>
                <a:gd name="T6" fmla="*/ 2147483647 w 268"/>
                <a:gd name="T7" fmla="*/ 2147483647 h 600"/>
                <a:gd name="T8" fmla="*/ 2147483647 w 268"/>
                <a:gd name="T9" fmla="*/ 2147483647 h 600"/>
                <a:gd name="T10" fmla="*/ 2147483647 w 268"/>
                <a:gd name="T11" fmla="*/ 2147483647 h 600"/>
                <a:gd name="T12" fmla="*/ 2147483647 w 268"/>
                <a:gd name="T13" fmla="*/ 2147483647 h 600"/>
                <a:gd name="T14" fmla="*/ 2147483647 w 268"/>
                <a:gd name="T15" fmla="*/ 2147483647 h 600"/>
                <a:gd name="T16" fmla="*/ 2147483647 w 268"/>
                <a:gd name="T17" fmla="*/ 2147483647 h 600"/>
                <a:gd name="T18" fmla="*/ 2147483647 w 268"/>
                <a:gd name="T19" fmla="*/ 2147483647 h 600"/>
                <a:gd name="T20" fmla="*/ 2147483647 w 268"/>
                <a:gd name="T21" fmla="*/ 2147483647 h 600"/>
                <a:gd name="T22" fmla="*/ 2147483647 w 268"/>
                <a:gd name="T23" fmla="*/ 2147483647 h 600"/>
                <a:gd name="T24" fmla="*/ 2147483647 w 268"/>
                <a:gd name="T25" fmla="*/ 2147483647 h 600"/>
                <a:gd name="T26" fmla="*/ 2147483647 w 268"/>
                <a:gd name="T27" fmla="*/ 2147483647 h 600"/>
                <a:gd name="T28" fmla="*/ 2147483647 w 268"/>
                <a:gd name="T29" fmla="*/ 2147483647 h 600"/>
                <a:gd name="T30" fmla="*/ 2147483647 w 268"/>
                <a:gd name="T31" fmla="*/ 2147483647 h 600"/>
                <a:gd name="T32" fmla="*/ 2147483647 w 268"/>
                <a:gd name="T33" fmla="*/ 2147483647 h 600"/>
                <a:gd name="T34" fmla="*/ 2147483647 w 268"/>
                <a:gd name="T35" fmla="*/ 2147483647 h 600"/>
                <a:gd name="T36" fmla="*/ 2147483647 w 268"/>
                <a:gd name="T37" fmla="*/ 2147483647 h 600"/>
                <a:gd name="T38" fmla="*/ 2147483647 w 268"/>
                <a:gd name="T39" fmla="*/ 2147483647 h 600"/>
                <a:gd name="T40" fmla="*/ 2147483647 w 268"/>
                <a:gd name="T41" fmla="*/ 2147483647 h 600"/>
                <a:gd name="T42" fmla="*/ 2147483647 w 268"/>
                <a:gd name="T43" fmla="*/ 2147483647 h 600"/>
                <a:gd name="T44" fmla="*/ 2147483647 w 268"/>
                <a:gd name="T45" fmla="*/ 2147483647 h 600"/>
                <a:gd name="T46" fmla="*/ 2147483647 w 268"/>
                <a:gd name="T47" fmla="*/ 2147483647 h 600"/>
                <a:gd name="T48" fmla="*/ 2147483647 w 268"/>
                <a:gd name="T49" fmla="*/ 2147483647 h 600"/>
                <a:gd name="T50" fmla="*/ 2147483647 w 268"/>
                <a:gd name="T51" fmla="*/ 2147483647 h 600"/>
                <a:gd name="T52" fmla="*/ 2147483647 w 268"/>
                <a:gd name="T53" fmla="*/ 2147483647 h 600"/>
                <a:gd name="T54" fmla="*/ 2147483647 w 268"/>
                <a:gd name="T55" fmla="*/ 2147483647 h 600"/>
                <a:gd name="T56" fmla="*/ 2147483647 w 268"/>
                <a:gd name="T57" fmla="*/ 2147483647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8" h="600">
                  <a:moveTo>
                    <a:pt x="161" y="0"/>
                  </a:moveTo>
                  <a:lnTo>
                    <a:pt x="0" y="600"/>
                  </a:lnTo>
                  <a:lnTo>
                    <a:pt x="104" y="600"/>
                  </a:lnTo>
                  <a:lnTo>
                    <a:pt x="116" y="599"/>
                  </a:lnTo>
                  <a:lnTo>
                    <a:pt x="127" y="596"/>
                  </a:lnTo>
                  <a:lnTo>
                    <a:pt x="138" y="592"/>
                  </a:lnTo>
                  <a:lnTo>
                    <a:pt x="150" y="584"/>
                  </a:lnTo>
                  <a:lnTo>
                    <a:pt x="161" y="576"/>
                  </a:lnTo>
                  <a:lnTo>
                    <a:pt x="171" y="566"/>
                  </a:lnTo>
                  <a:lnTo>
                    <a:pt x="182" y="555"/>
                  </a:lnTo>
                  <a:lnTo>
                    <a:pt x="191" y="542"/>
                  </a:lnTo>
                  <a:lnTo>
                    <a:pt x="199" y="528"/>
                  </a:lnTo>
                  <a:lnTo>
                    <a:pt x="207" y="514"/>
                  </a:lnTo>
                  <a:lnTo>
                    <a:pt x="213" y="499"/>
                  </a:lnTo>
                  <a:lnTo>
                    <a:pt x="217" y="483"/>
                  </a:lnTo>
                  <a:lnTo>
                    <a:pt x="262" y="317"/>
                  </a:lnTo>
                  <a:lnTo>
                    <a:pt x="265" y="301"/>
                  </a:lnTo>
                  <a:lnTo>
                    <a:pt x="267" y="286"/>
                  </a:lnTo>
                  <a:lnTo>
                    <a:pt x="268" y="272"/>
                  </a:lnTo>
                  <a:lnTo>
                    <a:pt x="267" y="259"/>
                  </a:lnTo>
                  <a:lnTo>
                    <a:pt x="264" y="246"/>
                  </a:lnTo>
                  <a:lnTo>
                    <a:pt x="261" y="234"/>
                  </a:lnTo>
                  <a:lnTo>
                    <a:pt x="256" y="225"/>
                  </a:lnTo>
                  <a:lnTo>
                    <a:pt x="248" y="216"/>
                  </a:lnTo>
                  <a:lnTo>
                    <a:pt x="241" y="210"/>
                  </a:lnTo>
                  <a:lnTo>
                    <a:pt x="232" y="204"/>
                  </a:lnTo>
                  <a:lnTo>
                    <a:pt x="222" y="201"/>
                  </a:lnTo>
                  <a:lnTo>
                    <a:pt x="212" y="200"/>
                  </a:lnTo>
                  <a:lnTo>
                    <a:pt x="106" y="2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19" name="组合 118"/>
          <p:cNvGrpSpPr>
            <a:grpSpLocks/>
          </p:cNvGrpSpPr>
          <p:nvPr/>
        </p:nvGrpSpPr>
        <p:grpSpPr bwMode="auto">
          <a:xfrm>
            <a:off x="790575" y="4254500"/>
            <a:ext cx="1123950" cy="822325"/>
            <a:chOff x="3206750" y="4787900"/>
            <a:chExt cx="1123950" cy="822325"/>
          </a:xfrm>
        </p:grpSpPr>
        <p:sp>
          <p:nvSpPr>
            <p:cNvPr id="34842" name="Line 109"/>
            <p:cNvSpPr>
              <a:spLocks noChangeShapeType="1"/>
            </p:cNvSpPr>
            <p:nvPr/>
          </p:nvSpPr>
          <p:spPr bwMode="auto">
            <a:xfrm flipH="1" flipV="1">
              <a:off x="3790949" y="5140325"/>
              <a:ext cx="539751" cy="4699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43" name="Line 110"/>
            <p:cNvSpPr>
              <a:spLocks noChangeShapeType="1"/>
            </p:cNvSpPr>
            <p:nvPr/>
          </p:nvSpPr>
          <p:spPr bwMode="auto">
            <a:xfrm>
              <a:off x="3206750" y="5140325"/>
              <a:ext cx="5842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44" name="Freeform 111"/>
            <p:cNvSpPr>
              <a:spLocks/>
            </p:cNvSpPr>
            <p:nvPr/>
          </p:nvSpPr>
          <p:spPr bwMode="auto">
            <a:xfrm>
              <a:off x="3370263" y="4787900"/>
              <a:ext cx="144463" cy="285750"/>
            </a:xfrm>
            <a:custGeom>
              <a:avLst/>
              <a:gdLst>
                <a:gd name="T0" fmla="*/ 0 w 302"/>
                <a:gd name="T1" fmla="*/ 2147483647 h 600"/>
                <a:gd name="T2" fmla="*/ 2147483647 w 302"/>
                <a:gd name="T3" fmla="*/ 0 h 600"/>
                <a:gd name="T4" fmla="*/ 2147483647 w 302"/>
                <a:gd name="T5" fmla="*/ 2147483647 h 600"/>
                <a:gd name="T6" fmla="*/ 0 60000 65536"/>
                <a:gd name="T7" fmla="*/ 0 60000 65536"/>
                <a:gd name="T8" fmla="*/ 0 60000 65536"/>
              </a:gdLst>
              <a:ahLst/>
              <a:cxnLst>
                <a:cxn ang="T6">
                  <a:pos x="T0" y="T1"/>
                </a:cxn>
                <a:cxn ang="T7">
                  <a:pos x="T2" y="T3"/>
                </a:cxn>
                <a:cxn ang="T8">
                  <a:pos x="T4" y="T5"/>
                </a:cxn>
              </a:cxnLst>
              <a:rect l="0" t="0" r="r" b="b"/>
              <a:pathLst>
                <a:path w="302" h="600">
                  <a:moveTo>
                    <a:pt x="0" y="600"/>
                  </a:moveTo>
                  <a:lnTo>
                    <a:pt x="302" y="0"/>
                  </a:lnTo>
                  <a:lnTo>
                    <a:pt x="280"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45" name="Line 112"/>
            <p:cNvSpPr>
              <a:spLocks noChangeShapeType="1"/>
            </p:cNvSpPr>
            <p:nvPr/>
          </p:nvSpPr>
          <p:spPr bwMode="auto">
            <a:xfrm flipH="1">
              <a:off x="3414713" y="4994275"/>
              <a:ext cx="920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4846" name="Freeform 113"/>
            <p:cNvSpPr>
              <a:spLocks/>
            </p:cNvSpPr>
            <p:nvPr/>
          </p:nvSpPr>
          <p:spPr bwMode="auto">
            <a:xfrm>
              <a:off x="3570288" y="4914900"/>
              <a:ext cx="136525" cy="158750"/>
            </a:xfrm>
            <a:custGeom>
              <a:avLst/>
              <a:gdLst>
                <a:gd name="T0" fmla="*/ 0 w 285"/>
                <a:gd name="T1" fmla="*/ 2147483647 h 333"/>
                <a:gd name="T2" fmla="*/ 2147483647 w 285"/>
                <a:gd name="T3" fmla="*/ 2147483647 h 333"/>
                <a:gd name="T4" fmla="*/ 2147483647 w 285"/>
                <a:gd name="T5" fmla="*/ 2147483647 h 333"/>
                <a:gd name="T6" fmla="*/ 2147483647 w 285"/>
                <a:gd name="T7" fmla="*/ 2147483647 h 333"/>
                <a:gd name="T8" fmla="*/ 2147483647 w 285"/>
                <a:gd name="T9" fmla="*/ 2147483647 h 333"/>
                <a:gd name="T10" fmla="*/ 2147483647 w 285"/>
                <a:gd name="T11" fmla="*/ 2147483647 h 333"/>
                <a:gd name="T12" fmla="*/ 2147483647 w 285"/>
                <a:gd name="T13" fmla="*/ 2147483647 h 333"/>
                <a:gd name="T14" fmla="*/ 2147483647 w 285"/>
                <a:gd name="T15" fmla="*/ 2147483647 h 333"/>
                <a:gd name="T16" fmla="*/ 2147483647 w 285"/>
                <a:gd name="T17" fmla="*/ 2147483647 h 333"/>
                <a:gd name="T18" fmla="*/ 2147483647 w 285"/>
                <a:gd name="T19" fmla="*/ 2147483647 h 333"/>
                <a:gd name="T20" fmla="*/ 2147483647 w 285"/>
                <a:gd name="T21" fmla="*/ 2147483647 h 333"/>
                <a:gd name="T22" fmla="*/ 2147483647 w 285"/>
                <a:gd name="T23" fmla="*/ 2147483647 h 333"/>
                <a:gd name="T24" fmla="*/ 2147483647 w 285"/>
                <a:gd name="T25" fmla="*/ 2147483647 h 333"/>
                <a:gd name="T26" fmla="*/ 2147483647 w 285"/>
                <a:gd name="T27" fmla="*/ 2147483647 h 333"/>
                <a:gd name="T28" fmla="*/ 2147483647 w 285"/>
                <a:gd name="T29" fmla="*/ 2147483647 h 333"/>
                <a:gd name="T30" fmla="*/ 2147483647 w 285"/>
                <a:gd name="T31" fmla="*/ 2147483647 h 333"/>
                <a:gd name="T32" fmla="*/ 2147483647 w 285"/>
                <a:gd name="T33" fmla="*/ 2147483647 h 333"/>
                <a:gd name="T34" fmla="*/ 2147483647 w 285"/>
                <a:gd name="T35" fmla="*/ 2147483647 h 333"/>
                <a:gd name="T36" fmla="*/ 2147483647 w 285"/>
                <a:gd name="T37" fmla="*/ 2147483647 h 333"/>
                <a:gd name="T38" fmla="*/ 2147483647 w 285"/>
                <a:gd name="T39" fmla="*/ 2147483647 h 333"/>
                <a:gd name="T40" fmla="*/ 2147483647 w 285"/>
                <a:gd name="T41" fmla="*/ 2147483647 h 333"/>
                <a:gd name="T42" fmla="*/ 2147483647 w 285"/>
                <a:gd name="T43" fmla="*/ 2147483647 h 333"/>
                <a:gd name="T44" fmla="*/ 2147483647 w 285"/>
                <a:gd name="T45" fmla="*/ 2147483647 h 333"/>
                <a:gd name="T46" fmla="*/ 2147483647 w 285"/>
                <a:gd name="T47" fmla="*/ 2147483647 h 333"/>
                <a:gd name="T48" fmla="*/ 2147483647 w 285"/>
                <a:gd name="T49" fmla="*/ 2147483647 h 333"/>
                <a:gd name="T50" fmla="*/ 2147483647 w 285"/>
                <a:gd name="T51" fmla="*/ 2147483647 h 333"/>
                <a:gd name="T52" fmla="*/ 2147483647 w 285"/>
                <a:gd name="T53" fmla="*/ 2147483647 h 333"/>
                <a:gd name="T54" fmla="*/ 2147483647 w 285"/>
                <a:gd name="T55" fmla="*/ 1516789032 h 333"/>
                <a:gd name="T56" fmla="*/ 2147483647 w 285"/>
                <a:gd name="T57" fmla="*/ 866801697 h 333"/>
                <a:gd name="T58" fmla="*/ 2147483647 w 285"/>
                <a:gd name="T59" fmla="*/ 324993667 h 333"/>
                <a:gd name="T60" fmla="*/ 2147483647 w 285"/>
                <a:gd name="T61" fmla="*/ 108407181 h 333"/>
                <a:gd name="T62" fmla="*/ 2147483647 w 285"/>
                <a:gd name="T63" fmla="*/ 0 h 333"/>
                <a:gd name="T64" fmla="*/ 2147483647 w 285"/>
                <a:gd name="T65" fmla="*/ 0 h 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85" h="333">
                  <a:moveTo>
                    <a:pt x="0" y="333"/>
                  </a:moveTo>
                  <a:lnTo>
                    <a:pt x="116" y="333"/>
                  </a:lnTo>
                  <a:lnTo>
                    <a:pt x="129" y="332"/>
                  </a:lnTo>
                  <a:lnTo>
                    <a:pt x="142" y="330"/>
                  </a:lnTo>
                  <a:lnTo>
                    <a:pt x="154" y="325"/>
                  </a:lnTo>
                  <a:lnTo>
                    <a:pt x="167" y="319"/>
                  </a:lnTo>
                  <a:lnTo>
                    <a:pt x="181" y="311"/>
                  </a:lnTo>
                  <a:lnTo>
                    <a:pt x="194" y="301"/>
                  </a:lnTo>
                  <a:lnTo>
                    <a:pt x="205" y="291"/>
                  </a:lnTo>
                  <a:lnTo>
                    <a:pt x="218" y="278"/>
                  </a:lnTo>
                  <a:lnTo>
                    <a:pt x="229" y="265"/>
                  </a:lnTo>
                  <a:lnTo>
                    <a:pt x="240" y="250"/>
                  </a:lnTo>
                  <a:lnTo>
                    <a:pt x="249" y="234"/>
                  </a:lnTo>
                  <a:lnTo>
                    <a:pt x="258" y="218"/>
                  </a:lnTo>
                  <a:lnTo>
                    <a:pt x="266" y="201"/>
                  </a:lnTo>
                  <a:lnTo>
                    <a:pt x="273" y="184"/>
                  </a:lnTo>
                  <a:lnTo>
                    <a:pt x="278" y="167"/>
                  </a:lnTo>
                  <a:lnTo>
                    <a:pt x="282" y="149"/>
                  </a:lnTo>
                  <a:lnTo>
                    <a:pt x="284" y="132"/>
                  </a:lnTo>
                  <a:lnTo>
                    <a:pt x="285" y="115"/>
                  </a:lnTo>
                  <a:lnTo>
                    <a:pt x="285" y="99"/>
                  </a:lnTo>
                  <a:lnTo>
                    <a:pt x="284" y="83"/>
                  </a:lnTo>
                  <a:lnTo>
                    <a:pt x="281" y="68"/>
                  </a:lnTo>
                  <a:lnTo>
                    <a:pt x="278" y="55"/>
                  </a:lnTo>
                  <a:lnTo>
                    <a:pt x="273" y="42"/>
                  </a:lnTo>
                  <a:lnTo>
                    <a:pt x="265" y="32"/>
                  </a:lnTo>
                  <a:lnTo>
                    <a:pt x="258" y="22"/>
                  </a:lnTo>
                  <a:lnTo>
                    <a:pt x="249" y="14"/>
                  </a:lnTo>
                  <a:lnTo>
                    <a:pt x="240" y="8"/>
                  </a:lnTo>
                  <a:lnTo>
                    <a:pt x="229" y="3"/>
                  </a:lnTo>
                  <a:lnTo>
                    <a:pt x="217" y="1"/>
                  </a:lnTo>
                  <a:lnTo>
                    <a:pt x="205" y="0"/>
                  </a:lnTo>
                  <a:lnTo>
                    <a:pt x="8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847" name="Freeform 114"/>
            <p:cNvSpPr>
              <a:spLocks/>
            </p:cNvSpPr>
            <p:nvPr/>
          </p:nvSpPr>
          <p:spPr bwMode="auto">
            <a:xfrm>
              <a:off x="3570288" y="4787900"/>
              <a:ext cx="163513" cy="285750"/>
            </a:xfrm>
            <a:custGeom>
              <a:avLst/>
              <a:gdLst>
                <a:gd name="T0" fmla="*/ 2147483647 w 342"/>
                <a:gd name="T1" fmla="*/ 2147483647 h 600"/>
                <a:gd name="T2" fmla="*/ 2147483647 w 342"/>
                <a:gd name="T3" fmla="*/ 2147483647 h 600"/>
                <a:gd name="T4" fmla="*/ 2147483647 w 342"/>
                <a:gd name="T5" fmla="*/ 2147483647 h 600"/>
                <a:gd name="T6" fmla="*/ 2147483647 w 342"/>
                <a:gd name="T7" fmla="*/ 2147483647 h 600"/>
                <a:gd name="T8" fmla="*/ 2147483647 w 342"/>
                <a:gd name="T9" fmla="*/ 2147483647 h 600"/>
                <a:gd name="T10" fmla="*/ 2147483647 w 342"/>
                <a:gd name="T11" fmla="*/ 2147483647 h 600"/>
                <a:gd name="T12" fmla="*/ 2147483647 w 342"/>
                <a:gd name="T13" fmla="*/ 2147483647 h 600"/>
                <a:gd name="T14" fmla="*/ 2147483647 w 342"/>
                <a:gd name="T15" fmla="*/ 2147483647 h 600"/>
                <a:gd name="T16" fmla="*/ 2147483647 w 342"/>
                <a:gd name="T17" fmla="*/ 2147483647 h 600"/>
                <a:gd name="T18" fmla="*/ 2147483647 w 342"/>
                <a:gd name="T19" fmla="*/ 2147483647 h 600"/>
                <a:gd name="T20" fmla="*/ 2147483647 w 342"/>
                <a:gd name="T21" fmla="*/ 2147483647 h 600"/>
                <a:gd name="T22" fmla="*/ 2147483647 w 342"/>
                <a:gd name="T23" fmla="*/ 2147483647 h 600"/>
                <a:gd name="T24" fmla="*/ 2147483647 w 342"/>
                <a:gd name="T25" fmla="*/ 2147483647 h 600"/>
                <a:gd name="T26" fmla="*/ 2147483647 w 342"/>
                <a:gd name="T27" fmla="*/ 2147483647 h 600"/>
                <a:gd name="T28" fmla="*/ 2147483647 w 342"/>
                <a:gd name="T29" fmla="*/ 2147483647 h 600"/>
                <a:gd name="T30" fmla="*/ 2147483647 w 342"/>
                <a:gd name="T31" fmla="*/ 2147483647 h 600"/>
                <a:gd name="T32" fmla="*/ 2147483647 w 342"/>
                <a:gd name="T33" fmla="*/ 2147483647 h 600"/>
                <a:gd name="T34" fmla="*/ 2147483647 w 342"/>
                <a:gd name="T35" fmla="*/ 2147483647 h 600"/>
                <a:gd name="T36" fmla="*/ 2147483647 w 342"/>
                <a:gd name="T37" fmla="*/ 2147483647 h 600"/>
                <a:gd name="T38" fmla="*/ 2147483647 w 342"/>
                <a:gd name="T39" fmla="*/ 2147483647 h 600"/>
                <a:gd name="T40" fmla="*/ 2147483647 w 342"/>
                <a:gd name="T41" fmla="*/ 2147483647 h 600"/>
                <a:gd name="T42" fmla="*/ 2147483647 w 342"/>
                <a:gd name="T43" fmla="*/ 2147483647 h 600"/>
                <a:gd name="T44" fmla="*/ 2147483647 w 342"/>
                <a:gd name="T45" fmla="*/ 1728323156 h 600"/>
                <a:gd name="T46" fmla="*/ 2147483647 w 342"/>
                <a:gd name="T47" fmla="*/ 864161816 h 600"/>
                <a:gd name="T48" fmla="*/ 2147483647 w 342"/>
                <a:gd name="T49" fmla="*/ 432080670 h 600"/>
                <a:gd name="T50" fmla="*/ 2147483647 w 342"/>
                <a:gd name="T51" fmla="*/ 107963494 h 600"/>
                <a:gd name="T52" fmla="*/ 2147483647 w 342"/>
                <a:gd name="T53" fmla="*/ 0 h 600"/>
                <a:gd name="T54" fmla="*/ 2147483647 w 342"/>
                <a:gd name="T55" fmla="*/ 0 h 600"/>
                <a:gd name="T56" fmla="*/ 0 w 342"/>
                <a:gd name="T57" fmla="*/ 2147483647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2" h="600">
                  <a:moveTo>
                    <a:pt x="205" y="267"/>
                  </a:moveTo>
                  <a:lnTo>
                    <a:pt x="217" y="266"/>
                  </a:lnTo>
                  <a:lnTo>
                    <a:pt x="229" y="263"/>
                  </a:lnTo>
                  <a:lnTo>
                    <a:pt x="241" y="258"/>
                  </a:lnTo>
                  <a:lnTo>
                    <a:pt x="253" y="252"/>
                  </a:lnTo>
                  <a:lnTo>
                    <a:pt x="265" y="243"/>
                  </a:lnTo>
                  <a:lnTo>
                    <a:pt x="277" y="233"/>
                  </a:lnTo>
                  <a:lnTo>
                    <a:pt x="287" y="222"/>
                  </a:lnTo>
                  <a:lnTo>
                    <a:pt x="298" y="209"/>
                  </a:lnTo>
                  <a:lnTo>
                    <a:pt x="308" y="196"/>
                  </a:lnTo>
                  <a:lnTo>
                    <a:pt x="316" y="181"/>
                  </a:lnTo>
                  <a:lnTo>
                    <a:pt x="324" y="166"/>
                  </a:lnTo>
                  <a:lnTo>
                    <a:pt x="330" y="150"/>
                  </a:lnTo>
                  <a:lnTo>
                    <a:pt x="334" y="134"/>
                  </a:lnTo>
                  <a:lnTo>
                    <a:pt x="339" y="117"/>
                  </a:lnTo>
                  <a:lnTo>
                    <a:pt x="341" y="102"/>
                  </a:lnTo>
                  <a:lnTo>
                    <a:pt x="342" y="86"/>
                  </a:lnTo>
                  <a:lnTo>
                    <a:pt x="341" y="71"/>
                  </a:lnTo>
                  <a:lnTo>
                    <a:pt x="339" y="57"/>
                  </a:lnTo>
                  <a:lnTo>
                    <a:pt x="335" y="45"/>
                  </a:lnTo>
                  <a:lnTo>
                    <a:pt x="330" y="34"/>
                  </a:lnTo>
                  <a:lnTo>
                    <a:pt x="324" y="23"/>
                  </a:lnTo>
                  <a:lnTo>
                    <a:pt x="316" y="16"/>
                  </a:lnTo>
                  <a:lnTo>
                    <a:pt x="308" y="8"/>
                  </a:lnTo>
                  <a:lnTo>
                    <a:pt x="298" y="4"/>
                  </a:lnTo>
                  <a:lnTo>
                    <a:pt x="289" y="1"/>
                  </a:lnTo>
                  <a:lnTo>
                    <a:pt x="277" y="0"/>
                  </a:lnTo>
                  <a:lnTo>
                    <a:pt x="161" y="0"/>
                  </a:lnTo>
                  <a:lnTo>
                    <a:pt x="0" y="6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80411"/>
                                        </p:tgtEl>
                                        <p:attrNameLst>
                                          <p:attrName>style.visibility</p:attrName>
                                        </p:attrNameLst>
                                      </p:cBhvr>
                                      <p:to>
                                        <p:strVal val="visible"/>
                                      </p:to>
                                    </p:set>
                                    <p:animEffect transition="in" filter="wipe(left)">
                                      <p:cBhvr>
                                        <p:cTn id="7" dur="500"/>
                                        <p:tgtEl>
                                          <p:spTgt spid="4804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80281"/>
                                        </p:tgtEl>
                                        <p:attrNameLst>
                                          <p:attrName>style.visibility</p:attrName>
                                        </p:attrNameLst>
                                      </p:cBhvr>
                                      <p:to>
                                        <p:strVal val="visible"/>
                                      </p:to>
                                    </p:set>
                                    <p:animEffect transition="in" filter="wipe(up)">
                                      <p:cBhvr>
                                        <p:cTn id="12" dur="500"/>
                                        <p:tgtEl>
                                          <p:spTgt spid="48028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80347"/>
                                        </p:tgtEl>
                                        <p:attrNameLst>
                                          <p:attrName>style.visibility</p:attrName>
                                        </p:attrNameLst>
                                      </p:cBhvr>
                                      <p:to>
                                        <p:strVal val="visible"/>
                                      </p:to>
                                    </p:set>
                                    <p:animEffect transition="in" filter="wipe(left)">
                                      <p:cBhvr>
                                        <p:cTn id="17" dur="500"/>
                                        <p:tgtEl>
                                          <p:spTgt spid="4803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480348"/>
                                        </p:tgtEl>
                                        <p:attrNameLst>
                                          <p:attrName>style.visibility</p:attrName>
                                        </p:attrNameLst>
                                      </p:cBhvr>
                                      <p:to>
                                        <p:strVal val="visible"/>
                                      </p:to>
                                    </p:set>
                                    <p:animEffect transition="in" filter="wipe(down)">
                                      <p:cBhvr>
                                        <p:cTn id="22" dur="500"/>
                                        <p:tgtEl>
                                          <p:spTgt spid="48034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48040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wipe(up)">
                                      <p:cBhvr>
                                        <p:cTn id="31" dur="500"/>
                                        <p:tgtEl>
                                          <p:spTgt spid="13"/>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0"/>
                                          </p:stCondLst>
                                        </p:cTn>
                                        <p:tgtEl>
                                          <p:spTgt spid="480401"/>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2" fill="hold" grpId="0" nodeType="clickEffect">
                                  <p:stCondLst>
                                    <p:cond delay="0"/>
                                  </p:stCondLst>
                                  <p:childTnLst>
                                    <p:set>
                                      <p:cBhvr>
                                        <p:cTn id="39" dur="1" fill="hold">
                                          <p:stCondLst>
                                            <p:cond delay="0"/>
                                          </p:stCondLst>
                                        </p:cTn>
                                        <p:tgtEl>
                                          <p:spTgt spid="109"/>
                                        </p:tgtEl>
                                        <p:attrNameLst>
                                          <p:attrName>style.visibility</p:attrName>
                                        </p:attrNameLst>
                                      </p:cBhvr>
                                      <p:to>
                                        <p:strVal val="visible"/>
                                      </p:to>
                                    </p:set>
                                    <p:animEffect transition="in" filter="wipe(right)">
                                      <p:cBhvr>
                                        <p:cTn id="40" dur="500"/>
                                        <p:tgtEl>
                                          <p:spTgt spid="109"/>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nodeType="clickEffect">
                                  <p:stCondLst>
                                    <p:cond delay="0"/>
                                  </p:stCondLst>
                                  <p:childTnLst>
                                    <p:set>
                                      <p:cBhvr>
                                        <p:cTn id="44" dur="1" fill="hold">
                                          <p:stCondLst>
                                            <p:cond delay="0"/>
                                          </p:stCondLst>
                                        </p:cTn>
                                        <p:tgtEl>
                                          <p:spTgt spid="19"/>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wipe(down)">
                                      <p:cBhvr>
                                        <p:cTn id="49" dur="500"/>
                                        <p:tgtEl>
                                          <p:spTgt spid="17"/>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2" fill="hold" grpId="0" nodeType="click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wipe(right)">
                                      <p:cBhvr>
                                        <p:cTn id="54" dur="500"/>
                                        <p:tgtEl>
                                          <p:spTgt spid="12"/>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nodeType="clickEffect">
                                  <p:stCondLst>
                                    <p:cond delay="0"/>
                                  </p:stCondLst>
                                  <p:childTnLst>
                                    <p:set>
                                      <p:cBhvr>
                                        <p:cTn id="58" dur="1" fill="hold">
                                          <p:stCondLst>
                                            <p:cond delay="0"/>
                                          </p:stCondLst>
                                        </p:cTn>
                                        <p:tgtEl>
                                          <p:spTgt spid="18"/>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1" fill="hold" nodeType="click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wipe(up)">
                                      <p:cBhvr>
                                        <p:cTn id="63" dur="500"/>
                                        <p:tgtEl>
                                          <p:spTgt spid="20"/>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22" presetClass="entr" presetSubtype="2" fill="hold" grpId="0" nodeType="clickEffect">
                                  <p:stCondLst>
                                    <p:cond delay="0"/>
                                  </p:stCondLst>
                                  <p:childTnLst>
                                    <p:set>
                                      <p:cBhvr>
                                        <p:cTn id="67" dur="1" fill="hold">
                                          <p:stCondLst>
                                            <p:cond delay="0"/>
                                          </p:stCondLst>
                                        </p:cTn>
                                        <p:tgtEl>
                                          <p:spTgt spid="14"/>
                                        </p:tgtEl>
                                        <p:attrNameLst>
                                          <p:attrName>style.visibility</p:attrName>
                                        </p:attrNameLst>
                                      </p:cBhvr>
                                      <p:to>
                                        <p:strVal val="visible"/>
                                      </p:to>
                                    </p:set>
                                    <p:animEffect transition="in" filter="wipe(right)">
                                      <p:cBhvr>
                                        <p:cTn id="68" dur="500"/>
                                        <p:tgtEl>
                                          <p:spTgt spid="14"/>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nodeType="clickEffect">
                                  <p:stCondLst>
                                    <p:cond delay="0"/>
                                  </p:stCondLst>
                                  <p:childTnLst>
                                    <p:set>
                                      <p:cBhvr>
                                        <p:cTn id="72" dur="1" fill="hold">
                                          <p:stCondLst>
                                            <p:cond delay="0"/>
                                          </p:stCondLst>
                                        </p:cTn>
                                        <p:tgtEl>
                                          <p:spTgt spid="119"/>
                                        </p:tgtEl>
                                        <p:attrNameLst>
                                          <p:attrName>style.visibility</p:attrName>
                                        </p:attrNameLst>
                                      </p:cBhvr>
                                      <p:to>
                                        <p:strVal val="visible"/>
                                      </p:to>
                                    </p:set>
                                  </p:childTnLst>
                                </p:cTn>
                              </p:par>
                              <p:par>
                                <p:cTn id="73" presetID="1" presetClass="exit" presetSubtype="0" fill="hold" grpId="1" nodeType="withEffect">
                                  <p:stCondLst>
                                    <p:cond delay="0"/>
                                  </p:stCondLst>
                                  <p:childTnLst>
                                    <p:set>
                                      <p:cBhvr>
                                        <p:cTn id="74" dur="1" fill="hold">
                                          <p:stCondLst>
                                            <p:cond delay="0"/>
                                          </p:stCondLst>
                                        </p:cTn>
                                        <p:tgtEl>
                                          <p:spTgt spid="109"/>
                                        </p:tgtEl>
                                        <p:attrNameLst>
                                          <p:attrName>style.visibility</p:attrName>
                                        </p:attrNameLst>
                                      </p:cBhvr>
                                      <p:to>
                                        <p:strVal val="hidden"/>
                                      </p:to>
                                    </p:set>
                                  </p:childTnLst>
                                </p:cTn>
                              </p:par>
                              <p:par>
                                <p:cTn id="75" presetID="1" presetClass="exit" presetSubtype="0" fill="hold" nodeType="withEffect">
                                  <p:stCondLst>
                                    <p:cond delay="0"/>
                                  </p:stCondLst>
                                  <p:childTnLst>
                                    <p:set>
                                      <p:cBhvr>
                                        <p:cTn id="76" dur="1" fill="hold">
                                          <p:stCondLst>
                                            <p:cond delay="0"/>
                                          </p:stCondLst>
                                        </p:cTn>
                                        <p:tgtEl>
                                          <p:spTgt spid="19"/>
                                        </p:tgtEl>
                                        <p:attrNameLst>
                                          <p:attrName>style.visibility</p:attrName>
                                        </p:attrNameLst>
                                      </p:cBhvr>
                                      <p:to>
                                        <p:strVal val="hidden"/>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22" presetClass="entr" presetSubtype="4" fill="hold" grpId="0" nodeType="clickEffect">
                                  <p:stCondLst>
                                    <p:cond delay="0"/>
                                  </p:stCondLst>
                                  <p:childTnLst>
                                    <p:set>
                                      <p:cBhvr>
                                        <p:cTn id="80" dur="1" fill="hold">
                                          <p:stCondLst>
                                            <p:cond delay="0"/>
                                          </p:stCondLst>
                                        </p:cTn>
                                        <p:tgtEl>
                                          <p:spTgt spid="480372"/>
                                        </p:tgtEl>
                                        <p:attrNameLst>
                                          <p:attrName>style.visibility</p:attrName>
                                        </p:attrNameLst>
                                      </p:cBhvr>
                                      <p:to>
                                        <p:strVal val="visible"/>
                                      </p:to>
                                    </p:set>
                                    <p:animEffect transition="in" filter="wipe(down)">
                                      <p:cBhvr>
                                        <p:cTn id="81" dur="500"/>
                                        <p:tgtEl>
                                          <p:spTgt spid="480372"/>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2" presetClass="entr" presetSubtype="4" fill="hold" grpId="0" nodeType="clickEffect">
                                  <p:stCondLst>
                                    <p:cond delay="0"/>
                                  </p:stCondLst>
                                  <p:childTnLst>
                                    <p:set>
                                      <p:cBhvr>
                                        <p:cTn id="85" dur="1" fill="hold">
                                          <p:stCondLst>
                                            <p:cond delay="0"/>
                                          </p:stCondLst>
                                        </p:cTn>
                                        <p:tgtEl>
                                          <p:spTgt spid="480283"/>
                                        </p:tgtEl>
                                        <p:attrNameLst>
                                          <p:attrName>style.visibility</p:attrName>
                                        </p:attrNameLst>
                                      </p:cBhvr>
                                      <p:to>
                                        <p:strVal val="visible"/>
                                      </p:to>
                                    </p:set>
                                    <p:animEffect transition="in" filter="wipe(down)">
                                      <p:cBhvr>
                                        <p:cTn id="86" dur="500"/>
                                        <p:tgtEl>
                                          <p:spTgt spid="480283"/>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480285"/>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22" presetClass="entr" presetSubtype="2" fill="hold" grpId="0" nodeType="clickEffect">
                                  <p:stCondLst>
                                    <p:cond delay="0"/>
                                  </p:stCondLst>
                                  <p:childTnLst>
                                    <p:set>
                                      <p:cBhvr>
                                        <p:cTn id="94" dur="1" fill="hold">
                                          <p:stCondLst>
                                            <p:cond delay="0"/>
                                          </p:stCondLst>
                                        </p:cTn>
                                        <p:tgtEl>
                                          <p:spTgt spid="480284"/>
                                        </p:tgtEl>
                                        <p:attrNameLst>
                                          <p:attrName>style.visibility</p:attrName>
                                        </p:attrNameLst>
                                      </p:cBhvr>
                                      <p:to>
                                        <p:strVal val="visible"/>
                                      </p:to>
                                    </p:set>
                                    <p:animEffect transition="in" filter="wipe(right)">
                                      <p:cBhvr>
                                        <p:cTn id="95" dur="500"/>
                                        <p:tgtEl>
                                          <p:spTgt spid="480284"/>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4802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0281" grpId="0" animBg="1"/>
      <p:bldP spid="480283" grpId="0" animBg="1"/>
      <p:bldP spid="480284" grpId="0" animBg="1"/>
      <p:bldP spid="480285" grpId="0" animBg="1"/>
      <p:bldP spid="480286" grpId="0" animBg="1"/>
      <p:bldP spid="480347" grpId="0" animBg="1"/>
      <p:bldP spid="480372" grpId="0" animBg="1"/>
      <p:bldP spid="480411" grpId="0"/>
      <p:bldP spid="12" grpId="0" animBg="1"/>
      <p:bldP spid="13" grpId="0" animBg="1"/>
      <p:bldP spid="14" grpId="0" animBg="1"/>
      <p:bldP spid="17" grpId="0" animBg="1"/>
      <p:bldP spid="109" grpId="0" animBg="1"/>
      <p:bldP spid="109" grpId="1"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Text Box 2"/>
          <p:cNvSpPr txBox="1">
            <a:spLocks noChangeArrowheads="1"/>
          </p:cNvSpPr>
          <p:nvPr/>
        </p:nvSpPr>
        <p:spPr bwMode="auto">
          <a:xfrm>
            <a:off x="0" y="0"/>
            <a:ext cx="5724525" cy="701675"/>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ea typeface="黑体" pitchFamily="2" charset="-122"/>
              </a:rPr>
              <a:t>二、直线上的点</a:t>
            </a:r>
            <a:endParaRPr lang="zh-CN" altLang="en-US" sz="4000"/>
          </a:p>
        </p:txBody>
      </p:sp>
      <p:sp>
        <p:nvSpPr>
          <p:cNvPr id="284675" name="Text Box 3"/>
          <p:cNvSpPr txBox="1">
            <a:spLocks noChangeArrowheads="1"/>
          </p:cNvSpPr>
          <p:nvPr/>
        </p:nvSpPr>
        <p:spPr bwMode="auto">
          <a:xfrm>
            <a:off x="34925" y="1144588"/>
            <a:ext cx="4897438" cy="2528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latin typeface="黑体" pitchFamily="2" charset="-122"/>
                <a:ea typeface="黑体" pitchFamily="2" charset="-122"/>
              </a:rPr>
              <a:t>1.</a:t>
            </a:r>
            <a:r>
              <a:rPr lang="zh-CN" altLang="en-US" b="1">
                <a:solidFill>
                  <a:srgbClr val="FF0000"/>
                </a:solidFill>
              </a:rPr>
              <a:t>若点在直线上</a:t>
            </a:r>
            <a:r>
              <a:rPr lang="en-US" altLang="zh-CN" b="1">
                <a:solidFill>
                  <a:srgbClr val="FF0000"/>
                </a:solidFill>
              </a:rPr>
              <a:t>,  </a:t>
            </a:r>
            <a:r>
              <a:rPr lang="zh-CN" altLang="en-US" b="1">
                <a:solidFill>
                  <a:srgbClr val="FF0000"/>
                </a:solidFill>
              </a:rPr>
              <a:t>则点的投影必在直线的同面投影上。反之，点的各个投影在直线的同面投影上，则该点一定在直线上。</a:t>
            </a:r>
            <a:r>
              <a:rPr lang="zh-CN" altLang="en-US" b="1">
                <a:solidFill>
                  <a:srgbClr val="FF3300"/>
                </a:solidFill>
              </a:rPr>
              <a:t> </a:t>
            </a:r>
          </a:p>
        </p:txBody>
      </p:sp>
      <p:sp>
        <p:nvSpPr>
          <p:cNvPr id="284676" name="Text Box 4"/>
          <p:cNvSpPr txBox="1">
            <a:spLocks noChangeArrowheads="1"/>
          </p:cNvSpPr>
          <p:nvPr/>
        </p:nvSpPr>
        <p:spPr bwMode="auto">
          <a:xfrm>
            <a:off x="34925" y="5240338"/>
            <a:ext cx="9109075" cy="106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latin typeface="黑体" pitchFamily="2" charset="-122"/>
                <a:ea typeface="黑体" pitchFamily="2" charset="-122"/>
              </a:rPr>
              <a:t>3.</a:t>
            </a:r>
            <a:r>
              <a:rPr lang="zh-CN" altLang="en-US" b="1">
                <a:solidFill>
                  <a:srgbClr val="FF0000"/>
                </a:solidFill>
              </a:rPr>
              <a:t>若点的投影有一个不在直线的同面投影上， 则该点必不在此直线上。</a:t>
            </a:r>
          </a:p>
        </p:txBody>
      </p:sp>
      <p:sp>
        <p:nvSpPr>
          <p:cNvPr id="284677" name="Text Box 5"/>
          <p:cNvSpPr txBox="1">
            <a:spLocks noChangeArrowheads="1"/>
          </p:cNvSpPr>
          <p:nvPr/>
        </p:nvSpPr>
        <p:spPr bwMode="auto">
          <a:xfrm>
            <a:off x="34925" y="549275"/>
            <a:ext cx="403225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660033"/>
                </a:solidFill>
              </a:rPr>
              <a:t>判别方法</a:t>
            </a:r>
            <a:r>
              <a:rPr lang="zh-CN" altLang="en-US" sz="3600">
                <a:solidFill>
                  <a:srgbClr val="660033"/>
                </a:solidFill>
              </a:rPr>
              <a:t>：</a:t>
            </a:r>
            <a:endParaRPr lang="zh-CN" altLang="en-US" sz="3600"/>
          </a:p>
        </p:txBody>
      </p:sp>
      <p:sp>
        <p:nvSpPr>
          <p:cNvPr id="284678" name="Text Box 6"/>
          <p:cNvSpPr txBox="1">
            <a:spLocks noChangeArrowheads="1"/>
          </p:cNvSpPr>
          <p:nvPr/>
        </p:nvSpPr>
        <p:spPr bwMode="auto">
          <a:xfrm>
            <a:off x="34925" y="4652963"/>
            <a:ext cx="8785225" cy="5794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solidFill>
                  <a:srgbClr val="FF0000"/>
                </a:solidFill>
              </a:rPr>
              <a:t>即：</a:t>
            </a:r>
            <a:r>
              <a:rPr lang="en-US" altLang="zh-CN" b="1">
                <a:solidFill>
                  <a:srgbClr val="FF0000"/>
                </a:solidFill>
                <a:latin typeface="黑体" pitchFamily="2" charset="-122"/>
                <a:ea typeface="黑体" pitchFamily="2" charset="-122"/>
              </a:rPr>
              <a:t>AC/CB=ac/cb=</a:t>
            </a:r>
            <a:r>
              <a:rPr lang="en-US" altLang="zh-CN" b="1">
                <a:solidFill>
                  <a:srgbClr val="FF0000"/>
                </a:solidFill>
                <a:latin typeface="黑体" pitchFamily="2" charset="-122"/>
                <a:ea typeface="黑体" pitchFamily="2" charset="-122"/>
                <a:sym typeface="EuroRoman" pitchFamily="2" charset="2"/>
              </a:rPr>
              <a:t>a</a:t>
            </a:r>
            <a:r>
              <a:rPr lang="en-US" altLang="zh-CN" b="1">
                <a:solidFill>
                  <a:srgbClr val="FF0000"/>
                </a:solidFill>
                <a:latin typeface="黑体" pitchFamily="2" charset="-122"/>
                <a:ea typeface="黑体" pitchFamily="2" charset="-122"/>
                <a:sym typeface="Symbol" pitchFamily="18" charset="2"/>
              </a:rPr>
              <a:t></a:t>
            </a:r>
            <a:r>
              <a:rPr lang="en-US" altLang="zh-CN" b="1">
                <a:solidFill>
                  <a:srgbClr val="FF0000"/>
                </a:solidFill>
                <a:latin typeface="黑体" pitchFamily="2" charset="-122"/>
                <a:ea typeface="黑体" pitchFamily="2" charset="-122"/>
              </a:rPr>
              <a:t>c</a:t>
            </a:r>
            <a:r>
              <a:rPr lang="en-US" altLang="zh-CN" b="1">
                <a:solidFill>
                  <a:srgbClr val="FF0000"/>
                </a:solidFill>
                <a:latin typeface="黑体" pitchFamily="2" charset="-122"/>
                <a:ea typeface="黑体" pitchFamily="2" charset="-122"/>
                <a:sym typeface="Symbol" pitchFamily="18" charset="2"/>
              </a:rPr>
              <a:t></a:t>
            </a:r>
            <a:r>
              <a:rPr lang="en-US" altLang="zh-CN" b="1">
                <a:solidFill>
                  <a:srgbClr val="FF0000"/>
                </a:solidFill>
                <a:latin typeface="黑体" pitchFamily="2" charset="-122"/>
                <a:ea typeface="黑体" pitchFamily="2" charset="-122"/>
              </a:rPr>
              <a:t>/c</a:t>
            </a:r>
            <a:r>
              <a:rPr lang="en-US" altLang="zh-CN" b="1">
                <a:solidFill>
                  <a:srgbClr val="FF0000"/>
                </a:solidFill>
                <a:latin typeface="黑体" pitchFamily="2" charset="-122"/>
                <a:ea typeface="黑体" pitchFamily="2" charset="-122"/>
                <a:sym typeface="Symbol" pitchFamily="18" charset="2"/>
              </a:rPr>
              <a:t></a:t>
            </a:r>
            <a:r>
              <a:rPr lang="en-US" altLang="zh-CN" b="1">
                <a:solidFill>
                  <a:srgbClr val="FF0000"/>
                </a:solidFill>
                <a:latin typeface="黑体" pitchFamily="2" charset="-122"/>
                <a:ea typeface="黑体" pitchFamily="2" charset="-122"/>
              </a:rPr>
              <a:t>b</a:t>
            </a:r>
            <a:r>
              <a:rPr lang="en-US" altLang="zh-CN" b="1">
                <a:solidFill>
                  <a:srgbClr val="FF0000"/>
                </a:solidFill>
                <a:latin typeface="黑体" pitchFamily="2" charset="-122"/>
                <a:ea typeface="黑体" pitchFamily="2" charset="-122"/>
                <a:sym typeface="Symbol" pitchFamily="18" charset="2"/>
              </a:rPr>
              <a:t></a:t>
            </a:r>
          </a:p>
        </p:txBody>
      </p:sp>
      <p:sp>
        <p:nvSpPr>
          <p:cNvPr id="284708" name="AutoShape 36"/>
          <p:cNvSpPr>
            <a:spLocks noChangeArrowheads="1"/>
          </p:cNvSpPr>
          <p:nvPr/>
        </p:nvSpPr>
        <p:spPr bwMode="auto">
          <a:xfrm>
            <a:off x="6948488" y="4508500"/>
            <a:ext cx="2016125" cy="588963"/>
          </a:xfrm>
          <a:prstGeom prst="wedgeRectCallout">
            <a:avLst>
              <a:gd name="adj1" fmla="val -94565"/>
              <a:gd name="adj2" fmla="val -70755"/>
            </a:avLst>
          </a:prstGeom>
          <a:noFill/>
          <a:ln w="9525">
            <a:solidFill>
              <a:srgbClr val="FF0000"/>
            </a:solidFill>
            <a:miter lim="800000"/>
            <a:headEnd/>
            <a:tailEnd/>
          </a:ln>
          <a:effectLst/>
          <a:extLst>
            <a:ext uri="{909E8E84-426E-40DD-AFC4-6F175D3DCCD1}">
              <a14:hiddenFill xmlns:a14="http://schemas.microsoft.com/office/drawing/2010/main">
                <a:solidFill>
                  <a:srgbClr val="66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ea typeface="黑体" pitchFamily="2" charset="-122"/>
              </a:rPr>
              <a:t> </a:t>
            </a:r>
            <a:r>
              <a:rPr lang="zh-CN" altLang="en-US" b="1">
                <a:solidFill>
                  <a:srgbClr val="FF0000"/>
                </a:solidFill>
                <a:ea typeface="黑体" pitchFamily="2" charset="-122"/>
              </a:rPr>
              <a:t>等比定理</a:t>
            </a:r>
            <a:endParaRPr lang="zh-CN" altLang="en-US">
              <a:solidFill>
                <a:srgbClr val="FF0000"/>
              </a:solidFill>
              <a:ea typeface="黑体" pitchFamily="2" charset="-122"/>
            </a:endParaRPr>
          </a:p>
        </p:txBody>
      </p:sp>
      <p:sp>
        <p:nvSpPr>
          <p:cNvPr id="284710" name="Text Box 38"/>
          <p:cNvSpPr txBox="1">
            <a:spLocks noChangeArrowheads="1"/>
          </p:cNvSpPr>
          <p:nvPr/>
        </p:nvSpPr>
        <p:spPr bwMode="auto">
          <a:xfrm>
            <a:off x="34925" y="3573463"/>
            <a:ext cx="9109075"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FF0000"/>
                </a:solidFill>
                <a:latin typeface="黑体" pitchFamily="2" charset="-122"/>
                <a:ea typeface="黑体" pitchFamily="2" charset="-122"/>
              </a:rPr>
              <a:t>2.</a:t>
            </a:r>
            <a:r>
              <a:rPr lang="zh-CN" altLang="en-US" b="1">
                <a:solidFill>
                  <a:srgbClr val="FF0000"/>
                </a:solidFill>
              </a:rPr>
              <a:t>直线上点分割直线段成定比，则分割线段的各个同面投影之比等于其线段之比。</a:t>
            </a:r>
            <a:endParaRPr lang="zh-CN" altLang="en-US">
              <a:solidFill>
                <a:srgbClr val="FF0000"/>
              </a:solidFill>
            </a:endParaRPr>
          </a:p>
        </p:txBody>
      </p:sp>
      <p:grpSp>
        <p:nvGrpSpPr>
          <p:cNvPr id="35849" name="Group 39"/>
          <p:cNvGrpSpPr>
            <a:grpSpLocks/>
          </p:cNvGrpSpPr>
          <p:nvPr/>
        </p:nvGrpSpPr>
        <p:grpSpPr bwMode="auto">
          <a:xfrm>
            <a:off x="4859338" y="476250"/>
            <a:ext cx="3971925" cy="2746375"/>
            <a:chOff x="1467" y="1873"/>
            <a:chExt cx="1329" cy="919"/>
          </a:xfrm>
        </p:grpSpPr>
        <p:sp>
          <p:nvSpPr>
            <p:cNvPr id="35850" name="Freeform 40"/>
            <p:cNvSpPr>
              <a:spLocks/>
            </p:cNvSpPr>
            <p:nvPr/>
          </p:nvSpPr>
          <p:spPr bwMode="auto">
            <a:xfrm>
              <a:off x="1814" y="2697"/>
              <a:ext cx="3" cy="10"/>
            </a:xfrm>
            <a:custGeom>
              <a:avLst/>
              <a:gdLst>
                <a:gd name="T0" fmla="*/ 0 w 19"/>
                <a:gd name="T1" fmla="*/ 0 h 67"/>
                <a:gd name="T2" fmla="*/ 0 w 19"/>
                <a:gd name="T3" fmla="*/ 0 h 67"/>
                <a:gd name="T4" fmla="*/ 0 w 19"/>
                <a:gd name="T5" fmla="*/ 0 h 67"/>
                <a:gd name="T6" fmla="*/ 0 w 19"/>
                <a:gd name="T7" fmla="*/ 0 h 67"/>
                <a:gd name="T8" fmla="*/ 0 w 19"/>
                <a:gd name="T9" fmla="*/ 0 h 67"/>
                <a:gd name="T10" fmla="*/ 0 w 19"/>
                <a:gd name="T11" fmla="*/ 0 h 67"/>
                <a:gd name="T12" fmla="*/ 0 w 19"/>
                <a:gd name="T13" fmla="*/ 0 h 67"/>
                <a:gd name="T14" fmla="*/ 0 w 19"/>
                <a:gd name="T15" fmla="*/ 0 h 67"/>
                <a:gd name="T16" fmla="*/ 0 w 19"/>
                <a:gd name="T17" fmla="*/ 0 h 67"/>
                <a:gd name="T18" fmla="*/ 0 w 19"/>
                <a:gd name="T19" fmla="*/ 0 h 67"/>
                <a:gd name="T20" fmla="*/ 0 w 19"/>
                <a:gd name="T21" fmla="*/ 0 h 67"/>
                <a:gd name="T22" fmla="*/ 0 w 19"/>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 h="67">
                  <a:moveTo>
                    <a:pt x="2" y="0"/>
                  </a:moveTo>
                  <a:lnTo>
                    <a:pt x="1" y="10"/>
                  </a:lnTo>
                  <a:lnTo>
                    <a:pt x="0" y="18"/>
                  </a:lnTo>
                  <a:lnTo>
                    <a:pt x="0" y="28"/>
                  </a:lnTo>
                  <a:lnTo>
                    <a:pt x="1" y="32"/>
                  </a:lnTo>
                  <a:lnTo>
                    <a:pt x="2" y="36"/>
                  </a:lnTo>
                  <a:lnTo>
                    <a:pt x="3" y="41"/>
                  </a:lnTo>
                  <a:lnTo>
                    <a:pt x="5" y="45"/>
                  </a:lnTo>
                  <a:lnTo>
                    <a:pt x="9" y="52"/>
                  </a:lnTo>
                  <a:lnTo>
                    <a:pt x="14" y="60"/>
                  </a:lnTo>
                  <a:lnTo>
                    <a:pt x="17" y="64"/>
                  </a:lnTo>
                  <a:lnTo>
                    <a:pt x="19"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51" name="Freeform 41"/>
            <p:cNvSpPr>
              <a:spLocks/>
            </p:cNvSpPr>
            <p:nvPr/>
          </p:nvSpPr>
          <p:spPr bwMode="auto">
            <a:xfrm>
              <a:off x="1793" y="2661"/>
              <a:ext cx="29" cy="46"/>
            </a:xfrm>
            <a:custGeom>
              <a:avLst/>
              <a:gdLst>
                <a:gd name="T0" fmla="*/ 1 w 204"/>
                <a:gd name="T1" fmla="*/ 0 h 322"/>
                <a:gd name="T2" fmla="*/ 1 w 204"/>
                <a:gd name="T3" fmla="*/ 0 h 322"/>
                <a:gd name="T4" fmla="*/ 1 w 204"/>
                <a:gd name="T5" fmla="*/ 0 h 322"/>
                <a:gd name="T6" fmla="*/ 1 w 204"/>
                <a:gd name="T7" fmla="*/ 0 h 322"/>
                <a:gd name="T8" fmla="*/ 1 w 204"/>
                <a:gd name="T9" fmla="*/ 0 h 322"/>
                <a:gd name="T10" fmla="*/ 1 w 204"/>
                <a:gd name="T11" fmla="*/ 0 h 322"/>
                <a:gd name="T12" fmla="*/ 0 w 204"/>
                <a:gd name="T13" fmla="*/ 0 h 322"/>
                <a:gd name="T14" fmla="*/ 0 w 204"/>
                <a:gd name="T15" fmla="*/ 0 h 322"/>
                <a:gd name="T16" fmla="*/ 0 w 204"/>
                <a:gd name="T17" fmla="*/ 0 h 322"/>
                <a:gd name="T18" fmla="*/ 0 w 204"/>
                <a:gd name="T19" fmla="*/ 0 h 322"/>
                <a:gd name="T20" fmla="*/ 0 w 204"/>
                <a:gd name="T21" fmla="*/ 0 h 322"/>
                <a:gd name="T22" fmla="*/ 0 w 204"/>
                <a:gd name="T23" fmla="*/ 0 h 322"/>
                <a:gd name="T24" fmla="*/ 0 w 204"/>
                <a:gd name="T25" fmla="*/ 0 h 322"/>
                <a:gd name="T26" fmla="*/ 0 w 204"/>
                <a:gd name="T27" fmla="*/ 0 h 322"/>
                <a:gd name="T28" fmla="*/ 0 w 204"/>
                <a:gd name="T29" fmla="*/ 0 h 322"/>
                <a:gd name="T30" fmla="*/ 0 w 204"/>
                <a:gd name="T31" fmla="*/ 0 h 322"/>
                <a:gd name="T32" fmla="*/ 0 w 204"/>
                <a:gd name="T33" fmla="*/ 1 h 322"/>
                <a:gd name="T34" fmla="*/ 0 w 204"/>
                <a:gd name="T35" fmla="*/ 1 h 322"/>
                <a:gd name="T36" fmla="*/ 0 w 204"/>
                <a:gd name="T37" fmla="*/ 1 h 322"/>
                <a:gd name="T38" fmla="*/ 0 w 204"/>
                <a:gd name="T39" fmla="*/ 1 h 322"/>
                <a:gd name="T40" fmla="*/ 0 w 204"/>
                <a:gd name="T41" fmla="*/ 1 h 322"/>
                <a:gd name="T42" fmla="*/ 0 w 204"/>
                <a:gd name="T43" fmla="*/ 1 h 322"/>
                <a:gd name="T44" fmla="*/ 0 w 204"/>
                <a:gd name="T45" fmla="*/ 1 h 322"/>
                <a:gd name="T46" fmla="*/ 0 w 204"/>
                <a:gd name="T47" fmla="*/ 1 h 322"/>
                <a:gd name="T48" fmla="*/ 0 w 204"/>
                <a:gd name="T49" fmla="*/ 1 h 322"/>
                <a:gd name="T50" fmla="*/ 0 w 204"/>
                <a:gd name="T51" fmla="*/ 1 h 322"/>
                <a:gd name="T52" fmla="*/ 0 w 204"/>
                <a:gd name="T53" fmla="*/ 1 h 322"/>
                <a:gd name="T54" fmla="*/ 0 w 204"/>
                <a:gd name="T55" fmla="*/ 1 h 322"/>
                <a:gd name="T56" fmla="*/ 0 w 204"/>
                <a:gd name="T57" fmla="*/ 1 h 322"/>
                <a:gd name="T58" fmla="*/ 0 w 204"/>
                <a:gd name="T59" fmla="*/ 1 h 322"/>
                <a:gd name="T60" fmla="*/ 0 w 204"/>
                <a:gd name="T61" fmla="*/ 1 h 322"/>
                <a:gd name="T62" fmla="*/ 0 w 204"/>
                <a:gd name="T63" fmla="*/ 1 h 322"/>
                <a:gd name="T64" fmla="*/ 0 w 204"/>
                <a:gd name="T65" fmla="*/ 1 h 322"/>
                <a:gd name="T66" fmla="*/ 0 w 204"/>
                <a:gd name="T67" fmla="*/ 1 h 322"/>
                <a:gd name="T68" fmla="*/ 0 w 204"/>
                <a:gd name="T69" fmla="*/ 1 h 322"/>
                <a:gd name="T70" fmla="*/ 1 w 204"/>
                <a:gd name="T71" fmla="*/ 0 h 322"/>
                <a:gd name="T72" fmla="*/ 1 w 204"/>
                <a:gd name="T73" fmla="*/ 0 h 3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04" h="322">
                  <a:moveTo>
                    <a:pt x="204" y="42"/>
                  </a:moveTo>
                  <a:lnTo>
                    <a:pt x="204" y="36"/>
                  </a:lnTo>
                  <a:lnTo>
                    <a:pt x="204" y="28"/>
                  </a:lnTo>
                  <a:lnTo>
                    <a:pt x="203" y="22"/>
                  </a:lnTo>
                  <a:lnTo>
                    <a:pt x="201" y="16"/>
                  </a:lnTo>
                  <a:lnTo>
                    <a:pt x="199" y="8"/>
                  </a:lnTo>
                  <a:lnTo>
                    <a:pt x="197" y="6"/>
                  </a:lnTo>
                  <a:lnTo>
                    <a:pt x="195" y="3"/>
                  </a:lnTo>
                  <a:lnTo>
                    <a:pt x="193" y="2"/>
                  </a:lnTo>
                  <a:lnTo>
                    <a:pt x="189" y="0"/>
                  </a:lnTo>
                  <a:lnTo>
                    <a:pt x="186" y="0"/>
                  </a:lnTo>
                  <a:lnTo>
                    <a:pt x="183" y="0"/>
                  </a:lnTo>
                  <a:lnTo>
                    <a:pt x="168" y="0"/>
                  </a:lnTo>
                  <a:lnTo>
                    <a:pt x="155" y="0"/>
                  </a:lnTo>
                  <a:lnTo>
                    <a:pt x="141" y="0"/>
                  </a:lnTo>
                  <a:lnTo>
                    <a:pt x="129" y="1"/>
                  </a:lnTo>
                  <a:lnTo>
                    <a:pt x="122" y="2"/>
                  </a:lnTo>
                  <a:lnTo>
                    <a:pt x="116" y="3"/>
                  </a:lnTo>
                  <a:lnTo>
                    <a:pt x="110" y="5"/>
                  </a:lnTo>
                  <a:lnTo>
                    <a:pt x="103" y="7"/>
                  </a:lnTo>
                  <a:lnTo>
                    <a:pt x="97" y="11"/>
                  </a:lnTo>
                  <a:lnTo>
                    <a:pt x="91" y="14"/>
                  </a:lnTo>
                  <a:lnTo>
                    <a:pt x="82" y="24"/>
                  </a:lnTo>
                  <a:lnTo>
                    <a:pt x="72" y="33"/>
                  </a:lnTo>
                  <a:lnTo>
                    <a:pt x="68" y="38"/>
                  </a:lnTo>
                  <a:lnTo>
                    <a:pt x="64" y="43"/>
                  </a:lnTo>
                  <a:lnTo>
                    <a:pt x="50" y="67"/>
                  </a:lnTo>
                  <a:lnTo>
                    <a:pt x="47" y="73"/>
                  </a:lnTo>
                  <a:lnTo>
                    <a:pt x="45" y="79"/>
                  </a:lnTo>
                  <a:lnTo>
                    <a:pt x="41" y="92"/>
                  </a:lnTo>
                  <a:lnTo>
                    <a:pt x="34" y="118"/>
                  </a:lnTo>
                  <a:lnTo>
                    <a:pt x="20" y="170"/>
                  </a:lnTo>
                  <a:lnTo>
                    <a:pt x="13" y="195"/>
                  </a:lnTo>
                  <a:lnTo>
                    <a:pt x="6" y="221"/>
                  </a:lnTo>
                  <a:lnTo>
                    <a:pt x="3" y="234"/>
                  </a:lnTo>
                  <a:lnTo>
                    <a:pt x="0" y="248"/>
                  </a:lnTo>
                  <a:lnTo>
                    <a:pt x="0" y="254"/>
                  </a:lnTo>
                  <a:lnTo>
                    <a:pt x="0" y="260"/>
                  </a:lnTo>
                  <a:lnTo>
                    <a:pt x="0" y="268"/>
                  </a:lnTo>
                  <a:lnTo>
                    <a:pt x="1" y="274"/>
                  </a:lnTo>
                  <a:lnTo>
                    <a:pt x="2" y="281"/>
                  </a:lnTo>
                  <a:lnTo>
                    <a:pt x="4" y="287"/>
                  </a:lnTo>
                  <a:lnTo>
                    <a:pt x="6" y="293"/>
                  </a:lnTo>
                  <a:lnTo>
                    <a:pt x="9" y="300"/>
                  </a:lnTo>
                  <a:lnTo>
                    <a:pt x="13" y="305"/>
                  </a:lnTo>
                  <a:lnTo>
                    <a:pt x="17" y="310"/>
                  </a:lnTo>
                  <a:lnTo>
                    <a:pt x="22" y="315"/>
                  </a:lnTo>
                  <a:lnTo>
                    <a:pt x="29" y="318"/>
                  </a:lnTo>
                  <a:lnTo>
                    <a:pt x="35" y="320"/>
                  </a:lnTo>
                  <a:lnTo>
                    <a:pt x="41" y="321"/>
                  </a:lnTo>
                  <a:lnTo>
                    <a:pt x="48" y="321"/>
                  </a:lnTo>
                  <a:lnTo>
                    <a:pt x="55" y="321"/>
                  </a:lnTo>
                  <a:lnTo>
                    <a:pt x="68" y="321"/>
                  </a:lnTo>
                  <a:lnTo>
                    <a:pt x="82" y="322"/>
                  </a:lnTo>
                  <a:lnTo>
                    <a:pt x="88" y="322"/>
                  </a:lnTo>
                  <a:lnTo>
                    <a:pt x="95" y="321"/>
                  </a:lnTo>
                  <a:lnTo>
                    <a:pt x="101" y="319"/>
                  </a:lnTo>
                  <a:lnTo>
                    <a:pt x="107" y="316"/>
                  </a:lnTo>
                  <a:lnTo>
                    <a:pt x="113" y="312"/>
                  </a:lnTo>
                  <a:lnTo>
                    <a:pt x="118" y="307"/>
                  </a:lnTo>
                  <a:lnTo>
                    <a:pt x="123" y="303"/>
                  </a:lnTo>
                  <a:lnTo>
                    <a:pt x="128" y="298"/>
                  </a:lnTo>
                  <a:lnTo>
                    <a:pt x="131" y="292"/>
                  </a:lnTo>
                  <a:lnTo>
                    <a:pt x="135" y="287"/>
                  </a:lnTo>
                  <a:lnTo>
                    <a:pt x="138" y="281"/>
                  </a:lnTo>
                  <a:lnTo>
                    <a:pt x="140" y="275"/>
                  </a:lnTo>
                  <a:lnTo>
                    <a:pt x="146" y="263"/>
                  </a:lnTo>
                  <a:lnTo>
                    <a:pt x="150" y="250"/>
                  </a:lnTo>
                  <a:lnTo>
                    <a:pt x="156" y="223"/>
                  </a:lnTo>
                  <a:lnTo>
                    <a:pt x="162" y="198"/>
                  </a:lnTo>
                  <a:lnTo>
                    <a:pt x="176" y="145"/>
                  </a:lnTo>
                  <a:lnTo>
                    <a:pt x="190" y="93"/>
                  </a:lnTo>
                  <a:lnTo>
                    <a:pt x="198" y="68"/>
                  </a:lnTo>
                  <a:lnTo>
                    <a:pt x="203"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52" name="Freeform 42"/>
            <p:cNvSpPr>
              <a:spLocks/>
            </p:cNvSpPr>
            <p:nvPr/>
          </p:nvSpPr>
          <p:spPr bwMode="auto">
            <a:xfrm>
              <a:off x="1521" y="2222"/>
              <a:ext cx="30" cy="46"/>
            </a:xfrm>
            <a:custGeom>
              <a:avLst/>
              <a:gdLst>
                <a:gd name="T0" fmla="*/ 1 w 206"/>
                <a:gd name="T1" fmla="*/ 0 h 322"/>
                <a:gd name="T2" fmla="*/ 1 w 206"/>
                <a:gd name="T3" fmla="*/ 0 h 322"/>
                <a:gd name="T4" fmla="*/ 1 w 206"/>
                <a:gd name="T5" fmla="*/ 0 h 322"/>
                <a:gd name="T6" fmla="*/ 1 w 206"/>
                <a:gd name="T7" fmla="*/ 0 h 322"/>
                <a:gd name="T8" fmla="*/ 1 w 206"/>
                <a:gd name="T9" fmla="*/ 0 h 322"/>
                <a:gd name="T10" fmla="*/ 1 w 206"/>
                <a:gd name="T11" fmla="*/ 0 h 322"/>
                <a:gd name="T12" fmla="*/ 0 w 206"/>
                <a:gd name="T13" fmla="*/ 0 h 322"/>
                <a:gd name="T14" fmla="*/ 0 w 206"/>
                <a:gd name="T15" fmla="*/ 0 h 322"/>
                <a:gd name="T16" fmla="*/ 0 w 206"/>
                <a:gd name="T17" fmla="*/ 0 h 322"/>
                <a:gd name="T18" fmla="*/ 0 w 206"/>
                <a:gd name="T19" fmla="*/ 0 h 322"/>
                <a:gd name="T20" fmla="*/ 0 w 206"/>
                <a:gd name="T21" fmla="*/ 0 h 322"/>
                <a:gd name="T22" fmla="*/ 0 w 206"/>
                <a:gd name="T23" fmla="*/ 0 h 322"/>
                <a:gd name="T24" fmla="*/ 0 w 206"/>
                <a:gd name="T25" fmla="*/ 0 h 322"/>
                <a:gd name="T26" fmla="*/ 0 w 206"/>
                <a:gd name="T27" fmla="*/ 0 h 322"/>
                <a:gd name="T28" fmla="*/ 0 w 206"/>
                <a:gd name="T29" fmla="*/ 0 h 322"/>
                <a:gd name="T30" fmla="*/ 0 w 206"/>
                <a:gd name="T31" fmla="*/ 0 h 322"/>
                <a:gd name="T32" fmla="*/ 0 w 206"/>
                <a:gd name="T33" fmla="*/ 1 h 322"/>
                <a:gd name="T34" fmla="*/ 0 w 206"/>
                <a:gd name="T35" fmla="*/ 1 h 322"/>
                <a:gd name="T36" fmla="*/ 0 w 206"/>
                <a:gd name="T37" fmla="*/ 1 h 322"/>
                <a:gd name="T38" fmla="*/ 0 w 206"/>
                <a:gd name="T39" fmla="*/ 1 h 322"/>
                <a:gd name="T40" fmla="*/ 0 w 206"/>
                <a:gd name="T41" fmla="*/ 1 h 322"/>
                <a:gd name="T42" fmla="*/ 0 w 206"/>
                <a:gd name="T43" fmla="*/ 1 h 322"/>
                <a:gd name="T44" fmla="*/ 0 w 206"/>
                <a:gd name="T45" fmla="*/ 1 h 322"/>
                <a:gd name="T46" fmla="*/ 0 w 206"/>
                <a:gd name="T47" fmla="*/ 1 h 322"/>
                <a:gd name="T48" fmla="*/ 0 w 206"/>
                <a:gd name="T49" fmla="*/ 1 h 322"/>
                <a:gd name="T50" fmla="*/ 0 w 206"/>
                <a:gd name="T51" fmla="*/ 1 h 322"/>
                <a:gd name="T52" fmla="*/ 0 w 206"/>
                <a:gd name="T53" fmla="*/ 1 h 322"/>
                <a:gd name="T54" fmla="*/ 0 w 206"/>
                <a:gd name="T55" fmla="*/ 1 h 322"/>
                <a:gd name="T56" fmla="*/ 0 w 206"/>
                <a:gd name="T57" fmla="*/ 1 h 322"/>
                <a:gd name="T58" fmla="*/ 0 w 206"/>
                <a:gd name="T59" fmla="*/ 1 h 322"/>
                <a:gd name="T60" fmla="*/ 0 w 206"/>
                <a:gd name="T61" fmla="*/ 1 h 322"/>
                <a:gd name="T62" fmla="*/ 0 w 206"/>
                <a:gd name="T63" fmla="*/ 1 h 322"/>
                <a:gd name="T64" fmla="*/ 0 w 206"/>
                <a:gd name="T65" fmla="*/ 1 h 322"/>
                <a:gd name="T66" fmla="*/ 0 w 206"/>
                <a:gd name="T67" fmla="*/ 1 h 322"/>
                <a:gd name="T68" fmla="*/ 0 w 206"/>
                <a:gd name="T69" fmla="*/ 1 h 322"/>
                <a:gd name="T70" fmla="*/ 1 w 206"/>
                <a:gd name="T71" fmla="*/ 0 h 322"/>
                <a:gd name="T72" fmla="*/ 1 w 206"/>
                <a:gd name="T73" fmla="*/ 0 h 3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06" h="322">
                  <a:moveTo>
                    <a:pt x="205" y="42"/>
                  </a:moveTo>
                  <a:lnTo>
                    <a:pt x="206" y="36"/>
                  </a:lnTo>
                  <a:lnTo>
                    <a:pt x="205" y="29"/>
                  </a:lnTo>
                  <a:lnTo>
                    <a:pt x="203" y="23"/>
                  </a:lnTo>
                  <a:lnTo>
                    <a:pt x="201" y="16"/>
                  </a:lnTo>
                  <a:lnTo>
                    <a:pt x="199" y="9"/>
                  </a:lnTo>
                  <a:lnTo>
                    <a:pt x="197" y="6"/>
                  </a:lnTo>
                  <a:lnTo>
                    <a:pt x="195" y="4"/>
                  </a:lnTo>
                  <a:lnTo>
                    <a:pt x="193" y="2"/>
                  </a:lnTo>
                  <a:lnTo>
                    <a:pt x="190" y="1"/>
                  </a:lnTo>
                  <a:lnTo>
                    <a:pt x="186" y="0"/>
                  </a:lnTo>
                  <a:lnTo>
                    <a:pt x="183" y="0"/>
                  </a:lnTo>
                  <a:lnTo>
                    <a:pt x="168" y="0"/>
                  </a:lnTo>
                  <a:lnTo>
                    <a:pt x="156" y="0"/>
                  </a:lnTo>
                  <a:lnTo>
                    <a:pt x="142" y="0"/>
                  </a:lnTo>
                  <a:lnTo>
                    <a:pt x="129" y="1"/>
                  </a:lnTo>
                  <a:lnTo>
                    <a:pt x="123" y="2"/>
                  </a:lnTo>
                  <a:lnTo>
                    <a:pt x="116" y="4"/>
                  </a:lnTo>
                  <a:lnTo>
                    <a:pt x="110" y="5"/>
                  </a:lnTo>
                  <a:lnTo>
                    <a:pt x="103" y="8"/>
                  </a:lnTo>
                  <a:lnTo>
                    <a:pt x="97" y="11"/>
                  </a:lnTo>
                  <a:lnTo>
                    <a:pt x="92" y="16"/>
                  </a:lnTo>
                  <a:lnTo>
                    <a:pt x="82" y="24"/>
                  </a:lnTo>
                  <a:lnTo>
                    <a:pt x="73" y="34"/>
                  </a:lnTo>
                  <a:lnTo>
                    <a:pt x="68" y="39"/>
                  </a:lnTo>
                  <a:lnTo>
                    <a:pt x="64" y="44"/>
                  </a:lnTo>
                  <a:lnTo>
                    <a:pt x="50" y="68"/>
                  </a:lnTo>
                  <a:lnTo>
                    <a:pt x="48" y="73"/>
                  </a:lnTo>
                  <a:lnTo>
                    <a:pt x="45" y="79"/>
                  </a:lnTo>
                  <a:lnTo>
                    <a:pt x="42" y="92"/>
                  </a:lnTo>
                  <a:lnTo>
                    <a:pt x="34" y="119"/>
                  </a:lnTo>
                  <a:lnTo>
                    <a:pt x="20" y="170"/>
                  </a:lnTo>
                  <a:lnTo>
                    <a:pt x="13" y="196"/>
                  </a:lnTo>
                  <a:lnTo>
                    <a:pt x="6" y="222"/>
                  </a:lnTo>
                  <a:lnTo>
                    <a:pt x="3" y="235"/>
                  </a:lnTo>
                  <a:lnTo>
                    <a:pt x="1" y="248"/>
                  </a:lnTo>
                  <a:lnTo>
                    <a:pt x="0" y="255"/>
                  </a:lnTo>
                  <a:lnTo>
                    <a:pt x="0" y="262"/>
                  </a:lnTo>
                  <a:lnTo>
                    <a:pt x="0" y="268"/>
                  </a:lnTo>
                  <a:lnTo>
                    <a:pt x="1" y="275"/>
                  </a:lnTo>
                  <a:lnTo>
                    <a:pt x="2" y="282"/>
                  </a:lnTo>
                  <a:lnTo>
                    <a:pt x="4" y="288"/>
                  </a:lnTo>
                  <a:lnTo>
                    <a:pt x="6" y="295"/>
                  </a:lnTo>
                  <a:lnTo>
                    <a:pt x="10" y="300"/>
                  </a:lnTo>
                  <a:lnTo>
                    <a:pt x="13" y="306"/>
                  </a:lnTo>
                  <a:lnTo>
                    <a:pt x="18" y="312"/>
                  </a:lnTo>
                  <a:lnTo>
                    <a:pt x="22" y="316"/>
                  </a:lnTo>
                  <a:lnTo>
                    <a:pt x="29" y="318"/>
                  </a:lnTo>
                  <a:lnTo>
                    <a:pt x="35" y="320"/>
                  </a:lnTo>
                  <a:lnTo>
                    <a:pt x="42" y="322"/>
                  </a:lnTo>
                  <a:lnTo>
                    <a:pt x="48" y="322"/>
                  </a:lnTo>
                  <a:lnTo>
                    <a:pt x="55" y="322"/>
                  </a:lnTo>
                  <a:lnTo>
                    <a:pt x="68" y="322"/>
                  </a:lnTo>
                  <a:lnTo>
                    <a:pt x="82" y="322"/>
                  </a:lnTo>
                  <a:lnTo>
                    <a:pt x="88" y="322"/>
                  </a:lnTo>
                  <a:lnTo>
                    <a:pt x="96" y="322"/>
                  </a:lnTo>
                  <a:lnTo>
                    <a:pt x="101" y="320"/>
                  </a:lnTo>
                  <a:lnTo>
                    <a:pt x="108" y="317"/>
                  </a:lnTo>
                  <a:lnTo>
                    <a:pt x="113" y="313"/>
                  </a:lnTo>
                  <a:lnTo>
                    <a:pt x="118" y="308"/>
                  </a:lnTo>
                  <a:lnTo>
                    <a:pt x="124" y="304"/>
                  </a:lnTo>
                  <a:lnTo>
                    <a:pt x="128" y="299"/>
                  </a:lnTo>
                  <a:lnTo>
                    <a:pt x="132" y="293"/>
                  </a:lnTo>
                  <a:lnTo>
                    <a:pt x="135" y="287"/>
                  </a:lnTo>
                  <a:lnTo>
                    <a:pt x="139" y="282"/>
                  </a:lnTo>
                  <a:lnTo>
                    <a:pt x="142" y="275"/>
                  </a:lnTo>
                  <a:lnTo>
                    <a:pt x="146" y="263"/>
                  </a:lnTo>
                  <a:lnTo>
                    <a:pt x="150" y="250"/>
                  </a:lnTo>
                  <a:lnTo>
                    <a:pt x="157" y="224"/>
                  </a:lnTo>
                  <a:lnTo>
                    <a:pt x="163" y="198"/>
                  </a:lnTo>
                  <a:lnTo>
                    <a:pt x="176" y="145"/>
                  </a:lnTo>
                  <a:lnTo>
                    <a:pt x="191" y="94"/>
                  </a:lnTo>
                  <a:lnTo>
                    <a:pt x="198" y="69"/>
                  </a:lnTo>
                  <a:lnTo>
                    <a:pt x="203"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53" name="Freeform 43"/>
            <p:cNvSpPr>
              <a:spLocks/>
            </p:cNvSpPr>
            <p:nvPr/>
          </p:nvSpPr>
          <p:spPr bwMode="auto">
            <a:xfrm>
              <a:off x="1542" y="2258"/>
              <a:ext cx="3" cy="10"/>
            </a:xfrm>
            <a:custGeom>
              <a:avLst/>
              <a:gdLst>
                <a:gd name="T0" fmla="*/ 0 w 20"/>
                <a:gd name="T1" fmla="*/ 0 h 67"/>
                <a:gd name="T2" fmla="*/ 0 w 20"/>
                <a:gd name="T3" fmla="*/ 0 h 67"/>
                <a:gd name="T4" fmla="*/ 0 w 20"/>
                <a:gd name="T5" fmla="*/ 0 h 67"/>
                <a:gd name="T6" fmla="*/ 0 w 20"/>
                <a:gd name="T7" fmla="*/ 0 h 67"/>
                <a:gd name="T8" fmla="*/ 0 w 20"/>
                <a:gd name="T9" fmla="*/ 0 h 67"/>
                <a:gd name="T10" fmla="*/ 0 w 20"/>
                <a:gd name="T11" fmla="*/ 0 h 67"/>
                <a:gd name="T12" fmla="*/ 0 w 20"/>
                <a:gd name="T13" fmla="*/ 0 h 67"/>
                <a:gd name="T14" fmla="*/ 0 w 20"/>
                <a:gd name="T15" fmla="*/ 0 h 67"/>
                <a:gd name="T16" fmla="*/ 0 w 20"/>
                <a:gd name="T17" fmla="*/ 0 h 67"/>
                <a:gd name="T18" fmla="*/ 0 w 20"/>
                <a:gd name="T19" fmla="*/ 0 h 67"/>
                <a:gd name="T20" fmla="*/ 0 w 20"/>
                <a:gd name="T21" fmla="*/ 0 h 67"/>
                <a:gd name="T22" fmla="*/ 0 w 20"/>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67">
                  <a:moveTo>
                    <a:pt x="2" y="0"/>
                  </a:moveTo>
                  <a:lnTo>
                    <a:pt x="1" y="9"/>
                  </a:lnTo>
                  <a:lnTo>
                    <a:pt x="0" y="18"/>
                  </a:lnTo>
                  <a:lnTo>
                    <a:pt x="0" y="27"/>
                  </a:lnTo>
                  <a:lnTo>
                    <a:pt x="1" y="31"/>
                  </a:lnTo>
                  <a:lnTo>
                    <a:pt x="2" y="36"/>
                  </a:lnTo>
                  <a:lnTo>
                    <a:pt x="3" y="41"/>
                  </a:lnTo>
                  <a:lnTo>
                    <a:pt x="5" y="44"/>
                  </a:lnTo>
                  <a:lnTo>
                    <a:pt x="10" y="52"/>
                  </a:lnTo>
                  <a:lnTo>
                    <a:pt x="15" y="60"/>
                  </a:lnTo>
                  <a:lnTo>
                    <a:pt x="17" y="64"/>
                  </a:lnTo>
                  <a:lnTo>
                    <a:pt x="2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54" name="Line 44"/>
            <p:cNvSpPr>
              <a:spLocks noChangeShapeType="1"/>
            </p:cNvSpPr>
            <p:nvPr/>
          </p:nvSpPr>
          <p:spPr bwMode="auto">
            <a:xfrm flipH="1">
              <a:off x="1570" y="2199"/>
              <a:ext cx="7"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55" name="Freeform 45"/>
            <p:cNvSpPr>
              <a:spLocks/>
            </p:cNvSpPr>
            <p:nvPr/>
          </p:nvSpPr>
          <p:spPr bwMode="auto">
            <a:xfrm>
              <a:off x="1816" y="2508"/>
              <a:ext cx="34" cy="69"/>
            </a:xfrm>
            <a:custGeom>
              <a:avLst/>
              <a:gdLst>
                <a:gd name="T0" fmla="*/ 0 w 241"/>
                <a:gd name="T1" fmla="*/ 1 h 483"/>
                <a:gd name="T2" fmla="*/ 1 w 241"/>
                <a:gd name="T3" fmla="*/ 0 h 483"/>
                <a:gd name="T4" fmla="*/ 1 w 241"/>
                <a:gd name="T5" fmla="*/ 1 h 483"/>
                <a:gd name="T6" fmla="*/ 0 60000 65536"/>
                <a:gd name="T7" fmla="*/ 0 60000 65536"/>
                <a:gd name="T8" fmla="*/ 0 60000 65536"/>
              </a:gdLst>
              <a:ahLst/>
              <a:cxnLst>
                <a:cxn ang="T6">
                  <a:pos x="T0" y="T1"/>
                </a:cxn>
                <a:cxn ang="T7">
                  <a:pos x="T2" y="T3"/>
                </a:cxn>
                <a:cxn ang="T8">
                  <a:pos x="T4" y="T5"/>
                </a:cxn>
              </a:cxnLst>
              <a:rect l="0" t="0" r="r" b="b"/>
              <a:pathLst>
                <a:path w="241" h="483">
                  <a:moveTo>
                    <a:pt x="0" y="483"/>
                  </a:moveTo>
                  <a:lnTo>
                    <a:pt x="241" y="0"/>
                  </a:lnTo>
                  <a:lnTo>
                    <a:pt x="225" y="4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56" name="Line 46"/>
            <p:cNvSpPr>
              <a:spLocks noChangeShapeType="1"/>
            </p:cNvSpPr>
            <p:nvPr/>
          </p:nvSpPr>
          <p:spPr bwMode="auto">
            <a:xfrm flipH="1">
              <a:off x="1826" y="2558"/>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57" name="Freeform 47"/>
            <p:cNvSpPr>
              <a:spLocks/>
            </p:cNvSpPr>
            <p:nvPr/>
          </p:nvSpPr>
          <p:spPr bwMode="auto">
            <a:xfrm>
              <a:off x="2286" y="1887"/>
              <a:ext cx="31" cy="69"/>
            </a:xfrm>
            <a:custGeom>
              <a:avLst/>
              <a:gdLst>
                <a:gd name="T0" fmla="*/ 0 w 215"/>
                <a:gd name="T1" fmla="*/ 0 h 484"/>
                <a:gd name="T2" fmla="*/ 0 w 215"/>
                <a:gd name="T3" fmla="*/ 1 h 484"/>
                <a:gd name="T4" fmla="*/ 0 w 215"/>
                <a:gd name="T5" fmla="*/ 1 h 484"/>
                <a:gd name="T6" fmla="*/ 0 w 215"/>
                <a:gd name="T7" fmla="*/ 1 h 484"/>
                <a:gd name="T8" fmla="*/ 0 w 215"/>
                <a:gd name="T9" fmla="*/ 1 h 484"/>
                <a:gd name="T10" fmla="*/ 0 w 215"/>
                <a:gd name="T11" fmla="*/ 1 h 484"/>
                <a:gd name="T12" fmla="*/ 0 w 215"/>
                <a:gd name="T13" fmla="*/ 1 h 484"/>
                <a:gd name="T14" fmla="*/ 0 w 215"/>
                <a:gd name="T15" fmla="*/ 1 h 484"/>
                <a:gd name="T16" fmla="*/ 0 w 215"/>
                <a:gd name="T17" fmla="*/ 1 h 484"/>
                <a:gd name="T18" fmla="*/ 0 w 215"/>
                <a:gd name="T19" fmla="*/ 1 h 484"/>
                <a:gd name="T20" fmla="*/ 0 w 215"/>
                <a:gd name="T21" fmla="*/ 1 h 484"/>
                <a:gd name="T22" fmla="*/ 0 w 215"/>
                <a:gd name="T23" fmla="*/ 1 h 484"/>
                <a:gd name="T24" fmla="*/ 0 w 215"/>
                <a:gd name="T25" fmla="*/ 1 h 484"/>
                <a:gd name="T26" fmla="*/ 0 w 215"/>
                <a:gd name="T27" fmla="*/ 1 h 484"/>
                <a:gd name="T28" fmla="*/ 0 w 215"/>
                <a:gd name="T29" fmla="*/ 1 h 484"/>
                <a:gd name="T30" fmla="*/ 0 w 215"/>
                <a:gd name="T31" fmla="*/ 1 h 484"/>
                <a:gd name="T32" fmla="*/ 0 w 215"/>
                <a:gd name="T33" fmla="*/ 1 h 484"/>
                <a:gd name="T34" fmla="*/ 0 w 215"/>
                <a:gd name="T35" fmla="*/ 1 h 484"/>
                <a:gd name="T36" fmla="*/ 0 w 215"/>
                <a:gd name="T37" fmla="*/ 1 h 484"/>
                <a:gd name="T38" fmla="*/ 0 w 215"/>
                <a:gd name="T39" fmla="*/ 1 h 484"/>
                <a:gd name="T40" fmla="*/ 1 w 215"/>
                <a:gd name="T41" fmla="*/ 1 h 484"/>
                <a:gd name="T42" fmla="*/ 1 w 215"/>
                <a:gd name="T43" fmla="*/ 1 h 484"/>
                <a:gd name="T44" fmla="*/ 1 w 215"/>
                <a:gd name="T45" fmla="*/ 1 h 484"/>
                <a:gd name="T46" fmla="*/ 1 w 215"/>
                <a:gd name="T47" fmla="*/ 1 h 484"/>
                <a:gd name="T48" fmla="*/ 1 w 215"/>
                <a:gd name="T49" fmla="*/ 1 h 484"/>
                <a:gd name="T50" fmla="*/ 1 w 215"/>
                <a:gd name="T51" fmla="*/ 1 h 484"/>
                <a:gd name="T52" fmla="*/ 1 w 215"/>
                <a:gd name="T53" fmla="*/ 1 h 484"/>
                <a:gd name="T54" fmla="*/ 1 w 215"/>
                <a:gd name="T55" fmla="*/ 1 h 484"/>
                <a:gd name="T56" fmla="*/ 1 w 215"/>
                <a:gd name="T57" fmla="*/ 1 h 484"/>
                <a:gd name="T58" fmla="*/ 1 w 215"/>
                <a:gd name="T59" fmla="*/ 1 h 484"/>
                <a:gd name="T60" fmla="*/ 1 w 215"/>
                <a:gd name="T61" fmla="*/ 1 h 484"/>
                <a:gd name="T62" fmla="*/ 1 w 215"/>
                <a:gd name="T63" fmla="*/ 1 h 484"/>
                <a:gd name="T64" fmla="*/ 1 w 215"/>
                <a:gd name="T65" fmla="*/ 1 h 484"/>
                <a:gd name="T66" fmla="*/ 1 w 215"/>
                <a:gd name="T67" fmla="*/ 1 h 484"/>
                <a:gd name="T68" fmla="*/ 1 w 215"/>
                <a:gd name="T69" fmla="*/ 1 h 484"/>
                <a:gd name="T70" fmla="*/ 1 w 215"/>
                <a:gd name="T71" fmla="*/ 1 h 484"/>
                <a:gd name="T72" fmla="*/ 1 w 215"/>
                <a:gd name="T73" fmla="*/ 1 h 484"/>
                <a:gd name="T74" fmla="*/ 1 w 215"/>
                <a:gd name="T75" fmla="*/ 1 h 484"/>
                <a:gd name="T76" fmla="*/ 1 w 215"/>
                <a:gd name="T77" fmla="*/ 0 h 484"/>
                <a:gd name="T78" fmla="*/ 1 w 215"/>
                <a:gd name="T79" fmla="*/ 0 h 484"/>
                <a:gd name="T80" fmla="*/ 1 w 215"/>
                <a:gd name="T81" fmla="*/ 0 h 484"/>
                <a:gd name="T82" fmla="*/ 1 w 215"/>
                <a:gd name="T83" fmla="*/ 0 h 484"/>
                <a:gd name="T84" fmla="*/ 1 w 215"/>
                <a:gd name="T85" fmla="*/ 0 h 484"/>
                <a:gd name="T86" fmla="*/ 1 w 215"/>
                <a:gd name="T87" fmla="*/ 0 h 484"/>
                <a:gd name="T88" fmla="*/ 0 w 215"/>
                <a:gd name="T89" fmla="*/ 0 h 4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5" h="484">
                  <a:moveTo>
                    <a:pt x="129" y="0"/>
                  </a:moveTo>
                  <a:lnTo>
                    <a:pt x="0" y="484"/>
                  </a:lnTo>
                  <a:lnTo>
                    <a:pt x="84" y="484"/>
                  </a:lnTo>
                  <a:lnTo>
                    <a:pt x="89" y="483"/>
                  </a:lnTo>
                  <a:lnTo>
                    <a:pt x="95" y="483"/>
                  </a:lnTo>
                  <a:lnTo>
                    <a:pt x="100" y="481"/>
                  </a:lnTo>
                  <a:lnTo>
                    <a:pt x="105" y="478"/>
                  </a:lnTo>
                  <a:lnTo>
                    <a:pt x="111" y="476"/>
                  </a:lnTo>
                  <a:lnTo>
                    <a:pt x="116" y="473"/>
                  </a:lnTo>
                  <a:lnTo>
                    <a:pt x="122" y="470"/>
                  </a:lnTo>
                  <a:lnTo>
                    <a:pt x="128" y="466"/>
                  </a:lnTo>
                  <a:lnTo>
                    <a:pt x="133" y="461"/>
                  </a:lnTo>
                  <a:lnTo>
                    <a:pt x="137" y="456"/>
                  </a:lnTo>
                  <a:lnTo>
                    <a:pt x="143" y="451"/>
                  </a:lnTo>
                  <a:lnTo>
                    <a:pt x="148" y="444"/>
                  </a:lnTo>
                  <a:lnTo>
                    <a:pt x="152" y="439"/>
                  </a:lnTo>
                  <a:lnTo>
                    <a:pt x="157" y="433"/>
                  </a:lnTo>
                  <a:lnTo>
                    <a:pt x="160" y="425"/>
                  </a:lnTo>
                  <a:lnTo>
                    <a:pt x="164" y="419"/>
                  </a:lnTo>
                  <a:lnTo>
                    <a:pt x="167" y="411"/>
                  </a:lnTo>
                  <a:lnTo>
                    <a:pt x="170" y="404"/>
                  </a:lnTo>
                  <a:lnTo>
                    <a:pt x="172" y="396"/>
                  </a:lnTo>
                  <a:lnTo>
                    <a:pt x="175" y="390"/>
                  </a:lnTo>
                  <a:lnTo>
                    <a:pt x="211" y="256"/>
                  </a:lnTo>
                  <a:lnTo>
                    <a:pt x="213" y="248"/>
                  </a:lnTo>
                  <a:lnTo>
                    <a:pt x="214" y="241"/>
                  </a:lnTo>
                  <a:lnTo>
                    <a:pt x="215" y="234"/>
                  </a:lnTo>
                  <a:lnTo>
                    <a:pt x="215" y="226"/>
                  </a:lnTo>
                  <a:lnTo>
                    <a:pt x="215" y="220"/>
                  </a:lnTo>
                  <a:lnTo>
                    <a:pt x="215" y="213"/>
                  </a:lnTo>
                  <a:lnTo>
                    <a:pt x="214" y="207"/>
                  </a:lnTo>
                  <a:lnTo>
                    <a:pt x="213" y="201"/>
                  </a:lnTo>
                  <a:lnTo>
                    <a:pt x="211" y="194"/>
                  </a:lnTo>
                  <a:lnTo>
                    <a:pt x="210" y="189"/>
                  </a:lnTo>
                  <a:lnTo>
                    <a:pt x="207" y="185"/>
                  </a:lnTo>
                  <a:lnTo>
                    <a:pt x="204" y="179"/>
                  </a:lnTo>
                  <a:lnTo>
                    <a:pt x="201" y="176"/>
                  </a:lnTo>
                  <a:lnTo>
                    <a:pt x="197" y="172"/>
                  </a:lnTo>
                  <a:lnTo>
                    <a:pt x="194" y="169"/>
                  </a:lnTo>
                  <a:lnTo>
                    <a:pt x="190" y="166"/>
                  </a:lnTo>
                  <a:lnTo>
                    <a:pt x="185" y="164"/>
                  </a:lnTo>
                  <a:lnTo>
                    <a:pt x="180" y="163"/>
                  </a:lnTo>
                  <a:lnTo>
                    <a:pt x="176" y="162"/>
                  </a:lnTo>
                  <a:lnTo>
                    <a:pt x="170" y="162"/>
                  </a:lnTo>
                  <a:lnTo>
                    <a:pt x="86" y="1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58" name="Line 48"/>
            <p:cNvSpPr>
              <a:spLocks noChangeShapeType="1"/>
            </p:cNvSpPr>
            <p:nvPr/>
          </p:nvSpPr>
          <p:spPr bwMode="auto">
            <a:xfrm flipH="1">
              <a:off x="2326" y="1887"/>
              <a:ext cx="7" cy="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59" name="Freeform 49"/>
            <p:cNvSpPr>
              <a:spLocks/>
            </p:cNvSpPr>
            <p:nvPr/>
          </p:nvSpPr>
          <p:spPr bwMode="auto">
            <a:xfrm>
              <a:off x="2345" y="2449"/>
              <a:ext cx="31" cy="69"/>
            </a:xfrm>
            <a:custGeom>
              <a:avLst/>
              <a:gdLst>
                <a:gd name="T0" fmla="*/ 0 w 216"/>
                <a:gd name="T1" fmla="*/ 0 h 483"/>
                <a:gd name="T2" fmla="*/ 0 w 216"/>
                <a:gd name="T3" fmla="*/ 1 h 483"/>
                <a:gd name="T4" fmla="*/ 0 w 216"/>
                <a:gd name="T5" fmla="*/ 1 h 483"/>
                <a:gd name="T6" fmla="*/ 0 w 216"/>
                <a:gd name="T7" fmla="*/ 1 h 483"/>
                <a:gd name="T8" fmla="*/ 0 w 216"/>
                <a:gd name="T9" fmla="*/ 1 h 483"/>
                <a:gd name="T10" fmla="*/ 0 w 216"/>
                <a:gd name="T11" fmla="*/ 1 h 483"/>
                <a:gd name="T12" fmla="*/ 0 w 216"/>
                <a:gd name="T13" fmla="*/ 1 h 483"/>
                <a:gd name="T14" fmla="*/ 0 w 216"/>
                <a:gd name="T15" fmla="*/ 1 h 483"/>
                <a:gd name="T16" fmla="*/ 0 w 216"/>
                <a:gd name="T17" fmla="*/ 1 h 483"/>
                <a:gd name="T18" fmla="*/ 0 w 216"/>
                <a:gd name="T19" fmla="*/ 1 h 483"/>
                <a:gd name="T20" fmla="*/ 0 w 216"/>
                <a:gd name="T21" fmla="*/ 1 h 483"/>
                <a:gd name="T22" fmla="*/ 0 w 216"/>
                <a:gd name="T23" fmla="*/ 1 h 483"/>
                <a:gd name="T24" fmla="*/ 0 w 216"/>
                <a:gd name="T25" fmla="*/ 1 h 483"/>
                <a:gd name="T26" fmla="*/ 0 w 216"/>
                <a:gd name="T27" fmla="*/ 1 h 483"/>
                <a:gd name="T28" fmla="*/ 0 w 216"/>
                <a:gd name="T29" fmla="*/ 1 h 483"/>
                <a:gd name="T30" fmla="*/ 0 w 216"/>
                <a:gd name="T31" fmla="*/ 1 h 483"/>
                <a:gd name="T32" fmla="*/ 0 w 216"/>
                <a:gd name="T33" fmla="*/ 1 h 483"/>
                <a:gd name="T34" fmla="*/ 0 w 216"/>
                <a:gd name="T35" fmla="*/ 1 h 483"/>
                <a:gd name="T36" fmla="*/ 0 w 216"/>
                <a:gd name="T37" fmla="*/ 1 h 483"/>
                <a:gd name="T38" fmla="*/ 0 w 216"/>
                <a:gd name="T39" fmla="*/ 1 h 483"/>
                <a:gd name="T40" fmla="*/ 0 w 216"/>
                <a:gd name="T41" fmla="*/ 1 h 483"/>
                <a:gd name="T42" fmla="*/ 1 w 216"/>
                <a:gd name="T43" fmla="*/ 1 h 483"/>
                <a:gd name="T44" fmla="*/ 1 w 216"/>
                <a:gd name="T45" fmla="*/ 1 h 483"/>
                <a:gd name="T46" fmla="*/ 1 w 216"/>
                <a:gd name="T47" fmla="*/ 1 h 483"/>
                <a:gd name="T48" fmla="*/ 1 w 216"/>
                <a:gd name="T49" fmla="*/ 1 h 483"/>
                <a:gd name="T50" fmla="*/ 1 w 216"/>
                <a:gd name="T51" fmla="*/ 1 h 483"/>
                <a:gd name="T52" fmla="*/ 1 w 216"/>
                <a:gd name="T53" fmla="*/ 1 h 483"/>
                <a:gd name="T54" fmla="*/ 1 w 216"/>
                <a:gd name="T55" fmla="*/ 1 h 483"/>
                <a:gd name="T56" fmla="*/ 1 w 216"/>
                <a:gd name="T57" fmla="*/ 1 h 483"/>
                <a:gd name="T58" fmla="*/ 1 w 216"/>
                <a:gd name="T59" fmla="*/ 1 h 483"/>
                <a:gd name="T60" fmla="*/ 1 w 216"/>
                <a:gd name="T61" fmla="*/ 1 h 483"/>
                <a:gd name="T62" fmla="*/ 1 w 216"/>
                <a:gd name="T63" fmla="*/ 1 h 483"/>
                <a:gd name="T64" fmla="*/ 1 w 216"/>
                <a:gd name="T65" fmla="*/ 1 h 483"/>
                <a:gd name="T66" fmla="*/ 1 w 216"/>
                <a:gd name="T67" fmla="*/ 1 h 483"/>
                <a:gd name="T68" fmla="*/ 1 w 216"/>
                <a:gd name="T69" fmla="*/ 1 h 483"/>
                <a:gd name="T70" fmla="*/ 1 w 216"/>
                <a:gd name="T71" fmla="*/ 1 h 483"/>
                <a:gd name="T72" fmla="*/ 1 w 216"/>
                <a:gd name="T73" fmla="*/ 1 h 483"/>
                <a:gd name="T74" fmla="*/ 1 w 216"/>
                <a:gd name="T75" fmla="*/ 1 h 483"/>
                <a:gd name="T76" fmla="*/ 1 w 216"/>
                <a:gd name="T77" fmla="*/ 0 h 483"/>
                <a:gd name="T78" fmla="*/ 1 w 216"/>
                <a:gd name="T79" fmla="*/ 0 h 483"/>
                <a:gd name="T80" fmla="*/ 1 w 216"/>
                <a:gd name="T81" fmla="*/ 0 h 483"/>
                <a:gd name="T82" fmla="*/ 1 w 216"/>
                <a:gd name="T83" fmla="*/ 0 h 483"/>
                <a:gd name="T84" fmla="*/ 1 w 216"/>
                <a:gd name="T85" fmla="*/ 0 h 483"/>
                <a:gd name="T86" fmla="*/ 0 w 216"/>
                <a:gd name="T87" fmla="*/ 0 h 483"/>
                <a:gd name="T88" fmla="*/ 0 w 216"/>
                <a:gd name="T89" fmla="*/ 0 h 4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6" h="483">
                  <a:moveTo>
                    <a:pt x="129" y="0"/>
                  </a:moveTo>
                  <a:lnTo>
                    <a:pt x="0" y="483"/>
                  </a:lnTo>
                  <a:lnTo>
                    <a:pt x="84" y="483"/>
                  </a:lnTo>
                  <a:lnTo>
                    <a:pt x="90" y="483"/>
                  </a:lnTo>
                  <a:lnTo>
                    <a:pt x="95" y="482"/>
                  </a:lnTo>
                  <a:lnTo>
                    <a:pt x="100" y="480"/>
                  </a:lnTo>
                  <a:lnTo>
                    <a:pt x="107" y="478"/>
                  </a:lnTo>
                  <a:lnTo>
                    <a:pt x="112" y="476"/>
                  </a:lnTo>
                  <a:lnTo>
                    <a:pt x="117" y="473"/>
                  </a:lnTo>
                  <a:lnTo>
                    <a:pt x="123" y="469"/>
                  </a:lnTo>
                  <a:lnTo>
                    <a:pt x="128" y="464"/>
                  </a:lnTo>
                  <a:lnTo>
                    <a:pt x="133" y="460"/>
                  </a:lnTo>
                  <a:lnTo>
                    <a:pt x="139" y="455"/>
                  </a:lnTo>
                  <a:lnTo>
                    <a:pt x="143" y="450"/>
                  </a:lnTo>
                  <a:lnTo>
                    <a:pt x="148" y="444"/>
                  </a:lnTo>
                  <a:lnTo>
                    <a:pt x="152" y="438"/>
                  </a:lnTo>
                  <a:lnTo>
                    <a:pt x="157" y="431"/>
                  </a:lnTo>
                  <a:lnTo>
                    <a:pt x="161" y="425"/>
                  </a:lnTo>
                  <a:lnTo>
                    <a:pt x="164" y="418"/>
                  </a:lnTo>
                  <a:lnTo>
                    <a:pt x="167" y="411"/>
                  </a:lnTo>
                  <a:lnTo>
                    <a:pt x="170" y="404"/>
                  </a:lnTo>
                  <a:lnTo>
                    <a:pt x="174" y="396"/>
                  </a:lnTo>
                  <a:lnTo>
                    <a:pt x="176" y="389"/>
                  </a:lnTo>
                  <a:lnTo>
                    <a:pt x="211" y="255"/>
                  </a:lnTo>
                  <a:lnTo>
                    <a:pt x="213" y="247"/>
                  </a:lnTo>
                  <a:lnTo>
                    <a:pt x="214" y="240"/>
                  </a:lnTo>
                  <a:lnTo>
                    <a:pt x="215" y="233"/>
                  </a:lnTo>
                  <a:lnTo>
                    <a:pt x="216" y="226"/>
                  </a:lnTo>
                  <a:lnTo>
                    <a:pt x="216" y="220"/>
                  </a:lnTo>
                  <a:lnTo>
                    <a:pt x="215" y="212"/>
                  </a:lnTo>
                  <a:lnTo>
                    <a:pt x="215" y="206"/>
                  </a:lnTo>
                  <a:lnTo>
                    <a:pt x="213" y="199"/>
                  </a:lnTo>
                  <a:lnTo>
                    <a:pt x="212" y="194"/>
                  </a:lnTo>
                  <a:lnTo>
                    <a:pt x="210" y="189"/>
                  </a:lnTo>
                  <a:lnTo>
                    <a:pt x="208" y="183"/>
                  </a:lnTo>
                  <a:lnTo>
                    <a:pt x="205" y="179"/>
                  </a:lnTo>
                  <a:lnTo>
                    <a:pt x="201" y="175"/>
                  </a:lnTo>
                  <a:lnTo>
                    <a:pt x="198" y="172"/>
                  </a:lnTo>
                  <a:lnTo>
                    <a:pt x="194" y="168"/>
                  </a:lnTo>
                  <a:lnTo>
                    <a:pt x="190" y="165"/>
                  </a:lnTo>
                  <a:lnTo>
                    <a:pt x="185" y="164"/>
                  </a:lnTo>
                  <a:lnTo>
                    <a:pt x="181" y="162"/>
                  </a:lnTo>
                  <a:lnTo>
                    <a:pt x="176" y="161"/>
                  </a:lnTo>
                  <a:lnTo>
                    <a:pt x="170" y="161"/>
                  </a:lnTo>
                  <a:lnTo>
                    <a:pt x="86" y="1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60" name="Freeform 50"/>
            <p:cNvSpPr>
              <a:spLocks/>
            </p:cNvSpPr>
            <p:nvPr/>
          </p:nvSpPr>
          <p:spPr bwMode="auto">
            <a:xfrm>
              <a:off x="2347" y="2013"/>
              <a:ext cx="32" cy="38"/>
            </a:xfrm>
            <a:custGeom>
              <a:avLst/>
              <a:gdLst>
                <a:gd name="T0" fmla="*/ 0 w 230"/>
                <a:gd name="T1" fmla="*/ 1 h 268"/>
                <a:gd name="T2" fmla="*/ 0 w 230"/>
                <a:gd name="T3" fmla="*/ 1 h 268"/>
                <a:gd name="T4" fmla="*/ 0 w 230"/>
                <a:gd name="T5" fmla="*/ 1 h 268"/>
                <a:gd name="T6" fmla="*/ 0 w 230"/>
                <a:gd name="T7" fmla="*/ 1 h 268"/>
                <a:gd name="T8" fmla="*/ 0 w 230"/>
                <a:gd name="T9" fmla="*/ 1 h 268"/>
                <a:gd name="T10" fmla="*/ 0 w 230"/>
                <a:gd name="T11" fmla="*/ 1 h 268"/>
                <a:gd name="T12" fmla="*/ 0 w 230"/>
                <a:gd name="T13" fmla="*/ 1 h 268"/>
                <a:gd name="T14" fmla="*/ 0 w 230"/>
                <a:gd name="T15" fmla="*/ 1 h 268"/>
                <a:gd name="T16" fmla="*/ 0 w 230"/>
                <a:gd name="T17" fmla="*/ 1 h 268"/>
                <a:gd name="T18" fmla="*/ 0 w 230"/>
                <a:gd name="T19" fmla="*/ 1 h 268"/>
                <a:gd name="T20" fmla="*/ 0 w 230"/>
                <a:gd name="T21" fmla="*/ 1 h 268"/>
                <a:gd name="T22" fmla="*/ 1 w 230"/>
                <a:gd name="T23" fmla="*/ 1 h 268"/>
                <a:gd name="T24" fmla="*/ 1 w 230"/>
                <a:gd name="T25" fmla="*/ 1 h 268"/>
                <a:gd name="T26" fmla="*/ 1 w 230"/>
                <a:gd name="T27" fmla="*/ 1 h 268"/>
                <a:gd name="T28" fmla="*/ 1 w 230"/>
                <a:gd name="T29" fmla="*/ 0 h 268"/>
                <a:gd name="T30" fmla="*/ 1 w 230"/>
                <a:gd name="T31" fmla="*/ 0 h 268"/>
                <a:gd name="T32" fmla="*/ 1 w 230"/>
                <a:gd name="T33" fmla="*/ 0 h 268"/>
                <a:gd name="T34" fmla="*/ 1 w 230"/>
                <a:gd name="T35" fmla="*/ 0 h 268"/>
                <a:gd name="T36" fmla="*/ 1 w 230"/>
                <a:gd name="T37" fmla="*/ 0 h 268"/>
                <a:gd name="T38" fmla="*/ 1 w 230"/>
                <a:gd name="T39" fmla="*/ 0 h 268"/>
                <a:gd name="T40" fmla="*/ 1 w 230"/>
                <a:gd name="T41" fmla="*/ 0 h 268"/>
                <a:gd name="T42" fmla="*/ 1 w 230"/>
                <a:gd name="T43" fmla="*/ 0 h 268"/>
                <a:gd name="T44" fmla="*/ 1 w 230"/>
                <a:gd name="T45" fmla="*/ 0 h 268"/>
                <a:gd name="T46" fmla="*/ 1 w 230"/>
                <a:gd name="T47" fmla="*/ 0 h 268"/>
                <a:gd name="T48" fmla="*/ 1 w 230"/>
                <a:gd name="T49" fmla="*/ 0 h 268"/>
                <a:gd name="T50" fmla="*/ 1 w 230"/>
                <a:gd name="T51" fmla="*/ 0 h 268"/>
                <a:gd name="T52" fmla="*/ 1 w 230"/>
                <a:gd name="T53" fmla="*/ 0 h 268"/>
                <a:gd name="T54" fmla="*/ 1 w 230"/>
                <a:gd name="T55" fmla="*/ 0 h 268"/>
                <a:gd name="T56" fmla="*/ 1 w 230"/>
                <a:gd name="T57" fmla="*/ 0 h 268"/>
                <a:gd name="T58" fmla="*/ 1 w 230"/>
                <a:gd name="T59" fmla="*/ 0 h 268"/>
                <a:gd name="T60" fmla="*/ 1 w 230"/>
                <a:gd name="T61" fmla="*/ 0 h 268"/>
                <a:gd name="T62" fmla="*/ 1 w 230"/>
                <a:gd name="T63" fmla="*/ 0 h 268"/>
                <a:gd name="T64" fmla="*/ 0 w 230"/>
                <a:gd name="T65" fmla="*/ 0 h 268"/>
                <a:gd name="T66" fmla="*/ 0 w 230"/>
                <a:gd name="T67" fmla="*/ 0 h 268"/>
                <a:gd name="T68" fmla="*/ 0 w 230"/>
                <a:gd name="T69" fmla="*/ 0 h 2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30" h="268">
                  <a:moveTo>
                    <a:pt x="0" y="268"/>
                  </a:moveTo>
                  <a:lnTo>
                    <a:pt x="93" y="268"/>
                  </a:lnTo>
                  <a:lnTo>
                    <a:pt x="98" y="268"/>
                  </a:lnTo>
                  <a:lnTo>
                    <a:pt x="102" y="267"/>
                  </a:lnTo>
                  <a:lnTo>
                    <a:pt x="106" y="267"/>
                  </a:lnTo>
                  <a:lnTo>
                    <a:pt x="110" y="266"/>
                  </a:lnTo>
                  <a:lnTo>
                    <a:pt x="116" y="265"/>
                  </a:lnTo>
                  <a:lnTo>
                    <a:pt x="120" y="263"/>
                  </a:lnTo>
                  <a:lnTo>
                    <a:pt x="124" y="261"/>
                  </a:lnTo>
                  <a:lnTo>
                    <a:pt x="130" y="260"/>
                  </a:lnTo>
                  <a:lnTo>
                    <a:pt x="134" y="257"/>
                  </a:lnTo>
                  <a:lnTo>
                    <a:pt x="138" y="254"/>
                  </a:lnTo>
                  <a:lnTo>
                    <a:pt x="143" y="251"/>
                  </a:lnTo>
                  <a:lnTo>
                    <a:pt x="148" y="248"/>
                  </a:lnTo>
                  <a:lnTo>
                    <a:pt x="152" y="245"/>
                  </a:lnTo>
                  <a:lnTo>
                    <a:pt x="157" y="242"/>
                  </a:lnTo>
                  <a:lnTo>
                    <a:pt x="162" y="237"/>
                  </a:lnTo>
                  <a:lnTo>
                    <a:pt x="166" y="233"/>
                  </a:lnTo>
                  <a:lnTo>
                    <a:pt x="170" y="229"/>
                  </a:lnTo>
                  <a:lnTo>
                    <a:pt x="174" y="225"/>
                  </a:lnTo>
                  <a:lnTo>
                    <a:pt x="179" y="220"/>
                  </a:lnTo>
                  <a:lnTo>
                    <a:pt x="182" y="215"/>
                  </a:lnTo>
                  <a:lnTo>
                    <a:pt x="186" y="210"/>
                  </a:lnTo>
                  <a:lnTo>
                    <a:pt x="189" y="204"/>
                  </a:lnTo>
                  <a:lnTo>
                    <a:pt x="194" y="199"/>
                  </a:lnTo>
                  <a:lnTo>
                    <a:pt x="197" y="194"/>
                  </a:lnTo>
                  <a:lnTo>
                    <a:pt x="200" y="188"/>
                  </a:lnTo>
                  <a:lnTo>
                    <a:pt x="203" y="183"/>
                  </a:lnTo>
                  <a:lnTo>
                    <a:pt x="206" y="177"/>
                  </a:lnTo>
                  <a:lnTo>
                    <a:pt x="209" y="171"/>
                  </a:lnTo>
                  <a:lnTo>
                    <a:pt x="212" y="165"/>
                  </a:lnTo>
                  <a:lnTo>
                    <a:pt x="215" y="159"/>
                  </a:lnTo>
                  <a:lnTo>
                    <a:pt x="217" y="153"/>
                  </a:lnTo>
                  <a:lnTo>
                    <a:pt x="219" y="147"/>
                  </a:lnTo>
                  <a:lnTo>
                    <a:pt x="221" y="140"/>
                  </a:lnTo>
                  <a:lnTo>
                    <a:pt x="222" y="134"/>
                  </a:lnTo>
                  <a:lnTo>
                    <a:pt x="224" y="128"/>
                  </a:lnTo>
                  <a:lnTo>
                    <a:pt x="225" y="122"/>
                  </a:lnTo>
                  <a:lnTo>
                    <a:pt x="227" y="116"/>
                  </a:lnTo>
                  <a:lnTo>
                    <a:pt x="228" y="110"/>
                  </a:lnTo>
                  <a:lnTo>
                    <a:pt x="229" y="103"/>
                  </a:lnTo>
                  <a:lnTo>
                    <a:pt x="229" y="98"/>
                  </a:lnTo>
                  <a:lnTo>
                    <a:pt x="230" y="91"/>
                  </a:lnTo>
                  <a:lnTo>
                    <a:pt x="230" y="86"/>
                  </a:lnTo>
                  <a:lnTo>
                    <a:pt x="230" y="80"/>
                  </a:lnTo>
                  <a:lnTo>
                    <a:pt x="229" y="74"/>
                  </a:lnTo>
                  <a:lnTo>
                    <a:pt x="229" y="69"/>
                  </a:lnTo>
                  <a:lnTo>
                    <a:pt x="228" y="64"/>
                  </a:lnTo>
                  <a:lnTo>
                    <a:pt x="227" y="58"/>
                  </a:lnTo>
                  <a:lnTo>
                    <a:pt x="225" y="53"/>
                  </a:lnTo>
                  <a:lnTo>
                    <a:pt x="224" y="49"/>
                  </a:lnTo>
                  <a:lnTo>
                    <a:pt x="222" y="44"/>
                  </a:lnTo>
                  <a:lnTo>
                    <a:pt x="220" y="39"/>
                  </a:lnTo>
                  <a:lnTo>
                    <a:pt x="219" y="35"/>
                  </a:lnTo>
                  <a:lnTo>
                    <a:pt x="217" y="31"/>
                  </a:lnTo>
                  <a:lnTo>
                    <a:pt x="214" y="28"/>
                  </a:lnTo>
                  <a:lnTo>
                    <a:pt x="212" y="23"/>
                  </a:lnTo>
                  <a:lnTo>
                    <a:pt x="208" y="20"/>
                  </a:lnTo>
                  <a:lnTo>
                    <a:pt x="206" y="17"/>
                  </a:lnTo>
                  <a:lnTo>
                    <a:pt x="203" y="14"/>
                  </a:lnTo>
                  <a:lnTo>
                    <a:pt x="200" y="12"/>
                  </a:lnTo>
                  <a:lnTo>
                    <a:pt x="197" y="10"/>
                  </a:lnTo>
                  <a:lnTo>
                    <a:pt x="192" y="7"/>
                  </a:lnTo>
                  <a:lnTo>
                    <a:pt x="189" y="5"/>
                  </a:lnTo>
                  <a:lnTo>
                    <a:pt x="185" y="4"/>
                  </a:lnTo>
                  <a:lnTo>
                    <a:pt x="182" y="2"/>
                  </a:lnTo>
                  <a:lnTo>
                    <a:pt x="178" y="1"/>
                  </a:lnTo>
                  <a:lnTo>
                    <a:pt x="173" y="1"/>
                  </a:lnTo>
                  <a:lnTo>
                    <a:pt x="169" y="0"/>
                  </a:lnTo>
                  <a:lnTo>
                    <a:pt x="165" y="0"/>
                  </a:lnTo>
                  <a:lnTo>
                    <a:pt x="7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61" name="Freeform 51"/>
            <p:cNvSpPr>
              <a:spLocks/>
            </p:cNvSpPr>
            <p:nvPr/>
          </p:nvSpPr>
          <p:spPr bwMode="auto">
            <a:xfrm>
              <a:off x="2347" y="1983"/>
              <a:ext cx="39" cy="68"/>
            </a:xfrm>
            <a:custGeom>
              <a:avLst/>
              <a:gdLst>
                <a:gd name="T0" fmla="*/ 0 w 273"/>
                <a:gd name="T1" fmla="*/ 1 h 482"/>
                <a:gd name="T2" fmla="*/ 0 w 273"/>
                <a:gd name="T3" fmla="*/ 1 h 482"/>
                <a:gd name="T4" fmla="*/ 1 w 273"/>
                <a:gd name="T5" fmla="*/ 1 h 482"/>
                <a:gd name="T6" fmla="*/ 1 w 273"/>
                <a:gd name="T7" fmla="*/ 1 h 482"/>
                <a:gd name="T8" fmla="*/ 1 w 273"/>
                <a:gd name="T9" fmla="*/ 1 h 482"/>
                <a:gd name="T10" fmla="*/ 1 w 273"/>
                <a:gd name="T11" fmla="*/ 1 h 482"/>
                <a:gd name="T12" fmla="*/ 1 w 273"/>
                <a:gd name="T13" fmla="*/ 1 h 482"/>
                <a:gd name="T14" fmla="*/ 1 w 273"/>
                <a:gd name="T15" fmla="*/ 1 h 482"/>
                <a:gd name="T16" fmla="*/ 1 w 273"/>
                <a:gd name="T17" fmla="*/ 1 h 482"/>
                <a:gd name="T18" fmla="*/ 1 w 273"/>
                <a:gd name="T19" fmla="*/ 1 h 482"/>
                <a:gd name="T20" fmla="*/ 1 w 273"/>
                <a:gd name="T21" fmla="*/ 1 h 482"/>
                <a:gd name="T22" fmla="*/ 1 w 273"/>
                <a:gd name="T23" fmla="*/ 1 h 482"/>
                <a:gd name="T24" fmla="*/ 1 w 273"/>
                <a:gd name="T25" fmla="*/ 1 h 482"/>
                <a:gd name="T26" fmla="*/ 1 w 273"/>
                <a:gd name="T27" fmla="*/ 1 h 482"/>
                <a:gd name="T28" fmla="*/ 1 w 273"/>
                <a:gd name="T29" fmla="*/ 1 h 482"/>
                <a:gd name="T30" fmla="*/ 1 w 273"/>
                <a:gd name="T31" fmla="*/ 1 h 482"/>
                <a:gd name="T32" fmla="*/ 1 w 273"/>
                <a:gd name="T33" fmla="*/ 1 h 482"/>
                <a:gd name="T34" fmla="*/ 1 w 273"/>
                <a:gd name="T35" fmla="*/ 1 h 482"/>
                <a:gd name="T36" fmla="*/ 1 w 273"/>
                <a:gd name="T37" fmla="*/ 0 h 482"/>
                <a:gd name="T38" fmla="*/ 1 w 273"/>
                <a:gd name="T39" fmla="*/ 0 h 482"/>
                <a:gd name="T40" fmla="*/ 1 w 273"/>
                <a:gd name="T41" fmla="*/ 0 h 482"/>
                <a:gd name="T42" fmla="*/ 1 w 273"/>
                <a:gd name="T43" fmla="*/ 0 h 482"/>
                <a:gd name="T44" fmla="*/ 1 w 273"/>
                <a:gd name="T45" fmla="*/ 0 h 482"/>
                <a:gd name="T46" fmla="*/ 1 w 273"/>
                <a:gd name="T47" fmla="*/ 0 h 482"/>
                <a:gd name="T48" fmla="*/ 1 w 273"/>
                <a:gd name="T49" fmla="*/ 0 h 482"/>
                <a:gd name="T50" fmla="*/ 1 w 273"/>
                <a:gd name="T51" fmla="*/ 0 h 482"/>
                <a:gd name="T52" fmla="*/ 1 w 273"/>
                <a:gd name="T53" fmla="*/ 0 h 482"/>
                <a:gd name="T54" fmla="*/ 1 w 273"/>
                <a:gd name="T55" fmla="*/ 0 h 482"/>
                <a:gd name="T56" fmla="*/ 1 w 273"/>
                <a:gd name="T57" fmla="*/ 0 h 482"/>
                <a:gd name="T58" fmla="*/ 1 w 273"/>
                <a:gd name="T59" fmla="*/ 0 h 482"/>
                <a:gd name="T60" fmla="*/ 1 w 273"/>
                <a:gd name="T61" fmla="*/ 0 h 482"/>
                <a:gd name="T62" fmla="*/ 1 w 273"/>
                <a:gd name="T63" fmla="*/ 0 h 482"/>
                <a:gd name="T64" fmla="*/ 1 w 273"/>
                <a:gd name="T65" fmla="*/ 0 h 482"/>
                <a:gd name="T66" fmla="*/ 1 w 273"/>
                <a:gd name="T67" fmla="*/ 0 h 482"/>
                <a:gd name="T68" fmla="*/ 1 w 273"/>
                <a:gd name="T69" fmla="*/ 0 h 482"/>
                <a:gd name="T70" fmla="*/ 1 w 273"/>
                <a:gd name="T71" fmla="*/ 0 h 482"/>
                <a:gd name="T72" fmla="*/ 1 w 273"/>
                <a:gd name="T73" fmla="*/ 0 h 482"/>
                <a:gd name="T74" fmla="*/ 1 w 273"/>
                <a:gd name="T75" fmla="*/ 0 h 482"/>
                <a:gd name="T76" fmla="*/ 1 w 273"/>
                <a:gd name="T77" fmla="*/ 0 h 482"/>
                <a:gd name="T78" fmla="*/ 1 w 273"/>
                <a:gd name="T79" fmla="*/ 0 h 482"/>
                <a:gd name="T80" fmla="*/ 1 w 273"/>
                <a:gd name="T81" fmla="*/ 0 h 482"/>
                <a:gd name="T82" fmla="*/ 1 w 273"/>
                <a:gd name="T83" fmla="*/ 0 h 482"/>
                <a:gd name="T84" fmla="*/ 1 w 273"/>
                <a:gd name="T85" fmla="*/ 0 h 482"/>
                <a:gd name="T86" fmla="*/ 1 w 273"/>
                <a:gd name="T87" fmla="*/ 0 h 482"/>
                <a:gd name="T88" fmla="*/ 1 w 273"/>
                <a:gd name="T89" fmla="*/ 0 h 482"/>
                <a:gd name="T90" fmla="*/ 1 w 273"/>
                <a:gd name="T91" fmla="*/ 0 h 482"/>
                <a:gd name="T92" fmla="*/ 1 w 273"/>
                <a:gd name="T93" fmla="*/ 0 h 482"/>
                <a:gd name="T94" fmla="*/ 1 w 273"/>
                <a:gd name="T95" fmla="*/ 0 h 482"/>
                <a:gd name="T96" fmla="*/ 1 w 273"/>
                <a:gd name="T97" fmla="*/ 0 h 482"/>
                <a:gd name="T98" fmla="*/ 1 w 273"/>
                <a:gd name="T99" fmla="*/ 0 h 482"/>
                <a:gd name="T100" fmla="*/ 1 w 273"/>
                <a:gd name="T101" fmla="*/ 0 h 482"/>
                <a:gd name="T102" fmla="*/ 1 w 273"/>
                <a:gd name="T103" fmla="*/ 0 h 482"/>
                <a:gd name="T104" fmla="*/ 1 w 273"/>
                <a:gd name="T105" fmla="*/ 0 h 482"/>
                <a:gd name="T106" fmla="*/ 1 w 273"/>
                <a:gd name="T107" fmla="*/ 0 h 482"/>
                <a:gd name="T108" fmla="*/ 1 w 273"/>
                <a:gd name="T109" fmla="*/ 0 h 482"/>
                <a:gd name="T110" fmla="*/ 1 w 273"/>
                <a:gd name="T111" fmla="*/ 0 h 482"/>
                <a:gd name="T112" fmla="*/ 1 w 273"/>
                <a:gd name="T113" fmla="*/ 0 h 482"/>
                <a:gd name="T114" fmla="*/ 1 w 273"/>
                <a:gd name="T115" fmla="*/ 0 h 482"/>
                <a:gd name="T116" fmla="*/ 1 w 273"/>
                <a:gd name="T117" fmla="*/ 0 h 482"/>
                <a:gd name="T118" fmla="*/ 1 w 273"/>
                <a:gd name="T119" fmla="*/ 0 h 482"/>
                <a:gd name="T120" fmla="*/ 1 w 273"/>
                <a:gd name="T121" fmla="*/ 0 h 482"/>
                <a:gd name="T122" fmla="*/ 0 w 273"/>
                <a:gd name="T123" fmla="*/ 0 h 482"/>
                <a:gd name="T124" fmla="*/ 0 w 273"/>
                <a:gd name="T125" fmla="*/ 1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3" h="482">
                  <a:moveTo>
                    <a:pt x="165" y="214"/>
                  </a:moveTo>
                  <a:lnTo>
                    <a:pt x="169" y="214"/>
                  </a:lnTo>
                  <a:lnTo>
                    <a:pt x="173" y="214"/>
                  </a:lnTo>
                  <a:lnTo>
                    <a:pt x="176" y="213"/>
                  </a:lnTo>
                  <a:lnTo>
                    <a:pt x="181" y="212"/>
                  </a:lnTo>
                  <a:lnTo>
                    <a:pt x="185" y="211"/>
                  </a:lnTo>
                  <a:lnTo>
                    <a:pt x="189" y="209"/>
                  </a:lnTo>
                  <a:lnTo>
                    <a:pt x="194" y="208"/>
                  </a:lnTo>
                  <a:lnTo>
                    <a:pt x="198" y="205"/>
                  </a:lnTo>
                  <a:lnTo>
                    <a:pt x="202" y="202"/>
                  </a:lnTo>
                  <a:lnTo>
                    <a:pt x="206" y="200"/>
                  </a:lnTo>
                  <a:lnTo>
                    <a:pt x="211" y="197"/>
                  </a:lnTo>
                  <a:lnTo>
                    <a:pt x="215" y="194"/>
                  </a:lnTo>
                  <a:lnTo>
                    <a:pt x="218" y="190"/>
                  </a:lnTo>
                  <a:lnTo>
                    <a:pt x="222" y="186"/>
                  </a:lnTo>
                  <a:lnTo>
                    <a:pt x="227" y="183"/>
                  </a:lnTo>
                  <a:lnTo>
                    <a:pt x="230" y="179"/>
                  </a:lnTo>
                  <a:lnTo>
                    <a:pt x="234" y="175"/>
                  </a:lnTo>
                  <a:lnTo>
                    <a:pt x="237" y="170"/>
                  </a:lnTo>
                  <a:lnTo>
                    <a:pt x="240" y="165"/>
                  </a:lnTo>
                  <a:lnTo>
                    <a:pt x="245" y="161"/>
                  </a:lnTo>
                  <a:lnTo>
                    <a:pt x="248" y="155"/>
                  </a:lnTo>
                  <a:lnTo>
                    <a:pt x="250" y="150"/>
                  </a:lnTo>
                  <a:lnTo>
                    <a:pt x="253" y="146"/>
                  </a:lnTo>
                  <a:lnTo>
                    <a:pt x="256" y="140"/>
                  </a:lnTo>
                  <a:lnTo>
                    <a:pt x="258" y="135"/>
                  </a:lnTo>
                  <a:lnTo>
                    <a:pt x="261" y="129"/>
                  </a:lnTo>
                  <a:lnTo>
                    <a:pt x="263" y="123"/>
                  </a:lnTo>
                  <a:lnTo>
                    <a:pt x="265" y="118"/>
                  </a:lnTo>
                  <a:lnTo>
                    <a:pt x="267" y="113"/>
                  </a:lnTo>
                  <a:lnTo>
                    <a:pt x="268" y="107"/>
                  </a:lnTo>
                  <a:lnTo>
                    <a:pt x="270" y="101"/>
                  </a:lnTo>
                  <a:lnTo>
                    <a:pt x="271" y="96"/>
                  </a:lnTo>
                  <a:lnTo>
                    <a:pt x="272" y="90"/>
                  </a:lnTo>
                  <a:lnTo>
                    <a:pt x="273" y="85"/>
                  </a:lnTo>
                  <a:lnTo>
                    <a:pt x="273" y="79"/>
                  </a:lnTo>
                  <a:lnTo>
                    <a:pt x="273" y="73"/>
                  </a:lnTo>
                  <a:lnTo>
                    <a:pt x="273" y="68"/>
                  </a:lnTo>
                  <a:lnTo>
                    <a:pt x="273" y="64"/>
                  </a:lnTo>
                  <a:lnTo>
                    <a:pt x="273" y="58"/>
                  </a:lnTo>
                  <a:lnTo>
                    <a:pt x="273" y="53"/>
                  </a:lnTo>
                  <a:lnTo>
                    <a:pt x="272" y="49"/>
                  </a:lnTo>
                  <a:lnTo>
                    <a:pt x="271" y="44"/>
                  </a:lnTo>
                  <a:lnTo>
                    <a:pt x="270" y="39"/>
                  </a:lnTo>
                  <a:lnTo>
                    <a:pt x="268" y="35"/>
                  </a:lnTo>
                  <a:lnTo>
                    <a:pt x="267" y="31"/>
                  </a:lnTo>
                  <a:lnTo>
                    <a:pt x="265" y="28"/>
                  </a:lnTo>
                  <a:lnTo>
                    <a:pt x="263" y="23"/>
                  </a:lnTo>
                  <a:lnTo>
                    <a:pt x="261" y="20"/>
                  </a:lnTo>
                  <a:lnTo>
                    <a:pt x="258" y="17"/>
                  </a:lnTo>
                  <a:lnTo>
                    <a:pt x="256" y="14"/>
                  </a:lnTo>
                  <a:lnTo>
                    <a:pt x="253" y="12"/>
                  </a:lnTo>
                  <a:lnTo>
                    <a:pt x="250" y="9"/>
                  </a:lnTo>
                  <a:lnTo>
                    <a:pt x="247" y="7"/>
                  </a:lnTo>
                  <a:lnTo>
                    <a:pt x="244" y="5"/>
                  </a:lnTo>
                  <a:lnTo>
                    <a:pt x="240" y="3"/>
                  </a:lnTo>
                  <a:lnTo>
                    <a:pt x="237" y="2"/>
                  </a:lnTo>
                  <a:lnTo>
                    <a:pt x="234" y="1"/>
                  </a:lnTo>
                  <a:lnTo>
                    <a:pt x="230" y="0"/>
                  </a:lnTo>
                  <a:lnTo>
                    <a:pt x="227" y="0"/>
                  </a:lnTo>
                  <a:lnTo>
                    <a:pt x="222" y="0"/>
                  </a:lnTo>
                  <a:lnTo>
                    <a:pt x="129" y="0"/>
                  </a:lnTo>
                  <a:lnTo>
                    <a:pt x="0" y="4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62" name="Line 52"/>
            <p:cNvSpPr>
              <a:spLocks noChangeShapeType="1"/>
            </p:cNvSpPr>
            <p:nvPr/>
          </p:nvSpPr>
          <p:spPr bwMode="auto">
            <a:xfrm>
              <a:off x="1467" y="1873"/>
              <a:ext cx="946"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63" name="Line 53"/>
            <p:cNvSpPr>
              <a:spLocks noChangeShapeType="1"/>
            </p:cNvSpPr>
            <p:nvPr/>
          </p:nvSpPr>
          <p:spPr bwMode="auto">
            <a:xfrm>
              <a:off x="2413" y="1873"/>
              <a:ext cx="0" cy="5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64" name="Line 54"/>
            <p:cNvSpPr>
              <a:spLocks noChangeShapeType="1"/>
            </p:cNvSpPr>
            <p:nvPr/>
          </p:nvSpPr>
          <p:spPr bwMode="auto">
            <a:xfrm flipH="1">
              <a:off x="1467" y="2409"/>
              <a:ext cx="9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65" name="Line 55"/>
            <p:cNvSpPr>
              <a:spLocks noChangeShapeType="1"/>
            </p:cNvSpPr>
            <p:nvPr/>
          </p:nvSpPr>
          <p:spPr bwMode="auto">
            <a:xfrm flipV="1">
              <a:off x="1467" y="1873"/>
              <a:ext cx="0" cy="5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66" name="Line 56"/>
            <p:cNvSpPr>
              <a:spLocks noChangeShapeType="1"/>
            </p:cNvSpPr>
            <p:nvPr/>
          </p:nvSpPr>
          <p:spPr bwMode="auto">
            <a:xfrm>
              <a:off x="2413" y="2409"/>
              <a:ext cx="383" cy="3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67" name="Line 57"/>
            <p:cNvSpPr>
              <a:spLocks noChangeShapeType="1"/>
            </p:cNvSpPr>
            <p:nvPr/>
          </p:nvSpPr>
          <p:spPr bwMode="auto">
            <a:xfrm>
              <a:off x="1467" y="2409"/>
              <a:ext cx="383" cy="383"/>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68" name="Line 58"/>
            <p:cNvSpPr>
              <a:spLocks noChangeShapeType="1"/>
            </p:cNvSpPr>
            <p:nvPr/>
          </p:nvSpPr>
          <p:spPr bwMode="auto">
            <a:xfrm>
              <a:off x="1850" y="2792"/>
              <a:ext cx="946"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69" name="Line 59"/>
            <p:cNvSpPr>
              <a:spLocks noChangeShapeType="1"/>
            </p:cNvSpPr>
            <p:nvPr/>
          </p:nvSpPr>
          <p:spPr bwMode="auto">
            <a:xfrm flipH="1">
              <a:off x="1793" y="2040"/>
              <a:ext cx="531" cy="4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0" name="Line 60"/>
            <p:cNvSpPr>
              <a:spLocks noChangeShapeType="1"/>
            </p:cNvSpPr>
            <p:nvPr/>
          </p:nvSpPr>
          <p:spPr bwMode="auto">
            <a:xfrm>
              <a:off x="1793" y="2510"/>
              <a:ext cx="0"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1" name="Line 61"/>
            <p:cNvSpPr>
              <a:spLocks noChangeShapeType="1"/>
            </p:cNvSpPr>
            <p:nvPr/>
          </p:nvSpPr>
          <p:spPr bwMode="auto">
            <a:xfrm>
              <a:off x="1561" y="2277"/>
              <a:ext cx="232" cy="2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2" name="Line 62"/>
            <p:cNvSpPr>
              <a:spLocks noChangeShapeType="1"/>
            </p:cNvSpPr>
            <p:nvPr/>
          </p:nvSpPr>
          <p:spPr bwMode="auto">
            <a:xfrm>
              <a:off x="2324" y="2040"/>
              <a:ext cx="0" cy="2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3" name="Line 63"/>
            <p:cNvSpPr>
              <a:spLocks noChangeShapeType="1"/>
            </p:cNvSpPr>
            <p:nvPr/>
          </p:nvSpPr>
          <p:spPr bwMode="auto">
            <a:xfrm flipH="1" flipV="1">
              <a:off x="2255" y="1971"/>
              <a:ext cx="69"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4" name="Line 64"/>
            <p:cNvSpPr>
              <a:spLocks noChangeShapeType="1"/>
            </p:cNvSpPr>
            <p:nvPr/>
          </p:nvSpPr>
          <p:spPr bwMode="auto">
            <a:xfrm flipH="1">
              <a:off x="1561" y="1971"/>
              <a:ext cx="694" cy="30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5" name="Line 65"/>
            <p:cNvSpPr>
              <a:spLocks noChangeShapeType="1"/>
            </p:cNvSpPr>
            <p:nvPr/>
          </p:nvSpPr>
          <p:spPr bwMode="auto">
            <a:xfrm flipH="1">
              <a:off x="1793" y="2478"/>
              <a:ext cx="531" cy="16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6" name="Line 66"/>
            <p:cNvSpPr>
              <a:spLocks noChangeShapeType="1"/>
            </p:cNvSpPr>
            <p:nvPr/>
          </p:nvSpPr>
          <p:spPr bwMode="auto">
            <a:xfrm>
              <a:off x="2324" y="2313"/>
              <a:ext cx="0" cy="1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7" name="Line 67"/>
            <p:cNvSpPr>
              <a:spLocks noChangeShapeType="1"/>
            </p:cNvSpPr>
            <p:nvPr/>
          </p:nvSpPr>
          <p:spPr bwMode="auto">
            <a:xfrm>
              <a:off x="1629" y="2346"/>
              <a:ext cx="164" cy="1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8" name="Line 68"/>
            <p:cNvSpPr>
              <a:spLocks noChangeShapeType="1"/>
            </p:cNvSpPr>
            <p:nvPr/>
          </p:nvSpPr>
          <p:spPr bwMode="auto">
            <a:xfrm flipH="1" flipV="1">
              <a:off x="1969" y="2097"/>
              <a:ext cx="136"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79" name="Line 69"/>
            <p:cNvSpPr>
              <a:spLocks noChangeShapeType="1"/>
            </p:cNvSpPr>
            <p:nvPr/>
          </p:nvSpPr>
          <p:spPr bwMode="auto">
            <a:xfrm>
              <a:off x="2105" y="2233"/>
              <a:ext cx="0" cy="3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0" name="Line 70"/>
            <p:cNvSpPr>
              <a:spLocks noChangeShapeType="1"/>
            </p:cNvSpPr>
            <p:nvPr/>
          </p:nvSpPr>
          <p:spPr bwMode="auto">
            <a:xfrm>
              <a:off x="1561" y="2277"/>
              <a:ext cx="0" cy="1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1" name="Line 71"/>
            <p:cNvSpPr>
              <a:spLocks noChangeShapeType="1"/>
            </p:cNvSpPr>
            <p:nvPr/>
          </p:nvSpPr>
          <p:spPr bwMode="auto">
            <a:xfrm>
              <a:off x="1561" y="2409"/>
              <a:ext cx="232" cy="2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2" name="Line 72"/>
            <p:cNvSpPr>
              <a:spLocks noChangeShapeType="1"/>
            </p:cNvSpPr>
            <p:nvPr/>
          </p:nvSpPr>
          <p:spPr bwMode="auto">
            <a:xfrm>
              <a:off x="1969" y="2097"/>
              <a:ext cx="0" cy="3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3" name="Line 73"/>
            <p:cNvSpPr>
              <a:spLocks noChangeShapeType="1"/>
            </p:cNvSpPr>
            <p:nvPr/>
          </p:nvSpPr>
          <p:spPr bwMode="auto">
            <a:xfrm>
              <a:off x="1969" y="2409"/>
              <a:ext cx="136"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4" name="Line 74"/>
            <p:cNvSpPr>
              <a:spLocks noChangeShapeType="1"/>
            </p:cNvSpPr>
            <p:nvPr/>
          </p:nvSpPr>
          <p:spPr bwMode="auto">
            <a:xfrm>
              <a:off x="2255" y="1971"/>
              <a:ext cx="0" cy="4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5" name="Line 75"/>
            <p:cNvSpPr>
              <a:spLocks noChangeShapeType="1"/>
            </p:cNvSpPr>
            <p:nvPr/>
          </p:nvSpPr>
          <p:spPr bwMode="auto">
            <a:xfrm>
              <a:off x="2255" y="2409"/>
              <a:ext cx="69"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6" name="Line 76"/>
            <p:cNvSpPr>
              <a:spLocks noChangeShapeType="1"/>
            </p:cNvSpPr>
            <p:nvPr/>
          </p:nvSpPr>
          <p:spPr bwMode="auto">
            <a:xfrm flipH="1">
              <a:off x="1940" y="2088"/>
              <a:ext cx="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7" name="Freeform 77"/>
            <p:cNvSpPr>
              <a:spLocks/>
            </p:cNvSpPr>
            <p:nvPr/>
          </p:nvSpPr>
          <p:spPr bwMode="auto">
            <a:xfrm>
              <a:off x="1934" y="2074"/>
              <a:ext cx="6" cy="14"/>
            </a:xfrm>
            <a:custGeom>
              <a:avLst/>
              <a:gdLst>
                <a:gd name="T0" fmla="*/ 0 w 46"/>
                <a:gd name="T1" fmla="*/ 0 h 94"/>
                <a:gd name="T2" fmla="*/ 0 w 46"/>
                <a:gd name="T3" fmla="*/ 0 h 94"/>
                <a:gd name="T4" fmla="*/ 0 w 46"/>
                <a:gd name="T5" fmla="*/ 0 h 94"/>
                <a:gd name="T6" fmla="*/ 0 w 46"/>
                <a:gd name="T7" fmla="*/ 0 h 94"/>
                <a:gd name="T8" fmla="*/ 0 w 46"/>
                <a:gd name="T9" fmla="*/ 0 h 94"/>
                <a:gd name="T10" fmla="*/ 0 w 46"/>
                <a:gd name="T11" fmla="*/ 0 h 94"/>
                <a:gd name="T12" fmla="*/ 0 w 46"/>
                <a:gd name="T13" fmla="*/ 0 h 94"/>
                <a:gd name="T14" fmla="*/ 0 w 46"/>
                <a:gd name="T15" fmla="*/ 0 h 94"/>
                <a:gd name="T16" fmla="*/ 0 w 46"/>
                <a:gd name="T17" fmla="*/ 0 h 94"/>
                <a:gd name="T18" fmla="*/ 0 w 46"/>
                <a:gd name="T19" fmla="*/ 0 h 94"/>
                <a:gd name="T20" fmla="*/ 0 w 46"/>
                <a:gd name="T21" fmla="*/ 0 h 94"/>
                <a:gd name="T22" fmla="*/ 0 w 46"/>
                <a:gd name="T23" fmla="*/ 0 h 94"/>
                <a:gd name="T24" fmla="*/ 0 w 46"/>
                <a:gd name="T25" fmla="*/ 0 h 94"/>
                <a:gd name="T26" fmla="*/ 0 w 46"/>
                <a:gd name="T27" fmla="*/ 0 h 94"/>
                <a:gd name="T28" fmla="*/ 0 w 46"/>
                <a:gd name="T29" fmla="*/ 0 h 94"/>
                <a:gd name="T30" fmla="*/ 0 w 46"/>
                <a:gd name="T31" fmla="*/ 0 h 94"/>
                <a:gd name="T32" fmla="*/ 0 w 46"/>
                <a:gd name="T33" fmla="*/ 0 h 94"/>
                <a:gd name="T34" fmla="*/ 0 w 46"/>
                <a:gd name="T35" fmla="*/ 0 h 94"/>
                <a:gd name="T36" fmla="*/ 0 w 46"/>
                <a:gd name="T37" fmla="*/ 0 h 94"/>
                <a:gd name="T38" fmla="*/ 0 w 46"/>
                <a:gd name="T39" fmla="*/ 0 h 94"/>
                <a:gd name="T40" fmla="*/ 0 w 46"/>
                <a:gd name="T41" fmla="*/ 0 h 94"/>
                <a:gd name="T42" fmla="*/ 0 w 46"/>
                <a:gd name="T43" fmla="*/ 0 h 9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6" h="94">
                  <a:moveTo>
                    <a:pt x="5" y="0"/>
                  </a:moveTo>
                  <a:lnTo>
                    <a:pt x="3" y="6"/>
                  </a:lnTo>
                  <a:lnTo>
                    <a:pt x="2" y="14"/>
                  </a:lnTo>
                  <a:lnTo>
                    <a:pt x="1" y="20"/>
                  </a:lnTo>
                  <a:lnTo>
                    <a:pt x="0" y="28"/>
                  </a:lnTo>
                  <a:lnTo>
                    <a:pt x="0" y="34"/>
                  </a:lnTo>
                  <a:lnTo>
                    <a:pt x="0" y="40"/>
                  </a:lnTo>
                  <a:lnTo>
                    <a:pt x="1" y="47"/>
                  </a:lnTo>
                  <a:lnTo>
                    <a:pt x="2" y="52"/>
                  </a:lnTo>
                  <a:lnTo>
                    <a:pt x="3" y="59"/>
                  </a:lnTo>
                  <a:lnTo>
                    <a:pt x="5" y="64"/>
                  </a:lnTo>
                  <a:lnTo>
                    <a:pt x="7" y="68"/>
                  </a:lnTo>
                  <a:lnTo>
                    <a:pt x="9" y="73"/>
                  </a:lnTo>
                  <a:lnTo>
                    <a:pt x="13" y="77"/>
                  </a:lnTo>
                  <a:lnTo>
                    <a:pt x="16" y="81"/>
                  </a:lnTo>
                  <a:lnTo>
                    <a:pt x="19" y="84"/>
                  </a:lnTo>
                  <a:lnTo>
                    <a:pt x="23" y="87"/>
                  </a:lnTo>
                  <a:lnTo>
                    <a:pt x="26" y="89"/>
                  </a:lnTo>
                  <a:lnTo>
                    <a:pt x="31" y="92"/>
                  </a:lnTo>
                  <a:lnTo>
                    <a:pt x="36" y="93"/>
                  </a:lnTo>
                  <a:lnTo>
                    <a:pt x="40" y="94"/>
                  </a:lnTo>
                  <a:lnTo>
                    <a:pt x="46"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88" name="Line 78"/>
            <p:cNvSpPr>
              <a:spLocks noChangeShapeType="1"/>
            </p:cNvSpPr>
            <p:nvPr/>
          </p:nvSpPr>
          <p:spPr bwMode="auto">
            <a:xfrm flipV="1">
              <a:off x="1934" y="2055"/>
              <a:ext cx="5"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89" name="Freeform 79"/>
            <p:cNvSpPr>
              <a:spLocks/>
            </p:cNvSpPr>
            <p:nvPr/>
          </p:nvSpPr>
          <p:spPr bwMode="auto">
            <a:xfrm>
              <a:off x="1939" y="2042"/>
              <a:ext cx="13" cy="13"/>
            </a:xfrm>
            <a:custGeom>
              <a:avLst/>
              <a:gdLst>
                <a:gd name="T0" fmla="*/ 0 w 91"/>
                <a:gd name="T1" fmla="*/ 0 h 94"/>
                <a:gd name="T2" fmla="*/ 0 w 91"/>
                <a:gd name="T3" fmla="*/ 0 h 94"/>
                <a:gd name="T4" fmla="*/ 0 w 91"/>
                <a:gd name="T5" fmla="*/ 0 h 94"/>
                <a:gd name="T6" fmla="*/ 0 w 91"/>
                <a:gd name="T7" fmla="*/ 0 h 94"/>
                <a:gd name="T8" fmla="*/ 0 w 91"/>
                <a:gd name="T9" fmla="*/ 0 h 94"/>
                <a:gd name="T10" fmla="*/ 0 w 91"/>
                <a:gd name="T11" fmla="*/ 0 h 94"/>
                <a:gd name="T12" fmla="*/ 0 w 91"/>
                <a:gd name="T13" fmla="*/ 0 h 94"/>
                <a:gd name="T14" fmla="*/ 0 w 91"/>
                <a:gd name="T15" fmla="*/ 0 h 94"/>
                <a:gd name="T16" fmla="*/ 0 w 91"/>
                <a:gd name="T17" fmla="*/ 0 h 94"/>
                <a:gd name="T18" fmla="*/ 0 w 91"/>
                <a:gd name="T19" fmla="*/ 0 h 94"/>
                <a:gd name="T20" fmla="*/ 0 w 91"/>
                <a:gd name="T21" fmla="*/ 0 h 94"/>
                <a:gd name="T22" fmla="*/ 0 w 91"/>
                <a:gd name="T23" fmla="*/ 0 h 94"/>
                <a:gd name="T24" fmla="*/ 0 w 91"/>
                <a:gd name="T25" fmla="*/ 0 h 94"/>
                <a:gd name="T26" fmla="*/ 0 w 91"/>
                <a:gd name="T27" fmla="*/ 0 h 94"/>
                <a:gd name="T28" fmla="*/ 0 w 91"/>
                <a:gd name="T29" fmla="*/ 0 h 94"/>
                <a:gd name="T30" fmla="*/ 0 w 91"/>
                <a:gd name="T31" fmla="*/ 0 h 94"/>
                <a:gd name="T32" fmla="*/ 0 w 91"/>
                <a:gd name="T33" fmla="*/ 0 h 94"/>
                <a:gd name="T34" fmla="*/ 0 w 91"/>
                <a:gd name="T35" fmla="*/ 0 h 94"/>
                <a:gd name="T36" fmla="*/ 0 w 91"/>
                <a:gd name="T37" fmla="*/ 0 h 94"/>
                <a:gd name="T38" fmla="*/ 0 w 91"/>
                <a:gd name="T39" fmla="*/ 0 h 94"/>
                <a:gd name="T40" fmla="*/ 0 w 91"/>
                <a:gd name="T41" fmla="*/ 0 h 94"/>
                <a:gd name="T42" fmla="*/ 0 w 91"/>
                <a:gd name="T43" fmla="*/ 0 h 9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1" h="94">
                  <a:moveTo>
                    <a:pt x="91" y="0"/>
                  </a:moveTo>
                  <a:lnTo>
                    <a:pt x="87" y="0"/>
                  </a:lnTo>
                  <a:lnTo>
                    <a:pt x="81" y="1"/>
                  </a:lnTo>
                  <a:lnTo>
                    <a:pt x="76" y="2"/>
                  </a:lnTo>
                  <a:lnTo>
                    <a:pt x="71" y="4"/>
                  </a:lnTo>
                  <a:lnTo>
                    <a:pt x="65" y="7"/>
                  </a:lnTo>
                  <a:lnTo>
                    <a:pt x="60" y="9"/>
                  </a:lnTo>
                  <a:lnTo>
                    <a:pt x="55" y="12"/>
                  </a:lnTo>
                  <a:lnTo>
                    <a:pt x="50" y="16"/>
                  </a:lnTo>
                  <a:lnTo>
                    <a:pt x="45" y="20"/>
                  </a:lnTo>
                  <a:lnTo>
                    <a:pt x="40" y="25"/>
                  </a:lnTo>
                  <a:lnTo>
                    <a:pt x="35" y="30"/>
                  </a:lnTo>
                  <a:lnTo>
                    <a:pt x="30" y="35"/>
                  </a:lnTo>
                  <a:lnTo>
                    <a:pt x="26" y="41"/>
                  </a:lnTo>
                  <a:lnTo>
                    <a:pt x="22" y="47"/>
                  </a:lnTo>
                  <a:lnTo>
                    <a:pt x="18" y="53"/>
                  </a:lnTo>
                  <a:lnTo>
                    <a:pt x="14" y="60"/>
                  </a:lnTo>
                  <a:lnTo>
                    <a:pt x="11" y="66"/>
                  </a:lnTo>
                  <a:lnTo>
                    <a:pt x="8" y="73"/>
                  </a:lnTo>
                  <a:lnTo>
                    <a:pt x="5" y="80"/>
                  </a:lnTo>
                  <a:lnTo>
                    <a:pt x="2" y="86"/>
                  </a:lnTo>
                  <a:lnTo>
                    <a:pt x="0"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90" name="Line 80"/>
            <p:cNvSpPr>
              <a:spLocks noChangeShapeType="1"/>
            </p:cNvSpPr>
            <p:nvPr/>
          </p:nvSpPr>
          <p:spPr bwMode="auto">
            <a:xfrm>
              <a:off x="1952" y="2042"/>
              <a:ext cx="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91" name="Line 81"/>
            <p:cNvSpPr>
              <a:spLocks noChangeShapeType="1"/>
            </p:cNvSpPr>
            <p:nvPr/>
          </p:nvSpPr>
          <p:spPr bwMode="auto">
            <a:xfrm flipH="1">
              <a:off x="1970" y="2019"/>
              <a:ext cx="7"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92" name="Line 82"/>
            <p:cNvSpPr>
              <a:spLocks noChangeShapeType="1"/>
            </p:cNvSpPr>
            <p:nvPr/>
          </p:nvSpPr>
          <p:spPr bwMode="auto">
            <a:xfrm flipH="1">
              <a:off x="2129" y="2608"/>
              <a:ext cx="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93" name="Freeform 83"/>
            <p:cNvSpPr>
              <a:spLocks/>
            </p:cNvSpPr>
            <p:nvPr/>
          </p:nvSpPr>
          <p:spPr bwMode="auto">
            <a:xfrm>
              <a:off x="2123" y="2595"/>
              <a:ext cx="6" cy="13"/>
            </a:xfrm>
            <a:custGeom>
              <a:avLst/>
              <a:gdLst>
                <a:gd name="T0" fmla="*/ 0 w 45"/>
                <a:gd name="T1" fmla="*/ 0 h 95"/>
                <a:gd name="T2" fmla="*/ 0 w 45"/>
                <a:gd name="T3" fmla="*/ 0 h 95"/>
                <a:gd name="T4" fmla="*/ 0 w 45"/>
                <a:gd name="T5" fmla="*/ 0 h 95"/>
                <a:gd name="T6" fmla="*/ 0 w 45"/>
                <a:gd name="T7" fmla="*/ 0 h 95"/>
                <a:gd name="T8" fmla="*/ 0 w 45"/>
                <a:gd name="T9" fmla="*/ 0 h 95"/>
                <a:gd name="T10" fmla="*/ 0 w 45"/>
                <a:gd name="T11" fmla="*/ 0 h 95"/>
                <a:gd name="T12" fmla="*/ 0 w 45"/>
                <a:gd name="T13" fmla="*/ 0 h 95"/>
                <a:gd name="T14" fmla="*/ 0 w 45"/>
                <a:gd name="T15" fmla="*/ 0 h 95"/>
                <a:gd name="T16" fmla="*/ 0 w 45"/>
                <a:gd name="T17" fmla="*/ 0 h 95"/>
                <a:gd name="T18" fmla="*/ 0 w 45"/>
                <a:gd name="T19" fmla="*/ 0 h 95"/>
                <a:gd name="T20" fmla="*/ 0 w 45"/>
                <a:gd name="T21" fmla="*/ 0 h 95"/>
                <a:gd name="T22" fmla="*/ 0 w 45"/>
                <a:gd name="T23" fmla="*/ 0 h 95"/>
                <a:gd name="T24" fmla="*/ 0 w 45"/>
                <a:gd name="T25" fmla="*/ 0 h 95"/>
                <a:gd name="T26" fmla="*/ 0 w 45"/>
                <a:gd name="T27" fmla="*/ 0 h 95"/>
                <a:gd name="T28" fmla="*/ 0 w 45"/>
                <a:gd name="T29" fmla="*/ 0 h 95"/>
                <a:gd name="T30" fmla="*/ 0 w 45"/>
                <a:gd name="T31" fmla="*/ 0 h 95"/>
                <a:gd name="T32" fmla="*/ 0 w 45"/>
                <a:gd name="T33" fmla="*/ 0 h 95"/>
                <a:gd name="T34" fmla="*/ 0 w 45"/>
                <a:gd name="T35" fmla="*/ 0 h 95"/>
                <a:gd name="T36" fmla="*/ 0 w 45"/>
                <a:gd name="T37" fmla="*/ 0 h 95"/>
                <a:gd name="T38" fmla="*/ 0 w 45"/>
                <a:gd name="T39" fmla="*/ 0 h 95"/>
                <a:gd name="T40" fmla="*/ 0 w 45"/>
                <a:gd name="T41" fmla="*/ 0 h 95"/>
                <a:gd name="T42" fmla="*/ 0 w 45"/>
                <a:gd name="T43" fmla="*/ 0 h 95"/>
                <a:gd name="T44" fmla="*/ 0 w 45"/>
                <a:gd name="T45" fmla="*/ 0 h 95"/>
                <a:gd name="T46" fmla="*/ 0 w 45"/>
                <a:gd name="T47" fmla="*/ 0 h 95"/>
                <a:gd name="T48" fmla="*/ 0 w 45"/>
                <a:gd name="T49" fmla="*/ 0 h 95"/>
                <a:gd name="T50" fmla="*/ 0 w 45"/>
                <a:gd name="T51" fmla="*/ 0 h 95"/>
                <a:gd name="T52" fmla="*/ 0 w 45"/>
                <a:gd name="T53" fmla="*/ 0 h 95"/>
                <a:gd name="T54" fmla="*/ 0 w 45"/>
                <a:gd name="T55" fmla="*/ 0 h 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5" h="95">
                  <a:moveTo>
                    <a:pt x="5" y="0"/>
                  </a:moveTo>
                  <a:lnTo>
                    <a:pt x="4" y="7"/>
                  </a:lnTo>
                  <a:lnTo>
                    <a:pt x="3" y="12"/>
                  </a:lnTo>
                  <a:lnTo>
                    <a:pt x="1" y="17"/>
                  </a:lnTo>
                  <a:lnTo>
                    <a:pt x="0" y="23"/>
                  </a:lnTo>
                  <a:lnTo>
                    <a:pt x="0" y="28"/>
                  </a:lnTo>
                  <a:lnTo>
                    <a:pt x="0" y="33"/>
                  </a:lnTo>
                  <a:lnTo>
                    <a:pt x="0" y="38"/>
                  </a:lnTo>
                  <a:lnTo>
                    <a:pt x="0" y="43"/>
                  </a:lnTo>
                  <a:lnTo>
                    <a:pt x="0" y="47"/>
                  </a:lnTo>
                  <a:lnTo>
                    <a:pt x="1" y="53"/>
                  </a:lnTo>
                  <a:lnTo>
                    <a:pt x="3" y="57"/>
                  </a:lnTo>
                  <a:lnTo>
                    <a:pt x="4" y="61"/>
                  </a:lnTo>
                  <a:lnTo>
                    <a:pt x="6" y="65"/>
                  </a:lnTo>
                  <a:lnTo>
                    <a:pt x="7" y="70"/>
                  </a:lnTo>
                  <a:lnTo>
                    <a:pt x="9" y="73"/>
                  </a:lnTo>
                  <a:lnTo>
                    <a:pt x="11" y="76"/>
                  </a:lnTo>
                  <a:lnTo>
                    <a:pt x="13" y="79"/>
                  </a:lnTo>
                  <a:lnTo>
                    <a:pt x="15" y="82"/>
                  </a:lnTo>
                  <a:lnTo>
                    <a:pt x="18" y="85"/>
                  </a:lnTo>
                  <a:lnTo>
                    <a:pt x="22" y="87"/>
                  </a:lnTo>
                  <a:lnTo>
                    <a:pt x="24" y="89"/>
                  </a:lnTo>
                  <a:lnTo>
                    <a:pt x="27" y="91"/>
                  </a:lnTo>
                  <a:lnTo>
                    <a:pt x="30" y="92"/>
                  </a:lnTo>
                  <a:lnTo>
                    <a:pt x="34" y="93"/>
                  </a:lnTo>
                  <a:lnTo>
                    <a:pt x="38" y="94"/>
                  </a:lnTo>
                  <a:lnTo>
                    <a:pt x="42" y="94"/>
                  </a:lnTo>
                  <a:lnTo>
                    <a:pt x="45" y="9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94" name="Line 84"/>
            <p:cNvSpPr>
              <a:spLocks noChangeShapeType="1"/>
            </p:cNvSpPr>
            <p:nvPr/>
          </p:nvSpPr>
          <p:spPr bwMode="auto">
            <a:xfrm flipV="1">
              <a:off x="2123" y="2576"/>
              <a:ext cx="6"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95" name="Freeform 85"/>
            <p:cNvSpPr>
              <a:spLocks/>
            </p:cNvSpPr>
            <p:nvPr/>
          </p:nvSpPr>
          <p:spPr bwMode="auto">
            <a:xfrm>
              <a:off x="2129" y="2562"/>
              <a:ext cx="12" cy="14"/>
            </a:xfrm>
            <a:custGeom>
              <a:avLst/>
              <a:gdLst>
                <a:gd name="T0" fmla="*/ 0 w 90"/>
                <a:gd name="T1" fmla="*/ 0 h 94"/>
                <a:gd name="T2" fmla="*/ 0 w 90"/>
                <a:gd name="T3" fmla="*/ 0 h 94"/>
                <a:gd name="T4" fmla="*/ 0 w 90"/>
                <a:gd name="T5" fmla="*/ 0 h 94"/>
                <a:gd name="T6" fmla="*/ 0 w 90"/>
                <a:gd name="T7" fmla="*/ 0 h 94"/>
                <a:gd name="T8" fmla="*/ 0 w 90"/>
                <a:gd name="T9" fmla="*/ 0 h 94"/>
                <a:gd name="T10" fmla="*/ 0 w 90"/>
                <a:gd name="T11" fmla="*/ 0 h 94"/>
                <a:gd name="T12" fmla="*/ 0 w 90"/>
                <a:gd name="T13" fmla="*/ 0 h 94"/>
                <a:gd name="T14" fmla="*/ 0 w 90"/>
                <a:gd name="T15" fmla="*/ 0 h 94"/>
                <a:gd name="T16" fmla="*/ 0 w 90"/>
                <a:gd name="T17" fmla="*/ 0 h 94"/>
                <a:gd name="T18" fmla="*/ 0 w 90"/>
                <a:gd name="T19" fmla="*/ 0 h 94"/>
                <a:gd name="T20" fmla="*/ 0 w 90"/>
                <a:gd name="T21" fmla="*/ 0 h 94"/>
                <a:gd name="T22" fmla="*/ 0 w 90"/>
                <a:gd name="T23" fmla="*/ 0 h 94"/>
                <a:gd name="T24" fmla="*/ 0 w 90"/>
                <a:gd name="T25" fmla="*/ 0 h 94"/>
                <a:gd name="T26" fmla="*/ 0 w 90"/>
                <a:gd name="T27" fmla="*/ 0 h 94"/>
                <a:gd name="T28" fmla="*/ 0 w 90"/>
                <a:gd name="T29" fmla="*/ 0 h 94"/>
                <a:gd name="T30" fmla="*/ 0 w 90"/>
                <a:gd name="T31" fmla="*/ 0 h 94"/>
                <a:gd name="T32" fmla="*/ 0 w 90"/>
                <a:gd name="T33" fmla="*/ 0 h 94"/>
                <a:gd name="T34" fmla="*/ 0 w 90"/>
                <a:gd name="T35" fmla="*/ 0 h 94"/>
                <a:gd name="T36" fmla="*/ 0 w 90"/>
                <a:gd name="T37" fmla="*/ 0 h 94"/>
                <a:gd name="T38" fmla="*/ 0 w 90"/>
                <a:gd name="T39" fmla="*/ 0 h 94"/>
                <a:gd name="T40" fmla="*/ 0 w 90"/>
                <a:gd name="T41" fmla="*/ 0 h 94"/>
                <a:gd name="T42" fmla="*/ 0 w 90"/>
                <a:gd name="T43" fmla="*/ 0 h 94"/>
                <a:gd name="T44" fmla="*/ 0 w 90"/>
                <a:gd name="T45" fmla="*/ 0 h 94"/>
                <a:gd name="T46" fmla="*/ 0 w 90"/>
                <a:gd name="T47" fmla="*/ 0 h 94"/>
                <a:gd name="T48" fmla="*/ 0 w 90"/>
                <a:gd name="T49" fmla="*/ 0 h 94"/>
                <a:gd name="T50" fmla="*/ 0 w 90"/>
                <a:gd name="T51" fmla="*/ 0 h 94"/>
                <a:gd name="T52" fmla="*/ 0 w 90"/>
                <a:gd name="T53" fmla="*/ 0 h 94"/>
                <a:gd name="T54" fmla="*/ 0 w 90"/>
                <a:gd name="T55" fmla="*/ 0 h 9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0" h="94">
                  <a:moveTo>
                    <a:pt x="90" y="0"/>
                  </a:moveTo>
                  <a:lnTo>
                    <a:pt x="86" y="1"/>
                  </a:lnTo>
                  <a:lnTo>
                    <a:pt x="83" y="1"/>
                  </a:lnTo>
                  <a:lnTo>
                    <a:pt x="79" y="2"/>
                  </a:lnTo>
                  <a:lnTo>
                    <a:pt x="74" y="3"/>
                  </a:lnTo>
                  <a:lnTo>
                    <a:pt x="70" y="4"/>
                  </a:lnTo>
                  <a:lnTo>
                    <a:pt x="66" y="6"/>
                  </a:lnTo>
                  <a:lnTo>
                    <a:pt x="63" y="8"/>
                  </a:lnTo>
                  <a:lnTo>
                    <a:pt x="58" y="10"/>
                  </a:lnTo>
                  <a:lnTo>
                    <a:pt x="54" y="12"/>
                  </a:lnTo>
                  <a:lnTo>
                    <a:pt x="50" y="16"/>
                  </a:lnTo>
                  <a:lnTo>
                    <a:pt x="46" y="19"/>
                  </a:lnTo>
                  <a:lnTo>
                    <a:pt x="42" y="22"/>
                  </a:lnTo>
                  <a:lnTo>
                    <a:pt x="38" y="25"/>
                  </a:lnTo>
                  <a:lnTo>
                    <a:pt x="35" y="29"/>
                  </a:lnTo>
                  <a:lnTo>
                    <a:pt x="31" y="34"/>
                  </a:lnTo>
                  <a:lnTo>
                    <a:pt x="28" y="38"/>
                  </a:lnTo>
                  <a:lnTo>
                    <a:pt x="24" y="42"/>
                  </a:lnTo>
                  <a:lnTo>
                    <a:pt x="21" y="46"/>
                  </a:lnTo>
                  <a:lnTo>
                    <a:pt x="18" y="52"/>
                  </a:lnTo>
                  <a:lnTo>
                    <a:pt x="15" y="57"/>
                  </a:lnTo>
                  <a:lnTo>
                    <a:pt x="12" y="61"/>
                  </a:lnTo>
                  <a:lnTo>
                    <a:pt x="9" y="67"/>
                  </a:lnTo>
                  <a:lnTo>
                    <a:pt x="7" y="72"/>
                  </a:lnTo>
                  <a:lnTo>
                    <a:pt x="5" y="77"/>
                  </a:lnTo>
                  <a:lnTo>
                    <a:pt x="3" y="83"/>
                  </a:lnTo>
                  <a:lnTo>
                    <a:pt x="1" y="88"/>
                  </a:lnTo>
                  <a:lnTo>
                    <a:pt x="0"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96" name="Line 86"/>
            <p:cNvSpPr>
              <a:spLocks noChangeShapeType="1"/>
            </p:cNvSpPr>
            <p:nvPr/>
          </p:nvSpPr>
          <p:spPr bwMode="auto">
            <a:xfrm>
              <a:off x="2141" y="2562"/>
              <a:ext cx="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97" name="Line 87"/>
            <p:cNvSpPr>
              <a:spLocks noChangeShapeType="1"/>
            </p:cNvSpPr>
            <p:nvPr/>
          </p:nvSpPr>
          <p:spPr bwMode="auto">
            <a:xfrm flipH="1">
              <a:off x="2150" y="2297"/>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898" name="Freeform 88"/>
            <p:cNvSpPr>
              <a:spLocks/>
            </p:cNvSpPr>
            <p:nvPr/>
          </p:nvSpPr>
          <p:spPr bwMode="auto">
            <a:xfrm>
              <a:off x="2142" y="2280"/>
              <a:ext cx="8" cy="17"/>
            </a:xfrm>
            <a:custGeom>
              <a:avLst/>
              <a:gdLst>
                <a:gd name="T0" fmla="*/ 0 w 58"/>
                <a:gd name="T1" fmla="*/ 0 h 121"/>
                <a:gd name="T2" fmla="*/ 0 w 58"/>
                <a:gd name="T3" fmla="*/ 0 h 121"/>
                <a:gd name="T4" fmla="*/ 0 w 58"/>
                <a:gd name="T5" fmla="*/ 0 h 121"/>
                <a:gd name="T6" fmla="*/ 0 w 58"/>
                <a:gd name="T7" fmla="*/ 0 h 121"/>
                <a:gd name="T8" fmla="*/ 0 w 58"/>
                <a:gd name="T9" fmla="*/ 0 h 121"/>
                <a:gd name="T10" fmla="*/ 0 w 58"/>
                <a:gd name="T11" fmla="*/ 0 h 121"/>
                <a:gd name="T12" fmla="*/ 0 w 58"/>
                <a:gd name="T13" fmla="*/ 0 h 121"/>
                <a:gd name="T14" fmla="*/ 0 w 58"/>
                <a:gd name="T15" fmla="*/ 0 h 121"/>
                <a:gd name="T16" fmla="*/ 0 w 58"/>
                <a:gd name="T17" fmla="*/ 0 h 121"/>
                <a:gd name="T18" fmla="*/ 0 w 58"/>
                <a:gd name="T19" fmla="*/ 0 h 121"/>
                <a:gd name="T20" fmla="*/ 0 w 58"/>
                <a:gd name="T21" fmla="*/ 0 h 121"/>
                <a:gd name="T22" fmla="*/ 0 w 58"/>
                <a:gd name="T23" fmla="*/ 0 h 121"/>
                <a:gd name="T24" fmla="*/ 0 w 58"/>
                <a:gd name="T25" fmla="*/ 0 h 121"/>
                <a:gd name="T26" fmla="*/ 0 w 58"/>
                <a:gd name="T27" fmla="*/ 0 h 121"/>
                <a:gd name="T28" fmla="*/ 0 w 58"/>
                <a:gd name="T29" fmla="*/ 0 h 121"/>
                <a:gd name="T30" fmla="*/ 0 w 58"/>
                <a:gd name="T31" fmla="*/ 0 h 121"/>
                <a:gd name="T32" fmla="*/ 0 w 58"/>
                <a:gd name="T33" fmla="*/ 0 h 121"/>
                <a:gd name="T34" fmla="*/ 0 w 58"/>
                <a:gd name="T35" fmla="*/ 0 h 121"/>
                <a:gd name="T36" fmla="*/ 0 w 58"/>
                <a:gd name="T37" fmla="*/ 0 h 121"/>
                <a:gd name="T38" fmla="*/ 0 w 58"/>
                <a:gd name="T39" fmla="*/ 0 h 121"/>
                <a:gd name="T40" fmla="*/ 0 w 58"/>
                <a:gd name="T41" fmla="*/ 0 h 121"/>
                <a:gd name="T42" fmla="*/ 0 w 58"/>
                <a:gd name="T43" fmla="*/ 0 h 121"/>
                <a:gd name="T44" fmla="*/ 0 w 58"/>
                <a:gd name="T45" fmla="*/ 0 h 121"/>
                <a:gd name="T46" fmla="*/ 0 w 58"/>
                <a:gd name="T47" fmla="*/ 0 h 121"/>
                <a:gd name="T48" fmla="*/ 0 w 58"/>
                <a:gd name="T49" fmla="*/ 0 h 1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8" h="121">
                  <a:moveTo>
                    <a:pt x="6" y="0"/>
                  </a:moveTo>
                  <a:lnTo>
                    <a:pt x="4" y="9"/>
                  </a:lnTo>
                  <a:lnTo>
                    <a:pt x="3" y="16"/>
                  </a:lnTo>
                  <a:lnTo>
                    <a:pt x="2" y="24"/>
                  </a:lnTo>
                  <a:lnTo>
                    <a:pt x="1" y="32"/>
                  </a:lnTo>
                  <a:lnTo>
                    <a:pt x="0" y="40"/>
                  </a:lnTo>
                  <a:lnTo>
                    <a:pt x="0" y="47"/>
                  </a:lnTo>
                  <a:lnTo>
                    <a:pt x="1" y="54"/>
                  </a:lnTo>
                  <a:lnTo>
                    <a:pt x="1" y="61"/>
                  </a:lnTo>
                  <a:lnTo>
                    <a:pt x="2" y="67"/>
                  </a:lnTo>
                  <a:lnTo>
                    <a:pt x="4" y="74"/>
                  </a:lnTo>
                  <a:lnTo>
                    <a:pt x="6" y="80"/>
                  </a:lnTo>
                  <a:lnTo>
                    <a:pt x="8" y="86"/>
                  </a:lnTo>
                  <a:lnTo>
                    <a:pt x="10" y="91"/>
                  </a:lnTo>
                  <a:lnTo>
                    <a:pt x="13" y="96"/>
                  </a:lnTo>
                  <a:lnTo>
                    <a:pt x="17" y="100"/>
                  </a:lnTo>
                  <a:lnTo>
                    <a:pt x="20" y="105"/>
                  </a:lnTo>
                  <a:lnTo>
                    <a:pt x="24" y="109"/>
                  </a:lnTo>
                  <a:lnTo>
                    <a:pt x="28" y="112"/>
                  </a:lnTo>
                  <a:lnTo>
                    <a:pt x="33" y="114"/>
                  </a:lnTo>
                  <a:lnTo>
                    <a:pt x="37" y="117"/>
                  </a:lnTo>
                  <a:lnTo>
                    <a:pt x="42" y="119"/>
                  </a:lnTo>
                  <a:lnTo>
                    <a:pt x="47" y="121"/>
                  </a:lnTo>
                  <a:lnTo>
                    <a:pt x="53" y="121"/>
                  </a:lnTo>
                  <a:lnTo>
                    <a:pt x="58"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899" name="Line 89"/>
            <p:cNvSpPr>
              <a:spLocks noChangeShapeType="1"/>
            </p:cNvSpPr>
            <p:nvPr/>
          </p:nvSpPr>
          <p:spPr bwMode="auto">
            <a:xfrm flipV="1">
              <a:off x="2143" y="2245"/>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900" name="Freeform 90"/>
            <p:cNvSpPr>
              <a:spLocks/>
            </p:cNvSpPr>
            <p:nvPr/>
          </p:nvSpPr>
          <p:spPr bwMode="auto">
            <a:xfrm>
              <a:off x="2152" y="2228"/>
              <a:ext cx="17" cy="17"/>
            </a:xfrm>
            <a:custGeom>
              <a:avLst/>
              <a:gdLst>
                <a:gd name="T0" fmla="*/ 0 w 116"/>
                <a:gd name="T1" fmla="*/ 0 h 122"/>
                <a:gd name="T2" fmla="*/ 0 w 116"/>
                <a:gd name="T3" fmla="*/ 0 h 122"/>
                <a:gd name="T4" fmla="*/ 0 w 116"/>
                <a:gd name="T5" fmla="*/ 0 h 122"/>
                <a:gd name="T6" fmla="*/ 0 w 116"/>
                <a:gd name="T7" fmla="*/ 0 h 122"/>
                <a:gd name="T8" fmla="*/ 0 w 116"/>
                <a:gd name="T9" fmla="*/ 0 h 122"/>
                <a:gd name="T10" fmla="*/ 0 w 116"/>
                <a:gd name="T11" fmla="*/ 0 h 122"/>
                <a:gd name="T12" fmla="*/ 0 w 116"/>
                <a:gd name="T13" fmla="*/ 0 h 122"/>
                <a:gd name="T14" fmla="*/ 0 w 116"/>
                <a:gd name="T15" fmla="*/ 0 h 122"/>
                <a:gd name="T16" fmla="*/ 0 w 116"/>
                <a:gd name="T17" fmla="*/ 0 h 122"/>
                <a:gd name="T18" fmla="*/ 0 w 116"/>
                <a:gd name="T19" fmla="*/ 0 h 122"/>
                <a:gd name="T20" fmla="*/ 0 w 116"/>
                <a:gd name="T21" fmla="*/ 0 h 122"/>
                <a:gd name="T22" fmla="*/ 0 w 116"/>
                <a:gd name="T23" fmla="*/ 0 h 122"/>
                <a:gd name="T24" fmla="*/ 0 w 116"/>
                <a:gd name="T25" fmla="*/ 0 h 122"/>
                <a:gd name="T26" fmla="*/ 0 w 116"/>
                <a:gd name="T27" fmla="*/ 0 h 122"/>
                <a:gd name="T28" fmla="*/ 0 w 116"/>
                <a:gd name="T29" fmla="*/ 0 h 122"/>
                <a:gd name="T30" fmla="*/ 0 w 116"/>
                <a:gd name="T31" fmla="*/ 0 h 122"/>
                <a:gd name="T32" fmla="*/ 0 w 116"/>
                <a:gd name="T33" fmla="*/ 0 h 122"/>
                <a:gd name="T34" fmla="*/ 0 w 116"/>
                <a:gd name="T35" fmla="*/ 0 h 122"/>
                <a:gd name="T36" fmla="*/ 0 w 116"/>
                <a:gd name="T37" fmla="*/ 0 h 122"/>
                <a:gd name="T38" fmla="*/ 0 w 116"/>
                <a:gd name="T39" fmla="*/ 0 h 122"/>
                <a:gd name="T40" fmla="*/ 0 w 116"/>
                <a:gd name="T41" fmla="*/ 0 h 122"/>
                <a:gd name="T42" fmla="*/ 0 w 116"/>
                <a:gd name="T43" fmla="*/ 0 h 122"/>
                <a:gd name="T44" fmla="*/ 0 w 116"/>
                <a:gd name="T45" fmla="*/ 0 h 122"/>
                <a:gd name="T46" fmla="*/ 0 w 116"/>
                <a:gd name="T47" fmla="*/ 0 h 122"/>
                <a:gd name="T48" fmla="*/ 0 w 116"/>
                <a:gd name="T49" fmla="*/ 0 h 1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16" h="122">
                  <a:moveTo>
                    <a:pt x="116" y="0"/>
                  </a:moveTo>
                  <a:lnTo>
                    <a:pt x="111" y="1"/>
                  </a:lnTo>
                  <a:lnTo>
                    <a:pt x="105" y="1"/>
                  </a:lnTo>
                  <a:lnTo>
                    <a:pt x="99" y="2"/>
                  </a:lnTo>
                  <a:lnTo>
                    <a:pt x="94" y="5"/>
                  </a:lnTo>
                  <a:lnTo>
                    <a:pt x="87" y="7"/>
                  </a:lnTo>
                  <a:lnTo>
                    <a:pt x="82" y="10"/>
                  </a:lnTo>
                  <a:lnTo>
                    <a:pt x="75" y="13"/>
                  </a:lnTo>
                  <a:lnTo>
                    <a:pt x="69" y="16"/>
                  </a:lnTo>
                  <a:lnTo>
                    <a:pt x="64" y="21"/>
                  </a:lnTo>
                  <a:lnTo>
                    <a:pt x="58" y="26"/>
                  </a:lnTo>
                  <a:lnTo>
                    <a:pt x="52" y="30"/>
                  </a:lnTo>
                  <a:lnTo>
                    <a:pt x="47" y="35"/>
                  </a:lnTo>
                  <a:lnTo>
                    <a:pt x="41" y="42"/>
                  </a:lnTo>
                  <a:lnTo>
                    <a:pt x="36" y="48"/>
                  </a:lnTo>
                  <a:lnTo>
                    <a:pt x="32" y="55"/>
                  </a:lnTo>
                  <a:lnTo>
                    <a:pt x="27" y="61"/>
                  </a:lnTo>
                  <a:lnTo>
                    <a:pt x="22" y="67"/>
                  </a:lnTo>
                  <a:lnTo>
                    <a:pt x="18" y="75"/>
                  </a:lnTo>
                  <a:lnTo>
                    <a:pt x="15" y="82"/>
                  </a:lnTo>
                  <a:lnTo>
                    <a:pt x="11" y="90"/>
                  </a:lnTo>
                  <a:lnTo>
                    <a:pt x="7" y="97"/>
                  </a:lnTo>
                  <a:lnTo>
                    <a:pt x="4" y="106"/>
                  </a:lnTo>
                  <a:lnTo>
                    <a:pt x="2" y="113"/>
                  </a:lnTo>
                  <a:lnTo>
                    <a:pt x="0" y="1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901" name="Line 91"/>
            <p:cNvSpPr>
              <a:spLocks noChangeShapeType="1"/>
            </p:cNvSpPr>
            <p:nvPr/>
          </p:nvSpPr>
          <p:spPr bwMode="auto">
            <a:xfrm>
              <a:off x="2169" y="2228"/>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902" name="Freeform 92"/>
            <p:cNvSpPr>
              <a:spLocks/>
            </p:cNvSpPr>
            <p:nvPr/>
          </p:nvSpPr>
          <p:spPr bwMode="auto">
            <a:xfrm>
              <a:off x="1520" y="1912"/>
              <a:ext cx="36" cy="69"/>
            </a:xfrm>
            <a:custGeom>
              <a:avLst/>
              <a:gdLst>
                <a:gd name="T0" fmla="*/ 0 w 258"/>
                <a:gd name="T1" fmla="*/ 0 h 482"/>
                <a:gd name="T2" fmla="*/ 0 w 258"/>
                <a:gd name="T3" fmla="*/ 1 h 482"/>
                <a:gd name="T4" fmla="*/ 1 w 258"/>
                <a:gd name="T5" fmla="*/ 0 h 482"/>
                <a:gd name="T6" fmla="*/ 0 60000 65536"/>
                <a:gd name="T7" fmla="*/ 0 60000 65536"/>
                <a:gd name="T8" fmla="*/ 0 60000 65536"/>
              </a:gdLst>
              <a:ahLst/>
              <a:cxnLst>
                <a:cxn ang="T6">
                  <a:pos x="T0" y="T1"/>
                </a:cxn>
                <a:cxn ang="T7">
                  <a:pos x="T2" y="T3"/>
                </a:cxn>
                <a:cxn ang="T8">
                  <a:pos x="T4" y="T5"/>
                </a:cxn>
              </a:cxnLst>
              <a:rect l="0" t="0" r="r" b="b"/>
              <a:pathLst>
                <a:path w="258" h="482">
                  <a:moveTo>
                    <a:pt x="0" y="0"/>
                  </a:moveTo>
                  <a:lnTo>
                    <a:pt x="0" y="482"/>
                  </a:lnTo>
                  <a:lnTo>
                    <a:pt x="25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5903" name="Line 93"/>
            <p:cNvSpPr>
              <a:spLocks noChangeShapeType="1"/>
            </p:cNvSpPr>
            <p:nvPr/>
          </p:nvSpPr>
          <p:spPr bwMode="auto">
            <a:xfrm flipH="1" flipV="1">
              <a:off x="2626" y="2697"/>
              <a:ext cx="69"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904" name="Line 94"/>
            <p:cNvSpPr>
              <a:spLocks noChangeShapeType="1"/>
            </p:cNvSpPr>
            <p:nvPr/>
          </p:nvSpPr>
          <p:spPr bwMode="auto">
            <a:xfrm>
              <a:off x="2657" y="2728"/>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905" name="Line 95"/>
            <p:cNvSpPr>
              <a:spLocks noChangeShapeType="1"/>
            </p:cNvSpPr>
            <p:nvPr/>
          </p:nvSpPr>
          <p:spPr bwMode="auto">
            <a:xfrm>
              <a:off x="2657" y="2697"/>
              <a:ext cx="69"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284677"/>
                                        </p:tgtEl>
                                        <p:attrNameLst>
                                          <p:attrName>style.visibility</p:attrName>
                                        </p:attrNameLst>
                                      </p:cBhvr>
                                      <p:to>
                                        <p:strVal val="visible"/>
                                      </p:to>
                                    </p:set>
                                    <p:anim calcmode="lin" valueType="num">
                                      <p:cBhvr>
                                        <p:cTn id="7" dur="500" fill="hold"/>
                                        <p:tgtEl>
                                          <p:spTgt spid="284677"/>
                                        </p:tgtEl>
                                        <p:attrNameLst>
                                          <p:attrName>ppt_w</p:attrName>
                                        </p:attrNameLst>
                                      </p:cBhvr>
                                      <p:tavLst>
                                        <p:tav tm="0">
                                          <p:val>
                                            <p:fltVal val="0"/>
                                          </p:val>
                                        </p:tav>
                                        <p:tav tm="100000">
                                          <p:val>
                                            <p:strVal val="#ppt_w"/>
                                          </p:val>
                                        </p:tav>
                                      </p:tavLst>
                                    </p:anim>
                                    <p:anim calcmode="lin" valueType="num">
                                      <p:cBhvr>
                                        <p:cTn id="8" dur="500" fill="hold"/>
                                        <p:tgtEl>
                                          <p:spTgt spid="284677"/>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7" presetClass="entr" presetSubtype="8" fill="hold" grpId="0" nodeType="clickEffect">
                                  <p:stCondLst>
                                    <p:cond delay="0"/>
                                  </p:stCondLst>
                                  <p:childTnLst>
                                    <p:set>
                                      <p:cBhvr>
                                        <p:cTn id="12" dur="1" fill="hold">
                                          <p:stCondLst>
                                            <p:cond delay="0"/>
                                          </p:stCondLst>
                                        </p:cTn>
                                        <p:tgtEl>
                                          <p:spTgt spid="284675"/>
                                        </p:tgtEl>
                                        <p:attrNameLst>
                                          <p:attrName>style.visibility</p:attrName>
                                        </p:attrNameLst>
                                      </p:cBhvr>
                                      <p:to>
                                        <p:strVal val="visible"/>
                                      </p:to>
                                    </p:set>
                                    <p:anim calcmode="lin" valueType="num">
                                      <p:cBhvr>
                                        <p:cTn id="13" dur="500" fill="hold"/>
                                        <p:tgtEl>
                                          <p:spTgt spid="284675"/>
                                        </p:tgtEl>
                                        <p:attrNameLst>
                                          <p:attrName>ppt_x</p:attrName>
                                        </p:attrNameLst>
                                      </p:cBhvr>
                                      <p:tavLst>
                                        <p:tav tm="0">
                                          <p:val>
                                            <p:strVal val="#ppt_x-#ppt_w/2"/>
                                          </p:val>
                                        </p:tav>
                                        <p:tav tm="100000">
                                          <p:val>
                                            <p:strVal val="#ppt_x"/>
                                          </p:val>
                                        </p:tav>
                                      </p:tavLst>
                                    </p:anim>
                                    <p:anim calcmode="lin" valueType="num">
                                      <p:cBhvr>
                                        <p:cTn id="14" dur="500" fill="hold"/>
                                        <p:tgtEl>
                                          <p:spTgt spid="284675"/>
                                        </p:tgtEl>
                                        <p:attrNameLst>
                                          <p:attrName>ppt_y</p:attrName>
                                        </p:attrNameLst>
                                      </p:cBhvr>
                                      <p:tavLst>
                                        <p:tav tm="0">
                                          <p:val>
                                            <p:strVal val="#ppt_y"/>
                                          </p:val>
                                        </p:tav>
                                        <p:tav tm="100000">
                                          <p:val>
                                            <p:strVal val="#ppt_y"/>
                                          </p:val>
                                        </p:tav>
                                      </p:tavLst>
                                    </p:anim>
                                    <p:anim calcmode="lin" valueType="num">
                                      <p:cBhvr>
                                        <p:cTn id="15" dur="500" fill="hold"/>
                                        <p:tgtEl>
                                          <p:spTgt spid="284675"/>
                                        </p:tgtEl>
                                        <p:attrNameLst>
                                          <p:attrName>ppt_w</p:attrName>
                                        </p:attrNameLst>
                                      </p:cBhvr>
                                      <p:tavLst>
                                        <p:tav tm="0">
                                          <p:val>
                                            <p:fltVal val="0"/>
                                          </p:val>
                                        </p:tav>
                                        <p:tav tm="100000">
                                          <p:val>
                                            <p:strVal val="#ppt_w"/>
                                          </p:val>
                                        </p:tav>
                                      </p:tavLst>
                                    </p:anim>
                                    <p:anim calcmode="lin" valueType="num">
                                      <p:cBhvr>
                                        <p:cTn id="16" dur="500" fill="hold"/>
                                        <p:tgtEl>
                                          <p:spTgt spid="284675"/>
                                        </p:tgtEl>
                                        <p:attrNameLst>
                                          <p:attrName>ppt_h</p:attrName>
                                        </p:attrNameLst>
                                      </p:cBhvr>
                                      <p:tavLst>
                                        <p:tav tm="0">
                                          <p:val>
                                            <p:strVal val="#ppt_h"/>
                                          </p:val>
                                        </p:tav>
                                        <p:tav tm="100000">
                                          <p:val>
                                            <p:strVal val="#ppt_h"/>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284710"/>
                                        </p:tgtEl>
                                        <p:attrNameLst>
                                          <p:attrName>style.visibility</p:attrName>
                                        </p:attrNameLst>
                                      </p:cBhvr>
                                      <p:to>
                                        <p:strVal val="visible"/>
                                      </p:to>
                                    </p:set>
                                    <p:anim calcmode="lin" valueType="num">
                                      <p:cBhvr additive="base">
                                        <p:cTn id="21" dur="500" fill="hold"/>
                                        <p:tgtEl>
                                          <p:spTgt spid="284710"/>
                                        </p:tgtEl>
                                        <p:attrNameLst>
                                          <p:attrName>ppt_x</p:attrName>
                                        </p:attrNameLst>
                                      </p:cBhvr>
                                      <p:tavLst>
                                        <p:tav tm="0">
                                          <p:val>
                                            <p:strVal val="0-#ppt_w/2"/>
                                          </p:val>
                                        </p:tav>
                                        <p:tav tm="100000">
                                          <p:val>
                                            <p:strVal val="#ppt_x"/>
                                          </p:val>
                                        </p:tav>
                                      </p:tavLst>
                                    </p:anim>
                                    <p:anim calcmode="lin" valueType="num">
                                      <p:cBhvr additive="base">
                                        <p:cTn id="22" dur="500" fill="hold"/>
                                        <p:tgtEl>
                                          <p:spTgt spid="284710"/>
                                        </p:tgtEl>
                                        <p:attrNameLst>
                                          <p:attrName>ppt_y</p:attrName>
                                        </p:attrNameLst>
                                      </p:cBhvr>
                                      <p:tavLst>
                                        <p:tav tm="0">
                                          <p:val>
                                            <p:strVal val="#ppt_y"/>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284678">
                                            <p:txEl>
                                              <p:pRg st="0" end="0"/>
                                            </p:txEl>
                                          </p:spTgt>
                                        </p:tgtEl>
                                        <p:attrNameLst>
                                          <p:attrName>style.visibility</p:attrName>
                                        </p:attrNameLst>
                                      </p:cBhvr>
                                      <p:to>
                                        <p:strVal val="visible"/>
                                      </p:to>
                                    </p:set>
                                    <p:animEffect transition="in" filter="wipe(up)">
                                      <p:cBhvr>
                                        <p:cTn id="27" dur="500"/>
                                        <p:tgtEl>
                                          <p:spTgt spid="284678">
                                            <p:txEl>
                                              <p:pRg st="0" end="0"/>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2" presetClass="entr" presetSubtype="8" fill="hold" grpId="0" nodeType="clickEffect">
                                  <p:stCondLst>
                                    <p:cond delay="0"/>
                                  </p:stCondLst>
                                  <p:childTnLst>
                                    <p:set>
                                      <p:cBhvr>
                                        <p:cTn id="31" dur="1" fill="hold">
                                          <p:stCondLst>
                                            <p:cond delay="0"/>
                                          </p:stCondLst>
                                        </p:cTn>
                                        <p:tgtEl>
                                          <p:spTgt spid="284708"/>
                                        </p:tgtEl>
                                        <p:attrNameLst>
                                          <p:attrName>style.visibility</p:attrName>
                                        </p:attrNameLst>
                                      </p:cBhvr>
                                      <p:to>
                                        <p:strVal val="visible"/>
                                      </p:to>
                                    </p:set>
                                    <p:animEffect transition="in" filter="slide(fromLeft)">
                                      <p:cBhvr>
                                        <p:cTn id="32" dur="500"/>
                                        <p:tgtEl>
                                          <p:spTgt spid="28470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7" presetClass="entr" presetSubtype="10" fill="hold" grpId="0" nodeType="clickEffect">
                                  <p:stCondLst>
                                    <p:cond delay="0"/>
                                  </p:stCondLst>
                                  <p:childTnLst>
                                    <p:set>
                                      <p:cBhvr>
                                        <p:cTn id="36" dur="1" fill="hold">
                                          <p:stCondLst>
                                            <p:cond delay="0"/>
                                          </p:stCondLst>
                                        </p:cTn>
                                        <p:tgtEl>
                                          <p:spTgt spid="284676"/>
                                        </p:tgtEl>
                                        <p:attrNameLst>
                                          <p:attrName>style.visibility</p:attrName>
                                        </p:attrNameLst>
                                      </p:cBhvr>
                                      <p:to>
                                        <p:strVal val="visible"/>
                                      </p:to>
                                    </p:set>
                                    <p:anim calcmode="lin" valueType="num">
                                      <p:cBhvr>
                                        <p:cTn id="37" dur="500" fill="hold"/>
                                        <p:tgtEl>
                                          <p:spTgt spid="284676"/>
                                        </p:tgtEl>
                                        <p:attrNameLst>
                                          <p:attrName>ppt_w</p:attrName>
                                        </p:attrNameLst>
                                      </p:cBhvr>
                                      <p:tavLst>
                                        <p:tav tm="0">
                                          <p:val>
                                            <p:fltVal val="0"/>
                                          </p:val>
                                        </p:tav>
                                        <p:tav tm="100000">
                                          <p:val>
                                            <p:strVal val="#ppt_w"/>
                                          </p:val>
                                        </p:tav>
                                      </p:tavLst>
                                    </p:anim>
                                    <p:anim calcmode="lin" valueType="num">
                                      <p:cBhvr>
                                        <p:cTn id="38" dur="500" fill="hold"/>
                                        <p:tgtEl>
                                          <p:spTgt spid="28467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4675" grpId="0" autoUpdateAnimBg="0"/>
      <p:bldP spid="284676" grpId="0" autoUpdateAnimBg="0"/>
      <p:bldP spid="284677" grpId="0" autoUpdateAnimBg="0"/>
      <p:bldP spid="284678" grpId="0" build="p" autoUpdateAnimBg="0"/>
      <p:bldP spid="284708" grpId="0" animBg="1" autoUpdateAnimBg="0"/>
      <p:bldP spid="284710"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ext Box 3"/>
          <p:cNvSpPr txBox="1">
            <a:spLocks noChangeArrowheads="1"/>
          </p:cNvSpPr>
          <p:nvPr/>
        </p:nvSpPr>
        <p:spPr bwMode="auto">
          <a:xfrm>
            <a:off x="0" y="0"/>
            <a:ext cx="882015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例</a:t>
            </a:r>
            <a:r>
              <a:rPr lang="en-US" altLang="zh-CN" sz="3600" b="1">
                <a:solidFill>
                  <a:srgbClr val="FF0000"/>
                </a:solidFill>
                <a:latin typeface="黑体" pitchFamily="2" charset="-122"/>
                <a:ea typeface="黑体" pitchFamily="2" charset="-122"/>
              </a:rPr>
              <a:t>1.</a:t>
            </a:r>
            <a:r>
              <a:rPr lang="zh-CN" altLang="en-US" sz="3600" b="1">
                <a:solidFill>
                  <a:srgbClr val="FF0000"/>
                </a:solidFill>
                <a:latin typeface="黑体" pitchFamily="2" charset="-122"/>
                <a:ea typeface="黑体" pitchFamily="2" charset="-122"/>
              </a:rPr>
              <a:t>判断点</a:t>
            </a:r>
            <a:r>
              <a:rPr lang="en-US" altLang="zh-CN" sz="3600" b="1">
                <a:solidFill>
                  <a:srgbClr val="FF0000"/>
                </a:solidFill>
                <a:latin typeface="黑体" pitchFamily="2" charset="-122"/>
                <a:ea typeface="黑体" pitchFamily="2" charset="-122"/>
              </a:rPr>
              <a:t>C</a:t>
            </a:r>
            <a:r>
              <a:rPr lang="zh-CN" altLang="en-US" sz="3600" b="1">
                <a:solidFill>
                  <a:srgbClr val="FF0000"/>
                </a:solidFill>
                <a:latin typeface="黑体" pitchFamily="2" charset="-122"/>
                <a:ea typeface="黑体" pitchFamily="2" charset="-122"/>
              </a:rPr>
              <a:t>是否在线段</a:t>
            </a:r>
            <a:r>
              <a:rPr lang="en-US" altLang="zh-CN" sz="3600" b="1">
                <a:solidFill>
                  <a:srgbClr val="FF0000"/>
                </a:solidFill>
                <a:latin typeface="黑体" pitchFamily="2" charset="-122"/>
                <a:ea typeface="黑体" pitchFamily="2" charset="-122"/>
              </a:rPr>
              <a:t>AB</a:t>
            </a:r>
            <a:r>
              <a:rPr lang="zh-CN" altLang="en-US" sz="3600" b="1">
                <a:solidFill>
                  <a:srgbClr val="FF0000"/>
                </a:solidFill>
                <a:latin typeface="黑体" pitchFamily="2" charset="-122"/>
                <a:ea typeface="黑体" pitchFamily="2" charset="-122"/>
              </a:rPr>
              <a:t>上。</a:t>
            </a:r>
          </a:p>
        </p:txBody>
      </p:sp>
      <p:sp>
        <p:nvSpPr>
          <p:cNvPr id="285730" name="Text Box 34"/>
          <p:cNvSpPr txBox="1">
            <a:spLocks noChangeArrowheads="1"/>
          </p:cNvSpPr>
          <p:nvPr/>
        </p:nvSpPr>
        <p:spPr bwMode="auto">
          <a:xfrm>
            <a:off x="0" y="5551488"/>
            <a:ext cx="9144000" cy="1190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chemeClr val="tx2"/>
                </a:solidFill>
              </a:rPr>
              <a:t>    </a:t>
            </a:r>
            <a:r>
              <a:rPr lang="zh-CN" altLang="en-US" sz="3600" b="1">
                <a:solidFill>
                  <a:srgbClr val="FF0000"/>
                </a:solidFill>
                <a:ea typeface="黑体" pitchFamily="2" charset="-122"/>
              </a:rPr>
              <a:t>对于一般位置直线，只要有两个点的投影在直线的同面投影上，点就在直线上。</a:t>
            </a:r>
          </a:p>
        </p:txBody>
      </p:sp>
      <p:sp>
        <p:nvSpPr>
          <p:cNvPr id="285785" name="Rectangle 89"/>
          <p:cNvSpPr>
            <a:spLocks noChangeArrowheads="1"/>
          </p:cNvSpPr>
          <p:nvPr/>
        </p:nvSpPr>
        <p:spPr bwMode="auto">
          <a:xfrm>
            <a:off x="712788" y="4948238"/>
            <a:ext cx="407511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zh-CN" sz="3600" b="1">
                <a:solidFill>
                  <a:schemeClr val="accent2"/>
                </a:solidFill>
                <a:latin typeface="黑体" pitchFamily="2" charset="-122"/>
                <a:ea typeface="黑体" pitchFamily="2" charset="-122"/>
              </a:rPr>
              <a:t>点</a:t>
            </a:r>
            <a:r>
              <a:rPr lang="en-US" altLang="zh-CN" sz="3600" b="1">
                <a:solidFill>
                  <a:schemeClr val="accent2"/>
                </a:solidFill>
                <a:latin typeface="黑体" pitchFamily="2" charset="-122"/>
                <a:ea typeface="黑体" pitchFamily="2" charset="-122"/>
              </a:rPr>
              <a:t>C</a:t>
            </a:r>
            <a:r>
              <a:rPr lang="zh-CN" altLang="zh-CN" sz="3600" b="1">
                <a:solidFill>
                  <a:schemeClr val="accent2"/>
                </a:solidFill>
                <a:latin typeface="黑体" pitchFamily="2" charset="-122"/>
                <a:ea typeface="黑体" pitchFamily="2" charset="-122"/>
              </a:rPr>
              <a:t>在直线</a:t>
            </a:r>
            <a:r>
              <a:rPr lang="en-US" altLang="zh-CN" sz="3600" b="1">
                <a:solidFill>
                  <a:schemeClr val="accent2"/>
                </a:solidFill>
                <a:latin typeface="黑体" pitchFamily="2" charset="-122"/>
                <a:ea typeface="黑体" pitchFamily="2" charset="-122"/>
              </a:rPr>
              <a:t>AB</a:t>
            </a:r>
            <a:r>
              <a:rPr lang="zh-CN" altLang="en-US" sz="3600" b="1">
                <a:solidFill>
                  <a:schemeClr val="accent2"/>
                </a:solidFill>
                <a:latin typeface="黑体" pitchFamily="2" charset="-122"/>
                <a:ea typeface="黑体" pitchFamily="2" charset="-122"/>
              </a:rPr>
              <a:t>上</a:t>
            </a:r>
          </a:p>
        </p:txBody>
      </p:sp>
      <p:sp>
        <p:nvSpPr>
          <p:cNvPr id="285786" name="Rectangle 90"/>
          <p:cNvSpPr>
            <a:spLocks noChangeArrowheads="1"/>
          </p:cNvSpPr>
          <p:nvPr/>
        </p:nvSpPr>
        <p:spPr bwMode="auto">
          <a:xfrm>
            <a:off x="4832350" y="4948238"/>
            <a:ext cx="43116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3600" b="1">
                <a:solidFill>
                  <a:schemeClr val="accent2"/>
                </a:solidFill>
                <a:latin typeface="黑体" pitchFamily="2" charset="-122"/>
                <a:ea typeface="黑体" pitchFamily="2" charset="-122"/>
              </a:rPr>
              <a:t>点</a:t>
            </a:r>
            <a:r>
              <a:rPr lang="en-US" altLang="zh-CN" sz="3600" b="1">
                <a:solidFill>
                  <a:schemeClr val="accent2"/>
                </a:solidFill>
                <a:latin typeface="黑体" pitchFamily="2" charset="-122"/>
                <a:ea typeface="黑体" pitchFamily="2" charset="-122"/>
              </a:rPr>
              <a:t>C</a:t>
            </a:r>
            <a:r>
              <a:rPr lang="zh-CN" altLang="en-US" sz="3600" b="1">
                <a:solidFill>
                  <a:schemeClr val="accent2"/>
                </a:solidFill>
                <a:latin typeface="黑体" pitchFamily="2" charset="-122"/>
                <a:ea typeface="黑体" pitchFamily="2" charset="-122"/>
              </a:rPr>
              <a:t>不</a:t>
            </a:r>
            <a:r>
              <a:rPr lang="zh-CN" altLang="zh-CN" sz="3600" b="1">
                <a:solidFill>
                  <a:schemeClr val="accent2"/>
                </a:solidFill>
                <a:latin typeface="黑体" pitchFamily="2" charset="-122"/>
                <a:ea typeface="黑体" pitchFamily="2" charset="-122"/>
              </a:rPr>
              <a:t>在直线</a:t>
            </a:r>
            <a:r>
              <a:rPr lang="en-US" altLang="zh-CN" sz="3600" b="1">
                <a:solidFill>
                  <a:schemeClr val="accent2"/>
                </a:solidFill>
                <a:latin typeface="黑体" pitchFamily="2" charset="-122"/>
                <a:ea typeface="黑体" pitchFamily="2" charset="-122"/>
              </a:rPr>
              <a:t>AB</a:t>
            </a:r>
            <a:r>
              <a:rPr lang="zh-CN" altLang="en-US" sz="3600" b="1">
                <a:solidFill>
                  <a:schemeClr val="accent2"/>
                </a:solidFill>
                <a:latin typeface="黑体" pitchFamily="2" charset="-122"/>
                <a:ea typeface="黑体" pitchFamily="2" charset="-122"/>
              </a:rPr>
              <a:t>上</a:t>
            </a:r>
          </a:p>
        </p:txBody>
      </p:sp>
      <p:grpSp>
        <p:nvGrpSpPr>
          <p:cNvPr id="285790" name="Group 94"/>
          <p:cNvGrpSpPr>
            <a:grpSpLocks/>
          </p:cNvGrpSpPr>
          <p:nvPr/>
        </p:nvGrpSpPr>
        <p:grpSpPr bwMode="auto">
          <a:xfrm>
            <a:off x="4897438" y="620713"/>
            <a:ext cx="4070350" cy="4105275"/>
            <a:chOff x="3085" y="481"/>
            <a:chExt cx="2564" cy="2586"/>
          </a:xfrm>
        </p:grpSpPr>
        <p:sp>
          <p:nvSpPr>
            <p:cNvPr id="36917" name="Freeform 95"/>
            <p:cNvSpPr>
              <a:spLocks/>
            </p:cNvSpPr>
            <p:nvPr/>
          </p:nvSpPr>
          <p:spPr bwMode="auto">
            <a:xfrm>
              <a:off x="3372" y="2349"/>
              <a:ext cx="6" cy="24"/>
            </a:xfrm>
            <a:custGeom>
              <a:avLst/>
              <a:gdLst>
                <a:gd name="T0" fmla="*/ 0 w 18"/>
                <a:gd name="T1" fmla="*/ 0 h 59"/>
                <a:gd name="T2" fmla="*/ 0 w 18"/>
                <a:gd name="T3" fmla="*/ 0 h 59"/>
                <a:gd name="T4" fmla="*/ 0 w 18"/>
                <a:gd name="T5" fmla="*/ 0 h 59"/>
                <a:gd name="T6" fmla="*/ 0 w 18"/>
                <a:gd name="T7" fmla="*/ 1 h 59"/>
                <a:gd name="T8" fmla="*/ 0 w 18"/>
                <a:gd name="T9" fmla="*/ 1 h 59"/>
                <a:gd name="T10" fmla="*/ 0 w 18"/>
                <a:gd name="T11" fmla="*/ 1 h 59"/>
                <a:gd name="T12" fmla="*/ 0 w 18"/>
                <a:gd name="T13" fmla="*/ 2 h 59"/>
                <a:gd name="T14" fmla="*/ 0 w 18"/>
                <a:gd name="T15" fmla="*/ 2 h 59"/>
                <a:gd name="T16" fmla="*/ 0 w 18"/>
                <a:gd name="T17" fmla="*/ 2 h 59"/>
                <a:gd name="T18" fmla="*/ 0 w 18"/>
                <a:gd name="T19" fmla="*/ 2 h 59"/>
                <a:gd name="T20" fmla="*/ 0 w 18"/>
                <a:gd name="T21" fmla="*/ 3 h 59"/>
                <a:gd name="T22" fmla="*/ 0 w 18"/>
                <a:gd name="T23" fmla="*/ 3 h 59"/>
                <a:gd name="T24" fmla="*/ 0 w 18"/>
                <a:gd name="T25" fmla="*/ 4 h 59"/>
                <a:gd name="T26" fmla="*/ 1 w 18"/>
                <a:gd name="T27" fmla="*/ 4 h 59"/>
                <a:gd name="T28" fmla="*/ 1 w 18"/>
                <a:gd name="T29" fmla="*/ 4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59">
                  <a:moveTo>
                    <a:pt x="2" y="0"/>
                  </a:moveTo>
                  <a:lnTo>
                    <a:pt x="1" y="4"/>
                  </a:lnTo>
                  <a:lnTo>
                    <a:pt x="1" y="7"/>
                  </a:lnTo>
                  <a:lnTo>
                    <a:pt x="0" y="11"/>
                  </a:lnTo>
                  <a:lnTo>
                    <a:pt x="0" y="16"/>
                  </a:lnTo>
                  <a:lnTo>
                    <a:pt x="0" y="20"/>
                  </a:lnTo>
                  <a:lnTo>
                    <a:pt x="0" y="24"/>
                  </a:lnTo>
                  <a:lnTo>
                    <a:pt x="1" y="27"/>
                  </a:lnTo>
                  <a:lnTo>
                    <a:pt x="2" y="32"/>
                  </a:lnTo>
                  <a:lnTo>
                    <a:pt x="3" y="36"/>
                  </a:lnTo>
                  <a:lnTo>
                    <a:pt x="4" y="39"/>
                  </a:lnTo>
                  <a:lnTo>
                    <a:pt x="9" y="46"/>
                  </a:lnTo>
                  <a:lnTo>
                    <a:pt x="13" y="53"/>
                  </a:lnTo>
                  <a:lnTo>
                    <a:pt x="15" y="56"/>
                  </a:lnTo>
                  <a:lnTo>
                    <a:pt x="18"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18" name="Freeform 96"/>
            <p:cNvSpPr>
              <a:spLocks/>
            </p:cNvSpPr>
            <p:nvPr/>
          </p:nvSpPr>
          <p:spPr bwMode="auto">
            <a:xfrm>
              <a:off x="3314" y="2248"/>
              <a:ext cx="79" cy="125"/>
            </a:xfrm>
            <a:custGeom>
              <a:avLst/>
              <a:gdLst>
                <a:gd name="T0" fmla="*/ 15 w 184"/>
                <a:gd name="T1" fmla="*/ 3 h 288"/>
                <a:gd name="T2" fmla="*/ 15 w 184"/>
                <a:gd name="T3" fmla="*/ 2 h 288"/>
                <a:gd name="T4" fmla="*/ 15 w 184"/>
                <a:gd name="T5" fmla="*/ 2 h 288"/>
                <a:gd name="T6" fmla="*/ 14 w 184"/>
                <a:gd name="T7" fmla="*/ 1 h 288"/>
                <a:gd name="T8" fmla="*/ 14 w 184"/>
                <a:gd name="T9" fmla="*/ 0 h 288"/>
                <a:gd name="T10" fmla="*/ 14 w 184"/>
                <a:gd name="T11" fmla="*/ 0 h 288"/>
                <a:gd name="T12" fmla="*/ 13 w 184"/>
                <a:gd name="T13" fmla="*/ 0 h 288"/>
                <a:gd name="T14" fmla="*/ 13 w 184"/>
                <a:gd name="T15" fmla="*/ 0 h 288"/>
                <a:gd name="T16" fmla="*/ 11 w 184"/>
                <a:gd name="T17" fmla="*/ 0 h 288"/>
                <a:gd name="T18" fmla="*/ 9 w 184"/>
                <a:gd name="T19" fmla="*/ 0 h 288"/>
                <a:gd name="T20" fmla="*/ 9 w 184"/>
                <a:gd name="T21" fmla="*/ 0 h 288"/>
                <a:gd name="T22" fmla="*/ 8 w 184"/>
                <a:gd name="T23" fmla="*/ 0 h 288"/>
                <a:gd name="T24" fmla="*/ 7 w 184"/>
                <a:gd name="T25" fmla="*/ 1 h 288"/>
                <a:gd name="T26" fmla="*/ 6 w 184"/>
                <a:gd name="T27" fmla="*/ 1 h 288"/>
                <a:gd name="T28" fmla="*/ 6 w 184"/>
                <a:gd name="T29" fmla="*/ 2 h 288"/>
                <a:gd name="T30" fmla="*/ 5 w 184"/>
                <a:gd name="T31" fmla="*/ 3 h 288"/>
                <a:gd name="T32" fmla="*/ 4 w 184"/>
                <a:gd name="T33" fmla="*/ 5 h 288"/>
                <a:gd name="T34" fmla="*/ 3 w 184"/>
                <a:gd name="T35" fmla="*/ 6 h 288"/>
                <a:gd name="T36" fmla="*/ 3 w 184"/>
                <a:gd name="T37" fmla="*/ 7 h 288"/>
                <a:gd name="T38" fmla="*/ 1 w 184"/>
                <a:gd name="T39" fmla="*/ 13 h 288"/>
                <a:gd name="T40" fmla="*/ 0 w 184"/>
                <a:gd name="T41" fmla="*/ 16 h 288"/>
                <a:gd name="T42" fmla="*/ 0 w 184"/>
                <a:gd name="T43" fmla="*/ 18 h 288"/>
                <a:gd name="T44" fmla="*/ 0 w 184"/>
                <a:gd name="T45" fmla="*/ 19 h 288"/>
                <a:gd name="T46" fmla="*/ 0 w 184"/>
                <a:gd name="T47" fmla="*/ 20 h 288"/>
                <a:gd name="T48" fmla="*/ 0 w 184"/>
                <a:gd name="T49" fmla="*/ 20 h 288"/>
                <a:gd name="T50" fmla="*/ 0 w 184"/>
                <a:gd name="T51" fmla="*/ 21 h 288"/>
                <a:gd name="T52" fmla="*/ 1 w 184"/>
                <a:gd name="T53" fmla="*/ 22 h 288"/>
                <a:gd name="T54" fmla="*/ 1 w 184"/>
                <a:gd name="T55" fmla="*/ 23 h 288"/>
                <a:gd name="T56" fmla="*/ 1 w 184"/>
                <a:gd name="T57" fmla="*/ 23 h 288"/>
                <a:gd name="T58" fmla="*/ 2 w 184"/>
                <a:gd name="T59" fmla="*/ 23 h 288"/>
                <a:gd name="T60" fmla="*/ 2 w 184"/>
                <a:gd name="T61" fmla="*/ 23 h 288"/>
                <a:gd name="T62" fmla="*/ 3 w 184"/>
                <a:gd name="T63" fmla="*/ 23 h 288"/>
                <a:gd name="T64" fmla="*/ 3 w 184"/>
                <a:gd name="T65" fmla="*/ 23 h 288"/>
                <a:gd name="T66" fmla="*/ 5 w 184"/>
                <a:gd name="T67" fmla="*/ 23 h 288"/>
                <a:gd name="T68" fmla="*/ 6 w 184"/>
                <a:gd name="T69" fmla="*/ 23 h 288"/>
                <a:gd name="T70" fmla="*/ 6 w 184"/>
                <a:gd name="T71" fmla="*/ 23 h 288"/>
                <a:gd name="T72" fmla="*/ 7 w 184"/>
                <a:gd name="T73" fmla="*/ 23 h 288"/>
                <a:gd name="T74" fmla="*/ 7 w 184"/>
                <a:gd name="T75" fmla="*/ 23 h 288"/>
                <a:gd name="T76" fmla="*/ 8 w 184"/>
                <a:gd name="T77" fmla="*/ 23 h 288"/>
                <a:gd name="T78" fmla="*/ 9 w 184"/>
                <a:gd name="T79" fmla="*/ 22 h 288"/>
                <a:gd name="T80" fmla="*/ 9 w 184"/>
                <a:gd name="T81" fmla="*/ 21 h 288"/>
                <a:gd name="T82" fmla="*/ 10 w 184"/>
                <a:gd name="T83" fmla="*/ 20 h 288"/>
                <a:gd name="T84" fmla="*/ 10 w 184"/>
                <a:gd name="T85" fmla="*/ 20 h 288"/>
                <a:gd name="T86" fmla="*/ 11 w 184"/>
                <a:gd name="T87" fmla="*/ 18 h 288"/>
                <a:gd name="T88" fmla="*/ 11 w 184"/>
                <a:gd name="T89" fmla="*/ 16 h 288"/>
                <a:gd name="T90" fmla="*/ 12 w 184"/>
                <a:gd name="T91" fmla="*/ 13 h 288"/>
                <a:gd name="T92" fmla="*/ 13 w 184"/>
                <a:gd name="T93" fmla="*/ 9 h 288"/>
                <a:gd name="T94" fmla="*/ 14 w 184"/>
                <a:gd name="T95" fmla="*/ 6 h 288"/>
                <a:gd name="T96" fmla="*/ 15 w 184"/>
                <a:gd name="T97" fmla="*/ 3 h 28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84" h="288">
                  <a:moveTo>
                    <a:pt x="183" y="37"/>
                  </a:moveTo>
                  <a:lnTo>
                    <a:pt x="183" y="35"/>
                  </a:lnTo>
                  <a:lnTo>
                    <a:pt x="184" y="32"/>
                  </a:lnTo>
                  <a:lnTo>
                    <a:pt x="184" y="28"/>
                  </a:lnTo>
                  <a:lnTo>
                    <a:pt x="184" y="25"/>
                  </a:lnTo>
                  <a:lnTo>
                    <a:pt x="183" y="23"/>
                  </a:lnTo>
                  <a:lnTo>
                    <a:pt x="183" y="20"/>
                  </a:lnTo>
                  <a:lnTo>
                    <a:pt x="181" y="14"/>
                  </a:lnTo>
                  <a:lnTo>
                    <a:pt x="180" y="10"/>
                  </a:lnTo>
                  <a:lnTo>
                    <a:pt x="178" y="7"/>
                  </a:lnTo>
                  <a:lnTo>
                    <a:pt x="177" y="5"/>
                  </a:lnTo>
                  <a:lnTo>
                    <a:pt x="175" y="3"/>
                  </a:lnTo>
                  <a:lnTo>
                    <a:pt x="173" y="1"/>
                  </a:lnTo>
                  <a:lnTo>
                    <a:pt x="170" y="0"/>
                  </a:lnTo>
                  <a:lnTo>
                    <a:pt x="167" y="0"/>
                  </a:lnTo>
                  <a:lnTo>
                    <a:pt x="164" y="0"/>
                  </a:lnTo>
                  <a:lnTo>
                    <a:pt x="151" y="0"/>
                  </a:lnTo>
                  <a:lnTo>
                    <a:pt x="140" y="0"/>
                  </a:lnTo>
                  <a:lnTo>
                    <a:pt x="128" y="0"/>
                  </a:lnTo>
                  <a:lnTo>
                    <a:pt x="121" y="0"/>
                  </a:lnTo>
                  <a:lnTo>
                    <a:pt x="116" y="0"/>
                  </a:lnTo>
                  <a:lnTo>
                    <a:pt x="110" y="1"/>
                  </a:lnTo>
                  <a:lnTo>
                    <a:pt x="104" y="2"/>
                  </a:lnTo>
                  <a:lnTo>
                    <a:pt x="98" y="4"/>
                  </a:lnTo>
                  <a:lnTo>
                    <a:pt x="93" y="7"/>
                  </a:lnTo>
                  <a:lnTo>
                    <a:pt x="87" y="9"/>
                  </a:lnTo>
                  <a:lnTo>
                    <a:pt x="83" y="14"/>
                  </a:lnTo>
                  <a:lnTo>
                    <a:pt x="78" y="17"/>
                  </a:lnTo>
                  <a:lnTo>
                    <a:pt x="74" y="21"/>
                  </a:lnTo>
                  <a:lnTo>
                    <a:pt x="69" y="25"/>
                  </a:lnTo>
                  <a:lnTo>
                    <a:pt x="65" y="30"/>
                  </a:lnTo>
                  <a:lnTo>
                    <a:pt x="61" y="34"/>
                  </a:lnTo>
                  <a:lnTo>
                    <a:pt x="58" y="39"/>
                  </a:lnTo>
                  <a:lnTo>
                    <a:pt x="46" y="59"/>
                  </a:lnTo>
                  <a:lnTo>
                    <a:pt x="43" y="65"/>
                  </a:lnTo>
                  <a:lnTo>
                    <a:pt x="41" y="71"/>
                  </a:lnTo>
                  <a:lnTo>
                    <a:pt x="39" y="76"/>
                  </a:lnTo>
                  <a:lnTo>
                    <a:pt x="37" y="82"/>
                  </a:lnTo>
                  <a:lnTo>
                    <a:pt x="31" y="105"/>
                  </a:lnTo>
                  <a:lnTo>
                    <a:pt x="18" y="152"/>
                  </a:lnTo>
                  <a:lnTo>
                    <a:pt x="12" y="174"/>
                  </a:lnTo>
                  <a:lnTo>
                    <a:pt x="5" y="198"/>
                  </a:lnTo>
                  <a:lnTo>
                    <a:pt x="3" y="209"/>
                  </a:lnTo>
                  <a:lnTo>
                    <a:pt x="2" y="216"/>
                  </a:lnTo>
                  <a:lnTo>
                    <a:pt x="1" y="221"/>
                  </a:lnTo>
                  <a:lnTo>
                    <a:pt x="0" y="228"/>
                  </a:lnTo>
                  <a:lnTo>
                    <a:pt x="0" y="233"/>
                  </a:lnTo>
                  <a:lnTo>
                    <a:pt x="1" y="239"/>
                  </a:lnTo>
                  <a:lnTo>
                    <a:pt x="1" y="246"/>
                  </a:lnTo>
                  <a:lnTo>
                    <a:pt x="2" y="251"/>
                  </a:lnTo>
                  <a:lnTo>
                    <a:pt x="4" y="257"/>
                  </a:lnTo>
                  <a:lnTo>
                    <a:pt x="6" y="263"/>
                  </a:lnTo>
                  <a:lnTo>
                    <a:pt x="10" y="268"/>
                  </a:lnTo>
                  <a:lnTo>
                    <a:pt x="11" y="270"/>
                  </a:lnTo>
                  <a:lnTo>
                    <a:pt x="13" y="273"/>
                  </a:lnTo>
                  <a:lnTo>
                    <a:pt x="14" y="275"/>
                  </a:lnTo>
                  <a:lnTo>
                    <a:pt x="16" y="278"/>
                  </a:lnTo>
                  <a:lnTo>
                    <a:pt x="18" y="280"/>
                  </a:lnTo>
                  <a:lnTo>
                    <a:pt x="21" y="282"/>
                  </a:lnTo>
                  <a:lnTo>
                    <a:pt x="23" y="283"/>
                  </a:lnTo>
                  <a:lnTo>
                    <a:pt x="27" y="284"/>
                  </a:lnTo>
                  <a:lnTo>
                    <a:pt x="29" y="285"/>
                  </a:lnTo>
                  <a:lnTo>
                    <a:pt x="32" y="286"/>
                  </a:lnTo>
                  <a:lnTo>
                    <a:pt x="35" y="287"/>
                  </a:lnTo>
                  <a:lnTo>
                    <a:pt x="37" y="287"/>
                  </a:lnTo>
                  <a:lnTo>
                    <a:pt x="44" y="287"/>
                  </a:lnTo>
                  <a:lnTo>
                    <a:pt x="50" y="287"/>
                  </a:lnTo>
                  <a:lnTo>
                    <a:pt x="62" y="287"/>
                  </a:lnTo>
                  <a:lnTo>
                    <a:pt x="68" y="287"/>
                  </a:lnTo>
                  <a:lnTo>
                    <a:pt x="74" y="288"/>
                  </a:lnTo>
                  <a:lnTo>
                    <a:pt x="80" y="288"/>
                  </a:lnTo>
                  <a:lnTo>
                    <a:pt x="83" y="287"/>
                  </a:lnTo>
                  <a:lnTo>
                    <a:pt x="85" y="287"/>
                  </a:lnTo>
                  <a:lnTo>
                    <a:pt x="88" y="286"/>
                  </a:lnTo>
                  <a:lnTo>
                    <a:pt x="92" y="285"/>
                  </a:lnTo>
                  <a:lnTo>
                    <a:pt x="94" y="284"/>
                  </a:lnTo>
                  <a:lnTo>
                    <a:pt x="97" y="283"/>
                  </a:lnTo>
                  <a:lnTo>
                    <a:pt x="102" y="279"/>
                  </a:lnTo>
                  <a:lnTo>
                    <a:pt x="107" y="275"/>
                  </a:lnTo>
                  <a:lnTo>
                    <a:pt x="111" y="271"/>
                  </a:lnTo>
                  <a:lnTo>
                    <a:pt x="115" y="267"/>
                  </a:lnTo>
                  <a:lnTo>
                    <a:pt x="118" y="262"/>
                  </a:lnTo>
                  <a:lnTo>
                    <a:pt x="121" y="256"/>
                  </a:lnTo>
                  <a:lnTo>
                    <a:pt x="125" y="251"/>
                  </a:lnTo>
                  <a:lnTo>
                    <a:pt x="127" y="246"/>
                  </a:lnTo>
                  <a:lnTo>
                    <a:pt x="129" y="240"/>
                  </a:lnTo>
                  <a:lnTo>
                    <a:pt x="131" y="235"/>
                  </a:lnTo>
                  <a:lnTo>
                    <a:pt x="134" y="223"/>
                  </a:lnTo>
                  <a:lnTo>
                    <a:pt x="137" y="212"/>
                  </a:lnTo>
                  <a:lnTo>
                    <a:pt x="141" y="200"/>
                  </a:lnTo>
                  <a:lnTo>
                    <a:pt x="146" y="176"/>
                  </a:lnTo>
                  <a:lnTo>
                    <a:pt x="151" y="153"/>
                  </a:lnTo>
                  <a:lnTo>
                    <a:pt x="158" y="130"/>
                  </a:lnTo>
                  <a:lnTo>
                    <a:pt x="164" y="107"/>
                  </a:lnTo>
                  <a:lnTo>
                    <a:pt x="171" y="84"/>
                  </a:lnTo>
                  <a:lnTo>
                    <a:pt x="175" y="72"/>
                  </a:lnTo>
                  <a:lnTo>
                    <a:pt x="178" y="60"/>
                  </a:lnTo>
                  <a:lnTo>
                    <a:pt x="183"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19" name="Freeform 97"/>
            <p:cNvSpPr>
              <a:spLocks/>
            </p:cNvSpPr>
            <p:nvPr/>
          </p:nvSpPr>
          <p:spPr bwMode="auto">
            <a:xfrm>
              <a:off x="3233" y="541"/>
              <a:ext cx="79" cy="124"/>
            </a:xfrm>
            <a:custGeom>
              <a:avLst/>
              <a:gdLst>
                <a:gd name="T0" fmla="*/ 15 w 183"/>
                <a:gd name="T1" fmla="*/ 3 h 288"/>
                <a:gd name="T2" fmla="*/ 15 w 183"/>
                <a:gd name="T3" fmla="*/ 2 h 288"/>
                <a:gd name="T4" fmla="*/ 15 w 183"/>
                <a:gd name="T5" fmla="*/ 2 h 288"/>
                <a:gd name="T6" fmla="*/ 15 w 183"/>
                <a:gd name="T7" fmla="*/ 1 h 288"/>
                <a:gd name="T8" fmla="*/ 14 w 183"/>
                <a:gd name="T9" fmla="*/ 0 h 288"/>
                <a:gd name="T10" fmla="*/ 14 w 183"/>
                <a:gd name="T11" fmla="*/ 0 h 288"/>
                <a:gd name="T12" fmla="*/ 14 w 183"/>
                <a:gd name="T13" fmla="*/ 0 h 288"/>
                <a:gd name="T14" fmla="*/ 13 w 183"/>
                <a:gd name="T15" fmla="*/ 0 h 288"/>
                <a:gd name="T16" fmla="*/ 11 w 183"/>
                <a:gd name="T17" fmla="*/ 0 h 288"/>
                <a:gd name="T18" fmla="*/ 9 w 183"/>
                <a:gd name="T19" fmla="*/ 0 h 288"/>
                <a:gd name="T20" fmla="*/ 9 w 183"/>
                <a:gd name="T21" fmla="*/ 0 h 288"/>
                <a:gd name="T22" fmla="*/ 8 w 183"/>
                <a:gd name="T23" fmla="*/ 0 h 288"/>
                <a:gd name="T24" fmla="*/ 7 w 183"/>
                <a:gd name="T25" fmla="*/ 1 h 288"/>
                <a:gd name="T26" fmla="*/ 6 w 183"/>
                <a:gd name="T27" fmla="*/ 1 h 288"/>
                <a:gd name="T28" fmla="*/ 6 w 183"/>
                <a:gd name="T29" fmla="*/ 2 h 288"/>
                <a:gd name="T30" fmla="*/ 5 w 183"/>
                <a:gd name="T31" fmla="*/ 3 h 288"/>
                <a:gd name="T32" fmla="*/ 3 w 183"/>
                <a:gd name="T33" fmla="*/ 5 h 288"/>
                <a:gd name="T34" fmla="*/ 3 w 183"/>
                <a:gd name="T35" fmla="*/ 6 h 288"/>
                <a:gd name="T36" fmla="*/ 3 w 183"/>
                <a:gd name="T37" fmla="*/ 7 h 288"/>
                <a:gd name="T38" fmla="*/ 1 w 183"/>
                <a:gd name="T39" fmla="*/ 12 h 288"/>
                <a:gd name="T40" fmla="*/ 0 w 183"/>
                <a:gd name="T41" fmla="*/ 16 h 288"/>
                <a:gd name="T42" fmla="*/ 0 w 183"/>
                <a:gd name="T43" fmla="*/ 17 h 288"/>
                <a:gd name="T44" fmla="*/ 0 w 183"/>
                <a:gd name="T45" fmla="*/ 18 h 288"/>
                <a:gd name="T46" fmla="*/ 0 w 183"/>
                <a:gd name="T47" fmla="*/ 19 h 288"/>
                <a:gd name="T48" fmla="*/ 0 w 183"/>
                <a:gd name="T49" fmla="*/ 20 h 288"/>
                <a:gd name="T50" fmla="*/ 0 w 183"/>
                <a:gd name="T51" fmla="*/ 21 h 288"/>
                <a:gd name="T52" fmla="*/ 1 w 183"/>
                <a:gd name="T53" fmla="*/ 22 h 288"/>
                <a:gd name="T54" fmla="*/ 1 w 183"/>
                <a:gd name="T55" fmla="*/ 22 h 288"/>
                <a:gd name="T56" fmla="*/ 1 w 183"/>
                <a:gd name="T57" fmla="*/ 22 h 288"/>
                <a:gd name="T58" fmla="*/ 2 w 183"/>
                <a:gd name="T59" fmla="*/ 23 h 288"/>
                <a:gd name="T60" fmla="*/ 2 w 183"/>
                <a:gd name="T61" fmla="*/ 23 h 288"/>
                <a:gd name="T62" fmla="*/ 3 w 183"/>
                <a:gd name="T63" fmla="*/ 23 h 288"/>
                <a:gd name="T64" fmla="*/ 3 w 183"/>
                <a:gd name="T65" fmla="*/ 23 h 288"/>
                <a:gd name="T66" fmla="*/ 5 w 183"/>
                <a:gd name="T67" fmla="*/ 23 h 288"/>
                <a:gd name="T68" fmla="*/ 6 w 183"/>
                <a:gd name="T69" fmla="*/ 23 h 288"/>
                <a:gd name="T70" fmla="*/ 6 w 183"/>
                <a:gd name="T71" fmla="*/ 23 h 288"/>
                <a:gd name="T72" fmla="*/ 7 w 183"/>
                <a:gd name="T73" fmla="*/ 23 h 288"/>
                <a:gd name="T74" fmla="*/ 7 w 183"/>
                <a:gd name="T75" fmla="*/ 23 h 288"/>
                <a:gd name="T76" fmla="*/ 8 w 183"/>
                <a:gd name="T77" fmla="*/ 22 h 288"/>
                <a:gd name="T78" fmla="*/ 9 w 183"/>
                <a:gd name="T79" fmla="*/ 22 h 288"/>
                <a:gd name="T80" fmla="*/ 9 w 183"/>
                <a:gd name="T81" fmla="*/ 21 h 288"/>
                <a:gd name="T82" fmla="*/ 10 w 183"/>
                <a:gd name="T83" fmla="*/ 20 h 288"/>
                <a:gd name="T84" fmla="*/ 10 w 183"/>
                <a:gd name="T85" fmla="*/ 19 h 288"/>
                <a:gd name="T86" fmla="*/ 11 w 183"/>
                <a:gd name="T87" fmla="*/ 18 h 288"/>
                <a:gd name="T88" fmla="*/ 11 w 183"/>
                <a:gd name="T89" fmla="*/ 16 h 288"/>
                <a:gd name="T90" fmla="*/ 12 w 183"/>
                <a:gd name="T91" fmla="*/ 12 h 288"/>
                <a:gd name="T92" fmla="*/ 13 w 183"/>
                <a:gd name="T93" fmla="*/ 9 h 288"/>
                <a:gd name="T94" fmla="*/ 14 w 183"/>
                <a:gd name="T95" fmla="*/ 6 h 288"/>
                <a:gd name="T96" fmla="*/ 15 w 183"/>
                <a:gd name="T97" fmla="*/ 3 h 28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83" h="288">
                  <a:moveTo>
                    <a:pt x="182" y="38"/>
                  </a:moveTo>
                  <a:lnTo>
                    <a:pt x="183" y="35"/>
                  </a:lnTo>
                  <a:lnTo>
                    <a:pt x="183" y="33"/>
                  </a:lnTo>
                  <a:lnTo>
                    <a:pt x="183" y="29"/>
                  </a:lnTo>
                  <a:lnTo>
                    <a:pt x="183" y="26"/>
                  </a:lnTo>
                  <a:lnTo>
                    <a:pt x="182" y="23"/>
                  </a:lnTo>
                  <a:lnTo>
                    <a:pt x="182" y="20"/>
                  </a:lnTo>
                  <a:lnTo>
                    <a:pt x="180" y="15"/>
                  </a:lnTo>
                  <a:lnTo>
                    <a:pt x="179" y="11"/>
                  </a:lnTo>
                  <a:lnTo>
                    <a:pt x="177" y="8"/>
                  </a:lnTo>
                  <a:lnTo>
                    <a:pt x="175" y="5"/>
                  </a:lnTo>
                  <a:lnTo>
                    <a:pt x="173" y="3"/>
                  </a:lnTo>
                  <a:lnTo>
                    <a:pt x="171" y="2"/>
                  </a:lnTo>
                  <a:lnTo>
                    <a:pt x="169" y="1"/>
                  </a:lnTo>
                  <a:lnTo>
                    <a:pt x="166" y="0"/>
                  </a:lnTo>
                  <a:lnTo>
                    <a:pt x="163" y="0"/>
                  </a:lnTo>
                  <a:lnTo>
                    <a:pt x="150" y="0"/>
                  </a:lnTo>
                  <a:lnTo>
                    <a:pt x="138" y="0"/>
                  </a:lnTo>
                  <a:lnTo>
                    <a:pt x="126" y="0"/>
                  </a:lnTo>
                  <a:lnTo>
                    <a:pt x="121" y="1"/>
                  </a:lnTo>
                  <a:lnTo>
                    <a:pt x="115" y="1"/>
                  </a:lnTo>
                  <a:lnTo>
                    <a:pt x="108" y="2"/>
                  </a:lnTo>
                  <a:lnTo>
                    <a:pt x="103" y="3"/>
                  </a:lnTo>
                  <a:lnTo>
                    <a:pt x="98" y="5"/>
                  </a:lnTo>
                  <a:lnTo>
                    <a:pt x="91" y="7"/>
                  </a:lnTo>
                  <a:lnTo>
                    <a:pt x="86" y="10"/>
                  </a:lnTo>
                  <a:lnTo>
                    <a:pt x="82" y="13"/>
                  </a:lnTo>
                  <a:lnTo>
                    <a:pt x="77" y="18"/>
                  </a:lnTo>
                  <a:lnTo>
                    <a:pt x="72" y="22"/>
                  </a:lnTo>
                  <a:lnTo>
                    <a:pt x="68" y="25"/>
                  </a:lnTo>
                  <a:lnTo>
                    <a:pt x="64" y="29"/>
                  </a:lnTo>
                  <a:lnTo>
                    <a:pt x="60" y="35"/>
                  </a:lnTo>
                  <a:lnTo>
                    <a:pt x="57" y="39"/>
                  </a:lnTo>
                  <a:lnTo>
                    <a:pt x="44" y="60"/>
                  </a:lnTo>
                  <a:lnTo>
                    <a:pt x="42" y="66"/>
                  </a:lnTo>
                  <a:lnTo>
                    <a:pt x="40" y="71"/>
                  </a:lnTo>
                  <a:lnTo>
                    <a:pt x="38" y="76"/>
                  </a:lnTo>
                  <a:lnTo>
                    <a:pt x="36" y="83"/>
                  </a:lnTo>
                  <a:lnTo>
                    <a:pt x="29" y="106"/>
                  </a:lnTo>
                  <a:lnTo>
                    <a:pt x="17" y="152"/>
                  </a:lnTo>
                  <a:lnTo>
                    <a:pt x="10" y="175"/>
                  </a:lnTo>
                  <a:lnTo>
                    <a:pt x="5" y="199"/>
                  </a:lnTo>
                  <a:lnTo>
                    <a:pt x="2" y="210"/>
                  </a:lnTo>
                  <a:lnTo>
                    <a:pt x="1" y="216"/>
                  </a:lnTo>
                  <a:lnTo>
                    <a:pt x="0" y="222"/>
                  </a:lnTo>
                  <a:lnTo>
                    <a:pt x="0" y="227"/>
                  </a:lnTo>
                  <a:lnTo>
                    <a:pt x="0" y="234"/>
                  </a:lnTo>
                  <a:lnTo>
                    <a:pt x="0" y="240"/>
                  </a:lnTo>
                  <a:lnTo>
                    <a:pt x="1" y="246"/>
                  </a:lnTo>
                  <a:lnTo>
                    <a:pt x="2" y="252"/>
                  </a:lnTo>
                  <a:lnTo>
                    <a:pt x="3" y="257"/>
                  </a:lnTo>
                  <a:lnTo>
                    <a:pt x="5" y="263"/>
                  </a:lnTo>
                  <a:lnTo>
                    <a:pt x="8" y="269"/>
                  </a:lnTo>
                  <a:lnTo>
                    <a:pt x="9" y="271"/>
                  </a:lnTo>
                  <a:lnTo>
                    <a:pt x="11" y="273"/>
                  </a:lnTo>
                  <a:lnTo>
                    <a:pt x="13" y="276"/>
                  </a:lnTo>
                  <a:lnTo>
                    <a:pt x="15" y="279"/>
                  </a:lnTo>
                  <a:lnTo>
                    <a:pt x="18" y="281"/>
                  </a:lnTo>
                  <a:lnTo>
                    <a:pt x="20" y="282"/>
                  </a:lnTo>
                  <a:lnTo>
                    <a:pt x="22" y="284"/>
                  </a:lnTo>
                  <a:lnTo>
                    <a:pt x="25" y="285"/>
                  </a:lnTo>
                  <a:lnTo>
                    <a:pt x="27" y="286"/>
                  </a:lnTo>
                  <a:lnTo>
                    <a:pt x="31" y="287"/>
                  </a:lnTo>
                  <a:lnTo>
                    <a:pt x="34" y="287"/>
                  </a:lnTo>
                  <a:lnTo>
                    <a:pt x="37" y="288"/>
                  </a:lnTo>
                  <a:lnTo>
                    <a:pt x="42" y="288"/>
                  </a:lnTo>
                  <a:lnTo>
                    <a:pt x="49" y="288"/>
                  </a:lnTo>
                  <a:lnTo>
                    <a:pt x="60" y="288"/>
                  </a:lnTo>
                  <a:lnTo>
                    <a:pt x="67" y="288"/>
                  </a:lnTo>
                  <a:lnTo>
                    <a:pt x="73" y="288"/>
                  </a:lnTo>
                  <a:lnTo>
                    <a:pt x="78" y="288"/>
                  </a:lnTo>
                  <a:lnTo>
                    <a:pt x="82" y="288"/>
                  </a:lnTo>
                  <a:lnTo>
                    <a:pt x="85" y="288"/>
                  </a:lnTo>
                  <a:lnTo>
                    <a:pt x="87" y="287"/>
                  </a:lnTo>
                  <a:lnTo>
                    <a:pt x="90" y="286"/>
                  </a:lnTo>
                  <a:lnTo>
                    <a:pt x="93" y="285"/>
                  </a:lnTo>
                  <a:lnTo>
                    <a:pt x="95" y="283"/>
                  </a:lnTo>
                  <a:lnTo>
                    <a:pt x="101" y="280"/>
                  </a:lnTo>
                  <a:lnTo>
                    <a:pt x="105" y="275"/>
                  </a:lnTo>
                  <a:lnTo>
                    <a:pt x="109" y="271"/>
                  </a:lnTo>
                  <a:lnTo>
                    <a:pt x="114" y="267"/>
                  </a:lnTo>
                  <a:lnTo>
                    <a:pt x="117" y="263"/>
                  </a:lnTo>
                  <a:lnTo>
                    <a:pt x="120" y="257"/>
                  </a:lnTo>
                  <a:lnTo>
                    <a:pt x="123" y="252"/>
                  </a:lnTo>
                  <a:lnTo>
                    <a:pt x="125" y="247"/>
                  </a:lnTo>
                  <a:lnTo>
                    <a:pt x="127" y="240"/>
                  </a:lnTo>
                  <a:lnTo>
                    <a:pt x="130" y="235"/>
                  </a:lnTo>
                  <a:lnTo>
                    <a:pt x="134" y="223"/>
                  </a:lnTo>
                  <a:lnTo>
                    <a:pt x="136" y="211"/>
                  </a:lnTo>
                  <a:lnTo>
                    <a:pt x="139" y="200"/>
                  </a:lnTo>
                  <a:lnTo>
                    <a:pt x="144" y="177"/>
                  </a:lnTo>
                  <a:lnTo>
                    <a:pt x="151" y="154"/>
                  </a:lnTo>
                  <a:lnTo>
                    <a:pt x="156" y="131"/>
                  </a:lnTo>
                  <a:lnTo>
                    <a:pt x="163" y="107"/>
                  </a:lnTo>
                  <a:lnTo>
                    <a:pt x="170" y="85"/>
                  </a:lnTo>
                  <a:lnTo>
                    <a:pt x="173" y="73"/>
                  </a:lnTo>
                  <a:lnTo>
                    <a:pt x="176" y="61"/>
                  </a:lnTo>
                  <a:lnTo>
                    <a:pt x="182" y="3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20" name="Freeform 98"/>
            <p:cNvSpPr>
              <a:spLocks/>
            </p:cNvSpPr>
            <p:nvPr/>
          </p:nvSpPr>
          <p:spPr bwMode="auto">
            <a:xfrm>
              <a:off x="3291" y="641"/>
              <a:ext cx="6" cy="24"/>
            </a:xfrm>
            <a:custGeom>
              <a:avLst/>
              <a:gdLst>
                <a:gd name="T0" fmla="*/ 0 w 18"/>
                <a:gd name="T1" fmla="*/ 0 h 61"/>
                <a:gd name="T2" fmla="*/ 0 w 18"/>
                <a:gd name="T3" fmla="*/ 0 h 61"/>
                <a:gd name="T4" fmla="*/ 0 w 18"/>
                <a:gd name="T5" fmla="*/ 1 h 61"/>
                <a:gd name="T6" fmla="*/ 0 w 18"/>
                <a:gd name="T7" fmla="*/ 1 h 61"/>
                <a:gd name="T8" fmla="*/ 0 w 18"/>
                <a:gd name="T9" fmla="*/ 1 h 61"/>
                <a:gd name="T10" fmla="*/ 0 w 18"/>
                <a:gd name="T11" fmla="*/ 1 h 61"/>
                <a:gd name="T12" fmla="*/ 0 w 18"/>
                <a:gd name="T13" fmla="*/ 2 h 61"/>
                <a:gd name="T14" fmla="*/ 0 w 18"/>
                <a:gd name="T15" fmla="*/ 2 h 61"/>
                <a:gd name="T16" fmla="*/ 0 w 18"/>
                <a:gd name="T17" fmla="*/ 2 h 61"/>
                <a:gd name="T18" fmla="*/ 0 w 18"/>
                <a:gd name="T19" fmla="*/ 2 h 61"/>
                <a:gd name="T20" fmla="*/ 0 w 18"/>
                <a:gd name="T21" fmla="*/ 2 h 61"/>
                <a:gd name="T22" fmla="*/ 0 w 18"/>
                <a:gd name="T23" fmla="*/ 3 h 61"/>
                <a:gd name="T24" fmla="*/ 0 w 18"/>
                <a:gd name="T25" fmla="*/ 4 h 61"/>
                <a:gd name="T26" fmla="*/ 1 w 18"/>
                <a:gd name="T27" fmla="*/ 4 h 61"/>
                <a:gd name="T28" fmla="*/ 1 w 18"/>
                <a:gd name="T29" fmla="*/ 4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61">
                  <a:moveTo>
                    <a:pt x="2" y="0"/>
                  </a:moveTo>
                  <a:lnTo>
                    <a:pt x="2" y="5"/>
                  </a:lnTo>
                  <a:lnTo>
                    <a:pt x="1" y="9"/>
                  </a:lnTo>
                  <a:lnTo>
                    <a:pt x="0" y="13"/>
                  </a:lnTo>
                  <a:lnTo>
                    <a:pt x="0" y="16"/>
                  </a:lnTo>
                  <a:lnTo>
                    <a:pt x="0" y="21"/>
                  </a:lnTo>
                  <a:lnTo>
                    <a:pt x="0" y="25"/>
                  </a:lnTo>
                  <a:lnTo>
                    <a:pt x="1" y="29"/>
                  </a:lnTo>
                  <a:lnTo>
                    <a:pt x="2" y="33"/>
                  </a:lnTo>
                  <a:lnTo>
                    <a:pt x="3" y="37"/>
                  </a:lnTo>
                  <a:lnTo>
                    <a:pt x="5" y="41"/>
                  </a:lnTo>
                  <a:lnTo>
                    <a:pt x="8" y="47"/>
                  </a:lnTo>
                  <a:lnTo>
                    <a:pt x="12" y="55"/>
                  </a:lnTo>
                  <a:lnTo>
                    <a:pt x="14" y="58"/>
                  </a:lnTo>
                  <a:lnTo>
                    <a:pt x="18"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21" name="Line 99"/>
            <p:cNvSpPr>
              <a:spLocks noChangeShapeType="1"/>
            </p:cNvSpPr>
            <p:nvPr/>
          </p:nvSpPr>
          <p:spPr bwMode="auto">
            <a:xfrm flipH="1">
              <a:off x="3366" y="481"/>
              <a:ext cx="19"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22" name="Freeform 100"/>
            <p:cNvSpPr>
              <a:spLocks/>
            </p:cNvSpPr>
            <p:nvPr/>
          </p:nvSpPr>
          <p:spPr bwMode="auto">
            <a:xfrm>
              <a:off x="5304" y="1356"/>
              <a:ext cx="84" cy="184"/>
            </a:xfrm>
            <a:custGeom>
              <a:avLst/>
              <a:gdLst>
                <a:gd name="T0" fmla="*/ 10 w 193"/>
                <a:gd name="T1" fmla="*/ 0 h 432"/>
                <a:gd name="T2" fmla="*/ 0 w 193"/>
                <a:gd name="T3" fmla="*/ 33 h 432"/>
                <a:gd name="T4" fmla="*/ 6 w 193"/>
                <a:gd name="T5" fmla="*/ 33 h 432"/>
                <a:gd name="T6" fmla="*/ 7 w 193"/>
                <a:gd name="T7" fmla="*/ 33 h 432"/>
                <a:gd name="T8" fmla="*/ 7 w 193"/>
                <a:gd name="T9" fmla="*/ 33 h 432"/>
                <a:gd name="T10" fmla="*/ 7 w 193"/>
                <a:gd name="T11" fmla="*/ 33 h 432"/>
                <a:gd name="T12" fmla="*/ 8 w 193"/>
                <a:gd name="T13" fmla="*/ 33 h 432"/>
                <a:gd name="T14" fmla="*/ 8 w 193"/>
                <a:gd name="T15" fmla="*/ 33 h 432"/>
                <a:gd name="T16" fmla="*/ 9 w 193"/>
                <a:gd name="T17" fmla="*/ 33 h 432"/>
                <a:gd name="T18" fmla="*/ 9 w 193"/>
                <a:gd name="T19" fmla="*/ 32 h 432"/>
                <a:gd name="T20" fmla="*/ 10 w 193"/>
                <a:gd name="T21" fmla="*/ 32 h 432"/>
                <a:gd name="T22" fmla="*/ 10 w 193"/>
                <a:gd name="T23" fmla="*/ 32 h 432"/>
                <a:gd name="T24" fmla="*/ 10 w 193"/>
                <a:gd name="T25" fmla="*/ 32 h 432"/>
                <a:gd name="T26" fmla="*/ 10 w 193"/>
                <a:gd name="T27" fmla="*/ 31 h 432"/>
                <a:gd name="T28" fmla="*/ 11 w 193"/>
                <a:gd name="T29" fmla="*/ 31 h 432"/>
                <a:gd name="T30" fmla="*/ 11 w 193"/>
                <a:gd name="T31" fmla="*/ 30 h 432"/>
                <a:gd name="T32" fmla="*/ 12 w 193"/>
                <a:gd name="T33" fmla="*/ 30 h 432"/>
                <a:gd name="T34" fmla="*/ 12 w 193"/>
                <a:gd name="T35" fmla="*/ 29 h 432"/>
                <a:gd name="T36" fmla="*/ 12 w 193"/>
                <a:gd name="T37" fmla="*/ 29 h 432"/>
                <a:gd name="T38" fmla="*/ 12 w 193"/>
                <a:gd name="T39" fmla="*/ 28 h 432"/>
                <a:gd name="T40" fmla="*/ 13 w 193"/>
                <a:gd name="T41" fmla="*/ 28 h 432"/>
                <a:gd name="T42" fmla="*/ 13 w 193"/>
                <a:gd name="T43" fmla="*/ 27 h 432"/>
                <a:gd name="T44" fmla="*/ 13 w 193"/>
                <a:gd name="T45" fmla="*/ 27 h 432"/>
                <a:gd name="T46" fmla="*/ 16 w 193"/>
                <a:gd name="T47" fmla="*/ 17 h 432"/>
                <a:gd name="T48" fmla="*/ 16 w 193"/>
                <a:gd name="T49" fmla="*/ 17 h 432"/>
                <a:gd name="T50" fmla="*/ 16 w 193"/>
                <a:gd name="T51" fmla="*/ 17 h 432"/>
                <a:gd name="T52" fmla="*/ 16 w 193"/>
                <a:gd name="T53" fmla="*/ 16 h 432"/>
                <a:gd name="T54" fmla="*/ 16 w 193"/>
                <a:gd name="T55" fmla="*/ 16 h 432"/>
                <a:gd name="T56" fmla="*/ 16 w 193"/>
                <a:gd name="T57" fmla="*/ 15 h 432"/>
                <a:gd name="T58" fmla="*/ 16 w 193"/>
                <a:gd name="T59" fmla="*/ 15 h 432"/>
                <a:gd name="T60" fmla="*/ 16 w 193"/>
                <a:gd name="T61" fmla="*/ 14 h 432"/>
                <a:gd name="T62" fmla="*/ 16 w 193"/>
                <a:gd name="T63" fmla="*/ 14 h 432"/>
                <a:gd name="T64" fmla="*/ 16 w 193"/>
                <a:gd name="T65" fmla="*/ 14 h 432"/>
                <a:gd name="T66" fmla="*/ 16 w 193"/>
                <a:gd name="T67" fmla="*/ 13 h 432"/>
                <a:gd name="T68" fmla="*/ 15 w 193"/>
                <a:gd name="T69" fmla="*/ 13 h 432"/>
                <a:gd name="T70" fmla="*/ 15 w 193"/>
                <a:gd name="T71" fmla="*/ 12 h 432"/>
                <a:gd name="T72" fmla="*/ 15 w 193"/>
                <a:gd name="T73" fmla="*/ 12 h 432"/>
                <a:gd name="T74" fmla="*/ 15 w 193"/>
                <a:gd name="T75" fmla="*/ 12 h 432"/>
                <a:gd name="T76" fmla="*/ 14 w 193"/>
                <a:gd name="T77" fmla="*/ 12 h 432"/>
                <a:gd name="T78" fmla="*/ 14 w 193"/>
                <a:gd name="T79" fmla="*/ 12 h 432"/>
                <a:gd name="T80" fmla="*/ 13 w 193"/>
                <a:gd name="T81" fmla="*/ 12 h 432"/>
                <a:gd name="T82" fmla="*/ 13 w 193"/>
                <a:gd name="T83" fmla="*/ 11 h 432"/>
                <a:gd name="T84" fmla="*/ 13 w 193"/>
                <a:gd name="T85" fmla="*/ 11 h 432"/>
                <a:gd name="T86" fmla="*/ 13 w 193"/>
                <a:gd name="T87" fmla="*/ 11 h 432"/>
                <a:gd name="T88" fmla="*/ 7 w 193"/>
                <a:gd name="T89" fmla="*/ 11 h 4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93" h="432">
                  <a:moveTo>
                    <a:pt x="115" y="0"/>
                  </a:moveTo>
                  <a:lnTo>
                    <a:pt x="0" y="432"/>
                  </a:lnTo>
                  <a:lnTo>
                    <a:pt x="76" y="432"/>
                  </a:lnTo>
                  <a:lnTo>
                    <a:pt x="80" y="432"/>
                  </a:lnTo>
                  <a:lnTo>
                    <a:pt x="85" y="431"/>
                  </a:lnTo>
                  <a:lnTo>
                    <a:pt x="90" y="430"/>
                  </a:lnTo>
                  <a:lnTo>
                    <a:pt x="95" y="428"/>
                  </a:lnTo>
                  <a:lnTo>
                    <a:pt x="99" y="426"/>
                  </a:lnTo>
                  <a:lnTo>
                    <a:pt x="105" y="423"/>
                  </a:lnTo>
                  <a:lnTo>
                    <a:pt x="110" y="419"/>
                  </a:lnTo>
                  <a:lnTo>
                    <a:pt x="114" y="416"/>
                  </a:lnTo>
                  <a:lnTo>
                    <a:pt x="119" y="412"/>
                  </a:lnTo>
                  <a:lnTo>
                    <a:pt x="124" y="408"/>
                  </a:lnTo>
                  <a:lnTo>
                    <a:pt x="128" y="402"/>
                  </a:lnTo>
                  <a:lnTo>
                    <a:pt x="132" y="397"/>
                  </a:lnTo>
                  <a:lnTo>
                    <a:pt x="136" y="392"/>
                  </a:lnTo>
                  <a:lnTo>
                    <a:pt x="140" y="386"/>
                  </a:lnTo>
                  <a:lnTo>
                    <a:pt x="144" y="380"/>
                  </a:lnTo>
                  <a:lnTo>
                    <a:pt x="147" y="374"/>
                  </a:lnTo>
                  <a:lnTo>
                    <a:pt x="150" y="367"/>
                  </a:lnTo>
                  <a:lnTo>
                    <a:pt x="152" y="361"/>
                  </a:lnTo>
                  <a:lnTo>
                    <a:pt x="155" y="354"/>
                  </a:lnTo>
                  <a:lnTo>
                    <a:pt x="157" y="348"/>
                  </a:lnTo>
                  <a:lnTo>
                    <a:pt x="189" y="228"/>
                  </a:lnTo>
                  <a:lnTo>
                    <a:pt x="191" y="221"/>
                  </a:lnTo>
                  <a:lnTo>
                    <a:pt x="192" y="215"/>
                  </a:lnTo>
                  <a:lnTo>
                    <a:pt x="193" y="209"/>
                  </a:lnTo>
                  <a:lnTo>
                    <a:pt x="193" y="202"/>
                  </a:lnTo>
                  <a:lnTo>
                    <a:pt x="193" y="196"/>
                  </a:lnTo>
                  <a:lnTo>
                    <a:pt x="193" y="191"/>
                  </a:lnTo>
                  <a:lnTo>
                    <a:pt x="192" y="184"/>
                  </a:lnTo>
                  <a:lnTo>
                    <a:pt x="191" y="179"/>
                  </a:lnTo>
                  <a:lnTo>
                    <a:pt x="190" y="173"/>
                  </a:lnTo>
                  <a:lnTo>
                    <a:pt x="188" y="169"/>
                  </a:lnTo>
                  <a:lnTo>
                    <a:pt x="185" y="164"/>
                  </a:lnTo>
                  <a:lnTo>
                    <a:pt x="183" y="161"/>
                  </a:lnTo>
                  <a:lnTo>
                    <a:pt x="180" y="156"/>
                  </a:lnTo>
                  <a:lnTo>
                    <a:pt x="177" y="153"/>
                  </a:lnTo>
                  <a:lnTo>
                    <a:pt x="174" y="150"/>
                  </a:lnTo>
                  <a:lnTo>
                    <a:pt x="169" y="148"/>
                  </a:lnTo>
                  <a:lnTo>
                    <a:pt x="165" y="147"/>
                  </a:lnTo>
                  <a:lnTo>
                    <a:pt x="162" y="145"/>
                  </a:lnTo>
                  <a:lnTo>
                    <a:pt x="157" y="145"/>
                  </a:lnTo>
                  <a:lnTo>
                    <a:pt x="152" y="144"/>
                  </a:lnTo>
                  <a:lnTo>
                    <a:pt x="77"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23" name="Line 101"/>
            <p:cNvSpPr>
              <a:spLocks noChangeShapeType="1"/>
            </p:cNvSpPr>
            <p:nvPr/>
          </p:nvSpPr>
          <p:spPr bwMode="auto">
            <a:xfrm flipH="1">
              <a:off x="5413" y="1356"/>
              <a:ext cx="18"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24" name="Freeform 102"/>
            <p:cNvSpPr>
              <a:spLocks/>
            </p:cNvSpPr>
            <p:nvPr/>
          </p:nvSpPr>
          <p:spPr bwMode="auto">
            <a:xfrm>
              <a:off x="5258" y="2879"/>
              <a:ext cx="83" cy="188"/>
            </a:xfrm>
            <a:custGeom>
              <a:avLst/>
              <a:gdLst>
                <a:gd name="T0" fmla="*/ 10 w 192"/>
                <a:gd name="T1" fmla="*/ 0 h 432"/>
                <a:gd name="T2" fmla="*/ 0 w 192"/>
                <a:gd name="T3" fmla="*/ 36 h 432"/>
                <a:gd name="T4" fmla="*/ 6 w 192"/>
                <a:gd name="T5" fmla="*/ 36 h 432"/>
                <a:gd name="T6" fmla="*/ 6 w 192"/>
                <a:gd name="T7" fmla="*/ 36 h 432"/>
                <a:gd name="T8" fmla="*/ 7 w 192"/>
                <a:gd name="T9" fmla="*/ 36 h 432"/>
                <a:gd name="T10" fmla="*/ 7 w 192"/>
                <a:gd name="T11" fmla="*/ 35 h 432"/>
                <a:gd name="T12" fmla="*/ 8 w 192"/>
                <a:gd name="T13" fmla="*/ 35 h 432"/>
                <a:gd name="T14" fmla="*/ 8 w 192"/>
                <a:gd name="T15" fmla="*/ 35 h 432"/>
                <a:gd name="T16" fmla="*/ 8 w 192"/>
                <a:gd name="T17" fmla="*/ 35 h 432"/>
                <a:gd name="T18" fmla="*/ 9 w 192"/>
                <a:gd name="T19" fmla="*/ 35 h 432"/>
                <a:gd name="T20" fmla="*/ 9 w 192"/>
                <a:gd name="T21" fmla="*/ 34 h 432"/>
                <a:gd name="T22" fmla="*/ 10 w 192"/>
                <a:gd name="T23" fmla="*/ 34 h 432"/>
                <a:gd name="T24" fmla="*/ 10 w 192"/>
                <a:gd name="T25" fmla="*/ 34 h 432"/>
                <a:gd name="T26" fmla="*/ 10 w 192"/>
                <a:gd name="T27" fmla="*/ 33 h 432"/>
                <a:gd name="T28" fmla="*/ 11 w 192"/>
                <a:gd name="T29" fmla="*/ 33 h 432"/>
                <a:gd name="T30" fmla="*/ 11 w 192"/>
                <a:gd name="T31" fmla="*/ 32 h 432"/>
                <a:gd name="T32" fmla="*/ 11 w 192"/>
                <a:gd name="T33" fmla="*/ 32 h 432"/>
                <a:gd name="T34" fmla="*/ 12 w 192"/>
                <a:gd name="T35" fmla="*/ 31 h 432"/>
                <a:gd name="T36" fmla="*/ 12 w 192"/>
                <a:gd name="T37" fmla="*/ 31 h 432"/>
                <a:gd name="T38" fmla="*/ 12 w 192"/>
                <a:gd name="T39" fmla="*/ 30 h 432"/>
                <a:gd name="T40" fmla="*/ 13 w 192"/>
                <a:gd name="T41" fmla="*/ 30 h 432"/>
                <a:gd name="T42" fmla="*/ 13 w 192"/>
                <a:gd name="T43" fmla="*/ 29 h 432"/>
                <a:gd name="T44" fmla="*/ 13 w 192"/>
                <a:gd name="T45" fmla="*/ 29 h 432"/>
                <a:gd name="T46" fmla="*/ 15 w 192"/>
                <a:gd name="T47" fmla="*/ 19 h 432"/>
                <a:gd name="T48" fmla="*/ 15 w 192"/>
                <a:gd name="T49" fmla="*/ 18 h 432"/>
                <a:gd name="T50" fmla="*/ 16 w 192"/>
                <a:gd name="T51" fmla="*/ 18 h 432"/>
                <a:gd name="T52" fmla="*/ 16 w 192"/>
                <a:gd name="T53" fmla="*/ 17 h 432"/>
                <a:gd name="T54" fmla="*/ 16 w 192"/>
                <a:gd name="T55" fmla="*/ 17 h 432"/>
                <a:gd name="T56" fmla="*/ 16 w 192"/>
                <a:gd name="T57" fmla="*/ 16 h 432"/>
                <a:gd name="T58" fmla="*/ 16 w 192"/>
                <a:gd name="T59" fmla="*/ 16 h 432"/>
                <a:gd name="T60" fmla="*/ 16 w 192"/>
                <a:gd name="T61" fmla="*/ 15 h 432"/>
                <a:gd name="T62" fmla="*/ 15 w 192"/>
                <a:gd name="T63" fmla="*/ 15 h 432"/>
                <a:gd name="T64" fmla="*/ 15 w 192"/>
                <a:gd name="T65" fmla="*/ 14 h 432"/>
                <a:gd name="T66" fmla="*/ 15 w 192"/>
                <a:gd name="T67" fmla="*/ 14 h 432"/>
                <a:gd name="T68" fmla="*/ 15 w 192"/>
                <a:gd name="T69" fmla="*/ 13 h 432"/>
                <a:gd name="T70" fmla="*/ 15 w 192"/>
                <a:gd name="T71" fmla="*/ 13 h 432"/>
                <a:gd name="T72" fmla="*/ 14 w 192"/>
                <a:gd name="T73" fmla="*/ 13 h 432"/>
                <a:gd name="T74" fmla="*/ 14 w 192"/>
                <a:gd name="T75" fmla="*/ 13 h 432"/>
                <a:gd name="T76" fmla="*/ 14 w 192"/>
                <a:gd name="T77" fmla="*/ 13 h 432"/>
                <a:gd name="T78" fmla="*/ 14 w 192"/>
                <a:gd name="T79" fmla="*/ 12 h 432"/>
                <a:gd name="T80" fmla="*/ 13 w 192"/>
                <a:gd name="T81" fmla="*/ 12 h 432"/>
                <a:gd name="T82" fmla="*/ 13 w 192"/>
                <a:gd name="T83" fmla="*/ 12 h 432"/>
                <a:gd name="T84" fmla="*/ 13 w 192"/>
                <a:gd name="T85" fmla="*/ 12 h 432"/>
                <a:gd name="T86" fmla="*/ 13 w 192"/>
                <a:gd name="T87" fmla="*/ 12 h 432"/>
                <a:gd name="T88" fmla="*/ 6 w 192"/>
                <a:gd name="T89" fmla="*/ 12 h 4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92" h="432">
                  <a:moveTo>
                    <a:pt x="115" y="0"/>
                  </a:moveTo>
                  <a:lnTo>
                    <a:pt x="0" y="432"/>
                  </a:lnTo>
                  <a:lnTo>
                    <a:pt x="75" y="432"/>
                  </a:lnTo>
                  <a:lnTo>
                    <a:pt x="79" y="432"/>
                  </a:lnTo>
                  <a:lnTo>
                    <a:pt x="85" y="431"/>
                  </a:lnTo>
                  <a:lnTo>
                    <a:pt x="89" y="430"/>
                  </a:lnTo>
                  <a:lnTo>
                    <a:pt x="94" y="428"/>
                  </a:lnTo>
                  <a:lnTo>
                    <a:pt x="99" y="426"/>
                  </a:lnTo>
                  <a:lnTo>
                    <a:pt x="104" y="423"/>
                  </a:lnTo>
                  <a:lnTo>
                    <a:pt x="109" y="420"/>
                  </a:lnTo>
                  <a:lnTo>
                    <a:pt x="113" y="416"/>
                  </a:lnTo>
                  <a:lnTo>
                    <a:pt x="118" y="412"/>
                  </a:lnTo>
                  <a:lnTo>
                    <a:pt x="123" y="408"/>
                  </a:lnTo>
                  <a:lnTo>
                    <a:pt x="127" y="403"/>
                  </a:lnTo>
                  <a:lnTo>
                    <a:pt x="132" y="397"/>
                  </a:lnTo>
                  <a:lnTo>
                    <a:pt x="136" y="392"/>
                  </a:lnTo>
                  <a:lnTo>
                    <a:pt x="139" y="387"/>
                  </a:lnTo>
                  <a:lnTo>
                    <a:pt x="143" y="380"/>
                  </a:lnTo>
                  <a:lnTo>
                    <a:pt x="146" y="374"/>
                  </a:lnTo>
                  <a:lnTo>
                    <a:pt x="149" y="367"/>
                  </a:lnTo>
                  <a:lnTo>
                    <a:pt x="152" y="361"/>
                  </a:lnTo>
                  <a:lnTo>
                    <a:pt x="154" y="355"/>
                  </a:lnTo>
                  <a:lnTo>
                    <a:pt x="156" y="348"/>
                  </a:lnTo>
                  <a:lnTo>
                    <a:pt x="188" y="228"/>
                  </a:lnTo>
                  <a:lnTo>
                    <a:pt x="190" y="222"/>
                  </a:lnTo>
                  <a:lnTo>
                    <a:pt x="191" y="215"/>
                  </a:lnTo>
                  <a:lnTo>
                    <a:pt x="191" y="209"/>
                  </a:lnTo>
                  <a:lnTo>
                    <a:pt x="192" y="202"/>
                  </a:lnTo>
                  <a:lnTo>
                    <a:pt x="192" y="196"/>
                  </a:lnTo>
                  <a:lnTo>
                    <a:pt x="192" y="191"/>
                  </a:lnTo>
                  <a:lnTo>
                    <a:pt x="191" y="184"/>
                  </a:lnTo>
                  <a:lnTo>
                    <a:pt x="190" y="179"/>
                  </a:lnTo>
                  <a:lnTo>
                    <a:pt x="189" y="174"/>
                  </a:lnTo>
                  <a:lnTo>
                    <a:pt x="187" y="169"/>
                  </a:lnTo>
                  <a:lnTo>
                    <a:pt x="185" y="164"/>
                  </a:lnTo>
                  <a:lnTo>
                    <a:pt x="182" y="161"/>
                  </a:lnTo>
                  <a:lnTo>
                    <a:pt x="179" y="157"/>
                  </a:lnTo>
                  <a:lnTo>
                    <a:pt x="176" y="153"/>
                  </a:lnTo>
                  <a:lnTo>
                    <a:pt x="172" y="151"/>
                  </a:lnTo>
                  <a:lnTo>
                    <a:pt x="169" y="148"/>
                  </a:lnTo>
                  <a:lnTo>
                    <a:pt x="165" y="147"/>
                  </a:lnTo>
                  <a:lnTo>
                    <a:pt x="160" y="146"/>
                  </a:lnTo>
                  <a:lnTo>
                    <a:pt x="156" y="145"/>
                  </a:lnTo>
                  <a:lnTo>
                    <a:pt x="152" y="145"/>
                  </a:lnTo>
                  <a:lnTo>
                    <a:pt x="76" y="1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25" name="Line 103"/>
            <p:cNvSpPr>
              <a:spLocks noChangeShapeType="1"/>
            </p:cNvSpPr>
            <p:nvPr/>
          </p:nvSpPr>
          <p:spPr bwMode="auto">
            <a:xfrm flipH="1">
              <a:off x="3085" y="1822"/>
              <a:ext cx="25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26" name="Line 104"/>
            <p:cNvSpPr>
              <a:spLocks noChangeShapeType="1"/>
            </p:cNvSpPr>
            <p:nvPr/>
          </p:nvSpPr>
          <p:spPr bwMode="auto">
            <a:xfrm flipH="1" flipV="1">
              <a:off x="3339" y="693"/>
              <a:ext cx="1880" cy="89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27" name="Line 105"/>
            <p:cNvSpPr>
              <a:spLocks noChangeShapeType="1"/>
            </p:cNvSpPr>
            <p:nvPr/>
          </p:nvSpPr>
          <p:spPr bwMode="auto">
            <a:xfrm>
              <a:off x="3339" y="693"/>
              <a:ext cx="0" cy="14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28" name="Line 106"/>
            <p:cNvSpPr>
              <a:spLocks noChangeShapeType="1"/>
            </p:cNvSpPr>
            <p:nvPr/>
          </p:nvSpPr>
          <p:spPr bwMode="auto">
            <a:xfrm>
              <a:off x="5219" y="1583"/>
              <a:ext cx="0" cy="13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29" name="Line 107"/>
            <p:cNvSpPr>
              <a:spLocks noChangeShapeType="1"/>
            </p:cNvSpPr>
            <p:nvPr/>
          </p:nvSpPr>
          <p:spPr bwMode="auto">
            <a:xfrm>
              <a:off x="3339" y="2176"/>
              <a:ext cx="1880" cy="7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85811" name="Line 115"/>
          <p:cNvSpPr>
            <a:spLocks noChangeShapeType="1"/>
          </p:cNvSpPr>
          <p:nvPr/>
        </p:nvSpPr>
        <p:spPr bwMode="auto">
          <a:xfrm>
            <a:off x="7059613" y="1481138"/>
            <a:ext cx="0" cy="25527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85812" name="Group 116"/>
          <p:cNvGrpSpPr>
            <a:grpSpLocks/>
          </p:cNvGrpSpPr>
          <p:nvPr/>
        </p:nvGrpSpPr>
        <p:grpSpPr bwMode="auto">
          <a:xfrm>
            <a:off x="6981825" y="1254125"/>
            <a:ext cx="428625" cy="298450"/>
            <a:chOff x="4398" y="880"/>
            <a:chExt cx="270" cy="188"/>
          </a:xfrm>
        </p:grpSpPr>
        <p:sp>
          <p:nvSpPr>
            <p:cNvPr id="36910" name="Line 117"/>
            <p:cNvSpPr>
              <a:spLocks noChangeShapeType="1"/>
            </p:cNvSpPr>
            <p:nvPr/>
          </p:nvSpPr>
          <p:spPr bwMode="auto">
            <a:xfrm flipH="1">
              <a:off x="4565" y="1068"/>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11" name="Freeform 118"/>
            <p:cNvSpPr>
              <a:spLocks/>
            </p:cNvSpPr>
            <p:nvPr/>
          </p:nvSpPr>
          <p:spPr bwMode="auto">
            <a:xfrm>
              <a:off x="4550" y="1031"/>
              <a:ext cx="15" cy="37"/>
            </a:xfrm>
            <a:custGeom>
              <a:avLst/>
              <a:gdLst>
                <a:gd name="T0" fmla="*/ 0 w 40"/>
                <a:gd name="T1" fmla="*/ 0 h 85"/>
                <a:gd name="T2" fmla="*/ 0 w 40"/>
                <a:gd name="T3" fmla="*/ 0 h 85"/>
                <a:gd name="T4" fmla="*/ 0 w 40"/>
                <a:gd name="T5" fmla="*/ 1 h 85"/>
                <a:gd name="T6" fmla="*/ 0 w 40"/>
                <a:gd name="T7" fmla="*/ 1 h 85"/>
                <a:gd name="T8" fmla="*/ 0 w 40"/>
                <a:gd name="T9" fmla="*/ 2 h 85"/>
                <a:gd name="T10" fmla="*/ 0 w 40"/>
                <a:gd name="T11" fmla="*/ 3 h 85"/>
                <a:gd name="T12" fmla="*/ 0 w 40"/>
                <a:gd name="T13" fmla="*/ 3 h 85"/>
                <a:gd name="T14" fmla="*/ 0 w 40"/>
                <a:gd name="T15" fmla="*/ 3 h 85"/>
                <a:gd name="T16" fmla="*/ 0 w 40"/>
                <a:gd name="T17" fmla="*/ 4 h 85"/>
                <a:gd name="T18" fmla="*/ 0 w 40"/>
                <a:gd name="T19" fmla="*/ 4 h 85"/>
                <a:gd name="T20" fmla="*/ 0 w 40"/>
                <a:gd name="T21" fmla="*/ 4 h 85"/>
                <a:gd name="T22" fmla="*/ 0 w 40"/>
                <a:gd name="T23" fmla="*/ 5 h 85"/>
                <a:gd name="T24" fmla="*/ 0 w 40"/>
                <a:gd name="T25" fmla="*/ 5 h 85"/>
                <a:gd name="T26" fmla="*/ 0 w 40"/>
                <a:gd name="T27" fmla="*/ 6 h 85"/>
                <a:gd name="T28" fmla="*/ 1 w 40"/>
                <a:gd name="T29" fmla="*/ 6 h 85"/>
                <a:gd name="T30" fmla="*/ 1 w 40"/>
                <a:gd name="T31" fmla="*/ 6 h 85"/>
                <a:gd name="T32" fmla="*/ 1 w 40"/>
                <a:gd name="T33" fmla="*/ 7 h 85"/>
                <a:gd name="T34" fmla="*/ 1 w 40"/>
                <a:gd name="T35" fmla="*/ 7 h 85"/>
                <a:gd name="T36" fmla="*/ 1 w 40"/>
                <a:gd name="T37" fmla="*/ 7 h 85"/>
                <a:gd name="T38" fmla="*/ 2 w 40"/>
                <a:gd name="T39" fmla="*/ 7 h 85"/>
                <a:gd name="T40" fmla="*/ 2 w 40"/>
                <a:gd name="T41" fmla="*/ 7 h 85"/>
                <a:gd name="T42" fmla="*/ 2 w 40"/>
                <a:gd name="T43" fmla="*/ 7 h 85"/>
                <a:gd name="T44" fmla="*/ 2 w 40"/>
                <a:gd name="T45" fmla="*/ 7 h 8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85">
                  <a:moveTo>
                    <a:pt x="4" y="0"/>
                  </a:moveTo>
                  <a:lnTo>
                    <a:pt x="2" y="7"/>
                  </a:lnTo>
                  <a:lnTo>
                    <a:pt x="1" y="13"/>
                  </a:lnTo>
                  <a:lnTo>
                    <a:pt x="1" y="19"/>
                  </a:lnTo>
                  <a:lnTo>
                    <a:pt x="0" y="25"/>
                  </a:lnTo>
                  <a:lnTo>
                    <a:pt x="0" y="30"/>
                  </a:lnTo>
                  <a:lnTo>
                    <a:pt x="0" y="36"/>
                  </a:lnTo>
                  <a:lnTo>
                    <a:pt x="0" y="41"/>
                  </a:lnTo>
                  <a:lnTo>
                    <a:pt x="1" y="46"/>
                  </a:lnTo>
                  <a:lnTo>
                    <a:pt x="2" y="52"/>
                  </a:lnTo>
                  <a:lnTo>
                    <a:pt x="4" y="56"/>
                  </a:lnTo>
                  <a:lnTo>
                    <a:pt x="5" y="60"/>
                  </a:lnTo>
                  <a:lnTo>
                    <a:pt x="7" y="64"/>
                  </a:lnTo>
                  <a:lnTo>
                    <a:pt x="9" y="69"/>
                  </a:lnTo>
                  <a:lnTo>
                    <a:pt x="11" y="72"/>
                  </a:lnTo>
                  <a:lnTo>
                    <a:pt x="15" y="75"/>
                  </a:lnTo>
                  <a:lnTo>
                    <a:pt x="18" y="77"/>
                  </a:lnTo>
                  <a:lnTo>
                    <a:pt x="21" y="79"/>
                  </a:lnTo>
                  <a:lnTo>
                    <a:pt x="24" y="81"/>
                  </a:lnTo>
                  <a:lnTo>
                    <a:pt x="29" y="84"/>
                  </a:lnTo>
                  <a:lnTo>
                    <a:pt x="32" y="85"/>
                  </a:lnTo>
                  <a:lnTo>
                    <a:pt x="36" y="85"/>
                  </a:lnTo>
                  <a:lnTo>
                    <a:pt x="4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12" name="Line 119"/>
            <p:cNvSpPr>
              <a:spLocks noChangeShapeType="1"/>
            </p:cNvSpPr>
            <p:nvPr/>
          </p:nvSpPr>
          <p:spPr bwMode="auto">
            <a:xfrm flipV="1">
              <a:off x="4550" y="980"/>
              <a:ext cx="15"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13" name="Freeform 120"/>
            <p:cNvSpPr>
              <a:spLocks/>
            </p:cNvSpPr>
            <p:nvPr/>
          </p:nvSpPr>
          <p:spPr bwMode="auto">
            <a:xfrm>
              <a:off x="4565" y="944"/>
              <a:ext cx="34" cy="36"/>
            </a:xfrm>
            <a:custGeom>
              <a:avLst/>
              <a:gdLst>
                <a:gd name="T0" fmla="*/ 6 w 81"/>
                <a:gd name="T1" fmla="*/ 0 h 84"/>
                <a:gd name="T2" fmla="*/ 5 w 81"/>
                <a:gd name="T3" fmla="*/ 0 h 84"/>
                <a:gd name="T4" fmla="*/ 5 w 81"/>
                <a:gd name="T5" fmla="*/ 0 h 84"/>
                <a:gd name="T6" fmla="*/ 5 w 81"/>
                <a:gd name="T7" fmla="*/ 0 h 84"/>
                <a:gd name="T8" fmla="*/ 5 w 81"/>
                <a:gd name="T9" fmla="*/ 0 h 84"/>
                <a:gd name="T10" fmla="*/ 4 w 81"/>
                <a:gd name="T11" fmla="*/ 0 h 84"/>
                <a:gd name="T12" fmla="*/ 4 w 81"/>
                <a:gd name="T13" fmla="*/ 0 h 84"/>
                <a:gd name="T14" fmla="*/ 4 w 81"/>
                <a:gd name="T15" fmla="*/ 1 h 84"/>
                <a:gd name="T16" fmla="*/ 3 w 81"/>
                <a:gd name="T17" fmla="*/ 1 h 84"/>
                <a:gd name="T18" fmla="*/ 3 w 81"/>
                <a:gd name="T19" fmla="*/ 1 h 84"/>
                <a:gd name="T20" fmla="*/ 3 w 81"/>
                <a:gd name="T21" fmla="*/ 2 h 84"/>
                <a:gd name="T22" fmla="*/ 3 w 81"/>
                <a:gd name="T23" fmla="*/ 2 h 84"/>
                <a:gd name="T24" fmla="*/ 2 w 81"/>
                <a:gd name="T25" fmla="*/ 2 h 84"/>
                <a:gd name="T26" fmla="*/ 2 w 81"/>
                <a:gd name="T27" fmla="*/ 3 h 84"/>
                <a:gd name="T28" fmla="*/ 2 w 81"/>
                <a:gd name="T29" fmla="*/ 3 h 84"/>
                <a:gd name="T30" fmla="*/ 1 w 81"/>
                <a:gd name="T31" fmla="*/ 3 h 84"/>
                <a:gd name="T32" fmla="*/ 1 w 81"/>
                <a:gd name="T33" fmla="*/ 4 h 84"/>
                <a:gd name="T34" fmla="*/ 1 w 81"/>
                <a:gd name="T35" fmla="*/ 4 h 84"/>
                <a:gd name="T36" fmla="*/ 0 w 81"/>
                <a:gd name="T37" fmla="*/ 5 h 84"/>
                <a:gd name="T38" fmla="*/ 0 w 81"/>
                <a:gd name="T39" fmla="*/ 5 h 84"/>
                <a:gd name="T40" fmla="*/ 0 w 81"/>
                <a:gd name="T41" fmla="*/ 6 h 84"/>
                <a:gd name="T42" fmla="*/ 0 w 81"/>
                <a:gd name="T43" fmla="*/ 6 h 84"/>
                <a:gd name="T44" fmla="*/ 0 w 81"/>
                <a:gd name="T45" fmla="*/ 6 h 8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1" h="84">
                  <a:moveTo>
                    <a:pt x="81" y="0"/>
                  </a:moveTo>
                  <a:lnTo>
                    <a:pt x="77" y="0"/>
                  </a:lnTo>
                  <a:lnTo>
                    <a:pt x="72" y="1"/>
                  </a:lnTo>
                  <a:lnTo>
                    <a:pt x="68" y="2"/>
                  </a:lnTo>
                  <a:lnTo>
                    <a:pt x="64" y="3"/>
                  </a:lnTo>
                  <a:lnTo>
                    <a:pt x="60" y="5"/>
                  </a:lnTo>
                  <a:lnTo>
                    <a:pt x="54" y="8"/>
                  </a:lnTo>
                  <a:lnTo>
                    <a:pt x="50" y="11"/>
                  </a:lnTo>
                  <a:lnTo>
                    <a:pt x="46" y="14"/>
                  </a:lnTo>
                  <a:lnTo>
                    <a:pt x="41" y="17"/>
                  </a:lnTo>
                  <a:lnTo>
                    <a:pt x="37" y="20"/>
                  </a:lnTo>
                  <a:lnTo>
                    <a:pt x="33" y="25"/>
                  </a:lnTo>
                  <a:lnTo>
                    <a:pt x="29" y="29"/>
                  </a:lnTo>
                  <a:lnTo>
                    <a:pt x="26" y="34"/>
                  </a:lnTo>
                  <a:lnTo>
                    <a:pt x="21" y="38"/>
                  </a:lnTo>
                  <a:lnTo>
                    <a:pt x="18" y="44"/>
                  </a:lnTo>
                  <a:lnTo>
                    <a:pt x="15" y="49"/>
                  </a:lnTo>
                  <a:lnTo>
                    <a:pt x="12" y="54"/>
                  </a:lnTo>
                  <a:lnTo>
                    <a:pt x="8" y="61"/>
                  </a:lnTo>
                  <a:lnTo>
                    <a:pt x="6" y="66"/>
                  </a:lnTo>
                  <a:lnTo>
                    <a:pt x="4" y="73"/>
                  </a:lnTo>
                  <a:lnTo>
                    <a:pt x="2" y="78"/>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14" name="Line 121"/>
            <p:cNvSpPr>
              <a:spLocks noChangeShapeType="1"/>
            </p:cNvSpPr>
            <p:nvPr/>
          </p:nvSpPr>
          <p:spPr bwMode="auto">
            <a:xfrm>
              <a:off x="4599" y="944"/>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15" name="Line 122"/>
            <p:cNvSpPr>
              <a:spLocks noChangeShapeType="1"/>
            </p:cNvSpPr>
            <p:nvPr/>
          </p:nvSpPr>
          <p:spPr bwMode="auto">
            <a:xfrm flipH="1">
              <a:off x="4650" y="880"/>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16" name="Freeform 123"/>
            <p:cNvSpPr>
              <a:spLocks/>
            </p:cNvSpPr>
            <p:nvPr/>
          </p:nvSpPr>
          <p:spPr bwMode="auto">
            <a:xfrm>
              <a:off x="4398" y="956"/>
              <a:ext cx="97" cy="99"/>
            </a:xfrm>
            <a:custGeom>
              <a:avLst/>
              <a:gdLst>
                <a:gd name="T0" fmla="*/ 11 w 289"/>
                <a:gd name="T1" fmla="*/ 5 h 290"/>
                <a:gd name="T2" fmla="*/ 11 w 289"/>
                <a:gd name="T3" fmla="*/ 5 h 290"/>
                <a:gd name="T4" fmla="*/ 11 w 289"/>
                <a:gd name="T5" fmla="*/ 4 h 290"/>
                <a:gd name="T6" fmla="*/ 10 w 289"/>
                <a:gd name="T7" fmla="*/ 3 h 290"/>
                <a:gd name="T8" fmla="*/ 10 w 289"/>
                <a:gd name="T9" fmla="*/ 3 h 290"/>
                <a:gd name="T10" fmla="*/ 10 w 289"/>
                <a:gd name="T11" fmla="*/ 2 h 290"/>
                <a:gd name="T12" fmla="*/ 10 w 289"/>
                <a:gd name="T13" fmla="*/ 2 h 290"/>
                <a:gd name="T14" fmla="*/ 9 w 289"/>
                <a:gd name="T15" fmla="*/ 1 h 290"/>
                <a:gd name="T16" fmla="*/ 9 w 289"/>
                <a:gd name="T17" fmla="*/ 1 h 290"/>
                <a:gd name="T18" fmla="*/ 8 w 289"/>
                <a:gd name="T19" fmla="*/ 1 h 290"/>
                <a:gd name="T20" fmla="*/ 7 w 289"/>
                <a:gd name="T21" fmla="*/ 0 h 290"/>
                <a:gd name="T22" fmla="*/ 7 w 289"/>
                <a:gd name="T23" fmla="*/ 0 h 290"/>
                <a:gd name="T24" fmla="*/ 6 w 289"/>
                <a:gd name="T25" fmla="*/ 0 h 290"/>
                <a:gd name="T26" fmla="*/ 6 w 289"/>
                <a:gd name="T27" fmla="*/ 0 h 290"/>
                <a:gd name="T28" fmla="*/ 5 w 289"/>
                <a:gd name="T29" fmla="*/ 0 h 290"/>
                <a:gd name="T30" fmla="*/ 5 w 289"/>
                <a:gd name="T31" fmla="*/ 0 h 290"/>
                <a:gd name="T32" fmla="*/ 4 w 289"/>
                <a:gd name="T33" fmla="*/ 0 h 290"/>
                <a:gd name="T34" fmla="*/ 3 w 289"/>
                <a:gd name="T35" fmla="*/ 0 h 290"/>
                <a:gd name="T36" fmla="*/ 3 w 289"/>
                <a:gd name="T37" fmla="*/ 1 h 290"/>
                <a:gd name="T38" fmla="*/ 2 w 289"/>
                <a:gd name="T39" fmla="*/ 1 h 290"/>
                <a:gd name="T40" fmla="*/ 2 w 289"/>
                <a:gd name="T41" fmla="*/ 1 h 290"/>
                <a:gd name="T42" fmla="*/ 1 w 289"/>
                <a:gd name="T43" fmla="*/ 2 h 290"/>
                <a:gd name="T44" fmla="*/ 1 w 289"/>
                <a:gd name="T45" fmla="*/ 2 h 290"/>
                <a:gd name="T46" fmla="*/ 1 w 289"/>
                <a:gd name="T47" fmla="*/ 3 h 290"/>
                <a:gd name="T48" fmla="*/ 1 w 289"/>
                <a:gd name="T49" fmla="*/ 3 h 290"/>
                <a:gd name="T50" fmla="*/ 0 w 289"/>
                <a:gd name="T51" fmla="*/ 4 h 290"/>
                <a:gd name="T52" fmla="*/ 0 w 289"/>
                <a:gd name="T53" fmla="*/ 4 h 290"/>
                <a:gd name="T54" fmla="*/ 0 w 289"/>
                <a:gd name="T55" fmla="*/ 5 h 290"/>
                <a:gd name="T56" fmla="*/ 0 w 289"/>
                <a:gd name="T57" fmla="*/ 6 h 290"/>
                <a:gd name="T58" fmla="*/ 0 w 289"/>
                <a:gd name="T59" fmla="*/ 6 h 290"/>
                <a:gd name="T60" fmla="*/ 0 w 289"/>
                <a:gd name="T61" fmla="*/ 7 h 290"/>
                <a:gd name="T62" fmla="*/ 0 w 289"/>
                <a:gd name="T63" fmla="*/ 8 h 290"/>
                <a:gd name="T64" fmla="*/ 1 w 289"/>
                <a:gd name="T65" fmla="*/ 8 h 290"/>
                <a:gd name="T66" fmla="*/ 1 w 289"/>
                <a:gd name="T67" fmla="*/ 9 h 290"/>
                <a:gd name="T68" fmla="*/ 1 w 289"/>
                <a:gd name="T69" fmla="*/ 9 h 290"/>
                <a:gd name="T70" fmla="*/ 1 w 289"/>
                <a:gd name="T71" fmla="*/ 10 h 290"/>
                <a:gd name="T72" fmla="*/ 2 w 289"/>
                <a:gd name="T73" fmla="*/ 10 h 290"/>
                <a:gd name="T74" fmla="*/ 2 w 289"/>
                <a:gd name="T75" fmla="*/ 11 h 290"/>
                <a:gd name="T76" fmla="*/ 3 w 289"/>
                <a:gd name="T77" fmla="*/ 11 h 290"/>
                <a:gd name="T78" fmla="*/ 3 w 289"/>
                <a:gd name="T79" fmla="*/ 11 h 290"/>
                <a:gd name="T80" fmla="*/ 4 w 289"/>
                <a:gd name="T81" fmla="*/ 11 h 290"/>
                <a:gd name="T82" fmla="*/ 5 w 289"/>
                <a:gd name="T83" fmla="*/ 12 h 290"/>
                <a:gd name="T84" fmla="*/ 5 w 289"/>
                <a:gd name="T85" fmla="*/ 12 h 290"/>
                <a:gd name="T86" fmla="*/ 6 w 289"/>
                <a:gd name="T87" fmla="*/ 12 h 290"/>
                <a:gd name="T88" fmla="*/ 6 w 289"/>
                <a:gd name="T89" fmla="*/ 11 h 290"/>
                <a:gd name="T90" fmla="*/ 7 w 289"/>
                <a:gd name="T91" fmla="*/ 11 h 290"/>
                <a:gd name="T92" fmla="*/ 7 w 289"/>
                <a:gd name="T93" fmla="*/ 11 h 290"/>
                <a:gd name="T94" fmla="*/ 8 w 289"/>
                <a:gd name="T95" fmla="*/ 11 h 290"/>
                <a:gd name="T96" fmla="*/ 9 w 289"/>
                <a:gd name="T97" fmla="*/ 11 h 290"/>
                <a:gd name="T98" fmla="*/ 9 w 289"/>
                <a:gd name="T99" fmla="*/ 10 h 290"/>
                <a:gd name="T100" fmla="*/ 10 w 289"/>
                <a:gd name="T101" fmla="*/ 10 h 290"/>
                <a:gd name="T102" fmla="*/ 10 w 289"/>
                <a:gd name="T103" fmla="*/ 9 h 290"/>
                <a:gd name="T104" fmla="*/ 10 w 289"/>
                <a:gd name="T105" fmla="*/ 9 h 290"/>
                <a:gd name="T106" fmla="*/ 10 w 289"/>
                <a:gd name="T107" fmla="*/ 8 h 290"/>
                <a:gd name="T108" fmla="*/ 11 w 289"/>
                <a:gd name="T109" fmla="*/ 8 h 290"/>
                <a:gd name="T110" fmla="*/ 11 w 289"/>
                <a:gd name="T111" fmla="*/ 7 h 290"/>
                <a:gd name="T112" fmla="*/ 11 w 289"/>
                <a:gd name="T113" fmla="*/ 6 h 29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9" h="290">
                  <a:moveTo>
                    <a:pt x="289" y="145"/>
                  </a:moveTo>
                  <a:lnTo>
                    <a:pt x="289" y="140"/>
                  </a:lnTo>
                  <a:lnTo>
                    <a:pt x="289" y="135"/>
                  </a:lnTo>
                  <a:lnTo>
                    <a:pt x="288" y="129"/>
                  </a:lnTo>
                  <a:lnTo>
                    <a:pt x="288" y="124"/>
                  </a:lnTo>
                  <a:lnTo>
                    <a:pt x="287" y="119"/>
                  </a:lnTo>
                  <a:lnTo>
                    <a:pt x="286" y="113"/>
                  </a:lnTo>
                  <a:lnTo>
                    <a:pt x="285" y="108"/>
                  </a:lnTo>
                  <a:lnTo>
                    <a:pt x="283" y="104"/>
                  </a:lnTo>
                  <a:lnTo>
                    <a:pt x="282" y="98"/>
                  </a:lnTo>
                  <a:lnTo>
                    <a:pt x="280" y="93"/>
                  </a:lnTo>
                  <a:lnTo>
                    <a:pt x="278" y="88"/>
                  </a:lnTo>
                  <a:lnTo>
                    <a:pt x="275" y="84"/>
                  </a:lnTo>
                  <a:lnTo>
                    <a:pt x="273" y="78"/>
                  </a:lnTo>
                  <a:lnTo>
                    <a:pt x="271" y="74"/>
                  </a:lnTo>
                  <a:lnTo>
                    <a:pt x="268" y="70"/>
                  </a:lnTo>
                  <a:lnTo>
                    <a:pt x="266" y="65"/>
                  </a:lnTo>
                  <a:lnTo>
                    <a:pt x="263" y="60"/>
                  </a:lnTo>
                  <a:lnTo>
                    <a:pt x="260" y="56"/>
                  </a:lnTo>
                  <a:lnTo>
                    <a:pt x="256" y="53"/>
                  </a:lnTo>
                  <a:lnTo>
                    <a:pt x="252" y="48"/>
                  </a:lnTo>
                  <a:lnTo>
                    <a:pt x="249" y="44"/>
                  </a:lnTo>
                  <a:lnTo>
                    <a:pt x="246" y="41"/>
                  </a:lnTo>
                  <a:lnTo>
                    <a:pt x="241" y="37"/>
                  </a:lnTo>
                  <a:lnTo>
                    <a:pt x="237" y="33"/>
                  </a:lnTo>
                  <a:lnTo>
                    <a:pt x="233" y="30"/>
                  </a:lnTo>
                  <a:lnTo>
                    <a:pt x="229" y="27"/>
                  </a:lnTo>
                  <a:lnTo>
                    <a:pt x="224" y="24"/>
                  </a:lnTo>
                  <a:lnTo>
                    <a:pt x="220" y="21"/>
                  </a:lnTo>
                  <a:lnTo>
                    <a:pt x="216" y="19"/>
                  </a:lnTo>
                  <a:lnTo>
                    <a:pt x="211" y="16"/>
                  </a:lnTo>
                  <a:lnTo>
                    <a:pt x="206" y="13"/>
                  </a:lnTo>
                  <a:lnTo>
                    <a:pt x="201" y="11"/>
                  </a:lnTo>
                  <a:lnTo>
                    <a:pt x="197" y="10"/>
                  </a:lnTo>
                  <a:lnTo>
                    <a:pt x="191" y="8"/>
                  </a:lnTo>
                  <a:lnTo>
                    <a:pt x="186" y="6"/>
                  </a:lnTo>
                  <a:lnTo>
                    <a:pt x="182" y="5"/>
                  </a:lnTo>
                  <a:lnTo>
                    <a:pt x="176" y="4"/>
                  </a:lnTo>
                  <a:lnTo>
                    <a:pt x="171" y="3"/>
                  </a:lnTo>
                  <a:lnTo>
                    <a:pt x="166" y="2"/>
                  </a:lnTo>
                  <a:lnTo>
                    <a:pt x="160" y="0"/>
                  </a:lnTo>
                  <a:lnTo>
                    <a:pt x="155" y="0"/>
                  </a:lnTo>
                  <a:lnTo>
                    <a:pt x="150" y="0"/>
                  </a:lnTo>
                  <a:lnTo>
                    <a:pt x="145" y="0"/>
                  </a:lnTo>
                  <a:lnTo>
                    <a:pt x="139" y="0"/>
                  </a:lnTo>
                  <a:lnTo>
                    <a:pt x="134" y="0"/>
                  </a:lnTo>
                  <a:lnTo>
                    <a:pt x="129" y="0"/>
                  </a:lnTo>
                  <a:lnTo>
                    <a:pt x="123" y="2"/>
                  </a:lnTo>
                  <a:lnTo>
                    <a:pt x="118" y="3"/>
                  </a:lnTo>
                  <a:lnTo>
                    <a:pt x="113" y="4"/>
                  </a:lnTo>
                  <a:lnTo>
                    <a:pt x="108" y="5"/>
                  </a:lnTo>
                  <a:lnTo>
                    <a:pt x="103" y="6"/>
                  </a:lnTo>
                  <a:lnTo>
                    <a:pt x="98" y="8"/>
                  </a:lnTo>
                  <a:lnTo>
                    <a:pt x="92" y="10"/>
                  </a:lnTo>
                  <a:lnTo>
                    <a:pt x="88" y="11"/>
                  </a:lnTo>
                  <a:lnTo>
                    <a:pt x="83" y="13"/>
                  </a:lnTo>
                  <a:lnTo>
                    <a:pt x="78" y="16"/>
                  </a:lnTo>
                  <a:lnTo>
                    <a:pt x="73" y="19"/>
                  </a:lnTo>
                  <a:lnTo>
                    <a:pt x="69" y="21"/>
                  </a:lnTo>
                  <a:lnTo>
                    <a:pt x="65" y="24"/>
                  </a:lnTo>
                  <a:lnTo>
                    <a:pt x="60" y="27"/>
                  </a:lnTo>
                  <a:lnTo>
                    <a:pt x="56" y="30"/>
                  </a:lnTo>
                  <a:lnTo>
                    <a:pt x="52" y="33"/>
                  </a:lnTo>
                  <a:lnTo>
                    <a:pt x="48" y="37"/>
                  </a:lnTo>
                  <a:lnTo>
                    <a:pt x="44" y="41"/>
                  </a:lnTo>
                  <a:lnTo>
                    <a:pt x="40" y="44"/>
                  </a:lnTo>
                  <a:lnTo>
                    <a:pt x="37" y="48"/>
                  </a:lnTo>
                  <a:lnTo>
                    <a:pt x="33" y="53"/>
                  </a:lnTo>
                  <a:lnTo>
                    <a:pt x="30" y="56"/>
                  </a:lnTo>
                  <a:lnTo>
                    <a:pt x="26" y="60"/>
                  </a:lnTo>
                  <a:lnTo>
                    <a:pt x="24" y="65"/>
                  </a:lnTo>
                  <a:lnTo>
                    <a:pt x="21" y="70"/>
                  </a:lnTo>
                  <a:lnTo>
                    <a:pt x="18" y="74"/>
                  </a:lnTo>
                  <a:lnTo>
                    <a:pt x="16" y="78"/>
                  </a:lnTo>
                  <a:lnTo>
                    <a:pt x="14" y="84"/>
                  </a:lnTo>
                  <a:lnTo>
                    <a:pt x="11" y="88"/>
                  </a:lnTo>
                  <a:lnTo>
                    <a:pt x="9" y="93"/>
                  </a:lnTo>
                  <a:lnTo>
                    <a:pt x="7" y="98"/>
                  </a:lnTo>
                  <a:lnTo>
                    <a:pt x="6" y="104"/>
                  </a:lnTo>
                  <a:lnTo>
                    <a:pt x="4" y="108"/>
                  </a:lnTo>
                  <a:lnTo>
                    <a:pt x="3" y="113"/>
                  </a:lnTo>
                  <a:lnTo>
                    <a:pt x="2" y="119"/>
                  </a:lnTo>
                  <a:lnTo>
                    <a:pt x="1" y="124"/>
                  </a:lnTo>
                  <a:lnTo>
                    <a:pt x="1" y="129"/>
                  </a:lnTo>
                  <a:lnTo>
                    <a:pt x="0" y="135"/>
                  </a:lnTo>
                  <a:lnTo>
                    <a:pt x="0" y="140"/>
                  </a:lnTo>
                  <a:lnTo>
                    <a:pt x="0" y="145"/>
                  </a:lnTo>
                  <a:lnTo>
                    <a:pt x="0" y="151"/>
                  </a:lnTo>
                  <a:lnTo>
                    <a:pt x="0" y="156"/>
                  </a:lnTo>
                  <a:lnTo>
                    <a:pt x="1" y="161"/>
                  </a:lnTo>
                  <a:lnTo>
                    <a:pt x="1" y="167"/>
                  </a:lnTo>
                  <a:lnTo>
                    <a:pt x="2" y="171"/>
                  </a:lnTo>
                  <a:lnTo>
                    <a:pt x="3" y="176"/>
                  </a:lnTo>
                  <a:lnTo>
                    <a:pt x="4" y="181"/>
                  </a:lnTo>
                  <a:lnTo>
                    <a:pt x="6" y="187"/>
                  </a:lnTo>
                  <a:lnTo>
                    <a:pt x="7" y="192"/>
                  </a:lnTo>
                  <a:lnTo>
                    <a:pt x="9" y="196"/>
                  </a:lnTo>
                  <a:lnTo>
                    <a:pt x="11" y="202"/>
                  </a:lnTo>
                  <a:lnTo>
                    <a:pt x="14" y="207"/>
                  </a:lnTo>
                  <a:lnTo>
                    <a:pt x="16" y="211"/>
                  </a:lnTo>
                  <a:lnTo>
                    <a:pt x="18" y="216"/>
                  </a:lnTo>
                  <a:lnTo>
                    <a:pt x="21" y="221"/>
                  </a:lnTo>
                  <a:lnTo>
                    <a:pt x="24" y="225"/>
                  </a:lnTo>
                  <a:lnTo>
                    <a:pt x="26" y="229"/>
                  </a:lnTo>
                  <a:lnTo>
                    <a:pt x="30" y="234"/>
                  </a:lnTo>
                  <a:lnTo>
                    <a:pt x="33" y="238"/>
                  </a:lnTo>
                  <a:lnTo>
                    <a:pt x="37" y="242"/>
                  </a:lnTo>
                  <a:lnTo>
                    <a:pt x="40" y="245"/>
                  </a:lnTo>
                  <a:lnTo>
                    <a:pt x="44" y="250"/>
                  </a:lnTo>
                  <a:lnTo>
                    <a:pt x="48" y="253"/>
                  </a:lnTo>
                  <a:lnTo>
                    <a:pt x="52" y="256"/>
                  </a:lnTo>
                  <a:lnTo>
                    <a:pt x="56" y="260"/>
                  </a:lnTo>
                  <a:lnTo>
                    <a:pt x="60" y="263"/>
                  </a:lnTo>
                  <a:lnTo>
                    <a:pt x="65" y="266"/>
                  </a:lnTo>
                  <a:lnTo>
                    <a:pt x="69" y="269"/>
                  </a:lnTo>
                  <a:lnTo>
                    <a:pt x="73" y="272"/>
                  </a:lnTo>
                  <a:lnTo>
                    <a:pt x="78" y="274"/>
                  </a:lnTo>
                  <a:lnTo>
                    <a:pt x="83" y="276"/>
                  </a:lnTo>
                  <a:lnTo>
                    <a:pt x="88" y="278"/>
                  </a:lnTo>
                  <a:lnTo>
                    <a:pt x="92" y="280"/>
                  </a:lnTo>
                  <a:lnTo>
                    <a:pt x="98" y="283"/>
                  </a:lnTo>
                  <a:lnTo>
                    <a:pt x="103" y="284"/>
                  </a:lnTo>
                  <a:lnTo>
                    <a:pt x="108" y="286"/>
                  </a:lnTo>
                  <a:lnTo>
                    <a:pt x="113" y="287"/>
                  </a:lnTo>
                  <a:lnTo>
                    <a:pt x="118" y="288"/>
                  </a:lnTo>
                  <a:lnTo>
                    <a:pt x="123" y="289"/>
                  </a:lnTo>
                  <a:lnTo>
                    <a:pt x="129" y="289"/>
                  </a:lnTo>
                  <a:lnTo>
                    <a:pt x="134" y="290"/>
                  </a:lnTo>
                  <a:lnTo>
                    <a:pt x="139" y="290"/>
                  </a:lnTo>
                  <a:lnTo>
                    <a:pt x="145" y="290"/>
                  </a:lnTo>
                  <a:lnTo>
                    <a:pt x="150" y="290"/>
                  </a:lnTo>
                  <a:lnTo>
                    <a:pt x="155" y="290"/>
                  </a:lnTo>
                  <a:lnTo>
                    <a:pt x="160" y="289"/>
                  </a:lnTo>
                  <a:lnTo>
                    <a:pt x="166" y="289"/>
                  </a:lnTo>
                  <a:lnTo>
                    <a:pt x="171" y="288"/>
                  </a:lnTo>
                  <a:lnTo>
                    <a:pt x="176" y="287"/>
                  </a:lnTo>
                  <a:lnTo>
                    <a:pt x="182" y="286"/>
                  </a:lnTo>
                  <a:lnTo>
                    <a:pt x="186" y="284"/>
                  </a:lnTo>
                  <a:lnTo>
                    <a:pt x="191" y="283"/>
                  </a:lnTo>
                  <a:lnTo>
                    <a:pt x="197" y="280"/>
                  </a:lnTo>
                  <a:lnTo>
                    <a:pt x="201" y="278"/>
                  </a:lnTo>
                  <a:lnTo>
                    <a:pt x="206" y="276"/>
                  </a:lnTo>
                  <a:lnTo>
                    <a:pt x="211" y="274"/>
                  </a:lnTo>
                  <a:lnTo>
                    <a:pt x="216" y="272"/>
                  </a:lnTo>
                  <a:lnTo>
                    <a:pt x="220" y="269"/>
                  </a:lnTo>
                  <a:lnTo>
                    <a:pt x="224" y="266"/>
                  </a:lnTo>
                  <a:lnTo>
                    <a:pt x="229" y="263"/>
                  </a:lnTo>
                  <a:lnTo>
                    <a:pt x="233" y="260"/>
                  </a:lnTo>
                  <a:lnTo>
                    <a:pt x="237" y="256"/>
                  </a:lnTo>
                  <a:lnTo>
                    <a:pt x="241" y="253"/>
                  </a:lnTo>
                  <a:lnTo>
                    <a:pt x="246" y="250"/>
                  </a:lnTo>
                  <a:lnTo>
                    <a:pt x="249" y="245"/>
                  </a:lnTo>
                  <a:lnTo>
                    <a:pt x="252" y="242"/>
                  </a:lnTo>
                  <a:lnTo>
                    <a:pt x="256" y="238"/>
                  </a:lnTo>
                  <a:lnTo>
                    <a:pt x="260" y="234"/>
                  </a:lnTo>
                  <a:lnTo>
                    <a:pt x="263" y="229"/>
                  </a:lnTo>
                  <a:lnTo>
                    <a:pt x="266" y="225"/>
                  </a:lnTo>
                  <a:lnTo>
                    <a:pt x="268" y="221"/>
                  </a:lnTo>
                  <a:lnTo>
                    <a:pt x="271" y="216"/>
                  </a:lnTo>
                  <a:lnTo>
                    <a:pt x="273" y="211"/>
                  </a:lnTo>
                  <a:lnTo>
                    <a:pt x="275" y="207"/>
                  </a:lnTo>
                  <a:lnTo>
                    <a:pt x="278" y="202"/>
                  </a:lnTo>
                  <a:lnTo>
                    <a:pt x="280" y="196"/>
                  </a:lnTo>
                  <a:lnTo>
                    <a:pt x="282" y="192"/>
                  </a:lnTo>
                  <a:lnTo>
                    <a:pt x="283" y="187"/>
                  </a:lnTo>
                  <a:lnTo>
                    <a:pt x="285" y="181"/>
                  </a:lnTo>
                  <a:lnTo>
                    <a:pt x="286" y="176"/>
                  </a:lnTo>
                  <a:lnTo>
                    <a:pt x="287" y="171"/>
                  </a:lnTo>
                  <a:lnTo>
                    <a:pt x="288" y="167"/>
                  </a:lnTo>
                  <a:lnTo>
                    <a:pt x="288" y="161"/>
                  </a:lnTo>
                  <a:lnTo>
                    <a:pt x="289" y="156"/>
                  </a:lnTo>
                  <a:lnTo>
                    <a:pt x="289" y="151"/>
                  </a:lnTo>
                  <a:lnTo>
                    <a:pt x="289" y="145"/>
                  </a:lnTo>
                  <a:close/>
                </a:path>
              </a:pathLst>
            </a:custGeom>
            <a:solidFill>
              <a:schemeClr val="accent2"/>
            </a:solidFill>
            <a:ln w="19050" cmpd="sng">
              <a:solidFill>
                <a:schemeClr val="accent2"/>
              </a:solidFill>
              <a:prstDash val="solid"/>
              <a:round/>
              <a:headEnd/>
              <a:tailEnd/>
            </a:ln>
          </p:spPr>
          <p:txBody>
            <a:bodyPr/>
            <a:lstStyle/>
            <a:p>
              <a:endParaRPr lang="zh-CN" altLang="en-US"/>
            </a:p>
          </p:txBody>
        </p:sp>
      </p:grpSp>
      <p:grpSp>
        <p:nvGrpSpPr>
          <p:cNvPr id="285820" name="Group 124"/>
          <p:cNvGrpSpPr>
            <a:grpSpLocks/>
          </p:cNvGrpSpPr>
          <p:nvPr/>
        </p:nvGrpSpPr>
        <p:grpSpPr bwMode="auto">
          <a:xfrm>
            <a:off x="611188" y="736600"/>
            <a:ext cx="4051300" cy="4205288"/>
            <a:chOff x="385" y="554"/>
            <a:chExt cx="2552" cy="2649"/>
          </a:xfrm>
        </p:grpSpPr>
        <p:sp>
          <p:nvSpPr>
            <p:cNvPr id="36897" name="Freeform 125"/>
            <p:cNvSpPr>
              <a:spLocks/>
            </p:cNvSpPr>
            <p:nvPr/>
          </p:nvSpPr>
          <p:spPr bwMode="auto">
            <a:xfrm>
              <a:off x="668" y="3179"/>
              <a:ext cx="9" cy="24"/>
            </a:xfrm>
            <a:custGeom>
              <a:avLst/>
              <a:gdLst>
                <a:gd name="T0" fmla="*/ 1 w 18"/>
                <a:gd name="T1" fmla="*/ 0 h 59"/>
                <a:gd name="T2" fmla="*/ 1 w 18"/>
                <a:gd name="T3" fmla="*/ 0 h 59"/>
                <a:gd name="T4" fmla="*/ 0 w 18"/>
                <a:gd name="T5" fmla="*/ 1 h 59"/>
                <a:gd name="T6" fmla="*/ 0 w 18"/>
                <a:gd name="T7" fmla="*/ 1 h 59"/>
                <a:gd name="T8" fmla="*/ 0 w 18"/>
                <a:gd name="T9" fmla="*/ 2 h 59"/>
                <a:gd name="T10" fmla="*/ 1 w 18"/>
                <a:gd name="T11" fmla="*/ 2 h 59"/>
                <a:gd name="T12" fmla="*/ 1 w 18"/>
                <a:gd name="T13" fmla="*/ 2 h 59"/>
                <a:gd name="T14" fmla="*/ 1 w 18"/>
                <a:gd name="T15" fmla="*/ 2 h 59"/>
                <a:gd name="T16" fmla="*/ 1 w 18"/>
                <a:gd name="T17" fmla="*/ 3 h 59"/>
                <a:gd name="T18" fmla="*/ 1 w 18"/>
                <a:gd name="T19" fmla="*/ 3 h 59"/>
                <a:gd name="T20" fmla="*/ 2 w 18"/>
                <a:gd name="T21" fmla="*/ 4 h 59"/>
                <a:gd name="T22" fmla="*/ 2 w 18"/>
                <a:gd name="T23" fmla="*/ 4 h 59"/>
                <a:gd name="T24" fmla="*/ 3 w 18"/>
                <a:gd name="T25" fmla="*/ 4 h 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59">
                  <a:moveTo>
                    <a:pt x="2" y="0"/>
                  </a:moveTo>
                  <a:lnTo>
                    <a:pt x="1" y="7"/>
                  </a:lnTo>
                  <a:lnTo>
                    <a:pt x="0" y="15"/>
                  </a:lnTo>
                  <a:lnTo>
                    <a:pt x="0" y="19"/>
                  </a:lnTo>
                  <a:lnTo>
                    <a:pt x="0" y="23"/>
                  </a:lnTo>
                  <a:lnTo>
                    <a:pt x="1" y="27"/>
                  </a:lnTo>
                  <a:lnTo>
                    <a:pt x="2" y="31"/>
                  </a:lnTo>
                  <a:lnTo>
                    <a:pt x="3" y="35"/>
                  </a:lnTo>
                  <a:lnTo>
                    <a:pt x="4" y="39"/>
                  </a:lnTo>
                  <a:lnTo>
                    <a:pt x="8" y="45"/>
                  </a:lnTo>
                  <a:lnTo>
                    <a:pt x="12" y="53"/>
                  </a:lnTo>
                  <a:lnTo>
                    <a:pt x="14" y="56"/>
                  </a:lnTo>
                  <a:lnTo>
                    <a:pt x="18"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898" name="Freeform 126"/>
            <p:cNvSpPr>
              <a:spLocks/>
            </p:cNvSpPr>
            <p:nvPr/>
          </p:nvSpPr>
          <p:spPr bwMode="auto">
            <a:xfrm>
              <a:off x="611" y="3079"/>
              <a:ext cx="81" cy="124"/>
            </a:xfrm>
            <a:custGeom>
              <a:avLst/>
              <a:gdLst>
                <a:gd name="T0" fmla="*/ 16 w 184"/>
                <a:gd name="T1" fmla="*/ 3 h 288"/>
                <a:gd name="T2" fmla="*/ 16 w 184"/>
                <a:gd name="T3" fmla="*/ 2 h 288"/>
                <a:gd name="T4" fmla="*/ 16 w 184"/>
                <a:gd name="T5" fmla="*/ 2 h 288"/>
                <a:gd name="T6" fmla="*/ 15 w 184"/>
                <a:gd name="T7" fmla="*/ 1 h 288"/>
                <a:gd name="T8" fmla="*/ 15 w 184"/>
                <a:gd name="T9" fmla="*/ 0 h 288"/>
                <a:gd name="T10" fmla="*/ 15 w 184"/>
                <a:gd name="T11" fmla="*/ 0 h 288"/>
                <a:gd name="T12" fmla="*/ 15 w 184"/>
                <a:gd name="T13" fmla="*/ 0 h 288"/>
                <a:gd name="T14" fmla="*/ 13 w 184"/>
                <a:gd name="T15" fmla="*/ 0 h 288"/>
                <a:gd name="T16" fmla="*/ 11 w 184"/>
                <a:gd name="T17" fmla="*/ 0 h 288"/>
                <a:gd name="T18" fmla="*/ 9 w 184"/>
                <a:gd name="T19" fmla="*/ 0 h 288"/>
                <a:gd name="T20" fmla="*/ 8 w 184"/>
                <a:gd name="T21" fmla="*/ 0 h 288"/>
                <a:gd name="T22" fmla="*/ 7 w 184"/>
                <a:gd name="T23" fmla="*/ 1 h 288"/>
                <a:gd name="T24" fmla="*/ 7 w 184"/>
                <a:gd name="T25" fmla="*/ 1 h 288"/>
                <a:gd name="T26" fmla="*/ 6 w 184"/>
                <a:gd name="T27" fmla="*/ 3 h 288"/>
                <a:gd name="T28" fmla="*/ 5 w 184"/>
                <a:gd name="T29" fmla="*/ 3 h 288"/>
                <a:gd name="T30" fmla="*/ 4 w 184"/>
                <a:gd name="T31" fmla="*/ 5 h 288"/>
                <a:gd name="T32" fmla="*/ 3 w 184"/>
                <a:gd name="T33" fmla="*/ 7 h 288"/>
                <a:gd name="T34" fmla="*/ 2 w 184"/>
                <a:gd name="T35" fmla="*/ 12 h 288"/>
                <a:gd name="T36" fmla="*/ 0 w 184"/>
                <a:gd name="T37" fmla="*/ 16 h 288"/>
                <a:gd name="T38" fmla="*/ 0 w 184"/>
                <a:gd name="T39" fmla="*/ 18 h 288"/>
                <a:gd name="T40" fmla="*/ 0 w 184"/>
                <a:gd name="T41" fmla="*/ 19 h 288"/>
                <a:gd name="T42" fmla="*/ 0 w 184"/>
                <a:gd name="T43" fmla="*/ 20 h 288"/>
                <a:gd name="T44" fmla="*/ 0 w 184"/>
                <a:gd name="T45" fmla="*/ 21 h 288"/>
                <a:gd name="T46" fmla="*/ 1 w 184"/>
                <a:gd name="T47" fmla="*/ 22 h 288"/>
                <a:gd name="T48" fmla="*/ 1 w 184"/>
                <a:gd name="T49" fmla="*/ 22 h 288"/>
                <a:gd name="T50" fmla="*/ 2 w 184"/>
                <a:gd name="T51" fmla="*/ 22 h 288"/>
                <a:gd name="T52" fmla="*/ 2 w 184"/>
                <a:gd name="T53" fmla="*/ 23 h 288"/>
                <a:gd name="T54" fmla="*/ 3 w 184"/>
                <a:gd name="T55" fmla="*/ 23 h 288"/>
                <a:gd name="T56" fmla="*/ 4 w 184"/>
                <a:gd name="T57" fmla="*/ 23 h 288"/>
                <a:gd name="T58" fmla="*/ 6 w 184"/>
                <a:gd name="T59" fmla="*/ 23 h 288"/>
                <a:gd name="T60" fmla="*/ 7 w 184"/>
                <a:gd name="T61" fmla="*/ 23 h 288"/>
                <a:gd name="T62" fmla="*/ 7 w 184"/>
                <a:gd name="T63" fmla="*/ 23 h 288"/>
                <a:gd name="T64" fmla="*/ 8 w 184"/>
                <a:gd name="T65" fmla="*/ 23 h 288"/>
                <a:gd name="T66" fmla="*/ 9 w 184"/>
                <a:gd name="T67" fmla="*/ 22 h 288"/>
                <a:gd name="T68" fmla="*/ 9 w 184"/>
                <a:gd name="T69" fmla="*/ 22 h 288"/>
                <a:gd name="T70" fmla="*/ 10 w 184"/>
                <a:gd name="T71" fmla="*/ 21 h 288"/>
                <a:gd name="T72" fmla="*/ 11 w 184"/>
                <a:gd name="T73" fmla="*/ 20 h 288"/>
                <a:gd name="T74" fmla="*/ 11 w 184"/>
                <a:gd name="T75" fmla="*/ 19 h 288"/>
                <a:gd name="T76" fmla="*/ 11 w 184"/>
                <a:gd name="T77" fmla="*/ 17 h 288"/>
                <a:gd name="T78" fmla="*/ 12 w 184"/>
                <a:gd name="T79" fmla="*/ 14 h 288"/>
                <a:gd name="T80" fmla="*/ 13 w 184"/>
                <a:gd name="T81" fmla="*/ 10 h 288"/>
                <a:gd name="T82" fmla="*/ 15 w 184"/>
                <a:gd name="T83" fmla="*/ 7 h 288"/>
                <a:gd name="T84" fmla="*/ 15 w 184"/>
                <a:gd name="T85" fmla="*/ 5 h 2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84" h="288">
                  <a:moveTo>
                    <a:pt x="183" y="38"/>
                  </a:moveTo>
                  <a:lnTo>
                    <a:pt x="183" y="35"/>
                  </a:lnTo>
                  <a:lnTo>
                    <a:pt x="184" y="33"/>
                  </a:lnTo>
                  <a:lnTo>
                    <a:pt x="184" y="29"/>
                  </a:lnTo>
                  <a:lnTo>
                    <a:pt x="184" y="26"/>
                  </a:lnTo>
                  <a:lnTo>
                    <a:pt x="183" y="20"/>
                  </a:lnTo>
                  <a:lnTo>
                    <a:pt x="181" y="14"/>
                  </a:lnTo>
                  <a:lnTo>
                    <a:pt x="180" y="11"/>
                  </a:lnTo>
                  <a:lnTo>
                    <a:pt x="177" y="8"/>
                  </a:lnTo>
                  <a:lnTo>
                    <a:pt x="176" y="6"/>
                  </a:lnTo>
                  <a:lnTo>
                    <a:pt x="174" y="3"/>
                  </a:lnTo>
                  <a:lnTo>
                    <a:pt x="172" y="2"/>
                  </a:lnTo>
                  <a:lnTo>
                    <a:pt x="170" y="1"/>
                  </a:lnTo>
                  <a:lnTo>
                    <a:pt x="167" y="0"/>
                  </a:lnTo>
                  <a:lnTo>
                    <a:pt x="164" y="0"/>
                  </a:lnTo>
                  <a:lnTo>
                    <a:pt x="151" y="0"/>
                  </a:lnTo>
                  <a:lnTo>
                    <a:pt x="139" y="0"/>
                  </a:lnTo>
                  <a:lnTo>
                    <a:pt x="127" y="0"/>
                  </a:lnTo>
                  <a:lnTo>
                    <a:pt x="116" y="1"/>
                  </a:lnTo>
                  <a:lnTo>
                    <a:pt x="109" y="2"/>
                  </a:lnTo>
                  <a:lnTo>
                    <a:pt x="104" y="3"/>
                  </a:lnTo>
                  <a:lnTo>
                    <a:pt x="98" y="5"/>
                  </a:lnTo>
                  <a:lnTo>
                    <a:pt x="92" y="7"/>
                  </a:lnTo>
                  <a:lnTo>
                    <a:pt x="87" y="10"/>
                  </a:lnTo>
                  <a:lnTo>
                    <a:pt x="83" y="13"/>
                  </a:lnTo>
                  <a:lnTo>
                    <a:pt x="77" y="18"/>
                  </a:lnTo>
                  <a:lnTo>
                    <a:pt x="73" y="22"/>
                  </a:lnTo>
                  <a:lnTo>
                    <a:pt x="65" y="30"/>
                  </a:lnTo>
                  <a:lnTo>
                    <a:pt x="60" y="35"/>
                  </a:lnTo>
                  <a:lnTo>
                    <a:pt x="57" y="39"/>
                  </a:lnTo>
                  <a:lnTo>
                    <a:pt x="45" y="60"/>
                  </a:lnTo>
                  <a:lnTo>
                    <a:pt x="42" y="66"/>
                  </a:lnTo>
                  <a:lnTo>
                    <a:pt x="40" y="71"/>
                  </a:lnTo>
                  <a:lnTo>
                    <a:pt x="37" y="83"/>
                  </a:lnTo>
                  <a:lnTo>
                    <a:pt x="30" y="106"/>
                  </a:lnTo>
                  <a:lnTo>
                    <a:pt x="18" y="152"/>
                  </a:lnTo>
                  <a:lnTo>
                    <a:pt x="11" y="175"/>
                  </a:lnTo>
                  <a:lnTo>
                    <a:pt x="5" y="199"/>
                  </a:lnTo>
                  <a:lnTo>
                    <a:pt x="3" y="210"/>
                  </a:lnTo>
                  <a:lnTo>
                    <a:pt x="1" y="222"/>
                  </a:lnTo>
                  <a:lnTo>
                    <a:pt x="0" y="227"/>
                  </a:lnTo>
                  <a:lnTo>
                    <a:pt x="0" y="234"/>
                  </a:lnTo>
                  <a:lnTo>
                    <a:pt x="1" y="240"/>
                  </a:lnTo>
                  <a:lnTo>
                    <a:pt x="1" y="246"/>
                  </a:lnTo>
                  <a:lnTo>
                    <a:pt x="3" y="252"/>
                  </a:lnTo>
                  <a:lnTo>
                    <a:pt x="4" y="257"/>
                  </a:lnTo>
                  <a:lnTo>
                    <a:pt x="6" y="263"/>
                  </a:lnTo>
                  <a:lnTo>
                    <a:pt x="9" y="269"/>
                  </a:lnTo>
                  <a:lnTo>
                    <a:pt x="12" y="273"/>
                  </a:lnTo>
                  <a:lnTo>
                    <a:pt x="16" y="279"/>
                  </a:lnTo>
                  <a:lnTo>
                    <a:pt x="18" y="281"/>
                  </a:lnTo>
                  <a:lnTo>
                    <a:pt x="21" y="282"/>
                  </a:lnTo>
                  <a:lnTo>
                    <a:pt x="23" y="284"/>
                  </a:lnTo>
                  <a:lnTo>
                    <a:pt x="26" y="285"/>
                  </a:lnTo>
                  <a:lnTo>
                    <a:pt x="31" y="287"/>
                  </a:lnTo>
                  <a:lnTo>
                    <a:pt x="38" y="288"/>
                  </a:lnTo>
                  <a:lnTo>
                    <a:pt x="43" y="288"/>
                  </a:lnTo>
                  <a:lnTo>
                    <a:pt x="50" y="288"/>
                  </a:lnTo>
                  <a:lnTo>
                    <a:pt x="61" y="288"/>
                  </a:lnTo>
                  <a:lnTo>
                    <a:pt x="68" y="288"/>
                  </a:lnTo>
                  <a:lnTo>
                    <a:pt x="73" y="288"/>
                  </a:lnTo>
                  <a:lnTo>
                    <a:pt x="79" y="288"/>
                  </a:lnTo>
                  <a:lnTo>
                    <a:pt x="83" y="288"/>
                  </a:lnTo>
                  <a:lnTo>
                    <a:pt x="86" y="288"/>
                  </a:lnTo>
                  <a:lnTo>
                    <a:pt x="88" y="287"/>
                  </a:lnTo>
                  <a:lnTo>
                    <a:pt x="91" y="286"/>
                  </a:lnTo>
                  <a:lnTo>
                    <a:pt x="96" y="283"/>
                  </a:lnTo>
                  <a:lnTo>
                    <a:pt x="102" y="280"/>
                  </a:lnTo>
                  <a:lnTo>
                    <a:pt x="106" y="275"/>
                  </a:lnTo>
                  <a:lnTo>
                    <a:pt x="110" y="271"/>
                  </a:lnTo>
                  <a:lnTo>
                    <a:pt x="115" y="267"/>
                  </a:lnTo>
                  <a:lnTo>
                    <a:pt x="118" y="263"/>
                  </a:lnTo>
                  <a:lnTo>
                    <a:pt x="121" y="257"/>
                  </a:lnTo>
                  <a:lnTo>
                    <a:pt x="124" y="252"/>
                  </a:lnTo>
                  <a:lnTo>
                    <a:pt x="126" y="247"/>
                  </a:lnTo>
                  <a:lnTo>
                    <a:pt x="131" y="235"/>
                  </a:lnTo>
                  <a:lnTo>
                    <a:pt x="134" y="223"/>
                  </a:lnTo>
                  <a:lnTo>
                    <a:pt x="137" y="213"/>
                  </a:lnTo>
                  <a:lnTo>
                    <a:pt x="140" y="201"/>
                  </a:lnTo>
                  <a:lnTo>
                    <a:pt x="145" y="177"/>
                  </a:lnTo>
                  <a:lnTo>
                    <a:pt x="151" y="154"/>
                  </a:lnTo>
                  <a:lnTo>
                    <a:pt x="157" y="131"/>
                  </a:lnTo>
                  <a:lnTo>
                    <a:pt x="164" y="107"/>
                  </a:lnTo>
                  <a:lnTo>
                    <a:pt x="171" y="85"/>
                  </a:lnTo>
                  <a:lnTo>
                    <a:pt x="174" y="73"/>
                  </a:lnTo>
                  <a:lnTo>
                    <a:pt x="177" y="61"/>
                  </a:lnTo>
                  <a:lnTo>
                    <a:pt x="183" y="3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899" name="Freeform 127"/>
            <p:cNvSpPr>
              <a:spLocks/>
            </p:cNvSpPr>
            <p:nvPr/>
          </p:nvSpPr>
          <p:spPr bwMode="auto">
            <a:xfrm>
              <a:off x="530" y="1456"/>
              <a:ext cx="81" cy="123"/>
            </a:xfrm>
            <a:custGeom>
              <a:avLst/>
              <a:gdLst>
                <a:gd name="T0" fmla="*/ 16 w 183"/>
                <a:gd name="T1" fmla="*/ 3 h 289"/>
                <a:gd name="T2" fmla="*/ 16 w 183"/>
                <a:gd name="T3" fmla="*/ 2 h 289"/>
                <a:gd name="T4" fmla="*/ 15 w 183"/>
                <a:gd name="T5" fmla="*/ 1 h 289"/>
                <a:gd name="T6" fmla="*/ 15 w 183"/>
                <a:gd name="T7" fmla="*/ 0 h 289"/>
                <a:gd name="T8" fmla="*/ 15 w 183"/>
                <a:gd name="T9" fmla="*/ 0 h 289"/>
                <a:gd name="T10" fmla="*/ 14 w 183"/>
                <a:gd name="T11" fmla="*/ 0 h 289"/>
                <a:gd name="T12" fmla="*/ 12 w 183"/>
                <a:gd name="T13" fmla="*/ 0 h 289"/>
                <a:gd name="T14" fmla="*/ 10 w 183"/>
                <a:gd name="T15" fmla="*/ 0 h 289"/>
                <a:gd name="T16" fmla="*/ 9 w 183"/>
                <a:gd name="T17" fmla="*/ 0 h 289"/>
                <a:gd name="T18" fmla="*/ 8 w 183"/>
                <a:gd name="T19" fmla="*/ 0 h 289"/>
                <a:gd name="T20" fmla="*/ 7 w 183"/>
                <a:gd name="T21" fmla="*/ 1 h 289"/>
                <a:gd name="T22" fmla="*/ 5 w 183"/>
                <a:gd name="T23" fmla="*/ 3 h 289"/>
                <a:gd name="T24" fmla="*/ 5 w 183"/>
                <a:gd name="T25" fmla="*/ 3 h 289"/>
                <a:gd name="T26" fmla="*/ 4 w 183"/>
                <a:gd name="T27" fmla="*/ 5 h 289"/>
                <a:gd name="T28" fmla="*/ 3 w 183"/>
                <a:gd name="T29" fmla="*/ 6 h 289"/>
                <a:gd name="T30" fmla="*/ 2 w 183"/>
                <a:gd name="T31" fmla="*/ 12 h 289"/>
                <a:gd name="T32" fmla="*/ 0 w 183"/>
                <a:gd name="T33" fmla="*/ 15 h 289"/>
                <a:gd name="T34" fmla="*/ 0 w 183"/>
                <a:gd name="T35" fmla="*/ 17 h 289"/>
                <a:gd name="T36" fmla="*/ 0 w 183"/>
                <a:gd name="T37" fmla="*/ 18 h 289"/>
                <a:gd name="T38" fmla="*/ 0 w 183"/>
                <a:gd name="T39" fmla="*/ 19 h 289"/>
                <a:gd name="T40" fmla="*/ 0 w 183"/>
                <a:gd name="T41" fmla="*/ 20 h 289"/>
                <a:gd name="T42" fmla="*/ 1 w 183"/>
                <a:gd name="T43" fmla="*/ 21 h 289"/>
                <a:gd name="T44" fmla="*/ 1 w 183"/>
                <a:gd name="T45" fmla="*/ 22 h 289"/>
                <a:gd name="T46" fmla="*/ 2 w 183"/>
                <a:gd name="T47" fmla="*/ 22 h 289"/>
                <a:gd name="T48" fmla="*/ 3 w 183"/>
                <a:gd name="T49" fmla="*/ 22 h 289"/>
                <a:gd name="T50" fmla="*/ 4 w 183"/>
                <a:gd name="T51" fmla="*/ 22 h 289"/>
                <a:gd name="T52" fmla="*/ 7 w 183"/>
                <a:gd name="T53" fmla="*/ 22 h 289"/>
                <a:gd name="T54" fmla="*/ 8 w 183"/>
                <a:gd name="T55" fmla="*/ 22 h 289"/>
                <a:gd name="T56" fmla="*/ 8 w 183"/>
                <a:gd name="T57" fmla="*/ 22 h 289"/>
                <a:gd name="T58" fmla="*/ 9 w 183"/>
                <a:gd name="T59" fmla="*/ 21 h 289"/>
                <a:gd name="T60" fmla="*/ 10 w 183"/>
                <a:gd name="T61" fmla="*/ 21 h 289"/>
                <a:gd name="T62" fmla="*/ 10 w 183"/>
                <a:gd name="T63" fmla="*/ 20 h 289"/>
                <a:gd name="T64" fmla="*/ 11 w 183"/>
                <a:gd name="T65" fmla="*/ 19 h 289"/>
                <a:gd name="T66" fmla="*/ 12 w 183"/>
                <a:gd name="T67" fmla="*/ 17 h 289"/>
                <a:gd name="T68" fmla="*/ 12 w 183"/>
                <a:gd name="T69" fmla="*/ 14 h 289"/>
                <a:gd name="T70" fmla="*/ 15 w 183"/>
                <a:gd name="T71" fmla="*/ 7 h 289"/>
                <a:gd name="T72" fmla="*/ 16 w 183"/>
                <a:gd name="T73" fmla="*/ 3 h 28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83" h="289">
                  <a:moveTo>
                    <a:pt x="182" y="39"/>
                  </a:moveTo>
                  <a:lnTo>
                    <a:pt x="183" y="33"/>
                  </a:lnTo>
                  <a:lnTo>
                    <a:pt x="183" y="27"/>
                  </a:lnTo>
                  <a:lnTo>
                    <a:pt x="182" y="22"/>
                  </a:lnTo>
                  <a:lnTo>
                    <a:pt x="180" y="15"/>
                  </a:lnTo>
                  <a:lnTo>
                    <a:pt x="178" y="9"/>
                  </a:lnTo>
                  <a:lnTo>
                    <a:pt x="176" y="7"/>
                  </a:lnTo>
                  <a:lnTo>
                    <a:pt x="174" y="5"/>
                  </a:lnTo>
                  <a:lnTo>
                    <a:pt x="172" y="3"/>
                  </a:lnTo>
                  <a:lnTo>
                    <a:pt x="169" y="1"/>
                  </a:lnTo>
                  <a:lnTo>
                    <a:pt x="166" y="1"/>
                  </a:lnTo>
                  <a:lnTo>
                    <a:pt x="163" y="0"/>
                  </a:lnTo>
                  <a:lnTo>
                    <a:pt x="150" y="0"/>
                  </a:lnTo>
                  <a:lnTo>
                    <a:pt x="139" y="0"/>
                  </a:lnTo>
                  <a:lnTo>
                    <a:pt x="127" y="0"/>
                  </a:lnTo>
                  <a:lnTo>
                    <a:pt x="115" y="1"/>
                  </a:lnTo>
                  <a:lnTo>
                    <a:pt x="109" y="3"/>
                  </a:lnTo>
                  <a:lnTo>
                    <a:pt x="103" y="4"/>
                  </a:lnTo>
                  <a:lnTo>
                    <a:pt x="98" y="6"/>
                  </a:lnTo>
                  <a:lnTo>
                    <a:pt x="92" y="8"/>
                  </a:lnTo>
                  <a:lnTo>
                    <a:pt x="87" y="11"/>
                  </a:lnTo>
                  <a:lnTo>
                    <a:pt x="82" y="14"/>
                  </a:lnTo>
                  <a:lnTo>
                    <a:pt x="73" y="23"/>
                  </a:lnTo>
                  <a:lnTo>
                    <a:pt x="64" y="31"/>
                  </a:lnTo>
                  <a:lnTo>
                    <a:pt x="61" y="36"/>
                  </a:lnTo>
                  <a:lnTo>
                    <a:pt x="58" y="41"/>
                  </a:lnTo>
                  <a:lnTo>
                    <a:pt x="45" y="61"/>
                  </a:lnTo>
                  <a:lnTo>
                    <a:pt x="43" y="66"/>
                  </a:lnTo>
                  <a:lnTo>
                    <a:pt x="41" y="72"/>
                  </a:lnTo>
                  <a:lnTo>
                    <a:pt x="36" y="83"/>
                  </a:lnTo>
                  <a:lnTo>
                    <a:pt x="30" y="107"/>
                  </a:lnTo>
                  <a:lnTo>
                    <a:pt x="17" y="153"/>
                  </a:lnTo>
                  <a:lnTo>
                    <a:pt x="11" y="176"/>
                  </a:lnTo>
                  <a:lnTo>
                    <a:pt x="5" y="200"/>
                  </a:lnTo>
                  <a:lnTo>
                    <a:pt x="2" y="211"/>
                  </a:lnTo>
                  <a:lnTo>
                    <a:pt x="0" y="223"/>
                  </a:lnTo>
                  <a:lnTo>
                    <a:pt x="0" y="229"/>
                  </a:lnTo>
                  <a:lnTo>
                    <a:pt x="0" y="235"/>
                  </a:lnTo>
                  <a:lnTo>
                    <a:pt x="0" y="241"/>
                  </a:lnTo>
                  <a:lnTo>
                    <a:pt x="1" y="246"/>
                  </a:lnTo>
                  <a:lnTo>
                    <a:pt x="2" y="253"/>
                  </a:lnTo>
                  <a:lnTo>
                    <a:pt x="3" y="258"/>
                  </a:lnTo>
                  <a:lnTo>
                    <a:pt x="5" y="264"/>
                  </a:lnTo>
                  <a:lnTo>
                    <a:pt x="9" y="270"/>
                  </a:lnTo>
                  <a:lnTo>
                    <a:pt x="12" y="274"/>
                  </a:lnTo>
                  <a:lnTo>
                    <a:pt x="15" y="279"/>
                  </a:lnTo>
                  <a:lnTo>
                    <a:pt x="20" y="283"/>
                  </a:lnTo>
                  <a:lnTo>
                    <a:pt x="26" y="286"/>
                  </a:lnTo>
                  <a:lnTo>
                    <a:pt x="31" y="288"/>
                  </a:lnTo>
                  <a:lnTo>
                    <a:pt x="37" y="289"/>
                  </a:lnTo>
                  <a:lnTo>
                    <a:pt x="43" y="289"/>
                  </a:lnTo>
                  <a:lnTo>
                    <a:pt x="49" y="289"/>
                  </a:lnTo>
                  <a:lnTo>
                    <a:pt x="61" y="289"/>
                  </a:lnTo>
                  <a:lnTo>
                    <a:pt x="74" y="289"/>
                  </a:lnTo>
                  <a:lnTo>
                    <a:pt x="79" y="289"/>
                  </a:lnTo>
                  <a:lnTo>
                    <a:pt x="85" y="289"/>
                  </a:lnTo>
                  <a:lnTo>
                    <a:pt x="91" y="287"/>
                  </a:lnTo>
                  <a:lnTo>
                    <a:pt x="96" y="284"/>
                  </a:lnTo>
                  <a:lnTo>
                    <a:pt x="101" y="280"/>
                  </a:lnTo>
                  <a:lnTo>
                    <a:pt x="106" y="276"/>
                  </a:lnTo>
                  <a:lnTo>
                    <a:pt x="110" y="273"/>
                  </a:lnTo>
                  <a:lnTo>
                    <a:pt x="114" y="268"/>
                  </a:lnTo>
                  <a:lnTo>
                    <a:pt x="117" y="263"/>
                  </a:lnTo>
                  <a:lnTo>
                    <a:pt x="120" y="258"/>
                  </a:lnTo>
                  <a:lnTo>
                    <a:pt x="124" y="253"/>
                  </a:lnTo>
                  <a:lnTo>
                    <a:pt x="126" y="247"/>
                  </a:lnTo>
                  <a:lnTo>
                    <a:pt x="130" y="236"/>
                  </a:lnTo>
                  <a:lnTo>
                    <a:pt x="134" y="225"/>
                  </a:lnTo>
                  <a:lnTo>
                    <a:pt x="140" y="202"/>
                  </a:lnTo>
                  <a:lnTo>
                    <a:pt x="145" y="178"/>
                  </a:lnTo>
                  <a:lnTo>
                    <a:pt x="157" y="131"/>
                  </a:lnTo>
                  <a:lnTo>
                    <a:pt x="171" y="86"/>
                  </a:lnTo>
                  <a:lnTo>
                    <a:pt x="177" y="62"/>
                  </a:lnTo>
                  <a:lnTo>
                    <a:pt x="182" y="3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00" name="Freeform 128"/>
            <p:cNvSpPr>
              <a:spLocks/>
            </p:cNvSpPr>
            <p:nvPr/>
          </p:nvSpPr>
          <p:spPr bwMode="auto">
            <a:xfrm>
              <a:off x="587" y="1553"/>
              <a:ext cx="9" cy="26"/>
            </a:xfrm>
            <a:custGeom>
              <a:avLst/>
              <a:gdLst>
                <a:gd name="T0" fmla="*/ 1 w 18"/>
                <a:gd name="T1" fmla="*/ 0 h 60"/>
                <a:gd name="T2" fmla="*/ 1 w 18"/>
                <a:gd name="T3" fmla="*/ 0 h 60"/>
                <a:gd name="T4" fmla="*/ 0 w 18"/>
                <a:gd name="T5" fmla="*/ 1 h 60"/>
                <a:gd name="T6" fmla="*/ 0 w 18"/>
                <a:gd name="T7" fmla="*/ 2 h 60"/>
                <a:gd name="T8" fmla="*/ 1 w 18"/>
                <a:gd name="T9" fmla="*/ 2 h 60"/>
                <a:gd name="T10" fmla="*/ 1 w 18"/>
                <a:gd name="T11" fmla="*/ 3 h 60"/>
                <a:gd name="T12" fmla="*/ 1 w 18"/>
                <a:gd name="T13" fmla="*/ 3 h 60"/>
                <a:gd name="T14" fmla="*/ 1 w 18"/>
                <a:gd name="T15" fmla="*/ 3 h 60"/>
                <a:gd name="T16" fmla="*/ 2 w 18"/>
                <a:gd name="T17" fmla="*/ 4 h 60"/>
                <a:gd name="T18" fmla="*/ 2 w 18"/>
                <a:gd name="T19" fmla="*/ 4 h 60"/>
                <a:gd name="T20" fmla="*/ 2 w 18"/>
                <a:gd name="T21" fmla="*/ 5 h 60"/>
                <a:gd name="T22" fmla="*/ 3 w 18"/>
                <a:gd name="T23" fmla="*/ 5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 h="60">
                  <a:moveTo>
                    <a:pt x="2" y="0"/>
                  </a:moveTo>
                  <a:lnTo>
                    <a:pt x="1" y="8"/>
                  </a:lnTo>
                  <a:lnTo>
                    <a:pt x="0" y="16"/>
                  </a:lnTo>
                  <a:lnTo>
                    <a:pt x="0" y="24"/>
                  </a:lnTo>
                  <a:lnTo>
                    <a:pt x="1" y="28"/>
                  </a:lnTo>
                  <a:lnTo>
                    <a:pt x="2" y="32"/>
                  </a:lnTo>
                  <a:lnTo>
                    <a:pt x="3" y="35"/>
                  </a:lnTo>
                  <a:lnTo>
                    <a:pt x="5" y="40"/>
                  </a:lnTo>
                  <a:lnTo>
                    <a:pt x="9" y="46"/>
                  </a:lnTo>
                  <a:lnTo>
                    <a:pt x="13" y="54"/>
                  </a:lnTo>
                  <a:lnTo>
                    <a:pt x="15" y="57"/>
                  </a:lnTo>
                  <a:lnTo>
                    <a:pt x="18" y="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01" name="Line 129"/>
            <p:cNvSpPr>
              <a:spLocks noChangeShapeType="1"/>
            </p:cNvSpPr>
            <p:nvPr/>
          </p:nvSpPr>
          <p:spPr bwMode="auto">
            <a:xfrm flipH="1">
              <a:off x="662" y="1393"/>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02" name="Freeform 130"/>
            <p:cNvSpPr>
              <a:spLocks/>
            </p:cNvSpPr>
            <p:nvPr/>
          </p:nvSpPr>
          <p:spPr bwMode="auto">
            <a:xfrm>
              <a:off x="2596" y="554"/>
              <a:ext cx="81" cy="184"/>
            </a:xfrm>
            <a:custGeom>
              <a:avLst/>
              <a:gdLst>
                <a:gd name="T0" fmla="*/ 9 w 192"/>
                <a:gd name="T1" fmla="*/ 0 h 431"/>
                <a:gd name="T2" fmla="*/ 0 w 192"/>
                <a:gd name="T3" fmla="*/ 34 h 431"/>
                <a:gd name="T4" fmla="*/ 6 w 192"/>
                <a:gd name="T5" fmla="*/ 34 h 431"/>
                <a:gd name="T6" fmla="*/ 6 w 192"/>
                <a:gd name="T7" fmla="*/ 34 h 431"/>
                <a:gd name="T8" fmla="*/ 7 w 192"/>
                <a:gd name="T9" fmla="*/ 33 h 431"/>
                <a:gd name="T10" fmla="*/ 7 w 192"/>
                <a:gd name="T11" fmla="*/ 33 h 431"/>
                <a:gd name="T12" fmla="*/ 8 w 192"/>
                <a:gd name="T13" fmla="*/ 33 h 431"/>
                <a:gd name="T14" fmla="*/ 8 w 192"/>
                <a:gd name="T15" fmla="*/ 32 h 431"/>
                <a:gd name="T16" fmla="*/ 9 w 192"/>
                <a:gd name="T17" fmla="*/ 32 h 431"/>
                <a:gd name="T18" fmla="*/ 9 w 192"/>
                <a:gd name="T19" fmla="*/ 32 h 431"/>
                <a:gd name="T20" fmla="*/ 10 w 192"/>
                <a:gd name="T21" fmla="*/ 31 h 431"/>
                <a:gd name="T22" fmla="*/ 10 w 192"/>
                <a:gd name="T23" fmla="*/ 30 h 431"/>
                <a:gd name="T24" fmla="*/ 11 w 192"/>
                <a:gd name="T25" fmla="*/ 30 h 431"/>
                <a:gd name="T26" fmla="*/ 11 w 192"/>
                <a:gd name="T27" fmla="*/ 29 h 431"/>
                <a:gd name="T28" fmla="*/ 11 w 192"/>
                <a:gd name="T29" fmla="*/ 29 h 431"/>
                <a:gd name="T30" fmla="*/ 11 w 192"/>
                <a:gd name="T31" fmla="*/ 28 h 431"/>
                <a:gd name="T32" fmla="*/ 12 w 192"/>
                <a:gd name="T33" fmla="*/ 27 h 431"/>
                <a:gd name="T34" fmla="*/ 14 w 192"/>
                <a:gd name="T35" fmla="*/ 18 h 431"/>
                <a:gd name="T36" fmla="*/ 14 w 192"/>
                <a:gd name="T37" fmla="*/ 17 h 431"/>
                <a:gd name="T38" fmla="*/ 14 w 192"/>
                <a:gd name="T39" fmla="*/ 16 h 431"/>
                <a:gd name="T40" fmla="*/ 14 w 192"/>
                <a:gd name="T41" fmla="*/ 15 h 431"/>
                <a:gd name="T42" fmla="*/ 14 w 192"/>
                <a:gd name="T43" fmla="*/ 15 h 431"/>
                <a:gd name="T44" fmla="*/ 14 w 192"/>
                <a:gd name="T45" fmla="*/ 14 h 431"/>
                <a:gd name="T46" fmla="*/ 14 w 192"/>
                <a:gd name="T47" fmla="*/ 14 h 431"/>
                <a:gd name="T48" fmla="*/ 14 w 192"/>
                <a:gd name="T49" fmla="*/ 13 h 431"/>
                <a:gd name="T50" fmla="*/ 14 w 192"/>
                <a:gd name="T51" fmla="*/ 12 h 431"/>
                <a:gd name="T52" fmla="*/ 14 w 192"/>
                <a:gd name="T53" fmla="*/ 12 h 431"/>
                <a:gd name="T54" fmla="*/ 13 w 192"/>
                <a:gd name="T55" fmla="*/ 12 h 431"/>
                <a:gd name="T56" fmla="*/ 13 w 192"/>
                <a:gd name="T57" fmla="*/ 12 h 431"/>
                <a:gd name="T58" fmla="*/ 13 w 192"/>
                <a:gd name="T59" fmla="*/ 11 h 431"/>
                <a:gd name="T60" fmla="*/ 12 w 192"/>
                <a:gd name="T61" fmla="*/ 11 h 431"/>
                <a:gd name="T62" fmla="*/ 11 w 192"/>
                <a:gd name="T63" fmla="*/ 11 h 431"/>
                <a:gd name="T64" fmla="*/ 6 w 192"/>
                <a:gd name="T65" fmla="*/ 11 h 4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92" h="431">
                  <a:moveTo>
                    <a:pt x="115" y="0"/>
                  </a:moveTo>
                  <a:lnTo>
                    <a:pt x="0" y="431"/>
                  </a:lnTo>
                  <a:lnTo>
                    <a:pt x="75" y="431"/>
                  </a:lnTo>
                  <a:lnTo>
                    <a:pt x="82" y="431"/>
                  </a:lnTo>
                  <a:lnTo>
                    <a:pt x="89" y="429"/>
                  </a:lnTo>
                  <a:lnTo>
                    <a:pt x="95" y="427"/>
                  </a:lnTo>
                  <a:lnTo>
                    <a:pt x="103" y="424"/>
                  </a:lnTo>
                  <a:lnTo>
                    <a:pt x="109" y="419"/>
                  </a:lnTo>
                  <a:lnTo>
                    <a:pt x="117" y="413"/>
                  </a:lnTo>
                  <a:lnTo>
                    <a:pt x="123" y="407"/>
                  </a:lnTo>
                  <a:lnTo>
                    <a:pt x="130" y="401"/>
                  </a:lnTo>
                  <a:lnTo>
                    <a:pt x="135" y="392"/>
                  </a:lnTo>
                  <a:lnTo>
                    <a:pt x="140" y="385"/>
                  </a:lnTo>
                  <a:lnTo>
                    <a:pt x="146" y="376"/>
                  </a:lnTo>
                  <a:lnTo>
                    <a:pt x="150" y="366"/>
                  </a:lnTo>
                  <a:lnTo>
                    <a:pt x="153" y="357"/>
                  </a:lnTo>
                  <a:lnTo>
                    <a:pt x="156" y="347"/>
                  </a:lnTo>
                  <a:lnTo>
                    <a:pt x="188" y="228"/>
                  </a:lnTo>
                  <a:lnTo>
                    <a:pt x="190" y="218"/>
                  </a:lnTo>
                  <a:lnTo>
                    <a:pt x="192" y="209"/>
                  </a:lnTo>
                  <a:lnTo>
                    <a:pt x="192" y="200"/>
                  </a:lnTo>
                  <a:lnTo>
                    <a:pt x="192" y="192"/>
                  </a:lnTo>
                  <a:lnTo>
                    <a:pt x="191" y="183"/>
                  </a:lnTo>
                  <a:lnTo>
                    <a:pt x="189" y="176"/>
                  </a:lnTo>
                  <a:lnTo>
                    <a:pt x="187" y="168"/>
                  </a:lnTo>
                  <a:lnTo>
                    <a:pt x="184" y="162"/>
                  </a:lnTo>
                  <a:lnTo>
                    <a:pt x="180" y="157"/>
                  </a:lnTo>
                  <a:lnTo>
                    <a:pt x="175" y="152"/>
                  </a:lnTo>
                  <a:lnTo>
                    <a:pt x="170" y="148"/>
                  </a:lnTo>
                  <a:lnTo>
                    <a:pt x="165" y="146"/>
                  </a:lnTo>
                  <a:lnTo>
                    <a:pt x="158" y="145"/>
                  </a:lnTo>
                  <a:lnTo>
                    <a:pt x="152" y="144"/>
                  </a:lnTo>
                  <a:lnTo>
                    <a:pt x="76"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03" name="Line 131"/>
            <p:cNvSpPr>
              <a:spLocks noChangeShapeType="1"/>
            </p:cNvSpPr>
            <p:nvPr/>
          </p:nvSpPr>
          <p:spPr bwMode="auto">
            <a:xfrm flipH="1">
              <a:off x="2701" y="554"/>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04" name="Freeform 132"/>
            <p:cNvSpPr>
              <a:spLocks/>
            </p:cNvSpPr>
            <p:nvPr/>
          </p:nvSpPr>
          <p:spPr bwMode="auto">
            <a:xfrm>
              <a:off x="2547" y="2427"/>
              <a:ext cx="85" cy="188"/>
            </a:xfrm>
            <a:custGeom>
              <a:avLst/>
              <a:gdLst>
                <a:gd name="T0" fmla="*/ 10 w 193"/>
                <a:gd name="T1" fmla="*/ 0 h 433"/>
                <a:gd name="T2" fmla="*/ 0 w 193"/>
                <a:gd name="T3" fmla="*/ 36 h 433"/>
                <a:gd name="T4" fmla="*/ 7 w 193"/>
                <a:gd name="T5" fmla="*/ 36 h 433"/>
                <a:gd name="T6" fmla="*/ 7 w 193"/>
                <a:gd name="T7" fmla="*/ 36 h 433"/>
                <a:gd name="T8" fmla="*/ 7 w 193"/>
                <a:gd name="T9" fmla="*/ 35 h 433"/>
                <a:gd name="T10" fmla="*/ 8 w 193"/>
                <a:gd name="T11" fmla="*/ 35 h 433"/>
                <a:gd name="T12" fmla="*/ 8 w 193"/>
                <a:gd name="T13" fmla="*/ 35 h 433"/>
                <a:gd name="T14" fmla="*/ 9 w 193"/>
                <a:gd name="T15" fmla="*/ 35 h 433"/>
                <a:gd name="T16" fmla="*/ 9 w 193"/>
                <a:gd name="T17" fmla="*/ 34 h 433"/>
                <a:gd name="T18" fmla="*/ 10 w 193"/>
                <a:gd name="T19" fmla="*/ 34 h 433"/>
                <a:gd name="T20" fmla="*/ 10 w 193"/>
                <a:gd name="T21" fmla="*/ 33 h 433"/>
                <a:gd name="T22" fmla="*/ 11 w 193"/>
                <a:gd name="T23" fmla="*/ 33 h 433"/>
                <a:gd name="T24" fmla="*/ 11 w 193"/>
                <a:gd name="T25" fmla="*/ 33 h 433"/>
                <a:gd name="T26" fmla="*/ 11 w 193"/>
                <a:gd name="T27" fmla="*/ 32 h 433"/>
                <a:gd name="T28" fmla="*/ 12 w 193"/>
                <a:gd name="T29" fmla="*/ 32 h 433"/>
                <a:gd name="T30" fmla="*/ 12 w 193"/>
                <a:gd name="T31" fmla="*/ 31 h 433"/>
                <a:gd name="T32" fmla="*/ 13 w 193"/>
                <a:gd name="T33" fmla="*/ 30 h 433"/>
                <a:gd name="T34" fmla="*/ 13 w 193"/>
                <a:gd name="T35" fmla="*/ 30 h 433"/>
                <a:gd name="T36" fmla="*/ 13 w 193"/>
                <a:gd name="T37" fmla="*/ 29 h 433"/>
                <a:gd name="T38" fmla="*/ 13 w 193"/>
                <a:gd name="T39" fmla="*/ 29 h 433"/>
                <a:gd name="T40" fmla="*/ 16 w 193"/>
                <a:gd name="T41" fmla="*/ 19 h 433"/>
                <a:gd name="T42" fmla="*/ 16 w 193"/>
                <a:gd name="T43" fmla="*/ 18 h 433"/>
                <a:gd name="T44" fmla="*/ 16 w 193"/>
                <a:gd name="T45" fmla="*/ 17 h 433"/>
                <a:gd name="T46" fmla="*/ 16 w 193"/>
                <a:gd name="T47" fmla="*/ 17 h 433"/>
                <a:gd name="T48" fmla="*/ 16 w 193"/>
                <a:gd name="T49" fmla="*/ 16 h 433"/>
                <a:gd name="T50" fmla="*/ 16 w 193"/>
                <a:gd name="T51" fmla="*/ 16 h 433"/>
                <a:gd name="T52" fmla="*/ 16 w 193"/>
                <a:gd name="T53" fmla="*/ 15 h 433"/>
                <a:gd name="T54" fmla="*/ 16 w 193"/>
                <a:gd name="T55" fmla="*/ 14 h 433"/>
                <a:gd name="T56" fmla="*/ 16 w 193"/>
                <a:gd name="T57" fmla="*/ 14 h 433"/>
                <a:gd name="T58" fmla="*/ 16 w 193"/>
                <a:gd name="T59" fmla="*/ 14 h 433"/>
                <a:gd name="T60" fmla="*/ 16 w 193"/>
                <a:gd name="T61" fmla="*/ 13 h 433"/>
                <a:gd name="T62" fmla="*/ 15 w 193"/>
                <a:gd name="T63" fmla="*/ 13 h 433"/>
                <a:gd name="T64" fmla="*/ 15 w 193"/>
                <a:gd name="T65" fmla="*/ 13 h 433"/>
                <a:gd name="T66" fmla="*/ 15 w 193"/>
                <a:gd name="T67" fmla="*/ 13 h 433"/>
                <a:gd name="T68" fmla="*/ 15 w 193"/>
                <a:gd name="T69" fmla="*/ 12 h 433"/>
                <a:gd name="T70" fmla="*/ 14 w 193"/>
                <a:gd name="T71" fmla="*/ 12 h 433"/>
                <a:gd name="T72" fmla="*/ 14 w 193"/>
                <a:gd name="T73" fmla="*/ 12 h 433"/>
                <a:gd name="T74" fmla="*/ 13 w 193"/>
                <a:gd name="T75" fmla="*/ 12 h 433"/>
                <a:gd name="T76" fmla="*/ 7 w 193"/>
                <a:gd name="T77" fmla="*/ 12 h 4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93" h="433">
                  <a:moveTo>
                    <a:pt x="115" y="0"/>
                  </a:moveTo>
                  <a:lnTo>
                    <a:pt x="0" y="433"/>
                  </a:lnTo>
                  <a:lnTo>
                    <a:pt x="76" y="433"/>
                  </a:lnTo>
                  <a:lnTo>
                    <a:pt x="81" y="432"/>
                  </a:lnTo>
                  <a:lnTo>
                    <a:pt x="86" y="431"/>
                  </a:lnTo>
                  <a:lnTo>
                    <a:pt x="93" y="430"/>
                  </a:lnTo>
                  <a:lnTo>
                    <a:pt x="98" y="426"/>
                  </a:lnTo>
                  <a:lnTo>
                    <a:pt x="103" y="423"/>
                  </a:lnTo>
                  <a:lnTo>
                    <a:pt x="110" y="420"/>
                  </a:lnTo>
                  <a:lnTo>
                    <a:pt x="115" y="416"/>
                  </a:lnTo>
                  <a:lnTo>
                    <a:pt x="120" y="410"/>
                  </a:lnTo>
                  <a:lnTo>
                    <a:pt x="126" y="405"/>
                  </a:lnTo>
                  <a:lnTo>
                    <a:pt x="131" y="399"/>
                  </a:lnTo>
                  <a:lnTo>
                    <a:pt x="136" y="392"/>
                  </a:lnTo>
                  <a:lnTo>
                    <a:pt x="141" y="386"/>
                  </a:lnTo>
                  <a:lnTo>
                    <a:pt x="145" y="378"/>
                  </a:lnTo>
                  <a:lnTo>
                    <a:pt x="148" y="371"/>
                  </a:lnTo>
                  <a:lnTo>
                    <a:pt x="151" y="364"/>
                  </a:lnTo>
                  <a:lnTo>
                    <a:pt x="154" y="356"/>
                  </a:lnTo>
                  <a:lnTo>
                    <a:pt x="157" y="349"/>
                  </a:lnTo>
                  <a:lnTo>
                    <a:pt x="188" y="228"/>
                  </a:lnTo>
                  <a:lnTo>
                    <a:pt x="191" y="221"/>
                  </a:lnTo>
                  <a:lnTo>
                    <a:pt x="192" y="213"/>
                  </a:lnTo>
                  <a:lnTo>
                    <a:pt x="193" y="206"/>
                  </a:lnTo>
                  <a:lnTo>
                    <a:pt x="193" y="199"/>
                  </a:lnTo>
                  <a:lnTo>
                    <a:pt x="193" y="191"/>
                  </a:lnTo>
                  <a:lnTo>
                    <a:pt x="192" y="185"/>
                  </a:lnTo>
                  <a:lnTo>
                    <a:pt x="191" y="178"/>
                  </a:lnTo>
                  <a:lnTo>
                    <a:pt x="188" y="172"/>
                  </a:lnTo>
                  <a:lnTo>
                    <a:pt x="186" y="167"/>
                  </a:lnTo>
                  <a:lnTo>
                    <a:pt x="183" y="161"/>
                  </a:lnTo>
                  <a:lnTo>
                    <a:pt x="180" y="157"/>
                  </a:lnTo>
                  <a:lnTo>
                    <a:pt x="176" y="154"/>
                  </a:lnTo>
                  <a:lnTo>
                    <a:pt x="172" y="151"/>
                  </a:lnTo>
                  <a:lnTo>
                    <a:pt x="167" y="147"/>
                  </a:lnTo>
                  <a:lnTo>
                    <a:pt x="163" y="146"/>
                  </a:lnTo>
                  <a:lnTo>
                    <a:pt x="158" y="145"/>
                  </a:lnTo>
                  <a:lnTo>
                    <a:pt x="152" y="144"/>
                  </a:lnTo>
                  <a:lnTo>
                    <a:pt x="77"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905" name="Line 133"/>
            <p:cNvSpPr>
              <a:spLocks noChangeShapeType="1"/>
            </p:cNvSpPr>
            <p:nvPr/>
          </p:nvSpPr>
          <p:spPr bwMode="auto">
            <a:xfrm flipH="1">
              <a:off x="385" y="1960"/>
              <a:ext cx="25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06" name="Line 134"/>
            <p:cNvSpPr>
              <a:spLocks noChangeShapeType="1"/>
            </p:cNvSpPr>
            <p:nvPr/>
          </p:nvSpPr>
          <p:spPr bwMode="auto">
            <a:xfrm flipH="1">
              <a:off x="638" y="780"/>
              <a:ext cx="1873" cy="82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07" name="Line 135"/>
            <p:cNvSpPr>
              <a:spLocks noChangeShapeType="1"/>
            </p:cNvSpPr>
            <p:nvPr/>
          </p:nvSpPr>
          <p:spPr bwMode="auto">
            <a:xfrm>
              <a:off x="638" y="1607"/>
              <a:ext cx="0" cy="14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08" name="Line 136"/>
            <p:cNvSpPr>
              <a:spLocks noChangeShapeType="1"/>
            </p:cNvSpPr>
            <p:nvPr/>
          </p:nvSpPr>
          <p:spPr bwMode="auto">
            <a:xfrm>
              <a:off x="2511" y="780"/>
              <a:ext cx="0" cy="17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909" name="Line 137"/>
            <p:cNvSpPr>
              <a:spLocks noChangeShapeType="1"/>
            </p:cNvSpPr>
            <p:nvPr/>
          </p:nvSpPr>
          <p:spPr bwMode="auto">
            <a:xfrm flipV="1">
              <a:off x="638" y="2494"/>
              <a:ext cx="1873" cy="5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85841" name="Line 145"/>
          <p:cNvSpPr>
            <a:spLocks noChangeShapeType="1"/>
          </p:cNvSpPr>
          <p:nvPr/>
        </p:nvSpPr>
        <p:spPr bwMode="auto">
          <a:xfrm>
            <a:off x="2762250" y="1636713"/>
            <a:ext cx="0" cy="25146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85842" name="Group 146"/>
          <p:cNvGrpSpPr>
            <a:grpSpLocks/>
          </p:cNvGrpSpPr>
          <p:nvPr/>
        </p:nvGrpSpPr>
        <p:grpSpPr bwMode="auto">
          <a:xfrm>
            <a:off x="2606675" y="1296988"/>
            <a:ext cx="230188" cy="406400"/>
            <a:chOff x="1642" y="907"/>
            <a:chExt cx="145" cy="256"/>
          </a:xfrm>
        </p:grpSpPr>
        <p:sp>
          <p:nvSpPr>
            <p:cNvPr id="36890" name="Line 147"/>
            <p:cNvSpPr>
              <a:spLocks noChangeShapeType="1"/>
            </p:cNvSpPr>
            <p:nvPr/>
          </p:nvSpPr>
          <p:spPr bwMode="auto">
            <a:xfrm flipH="1">
              <a:off x="1661" y="1094"/>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91" name="Freeform 148"/>
            <p:cNvSpPr>
              <a:spLocks/>
            </p:cNvSpPr>
            <p:nvPr/>
          </p:nvSpPr>
          <p:spPr bwMode="auto">
            <a:xfrm>
              <a:off x="1642" y="1057"/>
              <a:ext cx="19" cy="37"/>
            </a:xfrm>
            <a:custGeom>
              <a:avLst/>
              <a:gdLst>
                <a:gd name="T0" fmla="*/ 0 w 41"/>
                <a:gd name="T1" fmla="*/ 0 h 83"/>
                <a:gd name="T2" fmla="*/ 0 w 41"/>
                <a:gd name="T3" fmla="*/ 1 h 83"/>
                <a:gd name="T4" fmla="*/ 0 w 41"/>
                <a:gd name="T5" fmla="*/ 2 h 83"/>
                <a:gd name="T6" fmla="*/ 0 w 41"/>
                <a:gd name="T7" fmla="*/ 2 h 83"/>
                <a:gd name="T8" fmla="*/ 0 w 41"/>
                <a:gd name="T9" fmla="*/ 3 h 83"/>
                <a:gd name="T10" fmla="*/ 0 w 41"/>
                <a:gd name="T11" fmla="*/ 4 h 83"/>
                <a:gd name="T12" fmla="*/ 0 w 41"/>
                <a:gd name="T13" fmla="*/ 5 h 83"/>
                <a:gd name="T14" fmla="*/ 0 w 41"/>
                <a:gd name="T15" fmla="*/ 5 h 83"/>
                <a:gd name="T16" fmla="*/ 1 w 41"/>
                <a:gd name="T17" fmla="*/ 6 h 83"/>
                <a:gd name="T18" fmla="*/ 1 w 41"/>
                <a:gd name="T19" fmla="*/ 6 h 83"/>
                <a:gd name="T20" fmla="*/ 2 w 41"/>
                <a:gd name="T21" fmla="*/ 7 h 83"/>
                <a:gd name="T22" fmla="*/ 2 w 41"/>
                <a:gd name="T23" fmla="*/ 7 h 83"/>
                <a:gd name="T24" fmla="*/ 3 w 41"/>
                <a:gd name="T25" fmla="*/ 7 h 83"/>
                <a:gd name="T26" fmla="*/ 3 w 41"/>
                <a:gd name="T27" fmla="*/ 7 h 83"/>
                <a:gd name="T28" fmla="*/ 4 w 41"/>
                <a:gd name="T29" fmla="*/ 7 h 8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1" h="83">
                  <a:moveTo>
                    <a:pt x="5" y="0"/>
                  </a:moveTo>
                  <a:lnTo>
                    <a:pt x="2" y="9"/>
                  </a:lnTo>
                  <a:lnTo>
                    <a:pt x="1" y="19"/>
                  </a:lnTo>
                  <a:lnTo>
                    <a:pt x="0" y="28"/>
                  </a:lnTo>
                  <a:lnTo>
                    <a:pt x="1" y="37"/>
                  </a:lnTo>
                  <a:lnTo>
                    <a:pt x="1" y="45"/>
                  </a:lnTo>
                  <a:lnTo>
                    <a:pt x="4" y="53"/>
                  </a:lnTo>
                  <a:lnTo>
                    <a:pt x="6" y="59"/>
                  </a:lnTo>
                  <a:lnTo>
                    <a:pt x="9" y="65"/>
                  </a:lnTo>
                  <a:lnTo>
                    <a:pt x="13" y="71"/>
                  </a:lnTo>
                  <a:lnTo>
                    <a:pt x="17" y="76"/>
                  </a:lnTo>
                  <a:lnTo>
                    <a:pt x="23" y="79"/>
                  </a:lnTo>
                  <a:lnTo>
                    <a:pt x="29" y="81"/>
                  </a:lnTo>
                  <a:lnTo>
                    <a:pt x="34" y="83"/>
                  </a:lnTo>
                  <a:lnTo>
                    <a:pt x="41"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892" name="Line 149"/>
            <p:cNvSpPr>
              <a:spLocks noChangeShapeType="1"/>
            </p:cNvSpPr>
            <p:nvPr/>
          </p:nvSpPr>
          <p:spPr bwMode="auto">
            <a:xfrm flipV="1">
              <a:off x="1646" y="1006"/>
              <a:ext cx="15"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93" name="Freeform 150"/>
            <p:cNvSpPr>
              <a:spLocks/>
            </p:cNvSpPr>
            <p:nvPr/>
          </p:nvSpPr>
          <p:spPr bwMode="auto">
            <a:xfrm>
              <a:off x="1661" y="970"/>
              <a:ext cx="32" cy="36"/>
            </a:xfrm>
            <a:custGeom>
              <a:avLst/>
              <a:gdLst>
                <a:gd name="T0" fmla="*/ 5 w 82"/>
                <a:gd name="T1" fmla="*/ 0 h 84"/>
                <a:gd name="T2" fmla="*/ 4 w 82"/>
                <a:gd name="T3" fmla="*/ 0 h 84"/>
                <a:gd name="T4" fmla="*/ 4 w 82"/>
                <a:gd name="T5" fmla="*/ 0 h 84"/>
                <a:gd name="T6" fmla="*/ 4 w 82"/>
                <a:gd name="T7" fmla="*/ 0 h 84"/>
                <a:gd name="T8" fmla="*/ 3 w 82"/>
                <a:gd name="T9" fmla="*/ 1 h 84"/>
                <a:gd name="T10" fmla="*/ 3 w 82"/>
                <a:gd name="T11" fmla="*/ 1 h 84"/>
                <a:gd name="T12" fmla="*/ 2 w 82"/>
                <a:gd name="T13" fmla="*/ 1 h 84"/>
                <a:gd name="T14" fmla="*/ 2 w 82"/>
                <a:gd name="T15" fmla="*/ 2 h 84"/>
                <a:gd name="T16" fmla="*/ 2 w 82"/>
                <a:gd name="T17" fmla="*/ 3 h 84"/>
                <a:gd name="T18" fmla="*/ 1 w 82"/>
                <a:gd name="T19" fmla="*/ 3 h 84"/>
                <a:gd name="T20" fmla="*/ 1 w 82"/>
                <a:gd name="T21" fmla="*/ 4 h 84"/>
                <a:gd name="T22" fmla="*/ 1 w 82"/>
                <a:gd name="T23" fmla="*/ 4 h 84"/>
                <a:gd name="T24" fmla="*/ 0 w 82"/>
                <a:gd name="T25" fmla="*/ 5 h 84"/>
                <a:gd name="T26" fmla="*/ 0 w 82"/>
                <a:gd name="T27" fmla="*/ 6 h 84"/>
                <a:gd name="T28" fmla="*/ 0 w 82"/>
                <a:gd name="T29" fmla="*/ 6 h 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2" h="84">
                  <a:moveTo>
                    <a:pt x="82" y="0"/>
                  </a:moveTo>
                  <a:lnTo>
                    <a:pt x="74" y="1"/>
                  </a:lnTo>
                  <a:lnTo>
                    <a:pt x="68" y="2"/>
                  </a:lnTo>
                  <a:lnTo>
                    <a:pt x="60" y="5"/>
                  </a:lnTo>
                  <a:lnTo>
                    <a:pt x="54" y="9"/>
                  </a:lnTo>
                  <a:lnTo>
                    <a:pt x="46" y="13"/>
                  </a:lnTo>
                  <a:lnTo>
                    <a:pt x="40" y="18"/>
                  </a:lnTo>
                  <a:lnTo>
                    <a:pt x="33" y="24"/>
                  </a:lnTo>
                  <a:lnTo>
                    <a:pt x="27" y="32"/>
                  </a:lnTo>
                  <a:lnTo>
                    <a:pt x="21" y="39"/>
                  </a:lnTo>
                  <a:lnTo>
                    <a:pt x="15" y="48"/>
                  </a:lnTo>
                  <a:lnTo>
                    <a:pt x="10" y="56"/>
                  </a:lnTo>
                  <a:lnTo>
                    <a:pt x="6" y="65"/>
                  </a:lnTo>
                  <a:lnTo>
                    <a:pt x="3" y="75"/>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894" name="Line 151"/>
            <p:cNvSpPr>
              <a:spLocks noChangeShapeType="1"/>
            </p:cNvSpPr>
            <p:nvPr/>
          </p:nvSpPr>
          <p:spPr bwMode="auto">
            <a:xfrm>
              <a:off x="1693" y="970"/>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95" name="Line 152"/>
            <p:cNvSpPr>
              <a:spLocks noChangeShapeType="1"/>
            </p:cNvSpPr>
            <p:nvPr/>
          </p:nvSpPr>
          <p:spPr bwMode="auto">
            <a:xfrm flipH="1">
              <a:off x="1742" y="907"/>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96" name="Freeform 153"/>
            <p:cNvSpPr>
              <a:spLocks/>
            </p:cNvSpPr>
            <p:nvPr/>
          </p:nvSpPr>
          <p:spPr bwMode="auto">
            <a:xfrm>
              <a:off x="1690" y="1064"/>
              <a:ext cx="97" cy="99"/>
            </a:xfrm>
            <a:custGeom>
              <a:avLst/>
              <a:gdLst>
                <a:gd name="T0" fmla="*/ 11 w 289"/>
                <a:gd name="T1" fmla="*/ 5 h 290"/>
                <a:gd name="T2" fmla="*/ 11 w 289"/>
                <a:gd name="T3" fmla="*/ 5 h 290"/>
                <a:gd name="T4" fmla="*/ 11 w 289"/>
                <a:gd name="T5" fmla="*/ 4 h 290"/>
                <a:gd name="T6" fmla="*/ 10 w 289"/>
                <a:gd name="T7" fmla="*/ 3 h 290"/>
                <a:gd name="T8" fmla="*/ 10 w 289"/>
                <a:gd name="T9" fmla="*/ 3 h 290"/>
                <a:gd name="T10" fmla="*/ 10 w 289"/>
                <a:gd name="T11" fmla="*/ 2 h 290"/>
                <a:gd name="T12" fmla="*/ 10 w 289"/>
                <a:gd name="T13" fmla="*/ 2 h 290"/>
                <a:gd name="T14" fmla="*/ 9 w 289"/>
                <a:gd name="T15" fmla="*/ 1 h 290"/>
                <a:gd name="T16" fmla="*/ 9 w 289"/>
                <a:gd name="T17" fmla="*/ 1 h 290"/>
                <a:gd name="T18" fmla="*/ 8 w 289"/>
                <a:gd name="T19" fmla="*/ 1 h 290"/>
                <a:gd name="T20" fmla="*/ 7 w 289"/>
                <a:gd name="T21" fmla="*/ 0 h 290"/>
                <a:gd name="T22" fmla="*/ 7 w 289"/>
                <a:gd name="T23" fmla="*/ 0 h 290"/>
                <a:gd name="T24" fmla="*/ 6 w 289"/>
                <a:gd name="T25" fmla="*/ 0 h 290"/>
                <a:gd name="T26" fmla="*/ 6 w 289"/>
                <a:gd name="T27" fmla="*/ 0 h 290"/>
                <a:gd name="T28" fmla="*/ 5 w 289"/>
                <a:gd name="T29" fmla="*/ 0 h 290"/>
                <a:gd name="T30" fmla="*/ 5 w 289"/>
                <a:gd name="T31" fmla="*/ 0 h 290"/>
                <a:gd name="T32" fmla="*/ 4 w 289"/>
                <a:gd name="T33" fmla="*/ 0 h 290"/>
                <a:gd name="T34" fmla="*/ 3 w 289"/>
                <a:gd name="T35" fmla="*/ 0 h 290"/>
                <a:gd name="T36" fmla="*/ 3 w 289"/>
                <a:gd name="T37" fmla="*/ 1 h 290"/>
                <a:gd name="T38" fmla="*/ 2 w 289"/>
                <a:gd name="T39" fmla="*/ 1 h 290"/>
                <a:gd name="T40" fmla="*/ 2 w 289"/>
                <a:gd name="T41" fmla="*/ 1 h 290"/>
                <a:gd name="T42" fmla="*/ 1 w 289"/>
                <a:gd name="T43" fmla="*/ 2 h 290"/>
                <a:gd name="T44" fmla="*/ 1 w 289"/>
                <a:gd name="T45" fmla="*/ 2 h 290"/>
                <a:gd name="T46" fmla="*/ 1 w 289"/>
                <a:gd name="T47" fmla="*/ 3 h 290"/>
                <a:gd name="T48" fmla="*/ 1 w 289"/>
                <a:gd name="T49" fmla="*/ 3 h 290"/>
                <a:gd name="T50" fmla="*/ 0 w 289"/>
                <a:gd name="T51" fmla="*/ 4 h 290"/>
                <a:gd name="T52" fmla="*/ 0 w 289"/>
                <a:gd name="T53" fmla="*/ 4 h 290"/>
                <a:gd name="T54" fmla="*/ 0 w 289"/>
                <a:gd name="T55" fmla="*/ 5 h 290"/>
                <a:gd name="T56" fmla="*/ 0 w 289"/>
                <a:gd name="T57" fmla="*/ 6 h 290"/>
                <a:gd name="T58" fmla="*/ 0 w 289"/>
                <a:gd name="T59" fmla="*/ 6 h 290"/>
                <a:gd name="T60" fmla="*/ 0 w 289"/>
                <a:gd name="T61" fmla="*/ 7 h 290"/>
                <a:gd name="T62" fmla="*/ 0 w 289"/>
                <a:gd name="T63" fmla="*/ 8 h 290"/>
                <a:gd name="T64" fmla="*/ 1 w 289"/>
                <a:gd name="T65" fmla="*/ 8 h 290"/>
                <a:gd name="T66" fmla="*/ 1 w 289"/>
                <a:gd name="T67" fmla="*/ 9 h 290"/>
                <a:gd name="T68" fmla="*/ 1 w 289"/>
                <a:gd name="T69" fmla="*/ 9 h 290"/>
                <a:gd name="T70" fmla="*/ 1 w 289"/>
                <a:gd name="T71" fmla="*/ 10 h 290"/>
                <a:gd name="T72" fmla="*/ 2 w 289"/>
                <a:gd name="T73" fmla="*/ 10 h 290"/>
                <a:gd name="T74" fmla="*/ 2 w 289"/>
                <a:gd name="T75" fmla="*/ 11 h 290"/>
                <a:gd name="T76" fmla="*/ 3 w 289"/>
                <a:gd name="T77" fmla="*/ 11 h 290"/>
                <a:gd name="T78" fmla="*/ 3 w 289"/>
                <a:gd name="T79" fmla="*/ 11 h 290"/>
                <a:gd name="T80" fmla="*/ 4 w 289"/>
                <a:gd name="T81" fmla="*/ 11 h 290"/>
                <a:gd name="T82" fmla="*/ 5 w 289"/>
                <a:gd name="T83" fmla="*/ 12 h 290"/>
                <a:gd name="T84" fmla="*/ 5 w 289"/>
                <a:gd name="T85" fmla="*/ 12 h 290"/>
                <a:gd name="T86" fmla="*/ 6 w 289"/>
                <a:gd name="T87" fmla="*/ 12 h 290"/>
                <a:gd name="T88" fmla="*/ 6 w 289"/>
                <a:gd name="T89" fmla="*/ 11 h 290"/>
                <a:gd name="T90" fmla="*/ 7 w 289"/>
                <a:gd name="T91" fmla="*/ 11 h 290"/>
                <a:gd name="T92" fmla="*/ 7 w 289"/>
                <a:gd name="T93" fmla="*/ 11 h 290"/>
                <a:gd name="T94" fmla="*/ 8 w 289"/>
                <a:gd name="T95" fmla="*/ 11 h 290"/>
                <a:gd name="T96" fmla="*/ 9 w 289"/>
                <a:gd name="T97" fmla="*/ 11 h 290"/>
                <a:gd name="T98" fmla="*/ 9 w 289"/>
                <a:gd name="T99" fmla="*/ 10 h 290"/>
                <a:gd name="T100" fmla="*/ 10 w 289"/>
                <a:gd name="T101" fmla="*/ 10 h 290"/>
                <a:gd name="T102" fmla="*/ 10 w 289"/>
                <a:gd name="T103" fmla="*/ 9 h 290"/>
                <a:gd name="T104" fmla="*/ 10 w 289"/>
                <a:gd name="T105" fmla="*/ 9 h 290"/>
                <a:gd name="T106" fmla="*/ 10 w 289"/>
                <a:gd name="T107" fmla="*/ 8 h 290"/>
                <a:gd name="T108" fmla="*/ 11 w 289"/>
                <a:gd name="T109" fmla="*/ 8 h 290"/>
                <a:gd name="T110" fmla="*/ 11 w 289"/>
                <a:gd name="T111" fmla="*/ 7 h 290"/>
                <a:gd name="T112" fmla="*/ 11 w 289"/>
                <a:gd name="T113" fmla="*/ 6 h 29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9" h="290">
                  <a:moveTo>
                    <a:pt x="289" y="145"/>
                  </a:moveTo>
                  <a:lnTo>
                    <a:pt x="289" y="140"/>
                  </a:lnTo>
                  <a:lnTo>
                    <a:pt x="289" y="135"/>
                  </a:lnTo>
                  <a:lnTo>
                    <a:pt x="288" y="129"/>
                  </a:lnTo>
                  <a:lnTo>
                    <a:pt x="288" y="124"/>
                  </a:lnTo>
                  <a:lnTo>
                    <a:pt x="287" y="119"/>
                  </a:lnTo>
                  <a:lnTo>
                    <a:pt x="286" y="113"/>
                  </a:lnTo>
                  <a:lnTo>
                    <a:pt x="285" y="108"/>
                  </a:lnTo>
                  <a:lnTo>
                    <a:pt x="283" y="104"/>
                  </a:lnTo>
                  <a:lnTo>
                    <a:pt x="282" y="98"/>
                  </a:lnTo>
                  <a:lnTo>
                    <a:pt x="280" y="93"/>
                  </a:lnTo>
                  <a:lnTo>
                    <a:pt x="278" y="88"/>
                  </a:lnTo>
                  <a:lnTo>
                    <a:pt x="275" y="84"/>
                  </a:lnTo>
                  <a:lnTo>
                    <a:pt x="273" y="78"/>
                  </a:lnTo>
                  <a:lnTo>
                    <a:pt x="271" y="74"/>
                  </a:lnTo>
                  <a:lnTo>
                    <a:pt x="268" y="70"/>
                  </a:lnTo>
                  <a:lnTo>
                    <a:pt x="266" y="65"/>
                  </a:lnTo>
                  <a:lnTo>
                    <a:pt x="263" y="60"/>
                  </a:lnTo>
                  <a:lnTo>
                    <a:pt x="260" y="56"/>
                  </a:lnTo>
                  <a:lnTo>
                    <a:pt x="256" y="53"/>
                  </a:lnTo>
                  <a:lnTo>
                    <a:pt x="252" y="48"/>
                  </a:lnTo>
                  <a:lnTo>
                    <a:pt x="249" y="44"/>
                  </a:lnTo>
                  <a:lnTo>
                    <a:pt x="246" y="41"/>
                  </a:lnTo>
                  <a:lnTo>
                    <a:pt x="241" y="37"/>
                  </a:lnTo>
                  <a:lnTo>
                    <a:pt x="237" y="33"/>
                  </a:lnTo>
                  <a:lnTo>
                    <a:pt x="233" y="30"/>
                  </a:lnTo>
                  <a:lnTo>
                    <a:pt x="229" y="27"/>
                  </a:lnTo>
                  <a:lnTo>
                    <a:pt x="224" y="24"/>
                  </a:lnTo>
                  <a:lnTo>
                    <a:pt x="220" y="21"/>
                  </a:lnTo>
                  <a:lnTo>
                    <a:pt x="216" y="19"/>
                  </a:lnTo>
                  <a:lnTo>
                    <a:pt x="211" y="16"/>
                  </a:lnTo>
                  <a:lnTo>
                    <a:pt x="206" y="13"/>
                  </a:lnTo>
                  <a:lnTo>
                    <a:pt x="201" y="11"/>
                  </a:lnTo>
                  <a:lnTo>
                    <a:pt x="197" y="10"/>
                  </a:lnTo>
                  <a:lnTo>
                    <a:pt x="191" y="8"/>
                  </a:lnTo>
                  <a:lnTo>
                    <a:pt x="186" y="6"/>
                  </a:lnTo>
                  <a:lnTo>
                    <a:pt x="182" y="5"/>
                  </a:lnTo>
                  <a:lnTo>
                    <a:pt x="176" y="4"/>
                  </a:lnTo>
                  <a:lnTo>
                    <a:pt x="171" y="3"/>
                  </a:lnTo>
                  <a:lnTo>
                    <a:pt x="166" y="2"/>
                  </a:lnTo>
                  <a:lnTo>
                    <a:pt x="160" y="0"/>
                  </a:lnTo>
                  <a:lnTo>
                    <a:pt x="155" y="0"/>
                  </a:lnTo>
                  <a:lnTo>
                    <a:pt x="150" y="0"/>
                  </a:lnTo>
                  <a:lnTo>
                    <a:pt x="145" y="0"/>
                  </a:lnTo>
                  <a:lnTo>
                    <a:pt x="139" y="0"/>
                  </a:lnTo>
                  <a:lnTo>
                    <a:pt x="134" y="0"/>
                  </a:lnTo>
                  <a:lnTo>
                    <a:pt x="129" y="0"/>
                  </a:lnTo>
                  <a:lnTo>
                    <a:pt x="123" y="2"/>
                  </a:lnTo>
                  <a:lnTo>
                    <a:pt x="118" y="3"/>
                  </a:lnTo>
                  <a:lnTo>
                    <a:pt x="113" y="4"/>
                  </a:lnTo>
                  <a:lnTo>
                    <a:pt x="108" y="5"/>
                  </a:lnTo>
                  <a:lnTo>
                    <a:pt x="103" y="6"/>
                  </a:lnTo>
                  <a:lnTo>
                    <a:pt x="98" y="8"/>
                  </a:lnTo>
                  <a:lnTo>
                    <a:pt x="92" y="10"/>
                  </a:lnTo>
                  <a:lnTo>
                    <a:pt x="88" y="11"/>
                  </a:lnTo>
                  <a:lnTo>
                    <a:pt x="83" y="13"/>
                  </a:lnTo>
                  <a:lnTo>
                    <a:pt x="78" y="16"/>
                  </a:lnTo>
                  <a:lnTo>
                    <a:pt x="73" y="19"/>
                  </a:lnTo>
                  <a:lnTo>
                    <a:pt x="69" y="21"/>
                  </a:lnTo>
                  <a:lnTo>
                    <a:pt x="65" y="24"/>
                  </a:lnTo>
                  <a:lnTo>
                    <a:pt x="60" y="27"/>
                  </a:lnTo>
                  <a:lnTo>
                    <a:pt x="56" y="30"/>
                  </a:lnTo>
                  <a:lnTo>
                    <a:pt x="52" y="33"/>
                  </a:lnTo>
                  <a:lnTo>
                    <a:pt x="48" y="37"/>
                  </a:lnTo>
                  <a:lnTo>
                    <a:pt x="44" y="41"/>
                  </a:lnTo>
                  <a:lnTo>
                    <a:pt x="40" y="44"/>
                  </a:lnTo>
                  <a:lnTo>
                    <a:pt x="37" y="48"/>
                  </a:lnTo>
                  <a:lnTo>
                    <a:pt x="33" y="53"/>
                  </a:lnTo>
                  <a:lnTo>
                    <a:pt x="30" y="56"/>
                  </a:lnTo>
                  <a:lnTo>
                    <a:pt x="26" y="60"/>
                  </a:lnTo>
                  <a:lnTo>
                    <a:pt x="24" y="65"/>
                  </a:lnTo>
                  <a:lnTo>
                    <a:pt x="21" y="70"/>
                  </a:lnTo>
                  <a:lnTo>
                    <a:pt x="18" y="74"/>
                  </a:lnTo>
                  <a:lnTo>
                    <a:pt x="16" y="78"/>
                  </a:lnTo>
                  <a:lnTo>
                    <a:pt x="14" y="84"/>
                  </a:lnTo>
                  <a:lnTo>
                    <a:pt x="11" y="88"/>
                  </a:lnTo>
                  <a:lnTo>
                    <a:pt x="9" y="93"/>
                  </a:lnTo>
                  <a:lnTo>
                    <a:pt x="7" y="98"/>
                  </a:lnTo>
                  <a:lnTo>
                    <a:pt x="6" y="104"/>
                  </a:lnTo>
                  <a:lnTo>
                    <a:pt x="4" y="108"/>
                  </a:lnTo>
                  <a:lnTo>
                    <a:pt x="3" y="113"/>
                  </a:lnTo>
                  <a:lnTo>
                    <a:pt x="2" y="119"/>
                  </a:lnTo>
                  <a:lnTo>
                    <a:pt x="1" y="124"/>
                  </a:lnTo>
                  <a:lnTo>
                    <a:pt x="1" y="129"/>
                  </a:lnTo>
                  <a:lnTo>
                    <a:pt x="0" y="135"/>
                  </a:lnTo>
                  <a:lnTo>
                    <a:pt x="0" y="140"/>
                  </a:lnTo>
                  <a:lnTo>
                    <a:pt x="0" y="145"/>
                  </a:lnTo>
                  <a:lnTo>
                    <a:pt x="0" y="151"/>
                  </a:lnTo>
                  <a:lnTo>
                    <a:pt x="0" y="156"/>
                  </a:lnTo>
                  <a:lnTo>
                    <a:pt x="1" y="161"/>
                  </a:lnTo>
                  <a:lnTo>
                    <a:pt x="1" y="167"/>
                  </a:lnTo>
                  <a:lnTo>
                    <a:pt x="2" y="171"/>
                  </a:lnTo>
                  <a:lnTo>
                    <a:pt x="3" y="176"/>
                  </a:lnTo>
                  <a:lnTo>
                    <a:pt x="4" y="181"/>
                  </a:lnTo>
                  <a:lnTo>
                    <a:pt x="6" y="187"/>
                  </a:lnTo>
                  <a:lnTo>
                    <a:pt x="7" y="192"/>
                  </a:lnTo>
                  <a:lnTo>
                    <a:pt x="9" y="196"/>
                  </a:lnTo>
                  <a:lnTo>
                    <a:pt x="11" y="202"/>
                  </a:lnTo>
                  <a:lnTo>
                    <a:pt x="14" y="207"/>
                  </a:lnTo>
                  <a:lnTo>
                    <a:pt x="16" y="211"/>
                  </a:lnTo>
                  <a:lnTo>
                    <a:pt x="18" y="216"/>
                  </a:lnTo>
                  <a:lnTo>
                    <a:pt x="21" y="221"/>
                  </a:lnTo>
                  <a:lnTo>
                    <a:pt x="24" y="225"/>
                  </a:lnTo>
                  <a:lnTo>
                    <a:pt x="26" y="229"/>
                  </a:lnTo>
                  <a:lnTo>
                    <a:pt x="30" y="234"/>
                  </a:lnTo>
                  <a:lnTo>
                    <a:pt x="33" y="238"/>
                  </a:lnTo>
                  <a:lnTo>
                    <a:pt x="37" y="242"/>
                  </a:lnTo>
                  <a:lnTo>
                    <a:pt x="40" y="245"/>
                  </a:lnTo>
                  <a:lnTo>
                    <a:pt x="44" y="250"/>
                  </a:lnTo>
                  <a:lnTo>
                    <a:pt x="48" y="253"/>
                  </a:lnTo>
                  <a:lnTo>
                    <a:pt x="52" y="256"/>
                  </a:lnTo>
                  <a:lnTo>
                    <a:pt x="56" y="260"/>
                  </a:lnTo>
                  <a:lnTo>
                    <a:pt x="60" y="263"/>
                  </a:lnTo>
                  <a:lnTo>
                    <a:pt x="65" y="266"/>
                  </a:lnTo>
                  <a:lnTo>
                    <a:pt x="69" y="269"/>
                  </a:lnTo>
                  <a:lnTo>
                    <a:pt x="73" y="272"/>
                  </a:lnTo>
                  <a:lnTo>
                    <a:pt x="78" y="274"/>
                  </a:lnTo>
                  <a:lnTo>
                    <a:pt x="83" y="276"/>
                  </a:lnTo>
                  <a:lnTo>
                    <a:pt x="88" y="278"/>
                  </a:lnTo>
                  <a:lnTo>
                    <a:pt x="92" y="280"/>
                  </a:lnTo>
                  <a:lnTo>
                    <a:pt x="98" y="283"/>
                  </a:lnTo>
                  <a:lnTo>
                    <a:pt x="103" y="284"/>
                  </a:lnTo>
                  <a:lnTo>
                    <a:pt x="108" y="286"/>
                  </a:lnTo>
                  <a:lnTo>
                    <a:pt x="113" y="287"/>
                  </a:lnTo>
                  <a:lnTo>
                    <a:pt x="118" y="288"/>
                  </a:lnTo>
                  <a:lnTo>
                    <a:pt x="123" y="289"/>
                  </a:lnTo>
                  <a:lnTo>
                    <a:pt x="129" y="289"/>
                  </a:lnTo>
                  <a:lnTo>
                    <a:pt x="134" y="290"/>
                  </a:lnTo>
                  <a:lnTo>
                    <a:pt x="139" y="290"/>
                  </a:lnTo>
                  <a:lnTo>
                    <a:pt x="145" y="290"/>
                  </a:lnTo>
                  <a:lnTo>
                    <a:pt x="150" y="290"/>
                  </a:lnTo>
                  <a:lnTo>
                    <a:pt x="155" y="290"/>
                  </a:lnTo>
                  <a:lnTo>
                    <a:pt x="160" y="289"/>
                  </a:lnTo>
                  <a:lnTo>
                    <a:pt x="166" y="289"/>
                  </a:lnTo>
                  <a:lnTo>
                    <a:pt x="171" y="288"/>
                  </a:lnTo>
                  <a:lnTo>
                    <a:pt x="176" y="287"/>
                  </a:lnTo>
                  <a:lnTo>
                    <a:pt x="182" y="286"/>
                  </a:lnTo>
                  <a:lnTo>
                    <a:pt x="186" y="284"/>
                  </a:lnTo>
                  <a:lnTo>
                    <a:pt x="191" y="283"/>
                  </a:lnTo>
                  <a:lnTo>
                    <a:pt x="197" y="280"/>
                  </a:lnTo>
                  <a:lnTo>
                    <a:pt x="201" y="278"/>
                  </a:lnTo>
                  <a:lnTo>
                    <a:pt x="206" y="276"/>
                  </a:lnTo>
                  <a:lnTo>
                    <a:pt x="211" y="274"/>
                  </a:lnTo>
                  <a:lnTo>
                    <a:pt x="216" y="272"/>
                  </a:lnTo>
                  <a:lnTo>
                    <a:pt x="220" y="269"/>
                  </a:lnTo>
                  <a:lnTo>
                    <a:pt x="224" y="266"/>
                  </a:lnTo>
                  <a:lnTo>
                    <a:pt x="229" y="263"/>
                  </a:lnTo>
                  <a:lnTo>
                    <a:pt x="233" y="260"/>
                  </a:lnTo>
                  <a:lnTo>
                    <a:pt x="237" y="256"/>
                  </a:lnTo>
                  <a:lnTo>
                    <a:pt x="241" y="253"/>
                  </a:lnTo>
                  <a:lnTo>
                    <a:pt x="246" y="250"/>
                  </a:lnTo>
                  <a:lnTo>
                    <a:pt x="249" y="245"/>
                  </a:lnTo>
                  <a:lnTo>
                    <a:pt x="252" y="242"/>
                  </a:lnTo>
                  <a:lnTo>
                    <a:pt x="256" y="238"/>
                  </a:lnTo>
                  <a:lnTo>
                    <a:pt x="260" y="234"/>
                  </a:lnTo>
                  <a:lnTo>
                    <a:pt x="263" y="229"/>
                  </a:lnTo>
                  <a:lnTo>
                    <a:pt x="266" y="225"/>
                  </a:lnTo>
                  <a:lnTo>
                    <a:pt x="268" y="221"/>
                  </a:lnTo>
                  <a:lnTo>
                    <a:pt x="271" y="216"/>
                  </a:lnTo>
                  <a:lnTo>
                    <a:pt x="273" y="211"/>
                  </a:lnTo>
                  <a:lnTo>
                    <a:pt x="275" y="207"/>
                  </a:lnTo>
                  <a:lnTo>
                    <a:pt x="278" y="202"/>
                  </a:lnTo>
                  <a:lnTo>
                    <a:pt x="280" y="196"/>
                  </a:lnTo>
                  <a:lnTo>
                    <a:pt x="282" y="192"/>
                  </a:lnTo>
                  <a:lnTo>
                    <a:pt x="283" y="187"/>
                  </a:lnTo>
                  <a:lnTo>
                    <a:pt x="285" y="181"/>
                  </a:lnTo>
                  <a:lnTo>
                    <a:pt x="286" y="176"/>
                  </a:lnTo>
                  <a:lnTo>
                    <a:pt x="287" y="171"/>
                  </a:lnTo>
                  <a:lnTo>
                    <a:pt x="288" y="167"/>
                  </a:lnTo>
                  <a:lnTo>
                    <a:pt x="288" y="161"/>
                  </a:lnTo>
                  <a:lnTo>
                    <a:pt x="289" y="156"/>
                  </a:lnTo>
                  <a:lnTo>
                    <a:pt x="289" y="151"/>
                  </a:lnTo>
                  <a:lnTo>
                    <a:pt x="289" y="145"/>
                  </a:lnTo>
                  <a:close/>
                </a:path>
              </a:pathLst>
            </a:custGeom>
            <a:solidFill>
              <a:schemeClr val="accent2"/>
            </a:solidFill>
            <a:ln w="19050" cmpd="sng">
              <a:solidFill>
                <a:schemeClr val="accent2"/>
              </a:solidFill>
              <a:prstDash val="solid"/>
              <a:round/>
              <a:headEnd/>
              <a:tailEnd/>
            </a:ln>
          </p:spPr>
          <p:txBody>
            <a:bodyPr/>
            <a:lstStyle/>
            <a:p>
              <a:endParaRPr lang="zh-CN" altLang="en-US"/>
            </a:p>
          </p:txBody>
        </p:sp>
      </p:grpSp>
      <p:grpSp>
        <p:nvGrpSpPr>
          <p:cNvPr id="285834" name="Group 138"/>
          <p:cNvGrpSpPr>
            <a:grpSpLocks/>
          </p:cNvGrpSpPr>
          <p:nvPr/>
        </p:nvGrpSpPr>
        <p:grpSpPr bwMode="auto">
          <a:xfrm>
            <a:off x="2689225" y="4067175"/>
            <a:ext cx="220663" cy="377825"/>
            <a:chOff x="1694" y="2652"/>
            <a:chExt cx="139" cy="238"/>
          </a:xfrm>
        </p:grpSpPr>
        <p:sp>
          <p:nvSpPr>
            <p:cNvPr id="36884" name="Line 139"/>
            <p:cNvSpPr>
              <a:spLocks noChangeShapeType="1"/>
            </p:cNvSpPr>
            <p:nvPr/>
          </p:nvSpPr>
          <p:spPr bwMode="auto">
            <a:xfrm flipH="1">
              <a:off x="1782" y="2890"/>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85" name="Freeform 140"/>
            <p:cNvSpPr>
              <a:spLocks/>
            </p:cNvSpPr>
            <p:nvPr/>
          </p:nvSpPr>
          <p:spPr bwMode="auto">
            <a:xfrm>
              <a:off x="1763" y="2853"/>
              <a:ext cx="19" cy="37"/>
            </a:xfrm>
            <a:custGeom>
              <a:avLst/>
              <a:gdLst>
                <a:gd name="T0" fmla="*/ 0 w 41"/>
                <a:gd name="T1" fmla="*/ 0 h 85"/>
                <a:gd name="T2" fmla="*/ 0 w 41"/>
                <a:gd name="T3" fmla="*/ 1 h 85"/>
                <a:gd name="T4" fmla="*/ 0 w 41"/>
                <a:gd name="T5" fmla="*/ 1 h 85"/>
                <a:gd name="T6" fmla="*/ 0 w 41"/>
                <a:gd name="T7" fmla="*/ 2 h 85"/>
                <a:gd name="T8" fmla="*/ 0 w 41"/>
                <a:gd name="T9" fmla="*/ 3 h 85"/>
                <a:gd name="T10" fmla="*/ 0 w 41"/>
                <a:gd name="T11" fmla="*/ 3 h 85"/>
                <a:gd name="T12" fmla="*/ 0 w 41"/>
                <a:gd name="T13" fmla="*/ 4 h 85"/>
                <a:gd name="T14" fmla="*/ 0 w 41"/>
                <a:gd name="T15" fmla="*/ 4 h 85"/>
                <a:gd name="T16" fmla="*/ 0 w 41"/>
                <a:gd name="T17" fmla="*/ 5 h 85"/>
                <a:gd name="T18" fmla="*/ 1 w 41"/>
                <a:gd name="T19" fmla="*/ 5 h 85"/>
                <a:gd name="T20" fmla="*/ 1 w 41"/>
                <a:gd name="T21" fmla="*/ 6 h 85"/>
                <a:gd name="T22" fmla="*/ 1 w 41"/>
                <a:gd name="T23" fmla="*/ 6 h 85"/>
                <a:gd name="T24" fmla="*/ 2 w 41"/>
                <a:gd name="T25" fmla="*/ 6 h 85"/>
                <a:gd name="T26" fmla="*/ 2 w 41"/>
                <a:gd name="T27" fmla="*/ 7 h 85"/>
                <a:gd name="T28" fmla="*/ 3 w 41"/>
                <a:gd name="T29" fmla="*/ 7 h 85"/>
                <a:gd name="T30" fmla="*/ 3 w 41"/>
                <a:gd name="T31" fmla="*/ 7 h 85"/>
                <a:gd name="T32" fmla="*/ 3 w 41"/>
                <a:gd name="T33" fmla="*/ 7 h 85"/>
                <a:gd name="T34" fmla="*/ 4 w 41"/>
                <a:gd name="T35" fmla="*/ 7 h 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1" h="85">
                  <a:moveTo>
                    <a:pt x="5" y="0"/>
                  </a:moveTo>
                  <a:lnTo>
                    <a:pt x="4" y="9"/>
                  </a:lnTo>
                  <a:lnTo>
                    <a:pt x="1" y="16"/>
                  </a:lnTo>
                  <a:lnTo>
                    <a:pt x="1" y="24"/>
                  </a:lnTo>
                  <a:lnTo>
                    <a:pt x="0" y="31"/>
                  </a:lnTo>
                  <a:lnTo>
                    <a:pt x="1" y="39"/>
                  </a:lnTo>
                  <a:lnTo>
                    <a:pt x="1" y="45"/>
                  </a:lnTo>
                  <a:lnTo>
                    <a:pt x="4" y="52"/>
                  </a:lnTo>
                  <a:lnTo>
                    <a:pt x="5" y="57"/>
                  </a:lnTo>
                  <a:lnTo>
                    <a:pt x="8" y="63"/>
                  </a:lnTo>
                  <a:lnTo>
                    <a:pt x="10" y="68"/>
                  </a:lnTo>
                  <a:lnTo>
                    <a:pt x="13" y="72"/>
                  </a:lnTo>
                  <a:lnTo>
                    <a:pt x="17" y="76"/>
                  </a:lnTo>
                  <a:lnTo>
                    <a:pt x="22" y="79"/>
                  </a:lnTo>
                  <a:lnTo>
                    <a:pt x="26" y="81"/>
                  </a:lnTo>
                  <a:lnTo>
                    <a:pt x="31" y="84"/>
                  </a:lnTo>
                  <a:lnTo>
                    <a:pt x="35" y="85"/>
                  </a:lnTo>
                  <a:lnTo>
                    <a:pt x="41"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886" name="Line 141"/>
            <p:cNvSpPr>
              <a:spLocks noChangeShapeType="1"/>
            </p:cNvSpPr>
            <p:nvPr/>
          </p:nvSpPr>
          <p:spPr bwMode="auto">
            <a:xfrm flipV="1">
              <a:off x="1766" y="2802"/>
              <a:ext cx="16"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87" name="Freeform 142"/>
            <p:cNvSpPr>
              <a:spLocks/>
            </p:cNvSpPr>
            <p:nvPr/>
          </p:nvSpPr>
          <p:spPr bwMode="auto">
            <a:xfrm>
              <a:off x="1782" y="2766"/>
              <a:ext cx="33" cy="36"/>
            </a:xfrm>
            <a:custGeom>
              <a:avLst/>
              <a:gdLst>
                <a:gd name="T0" fmla="*/ 5 w 82"/>
                <a:gd name="T1" fmla="*/ 0 h 84"/>
                <a:gd name="T2" fmla="*/ 5 w 82"/>
                <a:gd name="T3" fmla="*/ 0 h 84"/>
                <a:gd name="T4" fmla="*/ 4 w 82"/>
                <a:gd name="T5" fmla="*/ 0 h 84"/>
                <a:gd name="T6" fmla="*/ 4 w 82"/>
                <a:gd name="T7" fmla="*/ 0 h 84"/>
                <a:gd name="T8" fmla="*/ 4 w 82"/>
                <a:gd name="T9" fmla="*/ 0 h 84"/>
                <a:gd name="T10" fmla="*/ 3 w 82"/>
                <a:gd name="T11" fmla="*/ 1 h 84"/>
                <a:gd name="T12" fmla="*/ 3 w 82"/>
                <a:gd name="T13" fmla="*/ 1 h 84"/>
                <a:gd name="T14" fmla="*/ 3 w 82"/>
                <a:gd name="T15" fmla="*/ 1 h 84"/>
                <a:gd name="T16" fmla="*/ 2 w 82"/>
                <a:gd name="T17" fmla="*/ 2 h 84"/>
                <a:gd name="T18" fmla="*/ 2 w 82"/>
                <a:gd name="T19" fmla="*/ 2 h 84"/>
                <a:gd name="T20" fmla="*/ 2 w 82"/>
                <a:gd name="T21" fmla="*/ 3 h 84"/>
                <a:gd name="T22" fmla="*/ 1 w 82"/>
                <a:gd name="T23" fmla="*/ 3 h 84"/>
                <a:gd name="T24" fmla="*/ 1 w 82"/>
                <a:gd name="T25" fmla="*/ 4 h 84"/>
                <a:gd name="T26" fmla="*/ 1 w 82"/>
                <a:gd name="T27" fmla="*/ 4 h 84"/>
                <a:gd name="T28" fmla="*/ 0 w 82"/>
                <a:gd name="T29" fmla="*/ 5 h 84"/>
                <a:gd name="T30" fmla="*/ 0 w 82"/>
                <a:gd name="T31" fmla="*/ 5 h 84"/>
                <a:gd name="T32" fmla="*/ 0 w 82"/>
                <a:gd name="T33" fmla="*/ 6 h 84"/>
                <a:gd name="T34" fmla="*/ 0 w 82"/>
                <a:gd name="T35" fmla="*/ 6 h 8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2" h="84">
                  <a:moveTo>
                    <a:pt x="82" y="0"/>
                  </a:moveTo>
                  <a:lnTo>
                    <a:pt x="76" y="0"/>
                  </a:lnTo>
                  <a:lnTo>
                    <a:pt x="70" y="1"/>
                  </a:lnTo>
                  <a:lnTo>
                    <a:pt x="65" y="3"/>
                  </a:lnTo>
                  <a:lnTo>
                    <a:pt x="58" y="5"/>
                  </a:lnTo>
                  <a:lnTo>
                    <a:pt x="53" y="9"/>
                  </a:lnTo>
                  <a:lnTo>
                    <a:pt x="47" y="13"/>
                  </a:lnTo>
                  <a:lnTo>
                    <a:pt x="41" y="17"/>
                  </a:lnTo>
                  <a:lnTo>
                    <a:pt x="36" y="21"/>
                  </a:lnTo>
                  <a:lnTo>
                    <a:pt x="30" y="28"/>
                  </a:lnTo>
                  <a:lnTo>
                    <a:pt x="25" y="33"/>
                  </a:lnTo>
                  <a:lnTo>
                    <a:pt x="21" y="40"/>
                  </a:lnTo>
                  <a:lnTo>
                    <a:pt x="17" y="47"/>
                  </a:lnTo>
                  <a:lnTo>
                    <a:pt x="12" y="53"/>
                  </a:lnTo>
                  <a:lnTo>
                    <a:pt x="8" y="61"/>
                  </a:lnTo>
                  <a:lnTo>
                    <a:pt x="5" y="68"/>
                  </a:lnTo>
                  <a:lnTo>
                    <a:pt x="3" y="76"/>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888" name="Line 143"/>
            <p:cNvSpPr>
              <a:spLocks noChangeShapeType="1"/>
            </p:cNvSpPr>
            <p:nvPr/>
          </p:nvSpPr>
          <p:spPr bwMode="auto">
            <a:xfrm>
              <a:off x="1815" y="2766"/>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89" name="Freeform 144"/>
            <p:cNvSpPr>
              <a:spLocks/>
            </p:cNvSpPr>
            <p:nvPr/>
          </p:nvSpPr>
          <p:spPr bwMode="auto">
            <a:xfrm>
              <a:off x="1694" y="2652"/>
              <a:ext cx="97" cy="99"/>
            </a:xfrm>
            <a:custGeom>
              <a:avLst/>
              <a:gdLst>
                <a:gd name="T0" fmla="*/ 11 w 289"/>
                <a:gd name="T1" fmla="*/ 5 h 290"/>
                <a:gd name="T2" fmla="*/ 11 w 289"/>
                <a:gd name="T3" fmla="*/ 5 h 290"/>
                <a:gd name="T4" fmla="*/ 11 w 289"/>
                <a:gd name="T5" fmla="*/ 4 h 290"/>
                <a:gd name="T6" fmla="*/ 10 w 289"/>
                <a:gd name="T7" fmla="*/ 3 h 290"/>
                <a:gd name="T8" fmla="*/ 10 w 289"/>
                <a:gd name="T9" fmla="*/ 3 h 290"/>
                <a:gd name="T10" fmla="*/ 10 w 289"/>
                <a:gd name="T11" fmla="*/ 2 h 290"/>
                <a:gd name="T12" fmla="*/ 10 w 289"/>
                <a:gd name="T13" fmla="*/ 2 h 290"/>
                <a:gd name="T14" fmla="*/ 9 w 289"/>
                <a:gd name="T15" fmla="*/ 1 h 290"/>
                <a:gd name="T16" fmla="*/ 9 w 289"/>
                <a:gd name="T17" fmla="*/ 1 h 290"/>
                <a:gd name="T18" fmla="*/ 8 w 289"/>
                <a:gd name="T19" fmla="*/ 1 h 290"/>
                <a:gd name="T20" fmla="*/ 7 w 289"/>
                <a:gd name="T21" fmla="*/ 0 h 290"/>
                <a:gd name="T22" fmla="*/ 7 w 289"/>
                <a:gd name="T23" fmla="*/ 0 h 290"/>
                <a:gd name="T24" fmla="*/ 6 w 289"/>
                <a:gd name="T25" fmla="*/ 0 h 290"/>
                <a:gd name="T26" fmla="*/ 6 w 289"/>
                <a:gd name="T27" fmla="*/ 0 h 290"/>
                <a:gd name="T28" fmla="*/ 5 w 289"/>
                <a:gd name="T29" fmla="*/ 0 h 290"/>
                <a:gd name="T30" fmla="*/ 5 w 289"/>
                <a:gd name="T31" fmla="*/ 0 h 290"/>
                <a:gd name="T32" fmla="*/ 4 w 289"/>
                <a:gd name="T33" fmla="*/ 0 h 290"/>
                <a:gd name="T34" fmla="*/ 3 w 289"/>
                <a:gd name="T35" fmla="*/ 0 h 290"/>
                <a:gd name="T36" fmla="*/ 3 w 289"/>
                <a:gd name="T37" fmla="*/ 1 h 290"/>
                <a:gd name="T38" fmla="*/ 2 w 289"/>
                <a:gd name="T39" fmla="*/ 1 h 290"/>
                <a:gd name="T40" fmla="*/ 2 w 289"/>
                <a:gd name="T41" fmla="*/ 1 h 290"/>
                <a:gd name="T42" fmla="*/ 1 w 289"/>
                <a:gd name="T43" fmla="*/ 2 h 290"/>
                <a:gd name="T44" fmla="*/ 1 w 289"/>
                <a:gd name="T45" fmla="*/ 2 h 290"/>
                <a:gd name="T46" fmla="*/ 1 w 289"/>
                <a:gd name="T47" fmla="*/ 3 h 290"/>
                <a:gd name="T48" fmla="*/ 1 w 289"/>
                <a:gd name="T49" fmla="*/ 3 h 290"/>
                <a:gd name="T50" fmla="*/ 0 w 289"/>
                <a:gd name="T51" fmla="*/ 4 h 290"/>
                <a:gd name="T52" fmla="*/ 0 w 289"/>
                <a:gd name="T53" fmla="*/ 4 h 290"/>
                <a:gd name="T54" fmla="*/ 0 w 289"/>
                <a:gd name="T55" fmla="*/ 5 h 290"/>
                <a:gd name="T56" fmla="*/ 0 w 289"/>
                <a:gd name="T57" fmla="*/ 6 h 290"/>
                <a:gd name="T58" fmla="*/ 0 w 289"/>
                <a:gd name="T59" fmla="*/ 6 h 290"/>
                <a:gd name="T60" fmla="*/ 0 w 289"/>
                <a:gd name="T61" fmla="*/ 7 h 290"/>
                <a:gd name="T62" fmla="*/ 0 w 289"/>
                <a:gd name="T63" fmla="*/ 8 h 290"/>
                <a:gd name="T64" fmla="*/ 1 w 289"/>
                <a:gd name="T65" fmla="*/ 8 h 290"/>
                <a:gd name="T66" fmla="*/ 1 w 289"/>
                <a:gd name="T67" fmla="*/ 9 h 290"/>
                <a:gd name="T68" fmla="*/ 1 w 289"/>
                <a:gd name="T69" fmla="*/ 9 h 290"/>
                <a:gd name="T70" fmla="*/ 1 w 289"/>
                <a:gd name="T71" fmla="*/ 10 h 290"/>
                <a:gd name="T72" fmla="*/ 2 w 289"/>
                <a:gd name="T73" fmla="*/ 10 h 290"/>
                <a:gd name="T74" fmla="*/ 2 w 289"/>
                <a:gd name="T75" fmla="*/ 11 h 290"/>
                <a:gd name="T76" fmla="*/ 3 w 289"/>
                <a:gd name="T77" fmla="*/ 11 h 290"/>
                <a:gd name="T78" fmla="*/ 3 w 289"/>
                <a:gd name="T79" fmla="*/ 11 h 290"/>
                <a:gd name="T80" fmla="*/ 4 w 289"/>
                <a:gd name="T81" fmla="*/ 11 h 290"/>
                <a:gd name="T82" fmla="*/ 5 w 289"/>
                <a:gd name="T83" fmla="*/ 12 h 290"/>
                <a:gd name="T84" fmla="*/ 5 w 289"/>
                <a:gd name="T85" fmla="*/ 12 h 290"/>
                <a:gd name="T86" fmla="*/ 6 w 289"/>
                <a:gd name="T87" fmla="*/ 12 h 290"/>
                <a:gd name="T88" fmla="*/ 6 w 289"/>
                <a:gd name="T89" fmla="*/ 11 h 290"/>
                <a:gd name="T90" fmla="*/ 7 w 289"/>
                <a:gd name="T91" fmla="*/ 11 h 290"/>
                <a:gd name="T92" fmla="*/ 7 w 289"/>
                <a:gd name="T93" fmla="*/ 11 h 290"/>
                <a:gd name="T94" fmla="*/ 8 w 289"/>
                <a:gd name="T95" fmla="*/ 11 h 290"/>
                <a:gd name="T96" fmla="*/ 9 w 289"/>
                <a:gd name="T97" fmla="*/ 11 h 290"/>
                <a:gd name="T98" fmla="*/ 9 w 289"/>
                <a:gd name="T99" fmla="*/ 10 h 290"/>
                <a:gd name="T100" fmla="*/ 10 w 289"/>
                <a:gd name="T101" fmla="*/ 10 h 290"/>
                <a:gd name="T102" fmla="*/ 10 w 289"/>
                <a:gd name="T103" fmla="*/ 9 h 290"/>
                <a:gd name="T104" fmla="*/ 10 w 289"/>
                <a:gd name="T105" fmla="*/ 9 h 290"/>
                <a:gd name="T106" fmla="*/ 10 w 289"/>
                <a:gd name="T107" fmla="*/ 8 h 290"/>
                <a:gd name="T108" fmla="*/ 11 w 289"/>
                <a:gd name="T109" fmla="*/ 8 h 290"/>
                <a:gd name="T110" fmla="*/ 11 w 289"/>
                <a:gd name="T111" fmla="*/ 7 h 290"/>
                <a:gd name="T112" fmla="*/ 11 w 289"/>
                <a:gd name="T113" fmla="*/ 6 h 29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9" h="290">
                  <a:moveTo>
                    <a:pt x="289" y="145"/>
                  </a:moveTo>
                  <a:lnTo>
                    <a:pt x="289" y="140"/>
                  </a:lnTo>
                  <a:lnTo>
                    <a:pt x="289" y="135"/>
                  </a:lnTo>
                  <a:lnTo>
                    <a:pt x="288" y="129"/>
                  </a:lnTo>
                  <a:lnTo>
                    <a:pt x="288" y="124"/>
                  </a:lnTo>
                  <a:lnTo>
                    <a:pt x="287" y="119"/>
                  </a:lnTo>
                  <a:lnTo>
                    <a:pt x="286" y="113"/>
                  </a:lnTo>
                  <a:lnTo>
                    <a:pt x="285" y="108"/>
                  </a:lnTo>
                  <a:lnTo>
                    <a:pt x="283" y="104"/>
                  </a:lnTo>
                  <a:lnTo>
                    <a:pt x="282" y="98"/>
                  </a:lnTo>
                  <a:lnTo>
                    <a:pt x="280" y="93"/>
                  </a:lnTo>
                  <a:lnTo>
                    <a:pt x="278" y="88"/>
                  </a:lnTo>
                  <a:lnTo>
                    <a:pt x="275" y="84"/>
                  </a:lnTo>
                  <a:lnTo>
                    <a:pt x="273" y="78"/>
                  </a:lnTo>
                  <a:lnTo>
                    <a:pt x="271" y="74"/>
                  </a:lnTo>
                  <a:lnTo>
                    <a:pt x="268" y="70"/>
                  </a:lnTo>
                  <a:lnTo>
                    <a:pt x="266" y="65"/>
                  </a:lnTo>
                  <a:lnTo>
                    <a:pt x="263" y="60"/>
                  </a:lnTo>
                  <a:lnTo>
                    <a:pt x="260" y="56"/>
                  </a:lnTo>
                  <a:lnTo>
                    <a:pt x="256" y="53"/>
                  </a:lnTo>
                  <a:lnTo>
                    <a:pt x="252" y="48"/>
                  </a:lnTo>
                  <a:lnTo>
                    <a:pt x="249" y="44"/>
                  </a:lnTo>
                  <a:lnTo>
                    <a:pt x="246" y="41"/>
                  </a:lnTo>
                  <a:lnTo>
                    <a:pt x="241" y="37"/>
                  </a:lnTo>
                  <a:lnTo>
                    <a:pt x="237" y="33"/>
                  </a:lnTo>
                  <a:lnTo>
                    <a:pt x="233" y="30"/>
                  </a:lnTo>
                  <a:lnTo>
                    <a:pt x="229" y="27"/>
                  </a:lnTo>
                  <a:lnTo>
                    <a:pt x="224" y="24"/>
                  </a:lnTo>
                  <a:lnTo>
                    <a:pt x="220" y="21"/>
                  </a:lnTo>
                  <a:lnTo>
                    <a:pt x="216" y="19"/>
                  </a:lnTo>
                  <a:lnTo>
                    <a:pt x="211" y="16"/>
                  </a:lnTo>
                  <a:lnTo>
                    <a:pt x="206" y="13"/>
                  </a:lnTo>
                  <a:lnTo>
                    <a:pt x="201" y="11"/>
                  </a:lnTo>
                  <a:lnTo>
                    <a:pt x="197" y="10"/>
                  </a:lnTo>
                  <a:lnTo>
                    <a:pt x="191" y="8"/>
                  </a:lnTo>
                  <a:lnTo>
                    <a:pt x="186" y="6"/>
                  </a:lnTo>
                  <a:lnTo>
                    <a:pt x="182" y="5"/>
                  </a:lnTo>
                  <a:lnTo>
                    <a:pt x="176" y="4"/>
                  </a:lnTo>
                  <a:lnTo>
                    <a:pt x="171" y="3"/>
                  </a:lnTo>
                  <a:lnTo>
                    <a:pt x="166" y="2"/>
                  </a:lnTo>
                  <a:lnTo>
                    <a:pt x="160" y="0"/>
                  </a:lnTo>
                  <a:lnTo>
                    <a:pt x="155" y="0"/>
                  </a:lnTo>
                  <a:lnTo>
                    <a:pt x="150" y="0"/>
                  </a:lnTo>
                  <a:lnTo>
                    <a:pt x="145" y="0"/>
                  </a:lnTo>
                  <a:lnTo>
                    <a:pt x="139" y="0"/>
                  </a:lnTo>
                  <a:lnTo>
                    <a:pt x="134" y="0"/>
                  </a:lnTo>
                  <a:lnTo>
                    <a:pt x="129" y="0"/>
                  </a:lnTo>
                  <a:lnTo>
                    <a:pt x="123" y="2"/>
                  </a:lnTo>
                  <a:lnTo>
                    <a:pt x="118" y="3"/>
                  </a:lnTo>
                  <a:lnTo>
                    <a:pt x="113" y="4"/>
                  </a:lnTo>
                  <a:lnTo>
                    <a:pt x="108" y="5"/>
                  </a:lnTo>
                  <a:lnTo>
                    <a:pt x="103" y="6"/>
                  </a:lnTo>
                  <a:lnTo>
                    <a:pt x="98" y="8"/>
                  </a:lnTo>
                  <a:lnTo>
                    <a:pt x="92" y="10"/>
                  </a:lnTo>
                  <a:lnTo>
                    <a:pt x="88" y="11"/>
                  </a:lnTo>
                  <a:lnTo>
                    <a:pt x="83" y="13"/>
                  </a:lnTo>
                  <a:lnTo>
                    <a:pt x="78" y="16"/>
                  </a:lnTo>
                  <a:lnTo>
                    <a:pt x="73" y="19"/>
                  </a:lnTo>
                  <a:lnTo>
                    <a:pt x="69" y="21"/>
                  </a:lnTo>
                  <a:lnTo>
                    <a:pt x="65" y="24"/>
                  </a:lnTo>
                  <a:lnTo>
                    <a:pt x="60" y="27"/>
                  </a:lnTo>
                  <a:lnTo>
                    <a:pt x="56" y="30"/>
                  </a:lnTo>
                  <a:lnTo>
                    <a:pt x="52" y="33"/>
                  </a:lnTo>
                  <a:lnTo>
                    <a:pt x="48" y="37"/>
                  </a:lnTo>
                  <a:lnTo>
                    <a:pt x="44" y="41"/>
                  </a:lnTo>
                  <a:lnTo>
                    <a:pt x="40" y="44"/>
                  </a:lnTo>
                  <a:lnTo>
                    <a:pt x="37" y="48"/>
                  </a:lnTo>
                  <a:lnTo>
                    <a:pt x="33" y="53"/>
                  </a:lnTo>
                  <a:lnTo>
                    <a:pt x="30" y="56"/>
                  </a:lnTo>
                  <a:lnTo>
                    <a:pt x="26" y="60"/>
                  </a:lnTo>
                  <a:lnTo>
                    <a:pt x="24" y="65"/>
                  </a:lnTo>
                  <a:lnTo>
                    <a:pt x="21" y="70"/>
                  </a:lnTo>
                  <a:lnTo>
                    <a:pt x="18" y="74"/>
                  </a:lnTo>
                  <a:lnTo>
                    <a:pt x="16" y="78"/>
                  </a:lnTo>
                  <a:lnTo>
                    <a:pt x="14" y="84"/>
                  </a:lnTo>
                  <a:lnTo>
                    <a:pt x="11" y="88"/>
                  </a:lnTo>
                  <a:lnTo>
                    <a:pt x="9" y="93"/>
                  </a:lnTo>
                  <a:lnTo>
                    <a:pt x="7" y="98"/>
                  </a:lnTo>
                  <a:lnTo>
                    <a:pt x="6" y="104"/>
                  </a:lnTo>
                  <a:lnTo>
                    <a:pt x="4" y="108"/>
                  </a:lnTo>
                  <a:lnTo>
                    <a:pt x="3" y="113"/>
                  </a:lnTo>
                  <a:lnTo>
                    <a:pt x="2" y="119"/>
                  </a:lnTo>
                  <a:lnTo>
                    <a:pt x="1" y="124"/>
                  </a:lnTo>
                  <a:lnTo>
                    <a:pt x="1" y="129"/>
                  </a:lnTo>
                  <a:lnTo>
                    <a:pt x="0" y="135"/>
                  </a:lnTo>
                  <a:lnTo>
                    <a:pt x="0" y="140"/>
                  </a:lnTo>
                  <a:lnTo>
                    <a:pt x="0" y="145"/>
                  </a:lnTo>
                  <a:lnTo>
                    <a:pt x="0" y="151"/>
                  </a:lnTo>
                  <a:lnTo>
                    <a:pt x="0" y="156"/>
                  </a:lnTo>
                  <a:lnTo>
                    <a:pt x="1" y="161"/>
                  </a:lnTo>
                  <a:lnTo>
                    <a:pt x="1" y="167"/>
                  </a:lnTo>
                  <a:lnTo>
                    <a:pt x="2" y="171"/>
                  </a:lnTo>
                  <a:lnTo>
                    <a:pt x="3" y="176"/>
                  </a:lnTo>
                  <a:lnTo>
                    <a:pt x="4" y="181"/>
                  </a:lnTo>
                  <a:lnTo>
                    <a:pt x="6" y="187"/>
                  </a:lnTo>
                  <a:lnTo>
                    <a:pt x="7" y="192"/>
                  </a:lnTo>
                  <a:lnTo>
                    <a:pt x="9" y="196"/>
                  </a:lnTo>
                  <a:lnTo>
                    <a:pt x="11" y="202"/>
                  </a:lnTo>
                  <a:lnTo>
                    <a:pt x="14" y="207"/>
                  </a:lnTo>
                  <a:lnTo>
                    <a:pt x="16" y="211"/>
                  </a:lnTo>
                  <a:lnTo>
                    <a:pt x="18" y="216"/>
                  </a:lnTo>
                  <a:lnTo>
                    <a:pt x="21" y="221"/>
                  </a:lnTo>
                  <a:lnTo>
                    <a:pt x="24" y="225"/>
                  </a:lnTo>
                  <a:lnTo>
                    <a:pt x="26" y="229"/>
                  </a:lnTo>
                  <a:lnTo>
                    <a:pt x="30" y="234"/>
                  </a:lnTo>
                  <a:lnTo>
                    <a:pt x="33" y="238"/>
                  </a:lnTo>
                  <a:lnTo>
                    <a:pt x="37" y="242"/>
                  </a:lnTo>
                  <a:lnTo>
                    <a:pt x="40" y="245"/>
                  </a:lnTo>
                  <a:lnTo>
                    <a:pt x="44" y="250"/>
                  </a:lnTo>
                  <a:lnTo>
                    <a:pt x="48" y="253"/>
                  </a:lnTo>
                  <a:lnTo>
                    <a:pt x="52" y="256"/>
                  </a:lnTo>
                  <a:lnTo>
                    <a:pt x="56" y="260"/>
                  </a:lnTo>
                  <a:lnTo>
                    <a:pt x="60" y="263"/>
                  </a:lnTo>
                  <a:lnTo>
                    <a:pt x="65" y="266"/>
                  </a:lnTo>
                  <a:lnTo>
                    <a:pt x="69" y="269"/>
                  </a:lnTo>
                  <a:lnTo>
                    <a:pt x="73" y="272"/>
                  </a:lnTo>
                  <a:lnTo>
                    <a:pt x="78" y="274"/>
                  </a:lnTo>
                  <a:lnTo>
                    <a:pt x="83" y="276"/>
                  </a:lnTo>
                  <a:lnTo>
                    <a:pt x="88" y="278"/>
                  </a:lnTo>
                  <a:lnTo>
                    <a:pt x="92" y="280"/>
                  </a:lnTo>
                  <a:lnTo>
                    <a:pt x="98" y="283"/>
                  </a:lnTo>
                  <a:lnTo>
                    <a:pt x="103" y="284"/>
                  </a:lnTo>
                  <a:lnTo>
                    <a:pt x="108" y="286"/>
                  </a:lnTo>
                  <a:lnTo>
                    <a:pt x="113" y="287"/>
                  </a:lnTo>
                  <a:lnTo>
                    <a:pt x="118" y="288"/>
                  </a:lnTo>
                  <a:lnTo>
                    <a:pt x="123" y="289"/>
                  </a:lnTo>
                  <a:lnTo>
                    <a:pt x="129" y="289"/>
                  </a:lnTo>
                  <a:lnTo>
                    <a:pt x="134" y="290"/>
                  </a:lnTo>
                  <a:lnTo>
                    <a:pt x="139" y="290"/>
                  </a:lnTo>
                  <a:lnTo>
                    <a:pt x="145" y="290"/>
                  </a:lnTo>
                  <a:lnTo>
                    <a:pt x="150" y="290"/>
                  </a:lnTo>
                  <a:lnTo>
                    <a:pt x="155" y="290"/>
                  </a:lnTo>
                  <a:lnTo>
                    <a:pt x="160" y="289"/>
                  </a:lnTo>
                  <a:lnTo>
                    <a:pt x="166" y="289"/>
                  </a:lnTo>
                  <a:lnTo>
                    <a:pt x="171" y="288"/>
                  </a:lnTo>
                  <a:lnTo>
                    <a:pt x="176" y="287"/>
                  </a:lnTo>
                  <a:lnTo>
                    <a:pt x="182" y="286"/>
                  </a:lnTo>
                  <a:lnTo>
                    <a:pt x="186" y="284"/>
                  </a:lnTo>
                  <a:lnTo>
                    <a:pt x="191" y="283"/>
                  </a:lnTo>
                  <a:lnTo>
                    <a:pt x="197" y="280"/>
                  </a:lnTo>
                  <a:lnTo>
                    <a:pt x="201" y="278"/>
                  </a:lnTo>
                  <a:lnTo>
                    <a:pt x="206" y="276"/>
                  </a:lnTo>
                  <a:lnTo>
                    <a:pt x="211" y="274"/>
                  </a:lnTo>
                  <a:lnTo>
                    <a:pt x="216" y="272"/>
                  </a:lnTo>
                  <a:lnTo>
                    <a:pt x="220" y="269"/>
                  </a:lnTo>
                  <a:lnTo>
                    <a:pt x="224" y="266"/>
                  </a:lnTo>
                  <a:lnTo>
                    <a:pt x="229" y="263"/>
                  </a:lnTo>
                  <a:lnTo>
                    <a:pt x="233" y="260"/>
                  </a:lnTo>
                  <a:lnTo>
                    <a:pt x="237" y="256"/>
                  </a:lnTo>
                  <a:lnTo>
                    <a:pt x="241" y="253"/>
                  </a:lnTo>
                  <a:lnTo>
                    <a:pt x="246" y="250"/>
                  </a:lnTo>
                  <a:lnTo>
                    <a:pt x="249" y="245"/>
                  </a:lnTo>
                  <a:lnTo>
                    <a:pt x="252" y="242"/>
                  </a:lnTo>
                  <a:lnTo>
                    <a:pt x="256" y="238"/>
                  </a:lnTo>
                  <a:lnTo>
                    <a:pt x="260" y="234"/>
                  </a:lnTo>
                  <a:lnTo>
                    <a:pt x="263" y="229"/>
                  </a:lnTo>
                  <a:lnTo>
                    <a:pt x="266" y="225"/>
                  </a:lnTo>
                  <a:lnTo>
                    <a:pt x="268" y="221"/>
                  </a:lnTo>
                  <a:lnTo>
                    <a:pt x="271" y="216"/>
                  </a:lnTo>
                  <a:lnTo>
                    <a:pt x="273" y="211"/>
                  </a:lnTo>
                  <a:lnTo>
                    <a:pt x="275" y="207"/>
                  </a:lnTo>
                  <a:lnTo>
                    <a:pt x="278" y="202"/>
                  </a:lnTo>
                  <a:lnTo>
                    <a:pt x="280" y="196"/>
                  </a:lnTo>
                  <a:lnTo>
                    <a:pt x="282" y="192"/>
                  </a:lnTo>
                  <a:lnTo>
                    <a:pt x="283" y="187"/>
                  </a:lnTo>
                  <a:lnTo>
                    <a:pt x="285" y="181"/>
                  </a:lnTo>
                  <a:lnTo>
                    <a:pt x="286" y="176"/>
                  </a:lnTo>
                  <a:lnTo>
                    <a:pt x="287" y="171"/>
                  </a:lnTo>
                  <a:lnTo>
                    <a:pt x="288" y="167"/>
                  </a:lnTo>
                  <a:lnTo>
                    <a:pt x="288" y="161"/>
                  </a:lnTo>
                  <a:lnTo>
                    <a:pt x="289" y="156"/>
                  </a:lnTo>
                  <a:lnTo>
                    <a:pt x="289" y="151"/>
                  </a:lnTo>
                  <a:lnTo>
                    <a:pt x="289" y="145"/>
                  </a:lnTo>
                  <a:close/>
                </a:path>
              </a:pathLst>
            </a:custGeom>
            <a:solidFill>
              <a:schemeClr val="accent2"/>
            </a:solidFill>
            <a:ln w="19050" cmpd="sng">
              <a:solidFill>
                <a:schemeClr val="accent2"/>
              </a:solidFill>
              <a:prstDash val="solid"/>
              <a:round/>
              <a:headEnd/>
              <a:tailEnd/>
            </a:ln>
          </p:spPr>
          <p:txBody>
            <a:bodyPr/>
            <a:lstStyle/>
            <a:p>
              <a:endParaRPr lang="zh-CN" altLang="en-US"/>
            </a:p>
          </p:txBody>
        </p:sp>
      </p:grpSp>
      <p:grpSp>
        <p:nvGrpSpPr>
          <p:cNvPr id="285804" name="Group 108"/>
          <p:cNvGrpSpPr>
            <a:grpSpLocks/>
          </p:cNvGrpSpPr>
          <p:nvPr/>
        </p:nvGrpSpPr>
        <p:grpSpPr bwMode="auto">
          <a:xfrm>
            <a:off x="6986588" y="3949700"/>
            <a:ext cx="153987" cy="430213"/>
            <a:chOff x="4401" y="2578"/>
            <a:chExt cx="97" cy="271"/>
          </a:xfrm>
        </p:grpSpPr>
        <p:sp>
          <p:nvSpPr>
            <p:cNvPr id="36878" name="Line 109"/>
            <p:cNvSpPr>
              <a:spLocks noChangeShapeType="1"/>
            </p:cNvSpPr>
            <p:nvPr/>
          </p:nvSpPr>
          <p:spPr bwMode="auto">
            <a:xfrm flipH="1">
              <a:off x="4435" y="2849"/>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79" name="Freeform 110"/>
            <p:cNvSpPr>
              <a:spLocks/>
            </p:cNvSpPr>
            <p:nvPr/>
          </p:nvSpPr>
          <p:spPr bwMode="auto">
            <a:xfrm>
              <a:off x="4417" y="2813"/>
              <a:ext cx="18" cy="36"/>
            </a:xfrm>
            <a:custGeom>
              <a:avLst/>
              <a:gdLst>
                <a:gd name="T0" fmla="*/ 0 w 41"/>
                <a:gd name="T1" fmla="*/ 0 h 84"/>
                <a:gd name="T2" fmla="*/ 0 w 41"/>
                <a:gd name="T3" fmla="*/ 0 h 84"/>
                <a:gd name="T4" fmla="*/ 0 w 41"/>
                <a:gd name="T5" fmla="*/ 1 h 84"/>
                <a:gd name="T6" fmla="*/ 0 w 41"/>
                <a:gd name="T7" fmla="*/ 1 h 84"/>
                <a:gd name="T8" fmla="*/ 0 w 41"/>
                <a:gd name="T9" fmla="*/ 1 h 84"/>
                <a:gd name="T10" fmla="*/ 0 w 41"/>
                <a:gd name="T11" fmla="*/ 2 h 84"/>
                <a:gd name="T12" fmla="*/ 0 w 41"/>
                <a:gd name="T13" fmla="*/ 2 h 84"/>
                <a:gd name="T14" fmla="*/ 0 w 41"/>
                <a:gd name="T15" fmla="*/ 3 h 84"/>
                <a:gd name="T16" fmla="*/ 0 w 41"/>
                <a:gd name="T17" fmla="*/ 3 h 84"/>
                <a:gd name="T18" fmla="*/ 0 w 41"/>
                <a:gd name="T19" fmla="*/ 3 h 84"/>
                <a:gd name="T20" fmla="*/ 0 w 41"/>
                <a:gd name="T21" fmla="*/ 3 h 84"/>
                <a:gd name="T22" fmla="*/ 0 w 41"/>
                <a:gd name="T23" fmla="*/ 4 h 84"/>
                <a:gd name="T24" fmla="*/ 0 w 41"/>
                <a:gd name="T25" fmla="*/ 4 h 84"/>
                <a:gd name="T26" fmla="*/ 0 w 41"/>
                <a:gd name="T27" fmla="*/ 4 h 84"/>
                <a:gd name="T28" fmla="*/ 0 w 41"/>
                <a:gd name="T29" fmla="*/ 5 h 84"/>
                <a:gd name="T30" fmla="*/ 1 w 41"/>
                <a:gd name="T31" fmla="*/ 5 h 84"/>
                <a:gd name="T32" fmla="*/ 1 w 41"/>
                <a:gd name="T33" fmla="*/ 5 h 84"/>
                <a:gd name="T34" fmla="*/ 1 w 41"/>
                <a:gd name="T35" fmla="*/ 5 h 84"/>
                <a:gd name="T36" fmla="*/ 1 w 41"/>
                <a:gd name="T37" fmla="*/ 6 h 84"/>
                <a:gd name="T38" fmla="*/ 1 w 41"/>
                <a:gd name="T39" fmla="*/ 6 h 84"/>
                <a:gd name="T40" fmla="*/ 1 w 41"/>
                <a:gd name="T41" fmla="*/ 6 h 84"/>
                <a:gd name="T42" fmla="*/ 2 w 41"/>
                <a:gd name="T43" fmla="*/ 6 h 84"/>
                <a:gd name="T44" fmla="*/ 2 w 41"/>
                <a:gd name="T45" fmla="*/ 6 h 84"/>
                <a:gd name="T46" fmla="*/ 2 w 41"/>
                <a:gd name="T47" fmla="*/ 6 h 84"/>
                <a:gd name="T48" fmla="*/ 3 w 41"/>
                <a:gd name="T49" fmla="*/ 6 h 84"/>
                <a:gd name="T50" fmla="*/ 3 w 41"/>
                <a:gd name="T51" fmla="*/ 6 h 84"/>
                <a:gd name="T52" fmla="*/ 3 w 41"/>
                <a:gd name="T53" fmla="*/ 6 h 84"/>
                <a:gd name="T54" fmla="*/ 3 w 41"/>
                <a:gd name="T55" fmla="*/ 6 h 84"/>
                <a:gd name="T56" fmla="*/ 4 w 41"/>
                <a:gd name="T57" fmla="*/ 6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84">
                  <a:moveTo>
                    <a:pt x="4" y="0"/>
                  </a:moveTo>
                  <a:lnTo>
                    <a:pt x="3" y="4"/>
                  </a:lnTo>
                  <a:lnTo>
                    <a:pt x="2" y="9"/>
                  </a:lnTo>
                  <a:lnTo>
                    <a:pt x="1" y="14"/>
                  </a:lnTo>
                  <a:lnTo>
                    <a:pt x="1" y="18"/>
                  </a:lnTo>
                  <a:lnTo>
                    <a:pt x="1" y="23"/>
                  </a:lnTo>
                  <a:lnTo>
                    <a:pt x="0" y="27"/>
                  </a:lnTo>
                  <a:lnTo>
                    <a:pt x="0" y="32"/>
                  </a:lnTo>
                  <a:lnTo>
                    <a:pt x="1" y="36"/>
                  </a:lnTo>
                  <a:lnTo>
                    <a:pt x="1" y="40"/>
                  </a:lnTo>
                  <a:lnTo>
                    <a:pt x="1" y="44"/>
                  </a:lnTo>
                  <a:lnTo>
                    <a:pt x="2" y="49"/>
                  </a:lnTo>
                  <a:lnTo>
                    <a:pt x="3" y="52"/>
                  </a:lnTo>
                  <a:lnTo>
                    <a:pt x="4" y="55"/>
                  </a:lnTo>
                  <a:lnTo>
                    <a:pt x="6" y="59"/>
                  </a:lnTo>
                  <a:lnTo>
                    <a:pt x="8" y="63"/>
                  </a:lnTo>
                  <a:lnTo>
                    <a:pt x="10" y="66"/>
                  </a:lnTo>
                  <a:lnTo>
                    <a:pt x="11" y="68"/>
                  </a:lnTo>
                  <a:lnTo>
                    <a:pt x="13" y="71"/>
                  </a:lnTo>
                  <a:lnTo>
                    <a:pt x="15" y="73"/>
                  </a:lnTo>
                  <a:lnTo>
                    <a:pt x="17" y="75"/>
                  </a:lnTo>
                  <a:lnTo>
                    <a:pt x="20" y="77"/>
                  </a:lnTo>
                  <a:lnTo>
                    <a:pt x="23" y="79"/>
                  </a:lnTo>
                  <a:lnTo>
                    <a:pt x="26" y="81"/>
                  </a:lnTo>
                  <a:lnTo>
                    <a:pt x="29" y="82"/>
                  </a:lnTo>
                  <a:lnTo>
                    <a:pt x="31" y="83"/>
                  </a:lnTo>
                  <a:lnTo>
                    <a:pt x="34" y="83"/>
                  </a:lnTo>
                  <a:lnTo>
                    <a:pt x="37" y="84"/>
                  </a:lnTo>
                  <a:lnTo>
                    <a:pt x="4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880" name="Line 111"/>
            <p:cNvSpPr>
              <a:spLocks noChangeShapeType="1"/>
            </p:cNvSpPr>
            <p:nvPr/>
          </p:nvSpPr>
          <p:spPr bwMode="auto">
            <a:xfrm flipV="1">
              <a:off x="4420" y="2761"/>
              <a:ext cx="12"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81" name="Freeform 112"/>
            <p:cNvSpPr>
              <a:spLocks/>
            </p:cNvSpPr>
            <p:nvPr/>
          </p:nvSpPr>
          <p:spPr bwMode="auto">
            <a:xfrm>
              <a:off x="4432" y="2725"/>
              <a:ext cx="37" cy="36"/>
            </a:xfrm>
            <a:custGeom>
              <a:avLst/>
              <a:gdLst>
                <a:gd name="T0" fmla="*/ 8 w 82"/>
                <a:gd name="T1" fmla="*/ 0 h 84"/>
                <a:gd name="T2" fmla="*/ 7 w 82"/>
                <a:gd name="T3" fmla="*/ 0 h 84"/>
                <a:gd name="T4" fmla="*/ 7 w 82"/>
                <a:gd name="T5" fmla="*/ 0 h 84"/>
                <a:gd name="T6" fmla="*/ 6 w 82"/>
                <a:gd name="T7" fmla="*/ 0 h 84"/>
                <a:gd name="T8" fmla="*/ 6 w 82"/>
                <a:gd name="T9" fmla="*/ 0 h 84"/>
                <a:gd name="T10" fmla="*/ 6 w 82"/>
                <a:gd name="T11" fmla="*/ 0 h 84"/>
                <a:gd name="T12" fmla="*/ 6 w 82"/>
                <a:gd name="T13" fmla="*/ 0 h 84"/>
                <a:gd name="T14" fmla="*/ 5 w 82"/>
                <a:gd name="T15" fmla="*/ 0 h 84"/>
                <a:gd name="T16" fmla="*/ 5 w 82"/>
                <a:gd name="T17" fmla="*/ 1 h 84"/>
                <a:gd name="T18" fmla="*/ 5 w 82"/>
                <a:gd name="T19" fmla="*/ 1 h 84"/>
                <a:gd name="T20" fmla="*/ 4 w 82"/>
                <a:gd name="T21" fmla="*/ 1 h 84"/>
                <a:gd name="T22" fmla="*/ 4 w 82"/>
                <a:gd name="T23" fmla="*/ 1 h 84"/>
                <a:gd name="T24" fmla="*/ 4 w 82"/>
                <a:gd name="T25" fmla="*/ 1 h 84"/>
                <a:gd name="T26" fmla="*/ 4 w 82"/>
                <a:gd name="T27" fmla="*/ 2 h 84"/>
                <a:gd name="T28" fmla="*/ 3 w 82"/>
                <a:gd name="T29" fmla="*/ 2 h 84"/>
                <a:gd name="T30" fmla="*/ 3 w 82"/>
                <a:gd name="T31" fmla="*/ 2 h 84"/>
                <a:gd name="T32" fmla="*/ 3 w 82"/>
                <a:gd name="T33" fmla="*/ 3 h 84"/>
                <a:gd name="T34" fmla="*/ 2 w 82"/>
                <a:gd name="T35" fmla="*/ 3 h 84"/>
                <a:gd name="T36" fmla="*/ 2 w 82"/>
                <a:gd name="T37" fmla="*/ 3 h 84"/>
                <a:gd name="T38" fmla="*/ 2 w 82"/>
                <a:gd name="T39" fmla="*/ 3 h 84"/>
                <a:gd name="T40" fmla="*/ 1 w 82"/>
                <a:gd name="T41" fmla="*/ 4 h 84"/>
                <a:gd name="T42" fmla="*/ 1 w 82"/>
                <a:gd name="T43" fmla="*/ 4 h 84"/>
                <a:gd name="T44" fmla="*/ 1 w 82"/>
                <a:gd name="T45" fmla="*/ 4 h 84"/>
                <a:gd name="T46" fmla="*/ 1 w 82"/>
                <a:gd name="T47" fmla="*/ 5 h 84"/>
                <a:gd name="T48" fmla="*/ 0 w 82"/>
                <a:gd name="T49" fmla="*/ 5 h 84"/>
                <a:gd name="T50" fmla="*/ 0 w 82"/>
                <a:gd name="T51" fmla="*/ 6 h 84"/>
                <a:gd name="T52" fmla="*/ 0 w 82"/>
                <a:gd name="T53" fmla="*/ 6 h 84"/>
                <a:gd name="T54" fmla="*/ 0 w 82"/>
                <a:gd name="T55" fmla="*/ 6 h 84"/>
                <a:gd name="T56" fmla="*/ 0 w 82"/>
                <a:gd name="T57" fmla="*/ 6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2" h="84">
                  <a:moveTo>
                    <a:pt x="82" y="0"/>
                  </a:moveTo>
                  <a:lnTo>
                    <a:pt x="79" y="1"/>
                  </a:lnTo>
                  <a:lnTo>
                    <a:pt x="75" y="1"/>
                  </a:lnTo>
                  <a:lnTo>
                    <a:pt x="72" y="2"/>
                  </a:lnTo>
                  <a:lnTo>
                    <a:pt x="69" y="2"/>
                  </a:lnTo>
                  <a:lnTo>
                    <a:pt x="65" y="5"/>
                  </a:lnTo>
                  <a:lnTo>
                    <a:pt x="61" y="6"/>
                  </a:lnTo>
                  <a:lnTo>
                    <a:pt x="58" y="7"/>
                  </a:lnTo>
                  <a:lnTo>
                    <a:pt x="55" y="9"/>
                  </a:lnTo>
                  <a:lnTo>
                    <a:pt x="50" y="11"/>
                  </a:lnTo>
                  <a:lnTo>
                    <a:pt x="47" y="14"/>
                  </a:lnTo>
                  <a:lnTo>
                    <a:pt x="44" y="16"/>
                  </a:lnTo>
                  <a:lnTo>
                    <a:pt x="41" y="19"/>
                  </a:lnTo>
                  <a:lnTo>
                    <a:pt x="38" y="22"/>
                  </a:lnTo>
                  <a:lnTo>
                    <a:pt x="33" y="26"/>
                  </a:lnTo>
                  <a:lnTo>
                    <a:pt x="31" y="29"/>
                  </a:lnTo>
                  <a:lnTo>
                    <a:pt x="28" y="32"/>
                  </a:lnTo>
                  <a:lnTo>
                    <a:pt x="25" y="37"/>
                  </a:lnTo>
                  <a:lnTo>
                    <a:pt x="22" y="40"/>
                  </a:lnTo>
                  <a:lnTo>
                    <a:pt x="20" y="44"/>
                  </a:lnTo>
                  <a:lnTo>
                    <a:pt x="16" y="48"/>
                  </a:lnTo>
                  <a:lnTo>
                    <a:pt x="14" y="52"/>
                  </a:lnTo>
                  <a:lnTo>
                    <a:pt x="11" y="57"/>
                  </a:lnTo>
                  <a:lnTo>
                    <a:pt x="9" y="61"/>
                  </a:lnTo>
                  <a:lnTo>
                    <a:pt x="7" y="66"/>
                  </a:lnTo>
                  <a:lnTo>
                    <a:pt x="6" y="71"/>
                  </a:lnTo>
                  <a:lnTo>
                    <a:pt x="4" y="75"/>
                  </a:lnTo>
                  <a:lnTo>
                    <a:pt x="3" y="80"/>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6882" name="Line 113"/>
            <p:cNvSpPr>
              <a:spLocks noChangeShapeType="1"/>
            </p:cNvSpPr>
            <p:nvPr/>
          </p:nvSpPr>
          <p:spPr bwMode="auto">
            <a:xfrm>
              <a:off x="4469" y="2725"/>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883" name="Freeform 114"/>
            <p:cNvSpPr>
              <a:spLocks/>
            </p:cNvSpPr>
            <p:nvPr/>
          </p:nvSpPr>
          <p:spPr bwMode="auto">
            <a:xfrm>
              <a:off x="4401" y="2578"/>
              <a:ext cx="97" cy="99"/>
            </a:xfrm>
            <a:custGeom>
              <a:avLst/>
              <a:gdLst>
                <a:gd name="T0" fmla="*/ 11 w 289"/>
                <a:gd name="T1" fmla="*/ 5 h 290"/>
                <a:gd name="T2" fmla="*/ 11 w 289"/>
                <a:gd name="T3" fmla="*/ 5 h 290"/>
                <a:gd name="T4" fmla="*/ 11 w 289"/>
                <a:gd name="T5" fmla="*/ 4 h 290"/>
                <a:gd name="T6" fmla="*/ 10 w 289"/>
                <a:gd name="T7" fmla="*/ 3 h 290"/>
                <a:gd name="T8" fmla="*/ 10 w 289"/>
                <a:gd name="T9" fmla="*/ 3 h 290"/>
                <a:gd name="T10" fmla="*/ 10 w 289"/>
                <a:gd name="T11" fmla="*/ 2 h 290"/>
                <a:gd name="T12" fmla="*/ 10 w 289"/>
                <a:gd name="T13" fmla="*/ 2 h 290"/>
                <a:gd name="T14" fmla="*/ 9 w 289"/>
                <a:gd name="T15" fmla="*/ 1 h 290"/>
                <a:gd name="T16" fmla="*/ 9 w 289"/>
                <a:gd name="T17" fmla="*/ 1 h 290"/>
                <a:gd name="T18" fmla="*/ 8 w 289"/>
                <a:gd name="T19" fmla="*/ 1 h 290"/>
                <a:gd name="T20" fmla="*/ 7 w 289"/>
                <a:gd name="T21" fmla="*/ 0 h 290"/>
                <a:gd name="T22" fmla="*/ 7 w 289"/>
                <a:gd name="T23" fmla="*/ 0 h 290"/>
                <a:gd name="T24" fmla="*/ 6 w 289"/>
                <a:gd name="T25" fmla="*/ 0 h 290"/>
                <a:gd name="T26" fmla="*/ 6 w 289"/>
                <a:gd name="T27" fmla="*/ 0 h 290"/>
                <a:gd name="T28" fmla="*/ 5 w 289"/>
                <a:gd name="T29" fmla="*/ 0 h 290"/>
                <a:gd name="T30" fmla="*/ 5 w 289"/>
                <a:gd name="T31" fmla="*/ 0 h 290"/>
                <a:gd name="T32" fmla="*/ 4 w 289"/>
                <a:gd name="T33" fmla="*/ 0 h 290"/>
                <a:gd name="T34" fmla="*/ 3 w 289"/>
                <a:gd name="T35" fmla="*/ 0 h 290"/>
                <a:gd name="T36" fmla="*/ 3 w 289"/>
                <a:gd name="T37" fmla="*/ 1 h 290"/>
                <a:gd name="T38" fmla="*/ 2 w 289"/>
                <a:gd name="T39" fmla="*/ 1 h 290"/>
                <a:gd name="T40" fmla="*/ 2 w 289"/>
                <a:gd name="T41" fmla="*/ 1 h 290"/>
                <a:gd name="T42" fmla="*/ 1 w 289"/>
                <a:gd name="T43" fmla="*/ 2 h 290"/>
                <a:gd name="T44" fmla="*/ 1 w 289"/>
                <a:gd name="T45" fmla="*/ 2 h 290"/>
                <a:gd name="T46" fmla="*/ 1 w 289"/>
                <a:gd name="T47" fmla="*/ 3 h 290"/>
                <a:gd name="T48" fmla="*/ 1 w 289"/>
                <a:gd name="T49" fmla="*/ 3 h 290"/>
                <a:gd name="T50" fmla="*/ 0 w 289"/>
                <a:gd name="T51" fmla="*/ 4 h 290"/>
                <a:gd name="T52" fmla="*/ 0 w 289"/>
                <a:gd name="T53" fmla="*/ 4 h 290"/>
                <a:gd name="T54" fmla="*/ 0 w 289"/>
                <a:gd name="T55" fmla="*/ 5 h 290"/>
                <a:gd name="T56" fmla="*/ 0 w 289"/>
                <a:gd name="T57" fmla="*/ 6 h 290"/>
                <a:gd name="T58" fmla="*/ 0 w 289"/>
                <a:gd name="T59" fmla="*/ 6 h 290"/>
                <a:gd name="T60" fmla="*/ 0 w 289"/>
                <a:gd name="T61" fmla="*/ 7 h 290"/>
                <a:gd name="T62" fmla="*/ 0 w 289"/>
                <a:gd name="T63" fmla="*/ 8 h 290"/>
                <a:gd name="T64" fmla="*/ 1 w 289"/>
                <a:gd name="T65" fmla="*/ 8 h 290"/>
                <a:gd name="T66" fmla="*/ 1 w 289"/>
                <a:gd name="T67" fmla="*/ 9 h 290"/>
                <a:gd name="T68" fmla="*/ 1 w 289"/>
                <a:gd name="T69" fmla="*/ 9 h 290"/>
                <a:gd name="T70" fmla="*/ 1 w 289"/>
                <a:gd name="T71" fmla="*/ 10 h 290"/>
                <a:gd name="T72" fmla="*/ 2 w 289"/>
                <a:gd name="T73" fmla="*/ 10 h 290"/>
                <a:gd name="T74" fmla="*/ 2 w 289"/>
                <a:gd name="T75" fmla="*/ 11 h 290"/>
                <a:gd name="T76" fmla="*/ 3 w 289"/>
                <a:gd name="T77" fmla="*/ 11 h 290"/>
                <a:gd name="T78" fmla="*/ 3 w 289"/>
                <a:gd name="T79" fmla="*/ 11 h 290"/>
                <a:gd name="T80" fmla="*/ 4 w 289"/>
                <a:gd name="T81" fmla="*/ 11 h 290"/>
                <a:gd name="T82" fmla="*/ 5 w 289"/>
                <a:gd name="T83" fmla="*/ 12 h 290"/>
                <a:gd name="T84" fmla="*/ 5 w 289"/>
                <a:gd name="T85" fmla="*/ 12 h 290"/>
                <a:gd name="T86" fmla="*/ 6 w 289"/>
                <a:gd name="T87" fmla="*/ 12 h 290"/>
                <a:gd name="T88" fmla="*/ 6 w 289"/>
                <a:gd name="T89" fmla="*/ 11 h 290"/>
                <a:gd name="T90" fmla="*/ 7 w 289"/>
                <a:gd name="T91" fmla="*/ 11 h 290"/>
                <a:gd name="T92" fmla="*/ 7 w 289"/>
                <a:gd name="T93" fmla="*/ 11 h 290"/>
                <a:gd name="T94" fmla="*/ 8 w 289"/>
                <a:gd name="T95" fmla="*/ 11 h 290"/>
                <a:gd name="T96" fmla="*/ 9 w 289"/>
                <a:gd name="T97" fmla="*/ 11 h 290"/>
                <a:gd name="T98" fmla="*/ 9 w 289"/>
                <a:gd name="T99" fmla="*/ 10 h 290"/>
                <a:gd name="T100" fmla="*/ 10 w 289"/>
                <a:gd name="T101" fmla="*/ 10 h 290"/>
                <a:gd name="T102" fmla="*/ 10 w 289"/>
                <a:gd name="T103" fmla="*/ 9 h 290"/>
                <a:gd name="T104" fmla="*/ 10 w 289"/>
                <a:gd name="T105" fmla="*/ 9 h 290"/>
                <a:gd name="T106" fmla="*/ 10 w 289"/>
                <a:gd name="T107" fmla="*/ 8 h 290"/>
                <a:gd name="T108" fmla="*/ 11 w 289"/>
                <a:gd name="T109" fmla="*/ 8 h 290"/>
                <a:gd name="T110" fmla="*/ 11 w 289"/>
                <a:gd name="T111" fmla="*/ 7 h 290"/>
                <a:gd name="T112" fmla="*/ 11 w 289"/>
                <a:gd name="T113" fmla="*/ 6 h 29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9" h="290">
                  <a:moveTo>
                    <a:pt x="289" y="145"/>
                  </a:moveTo>
                  <a:lnTo>
                    <a:pt x="289" y="140"/>
                  </a:lnTo>
                  <a:lnTo>
                    <a:pt x="289" y="135"/>
                  </a:lnTo>
                  <a:lnTo>
                    <a:pt x="288" y="129"/>
                  </a:lnTo>
                  <a:lnTo>
                    <a:pt x="288" y="124"/>
                  </a:lnTo>
                  <a:lnTo>
                    <a:pt x="287" y="119"/>
                  </a:lnTo>
                  <a:lnTo>
                    <a:pt x="286" y="113"/>
                  </a:lnTo>
                  <a:lnTo>
                    <a:pt x="285" y="108"/>
                  </a:lnTo>
                  <a:lnTo>
                    <a:pt x="283" y="104"/>
                  </a:lnTo>
                  <a:lnTo>
                    <a:pt x="282" y="98"/>
                  </a:lnTo>
                  <a:lnTo>
                    <a:pt x="280" y="93"/>
                  </a:lnTo>
                  <a:lnTo>
                    <a:pt x="278" y="88"/>
                  </a:lnTo>
                  <a:lnTo>
                    <a:pt x="275" y="84"/>
                  </a:lnTo>
                  <a:lnTo>
                    <a:pt x="273" y="78"/>
                  </a:lnTo>
                  <a:lnTo>
                    <a:pt x="271" y="74"/>
                  </a:lnTo>
                  <a:lnTo>
                    <a:pt x="268" y="70"/>
                  </a:lnTo>
                  <a:lnTo>
                    <a:pt x="266" y="65"/>
                  </a:lnTo>
                  <a:lnTo>
                    <a:pt x="263" y="60"/>
                  </a:lnTo>
                  <a:lnTo>
                    <a:pt x="260" y="56"/>
                  </a:lnTo>
                  <a:lnTo>
                    <a:pt x="256" y="53"/>
                  </a:lnTo>
                  <a:lnTo>
                    <a:pt x="252" y="48"/>
                  </a:lnTo>
                  <a:lnTo>
                    <a:pt x="249" y="44"/>
                  </a:lnTo>
                  <a:lnTo>
                    <a:pt x="246" y="41"/>
                  </a:lnTo>
                  <a:lnTo>
                    <a:pt x="241" y="37"/>
                  </a:lnTo>
                  <a:lnTo>
                    <a:pt x="237" y="33"/>
                  </a:lnTo>
                  <a:lnTo>
                    <a:pt x="233" y="30"/>
                  </a:lnTo>
                  <a:lnTo>
                    <a:pt x="229" y="27"/>
                  </a:lnTo>
                  <a:lnTo>
                    <a:pt x="224" y="24"/>
                  </a:lnTo>
                  <a:lnTo>
                    <a:pt x="220" y="21"/>
                  </a:lnTo>
                  <a:lnTo>
                    <a:pt x="216" y="19"/>
                  </a:lnTo>
                  <a:lnTo>
                    <a:pt x="211" y="16"/>
                  </a:lnTo>
                  <a:lnTo>
                    <a:pt x="206" y="13"/>
                  </a:lnTo>
                  <a:lnTo>
                    <a:pt x="201" y="11"/>
                  </a:lnTo>
                  <a:lnTo>
                    <a:pt x="197" y="10"/>
                  </a:lnTo>
                  <a:lnTo>
                    <a:pt x="191" y="8"/>
                  </a:lnTo>
                  <a:lnTo>
                    <a:pt x="186" y="6"/>
                  </a:lnTo>
                  <a:lnTo>
                    <a:pt x="182" y="5"/>
                  </a:lnTo>
                  <a:lnTo>
                    <a:pt x="176" y="4"/>
                  </a:lnTo>
                  <a:lnTo>
                    <a:pt x="171" y="3"/>
                  </a:lnTo>
                  <a:lnTo>
                    <a:pt x="166" y="2"/>
                  </a:lnTo>
                  <a:lnTo>
                    <a:pt x="160" y="0"/>
                  </a:lnTo>
                  <a:lnTo>
                    <a:pt x="155" y="0"/>
                  </a:lnTo>
                  <a:lnTo>
                    <a:pt x="150" y="0"/>
                  </a:lnTo>
                  <a:lnTo>
                    <a:pt x="145" y="0"/>
                  </a:lnTo>
                  <a:lnTo>
                    <a:pt x="139" y="0"/>
                  </a:lnTo>
                  <a:lnTo>
                    <a:pt x="134" y="0"/>
                  </a:lnTo>
                  <a:lnTo>
                    <a:pt x="129" y="0"/>
                  </a:lnTo>
                  <a:lnTo>
                    <a:pt x="123" y="2"/>
                  </a:lnTo>
                  <a:lnTo>
                    <a:pt x="118" y="3"/>
                  </a:lnTo>
                  <a:lnTo>
                    <a:pt x="113" y="4"/>
                  </a:lnTo>
                  <a:lnTo>
                    <a:pt x="108" y="5"/>
                  </a:lnTo>
                  <a:lnTo>
                    <a:pt x="103" y="6"/>
                  </a:lnTo>
                  <a:lnTo>
                    <a:pt x="98" y="8"/>
                  </a:lnTo>
                  <a:lnTo>
                    <a:pt x="92" y="10"/>
                  </a:lnTo>
                  <a:lnTo>
                    <a:pt x="88" y="11"/>
                  </a:lnTo>
                  <a:lnTo>
                    <a:pt x="83" y="13"/>
                  </a:lnTo>
                  <a:lnTo>
                    <a:pt x="78" y="16"/>
                  </a:lnTo>
                  <a:lnTo>
                    <a:pt x="73" y="19"/>
                  </a:lnTo>
                  <a:lnTo>
                    <a:pt x="69" y="21"/>
                  </a:lnTo>
                  <a:lnTo>
                    <a:pt x="65" y="24"/>
                  </a:lnTo>
                  <a:lnTo>
                    <a:pt x="60" y="27"/>
                  </a:lnTo>
                  <a:lnTo>
                    <a:pt x="56" y="30"/>
                  </a:lnTo>
                  <a:lnTo>
                    <a:pt x="52" y="33"/>
                  </a:lnTo>
                  <a:lnTo>
                    <a:pt x="48" y="37"/>
                  </a:lnTo>
                  <a:lnTo>
                    <a:pt x="44" y="41"/>
                  </a:lnTo>
                  <a:lnTo>
                    <a:pt x="40" y="44"/>
                  </a:lnTo>
                  <a:lnTo>
                    <a:pt x="37" y="48"/>
                  </a:lnTo>
                  <a:lnTo>
                    <a:pt x="33" y="53"/>
                  </a:lnTo>
                  <a:lnTo>
                    <a:pt x="30" y="56"/>
                  </a:lnTo>
                  <a:lnTo>
                    <a:pt x="26" y="60"/>
                  </a:lnTo>
                  <a:lnTo>
                    <a:pt x="24" y="65"/>
                  </a:lnTo>
                  <a:lnTo>
                    <a:pt x="21" y="70"/>
                  </a:lnTo>
                  <a:lnTo>
                    <a:pt x="18" y="74"/>
                  </a:lnTo>
                  <a:lnTo>
                    <a:pt x="16" y="78"/>
                  </a:lnTo>
                  <a:lnTo>
                    <a:pt x="14" y="84"/>
                  </a:lnTo>
                  <a:lnTo>
                    <a:pt x="11" y="88"/>
                  </a:lnTo>
                  <a:lnTo>
                    <a:pt x="9" y="93"/>
                  </a:lnTo>
                  <a:lnTo>
                    <a:pt x="7" y="98"/>
                  </a:lnTo>
                  <a:lnTo>
                    <a:pt x="6" y="104"/>
                  </a:lnTo>
                  <a:lnTo>
                    <a:pt x="4" y="108"/>
                  </a:lnTo>
                  <a:lnTo>
                    <a:pt x="3" y="113"/>
                  </a:lnTo>
                  <a:lnTo>
                    <a:pt x="2" y="119"/>
                  </a:lnTo>
                  <a:lnTo>
                    <a:pt x="1" y="124"/>
                  </a:lnTo>
                  <a:lnTo>
                    <a:pt x="1" y="129"/>
                  </a:lnTo>
                  <a:lnTo>
                    <a:pt x="0" y="135"/>
                  </a:lnTo>
                  <a:lnTo>
                    <a:pt x="0" y="140"/>
                  </a:lnTo>
                  <a:lnTo>
                    <a:pt x="0" y="145"/>
                  </a:lnTo>
                  <a:lnTo>
                    <a:pt x="0" y="151"/>
                  </a:lnTo>
                  <a:lnTo>
                    <a:pt x="0" y="156"/>
                  </a:lnTo>
                  <a:lnTo>
                    <a:pt x="1" y="161"/>
                  </a:lnTo>
                  <a:lnTo>
                    <a:pt x="1" y="167"/>
                  </a:lnTo>
                  <a:lnTo>
                    <a:pt x="2" y="171"/>
                  </a:lnTo>
                  <a:lnTo>
                    <a:pt x="3" y="176"/>
                  </a:lnTo>
                  <a:lnTo>
                    <a:pt x="4" y="181"/>
                  </a:lnTo>
                  <a:lnTo>
                    <a:pt x="6" y="187"/>
                  </a:lnTo>
                  <a:lnTo>
                    <a:pt x="7" y="192"/>
                  </a:lnTo>
                  <a:lnTo>
                    <a:pt x="9" y="196"/>
                  </a:lnTo>
                  <a:lnTo>
                    <a:pt x="11" y="202"/>
                  </a:lnTo>
                  <a:lnTo>
                    <a:pt x="14" y="207"/>
                  </a:lnTo>
                  <a:lnTo>
                    <a:pt x="16" y="211"/>
                  </a:lnTo>
                  <a:lnTo>
                    <a:pt x="18" y="216"/>
                  </a:lnTo>
                  <a:lnTo>
                    <a:pt x="21" y="221"/>
                  </a:lnTo>
                  <a:lnTo>
                    <a:pt x="24" y="225"/>
                  </a:lnTo>
                  <a:lnTo>
                    <a:pt x="26" y="229"/>
                  </a:lnTo>
                  <a:lnTo>
                    <a:pt x="30" y="234"/>
                  </a:lnTo>
                  <a:lnTo>
                    <a:pt x="33" y="238"/>
                  </a:lnTo>
                  <a:lnTo>
                    <a:pt x="37" y="242"/>
                  </a:lnTo>
                  <a:lnTo>
                    <a:pt x="40" y="245"/>
                  </a:lnTo>
                  <a:lnTo>
                    <a:pt x="44" y="250"/>
                  </a:lnTo>
                  <a:lnTo>
                    <a:pt x="48" y="253"/>
                  </a:lnTo>
                  <a:lnTo>
                    <a:pt x="52" y="256"/>
                  </a:lnTo>
                  <a:lnTo>
                    <a:pt x="56" y="260"/>
                  </a:lnTo>
                  <a:lnTo>
                    <a:pt x="60" y="263"/>
                  </a:lnTo>
                  <a:lnTo>
                    <a:pt x="65" y="266"/>
                  </a:lnTo>
                  <a:lnTo>
                    <a:pt x="69" y="269"/>
                  </a:lnTo>
                  <a:lnTo>
                    <a:pt x="73" y="272"/>
                  </a:lnTo>
                  <a:lnTo>
                    <a:pt x="78" y="274"/>
                  </a:lnTo>
                  <a:lnTo>
                    <a:pt x="83" y="276"/>
                  </a:lnTo>
                  <a:lnTo>
                    <a:pt x="88" y="278"/>
                  </a:lnTo>
                  <a:lnTo>
                    <a:pt x="92" y="280"/>
                  </a:lnTo>
                  <a:lnTo>
                    <a:pt x="98" y="283"/>
                  </a:lnTo>
                  <a:lnTo>
                    <a:pt x="103" y="284"/>
                  </a:lnTo>
                  <a:lnTo>
                    <a:pt x="108" y="286"/>
                  </a:lnTo>
                  <a:lnTo>
                    <a:pt x="113" y="287"/>
                  </a:lnTo>
                  <a:lnTo>
                    <a:pt x="118" y="288"/>
                  </a:lnTo>
                  <a:lnTo>
                    <a:pt x="123" y="289"/>
                  </a:lnTo>
                  <a:lnTo>
                    <a:pt x="129" y="289"/>
                  </a:lnTo>
                  <a:lnTo>
                    <a:pt x="134" y="290"/>
                  </a:lnTo>
                  <a:lnTo>
                    <a:pt x="139" y="290"/>
                  </a:lnTo>
                  <a:lnTo>
                    <a:pt x="145" y="290"/>
                  </a:lnTo>
                  <a:lnTo>
                    <a:pt x="150" y="290"/>
                  </a:lnTo>
                  <a:lnTo>
                    <a:pt x="155" y="290"/>
                  </a:lnTo>
                  <a:lnTo>
                    <a:pt x="160" y="289"/>
                  </a:lnTo>
                  <a:lnTo>
                    <a:pt x="166" y="289"/>
                  </a:lnTo>
                  <a:lnTo>
                    <a:pt x="171" y="288"/>
                  </a:lnTo>
                  <a:lnTo>
                    <a:pt x="176" y="287"/>
                  </a:lnTo>
                  <a:lnTo>
                    <a:pt x="182" y="286"/>
                  </a:lnTo>
                  <a:lnTo>
                    <a:pt x="186" y="284"/>
                  </a:lnTo>
                  <a:lnTo>
                    <a:pt x="191" y="283"/>
                  </a:lnTo>
                  <a:lnTo>
                    <a:pt x="197" y="280"/>
                  </a:lnTo>
                  <a:lnTo>
                    <a:pt x="201" y="278"/>
                  </a:lnTo>
                  <a:lnTo>
                    <a:pt x="206" y="276"/>
                  </a:lnTo>
                  <a:lnTo>
                    <a:pt x="211" y="274"/>
                  </a:lnTo>
                  <a:lnTo>
                    <a:pt x="216" y="272"/>
                  </a:lnTo>
                  <a:lnTo>
                    <a:pt x="220" y="269"/>
                  </a:lnTo>
                  <a:lnTo>
                    <a:pt x="224" y="266"/>
                  </a:lnTo>
                  <a:lnTo>
                    <a:pt x="229" y="263"/>
                  </a:lnTo>
                  <a:lnTo>
                    <a:pt x="233" y="260"/>
                  </a:lnTo>
                  <a:lnTo>
                    <a:pt x="237" y="256"/>
                  </a:lnTo>
                  <a:lnTo>
                    <a:pt x="241" y="253"/>
                  </a:lnTo>
                  <a:lnTo>
                    <a:pt x="246" y="250"/>
                  </a:lnTo>
                  <a:lnTo>
                    <a:pt x="249" y="245"/>
                  </a:lnTo>
                  <a:lnTo>
                    <a:pt x="252" y="242"/>
                  </a:lnTo>
                  <a:lnTo>
                    <a:pt x="256" y="238"/>
                  </a:lnTo>
                  <a:lnTo>
                    <a:pt x="260" y="234"/>
                  </a:lnTo>
                  <a:lnTo>
                    <a:pt x="263" y="229"/>
                  </a:lnTo>
                  <a:lnTo>
                    <a:pt x="266" y="225"/>
                  </a:lnTo>
                  <a:lnTo>
                    <a:pt x="268" y="221"/>
                  </a:lnTo>
                  <a:lnTo>
                    <a:pt x="271" y="216"/>
                  </a:lnTo>
                  <a:lnTo>
                    <a:pt x="273" y="211"/>
                  </a:lnTo>
                  <a:lnTo>
                    <a:pt x="275" y="207"/>
                  </a:lnTo>
                  <a:lnTo>
                    <a:pt x="278" y="202"/>
                  </a:lnTo>
                  <a:lnTo>
                    <a:pt x="280" y="196"/>
                  </a:lnTo>
                  <a:lnTo>
                    <a:pt x="282" y="192"/>
                  </a:lnTo>
                  <a:lnTo>
                    <a:pt x="283" y="187"/>
                  </a:lnTo>
                  <a:lnTo>
                    <a:pt x="285" y="181"/>
                  </a:lnTo>
                  <a:lnTo>
                    <a:pt x="286" y="176"/>
                  </a:lnTo>
                  <a:lnTo>
                    <a:pt x="287" y="171"/>
                  </a:lnTo>
                  <a:lnTo>
                    <a:pt x="288" y="167"/>
                  </a:lnTo>
                  <a:lnTo>
                    <a:pt x="288" y="161"/>
                  </a:lnTo>
                  <a:lnTo>
                    <a:pt x="289" y="156"/>
                  </a:lnTo>
                  <a:lnTo>
                    <a:pt x="289" y="151"/>
                  </a:lnTo>
                  <a:lnTo>
                    <a:pt x="289" y="145"/>
                  </a:lnTo>
                  <a:close/>
                </a:path>
              </a:pathLst>
            </a:custGeom>
            <a:solidFill>
              <a:schemeClr val="accent2"/>
            </a:solidFill>
            <a:ln w="19050" cmpd="sng">
              <a:solidFill>
                <a:schemeClr val="accent2"/>
              </a:solidFill>
              <a:prstDash val="solid"/>
              <a:round/>
              <a:headEnd/>
              <a:tailEnd/>
            </a:ln>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85820"/>
                                        </p:tgtEl>
                                        <p:attrNameLst>
                                          <p:attrName>style.visibility</p:attrName>
                                        </p:attrNameLst>
                                      </p:cBhvr>
                                      <p:to>
                                        <p:strVal val="visible"/>
                                      </p:to>
                                    </p:set>
                                    <p:animEffect transition="in" filter="wipe(left)">
                                      <p:cBhvr>
                                        <p:cTn id="7" dur="500"/>
                                        <p:tgtEl>
                                          <p:spTgt spid="2858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285834"/>
                                        </p:tgtEl>
                                        <p:attrNameLst>
                                          <p:attrName>style.visibility</p:attrName>
                                        </p:attrNameLst>
                                      </p:cBhvr>
                                      <p:to>
                                        <p:strVal val="visible"/>
                                      </p:to>
                                    </p:set>
                                    <p:animEffect transition="in" filter="wipe(left)">
                                      <p:cBhvr>
                                        <p:cTn id="12" dur="500"/>
                                        <p:tgtEl>
                                          <p:spTgt spid="28583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285841"/>
                                        </p:tgtEl>
                                        <p:attrNameLst>
                                          <p:attrName>style.visibility</p:attrName>
                                        </p:attrNameLst>
                                      </p:cBhvr>
                                      <p:to>
                                        <p:strVal val="visible"/>
                                      </p:to>
                                    </p:set>
                                    <p:animEffect transition="in" filter="wipe(down)">
                                      <p:cBhvr>
                                        <p:cTn id="17" dur="500"/>
                                        <p:tgtEl>
                                          <p:spTgt spid="28584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285842"/>
                                        </p:tgtEl>
                                        <p:attrNameLst>
                                          <p:attrName>style.visibility</p:attrName>
                                        </p:attrNameLst>
                                      </p:cBhvr>
                                      <p:to>
                                        <p:strVal val="visible"/>
                                      </p:to>
                                    </p:set>
                                    <p:animEffect transition="in" filter="wipe(down)">
                                      <p:cBhvr>
                                        <p:cTn id="22" dur="500"/>
                                        <p:tgtEl>
                                          <p:spTgt spid="28584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85785"/>
                                        </p:tgtEl>
                                        <p:attrNameLst>
                                          <p:attrName>style.visibility</p:attrName>
                                        </p:attrNameLst>
                                      </p:cBhvr>
                                      <p:to>
                                        <p:strVal val="visible"/>
                                      </p:to>
                                    </p:set>
                                    <p:animEffect transition="in" filter="wipe(left)">
                                      <p:cBhvr>
                                        <p:cTn id="27" dur="500"/>
                                        <p:tgtEl>
                                          <p:spTgt spid="28578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285730"/>
                                        </p:tgtEl>
                                        <p:attrNameLst>
                                          <p:attrName>style.visibility</p:attrName>
                                        </p:attrNameLst>
                                      </p:cBhvr>
                                      <p:to>
                                        <p:strVal val="visible"/>
                                      </p:to>
                                    </p:set>
                                    <p:anim calcmode="lin" valueType="num">
                                      <p:cBhvr additive="base">
                                        <p:cTn id="32" dur="500" fill="hold"/>
                                        <p:tgtEl>
                                          <p:spTgt spid="285730"/>
                                        </p:tgtEl>
                                        <p:attrNameLst>
                                          <p:attrName>ppt_x</p:attrName>
                                        </p:attrNameLst>
                                      </p:cBhvr>
                                      <p:tavLst>
                                        <p:tav tm="0">
                                          <p:val>
                                            <p:strVal val="#ppt_x"/>
                                          </p:val>
                                        </p:tav>
                                        <p:tav tm="100000">
                                          <p:val>
                                            <p:strVal val="#ppt_x"/>
                                          </p:val>
                                        </p:tav>
                                      </p:tavLst>
                                    </p:anim>
                                    <p:anim calcmode="lin" valueType="num">
                                      <p:cBhvr additive="base">
                                        <p:cTn id="33" dur="500" fill="hold"/>
                                        <p:tgtEl>
                                          <p:spTgt spid="285730"/>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8" fill="hold" nodeType="clickEffect">
                                  <p:stCondLst>
                                    <p:cond delay="0"/>
                                  </p:stCondLst>
                                  <p:childTnLst>
                                    <p:set>
                                      <p:cBhvr>
                                        <p:cTn id="37" dur="1" fill="hold">
                                          <p:stCondLst>
                                            <p:cond delay="0"/>
                                          </p:stCondLst>
                                        </p:cTn>
                                        <p:tgtEl>
                                          <p:spTgt spid="285790"/>
                                        </p:tgtEl>
                                        <p:attrNameLst>
                                          <p:attrName>style.visibility</p:attrName>
                                        </p:attrNameLst>
                                      </p:cBhvr>
                                      <p:to>
                                        <p:strVal val="visible"/>
                                      </p:to>
                                    </p:set>
                                    <p:animEffect transition="in" filter="wipe(left)">
                                      <p:cBhvr>
                                        <p:cTn id="38" dur="500"/>
                                        <p:tgtEl>
                                          <p:spTgt spid="285790"/>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1" fill="hold" nodeType="clickEffect">
                                  <p:stCondLst>
                                    <p:cond delay="0"/>
                                  </p:stCondLst>
                                  <p:childTnLst>
                                    <p:set>
                                      <p:cBhvr>
                                        <p:cTn id="42" dur="1" fill="hold">
                                          <p:stCondLst>
                                            <p:cond delay="0"/>
                                          </p:stCondLst>
                                        </p:cTn>
                                        <p:tgtEl>
                                          <p:spTgt spid="285804"/>
                                        </p:tgtEl>
                                        <p:attrNameLst>
                                          <p:attrName>style.visibility</p:attrName>
                                        </p:attrNameLst>
                                      </p:cBhvr>
                                      <p:to>
                                        <p:strVal val="visible"/>
                                      </p:to>
                                    </p:set>
                                    <p:animEffect transition="in" filter="wipe(up)">
                                      <p:cBhvr>
                                        <p:cTn id="43" dur="500"/>
                                        <p:tgtEl>
                                          <p:spTgt spid="285804"/>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285811"/>
                                        </p:tgtEl>
                                        <p:attrNameLst>
                                          <p:attrName>style.visibility</p:attrName>
                                        </p:attrNameLst>
                                      </p:cBhvr>
                                      <p:to>
                                        <p:strVal val="visible"/>
                                      </p:to>
                                    </p:set>
                                    <p:animEffect transition="in" filter="wipe(down)">
                                      <p:cBhvr>
                                        <p:cTn id="48" dur="500"/>
                                        <p:tgtEl>
                                          <p:spTgt spid="285811"/>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8" fill="hold" nodeType="clickEffect">
                                  <p:stCondLst>
                                    <p:cond delay="0"/>
                                  </p:stCondLst>
                                  <p:childTnLst>
                                    <p:set>
                                      <p:cBhvr>
                                        <p:cTn id="52" dur="1" fill="hold">
                                          <p:stCondLst>
                                            <p:cond delay="0"/>
                                          </p:stCondLst>
                                        </p:cTn>
                                        <p:tgtEl>
                                          <p:spTgt spid="285812"/>
                                        </p:tgtEl>
                                        <p:attrNameLst>
                                          <p:attrName>style.visibility</p:attrName>
                                        </p:attrNameLst>
                                      </p:cBhvr>
                                      <p:to>
                                        <p:strVal val="visible"/>
                                      </p:to>
                                    </p:set>
                                    <p:animEffect transition="in" filter="wipe(left)">
                                      <p:cBhvr>
                                        <p:cTn id="53" dur="500"/>
                                        <p:tgtEl>
                                          <p:spTgt spid="285812"/>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285786"/>
                                        </p:tgtEl>
                                        <p:attrNameLst>
                                          <p:attrName>style.visibility</p:attrName>
                                        </p:attrNameLst>
                                      </p:cBhvr>
                                      <p:to>
                                        <p:strVal val="visible"/>
                                      </p:to>
                                    </p:set>
                                    <p:animEffect transition="in" filter="wipe(left)">
                                      <p:cBhvr>
                                        <p:cTn id="58" dur="500"/>
                                        <p:tgtEl>
                                          <p:spTgt spid="2857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730" grpId="0" autoUpdateAnimBg="0"/>
      <p:bldP spid="285785" grpId="0"/>
      <p:bldP spid="285786" grpId="0"/>
      <p:bldP spid="285811" grpId="0" animBg="1"/>
      <p:bldP spid="285841"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Text Box 2"/>
          <p:cNvSpPr txBox="1">
            <a:spLocks noChangeArrowheads="1"/>
          </p:cNvSpPr>
          <p:nvPr/>
        </p:nvSpPr>
        <p:spPr bwMode="auto">
          <a:xfrm>
            <a:off x="0" y="-30163"/>
            <a:ext cx="9144000" cy="7016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2.</a:t>
            </a:r>
            <a:r>
              <a:rPr lang="zh-CN" altLang="en-US" sz="4000" b="1">
                <a:solidFill>
                  <a:srgbClr val="FF0000"/>
                </a:solidFill>
                <a:latin typeface="黑体" pitchFamily="2" charset="-122"/>
                <a:ea typeface="黑体" pitchFamily="2" charset="-122"/>
              </a:rPr>
              <a:t>判断点</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是否在线段</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上。</a:t>
            </a:r>
          </a:p>
        </p:txBody>
      </p:sp>
      <p:sp>
        <p:nvSpPr>
          <p:cNvPr id="286738" name="Text Box 18"/>
          <p:cNvSpPr txBox="1">
            <a:spLocks noChangeArrowheads="1"/>
          </p:cNvSpPr>
          <p:nvPr/>
        </p:nvSpPr>
        <p:spPr bwMode="auto">
          <a:xfrm>
            <a:off x="4787900" y="4005263"/>
            <a:ext cx="4105275" cy="1190625"/>
          </a:xfrm>
          <a:prstGeom prst="rect">
            <a:avLst/>
          </a:prstGeom>
          <a:noFill/>
          <a:ln>
            <a:noFill/>
          </a:ln>
          <a:effectLst/>
          <a:extLst>
            <a:ext uri="{909E8E84-426E-40DD-AFC4-6F175D3DCCD1}">
              <a14:hiddenFill xmlns:a14="http://schemas.microsoft.com/office/drawing/2010/main">
                <a:solidFill>
                  <a:srgbClr val="FFFFCC"/>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latin typeface="黑体" pitchFamily="2" charset="-122"/>
                <a:ea typeface="黑体" pitchFamily="2" charset="-122"/>
              </a:rPr>
              <a:t>因</a:t>
            </a:r>
            <a:r>
              <a:rPr lang="en-US" altLang="zh-CN" sz="3600" b="1">
                <a:solidFill>
                  <a:srgbClr val="FF0000"/>
                </a:solidFill>
                <a:latin typeface="黑体" pitchFamily="2" charset="-122"/>
                <a:ea typeface="黑体" pitchFamily="2" charset="-122"/>
              </a:rPr>
              <a:t>k</a:t>
            </a:r>
            <a:r>
              <a:rPr lang="en-US" altLang="zh-CN" sz="3600" b="1">
                <a:solidFill>
                  <a:srgbClr val="FF0000"/>
                </a:solidFill>
                <a:latin typeface="黑体" pitchFamily="2" charset="-122"/>
                <a:ea typeface="黑体" pitchFamily="2" charset="-122"/>
                <a:sym typeface="Symbol" pitchFamily="18" charset="2"/>
              </a:rPr>
              <a:t></a:t>
            </a:r>
            <a:r>
              <a:rPr lang="zh-CN" altLang="en-US" sz="3600" b="1">
                <a:solidFill>
                  <a:srgbClr val="FF0000"/>
                </a:solidFill>
                <a:latin typeface="黑体" pitchFamily="2" charset="-122"/>
                <a:ea typeface="黑体" pitchFamily="2" charset="-122"/>
              </a:rPr>
              <a:t>不在</a:t>
            </a:r>
            <a:r>
              <a:rPr lang="en-US" altLang="zh-CN" sz="3600" b="1">
                <a:solidFill>
                  <a:srgbClr val="FF0000"/>
                </a:solidFill>
                <a:latin typeface="黑体" pitchFamily="2" charset="-122"/>
                <a:ea typeface="黑体" pitchFamily="2" charset="-122"/>
              </a:rPr>
              <a:t>a</a:t>
            </a:r>
            <a:r>
              <a:rPr lang="en-US" altLang="zh-CN" sz="3600" b="1">
                <a:solidFill>
                  <a:srgbClr val="FF0000"/>
                </a:solidFill>
                <a:latin typeface="黑体" pitchFamily="2" charset="-122"/>
                <a:ea typeface="黑体" pitchFamily="2" charset="-122"/>
                <a:sym typeface="Symbol" pitchFamily="18" charset="2"/>
              </a:rPr>
              <a:t></a:t>
            </a:r>
            <a:r>
              <a:rPr lang="en-US" altLang="zh-CN" sz="3600" b="1">
                <a:solidFill>
                  <a:srgbClr val="FF0000"/>
                </a:solidFill>
                <a:latin typeface="黑体" pitchFamily="2" charset="-122"/>
                <a:ea typeface="黑体" pitchFamily="2" charset="-122"/>
              </a:rPr>
              <a:t>b</a:t>
            </a:r>
            <a:r>
              <a:rPr lang="en-US" altLang="zh-CN" sz="3600" b="1">
                <a:solidFill>
                  <a:srgbClr val="FF0000"/>
                </a:solidFill>
                <a:latin typeface="黑体" pitchFamily="2" charset="-122"/>
                <a:ea typeface="黑体" pitchFamily="2" charset="-122"/>
                <a:sym typeface="Symbol" pitchFamily="18" charset="2"/>
              </a:rPr>
              <a:t></a:t>
            </a:r>
            <a:r>
              <a:rPr lang="zh-CN" altLang="en-US" sz="3600" b="1">
                <a:solidFill>
                  <a:srgbClr val="FF0000"/>
                </a:solidFill>
                <a:latin typeface="黑体" pitchFamily="2" charset="-122"/>
                <a:ea typeface="黑体" pitchFamily="2" charset="-122"/>
              </a:rPr>
              <a:t>上，</a:t>
            </a:r>
          </a:p>
          <a:p>
            <a:pPr eaLnBrk="1" hangingPunct="1">
              <a:spcBef>
                <a:spcPct val="0"/>
              </a:spcBef>
              <a:buFontTx/>
              <a:buNone/>
            </a:pPr>
            <a:r>
              <a:rPr lang="zh-CN" altLang="en-US" sz="3600" b="1">
                <a:solidFill>
                  <a:srgbClr val="FF0000"/>
                </a:solidFill>
                <a:latin typeface="黑体" pitchFamily="2" charset="-122"/>
                <a:ea typeface="黑体" pitchFamily="2" charset="-122"/>
              </a:rPr>
              <a:t> 故点</a:t>
            </a:r>
            <a:r>
              <a:rPr lang="en-US" altLang="zh-CN" sz="3600" b="1">
                <a:solidFill>
                  <a:srgbClr val="FF0000"/>
                </a:solidFill>
                <a:latin typeface="黑体" pitchFamily="2" charset="-122"/>
                <a:ea typeface="黑体" pitchFamily="2" charset="-122"/>
              </a:rPr>
              <a:t>K</a:t>
            </a:r>
            <a:r>
              <a:rPr lang="zh-CN" altLang="en-US" sz="3600" b="1">
                <a:solidFill>
                  <a:srgbClr val="FF0000"/>
                </a:solidFill>
                <a:latin typeface="黑体" pitchFamily="2" charset="-122"/>
                <a:ea typeface="黑体" pitchFamily="2" charset="-122"/>
              </a:rPr>
              <a:t>不在</a:t>
            </a:r>
            <a:r>
              <a:rPr lang="en-US" altLang="zh-CN" sz="3600" b="1">
                <a:solidFill>
                  <a:srgbClr val="FF0000"/>
                </a:solidFill>
                <a:latin typeface="黑体" pitchFamily="2" charset="-122"/>
                <a:ea typeface="黑体" pitchFamily="2" charset="-122"/>
              </a:rPr>
              <a:t>AB</a:t>
            </a:r>
            <a:r>
              <a:rPr lang="zh-CN" altLang="en-US" sz="3600" b="1">
                <a:solidFill>
                  <a:srgbClr val="FF0000"/>
                </a:solidFill>
                <a:latin typeface="黑体" pitchFamily="2" charset="-122"/>
                <a:ea typeface="黑体" pitchFamily="2" charset="-122"/>
              </a:rPr>
              <a:t>上。</a:t>
            </a:r>
          </a:p>
        </p:txBody>
      </p:sp>
      <p:sp>
        <p:nvSpPr>
          <p:cNvPr id="286739" name="Text Box 19"/>
          <p:cNvSpPr txBox="1">
            <a:spLocks noChangeArrowheads="1"/>
          </p:cNvSpPr>
          <p:nvPr/>
        </p:nvSpPr>
        <p:spPr bwMode="auto">
          <a:xfrm>
            <a:off x="4067175" y="5632450"/>
            <a:ext cx="4608513"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003399"/>
                </a:solidFill>
                <a:ea typeface="黑体" pitchFamily="2" charset="-122"/>
              </a:rPr>
              <a:t>应用等比定理</a:t>
            </a:r>
          </a:p>
        </p:txBody>
      </p:sp>
      <p:sp>
        <p:nvSpPr>
          <p:cNvPr id="286756" name="Text Box 36"/>
          <p:cNvSpPr txBox="1">
            <a:spLocks noChangeArrowheads="1"/>
          </p:cNvSpPr>
          <p:nvPr/>
        </p:nvSpPr>
        <p:spPr bwMode="auto">
          <a:xfrm>
            <a:off x="611188" y="5734050"/>
            <a:ext cx="3673475"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latin typeface="黑体" pitchFamily="2" charset="-122"/>
                <a:ea typeface="黑体" pitchFamily="2" charset="-122"/>
              </a:rPr>
              <a:t>另一判断法</a:t>
            </a:r>
            <a:r>
              <a:rPr lang="en-US" altLang="zh-CN" sz="3600" b="1">
                <a:solidFill>
                  <a:srgbClr val="FF0000"/>
                </a:solidFill>
                <a:latin typeface="黑体" pitchFamily="2" charset="-122"/>
                <a:ea typeface="黑体" pitchFamily="2" charset="-122"/>
              </a:rPr>
              <a:t>?</a:t>
            </a:r>
          </a:p>
        </p:txBody>
      </p:sp>
      <p:sp>
        <p:nvSpPr>
          <p:cNvPr id="286764" name="Text Box 44"/>
          <p:cNvSpPr txBox="1">
            <a:spLocks noChangeArrowheads="1"/>
          </p:cNvSpPr>
          <p:nvPr/>
        </p:nvSpPr>
        <p:spPr bwMode="auto">
          <a:xfrm>
            <a:off x="4953000" y="1066800"/>
            <a:ext cx="3962400" cy="2838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chemeClr val="tx2"/>
                </a:solidFill>
              </a:rPr>
              <a:t>        </a:t>
            </a:r>
            <a:r>
              <a:rPr lang="zh-CN" altLang="en-US" sz="3600" b="1">
                <a:solidFill>
                  <a:srgbClr val="FF0000"/>
                </a:solidFill>
                <a:ea typeface="黑体" pitchFamily="2" charset="-122"/>
              </a:rPr>
              <a:t>对于特殊位置直线，只有两个点的投影在直线的同面投影上，点不一定在直线上。</a:t>
            </a:r>
          </a:p>
        </p:txBody>
      </p:sp>
      <p:sp>
        <p:nvSpPr>
          <p:cNvPr id="286765" name="Line 45"/>
          <p:cNvSpPr>
            <a:spLocks noChangeShapeType="1"/>
          </p:cNvSpPr>
          <p:nvPr/>
        </p:nvSpPr>
        <p:spPr bwMode="auto">
          <a:xfrm>
            <a:off x="1939925" y="836613"/>
            <a:ext cx="0" cy="42148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66" name="Line 46"/>
          <p:cNvSpPr>
            <a:spLocks noChangeShapeType="1"/>
          </p:cNvSpPr>
          <p:nvPr/>
        </p:nvSpPr>
        <p:spPr bwMode="auto">
          <a:xfrm>
            <a:off x="1939925" y="3003550"/>
            <a:ext cx="2001838" cy="20050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67" name="Line 47"/>
          <p:cNvSpPr>
            <a:spLocks noChangeShapeType="1"/>
          </p:cNvSpPr>
          <p:nvPr/>
        </p:nvSpPr>
        <p:spPr bwMode="auto">
          <a:xfrm>
            <a:off x="1169988" y="4770438"/>
            <a:ext cx="25336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68" name="Line 48"/>
          <p:cNvSpPr>
            <a:spLocks noChangeShapeType="1"/>
          </p:cNvSpPr>
          <p:nvPr/>
        </p:nvSpPr>
        <p:spPr bwMode="auto">
          <a:xfrm flipV="1">
            <a:off x="3703638" y="2625725"/>
            <a:ext cx="0" cy="21447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69" name="Line 49"/>
          <p:cNvSpPr>
            <a:spLocks noChangeShapeType="1"/>
          </p:cNvSpPr>
          <p:nvPr/>
        </p:nvSpPr>
        <p:spPr bwMode="auto">
          <a:xfrm flipH="1">
            <a:off x="1169988" y="2625725"/>
            <a:ext cx="25336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70" name="Line 50"/>
          <p:cNvSpPr>
            <a:spLocks noChangeShapeType="1"/>
          </p:cNvSpPr>
          <p:nvPr/>
        </p:nvSpPr>
        <p:spPr bwMode="auto">
          <a:xfrm>
            <a:off x="1169988" y="3560763"/>
            <a:ext cx="13255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71" name="Line 51"/>
          <p:cNvSpPr>
            <a:spLocks noChangeShapeType="1"/>
          </p:cNvSpPr>
          <p:nvPr/>
        </p:nvSpPr>
        <p:spPr bwMode="auto">
          <a:xfrm flipV="1">
            <a:off x="2495550" y="1228725"/>
            <a:ext cx="0" cy="23320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72" name="Line 52"/>
          <p:cNvSpPr>
            <a:spLocks noChangeShapeType="1"/>
          </p:cNvSpPr>
          <p:nvPr/>
        </p:nvSpPr>
        <p:spPr bwMode="auto">
          <a:xfrm flipH="1">
            <a:off x="1169988" y="1228725"/>
            <a:ext cx="13255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73" name="Line 53"/>
          <p:cNvSpPr>
            <a:spLocks noChangeShapeType="1"/>
          </p:cNvSpPr>
          <p:nvPr/>
        </p:nvSpPr>
        <p:spPr bwMode="auto">
          <a:xfrm>
            <a:off x="2495550" y="1228725"/>
            <a:ext cx="1208088" cy="13970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74" name="Freeform 54"/>
          <p:cNvSpPr>
            <a:spLocks/>
          </p:cNvSpPr>
          <p:nvPr/>
        </p:nvSpPr>
        <p:spPr bwMode="auto">
          <a:xfrm>
            <a:off x="2890838" y="2076450"/>
            <a:ext cx="92075" cy="93663"/>
          </a:xfrm>
          <a:custGeom>
            <a:avLst/>
            <a:gdLst>
              <a:gd name="T0" fmla="*/ 2147483647 w 224"/>
              <a:gd name="T1" fmla="*/ 2147483647 h 225"/>
              <a:gd name="T2" fmla="*/ 2147483647 w 224"/>
              <a:gd name="T3" fmla="*/ 2147483647 h 225"/>
              <a:gd name="T4" fmla="*/ 2147483647 w 224"/>
              <a:gd name="T5" fmla="*/ 2147483647 h 225"/>
              <a:gd name="T6" fmla="*/ 2147483647 w 224"/>
              <a:gd name="T7" fmla="*/ 2147483647 h 225"/>
              <a:gd name="T8" fmla="*/ 2147483647 w 224"/>
              <a:gd name="T9" fmla="*/ 2147483647 h 225"/>
              <a:gd name="T10" fmla="*/ 2147483647 w 224"/>
              <a:gd name="T11" fmla="*/ 2147483647 h 225"/>
              <a:gd name="T12" fmla="*/ 2147483647 w 224"/>
              <a:gd name="T13" fmla="*/ 2147483647 h 225"/>
              <a:gd name="T14" fmla="*/ 2147483647 w 224"/>
              <a:gd name="T15" fmla="*/ 2147483647 h 225"/>
              <a:gd name="T16" fmla="*/ 2147483647 w 224"/>
              <a:gd name="T17" fmla="*/ 1875507079 h 225"/>
              <a:gd name="T18" fmla="*/ 2147483647 w 224"/>
              <a:gd name="T19" fmla="*/ 1370543205 h 225"/>
              <a:gd name="T20" fmla="*/ 2147483647 w 224"/>
              <a:gd name="T21" fmla="*/ 1009928582 h 225"/>
              <a:gd name="T22" fmla="*/ 2147483647 w 224"/>
              <a:gd name="T23" fmla="*/ 577052331 h 225"/>
              <a:gd name="T24" fmla="*/ 2147483647 w 224"/>
              <a:gd name="T25" fmla="*/ 288526166 h 225"/>
              <a:gd name="T26" fmla="*/ 2147483647 w 224"/>
              <a:gd name="T27" fmla="*/ 144349669 h 225"/>
              <a:gd name="T28" fmla="*/ 2147483647 w 224"/>
              <a:gd name="T29" fmla="*/ 0 h 225"/>
              <a:gd name="T30" fmla="*/ 2147483647 w 224"/>
              <a:gd name="T31" fmla="*/ 0 h 225"/>
              <a:gd name="T32" fmla="*/ 2147483647 w 224"/>
              <a:gd name="T33" fmla="*/ 0 h 225"/>
              <a:gd name="T34" fmla="*/ 2147483647 w 224"/>
              <a:gd name="T35" fmla="*/ 144349669 h 225"/>
              <a:gd name="T36" fmla="*/ 2147483647 w 224"/>
              <a:gd name="T37" fmla="*/ 288526166 h 225"/>
              <a:gd name="T38" fmla="*/ 2147483647 w 224"/>
              <a:gd name="T39" fmla="*/ 577052331 h 225"/>
              <a:gd name="T40" fmla="*/ 2147483647 w 224"/>
              <a:gd name="T41" fmla="*/ 1009928582 h 225"/>
              <a:gd name="T42" fmla="*/ 2147483647 w 224"/>
              <a:gd name="T43" fmla="*/ 1370543205 h 225"/>
              <a:gd name="T44" fmla="*/ 2147483647 w 224"/>
              <a:gd name="T45" fmla="*/ 1875507079 h 225"/>
              <a:gd name="T46" fmla="*/ 2147483647 w 224"/>
              <a:gd name="T47" fmla="*/ 2147483647 h 225"/>
              <a:gd name="T48" fmla="*/ 1666803718 w 224"/>
              <a:gd name="T49" fmla="*/ 2147483647 h 225"/>
              <a:gd name="T50" fmla="*/ 1180701977 w 224"/>
              <a:gd name="T51" fmla="*/ 2147483647 h 225"/>
              <a:gd name="T52" fmla="*/ 764043283 w 224"/>
              <a:gd name="T53" fmla="*/ 2147483647 h 225"/>
              <a:gd name="T54" fmla="*/ 486101742 w 224"/>
              <a:gd name="T55" fmla="*/ 2147483647 h 225"/>
              <a:gd name="T56" fmla="*/ 277772600 w 224"/>
              <a:gd name="T57" fmla="*/ 2147483647 h 225"/>
              <a:gd name="T58" fmla="*/ 69443047 w 224"/>
              <a:gd name="T59" fmla="*/ 2147483647 h 225"/>
              <a:gd name="T60" fmla="*/ 0 w 224"/>
              <a:gd name="T61" fmla="*/ 2147483647 h 225"/>
              <a:gd name="T62" fmla="*/ 0 w 224"/>
              <a:gd name="T63" fmla="*/ 2147483647 h 225"/>
              <a:gd name="T64" fmla="*/ 69443047 w 224"/>
              <a:gd name="T65" fmla="*/ 2147483647 h 225"/>
              <a:gd name="T66" fmla="*/ 208329553 w 224"/>
              <a:gd name="T67" fmla="*/ 2147483647 h 225"/>
              <a:gd name="T68" fmla="*/ 416658694 w 224"/>
              <a:gd name="T69" fmla="*/ 2147483647 h 225"/>
              <a:gd name="T70" fmla="*/ 694431294 w 224"/>
              <a:gd name="T71" fmla="*/ 2147483647 h 225"/>
              <a:gd name="T72" fmla="*/ 1111258930 w 224"/>
              <a:gd name="T73" fmla="*/ 2147483647 h 225"/>
              <a:gd name="T74" fmla="*/ 1458474577 w 224"/>
              <a:gd name="T75" fmla="*/ 2147483647 h 225"/>
              <a:gd name="T76" fmla="*/ 1944576318 w 224"/>
              <a:gd name="T77" fmla="*/ 2147483647 h 225"/>
              <a:gd name="T78" fmla="*/ 2147483647 w 224"/>
              <a:gd name="T79" fmla="*/ 2147483647 h 225"/>
              <a:gd name="T80" fmla="*/ 2147483647 w 224"/>
              <a:gd name="T81" fmla="*/ 2147483647 h 225"/>
              <a:gd name="T82" fmla="*/ 2147483647 w 224"/>
              <a:gd name="T83" fmla="*/ 2147483647 h 225"/>
              <a:gd name="T84" fmla="*/ 2147483647 w 224"/>
              <a:gd name="T85" fmla="*/ 2147483647 h 225"/>
              <a:gd name="T86" fmla="*/ 2147483647 w 224"/>
              <a:gd name="T87" fmla="*/ 2147483647 h 225"/>
              <a:gd name="T88" fmla="*/ 2147483647 w 224"/>
              <a:gd name="T89" fmla="*/ 2147483647 h 225"/>
              <a:gd name="T90" fmla="*/ 2147483647 w 224"/>
              <a:gd name="T91" fmla="*/ 2147483647 h 225"/>
              <a:gd name="T92" fmla="*/ 2147483647 w 224"/>
              <a:gd name="T93" fmla="*/ 2147483647 h 225"/>
              <a:gd name="T94" fmla="*/ 2147483647 w 224"/>
              <a:gd name="T95" fmla="*/ 2147483647 h 225"/>
              <a:gd name="T96" fmla="*/ 2147483647 w 224"/>
              <a:gd name="T97" fmla="*/ 2147483647 h 225"/>
              <a:gd name="T98" fmla="*/ 2147483647 w 224"/>
              <a:gd name="T99" fmla="*/ 2147483647 h 225"/>
              <a:gd name="T100" fmla="*/ 2147483647 w 224"/>
              <a:gd name="T101" fmla="*/ 2147483647 h 225"/>
              <a:gd name="T102" fmla="*/ 2147483647 w 224"/>
              <a:gd name="T103" fmla="*/ 2147483647 h 225"/>
              <a:gd name="T104" fmla="*/ 2147483647 w 224"/>
              <a:gd name="T105" fmla="*/ 2147483647 h 225"/>
              <a:gd name="T106" fmla="*/ 2147483647 w 224"/>
              <a:gd name="T107" fmla="*/ 2147483647 h 225"/>
              <a:gd name="T108" fmla="*/ 2147483647 w 224"/>
              <a:gd name="T109" fmla="*/ 2147483647 h 225"/>
              <a:gd name="T110" fmla="*/ 2147483647 w 224"/>
              <a:gd name="T111" fmla="*/ 2147483647 h 225"/>
              <a:gd name="T112" fmla="*/ 2147483647 w 224"/>
              <a:gd name="T113" fmla="*/ 2147483647 h 225"/>
              <a:gd name="T114" fmla="*/ 2147483647 w 224"/>
              <a:gd name="T115" fmla="*/ 2147483647 h 225"/>
              <a:gd name="T116" fmla="*/ 2147483647 w 224"/>
              <a:gd name="T117" fmla="*/ 2147483647 h 225"/>
              <a:gd name="T118" fmla="*/ 2147483647 w 224"/>
              <a:gd name="T119" fmla="*/ 2147483647 h 225"/>
              <a:gd name="T120" fmla="*/ 2147483647 w 224"/>
              <a:gd name="T121" fmla="*/ 2147483647 h 225"/>
              <a:gd name="T122" fmla="*/ 2147483647 w 224"/>
              <a:gd name="T123" fmla="*/ 2147483647 h 225"/>
              <a:gd name="T124" fmla="*/ 2147483647 w 224"/>
              <a:gd name="T125" fmla="*/ 2147483647 h 2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4" h="225">
                <a:moveTo>
                  <a:pt x="224" y="112"/>
                </a:moveTo>
                <a:lnTo>
                  <a:pt x="224" y="108"/>
                </a:lnTo>
                <a:lnTo>
                  <a:pt x="223" y="104"/>
                </a:lnTo>
                <a:lnTo>
                  <a:pt x="223" y="101"/>
                </a:lnTo>
                <a:lnTo>
                  <a:pt x="223" y="97"/>
                </a:lnTo>
                <a:lnTo>
                  <a:pt x="222" y="94"/>
                </a:lnTo>
                <a:lnTo>
                  <a:pt x="222" y="89"/>
                </a:lnTo>
                <a:lnTo>
                  <a:pt x="221" y="86"/>
                </a:lnTo>
                <a:lnTo>
                  <a:pt x="220" y="82"/>
                </a:lnTo>
                <a:lnTo>
                  <a:pt x="219" y="79"/>
                </a:lnTo>
                <a:lnTo>
                  <a:pt x="218" y="75"/>
                </a:lnTo>
                <a:lnTo>
                  <a:pt x="217" y="71"/>
                </a:lnTo>
                <a:lnTo>
                  <a:pt x="215" y="68"/>
                </a:lnTo>
                <a:lnTo>
                  <a:pt x="214" y="65"/>
                </a:lnTo>
                <a:lnTo>
                  <a:pt x="212" y="62"/>
                </a:lnTo>
                <a:lnTo>
                  <a:pt x="211" y="57"/>
                </a:lnTo>
                <a:lnTo>
                  <a:pt x="208" y="54"/>
                </a:lnTo>
                <a:lnTo>
                  <a:pt x="206" y="51"/>
                </a:lnTo>
                <a:lnTo>
                  <a:pt x="204" y="48"/>
                </a:lnTo>
                <a:lnTo>
                  <a:pt x="202" y="46"/>
                </a:lnTo>
                <a:lnTo>
                  <a:pt x="200" y="42"/>
                </a:lnTo>
                <a:lnTo>
                  <a:pt x="198" y="39"/>
                </a:lnTo>
                <a:lnTo>
                  <a:pt x="195" y="36"/>
                </a:lnTo>
                <a:lnTo>
                  <a:pt x="192" y="34"/>
                </a:lnTo>
                <a:lnTo>
                  <a:pt x="190" y="31"/>
                </a:lnTo>
                <a:lnTo>
                  <a:pt x="187" y="29"/>
                </a:lnTo>
                <a:lnTo>
                  <a:pt x="184" y="26"/>
                </a:lnTo>
                <a:lnTo>
                  <a:pt x="182" y="23"/>
                </a:lnTo>
                <a:lnTo>
                  <a:pt x="179" y="21"/>
                </a:lnTo>
                <a:lnTo>
                  <a:pt x="175" y="19"/>
                </a:lnTo>
                <a:lnTo>
                  <a:pt x="172" y="17"/>
                </a:lnTo>
                <a:lnTo>
                  <a:pt x="169" y="15"/>
                </a:lnTo>
                <a:lnTo>
                  <a:pt x="166" y="14"/>
                </a:lnTo>
                <a:lnTo>
                  <a:pt x="163" y="12"/>
                </a:lnTo>
                <a:lnTo>
                  <a:pt x="159" y="9"/>
                </a:lnTo>
                <a:lnTo>
                  <a:pt x="155" y="8"/>
                </a:lnTo>
                <a:lnTo>
                  <a:pt x="152" y="7"/>
                </a:lnTo>
                <a:lnTo>
                  <a:pt x="149" y="6"/>
                </a:lnTo>
                <a:lnTo>
                  <a:pt x="146" y="4"/>
                </a:lnTo>
                <a:lnTo>
                  <a:pt x="141" y="3"/>
                </a:lnTo>
                <a:lnTo>
                  <a:pt x="138" y="3"/>
                </a:lnTo>
                <a:lnTo>
                  <a:pt x="134" y="2"/>
                </a:lnTo>
                <a:lnTo>
                  <a:pt x="131" y="1"/>
                </a:lnTo>
                <a:lnTo>
                  <a:pt x="126" y="1"/>
                </a:lnTo>
                <a:lnTo>
                  <a:pt x="123" y="0"/>
                </a:lnTo>
                <a:lnTo>
                  <a:pt x="119" y="0"/>
                </a:lnTo>
                <a:lnTo>
                  <a:pt x="116" y="0"/>
                </a:lnTo>
                <a:lnTo>
                  <a:pt x="112" y="0"/>
                </a:lnTo>
                <a:lnTo>
                  <a:pt x="108" y="0"/>
                </a:lnTo>
                <a:lnTo>
                  <a:pt x="104" y="0"/>
                </a:lnTo>
                <a:lnTo>
                  <a:pt x="101" y="0"/>
                </a:lnTo>
                <a:lnTo>
                  <a:pt x="97" y="1"/>
                </a:lnTo>
                <a:lnTo>
                  <a:pt x="93" y="1"/>
                </a:lnTo>
                <a:lnTo>
                  <a:pt x="89" y="2"/>
                </a:lnTo>
                <a:lnTo>
                  <a:pt x="86" y="3"/>
                </a:lnTo>
                <a:lnTo>
                  <a:pt x="82" y="3"/>
                </a:lnTo>
                <a:lnTo>
                  <a:pt x="79" y="4"/>
                </a:lnTo>
                <a:lnTo>
                  <a:pt x="75" y="6"/>
                </a:lnTo>
                <a:lnTo>
                  <a:pt x="71" y="7"/>
                </a:lnTo>
                <a:lnTo>
                  <a:pt x="68" y="8"/>
                </a:lnTo>
                <a:lnTo>
                  <a:pt x="65" y="9"/>
                </a:lnTo>
                <a:lnTo>
                  <a:pt x="61" y="12"/>
                </a:lnTo>
                <a:lnTo>
                  <a:pt x="58" y="14"/>
                </a:lnTo>
                <a:lnTo>
                  <a:pt x="55" y="15"/>
                </a:lnTo>
                <a:lnTo>
                  <a:pt x="52" y="17"/>
                </a:lnTo>
                <a:lnTo>
                  <a:pt x="49" y="19"/>
                </a:lnTo>
                <a:lnTo>
                  <a:pt x="46" y="21"/>
                </a:lnTo>
                <a:lnTo>
                  <a:pt x="42" y="23"/>
                </a:lnTo>
                <a:lnTo>
                  <a:pt x="39" y="26"/>
                </a:lnTo>
                <a:lnTo>
                  <a:pt x="37" y="29"/>
                </a:lnTo>
                <a:lnTo>
                  <a:pt x="34" y="31"/>
                </a:lnTo>
                <a:lnTo>
                  <a:pt x="32" y="34"/>
                </a:lnTo>
                <a:lnTo>
                  <a:pt x="28" y="36"/>
                </a:lnTo>
                <a:lnTo>
                  <a:pt x="26" y="39"/>
                </a:lnTo>
                <a:lnTo>
                  <a:pt x="24" y="42"/>
                </a:lnTo>
                <a:lnTo>
                  <a:pt x="21" y="46"/>
                </a:lnTo>
                <a:lnTo>
                  <a:pt x="19" y="48"/>
                </a:lnTo>
                <a:lnTo>
                  <a:pt x="17" y="51"/>
                </a:lnTo>
                <a:lnTo>
                  <a:pt x="16" y="54"/>
                </a:lnTo>
                <a:lnTo>
                  <a:pt x="14" y="57"/>
                </a:lnTo>
                <a:lnTo>
                  <a:pt x="11" y="62"/>
                </a:lnTo>
                <a:lnTo>
                  <a:pt x="10" y="65"/>
                </a:lnTo>
                <a:lnTo>
                  <a:pt x="8" y="68"/>
                </a:lnTo>
                <a:lnTo>
                  <a:pt x="7" y="71"/>
                </a:lnTo>
                <a:lnTo>
                  <a:pt x="6" y="75"/>
                </a:lnTo>
                <a:lnTo>
                  <a:pt x="5" y="79"/>
                </a:lnTo>
                <a:lnTo>
                  <a:pt x="4" y="82"/>
                </a:lnTo>
                <a:lnTo>
                  <a:pt x="3" y="86"/>
                </a:lnTo>
                <a:lnTo>
                  <a:pt x="2" y="89"/>
                </a:lnTo>
                <a:lnTo>
                  <a:pt x="1" y="94"/>
                </a:lnTo>
                <a:lnTo>
                  <a:pt x="1" y="97"/>
                </a:lnTo>
                <a:lnTo>
                  <a:pt x="0" y="101"/>
                </a:lnTo>
                <a:lnTo>
                  <a:pt x="0" y="104"/>
                </a:lnTo>
                <a:lnTo>
                  <a:pt x="0" y="108"/>
                </a:lnTo>
                <a:lnTo>
                  <a:pt x="0" y="112"/>
                </a:lnTo>
                <a:lnTo>
                  <a:pt x="0" y="116"/>
                </a:lnTo>
                <a:lnTo>
                  <a:pt x="0" y="119"/>
                </a:lnTo>
                <a:lnTo>
                  <a:pt x="0" y="123"/>
                </a:lnTo>
                <a:lnTo>
                  <a:pt x="1" y="127"/>
                </a:lnTo>
                <a:lnTo>
                  <a:pt x="1" y="131"/>
                </a:lnTo>
                <a:lnTo>
                  <a:pt x="2" y="134"/>
                </a:lnTo>
                <a:lnTo>
                  <a:pt x="3" y="138"/>
                </a:lnTo>
                <a:lnTo>
                  <a:pt x="4" y="141"/>
                </a:lnTo>
                <a:lnTo>
                  <a:pt x="5" y="145"/>
                </a:lnTo>
                <a:lnTo>
                  <a:pt x="6" y="149"/>
                </a:lnTo>
                <a:lnTo>
                  <a:pt x="7" y="152"/>
                </a:lnTo>
                <a:lnTo>
                  <a:pt x="8" y="155"/>
                </a:lnTo>
                <a:lnTo>
                  <a:pt x="10" y="160"/>
                </a:lnTo>
                <a:lnTo>
                  <a:pt x="11" y="163"/>
                </a:lnTo>
                <a:lnTo>
                  <a:pt x="14" y="166"/>
                </a:lnTo>
                <a:lnTo>
                  <a:pt x="16" y="169"/>
                </a:lnTo>
                <a:lnTo>
                  <a:pt x="17" y="172"/>
                </a:lnTo>
                <a:lnTo>
                  <a:pt x="19" y="176"/>
                </a:lnTo>
                <a:lnTo>
                  <a:pt x="21" y="179"/>
                </a:lnTo>
                <a:lnTo>
                  <a:pt x="24" y="182"/>
                </a:lnTo>
                <a:lnTo>
                  <a:pt x="26" y="184"/>
                </a:lnTo>
                <a:lnTo>
                  <a:pt x="28" y="187"/>
                </a:lnTo>
                <a:lnTo>
                  <a:pt x="32" y="189"/>
                </a:lnTo>
                <a:lnTo>
                  <a:pt x="34" y="193"/>
                </a:lnTo>
                <a:lnTo>
                  <a:pt x="37" y="195"/>
                </a:lnTo>
                <a:lnTo>
                  <a:pt x="39" y="198"/>
                </a:lnTo>
                <a:lnTo>
                  <a:pt x="42" y="200"/>
                </a:lnTo>
                <a:lnTo>
                  <a:pt x="46" y="202"/>
                </a:lnTo>
                <a:lnTo>
                  <a:pt x="49" y="204"/>
                </a:lnTo>
                <a:lnTo>
                  <a:pt x="52" y="206"/>
                </a:lnTo>
                <a:lnTo>
                  <a:pt x="55" y="209"/>
                </a:lnTo>
                <a:lnTo>
                  <a:pt x="58" y="211"/>
                </a:lnTo>
                <a:lnTo>
                  <a:pt x="61" y="212"/>
                </a:lnTo>
                <a:lnTo>
                  <a:pt x="65" y="214"/>
                </a:lnTo>
                <a:lnTo>
                  <a:pt x="68" y="215"/>
                </a:lnTo>
                <a:lnTo>
                  <a:pt x="71" y="217"/>
                </a:lnTo>
                <a:lnTo>
                  <a:pt x="75" y="218"/>
                </a:lnTo>
                <a:lnTo>
                  <a:pt x="79" y="219"/>
                </a:lnTo>
                <a:lnTo>
                  <a:pt x="82" y="220"/>
                </a:lnTo>
                <a:lnTo>
                  <a:pt x="86" y="221"/>
                </a:lnTo>
                <a:lnTo>
                  <a:pt x="89" y="222"/>
                </a:lnTo>
                <a:lnTo>
                  <a:pt x="93" y="222"/>
                </a:lnTo>
                <a:lnTo>
                  <a:pt x="97" y="223"/>
                </a:lnTo>
                <a:lnTo>
                  <a:pt x="101" y="223"/>
                </a:lnTo>
                <a:lnTo>
                  <a:pt x="104" y="223"/>
                </a:lnTo>
                <a:lnTo>
                  <a:pt x="108" y="225"/>
                </a:lnTo>
                <a:lnTo>
                  <a:pt x="112" y="225"/>
                </a:lnTo>
                <a:lnTo>
                  <a:pt x="116" y="225"/>
                </a:lnTo>
                <a:lnTo>
                  <a:pt x="119" y="223"/>
                </a:lnTo>
                <a:lnTo>
                  <a:pt x="123" y="223"/>
                </a:lnTo>
                <a:lnTo>
                  <a:pt x="126" y="223"/>
                </a:lnTo>
                <a:lnTo>
                  <a:pt x="131" y="222"/>
                </a:lnTo>
                <a:lnTo>
                  <a:pt x="134" y="222"/>
                </a:lnTo>
                <a:lnTo>
                  <a:pt x="138" y="221"/>
                </a:lnTo>
                <a:lnTo>
                  <a:pt x="141" y="220"/>
                </a:lnTo>
                <a:lnTo>
                  <a:pt x="146" y="219"/>
                </a:lnTo>
                <a:lnTo>
                  <a:pt x="149" y="218"/>
                </a:lnTo>
                <a:lnTo>
                  <a:pt x="152" y="217"/>
                </a:lnTo>
                <a:lnTo>
                  <a:pt x="155" y="215"/>
                </a:lnTo>
                <a:lnTo>
                  <a:pt x="159" y="214"/>
                </a:lnTo>
                <a:lnTo>
                  <a:pt x="163" y="212"/>
                </a:lnTo>
                <a:lnTo>
                  <a:pt x="166" y="211"/>
                </a:lnTo>
                <a:lnTo>
                  <a:pt x="169" y="209"/>
                </a:lnTo>
                <a:lnTo>
                  <a:pt x="172" y="206"/>
                </a:lnTo>
                <a:lnTo>
                  <a:pt x="175" y="204"/>
                </a:lnTo>
                <a:lnTo>
                  <a:pt x="179" y="202"/>
                </a:lnTo>
                <a:lnTo>
                  <a:pt x="182" y="200"/>
                </a:lnTo>
                <a:lnTo>
                  <a:pt x="184" y="198"/>
                </a:lnTo>
                <a:lnTo>
                  <a:pt x="187" y="195"/>
                </a:lnTo>
                <a:lnTo>
                  <a:pt x="190" y="193"/>
                </a:lnTo>
                <a:lnTo>
                  <a:pt x="192" y="189"/>
                </a:lnTo>
                <a:lnTo>
                  <a:pt x="195" y="187"/>
                </a:lnTo>
                <a:lnTo>
                  <a:pt x="198" y="184"/>
                </a:lnTo>
                <a:lnTo>
                  <a:pt x="200" y="182"/>
                </a:lnTo>
                <a:lnTo>
                  <a:pt x="202" y="179"/>
                </a:lnTo>
                <a:lnTo>
                  <a:pt x="204" y="176"/>
                </a:lnTo>
                <a:lnTo>
                  <a:pt x="206" y="172"/>
                </a:lnTo>
                <a:lnTo>
                  <a:pt x="208" y="169"/>
                </a:lnTo>
                <a:lnTo>
                  <a:pt x="211" y="166"/>
                </a:lnTo>
                <a:lnTo>
                  <a:pt x="212" y="163"/>
                </a:lnTo>
                <a:lnTo>
                  <a:pt x="214" y="160"/>
                </a:lnTo>
                <a:lnTo>
                  <a:pt x="215" y="155"/>
                </a:lnTo>
                <a:lnTo>
                  <a:pt x="217" y="152"/>
                </a:lnTo>
                <a:lnTo>
                  <a:pt x="218" y="149"/>
                </a:lnTo>
                <a:lnTo>
                  <a:pt x="219" y="145"/>
                </a:lnTo>
                <a:lnTo>
                  <a:pt x="220" y="141"/>
                </a:lnTo>
                <a:lnTo>
                  <a:pt x="221" y="138"/>
                </a:lnTo>
                <a:lnTo>
                  <a:pt x="222" y="134"/>
                </a:lnTo>
                <a:lnTo>
                  <a:pt x="222" y="131"/>
                </a:lnTo>
                <a:lnTo>
                  <a:pt x="223" y="127"/>
                </a:lnTo>
                <a:lnTo>
                  <a:pt x="223" y="123"/>
                </a:lnTo>
                <a:lnTo>
                  <a:pt x="223" y="119"/>
                </a:lnTo>
                <a:lnTo>
                  <a:pt x="224" y="116"/>
                </a:lnTo>
                <a:lnTo>
                  <a:pt x="224" y="112"/>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286775" name="Line 55"/>
          <p:cNvSpPr>
            <a:spLocks noChangeShapeType="1"/>
          </p:cNvSpPr>
          <p:nvPr/>
        </p:nvSpPr>
        <p:spPr bwMode="auto">
          <a:xfrm flipH="1">
            <a:off x="1169988" y="2124075"/>
            <a:ext cx="17208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76" name="Line 56"/>
          <p:cNvSpPr>
            <a:spLocks noChangeShapeType="1"/>
          </p:cNvSpPr>
          <p:nvPr/>
        </p:nvSpPr>
        <p:spPr bwMode="auto">
          <a:xfrm>
            <a:off x="2936875" y="2170113"/>
            <a:ext cx="0" cy="18319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86777" name="Line 57"/>
          <p:cNvSpPr>
            <a:spLocks noChangeShapeType="1"/>
          </p:cNvSpPr>
          <p:nvPr/>
        </p:nvSpPr>
        <p:spPr bwMode="auto">
          <a:xfrm flipH="1">
            <a:off x="1169988" y="4002088"/>
            <a:ext cx="17668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86778" name="Group 58"/>
          <p:cNvGrpSpPr>
            <a:grpSpLocks/>
          </p:cNvGrpSpPr>
          <p:nvPr/>
        </p:nvGrpSpPr>
        <p:grpSpPr bwMode="auto">
          <a:xfrm>
            <a:off x="395288" y="1103313"/>
            <a:ext cx="3917950" cy="3854450"/>
            <a:chOff x="340" y="967"/>
            <a:chExt cx="2468" cy="2428"/>
          </a:xfrm>
        </p:grpSpPr>
        <p:sp>
          <p:nvSpPr>
            <p:cNvPr id="37926" name="Freeform 59"/>
            <p:cNvSpPr>
              <a:spLocks/>
            </p:cNvSpPr>
            <p:nvPr/>
          </p:nvSpPr>
          <p:spPr bwMode="auto">
            <a:xfrm>
              <a:off x="704" y="2528"/>
              <a:ext cx="7" cy="26"/>
            </a:xfrm>
            <a:custGeom>
              <a:avLst/>
              <a:gdLst>
                <a:gd name="T0" fmla="*/ 0 w 29"/>
                <a:gd name="T1" fmla="*/ 0 h 98"/>
                <a:gd name="T2" fmla="*/ 0 w 29"/>
                <a:gd name="T3" fmla="*/ 0 h 98"/>
                <a:gd name="T4" fmla="*/ 0 w 29"/>
                <a:gd name="T5" fmla="*/ 0 h 98"/>
                <a:gd name="T6" fmla="*/ 0 w 29"/>
                <a:gd name="T7" fmla="*/ 1 h 98"/>
                <a:gd name="T8" fmla="*/ 0 w 29"/>
                <a:gd name="T9" fmla="*/ 1 h 98"/>
                <a:gd name="T10" fmla="*/ 0 w 29"/>
                <a:gd name="T11" fmla="*/ 1 h 98"/>
                <a:gd name="T12" fmla="*/ 0 w 29"/>
                <a:gd name="T13" fmla="*/ 1 h 98"/>
                <a:gd name="T14" fmla="*/ 0 w 29"/>
                <a:gd name="T15" fmla="*/ 1 h 98"/>
                <a:gd name="T16" fmla="*/ 0 w 29"/>
                <a:gd name="T17" fmla="*/ 1 h 98"/>
                <a:gd name="T18" fmla="*/ 0 w 29"/>
                <a:gd name="T19" fmla="*/ 1 h 98"/>
                <a:gd name="T20" fmla="*/ 0 w 29"/>
                <a:gd name="T21" fmla="*/ 1 h 98"/>
                <a:gd name="T22" fmla="*/ 0 w 29"/>
                <a:gd name="T23" fmla="*/ 1 h 98"/>
                <a:gd name="T24" fmla="*/ 0 w 29"/>
                <a:gd name="T25" fmla="*/ 2 h 98"/>
                <a:gd name="T26" fmla="*/ 0 w 29"/>
                <a:gd name="T27" fmla="*/ 2 h 98"/>
                <a:gd name="T28" fmla="*/ 0 w 29"/>
                <a:gd name="T29" fmla="*/ 2 h 9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9" h="98">
                  <a:moveTo>
                    <a:pt x="5" y="0"/>
                  </a:moveTo>
                  <a:lnTo>
                    <a:pt x="3" y="7"/>
                  </a:lnTo>
                  <a:lnTo>
                    <a:pt x="1" y="13"/>
                  </a:lnTo>
                  <a:lnTo>
                    <a:pt x="0" y="21"/>
                  </a:lnTo>
                  <a:lnTo>
                    <a:pt x="0" y="27"/>
                  </a:lnTo>
                  <a:lnTo>
                    <a:pt x="0" y="33"/>
                  </a:lnTo>
                  <a:lnTo>
                    <a:pt x="0" y="40"/>
                  </a:lnTo>
                  <a:lnTo>
                    <a:pt x="1" y="47"/>
                  </a:lnTo>
                  <a:lnTo>
                    <a:pt x="4" y="54"/>
                  </a:lnTo>
                  <a:lnTo>
                    <a:pt x="6" y="59"/>
                  </a:lnTo>
                  <a:lnTo>
                    <a:pt x="8" y="65"/>
                  </a:lnTo>
                  <a:lnTo>
                    <a:pt x="14" y="77"/>
                  </a:lnTo>
                  <a:lnTo>
                    <a:pt x="22" y="88"/>
                  </a:lnTo>
                  <a:lnTo>
                    <a:pt x="25" y="94"/>
                  </a:lnTo>
                  <a:lnTo>
                    <a:pt x="29" y="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27" name="Freeform 60"/>
            <p:cNvSpPr>
              <a:spLocks/>
            </p:cNvSpPr>
            <p:nvPr/>
          </p:nvSpPr>
          <p:spPr bwMode="auto">
            <a:xfrm>
              <a:off x="647" y="2431"/>
              <a:ext cx="79" cy="123"/>
            </a:xfrm>
            <a:custGeom>
              <a:avLst/>
              <a:gdLst>
                <a:gd name="T0" fmla="*/ 5 w 302"/>
                <a:gd name="T1" fmla="*/ 1 h 472"/>
                <a:gd name="T2" fmla="*/ 5 w 302"/>
                <a:gd name="T3" fmla="*/ 1 h 472"/>
                <a:gd name="T4" fmla="*/ 5 w 302"/>
                <a:gd name="T5" fmla="*/ 1 h 472"/>
                <a:gd name="T6" fmla="*/ 5 w 302"/>
                <a:gd name="T7" fmla="*/ 1 h 472"/>
                <a:gd name="T8" fmla="*/ 5 w 302"/>
                <a:gd name="T9" fmla="*/ 0 h 472"/>
                <a:gd name="T10" fmla="*/ 5 w 302"/>
                <a:gd name="T11" fmla="*/ 0 h 472"/>
                <a:gd name="T12" fmla="*/ 5 w 302"/>
                <a:gd name="T13" fmla="*/ 0 h 472"/>
                <a:gd name="T14" fmla="*/ 5 w 302"/>
                <a:gd name="T15" fmla="*/ 0 h 472"/>
                <a:gd name="T16" fmla="*/ 4 w 302"/>
                <a:gd name="T17" fmla="*/ 0 h 472"/>
                <a:gd name="T18" fmla="*/ 4 w 302"/>
                <a:gd name="T19" fmla="*/ 0 h 472"/>
                <a:gd name="T20" fmla="*/ 3 w 302"/>
                <a:gd name="T21" fmla="*/ 0 h 472"/>
                <a:gd name="T22" fmla="*/ 3 w 302"/>
                <a:gd name="T23" fmla="*/ 0 h 472"/>
                <a:gd name="T24" fmla="*/ 3 w 302"/>
                <a:gd name="T25" fmla="*/ 0 h 472"/>
                <a:gd name="T26" fmla="*/ 2 w 302"/>
                <a:gd name="T27" fmla="*/ 1 h 472"/>
                <a:gd name="T28" fmla="*/ 2 w 302"/>
                <a:gd name="T29" fmla="*/ 1 h 472"/>
                <a:gd name="T30" fmla="*/ 2 w 302"/>
                <a:gd name="T31" fmla="*/ 1 h 472"/>
                <a:gd name="T32" fmla="*/ 1 w 302"/>
                <a:gd name="T33" fmla="*/ 2 h 472"/>
                <a:gd name="T34" fmla="*/ 1 w 302"/>
                <a:gd name="T35" fmla="*/ 2 h 472"/>
                <a:gd name="T36" fmla="*/ 1 w 302"/>
                <a:gd name="T37" fmla="*/ 2 h 472"/>
                <a:gd name="T38" fmla="*/ 1 w 302"/>
                <a:gd name="T39" fmla="*/ 4 h 472"/>
                <a:gd name="T40" fmla="*/ 0 w 302"/>
                <a:gd name="T41" fmla="*/ 6 h 472"/>
                <a:gd name="T42" fmla="*/ 0 w 302"/>
                <a:gd name="T43" fmla="*/ 6 h 472"/>
                <a:gd name="T44" fmla="*/ 0 w 302"/>
                <a:gd name="T45" fmla="*/ 7 h 472"/>
                <a:gd name="T46" fmla="*/ 0 w 302"/>
                <a:gd name="T47" fmla="*/ 7 h 472"/>
                <a:gd name="T48" fmla="*/ 0 w 302"/>
                <a:gd name="T49" fmla="*/ 7 h 472"/>
                <a:gd name="T50" fmla="*/ 0 w 302"/>
                <a:gd name="T51" fmla="*/ 8 h 472"/>
                <a:gd name="T52" fmla="*/ 0 w 302"/>
                <a:gd name="T53" fmla="*/ 8 h 472"/>
                <a:gd name="T54" fmla="*/ 1 w 302"/>
                <a:gd name="T55" fmla="*/ 8 h 472"/>
                <a:gd name="T56" fmla="*/ 1 w 302"/>
                <a:gd name="T57" fmla="*/ 8 h 472"/>
                <a:gd name="T58" fmla="*/ 1 w 302"/>
                <a:gd name="T59" fmla="*/ 8 h 472"/>
                <a:gd name="T60" fmla="*/ 1 w 302"/>
                <a:gd name="T61" fmla="*/ 8 h 472"/>
                <a:gd name="T62" fmla="*/ 1 w 302"/>
                <a:gd name="T63" fmla="*/ 8 h 472"/>
                <a:gd name="T64" fmla="*/ 1 w 302"/>
                <a:gd name="T65" fmla="*/ 8 h 472"/>
                <a:gd name="T66" fmla="*/ 2 w 302"/>
                <a:gd name="T67" fmla="*/ 8 h 472"/>
                <a:gd name="T68" fmla="*/ 2 w 302"/>
                <a:gd name="T69" fmla="*/ 8 h 472"/>
                <a:gd name="T70" fmla="*/ 2 w 302"/>
                <a:gd name="T71" fmla="*/ 8 h 472"/>
                <a:gd name="T72" fmla="*/ 3 w 302"/>
                <a:gd name="T73" fmla="*/ 8 h 472"/>
                <a:gd name="T74" fmla="*/ 3 w 302"/>
                <a:gd name="T75" fmla="*/ 8 h 472"/>
                <a:gd name="T76" fmla="*/ 3 w 302"/>
                <a:gd name="T77" fmla="*/ 8 h 472"/>
                <a:gd name="T78" fmla="*/ 3 w 302"/>
                <a:gd name="T79" fmla="*/ 8 h 472"/>
                <a:gd name="T80" fmla="*/ 3 w 302"/>
                <a:gd name="T81" fmla="*/ 8 h 472"/>
                <a:gd name="T82" fmla="*/ 4 w 302"/>
                <a:gd name="T83" fmla="*/ 7 h 472"/>
                <a:gd name="T84" fmla="*/ 4 w 302"/>
                <a:gd name="T85" fmla="*/ 7 h 472"/>
                <a:gd name="T86" fmla="*/ 4 w 302"/>
                <a:gd name="T87" fmla="*/ 7 h 472"/>
                <a:gd name="T88" fmla="*/ 4 w 302"/>
                <a:gd name="T89" fmla="*/ 6 h 472"/>
                <a:gd name="T90" fmla="*/ 4 w 302"/>
                <a:gd name="T91" fmla="*/ 4 h 472"/>
                <a:gd name="T92" fmla="*/ 5 w 302"/>
                <a:gd name="T93" fmla="*/ 3 h 472"/>
                <a:gd name="T94" fmla="*/ 5 w 302"/>
                <a:gd name="T95" fmla="*/ 2 h 472"/>
                <a:gd name="T96" fmla="*/ 5 w 302"/>
                <a:gd name="T97" fmla="*/ 1 h 4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02" h="472">
                  <a:moveTo>
                    <a:pt x="300" y="63"/>
                  </a:moveTo>
                  <a:lnTo>
                    <a:pt x="301" y="57"/>
                  </a:lnTo>
                  <a:lnTo>
                    <a:pt x="302" y="53"/>
                  </a:lnTo>
                  <a:lnTo>
                    <a:pt x="302" y="48"/>
                  </a:lnTo>
                  <a:lnTo>
                    <a:pt x="301" y="43"/>
                  </a:lnTo>
                  <a:lnTo>
                    <a:pt x="301" y="38"/>
                  </a:lnTo>
                  <a:lnTo>
                    <a:pt x="300" y="33"/>
                  </a:lnTo>
                  <a:lnTo>
                    <a:pt x="296" y="23"/>
                  </a:lnTo>
                  <a:lnTo>
                    <a:pt x="294" y="18"/>
                  </a:lnTo>
                  <a:lnTo>
                    <a:pt x="292" y="14"/>
                  </a:lnTo>
                  <a:lnTo>
                    <a:pt x="289" y="9"/>
                  </a:lnTo>
                  <a:lnTo>
                    <a:pt x="287" y="5"/>
                  </a:lnTo>
                  <a:lnTo>
                    <a:pt x="283" y="3"/>
                  </a:lnTo>
                  <a:lnTo>
                    <a:pt x="278" y="1"/>
                  </a:lnTo>
                  <a:lnTo>
                    <a:pt x="274" y="0"/>
                  </a:lnTo>
                  <a:lnTo>
                    <a:pt x="269" y="0"/>
                  </a:lnTo>
                  <a:lnTo>
                    <a:pt x="247" y="0"/>
                  </a:lnTo>
                  <a:lnTo>
                    <a:pt x="228" y="0"/>
                  </a:lnTo>
                  <a:lnTo>
                    <a:pt x="209" y="0"/>
                  </a:lnTo>
                  <a:lnTo>
                    <a:pt x="199" y="1"/>
                  </a:lnTo>
                  <a:lnTo>
                    <a:pt x="190" y="1"/>
                  </a:lnTo>
                  <a:lnTo>
                    <a:pt x="180" y="3"/>
                  </a:lnTo>
                  <a:lnTo>
                    <a:pt x="170" y="5"/>
                  </a:lnTo>
                  <a:lnTo>
                    <a:pt x="161" y="8"/>
                  </a:lnTo>
                  <a:lnTo>
                    <a:pt x="152" y="11"/>
                  </a:lnTo>
                  <a:lnTo>
                    <a:pt x="143" y="17"/>
                  </a:lnTo>
                  <a:lnTo>
                    <a:pt x="136" y="22"/>
                  </a:lnTo>
                  <a:lnTo>
                    <a:pt x="128" y="28"/>
                  </a:lnTo>
                  <a:lnTo>
                    <a:pt x="121" y="35"/>
                  </a:lnTo>
                  <a:lnTo>
                    <a:pt x="113" y="42"/>
                  </a:lnTo>
                  <a:lnTo>
                    <a:pt x="106" y="49"/>
                  </a:lnTo>
                  <a:lnTo>
                    <a:pt x="100" y="56"/>
                  </a:lnTo>
                  <a:lnTo>
                    <a:pt x="94" y="65"/>
                  </a:lnTo>
                  <a:lnTo>
                    <a:pt x="75" y="99"/>
                  </a:lnTo>
                  <a:lnTo>
                    <a:pt x="70" y="107"/>
                  </a:lnTo>
                  <a:lnTo>
                    <a:pt x="66" y="117"/>
                  </a:lnTo>
                  <a:lnTo>
                    <a:pt x="63" y="125"/>
                  </a:lnTo>
                  <a:lnTo>
                    <a:pt x="61" y="135"/>
                  </a:lnTo>
                  <a:lnTo>
                    <a:pt x="50" y="173"/>
                  </a:lnTo>
                  <a:lnTo>
                    <a:pt x="29" y="249"/>
                  </a:lnTo>
                  <a:lnTo>
                    <a:pt x="20" y="287"/>
                  </a:lnTo>
                  <a:lnTo>
                    <a:pt x="9" y="326"/>
                  </a:lnTo>
                  <a:lnTo>
                    <a:pt x="5" y="345"/>
                  </a:lnTo>
                  <a:lnTo>
                    <a:pt x="2" y="354"/>
                  </a:lnTo>
                  <a:lnTo>
                    <a:pt x="1" y="364"/>
                  </a:lnTo>
                  <a:lnTo>
                    <a:pt x="0" y="373"/>
                  </a:lnTo>
                  <a:lnTo>
                    <a:pt x="0" y="383"/>
                  </a:lnTo>
                  <a:lnTo>
                    <a:pt x="0" y="393"/>
                  </a:lnTo>
                  <a:lnTo>
                    <a:pt x="2" y="403"/>
                  </a:lnTo>
                  <a:lnTo>
                    <a:pt x="5" y="413"/>
                  </a:lnTo>
                  <a:lnTo>
                    <a:pt x="7" y="422"/>
                  </a:lnTo>
                  <a:lnTo>
                    <a:pt x="10" y="431"/>
                  </a:lnTo>
                  <a:lnTo>
                    <a:pt x="14" y="441"/>
                  </a:lnTo>
                  <a:lnTo>
                    <a:pt x="17" y="445"/>
                  </a:lnTo>
                  <a:lnTo>
                    <a:pt x="20" y="448"/>
                  </a:lnTo>
                  <a:lnTo>
                    <a:pt x="23" y="452"/>
                  </a:lnTo>
                  <a:lnTo>
                    <a:pt x="26" y="455"/>
                  </a:lnTo>
                  <a:lnTo>
                    <a:pt x="30" y="460"/>
                  </a:lnTo>
                  <a:lnTo>
                    <a:pt x="33" y="462"/>
                  </a:lnTo>
                  <a:lnTo>
                    <a:pt x="38" y="465"/>
                  </a:lnTo>
                  <a:lnTo>
                    <a:pt x="43" y="467"/>
                  </a:lnTo>
                  <a:lnTo>
                    <a:pt x="47" y="468"/>
                  </a:lnTo>
                  <a:lnTo>
                    <a:pt x="53" y="469"/>
                  </a:lnTo>
                  <a:lnTo>
                    <a:pt x="57" y="470"/>
                  </a:lnTo>
                  <a:lnTo>
                    <a:pt x="62" y="471"/>
                  </a:lnTo>
                  <a:lnTo>
                    <a:pt x="72" y="472"/>
                  </a:lnTo>
                  <a:lnTo>
                    <a:pt x="81" y="472"/>
                  </a:lnTo>
                  <a:lnTo>
                    <a:pt x="100" y="471"/>
                  </a:lnTo>
                  <a:lnTo>
                    <a:pt x="111" y="471"/>
                  </a:lnTo>
                  <a:lnTo>
                    <a:pt x="121" y="472"/>
                  </a:lnTo>
                  <a:lnTo>
                    <a:pt x="130" y="472"/>
                  </a:lnTo>
                  <a:lnTo>
                    <a:pt x="136" y="472"/>
                  </a:lnTo>
                  <a:lnTo>
                    <a:pt x="140" y="471"/>
                  </a:lnTo>
                  <a:lnTo>
                    <a:pt x="145" y="470"/>
                  </a:lnTo>
                  <a:lnTo>
                    <a:pt x="149" y="468"/>
                  </a:lnTo>
                  <a:lnTo>
                    <a:pt x="154" y="466"/>
                  </a:lnTo>
                  <a:lnTo>
                    <a:pt x="158" y="464"/>
                  </a:lnTo>
                  <a:lnTo>
                    <a:pt x="166" y="459"/>
                  </a:lnTo>
                  <a:lnTo>
                    <a:pt x="174" y="452"/>
                  </a:lnTo>
                  <a:lnTo>
                    <a:pt x="181" y="445"/>
                  </a:lnTo>
                  <a:lnTo>
                    <a:pt x="188" y="437"/>
                  </a:lnTo>
                  <a:lnTo>
                    <a:pt x="193" y="430"/>
                  </a:lnTo>
                  <a:lnTo>
                    <a:pt x="198" y="421"/>
                  </a:lnTo>
                  <a:lnTo>
                    <a:pt x="204" y="413"/>
                  </a:lnTo>
                  <a:lnTo>
                    <a:pt x="208" y="403"/>
                  </a:lnTo>
                  <a:lnTo>
                    <a:pt x="211" y="395"/>
                  </a:lnTo>
                  <a:lnTo>
                    <a:pt x="214" y="385"/>
                  </a:lnTo>
                  <a:lnTo>
                    <a:pt x="221" y="366"/>
                  </a:lnTo>
                  <a:lnTo>
                    <a:pt x="225" y="348"/>
                  </a:lnTo>
                  <a:lnTo>
                    <a:pt x="229" y="329"/>
                  </a:lnTo>
                  <a:lnTo>
                    <a:pt x="239" y="290"/>
                  </a:lnTo>
                  <a:lnTo>
                    <a:pt x="248" y="252"/>
                  </a:lnTo>
                  <a:lnTo>
                    <a:pt x="258" y="214"/>
                  </a:lnTo>
                  <a:lnTo>
                    <a:pt x="269" y="176"/>
                  </a:lnTo>
                  <a:lnTo>
                    <a:pt x="280" y="138"/>
                  </a:lnTo>
                  <a:lnTo>
                    <a:pt x="286" y="119"/>
                  </a:lnTo>
                  <a:lnTo>
                    <a:pt x="290" y="100"/>
                  </a:lnTo>
                  <a:lnTo>
                    <a:pt x="300"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28" name="Freeform 61"/>
            <p:cNvSpPr>
              <a:spLocks/>
            </p:cNvSpPr>
            <p:nvPr/>
          </p:nvSpPr>
          <p:spPr bwMode="auto">
            <a:xfrm>
              <a:off x="646" y="1030"/>
              <a:ext cx="78" cy="124"/>
            </a:xfrm>
            <a:custGeom>
              <a:avLst/>
              <a:gdLst>
                <a:gd name="T0" fmla="*/ 5 w 301"/>
                <a:gd name="T1" fmla="*/ 1 h 473"/>
                <a:gd name="T2" fmla="*/ 5 w 301"/>
                <a:gd name="T3" fmla="*/ 1 h 473"/>
                <a:gd name="T4" fmla="*/ 5 w 301"/>
                <a:gd name="T5" fmla="*/ 1 h 473"/>
                <a:gd name="T6" fmla="*/ 5 w 301"/>
                <a:gd name="T7" fmla="*/ 1 h 473"/>
                <a:gd name="T8" fmla="*/ 5 w 301"/>
                <a:gd name="T9" fmla="*/ 0 h 473"/>
                <a:gd name="T10" fmla="*/ 5 w 301"/>
                <a:gd name="T11" fmla="*/ 0 h 473"/>
                <a:gd name="T12" fmla="*/ 5 w 301"/>
                <a:gd name="T13" fmla="*/ 0 h 473"/>
                <a:gd name="T14" fmla="*/ 5 w 301"/>
                <a:gd name="T15" fmla="*/ 0 h 473"/>
                <a:gd name="T16" fmla="*/ 4 w 301"/>
                <a:gd name="T17" fmla="*/ 0 h 473"/>
                <a:gd name="T18" fmla="*/ 3 w 301"/>
                <a:gd name="T19" fmla="*/ 0 h 473"/>
                <a:gd name="T20" fmla="*/ 3 w 301"/>
                <a:gd name="T21" fmla="*/ 0 h 473"/>
                <a:gd name="T22" fmla="*/ 3 w 301"/>
                <a:gd name="T23" fmla="*/ 0 h 473"/>
                <a:gd name="T24" fmla="*/ 3 w 301"/>
                <a:gd name="T25" fmla="*/ 0 h 473"/>
                <a:gd name="T26" fmla="*/ 2 w 301"/>
                <a:gd name="T27" fmla="*/ 1 h 473"/>
                <a:gd name="T28" fmla="*/ 2 w 301"/>
                <a:gd name="T29" fmla="*/ 1 h 473"/>
                <a:gd name="T30" fmla="*/ 2 w 301"/>
                <a:gd name="T31" fmla="*/ 1 h 473"/>
                <a:gd name="T32" fmla="*/ 1 w 301"/>
                <a:gd name="T33" fmla="*/ 2 h 473"/>
                <a:gd name="T34" fmla="*/ 1 w 301"/>
                <a:gd name="T35" fmla="*/ 2 h 473"/>
                <a:gd name="T36" fmla="*/ 1 w 301"/>
                <a:gd name="T37" fmla="*/ 2 h 473"/>
                <a:gd name="T38" fmla="*/ 1 w 301"/>
                <a:gd name="T39" fmla="*/ 4 h 473"/>
                <a:gd name="T40" fmla="*/ 0 w 301"/>
                <a:gd name="T41" fmla="*/ 6 h 473"/>
                <a:gd name="T42" fmla="*/ 0 w 301"/>
                <a:gd name="T43" fmla="*/ 6 h 473"/>
                <a:gd name="T44" fmla="*/ 0 w 301"/>
                <a:gd name="T45" fmla="*/ 7 h 473"/>
                <a:gd name="T46" fmla="*/ 0 w 301"/>
                <a:gd name="T47" fmla="*/ 7 h 473"/>
                <a:gd name="T48" fmla="*/ 0 w 301"/>
                <a:gd name="T49" fmla="*/ 7 h 473"/>
                <a:gd name="T50" fmla="*/ 0 w 301"/>
                <a:gd name="T51" fmla="*/ 8 h 473"/>
                <a:gd name="T52" fmla="*/ 0 w 301"/>
                <a:gd name="T53" fmla="*/ 8 h 473"/>
                <a:gd name="T54" fmla="*/ 1 w 301"/>
                <a:gd name="T55" fmla="*/ 8 h 473"/>
                <a:gd name="T56" fmla="*/ 1 w 301"/>
                <a:gd name="T57" fmla="*/ 8 h 473"/>
                <a:gd name="T58" fmla="*/ 1 w 301"/>
                <a:gd name="T59" fmla="*/ 8 h 473"/>
                <a:gd name="T60" fmla="*/ 1 w 301"/>
                <a:gd name="T61" fmla="*/ 8 h 473"/>
                <a:gd name="T62" fmla="*/ 1 w 301"/>
                <a:gd name="T63" fmla="*/ 8 h 473"/>
                <a:gd name="T64" fmla="*/ 1 w 301"/>
                <a:gd name="T65" fmla="*/ 9 h 473"/>
                <a:gd name="T66" fmla="*/ 2 w 301"/>
                <a:gd name="T67" fmla="*/ 9 h 473"/>
                <a:gd name="T68" fmla="*/ 2 w 301"/>
                <a:gd name="T69" fmla="*/ 9 h 473"/>
                <a:gd name="T70" fmla="*/ 2 w 301"/>
                <a:gd name="T71" fmla="*/ 9 h 473"/>
                <a:gd name="T72" fmla="*/ 3 w 301"/>
                <a:gd name="T73" fmla="*/ 8 h 473"/>
                <a:gd name="T74" fmla="*/ 3 w 301"/>
                <a:gd name="T75" fmla="*/ 8 h 473"/>
                <a:gd name="T76" fmla="*/ 3 w 301"/>
                <a:gd name="T77" fmla="*/ 8 h 473"/>
                <a:gd name="T78" fmla="*/ 3 w 301"/>
                <a:gd name="T79" fmla="*/ 8 h 473"/>
                <a:gd name="T80" fmla="*/ 3 w 301"/>
                <a:gd name="T81" fmla="*/ 8 h 473"/>
                <a:gd name="T82" fmla="*/ 4 w 301"/>
                <a:gd name="T83" fmla="*/ 7 h 473"/>
                <a:gd name="T84" fmla="*/ 4 w 301"/>
                <a:gd name="T85" fmla="*/ 7 h 473"/>
                <a:gd name="T86" fmla="*/ 4 w 301"/>
                <a:gd name="T87" fmla="*/ 7 h 473"/>
                <a:gd name="T88" fmla="*/ 4 w 301"/>
                <a:gd name="T89" fmla="*/ 6 h 473"/>
                <a:gd name="T90" fmla="*/ 4 w 301"/>
                <a:gd name="T91" fmla="*/ 4 h 473"/>
                <a:gd name="T92" fmla="*/ 5 w 301"/>
                <a:gd name="T93" fmla="*/ 3 h 473"/>
                <a:gd name="T94" fmla="*/ 5 w 301"/>
                <a:gd name="T95" fmla="*/ 2 h 473"/>
                <a:gd name="T96" fmla="*/ 5 w 301"/>
                <a:gd name="T97" fmla="*/ 1 h 4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01" h="473">
                  <a:moveTo>
                    <a:pt x="300" y="63"/>
                  </a:moveTo>
                  <a:lnTo>
                    <a:pt x="301" y="58"/>
                  </a:lnTo>
                  <a:lnTo>
                    <a:pt x="301" y="53"/>
                  </a:lnTo>
                  <a:lnTo>
                    <a:pt x="301" y="49"/>
                  </a:lnTo>
                  <a:lnTo>
                    <a:pt x="301" y="43"/>
                  </a:lnTo>
                  <a:lnTo>
                    <a:pt x="300" y="39"/>
                  </a:lnTo>
                  <a:lnTo>
                    <a:pt x="299" y="34"/>
                  </a:lnTo>
                  <a:lnTo>
                    <a:pt x="296" y="23"/>
                  </a:lnTo>
                  <a:lnTo>
                    <a:pt x="295" y="19"/>
                  </a:lnTo>
                  <a:lnTo>
                    <a:pt x="292" y="14"/>
                  </a:lnTo>
                  <a:lnTo>
                    <a:pt x="289" y="9"/>
                  </a:lnTo>
                  <a:lnTo>
                    <a:pt x="286" y="6"/>
                  </a:lnTo>
                  <a:lnTo>
                    <a:pt x="283" y="3"/>
                  </a:lnTo>
                  <a:lnTo>
                    <a:pt x="279" y="2"/>
                  </a:lnTo>
                  <a:lnTo>
                    <a:pt x="273" y="1"/>
                  </a:lnTo>
                  <a:lnTo>
                    <a:pt x="269" y="0"/>
                  </a:lnTo>
                  <a:lnTo>
                    <a:pt x="248" y="1"/>
                  </a:lnTo>
                  <a:lnTo>
                    <a:pt x="228" y="1"/>
                  </a:lnTo>
                  <a:lnTo>
                    <a:pt x="208" y="1"/>
                  </a:lnTo>
                  <a:lnTo>
                    <a:pt x="199" y="1"/>
                  </a:lnTo>
                  <a:lnTo>
                    <a:pt x="189" y="2"/>
                  </a:lnTo>
                  <a:lnTo>
                    <a:pt x="180" y="3"/>
                  </a:lnTo>
                  <a:lnTo>
                    <a:pt x="170" y="5"/>
                  </a:lnTo>
                  <a:lnTo>
                    <a:pt x="161" y="8"/>
                  </a:lnTo>
                  <a:lnTo>
                    <a:pt x="152" y="12"/>
                  </a:lnTo>
                  <a:lnTo>
                    <a:pt x="144" y="17"/>
                  </a:lnTo>
                  <a:lnTo>
                    <a:pt x="135" y="23"/>
                  </a:lnTo>
                  <a:lnTo>
                    <a:pt x="128" y="29"/>
                  </a:lnTo>
                  <a:lnTo>
                    <a:pt x="120" y="36"/>
                  </a:lnTo>
                  <a:lnTo>
                    <a:pt x="114" y="42"/>
                  </a:lnTo>
                  <a:lnTo>
                    <a:pt x="106" y="50"/>
                  </a:lnTo>
                  <a:lnTo>
                    <a:pt x="100" y="57"/>
                  </a:lnTo>
                  <a:lnTo>
                    <a:pt x="95" y="65"/>
                  </a:lnTo>
                  <a:lnTo>
                    <a:pt x="74" y="99"/>
                  </a:lnTo>
                  <a:lnTo>
                    <a:pt x="70" y="108"/>
                  </a:lnTo>
                  <a:lnTo>
                    <a:pt x="67" y="117"/>
                  </a:lnTo>
                  <a:lnTo>
                    <a:pt x="64" y="126"/>
                  </a:lnTo>
                  <a:lnTo>
                    <a:pt x="62" y="136"/>
                  </a:lnTo>
                  <a:lnTo>
                    <a:pt x="51" y="174"/>
                  </a:lnTo>
                  <a:lnTo>
                    <a:pt x="30" y="250"/>
                  </a:lnTo>
                  <a:lnTo>
                    <a:pt x="19" y="287"/>
                  </a:lnTo>
                  <a:lnTo>
                    <a:pt x="9" y="325"/>
                  </a:lnTo>
                  <a:lnTo>
                    <a:pt x="5" y="345"/>
                  </a:lnTo>
                  <a:lnTo>
                    <a:pt x="3" y="354"/>
                  </a:lnTo>
                  <a:lnTo>
                    <a:pt x="2" y="364"/>
                  </a:lnTo>
                  <a:lnTo>
                    <a:pt x="1" y="373"/>
                  </a:lnTo>
                  <a:lnTo>
                    <a:pt x="0" y="384"/>
                  </a:lnTo>
                  <a:lnTo>
                    <a:pt x="1" y="394"/>
                  </a:lnTo>
                  <a:lnTo>
                    <a:pt x="2" y="403"/>
                  </a:lnTo>
                  <a:lnTo>
                    <a:pt x="4" y="413"/>
                  </a:lnTo>
                  <a:lnTo>
                    <a:pt x="7" y="422"/>
                  </a:lnTo>
                  <a:lnTo>
                    <a:pt x="10" y="432"/>
                  </a:lnTo>
                  <a:lnTo>
                    <a:pt x="15" y="440"/>
                  </a:lnTo>
                  <a:lnTo>
                    <a:pt x="17" y="445"/>
                  </a:lnTo>
                  <a:lnTo>
                    <a:pt x="20" y="449"/>
                  </a:lnTo>
                  <a:lnTo>
                    <a:pt x="23" y="453"/>
                  </a:lnTo>
                  <a:lnTo>
                    <a:pt x="26" y="456"/>
                  </a:lnTo>
                  <a:lnTo>
                    <a:pt x="30" y="460"/>
                  </a:lnTo>
                  <a:lnTo>
                    <a:pt x="34" y="463"/>
                  </a:lnTo>
                  <a:lnTo>
                    <a:pt x="38" y="465"/>
                  </a:lnTo>
                  <a:lnTo>
                    <a:pt x="42" y="467"/>
                  </a:lnTo>
                  <a:lnTo>
                    <a:pt x="48" y="469"/>
                  </a:lnTo>
                  <a:lnTo>
                    <a:pt x="52" y="470"/>
                  </a:lnTo>
                  <a:lnTo>
                    <a:pt x="57" y="471"/>
                  </a:lnTo>
                  <a:lnTo>
                    <a:pt x="62" y="472"/>
                  </a:lnTo>
                  <a:lnTo>
                    <a:pt x="71" y="472"/>
                  </a:lnTo>
                  <a:lnTo>
                    <a:pt x="82" y="472"/>
                  </a:lnTo>
                  <a:lnTo>
                    <a:pt x="101" y="472"/>
                  </a:lnTo>
                  <a:lnTo>
                    <a:pt x="111" y="472"/>
                  </a:lnTo>
                  <a:lnTo>
                    <a:pt x="121" y="472"/>
                  </a:lnTo>
                  <a:lnTo>
                    <a:pt x="131" y="473"/>
                  </a:lnTo>
                  <a:lnTo>
                    <a:pt x="135" y="472"/>
                  </a:lnTo>
                  <a:lnTo>
                    <a:pt x="140" y="472"/>
                  </a:lnTo>
                  <a:lnTo>
                    <a:pt x="145" y="470"/>
                  </a:lnTo>
                  <a:lnTo>
                    <a:pt x="150" y="469"/>
                  </a:lnTo>
                  <a:lnTo>
                    <a:pt x="154" y="467"/>
                  </a:lnTo>
                  <a:lnTo>
                    <a:pt x="158" y="464"/>
                  </a:lnTo>
                  <a:lnTo>
                    <a:pt x="167" y="459"/>
                  </a:lnTo>
                  <a:lnTo>
                    <a:pt x="174" y="452"/>
                  </a:lnTo>
                  <a:lnTo>
                    <a:pt x="181" y="446"/>
                  </a:lnTo>
                  <a:lnTo>
                    <a:pt x="187" y="438"/>
                  </a:lnTo>
                  <a:lnTo>
                    <a:pt x="194" y="430"/>
                  </a:lnTo>
                  <a:lnTo>
                    <a:pt x="199" y="421"/>
                  </a:lnTo>
                  <a:lnTo>
                    <a:pt x="203" y="413"/>
                  </a:lnTo>
                  <a:lnTo>
                    <a:pt x="207" y="404"/>
                  </a:lnTo>
                  <a:lnTo>
                    <a:pt x="212" y="395"/>
                  </a:lnTo>
                  <a:lnTo>
                    <a:pt x="215" y="386"/>
                  </a:lnTo>
                  <a:lnTo>
                    <a:pt x="220" y="367"/>
                  </a:lnTo>
                  <a:lnTo>
                    <a:pt x="226" y="348"/>
                  </a:lnTo>
                  <a:lnTo>
                    <a:pt x="230" y="329"/>
                  </a:lnTo>
                  <a:lnTo>
                    <a:pt x="238" y="290"/>
                  </a:lnTo>
                  <a:lnTo>
                    <a:pt x="248" y="252"/>
                  </a:lnTo>
                  <a:lnTo>
                    <a:pt x="259" y="215"/>
                  </a:lnTo>
                  <a:lnTo>
                    <a:pt x="269" y="176"/>
                  </a:lnTo>
                  <a:lnTo>
                    <a:pt x="280" y="139"/>
                  </a:lnTo>
                  <a:lnTo>
                    <a:pt x="285" y="120"/>
                  </a:lnTo>
                  <a:lnTo>
                    <a:pt x="290" y="101"/>
                  </a:lnTo>
                  <a:lnTo>
                    <a:pt x="299"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29" name="Freeform 62"/>
            <p:cNvSpPr>
              <a:spLocks/>
            </p:cNvSpPr>
            <p:nvPr/>
          </p:nvSpPr>
          <p:spPr bwMode="auto">
            <a:xfrm>
              <a:off x="700" y="1127"/>
              <a:ext cx="10" cy="25"/>
            </a:xfrm>
            <a:custGeom>
              <a:avLst/>
              <a:gdLst>
                <a:gd name="T0" fmla="*/ 0 w 30"/>
                <a:gd name="T1" fmla="*/ 0 h 98"/>
                <a:gd name="T2" fmla="*/ 0 w 30"/>
                <a:gd name="T3" fmla="*/ 0 h 98"/>
                <a:gd name="T4" fmla="*/ 0 w 30"/>
                <a:gd name="T5" fmla="*/ 0 h 98"/>
                <a:gd name="T6" fmla="*/ 0 w 30"/>
                <a:gd name="T7" fmla="*/ 0 h 98"/>
                <a:gd name="T8" fmla="*/ 0 w 30"/>
                <a:gd name="T9" fmla="*/ 1 h 98"/>
                <a:gd name="T10" fmla="*/ 0 w 30"/>
                <a:gd name="T11" fmla="*/ 1 h 98"/>
                <a:gd name="T12" fmla="*/ 0 w 30"/>
                <a:gd name="T13" fmla="*/ 1 h 98"/>
                <a:gd name="T14" fmla="*/ 0 w 30"/>
                <a:gd name="T15" fmla="*/ 1 h 98"/>
                <a:gd name="T16" fmla="*/ 0 w 30"/>
                <a:gd name="T17" fmla="*/ 1 h 98"/>
                <a:gd name="T18" fmla="*/ 0 w 30"/>
                <a:gd name="T19" fmla="*/ 1 h 98"/>
                <a:gd name="T20" fmla="*/ 0 w 30"/>
                <a:gd name="T21" fmla="*/ 1 h 98"/>
                <a:gd name="T22" fmla="*/ 1 w 30"/>
                <a:gd name="T23" fmla="*/ 1 h 98"/>
                <a:gd name="T24" fmla="*/ 1 w 30"/>
                <a:gd name="T25" fmla="*/ 2 h 98"/>
                <a:gd name="T26" fmla="*/ 1 w 30"/>
                <a:gd name="T27" fmla="*/ 2 h 98"/>
                <a:gd name="T28" fmla="*/ 1 w 30"/>
                <a:gd name="T29" fmla="*/ 2 h 9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98">
                  <a:moveTo>
                    <a:pt x="4" y="0"/>
                  </a:moveTo>
                  <a:lnTo>
                    <a:pt x="3" y="7"/>
                  </a:lnTo>
                  <a:lnTo>
                    <a:pt x="2" y="13"/>
                  </a:lnTo>
                  <a:lnTo>
                    <a:pt x="1" y="20"/>
                  </a:lnTo>
                  <a:lnTo>
                    <a:pt x="1" y="26"/>
                  </a:lnTo>
                  <a:lnTo>
                    <a:pt x="0" y="33"/>
                  </a:lnTo>
                  <a:lnTo>
                    <a:pt x="1" y="40"/>
                  </a:lnTo>
                  <a:lnTo>
                    <a:pt x="2" y="46"/>
                  </a:lnTo>
                  <a:lnTo>
                    <a:pt x="3" y="53"/>
                  </a:lnTo>
                  <a:lnTo>
                    <a:pt x="5" y="59"/>
                  </a:lnTo>
                  <a:lnTo>
                    <a:pt x="8" y="65"/>
                  </a:lnTo>
                  <a:lnTo>
                    <a:pt x="15" y="76"/>
                  </a:lnTo>
                  <a:lnTo>
                    <a:pt x="21" y="88"/>
                  </a:lnTo>
                  <a:lnTo>
                    <a:pt x="25" y="93"/>
                  </a:lnTo>
                  <a:lnTo>
                    <a:pt x="30" y="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30" name="Line 63"/>
            <p:cNvSpPr>
              <a:spLocks noChangeShapeType="1"/>
            </p:cNvSpPr>
            <p:nvPr/>
          </p:nvSpPr>
          <p:spPr bwMode="auto">
            <a:xfrm flipH="1">
              <a:off x="775" y="967"/>
              <a:ext cx="2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1" name="Freeform 64"/>
            <p:cNvSpPr>
              <a:spLocks/>
            </p:cNvSpPr>
            <p:nvPr/>
          </p:nvSpPr>
          <p:spPr bwMode="auto">
            <a:xfrm>
              <a:off x="640" y="1758"/>
              <a:ext cx="82" cy="185"/>
            </a:xfrm>
            <a:custGeom>
              <a:avLst/>
              <a:gdLst>
                <a:gd name="T0" fmla="*/ 3 w 316"/>
                <a:gd name="T1" fmla="*/ 0 h 708"/>
                <a:gd name="T2" fmla="*/ 0 w 316"/>
                <a:gd name="T3" fmla="*/ 13 h 708"/>
                <a:gd name="T4" fmla="*/ 2 w 316"/>
                <a:gd name="T5" fmla="*/ 13 h 708"/>
                <a:gd name="T6" fmla="*/ 2 w 316"/>
                <a:gd name="T7" fmla="*/ 13 h 708"/>
                <a:gd name="T8" fmla="*/ 2 w 316"/>
                <a:gd name="T9" fmla="*/ 13 h 708"/>
                <a:gd name="T10" fmla="*/ 3 w 316"/>
                <a:gd name="T11" fmla="*/ 13 h 708"/>
                <a:gd name="T12" fmla="*/ 3 w 316"/>
                <a:gd name="T13" fmla="*/ 13 h 708"/>
                <a:gd name="T14" fmla="*/ 3 w 316"/>
                <a:gd name="T15" fmla="*/ 13 h 708"/>
                <a:gd name="T16" fmla="*/ 3 w 316"/>
                <a:gd name="T17" fmla="*/ 12 h 708"/>
                <a:gd name="T18" fmla="*/ 3 w 316"/>
                <a:gd name="T19" fmla="*/ 12 h 708"/>
                <a:gd name="T20" fmla="*/ 3 w 316"/>
                <a:gd name="T21" fmla="*/ 12 h 708"/>
                <a:gd name="T22" fmla="*/ 3 w 316"/>
                <a:gd name="T23" fmla="*/ 12 h 708"/>
                <a:gd name="T24" fmla="*/ 3 w 316"/>
                <a:gd name="T25" fmla="*/ 12 h 708"/>
                <a:gd name="T26" fmla="*/ 4 w 316"/>
                <a:gd name="T27" fmla="*/ 12 h 708"/>
                <a:gd name="T28" fmla="*/ 4 w 316"/>
                <a:gd name="T29" fmla="*/ 12 h 708"/>
                <a:gd name="T30" fmla="*/ 4 w 316"/>
                <a:gd name="T31" fmla="*/ 11 h 708"/>
                <a:gd name="T32" fmla="*/ 4 w 316"/>
                <a:gd name="T33" fmla="*/ 11 h 708"/>
                <a:gd name="T34" fmla="*/ 4 w 316"/>
                <a:gd name="T35" fmla="*/ 11 h 708"/>
                <a:gd name="T36" fmla="*/ 4 w 316"/>
                <a:gd name="T37" fmla="*/ 11 h 708"/>
                <a:gd name="T38" fmla="*/ 4 w 316"/>
                <a:gd name="T39" fmla="*/ 11 h 708"/>
                <a:gd name="T40" fmla="*/ 4 w 316"/>
                <a:gd name="T41" fmla="*/ 11 h 708"/>
                <a:gd name="T42" fmla="*/ 4 w 316"/>
                <a:gd name="T43" fmla="*/ 10 h 708"/>
                <a:gd name="T44" fmla="*/ 4 w 316"/>
                <a:gd name="T45" fmla="*/ 10 h 708"/>
                <a:gd name="T46" fmla="*/ 4 w 316"/>
                <a:gd name="T47" fmla="*/ 10 h 708"/>
                <a:gd name="T48" fmla="*/ 5 w 316"/>
                <a:gd name="T49" fmla="*/ 7 h 708"/>
                <a:gd name="T50" fmla="*/ 5 w 316"/>
                <a:gd name="T51" fmla="*/ 7 h 708"/>
                <a:gd name="T52" fmla="*/ 5 w 316"/>
                <a:gd name="T53" fmla="*/ 6 h 708"/>
                <a:gd name="T54" fmla="*/ 5 w 316"/>
                <a:gd name="T55" fmla="*/ 6 h 708"/>
                <a:gd name="T56" fmla="*/ 5 w 316"/>
                <a:gd name="T57" fmla="*/ 6 h 708"/>
                <a:gd name="T58" fmla="*/ 5 w 316"/>
                <a:gd name="T59" fmla="*/ 6 h 708"/>
                <a:gd name="T60" fmla="*/ 5 w 316"/>
                <a:gd name="T61" fmla="*/ 5 h 708"/>
                <a:gd name="T62" fmla="*/ 5 w 316"/>
                <a:gd name="T63" fmla="*/ 5 h 708"/>
                <a:gd name="T64" fmla="*/ 5 w 316"/>
                <a:gd name="T65" fmla="*/ 5 h 708"/>
                <a:gd name="T66" fmla="*/ 5 w 316"/>
                <a:gd name="T67" fmla="*/ 5 h 708"/>
                <a:gd name="T68" fmla="*/ 5 w 316"/>
                <a:gd name="T69" fmla="*/ 5 h 708"/>
                <a:gd name="T70" fmla="*/ 5 w 316"/>
                <a:gd name="T71" fmla="*/ 5 h 708"/>
                <a:gd name="T72" fmla="*/ 5 w 316"/>
                <a:gd name="T73" fmla="*/ 5 h 708"/>
                <a:gd name="T74" fmla="*/ 5 w 316"/>
                <a:gd name="T75" fmla="*/ 5 h 708"/>
                <a:gd name="T76" fmla="*/ 5 w 316"/>
                <a:gd name="T77" fmla="*/ 5 h 708"/>
                <a:gd name="T78" fmla="*/ 5 w 316"/>
                <a:gd name="T79" fmla="*/ 4 h 708"/>
                <a:gd name="T80" fmla="*/ 5 w 316"/>
                <a:gd name="T81" fmla="*/ 4 h 708"/>
                <a:gd name="T82" fmla="*/ 5 w 316"/>
                <a:gd name="T83" fmla="*/ 4 h 708"/>
                <a:gd name="T84" fmla="*/ 5 w 316"/>
                <a:gd name="T85" fmla="*/ 4 h 708"/>
                <a:gd name="T86" fmla="*/ 5 w 316"/>
                <a:gd name="T87" fmla="*/ 4 h 708"/>
                <a:gd name="T88" fmla="*/ 4 w 316"/>
                <a:gd name="T89" fmla="*/ 4 h 708"/>
                <a:gd name="T90" fmla="*/ 4 w 316"/>
                <a:gd name="T91" fmla="*/ 4 h 708"/>
                <a:gd name="T92" fmla="*/ 2 w 316"/>
                <a:gd name="T93" fmla="*/ 4 h 7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16" h="708">
                  <a:moveTo>
                    <a:pt x="189" y="0"/>
                  </a:moveTo>
                  <a:lnTo>
                    <a:pt x="0" y="708"/>
                  </a:lnTo>
                  <a:lnTo>
                    <a:pt x="123" y="708"/>
                  </a:lnTo>
                  <a:lnTo>
                    <a:pt x="131" y="707"/>
                  </a:lnTo>
                  <a:lnTo>
                    <a:pt x="138" y="706"/>
                  </a:lnTo>
                  <a:lnTo>
                    <a:pt x="145" y="704"/>
                  </a:lnTo>
                  <a:lnTo>
                    <a:pt x="153" y="702"/>
                  </a:lnTo>
                  <a:lnTo>
                    <a:pt x="160" y="699"/>
                  </a:lnTo>
                  <a:lnTo>
                    <a:pt x="169" y="694"/>
                  </a:lnTo>
                  <a:lnTo>
                    <a:pt x="176" y="689"/>
                  </a:lnTo>
                  <a:lnTo>
                    <a:pt x="184" y="684"/>
                  </a:lnTo>
                  <a:lnTo>
                    <a:pt x="191" y="678"/>
                  </a:lnTo>
                  <a:lnTo>
                    <a:pt x="199" y="671"/>
                  </a:lnTo>
                  <a:lnTo>
                    <a:pt x="205" y="664"/>
                  </a:lnTo>
                  <a:lnTo>
                    <a:pt x="213" y="656"/>
                  </a:lnTo>
                  <a:lnTo>
                    <a:pt x="219" y="648"/>
                  </a:lnTo>
                  <a:lnTo>
                    <a:pt x="224" y="639"/>
                  </a:lnTo>
                  <a:lnTo>
                    <a:pt x="231" y="631"/>
                  </a:lnTo>
                  <a:lnTo>
                    <a:pt x="236" y="621"/>
                  </a:lnTo>
                  <a:lnTo>
                    <a:pt x="241" y="611"/>
                  </a:lnTo>
                  <a:lnTo>
                    <a:pt x="246" y="601"/>
                  </a:lnTo>
                  <a:lnTo>
                    <a:pt x="250" y="591"/>
                  </a:lnTo>
                  <a:lnTo>
                    <a:pt x="253" y="581"/>
                  </a:lnTo>
                  <a:lnTo>
                    <a:pt x="256" y="571"/>
                  </a:lnTo>
                  <a:lnTo>
                    <a:pt x="308" y="374"/>
                  </a:lnTo>
                  <a:lnTo>
                    <a:pt x="312" y="363"/>
                  </a:lnTo>
                  <a:lnTo>
                    <a:pt x="313" y="354"/>
                  </a:lnTo>
                  <a:lnTo>
                    <a:pt x="315" y="343"/>
                  </a:lnTo>
                  <a:lnTo>
                    <a:pt x="315" y="333"/>
                  </a:lnTo>
                  <a:lnTo>
                    <a:pt x="316" y="324"/>
                  </a:lnTo>
                  <a:lnTo>
                    <a:pt x="315" y="314"/>
                  </a:lnTo>
                  <a:lnTo>
                    <a:pt x="315" y="305"/>
                  </a:lnTo>
                  <a:lnTo>
                    <a:pt x="313" y="296"/>
                  </a:lnTo>
                  <a:lnTo>
                    <a:pt x="310" y="288"/>
                  </a:lnTo>
                  <a:lnTo>
                    <a:pt x="308" y="280"/>
                  </a:lnTo>
                  <a:lnTo>
                    <a:pt x="305" y="273"/>
                  </a:lnTo>
                  <a:lnTo>
                    <a:pt x="301" y="266"/>
                  </a:lnTo>
                  <a:lnTo>
                    <a:pt x="297" y="260"/>
                  </a:lnTo>
                  <a:lnTo>
                    <a:pt x="292" y="255"/>
                  </a:lnTo>
                  <a:lnTo>
                    <a:pt x="287" y="250"/>
                  </a:lnTo>
                  <a:lnTo>
                    <a:pt x="282" y="246"/>
                  </a:lnTo>
                  <a:lnTo>
                    <a:pt x="276" y="242"/>
                  </a:lnTo>
                  <a:lnTo>
                    <a:pt x="270" y="240"/>
                  </a:lnTo>
                  <a:lnTo>
                    <a:pt x="264" y="238"/>
                  </a:lnTo>
                  <a:lnTo>
                    <a:pt x="256" y="237"/>
                  </a:lnTo>
                  <a:lnTo>
                    <a:pt x="250" y="237"/>
                  </a:lnTo>
                  <a:lnTo>
                    <a:pt x="125" y="2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32" name="Line 65"/>
            <p:cNvSpPr>
              <a:spLocks noChangeShapeType="1"/>
            </p:cNvSpPr>
            <p:nvPr/>
          </p:nvSpPr>
          <p:spPr bwMode="auto">
            <a:xfrm flipH="1">
              <a:off x="746" y="1758"/>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3" name="Freeform 66"/>
            <p:cNvSpPr>
              <a:spLocks/>
            </p:cNvSpPr>
            <p:nvPr/>
          </p:nvSpPr>
          <p:spPr bwMode="auto">
            <a:xfrm>
              <a:off x="660" y="3211"/>
              <a:ext cx="82" cy="184"/>
            </a:xfrm>
            <a:custGeom>
              <a:avLst/>
              <a:gdLst>
                <a:gd name="T0" fmla="*/ 3 w 317"/>
                <a:gd name="T1" fmla="*/ 0 h 707"/>
                <a:gd name="T2" fmla="*/ 0 w 317"/>
                <a:gd name="T3" fmla="*/ 12 h 707"/>
                <a:gd name="T4" fmla="*/ 2 w 317"/>
                <a:gd name="T5" fmla="*/ 12 h 707"/>
                <a:gd name="T6" fmla="*/ 2 w 317"/>
                <a:gd name="T7" fmla="*/ 12 h 707"/>
                <a:gd name="T8" fmla="*/ 2 w 317"/>
                <a:gd name="T9" fmla="*/ 12 h 707"/>
                <a:gd name="T10" fmla="*/ 3 w 317"/>
                <a:gd name="T11" fmla="*/ 12 h 707"/>
                <a:gd name="T12" fmla="*/ 3 w 317"/>
                <a:gd name="T13" fmla="*/ 12 h 707"/>
                <a:gd name="T14" fmla="*/ 3 w 317"/>
                <a:gd name="T15" fmla="*/ 12 h 707"/>
                <a:gd name="T16" fmla="*/ 3 w 317"/>
                <a:gd name="T17" fmla="*/ 12 h 707"/>
                <a:gd name="T18" fmla="*/ 3 w 317"/>
                <a:gd name="T19" fmla="*/ 12 h 707"/>
                <a:gd name="T20" fmla="*/ 3 w 317"/>
                <a:gd name="T21" fmla="*/ 12 h 707"/>
                <a:gd name="T22" fmla="*/ 3 w 317"/>
                <a:gd name="T23" fmla="*/ 12 h 707"/>
                <a:gd name="T24" fmla="*/ 4 w 317"/>
                <a:gd name="T25" fmla="*/ 12 h 707"/>
                <a:gd name="T26" fmla="*/ 4 w 317"/>
                <a:gd name="T27" fmla="*/ 12 h 707"/>
                <a:gd name="T28" fmla="*/ 4 w 317"/>
                <a:gd name="T29" fmla="*/ 11 h 707"/>
                <a:gd name="T30" fmla="*/ 4 w 317"/>
                <a:gd name="T31" fmla="*/ 11 h 707"/>
                <a:gd name="T32" fmla="*/ 4 w 317"/>
                <a:gd name="T33" fmla="*/ 11 h 707"/>
                <a:gd name="T34" fmla="*/ 4 w 317"/>
                <a:gd name="T35" fmla="*/ 11 h 707"/>
                <a:gd name="T36" fmla="*/ 4 w 317"/>
                <a:gd name="T37" fmla="*/ 11 h 707"/>
                <a:gd name="T38" fmla="*/ 4 w 317"/>
                <a:gd name="T39" fmla="*/ 11 h 707"/>
                <a:gd name="T40" fmla="*/ 4 w 317"/>
                <a:gd name="T41" fmla="*/ 10 h 707"/>
                <a:gd name="T42" fmla="*/ 4 w 317"/>
                <a:gd name="T43" fmla="*/ 10 h 707"/>
                <a:gd name="T44" fmla="*/ 4 w 317"/>
                <a:gd name="T45" fmla="*/ 10 h 707"/>
                <a:gd name="T46" fmla="*/ 5 w 317"/>
                <a:gd name="T47" fmla="*/ 7 h 707"/>
                <a:gd name="T48" fmla="*/ 5 w 317"/>
                <a:gd name="T49" fmla="*/ 6 h 707"/>
                <a:gd name="T50" fmla="*/ 5 w 317"/>
                <a:gd name="T51" fmla="*/ 6 h 707"/>
                <a:gd name="T52" fmla="*/ 5 w 317"/>
                <a:gd name="T53" fmla="*/ 6 h 707"/>
                <a:gd name="T54" fmla="*/ 5 w 317"/>
                <a:gd name="T55" fmla="*/ 6 h 707"/>
                <a:gd name="T56" fmla="*/ 5 w 317"/>
                <a:gd name="T57" fmla="*/ 6 h 707"/>
                <a:gd name="T58" fmla="*/ 5 w 317"/>
                <a:gd name="T59" fmla="*/ 5 h 707"/>
                <a:gd name="T60" fmla="*/ 5 w 317"/>
                <a:gd name="T61" fmla="*/ 5 h 707"/>
                <a:gd name="T62" fmla="*/ 5 w 317"/>
                <a:gd name="T63" fmla="*/ 5 h 707"/>
                <a:gd name="T64" fmla="*/ 5 w 317"/>
                <a:gd name="T65" fmla="*/ 5 h 707"/>
                <a:gd name="T66" fmla="*/ 5 w 317"/>
                <a:gd name="T67" fmla="*/ 5 h 707"/>
                <a:gd name="T68" fmla="*/ 5 w 317"/>
                <a:gd name="T69" fmla="*/ 5 h 707"/>
                <a:gd name="T70" fmla="*/ 5 w 317"/>
                <a:gd name="T71" fmla="*/ 5 h 707"/>
                <a:gd name="T72" fmla="*/ 5 w 317"/>
                <a:gd name="T73" fmla="*/ 4 h 707"/>
                <a:gd name="T74" fmla="*/ 5 w 317"/>
                <a:gd name="T75" fmla="*/ 4 h 707"/>
                <a:gd name="T76" fmla="*/ 5 w 317"/>
                <a:gd name="T77" fmla="*/ 4 h 707"/>
                <a:gd name="T78" fmla="*/ 5 w 317"/>
                <a:gd name="T79" fmla="*/ 4 h 707"/>
                <a:gd name="T80" fmla="*/ 5 w 317"/>
                <a:gd name="T81" fmla="*/ 4 h 707"/>
                <a:gd name="T82" fmla="*/ 5 w 317"/>
                <a:gd name="T83" fmla="*/ 4 h 707"/>
                <a:gd name="T84" fmla="*/ 4 w 317"/>
                <a:gd name="T85" fmla="*/ 4 h 707"/>
                <a:gd name="T86" fmla="*/ 4 w 317"/>
                <a:gd name="T87" fmla="*/ 4 h 707"/>
                <a:gd name="T88" fmla="*/ 2 w 317"/>
                <a:gd name="T89" fmla="*/ 4 h 70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17" h="707">
                  <a:moveTo>
                    <a:pt x="190" y="0"/>
                  </a:moveTo>
                  <a:lnTo>
                    <a:pt x="0" y="707"/>
                  </a:lnTo>
                  <a:lnTo>
                    <a:pt x="124" y="707"/>
                  </a:lnTo>
                  <a:lnTo>
                    <a:pt x="132" y="707"/>
                  </a:lnTo>
                  <a:lnTo>
                    <a:pt x="140" y="706"/>
                  </a:lnTo>
                  <a:lnTo>
                    <a:pt x="148" y="704"/>
                  </a:lnTo>
                  <a:lnTo>
                    <a:pt x="156" y="701"/>
                  </a:lnTo>
                  <a:lnTo>
                    <a:pt x="164" y="696"/>
                  </a:lnTo>
                  <a:lnTo>
                    <a:pt x="172" y="692"/>
                  </a:lnTo>
                  <a:lnTo>
                    <a:pt x="180" y="687"/>
                  </a:lnTo>
                  <a:lnTo>
                    <a:pt x="188" y="681"/>
                  </a:lnTo>
                  <a:lnTo>
                    <a:pt x="195" y="674"/>
                  </a:lnTo>
                  <a:lnTo>
                    <a:pt x="204" y="666"/>
                  </a:lnTo>
                  <a:lnTo>
                    <a:pt x="210" y="659"/>
                  </a:lnTo>
                  <a:lnTo>
                    <a:pt x="218" y="651"/>
                  </a:lnTo>
                  <a:lnTo>
                    <a:pt x="224" y="642"/>
                  </a:lnTo>
                  <a:lnTo>
                    <a:pt x="230" y="632"/>
                  </a:lnTo>
                  <a:lnTo>
                    <a:pt x="236" y="622"/>
                  </a:lnTo>
                  <a:lnTo>
                    <a:pt x="241" y="612"/>
                  </a:lnTo>
                  <a:lnTo>
                    <a:pt x="246" y="602"/>
                  </a:lnTo>
                  <a:lnTo>
                    <a:pt x="251" y="591"/>
                  </a:lnTo>
                  <a:lnTo>
                    <a:pt x="254" y="580"/>
                  </a:lnTo>
                  <a:lnTo>
                    <a:pt x="257" y="570"/>
                  </a:lnTo>
                  <a:lnTo>
                    <a:pt x="310" y="373"/>
                  </a:lnTo>
                  <a:lnTo>
                    <a:pt x="312" y="362"/>
                  </a:lnTo>
                  <a:lnTo>
                    <a:pt x="314" y="351"/>
                  </a:lnTo>
                  <a:lnTo>
                    <a:pt x="315" y="341"/>
                  </a:lnTo>
                  <a:lnTo>
                    <a:pt x="317" y="331"/>
                  </a:lnTo>
                  <a:lnTo>
                    <a:pt x="317" y="320"/>
                  </a:lnTo>
                  <a:lnTo>
                    <a:pt x="317" y="311"/>
                  </a:lnTo>
                  <a:lnTo>
                    <a:pt x="315" y="301"/>
                  </a:lnTo>
                  <a:lnTo>
                    <a:pt x="313" y="293"/>
                  </a:lnTo>
                  <a:lnTo>
                    <a:pt x="311" y="284"/>
                  </a:lnTo>
                  <a:lnTo>
                    <a:pt x="308" y="276"/>
                  </a:lnTo>
                  <a:lnTo>
                    <a:pt x="304" y="268"/>
                  </a:lnTo>
                  <a:lnTo>
                    <a:pt x="301" y="262"/>
                  </a:lnTo>
                  <a:lnTo>
                    <a:pt x="295" y="256"/>
                  </a:lnTo>
                  <a:lnTo>
                    <a:pt x="290" y="250"/>
                  </a:lnTo>
                  <a:lnTo>
                    <a:pt x="285" y="246"/>
                  </a:lnTo>
                  <a:lnTo>
                    <a:pt x="278" y="243"/>
                  </a:lnTo>
                  <a:lnTo>
                    <a:pt x="272" y="240"/>
                  </a:lnTo>
                  <a:lnTo>
                    <a:pt x="265" y="237"/>
                  </a:lnTo>
                  <a:lnTo>
                    <a:pt x="258" y="236"/>
                  </a:lnTo>
                  <a:lnTo>
                    <a:pt x="251" y="235"/>
                  </a:lnTo>
                  <a:lnTo>
                    <a:pt x="127"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34" name="Line 67"/>
            <p:cNvSpPr>
              <a:spLocks noChangeShapeType="1"/>
            </p:cNvSpPr>
            <p:nvPr/>
          </p:nvSpPr>
          <p:spPr bwMode="auto">
            <a:xfrm flipH="1">
              <a:off x="340" y="2164"/>
              <a:ext cx="246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5" name="Line 68"/>
            <p:cNvSpPr>
              <a:spLocks noChangeShapeType="1"/>
            </p:cNvSpPr>
            <p:nvPr/>
          </p:nvSpPr>
          <p:spPr bwMode="auto">
            <a:xfrm flipV="1">
              <a:off x="828" y="1046"/>
              <a:ext cx="0" cy="88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6" name="Line 69"/>
            <p:cNvSpPr>
              <a:spLocks noChangeShapeType="1"/>
            </p:cNvSpPr>
            <p:nvPr/>
          </p:nvSpPr>
          <p:spPr bwMode="auto">
            <a:xfrm>
              <a:off x="828" y="2515"/>
              <a:ext cx="0" cy="7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7" name="Line 70"/>
            <p:cNvSpPr>
              <a:spLocks noChangeShapeType="1"/>
            </p:cNvSpPr>
            <p:nvPr/>
          </p:nvSpPr>
          <p:spPr bwMode="auto">
            <a:xfrm>
              <a:off x="828" y="1926"/>
              <a:ext cx="0" cy="5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38" name="Freeform 71"/>
            <p:cNvSpPr>
              <a:spLocks/>
            </p:cNvSpPr>
            <p:nvPr/>
          </p:nvSpPr>
          <p:spPr bwMode="auto">
            <a:xfrm>
              <a:off x="799" y="2764"/>
              <a:ext cx="59" cy="59"/>
            </a:xfrm>
            <a:custGeom>
              <a:avLst/>
              <a:gdLst>
                <a:gd name="T0" fmla="*/ 4 w 224"/>
                <a:gd name="T1" fmla="*/ 2 h 225"/>
                <a:gd name="T2" fmla="*/ 4 w 224"/>
                <a:gd name="T3" fmla="*/ 2 h 225"/>
                <a:gd name="T4" fmla="*/ 4 w 224"/>
                <a:gd name="T5" fmla="*/ 2 h 225"/>
                <a:gd name="T6" fmla="*/ 4 w 224"/>
                <a:gd name="T7" fmla="*/ 1 h 225"/>
                <a:gd name="T8" fmla="*/ 4 w 224"/>
                <a:gd name="T9" fmla="*/ 1 h 225"/>
                <a:gd name="T10" fmla="*/ 4 w 224"/>
                <a:gd name="T11" fmla="*/ 1 h 225"/>
                <a:gd name="T12" fmla="*/ 4 w 224"/>
                <a:gd name="T13" fmla="*/ 1 h 225"/>
                <a:gd name="T14" fmla="*/ 3 w 224"/>
                <a:gd name="T15" fmla="*/ 1 h 225"/>
                <a:gd name="T16" fmla="*/ 3 w 224"/>
                <a:gd name="T17" fmla="*/ 1 h 225"/>
                <a:gd name="T18" fmla="*/ 3 w 224"/>
                <a:gd name="T19" fmla="*/ 0 h 225"/>
                <a:gd name="T20" fmla="*/ 3 w 224"/>
                <a:gd name="T21" fmla="*/ 0 h 225"/>
                <a:gd name="T22" fmla="*/ 3 w 224"/>
                <a:gd name="T23" fmla="*/ 0 h 225"/>
                <a:gd name="T24" fmla="*/ 3 w 224"/>
                <a:gd name="T25" fmla="*/ 0 h 225"/>
                <a:gd name="T26" fmla="*/ 2 w 224"/>
                <a:gd name="T27" fmla="*/ 0 h 225"/>
                <a:gd name="T28" fmla="*/ 2 w 224"/>
                <a:gd name="T29" fmla="*/ 0 h 225"/>
                <a:gd name="T30" fmla="*/ 2 w 224"/>
                <a:gd name="T31" fmla="*/ 0 h 225"/>
                <a:gd name="T32" fmla="*/ 2 w 224"/>
                <a:gd name="T33" fmla="*/ 0 h 225"/>
                <a:gd name="T34" fmla="*/ 2 w 224"/>
                <a:gd name="T35" fmla="*/ 0 h 225"/>
                <a:gd name="T36" fmla="*/ 1 w 224"/>
                <a:gd name="T37" fmla="*/ 0 h 225"/>
                <a:gd name="T38" fmla="*/ 1 w 224"/>
                <a:gd name="T39" fmla="*/ 0 h 225"/>
                <a:gd name="T40" fmla="*/ 1 w 224"/>
                <a:gd name="T41" fmla="*/ 0 h 225"/>
                <a:gd name="T42" fmla="*/ 1 w 224"/>
                <a:gd name="T43" fmla="*/ 1 h 225"/>
                <a:gd name="T44" fmla="*/ 1 w 224"/>
                <a:gd name="T45" fmla="*/ 1 h 225"/>
                <a:gd name="T46" fmla="*/ 1 w 224"/>
                <a:gd name="T47" fmla="*/ 1 h 225"/>
                <a:gd name="T48" fmla="*/ 0 w 224"/>
                <a:gd name="T49" fmla="*/ 1 h 225"/>
                <a:gd name="T50" fmla="*/ 0 w 224"/>
                <a:gd name="T51" fmla="*/ 1 h 225"/>
                <a:gd name="T52" fmla="*/ 0 w 224"/>
                <a:gd name="T53" fmla="*/ 1 h 225"/>
                <a:gd name="T54" fmla="*/ 0 w 224"/>
                <a:gd name="T55" fmla="*/ 2 h 225"/>
                <a:gd name="T56" fmla="*/ 0 w 224"/>
                <a:gd name="T57" fmla="*/ 2 h 225"/>
                <a:gd name="T58" fmla="*/ 0 w 224"/>
                <a:gd name="T59" fmla="*/ 2 h 225"/>
                <a:gd name="T60" fmla="*/ 0 w 224"/>
                <a:gd name="T61" fmla="*/ 2 h 225"/>
                <a:gd name="T62" fmla="*/ 0 w 224"/>
                <a:gd name="T63" fmla="*/ 2 h 225"/>
                <a:gd name="T64" fmla="*/ 0 w 224"/>
                <a:gd name="T65" fmla="*/ 3 h 225"/>
                <a:gd name="T66" fmla="*/ 0 w 224"/>
                <a:gd name="T67" fmla="*/ 3 h 225"/>
                <a:gd name="T68" fmla="*/ 0 w 224"/>
                <a:gd name="T69" fmla="*/ 3 h 225"/>
                <a:gd name="T70" fmla="*/ 0 w 224"/>
                <a:gd name="T71" fmla="*/ 3 h 225"/>
                <a:gd name="T72" fmla="*/ 1 w 224"/>
                <a:gd name="T73" fmla="*/ 3 h 225"/>
                <a:gd name="T74" fmla="*/ 1 w 224"/>
                <a:gd name="T75" fmla="*/ 3 h 225"/>
                <a:gd name="T76" fmla="*/ 1 w 224"/>
                <a:gd name="T77" fmla="*/ 4 h 225"/>
                <a:gd name="T78" fmla="*/ 1 w 224"/>
                <a:gd name="T79" fmla="*/ 4 h 225"/>
                <a:gd name="T80" fmla="*/ 1 w 224"/>
                <a:gd name="T81" fmla="*/ 4 h 225"/>
                <a:gd name="T82" fmla="*/ 1 w 224"/>
                <a:gd name="T83" fmla="*/ 4 h 225"/>
                <a:gd name="T84" fmla="*/ 2 w 224"/>
                <a:gd name="T85" fmla="*/ 4 h 225"/>
                <a:gd name="T86" fmla="*/ 2 w 224"/>
                <a:gd name="T87" fmla="*/ 4 h 225"/>
                <a:gd name="T88" fmla="*/ 2 w 224"/>
                <a:gd name="T89" fmla="*/ 4 h 225"/>
                <a:gd name="T90" fmla="*/ 2 w 224"/>
                <a:gd name="T91" fmla="*/ 4 h 225"/>
                <a:gd name="T92" fmla="*/ 2 w 224"/>
                <a:gd name="T93" fmla="*/ 4 h 225"/>
                <a:gd name="T94" fmla="*/ 3 w 224"/>
                <a:gd name="T95" fmla="*/ 4 h 225"/>
                <a:gd name="T96" fmla="*/ 3 w 224"/>
                <a:gd name="T97" fmla="*/ 4 h 225"/>
                <a:gd name="T98" fmla="*/ 3 w 224"/>
                <a:gd name="T99" fmla="*/ 4 h 225"/>
                <a:gd name="T100" fmla="*/ 3 w 224"/>
                <a:gd name="T101" fmla="*/ 4 h 225"/>
                <a:gd name="T102" fmla="*/ 3 w 224"/>
                <a:gd name="T103" fmla="*/ 4 h 225"/>
                <a:gd name="T104" fmla="*/ 3 w 224"/>
                <a:gd name="T105" fmla="*/ 3 h 225"/>
                <a:gd name="T106" fmla="*/ 4 w 224"/>
                <a:gd name="T107" fmla="*/ 3 h 225"/>
                <a:gd name="T108" fmla="*/ 4 w 224"/>
                <a:gd name="T109" fmla="*/ 3 h 225"/>
                <a:gd name="T110" fmla="*/ 4 w 224"/>
                <a:gd name="T111" fmla="*/ 3 h 225"/>
                <a:gd name="T112" fmla="*/ 4 w 224"/>
                <a:gd name="T113" fmla="*/ 3 h 225"/>
                <a:gd name="T114" fmla="*/ 4 w 224"/>
                <a:gd name="T115" fmla="*/ 3 h 225"/>
                <a:gd name="T116" fmla="*/ 4 w 224"/>
                <a:gd name="T117" fmla="*/ 2 h 225"/>
                <a:gd name="T118" fmla="*/ 4 w 224"/>
                <a:gd name="T119" fmla="*/ 2 h 22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24" h="225">
                  <a:moveTo>
                    <a:pt x="224" y="112"/>
                  </a:moveTo>
                  <a:lnTo>
                    <a:pt x="224" y="107"/>
                  </a:lnTo>
                  <a:lnTo>
                    <a:pt x="223" y="100"/>
                  </a:lnTo>
                  <a:lnTo>
                    <a:pt x="223" y="95"/>
                  </a:lnTo>
                  <a:lnTo>
                    <a:pt x="222" y="88"/>
                  </a:lnTo>
                  <a:lnTo>
                    <a:pt x="220" y="83"/>
                  </a:lnTo>
                  <a:lnTo>
                    <a:pt x="219" y="78"/>
                  </a:lnTo>
                  <a:lnTo>
                    <a:pt x="217" y="72"/>
                  </a:lnTo>
                  <a:lnTo>
                    <a:pt x="215" y="66"/>
                  </a:lnTo>
                  <a:lnTo>
                    <a:pt x="213" y="62"/>
                  </a:lnTo>
                  <a:lnTo>
                    <a:pt x="209" y="56"/>
                  </a:lnTo>
                  <a:lnTo>
                    <a:pt x="206" y="51"/>
                  </a:lnTo>
                  <a:lnTo>
                    <a:pt x="203" y="46"/>
                  </a:lnTo>
                  <a:lnTo>
                    <a:pt x="200" y="42"/>
                  </a:lnTo>
                  <a:lnTo>
                    <a:pt x="196" y="37"/>
                  </a:lnTo>
                  <a:lnTo>
                    <a:pt x="191" y="33"/>
                  </a:lnTo>
                  <a:lnTo>
                    <a:pt x="187" y="29"/>
                  </a:lnTo>
                  <a:lnTo>
                    <a:pt x="183" y="25"/>
                  </a:lnTo>
                  <a:lnTo>
                    <a:pt x="179" y="21"/>
                  </a:lnTo>
                  <a:lnTo>
                    <a:pt x="173" y="18"/>
                  </a:lnTo>
                  <a:lnTo>
                    <a:pt x="168" y="15"/>
                  </a:lnTo>
                  <a:lnTo>
                    <a:pt x="164" y="12"/>
                  </a:lnTo>
                  <a:lnTo>
                    <a:pt x="158" y="10"/>
                  </a:lnTo>
                  <a:lnTo>
                    <a:pt x="152" y="8"/>
                  </a:lnTo>
                  <a:lnTo>
                    <a:pt x="147" y="5"/>
                  </a:lnTo>
                  <a:lnTo>
                    <a:pt x="141" y="4"/>
                  </a:lnTo>
                  <a:lnTo>
                    <a:pt x="136" y="2"/>
                  </a:lnTo>
                  <a:lnTo>
                    <a:pt x="130" y="1"/>
                  </a:lnTo>
                  <a:lnTo>
                    <a:pt x="124" y="0"/>
                  </a:lnTo>
                  <a:lnTo>
                    <a:pt x="118" y="0"/>
                  </a:lnTo>
                  <a:lnTo>
                    <a:pt x="112" y="0"/>
                  </a:lnTo>
                  <a:lnTo>
                    <a:pt x="106" y="0"/>
                  </a:lnTo>
                  <a:lnTo>
                    <a:pt x="101" y="0"/>
                  </a:lnTo>
                  <a:lnTo>
                    <a:pt x="94" y="1"/>
                  </a:lnTo>
                  <a:lnTo>
                    <a:pt x="89" y="2"/>
                  </a:lnTo>
                  <a:lnTo>
                    <a:pt x="83" y="4"/>
                  </a:lnTo>
                  <a:lnTo>
                    <a:pt x="77" y="5"/>
                  </a:lnTo>
                  <a:lnTo>
                    <a:pt x="72" y="8"/>
                  </a:lnTo>
                  <a:lnTo>
                    <a:pt x="67" y="10"/>
                  </a:lnTo>
                  <a:lnTo>
                    <a:pt x="61" y="12"/>
                  </a:lnTo>
                  <a:lnTo>
                    <a:pt x="56" y="15"/>
                  </a:lnTo>
                  <a:lnTo>
                    <a:pt x="51" y="18"/>
                  </a:lnTo>
                  <a:lnTo>
                    <a:pt x="46" y="21"/>
                  </a:lnTo>
                  <a:lnTo>
                    <a:pt x="41" y="25"/>
                  </a:lnTo>
                  <a:lnTo>
                    <a:pt x="37" y="29"/>
                  </a:lnTo>
                  <a:lnTo>
                    <a:pt x="33" y="33"/>
                  </a:lnTo>
                  <a:lnTo>
                    <a:pt x="28" y="37"/>
                  </a:lnTo>
                  <a:lnTo>
                    <a:pt x="25" y="42"/>
                  </a:lnTo>
                  <a:lnTo>
                    <a:pt x="21" y="46"/>
                  </a:lnTo>
                  <a:lnTo>
                    <a:pt x="18" y="51"/>
                  </a:lnTo>
                  <a:lnTo>
                    <a:pt x="15" y="56"/>
                  </a:lnTo>
                  <a:lnTo>
                    <a:pt x="12" y="62"/>
                  </a:lnTo>
                  <a:lnTo>
                    <a:pt x="9" y="66"/>
                  </a:lnTo>
                  <a:lnTo>
                    <a:pt x="7" y="72"/>
                  </a:lnTo>
                  <a:lnTo>
                    <a:pt x="5" y="78"/>
                  </a:lnTo>
                  <a:lnTo>
                    <a:pt x="4" y="83"/>
                  </a:lnTo>
                  <a:lnTo>
                    <a:pt x="3" y="88"/>
                  </a:lnTo>
                  <a:lnTo>
                    <a:pt x="2" y="95"/>
                  </a:lnTo>
                  <a:lnTo>
                    <a:pt x="1" y="100"/>
                  </a:lnTo>
                  <a:lnTo>
                    <a:pt x="0" y="107"/>
                  </a:lnTo>
                  <a:lnTo>
                    <a:pt x="0" y="112"/>
                  </a:lnTo>
                  <a:lnTo>
                    <a:pt x="0" y="118"/>
                  </a:lnTo>
                  <a:lnTo>
                    <a:pt x="1" y="124"/>
                  </a:lnTo>
                  <a:lnTo>
                    <a:pt x="2" y="130"/>
                  </a:lnTo>
                  <a:lnTo>
                    <a:pt x="3" y="135"/>
                  </a:lnTo>
                  <a:lnTo>
                    <a:pt x="4" y="142"/>
                  </a:lnTo>
                  <a:lnTo>
                    <a:pt x="5" y="147"/>
                  </a:lnTo>
                  <a:lnTo>
                    <a:pt x="7" y="152"/>
                  </a:lnTo>
                  <a:lnTo>
                    <a:pt x="9" y="158"/>
                  </a:lnTo>
                  <a:lnTo>
                    <a:pt x="12" y="163"/>
                  </a:lnTo>
                  <a:lnTo>
                    <a:pt x="15" y="168"/>
                  </a:lnTo>
                  <a:lnTo>
                    <a:pt x="18" y="174"/>
                  </a:lnTo>
                  <a:lnTo>
                    <a:pt x="21" y="178"/>
                  </a:lnTo>
                  <a:lnTo>
                    <a:pt x="25" y="183"/>
                  </a:lnTo>
                  <a:lnTo>
                    <a:pt x="28" y="187"/>
                  </a:lnTo>
                  <a:lnTo>
                    <a:pt x="33" y="192"/>
                  </a:lnTo>
                  <a:lnTo>
                    <a:pt x="37" y="196"/>
                  </a:lnTo>
                  <a:lnTo>
                    <a:pt x="41" y="199"/>
                  </a:lnTo>
                  <a:lnTo>
                    <a:pt x="46" y="203"/>
                  </a:lnTo>
                  <a:lnTo>
                    <a:pt x="51" y="207"/>
                  </a:lnTo>
                  <a:lnTo>
                    <a:pt x="56" y="210"/>
                  </a:lnTo>
                  <a:lnTo>
                    <a:pt x="61" y="212"/>
                  </a:lnTo>
                  <a:lnTo>
                    <a:pt x="67" y="215"/>
                  </a:lnTo>
                  <a:lnTo>
                    <a:pt x="72" y="217"/>
                  </a:lnTo>
                  <a:lnTo>
                    <a:pt x="77" y="219"/>
                  </a:lnTo>
                  <a:lnTo>
                    <a:pt x="83" y="220"/>
                  </a:lnTo>
                  <a:lnTo>
                    <a:pt x="89" y="223"/>
                  </a:lnTo>
                  <a:lnTo>
                    <a:pt x="94" y="224"/>
                  </a:lnTo>
                  <a:lnTo>
                    <a:pt x="101" y="224"/>
                  </a:lnTo>
                  <a:lnTo>
                    <a:pt x="106" y="225"/>
                  </a:lnTo>
                  <a:lnTo>
                    <a:pt x="112" y="225"/>
                  </a:lnTo>
                  <a:lnTo>
                    <a:pt x="118" y="225"/>
                  </a:lnTo>
                  <a:lnTo>
                    <a:pt x="124" y="224"/>
                  </a:lnTo>
                  <a:lnTo>
                    <a:pt x="130" y="224"/>
                  </a:lnTo>
                  <a:lnTo>
                    <a:pt x="136" y="223"/>
                  </a:lnTo>
                  <a:lnTo>
                    <a:pt x="141" y="220"/>
                  </a:lnTo>
                  <a:lnTo>
                    <a:pt x="147" y="219"/>
                  </a:lnTo>
                  <a:lnTo>
                    <a:pt x="152" y="217"/>
                  </a:lnTo>
                  <a:lnTo>
                    <a:pt x="158" y="215"/>
                  </a:lnTo>
                  <a:lnTo>
                    <a:pt x="164" y="212"/>
                  </a:lnTo>
                  <a:lnTo>
                    <a:pt x="168" y="210"/>
                  </a:lnTo>
                  <a:lnTo>
                    <a:pt x="173" y="207"/>
                  </a:lnTo>
                  <a:lnTo>
                    <a:pt x="179" y="203"/>
                  </a:lnTo>
                  <a:lnTo>
                    <a:pt x="183" y="199"/>
                  </a:lnTo>
                  <a:lnTo>
                    <a:pt x="187" y="196"/>
                  </a:lnTo>
                  <a:lnTo>
                    <a:pt x="191" y="192"/>
                  </a:lnTo>
                  <a:lnTo>
                    <a:pt x="196" y="187"/>
                  </a:lnTo>
                  <a:lnTo>
                    <a:pt x="200" y="183"/>
                  </a:lnTo>
                  <a:lnTo>
                    <a:pt x="203" y="178"/>
                  </a:lnTo>
                  <a:lnTo>
                    <a:pt x="206" y="174"/>
                  </a:lnTo>
                  <a:lnTo>
                    <a:pt x="209" y="168"/>
                  </a:lnTo>
                  <a:lnTo>
                    <a:pt x="213" y="163"/>
                  </a:lnTo>
                  <a:lnTo>
                    <a:pt x="215" y="158"/>
                  </a:lnTo>
                  <a:lnTo>
                    <a:pt x="217" y="152"/>
                  </a:lnTo>
                  <a:lnTo>
                    <a:pt x="219" y="147"/>
                  </a:lnTo>
                  <a:lnTo>
                    <a:pt x="220" y="142"/>
                  </a:lnTo>
                  <a:lnTo>
                    <a:pt x="222" y="135"/>
                  </a:lnTo>
                  <a:lnTo>
                    <a:pt x="223" y="130"/>
                  </a:lnTo>
                  <a:lnTo>
                    <a:pt x="223" y="124"/>
                  </a:lnTo>
                  <a:lnTo>
                    <a:pt x="224" y="118"/>
                  </a:lnTo>
                  <a:lnTo>
                    <a:pt x="224" y="112"/>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37939" name="Freeform 72"/>
            <p:cNvSpPr>
              <a:spLocks/>
            </p:cNvSpPr>
            <p:nvPr/>
          </p:nvSpPr>
          <p:spPr bwMode="auto">
            <a:xfrm>
              <a:off x="799" y="1580"/>
              <a:ext cx="59" cy="59"/>
            </a:xfrm>
            <a:custGeom>
              <a:avLst/>
              <a:gdLst>
                <a:gd name="T0" fmla="*/ 4 w 224"/>
                <a:gd name="T1" fmla="*/ 2 h 225"/>
                <a:gd name="T2" fmla="*/ 4 w 224"/>
                <a:gd name="T3" fmla="*/ 2 h 225"/>
                <a:gd name="T4" fmla="*/ 4 w 224"/>
                <a:gd name="T5" fmla="*/ 1 h 225"/>
                <a:gd name="T6" fmla="*/ 4 w 224"/>
                <a:gd name="T7" fmla="*/ 1 h 225"/>
                <a:gd name="T8" fmla="*/ 4 w 224"/>
                <a:gd name="T9" fmla="*/ 1 h 225"/>
                <a:gd name="T10" fmla="*/ 3 w 224"/>
                <a:gd name="T11" fmla="*/ 1 h 225"/>
                <a:gd name="T12" fmla="*/ 3 w 224"/>
                <a:gd name="T13" fmla="*/ 0 h 225"/>
                <a:gd name="T14" fmla="*/ 3 w 224"/>
                <a:gd name="T15" fmla="*/ 0 h 225"/>
                <a:gd name="T16" fmla="*/ 3 w 224"/>
                <a:gd name="T17" fmla="*/ 0 h 225"/>
                <a:gd name="T18" fmla="*/ 2 w 224"/>
                <a:gd name="T19" fmla="*/ 0 h 225"/>
                <a:gd name="T20" fmla="*/ 2 w 224"/>
                <a:gd name="T21" fmla="*/ 0 h 225"/>
                <a:gd name="T22" fmla="*/ 2 w 224"/>
                <a:gd name="T23" fmla="*/ 0 h 225"/>
                <a:gd name="T24" fmla="*/ 2 w 224"/>
                <a:gd name="T25" fmla="*/ 0 h 225"/>
                <a:gd name="T26" fmla="*/ 1 w 224"/>
                <a:gd name="T27" fmla="*/ 0 h 225"/>
                <a:gd name="T28" fmla="*/ 1 w 224"/>
                <a:gd name="T29" fmla="*/ 0 h 225"/>
                <a:gd name="T30" fmla="*/ 1 w 224"/>
                <a:gd name="T31" fmla="*/ 1 h 225"/>
                <a:gd name="T32" fmla="*/ 1 w 224"/>
                <a:gd name="T33" fmla="*/ 1 h 225"/>
                <a:gd name="T34" fmla="*/ 0 w 224"/>
                <a:gd name="T35" fmla="*/ 1 h 225"/>
                <a:gd name="T36" fmla="*/ 0 w 224"/>
                <a:gd name="T37" fmla="*/ 1 h 225"/>
                <a:gd name="T38" fmla="*/ 0 w 224"/>
                <a:gd name="T39" fmla="*/ 2 h 225"/>
                <a:gd name="T40" fmla="*/ 0 w 224"/>
                <a:gd name="T41" fmla="*/ 2 h 225"/>
                <a:gd name="T42" fmla="*/ 0 w 224"/>
                <a:gd name="T43" fmla="*/ 2 h 225"/>
                <a:gd name="T44" fmla="*/ 0 w 224"/>
                <a:gd name="T45" fmla="*/ 2 h 225"/>
                <a:gd name="T46" fmla="*/ 0 w 224"/>
                <a:gd name="T47" fmla="*/ 3 h 225"/>
                <a:gd name="T48" fmla="*/ 0 w 224"/>
                <a:gd name="T49" fmla="*/ 3 h 225"/>
                <a:gd name="T50" fmla="*/ 1 w 224"/>
                <a:gd name="T51" fmla="*/ 3 h 225"/>
                <a:gd name="T52" fmla="*/ 1 w 224"/>
                <a:gd name="T53" fmla="*/ 3 h 225"/>
                <a:gd name="T54" fmla="*/ 1 w 224"/>
                <a:gd name="T55" fmla="*/ 4 h 225"/>
                <a:gd name="T56" fmla="*/ 1 w 224"/>
                <a:gd name="T57" fmla="*/ 4 h 225"/>
                <a:gd name="T58" fmla="*/ 2 w 224"/>
                <a:gd name="T59" fmla="*/ 4 h 225"/>
                <a:gd name="T60" fmla="*/ 2 w 224"/>
                <a:gd name="T61" fmla="*/ 4 h 225"/>
                <a:gd name="T62" fmla="*/ 2 w 224"/>
                <a:gd name="T63" fmla="*/ 4 h 225"/>
                <a:gd name="T64" fmla="*/ 2 w 224"/>
                <a:gd name="T65" fmla="*/ 4 h 225"/>
                <a:gd name="T66" fmla="*/ 3 w 224"/>
                <a:gd name="T67" fmla="*/ 4 h 225"/>
                <a:gd name="T68" fmla="*/ 3 w 224"/>
                <a:gd name="T69" fmla="*/ 4 h 225"/>
                <a:gd name="T70" fmla="*/ 3 w 224"/>
                <a:gd name="T71" fmla="*/ 4 h 225"/>
                <a:gd name="T72" fmla="*/ 3 w 224"/>
                <a:gd name="T73" fmla="*/ 3 h 225"/>
                <a:gd name="T74" fmla="*/ 4 w 224"/>
                <a:gd name="T75" fmla="*/ 3 h 225"/>
                <a:gd name="T76" fmla="*/ 4 w 224"/>
                <a:gd name="T77" fmla="*/ 3 h 225"/>
                <a:gd name="T78" fmla="*/ 4 w 224"/>
                <a:gd name="T79" fmla="*/ 3 h 225"/>
                <a:gd name="T80" fmla="*/ 4 w 224"/>
                <a:gd name="T81" fmla="*/ 2 h 225"/>
                <a:gd name="T82" fmla="*/ 4 w 224"/>
                <a:gd name="T83" fmla="*/ 2 h 2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24" h="225">
                  <a:moveTo>
                    <a:pt x="224" y="112"/>
                  </a:moveTo>
                  <a:lnTo>
                    <a:pt x="224" y="103"/>
                  </a:lnTo>
                  <a:lnTo>
                    <a:pt x="223" y="95"/>
                  </a:lnTo>
                  <a:lnTo>
                    <a:pt x="221" y="87"/>
                  </a:lnTo>
                  <a:lnTo>
                    <a:pt x="219" y="79"/>
                  </a:lnTo>
                  <a:lnTo>
                    <a:pt x="217" y="71"/>
                  </a:lnTo>
                  <a:lnTo>
                    <a:pt x="214" y="63"/>
                  </a:lnTo>
                  <a:lnTo>
                    <a:pt x="209" y="55"/>
                  </a:lnTo>
                  <a:lnTo>
                    <a:pt x="205" y="49"/>
                  </a:lnTo>
                  <a:lnTo>
                    <a:pt x="200" y="41"/>
                  </a:lnTo>
                  <a:lnTo>
                    <a:pt x="194" y="35"/>
                  </a:lnTo>
                  <a:lnTo>
                    <a:pt x="188" y="30"/>
                  </a:lnTo>
                  <a:lnTo>
                    <a:pt x="182" y="24"/>
                  </a:lnTo>
                  <a:lnTo>
                    <a:pt x="175" y="19"/>
                  </a:lnTo>
                  <a:lnTo>
                    <a:pt x="168" y="15"/>
                  </a:lnTo>
                  <a:lnTo>
                    <a:pt x="160" y="11"/>
                  </a:lnTo>
                  <a:lnTo>
                    <a:pt x="153" y="7"/>
                  </a:lnTo>
                  <a:lnTo>
                    <a:pt x="145" y="4"/>
                  </a:lnTo>
                  <a:lnTo>
                    <a:pt x="137" y="2"/>
                  </a:lnTo>
                  <a:lnTo>
                    <a:pt x="128" y="1"/>
                  </a:lnTo>
                  <a:lnTo>
                    <a:pt x="121" y="0"/>
                  </a:lnTo>
                  <a:lnTo>
                    <a:pt x="112" y="0"/>
                  </a:lnTo>
                  <a:lnTo>
                    <a:pt x="104" y="0"/>
                  </a:lnTo>
                  <a:lnTo>
                    <a:pt x="95" y="1"/>
                  </a:lnTo>
                  <a:lnTo>
                    <a:pt x="87" y="2"/>
                  </a:lnTo>
                  <a:lnTo>
                    <a:pt x="79" y="4"/>
                  </a:lnTo>
                  <a:lnTo>
                    <a:pt x="71" y="7"/>
                  </a:lnTo>
                  <a:lnTo>
                    <a:pt x="64" y="11"/>
                  </a:lnTo>
                  <a:lnTo>
                    <a:pt x="56" y="15"/>
                  </a:lnTo>
                  <a:lnTo>
                    <a:pt x="49" y="19"/>
                  </a:lnTo>
                  <a:lnTo>
                    <a:pt x="42" y="24"/>
                  </a:lnTo>
                  <a:lnTo>
                    <a:pt x="36" y="30"/>
                  </a:lnTo>
                  <a:lnTo>
                    <a:pt x="29" y="35"/>
                  </a:lnTo>
                  <a:lnTo>
                    <a:pt x="24" y="41"/>
                  </a:lnTo>
                  <a:lnTo>
                    <a:pt x="20" y="49"/>
                  </a:lnTo>
                  <a:lnTo>
                    <a:pt x="15" y="55"/>
                  </a:lnTo>
                  <a:lnTo>
                    <a:pt x="11" y="63"/>
                  </a:lnTo>
                  <a:lnTo>
                    <a:pt x="8" y="71"/>
                  </a:lnTo>
                  <a:lnTo>
                    <a:pt x="5" y="79"/>
                  </a:lnTo>
                  <a:lnTo>
                    <a:pt x="3" y="87"/>
                  </a:lnTo>
                  <a:lnTo>
                    <a:pt x="1" y="95"/>
                  </a:lnTo>
                  <a:lnTo>
                    <a:pt x="1" y="103"/>
                  </a:lnTo>
                  <a:lnTo>
                    <a:pt x="0" y="112"/>
                  </a:lnTo>
                  <a:lnTo>
                    <a:pt x="1" y="120"/>
                  </a:lnTo>
                  <a:lnTo>
                    <a:pt x="1" y="129"/>
                  </a:lnTo>
                  <a:lnTo>
                    <a:pt x="3" y="137"/>
                  </a:lnTo>
                  <a:lnTo>
                    <a:pt x="5" y="145"/>
                  </a:lnTo>
                  <a:lnTo>
                    <a:pt x="8" y="153"/>
                  </a:lnTo>
                  <a:lnTo>
                    <a:pt x="11" y="161"/>
                  </a:lnTo>
                  <a:lnTo>
                    <a:pt x="15" y="168"/>
                  </a:lnTo>
                  <a:lnTo>
                    <a:pt x="20" y="176"/>
                  </a:lnTo>
                  <a:lnTo>
                    <a:pt x="24" y="182"/>
                  </a:lnTo>
                  <a:lnTo>
                    <a:pt x="29" y="188"/>
                  </a:lnTo>
                  <a:lnTo>
                    <a:pt x="36" y="194"/>
                  </a:lnTo>
                  <a:lnTo>
                    <a:pt x="42" y="200"/>
                  </a:lnTo>
                  <a:lnTo>
                    <a:pt x="49" y="204"/>
                  </a:lnTo>
                  <a:lnTo>
                    <a:pt x="56" y="210"/>
                  </a:lnTo>
                  <a:lnTo>
                    <a:pt x="64" y="213"/>
                  </a:lnTo>
                  <a:lnTo>
                    <a:pt x="71" y="216"/>
                  </a:lnTo>
                  <a:lnTo>
                    <a:pt x="79" y="219"/>
                  </a:lnTo>
                  <a:lnTo>
                    <a:pt x="87" y="221"/>
                  </a:lnTo>
                  <a:lnTo>
                    <a:pt x="95" y="222"/>
                  </a:lnTo>
                  <a:lnTo>
                    <a:pt x="104" y="223"/>
                  </a:lnTo>
                  <a:lnTo>
                    <a:pt x="112" y="225"/>
                  </a:lnTo>
                  <a:lnTo>
                    <a:pt x="121" y="223"/>
                  </a:lnTo>
                  <a:lnTo>
                    <a:pt x="128" y="222"/>
                  </a:lnTo>
                  <a:lnTo>
                    <a:pt x="137" y="221"/>
                  </a:lnTo>
                  <a:lnTo>
                    <a:pt x="145" y="219"/>
                  </a:lnTo>
                  <a:lnTo>
                    <a:pt x="153" y="216"/>
                  </a:lnTo>
                  <a:lnTo>
                    <a:pt x="160" y="213"/>
                  </a:lnTo>
                  <a:lnTo>
                    <a:pt x="168" y="210"/>
                  </a:lnTo>
                  <a:lnTo>
                    <a:pt x="175" y="204"/>
                  </a:lnTo>
                  <a:lnTo>
                    <a:pt x="182" y="200"/>
                  </a:lnTo>
                  <a:lnTo>
                    <a:pt x="188" y="194"/>
                  </a:lnTo>
                  <a:lnTo>
                    <a:pt x="194" y="188"/>
                  </a:lnTo>
                  <a:lnTo>
                    <a:pt x="200" y="182"/>
                  </a:lnTo>
                  <a:lnTo>
                    <a:pt x="205" y="176"/>
                  </a:lnTo>
                  <a:lnTo>
                    <a:pt x="209" y="168"/>
                  </a:lnTo>
                  <a:lnTo>
                    <a:pt x="214" y="161"/>
                  </a:lnTo>
                  <a:lnTo>
                    <a:pt x="217" y="153"/>
                  </a:lnTo>
                  <a:lnTo>
                    <a:pt x="219" y="145"/>
                  </a:lnTo>
                  <a:lnTo>
                    <a:pt x="221" y="137"/>
                  </a:lnTo>
                  <a:lnTo>
                    <a:pt x="223" y="129"/>
                  </a:lnTo>
                  <a:lnTo>
                    <a:pt x="224" y="120"/>
                  </a:lnTo>
                  <a:lnTo>
                    <a:pt x="224" y="112"/>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37940" name="Line 73"/>
            <p:cNvSpPr>
              <a:spLocks noChangeShapeType="1"/>
            </p:cNvSpPr>
            <p:nvPr/>
          </p:nvSpPr>
          <p:spPr bwMode="auto">
            <a:xfrm flipV="1">
              <a:off x="655" y="2673"/>
              <a:ext cx="49" cy="1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41" name="Line 74"/>
            <p:cNvSpPr>
              <a:spLocks noChangeShapeType="1"/>
            </p:cNvSpPr>
            <p:nvPr/>
          </p:nvSpPr>
          <p:spPr bwMode="auto">
            <a:xfrm flipH="1">
              <a:off x="671" y="2755"/>
              <a:ext cx="6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42" name="Line 75"/>
            <p:cNvSpPr>
              <a:spLocks noChangeShapeType="1"/>
            </p:cNvSpPr>
            <p:nvPr/>
          </p:nvSpPr>
          <p:spPr bwMode="auto">
            <a:xfrm>
              <a:off x="704" y="2775"/>
              <a:ext cx="7"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43" name="Line 76"/>
            <p:cNvSpPr>
              <a:spLocks noChangeShapeType="1"/>
            </p:cNvSpPr>
            <p:nvPr/>
          </p:nvSpPr>
          <p:spPr bwMode="auto">
            <a:xfrm flipV="1">
              <a:off x="638" y="1520"/>
              <a:ext cx="51" cy="1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44" name="Line 77"/>
            <p:cNvSpPr>
              <a:spLocks noChangeShapeType="1"/>
            </p:cNvSpPr>
            <p:nvPr/>
          </p:nvSpPr>
          <p:spPr bwMode="auto">
            <a:xfrm flipH="1">
              <a:off x="655" y="1602"/>
              <a:ext cx="6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45" name="Line 78"/>
            <p:cNvSpPr>
              <a:spLocks noChangeShapeType="1"/>
            </p:cNvSpPr>
            <p:nvPr/>
          </p:nvSpPr>
          <p:spPr bwMode="auto">
            <a:xfrm>
              <a:off x="689" y="1624"/>
              <a:ext cx="8"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46" name="Line 79"/>
            <p:cNvSpPr>
              <a:spLocks noChangeShapeType="1"/>
            </p:cNvSpPr>
            <p:nvPr/>
          </p:nvSpPr>
          <p:spPr bwMode="auto">
            <a:xfrm flipH="1">
              <a:off x="766" y="1520"/>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86800" name="Group 80"/>
          <p:cNvGrpSpPr>
            <a:grpSpLocks/>
          </p:cNvGrpSpPr>
          <p:nvPr/>
        </p:nvGrpSpPr>
        <p:grpSpPr bwMode="auto">
          <a:xfrm>
            <a:off x="2605088" y="2251075"/>
            <a:ext cx="282575" cy="293688"/>
            <a:chOff x="1732" y="1690"/>
            <a:chExt cx="178" cy="185"/>
          </a:xfrm>
        </p:grpSpPr>
        <p:sp>
          <p:nvSpPr>
            <p:cNvPr id="37921" name="Line 81"/>
            <p:cNvSpPr>
              <a:spLocks noChangeShapeType="1"/>
            </p:cNvSpPr>
            <p:nvPr/>
          </p:nvSpPr>
          <p:spPr bwMode="auto">
            <a:xfrm flipV="1">
              <a:off x="1732" y="1690"/>
              <a:ext cx="50" cy="1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22" name="Line 82"/>
            <p:cNvSpPr>
              <a:spLocks noChangeShapeType="1"/>
            </p:cNvSpPr>
            <p:nvPr/>
          </p:nvSpPr>
          <p:spPr bwMode="auto">
            <a:xfrm flipH="1">
              <a:off x="1749" y="1772"/>
              <a:ext cx="67"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23" name="Line 83"/>
            <p:cNvSpPr>
              <a:spLocks noChangeShapeType="1"/>
            </p:cNvSpPr>
            <p:nvPr/>
          </p:nvSpPr>
          <p:spPr bwMode="auto">
            <a:xfrm>
              <a:off x="1783" y="1793"/>
              <a:ext cx="6"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24" name="Line 84"/>
            <p:cNvSpPr>
              <a:spLocks noChangeShapeType="1"/>
            </p:cNvSpPr>
            <p:nvPr/>
          </p:nvSpPr>
          <p:spPr bwMode="auto">
            <a:xfrm flipH="1">
              <a:off x="1857" y="1694"/>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25" name="Line 85"/>
            <p:cNvSpPr>
              <a:spLocks noChangeShapeType="1"/>
            </p:cNvSpPr>
            <p:nvPr/>
          </p:nvSpPr>
          <p:spPr bwMode="auto">
            <a:xfrm flipH="1">
              <a:off x="1891" y="1694"/>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86806" name="Group 86"/>
          <p:cNvGrpSpPr>
            <a:grpSpLocks/>
          </p:cNvGrpSpPr>
          <p:nvPr/>
        </p:nvGrpSpPr>
        <p:grpSpPr bwMode="auto">
          <a:xfrm>
            <a:off x="2520950" y="882650"/>
            <a:ext cx="293688" cy="293688"/>
            <a:chOff x="1679" y="828"/>
            <a:chExt cx="185" cy="185"/>
          </a:xfrm>
        </p:grpSpPr>
        <p:sp>
          <p:nvSpPr>
            <p:cNvPr id="37917" name="Freeform 87"/>
            <p:cNvSpPr>
              <a:spLocks/>
            </p:cNvSpPr>
            <p:nvPr/>
          </p:nvSpPr>
          <p:spPr bwMode="auto">
            <a:xfrm>
              <a:off x="1679" y="890"/>
              <a:ext cx="79" cy="123"/>
            </a:xfrm>
            <a:custGeom>
              <a:avLst/>
              <a:gdLst>
                <a:gd name="T0" fmla="*/ 6 w 300"/>
                <a:gd name="T1" fmla="*/ 1 h 473"/>
                <a:gd name="T2" fmla="*/ 6 w 300"/>
                <a:gd name="T3" fmla="*/ 1 h 473"/>
                <a:gd name="T4" fmla="*/ 6 w 300"/>
                <a:gd name="T5" fmla="*/ 1 h 473"/>
                <a:gd name="T6" fmla="*/ 5 w 300"/>
                <a:gd name="T7" fmla="*/ 0 h 473"/>
                <a:gd name="T8" fmla="*/ 5 w 300"/>
                <a:gd name="T9" fmla="*/ 0 h 473"/>
                <a:gd name="T10" fmla="*/ 5 w 300"/>
                <a:gd name="T11" fmla="*/ 0 h 473"/>
                <a:gd name="T12" fmla="*/ 5 w 300"/>
                <a:gd name="T13" fmla="*/ 0 h 473"/>
                <a:gd name="T14" fmla="*/ 4 w 300"/>
                <a:gd name="T15" fmla="*/ 0 h 473"/>
                <a:gd name="T16" fmla="*/ 4 w 300"/>
                <a:gd name="T17" fmla="*/ 0 h 473"/>
                <a:gd name="T18" fmla="*/ 3 w 300"/>
                <a:gd name="T19" fmla="*/ 0 h 473"/>
                <a:gd name="T20" fmla="*/ 3 w 300"/>
                <a:gd name="T21" fmla="*/ 0 h 473"/>
                <a:gd name="T22" fmla="*/ 3 w 300"/>
                <a:gd name="T23" fmla="*/ 0 h 473"/>
                <a:gd name="T24" fmla="*/ 3 w 300"/>
                <a:gd name="T25" fmla="*/ 0 h 473"/>
                <a:gd name="T26" fmla="*/ 2 w 300"/>
                <a:gd name="T27" fmla="*/ 1 h 473"/>
                <a:gd name="T28" fmla="*/ 2 w 300"/>
                <a:gd name="T29" fmla="*/ 1 h 473"/>
                <a:gd name="T30" fmla="*/ 2 w 300"/>
                <a:gd name="T31" fmla="*/ 1 h 473"/>
                <a:gd name="T32" fmla="*/ 2 w 300"/>
                <a:gd name="T33" fmla="*/ 2 h 473"/>
                <a:gd name="T34" fmla="*/ 1 w 300"/>
                <a:gd name="T35" fmla="*/ 2 h 473"/>
                <a:gd name="T36" fmla="*/ 1 w 300"/>
                <a:gd name="T37" fmla="*/ 2 h 473"/>
                <a:gd name="T38" fmla="*/ 1 w 300"/>
                <a:gd name="T39" fmla="*/ 4 h 473"/>
                <a:gd name="T40" fmla="*/ 0 w 300"/>
                <a:gd name="T41" fmla="*/ 5 h 473"/>
                <a:gd name="T42" fmla="*/ 0 w 300"/>
                <a:gd name="T43" fmla="*/ 6 h 473"/>
                <a:gd name="T44" fmla="*/ 0 w 300"/>
                <a:gd name="T45" fmla="*/ 7 h 473"/>
                <a:gd name="T46" fmla="*/ 0 w 300"/>
                <a:gd name="T47" fmla="*/ 7 h 473"/>
                <a:gd name="T48" fmla="*/ 0 w 300"/>
                <a:gd name="T49" fmla="*/ 7 h 473"/>
                <a:gd name="T50" fmla="*/ 0 w 300"/>
                <a:gd name="T51" fmla="*/ 7 h 473"/>
                <a:gd name="T52" fmla="*/ 0 w 300"/>
                <a:gd name="T53" fmla="*/ 8 h 473"/>
                <a:gd name="T54" fmla="*/ 0 w 300"/>
                <a:gd name="T55" fmla="*/ 8 h 473"/>
                <a:gd name="T56" fmla="*/ 1 w 300"/>
                <a:gd name="T57" fmla="*/ 8 h 473"/>
                <a:gd name="T58" fmla="*/ 1 w 300"/>
                <a:gd name="T59" fmla="*/ 8 h 473"/>
                <a:gd name="T60" fmla="*/ 1 w 300"/>
                <a:gd name="T61" fmla="*/ 8 h 473"/>
                <a:gd name="T62" fmla="*/ 1 w 300"/>
                <a:gd name="T63" fmla="*/ 8 h 473"/>
                <a:gd name="T64" fmla="*/ 2 w 300"/>
                <a:gd name="T65" fmla="*/ 8 h 473"/>
                <a:gd name="T66" fmla="*/ 2 w 300"/>
                <a:gd name="T67" fmla="*/ 8 h 473"/>
                <a:gd name="T68" fmla="*/ 3 w 300"/>
                <a:gd name="T69" fmla="*/ 8 h 473"/>
                <a:gd name="T70" fmla="*/ 3 w 300"/>
                <a:gd name="T71" fmla="*/ 8 h 473"/>
                <a:gd name="T72" fmla="*/ 3 w 300"/>
                <a:gd name="T73" fmla="*/ 8 h 473"/>
                <a:gd name="T74" fmla="*/ 3 w 300"/>
                <a:gd name="T75" fmla="*/ 8 h 473"/>
                <a:gd name="T76" fmla="*/ 3 w 300"/>
                <a:gd name="T77" fmla="*/ 8 h 473"/>
                <a:gd name="T78" fmla="*/ 4 w 300"/>
                <a:gd name="T79" fmla="*/ 8 h 473"/>
                <a:gd name="T80" fmla="*/ 4 w 300"/>
                <a:gd name="T81" fmla="*/ 7 h 473"/>
                <a:gd name="T82" fmla="*/ 4 w 300"/>
                <a:gd name="T83" fmla="*/ 7 h 473"/>
                <a:gd name="T84" fmla="*/ 4 w 300"/>
                <a:gd name="T85" fmla="*/ 6 h 473"/>
                <a:gd name="T86" fmla="*/ 4 w 300"/>
                <a:gd name="T87" fmla="*/ 5 h 473"/>
                <a:gd name="T88" fmla="*/ 5 w 300"/>
                <a:gd name="T89" fmla="*/ 3 h 473"/>
                <a:gd name="T90" fmla="*/ 5 w 300"/>
                <a:gd name="T91" fmla="*/ 2 h 473"/>
                <a:gd name="T92" fmla="*/ 6 w 300"/>
                <a:gd name="T93" fmla="*/ 1 h 4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00" h="473">
                  <a:moveTo>
                    <a:pt x="299" y="63"/>
                  </a:moveTo>
                  <a:lnTo>
                    <a:pt x="300" y="58"/>
                  </a:lnTo>
                  <a:lnTo>
                    <a:pt x="300" y="53"/>
                  </a:lnTo>
                  <a:lnTo>
                    <a:pt x="300" y="48"/>
                  </a:lnTo>
                  <a:lnTo>
                    <a:pt x="300" y="44"/>
                  </a:lnTo>
                  <a:lnTo>
                    <a:pt x="299" y="39"/>
                  </a:lnTo>
                  <a:lnTo>
                    <a:pt x="298" y="34"/>
                  </a:lnTo>
                  <a:lnTo>
                    <a:pt x="297" y="29"/>
                  </a:lnTo>
                  <a:lnTo>
                    <a:pt x="295" y="24"/>
                  </a:lnTo>
                  <a:lnTo>
                    <a:pt x="294" y="18"/>
                  </a:lnTo>
                  <a:lnTo>
                    <a:pt x="291" y="14"/>
                  </a:lnTo>
                  <a:lnTo>
                    <a:pt x="289" y="12"/>
                  </a:lnTo>
                  <a:lnTo>
                    <a:pt x="288" y="10"/>
                  </a:lnTo>
                  <a:lnTo>
                    <a:pt x="287" y="8"/>
                  </a:lnTo>
                  <a:lnTo>
                    <a:pt x="285" y="6"/>
                  </a:lnTo>
                  <a:lnTo>
                    <a:pt x="284" y="5"/>
                  </a:lnTo>
                  <a:lnTo>
                    <a:pt x="282" y="3"/>
                  </a:lnTo>
                  <a:lnTo>
                    <a:pt x="280" y="2"/>
                  </a:lnTo>
                  <a:lnTo>
                    <a:pt x="278" y="1"/>
                  </a:lnTo>
                  <a:lnTo>
                    <a:pt x="275" y="1"/>
                  </a:lnTo>
                  <a:lnTo>
                    <a:pt x="272" y="0"/>
                  </a:lnTo>
                  <a:lnTo>
                    <a:pt x="268" y="0"/>
                  </a:lnTo>
                  <a:lnTo>
                    <a:pt x="257" y="0"/>
                  </a:lnTo>
                  <a:lnTo>
                    <a:pt x="247" y="0"/>
                  </a:lnTo>
                  <a:lnTo>
                    <a:pt x="237" y="0"/>
                  </a:lnTo>
                  <a:lnTo>
                    <a:pt x="227" y="0"/>
                  </a:lnTo>
                  <a:lnTo>
                    <a:pt x="218" y="0"/>
                  </a:lnTo>
                  <a:lnTo>
                    <a:pt x="208" y="0"/>
                  </a:lnTo>
                  <a:lnTo>
                    <a:pt x="198" y="1"/>
                  </a:lnTo>
                  <a:lnTo>
                    <a:pt x="188" y="2"/>
                  </a:lnTo>
                  <a:lnTo>
                    <a:pt x="179" y="3"/>
                  </a:lnTo>
                  <a:lnTo>
                    <a:pt x="174" y="5"/>
                  </a:lnTo>
                  <a:lnTo>
                    <a:pt x="169" y="6"/>
                  </a:lnTo>
                  <a:lnTo>
                    <a:pt x="165" y="7"/>
                  </a:lnTo>
                  <a:lnTo>
                    <a:pt x="159" y="9"/>
                  </a:lnTo>
                  <a:lnTo>
                    <a:pt x="155" y="10"/>
                  </a:lnTo>
                  <a:lnTo>
                    <a:pt x="151" y="13"/>
                  </a:lnTo>
                  <a:lnTo>
                    <a:pt x="147" y="15"/>
                  </a:lnTo>
                  <a:lnTo>
                    <a:pt x="142" y="17"/>
                  </a:lnTo>
                  <a:lnTo>
                    <a:pt x="138" y="20"/>
                  </a:lnTo>
                  <a:lnTo>
                    <a:pt x="134" y="23"/>
                  </a:lnTo>
                  <a:lnTo>
                    <a:pt x="126" y="29"/>
                  </a:lnTo>
                  <a:lnTo>
                    <a:pt x="119" y="36"/>
                  </a:lnTo>
                  <a:lnTo>
                    <a:pt x="112" y="43"/>
                  </a:lnTo>
                  <a:lnTo>
                    <a:pt x="105" y="50"/>
                  </a:lnTo>
                  <a:lnTo>
                    <a:pt x="102" y="53"/>
                  </a:lnTo>
                  <a:lnTo>
                    <a:pt x="99" y="58"/>
                  </a:lnTo>
                  <a:lnTo>
                    <a:pt x="97" y="61"/>
                  </a:lnTo>
                  <a:lnTo>
                    <a:pt x="93" y="65"/>
                  </a:lnTo>
                  <a:lnTo>
                    <a:pt x="84" y="82"/>
                  </a:lnTo>
                  <a:lnTo>
                    <a:pt x="78" y="91"/>
                  </a:lnTo>
                  <a:lnTo>
                    <a:pt x="73" y="99"/>
                  </a:lnTo>
                  <a:lnTo>
                    <a:pt x="71" y="104"/>
                  </a:lnTo>
                  <a:lnTo>
                    <a:pt x="69" y="108"/>
                  </a:lnTo>
                  <a:lnTo>
                    <a:pt x="67" y="113"/>
                  </a:lnTo>
                  <a:lnTo>
                    <a:pt x="66" y="117"/>
                  </a:lnTo>
                  <a:lnTo>
                    <a:pt x="62" y="127"/>
                  </a:lnTo>
                  <a:lnTo>
                    <a:pt x="60" y="137"/>
                  </a:lnTo>
                  <a:lnTo>
                    <a:pt x="50" y="174"/>
                  </a:lnTo>
                  <a:lnTo>
                    <a:pt x="39" y="212"/>
                  </a:lnTo>
                  <a:lnTo>
                    <a:pt x="28" y="249"/>
                  </a:lnTo>
                  <a:lnTo>
                    <a:pt x="18" y="288"/>
                  </a:lnTo>
                  <a:lnTo>
                    <a:pt x="13" y="307"/>
                  </a:lnTo>
                  <a:lnTo>
                    <a:pt x="8" y="326"/>
                  </a:lnTo>
                  <a:lnTo>
                    <a:pt x="4" y="345"/>
                  </a:lnTo>
                  <a:lnTo>
                    <a:pt x="2" y="355"/>
                  </a:lnTo>
                  <a:lnTo>
                    <a:pt x="1" y="364"/>
                  </a:lnTo>
                  <a:lnTo>
                    <a:pt x="0" y="370"/>
                  </a:lnTo>
                  <a:lnTo>
                    <a:pt x="0" y="374"/>
                  </a:lnTo>
                  <a:lnTo>
                    <a:pt x="0" y="379"/>
                  </a:lnTo>
                  <a:lnTo>
                    <a:pt x="0" y="384"/>
                  </a:lnTo>
                  <a:lnTo>
                    <a:pt x="0" y="389"/>
                  </a:lnTo>
                  <a:lnTo>
                    <a:pt x="0" y="394"/>
                  </a:lnTo>
                  <a:lnTo>
                    <a:pt x="1" y="398"/>
                  </a:lnTo>
                  <a:lnTo>
                    <a:pt x="1" y="404"/>
                  </a:lnTo>
                  <a:lnTo>
                    <a:pt x="2" y="408"/>
                  </a:lnTo>
                  <a:lnTo>
                    <a:pt x="3" y="413"/>
                  </a:lnTo>
                  <a:lnTo>
                    <a:pt x="4" y="418"/>
                  </a:lnTo>
                  <a:lnTo>
                    <a:pt x="6" y="423"/>
                  </a:lnTo>
                  <a:lnTo>
                    <a:pt x="7" y="427"/>
                  </a:lnTo>
                  <a:lnTo>
                    <a:pt x="9" y="431"/>
                  </a:lnTo>
                  <a:lnTo>
                    <a:pt x="11" y="437"/>
                  </a:lnTo>
                  <a:lnTo>
                    <a:pt x="13" y="441"/>
                  </a:lnTo>
                  <a:lnTo>
                    <a:pt x="17" y="445"/>
                  </a:lnTo>
                  <a:lnTo>
                    <a:pt x="19" y="450"/>
                  </a:lnTo>
                  <a:lnTo>
                    <a:pt x="22" y="453"/>
                  </a:lnTo>
                  <a:lnTo>
                    <a:pt x="25" y="457"/>
                  </a:lnTo>
                  <a:lnTo>
                    <a:pt x="29" y="460"/>
                  </a:lnTo>
                  <a:lnTo>
                    <a:pt x="33" y="463"/>
                  </a:lnTo>
                  <a:lnTo>
                    <a:pt x="37" y="466"/>
                  </a:lnTo>
                  <a:lnTo>
                    <a:pt x="41" y="468"/>
                  </a:lnTo>
                  <a:lnTo>
                    <a:pt x="46" y="469"/>
                  </a:lnTo>
                  <a:lnTo>
                    <a:pt x="51" y="471"/>
                  </a:lnTo>
                  <a:lnTo>
                    <a:pt x="56" y="472"/>
                  </a:lnTo>
                  <a:lnTo>
                    <a:pt x="60" y="472"/>
                  </a:lnTo>
                  <a:lnTo>
                    <a:pt x="66" y="473"/>
                  </a:lnTo>
                  <a:lnTo>
                    <a:pt x="71" y="473"/>
                  </a:lnTo>
                  <a:lnTo>
                    <a:pt x="81" y="473"/>
                  </a:lnTo>
                  <a:lnTo>
                    <a:pt x="100" y="473"/>
                  </a:lnTo>
                  <a:lnTo>
                    <a:pt x="109" y="473"/>
                  </a:lnTo>
                  <a:lnTo>
                    <a:pt x="120" y="473"/>
                  </a:lnTo>
                  <a:lnTo>
                    <a:pt x="124" y="473"/>
                  </a:lnTo>
                  <a:lnTo>
                    <a:pt x="130" y="473"/>
                  </a:lnTo>
                  <a:lnTo>
                    <a:pt x="135" y="473"/>
                  </a:lnTo>
                  <a:lnTo>
                    <a:pt x="139" y="472"/>
                  </a:lnTo>
                  <a:lnTo>
                    <a:pt x="143" y="471"/>
                  </a:lnTo>
                  <a:lnTo>
                    <a:pt x="149" y="469"/>
                  </a:lnTo>
                  <a:lnTo>
                    <a:pt x="153" y="467"/>
                  </a:lnTo>
                  <a:lnTo>
                    <a:pt x="157" y="464"/>
                  </a:lnTo>
                  <a:lnTo>
                    <a:pt x="161" y="462"/>
                  </a:lnTo>
                  <a:lnTo>
                    <a:pt x="166" y="459"/>
                  </a:lnTo>
                  <a:lnTo>
                    <a:pt x="170" y="456"/>
                  </a:lnTo>
                  <a:lnTo>
                    <a:pt x="173" y="453"/>
                  </a:lnTo>
                  <a:lnTo>
                    <a:pt x="176" y="450"/>
                  </a:lnTo>
                  <a:lnTo>
                    <a:pt x="181" y="445"/>
                  </a:lnTo>
                  <a:lnTo>
                    <a:pt x="184" y="442"/>
                  </a:lnTo>
                  <a:lnTo>
                    <a:pt x="187" y="438"/>
                  </a:lnTo>
                  <a:lnTo>
                    <a:pt x="189" y="435"/>
                  </a:lnTo>
                  <a:lnTo>
                    <a:pt x="192" y="430"/>
                  </a:lnTo>
                  <a:lnTo>
                    <a:pt x="196" y="426"/>
                  </a:lnTo>
                  <a:lnTo>
                    <a:pt x="198" y="422"/>
                  </a:lnTo>
                  <a:lnTo>
                    <a:pt x="200" y="418"/>
                  </a:lnTo>
                  <a:lnTo>
                    <a:pt x="202" y="413"/>
                  </a:lnTo>
                  <a:lnTo>
                    <a:pt x="206" y="405"/>
                  </a:lnTo>
                  <a:lnTo>
                    <a:pt x="210" y="395"/>
                  </a:lnTo>
                  <a:lnTo>
                    <a:pt x="214" y="386"/>
                  </a:lnTo>
                  <a:lnTo>
                    <a:pt x="217" y="377"/>
                  </a:lnTo>
                  <a:lnTo>
                    <a:pt x="219" y="368"/>
                  </a:lnTo>
                  <a:lnTo>
                    <a:pt x="222" y="358"/>
                  </a:lnTo>
                  <a:lnTo>
                    <a:pt x="224" y="348"/>
                  </a:lnTo>
                  <a:lnTo>
                    <a:pt x="229" y="329"/>
                  </a:lnTo>
                  <a:lnTo>
                    <a:pt x="238" y="291"/>
                  </a:lnTo>
                  <a:lnTo>
                    <a:pt x="248" y="253"/>
                  </a:lnTo>
                  <a:lnTo>
                    <a:pt x="257" y="214"/>
                  </a:lnTo>
                  <a:lnTo>
                    <a:pt x="268" y="177"/>
                  </a:lnTo>
                  <a:lnTo>
                    <a:pt x="279" y="139"/>
                  </a:lnTo>
                  <a:lnTo>
                    <a:pt x="284" y="121"/>
                  </a:lnTo>
                  <a:lnTo>
                    <a:pt x="289" y="101"/>
                  </a:lnTo>
                  <a:lnTo>
                    <a:pt x="291" y="92"/>
                  </a:lnTo>
                  <a:lnTo>
                    <a:pt x="294" y="82"/>
                  </a:lnTo>
                  <a:lnTo>
                    <a:pt x="296" y="73"/>
                  </a:lnTo>
                  <a:lnTo>
                    <a:pt x="298"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18" name="Freeform 88"/>
            <p:cNvSpPr>
              <a:spLocks/>
            </p:cNvSpPr>
            <p:nvPr/>
          </p:nvSpPr>
          <p:spPr bwMode="auto">
            <a:xfrm>
              <a:off x="1736" y="987"/>
              <a:ext cx="7" cy="26"/>
            </a:xfrm>
            <a:custGeom>
              <a:avLst/>
              <a:gdLst>
                <a:gd name="T0" fmla="*/ 0 w 28"/>
                <a:gd name="T1" fmla="*/ 0 h 99"/>
                <a:gd name="T2" fmla="*/ 0 w 28"/>
                <a:gd name="T3" fmla="*/ 0 h 99"/>
                <a:gd name="T4" fmla="*/ 0 w 28"/>
                <a:gd name="T5" fmla="*/ 0 h 99"/>
                <a:gd name="T6" fmla="*/ 0 w 28"/>
                <a:gd name="T7" fmla="*/ 0 h 99"/>
                <a:gd name="T8" fmla="*/ 0 w 28"/>
                <a:gd name="T9" fmla="*/ 1 h 99"/>
                <a:gd name="T10" fmla="*/ 0 w 28"/>
                <a:gd name="T11" fmla="*/ 1 h 99"/>
                <a:gd name="T12" fmla="*/ 0 w 28"/>
                <a:gd name="T13" fmla="*/ 1 h 99"/>
                <a:gd name="T14" fmla="*/ 0 w 28"/>
                <a:gd name="T15" fmla="*/ 1 h 99"/>
                <a:gd name="T16" fmla="*/ 0 w 28"/>
                <a:gd name="T17" fmla="*/ 1 h 99"/>
                <a:gd name="T18" fmla="*/ 0 w 28"/>
                <a:gd name="T19" fmla="*/ 1 h 99"/>
                <a:gd name="T20" fmla="*/ 0 w 28"/>
                <a:gd name="T21" fmla="*/ 1 h 99"/>
                <a:gd name="T22" fmla="*/ 0 w 28"/>
                <a:gd name="T23" fmla="*/ 1 h 99"/>
                <a:gd name="T24" fmla="*/ 0 w 28"/>
                <a:gd name="T25" fmla="*/ 1 h 99"/>
                <a:gd name="T26" fmla="*/ 0 w 28"/>
                <a:gd name="T27" fmla="*/ 1 h 99"/>
                <a:gd name="T28" fmla="*/ 0 w 28"/>
                <a:gd name="T29" fmla="*/ 1 h 99"/>
                <a:gd name="T30" fmla="*/ 0 w 28"/>
                <a:gd name="T31" fmla="*/ 2 h 99"/>
                <a:gd name="T32" fmla="*/ 1 w 28"/>
                <a:gd name="T33" fmla="*/ 2 h 99"/>
                <a:gd name="T34" fmla="*/ 1 w 28"/>
                <a:gd name="T35" fmla="*/ 2 h 99"/>
                <a:gd name="T36" fmla="*/ 1 w 28"/>
                <a:gd name="T37" fmla="*/ 2 h 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8" h="99">
                  <a:moveTo>
                    <a:pt x="3" y="0"/>
                  </a:moveTo>
                  <a:lnTo>
                    <a:pt x="2" y="6"/>
                  </a:lnTo>
                  <a:lnTo>
                    <a:pt x="1" y="14"/>
                  </a:lnTo>
                  <a:lnTo>
                    <a:pt x="0" y="20"/>
                  </a:lnTo>
                  <a:lnTo>
                    <a:pt x="0" y="27"/>
                  </a:lnTo>
                  <a:lnTo>
                    <a:pt x="0" y="33"/>
                  </a:lnTo>
                  <a:lnTo>
                    <a:pt x="0" y="40"/>
                  </a:lnTo>
                  <a:lnTo>
                    <a:pt x="1" y="47"/>
                  </a:lnTo>
                  <a:lnTo>
                    <a:pt x="2" y="53"/>
                  </a:lnTo>
                  <a:lnTo>
                    <a:pt x="3" y="56"/>
                  </a:lnTo>
                  <a:lnTo>
                    <a:pt x="4" y="60"/>
                  </a:lnTo>
                  <a:lnTo>
                    <a:pt x="5" y="63"/>
                  </a:lnTo>
                  <a:lnTo>
                    <a:pt x="7" y="65"/>
                  </a:lnTo>
                  <a:lnTo>
                    <a:pt x="10" y="71"/>
                  </a:lnTo>
                  <a:lnTo>
                    <a:pt x="13" y="77"/>
                  </a:lnTo>
                  <a:lnTo>
                    <a:pt x="21" y="88"/>
                  </a:lnTo>
                  <a:lnTo>
                    <a:pt x="24" y="94"/>
                  </a:lnTo>
                  <a:lnTo>
                    <a:pt x="26" y="96"/>
                  </a:lnTo>
                  <a:lnTo>
                    <a:pt x="28" y="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19" name="Line 89"/>
            <p:cNvSpPr>
              <a:spLocks noChangeShapeType="1"/>
            </p:cNvSpPr>
            <p:nvPr/>
          </p:nvSpPr>
          <p:spPr bwMode="auto">
            <a:xfrm flipH="1">
              <a:off x="1846" y="828"/>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20" name="Line 90"/>
            <p:cNvSpPr>
              <a:spLocks noChangeShapeType="1"/>
            </p:cNvSpPr>
            <p:nvPr/>
          </p:nvSpPr>
          <p:spPr bwMode="auto">
            <a:xfrm flipH="1">
              <a:off x="1811" y="828"/>
              <a:ext cx="18"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86811" name="Group 91"/>
          <p:cNvGrpSpPr>
            <a:grpSpLocks/>
          </p:cNvGrpSpPr>
          <p:nvPr/>
        </p:nvGrpSpPr>
        <p:grpSpPr bwMode="auto">
          <a:xfrm>
            <a:off x="3781425" y="2449513"/>
            <a:ext cx="261938" cy="292100"/>
            <a:chOff x="2473" y="1815"/>
            <a:chExt cx="165" cy="184"/>
          </a:xfrm>
        </p:grpSpPr>
        <p:sp>
          <p:nvSpPr>
            <p:cNvPr id="37914" name="Freeform 92"/>
            <p:cNvSpPr>
              <a:spLocks/>
            </p:cNvSpPr>
            <p:nvPr/>
          </p:nvSpPr>
          <p:spPr bwMode="auto">
            <a:xfrm>
              <a:off x="2473" y="1815"/>
              <a:ext cx="84" cy="184"/>
            </a:xfrm>
            <a:custGeom>
              <a:avLst/>
              <a:gdLst>
                <a:gd name="T0" fmla="*/ 3 w 316"/>
                <a:gd name="T1" fmla="*/ 0 h 708"/>
                <a:gd name="T2" fmla="*/ 0 w 316"/>
                <a:gd name="T3" fmla="*/ 12 h 708"/>
                <a:gd name="T4" fmla="*/ 2 w 316"/>
                <a:gd name="T5" fmla="*/ 12 h 708"/>
                <a:gd name="T6" fmla="*/ 2 w 316"/>
                <a:gd name="T7" fmla="*/ 12 h 708"/>
                <a:gd name="T8" fmla="*/ 3 w 316"/>
                <a:gd name="T9" fmla="*/ 12 h 708"/>
                <a:gd name="T10" fmla="*/ 3 w 316"/>
                <a:gd name="T11" fmla="*/ 12 h 708"/>
                <a:gd name="T12" fmla="*/ 3 w 316"/>
                <a:gd name="T13" fmla="*/ 12 h 708"/>
                <a:gd name="T14" fmla="*/ 3 w 316"/>
                <a:gd name="T15" fmla="*/ 12 h 708"/>
                <a:gd name="T16" fmla="*/ 3 w 316"/>
                <a:gd name="T17" fmla="*/ 12 h 708"/>
                <a:gd name="T18" fmla="*/ 3 w 316"/>
                <a:gd name="T19" fmla="*/ 12 h 708"/>
                <a:gd name="T20" fmla="*/ 3 w 316"/>
                <a:gd name="T21" fmla="*/ 12 h 708"/>
                <a:gd name="T22" fmla="*/ 4 w 316"/>
                <a:gd name="T23" fmla="*/ 12 h 708"/>
                <a:gd name="T24" fmla="*/ 4 w 316"/>
                <a:gd name="T25" fmla="*/ 12 h 708"/>
                <a:gd name="T26" fmla="*/ 4 w 316"/>
                <a:gd name="T27" fmla="*/ 11 h 708"/>
                <a:gd name="T28" fmla="*/ 4 w 316"/>
                <a:gd name="T29" fmla="*/ 11 h 708"/>
                <a:gd name="T30" fmla="*/ 4 w 316"/>
                <a:gd name="T31" fmla="*/ 11 h 708"/>
                <a:gd name="T32" fmla="*/ 4 w 316"/>
                <a:gd name="T33" fmla="*/ 11 h 708"/>
                <a:gd name="T34" fmla="*/ 4 w 316"/>
                <a:gd name="T35" fmla="*/ 11 h 708"/>
                <a:gd name="T36" fmla="*/ 5 w 316"/>
                <a:gd name="T37" fmla="*/ 11 h 708"/>
                <a:gd name="T38" fmla="*/ 5 w 316"/>
                <a:gd name="T39" fmla="*/ 11 h 708"/>
                <a:gd name="T40" fmla="*/ 5 w 316"/>
                <a:gd name="T41" fmla="*/ 10 h 708"/>
                <a:gd name="T42" fmla="*/ 5 w 316"/>
                <a:gd name="T43" fmla="*/ 10 h 708"/>
                <a:gd name="T44" fmla="*/ 5 w 316"/>
                <a:gd name="T45" fmla="*/ 10 h 708"/>
                <a:gd name="T46" fmla="*/ 6 w 316"/>
                <a:gd name="T47" fmla="*/ 6 h 708"/>
                <a:gd name="T48" fmla="*/ 6 w 316"/>
                <a:gd name="T49" fmla="*/ 6 h 708"/>
                <a:gd name="T50" fmla="*/ 6 w 316"/>
                <a:gd name="T51" fmla="*/ 6 h 708"/>
                <a:gd name="T52" fmla="*/ 6 w 316"/>
                <a:gd name="T53" fmla="*/ 6 h 708"/>
                <a:gd name="T54" fmla="*/ 6 w 316"/>
                <a:gd name="T55" fmla="*/ 6 h 708"/>
                <a:gd name="T56" fmla="*/ 6 w 316"/>
                <a:gd name="T57" fmla="*/ 6 h 708"/>
                <a:gd name="T58" fmla="*/ 6 w 316"/>
                <a:gd name="T59" fmla="*/ 5 h 708"/>
                <a:gd name="T60" fmla="*/ 6 w 316"/>
                <a:gd name="T61" fmla="*/ 5 h 708"/>
                <a:gd name="T62" fmla="*/ 6 w 316"/>
                <a:gd name="T63" fmla="*/ 5 h 708"/>
                <a:gd name="T64" fmla="*/ 6 w 316"/>
                <a:gd name="T65" fmla="*/ 5 h 708"/>
                <a:gd name="T66" fmla="*/ 6 w 316"/>
                <a:gd name="T67" fmla="*/ 5 h 708"/>
                <a:gd name="T68" fmla="*/ 6 w 316"/>
                <a:gd name="T69" fmla="*/ 5 h 708"/>
                <a:gd name="T70" fmla="*/ 6 w 316"/>
                <a:gd name="T71" fmla="*/ 5 h 708"/>
                <a:gd name="T72" fmla="*/ 6 w 316"/>
                <a:gd name="T73" fmla="*/ 4 h 708"/>
                <a:gd name="T74" fmla="*/ 5 w 316"/>
                <a:gd name="T75" fmla="*/ 4 h 708"/>
                <a:gd name="T76" fmla="*/ 5 w 316"/>
                <a:gd name="T77" fmla="*/ 4 h 708"/>
                <a:gd name="T78" fmla="*/ 5 w 316"/>
                <a:gd name="T79" fmla="*/ 4 h 708"/>
                <a:gd name="T80" fmla="*/ 5 w 316"/>
                <a:gd name="T81" fmla="*/ 4 h 708"/>
                <a:gd name="T82" fmla="*/ 5 w 316"/>
                <a:gd name="T83" fmla="*/ 4 h 708"/>
                <a:gd name="T84" fmla="*/ 5 w 316"/>
                <a:gd name="T85" fmla="*/ 4 h 708"/>
                <a:gd name="T86" fmla="*/ 5 w 316"/>
                <a:gd name="T87" fmla="*/ 4 h 708"/>
                <a:gd name="T88" fmla="*/ 2 w 316"/>
                <a:gd name="T89" fmla="*/ 4 h 70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16" h="708">
                  <a:moveTo>
                    <a:pt x="189" y="0"/>
                  </a:moveTo>
                  <a:lnTo>
                    <a:pt x="0" y="708"/>
                  </a:lnTo>
                  <a:lnTo>
                    <a:pt x="124" y="708"/>
                  </a:lnTo>
                  <a:lnTo>
                    <a:pt x="132" y="707"/>
                  </a:lnTo>
                  <a:lnTo>
                    <a:pt x="139" y="706"/>
                  </a:lnTo>
                  <a:lnTo>
                    <a:pt x="148" y="704"/>
                  </a:lnTo>
                  <a:lnTo>
                    <a:pt x="155" y="701"/>
                  </a:lnTo>
                  <a:lnTo>
                    <a:pt x="164" y="698"/>
                  </a:lnTo>
                  <a:lnTo>
                    <a:pt x="171" y="692"/>
                  </a:lnTo>
                  <a:lnTo>
                    <a:pt x="180" y="688"/>
                  </a:lnTo>
                  <a:lnTo>
                    <a:pt x="187" y="682"/>
                  </a:lnTo>
                  <a:lnTo>
                    <a:pt x="196" y="675"/>
                  </a:lnTo>
                  <a:lnTo>
                    <a:pt x="203" y="668"/>
                  </a:lnTo>
                  <a:lnTo>
                    <a:pt x="209" y="659"/>
                  </a:lnTo>
                  <a:lnTo>
                    <a:pt x="217" y="651"/>
                  </a:lnTo>
                  <a:lnTo>
                    <a:pt x="223" y="642"/>
                  </a:lnTo>
                  <a:lnTo>
                    <a:pt x="230" y="633"/>
                  </a:lnTo>
                  <a:lnTo>
                    <a:pt x="235" y="623"/>
                  </a:lnTo>
                  <a:lnTo>
                    <a:pt x="240" y="612"/>
                  </a:lnTo>
                  <a:lnTo>
                    <a:pt x="246" y="602"/>
                  </a:lnTo>
                  <a:lnTo>
                    <a:pt x="250" y="592"/>
                  </a:lnTo>
                  <a:lnTo>
                    <a:pt x="254" y="581"/>
                  </a:lnTo>
                  <a:lnTo>
                    <a:pt x="257" y="570"/>
                  </a:lnTo>
                  <a:lnTo>
                    <a:pt x="310" y="374"/>
                  </a:lnTo>
                  <a:lnTo>
                    <a:pt x="312" y="363"/>
                  </a:lnTo>
                  <a:lnTo>
                    <a:pt x="314" y="353"/>
                  </a:lnTo>
                  <a:lnTo>
                    <a:pt x="316" y="342"/>
                  </a:lnTo>
                  <a:lnTo>
                    <a:pt x="316" y="331"/>
                  </a:lnTo>
                  <a:lnTo>
                    <a:pt x="316" y="321"/>
                  </a:lnTo>
                  <a:lnTo>
                    <a:pt x="316" y="311"/>
                  </a:lnTo>
                  <a:lnTo>
                    <a:pt x="315" y="302"/>
                  </a:lnTo>
                  <a:lnTo>
                    <a:pt x="313" y="293"/>
                  </a:lnTo>
                  <a:lnTo>
                    <a:pt x="311" y="285"/>
                  </a:lnTo>
                  <a:lnTo>
                    <a:pt x="307" y="276"/>
                  </a:lnTo>
                  <a:lnTo>
                    <a:pt x="304" y="269"/>
                  </a:lnTo>
                  <a:lnTo>
                    <a:pt x="300" y="262"/>
                  </a:lnTo>
                  <a:lnTo>
                    <a:pt x="295" y="257"/>
                  </a:lnTo>
                  <a:lnTo>
                    <a:pt x="289" y="252"/>
                  </a:lnTo>
                  <a:lnTo>
                    <a:pt x="284" y="246"/>
                  </a:lnTo>
                  <a:lnTo>
                    <a:pt x="278" y="243"/>
                  </a:lnTo>
                  <a:lnTo>
                    <a:pt x="271" y="240"/>
                  </a:lnTo>
                  <a:lnTo>
                    <a:pt x="265" y="238"/>
                  </a:lnTo>
                  <a:lnTo>
                    <a:pt x="257" y="237"/>
                  </a:lnTo>
                  <a:lnTo>
                    <a:pt x="250" y="237"/>
                  </a:lnTo>
                  <a:lnTo>
                    <a:pt x="126" y="2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7915" name="Line 93"/>
            <p:cNvSpPr>
              <a:spLocks noChangeShapeType="1"/>
            </p:cNvSpPr>
            <p:nvPr/>
          </p:nvSpPr>
          <p:spPr bwMode="auto">
            <a:xfrm flipH="1">
              <a:off x="2585" y="1820"/>
              <a:ext cx="18"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916" name="Line 94"/>
            <p:cNvSpPr>
              <a:spLocks noChangeShapeType="1"/>
            </p:cNvSpPr>
            <p:nvPr/>
          </p:nvSpPr>
          <p:spPr bwMode="auto">
            <a:xfrm flipH="1">
              <a:off x="2620" y="1820"/>
              <a:ext cx="18"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86815" name="Freeform 95"/>
          <p:cNvSpPr>
            <a:spLocks/>
          </p:cNvSpPr>
          <p:nvPr/>
        </p:nvSpPr>
        <p:spPr bwMode="auto">
          <a:xfrm>
            <a:off x="2454275" y="1187450"/>
            <a:ext cx="92075" cy="93663"/>
          </a:xfrm>
          <a:custGeom>
            <a:avLst/>
            <a:gdLst>
              <a:gd name="T0" fmla="*/ 2147483647 w 224"/>
              <a:gd name="T1" fmla="*/ 2147483647 h 225"/>
              <a:gd name="T2" fmla="*/ 2147483647 w 224"/>
              <a:gd name="T3" fmla="*/ 2147483647 h 225"/>
              <a:gd name="T4" fmla="*/ 2147483647 w 224"/>
              <a:gd name="T5" fmla="*/ 2147483647 h 225"/>
              <a:gd name="T6" fmla="*/ 2147483647 w 224"/>
              <a:gd name="T7" fmla="*/ 2147483647 h 225"/>
              <a:gd name="T8" fmla="*/ 2147483647 w 224"/>
              <a:gd name="T9" fmla="*/ 2147483647 h 225"/>
              <a:gd name="T10" fmla="*/ 2147483647 w 224"/>
              <a:gd name="T11" fmla="*/ 2147483647 h 225"/>
              <a:gd name="T12" fmla="*/ 2147483647 w 224"/>
              <a:gd name="T13" fmla="*/ 2147483647 h 225"/>
              <a:gd name="T14" fmla="*/ 2147483647 w 224"/>
              <a:gd name="T15" fmla="*/ 2147483647 h 225"/>
              <a:gd name="T16" fmla="*/ 2147483647 w 224"/>
              <a:gd name="T17" fmla="*/ 1875507079 h 225"/>
              <a:gd name="T18" fmla="*/ 2147483647 w 224"/>
              <a:gd name="T19" fmla="*/ 1370543205 h 225"/>
              <a:gd name="T20" fmla="*/ 2147483647 w 224"/>
              <a:gd name="T21" fmla="*/ 1009928582 h 225"/>
              <a:gd name="T22" fmla="*/ 2147483647 w 224"/>
              <a:gd name="T23" fmla="*/ 577052331 h 225"/>
              <a:gd name="T24" fmla="*/ 2147483647 w 224"/>
              <a:gd name="T25" fmla="*/ 288526166 h 225"/>
              <a:gd name="T26" fmla="*/ 2147483647 w 224"/>
              <a:gd name="T27" fmla="*/ 144349669 h 225"/>
              <a:gd name="T28" fmla="*/ 2147483647 w 224"/>
              <a:gd name="T29" fmla="*/ 0 h 225"/>
              <a:gd name="T30" fmla="*/ 2147483647 w 224"/>
              <a:gd name="T31" fmla="*/ 0 h 225"/>
              <a:gd name="T32" fmla="*/ 2147483647 w 224"/>
              <a:gd name="T33" fmla="*/ 0 h 225"/>
              <a:gd name="T34" fmla="*/ 2147483647 w 224"/>
              <a:gd name="T35" fmla="*/ 144349669 h 225"/>
              <a:gd name="T36" fmla="*/ 2147483647 w 224"/>
              <a:gd name="T37" fmla="*/ 288526166 h 225"/>
              <a:gd name="T38" fmla="*/ 2147483647 w 224"/>
              <a:gd name="T39" fmla="*/ 577052331 h 225"/>
              <a:gd name="T40" fmla="*/ 2147483647 w 224"/>
              <a:gd name="T41" fmla="*/ 1009928582 h 225"/>
              <a:gd name="T42" fmla="*/ 2147483647 w 224"/>
              <a:gd name="T43" fmla="*/ 1370543205 h 225"/>
              <a:gd name="T44" fmla="*/ 2147483647 w 224"/>
              <a:gd name="T45" fmla="*/ 1875507079 h 225"/>
              <a:gd name="T46" fmla="*/ 2147483647 w 224"/>
              <a:gd name="T47" fmla="*/ 2147483647 h 225"/>
              <a:gd name="T48" fmla="*/ 1666803718 w 224"/>
              <a:gd name="T49" fmla="*/ 2147483647 h 225"/>
              <a:gd name="T50" fmla="*/ 1180701977 w 224"/>
              <a:gd name="T51" fmla="*/ 2147483647 h 225"/>
              <a:gd name="T52" fmla="*/ 764043283 w 224"/>
              <a:gd name="T53" fmla="*/ 2147483647 h 225"/>
              <a:gd name="T54" fmla="*/ 486101742 w 224"/>
              <a:gd name="T55" fmla="*/ 2147483647 h 225"/>
              <a:gd name="T56" fmla="*/ 277772600 w 224"/>
              <a:gd name="T57" fmla="*/ 2147483647 h 225"/>
              <a:gd name="T58" fmla="*/ 69443047 w 224"/>
              <a:gd name="T59" fmla="*/ 2147483647 h 225"/>
              <a:gd name="T60" fmla="*/ 0 w 224"/>
              <a:gd name="T61" fmla="*/ 2147483647 h 225"/>
              <a:gd name="T62" fmla="*/ 0 w 224"/>
              <a:gd name="T63" fmla="*/ 2147483647 h 225"/>
              <a:gd name="T64" fmla="*/ 69443047 w 224"/>
              <a:gd name="T65" fmla="*/ 2147483647 h 225"/>
              <a:gd name="T66" fmla="*/ 208329553 w 224"/>
              <a:gd name="T67" fmla="*/ 2147483647 h 225"/>
              <a:gd name="T68" fmla="*/ 416658694 w 224"/>
              <a:gd name="T69" fmla="*/ 2147483647 h 225"/>
              <a:gd name="T70" fmla="*/ 694431294 w 224"/>
              <a:gd name="T71" fmla="*/ 2147483647 h 225"/>
              <a:gd name="T72" fmla="*/ 1111258930 w 224"/>
              <a:gd name="T73" fmla="*/ 2147483647 h 225"/>
              <a:gd name="T74" fmla="*/ 1458474577 w 224"/>
              <a:gd name="T75" fmla="*/ 2147483647 h 225"/>
              <a:gd name="T76" fmla="*/ 1944576318 w 224"/>
              <a:gd name="T77" fmla="*/ 2147483647 h 225"/>
              <a:gd name="T78" fmla="*/ 2147483647 w 224"/>
              <a:gd name="T79" fmla="*/ 2147483647 h 225"/>
              <a:gd name="T80" fmla="*/ 2147483647 w 224"/>
              <a:gd name="T81" fmla="*/ 2147483647 h 225"/>
              <a:gd name="T82" fmla="*/ 2147483647 w 224"/>
              <a:gd name="T83" fmla="*/ 2147483647 h 225"/>
              <a:gd name="T84" fmla="*/ 2147483647 w 224"/>
              <a:gd name="T85" fmla="*/ 2147483647 h 225"/>
              <a:gd name="T86" fmla="*/ 2147483647 w 224"/>
              <a:gd name="T87" fmla="*/ 2147483647 h 225"/>
              <a:gd name="T88" fmla="*/ 2147483647 w 224"/>
              <a:gd name="T89" fmla="*/ 2147483647 h 225"/>
              <a:gd name="T90" fmla="*/ 2147483647 w 224"/>
              <a:gd name="T91" fmla="*/ 2147483647 h 225"/>
              <a:gd name="T92" fmla="*/ 2147483647 w 224"/>
              <a:gd name="T93" fmla="*/ 2147483647 h 225"/>
              <a:gd name="T94" fmla="*/ 2147483647 w 224"/>
              <a:gd name="T95" fmla="*/ 2147483647 h 225"/>
              <a:gd name="T96" fmla="*/ 2147483647 w 224"/>
              <a:gd name="T97" fmla="*/ 2147483647 h 225"/>
              <a:gd name="T98" fmla="*/ 2147483647 w 224"/>
              <a:gd name="T99" fmla="*/ 2147483647 h 225"/>
              <a:gd name="T100" fmla="*/ 2147483647 w 224"/>
              <a:gd name="T101" fmla="*/ 2147483647 h 225"/>
              <a:gd name="T102" fmla="*/ 2147483647 w 224"/>
              <a:gd name="T103" fmla="*/ 2147483647 h 225"/>
              <a:gd name="T104" fmla="*/ 2147483647 w 224"/>
              <a:gd name="T105" fmla="*/ 2147483647 h 225"/>
              <a:gd name="T106" fmla="*/ 2147483647 w 224"/>
              <a:gd name="T107" fmla="*/ 2147483647 h 225"/>
              <a:gd name="T108" fmla="*/ 2147483647 w 224"/>
              <a:gd name="T109" fmla="*/ 2147483647 h 225"/>
              <a:gd name="T110" fmla="*/ 2147483647 w 224"/>
              <a:gd name="T111" fmla="*/ 2147483647 h 225"/>
              <a:gd name="T112" fmla="*/ 2147483647 w 224"/>
              <a:gd name="T113" fmla="*/ 2147483647 h 225"/>
              <a:gd name="T114" fmla="*/ 2147483647 w 224"/>
              <a:gd name="T115" fmla="*/ 2147483647 h 225"/>
              <a:gd name="T116" fmla="*/ 2147483647 w 224"/>
              <a:gd name="T117" fmla="*/ 2147483647 h 225"/>
              <a:gd name="T118" fmla="*/ 2147483647 w 224"/>
              <a:gd name="T119" fmla="*/ 2147483647 h 225"/>
              <a:gd name="T120" fmla="*/ 2147483647 w 224"/>
              <a:gd name="T121" fmla="*/ 2147483647 h 225"/>
              <a:gd name="T122" fmla="*/ 2147483647 w 224"/>
              <a:gd name="T123" fmla="*/ 2147483647 h 225"/>
              <a:gd name="T124" fmla="*/ 2147483647 w 224"/>
              <a:gd name="T125" fmla="*/ 2147483647 h 2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4" h="225">
                <a:moveTo>
                  <a:pt x="224" y="112"/>
                </a:moveTo>
                <a:lnTo>
                  <a:pt x="224" y="108"/>
                </a:lnTo>
                <a:lnTo>
                  <a:pt x="223" y="104"/>
                </a:lnTo>
                <a:lnTo>
                  <a:pt x="223" y="101"/>
                </a:lnTo>
                <a:lnTo>
                  <a:pt x="223" y="97"/>
                </a:lnTo>
                <a:lnTo>
                  <a:pt x="222" y="94"/>
                </a:lnTo>
                <a:lnTo>
                  <a:pt x="222" y="89"/>
                </a:lnTo>
                <a:lnTo>
                  <a:pt x="221" y="86"/>
                </a:lnTo>
                <a:lnTo>
                  <a:pt x="220" y="82"/>
                </a:lnTo>
                <a:lnTo>
                  <a:pt x="219" y="79"/>
                </a:lnTo>
                <a:lnTo>
                  <a:pt x="218" y="75"/>
                </a:lnTo>
                <a:lnTo>
                  <a:pt x="217" y="71"/>
                </a:lnTo>
                <a:lnTo>
                  <a:pt x="215" y="68"/>
                </a:lnTo>
                <a:lnTo>
                  <a:pt x="214" y="65"/>
                </a:lnTo>
                <a:lnTo>
                  <a:pt x="212" y="62"/>
                </a:lnTo>
                <a:lnTo>
                  <a:pt x="211" y="57"/>
                </a:lnTo>
                <a:lnTo>
                  <a:pt x="208" y="54"/>
                </a:lnTo>
                <a:lnTo>
                  <a:pt x="206" y="51"/>
                </a:lnTo>
                <a:lnTo>
                  <a:pt x="204" y="48"/>
                </a:lnTo>
                <a:lnTo>
                  <a:pt x="202" y="46"/>
                </a:lnTo>
                <a:lnTo>
                  <a:pt x="200" y="42"/>
                </a:lnTo>
                <a:lnTo>
                  <a:pt x="198" y="39"/>
                </a:lnTo>
                <a:lnTo>
                  <a:pt x="195" y="36"/>
                </a:lnTo>
                <a:lnTo>
                  <a:pt x="192" y="34"/>
                </a:lnTo>
                <a:lnTo>
                  <a:pt x="190" y="31"/>
                </a:lnTo>
                <a:lnTo>
                  <a:pt x="187" y="29"/>
                </a:lnTo>
                <a:lnTo>
                  <a:pt x="184" y="26"/>
                </a:lnTo>
                <a:lnTo>
                  <a:pt x="182" y="23"/>
                </a:lnTo>
                <a:lnTo>
                  <a:pt x="179" y="21"/>
                </a:lnTo>
                <a:lnTo>
                  <a:pt x="175" y="19"/>
                </a:lnTo>
                <a:lnTo>
                  <a:pt x="172" y="17"/>
                </a:lnTo>
                <a:lnTo>
                  <a:pt x="169" y="15"/>
                </a:lnTo>
                <a:lnTo>
                  <a:pt x="166" y="14"/>
                </a:lnTo>
                <a:lnTo>
                  <a:pt x="163" y="12"/>
                </a:lnTo>
                <a:lnTo>
                  <a:pt x="159" y="9"/>
                </a:lnTo>
                <a:lnTo>
                  <a:pt x="155" y="8"/>
                </a:lnTo>
                <a:lnTo>
                  <a:pt x="152" y="7"/>
                </a:lnTo>
                <a:lnTo>
                  <a:pt x="149" y="6"/>
                </a:lnTo>
                <a:lnTo>
                  <a:pt x="146" y="4"/>
                </a:lnTo>
                <a:lnTo>
                  <a:pt x="141" y="3"/>
                </a:lnTo>
                <a:lnTo>
                  <a:pt x="138" y="3"/>
                </a:lnTo>
                <a:lnTo>
                  <a:pt x="134" y="2"/>
                </a:lnTo>
                <a:lnTo>
                  <a:pt x="131" y="1"/>
                </a:lnTo>
                <a:lnTo>
                  <a:pt x="126" y="1"/>
                </a:lnTo>
                <a:lnTo>
                  <a:pt x="123" y="0"/>
                </a:lnTo>
                <a:lnTo>
                  <a:pt x="119" y="0"/>
                </a:lnTo>
                <a:lnTo>
                  <a:pt x="116" y="0"/>
                </a:lnTo>
                <a:lnTo>
                  <a:pt x="112" y="0"/>
                </a:lnTo>
                <a:lnTo>
                  <a:pt x="108" y="0"/>
                </a:lnTo>
                <a:lnTo>
                  <a:pt x="104" y="0"/>
                </a:lnTo>
                <a:lnTo>
                  <a:pt x="101" y="0"/>
                </a:lnTo>
                <a:lnTo>
                  <a:pt x="97" y="1"/>
                </a:lnTo>
                <a:lnTo>
                  <a:pt x="93" y="1"/>
                </a:lnTo>
                <a:lnTo>
                  <a:pt x="89" y="2"/>
                </a:lnTo>
                <a:lnTo>
                  <a:pt x="86" y="3"/>
                </a:lnTo>
                <a:lnTo>
                  <a:pt x="82" y="3"/>
                </a:lnTo>
                <a:lnTo>
                  <a:pt x="79" y="4"/>
                </a:lnTo>
                <a:lnTo>
                  <a:pt x="75" y="6"/>
                </a:lnTo>
                <a:lnTo>
                  <a:pt x="71" y="7"/>
                </a:lnTo>
                <a:lnTo>
                  <a:pt x="68" y="8"/>
                </a:lnTo>
                <a:lnTo>
                  <a:pt x="65" y="9"/>
                </a:lnTo>
                <a:lnTo>
                  <a:pt x="61" y="12"/>
                </a:lnTo>
                <a:lnTo>
                  <a:pt x="58" y="14"/>
                </a:lnTo>
                <a:lnTo>
                  <a:pt x="55" y="15"/>
                </a:lnTo>
                <a:lnTo>
                  <a:pt x="52" y="17"/>
                </a:lnTo>
                <a:lnTo>
                  <a:pt x="49" y="19"/>
                </a:lnTo>
                <a:lnTo>
                  <a:pt x="46" y="21"/>
                </a:lnTo>
                <a:lnTo>
                  <a:pt x="42" y="23"/>
                </a:lnTo>
                <a:lnTo>
                  <a:pt x="39" y="26"/>
                </a:lnTo>
                <a:lnTo>
                  <a:pt x="37" y="29"/>
                </a:lnTo>
                <a:lnTo>
                  <a:pt x="34" y="31"/>
                </a:lnTo>
                <a:lnTo>
                  <a:pt x="32" y="34"/>
                </a:lnTo>
                <a:lnTo>
                  <a:pt x="28" y="36"/>
                </a:lnTo>
                <a:lnTo>
                  <a:pt x="26" y="39"/>
                </a:lnTo>
                <a:lnTo>
                  <a:pt x="24" y="42"/>
                </a:lnTo>
                <a:lnTo>
                  <a:pt x="21" y="46"/>
                </a:lnTo>
                <a:lnTo>
                  <a:pt x="19" y="48"/>
                </a:lnTo>
                <a:lnTo>
                  <a:pt x="17" y="51"/>
                </a:lnTo>
                <a:lnTo>
                  <a:pt x="16" y="54"/>
                </a:lnTo>
                <a:lnTo>
                  <a:pt x="14" y="57"/>
                </a:lnTo>
                <a:lnTo>
                  <a:pt x="11" y="62"/>
                </a:lnTo>
                <a:lnTo>
                  <a:pt x="10" y="65"/>
                </a:lnTo>
                <a:lnTo>
                  <a:pt x="8" y="68"/>
                </a:lnTo>
                <a:lnTo>
                  <a:pt x="7" y="71"/>
                </a:lnTo>
                <a:lnTo>
                  <a:pt x="6" y="75"/>
                </a:lnTo>
                <a:lnTo>
                  <a:pt x="5" y="79"/>
                </a:lnTo>
                <a:lnTo>
                  <a:pt x="4" y="82"/>
                </a:lnTo>
                <a:lnTo>
                  <a:pt x="3" y="86"/>
                </a:lnTo>
                <a:lnTo>
                  <a:pt x="2" y="89"/>
                </a:lnTo>
                <a:lnTo>
                  <a:pt x="1" y="94"/>
                </a:lnTo>
                <a:lnTo>
                  <a:pt x="1" y="97"/>
                </a:lnTo>
                <a:lnTo>
                  <a:pt x="0" y="101"/>
                </a:lnTo>
                <a:lnTo>
                  <a:pt x="0" y="104"/>
                </a:lnTo>
                <a:lnTo>
                  <a:pt x="0" y="108"/>
                </a:lnTo>
                <a:lnTo>
                  <a:pt x="0" y="112"/>
                </a:lnTo>
                <a:lnTo>
                  <a:pt x="0" y="116"/>
                </a:lnTo>
                <a:lnTo>
                  <a:pt x="0" y="119"/>
                </a:lnTo>
                <a:lnTo>
                  <a:pt x="0" y="123"/>
                </a:lnTo>
                <a:lnTo>
                  <a:pt x="1" y="127"/>
                </a:lnTo>
                <a:lnTo>
                  <a:pt x="1" y="131"/>
                </a:lnTo>
                <a:lnTo>
                  <a:pt x="2" y="134"/>
                </a:lnTo>
                <a:lnTo>
                  <a:pt x="3" y="138"/>
                </a:lnTo>
                <a:lnTo>
                  <a:pt x="4" y="141"/>
                </a:lnTo>
                <a:lnTo>
                  <a:pt x="5" y="145"/>
                </a:lnTo>
                <a:lnTo>
                  <a:pt x="6" y="149"/>
                </a:lnTo>
                <a:lnTo>
                  <a:pt x="7" y="152"/>
                </a:lnTo>
                <a:lnTo>
                  <a:pt x="8" y="155"/>
                </a:lnTo>
                <a:lnTo>
                  <a:pt x="10" y="160"/>
                </a:lnTo>
                <a:lnTo>
                  <a:pt x="11" y="163"/>
                </a:lnTo>
                <a:lnTo>
                  <a:pt x="14" y="166"/>
                </a:lnTo>
                <a:lnTo>
                  <a:pt x="16" y="169"/>
                </a:lnTo>
                <a:lnTo>
                  <a:pt x="17" y="172"/>
                </a:lnTo>
                <a:lnTo>
                  <a:pt x="19" y="176"/>
                </a:lnTo>
                <a:lnTo>
                  <a:pt x="21" y="179"/>
                </a:lnTo>
                <a:lnTo>
                  <a:pt x="24" y="182"/>
                </a:lnTo>
                <a:lnTo>
                  <a:pt x="26" y="184"/>
                </a:lnTo>
                <a:lnTo>
                  <a:pt x="28" y="187"/>
                </a:lnTo>
                <a:lnTo>
                  <a:pt x="32" y="189"/>
                </a:lnTo>
                <a:lnTo>
                  <a:pt x="34" y="193"/>
                </a:lnTo>
                <a:lnTo>
                  <a:pt x="37" y="195"/>
                </a:lnTo>
                <a:lnTo>
                  <a:pt x="39" y="198"/>
                </a:lnTo>
                <a:lnTo>
                  <a:pt x="42" y="200"/>
                </a:lnTo>
                <a:lnTo>
                  <a:pt x="46" y="202"/>
                </a:lnTo>
                <a:lnTo>
                  <a:pt x="49" y="204"/>
                </a:lnTo>
                <a:lnTo>
                  <a:pt x="52" y="206"/>
                </a:lnTo>
                <a:lnTo>
                  <a:pt x="55" y="209"/>
                </a:lnTo>
                <a:lnTo>
                  <a:pt x="58" y="211"/>
                </a:lnTo>
                <a:lnTo>
                  <a:pt x="61" y="212"/>
                </a:lnTo>
                <a:lnTo>
                  <a:pt x="65" y="214"/>
                </a:lnTo>
                <a:lnTo>
                  <a:pt x="68" y="215"/>
                </a:lnTo>
                <a:lnTo>
                  <a:pt x="71" y="217"/>
                </a:lnTo>
                <a:lnTo>
                  <a:pt x="75" y="218"/>
                </a:lnTo>
                <a:lnTo>
                  <a:pt x="79" y="219"/>
                </a:lnTo>
                <a:lnTo>
                  <a:pt x="82" y="220"/>
                </a:lnTo>
                <a:lnTo>
                  <a:pt x="86" y="221"/>
                </a:lnTo>
                <a:lnTo>
                  <a:pt x="89" y="222"/>
                </a:lnTo>
                <a:lnTo>
                  <a:pt x="93" y="222"/>
                </a:lnTo>
                <a:lnTo>
                  <a:pt x="97" y="223"/>
                </a:lnTo>
                <a:lnTo>
                  <a:pt x="101" y="223"/>
                </a:lnTo>
                <a:lnTo>
                  <a:pt x="104" y="223"/>
                </a:lnTo>
                <a:lnTo>
                  <a:pt x="108" y="225"/>
                </a:lnTo>
                <a:lnTo>
                  <a:pt x="112" y="225"/>
                </a:lnTo>
                <a:lnTo>
                  <a:pt x="116" y="225"/>
                </a:lnTo>
                <a:lnTo>
                  <a:pt x="119" y="223"/>
                </a:lnTo>
                <a:lnTo>
                  <a:pt x="123" y="223"/>
                </a:lnTo>
                <a:lnTo>
                  <a:pt x="126" y="223"/>
                </a:lnTo>
                <a:lnTo>
                  <a:pt x="131" y="222"/>
                </a:lnTo>
                <a:lnTo>
                  <a:pt x="134" y="222"/>
                </a:lnTo>
                <a:lnTo>
                  <a:pt x="138" y="221"/>
                </a:lnTo>
                <a:lnTo>
                  <a:pt x="141" y="220"/>
                </a:lnTo>
                <a:lnTo>
                  <a:pt x="146" y="219"/>
                </a:lnTo>
                <a:lnTo>
                  <a:pt x="149" y="218"/>
                </a:lnTo>
                <a:lnTo>
                  <a:pt x="152" y="217"/>
                </a:lnTo>
                <a:lnTo>
                  <a:pt x="155" y="215"/>
                </a:lnTo>
                <a:lnTo>
                  <a:pt x="159" y="214"/>
                </a:lnTo>
                <a:lnTo>
                  <a:pt x="163" y="212"/>
                </a:lnTo>
                <a:lnTo>
                  <a:pt x="166" y="211"/>
                </a:lnTo>
                <a:lnTo>
                  <a:pt x="169" y="209"/>
                </a:lnTo>
                <a:lnTo>
                  <a:pt x="172" y="206"/>
                </a:lnTo>
                <a:lnTo>
                  <a:pt x="175" y="204"/>
                </a:lnTo>
                <a:lnTo>
                  <a:pt x="179" y="202"/>
                </a:lnTo>
                <a:lnTo>
                  <a:pt x="182" y="200"/>
                </a:lnTo>
                <a:lnTo>
                  <a:pt x="184" y="198"/>
                </a:lnTo>
                <a:lnTo>
                  <a:pt x="187" y="195"/>
                </a:lnTo>
                <a:lnTo>
                  <a:pt x="190" y="193"/>
                </a:lnTo>
                <a:lnTo>
                  <a:pt x="192" y="189"/>
                </a:lnTo>
                <a:lnTo>
                  <a:pt x="195" y="187"/>
                </a:lnTo>
                <a:lnTo>
                  <a:pt x="198" y="184"/>
                </a:lnTo>
                <a:lnTo>
                  <a:pt x="200" y="182"/>
                </a:lnTo>
                <a:lnTo>
                  <a:pt x="202" y="179"/>
                </a:lnTo>
                <a:lnTo>
                  <a:pt x="204" y="176"/>
                </a:lnTo>
                <a:lnTo>
                  <a:pt x="206" y="172"/>
                </a:lnTo>
                <a:lnTo>
                  <a:pt x="208" y="169"/>
                </a:lnTo>
                <a:lnTo>
                  <a:pt x="211" y="166"/>
                </a:lnTo>
                <a:lnTo>
                  <a:pt x="212" y="163"/>
                </a:lnTo>
                <a:lnTo>
                  <a:pt x="214" y="160"/>
                </a:lnTo>
                <a:lnTo>
                  <a:pt x="215" y="155"/>
                </a:lnTo>
                <a:lnTo>
                  <a:pt x="217" y="152"/>
                </a:lnTo>
                <a:lnTo>
                  <a:pt x="218" y="149"/>
                </a:lnTo>
                <a:lnTo>
                  <a:pt x="219" y="145"/>
                </a:lnTo>
                <a:lnTo>
                  <a:pt x="220" y="141"/>
                </a:lnTo>
                <a:lnTo>
                  <a:pt x="221" y="138"/>
                </a:lnTo>
                <a:lnTo>
                  <a:pt x="222" y="134"/>
                </a:lnTo>
                <a:lnTo>
                  <a:pt x="222" y="131"/>
                </a:lnTo>
                <a:lnTo>
                  <a:pt x="223" y="127"/>
                </a:lnTo>
                <a:lnTo>
                  <a:pt x="223" y="123"/>
                </a:lnTo>
                <a:lnTo>
                  <a:pt x="223" y="119"/>
                </a:lnTo>
                <a:lnTo>
                  <a:pt x="224" y="116"/>
                </a:lnTo>
                <a:lnTo>
                  <a:pt x="224" y="11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286816" name="Freeform 96"/>
          <p:cNvSpPr>
            <a:spLocks/>
          </p:cNvSpPr>
          <p:nvPr/>
        </p:nvSpPr>
        <p:spPr bwMode="auto">
          <a:xfrm>
            <a:off x="3662363" y="2565400"/>
            <a:ext cx="92075" cy="93663"/>
          </a:xfrm>
          <a:custGeom>
            <a:avLst/>
            <a:gdLst>
              <a:gd name="T0" fmla="*/ 2147483647 w 224"/>
              <a:gd name="T1" fmla="*/ 2147483647 h 225"/>
              <a:gd name="T2" fmla="*/ 2147483647 w 224"/>
              <a:gd name="T3" fmla="*/ 2147483647 h 225"/>
              <a:gd name="T4" fmla="*/ 2147483647 w 224"/>
              <a:gd name="T5" fmla="*/ 2147483647 h 225"/>
              <a:gd name="T6" fmla="*/ 2147483647 w 224"/>
              <a:gd name="T7" fmla="*/ 2147483647 h 225"/>
              <a:gd name="T8" fmla="*/ 2147483647 w 224"/>
              <a:gd name="T9" fmla="*/ 2147483647 h 225"/>
              <a:gd name="T10" fmla="*/ 2147483647 w 224"/>
              <a:gd name="T11" fmla="*/ 2147483647 h 225"/>
              <a:gd name="T12" fmla="*/ 2147483647 w 224"/>
              <a:gd name="T13" fmla="*/ 2147483647 h 225"/>
              <a:gd name="T14" fmla="*/ 2147483647 w 224"/>
              <a:gd name="T15" fmla="*/ 2147483647 h 225"/>
              <a:gd name="T16" fmla="*/ 2147483647 w 224"/>
              <a:gd name="T17" fmla="*/ 1875507079 h 225"/>
              <a:gd name="T18" fmla="*/ 2147483647 w 224"/>
              <a:gd name="T19" fmla="*/ 1370543205 h 225"/>
              <a:gd name="T20" fmla="*/ 2147483647 w 224"/>
              <a:gd name="T21" fmla="*/ 1009928582 h 225"/>
              <a:gd name="T22" fmla="*/ 2147483647 w 224"/>
              <a:gd name="T23" fmla="*/ 577052331 h 225"/>
              <a:gd name="T24" fmla="*/ 2147483647 w 224"/>
              <a:gd name="T25" fmla="*/ 288526166 h 225"/>
              <a:gd name="T26" fmla="*/ 2147483647 w 224"/>
              <a:gd name="T27" fmla="*/ 144349669 h 225"/>
              <a:gd name="T28" fmla="*/ 2147483647 w 224"/>
              <a:gd name="T29" fmla="*/ 0 h 225"/>
              <a:gd name="T30" fmla="*/ 2147483647 w 224"/>
              <a:gd name="T31" fmla="*/ 0 h 225"/>
              <a:gd name="T32" fmla="*/ 2147483647 w 224"/>
              <a:gd name="T33" fmla="*/ 0 h 225"/>
              <a:gd name="T34" fmla="*/ 2147483647 w 224"/>
              <a:gd name="T35" fmla="*/ 144349669 h 225"/>
              <a:gd name="T36" fmla="*/ 2147483647 w 224"/>
              <a:gd name="T37" fmla="*/ 288526166 h 225"/>
              <a:gd name="T38" fmla="*/ 2147483647 w 224"/>
              <a:gd name="T39" fmla="*/ 577052331 h 225"/>
              <a:gd name="T40" fmla="*/ 2147483647 w 224"/>
              <a:gd name="T41" fmla="*/ 1009928582 h 225"/>
              <a:gd name="T42" fmla="*/ 2147483647 w 224"/>
              <a:gd name="T43" fmla="*/ 1370543205 h 225"/>
              <a:gd name="T44" fmla="*/ 2147483647 w 224"/>
              <a:gd name="T45" fmla="*/ 1875507079 h 225"/>
              <a:gd name="T46" fmla="*/ 2147483647 w 224"/>
              <a:gd name="T47" fmla="*/ 2147483647 h 225"/>
              <a:gd name="T48" fmla="*/ 1666803718 w 224"/>
              <a:gd name="T49" fmla="*/ 2147483647 h 225"/>
              <a:gd name="T50" fmla="*/ 1180701977 w 224"/>
              <a:gd name="T51" fmla="*/ 2147483647 h 225"/>
              <a:gd name="T52" fmla="*/ 764043283 w 224"/>
              <a:gd name="T53" fmla="*/ 2147483647 h 225"/>
              <a:gd name="T54" fmla="*/ 486101742 w 224"/>
              <a:gd name="T55" fmla="*/ 2147483647 h 225"/>
              <a:gd name="T56" fmla="*/ 277772600 w 224"/>
              <a:gd name="T57" fmla="*/ 2147483647 h 225"/>
              <a:gd name="T58" fmla="*/ 69443047 w 224"/>
              <a:gd name="T59" fmla="*/ 2147483647 h 225"/>
              <a:gd name="T60" fmla="*/ 0 w 224"/>
              <a:gd name="T61" fmla="*/ 2147483647 h 225"/>
              <a:gd name="T62" fmla="*/ 0 w 224"/>
              <a:gd name="T63" fmla="*/ 2147483647 h 225"/>
              <a:gd name="T64" fmla="*/ 69443047 w 224"/>
              <a:gd name="T65" fmla="*/ 2147483647 h 225"/>
              <a:gd name="T66" fmla="*/ 208329553 w 224"/>
              <a:gd name="T67" fmla="*/ 2147483647 h 225"/>
              <a:gd name="T68" fmla="*/ 416658694 w 224"/>
              <a:gd name="T69" fmla="*/ 2147483647 h 225"/>
              <a:gd name="T70" fmla="*/ 694431294 w 224"/>
              <a:gd name="T71" fmla="*/ 2147483647 h 225"/>
              <a:gd name="T72" fmla="*/ 1111258930 w 224"/>
              <a:gd name="T73" fmla="*/ 2147483647 h 225"/>
              <a:gd name="T74" fmla="*/ 1458474577 w 224"/>
              <a:gd name="T75" fmla="*/ 2147483647 h 225"/>
              <a:gd name="T76" fmla="*/ 1944576318 w 224"/>
              <a:gd name="T77" fmla="*/ 2147483647 h 225"/>
              <a:gd name="T78" fmla="*/ 2147483647 w 224"/>
              <a:gd name="T79" fmla="*/ 2147483647 h 225"/>
              <a:gd name="T80" fmla="*/ 2147483647 w 224"/>
              <a:gd name="T81" fmla="*/ 2147483647 h 225"/>
              <a:gd name="T82" fmla="*/ 2147483647 w 224"/>
              <a:gd name="T83" fmla="*/ 2147483647 h 225"/>
              <a:gd name="T84" fmla="*/ 2147483647 w 224"/>
              <a:gd name="T85" fmla="*/ 2147483647 h 225"/>
              <a:gd name="T86" fmla="*/ 2147483647 w 224"/>
              <a:gd name="T87" fmla="*/ 2147483647 h 225"/>
              <a:gd name="T88" fmla="*/ 2147483647 w 224"/>
              <a:gd name="T89" fmla="*/ 2147483647 h 225"/>
              <a:gd name="T90" fmla="*/ 2147483647 w 224"/>
              <a:gd name="T91" fmla="*/ 2147483647 h 225"/>
              <a:gd name="T92" fmla="*/ 2147483647 w 224"/>
              <a:gd name="T93" fmla="*/ 2147483647 h 225"/>
              <a:gd name="T94" fmla="*/ 2147483647 w 224"/>
              <a:gd name="T95" fmla="*/ 2147483647 h 225"/>
              <a:gd name="T96" fmla="*/ 2147483647 w 224"/>
              <a:gd name="T97" fmla="*/ 2147483647 h 225"/>
              <a:gd name="T98" fmla="*/ 2147483647 w 224"/>
              <a:gd name="T99" fmla="*/ 2147483647 h 225"/>
              <a:gd name="T100" fmla="*/ 2147483647 w 224"/>
              <a:gd name="T101" fmla="*/ 2147483647 h 225"/>
              <a:gd name="T102" fmla="*/ 2147483647 w 224"/>
              <a:gd name="T103" fmla="*/ 2147483647 h 225"/>
              <a:gd name="T104" fmla="*/ 2147483647 w 224"/>
              <a:gd name="T105" fmla="*/ 2147483647 h 225"/>
              <a:gd name="T106" fmla="*/ 2147483647 w 224"/>
              <a:gd name="T107" fmla="*/ 2147483647 h 225"/>
              <a:gd name="T108" fmla="*/ 2147483647 w 224"/>
              <a:gd name="T109" fmla="*/ 2147483647 h 225"/>
              <a:gd name="T110" fmla="*/ 2147483647 w 224"/>
              <a:gd name="T111" fmla="*/ 2147483647 h 225"/>
              <a:gd name="T112" fmla="*/ 2147483647 w 224"/>
              <a:gd name="T113" fmla="*/ 2147483647 h 225"/>
              <a:gd name="T114" fmla="*/ 2147483647 w 224"/>
              <a:gd name="T115" fmla="*/ 2147483647 h 225"/>
              <a:gd name="T116" fmla="*/ 2147483647 w 224"/>
              <a:gd name="T117" fmla="*/ 2147483647 h 225"/>
              <a:gd name="T118" fmla="*/ 2147483647 w 224"/>
              <a:gd name="T119" fmla="*/ 2147483647 h 225"/>
              <a:gd name="T120" fmla="*/ 2147483647 w 224"/>
              <a:gd name="T121" fmla="*/ 2147483647 h 225"/>
              <a:gd name="T122" fmla="*/ 2147483647 w 224"/>
              <a:gd name="T123" fmla="*/ 2147483647 h 225"/>
              <a:gd name="T124" fmla="*/ 2147483647 w 224"/>
              <a:gd name="T125" fmla="*/ 2147483647 h 2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4" h="225">
                <a:moveTo>
                  <a:pt x="224" y="112"/>
                </a:moveTo>
                <a:lnTo>
                  <a:pt x="224" y="108"/>
                </a:lnTo>
                <a:lnTo>
                  <a:pt x="223" y="104"/>
                </a:lnTo>
                <a:lnTo>
                  <a:pt x="223" y="101"/>
                </a:lnTo>
                <a:lnTo>
                  <a:pt x="223" y="97"/>
                </a:lnTo>
                <a:lnTo>
                  <a:pt x="222" y="94"/>
                </a:lnTo>
                <a:lnTo>
                  <a:pt x="222" y="89"/>
                </a:lnTo>
                <a:lnTo>
                  <a:pt x="221" y="86"/>
                </a:lnTo>
                <a:lnTo>
                  <a:pt x="220" y="82"/>
                </a:lnTo>
                <a:lnTo>
                  <a:pt x="219" y="79"/>
                </a:lnTo>
                <a:lnTo>
                  <a:pt x="218" y="75"/>
                </a:lnTo>
                <a:lnTo>
                  <a:pt x="217" y="71"/>
                </a:lnTo>
                <a:lnTo>
                  <a:pt x="215" y="68"/>
                </a:lnTo>
                <a:lnTo>
                  <a:pt x="214" y="65"/>
                </a:lnTo>
                <a:lnTo>
                  <a:pt x="212" y="62"/>
                </a:lnTo>
                <a:lnTo>
                  <a:pt x="211" y="57"/>
                </a:lnTo>
                <a:lnTo>
                  <a:pt x="208" y="54"/>
                </a:lnTo>
                <a:lnTo>
                  <a:pt x="206" y="51"/>
                </a:lnTo>
                <a:lnTo>
                  <a:pt x="204" y="48"/>
                </a:lnTo>
                <a:lnTo>
                  <a:pt x="202" y="46"/>
                </a:lnTo>
                <a:lnTo>
                  <a:pt x="200" y="42"/>
                </a:lnTo>
                <a:lnTo>
                  <a:pt x="198" y="39"/>
                </a:lnTo>
                <a:lnTo>
                  <a:pt x="195" y="36"/>
                </a:lnTo>
                <a:lnTo>
                  <a:pt x="192" y="34"/>
                </a:lnTo>
                <a:lnTo>
                  <a:pt x="190" y="31"/>
                </a:lnTo>
                <a:lnTo>
                  <a:pt x="187" y="29"/>
                </a:lnTo>
                <a:lnTo>
                  <a:pt x="184" y="26"/>
                </a:lnTo>
                <a:lnTo>
                  <a:pt x="182" y="23"/>
                </a:lnTo>
                <a:lnTo>
                  <a:pt x="179" y="21"/>
                </a:lnTo>
                <a:lnTo>
                  <a:pt x="175" y="19"/>
                </a:lnTo>
                <a:lnTo>
                  <a:pt x="172" y="17"/>
                </a:lnTo>
                <a:lnTo>
                  <a:pt x="169" y="15"/>
                </a:lnTo>
                <a:lnTo>
                  <a:pt x="166" y="14"/>
                </a:lnTo>
                <a:lnTo>
                  <a:pt x="163" y="12"/>
                </a:lnTo>
                <a:lnTo>
                  <a:pt x="159" y="9"/>
                </a:lnTo>
                <a:lnTo>
                  <a:pt x="155" y="8"/>
                </a:lnTo>
                <a:lnTo>
                  <a:pt x="152" y="7"/>
                </a:lnTo>
                <a:lnTo>
                  <a:pt x="149" y="6"/>
                </a:lnTo>
                <a:lnTo>
                  <a:pt x="146" y="4"/>
                </a:lnTo>
                <a:lnTo>
                  <a:pt x="141" y="3"/>
                </a:lnTo>
                <a:lnTo>
                  <a:pt x="138" y="3"/>
                </a:lnTo>
                <a:lnTo>
                  <a:pt x="134" y="2"/>
                </a:lnTo>
                <a:lnTo>
                  <a:pt x="131" y="1"/>
                </a:lnTo>
                <a:lnTo>
                  <a:pt x="126" y="1"/>
                </a:lnTo>
                <a:lnTo>
                  <a:pt x="123" y="0"/>
                </a:lnTo>
                <a:lnTo>
                  <a:pt x="119" y="0"/>
                </a:lnTo>
                <a:lnTo>
                  <a:pt x="116" y="0"/>
                </a:lnTo>
                <a:lnTo>
                  <a:pt x="112" y="0"/>
                </a:lnTo>
                <a:lnTo>
                  <a:pt x="108" y="0"/>
                </a:lnTo>
                <a:lnTo>
                  <a:pt x="104" y="0"/>
                </a:lnTo>
                <a:lnTo>
                  <a:pt x="101" y="0"/>
                </a:lnTo>
                <a:lnTo>
                  <a:pt x="97" y="1"/>
                </a:lnTo>
                <a:lnTo>
                  <a:pt x="93" y="1"/>
                </a:lnTo>
                <a:lnTo>
                  <a:pt x="89" y="2"/>
                </a:lnTo>
                <a:lnTo>
                  <a:pt x="86" y="3"/>
                </a:lnTo>
                <a:lnTo>
                  <a:pt x="82" y="3"/>
                </a:lnTo>
                <a:lnTo>
                  <a:pt x="79" y="4"/>
                </a:lnTo>
                <a:lnTo>
                  <a:pt x="75" y="6"/>
                </a:lnTo>
                <a:lnTo>
                  <a:pt x="71" y="7"/>
                </a:lnTo>
                <a:lnTo>
                  <a:pt x="68" y="8"/>
                </a:lnTo>
                <a:lnTo>
                  <a:pt x="65" y="9"/>
                </a:lnTo>
                <a:lnTo>
                  <a:pt x="61" y="12"/>
                </a:lnTo>
                <a:lnTo>
                  <a:pt x="58" y="14"/>
                </a:lnTo>
                <a:lnTo>
                  <a:pt x="55" y="15"/>
                </a:lnTo>
                <a:lnTo>
                  <a:pt x="52" y="17"/>
                </a:lnTo>
                <a:lnTo>
                  <a:pt x="49" y="19"/>
                </a:lnTo>
                <a:lnTo>
                  <a:pt x="46" y="21"/>
                </a:lnTo>
                <a:lnTo>
                  <a:pt x="42" y="23"/>
                </a:lnTo>
                <a:lnTo>
                  <a:pt x="39" y="26"/>
                </a:lnTo>
                <a:lnTo>
                  <a:pt x="37" y="29"/>
                </a:lnTo>
                <a:lnTo>
                  <a:pt x="34" y="31"/>
                </a:lnTo>
                <a:lnTo>
                  <a:pt x="32" y="34"/>
                </a:lnTo>
                <a:lnTo>
                  <a:pt x="28" y="36"/>
                </a:lnTo>
                <a:lnTo>
                  <a:pt x="26" y="39"/>
                </a:lnTo>
                <a:lnTo>
                  <a:pt x="24" y="42"/>
                </a:lnTo>
                <a:lnTo>
                  <a:pt x="21" y="46"/>
                </a:lnTo>
                <a:lnTo>
                  <a:pt x="19" y="48"/>
                </a:lnTo>
                <a:lnTo>
                  <a:pt x="17" y="51"/>
                </a:lnTo>
                <a:lnTo>
                  <a:pt x="16" y="54"/>
                </a:lnTo>
                <a:lnTo>
                  <a:pt x="14" y="57"/>
                </a:lnTo>
                <a:lnTo>
                  <a:pt x="11" y="62"/>
                </a:lnTo>
                <a:lnTo>
                  <a:pt x="10" y="65"/>
                </a:lnTo>
                <a:lnTo>
                  <a:pt x="8" y="68"/>
                </a:lnTo>
                <a:lnTo>
                  <a:pt x="7" y="71"/>
                </a:lnTo>
                <a:lnTo>
                  <a:pt x="6" y="75"/>
                </a:lnTo>
                <a:lnTo>
                  <a:pt x="5" y="79"/>
                </a:lnTo>
                <a:lnTo>
                  <a:pt x="4" y="82"/>
                </a:lnTo>
                <a:lnTo>
                  <a:pt x="3" y="86"/>
                </a:lnTo>
                <a:lnTo>
                  <a:pt x="2" y="89"/>
                </a:lnTo>
                <a:lnTo>
                  <a:pt x="1" y="94"/>
                </a:lnTo>
                <a:lnTo>
                  <a:pt x="1" y="97"/>
                </a:lnTo>
                <a:lnTo>
                  <a:pt x="0" y="101"/>
                </a:lnTo>
                <a:lnTo>
                  <a:pt x="0" y="104"/>
                </a:lnTo>
                <a:lnTo>
                  <a:pt x="0" y="108"/>
                </a:lnTo>
                <a:lnTo>
                  <a:pt x="0" y="112"/>
                </a:lnTo>
                <a:lnTo>
                  <a:pt x="0" y="116"/>
                </a:lnTo>
                <a:lnTo>
                  <a:pt x="0" y="119"/>
                </a:lnTo>
                <a:lnTo>
                  <a:pt x="0" y="123"/>
                </a:lnTo>
                <a:lnTo>
                  <a:pt x="1" y="127"/>
                </a:lnTo>
                <a:lnTo>
                  <a:pt x="1" y="131"/>
                </a:lnTo>
                <a:lnTo>
                  <a:pt x="2" y="134"/>
                </a:lnTo>
                <a:lnTo>
                  <a:pt x="3" y="138"/>
                </a:lnTo>
                <a:lnTo>
                  <a:pt x="4" y="141"/>
                </a:lnTo>
                <a:lnTo>
                  <a:pt x="5" y="145"/>
                </a:lnTo>
                <a:lnTo>
                  <a:pt x="6" y="149"/>
                </a:lnTo>
                <a:lnTo>
                  <a:pt x="7" y="152"/>
                </a:lnTo>
                <a:lnTo>
                  <a:pt x="8" y="155"/>
                </a:lnTo>
                <a:lnTo>
                  <a:pt x="10" y="160"/>
                </a:lnTo>
                <a:lnTo>
                  <a:pt x="11" y="163"/>
                </a:lnTo>
                <a:lnTo>
                  <a:pt x="14" y="166"/>
                </a:lnTo>
                <a:lnTo>
                  <a:pt x="16" y="169"/>
                </a:lnTo>
                <a:lnTo>
                  <a:pt x="17" y="172"/>
                </a:lnTo>
                <a:lnTo>
                  <a:pt x="19" y="176"/>
                </a:lnTo>
                <a:lnTo>
                  <a:pt x="21" y="179"/>
                </a:lnTo>
                <a:lnTo>
                  <a:pt x="24" y="182"/>
                </a:lnTo>
                <a:lnTo>
                  <a:pt x="26" y="184"/>
                </a:lnTo>
                <a:lnTo>
                  <a:pt x="28" y="187"/>
                </a:lnTo>
                <a:lnTo>
                  <a:pt x="32" y="189"/>
                </a:lnTo>
                <a:lnTo>
                  <a:pt x="34" y="193"/>
                </a:lnTo>
                <a:lnTo>
                  <a:pt x="37" y="195"/>
                </a:lnTo>
                <a:lnTo>
                  <a:pt x="39" y="198"/>
                </a:lnTo>
                <a:lnTo>
                  <a:pt x="42" y="200"/>
                </a:lnTo>
                <a:lnTo>
                  <a:pt x="46" y="202"/>
                </a:lnTo>
                <a:lnTo>
                  <a:pt x="49" y="204"/>
                </a:lnTo>
                <a:lnTo>
                  <a:pt x="52" y="206"/>
                </a:lnTo>
                <a:lnTo>
                  <a:pt x="55" y="209"/>
                </a:lnTo>
                <a:lnTo>
                  <a:pt x="58" y="211"/>
                </a:lnTo>
                <a:lnTo>
                  <a:pt x="61" y="212"/>
                </a:lnTo>
                <a:lnTo>
                  <a:pt x="65" y="214"/>
                </a:lnTo>
                <a:lnTo>
                  <a:pt x="68" y="215"/>
                </a:lnTo>
                <a:lnTo>
                  <a:pt x="71" y="217"/>
                </a:lnTo>
                <a:lnTo>
                  <a:pt x="75" y="218"/>
                </a:lnTo>
                <a:lnTo>
                  <a:pt x="79" y="219"/>
                </a:lnTo>
                <a:lnTo>
                  <a:pt x="82" y="220"/>
                </a:lnTo>
                <a:lnTo>
                  <a:pt x="86" y="221"/>
                </a:lnTo>
                <a:lnTo>
                  <a:pt x="89" y="222"/>
                </a:lnTo>
                <a:lnTo>
                  <a:pt x="93" y="222"/>
                </a:lnTo>
                <a:lnTo>
                  <a:pt x="97" y="223"/>
                </a:lnTo>
                <a:lnTo>
                  <a:pt x="101" y="223"/>
                </a:lnTo>
                <a:lnTo>
                  <a:pt x="104" y="223"/>
                </a:lnTo>
                <a:lnTo>
                  <a:pt x="108" y="225"/>
                </a:lnTo>
                <a:lnTo>
                  <a:pt x="112" y="225"/>
                </a:lnTo>
                <a:lnTo>
                  <a:pt x="116" y="225"/>
                </a:lnTo>
                <a:lnTo>
                  <a:pt x="119" y="223"/>
                </a:lnTo>
                <a:lnTo>
                  <a:pt x="123" y="223"/>
                </a:lnTo>
                <a:lnTo>
                  <a:pt x="126" y="223"/>
                </a:lnTo>
                <a:lnTo>
                  <a:pt x="131" y="222"/>
                </a:lnTo>
                <a:lnTo>
                  <a:pt x="134" y="222"/>
                </a:lnTo>
                <a:lnTo>
                  <a:pt x="138" y="221"/>
                </a:lnTo>
                <a:lnTo>
                  <a:pt x="141" y="220"/>
                </a:lnTo>
                <a:lnTo>
                  <a:pt x="146" y="219"/>
                </a:lnTo>
                <a:lnTo>
                  <a:pt x="149" y="218"/>
                </a:lnTo>
                <a:lnTo>
                  <a:pt x="152" y="217"/>
                </a:lnTo>
                <a:lnTo>
                  <a:pt x="155" y="215"/>
                </a:lnTo>
                <a:lnTo>
                  <a:pt x="159" y="214"/>
                </a:lnTo>
                <a:lnTo>
                  <a:pt x="163" y="212"/>
                </a:lnTo>
                <a:lnTo>
                  <a:pt x="166" y="211"/>
                </a:lnTo>
                <a:lnTo>
                  <a:pt x="169" y="209"/>
                </a:lnTo>
                <a:lnTo>
                  <a:pt x="172" y="206"/>
                </a:lnTo>
                <a:lnTo>
                  <a:pt x="175" y="204"/>
                </a:lnTo>
                <a:lnTo>
                  <a:pt x="179" y="202"/>
                </a:lnTo>
                <a:lnTo>
                  <a:pt x="182" y="200"/>
                </a:lnTo>
                <a:lnTo>
                  <a:pt x="184" y="198"/>
                </a:lnTo>
                <a:lnTo>
                  <a:pt x="187" y="195"/>
                </a:lnTo>
                <a:lnTo>
                  <a:pt x="190" y="193"/>
                </a:lnTo>
                <a:lnTo>
                  <a:pt x="192" y="189"/>
                </a:lnTo>
                <a:lnTo>
                  <a:pt x="195" y="187"/>
                </a:lnTo>
                <a:lnTo>
                  <a:pt x="198" y="184"/>
                </a:lnTo>
                <a:lnTo>
                  <a:pt x="200" y="182"/>
                </a:lnTo>
                <a:lnTo>
                  <a:pt x="202" y="179"/>
                </a:lnTo>
                <a:lnTo>
                  <a:pt x="204" y="176"/>
                </a:lnTo>
                <a:lnTo>
                  <a:pt x="206" y="172"/>
                </a:lnTo>
                <a:lnTo>
                  <a:pt x="208" y="169"/>
                </a:lnTo>
                <a:lnTo>
                  <a:pt x="211" y="166"/>
                </a:lnTo>
                <a:lnTo>
                  <a:pt x="212" y="163"/>
                </a:lnTo>
                <a:lnTo>
                  <a:pt x="214" y="160"/>
                </a:lnTo>
                <a:lnTo>
                  <a:pt x="215" y="155"/>
                </a:lnTo>
                <a:lnTo>
                  <a:pt x="217" y="152"/>
                </a:lnTo>
                <a:lnTo>
                  <a:pt x="218" y="149"/>
                </a:lnTo>
                <a:lnTo>
                  <a:pt x="219" y="145"/>
                </a:lnTo>
                <a:lnTo>
                  <a:pt x="220" y="141"/>
                </a:lnTo>
                <a:lnTo>
                  <a:pt x="221" y="138"/>
                </a:lnTo>
                <a:lnTo>
                  <a:pt x="222" y="134"/>
                </a:lnTo>
                <a:lnTo>
                  <a:pt x="222" y="131"/>
                </a:lnTo>
                <a:lnTo>
                  <a:pt x="223" y="127"/>
                </a:lnTo>
                <a:lnTo>
                  <a:pt x="223" y="123"/>
                </a:lnTo>
                <a:lnTo>
                  <a:pt x="223" y="119"/>
                </a:lnTo>
                <a:lnTo>
                  <a:pt x="224" y="116"/>
                </a:lnTo>
                <a:lnTo>
                  <a:pt x="224" y="112"/>
                </a:lnTo>
                <a:close/>
              </a:path>
            </a:pathLst>
          </a:custGeom>
          <a:solidFill>
            <a:srgbClr val="FF0000"/>
          </a:solidFill>
          <a:ln w="19050" cmpd="sng">
            <a:solidFill>
              <a:srgbClr val="FF0000"/>
            </a:solidFill>
            <a:prstDash val="solid"/>
            <a:round/>
            <a:headEnd/>
            <a:tailEnd/>
          </a:ln>
        </p:spPr>
        <p:txBody>
          <a:bodyPr/>
          <a:lstStyle/>
          <a:p>
            <a:endParaRPr lang="zh-CN" altLang="en-US"/>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8677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286764">
                                            <p:txEl>
                                              <p:pRg st="0" end="0"/>
                                            </p:txEl>
                                          </p:spTgt>
                                        </p:tgtEl>
                                        <p:attrNameLst>
                                          <p:attrName>style.visibility</p:attrName>
                                        </p:attrNameLst>
                                      </p:cBhvr>
                                      <p:to>
                                        <p:strVal val="visible"/>
                                      </p:to>
                                    </p:set>
                                    <p:animEffect transition="in" filter="wipe(up)">
                                      <p:cBhvr>
                                        <p:cTn id="11" dur="500"/>
                                        <p:tgtEl>
                                          <p:spTgt spid="286764">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286765"/>
                                        </p:tgtEl>
                                        <p:attrNameLst>
                                          <p:attrName>style.visibility</p:attrName>
                                        </p:attrNameLst>
                                      </p:cBhvr>
                                      <p:to>
                                        <p:strVal val="visible"/>
                                      </p:to>
                                    </p:set>
                                    <p:animEffect transition="in" filter="wipe(down)">
                                      <p:cBhvr>
                                        <p:cTn id="16" dur="500"/>
                                        <p:tgtEl>
                                          <p:spTgt spid="28676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286766"/>
                                        </p:tgtEl>
                                        <p:attrNameLst>
                                          <p:attrName>style.visibility</p:attrName>
                                        </p:attrNameLst>
                                      </p:cBhvr>
                                      <p:to>
                                        <p:strVal val="visible"/>
                                      </p:to>
                                    </p:set>
                                    <p:animEffect transition="in" filter="wipe(left)">
                                      <p:cBhvr>
                                        <p:cTn id="21" dur="500"/>
                                        <p:tgtEl>
                                          <p:spTgt spid="28676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86772"/>
                                        </p:tgtEl>
                                        <p:attrNameLst>
                                          <p:attrName>style.visibility</p:attrName>
                                        </p:attrNameLst>
                                      </p:cBhvr>
                                      <p:to>
                                        <p:strVal val="visible"/>
                                      </p:to>
                                    </p:set>
                                    <p:animEffect transition="in" filter="wipe(left)">
                                      <p:cBhvr>
                                        <p:cTn id="26" dur="500"/>
                                        <p:tgtEl>
                                          <p:spTgt spid="28677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86770"/>
                                        </p:tgtEl>
                                        <p:attrNameLst>
                                          <p:attrName>style.visibility</p:attrName>
                                        </p:attrNameLst>
                                      </p:cBhvr>
                                      <p:to>
                                        <p:strVal val="visible"/>
                                      </p:to>
                                    </p:set>
                                    <p:animEffect transition="in" filter="wipe(left)">
                                      <p:cBhvr>
                                        <p:cTn id="31" dur="500"/>
                                        <p:tgtEl>
                                          <p:spTgt spid="286770"/>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286771"/>
                                        </p:tgtEl>
                                        <p:attrNameLst>
                                          <p:attrName>style.visibility</p:attrName>
                                        </p:attrNameLst>
                                      </p:cBhvr>
                                      <p:to>
                                        <p:strVal val="visible"/>
                                      </p:to>
                                    </p:set>
                                    <p:animEffect transition="in" filter="wipe(down)">
                                      <p:cBhvr>
                                        <p:cTn id="36" dur="500"/>
                                        <p:tgtEl>
                                          <p:spTgt spid="286771"/>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86815"/>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nodeType="clickEffect">
                                  <p:stCondLst>
                                    <p:cond delay="0"/>
                                  </p:stCondLst>
                                  <p:childTnLst>
                                    <p:set>
                                      <p:cBhvr>
                                        <p:cTn id="44" dur="1" fill="hold">
                                          <p:stCondLst>
                                            <p:cond delay="0"/>
                                          </p:stCondLst>
                                        </p:cTn>
                                        <p:tgtEl>
                                          <p:spTgt spid="286806"/>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86769"/>
                                        </p:tgtEl>
                                        <p:attrNameLst>
                                          <p:attrName>style.visibility</p:attrName>
                                        </p:attrNameLst>
                                      </p:cBhvr>
                                      <p:to>
                                        <p:strVal val="visible"/>
                                      </p:to>
                                    </p:set>
                                    <p:animEffect transition="in" filter="wipe(left)">
                                      <p:cBhvr>
                                        <p:cTn id="49" dur="500"/>
                                        <p:tgtEl>
                                          <p:spTgt spid="286769"/>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8" fill="hold" grpId="0" nodeType="clickEffect">
                                  <p:stCondLst>
                                    <p:cond delay="0"/>
                                  </p:stCondLst>
                                  <p:childTnLst>
                                    <p:set>
                                      <p:cBhvr>
                                        <p:cTn id="53" dur="1" fill="hold">
                                          <p:stCondLst>
                                            <p:cond delay="0"/>
                                          </p:stCondLst>
                                        </p:cTn>
                                        <p:tgtEl>
                                          <p:spTgt spid="286767"/>
                                        </p:tgtEl>
                                        <p:attrNameLst>
                                          <p:attrName>style.visibility</p:attrName>
                                        </p:attrNameLst>
                                      </p:cBhvr>
                                      <p:to>
                                        <p:strVal val="visible"/>
                                      </p:to>
                                    </p:set>
                                    <p:animEffect transition="in" filter="wipe(left)">
                                      <p:cBhvr>
                                        <p:cTn id="54" dur="500"/>
                                        <p:tgtEl>
                                          <p:spTgt spid="286767"/>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4" fill="hold" grpId="0" nodeType="clickEffect">
                                  <p:stCondLst>
                                    <p:cond delay="0"/>
                                  </p:stCondLst>
                                  <p:childTnLst>
                                    <p:set>
                                      <p:cBhvr>
                                        <p:cTn id="58" dur="1" fill="hold">
                                          <p:stCondLst>
                                            <p:cond delay="0"/>
                                          </p:stCondLst>
                                        </p:cTn>
                                        <p:tgtEl>
                                          <p:spTgt spid="286768"/>
                                        </p:tgtEl>
                                        <p:attrNameLst>
                                          <p:attrName>style.visibility</p:attrName>
                                        </p:attrNameLst>
                                      </p:cBhvr>
                                      <p:to>
                                        <p:strVal val="visible"/>
                                      </p:to>
                                    </p:set>
                                    <p:animEffect transition="in" filter="wipe(down)">
                                      <p:cBhvr>
                                        <p:cTn id="59" dur="500"/>
                                        <p:tgtEl>
                                          <p:spTgt spid="286768"/>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286816"/>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nodeType="clickEffect">
                                  <p:stCondLst>
                                    <p:cond delay="0"/>
                                  </p:stCondLst>
                                  <p:childTnLst>
                                    <p:set>
                                      <p:cBhvr>
                                        <p:cTn id="67" dur="1" fill="hold">
                                          <p:stCondLst>
                                            <p:cond delay="0"/>
                                          </p:stCondLst>
                                        </p:cTn>
                                        <p:tgtEl>
                                          <p:spTgt spid="286811"/>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grpId="0" nodeType="clickEffect">
                                  <p:stCondLst>
                                    <p:cond delay="0"/>
                                  </p:stCondLst>
                                  <p:childTnLst>
                                    <p:set>
                                      <p:cBhvr>
                                        <p:cTn id="71" dur="1" fill="hold">
                                          <p:stCondLst>
                                            <p:cond delay="0"/>
                                          </p:stCondLst>
                                        </p:cTn>
                                        <p:tgtEl>
                                          <p:spTgt spid="286773"/>
                                        </p:tgtEl>
                                        <p:attrNameLst>
                                          <p:attrName>style.visibility</p:attrName>
                                        </p:attrNameLst>
                                      </p:cBhvr>
                                      <p:to>
                                        <p:strVal val="visible"/>
                                      </p:to>
                                    </p:set>
                                    <p:animEffect transition="in" filter="wipe(up)">
                                      <p:cBhvr>
                                        <p:cTn id="72" dur="500"/>
                                        <p:tgtEl>
                                          <p:spTgt spid="286773"/>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286775"/>
                                        </p:tgtEl>
                                        <p:attrNameLst>
                                          <p:attrName>style.visibility</p:attrName>
                                        </p:attrNameLst>
                                      </p:cBhvr>
                                      <p:to>
                                        <p:strVal val="visible"/>
                                      </p:to>
                                    </p:set>
                                    <p:animEffect transition="in" filter="wipe(left)">
                                      <p:cBhvr>
                                        <p:cTn id="77" dur="500"/>
                                        <p:tgtEl>
                                          <p:spTgt spid="286775"/>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286777"/>
                                        </p:tgtEl>
                                        <p:attrNameLst>
                                          <p:attrName>style.visibility</p:attrName>
                                        </p:attrNameLst>
                                      </p:cBhvr>
                                      <p:to>
                                        <p:strVal val="visible"/>
                                      </p:to>
                                    </p:set>
                                    <p:animEffect transition="in" filter="wipe(left)">
                                      <p:cBhvr>
                                        <p:cTn id="82" dur="500"/>
                                        <p:tgtEl>
                                          <p:spTgt spid="286777"/>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22" presetClass="entr" presetSubtype="4" fill="hold" grpId="0" nodeType="clickEffect">
                                  <p:stCondLst>
                                    <p:cond delay="0"/>
                                  </p:stCondLst>
                                  <p:childTnLst>
                                    <p:set>
                                      <p:cBhvr>
                                        <p:cTn id="86" dur="1" fill="hold">
                                          <p:stCondLst>
                                            <p:cond delay="0"/>
                                          </p:stCondLst>
                                        </p:cTn>
                                        <p:tgtEl>
                                          <p:spTgt spid="286776"/>
                                        </p:tgtEl>
                                        <p:attrNameLst>
                                          <p:attrName>style.visibility</p:attrName>
                                        </p:attrNameLst>
                                      </p:cBhvr>
                                      <p:to>
                                        <p:strVal val="visible"/>
                                      </p:to>
                                    </p:set>
                                    <p:animEffect transition="in" filter="wipe(down)">
                                      <p:cBhvr>
                                        <p:cTn id="87" dur="500"/>
                                        <p:tgtEl>
                                          <p:spTgt spid="286776"/>
                                        </p:tgtEl>
                                      </p:cBhvr>
                                    </p:animEffect>
                                  </p:childTnLst>
                                </p:cTn>
                              </p:par>
                            </p:childTnLst>
                          </p:cTn>
                        </p:par>
                      </p:childTnLst>
                    </p:cTn>
                  </p:par>
                  <p:par>
                    <p:cTn id="88" fill="hold" nodeType="clickPar">
                      <p:stCondLst>
                        <p:cond delay="indefinite"/>
                      </p:stCondLst>
                      <p:childTnLst>
                        <p:par>
                          <p:cTn id="89" fill="hold" nodeType="withGroup">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286774"/>
                                        </p:tgtEl>
                                        <p:attrNameLst>
                                          <p:attrName>style.visibility</p:attrName>
                                        </p:attrNameLst>
                                      </p:cBhvr>
                                      <p:to>
                                        <p:strVal val="visible"/>
                                      </p:to>
                                    </p:se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nodeType="clickEffect">
                                  <p:stCondLst>
                                    <p:cond delay="0"/>
                                  </p:stCondLst>
                                  <p:childTnLst>
                                    <p:set>
                                      <p:cBhvr>
                                        <p:cTn id="95" dur="1" fill="hold">
                                          <p:stCondLst>
                                            <p:cond delay="0"/>
                                          </p:stCondLst>
                                        </p:cTn>
                                        <p:tgtEl>
                                          <p:spTgt spid="286800"/>
                                        </p:tgtEl>
                                        <p:attrNameLst>
                                          <p:attrName>style.visibility</p:attrName>
                                        </p:attrNameLst>
                                      </p:cBhvr>
                                      <p:to>
                                        <p:strVal val="visible"/>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4" presetClass="entr" presetSubtype="32" fill="hold" grpId="0" nodeType="clickEffect">
                                  <p:stCondLst>
                                    <p:cond delay="0"/>
                                  </p:stCondLst>
                                  <p:childTnLst>
                                    <p:set>
                                      <p:cBhvr>
                                        <p:cTn id="99" dur="1" fill="hold">
                                          <p:stCondLst>
                                            <p:cond delay="0"/>
                                          </p:stCondLst>
                                        </p:cTn>
                                        <p:tgtEl>
                                          <p:spTgt spid="286738"/>
                                        </p:tgtEl>
                                        <p:attrNameLst>
                                          <p:attrName>style.visibility</p:attrName>
                                        </p:attrNameLst>
                                      </p:cBhvr>
                                      <p:to>
                                        <p:strVal val="visible"/>
                                      </p:to>
                                    </p:set>
                                    <p:animEffect transition="in" filter="box(out)">
                                      <p:cBhvr>
                                        <p:cTn id="100" dur="500"/>
                                        <p:tgtEl>
                                          <p:spTgt spid="286738"/>
                                        </p:tgtEl>
                                      </p:cBhvr>
                                    </p:animEffec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22" presetClass="entr" presetSubtype="8" fill="hold" grpId="0" nodeType="clickEffect">
                                  <p:stCondLst>
                                    <p:cond delay="0"/>
                                  </p:stCondLst>
                                  <p:childTnLst>
                                    <p:set>
                                      <p:cBhvr>
                                        <p:cTn id="104" dur="1" fill="hold">
                                          <p:stCondLst>
                                            <p:cond delay="0"/>
                                          </p:stCondLst>
                                        </p:cTn>
                                        <p:tgtEl>
                                          <p:spTgt spid="286756"/>
                                        </p:tgtEl>
                                        <p:attrNameLst>
                                          <p:attrName>style.visibility</p:attrName>
                                        </p:attrNameLst>
                                      </p:cBhvr>
                                      <p:to>
                                        <p:strVal val="visible"/>
                                      </p:to>
                                    </p:set>
                                    <p:animEffect transition="in" filter="wipe(left)">
                                      <p:cBhvr>
                                        <p:cTn id="105" dur="500"/>
                                        <p:tgtEl>
                                          <p:spTgt spid="286756"/>
                                        </p:tgtEl>
                                      </p:cBhvr>
                                    </p:animEffec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2" presetClass="entr" presetSubtype="2" fill="hold" grpId="0" nodeType="clickEffect">
                                  <p:stCondLst>
                                    <p:cond delay="0"/>
                                  </p:stCondLst>
                                  <p:childTnLst>
                                    <p:set>
                                      <p:cBhvr>
                                        <p:cTn id="109" dur="1" fill="hold">
                                          <p:stCondLst>
                                            <p:cond delay="0"/>
                                          </p:stCondLst>
                                        </p:cTn>
                                        <p:tgtEl>
                                          <p:spTgt spid="286739">
                                            <p:txEl>
                                              <p:pRg st="0" end="0"/>
                                            </p:txEl>
                                          </p:spTgt>
                                        </p:tgtEl>
                                        <p:attrNameLst>
                                          <p:attrName>style.visibility</p:attrName>
                                        </p:attrNameLst>
                                      </p:cBhvr>
                                      <p:to>
                                        <p:strVal val="visible"/>
                                      </p:to>
                                    </p:set>
                                    <p:anim calcmode="lin" valueType="num">
                                      <p:cBhvr additive="base">
                                        <p:cTn id="110" dur="500" fill="hold"/>
                                        <p:tgtEl>
                                          <p:spTgt spid="286739">
                                            <p:txEl>
                                              <p:pRg st="0" end="0"/>
                                            </p:txEl>
                                          </p:spTgt>
                                        </p:tgtEl>
                                        <p:attrNameLst>
                                          <p:attrName>ppt_x</p:attrName>
                                        </p:attrNameLst>
                                      </p:cBhvr>
                                      <p:tavLst>
                                        <p:tav tm="0">
                                          <p:val>
                                            <p:strVal val="1+#ppt_w/2"/>
                                          </p:val>
                                        </p:tav>
                                        <p:tav tm="100000">
                                          <p:val>
                                            <p:strVal val="#ppt_x"/>
                                          </p:val>
                                        </p:tav>
                                      </p:tavLst>
                                    </p:anim>
                                    <p:anim calcmode="lin" valueType="num">
                                      <p:cBhvr additive="base">
                                        <p:cTn id="111" dur="500" fill="hold"/>
                                        <p:tgtEl>
                                          <p:spTgt spid="28673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38" grpId="0"/>
      <p:bldP spid="286739" grpId="0" build="p" autoUpdateAnimBg="0"/>
      <p:bldP spid="286756" grpId="0"/>
      <p:bldP spid="286764" grpId="0" build="p" autoUpdateAnimBg="0"/>
      <p:bldP spid="286765" grpId="0" animBg="1"/>
      <p:bldP spid="286766" grpId="0" animBg="1"/>
      <p:bldP spid="286767" grpId="0" animBg="1"/>
      <p:bldP spid="286768" grpId="0" animBg="1"/>
      <p:bldP spid="286769" grpId="0" animBg="1"/>
      <p:bldP spid="286770" grpId="0" animBg="1"/>
      <p:bldP spid="286771" grpId="0" animBg="1"/>
      <p:bldP spid="286772" grpId="0" animBg="1"/>
      <p:bldP spid="286773" grpId="0" animBg="1"/>
      <p:bldP spid="286774" grpId="0" animBg="1"/>
      <p:bldP spid="286775" grpId="0" animBg="1"/>
      <p:bldP spid="286776" grpId="0" animBg="1"/>
      <p:bldP spid="286777" grpId="0" animBg="1"/>
      <p:bldP spid="286815" grpId="0" animBg="1"/>
      <p:bldP spid="286816"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Text Box 2"/>
          <p:cNvSpPr txBox="1">
            <a:spLocks noChangeArrowheads="1"/>
          </p:cNvSpPr>
          <p:nvPr/>
        </p:nvSpPr>
        <p:spPr bwMode="auto">
          <a:xfrm>
            <a:off x="107950" y="82550"/>
            <a:ext cx="8424863" cy="701675"/>
          </a:xfrm>
          <a:prstGeom prst="rect">
            <a:avLst/>
          </a:prstGeom>
          <a:noFill/>
          <a:ln>
            <a:noFill/>
          </a:ln>
          <a:effectLst/>
          <a:extLst>
            <a:ext uri="{909E8E84-426E-40DD-AFC4-6F175D3DCCD1}">
              <a14:hiddenFill xmlns:a14="http://schemas.microsoft.com/office/drawing/2010/main">
                <a:solidFill>
                  <a:srgbClr val="CC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003366"/>
                </a:solidFill>
                <a:ea typeface="黑体" pitchFamily="2" charset="-122"/>
              </a:rPr>
              <a:t>三、两直线的相对位置</a:t>
            </a:r>
            <a:endParaRPr lang="zh-CN" altLang="en-US" sz="4000">
              <a:ea typeface="黑体" pitchFamily="2" charset="-122"/>
            </a:endParaRPr>
          </a:p>
        </p:txBody>
      </p:sp>
      <p:sp>
        <p:nvSpPr>
          <p:cNvPr id="287747" name="Text Box 3"/>
          <p:cNvSpPr txBox="1">
            <a:spLocks noChangeArrowheads="1"/>
          </p:cNvSpPr>
          <p:nvPr/>
        </p:nvSpPr>
        <p:spPr bwMode="auto">
          <a:xfrm>
            <a:off x="223838" y="765175"/>
            <a:ext cx="6148387" cy="1190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t>空间两直线的相对位置分为：</a:t>
            </a:r>
          </a:p>
          <a:p>
            <a:pPr eaLnBrk="1" hangingPunct="1">
              <a:spcBef>
                <a:spcPct val="0"/>
              </a:spcBef>
              <a:buFontTx/>
              <a:buNone/>
            </a:pPr>
            <a:r>
              <a:rPr lang="zh-CN" altLang="en-US" sz="3600" b="1">
                <a:solidFill>
                  <a:srgbClr val="FF0000"/>
                </a:solidFill>
                <a:ea typeface="黑体" pitchFamily="2" charset="-122"/>
              </a:rPr>
              <a:t>平行</a:t>
            </a:r>
            <a:r>
              <a:rPr lang="zh-CN" altLang="en-US" sz="3600" b="1">
                <a:ea typeface="黑体" pitchFamily="2" charset="-122"/>
              </a:rPr>
              <a:t>、</a:t>
            </a:r>
            <a:r>
              <a:rPr lang="zh-CN" altLang="en-US" sz="3600" b="1">
                <a:solidFill>
                  <a:srgbClr val="FF0000"/>
                </a:solidFill>
                <a:ea typeface="黑体" pitchFamily="2" charset="-122"/>
              </a:rPr>
              <a:t>相交</a:t>
            </a:r>
            <a:r>
              <a:rPr lang="zh-CN" altLang="en-US" sz="3600" b="1">
                <a:ea typeface="黑体" pitchFamily="2" charset="-122"/>
              </a:rPr>
              <a:t>、</a:t>
            </a:r>
            <a:r>
              <a:rPr lang="zh-CN" altLang="en-US" sz="3600" b="1">
                <a:solidFill>
                  <a:srgbClr val="FF0000"/>
                </a:solidFill>
                <a:ea typeface="黑体" pitchFamily="2" charset="-122"/>
              </a:rPr>
              <a:t>交叉</a:t>
            </a:r>
            <a:r>
              <a:rPr lang="zh-CN" altLang="en-US" sz="3600" b="1">
                <a:solidFill>
                  <a:schemeClr val="tx2"/>
                </a:solidFill>
              </a:rPr>
              <a:t>。</a:t>
            </a:r>
            <a:endParaRPr lang="zh-CN" altLang="en-US" sz="3600" b="1"/>
          </a:p>
        </p:txBody>
      </p:sp>
      <p:sp>
        <p:nvSpPr>
          <p:cNvPr id="287749" name="Text Box 5"/>
          <p:cNvSpPr txBox="1">
            <a:spLocks noChangeArrowheads="1"/>
          </p:cNvSpPr>
          <p:nvPr/>
        </p:nvSpPr>
        <p:spPr bwMode="auto">
          <a:xfrm>
            <a:off x="5580063" y="1916113"/>
            <a:ext cx="3203575" cy="701675"/>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ea typeface="黑体" pitchFamily="2" charset="-122"/>
              </a:rPr>
              <a:t>投影特性：</a:t>
            </a:r>
          </a:p>
        </p:txBody>
      </p:sp>
      <p:sp>
        <p:nvSpPr>
          <p:cNvPr id="287750" name="Text Box 6"/>
          <p:cNvSpPr txBox="1">
            <a:spLocks noChangeArrowheads="1"/>
          </p:cNvSpPr>
          <p:nvPr/>
        </p:nvSpPr>
        <p:spPr bwMode="auto">
          <a:xfrm>
            <a:off x="5867400" y="2708275"/>
            <a:ext cx="3059113" cy="2838450"/>
          </a:xfrm>
          <a:prstGeom prst="rect">
            <a:avLst/>
          </a:prstGeom>
          <a:noFill/>
          <a:ln>
            <a:noFill/>
          </a:ln>
          <a:effectLst/>
          <a:extLst>
            <a:ext uri="{909E8E84-426E-40DD-AFC4-6F175D3DCCD1}">
              <a14:hiddenFill xmlns:a14="http://schemas.microsoft.com/office/drawing/2010/main">
                <a:solidFill>
                  <a:srgbClr val="66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    </a:t>
            </a:r>
            <a:r>
              <a:rPr lang="zh-CN" altLang="en-US" sz="3600" b="1">
                <a:latin typeface="黑体" pitchFamily="2" charset="-122"/>
                <a:ea typeface="黑体" pitchFamily="2" charset="-122"/>
              </a:rPr>
              <a:t>空间两直线平行，则其各</a:t>
            </a:r>
            <a:r>
              <a:rPr lang="zh-CN" altLang="en-US" sz="3600" b="1">
                <a:solidFill>
                  <a:srgbClr val="FF0000"/>
                </a:solidFill>
                <a:latin typeface="黑体" pitchFamily="2" charset="-122"/>
                <a:ea typeface="黑体" pitchFamily="2" charset="-122"/>
              </a:rPr>
              <a:t>同面投影</a:t>
            </a:r>
            <a:r>
              <a:rPr lang="zh-CN" altLang="en-US" sz="3600" b="1">
                <a:latin typeface="黑体" pitchFamily="2" charset="-122"/>
                <a:ea typeface="黑体" pitchFamily="2" charset="-122"/>
              </a:rPr>
              <a:t>必相互平行，反之亦然。</a:t>
            </a:r>
          </a:p>
        </p:txBody>
      </p:sp>
      <p:grpSp>
        <p:nvGrpSpPr>
          <p:cNvPr id="287794" name="Group 50"/>
          <p:cNvGrpSpPr>
            <a:grpSpLocks/>
          </p:cNvGrpSpPr>
          <p:nvPr/>
        </p:nvGrpSpPr>
        <p:grpSpPr bwMode="auto">
          <a:xfrm>
            <a:off x="468313" y="2924175"/>
            <a:ext cx="5327650" cy="2976563"/>
            <a:chOff x="2012" y="1846"/>
            <a:chExt cx="1269" cy="709"/>
          </a:xfrm>
        </p:grpSpPr>
        <p:sp>
          <p:nvSpPr>
            <p:cNvPr id="38920" name="Freeform 51"/>
            <p:cNvSpPr>
              <a:spLocks/>
            </p:cNvSpPr>
            <p:nvPr/>
          </p:nvSpPr>
          <p:spPr bwMode="auto">
            <a:xfrm>
              <a:off x="2280" y="2482"/>
              <a:ext cx="2" cy="8"/>
            </a:xfrm>
            <a:custGeom>
              <a:avLst/>
              <a:gdLst>
                <a:gd name="T0" fmla="*/ 0 w 15"/>
                <a:gd name="T1" fmla="*/ 0 h 52"/>
                <a:gd name="T2" fmla="*/ 0 w 15"/>
                <a:gd name="T3" fmla="*/ 0 h 52"/>
                <a:gd name="T4" fmla="*/ 0 w 15"/>
                <a:gd name="T5" fmla="*/ 0 h 52"/>
                <a:gd name="T6" fmla="*/ 0 w 15"/>
                <a:gd name="T7" fmla="*/ 0 h 52"/>
                <a:gd name="T8" fmla="*/ 0 w 15"/>
                <a:gd name="T9" fmla="*/ 0 h 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52">
                  <a:moveTo>
                    <a:pt x="2" y="0"/>
                  </a:moveTo>
                  <a:lnTo>
                    <a:pt x="0" y="13"/>
                  </a:lnTo>
                  <a:lnTo>
                    <a:pt x="1" y="27"/>
                  </a:lnTo>
                  <a:lnTo>
                    <a:pt x="8" y="40"/>
                  </a:lnTo>
                  <a:lnTo>
                    <a:pt x="15"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21" name="Freeform 52"/>
            <p:cNvSpPr>
              <a:spLocks/>
            </p:cNvSpPr>
            <p:nvPr/>
          </p:nvSpPr>
          <p:spPr bwMode="auto">
            <a:xfrm>
              <a:off x="2264" y="2454"/>
              <a:ext cx="22" cy="36"/>
            </a:xfrm>
            <a:custGeom>
              <a:avLst/>
              <a:gdLst>
                <a:gd name="T0" fmla="*/ 0 w 159"/>
                <a:gd name="T1" fmla="*/ 0 h 249"/>
                <a:gd name="T2" fmla="*/ 0 w 159"/>
                <a:gd name="T3" fmla="*/ 0 h 249"/>
                <a:gd name="T4" fmla="*/ 0 w 159"/>
                <a:gd name="T5" fmla="*/ 0 h 249"/>
                <a:gd name="T6" fmla="*/ 0 w 159"/>
                <a:gd name="T7" fmla="*/ 0 h 249"/>
                <a:gd name="T8" fmla="*/ 0 w 159"/>
                <a:gd name="T9" fmla="*/ 0 h 249"/>
                <a:gd name="T10" fmla="*/ 0 w 159"/>
                <a:gd name="T11" fmla="*/ 0 h 249"/>
                <a:gd name="T12" fmla="*/ 0 w 159"/>
                <a:gd name="T13" fmla="*/ 0 h 249"/>
                <a:gd name="T14" fmla="*/ 0 w 159"/>
                <a:gd name="T15" fmla="*/ 0 h 249"/>
                <a:gd name="T16" fmla="*/ 0 w 159"/>
                <a:gd name="T17" fmla="*/ 0 h 249"/>
                <a:gd name="T18" fmla="*/ 0 w 159"/>
                <a:gd name="T19" fmla="*/ 0 h 249"/>
                <a:gd name="T20" fmla="*/ 0 w 159"/>
                <a:gd name="T21" fmla="*/ 0 h 249"/>
                <a:gd name="T22" fmla="*/ 0 w 159"/>
                <a:gd name="T23" fmla="*/ 0 h 249"/>
                <a:gd name="T24" fmla="*/ 0 w 159"/>
                <a:gd name="T25" fmla="*/ 0 h 249"/>
                <a:gd name="T26" fmla="*/ 0 w 159"/>
                <a:gd name="T27" fmla="*/ 0 h 249"/>
                <a:gd name="T28" fmla="*/ 0 w 159"/>
                <a:gd name="T29" fmla="*/ 0 h 249"/>
                <a:gd name="T30" fmla="*/ 0 w 159"/>
                <a:gd name="T31" fmla="*/ 0 h 249"/>
                <a:gd name="T32" fmla="*/ 0 w 159"/>
                <a:gd name="T33" fmla="*/ 0 h 249"/>
                <a:gd name="T34" fmla="*/ 0 w 159"/>
                <a:gd name="T35" fmla="*/ 0 h 249"/>
                <a:gd name="T36" fmla="*/ 0 w 159"/>
                <a:gd name="T37" fmla="*/ 1 h 249"/>
                <a:gd name="T38" fmla="*/ 0 w 159"/>
                <a:gd name="T39" fmla="*/ 1 h 249"/>
                <a:gd name="T40" fmla="*/ 0 w 159"/>
                <a:gd name="T41" fmla="*/ 1 h 249"/>
                <a:gd name="T42" fmla="*/ 0 w 159"/>
                <a:gd name="T43" fmla="*/ 1 h 249"/>
                <a:gd name="T44" fmla="*/ 0 w 159"/>
                <a:gd name="T45" fmla="*/ 1 h 249"/>
                <a:gd name="T46" fmla="*/ 0 w 159"/>
                <a:gd name="T47" fmla="*/ 1 h 249"/>
                <a:gd name="T48" fmla="*/ 0 w 159"/>
                <a:gd name="T49" fmla="*/ 1 h 249"/>
                <a:gd name="T50" fmla="*/ 0 w 159"/>
                <a:gd name="T51" fmla="*/ 1 h 249"/>
                <a:gd name="T52" fmla="*/ 0 w 159"/>
                <a:gd name="T53" fmla="*/ 1 h 249"/>
                <a:gd name="T54" fmla="*/ 0 w 159"/>
                <a:gd name="T55" fmla="*/ 1 h 249"/>
                <a:gd name="T56" fmla="*/ 0 w 159"/>
                <a:gd name="T57" fmla="*/ 1 h 249"/>
                <a:gd name="T58" fmla="*/ 0 w 159"/>
                <a:gd name="T59" fmla="*/ 1 h 249"/>
                <a:gd name="T60" fmla="*/ 0 w 159"/>
                <a:gd name="T61" fmla="*/ 1 h 249"/>
                <a:gd name="T62" fmla="*/ 0 w 159"/>
                <a:gd name="T63" fmla="*/ 1 h 249"/>
                <a:gd name="T64" fmla="*/ 0 w 159"/>
                <a:gd name="T65" fmla="*/ 1 h 249"/>
                <a:gd name="T66" fmla="*/ 0 w 159"/>
                <a:gd name="T67" fmla="*/ 1 h 249"/>
                <a:gd name="T68" fmla="*/ 0 w 159"/>
                <a:gd name="T69" fmla="*/ 1 h 249"/>
                <a:gd name="T70" fmla="*/ 0 w 159"/>
                <a:gd name="T71" fmla="*/ 1 h 249"/>
                <a:gd name="T72" fmla="*/ 0 w 159"/>
                <a:gd name="T73" fmla="*/ 0 h 249"/>
                <a:gd name="T74" fmla="*/ 0 w 159"/>
                <a:gd name="T75" fmla="*/ 0 h 249"/>
                <a:gd name="T76" fmla="*/ 0 w 159"/>
                <a:gd name="T77" fmla="*/ 0 h 2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9" h="249">
                  <a:moveTo>
                    <a:pt x="158" y="33"/>
                  </a:moveTo>
                  <a:lnTo>
                    <a:pt x="159" y="23"/>
                  </a:lnTo>
                  <a:lnTo>
                    <a:pt x="156" y="12"/>
                  </a:lnTo>
                  <a:lnTo>
                    <a:pt x="152" y="3"/>
                  </a:lnTo>
                  <a:lnTo>
                    <a:pt x="147" y="1"/>
                  </a:lnTo>
                  <a:lnTo>
                    <a:pt x="142" y="0"/>
                  </a:lnTo>
                  <a:lnTo>
                    <a:pt x="100" y="1"/>
                  </a:lnTo>
                  <a:lnTo>
                    <a:pt x="90" y="3"/>
                  </a:lnTo>
                  <a:lnTo>
                    <a:pt x="80" y="6"/>
                  </a:lnTo>
                  <a:lnTo>
                    <a:pt x="72" y="12"/>
                  </a:lnTo>
                  <a:lnTo>
                    <a:pt x="64" y="19"/>
                  </a:lnTo>
                  <a:lnTo>
                    <a:pt x="57" y="26"/>
                  </a:lnTo>
                  <a:lnTo>
                    <a:pt x="50" y="35"/>
                  </a:lnTo>
                  <a:lnTo>
                    <a:pt x="40" y="52"/>
                  </a:lnTo>
                  <a:lnTo>
                    <a:pt x="36" y="61"/>
                  </a:lnTo>
                  <a:lnTo>
                    <a:pt x="32" y="72"/>
                  </a:lnTo>
                  <a:lnTo>
                    <a:pt x="27" y="91"/>
                  </a:lnTo>
                  <a:lnTo>
                    <a:pt x="16" y="132"/>
                  </a:lnTo>
                  <a:lnTo>
                    <a:pt x="6" y="171"/>
                  </a:lnTo>
                  <a:lnTo>
                    <a:pt x="1" y="191"/>
                  </a:lnTo>
                  <a:lnTo>
                    <a:pt x="0" y="202"/>
                  </a:lnTo>
                  <a:lnTo>
                    <a:pt x="1" y="213"/>
                  </a:lnTo>
                  <a:lnTo>
                    <a:pt x="4" y="222"/>
                  </a:lnTo>
                  <a:lnTo>
                    <a:pt x="8" y="232"/>
                  </a:lnTo>
                  <a:lnTo>
                    <a:pt x="14" y="240"/>
                  </a:lnTo>
                  <a:lnTo>
                    <a:pt x="23" y="247"/>
                  </a:lnTo>
                  <a:lnTo>
                    <a:pt x="33" y="249"/>
                  </a:lnTo>
                  <a:lnTo>
                    <a:pt x="43" y="249"/>
                  </a:lnTo>
                  <a:lnTo>
                    <a:pt x="64" y="249"/>
                  </a:lnTo>
                  <a:lnTo>
                    <a:pt x="74" y="249"/>
                  </a:lnTo>
                  <a:lnTo>
                    <a:pt x="83" y="244"/>
                  </a:lnTo>
                  <a:lnTo>
                    <a:pt x="92" y="238"/>
                  </a:lnTo>
                  <a:lnTo>
                    <a:pt x="99" y="231"/>
                  </a:lnTo>
                  <a:lnTo>
                    <a:pt x="105" y="222"/>
                  </a:lnTo>
                  <a:lnTo>
                    <a:pt x="110" y="213"/>
                  </a:lnTo>
                  <a:lnTo>
                    <a:pt x="116" y="193"/>
                  </a:lnTo>
                  <a:lnTo>
                    <a:pt x="137" y="112"/>
                  </a:lnTo>
                  <a:lnTo>
                    <a:pt x="147" y="73"/>
                  </a:lnTo>
                  <a:lnTo>
                    <a:pt x="158" y="3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22" name="Freeform 53"/>
            <p:cNvSpPr>
              <a:spLocks/>
            </p:cNvSpPr>
            <p:nvPr/>
          </p:nvSpPr>
          <p:spPr bwMode="auto">
            <a:xfrm>
              <a:off x="2054" y="2115"/>
              <a:ext cx="23" cy="36"/>
            </a:xfrm>
            <a:custGeom>
              <a:avLst/>
              <a:gdLst>
                <a:gd name="T0" fmla="*/ 0 w 159"/>
                <a:gd name="T1" fmla="*/ 0 h 249"/>
                <a:gd name="T2" fmla="*/ 0 w 159"/>
                <a:gd name="T3" fmla="*/ 0 h 249"/>
                <a:gd name="T4" fmla="*/ 0 w 159"/>
                <a:gd name="T5" fmla="*/ 0 h 249"/>
                <a:gd name="T6" fmla="*/ 0 w 159"/>
                <a:gd name="T7" fmla="*/ 0 h 249"/>
                <a:gd name="T8" fmla="*/ 0 w 159"/>
                <a:gd name="T9" fmla="*/ 0 h 249"/>
                <a:gd name="T10" fmla="*/ 0 w 159"/>
                <a:gd name="T11" fmla="*/ 0 h 249"/>
                <a:gd name="T12" fmla="*/ 0 w 159"/>
                <a:gd name="T13" fmla="*/ 0 h 249"/>
                <a:gd name="T14" fmla="*/ 0 w 159"/>
                <a:gd name="T15" fmla="*/ 0 h 249"/>
                <a:gd name="T16" fmla="*/ 0 w 159"/>
                <a:gd name="T17" fmla="*/ 0 h 249"/>
                <a:gd name="T18" fmla="*/ 0 w 159"/>
                <a:gd name="T19" fmla="*/ 0 h 249"/>
                <a:gd name="T20" fmla="*/ 0 w 159"/>
                <a:gd name="T21" fmla="*/ 0 h 249"/>
                <a:gd name="T22" fmla="*/ 0 w 159"/>
                <a:gd name="T23" fmla="*/ 0 h 249"/>
                <a:gd name="T24" fmla="*/ 0 w 159"/>
                <a:gd name="T25" fmla="*/ 0 h 249"/>
                <a:gd name="T26" fmla="*/ 0 w 159"/>
                <a:gd name="T27" fmla="*/ 0 h 249"/>
                <a:gd name="T28" fmla="*/ 0 w 159"/>
                <a:gd name="T29" fmla="*/ 0 h 249"/>
                <a:gd name="T30" fmla="*/ 0 w 159"/>
                <a:gd name="T31" fmla="*/ 0 h 249"/>
                <a:gd name="T32" fmla="*/ 0 w 159"/>
                <a:gd name="T33" fmla="*/ 0 h 249"/>
                <a:gd name="T34" fmla="*/ 0 w 159"/>
                <a:gd name="T35" fmla="*/ 0 h 249"/>
                <a:gd name="T36" fmla="*/ 0 w 159"/>
                <a:gd name="T37" fmla="*/ 1 h 249"/>
                <a:gd name="T38" fmla="*/ 0 w 159"/>
                <a:gd name="T39" fmla="*/ 1 h 249"/>
                <a:gd name="T40" fmla="*/ 0 w 159"/>
                <a:gd name="T41" fmla="*/ 1 h 249"/>
                <a:gd name="T42" fmla="*/ 0 w 159"/>
                <a:gd name="T43" fmla="*/ 1 h 249"/>
                <a:gd name="T44" fmla="*/ 0 w 159"/>
                <a:gd name="T45" fmla="*/ 1 h 249"/>
                <a:gd name="T46" fmla="*/ 0 w 159"/>
                <a:gd name="T47" fmla="*/ 1 h 249"/>
                <a:gd name="T48" fmla="*/ 0 w 159"/>
                <a:gd name="T49" fmla="*/ 1 h 249"/>
                <a:gd name="T50" fmla="*/ 0 w 159"/>
                <a:gd name="T51" fmla="*/ 1 h 249"/>
                <a:gd name="T52" fmla="*/ 0 w 159"/>
                <a:gd name="T53" fmla="*/ 1 h 249"/>
                <a:gd name="T54" fmla="*/ 0 w 159"/>
                <a:gd name="T55" fmla="*/ 1 h 249"/>
                <a:gd name="T56" fmla="*/ 0 w 159"/>
                <a:gd name="T57" fmla="*/ 1 h 249"/>
                <a:gd name="T58" fmla="*/ 0 w 159"/>
                <a:gd name="T59" fmla="*/ 1 h 249"/>
                <a:gd name="T60" fmla="*/ 0 w 159"/>
                <a:gd name="T61" fmla="*/ 1 h 249"/>
                <a:gd name="T62" fmla="*/ 0 w 159"/>
                <a:gd name="T63" fmla="*/ 1 h 249"/>
                <a:gd name="T64" fmla="*/ 0 w 159"/>
                <a:gd name="T65" fmla="*/ 1 h 249"/>
                <a:gd name="T66" fmla="*/ 0 w 159"/>
                <a:gd name="T67" fmla="*/ 1 h 249"/>
                <a:gd name="T68" fmla="*/ 0 w 159"/>
                <a:gd name="T69" fmla="*/ 1 h 249"/>
                <a:gd name="T70" fmla="*/ 0 w 159"/>
                <a:gd name="T71" fmla="*/ 1 h 249"/>
                <a:gd name="T72" fmla="*/ 0 w 159"/>
                <a:gd name="T73" fmla="*/ 0 h 249"/>
                <a:gd name="T74" fmla="*/ 0 w 159"/>
                <a:gd name="T75" fmla="*/ 0 h 249"/>
                <a:gd name="T76" fmla="*/ 0 w 159"/>
                <a:gd name="T77" fmla="*/ 0 h 2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9" h="249">
                  <a:moveTo>
                    <a:pt x="158" y="33"/>
                  </a:moveTo>
                  <a:lnTo>
                    <a:pt x="159" y="23"/>
                  </a:lnTo>
                  <a:lnTo>
                    <a:pt x="155" y="12"/>
                  </a:lnTo>
                  <a:lnTo>
                    <a:pt x="151" y="3"/>
                  </a:lnTo>
                  <a:lnTo>
                    <a:pt x="147" y="0"/>
                  </a:lnTo>
                  <a:lnTo>
                    <a:pt x="142" y="0"/>
                  </a:lnTo>
                  <a:lnTo>
                    <a:pt x="100" y="0"/>
                  </a:lnTo>
                  <a:lnTo>
                    <a:pt x="89" y="2"/>
                  </a:lnTo>
                  <a:lnTo>
                    <a:pt x="80" y="7"/>
                  </a:lnTo>
                  <a:lnTo>
                    <a:pt x="71" y="12"/>
                  </a:lnTo>
                  <a:lnTo>
                    <a:pt x="64" y="18"/>
                  </a:lnTo>
                  <a:lnTo>
                    <a:pt x="56" y="26"/>
                  </a:lnTo>
                  <a:lnTo>
                    <a:pt x="50" y="34"/>
                  </a:lnTo>
                  <a:lnTo>
                    <a:pt x="39" y="52"/>
                  </a:lnTo>
                  <a:lnTo>
                    <a:pt x="35" y="62"/>
                  </a:lnTo>
                  <a:lnTo>
                    <a:pt x="32" y="72"/>
                  </a:lnTo>
                  <a:lnTo>
                    <a:pt x="27" y="92"/>
                  </a:lnTo>
                  <a:lnTo>
                    <a:pt x="16" y="131"/>
                  </a:lnTo>
                  <a:lnTo>
                    <a:pt x="5" y="172"/>
                  </a:lnTo>
                  <a:lnTo>
                    <a:pt x="1" y="192"/>
                  </a:lnTo>
                  <a:lnTo>
                    <a:pt x="0" y="202"/>
                  </a:lnTo>
                  <a:lnTo>
                    <a:pt x="1" y="212"/>
                  </a:lnTo>
                  <a:lnTo>
                    <a:pt x="3" y="223"/>
                  </a:lnTo>
                  <a:lnTo>
                    <a:pt x="7" y="232"/>
                  </a:lnTo>
                  <a:lnTo>
                    <a:pt x="14" y="240"/>
                  </a:lnTo>
                  <a:lnTo>
                    <a:pt x="22" y="246"/>
                  </a:lnTo>
                  <a:lnTo>
                    <a:pt x="32" y="248"/>
                  </a:lnTo>
                  <a:lnTo>
                    <a:pt x="43" y="248"/>
                  </a:lnTo>
                  <a:lnTo>
                    <a:pt x="64" y="249"/>
                  </a:lnTo>
                  <a:lnTo>
                    <a:pt x="73" y="248"/>
                  </a:lnTo>
                  <a:lnTo>
                    <a:pt x="83" y="244"/>
                  </a:lnTo>
                  <a:lnTo>
                    <a:pt x="92" y="238"/>
                  </a:lnTo>
                  <a:lnTo>
                    <a:pt x="99" y="230"/>
                  </a:lnTo>
                  <a:lnTo>
                    <a:pt x="104" y="222"/>
                  </a:lnTo>
                  <a:lnTo>
                    <a:pt x="110" y="213"/>
                  </a:lnTo>
                  <a:lnTo>
                    <a:pt x="116" y="193"/>
                  </a:lnTo>
                  <a:lnTo>
                    <a:pt x="136" y="113"/>
                  </a:lnTo>
                  <a:lnTo>
                    <a:pt x="147" y="73"/>
                  </a:lnTo>
                  <a:lnTo>
                    <a:pt x="158" y="3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23" name="Freeform 54"/>
            <p:cNvSpPr>
              <a:spLocks/>
            </p:cNvSpPr>
            <p:nvPr/>
          </p:nvSpPr>
          <p:spPr bwMode="auto">
            <a:xfrm>
              <a:off x="2070" y="2143"/>
              <a:ext cx="2" cy="7"/>
            </a:xfrm>
            <a:custGeom>
              <a:avLst/>
              <a:gdLst>
                <a:gd name="T0" fmla="*/ 0 w 15"/>
                <a:gd name="T1" fmla="*/ 0 h 51"/>
                <a:gd name="T2" fmla="*/ 0 w 15"/>
                <a:gd name="T3" fmla="*/ 0 h 51"/>
                <a:gd name="T4" fmla="*/ 0 w 15"/>
                <a:gd name="T5" fmla="*/ 0 h 51"/>
                <a:gd name="T6" fmla="*/ 0 w 15"/>
                <a:gd name="T7" fmla="*/ 0 h 51"/>
                <a:gd name="T8" fmla="*/ 0 w 15"/>
                <a:gd name="T9" fmla="*/ 0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51">
                  <a:moveTo>
                    <a:pt x="2" y="0"/>
                  </a:moveTo>
                  <a:lnTo>
                    <a:pt x="0" y="14"/>
                  </a:lnTo>
                  <a:lnTo>
                    <a:pt x="1" y="28"/>
                  </a:lnTo>
                  <a:lnTo>
                    <a:pt x="7" y="40"/>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24" name="Line 55"/>
            <p:cNvSpPr>
              <a:spLocks noChangeShapeType="1"/>
            </p:cNvSpPr>
            <p:nvPr/>
          </p:nvSpPr>
          <p:spPr bwMode="auto">
            <a:xfrm flipH="1">
              <a:off x="2092" y="2097"/>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25" name="Freeform 56"/>
            <p:cNvSpPr>
              <a:spLocks/>
            </p:cNvSpPr>
            <p:nvPr/>
          </p:nvSpPr>
          <p:spPr bwMode="auto">
            <a:xfrm>
              <a:off x="2281" y="2336"/>
              <a:ext cx="27" cy="53"/>
            </a:xfrm>
            <a:custGeom>
              <a:avLst/>
              <a:gdLst>
                <a:gd name="T0" fmla="*/ 0 w 186"/>
                <a:gd name="T1" fmla="*/ 1 h 373"/>
                <a:gd name="T2" fmla="*/ 1 w 186"/>
                <a:gd name="T3" fmla="*/ 0 h 373"/>
                <a:gd name="T4" fmla="*/ 1 w 186"/>
                <a:gd name="T5" fmla="*/ 1 h 373"/>
                <a:gd name="T6" fmla="*/ 0 60000 65536"/>
                <a:gd name="T7" fmla="*/ 0 60000 65536"/>
                <a:gd name="T8" fmla="*/ 0 60000 65536"/>
              </a:gdLst>
              <a:ahLst/>
              <a:cxnLst>
                <a:cxn ang="T6">
                  <a:pos x="T0" y="T1"/>
                </a:cxn>
                <a:cxn ang="T7">
                  <a:pos x="T2" y="T3"/>
                </a:cxn>
                <a:cxn ang="T8">
                  <a:pos x="T4" y="T5"/>
                </a:cxn>
              </a:cxnLst>
              <a:rect l="0" t="0" r="r" b="b"/>
              <a:pathLst>
                <a:path w="186" h="373">
                  <a:moveTo>
                    <a:pt x="0" y="373"/>
                  </a:moveTo>
                  <a:lnTo>
                    <a:pt x="186" y="0"/>
                  </a:lnTo>
                  <a:lnTo>
                    <a:pt x="173"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26" name="Line 57"/>
            <p:cNvSpPr>
              <a:spLocks noChangeShapeType="1"/>
            </p:cNvSpPr>
            <p:nvPr/>
          </p:nvSpPr>
          <p:spPr bwMode="auto">
            <a:xfrm flipH="1">
              <a:off x="2289" y="2375"/>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27" name="Freeform 58"/>
            <p:cNvSpPr>
              <a:spLocks/>
            </p:cNvSpPr>
            <p:nvPr/>
          </p:nvSpPr>
          <p:spPr bwMode="auto">
            <a:xfrm>
              <a:off x="2458" y="1857"/>
              <a:ext cx="24" cy="53"/>
            </a:xfrm>
            <a:custGeom>
              <a:avLst/>
              <a:gdLst>
                <a:gd name="T0" fmla="*/ 0 w 166"/>
                <a:gd name="T1" fmla="*/ 0 h 373"/>
                <a:gd name="T2" fmla="*/ 0 w 166"/>
                <a:gd name="T3" fmla="*/ 1 h 373"/>
                <a:gd name="T4" fmla="*/ 0 w 166"/>
                <a:gd name="T5" fmla="*/ 1 h 373"/>
                <a:gd name="T6" fmla="*/ 0 w 166"/>
                <a:gd name="T7" fmla="*/ 1 h 373"/>
                <a:gd name="T8" fmla="*/ 0 w 166"/>
                <a:gd name="T9" fmla="*/ 1 h 373"/>
                <a:gd name="T10" fmla="*/ 0 w 166"/>
                <a:gd name="T11" fmla="*/ 1 h 373"/>
                <a:gd name="T12" fmla="*/ 0 w 166"/>
                <a:gd name="T13" fmla="*/ 1 h 373"/>
                <a:gd name="T14" fmla="*/ 0 w 166"/>
                <a:gd name="T15" fmla="*/ 1 h 373"/>
                <a:gd name="T16" fmla="*/ 0 w 166"/>
                <a:gd name="T17" fmla="*/ 1 h 373"/>
                <a:gd name="T18" fmla="*/ 0 w 166"/>
                <a:gd name="T19" fmla="*/ 1 h 373"/>
                <a:gd name="T20" fmla="*/ 0 w 166"/>
                <a:gd name="T21" fmla="*/ 1 h 373"/>
                <a:gd name="T22" fmla="*/ 0 w 166"/>
                <a:gd name="T23" fmla="*/ 0 h 373"/>
                <a:gd name="T24" fmla="*/ 0 w 166"/>
                <a:gd name="T25" fmla="*/ 0 h 373"/>
                <a:gd name="T26" fmla="*/ 0 w 166"/>
                <a:gd name="T27" fmla="*/ 0 h 373"/>
                <a:gd name="T28" fmla="*/ 0 w 166"/>
                <a:gd name="T29" fmla="*/ 0 h 373"/>
                <a:gd name="T30" fmla="*/ 0 w 166"/>
                <a:gd name="T31" fmla="*/ 0 h 373"/>
                <a:gd name="T32" fmla="*/ 0 w 166"/>
                <a:gd name="T33" fmla="*/ 0 h 3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6" h="373">
                  <a:moveTo>
                    <a:pt x="100" y="0"/>
                  </a:moveTo>
                  <a:lnTo>
                    <a:pt x="0" y="373"/>
                  </a:lnTo>
                  <a:lnTo>
                    <a:pt x="65" y="373"/>
                  </a:lnTo>
                  <a:lnTo>
                    <a:pt x="79" y="371"/>
                  </a:lnTo>
                  <a:lnTo>
                    <a:pt x="93" y="364"/>
                  </a:lnTo>
                  <a:lnTo>
                    <a:pt x="107" y="352"/>
                  </a:lnTo>
                  <a:lnTo>
                    <a:pt x="119" y="337"/>
                  </a:lnTo>
                  <a:lnTo>
                    <a:pt x="129" y="320"/>
                  </a:lnTo>
                  <a:lnTo>
                    <a:pt x="136" y="301"/>
                  </a:lnTo>
                  <a:lnTo>
                    <a:pt x="163" y="197"/>
                  </a:lnTo>
                  <a:lnTo>
                    <a:pt x="166" y="178"/>
                  </a:lnTo>
                  <a:lnTo>
                    <a:pt x="166" y="161"/>
                  </a:lnTo>
                  <a:lnTo>
                    <a:pt x="162" y="146"/>
                  </a:lnTo>
                  <a:lnTo>
                    <a:pt x="155" y="135"/>
                  </a:lnTo>
                  <a:lnTo>
                    <a:pt x="144" y="127"/>
                  </a:lnTo>
                  <a:lnTo>
                    <a:pt x="132" y="125"/>
                  </a:lnTo>
                  <a:lnTo>
                    <a:pt x="66" y="1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28" name="Line 59"/>
            <p:cNvSpPr>
              <a:spLocks noChangeShapeType="1"/>
            </p:cNvSpPr>
            <p:nvPr/>
          </p:nvSpPr>
          <p:spPr bwMode="auto">
            <a:xfrm flipH="1">
              <a:off x="2489" y="1857"/>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29" name="Freeform 60"/>
            <p:cNvSpPr>
              <a:spLocks/>
            </p:cNvSpPr>
            <p:nvPr/>
          </p:nvSpPr>
          <p:spPr bwMode="auto">
            <a:xfrm>
              <a:off x="2504" y="2290"/>
              <a:ext cx="24" cy="54"/>
            </a:xfrm>
            <a:custGeom>
              <a:avLst/>
              <a:gdLst>
                <a:gd name="T0" fmla="*/ 0 w 166"/>
                <a:gd name="T1" fmla="*/ 0 h 373"/>
                <a:gd name="T2" fmla="*/ 0 w 166"/>
                <a:gd name="T3" fmla="*/ 1 h 373"/>
                <a:gd name="T4" fmla="*/ 0 w 166"/>
                <a:gd name="T5" fmla="*/ 1 h 373"/>
                <a:gd name="T6" fmla="*/ 0 w 166"/>
                <a:gd name="T7" fmla="*/ 1 h 373"/>
                <a:gd name="T8" fmla="*/ 0 w 166"/>
                <a:gd name="T9" fmla="*/ 1 h 373"/>
                <a:gd name="T10" fmla="*/ 0 w 166"/>
                <a:gd name="T11" fmla="*/ 1 h 373"/>
                <a:gd name="T12" fmla="*/ 0 w 166"/>
                <a:gd name="T13" fmla="*/ 1 h 373"/>
                <a:gd name="T14" fmla="*/ 0 w 166"/>
                <a:gd name="T15" fmla="*/ 1 h 373"/>
                <a:gd name="T16" fmla="*/ 0 w 166"/>
                <a:gd name="T17" fmla="*/ 1 h 373"/>
                <a:gd name="T18" fmla="*/ 0 w 166"/>
                <a:gd name="T19" fmla="*/ 1 h 373"/>
                <a:gd name="T20" fmla="*/ 0 w 166"/>
                <a:gd name="T21" fmla="*/ 1 h 373"/>
                <a:gd name="T22" fmla="*/ 0 w 166"/>
                <a:gd name="T23" fmla="*/ 0 h 373"/>
                <a:gd name="T24" fmla="*/ 0 w 166"/>
                <a:gd name="T25" fmla="*/ 0 h 373"/>
                <a:gd name="T26" fmla="*/ 0 w 166"/>
                <a:gd name="T27" fmla="*/ 0 h 373"/>
                <a:gd name="T28" fmla="*/ 0 w 166"/>
                <a:gd name="T29" fmla="*/ 0 h 373"/>
                <a:gd name="T30" fmla="*/ 0 w 166"/>
                <a:gd name="T31" fmla="*/ 0 h 373"/>
                <a:gd name="T32" fmla="*/ 0 w 166"/>
                <a:gd name="T33" fmla="*/ 0 h 3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6" h="373">
                  <a:moveTo>
                    <a:pt x="100" y="0"/>
                  </a:moveTo>
                  <a:lnTo>
                    <a:pt x="0" y="373"/>
                  </a:lnTo>
                  <a:lnTo>
                    <a:pt x="65" y="373"/>
                  </a:lnTo>
                  <a:lnTo>
                    <a:pt x="79" y="370"/>
                  </a:lnTo>
                  <a:lnTo>
                    <a:pt x="92" y="363"/>
                  </a:lnTo>
                  <a:lnTo>
                    <a:pt x="106" y="352"/>
                  </a:lnTo>
                  <a:lnTo>
                    <a:pt x="118" y="336"/>
                  </a:lnTo>
                  <a:lnTo>
                    <a:pt x="129" y="319"/>
                  </a:lnTo>
                  <a:lnTo>
                    <a:pt x="135" y="300"/>
                  </a:lnTo>
                  <a:lnTo>
                    <a:pt x="163" y="197"/>
                  </a:lnTo>
                  <a:lnTo>
                    <a:pt x="166" y="179"/>
                  </a:lnTo>
                  <a:lnTo>
                    <a:pt x="166" y="161"/>
                  </a:lnTo>
                  <a:lnTo>
                    <a:pt x="162" y="146"/>
                  </a:lnTo>
                  <a:lnTo>
                    <a:pt x="154" y="134"/>
                  </a:lnTo>
                  <a:lnTo>
                    <a:pt x="144" y="127"/>
                  </a:lnTo>
                  <a:lnTo>
                    <a:pt x="132" y="124"/>
                  </a:lnTo>
                  <a:lnTo>
                    <a:pt x="66" y="1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30" name="Freeform 61"/>
            <p:cNvSpPr>
              <a:spLocks/>
            </p:cNvSpPr>
            <p:nvPr/>
          </p:nvSpPr>
          <p:spPr bwMode="auto">
            <a:xfrm>
              <a:off x="2505" y="1954"/>
              <a:ext cx="25" cy="30"/>
            </a:xfrm>
            <a:custGeom>
              <a:avLst/>
              <a:gdLst>
                <a:gd name="T0" fmla="*/ 0 w 178"/>
                <a:gd name="T1" fmla="*/ 1 h 206"/>
                <a:gd name="T2" fmla="*/ 0 w 178"/>
                <a:gd name="T3" fmla="*/ 1 h 206"/>
                <a:gd name="T4" fmla="*/ 0 w 178"/>
                <a:gd name="T5" fmla="*/ 1 h 206"/>
                <a:gd name="T6" fmla="*/ 0 w 178"/>
                <a:gd name="T7" fmla="*/ 1 h 206"/>
                <a:gd name="T8" fmla="*/ 0 w 178"/>
                <a:gd name="T9" fmla="*/ 1 h 206"/>
                <a:gd name="T10" fmla="*/ 0 w 178"/>
                <a:gd name="T11" fmla="*/ 0 h 206"/>
                <a:gd name="T12" fmla="*/ 0 w 178"/>
                <a:gd name="T13" fmla="*/ 0 h 206"/>
                <a:gd name="T14" fmla="*/ 0 w 178"/>
                <a:gd name="T15" fmla="*/ 0 h 206"/>
                <a:gd name="T16" fmla="*/ 0 w 178"/>
                <a:gd name="T17" fmla="*/ 0 h 206"/>
                <a:gd name="T18" fmla="*/ 1 w 178"/>
                <a:gd name="T19" fmla="*/ 0 h 206"/>
                <a:gd name="T20" fmla="*/ 1 w 178"/>
                <a:gd name="T21" fmla="*/ 0 h 206"/>
                <a:gd name="T22" fmla="*/ 1 w 178"/>
                <a:gd name="T23" fmla="*/ 0 h 206"/>
                <a:gd name="T24" fmla="*/ 0 w 178"/>
                <a:gd name="T25" fmla="*/ 0 h 206"/>
                <a:gd name="T26" fmla="*/ 0 w 178"/>
                <a:gd name="T27" fmla="*/ 0 h 206"/>
                <a:gd name="T28" fmla="*/ 0 w 178"/>
                <a:gd name="T29" fmla="*/ 0 h 206"/>
                <a:gd name="T30" fmla="*/ 0 w 178"/>
                <a:gd name="T31" fmla="*/ 0 h 206"/>
                <a:gd name="T32" fmla="*/ 0 w 178"/>
                <a:gd name="T33" fmla="*/ 0 h 20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8" h="206">
                  <a:moveTo>
                    <a:pt x="0" y="206"/>
                  </a:moveTo>
                  <a:lnTo>
                    <a:pt x="73" y="206"/>
                  </a:lnTo>
                  <a:lnTo>
                    <a:pt x="90" y="204"/>
                  </a:lnTo>
                  <a:lnTo>
                    <a:pt x="108" y="197"/>
                  </a:lnTo>
                  <a:lnTo>
                    <a:pt x="125" y="184"/>
                  </a:lnTo>
                  <a:lnTo>
                    <a:pt x="140" y="168"/>
                  </a:lnTo>
                  <a:lnTo>
                    <a:pt x="154" y="148"/>
                  </a:lnTo>
                  <a:lnTo>
                    <a:pt x="165" y="127"/>
                  </a:lnTo>
                  <a:lnTo>
                    <a:pt x="173" y="103"/>
                  </a:lnTo>
                  <a:lnTo>
                    <a:pt x="178" y="80"/>
                  </a:lnTo>
                  <a:lnTo>
                    <a:pt x="178" y="58"/>
                  </a:lnTo>
                  <a:lnTo>
                    <a:pt x="175" y="38"/>
                  </a:lnTo>
                  <a:lnTo>
                    <a:pt x="167" y="22"/>
                  </a:lnTo>
                  <a:lnTo>
                    <a:pt x="157" y="9"/>
                  </a:lnTo>
                  <a:lnTo>
                    <a:pt x="144" y="2"/>
                  </a:lnTo>
                  <a:lnTo>
                    <a:pt x="128" y="0"/>
                  </a:lnTo>
                  <a:lnTo>
                    <a:pt x="5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31" name="Freeform 62"/>
            <p:cNvSpPr>
              <a:spLocks/>
            </p:cNvSpPr>
            <p:nvPr/>
          </p:nvSpPr>
          <p:spPr bwMode="auto">
            <a:xfrm>
              <a:off x="2505" y="1930"/>
              <a:ext cx="30" cy="54"/>
            </a:xfrm>
            <a:custGeom>
              <a:avLst/>
              <a:gdLst>
                <a:gd name="T0" fmla="*/ 0 w 212"/>
                <a:gd name="T1" fmla="*/ 0 h 372"/>
                <a:gd name="T2" fmla="*/ 0 w 212"/>
                <a:gd name="T3" fmla="*/ 0 h 372"/>
                <a:gd name="T4" fmla="*/ 0 w 212"/>
                <a:gd name="T5" fmla="*/ 0 h 372"/>
                <a:gd name="T6" fmla="*/ 1 w 212"/>
                <a:gd name="T7" fmla="*/ 0 h 372"/>
                <a:gd name="T8" fmla="*/ 1 w 212"/>
                <a:gd name="T9" fmla="*/ 0 h 372"/>
                <a:gd name="T10" fmla="*/ 1 w 212"/>
                <a:gd name="T11" fmla="*/ 0 h 372"/>
                <a:gd name="T12" fmla="*/ 1 w 212"/>
                <a:gd name="T13" fmla="*/ 0 h 372"/>
                <a:gd name="T14" fmla="*/ 1 w 212"/>
                <a:gd name="T15" fmla="*/ 0 h 372"/>
                <a:gd name="T16" fmla="*/ 1 w 212"/>
                <a:gd name="T17" fmla="*/ 0 h 372"/>
                <a:gd name="T18" fmla="*/ 1 w 212"/>
                <a:gd name="T19" fmla="*/ 0 h 372"/>
                <a:gd name="T20" fmla="*/ 1 w 212"/>
                <a:gd name="T21" fmla="*/ 0 h 372"/>
                <a:gd name="T22" fmla="*/ 1 w 212"/>
                <a:gd name="T23" fmla="*/ 0 h 372"/>
                <a:gd name="T24" fmla="*/ 0 w 212"/>
                <a:gd name="T25" fmla="*/ 0 h 372"/>
                <a:gd name="T26" fmla="*/ 0 w 212"/>
                <a:gd name="T27" fmla="*/ 0 h 372"/>
                <a:gd name="T28" fmla="*/ 0 w 212"/>
                <a:gd name="T29" fmla="*/ 1 h 37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2" h="372">
                  <a:moveTo>
                    <a:pt x="128" y="166"/>
                  </a:moveTo>
                  <a:lnTo>
                    <a:pt x="144" y="163"/>
                  </a:lnTo>
                  <a:lnTo>
                    <a:pt x="160" y="154"/>
                  </a:lnTo>
                  <a:lnTo>
                    <a:pt x="176" y="141"/>
                  </a:lnTo>
                  <a:lnTo>
                    <a:pt x="190" y="124"/>
                  </a:lnTo>
                  <a:lnTo>
                    <a:pt x="200" y="104"/>
                  </a:lnTo>
                  <a:lnTo>
                    <a:pt x="209" y="83"/>
                  </a:lnTo>
                  <a:lnTo>
                    <a:pt x="212" y="61"/>
                  </a:lnTo>
                  <a:lnTo>
                    <a:pt x="212" y="41"/>
                  </a:lnTo>
                  <a:lnTo>
                    <a:pt x="208" y="24"/>
                  </a:lnTo>
                  <a:lnTo>
                    <a:pt x="199" y="11"/>
                  </a:lnTo>
                  <a:lnTo>
                    <a:pt x="188" y="3"/>
                  </a:lnTo>
                  <a:lnTo>
                    <a:pt x="173" y="0"/>
                  </a:lnTo>
                  <a:lnTo>
                    <a:pt x="100" y="0"/>
                  </a:lnTo>
                  <a:lnTo>
                    <a:pt x="0" y="3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32" name="Line 63"/>
            <p:cNvSpPr>
              <a:spLocks noChangeShapeType="1"/>
            </p:cNvSpPr>
            <p:nvPr/>
          </p:nvSpPr>
          <p:spPr bwMode="auto">
            <a:xfrm>
              <a:off x="2012" y="1846"/>
              <a:ext cx="97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33" name="Line 64"/>
            <p:cNvSpPr>
              <a:spLocks noChangeShapeType="1"/>
            </p:cNvSpPr>
            <p:nvPr/>
          </p:nvSpPr>
          <p:spPr bwMode="auto">
            <a:xfrm>
              <a:off x="2985" y="1846"/>
              <a:ext cx="0" cy="4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34" name="Line 65"/>
            <p:cNvSpPr>
              <a:spLocks noChangeShapeType="1"/>
            </p:cNvSpPr>
            <p:nvPr/>
          </p:nvSpPr>
          <p:spPr bwMode="auto">
            <a:xfrm flipH="1">
              <a:off x="2012" y="2260"/>
              <a:ext cx="97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35" name="Line 66"/>
            <p:cNvSpPr>
              <a:spLocks noChangeShapeType="1"/>
            </p:cNvSpPr>
            <p:nvPr/>
          </p:nvSpPr>
          <p:spPr bwMode="auto">
            <a:xfrm flipV="1">
              <a:off x="2012" y="1846"/>
              <a:ext cx="0" cy="41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36" name="Line 67"/>
            <p:cNvSpPr>
              <a:spLocks noChangeShapeType="1"/>
            </p:cNvSpPr>
            <p:nvPr/>
          </p:nvSpPr>
          <p:spPr bwMode="auto">
            <a:xfrm>
              <a:off x="2985" y="2260"/>
              <a:ext cx="296" cy="2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37" name="Line 68"/>
            <p:cNvSpPr>
              <a:spLocks noChangeShapeType="1"/>
            </p:cNvSpPr>
            <p:nvPr/>
          </p:nvSpPr>
          <p:spPr bwMode="auto">
            <a:xfrm>
              <a:off x="2012" y="2260"/>
              <a:ext cx="295" cy="29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38" name="Line 69"/>
            <p:cNvSpPr>
              <a:spLocks noChangeShapeType="1"/>
            </p:cNvSpPr>
            <p:nvPr/>
          </p:nvSpPr>
          <p:spPr bwMode="auto">
            <a:xfrm>
              <a:off x="2307" y="2555"/>
              <a:ext cx="974"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39" name="Line 70"/>
            <p:cNvSpPr>
              <a:spLocks noChangeShapeType="1"/>
            </p:cNvSpPr>
            <p:nvPr/>
          </p:nvSpPr>
          <p:spPr bwMode="auto">
            <a:xfrm flipH="1">
              <a:off x="2263" y="1975"/>
              <a:ext cx="224" cy="3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0" name="Line 71"/>
            <p:cNvSpPr>
              <a:spLocks noChangeShapeType="1"/>
            </p:cNvSpPr>
            <p:nvPr/>
          </p:nvSpPr>
          <p:spPr bwMode="auto">
            <a:xfrm>
              <a:off x="2263" y="2337"/>
              <a:ext cx="0"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1" name="Line 72"/>
            <p:cNvSpPr>
              <a:spLocks noChangeShapeType="1"/>
            </p:cNvSpPr>
            <p:nvPr/>
          </p:nvSpPr>
          <p:spPr bwMode="auto">
            <a:xfrm>
              <a:off x="2487" y="1975"/>
              <a:ext cx="0" cy="2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2" name="Line 73"/>
            <p:cNvSpPr>
              <a:spLocks noChangeShapeType="1"/>
            </p:cNvSpPr>
            <p:nvPr/>
          </p:nvSpPr>
          <p:spPr bwMode="auto">
            <a:xfrm flipH="1" flipV="1">
              <a:off x="2434" y="1922"/>
              <a:ext cx="53"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3" name="Line 74"/>
            <p:cNvSpPr>
              <a:spLocks noChangeShapeType="1"/>
            </p:cNvSpPr>
            <p:nvPr/>
          </p:nvSpPr>
          <p:spPr bwMode="auto">
            <a:xfrm flipH="1">
              <a:off x="2084" y="1922"/>
              <a:ext cx="350" cy="2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4" name="Line 75"/>
            <p:cNvSpPr>
              <a:spLocks noChangeShapeType="1"/>
            </p:cNvSpPr>
            <p:nvPr/>
          </p:nvSpPr>
          <p:spPr bwMode="auto">
            <a:xfrm flipH="1">
              <a:off x="2263" y="2313"/>
              <a:ext cx="224" cy="12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5" name="Line 76"/>
            <p:cNvSpPr>
              <a:spLocks noChangeShapeType="1"/>
            </p:cNvSpPr>
            <p:nvPr/>
          </p:nvSpPr>
          <p:spPr bwMode="auto">
            <a:xfrm>
              <a:off x="2487" y="2185"/>
              <a:ext cx="0" cy="1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6" name="Line 77"/>
            <p:cNvSpPr>
              <a:spLocks noChangeShapeType="1"/>
            </p:cNvSpPr>
            <p:nvPr/>
          </p:nvSpPr>
          <p:spPr bwMode="auto">
            <a:xfrm>
              <a:off x="2084" y="2158"/>
              <a:ext cx="179" cy="1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7" name="Line 78"/>
            <p:cNvSpPr>
              <a:spLocks noChangeShapeType="1"/>
            </p:cNvSpPr>
            <p:nvPr/>
          </p:nvSpPr>
          <p:spPr bwMode="auto">
            <a:xfrm>
              <a:off x="2084" y="2158"/>
              <a:ext cx="0"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8" name="Line 79"/>
            <p:cNvSpPr>
              <a:spLocks noChangeShapeType="1"/>
            </p:cNvSpPr>
            <p:nvPr/>
          </p:nvSpPr>
          <p:spPr bwMode="auto">
            <a:xfrm>
              <a:off x="2084" y="2260"/>
              <a:ext cx="179" cy="1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49" name="Line 80"/>
            <p:cNvSpPr>
              <a:spLocks noChangeShapeType="1"/>
            </p:cNvSpPr>
            <p:nvPr/>
          </p:nvSpPr>
          <p:spPr bwMode="auto">
            <a:xfrm>
              <a:off x="2434" y="1922"/>
              <a:ext cx="0" cy="3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50" name="Line 81"/>
            <p:cNvSpPr>
              <a:spLocks noChangeShapeType="1"/>
            </p:cNvSpPr>
            <p:nvPr/>
          </p:nvSpPr>
          <p:spPr bwMode="auto">
            <a:xfrm>
              <a:off x="2434" y="2260"/>
              <a:ext cx="53"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51" name="Line 82"/>
            <p:cNvSpPr>
              <a:spLocks noChangeShapeType="1"/>
            </p:cNvSpPr>
            <p:nvPr/>
          </p:nvSpPr>
          <p:spPr bwMode="auto">
            <a:xfrm flipH="1">
              <a:off x="2509" y="2193"/>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52" name="Freeform 83"/>
            <p:cNvSpPr>
              <a:spLocks/>
            </p:cNvSpPr>
            <p:nvPr/>
          </p:nvSpPr>
          <p:spPr bwMode="auto">
            <a:xfrm>
              <a:off x="2504" y="2183"/>
              <a:ext cx="5" cy="10"/>
            </a:xfrm>
            <a:custGeom>
              <a:avLst/>
              <a:gdLst>
                <a:gd name="T0" fmla="*/ 0 w 34"/>
                <a:gd name="T1" fmla="*/ 0 h 73"/>
                <a:gd name="T2" fmla="*/ 0 w 34"/>
                <a:gd name="T3" fmla="*/ 0 h 73"/>
                <a:gd name="T4" fmla="*/ 0 w 34"/>
                <a:gd name="T5" fmla="*/ 0 h 73"/>
                <a:gd name="T6" fmla="*/ 0 w 34"/>
                <a:gd name="T7" fmla="*/ 0 h 73"/>
                <a:gd name="T8" fmla="*/ 0 w 34"/>
                <a:gd name="T9" fmla="*/ 0 h 73"/>
                <a:gd name="T10" fmla="*/ 0 w 34"/>
                <a:gd name="T11" fmla="*/ 0 h 73"/>
                <a:gd name="T12" fmla="*/ 0 w 34"/>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3">
                  <a:moveTo>
                    <a:pt x="3" y="0"/>
                  </a:moveTo>
                  <a:lnTo>
                    <a:pt x="0" y="19"/>
                  </a:lnTo>
                  <a:lnTo>
                    <a:pt x="0" y="36"/>
                  </a:lnTo>
                  <a:lnTo>
                    <a:pt x="4" y="51"/>
                  </a:lnTo>
                  <a:lnTo>
                    <a:pt x="11" y="63"/>
                  </a:lnTo>
                  <a:lnTo>
                    <a:pt x="22" y="70"/>
                  </a:lnTo>
                  <a:lnTo>
                    <a:pt x="34"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53" name="Line 84"/>
            <p:cNvSpPr>
              <a:spLocks noChangeShapeType="1"/>
            </p:cNvSpPr>
            <p:nvPr/>
          </p:nvSpPr>
          <p:spPr bwMode="auto">
            <a:xfrm flipV="1">
              <a:off x="2504" y="2168"/>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54" name="Freeform 85"/>
            <p:cNvSpPr>
              <a:spLocks/>
            </p:cNvSpPr>
            <p:nvPr/>
          </p:nvSpPr>
          <p:spPr bwMode="auto">
            <a:xfrm>
              <a:off x="2508" y="2158"/>
              <a:ext cx="10" cy="10"/>
            </a:xfrm>
            <a:custGeom>
              <a:avLst/>
              <a:gdLst>
                <a:gd name="T0" fmla="*/ 0 w 70"/>
                <a:gd name="T1" fmla="*/ 0 h 73"/>
                <a:gd name="T2" fmla="*/ 0 w 70"/>
                <a:gd name="T3" fmla="*/ 0 h 73"/>
                <a:gd name="T4" fmla="*/ 0 w 70"/>
                <a:gd name="T5" fmla="*/ 0 h 73"/>
                <a:gd name="T6" fmla="*/ 0 w 70"/>
                <a:gd name="T7" fmla="*/ 0 h 73"/>
                <a:gd name="T8" fmla="*/ 0 w 70"/>
                <a:gd name="T9" fmla="*/ 0 h 73"/>
                <a:gd name="T10" fmla="*/ 0 w 70"/>
                <a:gd name="T11" fmla="*/ 0 h 73"/>
                <a:gd name="T12" fmla="*/ 0 w 70"/>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3">
                  <a:moveTo>
                    <a:pt x="70" y="0"/>
                  </a:moveTo>
                  <a:lnTo>
                    <a:pt x="56" y="3"/>
                  </a:lnTo>
                  <a:lnTo>
                    <a:pt x="42" y="10"/>
                  </a:lnTo>
                  <a:lnTo>
                    <a:pt x="28" y="22"/>
                  </a:lnTo>
                  <a:lnTo>
                    <a:pt x="17" y="37"/>
                  </a:lnTo>
                  <a:lnTo>
                    <a:pt x="6" y="54"/>
                  </a:lnTo>
                  <a:lnTo>
                    <a:pt x="0"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55" name="Line 86"/>
            <p:cNvSpPr>
              <a:spLocks noChangeShapeType="1"/>
            </p:cNvSpPr>
            <p:nvPr/>
          </p:nvSpPr>
          <p:spPr bwMode="auto">
            <a:xfrm>
              <a:off x="2518" y="2158"/>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56" name="Line 87"/>
            <p:cNvSpPr>
              <a:spLocks noChangeShapeType="1"/>
            </p:cNvSpPr>
            <p:nvPr/>
          </p:nvSpPr>
          <p:spPr bwMode="auto">
            <a:xfrm flipH="1">
              <a:off x="2532" y="2140"/>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57" name="Line 88"/>
            <p:cNvSpPr>
              <a:spLocks noChangeShapeType="1"/>
            </p:cNvSpPr>
            <p:nvPr/>
          </p:nvSpPr>
          <p:spPr bwMode="auto">
            <a:xfrm flipH="1">
              <a:off x="2728" y="2518"/>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58" name="Freeform 89"/>
            <p:cNvSpPr>
              <a:spLocks/>
            </p:cNvSpPr>
            <p:nvPr/>
          </p:nvSpPr>
          <p:spPr bwMode="auto">
            <a:xfrm>
              <a:off x="2723" y="2508"/>
              <a:ext cx="5" cy="10"/>
            </a:xfrm>
            <a:custGeom>
              <a:avLst/>
              <a:gdLst>
                <a:gd name="T0" fmla="*/ 0 w 34"/>
                <a:gd name="T1" fmla="*/ 0 h 72"/>
                <a:gd name="T2" fmla="*/ 0 w 34"/>
                <a:gd name="T3" fmla="*/ 0 h 72"/>
                <a:gd name="T4" fmla="*/ 0 w 34"/>
                <a:gd name="T5" fmla="*/ 0 h 72"/>
                <a:gd name="T6" fmla="*/ 0 w 34"/>
                <a:gd name="T7" fmla="*/ 0 h 72"/>
                <a:gd name="T8" fmla="*/ 0 w 34"/>
                <a:gd name="T9" fmla="*/ 0 h 72"/>
                <a:gd name="T10" fmla="*/ 0 w 34"/>
                <a:gd name="T11" fmla="*/ 0 h 72"/>
                <a:gd name="T12" fmla="*/ 0 w 34"/>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2">
                  <a:moveTo>
                    <a:pt x="3" y="0"/>
                  </a:moveTo>
                  <a:lnTo>
                    <a:pt x="0" y="19"/>
                  </a:lnTo>
                  <a:lnTo>
                    <a:pt x="0" y="36"/>
                  </a:lnTo>
                  <a:lnTo>
                    <a:pt x="5" y="51"/>
                  </a:lnTo>
                  <a:lnTo>
                    <a:pt x="12" y="62"/>
                  </a:lnTo>
                  <a:lnTo>
                    <a:pt x="22" y="70"/>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59" name="Line 90"/>
            <p:cNvSpPr>
              <a:spLocks noChangeShapeType="1"/>
            </p:cNvSpPr>
            <p:nvPr/>
          </p:nvSpPr>
          <p:spPr bwMode="auto">
            <a:xfrm flipV="1">
              <a:off x="2724" y="2493"/>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60" name="Freeform 91"/>
            <p:cNvSpPr>
              <a:spLocks/>
            </p:cNvSpPr>
            <p:nvPr/>
          </p:nvSpPr>
          <p:spPr bwMode="auto">
            <a:xfrm>
              <a:off x="2728" y="2483"/>
              <a:ext cx="10" cy="10"/>
            </a:xfrm>
            <a:custGeom>
              <a:avLst/>
              <a:gdLst>
                <a:gd name="T0" fmla="*/ 0 w 69"/>
                <a:gd name="T1" fmla="*/ 0 h 72"/>
                <a:gd name="T2" fmla="*/ 0 w 69"/>
                <a:gd name="T3" fmla="*/ 0 h 72"/>
                <a:gd name="T4" fmla="*/ 0 w 69"/>
                <a:gd name="T5" fmla="*/ 0 h 72"/>
                <a:gd name="T6" fmla="*/ 0 w 69"/>
                <a:gd name="T7" fmla="*/ 0 h 72"/>
                <a:gd name="T8" fmla="*/ 0 w 69"/>
                <a:gd name="T9" fmla="*/ 0 h 72"/>
                <a:gd name="T10" fmla="*/ 0 w 69"/>
                <a:gd name="T11" fmla="*/ 0 h 72"/>
                <a:gd name="T12" fmla="*/ 0 w 69"/>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72">
                  <a:moveTo>
                    <a:pt x="69" y="0"/>
                  </a:moveTo>
                  <a:lnTo>
                    <a:pt x="57" y="2"/>
                  </a:lnTo>
                  <a:lnTo>
                    <a:pt x="42" y="9"/>
                  </a:lnTo>
                  <a:lnTo>
                    <a:pt x="28" y="21"/>
                  </a:lnTo>
                  <a:lnTo>
                    <a:pt x="16" y="36"/>
                  </a:lnTo>
                  <a:lnTo>
                    <a:pt x="7"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61" name="Line 92"/>
            <p:cNvSpPr>
              <a:spLocks noChangeShapeType="1"/>
            </p:cNvSpPr>
            <p:nvPr/>
          </p:nvSpPr>
          <p:spPr bwMode="auto">
            <a:xfrm>
              <a:off x="2738" y="2483"/>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62" name="Line 93"/>
            <p:cNvSpPr>
              <a:spLocks noChangeShapeType="1"/>
            </p:cNvSpPr>
            <p:nvPr/>
          </p:nvSpPr>
          <p:spPr bwMode="auto">
            <a:xfrm flipH="1">
              <a:off x="2774" y="2427"/>
              <a:ext cx="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63" name="Freeform 94"/>
            <p:cNvSpPr>
              <a:spLocks/>
            </p:cNvSpPr>
            <p:nvPr/>
          </p:nvSpPr>
          <p:spPr bwMode="auto">
            <a:xfrm>
              <a:off x="2767" y="2414"/>
              <a:ext cx="7" cy="13"/>
            </a:xfrm>
            <a:custGeom>
              <a:avLst/>
              <a:gdLst>
                <a:gd name="T0" fmla="*/ 0 w 45"/>
                <a:gd name="T1" fmla="*/ 0 h 92"/>
                <a:gd name="T2" fmla="*/ 0 w 45"/>
                <a:gd name="T3" fmla="*/ 0 h 92"/>
                <a:gd name="T4" fmla="*/ 0 w 45"/>
                <a:gd name="T5" fmla="*/ 0 h 92"/>
                <a:gd name="T6" fmla="*/ 0 w 45"/>
                <a:gd name="T7" fmla="*/ 0 h 92"/>
                <a:gd name="T8" fmla="*/ 0 w 45"/>
                <a:gd name="T9" fmla="*/ 0 h 92"/>
                <a:gd name="T10" fmla="*/ 0 w 45"/>
                <a:gd name="T11" fmla="*/ 0 h 92"/>
                <a:gd name="T12" fmla="*/ 0 w 45"/>
                <a:gd name="T13" fmla="*/ 0 h 92"/>
                <a:gd name="T14" fmla="*/ 0 w 45"/>
                <a:gd name="T15" fmla="*/ 0 h 9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5" h="92">
                  <a:moveTo>
                    <a:pt x="4" y="0"/>
                  </a:moveTo>
                  <a:lnTo>
                    <a:pt x="0" y="20"/>
                  </a:lnTo>
                  <a:lnTo>
                    <a:pt x="0" y="40"/>
                  </a:lnTo>
                  <a:lnTo>
                    <a:pt x="3" y="57"/>
                  </a:lnTo>
                  <a:lnTo>
                    <a:pt x="9" y="72"/>
                  </a:lnTo>
                  <a:lnTo>
                    <a:pt x="19" y="84"/>
                  </a:lnTo>
                  <a:lnTo>
                    <a:pt x="31" y="90"/>
                  </a:lnTo>
                  <a:lnTo>
                    <a:pt x="45" y="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64" name="Line 95"/>
            <p:cNvSpPr>
              <a:spLocks noChangeShapeType="1"/>
            </p:cNvSpPr>
            <p:nvPr/>
          </p:nvSpPr>
          <p:spPr bwMode="auto">
            <a:xfrm flipV="1">
              <a:off x="2768" y="2388"/>
              <a:ext cx="7"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65" name="Freeform 96"/>
            <p:cNvSpPr>
              <a:spLocks/>
            </p:cNvSpPr>
            <p:nvPr/>
          </p:nvSpPr>
          <p:spPr bwMode="auto">
            <a:xfrm>
              <a:off x="2775" y="2374"/>
              <a:ext cx="13" cy="14"/>
            </a:xfrm>
            <a:custGeom>
              <a:avLst/>
              <a:gdLst>
                <a:gd name="T0" fmla="*/ 0 w 90"/>
                <a:gd name="T1" fmla="*/ 0 h 93"/>
                <a:gd name="T2" fmla="*/ 0 w 90"/>
                <a:gd name="T3" fmla="*/ 0 h 93"/>
                <a:gd name="T4" fmla="*/ 0 w 90"/>
                <a:gd name="T5" fmla="*/ 0 h 93"/>
                <a:gd name="T6" fmla="*/ 0 w 90"/>
                <a:gd name="T7" fmla="*/ 0 h 93"/>
                <a:gd name="T8" fmla="*/ 0 w 90"/>
                <a:gd name="T9" fmla="*/ 0 h 93"/>
                <a:gd name="T10" fmla="*/ 0 w 90"/>
                <a:gd name="T11" fmla="*/ 0 h 93"/>
                <a:gd name="T12" fmla="*/ 0 w 90"/>
                <a:gd name="T13" fmla="*/ 0 h 93"/>
                <a:gd name="T14" fmla="*/ 0 w 90"/>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 h="93">
                  <a:moveTo>
                    <a:pt x="90" y="0"/>
                  </a:moveTo>
                  <a:lnTo>
                    <a:pt x="75" y="2"/>
                  </a:lnTo>
                  <a:lnTo>
                    <a:pt x="60" y="9"/>
                  </a:lnTo>
                  <a:lnTo>
                    <a:pt x="44" y="20"/>
                  </a:lnTo>
                  <a:lnTo>
                    <a:pt x="30" y="35"/>
                  </a:lnTo>
                  <a:lnTo>
                    <a:pt x="17" y="53"/>
                  </a:lnTo>
                  <a:lnTo>
                    <a:pt x="8" y="72"/>
                  </a:lnTo>
                  <a:lnTo>
                    <a:pt x="0"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66" name="Line 97"/>
            <p:cNvSpPr>
              <a:spLocks noChangeShapeType="1"/>
            </p:cNvSpPr>
            <p:nvPr/>
          </p:nvSpPr>
          <p:spPr bwMode="auto">
            <a:xfrm>
              <a:off x="2788" y="2374"/>
              <a:ext cx="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67" name="Freeform 98"/>
            <p:cNvSpPr>
              <a:spLocks/>
            </p:cNvSpPr>
            <p:nvPr/>
          </p:nvSpPr>
          <p:spPr bwMode="auto">
            <a:xfrm>
              <a:off x="2053" y="1876"/>
              <a:ext cx="28" cy="53"/>
            </a:xfrm>
            <a:custGeom>
              <a:avLst/>
              <a:gdLst>
                <a:gd name="T0" fmla="*/ 0 w 199"/>
                <a:gd name="T1" fmla="*/ 0 h 373"/>
                <a:gd name="T2" fmla="*/ 0 w 199"/>
                <a:gd name="T3" fmla="*/ 1 h 373"/>
                <a:gd name="T4" fmla="*/ 1 w 199"/>
                <a:gd name="T5" fmla="*/ 0 h 373"/>
                <a:gd name="T6" fmla="*/ 0 60000 65536"/>
                <a:gd name="T7" fmla="*/ 0 60000 65536"/>
                <a:gd name="T8" fmla="*/ 0 60000 65536"/>
              </a:gdLst>
              <a:ahLst/>
              <a:cxnLst>
                <a:cxn ang="T6">
                  <a:pos x="T0" y="T1"/>
                </a:cxn>
                <a:cxn ang="T7">
                  <a:pos x="T2" y="T3"/>
                </a:cxn>
                <a:cxn ang="T8">
                  <a:pos x="T4" y="T5"/>
                </a:cxn>
              </a:cxnLst>
              <a:rect l="0" t="0" r="r" b="b"/>
              <a:pathLst>
                <a:path w="199" h="373">
                  <a:moveTo>
                    <a:pt x="0" y="0"/>
                  </a:moveTo>
                  <a:lnTo>
                    <a:pt x="0" y="373"/>
                  </a:lnTo>
                  <a:lnTo>
                    <a:pt x="1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68" name="Line 99"/>
            <p:cNvSpPr>
              <a:spLocks noChangeShapeType="1"/>
            </p:cNvSpPr>
            <p:nvPr/>
          </p:nvSpPr>
          <p:spPr bwMode="auto">
            <a:xfrm flipH="1" flipV="1">
              <a:off x="3150" y="2482"/>
              <a:ext cx="53"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69" name="Line 100"/>
            <p:cNvSpPr>
              <a:spLocks noChangeShapeType="1"/>
            </p:cNvSpPr>
            <p:nvPr/>
          </p:nvSpPr>
          <p:spPr bwMode="auto">
            <a:xfrm>
              <a:off x="3173" y="2506"/>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0" name="Line 101"/>
            <p:cNvSpPr>
              <a:spLocks noChangeShapeType="1"/>
            </p:cNvSpPr>
            <p:nvPr/>
          </p:nvSpPr>
          <p:spPr bwMode="auto">
            <a:xfrm>
              <a:off x="3173" y="2482"/>
              <a:ext cx="53"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1" name="Line 102"/>
            <p:cNvSpPr>
              <a:spLocks noChangeShapeType="1"/>
            </p:cNvSpPr>
            <p:nvPr/>
          </p:nvSpPr>
          <p:spPr bwMode="auto">
            <a:xfrm flipH="1">
              <a:off x="2734" y="2063"/>
              <a:ext cx="224" cy="36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2" name="Line 103"/>
            <p:cNvSpPr>
              <a:spLocks noChangeShapeType="1"/>
            </p:cNvSpPr>
            <p:nvPr/>
          </p:nvSpPr>
          <p:spPr bwMode="auto">
            <a:xfrm flipH="1" flipV="1">
              <a:off x="2866" y="1971"/>
              <a:ext cx="92"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3" name="Line 104"/>
            <p:cNvSpPr>
              <a:spLocks noChangeShapeType="1"/>
            </p:cNvSpPr>
            <p:nvPr/>
          </p:nvSpPr>
          <p:spPr bwMode="auto">
            <a:xfrm flipH="1">
              <a:off x="2516" y="1971"/>
              <a:ext cx="350" cy="23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4" name="Line 105"/>
            <p:cNvSpPr>
              <a:spLocks noChangeShapeType="1"/>
            </p:cNvSpPr>
            <p:nvPr/>
          </p:nvSpPr>
          <p:spPr bwMode="auto">
            <a:xfrm>
              <a:off x="2516" y="2208"/>
              <a:ext cx="218" cy="2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5" name="Line 106"/>
            <p:cNvSpPr>
              <a:spLocks noChangeShapeType="1"/>
            </p:cNvSpPr>
            <p:nvPr/>
          </p:nvSpPr>
          <p:spPr bwMode="auto">
            <a:xfrm>
              <a:off x="2516" y="2208"/>
              <a:ext cx="0"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6" name="Line 107"/>
            <p:cNvSpPr>
              <a:spLocks noChangeShapeType="1"/>
            </p:cNvSpPr>
            <p:nvPr/>
          </p:nvSpPr>
          <p:spPr bwMode="auto">
            <a:xfrm>
              <a:off x="2866" y="1971"/>
              <a:ext cx="0" cy="2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7" name="Line 108"/>
            <p:cNvSpPr>
              <a:spLocks noChangeShapeType="1"/>
            </p:cNvSpPr>
            <p:nvPr/>
          </p:nvSpPr>
          <p:spPr bwMode="auto">
            <a:xfrm>
              <a:off x="2516" y="2260"/>
              <a:ext cx="218" cy="2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8" name="Line 109"/>
            <p:cNvSpPr>
              <a:spLocks noChangeShapeType="1"/>
            </p:cNvSpPr>
            <p:nvPr/>
          </p:nvSpPr>
          <p:spPr bwMode="auto">
            <a:xfrm flipV="1">
              <a:off x="2734" y="2426"/>
              <a:ext cx="0"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79" name="Line 110"/>
            <p:cNvSpPr>
              <a:spLocks noChangeShapeType="1"/>
            </p:cNvSpPr>
            <p:nvPr/>
          </p:nvSpPr>
          <p:spPr bwMode="auto">
            <a:xfrm>
              <a:off x="2958" y="2063"/>
              <a:ext cx="0" cy="2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80" name="Line 111"/>
            <p:cNvSpPr>
              <a:spLocks noChangeShapeType="1"/>
            </p:cNvSpPr>
            <p:nvPr/>
          </p:nvSpPr>
          <p:spPr bwMode="auto">
            <a:xfrm>
              <a:off x="2866" y="2260"/>
              <a:ext cx="92"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81" name="Line 112"/>
            <p:cNvSpPr>
              <a:spLocks noChangeShapeType="1"/>
            </p:cNvSpPr>
            <p:nvPr/>
          </p:nvSpPr>
          <p:spPr bwMode="auto">
            <a:xfrm flipH="1">
              <a:off x="2734" y="2352"/>
              <a:ext cx="224" cy="12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82" name="Freeform 113"/>
            <p:cNvSpPr>
              <a:spLocks/>
            </p:cNvSpPr>
            <p:nvPr/>
          </p:nvSpPr>
          <p:spPr bwMode="auto">
            <a:xfrm>
              <a:off x="2985" y="2320"/>
              <a:ext cx="24" cy="53"/>
            </a:xfrm>
            <a:custGeom>
              <a:avLst/>
              <a:gdLst>
                <a:gd name="T0" fmla="*/ 0 w 165"/>
                <a:gd name="T1" fmla="*/ 0 h 373"/>
                <a:gd name="T2" fmla="*/ 0 w 165"/>
                <a:gd name="T3" fmla="*/ 1 h 373"/>
                <a:gd name="T4" fmla="*/ 0 w 165"/>
                <a:gd name="T5" fmla="*/ 1 h 373"/>
                <a:gd name="T6" fmla="*/ 0 60000 65536"/>
                <a:gd name="T7" fmla="*/ 0 60000 65536"/>
                <a:gd name="T8" fmla="*/ 0 60000 65536"/>
              </a:gdLst>
              <a:ahLst/>
              <a:cxnLst>
                <a:cxn ang="T6">
                  <a:pos x="T0" y="T1"/>
                </a:cxn>
                <a:cxn ang="T7">
                  <a:pos x="T2" y="T3"/>
                </a:cxn>
                <a:cxn ang="T8">
                  <a:pos x="T4" y="T5"/>
                </a:cxn>
              </a:cxnLst>
              <a:rect l="0" t="0" r="r" b="b"/>
              <a:pathLst>
                <a:path w="165" h="373">
                  <a:moveTo>
                    <a:pt x="165" y="0"/>
                  </a:moveTo>
                  <a:lnTo>
                    <a:pt x="65" y="373"/>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83" name="Freeform 114"/>
            <p:cNvSpPr>
              <a:spLocks/>
            </p:cNvSpPr>
            <p:nvPr/>
          </p:nvSpPr>
          <p:spPr bwMode="auto">
            <a:xfrm>
              <a:off x="2980" y="2363"/>
              <a:ext cx="5" cy="10"/>
            </a:xfrm>
            <a:custGeom>
              <a:avLst/>
              <a:gdLst>
                <a:gd name="T0" fmla="*/ 0 w 34"/>
                <a:gd name="T1" fmla="*/ 0 h 72"/>
                <a:gd name="T2" fmla="*/ 0 w 34"/>
                <a:gd name="T3" fmla="*/ 0 h 72"/>
                <a:gd name="T4" fmla="*/ 0 w 34"/>
                <a:gd name="T5" fmla="*/ 0 h 72"/>
                <a:gd name="T6" fmla="*/ 0 w 34"/>
                <a:gd name="T7" fmla="*/ 0 h 72"/>
                <a:gd name="T8" fmla="*/ 0 w 34"/>
                <a:gd name="T9" fmla="*/ 0 h 72"/>
                <a:gd name="T10" fmla="*/ 0 w 34"/>
                <a:gd name="T11" fmla="*/ 0 h 72"/>
                <a:gd name="T12" fmla="*/ 0 w 34"/>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2">
                  <a:moveTo>
                    <a:pt x="3" y="0"/>
                  </a:moveTo>
                  <a:lnTo>
                    <a:pt x="0" y="18"/>
                  </a:lnTo>
                  <a:lnTo>
                    <a:pt x="0" y="36"/>
                  </a:lnTo>
                  <a:lnTo>
                    <a:pt x="4" y="51"/>
                  </a:lnTo>
                  <a:lnTo>
                    <a:pt x="11" y="63"/>
                  </a:lnTo>
                  <a:lnTo>
                    <a:pt x="21" y="70"/>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84" name="Line 115"/>
            <p:cNvSpPr>
              <a:spLocks noChangeShapeType="1"/>
            </p:cNvSpPr>
            <p:nvPr/>
          </p:nvSpPr>
          <p:spPr bwMode="auto">
            <a:xfrm flipV="1">
              <a:off x="2981" y="2348"/>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85" name="Freeform 116"/>
            <p:cNvSpPr>
              <a:spLocks/>
            </p:cNvSpPr>
            <p:nvPr/>
          </p:nvSpPr>
          <p:spPr bwMode="auto">
            <a:xfrm>
              <a:off x="2985" y="2338"/>
              <a:ext cx="10" cy="10"/>
            </a:xfrm>
            <a:custGeom>
              <a:avLst/>
              <a:gdLst>
                <a:gd name="T0" fmla="*/ 0 w 70"/>
                <a:gd name="T1" fmla="*/ 0 h 72"/>
                <a:gd name="T2" fmla="*/ 0 w 70"/>
                <a:gd name="T3" fmla="*/ 0 h 72"/>
                <a:gd name="T4" fmla="*/ 0 w 70"/>
                <a:gd name="T5" fmla="*/ 0 h 72"/>
                <a:gd name="T6" fmla="*/ 0 w 70"/>
                <a:gd name="T7" fmla="*/ 0 h 72"/>
                <a:gd name="T8" fmla="*/ 0 w 70"/>
                <a:gd name="T9" fmla="*/ 0 h 72"/>
                <a:gd name="T10" fmla="*/ 0 w 70"/>
                <a:gd name="T11" fmla="*/ 0 h 72"/>
                <a:gd name="T12" fmla="*/ 0 w 70"/>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2">
                  <a:moveTo>
                    <a:pt x="70" y="0"/>
                  </a:moveTo>
                  <a:lnTo>
                    <a:pt x="56" y="2"/>
                  </a:lnTo>
                  <a:lnTo>
                    <a:pt x="41" y="10"/>
                  </a:lnTo>
                  <a:lnTo>
                    <a:pt x="28" y="20"/>
                  </a:lnTo>
                  <a:lnTo>
                    <a:pt x="15" y="36"/>
                  </a:lnTo>
                  <a:lnTo>
                    <a:pt x="6"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86" name="Line 117"/>
            <p:cNvSpPr>
              <a:spLocks noChangeShapeType="1"/>
            </p:cNvSpPr>
            <p:nvPr/>
          </p:nvSpPr>
          <p:spPr bwMode="auto">
            <a:xfrm>
              <a:off x="2995" y="2338"/>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87" name="Freeform 118"/>
            <p:cNvSpPr>
              <a:spLocks/>
            </p:cNvSpPr>
            <p:nvPr/>
          </p:nvSpPr>
          <p:spPr bwMode="auto">
            <a:xfrm>
              <a:off x="2835" y="1917"/>
              <a:ext cx="23" cy="54"/>
            </a:xfrm>
            <a:custGeom>
              <a:avLst/>
              <a:gdLst>
                <a:gd name="T0" fmla="*/ 0 w 165"/>
                <a:gd name="T1" fmla="*/ 0 h 373"/>
                <a:gd name="T2" fmla="*/ 0 w 165"/>
                <a:gd name="T3" fmla="*/ 1 h 373"/>
                <a:gd name="T4" fmla="*/ 0 w 165"/>
                <a:gd name="T5" fmla="*/ 1 h 373"/>
                <a:gd name="T6" fmla="*/ 0 60000 65536"/>
                <a:gd name="T7" fmla="*/ 0 60000 65536"/>
                <a:gd name="T8" fmla="*/ 0 60000 65536"/>
              </a:gdLst>
              <a:ahLst/>
              <a:cxnLst>
                <a:cxn ang="T6">
                  <a:pos x="T0" y="T1"/>
                </a:cxn>
                <a:cxn ang="T7">
                  <a:pos x="T2" y="T3"/>
                </a:cxn>
                <a:cxn ang="T8">
                  <a:pos x="T4" y="T5"/>
                </a:cxn>
              </a:cxnLst>
              <a:rect l="0" t="0" r="r" b="b"/>
              <a:pathLst>
                <a:path w="165" h="373">
                  <a:moveTo>
                    <a:pt x="165" y="0"/>
                  </a:moveTo>
                  <a:lnTo>
                    <a:pt x="65" y="373"/>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88" name="Freeform 119"/>
            <p:cNvSpPr>
              <a:spLocks/>
            </p:cNvSpPr>
            <p:nvPr/>
          </p:nvSpPr>
          <p:spPr bwMode="auto">
            <a:xfrm>
              <a:off x="2829" y="1960"/>
              <a:ext cx="6" cy="11"/>
            </a:xfrm>
            <a:custGeom>
              <a:avLst/>
              <a:gdLst>
                <a:gd name="T0" fmla="*/ 0 w 36"/>
                <a:gd name="T1" fmla="*/ 0 h 73"/>
                <a:gd name="T2" fmla="*/ 0 w 36"/>
                <a:gd name="T3" fmla="*/ 0 h 73"/>
                <a:gd name="T4" fmla="*/ 0 w 36"/>
                <a:gd name="T5" fmla="*/ 0 h 73"/>
                <a:gd name="T6" fmla="*/ 0 w 36"/>
                <a:gd name="T7" fmla="*/ 0 h 73"/>
                <a:gd name="T8" fmla="*/ 0 w 36"/>
                <a:gd name="T9" fmla="*/ 0 h 73"/>
                <a:gd name="T10" fmla="*/ 0 w 36"/>
                <a:gd name="T11" fmla="*/ 0 h 73"/>
                <a:gd name="T12" fmla="*/ 0 w 36"/>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73">
                  <a:moveTo>
                    <a:pt x="4" y="0"/>
                  </a:moveTo>
                  <a:lnTo>
                    <a:pt x="0" y="20"/>
                  </a:lnTo>
                  <a:lnTo>
                    <a:pt x="2" y="37"/>
                  </a:lnTo>
                  <a:lnTo>
                    <a:pt x="5" y="52"/>
                  </a:lnTo>
                  <a:lnTo>
                    <a:pt x="12" y="63"/>
                  </a:lnTo>
                  <a:lnTo>
                    <a:pt x="23" y="71"/>
                  </a:lnTo>
                  <a:lnTo>
                    <a:pt x="36"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89" name="Line 120"/>
            <p:cNvSpPr>
              <a:spLocks noChangeShapeType="1"/>
            </p:cNvSpPr>
            <p:nvPr/>
          </p:nvSpPr>
          <p:spPr bwMode="auto">
            <a:xfrm flipV="1">
              <a:off x="2830" y="1946"/>
              <a:ext cx="4"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90" name="Freeform 121"/>
            <p:cNvSpPr>
              <a:spLocks/>
            </p:cNvSpPr>
            <p:nvPr/>
          </p:nvSpPr>
          <p:spPr bwMode="auto">
            <a:xfrm>
              <a:off x="2834" y="1935"/>
              <a:ext cx="10" cy="11"/>
            </a:xfrm>
            <a:custGeom>
              <a:avLst/>
              <a:gdLst>
                <a:gd name="T0" fmla="*/ 0 w 71"/>
                <a:gd name="T1" fmla="*/ 0 h 72"/>
                <a:gd name="T2" fmla="*/ 0 w 71"/>
                <a:gd name="T3" fmla="*/ 0 h 72"/>
                <a:gd name="T4" fmla="*/ 0 w 71"/>
                <a:gd name="T5" fmla="*/ 0 h 72"/>
                <a:gd name="T6" fmla="*/ 0 w 71"/>
                <a:gd name="T7" fmla="*/ 0 h 72"/>
                <a:gd name="T8" fmla="*/ 0 w 71"/>
                <a:gd name="T9" fmla="*/ 0 h 72"/>
                <a:gd name="T10" fmla="*/ 0 w 71"/>
                <a:gd name="T11" fmla="*/ 0 h 72"/>
                <a:gd name="T12" fmla="*/ 0 w 71"/>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2">
                  <a:moveTo>
                    <a:pt x="71" y="0"/>
                  </a:moveTo>
                  <a:lnTo>
                    <a:pt x="57" y="2"/>
                  </a:lnTo>
                  <a:lnTo>
                    <a:pt x="43" y="9"/>
                  </a:lnTo>
                  <a:lnTo>
                    <a:pt x="29" y="21"/>
                  </a:lnTo>
                  <a:lnTo>
                    <a:pt x="17" y="36"/>
                  </a:lnTo>
                  <a:lnTo>
                    <a:pt x="8"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8991" name="Line 122"/>
            <p:cNvSpPr>
              <a:spLocks noChangeShapeType="1"/>
            </p:cNvSpPr>
            <p:nvPr/>
          </p:nvSpPr>
          <p:spPr bwMode="auto">
            <a:xfrm>
              <a:off x="2844" y="1935"/>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92" name="Line 123"/>
            <p:cNvSpPr>
              <a:spLocks noChangeShapeType="1"/>
            </p:cNvSpPr>
            <p:nvPr/>
          </p:nvSpPr>
          <p:spPr bwMode="auto">
            <a:xfrm flipH="1">
              <a:off x="2864" y="1917"/>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993" name="Freeform 124"/>
            <p:cNvSpPr>
              <a:spLocks/>
            </p:cNvSpPr>
            <p:nvPr/>
          </p:nvSpPr>
          <p:spPr bwMode="auto">
            <a:xfrm>
              <a:off x="2896" y="2049"/>
              <a:ext cx="32" cy="53"/>
            </a:xfrm>
            <a:custGeom>
              <a:avLst/>
              <a:gdLst>
                <a:gd name="T0" fmla="*/ 0 w 219"/>
                <a:gd name="T1" fmla="*/ 1 h 373"/>
                <a:gd name="T2" fmla="*/ 0 w 219"/>
                <a:gd name="T3" fmla="*/ 1 h 373"/>
                <a:gd name="T4" fmla="*/ 0 w 219"/>
                <a:gd name="T5" fmla="*/ 1 h 373"/>
                <a:gd name="T6" fmla="*/ 0 w 219"/>
                <a:gd name="T7" fmla="*/ 1 h 373"/>
                <a:gd name="T8" fmla="*/ 0 w 219"/>
                <a:gd name="T9" fmla="*/ 1 h 373"/>
                <a:gd name="T10" fmla="*/ 0 w 219"/>
                <a:gd name="T11" fmla="*/ 1 h 373"/>
                <a:gd name="T12" fmla="*/ 0 w 219"/>
                <a:gd name="T13" fmla="*/ 1 h 373"/>
                <a:gd name="T14" fmla="*/ 1 w 219"/>
                <a:gd name="T15" fmla="*/ 1 h 373"/>
                <a:gd name="T16" fmla="*/ 1 w 219"/>
                <a:gd name="T17" fmla="*/ 1 h 373"/>
                <a:gd name="T18" fmla="*/ 1 w 219"/>
                <a:gd name="T19" fmla="*/ 0 h 373"/>
                <a:gd name="T20" fmla="*/ 1 w 219"/>
                <a:gd name="T21" fmla="*/ 0 h 373"/>
                <a:gd name="T22" fmla="*/ 1 w 219"/>
                <a:gd name="T23" fmla="*/ 0 h 373"/>
                <a:gd name="T24" fmla="*/ 1 w 219"/>
                <a:gd name="T25" fmla="*/ 0 h 373"/>
                <a:gd name="T26" fmla="*/ 1 w 219"/>
                <a:gd name="T27" fmla="*/ 0 h 373"/>
                <a:gd name="T28" fmla="*/ 1 w 219"/>
                <a:gd name="T29" fmla="*/ 0 h 373"/>
                <a:gd name="T30" fmla="*/ 1 w 219"/>
                <a:gd name="T31" fmla="*/ 0 h 373"/>
                <a:gd name="T32" fmla="*/ 1 w 219"/>
                <a:gd name="T33" fmla="*/ 0 h 373"/>
                <a:gd name="T34" fmla="*/ 0 w 219"/>
                <a:gd name="T35" fmla="*/ 0 h 373"/>
                <a:gd name="T36" fmla="*/ 0 w 219"/>
                <a:gd name="T37" fmla="*/ 1 h 37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9" h="373">
                  <a:moveTo>
                    <a:pt x="0" y="373"/>
                  </a:moveTo>
                  <a:lnTo>
                    <a:pt x="65" y="373"/>
                  </a:lnTo>
                  <a:lnTo>
                    <a:pt x="83" y="370"/>
                  </a:lnTo>
                  <a:lnTo>
                    <a:pt x="102" y="362"/>
                  </a:lnTo>
                  <a:lnTo>
                    <a:pt x="121" y="348"/>
                  </a:lnTo>
                  <a:lnTo>
                    <a:pt x="138" y="330"/>
                  </a:lnTo>
                  <a:lnTo>
                    <a:pt x="153" y="309"/>
                  </a:lnTo>
                  <a:lnTo>
                    <a:pt x="166" y="284"/>
                  </a:lnTo>
                  <a:lnTo>
                    <a:pt x="175" y="259"/>
                  </a:lnTo>
                  <a:lnTo>
                    <a:pt x="214" y="114"/>
                  </a:lnTo>
                  <a:lnTo>
                    <a:pt x="218" y="88"/>
                  </a:lnTo>
                  <a:lnTo>
                    <a:pt x="219" y="65"/>
                  </a:lnTo>
                  <a:lnTo>
                    <a:pt x="215" y="43"/>
                  </a:lnTo>
                  <a:lnTo>
                    <a:pt x="208" y="25"/>
                  </a:lnTo>
                  <a:lnTo>
                    <a:pt x="196" y="12"/>
                  </a:lnTo>
                  <a:lnTo>
                    <a:pt x="181" y="3"/>
                  </a:lnTo>
                  <a:lnTo>
                    <a:pt x="164" y="0"/>
                  </a:lnTo>
                  <a:lnTo>
                    <a:pt x="99" y="0"/>
                  </a:lnTo>
                  <a:lnTo>
                    <a:pt x="0" y="37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287869" name="Text Box 125"/>
          <p:cNvSpPr txBox="1">
            <a:spLocks noChangeArrowheads="1"/>
          </p:cNvSpPr>
          <p:nvPr/>
        </p:nvSpPr>
        <p:spPr bwMode="auto">
          <a:xfrm>
            <a:off x="0" y="2006600"/>
            <a:ext cx="50038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latin typeface="黑体" pitchFamily="2" charset="-122"/>
                <a:ea typeface="黑体" pitchFamily="2" charset="-122"/>
              </a:rPr>
              <a:t>1.</a:t>
            </a:r>
            <a:r>
              <a:rPr lang="zh-CN" altLang="en-US" sz="4000" b="1">
                <a:solidFill>
                  <a:srgbClr val="FF0000"/>
                </a:solidFill>
                <a:latin typeface="黑体" pitchFamily="2" charset="-122"/>
                <a:ea typeface="黑体" pitchFamily="2" charset="-122"/>
              </a:rPr>
              <a:t>两直线平行</a:t>
            </a:r>
            <a:endParaRPr lang="zh-CN" altLang="en-US" sz="4000" b="1">
              <a:solidFill>
                <a:srgbClr val="FF0000"/>
              </a:solidFill>
            </a:endParaRP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87747">
                                            <p:txEl>
                                              <p:pRg st="0" end="0"/>
                                            </p:txEl>
                                          </p:spTgt>
                                        </p:tgtEl>
                                        <p:attrNameLst>
                                          <p:attrName>style.visibility</p:attrName>
                                        </p:attrNameLst>
                                      </p:cBhvr>
                                      <p:to>
                                        <p:strVal val="visible"/>
                                      </p:to>
                                    </p:set>
                                    <p:animEffect transition="in" filter="wipe(up)">
                                      <p:cBhvr>
                                        <p:cTn id="7" dur="500"/>
                                        <p:tgtEl>
                                          <p:spTgt spid="287747">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87747">
                                            <p:txEl>
                                              <p:pRg st="1" end="1"/>
                                            </p:txEl>
                                          </p:spTgt>
                                        </p:tgtEl>
                                        <p:attrNameLst>
                                          <p:attrName>style.visibility</p:attrName>
                                        </p:attrNameLst>
                                      </p:cBhvr>
                                      <p:to>
                                        <p:strVal val="visible"/>
                                      </p:to>
                                    </p:set>
                                    <p:animEffect transition="in" filter="wipe(up)">
                                      <p:cBhvr>
                                        <p:cTn id="12" dur="500"/>
                                        <p:tgtEl>
                                          <p:spTgt spid="287747">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87869"/>
                                        </p:tgtEl>
                                        <p:attrNameLst>
                                          <p:attrName>style.visibility</p:attrName>
                                        </p:attrNameLst>
                                      </p:cBhvr>
                                      <p:to>
                                        <p:strVal val="visible"/>
                                      </p:to>
                                    </p:set>
                                    <p:animEffect transition="in" filter="wipe(left)">
                                      <p:cBhvr>
                                        <p:cTn id="17" dur="500"/>
                                        <p:tgtEl>
                                          <p:spTgt spid="28786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287794"/>
                                        </p:tgtEl>
                                        <p:attrNameLst>
                                          <p:attrName>style.visibility</p:attrName>
                                        </p:attrNameLst>
                                      </p:cBhvr>
                                      <p:to>
                                        <p:strVal val="visible"/>
                                      </p:to>
                                    </p:set>
                                    <p:animEffect transition="in" filter="wipe(left)">
                                      <p:cBhvr>
                                        <p:cTn id="22" dur="500"/>
                                        <p:tgtEl>
                                          <p:spTgt spid="28779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7" presetClass="entr" presetSubtype="10" fill="hold" grpId="0" nodeType="clickEffect">
                                  <p:stCondLst>
                                    <p:cond delay="0"/>
                                  </p:stCondLst>
                                  <p:childTnLst>
                                    <p:set>
                                      <p:cBhvr>
                                        <p:cTn id="26" dur="1" fill="hold">
                                          <p:stCondLst>
                                            <p:cond delay="0"/>
                                          </p:stCondLst>
                                        </p:cTn>
                                        <p:tgtEl>
                                          <p:spTgt spid="287749"/>
                                        </p:tgtEl>
                                        <p:attrNameLst>
                                          <p:attrName>style.visibility</p:attrName>
                                        </p:attrNameLst>
                                      </p:cBhvr>
                                      <p:to>
                                        <p:strVal val="visible"/>
                                      </p:to>
                                    </p:set>
                                    <p:anim calcmode="lin" valueType="num">
                                      <p:cBhvr>
                                        <p:cTn id="27" dur="500" fill="hold"/>
                                        <p:tgtEl>
                                          <p:spTgt spid="287749"/>
                                        </p:tgtEl>
                                        <p:attrNameLst>
                                          <p:attrName>ppt_w</p:attrName>
                                        </p:attrNameLst>
                                      </p:cBhvr>
                                      <p:tavLst>
                                        <p:tav tm="0">
                                          <p:val>
                                            <p:fltVal val="0"/>
                                          </p:val>
                                        </p:tav>
                                        <p:tav tm="100000">
                                          <p:val>
                                            <p:strVal val="#ppt_w"/>
                                          </p:val>
                                        </p:tav>
                                      </p:tavLst>
                                    </p:anim>
                                    <p:anim calcmode="lin" valueType="num">
                                      <p:cBhvr>
                                        <p:cTn id="28" dur="500" fill="hold"/>
                                        <p:tgtEl>
                                          <p:spTgt spid="287749"/>
                                        </p:tgtEl>
                                        <p:attrNameLst>
                                          <p:attrName>ppt_h</p:attrName>
                                        </p:attrNameLst>
                                      </p:cBhvr>
                                      <p:tavLst>
                                        <p:tav tm="0">
                                          <p:val>
                                            <p:strVal val="#ppt_h"/>
                                          </p:val>
                                        </p:tav>
                                        <p:tav tm="100000">
                                          <p:val>
                                            <p:strVal val="#ppt_h"/>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3" presetClass="entr" presetSubtype="10" fill="hold" grpId="0" nodeType="clickEffect">
                                  <p:stCondLst>
                                    <p:cond delay="0"/>
                                  </p:stCondLst>
                                  <p:childTnLst>
                                    <p:set>
                                      <p:cBhvr>
                                        <p:cTn id="32" dur="1" fill="hold">
                                          <p:stCondLst>
                                            <p:cond delay="0"/>
                                          </p:stCondLst>
                                        </p:cTn>
                                        <p:tgtEl>
                                          <p:spTgt spid="287750"/>
                                        </p:tgtEl>
                                        <p:attrNameLst>
                                          <p:attrName>style.visibility</p:attrName>
                                        </p:attrNameLst>
                                      </p:cBhvr>
                                      <p:to>
                                        <p:strVal val="visible"/>
                                      </p:to>
                                    </p:set>
                                    <p:animEffect transition="in" filter="blinds(horizontal)">
                                      <p:cBhvr>
                                        <p:cTn id="33" dur="500"/>
                                        <p:tgtEl>
                                          <p:spTgt spid="2877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7747" grpId="0" build="p" autoUpdateAnimBg="0"/>
      <p:bldP spid="287749" grpId="0" autoUpdateAnimBg="0"/>
      <p:bldP spid="287750" grpId="0" autoUpdateAnimBg="0"/>
      <p:bldP spid="287869"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ext Box 2"/>
          <p:cNvSpPr txBox="1">
            <a:spLocks noChangeArrowheads="1"/>
          </p:cNvSpPr>
          <p:nvPr/>
        </p:nvSpPr>
        <p:spPr bwMode="auto">
          <a:xfrm>
            <a:off x="0" y="0"/>
            <a:ext cx="91440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a:t>
            </a:r>
            <a:r>
              <a:rPr lang="zh-CN" altLang="en-US" sz="4000" b="1">
                <a:solidFill>
                  <a:srgbClr val="FF0000"/>
                </a:solidFill>
                <a:latin typeface="黑体" pitchFamily="2" charset="-122"/>
                <a:ea typeface="黑体" pitchFamily="2" charset="-122"/>
              </a:rPr>
              <a:t>判断图中两条直线是否平行。</a:t>
            </a:r>
          </a:p>
        </p:txBody>
      </p:sp>
      <p:sp>
        <p:nvSpPr>
          <p:cNvPr id="289795" name="Text Box 3"/>
          <p:cNvSpPr txBox="1">
            <a:spLocks noChangeArrowheads="1"/>
          </p:cNvSpPr>
          <p:nvPr/>
        </p:nvSpPr>
        <p:spPr bwMode="auto">
          <a:xfrm>
            <a:off x="5219700" y="877888"/>
            <a:ext cx="3641725" cy="2838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chemeClr val="tx2"/>
                </a:solidFill>
              </a:rPr>
              <a:t>        </a:t>
            </a:r>
            <a:r>
              <a:rPr lang="zh-CN" altLang="en-US" sz="3600" b="1">
                <a:solidFill>
                  <a:srgbClr val="FF0000"/>
                </a:solidFill>
              </a:rPr>
              <a:t>对于一般位置直线，只要有两个同面投影互相平行，空间两直线就平行。</a:t>
            </a:r>
          </a:p>
        </p:txBody>
      </p:sp>
      <p:sp>
        <p:nvSpPr>
          <p:cNvPr id="289796" name="Text Box 4"/>
          <p:cNvSpPr txBox="1">
            <a:spLocks noChangeArrowheads="1"/>
          </p:cNvSpPr>
          <p:nvPr/>
        </p:nvSpPr>
        <p:spPr bwMode="auto">
          <a:xfrm>
            <a:off x="5364163" y="3933825"/>
            <a:ext cx="3168650" cy="823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800" b="1">
                <a:solidFill>
                  <a:srgbClr val="FF3300"/>
                </a:solidFill>
                <a:latin typeface="黑体" pitchFamily="2" charset="-122"/>
                <a:ea typeface="黑体" pitchFamily="2" charset="-122"/>
              </a:rPr>
              <a:t>AB//CD</a:t>
            </a:r>
          </a:p>
        </p:txBody>
      </p:sp>
      <p:grpSp>
        <p:nvGrpSpPr>
          <p:cNvPr id="39941" name="Group 25"/>
          <p:cNvGrpSpPr>
            <a:grpSpLocks/>
          </p:cNvGrpSpPr>
          <p:nvPr/>
        </p:nvGrpSpPr>
        <p:grpSpPr bwMode="auto">
          <a:xfrm>
            <a:off x="179388" y="1700213"/>
            <a:ext cx="4895850" cy="3306762"/>
            <a:chOff x="3394" y="1772"/>
            <a:chExt cx="1053" cy="867"/>
          </a:xfrm>
        </p:grpSpPr>
        <p:sp>
          <p:nvSpPr>
            <p:cNvPr id="39942" name="Line 26"/>
            <p:cNvSpPr>
              <a:spLocks noChangeShapeType="1"/>
            </p:cNvSpPr>
            <p:nvPr/>
          </p:nvSpPr>
          <p:spPr bwMode="auto">
            <a:xfrm>
              <a:off x="3394" y="2268"/>
              <a:ext cx="10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43" name="Line 27"/>
            <p:cNvSpPr>
              <a:spLocks noChangeShapeType="1"/>
            </p:cNvSpPr>
            <p:nvPr/>
          </p:nvSpPr>
          <p:spPr bwMode="auto">
            <a:xfrm flipV="1">
              <a:off x="3532" y="1914"/>
              <a:ext cx="300" cy="3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44" name="Line 28"/>
            <p:cNvSpPr>
              <a:spLocks noChangeShapeType="1"/>
            </p:cNvSpPr>
            <p:nvPr/>
          </p:nvSpPr>
          <p:spPr bwMode="auto">
            <a:xfrm flipV="1">
              <a:off x="3961" y="1833"/>
              <a:ext cx="327" cy="32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45" name="Line 29"/>
            <p:cNvSpPr>
              <a:spLocks noChangeShapeType="1"/>
            </p:cNvSpPr>
            <p:nvPr/>
          </p:nvSpPr>
          <p:spPr bwMode="auto">
            <a:xfrm>
              <a:off x="3532" y="2214"/>
              <a:ext cx="0" cy="1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46" name="Line 30"/>
            <p:cNvSpPr>
              <a:spLocks noChangeShapeType="1"/>
            </p:cNvSpPr>
            <p:nvPr/>
          </p:nvSpPr>
          <p:spPr bwMode="auto">
            <a:xfrm>
              <a:off x="3532" y="2375"/>
              <a:ext cx="300" cy="19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47" name="Line 31"/>
            <p:cNvSpPr>
              <a:spLocks noChangeShapeType="1"/>
            </p:cNvSpPr>
            <p:nvPr/>
          </p:nvSpPr>
          <p:spPr bwMode="auto">
            <a:xfrm flipV="1">
              <a:off x="3832" y="1914"/>
              <a:ext cx="0" cy="6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48" name="Line 32"/>
            <p:cNvSpPr>
              <a:spLocks noChangeShapeType="1"/>
            </p:cNvSpPr>
            <p:nvPr/>
          </p:nvSpPr>
          <p:spPr bwMode="auto">
            <a:xfrm>
              <a:off x="3961" y="2160"/>
              <a:ext cx="0" cy="2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49" name="Line 33"/>
            <p:cNvSpPr>
              <a:spLocks noChangeShapeType="1"/>
            </p:cNvSpPr>
            <p:nvPr/>
          </p:nvSpPr>
          <p:spPr bwMode="auto">
            <a:xfrm>
              <a:off x="3961" y="2415"/>
              <a:ext cx="327" cy="21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50" name="Line 34"/>
            <p:cNvSpPr>
              <a:spLocks noChangeShapeType="1"/>
            </p:cNvSpPr>
            <p:nvPr/>
          </p:nvSpPr>
          <p:spPr bwMode="auto">
            <a:xfrm>
              <a:off x="4288" y="1833"/>
              <a:ext cx="0" cy="7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51" name="Freeform 35"/>
            <p:cNvSpPr>
              <a:spLocks/>
            </p:cNvSpPr>
            <p:nvPr/>
          </p:nvSpPr>
          <p:spPr bwMode="auto">
            <a:xfrm>
              <a:off x="3504" y="2378"/>
              <a:ext cx="2" cy="7"/>
            </a:xfrm>
            <a:custGeom>
              <a:avLst/>
              <a:gdLst>
                <a:gd name="T0" fmla="*/ 0 w 15"/>
                <a:gd name="T1" fmla="*/ 0 h 51"/>
                <a:gd name="T2" fmla="*/ 0 w 15"/>
                <a:gd name="T3" fmla="*/ 0 h 51"/>
                <a:gd name="T4" fmla="*/ 0 w 15"/>
                <a:gd name="T5" fmla="*/ 0 h 51"/>
                <a:gd name="T6" fmla="*/ 0 w 15"/>
                <a:gd name="T7" fmla="*/ 0 h 51"/>
                <a:gd name="T8" fmla="*/ 0 w 15"/>
                <a:gd name="T9" fmla="*/ 0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51">
                  <a:moveTo>
                    <a:pt x="2" y="0"/>
                  </a:moveTo>
                  <a:lnTo>
                    <a:pt x="0" y="14"/>
                  </a:lnTo>
                  <a:lnTo>
                    <a:pt x="1" y="28"/>
                  </a:lnTo>
                  <a:lnTo>
                    <a:pt x="7" y="41"/>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52" name="Freeform 36"/>
            <p:cNvSpPr>
              <a:spLocks/>
            </p:cNvSpPr>
            <p:nvPr/>
          </p:nvSpPr>
          <p:spPr bwMode="auto">
            <a:xfrm>
              <a:off x="3488" y="2350"/>
              <a:ext cx="23" cy="36"/>
            </a:xfrm>
            <a:custGeom>
              <a:avLst/>
              <a:gdLst>
                <a:gd name="T0" fmla="*/ 0 w 158"/>
                <a:gd name="T1" fmla="*/ 0 h 249"/>
                <a:gd name="T2" fmla="*/ 0 w 158"/>
                <a:gd name="T3" fmla="*/ 0 h 249"/>
                <a:gd name="T4" fmla="*/ 0 w 158"/>
                <a:gd name="T5" fmla="*/ 0 h 249"/>
                <a:gd name="T6" fmla="*/ 0 w 158"/>
                <a:gd name="T7" fmla="*/ 0 h 249"/>
                <a:gd name="T8" fmla="*/ 0 w 158"/>
                <a:gd name="T9" fmla="*/ 0 h 249"/>
                <a:gd name="T10" fmla="*/ 0 w 158"/>
                <a:gd name="T11" fmla="*/ 0 h 249"/>
                <a:gd name="T12" fmla="*/ 0 w 158"/>
                <a:gd name="T13" fmla="*/ 0 h 249"/>
                <a:gd name="T14" fmla="*/ 0 w 158"/>
                <a:gd name="T15" fmla="*/ 0 h 249"/>
                <a:gd name="T16" fmla="*/ 0 w 158"/>
                <a:gd name="T17" fmla="*/ 0 h 249"/>
                <a:gd name="T18" fmla="*/ 0 w 158"/>
                <a:gd name="T19" fmla="*/ 0 h 249"/>
                <a:gd name="T20" fmla="*/ 0 w 158"/>
                <a:gd name="T21" fmla="*/ 0 h 249"/>
                <a:gd name="T22" fmla="*/ 0 w 158"/>
                <a:gd name="T23" fmla="*/ 0 h 249"/>
                <a:gd name="T24" fmla="*/ 0 w 158"/>
                <a:gd name="T25" fmla="*/ 0 h 249"/>
                <a:gd name="T26" fmla="*/ 0 w 158"/>
                <a:gd name="T27" fmla="*/ 0 h 249"/>
                <a:gd name="T28" fmla="*/ 0 w 158"/>
                <a:gd name="T29" fmla="*/ 0 h 249"/>
                <a:gd name="T30" fmla="*/ 0 w 158"/>
                <a:gd name="T31" fmla="*/ 0 h 249"/>
                <a:gd name="T32" fmla="*/ 0 w 158"/>
                <a:gd name="T33" fmla="*/ 0 h 249"/>
                <a:gd name="T34" fmla="*/ 0 w 158"/>
                <a:gd name="T35" fmla="*/ 0 h 249"/>
                <a:gd name="T36" fmla="*/ 0 w 158"/>
                <a:gd name="T37" fmla="*/ 1 h 249"/>
                <a:gd name="T38" fmla="*/ 0 w 158"/>
                <a:gd name="T39" fmla="*/ 1 h 249"/>
                <a:gd name="T40" fmla="*/ 0 w 158"/>
                <a:gd name="T41" fmla="*/ 1 h 249"/>
                <a:gd name="T42" fmla="*/ 0 w 158"/>
                <a:gd name="T43" fmla="*/ 1 h 249"/>
                <a:gd name="T44" fmla="*/ 0 w 158"/>
                <a:gd name="T45" fmla="*/ 1 h 249"/>
                <a:gd name="T46" fmla="*/ 0 w 158"/>
                <a:gd name="T47" fmla="*/ 1 h 249"/>
                <a:gd name="T48" fmla="*/ 0 w 158"/>
                <a:gd name="T49" fmla="*/ 1 h 249"/>
                <a:gd name="T50" fmla="*/ 0 w 158"/>
                <a:gd name="T51" fmla="*/ 1 h 249"/>
                <a:gd name="T52" fmla="*/ 0 w 158"/>
                <a:gd name="T53" fmla="*/ 1 h 249"/>
                <a:gd name="T54" fmla="*/ 0 w 158"/>
                <a:gd name="T55" fmla="*/ 1 h 249"/>
                <a:gd name="T56" fmla="*/ 0 w 158"/>
                <a:gd name="T57" fmla="*/ 1 h 249"/>
                <a:gd name="T58" fmla="*/ 0 w 158"/>
                <a:gd name="T59" fmla="*/ 1 h 249"/>
                <a:gd name="T60" fmla="*/ 0 w 158"/>
                <a:gd name="T61" fmla="*/ 1 h 249"/>
                <a:gd name="T62" fmla="*/ 0 w 158"/>
                <a:gd name="T63" fmla="*/ 1 h 249"/>
                <a:gd name="T64" fmla="*/ 0 w 158"/>
                <a:gd name="T65" fmla="*/ 1 h 249"/>
                <a:gd name="T66" fmla="*/ 0 w 158"/>
                <a:gd name="T67" fmla="*/ 1 h 249"/>
                <a:gd name="T68" fmla="*/ 0 w 158"/>
                <a:gd name="T69" fmla="*/ 1 h 249"/>
                <a:gd name="T70" fmla="*/ 0 w 158"/>
                <a:gd name="T71" fmla="*/ 1 h 249"/>
                <a:gd name="T72" fmla="*/ 0 w 158"/>
                <a:gd name="T73" fmla="*/ 0 h 249"/>
                <a:gd name="T74" fmla="*/ 0 w 158"/>
                <a:gd name="T75" fmla="*/ 0 h 249"/>
                <a:gd name="T76" fmla="*/ 0 w 158"/>
                <a:gd name="T77" fmla="*/ 0 h 2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8" h="249">
                  <a:moveTo>
                    <a:pt x="158" y="33"/>
                  </a:moveTo>
                  <a:lnTo>
                    <a:pt x="158" y="23"/>
                  </a:lnTo>
                  <a:lnTo>
                    <a:pt x="156" y="12"/>
                  </a:lnTo>
                  <a:lnTo>
                    <a:pt x="150" y="4"/>
                  </a:lnTo>
                  <a:lnTo>
                    <a:pt x="146" y="0"/>
                  </a:lnTo>
                  <a:lnTo>
                    <a:pt x="141" y="0"/>
                  </a:lnTo>
                  <a:lnTo>
                    <a:pt x="99" y="1"/>
                  </a:lnTo>
                  <a:lnTo>
                    <a:pt x="90" y="2"/>
                  </a:lnTo>
                  <a:lnTo>
                    <a:pt x="80" y="7"/>
                  </a:lnTo>
                  <a:lnTo>
                    <a:pt x="70" y="12"/>
                  </a:lnTo>
                  <a:lnTo>
                    <a:pt x="63" y="18"/>
                  </a:lnTo>
                  <a:lnTo>
                    <a:pt x="55" y="26"/>
                  </a:lnTo>
                  <a:lnTo>
                    <a:pt x="49" y="34"/>
                  </a:lnTo>
                  <a:lnTo>
                    <a:pt x="38" y="52"/>
                  </a:lnTo>
                  <a:lnTo>
                    <a:pt x="35" y="62"/>
                  </a:lnTo>
                  <a:lnTo>
                    <a:pt x="32" y="72"/>
                  </a:lnTo>
                  <a:lnTo>
                    <a:pt x="27" y="92"/>
                  </a:lnTo>
                  <a:lnTo>
                    <a:pt x="15" y="131"/>
                  </a:lnTo>
                  <a:lnTo>
                    <a:pt x="4" y="172"/>
                  </a:lnTo>
                  <a:lnTo>
                    <a:pt x="0" y="192"/>
                  </a:lnTo>
                  <a:lnTo>
                    <a:pt x="0" y="203"/>
                  </a:lnTo>
                  <a:lnTo>
                    <a:pt x="1" y="212"/>
                  </a:lnTo>
                  <a:lnTo>
                    <a:pt x="3" y="223"/>
                  </a:lnTo>
                  <a:lnTo>
                    <a:pt x="8" y="232"/>
                  </a:lnTo>
                  <a:lnTo>
                    <a:pt x="14" y="241"/>
                  </a:lnTo>
                  <a:lnTo>
                    <a:pt x="22" y="246"/>
                  </a:lnTo>
                  <a:lnTo>
                    <a:pt x="32" y="248"/>
                  </a:lnTo>
                  <a:lnTo>
                    <a:pt x="43" y="249"/>
                  </a:lnTo>
                  <a:lnTo>
                    <a:pt x="63" y="249"/>
                  </a:lnTo>
                  <a:lnTo>
                    <a:pt x="74" y="248"/>
                  </a:lnTo>
                  <a:lnTo>
                    <a:pt x="83" y="244"/>
                  </a:lnTo>
                  <a:lnTo>
                    <a:pt x="92" y="238"/>
                  </a:lnTo>
                  <a:lnTo>
                    <a:pt x="98" y="230"/>
                  </a:lnTo>
                  <a:lnTo>
                    <a:pt x="104" y="222"/>
                  </a:lnTo>
                  <a:lnTo>
                    <a:pt x="109" y="213"/>
                  </a:lnTo>
                  <a:lnTo>
                    <a:pt x="116" y="193"/>
                  </a:lnTo>
                  <a:lnTo>
                    <a:pt x="135" y="113"/>
                  </a:lnTo>
                  <a:lnTo>
                    <a:pt x="147" y="73"/>
                  </a:lnTo>
                  <a:lnTo>
                    <a:pt x="158" y="3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53" name="Freeform 37"/>
            <p:cNvSpPr>
              <a:spLocks/>
            </p:cNvSpPr>
            <p:nvPr/>
          </p:nvSpPr>
          <p:spPr bwMode="auto">
            <a:xfrm>
              <a:off x="3489" y="2172"/>
              <a:ext cx="23" cy="36"/>
            </a:xfrm>
            <a:custGeom>
              <a:avLst/>
              <a:gdLst>
                <a:gd name="T0" fmla="*/ 0 w 158"/>
                <a:gd name="T1" fmla="*/ 0 h 249"/>
                <a:gd name="T2" fmla="*/ 0 w 158"/>
                <a:gd name="T3" fmla="*/ 0 h 249"/>
                <a:gd name="T4" fmla="*/ 0 w 158"/>
                <a:gd name="T5" fmla="*/ 0 h 249"/>
                <a:gd name="T6" fmla="*/ 0 w 158"/>
                <a:gd name="T7" fmla="*/ 0 h 249"/>
                <a:gd name="T8" fmla="*/ 0 w 158"/>
                <a:gd name="T9" fmla="*/ 0 h 249"/>
                <a:gd name="T10" fmla="*/ 0 w 158"/>
                <a:gd name="T11" fmla="*/ 0 h 249"/>
                <a:gd name="T12" fmla="*/ 0 w 158"/>
                <a:gd name="T13" fmla="*/ 0 h 249"/>
                <a:gd name="T14" fmla="*/ 0 w 158"/>
                <a:gd name="T15" fmla="*/ 0 h 249"/>
                <a:gd name="T16" fmla="*/ 0 w 158"/>
                <a:gd name="T17" fmla="*/ 0 h 249"/>
                <a:gd name="T18" fmla="*/ 0 w 158"/>
                <a:gd name="T19" fmla="*/ 0 h 249"/>
                <a:gd name="T20" fmla="*/ 0 w 158"/>
                <a:gd name="T21" fmla="*/ 0 h 249"/>
                <a:gd name="T22" fmla="*/ 0 w 158"/>
                <a:gd name="T23" fmla="*/ 0 h 249"/>
                <a:gd name="T24" fmla="*/ 0 w 158"/>
                <a:gd name="T25" fmla="*/ 0 h 249"/>
                <a:gd name="T26" fmla="*/ 0 w 158"/>
                <a:gd name="T27" fmla="*/ 0 h 249"/>
                <a:gd name="T28" fmla="*/ 0 w 158"/>
                <a:gd name="T29" fmla="*/ 0 h 249"/>
                <a:gd name="T30" fmla="*/ 0 w 158"/>
                <a:gd name="T31" fmla="*/ 0 h 249"/>
                <a:gd name="T32" fmla="*/ 0 w 158"/>
                <a:gd name="T33" fmla="*/ 0 h 249"/>
                <a:gd name="T34" fmla="*/ 0 w 158"/>
                <a:gd name="T35" fmla="*/ 0 h 249"/>
                <a:gd name="T36" fmla="*/ 0 w 158"/>
                <a:gd name="T37" fmla="*/ 1 h 249"/>
                <a:gd name="T38" fmla="*/ 0 w 158"/>
                <a:gd name="T39" fmla="*/ 1 h 249"/>
                <a:gd name="T40" fmla="*/ 0 w 158"/>
                <a:gd name="T41" fmla="*/ 1 h 249"/>
                <a:gd name="T42" fmla="*/ 0 w 158"/>
                <a:gd name="T43" fmla="*/ 1 h 249"/>
                <a:gd name="T44" fmla="*/ 0 w 158"/>
                <a:gd name="T45" fmla="*/ 1 h 249"/>
                <a:gd name="T46" fmla="*/ 0 w 158"/>
                <a:gd name="T47" fmla="*/ 1 h 249"/>
                <a:gd name="T48" fmla="*/ 0 w 158"/>
                <a:gd name="T49" fmla="*/ 1 h 249"/>
                <a:gd name="T50" fmla="*/ 0 w 158"/>
                <a:gd name="T51" fmla="*/ 1 h 249"/>
                <a:gd name="T52" fmla="*/ 0 w 158"/>
                <a:gd name="T53" fmla="*/ 1 h 249"/>
                <a:gd name="T54" fmla="*/ 0 w 158"/>
                <a:gd name="T55" fmla="*/ 1 h 249"/>
                <a:gd name="T56" fmla="*/ 0 w 158"/>
                <a:gd name="T57" fmla="*/ 1 h 249"/>
                <a:gd name="T58" fmla="*/ 0 w 158"/>
                <a:gd name="T59" fmla="*/ 1 h 249"/>
                <a:gd name="T60" fmla="*/ 0 w 158"/>
                <a:gd name="T61" fmla="*/ 1 h 249"/>
                <a:gd name="T62" fmla="*/ 0 w 158"/>
                <a:gd name="T63" fmla="*/ 1 h 249"/>
                <a:gd name="T64" fmla="*/ 0 w 158"/>
                <a:gd name="T65" fmla="*/ 1 h 249"/>
                <a:gd name="T66" fmla="*/ 0 w 158"/>
                <a:gd name="T67" fmla="*/ 1 h 249"/>
                <a:gd name="T68" fmla="*/ 0 w 158"/>
                <a:gd name="T69" fmla="*/ 1 h 249"/>
                <a:gd name="T70" fmla="*/ 0 w 158"/>
                <a:gd name="T71" fmla="*/ 1 h 249"/>
                <a:gd name="T72" fmla="*/ 0 w 158"/>
                <a:gd name="T73" fmla="*/ 0 h 249"/>
                <a:gd name="T74" fmla="*/ 0 w 158"/>
                <a:gd name="T75" fmla="*/ 0 h 249"/>
                <a:gd name="T76" fmla="*/ 0 w 158"/>
                <a:gd name="T77" fmla="*/ 0 h 2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8" h="249">
                  <a:moveTo>
                    <a:pt x="157" y="33"/>
                  </a:moveTo>
                  <a:lnTo>
                    <a:pt x="158" y="23"/>
                  </a:lnTo>
                  <a:lnTo>
                    <a:pt x="156" y="12"/>
                  </a:lnTo>
                  <a:lnTo>
                    <a:pt x="151" y="3"/>
                  </a:lnTo>
                  <a:lnTo>
                    <a:pt x="147" y="1"/>
                  </a:lnTo>
                  <a:lnTo>
                    <a:pt x="141" y="0"/>
                  </a:lnTo>
                  <a:lnTo>
                    <a:pt x="100" y="1"/>
                  </a:lnTo>
                  <a:lnTo>
                    <a:pt x="89" y="3"/>
                  </a:lnTo>
                  <a:lnTo>
                    <a:pt x="79" y="6"/>
                  </a:lnTo>
                  <a:lnTo>
                    <a:pt x="71" y="11"/>
                  </a:lnTo>
                  <a:lnTo>
                    <a:pt x="63" y="19"/>
                  </a:lnTo>
                  <a:lnTo>
                    <a:pt x="56" y="26"/>
                  </a:lnTo>
                  <a:lnTo>
                    <a:pt x="50" y="34"/>
                  </a:lnTo>
                  <a:lnTo>
                    <a:pt x="39" y="52"/>
                  </a:lnTo>
                  <a:lnTo>
                    <a:pt x="35" y="61"/>
                  </a:lnTo>
                  <a:lnTo>
                    <a:pt x="32" y="71"/>
                  </a:lnTo>
                  <a:lnTo>
                    <a:pt x="26" y="91"/>
                  </a:lnTo>
                  <a:lnTo>
                    <a:pt x="16" y="132"/>
                  </a:lnTo>
                  <a:lnTo>
                    <a:pt x="5" y="171"/>
                  </a:lnTo>
                  <a:lnTo>
                    <a:pt x="1" y="191"/>
                  </a:lnTo>
                  <a:lnTo>
                    <a:pt x="0" y="202"/>
                  </a:lnTo>
                  <a:lnTo>
                    <a:pt x="1" y="212"/>
                  </a:lnTo>
                  <a:lnTo>
                    <a:pt x="4" y="222"/>
                  </a:lnTo>
                  <a:lnTo>
                    <a:pt x="7" y="232"/>
                  </a:lnTo>
                  <a:lnTo>
                    <a:pt x="13" y="240"/>
                  </a:lnTo>
                  <a:lnTo>
                    <a:pt x="22" y="245"/>
                  </a:lnTo>
                  <a:lnTo>
                    <a:pt x="33" y="249"/>
                  </a:lnTo>
                  <a:lnTo>
                    <a:pt x="42" y="249"/>
                  </a:lnTo>
                  <a:lnTo>
                    <a:pt x="63" y="249"/>
                  </a:lnTo>
                  <a:lnTo>
                    <a:pt x="73" y="249"/>
                  </a:lnTo>
                  <a:lnTo>
                    <a:pt x="83" y="244"/>
                  </a:lnTo>
                  <a:lnTo>
                    <a:pt x="91" y="238"/>
                  </a:lnTo>
                  <a:lnTo>
                    <a:pt x="99" y="231"/>
                  </a:lnTo>
                  <a:lnTo>
                    <a:pt x="104" y="222"/>
                  </a:lnTo>
                  <a:lnTo>
                    <a:pt x="109" y="212"/>
                  </a:lnTo>
                  <a:lnTo>
                    <a:pt x="116" y="193"/>
                  </a:lnTo>
                  <a:lnTo>
                    <a:pt x="136" y="112"/>
                  </a:lnTo>
                  <a:lnTo>
                    <a:pt x="148" y="73"/>
                  </a:lnTo>
                  <a:lnTo>
                    <a:pt x="157" y="3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54" name="Freeform 38"/>
            <p:cNvSpPr>
              <a:spLocks/>
            </p:cNvSpPr>
            <p:nvPr/>
          </p:nvSpPr>
          <p:spPr bwMode="auto">
            <a:xfrm>
              <a:off x="3505" y="2200"/>
              <a:ext cx="2" cy="8"/>
            </a:xfrm>
            <a:custGeom>
              <a:avLst/>
              <a:gdLst>
                <a:gd name="T0" fmla="*/ 0 w 15"/>
                <a:gd name="T1" fmla="*/ 0 h 53"/>
                <a:gd name="T2" fmla="*/ 0 w 15"/>
                <a:gd name="T3" fmla="*/ 0 h 53"/>
                <a:gd name="T4" fmla="*/ 0 w 15"/>
                <a:gd name="T5" fmla="*/ 0 h 53"/>
                <a:gd name="T6" fmla="*/ 0 w 15"/>
                <a:gd name="T7" fmla="*/ 0 h 53"/>
                <a:gd name="T8" fmla="*/ 0 w 15"/>
                <a:gd name="T9" fmla="*/ 0 h 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53">
                  <a:moveTo>
                    <a:pt x="3" y="0"/>
                  </a:moveTo>
                  <a:lnTo>
                    <a:pt x="0" y="14"/>
                  </a:lnTo>
                  <a:lnTo>
                    <a:pt x="2" y="28"/>
                  </a:lnTo>
                  <a:lnTo>
                    <a:pt x="8" y="41"/>
                  </a:lnTo>
                  <a:lnTo>
                    <a:pt x="15"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55" name="Line 39"/>
            <p:cNvSpPr>
              <a:spLocks noChangeShapeType="1"/>
            </p:cNvSpPr>
            <p:nvPr/>
          </p:nvSpPr>
          <p:spPr bwMode="auto">
            <a:xfrm flipH="1">
              <a:off x="3527" y="2154"/>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56" name="Freeform 40"/>
            <p:cNvSpPr>
              <a:spLocks/>
            </p:cNvSpPr>
            <p:nvPr/>
          </p:nvSpPr>
          <p:spPr bwMode="auto">
            <a:xfrm>
              <a:off x="3784" y="1867"/>
              <a:ext cx="24" cy="54"/>
            </a:xfrm>
            <a:custGeom>
              <a:avLst/>
              <a:gdLst>
                <a:gd name="T0" fmla="*/ 0 w 167"/>
                <a:gd name="T1" fmla="*/ 0 h 373"/>
                <a:gd name="T2" fmla="*/ 0 w 167"/>
                <a:gd name="T3" fmla="*/ 1 h 373"/>
                <a:gd name="T4" fmla="*/ 0 w 167"/>
                <a:gd name="T5" fmla="*/ 1 h 373"/>
                <a:gd name="T6" fmla="*/ 0 w 167"/>
                <a:gd name="T7" fmla="*/ 1 h 373"/>
                <a:gd name="T8" fmla="*/ 0 w 167"/>
                <a:gd name="T9" fmla="*/ 1 h 373"/>
                <a:gd name="T10" fmla="*/ 0 w 167"/>
                <a:gd name="T11" fmla="*/ 1 h 373"/>
                <a:gd name="T12" fmla="*/ 0 w 167"/>
                <a:gd name="T13" fmla="*/ 1 h 373"/>
                <a:gd name="T14" fmla="*/ 0 w 167"/>
                <a:gd name="T15" fmla="*/ 1 h 373"/>
                <a:gd name="T16" fmla="*/ 0 w 167"/>
                <a:gd name="T17" fmla="*/ 1 h 373"/>
                <a:gd name="T18" fmla="*/ 0 w 167"/>
                <a:gd name="T19" fmla="*/ 1 h 373"/>
                <a:gd name="T20" fmla="*/ 0 w 167"/>
                <a:gd name="T21" fmla="*/ 1 h 373"/>
                <a:gd name="T22" fmla="*/ 0 w 167"/>
                <a:gd name="T23" fmla="*/ 0 h 373"/>
                <a:gd name="T24" fmla="*/ 0 w 167"/>
                <a:gd name="T25" fmla="*/ 0 h 373"/>
                <a:gd name="T26" fmla="*/ 0 w 167"/>
                <a:gd name="T27" fmla="*/ 0 h 373"/>
                <a:gd name="T28" fmla="*/ 0 w 167"/>
                <a:gd name="T29" fmla="*/ 0 h 373"/>
                <a:gd name="T30" fmla="*/ 0 w 167"/>
                <a:gd name="T31" fmla="*/ 0 h 373"/>
                <a:gd name="T32" fmla="*/ 0 w 167"/>
                <a:gd name="T33" fmla="*/ 0 h 3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7" h="373">
                  <a:moveTo>
                    <a:pt x="100" y="0"/>
                  </a:moveTo>
                  <a:lnTo>
                    <a:pt x="0" y="373"/>
                  </a:lnTo>
                  <a:lnTo>
                    <a:pt x="66" y="373"/>
                  </a:lnTo>
                  <a:lnTo>
                    <a:pt x="80" y="370"/>
                  </a:lnTo>
                  <a:lnTo>
                    <a:pt x="94" y="363"/>
                  </a:lnTo>
                  <a:lnTo>
                    <a:pt x="108" y="351"/>
                  </a:lnTo>
                  <a:lnTo>
                    <a:pt x="119" y="336"/>
                  </a:lnTo>
                  <a:lnTo>
                    <a:pt x="129" y="319"/>
                  </a:lnTo>
                  <a:lnTo>
                    <a:pt x="136" y="300"/>
                  </a:lnTo>
                  <a:lnTo>
                    <a:pt x="164" y="197"/>
                  </a:lnTo>
                  <a:lnTo>
                    <a:pt x="167" y="178"/>
                  </a:lnTo>
                  <a:lnTo>
                    <a:pt x="166" y="161"/>
                  </a:lnTo>
                  <a:lnTo>
                    <a:pt x="162" y="146"/>
                  </a:lnTo>
                  <a:lnTo>
                    <a:pt x="156" y="134"/>
                  </a:lnTo>
                  <a:lnTo>
                    <a:pt x="145" y="127"/>
                  </a:lnTo>
                  <a:lnTo>
                    <a:pt x="132" y="124"/>
                  </a:lnTo>
                  <a:lnTo>
                    <a:pt x="67" y="1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57" name="Line 41"/>
            <p:cNvSpPr>
              <a:spLocks noChangeShapeType="1"/>
            </p:cNvSpPr>
            <p:nvPr/>
          </p:nvSpPr>
          <p:spPr bwMode="auto">
            <a:xfrm flipH="1">
              <a:off x="3815" y="1867"/>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58" name="Freeform 42"/>
            <p:cNvSpPr>
              <a:spLocks/>
            </p:cNvSpPr>
            <p:nvPr/>
          </p:nvSpPr>
          <p:spPr bwMode="auto">
            <a:xfrm>
              <a:off x="3835" y="2558"/>
              <a:ext cx="23" cy="54"/>
            </a:xfrm>
            <a:custGeom>
              <a:avLst/>
              <a:gdLst>
                <a:gd name="T0" fmla="*/ 0 w 166"/>
                <a:gd name="T1" fmla="*/ 0 h 373"/>
                <a:gd name="T2" fmla="*/ 0 w 166"/>
                <a:gd name="T3" fmla="*/ 1 h 373"/>
                <a:gd name="T4" fmla="*/ 0 w 166"/>
                <a:gd name="T5" fmla="*/ 1 h 373"/>
                <a:gd name="T6" fmla="*/ 0 w 166"/>
                <a:gd name="T7" fmla="*/ 1 h 373"/>
                <a:gd name="T8" fmla="*/ 0 w 166"/>
                <a:gd name="T9" fmla="*/ 1 h 373"/>
                <a:gd name="T10" fmla="*/ 0 w 166"/>
                <a:gd name="T11" fmla="*/ 1 h 373"/>
                <a:gd name="T12" fmla="*/ 0 w 166"/>
                <a:gd name="T13" fmla="*/ 1 h 373"/>
                <a:gd name="T14" fmla="*/ 0 w 166"/>
                <a:gd name="T15" fmla="*/ 1 h 373"/>
                <a:gd name="T16" fmla="*/ 0 w 166"/>
                <a:gd name="T17" fmla="*/ 1 h 373"/>
                <a:gd name="T18" fmla="*/ 0 w 166"/>
                <a:gd name="T19" fmla="*/ 1 h 373"/>
                <a:gd name="T20" fmla="*/ 0 w 166"/>
                <a:gd name="T21" fmla="*/ 1 h 373"/>
                <a:gd name="T22" fmla="*/ 0 w 166"/>
                <a:gd name="T23" fmla="*/ 0 h 373"/>
                <a:gd name="T24" fmla="*/ 0 w 166"/>
                <a:gd name="T25" fmla="*/ 0 h 373"/>
                <a:gd name="T26" fmla="*/ 0 w 166"/>
                <a:gd name="T27" fmla="*/ 0 h 373"/>
                <a:gd name="T28" fmla="*/ 0 w 166"/>
                <a:gd name="T29" fmla="*/ 0 h 373"/>
                <a:gd name="T30" fmla="*/ 0 w 166"/>
                <a:gd name="T31" fmla="*/ 0 h 373"/>
                <a:gd name="T32" fmla="*/ 0 w 166"/>
                <a:gd name="T33" fmla="*/ 0 h 3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6" h="373">
                  <a:moveTo>
                    <a:pt x="100" y="0"/>
                  </a:moveTo>
                  <a:lnTo>
                    <a:pt x="0" y="373"/>
                  </a:lnTo>
                  <a:lnTo>
                    <a:pt x="65" y="373"/>
                  </a:lnTo>
                  <a:lnTo>
                    <a:pt x="79" y="369"/>
                  </a:lnTo>
                  <a:lnTo>
                    <a:pt x="93" y="363"/>
                  </a:lnTo>
                  <a:lnTo>
                    <a:pt x="106" y="351"/>
                  </a:lnTo>
                  <a:lnTo>
                    <a:pt x="119" y="336"/>
                  </a:lnTo>
                  <a:lnTo>
                    <a:pt x="129" y="318"/>
                  </a:lnTo>
                  <a:lnTo>
                    <a:pt x="135" y="300"/>
                  </a:lnTo>
                  <a:lnTo>
                    <a:pt x="163" y="196"/>
                  </a:lnTo>
                  <a:lnTo>
                    <a:pt x="166" y="178"/>
                  </a:lnTo>
                  <a:lnTo>
                    <a:pt x="166" y="160"/>
                  </a:lnTo>
                  <a:lnTo>
                    <a:pt x="162" y="145"/>
                  </a:lnTo>
                  <a:lnTo>
                    <a:pt x="154" y="134"/>
                  </a:lnTo>
                  <a:lnTo>
                    <a:pt x="145" y="127"/>
                  </a:lnTo>
                  <a:lnTo>
                    <a:pt x="132" y="123"/>
                  </a:lnTo>
                  <a:lnTo>
                    <a:pt x="67"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59" name="Line 43"/>
            <p:cNvSpPr>
              <a:spLocks noChangeShapeType="1"/>
            </p:cNvSpPr>
            <p:nvPr/>
          </p:nvSpPr>
          <p:spPr bwMode="auto">
            <a:xfrm flipH="1">
              <a:off x="3926" y="2159"/>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60" name="Freeform 44"/>
            <p:cNvSpPr>
              <a:spLocks/>
            </p:cNvSpPr>
            <p:nvPr/>
          </p:nvSpPr>
          <p:spPr bwMode="auto">
            <a:xfrm>
              <a:off x="3921" y="2148"/>
              <a:ext cx="5" cy="11"/>
            </a:xfrm>
            <a:custGeom>
              <a:avLst/>
              <a:gdLst>
                <a:gd name="T0" fmla="*/ 0 w 35"/>
                <a:gd name="T1" fmla="*/ 0 h 73"/>
                <a:gd name="T2" fmla="*/ 0 w 35"/>
                <a:gd name="T3" fmla="*/ 0 h 73"/>
                <a:gd name="T4" fmla="*/ 0 w 35"/>
                <a:gd name="T5" fmla="*/ 0 h 73"/>
                <a:gd name="T6" fmla="*/ 0 w 35"/>
                <a:gd name="T7" fmla="*/ 0 h 73"/>
                <a:gd name="T8" fmla="*/ 0 w 35"/>
                <a:gd name="T9" fmla="*/ 0 h 73"/>
                <a:gd name="T10" fmla="*/ 0 w 35"/>
                <a:gd name="T11" fmla="*/ 0 h 73"/>
                <a:gd name="T12" fmla="*/ 0 w 35"/>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73">
                  <a:moveTo>
                    <a:pt x="4" y="0"/>
                  </a:moveTo>
                  <a:lnTo>
                    <a:pt x="0" y="20"/>
                  </a:lnTo>
                  <a:lnTo>
                    <a:pt x="0" y="37"/>
                  </a:lnTo>
                  <a:lnTo>
                    <a:pt x="5" y="52"/>
                  </a:lnTo>
                  <a:lnTo>
                    <a:pt x="12" y="63"/>
                  </a:lnTo>
                  <a:lnTo>
                    <a:pt x="23" y="71"/>
                  </a:lnTo>
                  <a:lnTo>
                    <a:pt x="35"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61" name="Line 45"/>
            <p:cNvSpPr>
              <a:spLocks noChangeShapeType="1"/>
            </p:cNvSpPr>
            <p:nvPr/>
          </p:nvSpPr>
          <p:spPr bwMode="auto">
            <a:xfrm flipV="1">
              <a:off x="3921" y="2134"/>
              <a:ext cx="4" cy="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62" name="Freeform 46"/>
            <p:cNvSpPr>
              <a:spLocks/>
            </p:cNvSpPr>
            <p:nvPr/>
          </p:nvSpPr>
          <p:spPr bwMode="auto">
            <a:xfrm>
              <a:off x="3925" y="2123"/>
              <a:ext cx="10" cy="11"/>
            </a:xfrm>
            <a:custGeom>
              <a:avLst/>
              <a:gdLst>
                <a:gd name="T0" fmla="*/ 0 w 71"/>
                <a:gd name="T1" fmla="*/ 0 h 72"/>
                <a:gd name="T2" fmla="*/ 0 w 71"/>
                <a:gd name="T3" fmla="*/ 0 h 72"/>
                <a:gd name="T4" fmla="*/ 0 w 71"/>
                <a:gd name="T5" fmla="*/ 0 h 72"/>
                <a:gd name="T6" fmla="*/ 0 w 71"/>
                <a:gd name="T7" fmla="*/ 0 h 72"/>
                <a:gd name="T8" fmla="*/ 0 w 71"/>
                <a:gd name="T9" fmla="*/ 0 h 72"/>
                <a:gd name="T10" fmla="*/ 0 w 71"/>
                <a:gd name="T11" fmla="*/ 0 h 72"/>
                <a:gd name="T12" fmla="*/ 0 w 71"/>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2">
                  <a:moveTo>
                    <a:pt x="71" y="0"/>
                  </a:moveTo>
                  <a:lnTo>
                    <a:pt x="57" y="2"/>
                  </a:lnTo>
                  <a:lnTo>
                    <a:pt x="43" y="9"/>
                  </a:lnTo>
                  <a:lnTo>
                    <a:pt x="29" y="21"/>
                  </a:lnTo>
                  <a:lnTo>
                    <a:pt x="17" y="36"/>
                  </a:lnTo>
                  <a:lnTo>
                    <a:pt x="7"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63" name="Line 47"/>
            <p:cNvSpPr>
              <a:spLocks noChangeShapeType="1"/>
            </p:cNvSpPr>
            <p:nvPr/>
          </p:nvSpPr>
          <p:spPr bwMode="auto">
            <a:xfrm>
              <a:off x="3935" y="2123"/>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64" name="Line 48"/>
            <p:cNvSpPr>
              <a:spLocks noChangeShapeType="1"/>
            </p:cNvSpPr>
            <p:nvPr/>
          </p:nvSpPr>
          <p:spPr bwMode="auto">
            <a:xfrm flipH="1">
              <a:off x="3949" y="2105"/>
              <a:ext cx="5"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65" name="Line 49"/>
            <p:cNvSpPr>
              <a:spLocks noChangeShapeType="1"/>
            </p:cNvSpPr>
            <p:nvPr/>
          </p:nvSpPr>
          <p:spPr bwMode="auto">
            <a:xfrm flipH="1">
              <a:off x="3926" y="2446"/>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66" name="Freeform 50"/>
            <p:cNvSpPr>
              <a:spLocks/>
            </p:cNvSpPr>
            <p:nvPr/>
          </p:nvSpPr>
          <p:spPr bwMode="auto">
            <a:xfrm>
              <a:off x="3921" y="2436"/>
              <a:ext cx="5" cy="10"/>
            </a:xfrm>
            <a:custGeom>
              <a:avLst/>
              <a:gdLst>
                <a:gd name="T0" fmla="*/ 0 w 35"/>
                <a:gd name="T1" fmla="*/ 0 h 72"/>
                <a:gd name="T2" fmla="*/ 0 w 35"/>
                <a:gd name="T3" fmla="*/ 0 h 72"/>
                <a:gd name="T4" fmla="*/ 0 w 35"/>
                <a:gd name="T5" fmla="*/ 0 h 72"/>
                <a:gd name="T6" fmla="*/ 0 w 35"/>
                <a:gd name="T7" fmla="*/ 0 h 72"/>
                <a:gd name="T8" fmla="*/ 0 w 35"/>
                <a:gd name="T9" fmla="*/ 0 h 72"/>
                <a:gd name="T10" fmla="*/ 0 w 35"/>
                <a:gd name="T11" fmla="*/ 0 h 72"/>
                <a:gd name="T12" fmla="*/ 0 w 35"/>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72">
                  <a:moveTo>
                    <a:pt x="4" y="0"/>
                  </a:moveTo>
                  <a:lnTo>
                    <a:pt x="0" y="19"/>
                  </a:lnTo>
                  <a:lnTo>
                    <a:pt x="1" y="36"/>
                  </a:lnTo>
                  <a:lnTo>
                    <a:pt x="5" y="51"/>
                  </a:lnTo>
                  <a:lnTo>
                    <a:pt x="12" y="63"/>
                  </a:lnTo>
                  <a:lnTo>
                    <a:pt x="22" y="70"/>
                  </a:lnTo>
                  <a:lnTo>
                    <a:pt x="35"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67" name="Line 51"/>
            <p:cNvSpPr>
              <a:spLocks noChangeShapeType="1"/>
            </p:cNvSpPr>
            <p:nvPr/>
          </p:nvSpPr>
          <p:spPr bwMode="auto">
            <a:xfrm flipV="1">
              <a:off x="3922" y="2421"/>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68" name="Freeform 52"/>
            <p:cNvSpPr>
              <a:spLocks/>
            </p:cNvSpPr>
            <p:nvPr/>
          </p:nvSpPr>
          <p:spPr bwMode="auto">
            <a:xfrm>
              <a:off x="3926" y="2410"/>
              <a:ext cx="10" cy="11"/>
            </a:xfrm>
            <a:custGeom>
              <a:avLst/>
              <a:gdLst>
                <a:gd name="T0" fmla="*/ 0 w 69"/>
                <a:gd name="T1" fmla="*/ 0 h 72"/>
                <a:gd name="T2" fmla="*/ 0 w 69"/>
                <a:gd name="T3" fmla="*/ 0 h 72"/>
                <a:gd name="T4" fmla="*/ 0 w 69"/>
                <a:gd name="T5" fmla="*/ 0 h 72"/>
                <a:gd name="T6" fmla="*/ 0 w 69"/>
                <a:gd name="T7" fmla="*/ 0 h 72"/>
                <a:gd name="T8" fmla="*/ 0 w 69"/>
                <a:gd name="T9" fmla="*/ 0 h 72"/>
                <a:gd name="T10" fmla="*/ 0 w 69"/>
                <a:gd name="T11" fmla="*/ 0 h 72"/>
                <a:gd name="T12" fmla="*/ 0 w 69"/>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72">
                  <a:moveTo>
                    <a:pt x="69" y="0"/>
                  </a:moveTo>
                  <a:lnTo>
                    <a:pt x="55" y="2"/>
                  </a:lnTo>
                  <a:lnTo>
                    <a:pt x="41" y="10"/>
                  </a:lnTo>
                  <a:lnTo>
                    <a:pt x="27" y="21"/>
                  </a:lnTo>
                  <a:lnTo>
                    <a:pt x="15" y="36"/>
                  </a:lnTo>
                  <a:lnTo>
                    <a:pt x="6"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69" name="Line 53"/>
            <p:cNvSpPr>
              <a:spLocks noChangeShapeType="1"/>
            </p:cNvSpPr>
            <p:nvPr/>
          </p:nvSpPr>
          <p:spPr bwMode="auto">
            <a:xfrm>
              <a:off x="3936" y="2410"/>
              <a:ext cx="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70" name="Freeform 54"/>
            <p:cNvSpPr>
              <a:spLocks/>
            </p:cNvSpPr>
            <p:nvPr/>
          </p:nvSpPr>
          <p:spPr bwMode="auto">
            <a:xfrm>
              <a:off x="4316" y="2586"/>
              <a:ext cx="23" cy="53"/>
            </a:xfrm>
            <a:custGeom>
              <a:avLst/>
              <a:gdLst>
                <a:gd name="T0" fmla="*/ 0 w 165"/>
                <a:gd name="T1" fmla="*/ 0 h 372"/>
                <a:gd name="T2" fmla="*/ 0 w 165"/>
                <a:gd name="T3" fmla="*/ 1 h 372"/>
                <a:gd name="T4" fmla="*/ 0 w 165"/>
                <a:gd name="T5" fmla="*/ 1 h 372"/>
                <a:gd name="T6" fmla="*/ 0 60000 65536"/>
                <a:gd name="T7" fmla="*/ 0 60000 65536"/>
                <a:gd name="T8" fmla="*/ 0 60000 65536"/>
              </a:gdLst>
              <a:ahLst/>
              <a:cxnLst>
                <a:cxn ang="T6">
                  <a:pos x="T0" y="T1"/>
                </a:cxn>
                <a:cxn ang="T7">
                  <a:pos x="T2" y="T3"/>
                </a:cxn>
                <a:cxn ang="T8">
                  <a:pos x="T4" y="T5"/>
                </a:cxn>
              </a:cxnLst>
              <a:rect l="0" t="0" r="r" b="b"/>
              <a:pathLst>
                <a:path w="165" h="372">
                  <a:moveTo>
                    <a:pt x="165" y="0"/>
                  </a:moveTo>
                  <a:lnTo>
                    <a:pt x="66" y="372"/>
                  </a:lnTo>
                  <a:lnTo>
                    <a:pt x="0" y="3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71" name="Freeform 55"/>
            <p:cNvSpPr>
              <a:spLocks/>
            </p:cNvSpPr>
            <p:nvPr/>
          </p:nvSpPr>
          <p:spPr bwMode="auto">
            <a:xfrm>
              <a:off x="4311" y="2629"/>
              <a:ext cx="5" cy="10"/>
            </a:xfrm>
            <a:custGeom>
              <a:avLst/>
              <a:gdLst>
                <a:gd name="T0" fmla="*/ 0 w 34"/>
                <a:gd name="T1" fmla="*/ 0 h 72"/>
                <a:gd name="T2" fmla="*/ 0 w 34"/>
                <a:gd name="T3" fmla="*/ 0 h 72"/>
                <a:gd name="T4" fmla="*/ 0 w 34"/>
                <a:gd name="T5" fmla="*/ 0 h 72"/>
                <a:gd name="T6" fmla="*/ 0 w 34"/>
                <a:gd name="T7" fmla="*/ 0 h 72"/>
                <a:gd name="T8" fmla="*/ 0 w 34"/>
                <a:gd name="T9" fmla="*/ 0 h 72"/>
                <a:gd name="T10" fmla="*/ 0 w 34"/>
                <a:gd name="T11" fmla="*/ 0 h 72"/>
                <a:gd name="T12" fmla="*/ 0 w 34"/>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2">
                  <a:moveTo>
                    <a:pt x="3" y="0"/>
                  </a:moveTo>
                  <a:lnTo>
                    <a:pt x="0" y="19"/>
                  </a:lnTo>
                  <a:lnTo>
                    <a:pt x="0" y="36"/>
                  </a:lnTo>
                  <a:lnTo>
                    <a:pt x="4" y="51"/>
                  </a:lnTo>
                  <a:lnTo>
                    <a:pt x="11" y="63"/>
                  </a:lnTo>
                  <a:lnTo>
                    <a:pt x="22" y="70"/>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72" name="Line 56"/>
            <p:cNvSpPr>
              <a:spLocks noChangeShapeType="1"/>
            </p:cNvSpPr>
            <p:nvPr/>
          </p:nvSpPr>
          <p:spPr bwMode="auto">
            <a:xfrm flipV="1">
              <a:off x="4311" y="2614"/>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73" name="Freeform 57"/>
            <p:cNvSpPr>
              <a:spLocks/>
            </p:cNvSpPr>
            <p:nvPr/>
          </p:nvSpPr>
          <p:spPr bwMode="auto">
            <a:xfrm>
              <a:off x="4315" y="260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w 71"/>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3">
                  <a:moveTo>
                    <a:pt x="71" y="0"/>
                  </a:moveTo>
                  <a:lnTo>
                    <a:pt x="57" y="2"/>
                  </a:lnTo>
                  <a:lnTo>
                    <a:pt x="43" y="10"/>
                  </a:lnTo>
                  <a:lnTo>
                    <a:pt x="29" y="22"/>
                  </a:lnTo>
                  <a:lnTo>
                    <a:pt x="18" y="37"/>
                  </a:lnTo>
                  <a:lnTo>
                    <a:pt x="7" y="54"/>
                  </a:lnTo>
                  <a:lnTo>
                    <a:pt x="0"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74" name="Line 58"/>
            <p:cNvSpPr>
              <a:spLocks noChangeShapeType="1"/>
            </p:cNvSpPr>
            <p:nvPr/>
          </p:nvSpPr>
          <p:spPr bwMode="auto">
            <a:xfrm>
              <a:off x="4325" y="2604"/>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75" name="Freeform 59"/>
            <p:cNvSpPr>
              <a:spLocks/>
            </p:cNvSpPr>
            <p:nvPr/>
          </p:nvSpPr>
          <p:spPr bwMode="auto">
            <a:xfrm>
              <a:off x="4270" y="1772"/>
              <a:ext cx="23" cy="53"/>
            </a:xfrm>
            <a:custGeom>
              <a:avLst/>
              <a:gdLst>
                <a:gd name="T0" fmla="*/ 0 w 165"/>
                <a:gd name="T1" fmla="*/ 0 h 373"/>
                <a:gd name="T2" fmla="*/ 0 w 165"/>
                <a:gd name="T3" fmla="*/ 1 h 373"/>
                <a:gd name="T4" fmla="*/ 0 w 165"/>
                <a:gd name="T5" fmla="*/ 1 h 373"/>
                <a:gd name="T6" fmla="*/ 0 60000 65536"/>
                <a:gd name="T7" fmla="*/ 0 60000 65536"/>
                <a:gd name="T8" fmla="*/ 0 60000 65536"/>
              </a:gdLst>
              <a:ahLst/>
              <a:cxnLst>
                <a:cxn ang="T6">
                  <a:pos x="T0" y="T1"/>
                </a:cxn>
                <a:cxn ang="T7">
                  <a:pos x="T2" y="T3"/>
                </a:cxn>
                <a:cxn ang="T8">
                  <a:pos x="T4" y="T5"/>
                </a:cxn>
              </a:cxnLst>
              <a:rect l="0" t="0" r="r" b="b"/>
              <a:pathLst>
                <a:path w="165" h="373">
                  <a:moveTo>
                    <a:pt x="165" y="0"/>
                  </a:moveTo>
                  <a:lnTo>
                    <a:pt x="65" y="373"/>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76" name="Freeform 60"/>
            <p:cNvSpPr>
              <a:spLocks/>
            </p:cNvSpPr>
            <p:nvPr/>
          </p:nvSpPr>
          <p:spPr bwMode="auto">
            <a:xfrm>
              <a:off x="4265" y="1815"/>
              <a:ext cx="5" cy="10"/>
            </a:xfrm>
            <a:custGeom>
              <a:avLst/>
              <a:gdLst>
                <a:gd name="T0" fmla="*/ 0 w 35"/>
                <a:gd name="T1" fmla="*/ 0 h 73"/>
                <a:gd name="T2" fmla="*/ 0 w 35"/>
                <a:gd name="T3" fmla="*/ 0 h 73"/>
                <a:gd name="T4" fmla="*/ 0 w 35"/>
                <a:gd name="T5" fmla="*/ 0 h 73"/>
                <a:gd name="T6" fmla="*/ 0 w 35"/>
                <a:gd name="T7" fmla="*/ 0 h 73"/>
                <a:gd name="T8" fmla="*/ 0 w 35"/>
                <a:gd name="T9" fmla="*/ 0 h 73"/>
                <a:gd name="T10" fmla="*/ 0 w 35"/>
                <a:gd name="T11" fmla="*/ 0 h 73"/>
                <a:gd name="T12" fmla="*/ 0 w 35"/>
                <a:gd name="T13" fmla="*/ 0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73">
                  <a:moveTo>
                    <a:pt x="3" y="0"/>
                  </a:moveTo>
                  <a:lnTo>
                    <a:pt x="0" y="20"/>
                  </a:lnTo>
                  <a:lnTo>
                    <a:pt x="1" y="37"/>
                  </a:lnTo>
                  <a:lnTo>
                    <a:pt x="5" y="52"/>
                  </a:lnTo>
                  <a:lnTo>
                    <a:pt x="12" y="63"/>
                  </a:lnTo>
                  <a:lnTo>
                    <a:pt x="22" y="71"/>
                  </a:lnTo>
                  <a:lnTo>
                    <a:pt x="35"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77" name="Line 61"/>
            <p:cNvSpPr>
              <a:spLocks noChangeShapeType="1"/>
            </p:cNvSpPr>
            <p:nvPr/>
          </p:nvSpPr>
          <p:spPr bwMode="auto">
            <a:xfrm flipV="1">
              <a:off x="4265" y="1800"/>
              <a:ext cx="4" cy="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78" name="Freeform 62"/>
            <p:cNvSpPr>
              <a:spLocks/>
            </p:cNvSpPr>
            <p:nvPr/>
          </p:nvSpPr>
          <p:spPr bwMode="auto">
            <a:xfrm>
              <a:off x="4269" y="1790"/>
              <a:ext cx="10" cy="10"/>
            </a:xfrm>
            <a:custGeom>
              <a:avLst/>
              <a:gdLst>
                <a:gd name="T0" fmla="*/ 0 w 70"/>
                <a:gd name="T1" fmla="*/ 0 h 72"/>
                <a:gd name="T2" fmla="*/ 0 w 70"/>
                <a:gd name="T3" fmla="*/ 0 h 72"/>
                <a:gd name="T4" fmla="*/ 0 w 70"/>
                <a:gd name="T5" fmla="*/ 0 h 72"/>
                <a:gd name="T6" fmla="*/ 0 w 70"/>
                <a:gd name="T7" fmla="*/ 0 h 72"/>
                <a:gd name="T8" fmla="*/ 0 w 70"/>
                <a:gd name="T9" fmla="*/ 0 h 72"/>
                <a:gd name="T10" fmla="*/ 0 w 70"/>
                <a:gd name="T11" fmla="*/ 0 h 72"/>
                <a:gd name="T12" fmla="*/ 0 w 70"/>
                <a:gd name="T13" fmla="*/ 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2">
                  <a:moveTo>
                    <a:pt x="70" y="0"/>
                  </a:moveTo>
                  <a:lnTo>
                    <a:pt x="56" y="2"/>
                  </a:lnTo>
                  <a:lnTo>
                    <a:pt x="43" y="9"/>
                  </a:lnTo>
                  <a:lnTo>
                    <a:pt x="29" y="21"/>
                  </a:lnTo>
                  <a:lnTo>
                    <a:pt x="17" y="36"/>
                  </a:lnTo>
                  <a:lnTo>
                    <a:pt x="7"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9979" name="Line 63"/>
            <p:cNvSpPr>
              <a:spLocks noChangeShapeType="1"/>
            </p:cNvSpPr>
            <p:nvPr/>
          </p:nvSpPr>
          <p:spPr bwMode="auto">
            <a:xfrm>
              <a:off x="4279" y="1790"/>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980" name="Line 64"/>
            <p:cNvSpPr>
              <a:spLocks noChangeShapeType="1"/>
            </p:cNvSpPr>
            <p:nvPr/>
          </p:nvSpPr>
          <p:spPr bwMode="auto">
            <a:xfrm flipH="1">
              <a:off x="4299" y="1772"/>
              <a:ext cx="6"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89795">
                                            <p:txEl>
                                              <p:pRg st="0" end="0"/>
                                            </p:txEl>
                                          </p:spTgt>
                                        </p:tgtEl>
                                        <p:attrNameLst>
                                          <p:attrName>style.visibility</p:attrName>
                                        </p:attrNameLst>
                                      </p:cBhvr>
                                      <p:to>
                                        <p:strVal val="visible"/>
                                      </p:to>
                                    </p:set>
                                    <p:animEffect transition="in" filter="wipe(up)">
                                      <p:cBhvr>
                                        <p:cTn id="7" dur="500"/>
                                        <p:tgtEl>
                                          <p:spTgt spid="289795">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89796">
                                            <p:txEl>
                                              <p:pRg st="0" end="0"/>
                                            </p:txEl>
                                          </p:spTgt>
                                        </p:tgtEl>
                                        <p:attrNameLst>
                                          <p:attrName>style.visibility</p:attrName>
                                        </p:attrNameLst>
                                      </p:cBhvr>
                                      <p:to>
                                        <p:strVal val="visible"/>
                                      </p:to>
                                    </p:set>
                                    <p:animEffect transition="in" filter="wipe(left)">
                                      <p:cBhvr>
                                        <p:cTn id="12" dur="500"/>
                                        <p:tgtEl>
                                          <p:spTgt spid="28979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795" grpId="0" build="p" autoUpdateAnimBg="0"/>
      <p:bldP spid="289796" grpId="0" build="p"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52" name="Text Box 36"/>
          <p:cNvSpPr txBox="1">
            <a:spLocks noChangeArrowheads="1"/>
          </p:cNvSpPr>
          <p:nvPr/>
        </p:nvSpPr>
        <p:spPr bwMode="auto">
          <a:xfrm>
            <a:off x="4500563" y="981075"/>
            <a:ext cx="4333875" cy="2289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t>        </a:t>
            </a:r>
            <a:r>
              <a:rPr lang="zh-CN" altLang="en-US" sz="3600" b="1">
                <a:solidFill>
                  <a:srgbClr val="FF0000"/>
                </a:solidFill>
              </a:rPr>
              <a:t>对于特殊位置直线，只有两个同面投影互相平行，空间直线不一定平行。</a:t>
            </a:r>
          </a:p>
        </p:txBody>
      </p:sp>
      <p:sp>
        <p:nvSpPr>
          <p:cNvPr id="290853" name="Text Box 37"/>
          <p:cNvSpPr txBox="1">
            <a:spLocks noChangeArrowheads="1"/>
          </p:cNvSpPr>
          <p:nvPr/>
        </p:nvSpPr>
        <p:spPr bwMode="auto">
          <a:xfrm>
            <a:off x="4500563" y="3292475"/>
            <a:ext cx="497205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t>求出侧面投影后可知：</a:t>
            </a:r>
            <a:endParaRPr lang="zh-CN" altLang="en-US" sz="3600" b="1">
              <a:solidFill>
                <a:srgbClr val="FF9933"/>
              </a:solidFill>
            </a:endParaRPr>
          </a:p>
        </p:txBody>
      </p:sp>
      <p:sp>
        <p:nvSpPr>
          <p:cNvPr id="290854" name="Text Box 38"/>
          <p:cNvSpPr txBox="1">
            <a:spLocks noChangeArrowheads="1"/>
          </p:cNvSpPr>
          <p:nvPr/>
        </p:nvSpPr>
        <p:spPr bwMode="auto">
          <a:xfrm>
            <a:off x="4614863" y="4076700"/>
            <a:ext cx="3398837"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0000"/>
                </a:solidFill>
                <a:latin typeface="黑体" pitchFamily="2" charset="-122"/>
                <a:ea typeface="黑体" pitchFamily="2" charset="-122"/>
              </a:rPr>
              <a:t>AB</a:t>
            </a:r>
            <a:r>
              <a:rPr lang="zh-CN" altLang="en-US" sz="3600" b="1">
                <a:solidFill>
                  <a:srgbClr val="FF0000"/>
                </a:solidFill>
                <a:latin typeface="黑体" pitchFamily="2" charset="-122"/>
                <a:ea typeface="黑体" pitchFamily="2" charset="-122"/>
              </a:rPr>
              <a:t>与</a:t>
            </a:r>
            <a:r>
              <a:rPr lang="en-US" altLang="zh-CN" sz="3600" b="1">
                <a:solidFill>
                  <a:srgbClr val="FF0000"/>
                </a:solidFill>
                <a:latin typeface="黑体" pitchFamily="2" charset="-122"/>
                <a:ea typeface="黑体" pitchFamily="2" charset="-122"/>
              </a:rPr>
              <a:t>CD</a:t>
            </a:r>
            <a:r>
              <a:rPr lang="zh-CN" altLang="en-US" sz="3600" b="1">
                <a:solidFill>
                  <a:srgbClr val="FF0000"/>
                </a:solidFill>
                <a:latin typeface="黑体" pitchFamily="2" charset="-122"/>
                <a:ea typeface="黑体" pitchFamily="2" charset="-122"/>
              </a:rPr>
              <a:t>不平行。</a:t>
            </a:r>
            <a:endParaRPr lang="zh-CN" altLang="en-US" sz="2400" b="1">
              <a:solidFill>
                <a:srgbClr val="FF0000"/>
              </a:solidFill>
              <a:latin typeface="黑体" pitchFamily="2" charset="-122"/>
              <a:ea typeface="黑体" pitchFamily="2" charset="-122"/>
            </a:endParaRPr>
          </a:p>
        </p:txBody>
      </p:sp>
      <p:sp>
        <p:nvSpPr>
          <p:cNvPr id="40965" name="Text Box 39"/>
          <p:cNvSpPr txBox="1">
            <a:spLocks noChangeArrowheads="1"/>
          </p:cNvSpPr>
          <p:nvPr/>
        </p:nvSpPr>
        <p:spPr bwMode="auto">
          <a:xfrm>
            <a:off x="90488" y="44450"/>
            <a:ext cx="9053512"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2.</a:t>
            </a:r>
            <a:r>
              <a:rPr lang="zh-CN" altLang="en-US" sz="4000" b="1">
                <a:solidFill>
                  <a:srgbClr val="FF0000"/>
                </a:solidFill>
                <a:latin typeface="黑体" pitchFamily="2" charset="-122"/>
                <a:ea typeface="黑体" pitchFamily="2" charset="-122"/>
              </a:rPr>
              <a:t>判断图中两条直线是否平行。</a:t>
            </a:r>
          </a:p>
        </p:txBody>
      </p:sp>
      <p:sp>
        <p:nvSpPr>
          <p:cNvPr id="290858" name="Text Box 42"/>
          <p:cNvSpPr txBox="1">
            <a:spLocks noChangeArrowheads="1"/>
          </p:cNvSpPr>
          <p:nvPr/>
        </p:nvSpPr>
        <p:spPr bwMode="auto">
          <a:xfrm>
            <a:off x="2555875" y="5740400"/>
            <a:ext cx="3140075"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rPr>
              <a:t>求出侧面投影</a:t>
            </a:r>
          </a:p>
        </p:txBody>
      </p:sp>
      <p:sp>
        <p:nvSpPr>
          <p:cNvPr id="290865" name="Text Box 49"/>
          <p:cNvSpPr txBox="1">
            <a:spLocks noChangeArrowheads="1"/>
          </p:cNvSpPr>
          <p:nvPr/>
        </p:nvSpPr>
        <p:spPr bwMode="auto">
          <a:xfrm>
            <a:off x="179388" y="5732463"/>
            <a:ext cx="2478087"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ea typeface="黑体" pitchFamily="2" charset="-122"/>
              </a:rPr>
              <a:t>如何判断？</a:t>
            </a:r>
          </a:p>
        </p:txBody>
      </p:sp>
      <p:grpSp>
        <p:nvGrpSpPr>
          <p:cNvPr id="40968" name="Group 53"/>
          <p:cNvGrpSpPr>
            <a:grpSpLocks/>
          </p:cNvGrpSpPr>
          <p:nvPr/>
        </p:nvGrpSpPr>
        <p:grpSpPr bwMode="auto">
          <a:xfrm>
            <a:off x="250825" y="1144588"/>
            <a:ext cx="4043363" cy="4335462"/>
            <a:chOff x="1429" y="630"/>
            <a:chExt cx="2547" cy="2731"/>
          </a:xfrm>
        </p:grpSpPr>
        <p:sp>
          <p:nvSpPr>
            <p:cNvPr id="41010" name="Line 54"/>
            <p:cNvSpPr>
              <a:spLocks noChangeShapeType="1"/>
            </p:cNvSpPr>
            <p:nvPr/>
          </p:nvSpPr>
          <p:spPr bwMode="auto">
            <a:xfrm>
              <a:off x="1429" y="2055"/>
              <a:ext cx="25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11" name="Line 55"/>
            <p:cNvSpPr>
              <a:spLocks noChangeShapeType="1"/>
            </p:cNvSpPr>
            <p:nvPr/>
          </p:nvSpPr>
          <p:spPr bwMode="auto">
            <a:xfrm flipV="1">
              <a:off x="1747" y="1138"/>
              <a:ext cx="0" cy="73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12" name="Line 56"/>
            <p:cNvSpPr>
              <a:spLocks noChangeShapeType="1"/>
            </p:cNvSpPr>
            <p:nvPr/>
          </p:nvSpPr>
          <p:spPr bwMode="auto">
            <a:xfrm flipV="1">
              <a:off x="2115" y="748"/>
              <a:ext cx="0" cy="84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13" name="Line 57"/>
            <p:cNvSpPr>
              <a:spLocks noChangeShapeType="1"/>
            </p:cNvSpPr>
            <p:nvPr/>
          </p:nvSpPr>
          <p:spPr bwMode="auto">
            <a:xfrm>
              <a:off x="1747" y="1868"/>
              <a:ext cx="0" cy="5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14" name="Line 58"/>
            <p:cNvSpPr>
              <a:spLocks noChangeShapeType="1"/>
            </p:cNvSpPr>
            <p:nvPr/>
          </p:nvSpPr>
          <p:spPr bwMode="auto">
            <a:xfrm>
              <a:off x="1747" y="2435"/>
              <a:ext cx="0" cy="68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15" name="Line 59"/>
            <p:cNvSpPr>
              <a:spLocks noChangeShapeType="1"/>
            </p:cNvSpPr>
            <p:nvPr/>
          </p:nvSpPr>
          <p:spPr bwMode="auto">
            <a:xfrm>
              <a:off x="2115" y="1597"/>
              <a:ext cx="0" cy="7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16" name="Line 60"/>
            <p:cNvSpPr>
              <a:spLocks noChangeShapeType="1"/>
            </p:cNvSpPr>
            <p:nvPr/>
          </p:nvSpPr>
          <p:spPr bwMode="auto">
            <a:xfrm>
              <a:off x="2115" y="2342"/>
              <a:ext cx="0" cy="97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17" name="Freeform 61"/>
            <p:cNvSpPr>
              <a:spLocks/>
            </p:cNvSpPr>
            <p:nvPr/>
          </p:nvSpPr>
          <p:spPr bwMode="auto">
            <a:xfrm>
              <a:off x="1650" y="3121"/>
              <a:ext cx="7" cy="25"/>
            </a:xfrm>
            <a:custGeom>
              <a:avLst/>
              <a:gdLst>
                <a:gd name="T0" fmla="*/ 0 w 17"/>
                <a:gd name="T1" fmla="*/ 0 h 58"/>
                <a:gd name="T2" fmla="*/ 0 w 17"/>
                <a:gd name="T3" fmla="*/ 1 h 58"/>
                <a:gd name="T4" fmla="*/ 0 w 17"/>
                <a:gd name="T5" fmla="*/ 3 h 58"/>
                <a:gd name="T6" fmla="*/ 1 w 17"/>
                <a:gd name="T7" fmla="*/ 3 h 58"/>
                <a:gd name="T8" fmla="*/ 1 w 17"/>
                <a:gd name="T9" fmla="*/ 5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58">
                  <a:moveTo>
                    <a:pt x="2" y="0"/>
                  </a:moveTo>
                  <a:lnTo>
                    <a:pt x="0" y="15"/>
                  </a:lnTo>
                  <a:lnTo>
                    <a:pt x="1" y="31"/>
                  </a:lnTo>
                  <a:lnTo>
                    <a:pt x="9" y="45"/>
                  </a:lnTo>
                  <a:lnTo>
                    <a:pt x="17"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18" name="Freeform 62"/>
            <p:cNvSpPr>
              <a:spLocks/>
            </p:cNvSpPr>
            <p:nvPr/>
          </p:nvSpPr>
          <p:spPr bwMode="auto">
            <a:xfrm>
              <a:off x="1594" y="3021"/>
              <a:ext cx="78" cy="125"/>
            </a:xfrm>
            <a:custGeom>
              <a:avLst/>
              <a:gdLst>
                <a:gd name="T0" fmla="*/ 15 w 177"/>
                <a:gd name="T1" fmla="*/ 3 h 280"/>
                <a:gd name="T2" fmla="*/ 15 w 177"/>
                <a:gd name="T3" fmla="*/ 2 h 280"/>
                <a:gd name="T4" fmla="*/ 15 w 177"/>
                <a:gd name="T5" fmla="*/ 1 h 280"/>
                <a:gd name="T6" fmla="*/ 15 w 177"/>
                <a:gd name="T7" fmla="*/ 0 h 280"/>
                <a:gd name="T8" fmla="*/ 14 w 177"/>
                <a:gd name="T9" fmla="*/ 0 h 280"/>
                <a:gd name="T10" fmla="*/ 14 w 177"/>
                <a:gd name="T11" fmla="*/ 0 h 280"/>
                <a:gd name="T12" fmla="*/ 10 w 177"/>
                <a:gd name="T13" fmla="*/ 0 h 280"/>
                <a:gd name="T14" fmla="*/ 8 w 177"/>
                <a:gd name="T15" fmla="*/ 0 h 280"/>
                <a:gd name="T16" fmla="*/ 7 w 177"/>
                <a:gd name="T17" fmla="*/ 0 h 280"/>
                <a:gd name="T18" fmla="*/ 7 w 177"/>
                <a:gd name="T19" fmla="*/ 1 h 280"/>
                <a:gd name="T20" fmla="*/ 6 w 177"/>
                <a:gd name="T21" fmla="*/ 2 h 280"/>
                <a:gd name="T22" fmla="*/ 5 w 177"/>
                <a:gd name="T23" fmla="*/ 3 h 280"/>
                <a:gd name="T24" fmla="*/ 5 w 177"/>
                <a:gd name="T25" fmla="*/ 4 h 280"/>
                <a:gd name="T26" fmla="*/ 4 w 177"/>
                <a:gd name="T27" fmla="*/ 5 h 280"/>
                <a:gd name="T28" fmla="*/ 3 w 177"/>
                <a:gd name="T29" fmla="*/ 6 h 280"/>
                <a:gd name="T30" fmla="*/ 3 w 177"/>
                <a:gd name="T31" fmla="*/ 7 h 280"/>
                <a:gd name="T32" fmla="*/ 3 w 177"/>
                <a:gd name="T33" fmla="*/ 9 h 280"/>
                <a:gd name="T34" fmla="*/ 1 w 177"/>
                <a:gd name="T35" fmla="*/ 13 h 280"/>
                <a:gd name="T36" fmla="*/ 0 w 177"/>
                <a:gd name="T37" fmla="*/ 17 h 280"/>
                <a:gd name="T38" fmla="*/ 0 w 177"/>
                <a:gd name="T39" fmla="*/ 19 h 280"/>
                <a:gd name="T40" fmla="*/ 0 w 177"/>
                <a:gd name="T41" fmla="*/ 20 h 280"/>
                <a:gd name="T42" fmla="*/ 0 w 177"/>
                <a:gd name="T43" fmla="*/ 21 h 280"/>
                <a:gd name="T44" fmla="*/ 0 w 177"/>
                <a:gd name="T45" fmla="*/ 22 h 280"/>
                <a:gd name="T46" fmla="*/ 1 w 177"/>
                <a:gd name="T47" fmla="*/ 23 h 280"/>
                <a:gd name="T48" fmla="*/ 1 w 177"/>
                <a:gd name="T49" fmla="*/ 24 h 280"/>
                <a:gd name="T50" fmla="*/ 2 w 177"/>
                <a:gd name="T51" fmla="*/ 25 h 280"/>
                <a:gd name="T52" fmla="*/ 3 w 177"/>
                <a:gd name="T53" fmla="*/ 25 h 280"/>
                <a:gd name="T54" fmla="*/ 4 w 177"/>
                <a:gd name="T55" fmla="*/ 25 h 280"/>
                <a:gd name="T56" fmla="*/ 6 w 177"/>
                <a:gd name="T57" fmla="*/ 25 h 280"/>
                <a:gd name="T58" fmla="*/ 7 w 177"/>
                <a:gd name="T59" fmla="*/ 25 h 280"/>
                <a:gd name="T60" fmla="*/ 8 w 177"/>
                <a:gd name="T61" fmla="*/ 25 h 280"/>
                <a:gd name="T62" fmla="*/ 9 w 177"/>
                <a:gd name="T63" fmla="*/ 24 h 280"/>
                <a:gd name="T64" fmla="*/ 9 w 177"/>
                <a:gd name="T65" fmla="*/ 23 h 280"/>
                <a:gd name="T66" fmla="*/ 10 w 177"/>
                <a:gd name="T67" fmla="*/ 22 h 280"/>
                <a:gd name="T68" fmla="*/ 11 w 177"/>
                <a:gd name="T69" fmla="*/ 21 h 280"/>
                <a:gd name="T70" fmla="*/ 11 w 177"/>
                <a:gd name="T71" fmla="*/ 19 h 280"/>
                <a:gd name="T72" fmla="*/ 13 w 177"/>
                <a:gd name="T73" fmla="*/ 11 h 280"/>
                <a:gd name="T74" fmla="*/ 14 w 177"/>
                <a:gd name="T75" fmla="*/ 8 h 280"/>
                <a:gd name="T76" fmla="*/ 15 w 177"/>
                <a:gd name="T77" fmla="*/ 3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7" h="280">
                  <a:moveTo>
                    <a:pt x="176" y="36"/>
                  </a:moveTo>
                  <a:lnTo>
                    <a:pt x="177" y="25"/>
                  </a:lnTo>
                  <a:lnTo>
                    <a:pt x="174" y="14"/>
                  </a:lnTo>
                  <a:lnTo>
                    <a:pt x="169" y="3"/>
                  </a:lnTo>
                  <a:lnTo>
                    <a:pt x="164" y="0"/>
                  </a:lnTo>
                  <a:lnTo>
                    <a:pt x="158" y="0"/>
                  </a:lnTo>
                  <a:lnTo>
                    <a:pt x="111" y="0"/>
                  </a:lnTo>
                  <a:lnTo>
                    <a:pt x="100" y="2"/>
                  </a:lnTo>
                  <a:lnTo>
                    <a:pt x="89" y="6"/>
                  </a:lnTo>
                  <a:lnTo>
                    <a:pt x="79" y="13"/>
                  </a:lnTo>
                  <a:lnTo>
                    <a:pt x="70" y="20"/>
                  </a:lnTo>
                  <a:lnTo>
                    <a:pt x="62" y="29"/>
                  </a:lnTo>
                  <a:lnTo>
                    <a:pt x="55" y="38"/>
                  </a:lnTo>
                  <a:lnTo>
                    <a:pt x="43" y="58"/>
                  </a:lnTo>
                  <a:lnTo>
                    <a:pt x="38" y="69"/>
                  </a:lnTo>
                  <a:lnTo>
                    <a:pt x="35" y="80"/>
                  </a:lnTo>
                  <a:lnTo>
                    <a:pt x="29" y="102"/>
                  </a:lnTo>
                  <a:lnTo>
                    <a:pt x="17" y="147"/>
                  </a:lnTo>
                  <a:lnTo>
                    <a:pt x="5" y="193"/>
                  </a:lnTo>
                  <a:lnTo>
                    <a:pt x="0" y="215"/>
                  </a:lnTo>
                  <a:lnTo>
                    <a:pt x="0" y="227"/>
                  </a:lnTo>
                  <a:lnTo>
                    <a:pt x="1" y="238"/>
                  </a:lnTo>
                  <a:lnTo>
                    <a:pt x="3" y="250"/>
                  </a:lnTo>
                  <a:lnTo>
                    <a:pt x="8" y="261"/>
                  </a:lnTo>
                  <a:lnTo>
                    <a:pt x="15" y="269"/>
                  </a:lnTo>
                  <a:lnTo>
                    <a:pt x="24" y="276"/>
                  </a:lnTo>
                  <a:lnTo>
                    <a:pt x="36" y="279"/>
                  </a:lnTo>
                  <a:lnTo>
                    <a:pt x="48" y="280"/>
                  </a:lnTo>
                  <a:lnTo>
                    <a:pt x="71" y="280"/>
                  </a:lnTo>
                  <a:lnTo>
                    <a:pt x="82" y="279"/>
                  </a:lnTo>
                  <a:lnTo>
                    <a:pt x="93" y="275"/>
                  </a:lnTo>
                  <a:lnTo>
                    <a:pt x="102" y="267"/>
                  </a:lnTo>
                  <a:lnTo>
                    <a:pt x="110" y="259"/>
                  </a:lnTo>
                  <a:lnTo>
                    <a:pt x="117" y="249"/>
                  </a:lnTo>
                  <a:lnTo>
                    <a:pt x="122" y="238"/>
                  </a:lnTo>
                  <a:lnTo>
                    <a:pt x="130" y="217"/>
                  </a:lnTo>
                  <a:lnTo>
                    <a:pt x="152" y="127"/>
                  </a:lnTo>
                  <a:lnTo>
                    <a:pt x="165" y="82"/>
                  </a:lnTo>
                  <a:lnTo>
                    <a:pt x="176" y="3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19" name="Freeform 63"/>
            <p:cNvSpPr>
              <a:spLocks/>
            </p:cNvSpPr>
            <p:nvPr/>
          </p:nvSpPr>
          <p:spPr bwMode="auto">
            <a:xfrm>
              <a:off x="1535" y="1104"/>
              <a:ext cx="81" cy="125"/>
            </a:xfrm>
            <a:custGeom>
              <a:avLst/>
              <a:gdLst>
                <a:gd name="T0" fmla="*/ 17 w 179"/>
                <a:gd name="T1" fmla="*/ 3 h 280"/>
                <a:gd name="T2" fmla="*/ 17 w 179"/>
                <a:gd name="T3" fmla="*/ 2 h 280"/>
                <a:gd name="T4" fmla="*/ 16 w 179"/>
                <a:gd name="T5" fmla="*/ 1 h 280"/>
                <a:gd name="T6" fmla="*/ 16 w 179"/>
                <a:gd name="T7" fmla="*/ 0 h 280"/>
                <a:gd name="T8" fmla="*/ 15 w 179"/>
                <a:gd name="T9" fmla="*/ 0 h 280"/>
                <a:gd name="T10" fmla="*/ 15 w 179"/>
                <a:gd name="T11" fmla="*/ 0 h 280"/>
                <a:gd name="T12" fmla="*/ 10 w 179"/>
                <a:gd name="T13" fmla="*/ 0 h 280"/>
                <a:gd name="T14" fmla="*/ 10 w 179"/>
                <a:gd name="T15" fmla="*/ 0 h 280"/>
                <a:gd name="T16" fmla="*/ 9 w 179"/>
                <a:gd name="T17" fmla="*/ 0 h 280"/>
                <a:gd name="T18" fmla="*/ 8 w 179"/>
                <a:gd name="T19" fmla="*/ 1 h 280"/>
                <a:gd name="T20" fmla="*/ 6 w 179"/>
                <a:gd name="T21" fmla="*/ 2 h 280"/>
                <a:gd name="T22" fmla="*/ 6 w 179"/>
                <a:gd name="T23" fmla="*/ 3 h 280"/>
                <a:gd name="T24" fmla="*/ 5 w 179"/>
                <a:gd name="T25" fmla="*/ 4 h 280"/>
                <a:gd name="T26" fmla="*/ 4 w 179"/>
                <a:gd name="T27" fmla="*/ 5 h 280"/>
                <a:gd name="T28" fmla="*/ 4 w 179"/>
                <a:gd name="T29" fmla="*/ 6 h 280"/>
                <a:gd name="T30" fmla="*/ 3 w 179"/>
                <a:gd name="T31" fmla="*/ 7 h 280"/>
                <a:gd name="T32" fmla="*/ 3 w 179"/>
                <a:gd name="T33" fmla="*/ 9 h 280"/>
                <a:gd name="T34" fmla="*/ 2 w 179"/>
                <a:gd name="T35" fmla="*/ 13 h 280"/>
                <a:gd name="T36" fmla="*/ 0 w 179"/>
                <a:gd name="T37" fmla="*/ 17 h 280"/>
                <a:gd name="T38" fmla="*/ 0 w 179"/>
                <a:gd name="T39" fmla="*/ 19 h 280"/>
                <a:gd name="T40" fmla="*/ 0 w 179"/>
                <a:gd name="T41" fmla="*/ 20 h 280"/>
                <a:gd name="T42" fmla="*/ 0 w 179"/>
                <a:gd name="T43" fmla="*/ 21 h 280"/>
                <a:gd name="T44" fmla="*/ 0 w 179"/>
                <a:gd name="T45" fmla="*/ 22 h 280"/>
                <a:gd name="T46" fmla="*/ 1 w 179"/>
                <a:gd name="T47" fmla="*/ 23 h 280"/>
                <a:gd name="T48" fmla="*/ 1 w 179"/>
                <a:gd name="T49" fmla="*/ 24 h 280"/>
                <a:gd name="T50" fmla="*/ 2 w 179"/>
                <a:gd name="T51" fmla="*/ 25 h 280"/>
                <a:gd name="T52" fmla="*/ 4 w 179"/>
                <a:gd name="T53" fmla="*/ 25 h 280"/>
                <a:gd name="T54" fmla="*/ 5 w 179"/>
                <a:gd name="T55" fmla="*/ 25 h 280"/>
                <a:gd name="T56" fmla="*/ 7 w 179"/>
                <a:gd name="T57" fmla="*/ 25 h 280"/>
                <a:gd name="T58" fmla="*/ 8 w 179"/>
                <a:gd name="T59" fmla="*/ 25 h 280"/>
                <a:gd name="T60" fmla="*/ 9 w 179"/>
                <a:gd name="T61" fmla="*/ 25 h 280"/>
                <a:gd name="T62" fmla="*/ 10 w 179"/>
                <a:gd name="T63" fmla="*/ 24 h 280"/>
                <a:gd name="T64" fmla="*/ 10 w 179"/>
                <a:gd name="T65" fmla="*/ 23 h 280"/>
                <a:gd name="T66" fmla="*/ 11 w 179"/>
                <a:gd name="T67" fmla="*/ 22 h 280"/>
                <a:gd name="T68" fmla="*/ 11 w 179"/>
                <a:gd name="T69" fmla="*/ 21 h 280"/>
                <a:gd name="T70" fmla="*/ 12 w 179"/>
                <a:gd name="T71" fmla="*/ 19 h 280"/>
                <a:gd name="T72" fmla="*/ 14 w 179"/>
                <a:gd name="T73" fmla="*/ 11 h 280"/>
                <a:gd name="T74" fmla="*/ 15 w 179"/>
                <a:gd name="T75" fmla="*/ 8 h 280"/>
                <a:gd name="T76" fmla="*/ 17 w 179"/>
                <a:gd name="T77" fmla="*/ 3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9" h="280">
                  <a:moveTo>
                    <a:pt x="178" y="36"/>
                  </a:moveTo>
                  <a:lnTo>
                    <a:pt x="179" y="26"/>
                  </a:lnTo>
                  <a:lnTo>
                    <a:pt x="175" y="14"/>
                  </a:lnTo>
                  <a:lnTo>
                    <a:pt x="170" y="3"/>
                  </a:lnTo>
                  <a:lnTo>
                    <a:pt x="165" y="0"/>
                  </a:lnTo>
                  <a:lnTo>
                    <a:pt x="159" y="0"/>
                  </a:lnTo>
                  <a:lnTo>
                    <a:pt x="113" y="0"/>
                  </a:lnTo>
                  <a:lnTo>
                    <a:pt x="101" y="2"/>
                  </a:lnTo>
                  <a:lnTo>
                    <a:pt x="90" y="7"/>
                  </a:lnTo>
                  <a:lnTo>
                    <a:pt x="81" y="13"/>
                  </a:lnTo>
                  <a:lnTo>
                    <a:pt x="71" y="20"/>
                  </a:lnTo>
                  <a:lnTo>
                    <a:pt x="64" y="29"/>
                  </a:lnTo>
                  <a:lnTo>
                    <a:pt x="56" y="39"/>
                  </a:lnTo>
                  <a:lnTo>
                    <a:pt x="44" y="59"/>
                  </a:lnTo>
                  <a:lnTo>
                    <a:pt x="39" y="69"/>
                  </a:lnTo>
                  <a:lnTo>
                    <a:pt x="36" y="80"/>
                  </a:lnTo>
                  <a:lnTo>
                    <a:pt x="31" y="102"/>
                  </a:lnTo>
                  <a:lnTo>
                    <a:pt x="18" y="147"/>
                  </a:lnTo>
                  <a:lnTo>
                    <a:pt x="6" y="193"/>
                  </a:lnTo>
                  <a:lnTo>
                    <a:pt x="1" y="215"/>
                  </a:lnTo>
                  <a:lnTo>
                    <a:pt x="0" y="227"/>
                  </a:lnTo>
                  <a:lnTo>
                    <a:pt x="2" y="239"/>
                  </a:lnTo>
                  <a:lnTo>
                    <a:pt x="4" y="250"/>
                  </a:lnTo>
                  <a:lnTo>
                    <a:pt x="9" y="261"/>
                  </a:lnTo>
                  <a:lnTo>
                    <a:pt x="16" y="271"/>
                  </a:lnTo>
                  <a:lnTo>
                    <a:pt x="25" y="277"/>
                  </a:lnTo>
                  <a:lnTo>
                    <a:pt x="37" y="279"/>
                  </a:lnTo>
                  <a:lnTo>
                    <a:pt x="49" y="280"/>
                  </a:lnTo>
                  <a:lnTo>
                    <a:pt x="72" y="280"/>
                  </a:lnTo>
                  <a:lnTo>
                    <a:pt x="83" y="279"/>
                  </a:lnTo>
                  <a:lnTo>
                    <a:pt x="93" y="275"/>
                  </a:lnTo>
                  <a:lnTo>
                    <a:pt x="103" y="267"/>
                  </a:lnTo>
                  <a:lnTo>
                    <a:pt x="112" y="259"/>
                  </a:lnTo>
                  <a:lnTo>
                    <a:pt x="118" y="249"/>
                  </a:lnTo>
                  <a:lnTo>
                    <a:pt x="123" y="239"/>
                  </a:lnTo>
                  <a:lnTo>
                    <a:pt x="131" y="217"/>
                  </a:lnTo>
                  <a:lnTo>
                    <a:pt x="153" y="127"/>
                  </a:lnTo>
                  <a:lnTo>
                    <a:pt x="166" y="82"/>
                  </a:lnTo>
                  <a:lnTo>
                    <a:pt x="178" y="3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20" name="Freeform 64"/>
            <p:cNvSpPr>
              <a:spLocks/>
            </p:cNvSpPr>
            <p:nvPr/>
          </p:nvSpPr>
          <p:spPr bwMode="auto">
            <a:xfrm>
              <a:off x="1591" y="1204"/>
              <a:ext cx="9" cy="25"/>
            </a:xfrm>
            <a:custGeom>
              <a:avLst/>
              <a:gdLst>
                <a:gd name="T0" fmla="*/ 1 w 17"/>
                <a:gd name="T1" fmla="*/ 0 h 57"/>
                <a:gd name="T2" fmla="*/ 0 w 17"/>
                <a:gd name="T3" fmla="*/ 1 h 57"/>
                <a:gd name="T4" fmla="*/ 1 w 17"/>
                <a:gd name="T5" fmla="*/ 3 h 57"/>
                <a:gd name="T6" fmla="*/ 1 w 17"/>
                <a:gd name="T7" fmla="*/ 4 h 57"/>
                <a:gd name="T8" fmla="*/ 3 w 17"/>
                <a:gd name="T9" fmla="*/ 5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57">
                  <a:moveTo>
                    <a:pt x="2" y="0"/>
                  </a:moveTo>
                  <a:lnTo>
                    <a:pt x="0" y="15"/>
                  </a:lnTo>
                  <a:lnTo>
                    <a:pt x="1" y="31"/>
                  </a:lnTo>
                  <a:lnTo>
                    <a:pt x="8" y="44"/>
                  </a:lnTo>
                  <a:lnTo>
                    <a:pt x="17"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21" name="Line 65"/>
            <p:cNvSpPr>
              <a:spLocks noChangeShapeType="1"/>
            </p:cNvSpPr>
            <p:nvPr/>
          </p:nvSpPr>
          <p:spPr bwMode="auto">
            <a:xfrm flipH="1">
              <a:off x="1669" y="1041"/>
              <a:ext cx="19"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22" name="Freeform 66"/>
            <p:cNvSpPr>
              <a:spLocks/>
            </p:cNvSpPr>
            <p:nvPr/>
          </p:nvSpPr>
          <p:spPr bwMode="auto">
            <a:xfrm>
              <a:off x="1560" y="1724"/>
              <a:ext cx="81" cy="187"/>
            </a:xfrm>
            <a:custGeom>
              <a:avLst/>
              <a:gdLst>
                <a:gd name="T0" fmla="*/ 9 w 186"/>
                <a:gd name="T1" fmla="*/ 0 h 419"/>
                <a:gd name="T2" fmla="*/ 0 w 186"/>
                <a:gd name="T3" fmla="*/ 37 h 419"/>
                <a:gd name="T4" fmla="*/ 6 w 186"/>
                <a:gd name="T5" fmla="*/ 37 h 419"/>
                <a:gd name="T6" fmla="*/ 7 w 186"/>
                <a:gd name="T7" fmla="*/ 37 h 419"/>
                <a:gd name="T8" fmla="*/ 9 w 186"/>
                <a:gd name="T9" fmla="*/ 37 h 419"/>
                <a:gd name="T10" fmla="*/ 10 w 186"/>
                <a:gd name="T11" fmla="*/ 35 h 419"/>
                <a:gd name="T12" fmla="*/ 11 w 186"/>
                <a:gd name="T13" fmla="*/ 33 h 419"/>
                <a:gd name="T14" fmla="*/ 12 w 186"/>
                <a:gd name="T15" fmla="*/ 32 h 419"/>
                <a:gd name="T16" fmla="*/ 13 w 186"/>
                <a:gd name="T17" fmla="*/ 30 h 419"/>
                <a:gd name="T18" fmla="*/ 15 w 186"/>
                <a:gd name="T19" fmla="*/ 20 h 419"/>
                <a:gd name="T20" fmla="*/ 15 w 186"/>
                <a:gd name="T21" fmla="*/ 18 h 419"/>
                <a:gd name="T22" fmla="*/ 15 w 186"/>
                <a:gd name="T23" fmla="*/ 16 h 419"/>
                <a:gd name="T24" fmla="*/ 15 w 186"/>
                <a:gd name="T25" fmla="*/ 15 h 419"/>
                <a:gd name="T26" fmla="*/ 14 w 186"/>
                <a:gd name="T27" fmla="*/ 13 h 419"/>
                <a:gd name="T28" fmla="*/ 14 w 186"/>
                <a:gd name="T29" fmla="*/ 12 h 419"/>
                <a:gd name="T30" fmla="*/ 12 w 186"/>
                <a:gd name="T31" fmla="*/ 12 h 419"/>
                <a:gd name="T32" fmla="*/ 6 w 186"/>
                <a:gd name="T33" fmla="*/ 12 h 4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6" h="419">
                  <a:moveTo>
                    <a:pt x="112" y="0"/>
                  </a:moveTo>
                  <a:lnTo>
                    <a:pt x="0" y="419"/>
                  </a:lnTo>
                  <a:lnTo>
                    <a:pt x="73" y="419"/>
                  </a:lnTo>
                  <a:lnTo>
                    <a:pt x="88" y="417"/>
                  </a:lnTo>
                  <a:lnTo>
                    <a:pt x="104" y="409"/>
                  </a:lnTo>
                  <a:lnTo>
                    <a:pt x="120" y="396"/>
                  </a:lnTo>
                  <a:lnTo>
                    <a:pt x="133" y="379"/>
                  </a:lnTo>
                  <a:lnTo>
                    <a:pt x="145" y="359"/>
                  </a:lnTo>
                  <a:lnTo>
                    <a:pt x="152" y="338"/>
                  </a:lnTo>
                  <a:lnTo>
                    <a:pt x="183" y="221"/>
                  </a:lnTo>
                  <a:lnTo>
                    <a:pt x="186" y="200"/>
                  </a:lnTo>
                  <a:lnTo>
                    <a:pt x="186" y="181"/>
                  </a:lnTo>
                  <a:lnTo>
                    <a:pt x="182" y="164"/>
                  </a:lnTo>
                  <a:lnTo>
                    <a:pt x="174" y="151"/>
                  </a:lnTo>
                  <a:lnTo>
                    <a:pt x="162" y="142"/>
                  </a:lnTo>
                  <a:lnTo>
                    <a:pt x="148" y="140"/>
                  </a:lnTo>
                  <a:lnTo>
                    <a:pt x="74" y="1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23" name="Line 67"/>
            <p:cNvSpPr>
              <a:spLocks noChangeShapeType="1"/>
            </p:cNvSpPr>
            <p:nvPr/>
          </p:nvSpPr>
          <p:spPr bwMode="auto">
            <a:xfrm flipH="1">
              <a:off x="1666" y="1724"/>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24" name="Freeform 68"/>
            <p:cNvSpPr>
              <a:spLocks/>
            </p:cNvSpPr>
            <p:nvPr/>
          </p:nvSpPr>
          <p:spPr bwMode="auto">
            <a:xfrm>
              <a:off x="1569" y="2279"/>
              <a:ext cx="84" cy="187"/>
            </a:xfrm>
            <a:custGeom>
              <a:avLst/>
              <a:gdLst>
                <a:gd name="T0" fmla="*/ 10 w 187"/>
                <a:gd name="T1" fmla="*/ 0 h 419"/>
                <a:gd name="T2" fmla="*/ 0 w 187"/>
                <a:gd name="T3" fmla="*/ 37 h 419"/>
                <a:gd name="T4" fmla="*/ 7 w 187"/>
                <a:gd name="T5" fmla="*/ 37 h 419"/>
                <a:gd name="T6" fmla="*/ 8 w 187"/>
                <a:gd name="T7" fmla="*/ 37 h 419"/>
                <a:gd name="T8" fmla="*/ 9 w 187"/>
                <a:gd name="T9" fmla="*/ 36 h 419"/>
                <a:gd name="T10" fmla="*/ 11 w 187"/>
                <a:gd name="T11" fmla="*/ 35 h 419"/>
                <a:gd name="T12" fmla="*/ 12 w 187"/>
                <a:gd name="T13" fmla="*/ 33 h 419"/>
                <a:gd name="T14" fmla="*/ 13 w 187"/>
                <a:gd name="T15" fmla="*/ 32 h 419"/>
                <a:gd name="T16" fmla="*/ 14 w 187"/>
                <a:gd name="T17" fmla="*/ 30 h 419"/>
                <a:gd name="T18" fmla="*/ 17 w 187"/>
                <a:gd name="T19" fmla="*/ 20 h 419"/>
                <a:gd name="T20" fmla="*/ 17 w 187"/>
                <a:gd name="T21" fmla="*/ 18 h 419"/>
                <a:gd name="T22" fmla="*/ 17 w 187"/>
                <a:gd name="T23" fmla="*/ 16 h 419"/>
                <a:gd name="T24" fmla="*/ 17 w 187"/>
                <a:gd name="T25" fmla="*/ 15 h 419"/>
                <a:gd name="T26" fmla="*/ 16 w 187"/>
                <a:gd name="T27" fmla="*/ 13 h 419"/>
                <a:gd name="T28" fmla="*/ 14 w 187"/>
                <a:gd name="T29" fmla="*/ 12 h 419"/>
                <a:gd name="T30" fmla="*/ 13 w 187"/>
                <a:gd name="T31" fmla="*/ 12 h 419"/>
                <a:gd name="T32" fmla="*/ 7 w 187"/>
                <a:gd name="T33" fmla="*/ 12 h 4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7" h="419">
                  <a:moveTo>
                    <a:pt x="112" y="0"/>
                  </a:moveTo>
                  <a:lnTo>
                    <a:pt x="0" y="419"/>
                  </a:lnTo>
                  <a:lnTo>
                    <a:pt x="73" y="419"/>
                  </a:lnTo>
                  <a:lnTo>
                    <a:pt x="88" y="416"/>
                  </a:lnTo>
                  <a:lnTo>
                    <a:pt x="104" y="408"/>
                  </a:lnTo>
                  <a:lnTo>
                    <a:pt x="120" y="396"/>
                  </a:lnTo>
                  <a:lnTo>
                    <a:pt x="134" y="379"/>
                  </a:lnTo>
                  <a:lnTo>
                    <a:pt x="144" y="358"/>
                  </a:lnTo>
                  <a:lnTo>
                    <a:pt x="152" y="338"/>
                  </a:lnTo>
                  <a:lnTo>
                    <a:pt x="183" y="221"/>
                  </a:lnTo>
                  <a:lnTo>
                    <a:pt x="187" y="200"/>
                  </a:lnTo>
                  <a:lnTo>
                    <a:pt x="186" y="181"/>
                  </a:lnTo>
                  <a:lnTo>
                    <a:pt x="182" y="163"/>
                  </a:lnTo>
                  <a:lnTo>
                    <a:pt x="173" y="151"/>
                  </a:lnTo>
                  <a:lnTo>
                    <a:pt x="161" y="142"/>
                  </a:lnTo>
                  <a:lnTo>
                    <a:pt x="148" y="140"/>
                  </a:lnTo>
                  <a:lnTo>
                    <a:pt x="74" y="1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25" name="Line 69"/>
            <p:cNvSpPr>
              <a:spLocks noChangeShapeType="1"/>
            </p:cNvSpPr>
            <p:nvPr/>
          </p:nvSpPr>
          <p:spPr bwMode="auto">
            <a:xfrm flipH="1">
              <a:off x="1984" y="817"/>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26" name="Freeform 70"/>
            <p:cNvSpPr>
              <a:spLocks/>
            </p:cNvSpPr>
            <p:nvPr/>
          </p:nvSpPr>
          <p:spPr bwMode="auto">
            <a:xfrm>
              <a:off x="1965" y="783"/>
              <a:ext cx="19" cy="34"/>
            </a:xfrm>
            <a:custGeom>
              <a:avLst/>
              <a:gdLst>
                <a:gd name="T0" fmla="*/ 0 w 39"/>
                <a:gd name="T1" fmla="*/ 0 h 81"/>
                <a:gd name="T2" fmla="*/ 0 w 39"/>
                <a:gd name="T3" fmla="*/ 2 h 81"/>
                <a:gd name="T4" fmla="*/ 0 w 39"/>
                <a:gd name="T5" fmla="*/ 3 h 81"/>
                <a:gd name="T6" fmla="*/ 0 w 39"/>
                <a:gd name="T7" fmla="*/ 4 h 81"/>
                <a:gd name="T8" fmla="*/ 1 w 39"/>
                <a:gd name="T9" fmla="*/ 5 h 81"/>
                <a:gd name="T10" fmla="*/ 3 w 39"/>
                <a:gd name="T11" fmla="*/ 6 h 81"/>
                <a:gd name="T12" fmla="*/ 4 w 39"/>
                <a:gd name="T13" fmla="*/ 6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9" h="81">
                  <a:moveTo>
                    <a:pt x="4" y="0"/>
                  </a:moveTo>
                  <a:lnTo>
                    <a:pt x="0" y="21"/>
                  </a:lnTo>
                  <a:lnTo>
                    <a:pt x="1" y="41"/>
                  </a:lnTo>
                  <a:lnTo>
                    <a:pt x="5" y="58"/>
                  </a:lnTo>
                  <a:lnTo>
                    <a:pt x="13" y="70"/>
                  </a:lnTo>
                  <a:lnTo>
                    <a:pt x="24" y="79"/>
                  </a:lnTo>
                  <a:lnTo>
                    <a:pt x="39"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27" name="Line 71"/>
            <p:cNvSpPr>
              <a:spLocks noChangeShapeType="1"/>
            </p:cNvSpPr>
            <p:nvPr/>
          </p:nvSpPr>
          <p:spPr bwMode="auto">
            <a:xfrm flipV="1">
              <a:off x="1968" y="730"/>
              <a:ext cx="13"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28" name="Freeform 72"/>
            <p:cNvSpPr>
              <a:spLocks/>
            </p:cNvSpPr>
            <p:nvPr/>
          </p:nvSpPr>
          <p:spPr bwMode="auto">
            <a:xfrm>
              <a:off x="1981" y="692"/>
              <a:ext cx="34" cy="38"/>
            </a:xfrm>
            <a:custGeom>
              <a:avLst/>
              <a:gdLst>
                <a:gd name="T0" fmla="*/ 7 w 78"/>
                <a:gd name="T1" fmla="*/ 0 h 81"/>
                <a:gd name="T2" fmla="*/ 5 w 78"/>
                <a:gd name="T3" fmla="*/ 0 h 81"/>
                <a:gd name="T4" fmla="*/ 4 w 78"/>
                <a:gd name="T5" fmla="*/ 1 h 81"/>
                <a:gd name="T6" fmla="*/ 3 w 78"/>
                <a:gd name="T7" fmla="*/ 2 h 81"/>
                <a:gd name="T8" fmla="*/ 1 w 78"/>
                <a:gd name="T9" fmla="*/ 4 h 81"/>
                <a:gd name="T10" fmla="*/ 0 w 78"/>
                <a:gd name="T11" fmla="*/ 7 h 81"/>
                <a:gd name="T12" fmla="*/ 0 w 78"/>
                <a:gd name="T13" fmla="*/ 8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81">
                  <a:moveTo>
                    <a:pt x="78" y="0"/>
                  </a:moveTo>
                  <a:lnTo>
                    <a:pt x="63" y="3"/>
                  </a:lnTo>
                  <a:lnTo>
                    <a:pt x="47" y="11"/>
                  </a:lnTo>
                  <a:lnTo>
                    <a:pt x="32" y="23"/>
                  </a:lnTo>
                  <a:lnTo>
                    <a:pt x="18" y="41"/>
                  </a:lnTo>
                  <a:lnTo>
                    <a:pt x="7" y="61"/>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29" name="Line 73"/>
            <p:cNvSpPr>
              <a:spLocks noChangeShapeType="1"/>
            </p:cNvSpPr>
            <p:nvPr/>
          </p:nvSpPr>
          <p:spPr bwMode="auto">
            <a:xfrm>
              <a:off x="2015" y="692"/>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30" name="Line 74"/>
            <p:cNvSpPr>
              <a:spLocks noChangeShapeType="1"/>
            </p:cNvSpPr>
            <p:nvPr/>
          </p:nvSpPr>
          <p:spPr bwMode="auto">
            <a:xfrm flipH="1">
              <a:off x="2065" y="630"/>
              <a:ext cx="19"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31" name="Line 75"/>
            <p:cNvSpPr>
              <a:spLocks noChangeShapeType="1"/>
            </p:cNvSpPr>
            <p:nvPr/>
          </p:nvSpPr>
          <p:spPr bwMode="auto">
            <a:xfrm flipH="1">
              <a:off x="1993" y="2382"/>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32" name="Freeform 76"/>
            <p:cNvSpPr>
              <a:spLocks/>
            </p:cNvSpPr>
            <p:nvPr/>
          </p:nvSpPr>
          <p:spPr bwMode="auto">
            <a:xfrm>
              <a:off x="1975" y="2348"/>
              <a:ext cx="18" cy="34"/>
            </a:xfrm>
            <a:custGeom>
              <a:avLst/>
              <a:gdLst>
                <a:gd name="T0" fmla="*/ 0 w 39"/>
                <a:gd name="T1" fmla="*/ 0 h 81"/>
                <a:gd name="T2" fmla="*/ 0 w 39"/>
                <a:gd name="T3" fmla="*/ 2 h 81"/>
                <a:gd name="T4" fmla="*/ 0 w 39"/>
                <a:gd name="T5" fmla="*/ 3 h 81"/>
                <a:gd name="T6" fmla="*/ 0 w 39"/>
                <a:gd name="T7" fmla="*/ 4 h 81"/>
                <a:gd name="T8" fmla="*/ 1 w 39"/>
                <a:gd name="T9" fmla="*/ 5 h 81"/>
                <a:gd name="T10" fmla="*/ 3 w 39"/>
                <a:gd name="T11" fmla="*/ 6 h 81"/>
                <a:gd name="T12" fmla="*/ 4 w 39"/>
                <a:gd name="T13" fmla="*/ 6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9" h="81">
                  <a:moveTo>
                    <a:pt x="4" y="0"/>
                  </a:moveTo>
                  <a:lnTo>
                    <a:pt x="0" y="21"/>
                  </a:lnTo>
                  <a:lnTo>
                    <a:pt x="1" y="40"/>
                  </a:lnTo>
                  <a:lnTo>
                    <a:pt x="5" y="57"/>
                  </a:lnTo>
                  <a:lnTo>
                    <a:pt x="14" y="70"/>
                  </a:lnTo>
                  <a:lnTo>
                    <a:pt x="25" y="79"/>
                  </a:lnTo>
                  <a:lnTo>
                    <a:pt x="39"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33" name="Line 77"/>
            <p:cNvSpPr>
              <a:spLocks noChangeShapeType="1"/>
            </p:cNvSpPr>
            <p:nvPr/>
          </p:nvSpPr>
          <p:spPr bwMode="auto">
            <a:xfrm flipV="1">
              <a:off x="1978" y="2295"/>
              <a:ext cx="12"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34" name="Freeform 78"/>
            <p:cNvSpPr>
              <a:spLocks/>
            </p:cNvSpPr>
            <p:nvPr/>
          </p:nvSpPr>
          <p:spPr bwMode="auto">
            <a:xfrm>
              <a:off x="1990" y="2261"/>
              <a:ext cx="34" cy="34"/>
            </a:xfrm>
            <a:custGeom>
              <a:avLst/>
              <a:gdLst>
                <a:gd name="T0" fmla="*/ 6 w 79"/>
                <a:gd name="T1" fmla="*/ 0 h 81"/>
                <a:gd name="T2" fmla="*/ 5 w 79"/>
                <a:gd name="T3" fmla="*/ 0 h 81"/>
                <a:gd name="T4" fmla="*/ 4 w 79"/>
                <a:gd name="T5" fmla="*/ 1 h 81"/>
                <a:gd name="T6" fmla="*/ 3 w 79"/>
                <a:gd name="T7" fmla="*/ 2 h 81"/>
                <a:gd name="T8" fmla="*/ 1 w 79"/>
                <a:gd name="T9" fmla="*/ 3 h 81"/>
                <a:gd name="T10" fmla="*/ 0 w 79"/>
                <a:gd name="T11" fmla="*/ 4 h 81"/>
                <a:gd name="T12" fmla="*/ 0 w 79"/>
                <a:gd name="T13" fmla="*/ 6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81">
                  <a:moveTo>
                    <a:pt x="79" y="0"/>
                  </a:moveTo>
                  <a:lnTo>
                    <a:pt x="63" y="2"/>
                  </a:lnTo>
                  <a:lnTo>
                    <a:pt x="48" y="10"/>
                  </a:lnTo>
                  <a:lnTo>
                    <a:pt x="32" y="23"/>
                  </a:lnTo>
                  <a:lnTo>
                    <a:pt x="18" y="40"/>
                  </a:lnTo>
                  <a:lnTo>
                    <a:pt x="7" y="6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35" name="Line 79"/>
            <p:cNvSpPr>
              <a:spLocks noChangeShapeType="1"/>
            </p:cNvSpPr>
            <p:nvPr/>
          </p:nvSpPr>
          <p:spPr bwMode="auto">
            <a:xfrm>
              <a:off x="2024" y="2261"/>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36" name="Freeform 80"/>
            <p:cNvSpPr>
              <a:spLocks/>
            </p:cNvSpPr>
            <p:nvPr/>
          </p:nvSpPr>
          <p:spPr bwMode="auto">
            <a:xfrm>
              <a:off x="1971" y="3174"/>
              <a:ext cx="82" cy="187"/>
            </a:xfrm>
            <a:custGeom>
              <a:avLst/>
              <a:gdLst>
                <a:gd name="T0" fmla="*/ 16 w 186"/>
                <a:gd name="T1" fmla="*/ 0 h 419"/>
                <a:gd name="T2" fmla="*/ 7 w 186"/>
                <a:gd name="T3" fmla="*/ 37 h 419"/>
                <a:gd name="T4" fmla="*/ 0 w 186"/>
                <a:gd name="T5" fmla="*/ 37 h 419"/>
                <a:gd name="T6" fmla="*/ 0 60000 65536"/>
                <a:gd name="T7" fmla="*/ 0 60000 65536"/>
                <a:gd name="T8" fmla="*/ 0 60000 65536"/>
              </a:gdLst>
              <a:ahLst/>
              <a:cxnLst>
                <a:cxn ang="T6">
                  <a:pos x="T0" y="T1"/>
                </a:cxn>
                <a:cxn ang="T7">
                  <a:pos x="T2" y="T3"/>
                </a:cxn>
                <a:cxn ang="T8">
                  <a:pos x="T4" y="T5"/>
                </a:cxn>
              </a:cxnLst>
              <a:rect l="0" t="0" r="r" b="b"/>
              <a:pathLst>
                <a:path w="186" h="419">
                  <a:moveTo>
                    <a:pt x="186" y="0"/>
                  </a:moveTo>
                  <a:lnTo>
                    <a:pt x="74" y="419"/>
                  </a:lnTo>
                  <a:lnTo>
                    <a:pt x="0" y="4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37" name="Freeform 81"/>
            <p:cNvSpPr>
              <a:spLocks/>
            </p:cNvSpPr>
            <p:nvPr/>
          </p:nvSpPr>
          <p:spPr bwMode="auto">
            <a:xfrm>
              <a:off x="1953" y="3324"/>
              <a:ext cx="18" cy="37"/>
            </a:xfrm>
            <a:custGeom>
              <a:avLst/>
              <a:gdLst>
                <a:gd name="T0" fmla="*/ 0 w 38"/>
                <a:gd name="T1" fmla="*/ 0 h 81"/>
                <a:gd name="T2" fmla="*/ 0 w 38"/>
                <a:gd name="T3" fmla="*/ 2 h 81"/>
                <a:gd name="T4" fmla="*/ 0 w 38"/>
                <a:gd name="T5" fmla="*/ 4 h 81"/>
                <a:gd name="T6" fmla="*/ 0 w 38"/>
                <a:gd name="T7" fmla="*/ 5 h 81"/>
                <a:gd name="T8" fmla="*/ 1 w 38"/>
                <a:gd name="T9" fmla="*/ 7 h 81"/>
                <a:gd name="T10" fmla="*/ 2 w 38"/>
                <a:gd name="T11" fmla="*/ 7 h 81"/>
                <a:gd name="T12" fmla="*/ 4 w 38"/>
                <a:gd name="T13" fmla="*/ 8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81">
                  <a:moveTo>
                    <a:pt x="3" y="0"/>
                  </a:moveTo>
                  <a:lnTo>
                    <a:pt x="0" y="20"/>
                  </a:lnTo>
                  <a:lnTo>
                    <a:pt x="0" y="41"/>
                  </a:lnTo>
                  <a:lnTo>
                    <a:pt x="4" y="58"/>
                  </a:lnTo>
                  <a:lnTo>
                    <a:pt x="13" y="70"/>
                  </a:lnTo>
                  <a:lnTo>
                    <a:pt x="24" y="78"/>
                  </a:lnTo>
                  <a:lnTo>
                    <a:pt x="38"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38" name="Line 82"/>
            <p:cNvSpPr>
              <a:spLocks noChangeShapeType="1"/>
            </p:cNvSpPr>
            <p:nvPr/>
          </p:nvSpPr>
          <p:spPr bwMode="auto">
            <a:xfrm flipV="1">
              <a:off x="1956" y="3271"/>
              <a:ext cx="12"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39" name="Freeform 83"/>
            <p:cNvSpPr>
              <a:spLocks/>
            </p:cNvSpPr>
            <p:nvPr/>
          </p:nvSpPr>
          <p:spPr bwMode="auto">
            <a:xfrm>
              <a:off x="1968" y="3237"/>
              <a:ext cx="38" cy="34"/>
            </a:xfrm>
            <a:custGeom>
              <a:avLst/>
              <a:gdLst>
                <a:gd name="T0" fmla="*/ 9 w 79"/>
                <a:gd name="T1" fmla="*/ 0 h 81"/>
                <a:gd name="T2" fmla="*/ 7 w 79"/>
                <a:gd name="T3" fmla="*/ 0 h 81"/>
                <a:gd name="T4" fmla="*/ 5 w 79"/>
                <a:gd name="T5" fmla="*/ 1 h 81"/>
                <a:gd name="T6" fmla="*/ 4 w 79"/>
                <a:gd name="T7" fmla="*/ 2 h 81"/>
                <a:gd name="T8" fmla="*/ 2 w 79"/>
                <a:gd name="T9" fmla="*/ 3 h 81"/>
                <a:gd name="T10" fmla="*/ 1 w 79"/>
                <a:gd name="T11" fmla="*/ 4 h 81"/>
                <a:gd name="T12" fmla="*/ 0 w 79"/>
                <a:gd name="T13" fmla="*/ 6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81">
                  <a:moveTo>
                    <a:pt x="79" y="0"/>
                  </a:moveTo>
                  <a:lnTo>
                    <a:pt x="64" y="2"/>
                  </a:lnTo>
                  <a:lnTo>
                    <a:pt x="48" y="11"/>
                  </a:lnTo>
                  <a:lnTo>
                    <a:pt x="33" y="24"/>
                  </a:lnTo>
                  <a:lnTo>
                    <a:pt x="19" y="41"/>
                  </a:lnTo>
                  <a:lnTo>
                    <a:pt x="9" y="6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40" name="Line 84"/>
            <p:cNvSpPr>
              <a:spLocks noChangeShapeType="1"/>
            </p:cNvSpPr>
            <p:nvPr/>
          </p:nvSpPr>
          <p:spPr bwMode="auto">
            <a:xfrm>
              <a:off x="2006" y="3237"/>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41" name="Freeform 85"/>
            <p:cNvSpPr>
              <a:spLocks/>
            </p:cNvSpPr>
            <p:nvPr/>
          </p:nvSpPr>
          <p:spPr bwMode="auto">
            <a:xfrm>
              <a:off x="1940" y="1509"/>
              <a:ext cx="81" cy="187"/>
            </a:xfrm>
            <a:custGeom>
              <a:avLst/>
              <a:gdLst>
                <a:gd name="T0" fmla="*/ 15 w 185"/>
                <a:gd name="T1" fmla="*/ 0 h 418"/>
                <a:gd name="T2" fmla="*/ 6 w 185"/>
                <a:gd name="T3" fmla="*/ 38 h 418"/>
                <a:gd name="T4" fmla="*/ 0 w 185"/>
                <a:gd name="T5" fmla="*/ 38 h 418"/>
                <a:gd name="T6" fmla="*/ 0 60000 65536"/>
                <a:gd name="T7" fmla="*/ 0 60000 65536"/>
                <a:gd name="T8" fmla="*/ 0 60000 65536"/>
              </a:gdLst>
              <a:ahLst/>
              <a:cxnLst>
                <a:cxn ang="T6">
                  <a:pos x="T0" y="T1"/>
                </a:cxn>
                <a:cxn ang="T7">
                  <a:pos x="T2" y="T3"/>
                </a:cxn>
                <a:cxn ang="T8">
                  <a:pos x="T4" y="T5"/>
                </a:cxn>
              </a:cxnLst>
              <a:rect l="0" t="0" r="r" b="b"/>
              <a:pathLst>
                <a:path w="185" h="418">
                  <a:moveTo>
                    <a:pt x="185" y="0"/>
                  </a:moveTo>
                  <a:lnTo>
                    <a:pt x="73" y="418"/>
                  </a:lnTo>
                  <a:lnTo>
                    <a:pt x="0" y="4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42" name="Freeform 86"/>
            <p:cNvSpPr>
              <a:spLocks/>
            </p:cNvSpPr>
            <p:nvPr/>
          </p:nvSpPr>
          <p:spPr bwMode="auto">
            <a:xfrm>
              <a:off x="1922" y="1659"/>
              <a:ext cx="18" cy="37"/>
            </a:xfrm>
            <a:custGeom>
              <a:avLst/>
              <a:gdLst>
                <a:gd name="T0" fmla="*/ 0 w 39"/>
                <a:gd name="T1" fmla="*/ 0 h 81"/>
                <a:gd name="T2" fmla="*/ 0 w 39"/>
                <a:gd name="T3" fmla="*/ 2 h 81"/>
                <a:gd name="T4" fmla="*/ 0 w 39"/>
                <a:gd name="T5" fmla="*/ 4 h 81"/>
                <a:gd name="T6" fmla="*/ 0 w 39"/>
                <a:gd name="T7" fmla="*/ 5 h 81"/>
                <a:gd name="T8" fmla="*/ 1 w 39"/>
                <a:gd name="T9" fmla="*/ 7 h 81"/>
                <a:gd name="T10" fmla="*/ 3 w 39"/>
                <a:gd name="T11" fmla="*/ 7 h 81"/>
                <a:gd name="T12" fmla="*/ 4 w 39"/>
                <a:gd name="T13" fmla="*/ 8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9" h="81">
                  <a:moveTo>
                    <a:pt x="4" y="0"/>
                  </a:moveTo>
                  <a:lnTo>
                    <a:pt x="0" y="21"/>
                  </a:lnTo>
                  <a:lnTo>
                    <a:pt x="1" y="41"/>
                  </a:lnTo>
                  <a:lnTo>
                    <a:pt x="5" y="58"/>
                  </a:lnTo>
                  <a:lnTo>
                    <a:pt x="13" y="70"/>
                  </a:lnTo>
                  <a:lnTo>
                    <a:pt x="25" y="79"/>
                  </a:lnTo>
                  <a:lnTo>
                    <a:pt x="39"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43" name="Line 87"/>
            <p:cNvSpPr>
              <a:spLocks noChangeShapeType="1"/>
            </p:cNvSpPr>
            <p:nvPr/>
          </p:nvSpPr>
          <p:spPr bwMode="auto">
            <a:xfrm flipV="1">
              <a:off x="1925" y="1609"/>
              <a:ext cx="12"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44" name="Freeform 88"/>
            <p:cNvSpPr>
              <a:spLocks/>
            </p:cNvSpPr>
            <p:nvPr/>
          </p:nvSpPr>
          <p:spPr bwMode="auto">
            <a:xfrm>
              <a:off x="1937" y="1572"/>
              <a:ext cx="34" cy="37"/>
            </a:xfrm>
            <a:custGeom>
              <a:avLst/>
              <a:gdLst>
                <a:gd name="T0" fmla="*/ 7 w 78"/>
                <a:gd name="T1" fmla="*/ 0 h 81"/>
                <a:gd name="T2" fmla="*/ 5 w 78"/>
                <a:gd name="T3" fmla="*/ 0 h 81"/>
                <a:gd name="T4" fmla="*/ 4 w 78"/>
                <a:gd name="T5" fmla="*/ 1 h 81"/>
                <a:gd name="T6" fmla="*/ 3 w 78"/>
                <a:gd name="T7" fmla="*/ 2 h 81"/>
                <a:gd name="T8" fmla="*/ 1 w 78"/>
                <a:gd name="T9" fmla="*/ 4 h 81"/>
                <a:gd name="T10" fmla="*/ 0 w 78"/>
                <a:gd name="T11" fmla="*/ 6 h 81"/>
                <a:gd name="T12" fmla="*/ 0 w 78"/>
                <a:gd name="T13" fmla="*/ 8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81">
                  <a:moveTo>
                    <a:pt x="78" y="0"/>
                  </a:moveTo>
                  <a:lnTo>
                    <a:pt x="62" y="2"/>
                  </a:lnTo>
                  <a:lnTo>
                    <a:pt x="48" y="11"/>
                  </a:lnTo>
                  <a:lnTo>
                    <a:pt x="32" y="23"/>
                  </a:lnTo>
                  <a:lnTo>
                    <a:pt x="18" y="40"/>
                  </a:lnTo>
                  <a:lnTo>
                    <a:pt x="7" y="61"/>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45" name="Line 89"/>
            <p:cNvSpPr>
              <a:spLocks noChangeShapeType="1"/>
            </p:cNvSpPr>
            <p:nvPr/>
          </p:nvSpPr>
          <p:spPr bwMode="auto">
            <a:xfrm>
              <a:off x="1971" y="1572"/>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46" name="Line 90"/>
            <p:cNvSpPr>
              <a:spLocks noChangeShapeType="1"/>
            </p:cNvSpPr>
            <p:nvPr/>
          </p:nvSpPr>
          <p:spPr bwMode="auto">
            <a:xfrm flipH="1">
              <a:off x="2043" y="1509"/>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90907" name="Line 91"/>
          <p:cNvSpPr>
            <a:spLocks noChangeShapeType="1"/>
          </p:cNvSpPr>
          <p:nvPr/>
        </p:nvSpPr>
        <p:spPr bwMode="auto">
          <a:xfrm>
            <a:off x="1835150" y="981075"/>
            <a:ext cx="0" cy="46529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08" name="Line 92"/>
          <p:cNvSpPr>
            <a:spLocks noChangeShapeType="1"/>
          </p:cNvSpPr>
          <p:nvPr/>
        </p:nvSpPr>
        <p:spPr bwMode="auto">
          <a:xfrm>
            <a:off x="1835150" y="3406775"/>
            <a:ext cx="2147888" cy="21526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09" name="Line 93"/>
          <p:cNvSpPr>
            <a:spLocks noChangeShapeType="1"/>
          </p:cNvSpPr>
          <p:nvPr/>
        </p:nvSpPr>
        <p:spPr bwMode="auto">
          <a:xfrm>
            <a:off x="755650" y="5094288"/>
            <a:ext cx="27670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0" name="Line 94"/>
          <p:cNvSpPr>
            <a:spLocks noChangeShapeType="1"/>
          </p:cNvSpPr>
          <p:nvPr/>
        </p:nvSpPr>
        <p:spPr bwMode="auto">
          <a:xfrm flipV="1">
            <a:off x="3522663" y="1951038"/>
            <a:ext cx="0" cy="31432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1" name="Line 95"/>
          <p:cNvSpPr>
            <a:spLocks noChangeShapeType="1"/>
          </p:cNvSpPr>
          <p:nvPr/>
        </p:nvSpPr>
        <p:spPr bwMode="auto">
          <a:xfrm flipH="1">
            <a:off x="755650" y="1951038"/>
            <a:ext cx="27670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2" name="Line 96"/>
          <p:cNvSpPr>
            <a:spLocks noChangeShapeType="1"/>
          </p:cNvSpPr>
          <p:nvPr/>
        </p:nvSpPr>
        <p:spPr bwMode="auto">
          <a:xfrm>
            <a:off x="755650" y="4010025"/>
            <a:ext cx="16779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3" name="Line 97"/>
          <p:cNvSpPr>
            <a:spLocks noChangeShapeType="1"/>
          </p:cNvSpPr>
          <p:nvPr/>
        </p:nvSpPr>
        <p:spPr bwMode="auto">
          <a:xfrm flipV="1">
            <a:off x="2433638" y="3109913"/>
            <a:ext cx="0" cy="900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4" name="Line 98"/>
          <p:cNvSpPr>
            <a:spLocks noChangeShapeType="1"/>
          </p:cNvSpPr>
          <p:nvPr/>
        </p:nvSpPr>
        <p:spPr bwMode="auto">
          <a:xfrm flipH="1">
            <a:off x="755650" y="3109913"/>
            <a:ext cx="16779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5" name="Line 99"/>
          <p:cNvSpPr>
            <a:spLocks noChangeShapeType="1"/>
          </p:cNvSpPr>
          <p:nvPr/>
        </p:nvSpPr>
        <p:spPr bwMode="auto">
          <a:xfrm>
            <a:off x="1339850" y="3862388"/>
            <a:ext cx="9493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6" name="Line 100"/>
          <p:cNvSpPr>
            <a:spLocks noChangeShapeType="1"/>
          </p:cNvSpPr>
          <p:nvPr/>
        </p:nvSpPr>
        <p:spPr bwMode="auto">
          <a:xfrm flipV="1">
            <a:off x="2289175" y="1331913"/>
            <a:ext cx="0" cy="25304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7" name="Line 101"/>
          <p:cNvSpPr>
            <a:spLocks noChangeShapeType="1"/>
          </p:cNvSpPr>
          <p:nvPr/>
        </p:nvSpPr>
        <p:spPr bwMode="auto">
          <a:xfrm flipH="1">
            <a:off x="1339850" y="2679700"/>
            <a:ext cx="24939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8" name="Line 102"/>
          <p:cNvSpPr>
            <a:spLocks noChangeShapeType="1"/>
          </p:cNvSpPr>
          <p:nvPr/>
        </p:nvSpPr>
        <p:spPr bwMode="auto">
          <a:xfrm>
            <a:off x="1339850" y="5411788"/>
            <a:ext cx="24939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19" name="Line 103"/>
          <p:cNvSpPr>
            <a:spLocks noChangeShapeType="1"/>
          </p:cNvSpPr>
          <p:nvPr/>
        </p:nvSpPr>
        <p:spPr bwMode="auto">
          <a:xfrm flipV="1">
            <a:off x="3833813" y="2679700"/>
            <a:ext cx="0" cy="27320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20" name="Line 104"/>
          <p:cNvSpPr>
            <a:spLocks noChangeShapeType="1"/>
          </p:cNvSpPr>
          <p:nvPr/>
        </p:nvSpPr>
        <p:spPr bwMode="auto">
          <a:xfrm flipH="1">
            <a:off x="1339850" y="1331913"/>
            <a:ext cx="9493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21" name="Line 105"/>
          <p:cNvSpPr>
            <a:spLocks noChangeShapeType="1"/>
          </p:cNvSpPr>
          <p:nvPr/>
        </p:nvSpPr>
        <p:spPr bwMode="auto">
          <a:xfrm>
            <a:off x="2289175" y="1331913"/>
            <a:ext cx="1544638" cy="13477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90922" name="Line 106"/>
          <p:cNvSpPr>
            <a:spLocks noChangeShapeType="1"/>
          </p:cNvSpPr>
          <p:nvPr/>
        </p:nvSpPr>
        <p:spPr bwMode="auto">
          <a:xfrm flipH="1">
            <a:off x="2433638" y="1951038"/>
            <a:ext cx="1089025" cy="11588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90923" name="Group 107"/>
          <p:cNvGrpSpPr>
            <a:grpSpLocks/>
          </p:cNvGrpSpPr>
          <p:nvPr/>
        </p:nvGrpSpPr>
        <p:grpSpPr bwMode="auto">
          <a:xfrm>
            <a:off x="3602038" y="1674813"/>
            <a:ext cx="296862" cy="296862"/>
            <a:chOff x="3540" y="964"/>
            <a:chExt cx="187" cy="187"/>
          </a:xfrm>
        </p:grpSpPr>
        <p:sp>
          <p:nvSpPr>
            <p:cNvPr id="41006" name="Freeform 108"/>
            <p:cNvSpPr>
              <a:spLocks/>
            </p:cNvSpPr>
            <p:nvPr/>
          </p:nvSpPr>
          <p:spPr bwMode="auto">
            <a:xfrm>
              <a:off x="3540" y="1026"/>
              <a:ext cx="81" cy="125"/>
            </a:xfrm>
            <a:custGeom>
              <a:avLst/>
              <a:gdLst>
                <a:gd name="T0" fmla="*/ 16 w 178"/>
                <a:gd name="T1" fmla="*/ 4 h 280"/>
                <a:gd name="T2" fmla="*/ 17 w 178"/>
                <a:gd name="T3" fmla="*/ 2 h 280"/>
                <a:gd name="T4" fmla="*/ 16 w 178"/>
                <a:gd name="T5" fmla="*/ 1 h 280"/>
                <a:gd name="T6" fmla="*/ 16 w 178"/>
                <a:gd name="T7" fmla="*/ 0 h 280"/>
                <a:gd name="T8" fmla="*/ 15 w 178"/>
                <a:gd name="T9" fmla="*/ 0 h 280"/>
                <a:gd name="T10" fmla="*/ 15 w 178"/>
                <a:gd name="T11" fmla="*/ 0 h 280"/>
                <a:gd name="T12" fmla="*/ 10 w 178"/>
                <a:gd name="T13" fmla="*/ 0 h 280"/>
                <a:gd name="T14" fmla="*/ 10 w 178"/>
                <a:gd name="T15" fmla="*/ 0 h 280"/>
                <a:gd name="T16" fmla="*/ 9 w 178"/>
                <a:gd name="T17" fmla="*/ 0 h 280"/>
                <a:gd name="T18" fmla="*/ 7 w 178"/>
                <a:gd name="T19" fmla="*/ 1 h 280"/>
                <a:gd name="T20" fmla="*/ 7 w 178"/>
                <a:gd name="T21" fmla="*/ 2 h 280"/>
                <a:gd name="T22" fmla="*/ 6 w 178"/>
                <a:gd name="T23" fmla="*/ 3 h 280"/>
                <a:gd name="T24" fmla="*/ 5 w 178"/>
                <a:gd name="T25" fmla="*/ 4 h 280"/>
                <a:gd name="T26" fmla="*/ 4 w 178"/>
                <a:gd name="T27" fmla="*/ 5 h 280"/>
                <a:gd name="T28" fmla="*/ 4 w 178"/>
                <a:gd name="T29" fmla="*/ 6 h 280"/>
                <a:gd name="T30" fmla="*/ 3 w 178"/>
                <a:gd name="T31" fmla="*/ 7 h 280"/>
                <a:gd name="T32" fmla="*/ 3 w 178"/>
                <a:gd name="T33" fmla="*/ 9 h 280"/>
                <a:gd name="T34" fmla="*/ 2 w 178"/>
                <a:gd name="T35" fmla="*/ 13 h 280"/>
                <a:gd name="T36" fmla="*/ 0 w 178"/>
                <a:gd name="T37" fmla="*/ 17 h 280"/>
                <a:gd name="T38" fmla="*/ 0 w 178"/>
                <a:gd name="T39" fmla="*/ 19 h 280"/>
                <a:gd name="T40" fmla="*/ 0 w 178"/>
                <a:gd name="T41" fmla="*/ 20 h 280"/>
                <a:gd name="T42" fmla="*/ 0 w 178"/>
                <a:gd name="T43" fmla="*/ 21 h 280"/>
                <a:gd name="T44" fmla="*/ 0 w 178"/>
                <a:gd name="T45" fmla="*/ 22 h 280"/>
                <a:gd name="T46" fmla="*/ 1 w 178"/>
                <a:gd name="T47" fmla="*/ 23 h 280"/>
                <a:gd name="T48" fmla="*/ 1 w 178"/>
                <a:gd name="T49" fmla="*/ 24 h 280"/>
                <a:gd name="T50" fmla="*/ 2 w 178"/>
                <a:gd name="T51" fmla="*/ 25 h 280"/>
                <a:gd name="T52" fmla="*/ 3 w 178"/>
                <a:gd name="T53" fmla="*/ 25 h 280"/>
                <a:gd name="T54" fmla="*/ 5 w 178"/>
                <a:gd name="T55" fmla="*/ 25 h 280"/>
                <a:gd name="T56" fmla="*/ 7 w 178"/>
                <a:gd name="T57" fmla="*/ 25 h 280"/>
                <a:gd name="T58" fmla="*/ 8 w 178"/>
                <a:gd name="T59" fmla="*/ 25 h 280"/>
                <a:gd name="T60" fmla="*/ 9 w 178"/>
                <a:gd name="T61" fmla="*/ 24 h 280"/>
                <a:gd name="T62" fmla="*/ 10 w 178"/>
                <a:gd name="T63" fmla="*/ 24 h 280"/>
                <a:gd name="T64" fmla="*/ 10 w 178"/>
                <a:gd name="T65" fmla="*/ 23 h 280"/>
                <a:gd name="T66" fmla="*/ 11 w 178"/>
                <a:gd name="T67" fmla="*/ 22 h 280"/>
                <a:gd name="T68" fmla="*/ 11 w 178"/>
                <a:gd name="T69" fmla="*/ 21 h 280"/>
                <a:gd name="T70" fmla="*/ 12 w 178"/>
                <a:gd name="T71" fmla="*/ 19 h 280"/>
                <a:gd name="T72" fmla="*/ 14 w 178"/>
                <a:gd name="T73" fmla="*/ 11 h 280"/>
                <a:gd name="T74" fmla="*/ 15 w 178"/>
                <a:gd name="T75" fmla="*/ 8 h 280"/>
                <a:gd name="T76" fmla="*/ 16 w 178"/>
                <a:gd name="T77" fmla="*/ 4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8" h="280">
                  <a:moveTo>
                    <a:pt x="176" y="37"/>
                  </a:moveTo>
                  <a:lnTo>
                    <a:pt x="178" y="25"/>
                  </a:lnTo>
                  <a:lnTo>
                    <a:pt x="174" y="13"/>
                  </a:lnTo>
                  <a:lnTo>
                    <a:pt x="169" y="3"/>
                  </a:lnTo>
                  <a:lnTo>
                    <a:pt x="165" y="1"/>
                  </a:lnTo>
                  <a:lnTo>
                    <a:pt x="158" y="0"/>
                  </a:lnTo>
                  <a:lnTo>
                    <a:pt x="112" y="1"/>
                  </a:lnTo>
                  <a:lnTo>
                    <a:pt x="100" y="3"/>
                  </a:lnTo>
                  <a:lnTo>
                    <a:pt x="89" y="7"/>
                  </a:lnTo>
                  <a:lnTo>
                    <a:pt x="80" y="13"/>
                  </a:lnTo>
                  <a:lnTo>
                    <a:pt x="71" y="21"/>
                  </a:lnTo>
                  <a:lnTo>
                    <a:pt x="63" y="28"/>
                  </a:lnTo>
                  <a:lnTo>
                    <a:pt x="55" y="38"/>
                  </a:lnTo>
                  <a:lnTo>
                    <a:pt x="43" y="58"/>
                  </a:lnTo>
                  <a:lnTo>
                    <a:pt x="39" y="69"/>
                  </a:lnTo>
                  <a:lnTo>
                    <a:pt x="36" y="79"/>
                  </a:lnTo>
                  <a:lnTo>
                    <a:pt x="30" y="103"/>
                  </a:lnTo>
                  <a:lnTo>
                    <a:pt x="17" y="148"/>
                  </a:lnTo>
                  <a:lnTo>
                    <a:pt x="5" y="192"/>
                  </a:lnTo>
                  <a:lnTo>
                    <a:pt x="0" y="215"/>
                  </a:lnTo>
                  <a:lnTo>
                    <a:pt x="0" y="226"/>
                  </a:lnTo>
                  <a:lnTo>
                    <a:pt x="1" y="238"/>
                  </a:lnTo>
                  <a:lnTo>
                    <a:pt x="3" y="250"/>
                  </a:lnTo>
                  <a:lnTo>
                    <a:pt x="8" y="260"/>
                  </a:lnTo>
                  <a:lnTo>
                    <a:pt x="15" y="270"/>
                  </a:lnTo>
                  <a:lnTo>
                    <a:pt x="24" y="276"/>
                  </a:lnTo>
                  <a:lnTo>
                    <a:pt x="36" y="279"/>
                  </a:lnTo>
                  <a:lnTo>
                    <a:pt x="48" y="280"/>
                  </a:lnTo>
                  <a:lnTo>
                    <a:pt x="71" y="280"/>
                  </a:lnTo>
                  <a:lnTo>
                    <a:pt x="83" y="280"/>
                  </a:lnTo>
                  <a:lnTo>
                    <a:pt x="93" y="274"/>
                  </a:lnTo>
                  <a:lnTo>
                    <a:pt x="103" y="268"/>
                  </a:lnTo>
                  <a:lnTo>
                    <a:pt x="110" y="259"/>
                  </a:lnTo>
                  <a:lnTo>
                    <a:pt x="117" y="250"/>
                  </a:lnTo>
                  <a:lnTo>
                    <a:pt x="122" y="239"/>
                  </a:lnTo>
                  <a:lnTo>
                    <a:pt x="130" y="217"/>
                  </a:lnTo>
                  <a:lnTo>
                    <a:pt x="152" y="126"/>
                  </a:lnTo>
                  <a:lnTo>
                    <a:pt x="165" y="82"/>
                  </a:lnTo>
                  <a:lnTo>
                    <a:pt x="176"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07" name="Freeform 109"/>
            <p:cNvSpPr>
              <a:spLocks/>
            </p:cNvSpPr>
            <p:nvPr/>
          </p:nvSpPr>
          <p:spPr bwMode="auto">
            <a:xfrm>
              <a:off x="3596" y="1126"/>
              <a:ext cx="9" cy="25"/>
            </a:xfrm>
            <a:custGeom>
              <a:avLst/>
              <a:gdLst>
                <a:gd name="T0" fmla="*/ 1 w 17"/>
                <a:gd name="T1" fmla="*/ 0 h 59"/>
                <a:gd name="T2" fmla="*/ 0 w 17"/>
                <a:gd name="T3" fmla="*/ 1 h 59"/>
                <a:gd name="T4" fmla="*/ 1 w 17"/>
                <a:gd name="T5" fmla="*/ 3 h 59"/>
                <a:gd name="T6" fmla="*/ 2 w 17"/>
                <a:gd name="T7" fmla="*/ 3 h 59"/>
                <a:gd name="T8" fmla="*/ 3 w 17"/>
                <a:gd name="T9" fmla="*/ 5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59">
                  <a:moveTo>
                    <a:pt x="3" y="0"/>
                  </a:moveTo>
                  <a:lnTo>
                    <a:pt x="0" y="16"/>
                  </a:lnTo>
                  <a:lnTo>
                    <a:pt x="1" y="31"/>
                  </a:lnTo>
                  <a:lnTo>
                    <a:pt x="9" y="45"/>
                  </a:lnTo>
                  <a:lnTo>
                    <a:pt x="17"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08" name="Line 110"/>
            <p:cNvSpPr>
              <a:spLocks noChangeShapeType="1"/>
            </p:cNvSpPr>
            <p:nvPr/>
          </p:nvSpPr>
          <p:spPr bwMode="auto">
            <a:xfrm flipH="1">
              <a:off x="3708" y="964"/>
              <a:ext cx="1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09" name="Line 111"/>
            <p:cNvSpPr>
              <a:spLocks noChangeShapeType="1"/>
            </p:cNvSpPr>
            <p:nvPr/>
          </p:nvSpPr>
          <p:spPr bwMode="auto">
            <a:xfrm flipH="1">
              <a:off x="3674" y="964"/>
              <a:ext cx="15"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0928" name="Group 112"/>
          <p:cNvGrpSpPr>
            <a:grpSpLocks/>
          </p:cNvGrpSpPr>
          <p:nvPr/>
        </p:nvGrpSpPr>
        <p:grpSpPr bwMode="auto">
          <a:xfrm>
            <a:off x="2646363" y="2990850"/>
            <a:ext cx="261937" cy="296863"/>
            <a:chOff x="2938" y="1793"/>
            <a:chExt cx="165" cy="187"/>
          </a:xfrm>
        </p:grpSpPr>
        <p:sp>
          <p:nvSpPr>
            <p:cNvPr id="41003" name="Freeform 113"/>
            <p:cNvSpPr>
              <a:spLocks/>
            </p:cNvSpPr>
            <p:nvPr/>
          </p:nvSpPr>
          <p:spPr bwMode="auto">
            <a:xfrm>
              <a:off x="2938" y="1793"/>
              <a:ext cx="84" cy="187"/>
            </a:xfrm>
            <a:custGeom>
              <a:avLst/>
              <a:gdLst>
                <a:gd name="T0" fmla="*/ 10 w 187"/>
                <a:gd name="T1" fmla="*/ 0 h 420"/>
                <a:gd name="T2" fmla="*/ 0 w 187"/>
                <a:gd name="T3" fmla="*/ 37 h 420"/>
                <a:gd name="T4" fmla="*/ 7 w 187"/>
                <a:gd name="T5" fmla="*/ 37 h 420"/>
                <a:gd name="T6" fmla="*/ 8 w 187"/>
                <a:gd name="T7" fmla="*/ 37 h 420"/>
                <a:gd name="T8" fmla="*/ 9 w 187"/>
                <a:gd name="T9" fmla="*/ 36 h 420"/>
                <a:gd name="T10" fmla="*/ 11 w 187"/>
                <a:gd name="T11" fmla="*/ 35 h 420"/>
                <a:gd name="T12" fmla="*/ 12 w 187"/>
                <a:gd name="T13" fmla="*/ 33 h 420"/>
                <a:gd name="T14" fmla="*/ 13 w 187"/>
                <a:gd name="T15" fmla="*/ 32 h 420"/>
                <a:gd name="T16" fmla="*/ 14 w 187"/>
                <a:gd name="T17" fmla="*/ 30 h 420"/>
                <a:gd name="T18" fmla="*/ 17 w 187"/>
                <a:gd name="T19" fmla="*/ 20 h 420"/>
                <a:gd name="T20" fmla="*/ 17 w 187"/>
                <a:gd name="T21" fmla="*/ 18 h 420"/>
                <a:gd name="T22" fmla="*/ 17 w 187"/>
                <a:gd name="T23" fmla="*/ 16 h 420"/>
                <a:gd name="T24" fmla="*/ 17 w 187"/>
                <a:gd name="T25" fmla="*/ 15 h 420"/>
                <a:gd name="T26" fmla="*/ 16 w 187"/>
                <a:gd name="T27" fmla="*/ 13 h 420"/>
                <a:gd name="T28" fmla="*/ 14 w 187"/>
                <a:gd name="T29" fmla="*/ 12 h 420"/>
                <a:gd name="T30" fmla="*/ 13 w 187"/>
                <a:gd name="T31" fmla="*/ 12 h 420"/>
                <a:gd name="T32" fmla="*/ 7 w 187"/>
                <a:gd name="T33" fmla="*/ 12 h 4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7" h="420">
                  <a:moveTo>
                    <a:pt x="112" y="0"/>
                  </a:moveTo>
                  <a:lnTo>
                    <a:pt x="0" y="420"/>
                  </a:lnTo>
                  <a:lnTo>
                    <a:pt x="73" y="420"/>
                  </a:lnTo>
                  <a:lnTo>
                    <a:pt x="89" y="417"/>
                  </a:lnTo>
                  <a:lnTo>
                    <a:pt x="105" y="409"/>
                  </a:lnTo>
                  <a:lnTo>
                    <a:pt x="120" y="395"/>
                  </a:lnTo>
                  <a:lnTo>
                    <a:pt x="134" y="379"/>
                  </a:lnTo>
                  <a:lnTo>
                    <a:pt x="144" y="359"/>
                  </a:lnTo>
                  <a:lnTo>
                    <a:pt x="152" y="338"/>
                  </a:lnTo>
                  <a:lnTo>
                    <a:pt x="183" y="222"/>
                  </a:lnTo>
                  <a:lnTo>
                    <a:pt x="187" y="200"/>
                  </a:lnTo>
                  <a:lnTo>
                    <a:pt x="186" y="181"/>
                  </a:lnTo>
                  <a:lnTo>
                    <a:pt x="182" y="164"/>
                  </a:lnTo>
                  <a:lnTo>
                    <a:pt x="173" y="151"/>
                  </a:lnTo>
                  <a:lnTo>
                    <a:pt x="161" y="143"/>
                  </a:lnTo>
                  <a:lnTo>
                    <a:pt x="148" y="140"/>
                  </a:lnTo>
                  <a:lnTo>
                    <a:pt x="74" y="1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04" name="Line 114"/>
            <p:cNvSpPr>
              <a:spLocks noChangeShapeType="1"/>
            </p:cNvSpPr>
            <p:nvPr/>
          </p:nvSpPr>
          <p:spPr bwMode="auto">
            <a:xfrm flipH="1">
              <a:off x="3050" y="1799"/>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05" name="Line 115"/>
            <p:cNvSpPr>
              <a:spLocks noChangeShapeType="1"/>
            </p:cNvSpPr>
            <p:nvPr/>
          </p:nvSpPr>
          <p:spPr bwMode="auto">
            <a:xfrm flipH="1">
              <a:off x="3088" y="1799"/>
              <a:ext cx="15"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0932" name="Group 116"/>
          <p:cNvGrpSpPr>
            <a:grpSpLocks/>
          </p:cNvGrpSpPr>
          <p:nvPr/>
        </p:nvGrpSpPr>
        <p:grpSpPr bwMode="auto">
          <a:xfrm>
            <a:off x="2393950" y="1055688"/>
            <a:ext cx="247650" cy="287337"/>
            <a:chOff x="2779" y="574"/>
            <a:chExt cx="156" cy="181"/>
          </a:xfrm>
        </p:grpSpPr>
        <p:sp>
          <p:nvSpPr>
            <p:cNvPr id="40996" name="Line 117"/>
            <p:cNvSpPr>
              <a:spLocks noChangeShapeType="1"/>
            </p:cNvSpPr>
            <p:nvPr/>
          </p:nvSpPr>
          <p:spPr bwMode="auto">
            <a:xfrm flipH="1">
              <a:off x="2794" y="755"/>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997" name="Freeform 118"/>
            <p:cNvSpPr>
              <a:spLocks/>
            </p:cNvSpPr>
            <p:nvPr/>
          </p:nvSpPr>
          <p:spPr bwMode="auto">
            <a:xfrm>
              <a:off x="2779" y="717"/>
              <a:ext cx="15" cy="38"/>
            </a:xfrm>
            <a:custGeom>
              <a:avLst/>
              <a:gdLst>
                <a:gd name="T0" fmla="*/ 0 w 38"/>
                <a:gd name="T1" fmla="*/ 0 h 82"/>
                <a:gd name="T2" fmla="*/ 0 w 38"/>
                <a:gd name="T3" fmla="*/ 2 h 82"/>
                <a:gd name="T4" fmla="*/ 0 w 38"/>
                <a:gd name="T5" fmla="*/ 4 h 82"/>
                <a:gd name="T6" fmla="*/ 0 w 38"/>
                <a:gd name="T7" fmla="*/ 6 h 82"/>
                <a:gd name="T8" fmla="*/ 1 w 38"/>
                <a:gd name="T9" fmla="*/ 7 h 82"/>
                <a:gd name="T10" fmla="*/ 2 w 38"/>
                <a:gd name="T11" fmla="*/ 8 h 82"/>
                <a:gd name="T12" fmla="*/ 2 w 38"/>
                <a:gd name="T13" fmla="*/ 8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82">
                  <a:moveTo>
                    <a:pt x="3" y="0"/>
                  </a:moveTo>
                  <a:lnTo>
                    <a:pt x="0" y="22"/>
                  </a:lnTo>
                  <a:lnTo>
                    <a:pt x="0" y="42"/>
                  </a:lnTo>
                  <a:lnTo>
                    <a:pt x="4" y="59"/>
                  </a:lnTo>
                  <a:lnTo>
                    <a:pt x="12" y="72"/>
                  </a:lnTo>
                  <a:lnTo>
                    <a:pt x="24" y="79"/>
                  </a:lnTo>
                  <a:lnTo>
                    <a:pt x="38"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998" name="Line 119"/>
            <p:cNvSpPr>
              <a:spLocks noChangeShapeType="1"/>
            </p:cNvSpPr>
            <p:nvPr/>
          </p:nvSpPr>
          <p:spPr bwMode="auto">
            <a:xfrm flipV="1">
              <a:off x="2779" y="664"/>
              <a:ext cx="12"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999" name="Freeform 120"/>
            <p:cNvSpPr>
              <a:spLocks/>
            </p:cNvSpPr>
            <p:nvPr/>
          </p:nvSpPr>
          <p:spPr bwMode="auto">
            <a:xfrm>
              <a:off x="2791" y="630"/>
              <a:ext cx="38" cy="34"/>
            </a:xfrm>
            <a:custGeom>
              <a:avLst/>
              <a:gdLst>
                <a:gd name="T0" fmla="*/ 9 w 78"/>
                <a:gd name="T1" fmla="*/ 0 h 81"/>
                <a:gd name="T2" fmla="*/ 7 w 78"/>
                <a:gd name="T3" fmla="*/ 0 h 81"/>
                <a:gd name="T4" fmla="*/ 5 w 78"/>
                <a:gd name="T5" fmla="*/ 1 h 81"/>
                <a:gd name="T6" fmla="*/ 4 w 78"/>
                <a:gd name="T7" fmla="*/ 2 h 81"/>
                <a:gd name="T8" fmla="*/ 2 w 78"/>
                <a:gd name="T9" fmla="*/ 3 h 81"/>
                <a:gd name="T10" fmla="*/ 0 w 78"/>
                <a:gd name="T11" fmla="*/ 4 h 81"/>
                <a:gd name="T12" fmla="*/ 0 w 78"/>
                <a:gd name="T13" fmla="*/ 6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 h="81">
                  <a:moveTo>
                    <a:pt x="78" y="0"/>
                  </a:moveTo>
                  <a:lnTo>
                    <a:pt x="63" y="3"/>
                  </a:lnTo>
                  <a:lnTo>
                    <a:pt x="47" y="11"/>
                  </a:lnTo>
                  <a:lnTo>
                    <a:pt x="32" y="24"/>
                  </a:lnTo>
                  <a:lnTo>
                    <a:pt x="19" y="41"/>
                  </a:lnTo>
                  <a:lnTo>
                    <a:pt x="7" y="6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000" name="Line 121"/>
            <p:cNvSpPr>
              <a:spLocks noChangeShapeType="1"/>
            </p:cNvSpPr>
            <p:nvPr/>
          </p:nvSpPr>
          <p:spPr bwMode="auto">
            <a:xfrm>
              <a:off x="2829" y="630"/>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01" name="Line 122"/>
            <p:cNvSpPr>
              <a:spLocks noChangeShapeType="1"/>
            </p:cNvSpPr>
            <p:nvPr/>
          </p:nvSpPr>
          <p:spPr bwMode="auto">
            <a:xfrm flipH="1">
              <a:off x="2882" y="574"/>
              <a:ext cx="15"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002" name="Line 123"/>
            <p:cNvSpPr>
              <a:spLocks noChangeShapeType="1"/>
            </p:cNvSpPr>
            <p:nvPr/>
          </p:nvSpPr>
          <p:spPr bwMode="auto">
            <a:xfrm flipH="1">
              <a:off x="2916" y="574"/>
              <a:ext cx="19"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0940" name="Group 124"/>
          <p:cNvGrpSpPr>
            <a:grpSpLocks/>
          </p:cNvGrpSpPr>
          <p:nvPr/>
        </p:nvGrpSpPr>
        <p:grpSpPr bwMode="auto">
          <a:xfrm>
            <a:off x="3992563" y="2509838"/>
            <a:ext cx="271462" cy="298450"/>
            <a:chOff x="3786" y="1490"/>
            <a:chExt cx="171" cy="188"/>
          </a:xfrm>
        </p:grpSpPr>
        <p:sp>
          <p:nvSpPr>
            <p:cNvPr id="40989" name="Freeform 125"/>
            <p:cNvSpPr>
              <a:spLocks/>
            </p:cNvSpPr>
            <p:nvPr/>
          </p:nvSpPr>
          <p:spPr bwMode="auto">
            <a:xfrm>
              <a:off x="3805" y="1490"/>
              <a:ext cx="81" cy="188"/>
            </a:xfrm>
            <a:custGeom>
              <a:avLst/>
              <a:gdLst>
                <a:gd name="T0" fmla="*/ 15 w 185"/>
                <a:gd name="T1" fmla="*/ 0 h 420"/>
                <a:gd name="T2" fmla="*/ 6 w 185"/>
                <a:gd name="T3" fmla="*/ 38 h 420"/>
                <a:gd name="T4" fmla="*/ 0 w 185"/>
                <a:gd name="T5" fmla="*/ 38 h 420"/>
                <a:gd name="T6" fmla="*/ 0 60000 65536"/>
                <a:gd name="T7" fmla="*/ 0 60000 65536"/>
                <a:gd name="T8" fmla="*/ 0 60000 65536"/>
              </a:gdLst>
              <a:ahLst/>
              <a:cxnLst>
                <a:cxn ang="T6">
                  <a:pos x="T0" y="T1"/>
                </a:cxn>
                <a:cxn ang="T7">
                  <a:pos x="T2" y="T3"/>
                </a:cxn>
                <a:cxn ang="T8">
                  <a:pos x="T4" y="T5"/>
                </a:cxn>
              </a:cxnLst>
              <a:rect l="0" t="0" r="r" b="b"/>
              <a:pathLst>
                <a:path w="185" h="420">
                  <a:moveTo>
                    <a:pt x="185" y="0"/>
                  </a:moveTo>
                  <a:lnTo>
                    <a:pt x="73" y="420"/>
                  </a:lnTo>
                  <a:lnTo>
                    <a:pt x="0" y="4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990" name="Freeform 126"/>
            <p:cNvSpPr>
              <a:spLocks/>
            </p:cNvSpPr>
            <p:nvPr/>
          </p:nvSpPr>
          <p:spPr bwMode="auto">
            <a:xfrm>
              <a:off x="3786" y="1643"/>
              <a:ext cx="19" cy="35"/>
            </a:xfrm>
            <a:custGeom>
              <a:avLst/>
              <a:gdLst>
                <a:gd name="T0" fmla="*/ 0 w 40"/>
                <a:gd name="T1" fmla="*/ 0 h 81"/>
                <a:gd name="T2" fmla="*/ 0 w 40"/>
                <a:gd name="T3" fmla="*/ 2 h 81"/>
                <a:gd name="T4" fmla="*/ 0 w 40"/>
                <a:gd name="T5" fmla="*/ 3 h 81"/>
                <a:gd name="T6" fmla="*/ 0 w 40"/>
                <a:gd name="T7" fmla="*/ 5 h 81"/>
                <a:gd name="T8" fmla="*/ 1 w 40"/>
                <a:gd name="T9" fmla="*/ 6 h 81"/>
                <a:gd name="T10" fmla="*/ 3 w 40"/>
                <a:gd name="T11" fmla="*/ 6 h 81"/>
                <a:gd name="T12" fmla="*/ 4 w 40"/>
                <a:gd name="T13" fmla="*/ 6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0" h="81">
                  <a:moveTo>
                    <a:pt x="5" y="0"/>
                  </a:moveTo>
                  <a:lnTo>
                    <a:pt x="0" y="20"/>
                  </a:lnTo>
                  <a:lnTo>
                    <a:pt x="1" y="40"/>
                  </a:lnTo>
                  <a:lnTo>
                    <a:pt x="6" y="57"/>
                  </a:lnTo>
                  <a:lnTo>
                    <a:pt x="14" y="70"/>
                  </a:lnTo>
                  <a:lnTo>
                    <a:pt x="26" y="77"/>
                  </a:lnTo>
                  <a:lnTo>
                    <a:pt x="4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991" name="Line 127"/>
            <p:cNvSpPr>
              <a:spLocks noChangeShapeType="1"/>
            </p:cNvSpPr>
            <p:nvPr/>
          </p:nvSpPr>
          <p:spPr bwMode="auto">
            <a:xfrm flipV="1">
              <a:off x="3789" y="1590"/>
              <a:ext cx="12"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992" name="Freeform 128"/>
            <p:cNvSpPr>
              <a:spLocks/>
            </p:cNvSpPr>
            <p:nvPr/>
          </p:nvSpPr>
          <p:spPr bwMode="auto">
            <a:xfrm>
              <a:off x="3801" y="1556"/>
              <a:ext cx="35" cy="34"/>
            </a:xfrm>
            <a:custGeom>
              <a:avLst/>
              <a:gdLst>
                <a:gd name="T0" fmla="*/ 7 w 79"/>
                <a:gd name="T1" fmla="*/ 0 h 81"/>
                <a:gd name="T2" fmla="*/ 5 w 79"/>
                <a:gd name="T3" fmla="*/ 0 h 81"/>
                <a:gd name="T4" fmla="*/ 4 w 79"/>
                <a:gd name="T5" fmla="*/ 1 h 81"/>
                <a:gd name="T6" fmla="*/ 3 w 79"/>
                <a:gd name="T7" fmla="*/ 2 h 81"/>
                <a:gd name="T8" fmla="*/ 2 w 79"/>
                <a:gd name="T9" fmla="*/ 3 h 81"/>
                <a:gd name="T10" fmla="*/ 1 w 79"/>
                <a:gd name="T11" fmla="*/ 4 h 81"/>
                <a:gd name="T12" fmla="*/ 0 w 79"/>
                <a:gd name="T13" fmla="*/ 6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81">
                  <a:moveTo>
                    <a:pt x="79" y="0"/>
                  </a:moveTo>
                  <a:lnTo>
                    <a:pt x="64" y="2"/>
                  </a:lnTo>
                  <a:lnTo>
                    <a:pt x="48" y="10"/>
                  </a:lnTo>
                  <a:lnTo>
                    <a:pt x="32" y="23"/>
                  </a:lnTo>
                  <a:lnTo>
                    <a:pt x="19" y="40"/>
                  </a:lnTo>
                  <a:lnTo>
                    <a:pt x="8" y="59"/>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0993" name="Line 129"/>
            <p:cNvSpPr>
              <a:spLocks noChangeShapeType="1"/>
            </p:cNvSpPr>
            <p:nvPr/>
          </p:nvSpPr>
          <p:spPr bwMode="auto">
            <a:xfrm>
              <a:off x="3836" y="1556"/>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994" name="Line 130"/>
            <p:cNvSpPr>
              <a:spLocks noChangeShapeType="1"/>
            </p:cNvSpPr>
            <p:nvPr/>
          </p:nvSpPr>
          <p:spPr bwMode="auto">
            <a:xfrm flipH="1">
              <a:off x="3901" y="1497"/>
              <a:ext cx="19"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995" name="Line 131"/>
            <p:cNvSpPr>
              <a:spLocks noChangeShapeType="1"/>
            </p:cNvSpPr>
            <p:nvPr/>
          </p:nvSpPr>
          <p:spPr bwMode="auto">
            <a:xfrm flipH="1">
              <a:off x="3939" y="1497"/>
              <a:ext cx="18"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90852">
                                            <p:txEl>
                                              <p:pRg st="0" end="0"/>
                                            </p:txEl>
                                          </p:spTgt>
                                        </p:tgtEl>
                                        <p:attrNameLst>
                                          <p:attrName>style.visibility</p:attrName>
                                        </p:attrNameLst>
                                      </p:cBhvr>
                                      <p:to>
                                        <p:strVal val="visible"/>
                                      </p:to>
                                    </p:set>
                                    <p:animEffect transition="in" filter="wipe(up)">
                                      <p:cBhvr>
                                        <p:cTn id="7" dur="500"/>
                                        <p:tgtEl>
                                          <p:spTgt spid="29085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90865"/>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90858"/>
                                        </p:tgtEl>
                                        <p:attrNameLst>
                                          <p:attrName>style.visibility</p:attrName>
                                        </p:attrNameLst>
                                      </p:cBhvr>
                                      <p:to>
                                        <p:strVal val="visible"/>
                                      </p:to>
                                    </p:set>
                                    <p:animEffect transition="in" filter="wipe(left)">
                                      <p:cBhvr>
                                        <p:cTn id="16" dur="500"/>
                                        <p:tgtEl>
                                          <p:spTgt spid="29085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290907"/>
                                        </p:tgtEl>
                                        <p:attrNameLst>
                                          <p:attrName>style.visibility</p:attrName>
                                        </p:attrNameLst>
                                      </p:cBhvr>
                                      <p:to>
                                        <p:strVal val="visible"/>
                                      </p:to>
                                    </p:set>
                                    <p:animEffect transition="in" filter="wipe(up)">
                                      <p:cBhvr>
                                        <p:cTn id="21" dur="500"/>
                                        <p:tgtEl>
                                          <p:spTgt spid="29090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90908"/>
                                        </p:tgtEl>
                                        <p:attrNameLst>
                                          <p:attrName>style.visibility</p:attrName>
                                        </p:attrNameLst>
                                      </p:cBhvr>
                                      <p:to>
                                        <p:strVal val="visible"/>
                                      </p:to>
                                    </p:set>
                                    <p:animEffect transition="in" filter="wipe(left)">
                                      <p:cBhvr>
                                        <p:cTn id="26" dur="500"/>
                                        <p:tgtEl>
                                          <p:spTgt spid="290908"/>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90911"/>
                                        </p:tgtEl>
                                        <p:attrNameLst>
                                          <p:attrName>style.visibility</p:attrName>
                                        </p:attrNameLst>
                                      </p:cBhvr>
                                      <p:to>
                                        <p:strVal val="visible"/>
                                      </p:to>
                                    </p:set>
                                    <p:animEffect transition="in" filter="wipe(left)">
                                      <p:cBhvr>
                                        <p:cTn id="31" dur="500"/>
                                        <p:tgtEl>
                                          <p:spTgt spid="290911"/>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290909"/>
                                        </p:tgtEl>
                                        <p:attrNameLst>
                                          <p:attrName>style.visibility</p:attrName>
                                        </p:attrNameLst>
                                      </p:cBhvr>
                                      <p:to>
                                        <p:strVal val="visible"/>
                                      </p:to>
                                    </p:set>
                                    <p:animEffect transition="in" filter="wipe(left)">
                                      <p:cBhvr>
                                        <p:cTn id="36" dur="500"/>
                                        <p:tgtEl>
                                          <p:spTgt spid="290909"/>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290910"/>
                                        </p:tgtEl>
                                        <p:attrNameLst>
                                          <p:attrName>style.visibility</p:attrName>
                                        </p:attrNameLst>
                                      </p:cBhvr>
                                      <p:to>
                                        <p:strVal val="visible"/>
                                      </p:to>
                                    </p:set>
                                    <p:animEffect transition="in" filter="wipe(down)">
                                      <p:cBhvr>
                                        <p:cTn id="41" dur="500"/>
                                        <p:tgtEl>
                                          <p:spTgt spid="290910"/>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290923"/>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8" fill="hold" grpId="0" nodeType="clickEffect">
                                  <p:stCondLst>
                                    <p:cond delay="0"/>
                                  </p:stCondLst>
                                  <p:childTnLst>
                                    <p:set>
                                      <p:cBhvr>
                                        <p:cTn id="49" dur="1" fill="hold">
                                          <p:stCondLst>
                                            <p:cond delay="0"/>
                                          </p:stCondLst>
                                        </p:cTn>
                                        <p:tgtEl>
                                          <p:spTgt spid="290914"/>
                                        </p:tgtEl>
                                        <p:attrNameLst>
                                          <p:attrName>style.visibility</p:attrName>
                                        </p:attrNameLst>
                                      </p:cBhvr>
                                      <p:to>
                                        <p:strVal val="visible"/>
                                      </p:to>
                                    </p:set>
                                    <p:animEffect transition="in" filter="wipe(left)">
                                      <p:cBhvr>
                                        <p:cTn id="50" dur="500"/>
                                        <p:tgtEl>
                                          <p:spTgt spid="290914"/>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2" presetClass="entr" presetSubtype="8" fill="hold" grpId="0" nodeType="clickEffect">
                                  <p:stCondLst>
                                    <p:cond delay="0"/>
                                  </p:stCondLst>
                                  <p:childTnLst>
                                    <p:set>
                                      <p:cBhvr>
                                        <p:cTn id="54" dur="1" fill="hold">
                                          <p:stCondLst>
                                            <p:cond delay="0"/>
                                          </p:stCondLst>
                                        </p:cTn>
                                        <p:tgtEl>
                                          <p:spTgt spid="290912"/>
                                        </p:tgtEl>
                                        <p:attrNameLst>
                                          <p:attrName>style.visibility</p:attrName>
                                        </p:attrNameLst>
                                      </p:cBhvr>
                                      <p:to>
                                        <p:strVal val="visible"/>
                                      </p:to>
                                    </p:set>
                                    <p:animEffect transition="in" filter="wipe(left)">
                                      <p:cBhvr>
                                        <p:cTn id="55" dur="500"/>
                                        <p:tgtEl>
                                          <p:spTgt spid="290912"/>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4" fill="hold" grpId="0" nodeType="clickEffect">
                                  <p:stCondLst>
                                    <p:cond delay="0"/>
                                  </p:stCondLst>
                                  <p:childTnLst>
                                    <p:set>
                                      <p:cBhvr>
                                        <p:cTn id="59" dur="1" fill="hold">
                                          <p:stCondLst>
                                            <p:cond delay="0"/>
                                          </p:stCondLst>
                                        </p:cTn>
                                        <p:tgtEl>
                                          <p:spTgt spid="290913"/>
                                        </p:tgtEl>
                                        <p:attrNameLst>
                                          <p:attrName>style.visibility</p:attrName>
                                        </p:attrNameLst>
                                      </p:cBhvr>
                                      <p:to>
                                        <p:strVal val="visible"/>
                                      </p:to>
                                    </p:set>
                                    <p:animEffect transition="in" filter="wipe(down)">
                                      <p:cBhvr>
                                        <p:cTn id="60" dur="500"/>
                                        <p:tgtEl>
                                          <p:spTgt spid="290913"/>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nodeType="clickEffect">
                                  <p:stCondLst>
                                    <p:cond delay="0"/>
                                  </p:stCondLst>
                                  <p:childTnLst>
                                    <p:set>
                                      <p:cBhvr>
                                        <p:cTn id="64" dur="1" fill="hold">
                                          <p:stCondLst>
                                            <p:cond delay="0"/>
                                          </p:stCondLst>
                                        </p:cTn>
                                        <p:tgtEl>
                                          <p:spTgt spid="290928"/>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1" fill="hold" grpId="0" nodeType="clickEffect">
                                  <p:stCondLst>
                                    <p:cond delay="0"/>
                                  </p:stCondLst>
                                  <p:childTnLst>
                                    <p:set>
                                      <p:cBhvr>
                                        <p:cTn id="68" dur="1" fill="hold">
                                          <p:stCondLst>
                                            <p:cond delay="0"/>
                                          </p:stCondLst>
                                        </p:cTn>
                                        <p:tgtEl>
                                          <p:spTgt spid="290922"/>
                                        </p:tgtEl>
                                        <p:attrNameLst>
                                          <p:attrName>style.visibility</p:attrName>
                                        </p:attrNameLst>
                                      </p:cBhvr>
                                      <p:to>
                                        <p:strVal val="visible"/>
                                      </p:to>
                                    </p:set>
                                    <p:animEffect transition="in" filter="wipe(up)">
                                      <p:cBhvr>
                                        <p:cTn id="69" dur="500"/>
                                        <p:tgtEl>
                                          <p:spTgt spid="290922"/>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22" presetClass="entr" presetSubtype="8" fill="hold" grpId="0" nodeType="clickEffect">
                                  <p:stCondLst>
                                    <p:cond delay="0"/>
                                  </p:stCondLst>
                                  <p:childTnLst>
                                    <p:set>
                                      <p:cBhvr>
                                        <p:cTn id="73" dur="1" fill="hold">
                                          <p:stCondLst>
                                            <p:cond delay="0"/>
                                          </p:stCondLst>
                                        </p:cTn>
                                        <p:tgtEl>
                                          <p:spTgt spid="290920"/>
                                        </p:tgtEl>
                                        <p:attrNameLst>
                                          <p:attrName>style.visibility</p:attrName>
                                        </p:attrNameLst>
                                      </p:cBhvr>
                                      <p:to>
                                        <p:strVal val="visible"/>
                                      </p:to>
                                    </p:set>
                                    <p:animEffect transition="in" filter="wipe(left)">
                                      <p:cBhvr>
                                        <p:cTn id="74" dur="500"/>
                                        <p:tgtEl>
                                          <p:spTgt spid="290920"/>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22" presetClass="entr" presetSubtype="8" fill="hold" grpId="0" nodeType="clickEffect">
                                  <p:stCondLst>
                                    <p:cond delay="0"/>
                                  </p:stCondLst>
                                  <p:childTnLst>
                                    <p:set>
                                      <p:cBhvr>
                                        <p:cTn id="78" dur="1" fill="hold">
                                          <p:stCondLst>
                                            <p:cond delay="0"/>
                                          </p:stCondLst>
                                        </p:cTn>
                                        <p:tgtEl>
                                          <p:spTgt spid="290915"/>
                                        </p:tgtEl>
                                        <p:attrNameLst>
                                          <p:attrName>style.visibility</p:attrName>
                                        </p:attrNameLst>
                                      </p:cBhvr>
                                      <p:to>
                                        <p:strVal val="visible"/>
                                      </p:to>
                                    </p:set>
                                    <p:animEffect transition="in" filter="wipe(left)">
                                      <p:cBhvr>
                                        <p:cTn id="79" dur="500"/>
                                        <p:tgtEl>
                                          <p:spTgt spid="290915"/>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22" presetClass="entr" presetSubtype="4" fill="hold" grpId="0" nodeType="clickEffect">
                                  <p:stCondLst>
                                    <p:cond delay="0"/>
                                  </p:stCondLst>
                                  <p:childTnLst>
                                    <p:set>
                                      <p:cBhvr>
                                        <p:cTn id="83" dur="1" fill="hold">
                                          <p:stCondLst>
                                            <p:cond delay="0"/>
                                          </p:stCondLst>
                                        </p:cTn>
                                        <p:tgtEl>
                                          <p:spTgt spid="290916"/>
                                        </p:tgtEl>
                                        <p:attrNameLst>
                                          <p:attrName>style.visibility</p:attrName>
                                        </p:attrNameLst>
                                      </p:cBhvr>
                                      <p:to>
                                        <p:strVal val="visible"/>
                                      </p:to>
                                    </p:set>
                                    <p:animEffect transition="in" filter="wipe(down)">
                                      <p:cBhvr>
                                        <p:cTn id="84" dur="500"/>
                                        <p:tgtEl>
                                          <p:spTgt spid="290916"/>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nodeType="clickEffect">
                                  <p:stCondLst>
                                    <p:cond delay="0"/>
                                  </p:stCondLst>
                                  <p:childTnLst>
                                    <p:set>
                                      <p:cBhvr>
                                        <p:cTn id="88" dur="1" fill="hold">
                                          <p:stCondLst>
                                            <p:cond delay="0"/>
                                          </p:stCondLst>
                                        </p:cTn>
                                        <p:tgtEl>
                                          <p:spTgt spid="290932"/>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290917"/>
                                        </p:tgtEl>
                                        <p:attrNameLst>
                                          <p:attrName>style.visibility</p:attrName>
                                        </p:attrNameLst>
                                      </p:cBhvr>
                                      <p:to>
                                        <p:strVal val="visible"/>
                                      </p:to>
                                    </p:set>
                                    <p:animEffect transition="in" filter="wipe(left)">
                                      <p:cBhvr>
                                        <p:cTn id="93" dur="500"/>
                                        <p:tgtEl>
                                          <p:spTgt spid="290917"/>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290918"/>
                                        </p:tgtEl>
                                        <p:attrNameLst>
                                          <p:attrName>style.visibility</p:attrName>
                                        </p:attrNameLst>
                                      </p:cBhvr>
                                      <p:to>
                                        <p:strVal val="visible"/>
                                      </p:to>
                                    </p:set>
                                    <p:animEffect transition="in" filter="wipe(left)">
                                      <p:cBhvr>
                                        <p:cTn id="98" dur="500"/>
                                        <p:tgtEl>
                                          <p:spTgt spid="290918"/>
                                        </p:tgtEl>
                                      </p:cBhvr>
                                    </p:animEffect>
                                  </p:childTnLst>
                                </p:cTn>
                              </p:par>
                            </p:childTnLst>
                          </p:cTn>
                        </p:par>
                      </p:childTnLst>
                    </p:cTn>
                  </p:par>
                  <p:par>
                    <p:cTn id="99" fill="hold" nodeType="clickPar">
                      <p:stCondLst>
                        <p:cond delay="indefinite"/>
                      </p:stCondLst>
                      <p:childTnLst>
                        <p:par>
                          <p:cTn id="100" fill="hold" nodeType="withGroup">
                            <p:stCondLst>
                              <p:cond delay="0"/>
                            </p:stCondLst>
                            <p:childTnLst>
                              <p:par>
                                <p:cTn id="101" presetID="22" presetClass="entr" presetSubtype="4" fill="hold" grpId="0" nodeType="clickEffect">
                                  <p:stCondLst>
                                    <p:cond delay="0"/>
                                  </p:stCondLst>
                                  <p:childTnLst>
                                    <p:set>
                                      <p:cBhvr>
                                        <p:cTn id="102" dur="1" fill="hold">
                                          <p:stCondLst>
                                            <p:cond delay="0"/>
                                          </p:stCondLst>
                                        </p:cTn>
                                        <p:tgtEl>
                                          <p:spTgt spid="290919"/>
                                        </p:tgtEl>
                                        <p:attrNameLst>
                                          <p:attrName>style.visibility</p:attrName>
                                        </p:attrNameLst>
                                      </p:cBhvr>
                                      <p:to>
                                        <p:strVal val="visible"/>
                                      </p:to>
                                    </p:set>
                                    <p:animEffect transition="in" filter="wipe(down)">
                                      <p:cBhvr>
                                        <p:cTn id="103" dur="500"/>
                                        <p:tgtEl>
                                          <p:spTgt spid="290919"/>
                                        </p:tgtEl>
                                      </p:cBhvr>
                                    </p:animEffec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nodeType="clickEffect">
                                  <p:stCondLst>
                                    <p:cond delay="0"/>
                                  </p:stCondLst>
                                  <p:childTnLst>
                                    <p:set>
                                      <p:cBhvr>
                                        <p:cTn id="107" dur="1" fill="hold">
                                          <p:stCondLst>
                                            <p:cond delay="0"/>
                                          </p:stCondLst>
                                        </p:cTn>
                                        <p:tgtEl>
                                          <p:spTgt spid="290940"/>
                                        </p:tgtEl>
                                        <p:attrNameLst>
                                          <p:attrName>style.visibility</p:attrName>
                                        </p:attrNameLst>
                                      </p:cBhvr>
                                      <p:to>
                                        <p:strVal val="visible"/>
                                      </p:to>
                                    </p:se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2" presetClass="entr" presetSubtype="8" fill="hold" grpId="0" nodeType="clickEffect">
                                  <p:stCondLst>
                                    <p:cond delay="0"/>
                                  </p:stCondLst>
                                  <p:childTnLst>
                                    <p:set>
                                      <p:cBhvr>
                                        <p:cTn id="111" dur="1" fill="hold">
                                          <p:stCondLst>
                                            <p:cond delay="0"/>
                                          </p:stCondLst>
                                        </p:cTn>
                                        <p:tgtEl>
                                          <p:spTgt spid="290921"/>
                                        </p:tgtEl>
                                        <p:attrNameLst>
                                          <p:attrName>style.visibility</p:attrName>
                                        </p:attrNameLst>
                                      </p:cBhvr>
                                      <p:to>
                                        <p:strVal val="visible"/>
                                      </p:to>
                                    </p:set>
                                    <p:animEffect transition="in" filter="wipe(left)">
                                      <p:cBhvr>
                                        <p:cTn id="112" dur="500"/>
                                        <p:tgtEl>
                                          <p:spTgt spid="290921"/>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2" presetClass="entr" presetSubtype="1" fill="hold" grpId="0" nodeType="clickEffect">
                                  <p:stCondLst>
                                    <p:cond delay="0"/>
                                  </p:stCondLst>
                                  <p:childTnLst>
                                    <p:set>
                                      <p:cBhvr>
                                        <p:cTn id="116" dur="1" fill="hold">
                                          <p:stCondLst>
                                            <p:cond delay="0"/>
                                          </p:stCondLst>
                                        </p:cTn>
                                        <p:tgtEl>
                                          <p:spTgt spid="290853">
                                            <p:txEl>
                                              <p:pRg st="0" end="0"/>
                                            </p:txEl>
                                          </p:spTgt>
                                        </p:tgtEl>
                                        <p:attrNameLst>
                                          <p:attrName>style.visibility</p:attrName>
                                        </p:attrNameLst>
                                      </p:cBhvr>
                                      <p:to>
                                        <p:strVal val="visible"/>
                                      </p:to>
                                    </p:set>
                                    <p:animEffect transition="in" filter="wipe(up)">
                                      <p:cBhvr>
                                        <p:cTn id="117" dur="500"/>
                                        <p:tgtEl>
                                          <p:spTgt spid="290853">
                                            <p:txEl>
                                              <p:pRg st="0" end="0"/>
                                            </p:txEl>
                                          </p:spTgt>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22" presetClass="entr" presetSubtype="8" fill="hold" grpId="0" nodeType="clickEffect">
                                  <p:stCondLst>
                                    <p:cond delay="0"/>
                                  </p:stCondLst>
                                  <p:childTnLst>
                                    <p:set>
                                      <p:cBhvr>
                                        <p:cTn id="121" dur="1" fill="hold">
                                          <p:stCondLst>
                                            <p:cond delay="0"/>
                                          </p:stCondLst>
                                        </p:cTn>
                                        <p:tgtEl>
                                          <p:spTgt spid="290854">
                                            <p:txEl>
                                              <p:pRg st="0" end="0"/>
                                            </p:txEl>
                                          </p:spTgt>
                                        </p:tgtEl>
                                        <p:attrNameLst>
                                          <p:attrName>style.visibility</p:attrName>
                                        </p:attrNameLst>
                                      </p:cBhvr>
                                      <p:to>
                                        <p:strVal val="visible"/>
                                      </p:to>
                                    </p:set>
                                    <p:animEffect transition="in" filter="wipe(left)">
                                      <p:cBhvr>
                                        <p:cTn id="122" dur="500"/>
                                        <p:tgtEl>
                                          <p:spTgt spid="2908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852" grpId="0" build="p" autoUpdateAnimBg="0"/>
      <p:bldP spid="290853" grpId="0" build="p" autoUpdateAnimBg="0"/>
      <p:bldP spid="290854" grpId="0" build="p" autoUpdateAnimBg="0"/>
      <p:bldP spid="290858" grpId="0" autoUpdateAnimBg="0"/>
      <p:bldP spid="290865" grpId="0"/>
      <p:bldP spid="290907" grpId="0" animBg="1"/>
      <p:bldP spid="290908" grpId="0" animBg="1"/>
      <p:bldP spid="290909" grpId="0" animBg="1"/>
      <p:bldP spid="290910" grpId="0" animBg="1"/>
      <p:bldP spid="290911" grpId="0" animBg="1"/>
      <p:bldP spid="290912" grpId="0" animBg="1"/>
      <p:bldP spid="290913" grpId="0" animBg="1"/>
      <p:bldP spid="290914" grpId="0" animBg="1"/>
      <p:bldP spid="290915" grpId="0" animBg="1"/>
      <p:bldP spid="290916" grpId="0" animBg="1"/>
      <p:bldP spid="290917" grpId="0" animBg="1"/>
      <p:bldP spid="290918" grpId="0" animBg="1"/>
      <p:bldP spid="290919" grpId="0" animBg="1"/>
      <p:bldP spid="290920" grpId="0" animBg="1"/>
      <p:bldP spid="290921" grpId="0" animBg="1"/>
      <p:bldP spid="290922"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ext Box 63"/>
          <p:cNvSpPr txBox="1">
            <a:spLocks noChangeArrowheads="1"/>
          </p:cNvSpPr>
          <p:nvPr/>
        </p:nvSpPr>
        <p:spPr bwMode="auto">
          <a:xfrm>
            <a:off x="0" y="0"/>
            <a:ext cx="56515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latin typeface="黑体" pitchFamily="2" charset="-122"/>
                <a:ea typeface="黑体" pitchFamily="2" charset="-122"/>
              </a:rPr>
              <a:t>2.</a:t>
            </a:r>
            <a:r>
              <a:rPr lang="zh-CN" altLang="en-US" sz="4000" b="1">
                <a:solidFill>
                  <a:srgbClr val="FF0000"/>
                </a:solidFill>
                <a:latin typeface="黑体" pitchFamily="2" charset="-122"/>
                <a:ea typeface="黑体" pitchFamily="2" charset="-122"/>
              </a:rPr>
              <a:t>两直线相交</a:t>
            </a:r>
            <a:endParaRPr lang="zh-CN" altLang="en-US" sz="4000" b="1">
              <a:solidFill>
                <a:srgbClr val="FF0000"/>
              </a:solidFill>
            </a:endParaRPr>
          </a:p>
        </p:txBody>
      </p:sp>
      <p:sp>
        <p:nvSpPr>
          <p:cNvPr id="353344" name="Text Box 64"/>
          <p:cNvSpPr txBox="1">
            <a:spLocks noChangeArrowheads="1"/>
          </p:cNvSpPr>
          <p:nvPr/>
        </p:nvSpPr>
        <p:spPr bwMode="auto">
          <a:xfrm>
            <a:off x="293688" y="4365625"/>
            <a:ext cx="3341687"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003399"/>
                </a:solidFill>
                <a:ea typeface="黑体" pitchFamily="2" charset="-122"/>
              </a:rPr>
              <a:t>判别方法：</a:t>
            </a:r>
            <a:endParaRPr lang="zh-CN" altLang="en-US" sz="2800" b="1">
              <a:solidFill>
                <a:srgbClr val="0000FF"/>
              </a:solidFill>
              <a:ea typeface="黑体" pitchFamily="2" charset="-122"/>
            </a:endParaRPr>
          </a:p>
        </p:txBody>
      </p:sp>
      <p:sp>
        <p:nvSpPr>
          <p:cNvPr id="353345" name="Text Box 65"/>
          <p:cNvSpPr txBox="1">
            <a:spLocks noChangeArrowheads="1"/>
          </p:cNvSpPr>
          <p:nvPr/>
        </p:nvSpPr>
        <p:spPr bwMode="auto">
          <a:xfrm>
            <a:off x="107950" y="4929188"/>
            <a:ext cx="9036050" cy="1739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zh-CN" altLang="en-US" sz="3600" b="1"/>
              <a:t>若空间两直线相交，</a:t>
            </a:r>
            <a:r>
              <a:rPr lang="zh-CN" altLang="en-US" sz="3600" b="1">
                <a:solidFill>
                  <a:srgbClr val="FF0000"/>
                </a:solidFill>
              </a:rPr>
              <a:t>则其同面投影必相交，且交点的投影必符合空间一点的投影规律</a:t>
            </a:r>
            <a:r>
              <a:rPr lang="zh-CN" altLang="en-US" sz="3600" b="1">
                <a:solidFill>
                  <a:srgbClr val="FF0066"/>
                </a:solidFill>
              </a:rPr>
              <a:t>。</a:t>
            </a:r>
            <a:endParaRPr lang="zh-CN" altLang="en-US" sz="3600" b="1"/>
          </a:p>
        </p:txBody>
      </p:sp>
      <p:grpSp>
        <p:nvGrpSpPr>
          <p:cNvPr id="353347" name="Group 67"/>
          <p:cNvGrpSpPr>
            <a:grpSpLocks/>
          </p:cNvGrpSpPr>
          <p:nvPr/>
        </p:nvGrpSpPr>
        <p:grpSpPr bwMode="auto">
          <a:xfrm>
            <a:off x="5545138" y="1279525"/>
            <a:ext cx="3490912" cy="3589338"/>
            <a:chOff x="3176" y="841"/>
            <a:chExt cx="2199" cy="2261"/>
          </a:xfrm>
        </p:grpSpPr>
        <p:sp>
          <p:nvSpPr>
            <p:cNvPr id="42069" name="Freeform 68"/>
            <p:cNvSpPr>
              <a:spLocks/>
            </p:cNvSpPr>
            <p:nvPr/>
          </p:nvSpPr>
          <p:spPr bwMode="auto">
            <a:xfrm>
              <a:off x="3267" y="2311"/>
              <a:ext cx="5" cy="22"/>
            </a:xfrm>
            <a:custGeom>
              <a:avLst/>
              <a:gdLst>
                <a:gd name="T0" fmla="*/ 0 w 14"/>
                <a:gd name="T1" fmla="*/ 0 h 51"/>
                <a:gd name="T2" fmla="*/ 0 w 14"/>
                <a:gd name="T3" fmla="*/ 1 h 51"/>
                <a:gd name="T4" fmla="*/ 0 w 14"/>
                <a:gd name="T5" fmla="*/ 2 h 51"/>
                <a:gd name="T6" fmla="*/ 0 w 14"/>
                <a:gd name="T7" fmla="*/ 3 h 51"/>
                <a:gd name="T8" fmla="*/ 1 w 14"/>
                <a:gd name="T9" fmla="*/ 4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51">
                  <a:moveTo>
                    <a:pt x="2" y="0"/>
                  </a:moveTo>
                  <a:lnTo>
                    <a:pt x="0" y="14"/>
                  </a:lnTo>
                  <a:lnTo>
                    <a:pt x="1" y="27"/>
                  </a:lnTo>
                  <a:lnTo>
                    <a:pt x="7" y="39"/>
                  </a:lnTo>
                  <a:lnTo>
                    <a:pt x="14"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70" name="Freeform 69"/>
            <p:cNvSpPr>
              <a:spLocks/>
            </p:cNvSpPr>
            <p:nvPr/>
          </p:nvSpPr>
          <p:spPr bwMode="auto">
            <a:xfrm>
              <a:off x="3219" y="2232"/>
              <a:ext cx="64" cy="101"/>
            </a:xfrm>
            <a:custGeom>
              <a:avLst/>
              <a:gdLst>
                <a:gd name="T0" fmla="*/ 11 w 158"/>
                <a:gd name="T1" fmla="*/ 2 h 249"/>
                <a:gd name="T2" fmla="*/ 11 w 158"/>
                <a:gd name="T3" fmla="*/ 2 h 249"/>
                <a:gd name="T4" fmla="*/ 11 w 158"/>
                <a:gd name="T5" fmla="*/ 1 h 249"/>
                <a:gd name="T6" fmla="*/ 10 w 158"/>
                <a:gd name="T7" fmla="*/ 0 h 249"/>
                <a:gd name="T8" fmla="*/ 10 w 158"/>
                <a:gd name="T9" fmla="*/ 0 h 249"/>
                <a:gd name="T10" fmla="*/ 9 w 158"/>
                <a:gd name="T11" fmla="*/ 0 h 249"/>
                <a:gd name="T12" fmla="*/ 6 w 158"/>
                <a:gd name="T13" fmla="*/ 0 h 249"/>
                <a:gd name="T14" fmla="*/ 6 w 158"/>
                <a:gd name="T15" fmla="*/ 0 h 249"/>
                <a:gd name="T16" fmla="*/ 5 w 158"/>
                <a:gd name="T17" fmla="*/ 0 h 249"/>
                <a:gd name="T18" fmla="*/ 5 w 158"/>
                <a:gd name="T19" fmla="*/ 1 h 249"/>
                <a:gd name="T20" fmla="*/ 4 w 158"/>
                <a:gd name="T21" fmla="*/ 1 h 249"/>
                <a:gd name="T22" fmla="*/ 4 w 158"/>
                <a:gd name="T23" fmla="*/ 2 h 249"/>
                <a:gd name="T24" fmla="*/ 3 w 158"/>
                <a:gd name="T25" fmla="*/ 2 h 249"/>
                <a:gd name="T26" fmla="*/ 2 w 158"/>
                <a:gd name="T27" fmla="*/ 4 h 249"/>
                <a:gd name="T28" fmla="*/ 2 w 158"/>
                <a:gd name="T29" fmla="*/ 4 h 249"/>
                <a:gd name="T30" fmla="*/ 2 w 158"/>
                <a:gd name="T31" fmla="*/ 5 h 249"/>
                <a:gd name="T32" fmla="*/ 2 w 158"/>
                <a:gd name="T33" fmla="*/ 6 h 249"/>
                <a:gd name="T34" fmla="*/ 1 w 158"/>
                <a:gd name="T35" fmla="*/ 9 h 249"/>
                <a:gd name="T36" fmla="*/ 0 w 158"/>
                <a:gd name="T37" fmla="*/ 11 h 249"/>
                <a:gd name="T38" fmla="*/ 0 w 158"/>
                <a:gd name="T39" fmla="*/ 13 h 249"/>
                <a:gd name="T40" fmla="*/ 0 w 158"/>
                <a:gd name="T41" fmla="*/ 13 h 249"/>
                <a:gd name="T42" fmla="*/ 0 w 158"/>
                <a:gd name="T43" fmla="*/ 14 h 249"/>
                <a:gd name="T44" fmla="*/ 0 w 158"/>
                <a:gd name="T45" fmla="*/ 15 h 249"/>
                <a:gd name="T46" fmla="*/ 0 w 158"/>
                <a:gd name="T47" fmla="*/ 15 h 249"/>
                <a:gd name="T48" fmla="*/ 1 w 158"/>
                <a:gd name="T49" fmla="*/ 16 h 249"/>
                <a:gd name="T50" fmla="*/ 2 w 158"/>
                <a:gd name="T51" fmla="*/ 17 h 249"/>
                <a:gd name="T52" fmla="*/ 2 w 158"/>
                <a:gd name="T53" fmla="*/ 17 h 249"/>
                <a:gd name="T54" fmla="*/ 3 w 158"/>
                <a:gd name="T55" fmla="*/ 17 h 249"/>
                <a:gd name="T56" fmla="*/ 4 w 158"/>
                <a:gd name="T57" fmla="*/ 17 h 249"/>
                <a:gd name="T58" fmla="*/ 5 w 158"/>
                <a:gd name="T59" fmla="*/ 17 h 249"/>
                <a:gd name="T60" fmla="*/ 6 w 158"/>
                <a:gd name="T61" fmla="*/ 16 h 249"/>
                <a:gd name="T62" fmla="*/ 6 w 158"/>
                <a:gd name="T63" fmla="*/ 16 h 249"/>
                <a:gd name="T64" fmla="*/ 6 w 158"/>
                <a:gd name="T65" fmla="*/ 15 h 249"/>
                <a:gd name="T66" fmla="*/ 7 w 158"/>
                <a:gd name="T67" fmla="*/ 15 h 249"/>
                <a:gd name="T68" fmla="*/ 7 w 158"/>
                <a:gd name="T69" fmla="*/ 14 h 249"/>
                <a:gd name="T70" fmla="*/ 8 w 158"/>
                <a:gd name="T71" fmla="*/ 13 h 249"/>
                <a:gd name="T72" fmla="*/ 9 w 158"/>
                <a:gd name="T73" fmla="*/ 8 h 249"/>
                <a:gd name="T74" fmla="*/ 10 w 158"/>
                <a:gd name="T75" fmla="*/ 5 h 249"/>
                <a:gd name="T76" fmla="*/ 11 w 158"/>
                <a:gd name="T77" fmla="*/ 2 h 2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8" h="249">
                  <a:moveTo>
                    <a:pt x="157" y="33"/>
                  </a:moveTo>
                  <a:lnTo>
                    <a:pt x="158" y="22"/>
                  </a:lnTo>
                  <a:lnTo>
                    <a:pt x="155" y="11"/>
                  </a:lnTo>
                  <a:lnTo>
                    <a:pt x="150" y="2"/>
                  </a:lnTo>
                  <a:lnTo>
                    <a:pt x="146" y="0"/>
                  </a:lnTo>
                  <a:lnTo>
                    <a:pt x="141" y="0"/>
                  </a:lnTo>
                  <a:lnTo>
                    <a:pt x="99" y="0"/>
                  </a:lnTo>
                  <a:lnTo>
                    <a:pt x="89" y="2"/>
                  </a:lnTo>
                  <a:lnTo>
                    <a:pt x="80" y="6"/>
                  </a:lnTo>
                  <a:lnTo>
                    <a:pt x="71" y="11"/>
                  </a:lnTo>
                  <a:lnTo>
                    <a:pt x="63" y="18"/>
                  </a:lnTo>
                  <a:lnTo>
                    <a:pt x="55" y="25"/>
                  </a:lnTo>
                  <a:lnTo>
                    <a:pt x="49" y="34"/>
                  </a:lnTo>
                  <a:lnTo>
                    <a:pt x="38" y="52"/>
                  </a:lnTo>
                  <a:lnTo>
                    <a:pt x="35" y="60"/>
                  </a:lnTo>
                  <a:lnTo>
                    <a:pt x="32" y="71"/>
                  </a:lnTo>
                  <a:lnTo>
                    <a:pt x="26" y="91"/>
                  </a:lnTo>
                  <a:lnTo>
                    <a:pt x="15" y="131"/>
                  </a:lnTo>
                  <a:lnTo>
                    <a:pt x="4" y="171"/>
                  </a:lnTo>
                  <a:lnTo>
                    <a:pt x="0" y="191"/>
                  </a:lnTo>
                  <a:lnTo>
                    <a:pt x="0" y="201"/>
                  </a:lnTo>
                  <a:lnTo>
                    <a:pt x="1" y="212"/>
                  </a:lnTo>
                  <a:lnTo>
                    <a:pt x="3" y="222"/>
                  </a:lnTo>
                  <a:lnTo>
                    <a:pt x="7" y="232"/>
                  </a:lnTo>
                  <a:lnTo>
                    <a:pt x="14" y="239"/>
                  </a:lnTo>
                  <a:lnTo>
                    <a:pt x="22" y="246"/>
                  </a:lnTo>
                  <a:lnTo>
                    <a:pt x="32" y="248"/>
                  </a:lnTo>
                  <a:lnTo>
                    <a:pt x="42" y="249"/>
                  </a:lnTo>
                  <a:lnTo>
                    <a:pt x="63" y="249"/>
                  </a:lnTo>
                  <a:lnTo>
                    <a:pt x="73" y="248"/>
                  </a:lnTo>
                  <a:lnTo>
                    <a:pt x="83" y="244"/>
                  </a:lnTo>
                  <a:lnTo>
                    <a:pt x="91" y="237"/>
                  </a:lnTo>
                  <a:lnTo>
                    <a:pt x="98" y="230"/>
                  </a:lnTo>
                  <a:lnTo>
                    <a:pt x="104" y="221"/>
                  </a:lnTo>
                  <a:lnTo>
                    <a:pt x="108" y="213"/>
                  </a:lnTo>
                  <a:lnTo>
                    <a:pt x="116" y="192"/>
                  </a:lnTo>
                  <a:lnTo>
                    <a:pt x="135" y="113"/>
                  </a:lnTo>
                  <a:lnTo>
                    <a:pt x="147" y="72"/>
                  </a:lnTo>
                  <a:lnTo>
                    <a:pt x="157"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71" name="Freeform 70"/>
            <p:cNvSpPr>
              <a:spLocks/>
            </p:cNvSpPr>
            <p:nvPr/>
          </p:nvSpPr>
          <p:spPr bwMode="auto">
            <a:xfrm>
              <a:off x="3296" y="1650"/>
              <a:ext cx="61" cy="102"/>
            </a:xfrm>
            <a:custGeom>
              <a:avLst/>
              <a:gdLst>
                <a:gd name="T0" fmla="*/ 9 w 158"/>
                <a:gd name="T1" fmla="*/ 2 h 250"/>
                <a:gd name="T2" fmla="*/ 9 w 158"/>
                <a:gd name="T3" fmla="*/ 2 h 250"/>
                <a:gd name="T4" fmla="*/ 9 w 158"/>
                <a:gd name="T5" fmla="*/ 1 h 250"/>
                <a:gd name="T6" fmla="*/ 8 w 158"/>
                <a:gd name="T7" fmla="*/ 0 h 250"/>
                <a:gd name="T8" fmla="*/ 8 w 158"/>
                <a:gd name="T9" fmla="*/ 0 h 250"/>
                <a:gd name="T10" fmla="*/ 8 w 158"/>
                <a:gd name="T11" fmla="*/ 0 h 250"/>
                <a:gd name="T12" fmla="*/ 6 w 158"/>
                <a:gd name="T13" fmla="*/ 0 h 250"/>
                <a:gd name="T14" fmla="*/ 5 w 158"/>
                <a:gd name="T15" fmla="*/ 0 h 250"/>
                <a:gd name="T16" fmla="*/ 5 w 158"/>
                <a:gd name="T17" fmla="*/ 0 h 250"/>
                <a:gd name="T18" fmla="*/ 4 w 158"/>
                <a:gd name="T19" fmla="*/ 1 h 250"/>
                <a:gd name="T20" fmla="*/ 3 w 158"/>
                <a:gd name="T21" fmla="*/ 1 h 250"/>
                <a:gd name="T22" fmla="*/ 3 w 158"/>
                <a:gd name="T23" fmla="*/ 2 h 250"/>
                <a:gd name="T24" fmla="*/ 3 w 158"/>
                <a:gd name="T25" fmla="*/ 2 h 250"/>
                <a:gd name="T26" fmla="*/ 2 w 158"/>
                <a:gd name="T27" fmla="*/ 4 h 250"/>
                <a:gd name="T28" fmla="*/ 2 w 158"/>
                <a:gd name="T29" fmla="*/ 4 h 250"/>
                <a:gd name="T30" fmla="*/ 2 w 158"/>
                <a:gd name="T31" fmla="*/ 5 h 250"/>
                <a:gd name="T32" fmla="*/ 2 w 158"/>
                <a:gd name="T33" fmla="*/ 7 h 250"/>
                <a:gd name="T34" fmla="*/ 1 w 158"/>
                <a:gd name="T35" fmla="*/ 9 h 250"/>
                <a:gd name="T36" fmla="*/ 0 w 158"/>
                <a:gd name="T37" fmla="*/ 12 h 250"/>
                <a:gd name="T38" fmla="*/ 0 w 158"/>
                <a:gd name="T39" fmla="*/ 13 h 250"/>
                <a:gd name="T40" fmla="*/ 0 w 158"/>
                <a:gd name="T41" fmla="*/ 14 h 250"/>
                <a:gd name="T42" fmla="*/ 0 w 158"/>
                <a:gd name="T43" fmla="*/ 14 h 250"/>
                <a:gd name="T44" fmla="*/ 0 w 158"/>
                <a:gd name="T45" fmla="*/ 15 h 250"/>
                <a:gd name="T46" fmla="*/ 0 w 158"/>
                <a:gd name="T47" fmla="*/ 16 h 250"/>
                <a:gd name="T48" fmla="*/ 1 w 158"/>
                <a:gd name="T49" fmla="*/ 16 h 250"/>
                <a:gd name="T50" fmla="*/ 1 w 158"/>
                <a:gd name="T51" fmla="*/ 17 h 250"/>
                <a:gd name="T52" fmla="*/ 2 w 158"/>
                <a:gd name="T53" fmla="*/ 17 h 250"/>
                <a:gd name="T54" fmla="*/ 3 w 158"/>
                <a:gd name="T55" fmla="*/ 17 h 250"/>
                <a:gd name="T56" fmla="*/ 3 w 158"/>
                <a:gd name="T57" fmla="*/ 17 h 250"/>
                <a:gd name="T58" fmla="*/ 4 w 158"/>
                <a:gd name="T59" fmla="*/ 17 h 250"/>
                <a:gd name="T60" fmla="*/ 5 w 158"/>
                <a:gd name="T61" fmla="*/ 17 h 250"/>
                <a:gd name="T62" fmla="*/ 5 w 158"/>
                <a:gd name="T63" fmla="*/ 16 h 250"/>
                <a:gd name="T64" fmla="*/ 6 w 158"/>
                <a:gd name="T65" fmla="*/ 16 h 250"/>
                <a:gd name="T66" fmla="*/ 6 w 158"/>
                <a:gd name="T67" fmla="*/ 15 h 250"/>
                <a:gd name="T68" fmla="*/ 6 w 158"/>
                <a:gd name="T69" fmla="*/ 14 h 250"/>
                <a:gd name="T70" fmla="*/ 7 w 158"/>
                <a:gd name="T71" fmla="*/ 13 h 250"/>
                <a:gd name="T72" fmla="*/ 8 w 158"/>
                <a:gd name="T73" fmla="*/ 8 h 250"/>
                <a:gd name="T74" fmla="*/ 8 w 158"/>
                <a:gd name="T75" fmla="*/ 5 h 250"/>
                <a:gd name="T76" fmla="*/ 9 w 158"/>
                <a:gd name="T77" fmla="*/ 2 h 2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8" h="250">
                  <a:moveTo>
                    <a:pt x="158" y="33"/>
                  </a:moveTo>
                  <a:lnTo>
                    <a:pt x="158" y="24"/>
                  </a:lnTo>
                  <a:lnTo>
                    <a:pt x="155" y="13"/>
                  </a:lnTo>
                  <a:lnTo>
                    <a:pt x="150" y="4"/>
                  </a:lnTo>
                  <a:lnTo>
                    <a:pt x="146" y="2"/>
                  </a:lnTo>
                  <a:lnTo>
                    <a:pt x="140" y="0"/>
                  </a:lnTo>
                  <a:lnTo>
                    <a:pt x="99" y="2"/>
                  </a:lnTo>
                  <a:lnTo>
                    <a:pt x="89" y="4"/>
                  </a:lnTo>
                  <a:lnTo>
                    <a:pt x="80" y="7"/>
                  </a:lnTo>
                  <a:lnTo>
                    <a:pt x="70" y="13"/>
                  </a:lnTo>
                  <a:lnTo>
                    <a:pt x="63" y="20"/>
                  </a:lnTo>
                  <a:lnTo>
                    <a:pt x="55" y="27"/>
                  </a:lnTo>
                  <a:lnTo>
                    <a:pt x="49" y="36"/>
                  </a:lnTo>
                  <a:lnTo>
                    <a:pt x="38" y="53"/>
                  </a:lnTo>
                  <a:lnTo>
                    <a:pt x="34" y="62"/>
                  </a:lnTo>
                  <a:lnTo>
                    <a:pt x="32" y="73"/>
                  </a:lnTo>
                  <a:lnTo>
                    <a:pt x="27" y="92"/>
                  </a:lnTo>
                  <a:lnTo>
                    <a:pt x="15" y="132"/>
                  </a:lnTo>
                  <a:lnTo>
                    <a:pt x="4" y="172"/>
                  </a:lnTo>
                  <a:lnTo>
                    <a:pt x="0" y="193"/>
                  </a:lnTo>
                  <a:lnTo>
                    <a:pt x="0" y="203"/>
                  </a:lnTo>
                  <a:lnTo>
                    <a:pt x="0" y="213"/>
                  </a:lnTo>
                  <a:lnTo>
                    <a:pt x="3" y="223"/>
                  </a:lnTo>
                  <a:lnTo>
                    <a:pt x="7" y="233"/>
                  </a:lnTo>
                  <a:lnTo>
                    <a:pt x="13" y="241"/>
                  </a:lnTo>
                  <a:lnTo>
                    <a:pt x="22" y="247"/>
                  </a:lnTo>
                  <a:lnTo>
                    <a:pt x="32" y="250"/>
                  </a:lnTo>
                  <a:lnTo>
                    <a:pt x="43" y="250"/>
                  </a:lnTo>
                  <a:lnTo>
                    <a:pt x="63" y="250"/>
                  </a:lnTo>
                  <a:lnTo>
                    <a:pt x="73" y="250"/>
                  </a:lnTo>
                  <a:lnTo>
                    <a:pt x="83" y="245"/>
                  </a:lnTo>
                  <a:lnTo>
                    <a:pt x="91" y="239"/>
                  </a:lnTo>
                  <a:lnTo>
                    <a:pt x="98" y="232"/>
                  </a:lnTo>
                  <a:lnTo>
                    <a:pt x="104" y="223"/>
                  </a:lnTo>
                  <a:lnTo>
                    <a:pt x="109" y="213"/>
                  </a:lnTo>
                  <a:lnTo>
                    <a:pt x="115" y="194"/>
                  </a:lnTo>
                  <a:lnTo>
                    <a:pt x="135" y="113"/>
                  </a:lnTo>
                  <a:lnTo>
                    <a:pt x="147" y="74"/>
                  </a:lnTo>
                  <a:lnTo>
                    <a:pt x="158" y="3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72" name="Freeform 71"/>
            <p:cNvSpPr>
              <a:spLocks/>
            </p:cNvSpPr>
            <p:nvPr/>
          </p:nvSpPr>
          <p:spPr bwMode="auto">
            <a:xfrm>
              <a:off x="3341" y="1732"/>
              <a:ext cx="5" cy="20"/>
            </a:xfrm>
            <a:custGeom>
              <a:avLst/>
              <a:gdLst>
                <a:gd name="T0" fmla="*/ 0 w 15"/>
                <a:gd name="T1" fmla="*/ 0 h 51"/>
                <a:gd name="T2" fmla="*/ 0 w 15"/>
                <a:gd name="T3" fmla="*/ 1 h 51"/>
                <a:gd name="T4" fmla="*/ 0 w 15"/>
                <a:gd name="T5" fmla="*/ 2 h 51"/>
                <a:gd name="T6" fmla="*/ 0 w 15"/>
                <a:gd name="T7" fmla="*/ 2 h 51"/>
                <a:gd name="T8" fmla="*/ 1 w 15"/>
                <a:gd name="T9" fmla="*/ 3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51">
                  <a:moveTo>
                    <a:pt x="1" y="0"/>
                  </a:moveTo>
                  <a:lnTo>
                    <a:pt x="0" y="12"/>
                  </a:lnTo>
                  <a:lnTo>
                    <a:pt x="1" y="27"/>
                  </a:lnTo>
                  <a:lnTo>
                    <a:pt x="7" y="39"/>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73" name="Line 72"/>
            <p:cNvSpPr>
              <a:spLocks noChangeShapeType="1"/>
            </p:cNvSpPr>
            <p:nvPr/>
          </p:nvSpPr>
          <p:spPr bwMode="auto">
            <a:xfrm flipH="1">
              <a:off x="3400" y="1601"/>
              <a:ext cx="1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74" name="Freeform 73"/>
            <p:cNvSpPr>
              <a:spLocks/>
            </p:cNvSpPr>
            <p:nvPr/>
          </p:nvSpPr>
          <p:spPr bwMode="auto">
            <a:xfrm>
              <a:off x="5145" y="918"/>
              <a:ext cx="68" cy="150"/>
            </a:xfrm>
            <a:custGeom>
              <a:avLst/>
              <a:gdLst>
                <a:gd name="T0" fmla="*/ 7 w 167"/>
                <a:gd name="T1" fmla="*/ 0 h 372"/>
                <a:gd name="T2" fmla="*/ 0 w 167"/>
                <a:gd name="T3" fmla="*/ 24 h 372"/>
                <a:gd name="T4" fmla="*/ 4 w 167"/>
                <a:gd name="T5" fmla="*/ 24 h 372"/>
                <a:gd name="T6" fmla="*/ 5 w 167"/>
                <a:gd name="T7" fmla="*/ 24 h 372"/>
                <a:gd name="T8" fmla="*/ 6 w 167"/>
                <a:gd name="T9" fmla="*/ 24 h 372"/>
                <a:gd name="T10" fmla="*/ 7 w 167"/>
                <a:gd name="T11" fmla="*/ 23 h 372"/>
                <a:gd name="T12" fmla="*/ 8 w 167"/>
                <a:gd name="T13" fmla="*/ 22 h 372"/>
                <a:gd name="T14" fmla="*/ 9 w 167"/>
                <a:gd name="T15" fmla="*/ 21 h 372"/>
                <a:gd name="T16" fmla="*/ 9 w 167"/>
                <a:gd name="T17" fmla="*/ 20 h 372"/>
                <a:gd name="T18" fmla="*/ 11 w 167"/>
                <a:gd name="T19" fmla="*/ 13 h 372"/>
                <a:gd name="T20" fmla="*/ 11 w 167"/>
                <a:gd name="T21" fmla="*/ 12 h 372"/>
                <a:gd name="T22" fmla="*/ 11 w 167"/>
                <a:gd name="T23" fmla="*/ 10 h 372"/>
                <a:gd name="T24" fmla="*/ 11 w 167"/>
                <a:gd name="T25" fmla="*/ 9 h 372"/>
                <a:gd name="T26" fmla="*/ 11 w 167"/>
                <a:gd name="T27" fmla="*/ 9 h 372"/>
                <a:gd name="T28" fmla="*/ 10 w 167"/>
                <a:gd name="T29" fmla="*/ 8 h 372"/>
                <a:gd name="T30" fmla="*/ 9 w 167"/>
                <a:gd name="T31" fmla="*/ 8 h 372"/>
                <a:gd name="T32" fmla="*/ 4 w 167"/>
                <a:gd name="T33" fmla="*/ 8 h 3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7" h="372">
                  <a:moveTo>
                    <a:pt x="100" y="0"/>
                  </a:moveTo>
                  <a:lnTo>
                    <a:pt x="0" y="372"/>
                  </a:lnTo>
                  <a:lnTo>
                    <a:pt x="66" y="372"/>
                  </a:lnTo>
                  <a:lnTo>
                    <a:pt x="80" y="369"/>
                  </a:lnTo>
                  <a:lnTo>
                    <a:pt x="94" y="363"/>
                  </a:lnTo>
                  <a:lnTo>
                    <a:pt x="107" y="351"/>
                  </a:lnTo>
                  <a:lnTo>
                    <a:pt x="119" y="336"/>
                  </a:lnTo>
                  <a:lnTo>
                    <a:pt x="129" y="318"/>
                  </a:lnTo>
                  <a:lnTo>
                    <a:pt x="136" y="300"/>
                  </a:lnTo>
                  <a:lnTo>
                    <a:pt x="164" y="196"/>
                  </a:lnTo>
                  <a:lnTo>
                    <a:pt x="167" y="177"/>
                  </a:lnTo>
                  <a:lnTo>
                    <a:pt x="166" y="159"/>
                  </a:lnTo>
                  <a:lnTo>
                    <a:pt x="163" y="144"/>
                  </a:lnTo>
                  <a:lnTo>
                    <a:pt x="155" y="133"/>
                  </a:lnTo>
                  <a:lnTo>
                    <a:pt x="145" y="126"/>
                  </a:lnTo>
                  <a:lnTo>
                    <a:pt x="132" y="123"/>
                  </a:lnTo>
                  <a:lnTo>
                    <a:pt x="67"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75" name="Line 74"/>
            <p:cNvSpPr>
              <a:spLocks noChangeShapeType="1"/>
            </p:cNvSpPr>
            <p:nvPr/>
          </p:nvSpPr>
          <p:spPr bwMode="auto">
            <a:xfrm flipH="1">
              <a:off x="5233" y="918"/>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76" name="Freeform 75"/>
            <p:cNvSpPr>
              <a:spLocks/>
            </p:cNvSpPr>
            <p:nvPr/>
          </p:nvSpPr>
          <p:spPr bwMode="auto">
            <a:xfrm>
              <a:off x="5134" y="2850"/>
              <a:ext cx="68" cy="150"/>
            </a:xfrm>
            <a:custGeom>
              <a:avLst/>
              <a:gdLst>
                <a:gd name="T0" fmla="*/ 7 w 166"/>
                <a:gd name="T1" fmla="*/ 0 h 373"/>
                <a:gd name="T2" fmla="*/ 0 w 166"/>
                <a:gd name="T3" fmla="*/ 24 h 373"/>
                <a:gd name="T4" fmla="*/ 5 w 166"/>
                <a:gd name="T5" fmla="*/ 24 h 373"/>
                <a:gd name="T6" fmla="*/ 5 w 166"/>
                <a:gd name="T7" fmla="*/ 24 h 373"/>
                <a:gd name="T8" fmla="*/ 7 w 166"/>
                <a:gd name="T9" fmla="*/ 24 h 373"/>
                <a:gd name="T10" fmla="*/ 7 w 166"/>
                <a:gd name="T11" fmla="*/ 23 h 373"/>
                <a:gd name="T12" fmla="*/ 8 w 166"/>
                <a:gd name="T13" fmla="*/ 22 h 373"/>
                <a:gd name="T14" fmla="*/ 9 w 166"/>
                <a:gd name="T15" fmla="*/ 21 h 373"/>
                <a:gd name="T16" fmla="*/ 9 w 166"/>
                <a:gd name="T17" fmla="*/ 20 h 373"/>
                <a:gd name="T18" fmla="*/ 11 w 166"/>
                <a:gd name="T19" fmla="*/ 13 h 373"/>
                <a:gd name="T20" fmla="*/ 11 w 166"/>
                <a:gd name="T21" fmla="*/ 12 h 373"/>
                <a:gd name="T22" fmla="*/ 11 w 166"/>
                <a:gd name="T23" fmla="*/ 10 h 373"/>
                <a:gd name="T24" fmla="*/ 11 w 166"/>
                <a:gd name="T25" fmla="*/ 10 h 373"/>
                <a:gd name="T26" fmla="*/ 11 w 166"/>
                <a:gd name="T27" fmla="*/ 9 h 373"/>
                <a:gd name="T28" fmla="*/ 10 w 166"/>
                <a:gd name="T29" fmla="*/ 8 h 373"/>
                <a:gd name="T30" fmla="*/ 9 w 166"/>
                <a:gd name="T31" fmla="*/ 8 h 373"/>
                <a:gd name="T32" fmla="*/ 5 w 166"/>
                <a:gd name="T33" fmla="*/ 8 h 3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6" h="373">
                  <a:moveTo>
                    <a:pt x="99" y="0"/>
                  </a:moveTo>
                  <a:lnTo>
                    <a:pt x="0" y="373"/>
                  </a:lnTo>
                  <a:lnTo>
                    <a:pt x="65" y="373"/>
                  </a:lnTo>
                  <a:lnTo>
                    <a:pt x="79" y="371"/>
                  </a:lnTo>
                  <a:lnTo>
                    <a:pt x="93" y="364"/>
                  </a:lnTo>
                  <a:lnTo>
                    <a:pt x="107" y="352"/>
                  </a:lnTo>
                  <a:lnTo>
                    <a:pt x="119" y="337"/>
                  </a:lnTo>
                  <a:lnTo>
                    <a:pt x="128" y="320"/>
                  </a:lnTo>
                  <a:lnTo>
                    <a:pt x="136" y="301"/>
                  </a:lnTo>
                  <a:lnTo>
                    <a:pt x="163" y="197"/>
                  </a:lnTo>
                  <a:lnTo>
                    <a:pt x="166" y="178"/>
                  </a:lnTo>
                  <a:lnTo>
                    <a:pt x="165" y="161"/>
                  </a:lnTo>
                  <a:lnTo>
                    <a:pt x="162" y="146"/>
                  </a:lnTo>
                  <a:lnTo>
                    <a:pt x="155" y="135"/>
                  </a:lnTo>
                  <a:lnTo>
                    <a:pt x="144" y="127"/>
                  </a:lnTo>
                  <a:lnTo>
                    <a:pt x="131" y="125"/>
                  </a:lnTo>
                  <a:lnTo>
                    <a:pt x="66" y="1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77" name="Line 76"/>
            <p:cNvSpPr>
              <a:spLocks noChangeShapeType="1"/>
            </p:cNvSpPr>
            <p:nvPr/>
          </p:nvSpPr>
          <p:spPr bwMode="auto">
            <a:xfrm flipH="1">
              <a:off x="3176" y="2061"/>
              <a:ext cx="219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78" name="Line 77"/>
            <p:cNvSpPr>
              <a:spLocks noChangeShapeType="1"/>
            </p:cNvSpPr>
            <p:nvPr/>
          </p:nvSpPr>
          <p:spPr bwMode="auto">
            <a:xfrm flipH="1">
              <a:off x="3380" y="1102"/>
              <a:ext cx="1697" cy="6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79" name="Line 78"/>
            <p:cNvSpPr>
              <a:spLocks noChangeShapeType="1"/>
            </p:cNvSpPr>
            <p:nvPr/>
          </p:nvSpPr>
          <p:spPr bwMode="auto">
            <a:xfrm flipH="1" flipV="1">
              <a:off x="3380" y="2250"/>
              <a:ext cx="1697" cy="68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80" name="Line 79"/>
            <p:cNvSpPr>
              <a:spLocks noChangeShapeType="1"/>
            </p:cNvSpPr>
            <p:nvPr/>
          </p:nvSpPr>
          <p:spPr bwMode="auto">
            <a:xfrm flipH="1">
              <a:off x="3788" y="1871"/>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81" name="Freeform 80"/>
            <p:cNvSpPr>
              <a:spLocks/>
            </p:cNvSpPr>
            <p:nvPr/>
          </p:nvSpPr>
          <p:spPr bwMode="auto">
            <a:xfrm>
              <a:off x="3774" y="1842"/>
              <a:ext cx="14" cy="29"/>
            </a:xfrm>
            <a:custGeom>
              <a:avLst/>
              <a:gdLst>
                <a:gd name="T0" fmla="*/ 0 w 34"/>
                <a:gd name="T1" fmla="*/ 0 h 73"/>
                <a:gd name="T2" fmla="*/ 0 w 34"/>
                <a:gd name="T3" fmla="*/ 1 h 73"/>
                <a:gd name="T4" fmla="*/ 0 w 34"/>
                <a:gd name="T5" fmla="*/ 2 h 73"/>
                <a:gd name="T6" fmla="*/ 0 w 34"/>
                <a:gd name="T7" fmla="*/ 3 h 73"/>
                <a:gd name="T8" fmla="*/ 1 w 34"/>
                <a:gd name="T9" fmla="*/ 4 h 73"/>
                <a:gd name="T10" fmla="*/ 2 w 34"/>
                <a:gd name="T11" fmla="*/ 4 h 73"/>
                <a:gd name="T12" fmla="*/ 2 w 34"/>
                <a:gd name="T13" fmla="*/ 5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3">
                  <a:moveTo>
                    <a:pt x="3" y="0"/>
                  </a:moveTo>
                  <a:lnTo>
                    <a:pt x="0" y="20"/>
                  </a:lnTo>
                  <a:lnTo>
                    <a:pt x="0" y="37"/>
                  </a:lnTo>
                  <a:lnTo>
                    <a:pt x="4" y="51"/>
                  </a:lnTo>
                  <a:lnTo>
                    <a:pt x="12" y="63"/>
                  </a:lnTo>
                  <a:lnTo>
                    <a:pt x="21" y="71"/>
                  </a:lnTo>
                  <a:lnTo>
                    <a:pt x="34"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82" name="Line 81"/>
            <p:cNvSpPr>
              <a:spLocks noChangeShapeType="1"/>
            </p:cNvSpPr>
            <p:nvPr/>
          </p:nvSpPr>
          <p:spPr bwMode="auto">
            <a:xfrm flipV="1">
              <a:off x="3774" y="1799"/>
              <a:ext cx="12"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83" name="Freeform 82"/>
            <p:cNvSpPr>
              <a:spLocks/>
            </p:cNvSpPr>
            <p:nvPr/>
          </p:nvSpPr>
          <p:spPr bwMode="auto">
            <a:xfrm>
              <a:off x="3786" y="1772"/>
              <a:ext cx="29" cy="27"/>
            </a:xfrm>
            <a:custGeom>
              <a:avLst/>
              <a:gdLst>
                <a:gd name="T0" fmla="*/ 5 w 70"/>
                <a:gd name="T1" fmla="*/ 0 h 72"/>
                <a:gd name="T2" fmla="*/ 4 w 70"/>
                <a:gd name="T3" fmla="*/ 0 h 72"/>
                <a:gd name="T4" fmla="*/ 3 w 70"/>
                <a:gd name="T5" fmla="*/ 0 h 72"/>
                <a:gd name="T6" fmla="*/ 2 w 70"/>
                <a:gd name="T7" fmla="*/ 1 h 72"/>
                <a:gd name="T8" fmla="*/ 1 w 70"/>
                <a:gd name="T9" fmla="*/ 2 h 72"/>
                <a:gd name="T10" fmla="*/ 0 w 70"/>
                <a:gd name="T11" fmla="*/ 3 h 72"/>
                <a:gd name="T12" fmla="*/ 0 w 70"/>
                <a:gd name="T13" fmla="*/ 4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2">
                  <a:moveTo>
                    <a:pt x="70" y="0"/>
                  </a:moveTo>
                  <a:lnTo>
                    <a:pt x="56" y="2"/>
                  </a:lnTo>
                  <a:lnTo>
                    <a:pt x="41" y="9"/>
                  </a:lnTo>
                  <a:lnTo>
                    <a:pt x="29" y="21"/>
                  </a:lnTo>
                  <a:lnTo>
                    <a:pt x="16" y="36"/>
                  </a:lnTo>
                  <a:lnTo>
                    <a:pt x="6"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84" name="Line 83"/>
            <p:cNvSpPr>
              <a:spLocks noChangeShapeType="1"/>
            </p:cNvSpPr>
            <p:nvPr/>
          </p:nvSpPr>
          <p:spPr bwMode="auto">
            <a:xfrm>
              <a:off x="3815" y="1772"/>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85" name="Line 84"/>
            <p:cNvSpPr>
              <a:spLocks noChangeShapeType="1"/>
            </p:cNvSpPr>
            <p:nvPr/>
          </p:nvSpPr>
          <p:spPr bwMode="auto">
            <a:xfrm flipH="1">
              <a:off x="3853" y="1720"/>
              <a:ext cx="16"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86" name="Line 85"/>
            <p:cNvSpPr>
              <a:spLocks noChangeShapeType="1"/>
            </p:cNvSpPr>
            <p:nvPr/>
          </p:nvSpPr>
          <p:spPr bwMode="auto">
            <a:xfrm flipH="1">
              <a:off x="3806" y="310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87" name="Freeform 86"/>
            <p:cNvSpPr>
              <a:spLocks/>
            </p:cNvSpPr>
            <p:nvPr/>
          </p:nvSpPr>
          <p:spPr bwMode="auto">
            <a:xfrm>
              <a:off x="3792" y="3071"/>
              <a:ext cx="14" cy="31"/>
            </a:xfrm>
            <a:custGeom>
              <a:avLst/>
              <a:gdLst>
                <a:gd name="T0" fmla="*/ 0 w 35"/>
                <a:gd name="T1" fmla="*/ 0 h 72"/>
                <a:gd name="T2" fmla="*/ 0 w 35"/>
                <a:gd name="T3" fmla="*/ 1 h 72"/>
                <a:gd name="T4" fmla="*/ 0 w 35"/>
                <a:gd name="T5" fmla="*/ 3 h 72"/>
                <a:gd name="T6" fmla="*/ 0 w 35"/>
                <a:gd name="T7" fmla="*/ 4 h 72"/>
                <a:gd name="T8" fmla="*/ 1 w 35"/>
                <a:gd name="T9" fmla="*/ 5 h 72"/>
                <a:gd name="T10" fmla="*/ 2 w 35"/>
                <a:gd name="T11" fmla="*/ 6 h 72"/>
                <a:gd name="T12" fmla="*/ 2 w 35"/>
                <a:gd name="T13" fmla="*/ 6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72">
                  <a:moveTo>
                    <a:pt x="3" y="0"/>
                  </a:moveTo>
                  <a:lnTo>
                    <a:pt x="0" y="19"/>
                  </a:lnTo>
                  <a:lnTo>
                    <a:pt x="1" y="36"/>
                  </a:lnTo>
                  <a:lnTo>
                    <a:pt x="4" y="51"/>
                  </a:lnTo>
                  <a:lnTo>
                    <a:pt x="11" y="63"/>
                  </a:lnTo>
                  <a:lnTo>
                    <a:pt x="22" y="70"/>
                  </a:lnTo>
                  <a:lnTo>
                    <a:pt x="35"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88" name="Line 87"/>
            <p:cNvSpPr>
              <a:spLocks noChangeShapeType="1"/>
            </p:cNvSpPr>
            <p:nvPr/>
          </p:nvSpPr>
          <p:spPr bwMode="auto">
            <a:xfrm flipV="1">
              <a:off x="3792" y="3032"/>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89" name="Freeform 88"/>
            <p:cNvSpPr>
              <a:spLocks/>
            </p:cNvSpPr>
            <p:nvPr/>
          </p:nvSpPr>
          <p:spPr bwMode="auto">
            <a:xfrm>
              <a:off x="3803" y="3000"/>
              <a:ext cx="28" cy="32"/>
            </a:xfrm>
            <a:custGeom>
              <a:avLst/>
              <a:gdLst>
                <a:gd name="T0" fmla="*/ 4 w 71"/>
                <a:gd name="T1" fmla="*/ 0 h 72"/>
                <a:gd name="T2" fmla="*/ 4 w 71"/>
                <a:gd name="T3" fmla="*/ 0 h 72"/>
                <a:gd name="T4" fmla="*/ 3 w 71"/>
                <a:gd name="T5" fmla="*/ 1 h 72"/>
                <a:gd name="T6" fmla="*/ 2 w 71"/>
                <a:gd name="T7" fmla="*/ 2 h 72"/>
                <a:gd name="T8" fmla="*/ 1 w 71"/>
                <a:gd name="T9" fmla="*/ 3 h 72"/>
                <a:gd name="T10" fmla="*/ 0 w 71"/>
                <a:gd name="T11" fmla="*/ 5 h 72"/>
                <a:gd name="T12" fmla="*/ 0 w 71"/>
                <a:gd name="T13" fmla="*/ 6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2">
                  <a:moveTo>
                    <a:pt x="71" y="0"/>
                  </a:moveTo>
                  <a:lnTo>
                    <a:pt x="57" y="2"/>
                  </a:lnTo>
                  <a:lnTo>
                    <a:pt x="43" y="10"/>
                  </a:lnTo>
                  <a:lnTo>
                    <a:pt x="29" y="21"/>
                  </a:lnTo>
                  <a:lnTo>
                    <a:pt x="18" y="36"/>
                  </a:lnTo>
                  <a:lnTo>
                    <a:pt x="8"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90" name="Line 89"/>
            <p:cNvSpPr>
              <a:spLocks noChangeShapeType="1"/>
            </p:cNvSpPr>
            <p:nvPr/>
          </p:nvSpPr>
          <p:spPr bwMode="auto">
            <a:xfrm>
              <a:off x="3831" y="3000"/>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91" name="Line 90"/>
            <p:cNvSpPr>
              <a:spLocks noChangeShapeType="1"/>
            </p:cNvSpPr>
            <p:nvPr/>
          </p:nvSpPr>
          <p:spPr bwMode="auto">
            <a:xfrm flipH="1">
              <a:off x="3808" y="972"/>
              <a:ext cx="994" cy="94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92" name="Line 91"/>
            <p:cNvSpPr>
              <a:spLocks noChangeShapeType="1"/>
            </p:cNvSpPr>
            <p:nvPr/>
          </p:nvSpPr>
          <p:spPr bwMode="auto">
            <a:xfrm flipH="1">
              <a:off x="3808" y="2430"/>
              <a:ext cx="994" cy="50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93" name="Freeform 92"/>
            <p:cNvSpPr>
              <a:spLocks/>
            </p:cNvSpPr>
            <p:nvPr/>
          </p:nvSpPr>
          <p:spPr bwMode="auto">
            <a:xfrm>
              <a:off x="4872" y="2316"/>
              <a:ext cx="68" cy="150"/>
            </a:xfrm>
            <a:custGeom>
              <a:avLst/>
              <a:gdLst>
                <a:gd name="T0" fmla="*/ 11 w 166"/>
                <a:gd name="T1" fmla="*/ 0 h 373"/>
                <a:gd name="T2" fmla="*/ 5 w 166"/>
                <a:gd name="T3" fmla="*/ 24 h 373"/>
                <a:gd name="T4" fmla="*/ 0 w 166"/>
                <a:gd name="T5" fmla="*/ 24 h 373"/>
                <a:gd name="T6" fmla="*/ 0 60000 65536"/>
                <a:gd name="T7" fmla="*/ 0 60000 65536"/>
                <a:gd name="T8" fmla="*/ 0 60000 65536"/>
              </a:gdLst>
              <a:ahLst/>
              <a:cxnLst>
                <a:cxn ang="T6">
                  <a:pos x="T0" y="T1"/>
                </a:cxn>
                <a:cxn ang="T7">
                  <a:pos x="T2" y="T3"/>
                </a:cxn>
                <a:cxn ang="T8">
                  <a:pos x="T4" y="T5"/>
                </a:cxn>
              </a:cxnLst>
              <a:rect l="0" t="0" r="r" b="b"/>
              <a:pathLst>
                <a:path w="166" h="373">
                  <a:moveTo>
                    <a:pt x="166" y="0"/>
                  </a:moveTo>
                  <a:lnTo>
                    <a:pt x="66" y="373"/>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94" name="Freeform 93"/>
            <p:cNvSpPr>
              <a:spLocks/>
            </p:cNvSpPr>
            <p:nvPr/>
          </p:nvSpPr>
          <p:spPr bwMode="auto">
            <a:xfrm>
              <a:off x="4859" y="2439"/>
              <a:ext cx="13" cy="27"/>
            </a:xfrm>
            <a:custGeom>
              <a:avLst/>
              <a:gdLst>
                <a:gd name="T0" fmla="*/ 0 w 34"/>
                <a:gd name="T1" fmla="*/ 0 h 72"/>
                <a:gd name="T2" fmla="*/ 0 w 34"/>
                <a:gd name="T3" fmla="*/ 1 h 72"/>
                <a:gd name="T4" fmla="*/ 0 w 34"/>
                <a:gd name="T5" fmla="*/ 2 h 72"/>
                <a:gd name="T6" fmla="*/ 0 w 34"/>
                <a:gd name="T7" fmla="*/ 3 h 72"/>
                <a:gd name="T8" fmla="*/ 1 w 34"/>
                <a:gd name="T9" fmla="*/ 3 h 72"/>
                <a:gd name="T10" fmla="*/ 1 w 34"/>
                <a:gd name="T11" fmla="*/ 4 h 72"/>
                <a:gd name="T12" fmla="*/ 2 w 34"/>
                <a:gd name="T13" fmla="*/ 4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2">
                  <a:moveTo>
                    <a:pt x="3" y="0"/>
                  </a:moveTo>
                  <a:lnTo>
                    <a:pt x="0" y="19"/>
                  </a:lnTo>
                  <a:lnTo>
                    <a:pt x="0" y="36"/>
                  </a:lnTo>
                  <a:lnTo>
                    <a:pt x="4" y="51"/>
                  </a:lnTo>
                  <a:lnTo>
                    <a:pt x="12" y="62"/>
                  </a:lnTo>
                  <a:lnTo>
                    <a:pt x="22" y="70"/>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95" name="Line 94"/>
            <p:cNvSpPr>
              <a:spLocks noChangeShapeType="1"/>
            </p:cNvSpPr>
            <p:nvPr/>
          </p:nvSpPr>
          <p:spPr bwMode="auto">
            <a:xfrm flipV="1">
              <a:off x="4861" y="2396"/>
              <a:ext cx="1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96" name="Freeform 95"/>
            <p:cNvSpPr>
              <a:spLocks/>
            </p:cNvSpPr>
            <p:nvPr/>
          </p:nvSpPr>
          <p:spPr bwMode="auto">
            <a:xfrm>
              <a:off x="4872" y="2367"/>
              <a:ext cx="29" cy="29"/>
            </a:xfrm>
            <a:custGeom>
              <a:avLst/>
              <a:gdLst>
                <a:gd name="T0" fmla="*/ 5 w 70"/>
                <a:gd name="T1" fmla="*/ 0 h 72"/>
                <a:gd name="T2" fmla="*/ 4 w 70"/>
                <a:gd name="T3" fmla="*/ 0 h 72"/>
                <a:gd name="T4" fmla="*/ 3 w 70"/>
                <a:gd name="T5" fmla="*/ 1 h 72"/>
                <a:gd name="T6" fmla="*/ 2 w 70"/>
                <a:gd name="T7" fmla="*/ 1 h 72"/>
                <a:gd name="T8" fmla="*/ 1 w 70"/>
                <a:gd name="T9" fmla="*/ 2 h 72"/>
                <a:gd name="T10" fmla="*/ 0 w 70"/>
                <a:gd name="T11" fmla="*/ 3 h 72"/>
                <a:gd name="T12" fmla="*/ 0 w 70"/>
                <a:gd name="T13" fmla="*/ 5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2">
                  <a:moveTo>
                    <a:pt x="70" y="0"/>
                  </a:moveTo>
                  <a:lnTo>
                    <a:pt x="56" y="2"/>
                  </a:lnTo>
                  <a:lnTo>
                    <a:pt x="42" y="9"/>
                  </a:lnTo>
                  <a:lnTo>
                    <a:pt x="29" y="20"/>
                  </a:lnTo>
                  <a:lnTo>
                    <a:pt x="17" y="36"/>
                  </a:lnTo>
                  <a:lnTo>
                    <a:pt x="6"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97" name="Line 96"/>
            <p:cNvSpPr>
              <a:spLocks noChangeShapeType="1"/>
            </p:cNvSpPr>
            <p:nvPr/>
          </p:nvSpPr>
          <p:spPr bwMode="auto">
            <a:xfrm>
              <a:off x="4901" y="2367"/>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98" name="Freeform 97"/>
            <p:cNvSpPr>
              <a:spLocks/>
            </p:cNvSpPr>
            <p:nvPr/>
          </p:nvSpPr>
          <p:spPr bwMode="auto">
            <a:xfrm>
              <a:off x="4640" y="841"/>
              <a:ext cx="68" cy="151"/>
            </a:xfrm>
            <a:custGeom>
              <a:avLst/>
              <a:gdLst>
                <a:gd name="T0" fmla="*/ 12 w 165"/>
                <a:gd name="T1" fmla="*/ 0 h 373"/>
                <a:gd name="T2" fmla="*/ 5 w 165"/>
                <a:gd name="T3" fmla="*/ 25 h 373"/>
                <a:gd name="T4" fmla="*/ 0 w 165"/>
                <a:gd name="T5" fmla="*/ 25 h 373"/>
                <a:gd name="T6" fmla="*/ 0 60000 65536"/>
                <a:gd name="T7" fmla="*/ 0 60000 65536"/>
                <a:gd name="T8" fmla="*/ 0 60000 65536"/>
              </a:gdLst>
              <a:ahLst/>
              <a:cxnLst>
                <a:cxn ang="T6">
                  <a:pos x="T0" y="T1"/>
                </a:cxn>
                <a:cxn ang="T7">
                  <a:pos x="T2" y="T3"/>
                </a:cxn>
                <a:cxn ang="T8">
                  <a:pos x="T4" y="T5"/>
                </a:cxn>
              </a:cxnLst>
              <a:rect l="0" t="0" r="r" b="b"/>
              <a:pathLst>
                <a:path w="165" h="373">
                  <a:moveTo>
                    <a:pt x="165" y="0"/>
                  </a:moveTo>
                  <a:lnTo>
                    <a:pt x="65" y="373"/>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99" name="Freeform 98"/>
            <p:cNvSpPr>
              <a:spLocks/>
            </p:cNvSpPr>
            <p:nvPr/>
          </p:nvSpPr>
          <p:spPr bwMode="auto">
            <a:xfrm>
              <a:off x="4626" y="963"/>
              <a:ext cx="14" cy="29"/>
            </a:xfrm>
            <a:custGeom>
              <a:avLst/>
              <a:gdLst>
                <a:gd name="T0" fmla="*/ 0 w 35"/>
                <a:gd name="T1" fmla="*/ 0 h 73"/>
                <a:gd name="T2" fmla="*/ 0 w 35"/>
                <a:gd name="T3" fmla="*/ 1 h 73"/>
                <a:gd name="T4" fmla="*/ 0 w 35"/>
                <a:gd name="T5" fmla="*/ 2 h 73"/>
                <a:gd name="T6" fmla="*/ 0 w 35"/>
                <a:gd name="T7" fmla="*/ 3 h 73"/>
                <a:gd name="T8" fmla="*/ 1 w 35"/>
                <a:gd name="T9" fmla="*/ 4 h 73"/>
                <a:gd name="T10" fmla="*/ 2 w 35"/>
                <a:gd name="T11" fmla="*/ 4 h 73"/>
                <a:gd name="T12" fmla="*/ 2 w 35"/>
                <a:gd name="T13" fmla="*/ 5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73">
                  <a:moveTo>
                    <a:pt x="3" y="0"/>
                  </a:moveTo>
                  <a:lnTo>
                    <a:pt x="0" y="20"/>
                  </a:lnTo>
                  <a:lnTo>
                    <a:pt x="1" y="37"/>
                  </a:lnTo>
                  <a:lnTo>
                    <a:pt x="5" y="51"/>
                  </a:lnTo>
                  <a:lnTo>
                    <a:pt x="12" y="63"/>
                  </a:lnTo>
                  <a:lnTo>
                    <a:pt x="22" y="71"/>
                  </a:lnTo>
                  <a:lnTo>
                    <a:pt x="35"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100" name="Line 99"/>
            <p:cNvSpPr>
              <a:spLocks noChangeShapeType="1"/>
            </p:cNvSpPr>
            <p:nvPr/>
          </p:nvSpPr>
          <p:spPr bwMode="auto">
            <a:xfrm flipV="1">
              <a:off x="4629" y="920"/>
              <a:ext cx="1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1" name="Freeform 100"/>
            <p:cNvSpPr>
              <a:spLocks/>
            </p:cNvSpPr>
            <p:nvPr/>
          </p:nvSpPr>
          <p:spPr bwMode="auto">
            <a:xfrm>
              <a:off x="4640" y="893"/>
              <a:ext cx="29" cy="27"/>
            </a:xfrm>
            <a:custGeom>
              <a:avLst/>
              <a:gdLst>
                <a:gd name="T0" fmla="*/ 5 w 69"/>
                <a:gd name="T1" fmla="*/ 0 h 72"/>
                <a:gd name="T2" fmla="*/ 4 w 69"/>
                <a:gd name="T3" fmla="*/ 0 h 72"/>
                <a:gd name="T4" fmla="*/ 3 w 69"/>
                <a:gd name="T5" fmla="*/ 0 h 72"/>
                <a:gd name="T6" fmla="*/ 2 w 69"/>
                <a:gd name="T7" fmla="*/ 1 h 72"/>
                <a:gd name="T8" fmla="*/ 1 w 69"/>
                <a:gd name="T9" fmla="*/ 2 h 72"/>
                <a:gd name="T10" fmla="*/ 0 w 69"/>
                <a:gd name="T11" fmla="*/ 3 h 72"/>
                <a:gd name="T12" fmla="*/ 0 w 69"/>
                <a:gd name="T13" fmla="*/ 4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72">
                  <a:moveTo>
                    <a:pt x="69" y="0"/>
                  </a:moveTo>
                  <a:lnTo>
                    <a:pt x="55" y="2"/>
                  </a:lnTo>
                  <a:lnTo>
                    <a:pt x="41" y="9"/>
                  </a:lnTo>
                  <a:lnTo>
                    <a:pt x="28" y="20"/>
                  </a:lnTo>
                  <a:lnTo>
                    <a:pt x="16" y="36"/>
                  </a:lnTo>
                  <a:lnTo>
                    <a:pt x="6"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102" name="Line 101"/>
            <p:cNvSpPr>
              <a:spLocks noChangeShapeType="1"/>
            </p:cNvSpPr>
            <p:nvPr/>
          </p:nvSpPr>
          <p:spPr bwMode="auto">
            <a:xfrm>
              <a:off x="4669" y="893"/>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3" name="Line 102"/>
            <p:cNvSpPr>
              <a:spLocks noChangeShapeType="1"/>
            </p:cNvSpPr>
            <p:nvPr/>
          </p:nvSpPr>
          <p:spPr bwMode="auto">
            <a:xfrm flipH="1">
              <a:off x="4725" y="841"/>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4" name="Line 103"/>
            <p:cNvSpPr>
              <a:spLocks noChangeShapeType="1"/>
            </p:cNvSpPr>
            <p:nvPr/>
          </p:nvSpPr>
          <p:spPr bwMode="auto">
            <a:xfrm>
              <a:off x="3380" y="1772"/>
              <a:ext cx="0" cy="4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5" name="Line 104"/>
            <p:cNvSpPr>
              <a:spLocks noChangeShapeType="1"/>
            </p:cNvSpPr>
            <p:nvPr/>
          </p:nvSpPr>
          <p:spPr bwMode="auto">
            <a:xfrm>
              <a:off x="3808" y="1914"/>
              <a:ext cx="0" cy="10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6" name="Line 105"/>
            <p:cNvSpPr>
              <a:spLocks noChangeShapeType="1"/>
            </p:cNvSpPr>
            <p:nvPr/>
          </p:nvSpPr>
          <p:spPr bwMode="auto">
            <a:xfrm>
              <a:off x="4802" y="972"/>
              <a:ext cx="0" cy="14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7" name="Line 106"/>
            <p:cNvSpPr>
              <a:spLocks noChangeShapeType="1"/>
            </p:cNvSpPr>
            <p:nvPr/>
          </p:nvSpPr>
          <p:spPr bwMode="auto">
            <a:xfrm>
              <a:off x="5077" y="1102"/>
              <a:ext cx="0" cy="18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8" name="Line 107"/>
            <p:cNvSpPr>
              <a:spLocks noChangeShapeType="1"/>
            </p:cNvSpPr>
            <p:nvPr/>
          </p:nvSpPr>
          <p:spPr bwMode="auto">
            <a:xfrm>
              <a:off x="4370" y="1380"/>
              <a:ext cx="0" cy="127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09" name="Line 108"/>
            <p:cNvSpPr>
              <a:spLocks noChangeShapeType="1"/>
            </p:cNvSpPr>
            <p:nvPr/>
          </p:nvSpPr>
          <p:spPr bwMode="auto">
            <a:xfrm flipV="1">
              <a:off x="4347" y="2682"/>
              <a:ext cx="40" cy="1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10" name="Line 109"/>
            <p:cNvSpPr>
              <a:spLocks noChangeShapeType="1"/>
            </p:cNvSpPr>
            <p:nvPr/>
          </p:nvSpPr>
          <p:spPr bwMode="auto">
            <a:xfrm flipH="1">
              <a:off x="4362" y="2750"/>
              <a:ext cx="5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11" name="Line 110"/>
            <p:cNvSpPr>
              <a:spLocks noChangeShapeType="1"/>
            </p:cNvSpPr>
            <p:nvPr/>
          </p:nvSpPr>
          <p:spPr bwMode="auto">
            <a:xfrm>
              <a:off x="4387" y="2768"/>
              <a:ext cx="7"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12" name="Line 111"/>
            <p:cNvSpPr>
              <a:spLocks noChangeShapeType="1"/>
            </p:cNvSpPr>
            <p:nvPr/>
          </p:nvSpPr>
          <p:spPr bwMode="auto">
            <a:xfrm flipV="1">
              <a:off x="4271" y="1218"/>
              <a:ext cx="40"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13" name="Line 112"/>
            <p:cNvSpPr>
              <a:spLocks noChangeShapeType="1"/>
            </p:cNvSpPr>
            <p:nvPr/>
          </p:nvSpPr>
          <p:spPr bwMode="auto">
            <a:xfrm flipH="1">
              <a:off x="4282" y="1287"/>
              <a:ext cx="58"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14" name="Line 113"/>
            <p:cNvSpPr>
              <a:spLocks noChangeShapeType="1"/>
            </p:cNvSpPr>
            <p:nvPr/>
          </p:nvSpPr>
          <p:spPr bwMode="auto">
            <a:xfrm>
              <a:off x="4311" y="1303"/>
              <a:ext cx="6"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115" name="Line 114"/>
            <p:cNvSpPr>
              <a:spLocks noChangeShapeType="1"/>
            </p:cNvSpPr>
            <p:nvPr/>
          </p:nvSpPr>
          <p:spPr bwMode="auto">
            <a:xfrm flipH="1">
              <a:off x="4374" y="1218"/>
              <a:ext cx="16"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53395" name="Group 115"/>
          <p:cNvGrpSpPr>
            <a:grpSpLocks/>
          </p:cNvGrpSpPr>
          <p:nvPr/>
        </p:nvGrpSpPr>
        <p:grpSpPr bwMode="auto">
          <a:xfrm>
            <a:off x="107950" y="1052513"/>
            <a:ext cx="5719763" cy="3198812"/>
            <a:chOff x="-794" y="886"/>
            <a:chExt cx="3603" cy="2015"/>
          </a:xfrm>
        </p:grpSpPr>
        <p:sp>
          <p:nvSpPr>
            <p:cNvPr id="41992" name="Freeform 116"/>
            <p:cNvSpPr>
              <a:spLocks/>
            </p:cNvSpPr>
            <p:nvPr/>
          </p:nvSpPr>
          <p:spPr bwMode="auto">
            <a:xfrm>
              <a:off x="-413" y="2311"/>
              <a:ext cx="5" cy="22"/>
            </a:xfrm>
            <a:custGeom>
              <a:avLst/>
              <a:gdLst>
                <a:gd name="T0" fmla="*/ 0 w 15"/>
                <a:gd name="T1" fmla="*/ 0 h 51"/>
                <a:gd name="T2" fmla="*/ 0 w 15"/>
                <a:gd name="T3" fmla="*/ 1 h 51"/>
                <a:gd name="T4" fmla="*/ 0 w 15"/>
                <a:gd name="T5" fmla="*/ 2 h 51"/>
                <a:gd name="T6" fmla="*/ 0 w 15"/>
                <a:gd name="T7" fmla="*/ 3 h 51"/>
                <a:gd name="T8" fmla="*/ 1 w 15"/>
                <a:gd name="T9" fmla="*/ 4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51">
                  <a:moveTo>
                    <a:pt x="2" y="0"/>
                  </a:moveTo>
                  <a:lnTo>
                    <a:pt x="0" y="14"/>
                  </a:lnTo>
                  <a:lnTo>
                    <a:pt x="1" y="27"/>
                  </a:lnTo>
                  <a:lnTo>
                    <a:pt x="8" y="39"/>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93" name="Freeform 117"/>
            <p:cNvSpPr>
              <a:spLocks/>
            </p:cNvSpPr>
            <p:nvPr/>
          </p:nvSpPr>
          <p:spPr bwMode="auto">
            <a:xfrm>
              <a:off x="-459" y="2232"/>
              <a:ext cx="65" cy="101"/>
            </a:xfrm>
            <a:custGeom>
              <a:avLst/>
              <a:gdLst>
                <a:gd name="T0" fmla="*/ 11 w 159"/>
                <a:gd name="T1" fmla="*/ 2 h 249"/>
                <a:gd name="T2" fmla="*/ 11 w 159"/>
                <a:gd name="T3" fmla="*/ 2 h 249"/>
                <a:gd name="T4" fmla="*/ 11 w 159"/>
                <a:gd name="T5" fmla="*/ 1 h 249"/>
                <a:gd name="T6" fmla="*/ 10 w 159"/>
                <a:gd name="T7" fmla="*/ 0 h 249"/>
                <a:gd name="T8" fmla="*/ 10 w 159"/>
                <a:gd name="T9" fmla="*/ 0 h 249"/>
                <a:gd name="T10" fmla="*/ 10 w 159"/>
                <a:gd name="T11" fmla="*/ 0 h 249"/>
                <a:gd name="T12" fmla="*/ 7 w 159"/>
                <a:gd name="T13" fmla="*/ 0 h 249"/>
                <a:gd name="T14" fmla="*/ 6 w 159"/>
                <a:gd name="T15" fmla="*/ 0 h 249"/>
                <a:gd name="T16" fmla="*/ 5 w 159"/>
                <a:gd name="T17" fmla="*/ 0 h 249"/>
                <a:gd name="T18" fmla="*/ 5 w 159"/>
                <a:gd name="T19" fmla="*/ 1 h 249"/>
                <a:gd name="T20" fmla="*/ 4 w 159"/>
                <a:gd name="T21" fmla="*/ 1 h 249"/>
                <a:gd name="T22" fmla="*/ 4 w 159"/>
                <a:gd name="T23" fmla="*/ 2 h 249"/>
                <a:gd name="T24" fmla="*/ 3 w 159"/>
                <a:gd name="T25" fmla="*/ 2 h 249"/>
                <a:gd name="T26" fmla="*/ 3 w 159"/>
                <a:gd name="T27" fmla="*/ 4 h 249"/>
                <a:gd name="T28" fmla="*/ 2 w 159"/>
                <a:gd name="T29" fmla="*/ 4 h 249"/>
                <a:gd name="T30" fmla="*/ 2 w 159"/>
                <a:gd name="T31" fmla="*/ 5 h 249"/>
                <a:gd name="T32" fmla="*/ 2 w 159"/>
                <a:gd name="T33" fmla="*/ 6 h 249"/>
                <a:gd name="T34" fmla="*/ 1 w 159"/>
                <a:gd name="T35" fmla="*/ 9 h 249"/>
                <a:gd name="T36" fmla="*/ 0 w 159"/>
                <a:gd name="T37" fmla="*/ 11 h 249"/>
                <a:gd name="T38" fmla="*/ 0 w 159"/>
                <a:gd name="T39" fmla="*/ 13 h 249"/>
                <a:gd name="T40" fmla="*/ 0 w 159"/>
                <a:gd name="T41" fmla="*/ 13 h 249"/>
                <a:gd name="T42" fmla="*/ 0 w 159"/>
                <a:gd name="T43" fmla="*/ 14 h 249"/>
                <a:gd name="T44" fmla="*/ 0 w 159"/>
                <a:gd name="T45" fmla="*/ 15 h 249"/>
                <a:gd name="T46" fmla="*/ 0 w 159"/>
                <a:gd name="T47" fmla="*/ 15 h 249"/>
                <a:gd name="T48" fmla="*/ 1 w 159"/>
                <a:gd name="T49" fmla="*/ 16 h 249"/>
                <a:gd name="T50" fmla="*/ 2 w 159"/>
                <a:gd name="T51" fmla="*/ 17 h 249"/>
                <a:gd name="T52" fmla="*/ 2 w 159"/>
                <a:gd name="T53" fmla="*/ 17 h 249"/>
                <a:gd name="T54" fmla="*/ 3 w 159"/>
                <a:gd name="T55" fmla="*/ 17 h 249"/>
                <a:gd name="T56" fmla="*/ 4 w 159"/>
                <a:gd name="T57" fmla="*/ 17 h 249"/>
                <a:gd name="T58" fmla="*/ 5 w 159"/>
                <a:gd name="T59" fmla="*/ 17 h 249"/>
                <a:gd name="T60" fmla="*/ 6 w 159"/>
                <a:gd name="T61" fmla="*/ 16 h 249"/>
                <a:gd name="T62" fmla="*/ 7 w 159"/>
                <a:gd name="T63" fmla="*/ 16 h 249"/>
                <a:gd name="T64" fmla="*/ 7 w 159"/>
                <a:gd name="T65" fmla="*/ 15 h 249"/>
                <a:gd name="T66" fmla="*/ 7 w 159"/>
                <a:gd name="T67" fmla="*/ 15 h 249"/>
                <a:gd name="T68" fmla="*/ 7 w 159"/>
                <a:gd name="T69" fmla="*/ 14 h 249"/>
                <a:gd name="T70" fmla="*/ 8 w 159"/>
                <a:gd name="T71" fmla="*/ 13 h 249"/>
                <a:gd name="T72" fmla="*/ 9 w 159"/>
                <a:gd name="T73" fmla="*/ 8 h 249"/>
                <a:gd name="T74" fmla="*/ 10 w 159"/>
                <a:gd name="T75" fmla="*/ 5 h 249"/>
                <a:gd name="T76" fmla="*/ 11 w 159"/>
                <a:gd name="T77" fmla="*/ 2 h 2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9" h="249">
                  <a:moveTo>
                    <a:pt x="158" y="33"/>
                  </a:moveTo>
                  <a:lnTo>
                    <a:pt x="159" y="22"/>
                  </a:lnTo>
                  <a:lnTo>
                    <a:pt x="156" y="11"/>
                  </a:lnTo>
                  <a:lnTo>
                    <a:pt x="152" y="2"/>
                  </a:lnTo>
                  <a:lnTo>
                    <a:pt x="147" y="0"/>
                  </a:lnTo>
                  <a:lnTo>
                    <a:pt x="142" y="0"/>
                  </a:lnTo>
                  <a:lnTo>
                    <a:pt x="100" y="0"/>
                  </a:lnTo>
                  <a:lnTo>
                    <a:pt x="90" y="2"/>
                  </a:lnTo>
                  <a:lnTo>
                    <a:pt x="80" y="6"/>
                  </a:lnTo>
                  <a:lnTo>
                    <a:pt x="72" y="11"/>
                  </a:lnTo>
                  <a:lnTo>
                    <a:pt x="63" y="18"/>
                  </a:lnTo>
                  <a:lnTo>
                    <a:pt x="56" y="25"/>
                  </a:lnTo>
                  <a:lnTo>
                    <a:pt x="50" y="34"/>
                  </a:lnTo>
                  <a:lnTo>
                    <a:pt x="40" y="52"/>
                  </a:lnTo>
                  <a:lnTo>
                    <a:pt x="36" y="60"/>
                  </a:lnTo>
                  <a:lnTo>
                    <a:pt x="32" y="71"/>
                  </a:lnTo>
                  <a:lnTo>
                    <a:pt x="27" y="91"/>
                  </a:lnTo>
                  <a:lnTo>
                    <a:pt x="16" y="131"/>
                  </a:lnTo>
                  <a:lnTo>
                    <a:pt x="5" y="171"/>
                  </a:lnTo>
                  <a:lnTo>
                    <a:pt x="1" y="191"/>
                  </a:lnTo>
                  <a:lnTo>
                    <a:pt x="0" y="201"/>
                  </a:lnTo>
                  <a:lnTo>
                    <a:pt x="1" y="212"/>
                  </a:lnTo>
                  <a:lnTo>
                    <a:pt x="4" y="222"/>
                  </a:lnTo>
                  <a:lnTo>
                    <a:pt x="8" y="232"/>
                  </a:lnTo>
                  <a:lnTo>
                    <a:pt x="14" y="239"/>
                  </a:lnTo>
                  <a:lnTo>
                    <a:pt x="23" y="246"/>
                  </a:lnTo>
                  <a:lnTo>
                    <a:pt x="32" y="248"/>
                  </a:lnTo>
                  <a:lnTo>
                    <a:pt x="43" y="249"/>
                  </a:lnTo>
                  <a:lnTo>
                    <a:pt x="64" y="249"/>
                  </a:lnTo>
                  <a:lnTo>
                    <a:pt x="74" y="248"/>
                  </a:lnTo>
                  <a:lnTo>
                    <a:pt x="83" y="244"/>
                  </a:lnTo>
                  <a:lnTo>
                    <a:pt x="92" y="237"/>
                  </a:lnTo>
                  <a:lnTo>
                    <a:pt x="99" y="230"/>
                  </a:lnTo>
                  <a:lnTo>
                    <a:pt x="105" y="221"/>
                  </a:lnTo>
                  <a:lnTo>
                    <a:pt x="110" y="213"/>
                  </a:lnTo>
                  <a:lnTo>
                    <a:pt x="116" y="192"/>
                  </a:lnTo>
                  <a:lnTo>
                    <a:pt x="137" y="113"/>
                  </a:lnTo>
                  <a:lnTo>
                    <a:pt x="147" y="72"/>
                  </a:lnTo>
                  <a:lnTo>
                    <a:pt x="158"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94" name="Freeform 118"/>
            <p:cNvSpPr>
              <a:spLocks/>
            </p:cNvSpPr>
            <p:nvPr/>
          </p:nvSpPr>
          <p:spPr bwMode="auto">
            <a:xfrm>
              <a:off x="-675" y="1650"/>
              <a:ext cx="66" cy="102"/>
            </a:xfrm>
            <a:custGeom>
              <a:avLst/>
              <a:gdLst>
                <a:gd name="T0" fmla="*/ 11 w 159"/>
                <a:gd name="T1" fmla="*/ 2 h 250"/>
                <a:gd name="T2" fmla="*/ 11 w 159"/>
                <a:gd name="T3" fmla="*/ 2 h 250"/>
                <a:gd name="T4" fmla="*/ 11 w 159"/>
                <a:gd name="T5" fmla="*/ 1 h 250"/>
                <a:gd name="T6" fmla="*/ 11 w 159"/>
                <a:gd name="T7" fmla="*/ 0 h 250"/>
                <a:gd name="T8" fmla="*/ 10 w 159"/>
                <a:gd name="T9" fmla="*/ 0 h 250"/>
                <a:gd name="T10" fmla="*/ 10 w 159"/>
                <a:gd name="T11" fmla="*/ 0 h 250"/>
                <a:gd name="T12" fmla="*/ 7 w 159"/>
                <a:gd name="T13" fmla="*/ 0 h 250"/>
                <a:gd name="T14" fmla="*/ 7 w 159"/>
                <a:gd name="T15" fmla="*/ 0 h 250"/>
                <a:gd name="T16" fmla="*/ 6 w 159"/>
                <a:gd name="T17" fmla="*/ 0 h 250"/>
                <a:gd name="T18" fmla="*/ 5 w 159"/>
                <a:gd name="T19" fmla="*/ 1 h 250"/>
                <a:gd name="T20" fmla="*/ 5 w 159"/>
                <a:gd name="T21" fmla="*/ 1 h 250"/>
                <a:gd name="T22" fmla="*/ 4 w 159"/>
                <a:gd name="T23" fmla="*/ 2 h 250"/>
                <a:gd name="T24" fmla="*/ 4 w 159"/>
                <a:gd name="T25" fmla="*/ 2 h 250"/>
                <a:gd name="T26" fmla="*/ 3 w 159"/>
                <a:gd name="T27" fmla="*/ 4 h 250"/>
                <a:gd name="T28" fmla="*/ 2 w 159"/>
                <a:gd name="T29" fmla="*/ 4 h 250"/>
                <a:gd name="T30" fmla="*/ 2 w 159"/>
                <a:gd name="T31" fmla="*/ 5 h 250"/>
                <a:gd name="T32" fmla="*/ 2 w 159"/>
                <a:gd name="T33" fmla="*/ 7 h 250"/>
                <a:gd name="T34" fmla="*/ 1 w 159"/>
                <a:gd name="T35" fmla="*/ 9 h 250"/>
                <a:gd name="T36" fmla="*/ 0 w 159"/>
                <a:gd name="T37" fmla="*/ 12 h 250"/>
                <a:gd name="T38" fmla="*/ 0 w 159"/>
                <a:gd name="T39" fmla="*/ 13 h 250"/>
                <a:gd name="T40" fmla="*/ 0 w 159"/>
                <a:gd name="T41" fmla="*/ 14 h 250"/>
                <a:gd name="T42" fmla="*/ 0 w 159"/>
                <a:gd name="T43" fmla="*/ 14 h 250"/>
                <a:gd name="T44" fmla="*/ 0 w 159"/>
                <a:gd name="T45" fmla="*/ 15 h 250"/>
                <a:gd name="T46" fmla="*/ 1 w 159"/>
                <a:gd name="T47" fmla="*/ 16 h 250"/>
                <a:gd name="T48" fmla="*/ 1 w 159"/>
                <a:gd name="T49" fmla="*/ 16 h 250"/>
                <a:gd name="T50" fmla="*/ 2 w 159"/>
                <a:gd name="T51" fmla="*/ 17 h 250"/>
                <a:gd name="T52" fmla="*/ 2 w 159"/>
                <a:gd name="T53" fmla="*/ 17 h 250"/>
                <a:gd name="T54" fmla="*/ 3 w 159"/>
                <a:gd name="T55" fmla="*/ 17 h 250"/>
                <a:gd name="T56" fmla="*/ 5 w 159"/>
                <a:gd name="T57" fmla="*/ 17 h 250"/>
                <a:gd name="T58" fmla="*/ 5 w 159"/>
                <a:gd name="T59" fmla="*/ 17 h 250"/>
                <a:gd name="T60" fmla="*/ 6 w 159"/>
                <a:gd name="T61" fmla="*/ 17 h 250"/>
                <a:gd name="T62" fmla="*/ 7 w 159"/>
                <a:gd name="T63" fmla="*/ 16 h 250"/>
                <a:gd name="T64" fmla="*/ 7 w 159"/>
                <a:gd name="T65" fmla="*/ 16 h 250"/>
                <a:gd name="T66" fmla="*/ 7 w 159"/>
                <a:gd name="T67" fmla="*/ 15 h 250"/>
                <a:gd name="T68" fmla="*/ 8 w 159"/>
                <a:gd name="T69" fmla="*/ 14 h 250"/>
                <a:gd name="T70" fmla="*/ 8 w 159"/>
                <a:gd name="T71" fmla="*/ 13 h 250"/>
                <a:gd name="T72" fmla="*/ 10 w 159"/>
                <a:gd name="T73" fmla="*/ 8 h 250"/>
                <a:gd name="T74" fmla="*/ 10 w 159"/>
                <a:gd name="T75" fmla="*/ 5 h 250"/>
                <a:gd name="T76" fmla="*/ 11 w 159"/>
                <a:gd name="T77" fmla="*/ 2 h 2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9" h="250">
                  <a:moveTo>
                    <a:pt x="159" y="33"/>
                  </a:moveTo>
                  <a:lnTo>
                    <a:pt x="159" y="24"/>
                  </a:lnTo>
                  <a:lnTo>
                    <a:pt x="157" y="13"/>
                  </a:lnTo>
                  <a:lnTo>
                    <a:pt x="151" y="4"/>
                  </a:lnTo>
                  <a:lnTo>
                    <a:pt x="147" y="2"/>
                  </a:lnTo>
                  <a:lnTo>
                    <a:pt x="142" y="0"/>
                  </a:lnTo>
                  <a:lnTo>
                    <a:pt x="100" y="2"/>
                  </a:lnTo>
                  <a:lnTo>
                    <a:pt x="91" y="4"/>
                  </a:lnTo>
                  <a:lnTo>
                    <a:pt x="80" y="7"/>
                  </a:lnTo>
                  <a:lnTo>
                    <a:pt x="72" y="13"/>
                  </a:lnTo>
                  <a:lnTo>
                    <a:pt x="64" y="20"/>
                  </a:lnTo>
                  <a:lnTo>
                    <a:pt x="57" y="27"/>
                  </a:lnTo>
                  <a:lnTo>
                    <a:pt x="50" y="36"/>
                  </a:lnTo>
                  <a:lnTo>
                    <a:pt x="40" y="53"/>
                  </a:lnTo>
                  <a:lnTo>
                    <a:pt x="35" y="62"/>
                  </a:lnTo>
                  <a:lnTo>
                    <a:pt x="33" y="73"/>
                  </a:lnTo>
                  <a:lnTo>
                    <a:pt x="27" y="92"/>
                  </a:lnTo>
                  <a:lnTo>
                    <a:pt x="16" y="132"/>
                  </a:lnTo>
                  <a:lnTo>
                    <a:pt x="6" y="172"/>
                  </a:lnTo>
                  <a:lnTo>
                    <a:pt x="1" y="193"/>
                  </a:lnTo>
                  <a:lnTo>
                    <a:pt x="0" y="203"/>
                  </a:lnTo>
                  <a:lnTo>
                    <a:pt x="1" y="213"/>
                  </a:lnTo>
                  <a:lnTo>
                    <a:pt x="4" y="223"/>
                  </a:lnTo>
                  <a:lnTo>
                    <a:pt x="9" y="233"/>
                  </a:lnTo>
                  <a:lnTo>
                    <a:pt x="14" y="241"/>
                  </a:lnTo>
                  <a:lnTo>
                    <a:pt x="23" y="247"/>
                  </a:lnTo>
                  <a:lnTo>
                    <a:pt x="33" y="250"/>
                  </a:lnTo>
                  <a:lnTo>
                    <a:pt x="44" y="250"/>
                  </a:lnTo>
                  <a:lnTo>
                    <a:pt x="64" y="250"/>
                  </a:lnTo>
                  <a:lnTo>
                    <a:pt x="75" y="250"/>
                  </a:lnTo>
                  <a:lnTo>
                    <a:pt x="84" y="245"/>
                  </a:lnTo>
                  <a:lnTo>
                    <a:pt x="93" y="239"/>
                  </a:lnTo>
                  <a:lnTo>
                    <a:pt x="99" y="232"/>
                  </a:lnTo>
                  <a:lnTo>
                    <a:pt x="106" y="223"/>
                  </a:lnTo>
                  <a:lnTo>
                    <a:pt x="110" y="213"/>
                  </a:lnTo>
                  <a:lnTo>
                    <a:pt x="116" y="194"/>
                  </a:lnTo>
                  <a:lnTo>
                    <a:pt x="136" y="113"/>
                  </a:lnTo>
                  <a:lnTo>
                    <a:pt x="148" y="74"/>
                  </a:lnTo>
                  <a:lnTo>
                    <a:pt x="158"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95" name="Freeform 119"/>
            <p:cNvSpPr>
              <a:spLocks/>
            </p:cNvSpPr>
            <p:nvPr/>
          </p:nvSpPr>
          <p:spPr bwMode="auto">
            <a:xfrm>
              <a:off x="-627" y="1732"/>
              <a:ext cx="6" cy="20"/>
            </a:xfrm>
            <a:custGeom>
              <a:avLst/>
              <a:gdLst>
                <a:gd name="T0" fmla="*/ 0 w 16"/>
                <a:gd name="T1" fmla="*/ 0 h 51"/>
                <a:gd name="T2" fmla="*/ 0 w 16"/>
                <a:gd name="T3" fmla="*/ 1 h 51"/>
                <a:gd name="T4" fmla="*/ 0 w 16"/>
                <a:gd name="T5" fmla="*/ 2 h 51"/>
                <a:gd name="T6" fmla="*/ 0 w 16"/>
                <a:gd name="T7" fmla="*/ 2 h 51"/>
                <a:gd name="T8" fmla="*/ 1 w 16"/>
                <a:gd name="T9" fmla="*/ 3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51">
                  <a:moveTo>
                    <a:pt x="2" y="0"/>
                  </a:moveTo>
                  <a:lnTo>
                    <a:pt x="0" y="12"/>
                  </a:lnTo>
                  <a:lnTo>
                    <a:pt x="2" y="27"/>
                  </a:lnTo>
                  <a:lnTo>
                    <a:pt x="8" y="39"/>
                  </a:lnTo>
                  <a:lnTo>
                    <a:pt x="16"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96" name="Line 120"/>
            <p:cNvSpPr>
              <a:spLocks noChangeShapeType="1"/>
            </p:cNvSpPr>
            <p:nvPr/>
          </p:nvSpPr>
          <p:spPr bwMode="auto">
            <a:xfrm flipH="1">
              <a:off x="-567" y="1601"/>
              <a:ext cx="17"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997" name="Freeform 121"/>
            <p:cNvSpPr>
              <a:spLocks/>
            </p:cNvSpPr>
            <p:nvPr/>
          </p:nvSpPr>
          <p:spPr bwMode="auto">
            <a:xfrm>
              <a:off x="-436" y="1704"/>
              <a:ext cx="77" cy="153"/>
            </a:xfrm>
            <a:custGeom>
              <a:avLst/>
              <a:gdLst>
                <a:gd name="T0" fmla="*/ 0 w 186"/>
                <a:gd name="T1" fmla="*/ 26 h 372"/>
                <a:gd name="T2" fmla="*/ 13 w 186"/>
                <a:gd name="T3" fmla="*/ 0 h 372"/>
                <a:gd name="T4" fmla="*/ 12 w 186"/>
                <a:gd name="T5" fmla="*/ 26 h 372"/>
                <a:gd name="T6" fmla="*/ 0 60000 65536"/>
                <a:gd name="T7" fmla="*/ 0 60000 65536"/>
                <a:gd name="T8" fmla="*/ 0 60000 65536"/>
              </a:gdLst>
              <a:ahLst/>
              <a:cxnLst>
                <a:cxn ang="T6">
                  <a:pos x="T0" y="T1"/>
                </a:cxn>
                <a:cxn ang="T7">
                  <a:pos x="T2" y="T3"/>
                </a:cxn>
                <a:cxn ang="T8">
                  <a:pos x="T4" y="T5"/>
                </a:cxn>
              </a:cxnLst>
              <a:rect l="0" t="0" r="r" b="b"/>
              <a:pathLst>
                <a:path w="186" h="372">
                  <a:moveTo>
                    <a:pt x="0" y="372"/>
                  </a:moveTo>
                  <a:lnTo>
                    <a:pt x="186" y="0"/>
                  </a:lnTo>
                  <a:lnTo>
                    <a:pt x="173" y="3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1998" name="Line 122"/>
            <p:cNvSpPr>
              <a:spLocks noChangeShapeType="1"/>
            </p:cNvSpPr>
            <p:nvPr/>
          </p:nvSpPr>
          <p:spPr bwMode="auto">
            <a:xfrm flipH="1">
              <a:off x="-413" y="1814"/>
              <a:ext cx="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1999" name="Freeform 123"/>
            <p:cNvSpPr>
              <a:spLocks/>
            </p:cNvSpPr>
            <p:nvPr/>
          </p:nvSpPr>
          <p:spPr bwMode="auto">
            <a:xfrm>
              <a:off x="1179" y="918"/>
              <a:ext cx="67" cy="150"/>
            </a:xfrm>
            <a:custGeom>
              <a:avLst/>
              <a:gdLst>
                <a:gd name="T0" fmla="*/ 6 w 167"/>
                <a:gd name="T1" fmla="*/ 0 h 372"/>
                <a:gd name="T2" fmla="*/ 0 w 167"/>
                <a:gd name="T3" fmla="*/ 24 h 372"/>
                <a:gd name="T4" fmla="*/ 4 w 167"/>
                <a:gd name="T5" fmla="*/ 24 h 372"/>
                <a:gd name="T6" fmla="*/ 5 w 167"/>
                <a:gd name="T7" fmla="*/ 24 h 372"/>
                <a:gd name="T8" fmla="*/ 6 w 167"/>
                <a:gd name="T9" fmla="*/ 24 h 372"/>
                <a:gd name="T10" fmla="*/ 7 w 167"/>
                <a:gd name="T11" fmla="*/ 23 h 372"/>
                <a:gd name="T12" fmla="*/ 8 w 167"/>
                <a:gd name="T13" fmla="*/ 22 h 372"/>
                <a:gd name="T14" fmla="*/ 8 w 167"/>
                <a:gd name="T15" fmla="*/ 21 h 372"/>
                <a:gd name="T16" fmla="*/ 9 w 167"/>
                <a:gd name="T17" fmla="*/ 20 h 372"/>
                <a:gd name="T18" fmla="*/ 10 w 167"/>
                <a:gd name="T19" fmla="*/ 13 h 372"/>
                <a:gd name="T20" fmla="*/ 11 w 167"/>
                <a:gd name="T21" fmla="*/ 12 h 372"/>
                <a:gd name="T22" fmla="*/ 11 w 167"/>
                <a:gd name="T23" fmla="*/ 10 h 372"/>
                <a:gd name="T24" fmla="*/ 10 w 167"/>
                <a:gd name="T25" fmla="*/ 9 h 372"/>
                <a:gd name="T26" fmla="*/ 10 w 167"/>
                <a:gd name="T27" fmla="*/ 9 h 372"/>
                <a:gd name="T28" fmla="*/ 9 w 167"/>
                <a:gd name="T29" fmla="*/ 8 h 372"/>
                <a:gd name="T30" fmla="*/ 8 w 167"/>
                <a:gd name="T31" fmla="*/ 8 h 372"/>
                <a:gd name="T32" fmla="*/ 4 w 167"/>
                <a:gd name="T33" fmla="*/ 8 h 3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7" h="372">
                  <a:moveTo>
                    <a:pt x="100" y="0"/>
                  </a:moveTo>
                  <a:lnTo>
                    <a:pt x="0" y="372"/>
                  </a:lnTo>
                  <a:lnTo>
                    <a:pt x="66" y="372"/>
                  </a:lnTo>
                  <a:lnTo>
                    <a:pt x="80" y="369"/>
                  </a:lnTo>
                  <a:lnTo>
                    <a:pt x="94" y="363"/>
                  </a:lnTo>
                  <a:lnTo>
                    <a:pt x="108" y="351"/>
                  </a:lnTo>
                  <a:lnTo>
                    <a:pt x="119" y="336"/>
                  </a:lnTo>
                  <a:lnTo>
                    <a:pt x="129" y="318"/>
                  </a:lnTo>
                  <a:lnTo>
                    <a:pt x="135" y="300"/>
                  </a:lnTo>
                  <a:lnTo>
                    <a:pt x="163" y="196"/>
                  </a:lnTo>
                  <a:lnTo>
                    <a:pt x="167" y="177"/>
                  </a:lnTo>
                  <a:lnTo>
                    <a:pt x="166" y="159"/>
                  </a:lnTo>
                  <a:lnTo>
                    <a:pt x="162" y="144"/>
                  </a:lnTo>
                  <a:lnTo>
                    <a:pt x="155" y="133"/>
                  </a:lnTo>
                  <a:lnTo>
                    <a:pt x="145" y="126"/>
                  </a:lnTo>
                  <a:lnTo>
                    <a:pt x="132" y="123"/>
                  </a:lnTo>
                  <a:lnTo>
                    <a:pt x="67"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00" name="Line 124"/>
            <p:cNvSpPr>
              <a:spLocks noChangeShapeType="1"/>
            </p:cNvSpPr>
            <p:nvPr/>
          </p:nvSpPr>
          <p:spPr bwMode="auto">
            <a:xfrm flipH="1">
              <a:off x="1267" y="918"/>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01" name="Freeform 125"/>
            <p:cNvSpPr>
              <a:spLocks/>
            </p:cNvSpPr>
            <p:nvPr/>
          </p:nvSpPr>
          <p:spPr bwMode="auto">
            <a:xfrm>
              <a:off x="1768" y="2566"/>
              <a:ext cx="69" cy="153"/>
            </a:xfrm>
            <a:custGeom>
              <a:avLst/>
              <a:gdLst>
                <a:gd name="T0" fmla="*/ 7 w 166"/>
                <a:gd name="T1" fmla="*/ 0 h 374"/>
                <a:gd name="T2" fmla="*/ 0 w 166"/>
                <a:gd name="T3" fmla="*/ 26 h 374"/>
                <a:gd name="T4" fmla="*/ 5 w 166"/>
                <a:gd name="T5" fmla="*/ 26 h 374"/>
                <a:gd name="T6" fmla="*/ 6 w 166"/>
                <a:gd name="T7" fmla="*/ 25 h 374"/>
                <a:gd name="T8" fmla="*/ 7 w 166"/>
                <a:gd name="T9" fmla="*/ 25 h 374"/>
                <a:gd name="T10" fmla="*/ 7 w 166"/>
                <a:gd name="T11" fmla="*/ 24 h 374"/>
                <a:gd name="T12" fmla="*/ 8 w 166"/>
                <a:gd name="T13" fmla="*/ 23 h 374"/>
                <a:gd name="T14" fmla="*/ 9 w 166"/>
                <a:gd name="T15" fmla="*/ 22 h 374"/>
                <a:gd name="T16" fmla="*/ 10 w 166"/>
                <a:gd name="T17" fmla="*/ 20 h 374"/>
                <a:gd name="T18" fmla="*/ 12 w 166"/>
                <a:gd name="T19" fmla="*/ 14 h 374"/>
                <a:gd name="T20" fmla="*/ 12 w 166"/>
                <a:gd name="T21" fmla="*/ 12 h 374"/>
                <a:gd name="T22" fmla="*/ 12 w 166"/>
                <a:gd name="T23" fmla="*/ 11 h 374"/>
                <a:gd name="T24" fmla="*/ 12 w 166"/>
                <a:gd name="T25" fmla="*/ 10 h 374"/>
                <a:gd name="T26" fmla="*/ 11 w 166"/>
                <a:gd name="T27" fmla="*/ 9 h 374"/>
                <a:gd name="T28" fmla="*/ 10 w 166"/>
                <a:gd name="T29" fmla="*/ 9 h 374"/>
                <a:gd name="T30" fmla="*/ 9 w 166"/>
                <a:gd name="T31" fmla="*/ 9 h 374"/>
                <a:gd name="T32" fmla="*/ 5 w 166"/>
                <a:gd name="T33" fmla="*/ 9 h 3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6" h="374">
                  <a:moveTo>
                    <a:pt x="99" y="0"/>
                  </a:moveTo>
                  <a:lnTo>
                    <a:pt x="0" y="374"/>
                  </a:lnTo>
                  <a:lnTo>
                    <a:pt x="65" y="374"/>
                  </a:lnTo>
                  <a:lnTo>
                    <a:pt x="79" y="370"/>
                  </a:lnTo>
                  <a:lnTo>
                    <a:pt x="92" y="363"/>
                  </a:lnTo>
                  <a:lnTo>
                    <a:pt x="106" y="352"/>
                  </a:lnTo>
                  <a:lnTo>
                    <a:pt x="118" y="337"/>
                  </a:lnTo>
                  <a:lnTo>
                    <a:pt x="128" y="319"/>
                  </a:lnTo>
                  <a:lnTo>
                    <a:pt x="135" y="301"/>
                  </a:lnTo>
                  <a:lnTo>
                    <a:pt x="163" y="197"/>
                  </a:lnTo>
                  <a:lnTo>
                    <a:pt x="166" y="179"/>
                  </a:lnTo>
                  <a:lnTo>
                    <a:pt x="166" y="161"/>
                  </a:lnTo>
                  <a:lnTo>
                    <a:pt x="162" y="146"/>
                  </a:lnTo>
                  <a:lnTo>
                    <a:pt x="154" y="134"/>
                  </a:lnTo>
                  <a:lnTo>
                    <a:pt x="144" y="127"/>
                  </a:lnTo>
                  <a:lnTo>
                    <a:pt x="131" y="124"/>
                  </a:lnTo>
                  <a:lnTo>
                    <a:pt x="66" y="1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02" name="Freeform 126"/>
            <p:cNvSpPr>
              <a:spLocks/>
            </p:cNvSpPr>
            <p:nvPr/>
          </p:nvSpPr>
          <p:spPr bwMode="auto">
            <a:xfrm>
              <a:off x="1822" y="1601"/>
              <a:ext cx="74" cy="85"/>
            </a:xfrm>
            <a:custGeom>
              <a:avLst/>
              <a:gdLst>
                <a:gd name="T0" fmla="*/ 0 w 178"/>
                <a:gd name="T1" fmla="*/ 14 h 207"/>
                <a:gd name="T2" fmla="*/ 5 w 178"/>
                <a:gd name="T3" fmla="*/ 14 h 207"/>
                <a:gd name="T4" fmla="*/ 6 w 178"/>
                <a:gd name="T5" fmla="*/ 14 h 207"/>
                <a:gd name="T6" fmla="*/ 8 w 178"/>
                <a:gd name="T7" fmla="*/ 14 h 207"/>
                <a:gd name="T8" fmla="*/ 9 w 178"/>
                <a:gd name="T9" fmla="*/ 13 h 207"/>
                <a:gd name="T10" fmla="*/ 10 w 178"/>
                <a:gd name="T11" fmla="*/ 11 h 207"/>
                <a:gd name="T12" fmla="*/ 11 w 178"/>
                <a:gd name="T13" fmla="*/ 10 h 207"/>
                <a:gd name="T14" fmla="*/ 12 w 178"/>
                <a:gd name="T15" fmla="*/ 9 h 207"/>
                <a:gd name="T16" fmla="*/ 12 w 178"/>
                <a:gd name="T17" fmla="*/ 7 h 207"/>
                <a:gd name="T18" fmla="*/ 13 w 178"/>
                <a:gd name="T19" fmla="*/ 6 h 207"/>
                <a:gd name="T20" fmla="*/ 13 w 178"/>
                <a:gd name="T21" fmla="*/ 4 h 207"/>
                <a:gd name="T22" fmla="*/ 12 w 178"/>
                <a:gd name="T23" fmla="*/ 3 h 207"/>
                <a:gd name="T24" fmla="*/ 12 w 178"/>
                <a:gd name="T25" fmla="*/ 2 h 207"/>
                <a:gd name="T26" fmla="*/ 11 w 178"/>
                <a:gd name="T27" fmla="*/ 1 h 207"/>
                <a:gd name="T28" fmla="*/ 10 w 178"/>
                <a:gd name="T29" fmla="*/ 0 h 207"/>
                <a:gd name="T30" fmla="*/ 9 w 178"/>
                <a:gd name="T31" fmla="*/ 0 h 207"/>
                <a:gd name="T32" fmla="*/ 4 w 178"/>
                <a:gd name="T33" fmla="*/ 0 h 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8" h="207">
                  <a:moveTo>
                    <a:pt x="0" y="207"/>
                  </a:moveTo>
                  <a:lnTo>
                    <a:pt x="72" y="207"/>
                  </a:lnTo>
                  <a:lnTo>
                    <a:pt x="89" y="205"/>
                  </a:lnTo>
                  <a:lnTo>
                    <a:pt x="108" y="197"/>
                  </a:lnTo>
                  <a:lnTo>
                    <a:pt x="125" y="185"/>
                  </a:lnTo>
                  <a:lnTo>
                    <a:pt x="139" y="169"/>
                  </a:lnTo>
                  <a:lnTo>
                    <a:pt x="154" y="148"/>
                  </a:lnTo>
                  <a:lnTo>
                    <a:pt x="165" y="127"/>
                  </a:lnTo>
                  <a:lnTo>
                    <a:pt x="174" y="104"/>
                  </a:lnTo>
                  <a:lnTo>
                    <a:pt x="178" y="80"/>
                  </a:lnTo>
                  <a:lnTo>
                    <a:pt x="178" y="59"/>
                  </a:lnTo>
                  <a:lnTo>
                    <a:pt x="175" y="39"/>
                  </a:lnTo>
                  <a:lnTo>
                    <a:pt x="167" y="23"/>
                  </a:lnTo>
                  <a:lnTo>
                    <a:pt x="158" y="10"/>
                  </a:lnTo>
                  <a:lnTo>
                    <a:pt x="144" y="2"/>
                  </a:lnTo>
                  <a:lnTo>
                    <a:pt x="129" y="0"/>
                  </a:lnTo>
                  <a:lnTo>
                    <a:pt x="5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03" name="Freeform 127"/>
            <p:cNvSpPr>
              <a:spLocks/>
            </p:cNvSpPr>
            <p:nvPr/>
          </p:nvSpPr>
          <p:spPr bwMode="auto">
            <a:xfrm>
              <a:off x="1822" y="1536"/>
              <a:ext cx="85" cy="150"/>
            </a:xfrm>
            <a:custGeom>
              <a:avLst/>
              <a:gdLst>
                <a:gd name="T0" fmla="*/ 8 w 212"/>
                <a:gd name="T1" fmla="*/ 11 h 373"/>
                <a:gd name="T2" fmla="*/ 9 w 212"/>
                <a:gd name="T3" fmla="*/ 11 h 373"/>
                <a:gd name="T4" fmla="*/ 10 w 212"/>
                <a:gd name="T5" fmla="*/ 10 h 373"/>
                <a:gd name="T6" fmla="*/ 11 w 212"/>
                <a:gd name="T7" fmla="*/ 9 h 373"/>
                <a:gd name="T8" fmla="*/ 12 w 212"/>
                <a:gd name="T9" fmla="*/ 8 h 373"/>
                <a:gd name="T10" fmla="*/ 13 w 212"/>
                <a:gd name="T11" fmla="*/ 7 h 373"/>
                <a:gd name="T12" fmla="*/ 14 w 212"/>
                <a:gd name="T13" fmla="*/ 5 h 373"/>
                <a:gd name="T14" fmla="*/ 14 w 212"/>
                <a:gd name="T15" fmla="*/ 4 h 373"/>
                <a:gd name="T16" fmla="*/ 14 w 212"/>
                <a:gd name="T17" fmla="*/ 3 h 373"/>
                <a:gd name="T18" fmla="*/ 13 w 212"/>
                <a:gd name="T19" fmla="*/ 2 h 373"/>
                <a:gd name="T20" fmla="*/ 13 w 212"/>
                <a:gd name="T21" fmla="*/ 1 h 373"/>
                <a:gd name="T22" fmla="*/ 12 w 212"/>
                <a:gd name="T23" fmla="*/ 0 h 373"/>
                <a:gd name="T24" fmla="*/ 11 w 212"/>
                <a:gd name="T25" fmla="*/ 0 h 373"/>
                <a:gd name="T26" fmla="*/ 6 w 212"/>
                <a:gd name="T27" fmla="*/ 0 h 373"/>
                <a:gd name="T28" fmla="*/ 0 w 212"/>
                <a:gd name="T29" fmla="*/ 24 h 3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2" h="373">
                  <a:moveTo>
                    <a:pt x="129" y="166"/>
                  </a:moveTo>
                  <a:lnTo>
                    <a:pt x="144" y="163"/>
                  </a:lnTo>
                  <a:lnTo>
                    <a:pt x="161" y="155"/>
                  </a:lnTo>
                  <a:lnTo>
                    <a:pt x="176" y="142"/>
                  </a:lnTo>
                  <a:lnTo>
                    <a:pt x="190" y="125"/>
                  </a:lnTo>
                  <a:lnTo>
                    <a:pt x="201" y="105"/>
                  </a:lnTo>
                  <a:lnTo>
                    <a:pt x="209" y="83"/>
                  </a:lnTo>
                  <a:lnTo>
                    <a:pt x="212" y="62"/>
                  </a:lnTo>
                  <a:lnTo>
                    <a:pt x="212" y="42"/>
                  </a:lnTo>
                  <a:lnTo>
                    <a:pt x="208" y="25"/>
                  </a:lnTo>
                  <a:lnTo>
                    <a:pt x="199" y="11"/>
                  </a:lnTo>
                  <a:lnTo>
                    <a:pt x="187" y="3"/>
                  </a:lnTo>
                  <a:lnTo>
                    <a:pt x="172" y="0"/>
                  </a:lnTo>
                  <a:lnTo>
                    <a:pt x="100" y="0"/>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04" name="Line 128"/>
            <p:cNvSpPr>
              <a:spLocks noChangeShapeType="1"/>
            </p:cNvSpPr>
            <p:nvPr/>
          </p:nvSpPr>
          <p:spPr bwMode="auto">
            <a:xfrm>
              <a:off x="-794" y="886"/>
              <a:ext cx="2764"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05" name="Line 129"/>
            <p:cNvSpPr>
              <a:spLocks noChangeShapeType="1"/>
            </p:cNvSpPr>
            <p:nvPr/>
          </p:nvSpPr>
          <p:spPr bwMode="auto">
            <a:xfrm>
              <a:off x="1970" y="886"/>
              <a:ext cx="0" cy="117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06" name="Line 130"/>
            <p:cNvSpPr>
              <a:spLocks noChangeShapeType="1"/>
            </p:cNvSpPr>
            <p:nvPr/>
          </p:nvSpPr>
          <p:spPr bwMode="auto">
            <a:xfrm flipH="1">
              <a:off x="-794" y="2061"/>
              <a:ext cx="27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07" name="Line 131"/>
            <p:cNvSpPr>
              <a:spLocks noChangeShapeType="1"/>
            </p:cNvSpPr>
            <p:nvPr/>
          </p:nvSpPr>
          <p:spPr bwMode="auto">
            <a:xfrm flipV="1">
              <a:off x="-794" y="886"/>
              <a:ext cx="0" cy="11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08" name="Line 132"/>
            <p:cNvSpPr>
              <a:spLocks noChangeShapeType="1"/>
            </p:cNvSpPr>
            <p:nvPr/>
          </p:nvSpPr>
          <p:spPr bwMode="auto">
            <a:xfrm>
              <a:off x="1970" y="2061"/>
              <a:ext cx="839" cy="840"/>
            </a:xfrm>
            <a:prstGeom prst="line">
              <a:avLst/>
            </a:prstGeom>
            <a:noFill/>
            <a:ln w="1905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09" name="Line 133"/>
            <p:cNvSpPr>
              <a:spLocks noChangeShapeType="1"/>
            </p:cNvSpPr>
            <p:nvPr/>
          </p:nvSpPr>
          <p:spPr bwMode="auto">
            <a:xfrm>
              <a:off x="-794" y="2061"/>
              <a:ext cx="841" cy="84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0" name="Line 134"/>
            <p:cNvSpPr>
              <a:spLocks noChangeShapeType="1"/>
            </p:cNvSpPr>
            <p:nvPr/>
          </p:nvSpPr>
          <p:spPr bwMode="auto">
            <a:xfrm>
              <a:off x="47" y="2901"/>
              <a:ext cx="2762"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1" name="Line 135"/>
            <p:cNvSpPr>
              <a:spLocks noChangeShapeType="1"/>
            </p:cNvSpPr>
            <p:nvPr/>
          </p:nvSpPr>
          <p:spPr bwMode="auto">
            <a:xfrm flipH="1">
              <a:off x="-454" y="1718"/>
              <a:ext cx="2180" cy="18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2" name="Line 136"/>
            <p:cNvSpPr>
              <a:spLocks noChangeShapeType="1"/>
            </p:cNvSpPr>
            <p:nvPr/>
          </p:nvSpPr>
          <p:spPr bwMode="auto">
            <a:xfrm>
              <a:off x="-454" y="1907"/>
              <a:ext cx="0" cy="2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3" name="Line 137"/>
            <p:cNvSpPr>
              <a:spLocks noChangeShapeType="1"/>
            </p:cNvSpPr>
            <p:nvPr/>
          </p:nvSpPr>
          <p:spPr bwMode="auto">
            <a:xfrm flipH="1" flipV="1">
              <a:off x="1109" y="1102"/>
              <a:ext cx="617" cy="6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4" name="Line 138"/>
            <p:cNvSpPr>
              <a:spLocks noChangeShapeType="1"/>
            </p:cNvSpPr>
            <p:nvPr/>
          </p:nvSpPr>
          <p:spPr bwMode="auto">
            <a:xfrm flipH="1">
              <a:off x="-587" y="1102"/>
              <a:ext cx="1696" cy="6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5" name="Line 139"/>
            <p:cNvSpPr>
              <a:spLocks noChangeShapeType="1"/>
            </p:cNvSpPr>
            <p:nvPr/>
          </p:nvSpPr>
          <p:spPr bwMode="auto">
            <a:xfrm flipH="1" flipV="1">
              <a:off x="-454" y="2194"/>
              <a:ext cx="2180" cy="48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6" name="Line 140"/>
            <p:cNvSpPr>
              <a:spLocks noChangeShapeType="1"/>
            </p:cNvSpPr>
            <p:nvPr/>
          </p:nvSpPr>
          <p:spPr bwMode="auto">
            <a:xfrm>
              <a:off x="1726" y="1718"/>
              <a:ext cx="0" cy="9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7" name="Line 141"/>
            <p:cNvSpPr>
              <a:spLocks noChangeShapeType="1"/>
            </p:cNvSpPr>
            <p:nvPr/>
          </p:nvSpPr>
          <p:spPr bwMode="auto">
            <a:xfrm>
              <a:off x="-587" y="1772"/>
              <a:ext cx="133" cy="1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8" name="Line 142"/>
            <p:cNvSpPr>
              <a:spLocks noChangeShapeType="1"/>
            </p:cNvSpPr>
            <p:nvPr/>
          </p:nvSpPr>
          <p:spPr bwMode="auto">
            <a:xfrm flipH="1">
              <a:off x="-181" y="1871"/>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19" name="Freeform 143"/>
            <p:cNvSpPr>
              <a:spLocks/>
            </p:cNvSpPr>
            <p:nvPr/>
          </p:nvSpPr>
          <p:spPr bwMode="auto">
            <a:xfrm>
              <a:off x="-192" y="1842"/>
              <a:ext cx="11" cy="29"/>
            </a:xfrm>
            <a:custGeom>
              <a:avLst/>
              <a:gdLst>
                <a:gd name="T0" fmla="*/ 0 w 34"/>
                <a:gd name="T1" fmla="*/ 0 h 73"/>
                <a:gd name="T2" fmla="*/ 0 w 34"/>
                <a:gd name="T3" fmla="*/ 1 h 73"/>
                <a:gd name="T4" fmla="*/ 0 w 34"/>
                <a:gd name="T5" fmla="*/ 2 h 73"/>
                <a:gd name="T6" fmla="*/ 0 w 34"/>
                <a:gd name="T7" fmla="*/ 3 h 73"/>
                <a:gd name="T8" fmla="*/ 0 w 34"/>
                <a:gd name="T9" fmla="*/ 4 h 73"/>
                <a:gd name="T10" fmla="*/ 1 w 34"/>
                <a:gd name="T11" fmla="*/ 4 h 73"/>
                <a:gd name="T12" fmla="*/ 1 w 34"/>
                <a:gd name="T13" fmla="*/ 5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3">
                  <a:moveTo>
                    <a:pt x="3" y="0"/>
                  </a:moveTo>
                  <a:lnTo>
                    <a:pt x="0" y="20"/>
                  </a:lnTo>
                  <a:lnTo>
                    <a:pt x="0" y="37"/>
                  </a:lnTo>
                  <a:lnTo>
                    <a:pt x="5" y="51"/>
                  </a:lnTo>
                  <a:lnTo>
                    <a:pt x="12" y="63"/>
                  </a:lnTo>
                  <a:lnTo>
                    <a:pt x="22" y="71"/>
                  </a:lnTo>
                  <a:lnTo>
                    <a:pt x="34"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20" name="Line 144"/>
            <p:cNvSpPr>
              <a:spLocks noChangeShapeType="1"/>
            </p:cNvSpPr>
            <p:nvPr/>
          </p:nvSpPr>
          <p:spPr bwMode="auto">
            <a:xfrm flipV="1">
              <a:off x="-192" y="1799"/>
              <a:ext cx="1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21" name="Freeform 145"/>
            <p:cNvSpPr>
              <a:spLocks/>
            </p:cNvSpPr>
            <p:nvPr/>
          </p:nvSpPr>
          <p:spPr bwMode="auto">
            <a:xfrm>
              <a:off x="-181" y="1772"/>
              <a:ext cx="28" cy="27"/>
            </a:xfrm>
            <a:custGeom>
              <a:avLst/>
              <a:gdLst>
                <a:gd name="T0" fmla="*/ 4 w 70"/>
                <a:gd name="T1" fmla="*/ 0 h 72"/>
                <a:gd name="T2" fmla="*/ 4 w 70"/>
                <a:gd name="T3" fmla="*/ 0 h 72"/>
                <a:gd name="T4" fmla="*/ 3 w 70"/>
                <a:gd name="T5" fmla="*/ 0 h 72"/>
                <a:gd name="T6" fmla="*/ 2 w 70"/>
                <a:gd name="T7" fmla="*/ 1 h 72"/>
                <a:gd name="T8" fmla="*/ 1 w 70"/>
                <a:gd name="T9" fmla="*/ 2 h 72"/>
                <a:gd name="T10" fmla="*/ 0 w 70"/>
                <a:gd name="T11" fmla="*/ 3 h 72"/>
                <a:gd name="T12" fmla="*/ 0 w 70"/>
                <a:gd name="T13" fmla="*/ 4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2">
                  <a:moveTo>
                    <a:pt x="70" y="0"/>
                  </a:moveTo>
                  <a:lnTo>
                    <a:pt x="57" y="2"/>
                  </a:lnTo>
                  <a:lnTo>
                    <a:pt x="42" y="9"/>
                  </a:lnTo>
                  <a:lnTo>
                    <a:pt x="29" y="21"/>
                  </a:lnTo>
                  <a:lnTo>
                    <a:pt x="16" y="36"/>
                  </a:lnTo>
                  <a:lnTo>
                    <a:pt x="7"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22" name="Line 146"/>
            <p:cNvSpPr>
              <a:spLocks noChangeShapeType="1"/>
            </p:cNvSpPr>
            <p:nvPr/>
          </p:nvSpPr>
          <p:spPr bwMode="auto">
            <a:xfrm>
              <a:off x="-153" y="1772"/>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23" name="Line 147"/>
            <p:cNvSpPr>
              <a:spLocks noChangeShapeType="1"/>
            </p:cNvSpPr>
            <p:nvPr/>
          </p:nvSpPr>
          <p:spPr bwMode="auto">
            <a:xfrm flipH="1">
              <a:off x="-113" y="1720"/>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24" name="Line 148"/>
            <p:cNvSpPr>
              <a:spLocks noChangeShapeType="1"/>
            </p:cNvSpPr>
            <p:nvPr/>
          </p:nvSpPr>
          <p:spPr bwMode="auto">
            <a:xfrm flipH="1">
              <a:off x="444" y="2796"/>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25" name="Freeform 149"/>
            <p:cNvSpPr>
              <a:spLocks/>
            </p:cNvSpPr>
            <p:nvPr/>
          </p:nvSpPr>
          <p:spPr bwMode="auto">
            <a:xfrm>
              <a:off x="428" y="2768"/>
              <a:ext cx="16" cy="28"/>
            </a:xfrm>
            <a:custGeom>
              <a:avLst/>
              <a:gdLst>
                <a:gd name="T0" fmla="*/ 0 w 35"/>
                <a:gd name="T1" fmla="*/ 0 h 72"/>
                <a:gd name="T2" fmla="*/ 0 w 35"/>
                <a:gd name="T3" fmla="*/ 1 h 72"/>
                <a:gd name="T4" fmla="*/ 0 w 35"/>
                <a:gd name="T5" fmla="*/ 2 h 72"/>
                <a:gd name="T6" fmla="*/ 0 w 35"/>
                <a:gd name="T7" fmla="*/ 3 h 72"/>
                <a:gd name="T8" fmla="*/ 1 w 35"/>
                <a:gd name="T9" fmla="*/ 4 h 72"/>
                <a:gd name="T10" fmla="*/ 2 w 35"/>
                <a:gd name="T11" fmla="*/ 4 h 72"/>
                <a:gd name="T12" fmla="*/ 3 w 35"/>
                <a:gd name="T13" fmla="*/ 4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72">
                  <a:moveTo>
                    <a:pt x="3" y="0"/>
                  </a:moveTo>
                  <a:lnTo>
                    <a:pt x="0" y="19"/>
                  </a:lnTo>
                  <a:lnTo>
                    <a:pt x="1" y="36"/>
                  </a:lnTo>
                  <a:lnTo>
                    <a:pt x="4" y="51"/>
                  </a:lnTo>
                  <a:lnTo>
                    <a:pt x="12" y="63"/>
                  </a:lnTo>
                  <a:lnTo>
                    <a:pt x="22" y="70"/>
                  </a:lnTo>
                  <a:lnTo>
                    <a:pt x="35"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26" name="Line 150"/>
            <p:cNvSpPr>
              <a:spLocks noChangeShapeType="1"/>
            </p:cNvSpPr>
            <p:nvPr/>
          </p:nvSpPr>
          <p:spPr bwMode="auto">
            <a:xfrm flipV="1">
              <a:off x="432" y="2725"/>
              <a:ext cx="12"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27" name="Freeform 151"/>
            <p:cNvSpPr>
              <a:spLocks/>
            </p:cNvSpPr>
            <p:nvPr/>
          </p:nvSpPr>
          <p:spPr bwMode="auto">
            <a:xfrm>
              <a:off x="444" y="2694"/>
              <a:ext cx="27" cy="31"/>
            </a:xfrm>
            <a:custGeom>
              <a:avLst/>
              <a:gdLst>
                <a:gd name="T0" fmla="*/ 4 w 70"/>
                <a:gd name="T1" fmla="*/ 0 h 74"/>
                <a:gd name="T2" fmla="*/ 3 w 70"/>
                <a:gd name="T3" fmla="*/ 0 h 74"/>
                <a:gd name="T4" fmla="*/ 2 w 70"/>
                <a:gd name="T5" fmla="*/ 1 h 74"/>
                <a:gd name="T6" fmla="*/ 2 w 70"/>
                <a:gd name="T7" fmla="*/ 2 h 74"/>
                <a:gd name="T8" fmla="*/ 1 w 70"/>
                <a:gd name="T9" fmla="*/ 3 h 74"/>
                <a:gd name="T10" fmla="*/ 0 w 70"/>
                <a:gd name="T11" fmla="*/ 4 h 74"/>
                <a:gd name="T12" fmla="*/ 0 w 70"/>
                <a:gd name="T13" fmla="*/ 5 h 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4">
                  <a:moveTo>
                    <a:pt x="70" y="0"/>
                  </a:moveTo>
                  <a:lnTo>
                    <a:pt x="56" y="3"/>
                  </a:lnTo>
                  <a:lnTo>
                    <a:pt x="42" y="11"/>
                  </a:lnTo>
                  <a:lnTo>
                    <a:pt x="28" y="21"/>
                  </a:lnTo>
                  <a:lnTo>
                    <a:pt x="17" y="37"/>
                  </a:lnTo>
                  <a:lnTo>
                    <a:pt x="7" y="54"/>
                  </a:lnTo>
                  <a:lnTo>
                    <a:pt x="0"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28" name="Line 152"/>
            <p:cNvSpPr>
              <a:spLocks noChangeShapeType="1"/>
            </p:cNvSpPr>
            <p:nvPr/>
          </p:nvSpPr>
          <p:spPr bwMode="auto">
            <a:xfrm>
              <a:off x="471" y="2694"/>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29" name="Line 153"/>
            <p:cNvSpPr>
              <a:spLocks noChangeShapeType="1"/>
            </p:cNvSpPr>
            <p:nvPr/>
          </p:nvSpPr>
          <p:spPr bwMode="auto">
            <a:xfrm flipH="1">
              <a:off x="324" y="2640"/>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30" name="Freeform 154"/>
            <p:cNvSpPr>
              <a:spLocks/>
            </p:cNvSpPr>
            <p:nvPr/>
          </p:nvSpPr>
          <p:spPr bwMode="auto">
            <a:xfrm>
              <a:off x="304" y="2603"/>
              <a:ext cx="20" cy="37"/>
            </a:xfrm>
            <a:custGeom>
              <a:avLst/>
              <a:gdLst>
                <a:gd name="T0" fmla="*/ 0 w 45"/>
                <a:gd name="T1" fmla="*/ 0 h 93"/>
                <a:gd name="T2" fmla="*/ 0 w 45"/>
                <a:gd name="T3" fmla="*/ 1 h 93"/>
                <a:gd name="T4" fmla="*/ 0 w 45"/>
                <a:gd name="T5" fmla="*/ 2 h 93"/>
                <a:gd name="T6" fmla="*/ 0 w 45"/>
                <a:gd name="T7" fmla="*/ 4 h 93"/>
                <a:gd name="T8" fmla="*/ 1 w 45"/>
                <a:gd name="T9" fmla="*/ 5 h 93"/>
                <a:gd name="T10" fmla="*/ 2 w 45"/>
                <a:gd name="T11" fmla="*/ 5 h 93"/>
                <a:gd name="T12" fmla="*/ 3 w 45"/>
                <a:gd name="T13" fmla="*/ 6 h 93"/>
                <a:gd name="T14" fmla="*/ 4 w 45"/>
                <a:gd name="T15" fmla="*/ 6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5" h="93">
                  <a:moveTo>
                    <a:pt x="4" y="0"/>
                  </a:moveTo>
                  <a:lnTo>
                    <a:pt x="1" y="20"/>
                  </a:lnTo>
                  <a:lnTo>
                    <a:pt x="0" y="41"/>
                  </a:lnTo>
                  <a:lnTo>
                    <a:pt x="3" y="58"/>
                  </a:lnTo>
                  <a:lnTo>
                    <a:pt x="10" y="73"/>
                  </a:lnTo>
                  <a:lnTo>
                    <a:pt x="19" y="83"/>
                  </a:lnTo>
                  <a:lnTo>
                    <a:pt x="31" y="91"/>
                  </a:lnTo>
                  <a:lnTo>
                    <a:pt x="45"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31" name="Line 155"/>
            <p:cNvSpPr>
              <a:spLocks noChangeShapeType="1"/>
            </p:cNvSpPr>
            <p:nvPr/>
          </p:nvSpPr>
          <p:spPr bwMode="auto">
            <a:xfrm flipV="1">
              <a:off x="307" y="2527"/>
              <a:ext cx="20" cy="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32" name="Freeform 156"/>
            <p:cNvSpPr>
              <a:spLocks/>
            </p:cNvSpPr>
            <p:nvPr/>
          </p:nvSpPr>
          <p:spPr bwMode="auto">
            <a:xfrm>
              <a:off x="327" y="2489"/>
              <a:ext cx="36" cy="38"/>
            </a:xfrm>
            <a:custGeom>
              <a:avLst/>
              <a:gdLst>
                <a:gd name="T0" fmla="*/ 6 w 91"/>
                <a:gd name="T1" fmla="*/ 0 h 93"/>
                <a:gd name="T2" fmla="*/ 5 w 91"/>
                <a:gd name="T3" fmla="*/ 0 h 93"/>
                <a:gd name="T4" fmla="*/ 4 w 91"/>
                <a:gd name="T5" fmla="*/ 1 h 93"/>
                <a:gd name="T6" fmla="*/ 3 w 91"/>
                <a:gd name="T7" fmla="*/ 1 h 93"/>
                <a:gd name="T8" fmla="*/ 2 w 91"/>
                <a:gd name="T9" fmla="*/ 2 h 93"/>
                <a:gd name="T10" fmla="*/ 1 w 91"/>
                <a:gd name="T11" fmla="*/ 4 h 93"/>
                <a:gd name="T12" fmla="*/ 0 w 91"/>
                <a:gd name="T13" fmla="*/ 5 h 93"/>
                <a:gd name="T14" fmla="*/ 0 w 91"/>
                <a:gd name="T15" fmla="*/ 7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1" h="93">
                  <a:moveTo>
                    <a:pt x="91" y="0"/>
                  </a:moveTo>
                  <a:lnTo>
                    <a:pt x="76" y="2"/>
                  </a:lnTo>
                  <a:lnTo>
                    <a:pt x="60" y="9"/>
                  </a:lnTo>
                  <a:lnTo>
                    <a:pt x="45" y="20"/>
                  </a:lnTo>
                  <a:lnTo>
                    <a:pt x="30" y="35"/>
                  </a:lnTo>
                  <a:lnTo>
                    <a:pt x="19" y="52"/>
                  </a:lnTo>
                  <a:lnTo>
                    <a:pt x="8" y="73"/>
                  </a:lnTo>
                  <a:lnTo>
                    <a:pt x="0"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33" name="Line 157"/>
            <p:cNvSpPr>
              <a:spLocks noChangeShapeType="1"/>
            </p:cNvSpPr>
            <p:nvPr/>
          </p:nvSpPr>
          <p:spPr bwMode="auto">
            <a:xfrm>
              <a:off x="363" y="2489"/>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34" name="Freeform 158"/>
            <p:cNvSpPr>
              <a:spLocks/>
            </p:cNvSpPr>
            <p:nvPr/>
          </p:nvSpPr>
          <p:spPr bwMode="auto">
            <a:xfrm>
              <a:off x="-677" y="972"/>
              <a:ext cx="82" cy="150"/>
            </a:xfrm>
            <a:custGeom>
              <a:avLst/>
              <a:gdLst>
                <a:gd name="T0" fmla="*/ 0 w 199"/>
                <a:gd name="T1" fmla="*/ 0 h 372"/>
                <a:gd name="T2" fmla="*/ 0 w 199"/>
                <a:gd name="T3" fmla="*/ 24 h 372"/>
                <a:gd name="T4" fmla="*/ 14 w 199"/>
                <a:gd name="T5" fmla="*/ 0 h 372"/>
                <a:gd name="T6" fmla="*/ 0 60000 65536"/>
                <a:gd name="T7" fmla="*/ 0 60000 65536"/>
                <a:gd name="T8" fmla="*/ 0 60000 65536"/>
              </a:gdLst>
              <a:ahLst/>
              <a:cxnLst>
                <a:cxn ang="T6">
                  <a:pos x="T0" y="T1"/>
                </a:cxn>
                <a:cxn ang="T7">
                  <a:pos x="T2" y="T3"/>
                </a:cxn>
                <a:cxn ang="T8">
                  <a:pos x="T4" y="T5"/>
                </a:cxn>
              </a:cxnLst>
              <a:rect l="0" t="0" r="r" b="b"/>
              <a:pathLst>
                <a:path w="199" h="372">
                  <a:moveTo>
                    <a:pt x="0" y="0"/>
                  </a:moveTo>
                  <a:lnTo>
                    <a:pt x="0" y="372"/>
                  </a:lnTo>
                  <a:lnTo>
                    <a:pt x="1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35" name="Line 159"/>
            <p:cNvSpPr>
              <a:spLocks noChangeShapeType="1"/>
            </p:cNvSpPr>
            <p:nvPr/>
          </p:nvSpPr>
          <p:spPr bwMode="auto">
            <a:xfrm flipH="1" flipV="1">
              <a:off x="2438" y="2694"/>
              <a:ext cx="150" cy="1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36" name="Line 160"/>
            <p:cNvSpPr>
              <a:spLocks noChangeShapeType="1"/>
            </p:cNvSpPr>
            <p:nvPr/>
          </p:nvSpPr>
          <p:spPr bwMode="auto">
            <a:xfrm>
              <a:off x="2507" y="2762"/>
              <a:ext cx="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37" name="Line 161"/>
            <p:cNvSpPr>
              <a:spLocks noChangeShapeType="1"/>
            </p:cNvSpPr>
            <p:nvPr/>
          </p:nvSpPr>
          <p:spPr bwMode="auto">
            <a:xfrm>
              <a:off x="2507" y="2694"/>
              <a:ext cx="149" cy="1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38" name="Line 162"/>
            <p:cNvSpPr>
              <a:spLocks noChangeShapeType="1"/>
            </p:cNvSpPr>
            <p:nvPr/>
          </p:nvSpPr>
          <p:spPr bwMode="auto">
            <a:xfrm flipH="1">
              <a:off x="-158" y="972"/>
              <a:ext cx="992" cy="94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39" name="Line 163"/>
            <p:cNvSpPr>
              <a:spLocks noChangeShapeType="1"/>
            </p:cNvSpPr>
            <p:nvPr/>
          </p:nvSpPr>
          <p:spPr bwMode="auto">
            <a:xfrm>
              <a:off x="-158" y="1914"/>
              <a:ext cx="618" cy="6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40" name="Line 164"/>
            <p:cNvSpPr>
              <a:spLocks noChangeShapeType="1"/>
            </p:cNvSpPr>
            <p:nvPr/>
          </p:nvSpPr>
          <p:spPr bwMode="auto">
            <a:xfrm flipV="1">
              <a:off x="460" y="2532"/>
              <a:ext cx="0" cy="1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41" name="Line 165"/>
            <p:cNvSpPr>
              <a:spLocks noChangeShapeType="1"/>
            </p:cNvSpPr>
            <p:nvPr/>
          </p:nvSpPr>
          <p:spPr bwMode="auto">
            <a:xfrm>
              <a:off x="1096" y="1233"/>
              <a:ext cx="0" cy="10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42" name="Line 166"/>
            <p:cNvSpPr>
              <a:spLocks noChangeShapeType="1"/>
            </p:cNvSpPr>
            <p:nvPr/>
          </p:nvSpPr>
          <p:spPr bwMode="auto">
            <a:xfrm flipH="1">
              <a:off x="460" y="2322"/>
              <a:ext cx="636" cy="35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43" name="Freeform 167"/>
            <p:cNvSpPr>
              <a:spLocks/>
            </p:cNvSpPr>
            <p:nvPr/>
          </p:nvSpPr>
          <p:spPr bwMode="auto">
            <a:xfrm>
              <a:off x="1172" y="2232"/>
              <a:ext cx="68" cy="153"/>
            </a:xfrm>
            <a:custGeom>
              <a:avLst/>
              <a:gdLst>
                <a:gd name="T0" fmla="*/ 12 w 165"/>
                <a:gd name="T1" fmla="*/ 0 h 372"/>
                <a:gd name="T2" fmla="*/ 5 w 165"/>
                <a:gd name="T3" fmla="*/ 26 h 372"/>
                <a:gd name="T4" fmla="*/ 0 w 165"/>
                <a:gd name="T5" fmla="*/ 26 h 372"/>
                <a:gd name="T6" fmla="*/ 0 60000 65536"/>
                <a:gd name="T7" fmla="*/ 0 60000 65536"/>
                <a:gd name="T8" fmla="*/ 0 60000 65536"/>
              </a:gdLst>
              <a:ahLst/>
              <a:cxnLst>
                <a:cxn ang="T6">
                  <a:pos x="T0" y="T1"/>
                </a:cxn>
                <a:cxn ang="T7">
                  <a:pos x="T2" y="T3"/>
                </a:cxn>
                <a:cxn ang="T8">
                  <a:pos x="T4" y="T5"/>
                </a:cxn>
              </a:cxnLst>
              <a:rect l="0" t="0" r="r" b="b"/>
              <a:pathLst>
                <a:path w="165" h="372">
                  <a:moveTo>
                    <a:pt x="165" y="0"/>
                  </a:moveTo>
                  <a:lnTo>
                    <a:pt x="66" y="372"/>
                  </a:lnTo>
                  <a:lnTo>
                    <a:pt x="0" y="3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44" name="Freeform 168"/>
            <p:cNvSpPr>
              <a:spLocks/>
            </p:cNvSpPr>
            <p:nvPr/>
          </p:nvSpPr>
          <p:spPr bwMode="auto">
            <a:xfrm>
              <a:off x="1158" y="2353"/>
              <a:ext cx="14" cy="32"/>
            </a:xfrm>
            <a:custGeom>
              <a:avLst/>
              <a:gdLst>
                <a:gd name="T0" fmla="*/ 0 w 34"/>
                <a:gd name="T1" fmla="*/ 0 h 72"/>
                <a:gd name="T2" fmla="*/ 0 w 34"/>
                <a:gd name="T3" fmla="*/ 2 h 72"/>
                <a:gd name="T4" fmla="*/ 0 w 34"/>
                <a:gd name="T5" fmla="*/ 3 h 72"/>
                <a:gd name="T6" fmla="*/ 0 w 34"/>
                <a:gd name="T7" fmla="*/ 4 h 72"/>
                <a:gd name="T8" fmla="*/ 1 w 34"/>
                <a:gd name="T9" fmla="*/ 5 h 72"/>
                <a:gd name="T10" fmla="*/ 2 w 34"/>
                <a:gd name="T11" fmla="*/ 6 h 72"/>
                <a:gd name="T12" fmla="*/ 2 w 34"/>
                <a:gd name="T13" fmla="*/ 6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2">
                  <a:moveTo>
                    <a:pt x="4" y="0"/>
                  </a:moveTo>
                  <a:lnTo>
                    <a:pt x="0" y="18"/>
                  </a:lnTo>
                  <a:lnTo>
                    <a:pt x="0" y="36"/>
                  </a:lnTo>
                  <a:lnTo>
                    <a:pt x="5" y="51"/>
                  </a:lnTo>
                  <a:lnTo>
                    <a:pt x="12" y="63"/>
                  </a:lnTo>
                  <a:lnTo>
                    <a:pt x="23" y="70"/>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45" name="Line 169"/>
            <p:cNvSpPr>
              <a:spLocks noChangeShapeType="1"/>
            </p:cNvSpPr>
            <p:nvPr/>
          </p:nvSpPr>
          <p:spPr bwMode="auto">
            <a:xfrm flipV="1">
              <a:off x="1161" y="2313"/>
              <a:ext cx="11"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46" name="Freeform 170"/>
            <p:cNvSpPr>
              <a:spLocks/>
            </p:cNvSpPr>
            <p:nvPr/>
          </p:nvSpPr>
          <p:spPr bwMode="auto">
            <a:xfrm>
              <a:off x="1172" y="2282"/>
              <a:ext cx="29" cy="31"/>
            </a:xfrm>
            <a:custGeom>
              <a:avLst/>
              <a:gdLst>
                <a:gd name="T0" fmla="*/ 5 w 71"/>
                <a:gd name="T1" fmla="*/ 0 h 74"/>
                <a:gd name="T2" fmla="*/ 4 w 71"/>
                <a:gd name="T3" fmla="*/ 0 h 74"/>
                <a:gd name="T4" fmla="*/ 3 w 71"/>
                <a:gd name="T5" fmla="*/ 1 h 74"/>
                <a:gd name="T6" fmla="*/ 2 w 71"/>
                <a:gd name="T7" fmla="*/ 2 h 74"/>
                <a:gd name="T8" fmla="*/ 1 w 71"/>
                <a:gd name="T9" fmla="*/ 3 h 74"/>
                <a:gd name="T10" fmla="*/ 0 w 71"/>
                <a:gd name="T11" fmla="*/ 4 h 74"/>
                <a:gd name="T12" fmla="*/ 0 w 71"/>
                <a:gd name="T13" fmla="*/ 5 h 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4">
                  <a:moveTo>
                    <a:pt x="71" y="0"/>
                  </a:moveTo>
                  <a:lnTo>
                    <a:pt x="57" y="4"/>
                  </a:lnTo>
                  <a:lnTo>
                    <a:pt x="43" y="11"/>
                  </a:lnTo>
                  <a:lnTo>
                    <a:pt x="29" y="22"/>
                  </a:lnTo>
                  <a:lnTo>
                    <a:pt x="16" y="37"/>
                  </a:lnTo>
                  <a:lnTo>
                    <a:pt x="7" y="55"/>
                  </a:lnTo>
                  <a:lnTo>
                    <a:pt x="0"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47" name="Line 171"/>
            <p:cNvSpPr>
              <a:spLocks noChangeShapeType="1"/>
            </p:cNvSpPr>
            <p:nvPr/>
          </p:nvSpPr>
          <p:spPr bwMode="auto">
            <a:xfrm>
              <a:off x="1201" y="2282"/>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48" name="Freeform 172"/>
            <p:cNvSpPr>
              <a:spLocks/>
            </p:cNvSpPr>
            <p:nvPr/>
          </p:nvSpPr>
          <p:spPr bwMode="auto">
            <a:xfrm>
              <a:off x="746" y="1031"/>
              <a:ext cx="66" cy="150"/>
            </a:xfrm>
            <a:custGeom>
              <a:avLst/>
              <a:gdLst>
                <a:gd name="T0" fmla="*/ 10 w 165"/>
                <a:gd name="T1" fmla="*/ 0 h 373"/>
                <a:gd name="T2" fmla="*/ 4 w 165"/>
                <a:gd name="T3" fmla="*/ 24 h 373"/>
                <a:gd name="T4" fmla="*/ 0 w 165"/>
                <a:gd name="T5" fmla="*/ 24 h 373"/>
                <a:gd name="T6" fmla="*/ 0 60000 65536"/>
                <a:gd name="T7" fmla="*/ 0 60000 65536"/>
                <a:gd name="T8" fmla="*/ 0 60000 65536"/>
              </a:gdLst>
              <a:ahLst/>
              <a:cxnLst>
                <a:cxn ang="T6">
                  <a:pos x="T0" y="T1"/>
                </a:cxn>
                <a:cxn ang="T7">
                  <a:pos x="T2" y="T3"/>
                </a:cxn>
                <a:cxn ang="T8">
                  <a:pos x="T4" y="T5"/>
                </a:cxn>
              </a:cxnLst>
              <a:rect l="0" t="0" r="r" b="b"/>
              <a:pathLst>
                <a:path w="165" h="373">
                  <a:moveTo>
                    <a:pt x="165" y="0"/>
                  </a:moveTo>
                  <a:lnTo>
                    <a:pt x="65" y="373"/>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49" name="Freeform 173"/>
            <p:cNvSpPr>
              <a:spLocks/>
            </p:cNvSpPr>
            <p:nvPr/>
          </p:nvSpPr>
          <p:spPr bwMode="auto">
            <a:xfrm>
              <a:off x="733" y="1153"/>
              <a:ext cx="13" cy="28"/>
            </a:xfrm>
            <a:custGeom>
              <a:avLst/>
              <a:gdLst>
                <a:gd name="T0" fmla="*/ 0 w 34"/>
                <a:gd name="T1" fmla="*/ 0 h 72"/>
                <a:gd name="T2" fmla="*/ 0 w 34"/>
                <a:gd name="T3" fmla="*/ 1 h 72"/>
                <a:gd name="T4" fmla="*/ 0 w 34"/>
                <a:gd name="T5" fmla="*/ 2 h 72"/>
                <a:gd name="T6" fmla="*/ 0 w 34"/>
                <a:gd name="T7" fmla="*/ 3 h 72"/>
                <a:gd name="T8" fmla="*/ 1 w 34"/>
                <a:gd name="T9" fmla="*/ 4 h 72"/>
                <a:gd name="T10" fmla="*/ 1 w 34"/>
                <a:gd name="T11" fmla="*/ 4 h 72"/>
                <a:gd name="T12" fmla="*/ 2 w 34"/>
                <a:gd name="T13" fmla="*/ 4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2">
                  <a:moveTo>
                    <a:pt x="3" y="0"/>
                  </a:moveTo>
                  <a:lnTo>
                    <a:pt x="0" y="18"/>
                  </a:lnTo>
                  <a:lnTo>
                    <a:pt x="0" y="36"/>
                  </a:lnTo>
                  <a:lnTo>
                    <a:pt x="4" y="51"/>
                  </a:lnTo>
                  <a:lnTo>
                    <a:pt x="12" y="63"/>
                  </a:lnTo>
                  <a:lnTo>
                    <a:pt x="22" y="69"/>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50" name="Line 174"/>
            <p:cNvSpPr>
              <a:spLocks noChangeShapeType="1"/>
            </p:cNvSpPr>
            <p:nvPr/>
          </p:nvSpPr>
          <p:spPr bwMode="auto">
            <a:xfrm flipV="1">
              <a:off x="733" y="1111"/>
              <a:ext cx="1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51" name="Freeform 175"/>
            <p:cNvSpPr>
              <a:spLocks/>
            </p:cNvSpPr>
            <p:nvPr/>
          </p:nvSpPr>
          <p:spPr bwMode="auto">
            <a:xfrm>
              <a:off x="744" y="1080"/>
              <a:ext cx="29" cy="31"/>
            </a:xfrm>
            <a:custGeom>
              <a:avLst/>
              <a:gdLst>
                <a:gd name="T0" fmla="*/ 5 w 70"/>
                <a:gd name="T1" fmla="*/ 0 h 72"/>
                <a:gd name="T2" fmla="*/ 4 w 70"/>
                <a:gd name="T3" fmla="*/ 0 h 72"/>
                <a:gd name="T4" fmla="*/ 3 w 70"/>
                <a:gd name="T5" fmla="*/ 1 h 72"/>
                <a:gd name="T6" fmla="*/ 2 w 70"/>
                <a:gd name="T7" fmla="*/ 2 h 72"/>
                <a:gd name="T8" fmla="*/ 1 w 70"/>
                <a:gd name="T9" fmla="*/ 3 h 72"/>
                <a:gd name="T10" fmla="*/ 0 w 70"/>
                <a:gd name="T11" fmla="*/ 4 h 72"/>
                <a:gd name="T12" fmla="*/ 0 w 70"/>
                <a:gd name="T13" fmla="*/ 6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2">
                  <a:moveTo>
                    <a:pt x="70" y="0"/>
                  </a:moveTo>
                  <a:lnTo>
                    <a:pt x="57" y="3"/>
                  </a:lnTo>
                  <a:lnTo>
                    <a:pt x="42" y="10"/>
                  </a:lnTo>
                  <a:lnTo>
                    <a:pt x="29" y="21"/>
                  </a:lnTo>
                  <a:lnTo>
                    <a:pt x="16" y="36"/>
                  </a:lnTo>
                  <a:lnTo>
                    <a:pt x="6" y="54"/>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52" name="Line 176"/>
            <p:cNvSpPr>
              <a:spLocks noChangeShapeType="1"/>
            </p:cNvSpPr>
            <p:nvPr/>
          </p:nvSpPr>
          <p:spPr bwMode="auto">
            <a:xfrm>
              <a:off x="773" y="1080"/>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53" name="Line 177"/>
            <p:cNvSpPr>
              <a:spLocks noChangeShapeType="1"/>
            </p:cNvSpPr>
            <p:nvPr/>
          </p:nvSpPr>
          <p:spPr bwMode="auto">
            <a:xfrm flipH="1">
              <a:off x="829" y="1028"/>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54" name="Freeform 178"/>
            <p:cNvSpPr>
              <a:spLocks/>
            </p:cNvSpPr>
            <p:nvPr/>
          </p:nvSpPr>
          <p:spPr bwMode="auto">
            <a:xfrm>
              <a:off x="1127" y="1256"/>
              <a:ext cx="91" cy="149"/>
            </a:xfrm>
            <a:custGeom>
              <a:avLst/>
              <a:gdLst>
                <a:gd name="T0" fmla="*/ 0 w 220"/>
                <a:gd name="T1" fmla="*/ 24 h 373"/>
                <a:gd name="T2" fmla="*/ 5 w 220"/>
                <a:gd name="T3" fmla="*/ 24 h 373"/>
                <a:gd name="T4" fmla="*/ 6 w 220"/>
                <a:gd name="T5" fmla="*/ 24 h 373"/>
                <a:gd name="T6" fmla="*/ 7 w 220"/>
                <a:gd name="T7" fmla="*/ 23 h 373"/>
                <a:gd name="T8" fmla="*/ 9 w 220"/>
                <a:gd name="T9" fmla="*/ 22 h 373"/>
                <a:gd name="T10" fmla="*/ 10 w 220"/>
                <a:gd name="T11" fmla="*/ 21 h 373"/>
                <a:gd name="T12" fmla="*/ 11 w 220"/>
                <a:gd name="T13" fmla="*/ 20 h 373"/>
                <a:gd name="T14" fmla="*/ 12 w 220"/>
                <a:gd name="T15" fmla="*/ 18 h 373"/>
                <a:gd name="T16" fmla="*/ 12 w 220"/>
                <a:gd name="T17" fmla="*/ 16 h 373"/>
                <a:gd name="T18" fmla="*/ 15 w 220"/>
                <a:gd name="T19" fmla="*/ 7 h 373"/>
                <a:gd name="T20" fmla="*/ 16 w 220"/>
                <a:gd name="T21" fmla="*/ 6 h 373"/>
                <a:gd name="T22" fmla="*/ 16 w 220"/>
                <a:gd name="T23" fmla="*/ 4 h 373"/>
                <a:gd name="T24" fmla="*/ 15 w 220"/>
                <a:gd name="T25" fmla="*/ 3 h 373"/>
                <a:gd name="T26" fmla="*/ 15 w 220"/>
                <a:gd name="T27" fmla="*/ 2 h 373"/>
                <a:gd name="T28" fmla="*/ 14 w 220"/>
                <a:gd name="T29" fmla="*/ 1 h 373"/>
                <a:gd name="T30" fmla="*/ 13 w 220"/>
                <a:gd name="T31" fmla="*/ 0 h 373"/>
                <a:gd name="T32" fmla="*/ 12 w 220"/>
                <a:gd name="T33" fmla="*/ 0 h 373"/>
                <a:gd name="T34" fmla="*/ 7 w 220"/>
                <a:gd name="T35" fmla="*/ 0 h 373"/>
                <a:gd name="T36" fmla="*/ 0 w 220"/>
                <a:gd name="T37" fmla="*/ 24 h 37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20" h="373">
                  <a:moveTo>
                    <a:pt x="0" y="373"/>
                  </a:moveTo>
                  <a:lnTo>
                    <a:pt x="66" y="373"/>
                  </a:lnTo>
                  <a:lnTo>
                    <a:pt x="84" y="371"/>
                  </a:lnTo>
                  <a:lnTo>
                    <a:pt x="103" y="362"/>
                  </a:lnTo>
                  <a:lnTo>
                    <a:pt x="121" y="348"/>
                  </a:lnTo>
                  <a:lnTo>
                    <a:pt x="139" y="330"/>
                  </a:lnTo>
                  <a:lnTo>
                    <a:pt x="154" y="309"/>
                  </a:lnTo>
                  <a:lnTo>
                    <a:pt x="167" y="285"/>
                  </a:lnTo>
                  <a:lnTo>
                    <a:pt x="175" y="259"/>
                  </a:lnTo>
                  <a:lnTo>
                    <a:pt x="214" y="114"/>
                  </a:lnTo>
                  <a:lnTo>
                    <a:pt x="219" y="89"/>
                  </a:lnTo>
                  <a:lnTo>
                    <a:pt x="220" y="65"/>
                  </a:lnTo>
                  <a:lnTo>
                    <a:pt x="216" y="43"/>
                  </a:lnTo>
                  <a:lnTo>
                    <a:pt x="208" y="25"/>
                  </a:lnTo>
                  <a:lnTo>
                    <a:pt x="197" y="12"/>
                  </a:lnTo>
                  <a:lnTo>
                    <a:pt x="182" y="3"/>
                  </a:lnTo>
                  <a:lnTo>
                    <a:pt x="165" y="0"/>
                  </a:lnTo>
                  <a:lnTo>
                    <a:pt x="100" y="0"/>
                  </a:lnTo>
                  <a:lnTo>
                    <a:pt x="0" y="37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2055" name="Line 179"/>
            <p:cNvSpPr>
              <a:spLocks noChangeShapeType="1"/>
            </p:cNvSpPr>
            <p:nvPr/>
          </p:nvSpPr>
          <p:spPr bwMode="auto">
            <a:xfrm flipV="1">
              <a:off x="820" y="1797"/>
              <a:ext cx="0" cy="6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56" name="Line 180"/>
            <p:cNvSpPr>
              <a:spLocks noChangeShapeType="1"/>
            </p:cNvSpPr>
            <p:nvPr/>
          </p:nvSpPr>
          <p:spPr bwMode="auto">
            <a:xfrm flipH="1" flipV="1">
              <a:off x="406" y="1380"/>
              <a:ext cx="414" cy="4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57" name="Line 181"/>
            <p:cNvSpPr>
              <a:spLocks noChangeShapeType="1"/>
            </p:cNvSpPr>
            <p:nvPr/>
          </p:nvSpPr>
          <p:spPr bwMode="auto">
            <a:xfrm flipV="1">
              <a:off x="460" y="1233"/>
              <a:ext cx="636" cy="129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58" name="Line 182"/>
            <p:cNvSpPr>
              <a:spLocks noChangeShapeType="1"/>
            </p:cNvSpPr>
            <p:nvPr/>
          </p:nvSpPr>
          <p:spPr bwMode="auto">
            <a:xfrm flipH="1" flipV="1">
              <a:off x="834" y="972"/>
              <a:ext cx="262" cy="2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59" name="Line 183"/>
            <p:cNvSpPr>
              <a:spLocks noChangeShapeType="1"/>
            </p:cNvSpPr>
            <p:nvPr/>
          </p:nvSpPr>
          <p:spPr bwMode="auto">
            <a:xfrm flipV="1">
              <a:off x="793" y="2512"/>
              <a:ext cx="39" cy="1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0" name="Line 184"/>
            <p:cNvSpPr>
              <a:spLocks noChangeShapeType="1"/>
            </p:cNvSpPr>
            <p:nvPr/>
          </p:nvSpPr>
          <p:spPr bwMode="auto">
            <a:xfrm flipH="1">
              <a:off x="804" y="2577"/>
              <a:ext cx="57"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1" name="Line 185"/>
            <p:cNvSpPr>
              <a:spLocks noChangeShapeType="1"/>
            </p:cNvSpPr>
            <p:nvPr/>
          </p:nvSpPr>
          <p:spPr bwMode="auto">
            <a:xfrm>
              <a:off x="832" y="2595"/>
              <a:ext cx="6"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2" name="Line 186"/>
            <p:cNvSpPr>
              <a:spLocks noChangeShapeType="1"/>
            </p:cNvSpPr>
            <p:nvPr/>
          </p:nvSpPr>
          <p:spPr bwMode="auto">
            <a:xfrm flipV="1">
              <a:off x="313" y="1218"/>
              <a:ext cx="43"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3" name="Line 187"/>
            <p:cNvSpPr>
              <a:spLocks noChangeShapeType="1"/>
            </p:cNvSpPr>
            <p:nvPr/>
          </p:nvSpPr>
          <p:spPr bwMode="auto">
            <a:xfrm flipH="1">
              <a:off x="327" y="1287"/>
              <a:ext cx="56"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4" name="Line 188"/>
            <p:cNvSpPr>
              <a:spLocks noChangeShapeType="1"/>
            </p:cNvSpPr>
            <p:nvPr/>
          </p:nvSpPr>
          <p:spPr bwMode="auto">
            <a:xfrm>
              <a:off x="356" y="1303"/>
              <a:ext cx="5"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5" name="Line 189"/>
            <p:cNvSpPr>
              <a:spLocks noChangeShapeType="1"/>
            </p:cNvSpPr>
            <p:nvPr/>
          </p:nvSpPr>
          <p:spPr bwMode="auto">
            <a:xfrm flipH="1">
              <a:off x="417" y="1218"/>
              <a:ext cx="15"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6" name="Line 190"/>
            <p:cNvSpPr>
              <a:spLocks noChangeShapeType="1"/>
            </p:cNvSpPr>
            <p:nvPr/>
          </p:nvSpPr>
          <p:spPr bwMode="auto">
            <a:xfrm flipV="1">
              <a:off x="852" y="1811"/>
              <a:ext cx="40" cy="1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7" name="Line 191"/>
            <p:cNvSpPr>
              <a:spLocks noChangeShapeType="1"/>
            </p:cNvSpPr>
            <p:nvPr/>
          </p:nvSpPr>
          <p:spPr bwMode="auto">
            <a:xfrm flipH="1">
              <a:off x="866" y="1811"/>
              <a:ext cx="85"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068" name="Line 192"/>
            <p:cNvSpPr>
              <a:spLocks noChangeShapeType="1"/>
            </p:cNvSpPr>
            <p:nvPr/>
          </p:nvSpPr>
          <p:spPr bwMode="auto">
            <a:xfrm>
              <a:off x="897" y="1868"/>
              <a:ext cx="14"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53473" name="Rectangle 193"/>
          <p:cNvSpPr>
            <a:spLocks noChangeArrowheads="1"/>
          </p:cNvSpPr>
          <p:nvPr/>
        </p:nvSpPr>
        <p:spPr bwMode="auto">
          <a:xfrm>
            <a:off x="5003800" y="188913"/>
            <a:ext cx="3895725"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rPr>
              <a:t>        </a:t>
            </a:r>
            <a:r>
              <a:rPr lang="zh-CN" altLang="en-US" sz="4000" b="1">
                <a:solidFill>
                  <a:srgbClr val="FF0000"/>
                </a:solidFill>
              </a:rPr>
              <a:t>交点是两直线的共有点</a:t>
            </a: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53395"/>
                                        </p:tgtEl>
                                        <p:attrNameLst>
                                          <p:attrName>style.visibility</p:attrName>
                                        </p:attrNameLst>
                                      </p:cBhvr>
                                      <p:to>
                                        <p:strVal val="visible"/>
                                      </p:to>
                                    </p:set>
                                    <p:animEffect transition="in" filter="wipe(left)">
                                      <p:cBhvr>
                                        <p:cTn id="7" dur="500"/>
                                        <p:tgtEl>
                                          <p:spTgt spid="35339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53347"/>
                                        </p:tgtEl>
                                        <p:attrNameLst>
                                          <p:attrName>style.visibility</p:attrName>
                                        </p:attrNameLst>
                                      </p:cBhvr>
                                      <p:to>
                                        <p:strVal val="visible"/>
                                      </p:to>
                                    </p:set>
                                    <p:animEffect transition="in" filter="wipe(left)">
                                      <p:cBhvr>
                                        <p:cTn id="12" dur="500"/>
                                        <p:tgtEl>
                                          <p:spTgt spid="3533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7" presetClass="entr" presetSubtype="10" fill="hold" grpId="0" nodeType="clickEffect">
                                  <p:stCondLst>
                                    <p:cond delay="0"/>
                                  </p:stCondLst>
                                  <p:childTnLst>
                                    <p:set>
                                      <p:cBhvr>
                                        <p:cTn id="16" dur="1" fill="hold">
                                          <p:stCondLst>
                                            <p:cond delay="0"/>
                                          </p:stCondLst>
                                        </p:cTn>
                                        <p:tgtEl>
                                          <p:spTgt spid="353344"/>
                                        </p:tgtEl>
                                        <p:attrNameLst>
                                          <p:attrName>style.visibility</p:attrName>
                                        </p:attrNameLst>
                                      </p:cBhvr>
                                      <p:to>
                                        <p:strVal val="visible"/>
                                      </p:to>
                                    </p:set>
                                    <p:anim calcmode="lin" valueType="num">
                                      <p:cBhvr>
                                        <p:cTn id="17" dur="500" fill="hold"/>
                                        <p:tgtEl>
                                          <p:spTgt spid="353344"/>
                                        </p:tgtEl>
                                        <p:attrNameLst>
                                          <p:attrName>ppt_w</p:attrName>
                                        </p:attrNameLst>
                                      </p:cBhvr>
                                      <p:tavLst>
                                        <p:tav tm="0">
                                          <p:val>
                                            <p:fltVal val="0"/>
                                          </p:val>
                                        </p:tav>
                                        <p:tav tm="100000">
                                          <p:val>
                                            <p:strVal val="#ppt_w"/>
                                          </p:val>
                                        </p:tav>
                                      </p:tavLst>
                                    </p:anim>
                                    <p:anim calcmode="lin" valueType="num">
                                      <p:cBhvr>
                                        <p:cTn id="18" dur="500" fill="hold"/>
                                        <p:tgtEl>
                                          <p:spTgt spid="353344"/>
                                        </p:tgtEl>
                                        <p:attrNameLst>
                                          <p:attrName>ppt_h</p:attrName>
                                        </p:attrNameLst>
                                      </p:cBhvr>
                                      <p:tavLst>
                                        <p:tav tm="0">
                                          <p:val>
                                            <p:strVal val="#ppt_h"/>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353345">
                                            <p:txEl>
                                              <p:pRg st="0" end="0"/>
                                            </p:txEl>
                                          </p:spTgt>
                                        </p:tgtEl>
                                        <p:attrNameLst>
                                          <p:attrName>style.visibility</p:attrName>
                                        </p:attrNameLst>
                                      </p:cBhvr>
                                      <p:to>
                                        <p:strVal val="visible"/>
                                      </p:to>
                                    </p:set>
                                    <p:animEffect transition="in" filter="wipe(up)">
                                      <p:cBhvr>
                                        <p:cTn id="23" dur="500"/>
                                        <p:tgtEl>
                                          <p:spTgt spid="353345">
                                            <p:txEl>
                                              <p:pRg st="0" end="0"/>
                                            </p:txEl>
                                          </p:spTgt>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353473"/>
                                        </p:tgtEl>
                                        <p:attrNameLst>
                                          <p:attrName>style.visibility</p:attrName>
                                        </p:attrNameLst>
                                      </p:cBhvr>
                                      <p:to>
                                        <p:strVal val="visible"/>
                                      </p:to>
                                    </p:set>
                                    <p:animEffect transition="in" filter="wipe(left)">
                                      <p:cBhvr>
                                        <p:cTn id="28" dur="500"/>
                                        <p:tgtEl>
                                          <p:spTgt spid="3534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3344" grpId="0" autoUpdateAnimBg="0"/>
      <p:bldP spid="353345" grpId="0" build="p" autoUpdateAnimBg="0"/>
      <p:bldP spid="353473"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30"/>
          <p:cNvSpPr txBox="1">
            <a:spLocks noChangeArrowheads="1"/>
          </p:cNvSpPr>
          <p:nvPr/>
        </p:nvSpPr>
        <p:spPr bwMode="auto">
          <a:xfrm>
            <a:off x="0" y="0"/>
            <a:ext cx="91440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latin typeface="黑体" pitchFamily="2" charset="-122"/>
                <a:ea typeface="黑体" pitchFamily="2" charset="-122"/>
              </a:rPr>
              <a:t>例</a:t>
            </a:r>
            <a:r>
              <a:rPr lang="en-US" altLang="zh-CN" sz="4000" b="1">
                <a:latin typeface="黑体" pitchFamily="2" charset="-122"/>
                <a:ea typeface="黑体" pitchFamily="2" charset="-122"/>
              </a:rPr>
              <a:t>3.</a:t>
            </a:r>
            <a:r>
              <a:rPr lang="zh-CN" altLang="en-US" sz="4000" b="1">
                <a:latin typeface="黑体" pitchFamily="2" charset="-122"/>
                <a:ea typeface="黑体" pitchFamily="2" charset="-122"/>
              </a:rPr>
              <a:t>过</a:t>
            </a:r>
            <a:r>
              <a:rPr lang="en-US" altLang="zh-CN" sz="4000" b="1">
                <a:latin typeface="黑体" pitchFamily="2" charset="-122"/>
                <a:ea typeface="黑体" pitchFamily="2" charset="-122"/>
              </a:rPr>
              <a:t>C</a:t>
            </a:r>
            <a:r>
              <a:rPr lang="zh-CN" altLang="en-US" sz="4000" b="1">
                <a:latin typeface="黑体" pitchFamily="2" charset="-122"/>
                <a:ea typeface="黑体" pitchFamily="2" charset="-122"/>
              </a:rPr>
              <a:t>点作</a:t>
            </a:r>
            <a:r>
              <a:rPr lang="zh-CN" altLang="en-US" sz="4000" b="1">
                <a:solidFill>
                  <a:srgbClr val="FF0000"/>
                </a:solidFill>
                <a:latin typeface="黑体" pitchFamily="2" charset="-122"/>
                <a:ea typeface="黑体" pitchFamily="2" charset="-122"/>
              </a:rPr>
              <a:t>水平线</a:t>
            </a:r>
            <a:r>
              <a:rPr lang="en-US" altLang="zh-CN" sz="4000" b="1">
                <a:latin typeface="黑体" pitchFamily="2" charset="-122"/>
                <a:ea typeface="黑体" pitchFamily="2" charset="-122"/>
              </a:rPr>
              <a:t>CD</a:t>
            </a:r>
            <a:r>
              <a:rPr lang="zh-CN" altLang="en-US" sz="4000" b="1">
                <a:latin typeface="黑体" pitchFamily="2" charset="-122"/>
                <a:ea typeface="黑体" pitchFamily="2" charset="-122"/>
              </a:rPr>
              <a:t>与</a:t>
            </a:r>
            <a:r>
              <a:rPr lang="en-US" altLang="zh-CN" sz="4000" b="1">
                <a:latin typeface="黑体" pitchFamily="2" charset="-122"/>
                <a:ea typeface="黑体" pitchFamily="2" charset="-122"/>
              </a:rPr>
              <a:t>AB</a:t>
            </a:r>
            <a:r>
              <a:rPr lang="zh-CN" altLang="en-US" sz="4000" b="1">
                <a:latin typeface="黑体" pitchFamily="2" charset="-122"/>
                <a:ea typeface="黑体" pitchFamily="2" charset="-122"/>
              </a:rPr>
              <a:t>相交。</a:t>
            </a:r>
          </a:p>
        </p:txBody>
      </p:sp>
      <p:sp>
        <p:nvSpPr>
          <p:cNvPr id="355360" name="Line 32"/>
          <p:cNvSpPr>
            <a:spLocks noChangeShapeType="1"/>
          </p:cNvSpPr>
          <p:nvPr/>
        </p:nvSpPr>
        <p:spPr bwMode="auto">
          <a:xfrm flipH="1">
            <a:off x="4694238" y="2835275"/>
            <a:ext cx="2112962"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5361" name="Line 33"/>
          <p:cNvSpPr>
            <a:spLocks noChangeShapeType="1"/>
          </p:cNvSpPr>
          <p:nvPr/>
        </p:nvSpPr>
        <p:spPr bwMode="auto">
          <a:xfrm flipH="1">
            <a:off x="4694238" y="5070475"/>
            <a:ext cx="2112962" cy="10810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55362" name="Group 34"/>
          <p:cNvGrpSpPr>
            <a:grpSpLocks/>
          </p:cNvGrpSpPr>
          <p:nvPr/>
        </p:nvGrpSpPr>
        <p:grpSpPr bwMode="auto">
          <a:xfrm>
            <a:off x="6929438" y="4827588"/>
            <a:ext cx="173037" cy="320675"/>
            <a:chOff x="2895" y="2662"/>
            <a:chExt cx="91" cy="168"/>
          </a:xfrm>
        </p:grpSpPr>
        <p:sp>
          <p:nvSpPr>
            <p:cNvPr id="43068" name="Freeform 35"/>
            <p:cNvSpPr>
              <a:spLocks/>
            </p:cNvSpPr>
            <p:nvPr/>
          </p:nvSpPr>
          <p:spPr bwMode="auto">
            <a:xfrm>
              <a:off x="2910" y="2662"/>
              <a:ext cx="76" cy="168"/>
            </a:xfrm>
            <a:custGeom>
              <a:avLst/>
              <a:gdLst>
                <a:gd name="T0" fmla="*/ 16 w 165"/>
                <a:gd name="T1" fmla="*/ 0 h 373"/>
                <a:gd name="T2" fmla="*/ 6 w 165"/>
                <a:gd name="T3" fmla="*/ 34 h 373"/>
                <a:gd name="T4" fmla="*/ 0 w 165"/>
                <a:gd name="T5" fmla="*/ 34 h 373"/>
                <a:gd name="T6" fmla="*/ 0 60000 65536"/>
                <a:gd name="T7" fmla="*/ 0 60000 65536"/>
                <a:gd name="T8" fmla="*/ 0 60000 65536"/>
              </a:gdLst>
              <a:ahLst/>
              <a:cxnLst>
                <a:cxn ang="T6">
                  <a:pos x="T0" y="T1"/>
                </a:cxn>
                <a:cxn ang="T7">
                  <a:pos x="T2" y="T3"/>
                </a:cxn>
                <a:cxn ang="T8">
                  <a:pos x="T4" y="T5"/>
                </a:cxn>
              </a:cxnLst>
              <a:rect l="0" t="0" r="r" b="b"/>
              <a:pathLst>
                <a:path w="165" h="373">
                  <a:moveTo>
                    <a:pt x="165" y="0"/>
                  </a:moveTo>
                  <a:lnTo>
                    <a:pt x="66" y="373"/>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69" name="Freeform 36"/>
            <p:cNvSpPr>
              <a:spLocks/>
            </p:cNvSpPr>
            <p:nvPr/>
          </p:nvSpPr>
          <p:spPr bwMode="auto">
            <a:xfrm>
              <a:off x="2895" y="2798"/>
              <a:ext cx="15" cy="32"/>
            </a:xfrm>
            <a:custGeom>
              <a:avLst/>
              <a:gdLst>
                <a:gd name="T0" fmla="*/ 0 w 34"/>
                <a:gd name="T1" fmla="*/ 0 h 72"/>
                <a:gd name="T2" fmla="*/ 0 w 34"/>
                <a:gd name="T3" fmla="*/ 2 h 72"/>
                <a:gd name="T4" fmla="*/ 0 w 34"/>
                <a:gd name="T5" fmla="*/ 3 h 72"/>
                <a:gd name="T6" fmla="*/ 0 w 34"/>
                <a:gd name="T7" fmla="*/ 4 h 72"/>
                <a:gd name="T8" fmla="*/ 1 w 34"/>
                <a:gd name="T9" fmla="*/ 5 h 72"/>
                <a:gd name="T10" fmla="*/ 2 w 34"/>
                <a:gd name="T11" fmla="*/ 6 h 72"/>
                <a:gd name="T12" fmla="*/ 3 w 34"/>
                <a:gd name="T13" fmla="*/ 6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2">
                  <a:moveTo>
                    <a:pt x="3" y="0"/>
                  </a:moveTo>
                  <a:lnTo>
                    <a:pt x="0" y="19"/>
                  </a:lnTo>
                  <a:lnTo>
                    <a:pt x="0" y="36"/>
                  </a:lnTo>
                  <a:lnTo>
                    <a:pt x="4" y="51"/>
                  </a:lnTo>
                  <a:lnTo>
                    <a:pt x="12" y="62"/>
                  </a:lnTo>
                  <a:lnTo>
                    <a:pt x="22" y="70"/>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70" name="Line 37"/>
            <p:cNvSpPr>
              <a:spLocks noChangeShapeType="1"/>
            </p:cNvSpPr>
            <p:nvPr/>
          </p:nvSpPr>
          <p:spPr bwMode="auto">
            <a:xfrm flipV="1">
              <a:off x="2898" y="2751"/>
              <a:ext cx="12"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71" name="Freeform 38"/>
            <p:cNvSpPr>
              <a:spLocks/>
            </p:cNvSpPr>
            <p:nvPr/>
          </p:nvSpPr>
          <p:spPr bwMode="auto">
            <a:xfrm>
              <a:off x="2910" y="2719"/>
              <a:ext cx="32" cy="32"/>
            </a:xfrm>
            <a:custGeom>
              <a:avLst/>
              <a:gdLst>
                <a:gd name="T0" fmla="*/ 7 w 70"/>
                <a:gd name="T1" fmla="*/ 0 h 72"/>
                <a:gd name="T2" fmla="*/ 5 w 70"/>
                <a:gd name="T3" fmla="*/ 0 h 72"/>
                <a:gd name="T4" fmla="*/ 4 w 70"/>
                <a:gd name="T5" fmla="*/ 1 h 72"/>
                <a:gd name="T6" fmla="*/ 3 w 70"/>
                <a:gd name="T7" fmla="*/ 2 h 72"/>
                <a:gd name="T8" fmla="*/ 2 w 70"/>
                <a:gd name="T9" fmla="*/ 3 h 72"/>
                <a:gd name="T10" fmla="*/ 0 w 70"/>
                <a:gd name="T11" fmla="*/ 5 h 72"/>
                <a:gd name="T12" fmla="*/ 0 w 70"/>
                <a:gd name="T13" fmla="*/ 6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2">
                  <a:moveTo>
                    <a:pt x="70" y="0"/>
                  </a:moveTo>
                  <a:lnTo>
                    <a:pt x="56" y="2"/>
                  </a:lnTo>
                  <a:lnTo>
                    <a:pt x="42" y="9"/>
                  </a:lnTo>
                  <a:lnTo>
                    <a:pt x="29" y="20"/>
                  </a:lnTo>
                  <a:lnTo>
                    <a:pt x="17" y="36"/>
                  </a:lnTo>
                  <a:lnTo>
                    <a:pt x="6"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72" name="Line 39"/>
            <p:cNvSpPr>
              <a:spLocks noChangeShapeType="1"/>
            </p:cNvSpPr>
            <p:nvPr/>
          </p:nvSpPr>
          <p:spPr bwMode="auto">
            <a:xfrm>
              <a:off x="2942" y="2719"/>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55368" name="Group 40"/>
          <p:cNvGrpSpPr>
            <a:grpSpLocks/>
          </p:cNvGrpSpPr>
          <p:nvPr/>
        </p:nvGrpSpPr>
        <p:grpSpPr bwMode="auto">
          <a:xfrm>
            <a:off x="6940550" y="2611438"/>
            <a:ext cx="234950" cy="320675"/>
            <a:chOff x="2901" y="1502"/>
            <a:chExt cx="123" cy="168"/>
          </a:xfrm>
        </p:grpSpPr>
        <p:sp>
          <p:nvSpPr>
            <p:cNvPr id="43062" name="Freeform 41"/>
            <p:cNvSpPr>
              <a:spLocks/>
            </p:cNvSpPr>
            <p:nvPr/>
          </p:nvSpPr>
          <p:spPr bwMode="auto">
            <a:xfrm>
              <a:off x="2917" y="1502"/>
              <a:ext cx="72" cy="168"/>
            </a:xfrm>
            <a:custGeom>
              <a:avLst/>
              <a:gdLst>
                <a:gd name="T0" fmla="*/ 14 w 165"/>
                <a:gd name="T1" fmla="*/ 0 h 373"/>
                <a:gd name="T2" fmla="*/ 5 w 165"/>
                <a:gd name="T3" fmla="*/ 34 h 373"/>
                <a:gd name="T4" fmla="*/ 0 w 165"/>
                <a:gd name="T5" fmla="*/ 34 h 373"/>
                <a:gd name="T6" fmla="*/ 0 60000 65536"/>
                <a:gd name="T7" fmla="*/ 0 60000 65536"/>
                <a:gd name="T8" fmla="*/ 0 60000 65536"/>
              </a:gdLst>
              <a:ahLst/>
              <a:cxnLst>
                <a:cxn ang="T6">
                  <a:pos x="T0" y="T1"/>
                </a:cxn>
                <a:cxn ang="T7">
                  <a:pos x="T2" y="T3"/>
                </a:cxn>
                <a:cxn ang="T8">
                  <a:pos x="T4" y="T5"/>
                </a:cxn>
              </a:cxnLst>
              <a:rect l="0" t="0" r="r" b="b"/>
              <a:pathLst>
                <a:path w="165" h="373">
                  <a:moveTo>
                    <a:pt x="165" y="0"/>
                  </a:moveTo>
                  <a:lnTo>
                    <a:pt x="65" y="373"/>
                  </a:lnTo>
                  <a:lnTo>
                    <a:pt x="0" y="3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63" name="Freeform 42"/>
            <p:cNvSpPr>
              <a:spLocks/>
            </p:cNvSpPr>
            <p:nvPr/>
          </p:nvSpPr>
          <p:spPr bwMode="auto">
            <a:xfrm>
              <a:off x="2901" y="1638"/>
              <a:ext cx="16" cy="32"/>
            </a:xfrm>
            <a:custGeom>
              <a:avLst/>
              <a:gdLst>
                <a:gd name="T0" fmla="*/ 0 w 36"/>
                <a:gd name="T1" fmla="*/ 0 h 72"/>
                <a:gd name="T2" fmla="*/ 0 w 36"/>
                <a:gd name="T3" fmla="*/ 2 h 72"/>
                <a:gd name="T4" fmla="*/ 0 w 36"/>
                <a:gd name="T5" fmla="*/ 3 h 72"/>
                <a:gd name="T6" fmla="*/ 0 w 36"/>
                <a:gd name="T7" fmla="*/ 4 h 72"/>
                <a:gd name="T8" fmla="*/ 1 w 36"/>
                <a:gd name="T9" fmla="*/ 5 h 72"/>
                <a:gd name="T10" fmla="*/ 2 w 36"/>
                <a:gd name="T11" fmla="*/ 6 h 72"/>
                <a:gd name="T12" fmla="*/ 3 w 36"/>
                <a:gd name="T13" fmla="*/ 6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72">
                  <a:moveTo>
                    <a:pt x="4" y="0"/>
                  </a:moveTo>
                  <a:lnTo>
                    <a:pt x="0" y="19"/>
                  </a:lnTo>
                  <a:lnTo>
                    <a:pt x="2" y="36"/>
                  </a:lnTo>
                  <a:lnTo>
                    <a:pt x="5" y="52"/>
                  </a:lnTo>
                  <a:lnTo>
                    <a:pt x="12" y="62"/>
                  </a:lnTo>
                  <a:lnTo>
                    <a:pt x="23" y="70"/>
                  </a:lnTo>
                  <a:lnTo>
                    <a:pt x="36"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64" name="Line 43"/>
            <p:cNvSpPr>
              <a:spLocks noChangeShapeType="1"/>
            </p:cNvSpPr>
            <p:nvPr/>
          </p:nvSpPr>
          <p:spPr bwMode="auto">
            <a:xfrm flipV="1">
              <a:off x="2901" y="1591"/>
              <a:ext cx="13"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65" name="Freeform 44"/>
            <p:cNvSpPr>
              <a:spLocks/>
            </p:cNvSpPr>
            <p:nvPr/>
          </p:nvSpPr>
          <p:spPr bwMode="auto">
            <a:xfrm>
              <a:off x="2914" y="1559"/>
              <a:ext cx="31" cy="32"/>
            </a:xfrm>
            <a:custGeom>
              <a:avLst/>
              <a:gdLst>
                <a:gd name="T0" fmla="*/ 6 w 71"/>
                <a:gd name="T1" fmla="*/ 0 h 72"/>
                <a:gd name="T2" fmla="*/ 5 w 71"/>
                <a:gd name="T3" fmla="*/ 0 h 72"/>
                <a:gd name="T4" fmla="*/ 3 w 71"/>
                <a:gd name="T5" fmla="*/ 1 h 72"/>
                <a:gd name="T6" fmla="*/ 3 w 71"/>
                <a:gd name="T7" fmla="*/ 2 h 72"/>
                <a:gd name="T8" fmla="*/ 1 w 71"/>
                <a:gd name="T9" fmla="*/ 3 h 72"/>
                <a:gd name="T10" fmla="*/ 0 w 71"/>
                <a:gd name="T11" fmla="*/ 5 h 72"/>
                <a:gd name="T12" fmla="*/ 0 w 71"/>
                <a:gd name="T13" fmla="*/ 6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1" h="72">
                  <a:moveTo>
                    <a:pt x="71" y="0"/>
                  </a:moveTo>
                  <a:lnTo>
                    <a:pt x="57" y="2"/>
                  </a:lnTo>
                  <a:lnTo>
                    <a:pt x="43" y="9"/>
                  </a:lnTo>
                  <a:lnTo>
                    <a:pt x="29" y="21"/>
                  </a:lnTo>
                  <a:lnTo>
                    <a:pt x="17" y="36"/>
                  </a:lnTo>
                  <a:lnTo>
                    <a:pt x="8"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66" name="Line 45"/>
            <p:cNvSpPr>
              <a:spLocks noChangeShapeType="1"/>
            </p:cNvSpPr>
            <p:nvPr/>
          </p:nvSpPr>
          <p:spPr bwMode="auto">
            <a:xfrm>
              <a:off x="2945" y="1559"/>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67" name="Line 46"/>
            <p:cNvSpPr>
              <a:spLocks noChangeShapeType="1"/>
            </p:cNvSpPr>
            <p:nvPr/>
          </p:nvSpPr>
          <p:spPr bwMode="auto">
            <a:xfrm flipH="1">
              <a:off x="3008" y="1502"/>
              <a:ext cx="16"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55375" name="Line 47"/>
          <p:cNvSpPr>
            <a:spLocks noChangeShapeType="1"/>
          </p:cNvSpPr>
          <p:nvPr/>
        </p:nvSpPr>
        <p:spPr bwMode="auto">
          <a:xfrm>
            <a:off x="6807200" y="2835275"/>
            <a:ext cx="0" cy="2235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5376" name="Line 48"/>
          <p:cNvSpPr>
            <a:spLocks noChangeShapeType="1"/>
          </p:cNvSpPr>
          <p:nvPr/>
        </p:nvSpPr>
        <p:spPr bwMode="auto">
          <a:xfrm>
            <a:off x="5889625" y="2835275"/>
            <a:ext cx="0" cy="27066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55377" name="Group 49"/>
          <p:cNvGrpSpPr>
            <a:grpSpLocks/>
          </p:cNvGrpSpPr>
          <p:nvPr/>
        </p:nvGrpSpPr>
        <p:grpSpPr bwMode="auto">
          <a:xfrm>
            <a:off x="5842000" y="5607050"/>
            <a:ext cx="142875" cy="320675"/>
            <a:chOff x="2326" y="3070"/>
            <a:chExt cx="75" cy="168"/>
          </a:xfrm>
        </p:grpSpPr>
        <p:sp>
          <p:nvSpPr>
            <p:cNvPr id="43059" name="Line 50"/>
            <p:cNvSpPr>
              <a:spLocks noChangeShapeType="1"/>
            </p:cNvSpPr>
            <p:nvPr/>
          </p:nvSpPr>
          <p:spPr bwMode="auto">
            <a:xfrm flipV="1">
              <a:off x="2326" y="3070"/>
              <a:ext cx="44"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60" name="Line 51"/>
            <p:cNvSpPr>
              <a:spLocks noChangeShapeType="1"/>
            </p:cNvSpPr>
            <p:nvPr/>
          </p:nvSpPr>
          <p:spPr bwMode="auto">
            <a:xfrm flipH="1">
              <a:off x="2341" y="3146"/>
              <a:ext cx="6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61" name="Line 52"/>
            <p:cNvSpPr>
              <a:spLocks noChangeShapeType="1"/>
            </p:cNvSpPr>
            <p:nvPr/>
          </p:nvSpPr>
          <p:spPr bwMode="auto">
            <a:xfrm>
              <a:off x="2370" y="3165"/>
              <a:ext cx="6"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55381" name="Group 53"/>
          <p:cNvGrpSpPr>
            <a:grpSpLocks/>
          </p:cNvGrpSpPr>
          <p:nvPr/>
        </p:nvGrpSpPr>
        <p:grpSpPr bwMode="auto">
          <a:xfrm>
            <a:off x="5780088" y="2382838"/>
            <a:ext cx="255587" cy="325437"/>
            <a:chOff x="2294" y="1382"/>
            <a:chExt cx="133" cy="171"/>
          </a:xfrm>
        </p:grpSpPr>
        <p:sp>
          <p:nvSpPr>
            <p:cNvPr id="43055" name="Line 54"/>
            <p:cNvSpPr>
              <a:spLocks noChangeShapeType="1"/>
            </p:cNvSpPr>
            <p:nvPr/>
          </p:nvSpPr>
          <p:spPr bwMode="auto">
            <a:xfrm flipV="1">
              <a:off x="2294" y="1382"/>
              <a:ext cx="47" cy="17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56" name="Line 55"/>
            <p:cNvSpPr>
              <a:spLocks noChangeShapeType="1"/>
            </p:cNvSpPr>
            <p:nvPr/>
          </p:nvSpPr>
          <p:spPr bwMode="auto">
            <a:xfrm flipH="1">
              <a:off x="2310" y="1458"/>
              <a:ext cx="63"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57" name="Line 56"/>
            <p:cNvSpPr>
              <a:spLocks noChangeShapeType="1"/>
            </p:cNvSpPr>
            <p:nvPr/>
          </p:nvSpPr>
          <p:spPr bwMode="auto">
            <a:xfrm>
              <a:off x="2341" y="1477"/>
              <a:ext cx="7" cy="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58" name="Line 57"/>
            <p:cNvSpPr>
              <a:spLocks noChangeShapeType="1"/>
            </p:cNvSpPr>
            <p:nvPr/>
          </p:nvSpPr>
          <p:spPr bwMode="auto">
            <a:xfrm flipH="1">
              <a:off x="2411" y="1382"/>
              <a:ext cx="16"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019" name="Group 58"/>
          <p:cNvGrpSpPr>
            <a:grpSpLocks/>
          </p:cNvGrpSpPr>
          <p:nvPr/>
        </p:nvGrpSpPr>
        <p:grpSpPr bwMode="auto">
          <a:xfrm>
            <a:off x="3346450" y="1851025"/>
            <a:ext cx="4681538" cy="4457700"/>
            <a:chOff x="1020" y="1104"/>
            <a:chExt cx="2450" cy="2333"/>
          </a:xfrm>
        </p:grpSpPr>
        <p:sp>
          <p:nvSpPr>
            <p:cNvPr id="43022" name="Line 59"/>
            <p:cNvSpPr>
              <a:spLocks noChangeShapeType="1"/>
            </p:cNvSpPr>
            <p:nvPr/>
          </p:nvSpPr>
          <p:spPr bwMode="auto">
            <a:xfrm>
              <a:off x="1248" y="2056"/>
              <a:ext cx="0" cy="5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23" name="Line 60"/>
            <p:cNvSpPr>
              <a:spLocks noChangeShapeType="1"/>
            </p:cNvSpPr>
            <p:nvPr/>
          </p:nvSpPr>
          <p:spPr bwMode="auto">
            <a:xfrm>
              <a:off x="1725" y="1619"/>
              <a:ext cx="0" cy="17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024" name="Group 61"/>
            <p:cNvGrpSpPr>
              <a:grpSpLocks/>
            </p:cNvGrpSpPr>
            <p:nvPr/>
          </p:nvGrpSpPr>
          <p:grpSpPr bwMode="auto">
            <a:xfrm>
              <a:off x="1020" y="1104"/>
              <a:ext cx="2450" cy="2333"/>
              <a:chOff x="1020" y="1104"/>
              <a:chExt cx="2450" cy="2333"/>
            </a:xfrm>
          </p:grpSpPr>
          <p:grpSp>
            <p:nvGrpSpPr>
              <p:cNvPr id="43025" name="Group 62"/>
              <p:cNvGrpSpPr>
                <a:grpSpLocks/>
              </p:cNvGrpSpPr>
              <p:nvPr/>
            </p:nvGrpSpPr>
            <p:grpSpPr bwMode="auto">
              <a:xfrm>
                <a:off x="1067" y="2568"/>
                <a:ext cx="73" cy="113"/>
                <a:chOff x="1067" y="2568"/>
                <a:chExt cx="73" cy="113"/>
              </a:xfrm>
            </p:grpSpPr>
            <p:sp>
              <p:nvSpPr>
                <p:cNvPr id="43053" name="Freeform 63"/>
                <p:cNvSpPr>
                  <a:spLocks/>
                </p:cNvSpPr>
                <p:nvPr/>
              </p:nvSpPr>
              <p:spPr bwMode="auto">
                <a:xfrm>
                  <a:off x="1121" y="2656"/>
                  <a:ext cx="6" cy="25"/>
                </a:xfrm>
                <a:custGeom>
                  <a:avLst/>
                  <a:gdLst>
                    <a:gd name="T0" fmla="*/ 0 w 14"/>
                    <a:gd name="T1" fmla="*/ 0 h 51"/>
                    <a:gd name="T2" fmla="*/ 0 w 14"/>
                    <a:gd name="T3" fmla="*/ 1 h 51"/>
                    <a:gd name="T4" fmla="*/ 0 w 14"/>
                    <a:gd name="T5" fmla="*/ 3 h 51"/>
                    <a:gd name="T6" fmla="*/ 0 w 14"/>
                    <a:gd name="T7" fmla="*/ 4 h 51"/>
                    <a:gd name="T8" fmla="*/ 1 w 14"/>
                    <a:gd name="T9" fmla="*/ 6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51">
                      <a:moveTo>
                        <a:pt x="2" y="0"/>
                      </a:moveTo>
                      <a:lnTo>
                        <a:pt x="0" y="14"/>
                      </a:lnTo>
                      <a:lnTo>
                        <a:pt x="1" y="27"/>
                      </a:lnTo>
                      <a:lnTo>
                        <a:pt x="7" y="39"/>
                      </a:lnTo>
                      <a:lnTo>
                        <a:pt x="14"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54" name="Freeform 64"/>
                <p:cNvSpPr>
                  <a:spLocks/>
                </p:cNvSpPr>
                <p:nvPr/>
              </p:nvSpPr>
              <p:spPr bwMode="auto">
                <a:xfrm>
                  <a:off x="1067" y="2568"/>
                  <a:ext cx="73" cy="113"/>
                </a:xfrm>
                <a:custGeom>
                  <a:avLst/>
                  <a:gdLst>
                    <a:gd name="T0" fmla="*/ 16 w 158"/>
                    <a:gd name="T1" fmla="*/ 3 h 249"/>
                    <a:gd name="T2" fmla="*/ 16 w 158"/>
                    <a:gd name="T3" fmla="*/ 2 h 249"/>
                    <a:gd name="T4" fmla="*/ 15 w 158"/>
                    <a:gd name="T5" fmla="*/ 1 h 249"/>
                    <a:gd name="T6" fmla="*/ 15 w 158"/>
                    <a:gd name="T7" fmla="*/ 0 h 249"/>
                    <a:gd name="T8" fmla="*/ 14 w 158"/>
                    <a:gd name="T9" fmla="*/ 0 h 249"/>
                    <a:gd name="T10" fmla="*/ 14 w 158"/>
                    <a:gd name="T11" fmla="*/ 0 h 249"/>
                    <a:gd name="T12" fmla="*/ 10 w 158"/>
                    <a:gd name="T13" fmla="*/ 0 h 249"/>
                    <a:gd name="T14" fmla="*/ 9 w 158"/>
                    <a:gd name="T15" fmla="*/ 0 h 249"/>
                    <a:gd name="T16" fmla="*/ 8 w 158"/>
                    <a:gd name="T17" fmla="*/ 0 h 249"/>
                    <a:gd name="T18" fmla="*/ 7 w 158"/>
                    <a:gd name="T19" fmla="*/ 1 h 249"/>
                    <a:gd name="T20" fmla="*/ 6 w 158"/>
                    <a:gd name="T21" fmla="*/ 2 h 249"/>
                    <a:gd name="T22" fmla="*/ 6 w 158"/>
                    <a:gd name="T23" fmla="*/ 2 h 249"/>
                    <a:gd name="T24" fmla="*/ 5 w 158"/>
                    <a:gd name="T25" fmla="*/ 3 h 249"/>
                    <a:gd name="T26" fmla="*/ 4 w 158"/>
                    <a:gd name="T27" fmla="*/ 5 h 249"/>
                    <a:gd name="T28" fmla="*/ 3 w 158"/>
                    <a:gd name="T29" fmla="*/ 5 h 249"/>
                    <a:gd name="T30" fmla="*/ 3 w 158"/>
                    <a:gd name="T31" fmla="*/ 7 h 249"/>
                    <a:gd name="T32" fmla="*/ 3 w 158"/>
                    <a:gd name="T33" fmla="*/ 9 h 249"/>
                    <a:gd name="T34" fmla="*/ 1 w 158"/>
                    <a:gd name="T35" fmla="*/ 12 h 249"/>
                    <a:gd name="T36" fmla="*/ 0 w 158"/>
                    <a:gd name="T37" fmla="*/ 16 h 249"/>
                    <a:gd name="T38" fmla="*/ 0 w 158"/>
                    <a:gd name="T39" fmla="*/ 18 h 249"/>
                    <a:gd name="T40" fmla="*/ 0 w 158"/>
                    <a:gd name="T41" fmla="*/ 19 h 249"/>
                    <a:gd name="T42" fmla="*/ 0 w 158"/>
                    <a:gd name="T43" fmla="*/ 20 h 249"/>
                    <a:gd name="T44" fmla="*/ 0 w 158"/>
                    <a:gd name="T45" fmla="*/ 21 h 249"/>
                    <a:gd name="T46" fmla="*/ 0 w 158"/>
                    <a:gd name="T47" fmla="*/ 22 h 249"/>
                    <a:gd name="T48" fmla="*/ 1 w 158"/>
                    <a:gd name="T49" fmla="*/ 22 h 249"/>
                    <a:gd name="T50" fmla="*/ 2 w 158"/>
                    <a:gd name="T51" fmla="*/ 23 h 249"/>
                    <a:gd name="T52" fmla="*/ 3 w 158"/>
                    <a:gd name="T53" fmla="*/ 23 h 249"/>
                    <a:gd name="T54" fmla="*/ 4 w 158"/>
                    <a:gd name="T55" fmla="*/ 23 h 249"/>
                    <a:gd name="T56" fmla="*/ 6 w 158"/>
                    <a:gd name="T57" fmla="*/ 23 h 249"/>
                    <a:gd name="T58" fmla="*/ 7 w 158"/>
                    <a:gd name="T59" fmla="*/ 23 h 249"/>
                    <a:gd name="T60" fmla="*/ 8 w 158"/>
                    <a:gd name="T61" fmla="*/ 23 h 249"/>
                    <a:gd name="T62" fmla="*/ 9 w 158"/>
                    <a:gd name="T63" fmla="*/ 22 h 249"/>
                    <a:gd name="T64" fmla="*/ 10 w 158"/>
                    <a:gd name="T65" fmla="*/ 21 h 249"/>
                    <a:gd name="T66" fmla="*/ 10 w 158"/>
                    <a:gd name="T67" fmla="*/ 20 h 249"/>
                    <a:gd name="T68" fmla="*/ 11 w 158"/>
                    <a:gd name="T69" fmla="*/ 20 h 249"/>
                    <a:gd name="T70" fmla="*/ 12 w 158"/>
                    <a:gd name="T71" fmla="*/ 18 h 249"/>
                    <a:gd name="T72" fmla="*/ 13 w 158"/>
                    <a:gd name="T73" fmla="*/ 10 h 249"/>
                    <a:gd name="T74" fmla="*/ 14 w 158"/>
                    <a:gd name="T75" fmla="*/ 7 h 249"/>
                    <a:gd name="T76" fmla="*/ 16 w 158"/>
                    <a:gd name="T77" fmla="*/ 3 h 2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8" h="249">
                      <a:moveTo>
                        <a:pt x="157" y="33"/>
                      </a:moveTo>
                      <a:lnTo>
                        <a:pt x="158" y="22"/>
                      </a:lnTo>
                      <a:lnTo>
                        <a:pt x="155" y="11"/>
                      </a:lnTo>
                      <a:lnTo>
                        <a:pt x="150" y="2"/>
                      </a:lnTo>
                      <a:lnTo>
                        <a:pt x="146" y="0"/>
                      </a:lnTo>
                      <a:lnTo>
                        <a:pt x="141" y="0"/>
                      </a:lnTo>
                      <a:lnTo>
                        <a:pt x="99" y="0"/>
                      </a:lnTo>
                      <a:lnTo>
                        <a:pt x="89" y="2"/>
                      </a:lnTo>
                      <a:lnTo>
                        <a:pt x="80" y="6"/>
                      </a:lnTo>
                      <a:lnTo>
                        <a:pt x="71" y="11"/>
                      </a:lnTo>
                      <a:lnTo>
                        <a:pt x="63" y="18"/>
                      </a:lnTo>
                      <a:lnTo>
                        <a:pt x="55" y="25"/>
                      </a:lnTo>
                      <a:lnTo>
                        <a:pt x="49" y="34"/>
                      </a:lnTo>
                      <a:lnTo>
                        <a:pt x="38" y="52"/>
                      </a:lnTo>
                      <a:lnTo>
                        <a:pt x="34" y="60"/>
                      </a:lnTo>
                      <a:lnTo>
                        <a:pt x="32" y="71"/>
                      </a:lnTo>
                      <a:lnTo>
                        <a:pt x="26" y="91"/>
                      </a:lnTo>
                      <a:lnTo>
                        <a:pt x="15" y="131"/>
                      </a:lnTo>
                      <a:lnTo>
                        <a:pt x="4" y="171"/>
                      </a:lnTo>
                      <a:lnTo>
                        <a:pt x="0" y="191"/>
                      </a:lnTo>
                      <a:lnTo>
                        <a:pt x="0" y="201"/>
                      </a:lnTo>
                      <a:lnTo>
                        <a:pt x="1" y="212"/>
                      </a:lnTo>
                      <a:lnTo>
                        <a:pt x="3" y="222"/>
                      </a:lnTo>
                      <a:lnTo>
                        <a:pt x="7" y="232"/>
                      </a:lnTo>
                      <a:lnTo>
                        <a:pt x="14" y="239"/>
                      </a:lnTo>
                      <a:lnTo>
                        <a:pt x="22" y="246"/>
                      </a:lnTo>
                      <a:lnTo>
                        <a:pt x="32" y="248"/>
                      </a:lnTo>
                      <a:lnTo>
                        <a:pt x="42" y="249"/>
                      </a:lnTo>
                      <a:lnTo>
                        <a:pt x="63" y="249"/>
                      </a:lnTo>
                      <a:lnTo>
                        <a:pt x="73" y="248"/>
                      </a:lnTo>
                      <a:lnTo>
                        <a:pt x="83" y="244"/>
                      </a:lnTo>
                      <a:lnTo>
                        <a:pt x="91" y="237"/>
                      </a:lnTo>
                      <a:lnTo>
                        <a:pt x="98" y="230"/>
                      </a:lnTo>
                      <a:lnTo>
                        <a:pt x="104" y="221"/>
                      </a:lnTo>
                      <a:lnTo>
                        <a:pt x="108" y="213"/>
                      </a:lnTo>
                      <a:lnTo>
                        <a:pt x="116" y="192"/>
                      </a:lnTo>
                      <a:lnTo>
                        <a:pt x="135" y="113"/>
                      </a:lnTo>
                      <a:lnTo>
                        <a:pt x="147" y="72"/>
                      </a:lnTo>
                      <a:lnTo>
                        <a:pt x="157"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3026" name="Group 65"/>
              <p:cNvGrpSpPr>
                <a:grpSpLocks/>
              </p:cNvGrpSpPr>
              <p:nvPr/>
            </p:nvGrpSpPr>
            <p:grpSpPr bwMode="auto">
              <a:xfrm>
                <a:off x="1153" y="1866"/>
                <a:ext cx="136" cy="167"/>
                <a:chOff x="1153" y="1866"/>
                <a:chExt cx="136" cy="167"/>
              </a:xfrm>
            </p:grpSpPr>
            <p:sp>
              <p:nvSpPr>
                <p:cNvPr id="43050" name="Freeform 66"/>
                <p:cNvSpPr>
                  <a:spLocks/>
                </p:cNvSpPr>
                <p:nvPr/>
              </p:nvSpPr>
              <p:spPr bwMode="auto">
                <a:xfrm>
                  <a:off x="1153" y="1920"/>
                  <a:ext cx="69" cy="113"/>
                </a:xfrm>
                <a:custGeom>
                  <a:avLst/>
                  <a:gdLst>
                    <a:gd name="T0" fmla="*/ 13 w 157"/>
                    <a:gd name="T1" fmla="*/ 3 h 250"/>
                    <a:gd name="T2" fmla="*/ 13 w 157"/>
                    <a:gd name="T3" fmla="*/ 2 h 250"/>
                    <a:gd name="T4" fmla="*/ 13 w 157"/>
                    <a:gd name="T5" fmla="*/ 1 h 250"/>
                    <a:gd name="T6" fmla="*/ 13 w 157"/>
                    <a:gd name="T7" fmla="*/ 0 h 250"/>
                    <a:gd name="T8" fmla="*/ 12 w 157"/>
                    <a:gd name="T9" fmla="*/ 0 h 250"/>
                    <a:gd name="T10" fmla="*/ 12 w 157"/>
                    <a:gd name="T11" fmla="*/ 0 h 250"/>
                    <a:gd name="T12" fmla="*/ 8 w 157"/>
                    <a:gd name="T13" fmla="*/ 0 h 250"/>
                    <a:gd name="T14" fmla="*/ 7 w 157"/>
                    <a:gd name="T15" fmla="*/ 0 h 250"/>
                    <a:gd name="T16" fmla="*/ 7 w 157"/>
                    <a:gd name="T17" fmla="*/ 0 h 250"/>
                    <a:gd name="T18" fmla="*/ 6 w 157"/>
                    <a:gd name="T19" fmla="*/ 1 h 250"/>
                    <a:gd name="T20" fmla="*/ 5 w 157"/>
                    <a:gd name="T21" fmla="*/ 2 h 250"/>
                    <a:gd name="T22" fmla="*/ 5 w 157"/>
                    <a:gd name="T23" fmla="*/ 2 h 250"/>
                    <a:gd name="T24" fmla="*/ 4 w 157"/>
                    <a:gd name="T25" fmla="*/ 3 h 250"/>
                    <a:gd name="T26" fmla="*/ 3 w 157"/>
                    <a:gd name="T27" fmla="*/ 5 h 250"/>
                    <a:gd name="T28" fmla="*/ 3 w 157"/>
                    <a:gd name="T29" fmla="*/ 6 h 250"/>
                    <a:gd name="T30" fmla="*/ 3 w 157"/>
                    <a:gd name="T31" fmla="*/ 7 h 250"/>
                    <a:gd name="T32" fmla="*/ 2 w 157"/>
                    <a:gd name="T33" fmla="*/ 9 h 250"/>
                    <a:gd name="T34" fmla="*/ 1 w 157"/>
                    <a:gd name="T35" fmla="*/ 12 h 250"/>
                    <a:gd name="T36" fmla="*/ 0 w 157"/>
                    <a:gd name="T37" fmla="*/ 16 h 250"/>
                    <a:gd name="T38" fmla="*/ 0 w 157"/>
                    <a:gd name="T39" fmla="*/ 18 h 250"/>
                    <a:gd name="T40" fmla="*/ 0 w 157"/>
                    <a:gd name="T41" fmla="*/ 19 h 250"/>
                    <a:gd name="T42" fmla="*/ 0 w 157"/>
                    <a:gd name="T43" fmla="*/ 19 h 250"/>
                    <a:gd name="T44" fmla="*/ 0 w 157"/>
                    <a:gd name="T45" fmla="*/ 21 h 250"/>
                    <a:gd name="T46" fmla="*/ 0 w 157"/>
                    <a:gd name="T47" fmla="*/ 21 h 250"/>
                    <a:gd name="T48" fmla="*/ 1 w 157"/>
                    <a:gd name="T49" fmla="*/ 22 h 250"/>
                    <a:gd name="T50" fmla="*/ 2 w 157"/>
                    <a:gd name="T51" fmla="*/ 23 h 250"/>
                    <a:gd name="T52" fmla="*/ 3 w 157"/>
                    <a:gd name="T53" fmla="*/ 23 h 250"/>
                    <a:gd name="T54" fmla="*/ 4 w 157"/>
                    <a:gd name="T55" fmla="*/ 23 h 250"/>
                    <a:gd name="T56" fmla="*/ 5 w 157"/>
                    <a:gd name="T57" fmla="*/ 23 h 250"/>
                    <a:gd name="T58" fmla="*/ 6 w 157"/>
                    <a:gd name="T59" fmla="*/ 23 h 250"/>
                    <a:gd name="T60" fmla="*/ 7 w 157"/>
                    <a:gd name="T61" fmla="*/ 23 h 250"/>
                    <a:gd name="T62" fmla="*/ 8 w 157"/>
                    <a:gd name="T63" fmla="*/ 22 h 250"/>
                    <a:gd name="T64" fmla="*/ 8 w 157"/>
                    <a:gd name="T65" fmla="*/ 21 h 250"/>
                    <a:gd name="T66" fmla="*/ 9 w 157"/>
                    <a:gd name="T67" fmla="*/ 21 h 250"/>
                    <a:gd name="T68" fmla="*/ 9 w 157"/>
                    <a:gd name="T69" fmla="*/ 19 h 250"/>
                    <a:gd name="T70" fmla="*/ 10 w 157"/>
                    <a:gd name="T71" fmla="*/ 18 h 250"/>
                    <a:gd name="T72" fmla="*/ 11 w 157"/>
                    <a:gd name="T73" fmla="*/ 10 h 250"/>
                    <a:gd name="T74" fmla="*/ 13 w 157"/>
                    <a:gd name="T75" fmla="*/ 7 h 250"/>
                    <a:gd name="T76" fmla="*/ 13 w 157"/>
                    <a:gd name="T77" fmla="*/ 3 h 2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7" h="250">
                      <a:moveTo>
                        <a:pt x="157" y="33"/>
                      </a:moveTo>
                      <a:lnTo>
                        <a:pt x="157" y="24"/>
                      </a:lnTo>
                      <a:lnTo>
                        <a:pt x="155" y="13"/>
                      </a:lnTo>
                      <a:lnTo>
                        <a:pt x="150" y="4"/>
                      </a:lnTo>
                      <a:lnTo>
                        <a:pt x="146" y="2"/>
                      </a:lnTo>
                      <a:lnTo>
                        <a:pt x="140" y="0"/>
                      </a:lnTo>
                      <a:lnTo>
                        <a:pt x="99" y="2"/>
                      </a:lnTo>
                      <a:lnTo>
                        <a:pt x="89" y="4"/>
                      </a:lnTo>
                      <a:lnTo>
                        <a:pt x="80" y="7"/>
                      </a:lnTo>
                      <a:lnTo>
                        <a:pt x="70" y="13"/>
                      </a:lnTo>
                      <a:lnTo>
                        <a:pt x="63" y="20"/>
                      </a:lnTo>
                      <a:lnTo>
                        <a:pt x="55" y="27"/>
                      </a:lnTo>
                      <a:lnTo>
                        <a:pt x="49" y="36"/>
                      </a:lnTo>
                      <a:lnTo>
                        <a:pt x="38" y="53"/>
                      </a:lnTo>
                      <a:lnTo>
                        <a:pt x="34" y="62"/>
                      </a:lnTo>
                      <a:lnTo>
                        <a:pt x="32" y="73"/>
                      </a:lnTo>
                      <a:lnTo>
                        <a:pt x="27" y="92"/>
                      </a:lnTo>
                      <a:lnTo>
                        <a:pt x="15" y="132"/>
                      </a:lnTo>
                      <a:lnTo>
                        <a:pt x="4" y="172"/>
                      </a:lnTo>
                      <a:lnTo>
                        <a:pt x="0" y="193"/>
                      </a:lnTo>
                      <a:lnTo>
                        <a:pt x="0" y="203"/>
                      </a:lnTo>
                      <a:lnTo>
                        <a:pt x="0" y="213"/>
                      </a:lnTo>
                      <a:lnTo>
                        <a:pt x="3" y="223"/>
                      </a:lnTo>
                      <a:lnTo>
                        <a:pt x="7" y="233"/>
                      </a:lnTo>
                      <a:lnTo>
                        <a:pt x="13" y="241"/>
                      </a:lnTo>
                      <a:lnTo>
                        <a:pt x="22" y="247"/>
                      </a:lnTo>
                      <a:lnTo>
                        <a:pt x="32" y="250"/>
                      </a:lnTo>
                      <a:lnTo>
                        <a:pt x="42" y="250"/>
                      </a:lnTo>
                      <a:lnTo>
                        <a:pt x="63" y="250"/>
                      </a:lnTo>
                      <a:lnTo>
                        <a:pt x="73" y="250"/>
                      </a:lnTo>
                      <a:lnTo>
                        <a:pt x="83" y="245"/>
                      </a:lnTo>
                      <a:lnTo>
                        <a:pt x="91" y="239"/>
                      </a:lnTo>
                      <a:lnTo>
                        <a:pt x="98" y="232"/>
                      </a:lnTo>
                      <a:lnTo>
                        <a:pt x="104" y="223"/>
                      </a:lnTo>
                      <a:lnTo>
                        <a:pt x="109" y="213"/>
                      </a:lnTo>
                      <a:lnTo>
                        <a:pt x="115" y="194"/>
                      </a:lnTo>
                      <a:lnTo>
                        <a:pt x="135" y="113"/>
                      </a:lnTo>
                      <a:lnTo>
                        <a:pt x="147" y="74"/>
                      </a:lnTo>
                      <a:lnTo>
                        <a:pt x="156"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51" name="Freeform 67"/>
                <p:cNvSpPr>
                  <a:spLocks/>
                </p:cNvSpPr>
                <p:nvPr/>
              </p:nvSpPr>
              <p:spPr bwMode="auto">
                <a:xfrm>
                  <a:off x="1203" y="2011"/>
                  <a:ext cx="7" cy="22"/>
                </a:xfrm>
                <a:custGeom>
                  <a:avLst/>
                  <a:gdLst>
                    <a:gd name="T0" fmla="*/ 0 w 16"/>
                    <a:gd name="T1" fmla="*/ 0 h 51"/>
                    <a:gd name="T2" fmla="*/ 0 w 16"/>
                    <a:gd name="T3" fmla="*/ 1 h 51"/>
                    <a:gd name="T4" fmla="*/ 0 w 16"/>
                    <a:gd name="T5" fmla="*/ 2 h 51"/>
                    <a:gd name="T6" fmla="*/ 1 w 16"/>
                    <a:gd name="T7" fmla="*/ 3 h 51"/>
                    <a:gd name="T8" fmla="*/ 1 w 16"/>
                    <a:gd name="T9" fmla="*/ 4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51">
                      <a:moveTo>
                        <a:pt x="2" y="0"/>
                      </a:moveTo>
                      <a:lnTo>
                        <a:pt x="0" y="12"/>
                      </a:lnTo>
                      <a:lnTo>
                        <a:pt x="2" y="27"/>
                      </a:lnTo>
                      <a:lnTo>
                        <a:pt x="8" y="39"/>
                      </a:lnTo>
                      <a:lnTo>
                        <a:pt x="16"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52" name="Line 68"/>
                <p:cNvSpPr>
                  <a:spLocks noChangeShapeType="1"/>
                </p:cNvSpPr>
                <p:nvPr/>
              </p:nvSpPr>
              <p:spPr bwMode="auto">
                <a:xfrm flipH="1">
                  <a:off x="1270" y="1866"/>
                  <a:ext cx="1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027" name="Group 69"/>
              <p:cNvGrpSpPr>
                <a:grpSpLocks/>
              </p:cNvGrpSpPr>
              <p:nvPr/>
            </p:nvGrpSpPr>
            <p:grpSpPr bwMode="auto">
              <a:xfrm>
                <a:off x="3214" y="1104"/>
                <a:ext cx="114" cy="168"/>
                <a:chOff x="3214" y="1104"/>
                <a:chExt cx="114" cy="168"/>
              </a:xfrm>
            </p:grpSpPr>
            <p:sp>
              <p:nvSpPr>
                <p:cNvPr id="43048" name="Freeform 70"/>
                <p:cNvSpPr>
                  <a:spLocks/>
                </p:cNvSpPr>
                <p:nvPr/>
              </p:nvSpPr>
              <p:spPr bwMode="auto">
                <a:xfrm>
                  <a:off x="3214" y="1104"/>
                  <a:ext cx="76" cy="168"/>
                </a:xfrm>
                <a:custGeom>
                  <a:avLst/>
                  <a:gdLst>
                    <a:gd name="T0" fmla="*/ 10 w 167"/>
                    <a:gd name="T1" fmla="*/ 0 h 372"/>
                    <a:gd name="T2" fmla="*/ 0 w 167"/>
                    <a:gd name="T3" fmla="*/ 34 h 372"/>
                    <a:gd name="T4" fmla="*/ 6 w 167"/>
                    <a:gd name="T5" fmla="*/ 34 h 372"/>
                    <a:gd name="T6" fmla="*/ 7 w 167"/>
                    <a:gd name="T7" fmla="*/ 34 h 372"/>
                    <a:gd name="T8" fmla="*/ 9 w 167"/>
                    <a:gd name="T9" fmla="*/ 33 h 372"/>
                    <a:gd name="T10" fmla="*/ 10 w 167"/>
                    <a:gd name="T11" fmla="*/ 33 h 372"/>
                    <a:gd name="T12" fmla="*/ 11 w 167"/>
                    <a:gd name="T13" fmla="*/ 31 h 372"/>
                    <a:gd name="T14" fmla="*/ 12 w 167"/>
                    <a:gd name="T15" fmla="*/ 29 h 372"/>
                    <a:gd name="T16" fmla="*/ 13 w 167"/>
                    <a:gd name="T17" fmla="*/ 28 h 372"/>
                    <a:gd name="T18" fmla="*/ 15 w 167"/>
                    <a:gd name="T19" fmla="*/ 18 h 372"/>
                    <a:gd name="T20" fmla="*/ 16 w 167"/>
                    <a:gd name="T21" fmla="*/ 16 h 372"/>
                    <a:gd name="T22" fmla="*/ 16 w 167"/>
                    <a:gd name="T23" fmla="*/ 15 h 372"/>
                    <a:gd name="T24" fmla="*/ 15 w 167"/>
                    <a:gd name="T25" fmla="*/ 13 h 372"/>
                    <a:gd name="T26" fmla="*/ 15 w 167"/>
                    <a:gd name="T27" fmla="*/ 12 h 372"/>
                    <a:gd name="T28" fmla="*/ 14 w 167"/>
                    <a:gd name="T29" fmla="*/ 12 h 372"/>
                    <a:gd name="T30" fmla="*/ 12 w 167"/>
                    <a:gd name="T31" fmla="*/ 11 h 372"/>
                    <a:gd name="T32" fmla="*/ 6 w 167"/>
                    <a:gd name="T33" fmla="*/ 11 h 3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7" h="372">
                      <a:moveTo>
                        <a:pt x="100" y="0"/>
                      </a:moveTo>
                      <a:lnTo>
                        <a:pt x="0" y="372"/>
                      </a:lnTo>
                      <a:lnTo>
                        <a:pt x="66" y="372"/>
                      </a:lnTo>
                      <a:lnTo>
                        <a:pt x="80" y="369"/>
                      </a:lnTo>
                      <a:lnTo>
                        <a:pt x="94" y="363"/>
                      </a:lnTo>
                      <a:lnTo>
                        <a:pt x="107" y="351"/>
                      </a:lnTo>
                      <a:lnTo>
                        <a:pt x="119" y="336"/>
                      </a:lnTo>
                      <a:lnTo>
                        <a:pt x="129" y="318"/>
                      </a:lnTo>
                      <a:lnTo>
                        <a:pt x="136" y="300"/>
                      </a:lnTo>
                      <a:lnTo>
                        <a:pt x="164" y="196"/>
                      </a:lnTo>
                      <a:lnTo>
                        <a:pt x="167" y="177"/>
                      </a:lnTo>
                      <a:lnTo>
                        <a:pt x="166" y="159"/>
                      </a:lnTo>
                      <a:lnTo>
                        <a:pt x="163" y="144"/>
                      </a:lnTo>
                      <a:lnTo>
                        <a:pt x="155" y="133"/>
                      </a:lnTo>
                      <a:lnTo>
                        <a:pt x="145" y="126"/>
                      </a:lnTo>
                      <a:lnTo>
                        <a:pt x="132" y="123"/>
                      </a:lnTo>
                      <a:lnTo>
                        <a:pt x="67"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49" name="Line 71"/>
                <p:cNvSpPr>
                  <a:spLocks noChangeShapeType="1"/>
                </p:cNvSpPr>
                <p:nvPr/>
              </p:nvSpPr>
              <p:spPr bwMode="auto">
                <a:xfrm flipH="1">
                  <a:off x="3312" y="1104"/>
                  <a:ext cx="16"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3028" name="Freeform 72"/>
              <p:cNvSpPr>
                <a:spLocks/>
              </p:cNvSpPr>
              <p:nvPr/>
            </p:nvSpPr>
            <p:spPr bwMode="auto">
              <a:xfrm>
                <a:off x="3201" y="3257"/>
                <a:ext cx="76" cy="167"/>
              </a:xfrm>
              <a:custGeom>
                <a:avLst/>
                <a:gdLst>
                  <a:gd name="T0" fmla="*/ 10 w 167"/>
                  <a:gd name="T1" fmla="*/ 0 h 373"/>
                  <a:gd name="T2" fmla="*/ 0 w 167"/>
                  <a:gd name="T3" fmla="*/ 34 h 373"/>
                  <a:gd name="T4" fmla="*/ 6 w 167"/>
                  <a:gd name="T5" fmla="*/ 34 h 373"/>
                  <a:gd name="T6" fmla="*/ 7 w 167"/>
                  <a:gd name="T7" fmla="*/ 33 h 373"/>
                  <a:gd name="T8" fmla="*/ 9 w 167"/>
                  <a:gd name="T9" fmla="*/ 33 h 373"/>
                  <a:gd name="T10" fmla="*/ 10 w 167"/>
                  <a:gd name="T11" fmla="*/ 32 h 373"/>
                  <a:gd name="T12" fmla="*/ 11 w 167"/>
                  <a:gd name="T13" fmla="*/ 30 h 373"/>
                  <a:gd name="T14" fmla="*/ 12 w 167"/>
                  <a:gd name="T15" fmla="*/ 29 h 373"/>
                  <a:gd name="T16" fmla="*/ 13 w 167"/>
                  <a:gd name="T17" fmla="*/ 27 h 373"/>
                  <a:gd name="T18" fmla="*/ 15 w 167"/>
                  <a:gd name="T19" fmla="*/ 17 h 373"/>
                  <a:gd name="T20" fmla="*/ 16 w 167"/>
                  <a:gd name="T21" fmla="*/ 16 h 373"/>
                  <a:gd name="T22" fmla="*/ 16 w 167"/>
                  <a:gd name="T23" fmla="*/ 14 h 373"/>
                  <a:gd name="T24" fmla="*/ 15 w 167"/>
                  <a:gd name="T25" fmla="*/ 13 h 373"/>
                  <a:gd name="T26" fmla="*/ 15 w 167"/>
                  <a:gd name="T27" fmla="*/ 12 h 373"/>
                  <a:gd name="T28" fmla="*/ 14 w 167"/>
                  <a:gd name="T29" fmla="*/ 12 h 373"/>
                  <a:gd name="T30" fmla="*/ 12 w 167"/>
                  <a:gd name="T31" fmla="*/ 11 h 373"/>
                  <a:gd name="T32" fmla="*/ 6 w 167"/>
                  <a:gd name="T33" fmla="*/ 11 h 3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7" h="373">
                    <a:moveTo>
                      <a:pt x="100" y="0"/>
                    </a:moveTo>
                    <a:lnTo>
                      <a:pt x="0" y="373"/>
                    </a:lnTo>
                    <a:lnTo>
                      <a:pt x="66" y="373"/>
                    </a:lnTo>
                    <a:lnTo>
                      <a:pt x="80" y="371"/>
                    </a:lnTo>
                    <a:lnTo>
                      <a:pt x="94" y="364"/>
                    </a:lnTo>
                    <a:lnTo>
                      <a:pt x="108" y="352"/>
                    </a:lnTo>
                    <a:lnTo>
                      <a:pt x="120" y="337"/>
                    </a:lnTo>
                    <a:lnTo>
                      <a:pt x="129" y="320"/>
                    </a:lnTo>
                    <a:lnTo>
                      <a:pt x="137" y="301"/>
                    </a:lnTo>
                    <a:lnTo>
                      <a:pt x="164" y="197"/>
                    </a:lnTo>
                    <a:lnTo>
                      <a:pt x="167" y="178"/>
                    </a:lnTo>
                    <a:lnTo>
                      <a:pt x="166" y="161"/>
                    </a:lnTo>
                    <a:lnTo>
                      <a:pt x="163" y="146"/>
                    </a:lnTo>
                    <a:lnTo>
                      <a:pt x="156" y="135"/>
                    </a:lnTo>
                    <a:lnTo>
                      <a:pt x="145" y="127"/>
                    </a:lnTo>
                    <a:lnTo>
                      <a:pt x="132" y="125"/>
                    </a:lnTo>
                    <a:lnTo>
                      <a:pt x="67" y="1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29" name="Line 73"/>
              <p:cNvSpPr>
                <a:spLocks noChangeShapeType="1"/>
              </p:cNvSpPr>
              <p:nvPr/>
            </p:nvSpPr>
            <p:spPr bwMode="auto">
              <a:xfrm flipH="1">
                <a:off x="1020" y="2378"/>
                <a:ext cx="24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30" name="Line 74"/>
              <p:cNvSpPr>
                <a:spLocks noChangeShapeType="1"/>
              </p:cNvSpPr>
              <p:nvPr/>
            </p:nvSpPr>
            <p:spPr bwMode="auto">
              <a:xfrm flipH="1">
                <a:off x="1248" y="1309"/>
                <a:ext cx="1890" cy="74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31" name="Line 75"/>
              <p:cNvSpPr>
                <a:spLocks noChangeShapeType="1"/>
              </p:cNvSpPr>
              <p:nvPr/>
            </p:nvSpPr>
            <p:spPr bwMode="auto">
              <a:xfrm flipH="1" flipV="1">
                <a:off x="1248" y="2590"/>
                <a:ext cx="1890" cy="7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032" name="Group 76"/>
              <p:cNvGrpSpPr>
                <a:grpSpLocks/>
              </p:cNvGrpSpPr>
              <p:nvPr/>
            </p:nvGrpSpPr>
            <p:grpSpPr bwMode="auto">
              <a:xfrm>
                <a:off x="1605" y="3323"/>
                <a:ext cx="63" cy="114"/>
                <a:chOff x="1605" y="3323"/>
                <a:chExt cx="63" cy="114"/>
              </a:xfrm>
            </p:grpSpPr>
            <p:sp>
              <p:nvSpPr>
                <p:cNvPr id="43043" name="Line 77"/>
                <p:cNvSpPr>
                  <a:spLocks noChangeShapeType="1"/>
                </p:cNvSpPr>
                <p:nvPr/>
              </p:nvSpPr>
              <p:spPr bwMode="auto">
                <a:xfrm flipH="1">
                  <a:off x="1621" y="3437"/>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44" name="Freeform 78"/>
                <p:cNvSpPr>
                  <a:spLocks/>
                </p:cNvSpPr>
                <p:nvPr/>
              </p:nvSpPr>
              <p:spPr bwMode="auto">
                <a:xfrm>
                  <a:off x="1605" y="3402"/>
                  <a:ext cx="16" cy="35"/>
                </a:xfrm>
                <a:custGeom>
                  <a:avLst/>
                  <a:gdLst>
                    <a:gd name="T0" fmla="*/ 0 w 35"/>
                    <a:gd name="T1" fmla="*/ 0 h 73"/>
                    <a:gd name="T2" fmla="*/ 0 w 35"/>
                    <a:gd name="T3" fmla="*/ 2 h 73"/>
                    <a:gd name="T4" fmla="*/ 0 w 35"/>
                    <a:gd name="T5" fmla="*/ 4 h 73"/>
                    <a:gd name="T6" fmla="*/ 0 w 35"/>
                    <a:gd name="T7" fmla="*/ 6 h 73"/>
                    <a:gd name="T8" fmla="*/ 1 w 35"/>
                    <a:gd name="T9" fmla="*/ 7 h 73"/>
                    <a:gd name="T10" fmla="*/ 2 w 35"/>
                    <a:gd name="T11" fmla="*/ 8 h 73"/>
                    <a:gd name="T12" fmla="*/ 3 w 35"/>
                    <a:gd name="T13" fmla="*/ 8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73">
                      <a:moveTo>
                        <a:pt x="4" y="0"/>
                      </a:moveTo>
                      <a:lnTo>
                        <a:pt x="0" y="19"/>
                      </a:lnTo>
                      <a:lnTo>
                        <a:pt x="1" y="36"/>
                      </a:lnTo>
                      <a:lnTo>
                        <a:pt x="5" y="51"/>
                      </a:lnTo>
                      <a:lnTo>
                        <a:pt x="13" y="63"/>
                      </a:lnTo>
                      <a:lnTo>
                        <a:pt x="22" y="70"/>
                      </a:lnTo>
                      <a:lnTo>
                        <a:pt x="35"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45" name="Line 79"/>
                <p:cNvSpPr>
                  <a:spLocks noChangeShapeType="1"/>
                </p:cNvSpPr>
                <p:nvPr/>
              </p:nvSpPr>
              <p:spPr bwMode="auto">
                <a:xfrm flipV="1">
                  <a:off x="1608" y="3358"/>
                  <a:ext cx="13"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46" name="Freeform 80"/>
                <p:cNvSpPr>
                  <a:spLocks/>
                </p:cNvSpPr>
                <p:nvPr/>
              </p:nvSpPr>
              <p:spPr bwMode="auto">
                <a:xfrm>
                  <a:off x="1621" y="3323"/>
                  <a:ext cx="28" cy="35"/>
                </a:xfrm>
                <a:custGeom>
                  <a:avLst/>
                  <a:gdLst>
                    <a:gd name="T0" fmla="*/ 4 w 69"/>
                    <a:gd name="T1" fmla="*/ 0 h 73"/>
                    <a:gd name="T2" fmla="*/ 4 w 69"/>
                    <a:gd name="T3" fmla="*/ 0 h 73"/>
                    <a:gd name="T4" fmla="*/ 3 w 69"/>
                    <a:gd name="T5" fmla="*/ 1 h 73"/>
                    <a:gd name="T6" fmla="*/ 2 w 69"/>
                    <a:gd name="T7" fmla="*/ 2 h 73"/>
                    <a:gd name="T8" fmla="*/ 1 w 69"/>
                    <a:gd name="T9" fmla="*/ 4 h 73"/>
                    <a:gd name="T10" fmla="*/ 0 w 69"/>
                    <a:gd name="T11" fmla="*/ 6 h 73"/>
                    <a:gd name="T12" fmla="*/ 0 w 69"/>
                    <a:gd name="T13" fmla="*/ 8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73">
                      <a:moveTo>
                        <a:pt x="69" y="0"/>
                      </a:moveTo>
                      <a:lnTo>
                        <a:pt x="56" y="3"/>
                      </a:lnTo>
                      <a:lnTo>
                        <a:pt x="41" y="10"/>
                      </a:lnTo>
                      <a:lnTo>
                        <a:pt x="28" y="22"/>
                      </a:lnTo>
                      <a:lnTo>
                        <a:pt x="16" y="37"/>
                      </a:lnTo>
                      <a:lnTo>
                        <a:pt x="6" y="54"/>
                      </a:lnTo>
                      <a:lnTo>
                        <a:pt x="0"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47" name="Line 81"/>
                <p:cNvSpPr>
                  <a:spLocks noChangeShapeType="1"/>
                </p:cNvSpPr>
                <p:nvPr/>
              </p:nvSpPr>
              <p:spPr bwMode="auto">
                <a:xfrm>
                  <a:off x="1649" y="3323"/>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3033" name="Line 82"/>
              <p:cNvSpPr>
                <a:spLocks noChangeShapeType="1"/>
              </p:cNvSpPr>
              <p:nvPr/>
            </p:nvSpPr>
            <p:spPr bwMode="auto">
              <a:xfrm>
                <a:off x="3138" y="1309"/>
                <a:ext cx="0" cy="20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034" name="Group 83"/>
              <p:cNvGrpSpPr>
                <a:grpSpLocks/>
              </p:cNvGrpSpPr>
              <p:nvPr/>
            </p:nvGrpSpPr>
            <p:grpSpPr bwMode="auto">
              <a:xfrm>
                <a:off x="1611" y="1493"/>
                <a:ext cx="142" cy="171"/>
                <a:chOff x="1611" y="1493"/>
                <a:chExt cx="142" cy="171"/>
              </a:xfrm>
            </p:grpSpPr>
            <p:sp>
              <p:nvSpPr>
                <p:cNvPr id="43036" name="Line 84"/>
                <p:cNvSpPr>
                  <a:spLocks noChangeShapeType="1"/>
                </p:cNvSpPr>
                <p:nvPr/>
              </p:nvSpPr>
              <p:spPr bwMode="auto">
                <a:xfrm flipH="1">
                  <a:off x="1627" y="1664"/>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37" name="Freeform 85"/>
                <p:cNvSpPr>
                  <a:spLocks/>
                </p:cNvSpPr>
                <p:nvPr/>
              </p:nvSpPr>
              <p:spPr bwMode="auto">
                <a:xfrm>
                  <a:off x="1611" y="1629"/>
                  <a:ext cx="16" cy="35"/>
                </a:xfrm>
                <a:custGeom>
                  <a:avLst/>
                  <a:gdLst>
                    <a:gd name="T0" fmla="*/ 0 w 34"/>
                    <a:gd name="T1" fmla="*/ 0 h 74"/>
                    <a:gd name="T2" fmla="*/ 0 w 34"/>
                    <a:gd name="T3" fmla="*/ 2 h 74"/>
                    <a:gd name="T4" fmla="*/ 0 w 34"/>
                    <a:gd name="T5" fmla="*/ 4 h 74"/>
                    <a:gd name="T6" fmla="*/ 0 w 34"/>
                    <a:gd name="T7" fmla="*/ 6 h 74"/>
                    <a:gd name="T8" fmla="*/ 1 w 34"/>
                    <a:gd name="T9" fmla="*/ 7 h 74"/>
                    <a:gd name="T10" fmla="*/ 2 w 34"/>
                    <a:gd name="T11" fmla="*/ 8 h 74"/>
                    <a:gd name="T12" fmla="*/ 4 w 34"/>
                    <a:gd name="T13" fmla="*/ 8 h 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74">
                      <a:moveTo>
                        <a:pt x="3" y="0"/>
                      </a:moveTo>
                      <a:lnTo>
                        <a:pt x="0" y="20"/>
                      </a:lnTo>
                      <a:lnTo>
                        <a:pt x="0" y="37"/>
                      </a:lnTo>
                      <a:lnTo>
                        <a:pt x="4" y="53"/>
                      </a:lnTo>
                      <a:lnTo>
                        <a:pt x="12" y="63"/>
                      </a:lnTo>
                      <a:lnTo>
                        <a:pt x="22" y="71"/>
                      </a:lnTo>
                      <a:lnTo>
                        <a:pt x="34"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38" name="Line 86"/>
                <p:cNvSpPr>
                  <a:spLocks noChangeShapeType="1"/>
                </p:cNvSpPr>
                <p:nvPr/>
              </p:nvSpPr>
              <p:spPr bwMode="auto">
                <a:xfrm flipV="1">
                  <a:off x="1614" y="1585"/>
                  <a:ext cx="13"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39" name="Freeform 87"/>
                <p:cNvSpPr>
                  <a:spLocks/>
                </p:cNvSpPr>
                <p:nvPr/>
              </p:nvSpPr>
              <p:spPr bwMode="auto">
                <a:xfrm>
                  <a:off x="1627" y="1550"/>
                  <a:ext cx="32" cy="35"/>
                </a:xfrm>
                <a:custGeom>
                  <a:avLst/>
                  <a:gdLst>
                    <a:gd name="T0" fmla="*/ 7 w 70"/>
                    <a:gd name="T1" fmla="*/ 0 h 72"/>
                    <a:gd name="T2" fmla="*/ 5 w 70"/>
                    <a:gd name="T3" fmla="*/ 0 h 72"/>
                    <a:gd name="T4" fmla="*/ 4 w 70"/>
                    <a:gd name="T5" fmla="*/ 1 h 72"/>
                    <a:gd name="T6" fmla="*/ 3 w 70"/>
                    <a:gd name="T7" fmla="*/ 2 h 72"/>
                    <a:gd name="T8" fmla="*/ 2 w 70"/>
                    <a:gd name="T9" fmla="*/ 4 h 72"/>
                    <a:gd name="T10" fmla="*/ 0 w 70"/>
                    <a:gd name="T11" fmla="*/ 6 h 72"/>
                    <a:gd name="T12" fmla="*/ 0 w 70"/>
                    <a:gd name="T13" fmla="*/ 8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0" h="72">
                      <a:moveTo>
                        <a:pt x="70" y="0"/>
                      </a:moveTo>
                      <a:lnTo>
                        <a:pt x="56" y="2"/>
                      </a:lnTo>
                      <a:lnTo>
                        <a:pt x="42" y="9"/>
                      </a:lnTo>
                      <a:lnTo>
                        <a:pt x="28" y="21"/>
                      </a:lnTo>
                      <a:lnTo>
                        <a:pt x="17" y="36"/>
                      </a:lnTo>
                      <a:lnTo>
                        <a:pt x="6" y="53"/>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040" name="Line 88"/>
                <p:cNvSpPr>
                  <a:spLocks noChangeShapeType="1"/>
                </p:cNvSpPr>
                <p:nvPr/>
              </p:nvSpPr>
              <p:spPr bwMode="auto">
                <a:xfrm>
                  <a:off x="1659" y="155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41" name="Line 89"/>
                <p:cNvSpPr>
                  <a:spLocks noChangeShapeType="1"/>
                </p:cNvSpPr>
                <p:nvPr/>
              </p:nvSpPr>
              <p:spPr bwMode="auto">
                <a:xfrm flipH="1">
                  <a:off x="1703" y="1493"/>
                  <a:ext cx="16"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42" name="Freeform 90"/>
                <p:cNvSpPr>
                  <a:spLocks/>
                </p:cNvSpPr>
                <p:nvPr/>
              </p:nvSpPr>
              <p:spPr bwMode="auto">
                <a:xfrm>
                  <a:off x="1700" y="1594"/>
                  <a:ext cx="53" cy="54"/>
                </a:xfrm>
                <a:custGeom>
                  <a:avLst/>
                  <a:gdLst>
                    <a:gd name="T0" fmla="*/ 11 w 118"/>
                    <a:gd name="T1" fmla="*/ 5 h 119"/>
                    <a:gd name="T2" fmla="*/ 10 w 118"/>
                    <a:gd name="T3" fmla="*/ 4 h 119"/>
                    <a:gd name="T4" fmla="*/ 10 w 118"/>
                    <a:gd name="T5" fmla="*/ 2 h 119"/>
                    <a:gd name="T6" fmla="*/ 9 w 118"/>
                    <a:gd name="T7" fmla="*/ 1 h 119"/>
                    <a:gd name="T8" fmla="*/ 7 w 118"/>
                    <a:gd name="T9" fmla="*/ 0 h 119"/>
                    <a:gd name="T10" fmla="*/ 5 w 118"/>
                    <a:gd name="T11" fmla="*/ 0 h 119"/>
                    <a:gd name="T12" fmla="*/ 4 w 118"/>
                    <a:gd name="T13" fmla="*/ 0 h 119"/>
                    <a:gd name="T14" fmla="*/ 2 w 118"/>
                    <a:gd name="T15" fmla="*/ 1 h 119"/>
                    <a:gd name="T16" fmla="*/ 1 w 118"/>
                    <a:gd name="T17" fmla="*/ 2 h 119"/>
                    <a:gd name="T18" fmla="*/ 0 w 118"/>
                    <a:gd name="T19" fmla="*/ 4 h 119"/>
                    <a:gd name="T20" fmla="*/ 0 w 118"/>
                    <a:gd name="T21" fmla="*/ 5 h 119"/>
                    <a:gd name="T22" fmla="*/ 0 w 118"/>
                    <a:gd name="T23" fmla="*/ 7 h 119"/>
                    <a:gd name="T24" fmla="*/ 1 w 118"/>
                    <a:gd name="T25" fmla="*/ 9 h 119"/>
                    <a:gd name="T26" fmla="*/ 2 w 118"/>
                    <a:gd name="T27" fmla="*/ 10 h 119"/>
                    <a:gd name="T28" fmla="*/ 4 w 118"/>
                    <a:gd name="T29" fmla="*/ 11 h 119"/>
                    <a:gd name="T30" fmla="*/ 5 w 118"/>
                    <a:gd name="T31" fmla="*/ 11 h 119"/>
                    <a:gd name="T32" fmla="*/ 7 w 118"/>
                    <a:gd name="T33" fmla="*/ 11 h 119"/>
                    <a:gd name="T34" fmla="*/ 9 w 118"/>
                    <a:gd name="T35" fmla="*/ 10 h 119"/>
                    <a:gd name="T36" fmla="*/ 10 w 118"/>
                    <a:gd name="T37" fmla="*/ 9 h 119"/>
                    <a:gd name="T38" fmla="*/ 10 w 118"/>
                    <a:gd name="T39" fmla="*/ 7 h 119"/>
                    <a:gd name="T40" fmla="*/ 11 w 118"/>
                    <a:gd name="T41" fmla="*/ 5 h 1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8" h="119">
                      <a:moveTo>
                        <a:pt x="118" y="60"/>
                      </a:moveTo>
                      <a:lnTo>
                        <a:pt x="115" y="42"/>
                      </a:lnTo>
                      <a:lnTo>
                        <a:pt x="106" y="25"/>
                      </a:lnTo>
                      <a:lnTo>
                        <a:pt x="93" y="12"/>
                      </a:lnTo>
                      <a:lnTo>
                        <a:pt x="76" y="4"/>
                      </a:lnTo>
                      <a:lnTo>
                        <a:pt x="58" y="0"/>
                      </a:lnTo>
                      <a:lnTo>
                        <a:pt x="40" y="4"/>
                      </a:lnTo>
                      <a:lnTo>
                        <a:pt x="23" y="12"/>
                      </a:lnTo>
                      <a:lnTo>
                        <a:pt x="10" y="25"/>
                      </a:lnTo>
                      <a:lnTo>
                        <a:pt x="2" y="42"/>
                      </a:lnTo>
                      <a:lnTo>
                        <a:pt x="0" y="60"/>
                      </a:lnTo>
                      <a:lnTo>
                        <a:pt x="2" y="78"/>
                      </a:lnTo>
                      <a:lnTo>
                        <a:pt x="10" y="95"/>
                      </a:lnTo>
                      <a:lnTo>
                        <a:pt x="23" y="108"/>
                      </a:lnTo>
                      <a:lnTo>
                        <a:pt x="40" y="116"/>
                      </a:lnTo>
                      <a:lnTo>
                        <a:pt x="58" y="119"/>
                      </a:lnTo>
                      <a:lnTo>
                        <a:pt x="76" y="116"/>
                      </a:lnTo>
                      <a:lnTo>
                        <a:pt x="93" y="108"/>
                      </a:lnTo>
                      <a:lnTo>
                        <a:pt x="106" y="95"/>
                      </a:lnTo>
                      <a:lnTo>
                        <a:pt x="115" y="78"/>
                      </a:lnTo>
                      <a:lnTo>
                        <a:pt x="118" y="60"/>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43035" name="Freeform 91"/>
              <p:cNvSpPr>
                <a:spLocks/>
              </p:cNvSpPr>
              <p:nvPr/>
            </p:nvSpPr>
            <p:spPr bwMode="auto">
              <a:xfrm>
                <a:off x="1700" y="3326"/>
                <a:ext cx="53" cy="54"/>
              </a:xfrm>
              <a:custGeom>
                <a:avLst/>
                <a:gdLst>
                  <a:gd name="T0" fmla="*/ 11 w 118"/>
                  <a:gd name="T1" fmla="*/ 5 h 118"/>
                  <a:gd name="T2" fmla="*/ 10 w 118"/>
                  <a:gd name="T3" fmla="*/ 4 h 118"/>
                  <a:gd name="T4" fmla="*/ 10 w 118"/>
                  <a:gd name="T5" fmla="*/ 2 h 118"/>
                  <a:gd name="T6" fmla="*/ 9 w 118"/>
                  <a:gd name="T7" fmla="*/ 1 h 118"/>
                  <a:gd name="T8" fmla="*/ 7 w 118"/>
                  <a:gd name="T9" fmla="*/ 0 h 118"/>
                  <a:gd name="T10" fmla="*/ 5 w 118"/>
                  <a:gd name="T11" fmla="*/ 0 h 118"/>
                  <a:gd name="T12" fmla="*/ 4 w 118"/>
                  <a:gd name="T13" fmla="*/ 0 h 118"/>
                  <a:gd name="T14" fmla="*/ 2 w 118"/>
                  <a:gd name="T15" fmla="*/ 1 h 118"/>
                  <a:gd name="T16" fmla="*/ 1 w 118"/>
                  <a:gd name="T17" fmla="*/ 2 h 118"/>
                  <a:gd name="T18" fmla="*/ 0 w 118"/>
                  <a:gd name="T19" fmla="*/ 4 h 118"/>
                  <a:gd name="T20" fmla="*/ 0 w 118"/>
                  <a:gd name="T21" fmla="*/ 5 h 118"/>
                  <a:gd name="T22" fmla="*/ 0 w 118"/>
                  <a:gd name="T23" fmla="*/ 7 h 118"/>
                  <a:gd name="T24" fmla="*/ 1 w 118"/>
                  <a:gd name="T25" fmla="*/ 9 h 118"/>
                  <a:gd name="T26" fmla="*/ 2 w 118"/>
                  <a:gd name="T27" fmla="*/ 10 h 118"/>
                  <a:gd name="T28" fmla="*/ 4 w 118"/>
                  <a:gd name="T29" fmla="*/ 11 h 118"/>
                  <a:gd name="T30" fmla="*/ 5 w 118"/>
                  <a:gd name="T31" fmla="*/ 11 h 118"/>
                  <a:gd name="T32" fmla="*/ 7 w 118"/>
                  <a:gd name="T33" fmla="*/ 11 h 118"/>
                  <a:gd name="T34" fmla="*/ 9 w 118"/>
                  <a:gd name="T35" fmla="*/ 10 h 118"/>
                  <a:gd name="T36" fmla="*/ 10 w 118"/>
                  <a:gd name="T37" fmla="*/ 9 h 118"/>
                  <a:gd name="T38" fmla="*/ 10 w 118"/>
                  <a:gd name="T39" fmla="*/ 7 h 118"/>
                  <a:gd name="T40" fmla="*/ 11 w 118"/>
                  <a:gd name="T41" fmla="*/ 5 h 1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8" h="118">
                    <a:moveTo>
                      <a:pt x="118" y="60"/>
                    </a:moveTo>
                    <a:lnTo>
                      <a:pt x="115" y="41"/>
                    </a:lnTo>
                    <a:lnTo>
                      <a:pt x="106" y="24"/>
                    </a:lnTo>
                    <a:lnTo>
                      <a:pt x="93" y="12"/>
                    </a:lnTo>
                    <a:lnTo>
                      <a:pt x="76" y="3"/>
                    </a:lnTo>
                    <a:lnTo>
                      <a:pt x="58" y="0"/>
                    </a:lnTo>
                    <a:lnTo>
                      <a:pt x="40" y="3"/>
                    </a:lnTo>
                    <a:lnTo>
                      <a:pt x="23" y="12"/>
                    </a:lnTo>
                    <a:lnTo>
                      <a:pt x="10" y="24"/>
                    </a:lnTo>
                    <a:lnTo>
                      <a:pt x="2" y="41"/>
                    </a:lnTo>
                    <a:lnTo>
                      <a:pt x="0" y="60"/>
                    </a:lnTo>
                    <a:lnTo>
                      <a:pt x="2" y="78"/>
                    </a:lnTo>
                    <a:lnTo>
                      <a:pt x="10" y="95"/>
                    </a:lnTo>
                    <a:lnTo>
                      <a:pt x="23" y="107"/>
                    </a:lnTo>
                    <a:lnTo>
                      <a:pt x="40" y="116"/>
                    </a:lnTo>
                    <a:lnTo>
                      <a:pt x="58" y="118"/>
                    </a:lnTo>
                    <a:lnTo>
                      <a:pt x="76" y="116"/>
                    </a:lnTo>
                    <a:lnTo>
                      <a:pt x="93" y="107"/>
                    </a:lnTo>
                    <a:lnTo>
                      <a:pt x="106" y="95"/>
                    </a:lnTo>
                    <a:lnTo>
                      <a:pt x="115" y="78"/>
                    </a:lnTo>
                    <a:lnTo>
                      <a:pt x="118" y="60"/>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sp>
        <p:nvSpPr>
          <p:cNvPr id="355421" name="Rectangle 93"/>
          <p:cNvSpPr>
            <a:spLocks noChangeArrowheads="1"/>
          </p:cNvSpPr>
          <p:nvPr/>
        </p:nvSpPr>
        <p:spPr bwMode="auto">
          <a:xfrm>
            <a:off x="1116013" y="2006600"/>
            <a:ext cx="32416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4000" b="1">
                <a:solidFill>
                  <a:srgbClr val="FF0000"/>
                </a:solidFill>
                <a:ea typeface="黑体" pitchFamily="2" charset="-122"/>
              </a:rPr>
              <a:t>先作正面投影</a:t>
            </a:r>
          </a:p>
        </p:txBody>
      </p:sp>
      <p:sp>
        <p:nvSpPr>
          <p:cNvPr id="355422" name="Rectangle 94"/>
          <p:cNvSpPr>
            <a:spLocks noChangeArrowheads="1"/>
          </p:cNvSpPr>
          <p:nvPr/>
        </p:nvSpPr>
        <p:spPr bwMode="auto">
          <a:xfrm>
            <a:off x="106363" y="749300"/>
            <a:ext cx="9037637"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ea typeface="黑体" pitchFamily="2" charset="-122"/>
              </a:rPr>
              <a:t>        </a:t>
            </a:r>
            <a:r>
              <a:rPr lang="zh-CN" altLang="en-US" sz="4000" b="1">
                <a:solidFill>
                  <a:srgbClr val="FF0000"/>
                </a:solidFill>
                <a:ea typeface="黑体" pitchFamily="2" charset="-122"/>
              </a:rPr>
              <a:t>正面投影和水平投影都未知，先求哪个投影？</a:t>
            </a: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55422"/>
                                        </p:tgtEl>
                                        <p:attrNameLst>
                                          <p:attrName>style.visibility</p:attrName>
                                        </p:attrNameLst>
                                      </p:cBhvr>
                                      <p:to>
                                        <p:strVal val="visible"/>
                                      </p:to>
                                    </p:set>
                                    <p:animEffect transition="in" filter="wipe(left)">
                                      <p:cBhvr>
                                        <p:cTn id="7" dur="500"/>
                                        <p:tgtEl>
                                          <p:spTgt spid="35542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55421"/>
                                        </p:tgtEl>
                                        <p:attrNameLst>
                                          <p:attrName>style.visibility</p:attrName>
                                        </p:attrNameLst>
                                      </p:cBhvr>
                                      <p:to>
                                        <p:strVal val="visible"/>
                                      </p:to>
                                    </p:set>
                                    <p:animEffect transition="in" filter="wipe(left)">
                                      <p:cBhvr>
                                        <p:cTn id="12" dur="500"/>
                                        <p:tgtEl>
                                          <p:spTgt spid="35542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55360"/>
                                        </p:tgtEl>
                                        <p:attrNameLst>
                                          <p:attrName>style.visibility</p:attrName>
                                        </p:attrNameLst>
                                      </p:cBhvr>
                                      <p:to>
                                        <p:strVal val="visible"/>
                                      </p:to>
                                    </p:set>
                                    <p:animEffect transition="in" filter="wipe(left)">
                                      <p:cBhvr>
                                        <p:cTn id="17" dur="500"/>
                                        <p:tgtEl>
                                          <p:spTgt spid="35536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355368"/>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355381"/>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355376"/>
                                        </p:tgtEl>
                                        <p:attrNameLst>
                                          <p:attrName>style.visibility</p:attrName>
                                        </p:attrNameLst>
                                      </p:cBhvr>
                                      <p:to>
                                        <p:strVal val="visible"/>
                                      </p:to>
                                    </p:set>
                                    <p:animEffect transition="in" filter="wipe(up)">
                                      <p:cBhvr>
                                        <p:cTn id="30" dur="500"/>
                                        <p:tgtEl>
                                          <p:spTgt spid="355376"/>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55377"/>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355361"/>
                                        </p:tgtEl>
                                        <p:attrNameLst>
                                          <p:attrName>style.visibility</p:attrName>
                                        </p:attrNameLst>
                                      </p:cBhvr>
                                      <p:to>
                                        <p:strVal val="visible"/>
                                      </p:to>
                                    </p:set>
                                    <p:animEffect transition="in" filter="wipe(down)">
                                      <p:cBhvr>
                                        <p:cTn id="39" dur="500"/>
                                        <p:tgtEl>
                                          <p:spTgt spid="355361"/>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grpId="0" nodeType="clickEffect">
                                  <p:stCondLst>
                                    <p:cond delay="0"/>
                                  </p:stCondLst>
                                  <p:childTnLst>
                                    <p:set>
                                      <p:cBhvr>
                                        <p:cTn id="43" dur="1" fill="hold">
                                          <p:stCondLst>
                                            <p:cond delay="0"/>
                                          </p:stCondLst>
                                        </p:cTn>
                                        <p:tgtEl>
                                          <p:spTgt spid="355375"/>
                                        </p:tgtEl>
                                        <p:attrNameLst>
                                          <p:attrName>style.visibility</p:attrName>
                                        </p:attrNameLst>
                                      </p:cBhvr>
                                      <p:to>
                                        <p:strVal val="visible"/>
                                      </p:to>
                                    </p:set>
                                    <p:animEffect transition="in" filter="wipe(up)">
                                      <p:cBhvr>
                                        <p:cTn id="44" dur="500"/>
                                        <p:tgtEl>
                                          <p:spTgt spid="355375"/>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nodeType="clickEffect">
                                  <p:stCondLst>
                                    <p:cond delay="0"/>
                                  </p:stCondLst>
                                  <p:childTnLst>
                                    <p:set>
                                      <p:cBhvr>
                                        <p:cTn id="48" dur="1" fill="hold">
                                          <p:stCondLst>
                                            <p:cond delay="0"/>
                                          </p:stCondLst>
                                        </p:cTn>
                                        <p:tgtEl>
                                          <p:spTgt spid="3553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5360" grpId="0" animBg="1"/>
      <p:bldP spid="355361" grpId="0" animBg="1"/>
      <p:bldP spid="355375" grpId="0" animBg="1"/>
      <p:bldP spid="355376" grpId="0" animBg="1"/>
      <p:bldP spid="355421" grpId="0"/>
      <p:bldP spid="355422"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75" name="Text Box 23"/>
          <p:cNvSpPr txBox="1">
            <a:spLocks noChangeArrowheads="1"/>
          </p:cNvSpPr>
          <p:nvPr/>
        </p:nvSpPr>
        <p:spPr bwMode="auto">
          <a:xfrm>
            <a:off x="0" y="0"/>
            <a:ext cx="54356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latin typeface="黑体" pitchFamily="2" charset="-122"/>
                <a:ea typeface="黑体" pitchFamily="2" charset="-122"/>
              </a:rPr>
              <a:t>3.</a:t>
            </a:r>
            <a:r>
              <a:rPr lang="zh-CN" altLang="en-US" sz="4000" b="1">
                <a:solidFill>
                  <a:srgbClr val="FF0000"/>
                </a:solidFill>
                <a:latin typeface="黑体" pitchFamily="2" charset="-122"/>
                <a:ea typeface="黑体" pitchFamily="2" charset="-122"/>
              </a:rPr>
              <a:t>两直线交叉</a:t>
            </a:r>
            <a:endParaRPr lang="zh-CN" altLang="en-US" sz="4000" b="1">
              <a:solidFill>
                <a:srgbClr val="FF0000"/>
              </a:solidFill>
            </a:endParaRPr>
          </a:p>
        </p:txBody>
      </p:sp>
      <p:sp>
        <p:nvSpPr>
          <p:cNvPr id="356376" name="Text Box 24"/>
          <p:cNvSpPr txBox="1">
            <a:spLocks noChangeArrowheads="1"/>
          </p:cNvSpPr>
          <p:nvPr/>
        </p:nvSpPr>
        <p:spPr bwMode="auto">
          <a:xfrm>
            <a:off x="4716463" y="158750"/>
            <a:ext cx="2986087" cy="701675"/>
          </a:xfrm>
          <a:prstGeom prst="rect">
            <a:avLst/>
          </a:prstGeom>
          <a:noFill/>
          <a:ln>
            <a:noFill/>
          </a:ln>
          <a:effectLst/>
          <a:extLst>
            <a:ext uri="{909E8E84-426E-40DD-AFC4-6F175D3DCCD1}">
              <a14:hiddenFill xmlns:a14="http://schemas.microsoft.com/office/drawing/2010/main">
                <a:solidFill>
                  <a:srgbClr val="FFFF66"/>
                </a:solidFill>
              </a14:hiddenFill>
            </a:ext>
            <a:ext uri="{91240B29-F687-4F45-9708-019B960494DF}">
              <a14:hiddenLine xmlns:a14="http://schemas.microsoft.com/office/drawing/2010/main" w="76200">
                <a:pattFill prst="pct80">
                  <a:fgClr>
                    <a:srgbClr val="FF5050"/>
                  </a:fgClr>
                  <a:bgClr>
                    <a:srgbClr val="FFFF00"/>
                  </a:bgClr>
                </a:patt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4000" b="1">
                <a:solidFill>
                  <a:srgbClr val="FF0000"/>
                </a:solidFill>
                <a:ea typeface="黑体" pitchFamily="2" charset="-122"/>
              </a:rPr>
              <a:t>投影特性：</a:t>
            </a:r>
            <a:endParaRPr lang="zh-CN" altLang="en-US" sz="4000" b="1">
              <a:ea typeface="黑体" pitchFamily="2" charset="-122"/>
            </a:endParaRPr>
          </a:p>
        </p:txBody>
      </p:sp>
      <p:sp>
        <p:nvSpPr>
          <p:cNvPr id="356377" name="Text Box 25"/>
          <p:cNvSpPr txBox="1">
            <a:spLocks noChangeArrowheads="1"/>
          </p:cNvSpPr>
          <p:nvPr/>
        </p:nvSpPr>
        <p:spPr bwMode="auto">
          <a:xfrm>
            <a:off x="4538663" y="1484313"/>
            <a:ext cx="4427537" cy="2289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t>★ </a:t>
            </a:r>
            <a:r>
              <a:rPr lang="zh-CN" altLang="en-US" sz="3600" b="1"/>
              <a:t>同面投影可能相交，但 </a:t>
            </a:r>
            <a:r>
              <a:rPr lang="zh-CN" altLang="en-US" sz="3600" b="1">
                <a:solidFill>
                  <a:srgbClr val="003399"/>
                </a:solidFill>
              </a:rPr>
              <a:t>“</a:t>
            </a:r>
            <a:r>
              <a:rPr lang="zh-CN" altLang="en-US" sz="3600" b="1">
                <a:solidFill>
                  <a:srgbClr val="003399"/>
                </a:solidFill>
                <a:ea typeface="黑体" pitchFamily="2" charset="-122"/>
              </a:rPr>
              <a:t>交点</a:t>
            </a:r>
            <a:r>
              <a:rPr lang="zh-CN" altLang="en-US" sz="3600" b="1">
                <a:solidFill>
                  <a:srgbClr val="003399"/>
                </a:solidFill>
              </a:rPr>
              <a:t>”</a:t>
            </a:r>
            <a:r>
              <a:rPr lang="zh-CN" altLang="en-US" sz="3600" b="1">
                <a:solidFill>
                  <a:srgbClr val="FF0000"/>
                </a:solidFill>
              </a:rPr>
              <a:t>不符合空间一个点的投影规律</a:t>
            </a:r>
            <a:r>
              <a:rPr lang="zh-CN" altLang="en-US" sz="3600" b="1">
                <a:solidFill>
                  <a:srgbClr val="FF0066"/>
                </a:solidFill>
              </a:rPr>
              <a:t>。</a:t>
            </a:r>
          </a:p>
        </p:txBody>
      </p:sp>
      <p:sp>
        <p:nvSpPr>
          <p:cNvPr id="356378" name="Text Box 26"/>
          <p:cNvSpPr txBox="1">
            <a:spLocks noChangeArrowheads="1"/>
          </p:cNvSpPr>
          <p:nvPr/>
        </p:nvSpPr>
        <p:spPr bwMode="auto">
          <a:xfrm>
            <a:off x="4516438" y="3803650"/>
            <a:ext cx="4449762" cy="2289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t>★ </a:t>
            </a:r>
            <a:r>
              <a:rPr lang="en-US" altLang="zh-CN" sz="3600" b="1">
                <a:solidFill>
                  <a:srgbClr val="003399"/>
                </a:solidFill>
              </a:rPr>
              <a:t>“</a:t>
            </a:r>
            <a:r>
              <a:rPr lang="zh-CN" altLang="en-US" sz="3600" b="1">
                <a:solidFill>
                  <a:srgbClr val="003399"/>
                </a:solidFill>
                <a:ea typeface="黑体" pitchFamily="2" charset="-122"/>
              </a:rPr>
              <a:t>交点</a:t>
            </a:r>
            <a:r>
              <a:rPr lang="zh-CN" altLang="en-US" sz="3600" b="1">
                <a:solidFill>
                  <a:srgbClr val="003399"/>
                </a:solidFill>
              </a:rPr>
              <a:t>”</a:t>
            </a:r>
            <a:r>
              <a:rPr lang="zh-CN" altLang="en-US" sz="3600" b="1"/>
              <a:t>是两直线上的一 对</a:t>
            </a:r>
            <a:r>
              <a:rPr lang="zh-CN" altLang="en-US" sz="3600" b="1">
                <a:solidFill>
                  <a:srgbClr val="FF0000"/>
                </a:solidFill>
              </a:rPr>
              <a:t>重影点的投影</a:t>
            </a:r>
            <a:r>
              <a:rPr lang="zh-CN" altLang="en-US" sz="3600" b="1"/>
              <a:t>，用其可帮助判断两直线的空间位置。</a:t>
            </a:r>
          </a:p>
        </p:txBody>
      </p:sp>
      <p:sp>
        <p:nvSpPr>
          <p:cNvPr id="356383" name="Text Box 31"/>
          <p:cNvSpPr txBox="1">
            <a:spLocks noChangeArrowheads="1"/>
          </p:cNvSpPr>
          <p:nvPr/>
        </p:nvSpPr>
        <p:spPr bwMode="auto">
          <a:xfrm>
            <a:off x="5148263" y="836613"/>
            <a:ext cx="2595562"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ea typeface="黑体" pitchFamily="2" charset="-122"/>
              </a:rPr>
              <a:t>为什么？</a:t>
            </a:r>
          </a:p>
        </p:txBody>
      </p:sp>
      <p:sp>
        <p:nvSpPr>
          <p:cNvPr id="356397" name="Text Box 45"/>
          <p:cNvSpPr txBox="1">
            <a:spLocks noChangeArrowheads="1"/>
          </p:cNvSpPr>
          <p:nvPr/>
        </p:nvSpPr>
        <p:spPr bwMode="auto">
          <a:xfrm>
            <a:off x="4572000" y="836613"/>
            <a:ext cx="3395663"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chemeClr val="accent2"/>
                </a:solidFill>
                <a:ea typeface="黑体" pitchFamily="2" charset="-122"/>
              </a:rPr>
              <a:t>两直线相交吗？</a:t>
            </a:r>
          </a:p>
        </p:txBody>
      </p:sp>
      <p:grpSp>
        <p:nvGrpSpPr>
          <p:cNvPr id="44040" name="Group 46"/>
          <p:cNvGrpSpPr>
            <a:grpSpLocks/>
          </p:cNvGrpSpPr>
          <p:nvPr/>
        </p:nvGrpSpPr>
        <p:grpSpPr bwMode="auto">
          <a:xfrm>
            <a:off x="265113" y="836613"/>
            <a:ext cx="4059237" cy="4073525"/>
            <a:chOff x="249" y="799"/>
            <a:chExt cx="2557" cy="2566"/>
          </a:xfrm>
        </p:grpSpPr>
        <p:sp>
          <p:nvSpPr>
            <p:cNvPr id="44091" name="Line 47"/>
            <p:cNvSpPr>
              <a:spLocks noChangeShapeType="1"/>
            </p:cNvSpPr>
            <p:nvPr/>
          </p:nvSpPr>
          <p:spPr bwMode="auto">
            <a:xfrm flipH="1">
              <a:off x="488" y="1156"/>
              <a:ext cx="1971" cy="53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92" name="Line 48"/>
            <p:cNvSpPr>
              <a:spLocks noChangeShapeType="1"/>
            </p:cNvSpPr>
            <p:nvPr/>
          </p:nvSpPr>
          <p:spPr bwMode="auto">
            <a:xfrm flipH="1" flipV="1">
              <a:off x="488" y="2668"/>
              <a:ext cx="1971" cy="61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93" name="Line 49"/>
            <p:cNvSpPr>
              <a:spLocks noChangeShapeType="1"/>
            </p:cNvSpPr>
            <p:nvPr/>
          </p:nvSpPr>
          <p:spPr bwMode="auto">
            <a:xfrm flipH="1">
              <a:off x="710" y="1005"/>
              <a:ext cx="1431" cy="109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94" name="Line 50"/>
            <p:cNvSpPr>
              <a:spLocks noChangeShapeType="1"/>
            </p:cNvSpPr>
            <p:nvPr/>
          </p:nvSpPr>
          <p:spPr bwMode="auto">
            <a:xfrm flipH="1">
              <a:off x="710" y="2427"/>
              <a:ext cx="1431" cy="58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4095" name="Group 51"/>
            <p:cNvGrpSpPr>
              <a:grpSpLocks/>
            </p:cNvGrpSpPr>
            <p:nvPr/>
          </p:nvGrpSpPr>
          <p:grpSpPr bwMode="auto">
            <a:xfrm>
              <a:off x="249" y="799"/>
              <a:ext cx="2557" cy="2566"/>
              <a:chOff x="249" y="799"/>
              <a:chExt cx="2557" cy="2566"/>
            </a:xfrm>
          </p:grpSpPr>
          <p:grpSp>
            <p:nvGrpSpPr>
              <p:cNvPr id="44096" name="Group 52"/>
              <p:cNvGrpSpPr>
                <a:grpSpLocks/>
              </p:cNvGrpSpPr>
              <p:nvPr/>
            </p:nvGrpSpPr>
            <p:grpSpPr bwMode="auto">
              <a:xfrm>
                <a:off x="300" y="2610"/>
                <a:ext cx="76" cy="116"/>
                <a:chOff x="300" y="2610"/>
                <a:chExt cx="76" cy="116"/>
              </a:xfrm>
            </p:grpSpPr>
            <p:sp>
              <p:nvSpPr>
                <p:cNvPr id="44136" name="Freeform 53"/>
                <p:cNvSpPr>
                  <a:spLocks/>
                </p:cNvSpPr>
                <p:nvPr/>
              </p:nvSpPr>
              <p:spPr bwMode="auto">
                <a:xfrm>
                  <a:off x="353" y="2703"/>
                  <a:ext cx="7" cy="23"/>
                </a:xfrm>
                <a:custGeom>
                  <a:avLst/>
                  <a:gdLst>
                    <a:gd name="T0" fmla="*/ 0 w 22"/>
                    <a:gd name="T1" fmla="*/ 0 h 74"/>
                    <a:gd name="T2" fmla="*/ 0 w 22"/>
                    <a:gd name="T3" fmla="*/ 1 h 74"/>
                    <a:gd name="T4" fmla="*/ 0 w 22"/>
                    <a:gd name="T5" fmla="*/ 1 h 74"/>
                    <a:gd name="T6" fmla="*/ 0 w 22"/>
                    <a:gd name="T7" fmla="*/ 2 h 74"/>
                    <a:gd name="T8" fmla="*/ 1 w 22"/>
                    <a:gd name="T9" fmla="*/ 2 h 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74">
                      <a:moveTo>
                        <a:pt x="3" y="0"/>
                      </a:moveTo>
                      <a:lnTo>
                        <a:pt x="0" y="19"/>
                      </a:lnTo>
                      <a:lnTo>
                        <a:pt x="2" y="40"/>
                      </a:lnTo>
                      <a:lnTo>
                        <a:pt x="11" y="58"/>
                      </a:lnTo>
                      <a:lnTo>
                        <a:pt x="22"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37" name="Freeform 54"/>
                <p:cNvSpPr>
                  <a:spLocks/>
                </p:cNvSpPr>
                <p:nvPr/>
              </p:nvSpPr>
              <p:spPr bwMode="auto">
                <a:xfrm>
                  <a:off x="300" y="2610"/>
                  <a:ext cx="76" cy="116"/>
                </a:xfrm>
                <a:custGeom>
                  <a:avLst/>
                  <a:gdLst>
                    <a:gd name="T0" fmla="*/ 9 w 226"/>
                    <a:gd name="T1" fmla="*/ 2 h 355"/>
                    <a:gd name="T2" fmla="*/ 9 w 226"/>
                    <a:gd name="T3" fmla="*/ 1 h 355"/>
                    <a:gd name="T4" fmla="*/ 8 w 226"/>
                    <a:gd name="T5" fmla="*/ 1 h 355"/>
                    <a:gd name="T6" fmla="*/ 8 w 226"/>
                    <a:gd name="T7" fmla="*/ 0 h 355"/>
                    <a:gd name="T8" fmla="*/ 8 w 226"/>
                    <a:gd name="T9" fmla="*/ 0 h 355"/>
                    <a:gd name="T10" fmla="*/ 8 w 226"/>
                    <a:gd name="T11" fmla="*/ 0 h 355"/>
                    <a:gd name="T12" fmla="*/ 5 w 226"/>
                    <a:gd name="T13" fmla="*/ 0 h 355"/>
                    <a:gd name="T14" fmla="*/ 5 w 226"/>
                    <a:gd name="T15" fmla="*/ 0 h 355"/>
                    <a:gd name="T16" fmla="*/ 4 w 226"/>
                    <a:gd name="T17" fmla="*/ 0 h 355"/>
                    <a:gd name="T18" fmla="*/ 4 w 226"/>
                    <a:gd name="T19" fmla="*/ 1 h 355"/>
                    <a:gd name="T20" fmla="*/ 3 w 226"/>
                    <a:gd name="T21" fmla="*/ 1 h 355"/>
                    <a:gd name="T22" fmla="*/ 3 w 226"/>
                    <a:gd name="T23" fmla="*/ 1 h 355"/>
                    <a:gd name="T24" fmla="*/ 3 w 226"/>
                    <a:gd name="T25" fmla="*/ 2 h 355"/>
                    <a:gd name="T26" fmla="*/ 2 w 226"/>
                    <a:gd name="T27" fmla="*/ 3 h 355"/>
                    <a:gd name="T28" fmla="*/ 2 w 226"/>
                    <a:gd name="T29" fmla="*/ 3 h 355"/>
                    <a:gd name="T30" fmla="*/ 2 w 226"/>
                    <a:gd name="T31" fmla="*/ 4 h 355"/>
                    <a:gd name="T32" fmla="*/ 1 w 226"/>
                    <a:gd name="T33" fmla="*/ 5 h 355"/>
                    <a:gd name="T34" fmla="*/ 1 w 226"/>
                    <a:gd name="T35" fmla="*/ 7 h 355"/>
                    <a:gd name="T36" fmla="*/ 0 w 226"/>
                    <a:gd name="T37" fmla="*/ 8 h 355"/>
                    <a:gd name="T38" fmla="*/ 0 w 226"/>
                    <a:gd name="T39" fmla="*/ 9 h 355"/>
                    <a:gd name="T40" fmla="*/ 0 w 226"/>
                    <a:gd name="T41" fmla="*/ 10 h 355"/>
                    <a:gd name="T42" fmla="*/ 0 w 226"/>
                    <a:gd name="T43" fmla="*/ 10 h 355"/>
                    <a:gd name="T44" fmla="*/ 0 w 226"/>
                    <a:gd name="T45" fmla="*/ 11 h 355"/>
                    <a:gd name="T46" fmla="*/ 0 w 226"/>
                    <a:gd name="T47" fmla="*/ 11 h 355"/>
                    <a:gd name="T48" fmla="*/ 1 w 226"/>
                    <a:gd name="T49" fmla="*/ 12 h 355"/>
                    <a:gd name="T50" fmla="*/ 1 w 226"/>
                    <a:gd name="T51" fmla="*/ 12 h 355"/>
                    <a:gd name="T52" fmla="*/ 2 w 226"/>
                    <a:gd name="T53" fmla="*/ 12 h 355"/>
                    <a:gd name="T54" fmla="*/ 2 w 226"/>
                    <a:gd name="T55" fmla="*/ 12 h 355"/>
                    <a:gd name="T56" fmla="*/ 3 w 226"/>
                    <a:gd name="T57" fmla="*/ 12 h 355"/>
                    <a:gd name="T58" fmla="*/ 4 w 226"/>
                    <a:gd name="T59" fmla="*/ 12 h 355"/>
                    <a:gd name="T60" fmla="*/ 4 w 226"/>
                    <a:gd name="T61" fmla="*/ 12 h 355"/>
                    <a:gd name="T62" fmla="*/ 5 w 226"/>
                    <a:gd name="T63" fmla="*/ 12 h 355"/>
                    <a:gd name="T64" fmla="*/ 5 w 226"/>
                    <a:gd name="T65" fmla="*/ 11 h 355"/>
                    <a:gd name="T66" fmla="*/ 6 w 226"/>
                    <a:gd name="T67" fmla="*/ 11 h 355"/>
                    <a:gd name="T68" fmla="*/ 6 w 226"/>
                    <a:gd name="T69" fmla="*/ 10 h 355"/>
                    <a:gd name="T70" fmla="*/ 6 w 226"/>
                    <a:gd name="T71" fmla="*/ 9 h 355"/>
                    <a:gd name="T72" fmla="*/ 7 w 226"/>
                    <a:gd name="T73" fmla="*/ 6 h 355"/>
                    <a:gd name="T74" fmla="*/ 8 w 226"/>
                    <a:gd name="T75" fmla="*/ 4 h 355"/>
                    <a:gd name="T76" fmla="*/ 9 w 226"/>
                    <a:gd name="T77" fmla="*/ 2 h 35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26" h="355">
                      <a:moveTo>
                        <a:pt x="225" y="47"/>
                      </a:moveTo>
                      <a:lnTo>
                        <a:pt x="226" y="33"/>
                      </a:lnTo>
                      <a:lnTo>
                        <a:pt x="223" y="18"/>
                      </a:lnTo>
                      <a:lnTo>
                        <a:pt x="215" y="4"/>
                      </a:lnTo>
                      <a:lnTo>
                        <a:pt x="209" y="1"/>
                      </a:lnTo>
                      <a:lnTo>
                        <a:pt x="201" y="0"/>
                      </a:lnTo>
                      <a:lnTo>
                        <a:pt x="143" y="1"/>
                      </a:lnTo>
                      <a:lnTo>
                        <a:pt x="128" y="4"/>
                      </a:lnTo>
                      <a:lnTo>
                        <a:pt x="114" y="10"/>
                      </a:lnTo>
                      <a:lnTo>
                        <a:pt x="101" y="17"/>
                      </a:lnTo>
                      <a:lnTo>
                        <a:pt x="91" y="27"/>
                      </a:lnTo>
                      <a:lnTo>
                        <a:pt x="80" y="37"/>
                      </a:lnTo>
                      <a:lnTo>
                        <a:pt x="71" y="49"/>
                      </a:lnTo>
                      <a:lnTo>
                        <a:pt x="55" y="75"/>
                      </a:lnTo>
                      <a:lnTo>
                        <a:pt x="50" y="88"/>
                      </a:lnTo>
                      <a:lnTo>
                        <a:pt x="46" y="102"/>
                      </a:lnTo>
                      <a:lnTo>
                        <a:pt x="38" y="131"/>
                      </a:lnTo>
                      <a:lnTo>
                        <a:pt x="22" y="187"/>
                      </a:lnTo>
                      <a:lnTo>
                        <a:pt x="8" y="245"/>
                      </a:lnTo>
                      <a:lnTo>
                        <a:pt x="1" y="274"/>
                      </a:lnTo>
                      <a:lnTo>
                        <a:pt x="0" y="289"/>
                      </a:lnTo>
                      <a:lnTo>
                        <a:pt x="1" y="302"/>
                      </a:lnTo>
                      <a:lnTo>
                        <a:pt x="5" y="317"/>
                      </a:lnTo>
                      <a:lnTo>
                        <a:pt x="11" y="331"/>
                      </a:lnTo>
                      <a:lnTo>
                        <a:pt x="19" y="343"/>
                      </a:lnTo>
                      <a:lnTo>
                        <a:pt x="32" y="350"/>
                      </a:lnTo>
                      <a:lnTo>
                        <a:pt x="46" y="355"/>
                      </a:lnTo>
                      <a:lnTo>
                        <a:pt x="61" y="355"/>
                      </a:lnTo>
                      <a:lnTo>
                        <a:pt x="91" y="355"/>
                      </a:lnTo>
                      <a:lnTo>
                        <a:pt x="105" y="355"/>
                      </a:lnTo>
                      <a:lnTo>
                        <a:pt x="119" y="348"/>
                      </a:lnTo>
                      <a:lnTo>
                        <a:pt x="131" y="340"/>
                      </a:lnTo>
                      <a:lnTo>
                        <a:pt x="141" y="329"/>
                      </a:lnTo>
                      <a:lnTo>
                        <a:pt x="149" y="316"/>
                      </a:lnTo>
                      <a:lnTo>
                        <a:pt x="156" y="304"/>
                      </a:lnTo>
                      <a:lnTo>
                        <a:pt x="165" y="276"/>
                      </a:lnTo>
                      <a:lnTo>
                        <a:pt x="194" y="161"/>
                      </a:lnTo>
                      <a:lnTo>
                        <a:pt x="210" y="104"/>
                      </a:lnTo>
                      <a:lnTo>
                        <a:pt x="225" y="4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4097" name="Group 55"/>
              <p:cNvGrpSpPr>
                <a:grpSpLocks/>
              </p:cNvGrpSpPr>
              <p:nvPr/>
            </p:nvGrpSpPr>
            <p:grpSpPr bwMode="auto">
              <a:xfrm>
                <a:off x="321" y="1568"/>
                <a:ext cx="141" cy="176"/>
                <a:chOff x="321" y="1568"/>
                <a:chExt cx="141" cy="176"/>
              </a:xfrm>
            </p:grpSpPr>
            <p:sp>
              <p:nvSpPr>
                <p:cNvPr id="44133" name="Freeform 56"/>
                <p:cNvSpPr>
                  <a:spLocks/>
                </p:cNvSpPr>
                <p:nvPr/>
              </p:nvSpPr>
              <p:spPr bwMode="auto">
                <a:xfrm>
                  <a:off x="321" y="1626"/>
                  <a:ext cx="74" cy="118"/>
                </a:xfrm>
                <a:custGeom>
                  <a:avLst/>
                  <a:gdLst>
                    <a:gd name="T0" fmla="*/ 8 w 225"/>
                    <a:gd name="T1" fmla="*/ 2 h 356"/>
                    <a:gd name="T2" fmla="*/ 8 w 225"/>
                    <a:gd name="T3" fmla="*/ 1 h 356"/>
                    <a:gd name="T4" fmla="*/ 8 w 225"/>
                    <a:gd name="T5" fmla="*/ 1 h 356"/>
                    <a:gd name="T6" fmla="*/ 8 w 225"/>
                    <a:gd name="T7" fmla="*/ 0 h 356"/>
                    <a:gd name="T8" fmla="*/ 7 w 225"/>
                    <a:gd name="T9" fmla="*/ 0 h 356"/>
                    <a:gd name="T10" fmla="*/ 7 w 225"/>
                    <a:gd name="T11" fmla="*/ 0 h 356"/>
                    <a:gd name="T12" fmla="*/ 5 w 225"/>
                    <a:gd name="T13" fmla="*/ 0 h 356"/>
                    <a:gd name="T14" fmla="*/ 5 w 225"/>
                    <a:gd name="T15" fmla="*/ 0 h 356"/>
                    <a:gd name="T16" fmla="*/ 4 w 225"/>
                    <a:gd name="T17" fmla="*/ 0 h 356"/>
                    <a:gd name="T18" fmla="*/ 4 w 225"/>
                    <a:gd name="T19" fmla="*/ 1 h 356"/>
                    <a:gd name="T20" fmla="*/ 3 w 225"/>
                    <a:gd name="T21" fmla="*/ 1 h 356"/>
                    <a:gd name="T22" fmla="*/ 3 w 225"/>
                    <a:gd name="T23" fmla="*/ 1 h 356"/>
                    <a:gd name="T24" fmla="*/ 3 w 225"/>
                    <a:gd name="T25" fmla="*/ 2 h 356"/>
                    <a:gd name="T26" fmla="*/ 2 w 225"/>
                    <a:gd name="T27" fmla="*/ 3 h 356"/>
                    <a:gd name="T28" fmla="*/ 2 w 225"/>
                    <a:gd name="T29" fmla="*/ 3 h 356"/>
                    <a:gd name="T30" fmla="*/ 2 w 225"/>
                    <a:gd name="T31" fmla="*/ 4 h 356"/>
                    <a:gd name="T32" fmla="*/ 1 w 225"/>
                    <a:gd name="T33" fmla="*/ 5 h 356"/>
                    <a:gd name="T34" fmla="*/ 1 w 225"/>
                    <a:gd name="T35" fmla="*/ 7 h 356"/>
                    <a:gd name="T36" fmla="*/ 0 w 225"/>
                    <a:gd name="T37" fmla="*/ 9 h 356"/>
                    <a:gd name="T38" fmla="*/ 0 w 225"/>
                    <a:gd name="T39" fmla="*/ 10 h 356"/>
                    <a:gd name="T40" fmla="*/ 0 w 225"/>
                    <a:gd name="T41" fmla="*/ 11 h 356"/>
                    <a:gd name="T42" fmla="*/ 0 w 225"/>
                    <a:gd name="T43" fmla="*/ 11 h 356"/>
                    <a:gd name="T44" fmla="*/ 0 w 225"/>
                    <a:gd name="T45" fmla="*/ 12 h 356"/>
                    <a:gd name="T46" fmla="*/ 0 w 225"/>
                    <a:gd name="T47" fmla="*/ 12 h 356"/>
                    <a:gd name="T48" fmla="*/ 1 w 225"/>
                    <a:gd name="T49" fmla="*/ 13 h 356"/>
                    <a:gd name="T50" fmla="*/ 1 w 225"/>
                    <a:gd name="T51" fmla="*/ 13 h 356"/>
                    <a:gd name="T52" fmla="*/ 2 w 225"/>
                    <a:gd name="T53" fmla="*/ 13 h 356"/>
                    <a:gd name="T54" fmla="*/ 2 w 225"/>
                    <a:gd name="T55" fmla="*/ 13 h 356"/>
                    <a:gd name="T56" fmla="*/ 3 w 225"/>
                    <a:gd name="T57" fmla="*/ 13 h 356"/>
                    <a:gd name="T58" fmla="*/ 4 w 225"/>
                    <a:gd name="T59" fmla="*/ 13 h 356"/>
                    <a:gd name="T60" fmla="*/ 4 w 225"/>
                    <a:gd name="T61" fmla="*/ 13 h 356"/>
                    <a:gd name="T62" fmla="*/ 5 w 225"/>
                    <a:gd name="T63" fmla="*/ 12 h 356"/>
                    <a:gd name="T64" fmla="*/ 5 w 225"/>
                    <a:gd name="T65" fmla="*/ 12 h 356"/>
                    <a:gd name="T66" fmla="*/ 5 w 225"/>
                    <a:gd name="T67" fmla="*/ 12 h 356"/>
                    <a:gd name="T68" fmla="*/ 6 w 225"/>
                    <a:gd name="T69" fmla="*/ 11 h 356"/>
                    <a:gd name="T70" fmla="*/ 6 w 225"/>
                    <a:gd name="T71" fmla="*/ 10 h 356"/>
                    <a:gd name="T72" fmla="*/ 7 w 225"/>
                    <a:gd name="T73" fmla="*/ 6 h 356"/>
                    <a:gd name="T74" fmla="*/ 8 w 225"/>
                    <a:gd name="T75" fmla="*/ 4 h 356"/>
                    <a:gd name="T76" fmla="*/ 8 w 225"/>
                    <a:gd name="T77" fmla="*/ 2 h 35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25" h="356">
                      <a:moveTo>
                        <a:pt x="224" y="48"/>
                      </a:moveTo>
                      <a:lnTo>
                        <a:pt x="225" y="33"/>
                      </a:lnTo>
                      <a:lnTo>
                        <a:pt x="221" y="18"/>
                      </a:lnTo>
                      <a:lnTo>
                        <a:pt x="214" y="5"/>
                      </a:lnTo>
                      <a:lnTo>
                        <a:pt x="208" y="1"/>
                      </a:lnTo>
                      <a:lnTo>
                        <a:pt x="201" y="0"/>
                      </a:lnTo>
                      <a:lnTo>
                        <a:pt x="141" y="1"/>
                      </a:lnTo>
                      <a:lnTo>
                        <a:pt x="127" y="5"/>
                      </a:lnTo>
                      <a:lnTo>
                        <a:pt x="114" y="10"/>
                      </a:lnTo>
                      <a:lnTo>
                        <a:pt x="101" y="17"/>
                      </a:lnTo>
                      <a:lnTo>
                        <a:pt x="90" y="27"/>
                      </a:lnTo>
                      <a:lnTo>
                        <a:pt x="80" y="38"/>
                      </a:lnTo>
                      <a:lnTo>
                        <a:pt x="70" y="49"/>
                      </a:lnTo>
                      <a:lnTo>
                        <a:pt x="55" y="75"/>
                      </a:lnTo>
                      <a:lnTo>
                        <a:pt x="50" y="89"/>
                      </a:lnTo>
                      <a:lnTo>
                        <a:pt x="45" y="103"/>
                      </a:lnTo>
                      <a:lnTo>
                        <a:pt x="37" y="131"/>
                      </a:lnTo>
                      <a:lnTo>
                        <a:pt x="22" y="188"/>
                      </a:lnTo>
                      <a:lnTo>
                        <a:pt x="6" y="245"/>
                      </a:lnTo>
                      <a:lnTo>
                        <a:pt x="1" y="274"/>
                      </a:lnTo>
                      <a:lnTo>
                        <a:pt x="0" y="289"/>
                      </a:lnTo>
                      <a:lnTo>
                        <a:pt x="1" y="304"/>
                      </a:lnTo>
                      <a:lnTo>
                        <a:pt x="5" y="318"/>
                      </a:lnTo>
                      <a:lnTo>
                        <a:pt x="10" y="331"/>
                      </a:lnTo>
                      <a:lnTo>
                        <a:pt x="19" y="343"/>
                      </a:lnTo>
                      <a:lnTo>
                        <a:pt x="32" y="352"/>
                      </a:lnTo>
                      <a:lnTo>
                        <a:pt x="45" y="355"/>
                      </a:lnTo>
                      <a:lnTo>
                        <a:pt x="60" y="356"/>
                      </a:lnTo>
                      <a:lnTo>
                        <a:pt x="90" y="356"/>
                      </a:lnTo>
                      <a:lnTo>
                        <a:pt x="105" y="355"/>
                      </a:lnTo>
                      <a:lnTo>
                        <a:pt x="118" y="350"/>
                      </a:lnTo>
                      <a:lnTo>
                        <a:pt x="130" y="340"/>
                      </a:lnTo>
                      <a:lnTo>
                        <a:pt x="140" y="329"/>
                      </a:lnTo>
                      <a:lnTo>
                        <a:pt x="149" y="318"/>
                      </a:lnTo>
                      <a:lnTo>
                        <a:pt x="155" y="304"/>
                      </a:lnTo>
                      <a:lnTo>
                        <a:pt x="165" y="276"/>
                      </a:lnTo>
                      <a:lnTo>
                        <a:pt x="193" y="161"/>
                      </a:lnTo>
                      <a:lnTo>
                        <a:pt x="209" y="105"/>
                      </a:lnTo>
                      <a:lnTo>
                        <a:pt x="22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34" name="Freeform 57"/>
                <p:cNvSpPr>
                  <a:spLocks/>
                </p:cNvSpPr>
                <p:nvPr/>
              </p:nvSpPr>
              <p:spPr bwMode="auto">
                <a:xfrm>
                  <a:off x="374" y="1718"/>
                  <a:ext cx="7" cy="26"/>
                </a:xfrm>
                <a:custGeom>
                  <a:avLst/>
                  <a:gdLst>
                    <a:gd name="T0" fmla="*/ 0 w 22"/>
                    <a:gd name="T1" fmla="*/ 0 h 74"/>
                    <a:gd name="T2" fmla="*/ 0 w 22"/>
                    <a:gd name="T3" fmla="*/ 1 h 74"/>
                    <a:gd name="T4" fmla="*/ 0 w 22"/>
                    <a:gd name="T5" fmla="*/ 2 h 74"/>
                    <a:gd name="T6" fmla="*/ 0 w 22"/>
                    <a:gd name="T7" fmla="*/ 2 h 74"/>
                    <a:gd name="T8" fmla="*/ 1 w 22"/>
                    <a:gd name="T9" fmla="*/ 3 h 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74">
                      <a:moveTo>
                        <a:pt x="3" y="0"/>
                      </a:moveTo>
                      <a:lnTo>
                        <a:pt x="0" y="20"/>
                      </a:lnTo>
                      <a:lnTo>
                        <a:pt x="3" y="40"/>
                      </a:lnTo>
                      <a:lnTo>
                        <a:pt x="11" y="58"/>
                      </a:lnTo>
                      <a:lnTo>
                        <a:pt x="22"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35" name="Line 58"/>
                <p:cNvSpPr>
                  <a:spLocks noChangeShapeType="1"/>
                </p:cNvSpPr>
                <p:nvPr/>
              </p:nvSpPr>
              <p:spPr bwMode="auto">
                <a:xfrm flipH="1">
                  <a:off x="446" y="1568"/>
                  <a:ext cx="16"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4098" name="Group 59"/>
              <p:cNvGrpSpPr>
                <a:grpSpLocks/>
              </p:cNvGrpSpPr>
              <p:nvPr/>
            </p:nvGrpSpPr>
            <p:grpSpPr bwMode="auto">
              <a:xfrm>
                <a:off x="2540" y="943"/>
                <a:ext cx="118" cy="176"/>
                <a:chOff x="2540" y="943"/>
                <a:chExt cx="118" cy="176"/>
              </a:xfrm>
            </p:grpSpPr>
            <p:sp>
              <p:nvSpPr>
                <p:cNvPr id="44131" name="Freeform 60"/>
                <p:cNvSpPr>
                  <a:spLocks/>
                </p:cNvSpPr>
                <p:nvPr/>
              </p:nvSpPr>
              <p:spPr bwMode="auto">
                <a:xfrm>
                  <a:off x="2540" y="943"/>
                  <a:ext cx="78" cy="176"/>
                </a:xfrm>
                <a:custGeom>
                  <a:avLst/>
                  <a:gdLst>
                    <a:gd name="T0" fmla="*/ 5 w 236"/>
                    <a:gd name="T1" fmla="*/ 0 h 531"/>
                    <a:gd name="T2" fmla="*/ 0 w 236"/>
                    <a:gd name="T3" fmla="*/ 19 h 531"/>
                    <a:gd name="T4" fmla="*/ 3 w 236"/>
                    <a:gd name="T5" fmla="*/ 19 h 531"/>
                    <a:gd name="T6" fmla="*/ 4 w 236"/>
                    <a:gd name="T7" fmla="*/ 19 h 531"/>
                    <a:gd name="T8" fmla="*/ 5 w 236"/>
                    <a:gd name="T9" fmla="*/ 19 h 531"/>
                    <a:gd name="T10" fmla="*/ 6 w 236"/>
                    <a:gd name="T11" fmla="*/ 18 h 531"/>
                    <a:gd name="T12" fmla="*/ 6 w 236"/>
                    <a:gd name="T13" fmla="*/ 18 h 531"/>
                    <a:gd name="T14" fmla="*/ 7 w 236"/>
                    <a:gd name="T15" fmla="*/ 17 h 531"/>
                    <a:gd name="T16" fmla="*/ 7 w 236"/>
                    <a:gd name="T17" fmla="*/ 16 h 531"/>
                    <a:gd name="T18" fmla="*/ 8 w 236"/>
                    <a:gd name="T19" fmla="*/ 10 h 531"/>
                    <a:gd name="T20" fmla="*/ 9 w 236"/>
                    <a:gd name="T21" fmla="*/ 9 h 531"/>
                    <a:gd name="T22" fmla="*/ 9 w 236"/>
                    <a:gd name="T23" fmla="*/ 8 h 531"/>
                    <a:gd name="T24" fmla="*/ 8 w 236"/>
                    <a:gd name="T25" fmla="*/ 8 h 531"/>
                    <a:gd name="T26" fmla="*/ 8 w 236"/>
                    <a:gd name="T27" fmla="*/ 7 h 531"/>
                    <a:gd name="T28" fmla="*/ 7 w 236"/>
                    <a:gd name="T29" fmla="*/ 7 h 531"/>
                    <a:gd name="T30" fmla="*/ 7 w 236"/>
                    <a:gd name="T31" fmla="*/ 7 h 531"/>
                    <a:gd name="T32" fmla="*/ 3 w 236"/>
                    <a:gd name="T33" fmla="*/ 7 h 5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36" h="531">
                      <a:moveTo>
                        <a:pt x="142" y="0"/>
                      </a:moveTo>
                      <a:lnTo>
                        <a:pt x="0" y="531"/>
                      </a:lnTo>
                      <a:lnTo>
                        <a:pt x="93" y="531"/>
                      </a:lnTo>
                      <a:lnTo>
                        <a:pt x="112" y="528"/>
                      </a:lnTo>
                      <a:lnTo>
                        <a:pt x="132" y="517"/>
                      </a:lnTo>
                      <a:lnTo>
                        <a:pt x="151" y="501"/>
                      </a:lnTo>
                      <a:lnTo>
                        <a:pt x="168" y="480"/>
                      </a:lnTo>
                      <a:lnTo>
                        <a:pt x="182" y="454"/>
                      </a:lnTo>
                      <a:lnTo>
                        <a:pt x="193" y="428"/>
                      </a:lnTo>
                      <a:lnTo>
                        <a:pt x="232" y="281"/>
                      </a:lnTo>
                      <a:lnTo>
                        <a:pt x="236" y="253"/>
                      </a:lnTo>
                      <a:lnTo>
                        <a:pt x="236" y="229"/>
                      </a:lnTo>
                      <a:lnTo>
                        <a:pt x="230" y="207"/>
                      </a:lnTo>
                      <a:lnTo>
                        <a:pt x="219" y="191"/>
                      </a:lnTo>
                      <a:lnTo>
                        <a:pt x="204" y="181"/>
                      </a:lnTo>
                      <a:lnTo>
                        <a:pt x="187" y="178"/>
                      </a:lnTo>
                      <a:lnTo>
                        <a:pt x="95" y="1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32" name="Line 61"/>
                <p:cNvSpPr>
                  <a:spLocks noChangeShapeType="1"/>
                </p:cNvSpPr>
                <p:nvPr/>
              </p:nvSpPr>
              <p:spPr bwMode="auto">
                <a:xfrm flipH="1">
                  <a:off x="2639" y="943"/>
                  <a:ext cx="19"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4099" name="Freeform 62"/>
              <p:cNvSpPr>
                <a:spLocks/>
              </p:cNvSpPr>
              <p:nvPr/>
            </p:nvSpPr>
            <p:spPr bwMode="auto">
              <a:xfrm>
                <a:off x="2528" y="3189"/>
                <a:ext cx="76" cy="176"/>
              </a:xfrm>
              <a:custGeom>
                <a:avLst/>
                <a:gdLst>
                  <a:gd name="T0" fmla="*/ 5 w 237"/>
                  <a:gd name="T1" fmla="*/ 0 h 531"/>
                  <a:gd name="T2" fmla="*/ 0 w 237"/>
                  <a:gd name="T3" fmla="*/ 19 h 531"/>
                  <a:gd name="T4" fmla="*/ 3 w 237"/>
                  <a:gd name="T5" fmla="*/ 19 h 531"/>
                  <a:gd name="T6" fmla="*/ 4 w 237"/>
                  <a:gd name="T7" fmla="*/ 19 h 531"/>
                  <a:gd name="T8" fmla="*/ 4 w 237"/>
                  <a:gd name="T9" fmla="*/ 19 h 531"/>
                  <a:gd name="T10" fmla="*/ 5 w 237"/>
                  <a:gd name="T11" fmla="*/ 18 h 531"/>
                  <a:gd name="T12" fmla="*/ 5 w 237"/>
                  <a:gd name="T13" fmla="*/ 18 h 531"/>
                  <a:gd name="T14" fmla="*/ 6 w 237"/>
                  <a:gd name="T15" fmla="*/ 17 h 531"/>
                  <a:gd name="T16" fmla="*/ 6 w 237"/>
                  <a:gd name="T17" fmla="*/ 16 h 531"/>
                  <a:gd name="T18" fmla="*/ 8 w 237"/>
                  <a:gd name="T19" fmla="*/ 10 h 531"/>
                  <a:gd name="T20" fmla="*/ 8 w 237"/>
                  <a:gd name="T21" fmla="*/ 9 h 531"/>
                  <a:gd name="T22" fmla="*/ 8 w 237"/>
                  <a:gd name="T23" fmla="*/ 8 h 531"/>
                  <a:gd name="T24" fmla="*/ 8 w 237"/>
                  <a:gd name="T25" fmla="*/ 8 h 531"/>
                  <a:gd name="T26" fmla="*/ 7 w 237"/>
                  <a:gd name="T27" fmla="*/ 7 h 531"/>
                  <a:gd name="T28" fmla="*/ 7 w 237"/>
                  <a:gd name="T29" fmla="*/ 7 h 531"/>
                  <a:gd name="T30" fmla="*/ 6 w 237"/>
                  <a:gd name="T31" fmla="*/ 6 h 531"/>
                  <a:gd name="T32" fmla="*/ 3 w 237"/>
                  <a:gd name="T33" fmla="*/ 6 h 5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37" h="531">
                    <a:moveTo>
                      <a:pt x="142" y="0"/>
                    </a:moveTo>
                    <a:lnTo>
                      <a:pt x="0" y="531"/>
                    </a:lnTo>
                    <a:lnTo>
                      <a:pt x="93" y="531"/>
                    </a:lnTo>
                    <a:lnTo>
                      <a:pt x="112" y="527"/>
                    </a:lnTo>
                    <a:lnTo>
                      <a:pt x="133" y="517"/>
                    </a:lnTo>
                    <a:lnTo>
                      <a:pt x="152" y="500"/>
                    </a:lnTo>
                    <a:lnTo>
                      <a:pt x="169" y="479"/>
                    </a:lnTo>
                    <a:lnTo>
                      <a:pt x="183" y="454"/>
                    </a:lnTo>
                    <a:lnTo>
                      <a:pt x="192" y="428"/>
                    </a:lnTo>
                    <a:lnTo>
                      <a:pt x="233" y="280"/>
                    </a:lnTo>
                    <a:lnTo>
                      <a:pt x="237" y="253"/>
                    </a:lnTo>
                    <a:lnTo>
                      <a:pt x="236" y="229"/>
                    </a:lnTo>
                    <a:lnTo>
                      <a:pt x="231" y="207"/>
                    </a:lnTo>
                    <a:lnTo>
                      <a:pt x="220" y="190"/>
                    </a:lnTo>
                    <a:lnTo>
                      <a:pt x="205" y="181"/>
                    </a:lnTo>
                    <a:lnTo>
                      <a:pt x="188" y="176"/>
                    </a:lnTo>
                    <a:lnTo>
                      <a:pt x="94" y="1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00" name="Line 63"/>
              <p:cNvSpPr>
                <a:spLocks noChangeShapeType="1"/>
              </p:cNvSpPr>
              <p:nvPr/>
            </p:nvSpPr>
            <p:spPr bwMode="auto">
              <a:xfrm flipH="1">
                <a:off x="249" y="2272"/>
                <a:ext cx="25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4101" name="Group 64"/>
              <p:cNvGrpSpPr>
                <a:grpSpLocks/>
              </p:cNvGrpSpPr>
              <p:nvPr/>
            </p:nvGrpSpPr>
            <p:grpSpPr bwMode="auto">
              <a:xfrm>
                <a:off x="571" y="1969"/>
                <a:ext cx="109" cy="176"/>
                <a:chOff x="571" y="1969"/>
                <a:chExt cx="109" cy="176"/>
              </a:xfrm>
            </p:grpSpPr>
            <p:sp>
              <p:nvSpPr>
                <p:cNvPr id="44125" name="Line 65"/>
                <p:cNvSpPr>
                  <a:spLocks noChangeShapeType="1"/>
                </p:cNvSpPr>
                <p:nvPr/>
              </p:nvSpPr>
              <p:spPr bwMode="auto">
                <a:xfrm flipH="1">
                  <a:off x="587" y="2145"/>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26" name="Freeform 66"/>
                <p:cNvSpPr>
                  <a:spLocks/>
                </p:cNvSpPr>
                <p:nvPr/>
              </p:nvSpPr>
              <p:spPr bwMode="auto">
                <a:xfrm>
                  <a:off x="571" y="2110"/>
                  <a:ext cx="16" cy="35"/>
                </a:xfrm>
                <a:custGeom>
                  <a:avLst/>
                  <a:gdLst>
                    <a:gd name="T0" fmla="*/ 0 w 49"/>
                    <a:gd name="T1" fmla="*/ 0 h 104"/>
                    <a:gd name="T2" fmla="*/ 0 w 49"/>
                    <a:gd name="T3" fmla="*/ 1 h 104"/>
                    <a:gd name="T4" fmla="*/ 0 w 49"/>
                    <a:gd name="T5" fmla="*/ 2 h 104"/>
                    <a:gd name="T6" fmla="*/ 0 w 49"/>
                    <a:gd name="T7" fmla="*/ 3 h 104"/>
                    <a:gd name="T8" fmla="*/ 1 w 49"/>
                    <a:gd name="T9" fmla="*/ 3 h 104"/>
                    <a:gd name="T10" fmla="*/ 1 w 49"/>
                    <a:gd name="T11" fmla="*/ 4 h 104"/>
                    <a:gd name="T12" fmla="*/ 2 w 49"/>
                    <a:gd name="T13" fmla="*/ 4 h 10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 h="104">
                      <a:moveTo>
                        <a:pt x="4" y="0"/>
                      </a:moveTo>
                      <a:lnTo>
                        <a:pt x="0" y="27"/>
                      </a:lnTo>
                      <a:lnTo>
                        <a:pt x="0" y="52"/>
                      </a:lnTo>
                      <a:lnTo>
                        <a:pt x="6" y="73"/>
                      </a:lnTo>
                      <a:lnTo>
                        <a:pt x="17" y="90"/>
                      </a:lnTo>
                      <a:lnTo>
                        <a:pt x="30" y="100"/>
                      </a:lnTo>
                      <a:lnTo>
                        <a:pt x="49" y="1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27" name="Line 67"/>
                <p:cNvSpPr>
                  <a:spLocks noChangeShapeType="1"/>
                </p:cNvSpPr>
                <p:nvPr/>
              </p:nvSpPr>
              <p:spPr bwMode="auto">
                <a:xfrm flipV="1">
                  <a:off x="571" y="2061"/>
                  <a:ext cx="14"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28" name="Freeform 68"/>
                <p:cNvSpPr>
                  <a:spLocks/>
                </p:cNvSpPr>
                <p:nvPr/>
              </p:nvSpPr>
              <p:spPr bwMode="auto">
                <a:xfrm>
                  <a:off x="585" y="2026"/>
                  <a:ext cx="32" cy="35"/>
                </a:xfrm>
                <a:custGeom>
                  <a:avLst/>
                  <a:gdLst>
                    <a:gd name="T0" fmla="*/ 3 w 100"/>
                    <a:gd name="T1" fmla="*/ 0 h 103"/>
                    <a:gd name="T2" fmla="*/ 3 w 100"/>
                    <a:gd name="T3" fmla="*/ 0 h 103"/>
                    <a:gd name="T4" fmla="*/ 2 w 100"/>
                    <a:gd name="T5" fmla="*/ 1 h 103"/>
                    <a:gd name="T6" fmla="*/ 1 w 100"/>
                    <a:gd name="T7" fmla="*/ 1 h 103"/>
                    <a:gd name="T8" fmla="*/ 1 w 100"/>
                    <a:gd name="T9" fmla="*/ 2 h 103"/>
                    <a:gd name="T10" fmla="*/ 0 w 100"/>
                    <a:gd name="T11" fmla="*/ 3 h 103"/>
                    <a:gd name="T12" fmla="*/ 0 w 100"/>
                    <a:gd name="T13" fmla="*/ 4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 h="103">
                      <a:moveTo>
                        <a:pt x="100" y="0"/>
                      </a:moveTo>
                      <a:lnTo>
                        <a:pt x="81" y="4"/>
                      </a:lnTo>
                      <a:lnTo>
                        <a:pt x="61" y="14"/>
                      </a:lnTo>
                      <a:lnTo>
                        <a:pt x="41" y="31"/>
                      </a:lnTo>
                      <a:lnTo>
                        <a:pt x="24" y="52"/>
                      </a:lnTo>
                      <a:lnTo>
                        <a:pt x="10" y="77"/>
                      </a:lnTo>
                      <a:lnTo>
                        <a:pt x="0"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29" name="Line 69"/>
                <p:cNvSpPr>
                  <a:spLocks noChangeShapeType="1"/>
                </p:cNvSpPr>
                <p:nvPr/>
              </p:nvSpPr>
              <p:spPr bwMode="auto">
                <a:xfrm>
                  <a:off x="617" y="2026"/>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30" name="Line 70"/>
                <p:cNvSpPr>
                  <a:spLocks noChangeShapeType="1"/>
                </p:cNvSpPr>
                <p:nvPr/>
              </p:nvSpPr>
              <p:spPr bwMode="auto">
                <a:xfrm flipH="1">
                  <a:off x="664" y="1969"/>
                  <a:ext cx="16"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4102" name="Group 71"/>
              <p:cNvGrpSpPr>
                <a:grpSpLocks/>
              </p:cNvGrpSpPr>
              <p:nvPr/>
            </p:nvGrpSpPr>
            <p:grpSpPr bwMode="auto">
              <a:xfrm>
                <a:off x="571" y="2967"/>
                <a:ext cx="62" cy="118"/>
                <a:chOff x="571" y="2967"/>
                <a:chExt cx="62" cy="118"/>
              </a:xfrm>
            </p:grpSpPr>
            <p:sp>
              <p:nvSpPr>
                <p:cNvPr id="44120" name="Line 72"/>
                <p:cNvSpPr>
                  <a:spLocks noChangeShapeType="1"/>
                </p:cNvSpPr>
                <p:nvPr/>
              </p:nvSpPr>
              <p:spPr bwMode="auto">
                <a:xfrm flipH="1">
                  <a:off x="587" y="3085"/>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21" name="Freeform 73"/>
                <p:cNvSpPr>
                  <a:spLocks/>
                </p:cNvSpPr>
                <p:nvPr/>
              </p:nvSpPr>
              <p:spPr bwMode="auto">
                <a:xfrm>
                  <a:off x="571" y="3050"/>
                  <a:ext cx="16" cy="35"/>
                </a:xfrm>
                <a:custGeom>
                  <a:avLst/>
                  <a:gdLst>
                    <a:gd name="T0" fmla="*/ 0 w 49"/>
                    <a:gd name="T1" fmla="*/ 0 h 103"/>
                    <a:gd name="T2" fmla="*/ 0 w 49"/>
                    <a:gd name="T3" fmla="*/ 1 h 103"/>
                    <a:gd name="T4" fmla="*/ 0 w 49"/>
                    <a:gd name="T5" fmla="*/ 2 h 103"/>
                    <a:gd name="T6" fmla="*/ 0 w 49"/>
                    <a:gd name="T7" fmla="*/ 3 h 103"/>
                    <a:gd name="T8" fmla="*/ 1 w 49"/>
                    <a:gd name="T9" fmla="*/ 4 h 103"/>
                    <a:gd name="T10" fmla="*/ 1 w 49"/>
                    <a:gd name="T11" fmla="*/ 4 h 103"/>
                    <a:gd name="T12" fmla="*/ 2 w 49"/>
                    <a:gd name="T13" fmla="*/ 4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 h="103">
                      <a:moveTo>
                        <a:pt x="4" y="0"/>
                      </a:moveTo>
                      <a:lnTo>
                        <a:pt x="0" y="27"/>
                      </a:lnTo>
                      <a:lnTo>
                        <a:pt x="0" y="52"/>
                      </a:lnTo>
                      <a:lnTo>
                        <a:pt x="6" y="74"/>
                      </a:lnTo>
                      <a:lnTo>
                        <a:pt x="16" y="90"/>
                      </a:lnTo>
                      <a:lnTo>
                        <a:pt x="30" y="100"/>
                      </a:lnTo>
                      <a:lnTo>
                        <a:pt x="49"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22" name="Line 74"/>
                <p:cNvSpPr>
                  <a:spLocks noChangeShapeType="1"/>
                </p:cNvSpPr>
                <p:nvPr/>
              </p:nvSpPr>
              <p:spPr bwMode="auto">
                <a:xfrm flipV="1">
                  <a:off x="571" y="3001"/>
                  <a:ext cx="14"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23" name="Freeform 75"/>
                <p:cNvSpPr>
                  <a:spLocks/>
                </p:cNvSpPr>
                <p:nvPr/>
              </p:nvSpPr>
              <p:spPr bwMode="auto">
                <a:xfrm>
                  <a:off x="585" y="2967"/>
                  <a:ext cx="32" cy="34"/>
                </a:xfrm>
                <a:custGeom>
                  <a:avLst/>
                  <a:gdLst>
                    <a:gd name="T0" fmla="*/ 3 w 100"/>
                    <a:gd name="T1" fmla="*/ 0 h 103"/>
                    <a:gd name="T2" fmla="*/ 3 w 100"/>
                    <a:gd name="T3" fmla="*/ 0 h 103"/>
                    <a:gd name="T4" fmla="*/ 2 w 100"/>
                    <a:gd name="T5" fmla="*/ 1 h 103"/>
                    <a:gd name="T6" fmla="*/ 1 w 100"/>
                    <a:gd name="T7" fmla="*/ 1 h 103"/>
                    <a:gd name="T8" fmla="*/ 1 w 100"/>
                    <a:gd name="T9" fmla="*/ 2 h 103"/>
                    <a:gd name="T10" fmla="*/ 0 w 100"/>
                    <a:gd name="T11" fmla="*/ 3 h 103"/>
                    <a:gd name="T12" fmla="*/ 0 w 100"/>
                    <a:gd name="T13" fmla="*/ 4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 h="103">
                      <a:moveTo>
                        <a:pt x="100" y="0"/>
                      </a:moveTo>
                      <a:lnTo>
                        <a:pt x="80" y="3"/>
                      </a:lnTo>
                      <a:lnTo>
                        <a:pt x="60" y="14"/>
                      </a:lnTo>
                      <a:lnTo>
                        <a:pt x="41" y="30"/>
                      </a:lnTo>
                      <a:lnTo>
                        <a:pt x="24" y="51"/>
                      </a:lnTo>
                      <a:lnTo>
                        <a:pt x="10" y="77"/>
                      </a:lnTo>
                      <a:lnTo>
                        <a:pt x="0"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24" name="Line 76"/>
                <p:cNvSpPr>
                  <a:spLocks noChangeShapeType="1"/>
                </p:cNvSpPr>
                <p:nvPr/>
              </p:nvSpPr>
              <p:spPr bwMode="auto">
                <a:xfrm>
                  <a:off x="617" y="2967"/>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4103" name="Group 77"/>
              <p:cNvGrpSpPr>
                <a:grpSpLocks/>
              </p:cNvGrpSpPr>
              <p:nvPr/>
            </p:nvGrpSpPr>
            <p:grpSpPr bwMode="auto">
              <a:xfrm>
                <a:off x="2208" y="2348"/>
                <a:ext cx="93" cy="176"/>
                <a:chOff x="2208" y="2348"/>
                <a:chExt cx="93" cy="176"/>
              </a:xfrm>
            </p:grpSpPr>
            <p:sp>
              <p:nvSpPr>
                <p:cNvPr id="44115" name="Freeform 78"/>
                <p:cNvSpPr>
                  <a:spLocks/>
                </p:cNvSpPr>
                <p:nvPr/>
              </p:nvSpPr>
              <p:spPr bwMode="auto">
                <a:xfrm>
                  <a:off x="2225" y="2348"/>
                  <a:ext cx="76" cy="176"/>
                </a:xfrm>
                <a:custGeom>
                  <a:avLst/>
                  <a:gdLst>
                    <a:gd name="T0" fmla="*/ 8 w 235"/>
                    <a:gd name="T1" fmla="*/ 0 h 530"/>
                    <a:gd name="T2" fmla="*/ 3 w 235"/>
                    <a:gd name="T3" fmla="*/ 19 h 530"/>
                    <a:gd name="T4" fmla="*/ 0 w 235"/>
                    <a:gd name="T5" fmla="*/ 19 h 530"/>
                    <a:gd name="T6" fmla="*/ 0 60000 65536"/>
                    <a:gd name="T7" fmla="*/ 0 60000 65536"/>
                    <a:gd name="T8" fmla="*/ 0 60000 65536"/>
                  </a:gdLst>
                  <a:ahLst/>
                  <a:cxnLst>
                    <a:cxn ang="T6">
                      <a:pos x="T0" y="T1"/>
                    </a:cxn>
                    <a:cxn ang="T7">
                      <a:pos x="T2" y="T3"/>
                    </a:cxn>
                    <a:cxn ang="T8">
                      <a:pos x="T4" y="T5"/>
                    </a:cxn>
                  </a:cxnLst>
                  <a:rect l="0" t="0" r="r" b="b"/>
                  <a:pathLst>
                    <a:path w="235" h="530">
                      <a:moveTo>
                        <a:pt x="235" y="0"/>
                      </a:moveTo>
                      <a:lnTo>
                        <a:pt x="92" y="530"/>
                      </a:lnTo>
                      <a:lnTo>
                        <a:pt x="0" y="5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16" name="Freeform 79"/>
                <p:cNvSpPr>
                  <a:spLocks/>
                </p:cNvSpPr>
                <p:nvPr/>
              </p:nvSpPr>
              <p:spPr bwMode="auto">
                <a:xfrm>
                  <a:off x="2208" y="2490"/>
                  <a:ext cx="17" cy="34"/>
                </a:xfrm>
                <a:custGeom>
                  <a:avLst/>
                  <a:gdLst>
                    <a:gd name="T0" fmla="*/ 0 w 49"/>
                    <a:gd name="T1" fmla="*/ 0 h 103"/>
                    <a:gd name="T2" fmla="*/ 0 w 49"/>
                    <a:gd name="T3" fmla="*/ 1 h 103"/>
                    <a:gd name="T4" fmla="*/ 0 w 49"/>
                    <a:gd name="T5" fmla="*/ 2 h 103"/>
                    <a:gd name="T6" fmla="*/ 0 w 49"/>
                    <a:gd name="T7" fmla="*/ 3 h 103"/>
                    <a:gd name="T8" fmla="*/ 1 w 49"/>
                    <a:gd name="T9" fmla="*/ 3 h 103"/>
                    <a:gd name="T10" fmla="*/ 1 w 49"/>
                    <a:gd name="T11" fmla="*/ 4 h 103"/>
                    <a:gd name="T12" fmla="*/ 2 w 49"/>
                    <a:gd name="T13" fmla="*/ 4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 h="103">
                      <a:moveTo>
                        <a:pt x="4" y="0"/>
                      </a:moveTo>
                      <a:lnTo>
                        <a:pt x="0" y="28"/>
                      </a:lnTo>
                      <a:lnTo>
                        <a:pt x="0" y="52"/>
                      </a:lnTo>
                      <a:lnTo>
                        <a:pt x="6" y="74"/>
                      </a:lnTo>
                      <a:lnTo>
                        <a:pt x="16" y="90"/>
                      </a:lnTo>
                      <a:lnTo>
                        <a:pt x="31" y="100"/>
                      </a:lnTo>
                      <a:lnTo>
                        <a:pt x="49"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17" name="Line 80"/>
                <p:cNvSpPr>
                  <a:spLocks noChangeShapeType="1"/>
                </p:cNvSpPr>
                <p:nvPr/>
              </p:nvSpPr>
              <p:spPr bwMode="auto">
                <a:xfrm flipV="1">
                  <a:off x="2208" y="2441"/>
                  <a:ext cx="14"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18" name="Freeform 81"/>
                <p:cNvSpPr>
                  <a:spLocks/>
                </p:cNvSpPr>
                <p:nvPr/>
              </p:nvSpPr>
              <p:spPr bwMode="auto">
                <a:xfrm>
                  <a:off x="2222" y="2406"/>
                  <a:ext cx="33" cy="35"/>
                </a:xfrm>
                <a:custGeom>
                  <a:avLst/>
                  <a:gdLst>
                    <a:gd name="T0" fmla="*/ 4 w 101"/>
                    <a:gd name="T1" fmla="*/ 0 h 103"/>
                    <a:gd name="T2" fmla="*/ 3 w 101"/>
                    <a:gd name="T3" fmla="*/ 0 h 103"/>
                    <a:gd name="T4" fmla="*/ 2 w 101"/>
                    <a:gd name="T5" fmla="*/ 1 h 103"/>
                    <a:gd name="T6" fmla="*/ 1 w 101"/>
                    <a:gd name="T7" fmla="*/ 1 h 103"/>
                    <a:gd name="T8" fmla="*/ 1 w 101"/>
                    <a:gd name="T9" fmla="*/ 2 h 103"/>
                    <a:gd name="T10" fmla="*/ 0 w 101"/>
                    <a:gd name="T11" fmla="*/ 3 h 103"/>
                    <a:gd name="T12" fmla="*/ 0 w 101"/>
                    <a:gd name="T13" fmla="*/ 4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1" h="103">
                      <a:moveTo>
                        <a:pt x="101" y="0"/>
                      </a:moveTo>
                      <a:lnTo>
                        <a:pt x="80" y="3"/>
                      </a:lnTo>
                      <a:lnTo>
                        <a:pt x="61" y="14"/>
                      </a:lnTo>
                      <a:lnTo>
                        <a:pt x="41" y="30"/>
                      </a:lnTo>
                      <a:lnTo>
                        <a:pt x="24" y="51"/>
                      </a:lnTo>
                      <a:lnTo>
                        <a:pt x="10" y="77"/>
                      </a:lnTo>
                      <a:lnTo>
                        <a:pt x="0"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19" name="Line 82"/>
                <p:cNvSpPr>
                  <a:spLocks noChangeShapeType="1"/>
                </p:cNvSpPr>
                <p:nvPr/>
              </p:nvSpPr>
              <p:spPr bwMode="auto">
                <a:xfrm>
                  <a:off x="2255" y="2406"/>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4104" name="Group 83"/>
              <p:cNvGrpSpPr>
                <a:grpSpLocks/>
              </p:cNvGrpSpPr>
              <p:nvPr/>
            </p:nvGrpSpPr>
            <p:grpSpPr bwMode="auto">
              <a:xfrm>
                <a:off x="2171" y="799"/>
                <a:ext cx="132" cy="176"/>
                <a:chOff x="2171" y="799"/>
                <a:chExt cx="132" cy="176"/>
              </a:xfrm>
            </p:grpSpPr>
            <p:sp>
              <p:nvSpPr>
                <p:cNvPr id="44109" name="Freeform 84"/>
                <p:cNvSpPr>
                  <a:spLocks/>
                </p:cNvSpPr>
                <p:nvPr/>
              </p:nvSpPr>
              <p:spPr bwMode="auto">
                <a:xfrm>
                  <a:off x="2188" y="799"/>
                  <a:ext cx="78" cy="176"/>
                </a:xfrm>
                <a:custGeom>
                  <a:avLst/>
                  <a:gdLst>
                    <a:gd name="T0" fmla="*/ 9 w 236"/>
                    <a:gd name="T1" fmla="*/ 0 h 531"/>
                    <a:gd name="T2" fmla="*/ 3 w 236"/>
                    <a:gd name="T3" fmla="*/ 19 h 531"/>
                    <a:gd name="T4" fmla="*/ 0 w 236"/>
                    <a:gd name="T5" fmla="*/ 19 h 531"/>
                    <a:gd name="T6" fmla="*/ 0 60000 65536"/>
                    <a:gd name="T7" fmla="*/ 0 60000 65536"/>
                    <a:gd name="T8" fmla="*/ 0 60000 65536"/>
                  </a:gdLst>
                  <a:ahLst/>
                  <a:cxnLst>
                    <a:cxn ang="T6">
                      <a:pos x="T0" y="T1"/>
                    </a:cxn>
                    <a:cxn ang="T7">
                      <a:pos x="T2" y="T3"/>
                    </a:cxn>
                    <a:cxn ang="T8">
                      <a:pos x="T4" y="T5"/>
                    </a:cxn>
                  </a:cxnLst>
                  <a:rect l="0" t="0" r="r" b="b"/>
                  <a:pathLst>
                    <a:path w="236" h="531">
                      <a:moveTo>
                        <a:pt x="236" y="0"/>
                      </a:moveTo>
                      <a:lnTo>
                        <a:pt x="94" y="531"/>
                      </a:lnTo>
                      <a:lnTo>
                        <a:pt x="0" y="5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10" name="Freeform 85"/>
                <p:cNvSpPr>
                  <a:spLocks/>
                </p:cNvSpPr>
                <p:nvPr/>
              </p:nvSpPr>
              <p:spPr bwMode="auto">
                <a:xfrm>
                  <a:off x="2171" y="940"/>
                  <a:ext cx="17" cy="35"/>
                </a:xfrm>
                <a:custGeom>
                  <a:avLst/>
                  <a:gdLst>
                    <a:gd name="T0" fmla="*/ 0 w 49"/>
                    <a:gd name="T1" fmla="*/ 0 h 104"/>
                    <a:gd name="T2" fmla="*/ 0 w 49"/>
                    <a:gd name="T3" fmla="*/ 1 h 104"/>
                    <a:gd name="T4" fmla="*/ 0 w 49"/>
                    <a:gd name="T5" fmla="*/ 2 h 104"/>
                    <a:gd name="T6" fmla="*/ 0 w 49"/>
                    <a:gd name="T7" fmla="*/ 3 h 104"/>
                    <a:gd name="T8" fmla="*/ 1 w 49"/>
                    <a:gd name="T9" fmla="*/ 3 h 104"/>
                    <a:gd name="T10" fmla="*/ 1 w 49"/>
                    <a:gd name="T11" fmla="*/ 4 h 104"/>
                    <a:gd name="T12" fmla="*/ 2 w 49"/>
                    <a:gd name="T13" fmla="*/ 4 h 10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 h="104">
                      <a:moveTo>
                        <a:pt x="6" y="0"/>
                      </a:moveTo>
                      <a:lnTo>
                        <a:pt x="0" y="28"/>
                      </a:lnTo>
                      <a:lnTo>
                        <a:pt x="1" y="53"/>
                      </a:lnTo>
                      <a:lnTo>
                        <a:pt x="7" y="74"/>
                      </a:lnTo>
                      <a:lnTo>
                        <a:pt x="17" y="90"/>
                      </a:lnTo>
                      <a:lnTo>
                        <a:pt x="32" y="100"/>
                      </a:lnTo>
                      <a:lnTo>
                        <a:pt x="49" y="1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11" name="Line 86"/>
                <p:cNvSpPr>
                  <a:spLocks noChangeShapeType="1"/>
                </p:cNvSpPr>
                <p:nvPr/>
              </p:nvSpPr>
              <p:spPr bwMode="auto">
                <a:xfrm flipV="1">
                  <a:off x="2174" y="892"/>
                  <a:ext cx="14"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12" name="Freeform 87"/>
                <p:cNvSpPr>
                  <a:spLocks/>
                </p:cNvSpPr>
                <p:nvPr/>
              </p:nvSpPr>
              <p:spPr bwMode="auto">
                <a:xfrm>
                  <a:off x="2188" y="857"/>
                  <a:ext cx="32" cy="35"/>
                </a:xfrm>
                <a:custGeom>
                  <a:avLst/>
                  <a:gdLst>
                    <a:gd name="T0" fmla="*/ 3 w 99"/>
                    <a:gd name="T1" fmla="*/ 0 h 103"/>
                    <a:gd name="T2" fmla="*/ 3 w 99"/>
                    <a:gd name="T3" fmla="*/ 0 h 103"/>
                    <a:gd name="T4" fmla="*/ 2 w 99"/>
                    <a:gd name="T5" fmla="*/ 1 h 103"/>
                    <a:gd name="T6" fmla="*/ 1 w 99"/>
                    <a:gd name="T7" fmla="*/ 1 h 103"/>
                    <a:gd name="T8" fmla="*/ 1 w 99"/>
                    <a:gd name="T9" fmla="*/ 2 h 103"/>
                    <a:gd name="T10" fmla="*/ 0 w 99"/>
                    <a:gd name="T11" fmla="*/ 3 h 103"/>
                    <a:gd name="T12" fmla="*/ 0 w 99"/>
                    <a:gd name="T13" fmla="*/ 4 h 10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9" h="103">
                      <a:moveTo>
                        <a:pt x="99" y="0"/>
                      </a:moveTo>
                      <a:lnTo>
                        <a:pt x="80" y="3"/>
                      </a:lnTo>
                      <a:lnTo>
                        <a:pt x="60" y="14"/>
                      </a:lnTo>
                      <a:lnTo>
                        <a:pt x="41" y="30"/>
                      </a:lnTo>
                      <a:lnTo>
                        <a:pt x="24" y="51"/>
                      </a:lnTo>
                      <a:lnTo>
                        <a:pt x="10" y="77"/>
                      </a:lnTo>
                      <a:lnTo>
                        <a:pt x="0" y="1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113" name="Line 88"/>
                <p:cNvSpPr>
                  <a:spLocks noChangeShapeType="1"/>
                </p:cNvSpPr>
                <p:nvPr/>
              </p:nvSpPr>
              <p:spPr bwMode="auto">
                <a:xfrm>
                  <a:off x="2220" y="857"/>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14" name="Line 89"/>
                <p:cNvSpPr>
                  <a:spLocks noChangeShapeType="1"/>
                </p:cNvSpPr>
                <p:nvPr/>
              </p:nvSpPr>
              <p:spPr bwMode="auto">
                <a:xfrm flipH="1">
                  <a:off x="2285" y="799"/>
                  <a:ext cx="18"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4105" name="Line 90"/>
              <p:cNvSpPr>
                <a:spLocks noChangeShapeType="1"/>
              </p:cNvSpPr>
              <p:nvPr/>
            </p:nvSpPr>
            <p:spPr bwMode="auto">
              <a:xfrm>
                <a:off x="488" y="1695"/>
                <a:ext cx="0" cy="9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06" name="Line 91"/>
              <p:cNvSpPr>
                <a:spLocks noChangeShapeType="1"/>
              </p:cNvSpPr>
              <p:nvPr/>
            </p:nvSpPr>
            <p:spPr bwMode="auto">
              <a:xfrm>
                <a:off x="710" y="2101"/>
                <a:ext cx="0" cy="9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07" name="Line 92"/>
              <p:cNvSpPr>
                <a:spLocks noChangeShapeType="1"/>
              </p:cNvSpPr>
              <p:nvPr/>
            </p:nvSpPr>
            <p:spPr bwMode="auto">
              <a:xfrm>
                <a:off x="2141" y="1005"/>
                <a:ext cx="0" cy="14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108" name="Line 93"/>
              <p:cNvSpPr>
                <a:spLocks noChangeShapeType="1"/>
              </p:cNvSpPr>
              <p:nvPr/>
            </p:nvSpPr>
            <p:spPr bwMode="auto">
              <a:xfrm>
                <a:off x="2459" y="1156"/>
                <a:ext cx="0" cy="2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56446" name="Line 94"/>
          <p:cNvSpPr>
            <a:spLocks noChangeShapeType="1"/>
          </p:cNvSpPr>
          <p:nvPr/>
        </p:nvSpPr>
        <p:spPr bwMode="auto">
          <a:xfrm flipH="1">
            <a:off x="1589088" y="1752600"/>
            <a:ext cx="896937" cy="2352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6447" name="Line 95"/>
          <p:cNvSpPr>
            <a:spLocks noChangeShapeType="1"/>
          </p:cNvSpPr>
          <p:nvPr/>
        </p:nvSpPr>
        <p:spPr bwMode="auto">
          <a:xfrm flipV="1">
            <a:off x="1589088" y="1998663"/>
            <a:ext cx="0" cy="21066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6448" name="Line 96"/>
          <p:cNvSpPr>
            <a:spLocks noChangeShapeType="1"/>
          </p:cNvSpPr>
          <p:nvPr/>
        </p:nvSpPr>
        <p:spPr bwMode="auto">
          <a:xfrm>
            <a:off x="2486025" y="1752600"/>
            <a:ext cx="0" cy="26352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56449" name="Group 97"/>
          <p:cNvGrpSpPr>
            <a:grpSpLocks/>
          </p:cNvGrpSpPr>
          <p:nvPr/>
        </p:nvGrpSpPr>
        <p:grpSpPr bwMode="auto">
          <a:xfrm>
            <a:off x="1460500" y="1700213"/>
            <a:ext cx="150813" cy="279400"/>
            <a:chOff x="1011" y="1343"/>
            <a:chExt cx="95" cy="176"/>
          </a:xfrm>
        </p:grpSpPr>
        <p:sp>
          <p:nvSpPr>
            <p:cNvPr id="44089" name="Freeform 98"/>
            <p:cNvSpPr>
              <a:spLocks/>
            </p:cNvSpPr>
            <p:nvPr/>
          </p:nvSpPr>
          <p:spPr bwMode="auto">
            <a:xfrm>
              <a:off x="1011" y="1343"/>
              <a:ext cx="46" cy="176"/>
            </a:xfrm>
            <a:custGeom>
              <a:avLst/>
              <a:gdLst>
                <a:gd name="T0" fmla="*/ 0 w 142"/>
                <a:gd name="T1" fmla="*/ 19 h 530"/>
                <a:gd name="T2" fmla="*/ 5 w 142"/>
                <a:gd name="T3" fmla="*/ 0 h 530"/>
                <a:gd name="T4" fmla="*/ 1 w 142"/>
                <a:gd name="T5" fmla="*/ 4 h 530"/>
                <a:gd name="T6" fmla="*/ 0 60000 65536"/>
                <a:gd name="T7" fmla="*/ 0 60000 65536"/>
                <a:gd name="T8" fmla="*/ 0 60000 65536"/>
              </a:gdLst>
              <a:ahLst/>
              <a:cxnLst>
                <a:cxn ang="T6">
                  <a:pos x="T0" y="T1"/>
                </a:cxn>
                <a:cxn ang="T7">
                  <a:pos x="T2" y="T3"/>
                </a:cxn>
                <a:cxn ang="T8">
                  <a:pos x="T4" y="T5"/>
                </a:cxn>
              </a:cxnLst>
              <a:rect l="0" t="0" r="r" b="b"/>
              <a:pathLst>
                <a:path w="142" h="530">
                  <a:moveTo>
                    <a:pt x="0" y="530"/>
                  </a:moveTo>
                  <a:lnTo>
                    <a:pt x="142" y="0"/>
                  </a:lnTo>
                  <a:lnTo>
                    <a:pt x="28"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90" name="Line 99"/>
            <p:cNvSpPr>
              <a:spLocks noChangeShapeType="1"/>
            </p:cNvSpPr>
            <p:nvPr/>
          </p:nvSpPr>
          <p:spPr bwMode="auto">
            <a:xfrm flipV="1">
              <a:off x="1087" y="1343"/>
              <a:ext cx="19"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56452" name="Group 100"/>
          <p:cNvGrpSpPr>
            <a:grpSpLocks/>
          </p:cNvGrpSpPr>
          <p:nvPr/>
        </p:nvGrpSpPr>
        <p:grpSpPr bwMode="auto">
          <a:xfrm>
            <a:off x="1655763" y="2409825"/>
            <a:ext cx="238125" cy="279400"/>
            <a:chOff x="1134" y="1790"/>
            <a:chExt cx="150" cy="176"/>
          </a:xfrm>
        </p:grpSpPr>
        <p:sp>
          <p:nvSpPr>
            <p:cNvPr id="44085" name="Freeform 101"/>
            <p:cNvSpPr>
              <a:spLocks/>
            </p:cNvSpPr>
            <p:nvPr/>
          </p:nvSpPr>
          <p:spPr bwMode="auto">
            <a:xfrm>
              <a:off x="1173" y="1790"/>
              <a:ext cx="35" cy="30"/>
            </a:xfrm>
            <a:custGeom>
              <a:avLst/>
              <a:gdLst>
                <a:gd name="T0" fmla="*/ 4 w 105"/>
                <a:gd name="T1" fmla="*/ 0 h 88"/>
                <a:gd name="T2" fmla="*/ 3 w 105"/>
                <a:gd name="T3" fmla="*/ 0 h 88"/>
                <a:gd name="T4" fmla="*/ 2 w 105"/>
                <a:gd name="T5" fmla="*/ 1 h 88"/>
                <a:gd name="T6" fmla="*/ 1 w 105"/>
                <a:gd name="T7" fmla="*/ 1 h 88"/>
                <a:gd name="T8" fmla="*/ 1 w 105"/>
                <a:gd name="T9" fmla="*/ 2 h 88"/>
                <a:gd name="T10" fmla="*/ 0 w 105"/>
                <a:gd name="T11" fmla="*/ 3 h 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5" h="88">
                  <a:moveTo>
                    <a:pt x="105" y="0"/>
                  </a:moveTo>
                  <a:lnTo>
                    <a:pt x="83" y="3"/>
                  </a:lnTo>
                  <a:lnTo>
                    <a:pt x="59" y="16"/>
                  </a:lnTo>
                  <a:lnTo>
                    <a:pt x="36" y="34"/>
                  </a:lnTo>
                  <a:lnTo>
                    <a:pt x="16" y="59"/>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86" name="Freeform 102"/>
            <p:cNvSpPr>
              <a:spLocks/>
            </p:cNvSpPr>
            <p:nvPr/>
          </p:nvSpPr>
          <p:spPr bwMode="auto">
            <a:xfrm>
              <a:off x="1208" y="1790"/>
              <a:ext cx="18" cy="60"/>
            </a:xfrm>
            <a:custGeom>
              <a:avLst/>
              <a:gdLst>
                <a:gd name="T0" fmla="*/ 1 w 56"/>
                <a:gd name="T1" fmla="*/ 7 h 180"/>
                <a:gd name="T2" fmla="*/ 1 w 56"/>
                <a:gd name="T3" fmla="*/ 6 h 180"/>
                <a:gd name="T4" fmla="*/ 2 w 56"/>
                <a:gd name="T5" fmla="*/ 4 h 180"/>
                <a:gd name="T6" fmla="*/ 2 w 56"/>
                <a:gd name="T7" fmla="*/ 3 h 180"/>
                <a:gd name="T8" fmla="*/ 2 w 56"/>
                <a:gd name="T9" fmla="*/ 2 h 180"/>
                <a:gd name="T10" fmla="*/ 2 w 56"/>
                <a:gd name="T11" fmla="*/ 1 h 180"/>
                <a:gd name="T12" fmla="*/ 1 w 56"/>
                <a:gd name="T13" fmla="*/ 1 h 180"/>
                <a:gd name="T14" fmla="*/ 1 w 56"/>
                <a:gd name="T15" fmla="*/ 0 h 180"/>
                <a:gd name="T16" fmla="*/ 0 w 56"/>
                <a:gd name="T17" fmla="*/ 0 h 1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 h="180">
                  <a:moveTo>
                    <a:pt x="22" y="180"/>
                  </a:moveTo>
                  <a:lnTo>
                    <a:pt x="39" y="151"/>
                  </a:lnTo>
                  <a:lnTo>
                    <a:pt x="51" y="120"/>
                  </a:lnTo>
                  <a:lnTo>
                    <a:pt x="56" y="89"/>
                  </a:lnTo>
                  <a:lnTo>
                    <a:pt x="56" y="60"/>
                  </a:lnTo>
                  <a:lnTo>
                    <a:pt x="50" y="35"/>
                  </a:lnTo>
                  <a:lnTo>
                    <a:pt x="38" y="16"/>
                  </a:lnTo>
                  <a:lnTo>
                    <a:pt x="21" y="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87" name="Freeform 103"/>
            <p:cNvSpPr>
              <a:spLocks/>
            </p:cNvSpPr>
            <p:nvPr/>
          </p:nvSpPr>
          <p:spPr bwMode="auto">
            <a:xfrm>
              <a:off x="1134" y="1850"/>
              <a:ext cx="81" cy="116"/>
            </a:xfrm>
            <a:custGeom>
              <a:avLst/>
              <a:gdLst>
                <a:gd name="T0" fmla="*/ 9 w 247"/>
                <a:gd name="T1" fmla="*/ 0 h 351"/>
                <a:gd name="T2" fmla="*/ 0 w 247"/>
                <a:gd name="T3" fmla="*/ 13 h 351"/>
                <a:gd name="T4" fmla="*/ 6 w 247"/>
                <a:gd name="T5" fmla="*/ 13 h 351"/>
                <a:gd name="T6" fmla="*/ 0 60000 65536"/>
                <a:gd name="T7" fmla="*/ 0 60000 65536"/>
                <a:gd name="T8" fmla="*/ 0 60000 65536"/>
              </a:gdLst>
              <a:ahLst/>
              <a:cxnLst>
                <a:cxn ang="T6">
                  <a:pos x="T0" y="T1"/>
                </a:cxn>
                <a:cxn ang="T7">
                  <a:pos x="T2" y="T3"/>
                </a:cxn>
                <a:cxn ang="T8">
                  <a:pos x="T4" y="T5"/>
                </a:cxn>
              </a:cxnLst>
              <a:rect l="0" t="0" r="r" b="b"/>
              <a:pathLst>
                <a:path w="247" h="351">
                  <a:moveTo>
                    <a:pt x="247" y="0"/>
                  </a:moveTo>
                  <a:lnTo>
                    <a:pt x="0" y="351"/>
                  </a:lnTo>
                  <a:lnTo>
                    <a:pt x="165" y="3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88" name="Line 104"/>
            <p:cNvSpPr>
              <a:spLocks noChangeShapeType="1"/>
            </p:cNvSpPr>
            <p:nvPr/>
          </p:nvSpPr>
          <p:spPr bwMode="auto">
            <a:xfrm flipV="1">
              <a:off x="1266" y="1790"/>
              <a:ext cx="18"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56457" name="Group 105"/>
          <p:cNvGrpSpPr>
            <a:grpSpLocks/>
          </p:cNvGrpSpPr>
          <p:nvPr/>
        </p:nvGrpSpPr>
        <p:grpSpPr bwMode="auto">
          <a:xfrm>
            <a:off x="1420813" y="4244975"/>
            <a:ext cx="385762" cy="341313"/>
            <a:chOff x="986" y="2946"/>
            <a:chExt cx="243" cy="215"/>
          </a:xfrm>
        </p:grpSpPr>
        <p:sp>
          <p:nvSpPr>
            <p:cNvPr id="44079" name="Freeform 106"/>
            <p:cNvSpPr>
              <a:spLocks/>
            </p:cNvSpPr>
            <p:nvPr/>
          </p:nvSpPr>
          <p:spPr bwMode="auto">
            <a:xfrm>
              <a:off x="986" y="2967"/>
              <a:ext cx="46" cy="176"/>
            </a:xfrm>
            <a:custGeom>
              <a:avLst/>
              <a:gdLst>
                <a:gd name="T0" fmla="*/ 0 w 142"/>
                <a:gd name="T1" fmla="*/ 19 h 531"/>
                <a:gd name="T2" fmla="*/ 5 w 142"/>
                <a:gd name="T3" fmla="*/ 0 h 531"/>
                <a:gd name="T4" fmla="*/ 1 w 142"/>
                <a:gd name="T5" fmla="*/ 4 h 531"/>
                <a:gd name="T6" fmla="*/ 0 60000 65536"/>
                <a:gd name="T7" fmla="*/ 0 60000 65536"/>
                <a:gd name="T8" fmla="*/ 0 60000 65536"/>
              </a:gdLst>
              <a:ahLst/>
              <a:cxnLst>
                <a:cxn ang="T6">
                  <a:pos x="T0" y="T1"/>
                </a:cxn>
                <a:cxn ang="T7">
                  <a:pos x="T2" y="T3"/>
                </a:cxn>
                <a:cxn ang="T8">
                  <a:pos x="T4" y="T5"/>
                </a:cxn>
              </a:cxnLst>
              <a:rect l="0" t="0" r="r" b="b"/>
              <a:pathLst>
                <a:path w="142" h="531">
                  <a:moveTo>
                    <a:pt x="0" y="531"/>
                  </a:moveTo>
                  <a:lnTo>
                    <a:pt x="142" y="0"/>
                  </a:lnTo>
                  <a:lnTo>
                    <a:pt x="28" y="1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80" name="Freeform 107"/>
            <p:cNvSpPr>
              <a:spLocks/>
            </p:cNvSpPr>
            <p:nvPr/>
          </p:nvSpPr>
          <p:spPr bwMode="auto">
            <a:xfrm>
              <a:off x="1034" y="2946"/>
              <a:ext cx="58" cy="215"/>
            </a:xfrm>
            <a:custGeom>
              <a:avLst/>
              <a:gdLst>
                <a:gd name="T0" fmla="*/ 6 w 174"/>
                <a:gd name="T1" fmla="*/ 0 h 649"/>
                <a:gd name="T2" fmla="*/ 5 w 174"/>
                <a:gd name="T3" fmla="*/ 3 h 649"/>
                <a:gd name="T4" fmla="*/ 4 w 174"/>
                <a:gd name="T5" fmla="*/ 6 h 649"/>
                <a:gd name="T6" fmla="*/ 3 w 174"/>
                <a:gd name="T7" fmla="*/ 9 h 649"/>
                <a:gd name="T8" fmla="*/ 2 w 174"/>
                <a:gd name="T9" fmla="*/ 12 h 649"/>
                <a:gd name="T10" fmla="*/ 1 w 174"/>
                <a:gd name="T11" fmla="*/ 15 h 649"/>
                <a:gd name="T12" fmla="*/ 0 w 174"/>
                <a:gd name="T13" fmla="*/ 18 h 649"/>
                <a:gd name="T14" fmla="*/ 0 w 174"/>
                <a:gd name="T15" fmla="*/ 21 h 649"/>
                <a:gd name="T16" fmla="*/ 0 w 174"/>
                <a:gd name="T17" fmla="*/ 24 h 6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4" h="649">
                  <a:moveTo>
                    <a:pt x="174" y="0"/>
                  </a:moveTo>
                  <a:lnTo>
                    <a:pt x="135" y="79"/>
                  </a:lnTo>
                  <a:lnTo>
                    <a:pt x="100" y="159"/>
                  </a:lnTo>
                  <a:lnTo>
                    <a:pt x="70" y="242"/>
                  </a:lnTo>
                  <a:lnTo>
                    <a:pt x="46" y="324"/>
                  </a:lnTo>
                  <a:lnTo>
                    <a:pt x="27" y="407"/>
                  </a:lnTo>
                  <a:lnTo>
                    <a:pt x="12" y="489"/>
                  </a:lnTo>
                  <a:lnTo>
                    <a:pt x="3" y="570"/>
                  </a:lnTo>
                  <a:lnTo>
                    <a:pt x="0" y="6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81" name="Freeform 108"/>
            <p:cNvSpPr>
              <a:spLocks/>
            </p:cNvSpPr>
            <p:nvPr/>
          </p:nvSpPr>
          <p:spPr bwMode="auto">
            <a:xfrm>
              <a:off x="1120" y="2967"/>
              <a:ext cx="35" cy="27"/>
            </a:xfrm>
            <a:custGeom>
              <a:avLst/>
              <a:gdLst>
                <a:gd name="T0" fmla="*/ 4 w 105"/>
                <a:gd name="T1" fmla="*/ 0 h 88"/>
                <a:gd name="T2" fmla="*/ 3 w 105"/>
                <a:gd name="T3" fmla="*/ 0 h 88"/>
                <a:gd name="T4" fmla="*/ 2 w 105"/>
                <a:gd name="T5" fmla="*/ 1 h 88"/>
                <a:gd name="T6" fmla="*/ 1 w 105"/>
                <a:gd name="T7" fmla="*/ 1 h 88"/>
                <a:gd name="T8" fmla="*/ 1 w 105"/>
                <a:gd name="T9" fmla="*/ 2 h 88"/>
                <a:gd name="T10" fmla="*/ 0 w 105"/>
                <a:gd name="T11" fmla="*/ 2 h 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5" h="88">
                  <a:moveTo>
                    <a:pt x="105" y="0"/>
                  </a:moveTo>
                  <a:lnTo>
                    <a:pt x="83" y="4"/>
                  </a:lnTo>
                  <a:lnTo>
                    <a:pt x="59" y="16"/>
                  </a:lnTo>
                  <a:lnTo>
                    <a:pt x="36" y="34"/>
                  </a:lnTo>
                  <a:lnTo>
                    <a:pt x="16" y="59"/>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82" name="Freeform 109"/>
            <p:cNvSpPr>
              <a:spLocks/>
            </p:cNvSpPr>
            <p:nvPr/>
          </p:nvSpPr>
          <p:spPr bwMode="auto">
            <a:xfrm>
              <a:off x="1155" y="2967"/>
              <a:ext cx="18" cy="60"/>
            </a:xfrm>
            <a:custGeom>
              <a:avLst/>
              <a:gdLst>
                <a:gd name="T0" fmla="*/ 1 w 57"/>
                <a:gd name="T1" fmla="*/ 7 h 180"/>
                <a:gd name="T2" fmla="*/ 1 w 57"/>
                <a:gd name="T3" fmla="*/ 6 h 180"/>
                <a:gd name="T4" fmla="*/ 2 w 57"/>
                <a:gd name="T5" fmla="*/ 4 h 180"/>
                <a:gd name="T6" fmla="*/ 2 w 57"/>
                <a:gd name="T7" fmla="*/ 3 h 180"/>
                <a:gd name="T8" fmla="*/ 2 w 57"/>
                <a:gd name="T9" fmla="*/ 2 h 180"/>
                <a:gd name="T10" fmla="*/ 2 w 57"/>
                <a:gd name="T11" fmla="*/ 1 h 180"/>
                <a:gd name="T12" fmla="*/ 1 w 57"/>
                <a:gd name="T13" fmla="*/ 1 h 180"/>
                <a:gd name="T14" fmla="*/ 1 w 57"/>
                <a:gd name="T15" fmla="*/ 0 h 180"/>
                <a:gd name="T16" fmla="*/ 0 w 57"/>
                <a:gd name="T17" fmla="*/ 0 h 1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 h="180">
                  <a:moveTo>
                    <a:pt x="22" y="180"/>
                  </a:moveTo>
                  <a:lnTo>
                    <a:pt x="40" y="151"/>
                  </a:lnTo>
                  <a:lnTo>
                    <a:pt x="51" y="120"/>
                  </a:lnTo>
                  <a:lnTo>
                    <a:pt x="57" y="89"/>
                  </a:lnTo>
                  <a:lnTo>
                    <a:pt x="57" y="60"/>
                  </a:lnTo>
                  <a:lnTo>
                    <a:pt x="50" y="35"/>
                  </a:lnTo>
                  <a:lnTo>
                    <a:pt x="38" y="16"/>
                  </a:lnTo>
                  <a:lnTo>
                    <a:pt x="21" y="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83" name="Freeform 110"/>
            <p:cNvSpPr>
              <a:spLocks/>
            </p:cNvSpPr>
            <p:nvPr/>
          </p:nvSpPr>
          <p:spPr bwMode="auto">
            <a:xfrm>
              <a:off x="1080" y="3027"/>
              <a:ext cx="82" cy="116"/>
            </a:xfrm>
            <a:custGeom>
              <a:avLst/>
              <a:gdLst>
                <a:gd name="T0" fmla="*/ 9 w 247"/>
                <a:gd name="T1" fmla="*/ 0 h 351"/>
                <a:gd name="T2" fmla="*/ 0 w 247"/>
                <a:gd name="T3" fmla="*/ 13 h 351"/>
                <a:gd name="T4" fmla="*/ 6 w 247"/>
                <a:gd name="T5" fmla="*/ 13 h 351"/>
                <a:gd name="T6" fmla="*/ 0 60000 65536"/>
                <a:gd name="T7" fmla="*/ 0 60000 65536"/>
                <a:gd name="T8" fmla="*/ 0 60000 65536"/>
              </a:gdLst>
              <a:ahLst/>
              <a:cxnLst>
                <a:cxn ang="T6">
                  <a:pos x="T0" y="T1"/>
                </a:cxn>
                <a:cxn ang="T7">
                  <a:pos x="T2" y="T3"/>
                </a:cxn>
                <a:cxn ang="T8">
                  <a:pos x="T4" y="T5"/>
                </a:cxn>
              </a:cxnLst>
              <a:rect l="0" t="0" r="r" b="b"/>
              <a:pathLst>
                <a:path w="247" h="351">
                  <a:moveTo>
                    <a:pt x="247" y="0"/>
                  </a:moveTo>
                  <a:lnTo>
                    <a:pt x="0" y="351"/>
                  </a:lnTo>
                  <a:lnTo>
                    <a:pt x="165" y="3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84" name="Freeform 111"/>
            <p:cNvSpPr>
              <a:spLocks/>
            </p:cNvSpPr>
            <p:nvPr/>
          </p:nvSpPr>
          <p:spPr bwMode="auto">
            <a:xfrm>
              <a:off x="1171" y="2946"/>
              <a:ext cx="58" cy="215"/>
            </a:xfrm>
            <a:custGeom>
              <a:avLst/>
              <a:gdLst>
                <a:gd name="T0" fmla="*/ 0 w 174"/>
                <a:gd name="T1" fmla="*/ 24 h 649"/>
                <a:gd name="T2" fmla="*/ 1 w 174"/>
                <a:gd name="T3" fmla="*/ 21 h 649"/>
                <a:gd name="T4" fmla="*/ 3 w 174"/>
                <a:gd name="T5" fmla="*/ 18 h 649"/>
                <a:gd name="T6" fmla="*/ 4 w 174"/>
                <a:gd name="T7" fmla="*/ 15 h 649"/>
                <a:gd name="T8" fmla="*/ 5 w 174"/>
                <a:gd name="T9" fmla="*/ 12 h 649"/>
                <a:gd name="T10" fmla="*/ 5 w 174"/>
                <a:gd name="T11" fmla="*/ 9 h 649"/>
                <a:gd name="T12" fmla="*/ 6 w 174"/>
                <a:gd name="T13" fmla="*/ 6 h 649"/>
                <a:gd name="T14" fmla="*/ 6 w 174"/>
                <a:gd name="T15" fmla="*/ 3 h 649"/>
                <a:gd name="T16" fmla="*/ 6 w 174"/>
                <a:gd name="T17" fmla="*/ 0 h 6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4" h="649">
                  <a:moveTo>
                    <a:pt x="0" y="649"/>
                  </a:moveTo>
                  <a:lnTo>
                    <a:pt x="38" y="570"/>
                  </a:lnTo>
                  <a:lnTo>
                    <a:pt x="74" y="489"/>
                  </a:lnTo>
                  <a:lnTo>
                    <a:pt x="103" y="407"/>
                  </a:lnTo>
                  <a:lnTo>
                    <a:pt x="128" y="324"/>
                  </a:lnTo>
                  <a:lnTo>
                    <a:pt x="147" y="242"/>
                  </a:lnTo>
                  <a:lnTo>
                    <a:pt x="162" y="159"/>
                  </a:lnTo>
                  <a:lnTo>
                    <a:pt x="170" y="79"/>
                  </a:lnTo>
                  <a:lnTo>
                    <a:pt x="17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56464" name="Group 112"/>
          <p:cNvGrpSpPr>
            <a:grpSpLocks/>
          </p:cNvGrpSpPr>
          <p:nvPr/>
        </p:nvGrpSpPr>
        <p:grpSpPr bwMode="auto">
          <a:xfrm>
            <a:off x="1949450" y="1328738"/>
            <a:ext cx="647700" cy="342900"/>
            <a:chOff x="1319" y="1109"/>
            <a:chExt cx="408" cy="216"/>
          </a:xfrm>
        </p:grpSpPr>
        <p:sp>
          <p:nvSpPr>
            <p:cNvPr id="44066" name="Line 113"/>
            <p:cNvSpPr>
              <a:spLocks noChangeShapeType="1"/>
            </p:cNvSpPr>
            <p:nvPr/>
          </p:nvSpPr>
          <p:spPr bwMode="auto">
            <a:xfrm>
              <a:off x="1368" y="1130"/>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67" name="Freeform 114"/>
            <p:cNvSpPr>
              <a:spLocks/>
            </p:cNvSpPr>
            <p:nvPr/>
          </p:nvSpPr>
          <p:spPr bwMode="auto">
            <a:xfrm>
              <a:off x="1372" y="1130"/>
              <a:ext cx="42" cy="77"/>
            </a:xfrm>
            <a:custGeom>
              <a:avLst/>
              <a:gdLst>
                <a:gd name="T0" fmla="*/ 0 w 120"/>
                <a:gd name="T1" fmla="*/ 8 h 236"/>
                <a:gd name="T2" fmla="*/ 1 w 120"/>
                <a:gd name="T3" fmla="*/ 8 h 236"/>
                <a:gd name="T4" fmla="*/ 2 w 120"/>
                <a:gd name="T5" fmla="*/ 8 h 236"/>
                <a:gd name="T6" fmla="*/ 3 w 120"/>
                <a:gd name="T7" fmla="*/ 7 h 236"/>
                <a:gd name="T8" fmla="*/ 4 w 120"/>
                <a:gd name="T9" fmla="*/ 6 h 236"/>
                <a:gd name="T10" fmla="*/ 5 w 120"/>
                <a:gd name="T11" fmla="*/ 5 h 236"/>
                <a:gd name="T12" fmla="*/ 5 w 120"/>
                <a:gd name="T13" fmla="*/ 4 h 236"/>
                <a:gd name="T14" fmla="*/ 5 w 120"/>
                <a:gd name="T15" fmla="*/ 3 h 236"/>
                <a:gd name="T16" fmla="*/ 5 w 120"/>
                <a:gd name="T17" fmla="*/ 2 h 236"/>
                <a:gd name="T18" fmla="*/ 5 w 120"/>
                <a:gd name="T19" fmla="*/ 1 h 236"/>
                <a:gd name="T20" fmla="*/ 4 w 120"/>
                <a:gd name="T21" fmla="*/ 1 h 236"/>
                <a:gd name="T22" fmla="*/ 4 w 120"/>
                <a:gd name="T23" fmla="*/ 0 h 236"/>
                <a:gd name="T24" fmla="*/ 3 w 120"/>
                <a:gd name="T25" fmla="*/ 0 h 2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0" h="236">
                  <a:moveTo>
                    <a:pt x="0" y="236"/>
                  </a:moveTo>
                  <a:lnTo>
                    <a:pt x="23" y="232"/>
                  </a:lnTo>
                  <a:lnTo>
                    <a:pt x="46" y="221"/>
                  </a:lnTo>
                  <a:lnTo>
                    <a:pt x="68" y="201"/>
                  </a:lnTo>
                  <a:lnTo>
                    <a:pt x="88" y="177"/>
                  </a:lnTo>
                  <a:lnTo>
                    <a:pt x="104" y="148"/>
                  </a:lnTo>
                  <a:lnTo>
                    <a:pt x="114" y="118"/>
                  </a:lnTo>
                  <a:lnTo>
                    <a:pt x="120" y="88"/>
                  </a:lnTo>
                  <a:lnTo>
                    <a:pt x="119" y="59"/>
                  </a:lnTo>
                  <a:lnTo>
                    <a:pt x="112" y="34"/>
                  </a:lnTo>
                  <a:lnTo>
                    <a:pt x="101" y="16"/>
                  </a:lnTo>
                  <a:lnTo>
                    <a:pt x="83" y="4"/>
                  </a:lnTo>
                  <a:lnTo>
                    <a:pt x="6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68" name="Line 115"/>
            <p:cNvSpPr>
              <a:spLocks noChangeShapeType="1"/>
            </p:cNvSpPr>
            <p:nvPr/>
          </p:nvSpPr>
          <p:spPr bwMode="auto">
            <a:xfrm flipH="1">
              <a:off x="1361" y="1207"/>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69" name="Freeform 116"/>
            <p:cNvSpPr>
              <a:spLocks/>
            </p:cNvSpPr>
            <p:nvPr/>
          </p:nvSpPr>
          <p:spPr bwMode="auto">
            <a:xfrm>
              <a:off x="1372" y="1207"/>
              <a:ext cx="21" cy="39"/>
            </a:xfrm>
            <a:custGeom>
              <a:avLst/>
              <a:gdLst>
                <a:gd name="T0" fmla="*/ 3 w 57"/>
                <a:gd name="T1" fmla="*/ 4 h 118"/>
                <a:gd name="T2" fmla="*/ 3 w 57"/>
                <a:gd name="T3" fmla="*/ 3 h 118"/>
                <a:gd name="T4" fmla="*/ 3 w 57"/>
                <a:gd name="T5" fmla="*/ 2 h 118"/>
                <a:gd name="T6" fmla="*/ 3 w 57"/>
                <a:gd name="T7" fmla="*/ 1 h 118"/>
                <a:gd name="T8" fmla="*/ 2 w 57"/>
                <a:gd name="T9" fmla="*/ 1 h 118"/>
                <a:gd name="T10" fmla="*/ 1 w 57"/>
                <a:gd name="T11" fmla="*/ 0 h 118"/>
                <a:gd name="T12" fmla="*/ 0 w 57"/>
                <a:gd name="T13" fmla="*/ 0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 h="118">
                  <a:moveTo>
                    <a:pt x="52" y="118"/>
                  </a:moveTo>
                  <a:lnTo>
                    <a:pt x="57" y="88"/>
                  </a:lnTo>
                  <a:lnTo>
                    <a:pt x="56" y="59"/>
                  </a:lnTo>
                  <a:lnTo>
                    <a:pt x="49" y="35"/>
                  </a:lnTo>
                  <a:lnTo>
                    <a:pt x="38" y="15"/>
                  </a:lnTo>
                  <a:lnTo>
                    <a:pt x="21" y="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70" name="Line 117"/>
            <p:cNvSpPr>
              <a:spLocks noChangeShapeType="1"/>
            </p:cNvSpPr>
            <p:nvPr/>
          </p:nvSpPr>
          <p:spPr bwMode="auto">
            <a:xfrm flipH="1">
              <a:off x="1386" y="1246"/>
              <a:ext cx="5"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71" name="Freeform 118"/>
            <p:cNvSpPr>
              <a:spLocks/>
            </p:cNvSpPr>
            <p:nvPr/>
          </p:nvSpPr>
          <p:spPr bwMode="auto">
            <a:xfrm>
              <a:off x="1347" y="1267"/>
              <a:ext cx="39" cy="39"/>
            </a:xfrm>
            <a:custGeom>
              <a:avLst/>
              <a:gdLst>
                <a:gd name="T0" fmla="*/ 0 w 114"/>
                <a:gd name="T1" fmla="*/ 4 h 119"/>
                <a:gd name="T2" fmla="*/ 1 w 114"/>
                <a:gd name="T3" fmla="*/ 4 h 119"/>
                <a:gd name="T4" fmla="*/ 2 w 114"/>
                <a:gd name="T5" fmla="*/ 4 h 119"/>
                <a:gd name="T6" fmla="*/ 3 w 114"/>
                <a:gd name="T7" fmla="*/ 3 h 119"/>
                <a:gd name="T8" fmla="*/ 3 w 114"/>
                <a:gd name="T9" fmla="*/ 2 h 119"/>
                <a:gd name="T10" fmla="*/ 4 w 114"/>
                <a:gd name="T11" fmla="*/ 1 h 119"/>
                <a:gd name="T12" fmla="*/ 4 w 114"/>
                <a:gd name="T13" fmla="*/ 0 h 1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4" h="119">
                  <a:moveTo>
                    <a:pt x="0" y="119"/>
                  </a:moveTo>
                  <a:lnTo>
                    <a:pt x="22" y="114"/>
                  </a:lnTo>
                  <a:lnTo>
                    <a:pt x="44" y="103"/>
                  </a:lnTo>
                  <a:lnTo>
                    <a:pt x="67" y="83"/>
                  </a:lnTo>
                  <a:lnTo>
                    <a:pt x="87" y="59"/>
                  </a:lnTo>
                  <a:lnTo>
                    <a:pt x="103" y="30"/>
                  </a:lnTo>
                  <a:lnTo>
                    <a:pt x="1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72" name="Line 119"/>
            <p:cNvSpPr>
              <a:spLocks noChangeShapeType="1"/>
            </p:cNvSpPr>
            <p:nvPr/>
          </p:nvSpPr>
          <p:spPr bwMode="auto">
            <a:xfrm flipH="1">
              <a:off x="1319" y="1306"/>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73" name="Line 120"/>
            <p:cNvSpPr>
              <a:spLocks noChangeShapeType="1"/>
            </p:cNvSpPr>
            <p:nvPr/>
          </p:nvSpPr>
          <p:spPr bwMode="auto">
            <a:xfrm flipV="1">
              <a:off x="1451" y="1130"/>
              <a:ext cx="19"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74" name="Freeform 121"/>
            <p:cNvSpPr>
              <a:spLocks/>
            </p:cNvSpPr>
            <p:nvPr/>
          </p:nvSpPr>
          <p:spPr bwMode="auto">
            <a:xfrm>
              <a:off x="1472" y="1109"/>
              <a:ext cx="58" cy="216"/>
            </a:xfrm>
            <a:custGeom>
              <a:avLst/>
              <a:gdLst>
                <a:gd name="T0" fmla="*/ 6 w 173"/>
                <a:gd name="T1" fmla="*/ 0 h 649"/>
                <a:gd name="T2" fmla="*/ 5 w 173"/>
                <a:gd name="T3" fmla="*/ 3 h 649"/>
                <a:gd name="T4" fmla="*/ 4 w 173"/>
                <a:gd name="T5" fmla="*/ 6 h 649"/>
                <a:gd name="T6" fmla="*/ 3 w 173"/>
                <a:gd name="T7" fmla="*/ 9 h 649"/>
                <a:gd name="T8" fmla="*/ 2 w 173"/>
                <a:gd name="T9" fmla="*/ 12 h 649"/>
                <a:gd name="T10" fmla="*/ 1 w 173"/>
                <a:gd name="T11" fmla="*/ 15 h 649"/>
                <a:gd name="T12" fmla="*/ 0 w 173"/>
                <a:gd name="T13" fmla="*/ 18 h 649"/>
                <a:gd name="T14" fmla="*/ 0 w 173"/>
                <a:gd name="T15" fmla="*/ 21 h 649"/>
                <a:gd name="T16" fmla="*/ 0 w 173"/>
                <a:gd name="T17" fmla="*/ 24 h 6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3" h="649">
                  <a:moveTo>
                    <a:pt x="173" y="0"/>
                  </a:moveTo>
                  <a:lnTo>
                    <a:pt x="135" y="78"/>
                  </a:lnTo>
                  <a:lnTo>
                    <a:pt x="100" y="159"/>
                  </a:lnTo>
                  <a:lnTo>
                    <a:pt x="70" y="241"/>
                  </a:lnTo>
                  <a:lnTo>
                    <a:pt x="45" y="324"/>
                  </a:lnTo>
                  <a:lnTo>
                    <a:pt x="26" y="407"/>
                  </a:lnTo>
                  <a:lnTo>
                    <a:pt x="11" y="489"/>
                  </a:lnTo>
                  <a:lnTo>
                    <a:pt x="3" y="570"/>
                  </a:lnTo>
                  <a:lnTo>
                    <a:pt x="0" y="6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75" name="Freeform 122"/>
            <p:cNvSpPr>
              <a:spLocks/>
            </p:cNvSpPr>
            <p:nvPr/>
          </p:nvSpPr>
          <p:spPr bwMode="auto">
            <a:xfrm>
              <a:off x="1528" y="1130"/>
              <a:ext cx="69" cy="137"/>
            </a:xfrm>
            <a:custGeom>
              <a:avLst/>
              <a:gdLst>
                <a:gd name="T0" fmla="*/ 7 w 207"/>
                <a:gd name="T1" fmla="*/ 0 h 413"/>
                <a:gd name="T2" fmla="*/ 0 w 207"/>
                <a:gd name="T3" fmla="*/ 15 h 413"/>
                <a:gd name="T4" fmla="*/ 8 w 207"/>
                <a:gd name="T5" fmla="*/ 15 h 413"/>
                <a:gd name="T6" fmla="*/ 0 60000 65536"/>
                <a:gd name="T7" fmla="*/ 0 60000 65536"/>
                <a:gd name="T8" fmla="*/ 0 60000 65536"/>
              </a:gdLst>
              <a:ahLst/>
              <a:cxnLst>
                <a:cxn ang="T6">
                  <a:pos x="T0" y="T1"/>
                </a:cxn>
                <a:cxn ang="T7">
                  <a:pos x="T2" y="T3"/>
                </a:cxn>
                <a:cxn ang="T8">
                  <a:pos x="T4" y="T5"/>
                </a:cxn>
              </a:cxnLst>
              <a:rect l="0" t="0" r="r" b="b"/>
              <a:pathLst>
                <a:path w="207" h="413">
                  <a:moveTo>
                    <a:pt x="193" y="0"/>
                  </a:moveTo>
                  <a:lnTo>
                    <a:pt x="0" y="413"/>
                  </a:lnTo>
                  <a:lnTo>
                    <a:pt x="207" y="41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76" name="Line 123"/>
            <p:cNvSpPr>
              <a:spLocks noChangeShapeType="1"/>
            </p:cNvSpPr>
            <p:nvPr/>
          </p:nvSpPr>
          <p:spPr bwMode="auto">
            <a:xfrm flipH="1">
              <a:off x="1567" y="1227"/>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77" name="Line 124"/>
            <p:cNvSpPr>
              <a:spLocks noChangeShapeType="1"/>
            </p:cNvSpPr>
            <p:nvPr/>
          </p:nvSpPr>
          <p:spPr bwMode="auto">
            <a:xfrm flipV="1">
              <a:off x="1664" y="1130"/>
              <a:ext cx="16"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78" name="Freeform 125"/>
            <p:cNvSpPr>
              <a:spLocks/>
            </p:cNvSpPr>
            <p:nvPr/>
          </p:nvSpPr>
          <p:spPr bwMode="auto">
            <a:xfrm>
              <a:off x="1669" y="1109"/>
              <a:ext cx="58" cy="216"/>
            </a:xfrm>
            <a:custGeom>
              <a:avLst/>
              <a:gdLst>
                <a:gd name="T0" fmla="*/ 0 w 174"/>
                <a:gd name="T1" fmla="*/ 24 h 649"/>
                <a:gd name="T2" fmla="*/ 1 w 174"/>
                <a:gd name="T3" fmla="*/ 21 h 649"/>
                <a:gd name="T4" fmla="*/ 3 w 174"/>
                <a:gd name="T5" fmla="*/ 18 h 649"/>
                <a:gd name="T6" fmla="*/ 4 w 174"/>
                <a:gd name="T7" fmla="*/ 15 h 649"/>
                <a:gd name="T8" fmla="*/ 5 w 174"/>
                <a:gd name="T9" fmla="*/ 12 h 649"/>
                <a:gd name="T10" fmla="*/ 5 w 174"/>
                <a:gd name="T11" fmla="*/ 9 h 649"/>
                <a:gd name="T12" fmla="*/ 6 w 174"/>
                <a:gd name="T13" fmla="*/ 6 h 649"/>
                <a:gd name="T14" fmla="*/ 6 w 174"/>
                <a:gd name="T15" fmla="*/ 3 h 649"/>
                <a:gd name="T16" fmla="*/ 6 w 174"/>
                <a:gd name="T17" fmla="*/ 0 h 6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4" h="649">
                  <a:moveTo>
                    <a:pt x="0" y="649"/>
                  </a:moveTo>
                  <a:lnTo>
                    <a:pt x="39" y="570"/>
                  </a:lnTo>
                  <a:lnTo>
                    <a:pt x="73" y="489"/>
                  </a:lnTo>
                  <a:lnTo>
                    <a:pt x="103" y="407"/>
                  </a:lnTo>
                  <a:lnTo>
                    <a:pt x="128" y="324"/>
                  </a:lnTo>
                  <a:lnTo>
                    <a:pt x="148" y="241"/>
                  </a:lnTo>
                  <a:lnTo>
                    <a:pt x="162" y="159"/>
                  </a:lnTo>
                  <a:lnTo>
                    <a:pt x="170" y="78"/>
                  </a:lnTo>
                  <a:lnTo>
                    <a:pt x="17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56478" name="Group 126"/>
          <p:cNvGrpSpPr>
            <a:grpSpLocks/>
          </p:cNvGrpSpPr>
          <p:nvPr/>
        </p:nvGrpSpPr>
        <p:grpSpPr bwMode="auto">
          <a:xfrm>
            <a:off x="2239963" y="3462338"/>
            <a:ext cx="111125" cy="279400"/>
            <a:chOff x="1502" y="2453"/>
            <a:chExt cx="70" cy="176"/>
          </a:xfrm>
        </p:grpSpPr>
        <p:sp>
          <p:nvSpPr>
            <p:cNvPr id="44064" name="Freeform 127"/>
            <p:cNvSpPr>
              <a:spLocks/>
            </p:cNvSpPr>
            <p:nvPr/>
          </p:nvSpPr>
          <p:spPr bwMode="auto">
            <a:xfrm>
              <a:off x="1502" y="2453"/>
              <a:ext cx="70" cy="136"/>
            </a:xfrm>
            <a:custGeom>
              <a:avLst/>
              <a:gdLst>
                <a:gd name="T0" fmla="*/ 7 w 206"/>
                <a:gd name="T1" fmla="*/ 0 h 413"/>
                <a:gd name="T2" fmla="*/ 0 w 206"/>
                <a:gd name="T3" fmla="*/ 15 h 413"/>
                <a:gd name="T4" fmla="*/ 8 w 206"/>
                <a:gd name="T5" fmla="*/ 15 h 413"/>
                <a:gd name="T6" fmla="*/ 0 60000 65536"/>
                <a:gd name="T7" fmla="*/ 0 60000 65536"/>
                <a:gd name="T8" fmla="*/ 0 60000 65536"/>
              </a:gdLst>
              <a:ahLst/>
              <a:cxnLst>
                <a:cxn ang="T6">
                  <a:pos x="T0" y="T1"/>
                </a:cxn>
                <a:cxn ang="T7">
                  <a:pos x="T2" y="T3"/>
                </a:cxn>
                <a:cxn ang="T8">
                  <a:pos x="T4" y="T5"/>
                </a:cxn>
              </a:cxnLst>
              <a:rect l="0" t="0" r="r" b="b"/>
              <a:pathLst>
                <a:path w="206" h="413">
                  <a:moveTo>
                    <a:pt x="193" y="0"/>
                  </a:moveTo>
                  <a:lnTo>
                    <a:pt x="0" y="413"/>
                  </a:lnTo>
                  <a:lnTo>
                    <a:pt x="206" y="41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65" name="Line 128"/>
            <p:cNvSpPr>
              <a:spLocks noChangeShapeType="1"/>
            </p:cNvSpPr>
            <p:nvPr/>
          </p:nvSpPr>
          <p:spPr bwMode="auto">
            <a:xfrm flipH="1">
              <a:off x="1539" y="2550"/>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56481" name="Group 129"/>
          <p:cNvGrpSpPr>
            <a:grpSpLocks/>
          </p:cNvGrpSpPr>
          <p:nvPr/>
        </p:nvGrpSpPr>
        <p:grpSpPr bwMode="auto">
          <a:xfrm>
            <a:off x="2619375" y="4024313"/>
            <a:ext cx="146050" cy="279400"/>
            <a:chOff x="1741" y="2807"/>
            <a:chExt cx="92" cy="176"/>
          </a:xfrm>
        </p:grpSpPr>
        <p:sp>
          <p:nvSpPr>
            <p:cNvPr id="44057" name="Line 130"/>
            <p:cNvSpPr>
              <a:spLocks noChangeShapeType="1"/>
            </p:cNvSpPr>
            <p:nvPr/>
          </p:nvSpPr>
          <p:spPr bwMode="auto">
            <a:xfrm>
              <a:off x="1787" y="2807"/>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58" name="Freeform 131"/>
            <p:cNvSpPr>
              <a:spLocks/>
            </p:cNvSpPr>
            <p:nvPr/>
          </p:nvSpPr>
          <p:spPr bwMode="auto">
            <a:xfrm>
              <a:off x="1794" y="2807"/>
              <a:ext cx="39" cy="79"/>
            </a:xfrm>
            <a:custGeom>
              <a:avLst/>
              <a:gdLst>
                <a:gd name="T0" fmla="*/ 0 w 120"/>
                <a:gd name="T1" fmla="*/ 9 h 235"/>
                <a:gd name="T2" fmla="*/ 1 w 120"/>
                <a:gd name="T3" fmla="*/ 9 h 235"/>
                <a:gd name="T4" fmla="*/ 2 w 120"/>
                <a:gd name="T5" fmla="*/ 8 h 235"/>
                <a:gd name="T6" fmla="*/ 2 w 120"/>
                <a:gd name="T7" fmla="*/ 8 h 235"/>
                <a:gd name="T8" fmla="*/ 3 w 120"/>
                <a:gd name="T9" fmla="*/ 7 h 235"/>
                <a:gd name="T10" fmla="*/ 4 w 120"/>
                <a:gd name="T11" fmla="*/ 6 h 235"/>
                <a:gd name="T12" fmla="*/ 4 w 120"/>
                <a:gd name="T13" fmla="*/ 4 h 235"/>
                <a:gd name="T14" fmla="*/ 4 w 120"/>
                <a:gd name="T15" fmla="*/ 3 h 235"/>
                <a:gd name="T16" fmla="*/ 4 w 120"/>
                <a:gd name="T17" fmla="*/ 2 h 235"/>
                <a:gd name="T18" fmla="*/ 4 w 120"/>
                <a:gd name="T19" fmla="*/ 1 h 235"/>
                <a:gd name="T20" fmla="*/ 4 w 120"/>
                <a:gd name="T21" fmla="*/ 1 h 235"/>
                <a:gd name="T22" fmla="*/ 3 w 120"/>
                <a:gd name="T23" fmla="*/ 0 h 235"/>
                <a:gd name="T24" fmla="*/ 2 w 120"/>
                <a:gd name="T25" fmla="*/ 0 h 2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0" h="235">
                  <a:moveTo>
                    <a:pt x="0" y="235"/>
                  </a:moveTo>
                  <a:lnTo>
                    <a:pt x="22" y="232"/>
                  </a:lnTo>
                  <a:lnTo>
                    <a:pt x="45" y="220"/>
                  </a:lnTo>
                  <a:lnTo>
                    <a:pt x="68" y="201"/>
                  </a:lnTo>
                  <a:lnTo>
                    <a:pt x="87" y="176"/>
                  </a:lnTo>
                  <a:lnTo>
                    <a:pt x="103" y="148"/>
                  </a:lnTo>
                  <a:lnTo>
                    <a:pt x="115" y="118"/>
                  </a:lnTo>
                  <a:lnTo>
                    <a:pt x="120" y="87"/>
                  </a:lnTo>
                  <a:lnTo>
                    <a:pt x="119" y="58"/>
                  </a:lnTo>
                  <a:lnTo>
                    <a:pt x="112" y="34"/>
                  </a:lnTo>
                  <a:lnTo>
                    <a:pt x="100" y="16"/>
                  </a:lnTo>
                  <a:lnTo>
                    <a:pt x="84" y="4"/>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59" name="Line 132"/>
            <p:cNvSpPr>
              <a:spLocks noChangeShapeType="1"/>
            </p:cNvSpPr>
            <p:nvPr/>
          </p:nvSpPr>
          <p:spPr bwMode="auto">
            <a:xfrm flipH="1">
              <a:off x="1780" y="2886"/>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60" name="Freeform 133"/>
            <p:cNvSpPr>
              <a:spLocks/>
            </p:cNvSpPr>
            <p:nvPr/>
          </p:nvSpPr>
          <p:spPr bwMode="auto">
            <a:xfrm>
              <a:off x="1794" y="2886"/>
              <a:ext cx="18" cy="39"/>
            </a:xfrm>
            <a:custGeom>
              <a:avLst/>
              <a:gdLst>
                <a:gd name="T0" fmla="*/ 2 w 56"/>
                <a:gd name="T1" fmla="*/ 4 h 118"/>
                <a:gd name="T2" fmla="*/ 2 w 56"/>
                <a:gd name="T3" fmla="*/ 3 h 118"/>
                <a:gd name="T4" fmla="*/ 2 w 56"/>
                <a:gd name="T5" fmla="*/ 2 h 118"/>
                <a:gd name="T6" fmla="*/ 2 w 56"/>
                <a:gd name="T7" fmla="*/ 1 h 118"/>
                <a:gd name="T8" fmla="*/ 1 w 56"/>
                <a:gd name="T9" fmla="*/ 1 h 118"/>
                <a:gd name="T10" fmla="*/ 1 w 56"/>
                <a:gd name="T11" fmla="*/ 0 h 118"/>
                <a:gd name="T12" fmla="*/ 0 w 56"/>
                <a:gd name="T13" fmla="*/ 0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 h="118">
                  <a:moveTo>
                    <a:pt x="51" y="118"/>
                  </a:moveTo>
                  <a:lnTo>
                    <a:pt x="56" y="88"/>
                  </a:lnTo>
                  <a:lnTo>
                    <a:pt x="56" y="59"/>
                  </a:lnTo>
                  <a:lnTo>
                    <a:pt x="49" y="35"/>
                  </a:lnTo>
                  <a:lnTo>
                    <a:pt x="37" y="16"/>
                  </a:lnTo>
                  <a:lnTo>
                    <a:pt x="20" y="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61" name="Line 134"/>
            <p:cNvSpPr>
              <a:spLocks noChangeShapeType="1"/>
            </p:cNvSpPr>
            <p:nvPr/>
          </p:nvSpPr>
          <p:spPr bwMode="auto">
            <a:xfrm flipH="1">
              <a:off x="1805" y="2925"/>
              <a:ext cx="5"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4062" name="Freeform 135"/>
            <p:cNvSpPr>
              <a:spLocks/>
            </p:cNvSpPr>
            <p:nvPr/>
          </p:nvSpPr>
          <p:spPr bwMode="auto">
            <a:xfrm>
              <a:off x="1766" y="2944"/>
              <a:ext cx="39" cy="39"/>
            </a:xfrm>
            <a:custGeom>
              <a:avLst/>
              <a:gdLst>
                <a:gd name="T0" fmla="*/ 0 w 114"/>
                <a:gd name="T1" fmla="*/ 4 h 118"/>
                <a:gd name="T2" fmla="*/ 1 w 114"/>
                <a:gd name="T3" fmla="*/ 4 h 118"/>
                <a:gd name="T4" fmla="*/ 2 w 114"/>
                <a:gd name="T5" fmla="*/ 4 h 118"/>
                <a:gd name="T6" fmla="*/ 3 w 114"/>
                <a:gd name="T7" fmla="*/ 3 h 118"/>
                <a:gd name="T8" fmla="*/ 3 w 114"/>
                <a:gd name="T9" fmla="*/ 2 h 118"/>
                <a:gd name="T10" fmla="*/ 4 w 114"/>
                <a:gd name="T11" fmla="*/ 1 h 118"/>
                <a:gd name="T12" fmla="*/ 4 w 114"/>
                <a:gd name="T13" fmla="*/ 0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4" h="118">
                  <a:moveTo>
                    <a:pt x="0" y="118"/>
                  </a:moveTo>
                  <a:lnTo>
                    <a:pt x="22" y="114"/>
                  </a:lnTo>
                  <a:lnTo>
                    <a:pt x="46" y="102"/>
                  </a:lnTo>
                  <a:lnTo>
                    <a:pt x="68" y="83"/>
                  </a:lnTo>
                  <a:lnTo>
                    <a:pt x="87" y="58"/>
                  </a:lnTo>
                  <a:lnTo>
                    <a:pt x="103" y="29"/>
                  </a:lnTo>
                  <a:lnTo>
                    <a:pt x="1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4063" name="Line 136"/>
            <p:cNvSpPr>
              <a:spLocks noChangeShapeType="1"/>
            </p:cNvSpPr>
            <p:nvPr/>
          </p:nvSpPr>
          <p:spPr bwMode="auto">
            <a:xfrm flipH="1">
              <a:off x="1741" y="2983"/>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56489" name="Freeform 137"/>
          <p:cNvSpPr>
            <a:spLocks/>
          </p:cNvSpPr>
          <p:nvPr/>
        </p:nvSpPr>
        <p:spPr bwMode="auto">
          <a:xfrm>
            <a:off x="1544638" y="2395538"/>
            <a:ext cx="88900" cy="88900"/>
          </a:xfrm>
          <a:custGeom>
            <a:avLst/>
            <a:gdLst>
              <a:gd name="T0" fmla="*/ 2147483647 w 169"/>
              <a:gd name="T1" fmla="*/ 2147483647 h 169"/>
              <a:gd name="T2" fmla="*/ 2147483647 w 169"/>
              <a:gd name="T3" fmla="*/ 2147483647 h 169"/>
              <a:gd name="T4" fmla="*/ 2147483647 w 169"/>
              <a:gd name="T5" fmla="*/ 2147483647 h 169"/>
              <a:gd name="T6" fmla="*/ 2147483647 w 169"/>
              <a:gd name="T7" fmla="*/ 2147483647 h 169"/>
              <a:gd name="T8" fmla="*/ 2147483647 w 169"/>
              <a:gd name="T9" fmla="*/ 582205048 h 169"/>
              <a:gd name="T10" fmla="*/ 2147483647 w 169"/>
              <a:gd name="T11" fmla="*/ 0 h 169"/>
              <a:gd name="T12" fmla="*/ 2147483647 w 169"/>
              <a:gd name="T13" fmla="*/ 582205048 h 169"/>
              <a:gd name="T14" fmla="*/ 2147483647 w 169"/>
              <a:gd name="T15" fmla="*/ 2147483647 h 169"/>
              <a:gd name="T16" fmla="*/ 2147483647 w 169"/>
              <a:gd name="T17" fmla="*/ 2147483647 h 169"/>
              <a:gd name="T18" fmla="*/ 582205048 w 169"/>
              <a:gd name="T19" fmla="*/ 2147483647 h 169"/>
              <a:gd name="T20" fmla="*/ 0 w 169"/>
              <a:gd name="T21" fmla="*/ 2147483647 h 169"/>
              <a:gd name="T22" fmla="*/ 582205048 w 169"/>
              <a:gd name="T23" fmla="*/ 2147483647 h 169"/>
              <a:gd name="T24" fmla="*/ 2147483647 w 169"/>
              <a:gd name="T25" fmla="*/ 2147483647 h 169"/>
              <a:gd name="T26" fmla="*/ 2147483647 w 169"/>
              <a:gd name="T27" fmla="*/ 2147483647 h 169"/>
              <a:gd name="T28" fmla="*/ 2147483647 w 169"/>
              <a:gd name="T29" fmla="*/ 2147483647 h 169"/>
              <a:gd name="T30" fmla="*/ 2147483647 w 169"/>
              <a:gd name="T31" fmla="*/ 2147483647 h 169"/>
              <a:gd name="T32" fmla="*/ 2147483647 w 169"/>
              <a:gd name="T33" fmla="*/ 2147483647 h 169"/>
              <a:gd name="T34" fmla="*/ 2147483647 w 169"/>
              <a:gd name="T35" fmla="*/ 2147483647 h 169"/>
              <a:gd name="T36" fmla="*/ 2147483647 w 169"/>
              <a:gd name="T37" fmla="*/ 2147483647 h 169"/>
              <a:gd name="T38" fmla="*/ 2147483647 w 169"/>
              <a:gd name="T39" fmla="*/ 2147483647 h 169"/>
              <a:gd name="T40" fmla="*/ 2147483647 w 169"/>
              <a:gd name="T41" fmla="*/ 2147483647 h 1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9" h="169">
                <a:moveTo>
                  <a:pt x="169" y="84"/>
                </a:moveTo>
                <a:lnTo>
                  <a:pt x="164" y="58"/>
                </a:lnTo>
                <a:lnTo>
                  <a:pt x="153" y="35"/>
                </a:lnTo>
                <a:lnTo>
                  <a:pt x="133" y="16"/>
                </a:lnTo>
                <a:lnTo>
                  <a:pt x="110" y="4"/>
                </a:lnTo>
                <a:lnTo>
                  <a:pt x="85" y="0"/>
                </a:lnTo>
                <a:lnTo>
                  <a:pt x="58" y="4"/>
                </a:lnTo>
                <a:lnTo>
                  <a:pt x="34" y="16"/>
                </a:lnTo>
                <a:lnTo>
                  <a:pt x="16" y="35"/>
                </a:lnTo>
                <a:lnTo>
                  <a:pt x="4" y="58"/>
                </a:lnTo>
                <a:lnTo>
                  <a:pt x="0" y="84"/>
                </a:lnTo>
                <a:lnTo>
                  <a:pt x="4" y="111"/>
                </a:lnTo>
                <a:lnTo>
                  <a:pt x="16" y="134"/>
                </a:lnTo>
                <a:lnTo>
                  <a:pt x="34" y="152"/>
                </a:lnTo>
                <a:lnTo>
                  <a:pt x="58" y="165"/>
                </a:lnTo>
                <a:lnTo>
                  <a:pt x="85" y="169"/>
                </a:lnTo>
                <a:lnTo>
                  <a:pt x="110" y="165"/>
                </a:lnTo>
                <a:lnTo>
                  <a:pt x="133" y="152"/>
                </a:lnTo>
                <a:lnTo>
                  <a:pt x="153" y="134"/>
                </a:lnTo>
                <a:lnTo>
                  <a:pt x="164" y="111"/>
                </a:lnTo>
                <a:lnTo>
                  <a:pt x="169" y="8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356490" name="Freeform 138"/>
          <p:cNvSpPr>
            <a:spLocks/>
          </p:cNvSpPr>
          <p:nvPr/>
        </p:nvSpPr>
        <p:spPr bwMode="auto">
          <a:xfrm>
            <a:off x="2441575" y="1708150"/>
            <a:ext cx="88900" cy="87313"/>
          </a:xfrm>
          <a:custGeom>
            <a:avLst/>
            <a:gdLst>
              <a:gd name="T0" fmla="*/ 2147483647 w 168"/>
              <a:gd name="T1" fmla="*/ 2147483647 h 169"/>
              <a:gd name="T2" fmla="*/ 2147483647 w 168"/>
              <a:gd name="T3" fmla="*/ 2147483647 h 169"/>
              <a:gd name="T4" fmla="*/ 2147483647 w 168"/>
              <a:gd name="T5" fmla="*/ 2147483647 h 169"/>
              <a:gd name="T6" fmla="*/ 2147483647 w 168"/>
              <a:gd name="T7" fmla="*/ 2147483647 h 169"/>
              <a:gd name="T8" fmla="*/ 2147483647 w 168"/>
              <a:gd name="T9" fmla="*/ 551727747 h 169"/>
              <a:gd name="T10" fmla="*/ 2147483647 w 168"/>
              <a:gd name="T11" fmla="*/ 0 h 169"/>
              <a:gd name="T12" fmla="*/ 2147483647 w 168"/>
              <a:gd name="T13" fmla="*/ 551727747 h 169"/>
              <a:gd name="T14" fmla="*/ 2147483647 w 168"/>
              <a:gd name="T15" fmla="*/ 2147483647 h 169"/>
              <a:gd name="T16" fmla="*/ 2147483647 w 168"/>
              <a:gd name="T17" fmla="*/ 2147483647 h 169"/>
              <a:gd name="T18" fmla="*/ 592796842 w 168"/>
              <a:gd name="T19" fmla="*/ 2147483647 h 169"/>
              <a:gd name="T20" fmla="*/ 0 w 168"/>
              <a:gd name="T21" fmla="*/ 2147483647 h 169"/>
              <a:gd name="T22" fmla="*/ 592796842 w 168"/>
              <a:gd name="T23" fmla="*/ 2147483647 h 169"/>
              <a:gd name="T24" fmla="*/ 2147483647 w 168"/>
              <a:gd name="T25" fmla="*/ 2147483647 h 169"/>
              <a:gd name="T26" fmla="*/ 2147483647 w 168"/>
              <a:gd name="T27" fmla="*/ 2147483647 h 169"/>
              <a:gd name="T28" fmla="*/ 2147483647 w 168"/>
              <a:gd name="T29" fmla="*/ 2147483647 h 169"/>
              <a:gd name="T30" fmla="*/ 2147483647 w 168"/>
              <a:gd name="T31" fmla="*/ 2147483647 h 169"/>
              <a:gd name="T32" fmla="*/ 2147483647 w 168"/>
              <a:gd name="T33" fmla="*/ 2147483647 h 169"/>
              <a:gd name="T34" fmla="*/ 2147483647 w 168"/>
              <a:gd name="T35" fmla="*/ 2147483647 h 169"/>
              <a:gd name="T36" fmla="*/ 2147483647 w 168"/>
              <a:gd name="T37" fmla="*/ 2147483647 h 169"/>
              <a:gd name="T38" fmla="*/ 2147483647 w 168"/>
              <a:gd name="T39" fmla="*/ 2147483647 h 169"/>
              <a:gd name="T40" fmla="*/ 2147483647 w 168"/>
              <a:gd name="T41" fmla="*/ 2147483647 h 1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8" h="169">
                <a:moveTo>
                  <a:pt x="168" y="84"/>
                </a:moveTo>
                <a:lnTo>
                  <a:pt x="164" y="59"/>
                </a:lnTo>
                <a:lnTo>
                  <a:pt x="152" y="35"/>
                </a:lnTo>
                <a:lnTo>
                  <a:pt x="134" y="16"/>
                </a:lnTo>
                <a:lnTo>
                  <a:pt x="110" y="4"/>
                </a:lnTo>
                <a:lnTo>
                  <a:pt x="84" y="0"/>
                </a:lnTo>
                <a:lnTo>
                  <a:pt x="58" y="4"/>
                </a:lnTo>
                <a:lnTo>
                  <a:pt x="35" y="16"/>
                </a:lnTo>
                <a:lnTo>
                  <a:pt x="16" y="35"/>
                </a:lnTo>
                <a:lnTo>
                  <a:pt x="4" y="59"/>
                </a:lnTo>
                <a:lnTo>
                  <a:pt x="0" y="84"/>
                </a:lnTo>
                <a:lnTo>
                  <a:pt x="4" y="111"/>
                </a:lnTo>
                <a:lnTo>
                  <a:pt x="16" y="134"/>
                </a:lnTo>
                <a:lnTo>
                  <a:pt x="35" y="153"/>
                </a:lnTo>
                <a:lnTo>
                  <a:pt x="58" y="165"/>
                </a:lnTo>
                <a:lnTo>
                  <a:pt x="84" y="169"/>
                </a:lnTo>
                <a:lnTo>
                  <a:pt x="110" y="165"/>
                </a:lnTo>
                <a:lnTo>
                  <a:pt x="134" y="153"/>
                </a:lnTo>
                <a:lnTo>
                  <a:pt x="152" y="134"/>
                </a:lnTo>
                <a:lnTo>
                  <a:pt x="164" y="111"/>
                </a:lnTo>
                <a:lnTo>
                  <a:pt x="168" y="8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356491" name="Freeform 139"/>
          <p:cNvSpPr>
            <a:spLocks/>
          </p:cNvSpPr>
          <p:nvPr/>
        </p:nvSpPr>
        <p:spPr bwMode="auto">
          <a:xfrm>
            <a:off x="1544638" y="4060825"/>
            <a:ext cx="88900" cy="88900"/>
          </a:xfrm>
          <a:custGeom>
            <a:avLst/>
            <a:gdLst>
              <a:gd name="T0" fmla="*/ 2147483647 w 169"/>
              <a:gd name="T1" fmla="*/ 2147483647 h 168"/>
              <a:gd name="T2" fmla="*/ 2147483647 w 169"/>
              <a:gd name="T3" fmla="*/ 2147483647 h 168"/>
              <a:gd name="T4" fmla="*/ 2147483647 w 169"/>
              <a:gd name="T5" fmla="*/ 2147483647 h 168"/>
              <a:gd name="T6" fmla="*/ 2147483647 w 169"/>
              <a:gd name="T7" fmla="*/ 2147483647 h 168"/>
              <a:gd name="T8" fmla="*/ 2147483647 w 169"/>
              <a:gd name="T9" fmla="*/ 592796842 h 168"/>
              <a:gd name="T10" fmla="*/ 2147483647 w 169"/>
              <a:gd name="T11" fmla="*/ 0 h 168"/>
              <a:gd name="T12" fmla="*/ 2147483647 w 169"/>
              <a:gd name="T13" fmla="*/ 592796842 h 168"/>
              <a:gd name="T14" fmla="*/ 2147483647 w 169"/>
              <a:gd name="T15" fmla="*/ 2147483647 h 168"/>
              <a:gd name="T16" fmla="*/ 2147483647 w 169"/>
              <a:gd name="T17" fmla="*/ 2147483647 h 168"/>
              <a:gd name="T18" fmla="*/ 582205048 w 169"/>
              <a:gd name="T19" fmla="*/ 2147483647 h 168"/>
              <a:gd name="T20" fmla="*/ 0 w 169"/>
              <a:gd name="T21" fmla="*/ 2147483647 h 168"/>
              <a:gd name="T22" fmla="*/ 582205048 w 169"/>
              <a:gd name="T23" fmla="*/ 2147483647 h 168"/>
              <a:gd name="T24" fmla="*/ 2147483647 w 169"/>
              <a:gd name="T25" fmla="*/ 2147483647 h 168"/>
              <a:gd name="T26" fmla="*/ 2147483647 w 169"/>
              <a:gd name="T27" fmla="*/ 2147483647 h 168"/>
              <a:gd name="T28" fmla="*/ 2147483647 w 169"/>
              <a:gd name="T29" fmla="*/ 2147483647 h 168"/>
              <a:gd name="T30" fmla="*/ 2147483647 w 169"/>
              <a:gd name="T31" fmla="*/ 2147483647 h 168"/>
              <a:gd name="T32" fmla="*/ 2147483647 w 169"/>
              <a:gd name="T33" fmla="*/ 2147483647 h 168"/>
              <a:gd name="T34" fmla="*/ 2147483647 w 169"/>
              <a:gd name="T35" fmla="*/ 2147483647 h 168"/>
              <a:gd name="T36" fmla="*/ 2147483647 w 169"/>
              <a:gd name="T37" fmla="*/ 2147483647 h 168"/>
              <a:gd name="T38" fmla="*/ 2147483647 w 169"/>
              <a:gd name="T39" fmla="*/ 2147483647 h 168"/>
              <a:gd name="T40" fmla="*/ 2147483647 w 169"/>
              <a:gd name="T41" fmla="*/ 2147483647 h 1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9" h="168">
                <a:moveTo>
                  <a:pt x="169" y="84"/>
                </a:moveTo>
                <a:lnTo>
                  <a:pt x="164" y="58"/>
                </a:lnTo>
                <a:lnTo>
                  <a:pt x="153" y="35"/>
                </a:lnTo>
                <a:lnTo>
                  <a:pt x="133" y="16"/>
                </a:lnTo>
                <a:lnTo>
                  <a:pt x="110" y="4"/>
                </a:lnTo>
                <a:lnTo>
                  <a:pt x="85" y="0"/>
                </a:lnTo>
                <a:lnTo>
                  <a:pt x="58" y="4"/>
                </a:lnTo>
                <a:lnTo>
                  <a:pt x="34" y="16"/>
                </a:lnTo>
                <a:lnTo>
                  <a:pt x="16" y="35"/>
                </a:lnTo>
                <a:lnTo>
                  <a:pt x="4" y="58"/>
                </a:lnTo>
                <a:lnTo>
                  <a:pt x="0" y="84"/>
                </a:lnTo>
                <a:lnTo>
                  <a:pt x="4" y="110"/>
                </a:lnTo>
                <a:lnTo>
                  <a:pt x="16" y="134"/>
                </a:lnTo>
                <a:lnTo>
                  <a:pt x="34" y="152"/>
                </a:lnTo>
                <a:lnTo>
                  <a:pt x="58" y="164"/>
                </a:lnTo>
                <a:lnTo>
                  <a:pt x="85" y="168"/>
                </a:lnTo>
                <a:lnTo>
                  <a:pt x="110" y="164"/>
                </a:lnTo>
                <a:lnTo>
                  <a:pt x="133" y="152"/>
                </a:lnTo>
                <a:lnTo>
                  <a:pt x="153" y="134"/>
                </a:lnTo>
                <a:lnTo>
                  <a:pt x="164" y="110"/>
                </a:lnTo>
                <a:lnTo>
                  <a:pt x="169" y="8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356492" name="Freeform 140"/>
          <p:cNvSpPr>
            <a:spLocks/>
          </p:cNvSpPr>
          <p:nvPr/>
        </p:nvSpPr>
        <p:spPr bwMode="auto">
          <a:xfrm>
            <a:off x="2441575" y="4343400"/>
            <a:ext cx="88900" cy="88900"/>
          </a:xfrm>
          <a:custGeom>
            <a:avLst/>
            <a:gdLst>
              <a:gd name="T0" fmla="*/ 2147483647 w 168"/>
              <a:gd name="T1" fmla="*/ 2147483647 h 169"/>
              <a:gd name="T2" fmla="*/ 2147483647 w 168"/>
              <a:gd name="T3" fmla="*/ 2147483647 h 169"/>
              <a:gd name="T4" fmla="*/ 2147483647 w 168"/>
              <a:gd name="T5" fmla="*/ 2147483647 h 169"/>
              <a:gd name="T6" fmla="*/ 2147483647 w 168"/>
              <a:gd name="T7" fmla="*/ 2147483647 h 169"/>
              <a:gd name="T8" fmla="*/ 2147483647 w 168"/>
              <a:gd name="T9" fmla="*/ 727755915 h 169"/>
              <a:gd name="T10" fmla="*/ 2147483647 w 168"/>
              <a:gd name="T11" fmla="*/ 0 h 169"/>
              <a:gd name="T12" fmla="*/ 2147483647 w 168"/>
              <a:gd name="T13" fmla="*/ 727755915 h 169"/>
              <a:gd name="T14" fmla="*/ 2147483647 w 168"/>
              <a:gd name="T15" fmla="*/ 2147483647 h 169"/>
              <a:gd name="T16" fmla="*/ 2147483647 w 168"/>
              <a:gd name="T17" fmla="*/ 2147483647 h 169"/>
              <a:gd name="T18" fmla="*/ 592796842 w 168"/>
              <a:gd name="T19" fmla="*/ 2147483647 h 169"/>
              <a:gd name="T20" fmla="*/ 0 w 168"/>
              <a:gd name="T21" fmla="*/ 2147483647 h 169"/>
              <a:gd name="T22" fmla="*/ 592796842 w 168"/>
              <a:gd name="T23" fmla="*/ 2147483647 h 169"/>
              <a:gd name="T24" fmla="*/ 2147483647 w 168"/>
              <a:gd name="T25" fmla="*/ 2147483647 h 169"/>
              <a:gd name="T26" fmla="*/ 2147483647 w 168"/>
              <a:gd name="T27" fmla="*/ 2147483647 h 169"/>
              <a:gd name="T28" fmla="*/ 2147483647 w 168"/>
              <a:gd name="T29" fmla="*/ 2147483647 h 169"/>
              <a:gd name="T30" fmla="*/ 2147483647 w 168"/>
              <a:gd name="T31" fmla="*/ 2147483647 h 169"/>
              <a:gd name="T32" fmla="*/ 2147483647 w 168"/>
              <a:gd name="T33" fmla="*/ 2147483647 h 169"/>
              <a:gd name="T34" fmla="*/ 2147483647 w 168"/>
              <a:gd name="T35" fmla="*/ 2147483647 h 169"/>
              <a:gd name="T36" fmla="*/ 2147483647 w 168"/>
              <a:gd name="T37" fmla="*/ 2147483647 h 169"/>
              <a:gd name="T38" fmla="*/ 2147483647 w 168"/>
              <a:gd name="T39" fmla="*/ 2147483647 h 169"/>
              <a:gd name="T40" fmla="*/ 2147483647 w 168"/>
              <a:gd name="T41" fmla="*/ 2147483647 h 1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8" h="169">
                <a:moveTo>
                  <a:pt x="168" y="84"/>
                </a:moveTo>
                <a:lnTo>
                  <a:pt x="164" y="58"/>
                </a:lnTo>
                <a:lnTo>
                  <a:pt x="152" y="34"/>
                </a:lnTo>
                <a:lnTo>
                  <a:pt x="134" y="16"/>
                </a:lnTo>
                <a:lnTo>
                  <a:pt x="110" y="5"/>
                </a:lnTo>
                <a:lnTo>
                  <a:pt x="84" y="0"/>
                </a:lnTo>
                <a:lnTo>
                  <a:pt x="58" y="5"/>
                </a:lnTo>
                <a:lnTo>
                  <a:pt x="35" y="16"/>
                </a:lnTo>
                <a:lnTo>
                  <a:pt x="16" y="34"/>
                </a:lnTo>
                <a:lnTo>
                  <a:pt x="4" y="58"/>
                </a:lnTo>
                <a:lnTo>
                  <a:pt x="0" y="84"/>
                </a:lnTo>
                <a:lnTo>
                  <a:pt x="4" y="110"/>
                </a:lnTo>
                <a:lnTo>
                  <a:pt x="16" y="133"/>
                </a:lnTo>
                <a:lnTo>
                  <a:pt x="35" y="153"/>
                </a:lnTo>
                <a:lnTo>
                  <a:pt x="58" y="164"/>
                </a:lnTo>
                <a:lnTo>
                  <a:pt x="84" y="169"/>
                </a:lnTo>
                <a:lnTo>
                  <a:pt x="110" y="164"/>
                </a:lnTo>
                <a:lnTo>
                  <a:pt x="134" y="153"/>
                </a:lnTo>
                <a:lnTo>
                  <a:pt x="152" y="133"/>
                </a:lnTo>
                <a:lnTo>
                  <a:pt x="164" y="110"/>
                </a:lnTo>
                <a:lnTo>
                  <a:pt x="168" y="8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356493" name="Freeform 141"/>
          <p:cNvSpPr>
            <a:spLocks/>
          </p:cNvSpPr>
          <p:nvPr/>
        </p:nvSpPr>
        <p:spPr bwMode="auto">
          <a:xfrm>
            <a:off x="2441575" y="3692525"/>
            <a:ext cx="88900" cy="88900"/>
          </a:xfrm>
          <a:custGeom>
            <a:avLst/>
            <a:gdLst>
              <a:gd name="T0" fmla="*/ 2147483647 w 168"/>
              <a:gd name="T1" fmla="*/ 2147483647 h 168"/>
              <a:gd name="T2" fmla="*/ 2147483647 w 168"/>
              <a:gd name="T3" fmla="*/ 2147483647 h 168"/>
              <a:gd name="T4" fmla="*/ 2147483647 w 168"/>
              <a:gd name="T5" fmla="*/ 2147483647 h 168"/>
              <a:gd name="T6" fmla="*/ 2147483647 w 168"/>
              <a:gd name="T7" fmla="*/ 2147483647 h 168"/>
              <a:gd name="T8" fmla="*/ 2147483647 w 168"/>
              <a:gd name="T9" fmla="*/ 592796842 h 168"/>
              <a:gd name="T10" fmla="*/ 2147483647 w 168"/>
              <a:gd name="T11" fmla="*/ 0 h 168"/>
              <a:gd name="T12" fmla="*/ 2147483647 w 168"/>
              <a:gd name="T13" fmla="*/ 592796842 h 168"/>
              <a:gd name="T14" fmla="*/ 2147483647 w 168"/>
              <a:gd name="T15" fmla="*/ 2147483647 h 168"/>
              <a:gd name="T16" fmla="*/ 2147483647 w 168"/>
              <a:gd name="T17" fmla="*/ 2147483647 h 168"/>
              <a:gd name="T18" fmla="*/ 592796842 w 168"/>
              <a:gd name="T19" fmla="*/ 2147483647 h 168"/>
              <a:gd name="T20" fmla="*/ 0 w 168"/>
              <a:gd name="T21" fmla="*/ 2147483647 h 168"/>
              <a:gd name="T22" fmla="*/ 592796842 w 168"/>
              <a:gd name="T23" fmla="*/ 2147483647 h 168"/>
              <a:gd name="T24" fmla="*/ 2147483647 w 168"/>
              <a:gd name="T25" fmla="*/ 2147483647 h 168"/>
              <a:gd name="T26" fmla="*/ 2147483647 w 168"/>
              <a:gd name="T27" fmla="*/ 2147483647 h 168"/>
              <a:gd name="T28" fmla="*/ 2147483647 w 168"/>
              <a:gd name="T29" fmla="*/ 2147483647 h 168"/>
              <a:gd name="T30" fmla="*/ 2147483647 w 168"/>
              <a:gd name="T31" fmla="*/ 2147483647 h 168"/>
              <a:gd name="T32" fmla="*/ 2147483647 w 168"/>
              <a:gd name="T33" fmla="*/ 2147483647 h 168"/>
              <a:gd name="T34" fmla="*/ 2147483647 w 168"/>
              <a:gd name="T35" fmla="*/ 2147483647 h 168"/>
              <a:gd name="T36" fmla="*/ 2147483647 w 168"/>
              <a:gd name="T37" fmla="*/ 2147483647 h 168"/>
              <a:gd name="T38" fmla="*/ 2147483647 w 168"/>
              <a:gd name="T39" fmla="*/ 2147483647 h 168"/>
              <a:gd name="T40" fmla="*/ 2147483647 w 168"/>
              <a:gd name="T41" fmla="*/ 2147483647 h 1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8" h="168">
                <a:moveTo>
                  <a:pt x="168" y="84"/>
                </a:moveTo>
                <a:lnTo>
                  <a:pt x="164" y="59"/>
                </a:lnTo>
                <a:lnTo>
                  <a:pt x="152" y="34"/>
                </a:lnTo>
                <a:lnTo>
                  <a:pt x="134" y="16"/>
                </a:lnTo>
                <a:lnTo>
                  <a:pt x="110" y="4"/>
                </a:lnTo>
                <a:lnTo>
                  <a:pt x="84" y="0"/>
                </a:lnTo>
                <a:lnTo>
                  <a:pt x="58" y="4"/>
                </a:lnTo>
                <a:lnTo>
                  <a:pt x="35" y="16"/>
                </a:lnTo>
                <a:lnTo>
                  <a:pt x="16" y="34"/>
                </a:lnTo>
                <a:lnTo>
                  <a:pt x="4" y="59"/>
                </a:lnTo>
                <a:lnTo>
                  <a:pt x="0" y="84"/>
                </a:lnTo>
                <a:lnTo>
                  <a:pt x="4" y="110"/>
                </a:lnTo>
                <a:lnTo>
                  <a:pt x="16" y="134"/>
                </a:lnTo>
                <a:lnTo>
                  <a:pt x="35" y="152"/>
                </a:lnTo>
                <a:lnTo>
                  <a:pt x="58" y="164"/>
                </a:lnTo>
                <a:lnTo>
                  <a:pt x="84" y="168"/>
                </a:lnTo>
                <a:lnTo>
                  <a:pt x="110" y="164"/>
                </a:lnTo>
                <a:lnTo>
                  <a:pt x="134" y="152"/>
                </a:lnTo>
                <a:lnTo>
                  <a:pt x="152" y="134"/>
                </a:lnTo>
                <a:lnTo>
                  <a:pt x="164" y="110"/>
                </a:lnTo>
                <a:lnTo>
                  <a:pt x="168" y="8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356494" name="Freeform 142"/>
          <p:cNvSpPr>
            <a:spLocks/>
          </p:cNvSpPr>
          <p:nvPr/>
        </p:nvSpPr>
        <p:spPr bwMode="auto">
          <a:xfrm>
            <a:off x="1544638" y="1954213"/>
            <a:ext cx="88900" cy="88900"/>
          </a:xfrm>
          <a:custGeom>
            <a:avLst/>
            <a:gdLst>
              <a:gd name="T0" fmla="*/ 2147483647 w 169"/>
              <a:gd name="T1" fmla="*/ 2147483647 h 168"/>
              <a:gd name="T2" fmla="*/ 2147483647 w 169"/>
              <a:gd name="T3" fmla="*/ 2147483647 h 168"/>
              <a:gd name="T4" fmla="*/ 2147483647 w 169"/>
              <a:gd name="T5" fmla="*/ 2147483647 h 168"/>
              <a:gd name="T6" fmla="*/ 2147483647 w 169"/>
              <a:gd name="T7" fmla="*/ 2147483647 h 168"/>
              <a:gd name="T8" fmla="*/ 2147483647 w 169"/>
              <a:gd name="T9" fmla="*/ 592796842 h 168"/>
              <a:gd name="T10" fmla="*/ 2147483647 w 169"/>
              <a:gd name="T11" fmla="*/ 0 h 168"/>
              <a:gd name="T12" fmla="*/ 2147483647 w 169"/>
              <a:gd name="T13" fmla="*/ 592796842 h 168"/>
              <a:gd name="T14" fmla="*/ 2147483647 w 169"/>
              <a:gd name="T15" fmla="*/ 2147483647 h 168"/>
              <a:gd name="T16" fmla="*/ 2147483647 w 169"/>
              <a:gd name="T17" fmla="*/ 2147483647 h 168"/>
              <a:gd name="T18" fmla="*/ 582205048 w 169"/>
              <a:gd name="T19" fmla="*/ 2147483647 h 168"/>
              <a:gd name="T20" fmla="*/ 0 w 169"/>
              <a:gd name="T21" fmla="*/ 2147483647 h 168"/>
              <a:gd name="T22" fmla="*/ 582205048 w 169"/>
              <a:gd name="T23" fmla="*/ 2147483647 h 168"/>
              <a:gd name="T24" fmla="*/ 2147483647 w 169"/>
              <a:gd name="T25" fmla="*/ 2147483647 h 168"/>
              <a:gd name="T26" fmla="*/ 2147483647 w 169"/>
              <a:gd name="T27" fmla="*/ 2147483647 h 168"/>
              <a:gd name="T28" fmla="*/ 2147483647 w 169"/>
              <a:gd name="T29" fmla="*/ 2147483647 h 168"/>
              <a:gd name="T30" fmla="*/ 2147483647 w 169"/>
              <a:gd name="T31" fmla="*/ 2147483647 h 168"/>
              <a:gd name="T32" fmla="*/ 2147483647 w 169"/>
              <a:gd name="T33" fmla="*/ 2147483647 h 168"/>
              <a:gd name="T34" fmla="*/ 2147483647 w 169"/>
              <a:gd name="T35" fmla="*/ 2147483647 h 168"/>
              <a:gd name="T36" fmla="*/ 2147483647 w 169"/>
              <a:gd name="T37" fmla="*/ 2147483647 h 168"/>
              <a:gd name="T38" fmla="*/ 2147483647 w 169"/>
              <a:gd name="T39" fmla="*/ 2147483647 h 168"/>
              <a:gd name="T40" fmla="*/ 2147483647 w 169"/>
              <a:gd name="T41" fmla="*/ 2147483647 h 1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69" h="168">
                <a:moveTo>
                  <a:pt x="169" y="84"/>
                </a:moveTo>
                <a:lnTo>
                  <a:pt x="164" y="58"/>
                </a:lnTo>
                <a:lnTo>
                  <a:pt x="153" y="35"/>
                </a:lnTo>
                <a:lnTo>
                  <a:pt x="133" y="16"/>
                </a:lnTo>
                <a:lnTo>
                  <a:pt x="110" y="4"/>
                </a:lnTo>
                <a:lnTo>
                  <a:pt x="85" y="0"/>
                </a:lnTo>
                <a:lnTo>
                  <a:pt x="58" y="4"/>
                </a:lnTo>
                <a:lnTo>
                  <a:pt x="34" y="16"/>
                </a:lnTo>
                <a:lnTo>
                  <a:pt x="16" y="35"/>
                </a:lnTo>
                <a:lnTo>
                  <a:pt x="4" y="58"/>
                </a:lnTo>
                <a:lnTo>
                  <a:pt x="0" y="84"/>
                </a:lnTo>
                <a:lnTo>
                  <a:pt x="4" y="110"/>
                </a:lnTo>
                <a:lnTo>
                  <a:pt x="16" y="134"/>
                </a:lnTo>
                <a:lnTo>
                  <a:pt x="34" y="152"/>
                </a:lnTo>
                <a:lnTo>
                  <a:pt x="58" y="164"/>
                </a:lnTo>
                <a:lnTo>
                  <a:pt x="85" y="168"/>
                </a:lnTo>
                <a:lnTo>
                  <a:pt x="110" y="164"/>
                </a:lnTo>
                <a:lnTo>
                  <a:pt x="133" y="152"/>
                </a:lnTo>
                <a:lnTo>
                  <a:pt x="153" y="134"/>
                </a:lnTo>
                <a:lnTo>
                  <a:pt x="164" y="110"/>
                </a:lnTo>
                <a:lnTo>
                  <a:pt x="169" y="8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356495" name="Rectangle 143"/>
          <p:cNvSpPr>
            <a:spLocks noChangeArrowheads="1"/>
          </p:cNvSpPr>
          <p:nvPr/>
        </p:nvSpPr>
        <p:spPr bwMode="auto">
          <a:xfrm>
            <a:off x="0" y="5373688"/>
            <a:ext cx="47879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b="1">
                <a:solidFill>
                  <a:srgbClr val="FF0000"/>
                </a:solidFill>
                <a:ea typeface="黑体" pitchFamily="2" charset="-122"/>
              </a:rPr>
              <a:t>Ⅰ</a:t>
            </a:r>
            <a:r>
              <a:rPr lang="zh-CN" altLang="en-US" b="1">
                <a:solidFill>
                  <a:srgbClr val="FF0000"/>
                </a:solidFill>
                <a:ea typeface="黑体" pitchFamily="2" charset="-122"/>
              </a:rPr>
              <a:t>、</a:t>
            </a:r>
            <a:r>
              <a:rPr lang="en-US" altLang="zh-CN" b="1">
                <a:solidFill>
                  <a:srgbClr val="FF0000"/>
                </a:solidFill>
                <a:ea typeface="黑体" pitchFamily="2" charset="-122"/>
              </a:rPr>
              <a:t>Ⅱ</a:t>
            </a:r>
            <a:r>
              <a:rPr lang="zh-CN" altLang="en-US" b="1">
                <a:solidFill>
                  <a:srgbClr val="FF0000"/>
                </a:solidFill>
              </a:rPr>
              <a:t>是</a:t>
            </a:r>
            <a:r>
              <a:rPr lang="en-US" altLang="zh-CN" b="1">
                <a:solidFill>
                  <a:srgbClr val="FF0000"/>
                </a:solidFill>
                <a:latin typeface="黑体" pitchFamily="2" charset="-122"/>
                <a:ea typeface="黑体" pitchFamily="2" charset="-122"/>
              </a:rPr>
              <a:t>V</a:t>
            </a:r>
            <a:r>
              <a:rPr lang="zh-CN" altLang="en-US" b="1">
                <a:solidFill>
                  <a:srgbClr val="FF0000"/>
                </a:solidFill>
              </a:rPr>
              <a:t>面的重影点，</a:t>
            </a:r>
            <a:r>
              <a:rPr lang="en-US" altLang="zh-CN" b="1">
                <a:solidFill>
                  <a:srgbClr val="FF0000"/>
                </a:solidFill>
                <a:ea typeface="黑体" pitchFamily="2" charset="-122"/>
              </a:rPr>
              <a:t>Ⅲ</a:t>
            </a:r>
            <a:r>
              <a:rPr lang="zh-CN" altLang="en-US" b="1">
                <a:solidFill>
                  <a:srgbClr val="FF0000"/>
                </a:solidFill>
                <a:ea typeface="黑体" pitchFamily="2" charset="-122"/>
              </a:rPr>
              <a:t>、</a:t>
            </a:r>
            <a:r>
              <a:rPr lang="en-US" altLang="zh-CN" b="1">
                <a:solidFill>
                  <a:srgbClr val="FF0000"/>
                </a:solidFill>
                <a:ea typeface="黑体" pitchFamily="2" charset="-122"/>
              </a:rPr>
              <a:t>Ⅳ</a:t>
            </a:r>
            <a:r>
              <a:rPr lang="zh-CN" altLang="en-US" b="1">
                <a:solidFill>
                  <a:srgbClr val="FF0000"/>
                </a:solidFill>
              </a:rPr>
              <a:t>是</a:t>
            </a:r>
            <a:r>
              <a:rPr lang="en-US" altLang="zh-CN" b="1">
                <a:solidFill>
                  <a:srgbClr val="FF0000"/>
                </a:solidFill>
                <a:latin typeface="黑体" pitchFamily="2" charset="-122"/>
                <a:ea typeface="黑体" pitchFamily="2" charset="-122"/>
              </a:rPr>
              <a:t>H</a:t>
            </a:r>
            <a:r>
              <a:rPr lang="zh-CN" altLang="en-US" b="1">
                <a:solidFill>
                  <a:srgbClr val="FF0000"/>
                </a:solidFill>
              </a:rPr>
              <a:t>面的重影点。</a:t>
            </a: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56397"/>
                                        </p:tgtEl>
                                        <p:attrNameLst>
                                          <p:attrName>style.visibility</p:attrName>
                                        </p:attrNameLst>
                                      </p:cBhvr>
                                      <p:to>
                                        <p:strVal val="visible"/>
                                      </p:to>
                                    </p:set>
                                    <p:animEffect transition="in" filter="blinds(horizontal)">
                                      <p:cBhvr>
                                        <p:cTn id="7" dur="500"/>
                                        <p:tgtEl>
                                          <p:spTgt spid="356397"/>
                                        </p:tgtEl>
                                      </p:cBhvr>
                                    </p:animEffect>
                                  </p:childTnLst>
                                  <p:subTnLst>
                                    <p:set>
                                      <p:cBhvr override="childStyle">
                                        <p:cTn dur="1" fill="hold" display="0" masterRel="nextClick" afterEffect="1"/>
                                        <p:tgtEl>
                                          <p:spTgt spid="356397"/>
                                        </p:tgtEl>
                                        <p:attrNameLst>
                                          <p:attrName>style.visibility</p:attrName>
                                        </p:attrNameLst>
                                      </p:cBhvr>
                                      <p:to>
                                        <p:strVal val="hidden"/>
                                      </p:to>
                                    </p:set>
                                  </p:sub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2" fill="hold" grpId="0" nodeType="clickEffect">
                                  <p:stCondLst>
                                    <p:cond delay="0"/>
                                  </p:stCondLst>
                                  <p:childTnLst>
                                    <p:set>
                                      <p:cBhvr>
                                        <p:cTn id="11" dur="1" fill="hold">
                                          <p:stCondLst>
                                            <p:cond delay="0"/>
                                          </p:stCondLst>
                                        </p:cTn>
                                        <p:tgtEl>
                                          <p:spTgt spid="356383"/>
                                        </p:tgtEl>
                                        <p:attrNameLst>
                                          <p:attrName>style.visibility</p:attrName>
                                        </p:attrNameLst>
                                      </p:cBhvr>
                                      <p:to>
                                        <p:strVal val="visible"/>
                                      </p:to>
                                    </p:set>
                                    <p:anim calcmode="lin" valueType="num">
                                      <p:cBhvr additive="base">
                                        <p:cTn id="12" dur="500" fill="hold"/>
                                        <p:tgtEl>
                                          <p:spTgt spid="356383"/>
                                        </p:tgtEl>
                                        <p:attrNameLst>
                                          <p:attrName>ppt_x</p:attrName>
                                        </p:attrNameLst>
                                      </p:cBhvr>
                                      <p:tavLst>
                                        <p:tav tm="0">
                                          <p:val>
                                            <p:strVal val="1+#ppt_w/2"/>
                                          </p:val>
                                        </p:tav>
                                        <p:tav tm="100000">
                                          <p:val>
                                            <p:strVal val="#ppt_x"/>
                                          </p:val>
                                        </p:tav>
                                      </p:tavLst>
                                    </p:anim>
                                    <p:anim calcmode="lin" valueType="num">
                                      <p:cBhvr additive="base">
                                        <p:cTn id="13" dur="500" fill="hold"/>
                                        <p:tgtEl>
                                          <p:spTgt spid="356383"/>
                                        </p:tgtEl>
                                        <p:attrNameLst>
                                          <p:attrName>ppt_y</p:attrName>
                                        </p:attrNameLst>
                                      </p:cBhvr>
                                      <p:tavLst>
                                        <p:tav tm="0">
                                          <p:val>
                                            <p:strVal val="#ppt_y"/>
                                          </p:val>
                                        </p:tav>
                                        <p:tav tm="100000">
                                          <p:val>
                                            <p:strVal val="#ppt_y"/>
                                          </p:val>
                                        </p:tav>
                                      </p:tavLst>
                                    </p:anim>
                                  </p:childTnLst>
                                  <p:subTnLst>
                                    <p:set>
                                      <p:cBhvr override="childStyle">
                                        <p:cTn dur="1" fill="hold" display="0" masterRel="nextClick" afterEffect="1"/>
                                        <p:tgtEl>
                                          <p:spTgt spid="356383"/>
                                        </p:tgtEl>
                                        <p:attrNameLst>
                                          <p:attrName>style.visibility</p:attrName>
                                        </p:attrNameLst>
                                      </p:cBhvr>
                                      <p:to>
                                        <p:strVal val="hidden"/>
                                      </p:to>
                                    </p:set>
                                  </p:sub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4" fill="hold" grpId="0" nodeType="clickEffect">
                                  <p:stCondLst>
                                    <p:cond delay="0"/>
                                  </p:stCondLst>
                                  <p:childTnLst>
                                    <p:set>
                                      <p:cBhvr>
                                        <p:cTn id="17" dur="1" fill="hold">
                                          <p:stCondLst>
                                            <p:cond delay="0"/>
                                          </p:stCondLst>
                                        </p:cTn>
                                        <p:tgtEl>
                                          <p:spTgt spid="356446"/>
                                        </p:tgtEl>
                                        <p:attrNameLst>
                                          <p:attrName>style.visibility</p:attrName>
                                        </p:attrNameLst>
                                      </p:cBhvr>
                                      <p:to>
                                        <p:strVal val="visible"/>
                                      </p:to>
                                    </p:set>
                                    <p:animEffect transition="in" filter="wipe(down)">
                                      <p:cBhvr>
                                        <p:cTn id="18" dur="500"/>
                                        <p:tgtEl>
                                          <p:spTgt spid="356446"/>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2" presetClass="entr" presetSubtype="1" fill="hold" grpId="0" nodeType="clickEffect">
                                  <p:stCondLst>
                                    <p:cond delay="0"/>
                                  </p:stCondLst>
                                  <p:childTnLst>
                                    <p:set>
                                      <p:cBhvr>
                                        <p:cTn id="22" dur="1" fill="hold">
                                          <p:stCondLst>
                                            <p:cond delay="0"/>
                                          </p:stCondLst>
                                        </p:cTn>
                                        <p:tgtEl>
                                          <p:spTgt spid="356375"/>
                                        </p:tgtEl>
                                        <p:attrNameLst>
                                          <p:attrName>style.visibility</p:attrName>
                                        </p:attrNameLst>
                                      </p:cBhvr>
                                      <p:to>
                                        <p:strVal val="visible"/>
                                      </p:to>
                                    </p:set>
                                    <p:animEffect transition="in" filter="slide(fromTop)">
                                      <p:cBhvr>
                                        <p:cTn id="23" dur="500"/>
                                        <p:tgtEl>
                                          <p:spTgt spid="356375"/>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4" presetClass="exit" presetSubtype="16" fill="hold" grpId="1" nodeType="clickEffect">
                                  <p:stCondLst>
                                    <p:cond delay="0"/>
                                  </p:stCondLst>
                                  <p:childTnLst>
                                    <p:animEffect transition="out" filter="box(in)">
                                      <p:cBhvr>
                                        <p:cTn id="27" dur="500"/>
                                        <p:tgtEl>
                                          <p:spTgt spid="356446"/>
                                        </p:tgtEl>
                                      </p:cBhvr>
                                    </p:animEffect>
                                    <p:set>
                                      <p:cBhvr>
                                        <p:cTn id="28" dur="1" fill="hold">
                                          <p:stCondLst>
                                            <p:cond delay="499"/>
                                          </p:stCondLst>
                                        </p:cTn>
                                        <p:tgtEl>
                                          <p:spTgt spid="356446"/>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6" presetClass="entr" presetSubtype="37" fill="hold" grpId="0" nodeType="clickEffect">
                                  <p:stCondLst>
                                    <p:cond delay="0"/>
                                  </p:stCondLst>
                                  <p:childTnLst>
                                    <p:set>
                                      <p:cBhvr>
                                        <p:cTn id="32" dur="1" fill="hold">
                                          <p:stCondLst>
                                            <p:cond delay="0"/>
                                          </p:stCondLst>
                                        </p:cTn>
                                        <p:tgtEl>
                                          <p:spTgt spid="356376"/>
                                        </p:tgtEl>
                                        <p:attrNameLst>
                                          <p:attrName>style.visibility</p:attrName>
                                        </p:attrNameLst>
                                      </p:cBhvr>
                                      <p:to>
                                        <p:strVal val="visible"/>
                                      </p:to>
                                    </p:set>
                                    <p:animEffect transition="in" filter="barn(outVertical)">
                                      <p:cBhvr>
                                        <p:cTn id="33" dur="500"/>
                                        <p:tgtEl>
                                          <p:spTgt spid="356376"/>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356377">
                                            <p:txEl>
                                              <p:pRg st="0" end="0"/>
                                            </p:txEl>
                                          </p:spTgt>
                                        </p:tgtEl>
                                        <p:attrNameLst>
                                          <p:attrName>style.visibility</p:attrName>
                                        </p:attrNameLst>
                                      </p:cBhvr>
                                      <p:to>
                                        <p:strVal val="visible"/>
                                      </p:to>
                                    </p:set>
                                    <p:animEffect transition="in" filter="wipe(up)">
                                      <p:cBhvr>
                                        <p:cTn id="38" dur="500"/>
                                        <p:tgtEl>
                                          <p:spTgt spid="356377">
                                            <p:txEl>
                                              <p:pRg st="0" end="0"/>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56490"/>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56491"/>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4" fill="hold" grpId="2" nodeType="clickEffect">
                                  <p:stCondLst>
                                    <p:cond delay="0"/>
                                  </p:stCondLst>
                                  <p:childTnLst>
                                    <p:set>
                                      <p:cBhvr>
                                        <p:cTn id="50" dur="1" fill="hold">
                                          <p:stCondLst>
                                            <p:cond delay="0"/>
                                          </p:stCondLst>
                                        </p:cTn>
                                        <p:tgtEl>
                                          <p:spTgt spid="356446"/>
                                        </p:tgtEl>
                                        <p:attrNameLst>
                                          <p:attrName>style.visibility</p:attrName>
                                        </p:attrNameLst>
                                      </p:cBhvr>
                                      <p:to>
                                        <p:strVal val="visible"/>
                                      </p:to>
                                    </p:set>
                                    <p:animEffect transition="in" filter="wipe(down)">
                                      <p:cBhvr>
                                        <p:cTn id="51" dur="500"/>
                                        <p:tgtEl>
                                          <p:spTgt spid="356446"/>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8" presetClass="exit" presetSubtype="16" fill="hold" grpId="3" nodeType="clickEffect">
                                  <p:stCondLst>
                                    <p:cond delay="0"/>
                                  </p:stCondLst>
                                  <p:childTnLst>
                                    <p:animEffect transition="out" filter="diamond(in)">
                                      <p:cBhvr>
                                        <p:cTn id="55" dur="1000"/>
                                        <p:tgtEl>
                                          <p:spTgt spid="356446"/>
                                        </p:tgtEl>
                                      </p:cBhvr>
                                    </p:animEffect>
                                    <p:set>
                                      <p:cBhvr>
                                        <p:cTn id="56" dur="1" fill="hold">
                                          <p:stCondLst>
                                            <p:cond delay="999"/>
                                          </p:stCondLst>
                                        </p:cTn>
                                        <p:tgtEl>
                                          <p:spTgt spid="356446"/>
                                        </p:tgtEl>
                                        <p:attrNameLst>
                                          <p:attrName>style.visibility</p:attrName>
                                        </p:attrNameLst>
                                      </p:cBhvr>
                                      <p:to>
                                        <p:strVal val="hidden"/>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22" presetClass="entr" presetSubtype="1" fill="hold" grpId="0" nodeType="clickEffect">
                                  <p:stCondLst>
                                    <p:cond delay="0"/>
                                  </p:stCondLst>
                                  <p:childTnLst>
                                    <p:set>
                                      <p:cBhvr>
                                        <p:cTn id="60" dur="1" fill="hold">
                                          <p:stCondLst>
                                            <p:cond delay="0"/>
                                          </p:stCondLst>
                                        </p:cTn>
                                        <p:tgtEl>
                                          <p:spTgt spid="356378">
                                            <p:txEl>
                                              <p:pRg st="0" end="0"/>
                                            </p:txEl>
                                          </p:spTgt>
                                        </p:tgtEl>
                                        <p:attrNameLst>
                                          <p:attrName>style.visibility</p:attrName>
                                        </p:attrNameLst>
                                      </p:cBhvr>
                                      <p:to>
                                        <p:strVal val="visible"/>
                                      </p:to>
                                    </p:set>
                                    <p:animEffect transition="in" filter="wipe(up)">
                                      <p:cBhvr>
                                        <p:cTn id="61" dur="500"/>
                                        <p:tgtEl>
                                          <p:spTgt spid="356378">
                                            <p:txEl>
                                              <p:pRg st="0" end="0"/>
                                            </p:txEl>
                                          </p:spTgt>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1" presetClass="entr" presetSubtype="0" fill="hold" nodeType="clickEffect">
                                  <p:stCondLst>
                                    <p:cond delay="0"/>
                                  </p:stCondLst>
                                  <p:childTnLst>
                                    <p:set>
                                      <p:cBhvr>
                                        <p:cTn id="65" dur="1" fill="hold">
                                          <p:stCondLst>
                                            <p:cond delay="0"/>
                                          </p:stCondLst>
                                        </p:cTn>
                                        <p:tgtEl>
                                          <p:spTgt spid="356457"/>
                                        </p:tgtEl>
                                        <p:attrNameLst>
                                          <p:attrName>style.visibility</p:attrName>
                                        </p:attrNameLst>
                                      </p:cBhvr>
                                      <p:to>
                                        <p:strVal val="visible"/>
                                      </p:to>
                                    </p:se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4" fill="hold" grpId="0" nodeType="clickEffect">
                                  <p:stCondLst>
                                    <p:cond delay="0"/>
                                  </p:stCondLst>
                                  <p:childTnLst>
                                    <p:set>
                                      <p:cBhvr>
                                        <p:cTn id="69" dur="1" fill="hold">
                                          <p:stCondLst>
                                            <p:cond delay="0"/>
                                          </p:stCondLst>
                                        </p:cTn>
                                        <p:tgtEl>
                                          <p:spTgt spid="356447"/>
                                        </p:tgtEl>
                                        <p:attrNameLst>
                                          <p:attrName>style.visibility</p:attrName>
                                        </p:attrNameLst>
                                      </p:cBhvr>
                                      <p:to>
                                        <p:strVal val="visible"/>
                                      </p:to>
                                    </p:set>
                                    <p:animEffect transition="in" filter="wipe(down)">
                                      <p:cBhvr>
                                        <p:cTn id="70" dur="500"/>
                                        <p:tgtEl>
                                          <p:spTgt spid="356447"/>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356489"/>
                                        </p:tgtEl>
                                        <p:attrNameLst>
                                          <p:attrName>style.visibility</p:attrName>
                                        </p:attrNameLst>
                                      </p:cBhvr>
                                      <p:to>
                                        <p:strVal val="visible"/>
                                      </p:to>
                                    </p:set>
                                  </p:childTnLst>
                                </p:cTn>
                              </p:par>
                            </p:childTnLst>
                          </p:cTn>
                        </p:par>
                      </p:childTnLst>
                    </p:cTn>
                  </p:par>
                  <p:par>
                    <p:cTn id="75" fill="hold" nodeType="clickPar">
                      <p:stCondLst>
                        <p:cond delay="indefinite"/>
                      </p:stCondLst>
                      <p:childTnLst>
                        <p:par>
                          <p:cTn id="76" fill="hold" nodeType="withGroup">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56494"/>
                                        </p:tgtEl>
                                        <p:attrNameLst>
                                          <p:attrName>style.visibility</p:attrName>
                                        </p:attrNameLst>
                                      </p:cBhvr>
                                      <p:to>
                                        <p:strVal val="visible"/>
                                      </p:to>
                                    </p:se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nodeType="clickEffect">
                                  <p:stCondLst>
                                    <p:cond delay="0"/>
                                  </p:stCondLst>
                                  <p:childTnLst>
                                    <p:set>
                                      <p:cBhvr>
                                        <p:cTn id="82" dur="1" fill="hold">
                                          <p:stCondLst>
                                            <p:cond delay="0"/>
                                          </p:stCondLst>
                                        </p:cTn>
                                        <p:tgtEl>
                                          <p:spTgt spid="356449"/>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nodeType="clickEffect">
                                  <p:stCondLst>
                                    <p:cond delay="0"/>
                                  </p:stCondLst>
                                  <p:childTnLst>
                                    <p:set>
                                      <p:cBhvr>
                                        <p:cTn id="86" dur="1" fill="hold">
                                          <p:stCondLst>
                                            <p:cond delay="0"/>
                                          </p:stCondLst>
                                        </p:cTn>
                                        <p:tgtEl>
                                          <p:spTgt spid="356452"/>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nodeType="clickEffect">
                                  <p:stCondLst>
                                    <p:cond delay="0"/>
                                  </p:stCondLst>
                                  <p:childTnLst>
                                    <p:set>
                                      <p:cBhvr>
                                        <p:cTn id="90" dur="1" fill="hold">
                                          <p:stCondLst>
                                            <p:cond delay="0"/>
                                          </p:stCondLst>
                                        </p:cTn>
                                        <p:tgtEl>
                                          <p:spTgt spid="356464"/>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22" presetClass="entr" presetSubtype="1" fill="hold" grpId="0" nodeType="clickEffect">
                                  <p:stCondLst>
                                    <p:cond delay="0"/>
                                  </p:stCondLst>
                                  <p:childTnLst>
                                    <p:set>
                                      <p:cBhvr>
                                        <p:cTn id="94" dur="1" fill="hold">
                                          <p:stCondLst>
                                            <p:cond delay="0"/>
                                          </p:stCondLst>
                                        </p:cTn>
                                        <p:tgtEl>
                                          <p:spTgt spid="356448"/>
                                        </p:tgtEl>
                                        <p:attrNameLst>
                                          <p:attrName>style.visibility</p:attrName>
                                        </p:attrNameLst>
                                      </p:cBhvr>
                                      <p:to>
                                        <p:strVal val="visible"/>
                                      </p:to>
                                    </p:set>
                                    <p:animEffect transition="in" filter="wipe(up)">
                                      <p:cBhvr>
                                        <p:cTn id="95" dur="500"/>
                                        <p:tgtEl>
                                          <p:spTgt spid="356448"/>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356493"/>
                                        </p:tgtEl>
                                        <p:attrNameLst>
                                          <p:attrName>style.visibility</p:attrName>
                                        </p:attrNameLst>
                                      </p:cBhvr>
                                      <p:to>
                                        <p:strVal val="visible"/>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1" presetClass="entr" presetSubtype="0" fill="hold" grpId="0" nodeType="clickEffect">
                                  <p:stCondLst>
                                    <p:cond delay="0"/>
                                  </p:stCondLst>
                                  <p:childTnLst>
                                    <p:set>
                                      <p:cBhvr>
                                        <p:cTn id="103" dur="1" fill="hold">
                                          <p:stCondLst>
                                            <p:cond delay="0"/>
                                          </p:stCondLst>
                                        </p:cTn>
                                        <p:tgtEl>
                                          <p:spTgt spid="356492"/>
                                        </p:tgtEl>
                                        <p:attrNameLst>
                                          <p:attrName>style.visibility</p:attrName>
                                        </p:attrNameLst>
                                      </p:cBhvr>
                                      <p:to>
                                        <p:strVal val="visible"/>
                                      </p:to>
                                    </p:se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nodeType="clickEffect">
                                  <p:stCondLst>
                                    <p:cond delay="0"/>
                                  </p:stCondLst>
                                  <p:childTnLst>
                                    <p:set>
                                      <p:cBhvr>
                                        <p:cTn id="107" dur="1" fill="hold">
                                          <p:stCondLst>
                                            <p:cond delay="0"/>
                                          </p:stCondLst>
                                        </p:cTn>
                                        <p:tgtEl>
                                          <p:spTgt spid="356478"/>
                                        </p:tgtEl>
                                        <p:attrNameLst>
                                          <p:attrName>style.visibility</p:attrName>
                                        </p:attrNameLst>
                                      </p:cBhvr>
                                      <p:to>
                                        <p:strVal val="visible"/>
                                      </p:to>
                                    </p:se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1" presetClass="entr" presetSubtype="0" fill="hold" nodeType="clickEffect">
                                  <p:stCondLst>
                                    <p:cond delay="0"/>
                                  </p:stCondLst>
                                  <p:childTnLst>
                                    <p:set>
                                      <p:cBhvr>
                                        <p:cTn id="111" dur="1" fill="hold">
                                          <p:stCondLst>
                                            <p:cond delay="0"/>
                                          </p:stCondLst>
                                        </p:cTn>
                                        <p:tgtEl>
                                          <p:spTgt spid="356481"/>
                                        </p:tgtEl>
                                        <p:attrNameLst>
                                          <p:attrName>style.visibility</p:attrName>
                                        </p:attrNameLst>
                                      </p:cBhvr>
                                      <p:to>
                                        <p:strVal val="visible"/>
                                      </p:to>
                                    </p:set>
                                  </p:childTnLst>
                                </p:cTn>
                              </p:par>
                            </p:childTnLst>
                          </p:cTn>
                        </p:par>
                      </p:childTnLst>
                    </p:cTn>
                  </p:par>
                  <p:par>
                    <p:cTn id="112" fill="hold" nodeType="clickPar">
                      <p:stCondLst>
                        <p:cond delay="indefinite"/>
                      </p:stCondLst>
                      <p:childTnLst>
                        <p:par>
                          <p:cTn id="113" fill="hold" nodeType="withGroup">
                            <p:stCondLst>
                              <p:cond delay="0"/>
                            </p:stCondLst>
                            <p:childTnLst>
                              <p:par>
                                <p:cTn id="114" presetID="22" presetClass="entr" presetSubtype="8" fill="hold" grpId="0" nodeType="clickEffect">
                                  <p:stCondLst>
                                    <p:cond delay="0"/>
                                  </p:stCondLst>
                                  <p:childTnLst>
                                    <p:set>
                                      <p:cBhvr>
                                        <p:cTn id="115" dur="1" fill="hold">
                                          <p:stCondLst>
                                            <p:cond delay="0"/>
                                          </p:stCondLst>
                                        </p:cTn>
                                        <p:tgtEl>
                                          <p:spTgt spid="356495"/>
                                        </p:tgtEl>
                                        <p:attrNameLst>
                                          <p:attrName>style.visibility</p:attrName>
                                        </p:attrNameLst>
                                      </p:cBhvr>
                                      <p:to>
                                        <p:strVal val="visible"/>
                                      </p:to>
                                    </p:set>
                                    <p:animEffect transition="in" filter="wipe(left)">
                                      <p:cBhvr>
                                        <p:cTn id="116" dur="500"/>
                                        <p:tgtEl>
                                          <p:spTgt spid="3564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6375" grpId="0" autoUpdateAnimBg="0"/>
      <p:bldP spid="356376" grpId="0" autoUpdateAnimBg="0"/>
      <p:bldP spid="356377" grpId="0" build="p" autoUpdateAnimBg="0"/>
      <p:bldP spid="356378" grpId="0" build="p" autoUpdateAnimBg="0"/>
      <p:bldP spid="356383" grpId="0" autoUpdateAnimBg="0"/>
      <p:bldP spid="356397" grpId="0" autoUpdateAnimBg="0"/>
      <p:bldP spid="356446" grpId="0" animBg="1"/>
      <p:bldP spid="356446" grpId="1" animBg="1"/>
      <p:bldP spid="356446" grpId="2" animBg="1"/>
      <p:bldP spid="356446" grpId="3" animBg="1"/>
      <p:bldP spid="356447" grpId="0" animBg="1"/>
      <p:bldP spid="356448" grpId="0" animBg="1"/>
      <p:bldP spid="356489" grpId="0" animBg="1"/>
      <p:bldP spid="356490" grpId="0" animBg="1"/>
      <p:bldP spid="356491" grpId="0" animBg="1"/>
      <p:bldP spid="356492" grpId="0" animBg="1"/>
      <p:bldP spid="356493" grpId="0" animBg="1"/>
      <p:bldP spid="356494" grpId="0" animBg="1"/>
      <p:bldP spid="356495"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2"/>
          <p:cNvSpPr txBox="1">
            <a:spLocks noChangeArrowheads="1"/>
          </p:cNvSpPr>
          <p:nvPr/>
        </p:nvSpPr>
        <p:spPr bwMode="auto">
          <a:xfrm>
            <a:off x="0" y="0"/>
            <a:ext cx="91440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FF0000"/>
                </a:solidFill>
                <a:latin typeface="黑体" pitchFamily="2" charset="-122"/>
                <a:ea typeface="黑体" pitchFamily="2" charset="-122"/>
              </a:rPr>
              <a:t>⒋ </a:t>
            </a:r>
            <a:r>
              <a:rPr lang="zh-CN" altLang="en-US" sz="4000" b="1">
                <a:solidFill>
                  <a:srgbClr val="FF0000"/>
                </a:solidFill>
                <a:latin typeface="黑体" pitchFamily="2" charset="-122"/>
                <a:ea typeface="黑体" pitchFamily="2" charset="-122"/>
              </a:rPr>
              <a:t>两直线垂直相交（或垂直交叉）</a:t>
            </a:r>
          </a:p>
        </p:txBody>
      </p:sp>
      <p:sp>
        <p:nvSpPr>
          <p:cNvPr id="195587" name="Text Box 3" descr="30%"/>
          <p:cNvSpPr txBox="1">
            <a:spLocks noChangeArrowheads="1"/>
          </p:cNvSpPr>
          <p:nvPr/>
        </p:nvSpPr>
        <p:spPr bwMode="auto">
          <a:xfrm>
            <a:off x="684213" y="620713"/>
            <a:ext cx="6767512" cy="823912"/>
          </a:xfrm>
          <a:prstGeom prst="rect">
            <a:avLst/>
          </a:prstGeom>
          <a:noFill/>
          <a:ln>
            <a:noFill/>
          </a:ln>
          <a:effectLst/>
          <a:extLst>
            <a:ext uri="{909E8E84-426E-40DD-AFC4-6F175D3DCCD1}">
              <a14:hiddenFill xmlns:a14="http://schemas.microsoft.com/office/drawing/2010/main">
                <a:pattFill prst="pct30">
                  <a:fgClr>
                    <a:srgbClr val="33CCFF"/>
                  </a:fgClr>
                  <a:bgClr>
                    <a:schemeClr val="bg1"/>
                  </a:bgClr>
                </a:patt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800" b="1">
                <a:solidFill>
                  <a:srgbClr val="FF0000"/>
                </a:solidFill>
                <a:ea typeface="黑体" pitchFamily="2" charset="-122"/>
              </a:rPr>
              <a:t>直角投影定理：</a:t>
            </a:r>
          </a:p>
        </p:txBody>
      </p:sp>
      <p:sp>
        <p:nvSpPr>
          <p:cNvPr id="195588" name="Text Box 4"/>
          <p:cNvSpPr txBox="1">
            <a:spLocks noChangeArrowheads="1"/>
          </p:cNvSpPr>
          <p:nvPr/>
        </p:nvSpPr>
        <p:spPr bwMode="auto">
          <a:xfrm>
            <a:off x="107950" y="1412875"/>
            <a:ext cx="9036050" cy="1311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b="1">
                <a:solidFill>
                  <a:schemeClr val="accent2"/>
                </a:solidFill>
              </a:rPr>
              <a:t>           </a:t>
            </a:r>
            <a:r>
              <a:rPr lang="zh-CN" altLang="en-US" sz="4000" b="1">
                <a:solidFill>
                  <a:srgbClr val="FF0000"/>
                </a:solidFill>
              </a:rPr>
              <a:t>若</a:t>
            </a:r>
            <a:r>
              <a:rPr lang="zh-CN" altLang="en-US" sz="4000" b="1">
                <a:solidFill>
                  <a:srgbClr val="FF0000"/>
                </a:solidFill>
                <a:ea typeface="黑体" pitchFamily="2" charset="-122"/>
              </a:rPr>
              <a:t>直角</a:t>
            </a:r>
            <a:r>
              <a:rPr lang="zh-CN" altLang="en-US" sz="4000" b="1">
                <a:solidFill>
                  <a:srgbClr val="FF0000"/>
                </a:solidFill>
              </a:rPr>
              <a:t>有一边平行于投影面，则它在该投影面上的投影仍为</a:t>
            </a:r>
            <a:r>
              <a:rPr lang="zh-CN" altLang="en-US" sz="4000" b="1">
                <a:solidFill>
                  <a:srgbClr val="FF0000"/>
                </a:solidFill>
                <a:ea typeface="黑体" pitchFamily="2" charset="-122"/>
              </a:rPr>
              <a:t>直角</a:t>
            </a:r>
            <a:r>
              <a:rPr lang="zh-CN" altLang="en-US" sz="4000" b="1">
                <a:solidFill>
                  <a:srgbClr val="FF0000"/>
                </a:solidFill>
              </a:rPr>
              <a:t>。</a:t>
            </a:r>
          </a:p>
        </p:txBody>
      </p:sp>
      <p:grpSp>
        <p:nvGrpSpPr>
          <p:cNvPr id="195671" name="Group 87"/>
          <p:cNvGrpSpPr>
            <a:grpSpLocks/>
          </p:cNvGrpSpPr>
          <p:nvPr/>
        </p:nvGrpSpPr>
        <p:grpSpPr bwMode="auto">
          <a:xfrm>
            <a:off x="5795963" y="2565400"/>
            <a:ext cx="2897187" cy="3744913"/>
            <a:chOff x="3201" y="1191"/>
            <a:chExt cx="1403" cy="1814"/>
          </a:xfrm>
        </p:grpSpPr>
        <p:sp>
          <p:nvSpPr>
            <p:cNvPr id="45103" name="Line 88"/>
            <p:cNvSpPr>
              <a:spLocks noChangeShapeType="1"/>
            </p:cNvSpPr>
            <p:nvPr/>
          </p:nvSpPr>
          <p:spPr bwMode="auto">
            <a:xfrm flipH="1">
              <a:off x="3201" y="1912"/>
              <a:ext cx="14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04" name="Line 89"/>
            <p:cNvSpPr>
              <a:spLocks noChangeShapeType="1"/>
            </p:cNvSpPr>
            <p:nvPr/>
          </p:nvSpPr>
          <p:spPr bwMode="auto">
            <a:xfrm>
              <a:off x="3673" y="2135"/>
              <a:ext cx="777" cy="2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05" name="Line 90"/>
            <p:cNvSpPr>
              <a:spLocks noChangeShapeType="1"/>
            </p:cNvSpPr>
            <p:nvPr/>
          </p:nvSpPr>
          <p:spPr bwMode="auto">
            <a:xfrm flipV="1">
              <a:off x="4450" y="1357"/>
              <a:ext cx="0" cy="9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06" name="Line 91"/>
            <p:cNvSpPr>
              <a:spLocks noChangeShapeType="1"/>
            </p:cNvSpPr>
            <p:nvPr/>
          </p:nvSpPr>
          <p:spPr bwMode="auto">
            <a:xfrm flipH="1">
              <a:off x="3673" y="1357"/>
              <a:ext cx="777"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07" name="Line 92"/>
            <p:cNvSpPr>
              <a:spLocks noChangeShapeType="1"/>
            </p:cNvSpPr>
            <p:nvPr/>
          </p:nvSpPr>
          <p:spPr bwMode="auto">
            <a:xfrm>
              <a:off x="3673" y="1357"/>
              <a:ext cx="0" cy="7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08" name="Line 93"/>
            <p:cNvSpPr>
              <a:spLocks noChangeShapeType="1"/>
            </p:cNvSpPr>
            <p:nvPr/>
          </p:nvSpPr>
          <p:spPr bwMode="auto">
            <a:xfrm flipH="1">
              <a:off x="3443" y="2135"/>
              <a:ext cx="230" cy="8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09" name="Line 94"/>
            <p:cNvSpPr>
              <a:spLocks noChangeShapeType="1"/>
            </p:cNvSpPr>
            <p:nvPr/>
          </p:nvSpPr>
          <p:spPr bwMode="auto">
            <a:xfrm flipV="1">
              <a:off x="3443" y="1749"/>
              <a:ext cx="0" cy="1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10" name="Line 95"/>
            <p:cNvSpPr>
              <a:spLocks noChangeShapeType="1"/>
            </p:cNvSpPr>
            <p:nvPr/>
          </p:nvSpPr>
          <p:spPr bwMode="auto">
            <a:xfrm flipV="1">
              <a:off x="3443" y="1357"/>
              <a:ext cx="228" cy="39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11" name="Freeform 96"/>
            <p:cNvSpPr>
              <a:spLocks/>
            </p:cNvSpPr>
            <p:nvPr/>
          </p:nvSpPr>
          <p:spPr bwMode="auto">
            <a:xfrm>
              <a:off x="4469" y="2421"/>
              <a:ext cx="4" cy="13"/>
            </a:xfrm>
            <a:custGeom>
              <a:avLst/>
              <a:gdLst>
                <a:gd name="T0" fmla="*/ 0 w 11"/>
                <a:gd name="T1" fmla="*/ 0 h 42"/>
                <a:gd name="T2" fmla="*/ 0 w 11"/>
                <a:gd name="T3" fmla="*/ 0 h 42"/>
                <a:gd name="T4" fmla="*/ 0 w 11"/>
                <a:gd name="T5" fmla="*/ 1 h 42"/>
                <a:gd name="T6" fmla="*/ 0 w 11"/>
                <a:gd name="T7" fmla="*/ 1 h 42"/>
                <a:gd name="T8" fmla="*/ 0 w 11"/>
                <a:gd name="T9" fmla="*/ 1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42">
                  <a:moveTo>
                    <a:pt x="1" y="0"/>
                  </a:moveTo>
                  <a:lnTo>
                    <a:pt x="0" y="11"/>
                  </a:lnTo>
                  <a:lnTo>
                    <a:pt x="1" y="23"/>
                  </a:lnTo>
                  <a:lnTo>
                    <a:pt x="5" y="32"/>
                  </a:lnTo>
                  <a:lnTo>
                    <a:pt x="11"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12" name="Freeform 97"/>
            <p:cNvSpPr>
              <a:spLocks/>
            </p:cNvSpPr>
            <p:nvPr/>
          </p:nvSpPr>
          <p:spPr bwMode="auto">
            <a:xfrm>
              <a:off x="4442" y="2375"/>
              <a:ext cx="38" cy="59"/>
            </a:xfrm>
            <a:custGeom>
              <a:avLst/>
              <a:gdLst>
                <a:gd name="T0" fmla="*/ 3 w 126"/>
                <a:gd name="T1" fmla="*/ 1 h 198"/>
                <a:gd name="T2" fmla="*/ 3 w 126"/>
                <a:gd name="T3" fmla="*/ 0 h 198"/>
                <a:gd name="T4" fmla="*/ 3 w 126"/>
                <a:gd name="T5" fmla="*/ 0 h 198"/>
                <a:gd name="T6" fmla="*/ 3 w 126"/>
                <a:gd name="T7" fmla="*/ 0 h 198"/>
                <a:gd name="T8" fmla="*/ 3 w 126"/>
                <a:gd name="T9" fmla="*/ 0 h 198"/>
                <a:gd name="T10" fmla="*/ 3 w 126"/>
                <a:gd name="T11" fmla="*/ 0 h 198"/>
                <a:gd name="T12" fmla="*/ 2 w 126"/>
                <a:gd name="T13" fmla="*/ 0 h 198"/>
                <a:gd name="T14" fmla="*/ 2 w 126"/>
                <a:gd name="T15" fmla="*/ 0 h 198"/>
                <a:gd name="T16" fmla="*/ 2 w 126"/>
                <a:gd name="T17" fmla="*/ 0 h 198"/>
                <a:gd name="T18" fmla="*/ 2 w 126"/>
                <a:gd name="T19" fmla="*/ 0 h 198"/>
                <a:gd name="T20" fmla="*/ 2 w 126"/>
                <a:gd name="T21" fmla="*/ 0 h 198"/>
                <a:gd name="T22" fmla="*/ 1 w 126"/>
                <a:gd name="T23" fmla="*/ 1 h 198"/>
                <a:gd name="T24" fmla="*/ 1 w 126"/>
                <a:gd name="T25" fmla="*/ 1 h 198"/>
                <a:gd name="T26" fmla="*/ 1 w 126"/>
                <a:gd name="T27" fmla="*/ 1 h 198"/>
                <a:gd name="T28" fmla="*/ 1 w 126"/>
                <a:gd name="T29" fmla="*/ 1 h 198"/>
                <a:gd name="T30" fmla="*/ 1 w 126"/>
                <a:gd name="T31" fmla="*/ 1 h 198"/>
                <a:gd name="T32" fmla="*/ 1 w 126"/>
                <a:gd name="T33" fmla="*/ 2 h 198"/>
                <a:gd name="T34" fmla="*/ 0 w 126"/>
                <a:gd name="T35" fmla="*/ 3 h 198"/>
                <a:gd name="T36" fmla="*/ 0 w 126"/>
                <a:gd name="T37" fmla="*/ 4 h 198"/>
                <a:gd name="T38" fmla="*/ 0 w 126"/>
                <a:gd name="T39" fmla="*/ 4 h 198"/>
                <a:gd name="T40" fmla="*/ 0 w 126"/>
                <a:gd name="T41" fmla="*/ 4 h 198"/>
                <a:gd name="T42" fmla="*/ 0 w 126"/>
                <a:gd name="T43" fmla="*/ 4 h 198"/>
                <a:gd name="T44" fmla="*/ 0 w 126"/>
                <a:gd name="T45" fmla="*/ 5 h 198"/>
                <a:gd name="T46" fmla="*/ 0 w 126"/>
                <a:gd name="T47" fmla="*/ 5 h 198"/>
                <a:gd name="T48" fmla="*/ 0 w 126"/>
                <a:gd name="T49" fmla="*/ 5 h 198"/>
                <a:gd name="T50" fmla="*/ 1 w 126"/>
                <a:gd name="T51" fmla="*/ 5 h 198"/>
                <a:gd name="T52" fmla="*/ 1 w 126"/>
                <a:gd name="T53" fmla="*/ 5 h 198"/>
                <a:gd name="T54" fmla="*/ 1 w 126"/>
                <a:gd name="T55" fmla="*/ 5 h 198"/>
                <a:gd name="T56" fmla="*/ 2 w 126"/>
                <a:gd name="T57" fmla="*/ 5 h 198"/>
                <a:gd name="T58" fmla="*/ 2 w 126"/>
                <a:gd name="T59" fmla="*/ 5 h 198"/>
                <a:gd name="T60" fmla="*/ 2 w 126"/>
                <a:gd name="T61" fmla="*/ 5 h 198"/>
                <a:gd name="T62" fmla="*/ 2 w 126"/>
                <a:gd name="T63" fmla="*/ 5 h 198"/>
                <a:gd name="T64" fmla="*/ 2 w 126"/>
                <a:gd name="T65" fmla="*/ 5 h 198"/>
                <a:gd name="T66" fmla="*/ 2 w 126"/>
                <a:gd name="T67" fmla="*/ 5 h 198"/>
                <a:gd name="T68" fmla="*/ 2 w 126"/>
                <a:gd name="T69" fmla="*/ 4 h 198"/>
                <a:gd name="T70" fmla="*/ 2 w 126"/>
                <a:gd name="T71" fmla="*/ 4 h 198"/>
                <a:gd name="T72" fmla="*/ 3 w 126"/>
                <a:gd name="T73" fmla="*/ 2 h 198"/>
                <a:gd name="T74" fmla="*/ 3 w 126"/>
                <a:gd name="T75" fmla="*/ 1 h 198"/>
                <a:gd name="T76" fmla="*/ 3 w 126"/>
                <a:gd name="T77" fmla="*/ 1 h 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6" h="198">
                  <a:moveTo>
                    <a:pt x="125" y="26"/>
                  </a:moveTo>
                  <a:lnTo>
                    <a:pt x="126" y="18"/>
                  </a:lnTo>
                  <a:lnTo>
                    <a:pt x="124" y="9"/>
                  </a:lnTo>
                  <a:lnTo>
                    <a:pt x="119" y="2"/>
                  </a:lnTo>
                  <a:lnTo>
                    <a:pt x="116" y="1"/>
                  </a:lnTo>
                  <a:lnTo>
                    <a:pt x="112" y="0"/>
                  </a:lnTo>
                  <a:lnTo>
                    <a:pt x="79" y="1"/>
                  </a:lnTo>
                  <a:lnTo>
                    <a:pt x="71" y="2"/>
                  </a:lnTo>
                  <a:lnTo>
                    <a:pt x="63" y="5"/>
                  </a:lnTo>
                  <a:lnTo>
                    <a:pt x="57" y="9"/>
                  </a:lnTo>
                  <a:lnTo>
                    <a:pt x="50" y="15"/>
                  </a:lnTo>
                  <a:lnTo>
                    <a:pt x="44" y="21"/>
                  </a:lnTo>
                  <a:lnTo>
                    <a:pt x="40" y="27"/>
                  </a:lnTo>
                  <a:lnTo>
                    <a:pt x="31" y="41"/>
                  </a:lnTo>
                  <a:lnTo>
                    <a:pt x="28" y="49"/>
                  </a:lnTo>
                  <a:lnTo>
                    <a:pt x="25" y="57"/>
                  </a:lnTo>
                  <a:lnTo>
                    <a:pt x="20" y="72"/>
                  </a:lnTo>
                  <a:lnTo>
                    <a:pt x="12" y="104"/>
                  </a:lnTo>
                  <a:lnTo>
                    <a:pt x="3" y="136"/>
                  </a:lnTo>
                  <a:lnTo>
                    <a:pt x="0" y="152"/>
                  </a:lnTo>
                  <a:lnTo>
                    <a:pt x="0" y="161"/>
                  </a:lnTo>
                  <a:lnTo>
                    <a:pt x="0" y="168"/>
                  </a:lnTo>
                  <a:lnTo>
                    <a:pt x="2" y="177"/>
                  </a:lnTo>
                  <a:lnTo>
                    <a:pt x="6" y="184"/>
                  </a:lnTo>
                  <a:lnTo>
                    <a:pt x="11" y="190"/>
                  </a:lnTo>
                  <a:lnTo>
                    <a:pt x="17" y="196"/>
                  </a:lnTo>
                  <a:lnTo>
                    <a:pt x="26" y="197"/>
                  </a:lnTo>
                  <a:lnTo>
                    <a:pt x="33" y="198"/>
                  </a:lnTo>
                  <a:lnTo>
                    <a:pt x="50" y="198"/>
                  </a:lnTo>
                  <a:lnTo>
                    <a:pt x="58" y="197"/>
                  </a:lnTo>
                  <a:lnTo>
                    <a:pt x="66" y="194"/>
                  </a:lnTo>
                  <a:lnTo>
                    <a:pt x="73" y="189"/>
                  </a:lnTo>
                  <a:lnTo>
                    <a:pt x="78" y="183"/>
                  </a:lnTo>
                  <a:lnTo>
                    <a:pt x="82" y="177"/>
                  </a:lnTo>
                  <a:lnTo>
                    <a:pt x="86" y="169"/>
                  </a:lnTo>
                  <a:lnTo>
                    <a:pt x="92" y="153"/>
                  </a:lnTo>
                  <a:lnTo>
                    <a:pt x="108" y="89"/>
                  </a:lnTo>
                  <a:lnTo>
                    <a:pt x="116" y="58"/>
                  </a:lnTo>
                  <a:lnTo>
                    <a:pt x="125" y="2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13" name="Freeform 98"/>
            <p:cNvSpPr>
              <a:spLocks/>
            </p:cNvSpPr>
            <p:nvPr/>
          </p:nvSpPr>
          <p:spPr bwMode="auto">
            <a:xfrm>
              <a:off x="3717" y="2027"/>
              <a:ext cx="40" cy="89"/>
            </a:xfrm>
            <a:custGeom>
              <a:avLst/>
              <a:gdLst>
                <a:gd name="T0" fmla="*/ 2 w 132"/>
                <a:gd name="T1" fmla="*/ 0 h 296"/>
                <a:gd name="T2" fmla="*/ 0 w 132"/>
                <a:gd name="T3" fmla="*/ 8 h 296"/>
                <a:gd name="T4" fmla="*/ 2 w 132"/>
                <a:gd name="T5" fmla="*/ 8 h 296"/>
                <a:gd name="T6" fmla="*/ 2 w 132"/>
                <a:gd name="T7" fmla="*/ 8 h 296"/>
                <a:gd name="T8" fmla="*/ 2 w 132"/>
                <a:gd name="T9" fmla="*/ 8 h 296"/>
                <a:gd name="T10" fmla="*/ 2 w 132"/>
                <a:gd name="T11" fmla="*/ 8 h 296"/>
                <a:gd name="T12" fmla="*/ 2 w 132"/>
                <a:gd name="T13" fmla="*/ 7 h 296"/>
                <a:gd name="T14" fmla="*/ 3 w 132"/>
                <a:gd name="T15" fmla="*/ 7 h 296"/>
                <a:gd name="T16" fmla="*/ 3 w 132"/>
                <a:gd name="T17" fmla="*/ 7 h 296"/>
                <a:gd name="T18" fmla="*/ 4 w 132"/>
                <a:gd name="T19" fmla="*/ 4 h 296"/>
                <a:gd name="T20" fmla="*/ 4 w 132"/>
                <a:gd name="T21" fmla="*/ 4 h 296"/>
                <a:gd name="T22" fmla="*/ 4 w 132"/>
                <a:gd name="T23" fmla="*/ 3 h 296"/>
                <a:gd name="T24" fmla="*/ 4 w 132"/>
                <a:gd name="T25" fmla="*/ 3 h 296"/>
                <a:gd name="T26" fmla="*/ 3 w 132"/>
                <a:gd name="T27" fmla="*/ 3 h 296"/>
                <a:gd name="T28" fmla="*/ 3 w 132"/>
                <a:gd name="T29" fmla="*/ 3 h 296"/>
                <a:gd name="T30" fmla="*/ 3 w 132"/>
                <a:gd name="T31" fmla="*/ 3 h 296"/>
                <a:gd name="T32" fmla="*/ 2 w 132"/>
                <a:gd name="T33" fmla="*/ 3 h 2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2" h="296">
                  <a:moveTo>
                    <a:pt x="79" y="0"/>
                  </a:moveTo>
                  <a:lnTo>
                    <a:pt x="0" y="296"/>
                  </a:lnTo>
                  <a:lnTo>
                    <a:pt x="53" y="296"/>
                  </a:lnTo>
                  <a:lnTo>
                    <a:pt x="63" y="293"/>
                  </a:lnTo>
                  <a:lnTo>
                    <a:pt x="74" y="288"/>
                  </a:lnTo>
                  <a:lnTo>
                    <a:pt x="85" y="279"/>
                  </a:lnTo>
                  <a:lnTo>
                    <a:pt x="94" y="267"/>
                  </a:lnTo>
                  <a:lnTo>
                    <a:pt x="103" y="253"/>
                  </a:lnTo>
                  <a:lnTo>
                    <a:pt x="108" y="238"/>
                  </a:lnTo>
                  <a:lnTo>
                    <a:pt x="129" y="156"/>
                  </a:lnTo>
                  <a:lnTo>
                    <a:pt x="132" y="141"/>
                  </a:lnTo>
                  <a:lnTo>
                    <a:pt x="132" y="127"/>
                  </a:lnTo>
                  <a:lnTo>
                    <a:pt x="129" y="115"/>
                  </a:lnTo>
                  <a:lnTo>
                    <a:pt x="123" y="106"/>
                  </a:lnTo>
                  <a:lnTo>
                    <a:pt x="114" y="101"/>
                  </a:lnTo>
                  <a:lnTo>
                    <a:pt x="105" y="99"/>
                  </a:lnTo>
                  <a:lnTo>
                    <a:pt x="54" y="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14" name="Line 99"/>
            <p:cNvSpPr>
              <a:spLocks noChangeShapeType="1"/>
            </p:cNvSpPr>
            <p:nvPr/>
          </p:nvSpPr>
          <p:spPr bwMode="auto">
            <a:xfrm flipH="1">
              <a:off x="3498" y="3005"/>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15" name="Freeform 100"/>
            <p:cNvSpPr>
              <a:spLocks/>
            </p:cNvSpPr>
            <p:nvPr/>
          </p:nvSpPr>
          <p:spPr bwMode="auto">
            <a:xfrm>
              <a:off x="3490" y="2988"/>
              <a:ext cx="8" cy="17"/>
            </a:xfrm>
            <a:custGeom>
              <a:avLst/>
              <a:gdLst>
                <a:gd name="T0" fmla="*/ 0 w 27"/>
                <a:gd name="T1" fmla="*/ 0 h 57"/>
                <a:gd name="T2" fmla="*/ 0 w 27"/>
                <a:gd name="T3" fmla="*/ 0 h 57"/>
                <a:gd name="T4" fmla="*/ 0 w 27"/>
                <a:gd name="T5" fmla="*/ 1 h 57"/>
                <a:gd name="T6" fmla="*/ 0 w 27"/>
                <a:gd name="T7" fmla="*/ 1 h 57"/>
                <a:gd name="T8" fmla="*/ 0 w 27"/>
                <a:gd name="T9" fmla="*/ 1 h 57"/>
                <a:gd name="T10" fmla="*/ 0 w 27"/>
                <a:gd name="T11" fmla="*/ 1 h 57"/>
                <a:gd name="T12" fmla="*/ 1 w 27"/>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57">
                  <a:moveTo>
                    <a:pt x="3" y="0"/>
                  </a:moveTo>
                  <a:lnTo>
                    <a:pt x="0" y="14"/>
                  </a:lnTo>
                  <a:lnTo>
                    <a:pt x="0" y="28"/>
                  </a:lnTo>
                  <a:lnTo>
                    <a:pt x="3" y="40"/>
                  </a:lnTo>
                  <a:lnTo>
                    <a:pt x="9" y="48"/>
                  </a:lnTo>
                  <a:lnTo>
                    <a:pt x="18" y="55"/>
                  </a:lnTo>
                  <a:lnTo>
                    <a:pt x="27"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16" name="Line 101"/>
            <p:cNvSpPr>
              <a:spLocks noChangeShapeType="1"/>
            </p:cNvSpPr>
            <p:nvPr/>
          </p:nvSpPr>
          <p:spPr bwMode="auto">
            <a:xfrm flipV="1">
              <a:off x="3492" y="2963"/>
              <a:ext cx="6"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17" name="Freeform 102"/>
            <p:cNvSpPr>
              <a:spLocks/>
            </p:cNvSpPr>
            <p:nvPr/>
          </p:nvSpPr>
          <p:spPr bwMode="auto">
            <a:xfrm>
              <a:off x="3498" y="2946"/>
              <a:ext cx="17" cy="17"/>
            </a:xfrm>
            <a:custGeom>
              <a:avLst/>
              <a:gdLst>
                <a:gd name="T0" fmla="*/ 2 w 55"/>
                <a:gd name="T1" fmla="*/ 0 h 58"/>
                <a:gd name="T2" fmla="*/ 1 w 55"/>
                <a:gd name="T3" fmla="*/ 0 h 58"/>
                <a:gd name="T4" fmla="*/ 1 w 55"/>
                <a:gd name="T5" fmla="*/ 0 h 58"/>
                <a:gd name="T6" fmla="*/ 1 w 55"/>
                <a:gd name="T7" fmla="*/ 0 h 58"/>
                <a:gd name="T8" fmla="*/ 0 w 55"/>
                <a:gd name="T9" fmla="*/ 1 h 58"/>
                <a:gd name="T10" fmla="*/ 0 w 55"/>
                <a:gd name="T11" fmla="*/ 1 h 58"/>
                <a:gd name="T12" fmla="*/ 0 w 55"/>
                <a:gd name="T13" fmla="*/ 1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5" h="58">
                  <a:moveTo>
                    <a:pt x="55" y="0"/>
                  </a:moveTo>
                  <a:lnTo>
                    <a:pt x="45" y="1"/>
                  </a:lnTo>
                  <a:lnTo>
                    <a:pt x="34" y="7"/>
                  </a:lnTo>
                  <a:lnTo>
                    <a:pt x="24" y="16"/>
                  </a:lnTo>
                  <a:lnTo>
                    <a:pt x="14" y="29"/>
                  </a:lnTo>
                  <a:lnTo>
                    <a:pt x="5" y="43"/>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18" name="Line 103"/>
            <p:cNvSpPr>
              <a:spLocks noChangeShapeType="1"/>
            </p:cNvSpPr>
            <p:nvPr/>
          </p:nvSpPr>
          <p:spPr bwMode="auto">
            <a:xfrm>
              <a:off x="3515" y="2946"/>
              <a:ext cx="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19" name="Freeform 104"/>
            <p:cNvSpPr>
              <a:spLocks/>
            </p:cNvSpPr>
            <p:nvPr/>
          </p:nvSpPr>
          <p:spPr bwMode="auto">
            <a:xfrm>
              <a:off x="4480" y="1220"/>
              <a:ext cx="38" cy="62"/>
            </a:xfrm>
            <a:custGeom>
              <a:avLst/>
              <a:gdLst>
                <a:gd name="T0" fmla="*/ 4 w 125"/>
                <a:gd name="T1" fmla="*/ 1 h 197"/>
                <a:gd name="T2" fmla="*/ 4 w 125"/>
                <a:gd name="T3" fmla="*/ 1 h 197"/>
                <a:gd name="T4" fmla="*/ 3 w 125"/>
                <a:gd name="T5" fmla="*/ 0 h 197"/>
                <a:gd name="T6" fmla="*/ 3 w 125"/>
                <a:gd name="T7" fmla="*/ 0 h 197"/>
                <a:gd name="T8" fmla="*/ 3 w 125"/>
                <a:gd name="T9" fmla="*/ 0 h 197"/>
                <a:gd name="T10" fmla="*/ 3 w 125"/>
                <a:gd name="T11" fmla="*/ 0 h 197"/>
                <a:gd name="T12" fmla="*/ 2 w 125"/>
                <a:gd name="T13" fmla="*/ 0 h 197"/>
                <a:gd name="T14" fmla="*/ 2 w 125"/>
                <a:gd name="T15" fmla="*/ 0 h 197"/>
                <a:gd name="T16" fmla="*/ 2 w 125"/>
                <a:gd name="T17" fmla="*/ 0 h 197"/>
                <a:gd name="T18" fmla="*/ 2 w 125"/>
                <a:gd name="T19" fmla="*/ 0 h 197"/>
                <a:gd name="T20" fmla="*/ 2 w 125"/>
                <a:gd name="T21" fmla="*/ 1 h 197"/>
                <a:gd name="T22" fmla="*/ 1 w 125"/>
                <a:gd name="T23" fmla="*/ 1 h 197"/>
                <a:gd name="T24" fmla="*/ 1 w 125"/>
                <a:gd name="T25" fmla="*/ 1 h 197"/>
                <a:gd name="T26" fmla="*/ 1 w 125"/>
                <a:gd name="T27" fmla="*/ 1 h 197"/>
                <a:gd name="T28" fmla="*/ 1 w 125"/>
                <a:gd name="T29" fmla="*/ 2 h 197"/>
                <a:gd name="T30" fmla="*/ 1 w 125"/>
                <a:gd name="T31" fmla="*/ 2 h 197"/>
                <a:gd name="T32" fmla="*/ 1 w 125"/>
                <a:gd name="T33" fmla="*/ 2 h 197"/>
                <a:gd name="T34" fmla="*/ 0 w 125"/>
                <a:gd name="T35" fmla="*/ 3 h 197"/>
                <a:gd name="T36" fmla="*/ 0 w 125"/>
                <a:gd name="T37" fmla="*/ 4 h 197"/>
                <a:gd name="T38" fmla="*/ 0 w 125"/>
                <a:gd name="T39" fmla="*/ 5 h 197"/>
                <a:gd name="T40" fmla="*/ 0 w 125"/>
                <a:gd name="T41" fmla="*/ 5 h 197"/>
                <a:gd name="T42" fmla="*/ 0 w 125"/>
                <a:gd name="T43" fmla="*/ 5 h 197"/>
                <a:gd name="T44" fmla="*/ 0 w 125"/>
                <a:gd name="T45" fmla="*/ 5 h 197"/>
                <a:gd name="T46" fmla="*/ 0 w 125"/>
                <a:gd name="T47" fmla="*/ 6 h 197"/>
                <a:gd name="T48" fmla="*/ 0 w 125"/>
                <a:gd name="T49" fmla="*/ 6 h 197"/>
                <a:gd name="T50" fmla="*/ 1 w 125"/>
                <a:gd name="T51" fmla="*/ 6 h 197"/>
                <a:gd name="T52" fmla="*/ 1 w 125"/>
                <a:gd name="T53" fmla="*/ 6 h 197"/>
                <a:gd name="T54" fmla="*/ 1 w 125"/>
                <a:gd name="T55" fmla="*/ 6 h 197"/>
                <a:gd name="T56" fmla="*/ 2 w 125"/>
                <a:gd name="T57" fmla="*/ 6 h 197"/>
                <a:gd name="T58" fmla="*/ 2 w 125"/>
                <a:gd name="T59" fmla="*/ 6 h 197"/>
                <a:gd name="T60" fmla="*/ 2 w 125"/>
                <a:gd name="T61" fmla="*/ 6 h 197"/>
                <a:gd name="T62" fmla="*/ 2 w 125"/>
                <a:gd name="T63" fmla="*/ 6 h 197"/>
                <a:gd name="T64" fmla="*/ 2 w 125"/>
                <a:gd name="T65" fmla="*/ 6 h 197"/>
                <a:gd name="T66" fmla="*/ 2 w 125"/>
                <a:gd name="T67" fmla="*/ 5 h 197"/>
                <a:gd name="T68" fmla="*/ 2 w 125"/>
                <a:gd name="T69" fmla="*/ 5 h 197"/>
                <a:gd name="T70" fmla="*/ 3 w 125"/>
                <a:gd name="T71" fmla="*/ 5 h 197"/>
                <a:gd name="T72" fmla="*/ 3 w 125"/>
                <a:gd name="T73" fmla="*/ 3 h 197"/>
                <a:gd name="T74" fmla="*/ 3 w 125"/>
                <a:gd name="T75" fmla="*/ 2 h 197"/>
                <a:gd name="T76" fmla="*/ 4 w 125"/>
                <a:gd name="T77" fmla="*/ 1 h 1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5" h="197">
                  <a:moveTo>
                    <a:pt x="125" y="26"/>
                  </a:moveTo>
                  <a:lnTo>
                    <a:pt x="125" y="18"/>
                  </a:lnTo>
                  <a:lnTo>
                    <a:pt x="123" y="9"/>
                  </a:lnTo>
                  <a:lnTo>
                    <a:pt x="119" y="2"/>
                  </a:lnTo>
                  <a:lnTo>
                    <a:pt x="116" y="0"/>
                  </a:lnTo>
                  <a:lnTo>
                    <a:pt x="112" y="0"/>
                  </a:lnTo>
                  <a:lnTo>
                    <a:pt x="79" y="1"/>
                  </a:lnTo>
                  <a:lnTo>
                    <a:pt x="71" y="2"/>
                  </a:lnTo>
                  <a:lnTo>
                    <a:pt x="63" y="5"/>
                  </a:lnTo>
                  <a:lnTo>
                    <a:pt x="56" y="9"/>
                  </a:lnTo>
                  <a:lnTo>
                    <a:pt x="50" y="15"/>
                  </a:lnTo>
                  <a:lnTo>
                    <a:pt x="44" y="20"/>
                  </a:lnTo>
                  <a:lnTo>
                    <a:pt x="39" y="26"/>
                  </a:lnTo>
                  <a:lnTo>
                    <a:pt x="30" y="41"/>
                  </a:lnTo>
                  <a:lnTo>
                    <a:pt x="27" y="49"/>
                  </a:lnTo>
                  <a:lnTo>
                    <a:pt x="25" y="56"/>
                  </a:lnTo>
                  <a:lnTo>
                    <a:pt x="21" y="72"/>
                  </a:lnTo>
                  <a:lnTo>
                    <a:pt x="12" y="104"/>
                  </a:lnTo>
                  <a:lnTo>
                    <a:pt x="4" y="136"/>
                  </a:lnTo>
                  <a:lnTo>
                    <a:pt x="1" y="152"/>
                  </a:lnTo>
                  <a:lnTo>
                    <a:pt x="0" y="161"/>
                  </a:lnTo>
                  <a:lnTo>
                    <a:pt x="1" y="168"/>
                  </a:lnTo>
                  <a:lnTo>
                    <a:pt x="3" y="176"/>
                  </a:lnTo>
                  <a:lnTo>
                    <a:pt x="6" y="184"/>
                  </a:lnTo>
                  <a:lnTo>
                    <a:pt x="10" y="190"/>
                  </a:lnTo>
                  <a:lnTo>
                    <a:pt x="18" y="195"/>
                  </a:lnTo>
                  <a:lnTo>
                    <a:pt x="25" y="197"/>
                  </a:lnTo>
                  <a:lnTo>
                    <a:pt x="34" y="197"/>
                  </a:lnTo>
                  <a:lnTo>
                    <a:pt x="51" y="197"/>
                  </a:lnTo>
                  <a:lnTo>
                    <a:pt x="58" y="197"/>
                  </a:lnTo>
                  <a:lnTo>
                    <a:pt x="66" y="194"/>
                  </a:lnTo>
                  <a:lnTo>
                    <a:pt x="72" y="188"/>
                  </a:lnTo>
                  <a:lnTo>
                    <a:pt x="78" y="183"/>
                  </a:lnTo>
                  <a:lnTo>
                    <a:pt x="83" y="175"/>
                  </a:lnTo>
                  <a:lnTo>
                    <a:pt x="87" y="169"/>
                  </a:lnTo>
                  <a:lnTo>
                    <a:pt x="92" y="153"/>
                  </a:lnTo>
                  <a:lnTo>
                    <a:pt x="108" y="89"/>
                  </a:lnTo>
                  <a:lnTo>
                    <a:pt x="117" y="57"/>
                  </a:lnTo>
                  <a:lnTo>
                    <a:pt x="125"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20" name="Freeform 105"/>
            <p:cNvSpPr>
              <a:spLocks/>
            </p:cNvSpPr>
            <p:nvPr/>
          </p:nvSpPr>
          <p:spPr bwMode="auto">
            <a:xfrm>
              <a:off x="4505" y="1269"/>
              <a:ext cx="4" cy="13"/>
            </a:xfrm>
            <a:custGeom>
              <a:avLst/>
              <a:gdLst>
                <a:gd name="T0" fmla="*/ 0 w 13"/>
                <a:gd name="T1" fmla="*/ 0 h 41"/>
                <a:gd name="T2" fmla="*/ 0 w 13"/>
                <a:gd name="T3" fmla="*/ 0 h 41"/>
                <a:gd name="T4" fmla="*/ 0 w 13"/>
                <a:gd name="T5" fmla="*/ 1 h 41"/>
                <a:gd name="T6" fmla="*/ 0 w 13"/>
                <a:gd name="T7" fmla="*/ 1 h 41"/>
                <a:gd name="T8" fmla="*/ 0 w 13"/>
                <a:gd name="T9" fmla="*/ 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1">
                  <a:moveTo>
                    <a:pt x="2" y="0"/>
                  </a:moveTo>
                  <a:lnTo>
                    <a:pt x="0" y="11"/>
                  </a:lnTo>
                  <a:lnTo>
                    <a:pt x="1" y="22"/>
                  </a:lnTo>
                  <a:lnTo>
                    <a:pt x="6" y="32"/>
                  </a:lnTo>
                  <a:lnTo>
                    <a:pt x="13"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21" name="Line 106"/>
            <p:cNvSpPr>
              <a:spLocks noChangeShapeType="1"/>
            </p:cNvSpPr>
            <p:nvPr/>
          </p:nvSpPr>
          <p:spPr bwMode="auto">
            <a:xfrm flipH="1">
              <a:off x="4543" y="1191"/>
              <a:ext cx="8"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22" name="Freeform 107"/>
            <p:cNvSpPr>
              <a:spLocks/>
            </p:cNvSpPr>
            <p:nvPr/>
          </p:nvSpPr>
          <p:spPr bwMode="auto">
            <a:xfrm>
              <a:off x="3707" y="1374"/>
              <a:ext cx="40" cy="89"/>
            </a:xfrm>
            <a:custGeom>
              <a:avLst/>
              <a:gdLst>
                <a:gd name="T0" fmla="*/ 2 w 132"/>
                <a:gd name="T1" fmla="*/ 0 h 295"/>
                <a:gd name="T2" fmla="*/ 0 w 132"/>
                <a:gd name="T3" fmla="*/ 8 h 295"/>
                <a:gd name="T4" fmla="*/ 2 w 132"/>
                <a:gd name="T5" fmla="*/ 8 h 295"/>
                <a:gd name="T6" fmla="*/ 2 w 132"/>
                <a:gd name="T7" fmla="*/ 8 h 295"/>
                <a:gd name="T8" fmla="*/ 2 w 132"/>
                <a:gd name="T9" fmla="*/ 8 h 295"/>
                <a:gd name="T10" fmla="*/ 2 w 132"/>
                <a:gd name="T11" fmla="*/ 8 h 295"/>
                <a:gd name="T12" fmla="*/ 3 w 132"/>
                <a:gd name="T13" fmla="*/ 7 h 295"/>
                <a:gd name="T14" fmla="*/ 3 w 132"/>
                <a:gd name="T15" fmla="*/ 7 h 295"/>
                <a:gd name="T16" fmla="*/ 3 w 132"/>
                <a:gd name="T17" fmla="*/ 7 h 295"/>
                <a:gd name="T18" fmla="*/ 4 w 132"/>
                <a:gd name="T19" fmla="*/ 4 h 295"/>
                <a:gd name="T20" fmla="*/ 4 w 132"/>
                <a:gd name="T21" fmla="*/ 4 h 295"/>
                <a:gd name="T22" fmla="*/ 4 w 132"/>
                <a:gd name="T23" fmla="*/ 3 h 295"/>
                <a:gd name="T24" fmla="*/ 4 w 132"/>
                <a:gd name="T25" fmla="*/ 3 h 295"/>
                <a:gd name="T26" fmla="*/ 3 w 132"/>
                <a:gd name="T27" fmla="*/ 3 h 295"/>
                <a:gd name="T28" fmla="*/ 3 w 132"/>
                <a:gd name="T29" fmla="*/ 3 h 295"/>
                <a:gd name="T30" fmla="*/ 3 w 132"/>
                <a:gd name="T31" fmla="*/ 3 h 295"/>
                <a:gd name="T32" fmla="*/ 2 w 132"/>
                <a:gd name="T33" fmla="*/ 3 h 29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2" h="295">
                  <a:moveTo>
                    <a:pt x="80" y="0"/>
                  </a:moveTo>
                  <a:lnTo>
                    <a:pt x="0" y="295"/>
                  </a:lnTo>
                  <a:lnTo>
                    <a:pt x="52" y="295"/>
                  </a:lnTo>
                  <a:lnTo>
                    <a:pt x="63" y="294"/>
                  </a:lnTo>
                  <a:lnTo>
                    <a:pt x="75" y="288"/>
                  </a:lnTo>
                  <a:lnTo>
                    <a:pt x="85" y="279"/>
                  </a:lnTo>
                  <a:lnTo>
                    <a:pt x="95" y="267"/>
                  </a:lnTo>
                  <a:lnTo>
                    <a:pt x="103" y="253"/>
                  </a:lnTo>
                  <a:lnTo>
                    <a:pt x="108" y="238"/>
                  </a:lnTo>
                  <a:lnTo>
                    <a:pt x="130" y="156"/>
                  </a:lnTo>
                  <a:lnTo>
                    <a:pt x="132" y="141"/>
                  </a:lnTo>
                  <a:lnTo>
                    <a:pt x="132" y="127"/>
                  </a:lnTo>
                  <a:lnTo>
                    <a:pt x="129" y="115"/>
                  </a:lnTo>
                  <a:lnTo>
                    <a:pt x="123" y="107"/>
                  </a:lnTo>
                  <a:lnTo>
                    <a:pt x="115" y="101"/>
                  </a:lnTo>
                  <a:lnTo>
                    <a:pt x="105" y="98"/>
                  </a:lnTo>
                  <a:lnTo>
                    <a:pt x="54" y="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23" name="Line 108"/>
            <p:cNvSpPr>
              <a:spLocks noChangeShapeType="1"/>
            </p:cNvSpPr>
            <p:nvPr/>
          </p:nvSpPr>
          <p:spPr bwMode="auto">
            <a:xfrm flipH="1">
              <a:off x="3757" y="1374"/>
              <a:ext cx="9"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24" name="Line 109"/>
            <p:cNvSpPr>
              <a:spLocks noChangeShapeType="1"/>
            </p:cNvSpPr>
            <p:nvPr/>
          </p:nvSpPr>
          <p:spPr bwMode="auto">
            <a:xfrm flipH="1">
              <a:off x="3340" y="1741"/>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25" name="Freeform 110"/>
            <p:cNvSpPr>
              <a:spLocks/>
            </p:cNvSpPr>
            <p:nvPr/>
          </p:nvSpPr>
          <p:spPr bwMode="auto">
            <a:xfrm>
              <a:off x="3332" y="1724"/>
              <a:ext cx="8" cy="17"/>
            </a:xfrm>
            <a:custGeom>
              <a:avLst/>
              <a:gdLst>
                <a:gd name="T0" fmla="*/ 0 w 28"/>
                <a:gd name="T1" fmla="*/ 0 h 57"/>
                <a:gd name="T2" fmla="*/ 0 w 28"/>
                <a:gd name="T3" fmla="*/ 0 h 57"/>
                <a:gd name="T4" fmla="*/ 0 w 28"/>
                <a:gd name="T5" fmla="*/ 1 h 57"/>
                <a:gd name="T6" fmla="*/ 0 w 28"/>
                <a:gd name="T7" fmla="*/ 1 h 57"/>
                <a:gd name="T8" fmla="*/ 0 w 28"/>
                <a:gd name="T9" fmla="*/ 1 h 57"/>
                <a:gd name="T10" fmla="*/ 0 w 28"/>
                <a:gd name="T11" fmla="*/ 1 h 57"/>
                <a:gd name="T12" fmla="*/ 1 w 28"/>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57">
                  <a:moveTo>
                    <a:pt x="3" y="0"/>
                  </a:moveTo>
                  <a:lnTo>
                    <a:pt x="0" y="14"/>
                  </a:lnTo>
                  <a:lnTo>
                    <a:pt x="0" y="28"/>
                  </a:lnTo>
                  <a:lnTo>
                    <a:pt x="4" y="41"/>
                  </a:lnTo>
                  <a:lnTo>
                    <a:pt x="10" y="49"/>
                  </a:lnTo>
                  <a:lnTo>
                    <a:pt x="18" y="56"/>
                  </a:lnTo>
                  <a:lnTo>
                    <a:pt x="28"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26" name="Line 111"/>
            <p:cNvSpPr>
              <a:spLocks noChangeShapeType="1"/>
            </p:cNvSpPr>
            <p:nvPr/>
          </p:nvSpPr>
          <p:spPr bwMode="auto">
            <a:xfrm flipV="1">
              <a:off x="3332" y="1699"/>
              <a:ext cx="6"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27" name="Freeform 112"/>
            <p:cNvSpPr>
              <a:spLocks/>
            </p:cNvSpPr>
            <p:nvPr/>
          </p:nvSpPr>
          <p:spPr bwMode="auto">
            <a:xfrm>
              <a:off x="3338" y="1682"/>
              <a:ext cx="17" cy="17"/>
            </a:xfrm>
            <a:custGeom>
              <a:avLst/>
              <a:gdLst>
                <a:gd name="T0" fmla="*/ 2 w 55"/>
                <a:gd name="T1" fmla="*/ 0 h 57"/>
                <a:gd name="T2" fmla="*/ 1 w 55"/>
                <a:gd name="T3" fmla="*/ 0 h 57"/>
                <a:gd name="T4" fmla="*/ 1 w 55"/>
                <a:gd name="T5" fmla="*/ 0 h 57"/>
                <a:gd name="T6" fmla="*/ 1 w 55"/>
                <a:gd name="T7" fmla="*/ 0 h 57"/>
                <a:gd name="T8" fmla="*/ 0 w 55"/>
                <a:gd name="T9" fmla="*/ 1 h 57"/>
                <a:gd name="T10" fmla="*/ 0 w 55"/>
                <a:gd name="T11" fmla="*/ 1 h 57"/>
                <a:gd name="T12" fmla="*/ 0 w 55"/>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5" h="57">
                  <a:moveTo>
                    <a:pt x="55" y="0"/>
                  </a:moveTo>
                  <a:lnTo>
                    <a:pt x="45" y="2"/>
                  </a:lnTo>
                  <a:lnTo>
                    <a:pt x="33" y="8"/>
                  </a:lnTo>
                  <a:lnTo>
                    <a:pt x="22" y="17"/>
                  </a:lnTo>
                  <a:lnTo>
                    <a:pt x="13" y="29"/>
                  </a:lnTo>
                  <a:lnTo>
                    <a:pt x="5" y="42"/>
                  </a:lnTo>
                  <a:lnTo>
                    <a:pt x="0"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28" name="Line 113"/>
            <p:cNvSpPr>
              <a:spLocks noChangeShapeType="1"/>
            </p:cNvSpPr>
            <p:nvPr/>
          </p:nvSpPr>
          <p:spPr bwMode="auto">
            <a:xfrm>
              <a:off x="3355" y="1682"/>
              <a:ext cx="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29" name="Line 114"/>
            <p:cNvSpPr>
              <a:spLocks noChangeShapeType="1"/>
            </p:cNvSpPr>
            <p:nvPr/>
          </p:nvSpPr>
          <p:spPr bwMode="auto">
            <a:xfrm flipH="1">
              <a:off x="3378" y="1652"/>
              <a:ext cx="11"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30" name="Line 115"/>
            <p:cNvSpPr>
              <a:spLocks noChangeShapeType="1"/>
            </p:cNvSpPr>
            <p:nvPr/>
          </p:nvSpPr>
          <p:spPr bwMode="auto">
            <a:xfrm>
              <a:off x="3643" y="2242"/>
              <a:ext cx="108"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31" name="Line 116"/>
            <p:cNvSpPr>
              <a:spLocks noChangeShapeType="1"/>
            </p:cNvSpPr>
            <p:nvPr/>
          </p:nvSpPr>
          <p:spPr bwMode="auto">
            <a:xfrm flipV="1">
              <a:off x="3751" y="2164"/>
              <a:ext cx="32" cy="1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95701" name="Rectangle 117"/>
          <p:cNvSpPr>
            <a:spLocks noChangeArrowheads="1"/>
          </p:cNvSpPr>
          <p:nvPr/>
        </p:nvSpPr>
        <p:spPr bwMode="auto">
          <a:xfrm>
            <a:off x="179388" y="5956300"/>
            <a:ext cx="77057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两直线在</a:t>
            </a:r>
            <a:r>
              <a:rPr lang="en-US" altLang="zh-CN" sz="3600" b="1">
                <a:solidFill>
                  <a:srgbClr val="FF0000"/>
                </a:solidFill>
                <a:latin typeface="黑体" pitchFamily="2" charset="-122"/>
                <a:ea typeface="黑体" pitchFamily="2" charset="-122"/>
              </a:rPr>
              <a:t>H</a:t>
            </a:r>
            <a:r>
              <a:rPr lang="zh-CN" altLang="en-US" sz="3600" b="1">
                <a:solidFill>
                  <a:srgbClr val="FF0000"/>
                </a:solidFill>
                <a:latin typeface="黑体" pitchFamily="2" charset="-122"/>
                <a:ea typeface="黑体" pitchFamily="2" charset="-122"/>
              </a:rPr>
              <a:t>面上的投影互相垂直</a:t>
            </a:r>
          </a:p>
        </p:txBody>
      </p:sp>
      <p:grpSp>
        <p:nvGrpSpPr>
          <p:cNvPr id="195702" name="Group 118"/>
          <p:cNvGrpSpPr>
            <a:grpSpLocks/>
          </p:cNvGrpSpPr>
          <p:nvPr/>
        </p:nvGrpSpPr>
        <p:grpSpPr bwMode="auto">
          <a:xfrm>
            <a:off x="250825" y="2781300"/>
            <a:ext cx="4105275" cy="3143250"/>
            <a:chOff x="158" y="1752"/>
            <a:chExt cx="2586" cy="1980"/>
          </a:xfrm>
        </p:grpSpPr>
        <p:sp>
          <p:nvSpPr>
            <p:cNvPr id="45083" name="Line 119"/>
            <p:cNvSpPr>
              <a:spLocks noChangeShapeType="1"/>
            </p:cNvSpPr>
            <p:nvPr/>
          </p:nvSpPr>
          <p:spPr bwMode="auto">
            <a:xfrm flipH="1">
              <a:off x="158" y="2738"/>
              <a:ext cx="159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84" name="Line 120"/>
            <p:cNvSpPr>
              <a:spLocks noChangeShapeType="1"/>
            </p:cNvSpPr>
            <p:nvPr/>
          </p:nvSpPr>
          <p:spPr bwMode="auto">
            <a:xfrm>
              <a:off x="1749" y="2738"/>
              <a:ext cx="995" cy="9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85" name="Line 121"/>
            <p:cNvSpPr>
              <a:spLocks noChangeShapeType="1"/>
            </p:cNvSpPr>
            <p:nvPr/>
          </p:nvSpPr>
          <p:spPr bwMode="auto">
            <a:xfrm>
              <a:off x="158" y="2738"/>
              <a:ext cx="995" cy="994"/>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86" name="Line 122"/>
            <p:cNvSpPr>
              <a:spLocks noChangeShapeType="1"/>
            </p:cNvSpPr>
            <p:nvPr/>
          </p:nvSpPr>
          <p:spPr bwMode="auto">
            <a:xfrm>
              <a:off x="1153" y="3732"/>
              <a:ext cx="159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87" name="Line 123"/>
            <p:cNvSpPr>
              <a:spLocks noChangeShapeType="1"/>
            </p:cNvSpPr>
            <p:nvPr/>
          </p:nvSpPr>
          <p:spPr bwMode="auto">
            <a:xfrm flipH="1" flipV="1">
              <a:off x="1113" y="3592"/>
              <a:ext cx="89"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88" name="Line 124"/>
            <p:cNvSpPr>
              <a:spLocks noChangeShapeType="1"/>
            </p:cNvSpPr>
            <p:nvPr/>
          </p:nvSpPr>
          <p:spPr bwMode="auto">
            <a:xfrm>
              <a:off x="1156" y="3632"/>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89" name="Line 125"/>
            <p:cNvSpPr>
              <a:spLocks noChangeShapeType="1"/>
            </p:cNvSpPr>
            <p:nvPr/>
          </p:nvSpPr>
          <p:spPr bwMode="auto">
            <a:xfrm>
              <a:off x="1156" y="3592"/>
              <a:ext cx="89"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90" name="Line 126"/>
            <p:cNvSpPr>
              <a:spLocks noChangeShapeType="1"/>
            </p:cNvSpPr>
            <p:nvPr/>
          </p:nvSpPr>
          <p:spPr bwMode="auto">
            <a:xfrm flipH="1">
              <a:off x="966" y="2940"/>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91" name="Freeform 127"/>
            <p:cNvSpPr>
              <a:spLocks/>
            </p:cNvSpPr>
            <p:nvPr/>
          </p:nvSpPr>
          <p:spPr bwMode="auto">
            <a:xfrm>
              <a:off x="950" y="2908"/>
              <a:ext cx="16" cy="32"/>
            </a:xfrm>
            <a:custGeom>
              <a:avLst/>
              <a:gdLst>
                <a:gd name="T0" fmla="*/ 0 w 36"/>
                <a:gd name="T1" fmla="*/ 0 h 74"/>
                <a:gd name="T2" fmla="*/ 0 w 36"/>
                <a:gd name="T3" fmla="*/ 1 h 74"/>
                <a:gd name="T4" fmla="*/ 0 w 36"/>
                <a:gd name="T5" fmla="*/ 3 h 74"/>
                <a:gd name="T6" fmla="*/ 0 w 36"/>
                <a:gd name="T7" fmla="*/ 4 h 74"/>
                <a:gd name="T8" fmla="*/ 0 w 36"/>
                <a:gd name="T9" fmla="*/ 5 h 74"/>
                <a:gd name="T10" fmla="*/ 1 w 36"/>
                <a:gd name="T11" fmla="*/ 6 h 74"/>
                <a:gd name="T12" fmla="*/ 2 w 36"/>
                <a:gd name="T13" fmla="*/ 6 h 74"/>
                <a:gd name="T14" fmla="*/ 3 w 36"/>
                <a:gd name="T15" fmla="*/ 6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6" h="74">
                  <a:moveTo>
                    <a:pt x="4" y="0"/>
                  </a:moveTo>
                  <a:lnTo>
                    <a:pt x="1" y="17"/>
                  </a:lnTo>
                  <a:lnTo>
                    <a:pt x="0" y="31"/>
                  </a:lnTo>
                  <a:lnTo>
                    <a:pt x="3" y="46"/>
                  </a:lnTo>
                  <a:lnTo>
                    <a:pt x="7" y="58"/>
                  </a:lnTo>
                  <a:lnTo>
                    <a:pt x="15" y="67"/>
                  </a:lnTo>
                  <a:lnTo>
                    <a:pt x="24" y="72"/>
                  </a:lnTo>
                  <a:lnTo>
                    <a:pt x="36"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092" name="Line 128"/>
            <p:cNvSpPr>
              <a:spLocks noChangeShapeType="1"/>
            </p:cNvSpPr>
            <p:nvPr/>
          </p:nvSpPr>
          <p:spPr bwMode="auto">
            <a:xfrm flipV="1">
              <a:off x="954" y="2844"/>
              <a:ext cx="14"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93" name="Freeform 129"/>
            <p:cNvSpPr>
              <a:spLocks/>
            </p:cNvSpPr>
            <p:nvPr/>
          </p:nvSpPr>
          <p:spPr bwMode="auto">
            <a:xfrm>
              <a:off x="968" y="2815"/>
              <a:ext cx="33" cy="29"/>
            </a:xfrm>
            <a:custGeom>
              <a:avLst/>
              <a:gdLst>
                <a:gd name="T0" fmla="*/ 7 w 71"/>
                <a:gd name="T1" fmla="*/ 0 h 75"/>
                <a:gd name="T2" fmla="*/ 6 w 71"/>
                <a:gd name="T3" fmla="*/ 0 h 75"/>
                <a:gd name="T4" fmla="*/ 5 w 71"/>
                <a:gd name="T5" fmla="*/ 0 h 75"/>
                <a:gd name="T6" fmla="*/ 3 w 71"/>
                <a:gd name="T7" fmla="*/ 1 h 75"/>
                <a:gd name="T8" fmla="*/ 2 w 71"/>
                <a:gd name="T9" fmla="*/ 2 h 75"/>
                <a:gd name="T10" fmla="*/ 1 w 71"/>
                <a:gd name="T11" fmla="*/ 2 h 75"/>
                <a:gd name="T12" fmla="*/ 0 w 71"/>
                <a:gd name="T13" fmla="*/ 3 h 75"/>
                <a:gd name="T14" fmla="*/ 0 w 71"/>
                <a:gd name="T15" fmla="*/ 4 h 7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1" h="75">
                  <a:moveTo>
                    <a:pt x="71" y="0"/>
                  </a:moveTo>
                  <a:lnTo>
                    <a:pt x="59" y="2"/>
                  </a:lnTo>
                  <a:lnTo>
                    <a:pt x="46" y="7"/>
                  </a:lnTo>
                  <a:lnTo>
                    <a:pt x="35" y="16"/>
                  </a:lnTo>
                  <a:lnTo>
                    <a:pt x="23" y="28"/>
                  </a:lnTo>
                  <a:lnTo>
                    <a:pt x="13" y="42"/>
                  </a:lnTo>
                  <a:lnTo>
                    <a:pt x="5" y="58"/>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094" name="Line 130"/>
            <p:cNvSpPr>
              <a:spLocks noChangeShapeType="1"/>
            </p:cNvSpPr>
            <p:nvPr/>
          </p:nvSpPr>
          <p:spPr bwMode="auto">
            <a:xfrm>
              <a:off x="1001" y="2815"/>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95" name="Freeform 131"/>
            <p:cNvSpPr>
              <a:spLocks/>
            </p:cNvSpPr>
            <p:nvPr/>
          </p:nvSpPr>
          <p:spPr bwMode="auto">
            <a:xfrm>
              <a:off x="1696" y="1808"/>
              <a:ext cx="59" cy="69"/>
            </a:xfrm>
            <a:custGeom>
              <a:avLst/>
              <a:gdLst>
                <a:gd name="T0" fmla="*/ 0 w 140"/>
                <a:gd name="T1" fmla="*/ 12 h 164"/>
                <a:gd name="T2" fmla="*/ 4 w 140"/>
                <a:gd name="T3" fmla="*/ 12 h 164"/>
                <a:gd name="T4" fmla="*/ 5 w 140"/>
                <a:gd name="T5" fmla="*/ 12 h 164"/>
                <a:gd name="T6" fmla="*/ 6 w 140"/>
                <a:gd name="T7" fmla="*/ 11 h 164"/>
                <a:gd name="T8" fmla="*/ 7 w 140"/>
                <a:gd name="T9" fmla="*/ 11 h 164"/>
                <a:gd name="T10" fmla="*/ 8 w 140"/>
                <a:gd name="T11" fmla="*/ 10 h 164"/>
                <a:gd name="T12" fmla="*/ 9 w 140"/>
                <a:gd name="T13" fmla="*/ 9 h 164"/>
                <a:gd name="T14" fmla="*/ 10 w 140"/>
                <a:gd name="T15" fmla="*/ 8 h 164"/>
                <a:gd name="T16" fmla="*/ 10 w 140"/>
                <a:gd name="T17" fmla="*/ 6 h 164"/>
                <a:gd name="T18" fmla="*/ 11 w 140"/>
                <a:gd name="T19" fmla="*/ 5 h 164"/>
                <a:gd name="T20" fmla="*/ 11 w 140"/>
                <a:gd name="T21" fmla="*/ 3 h 164"/>
                <a:gd name="T22" fmla="*/ 10 w 140"/>
                <a:gd name="T23" fmla="*/ 2 h 164"/>
                <a:gd name="T24" fmla="*/ 10 w 140"/>
                <a:gd name="T25" fmla="*/ 1 h 164"/>
                <a:gd name="T26" fmla="*/ 9 w 140"/>
                <a:gd name="T27" fmla="*/ 0 h 164"/>
                <a:gd name="T28" fmla="*/ 8 w 140"/>
                <a:gd name="T29" fmla="*/ 0 h 164"/>
                <a:gd name="T30" fmla="*/ 8 w 140"/>
                <a:gd name="T31" fmla="*/ 0 h 164"/>
                <a:gd name="T32" fmla="*/ 3 w 140"/>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0" h="164">
                  <a:moveTo>
                    <a:pt x="0" y="164"/>
                  </a:moveTo>
                  <a:lnTo>
                    <a:pt x="57" y="164"/>
                  </a:lnTo>
                  <a:lnTo>
                    <a:pt x="70" y="162"/>
                  </a:lnTo>
                  <a:lnTo>
                    <a:pt x="84" y="155"/>
                  </a:lnTo>
                  <a:lnTo>
                    <a:pt x="98" y="146"/>
                  </a:lnTo>
                  <a:lnTo>
                    <a:pt x="110" y="133"/>
                  </a:lnTo>
                  <a:lnTo>
                    <a:pt x="121" y="117"/>
                  </a:lnTo>
                  <a:lnTo>
                    <a:pt x="131" y="100"/>
                  </a:lnTo>
                  <a:lnTo>
                    <a:pt x="137" y="82"/>
                  </a:lnTo>
                  <a:lnTo>
                    <a:pt x="140" y="64"/>
                  </a:lnTo>
                  <a:lnTo>
                    <a:pt x="140" y="46"/>
                  </a:lnTo>
                  <a:lnTo>
                    <a:pt x="138" y="31"/>
                  </a:lnTo>
                  <a:lnTo>
                    <a:pt x="132" y="18"/>
                  </a:lnTo>
                  <a:lnTo>
                    <a:pt x="124" y="7"/>
                  </a:lnTo>
                  <a:lnTo>
                    <a:pt x="114" y="2"/>
                  </a:lnTo>
                  <a:lnTo>
                    <a:pt x="101" y="0"/>
                  </a:lnTo>
                  <a:lnTo>
                    <a:pt x="4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096" name="Freeform 132"/>
            <p:cNvSpPr>
              <a:spLocks/>
            </p:cNvSpPr>
            <p:nvPr/>
          </p:nvSpPr>
          <p:spPr bwMode="auto">
            <a:xfrm>
              <a:off x="1696" y="1752"/>
              <a:ext cx="71" cy="125"/>
            </a:xfrm>
            <a:custGeom>
              <a:avLst/>
              <a:gdLst>
                <a:gd name="T0" fmla="*/ 8 w 168"/>
                <a:gd name="T1" fmla="*/ 10 h 296"/>
                <a:gd name="T2" fmla="*/ 8 w 168"/>
                <a:gd name="T3" fmla="*/ 10 h 296"/>
                <a:gd name="T4" fmla="*/ 9 w 168"/>
                <a:gd name="T5" fmla="*/ 9 h 296"/>
                <a:gd name="T6" fmla="*/ 11 w 168"/>
                <a:gd name="T7" fmla="*/ 8 h 296"/>
                <a:gd name="T8" fmla="*/ 11 w 168"/>
                <a:gd name="T9" fmla="*/ 8 h 296"/>
                <a:gd name="T10" fmla="*/ 12 w 168"/>
                <a:gd name="T11" fmla="*/ 6 h 296"/>
                <a:gd name="T12" fmla="*/ 13 w 168"/>
                <a:gd name="T13" fmla="*/ 5 h 296"/>
                <a:gd name="T14" fmla="*/ 13 w 168"/>
                <a:gd name="T15" fmla="*/ 4 h 296"/>
                <a:gd name="T16" fmla="*/ 13 w 168"/>
                <a:gd name="T17" fmla="*/ 3 h 296"/>
                <a:gd name="T18" fmla="*/ 12 w 168"/>
                <a:gd name="T19" fmla="*/ 1 h 296"/>
                <a:gd name="T20" fmla="*/ 12 w 168"/>
                <a:gd name="T21" fmla="*/ 1 h 296"/>
                <a:gd name="T22" fmla="*/ 11 w 168"/>
                <a:gd name="T23" fmla="*/ 0 h 296"/>
                <a:gd name="T24" fmla="*/ 10 w 168"/>
                <a:gd name="T25" fmla="*/ 0 h 296"/>
                <a:gd name="T26" fmla="*/ 6 w 168"/>
                <a:gd name="T27" fmla="*/ 0 h 296"/>
                <a:gd name="T28" fmla="*/ 0 w 168"/>
                <a:gd name="T29" fmla="*/ 22 h 2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8" h="296">
                  <a:moveTo>
                    <a:pt x="101" y="132"/>
                  </a:moveTo>
                  <a:lnTo>
                    <a:pt x="114" y="130"/>
                  </a:lnTo>
                  <a:lnTo>
                    <a:pt x="126" y="123"/>
                  </a:lnTo>
                  <a:lnTo>
                    <a:pt x="139" y="113"/>
                  </a:lnTo>
                  <a:lnTo>
                    <a:pt x="150" y="99"/>
                  </a:lnTo>
                  <a:lnTo>
                    <a:pt x="158" y="83"/>
                  </a:lnTo>
                  <a:lnTo>
                    <a:pt x="165" y="66"/>
                  </a:lnTo>
                  <a:lnTo>
                    <a:pt x="168" y="49"/>
                  </a:lnTo>
                  <a:lnTo>
                    <a:pt x="167" y="33"/>
                  </a:lnTo>
                  <a:lnTo>
                    <a:pt x="164" y="19"/>
                  </a:lnTo>
                  <a:lnTo>
                    <a:pt x="157" y="9"/>
                  </a:lnTo>
                  <a:lnTo>
                    <a:pt x="148" y="3"/>
                  </a:lnTo>
                  <a:lnTo>
                    <a:pt x="136" y="0"/>
                  </a:lnTo>
                  <a:lnTo>
                    <a:pt x="79" y="0"/>
                  </a:lnTo>
                  <a:lnTo>
                    <a:pt x="0" y="2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097" name="Line 133"/>
            <p:cNvSpPr>
              <a:spLocks noChangeShapeType="1"/>
            </p:cNvSpPr>
            <p:nvPr/>
          </p:nvSpPr>
          <p:spPr bwMode="auto">
            <a:xfrm>
              <a:off x="1738" y="1910"/>
              <a:ext cx="365" cy="43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98" name="Line 134"/>
            <p:cNvSpPr>
              <a:spLocks noChangeShapeType="1"/>
            </p:cNvSpPr>
            <p:nvPr/>
          </p:nvSpPr>
          <p:spPr bwMode="auto">
            <a:xfrm flipV="1">
              <a:off x="1025" y="1910"/>
              <a:ext cx="713" cy="101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99" name="Freeform 135"/>
            <p:cNvSpPr>
              <a:spLocks/>
            </p:cNvSpPr>
            <p:nvPr/>
          </p:nvSpPr>
          <p:spPr bwMode="auto">
            <a:xfrm>
              <a:off x="2141" y="2275"/>
              <a:ext cx="62" cy="124"/>
            </a:xfrm>
            <a:custGeom>
              <a:avLst/>
              <a:gdLst>
                <a:gd name="T0" fmla="*/ 0 w 148"/>
                <a:gd name="T1" fmla="*/ 22 h 296"/>
                <a:gd name="T2" fmla="*/ 11 w 148"/>
                <a:gd name="T3" fmla="*/ 0 h 296"/>
                <a:gd name="T4" fmla="*/ 10 w 148"/>
                <a:gd name="T5" fmla="*/ 22 h 296"/>
                <a:gd name="T6" fmla="*/ 0 60000 65536"/>
                <a:gd name="T7" fmla="*/ 0 60000 65536"/>
                <a:gd name="T8" fmla="*/ 0 60000 65536"/>
              </a:gdLst>
              <a:ahLst/>
              <a:cxnLst>
                <a:cxn ang="T6">
                  <a:pos x="T0" y="T1"/>
                </a:cxn>
                <a:cxn ang="T7">
                  <a:pos x="T2" y="T3"/>
                </a:cxn>
                <a:cxn ang="T8">
                  <a:pos x="T4" y="T5"/>
                </a:cxn>
              </a:cxnLst>
              <a:rect l="0" t="0" r="r" b="b"/>
              <a:pathLst>
                <a:path w="148" h="296">
                  <a:moveTo>
                    <a:pt x="0" y="296"/>
                  </a:moveTo>
                  <a:lnTo>
                    <a:pt x="148" y="0"/>
                  </a:lnTo>
                  <a:lnTo>
                    <a:pt x="137" y="2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100" name="Line 136"/>
            <p:cNvSpPr>
              <a:spLocks noChangeShapeType="1"/>
            </p:cNvSpPr>
            <p:nvPr/>
          </p:nvSpPr>
          <p:spPr bwMode="auto">
            <a:xfrm flipH="1">
              <a:off x="2159" y="2364"/>
              <a:ext cx="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01" name="Line 137"/>
            <p:cNvSpPr>
              <a:spLocks noChangeShapeType="1"/>
            </p:cNvSpPr>
            <p:nvPr/>
          </p:nvSpPr>
          <p:spPr bwMode="auto">
            <a:xfrm>
              <a:off x="1645" y="2039"/>
              <a:ext cx="104" cy="1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102" name="Line 138"/>
            <p:cNvSpPr>
              <a:spLocks noChangeShapeType="1"/>
            </p:cNvSpPr>
            <p:nvPr/>
          </p:nvSpPr>
          <p:spPr bwMode="auto">
            <a:xfrm flipV="1">
              <a:off x="1749" y="2031"/>
              <a:ext cx="89"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95723" name="Group 139"/>
          <p:cNvGrpSpPr>
            <a:grpSpLocks/>
          </p:cNvGrpSpPr>
          <p:nvPr/>
        </p:nvGrpSpPr>
        <p:grpSpPr bwMode="auto">
          <a:xfrm>
            <a:off x="1628775" y="3025775"/>
            <a:ext cx="1860550" cy="2633663"/>
            <a:chOff x="1025" y="1910"/>
            <a:chExt cx="1172" cy="1659"/>
          </a:xfrm>
        </p:grpSpPr>
        <p:sp>
          <p:nvSpPr>
            <p:cNvPr id="45065" name="Line 140"/>
            <p:cNvSpPr>
              <a:spLocks noChangeShapeType="1"/>
            </p:cNvSpPr>
            <p:nvPr/>
          </p:nvSpPr>
          <p:spPr bwMode="auto">
            <a:xfrm flipV="1">
              <a:off x="1738" y="1910"/>
              <a:ext cx="0" cy="9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5066" name="Group 141"/>
            <p:cNvGrpSpPr>
              <a:grpSpLocks/>
            </p:cNvGrpSpPr>
            <p:nvPr/>
          </p:nvGrpSpPr>
          <p:grpSpPr bwMode="auto">
            <a:xfrm>
              <a:off x="1025" y="2342"/>
              <a:ext cx="1172" cy="1227"/>
              <a:chOff x="1025" y="2342"/>
              <a:chExt cx="1172" cy="1227"/>
            </a:xfrm>
          </p:grpSpPr>
          <p:grpSp>
            <p:nvGrpSpPr>
              <p:cNvPr id="45067" name="Group 142"/>
              <p:cNvGrpSpPr>
                <a:grpSpLocks/>
              </p:cNvGrpSpPr>
              <p:nvPr/>
            </p:nvGrpSpPr>
            <p:grpSpPr bwMode="auto">
              <a:xfrm>
                <a:off x="2144" y="3275"/>
                <a:ext cx="53" cy="84"/>
                <a:chOff x="2144" y="3275"/>
                <a:chExt cx="53" cy="84"/>
              </a:xfrm>
            </p:grpSpPr>
            <p:sp>
              <p:nvSpPr>
                <p:cNvPr id="45081" name="Freeform 143"/>
                <p:cNvSpPr>
                  <a:spLocks/>
                </p:cNvSpPr>
                <p:nvPr/>
              </p:nvSpPr>
              <p:spPr bwMode="auto">
                <a:xfrm>
                  <a:off x="2183" y="3340"/>
                  <a:ext cx="6" cy="19"/>
                </a:xfrm>
                <a:custGeom>
                  <a:avLst/>
                  <a:gdLst>
                    <a:gd name="T0" fmla="*/ 0 w 13"/>
                    <a:gd name="T1" fmla="*/ 0 h 40"/>
                    <a:gd name="T2" fmla="*/ 0 w 13"/>
                    <a:gd name="T3" fmla="*/ 1 h 40"/>
                    <a:gd name="T4" fmla="*/ 0 w 13"/>
                    <a:gd name="T5" fmla="*/ 2 h 40"/>
                    <a:gd name="T6" fmla="*/ 0 w 13"/>
                    <a:gd name="T7" fmla="*/ 3 h 40"/>
                    <a:gd name="T8" fmla="*/ 1 w 13"/>
                    <a:gd name="T9" fmla="*/ 4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0">
                      <a:moveTo>
                        <a:pt x="2" y="0"/>
                      </a:moveTo>
                      <a:lnTo>
                        <a:pt x="0" y="10"/>
                      </a:lnTo>
                      <a:lnTo>
                        <a:pt x="1" y="21"/>
                      </a:lnTo>
                      <a:lnTo>
                        <a:pt x="6" y="30"/>
                      </a:lnTo>
                      <a:lnTo>
                        <a:pt x="13" y="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082" name="Freeform 144"/>
                <p:cNvSpPr>
                  <a:spLocks/>
                </p:cNvSpPr>
                <p:nvPr/>
              </p:nvSpPr>
              <p:spPr bwMode="auto">
                <a:xfrm>
                  <a:off x="2144" y="3275"/>
                  <a:ext cx="53" cy="84"/>
                </a:xfrm>
                <a:custGeom>
                  <a:avLst/>
                  <a:gdLst>
                    <a:gd name="T0" fmla="*/ 9 w 126"/>
                    <a:gd name="T1" fmla="*/ 2 h 197"/>
                    <a:gd name="T2" fmla="*/ 9 w 126"/>
                    <a:gd name="T3" fmla="*/ 1 h 197"/>
                    <a:gd name="T4" fmla="*/ 9 w 126"/>
                    <a:gd name="T5" fmla="*/ 1 h 197"/>
                    <a:gd name="T6" fmla="*/ 9 w 126"/>
                    <a:gd name="T7" fmla="*/ 0 h 197"/>
                    <a:gd name="T8" fmla="*/ 9 w 126"/>
                    <a:gd name="T9" fmla="*/ 0 h 197"/>
                    <a:gd name="T10" fmla="*/ 8 w 126"/>
                    <a:gd name="T11" fmla="*/ 0 h 197"/>
                    <a:gd name="T12" fmla="*/ 6 w 126"/>
                    <a:gd name="T13" fmla="*/ 0 h 197"/>
                    <a:gd name="T14" fmla="*/ 5 w 126"/>
                    <a:gd name="T15" fmla="*/ 0 h 197"/>
                    <a:gd name="T16" fmla="*/ 5 w 126"/>
                    <a:gd name="T17" fmla="*/ 0 h 197"/>
                    <a:gd name="T18" fmla="*/ 4 w 126"/>
                    <a:gd name="T19" fmla="*/ 1 h 197"/>
                    <a:gd name="T20" fmla="*/ 4 w 126"/>
                    <a:gd name="T21" fmla="*/ 1 h 197"/>
                    <a:gd name="T22" fmla="*/ 3 w 126"/>
                    <a:gd name="T23" fmla="*/ 2 h 197"/>
                    <a:gd name="T24" fmla="*/ 3 w 126"/>
                    <a:gd name="T25" fmla="*/ 2 h 197"/>
                    <a:gd name="T26" fmla="*/ 2 w 126"/>
                    <a:gd name="T27" fmla="*/ 3 h 197"/>
                    <a:gd name="T28" fmla="*/ 2 w 126"/>
                    <a:gd name="T29" fmla="*/ 4 h 197"/>
                    <a:gd name="T30" fmla="*/ 2 w 126"/>
                    <a:gd name="T31" fmla="*/ 4 h 197"/>
                    <a:gd name="T32" fmla="*/ 2 w 126"/>
                    <a:gd name="T33" fmla="*/ 6 h 197"/>
                    <a:gd name="T34" fmla="*/ 1 w 126"/>
                    <a:gd name="T35" fmla="*/ 8 h 197"/>
                    <a:gd name="T36" fmla="*/ 0 w 126"/>
                    <a:gd name="T37" fmla="*/ 11 h 197"/>
                    <a:gd name="T38" fmla="*/ 0 w 126"/>
                    <a:gd name="T39" fmla="*/ 12 h 197"/>
                    <a:gd name="T40" fmla="*/ 0 w 126"/>
                    <a:gd name="T41" fmla="*/ 12 h 197"/>
                    <a:gd name="T42" fmla="*/ 0 w 126"/>
                    <a:gd name="T43" fmla="*/ 13 h 197"/>
                    <a:gd name="T44" fmla="*/ 0 w 126"/>
                    <a:gd name="T45" fmla="*/ 14 h 197"/>
                    <a:gd name="T46" fmla="*/ 0 w 126"/>
                    <a:gd name="T47" fmla="*/ 14 h 197"/>
                    <a:gd name="T48" fmla="*/ 1 w 126"/>
                    <a:gd name="T49" fmla="*/ 15 h 197"/>
                    <a:gd name="T50" fmla="*/ 1 w 126"/>
                    <a:gd name="T51" fmla="*/ 15 h 197"/>
                    <a:gd name="T52" fmla="*/ 2 w 126"/>
                    <a:gd name="T53" fmla="*/ 15 h 197"/>
                    <a:gd name="T54" fmla="*/ 3 w 126"/>
                    <a:gd name="T55" fmla="*/ 15 h 197"/>
                    <a:gd name="T56" fmla="*/ 4 w 126"/>
                    <a:gd name="T57" fmla="*/ 15 h 197"/>
                    <a:gd name="T58" fmla="*/ 5 w 126"/>
                    <a:gd name="T59" fmla="*/ 15 h 197"/>
                    <a:gd name="T60" fmla="*/ 5 w 126"/>
                    <a:gd name="T61" fmla="*/ 15 h 197"/>
                    <a:gd name="T62" fmla="*/ 5 w 126"/>
                    <a:gd name="T63" fmla="*/ 15 h 197"/>
                    <a:gd name="T64" fmla="*/ 6 w 126"/>
                    <a:gd name="T65" fmla="*/ 14 h 197"/>
                    <a:gd name="T66" fmla="*/ 6 w 126"/>
                    <a:gd name="T67" fmla="*/ 14 h 197"/>
                    <a:gd name="T68" fmla="*/ 7 w 126"/>
                    <a:gd name="T69" fmla="*/ 13 h 197"/>
                    <a:gd name="T70" fmla="*/ 7 w 126"/>
                    <a:gd name="T71" fmla="*/ 12 h 197"/>
                    <a:gd name="T72" fmla="*/ 8 w 126"/>
                    <a:gd name="T73" fmla="*/ 7 h 197"/>
                    <a:gd name="T74" fmla="*/ 9 w 126"/>
                    <a:gd name="T75" fmla="*/ 5 h 197"/>
                    <a:gd name="T76" fmla="*/ 9 w 126"/>
                    <a:gd name="T77" fmla="*/ 2 h 1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6" h="197">
                      <a:moveTo>
                        <a:pt x="126" y="26"/>
                      </a:moveTo>
                      <a:lnTo>
                        <a:pt x="126" y="18"/>
                      </a:lnTo>
                      <a:lnTo>
                        <a:pt x="124" y="10"/>
                      </a:lnTo>
                      <a:lnTo>
                        <a:pt x="121" y="2"/>
                      </a:lnTo>
                      <a:lnTo>
                        <a:pt x="116" y="0"/>
                      </a:lnTo>
                      <a:lnTo>
                        <a:pt x="113" y="0"/>
                      </a:lnTo>
                      <a:lnTo>
                        <a:pt x="80" y="0"/>
                      </a:lnTo>
                      <a:lnTo>
                        <a:pt x="72" y="2"/>
                      </a:lnTo>
                      <a:lnTo>
                        <a:pt x="64" y="5"/>
                      </a:lnTo>
                      <a:lnTo>
                        <a:pt x="57" y="10"/>
                      </a:lnTo>
                      <a:lnTo>
                        <a:pt x="50" y="15"/>
                      </a:lnTo>
                      <a:lnTo>
                        <a:pt x="45" y="20"/>
                      </a:lnTo>
                      <a:lnTo>
                        <a:pt x="40" y="27"/>
                      </a:lnTo>
                      <a:lnTo>
                        <a:pt x="31" y="42"/>
                      </a:lnTo>
                      <a:lnTo>
                        <a:pt x="28" y="49"/>
                      </a:lnTo>
                      <a:lnTo>
                        <a:pt x="26" y="57"/>
                      </a:lnTo>
                      <a:lnTo>
                        <a:pt x="22" y="72"/>
                      </a:lnTo>
                      <a:lnTo>
                        <a:pt x="13" y="104"/>
                      </a:lnTo>
                      <a:lnTo>
                        <a:pt x="5" y="135"/>
                      </a:lnTo>
                      <a:lnTo>
                        <a:pt x="1" y="152"/>
                      </a:lnTo>
                      <a:lnTo>
                        <a:pt x="0" y="160"/>
                      </a:lnTo>
                      <a:lnTo>
                        <a:pt x="1" y="168"/>
                      </a:lnTo>
                      <a:lnTo>
                        <a:pt x="4" y="176"/>
                      </a:lnTo>
                      <a:lnTo>
                        <a:pt x="7" y="184"/>
                      </a:lnTo>
                      <a:lnTo>
                        <a:pt x="12" y="191"/>
                      </a:lnTo>
                      <a:lnTo>
                        <a:pt x="18" y="195"/>
                      </a:lnTo>
                      <a:lnTo>
                        <a:pt x="26" y="197"/>
                      </a:lnTo>
                      <a:lnTo>
                        <a:pt x="34" y="197"/>
                      </a:lnTo>
                      <a:lnTo>
                        <a:pt x="51" y="197"/>
                      </a:lnTo>
                      <a:lnTo>
                        <a:pt x="59" y="197"/>
                      </a:lnTo>
                      <a:lnTo>
                        <a:pt x="66" y="194"/>
                      </a:lnTo>
                      <a:lnTo>
                        <a:pt x="74" y="189"/>
                      </a:lnTo>
                      <a:lnTo>
                        <a:pt x="79" y="183"/>
                      </a:lnTo>
                      <a:lnTo>
                        <a:pt x="83" y="176"/>
                      </a:lnTo>
                      <a:lnTo>
                        <a:pt x="88" y="168"/>
                      </a:lnTo>
                      <a:lnTo>
                        <a:pt x="93" y="153"/>
                      </a:lnTo>
                      <a:lnTo>
                        <a:pt x="109" y="90"/>
                      </a:lnTo>
                      <a:lnTo>
                        <a:pt x="118" y="58"/>
                      </a:lnTo>
                      <a:lnTo>
                        <a:pt x="126" y="2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45068" name="Freeform 145"/>
              <p:cNvSpPr>
                <a:spLocks/>
              </p:cNvSpPr>
              <p:nvPr/>
            </p:nvSpPr>
            <p:spPr bwMode="auto">
              <a:xfrm>
                <a:off x="1618" y="2791"/>
                <a:ext cx="56" cy="125"/>
              </a:xfrm>
              <a:custGeom>
                <a:avLst/>
                <a:gdLst>
                  <a:gd name="T0" fmla="*/ 6 w 132"/>
                  <a:gd name="T1" fmla="*/ 0 h 296"/>
                  <a:gd name="T2" fmla="*/ 0 w 132"/>
                  <a:gd name="T3" fmla="*/ 22 h 296"/>
                  <a:gd name="T4" fmla="*/ 4 w 132"/>
                  <a:gd name="T5" fmla="*/ 22 h 296"/>
                  <a:gd name="T6" fmla="*/ 5 w 132"/>
                  <a:gd name="T7" fmla="*/ 22 h 296"/>
                  <a:gd name="T8" fmla="*/ 6 w 132"/>
                  <a:gd name="T9" fmla="*/ 22 h 296"/>
                  <a:gd name="T10" fmla="*/ 6 w 132"/>
                  <a:gd name="T11" fmla="*/ 21 h 296"/>
                  <a:gd name="T12" fmla="*/ 7 w 132"/>
                  <a:gd name="T13" fmla="*/ 20 h 296"/>
                  <a:gd name="T14" fmla="*/ 8 w 132"/>
                  <a:gd name="T15" fmla="*/ 19 h 296"/>
                  <a:gd name="T16" fmla="*/ 8 w 132"/>
                  <a:gd name="T17" fmla="*/ 18 h 296"/>
                  <a:gd name="T18" fmla="*/ 10 w 132"/>
                  <a:gd name="T19" fmla="*/ 12 h 296"/>
                  <a:gd name="T20" fmla="*/ 10 w 132"/>
                  <a:gd name="T21" fmla="*/ 11 h 296"/>
                  <a:gd name="T22" fmla="*/ 10 w 132"/>
                  <a:gd name="T23" fmla="*/ 10 h 296"/>
                  <a:gd name="T24" fmla="*/ 10 w 132"/>
                  <a:gd name="T25" fmla="*/ 9 h 296"/>
                  <a:gd name="T26" fmla="*/ 9 w 132"/>
                  <a:gd name="T27" fmla="*/ 8 h 296"/>
                  <a:gd name="T28" fmla="*/ 9 w 132"/>
                  <a:gd name="T29" fmla="*/ 8 h 296"/>
                  <a:gd name="T30" fmla="*/ 8 w 132"/>
                  <a:gd name="T31" fmla="*/ 8 h 296"/>
                  <a:gd name="T32" fmla="*/ 4 w 132"/>
                  <a:gd name="T33" fmla="*/ 8 h 2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2" h="296">
                    <a:moveTo>
                      <a:pt x="80" y="0"/>
                    </a:moveTo>
                    <a:lnTo>
                      <a:pt x="0" y="296"/>
                    </a:lnTo>
                    <a:lnTo>
                      <a:pt x="52" y="296"/>
                    </a:lnTo>
                    <a:lnTo>
                      <a:pt x="63" y="293"/>
                    </a:lnTo>
                    <a:lnTo>
                      <a:pt x="74" y="288"/>
                    </a:lnTo>
                    <a:lnTo>
                      <a:pt x="85" y="279"/>
                    </a:lnTo>
                    <a:lnTo>
                      <a:pt x="95" y="267"/>
                    </a:lnTo>
                    <a:lnTo>
                      <a:pt x="102" y="253"/>
                    </a:lnTo>
                    <a:lnTo>
                      <a:pt x="107" y="238"/>
                    </a:lnTo>
                    <a:lnTo>
                      <a:pt x="130" y="156"/>
                    </a:lnTo>
                    <a:lnTo>
                      <a:pt x="132" y="141"/>
                    </a:lnTo>
                    <a:lnTo>
                      <a:pt x="132" y="127"/>
                    </a:lnTo>
                    <a:lnTo>
                      <a:pt x="129" y="116"/>
                    </a:lnTo>
                    <a:lnTo>
                      <a:pt x="122" y="106"/>
                    </a:lnTo>
                    <a:lnTo>
                      <a:pt x="115" y="101"/>
                    </a:lnTo>
                    <a:lnTo>
                      <a:pt x="104" y="99"/>
                    </a:lnTo>
                    <a:lnTo>
                      <a:pt x="53" y="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5069" name="Group 146"/>
              <p:cNvGrpSpPr>
                <a:grpSpLocks/>
              </p:cNvGrpSpPr>
              <p:nvPr/>
            </p:nvGrpSpPr>
            <p:grpSpPr bwMode="auto">
              <a:xfrm>
                <a:off x="1060" y="3485"/>
                <a:ext cx="48" cy="84"/>
                <a:chOff x="1060" y="3485"/>
                <a:chExt cx="48" cy="84"/>
              </a:xfrm>
            </p:grpSpPr>
            <p:sp>
              <p:nvSpPr>
                <p:cNvPr id="45076" name="Line 147"/>
                <p:cNvSpPr>
                  <a:spLocks noChangeShapeType="1"/>
                </p:cNvSpPr>
                <p:nvPr/>
              </p:nvSpPr>
              <p:spPr bwMode="auto">
                <a:xfrm flipH="1">
                  <a:off x="1073" y="3569"/>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77" name="Freeform 148"/>
                <p:cNvSpPr>
                  <a:spLocks/>
                </p:cNvSpPr>
                <p:nvPr/>
              </p:nvSpPr>
              <p:spPr bwMode="auto">
                <a:xfrm>
                  <a:off x="1060" y="3546"/>
                  <a:ext cx="13" cy="23"/>
                </a:xfrm>
                <a:custGeom>
                  <a:avLst/>
                  <a:gdLst>
                    <a:gd name="T0" fmla="*/ 0 w 28"/>
                    <a:gd name="T1" fmla="*/ 0 h 57"/>
                    <a:gd name="T2" fmla="*/ 0 w 28"/>
                    <a:gd name="T3" fmla="*/ 1 h 57"/>
                    <a:gd name="T4" fmla="*/ 0 w 28"/>
                    <a:gd name="T5" fmla="*/ 2 h 57"/>
                    <a:gd name="T6" fmla="*/ 0 w 28"/>
                    <a:gd name="T7" fmla="*/ 2 h 57"/>
                    <a:gd name="T8" fmla="*/ 1 w 28"/>
                    <a:gd name="T9" fmla="*/ 3 h 57"/>
                    <a:gd name="T10" fmla="*/ 2 w 28"/>
                    <a:gd name="T11" fmla="*/ 4 h 57"/>
                    <a:gd name="T12" fmla="*/ 3 w 28"/>
                    <a:gd name="T13" fmla="*/ 4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57">
                      <a:moveTo>
                        <a:pt x="3" y="0"/>
                      </a:moveTo>
                      <a:lnTo>
                        <a:pt x="0" y="15"/>
                      </a:lnTo>
                      <a:lnTo>
                        <a:pt x="0" y="29"/>
                      </a:lnTo>
                      <a:lnTo>
                        <a:pt x="3" y="40"/>
                      </a:lnTo>
                      <a:lnTo>
                        <a:pt x="9" y="50"/>
                      </a:lnTo>
                      <a:lnTo>
                        <a:pt x="18" y="55"/>
                      </a:lnTo>
                      <a:lnTo>
                        <a:pt x="28"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078" name="Line 149"/>
                <p:cNvSpPr>
                  <a:spLocks noChangeShapeType="1"/>
                </p:cNvSpPr>
                <p:nvPr/>
              </p:nvSpPr>
              <p:spPr bwMode="auto">
                <a:xfrm flipV="1">
                  <a:off x="1063" y="3509"/>
                  <a:ext cx="10"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79" name="Freeform 150"/>
                <p:cNvSpPr>
                  <a:spLocks/>
                </p:cNvSpPr>
                <p:nvPr/>
              </p:nvSpPr>
              <p:spPr bwMode="auto">
                <a:xfrm>
                  <a:off x="1073" y="3485"/>
                  <a:ext cx="24" cy="24"/>
                </a:xfrm>
                <a:custGeom>
                  <a:avLst/>
                  <a:gdLst>
                    <a:gd name="T0" fmla="*/ 4 w 56"/>
                    <a:gd name="T1" fmla="*/ 0 h 58"/>
                    <a:gd name="T2" fmla="*/ 3 w 56"/>
                    <a:gd name="T3" fmla="*/ 0 h 58"/>
                    <a:gd name="T4" fmla="*/ 3 w 56"/>
                    <a:gd name="T5" fmla="*/ 0 h 58"/>
                    <a:gd name="T6" fmla="*/ 2 w 56"/>
                    <a:gd name="T7" fmla="*/ 1 h 58"/>
                    <a:gd name="T8" fmla="*/ 1 w 56"/>
                    <a:gd name="T9" fmla="*/ 2 h 58"/>
                    <a:gd name="T10" fmla="*/ 0 w 56"/>
                    <a:gd name="T11" fmla="*/ 3 h 58"/>
                    <a:gd name="T12" fmla="*/ 0 w 56"/>
                    <a:gd name="T13" fmla="*/ 4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 h="58">
                      <a:moveTo>
                        <a:pt x="56" y="0"/>
                      </a:moveTo>
                      <a:lnTo>
                        <a:pt x="45" y="3"/>
                      </a:lnTo>
                      <a:lnTo>
                        <a:pt x="34" y="8"/>
                      </a:lnTo>
                      <a:lnTo>
                        <a:pt x="23" y="17"/>
                      </a:lnTo>
                      <a:lnTo>
                        <a:pt x="13" y="29"/>
                      </a:lnTo>
                      <a:lnTo>
                        <a:pt x="6" y="43"/>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5080" name="Line 151"/>
                <p:cNvSpPr>
                  <a:spLocks noChangeShapeType="1"/>
                </p:cNvSpPr>
                <p:nvPr/>
              </p:nvSpPr>
              <p:spPr bwMode="auto">
                <a:xfrm>
                  <a:off x="1097" y="3485"/>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5070" name="Line 152"/>
              <p:cNvSpPr>
                <a:spLocks noChangeShapeType="1"/>
              </p:cNvSpPr>
              <p:nvPr/>
            </p:nvSpPr>
            <p:spPr bwMode="auto">
              <a:xfrm flipH="1">
                <a:off x="1025" y="2892"/>
                <a:ext cx="713" cy="6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71" name="Line 153"/>
              <p:cNvSpPr>
                <a:spLocks noChangeShapeType="1"/>
              </p:cNvSpPr>
              <p:nvPr/>
            </p:nvSpPr>
            <p:spPr bwMode="auto">
              <a:xfrm flipH="1" flipV="1">
                <a:off x="1738" y="2892"/>
                <a:ext cx="365" cy="43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72" name="Line 154"/>
              <p:cNvSpPr>
                <a:spLocks noChangeShapeType="1"/>
              </p:cNvSpPr>
              <p:nvPr/>
            </p:nvSpPr>
            <p:spPr bwMode="auto">
              <a:xfrm flipV="1">
                <a:off x="2103" y="2342"/>
                <a:ext cx="0" cy="9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73" name="Line 155"/>
              <p:cNvSpPr>
                <a:spLocks noChangeShapeType="1"/>
              </p:cNvSpPr>
              <p:nvPr/>
            </p:nvSpPr>
            <p:spPr bwMode="auto">
              <a:xfrm flipV="1">
                <a:off x="1025" y="2924"/>
                <a:ext cx="0" cy="5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74" name="Line 156"/>
              <p:cNvSpPr>
                <a:spLocks noChangeShapeType="1"/>
              </p:cNvSpPr>
              <p:nvPr/>
            </p:nvSpPr>
            <p:spPr bwMode="auto">
              <a:xfrm>
                <a:off x="1645" y="2970"/>
                <a:ext cx="77"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5075" name="Line 157"/>
              <p:cNvSpPr>
                <a:spLocks noChangeShapeType="1"/>
              </p:cNvSpPr>
              <p:nvPr/>
            </p:nvSpPr>
            <p:spPr bwMode="auto">
              <a:xfrm flipH="1">
                <a:off x="1722" y="2984"/>
                <a:ext cx="92"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195587"/>
                                        </p:tgtEl>
                                        <p:attrNameLst>
                                          <p:attrName>style.visibility</p:attrName>
                                        </p:attrNameLst>
                                      </p:cBhvr>
                                      <p:to>
                                        <p:strVal val="visible"/>
                                      </p:to>
                                    </p:set>
                                    <p:anim calcmode="lin" valueType="num">
                                      <p:cBhvr>
                                        <p:cTn id="7" dur="500" fill="hold"/>
                                        <p:tgtEl>
                                          <p:spTgt spid="195587"/>
                                        </p:tgtEl>
                                        <p:attrNameLst>
                                          <p:attrName>ppt_w</p:attrName>
                                        </p:attrNameLst>
                                      </p:cBhvr>
                                      <p:tavLst>
                                        <p:tav tm="0">
                                          <p:val>
                                            <p:fltVal val="0"/>
                                          </p:val>
                                        </p:tav>
                                        <p:tav tm="100000">
                                          <p:val>
                                            <p:strVal val="#ppt_w"/>
                                          </p:val>
                                        </p:tav>
                                      </p:tavLst>
                                    </p:anim>
                                    <p:anim calcmode="lin" valueType="num">
                                      <p:cBhvr>
                                        <p:cTn id="8" dur="500" fill="hold"/>
                                        <p:tgtEl>
                                          <p:spTgt spid="195587"/>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195588">
                                            <p:txEl>
                                              <p:pRg st="0" end="0"/>
                                            </p:txEl>
                                          </p:spTgt>
                                        </p:tgtEl>
                                        <p:attrNameLst>
                                          <p:attrName>style.visibility</p:attrName>
                                        </p:attrNameLst>
                                      </p:cBhvr>
                                      <p:to>
                                        <p:strVal val="visible"/>
                                      </p:to>
                                    </p:set>
                                    <p:animEffect transition="in" filter="wipe(up)">
                                      <p:cBhvr>
                                        <p:cTn id="13" dur="500"/>
                                        <p:tgtEl>
                                          <p:spTgt spid="195588">
                                            <p:txEl>
                                              <p:pRg st="0" end="0"/>
                                            </p:txEl>
                                          </p:spTgt>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8" fill="hold" nodeType="clickEffect">
                                  <p:stCondLst>
                                    <p:cond delay="0"/>
                                  </p:stCondLst>
                                  <p:childTnLst>
                                    <p:set>
                                      <p:cBhvr>
                                        <p:cTn id="17" dur="1" fill="hold">
                                          <p:stCondLst>
                                            <p:cond delay="0"/>
                                          </p:stCondLst>
                                        </p:cTn>
                                        <p:tgtEl>
                                          <p:spTgt spid="195702"/>
                                        </p:tgtEl>
                                        <p:attrNameLst>
                                          <p:attrName>style.visibility</p:attrName>
                                        </p:attrNameLst>
                                      </p:cBhvr>
                                      <p:to>
                                        <p:strVal val="visible"/>
                                      </p:to>
                                    </p:set>
                                    <p:animEffect transition="in" filter="wipe(left)">
                                      <p:cBhvr>
                                        <p:cTn id="18" dur="500"/>
                                        <p:tgtEl>
                                          <p:spTgt spid="195702"/>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nodeType="clickEffect">
                                  <p:stCondLst>
                                    <p:cond delay="0"/>
                                  </p:stCondLst>
                                  <p:childTnLst>
                                    <p:set>
                                      <p:cBhvr>
                                        <p:cTn id="22" dur="1" fill="hold">
                                          <p:stCondLst>
                                            <p:cond delay="0"/>
                                          </p:stCondLst>
                                        </p:cTn>
                                        <p:tgtEl>
                                          <p:spTgt spid="195723"/>
                                        </p:tgtEl>
                                        <p:attrNameLst>
                                          <p:attrName>style.visibility</p:attrName>
                                        </p:attrNameLst>
                                      </p:cBhvr>
                                      <p:to>
                                        <p:strVal val="visible"/>
                                      </p:to>
                                    </p:set>
                                    <p:animEffect transition="in" filter="wipe(up)">
                                      <p:cBhvr>
                                        <p:cTn id="23" dur="500"/>
                                        <p:tgtEl>
                                          <p:spTgt spid="195723"/>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95701"/>
                                        </p:tgtEl>
                                        <p:attrNameLst>
                                          <p:attrName>style.visibility</p:attrName>
                                        </p:attrNameLst>
                                      </p:cBhvr>
                                      <p:to>
                                        <p:strVal val="visible"/>
                                      </p:to>
                                    </p:set>
                                    <p:animEffect transition="in" filter="wipe(left)">
                                      <p:cBhvr>
                                        <p:cTn id="28" dur="500"/>
                                        <p:tgtEl>
                                          <p:spTgt spid="195701"/>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nodeType="clickEffect">
                                  <p:stCondLst>
                                    <p:cond delay="0"/>
                                  </p:stCondLst>
                                  <p:childTnLst>
                                    <p:set>
                                      <p:cBhvr>
                                        <p:cTn id="32" dur="1" fill="hold">
                                          <p:stCondLst>
                                            <p:cond delay="0"/>
                                          </p:stCondLst>
                                        </p:cTn>
                                        <p:tgtEl>
                                          <p:spTgt spid="195671"/>
                                        </p:tgtEl>
                                        <p:attrNameLst>
                                          <p:attrName>style.visibility</p:attrName>
                                        </p:attrNameLst>
                                      </p:cBhvr>
                                      <p:to>
                                        <p:strVal val="visible"/>
                                      </p:to>
                                    </p:set>
                                    <p:animEffect transition="in" filter="wipe(up)">
                                      <p:cBhvr>
                                        <p:cTn id="33" dur="500"/>
                                        <p:tgtEl>
                                          <p:spTgt spid="195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5587" grpId="0" autoUpdateAnimBg="0"/>
      <p:bldP spid="195588" grpId="0" build="p" autoUpdateAnimBg="0"/>
      <p:bldP spid="195701"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Text Box 24"/>
          <p:cNvSpPr txBox="1">
            <a:spLocks noChangeArrowheads="1"/>
          </p:cNvSpPr>
          <p:nvPr/>
        </p:nvSpPr>
        <p:spPr bwMode="auto">
          <a:xfrm>
            <a:off x="107950" y="63500"/>
            <a:ext cx="903605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4.</a:t>
            </a:r>
            <a:r>
              <a:rPr lang="zh-CN" altLang="en-US" sz="4000" b="1">
                <a:solidFill>
                  <a:srgbClr val="FF0000"/>
                </a:solidFill>
                <a:latin typeface="黑体" pitchFamily="2" charset="-122"/>
                <a:ea typeface="黑体" pitchFamily="2" charset="-122"/>
              </a:rPr>
              <a:t>过</a:t>
            </a:r>
            <a:r>
              <a:rPr lang="en-US" altLang="zh-CN" sz="4000" b="1">
                <a:solidFill>
                  <a:srgbClr val="FF0000"/>
                </a:solidFill>
                <a:latin typeface="黑体" pitchFamily="2" charset="-122"/>
                <a:ea typeface="黑体" pitchFamily="2" charset="-122"/>
              </a:rPr>
              <a:t>C</a:t>
            </a:r>
            <a:r>
              <a:rPr lang="zh-CN" altLang="en-US" sz="4000" b="1">
                <a:solidFill>
                  <a:srgbClr val="FF0000"/>
                </a:solidFill>
                <a:latin typeface="黑体" pitchFamily="2" charset="-122"/>
                <a:ea typeface="黑体" pitchFamily="2" charset="-122"/>
              </a:rPr>
              <a:t>点作直线与</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垂直相交。</a:t>
            </a:r>
          </a:p>
        </p:txBody>
      </p:sp>
      <p:grpSp>
        <p:nvGrpSpPr>
          <p:cNvPr id="196640" name="Group 32"/>
          <p:cNvGrpSpPr>
            <a:grpSpLocks/>
          </p:cNvGrpSpPr>
          <p:nvPr/>
        </p:nvGrpSpPr>
        <p:grpSpPr bwMode="auto">
          <a:xfrm>
            <a:off x="4238625" y="5835650"/>
            <a:ext cx="171450" cy="320675"/>
            <a:chOff x="1990" y="2996"/>
            <a:chExt cx="108" cy="202"/>
          </a:xfrm>
        </p:grpSpPr>
        <p:sp>
          <p:nvSpPr>
            <p:cNvPr id="46133" name="Freeform 33"/>
            <p:cNvSpPr>
              <a:spLocks/>
            </p:cNvSpPr>
            <p:nvPr/>
          </p:nvSpPr>
          <p:spPr bwMode="auto">
            <a:xfrm>
              <a:off x="2007" y="2996"/>
              <a:ext cx="91" cy="202"/>
            </a:xfrm>
            <a:custGeom>
              <a:avLst/>
              <a:gdLst>
                <a:gd name="T0" fmla="*/ 22 w 186"/>
                <a:gd name="T1" fmla="*/ 0 h 420"/>
                <a:gd name="T2" fmla="*/ 9 w 186"/>
                <a:gd name="T3" fmla="*/ 47 h 420"/>
                <a:gd name="T4" fmla="*/ 0 w 186"/>
                <a:gd name="T5" fmla="*/ 47 h 420"/>
                <a:gd name="T6" fmla="*/ 0 60000 65536"/>
                <a:gd name="T7" fmla="*/ 0 60000 65536"/>
                <a:gd name="T8" fmla="*/ 0 60000 65536"/>
              </a:gdLst>
              <a:ahLst/>
              <a:cxnLst>
                <a:cxn ang="T6">
                  <a:pos x="T0" y="T1"/>
                </a:cxn>
                <a:cxn ang="T7">
                  <a:pos x="T2" y="T3"/>
                </a:cxn>
                <a:cxn ang="T8">
                  <a:pos x="T4" y="T5"/>
                </a:cxn>
              </a:cxnLst>
              <a:rect l="0" t="0" r="r" b="b"/>
              <a:pathLst>
                <a:path w="186" h="420">
                  <a:moveTo>
                    <a:pt x="186" y="0"/>
                  </a:moveTo>
                  <a:lnTo>
                    <a:pt x="74" y="420"/>
                  </a:lnTo>
                  <a:lnTo>
                    <a:pt x="0" y="4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34" name="Freeform 34"/>
            <p:cNvSpPr>
              <a:spLocks/>
            </p:cNvSpPr>
            <p:nvPr/>
          </p:nvSpPr>
          <p:spPr bwMode="auto">
            <a:xfrm>
              <a:off x="1990" y="3157"/>
              <a:ext cx="17" cy="41"/>
            </a:xfrm>
            <a:custGeom>
              <a:avLst/>
              <a:gdLst>
                <a:gd name="T0" fmla="*/ 0 w 39"/>
                <a:gd name="T1" fmla="*/ 0 h 82"/>
                <a:gd name="T2" fmla="*/ 0 w 39"/>
                <a:gd name="T3" fmla="*/ 3 h 82"/>
                <a:gd name="T4" fmla="*/ 0 w 39"/>
                <a:gd name="T5" fmla="*/ 6 h 82"/>
                <a:gd name="T6" fmla="*/ 0 w 39"/>
                <a:gd name="T7" fmla="*/ 8 h 82"/>
                <a:gd name="T8" fmla="*/ 1 w 39"/>
                <a:gd name="T9" fmla="*/ 9 h 82"/>
                <a:gd name="T10" fmla="*/ 2 w 39"/>
                <a:gd name="T11" fmla="*/ 10 h 82"/>
                <a:gd name="T12" fmla="*/ 3 w 39"/>
                <a:gd name="T13" fmla="*/ 11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9" h="82">
                  <a:moveTo>
                    <a:pt x="4" y="0"/>
                  </a:moveTo>
                  <a:lnTo>
                    <a:pt x="0" y="22"/>
                  </a:lnTo>
                  <a:lnTo>
                    <a:pt x="0" y="42"/>
                  </a:lnTo>
                  <a:lnTo>
                    <a:pt x="5" y="59"/>
                  </a:lnTo>
                  <a:lnTo>
                    <a:pt x="14" y="72"/>
                  </a:lnTo>
                  <a:lnTo>
                    <a:pt x="24" y="80"/>
                  </a:lnTo>
                  <a:lnTo>
                    <a:pt x="39"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35" name="Line 35"/>
            <p:cNvSpPr>
              <a:spLocks noChangeShapeType="1"/>
            </p:cNvSpPr>
            <p:nvPr/>
          </p:nvSpPr>
          <p:spPr bwMode="auto">
            <a:xfrm flipV="1">
              <a:off x="1990" y="3104"/>
              <a:ext cx="17"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36" name="Freeform 36"/>
            <p:cNvSpPr>
              <a:spLocks/>
            </p:cNvSpPr>
            <p:nvPr/>
          </p:nvSpPr>
          <p:spPr bwMode="auto">
            <a:xfrm>
              <a:off x="2007" y="3063"/>
              <a:ext cx="37" cy="41"/>
            </a:xfrm>
            <a:custGeom>
              <a:avLst/>
              <a:gdLst>
                <a:gd name="T0" fmla="*/ 8 w 79"/>
                <a:gd name="T1" fmla="*/ 0 h 82"/>
                <a:gd name="T2" fmla="*/ 7 w 79"/>
                <a:gd name="T3" fmla="*/ 1 h 82"/>
                <a:gd name="T4" fmla="*/ 5 w 79"/>
                <a:gd name="T5" fmla="*/ 2 h 82"/>
                <a:gd name="T6" fmla="*/ 3 w 79"/>
                <a:gd name="T7" fmla="*/ 3 h 82"/>
                <a:gd name="T8" fmla="*/ 2 w 79"/>
                <a:gd name="T9" fmla="*/ 6 h 82"/>
                <a:gd name="T10" fmla="*/ 0 w 79"/>
                <a:gd name="T11" fmla="*/ 8 h 82"/>
                <a:gd name="T12" fmla="*/ 0 w 79"/>
                <a:gd name="T13" fmla="*/ 11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82">
                  <a:moveTo>
                    <a:pt x="79" y="0"/>
                  </a:moveTo>
                  <a:lnTo>
                    <a:pt x="64" y="2"/>
                  </a:lnTo>
                  <a:lnTo>
                    <a:pt x="48" y="11"/>
                  </a:lnTo>
                  <a:lnTo>
                    <a:pt x="32" y="24"/>
                  </a:lnTo>
                  <a:lnTo>
                    <a:pt x="18" y="41"/>
                  </a:lnTo>
                  <a:lnTo>
                    <a:pt x="7" y="61"/>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37" name="Line 37"/>
            <p:cNvSpPr>
              <a:spLocks noChangeShapeType="1"/>
            </p:cNvSpPr>
            <p:nvPr/>
          </p:nvSpPr>
          <p:spPr bwMode="auto">
            <a:xfrm>
              <a:off x="2044" y="3063"/>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96646" name="Group 38"/>
          <p:cNvGrpSpPr>
            <a:grpSpLocks/>
          </p:cNvGrpSpPr>
          <p:nvPr/>
        </p:nvGrpSpPr>
        <p:grpSpPr bwMode="auto">
          <a:xfrm>
            <a:off x="4211638" y="2622550"/>
            <a:ext cx="241300" cy="320675"/>
            <a:chOff x="1973" y="972"/>
            <a:chExt cx="152" cy="202"/>
          </a:xfrm>
        </p:grpSpPr>
        <p:sp>
          <p:nvSpPr>
            <p:cNvPr id="46127" name="Freeform 39"/>
            <p:cNvSpPr>
              <a:spLocks/>
            </p:cNvSpPr>
            <p:nvPr/>
          </p:nvSpPr>
          <p:spPr bwMode="auto">
            <a:xfrm>
              <a:off x="1993" y="972"/>
              <a:ext cx="88" cy="202"/>
            </a:xfrm>
            <a:custGeom>
              <a:avLst/>
              <a:gdLst>
                <a:gd name="T0" fmla="*/ 20 w 186"/>
                <a:gd name="T1" fmla="*/ 0 h 421"/>
                <a:gd name="T2" fmla="*/ 8 w 186"/>
                <a:gd name="T3" fmla="*/ 47 h 421"/>
                <a:gd name="T4" fmla="*/ 0 w 186"/>
                <a:gd name="T5" fmla="*/ 47 h 421"/>
                <a:gd name="T6" fmla="*/ 0 60000 65536"/>
                <a:gd name="T7" fmla="*/ 0 60000 65536"/>
                <a:gd name="T8" fmla="*/ 0 60000 65536"/>
              </a:gdLst>
              <a:ahLst/>
              <a:cxnLst>
                <a:cxn ang="T6">
                  <a:pos x="T0" y="T1"/>
                </a:cxn>
                <a:cxn ang="T7">
                  <a:pos x="T2" y="T3"/>
                </a:cxn>
                <a:cxn ang="T8">
                  <a:pos x="T4" y="T5"/>
                </a:cxn>
              </a:cxnLst>
              <a:rect l="0" t="0" r="r" b="b"/>
              <a:pathLst>
                <a:path w="186" h="421">
                  <a:moveTo>
                    <a:pt x="186" y="0"/>
                  </a:moveTo>
                  <a:lnTo>
                    <a:pt x="74" y="421"/>
                  </a:lnTo>
                  <a:lnTo>
                    <a:pt x="0" y="4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28" name="Freeform 40"/>
            <p:cNvSpPr>
              <a:spLocks/>
            </p:cNvSpPr>
            <p:nvPr/>
          </p:nvSpPr>
          <p:spPr bwMode="auto">
            <a:xfrm>
              <a:off x="1973" y="1134"/>
              <a:ext cx="20" cy="40"/>
            </a:xfrm>
            <a:custGeom>
              <a:avLst/>
              <a:gdLst>
                <a:gd name="T0" fmla="*/ 1 w 39"/>
                <a:gd name="T1" fmla="*/ 0 h 82"/>
                <a:gd name="T2" fmla="*/ 0 w 39"/>
                <a:gd name="T3" fmla="*/ 2 h 82"/>
                <a:gd name="T4" fmla="*/ 0 w 39"/>
                <a:gd name="T5" fmla="*/ 5 h 82"/>
                <a:gd name="T6" fmla="*/ 1 w 39"/>
                <a:gd name="T7" fmla="*/ 7 h 82"/>
                <a:gd name="T8" fmla="*/ 2 w 39"/>
                <a:gd name="T9" fmla="*/ 8 h 82"/>
                <a:gd name="T10" fmla="*/ 4 w 39"/>
                <a:gd name="T11" fmla="*/ 9 h 82"/>
                <a:gd name="T12" fmla="*/ 5 w 39"/>
                <a:gd name="T13" fmla="*/ 1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9" h="82">
                  <a:moveTo>
                    <a:pt x="4" y="0"/>
                  </a:moveTo>
                  <a:lnTo>
                    <a:pt x="0" y="21"/>
                  </a:lnTo>
                  <a:lnTo>
                    <a:pt x="0" y="41"/>
                  </a:lnTo>
                  <a:lnTo>
                    <a:pt x="5" y="57"/>
                  </a:lnTo>
                  <a:lnTo>
                    <a:pt x="14" y="71"/>
                  </a:lnTo>
                  <a:lnTo>
                    <a:pt x="25" y="79"/>
                  </a:lnTo>
                  <a:lnTo>
                    <a:pt x="39"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29" name="Line 41"/>
            <p:cNvSpPr>
              <a:spLocks noChangeShapeType="1"/>
            </p:cNvSpPr>
            <p:nvPr/>
          </p:nvSpPr>
          <p:spPr bwMode="auto">
            <a:xfrm flipV="1">
              <a:off x="1977" y="1080"/>
              <a:ext cx="13"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30" name="Freeform 42"/>
            <p:cNvSpPr>
              <a:spLocks/>
            </p:cNvSpPr>
            <p:nvPr/>
          </p:nvSpPr>
          <p:spPr bwMode="auto">
            <a:xfrm>
              <a:off x="1990" y="1040"/>
              <a:ext cx="41" cy="40"/>
            </a:xfrm>
            <a:custGeom>
              <a:avLst/>
              <a:gdLst>
                <a:gd name="T0" fmla="*/ 11 w 79"/>
                <a:gd name="T1" fmla="*/ 0 h 81"/>
                <a:gd name="T2" fmla="*/ 9 w 79"/>
                <a:gd name="T3" fmla="*/ 0 h 81"/>
                <a:gd name="T4" fmla="*/ 7 w 79"/>
                <a:gd name="T5" fmla="*/ 1 h 81"/>
                <a:gd name="T6" fmla="*/ 5 w 79"/>
                <a:gd name="T7" fmla="*/ 2 h 81"/>
                <a:gd name="T8" fmla="*/ 3 w 79"/>
                <a:gd name="T9" fmla="*/ 5 h 81"/>
                <a:gd name="T10" fmla="*/ 1 w 79"/>
                <a:gd name="T11" fmla="*/ 7 h 81"/>
                <a:gd name="T12" fmla="*/ 0 w 79"/>
                <a:gd name="T13" fmla="*/ 1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81">
                  <a:moveTo>
                    <a:pt x="79" y="0"/>
                  </a:moveTo>
                  <a:lnTo>
                    <a:pt x="64" y="2"/>
                  </a:lnTo>
                  <a:lnTo>
                    <a:pt x="48" y="10"/>
                  </a:lnTo>
                  <a:lnTo>
                    <a:pt x="32" y="23"/>
                  </a:lnTo>
                  <a:lnTo>
                    <a:pt x="18" y="40"/>
                  </a:lnTo>
                  <a:lnTo>
                    <a:pt x="7" y="6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31" name="Line 43"/>
            <p:cNvSpPr>
              <a:spLocks noChangeShapeType="1"/>
            </p:cNvSpPr>
            <p:nvPr/>
          </p:nvSpPr>
          <p:spPr bwMode="auto">
            <a:xfrm>
              <a:off x="2031" y="1040"/>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32" name="Line 44"/>
            <p:cNvSpPr>
              <a:spLocks noChangeShapeType="1"/>
            </p:cNvSpPr>
            <p:nvPr/>
          </p:nvSpPr>
          <p:spPr bwMode="auto">
            <a:xfrm flipH="1">
              <a:off x="2105" y="972"/>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6085" name="Line 45"/>
          <p:cNvSpPr>
            <a:spLocks noChangeShapeType="1"/>
          </p:cNvSpPr>
          <p:nvPr/>
        </p:nvSpPr>
        <p:spPr bwMode="auto">
          <a:xfrm>
            <a:off x="3516313" y="4191000"/>
            <a:ext cx="0" cy="12271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6654" name="Line 46"/>
          <p:cNvSpPr>
            <a:spLocks noChangeShapeType="1"/>
          </p:cNvSpPr>
          <p:nvPr/>
        </p:nvSpPr>
        <p:spPr bwMode="auto">
          <a:xfrm flipV="1">
            <a:off x="3516313" y="2992438"/>
            <a:ext cx="577850" cy="11985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6655" name="Line 47"/>
          <p:cNvSpPr>
            <a:spLocks noChangeShapeType="1"/>
          </p:cNvSpPr>
          <p:nvPr/>
        </p:nvSpPr>
        <p:spPr bwMode="auto">
          <a:xfrm>
            <a:off x="4094163" y="2992438"/>
            <a:ext cx="0" cy="32115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96656" name="Line 48"/>
          <p:cNvSpPr>
            <a:spLocks noChangeShapeType="1"/>
          </p:cNvSpPr>
          <p:nvPr/>
        </p:nvSpPr>
        <p:spPr bwMode="auto">
          <a:xfrm flipH="1" flipV="1">
            <a:off x="3516313" y="5418138"/>
            <a:ext cx="577850" cy="78581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89" name="Group 49"/>
          <p:cNvGrpSpPr>
            <a:grpSpLocks/>
          </p:cNvGrpSpPr>
          <p:nvPr/>
        </p:nvGrpSpPr>
        <p:grpSpPr bwMode="auto">
          <a:xfrm>
            <a:off x="2771775" y="2205038"/>
            <a:ext cx="3908425" cy="4138612"/>
            <a:chOff x="1066" y="709"/>
            <a:chExt cx="2462" cy="2607"/>
          </a:xfrm>
        </p:grpSpPr>
        <p:sp>
          <p:nvSpPr>
            <p:cNvPr id="46094" name="Line 50"/>
            <p:cNvSpPr>
              <a:spLocks noChangeShapeType="1"/>
            </p:cNvSpPr>
            <p:nvPr/>
          </p:nvSpPr>
          <p:spPr bwMode="auto">
            <a:xfrm flipH="1">
              <a:off x="1066" y="2055"/>
              <a:ext cx="24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95" name="Group 51"/>
            <p:cNvGrpSpPr>
              <a:grpSpLocks/>
            </p:cNvGrpSpPr>
            <p:nvPr/>
          </p:nvGrpSpPr>
          <p:grpSpPr bwMode="auto">
            <a:xfrm>
              <a:off x="1191" y="709"/>
              <a:ext cx="2165" cy="2607"/>
              <a:chOff x="1191" y="709"/>
              <a:chExt cx="2165" cy="2607"/>
            </a:xfrm>
          </p:grpSpPr>
          <p:sp>
            <p:nvSpPr>
              <p:cNvPr id="46096" name="Line 52"/>
              <p:cNvSpPr>
                <a:spLocks noChangeShapeType="1"/>
              </p:cNvSpPr>
              <p:nvPr/>
            </p:nvSpPr>
            <p:spPr bwMode="auto">
              <a:xfrm flipH="1" flipV="1">
                <a:off x="1343" y="935"/>
                <a:ext cx="1784" cy="86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097" name="Group 53"/>
              <p:cNvGrpSpPr>
                <a:grpSpLocks/>
              </p:cNvGrpSpPr>
              <p:nvPr/>
            </p:nvGrpSpPr>
            <p:grpSpPr bwMode="auto">
              <a:xfrm>
                <a:off x="1191" y="709"/>
                <a:ext cx="2165" cy="2607"/>
                <a:chOff x="1191" y="709"/>
                <a:chExt cx="2165" cy="2607"/>
              </a:xfrm>
            </p:grpSpPr>
            <p:grpSp>
              <p:nvGrpSpPr>
                <p:cNvPr id="46098" name="Group 54"/>
                <p:cNvGrpSpPr>
                  <a:grpSpLocks/>
                </p:cNvGrpSpPr>
                <p:nvPr/>
              </p:nvGrpSpPr>
              <p:grpSpPr bwMode="auto">
                <a:xfrm>
                  <a:off x="1191" y="3127"/>
                  <a:ext cx="84" cy="135"/>
                  <a:chOff x="1191" y="3127"/>
                  <a:chExt cx="84" cy="135"/>
                </a:xfrm>
              </p:grpSpPr>
              <p:sp>
                <p:nvSpPr>
                  <p:cNvPr id="46125" name="Freeform 55"/>
                  <p:cNvSpPr>
                    <a:spLocks/>
                  </p:cNvSpPr>
                  <p:nvPr/>
                </p:nvSpPr>
                <p:spPr bwMode="auto">
                  <a:xfrm>
                    <a:off x="1251" y="3235"/>
                    <a:ext cx="7" cy="27"/>
                  </a:xfrm>
                  <a:custGeom>
                    <a:avLst/>
                    <a:gdLst>
                      <a:gd name="T0" fmla="*/ 0 w 17"/>
                      <a:gd name="T1" fmla="*/ 0 h 58"/>
                      <a:gd name="T2" fmla="*/ 0 w 17"/>
                      <a:gd name="T3" fmla="*/ 1 h 58"/>
                      <a:gd name="T4" fmla="*/ 0 w 17"/>
                      <a:gd name="T5" fmla="*/ 3 h 58"/>
                      <a:gd name="T6" fmla="*/ 1 w 17"/>
                      <a:gd name="T7" fmla="*/ 5 h 58"/>
                      <a:gd name="T8" fmla="*/ 1 w 17"/>
                      <a:gd name="T9" fmla="*/ 6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58">
                        <a:moveTo>
                          <a:pt x="2" y="0"/>
                        </a:moveTo>
                        <a:lnTo>
                          <a:pt x="0" y="16"/>
                        </a:lnTo>
                        <a:lnTo>
                          <a:pt x="1" y="31"/>
                        </a:lnTo>
                        <a:lnTo>
                          <a:pt x="9" y="46"/>
                        </a:lnTo>
                        <a:lnTo>
                          <a:pt x="17"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26" name="Freeform 56"/>
                  <p:cNvSpPr>
                    <a:spLocks/>
                  </p:cNvSpPr>
                  <p:nvPr/>
                </p:nvSpPr>
                <p:spPr bwMode="auto">
                  <a:xfrm>
                    <a:off x="1191" y="3127"/>
                    <a:ext cx="84" cy="135"/>
                  </a:xfrm>
                  <a:custGeom>
                    <a:avLst/>
                    <a:gdLst>
                      <a:gd name="T0" fmla="*/ 19 w 178"/>
                      <a:gd name="T1" fmla="*/ 4 h 281"/>
                      <a:gd name="T2" fmla="*/ 19 w 178"/>
                      <a:gd name="T3" fmla="*/ 3 h 281"/>
                      <a:gd name="T4" fmla="*/ 18 w 178"/>
                      <a:gd name="T5" fmla="*/ 1 h 281"/>
                      <a:gd name="T6" fmla="*/ 18 w 178"/>
                      <a:gd name="T7" fmla="*/ 0 h 281"/>
                      <a:gd name="T8" fmla="*/ 17 w 178"/>
                      <a:gd name="T9" fmla="*/ 0 h 281"/>
                      <a:gd name="T10" fmla="*/ 17 w 178"/>
                      <a:gd name="T11" fmla="*/ 0 h 281"/>
                      <a:gd name="T12" fmla="*/ 12 w 178"/>
                      <a:gd name="T13" fmla="*/ 0 h 281"/>
                      <a:gd name="T14" fmla="*/ 11 w 178"/>
                      <a:gd name="T15" fmla="*/ 0 h 281"/>
                      <a:gd name="T16" fmla="*/ 9 w 178"/>
                      <a:gd name="T17" fmla="*/ 1 h 281"/>
                      <a:gd name="T18" fmla="*/ 8 w 178"/>
                      <a:gd name="T19" fmla="*/ 1 h 281"/>
                      <a:gd name="T20" fmla="*/ 8 w 178"/>
                      <a:gd name="T21" fmla="*/ 2 h 281"/>
                      <a:gd name="T22" fmla="*/ 7 w 178"/>
                      <a:gd name="T23" fmla="*/ 3 h 281"/>
                      <a:gd name="T24" fmla="*/ 6 w 178"/>
                      <a:gd name="T25" fmla="*/ 4 h 281"/>
                      <a:gd name="T26" fmla="*/ 5 w 178"/>
                      <a:gd name="T27" fmla="*/ 7 h 281"/>
                      <a:gd name="T28" fmla="*/ 4 w 178"/>
                      <a:gd name="T29" fmla="*/ 8 h 281"/>
                      <a:gd name="T30" fmla="*/ 4 w 178"/>
                      <a:gd name="T31" fmla="*/ 9 h 281"/>
                      <a:gd name="T32" fmla="*/ 3 w 178"/>
                      <a:gd name="T33" fmla="*/ 12 h 281"/>
                      <a:gd name="T34" fmla="*/ 2 w 178"/>
                      <a:gd name="T35" fmla="*/ 17 h 281"/>
                      <a:gd name="T36" fmla="*/ 0 w 178"/>
                      <a:gd name="T37" fmla="*/ 22 h 281"/>
                      <a:gd name="T38" fmla="*/ 0 w 178"/>
                      <a:gd name="T39" fmla="*/ 24 h 281"/>
                      <a:gd name="T40" fmla="*/ 0 w 178"/>
                      <a:gd name="T41" fmla="*/ 25 h 281"/>
                      <a:gd name="T42" fmla="*/ 0 w 178"/>
                      <a:gd name="T43" fmla="*/ 26 h 281"/>
                      <a:gd name="T44" fmla="*/ 0 w 178"/>
                      <a:gd name="T45" fmla="*/ 28 h 281"/>
                      <a:gd name="T46" fmla="*/ 1 w 178"/>
                      <a:gd name="T47" fmla="*/ 29 h 281"/>
                      <a:gd name="T48" fmla="*/ 2 w 178"/>
                      <a:gd name="T49" fmla="*/ 30 h 281"/>
                      <a:gd name="T50" fmla="*/ 3 w 178"/>
                      <a:gd name="T51" fmla="*/ 31 h 281"/>
                      <a:gd name="T52" fmla="*/ 4 w 178"/>
                      <a:gd name="T53" fmla="*/ 31 h 281"/>
                      <a:gd name="T54" fmla="*/ 5 w 178"/>
                      <a:gd name="T55" fmla="*/ 31 h 281"/>
                      <a:gd name="T56" fmla="*/ 8 w 178"/>
                      <a:gd name="T57" fmla="*/ 31 h 281"/>
                      <a:gd name="T58" fmla="*/ 9 w 178"/>
                      <a:gd name="T59" fmla="*/ 31 h 281"/>
                      <a:gd name="T60" fmla="*/ 10 w 178"/>
                      <a:gd name="T61" fmla="*/ 31 h 281"/>
                      <a:gd name="T62" fmla="*/ 11 w 178"/>
                      <a:gd name="T63" fmla="*/ 30 h 281"/>
                      <a:gd name="T64" fmla="*/ 12 w 178"/>
                      <a:gd name="T65" fmla="*/ 29 h 281"/>
                      <a:gd name="T66" fmla="*/ 12 w 178"/>
                      <a:gd name="T67" fmla="*/ 28 h 281"/>
                      <a:gd name="T68" fmla="*/ 13 w 178"/>
                      <a:gd name="T69" fmla="*/ 27 h 281"/>
                      <a:gd name="T70" fmla="*/ 14 w 178"/>
                      <a:gd name="T71" fmla="*/ 24 h 281"/>
                      <a:gd name="T72" fmla="*/ 16 w 178"/>
                      <a:gd name="T73" fmla="*/ 14 h 281"/>
                      <a:gd name="T74" fmla="*/ 17 w 178"/>
                      <a:gd name="T75" fmla="*/ 9 h 281"/>
                      <a:gd name="T76" fmla="*/ 19 w 178"/>
                      <a:gd name="T77" fmla="*/ 4 h 28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8" h="281">
                        <a:moveTo>
                          <a:pt x="178" y="37"/>
                        </a:moveTo>
                        <a:lnTo>
                          <a:pt x="178" y="26"/>
                        </a:lnTo>
                        <a:lnTo>
                          <a:pt x="176" y="14"/>
                        </a:lnTo>
                        <a:lnTo>
                          <a:pt x="170" y="3"/>
                        </a:lnTo>
                        <a:lnTo>
                          <a:pt x="166" y="1"/>
                        </a:lnTo>
                        <a:lnTo>
                          <a:pt x="159" y="0"/>
                        </a:lnTo>
                        <a:lnTo>
                          <a:pt x="112" y="1"/>
                        </a:lnTo>
                        <a:lnTo>
                          <a:pt x="101" y="3"/>
                        </a:lnTo>
                        <a:lnTo>
                          <a:pt x="90" y="8"/>
                        </a:lnTo>
                        <a:lnTo>
                          <a:pt x="81" y="14"/>
                        </a:lnTo>
                        <a:lnTo>
                          <a:pt x="71" y="22"/>
                        </a:lnTo>
                        <a:lnTo>
                          <a:pt x="63" y="30"/>
                        </a:lnTo>
                        <a:lnTo>
                          <a:pt x="56" y="40"/>
                        </a:lnTo>
                        <a:lnTo>
                          <a:pt x="44" y="60"/>
                        </a:lnTo>
                        <a:lnTo>
                          <a:pt x="39" y="69"/>
                        </a:lnTo>
                        <a:lnTo>
                          <a:pt x="36" y="81"/>
                        </a:lnTo>
                        <a:lnTo>
                          <a:pt x="30" y="104"/>
                        </a:lnTo>
                        <a:lnTo>
                          <a:pt x="18" y="149"/>
                        </a:lnTo>
                        <a:lnTo>
                          <a:pt x="5" y="194"/>
                        </a:lnTo>
                        <a:lnTo>
                          <a:pt x="1" y="216"/>
                        </a:lnTo>
                        <a:lnTo>
                          <a:pt x="0" y="228"/>
                        </a:lnTo>
                        <a:lnTo>
                          <a:pt x="1" y="240"/>
                        </a:lnTo>
                        <a:lnTo>
                          <a:pt x="4" y="252"/>
                        </a:lnTo>
                        <a:lnTo>
                          <a:pt x="8" y="262"/>
                        </a:lnTo>
                        <a:lnTo>
                          <a:pt x="16" y="272"/>
                        </a:lnTo>
                        <a:lnTo>
                          <a:pt x="25" y="278"/>
                        </a:lnTo>
                        <a:lnTo>
                          <a:pt x="37" y="281"/>
                        </a:lnTo>
                        <a:lnTo>
                          <a:pt x="49" y="281"/>
                        </a:lnTo>
                        <a:lnTo>
                          <a:pt x="72" y="281"/>
                        </a:lnTo>
                        <a:lnTo>
                          <a:pt x="84" y="281"/>
                        </a:lnTo>
                        <a:lnTo>
                          <a:pt x="94" y="276"/>
                        </a:lnTo>
                        <a:lnTo>
                          <a:pt x="104" y="270"/>
                        </a:lnTo>
                        <a:lnTo>
                          <a:pt x="111" y="261"/>
                        </a:lnTo>
                        <a:lnTo>
                          <a:pt x="118" y="252"/>
                        </a:lnTo>
                        <a:lnTo>
                          <a:pt x="123" y="241"/>
                        </a:lnTo>
                        <a:lnTo>
                          <a:pt x="131" y="219"/>
                        </a:lnTo>
                        <a:lnTo>
                          <a:pt x="153" y="128"/>
                        </a:lnTo>
                        <a:lnTo>
                          <a:pt x="167" y="83"/>
                        </a:lnTo>
                        <a:lnTo>
                          <a:pt x="177"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6099" name="Group 57"/>
                <p:cNvGrpSpPr>
                  <a:grpSpLocks/>
                </p:cNvGrpSpPr>
                <p:nvPr/>
              </p:nvGrpSpPr>
              <p:grpSpPr bwMode="auto">
                <a:xfrm>
                  <a:off x="1225" y="709"/>
                  <a:ext cx="165" cy="202"/>
                  <a:chOff x="1225" y="709"/>
                  <a:chExt cx="165" cy="202"/>
                </a:xfrm>
              </p:grpSpPr>
              <p:sp>
                <p:nvSpPr>
                  <p:cNvPr id="46122" name="Freeform 58"/>
                  <p:cNvSpPr>
                    <a:spLocks/>
                  </p:cNvSpPr>
                  <p:nvPr/>
                </p:nvSpPr>
                <p:spPr bwMode="auto">
                  <a:xfrm>
                    <a:off x="1225" y="776"/>
                    <a:ext cx="87" cy="135"/>
                  </a:xfrm>
                  <a:custGeom>
                    <a:avLst/>
                    <a:gdLst>
                      <a:gd name="T0" fmla="*/ 20 w 179"/>
                      <a:gd name="T1" fmla="*/ 4 h 280"/>
                      <a:gd name="T2" fmla="*/ 20 w 179"/>
                      <a:gd name="T3" fmla="*/ 3 h 280"/>
                      <a:gd name="T4" fmla="*/ 20 w 179"/>
                      <a:gd name="T5" fmla="*/ 1 h 280"/>
                      <a:gd name="T6" fmla="*/ 19 w 179"/>
                      <a:gd name="T7" fmla="*/ 0 h 280"/>
                      <a:gd name="T8" fmla="*/ 19 w 179"/>
                      <a:gd name="T9" fmla="*/ 0 h 280"/>
                      <a:gd name="T10" fmla="*/ 18 w 179"/>
                      <a:gd name="T11" fmla="*/ 0 h 280"/>
                      <a:gd name="T12" fmla="*/ 13 w 179"/>
                      <a:gd name="T13" fmla="*/ 0 h 280"/>
                      <a:gd name="T14" fmla="*/ 12 w 179"/>
                      <a:gd name="T15" fmla="*/ 0 h 280"/>
                      <a:gd name="T16" fmla="*/ 10 w 179"/>
                      <a:gd name="T17" fmla="*/ 0 h 280"/>
                      <a:gd name="T18" fmla="*/ 9 w 179"/>
                      <a:gd name="T19" fmla="*/ 1 h 280"/>
                      <a:gd name="T20" fmla="*/ 8 w 179"/>
                      <a:gd name="T21" fmla="*/ 2 h 280"/>
                      <a:gd name="T22" fmla="*/ 7 w 179"/>
                      <a:gd name="T23" fmla="*/ 3 h 280"/>
                      <a:gd name="T24" fmla="*/ 7 w 179"/>
                      <a:gd name="T25" fmla="*/ 4 h 280"/>
                      <a:gd name="T26" fmla="*/ 5 w 179"/>
                      <a:gd name="T27" fmla="*/ 7 h 280"/>
                      <a:gd name="T28" fmla="*/ 4 w 179"/>
                      <a:gd name="T29" fmla="*/ 8 h 280"/>
                      <a:gd name="T30" fmla="*/ 4 w 179"/>
                      <a:gd name="T31" fmla="*/ 9 h 280"/>
                      <a:gd name="T32" fmla="*/ 3 w 179"/>
                      <a:gd name="T33" fmla="*/ 12 h 280"/>
                      <a:gd name="T34" fmla="*/ 2 w 179"/>
                      <a:gd name="T35" fmla="*/ 16 h 280"/>
                      <a:gd name="T36" fmla="*/ 0 w 179"/>
                      <a:gd name="T37" fmla="*/ 22 h 280"/>
                      <a:gd name="T38" fmla="*/ 0 w 179"/>
                      <a:gd name="T39" fmla="*/ 25 h 280"/>
                      <a:gd name="T40" fmla="*/ 0 w 179"/>
                      <a:gd name="T41" fmla="*/ 26 h 280"/>
                      <a:gd name="T42" fmla="*/ 0 w 179"/>
                      <a:gd name="T43" fmla="*/ 27 h 280"/>
                      <a:gd name="T44" fmla="*/ 0 w 179"/>
                      <a:gd name="T45" fmla="*/ 28 h 280"/>
                      <a:gd name="T46" fmla="*/ 1 w 179"/>
                      <a:gd name="T47" fmla="*/ 29 h 280"/>
                      <a:gd name="T48" fmla="*/ 2 w 179"/>
                      <a:gd name="T49" fmla="*/ 30 h 280"/>
                      <a:gd name="T50" fmla="*/ 3 w 179"/>
                      <a:gd name="T51" fmla="*/ 31 h 280"/>
                      <a:gd name="T52" fmla="*/ 4 w 179"/>
                      <a:gd name="T53" fmla="*/ 31 h 280"/>
                      <a:gd name="T54" fmla="*/ 6 w 179"/>
                      <a:gd name="T55" fmla="*/ 31 h 280"/>
                      <a:gd name="T56" fmla="*/ 8 w 179"/>
                      <a:gd name="T57" fmla="*/ 31 h 280"/>
                      <a:gd name="T58" fmla="*/ 10 w 179"/>
                      <a:gd name="T59" fmla="*/ 31 h 280"/>
                      <a:gd name="T60" fmla="*/ 11 w 179"/>
                      <a:gd name="T61" fmla="*/ 31 h 280"/>
                      <a:gd name="T62" fmla="*/ 12 w 179"/>
                      <a:gd name="T63" fmla="*/ 30 h 280"/>
                      <a:gd name="T64" fmla="*/ 13 w 179"/>
                      <a:gd name="T65" fmla="*/ 29 h 280"/>
                      <a:gd name="T66" fmla="*/ 14 w 179"/>
                      <a:gd name="T67" fmla="*/ 28 h 280"/>
                      <a:gd name="T68" fmla="*/ 14 w 179"/>
                      <a:gd name="T69" fmla="*/ 27 h 280"/>
                      <a:gd name="T70" fmla="*/ 15 w 179"/>
                      <a:gd name="T71" fmla="*/ 25 h 280"/>
                      <a:gd name="T72" fmla="*/ 17 w 179"/>
                      <a:gd name="T73" fmla="*/ 14 h 280"/>
                      <a:gd name="T74" fmla="*/ 19 w 179"/>
                      <a:gd name="T75" fmla="*/ 9 h 280"/>
                      <a:gd name="T76" fmla="*/ 20 w 179"/>
                      <a:gd name="T77" fmla="*/ 4 h 2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9" h="280">
                        <a:moveTo>
                          <a:pt x="179" y="38"/>
                        </a:moveTo>
                        <a:lnTo>
                          <a:pt x="179" y="26"/>
                        </a:lnTo>
                        <a:lnTo>
                          <a:pt x="177" y="14"/>
                        </a:lnTo>
                        <a:lnTo>
                          <a:pt x="171" y="4"/>
                        </a:lnTo>
                        <a:lnTo>
                          <a:pt x="166" y="0"/>
                        </a:lnTo>
                        <a:lnTo>
                          <a:pt x="160" y="0"/>
                        </a:lnTo>
                        <a:lnTo>
                          <a:pt x="113" y="0"/>
                        </a:lnTo>
                        <a:lnTo>
                          <a:pt x="101" y="3"/>
                        </a:lnTo>
                        <a:lnTo>
                          <a:pt x="91" y="7"/>
                        </a:lnTo>
                        <a:lnTo>
                          <a:pt x="81" y="13"/>
                        </a:lnTo>
                        <a:lnTo>
                          <a:pt x="72" y="21"/>
                        </a:lnTo>
                        <a:lnTo>
                          <a:pt x="64" y="29"/>
                        </a:lnTo>
                        <a:lnTo>
                          <a:pt x="57" y="39"/>
                        </a:lnTo>
                        <a:lnTo>
                          <a:pt x="45" y="59"/>
                        </a:lnTo>
                        <a:lnTo>
                          <a:pt x="40" y="70"/>
                        </a:lnTo>
                        <a:lnTo>
                          <a:pt x="36" y="80"/>
                        </a:lnTo>
                        <a:lnTo>
                          <a:pt x="31" y="104"/>
                        </a:lnTo>
                        <a:lnTo>
                          <a:pt x="18" y="148"/>
                        </a:lnTo>
                        <a:lnTo>
                          <a:pt x="6" y="193"/>
                        </a:lnTo>
                        <a:lnTo>
                          <a:pt x="1" y="217"/>
                        </a:lnTo>
                        <a:lnTo>
                          <a:pt x="0" y="228"/>
                        </a:lnTo>
                        <a:lnTo>
                          <a:pt x="1" y="240"/>
                        </a:lnTo>
                        <a:lnTo>
                          <a:pt x="4" y="251"/>
                        </a:lnTo>
                        <a:lnTo>
                          <a:pt x="9" y="261"/>
                        </a:lnTo>
                        <a:lnTo>
                          <a:pt x="16" y="271"/>
                        </a:lnTo>
                        <a:lnTo>
                          <a:pt x="26" y="277"/>
                        </a:lnTo>
                        <a:lnTo>
                          <a:pt x="37" y="280"/>
                        </a:lnTo>
                        <a:lnTo>
                          <a:pt x="49" y="280"/>
                        </a:lnTo>
                        <a:lnTo>
                          <a:pt x="73" y="280"/>
                        </a:lnTo>
                        <a:lnTo>
                          <a:pt x="84" y="280"/>
                        </a:lnTo>
                        <a:lnTo>
                          <a:pt x="95" y="276"/>
                        </a:lnTo>
                        <a:lnTo>
                          <a:pt x="105" y="269"/>
                        </a:lnTo>
                        <a:lnTo>
                          <a:pt x="112" y="260"/>
                        </a:lnTo>
                        <a:lnTo>
                          <a:pt x="118" y="251"/>
                        </a:lnTo>
                        <a:lnTo>
                          <a:pt x="124" y="240"/>
                        </a:lnTo>
                        <a:lnTo>
                          <a:pt x="131" y="218"/>
                        </a:lnTo>
                        <a:lnTo>
                          <a:pt x="155" y="127"/>
                        </a:lnTo>
                        <a:lnTo>
                          <a:pt x="167" y="82"/>
                        </a:lnTo>
                        <a:lnTo>
                          <a:pt x="178"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23" name="Freeform 59"/>
                  <p:cNvSpPr>
                    <a:spLocks/>
                  </p:cNvSpPr>
                  <p:nvPr/>
                </p:nvSpPr>
                <p:spPr bwMode="auto">
                  <a:xfrm>
                    <a:off x="1289" y="881"/>
                    <a:ext cx="6" cy="30"/>
                  </a:xfrm>
                  <a:custGeom>
                    <a:avLst/>
                    <a:gdLst>
                      <a:gd name="T0" fmla="*/ 0 w 17"/>
                      <a:gd name="T1" fmla="*/ 0 h 58"/>
                      <a:gd name="T2" fmla="*/ 0 w 17"/>
                      <a:gd name="T3" fmla="*/ 2 h 58"/>
                      <a:gd name="T4" fmla="*/ 0 w 17"/>
                      <a:gd name="T5" fmla="*/ 5 h 58"/>
                      <a:gd name="T6" fmla="*/ 0 w 17"/>
                      <a:gd name="T7" fmla="*/ 6 h 58"/>
                      <a:gd name="T8" fmla="*/ 1 w 17"/>
                      <a:gd name="T9" fmla="*/ 8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58">
                        <a:moveTo>
                          <a:pt x="2" y="0"/>
                        </a:moveTo>
                        <a:lnTo>
                          <a:pt x="0" y="16"/>
                        </a:lnTo>
                        <a:lnTo>
                          <a:pt x="1" y="32"/>
                        </a:lnTo>
                        <a:lnTo>
                          <a:pt x="8" y="46"/>
                        </a:lnTo>
                        <a:lnTo>
                          <a:pt x="17"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24" name="Line 60"/>
                  <p:cNvSpPr>
                    <a:spLocks noChangeShapeType="1"/>
                  </p:cNvSpPr>
                  <p:nvPr/>
                </p:nvSpPr>
                <p:spPr bwMode="auto">
                  <a:xfrm flipH="1">
                    <a:off x="1370" y="709"/>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6100" name="Group 61"/>
                <p:cNvGrpSpPr>
                  <a:grpSpLocks/>
                </p:cNvGrpSpPr>
                <p:nvPr/>
              </p:nvGrpSpPr>
              <p:grpSpPr bwMode="auto">
                <a:xfrm>
                  <a:off x="3221" y="1660"/>
                  <a:ext cx="135" cy="202"/>
                  <a:chOff x="3221" y="1660"/>
                  <a:chExt cx="135" cy="202"/>
                </a:xfrm>
              </p:grpSpPr>
              <p:sp>
                <p:nvSpPr>
                  <p:cNvPr id="46120" name="Freeform 62"/>
                  <p:cNvSpPr>
                    <a:spLocks/>
                  </p:cNvSpPr>
                  <p:nvPr/>
                </p:nvSpPr>
                <p:spPr bwMode="auto">
                  <a:xfrm>
                    <a:off x="3221" y="1660"/>
                    <a:ext cx="91" cy="202"/>
                  </a:xfrm>
                  <a:custGeom>
                    <a:avLst/>
                    <a:gdLst>
                      <a:gd name="T0" fmla="*/ 13 w 189"/>
                      <a:gd name="T1" fmla="*/ 0 h 421"/>
                      <a:gd name="T2" fmla="*/ 0 w 189"/>
                      <a:gd name="T3" fmla="*/ 47 h 421"/>
                      <a:gd name="T4" fmla="*/ 8 w 189"/>
                      <a:gd name="T5" fmla="*/ 47 h 421"/>
                      <a:gd name="T6" fmla="*/ 10 w 189"/>
                      <a:gd name="T7" fmla="*/ 46 h 421"/>
                      <a:gd name="T8" fmla="*/ 12 w 189"/>
                      <a:gd name="T9" fmla="*/ 46 h 421"/>
                      <a:gd name="T10" fmla="*/ 13 w 189"/>
                      <a:gd name="T11" fmla="*/ 44 h 421"/>
                      <a:gd name="T12" fmla="*/ 15 w 189"/>
                      <a:gd name="T13" fmla="*/ 42 h 421"/>
                      <a:gd name="T14" fmla="*/ 16 w 189"/>
                      <a:gd name="T15" fmla="*/ 40 h 421"/>
                      <a:gd name="T16" fmla="*/ 17 w 189"/>
                      <a:gd name="T17" fmla="*/ 37 h 421"/>
                      <a:gd name="T18" fmla="*/ 21 w 189"/>
                      <a:gd name="T19" fmla="*/ 24 h 421"/>
                      <a:gd name="T20" fmla="*/ 21 w 189"/>
                      <a:gd name="T21" fmla="*/ 22 h 421"/>
                      <a:gd name="T22" fmla="*/ 21 w 189"/>
                      <a:gd name="T23" fmla="*/ 20 h 421"/>
                      <a:gd name="T24" fmla="*/ 20 w 189"/>
                      <a:gd name="T25" fmla="*/ 18 h 421"/>
                      <a:gd name="T26" fmla="*/ 19 w 189"/>
                      <a:gd name="T27" fmla="*/ 17 h 421"/>
                      <a:gd name="T28" fmla="*/ 18 w 189"/>
                      <a:gd name="T29" fmla="*/ 16 h 421"/>
                      <a:gd name="T30" fmla="*/ 17 w 189"/>
                      <a:gd name="T31" fmla="*/ 16 h 421"/>
                      <a:gd name="T32" fmla="*/ 9 w 189"/>
                      <a:gd name="T33" fmla="*/ 16 h 4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9" h="421">
                        <a:moveTo>
                          <a:pt x="113" y="0"/>
                        </a:moveTo>
                        <a:lnTo>
                          <a:pt x="0" y="421"/>
                        </a:lnTo>
                        <a:lnTo>
                          <a:pt x="74" y="421"/>
                        </a:lnTo>
                        <a:lnTo>
                          <a:pt x="90" y="418"/>
                        </a:lnTo>
                        <a:lnTo>
                          <a:pt x="106" y="410"/>
                        </a:lnTo>
                        <a:lnTo>
                          <a:pt x="120" y="396"/>
                        </a:lnTo>
                        <a:lnTo>
                          <a:pt x="134" y="380"/>
                        </a:lnTo>
                        <a:lnTo>
                          <a:pt x="146" y="360"/>
                        </a:lnTo>
                        <a:lnTo>
                          <a:pt x="153" y="339"/>
                        </a:lnTo>
                        <a:lnTo>
                          <a:pt x="184" y="222"/>
                        </a:lnTo>
                        <a:lnTo>
                          <a:pt x="189" y="201"/>
                        </a:lnTo>
                        <a:lnTo>
                          <a:pt x="188" y="181"/>
                        </a:lnTo>
                        <a:lnTo>
                          <a:pt x="183" y="164"/>
                        </a:lnTo>
                        <a:lnTo>
                          <a:pt x="175" y="151"/>
                        </a:lnTo>
                        <a:lnTo>
                          <a:pt x="163" y="143"/>
                        </a:lnTo>
                        <a:lnTo>
                          <a:pt x="149" y="141"/>
                        </a:lnTo>
                        <a:lnTo>
                          <a:pt x="76"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21" name="Line 63"/>
                  <p:cNvSpPr>
                    <a:spLocks noChangeShapeType="1"/>
                  </p:cNvSpPr>
                  <p:nvPr/>
                </p:nvSpPr>
                <p:spPr bwMode="auto">
                  <a:xfrm flipH="1">
                    <a:off x="3336" y="1660"/>
                    <a:ext cx="20"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6101" name="Freeform 64"/>
                <p:cNvSpPr>
                  <a:spLocks/>
                </p:cNvSpPr>
                <p:nvPr/>
              </p:nvSpPr>
              <p:spPr bwMode="auto">
                <a:xfrm>
                  <a:off x="3204" y="3114"/>
                  <a:ext cx="91" cy="202"/>
                </a:xfrm>
                <a:custGeom>
                  <a:avLst/>
                  <a:gdLst>
                    <a:gd name="T0" fmla="*/ 13 w 189"/>
                    <a:gd name="T1" fmla="*/ 0 h 420"/>
                    <a:gd name="T2" fmla="*/ 0 w 189"/>
                    <a:gd name="T3" fmla="*/ 47 h 420"/>
                    <a:gd name="T4" fmla="*/ 8 w 189"/>
                    <a:gd name="T5" fmla="*/ 47 h 420"/>
                    <a:gd name="T6" fmla="*/ 10 w 189"/>
                    <a:gd name="T7" fmla="*/ 47 h 420"/>
                    <a:gd name="T8" fmla="*/ 12 w 189"/>
                    <a:gd name="T9" fmla="*/ 45 h 420"/>
                    <a:gd name="T10" fmla="*/ 13 w 189"/>
                    <a:gd name="T11" fmla="*/ 44 h 420"/>
                    <a:gd name="T12" fmla="*/ 15 w 189"/>
                    <a:gd name="T13" fmla="*/ 42 h 420"/>
                    <a:gd name="T14" fmla="*/ 16 w 189"/>
                    <a:gd name="T15" fmla="*/ 40 h 420"/>
                    <a:gd name="T16" fmla="*/ 17 w 189"/>
                    <a:gd name="T17" fmla="*/ 38 h 420"/>
                    <a:gd name="T18" fmla="*/ 21 w 189"/>
                    <a:gd name="T19" fmla="*/ 25 h 420"/>
                    <a:gd name="T20" fmla="*/ 21 w 189"/>
                    <a:gd name="T21" fmla="*/ 22 h 420"/>
                    <a:gd name="T22" fmla="*/ 21 w 189"/>
                    <a:gd name="T23" fmla="*/ 20 h 420"/>
                    <a:gd name="T24" fmla="*/ 20 w 189"/>
                    <a:gd name="T25" fmla="*/ 18 h 420"/>
                    <a:gd name="T26" fmla="*/ 19 w 189"/>
                    <a:gd name="T27" fmla="*/ 17 h 420"/>
                    <a:gd name="T28" fmla="*/ 18 w 189"/>
                    <a:gd name="T29" fmla="*/ 16 h 420"/>
                    <a:gd name="T30" fmla="*/ 17 w 189"/>
                    <a:gd name="T31" fmla="*/ 15 h 420"/>
                    <a:gd name="T32" fmla="*/ 9 w 189"/>
                    <a:gd name="T33" fmla="*/ 15 h 4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9" h="420">
                      <a:moveTo>
                        <a:pt x="113" y="0"/>
                      </a:moveTo>
                      <a:lnTo>
                        <a:pt x="0" y="420"/>
                      </a:lnTo>
                      <a:lnTo>
                        <a:pt x="74" y="420"/>
                      </a:lnTo>
                      <a:lnTo>
                        <a:pt x="90" y="417"/>
                      </a:lnTo>
                      <a:lnTo>
                        <a:pt x="106" y="408"/>
                      </a:lnTo>
                      <a:lnTo>
                        <a:pt x="121" y="396"/>
                      </a:lnTo>
                      <a:lnTo>
                        <a:pt x="135" y="379"/>
                      </a:lnTo>
                      <a:lnTo>
                        <a:pt x="146" y="359"/>
                      </a:lnTo>
                      <a:lnTo>
                        <a:pt x="154" y="338"/>
                      </a:lnTo>
                      <a:lnTo>
                        <a:pt x="185" y="221"/>
                      </a:lnTo>
                      <a:lnTo>
                        <a:pt x="189" y="200"/>
                      </a:lnTo>
                      <a:lnTo>
                        <a:pt x="188" y="181"/>
                      </a:lnTo>
                      <a:lnTo>
                        <a:pt x="183" y="164"/>
                      </a:lnTo>
                      <a:lnTo>
                        <a:pt x="175" y="150"/>
                      </a:lnTo>
                      <a:lnTo>
                        <a:pt x="163" y="142"/>
                      </a:lnTo>
                      <a:lnTo>
                        <a:pt x="149" y="139"/>
                      </a:lnTo>
                      <a:lnTo>
                        <a:pt x="76" y="1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02" name="Line 65"/>
                <p:cNvSpPr>
                  <a:spLocks noChangeShapeType="1"/>
                </p:cNvSpPr>
                <p:nvPr/>
              </p:nvSpPr>
              <p:spPr bwMode="auto">
                <a:xfrm flipH="1">
                  <a:off x="1343" y="3228"/>
                  <a:ext cx="1784"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03" name="Line 66"/>
                <p:cNvSpPr>
                  <a:spLocks noChangeShapeType="1"/>
                </p:cNvSpPr>
                <p:nvPr/>
              </p:nvSpPr>
              <p:spPr bwMode="auto">
                <a:xfrm>
                  <a:off x="1343" y="935"/>
                  <a:ext cx="0" cy="22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04" name="Line 67"/>
                <p:cNvSpPr>
                  <a:spLocks noChangeShapeType="1"/>
                </p:cNvSpPr>
                <p:nvPr/>
              </p:nvSpPr>
              <p:spPr bwMode="auto">
                <a:xfrm>
                  <a:off x="3127" y="1802"/>
                  <a:ext cx="0" cy="14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6105" name="Group 68"/>
                <p:cNvGrpSpPr>
                  <a:grpSpLocks/>
                </p:cNvGrpSpPr>
                <p:nvPr/>
              </p:nvGrpSpPr>
              <p:grpSpPr bwMode="auto">
                <a:xfrm>
                  <a:off x="1423" y="1717"/>
                  <a:ext cx="146" cy="274"/>
                  <a:chOff x="1423" y="1717"/>
                  <a:chExt cx="146" cy="274"/>
                </a:xfrm>
              </p:grpSpPr>
              <p:sp>
                <p:nvSpPr>
                  <p:cNvPr id="46113" name="Line 69"/>
                  <p:cNvSpPr>
                    <a:spLocks noChangeShapeType="1"/>
                  </p:cNvSpPr>
                  <p:nvPr/>
                </p:nvSpPr>
                <p:spPr bwMode="auto">
                  <a:xfrm flipH="1">
                    <a:off x="1444" y="1920"/>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4" name="Freeform 70"/>
                  <p:cNvSpPr>
                    <a:spLocks/>
                  </p:cNvSpPr>
                  <p:nvPr/>
                </p:nvSpPr>
                <p:spPr bwMode="auto">
                  <a:xfrm>
                    <a:off x="1423" y="1879"/>
                    <a:ext cx="21" cy="41"/>
                  </a:xfrm>
                  <a:custGeom>
                    <a:avLst/>
                    <a:gdLst>
                      <a:gd name="T0" fmla="*/ 1 w 40"/>
                      <a:gd name="T1" fmla="*/ 0 h 81"/>
                      <a:gd name="T2" fmla="*/ 0 w 40"/>
                      <a:gd name="T3" fmla="*/ 3 h 81"/>
                      <a:gd name="T4" fmla="*/ 0 w 40"/>
                      <a:gd name="T5" fmla="*/ 5 h 81"/>
                      <a:gd name="T6" fmla="*/ 1 w 40"/>
                      <a:gd name="T7" fmla="*/ 8 h 81"/>
                      <a:gd name="T8" fmla="*/ 2 w 40"/>
                      <a:gd name="T9" fmla="*/ 9 h 81"/>
                      <a:gd name="T10" fmla="*/ 4 w 40"/>
                      <a:gd name="T11" fmla="*/ 10 h 81"/>
                      <a:gd name="T12" fmla="*/ 6 w 40"/>
                      <a:gd name="T13" fmla="*/ 11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0" h="81">
                        <a:moveTo>
                          <a:pt x="4" y="0"/>
                        </a:moveTo>
                        <a:lnTo>
                          <a:pt x="0" y="20"/>
                        </a:lnTo>
                        <a:lnTo>
                          <a:pt x="0" y="40"/>
                        </a:lnTo>
                        <a:lnTo>
                          <a:pt x="6" y="57"/>
                        </a:lnTo>
                        <a:lnTo>
                          <a:pt x="14" y="70"/>
                        </a:lnTo>
                        <a:lnTo>
                          <a:pt x="26" y="79"/>
                        </a:lnTo>
                        <a:lnTo>
                          <a:pt x="4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15" name="Line 71"/>
                  <p:cNvSpPr>
                    <a:spLocks noChangeShapeType="1"/>
                  </p:cNvSpPr>
                  <p:nvPr/>
                </p:nvSpPr>
                <p:spPr bwMode="auto">
                  <a:xfrm flipV="1">
                    <a:off x="1427" y="1825"/>
                    <a:ext cx="13"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6" name="Freeform 72"/>
                  <p:cNvSpPr>
                    <a:spLocks/>
                  </p:cNvSpPr>
                  <p:nvPr/>
                </p:nvSpPr>
                <p:spPr bwMode="auto">
                  <a:xfrm>
                    <a:off x="1440" y="1785"/>
                    <a:ext cx="37" cy="40"/>
                  </a:xfrm>
                  <a:custGeom>
                    <a:avLst/>
                    <a:gdLst>
                      <a:gd name="T0" fmla="*/ 8 w 79"/>
                      <a:gd name="T1" fmla="*/ 0 h 82"/>
                      <a:gd name="T2" fmla="*/ 7 w 79"/>
                      <a:gd name="T3" fmla="*/ 0 h 82"/>
                      <a:gd name="T4" fmla="*/ 5 w 79"/>
                      <a:gd name="T5" fmla="*/ 1 h 82"/>
                      <a:gd name="T6" fmla="*/ 3 w 79"/>
                      <a:gd name="T7" fmla="*/ 2 h 82"/>
                      <a:gd name="T8" fmla="*/ 2 w 79"/>
                      <a:gd name="T9" fmla="*/ 5 h 82"/>
                      <a:gd name="T10" fmla="*/ 1 w 79"/>
                      <a:gd name="T11" fmla="*/ 7 h 82"/>
                      <a:gd name="T12" fmla="*/ 0 w 79"/>
                      <a:gd name="T13" fmla="*/ 1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82">
                        <a:moveTo>
                          <a:pt x="79" y="0"/>
                        </a:moveTo>
                        <a:lnTo>
                          <a:pt x="64" y="3"/>
                        </a:lnTo>
                        <a:lnTo>
                          <a:pt x="48" y="10"/>
                        </a:lnTo>
                        <a:lnTo>
                          <a:pt x="32" y="23"/>
                        </a:lnTo>
                        <a:lnTo>
                          <a:pt x="18" y="40"/>
                        </a:lnTo>
                        <a:lnTo>
                          <a:pt x="8" y="60"/>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17" name="Line 73"/>
                  <p:cNvSpPr>
                    <a:spLocks noChangeShapeType="1"/>
                  </p:cNvSpPr>
                  <p:nvPr/>
                </p:nvSpPr>
                <p:spPr bwMode="auto">
                  <a:xfrm>
                    <a:off x="1477" y="1785"/>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8" name="Line 74"/>
                  <p:cNvSpPr>
                    <a:spLocks noChangeShapeType="1"/>
                  </p:cNvSpPr>
                  <p:nvPr/>
                </p:nvSpPr>
                <p:spPr bwMode="auto">
                  <a:xfrm flipH="1">
                    <a:off x="1531" y="1717"/>
                    <a:ext cx="2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9" name="Freeform 75"/>
                  <p:cNvSpPr>
                    <a:spLocks/>
                  </p:cNvSpPr>
                  <p:nvPr/>
                </p:nvSpPr>
                <p:spPr bwMode="auto">
                  <a:xfrm>
                    <a:off x="1504" y="1926"/>
                    <a:ext cx="65" cy="65"/>
                  </a:xfrm>
                  <a:custGeom>
                    <a:avLst/>
                    <a:gdLst>
                      <a:gd name="T0" fmla="*/ 16 w 133"/>
                      <a:gd name="T1" fmla="*/ 8 h 134"/>
                      <a:gd name="T2" fmla="*/ 15 w 133"/>
                      <a:gd name="T3" fmla="*/ 5 h 134"/>
                      <a:gd name="T4" fmla="*/ 14 w 133"/>
                      <a:gd name="T5" fmla="*/ 3 h 134"/>
                      <a:gd name="T6" fmla="*/ 12 w 133"/>
                      <a:gd name="T7" fmla="*/ 1 h 134"/>
                      <a:gd name="T8" fmla="*/ 10 w 133"/>
                      <a:gd name="T9" fmla="*/ 0 h 134"/>
                      <a:gd name="T10" fmla="*/ 8 w 133"/>
                      <a:gd name="T11" fmla="*/ 0 h 134"/>
                      <a:gd name="T12" fmla="*/ 5 w 133"/>
                      <a:gd name="T13" fmla="*/ 0 h 134"/>
                      <a:gd name="T14" fmla="*/ 3 w 133"/>
                      <a:gd name="T15" fmla="*/ 1 h 134"/>
                      <a:gd name="T16" fmla="*/ 1 w 133"/>
                      <a:gd name="T17" fmla="*/ 3 h 134"/>
                      <a:gd name="T18" fmla="*/ 0 w 133"/>
                      <a:gd name="T19" fmla="*/ 5 h 134"/>
                      <a:gd name="T20" fmla="*/ 0 w 133"/>
                      <a:gd name="T21" fmla="*/ 8 h 134"/>
                      <a:gd name="T22" fmla="*/ 0 w 133"/>
                      <a:gd name="T23" fmla="*/ 10 h 134"/>
                      <a:gd name="T24" fmla="*/ 1 w 133"/>
                      <a:gd name="T25" fmla="*/ 12 h 134"/>
                      <a:gd name="T26" fmla="*/ 3 w 133"/>
                      <a:gd name="T27" fmla="*/ 14 h 134"/>
                      <a:gd name="T28" fmla="*/ 5 w 133"/>
                      <a:gd name="T29" fmla="*/ 15 h 134"/>
                      <a:gd name="T30" fmla="*/ 8 w 133"/>
                      <a:gd name="T31" fmla="*/ 16 h 134"/>
                      <a:gd name="T32" fmla="*/ 10 w 133"/>
                      <a:gd name="T33" fmla="*/ 15 h 134"/>
                      <a:gd name="T34" fmla="*/ 12 w 133"/>
                      <a:gd name="T35" fmla="*/ 14 h 134"/>
                      <a:gd name="T36" fmla="*/ 14 w 133"/>
                      <a:gd name="T37" fmla="*/ 12 h 134"/>
                      <a:gd name="T38" fmla="*/ 15 w 133"/>
                      <a:gd name="T39" fmla="*/ 10 h 134"/>
                      <a:gd name="T40" fmla="*/ 16 w 133"/>
                      <a:gd name="T41" fmla="*/ 8 h 1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33" h="134">
                        <a:moveTo>
                          <a:pt x="133" y="67"/>
                        </a:moveTo>
                        <a:lnTo>
                          <a:pt x="130" y="47"/>
                        </a:lnTo>
                        <a:lnTo>
                          <a:pt x="121" y="27"/>
                        </a:lnTo>
                        <a:lnTo>
                          <a:pt x="106" y="13"/>
                        </a:lnTo>
                        <a:lnTo>
                          <a:pt x="88" y="3"/>
                        </a:lnTo>
                        <a:lnTo>
                          <a:pt x="66" y="0"/>
                        </a:lnTo>
                        <a:lnTo>
                          <a:pt x="46" y="3"/>
                        </a:lnTo>
                        <a:lnTo>
                          <a:pt x="28" y="13"/>
                        </a:lnTo>
                        <a:lnTo>
                          <a:pt x="13" y="27"/>
                        </a:lnTo>
                        <a:lnTo>
                          <a:pt x="3" y="47"/>
                        </a:lnTo>
                        <a:lnTo>
                          <a:pt x="0" y="67"/>
                        </a:lnTo>
                        <a:lnTo>
                          <a:pt x="3" y="87"/>
                        </a:lnTo>
                        <a:lnTo>
                          <a:pt x="13" y="106"/>
                        </a:lnTo>
                        <a:lnTo>
                          <a:pt x="28" y="121"/>
                        </a:lnTo>
                        <a:lnTo>
                          <a:pt x="46" y="131"/>
                        </a:lnTo>
                        <a:lnTo>
                          <a:pt x="66" y="134"/>
                        </a:lnTo>
                        <a:lnTo>
                          <a:pt x="88" y="131"/>
                        </a:lnTo>
                        <a:lnTo>
                          <a:pt x="106" y="121"/>
                        </a:lnTo>
                        <a:lnTo>
                          <a:pt x="121" y="106"/>
                        </a:lnTo>
                        <a:lnTo>
                          <a:pt x="130" y="87"/>
                        </a:lnTo>
                        <a:lnTo>
                          <a:pt x="133" y="67"/>
                        </a:lnTo>
                        <a:close/>
                      </a:path>
                    </a:pathLst>
                  </a:custGeom>
                  <a:solidFill>
                    <a:schemeClr val="accent2"/>
                  </a:solidFill>
                  <a:ln w="19050" cmpd="sng">
                    <a:solidFill>
                      <a:schemeClr val="accent2"/>
                    </a:solidFill>
                    <a:prstDash val="solid"/>
                    <a:round/>
                    <a:headEnd/>
                    <a:tailEnd/>
                  </a:ln>
                </p:spPr>
                <p:txBody>
                  <a:bodyPr/>
                  <a:lstStyle/>
                  <a:p>
                    <a:endParaRPr lang="zh-CN" altLang="en-US"/>
                  </a:p>
                </p:txBody>
              </p:sp>
            </p:grpSp>
            <p:grpSp>
              <p:nvGrpSpPr>
                <p:cNvPr id="46106" name="Group 76"/>
                <p:cNvGrpSpPr>
                  <a:grpSpLocks/>
                </p:cNvGrpSpPr>
                <p:nvPr/>
              </p:nvGrpSpPr>
              <p:grpSpPr bwMode="auto">
                <a:xfrm>
                  <a:off x="1397" y="2699"/>
                  <a:ext cx="172" cy="158"/>
                  <a:chOff x="1397" y="2699"/>
                  <a:chExt cx="172" cy="158"/>
                </a:xfrm>
              </p:grpSpPr>
              <p:sp>
                <p:nvSpPr>
                  <p:cNvPr id="46107" name="Line 77"/>
                  <p:cNvSpPr>
                    <a:spLocks noChangeShapeType="1"/>
                  </p:cNvSpPr>
                  <p:nvPr/>
                </p:nvSpPr>
                <p:spPr bwMode="auto">
                  <a:xfrm flipH="1">
                    <a:off x="1413" y="2857"/>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08" name="Freeform 78"/>
                  <p:cNvSpPr>
                    <a:spLocks/>
                  </p:cNvSpPr>
                  <p:nvPr/>
                </p:nvSpPr>
                <p:spPr bwMode="auto">
                  <a:xfrm>
                    <a:off x="1397" y="2817"/>
                    <a:ext cx="16" cy="40"/>
                  </a:xfrm>
                  <a:custGeom>
                    <a:avLst/>
                    <a:gdLst>
                      <a:gd name="T0" fmla="*/ 0 w 38"/>
                      <a:gd name="T1" fmla="*/ 0 h 81"/>
                      <a:gd name="T2" fmla="*/ 0 w 38"/>
                      <a:gd name="T3" fmla="*/ 2 h 81"/>
                      <a:gd name="T4" fmla="*/ 0 w 38"/>
                      <a:gd name="T5" fmla="*/ 5 h 81"/>
                      <a:gd name="T6" fmla="*/ 0 w 38"/>
                      <a:gd name="T7" fmla="*/ 7 h 81"/>
                      <a:gd name="T8" fmla="*/ 1 w 38"/>
                      <a:gd name="T9" fmla="*/ 8 h 81"/>
                      <a:gd name="T10" fmla="*/ 2 w 38"/>
                      <a:gd name="T11" fmla="*/ 9 h 81"/>
                      <a:gd name="T12" fmla="*/ 3 w 38"/>
                      <a:gd name="T13" fmla="*/ 10 h 8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81">
                        <a:moveTo>
                          <a:pt x="3" y="0"/>
                        </a:moveTo>
                        <a:lnTo>
                          <a:pt x="0" y="20"/>
                        </a:lnTo>
                        <a:lnTo>
                          <a:pt x="0" y="41"/>
                        </a:lnTo>
                        <a:lnTo>
                          <a:pt x="4" y="58"/>
                        </a:lnTo>
                        <a:lnTo>
                          <a:pt x="12" y="71"/>
                        </a:lnTo>
                        <a:lnTo>
                          <a:pt x="24" y="79"/>
                        </a:lnTo>
                        <a:lnTo>
                          <a:pt x="38"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09" name="Line 79"/>
                  <p:cNvSpPr>
                    <a:spLocks noChangeShapeType="1"/>
                  </p:cNvSpPr>
                  <p:nvPr/>
                </p:nvSpPr>
                <p:spPr bwMode="auto">
                  <a:xfrm flipV="1">
                    <a:off x="1397" y="2763"/>
                    <a:ext cx="16"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0" name="Freeform 80"/>
                  <p:cNvSpPr>
                    <a:spLocks/>
                  </p:cNvSpPr>
                  <p:nvPr/>
                </p:nvSpPr>
                <p:spPr bwMode="auto">
                  <a:xfrm>
                    <a:off x="1413" y="2722"/>
                    <a:ext cx="37" cy="41"/>
                  </a:xfrm>
                  <a:custGeom>
                    <a:avLst/>
                    <a:gdLst>
                      <a:gd name="T0" fmla="*/ 8 w 79"/>
                      <a:gd name="T1" fmla="*/ 0 h 82"/>
                      <a:gd name="T2" fmla="*/ 7 w 79"/>
                      <a:gd name="T3" fmla="*/ 1 h 82"/>
                      <a:gd name="T4" fmla="*/ 5 w 79"/>
                      <a:gd name="T5" fmla="*/ 2 h 82"/>
                      <a:gd name="T6" fmla="*/ 3 w 79"/>
                      <a:gd name="T7" fmla="*/ 4 h 82"/>
                      <a:gd name="T8" fmla="*/ 2 w 79"/>
                      <a:gd name="T9" fmla="*/ 6 h 82"/>
                      <a:gd name="T10" fmla="*/ 0 w 79"/>
                      <a:gd name="T11" fmla="*/ 8 h 82"/>
                      <a:gd name="T12" fmla="*/ 0 w 79"/>
                      <a:gd name="T13" fmla="*/ 11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82">
                        <a:moveTo>
                          <a:pt x="79" y="0"/>
                        </a:moveTo>
                        <a:lnTo>
                          <a:pt x="63" y="3"/>
                        </a:lnTo>
                        <a:lnTo>
                          <a:pt x="47" y="11"/>
                        </a:lnTo>
                        <a:lnTo>
                          <a:pt x="32" y="25"/>
                        </a:lnTo>
                        <a:lnTo>
                          <a:pt x="18" y="41"/>
                        </a:lnTo>
                        <a:lnTo>
                          <a:pt x="7" y="61"/>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6111" name="Line 81"/>
                  <p:cNvSpPr>
                    <a:spLocks noChangeShapeType="1"/>
                  </p:cNvSpPr>
                  <p:nvPr/>
                </p:nvSpPr>
                <p:spPr bwMode="auto">
                  <a:xfrm>
                    <a:off x="1450" y="2722"/>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112" name="Freeform 82"/>
                  <p:cNvSpPr>
                    <a:spLocks/>
                  </p:cNvSpPr>
                  <p:nvPr/>
                </p:nvSpPr>
                <p:spPr bwMode="auto">
                  <a:xfrm>
                    <a:off x="1504" y="2699"/>
                    <a:ext cx="65" cy="67"/>
                  </a:xfrm>
                  <a:custGeom>
                    <a:avLst/>
                    <a:gdLst>
                      <a:gd name="T0" fmla="*/ 16 w 133"/>
                      <a:gd name="T1" fmla="*/ 8 h 135"/>
                      <a:gd name="T2" fmla="*/ 15 w 133"/>
                      <a:gd name="T3" fmla="*/ 5 h 135"/>
                      <a:gd name="T4" fmla="*/ 14 w 133"/>
                      <a:gd name="T5" fmla="*/ 3 h 135"/>
                      <a:gd name="T6" fmla="*/ 12 w 133"/>
                      <a:gd name="T7" fmla="*/ 1 h 135"/>
                      <a:gd name="T8" fmla="*/ 10 w 133"/>
                      <a:gd name="T9" fmla="*/ 0 h 135"/>
                      <a:gd name="T10" fmla="*/ 8 w 133"/>
                      <a:gd name="T11" fmla="*/ 0 h 135"/>
                      <a:gd name="T12" fmla="*/ 5 w 133"/>
                      <a:gd name="T13" fmla="*/ 0 h 135"/>
                      <a:gd name="T14" fmla="*/ 3 w 133"/>
                      <a:gd name="T15" fmla="*/ 1 h 135"/>
                      <a:gd name="T16" fmla="*/ 1 w 133"/>
                      <a:gd name="T17" fmla="*/ 3 h 135"/>
                      <a:gd name="T18" fmla="*/ 0 w 133"/>
                      <a:gd name="T19" fmla="*/ 5 h 135"/>
                      <a:gd name="T20" fmla="*/ 0 w 133"/>
                      <a:gd name="T21" fmla="*/ 8 h 135"/>
                      <a:gd name="T22" fmla="*/ 0 w 133"/>
                      <a:gd name="T23" fmla="*/ 11 h 135"/>
                      <a:gd name="T24" fmla="*/ 1 w 133"/>
                      <a:gd name="T25" fmla="*/ 13 h 135"/>
                      <a:gd name="T26" fmla="*/ 3 w 133"/>
                      <a:gd name="T27" fmla="*/ 15 h 135"/>
                      <a:gd name="T28" fmla="*/ 5 w 133"/>
                      <a:gd name="T29" fmla="*/ 16 h 135"/>
                      <a:gd name="T30" fmla="*/ 8 w 133"/>
                      <a:gd name="T31" fmla="*/ 16 h 135"/>
                      <a:gd name="T32" fmla="*/ 10 w 133"/>
                      <a:gd name="T33" fmla="*/ 16 h 135"/>
                      <a:gd name="T34" fmla="*/ 12 w 133"/>
                      <a:gd name="T35" fmla="*/ 15 h 135"/>
                      <a:gd name="T36" fmla="*/ 14 w 133"/>
                      <a:gd name="T37" fmla="*/ 13 h 135"/>
                      <a:gd name="T38" fmla="*/ 15 w 133"/>
                      <a:gd name="T39" fmla="*/ 11 h 135"/>
                      <a:gd name="T40" fmla="*/ 16 w 133"/>
                      <a:gd name="T41" fmla="*/ 8 h 1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33" h="135">
                        <a:moveTo>
                          <a:pt x="133" y="67"/>
                        </a:moveTo>
                        <a:lnTo>
                          <a:pt x="130" y="47"/>
                        </a:lnTo>
                        <a:lnTo>
                          <a:pt x="121" y="28"/>
                        </a:lnTo>
                        <a:lnTo>
                          <a:pt x="106" y="13"/>
                        </a:lnTo>
                        <a:lnTo>
                          <a:pt x="88" y="4"/>
                        </a:lnTo>
                        <a:lnTo>
                          <a:pt x="66" y="0"/>
                        </a:lnTo>
                        <a:lnTo>
                          <a:pt x="46" y="4"/>
                        </a:lnTo>
                        <a:lnTo>
                          <a:pt x="28" y="13"/>
                        </a:lnTo>
                        <a:lnTo>
                          <a:pt x="13" y="28"/>
                        </a:lnTo>
                        <a:lnTo>
                          <a:pt x="3" y="47"/>
                        </a:lnTo>
                        <a:lnTo>
                          <a:pt x="0" y="67"/>
                        </a:lnTo>
                        <a:lnTo>
                          <a:pt x="3" y="88"/>
                        </a:lnTo>
                        <a:lnTo>
                          <a:pt x="13" y="107"/>
                        </a:lnTo>
                        <a:lnTo>
                          <a:pt x="28" y="122"/>
                        </a:lnTo>
                        <a:lnTo>
                          <a:pt x="46" y="131"/>
                        </a:lnTo>
                        <a:lnTo>
                          <a:pt x="66" y="135"/>
                        </a:lnTo>
                        <a:lnTo>
                          <a:pt x="88" y="131"/>
                        </a:lnTo>
                        <a:lnTo>
                          <a:pt x="106" y="122"/>
                        </a:lnTo>
                        <a:lnTo>
                          <a:pt x="121" y="107"/>
                        </a:lnTo>
                        <a:lnTo>
                          <a:pt x="130" y="88"/>
                        </a:lnTo>
                        <a:lnTo>
                          <a:pt x="133" y="67"/>
                        </a:lnTo>
                        <a:close/>
                      </a:path>
                    </a:pathLst>
                  </a:custGeom>
                  <a:solidFill>
                    <a:schemeClr val="accent2"/>
                  </a:solidFill>
                  <a:ln w="19050" cmpd="sng">
                    <a:solidFill>
                      <a:schemeClr val="accent2"/>
                    </a:solidFill>
                    <a:prstDash val="solid"/>
                    <a:round/>
                    <a:headEnd/>
                    <a:tailEnd/>
                  </a:ln>
                </p:spPr>
                <p:txBody>
                  <a:bodyPr/>
                  <a:lstStyle/>
                  <a:p>
                    <a:endParaRPr lang="zh-CN" altLang="en-US"/>
                  </a:p>
                </p:txBody>
              </p:sp>
            </p:grpSp>
          </p:grpSp>
        </p:grpSp>
      </p:grpSp>
      <p:grpSp>
        <p:nvGrpSpPr>
          <p:cNvPr id="196691" name="Group 83"/>
          <p:cNvGrpSpPr>
            <a:grpSpLocks/>
          </p:cNvGrpSpPr>
          <p:nvPr/>
        </p:nvGrpSpPr>
        <p:grpSpPr bwMode="auto">
          <a:xfrm>
            <a:off x="3821113" y="2906713"/>
            <a:ext cx="182562" cy="273050"/>
            <a:chOff x="1727" y="1151"/>
            <a:chExt cx="115" cy="172"/>
          </a:xfrm>
        </p:grpSpPr>
        <p:sp>
          <p:nvSpPr>
            <p:cNvPr id="46092" name="Line 84"/>
            <p:cNvSpPr>
              <a:spLocks noChangeShapeType="1"/>
            </p:cNvSpPr>
            <p:nvPr/>
          </p:nvSpPr>
          <p:spPr bwMode="auto">
            <a:xfrm flipV="1">
              <a:off x="1727" y="1151"/>
              <a:ext cx="57" cy="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6093" name="Line 85"/>
            <p:cNvSpPr>
              <a:spLocks noChangeShapeType="1"/>
            </p:cNvSpPr>
            <p:nvPr/>
          </p:nvSpPr>
          <p:spPr bwMode="auto">
            <a:xfrm flipH="1" flipV="1">
              <a:off x="1727" y="1265"/>
              <a:ext cx="115"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96694" name="Rectangle 86"/>
          <p:cNvSpPr>
            <a:spLocks noChangeArrowheads="1"/>
          </p:cNvSpPr>
          <p:nvPr/>
        </p:nvSpPr>
        <p:spPr bwMode="auto">
          <a:xfrm>
            <a:off x="250825" y="836613"/>
            <a:ext cx="78311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为正平线</a:t>
            </a:r>
            <a:r>
              <a:rPr lang="en-US" altLang="zh-CN" sz="4000" b="1">
                <a:solidFill>
                  <a:srgbClr val="FF0000"/>
                </a:solidFill>
                <a:latin typeface="黑体" pitchFamily="2" charset="-122"/>
                <a:ea typeface="黑体" pitchFamily="2" charset="-122"/>
              </a:rPr>
              <a:t>, </a:t>
            </a:r>
            <a:r>
              <a:rPr lang="zh-CN" altLang="en-US" sz="4000" b="1">
                <a:solidFill>
                  <a:srgbClr val="FF0000"/>
                </a:solidFill>
                <a:latin typeface="黑体" pitchFamily="2" charset="-122"/>
                <a:ea typeface="黑体" pitchFamily="2" charset="-122"/>
              </a:rPr>
              <a:t>正面投影反映直角。</a:t>
            </a: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96694"/>
                                        </p:tgtEl>
                                        <p:attrNameLst>
                                          <p:attrName>style.visibility</p:attrName>
                                        </p:attrNameLst>
                                      </p:cBhvr>
                                      <p:to>
                                        <p:strVal val="visible"/>
                                      </p:to>
                                    </p:set>
                                    <p:animEffect transition="in" filter="wipe(left)">
                                      <p:cBhvr>
                                        <p:cTn id="7" dur="500"/>
                                        <p:tgtEl>
                                          <p:spTgt spid="1966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96654"/>
                                        </p:tgtEl>
                                        <p:attrNameLst>
                                          <p:attrName>style.visibility</p:attrName>
                                        </p:attrNameLst>
                                      </p:cBhvr>
                                      <p:to>
                                        <p:strVal val="visible"/>
                                      </p:to>
                                    </p:set>
                                    <p:animEffect transition="in" filter="wipe(down)">
                                      <p:cBhvr>
                                        <p:cTn id="12" dur="500"/>
                                        <p:tgtEl>
                                          <p:spTgt spid="19665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196691"/>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196646"/>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196655"/>
                                        </p:tgtEl>
                                        <p:attrNameLst>
                                          <p:attrName>style.visibility</p:attrName>
                                        </p:attrNameLst>
                                      </p:cBhvr>
                                      <p:to>
                                        <p:strVal val="visible"/>
                                      </p:to>
                                    </p:set>
                                    <p:animEffect transition="in" filter="wipe(up)">
                                      <p:cBhvr>
                                        <p:cTn id="25" dur="500"/>
                                        <p:tgtEl>
                                          <p:spTgt spid="196655"/>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196640"/>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196656"/>
                                        </p:tgtEl>
                                        <p:attrNameLst>
                                          <p:attrName>style.visibility</p:attrName>
                                        </p:attrNameLst>
                                      </p:cBhvr>
                                      <p:to>
                                        <p:strVal val="visible"/>
                                      </p:to>
                                    </p:set>
                                    <p:animEffect transition="in" filter="wipe(left)">
                                      <p:cBhvr>
                                        <p:cTn id="34" dur="500"/>
                                        <p:tgtEl>
                                          <p:spTgt spid="1966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54" grpId="0" animBg="1"/>
      <p:bldP spid="196655" grpId="0" animBg="1"/>
      <p:bldP spid="196656" grpId="0" animBg="1"/>
      <p:bldP spid="19669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682"/>
          <p:cNvSpPr>
            <a:spLocks noChangeArrowheads="1"/>
          </p:cNvSpPr>
          <p:nvPr/>
        </p:nvSpPr>
        <p:spPr bwMode="auto">
          <a:xfrm>
            <a:off x="107950" y="115888"/>
            <a:ext cx="9144000" cy="647700"/>
          </a:xfrm>
          <a:prstGeom prst="rect">
            <a:avLst/>
          </a:prstGeom>
          <a:noFill/>
          <a:ln>
            <a:noFill/>
          </a:ln>
          <a:extLst>
            <a:ext uri="{909E8E84-426E-40DD-AFC4-6F175D3DCCD1}">
              <a14:hiddenFill xmlns:a14="http://schemas.microsoft.com/office/drawing/2010/main">
                <a:gradFill rotWithShape="0">
                  <a:gsLst>
                    <a:gs pos="0">
                      <a:srgbClr val="CCFFCC"/>
                    </a:gs>
                    <a:gs pos="50000">
                      <a:srgbClr val="FFFFFF"/>
                    </a:gs>
                    <a:gs pos="100000">
                      <a:srgbClr val="CCFFCC"/>
                    </a:gs>
                  </a:gsLst>
                  <a:lin ang="0" scaled="1"/>
                </a:gradFill>
              </a14:hiddenFill>
            </a:ext>
            <a:ext uri="{91240B29-F687-4F45-9708-019B960494DF}">
              <a14:hiddenLine xmlns:a14="http://schemas.microsoft.com/office/drawing/2010/main" w="9525">
                <a:solidFill>
                  <a:schemeClr val="tx1"/>
                </a:solidFill>
                <a:miter lim="800000"/>
                <a:headEnd/>
                <a:tailEnd/>
              </a14:hiddenLine>
            </a:ext>
          </a:extLst>
        </p:spPr>
        <p:txBody>
          <a:bodyPr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400" b="1">
                <a:solidFill>
                  <a:srgbClr val="FF0000"/>
                </a:solidFill>
                <a:latin typeface="黑体" pitchFamily="2" charset="-122"/>
                <a:ea typeface="黑体" pitchFamily="2" charset="-122"/>
              </a:rPr>
              <a:t>垂直相交（交叉）的两直线的投影</a:t>
            </a:r>
          </a:p>
        </p:txBody>
      </p:sp>
      <p:sp>
        <p:nvSpPr>
          <p:cNvPr id="485036" name="Rectangle 684"/>
          <p:cNvSpPr>
            <a:spLocks noChangeArrowheads="1"/>
          </p:cNvSpPr>
          <p:nvPr/>
        </p:nvSpPr>
        <p:spPr bwMode="auto">
          <a:xfrm>
            <a:off x="0" y="765175"/>
            <a:ext cx="9144000" cy="6092825"/>
          </a:xfrm>
          <a:prstGeom prst="rect">
            <a:avLst/>
          </a:prstGeom>
          <a:noFill/>
          <a:ln>
            <a:noFill/>
          </a:ln>
          <a:extLst>
            <a:ext uri="{909E8E84-426E-40DD-AFC4-6F175D3DCCD1}">
              <a14:hiddenFill xmlns:a14="http://schemas.microsoft.com/office/drawing/2010/main">
                <a:gradFill rotWithShape="0">
                  <a:gsLst>
                    <a:gs pos="0">
                      <a:srgbClr val="CCFFCC"/>
                    </a:gs>
                    <a:gs pos="50000">
                      <a:srgbClr val="FFFFFF"/>
                    </a:gs>
                    <a:gs pos="100000">
                      <a:srgbClr val="CCFFCC"/>
                    </a:gs>
                  </a:gsLst>
                  <a:lin ang="0" scaled="1"/>
                </a:gra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marL="342900" indent="-342900"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solidFill>
                  <a:srgbClr val="FF0000"/>
                </a:solidFill>
                <a:ea typeface="黑体" pitchFamily="2" charset="-122"/>
              </a:rPr>
              <a:t>定理一：</a:t>
            </a:r>
          </a:p>
          <a:p>
            <a:pPr eaLnBrk="1" hangingPunct="1">
              <a:buFontTx/>
              <a:buNone/>
            </a:pPr>
            <a:r>
              <a:rPr lang="zh-CN" altLang="en-US" sz="4000" b="1">
                <a:solidFill>
                  <a:srgbClr val="FF0000"/>
                </a:solidFill>
                <a:ea typeface="黑体" pitchFamily="2" charset="-122"/>
              </a:rPr>
              <a:t>           垂直</a:t>
            </a:r>
            <a:r>
              <a:rPr lang="zh-CN" altLang="en-US" sz="4000" b="1">
                <a:ea typeface="黑体" pitchFamily="2" charset="-122"/>
              </a:rPr>
              <a:t>相交</a:t>
            </a:r>
            <a:r>
              <a:rPr lang="en-US" altLang="zh-CN" sz="4000" b="1">
                <a:solidFill>
                  <a:srgbClr val="FF0000"/>
                </a:solidFill>
                <a:latin typeface="黑体" pitchFamily="2" charset="-122"/>
                <a:ea typeface="黑体" pitchFamily="2" charset="-122"/>
              </a:rPr>
              <a:t>(</a:t>
            </a:r>
            <a:r>
              <a:rPr lang="zh-CN" altLang="en-US" sz="4000" b="1">
                <a:solidFill>
                  <a:srgbClr val="FF0000"/>
                </a:solidFill>
                <a:latin typeface="黑体" pitchFamily="2" charset="-122"/>
                <a:ea typeface="黑体" pitchFamily="2" charset="-122"/>
              </a:rPr>
              <a:t>交叉</a:t>
            </a:r>
            <a:r>
              <a:rPr lang="en-US" altLang="zh-CN" sz="4000" b="1">
                <a:solidFill>
                  <a:srgbClr val="FF0000"/>
                </a:solidFill>
                <a:latin typeface="黑体" pitchFamily="2" charset="-122"/>
                <a:ea typeface="黑体" pitchFamily="2" charset="-122"/>
              </a:rPr>
              <a:t>)</a:t>
            </a:r>
            <a:r>
              <a:rPr lang="zh-CN" altLang="en-US" sz="4000" b="1">
                <a:ea typeface="黑体" pitchFamily="2" charset="-122"/>
              </a:rPr>
              <a:t>的两直线，其中有一条直线平行于投影面时，则两直线在该投影面上的投影仍反映</a:t>
            </a:r>
            <a:r>
              <a:rPr lang="zh-CN" altLang="en-US" sz="4000" b="1">
                <a:solidFill>
                  <a:srgbClr val="FF0000"/>
                </a:solidFill>
                <a:ea typeface="黑体" pitchFamily="2" charset="-122"/>
              </a:rPr>
              <a:t>直角</a:t>
            </a:r>
            <a:r>
              <a:rPr lang="zh-CN" altLang="en-US" sz="4000" b="1">
                <a:ea typeface="黑体" pitchFamily="2" charset="-122"/>
              </a:rPr>
              <a:t>。</a:t>
            </a:r>
          </a:p>
          <a:p>
            <a:pPr eaLnBrk="1" hangingPunct="1">
              <a:buFontTx/>
              <a:buNone/>
            </a:pPr>
            <a:r>
              <a:rPr lang="zh-CN" altLang="en-US" sz="4000" b="1">
                <a:solidFill>
                  <a:srgbClr val="FF0000"/>
                </a:solidFill>
                <a:ea typeface="黑体" pitchFamily="2" charset="-122"/>
              </a:rPr>
              <a:t>定理二：</a:t>
            </a:r>
          </a:p>
          <a:p>
            <a:pPr eaLnBrk="1" hangingPunct="1">
              <a:buFontTx/>
              <a:buNone/>
            </a:pPr>
            <a:r>
              <a:rPr lang="zh-CN" altLang="en-US" sz="4000" b="1">
                <a:ea typeface="黑体" pitchFamily="2" charset="-122"/>
              </a:rPr>
              <a:t>           相交</a:t>
            </a:r>
            <a:r>
              <a:rPr lang="en-US" altLang="zh-CN" sz="4000" b="1">
                <a:solidFill>
                  <a:srgbClr val="FF0000"/>
                </a:solidFill>
                <a:latin typeface="黑体" pitchFamily="2" charset="-122"/>
                <a:ea typeface="黑体" pitchFamily="2" charset="-122"/>
              </a:rPr>
              <a:t>(</a:t>
            </a:r>
            <a:r>
              <a:rPr lang="zh-CN" altLang="en-US" sz="4000" b="1">
                <a:solidFill>
                  <a:srgbClr val="FF0000"/>
                </a:solidFill>
                <a:latin typeface="黑体" pitchFamily="2" charset="-122"/>
                <a:ea typeface="黑体" pitchFamily="2" charset="-122"/>
              </a:rPr>
              <a:t>交叉</a:t>
            </a:r>
            <a:r>
              <a:rPr lang="en-US" altLang="zh-CN" sz="4000" b="1">
                <a:solidFill>
                  <a:srgbClr val="FF0000"/>
                </a:solidFill>
                <a:latin typeface="黑体" pitchFamily="2" charset="-122"/>
                <a:ea typeface="黑体" pitchFamily="2" charset="-122"/>
              </a:rPr>
              <a:t>)</a:t>
            </a:r>
            <a:r>
              <a:rPr lang="zh-CN" altLang="en-US" sz="4000" b="1">
                <a:ea typeface="黑体" pitchFamily="2" charset="-122"/>
              </a:rPr>
              <a:t>两直线在某一投影面上的投影反映</a:t>
            </a:r>
            <a:r>
              <a:rPr lang="zh-CN" altLang="en-US" sz="4000" b="1">
                <a:solidFill>
                  <a:srgbClr val="FF0000"/>
                </a:solidFill>
                <a:ea typeface="黑体" pitchFamily="2" charset="-122"/>
              </a:rPr>
              <a:t>直角</a:t>
            </a:r>
            <a:r>
              <a:rPr lang="zh-CN" altLang="en-US" sz="4000" b="1">
                <a:ea typeface="黑体" pitchFamily="2" charset="-122"/>
              </a:rPr>
              <a:t>，且有一条直线平行于该投影面，则空间两直线的夹角必是</a:t>
            </a:r>
            <a:r>
              <a:rPr lang="zh-CN" altLang="en-US" sz="4000" b="1">
                <a:solidFill>
                  <a:srgbClr val="FF0000"/>
                </a:solidFill>
                <a:ea typeface="黑体" pitchFamily="2" charset="-122"/>
              </a:rPr>
              <a:t>直角</a:t>
            </a:r>
            <a:r>
              <a:rPr lang="zh-CN" altLang="en-US" sz="3600" b="1">
                <a:ea typeface="黑体" pitchFamily="2" charset="-122"/>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485036">
                                            <p:txEl>
                                              <p:pRg st="0" end="0"/>
                                            </p:txEl>
                                          </p:spTgt>
                                        </p:tgtEl>
                                        <p:attrNameLst>
                                          <p:attrName>style.visibility</p:attrName>
                                        </p:attrNameLst>
                                      </p:cBhvr>
                                      <p:to>
                                        <p:strVal val="visible"/>
                                      </p:to>
                                    </p:set>
                                    <p:animEffect transition="in" filter="strips(downRight)">
                                      <p:cBhvr>
                                        <p:cTn id="7" dur="500"/>
                                        <p:tgtEl>
                                          <p:spTgt spid="485036">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485036">
                                            <p:txEl>
                                              <p:pRg st="1" end="1"/>
                                            </p:txEl>
                                          </p:spTgt>
                                        </p:tgtEl>
                                        <p:attrNameLst>
                                          <p:attrName>style.visibility</p:attrName>
                                        </p:attrNameLst>
                                      </p:cBhvr>
                                      <p:to>
                                        <p:strVal val="visible"/>
                                      </p:to>
                                    </p:set>
                                    <p:animEffect transition="in" filter="strips(downRight)">
                                      <p:cBhvr>
                                        <p:cTn id="12" dur="500"/>
                                        <p:tgtEl>
                                          <p:spTgt spid="485036">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485036">
                                            <p:txEl>
                                              <p:pRg st="2" end="2"/>
                                            </p:txEl>
                                          </p:spTgt>
                                        </p:tgtEl>
                                        <p:attrNameLst>
                                          <p:attrName>style.visibility</p:attrName>
                                        </p:attrNameLst>
                                      </p:cBhvr>
                                      <p:to>
                                        <p:strVal val="visible"/>
                                      </p:to>
                                    </p:set>
                                    <p:animEffect transition="in" filter="strips(downRight)">
                                      <p:cBhvr>
                                        <p:cTn id="17" dur="500"/>
                                        <p:tgtEl>
                                          <p:spTgt spid="485036">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485036">
                                            <p:txEl>
                                              <p:pRg st="3" end="3"/>
                                            </p:txEl>
                                          </p:spTgt>
                                        </p:tgtEl>
                                        <p:attrNameLst>
                                          <p:attrName>style.visibility</p:attrName>
                                        </p:attrNameLst>
                                      </p:cBhvr>
                                      <p:to>
                                        <p:strVal val="visible"/>
                                      </p:to>
                                    </p:set>
                                    <p:animEffect transition="in" filter="strips(downRight)">
                                      <p:cBhvr>
                                        <p:cTn id="22" dur="500"/>
                                        <p:tgtEl>
                                          <p:spTgt spid="48503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5036" grpId="0" build="p" autoUpdateAnimBg="0"/>
    </p:bldLst>
  </p:timing>
</p:sld>
</file>

<file path=ppt/slides/slide4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8130" name="Rectangle 2"/>
          <p:cNvSpPr>
            <a:spLocks noGrp="1" noChangeArrowheads="1"/>
          </p:cNvSpPr>
          <p:nvPr>
            <p:ph type="body" sz="half" idx="1"/>
          </p:nvPr>
        </p:nvSpPr>
        <p:spPr>
          <a:xfrm>
            <a:off x="0" y="0"/>
            <a:ext cx="9144000" cy="692150"/>
          </a:xfrm>
          <a:ln cap="flat">
            <a:solidFill>
              <a:schemeClr val="bg1"/>
            </a:solidFill>
            <a:prstDash val="dash"/>
            <a:miter lim="800000"/>
            <a:headEnd/>
            <a:tailEnd/>
          </a:ln>
          <a:extLst>
            <a:ext uri="{909E8E84-426E-40DD-AFC4-6F175D3DCCD1}">
              <a14:hiddenFill xmlns:a14="http://schemas.microsoft.com/office/drawing/2010/main">
                <a:gradFill rotWithShape="0">
                  <a:gsLst>
                    <a:gs pos="0">
                      <a:srgbClr val="66FFFF"/>
                    </a:gs>
                    <a:gs pos="100000">
                      <a:srgbClr val="FFCCFF"/>
                    </a:gs>
                  </a:gsLst>
                  <a:lin ang="2700000" scaled="1"/>
                </a:gradFill>
              </a14:hiddenFill>
            </a:ext>
          </a:extLst>
        </p:spPr>
        <p:txBody>
          <a:bodyPr/>
          <a:lstStyle/>
          <a:p>
            <a:pPr eaLnBrk="1" hangingPunct="1">
              <a:buFontTx/>
              <a:buNone/>
            </a:pPr>
            <a:r>
              <a:rPr lang="zh-CN" altLang="en-US" sz="4000" b="1" smtClean="0">
                <a:solidFill>
                  <a:srgbClr val="FF0000"/>
                </a:solidFill>
                <a:latin typeface="黑体" pitchFamily="2" charset="-122"/>
                <a:ea typeface="黑体" pitchFamily="2" charset="-122"/>
              </a:rPr>
              <a:t>例</a:t>
            </a:r>
            <a:r>
              <a:rPr lang="en-US" altLang="zh-CN" sz="4000" b="1" smtClean="0">
                <a:solidFill>
                  <a:srgbClr val="FF0000"/>
                </a:solidFill>
                <a:latin typeface="黑体" pitchFamily="2" charset="-122"/>
                <a:ea typeface="黑体" pitchFamily="2" charset="-122"/>
              </a:rPr>
              <a:t>5.</a:t>
            </a:r>
            <a:r>
              <a:rPr lang="zh-CN" altLang="en-US" sz="4000" b="1" smtClean="0">
                <a:solidFill>
                  <a:srgbClr val="FF0000"/>
                </a:solidFill>
                <a:latin typeface="黑体" pitchFamily="2" charset="-122"/>
                <a:ea typeface="黑体" pitchFamily="2" charset="-122"/>
              </a:rPr>
              <a:t>过点</a:t>
            </a:r>
            <a:r>
              <a:rPr lang="en-US" altLang="zh-CN" sz="4000" b="1" smtClean="0">
                <a:solidFill>
                  <a:srgbClr val="FF0000"/>
                </a:solidFill>
                <a:latin typeface="黑体" pitchFamily="2" charset="-122"/>
                <a:ea typeface="黑体" pitchFamily="2" charset="-122"/>
              </a:rPr>
              <a:t>C</a:t>
            </a:r>
            <a:r>
              <a:rPr lang="zh-CN" altLang="en-US" sz="4000" b="1" smtClean="0">
                <a:solidFill>
                  <a:srgbClr val="FF0000"/>
                </a:solidFill>
                <a:latin typeface="黑体" pitchFamily="2" charset="-122"/>
                <a:ea typeface="黑体" pitchFamily="2" charset="-122"/>
              </a:rPr>
              <a:t>作正平线</a:t>
            </a:r>
            <a:r>
              <a:rPr lang="en-US" altLang="zh-CN" sz="4000" b="1" smtClean="0">
                <a:solidFill>
                  <a:srgbClr val="FF0000"/>
                </a:solidFill>
                <a:latin typeface="黑体" pitchFamily="2" charset="-122"/>
                <a:ea typeface="黑体" pitchFamily="2" charset="-122"/>
              </a:rPr>
              <a:t>CD</a:t>
            </a:r>
            <a:r>
              <a:rPr lang="zh-CN" altLang="en-US" sz="4000" b="1" smtClean="0">
                <a:solidFill>
                  <a:srgbClr val="FF0000"/>
                </a:solidFill>
                <a:latin typeface="黑体" pitchFamily="2" charset="-122"/>
                <a:ea typeface="黑体" pitchFamily="2" charset="-122"/>
              </a:rPr>
              <a:t>垂直直线</a:t>
            </a:r>
            <a:r>
              <a:rPr lang="en-US" altLang="zh-CN" sz="4000" b="1" smtClean="0">
                <a:solidFill>
                  <a:srgbClr val="FF0000"/>
                </a:solidFill>
                <a:latin typeface="黑体" pitchFamily="2" charset="-122"/>
                <a:ea typeface="黑体" pitchFamily="2" charset="-122"/>
              </a:rPr>
              <a:t>AB</a:t>
            </a:r>
            <a:r>
              <a:rPr lang="zh-CN" altLang="en-US" sz="4000" b="1" smtClean="0">
                <a:solidFill>
                  <a:srgbClr val="FF0000"/>
                </a:solidFill>
                <a:latin typeface="黑体" pitchFamily="2" charset="-122"/>
                <a:ea typeface="黑体" pitchFamily="2" charset="-122"/>
              </a:rPr>
              <a:t>。</a:t>
            </a:r>
          </a:p>
        </p:txBody>
      </p:sp>
      <p:grpSp>
        <p:nvGrpSpPr>
          <p:cNvPr id="202916" name="Group 164"/>
          <p:cNvGrpSpPr>
            <a:grpSpLocks/>
          </p:cNvGrpSpPr>
          <p:nvPr/>
        </p:nvGrpSpPr>
        <p:grpSpPr bwMode="auto">
          <a:xfrm>
            <a:off x="3905250" y="4389438"/>
            <a:ext cx="195263" cy="354012"/>
            <a:chOff x="2460" y="2765"/>
            <a:chExt cx="123" cy="223"/>
          </a:xfrm>
        </p:grpSpPr>
        <p:sp>
          <p:nvSpPr>
            <p:cNvPr id="48180" name="Freeform 137"/>
            <p:cNvSpPr>
              <a:spLocks/>
            </p:cNvSpPr>
            <p:nvPr/>
          </p:nvSpPr>
          <p:spPr bwMode="auto">
            <a:xfrm>
              <a:off x="2483" y="2765"/>
              <a:ext cx="100" cy="223"/>
            </a:xfrm>
            <a:custGeom>
              <a:avLst/>
              <a:gdLst>
                <a:gd name="T0" fmla="*/ 6 w 420"/>
                <a:gd name="T1" fmla="*/ 0 h 947"/>
                <a:gd name="T2" fmla="*/ 2 w 420"/>
                <a:gd name="T3" fmla="*/ 12 h 947"/>
                <a:gd name="T4" fmla="*/ 0 w 420"/>
                <a:gd name="T5" fmla="*/ 12 h 947"/>
                <a:gd name="T6" fmla="*/ 0 60000 65536"/>
                <a:gd name="T7" fmla="*/ 0 60000 65536"/>
                <a:gd name="T8" fmla="*/ 0 60000 65536"/>
              </a:gdLst>
              <a:ahLst/>
              <a:cxnLst>
                <a:cxn ang="T6">
                  <a:pos x="T0" y="T1"/>
                </a:cxn>
                <a:cxn ang="T7">
                  <a:pos x="T2" y="T3"/>
                </a:cxn>
                <a:cxn ang="T8">
                  <a:pos x="T4" y="T5"/>
                </a:cxn>
              </a:cxnLst>
              <a:rect l="0" t="0" r="r" b="b"/>
              <a:pathLst>
                <a:path w="420" h="947">
                  <a:moveTo>
                    <a:pt x="420" y="0"/>
                  </a:moveTo>
                  <a:lnTo>
                    <a:pt x="166" y="947"/>
                  </a:lnTo>
                  <a:lnTo>
                    <a:pt x="0" y="9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81" name="Freeform 138"/>
            <p:cNvSpPr>
              <a:spLocks/>
            </p:cNvSpPr>
            <p:nvPr/>
          </p:nvSpPr>
          <p:spPr bwMode="auto">
            <a:xfrm>
              <a:off x="2460" y="2945"/>
              <a:ext cx="23" cy="43"/>
            </a:xfrm>
            <a:custGeom>
              <a:avLst/>
              <a:gdLst>
                <a:gd name="T0" fmla="*/ 0 w 89"/>
                <a:gd name="T1" fmla="*/ 0 h 184"/>
                <a:gd name="T2" fmla="*/ 0 w 89"/>
                <a:gd name="T3" fmla="*/ 0 h 184"/>
                <a:gd name="T4" fmla="*/ 0 w 89"/>
                <a:gd name="T5" fmla="*/ 0 h 184"/>
                <a:gd name="T6" fmla="*/ 0 w 89"/>
                <a:gd name="T7" fmla="*/ 1 h 184"/>
                <a:gd name="T8" fmla="*/ 0 w 89"/>
                <a:gd name="T9" fmla="*/ 1 h 184"/>
                <a:gd name="T10" fmla="*/ 0 w 89"/>
                <a:gd name="T11" fmla="*/ 1 h 184"/>
                <a:gd name="T12" fmla="*/ 0 w 89"/>
                <a:gd name="T13" fmla="*/ 1 h 184"/>
                <a:gd name="T14" fmla="*/ 0 w 89"/>
                <a:gd name="T15" fmla="*/ 1 h 184"/>
                <a:gd name="T16" fmla="*/ 0 w 89"/>
                <a:gd name="T17" fmla="*/ 2 h 184"/>
                <a:gd name="T18" fmla="*/ 0 w 89"/>
                <a:gd name="T19" fmla="*/ 2 h 184"/>
                <a:gd name="T20" fmla="*/ 0 w 89"/>
                <a:gd name="T21" fmla="*/ 2 h 184"/>
                <a:gd name="T22" fmla="*/ 1 w 89"/>
                <a:gd name="T23" fmla="*/ 2 h 184"/>
                <a:gd name="T24" fmla="*/ 1 w 89"/>
                <a:gd name="T25" fmla="*/ 2 h 184"/>
                <a:gd name="T26" fmla="*/ 1 w 89"/>
                <a:gd name="T27" fmla="*/ 2 h 184"/>
                <a:gd name="T28" fmla="*/ 1 w 89"/>
                <a:gd name="T29" fmla="*/ 2 h 184"/>
                <a:gd name="T30" fmla="*/ 1 w 89"/>
                <a:gd name="T31" fmla="*/ 2 h 184"/>
                <a:gd name="T32" fmla="*/ 1 w 89"/>
                <a:gd name="T33" fmla="*/ 2 h 184"/>
                <a:gd name="T34" fmla="*/ 1 w 89"/>
                <a:gd name="T35" fmla="*/ 2 h 184"/>
                <a:gd name="T36" fmla="*/ 2 w 89"/>
                <a:gd name="T37" fmla="*/ 2 h 1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 h="184">
                  <a:moveTo>
                    <a:pt x="10" y="0"/>
                  </a:moveTo>
                  <a:lnTo>
                    <a:pt x="6" y="16"/>
                  </a:lnTo>
                  <a:lnTo>
                    <a:pt x="4" y="32"/>
                  </a:lnTo>
                  <a:lnTo>
                    <a:pt x="1" y="48"/>
                  </a:lnTo>
                  <a:lnTo>
                    <a:pt x="0" y="63"/>
                  </a:lnTo>
                  <a:lnTo>
                    <a:pt x="1" y="77"/>
                  </a:lnTo>
                  <a:lnTo>
                    <a:pt x="3" y="92"/>
                  </a:lnTo>
                  <a:lnTo>
                    <a:pt x="5" y="106"/>
                  </a:lnTo>
                  <a:lnTo>
                    <a:pt x="9" y="118"/>
                  </a:lnTo>
                  <a:lnTo>
                    <a:pt x="13" y="131"/>
                  </a:lnTo>
                  <a:lnTo>
                    <a:pt x="18" y="141"/>
                  </a:lnTo>
                  <a:lnTo>
                    <a:pt x="24" y="151"/>
                  </a:lnTo>
                  <a:lnTo>
                    <a:pt x="32" y="160"/>
                  </a:lnTo>
                  <a:lnTo>
                    <a:pt x="39" y="167"/>
                  </a:lnTo>
                  <a:lnTo>
                    <a:pt x="48" y="174"/>
                  </a:lnTo>
                  <a:lnTo>
                    <a:pt x="58" y="178"/>
                  </a:lnTo>
                  <a:lnTo>
                    <a:pt x="67" y="182"/>
                  </a:lnTo>
                  <a:lnTo>
                    <a:pt x="79" y="184"/>
                  </a:lnTo>
                  <a:lnTo>
                    <a:pt x="89" y="1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82" name="Line 139"/>
            <p:cNvSpPr>
              <a:spLocks noChangeShapeType="1"/>
            </p:cNvSpPr>
            <p:nvPr/>
          </p:nvSpPr>
          <p:spPr bwMode="auto">
            <a:xfrm flipV="1">
              <a:off x="2463" y="2882"/>
              <a:ext cx="17"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83" name="Freeform 140"/>
            <p:cNvSpPr>
              <a:spLocks/>
            </p:cNvSpPr>
            <p:nvPr/>
          </p:nvSpPr>
          <p:spPr bwMode="auto">
            <a:xfrm>
              <a:off x="2480" y="2838"/>
              <a:ext cx="43" cy="44"/>
            </a:xfrm>
            <a:custGeom>
              <a:avLst/>
              <a:gdLst>
                <a:gd name="T0" fmla="*/ 2 w 177"/>
                <a:gd name="T1" fmla="*/ 0 h 185"/>
                <a:gd name="T2" fmla="*/ 2 w 177"/>
                <a:gd name="T3" fmla="*/ 0 h 185"/>
                <a:gd name="T4" fmla="*/ 2 w 177"/>
                <a:gd name="T5" fmla="*/ 0 h 185"/>
                <a:gd name="T6" fmla="*/ 2 w 177"/>
                <a:gd name="T7" fmla="*/ 0 h 185"/>
                <a:gd name="T8" fmla="*/ 2 w 177"/>
                <a:gd name="T9" fmla="*/ 0 h 185"/>
                <a:gd name="T10" fmla="*/ 2 w 177"/>
                <a:gd name="T11" fmla="*/ 0 h 185"/>
                <a:gd name="T12" fmla="*/ 1 w 177"/>
                <a:gd name="T13" fmla="*/ 0 h 185"/>
                <a:gd name="T14" fmla="*/ 1 w 177"/>
                <a:gd name="T15" fmla="*/ 0 h 185"/>
                <a:gd name="T16" fmla="*/ 1 w 177"/>
                <a:gd name="T17" fmla="*/ 0 h 185"/>
                <a:gd name="T18" fmla="*/ 1 w 177"/>
                <a:gd name="T19" fmla="*/ 1 h 185"/>
                <a:gd name="T20" fmla="*/ 1 w 177"/>
                <a:gd name="T21" fmla="*/ 1 h 185"/>
                <a:gd name="T22" fmla="*/ 1 w 177"/>
                <a:gd name="T23" fmla="*/ 1 h 185"/>
                <a:gd name="T24" fmla="*/ 0 w 177"/>
                <a:gd name="T25" fmla="*/ 1 h 185"/>
                <a:gd name="T26" fmla="*/ 0 w 177"/>
                <a:gd name="T27" fmla="*/ 1 h 185"/>
                <a:gd name="T28" fmla="*/ 0 w 177"/>
                <a:gd name="T29" fmla="*/ 2 h 185"/>
                <a:gd name="T30" fmla="*/ 0 w 177"/>
                <a:gd name="T31" fmla="*/ 2 h 185"/>
                <a:gd name="T32" fmla="*/ 0 w 177"/>
                <a:gd name="T33" fmla="*/ 2 h 185"/>
                <a:gd name="T34" fmla="*/ 0 w 177"/>
                <a:gd name="T35" fmla="*/ 2 h 185"/>
                <a:gd name="T36" fmla="*/ 0 w 177"/>
                <a:gd name="T37" fmla="*/ 2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77" h="185">
                  <a:moveTo>
                    <a:pt x="177" y="0"/>
                  </a:moveTo>
                  <a:lnTo>
                    <a:pt x="166" y="1"/>
                  </a:lnTo>
                  <a:lnTo>
                    <a:pt x="154" y="3"/>
                  </a:lnTo>
                  <a:lnTo>
                    <a:pt x="143" y="7"/>
                  </a:lnTo>
                  <a:lnTo>
                    <a:pt x="130" y="12"/>
                  </a:lnTo>
                  <a:lnTo>
                    <a:pt x="119" y="18"/>
                  </a:lnTo>
                  <a:lnTo>
                    <a:pt x="106" y="25"/>
                  </a:lnTo>
                  <a:lnTo>
                    <a:pt x="95" y="34"/>
                  </a:lnTo>
                  <a:lnTo>
                    <a:pt x="83" y="43"/>
                  </a:lnTo>
                  <a:lnTo>
                    <a:pt x="72" y="55"/>
                  </a:lnTo>
                  <a:lnTo>
                    <a:pt x="61" y="66"/>
                  </a:lnTo>
                  <a:lnTo>
                    <a:pt x="51" y="79"/>
                  </a:lnTo>
                  <a:lnTo>
                    <a:pt x="42" y="92"/>
                  </a:lnTo>
                  <a:lnTo>
                    <a:pt x="32" y="107"/>
                  </a:lnTo>
                  <a:lnTo>
                    <a:pt x="24" y="121"/>
                  </a:lnTo>
                  <a:lnTo>
                    <a:pt x="17" y="137"/>
                  </a:lnTo>
                  <a:lnTo>
                    <a:pt x="10" y="153"/>
                  </a:lnTo>
                  <a:lnTo>
                    <a:pt x="4" y="168"/>
                  </a:lnTo>
                  <a:lnTo>
                    <a:pt x="0" y="1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84" name="Line 141"/>
            <p:cNvSpPr>
              <a:spLocks noChangeShapeType="1"/>
            </p:cNvSpPr>
            <p:nvPr/>
          </p:nvSpPr>
          <p:spPr bwMode="auto">
            <a:xfrm>
              <a:off x="2523" y="2838"/>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2917" name="Group 165"/>
          <p:cNvGrpSpPr>
            <a:grpSpLocks/>
          </p:cNvGrpSpPr>
          <p:nvPr/>
        </p:nvGrpSpPr>
        <p:grpSpPr bwMode="auto">
          <a:xfrm>
            <a:off x="3973513" y="1292225"/>
            <a:ext cx="265112" cy="358775"/>
            <a:chOff x="2503" y="814"/>
            <a:chExt cx="167" cy="226"/>
          </a:xfrm>
        </p:grpSpPr>
        <p:sp>
          <p:nvSpPr>
            <p:cNvPr id="48174" name="Freeform 142"/>
            <p:cNvSpPr>
              <a:spLocks/>
            </p:cNvSpPr>
            <p:nvPr/>
          </p:nvSpPr>
          <p:spPr bwMode="auto">
            <a:xfrm>
              <a:off x="2523" y="814"/>
              <a:ext cx="100" cy="226"/>
            </a:xfrm>
            <a:custGeom>
              <a:avLst/>
              <a:gdLst>
                <a:gd name="T0" fmla="*/ 6 w 420"/>
                <a:gd name="T1" fmla="*/ 0 h 948"/>
                <a:gd name="T2" fmla="*/ 2 w 420"/>
                <a:gd name="T3" fmla="*/ 13 h 948"/>
                <a:gd name="T4" fmla="*/ 0 w 420"/>
                <a:gd name="T5" fmla="*/ 13 h 948"/>
                <a:gd name="T6" fmla="*/ 0 60000 65536"/>
                <a:gd name="T7" fmla="*/ 0 60000 65536"/>
                <a:gd name="T8" fmla="*/ 0 60000 65536"/>
              </a:gdLst>
              <a:ahLst/>
              <a:cxnLst>
                <a:cxn ang="T6">
                  <a:pos x="T0" y="T1"/>
                </a:cxn>
                <a:cxn ang="T7">
                  <a:pos x="T2" y="T3"/>
                </a:cxn>
                <a:cxn ang="T8">
                  <a:pos x="T4" y="T5"/>
                </a:cxn>
              </a:cxnLst>
              <a:rect l="0" t="0" r="r" b="b"/>
              <a:pathLst>
                <a:path w="420" h="948">
                  <a:moveTo>
                    <a:pt x="420" y="0"/>
                  </a:moveTo>
                  <a:lnTo>
                    <a:pt x="166" y="948"/>
                  </a:lnTo>
                  <a:lnTo>
                    <a:pt x="0" y="9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75" name="Freeform 143"/>
            <p:cNvSpPr>
              <a:spLocks/>
            </p:cNvSpPr>
            <p:nvPr/>
          </p:nvSpPr>
          <p:spPr bwMode="auto">
            <a:xfrm>
              <a:off x="2503" y="997"/>
              <a:ext cx="20" cy="43"/>
            </a:xfrm>
            <a:custGeom>
              <a:avLst/>
              <a:gdLst>
                <a:gd name="T0" fmla="*/ 0 w 87"/>
                <a:gd name="T1" fmla="*/ 0 h 184"/>
                <a:gd name="T2" fmla="*/ 0 w 87"/>
                <a:gd name="T3" fmla="*/ 0 h 184"/>
                <a:gd name="T4" fmla="*/ 0 w 87"/>
                <a:gd name="T5" fmla="*/ 0 h 184"/>
                <a:gd name="T6" fmla="*/ 0 w 87"/>
                <a:gd name="T7" fmla="*/ 1 h 184"/>
                <a:gd name="T8" fmla="*/ 0 w 87"/>
                <a:gd name="T9" fmla="*/ 1 h 184"/>
                <a:gd name="T10" fmla="*/ 0 w 87"/>
                <a:gd name="T11" fmla="*/ 1 h 184"/>
                <a:gd name="T12" fmla="*/ 0 w 87"/>
                <a:gd name="T13" fmla="*/ 1 h 184"/>
                <a:gd name="T14" fmla="*/ 0 w 87"/>
                <a:gd name="T15" fmla="*/ 1 h 184"/>
                <a:gd name="T16" fmla="*/ 0 w 87"/>
                <a:gd name="T17" fmla="*/ 2 h 184"/>
                <a:gd name="T18" fmla="*/ 0 w 87"/>
                <a:gd name="T19" fmla="*/ 2 h 184"/>
                <a:gd name="T20" fmla="*/ 0 w 87"/>
                <a:gd name="T21" fmla="*/ 2 h 184"/>
                <a:gd name="T22" fmla="*/ 0 w 87"/>
                <a:gd name="T23" fmla="*/ 2 h 184"/>
                <a:gd name="T24" fmla="*/ 0 w 87"/>
                <a:gd name="T25" fmla="*/ 2 h 184"/>
                <a:gd name="T26" fmla="*/ 0 w 87"/>
                <a:gd name="T27" fmla="*/ 2 h 184"/>
                <a:gd name="T28" fmla="*/ 1 w 87"/>
                <a:gd name="T29" fmla="*/ 2 h 184"/>
                <a:gd name="T30" fmla="*/ 1 w 87"/>
                <a:gd name="T31" fmla="*/ 2 h 184"/>
                <a:gd name="T32" fmla="*/ 1 w 87"/>
                <a:gd name="T33" fmla="*/ 2 h 184"/>
                <a:gd name="T34" fmla="*/ 1 w 87"/>
                <a:gd name="T35" fmla="*/ 2 h 184"/>
                <a:gd name="T36" fmla="*/ 1 w 87"/>
                <a:gd name="T37" fmla="*/ 2 h 1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7" h="184">
                  <a:moveTo>
                    <a:pt x="8" y="0"/>
                  </a:moveTo>
                  <a:lnTo>
                    <a:pt x="5" y="16"/>
                  </a:lnTo>
                  <a:lnTo>
                    <a:pt x="2" y="31"/>
                  </a:lnTo>
                  <a:lnTo>
                    <a:pt x="0" y="47"/>
                  </a:lnTo>
                  <a:lnTo>
                    <a:pt x="0" y="63"/>
                  </a:lnTo>
                  <a:lnTo>
                    <a:pt x="0" y="77"/>
                  </a:lnTo>
                  <a:lnTo>
                    <a:pt x="1" y="92"/>
                  </a:lnTo>
                  <a:lnTo>
                    <a:pt x="4" y="106"/>
                  </a:lnTo>
                  <a:lnTo>
                    <a:pt x="7" y="118"/>
                  </a:lnTo>
                  <a:lnTo>
                    <a:pt x="11" y="131"/>
                  </a:lnTo>
                  <a:lnTo>
                    <a:pt x="16" y="141"/>
                  </a:lnTo>
                  <a:lnTo>
                    <a:pt x="23" y="151"/>
                  </a:lnTo>
                  <a:lnTo>
                    <a:pt x="30" y="160"/>
                  </a:lnTo>
                  <a:lnTo>
                    <a:pt x="38" y="167"/>
                  </a:lnTo>
                  <a:lnTo>
                    <a:pt x="47" y="173"/>
                  </a:lnTo>
                  <a:lnTo>
                    <a:pt x="56" y="178"/>
                  </a:lnTo>
                  <a:lnTo>
                    <a:pt x="67" y="182"/>
                  </a:lnTo>
                  <a:lnTo>
                    <a:pt x="77" y="184"/>
                  </a:lnTo>
                  <a:lnTo>
                    <a:pt x="87" y="1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76" name="Line 144"/>
            <p:cNvSpPr>
              <a:spLocks noChangeShapeType="1"/>
            </p:cNvSpPr>
            <p:nvPr/>
          </p:nvSpPr>
          <p:spPr bwMode="auto">
            <a:xfrm flipV="1">
              <a:off x="2503" y="934"/>
              <a:ext cx="17"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77" name="Freeform 145"/>
            <p:cNvSpPr>
              <a:spLocks/>
            </p:cNvSpPr>
            <p:nvPr/>
          </p:nvSpPr>
          <p:spPr bwMode="auto">
            <a:xfrm>
              <a:off x="2520" y="891"/>
              <a:ext cx="43" cy="43"/>
            </a:xfrm>
            <a:custGeom>
              <a:avLst/>
              <a:gdLst>
                <a:gd name="T0" fmla="*/ 2 w 179"/>
                <a:gd name="T1" fmla="*/ 0 h 185"/>
                <a:gd name="T2" fmla="*/ 2 w 179"/>
                <a:gd name="T3" fmla="*/ 0 h 185"/>
                <a:gd name="T4" fmla="*/ 2 w 179"/>
                <a:gd name="T5" fmla="*/ 0 h 185"/>
                <a:gd name="T6" fmla="*/ 2 w 179"/>
                <a:gd name="T7" fmla="*/ 0 h 185"/>
                <a:gd name="T8" fmla="*/ 2 w 179"/>
                <a:gd name="T9" fmla="*/ 0 h 185"/>
                <a:gd name="T10" fmla="*/ 2 w 179"/>
                <a:gd name="T11" fmla="*/ 0 h 185"/>
                <a:gd name="T12" fmla="*/ 1 w 179"/>
                <a:gd name="T13" fmla="*/ 0 h 185"/>
                <a:gd name="T14" fmla="*/ 1 w 179"/>
                <a:gd name="T15" fmla="*/ 0 h 185"/>
                <a:gd name="T16" fmla="*/ 1 w 179"/>
                <a:gd name="T17" fmla="*/ 0 h 185"/>
                <a:gd name="T18" fmla="*/ 1 w 179"/>
                <a:gd name="T19" fmla="*/ 1 h 185"/>
                <a:gd name="T20" fmla="*/ 1 w 179"/>
                <a:gd name="T21" fmla="*/ 1 h 185"/>
                <a:gd name="T22" fmla="*/ 1 w 179"/>
                <a:gd name="T23" fmla="*/ 1 h 185"/>
                <a:gd name="T24" fmla="*/ 0 w 179"/>
                <a:gd name="T25" fmla="*/ 1 h 185"/>
                <a:gd name="T26" fmla="*/ 0 w 179"/>
                <a:gd name="T27" fmla="*/ 1 h 185"/>
                <a:gd name="T28" fmla="*/ 0 w 179"/>
                <a:gd name="T29" fmla="*/ 2 h 185"/>
                <a:gd name="T30" fmla="*/ 0 w 179"/>
                <a:gd name="T31" fmla="*/ 2 h 185"/>
                <a:gd name="T32" fmla="*/ 0 w 179"/>
                <a:gd name="T33" fmla="*/ 2 h 185"/>
                <a:gd name="T34" fmla="*/ 0 w 179"/>
                <a:gd name="T35" fmla="*/ 2 h 185"/>
                <a:gd name="T36" fmla="*/ 0 w 179"/>
                <a:gd name="T37" fmla="*/ 2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79" h="185">
                  <a:moveTo>
                    <a:pt x="179" y="0"/>
                  </a:moveTo>
                  <a:lnTo>
                    <a:pt x="167" y="1"/>
                  </a:lnTo>
                  <a:lnTo>
                    <a:pt x="155" y="3"/>
                  </a:lnTo>
                  <a:lnTo>
                    <a:pt x="143" y="6"/>
                  </a:lnTo>
                  <a:lnTo>
                    <a:pt x="131" y="12"/>
                  </a:lnTo>
                  <a:lnTo>
                    <a:pt x="119" y="18"/>
                  </a:lnTo>
                  <a:lnTo>
                    <a:pt x="107" y="25"/>
                  </a:lnTo>
                  <a:lnTo>
                    <a:pt x="95" y="34"/>
                  </a:lnTo>
                  <a:lnTo>
                    <a:pt x="84" y="43"/>
                  </a:lnTo>
                  <a:lnTo>
                    <a:pt x="72" y="55"/>
                  </a:lnTo>
                  <a:lnTo>
                    <a:pt x="62" y="66"/>
                  </a:lnTo>
                  <a:lnTo>
                    <a:pt x="51" y="79"/>
                  </a:lnTo>
                  <a:lnTo>
                    <a:pt x="42" y="92"/>
                  </a:lnTo>
                  <a:lnTo>
                    <a:pt x="32" y="107"/>
                  </a:lnTo>
                  <a:lnTo>
                    <a:pt x="24" y="121"/>
                  </a:lnTo>
                  <a:lnTo>
                    <a:pt x="17" y="137"/>
                  </a:lnTo>
                  <a:lnTo>
                    <a:pt x="11" y="153"/>
                  </a:lnTo>
                  <a:lnTo>
                    <a:pt x="4" y="168"/>
                  </a:lnTo>
                  <a:lnTo>
                    <a:pt x="0" y="1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78" name="Line 146"/>
            <p:cNvSpPr>
              <a:spLocks noChangeShapeType="1"/>
            </p:cNvSpPr>
            <p:nvPr/>
          </p:nvSpPr>
          <p:spPr bwMode="auto">
            <a:xfrm>
              <a:off x="2563" y="891"/>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79" name="Line 147"/>
            <p:cNvSpPr>
              <a:spLocks noChangeShapeType="1"/>
            </p:cNvSpPr>
            <p:nvPr/>
          </p:nvSpPr>
          <p:spPr bwMode="auto">
            <a:xfrm flipH="1">
              <a:off x="2647" y="814"/>
              <a:ext cx="23"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8133" name="Group 168"/>
          <p:cNvGrpSpPr>
            <a:grpSpLocks/>
          </p:cNvGrpSpPr>
          <p:nvPr/>
        </p:nvGrpSpPr>
        <p:grpSpPr bwMode="auto">
          <a:xfrm>
            <a:off x="2171700" y="1196975"/>
            <a:ext cx="4344988" cy="4968875"/>
            <a:chOff x="1368" y="754"/>
            <a:chExt cx="2737" cy="3130"/>
          </a:xfrm>
        </p:grpSpPr>
        <p:grpSp>
          <p:nvGrpSpPr>
            <p:cNvPr id="48142" name="Group 167"/>
            <p:cNvGrpSpPr>
              <a:grpSpLocks/>
            </p:cNvGrpSpPr>
            <p:nvPr/>
          </p:nvGrpSpPr>
          <p:grpSpPr bwMode="auto">
            <a:xfrm>
              <a:off x="1368" y="754"/>
              <a:ext cx="2737" cy="3130"/>
              <a:chOff x="1368" y="754"/>
              <a:chExt cx="2737" cy="3130"/>
            </a:xfrm>
          </p:grpSpPr>
          <p:grpSp>
            <p:nvGrpSpPr>
              <p:cNvPr id="48158" name="Group 160"/>
              <p:cNvGrpSpPr>
                <a:grpSpLocks/>
              </p:cNvGrpSpPr>
              <p:nvPr/>
            </p:nvGrpSpPr>
            <p:grpSpPr bwMode="auto">
              <a:xfrm>
                <a:off x="1471" y="2845"/>
                <a:ext cx="97" cy="150"/>
                <a:chOff x="1471" y="2845"/>
                <a:chExt cx="97" cy="150"/>
              </a:xfrm>
            </p:grpSpPr>
            <p:sp>
              <p:nvSpPr>
                <p:cNvPr id="48172" name="Freeform 115"/>
                <p:cNvSpPr>
                  <a:spLocks/>
                </p:cNvSpPr>
                <p:nvPr/>
              </p:nvSpPr>
              <p:spPr bwMode="auto">
                <a:xfrm>
                  <a:off x="1541" y="2965"/>
                  <a:ext cx="10" cy="30"/>
                </a:xfrm>
                <a:custGeom>
                  <a:avLst/>
                  <a:gdLst>
                    <a:gd name="T0" fmla="*/ 0 w 38"/>
                    <a:gd name="T1" fmla="*/ 0 h 130"/>
                    <a:gd name="T2" fmla="*/ 0 w 38"/>
                    <a:gd name="T3" fmla="*/ 0 h 130"/>
                    <a:gd name="T4" fmla="*/ 0 w 38"/>
                    <a:gd name="T5" fmla="*/ 0 h 130"/>
                    <a:gd name="T6" fmla="*/ 0 w 38"/>
                    <a:gd name="T7" fmla="*/ 0 h 130"/>
                    <a:gd name="T8" fmla="*/ 0 w 38"/>
                    <a:gd name="T9" fmla="*/ 0 h 130"/>
                    <a:gd name="T10" fmla="*/ 0 w 38"/>
                    <a:gd name="T11" fmla="*/ 0 h 130"/>
                    <a:gd name="T12" fmla="*/ 0 w 38"/>
                    <a:gd name="T13" fmla="*/ 1 h 130"/>
                    <a:gd name="T14" fmla="*/ 0 w 38"/>
                    <a:gd name="T15" fmla="*/ 1 h 130"/>
                    <a:gd name="T16" fmla="*/ 0 w 38"/>
                    <a:gd name="T17" fmla="*/ 1 h 130"/>
                    <a:gd name="T18" fmla="*/ 0 w 38"/>
                    <a:gd name="T19" fmla="*/ 1 h 130"/>
                    <a:gd name="T20" fmla="*/ 0 w 38"/>
                    <a:gd name="T21" fmla="*/ 1 h 130"/>
                    <a:gd name="T22" fmla="*/ 0 w 38"/>
                    <a:gd name="T23" fmla="*/ 1 h 130"/>
                    <a:gd name="T24" fmla="*/ 0 w 38"/>
                    <a:gd name="T25" fmla="*/ 1 h 130"/>
                    <a:gd name="T26" fmla="*/ 1 w 38"/>
                    <a:gd name="T27" fmla="*/ 1 h 130"/>
                    <a:gd name="T28" fmla="*/ 1 w 38"/>
                    <a:gd name="T29" fmla="*/ 2 h 130"/>
                    <a:gd name="T30" fmla="*/ 1 w 38"/>
                    <a:gd name="T31" fmla="*/ 2 h 1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8" h="130">
                      <a:moveTo>
                        <a:pt x="5" y="0"/>
                      </a:moveTo>
                      <a:lnTo>
                        <a:pt x="3" y="8"/>
                      </a:lnTo>
                      <a:lnTo>
                        <a:pt x="1" y="16"/>
                      </a:lnTo>
                      <a:lnTo>
                        <a:pt x="0" y="26"/>
                      </a:lnTo>
                      <a:lnTo>
                        <a:pt x="0" y="34"/>
                      </a:lnTo>
                      <a:lnTo>
                        <a:pt x="0" y="43"/>
                      </a:lnTo>
                      <a:lnTo>
                        <a:pt x="0" y="52"/>
                      </a:lnTo>
                      <a:lnTo>
                        <a:pt x="1" y="61"/>
                      </a:lnTo>
                      <a:lnTo>
                        <a:pt x="3" y="70"/>
                      </a:lnTo>
                      <a:lnTo>
                        <a:pt x="6" y="78"/>
                      </a:lnTo>
                      <a:lnTo>
                        <a:pt x="9" y="86"/>
                      </a:lnTo>
                      <a:lnTo>
                        <a:pt x="14" y="94"/>
                      </a:lnTo>
                      <a:lnTo>
                        <a:pt x="18" y="101"/>
                      </a:lnTo>
                      <a:lnTo>
                        <a:pt x="28" y="116"/>
                      </a:lnTo>
                      <a:lnTo>
                        <a:pt x="33" y="124"/>
                      </a:lnTo>
                      <a:lnTo>
                        <a:pt x="38" y="1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73" name="Freeform 116"/>
                <p:cNvSpPr>
                  <a:spLocks/>
                </p:cNvSpPr>
                <p:nvPr/>
              </p:nvSpPr>
              <p:spPr bwMode="auto">
                <a:xfrm>
                  <a:off x="1471" y="2845"/>
                  <a:ext cx="97" cy="150"/>
                </a:xfrm>
                <a:custGeom>
                  <a:avLst/>
                  <a:gdLst>
                    <a:gd name="T0" fmla="*/ 6 w 403"/>
                    <a:gd name="T1" fmla="*/ 1 h 633"/>
                    <a:gd name="T2" fmla="*/ 6 w 403"/>
                    <a:gd name="T3" fmla="*/ 1 h 633"/>
                    <a:gd name="T4" fmla="*/ 6 w 403"/>
                    <a:gd name="T5" fmla="*/ 1 h 633"/>
                    <a:gd name="T6" fmla="*/ 6 w 403"/>
                    <a:gd name="T7" fmla="*/ 0 h 633"/>
                    <a:gd name="T8" fmla="*/ 6 w 403"/>
                    <a:gd name="T9" fmla="*/ 0 h 633"/>
                    <a:gd name="T10" fmla="*/ 5 w 403"/>
                    <a:gd name="T11" fmla="*/ 0 h 633"/>
                    <a:gd name="T12" fmla="*/ 5 w 403"/>
                    <a:gd name="T13" fmla="*/ 0 h 633"/>
                    <a:gd name="T14" fmla="*/ 5 w 403"/>
                    <a:gd name="T15" fmla="*/ 0 h 633"/>
                    <a:gd name="T16" fmla="*/ 5 w 403"/>
                    <a:gd name="T17" fmla="*/ 0 h 633"/>
                    <a:gd name="T18" fmla="*/ 4 w 403"/>
                    <a:gd name="T19" fmla="*/ 0 h 633"/>
                    <a:gd name="T20" fmla="*/ 4 w 403"/>
                    <a:gd name="T21" fmla="*/ 0 h 633"/>
                    <a:gd name="T22" fmla="*/ 3 w 403"/>
                    <a:gd name="T23" fmla="*/ 0 h 633"/>
                    <a:gd name="T24" fmla="*/ 3 w 403"/>
                    <a:gd name="T25" fmla="*/ 0 h 633"/>
                    <a:gd name="T26" fmla="*/ 3 w 403"/>
                    <a:gd name="T27" fmla="*/ 0 h 633"/>
                    <a:gd name="T28" fmla="*/ 2 w 403"/>
                    <a:gd name="T29" fmla="*/ 0 h 633"/>
                    <a:gd name="T30" fmla="*/ 2 w 403"/>
                    <a:gd name="T31" fmla="*/ 1 h 633"/>
                    <a:gd name="T32" fmla="*/ 2 w 403"/>
                    <a:gd name="T33" fmla="*/ 1 h 633"/>
                    <a:gd name="T34" fmla="*/ 2 w 403"/>
                    <a:gd name="T35" fmla="*/ 1 h 633"/>
                    <a:gd name="T36" fmla="*/ 1 w 403"/>
                    <a:gd name="T37" fmla="*/ 2 h 633"/>
                    <a:gd name="T38" fmla="*/ 1 w 403"/>
                    <a:gd name="T39" fmla="*/ 2 h 633"/>
                    <a:gd name="T40" fmla="*/ 1 w 403"/>
                    <a:gd name="T41" fmla="*/ 3 h 633"/>
                    <a:gd name="T42" fmla="*/ 0 w 403"/>
                    <a:gd name="T43" fmla="*/ 5 h 633"/>
                    <a:gd name="T44" fmla="*/ 0 w 403"/>
                    <a:gd name="T45" fmla="*/ 6 h 633"/>
                    <a:gd name="T46" fmla="*/ 0 w 403"/>
                    <a:gd name="T47" fmla="*/ 6 h 633"/>
                    <a:gd name="T48" fmla="*/ 0 w 403"/>
                    <a:gd name="T49" fmla="*/ 7 h 633"/>
                    <a:gd name="T50" fmla="*/ 0 w 403"/>
                    <a:gd name="T51" fmla="*/ 7 h 633"/>
                    <a:gd name="T52" fmla="*/ 0 w 403"/>
                    <a:gd name="T53" fmla="*/ 8 h 633"/>
                    <a:gd name="T54" fmla="*/ 0 w 403"/>
                    <a:gd name="T55" fmla="*/ 8 h 633"/>
                    <a:gd name="T56" fmla="*/ 0 w 403"/>
                    <a:gd name="T57" fmla="*/ 8 h 633"/>
                    <a:gd name="T58" fmla="*/ 0 w 403"/>
                    <a:gd name="T59" fmla="*/ 8 h 633"/>
                    <a:gd name="T60" fmla="*/ 1 w 403"/>
                    <a:gd name="T61" fmla="*/ 8 h 633"/>
                    <a:gd name="T62" fmla="*/ 1 w 403"/>
                    <a:gd name="T63" fmla="*/ 8 h 633"/>
                    <a:gd name="T64" fmla="*/ 1 w 403"/>
                    <a:gd name="T65" fmla="*/ 8 h 633"/>
                    <a:gd name="T66" fmla="*/ 1 w 403"/>
                    <a:gd name="T67" fmla="*/ 9 h 633"/>
                    <a:gd name="T68" fmla="*/ 1 w 403"/>
                    <a:gd name="T69" fmla="*/ 9 h 633"/>
                    <a:gd name="T70" fmla="*/ 2 w 403"/>
                    <a:gd name="T71" fmla="*/ 9 h 633"/>
                    <a:gd name="T72" fmla="*/ 2 w 403"/>
                    <a:gd name="T73" fmla="*/ 9 h 633"/>
                    <a:gd name="T74" fmla="*/ 3 w 403"/>
                    <a:gd name="T75" fmla="*/ 9 h 633"/>
                    <a:gd name="T76" fmla="*/ 3 w 403"/>
                    <a:gd name="T77" fmla="*/ 8 h 633"/>
                    <a:gd name="T78" fmla="*/ 3 w 403"/>
                    <a:gd name="T79" fmla="*/ 8 h 633"/>
                    <a:gd name="T80" fmla="*/ 3 w 403"/>
                    <a:gd name="T81" fmla="*/ 8 h 633"/>
                    <a:gd name="T82" fmla="*/ 3 w 403"/>
                    <a:gd name="T83" fmla="*/ 8 h 633"/>
                    <a:gd name="T84" fmla="*/ 4 w 403"/>
                    <a:gd name="T85" fmla="*/ 8 h 633"/>
                    <a:gd name="T86" fmla="*/ 4 w 403"/>
                    <a:gd name="T87" fmla="*/ 7 h 633"/>
                    <a:gd name="T88" fmla="*/ 4 w 403"/>
                    <a:gd name="T89" fmla="*/ 7 h 633"/>
                    <a:gd name="T90" fmla="*/ 4 w 403"/>
                    <a:gd name="T91" fmla="*/ 6 h 633"/>
                    <a:gd name="T92" fmla="*/ 4 w 403"/>
                    <a:gd name="T93" fmla="*/ 6 h 633"/>
                    <a:gd name="T94" fmla="*/ 5 w 403"/>
                    <a:gd name="T95" fmla="*/ 5 h 633"/>
                    <a:gd name="T96" fmla="*/ 5 w 403"/>
                    <a:gd name="T97" fmla="*/ 3 h 633"/>
                    <a:gd name="T98" fmla="*/ 5 w 403"/>
                    <a:gd name="T99" fmla="*/ 2 h 633"/>
                    <a:gd name="T100" fmla="*/ 6 w 403"/>
                    <a:gd name="T101" fmla="*/ 1 h 633"/>
                    <a:gd name="T102" fmla="*/ 6 w 403"/>
                    <a:gd name="T103" fmla="*/ 1 h 6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3" h="633">
                      <a:moveTo>
                        <a:pt x="400" y="84"/>
                      </a:moveTo>
                      <a:lnTo>
                        <a:pt x="403" y="78"/>
                      </a:lnTo>
                      <a:lnTo>
                        <a:pt x="403" y="71"/>
                      </a:lnTo>
                      <a:lnTo>
                        <a:pt x="403" y="65"/>
                      </a:lnTo>
                      <a:lnTo>
                        <a:pt x="403" y="58"/>
                      </a:lnTo>
                      <a:lnTo>
                        <a:pt x="401" y="52"/>
                      </a:lnTo>
                      <a:lnTo>
                        <a:pt x="399" y="45"/>
                      </a:lnTo>
                      <a:lnTo>
                        <a:pt x="396" y="32"/>
                      </a:lnTo>
                      <a:lnTo>
                        <a:pt x="393" y="24"/>
                      </a:lnTo>
                      <a:lnTo>
                        <a:pt x="390" y="18"/>
                      </a:lnTo>
                      <a:lnTo>
                        <a:pt x="387" y="13"/>
                      </a:lnTo>
                      <a:lnTo>
                        <a:pt x="383" y="8"/>
                      </a:lnTo>
                      <a:lnTo>
                        <a:pt x="381" y="6"/>
                      </a:lnTo>
                      <a:lnTo>
                        <a:pt x="377" y="4"/>
                      </a:lnTo>
                      <a:lnTo>
                        <a:pt x="375" y="2"/>
                      </a:lnTo>
                      <a:lnTo>
                        <a:pt x="372" y="1"/>
                      </a:lnTo>
                      <a:lnTo>
                        <a:pt x="366" y="0"/>
                      </a:lnTo>
                      <a:lnTo>
                        <a:pt x="359" y="0"/>
                      </a:lnTo>
                      <a:lnTo>
                        <a:pt x="332" y="0"/>
                      </a:lnTo>
                      <a:lnTo>
                        <a:pt x="304" y="0"/>
                      </a:lnTo>
                      <a:lnTo>
                        <a:pt x="279" y="0"/>
                      </a:lnTo>
                      <a:lnTo>
                        <a:pt x="266" y="0"/>
                      </a:lnTo>
                      <a:lnTo>
                        <a:pt x="253" y="2"/>
                      </a:lnTo>
                      <a:lnTo>
                        <a:pt x="240" y="4"/>
                      </a:lnTo>
                      <a:lnTo>
                        <a:pt x="227" y="7"/>
                      </a:lnTo>
                      <a:lnTo>
                        <a:pt x="215" y="11"/>
                      </a:lnTo>
                      <a:lnTo>
                        <a:pt x="208" y="13"/>
                      </a:lnTo>
                      <a:lnTo>
                        <a:pt x="202" y="16"/>
                      </a:lnTo>
                      <a:lnTo>
                        <a:pt x="192" y="23"/>
                      </a:lnTo>
                      <a:lnTo>
                        <a:pt x="180" y="31"/>
                      </a:lnTo>
                      <a:lnTo>
                        <a:pt x="171" y="39"/>
                      </a:lnTo>
                      <a:lnTo>
                        <a:pt x="160" y="47"/>
                      </a:lnTo>
                      <a:lnTo>
                        <a:pt x="151" y="57"/>
                      </a:lnTo>
                      <a:lnTo>
                        <a:pt x="142" y="66"/>
                      </a:lnTo>
                      <a:lnTo>
                        <a:pt x="133" y="77"/>
                      </a:lnTo>
                      <a:lnTo>
                        <a:pt x="126" y="87"/>
                      </a:lnTo>
                      <a:lnTo>
                        <a:pt x="99" y="133"/>
                      </a:lnTo>
                      <a:lnTo>
                        <a:pt x="94" y="144"/>
                      </a:lnTo>
                      <a:lnTo>
                        <a:pt x="88" y="157"/>
                      </a:lnTo>
                      <a:lnTo>
                        <a:pt x="84" y="170"/>
                      </a:lnTo>
                      <a:lnTo>
                        <a:pt x="81" y="182"/>
                      </a:lnTo>
                      <a:lnTo>
                        <a:pt x="67" y="233"/>
                      </a:lnTo>
                      <a:lnTo>
                        <a:pt x="39" y="335"/>
                      </a:lnTo>
                      <a:lnTo>
                        <a:pt x="25" y="385"/>
                      </a:lnTo>
                      <a:lnTo>
                        <a:pt x="12" y="436"/>
                      </a:lnTo>
                      <a:lnTo>
                        <a:pt x="6" y="462"/>
                      </a:lnTo>
                      <a:lnTo>
                        <a:pt x="3" y="474"/>
                      </a:lnTo>
                      <a:lnTo>
                        <a:pt x="1" y="488"/>
                      </a:lnTo>
                      <a:lnTo>
                        <a:pt x="0" y="501"/>
                      </a:lnTo>
                      <a:lnTo>
                        <a:pt x="0" y="514"/>
                      </a:lnTo>
                      <a:lnTo>
                        <a:pt x="1" y="527"/>
                      </a:lnTo>
                      <a:lnTo>
                        <a:pt x="2" y="540"/>
                      </a:lnTo>
                      <a:lnTo>
                        <a:pt x="5" y="553"/>
                      </a:lnTo>
                      <a:lnTo>
                        <a:pt x="9" y="565"/>
                      </a:lnTo>
                      <a:lnTo>
                        <a:pt x="13" y="578"/>
                      </a:lnTo>
                      <a:lnTo>
                        <a:pt x="19" y="590"/>
                      </a:lnTo>
                      <a:lnTo>
                        <a:pt x="23" y="596"/>
                      </a:lnTo>
                      <a:lnTo>
                        <a:pt x="26" y="601"/>
                      </a:lnTo>
                      <a:lnTo>
                        <a:pt x="30" y="606"/>
                      </a:lnTo>
                      <a:lnTo>
                        <a:pt x="34" y="611"/>
                      </a:lnTo>
                      <a:lnTo>
                        <a:pt x="39" y="615"/>
                      </a:lnTo>
                      <a:lnTo>
                        <a:pt x="44" y="620"/>
                      </a:lnTo>
                      <a:lnTo>
                        <a:pt x="51" y="623"/>
                      </a:lnTo>
                      <a:lnTo>
                        <a:pt x="56" y="626"/>
                      </a:lnTo>
                      <a:lnTo>
                        <a:pt x="62" y="628"/>
                      </a:lnTo>
                      <a:lnTo>
                        <a:pt x="68" y="630"/>
                      </a:lnTo>
                      <a:lnTo>
                        <a:pt x="76" y="631"/>
                      </a:lnTo>
                      <a:lnTo>
                        <a:pt x="82" y="632"/>
                      </a:lnTo>
                      <a:lnTo>
                        <a:pt x="95" y="633"/>
                      </a:lnTo>
                      <a:lnTo>
                        <a:pt x="108" y="633"/>
                      </a:lnTo>
                      <a:lnTo>
                        <a:pt x="134" y="632"/>
                      </a:lnTo>
                      <a:lnTo>
                        <a:pt x="148" y="632"/>
                      </a:lnTo>
                      <a:lnTo>
                        <a:pt x="161" y="633"/>
                      </a:lnTo>
                      <a:lnTo>
                        <a:pt x="174" y="633"/>
                      </a:lnTo>
                      <a:lnTo>
                        <a:pt x="180" y="633"/>
                      </a:lnTo>
                      <a:lnTo>
                        <a:pt x="187" y="632"/>
                      </a:lnTo>
                      <a:lnTo>
                        <a:pt x="194" y="630"/>
                      </a:lnTo>
                      <a:lnTo>
                        <a:pt x="199" y="628"/>
                      </a:lnTo>
                      <a:lnTo>
                        <a:pt x="205" y="625"/>
                      </a:lnTo>
                      <a:lnTo>
                        <a:pt x="211" y="622"/>
                      </a:lnTo>
                      <a:lnTo>
                        <a:pt x="222" y="614"/>
                      </a:lnTo>
                      <a:lnTo>
                        <a:pt x="232" y="606"/>
                      </a:lnTo>
                      <a:lnTo>
                        <a:pt x="242" y="597"/>
                      </a:lnTo>
                      <a:lnTo>
                        <a:pt x="250" y="586"/>
                      </a:lnTo>
                      <a:lnTo>
                        <a:pt x="258" y="576"/>
                      </a:lnTo>
                      <a:lnTo>
                        <a:pt x="266" y="565"/>
                      </a:lnTo>
                      <a:lnTo>
                        <a:pt x="272" y="553"/>
                      </a:lnTo>
                      <a:lnTo>
                        <a:pt x="277" y="541"/>
                      </a:lnTo>
                      <a:lnTo>
                        <a:pt x="282" y="529"/>
                      </a:lnTo>
                      <a:lnTo>
                        <a:pt x="287" y="516"/>
                      </a:lnTo>
                      <a:lnTo>
                        <a:pt x="291" y="504"/>
                      </a:lnTo>
                      <a:lnTo>
                        <a:pt x="294" y="491"/>
                      </a:lnTo>
                      <a:lnTo>
                        <a:pt x="301" y="466"/>
                      </a:lnTo>
                      <a:lnTo>
                        <a:pt x="306" y="440"/>
                      </a:lnTo>
                      <a:lnTo>
                        <a:pt x="319" y="389"/>
                      </a:lnTo>
                      <a:lnTo>
                        <a:pt x="332" y="338"/>
                      </a:lnTo>
                      <a:lnTo>
                        <a:pt x="345" y="286"/>
                      </a:lnTo>
                      <a:lnTo>
                        <a:pt x="360" y="236"/>
                      </a:lnTo>
                      <a:lnTo>
                        <a:pt x="374" y="185"/>
                      </a:lnTo>
                      <a:lnTo>
                        <a:pt x="382" y="160"/>
                      </a:lnTo>
                      <a:lnTo>
                        <a:pt x="388" y="135"/>
                      </a:lnTo>
                      <a:lnTo>
                        <a:pt x="394" y="109"/>
                      </a:lnTo>
                      <a:lnTo>
                        <a:pt x="396" y="96"/>
                      </a:lnTo>
                      <a:lnTo>
                        <a:pt x="399"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8159" name="Group 161"/>
              <p:cNvGrpSpPr>
                <a:grpSpLocks/>
              </p:cNvGrpSpPr>
              <p:nvPr/>
            </p:nvGrpSpPr>
            <p:grpSpPr bwMode="auto">
              <a:xfrm>
                <a:off x="1455" y="1929"/>
                <a:ext cx="183" cy="227"/>
                <a:chOff x="1455" y="1929"/>
                <a:chExt cx="183" cy="227"/>
              </a:xfrm>
            </p:grpSpPr>
            <p:sp>
              <p:nvSpPr>
                <p:cNvPr id="48169" name="Freeform 117"/>
                <p:cNvSpPr>
                  <a:spLocks/>
                </p:cNvSpPr>
                <p:nvPr/>
              </p:nvSpPr>
              <p:spPr bwMode="auto">
                <a:xfrm>
                  <a:off x="1455" y="2006"/>
                  <a:ext cx="96" cy="150"/>
                </a:xfrm>
                <a:custGeom>
                  <a:avLst/>
                  <a:gdLst>
                    <a:gd name="T0" fmla="*/ 5 w 404"/>
                    <a:gd name="T1" fmla="*/ 1 h 634"/>
                    <a:gd name="T2" fmla="*/ 5 w 404"/>
                    <a:gd name="T3" fmla="*/ 1 h 634"/>
                    <a:gd name="T4" fmla="*/ 5 w 404"/>
                    <a:gd name="T5" fmla="*/ 1 h 634"/>
                    <a:gd name="T6" fmla="*/ 5 w 404"/>
                    <a:gd name="T7" fmla="*/ 0 h 634"/>
                    <a:gd name="T8" fmla="*/ 5 w 404"/>
                    <a:gd name="T9" fmla="*/ 0 h 634"/>
                    <a:gd name="T10" fmla="*/ 5 w 404"/>
                    <a:gd name="T11" fmla="*/ 0 h 634"/>
                    <a:gd name="T12" fmla="*/ 5 w 404"/>
                    <a:gd name="T13" fmla="*/ 0 h 634"/>
                    <a:gd name="T14" fmla="*/ 5 w 404"/>
                    <a:gd name="T15" fmla="*/ 0 h 634"/>
                    <a:gd name="T16" fmla="*/ 5 w 404"/>
                    <a:gd name="T17" fmla="*/ 0 h 634"/>
                    <a:gd name="T18" fmla="*/ 4 w 404"/>
                    <a:gd name="T19" fmla="*/ 0 h 634"/>
                    <a:gd name="T20" fmla="*/ 4 w 404"/>
                    <a:gd name="T21" fmla="*/ 0 h 634"/>
                    <a:gd name="T22" fmla="*/ 3 w 404"/>
                    <a:gd name="T23" fmla="*/ 0 h 634"/>
                    <a:gd name="T24" fmla="*/ 3 w 404"/>
                    <a:gd name="T25" fmla="*/ 0 h 634"/>
                    <a:gd name="T26" fmla="*/ 3 w 404"/>
                    <a:gd name="T27" fmla="*/ 0 h 634"/>
                    <a:gd name="T28" fmla="*/ 2 w 404"/>
                    <a:gd name="T29" fmla="*/ 0 h 634"/>
                    <a:gd name="T30" fmla="*/ 2 w 404"/>
                    <a:gd name="T31" fmla="*/ 1 h 634"/>
                    <a:gd name="T32" fmla="*/ 2 w 404"/>
                    <a:gd name="T33" fmla="*/ 1 h 634"/>
                    <a:gd name="T34" fmla="*/ 2 w 404"/>
                    <a:gd name="T35" fmla="*/ 1 h 634"/>
                    <a:gd name="T36" fmla="*/ 1 w 404"/>
                    <a:gd name="T37" fmla="*/ 2 h 634"/>
                    <a:gd name="T38" fmla="*/ 1 w 404"/>
                    <a:gd name="T39" fmla="*/ 2 h 634"/>
                    <a:gd name="T40" fmla="*/ 1 w 404"/>
                    <a:gd name="T41" fmla="*/ 3 h 634"/>
                    <a:gd name="T42" fmla="*/ 0 w 404"/>
                    <a:gd name="T43" fmla="*/ 5 h 634"/>
                    <a:gd name="T44" fmla="*/ 0 w 404"/>
                    <a:gd name="T45" fmla="*/ 6 h 634"/>
                    <a:gd name="T46" fmla="*/ 0 w 404"/>
                    <a:gd name="T47" fmla="*/ 6 h 634"/>
                    <a:gd name="T48" fmla="*/ 0 w 404"/>
                    <a:gd name="T49" fmla="*/ 7 h 634"/>
                    <a:gd name="T50" fmla="*/ 0 w 404"/>
                    <a:gd name="T51" fmla="*/ 7 h 634"/>
                    <a:gd name="T52" fmla="*/ 0 w 404"/>
                    <a:gd name="T53" fmla="*/ 8 h 634"/>
                    <a:gd name="T54" fmla="*/ 0 w 404"/>
                    <a:gd name="T55" fmla="*/ 8 h 634"/>
                    <a:gd name="T56" fmla="*/ 0 w 404"/>
                    <a:gd name="T57" fmla="*/ 8 h 634"/>
                    <a:gd name="T58" fmla="*/ 0 w 404"/>
                    <a:gd name="T59" fmla="*/ 8 h 634"/>
                    <a:gd name="T60" fmla="*/ 1 w 404"/>
                    <a:gd name="T61" fmla="*/ 8 h 634"/>
                    <a:gd name="T62" fmla="*/ 1 w 404"/>
                    <a:gd name="T63" fmla="*/ 8 h 634"/>
                    <a:gd name="T64" fmla="*/ 1 w 404"/>
                    <a:gd name="T65" fmla="*/ 8 h 634"/>
                    <a:gd name="T66" fmla="*/ 1 w 404"/>
                    <a:gd name="T67" fmla="*/ 8 h 634"/>
                    <a:gd name="T68" fmla="*/ 1 w 404"/>
                    <a:gd name="T69" fmla="*/ 8 h 634"/>
                    <a:gd name="T70" fmla="*/ 2 w 404"/>
                    <a:gd name="T71" fmla="*/ 8 h 634"/>
                    <a:gd name="T72" fmla="*/ 2 w 404"/>
                    <a:gd name="T73" fmla="*/ 8 h 634"/>
                    <a:gd name="T74" fmla="*/ 3 w 404"/>
                    <a:gd name="T75" fmla="*/ 8 h 634"/>
                    <a:gd name="T76" fmla="*/ 3 w 404"/>
                    <a:gd name="T77" fmla="*/ 8 h 634"/>
                    <a:gd name="T78" fmla="*/ 3 w 404"/>
                    <a:gd name="T79" fmla="*/ 8 h 634"/>
                    <a:gd name="T80" fmla="*/ 3 w 404"/>
                    <a:gd name="T81" fmla="*/ 8 h 634"/>
                    <a:gd name="T82" fmla="*/ 3 w 404"/>
                    <a:gd name="T83" fmla="*/ 8 h 634"/>
                    <a:gd name="T84" fmla="*/ 4 w 404"/>
                    <a:gd name="T85" fmla="*/ 8 h 634"/>
                    <a:gd name="T86" fmla="*/ 4 w 404"/>
                    <a:gd name="T87" fmla="*/ 7 h 634"/>
                    <a:gd name="T88" fmla="*/ 4 w 404"/>
                    <a:gd name="T89" fmla="*/ 7 h 634"/>
                    <a:gd name="T90" fmla="*/ 4 w 404"/>
                    <a:gd name="T91" fmla="*/ 6 h 634"/>
                    <a:gd name="T92" fmla="*/ 4 w 404"/>
                    <a:gd name="T93" fmla="*/ 6 h 634"/>
                    <a:gd name="T94" fmla="*/ 5 w 404"/>
                    <a:gd name="T95" fmla="*/ 4 h 634"/>
                    <a:gd name="T96" fmla="*/ 5 w 404"/>
                    <a:gd name="T97" fmla="*/ 3 h 634"/>
                    <a:gd name="T98" fmla="*/ 5 w 404"/>
                    <a:gd name="T99" fmla="*/ 2 h 634"/>
                    <a:gd name="T100" fmla="*/ 5 w 404"/>
                    <a:gd name="T101" fmla="*/ 1 h 634"/>
                    <a:gd name="T102" fmla="*/ 5 w 404"/>
                    <a:gd name="T103" fmla="*/ 1 h 63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4" h="634">
                      <a:moveTo>
                        <a:pt x="402" y="84"/>
                      </a:moveTo>
                      <a:lnTo>
                        <a:pt x="403" y="78"/>
                      </a:lnTo>
                      <a:lnTo>
                        <a:pt x="404" y="71"/>
                      </a:lnTo>
                      <a:lnTo>
                        <a:pt x="404" y="65"/>
                      </a:lnTo>
                      <a:lnTo>
                        <a:pt x="403" y="59"/>
                      </a:lnTo>
                      <a:lnTo>
                        <a:pt x="402" y="51"/>
                      </a:lnTo>
                      <a:lnTo>
                        <a:pt x="401" y="45"/>
                      </a:lnTo>
                      <a:lnTo>
                        <a:pt x="397" y="32"/>
                      </a:lnTo>
                      <a:lnTo>
                        <a:pt x="395" y="25"/>
                      </a:lnTo>
                      <a:lnTo>
                        <a:pt x="392" y="18"/>
                      </a:lnTo>
                      <a:lnTo>
                        <a:pt x="387" y="13"/>
                      </a:lnTo>
                      <a:lnTo>
                        <a:pt x="383" y="8"/>
                      </a:lnTo>
                      <a:lnTo>
                        <a:pt x="381" y="6"/>
                      </a:lnTo>
                      <a:lnTo>
                        <a:pt x="379" y="4"/>
                      </a:lnTo>
                      <a:lnTo>
                        <a:pt x="376" y="2"/>
                      </a:lnTo>
                      <a:lnTo>
                        <a:pt x="373" y="2"/>
                      </a:lnTo>
                      <a:lnTo>
                        <a:pt x="367" y="0"/>
                      </a:lnTo>
                      <a:lnTo>
                        <a:pt x="360" y="0"/>
                      </a:lnTo>
                      <a:lnTo>
                        <a:pt x="332" y="0"/>
                      </a:lnTo>
                      <a:lnTo>
                        <a:pt x="306" y="0"/>
                      </a:lnTo>
                      <a:lnTo>
                        <a:pt x="280" y="0"/>
                      </a:lnTo>
                      <a:lnTo>
                        <a:pt x="267" y="1"/>
                      </a:lnTo>
                      <a:lnTo>
                        <a:pt x="254" y="2"/>
                      </a:lnTo>
                      <a:lnTo>
                        <a:pt x="241" y="4"/>
                      </a:lnTo>
                      <a:lnTo>
                        <a:pt x="228" y="7"/>
                      </a:lnTo>
                      <a:lnTo>
                        <a:pt x="215" y="11"/>
                      </a:lnTo>
                      <a:lnTo>
                        <a:pt x="210" y="14"/>
                      </a:lnTo>
                      <a:lnTo>
                        <a:pt x="204" y="17"/>
                      </a:lnTo>
                      <a:lnTo>
                        <a:pt x="192" y="23"/>
                      </a:lnTo>
                      <a:lnTo>
                        <a:pt x="182" y="31"/>
                      </a:lnTo>
                      <a:lnTo>
                        <a:pt x="171" y="39"/>
                      </a:lnTo>
                      <a:lnTo>
                        <a:pt x="162" y="48"/>
                      </a:lnTo>
                      <a:lnTo>
                        <a:pt x="152" y="57"/>
                      </a:lnTo>
                      <a:lnTo>
                        <a:pt x="142" y="66"/>
                      </a:lnTo>
                      <a:lnTo>
                        <a:pt x="134" y="77"/>
                      </a:lnTo>
                      <a:lnTo>
                        <a:pt x="126" y="87"/>
                      </a:lnTo>
                      <a:lnTo>
                        <a:pt x="100" y="133"/>
                      </a:lnTo>
                      <a:lnTo>
                        <a:pt x="94" y="144"/>
                      </a:lnTo>
                      <a:lnTo>
                        <a:pt x="89" y="157"/>
                      </a:lnTo>
                      <a:lnTo>
                        <a:pt x="86" y="169"/>
                      </a:lnTo>
                      <a:lnTo>
                        <a:pt x="82" y="182"/>
                      </a:lnTo>
                      <a:lnTo>
                        <a:pt x="68" y="233"/>
                      </a:lnTo>
                      <a:lnTo>
                        <a:pt x="40" y="334"/>
                      </a:lnTo>
                      <a:lnTo>
                        <a:pt x="26" y="386"/>
                      </a:lnTo>
                      <a:lnTo>
                        <a:pt x="13" y="437"/>
                      </a:lnTo>
                      <a:lnTo>
                        <a:pt x="6" y="462"/>
                      </a:lnTo>
                      <a:lnTo>
                        <a:pt x="4" y="474"/>
                      </a:lnTo>
                      <a:lnTo>
                        <a:pt x="2" y="488"/>
                      </a:lnTo>
                      <a:lnTo>
                        <a:pt x="1" y="501"/>
                      </a:lnTo>
                      <a:lnTo>
                        <a:pt x="0" y="514"/>
                      </a:lnTo>
                      <a:lnTo>
                        <a:pt x="1" y="528"/>
                      </a:lnTo>
                      <a:lnTo>
                        <a:pt x="3" y="540"/>
                      </a:lnTo>
                      <a:lnTo>
                        <a:pt x="5" y="554"/>
                      </a:lnTo>
                      <a:lnTo>
                        <a:pt x="10" y="566"/>
                      </a:lnTo>
                      <a:lnTo>
                        <a:pt x="14" y="579"/>
                      </a:lnTo>
                      <a:lnTo>
                        <a:pt x="20" y="590"/>
                      </a:lnTo>
                      <a:lnTo>
                        <a:pt x="23" y="595"/>
                      </a:lnTo>
                      <a:lnTo>
                        <a:pt x="27" y="602"/>
                      </a:lnTo>
                      <a:lnTo>
                        <a:pt x="31" y="607"/>
                      </a:lnTo>
                      <a:lnTo>
                        <a:pt x="36" y="611"/>
                      </a:lnTo>
                      <a:lnTo>
                        <a:pt x="40" y="616"/>
                      </a:lnTo>
                      <a:lnTo>
                        <a:pt x="46" y="619"/>
                      </a:lnTo>
                      <a:lnTo>
                        <a:pt x="51" y="624"/>
                      </a:lnTo>
                      <a:lnTo>
                        <a:pt x="58" y="626"/>
                      </a:lnTo>
                      <a:lnTo>
                        <a:pt x="64" y="628"/>
                      </a:lnTo>
                      <a:lnTo>
                        <a:pt x="70" y="630"/>
                      </a:lnTo>
                      <a:lnTo>
                        <a:pt x="76" y="631"/>
                      </a:lnTo>
                      <a:lnTo>
                        <a:pt x="83" y="632"/>
                      </a:lnTo>
                      <a:lnTo>
                        <a:pt x="96" y="633"/>
                      </a:lnTo>
                      <a:lnTo>
                        <a:pt x="109" y="633"/>
                      </a:lnTo>
                      <a:lnTo>
                        <a:pt x="136" y="633"/>
                      </a:lnTo>
                      <a:lnTo>
                        <a:pt x="148" y="633"/>
                      </a:lnTo>
                      <a:lnTo>
                        <a:pt x="162" y="634"/>
                      </a:lnTo>
                      <a:lnTo>
                        <a:pt x="176" y="634"/>
                      </a:lnTo>
                      <a:lnTo>
                        <a:pt x="182" y="633"/>
                      </a:lnTo>
                      <a:lnTo>
                        <a:pt x="188" y="632"/>
                      </a:lnTo>
                      <a:lnTo>
                        <a:pt x="194" y="631"/>
                      </a:lnTo>
                      <a:lnTo>
                        <a:pt x="201" y="629"/>
                      </a:lnTo>
                      <a:lnTo>
                        <a:pt x="207" y="626"/>
                      </a:lnTo>
                      <a:lnTo>
                        <a:pt x="212" y="623"/>
                      </a:lnTo>
                      <a:lnTo>
                        <a:pt x="224" y="614"/>
                      </a:lnTo>
                      <a:lnTo>
                        <a:pt x="234" y="606"/>
                      </a:lnTo>
                      <a:lnTo>
                        <a:pt x="243" y="596"/>
                      </a:lnTo>
                      <a:lnTo>
                        <a:pt x="252" y="587"/>
                      </a:lnTo>
                      <a:lnTo>
                        <a:pt x="259" y="577"/>
                      </a:lnTo>
                      <a:lnTo>
                        <a:pt x="266" y="565"/>
                      </a:lnTo>
                      <a:lnTo>
                        <a:pt x="273" y="554"/>
                      </a:lnTo>
                      <a:lnTo>
                        <a:pt x="278" y="541"/>
                      </a:lnTo>
                      <a:lnTo>
                        <a:pt x="283" y="530"/>
                      </a:lnTo>
                      <a:lnTo>
                        <a:pt x="287" y="517"/>
                      </a:lnTo>
                      <a:lnTo>
                        <a:pt x="291" y="505"/>
                      </a:lnTo>
                      <a:lnTo>
                        <a:pt x="296" y="492"/>
                      </a:lnTo>
                      <a:lnTo>
                        <a:pt x="302" y="466"/>
                      </a:lnTo>
                      <a:lnTo>
                        <a:pt x="308" y="441"/>
                      </a:lnTo>
                      <a:lnTo>
                        <a:pt x="320" y="389"/>
                      </a:lnTo>
                      <a:lnTo>
                        <a:pt x="333" y="339"/>
                      </a:lnTo>
                      <a:lnTo>
                        <a:pt x="347" y="287"/>
                      </a:lnTo>
                      <a:lnTo>
                        <a:pt x="360" y="236"/>
                      </a:lnTo>
                      <a:lnTo>
                        <a:pt x="375" y="186"/>
                      </a:lnTo>
                      <a:lnTo>
                        <a:pt x="382" y="160"/>
                      </a:lnTo>
                      <a:lnTo>
                        <a:pt x="390" y="135"/>
                      </a:lnTo>
                      <a:lnTo>
                        <a:pt x="395" y="110"/>
                      </a:lnTo>
                      <a:lnTo>
                        <a:pt x="398" y="96"/>
                      </a:lnTo>
                      <a:lnTo>
                        <a:pt x="40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70" name="Freeform 118"/>
                <p:cNvSpPr>
                  <a:spLocks/>
                </p:cNvSpPr>
                <p:nvPr/>
              </p:nvSpPr>
              <p:spPr bwMode="auto">
                <a:xfrm>
                  <a:off x="1521" y="2126"/>
                  <a:ext cx="10" cy="30"/>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1 h 132"/>
                    <a:gd name="T14" fmla="*/ 0 w 39"/>
                    <a:gd name="T15" fmla="*/ 1 h 132"/>
                    <a:gd name="T16" fmla="*/ 0 w 39"/>
                    <a:gd name="T17" fmla="*/ 1 h 132"/>
                    <a:gd name="T18" fmla="*/ 0 w 39"/>
                    <a:gd name="T19" fmla="*/ 1 h 132"/>
                    <a:gd name="T20" fmla="*/ 0 w 39"/>
                    <a:gd name="T21" fmla="*/ 1 h 132"/>
                    <a:gd name="T22" fmla="*/ 0 w 39"/>
                    <a:gd name="T23" fmla="*/ 1 h 132"/>
                    <a:gd name="T24" fmla="*/ 0 w 39"/>
                    <a:gd name="T25" fmla="*/ 1 h 132"/>
                    <a:gd name="T26" fmla="*/ 1 w 39"/>
                    <a:gd name="T27" fmla="*/ 1 h 132"/>
                    <a:gd name="T28" fmla="*/ 1 w 39"/>
                    <a:gd name="T29" fmla="*/ 1 h 132"/>
                    <a:gd name="T30" fmla="*/ 1 w 39"/>
                    <a:gd name="T31" fmla="*/ 2 h 1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9" h="132">
                      <a:moveTo>
                        <a:pt x="5" y="0"/>
                      </a:moveTo>
                      <a:lnTo>
                        <a:pt x="3" y="9"/>
                      </a:lnTo>
                      <a:lnTo>
                        <a:pt x="2" y="17"/>
                      </a:lnTo>
                      <a:lnTo>
                        <a:pt x="1" y="27"/>
                      </a:lnTo>
                      <a:lnTo>
                        <a:pt x="0" y="35"/>
                      </a:lnTo>
                      <a:lnTo>
                        <a:pt x="0" y="44"/>
                      </a:lnTo>
                      <a:lnTo>
                        <a:pt x="1" y="54"/>
                      </a:lnTo>
                      <a:lnTo>
                        <a:pt x="2" y="62"/>
                      </a:lnTo>
                      <a:lnTo>
                        <a:pt x="4" y="70"/>
                      </a:lnTo>
                      <a:lnTo>
                        <a:pt x="7" y="79"/>
                      </a:lnTo>
                      <a:lnTo>
                        <a:pt x="11" y="87"/>
                      </a:lnTo>
                      <a:lnTo>
                        <a:pt x="15" y="94"/>
                      </a:lnTo>
                      <a:lnTo>
                        <a:pt x="19" y="103"/>
                      </a:lnTo>
                      <a:lnTo>
                        <a:pt x="28" y="117"/>
                      </a:lnTo>
                      <a:lnTo>
                        <a:pt x="34" y="125"/>
                      </a:lnTo>
                      <a:lnTo>
                        <a:pt x="39" y="1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71" name="Line 119"/>
                <p:cNvSpPr>
                  <a:spLocks noChangeShapeType="1"/>
                </p:cNvSpPr>
                <p:nvPr/>
              </p:nvSpPr>
              <p:spPr bwMode="auto">
                <a:xfrm flipH="1">
                  <a:off x="1614" y="1929"/>
                  <a:ext cx="24"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8160" name="Group 159"/>
              <p:cNvGrpSpPr>
                <a:grpSpLocks/>
              </p:cNvGrpSpPr>
              <p:nvPr/>
            </p:nvGrpSpPr>
            <p:grpSpPr bwMode="auto">
              <a:xfrm>
                <a:off x="3765" y="754"/>
                <a:ext cx="154" cy="226"/>
                <a:chOff x="3765" y="754"/>
                <a:chExt cx="154" cy="226"/>
              </a:xfrm>
            </p:grpSpPr>
            <p:sp>
              <p:nvSpPr>
                <p:cNvPr id="48167" name="Freeform 120"/>
                <p:cNvSpPr>
                  <a:spLocks/>
                </p:cNvSpPr>
                <p:nvPr/>
              </p:nvSpPr>
              <p:spPr bwMode="auto">
                <a:xfrm>
                  <a:off x="3765" y="754"/>
                  <a:ext cx="100" cy="226"/>
                </a:xfrm>
                <a:custGeom>
                  <a:avLst/>
                  <a:gdLst>
                    <a:gd name="T0" fmla="*/ 3 w 424"/>
                    <a:gd name="T1" fmla="*/ 0 h 948"/>
                    <a:gd name="T2" fmla="*/ 0 w 424"/>
                    <a:gd name="T3" fmla="*/ 13 h 948"/>
                    <a:gd name="T4" fmla="*/ 2 w 424"/>
                    <a:gd name="T5" fmla="*/ 13 h 948"/>
                    <a:gd name="T6" fmla="*/ 2 w 424"/>
                    <a:gd name="T7" fmla="*/ 13 h 948"/>
                    <a:gd name="T8" fmla="*/ 3 w 424"/>
                    <a:gd name="T9" fmla="*/ 13 h 948"/>
                    <a:gd name="T10" fmla="*/ 3 w 424"/>
                    <a:gd name="T11" fmla="*/ 13 h 948"/>
                    <a:gd name="T12" fmla="*/ 3 w 424"/>
                    <a:gd name="T13" fmla="*/ 13 h 948"/>
                    <a:gd name="T14" fmla="*/ 3 w 424"/>
                    <a:gd name="T15" fmla="*/ 13 h 948"/>
                    <a:gd name="T16" fmla="*/ 3 w 424"/>
                    <a:gd name="T17" fmla="*/ 12 h 948"/>
                    <a:gd name="T18" fmla="*/ 3 w 424"/>
                    <a:gd name="T19" fmla="*/ 12 h 948"/>
                    <a:gd name="T20" fmla="*/ 3 w 424"/>
                    <a:gd name="T21" fmla="*/ 12 h 948"/>
                    <a:gd name="T22" fmla="*/ 4 w 424"/>
                    <a:gd name="T23" fmla="*/ 12 h 948"/>
                    <a:gd name="T24" fmla="*/ 4 w 424"/>
                    <a:gd name="T25" fmla="*/ 12 h 948"/>
                    <a:gd name="T26" fmla="*/ 4 w 424"/>
                    <a:gd name="T27" fmla="*/ 12 h 948"/>
                    <a:gd name="T28" fmla="*/ 4 w 424"/>
                    <a:gd name="T29" fmla="*/ 12 h 948"/>
                    <a:gd name="T30" fmla="*/ 4 w 424"/>
                    <a:gd name="T31" fmla="*/ 11 h 948"/>
                    <a:gd name="T32" fmla="*/ 4 w 424"/>
                    <a:gd name="T33" fmla="*/ 11 h 948"/>
                    <a:gd name="T34" fmla="*/ 4 w 424"/>
                    <a:gd name="T35" fmla="*/ 11 h 948"/>
                    <a:gd name="T36" fmla="*/ 4 w 424"/>
                    <a:gd name="T37" fmla="*/ 11 h 948"/>
                    <a:gd name="T38" fmla="*/ 4 w 424"/>
                    <a:gd name="T39" fmla="*/ 10 h 948"/>
                    <a:gd name="T40" fmla="*/ 4 w 424"/>
                    <a:gd name="T41" fmla="*/ 10 h 948"/>
                    <a:gd name="T42" fmla="*/ 5 w 424"/>
                    <a:gd name="T43" fmla="*/ 7 h 948"/>
                    <a:gd name="T44" fmla="*/ 5 w 424"/>
                    <a:gd name="T45" fmla="*/ 7 h 948"/>
                    <a:gd name="T46" fmla="*/ 5 w 424"/>
                    <a:gd name="T47" fmla="*/ 6 h 948"/>
                    <a:gd name="T48" fmla="*/ 6 w 424"/>
                    <a:gd name="T49" fmla="*/ 6 h 948"/>
                    <a:gd name="T50" fmla="*/ 6 w 424"/>
                    <a:gd name="T51" fmla="*/ 6 h 948"/>
                    <a:gd name="T52" fmla="*/ 6 w 424"/>
                    <a:gd name="T53" fmla="*/ 6 h 948"/>
                    <a:gd name="T54" fmla="*/ 6 w 424"/>
                    <a:gd name="T55" fmla="*/ 5 h 948"/>
                    <a:gd name="T56" fmla="*/ 5 w 424"/>
                    <a:gd name="T57" fmla="*/ 5 h 948"/>
                    <a:gd name="T58" fmla="*/ 5 w 424"/>
                    <a:gd name="T59" fmla="*/ 5 h 948"/>
                    <a:gd name="T60" fmla="*/ 5 w 424"/>
                    <a:gd name="T61" fmla="*/ 5 h 948"/>
                    <a:gd name="T62" fmla="*/ 5 w 424"/>
                    <a:gd name="T63" fmla="*/ 5 h 948"/>
                    <a:gd name="T64" fmla="*/ 5 w 424"/>
                    <a:gd name="T65" fmla="*/ 5 h 948"/>
                    <a:gd name="T66" fmla="*/ 5 w 424"/>
                    <a:gd name="T67" fmla="*/ 5 h 948"/>
                    <a:gd name="T68" fmla="*/ 5 w 424"/>
                    <a:gd name="T69" fmla="*/ 5 h 948"/>
                    <a:gd name="T70" fmla="*/ 5 w 424"/>
                    <a:gd name="T71" fmla="*/ 5 h 948"/>
                    <a:gd name="T72" fmla="*/ 5 w 424"/>
                    <a:gd name="T73" fmla="*/ 4 h 948"/>
                    <a:gd name="T74" fmla="*/ 5 w 424"/>
                    <a:gd name="T75" fmla="*/ 4 h 948"/>
                    <a:gd name="T76" fmla="*/ 4 w 424"/>
                    <a:gd name="T77" fmla="*/ 4 h 948"/>
                    <a:gd name="T78" fmla="*/ 4 w 424"/>
                    <a:gd name="T79" fmla="*/ 4 h 948"/>
                    <a:gd name="T80" fmla="*/ 2 w 424"/>
                    <a:gd name="T81" fmla="*/ 4 h 9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24" h="948">
                      <a:moveTo>
                        <a:pt x="254" y="0"/>
                      </a:moveTo>
                      <a:lnTo>
                        <a:pt x="0" y="948"/>
                      </a:lnTo>
                      <a:lnTo>
                        <a:pt x="166" y="948"/>
                      </a:lnTo>
                      <a:lnTo>
                        <a:pt x="178" y="947"/>
                      </a:lnTo>
                      <a:lnTo>
                        <a:pt x="189" y="945"/>
                      </a:lnTo>
                      <a:lnTo>
                        <a:pt x="201" y="942"/>
                      </a:lnTo>
                      <a:lnTo>
                        <a:pt x="213" y="937"/>
                      </a:lnTo>
                      <a:lnTo>
                        <a:pt x="225" y="932"/>
                      </a:lnTo>
                      <a:lnTo>
                        <a:pt x="237" y="923"/>
                      </a:lnTo>
                      <a:lnTo>
                        <a:pt x="249" y="915"/>
                      </a:lnTo>
                      <a:lnTo>
                        <a:pt x="260" y="905"/>
                      </a:lnTo>
                      <a:lnTo>
                        <a:pt x="272" y="894"/>
                      </a:lnTo>
                      <a:lnTo>
                        <a:pt x="282" y="883"/>
                      </a:lnTo>
                      <a:lnTo>
                        <a:pt x="292" y="870"/>
                      </a:lnTo>
                      <a:lnTo>
                        <a:pt x="302" y="856"/>
                      </a:lnTo>
                      <a:lnTo>
                        <a:pt x="311" y="842"/>
                      </a:lnTo>
                      <a:lnTo>
                        <a:pt x="320" y="827"/>
                      </a:lnTo>
                      <a:lnTo>
                        <a:pt x="327" y="812"/>
                      </a:lnTo>
                      <a:lnTo>
                        <a:pt x="333" y="796"/>
                      </a:lnTo>
                      <a:lnTo>
                        <a:pt x="339" y="780"/>
                      </a:lnTo>
                      <a:lnTo>
                        <a:pt x="345" y="765"/>
                      </a:lnTo>
                      <a:lnTo>
                        <a:pt x="415" y="500"/>
                      </a:lnTo>
                      <a:lnTo>
                        <a:pt x="419" y="485"/>
                      </a:lnTo>
                      <a:lnTo>
                        <a:pt x="421" y="469"/>
                      </a:lnTo>
                      <a:lnTo>
                        <a:pt x="423" y="453"/>
                      </a:lnTo>
                      <a:lnTo>
                        <a:pt x="424" y="438"/>
                      </a:lnTo>
                      <a:lnTo>
                        <a:pt x="423" y="423"/>
                      </a:lnTo>
                      <a:lnTo>
                        <a:pt x="422" y="408"/>
                      </a:lnTo>
                      <a:lnTo>
                        <a:pt x="420" y="395"/>
                      </a:lnTo>
                      <a:lnTo>
                        <a:pt x="417" y="382"/>
                      </a:lnTo>
                      <a:lnTo>
                        <a:pt x="411" y="371"/>
                      </a:lnTo>
                      <a:lnTo>
                        <a:pt x="406" y="359"/>
                      </a:lnTo>
                      <a:lnTo>
                        <a:pt x="400" y="350"/>
                      </a:lnTo>
                      <a:lnTo>
                        <a:pt x="393" y="342"/>
                      </a:lnTo>
                      <a:lnTo>
                        <a:pt x="385" y="333"/>
                      </a:lnTo>
                      <a:lnTo>
                        <a:pt x="376" y="328"/>
                      </a:lnTo>
                      <a:lnTo>
                        <a:pt x="367" y="323"/>
                      </a:lnTo>
                      <a:lnTo>
                        <a:pt x="357" y="320"/>
                      </a:lnTo>
                      <a:lnTo>
                        <a:pt x="346" y="318"/>
                      </a:lnTo>
                      <a:lnTo>
                        <a:pt x="335" y="317"/>
                      </a:lnTo>
                      <a:lnTo>
                        <a:pt x="169" y="3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68" name="Line 121"/>
                <p:cNvSpPr>
                  <a:spLocks noChangeShapeType="1"/>
                </p:cNvSpPr>
                <p:nvPr/>
              </p:nvSpPr>
              <p:spPr bwMode="auto">
                <a:xfrm flipH="1">
                  <a:off x="3895" y="754"/>
                  <a:ext cx="24"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8161" name="Freeform 122"/>
              <p:cNvSpPr>
                <a:spLocks/>
              </p:cNvSpPr>
              <p:nvPr/>
            </p:nvSpPr>
            <p:spPr bwMode="auto">
              <a:xfrm>
                <a:off x="3749" y="3658"/>
                <a:ext cx="100" cy="226"/>
              </a:xfrm>
              <a:custGeom>
                <a:avLst/>
                <a:gdLst>
                  <a:gd name="T0" fmla="*/ 3 w 424"/>
                  <a:gd name="T1" fmla="*/ 0 h 948"/>
                  <a:gd name="T2" fmla="*/ 0 w 424"/>
                  <a:gd name="T3" fmla="*/ 13 h 948"/>
                  <a:gd name="T4" fmla="*/ 2 w 424"/>
                  <a:gd name="T5" fmla="*/ 13 h 948"/>
                  <a:gd name="T6" fmla="*/ 2 w 424"/>
                  <a:gd name="T7" fmla="*/ 13 h 948"/>
                  <a:gd name="T8" fmla="*/ 3 w 424"/>
                  <a:gd name="T9" fmla="*/ 13 h 948"/>
                  <a:gd name="T10" fmla="*/ 3 w 424"/>
                  <a:gd name="T11" fmla="*/ 13 h 948"/>
                  <a:gd name="T12" fmla="*/ 3 w 424"/>
                  <a:gd name="T13" fmla="*/ 13 h 948"/>
                  <a:gd name="T14" fmla="*/ 3 w 424"/>
                  <a:gd name="T15" fmla="*/ 13 h 948"/>
                  <a:gd name="T16" fmla="*/ 3 w 424"/>
                  <a:gd name="T17" fmla="*/ 12 h 948"/>
                  <a:gd name="T18" fmla="*/ 3 w 424"/>
                  <a:gd name="T19" fmla="*/ 12 h 948"/>
                  <a:gd name="T20" fmla="*/ 3 w 424"/>
                  <a:gd name="T21" fmla="*/ 12 h 948"/>
                  <a:gd name="T22" fmla="*/ 4 w 424"/>
                  <a:gd name="T23" fmla="*/ 12 h 948"/>
                  <a:gd name="T24" fmla="*/ 4 w 424"/>
                  <a:gd name="T25" fmla="*/ 12 h 948"/>
                  <a:gd name="T26" fmla="*/ 4 w 424"/>
                  <a:gd name="T27" fmla="*/ 12 h 948"/>
                  <a:gd name="T28" fmla="*/ 4 w 424"/>
                  <a:gd name="T29" fmla="*/ 12 h 948"/>
                  <a:gd name="T30" fmla="*/ 4 w 424"/>
                  <a:gd name="T31" fmla="*/ 11 h 948"/>
                  <a:gd name="T32" fmla="*/ 4 w 424"/>
                  <a:gd name="T33" fmla="*/ 11 h 948"/>
                  <a:gd name="T34" fmla="*/ 4 w 424"/>
                  <a:gd name="T35" fmla="*/ 11 h 948"/>
                  <a:gd name="T36" fmla="*/ 4 w 424"/>
                  <a:gd name="T37" fmla="*/ 11 h 948"/>
                  <a:gd name="T38" fmla="*/ 4 w 424"/>
                  <a:gd name="T39" fmla="*/ 10 h 948"/>
                  <a:gd name="T40" fmla="*/ 4 w 424"/>
                  <a:gd name="T41" fmla="*/ 10 h 948"/>
                  <a:gd name="T42" fmla="*/ 5 w 424"/>
                  <a:gd name="T43" fmla="*/ 7 h 948"/>
                  <a:gd name="T44" fmla="*/ 5 w 424"/>
                  <a:gd name="T45" fmla="*/ 6 h 948"/>
                  <a:gd name="T46" fmla="*/ 5 w 424"/>
                  <a:gd name="T47" fmla="*/ 6 h 948"/>
                  <a:gd name="T48" fmla="*/ 6 w 424"/>
                  <a:gd name="T49" fmla="*/ 6 h 948"/>
                  <a:gd name="T50" fmla="*/ 6 w 424"/>
                  <a:gd name="T51" fmla="*/ 6 h 948"/>
                  <a:gd name="T52" fmla="*/ 6 w 424"/>
                  <a:gd name="T53" fmla="*/ 6 h 948"/>
                  <a:gd name="T54" fmla="*/ 6 w 424"/>
                  <a:gd name="T55" fmla="*/ 5 h 948"/>
                  <a:gd name="T56" fmla="*/ 5 w 424"/>
                  <a:gd name="T57" fmla="*/ 5 h 948"/>
                  <a:gd name="T58" fmla="*/ 5 w 424"/>
                  <a:gd name="T59" fmla="*/ 5 h 948"/>
                  <a:gd name="T60" fmla="*/ 5 w 424"/>
                  <a:gd name="T61" fmla="*/ 5 h 948"/>
                  <a:gd name="T62" fmla="*/ 5 w 424"/>
                  <a:gd name="T63" fmla="*/ 5 h 948"/>
                  <a:gd name="T64" fmla="*/ 5 w 424"/>
                  <a:gd name="T65" fmla="*/ 5 h 948"/>
                  <a:gd name="T66" fmla="*/ 5 w 424"/>
                  <a:gd name="T67" fmla="*/ 5 h 948"/>
                  <a:gd name="T68" fmla="*/ 5 w 424"/>
                  <a:gd name="T69" fmla="*/ 5 h 948"/>
                  <a:gd name="T70" fmla="*/ 5 w 424"/>
                  <a:gd name="T71" fmla="*/ 5 h 948"/>
                  <a:gd name="T72" fmla="*/ 5 w 424"/>
                  <a:gd name="T73" fmla="*/ 4 h 948"/>
                  <a:gd name="T74" fmla="*/ 5 w 424"/>
                  <a:gd name="T75" fmla="*/ 4 h 948"/>
                  <a:gd name="T76" fmla="*/ 4 w 424"/>
                  <a:gd name="T77" fmla="*/ 4 h 948"/>
                  <a:gd name="T78" fmla="*/ 4 w 424"/>
                  <a:gd name="T79" fmla="*/ 4 h 948"/>
                  <a:gd name="T80" fmla="*/ 2 w 424"/>
                  <a:gd name="T81" fmla="*/ 4 h 9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24" h="948">
                    <a:moveTo>
                      <a:pt x="254" y="0"/>
                    </a:moveTo>
                    <a:lnTo>
                      <a:pt x="0" y="948"/>
                    </a:lnTo>
                    <a:lnTo>
                      <a:pt x="166" y="948"/>
                    </a:lnTo>
                    <a:lnTo>
                      <a:pt x="178" y="947"/>
                    </a:lnTo>
                    <a:lnTo>
                      <a:pt x="189" y="945"/>
                    </a:lnTo>
                    <a:lnTo>
                      <a:pt x="201" y="942"/>
                    </a:lnTo>
                    <a:lnTo>
                      <a:pt x="213" y="936"/>
                    </a:lnTo>
                    <a:lnTo>
                      <a:pt x="225" y="930"/>
                    </a:lnTo>
                    <a:lnTo>
                      <a:pt x="237" y="923"/>
                    </a:lnTo>
                    <a:lnTo>
                      <a:pt x="249" y="915"/>
                    </a:lnTo>
                    <a:lnTo>
                      <a:pt x="260" y="904"/>
                    </a:lnTo>
                    <a:lnTo>
                      <a:pt x="272" y="894"/>
                    </a:lnTo>
                    <a:lnTo>
                      <a:pt x="282" y="882"/>
                    </a:lnTo>
                    <a:lnTo>
                      <a:pt x="293" y="869"/>
                    </a:lnTo>
                    <a:lnTo>
                      <a:pt x="302" y="855"/>
                    </a:lnTo>
                    <a:lnTo>
                      <a:pt x="311" y="841"/>
                    </a:lnTo>
                    <a:lnTo>
                      <a:pt x="320" y="826"/>
                    </a:lnTo>
                    <a:lnTo>
                      <a:pt x="327" y="811"/>
                    </a:lnTo>
                    <a:lnTo>
                      <a:pt x="333" y="796"/>
                    </a:lnTo>
                    <a:lnTo>
                      <a:pt x="340" y="779"/>
                    </a:lnTo>
                    <a:lnTo>
                      <a:pt x="345" y="763"/>
                    </a:lnTo>
                    <a:lnTo>
                      <a:pt x="415" y="500"/>
                    </a:lnTo>
                    <a:lnTo>
                      <a:pt x="419" y="484"/>
                    </a:lnTo>
                    <a:lnTo>
                      <a:pt x="421" y="468"/>
                    </a:lnTo>
                    <a:lnTo>
                      <a:pt x="423" y="452"/>
                    </a:lnTo>
                    <a:lnTo>
                      <a:pt x="424" y="437"/>
                    </a:lnTo>
                    <a:lnTo>
                      <a:pt x="423" y="422"/>
                    </a:lnTo>
                    <a:lnTo>
                      <a:pt x="422" y="408"/>
                    </a:lnTo>
                    <a:lnTo>
                      <a:pt x="420" y="395"/>
                    </a:lnTo>
                    <a:lnTo>
                      <a:pt x="417" y="381"/>
                    </a:lnTo>
                    <a:lnTo>
                      <a:pt x="412" y="370"/>
                    </a:lnTo>
                    <a:lnTo>
                      <a:pt x="406" y="359"/>
                    </a:lnTo>
                    <a:lnTo>
                      <a:pt x="400" y="349"/>
                    </a:lnTo>
                    <a:lnTo>
                      <a:pt x="393" y="340"/>
                    </a:lnTo>
                    <a:lnTo>
                      <a:pt x="386" y="333"/>
                    </a:lnTo>
                    <a:lnTo>
                      <a:pt x="376" y="327"/>
                    </a:lnTo>
                    <a:lnTo>
                      <a:pt x="367" y="322"/>
                    </a:lnTo>
                    <a:lnTo>
                      <a:pt x="357" y="318"/>
                    </a:lnTo>
                    <a:lnTo>
                      <a:pt x="346" y="316"/>
                    </a:lnTo>
                    <a:lnTo>
                      <a:pt x="335" y="315"/>
                    </a:lnTo>
                    <a:lnTo>
                      <a:pt x="169" y="3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62" name="Line 123"/>
              <p:cNvSpPr>
                <a:spLocks noChangeShapeType="1"/>
              </p:cNvSpPr>
              <p:nvPr/>
            </p:nvSpPr>
            <p:spPr bwMode="auto">
              <a:xfrm flipH="1">
                <a:off x="1368" y="2482"/>
                <a:ext cx="27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63" name="Line 124"/>
              <p:cNvSpPr>
                <a:spLocks noChangeShapeType="1"/>
              </p:cNvSpPr>
              <p:nvPr/>
            </p:nvSpPr>
            <p:spPr bwMode="auto">
              <a:xfrm flipH="1">
                <a:off x="1674" y="884"/>
                <a:ext cx="1988" cy="122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64" name="Line 125"/>
              <p:cNvSpPr>
                <a:spLocks noChangeShapeType="1"/>
              </p:cNvSpPr>
              <p:nvPr/>
            </p:nvSpPr>
            <p:spPr bwMode="auto">
              <a:xfrm flipH="1" flipV="1">
                <a:off x="1674" y="2945"/>
                <a:ext cx="1988" cy="83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65" name="Line 148"/>
              <p:cNvSpPr>
                <a:spLocks noChangeShapeType="1"/>
              </p:cNvSpPr>
              <p:nvPr/>
            </p:nvSpPr>
            <p:spPr bwMode="auto">
              <a:xfrm>
                <a:off x="1674" y="2106"/>
                <a:ext cx="0" cy="8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66" name="Line 149"/>
              <p:cNvSpPr>
                <a:spLocks noChangeShapeType="1"/>
              </p:cNvSpPr>
              <p:nvPr/>
            </p:nvSpPr>
            <p:spPr bwMode="auto">
              <a:xfrm>
                <a:off x="3662" y="884"/>
                <a:ext cx="0" cy="29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8143" name="Group 162"/>
            <p:cNvGrpSpPr>
              <a:grpSpLocks/>
            </p:cNvGrpSpPr>
            <p:nvPr/>
          </p:nvGrpSpPr>
          <p:grpSpPr bwMode="auto">
            <a:xfrm>
              <a:off x="3286" y="1836"/>
              <a:ext cx="250" cy="223"/>
              <a:chOff x="3286" y="1836"/>
              <a:chExt cx="250" cy="223"/>
            </a:xfrm>
          </p:grpSpPr>
          <p:sp>
            <p:nvSpPr>
              <p:cNvPr id="48151" name="Line 126"/>
              <p:cNvSpPr>
                <a:spLocks noChangeShapeType="1"/>
              </p:cNvSpPr>
              <p:nvPr/>
            </p:nvSpPr>
            <p:spPr bwMode="auto">
              <a:xfrm flipH="1">
                <a:off x="3412" y="2059"/>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52" name="Freeform 127"/>
              <p:cNvSpPr>
                <a:spLocks/>
              </p:cNvSpPr>
              <p:nvPr/>
            </p:nvSpPr>
            <p:spPr bwMode="auto">
              <a:xfrm>
                <a:off x="3392" y="2016"/>
                <a:ext cx="20" cy="43"/>
              </a:xfrm>
              <a:custGeom>
                <a:avLst/>
                <a:gdLst>
                  <a:gd name="T0" fmla="*/ 0 w 89"/>
                  <a:gd name="T1" fmla="*/ 0 h 185"/>
                  <a:gd name="T2" fmla="*/ 0 w 89"/>
                  <a:gd name="T3" fmla="*/ 0 h 185"/>
                  <a:gd name="T4" fmla="*/ 0 w 89"/>
                  <a:gd name="T5" fmla="*/ 0 h 185"/>
                  <a:gd name="T6" fmla="*/ 0 w 89"/>
                  <a:gd name="T7" fmla="*/ 1 h 185"/>
                  <a:gd name="T8" fmla="*/ 0 w 89"/>
                  <a:gd name="T9" fmla="*/ 1 h 185"/>
                  <a:gd name="T10" fmla="*/ 0 w 89"/>
                  <a:gd name="T11" fmla="*/ 1 h 185"/>
                  <a:gd name="T12" fmla="*/ 0 w 89"/>
                  <a:gd name="T13" fmla="*/ 1 h 185"/>
                  <a:gd name="T14" fmla="*/ 0 w 89"/>
                  <a:gd name="T15" fmla="*/ 1 h 185"/>
                  <a:gd name="T16" fmla="*/ 0 w 89"/>
                  <a:gd name="T17" fmla="*/ 1 h 185"/>
                  <a:gd name="T18" fmla="*/ 0 w 89"/>
                  <a:gd name="T19" fmla="*/ 2 h 185"/>
                  <a:gd name="T20" fmla="*/ 0 w 89"/>
                  <a:gd name="T21" fmla="*/ 2 h 185"/>
                  <a:gd name="T22" fmla="*/ 0 w 89"/>
                  <a:gd name="T23" fmla="*/ 2 h 185"/>
                  <a:gd name="T24" fmla="*/ 0 w 89"/>
                  <a:gd name="T25" fmla="*/ 2 h 185"/>
                  <a:gd name="T26" fmla="*/ 0 w 89"/>
                  <a:gd name="T27" fmla="*/ 2 h 185"/>
                  <a:gd name="T28" fmla="*/ 0 w 89"/>
                  <a:gd name="T29" fmla="*/ 2 h 185"/>
                  <a:gd name="T30" fmla="*/ 1 w 89"/>
                  <a:gd name="T31" fmla="*/ 2 h 185"/>
                  <a:gd name="T32" fmla="*/ 1 w 89"/>
                  <a:gd name="T33" fmla="*/ 2 h 185"/>
                  <a:gd name="T34" fmla="*/ 1 w 89"/>
                  <a:gd name="T35" fmla="*/ 2 h 185"/>
                  <a:gd name="T36" fmla="*/ 1 w 89"/>
                  <a:gd name="T37" fmla="*/ 2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 h="185">
                    <a:moveTo>
                      <a:pt x="10" y="0"/>
                    </a:moveTo>
                    <a:lnTo>
                      <a:pt x="5" y="16"/>
                    </a:lnTo>
                    <a:lnTo>
                      <a:pt x="2" y="33"/>
                    </a:lnTo>
                    <a:lnTo>
                      <a:pt x="0" y="48"/>
                    </a:lnTo>
                    <a:lnTo>
                      <a:pt x="0" y="63"/>
                    </a:lnTo>
                    <a:lnTo>
                      <a:pt x="0" y="79"/>
                    </a:lnTo>
                    <a:lnTo>
                      <a:pt x="1" y="92"/>
                    </a:lnTo>
                    <a:lnTo>
                      <a:pt x="4" y="106"/>
                    </a:lnTo>
                    <a:lnTo>
                      <a:pt x="7" y="118"/>
                    </a:lnTo>
                    <a:lnTo>
                      <a:pt x="12" y="131"/>
                    </a:lnTo>
                    <a:lnTo>
                      <a:pt x="17" y="141"/>
                    </a:lnTo>
                    <a:lnTo>
                      <a:pt x="23" y="152"/>
                    </a:lnTo>
                    <a:lnTo>
                      <a:pt x="30" y="160"/>
                    </a:lnTo>
                    <a:lnTo>
                      <a:pt x="39" y="167"/>
                    </a:lnTo>
                    <a:lnTo>
                      <a:pt x="47" y="174"/>
                    </a:lnTo>
                    <a:lnTo>
                      <a:pt x="57" y="179"/>
                    </a:lnTo>
                    <a:lnTo>
                      <a:pt x="67" y="182"/>
                    </a:lnTo>
                    <a:lnTo>
                      <a:pt x="77" y="184"/>
                    </a:lnTo>
                    <a:lnTo>
                      <a:pt x="89" y="1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53" name="Line 128"/>
              <p:cNvSpPr>
                <a:spLocks noChangeShapeType="1"/>
              </p:cNvSpPr>
              <p:nvPr/>
            </p:nvSpPr>
            <p:spPr bwMode="auto">
              <a:xfrm flipV="1">
                <a:off x="3396" y="1953"/>
                <a:ext cx="16"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54" name="Freeform 129"/>
              <p:cNvSpPr>
                <a:spLocks/>
              </p:cNvSpPr>
              <p:nvPr/>
            </p:nvSpPr>
            <p:spPr bwMode="auto">
              <a:xfrm>
                <a:off x="3412" y="1909"/>
                <a:ext cx="40" cy="44"/>
              </a:xfrm>
              <a:custGeom>
                <a:avLst/>
                <a:gdLst>
                  <a:gd name="T0" fmla="*/ 2 w 178"/>
                  <a:gd name="T1" fmla="*/ 0 h 185"/>
                  <a:gd name="T2" fmla="*/ 2 w 178"/>
                  <a:gd name="T3" fmla="*/ 0 h 185"/>
                  <a:gd name="T4" fmla="*/ 2 w 178"/>
                  <a:gd name="T5" fmla="*/ 0 h 185"/>
                  <a:gd name="T6" fmla="*/ 2 w 178"/>
                  <a:gd name="T7" fmla="*/ 0 h 185"/>
                  <a:gd name="T8" fmla="*/ 2 w 178"/>
                  <a:gd name="T9" fmla="*/ 0 h 185"/>
                  <a:gd name="T10" fmla="*/ 1 w 178"/>
                  <a:gd name="T11" fmla="*/ 0 h 185"/>
                  <a:gd name="T12" fmla="*/ 1 w 178"/>
                  <a:gd name="T13" fmla="*/ 0 h 185"/>
                  <a:gd name="T14" fmla="*/ 1 w 178"/>
                  <a:gd name="T15" fmla="*/ 0 h 185"/>
                  <a:gd name="T16" fmla="*/ 1 w 178"/>
                  <a:gd name="T17" fmla="*/ 0 h 185"/>
                  <a:gd name="T18" fmla="*/ 1 w 178"/>
                  <a:gd name="T19" fmla="*/ 1 h 185"/>
                  <a:gd name="T20" fmla="*/ 1 w 178"/>
                  <a:gd name="T21" fmla="*/ 1 h 185"/>
                  <a:gd name="T22" fmla="*/ 0 w 178"/>
                  <a:gd name="T23" fmla="*/ 1 h 185"/>
                  <a:gd name="T24" fmla="*/ 0 w 178"/>
                  <a:gd name="T25" fmla="*/ 1 h 185"/>
                  <a:gd name="T26" fmla="*/ 0 w 178"/>
                  <a:gd name="T27" fmla="*/ 1 h 185"/>
                  <a:gd name="T28" fmla="*/ 0 w 178"/>
                  <a:gd name="T29" fmla="*/ 2 h 185"/>
                  <a:gd name="T30" fmla="*/ 0 w 178"/>
                  <a:gd name="T31" fmla="*/ 2 h 185"/>
                  <a:gd name="T32" fmla="*/ 0 w 178"/>
                  <a:gd name="T33" fmla="*/ 2 h 185"/>
                  <a:gd name="T34" fmla="*/ 0 w 178"/>
                  <a:gd name="T35" fmla="*/ 2 h 185"/>
                  <a:gd name="T36" fmla="*/ 0 w 178"/>
                  <a:gd name="T37" fmla="*/ 2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78" h="185">
                    <a:moveTo>
                      <a:pt x="178" y="0"/>
                    </a:moveTo>
                    <a:lnTo>
                      <a:pt x="167" y="1"/>
                    </a:lnTo>
                    <a:lnTo>
                      <a:pt x="155" y="3"/>
                    </a:lnTo>
                    <a:lnTo>
                      <a:pt x="143" y="7"/>
                    </a:lnTo>
                    <a:lnTo>
                      <a:pt x="131" y="12"/>
                    </a:lnTo>
                    <a:lnTo>
                      <a:pt x="119" y="18"/>
                    </a:lnTo>
                    <a:lnTo>
                      <a:pt x="107" y="25"/>
                    </a:lnTo>
                    <a:lnTo>
                      <a:pt x="95" y="34"/>
                    </a:lnTo>
                    <a:lnTo>
                      <a:pt x="83" y="44"/>
                    </a:lnTo>
                    <a:lnTo>
                      <a:pt x="73" y="55"/>
                    </a:lnTo>
                    <a:lnTo>
                      <a:pt x="61" y="66"/>
                    </a:lnTo>
                    <a:lnTo>
                      <a:pt x="51" y="80"/>
                    </a:lnTo>
                    <a:lnTo>
                      <a:pt x="41" y="93"/>
                    </a:lnTo>
                    <a:lnTo>
                      <a:pt x="33" y="107"/>
                    </a:lnTo>
                    <a:lnTo>
                      <a:pt x="25" y="121"/>
                    </a:lnTo>
                    <a:lnTo>
                      <a:pt x="16" y="137"/>
                    </a:lnTo>
                    <a:lnTo>
                      <a:pt x="10" y="153"/>
                    </a:lnTo>
                    <a:lnTo>
                      <a:pt x="5" y="168"/>
                    </a:lnTo>
                    <a:lnTo>
                      <a:pt x="0" y="1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55" name="Line 130"/>
              <p:cNvSpPr>
                <a:spLocks noChangeShapeType="1"/>
              </p:cNvSpPr>
              <p:nvPr/>
            </p:nvSpPr>
            <p:spPr bwMode="auto">
              <a:xfrm>
                <a:off x="3452" y="1909"/>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56" name="Line 131"/>
              <p:cNvSpPr>
                <a:spLocks noChangeShapeType="1"/>
              </p:cNvSpPr>
              <p:nvPr/>
            </p:nvSpPr>
            <p:spPr bwMode="auto">
              <a:xfrm flipH="1">
                <a:off x="3512" y="1836"/>
                <a:ext cx="24"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57" name="Freeform 150"/>
              <p:cNvSpPr>
                <a:spLocks/>
              </p:cNvSpPr>
              <p:nvPr/>
            </p:nvSpPr>
            <p:spPr bwMode="auto">
              <a:xfrm>
                <a:off x="3286" y="1956"/>
                <a:ext cx="70" cy="70"/>
              </a:xfrm>
              <a:custGeom>
                <a:avLst/>
                <a:gdLst>
                  <a:gd name="T0" fmla="*/ 4 w 300"/>
                  <a:gd name="T1" fmla="*/ 2 h 301"/>
                  <a:gd name="T2" fmla="*/ 4 w 300"/>
                  <a:gd name="T3" fmla="*/ 2 h 301"/>
                  <a:gd name="T4" fmla="*/ 4 w 300"/>
                  <a:gd name="T5" fmla="*/ 1 h 301"/>
                  <a:gd name="T6" fmla="*/ 4 w 300"/>
                  <a:gd name="T7" fmla="*/ 1 h 301"/>
                  <a:gd name="T8" fmla="*/ 4 w 300"/>
                  <a:gd name="T9" fmla="*/ 1 h 301"/>
                  <a:gd name="T10" fmla="*/ 4 w 300"/>
                  <a:gd name="T11" fmla="*/ 1 h 301"/>
                  <a:gd name="T12" fmla="*/ 3 w 300"/>
                  <a:gd name="T13" fmla="*/ 1 h 301"/>
                  <a:gd name="T14" fmla="*/ 3 w 300"/>
                  <a:gd name="T15" fmla="*/ 0 h 301"/>
                  <a:gd name="T16" fmla="*/ 3 w 300"/>
                  <a:gd name="T17" fmla="*/ 0 h 301"/>
                  <a:gd name="T18" fmla="*/ 3 w 300"/>
                  <a:gd name="T19" fmla="*/ 0 h 301"/>
                  <a:gd name="T20" fmla="*/ 3 w 300"/>
                  <a:gd name="T21" fmla="*/ 0 h 301"/>
                  <a:gd name="T22" fmla="*/ 3 w 300"/>
                  <a:gd name="T23" fmla="*/ 0 h 301"/>
                  <a:gd name="T24" fmla="*/ 2 w 300"/>
                  <a:gd name="T25" fmla="*/ 0 h 301"/>
                  <a:gd name="T26" fmla="*/ 2 w 300"/>
                  <a:gd name="T27" fmla="*/ 0 h 301"/>
                  <a:gd name="T28" fmla="*/ 2 w 300"/>
                  <a:gd name="T29" fmla="*/ 0 h 301"/>
                  <a:gd name="T30" fmla="*/ 2 w 300"/>
                  <a:gd name="T31" fmla="*/ 0 h 301"/>
                  <a:gd name="T32" fmla="*/ 1 w 300"/>
                  <a:gd name="T33" fmla="*/ 0 h 301"/>
                  <a:gd name="T34" fmla="*/ 1 w 300"/>
                  <a:gd name="T35" fmla="*/ 0 h 301"/>
                  <a:gd name="T36" fmla="*/ 1 w 300"/>
                  <a:gd name="T37" fmla="*/ 0 h 301"/>
                  <a:gd name="T38" fmla="*/ 1 w 300"/>
                  <a:gd name="T39" fmla="*/ 0 h 301"/>
                  <a:gd name="T40" fmla="*/ 1 w 300"/>
                  <a:gd name="T41" fmla="*/ 0 h 301"/>
                  <a:gd name="T42" fmla="*/ 0 w 300"/>
                  <a:gd name="T43" fmla="*/ 0 h 301"/>
                  <a:gd name="T44" fmla="*/ 0 w 300"/>
                  <a:gd name="T45" fmla="*/ 1 h 301"/>
                  <a:gd name="T46" fmla="*/ 0 w 300"/>
                  <a:gd name="T47" fmla="*/ 1 h 301"/>
                  <a:gd name="T48" fmla="*/ 0 w 300"/>
                  <a:gd name="T49" fmla="*/ 1 h 301"/>
                  <a:gd name="T50" fmla="*/ 0 w 300"/>
                  <a:gd name="T51" fmla="*/ 1 h 301"/>
                  <a:gd name="T52" fmla="*/ 0 w 300"/>
                  <a:gd name="T53" fmla="*/ 1 h 301"/>
                  <a:gd name="T54" fmla="*/ 0 w 300"/>
                  <a:gd name="T55" fmla="*/ 2 h 301"/>
                  <a:gd name="T56" fmla="*/ 0 w 300"/>
                  <a:gd name="T57" fmla="*/ 2 h 301"/>
                  <a:gd name="T58" fmla="*/ 0 w 300"/>
                  <a:gd name="T59" fmla="*/ 2 h 301"/>
                  <a:gd name="T60" fmla="*/ 0 w 300"/>
                  <a:gd name="T61" fmla="*/ 2 h 301"/>
                  <a:gd name="T62" fmla="*/ 0 w 300"/>
                  <a:gd name="T63" fmla="*/ 3 h 301"/>
                  <a:gd name="T64" fmla="*/ 0 w 300"/>
                  <a:gd name="T65" fmla="*/ 3 h 301"/>
                  <a:gd name="T66" fmla="*/ 0 w 300"/>
                  <a:gd name="T67" fmla="*/ 3 h 301"/>
                  <a:gd name="T68" fmla="*/ 0 w 300"/>
                  <a:gd name="T69" fmla="*/ 3 h 301"/>
                  <a:gd name="T70" fmla="*/ 0 w 300"/>
                  <a:gd name="T71" fmla="*/ 3 h 301"/>
                  <a:gd name="T72" fmla="*/ 1 w 300"/>
                  <a:gd name="T73" fmla="*/ 3 h 301"/>
                  <a:gd name="T74" fmla="*/ 1 w 300"/>
                  <a:gd name="T75" fmla="*/ 3 h 301"/>
                  <a:gd name="T76" fmla="*/ 1 w 300"/>
                  <a:gd name="T77" fmla="*/ 4 h 301"/>
                  <a:gd name="T78" fmla="*/ 1 w 300"/>
                  <a:gd name="T79" fmla="*/ 4 h 301"/>
                  <a:gd name="T80" fmla="*/ 1 w 300"/>
                  <a:gd name="T81" fmla="*/ 4 h 301"/>
                  <a:gd name="T82" fmla="*/ 2 w 300"/>
                  <a:gd name="T83" fmla="*/ 4 h 301"/>
                  <a:gd name="T84" fmla="*/ 2 w 300"/>
                  <a:gd name="T85" fmla="*/ 4 h 301"/>
                  <a:gd name="T86" fmla="*/ 2 w 300"/>
                  <a:gd name="T87" fmla="*/ 4 h 301"/>
                  <a:gd name="T88" fmla="*/ 2 w 300"/>
                  <a:gd name="T89" fmla="*/ 4 h 301"/>
                  <a:gd name="T90" fmla="*/ 3 w 300"/>
                  <a:gd name="T91" fmla="*/ 4 h 301"/>
                  <a:gd name="T92" fmla="*/ 3 w 300"/>
                  <a:gd name="T93" fmla="*/ 4 h 301"/>
                  <a:gd name="T94" fmla="*/ 3 w 300"/>
                  <a:gd name="T95" fmla="*/ 3 h 301"/>
                  <a:gd name="T96" fmla="*/ 3 w 300"/>
                  <a:gd name="T97" fmla="*/ 3 h 301"/>
                  <a:gd name="T98" fmla="*/ 3 w 300"/>
                  <a:gd name="T99" fmla="*/ 3 h 301"/>
                  <a:gd name="T100" fmla="*/ 3 w 300"/>
                  <a:gd name="T101" fmla="*/ 3 h 301"/>
                  <a:gd name="T102" fmla="*/ 4 w 300"/>
                  <a:gd name="T103" fmla="*/ 3 h 301"/>
                  <a:gd name="T104" fmla="*/ 4 w 300"/>
                  <a:gd name="T105" fmla="*/ 3 h 301"/>
                  <a:gd name="T106" fmla="*/ 4 w 300"/>
                  <a:gd name="T107" fmla="*/ 3 h 301"/>
                  <a:gd name="T108" fmla="*/ 4 w 300"/>
                  <a:gd name="T109" fmla="*/ 2 h 301"/>
                  <a:gd name="T110" fmla="*/ 4 w 300"/>
                  <a:gd name="T111" fmla="*/ 2 h 301"/>
                  <a:gd name="T112" fmla="*/ 4 w 300"/>
                  <a:gd name="T113" fmla="*/ 2 h 3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 h="301">
                    <a:moveTo>
                      <a:pt x="300" y="151"/>
                    </a:moveTo>
                    <a:lnTo>
                      <a:pt x="300" y="134"/>
                    </a:lnTo>
                    <a:lnTo>
                      <a:pt x="297" y="117"/>
                    </a:lnTo>
                    <a:lnTo>
                      <a:pt x="291" y="101"/>
                    </a:lnTo>
                    <a:lnTo>
                      <a:pt x="285" y="85"/>
                    </a:lnTo>
                    <a:lnTo>
                      <a:pt x="277" y="70"/>
                    </a:lnTo>
                    <a:lnTo>
                      <a:pt x="267" y="57"/>
                    </a:lnTo>
                    <a:lnTo>
                      <a:pt x="256" y="44"/>
                    </a:lnTo>
                    <a:lnTo>
                      <a:pt x="243" y="33"/>
                    </a:lnTo>
                    <a:lnTo>
                      <a:pt x="230" y="23"/>
                    </a:lnTo>
                    <a:lnTo>
                      <a:pt x="215" y="15"/>
                    </a:lnTo>
                    <a:lnTo>
                      <a:pt x="199" y="9"/>
                    </a:lnTo>
                    <a:lnTo>
                      <a:pt x="184" y="4"/>
                    </a:lnTo>
                    <a:lnTo>
                      <a:pt x="167" y="1"/>
                    </a:lnTo>
                    <a:lnTo>
                      <a:pt x="149" y="0"/>
                    </a:lnTo>
                    <a:lnTo>
                      <a:pt x="133" y="1"/>
                    </a:lnTo>
                    <a:lnTo>
                      <a:pt x="116" y="4"/>
                    </a:lnTo>
                    <a:lnTo>
                      <a:pt x="100" y="9"/>
                    </a:lnTo>
                    <a:lnTo>
                      <a:pt x="85" y="15"/>
                    </a:lnTo>
                    <a:lnTo>
                      <a:pt x="70" y="23"/>
                    </a:lnTo>
                    <a:lnTo>
                      <a:pt x="56" y="33"/>
                    </a:lnTo>
                    <a:lnTo>
                      <a:pt x="44" y="44"/>
                    </a:lnTo>
                    <a:lnTo>
                      <a:pt x="32" y="57"/>
                    </a:lnTo>
                    <a:lnTo>
                      <a:pt x="23" y="70"/>
                    </a:lnTo>
                    <a:lnTo>
                      <a:pt x="15" y="85"/>
                    </a:lnTo>
                    <a:lnTo>
                      <a:pt x="8" y="101"/>
                    </a:lnTo>
                    <a:lnTo>
                      <a:pt x="3" y="117"/>
                    </a:lnTo>
                    <a:lnTo>
                      <a:pt x="0" y="134"/>
                    </a:lnTo>
                    <a:lnTo>
                      <a:pt x="0" y="151"/>
                    </a:lnTo>
                    <a:lnTo>
                      <a:pt x="0" y="167"/>
                    </a:lnTo>
                    <a:lnTo>
                      <a:pt x="3" y="184"/>
                    </a:lnTo>
                    <a:lnTo>
                      <a:pt x="8" y="200"/>
                    </a:lnTo>
                    <a:lnTo>
                      <a:pt x="15" y="215"/>
                    </a:lnTo>
                    <a:lnTo>
                      <a:pt x="23" y="231"/>
                    </a:lnTo>
                    <a:lnTo>
                      <a:pt x="32" y="245"/>
                    </a:lnTo>
                    <a:lnTo>
                      <a:pt x="44" y="257"/>
                    </a:lnTo>
                    <a:lnTo>
                      <a:pt x="56" y="268"/>
                    </a:lnTo>
                    <a:lnTo>
                      <a:pt x="70" y="278"/>
                    </a:lnTo>
                    <a:lnTo>
                      <a:pt x="85" y="286"/>
                    </a:lnTo>
                    <a:lnTo>
                      <a:pt x="100" y="293"/>
                    </a:lnTo>
                    <a:lnTo>
                      <a:pt x="116" y="297"/>
                    </a:lnTo>
                    <a:lnTo>
                      <a:pt x="133" y="300"/>
                    </a:lnTo>
                    <a:lnTo>
                      <a:pt x="149" y="301"/>
                    </a:lnTo>
                    <a:lnTo>
                      <a:pt x="167" y="300"/>
                    </a:lnTo>
                    <a:lnTo>
                      <a:pt x="184" y="297"/>
                    </a:lnTo>
                    <a:lnTo>
                      <a:pt x="199" y="293"/>
                    </a:lnTo>
                    <a:lnTo>
                      <a:pt x="215" y="286"/>
                    </a:lnTo>
                    <a:lnTo>
                      <a:pt x="230" y="278"/>
                    </a:lnTo>
                    <a:lnTo>
                      <a:pt x="243" y="268"/>
                    </a:lnTo>
                    <a:lnTo>
                      <a:pt x="256" y="257"/>
                    </a:lnTo>
                    <a:lnTo>
                      <a:pt x="267" y="245"/>
                    </a:lnTo>
                    <a:lnTo>
                      <a:pt x="277" y="231"/>
                    </a:lnTo>
                    <a:lnTo>
                      <a:pt x="285" y="215"/>
                    </a:lnTo>
                    <a:lnTo>
                      <a:pt x="291" y="200"/>
                    </a:lnTo>
                    <a:lnTo>
                      <a:pt x="297" y="184"/>
                    </a:lnTo>
                    <a:lnTo>
                      <a:pt x="300" y="167"/>
                    </a:lnTo>
                    <a:lnTo>
                      <a:pt x="300" y="151"/>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48144" name="Group 163"/>
            <p:cNvGrpSpPr>
              <a:grpSpLocks/>
            </p:cNvGrpSpPr>
            <p:nvPr/>
          </p:nvGrpSpPr>
          <p:grpSpPr bwMode="auto">
            <a:xfrm>
              <a:off x="3286" y="2882"/>
              <a:ext cx="180" cy="233"/>
              <a:chOff x="3286" y="2882"/>
              <a:chExt cx="180" cy="233"/>
            </a:xfrm>
          </p:grpSpPr>
          <p:sp>
            <p:nvSpPr>
              <p:cNvPr id="48145" name="Line 132"/>
              <p:cNvSpPr>
                <a:spLocks noChangeShapeType="1"/>
              </p:cNvSpPr>
              <p:nvPr/>
            </p:nvSpPr>
            <p:spPr bwMode="auto">
              <a:xfrm flipH="1">
                <a:off x="3402" y="3115"/>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46" name="Freeform 133"/>
              <p:cNvSpPr>
                <a:spLocks/>
              </p:cNvSpPr>
              <p:nvPr/>
            </p:nvSpPr>
            <p:spPr bwMode="auto">
              <a:xfrm>
                <a:off x="3382" y="3072"/>
                <a:ext cx="20" cy="43"/>
              </a:xfrm>
              <a:custGeom>
                <a:avLst/>
                <a:gdLst>
                  <a:gd name="T0" fmla="*/ 0 w 89"/>
                  <a:gd name="T1" fmla="*/ 0 h 184"/>
                  <a:gd name="T2" fmla="*/ 0 w 89"/>
                  <a:gd name="T3" fmla="*/ 0 h 184"/>
                  <a:gd name="T4" fmla="*/ 0 w 89"/>
                  <a:gd name="T5" fmla="*/ 0 h 184"/>
                  <a:gd name="T6" fmla="*/ 0 w 89"/>
                  <a:gd name="T7" fmla="*/ 1 h 184"/>
                  <a:gd name="T8" fmla="*/ 0 w 89"/>
                  <a:gd name="T9" fmla="*/ 1 h 184"/>
                  <a:gd name="T10" fmla="*/ 0 w 89"/>
                  <a:gd name="T11" fmla="*/ 1 h 184"/>
                  <a:gd name="T12" fmla="*/ 0 w 89"/>
                  <a:gd name="T13" fmla="*/ 1 h 184"/>
                  <a:gd name="T14" fmla="*/ 0 w 89"/>
                  <a:gd name="T15" fmla="*/ 1 h 184"/>
                  <a:gd name="T16" fmla="*/ 0 w 89"/>
                  <a:gd name="T17" fmla="*/ 2 h 184"/>
                  <a:gd name="T18" fmla="*/ 0 w 89"/>
                  <a:gd name="T19" fmla="*/ 2 h 184"/>
                  <a:gd name="T20" fmla="*/ 0 w 89"/>
                  <a:gd name="T21" fmla="*/ 2 h 184"/>
                  <a:gd name="T22" fmla="*/ 0 w 89"/>
                  <a:gd name="T23" fmla="*/ 2 h 184"/>
                  <a:gd name="T24" fmla="*/ 0 w 89"/>
                  <a:gd name="T25" fmla="*/ 2 h 184"/>
                  <a:gd name="T26" fmla="*/ 0 w 89"/>
                  <a:gd name="T27" fmla="*/ 2 h 184"/>
                  <a:gd name="T28" fmla="*/ 0 w 89"/>
                  <a:gd name="T29" fmla="*/ 2 h 184"/>
                  <a:gd name="T30" fmla="*/ 1 w 89"/>
                  <a:gd name="T31" fmla="*/ 2 h 184"/>
                  <a:gd name="T32" fmla="*/ 1 w 89"/>
                  <a:gd name="T33" fmla="*/ 2 h 184"/>
                  <a:gd name="T34" fmla="*/ 1 w 89"/>
                  <a:gd name="T35" fmla="*/ 2 h 184"/>
                  <a:gd name="T36" fmla="*/ 1 w 89"/>
                  <a:gd name="T37" fmla="*/ 2 h 1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 h="184">
                    <a:moveTo>
                      <a:pt x="10" y="0"/>
                    </a:moveTo>
                    <a:lnTo>
                      <a:pt x="6" y="15"/>
                    </a:lnTo>
                    <a:lnTo>
                      <a:pt x="3" y="32"/>
                    </a:lnTo>
                    <a:lnTo>
                      <a:pt x="2" y="48"/>
                    </a:lnTo>
                    <a:lnTo>
                      <a:pt x="0" y="62"/>
                    </a:lnTo>
                    <a:lnTo>
                      <a:pt x="0" y="78"/>
                    </a:lnTo>
                    <a:lnTo>
                      <a:pt x="3" y="92"/>
                    </a:lnTo>
                    <a:lnTo>
                      <a:pt x="5" y="105"/>
                    </a:lnTo>
                    <a:lnTo>
                      <a:pt x="8" y="119"/>
                    </a:lnTo>
                    <a:lnTo>
                      <a:pt x="12" y="130"/>
                    </a:lnTo>
                    <a:lnTo>
                      <a:pt x="17" y="141"/>
                    </a:lnTo>
                    <a:lnTo>
                      <a:pt x="24" y="151"/>
                    </a:lnTo>
                    <a:lnTo>
                      <a:pt x="31" y="159"/>
                    </a:lnTo>
                    <a:lnTo>
                      <a:pt x="39" y="167"/>
                    </a:lnTo>
                    <a:lnTo>
                      <a:pt x="47" y="173"/>
                    </a:lnTo>
                    <a:lnTo>
                      <a:pt x="57" y="178"/>
                    </a:lnTo>
                    <a:lnTo>
                      <a:pt x="67" y="181"/>
                    </a:lnTo>
                    <a:lnTo>
                      <a:pt x="78" y="183"/>
                    </a:lnTo>
                    <a:lnTo>
                      <a:pt x="89" y="1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47" name="Line 134"/>
              <p:cNvSpPr>
                <a:spLocks noChangeShapeType="1"/>
              </p:cNvSpPr>
              <p:nvPr/>
            </p:nvSpPr>
            <p:spPr bwMode="auto">
              <a:xfrm flipV="1">
                <a:off x="3386" y="3008"/>
                <a:ext cx="16"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48" name="Freeform 135"/>
              <p:cNvSpPr>
                <a:spLocks/>
              </p:cNvSpPr>
              <p:nvPr/>
            </p:nvSpPr>
            <p:spPr bwMode="auto">
              <a:xfrm>
                <a:off x="3402" y="2965"/>
                <a:ext cx="40" cy="43"/>
              </a:xfrm>
              <a:custGeom>
                <a:avLst/>
                <a:gdLst>
                  <a:gd name="T0" fmla="*/ 2 w 178"/>
                  <a:gd name="T1" fmla="*/ 0 h 185"/>
                  <a:gd name="T2" fmla="*/ 2 w 178"/>
                  <a:gd name="T3" fmla="*/ 0 h 185"/>
                  <a:gd name="T4" fmla="*/ 2 w 178"/>
                  <a:gd name="T5" fmla="*/ 0 h 185"/>
                  <a:gd name="T6" fmla="*/ 2 w 178"/>
                  <a:gd name="T7" fmla="*/ 0 h 185"/>
                  <a:gd name="T8" fmla="*/ 2 w 178"/>
                  <a:gd name="T9" fmla="*/ 0 h 185"/>
                  <a:gd name="T10" fmla="*/ 1 w 178"/>
                  <a:gd name="T11" fmla="*/ 0 h 185"/>
                  <a:gd name="T12" fmla="*/ 1 w 178"/>
                  <a:gd name="T13" fmla="*/ 0 h 185"/>
                  <a:gd name="T14" fmla="*/ 1 w 178"/>
                  <a:gd name="T15" fmla="*/ 0 h 185"/>
                  <a:gd name="T16" fmla="*/ 1 w 178"/>
                  <a:gd name="T17" fmla="*/ 0 h 185"/>
                  <a:gd name="T18" fmla="*/ 1 w 178"/>
                  <a:gd name="T19" fmla="*/ 1 h 185"/>
                  <a:gd name="T20" fmla="*/ 1 w 178"/>
                  <a:gd name="T21" fmla="*/ 1 h 185"/>
                  <a:gd name="T22" fmla="*/ 1 w 178"/>
                  <a:gd name="T23" fmla="*/ 1 h 185"/>
                  <a:gd name="T24" fmla="*/ 0 w 178"/>
                  <a:gd name="T25" fmla="*/ 1 h 185"/>
                  <a:gd name="T26" fmla="*/ 0 w 178"/>
                  <a:gd name="T27" fmla="*/ 1 h 185"/>
                  <a:gd name="T28" fmla="*/ 0 w 178"/>
                  <a:gd name="T29" fmla="*/ 2 h 185"/>
                  <a:gd name="T30" fmla="*/ 0 w 178"/>
                  <a:gd name="T31" fmla="*/ 2 h 185"/>
                  <a:gd name="T32" fmla="*/ 0 w 178"/>
                  <a:gd name="T33" fmla="*/ 2 h 185"/>
                  <a:gd name="T34" fmla="*/ 0 w 178"/>
                  <a:gd name="T35" fmla="*/ 2 h 185"/>
                  <a:gd name="T36" fmla="*/ 0 w 178"/>
                  <a:gd name="T37" fmla="*/ 2 h 1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78" h="185">
                    <a:moveTo>
                      <a:pt x="178" y="0"/>
                    </a:moveTo>
                    <a:lnTo>
                      <a:pt x="167" y="1"/>
                    </a:lnTo>
                    <a:lnTo>
                      <a:pt x="155" y="3"/>
                    </a:lnTo>
                    <a:lnTo>
                      <a:pt x="143" y="6"/>
                    </a:lnTo>
                    <a:lnTo>
                      <a:pt x="131" y="11"/>
                    </a:lnTo>
                    <a:lnTo>
                      <a:pt x="119" y="17"/>
                    </a:lnTo>
                    <a:lnTo>
                      <a:pt x="107" y="25"/>
                    </a:lnTo>
                    <a:lnTo>
                      <a:pt x="95" y="33"/>
                    </a:lnTo>
                    <a:lnTo>
                      <a:pt x="83" y="44"/>
                    </a:lnTo>
                    <a:lnTo>
                      <a:pt x="73" y="54"/>
                    </a:lnTo>
                    <a:lnTo>
                      <a:pt x="61" y="66"/>
                    </a:lnTo>
                    <a:lnTo>
                      <a:pt x="52" y="79"/>
                    </a:lnTo>
                    <a:lnTo>
                      <a:pt x="42" y="93"/>
                    </a:lnTo>
                    <a:lnTo>
                      <a:pt x="33" y="106"/>
                    </a:lnTo>
                    <a:lnTo>
                      <a:pt x="25" y="122"/>
                    </a:lnTo>
                    <a:lnTo>
                      <a:pt x="18" y="137"/>
                    </a:lnTo>
                    <a:lnTo>
                      <a:pt x="10" y="152"/>
                    </a:lnTo>
                    <a:lnTo>
                      <a:pt x="5" y="169"/>
                    </a:lnTo>
                    <a:lnTo>
                      <a:pt x="0" y="1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8149" name="Line 136"/>
              <p:cNvSpPr>
                <a:spLocks noChangeShapeType="1"/>
              </p:cNvSpPr>
              <p:nvPr/>
            </p:nvSpPr>
            <p:spPr bwMode="auto">
              <a:xfrm>
                <a:off x="3442" y="2965"/>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50" name="Freeform 151"/>
              <p:cNvSpPr>
                <a:spLocks/>
              </p:cNvSpPr>
              <p:nvPr/>
            </p:nvSpPr>
            <p:spPr bwMode="auto">
              <a:xfrm>
                <a:off x="3286" y="2882"/>
                <a:ext cx="70" cy="73"/>
              </a:xfrm>
              <a:custGeom>
                <a:avLst/>
                <a:gdLst>
                  <a:gd name="T0" fmla="*/ 4 w 300"/>
                  <a:gd name="T1" fmla="*/ 2 h 301"/>
                  <a:gd name="T2" fmla="*/ 4 w 300"/>
                  <a:gd name="T3" fmla="*/ 2 h 301"/>
                  <a:gd name="T4" fmla="*/ 4 w 300"/>
                  <a:gd name="T5" fmla="*/ 2 h 301"/>
                  <a:gd name="T6" fmla="*/ 4 w 300"/>
                  <a:gd name="T7" fmla="*/ 1 h 301"/>
                  <a:gd name="T8" fmla="*/ 4 w 300"/>
                  <a:gd name="T9" fmla="*/ 1 h 301"/>
                  <a:gd name="T10" fmla="*/ 4 w 300"/>
                  <a:gd name="T11" fmla="*/ 1 h 301"/>
                  <a:gd name="T12" fmla="*/ 3 w 300"/>
                  <a:gd name="T13" fmla="*/ 1 h 301"/>
                  <a:gd name="T14" fmla="*/ 3 w 300"/>
                  <a:gd name="T15" fmla="*/ 1 h 301"/>
                  <a:gd name="T16" fmla="*/ 3 w 300"/>
                  <a:gd name="T17" fmla="*/ 0 h 301"/>
                  <a:gd name="T18" fmla="*/ 3 w 300"/>
                  <a:gd name="T19" fmla="*/ 0 h 301"/>
                  <a:gd name="T20" fmla="*/ 3 w 300"/>
                  <a:gd name="T21" fmla="*/ 0 h 301"/>
                  <a:gd name="T22" fmla="*/ 3 w 300"/>
                  <a:gd name="T23" fmla="*/ 0 h 301"/>
                  <a:gd name="T24" fmla="*/ 2 w 300"/>
                  <a:gd name="T25" fmla="*/ 0 h 301"/>
                  <a:gd name="T26" fmla="*/ 2 w 300"/>
                  <a:gd name="T27" fmla="*/ 0 h 301"/>
                  <a:gd name="T28" fmla="*/ 2 w 300"/>
                  <a:gd name="T29" fmla="*/ 0 h 301"/>
                  <a:gd name="T30" fmla="*/ 2 w 300"/>
                  <a:gd name="T31" fmla="*/ 0 h 301"/>
                  <a:gd name="T32" fmla="*/ 1 w 300"/>
                  <a:gd name="T33" fmla="*/ 0 h 301"/>
                  <a:gd name="T34" fmla="*/ 1 w 300"/>
                  <a:gd name="T35" fmla="*/ 0 h 301"/>
                  <a:gd name="T36" fmla="*/ 1 w 300"/>
                  <a:gd name="T37" fmla="*/ 0 h 301"/>
                  <a:gd name="T38" fmla="*/ 1 w 300"/>
                  <a:gd name="T39" fmla="*/ 0 h 301"/>
                  <a:gd name="T40" fmla="*/ 1 w 300"/>
                  <a:gd name="T41" fmla="*/ 0 h 301"/>
                  <a:gd name="T42" fmla="*/ 0 w 300"/>
                  <a:gd name="T43" fmla="*/ 1 h 301"/>
                  <a:gd name="T44" fmla="*/ 0 w 300"/>
                  <a:gd name="T45" fmla="*/ 1 h 301"/>
                  <a:gd name="T46" fmla="*/ 0 w 300"/>
                  <a:gd name="T47" fmla="*/ 1 h 301"/>
                  <a:gd name="T48" fmla="*/ 0 w 300"/>
                  <a:gd name="T49" fmla="*/ 1 h 301"/>
                  <a:gd name="T50" fmla="*/ 0 w 300"/>
                  <a:gd name="T51" fmla="*/ 1 h 301"/>
                  <a:gd name="T52" fmla="*/ 0 w 300"/>
                  <a:gd name="T53" fmla="*/ 2 h 301"/>
                  <a:gd name="T54" fmla="*/ 0 w 300"/>
                  <a:gd name="T55" fmla="*/ 2 h 301"/>
                  <a:gd name="T56" fmla="*/ 0 w 300"/>
                  <a:gd name="T57" fmla="*/ 2 h 301"/>
                  <a:gd name="T58" fmla="*/ 0 w 300"/>
                  <a:gd name="T59" fmla="*/ 2 h 301"/>
                  <a:gd name="T60" fmla="*/ 0 w 300"/>
                  <a:gd name="T61" fmla="*/ 3 h 301"/>
                  <a:gd name="T62" fmla="*/ 0 w 300"/>
                  <a:gd name="T63" fmla="*/ 3 h 301"/>
                  <a:gd name="T64" fmla="*/ 0 w 300"/>
                  <a:gd name="T65" fmla="*/ 3 h 301"/>
                  <a:gd name="T66" fmla="*/ 0 w 300"/>
                  <a:gd name="T67" fmla="*/ 3 h 301"/>
                  <a:gd name="T68" fmla="*/ 0 w 300"/>
                  <a:gd name="T69" fmla="*/ 3 h 301"/>
                  <a:gd name="T70" fmla="*/ 0 w 300"/>
                  <a:gd name="T71" fmla="*/ 4 h 301"/>
                  <a:gd name="T72" fmla="*/ 1 w 300"/>
                  <a:gd name="T73" fmla="*/ 4 h 301"/>
                  <a:gd name="T74" fmla="*/ 1 w 300"/>
                  <a:gd name="T75" fmla="*/ 4 h 301"/>
                  <a:gd name="T76" fmla="*/ 1 w 300"/>
                  <a:gd name="T77" fmla="*/ 4 h 301"/>
                  <a:gd name="T78" fmla="*/ 1 w 300"/>
                  <a:gd name="T79" fmla="*/ 4 h 301"/>
                  <a:gd name="T80" fmla="*/ 1 w 300"/>
                  <a:gd name="T81" fmla="*/ 4 h 301"/>
                  <a:gd name="T82" fmla="*/ 2 w 300"/>
                  <a:gd name="T83" fmla="*/ 4 h 301"/>
                  <a:gd name="T84" fmla="*/ 2 w 300"/>
                  <a:gd name="T85" fmla="*/ 4 h 301"/>
                  <a:gd name="T86" fmla="*/ 2 w 300"/>
                  <a:gd name="T87" fmla="*/ 4 h 301"/>
                  <a:gd name="T88" fmla="*/ 2 w 300"/>
                  <a:gd name="T89" fmla="*/ 4 h 301"/>
                  <a:gd name="T90" fmla="*/ 3 w 300"/>
                  <a:gd name="T91" fmla="*/ 4 h 301"/>
                  <a:gd name="T92" fmla="*/ 3 w 300"/>
                  <a:gd name="T93" fmla="*/ 4 h 301"/>
                  <a:gd name="T94" fmla="*/ 3 w 300"/>
                  <a:gd name="T95" fmla="*/ 4 h 301"/>
                  <a:gd name="T96" fmla="*/ 3 w 300"/>
                  <a:gd name="T97" fmla="*/ 4 h 301"/>
                  <a:gd name="T98" fmla="*/ 3 w 300"/>
                  <a:gd name="T99" fmla="*/ 4 h 301"/>
                  <a:gd name="T100" fmla="*/ 3 w 300"/>
                  <a:gd name="T101" fmla="*/ 3 h 301"/>
                  <a:gd name="T102" fmla="*/ 4 w 300"/>
                  <a:gd name="T103" fmla="*/ 3 h 301"/>
                  <a:gd name="T104" fmla="*/ 4 w 300"/>
                  <a:gd name="T105" fmla="*/ 3 h 301"/>
                  <a:gd name="T106" fmla="*/ 4 w 300"/>
                  <a:gd name="T107" fmla="*/ 3 h 301"/>
                  <a:gd name="T108" fmla="*/ 4 w 300"/>
                  <a:gd name="T109" fmla="*/ 3 h 301"/>
                  <a:gd name="T110" fmla="*/ 4 w 300"/>
                  <a:gd name="T111" fmla="*/ 2 h 301"/>
                  <a:gd name="T112" fmla="*/ 4 w 300"/>
                  <a:gd name="T113" fmla="*/ 2 h 3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 h="301">
                    <a:moveTo>
                      <a:pt x="300" y="150"/>
                    </a:moveTo>
                    <a:lnTo>
                      <a:pt x="300" y="133"/>
                    </a:lnTo>
                    <a:lnTo>
                      <a:pt x="297" y="117"/>
                    </a:lnTo>
                    <a:lnTo>
                      <a:pt x="291" y="100"/>
                    </a:lnTo>
                    <a:lnTo>
                      <a:pt x="285" y="85"/>
                    </a:lnTo>
                    <a:lnTo>
                      <a:pt x="277" y="70"/>
                    </a:lnTo>
                    <a:lnTo>
                      <a:pt x="267" y="56"/>
                    </a:lnTo>
                    <a:lnTo>
                      <a:pt x="256" y="44"/>
                    </a:lnTo>
                    <a:lnTo>
                      <a:pt x="243" y="32"/>
                    </a:lnTo>
                    <a:lnTo>
                      <a:pt x="230" y="23"/>
                    </a:lnTo>
                    <a:lnTo>
                      <a:pt x="215" y="15"/>
                    </a:lnTo>
                    <a:lnTo>
                      <a:pt x="199" y="8"/>
                    </a:lnTo>
                    <a:lnTo>
                      <a:pt x="184" y="3"/>
                    </a:lnTo>
                    <a:lnTo>
                      <a:pt x="167" y="0"/>
                    </a:lnTo>
                    <a:lnTo>
                      <a:pt x="149" y="0"/>
                    </a:lnTo>
                    <a:lnTo>
                      <a:pt x="133" y="0"/>
                    </a:lnTo>
                    <a:lnTo>
                      <a:pt x="116" y="3"/>
                    </a:lnTo>
                    <a:lnTo>
                      <a:pt x="100" y="8"/>
                    </a:lnTo>
                    <a:lnTo>
                      <a:pt x="85" y="15"/>
                    </a:lnTo>
                    <a:lnTo>
                      <a:pt x="70" y="23"/>
                    </a:lnTo>
                    <a:lnTo>
                      <a:pt x="56" y="32"/>
                    </a:lnTo>
                    <a:lnTo>
                      <a:pt x="44" y="44"/>
                    </a:lnTo>
                    <a:lnTo>
                      <a:pt x="32" y="56"/>
                    </a:lnTo>
                    <a:lnTo>
                      <a:pt x="23" y="70"/>
                    </a:lnTo>
                    <a:lnTo>
                      <a:pt x="15" y="85"/>
                    </a:lnTo>
                    <a:lnTo>
                      <a:pt x="8" y="100"/>
                    </a:lnTo>
                    <a:lnTo>
                      <a:pt x="3" y="117"/>
                    </a:lnTo>
                    <a:lnTo>
                      <a:pt x="0" y="133"/>
                    </a:lnTo>
                    <a:lnTo>
                      <a:pt x="0" y="150"/>
                    </a:lnTo>
                    <a:lnTo>
                      <a:pt x="0" y="167"/>
                    </a:lnTo>
                    <a:lnTo>
                      <a:pt x="3" y="184"/>
                    </a:lnTo>
                    <a:lnTo>
                      <a:pt x="8" y="199"/>
                    </a:lnTo>
                    <a:lnTo>
                      <a:pt x="15" y="215"/>
                    </a:lnTo>
                    <a:lnTo>
                      <a:pt x="23" y="230"/>
                    </a:lnTo>
                    <a:lnTo>
                      <a:pt x="32" y="243"/>
                    </a:lnTo>
                    <a:lnTo>
                      <a:pt x="44" y="257"/>
                    </a:lnTo>
                    <a:lnTo>
                      <a:pt x="56" y="267"/>
                    </a:lnTo>
                    <a:lnTo>
                      <a:pt x="70" y="278"/>
                    </a:lnTo>
                    <a:lnTo>
                      <a:pt x="85" y="285"/>
                    </a:lnTo>
                    <a:lnTo>
                      <a:pt x="100" y="292"/>
                    </a:lnTo>
                    <a:lnTo>
                      <a:pt x="116" y="297"/>
                    </a:lnTo>
                    <a:lnTo>
                      <a:pt x="133" y="300"/>
                    </a:lnTo>
                    <a:lnTo>
                      <a:pt x="149" y="301"/>
                    </a:lnTo>
                    <a:lnTo>
                      <a:pt x="167" y="300"/>
                    </a:lnTo>
                    <a:lnTo>
                      <a:pt x="184" y="297"/>
                    </a:lnTo>
                    <a:lnTo>
                      <a:pt x="199" y="292"/>
                    </a:lnTo>
                    <a:lnTo>
                      <a:pt x="215" y="285"/>
                    </a:lnTo>
                    <a:lnTo>
                      <a:pt x="230" y="278"/>
                    </a:lnTo>
                    <a:lnTo>
                      <a:pt x="243" y="267"/>
                    </a:lnTo>
                    <a:lnTo>
                      <a:pt x="256" y="257"/>
                    </a:lnTo>
                    <a:lnTo>
                      <a:pt x="267" y="243"/>
                    </a:lnTo>
                    <a:lnTo>
                      <a:pt x="277" y="230"/>
                    </a:lnTo>
                    <a:lnTo>
                      <a:pt x="285" y="215"/>
                    </a:lnTo>
                    <a:lnTo>
                      <a:pt x="291" y="199"/>
                    </a:lnTo>
                    <a:lnTo>
                      <a:pt x="297" y="184"/>
                    </a:lnTo>
                    <a:lnTo>
                      <a:pt x="300" y="167"/>
                    </a:lnTo>
                    <a:lnTo>
                      <a:pt x="300" y="150"/>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grpSp>
        <p:nvGrpSpPr>
          <p:cNvPr id="202918" name="Group 166"/>
          <p:cNvGrpSpPr>
            <a:grpSpLocks/>
          </p:cNvGrpSpPr>
          <p:nvPr/>
        </p:nvGrpSpPr>
        <p:grpSpPr bwMode="auto">
          <a:xfrm>
            <a:off x="4254500" y="1503363"/>
            <a:ext cx="1014413" cy="1660525"/>
            <a:chOff x="2680" y="947"/>
            <a:chExt cx="639" cy="1046"/>
          </a:xfrm>
        </p:grpSpPr>
        <p:sp>
          <p:nvSpPr>
            <p:cNvPr id="48140" name="Line 152"/>
            <p:cNvSpPr>
              <a:spLocks noChangeShapeType="1"/>
            </p:cNvSpPr>
            <p:nvPr/>
          </p:nvSpPr>
          <p:spPr bwMode="auto">
            <a:xfrm flipH="1" flipV="1">
              <a:off x="2920" y="1340"/>
              <a:ext cx="399" cy="65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41" name="Line 153"/>
            <p:cNvSpPr>
              <a:spLocks noChangeShapeType="1"/>
            </p:cNvSpPr>
            <p:nvPr/>
          </p:nvSpPr>
          <p:spPr bwMode="auto">
            <a:xfrm flipH="1" flipV="1">
              <a:off x="2680" y="947"/>
              <a:ext cx="240" cy="39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02906" name="Line 154"/>
          <p:cNvSpPr>
            <a:spLocks noChangeShapeType="1"/>
          </p:cNvSpPr>
          <p:nvPr/>
        </p:nvSpPr>
        <p:spPr bwMode="auto">
          <a:xfrm>
            <a:off x="4254500" y="1503363"/>
            <a:ext cx="0" cy="31289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2907" name="Line 155"/>
          <p:cNvSpPr>
            <a:spLocks noChangeShapeType="1"/>
          </p:cNvSpPr>
          <p:nvPr/>
        </p:nvSpPr>
        <p:spPr bwMode="auto">
          <a:xfrm>
            <a:off x="4254500" y="4632325"/>
            <a:ext cx="101441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02921" name="Group 169"/>
          <p:cNvGrpSpPr>
            <a:grpSpLocks/>
          </p:cNvGrpSpPr>
          <p:nvPr/>
        </p:nvGrpSpPr>
        <p:grpSpPr bwMode="auto">
          <a:xfrm>
            <a:off x="4756150" y="2011363"/>
            <a:ext cx="195263" cy="311150"/>
            <a:chOff x="2996" y="1267"/>
            <a:chExt cx="123" cy="196"/>
          </a:xfrm>
        </p:grpSpPr>
        <p:sp>
          <p:nvSpPr>
            <p:cNvPr id="48138" name="Line 156"/>
            <p:cNvSpPr>
              <a:spLocks noChangeShapeType="1"/>
            </p:cNvSpPr>
            <p:nvPr/>
          </p:nvSpPr>
          <p:spPr bwMode="auto">
            <a:xfrm flipH="1" flipV="1">
              <a:off x="3043" y="1267"/>
              <a:ext cx="76" cy="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8139" name="Line 157"/>
            <p:cNvSpPr>
              <a:spLocks noChangeShapeType="1"/>
            </p:cNvSpPr>
            <p:nvPr/>
          </p:nvSpPr>
          <p:spPr bwMode="auto">
            <a:xfrm flipH="1">
              <a:off x="2996" y="1387"/>
              <a:ext cx="123" cy="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02907"/>
                                        </p:tgtEl>
                                        <p:attrNameLst>
                                          <p:attrName>style.visibility</p:attrName>
                                        </p:attrNameLst>
                                      </p:cBhvr>
                                      <p:to>
                                        <p:strVal val="visible"/>
                                      </p:to>
                                    </p:set>
                                    <p:animEffect transition="in" filter="wipe(right)">
                                      <p:cBhvr>
                                        <p:cTn id="7" dur="500"/>
                                        <p:tgtEl>
                                          <p:spTgt spid="20290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202916"/>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202906"/>
                                        </p:tgtEl>
                                        <p:attrNameLst>
                                          <p:attrName>style.visibility</p:attrName>
                                        </p:attrNameLst>
                                      </p:cBhvr>
                                      <p:to>
                                        <p:strVal val="visible"/>
                                      </p:to>
                                    </p:set>
                                    <p:animEffect transition="in" filter="wipe(down)">
                                      <p:cBhvr>
                                        <p:cTn id="16" dur="500"/>
                                        <p:tgtEl>
                                          <p:spTgt spid="20290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nodeType="clickEffect">
                                  <p:stCondLst>
                                    <p:cond delay="0"/>
                                  </p:stCondLst>
                                  <p:childTnLst>
                                    <p:set>
                                      <p:cBhvr>
                                        <p:cTn id="20" dur="1" fill="hold">
                                          <p:stCondLst>
                                            <p:cond delay="0"/>
                                          </p:stCondLst>
                                        </p:cTn>
                                        <p:tgtEl>
                                          <p:spTgt spid="202918"/>
                                        </p:tgtEl>
                                        <p:attrNameLst>
                                          <p:attrName>style.visibility</p:attrName>
                                        </p:attrNameLst>
                                      </p:cBhvr>
                                      <p:to>
                                        <p:strVal val="visible"/>
                                      </p:to>
                                    </p:set>
                                    <p:animEffect transition="in" filter="wipe(down)">
                                      <p:cBhvr>
                                        <p:cTn id="21" dur="500"/>
                                        <p:tgtEl>
                                          <p:spTgt spid="202918"/>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202921"/>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2029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906" grpId="0" animBg="1"/>
      <p:bldP spid="202907" grpId="0" animBg="1"/>
    </p:bldLst>
  </p:timing>
</p:sld>
</file>

<file path=ppt/slides/slide4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9154" name="Rectangle 2"/>
          <p:cNvSpPr>
            <a:spLocks noGrp="1" noChangeArrowheads="1"/>
          </p:cNvSpPr>
          <p:nvPr>
            <p:ph type="body" idx="1"/>
          </p:nvPr>
        </p:nvSpPr>
        <p:spPr>
          <a:xfrm>
            <a:off x="0" y="0"/>
            <a:ext cx="9144000" cy="685800"/>
          </a:xfrm>
          <a:ln cap="flat">
            <a:solidFill>
              <a:schemeClr val="bg1"/>
            </a:solidFill>
            <a:prstDash val="dash"/>
            <a:miter lim="800000"/>
            <a:headEnd/>
            <a:tailEnd/>
          </a:ln>
          <a:extLst>
            <a:ext uri="{909E8E84-426E-40DD-AFC4-6F175D3DCCD1}">
              <a14:hiddenFill xmlns:a14="http://schemas.microsoft.com/office/drawing/2010/main">
                <a:gradFill rotWithShape="0">
                  <a:gsLst>
                    <a:gs pos="0">
                      <a:srgbClr val="66FFFF"/>
                    </a:gs>
                    <a:gs pos="100000">
                      <a:srgbClr val="FFCCFF"/>
                    </a:gs>
                  </a:gsLst>
                  <a:lin ang="2700000" scaled="1"/>
                </a:gradFill>
              </a14:hiddenFill>
            </a:ext>
          </a:extLst>
        </p:spPr>
        <p:txBody>
          <a:bodyPr/>
          <a:lstStyle/>
          <a:p>
            <a:pPr eaLnBrk="1" hangingPunct="1">
              <a:buFontTx/>
              <a:buNone/>
            </a:pPr>
            <a:r>
              <a:rPr lang="zh-CN" altLang="en-US" sz="4000" b="1" smtClean="0">
                <a:solidFill>
                  <a:srgbClr val="FF0000"/>
                </a:solidFill>
                <a:latin typeface="黑体" pitchFamily="2" charset="-122"/>
                <a:ea typeface="黑体" pitchFamily="2" charset="-122"/>
              </a:rPr>
              <a:t>例</a:t>
            </a:r>
            <a:r>
              <a:rPr lang="en-US" altLang="zh-CN" sz="4000" b="1" smtClean="0">
                <a:solidFill>
                  <a:srgbClr val="FF0000"/>
                </a:solidFill>
                <a:latin typeface="黑体" pitchFamily="2" charset="-122"/>
                <a:ea typeface="黑体" pitchFamily="2" charset="-122"/>
              </a:rPr>
              <a:t>6.</a:t>
            </a:r>
            <a:r>
              <a:rPr lang="zh-CN" altLang="en-US" sz="4000" b="1" smtClean="0">
                <a:solidFill>
                  <a:srgbClr val="FF0000"/>
                </a:solidFill>
                <a:latin typeface="黑体" pitchFamily="2" charset="-122"/>
                <a:ea typeface="黑体" pitchFamily="2" charset="-122"/>
              </a:rPr>
              <a:t>过点</a:t>
            </a:r>
            <a:r>
              <a:rPr lang="en-US" altLang="zh-CN" sz="4000" b="1" smtClean="0">
                <a:solidFill>
                  <a:srgbClr val="FF0000"/>
                </a:solidFill>
                <a:latin typeface="黑体" pitchFamily="2" charset="-122"/>
                <a:ea typeface="黑体" pitchFamily="2" charset="-122"/>
              </a:rPr>
              <a:t>E</a:t>
            </a:r>
            <a:r>
              <a:rPr lang="zh-CN" altLang="en-US" sz="4000" b="1" smtClean="0">
                <a:solidFill>
                  <a:srgbClr val="FF0000"/>
                </a:solidFill>
                <a:latin typeface="黑体" pitchFamily="2" charset="-122"/>
                <a:ea typeface="黑体" pitchFamily="2" charset="-122"/>
              </a:rPr>
              <a:t>作线段</a:t>
            </a:r>
            <a:r>
              <a:rPr lang="en-US" altLang="zh-CN" sz="4000" b="1" smtClean="0">
                <a:solidFill>
                  <a:srgbClr val="FF0000"/>
                </a:solidFill>
                <a:latin typeface="黑体" pitchFamily="2" charset="-122"/>
                <a:ea typeface="黑体" pitchFamily="2" charset="-122"/>
              </a:rPr>
              <a:t>EF</a:t>
            </a:r>
            <a:r>
              <a:rPr lang="zh-CN" altLang="en-US" sz="4000" b="1" smtClean="0">
                <a:solidFill>
                  <a:srgbClr val="FF0000"/>
                </a:solidFill>
                <a:latin typeface="黑体" pitchFamily="2" charset="-122"/>
                <a:ea typeface="黑体" pitchFamily="2" charset="-122"/>
              </a:rPr>
              <a:t>与</a:t>
            </a:r>
            <a:r>
              <a:rPr lang="en-US" altLang="zh-CN" sz="4000" b="1" smtClean="0">
                <a:solidFill>
                  <a:srgbClr val="FF0000"/>
                </a:solidFill>
                <a:latin typeface="黑体" pitchFamily="2" charset="-122"/>
                <a:ea typeface="黑体" pitchFamily="2" charset="-122"/>
              </a:rPr>
              <a:t>AB</a:t>
            </a:r>
            <a:r>
              <a:rPr lang="zh-CN" altLang="en-US" sz="4000" b="1" smtClean="0">
                <a:solidFill>
                  <a:srgbClr val="FF0000"/>
                </a:solidFill>
                <a:latin typeface="黑体" pitchFamily="2" charset="-122"/>
                <a:ea typeface="黑体" pitchFamily="2" charset="-122"/>
              </a:rPr>
              <a:t>、</a:t>
            </a:r>
            <a:r>
              <a:rPr lang="en-US" altLang="zh-CN" sz="4000" b="1" smtClean="0">
                <a:solidFill>
                  <a:srgbClr val="FF0000"/>
                </a:solidFill>
                <a:latin typeface="黑体" pitchFamily="2" charset="-122"/>
                <a:ea typeface="黑体" pitchFamily="2" charset="-122"/>
              </a:rPr>
              <a:t>CD</a:t>
            </a:r>
            <a:r>
              <a:rPr lang="zh-CN" altLang="en-US" sz="4000" b="1" smtClean="0">
                <a:solidFill>
                  <a:srgbClr val="FF0000"/>
                </a:solidFill>
                <a:latin typeface="黑体" pitchFamily="2" charset="-122"/>
                <a:ea typeface="黑体" pitchFamily="2" charset="-122"/>
              </a:rPr>
              <a:t>都垂直。</a:t>
            </a:r>
          </a:p>
        </p:txBody>
      </p:sp>
      <p:sp>
        <p:nvSpPr>
          <p:cNvPr id="203816" name="Line 40"/>
          <p:cNvSpPr>
            <a:spLocks noChangeShapeType="1"/>
          </p:cNvSpPr>
          <p:nvPr/>
        </p:nvSpPr>
        <p:spPr bwMode="auto">
          <a:xfrm flipV="1">
            <a:off x="2916238" y="1116013"/>
            <a:ext cx="1141412" cy="18081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3817" name="Line 41"/>
          <p:cNvSpPr>
            <a:spLocks noChangeShapeType="1"/>
          </p:cNvSpPr>
          <p:nvPr/>
        </p:nvSpPr>
        <p:spPr bwMode="auto">
          <a:xfrm>
            <a:off x="2906713" y="4446588"/>
            <a:ext cx="1150937" cy="19954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3818" name="Line 42"/>
          <p:cNvSpPr>
            <a:spLocks noChangeShapeType="1"/>
          </p:cNvSpPr>
          <p:nvPr/>
        </p:nvSpPr>
        <p:spPr bwMode="auto">
          <a:xfrm flipV="1">
            <a:off x="4057650" y="1116013"/>
            <a:ext cx="0" cy="53260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9158" name="Group 43"/>
          <p:cNvGrpSpPr>
            <a:grpSpLocks/>
          </p:cNvGrpSpPr>
          <p:nvPr/>
        </p:nvGrpSpPr>
        <p:grpSpPr bwMode="auto">
          <a:xfrm>
            <a:off x="2665413" y="4217988"/>
            <a:ext cx="280987" cy="268287"/>
            <a:chOff x="1679" y="2657"/>
            <a:chExt cx="177" cy="169"/>
          </a:xfrm>
        </p:grpSpPr>
        <p:sp>
          <p:nvSpPr>
            <p:cNvPr id="49230" name="Freeform 44"/>
            <p:cNvSpPr>
              <a:spLocks/>
            </p:cNvSpPr>
            <p:nvPr/>
          </p:nvSpPr>
          <p:spPr bwMode="auto">
            <a:xfrm>
              <a:off x="1806" y="2776"/>
              <a:ext cx="50" cy="50"/>
            </a:xfrm>
            <a:custGeom>
              <a:avLst/>
              <a:gdLst>
                <a:gd name="T0" fmla="*/ 2 w 223"/>
                <a:gd name="T1" fmla="*/ 1 h 223"/>
                <a:gd name="T2" fmla="*/ 2 w 223"/>
                <a:gd name="T3" fmla="*/ 1 h 223"/>
                <a:gd name="T4" fmla="*/ 2 w 223"/>
                <a:gd name="T5" fmla="*/ 1 h 223"/>
                <a:gd name="T6" fmla="*/ 2 w 223"/>
                <a:gd name="T7" fmla="*/ 1 h 223"/>
                <a:gd name="T8" fmla="*/ 2 w 223"/>
                <a:gd name="T9" fmla="*/ 0 h 223"/>
                <a:gd name="T10" fmla="*/ 2 w 223"/>
                <a:gd name="T11" fmla="*/ 0 h 223"/>
                <a:gd name="T12" fmla="*/ 2 w 223"/>
                <a:gd name="T13" fmla="*/ 0 h 223"/>
                <a:gd name="T14" fmla="*/ 2 w 223"/>
                <a:gd name="T15" fmla="*/ 0 h 223"/>
                <a:gd name="T16" fmla="*/ 2 w 223"/>
                <a:gd name="T17" fmla="*/ 0 h 223"/>
                <a:gd name="T18" fmla="*/ 2 w 223"/>
                <a:gd name="T19" fmla="*/ 0 h 223"/>
                <a:gd name="T20" fmla="*/ 2 w 223"/>
                <a:gd name="T21" fmla="*/ 0 h 223"/>
                <a:gd name="T22" fmla="*/ 1 w 223"/>
                <a:gd name="T23" fmla="*/ 0 h 223"/>
                <a:gd name="T24" fmla="*/ 1 w 223"/>
                <a:gd name="T25" fmla="*/ 0 h 223"/>
                <a:gd name="T26" fmla="*/ 1 w 223"/>
                <a:gd name="T27" fmla="*/ 0 h 223"/>
                <a:gd name="T28" fmla="*/ 1 w 223"/>
                <a:gd name="T29" fmla="*/ 0 h 223"/>
                <a:gd name="T30" fmla="*/ 0 w 223"/>
                <a:gd name="T31" fmla="*/ 0 h 223"/>
                <a:gd name="T32" fmla="*/ 0 w 223"/>
                <a:gd name="T33" fmla="*/ 0 h 223"/>
                <a:gd name="T34" fmla="*/ 0 w 223"/>
                <a:gd name="T35" fmla="*/ 0 h 223"/>
                <a:gd name="T36" fmla="*/ 0 w 223"/>
                <a:gd name="T37" fmla="*/ 0 h 223"/>
                <a:gd name="T38" fmla="*/ 0 w 223"/>
                <a:gd name="T39" fmla="*/ 1 h 223"/>
                <a:gd name="T40" fmla="*/ 0 w 223"/>
                <a:gd name="T41" fmla="*/ 1 h 223"/>
                <a:gd name="T42" fmla="*/ 0 w 223"/>
                <a:gd name="T43" fmla="*/ 1 h 223"/>
                <a:gd name="T44" fmla="*/ 0 w 223"/>
                <a:gd name="T45" fmla="*/ 1 h 223"/>
                <a:gd name="T46" fmla="*/ 0 w 223"/>
                <a:gd name="T47" fmla="*/ 1 h 223"/>
                <a:gd name="T48" fmla="*/ 0 w 223"/>
                <a:gd name="T49" fmla="*/ 2 h 223"/>
                <a:gd name="T50" fmla="*/ 0 w 223"/>
                <a:gd name="T51" fmla="*/ 2 h 223"/>
                <a:gd name="T52" fmla="*/ 0 w 223"/>
                <a:gd name="T53" fmla="*/ 2 h 223"/>
                <a:gd name="T54" fmla="*/ 0 w 223"/>
                <a:gd name="T55" fmla="*/ 2 h 223"/>
                <a:gd name="T56" fmla="*/ 0 w 223"/>
                <a:gd name="T57" fmla="*/ 2 h 223"/>
                <a:gd name="T58" fmla="*/ 0 w 223"/>
                <a:gd name="T59" fmla="*/ 2 h 223"/>
                <a:gd name="T60" fmla="*/ 1 w 223"/>
                <a:gd name="T61" fmla="*/ 2 h 223"/>
                <a:gd name="T62" fmla="*/ 1 w 223"/>
                <a:gd name="T63" fmla="*/ 2 h 223"/>
                <a:gd name="T64" fmla="*/ 1 w 223"/>
                <a:gd name="T65" fmla="*/ 2 h 223"/>
                <a:gd name="T66" fmla="*/ 1 w 223"/>
                <a:gd name="T67" fmla="*/ 2 h 223"/>
                <a:gd name="T68" fmla="*/ 2 w 223"/>
                <a:gd name="T69" fmla="*/ 2 h 223"/>
                <a:gd name="T70" fmla="*/ 2 w 223"/>
                <a:gd name="T71" fmla="*/ 2 h 223"/>
                <a:gd name="T72" fmla="*/ 2 w 223"/>
                <a:gd name="T73" fmla="*/ 2 h 223"/>
                <a:gd name="T74" fmla="*/ 2 w 223"/>
                <a:gd name="T75" fmla="*/ 2 h 223"/>
                <a:gd name="T76" fmla="*/ 2 w 223"/>
                <a:gd name="T77" fmla="*/ 2 h 223"/>
                <a:gd name="T78" fmla="*/ 2 w 223"/>
                <a:gd name="T79" fmla="*/ 2 h 223"/>
                <a:gd name="T80" fmla="*/ 2 w 223"/>
                <a:gd name="T81" fmla="*/ 2 h 223"/>
                <a:gd name="T82" fmla="*/ 2 w 223"/>
                <a:gd name="T83" fmla="*/ 2 h 223"/>
                <a:gd name="T84" fmla="*/ 2 w 223"/>
                <a:gd name="T85" fmla="*/ 2 h 223"/>
                <a:gd name="T86" fmla="*/ 2 w 223"/>
                <a:gd name="T87" fmla="*/ 1 h 223"/>
                <a:gd name="T88" fmla="*/ 2 w 223"/>
                <a:gd name="T89" fmla="*/ 1 h 22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3" h="223">
                  <a:moveTo>
                    <a:pt x="223" y="111"/>
                  </a:moveTo>
                  <a:lnTo>
                    <a:pt x="222" y="96"/>
                  </a:lnTo>
                  <a:lnTo>
                    <a:pt x="218" y="80"/>
                  </a:lnTo>
                  <a:lnTo>
                    <a:pt x="213" y="65"/>
                  </a:lnTo>
                  <a:lnTo>
                    <a:pt x="206" y="51"/>
                  </a:lnTo>
                  <a:lnTo>
                    <a:pt x="196" y="38"/>
                  </a:lnTo>
                  <a:lnTo>
                    <a:pt x="184" y="27"/>
                  </a:lnTo>
                  <a:lnTo>
                    <a:pt x="171" y="17"/>
                  </a:lnTo>
                  <a:lnTo>
                    <a:pt x="158" y="10"/>
                  </a:lnTo>
                  <a:lnTo>
                    <a:pt x="143" y="4"/>
                  </a:lnTo>
                  <a:lnTo>
                    <a:pt x="128" y="1"/>
                  </a:lnTo>
                  <a:lnTo>
                    <a:pt x="112" y="0"/>
                  </a:lnTo>
                  <a:lnTo>
                    <a:pt x="96" y="1"/>
                  </a:lnTo>
                  <a:lnTo>
                    <a:pt x="80" y="4"/>
                  </a:lnTo>
                  <a:lnTo>
                    <a:pt x="65" y="10"/>
                  </a:lnTo>
                  <a:lnTo>
                    <a:pt x="51" y="17"/>
                  </a:lnTo>
                  <a:lnTo>
                    <a:pt x="38" y="27"/>
                  </a:lnTo>
                  <a:lnTo>
                    <a:pt x="27" y="38"/>
                  </a:lnTo>
                  <a:lnTo>
                    <a:pt x="18" y="51"/>
                  </a:lnTo>
                  <a:lnTo>
                    <a:pt x="10" y="65"/>
                  </a:lnTo>
                  <a:lnTo>
                    <a:pt x="4" y="80"/>
                  </a:lnTo>
                  <a:lnTo>
                    <a:pt x="1" y="96"/>
                  </a:lnTo>
                  <a:lnTo>
                    <a:pt x="0" y="111"/>
                  </a:lnTo>
                  <a:lnTo>
                    <a:pt x="1" y="127"/>
                  </a:lnTo>
                  <a:lnTo>
                    <a:pt x="4" y="143"/>
                  </a:lnTo>
                  <a:lnTo>
                    <a:pt x="10" y="158"/>
                  </a:lnTo>
                  <a:lnTo>
                    <a:pt x="18" y="172"/>
                  </a:lnTo>
                  <a:lnTo>
                    <a:pt x="27" y="184"/>
                  </a:lnTo>
                  <a:lnTo>
                    <a:pt x="38" y="196"/>
                  </a:lnTo>
                  <a:lnTo>
                    <a:pt x="51" y="206"/>
                  </a:lnTo>
                  <a:lnTo>
                    <a:pt x="65" y="213"/>
                  </a:lnTo>
                  <a:lnTo>
                    <a:pt x="80" y="218"/>
                  </a:lnTo>
                  <a:lnTo>
                    <a:pt x="96" y="222"/>
                  </a:lnTo>
                  <a:lnTo>
                    <a:pt x="112" y="223"/>
                  </a:lnTo>
                  <a:lnTo>
                    <a:pt x="128" y="222"/>
                  </a:lnTo>
                  <a:lnTo>
                    <a:pt x="143" y="218"/>
                  </a:lnTo>
                  <a:lnTo>
                    <a:pt x="158" y="213"/>
                  </a:lnTo>
                  <a:lnTo>
                    <a:pt x="171" y="206"/>
                  </a:lnTo>
                  <a:lnTo>
                    <a:pt x="184" y="196"/>
                  </a:lnTo>
                  <a:lnTo>
                    <a:pt x="196" y="184"/>
                  </a:lnTo>
                  <a:lnTo>
                    <a:pt x="206" y="172"/>
                  </a:lnTo>
                  <a:lnTo>
                    <a:pt x="213" y="158"/>
                  </a:lnTo>
                  <a:lnTo>
                    <a:pt x="218" y="143"/>
                  </a:lnTo>
                  <a:lnTo>
                    <a:pt x="222" y="127"/>
                  </a:lnTo>
                  <a:lnTo>
                    <a:pt x="223" y="111"/>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49231" name="Line 45"/>
            <p:cNvSpPr>
              <a:spLocks noChangeShapeType="1"/>
            </p:cNvSpPr>
            <p:nvPr/>
          </p:nvSpPr>
          <p:spPr bwMode="auto">
            <a:xfrm flipH="1">
              <a:off x="1692" y="2762"/>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32" name="Freeform 46"/>
            <p:cNvSpPr>
              <a:spLocks/>
            </p:cNvSpPr>
            <p:nvPr/>
          </p:nvSpPr>
          <p:spPr bwMode="auto">
            <a:xfrm>
              <a:off x="1679" y="2735"/>
              <a:ext cx="13" cy="27"/>
            </a:xfrm>
            <a:custGeom>
              <a:avLst/>
              <a:gdLst>
                <a:gd name="T0" fmla="*/ 0 w 56"/>
                <a:gd name="T1" fmla="*/ 0 h 117"/>
                <a:gd name="T2" fmla="*/ 0 w 56"/>
                <a:gd name="T3" fmla="*/ 0 h 117"/>
                <a:gd name="T4" fmla="*/ 0 w 56"/>
                <a:gd name="T5" fmla="*/ 0 h 117"/>
                <a:gd name="T6" fmla="*/ 0 w 56"/>
                <a:gd name="T7" fmla="*/ 0 h 117"/>
                <a:gd name="T8" fmla="*/ 0 w 56"/>
                <a:gd name="T9" fmla="*/ 1 h 117"/>
                <a:gd name="T10" fmla="*/ 0 w 56"/>
                <a:gd name="T11" fmla="*/ 1 h 117"/>
                <a:gd name="T12" fmla="*/ 0 w 56"/>
                <a:gd name="T13" fmla="*/ 1 h 117"/>
                <a:gd name="T14" fmla="*/ 0 w 56"/>
                <a:gd name="T15" fmla="*/ 1 h 117"/>
                <a:gd name="T16" fmla="*/ 0 w 56"/>
                <a:gd name="T17" fmla="*/ 1 h 117"/>
                <a:gd name="T18" fmla="*/ 0 w 56"/>
                <a:gd name="T19" fmla="*/ 1 h 117"/>
                <a:gd name="T20" fmla="*/ 0 w 56"/>
                <a:gd name="T21" fmla="*/ 1 h 117"/>
                <a:gd name="T22" fmla="*/ 0 w 56"/>
                <a:gd name="T23" fmla="*/ 1 h 117"/>
                <a:gd name="T24" fmla="*/ 0 w 56"/>
                <a:gd name="T25" fmla="*/ 1 h 117"/>
                <a:gd name="T26" fmla="*/ 1 w 56"/>
                <a:gd name="T27" fmla="*/ 1 h 117"/>
                <a:gd name="T28" fmla="*/ 1 w 56"/>
                <a:gd name="T29" fmla="*/ 1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6" h="117">
                  <a:moveTo>
                    <a:pt x="5" y="0"/>
                  </a:moveTo>
                  <a:lnTo>
                    <a:pt x="2" y="13"/>
                  </a:lnTo>
                  <a:lnTo>
                    <a:pt x="1" y="25"/>
                  </a:lnTo>
                  <a:lnTo>
                    <a:pt x="0" y="38"/>
                  </a:lnTo>
                  <a:lnTo>
                    <a:pt x="0" y="51"/>
                  </a:lnTo>
                  <a:lnTo>
                    <a:pt x="1" y="62"/>
                  </a:lnTo>
                  <a:lnTo>
                    <a:pt x="4" y="73"/>
                  </a:lnTo>
                  <a:lnTo>
                    <a:pt x="7" y="83"/>
                  </a:lnTo>
                  <a:lnTo>
                    <a:pt x="11" y="91"/>
                  </a:lnTo>
                  <a:lnTo>
                    <a:pt x="17" y="99"/>
                  </a:lnTo>
                  <a:lnTo>
                    <a:pt x="23" y="105"/>
                  </a:lnTo>
                  <a:lnTo>
                    <a:pt x="30" y="111"/>
                  </a:lnTo>
                  <a:lnTo>
                    <a:pt x="38" y="114"/>
                  </a:lnTo>
                  <a:lnTo>
                    <a:pt x="46" y="116"/>
                  </a:lnTo>
                  <a:lnTo>
                    <a:pt x="56"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33" name="Line 47"/>
            <p:cNvSpPr>
              <a:spLocks noChangeShapeType="1"/>
            </p:cNvSpPr>
            <p:nvPr/>
          </p:nvSpPr>
          <p:spPr bwMode="auto">
            <a:xfrm flipV="1">
              <a:off x="1681" y="2691"/>
              <a:ext cx="1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34" name="Freeform 48"/>
            <p:cNvSpPr>
              <a:spLocks/>
            </p:cNvSpPr>
            <p:nvPr/>
          </p:nvSpPr>
          <p:spPr bwMode="auto">
            <a:xfrm>
              <a:off x="1692" y="2657"/>
              <a:ext cx="51" cy="34"/>
            </a:xfrm>
            <a:custGeom>
              <a:avLst/>
              <a:gdLst>
                <a:gd name="T0" fmla="*/ 2 w 227"/>
                <a:gd name="T1" fmla="*/ 2 h 157"/>
                <a:gd name="T2" fmla="*/ 2 w 227"/>
                <a:gd name="T3" fmla="*/ 2 h 157"/>
                <a:gd name="T4" fmla="*/ 2 w 227"/>
                <a:gd name="T5" fmla="*/ 1 h 157"/>
                <a:gd name="T6" fmla="*/ 2 w 227"/>
                <a:gd name="T7" fmla="*/ 1 h 157"/>
                <a:gd name="T8" fmla="*/ 2 w 227"/>
                <a:gd name="T9" fmla="*/ 1 h 157"/>
                <a:gd name="T10" fmla="*/ 2 w 227"/>
                <a:gd name="T11" fmla="*/ 1 h 157"/>
                <a:gd name="T12" fmla="*/ 2 w 227"/>
                <a:gd name="T13" fmla="*/ 1 h 157"/>
                <a:gd name="T14" fmla="*/ 2 w 227"/>
                <a:gd name="T15" fmla="*/ 1 h 157"/>
                <a:gd name="T16" fmla="*/ 2 w 227"/>
                <a:gd name="T17" fmla="*/ 0 h 157"/>
                <a:gd name="T18" fmla="*/ 2 w 227"/>
                <a:gd name="T19" fmla="*/ 0 h 157"/>
                <a:gd name="T20" fmla="*/ 2 w 227"/>
                <a:gd name="T21" fmla="*/ 0 h 157"/>
                <a:gd name="T22" fmla="*/ 2 w 227"/>
                <a:gd name="T23" fmla="*/ 0 h 157"/>
                <a:gd name="T24" fmla="*/ 2 w 227"/>
                <a:gd name="T25" fmla="*/ 0 h 157"/>
                <a:gd name="T26" fmla="*/ 2 w 227"/>
                <a:gd name="T27" fmla="*/ 0 h 157"/>
                <a:gd name="T28" fmla="*/ 2 w 227"/>
                <a:gd name="T29" fmla="*/ 0 h 157"/>
                <a:gd name="T30" fmla="*/ 2 w 227"/>
                <a:gd name="T31" fmla="*/ 0 h 157"/>
                <a:gd name="T32" fmla="*/ 2 w 227"/>
                <a:gd name="T33" fmla="*/ 0 h 157"/>
                <a:gd name="T34" fmla="*/ 2 w 227"/>
                <a:gd name="T35" fmla="*/ 0 h 157"/>
                <a:gd name="T36" fmla="*/ 2 w 227"/>
                <a:gd name="T37" fmla="*/ 0 h 157"/>
                <a:gd name="T38" fmla="*/ 1 w 227"/>
                <a:gd name="T39" fmla="*/ 0 h 157"/>
                <a:gd name="T40" fmla="*/ 1 w 227"/>
                <a:gd name="T41" fmla="*/ 0 h 157"/>
                <a:gd name="T42" fmla="*/ 1 w 227"/>
                <a:gd name="T43" fmla="*/ 0 h 157"/>
                <a:gd name="T44" fmla="*/ 1 w 227"/>
                <a:gd name="T45" fmla="*/ 0 h 157"/>
                <a:gd name="T46" fmla="*/ 1 w 227"/>
                <a:gd name="T47" fmla="*/ 0 h 157"/>
                <a:gd name="T48" fmla="*/ 1 w 227"/>
                <a:gd name="T49" fmla="*/ 0 h 157"/>
                <a:gd name="T50" fmla="*/ 1 w 227"/>
                <a:gd name="T51" fmla="*/ 1 h 157"/>
                <a:gd name="T52" fmla="*/ 0 w 227"/>
                <a:gd name="T53" fmla="*/ 1 h 157"/>
                <a:gd name="T54" fmla="*/ 0 w 227"/>
                <a:gd name="T55" fmla="*/ 1 h 157"/>
                <a:gd name="T56" fmla="*/ 0 w 227"/>
                <a:gd name="T57" fmla="*/ 1 h 157"/>
                <a:gd name="T58" fmla="*/ 0 w 227"/>
                <a:gd name="T59" fmla="*/ 1 h 157"/>
                <a:gd name="T60" fmla="*/ 0 w 227"/>
                <a:gd name="T61" fmla="*/ 1 h 157"/>
                <a:gd name="T62" fmla="*/ 0 w 227"/>
                <a:gd name="T63" fmla="*/ 2 h 157"/>
                <a:gd name="T64" fmla="*/ 0 w 227"/>
                <a:gd name="T65" fmla="*/ 2 h 1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27" h="157">
                  <a:moveTo>
                    <a:pt x="219" y="157"/>
                  </a:moveTo>
                  <a:lnTo>
                    <a:pt x="223" y="142"/>
                  </a:lnTo>
                  <a:lnTo>
                    <a:pt x="226" y="127"/>
                  </a:lnTo>
                  <a:lnTo>
                    <a:pt x="227" y="112"/>
                  </a:lnTo>
                  <a:lnTo>
                    <a:pt x="227" y="97"/>
                  </a:lnTo>
                  <a:lnTo>
                    <a:pt x="226" y="84"/>
                  </a:lnTo>
                  <a:lnTo>
                    <a:pt x="224" y="71"/>
                  </a:lnTo>
                  <a:lnTo>
                    <a:pt x="220" y="58"/>
                  </a:lnTo>
                  <a:lnTo>
                    <a:pt x="217" y="46"/>
                  </a:lnTo>
                  <a:lnTo>
                    <a:pt x="212" y="37"/>
                  </a:lnTo>
                  <a:lnTo>
                    <a:pt x="206" y="27"/>
                  </a:lnTo>
                  <a:lnTo>
                    <a:pt x="198" y="20"/>
                  </a:lnTo>
                  <a:lnTo>
                    <a:pt x="191" y="13"/>
                  </a:lnTo>
                  <a:lnTo>
                    <a:pt x="182" y="8"/>
                  </a:lnTo>
                  <a:lnTo>
                    <a:pt x="173" y="4"/>
                  </a:lnTo>
                  <a:lnTo>
                    <a:pt x="162" y="2"/>
                  </a:lnTo>
                  <a:lnTo>
                    <a:pt x="151" y="0"/>
                  </a:lnTo>
                  <a:lnTo>
                    <a:pt x="141" y="2"/>
                  </a:lnTo>
                  <a:lnTo>
                    <a:pt x="130" y="4"/>
                  </a:lnTo>
                  <a:lnTo>
                    <a:pt x="118" y="8"/>
                  </a:lnTo>
                  <a:lnTo>
                    <a:pt x="107" y="13"/>
                  </a:lnTo>
                  <a:lnTo>
                    <a:pt x="95" y="20"/>
                  </a:lnTo>
                  <a:lnTo>
                    <a:pt x="84" y="27"/>
                  </a:lnTo>
                  <a:lnTo>
                    <a:pt x="72" y="37"/>
                  </a:lnTo>
                  <a:lnTo>
                    <a:pt x="62" y="46"/>
                  </a:lnTo>
                  <a:lnTo>
                    <a:pt x="52" y="58"/>
                  </a:lnTo>
                  <a:lnTo>
                    <a:pt x="43" y="71"/>
                  </a:lnTo>
                  <a:lnTo>
                    <a:pt x="33" y="84"/>
                  </a:lnTo>
                  <a:lnTo>
                    <a:pt x="25" y="97"/>
                  </a:lnTo>
                  <a:lnTo>
                    <a:pt x="17" y="112"/>
                  </a:lnTo>
                  <a:lnTo>
                    <a:pt x="11" y="127"/>
                  </a:lnTo>
                  <a:lnTo>
                    <a:pt x="5" y="142"/>
                  </a:lnTo>
                  <a:lnTo>
                    <a:pt x="0" y="1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35" name="Freeform 49"/>
            <p:cNvSpPr>
              <a:spLocks/>
            </p:cNvSpPr>
            <p:nvPr/>
          </p:nvSpPr>
          <p:spPr bwMode="auto">
            <a:xfrm>
              <a:off x="1687" y="2691"/>
              <a:ext cx="53" cy="17"/>
            </a:xfrm>
            <a:custGeom>
              <a:avLst/>
              <a:gdLst>
                <a:gd name="T0" fmla="*/ 3 w 239"/>
                <a:gd name="T1" fmla="*/ 0 h 79"/>
                <a:gd name="T2" fmla="*/ 2 w 239"/>
                <a:gd name="T3" fmla="*/ 1 h 79"/>
                <a:gd name="T4" fmla="*/ 0 w 239"/>
                <a:gd name="T5" fmla="*/ 1 h 79"/>
                <a:gd name="T6" fmla="*/ 0 60000 65536"/>
                <a:gd name="T7" fmla="*/ 0 60000 65536"/>
                <a:gd name="T8" fmla="*/ 0 60000 65536"/>
              </a:gdLst>
              <a:ahLst/>
              <a:cxnLst>
                <a:cxn ang="T6">
                  <a:pos x="T0" y="T1"/>
                </a:cxn>
                <a:cxn ang="T7">
                  <a:pos x="T2" y="T3"/>
                </a:cxn>
                <a:cxn ang="T8">
                  <a:pos x="T4" y="T5"/>
                </a:cxn>
              </a:cxnLst>
              <a:rect l="0" t="0" r="r" b="b"/>
              <a:pathLst>
                <a:path w="239" h="79">
                  <a:moveTo>
                    <a:pt x="239" y="0"/>
                  </a:moveTo>
                  <a:lnTo>
                    <a:pt x="218" y="79"/>
                  </a:lnTo>
                  <a:lnTo>
                    <a:pt x="0"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9159" name="Group 50"/>
          <p:cNvGrpSpPr>
            <a:grpSpLocks/>
          </p:cNvGrpSpPr>
          <p:nvPr/>
        </p:nvGrpSpPr>
        <p:grpSpPr bwMode="auto">
          <a:xfrm>
            <a:off x="1670050" y="1225550"/>
            <a:ext cx="5368925" cy="5443538"/>
            <a:chOff x="1052" y="772"/>
            <a:chExt cx="3382" cy="3429"/>
          </a:xfrm>
        </p:grpSpPr>
        <p:sp>
          <p:nvSpPr>
            <p:cNvPr id="49183" name="Line 51"/>
            <p:cNvSpPr>
              <a:spLocks noChangeShapeType="1"/>
            </p:cNvSpPr>
            <p:nvPr/>
          </p:nvSpPr>
          <p:spPr bwMode="auto">
            <a:xfrm flipH="1">
              <a:off x="1052" y="2343"/>
              <a:ext cx="33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9184" name="Group 52"/>
            <p:cNvGrpSpPr>
              <a:grpSpLocks/>
            </p:cNvGrpSpPr>
            <p:nvPr/>
          </p:nvGrpSpPr>
          <p:grpSpPr bwMode="auto">
            <a:xfrm>
              <a:off x="1403" y="772"/>
              <a:ext cx="2819" cy="3429"/>
              <a:chOff x="1403" y="772"/>
              <a:chExt cx="2819" cy="3429"/>
            </a:xfrm>
          </p:grpSpPr>
          <p:sp>
            <p:nvSpPr>
              <p:cNvPr id="49185" name="Freeform 53"/>
              <p:cNvSpPr>
                <a:spLocks/>
              </p:cNvSpPr>
              <p:nvPr/>
            </p:nvSpPr>
            <p:spPr bwMode="auto">
              <a:xfrm>
                <a:off x="3547" y="2572"/>
                <a:ext cx="70" cy="157"/>
              </a:xfrm>
              <a:custGeom>
                <a:avLst/>
                <a:gdLst>
                  <a:gd name="T0" fmla="*/ 2 w 315"/>
                  <a:gd name="T1" fmla="*/ 0 h 703"/>
                  <a:gd name="T2" fmla="*/ 0 w 315"/>
                  <a:gd name="T3" fmla="*/ 8 h 703"/>
                  <a:gd name="T4" fmla="*/ 1 w 315"/>
                  <a:gd name="T5" fmla="*/ 8 h 703"/>
                  <a:gd name="T6" fmla="*/ 2 w 315"/>
                  <a:gd name="T7" fmla="*/ 8 h 703"/>
                  <a:gd name="T8" fmla="*/ 2 w 315"/>
                  <a:gd name="T9" fmla="*/ 8 h 703"/>
                  <a:gd name="T10" fmla="*/ 2 w 315"/>
                  <a:gd name="T11" fmla="*/ 8 h 703"/>
                  <a:gd name="T12" fmla="*/ 2 w 315"/>
                  <a:gd name="T13" fmla="*/ 8 h 703"/>
                  <a:gd name="T14" fmla="*/ 2 w 315"/>
                  <a:gd name="T15" fmla="*/ 8 h 703"/>
                  <a:gd name="T16" fmla="*/ 2 w 315"/>
                  <a:gd name="T17" fmla="*/ 7 h 703"/>
                  <a:gd name="T18" fmla="*/ 2 w 315"/>
                  <a:gd name="T19" fmla="*/ 7 h 703"/>
                  <a:gd name="T20" fmla="*/ 2 w 315"/>
                  <a:gd name="T21" fmla="*/ 7 h 703"/>
                  <a:gd name="T22" fmla="*/ 2 w 315"/>
                  <a:gd name="T23" fmla="*/ 7 h 703"/>
                  <a:gd name="T24" fmla="*/ 2 w 315"/>
                  <a:gd name="T25" fmla="*/ 7 h 703"/>
                  <a:gd name="T26" fmla="*/ 3 w 315"/>
                  <a:gd name="T27" fmla="*/ 7 h 703"/>
                  <a:gd name="T28" fmla="*/ 3 w 315"/>
                  <a:gd name="T29" fmla="*/ 7 h 703"/>
                  <a:gd name="T30" fmla="*/ 3 w 315"/>
                  <a:gd name="T31" fmla="*/ 6 h 703"/>
                  <a:gd name="T32" fmla="*/ 3 w 315"/>
                  <a:gd name="T33" fmla="*/ 6 h 703"/>
                  <a:gd name="T34" fmla="*/ 3 w 315"/>
                  <a:gd name="T35" fmla="*/ 4 h 703"/>
                  <a:gd name="T36" fmla="*/ 3 w 315"/>
                  <a:gd name="T37" fmla="*/ 4 h 703"/>
                  <a:gd name="T38" fmla="*/ 4 w 315"/>
                  <a:gd name="T39" fmla="*/ 4 h 703"/>
                  <a:gd name="T40" fmla="*/ 4 w 315"/>
                  <a:gd name="T41" fmla="*/ 4 h 703"/>
                  <a:gd name="T42" fmla="*/ 4 w 315"/>
                  <a:gd name="T43" fmla="*/ 4 h 703"/>
                  <a:gd name="T44" fmla="*/ 4 w 315"/>
                  <a:gd name="T45" fmla="*/ 3 h 703"/>
                  <a:gd name="T46" fmla="*/ 3 w 315"/>
                  <a:gd name="T47" fmla="*/ 3 h 703"/>
                  <a:gd name="T48" fmla="*/ 3 w 315"/>
                  <a:gd name="T49" fmla="*/ 3 h 703"/>
                  <a:gd name="T50" fmla="*/ 3 w 315"/>
                  <a:gd name="T51" fmla="*/ 3 h 703"/>
                  <a:gd name="T52" fmla="*/ 3 w 315"/>
                  <a:gd name="T53" fmla="*/ 3 h 703"/>
                  <a:gd name="T54" fmla="*/ 3 w 315"/>
                  <a:gd name="T55" fmla="*/ 3 h 703"/>
                  <a:gd name="T56" fmla="*/ 3 w 315"/>
                  <a:gd name="T57" fmla="*/ 3 h 703"/>
                  <a:gd name="T58" fmla="*/ 3 w 315"/>
                  <a:gd name="T59" fmla="*/ 3 h 703"/>
                  <a:gd name="T60" fmla="*/ 3 w 315"/>
                  <a:gd name="T61" fmla="*/ 3 h 703"/>
                  <a:gd name="T62" fmla="*/ 3 w 315"/>
                  <a:gd name="T63" fmla="*/ 3 h 703"/>
                  <a:gd name="T64" fmla="*/ 1 w 315"/>
                  <a:gd name="T65" fmla="*/ 3 h 7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703">
                    <a:moveTo>
                      <a:pt x="189" y="0"/>
                    </a:moveTo>
                    <a:lnTo>
                      <a:pt x="0" y="703"/>
                    </a:lnTo>
                    <a:lnTo>
                      <a:pt x="124" y="703"/>
                    </a:lnTo>
                    <a:lnTo>
                      <a:pt x="134" y="703"/>
                    </a:lnTo>
                    <a:lnTo>
                      <a:pt x="146" y="700"/>
                    </a:lnTo>
                    <a:lnTo>
                      <a:pt x="158" y="696"/>
                    </a:lnTo>
                    <a:lnTo>
                      <a:pt x="168" y="690"/>
                    </a:lnTo>
                    <a:lnTo>
                      <a:pt x="180" y="683"/>
                    </a:lnTo>
                    <a:lnTo>
                      <a:pt x="191" y="673"/>
                    </a:lnTo>
                    <a:lnTo>
                      <a:pt x="202" y="664"/>
                    </a:lnTo>
                    <a:lnTo>
                      <a:pt x="212" y="652"/>
                    </a:lnTo>
                    <a:lnTo>
                      <a:pt x="222" y="639"/>
                    </a:lnTo>
                    <a:lnTo>
                      <a:pt x="230" y="627"/>
                    </a:lnTo>
                    <a:lnTo>
                      <a:pt x="239" y="612"/>
                    </a:lnTo>
                    <a:lnTo>
                      <a:pt x="245" y="598"/>
                    </a:lnTo>
                    <a:lnTo>
                      <a:pt x="251" y="582"/>
                    </a:lnTo>
                    <a:lnTo>
                      <a:pt x="256" y="567"/>
                    </a:lnTo>
                    <a:lnTo>
                      <a:pt x="308" y="371"/>
                    </a:lnTo>
                    <a:lnTo>
                      <a:pt x="312" y="356"/>
                    </a:lnTo>
                    <a:lnTo>
                      <a:pt x="314" y="341"/>
                    </a:lnTo>
                    <a:lnTo>
                      <a:pt x="315" y="326"/>
                    </a:lnTo>
                    <a:lnTo>
                      <a:pt x="314" y="312"/>
                    </a:lnTo>
                    <a:lnTo>
                      <a:pt x="313" y="299"/>
                    </a:lnTo>
                    <a:lnTo>
                      <a:pt x="310" y="286"/>
                    </a:lnTo>
                    <a:lnTo>
                      <a:pt x="306" y="274"/>
                    </a:lnTo>
                    <a:lnTo>
                      <a:pt x="300" y="265"/>
                    </a:lnTo>
                    <a:lnTo>
                      <a:pt x="294" y="256"/>
                    </a:lnTo>
                    <a:lnTo>
                      <a:pt x="287" y="249"/>
                    </a:lnTo>
                    <a:lnTo>
                      <a:pt x="279" y="242"/>
                    </a:lnTo>
                    <a:lnTo>
                      <a:pt x="270" y="238"/>
                    </a:lnTo>
                    <a:lnTo>
                      <a:pt x="260" y="236"/>
                    </a:lnTo>
                    <a:lnTo>
                      <a:pt x="249" y="235"/>
                    </a:lnTo>
                    <a:lnTo>
                      <a:pt x="126"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9186" name="Group 54"/>
              <p:cNvGrpSpPr>
                <a:grpSpLocks/>
              </p:cNvGrpSpPr>
              <p:nvPr/>
            </p:nvGrpSpPr>
            <p:grpSpPr bwMode="auto">
              <a:xfrm>
                <a:off x="1979" y="2581"/>
                <a:ext cx="67" cy="107"/>
                <a:chOff x="1979" y="2581"/>
                <a:chExt cx="67" cy="107"/>
              </a:xfrm>
            </p:grpSpPr>
            <p:sp>
              <p:nvSpPr>
                <p:cNvPr id="49228" name="Freeform 55"/>
                <p:cNvSpPr>
                  <a:spLocks/>
                </p:cNvSpPr>
                <p:nvPr/>
              </p:nvSpPr>
              <p:spPr bwMode="auto">
                <a:xfrm>
                  <a:off x="2026" y="2666"/>
                  <a:ext cx="8" cy="22"/>
                </a:xfrm>
                <a:custGeom>
                  <a:avLst/>
                  <a:gdLst>
                    <a:gd name="T0" fmla="*/ 0 w 29"/>
                    <a:gd name="T1" fmla="*/ 0 h 97"/>
                    <a:gd name="T2" fmla="*/ 0 w 29"/>
                    <a:gd name="T3" fmla="*/ 0 h 97"/>
                    <a:gd name="T4" fmla="*/ 0 w 29"/>
                    <a:gd name="T5" fmla="*/ 0 h 97"/>
                    <a:gd name="T6" fmla="*/ 0 w 29"/>
                    <a:gd name="T7" fmla="*/ 0 h 97"/>
                    <a:gd name="T8" fmla="*/ 0 w 29"/>
                    <a:gd name="T9" fmla="*/ 0 h 97"/>
                    <a:gd name="T10" fmla="*/ 0 w 29"/>
                    <a:gd name="T11" fmla="*/ 0 h 97"/>
                    <a:gd name="T12" fmla="*/ 0 w 29"/>
                    <a:gd name="T13" fmla="*/ 0 h 97"/>
                    <a:gd name="T14" fmla="*/ 0 w 29"/>
                    <a:gd name="T15" fmla="*/ 0 h 97"/>
                    <a:gd name="T16" fmla="*/ 0 w 29"/>
                    <a:gd name="T17" fmla="*/ 1 h 97"/>
                    <a:gd name="T18" fmla="*/ 0 w 29"/>
                    <a:gd name="T19" fmla="*/ 1 h 97"/>
                    <a:gd name="T20" fmla="*/ 0 w 29"/>
                    <a:gd name="T21" fmla="*/ 1 h 97"/>
                    <a:gd name="T22" fmla="*/ 0 w 29"/>
                    <a:gd name="T23" fmla="*/ 1 h 97"/>
                    <a:gd name="T24" fmla="*/ 0 w 29"/>
                    <a:gd name="T25" fmla="*/ 1 h 97"/>
                    <a:gd name="T26" fmla="*/ 1 w 29"/>
                    <a:gd name="T27" fmla="*/ 1 h 97"/>
                    <a:gd name="T28" fmla="*/ 1 w 29"/>
                    <a:gd name="T29" fmla="*/ 1 h 97"/>
                    <a:gd name="T30" fmla="*/ 1 w 29"/>
                    <a:gd name="T31" fmla="*/ 1 h 97"/>
                    <a:gd name="T32" fmla="*/ 1 w 29"/>
                    <a:gd name="T33" fmla="*/ 1 h 9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97">
                      <a:moveTo>
                        <a:pt x="4" y="0"/>
                      </a:moveTo>
                      <a:lnTo>
                        <a:pt x="2" y="6"/>
                      </a:lnTo>
                      <a:lnTo>
                        <a:pt x="1" y="13"/>
                      </a:lnTo>
                      <a:lnTo>
                        <a:pt x="1" y="19"/>
                      </a:lnTo>
                      <a:lnTo>
                        <a:pt x="0" y="26"/>
                      </a:lnTo>
                      <a:lnTo>
                        <a:pt x="0" y="32"/>
                      </a:lnTo>
                      <a:lnTo>
                        <a:pt x="1" y="39"/>
                      </a:lnTo>
                      <a:lnTo>
                        <a:pt x="1" y="46"/>
                      </a:lnTo>
                      <a:lnTo>
                        <a:pt x="3" y="52"/>
                      </a:lnTo>
                      <a:lnTo>
                        <a:pt x="5" y="59"/>
                      </a:lnTo>
                      <a:lnTo>
                        <a:pt x="7" y="64"/>
                      </a:lnTo>
                      <a:lnTo>
                        <a:pt x="11" y="70"/>
                      </a:lnTo>
                      <a:lnTo>
                        <a:pt x="15" y="76"/>
                      </a:lnTo>
                      <a:lnTo>
                        <a:pt x="21" y="86"/>
                      </a:lnTo>
                      <a:lnTo>
                        <a:pt x="24" y="93"/>
                      </a:lnTo>
                      <a:lnTo>
                        <a:pt x="27" y="95"/>
                      </a:lnTo>
                      <a:lnTo>
                        <a:pt x="29"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29" name="Freeform 56"/>
                <p:cNvSpPr>
                  <a:spLocks/>
                </p:cNvSpPr>
                <p:nvPr/>
              </p:nvSpPr>
              <p:spPr bwMode="auto">
                <a:xfrm>
                  <a:off x="1979" y="2581"/>
                  <a:ext cx="67" cy="107"/>
                </a:xfrm>
                <a:custGeom>
                  <a:avLst/>
                  <a:gdLst>
                    <a:gd name="T0" fmla="*/ 3 w 299"/>
                    <a:gd name="T1" fmla="*/ 1 h 471"/>
                    <a:gd name="T2" fmla="*/ 3 w 299"/>
                    <a:gd name="T3" fmla="*/ 0 h 471"/>
                    <a:gd name="T4" fmla="*/ 3 w 299"/>
                    <a:gd name="T5" fmla="*/ 0 h 471"/>
                    <a:gd name="T6" fmla="*/ 3 w 299"/>
                    <a:gd name="T7" fmla="*/ 0 h 471"/>
                    <a:gd name="T8" fmla="*/ 3 w 299"/>
                    <a:gd name="T9" fmla="*/ 0 h 471"/>
                    <a:gd name="T10" fmla="*/ 3 w 299"/>
                    <a:gd name="T11" fmla="*/ 0 h 471"/>
                    <a:gd name="T12" fmla="*/ 3 w 299"/>
                    <a:gd name="T13" fmla="*/ 0 h 471"/>
                    <a:gd name="T14" fmla="*/ 3 w 299"/>
                    <a:gd name="T15" fmla="*/ 0 h 471"/>
                    <a:gd name="T16" fmla="*/ 3 w 299"/>
                    <a:gd name="T17" fmla="*/ 0 h 471"/>
                    <a:gd name="T18" fmla="*/ 3 w 299"/>
                    <a:gd name="T19" fmla="*/ 0 h 471"/>
                    <a:gd name="T20" fmla="*/ 3 w 299"/>
                    <a:gd name="T21" fmla="*/ 0 h 471"/>
                    <a:gd name="T22" fmla="*/ 2 w 299"/>
                    <a:gd name="T23" fmla="*/ 0 h 471"/>
                    <a:gd name="T24" fmla="*/ 2 w 299"/>
                    <a:gd name="T25" fmla="*/ 0 h 471"/>
                    <a:gd name="T26" fmla="*/ 2 w 299"/>
                    <a:gd name="T27" fmla="*/ 0 h 471"/>
                    <a:gd name="T28" fmla="*/ 2 w 299"/>
                    <a:gd name="T29" fmla="*/ 0 h 471"/>
                    <a:gd name="T30" fmla="*/ 2 w 299"/>
                    <a:gd name="T31" fmla="*/ 0 h 471"/>
                    <a:gd name="T32" fmla="*/ 2 w 299"/>
                    <a:gd name="T33" fmla="*/ 0 h 471"/>
                    <a:gd name="T34" fmla="*/ 2 w 299"/>
                    <a:gd name="T35" fmla="*/ 0 h 471"/>
                    <a:gd name="T36" fmla="*/ 1 w 299"/>
                    <a:gd name="T37" fmla="*/ 0 h 471"/>
                    <a:gd name="T38" fmla="*/ 1 w 299"/>
                    <a:gd name="T39" fmla="*/ 0 h 471"/>
                    <a:gd name="T40" fmla="*/ 1 w 299"/>
                    <a:gd name="T41" fmla="*/ 1 h 471"/>
                    <a:gd name="T42" fmla="*/ 1 w 299"/>
                    <a:gd name="T43" fmla="*/ 1 h 471"/>
                    <a:gd name="T44" fmla="*/ 1 w 299"/>
                    <a:gd name="T45" fmla="*/ 1 h 471"/>
                    <a:gd name="T46" fmla="*/ 1 w 299"/>
                    <a:gd name="T47" fmla="*/ 1 h 471"/>
                    <a:gd name="T48" fmla="*/ 1 w 299"/>
                    <a:gd name="T49" fmla="*/ 2 h 471"/>
                    <a:gd name="T50" fmla="*/ 0 w 299"/>
                    <a:gd name="T51" fmla="*/ 2 h 471"/>
                    <a:gd name="T52" fmla="*/ 0 w 299"/>
                    <a:gd name="T53" fmla="*/ 3 h 471"/>
                    <a:gd name="T54" fmla="*/ 0 w 299"/>
                    <a:gd name="T55" fmla="*/ 4 h 471"/>
                    <a:gd name="T56" fmla="*/ 0 w 299"/>
                    <a:gd name="T57" fmla="*/ 4 h 471"/>
                    <a:gd name="T58" fmla="*/ 0 w 299"/>
                    <a:gd name="T59" fmla="*/ 4 h 471"/>
                    <a:gd name="T60" fmla="*/ 0 w 299"/>
                    <a:gd name="T61" fmla="*/ 5 h 471"/>
                    <a:gd name="T62" fmla="*/ 0 w 299"/>
                    <a:gd name="T63" fmla="*/ 5 h 471"/>
                    <a:gd name="T64" fmla="*/ 0 w 299"/>
                    <a:gd name="T65" fmla="*/ 5 h 471"/>
                    <a:gd name="T66" fmla="*/ 0 w 299"/>
                    <a:gd name="T67" fmla="*/ 5 h 471"/>
                    <a:gd name="T68" fmla="*/ 0 w 299"/>
                    <a:gd name="T69" fmla="*/ 5 h 471"/>
                    <a:gd name="T70" fmla="*/ 0 w 299"/>
                    <a:gd name="T71" fmla="*/ 5 h 471"/>
                    <a:gd name="T72" fmla="*/ 0 w 299"/>
                    <a:gd name="T73" fmla="*/ 5 h 471"/>
                    <a:gd name="T74" fmla="*/ 0 w 299"/>
                    <a:gd name="T75" fmla="*/ 5 h 471"/>
                    <a:gd name="T76" fmla="*/ 0 w 299"/>
                    <a:gd name="T77" fmla="*/ 5 h 471"/>
                    <a:gd name="T78" fmla="*/ 1 w 299"/>
                    <a:gd name="T79" fmla="*/ 5 h 471"/>
                    <a:gd name="T80" fmla="*/ 1 w 299"/>
                    <a:gd name="T81" fmla="*/ 5 h 471"/>
                    <a:gd name="T82" fmla="*/ 1 w 299"/>
                    <a:gd name="T83" fmla="*/ 5 h 471"/>
                    <a:gd name="T84" fmla="*/ 1 w 299"/>
                    <a:gd name="T85" fmla="*/ 5 h 471"/>
                    <a:gd name="T86" fmla="*/ 1 w 299"/>
                    <a:gd name="T87" fmla="*/ 5 h 471"/>
                    <a:gd name="T88" fmla="*/ 2 w 299"/>
                    <a:gd name="T89" fmla="*/ 5 h 471"/>
                    <a:gd name="T90" fmla="*/ 2 w 299"/>
                    <a:gd name="T91" fmla="*/ 5 h 471"/>
                    <a:gd name="T92" fmla="*/ 2 w 299"/>
                    <a:gd name="T93" fmla="*/ 5 h 471"/>
                    <a:gd name="T94" fmla="*/ 2 w 299"/>
                    <a:gd name="T95" fmla="*/ 5 h 471"/>
                    <a:gd name="T96" fmla="*/ 2 w 299"/>
                    <a:gd name="T97" fmla="*/ 5 h 471"/>
                    <a:gd name="T98" fmla="*/ 2 w 299"/>
                    <a:gd name="T99" fmla="*/ 5 h 471"/>
                    <a:gd name="T100" fmla="*/ 2 w 299"/>
                    <a:gd name="T101" fmla="*/ 5 h 471"/>
                    <a:gd name="T102" fmla="*/ 2 w 299"/>
                    <a:gd name="T103" fmla="*/ 5 h 471"/>
                    <a:gd name="T104" fmla="*/ 2 w 299"/>
                    <a:gd name="T105" fmla="*/ 5 h 471"/>
                    <a:gd name="T106" fmla="*/ 2 w 299"/>
                    <a:gd name="T107" fmla="*/ 4 h 471"/>
                    <a:gd name="T108" fmla="*/ 2 w 299"/>
                    <a:gd name="T109" fmla="*/ 4 h 471"/>
                    <a:gd name="T110" fmla="*/ 3 w 299"/>
                    <a:gd name="T111" fmla="*/ 3 h 471"/>
                    <a:gd name="T112" fmla="*/ 3 w 299"/>
                    <a:gd name="T113" fmla="*/ 2 h 471"/>
                    <a:gd name="T114" fmla="*/ 3 w 299"/>
                    <a:gd name="T115" fmla="*/ 1 h 471"/>
                    <a:gd name="T116" fmla="*/ 3 w 299"/>
                    <a:gd name="T117" fmla="*/ 1 h 471"/>
                    <a:gd name="T118" fmla="*/ 3 w 299"/>
                    <a:gd name="T119" fmla="*/ 1 h 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99" h="471">
                      <a:moveTo>
                        <a:pt x="298" y="63"/>
                      </a:moveTo>
                      <a:lnTo>
                        <a:pt x="299" y="58"/>
                      </a:lnTo>
                      <a:lnTo>
                        <a:pt x="299" y="54"/>
                      </a:lnTo>
                      <a:lnTo>
                        <a:pt x="299" y="48"/>
                      </a:lnTo>
                      <a:lnTo>
                        <a:pt x="299" y="44"/>
                      </a:lnTo>
                      <a:lnTo>
                        <a:pt x="298" y="39"/>
                      </a:lnTo>
                      <a:lnTo>
                        <a:pt x="297" y="34"/>
                      </a:lnTo>
                      <a:lnTo>
                        <a:pt x="296" y="29"/>
                      </a:lnTo>
                      <a:lnTo>
                        <a:pt x="295" y="24"/>
                      </a:lnTo>
                      <a:lnTo>
                        <a:pt x="293" y="18"/>
                      </a:lnTo>
                      <a:lnTo>
                        <a:pt x="291" y="14"/>
                      </a:lnTo>
                      <a:lnTo>
                        <a:pt x="287" y="10"/>
                      </a:lnTo>
                      <a:lnTo>
                        <a:pt x="286" y="8"/>
                      </a:lnTo>
                      <a:lnTo>
                        <a:pt x="284" y="7"/>
                      </a:lnTo>
                      <a:lnTo>
                        <a:pt x="283" y="5"/>
                      </a:lnTo>
                      <a:lnTo>
                        <a:pt x="281" y="4"/>
                      </a:lnTo>
                      <a:lnTo>
                        <a:pt x="279" y="2"/>
                      </a:lnTo>
                      <a:lnTo>
                        <a:pt x="277" y="1"/>
                      </a:lnTo>
                      <a:lnTo>
                        <a:pt x="273" y="1"/>
                      </a:lnTo>
                      <a:lnTo>
                        <a:pt x="267" y="0"/>
                      </a:lnTo>
                      <a:lnTo>
                        <a:pt x="257" y="0"/>
                      </a:lnTo>
                      <a:lnTo>
                        <a:pt x="247" y="1"/>
                      </a:lnTo>
                      <a:lnTo>
                        <a:pt x="227" y="0"/>
                      </a:lnTo>
                      <a:lnTo>
                        <a:pt x="208" y="0"/>
                      </a:lnTo>
                      <a:lnTo>
                        <a:pt x="198" y="1"/>
                      </a:lnTo>
                      <a:lnTo>
                        <a:pt x="188" y="2"/>
                      </a:lnTo>
                      <a:lnTo>
                        <a:pt x="179" y="4"/>
                      </a:lnTo>
                      <a:lnTo>
                        <a:pt x="169" y="6"/>
                      </a:lnTo>
                      <a:lnTo>
                        <a:pt x="165" y="7"/>
                      </a:lnTo>
                      <a:lnTo>
                        <a:pt x="160" y="9"/>
                      </a:lnTo>
                      <a:lnTo>
                        <a:pt x="155" y="11"/>
                      </a:lnTo>
                      <a:lnTo>
                        <a:pt x="151" y="13"/>
                      </a:lnTo>
                      <a:lnTo>
                        <a:pt x="147" y="15"/>
                      </a:lnTo>
                      <a:lnTo>
                        <a:pt x="143" y="17"/>
                      </a:lnTo>
                      <a:lnTo>
                        <a:pt x="138" y="21"/>
                      </a:lnTo>
                      <a:lnTo>
                        <a:pt x="134" y="24"/>
                      </a:lnTo>
                      <a:lnTo>
                        <a:pt x="127" y="29"/>
                      </a:lnTo>
                      <a:lnTo>
                        <a:pt x="119" y="37"/>
                      </a:lnTo>
                      <a:lnTo>
                        <a:pt x="113" y="43"/>
                      </a:lnTo>
                      <a:lnTo>
                        <a:pt x="105" y="49"/>
                      </a:lnTo>
                      <a:lnTo>
                        <a:pt x="102" y="54"/>
                      </a:lnTo>
                      <a:lnTo>
                        <a:pt x="99" y="57"/>
                      </a:lnTo>
                      <a:lnTo>
                        <a:pt x="97" y="61"/>
                      </a:lnTo>
                      <a:lnTo>
                        <a:pt x="94" y="65"/>
                      </a:lnTo>
                      <a:lnTo>
                        <a:pt x="84" y="82"/>
                      </a:lnTo>
                      <a:lnTo>
                        <a:pt x="79" y="91"/>
                      </a:lnTo>
                      <a:lnTo>
                        <a:pt x="74" y="99"/>
                      </a:lnTo>
                      <a:lnTo>
                        <a:pt x="70" y="108"/>
                      </a:lnTo>
                      <a:lnTo>
                        <a:pt x="66" y="116"/>
                      </a:lnTo>
                      <a:lnTo>
                        <a:pt x="63" y="126"/>
                      </a:lnTo>
                      <a:lnTo>
                        <a:pt x="61" y="136"/>
                      </a:lnTo>
                      <a:lnTo>
                        <a:pt x="50" y="174"/>
                      </a:lnTo>
                      <a:lnTo>
                        <a:pt x="40" y="211"/>
                      </a:lnTo>
                      <a:lnTo>
                        <a:pt x="30" y="248"/>
                      </a:lnTo>
                      <a:lnTo>
                        <a:pt x="19" y="287"/>
                      </a:lnTo>
                      <a:lnTo>
                        <a:pt x="14" y="305"/>
                      </a:lnTo>
                      <a:lnTo>
                        <a:pt x="10" y="324"/>
                      </a:lnTo>
                      <a:lnTo>
                        <a:pt x="5" y="343"/>
                      </a:lnTo>
                      <a:lnTo>
                        <a:pt x="3" y="353"/>
                      </a:lnTo>
                      <a:lnTo>
                        <a:pt x="1" y="362"/>
                      </a:lnTo>
                      <a:lnTo>
                        <a:pt x="0" y="372"/>
                      </a:lnTo>
                      <a:lnTo>
                        <a:pt x="0" y="383"/>
                      </a:lnTo>
                      <a:lnTo>
                        <a:pt x="1" y="392"/>
                      </a:lnTo>
                      <a:lnTo>
                        <a:pt x="2" y="402"/>
                      </a:lnTo>
                      <a:lnTo>
                        <a:pt x="4" y="411"/>
                      </a:lnTo>
                      <a:lnTo>
                        <a:pt x="6" y="421"/>
                      </a:lnTo>
                      <a:lnTo>
                        <a:pt x="11" y="429"/>
                      </a:lnTo>
                      <a:lnTo>
                        <a:pt x="13" y="435"/>
                      </a:lnTo>
                      <a:lnTo>
                        <a:pt x="15" y="439"/>
                      </a:lnTo>
                      <a:lnTo>
                        <a:pt x="17" y="443"/>
                      </a:lnTo>
                      <a:lnTo>
                        <a:pt x="20" y="446"/>
                      </a:lnTo>
                      <a:lnTo>
                        <a:pt x="22" y="451"/>
                      </a:lnTo>
                      <a:lnTo>
                        <a:pt x="27" y="454"/>
                      </a:lnTo>
                      <a:lnTo>
                        <a:pt x="30" y="458"/>
                      </a:lnTo>
                      <a:lnTo>
                        <a:pt x="34" y="460"/>
                      </a:lnTo>
                      <a:lnTo>
                        <a:pt x="38" y="464"/>
                      </a:lnTo>
                      <a:lnTo>
                        <a:pt x="43" y="466"/>
                      </a:lnTo>
                      <a:lnTo>
                        <a:pt x="47" y="467"/>
                      </a:lnTo>
                      <a:lnTo>
                        <a:pt x="52" y="468"/>
                      </a:lnTo>
                      <a:lnTo>
                        <a:pt x="56" y="469"/>
                      </a:lnTo>
                      <a:lnTo>
                        <a:pt x="62" y="470"/>
                      </a:lnTo>
                      <a:lnTo>
                        <a:pt x="71" y="471"/>
                      </a:lnTo>
                      <a:lnTo>
                        <a:pt x="81" y="471"/>
                      </a:lnTo>
                      <a:lnTo>
                        <a:pt x="100" y="470"/>
                      </a:lnTo>
                      <a:lnTo>
                        <a:pt x="111" y="470"/>
                      </a:lnTo>
                      <a:lnTo>
                        <a:pt x="120" y="471"/>
                      </a:lnTo>
                      <a:lnTo>
                        <a:pt x="125" y="471"/>
                      </a:lnTo>
                      <a:lnTo>
                        <a:pt x="130" y="471"/>
                      </a:lnTo>
                      <a:lnTo>
                        <a:pt x="135" y="471"/>
                      </a:lnTo>
                      <a:lnTo>
                        <a:pt x="139" y="470"/>
                      </a:lnTo>
                      <a:lnTo>
                        <a:pt x="144" y="469"/>
                      </a:lnTo>
                      <a:lnTo>
                        <a:pt x="149" y="467"/>
                      </a:lnTo>
                      <a:lnTo>
                        <a:pt x="153" y="465"/>
                      </a:lnTo>
                      <a:lnTo>
                        <a:pt x="158" y="462"/>
                      </a:lnTo>
                      <a:lnTo>
                        <a:pt x="162" y="459"/>
                      </a:lnTo>
                      <a:lnTo>
                        <a:pt x="166" y="457"/>
                      </a:lnTo>
                      <a:lnTo>
                        <a:pt x="169" y="454"/>
                      </a:lnTo>
                      <a:lnTo>
                        <a:pt x="174" y="451"/>
                      </a:lnTo>
                      <a:lnTo>
                        <a:pt x="180" y="443"/>
                      </a:lnTo>
                      <a:lnTo>
                        <a:pt x="186" y="436"/>
                      </a:lnTo>
                      <a:lnTo>
                        <a:pt x="193" y="428"/>
                      </a:lnTo>
                      <a:lnTo>
                        <a:pt x="198" y="420"/>
                      </a:lnTo>
                      <a:lnTo>
                        <a:pt x="202" y="411"/>
                      </a:lnTo>
                      <a:lnTo>
                        <a:pt x="207" y="403"/>
                      </a:lnTo>
                      <a:lnTo>
                        <a:pt x="210" y="393"/>
                      </a:lnTo>
                      <a:lnTo>
                        <a:pt x="213" y="385"/>
                      </a:lnTo>
                      <a:lnTo>
                        <a:pt x="216" y="375"/>
                      </a:lnTo>
                      <a:lnTo>
                        <a:pt x="219" y="366"/>
                      </a:lnTo>
                      <a:lnTo>
                        <a:pt x="224" y="346"/>
                      </a:lnTo>
                      <a:lnTo>
                        <a:pt x="229" y="327"/>
                      </a:lnTo>
                      <a:lnTo>
                        <a:pt x="237" y="289"/>
                      </a:lnTo>
                      <a:lnTo>
                        <a:pt x="247" y="252"/>
                      </a:lnTo>
                      <a:lnTo>
                        <a:pt x="257" y="213"/>
                      </a:lnTo>
                      <a:lnTo>
                        <a:pt x="267" y="176"/>
                      </a:lnTo>
                      <a:lnTo>
                        <a:pt x="278" y="139"/>
                      </a:lnTo>
                      <a:lnTo>
                        <a:pt x="284" y="120"/>
                      </a:lnTo>
                      <a:lnTo>
                        <a:pt x="289" y="100"/>
                      </a:lnTo>
                      <a:lnTo>
                        <a:pt x="291" y="91"/>
                      </a:lnTo>
                      <a:lnTo>
                        <a:pt x="293" y="81"/>
                      </a:lnTo>
                      <a:lnTo>
                        <a:pt x="295" y="72"/>
                      </a:lnTo>
                      <a:lnTo>
                        <a:pt x="297"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9187" name="Group 57"/>
              <p:cNvGrpSpPr>
                <a:grpSpLocks/>
              </p:cNvGrpSpPr>
              <p:nvPr/>
            </p:nvGrpSpPr>
            <p:grpSpPr bwMode="auto">
              <a:xfrm>
                <a:off x="1966" y="772"/>
                <a:ext cx="127" cy="159"/>
                <a:chOff x="1966" y="772"/>
                <a:chExt cx="127" cy="159"/>
              </a:xfrm>
            </p:grpSpPr>
            <p:sp>
              <p:nvSpPr>
                <p:cNvPr id="49225" name="Freeform 58"/>
                <p:cNvSpPr>
                  <a:spLocks/>
                </p:cNvSpPr>
                <p:nvPr/>
              </p:nvSpPr>
              <p:spPr bwMode="auto">
                <a:xfrm>
                  <a:off x="1966" y="824"/>
                  <a:ext cx="68" cy="107"/>
                </a:xfrm>
                <a:custGeom>
                  <a:avLst/>
                  <a:gdLst>
                    <a:gd name="T0" fmla="*/ 3 w 299"/>
                    <a:gd name="T1" fmla="*/ 1 h 471"/>
                    <a:gd name="T2" fmla="*/ 3 w 299"/>
                    <a:gd name="T3" fmla="*/ 0 h 471"/>
                    <a:gd name="T4" fmla="*/ 3 w 299"/>
                    <a:gd name="T5" fmla="*/ 0 h 471"/>
                    <a:gd name="T6" fmla="*/ 3 w 299"/>
                    <a:gd name="T7" fmla="*/ 0 h 471"/>
                    <a:gd name="T8" fmla="*/ 3 w 299"/>
                    <a:gd name="T9" fmla="*/ 0 h 471"/>
                    <a:gd name="T10" fmla="*/ 3 w 299"/>
                    <a:gd name="T11" fmla="*/ 0 h 471"/>
                    <a:gd name="T12" fmla="*/ 3 w 299"/>
                    <a:gd name="T13" fmla="*/ 0 h 471"/>
                    <a:gd name="T14" fmla="*/ 3 w 299"/>
                    <a:gd name="T15" fmla="*/ 0 h 471"/>
                    <a:gd name="T16" fmla="*/ 3 w 299"/>
                    <a:gd name="T17" fmla="*/ 0 h 471"/>
                    <a:gd name="T18" fmla="*/ 2 w 299"/>
                    <a:gd name="T19" fmla="*/ 0 h 471"/>
                    <a:gd name="T20" fmla="*/ 2 w 299"/>
                    <a:gd name="T21" fmla="*/ 0 h 471"/>
                    <a:gd name="T22" fmla="*/ 2 w 299"/>
                    <a:gd name="T23" fmla="*/ 0 h 471"/>
                    <a:gd name="T24" fmla="*/ 2 w 299"/>
                    <a:gd name="T25" fmla="*/ 0 h 471"/>
                    <a:gd name="T26" fmla="*/ 1 w 299"/>
                    <a:gd name="T27" fmla="*/ 0 h 471"/>
                    <a:gd name="T28" fmla="*/ 1 w 299"/>
                    <a:gd name="T29" fmla="*/ 1 h 471"/>
                    <a:gd name="T30" fmla="*/ 1 w 299"/>
                    <a:gd name="T31" fmla="*/ 1 h 471"/>
                    <a:gd name="T32" fmla="*/ 1 w 299"/>
                    <a:gd name="T33" fmla="*/ 1 h 471"/>
                    <a:gd name="T34" fmla="*/ 1 w 299"/>
                    <a:gd name="T35" fmla="*/ 1 h 471"/>
                    <a:gd name="T36" fmla="*/ 1 w 299"/>
                    <a:gd name="T37" fmla="*/ 2 h 471"/>
                    <a:gd name="T38" fmla="*/ 0 w 299"/>
                    <a:gd name="T39" fmla="*/ 3 h 471"/>
                    <a:gd name="T40" fmla="*/ 0 w 299"/>
                    <a:gd name="T41" fmla="*/ 4 h 471"/>
                    <a:gd name="T42" fmla="*/ 0 w 299"/>
                    <a:gd name="T43" fmla="*/ 4 h 471"/>
                    <a:gd name="T44" fmla="*/ 0 w 299"/>
                    <a:gd name="T45" fmla="*/ 5 h 471"/>
                    <a:gd name="T46" fmla="*/ 0 w 299"/>
                    <a:gd name="T47" fmla="*/ 5 h 471"/>
                    <a:gd name="T48" fmla="*/ 0 w 299"/>
                    <a:gd name="T49" fmla="*/ 5 h 471"/>
                    <a:gd name="T50" fmla="*/ 0 w 299"/>
                    <a:gd name="T51" fmla="*/ 5 h 471"/>
                    <a:gd name="T52" fmla="*/ 0 w 299"/>
                    <a:gd name="T53" fmla="*/ 5 h 471"/>
                    <a:gd name="T54" fmla="*/ 0 w 299"/>
                    <a:gd name="T55" fmla="*/ 5 h 471"/>
                    <a:gd name="T56" fmla="*/ 0 w 299"/>
                    <a:gd name="T57" fmla="*/ 5 h 471"/>
                    <a:gd name="T58" fmla="*/ 1 w 299"/>
                    <a:gd name="T59" fmla="*/ 5 h 471"/>
                    <a:gd name="T60" fmla="*/ 1 w 299"/>
                    <a:gd name="T61" fmla="*/ 5 h 471"/>
                    <a:gd name="T62" fmla="*/ 1 w 299"/>
                    <a:gd name="T63" fmla="*/ 5 h 471"/>
                    <a:gd name="T64" fmla="*/ 1 w 299"/>
                    <a:gd name="T65" fmla="*/ 5 h 471"/>
                    <a:gd name="T66" fmla="*/ 2 w 299"/>
                    <a:gd name="T67" fmla="*/ 5 h 471"/>
                    <a:gd name="T68" fmla="*/ 2 w 299"/>
                    <a:gd name="T69" fmla="*/ 5 h 471"/>
                    <a:gd name="T70" fmla="*/ 2 w 299"/>
                    <a:gd name="T71" fmla="*/ 5 h 471"/>
                    <a:gd name="T72" fmla="*/ 2 w 299"/>
                    <a:gd name="T73" fmla="*/ 5 h 471"/>
                    <a:gd name="T74" fmla="*/ 2 w 299"/>
                    <a:gd name="T75" fmla="*/ 5 h 471"/>
                    <a:gd name="T76" fmla="*/ 2 w 299"/>
                    <a:gd name="T77" fmla="*/ 5 h 471"/>
                    <a:gd name="T78" fmla="*/ 3 w 299"/>
                    <a:gd name="T79" fmla="*/ 5 h 471"/>
                    <a:gd name="T80" fmla="*/ 3 w 299"/>
                    <a:gd name="T81" fmla="*/ 4 h 471"/>
                    <a:gd name="T82" fmla="*/ 3 w 299"/>
                    <a:gd name="T83" fmla="*/ 3 h 471"/>
                    <a:gd name="T84" fmla="*/ 3 w 299"/>
                    <a:gd name="T85" fmla="*/ 2 h 471"/>
                    <a:gd name="T86" fmla="*/ 3 w 299"/>
                    <a:gd name="T87" fmla="*/ 1 h 471"/>
                    <a:gd name="T88" fmla="*/ 3 w 299"/>
                    <a:gd name="T89" fmla="*/ 1 h 47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9" h="471">
                      <a:moveTo>
                        <a:pt x="297" y="62"/>
                      </a:moveTo>
                      <a:lnTo>
                        <a:pt x="298" y="58"/>
                      </a:lnTo>
                      <a:lnTo>
                        <a:pt x="299" y="52"/>
                      </a:lnTo>
                      <a:lnTo>
                        <a:pt x="299" y="48"/>
                      </a:lnTo>
                      <a:lnTo>
                        <a:pt x="298" y="43"/>
                      </a:lnTo>
                      <a:lnTo>
                        <a:pt x="298" y="39"/>
                      </a:lnTo>
                      <a:lnTo>
                        <a:pt x="297" y="33"/>
                      </a:lnTo>
                      <a:lnTo>
                        <a:pt x="295" y="28"/>
                      </a:lnTo>
                      <a:lnTo>
                        <a:pt x="293" y="24"/>
                      </a:lnTo>
                      <a:lnTo>
                        <a:pt x="291" y="18"/>
                      </a:lnTo>
                      <a:lnTo>
                        <a:pt x="289" y="14"/>
                      </a:lnTo>
                      <a:lnTo>
                        <a:pt x="287" y="10"/>
                      </a:lnTo>
                      <a:lnTo>
                        <a:pt x="285" y="8"/>
                      </a:lnTo>
                      <a:lnTo>
                        <a:pt x="284" y="5"/>
                      </a:lnTo>
                      <a:lnTo>
                        <a:pt x="282" y="4"/>
                      </a:lnTo>
                      <a:lnTo>
                        <a:pt x="280" y="3"/>
                      </a:lnTo>
                      <a:lnTo>
                        <a:pt x="279" y="2"/>
                      </a:lnTo>
                      <a:lnTo>
                        <a:pt x="275" y="1"/>
                      </a:lnTo>
                      <a:lnTo>
                        <a:pt x="273" y="0"/>
                      </a:lnTo>
                      <a:lnTo>
                        <a:pt x="271" y="0"/>
                      </a:lnTo>
                      <a:lnTo>
                        <a:pt x="266" y="0"/>
                      </a:lnTo>
                      <a:lnTo>
                        <a:pt x="256" y="0"/>
                      </a:lnTo>
                      <a:lnTo>
                        <a:pt x="246" y="0"/>
                      </a:lnTo>
                      <a:lnTo>
                        <a:pt x="236" y="0"/>
                      </a:lnTo>
                      <a:lnTo>
                        <a:pt x="225" y="0"/>
                      </a:lnTo>
                      <a:lnTo>
                        <a:pt x="216" y="0"/>
                      </a:lnTo>
                      <a:lnTo>
                        <a:pt x="206" y="0"/>
                      </a:lnTo>
                      <a:lnTo>
                        <a:pt x="197" y="1"/>
                      </a:lnTo>
                      <a:lnTo>
                        <a:pt x="187" y="1"/>
                      </a:lnTo>
                      <a:lnTo>
                        <a:pt x="177" y="3"/>
                      </a:lnTo>
                      <a:lnTo>
                        <a:pt x="173" y="4"/>
                      </a:lnTo>
                      <a:lnTo>
                        <a:pt x="168" y="5"/>
                      </a:lnTo>
                      <a:lnTo>
                        <a:pt x="164" y="7"/>
                      </a:lnTo>
                      <a:lnTo>
                        <a:pt x="159" y="8"/>
                      </a:lnTo>
                      <a:lnTo>
                        <a:pt x="154" y="10"/>
                      </a:lnTo>
                      <a:lnTo>
                        <a:pt x="150" y="12"/>
                      </a:lnTo>
                      <a:lnTo>
                        <a:pt x="145" y="14"/>
                      </a:lnTo>
                      <a:lnTo>
                        <a:pt x="141" y="17"/>
                      </a:lnTo>
                      <a:lnTo>
                        <a:pt x="137" y="19"/>
                      </a:lnTo>
                      <a:lnTo>
                        <a:pt x="134" y="23"/>
                      </a:lnTo>
                      <a:lnTo>
                        <a:pt x="126" y="29"/>
                      </a:lnTo>
                      <a:lnTo>
                        <a:pt x="119" y="35"/>
                      </a:lnTo>
                      <a:lnTo>
                        <a:pt x="111" y="42"/>
                      </a:lnTo>
                      <a:lnTo>
                        <a:pt x="105" y="49"/>
                      </a:lnTo>
                      <a:lnTo>
                        <a:pt x="102" y="52"/>
                      </a:lnTo>
                      <a:lnTo>
                        <a:pt x="99" y="57"/>
                      </a:lnTo>
                      <a:lnTo>
                        <a:pt x="95" y="61"/>
                      </a:lnTo>
                      <a:lnTo>
                        <a:pt x="93" y="65"/>
                      </a:lnTo>
                      <a:lnTo>
                        <a:pt x="83" y="81"/>
                      </a:lnTo>
                      <a:lnTo>
                        <a:pt x="78" y="90"/>
                      </a:lnTo>
                      <a:lnTo>
                        <a:pt x="73" y="98"/>
                      </a:lnTo>
                      <a:lnTo>
                        <a:pt x="71" y="102"/>
                      </a:lnTo>
                      <a:lnTo>
                        <a:pt x="69" y="108"/>
                      </a:lnTo>
                      <a:lnTo>
                        <a:pt x="67" y="112"/>
                      </a:lnTo>
                      <a:lnTo>
                        <a:pt x="66" y="116"/>
                      </a:lnTo>
                      <a:lnTo>
                        <a:pt x="62" y="126"/>
                      </a:lnTo>
                      <a:lnTo>
                        <a:pt x="59" y="135"/>
                      </a:lnTo>
                      <a:lnTo>
                        <a:pt x="50" y="173"/>
                      </a:lnTo>
                      <a:lnTo>
                        <a:pt x="39" y="211"/>
                      </a:lnTo>
                      <a:lnTo>
                        <a:pt x="28" y="248"/>
                      </a:lnTo>
                      <a:lnTo>
                        <a:pt x="18" y="286"/>
                      </a:lnTo>
                      <a:lnTo>
                        <a:pt x="13" y="305"/>
                      </a:lnTo>
                      <a:lnTo>
                        <a:pt x="8" y="324"/>
                      </a:lnTo>
                      <a:lnTo>
                        <a:pt x="4" y="343"/>
                      </a:lnTo>
                      <a:lnTo>
                        <a:pt x="2" y="353"/>
                      </a:lnTo>
                      <a:lnTo>
                        <a:pt x="1" y="362"/>
                      </a:lnTo>
                      <a:lnTo>
                        <a:pt x="0" y="372"/>
                      </a:lnTo>
                      <a:lnTo>
                        <a:pt x="0" y="377"/>
                      </a:lnTo>
                      <a:lnTo>
                        <a:pt x="0" y="381"/>
                      </a:lnTo>
                      <a:lnTo>
                        <a:pt x="0" y="387"/>
                      </a:lnTo>
                      <a:lnTo>
                        <a:pt x="0" y="391"/>
                      </a:lnTo>
                      <a:lnTo>
                        <a:pt x="1" y="396"/>
                      </a:lnTo>
                      <a:lnTo>
                        <a:pt x="1" y="402"/>
                      </a:lnTo>
                      <a:lnTo>
                        <a:pt x="2" y="406"/>
                      </a:lnTo>
                      <a:lnTo>
                        <a:pt x="3" y="410"/>
                      </a:lnTo>
                      <a:lnTo>
                        <a:pt x="5" y="415"/>
                      </a:lnTo>
                      <a:lnTo>
                        <a:pt x="6" y="420"/>
                      </a:lnTo>
                      <a:lnTo>
                        <a:pt x="9" y="429"/>
                      </a:lnTo>
                      <a:lnTo>
                        <a:pt x="11" y="434"/>
                      </a:lnTo>
                      <a:lnTo>
                        <a:pt x="13" y="438"/>
                      </a:lnTo>
                      <a:lnTo>
                        <a:pt x="16" y="442"/>
                      </a:lnTo>
                      <a:lnTo>
                        <a:pt x="19" y="446"/>
                      </a:lnTo>
                      <a:lnTo>
                        <a:pt x="22" y="451"/>
                      </a:lnTo>
                      <a:lnTo>
                        <a:pt x="25" y="454"/>
                      </a:lnTo>
                      <a:lnTo>
                        <a:pt x="28" y="457"/>
                      </a:lnTo>
                      <a:lnTo>
                        <a:pt x="33" y="460"/>
                      </a:lnTo>
                      <a:lnTo>
                        <a:pt x="37" y="462"/>
                      </a:lnTo>
                      <a:lnTo>
                        <a:pt x="41" y="464"/>
                      </a:lnTo>
                      <a:lnTo>
                        <a:pt x="46" y="467"/>
                      </a:lnTo>
                      <a:lnTo>
                        <a:pt x="51" y="468"/>
                      </a:lnTo>
                      <a:lnTo>
                        <a:pt x="56" y="469"/>
                      </a:lnTo>
                      <a:lnTo>
                        <a:pt x="60" y="470"/>
                      </a:lnTo>
                      <a:lnTo>
                        <a:pt x="66" y="470"/>
                      </a:lnTo>
                      <a:lnTo>
                        <a:pt x="70" y="470"/>
                      </a:lnTo>
                      <a:lnTo>
                        <a:pt x="79" y="470"/>
                      </a:lnTo>
                      <a:lnTo>
                        <a:pt x="100" y="470"/>
                      </a:lnTo>
                      <a:lnTo>
                        <a:pt x="109" y="470"/>
                      </a:lnTo>
                      <a:lnTo>
                        <a:pt x="119" y="470"/>
                      </a:lnTo>
                      <a:lnTo>
                        <a:pt x="124" y="471"/>
                      </a:lnTo>
                      <a:lnTo>
                        <a:pt x="128" y="471"/>
                      </a:lnTo>
                      <a:lnTo>
                        <a:pt x="134" y="470"/>
                      </a:lnTo>
                      <a:lnTo>
                        <a:pt x="138" y="470"/>
                      </a:lnTo>
                      <a:lnTo>
                        <a:pt x="143" y="468"/>
                      </a:lnTo>
                      <a:lnTo>
                        <a:pt x="148" y="467"/>
                      </a:lnTo>
                      <a:lnTo>
                        <a:pt x="152" y="464"/>
                      </a:lnTo>
                      <a:lnTo>
                        <a:pt x="156" y="462"/>
                      </a:lnTo>
                      <a:lnTo>
                        <a:pt x="160" y="459"/>
                      </a:lnTo>
                      <a:lnTo>
                        <a:pt x="165" y="456"/>
                      </a:lnTo>
                      <a:lnTo>
                        <a:pt x="169" y="453"/>
                      </a:lnTo>
                      <a:lnTo>
                        <a:pt x="172" y="449"/>
                      </a:lnTo>
                      <a:lnTo>
                        <a:pt x="175" y="446"/>
                      </a:lnTo>
                      <a:lnTo>
                        <a:pt x="180" y="443"/>
                      </a:lnTo>
                      <a:lnTo>
                        <a:pt x="183" y="439"/>
                      </a:lnTo>
                      <a:lnTo>
                        <a:pt x="186" y="436"/>
                      </a:lnTo>
                      <a:lnTo>
                        <a:pt x="191" y="427"/>
                      </a:lnTo>
                      <a:lnTo>
                        <a:pt x="197" y="420"/>
                      </a:lnTo>
                      <a:lnTo>
                        <a:pt x="201" y="411"/>
                      </a:lnTo>
                      <a:lnTo>
                        <a:pt x="205" y="402"/>
                      </a:lnTo>
                      <a:lnTo>
                        <a:pt x="209" y="393"/>
                      </a:lnTo>
                      <a:lnTo>
                        <a:pt x="213" y="383"/>
                      </a:lnTo>
                      <a:lnTo>
                        <a:pt x="216" y="374"/>
                      </a:lnTo>
                      <a:lnTo>
                        <a:pt x="218" y="365"/>
                      </a:lnTo>
                      <a:lnTo>
                        <a:pt x="223" y="346"/>
                      </a:lnTo>
                      <a:lnTo>
                        <a:pt x="227" y="327"/>
                      </a:lnTo>
                      <a:lnTo>
                        <a:pt x="236" y="289"/>
                      </a:lnTo>
                      <a:lnTo>
                        <a:pt x="246" y="250"/>
                      </a:lnTo>
                      <a:lnTo>
                        <a:pt x="256" y="213"/>
                      </a:lnTo>
                      <a:lnTo>
                        <a:pt x="267" y="176"/>
                      </a:lnTo>
                      <a:lnTo>
                        <a:pt x="278" y="138"/>
                      </a:lnTo>
                      <a:lnTo>
                        <a:pt x="283" y="119"/>
                      </a:lnTo>
                      <a:lnTo>
                        <a:pt x="288" y="100"/>
                      </a:lnTo>
                      <a:lnTo>
                        <a:pt x="290" y="91"/>
                      </a:lnTo>
                      <a:lnTo>
                        <a:pt x="292" y="81"/>
                      </a:lnTo>
                      <a:lnTo>
                        <a:pt x="295" y="72"/>
                      </a:lnTo>
                      <a:lnTo>
                        <a:pt x="297" y="6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26" name="Freeform 59"/>
                <p:cNvSpPr>
                  <a:spLocks/>
                </p:cNvSpPr>
                <p:nvPr/>
              </p:nvSpPr>
              <p:spPr bwMode="auto">
                <a:xfrm>
                  <a:off x="2015" y="907"/>
                  <a:ext cx="6" cy="22"/>
                </a:xfrm>
                <a:custGeom>
                  <a:avLst/>
                  <a:gdLst>
                    <a:gd name="T0" fmla="*/ 0 w 28"/>
                    <a:gd name="T1" fmla="*/ 0 h 98"/>
                    <a:gd name="T2" fmla="*/ 0 w 28"/>
                    <a:gd name="T3" fmla="*/ 0 h 98"/>
                    <a:gd name="T4" fmla="*/ 0 w 28"/>
                    <a:gd name="T5" fmla="*/ 0 h 98"/>
                    <a:gd name="T6" fmla="*/ 0 w 28"/>
                    <a:gd name="T7" fmla="*/ 0 h 98"/>
                    <a:gd name="T8" fmla="*/ 0 w 28"/>
                    <a:gd name="T9" fmla="*/ 0 h 98"/>
                    <a:gd name="T10" fmla="*/ 0 w 28"/>
                    <a:gd name="T11" fmla="*/ 0 h 98"/>
                    <a:gd name="T12" fmla="*/ 0 w 28"/>
                    <a:gd name="T13" fmla="*/ 0 h 98"/>
                    <a:gd name="T14" fmla="*/ 0 w 28"/>
                    <a:gd name="T15" fmla="*/ 0 h 98"/>
                    <a:gd name="T16" fmla="*/ 0 w 28"/>
                    <a:gd name="T17" fmla="*/ 1 h 98"/>
                    <a:gd name="T18" fmla="*/ 0 w 28"/>
                    <a:gd name="T19" fmla="*/ 1 h 98"/>
                    <a:gd name="T20" fmla="*/ 0 w 28"/>
                    <a:gd name="T21" fmla="*/ 1 h 98"/>
                    <a:gd name="T22" fmla="*/ 0 w 28"/>
                    <a:gd name="T23" fmla="*/ 1 h 98"/>
                    <a:gd name="T24" fmla="*/ 0 w 28"/>
                    <a:gd name="T25" fmla="*/ 1 h 98"/>
                    <a:gd name="T26" fmla="*/ 0 w 28"/>
                    <a:gd name="T27" fmla="*/ 1 h 98"/>
                    <a:gd name="T28" fmla="*/ 0 w 28"/>
                    <a:gd name="T29" fmla="*/ 1 h 98"/>
                    <a:gd name="T30" fmla="*/ 0 w 28"/>
                    <a:gd name="T31" fmla="*/ 1 h 98"/>
                    <a:gd name="T32" fmla="*/ 0 w 28"/>
                    <a:gd name="T33" fmla="*/ 1 h 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98">
                      <a:moveTo>
                        <a:pt x="3" y="0"/>
                      </a:moveTo>
                      <a:lnTo>
                        <a:pt x="2" y="6"/>
                      </a:lnTo>
                      <a:lnTo>
                        <a:pt x="1" y="13"/>
                      </a:lnTo>
                      <a:lnTo>
                        <a:pt x="0" y="19"/>
                      </a:lnTo>
                      <a:lnTo>
                        <a:pt x="0" y="26"/>
                      </a:lnTo>
                      <a:lnTo>
                        <a:pt x="0" y="33"/>
                      </a:lnTo>
                      <a:lnTo>
                        <a:pt x="0" y="39"/>
                      </a:lnTo>
                      <a:lnTo>
                        <a:pt x="1" y="46"/>
                      </a:lnTo>
                      <a:lnTo>
                        <a:pt x="2" y="52"/>
                      </a:lnTo>
                      <a:lnTo>
                        <a:pt x="4" y="58"/>
                      </a:lnTo>
                      <a:lnTo>
                        <a:pt x="7" y="65"/>
                      </a:lnTo>
                      <a:lnTo>
                        <a:pt x="10" y="70"/>
                      </a:lnTo>
                      <a:lnTo>
                        <a:pt x="13" y="75"/>
                      </a:lnTo>
                      <a:lnTo>
                        <a:pt x="20" y="87"/>
                      </a:lnTo>
                      <a:lnTo>
                        <a:pt x="24" y="92"/>
                      </a:lnTo>
                      <a:lnTo>
                        <a:pt x="26" y="96"/>
                      </a:lnTo>
                      <a:lnTo>
                        <a:pt x="28" y="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27" name="Line 60"/>
                <p:cNvSpPr>
                  <a:spLocks noChangeShapeType="1"/>
                </p:cNvSpPr>
                <p:nvPr/>
              </p:nvSpPr>
              <p:spPr bwMode="auto">
                <a:xfrm flipH="1">
                  <a:off x="2077" y="772"/>
                  <a:ext cx="16"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9188" name="Group 61"/>
              <p:cNvGrpSpPr>
                <a:grpSpLocks/>
              </p:cNvGrpSpPr>
              <p:nvPr/>
            </p:nvGrpSpPr>
            <p:grpSpPr bwMode="auto">
              <a:xfrm>
                <a:off x="3558" y="1697"/>
                <a:ext cx="106" cy="159"/>
                <a:chOff x="3558" y="1697"/>
                <a:chExt cx="106" cy="159"/>
              </a:xfrm>
            </p:grpSpPr>
            <p:sp>
              <p:nvSpPr>
                <p:cNvPr id="49223" name="Freeform 62"/>
                <p:cNvSpPr>
                  <a:spLocks/>
                </p:cNvSpPr>
                <p:nvPr/>
              </p:nvSpPr>
              <p:spPr bwMode="auto">
                <a:xfrm>
                  <a:off x="3558" y="1697"/>
                  <a:ext cx="70" cy="159"/>
                </a:xfrm>
                <a:custGeom>
                  <a:avLst/>
                  <a:gdLst>
                    <a:gd name="T0" fmla="*/ 2 w 314"/>
                    <a:gd name="T1" fmla="*/ 0 h 704"/>
                    <a:gd name="T2" fmla="*/ 0 w 314"/>
                    <a:gd name="T3" fmla="*/ 8 h 704"/>
                    <a:gd name="T4" fmla="*/ 1 w 314"/>
                    <a:gd name="T5" fmla="*/ 8 h 704"/>
                    <a:gd name="T6" fmla="*/ 2 w 314"/>
                    <a:gd name="T7" fmla="*/ 8 h 704"/>
                    <a:gd name="T8" fmla="*/ 2 w 314"/>
                    <a:gd name="T9" fmla="*/ 8 h 704"/>
                    <a:gd name="T10" fmla="*/ 2 w 314"/>
                    <a:gd name="T11" fmla="*/ 8 h 704"/>
                    <a:gd name="T12" fmla="*/ 2 w 314"/>
                    <a:gd name="T13" fmla="*/ 8 h 704"/>
                    <a:gd name="T14" fmla="*/ 2 w 314"/>
                    <a:gd name="T15" fmla="*/ 8 h 704"/>
                    <a:gd name="T16" fmla="*/ 2 w 314"/>
                    <a:gd name="T17" fmla="*/ 8 h 704"/>
                    <a:gd name="T18" fmla="*/ 2 w 314"/>
                    <a:gd name="T19" fmla="*/ 8 h 704"/>
                    <a:gd name="T20" fmla="*/ 2 w 314"/>
                    <a:gd name="T21" fmla="*/ 7 h 704"/>
                    <a:gd name="T22" fmla="*/ 2 w 314"/>
                    <a:gd name="T23" fmla="*/ 7 h 704"/>
                    <a:gd name="T24" fmla="*/ 2 w 314"/>
                    <a:gd name="T25" fmla="*/ 7 h 704"/>
                    <a:gd name="T26" fmla="*/ 3 w 314"/>
                    <a:gd name="T27" fmla="*/ 7 h 704"/>
                    <a:gd name="T28" fmla="*/ 3 w 314"/>
                    <a:gd name="T29" fmla="*/ 7 h 704"/>
                    <a:gd name="T30" fmla="*/ 3 w 314"/>
                    <a:gd name="T31" fmla="*/ 7 h 704"/>
                    <a:gd name="T32" fmla="*/ 3 w 314"/>
                    <a:gd name="T33" fmla="*/ 7 h 704"/>
                    <a:gd name="T34" fmla="*/ 3 w 314"/>
                    <a:gd name="T35" fmla="*/ 4 h 704"/>
                    <a:gd name="T36" fmla="*/ 3 w 314"/>
                    <a:gd name="T37" fmla="*/ 4 h 704"/>
                    <a:gd name="T38" fmla="*/ 4 w 314"/>
                    <a:gd name="T39" fmla="*/ 4 h 704"/>
                    <a:gd name="T40" fmla="*/ 4 w 314"/>
                    <a:gd name="T41" fmla="*/ 4 h 704"/>
                    <a:gd name="T42" fmla="*/ 4 w 314"/>
                    <a:gd name="T43" fmla="*/ 4 h 704"/>
                    <a:gd name="T44" fmla="*/ 4 w 314"/>
                    <a:gd name="T45" fmla="*/ 3 h 704"/>
                    <a:gd name="T46" fmla="*/ 3 w 314"/>
                    <a:gd name="T47" fmla="*/ 3 h 704"/>
                    <a:gd name="T48" fmla="*/ 3 w 314"/>
                    <a:gd name="T49" fmla="*/ 3 h 704"/>
                    <a:gd name="T50" fmla="*/ 3 w 314"/>
                    <a:gd name="T51" fmla="*/ 3 h 704"/>
                    <a:gd name="T52" fmla="*/ 3 w 314"/>
                    <a:gd name="T53" fmla="*/ 3 h 704"/>
                    <a:gd name="T54" fmla="*/ 3 w 314"/>
                    <a:gd name="T55" fmla="*/ 3 h 704"/>
                    <a:gd name="T56" fmla="*/ 3 w 314"/>
                    <a:gd name="T57" fmla="*/ 3 h 704"/>
                    <a:gd name="T58" fmla="*/ 3 w 314"/>
                    <a:gd name="T59" fmla="*/ 3 h 704"/>
                    <a:gd name="T60" fmla="*/ 3 w 314"/>
                    <a:gd name="T61" fmla="*/ 3 h 704"/>
                    <a:gd name="T62" fmla="*/ 3 w 314"/>
                    <a:gd name="T63" fmla="*/ 3 h 704"/>
                    <a:gd name="T64" fmla="*/ 1 w 314"/>
                    <a:gd name="T65" fmla="*/ 3 h 7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4" h="704">
                      <a:moveTo>
                        <a:pt x="188" y="0"/>
                      </a:moveTo>
                      <a:lnTo>
                        <a:pt x="0" y="704"/>
                      </a:lnTo>
                      <a:lnTo>
                        <a:pt x="123" y="704"/>
                      </a:lnTo>
                      <a:lnTo>
                        <a:pt x="133" y="703"/>
                      </a:lnTo>
                      <a:lnTo>
                        <a:pt x="145" y="701"/>
                      </a:lnTo>
                      <a:lnTo>
                        <a:pt x="157" y="697"/>
                      </a:lnTo>
                      <a:lnTo>
                        <a:pt x="167" y="690"/>
                      </a:lnTo>
                      <a:lnTo>
                        <a:pt x="179" y="683"/>
                      </a:lnTo>
                      <a:lnTo>
                        <a:pt x="191" y="674"/>
                      </a:lnTo>
                      <a:lnTo>
                        <a:pt x="201" y="664"/>
                      </a:lnTo>
                      <a:lnTo>
                        <a:pt x="211" y="652"/>
                      </a:lnTo>
                      <a:lnTo>
                        <a:pt x="221" y="640"/>
                      </a:lnTo>
                      <a:lnTo>
                        <a:pt x="230" y="626"/>
                      </a:lnTo>
                      <a:lnTo>
                        <a:pt x="238" y="612"/>
                      </a:lnTo>
                      <a:lnTo>
                        <a:pt x="244" y="597"/>
                      </a:lnTo>
                      <a:lnTo>
                        <a:pt x="250" y="583"/>
                      </a:lnTo>
                      <a:lnTo>
                        <a:pt x="255" y="567"/>
                      </a:lnTo>
                      <a:lnTo>
                        <a:pt x="307" y="372"/>
                      </a:lnTo>
                      <a:lnTo>
                        <a:pt x="311" y="356"/>
                      </a:lnTo>
                      <a:lnTo>
                        <a:pt x="313" y="341"/>
                      </a:lnTo>
                      <a:lnTo>
                        <a:pt x="314" y="326"/>
                      </a:lnTo>
                      <a:lnTo>
                        <a:pt x="314" y="312"/>
                      </a:lnTo>
                      <a:lnTo>
                        <a:pt x="312" y="298"/>
                      </a:lnTo>
                      <a:lnTo>
                        <a:pt x="309" y="287"/>
                      </a:lnTo>
                      <a:lnTo>
                        <a:pt x="305" y="275"/>
                      </a:lnTo>
                      <a:lnTo>
                        <a:pt x="300" y="264"/>
                      </a:lnTo>
                      <a:lnTo>
                        <a:pt x="294" y="256"/>
                      </a:lnTo>
                      <a:lnTo>
                        <a:pt x="287" y="248"/>
                      </a:lnTo>
                      <a:lnTo>
                        <a:pt x="278" y="242"/>
                      </a:lnTo>
                      <a:lnTo>
                        <a:pt x="268" y="238"/>
                      </a:lnTo>
                      <a:lnTo>
                        <a:pt x="259" y="235"/>
                      </a:lnTo>
                      <a:lnTo>
                        <a:pt x="248" y="234"/>
                      </a:lnTo>
                      <a:lnTo>
                        <a:pt x="125" y="2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24" name="Line 63"/>
                <p:cNvSpPr>
                  <a:spLocks noChangeShapeType="1"/>
                </p:cNvSpPr>
                <p:nvPr/>
              </p:nvSpPr>
              <p:spPr bwMode="auto">
                <a:xfrm flipH="1">
                  <a:off x="3648" y="1697"/>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9189" name="Line 64"/>
              <p:cNvSpPr>
                <a:spLocks noChangeShapeType="1"/>
              </p:cNvSpPr>
              <p:nvPr/>
            </p:nvSpPr>
            <p:spPr bwMode="auto">
              <a:xfrm flipH="1" flipV="1">
                <a:off x="2098" y="921"/>
                <a:ext cx="1389" cy="87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90" name="Line 65"/>
              <p:cNvSpPr>
                <a:spLocks noChangeShapeType="1"/>
              </p:cNvSpPr>
              <p:nvPr/>
            </p:nvSpPr>
            <p:spPr bwMode="auto">
              <a:xfrm flipH="1">
                <a:off x="2098" y="2660"/>
                <a:ext cx="1389"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9191" name="Group 66"/>
              <p:cNvGrpSpPr>
                <a:grpSpLocks/>
              </p:cNvGrpSpPr>
              <p:nvPr/>
            </p:nvGrpSpPr>
            <p:grpSpPr bwMode="auto">
              <a:xfrm>
                <a:off x="1403" y="1876"/>
                <a:ext cx="99" cy="158"/>
                <a:chOff x="1403" y="1876"/>
                <a:chExt cx="99" cy="158"/>
              </a:xfrm>
            </p:grpSpPr>
            <p:sp>
              <p:nvSpPr>
                <p:cNvPr id="49217" name="Line 67"/>
                <p:cNvSpPr>
                  <a:spLocks noChangeShapeType="1"/>
                </p:cNvSpPr>
                <p:nvPr/>
              </p:nvSpPr>
              <p:spPr bwMode="auto">
                <a:xfrm flipH="1">
                  <a:off x="1417" y="2034"/>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18" name="Freeform 68"/>
                <p:cNvSpPr>
                  <a:spLocks/>
                </p:cNvSpPr>
                <p:nvPr/>
              </p:nvSpPr>
              <p:spPr bwMode="auto">
                <a:xfrm>
                  <a:off x="1403" y="2003"/>
                  <a:ext cx="14" cy="31"/>
                </a:xfrm>
                <a:custGeom>
                  <a:avLst/>
                  <a:gdLst>
                    <a:gd name="T0" fmla="*/ 0 w 64"/>
                    <a:gd name="T1" fmla="*/ 0 h 137"/>
                    <a:gd name="T2" fmla="*/ 0 w 64"/>
                    <a:gd name="T3" fmla="*/ 0 h 137"/>
                    <a:gd name="T4" fmla="*/ 0 w 64"/>
                    <a:gd name="T5" fmla="*/ 0 h 137"/>
                    <a:gd name="T6" fmla="*/ 0 w 64"/>
                    <a:gd name="T7" fmla="*/ 0 h 137"/>
                    <a:gd name="T8" fmla="*/ 0 w 64"/>
                    <a:gd name="T9" fmla="*/ 1 h 137"/>
                    <a:gd name="T10" fmla="*/ 0 w 64"/>
                    <a:gd name="T11" fmla="*/ 1 h 137"/>
                    <a:gd name="T12" fmla="*/ 0 w 64"/>
                    <a:gd name="T13" fmla="*/ 1 h 137"/>
                    <a:gd name="T14" fmla="*/ 0 w 64"/>
                    <a:gd name="T15" fmla="*/ 1 h 137"/>
                    <a:gd name="T16" fmla="*/ 0 w 64"/>
                    <a:gd name="T17" fmla="*/ 1 h 137"/>
                    <a:gd name="T18" fmla="*/ 0 w 64"/>
                    <a:gd name="T19" fmla="*/ 1 h 137"/>
                    <a:gd name="T20" fmla="*/ 0 w 64"/>
                    <a:gd name="T21" fmla="*/ 1 h 137"/>
                    <a:gd name="T22" fmla="*/ 0 w 64"/>
                    <a:gd name="T23" fmla="*/ 2 h 137"/>
                    <a:gd name="T24" fmla="*/ 0 w 64"/>
                    <a:gd name="T25" fmla="*/ 2 h 137"/>
                    <a:gd name="T26" fmla="*/ 1 w 64"/>
                    <a:gd name="T27" fmla="*/ 2 h 137"/>
                    <a:gd name="T28" fmla="*/ 1 w 64"/>
                    <a:gd name="T29" fmla="*/ 2 h 1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4" h="137">
                      <a:moveTo>
                        <a:pt x="6" y="0"/>
                      </a:moveTo>
                      <a:lnTo>
                        <a:pt x="3" y="15"/>
                      </a:lnTo>
                      <a:lnTo>
                        <a:pt x="1" y="31"/>
                      </a:lnTo>
                      <a:lnTo>
                        <a:pt x="0" y="45"/>
                      </a:lnTo>
                      <a:lnTo>
                        <a:pt x="0" y="60"/>
                      </a:lnTo>
                      <a:lnTo>
                        <a:pt x="1" y="73"/>
                      </a:lnTo>
                      <a:lnTo>
                        <a:pt x="4" y="85"/>
                      </a:lnTo>
                      <a:lnTo>
                        <a:pt x="8" y="97"/>
                      </a:lnTo>
                      <a:lnTo>
                        <a:pt x="13" y="107"/>
                      </a:lnTo>
                      <a:lnTo>
                        <a:pt x="20" y="116"/>
                      </a:lnTo>
                      <a:lnTo>
                        <a:pt x="27" y="124"/>
                      </a:lnTo>
                      <a:lnTo>
                        <a:pt x="36" y="129"/>
                      </a:lnTo>
                      <a:lnTo>
                        <a:pt x="44" y="133"/>
                      </a:lnTo>
                      <a:lnTo>
                        <a:pt x="55" y="137"/>
                      </a:lnTo>
                      <a:lnTo>
                        <a:pt x="64" y="1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19" name="Line 69"/>
                <p:cNvSpPr>
                  <a:spLocks noChangeShapeType="1"/>
                </p:cNvSpPr>
                <p:nvPr/>
              </p:nvSpPr>
              <p:spPr bwMode="auto">
                <a:xfrm flipV="1">
                  <a:off x="1405" y="1959"/>
                  <a:ext cx="1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20" name="Freeform 70"/>
                <p:cNvSpPr>
                  <a:spLocks/>
                </p:cNvSpPr>
                <p:nvPr/>
              </p:nvSpPr>
              <p:spPr bwMode="auto">
                <a:xfrm>
                  <a:off x="1416" y="1929"/>
                  <a:ext cx="30" cy="30"/>
                </a:xfrm>
                <a:custGeom>
                  <a:avLst/>
                  <a:gdLst>
                    <a:gd name="T0" fmla="*/ 2 w 132"/>
                    <a:gd name="T1" fmla="*/ 0 h 136"/>
                    <a:gd name="T2" fmla="*/ 1 w 132"/>
                    <a:gd name="T3" fmla="*/ 0 h 136"/>
                    <a:gd name="T4" fmla="*/ 1 w 132"/>
                    <a:gd name="T5" fmla="*/ 0 h 136"/>
                    <a:gd name="T6" fmla="*/ 1 w 132"/>
                    <a:gd name="T7" fmla="*/ 0 h 136"/>
                    <a:gd name="T8" fmla="*/ 1 w 132"/>
                    <a:gd name="T9" fmla="*/ 0 h 136"/>
                    <a:gd name="T10" fmla="*/ 1 w 132"/>
                    <a:gd name="T11" fmla="*/ 0 h 136"/>
                    <a:gd name="T12" fmla="*/ 1 w 132"/>
                    <a:gd name="T13" fmla="*/ 0 h 136"/>
                    <a:gd name="T14" fmla="*/ 1 w 132"/>
                    <a:gd name="T15" fmla="*/ 0 h 136"/>
                    <a:gd name="T16" fmla="*/ 0 w 132"/>
                    <a:gd name="T17" fmla="*/ 0 h 136"/>
                    <a:gd name="T18" fmla="*/ 0 w 132"/>
                    <a:gd name="T19" fmla="*/ 1 h 136"/>
                    <a:gd name="T20" fmla="*/ 0 w 132"/>
                    <a:gd name="T21" fmla="*/ 1 h 136"/>
                    <a:gd name="T22" fmla="*/ 0 w 132"/>
                    <a:gd name="T23" fmla="*/ 1 h 136"/>
                    <a:gd name="T24" fmla="*/ 0 w 132"/>
                    <a:gd name="T25" fmla="*/ 1 h 136"/>
                    <a:gd name="T26" fmla="*/ 0 w 132"/>
                    <a:gd name="T27" fmla="*/ 1 h 136"/>
                    <a:gd name="T28" fmla="*/ 0 w 132"/>
                    <a:gd name="T29" fmla="*/ 2 h 1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2" h="136">
                      <a:moveTo>
                        <a:pt x="132" y="0"/>
                      </a:moveTo>
                      <a:lnTo>
                        <a:pt x="121" y="1"/>
                      </a:lnTo>
                      <a:lnTo>
                        <a:pt x="111" y="3"/>
                      </a:lnTo>
                      <a:lnTo>
                        <a:pt x="99" y="8"/>
                      </a:lnTo>
                      <a:lnTo>
                        <a:pt x="87" y="14"/>
                      </a:lnTo>
                      <a:lnTo>
                        <a:pt x="76" y="21"/>
                      </a:lnTo>
                      <a:lnTo>
                        <a:pt x="65" y="30"/>
                      </a:lnTo>
                      <a:lnTo>
                        <a:pt x="54" y="41"/>
                      </a:lnTo>
                      <a:lnTo>
                        <a:pt x="44" y="51"/>
                      </a:lnTo>
                      <a:lnTo>
                        <a:pt x="34" y="64"/>
                      </a:lnTo>
                      <a:lnTo>
                        <a:pt x="26" y="78"/>
                      </a:lnTo>
                      <a:lnTo>
                        <a:pt x="18" y="92"/>
                      </a:lnTo>
                      <a:lnTo>
                        <a:pt x="11" y="107"/>
                      </a:lnTo>
                      <a:lnTo>
                        <a:pt x="5" y="121"/>
                      </a:lnTo>
                      <a:lnTo>
                        <a:pt x="0"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21" name="Line 71"/>
                <p:cNvSpPr>
                  <a:spLocks noChangeShapeType="1"/>
                </p:cNvSpPr>
                <p:nvPr/>
              </p:nvSpPr>
              <p:spPr bwMode="auto">
                <a:xfrm>
                  <a:off x="1446" y="1929"/>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22" name="Line 72"/>
                <p:cNvSpPr>
                  <a:spLocks noChangeShapeType="1"/>
                </p:cNvSpPr>
                <p:nvPr/>
              </p:nvSpPr>
              <p:spPr bwMode="auto">
                <a:xfrm flipH="1">
                  <a:off x="1486" y="1876"/>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9192" name="Group 73"/>
              <p:cNvGrpSpPr>
                <a:grpSpLocks/>
              </p:cNvGrpSpPr>
              <p:nvPr/>
            </p:nvGrpSpPr>
            <p:grpSpPr bwMode="auto">
              <a:xfrm>
                <a:off x="1406" y="4096"/>
                <a:ext cx="58" cy="105"/>
                <a:chOff x="1406" y="4096"/>
                <a:chExt cx="58" cy="105"/>
              </a:xfrm>
            </p:grpSpPr>
            <p:sp>
              <p:nvSpPr>
                <p:cNvPr id="49212" name="Line 74"/>
                <p:cNvSpPr>
                  <a:spLocks noChangeShapeType="1"/>
                </p:cNvSpPr>
                <p:nvPr/>
              </p:nvSpPr>
              <p:spPr bwMode="auto">
                <a:xfrm flipH="1">
                  <a:off x="1420" y="4201"/>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13" name="Freeform 75"/>
                <p:cNvSpPr>
                  <a:spLocks/>
                </p:cNvSpPr>
                <p:nvPr/>
              </p:nvSpPr>
              <p:spPr bwMode="auto">
                <a:xfrm>
                  <a:off x="1406" y="4171"/>
                  <a:ext cx="14" cy="30"/>
                </a:xfrm>
                <a:custGeom>
                  <a:avLst/>
                  <a:gdLst>
                    <a:gd name="T0" fmla="*/ 0 w 65"/>
                    <a:gd name="T1" fmla="*/ 0 h 136"/>
                    <a:gd name="T2" fmla="*/ 0 w 65"/>
                    <a:gd name="T3" fmla="*/ 0 h 136"/>
                    <a:gd name="T4" fmla="*/ 0 w 65"/>
                    <a:gd name="T5" fmla="*/ 0 h 136"/>
                    <a:gd name="T6" fmla="*/ 0 w 65"/>
                    <a:gd name="T7" fmla="*/ 0 h 136"/>
                    <a:gd name="T8" fmla="*/ 0 w 65"/>
                    <a:gd name="T9" fmla="*/ 1 h 136"/>
                    <a:gd name="T10" fmla="*/ 0 w 65"/>
                    <a:gd name="T11" fmla="*/ 1 h 136"/>
                    <a:gd name="T12" fmla="*/ 0 w 65"/>
                    <a:gd name="T13" fmla="*/ 1 h 136"/>
                    <a:gd name="T14" fmla="*/ 0 w 65"/>
                    <a:gd name="T15" fmla="*/ 1 h 136"/>
                    <a:gd name="T16" fmla="*/ 0 w 65"/>
                    <a:gd name="T17" fmla="*/ 1 h 136"/>
                    <a:gd name="T18" fmla="*/ 0 w 65"/>
                    <a:gd name="T19" fmla="*/ 1 h 136"/>
                    <a:gd name="T20" fmla="*/ 0 w 65"/>
                    <a:gd name="T21" fmla="*/ 1 h 136"/>
                    <a:gd name="T22" fmla="*/ 0 w 65"/>
                    <a:gd name="T23" fmla="*/ 1 h 136"/>
                    <a:gd name="T24" fmla="*/ 0 w 65"/>
                    <a:gd name="T25" fmla="*/ 1 h 136"/>
                    <a:gd name="T26" fmla="*/ 1 w 65"/>
                    <a:gd name="T27" fmla="*/ 2 h 136"/>
                    <a:gd name="T28" fmla="*/ 1 w 65"/>
                    <a:gd name="T29" fmla="*/ 2 h 1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5" h="136">
                      <a:moveTo>
                        <a:pt x="7" y="0"/>
                      </a:moveTo>
                      <a:lnTo>
                        <a:pt x="4" y="15"/>
                      </a:lnTo>
                      <a:lnTo>
                        <a:pt x="1" y="30"/>
                      </a:lnTo>
                      <a:lnTo>
                        <a:pt x="0" y="44"/>
                      </a:lnTo>
                      <a:lnTo>
                        <a:pt x="0" y="59"/>
                      </a:lnTo>
                      <a:lnTo>
                        <a:pt x="1" y="72"/>
                      </a:lnTo>
                      <a:lnTo>
                        <a:pt x="5" y="85"/>
                      </a:lnTo>
                      <a:lnTo>
                        <a:pt x="9" y="97"/>
                      </a:lnTo>
                      <a:lnTo>
                        <a:pt x="14" y="106"/>
                      </a:lnTo>
                      <a:lnTo>
                        <a:pt x="21" y="116"/>
                      </a:lnTo>
                      <a:lnTo>
                        <a:pt x="28" y="123"/>
                      </a:lnTo>
                      <a:lnTo>
                        <a:pt x="37" y="128"/>
                      </a:lnTo>
                      <a:lnTo>
                        <a:pt x="45" y="133"/>
                      </a:lnTo>
                      <a:lnTo>
                        <a:pt x="56" y="136"/>
                      </a:lnTo>
                      <a:lnTo>
                        <a:pt x="65"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14" name="Line 76"/>
                <p:cNvSpPr>
                  <a:spLocks noChangeShapeType="1"/>
                </p:cNvSpPr>
                <p:nvPr/>
              </p:nvSpPr>
              <p:spPr bwMode="auto">
                <a:xfrm flipV="1">
                  <a:off x="1408" y="4127"/>
                  <a:ext cx="1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15" name="Freeform 77"/>
                <p:cNvSpPr>
                  <a:spLocks/>
                </p:cNvSpPr>
                <p:nvPr/>
              </p:nvSpPr>
              <p:spPr bwMode="auto">
                <a:xfrm>
                  <a:off x="1419" y="4096"/>
                  <a:ext cx="30" cy="31"/>
                </a:xfrm>
                <a:custGeom>
                  <a:avLst/>
                  <a:gdLst>
                    <a:gd name="T0" fmla="*/ 2 w 132"/>
                    <a:gd name="T1" fmla="*/ 0 h 137"/>
                    <a:gd name="T2" fmla="*/ 1 w 132"/>
                    <a:gd name="T3" fmla="*/ 0 h 137"/>
                    <a:gd name="T4" fmla="*/ 1 w 132"/>
                    <a:gd name="T5" fmla="*/ 0 h 137"/>
                    <a:gd name="T6" fmla="*/ 1 w 132"/>
                    <a:gd name="T7" fmla="*/ 0 h 137"/>
                    <a:gd name="T8" fmla="*/ 1 w 132"/>
                    <a:gd name="T9" fmla="*/ 0 h 137"/>
                    <a:gd name="T10" fmla="*/ 1 w 132"/>
                    <a:gd name="T11" fmla="*/ 0 h 137"/>
                    <a:gd name="T12" fmla="*/ 1 w 132"/>
                    <a:gd name="T13" fmla="*/ 0 h 137"/>
                    <a:gd name="T14" fmla="*/ 1 w 132"/>
                    <a:gd name="T15" fmla="*/ 0 h 137"/>
                    <a:gd name="T16" fmla="*/ 0 w 132"/>
                    <a:gd name="T17" fmla="*/ 1 h 137"/>
                    <a:gd name="T18" fmla="*/ 0 w 132"/>
                    <a:gd name="T19" fmla="*/ 1 h 137"/>
                    <a:gd name="T20" fmla="*/ 0 w 132"/>
                    <a:gd name="T21" fmla="*/ 1 h 137"/>
                    <a:gd name="T22" fmla="*/ 0 w 132"/>
                    <a:gd name="T23" fmla="*/ 1 h 137"/>
                    <a:gd name="T24" fmla="*/ 0 w 132"/>
                    <a:gd name="T25" fmla="*/ 1 h 137"/>
                    <a:gd name="T26" fmla="*/ 0 w 132"/>
                    <a:gd name="T27" fmla="*/ 1 h 137"/>
                    <a:gd name="T28" fmla="*/ 0 w 132"/>
                    <a:gd name="T29" fmla="*/ 2 h 1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2" h="137">
                      <a:moveTo>
                        <a:pt x="132" y="0"/>
                      </a:moveTo>
                      <a:lnTo>
                        <a:pt x="121" y="1"/>
                      </a:lnTo>
                      <a:lnTo>
                        <a:pt x="111" y="4"/>
                      </a:lnTo>
                      <a:lnTo>
                        <a:pt x="99" y="8"/>
                      </a:lnTo>
                      <a:lnTo>
                        <a:pt x="87" y="14"/>
                      </a:lnTo>
                      <a:lnTo>
                        <a:pt x="76" y="22"/>
                      </a:lnTo>
                      <a:lnTo>
                        <a:pt x="65" y="30"/>
                      </a:lnTo>
                      <a:lnTo>
                        <a:pt x="54" y="41"/>
                      </a:lnTo>
                      <a:lnTo>
                        <a:pt x="44" y="52"/>
                      </a:lnTo>
                      <a:lnTo>
                        <a:pt x="34" y="64"/>
                      </a:lnTo>
                      <a:lnTo>
                        <a:pt x="26" y="78"/>
                      </a:lnTo>
                      <a:lnTo>
                        <a:pt x="18" y="92"/>
                      </a:lnTo>
                      <a:lnTo>
                        <a:pt x="11" y="107"/>
                      </a:lnTo>
                      <a:lnTo>
                        <a:pt x="5" y="122"/>
                      </a:lnTo>
                      <a:lnTo>
                        <a:pt x="0" y="1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16" name="Line 78"/>
                <p:cNvSpPr>
                  <a:spLocks noChangeShapeType="1"/>
                </p:cNvSpPr>
                <p:nvPr/>
              </p:nvSpPr>
              <p:spPr bwMode="auto">
                <a:xfrm>
                  <a:off x="1449" y="4096"/>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9193" name="Group 79"/>
              <p:cNvGrpSpPr>
                <a:grpSpLocks/>
              </p:cNvGrpSpPr>
              <p:nvPr/>
            </p:nvGrpSpPr>
            <p:grpSpPr bwMode="auto">
              <a:xfrm>
                <a:off x="4102" y="2603"/>
                <a:ext cx="84" cy="159"/>
                <a:chOff x="4102" y="2603"/>
                <a:chExt cx="84" cy="159"/>
              </a:xfrm>
            </p:grpSpPr>
            <p:sp>
              <p:nvSpPr>
                <p:cNvPr id="49207" name="Freeform 80"/>
                <p:cNvSpPr>
                  <a:spLocks/>
                </p:cNvSpPr>
                <p:nvPr/>
              </p:nvSpPr>
              <p:spPr bwMode="auto">
                <a:xfrm>
                  <a:off x="4117" y="2603"/>
                  <a:ext cx="69" cy="159"/>
                </a:xfrm>
                <a:custGeom>
                  <a:avLst/>
                  <a:gdLst>
                    <a:gd name="T0" fmla="*/ 3 w 311"/>
                    <a:gd name="T1" fmla="*/ 0 h 704"/>
                    <a:gd name="T2" fmla="*/ 1 w 311"/>
                    <a:gd name="T3" fmla="*/ 8 h 704"/>
                    <a:gd name="T4" fmla="*/ 0 w 311"/>
                    <a:gd name="T5" fmla="*/ 8 h 704"/>
                    <a:gd name="T6" fmla="*/ 0 60000 65536"/>
                    <a:gd name="T7" fmla="*/ 0 60000 65536"/>
                    <a:gd name="T8" fmla="*/ 0 60000 65536"/>
                  </a:gdLst>
                  <a:ahLst/>
                  <a:cxnLst>
                    <a:cxn ang="T6">
                      <a:pos x="T0" y="T1"/>
                    </a:cxn>
                    <a:cxn ang="T7">
                      <a:pos x="T2" y="T3"/>
                    </a:cxn>
                    <a:cxn ang="T8">
                      <a:pos x="T4" y="T5"/>
                    </a:cxn>
                  </a:cxnLst>
                  <a:rect l="0" t="0" r="r" b="b"/>
                  <a:pathLst>
                    <a:path w="311" h="704">
                      <a:moveTo>
                        <a:pt x="311" y="0"/>
                      </a:moveTo>
                      <a:lnTo>
                        <a:pt x="123" y="704"/>
                      </a:lnTo>
                      <a:lnTo>
                        <a:pt x="0" y="7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08" name="Freeform 81"/>
                <p:cNvSpPr>
                  <a:spLocks/>
                </p:cNvSpPr>
                <p:nvPr/>
              </p:nvSpPr>
              <p:spPr bwMode="auto">
                <a:xfrm>
                  <a:off x="4102" y="2730"/>
                  <a:ext cx="15" cy="32"/>
                </a:xfrm>
                <a:custGeom>
                  <a:avLst/>
                  <a:gdLst>
                    <a:gd name="T0" fmla="*/ 0 w 66"/>
                    <a:gd name="T1" fmla="*/ 0 h 137"/>
                    <a:gd name="T2" fmla="*/ 0 w 66"/>
                    <a:gd name="T3" fmla="*/ 0 h 137"/>
                    <a:gd name="T4" fmla="*/ 0 w 66"/>
                    <a:gd name="T5" fmla="*/ 0 h 137"/>
                    <a:gd name="T6" fmla="*/ 0 w 66"/>
                    <a:gd name="T7" fmla="*/ 1 h 137"/>
                    <a:gd name="T8" fmla="*/ 0 w 66"/>
                    <a:gd name="T9" fmla="*/ 1 h 137"/>
                    <a:gd name="T10" fmla="*/ 0 w 66"/>
                    <a:gd name="T11" fmla="*/ 1 h 137"/>
                    <a:gd name="T12" fmla="*/ 0 w 66"/>
                    <a:gd name="T13" fmla="*/ 1 h 137"/>
                    <a:gd name="T14" fmla="*/ 0 w 66"/>
                    <a:gd name="T15" fmla="*/ 1 h 137"/>
                    <a:gd name="T16" fmla="*/ 0 w 66"/>
                    <a:gd name="T17" fmla="*/ 1 h 137"/>
                    <a:gd name="T18" fmla="*/ 0 w 66"/>
                    <a:gd name="T19" fmla="*/ 1 h 137"/>
                    <a:gd name="T20" fmla="*/ 0 w 66"/>
                    <a:gd name="T21" fmla="*/ 2 h 137"/>
                    <a:gd name="T22" fmla="*/ 0 w 66"/>
                    <a:gd name="T23" fmla="*/ 2 h 137"/>
                    <a:gd name="T24" fmla="*/ 0 w 66"/>
                    <a:gd name="T25" fmla="*/ 2 h 137"/>
                    <a:gd name="T26" fmla="*/ 1 w 66"/>
                    <a:gd name="T27" fmla="*/ 2 h 137"/>
                    <a:gd name="T28" fmla="*/ 1 w 66"/>
                    <a:gd name="T29" fmla="*/ 2 h 1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6" h="137">
                      <a:moveTo>
                        <a:pt x="6" y="0"/>
                      </a:moveTo>
                      <a:lnTo>
                        <a:pt x="3" y="16"/>
                      </a:lnTo>
                      <a:lnTo>
                        <a:pt x="1" y="31"/>
                      </a:lnTo>
                      <a:lnTo>
                        <a:pt x="0" y="46"/>
                      </a:lnTo>
                      <a:lnTo>
                        <a:pt x="0" y="59"/>
                      </a:lnTo>
                      <a:lnTo>
                        <a:pt x="2" y="73"/>
                      </a:lnTo>
                      <a:lnTo>
                        <a:pt x="4" y="85"/>
                      </a:lnTo>
                      <a:lnTo>
                        <a:pt x="9" y="97"/>
                      </a:lnTo>
                      <a:lnTo>
                        <a:pt x="14" y="107"/>
                      </a:lnTo>
                      <a:lnTo>
                        <a:pt x="20" y="116"/>
                      </a:lnTo>
                      <a:lnTo>
                        <a:pt x="28" y="123"/>
                      </a:lnTo>
                      <a:lnTo>
                        <a:pt x="36" y="130"/>
                      </a:lnTo>
                      <a:lnTo>
                        <a:pt x="46" y="134"/>
                      </a:lnTo>
                      <a:lnTo>
                        <a:pt x="55" y="136"/>
                      </a:lnTo>
                      <a:lnTo>
                        <a:pt x="66" y="1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09" name="Line 82"/>
                <p:cNvSpPr>
                  <a:spLocks noChangeShapeType="1"/>
                </p:cNvSpPr>
                <p:nvPr/>
              </p:nvSpPr>
              <p:spPr bwMode="auto">
                <a:xfrm flipV="1">
                  <a:off x="4103" y="2688"/>
                  <a:ext cx="13"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10" name="Freeform 83"/>
                <p:cNvSpPr>
                  <a:spLocks/>
                </p:cNvSpPr>
                <p:nvPr/>
              </p:nvSpPr>
              <p:spPr bwMode="auto">
                <a:xfrm>
                  <a:off x="4116" y="2657"/>
                  <a:ext cx="30" cy="31"/>
                </a:xfrm>
                <a:custGeom>
                  <a:avLst/>
                  <a:gdLst>
                    <a:gd name="T0" fmla="*/ 2 w 133"/>
                    <a:gd name="T1" fmla="*/ 0 h 137"/>
                    <a:gd name="T2" fmla="*/ 1 w 133"/>
                    <a:gd name="T3" fmla="*/ 0 h 137"/>
                    <a:gd name="T4" fmla="*/ 1 w 133"/>
                    <a:gd name="T5" fmla="*/ 0 h 137"/>
                    <a:gd name="T6" fmla="*/ 1 w 133"/>
                    <a:gd name="T7" fmla="*/ 0 h 137"/>
                    <a:gd name="T8" fmla="*/ 1 w 133"/>
                    <a:gd name="T9" fmla="*/ 0 h 137"/>
                    <a:gd name="T10" fmla="*/ 1 w 133"/>
                    <a:gd name="T11" fmla="*/ 0 h 137"/>
                    <a:gd name="T12" fmla="*/ 1 w 133"/>
                    <a:gd name="T13" fmla="*/ 0 h 137"/>
                    <a:gd name="T14" fmla="*/ 1 w 133"/>
                    <a:gd name="T15" fmla="*/ 0 h 137"/>
                    <a:gd name="T16" fmla="*/ 0 w 133"/>
                    <a:gd name="T17" fmla="*/ 1 h 137"/>
                    <a:gd name="T18" fmla="*/ 0 w 133"/>
                    <a:gd name="T19" fmla="*/ 1 h 137"/>
                    <a:gd name="T20" fmla="*/ 0 w 133"/>
                    <a:gd name="T21" fmla="*/ 1 h 137"/>
                    <a:gd name="T22" fmla="*/ 0 w 133"/>
                    <a:gd name="T23" fmla="*/ 1 h 137"/>
                    <a:gd name="T24" fmla="*/ 0 w 133"/>
                    <a:gd name="T25" fmla="*/ 1 h 137"/>
                    <a:gd name="T26" fmla="*/ 0 w 133"/>
                    <a:gd name="T27" fmla="*/ 1 h 137"/>
                    <a:gd name="T28" fmla="*/ 0 w 133"/>
                    <a:gd name="T29" fmla="*/ 2 h 1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3" h="137">
                      <a:moveTo>
                        <a:pt x="133" y="0"/>
                      </a:moveTo>
                      <a:lnTo>
                        <a:pt x="121" y="1"/>
                      </a:lnTo>
                      <a:lnTo>
                        <a:pt x="110" y="3"/>
                      </a:lnTo>
                      <a:lnTo>
                        <a:pt x="99" y="7"/>
                      </a:lnTo>
                      <a:lnTo>
                        <a:pt x="87" y="13"/>
                      </a:lnTo>
                      <a:lnTo>
                        <a:pt x="76" y="21"/>
                      </a:lnTo>
                      <a:lnTo>
                        <a:pt x="65" y="29"/>
                      </a:lnTo>
                      <a:lnTo>
                        <a:pt x="54" y="40"/>
                      </a:lnTo>
                      <a:lnTo>
                        <a:pt x="43" y="52"/>
                      </a:lnTo>
                      <a:lnTo>
                        <a:pt x="34" y="63"/>
                      </a:lnTo>
                      <a:lnTo>
                        <a:pt x="25" y="77"/>
                      </a:lnTo>
                      <a:lnTo>
                        <a:pt x="18" y="91"/>
                      </a:lnTo>
                      <a:lnTo>
                        <a:pt x="10" y="106"/>
                      </a:lnTo>
                      <a:lnTo>
                        <a:pt x="5" y="121"/>
                      </a:lnTo>
                      <a:lnTo>
                        <a:pt x="0" y="1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11" name="Line 84"/>
                <p:cNvSpPr>
                  <a:spLocks noChangeShapeType="1"/>
                </p:cNvSpPr>
                <p:nvPr/>
              </p:nvSpPr>
              <p:spPr bwMode="auto">
                <a:xfrm>
                  <a:off x="4146" y="2657"/>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9194" name="Group 85"/>
              <p:cNvGrpSpPr>
                <a:grpSpLocks/>
              </p:cNvGrpSpPr>
              <p:nvPr/>
            </p:nvGrpSpPr>
            <p:grpSpPr bwMode="auto">
              <a:xfrm>
                <a:off x="4105" y="1907"/>
                <a:ext cx="117" cy="157"/>
                <a:chOff x="4105" y="1907"/>
                <a:chExt cx="117" cy="157"/>
              </a:xfrm>
            </p:grpSpPr>
            <p:sp>
              <p:nvSpPr>
                <p:cNvPr id="49201" name="Freeform 86"/>
                <p:cNvSpPr>
                  <a:spLocks/>
                </p:cNvSpPr>
                <p:nvPr/>
              </p:nvSpPr>
              <p:spPr bwMode="auto">
                <a:xfrm>
                  <a:off x="4120" y="1907"/>
                  <a:ext cx="69" cy="157"/>
                </a:xfrm>
                <a:custGeom>
                  <a:avLst/>
                  <a:gdLst>
                    <a:gd name="T0" fmla="*/ 3 w 312"/>
                    <a:gd name="T1" fmla="*/ 0 h 704"/>
                    <a:gd name="T2" fmla="*/ 1 w 312"/>
                    <a:gd name="T3" fmla="*/ 8 h 704"/>
                    <a:gd name="T4" fmla="*/ 0 w 312"/>
                    <a:gd name="T5" fmla="*/ 8 h 704"/>
                    <a:gd name="T6" fmla="*/ 0 60000 65536"/>
                    <a:gd name="T7" fmla="*/ 0 60000 65536"/>
                    <a:gd name="T8" fmla="*/ 0 60000 65536"/>
                  </a:gdLst>
                  <a:ahLst/>
                  <a:cxnLst>
                    <a:cxn ang="T6">
                      <a:pos x="T0" y="T1"/>
                    </a:cxn>
                    <a:cxn ang="T7">
                      <a:pos x="T2" y="T3"/>
                    </a:cxn>
                    <a:cxn ang="T8">
                      <a:pos x="T4" y="T5"/>
                    </a:cxn>
                  </a:cxnLst>
                  <a:rect l="0" t="0" r="r" b="b"/>
                  <a:pathLst>
                    <a:path w="312" h="704">
                      <a:moveTo>
                        <a:pt x="312" y="0"/>
                      </a:moveTo>
                      <a:lnTo>
                        <a:pt x="123" y="704"/>
                      </a:lnTo>
                      <a:lnTo>
                        <a:pt x="0" y="70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02" name="Freeform 87"/>
                <p:cNvSpPr>
                  <a:spLocks/>
                </p:cNvSpPr>
                <p:nvPr/>
              </p:nvSpPr>
              <p:spPr bwMode="auto">
                <a:xfrm>
                  <a:off x="4105" y="2034"/>
                  <a:ext cx="15" cy="30"/>
                </a:xfrm>
                <a:custGeom>
                  <a:avLst/>
                  <a:gdLst>
                    <a:gd name="T0" fmla="*/ 0 w 66"/>
                    <a:gd name="T1" fmla="*/ 0 h 136"/>
                    <a:gd name="T2" fmla="*/ 0 w 66"/>
                    <a:gd name="T3" fmla="*/ 0 h 136"/>
                    <a:gd name="T4" fmla="*/ 0 w 66"/>
                    <a:gd name="T5" fmla="*/ 0 h 136"/>
                    <a:gd name="T6" fmla="*/ 0 w 66"/>
                    <a:gd name="T7" fmla="*/ 0 h 136"/>
                    <a:gd name="T8" fmla="*/ 0 w 66"/>
                    <a:gd name="T9" fmla="*/ 1 h 136"/>
                    <a:gd name="T10" fmla="*/ 0 w 66"/>
                    <a:gd name="T11" fmla="*/ 1 h 136"/>
                    <a:gd name="T12" fmla="*/ 0 w 66"/>
                    <a:gd name="T13" fmla="*/ 1 h 136"/>
                    <a:gd name="T14" fmla="*/ 0 w 66"/>
                    <a:gd name="T15" fmla="*/ 1 h 136"/>
                    <a:gd name="T16" fmla="*/ 0 w 66"/>
                    <a:gd name="T17" fmla="*/ 1 h 136"/>
                    <a:gd name="T18" fmla="*/ 0 w 66"/>
                    <a:gd name="T19" fmla="*/ 1 h 136"/>
                    <a:gd name="T20" fmla="*/ 0 w 66"/>
                    <a:gd name="T21" fmla="*/ 1 h 136"/>
                    <a:gd name="T22" fmla="*/ 0 w 66"/>
                    <a:gd name="T23" fmla="*/ 1 h 136"/>
                    <a:gd name="T24" fmla="*/ 0 w 66"/>
                    <a:gd name="T25" fmla="*/ 1 h 136"/>
                    <a:gd name="T26" fmla="*/ 1 w 66"/>
                    <a:gd name="T27" fmla="*/ 2 h 136"/>
                    <a:gd name="T28" fmla="*/ 1 w 66"/>
                    <a:gd name="T29" fmla="*/ 2 h 1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6" h="136">
                      <a:moveTo>
                        <a:pt x="7" y="0"/>
                      </a:moveTo>
                      <a:lnTo>
                        <a:pt x="3" y="14"/>
                      </a:lnTo>
                      <a:lnTo>
                        <a:pt x="1" y="29"/>
                      </a:lnTo>
                      <a:lnTo>
                        <a:pt x="0" y="44"/>
                      </a:lnTo>
                      <a:lnTo>
                        <a:pt x="1" y="58"/>
                      </a:lnTo>
                      <a:lnTo>
                        <a:pt x="2" y="72"/>
                      </a:lnTo>
                      <a:lnTo>
                        <a:pt x="5" y="85"/>
                      </a:lnTo>
                      <a:lnTo>
                        <a:pt x="9" y="95"/>
                      </a:lnTo>
                      <a:lnTo>
                        <a:pt x="15" y="106"/>
                      </a:lnTo>
                      <a:lnTo>
                        <a:pt x="21" y="115"/>
                      </a:lnTo>
                      <a:lnTo>
                        <a:pt x="29" y="122"/>
                      </a:lnTo>
                      <a:lnTo>
                        <a:pt x="36" y="128"/>
                      </a:lnTo>
                      <a:lnTo>
                        <a:pt x="46" y="133"/>
                      </a:lnTo>
                      <a:lnTo>
                        <a:pt x="55" y="135"/>
                      </a:lnTo>
                      <a:lnTo>
                        <a:pt x="66"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03" name="Line 88"/>
                <p:cNvSpPr>
                  <a:spLocks noChangeShapeType="1"/>
                </p:cNvSpPr>
                <p:nvPr/>
              </p:nvSpPr>
              <p:spPr bwMode="auto">
                <a:xfrm flipV="1">
                  <a:off x="4106" y="1990"/>
                  <a:ext cx="13"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04" name="Freeform 89"/>
                <p:cNvSpPr>
                  <a:spLocks/>
                </p:cNvSpPr>
                <p:nvPr/>
              </p:nvSpPr>
              <p:spPr bwMode="auto">
                <a:xfrm>
                  <a:off x="4119" y="1959"/>
                  <a:ext cx="30" cy="31"/>
                </a:xfrm>
                <a:custGeom>
                  <a:avLst/>
                  <a:gdLst>
                    <a:gd name="T0" fmla="*/ 2 w 132"/>
                    <a:gd name="T1" fmla="*/ 0 h 137"/>
                    <a:gd name="T2" fmla="*/ 1 w 132"/>
                    <a:gd name="T3" fmla="*/ 0 h 137"/>
                    <a:gd name="T4" fmla="*/ 1 w 132"/>
                    <a:gd name="T5" fmla="*/ 0 h 137"/>
                    <a:gd name="T6" fmla="*/ 1 w 132"/>
                    <a:gd name="T7" fmla="*/ 0 h 137"/>
                    <a:gd name="T8" fmla="*/ 1 w 132"/>
                    <a:gd name="T9" fmla="*/ 0 h 137"/>
                    <a:gd name="T10" fmla="*/ 1 w 132"/>
                    <a:gd name="T11" fmla="*/ 0 h 137"/>
                    <a:gd name="T12" fmla="*/ 1 w 132"/>
                    <a:gd name="T13" fmla="*/ 0 h 137"/>
                    <a:gd name="T14" fmla="*/ 1 w 132"/>
                    <a:gd name="T15" fmla="*/ 0 h 137"/>
                    <a:gd name="T16" fmla="*/ 0 w 132"/>
                    <a:gd name="T17" fmla="*/ 1 h 137"/>
                    <a:gd name="T18" fmla="*/ 0 w 132"/>
                    <a:gd name="T19" fmla="*/ 1 h 137"/>
                    <a:gd name="T20" fmla="*/ 0 w 132"/>
                    <a:gd name="T21" fmla="*/ 1 h 137"/>
                    <a:gd name="T22" fmla="*/ 0 w 132"/>
                    <a:gd name="T23" fmla="*/ 1 h 137"/>
                    <a:gd name="T24" fmla="*/ 0 w 132"/>
                    <a:gd name="T25" fmla="*/ 1 h 137"/>
                    <a:gd name="T26" fmla="*/ 0 w 132"/>
                    <a:gd name="T27" fmla="*/ 1 h 137"/>
                    <a:gd name="T28" fmla="*/ 0 w 132"/>
                    <a:gd name="T29" fmla="*/ 2 h 1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2" h="137">
                      <a:moveTo>
                        <a:pt x="132" y="0"/>
                      </a:moveTo>
                      <a:lnTo>
                        <a:pt x="121" y="0"/>
                      </a:lnTo>
                      <a:lnTo>
                        <a:pt x="109" y="4"/>
                      </a:lnTo>
                      <a:lnTo>
                        <a:pt x="99" y="8"/>
                      </a:lnTo>
                      <a:lnTo>
                        <a:pt x="87" y="13"/>
                      </a:lnTo>
                      <a:lnTo>
                        <a:pt x="75" y="21"/>
                      </a:lnTo>
                      <a:lnTo>
                        <a:pt x="64" y="30"/>
                      </a:lnTo>
                      <a:lnTo>
                        <a:pt x="54" y="40"/>
                      </a:lnTo>
                      <a:lnTo>
                        <a:pt x="43" y="51"/>
                      </a:lnTo>
                      <a:lnTo>
                        <a:pt x="34" y="64"/>
                      </a:lnTo>
                      <a:lnTo>
                        <a:pt x="25" y="77"/>
                      </a:lnTo>
                      <a:lnTo>
                        <a:pt x="17" y="92"/>
                      </a:lnTo>
                      <a:lnTo>
                        <a:pt x="10" y="106"/>
                      </a:lnTo>
                      <a:lnTo>
                        <a:pt x="4" y="122"/>
                      </a:lnTo>
                      <a:lnTo>
                        <a:pt x="0" y="1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205" name="Line 90"/>
                <p:cNvSpPr>
                  <a:spLocks noChangeShapeType="1"/>
                </p:cNvSpPr>
                <p:nvPr/>
              </p:nvSpPr>
              <p:spPr bwMode="auto">
                <a:xfrm>
                  <a:off x="4149" y="1959"/>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06" name="Line 91"/>
                <p:cNvSpPr>
                  <a:spLocks noChangeShapeType="1"/>
                </p:cNvSpPr>
                <p:nvPr/>
              </p:nvSpPr>
              <p:spPr bwMode="auto">
                <a:xfrm flipH="1">
                  <a:off x="4208" y="1907"/>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9195" name="Line 92"/>
              <p:cNvSpPr>
                <a:spLocks noChangeShapeType="1"/>
              </p:cNvSpPr>
              <p:nvPr/>
            </p:nvSpPr>
            <p:spPr bwMode="auto">
              <a:xfrm>
                <a:off x="2098" y="921"/>
                <a:ext cx="0" cy="17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96" name="Line 93"/>
              <p:cNvSpPr>
                <a:spLocks noChangeShapeType="1"/>
              </p:cNvSpPr>
              <p:nvPr/>
            </p:nvSpPr>
            <p:spPr bwMode="auto">
              <a:xfrm>
                <a:off x="3487" y="1799"/>
                <a:ext cx="0" cy="8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97" name="Line 94"/>
              <p:cNvSpPr>
                <a:spLocks noChangeShapeType="1"/>
              </p:cNvSpPr>
              <p:nvPr/>
            </p:nvSpPr>
            <p:spPr bwMode="auto">
              <a:xfrm>
                <a:off x="1574" y="2047"/>
                <a:ext cx="2435"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98" name="Line 95"/>
              <p:cNvSpPr>
                <a:spLocks noChangeShapeType="1"/>
              </p:cNvSpPr>
              <p:nvPr/>
            </p:nvSpPr>
            <p:spPr bwMode="auto">
              <a:xfrm>
                <a:off x="1574" y="2047"/>
                <a:ext cx="0" cy="20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99" name="Line 96"/>
              <p:cNvSpPr>
                <a:spLocks noChangeShapeType="1"/>
              </p:cNvSpPr>
              <p:nvPr/>
            </p:nvSpPr>
            <p:spPr bwMode="auto">
              <a:xfrm flipV="1">
                <a:off x="1574" y="2716"/>
                <a:ext cx="2435" cy="140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200" name="Line 97"/>
              <p:cNvSpPr>
                <a:spLocks noChangeShapeType="1"/>
              </p:cNvSpPr>
              <p:nvPr/>
            </p:nvSpPr>
            <p:spPr bwMode="auto">
              <a:xfrm flipV="1">
                <a:off x="4009" y="2047"/>
                <a:ext cx="0" cy="6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9160" name="Group 98"/>
          <p:cNvGrpSpPr>
            <a:grpSpLocks/>
          </p:cNvGrpSpPr>
          <p:nvPr/>
        </p:nvGrpSpPr>
        <p:grpSpPr bwMode="auto">
          <a:xfrm>
            <a:off x="2646363" y="2811463"/>
            <a:ext cx="300037" cy="250825"/>
            <a:chOff x="1667" y="1771"/>
            <a:chExt cx="189" cy="158"/>
          </a:xfrm>
        </p:grpSpPr>
        <p:sp>
          <p:nvSpPr>
            <p:cNvPr id="49176" name="Freeform 99"/>
            <p:cNvSpPr>
              <a:spLocks/>
            </p:cNvSpPr>
            <p:nvPr/>
          </p:nvSpPr>
          <p:spPr bwMode="auto">
            <a:xfrm>
              <a:off x="1806" y="1826"/>
              <a:ext cx="50" cy="50"/>
            </a:xfrm>
            <a:custGeom>
              <a:avLst/>
              <a:gdLst>
                <a:gd name="T0" fmla="*/ 2 w 223"/>
                <a:gd name="T1" fmla="*/ 1 h 224"/>
                <a:gd name="T2" fmla="*/ 2 w 223"/>
                <a:gd name="T3" fmla="*/ 1 h 224"/>
                <a:gd name="T4" fmla="*/ 2 w 223"/>
                <a:gd name="T5" fmla="*/ 1 h 224"/>
                <a:gd name="T6" fmla="*/ 2 w 223"/>
                <a:gd name="T7" fmla="*/ 1 h 224"/>
                <a:gd name="T8" fmla="*/ 2 w 223"/>
                <a:gd name="T9" fmla="*/ 0 h 224"/>
                <a:gd name="T10" fmla="*/ 2 w 223"/>
                <a:gd name="T11" fmla="*/ 0 h 224"/>
                <a:gd name="T12" fmla="*/ 2 w 223"/>
                <a:gd name="T13" fmla="*/ 0 h 224"/>
                <a:gd name="T14" fmla="*/ 2 w 223"/>
                <a:gd name="T15" fmla="*/ 0 h 224"/>
                <a:gd name="T16" fmla="*/ 2 w 223"/>
                <a:gd name="T17" fmla="*/ 0 h 224"/>
                <a:gd name="T18" fmla="*/ 2 w 223"/>
                <a:gd name="T19" fmla="*/ 0 h 224"/>
                <a:gd name="T20" fmla="*/ 2 w 223"/>
                <a:gd name="T21" fmla="*/ 0 h 224"/>
                <a:gd name="T22" fmla="*/ 1 w 223"/>
                <a:gd name="T23" fmla="*/ 0 h 224"/>
                <a:gd name="T24" fmla="*/ 1 w 223"/>
                <a:gd name="T25" fmla="*/ 0 h 224"/>
                <a:gd name="T26" fmla="*/ 1 w 223"/>
                <a:gd name="T27" fmla="*/ 0 h 224"/>
                <a:gd name="T28" fmla="*/ 1 w 223"/>
                <a:gd name="T29" fmla="*/ 0 h 224"/>
                <a:gd name="T30" fmla="*/ 0 w 223"/>
                <a:gd name="T31" fmla="*/ 0 h 224"/>
                <a:gd name="T32" fmla="*/ 0 w 223"/>
                <a:gd name="T33" fmla="*/ 0 h 224"/>
                <a:gd name="T34" fmla="*/ 0 w 223"/>
                <a:gd name="T35" fmla="*/ 0 h 224"/>
                <a:gd name="T36" fmla="*/ 0 w 223"/>
                <a:gd name="T37" fmla="*/ 0 h 224"/>
                <a:gd name="T38" fmla="*/ 0 w 223"/>
                <a:gd name="T39" fmla="*/ 1 h 224"/>
                <a:gd name="T40" fmla="*/ 0 w 223"/>
                <a:gd name="T41" fmla="*/ 1 h 224"/>
                <a:gd name="T42" fmla="*/ 0 w 223"/>
                <a:gd name="T43" fmla="*/ 1 h 224"/>
                <a:gd name="T44" fmla="*/ 0 w 223"/>
                <a:gd name="T45" fmla="*/ 1 h 224"/>
                <a:gd name="T46" fmla="*/ 0 w 223"/>
                <a:gd name="T47" fmla="*/ 1 h 224"/>
                <a:gd name="T48" fmla="*/ 0 w 223"/>
                <a:gd name="T49" fmla="*/ 2 h 224"/>
                <a:gd name="T50" fmla="*/ 0 w 223"/>
                <a:gd name="T51" fmla="*/ 2 h 224"/>
                <a:gd name="T52" fmla="*/ 0 w 223"/>
                <a:gd name="T53" fmla="*/ 2 h 224"/>
                <a:gd name="T54" fmla="*/ 0 w 223"/>
                <a:gd name="T55" fmla="*/ 2 h 224"/>
                <a:gd name="T56" fmla="*/ 0 w 223"/>
                <a:gd name="T57" fmla="*/ 2 h 224"/>
                <a:gd name="T58" fmla="*/ 0 w 223"/>
                <a:gd name="T59" fmla="*/ 2 h 224"/>
                <a:gd name="T60" fmla="*/ 1 w 223"/>
                <a:gd name="T61" fmla="*/ 2 h 224"/>
                <a:gd name="T62" fmla="*/ 1 w 223"/>
                <a:gd name="T63" fmla="*/ 2 h 224"/>
                <a:gd name="T64" fmla="*/ 1 w 223"/>
                <a:gd name="T65" fmla="*/ 2 h 224"/>
                <a:gd name="T66" fmla="*/ 1 w 223"/>
                <a:gd name="T67" fmla="*/ 2 h 224"/>
                <a:gd name="T68" fmla="*/ 2 w 223"/>
                <a:gd name="T69" fmla="*/ 2 h 224"/>
                <a:gd name="T70" fmla="*/ 2 w 223"/>
                <a:gd name="T71" fmla="*/ 2 h 224"/>
                <a:gd name="T72" fmla="*/ 2 w 223"/>
                <a:gd name="T73" fmla="*/ 2 h 224"/>
                <a:gd name="T74" fmla="*/ 2 w 223"/>
                <a:gd name="T75" fmla="*/ 2 h 224"/>
                <a:gd name="T76" fmla="*/ 2 w 223"/>
                <a:gd name="T77" fmla="*/ 2 h 224"/>
                <a:gd name="T78" fmla="*/ 2 w 223"/>
                <a:gd name="T79" fmla="*/ 2 h 224"/>
                <a:gd name="T80" fmla="*/ 2 w 223"/>
                <a:gd name="T81" fmla="*/ 2 h 224"/>
                <a:gd name="T82" fmla="*/ 2 w 223"/>
                <a:gd name="T83" fmla="*/ 2 h 224"/>
                <a:gd name="T84" fmla="*/ 2 w 223"/>
                <a:gd name="T85" fmla="*/ 2 h 224"/>
                <a:gd name="T86" fmla="*/ 2 w 223"/>
                <a:gd name="T87" fmla="*/ 1 h 224"/>
                <a:gd name="T88" fmla="*/ 2 w 223"/>
                <a:gd name="T89" fmla="*/ 1 h 22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3" h="224">
                  <a:moveTo>
                    <a:pt x="223" y="112"/>
                  </a:moveTo>
                  <a:lnTo>
                    <a:pt x="222" y="96"/>
                  </a:lnTo>
                  <a:lnTo>
                    <a:pt x="218" y="81"/>
                  </a:lnTo>
                  <a:lnTo>
                    <a:pt x="213" y="66"/>
                  </a:lnTo>
                  <a:lnTo>
                    <a:pt x="206" y="51"/>
                  </a:lnTo>
                  <a:lnTo>
                    <a:pt x="196" y="39"/>
                  </a:lnTo>
                  <a:lnTo>
                    <a:pt x="184" y="28"/>
                  </a:lnTo>
                  <a:lnTo>
                    <a:pt x="171" y="18"/>
                  </a:lnTo>
                  <a:lnTo>
                    <a:pt x="158" y="11"/>
                  </a:lnTo>
                  <a:lnTo>
                    <a:pt x="143" y="4"/>
                  </a:lnTo>
                  <a:lnTo>
                    <a:pt x="128" y="1"/>
                  </a:lnTo>
                  <a:lnTo>
                    <a:pt x="112" y="0"/>
                  </a:lnTo>
                  <a:lnTo>
                    <a:pt x="96" y="1"/>
                  </a:lnTo>
                  <a:lnTo>
                    <a:pt x="80" y="4"/>
                  </a:lnTo>
                  <a:lnTo>
                    <a:pt x="65" y="11"/>
                  </a:lnTo>
                  <a:lnTo>
                    <a:pt x="51" y="18"/>
                  </a:lnTo>
                  <a:lnTo>
                    <a:pt x="38" y="28"/>
                  </a:lnTo>
                  <a:lnTo>
                    <a:pt x="27" y="39"/>
                  </a:lnTo>
                  <a:lnTo>
                    <a:pt x="18" y="51"/>
                  </a:lnTo>
                  <a:lnTo>
                    <a:pt x="10" y="66"/>
                  </a:lnTo>
                  <a:lnTo>
                    <a:pt x="4" y="81"/>
                  </a:lnTo>
                  <a:lnTo>
                    <a:pt x="1" y="96"/>
                  </a:lnTo>
                  <a:lnTo>
                    <a:pt x="0" y="112"/>
                  </a:lnTo>
                  <a:lnTo>
                    <a:pt x="1" y="128"/>
                  </a:lnTo>
                  <a:lnTo>
                    <a:pt x="4" y="144"/>
                  </a:lnTo>
                  <a:lnTo>
                    <a:pt x="10" y="159"/>
                  </a:lnTo>
                  <a:lnTo>
                    <a:pt x="18" y="173"/>
                  </a:lnTo>
                  <a:lnTo>
                    <a:pt x="27" y="185"/>
                  </a:lnTo>
                  <a:lnTo>
                    <a:pt x="38" y="196"/>
                  </a:lnTo>
                  <a:lnTo>
                    <a:pt x="51" y="206"/>
                  </a:lnTo>
                  <a:lnTo>
                    <a:pt x="65" y="214"/>
                  </a:lnTo>
                  <a:lnTo>
                    <a:pt x="80" y="220"/>
                  </a:lnTo>
                  <a:lnTo>
                    <a:pt x="96" y="223"/>
                  </a:lnTo>
                  <a:lnTo>
                    <a:pt x="112" y="224"/>
                  </a:lnTo>
                  <a:lnTo>
                    <a:pt x="128" y="223"/>
                  </a:lnTo>
                  <a:lnTo>
                    <a:pt x="143" y="220"/>
                  </a:lnTo>
                  <a:lnTo>
                    <a:pt x="158" y="214"/>
                  </a:lnTo>
                  <a:lnTo>
                    <a:pt x="171" y="206"/>
                  </a:lnTo>
                  <a:lnTo>
                    <a:pt x="184" y="196"/>
                  </a:lnTo>
                  <a:lnTo>
                    <a:pt x="196" y="185"/>
                  </a:lnTo>
                  <a:lnTo>
                    <a:pt x="206" y="173"/>
                  </a:lnTo>
                  <a:lnTo>
                    <a:pt x="213" y="159"/>
                  </a:lnTo>
                  <a:lnTo>
                    <a:pt x="218" y="144"/>
                  </a:lnTo>
                  <a:lnTo>
                    <a:pt x="222" y="128"/>
                  </a:lnTo>
                  <a:lnTo>
                    <a:pt x="223" y="11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49177" name="Line 100"/>
            <p:cNvSpPr>
              <a:spLocks noChangeShapeType="1"/>
            </p:cNvSpPr>
            <p:nvPr/>
          </p:nvSpPr>
          <p:spPr bwMode="auto">
            <a:xfrm flipH="1">
              <a:off x="1679" y="1929"/>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78" name="Freeform 101"/>
            <p:cNvSpPr>
              <a:spLocks/>
            </p:cNvSpPr>
            <p:nvPr/>
          </p:nvSpPr>
          <p:spPr bwMode="auto">
            <a:xfrm>
              <a:off x="1667" y="1903"/>
              <a:ext cx="12" cy="26"/>
            </a:xfrm>
            <a:custGeom>
              <a:avLst/>
              <a:gdLst>
                <a:gd name="T0" fmla="*/ 0 w 57"/>
                <a:gd name="T1" fmla="*/ 0 h 117"/>
                <a:gd name="T2" fmla="*/ 0 w 57"/>
                <a:gd name="T3" fmla="*/ 0 h 117"/>
                <a:gd name="T4" fmla="*/ 0 w 57"/>
                <a:gd name="T5" fmla="*/ 0 h 117"/>
                <a:gd name="T6" fmla="*/ 0 w 57"/>
                <a:gd name="T7" fmla="*/ 0 h 117"/>
                <a:gd name="T8" fmla="*/ 0 w 57"/>
                <a:gd name="T9" fmla="*/ 0 h 117"/>
                <a:gd name="T10" fmla="*/ 0 w 57"/>
                <a:gd name="T11" fmla="*/ 0 h 117"/>
                <a:gd name="T12" fmla="*/ 0 w 57"/>
                <a:gd name="T13" fmla="*/ 1 h 117"/>
                <a:gd name="T14" fmla="*/ 0 w 57"/>
                <a:gd name="T15" fmla="*/ 1 h 117"/>
                <a:gd name="T16" fmla="*/ 0 w 57"/>
                <a:gd name="T17" fmla="*/ 1 h 117"/>
                <a:gd name="T18" fmla="*/ 0 w 57"/>
                <a:gd name="T19" fmla="*/ 1 h 117"/>
                <a:gd name="T20" fmla="*/ 0 w 57"/>
                <a:gd name="T21" fmla="*/ 1 h 117"/>
                <a:gd name="T22" fmla="*/ 0 w 57"/>
                <a:gd name="T23" fmla="*/ 1 h 117"/>
                <a:gd name="T24" fmla="*/ 0 w 57"/>
                <a:gd name="T25" fmla="*/ 1 h 117"/>
                <a:gd name="T26" fmla="*/ 0 w 57"/>
                <a:gd name="T27" fmla="*/ 1 h 117"/>
                <a:gd name="T28" fmla="*/ 0 w 57"/>
                <a:gd name="T29" fmla="*/ 1 h 117"/>
                <a:gd name="T30" fmla="*/ 0 w 57"/>
                <a:gd name="T31" fmla="*/ 1 h 117"/>
                <a:gd name="T32" fmla="*/ 0 w 57"/>
                <a:gd name="T33" fmla="*/ 1 h 117"/>
                <a:gd name="T34" fmla="*/ 0 w 57"/>
                <a:gd name="T35" fmla="*/ 1 h 117"/>
                <a:gd name="T36" fmla="*/ 0 w 57"/>
                <a:gd name="T37" fmla="*/ 1 h 117"/>
                <a:gd name="T38" fmla="*/ 1 w 57"/>
                <a:gd name="T39" fmla="*/ 1 h 1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7" h="117">
                  <a:moveTo>
                    <a:pt x="6" y="0"/>
                  </a:moveTo>
                  <a:lnTo>
                    <a:pt x="4" y="9"/>
                  </a:lnTo>
                  <a:lnTo>
                    <a:pt x="1" y="19"/>
                  </a:lnTo>
                  <a:lnTo>
                    <a:pt x="0" y="29"/>
                  </a:lnTo>
                  <a:lnTo>
                    <a:pt x="0" y="37"/>
                  </a:lnTo>
                  <a:lnTo>
                    <a:pt x="0" y="47"/>
                  </a:lnTo>
                  <a:lnTo>
                    <a:pt x="0" y="55"/>
                  </a:lnTo>
                  <a:lnTo>
                    <a:pt x="2" y="64"/>
                  </a:lnTo>
                  <a:lnTo>
                    <a:pt x="4" y="71"/>
                  </a:lnTo>
                  <a:lnTo>
                    <a:pt x="7" y="79"/>
                  </a:lnTo>
                  <a:lnTo>
                    <a:pt x="9" y="86"/>
                  </a:lnTo>
                  <a:lnTo>
                    <a:pt x="13" y="92"/>
                  </a:lnTo>
                  <a:lnTo>
                    <a:pt x="16" y="98"/>
                  </a:lnTo>
                  <a:lnTo>
                    <a:pt x="22" y="103"/>
                  </a:lnTo>
                  <a:lnTo>
                    <a:pt x="26" y="107"/>
                  </a:lnTo>
                  <a:lnTo>
                    <a:pt x="31" y="111"/>
                  </a:lnTo>
                  <a:lnTo>
                    <a:pt x="38" y="114"/>
                  </a:lnTo>
                  <a:lnTo>
                    <a:pt x="43" y="115"/>
                  </a:lnTo>
                  <a:lnTo>
                    <a:pt x="49" y="117"/>
                  </a:lnTo>
                  <a:lnTo>
                    <a:pt x="57"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179" name="Line 102"/>
            <p:cNvSpPr>
              <a:spLocks noChangeShapeType="1"/>
            </p:cNvSpPr>
            <p:nvPr/>
          </p:nvSpPr>
          <p:spPr bwMode="auto">
            <a:xfrm flipV="1">
              <a:off x="1668" y="1859"/>
              <a:ext cx="13"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80" name="Freeform 103"/>
            <p:cNvSpPr>
              <a:spLocks/>
            </p:cNvSpPr>
            <p:nvPr/>
          </p:nvSpPr>
          <p:spPr bwMode="auto">
            <a:xfrm>
              <a:off x="1681" y="1823"/>
              <a:ext cx="50" cy="36"/>
            </a:xfrm>
            <a:custGeom>
              <a:avLst/>
              <a:gdLst>
                <a:gd name="T0" fmla="*/ 2 w 227"/>
                <a:gd name="T1" fmla="*/ 2 h 157"/>
                <a:gd name="T2" fmla="*/ 2 w 227"/>
                <a:gd name="T3" fmla="*/ 2 h 157"/>
                <a:gd name="T4" fmla="*/ 2 w 227"/>
                <a:gd name="T5" fmla="*/ 2 h 157"/>
                <a:gd name="T6" fmla="*/ 2 w 227"/>
                <a:gd name="T7" fmla="*/ 1 h 157"/>
                <a:gd name="T8" fmla="*/ 2 w 227"/>
                <a:gd name="T9" fmla="*/ 1 h 157"/>
                <a:gd name="T10" fmla="*/ 2 w 227"/>
                <a:gd name="T11" fmla="*/ 1 h 157"/>
                <a:gd name="T12" fmla="*/ 2 w 227"/>
                <a:gd name="T13" fmla="*/ 1 h 157"/>
                <a:gd name="T14" fmla="*/ 2 w 227"/>
                <a:gd name="T15" fmla="*/ 1 h 157"/>
                <a:gd name="T16" fmla="*/ 2 w 227"/>
                <a:gd name="T17" fmla="*/ 1 h 157"/>
                <a:gd name="T18" fmla="*/ 2 w 227"/>
                <a:gd name="T19" fmla="*/ 1 h 157"/>
                <a:gd name="T20" fmla="*/ 2 w 227"/>
                <a:gd name="T21" fmla="*/ 1 h 157"/>
                <a:gd name="T22" fmla="*/ 2 w 227"/>
                <a:gd name="T23" fmla="*/ 1 h 157"/>
                <a:gd name="T24" fmla="*/ 2 w 227"/>
                <a:gd name="T25" fmla="*/ 0 h 157"/>
                <a:gd name="T26" fmla="*/ 2 w 227"/>
                <a:gd name="T27" fmla="*/ 0 h 157"/>
                <a:gd name="T28" fmla="*/ 2 w 227"/>
                <a:gd name="T29" fmla="*/ 0 h 157"/>
                <a:gd name="T30" fmla="*/ 2 w 227"/>
                <a:gd name="T31" fmla="*/ 0 h 157"/>
                <a:gd name="T32" fmla="*/ 2 w 227"/>
                <a:gd name="T33" fmla="*/ 0 h 157"/>
                <a:gd name="T34" fmla="*/ 2 w 227"/>
                <a:gd name="T35" fmla="*/ 0 h 157"/>
                <a:gd name="T36" fmla="*/ 2 w 227"/>
                <a:gd name="T37" fmla="*/ 0 h 157"/>
                <a:gd name="T38" fmla="*/ 2 w 227"/>
                <a:gd name="T39" fmla="*/ 0 h 157"/>
                <a:gd name="T40" fmla="*/ 2 w 227"/>
                <a:gd name="T41" fmla="*/ 0 h 157"/>
                <a:gd name="T42" fmla="*/ 2 w 227"/>
                <a:gd name="T43" fmla="*/ 0 h 157"/>
                <a:gd name="T44" fmla="*/ 2 w 227"/>
                <a:gd name="T45" fmla="*/ 0 h 157"/>
                <a:gd name="T46" fmla="*/ 2 w 227"/>
                <a:gd name="T47" fmla="*/ 0 h 157"/>
                <a:gd name="T48" fmla="*/ 2 w 227"/>
                <a:gd name="T49" fmla="*/ 0 h 157"/>
                <a:gd name="T50" fmla="*/ 1 w 227"/>
                <a:gd name="T51" fmla="*/ 0 h 157"/>
                <a:gd name="T52" fmla="*/ 1 w 227"/>
                <a:gd name="T53" fmla="*/ 0 h 157"/>
                <a:gd name="T54" fmla="*/ 1 w 227"/>
                <a:gd name="T55" fmla="*/ 0 h 157"/>
                <a:gd name="T56" fmla="*/ 1 w 227"/>
                <a:gd name="T57" fmla="*/ 0 h 157"/>
                <a:gd name="T58" fmla="*/ 1 w 227"/>
                <a:gd name="T59" fmla="*/ 0 h 157"/>
                <a:gd name="T60" fmla="*/ 1 w 227"/>
                <a:gd name="T61" fmla="*/ 0 h 157"/>
                <a:gd name="T62" fmla="*/ 1 w 227"/>
                <a:gd name="T63" fmla="*/ 0 h 157"/>
                <a:gd name="T64" fmla="*/ 1 w 227"/>
                <a:gd name="T65" fmla="*/ 0 h 157"/>
                <a:gd name="T66" fmla="*/ 1 w 227"/>
                <a:gd name="T67" fmla="*/ 1 h 157"/>
                <a:gd name="T68" fmla="*/ 1 w 227"/>
                <a:gd name="T69" fmla="*/ 1 h 157"/>
                <a:gd name="T70" fmla="*/ 0 w 227"/>
                <a:gd name="T71" fmla="*/ 1 h 157"/>
                <a:gd name="T72" fmla="*/ 0 w 227"/>
                <a:gd name="T73" fmla="*/ 1 h 157"/>
                <a:gd name="T74" fmla="*/ 0 w 227"/>
                <a:gd name="T75" fmla="*/ 1 h 157"/>
                <a:gd name="T76" fmla="*/ 0 w 227"/>
                <a:gd name="T77" fmla="*/ 1 h 157"/>
                <a:gd name="T78" fmla="*/ 0 w 227"/>
                <a:gd name="T79" fmla="*/ 1 h 157"/>
                <a:gd name="T80" fmla="*/ 0 w 227"/>
                <a:gd name="T81" fmla="*/ 1 h 157"/>
                <a:gd name="T82" fmla="*/ 0 w 227"/>
                <a:gd name="T83" fmla="*/ 1 h 157"/>
                <a:gd name="T84" fmla="*/ 0 w 227"/>
                <a:gd name="T85" fmla="*/ 2 h 157"/>
                <a:gd name="T86" fmla="*/ 0 w 227"/>
                <a:gd name="T87" fmla="*/ 2 h 157"/>
                <a:gd name="T88" fmla="*/ 0 w 227"/>
                <a:gd name="T89" fmla="*/ 2 h 1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7" h="157">
                  <a:moveTo>
                    <a:pt x="219" y="157"/>
                  </a:moveTo>
                  <a:lnTo>
                    <a:pt x="221" y="146"/>
                  </a:lnTo>
                  <a:lnTo>
                    <a:pt x="223" y="135"/>
                  </a:lnTo>
                  <a:lnTo>
                    <a:pt x="226" y="124"/>
                  </a:lnTo>
                  <a:lnTo>
                    <a:pt x="227" y="113"/>
                  </a:lnTo>
                  <a:lnTo>
                    <a:pt x="227" y="103"/>
                  </a:lnTo>
                  <a:lnTo>
                    <a:pt x="227" y="92"/>
                  </a:lnTo>
                  <a:lnTo>
                    <a:pt x="226" y="82"/>
                  </a:lnTo>
                  <a:lnTo>
                    <a:pt x="224" y="73"/>
                  </a:lnTo>
                  <a:lnTo>
                    <a:pt x="222" y="63"/>
                  </a:lnTo>
                  <a:lnTo>
                    <a:pt x="219" y="55"/>
                  </a:lnTo>
                  <a:lnTo>
                    <a:pt x="216" y="46"/>
                  </a:lnTo>
                  <a:lnTo>
                    <a:pt x="213" y="39"/>
                  </a:lnTo>
                  <a:lnTo>
                    <a:pt x="209" y="32"/>
                  </a:lnTo>
                  <a:lnTo>
                    <a:pt x="204" y="26"/>
                  </a:lnTo>
                  <a:lnTo>
                    <a:pt x="199" y="20"/>
                  </a:lnTo>
                  <a:lnTo>
                    <a:pt x="193" y="15"/>
                  </a:lnTo>
                  <a:lnTo>
                    <a:pt x="187" y="11"/>
                  </a:lnTo>
                  <a:lnTo>
                    <a:pt x="181" y="7"/>
                  </a:lnTo>
                  <a:lnTo>
                    <a:pt x="173" y="5"/>
                  </a:lnTo>
                  <a:lnTo>
                    <a:pt x="167" y="2"/>
                  </a:lnTo>
                  <a:lnTo>
                    <a:pt x="160" y="1"/>
                  </a:lnTo>
                  <a:lnTo>
                    <a:pt x="151" y="0"/>
                  </a:lnTo>
                  <a:lnTo>
                    <a:pt x="144" y="1"/>
                  </a:lnTo>
                  <a:lnTo>
                    <a:pt x="135" y="2"/>
                  </a:lnTo>
                  <a:lnTo>
                    <a:pt x="128" y="5"/>
                  </a:lnTo>
                  <a:lnTo>
                    <a:pt x="119" y="7"/>
                  </a:lnTo>
                  <a:lnTo>
                    <a:pt x="111" y="11"/>
                  </a:lnTo>
                  <a:lnTo>
                    <a:pt x="102" y="15"/>
                  </a:lnTo>
                  <a:lnTo>
                    <a:pt x="94" y="20"/>
                  </a:lnTo>
                  <a:lnTo>
                    <a:pt x="86" y="26"/>
                  </a:lnTo>
                  <a:lnTo>
                    <a:pt x="78" y="32"/>
                  </a:lnTo>
                  <a:lnTo>
                    <a:pt x="69" y="39"/>
                  </a:lnTo>
                  <a:lnTo>
                    <a:pt x="62" y="46"/>
                  </a:lnTo>
                  <a:lnTo>
                    <a:pt x="54" y="55"/>
                  </a:lnTo>
                  <a:lnTo>
                    <a:pt x="47" y="63"/>
                  </a:lnTo>
                  <a:lnTo>
                    <a:pt x="40" y="73"/>
                  </a:lnTo>
                  <a:lnTo>
                    <a:pt x="34" y="82"/>
                  </a:lnTo>
                  <a:lnTo>
                    <a:pt x="28" y="92"/>
                  </a:lnTo>
                  <a:lnTo>
                    <a:pt x="22" y="103"/>
                  </a:lnTo>
                  <a:lnTo>
                    <a:pt x="17" y="113"/>
                  </a:lnTo>
                  <a:lnTo>
                    <a:pt x="12" y="124"/>
                  </a:lnTo>
                  <a:lnTo>
                    <a:pt x="7" y="135"/>
                  </a:lnTo>
                  <a:lnTo>
                    <a:pt x="3" y="146"/>
                  </a:lnTo>
                  <a:lnTo>
                    <a:pt x="0" y="1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181" name="Freeform 104"/>
            <p:cNvSpPr>
              <a:spLocks/>
            </p:cNvSpPr>
            <p:nvPr/>
          </p:nvSpPr>
          <p:spPr bwMode="auto">
            <a:xfrm>
              <a:off x="1676" y="1859"/>
              <a:ext cx="53" cy="17"/>
            </a:xfrm>
            <a:custGeom>
              <a:avLst/>
              <a:gdLst>
                <a:gd name="T0" fmla="*/ 3 w 239"/>
                <a:gd name="T1" fmla="*/ 0 h 79"/>
                <a:gd name="T2" fmla="*/ 2 w 239"/>
                <a:gd name="T3" fmla="*/ 1 h 79"/>
                <a:gd name="T4" fmla="*/ 0 w 239"/>
                <a:gd name="T5" fmla="*/ 1 h 79"/>
                <a:gd name="T6" fmla="*/ 0 60000 65536"/>
                <a:gd name="T7" fmla="*/ 0 60000 65536"/>
                <a:gd name="T8" fmla="*/ 0 60000 65536"/>
              </a:gdLst>
              <a:ahLst/>
              <a:cxnLst>
                <a:cxn ang="T6">
                  <a:pos x="T0" y="T1"/>
                </a:cxn>
                <a:cxn ang="T7">
                  <a:pos x="T2" y="T3"/>
                </a:cxn>
                <a:cxn ang="T8">
                  <a:pos x="T4" y="T5"/>
                </a:cxn>
              </a:cxnLst>
              <a:rect l="0" t="0" r="r" b="b"/>
              <a:pathLst>
                <a:path w="239" h="79">
                  <a:moveTo>
                    <a:pt x="239" y="0"/>
                  </a:moveTo>
                  <a:lnTo>
                    <a:pt x="218" y="79"/>
                  </a:lnTo>
                  <a:lnTo>
                    <a:pt x="0"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182" name="Line 105"/>
            <p:cNvSpPr>
              <a:spLocks noChangeShapeType="1"/>
            </p:cNvSpPr>
            <p:nvPr/>
          </p:nvSpPr>
          <p:spPr bwMode="auto">
            <a:xfrm flipH="1">
              <a:off x="1770" y="1771"/>
              <a:ext cx="16"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3882" name="Group 106"/>
          <p:cNvGrpSpPr>
            <a:grpSpLocks/>
          </p:cNvGrpSpPr>
          <p:nvPr/>
        </p:nvGrpSpPr>
        <p:grpSpPr bwMode="auto">
          <a:xfrm>
            <a:off x="4141788" y="6318250"/>
            <a:ext cx="104775" cy="250825"/>
            <a:chOff x="2609" y="3980"/>
            <a:chExt cx="66" cy="158"/>
          </a:xfrm>
        </p:grpSpPr>
        <p:sp>
          <p:nvSpPr>
            <p:cNvPr id="49173" name="Line 107"/>
            <p:cNvSpPr>
              <a:spLocks noChangeShapeType="1"/>
            </p:cNvSpPr>
            <p:nvPr/>
          </p:nvSpPr>
          <p:spPr bwMode="auto">
            <a:xfrm flipV="1">
              <a:off x="2609" y="4016"/>
              <a:ext cx="33" cy="1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74" name="Freeform 108"/>
            <p:cNvSpPr>
              <a:spLocks/>
            </p:cNvSpPr>
            <p:nvPr/>
          </p:nvSpPr>
          <p:spPr bwMode="auto">
            <a:xfrm>
              <a:off x="2642" y="3980"/>
              <a:ext cx="33" cy="36"/>
            </a:xfrm>
            <a:custGeom>
              <a:avLst/>
              <a:gdLst>
                <a:gd name="T0" fmla="*/ 2 w 151"/>
                <a:gd name="T1" fmla="*/ 0 h 156"/>
                <a:gd name="T2" fmla="*/ 2 w 151"/>
                <a:gd name="T3" fmla="*/ 0 h 156"/>
                <a:gd name="T4" fmla="*/ 1 w 151"/>
                <a:gd name="T5" fmla="*/ 0 h 156"/>
                <a:gd name="T6" fmla="*/ 1 w 151"/>
                <a:gd name="T7" fmla="*/ 0 h 156"/>
                <a:gd name="T8" fmla="*/ 1 w 151"/>
                <a:gd name="T9" fmla="*/ 0 h 156"/>
                <a:gd name="T10" fmla="*/ 1 w 151"/>
                <a:gd name="T11" fmla="*/ 0 h 156"/>
                <a:gd name="T12" fmla="*/ 1 w 151"/>
                <a:gd name="T13" fmla="*/ 0 h 156"/>
                <a:gd name="T14" fmla="*/ 1 w 151"/>
                <a:gd name="T15" fmla="*/ 0 h 156"/>
                <a:gd name="T16" fmla="*/ 1 w 151"/>
                <a:gd name="T17" fmla="*/ 1 h 156"/>
                <a:gd name="T18" fmla="*/ 0 w 151"/>
                <a:gd name="T19" fmla="*/ 1 h 156"/>
                <a:gd name="T20" fmla="*/ 0 w 151"/>
                <a:gd name="T21" fmla="*/ 1 h 156"/>
                <a:gd name="T22" fmla="*/ 0 w 151"/>
                <a:gd name="T23" fmla="*/ 1 h 156"/>
                <a:gd name="T24" fmla="*/ 0 w 151"/>
                <a:gd name="T25" fmla="*/ 1 h 156"/>
                <a:gd name="T26" fmla="*/ 0 w 151"/>
                <a:gd name="T27" fmla="*/ 1 h 156"/>
                <a:gd name="T28" fmla="*/ 0 w 151"/>
                <a:gd name="T29" fmla="*/ 2 h 156"/>
                <a:gd name="T30" fmla="*/ 0 w 151"/>
                <a:gd name="T31" fmla="*/ 2 h 156"/>
                <a:gd name="T32" fmla="*/ 0 w 151"/>
                <a:gd name="T33" fmla="*/ 2 h 1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1" h="156">
                  <a:moveTo>
                    <a:pt x="151" y="0"/>
                  </a:moveTo>
                  <a:lnTo>
                    <a:pt x="141" y="1"/>
                  </a:lnTo>
                  <a:lnTo>
                    <a:pt x="129" y="3"/>
                  </a:lnTo>
                  <a:lnTo>
                    <a:pt x="118" y="6"/>
                  </a:lnTo>
                  <a:lnTo>
                    <a:pt x="107" y="12"/>
                  </a:lnTo>
                  <a:lnTo>
                    <a:pt x="95" y="18"/>
                  </a:lnTo>
                  <a:lnTo>
                    <a:pt x="84" y="27"/>
                  </a:lnTo>
                  <a:lnTo>
                    <a:pt x="73" y="35"/>
                  </a:lnTo>
                  <a:lnTo>
                    <a:pt x="62" y="46"/>
                  </a:lnTo>
                  <a:lnTo>
                    <a:pt x="51" y="57"/>
                  </a:lnTo>
                  <a:lnTo>
                    <a:pt x="42" y="69"/>
                  </a:lnTo>
                  <a:lnTo>
                    <a:pt x="33" y="83"/>
                  </a:lnTo>
                  <a:lnTo>
                    <a:pt x="25" y="97"/>
                  </a:lnTo>
                  <a:lnTo>
                    <a:pt x="17" y="111"/>
                  </a:lnTo>
                  <a:lnTo>
                    <a:pt x="11" y="126"/>
                  </a:lnTo>
                  <a:lnTo>
                    <a:pt x="5" y="141"/>
                  </a:lnTo>
                  <a:lnTo>
                    <a:pt x="0" y="1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175" name="Line 109"/>
            <p:cNvSpPr>
              <a:spLocks noChangeShapeType="1"/>
            </p:cNvSpPr>
            <p:nvPr/>
          </p:nvSpPr>
          <p:spPr bwMode="auto">
            <a:xfrm>
              <a:off x="2625" y="4033"/>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3886" name="Group 110"/>
          <p:cNvGrpSpPr>
            <a:grpSpLocks/>
          </p:cNvGrpSpPr>
          <p:nvPr/>
        </p:nvGrpSpPr>
        <p:grpSpPr bwMode="auto">
          <a:xfrm>
            <a:off x="4132263" y="1054100"/>
            <a:ext cx="179387" cy="250825"/>
            <a:chOff x="2603" y="664"/>
            <a:chExt cx="113" cy="158"/>
          </a:xfrm>
        </p:grpSpPr>
        <p:sp>
          <p:nvSpPr>
            <p:cNvPr id="49169" name="Line 111"/>
            <p:cNvSpPr>
              <a:spLocks noChangeShapeType="1"/>
            </p:cNvSpPr>
            <p:nvPr/>
          </p:nvSpPr>
          <p:spPr bwMode="auto">
            <a:xfrm flipV="1">
              <a:off x="2603" y="700"/>
              <a:ext cx="33" cy="1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70" name="Freeform 112"/>
            <p:cNvSpPr>
              <a:spLocks/>
            </p:cNvSpPr>
            <p:nvPr/>
          </p:nvSpPr>
          <p:spPr bwMode="auto">
            <a:xfrm>
              <a:off x="2636" y="666"/>
              <a:ext cx="34" cy="34"/>
            </a:xfrm>
            <a:custGeom>
              <a:avLst/>
              <a:gdLst>
                <a:gd name="T0" fmla="*/ 2 w 151"/>
                <a:gd name="T1" fmla="*/ 0 h 156"/>
                <a:gd name="T2" fmla="*/ 2 w 151"/>
                <a:gd name="T3" fmla="*/ 0 h 156"/>
                <a:gd name="T4" fmla="*/ 2 w 151"/>
                <a:gd name="T5" fmla="*/ 0 h 156"/>
                <a:gd name="T6" fmla="*/ 1 w 151"/>
                <a:gd name="T7" fmla="*/ 0 h 156"/>
                <a:gd name="T8" fmla="*/ 1 w 151"/>
                <a:gd name="T9" fmla="*/ 0 h 156"/>
                <a:gd name="T10" fmla="*/ 1 w 151"/>
                <a:gd name="T11" fmla="*/ 0 h 156"/>
                <a:gd name="T12" fmla="*/ 1 w 151"/>
                <a:gd name="T13" fmla="*/ 0 h 156"/>
                <a:gd name="T14" fmla="*/ 1 w 151"/>
                <a:gd name="T15" fmla="*/ 0 h 156"/>
                <a:gd name="T16" fmla="*/ 1 w 151"/>
                <a:gd name="T17" fmla="*/ 0 h 156"/>
                <a:gd name="T18" fmla="*/ 1 w 151"/>
                <a:gd name="T19" fmla="*/ 0 h 156"/>
                <a:gd name="T20" fmla="*/ 0 w 151"/>
                <a:gd name="T21" fmla="*/ 1 h 156"/>
                <a:gd name="T22" fmla="*/ 0 w 151"/>
                <a:gd name="T23" fmla="*/ 1 h 156"/>
                <a:gd name="T24" fmla="*/ 0 w 151"/>
                <a:gd name="T25" fmla="*/ 1 h 156"/>
                <a:gd name="T26" fmla="*/ 0 w 151"/>
                <a:gd name="T27" fmla="*/ 1 h 156"/>
                <a:gd name="T28" fmla="*/ 0 w 151"/>
                <a:gd name="T29" fmla="*/ 1 h 156"/>
                <a:gd name="T30" fmla="*/ 0 w 151"/>
                <a:gd name="T31" fmla="*/ 1 h 156"/>
                <a:gd name="T32" fmla="*/ 0 w 151"/>
                <a:gd name="T33" fmla="*/ 2 h 156"/>
                <a:gd name="T34" fmla="*/ 0 w 151"/>
                <a:gd name="T35" fmla="*/ 2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51" h="156">
                  <a:moveTo>
                    <a:pt x="151" y="0"/>
                  </a:moveTo>
                  <a:lnTo>
                    <a:pt x="140" y="0"/>
                  </a:lnTo>
                  <a:lnTo>
                    <a:pt x="130" y="2"/>
                  </a:lnTo>
                  <a:lnTo>
                    <a:pt x="119" y="5"/>
                  </a:lnTo>
                  <a:lnTo>
                    <a:pt x="108" y="11"/>
                  </a:lnTo>
                  <a:lnTo>
                    <a:pt x="98" y="16"/>
                  </a:lnTo>
                  <a:lnTo>
                    <a:pt x="87" y="23"/>
                  </a:lnTo>
                  <a:lnTo>
                    <a:pt x="76" y="32"/>
                  </a:lnTo>
                  <a:lnTo>
                    <a:pt x="66" y="40"/>
                  </a:lnTo>
                  <a:lnTo>
                    <a:pt x="56" y="51"/>
                  </a:lnTo>
                  <a:lnTo>
                    <a:pt x="46" y="62"/>
                  </a:lnTo>
                  <a:lnTo>
                    <a:pt x="38" y="73"/>
                  </a:lnTo>
                  <a:lnTo>
                    <a:pt x="29" y="86"/>
                  </a:lnTo>
                  <a:lnTo>
                    <a:pt x="22" y="100"/>
                  </a:lnTo>
                  <a:lnTo>
                    <a:pt x="15" y="114"/>
                  </a:lnTo>
                  <a:lnTo>
                    <a:pt x="9" y="128"/>
                  </a:lnTo>
                  <a:lnTo>
                    <a:pt x="4" y="141"/>
                  </a:lnTo>
                  <a:lnTo>
                    <a:pt x="0" y="1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9171" name="Line 113"/>
            <p:cNvSpPr>
              <a:spLocks noChangeShapeType="1"/>
            </p:cNvSpPr>
            <p:nvPr/>
          </p:nvSpPr>
          <p:spPr bwMode="auto">
            <a:xfrm>
              <a:off x="2620" y="717"/>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72" name="Line 114"/>
            <p:cNvSpPr>
              <a:spLocks noChangeShapeType="1"/>
            </p:cNvSpPr>
            <p:nvPr/>
          </p:nvSpPr>
          <p:spPr bwMode="auto">
            <a:xfrm flipH="1">
              <a:off x="2700" y="664"/>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3891" name="Group 115"/>
          <p:cNvGrpSpPr>
            <a:grpSpLocks/>
          </p:cNvGrpSpPr>
          <p:nvPr/>
        </p:nvGrpSpPr>
        <p:grpSpPr bwMode="auto">
          <a:xfrm>
            <a:off x="3494088" y="5705475"/>
            <a:ext cx="139700" cy="217488"/>
            <a:chOff x="2201" y="3594"/>
            <a:chExt cx="88" cy="137"/>
          </a:xfrm>
        </p:grpSpPr>
        <p:sp>
          <p:nvSpPr>
            <p:cNvPr id="49167" name="Line 116"/>
            <p:cNvSpPr>
              <a:spLocks noChangeShapeType="1"/>
            </p:cNvSpPr>
            <p:nvPr/>
          </p:nvSpPr>
          <p:spPr bwMode="auto">
            <a:xfrm>
              <a:off x="2201" y="3644"/>
              <a:ext cx="50" cy="8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68" name="Line 117"/>
            <p:cNvSpPr>
              <a:spLocks noChangeShapeType="1"/>
            </p:cNvSpPr>
            <p:nvPr/>
          </p:nvSpPr>
          <p:spPr bwMode="auto">
            <a:xfrm flipV="1">
              <a:off x="2201" y="3594"/>
              <a:ext cx="88" cy="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3894" name="Group 118"/>
          <p:cNvGrpSpPr>
            <a:grpSpLocks/>
          </p:cNvGrpSpPr>
          <p:nvPr/>
        </p:nvGrpSpPr>
        <p:grpSpPr bwMode="auto">
          <a:xfrm>
            <a:off x="3608388" y="1776413"/>
            <a:ext cx="219075" cy="133350"/>
            <a:chOff x="2273" y="1119"/>
            <a:chExt cx="138" cy="84"/>
          </a:xfrm>
        </p:grpSpPr>
        <p:sp>
          <p:nvSpPr>
            <p:cNvPr id="49165" name="Line 119"/>
            <p:cNvSpPr>
              <a:spLocks noChangeShapeType="1"/>
            </p:cNvSpPr>
            <p:nvPr/>
          </p:nvSpPr>
          <p:spPr bwMode="auto">
            <a:xfrm flipH="1" flipV="1">
              <a:off x="2273" y="1150"/>
              <a:ext cx="85" cy="5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166" name="Line 120"/>
            <p:cNvSpPr>
              <a:spLocks noChangeShapeType="1"/>
            </p:cNvSpPr>
            <p:nvPr/>
          </p:nvSpPr>
          <p:spPr bwMode="auto">
            <a:xfrm flipV="1">
              <a:off x="2358" y="1119"/>
              <a:ext cx="53" cy="8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03816"/>
                                        </p:tgtEl>
                                        <p:attrNameLst>
                                          <p:attrName>style.visibility</p:attrName>
                                        </p:attrNameLst>
                                      </p:cBhvr>
                                      <p:to>
                                        <p:strVal val="visible"/>
                                      </p:to>
                                    </p:set>
                                    <p:animEffect transition="in" filter="wipe(down)">
                                      <p:cBhvr>
                                        <p:cTn id="7" dur="500"/>
                                        <p:tgtEl>
                                          <p:spTgt spid="20381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203894"/>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203886"/>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1" fill="hold" grpId="0" nodeType="clickEffect">
                                  <p:stCondLst>
                                    <p:cond delay="0"/>
                                  </p:stCondLst>
                                  <p:childTnLst>
                                    <p:set>
                                      <p:cBhvr>
                                        <p:cTn id="19" dur="1" fill="hold">
                                          <p:stCondLst>
                                            <p:cond delay="0"/>
                                          </p:stCondLst>
                                        </p:cTn>
                                        <p:tgtEl>
                                          <p:spTgt spid="203818"/>
                                        </p:tgtEl>
                                        <p:attrNameLst>
                                          <p:attrName>style.visibility</p:attrName>
                                        </p:attrNameLst>
                                      </p:cBhvr>
                                      <p:to>
                                        <p:strVal val="visible"/>
                                      </p:to>
                                    </p:set>
                                    <p:animEffect transition="in" filter="wipe(up)">
                                      <p:cBhvr>
                                        <p:cTn id="20" dur="500"/>
                                        <p:tgtEl>
                                          <p:spTgt spid="203818"/>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203817"/>
                                        </p:tgtEl>
                                        <p:attrNameLst>
                                          <p:attrName>style.visibility</p:attrName>
                                        </p:attrNameLst>
                                      </p:cBhvr>
                                      <p:to>
                                        <p:strVal val="visible"/>
                                      </p:to>
                                    </p:set>
                                    <p:animEffect transition="in" filter="wipe(up)">
                                      <p:cBhvr>
                                        <p:cTn id="25" dur="500"/>
                                        <p:tgtEl>
                                          <p:spTgt spid="203817"/>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203891"/>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2038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816" grpId="0" animBg="1"/>
      <p:bldP spid="203817" grpId="0" animBg="1"/>
      <p:bldP spid="203818" grpId="0" animBg="1"/>
    </p:bldLst>
  </p:timing>
</p:sld>
</file>

<file path=ppt/slides/slide4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0178" name="Rectangle 10"/>
          <p:cNvSpPr>
            <a:spLocks noGrp="1" noChangeArrowheads="1"/>
          </p:cNvSpPr>
          <p:nvPr>
            <p:ph type="body" idx="1"/>
          </p:nvPr>
        </p:nvSpPr>
        <p:spPr>
          <a:xfrm>
            <a:off x="0" y="0"/>
            <a:ext cx="9144000" cy="1484313"/>
          </a:xfrm>
          <a:ln cap="flat">
            <a:solidFill>
              <a:schemeClr val="bg1"/>
            </a:solidFill>
            <a:prstDash val="dash"/>
            <a:miter lim="800000"/>
            <a:headEnd/>
            <a:tailEnd/>
          </a:ln>
          <a:extLst>
            <a:ext uri="{909E8E84-426E-40DD-AFC4-6F175D3DCCD1}">
              <a14:hiddenFill xmlns:a14="http://schemas.microsoft.com/office/drawing/2010/main">
                <a:gradFill rotWithShape="0">
                  <a:gsLst>
                    <a:gs pos="0">
                      <a:srgbClr val="66FFFF"/>
                    </a:gs>
                    <a:gs pos="100000">
                      <a:srgbClr val="FFCCFF"/>
                    </a:gs>
                  </a:gsLst>
                  <a:lin ang="2700000" scaled="1"/>
                </a:gradFill>
              </a14:hiddenFill>
            </a:ext>
          </a:extLst>
        </p:spPr>
        <p:txBody>
          <a:bodyPr/>
          <a:lstStyle/>
          <a:p>
            <a:pPr eaLnBrk="1" hangingPunct="1">
              <a:buFontTx/>
              <a:buNone/>
            </a:pPr>
            <a:r>
              <a:rPr lang="zh-CN" altLang="en-US" sz="4000" b="1" smtClean="0">
                <a:solidFill>
                  <a:srgbClr val="FF0000"/>
                </a:solidFill>
                <a:latin typeface="黑体" pitchFamily="2" charset="-122"/>
                <a:ea typeface="黑体" pitchFamily="2" charset="-122"/>
              </a:rPr>
              <a:t>例</a:t>
            </a:r>
            <a:r>
              <a:rPr lang="en-US" altLang="zh-CN" sz="4000" b="1" smtClean="0">
                <a:solidFill>
                  <a:srgbClr val="FF0000"/>
                </a:solidFill>
                <a:latin typeface="黑体" pitchFamily="2" charset="-122"/>
                <a:ea typeface="黑体" pitchFamily="2" charset="-122"/>
              </a:rPr>
              <a:t>7.</a:t>
            </a:r>
            <a:r>
              <a:rPr lang="zh-CN" altLang="en-US" sz="4000" b="1" smtClean="0">
                <a:solidFill>
                  <a:srgbClr val="FF0000"/>
                </a:solidFill>
                <a:latin typeface="黑体" pitchFamily="2" charset="-122"/>
                <a:ea typeface="黑体" pitchFamily="2" charset="-122"/>
              </a:rPr>
              <a:t>作三角形</a:t>
            </a:r>
            <a:r>
              <a:rPr lang="en-US" altLang="zh-CN" sz="4000" b="1" smtClean="0">
                <a:solidFill>
                  <a:srgbClr val="FF0000"/>
                </a:solidFill>
                <a:latin typeface="黑体" pitchFamily="2" charset="-122"/>
                <a:ea typeface="黑体" pitchFamily="2" charset="-122"/>
              </a:rPr>
              <a:t>ABC</a:t>
            </a:r>
            <a:r>
              <a:rPr lang="zh-CN" altLang="en-US" sz="4000" b="1" smtClean="0">
                <a:solidFill>
                  <a:srgbClr val="FF0000"/>
                </a:solidFill>
                <a:latin typeface="黑体" pitchFamily="2" charset="-122"/>
                <a:ea typeface="黑体" pitchFamily="2" charset="-122"/>
              </a:rPr>
              <a:t>，</a:t>
            </a:r>
            <a:r>
              <a:rPr lang="zh-CN" altLang="en-US" b="1" smtClean="0">
                <a:solidFill>
                  <a:srgbClr val="FF0000"/>
                </a:solidFill>
                <a:ea typeface="黑体" pitchFamily="2" charset="-122"/>
              </a:rPr>
              <a:t>∠</a:t>
            </a:r>
            <a:r>
              <a:rPr lang="en-US" altLang="zh-CN" sz="4000" b="1" smtClean="0">
                <a:solidFill>
                  <a:srgbClr val="FF0000"/>
                </a:solidFill>
                <a:latin typeface="黑体" pitchFamily="2" charset="-122"/>
                <a:ea typeface="黑体" pitchFamily="2" charset="-122"/>
              </a:rPr>
              <a:t>B</a:t>
            </a:r>
            <a:r>
              <a:rPr lang="zh-CN" altLang="en-US" sz="4000" b="1" smtClean="0">
                <a:solidFill>
                  <a:srgbClr val="FF0000"/>
                </a:solidFill>
                <a:latin typeface="黑体" pitchFamily="2" charset="-122"/>
                <a:ea typeface="黑体" pitchFamily="2" charset="-122"/>
              </a:rPr>
              <a:t>为直角，使</a:t>
            </a:r>
            <a:r>
              <a:rPr lang="en-US" altLang="zh-CN" sz="4000" b="1" smtClean="0">
                <a:solidFill>
                  <a:srgbClr val="FF0000"/>
                </a:solidFill>
                <a:latin typeface="黑体" pitchFamily="2" charset="-122"/>
                <a:ea typeface="黑体" pitchFamily="2" charset="-122"/>
              </a:rPr>
              <a:t>BC</a:t>
            </a:r>
            <a:r>
              <a:rPr lang="zh-CN" altLang="en-US" sz="4000" b="1" smtClean="0">
                <a:solidFill>
                  <a:srgbClr val="FF0000"/>
                </a:solidFill>
                <a:latin typeface="黑体" pitchFamily="2" charset="-122"/>
                <a:ea typeface="黑体" pitchFamily="2" charset="-122"/>
              </a:rPr>
              <a:t>在</a:t>
            </a:r>
          </a:p>
          <a:p>
            <a:pPr eaLnBrk="1" hangingPunct="1">
              <a:buFontTx/>
              <a:buNone/>
            </a:pPr>
            <a:r>
              <a:rPr lang="zh-CN" altLang="en-US" sz="4000" b="1" smtClean="0">
                <a:solidFill>
                  <a:srgbClr val="FF0000"/>
                </a:solidFill>
                <a:latin typeface="黑体" pitchFamily="2" charset="-122"/>
                <a:ea typeface="黑体" pitchFamily="2" charset="-122"/>
              </a:rPr>
              <a:t>    </a:t>
            </a:r>
            <a:r>
              <a:rPr lang="en-US" altLang="zh-CN" sz="4000" b="1" smtClean="0">
                <a:solidFill>
                  <a:srgbClr val="FF0000"/>
                </a:solidFill>
                <a:latin typeface="黑体" pitchFamily="2" charset="-122"/>
                <a:ea typeface="黑体" pitchFamily="2" charset="-122"/>
              </a:rPr>
              <a:t>EF</a:t>
            </a:r>
            <a:r>
              <a:rPr lang="zh-CN" altLang="en-US" sz="4000" b="1" smtClean="0">
                <a:solidFill>
                  <a:srgbClr val="FF0000"/>
                </a:solidFill>
                <a:latin typeface="黑体" pitchFamily="2" charset="-122"/>
                <a:ea typeface="黑体" pitchFamily="2" charset="-122"/>
              </a:rPr>
              <a:t>上，且</a:t>
            </a:r>
            <a:r>
              <a:rPr lang="en-US" altLang="zh-CN" sz="4000" b="1" smtClean="0">
                <a:solidFill>
                  <a:srgbClr val="FF0000"/>
                </a:solidFill>
                <a:latin typeface="黑体" pitchFamily="2" charset="-122"/>
                <a:ea typeface="黑体" pitchFamily="2" charset="-122"/>
              </a:rPr>
              <a:t>BC:AB=2</a:t>
            </a:r>
            <a:r>
              <a:rPr lang="en-US" altLang="zh-CN" sz="4000" b="1" smtClean="0">
                <a:solidFill>
                  <a:srgbClr val="FF0000"/>
                </a:solidFill>
              </a:rPr>
              <a:t>:</a:t>
            </a:r>
            <a:r>
              <a:rPr lang="en-US" altLang="zh-CN" sz="4000" b="1" smtClean="0">
                <a:solidFill>
                  <a:srgbClr val="FF0000"/>
                </a:solidFill>
                <a:latin typeface="黑体" pitchFamily="2" charset="-122"/>
                <a:ea typeface="黑体" pitchFamily="2" charset="-122"/>
              </a:rPr>
              <a:t>3</a:t>
            </a:r>
            <a:r>
              <a:rPr lang="zh-CN" altLang="en-US" sz="4000" b="1" smtClean="0">
                <a:solidFill>
                  <a:srgbClr val="FF0000"/>
                </a:solidFill>
                <a:latin typeface="黑体" pitchFamily="2" charset="-122"/>
                <a:ea typeface="黑体" pitchFamily="2" charset="-122"/>
              </a:rPr>
              <a:t>。</a:t>
            </a:r>
          </a:p>
        </p:txBody>
      </p:sp>
      <p:sp>
        <p:nvSpPr>
          <p:cNvPr id="204862" name="Line 62"/>
          <p:cNvSpPr>
            <a:spLocks noChangeShapeType="1"/>
          </p:cNvSpPr>
          <p:nvPr/>
        </p:nvSpPr>
        <p:spPr bwMode="auto">
          <a:xfrm flipH="1">
            <a:off x="1549400" y="3068638"/>
            <a:ext cx="1933575" cy="16573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04863" name="Group 63"/>
          <p:cNvGrpSpPr>
            <a:grpSpLocks/>
          </p:cNvGrpSpPr>
          <p:nvPr/>
        </p:nvGrpSpPr>
        <p:grpSpPr bwMode="auto">
          <a:xfrm>
            <a:off x="7569200" y="2214563"/>
            <a:ext cx="155575" cy="231775"/>
            <a:chOff x="2182" y="1432"/>
            <a:chExt cx="98" cy="146"/>
          </a:xfrm>
        </p:grpSpPr>
        <p:sp>
          <p:nvSpPr>
            <p:cNvPr id="50307" name="Freeform 64"/>
            <p:cNvSpPr>
              <a:spLocks/>
            </p:cNvSpPr>
            <p:nvPr/>
          </p:nvSpPr>
          <p:spPr bwMode="auto">
            <a:xfrm>
              <a:off x="2182" y="1432"/>
              <a:ext cx="65" cy="146"/>
            </a:xfrm>
            <a:custGeom>
              <a:avLst/>
              <a:gdLst>
                <a:gd name="T0" fmla="*/ 6 w 164"/>
                <a:gd name="T1" fmla="*/ 0 h 365"/>
                <a:gd name="T2" fmla="*/ 0 w 164"/>
                <a:gd name="T3" fmla="*/ 23 h 365"/>
                <a:gd name="T4" fmla="*/ 4 w 164"/>
                <a:gd name="T5" fmla="*/ 23 h 365"/>
                <a:gd name="T6" fmla="*/ 4 w 164"/>
                <a:gd name="T7" fmla="*/ 23 h 365"/>
                <a:gd name="T8" fmla="*/ 5 w 164"/>
                <a:gd name="T9" fmla="*/ 23 h 365"/>
                <a:gd name="T10" fmla="*/ 5 w 164"/>
                <a:gd name="T11" fmla="*/ 23 h 365"/>
                <a:gd name="T12" fmla="*/ 5 w 164"/>
                <a:gd name="T13" fmla="*/ 23 h 365"/>
                <a:gd name="T14" fmla="*/ 6 w 164"/>
                <a:gd name="T15" fmla="*/ 23 h 365"/>
                <a:gd name="T16" fmla="*/ 6 w 164"/>
                <a:gd name="T17" fmla="*/ 22 h 365"/>
                <a:gd name="T18" fmla="*/ 6 w 164"/>
                <a:gd name="T19" fmla="*/ 22 h 365"/>
                <a:gd name="T20" fmla="*/ 7 w 164"/>
                <a:gd name="T21" fmla="*/ 22 h 365"/>
                <a:gd name="T22" fmla="*/ 7 w 164"/>
                <a:gd name="T23" fmla="*/ 22 h 365"/>
                <a:gd name="T24" fmla="*/ 7 w 164"/>
                <a:gd name="T25" fmla="*/ 21 h 365"/>
                <a:gd name="T26" fmla="*/ 8 w 164"/>
                <a:gd name="T27" fmla="*/ 21 h 365"/>
                <a:gd name="T28" fmla="*/ 8 w 164"/>
                <a:gd name="T29" fmla="*/ 20 h 365"/>
                <a:gd name="T30" fmla="*/ 8 w 164"/>
                <a:gd name="T31" fmla="*/ 20 h 365"/>
                <a:gd name="T32" fmla="*/ 8 w 164"/>
                <a:gd name="T33" fmla="*/ 20 h 365"/>
                <a:gd name="T34" fmla="*/ 8 w 164"/>
                <a:gd name="T35" fmla="*/ 19 h 365"/>
                <a:gd name="T36" fmla="*/ 8 w 164"/>
                <a:gd name="T37" fmla="*/ 19 h 365"/>
                <a:gd name="T38" fmla="*/ 10 w 164"/>
                <a:gd name="T39" fmla="*/ 12 h 365"/>
                <a:gd name="T40" fmla="*/ 10 w 164"/>
                <a:gd name="T41" fmla="*/ 12 h 365"/>
                <a:gd name="T42" fmla="*/ 10 w 164"/>
                <a:gd name="T43" fmla="*/ 12 h 365"/>
                <a:gd name="T44" fmla="*/ 10 w 164"/>
                <a:gd name="T45" fmla="*/ 11 h 365"/>
                <a:gd name="T46" fmla="*/ 10 w 164"/>
                <a:gd name="T47" fmla="*/ 10 h 365"/>
                <a:gd name="T48" fmla="*/ 10 w 164"/>
                <a:gd name="T49" fmla="*/ 10 h 365"/>
                <a:gd name="T50" fmla="*/ 10 w 164"/>
                <a:gd name="T51" fmla="*/ 10 h 365"/>
                <a:gd name="T52" fmla="*/ 10 w 164"/>
                <a:gd name="T53" fmla="*/ 10 h 365"/>
                <a:gd name="T54" fmla="*/ 10 w 164"/>
                <a:gd name="T55" fmla="*/ 9 h 365"/>
                <a:gd name="T56" fmla="*/ 10 w 164"/>
                <a:gd name="T57" fmla="*/ 9 h 365"/>
                <a:gd name="T58" fmla="*/ 10 w 164"/>
                <a:gd name="T59" fmla="*/ 8 h 365"/>
                <a:gd name="T60" fmla="*/ 9 w 164"/>
                <a:gd name="T61" fmla="*/ 8 h 365"/>
                <a:gd name="T62" fmla="*/ 9 w 164"/>
                <a:gd name="T63" fmla="*/ 8 h 365"/>
                <a:gd name="T64" fmla="*/ 9 w 164"/>
                <a:gd name="T65" fmla="*/ 8 h 365"/>
                <a:gd name="T66" fmla="*/ 9 w 164"/>
                <a:gd name="T67" fmla="*/ 8 h 365"/>
                <a:gd name="T68" fmla="*/ 8 w 164"/>
                <a:gd name="T69" fmla="*/ 8 h 365"/>
                <a:gd name="T70" fmla="*/ 8 w 164"/>
                <a:gd name="T71" fmla="*/ 8 h 365"/>
                <a:gd name="T72" fmla="*/ 4 w 164"/>
                <a:gd name="T73" fmla="*/ 8 h 36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4" h="365">
                  <a:moveTo>
                    <a:pt x="98" y="0"/>
                  </a:moveTo>
                  <a:lnTo>
                    <a:pt x="0" y="365"/>
                  </a:lnTo>
                  <a:lnTo>
                    <a:pt x="64" y="365"/>
                  </a:lnTo>
                  <a:lnTo>
                    <a:pt x="69" y="365"/>
                  </a:lnTo>
                  <a:lnTo>
                    <a:pt x="75" y="364"/>
                  </a:lnTo>
                  <a:lnTo>
                    <a:pt x="80" y="362"/>
                  </a:lnTo>
                  <a:lnTo>
                    <a:pt x="85" y="360"/>
                  </a:lnTo>
                  <a:lnTo>
                    <a:pt x="91" y="356"/>
                  </a:lnTo>
                  <a:lnTo>
                    <a:pt x="95" y="353"/>
                  </a:lnTo>
                  <a:lnTo>
                    <a:pt x="100" y="349"/>
                  </a:lnTo>
                  <a:lnTo>
                    <a:pt x="106" y="344"/>
                  </a:lnTo>
                  <a:lnTo>
                    <a:pt x="110" y="338"/>
                  </a:lnTo>
                  <a:lnTo>
                    <a:pt x="114" y="333"/>
                  </a:lnTo>
                  <a:lnTo>
                    <a:pt x="118" y="328"/>
                  </a:lnTo>
                  <a:lnTo>
                    <a:pt x="123" y="321"/>
                  </a:lnTo>
                  <a:lnTo>
                    <a:pt x="126" y="315"/>
                  </a:lnTo>
                  <a:lnTo>
                    <a:pt x="129" y="307"/>
                  </a:lnTo>
                  <a:lnTo>
                    <a:pt x="131" y="301"/>
                  </a:lnTo>
                  <a:lnTo>
                    <a:pt x="133" y="294"/>
                  </a:lnTo>
                  <a:lnTo>
                    <a:pt x="160" y="192"/>
                  </a:lnTo>
                  <a:lnTo>
                    <a:pt x="162" y="185"/>
                  </a:lnTo>
                  <a:lnTo>
                    <a:pt x="163" y="179"/>
                  </a:lnTo>
                  <a:lnTo>
                    <a:pt x="164" y="172"/>
                  </a:lnTo>
                  <a:lnTo>
                    <a:pt x="164" y="165"/>
                  </a:lnTo>
                  <a:lnTo>
                    <a:pt x="163" y="158"/>
                  </a:lnTo>
                  <a:lnTo>
                    <a:pt x="162" y="153"/>
                  </a:lnTo>
                  <a:lnTo>
                    <a:pt x="161" y="148"/>
                  </a:lnTo>
                  <a:lnTo>
                    <a:pt x="159" y="142"/>
                  </a:lnTo>
                  <a:lnTo>
                    <a:pt x="157" y="137"/>
                  </a:lnTo>
                  <a:lnTo>
                    <a:pt x="155" y="133"/>
                  </a:lnTo>
                  <a:lnTo>
                    <a:pt x="150" y="130"/>
                  </a:lnTo>
                  <a:lnTo>
                    <a:pt x="147" y="126"/>
                  </a:lnTo>
                  <a:lnTo>
                    <a:pt x="143" y="124"/>
                  </a:lnTo>
                  <a:lnTo>
                    <a:pt x="139" y="123"/>
                  </a:lnTo>
                  <a:lnTo>
                    <a:pt x="134" y="122"/>
                  </a:lnTo>
                  <a:lnTo>
                    <a:pt x="130" y="121"/>
                  </a:lnTo>
                  <a:lnTo>
                    <a:pt x="66"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308" name="Line 65"/>
            <p:cNvSpPr>
              <a:spLocks noChangeShapeType="1"/>
            </p:cNvSpPr>
            <p:nvPr/>
          </p:nvSpPr>
          <p:spPr bwMode="auto">
            <a:xfrm flipH="1">
              <a:off x="2266" y="1432"/>
              <a:ext cx="14"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04866" name="Freeform 66"/>
          <p:cNvSpPr>
            <a:spLocks/>
          </p:cNvSpPr>
          <p:nvPr/>
        </p:nvSpPr>
        <p:spPr bwMode="auto">
          <a:xfrm>
            <a:off x="7551738" y="4641850"/>
            <a:ext cx="101600" cy="231775"/>
          </a:xfrm>
          <a:custGeom>
            <a:avLst/>
            <a:gdLst>
              <a:gd name="T0" fmla="*/ 2147483647 w 163"/>
              <a:gd name="T1" fmla="*/ 0 h 365"/>
              <a:gd name="T2" fmla="*/ 0 w 163"/>
              <a:gd name="T3" fmla="*/ 2147483647 h 365"/>
              <a:gd name="T4" fmla="*/ 2147483647 w 163"/>
              <a:gd name="T5" fmla="*/ 2147483647 h 365"/>
              <a:gd name="T6" fmla="*/ 2147483647 w 163"/>
              <a:gd name="T7" fmla="*/ 2147483647 h 365"/>
              <a:gd name="T8" fmla="*/ 2147483647 w 163"/>
              <a:gd name="T9" fmla="*/ 2147483647 h 365"/>
              <a:gd name="T10" fmla="*/ 2147483647 w 163"/>
              <a:gd name="T11" fmla="*/ 2147483647 h 365"/>
              <a:gd name="T12" fmla="*/ 2147483647 w 163"/>
              <a:gd name="T13" fmla="*/ 2147483647 h 365"/>
              <a:gd name="T14" fmla="*/ 2147483647 w 163"/>
              <a:gd name="T15" fmla="*/ 2147483647 h 365"/>
              <a:gd name="T16" fmla="*/ 2147483647 w 163"/>
              <a:gd name="T17" fmla="*/ 2147483647 h 365"/>
              <a:gd name="T18" fmla="*/ 2147483647 w 163"/>
              <a:gd name="T19" fmla="*/ 2147483647 h 365"/>
              <a:gd name="T20" fmla="*/ 2147483647 w 163"/>
              <a:gd name="T21" fmla="*/ 2147483647 h 365"/>
              <a:gd name="T22" fmla="*/ 2147483647 w 163"/>
              <a:gd name="T23" fmla="*/ 2147483647 h 365"/>
              <a:gd name="T24" fmla="*/ 2147483647 w 163"/>
              <a:gd name="T25" fmla="*/ 2147483647 h 365"/>
              <a:gd name="T26" fmla="*/ 2147483647 w 163"/>
              <a:gd name="T27" fmla="*/ 2147483647 h 365"/>
              <a:gd name="T28" fmla="*/ 2147483647 w 163"/>
              <a:gd name="T29" fmla="*/ 2147483647 h 365"/>
              <a:gd name="T30" fmla="*/ 2147483647 w 163"/>
              <a:gd name="T31" fmla="*/ 2147483647 h 365"/>
              <a:gd name="T32" fmla="*/ 2147483647 w 163"/>
              <a:gd name="T33" fmla="*/ 2147483647 h 365"/>
              <a:gd name="T34" fmla="*/ 2147483647 w 163"/>
              <a:gd name="T35" fmla="*/ 2147483647 h 365"/>
              <a:gd name="T36" fmla="*/ 2147483647 w 163"/>
              <a:gd name="T37" fmla="*/ 2147483647 h 365"/>
              <a:gd name="T38" fmla="*/ 2147483647 w 163"/>
              <a:gd name="T39" fmla="*/ 2147483647 h 365"/>
              <a:gd name="T40" fmla="*/ 2147483647 w 163"/>
              <a:gd name="T41" fmla="*/ 2147483647 h 365"/>
              <a:gd name="T42" fmla="*/ 2147483647 w 163"/>
              <a:gd name="T43" fmla="*/ 2147483647 h 365"/>
              <a:gd name="T44" fmla="*/ 2147483647 w 163"/>
              <a:gd name="T45" fmla="*/ 2147483647 h 365"/>
              <a:gd name="T46" fmla="*/ 2147483647 w 163"/>
              <a:gd name="T47" fmla="*/ 2147483647 h 365"/>
              <a:gd name="T48" fmla="*/ 2147483647 w 163"/>
              <a:gd name="T49" fmla="*/ 2147483647 h 365"/>
              <a:gd name="T50" fmla="*/ 2147483647 w 163"/>
              <a:gd name="T51" fmla="*/ 2147483647 h 365"/>
              <a:gd name="T52" fmla="*/ 2147483647 w 163"/>
              <a:gd name="T53" fmla="*/ 2147483647 h 365"/>
              <a:gd name="T54" fmla="*/ 2147483647 w 163"/>
              <a:gd name="T55" fmla="*/ 2147483647 h 365"/>
              <a:gd name="T56" fmla="*/ 2147483647 w 163"/>
              <a:gd name="T57" fmla="*/ 2147483647 h 365"/>
              <a:gd name="T58" fmla="*/ 2147483647 w 163"/>
              <a:gd name="T59" fmla="*/ 2147483647 h 365"/>
              <a:gd name="T60" fmla="*/ 2147483647 w 163"/>
              <a:gd name="T61" fmla="*/ 2147483647 h 365"/>
              <a:gd name="T62" fmla="*/ 2147483647 w 163"/>
              <a:gd name="T63" fmla="*/ 2147483647 h 365"/>
              <a:gd name="T64" fmla="*/ 2147483647 w 163"/>
              <a:gd name="T65" fmla="*/ 2147483647 h 365"/>
              <a:gd name="T66" fmla="*/ 2147483647 w 163"/>
              <a:gd name="T67" fmla="*/ 2147483647 h 365"/>
              <a:gd name="T68" fmla="*/ 2147483647 w 163"/>
              <a:gd name="T69" fmla="*/ 2147483647 h 3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3" h="365">
                <a:moveTo>
                  <a:pt x="98" y="0"/>
                </a:moveTo>
                <a:lnTo>
                  <a:pt x="0" y="365"/>
                </a:lnTo>
                <a:lnTo>
                  <a:pt x="64" y="365"/>
                </a:lnTo>
                <a:lnTo>
                  <a:pt x="69" y="364"/>
                </a:lnTo>
                <a:lnTo>
                  <a:pt x="74" y="363"/>
                </a:lnTo>
                <a:lnTo>
                  <a:pt x="80" y="361"/>
                </a:lnTo>
                <a:lnTo>
                  <a:pt x="85" y="358"/>
                </a:lnTo>
                <a:lnTo>
                  <a:pt x="91" y="355"/>
                </a:lnTo>
                <a:lnTo>
                  <a:pt x="97" y="351"/>
                </a:lnTo>
                <a:lnTo>
                  <a:pt x="102" y="347"/>
                </a:lnTo>
                <a:lnTo>
                  <a:pt x="107" y="341"/>
                </a:lnTo>
                <a:lnTo>
                  <a:pt x="112" y="335"/>
                </a:lnTo>
                <a:lnTo>
                  <a:pt x="116" y="329"/>
                </a:lnTo>
                <a:lnTo>
                  <a:pt x="120" y="322"/>
                </a:lnTo>
                <a:lnTo>
                  <a:pt x="124" y="316"/>
                </a:lnTo>
                <a:lnTo>
                  <a:pt x="128" y="308"/>
                </a:lnTo>
                <a:lnTo>
                  <a:pt x="130" y="301"/>
                </a:lnTo>
                <a:lnTo>
                  <a:pt x="132" y="293"/>
                </a:lnTo>
                <a:lnTo>
                  <a:pt x="159" y="192"/>
                </a:lnTo>
                <a:lnTo>
                  <a:pt x="162" y="185"/>
                </a:lnTo>
                <a:lnTo>
                  <a:pt x="163" y="177"/>
                </a:lnTo>
                <a:lnTo>
                  <a:pt x="163" y="170"/>
                </a:lnTo>
                <a:lnTo>
                  <a:pt x="163" y="164"/>
                </a:lnTo>
                <a:lnTo>
                  <a:pt x="163" y="156"/>
                </a:lnTo>
                <a:lnTo>
                  <a:pt x="162" y="151"/>
                </a:lnTo>
                <a:lnTo>
                  <a:pt x="159" y="144"/>
                </a:lnTo>
                <a:lnTo>
                  <a:pt x="157" y="139"/>
                </a:lnTo>
                <a:lnTo>
                  <a:pt x="154" y="135"/>
                </a:lnTo>
                <a:lnTo>
                  <a:pt x="151" y="131"/>
                </a:lnTo>
                <a:lnTo>
                  <a:pt x="148" y="127"/>
                </a:lnTo>
                <a:lnTo>
                  <a:pt x="144" y="124"/>
                </a:lnTo>
                <a:lnTo>
                  <a:pt x="139" y="123"/>
                </a:lnTo>
                <a:lnTo>
                  <a:pt x="134" y="121"/>
                </a:lnTo>
                <a:lnTo>
                  <a:pt x="129" y="121"/>
                </a:lnTo>
                <a:lnTo>
                  <a:pt x="65"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204867" name="Group 67"/>
          <p:cNvGrpSpPr>
            <a:grpSpLocks/>
          </p:cNvGrpSpPr>
          <p:nvPr/>
        </p:nvGrpSpPr>
        <p:grpSpPr bwMode="auto">
          <a:xfrm>
            <a:off x="6170613" y="3492500"/>
            <a:ext cx="147637" cy="231775"/>
            <a:chOff x="1301" y="2237"/>
            <a:chExt cx="93" cy="146"/>
          </a:xfrm>
        </p:grpSpPr>
        <p:sp>
          <p:nvSpPr>
            <p:cNvPr id="50301" name="Line 68"/>
            <p:cNvSpPr>
              <a:spLocks noChangeShapeType="1"/>
            </p:cNvSpPr>
            <p:nvPr/>
          </p:nvSpPr>
          <p:spPr bwMode="auto">
            <a:xfrm flipH="1">
              <a:off x="1315" y="238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302" name="Freeform 69"/>
            <p:cNvSpPr>
              <a:spLocks/>
            </p:cNvSpPr>
            <p:nvPr/>
          </p:nvSpPr>
          <p:spPr bwMode="auto">
            <a:xfrm>
              <a:off x="1301" y="2355"/>
              <a:ext cx="14" cy="28"/>
            </a:xfrm>
            <a:custGeom>
              <a:avLst/>
              <a:gdLst>
                <a:gd name="T0" fmla="*/ 0 w 34"/>
                <a:gd name="T1" fmla="*/ 0 h 71"/>
                <a:gd name="T2" fmla="*/ 0 w 34"/>
                <a:gd name="T3" fmla="*/ 0 h 71"/>
                <a:gd name="T4" fmla="*/ 0 w 34"/>
                <a:gd name="T5" fmla="*/ 1 h 71"/>
                <a:gd name="T6" fmla="*/ 0 w 34"/>
                <a:gd name="T7" fmla="*/ 1 h 71"/>
                <a:gd name="T8" fmla="*/ 0 w 34"/>
                <a:gd name="T9" fmla="*/ 2 h 71"/>
                <a:gd name="T10" fmla="*/ 0 w 34"/>
                <a:gd name="T11" fmla="*/ 2 h 71"/>
                <a:gd name="T12" fmla="*/ 0 w 34"/>
                <a:gd name="T13" fmla="*/ 2 h 71"/>
                <a:gd name="T14" fmla="*/ 0 w 34"/>
                <a:gd name="T15" fmla="*/ 3 h 71"/>
                <a:gd name="T16" fmla="*/ 0 w 34"/>
                <a:gd name="T17" fmla="*/ 3 h 71"/>
                <a:gd name="T18" fmla="*/ 0 w 34"/>
                <a:gd name="T19" fmla="*/ 4 h 71"/>
                <a:gd name="T20" fmla="*/ 1 w 34"/>
                <a:gd name="T21" fmla="*/ 4 h 71"/>
                <a:gd name="T22" fmla="*/ 1 w 34"/>
                <a:gd name="T23" fmla="*/ 4 h 71"/>
                <a:gd name="T24" fmla="*/ 1 w 34"/>
                <a:gd name="T25" fmla="*/ 4 h 71"/>
                <a:gd name="T26" fmla="*/ 1 w 34"/>
                <a:gd name="T27" fmla="*/ 4 h 71"/>
                <a:gd name="T28" fmla="*/ 2 w 34"/>
                <a:gd name="T29" fmla="*/ 4 h 71"/>
                <a:gd name="T30" fmla="*/ 2 w 34"/>
                <a:gd name="T31" fmla="*/ 4 h 71"/>
                <a:gd name="T32" fmla="*/ 2 w 34"/>
                <a:gd name="T33" fmla="*/ 4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71">
                  <a:moveTo>
                    <a:pt x="3" y="0"/>
                  </a:moveTo>
                  <a:lnTo>
                    <a:pt x="2" y="7"/>
                  </a:lnTo>
                  <a:lnTo>
                    <a:pt x="1" y="13"/>
                  </a:lnTo>
                  <a:lnTo>
                    <a:pt x="0" y="20"/>
                  </a:lnTo>
                  <a:lnTo>
                    <a:pt x="0" y="27"/>
                  </a:lnTo>
                  <a:lnTo>
                    <a:pt x="0" y="33"/>
                  </a:lnTo>
                  <a:lnTo>
                    <a:pt x="1" y="39"/>
                  </a:lnTo>
                  <a:lnTo>
                    <a:pt x="3" y="44"/>
                  </a:lnTo>
                  <a:lnTo>
                    <a:pt x="4" y="50"/>
                  </a:lnTo>
                  <a:lnTo>
                    <a:pt x="7" y="55"/>
                  </a:lnTo>
                  <a:lnTo>
                    <a:pt x="9" y="58"/>
                  </a:lnTo>
                  <a:lnTo>
                    <a:pt x="13" y="62"/>
                  </a:lnTo>
                  <a:lnTo>
                    <a:pt x="17" y="66"/>
                  </a:lnTo>
                  <a:lnTo>
                    <a:pt x="20" y="68"/>
                  </a:lnTo>
                  <a:lnTo>
                    <a:pt x="24" y="69"/>
                  </a:lnTo>
                  <a:lnTo>
                    <a:pt x="30" y="70"/>
                  </a:lnTo>
                  <a:lnTo>
                    <a:pt x="34"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303" name="Line 70"/>
            <p:cNvSpPr>
              <a:spLocks noChangeShapeType="1"/>
            </p:cNvSpPr>
            <p:nvPr/>
          </p:nvSpPr>
          <p:spPr bwMode="auto">
            <a:xfrm flipV="1">
              <a:off x="1304" y="2313"/>
              <a:ext cx="1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304" name="Freeform 71"/>
            <p:cNvSpPr>
              <a:spLocks/>
            </p:cNvSpPr>
            <p:nvPr/>
          </p:nvSpPr>
          <p:spPr bwMode="auto">
            <a:xfrm>
              <a:off x="1315" y="2285"/>
              <a:ext cx="25" cy="28"/>
            </a:xfrm>
            <a:custGeom>
              <a:avLst/>
              <a:gdLst>
                <a:gd name="T0" fmla="*/ 3 w 68"/>
                <a:gd name="T1" fmla="*/ 0 h 71"/>
                <a:gd name="T2" fmla="*/ 3 w 68"/>
                <a:gd name="T3" fmla="*/ 0 h 71"/>
                <a:gd name="T4" fmla="*/ 3 w 68"/>
                <a:gd name="T5" fmla="*/ 0 h 71"/>
                <a:gd name="T6" fmla="*/ 3 w 68"/>
                <a:gd name="T7" fmla="*/ 0 h 71"/>
                <a:gd name="T8" fmla="*/ 3 w 68"/>
                <a:gd name="T9" fmla="*/ 0 h 71"/>
                <a:gd name="T10" fmla="*/ 2 w 68"/>
                <a:gd name="T11" fmla="*/ 1 h 71"/>
                <a:gd name="T12" fmla="*/ 2 w 68"/>
                <a:gd name="T13" fmla="*/ 1 h 71"/>
                <a:gd name="T14" fmla="*/ 1 w 68"/>
                <a:gd name="T15" fmla="*/ 1 h 71"/>
                <a:gd name="T16" fmla="*/ 1 w 68"/>
                <a:gd name="T17" fmla="*/ 1 h 71"/>
                <a:gd name="T18" fmla="*/ 1 w 68"/>
                <a:gd name="T19" fmla="*/ 2 h 71"/>
                <a:gd name="T20" fmla="*/ 1 w 68"/>
                <a:gd name="T21" fmla="*/ 2 h 71"/>
                <a:gd name="T22" fmla="*/ 1 w 68"/>
                <a:gd name="T23" fmla="*/ 2 h 71"/>
                <a:gd name="T24" fmla="*/ 0 w 68"/>
                <a:gd name="T25" fmla="*/ 3 h 71"/>
                <a:gd name="T26" fmla="*/ 0 w 68"/>
                <a:gd name="T27" fmla="*/ 3 h 71"/>
                <a:gd name="T28" fmla="*/ 0 w 68"/>
                <a:gd name="T29" fmla="*/ 4 h 71"/>
                <a:gd name="T30" fmla="*/ 0 w 68"/>
                <a:gd name="T31" fmla="*/ 4 h 71"/>
                <a:gd name="T32" fmla="*/ 0 w 68"/>
                <a:gd name="T33" fmla="*/ 4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8" h="71">
                  <a:moveTo>
                    <a:pt x="68" y="0"/>
                  </a:moveTo>
                  <a:lnTo>
                    <a:pt x="64" y="0"/>
                  </a:lnTo>
                  <a:lnTo>
                    <a:pt x="58" y="1"/>
                  </a:lnTo>
                  <a:lnTo>
                    <a:pt x="53" y="3"/>
                  </a:lnTo>
                  <a:lnTo>
                    <a:pt x="48" y="5"/>
                  </a:lnTo>
                  <a:lnTo>
                    <a:pt x="42" y="9"/>
                  </a:lnTo>
                  <a:lnTo>
                    <a:pt x="37" y="12"/>
                  </a:lnTo>
                  <a:lnTo>
                    <a:pt x="33" y="16"/>
                  </a:lnTo>
                  <a:lnTo>
                    <a:pt x="27" y="21"/>
                  </a:lnTo>
                  <a:lnTo>
                    <a:pt x="23" y="26"/>
                  </a:lnTo>
                  <a:lnTo>
                    <a:pt x="19" y="32"/>
                  </a:lnTo>
                  <a:lnTo>
                    <a:pt x="15" y="37"/>
                  </a:lnTo>
                  <a:lnTo>
                    <a:pt x="10" y="44"/>
                  </a:lnTo>
                  <a:lnTo>
                    <a:pt x="7" y="50"/>
                  </a:lnTo>
                  <a:lnTo>
                    <a:pt x="4" y="58"/>
                  </a:lnTo>
                  <a:lnTo>
                    <a:pt x="2" y="64"/>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305" name="Line 72"/>
            <p:cNvSpPr>
              <a:spLocks noChangeShapeType="1"/>
            </p:cNvSpPr>
            <p:nvPr/>
          </p:nvSpPr>
          <p:spPr bwMode="auto">
            <a:xfrm>
              <a:off x="1340" y="2285"/>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306" name="Line 73"/>
            <p:cNvSpPr>
              <a:spLocks noChangeShapeType="1"/>
            </p:cNvSpPr>
            <p:nvPr/>
          </p:nvSpPr>
          <p:spPr bwMode="auto">
            <a:xfrm flipH="1">
              <a:off x="1380" y="2237"/>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4874" name="Group 74"/>
          <p:cNvGrpSpPr>
            <a:grpSpLocks/>
          </p:cNvGrpSpPr>
          <p:nvPr/>
        </p:nvGrpSpPr>
        <p:grpSpPr bwMode="auto">
          <a:xfrm>
            <a:off x="6192838" y="4249738"/>
            <a:ext cx="84137" cy="155575"/>
            <a:chOff x="1315" y="2714"/>
            <a:chExt cx="53" cy="98"/>
          </a:xfrm>
        </p:grpSpPr>
        <p:sp>
          <p:nvSpPr>
            <p:cNvPr id="50296" name="Line 75"/>
            <p:cNvSpPr>
              <a:spLocks noChangeShapeType="1"/>
            </p:cNvSpPr>
            <p:nvPr/>
          </p:nvSpPr>
          <p:spPr bwMode="auto">
            <a:xfrm flipH="1">
              <a:off x="1329" y="281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97" name="Freeform 76"/>
            <p:cNvSpPr>
              <a:spLocks/>
            </p:cNvSpPr>
            <p:nvPr/>
          </p:nvSpPr>
          <p:spPr bwMode="auto">
            <a:xfrm>
              <a:off x="1315" y="2784"/>
              <a:ext cx="14" cy="28"/>
            </a:xfrm>
            <a:custGeom>
              <a:avLst/>
              <a:gdLst>
                <a:gd name="T0" fmla="*/ 0 w 34"/>
                <a:gd name="T1" fmla="*/ 0 h 71"/>
                <a:gd name="T2" fmla="*/ 0 w 34"/>
                <a:gd name="T3" fmla="*/ 0 h 71"/>
                <a:gd name="T4" fmla="*/ 0 w 34"/>
                <a:gd name="T5" fmla="*/ 1 h 71"/>
                <a:gd name="T6" fmla="*/ 0 w 34"/>
                <a:gd name="T7" fmla="*/ 2 h 71"/>
                <a:gd name="T8" fmla="*/ 0 w 34"/>
                <a:gd name="T9" fmla="*/ 2 h 71"/>
                <a:gd name="T10" fmla="*/ 0 w 34"/>
                <a:gd name="T11" fmla="*/ 2 h 71"/>
                <a:gd name="T12" fmla="*/ 0 w 34"/>
                <a:gd name="T13" fmla="*/ 3 h 71"/>
                <a:gd name="T14" fmla="*/ 0 w 34"/>
                <a:gd name="T15" fmla="*/ 3 h 71"/>
                <a:gd name="T16" fmla="*/ 0 w 34"/>
                <a:gd name="T17" fmla="*/ 3 h 71"/>
                <a:gd name="T18" fmla="*/ 0 w 34"/>
                <a:gd name="T19" fmla="*/ 4 h 71"/>
                <a:gd name="T20" fmla="*/ 1 w 34"/>
                <a:gd name="T21" fmla="*/ 4 h 71"/>
                <a:gd name="T22" fmla="*/ 1 w 34"/>
                <a:gd name="T23" fmla="*/ 4 h 71"/>
                <a:gd name="T24" fmla="*/ 1 w 34"/>
                <a:gd name="T25" fmla="*/ 4 h 71"/>
                <a:gd name="T26" fmla="*/ 2 w 34"/>
                <a:gd name="T27" fmla="*/ 4 h 71"/>
                <a:gd name="T28" fmla="*/ 2 w 34"/>
                <a:gd name="T29" fmla="*/ 4 h 71"/>
                <a:gd name="T30" fmla="*/ 2 w 34"/>
                <a:gd name="T31" fmla="*/ 4 h 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4" h="71">
                  <a:moveTo>
                    <a:pt x="3" y="0"/>
                  </a:moveTo>
                  <a:lnTo>
                    <a:pt x="2" y="7"/>
                  </a:lnTo>
                  <a:lnTo>
                    <a:pt x="0" y="15"/>
                  </a:lnTo>
                  <a:lnTo>
                    <a:pt x="0" y="22"/>
                  </a:lnTo>
                  <a:lnTo>
                    <a:pt x="0" y="30"/>
                  </a:lnTo>
                  <a:lnTo>
                    <a:pt x="0" y="36"/>
                  </a:lnTo>
                  <a:lnTo>
                    <a:pt x="2" y="42"/>
                  </a:lnTo>
                  <a:lnTo>
                    <a:pt x="3" y="48"/>
                  </a:lnTo>
                  <a:lnTo>
                    <a:pt x="5" y="53"/>
                  </a:lnTo>
                  <a:lnTo>
                    <a:pt x="8" y="57"/>
                  </a:lnTo>
                  <a:lnTo>
                    <a:pt x="12" y="62"/>
                  </a:lnTo>
                  <a:lnTo>
                    <a:pt x="15" y="65"/>
                  </a:lnTo>
                  <a:lnTo>
                    <a:pt x="19" y="68"/>
                  </a:lnTo>
                  <a:lnTo>
                    <a:pt x="24" y="70"/>
                  </a:lnTo>
                  <a:lnTo>
                    <a:pt x="29" y="71"/>
                  </a:lnTo>
                  <a:lnTo>
                    <a:pt x="34"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98" name="Line 77"/>
            <p:cNvSpPr>
              <a:spLocks noChangeShapeType="1"/>
            </p:cNvSpPr>
            <p:nvPr/>
          </p:nvSpPr>
          <p:spPr bwMode="auto">
            <a:xfrm flipV="1">
              <a:off x="1318" y="2742"/>
              <a:ext cx="1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99" name="Freeform 78"/>
            <p:cNvSpPr>
              <a:spLocks/>
            </p:cNvSpPr>
            <p:nvPr/>
          </p:nvSpPr>
          <p:spPr bwMode="auto">
            <a:xfrm>
              <a:off x="1329" y="2714"/>
              <a:ext cx="25" cy="28"/>
            </a:xfrm>
            <a:custGeom>
              <a:avLst/>
              <a:gdLst>
                <a:gd name="T0" fmla="*/ 3 w 68"/>
                <a:gd name="T1" fmla="*/ 0 h 71"/>
                <a:gd name="T2" fmla="*/ 3 w 68"/>
                <a:gd name="T3" fmla="*/ 0 h 71"/>
                <a:gd name="T4" fmla="*/ 3 w 68"/>
                <a:gd name="T5" fmla="*/ 0 h 71"/>
                <a:gd name="T6" fmla="*/ 3 w 68"/>
                <a:gd name="T7" fmla="*/ 0 h 71"/>
                <a:gd name="T8" fmla="*/ 2 w 68"/>
                <a:gd name="T9" fmla="*/ 0 h 71"/>
                <a:gd name="T10" fmla="*/ 2 w 68"/>
                <a:gd name="T11" fmla="*/ 1 h 71"/>
                <a:gd name="T12" fmla="*/ 2 w 68"/>
                <a:gd name="T13" fmla="*/ 1 h 71"/>
                <a:gd name="T14" fmla="*/ 1 w 68"/>
                <a:gd name="T15" fmla="*/ 1 h 71"/>
                <a:gd name="T16" fmla="*/ 1 w 68"/>
                <a:gd name="T17" fmla="*/ 2 h 71"/>
                <a:gd name="T18" fmla="*/ 1 w 68"/>
                <a:gd name="T19" fmla="*/ 2 h 71"/>
                <a:gd name="T20" fmla="*/ 1 w 68"/>
                <a:gd name="T21" fmla="*/ 2 h 71"/>
                <a:gd name="T22" fmla="*/ 0 w 68"/>
                <a:gd name="T23" fmla="*/ 3 h 71"/>
                <a:gd name="T24" fmla="*/ 0 w 68"/>
                <a:gd name="T25" fmla="*/ 3 h 71"/>
                <a:gd name="T26" fmla="*/ 0 w 68"/>
                <a:gd name="T27" fmla="*/ 4 h 71"/>
                <a:gd name="T28" fmla="*/ 0 w 68"/>
                <a:gd name="T29" fmla="*/ 4 h 71"/>
                <a:gd name="T30" fmla="*/ 0 w 68"/>
                <a:gd name="T31" fmla="*/ 4 h 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8" h="71">
                  <a:moveTo>
                    <a:pt x="68" y="0"/>
                  </a:moveTo>
                  <a:lnTo>
                    <a:pt x="63" y="0"/>
                  </a:lnTo>
                  <a:lnTo>
                    <a:pt x="57" y="1"/>
                  </a:lnTo>
                  <a:lnTo>
                    <a:pt x="52" y="4"/>
                  </a:lnTo>
                  <a:lnTo>
                    <a:pt x="47" y="6"/>
                  </a:lnTo>
                  <a:lnTo>
                    <a:pt x="40" y="9"/>
                  </a:lnTo>
                  <a:lnTo>
                    <a:pt x="35" y="13"/>
                  </a:lnTo>
                  <a:lnTo>
                    <a:pt x="30" y="18"/>
                  </a:lnTo>
                  <a:lnTo>
                    <a:pt x="25" y="24"/>
                  </a:lnTo>
                  <a:lnTo>
                    <a:pt x="20" y="29"/>
                  </a:lnTo>
                  <a:lnTo>
                    <a:pt x="16" y="35"/>
                  </a:lnTo>
                  <a:lnTo>
                    <a:pt x="11" y="42"/>
                  </a:lnTo>
                  <a:lnTo>
                    <a:pt x="7" y="49"/>
                  </a:lnTo>
                  <a:lnTo>
                    <a:pt x="4" y="56"/>
                  </a:lnTo>
                  <a:lnTo>
                    <a:pt x="2" y="63"/>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300" name="Line 79"/>
            <p:cNvSpPr>
              <a:spLocks noChangeShapeType="1"/>
            </p:cNvSpPr>
            <p:nvPr/>
          </p:nvSpPr>
          <p:spPr bwMode="auto">
            <a:xfrm>
              <a:off x="1354" y="2714"/>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0184" name="Line 80"/>
          <p:cNvSpPr>
            <a:spLocks noChangeShapeType="1"/>
          </p:cNvSpPr>
          <p:nvPr/>
        </p:nvSpPr>
        <p:spPr bwMode="auto">
          <a:xfrm>
            <a:off x="5435600" y="4076700"/>
            <a:ext cx="29972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185" name="Line 81"/>
          <p:cNvSpPr>
            <a:spLocks noChangeShapeType="1"/>
          </p:cNvSpPr>
          <p:nvPr/>
        </p:nvSpPr>
        <p:spPr bwMode="auto">
          <a:xfrm flipV="1">
            <a:off x="7939088" y="2379663"/>
            <a:ext cx="0" cy="21336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186" name="Group 82"/>
          <p:cNvGrpSpPr>
            <a:grpSpLocks/>
          </p:cNvGrpSpPr>
          <p:nvPr/>
        </p:nvGrpSpPr>
        <p:grpSpPr bwMode="auto">
          <a:xfrm>
            <a:off x="5489575" y="922338"/>
            <a:ext cx="2782888" cy="5746750"/>
            <a:chOff x="872" y="618"/>
            <a:chExt cx="1753" cy="3620"/>
          </a:xfrm>
        </p:grpSpPr>
        <p:grpSp>
          <p:nvGrpSpPr>
            <p:cNvPr id="50262" name="Group 83"/>
            <p:cNvGrpSpPr>
              <a:grpSpLocks/>
            </p:cNvGrpSpPr>
            <p:nvPr/>
          </p:nvGrpSpPr>
          <p:grpSpPr bwMode="auto">
            <a:xfrm>
              <a:off x="1461" y="4140"/>
              <a:ext cx="62" cy="98"/>
              <a:chOff x="1461" y="4140"/>
              <a:chExt cx="62" cy="98"/>
            </a:xfrm>
          </p:grpSpPr>
          <p:sp>
            <p:nvSpPr>
              <p:cNvPr id="50294" name="Freeform 84"/>
              <p:cNvSpPr>
                <a:spLocks/>
              </p:cNvSpPr>
              <p:nvPr/>
            </p:nvSpPr>
            <p:spPr bwMode="auto">
              <a:xfrm>
                <a:off x="1506" y="4218"/>
                <a:ext cx="5" cy="20"/>
              </a:xfrm>
              <a:custGeom>
                <a:avLst/>
                <a:gdLst>
                  <a:gd name="T0" fmla="*/ 0 w 15"/>
                  <a:gd name="T1" fmla="*/ 0 h 51"/>
                  <a:gd name="T2" fmla="*/ 0 w 15"/>
                  <a:gd name="T3" fmla="*/ 0 h 51"/>
                  <a:gd name="T4" fmla="*/ 0 w 15"/>
                  <a:gd name="T5" fmla="*/ 0 h 51"/>
                  <a:gd name="T6" fmla="*/ 0 w 15"/>
                  <a:gd name="T7" fmla="*/ 1 h 51"/>
                  <a:gd name="T8" fmla="*/ 0 w 15"/>
                  <a:gd name="T9" fmla="*/ 1 h 51"/>
                  <a:gd name="T10" fmla="*/ 0 w 15"/>
                  <a:gd name="T11" fmla="*/ 1 h 51"/>
                  <a:gd name="T12" fmla="*/ 0 w 15"/>
                  <a:gd name="T13" fmla="*/ 2 h 51"/>
                  <a:gd name="T14" fmla="*/ 0 w 15"/>
                  <a:gd name="T15" fmla="*/ 2 h 51"/>
                  <a:gd name="T16" fmla="*/ 0 w 15"/>
                  <a:gd name="T17" fmla="*/ 2 h 51"/>
                  <a:gd name="T18" fmla="*/ 0 w 15"/>
                  <a:gd name="T19" fmla="*/ 2 h 51"/>
                  <a:gd name="T20" fmla="*/ 0 w 15"/>
                  <a:gd name="T21" fmla="*/ 2 h 51"/>
                  <a:gd name="T22" fmla="*/ 0 w 15"/>
                  <a:gd name="T23" fmla="*/ 2 h 51"/>
                  <a:gd name="T24" fmla="*/ 0 w 15"/>
                  <a:gd name="T25" fmla="*/ 3 h 51"/>
                  <a:gd name="T26" fmla="*/ 0 w 15"/>
                  <a:gd name="T27" fmla="*/ 3 h 51"/>
                  <a:gd name="T28" fmla="*/ 1 w 15"/>
                  <a:gd name="T29" fmla="*/ 3 h 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5" h="51">
                    <a:moveTo>
                      <a:pt x="2" y="0"/>
                    </a:moveTo>
                    <a:lnTo>
                      <a:pt x="1" y="5"/>
                    </a:lnTo>
                    <a:lnTo>
                      <a:pt x="0" y="8"/>
                    </a:lnTo>
                    <a:lnTo>
                      <a:pt x="0" y="11"/>
                    </a:lnTo>
                    <a:lnTo>
                      <a:pt x="0" y="14"/>
                    </a:lnTo>
                    <a:lnTo>
                      <a:pt x="0" y="17"/>
                    </a:lnTo>
                    <a:lnTo>
                      <a:pt x="0" y="22"/>
                    </a:lnTo>
                    <a:lnTo>
                      <a:pt x="0" y="25"/>
                    </a:lnTo>
                    <a:lnTo>
                      <a:pt x="1" y="28"/>
                    </a:lnTo>
                    <a:lnTo>
                      <a:pt x="2" y="31"/>
                    </a:lnTo>
                    <a:lnTo>
                      <a:pt x="4" y="34"/>
                    </a:lnTo>
                    <a:lnTo>
                      <a:pt x="7" y="40"/>
                    </a:lnTo>
                    <a:lnTo>
                      <a:pt x="10" y="46"/>
                    </a:lnTo>
                    <a:lnTo>
                      <a:pt x="12" y="49"/>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95" name="Freeform 85"/>
              <p:cNvSpPr>
                <a:spLocks/>
              </p:cNvSpPr>
              <p:nvPr/>
            </p:nvSpPr>
            <p:spPr bwMode="auto">
              <a:xfrm>
                <a:off x="1461" y="4140"/>
                <a:ext cx="62" cy="98"/>
              </a:xfrm>
              <a:custGeom>
                <a:avLst/>
                <a:gdLst>
                  <a:gd name="T0" fmla="*/ 10 w 155"/>
                  <a:gd name="T1" fmla="*/ 2 h 243"/>
                  <a:gd name="T2" fmla="*/ 10 w 155"/>
                  <a:gd name="T3" fmla="*/ 2 h 243"/>
                  <a:gd name="T4" fmla="*/ 10 w 155"/>
                  <a:gd name="T5" fmla="*/ 1 h 243"/>
                  <a:gd name="T6" fmla="*/ 10 w 155"/>
                  <a:gd name="T7" fmla="*/ 1 h 243"/>
                  <a:gd name="T8" fmla="*/ 10 w 155"/>
                  <a:gd name="T9" fmla="*/ 0 h 243"/>
                  <a:gd name="T10" fmla="*/ 10 w 155"/>
                  <a:gd name="T11" fmla="*/ 0 h 243"/>
                  <a:gd name="T12" fmla="*/ 9 w 155"/>
                  <a:gd name="T13" fmla="*/ 0 h 243"/>
                  <a:gd name="T14" fmla="*/ 9 w 155"/>
                  <a:gd name="T15" fmla="*/ 0 h 243"/>
                  <a:gd name="T16" fmla="*/ 8 w 155"/>
                  <a:gd name="T17" fmla="*/ 0 h 243"/>
                  <a:gd name="T18" fmla="*/ 7 w 155"/>
                  <a:gd name="T19" fmla="*/ 0 h 243"/>
                  <a:gd name="T20" fmla="*/ 6 w 155"/>
                  <a:gd name="T21" fmla="*/ 0 h 243"/>
                  <a:gd name="T22" fmla="*/ 6 w 155"/>
                  <a:gd name="T23" fmla="*/ 0 h 243"/>
                  <a:gd name="T24" fmla="*/ 5 w 155"/>
                  <a:gd name="T25" fmla="*/ 0 h 243"/>
                  <a:gd name="T26" fmla="*/ 4 w 155"/>
                  <a:gd name="T27" fmla="*/ 1 h 243"/>
                  <a:gd name="T28" fmla="*/ 4 w 155"/>
                  <a:gd name="T29" fmla="*/ 1 h 243"/>
                  <a:gd name="T30" fmla="*/ 4 w 155"/>
                  <a:gd name="T31" fmla="*/ 2 h 243"/>
                  <a:gd name="T32" fmla="*/ 3 w 155"/>
                  <a:gd name="T33" fmla="*/ 2 h 243"/>
                  <a:gd name="T34" fmla="*/ 2 w 155"/>
                  <a:gd name="T35" fmla="*/ 4 h 243"/>
                  <a:gd name="T36" fmla="*/ 2 w 155"/>
                  <a:gd name="T37" fmla="*/ 4 h 243"/>
                  <a:gd name="T38" fmla="*/ 2 w 155"/>
                  <a:gd name="T39" fmla="*/ 6 h 243"/>
                  <a:gd name="T40" fmla="*/ 1 w 155"/>
                  <a:gd name="T41" fmla="*/ 10 h 243"/>
                  <a:gd name="T42" fmla="*/ 0 w 155"/>
                  <a:gd name="T43" fmla="*/ 12 h 243"/>
                  <a:gd name="T44" fmla="*/ 0 w 155"/>
                  <a:gd name="T45" fmla="*/ 13 h 243"/>
                  <a:gd name="T46" fmla="*/ 0 w 155"/>
                  <a:gd name="T47" fmla="*/ 13 h 243"/>
                  <a:gd name="T48" fmla="*/ 0 w 155"/>
                  <a:gd name="T49" fmla="*/ 14 h 243"/>
                  <a:gd name="T50" fmla="*/ 0 w 155"/>
                  <a:gd name="T51" fmla="*/ 14 h 243"/>
                  <a:gd name="T52" fmla="*/ 0 w 155"/>
                  <a:gd name="T53" fmla="*/ 15 h 243"/>
                  <a:gd name="T54" fmla="*/ 1 w 155"/>
                  <a:gd name="T55" fmla="*/ 15 h 243"/>
                  <a:gd name="T56" fmla="*/ 1 w 155"/>
                  <a:gd name="T57" fmla="*/ 15 h 243"/>
                  <a:gd name="T58" fmla="*/ 1 w 155"/>
                  <a:gd name="T59" fmla="*/ 16 h 243"/>
                  <a:gd name="T60" fmla="*/ 2 w 155"/>
                  <a:gd name="T61" fmla="*/ 16 h 243"/>
                  <a:gd name="T62" fmla="*/ 2 w 155"/>
                  <a:gd name="T63" fmla="*/ 16 h 243"/>
                  <a:gd name="T64" fmla="*/ 2 w 155"/>
                  <a:gd name="T65" fmla="*/ 16 h 243"/>
                  <a:gd name="T66" fmla="*/ 3 w 155"/>
                  <a:gd name="T67" fmla="*/ 16 h 243"/>
                  <a:gd name="T68" fmla="*/ 4 w 155"/>
                  <a:gd name="T69" fmla="*/ 16 h 243"/>
                  <a:gd name="T70" fmla="*/ 4 w 155"/>
                  <a:gd name="T71" fmla="*/ 16 h 243"/>
                  <a:gd name="T72" fmla="*/ 5 w 155"/>
                  <a:gd name="T73" fmla="*/ 16 h 243"/>
                  <a:gd name="T74" fmla="*/ 5 w 155"/>
                  <a:gd name="T75" fmla="*/ 16 h 243"/>
                  <a:gd name="T76" fmla="*/ 5 w 155"/>
                  <a:gd name="T77" fmla="*/ 16 h 243"/>
                  <a:gd name="T78" fmla="*/ 6 w 155"/>
                  <a:gd name="T79" fmla="*/ 15 h 243"/>
                  <a:gd name="T80" fmla="*/ 6 w 155"/>
                  <a:gd name="T81" fmla="*/ 15 h 243"/>
                  <a:gd name="T82" fmla="*/ 6 w 155"/>
                  <a:gd name="T83" fmla="*/ 14 h 243"/>
                  <a:gd name="T84" fmla="*/ 7 w 155"/>
                  <a:gd name="T85" fmla="*/ 14 h 243"/>
                  <a:gd name="T86" fmla="*/ 7 w 155"/>
                  <a:gd name="T87" fmla="*/ 13 h 243"/>
                  <a:gd name="T88" fmla="*/ 7 w 155"/>
                  <a:gd name="T89" fmla="*/ 12 h 243"/>
                  <a:gd name="T90" fmla="*/ 8 w 155"/>
                  <a:gd name="T91" fmla="*/ 10 h 243"/>
                  <a:gd name="T92" fmla="*/ 8 w 155"/>
                  <a:gd name="T93" fmla="*/ 7 h 243"/>
                  <a:gd name="T94" fmla="*/ 9 w 155"/>
                  <a:gd name="T95" fmla="*/ 5 h 243"/>
                  <a:gd name="T96" fmla="*/ 10 w 155"/>
                  <a:gd name="T97" fmla="*/ 3 h 2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5" h="243">
                    <a:moveTo>
                      <a:pt x="154" y="33"/>
                    </a:moveTo>
                    <a:lnTo>
                      <a:pt x="155" y="29"/>
                    </a:lnTo>
                    <a:lnTo>
                      <a:pt x="155" y="27"/>
                    </a:lnTo>
                    <a:lnTo>
                      <a:pt x="155" y="25"/>
                    </a:lnTo>
                    <a:lnTo>
                      <a:pt x="155" y="22"/>
                    </a:lnTo>
                    <a:lnTo>
                      <a:pt x="154" y="20"/>
                    </a:lnTo>
                    <a:lnTo>
                      <a:pt x="154" y="17"/>
                    </a:lnTo>
                    <a:lnTo>
                      <a:pt x="152" y="12"/>
                    </a:lnTo>
                    <a:lnTo>
                      <a:pt x="152" y="9"/>
                    </a:lnTo>
                    <a:lnTo>
                      <a:pt x="150" y="7"/>
                    </a:lnTo>
                    <a:lnTo>
                      <a:pt x="149" y="5"/>
                    </a:lnTo>
                    <a:lnTo>
                      <a:pt x="148" y="3"/>
                    </a:lnTo>
                    <a:lnTo>
                      <a:pt x="147" y="2"/>
                    </a:lnTo>
                    <a:lnTo>
                      <a:pt x="146" y="2"/>
                    </a:lnTo>
                    <a:lnTo>
                      <a:pt x="144" y="1"/>
                    </a:lnTo>
                    <a:lnTo>
                      <a:pt x="142" y="0"/>
                    </a:lnTo>
                    <a:lnTo>
                      <a:pt x="138" y="0"/>
                    </a:lnTo>
                    <a:lnTo>
                      <a:pt x="128" y="0"/>
                    </a:lnTo>
                    <a:lnTo>
                      <a:pt x="118" y="0"/>
                    </a:lnTo>
                    <a:lnTo>
                      <a:pt x="108" y="0"/>
                    </a:lnTo>
                    <a:lnTo>
                      <a:pt x="103" y="1"/>
                    </a:lnTo>
                    <a:lnTo>
                      <a:pt x="98" y="1"/>
                    </a:lnTo>
                    <a:lnTo>
                      <a:pt x="93" y="2"/>
                    </a:lnTo>
                    <a:lnTo>
                      <a:pt x="87" y="3"/>
                    </a:lnTo>
                    <a:lnTo>
                      <a:pt x="83" y="4"/>
                    </a:lnTo>
                    <a:lnTo>
                      <a:pt x="79" y="6"/>
                    </a:lnTo>
                    <a:lnTo>
                      <a:pt x="73" y="8"/>
                    </a:lnTo>
                    <a:lnTo>
                      <a:pt x="70" y="11"/>
                    </a:lnTo>
                    <a:lnTo>
                      <a:pt x="66" y="14"/>
                    </a:lnTo>
                    <a:lnTo>
                      <a:pt x="62" y="18"/>
                    </a:lnTo>
                    <a:lnTo>
                      <a:pt x="59" y="22"/>
                    </a:lnTo>
                    <a:lnTo>
                      <a:pt x="54" y="25"/>
                    </a:lnTo>
                    <a:lnTo>
                      <a:pt x="51" y="29"/>
                    </a:lnTo>
                    <a:lnTo>
                      <a:pt x="49" y="34"/>
                    </a:lnTo>
                    <a:lnTo>
                      <a:pt x="38" y="51"/>
                    </a:lnTo>
                    <a:lnTo>
                      <a:pt x="36" y="55"/>
                    </a:lnTo>
                    <a:lnTo>
                      <a:pt x="34" y="60"/>
                    </a:lnTo>
                    <a:lnTo>
                      <a:pt x="33" y="65"/>
                    </a:lnTo>
                    <a:lnTo>
                      <a:pt x="32" y="70"/>
                    </a:lnTo>
                    <a:lnTo>
                      <a:pt x="27" y="89"/>
                    </a:lnTo>
                    <a:lnTo>
                      <a:pt x="15" y="128"/>
                    </a:lnTo>
                    <a:lnTo>
                      <a:pt x="10" y="148"/>
                    </a:lnTo>
                    <a:lnTo>
                      <a:pt x="4" y="168"/>
                    </a:lnTo>
                    <a:lnTo>
                      <a:pt x="2" y="177"/>
                    </a:lnTo>
                    <a:lnTo>
                      <a:pt x="1" y="183"/>
                    </a:lnTo>
                    <a:lnTo>
                      <a:pt x="1" y="188"/>
                    </a:lnTo>
                    <a:lnTo>
                      <a:pt x="0" y="192"/>
                    </a:lnTo>
                    <a:lnTo>
                      <a:pt x="0" y="198"/>
                    </a:lnTo>
                    <a:lnTo>
                      <a:pt x="0" y="203"/>
                    </a:lnTo>
                    <a:lnTo>
                      <a:pt x="1" y="208"/>
                    </a:lnTo>
                    <a:lnTo>
                      <a:pt x="2" y="213"/>
                    </a:lnTo>
                    <a:lnTo>
                      <a:pt x="3" y="218"/>
                    </a:lnTo>
                    <a:lnTo>
                      <a:pt x="5" y="222"/>
                    </a:lnTo>
                    <a:lnTo>
                      <a:pt x="7" y="227"/>
                    </a:lnTo>
                    <a:lnTo>
                      <a:pt x="9" y="230"/>
                    </a:lnTo>
                    <a:lnTo>
                      <a:pt x="11" y="232"/>
                    </a:lnTo>
                    <a:lnTo>
                      <a:pt x="12" y="234"/>
                    </a:lnTo>
                    <a:lnTo>
                      <a:pt x="14" y="235"/>
                    </a:lnTo>
                    <a:lnTo>
                      <a:pt x="15" y="237"/>
                    </a:lnTo>
                    <a:lnTo>
                      <a:pt x="17" y="238"/>
                    </a:lnTo>
                    <a:lnTo>
                      <a:pt x="19" y="240"/>
                    </a:lnTo>
                    <a:lnTo>
                      <a:pt x="22" y="241"/>
                    </a:lnTo>
                    <a:lnTo>
                      <a:pt x="24" y="241"/>
                    </a:lnTo>
                    <a:lnTo>
                      <a:pt x="27" y="242"/>
                    </a:lnTo>
                    <a:lnTo>
                      <a:pt x="30" y="243"/>
                    </a:lnTo>
                    <a:lnTo>
                      <a:pt x="32" y="243"/>
                    </a:lnTo>
                    <a:lnTo>
                      <a:pt x="37" y="243"/>
                    </a:lnTo>
                    <a:lnTo>
                      <a:pt x="42" y="243"/>
                    </a:lnTo>
                    <a:lnTo>
                      <a:pt x="52" y="243"/>
                    </a:lnTo>
                    <a:lnTo>
                      <a:pt x="57" y="243"/>
                    </a:lnTo>
                    <a:lnTo>
                      <a:pt x="62" y="243"/>
                    </a:lnTo>
                    <a:lnTo>
                      <a:pt x="67" y="243"/>
                    </a:lnTo>
                    <a:lnTo>
                      <a:pt x="70" y="243"/>
                    </a:lnTo>
                    <a:lnTo>
                      <a:pt x="72" y="243"/>
                    </a:lnTo>
                    <a:lnTo>
                      <a:pt x="75" y="242"/>
                    </a:lnTo>
                    <a:lnTo>
                      <a:pt x="77" y="241"/>
                    </a:lnTo>
                    <a:lnTo>
                      <a:pt x="80" y="240"/>
                    </a:lnTo>
                    <a:lnTo>
                      <a:pt x="82" y="239"/>
                    </a:lnTo>
                    <a:lnTo>
                      <a:pt x="86" y="236"/>
                    </a:lnTo>
                    <a:lnTo>
                      <a:pt x="89" y="233"/>
                    </a:lnTo>
                    <a:lnTo>
                      <a:pt x="94" y="230"/>
                    </a:lnTo>
                    <a:lnTo>
                      <a:pt x="97" y="225"/>
                    </a:lnTo>
                    <a:lnTo>
                      <a:pt x="100" y="222"/>
                    </a:lnTo>
                    <a:lnTo>
                      <a:pt x="102" y="218"/>
                    </a:lnTo>
                    <a:lnTo>
                      <a:pt x="105" y="213"/>
                    </a:lnTo>
                    <a:lnTo>
                      <a:pt x="108" y="208"/>
                    </a:lnTo>
                    <a:lnTo>
                      <a:pt x="109" y="204"/>
                    </a:lnTo>
                    <a:lnTo>
                      <a:pt x="111" y="199"/>
                    </a:lnTo>
                    <a:lnTo>
                      <a:pt x="114" y="189"/>
                    </a:lnTo>
                    <a:lnTo>
                      <a:pt x="116" y="180"/>
                    </a:lnTo>
                    <a:lnTo>
                      <a:pt x="118" y="169"/>
                    </a:lnTo>
                    <a:lnTo>
                      <a:pt x="123" y="150"/>
                    </a:lnTo>
                    <a:lnTo>
                      <a:pt x="128" y="129"/>
                    </a:lnTo>
                    <a:lnTo>
                      <a:pt x="133" y="110"/>
                    </a:lnTo>
                    <a:lnTo>
                      <a:pt x="138" y="91"/>
                    </a:lnTo>
                    <a:lnTo>
                      <a:pt x="145" y="71"/>
                    </a:lnTo>
                    <a:lnTo>
                      <a:pt x="147" y="61"/>
                    </a:lnTo>
                    <a:lnTo>
                      <a:pt x="150" y="52"/>
                    </a:lnTo>
                    <a:lnTo>
                      <a:pt x="154"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0263" name="Group 86"/>
            <p:cNvGrpSpPr>
              <a:grpSpLocks/>
            </p:cNvGrpSpPr>
            <p:nvPr/>
          </p:nvGrpSpPr>
          <p:grpSpPr bwMode="auto">
            <a:xfrm>
              <a:off x="1469" y="618"/>
              <a:ext cx="118" cy="146"/>
              <a:chOff x="1469" y="618"/>
              <a:chExt cx="118" cy="146"/>
            </a:xfrm>
          </p:grpSpPr>
          <p:sp>
            <p:nvSpPr>
              <p:cNvPr id="50291" name="Freeform 87"/>
              <p:cNvSpPr>
                <a:spLocks/>
              </p:cNvSpPr>
              <p:nvPr/>
            </p:nvSpPr>
            <p:spPr bwMode="auto">
              <a:xfrm>
                <a:off x="1469" y="666"/>
                <a:ext cx="62" cy="98"/>
              </a:xfrm>
              <a:custGeom>
                <a:avLst/>
                <a:gdLst>
                  <a:gd name="T0" fmla="*/ 10 w 155"/>
                  <a:gd name="T1" fmla="*/ 2 h 243"/>
                  <a:gd name="T2" fmla="*/ 10 w 155"/>
                  <a:gd name="T3" fmla="*/ 1 h 243"/>
                  <a:gd name="T4" fmla="*/ 10 w 155"/>
                  <a:gd name="T5" fmla="*/ 1 h 243"/>
                  <a:gd name="T6" fmla="*/ 10 w 155"/>
                  <a:gd name="T7" fmla="*/ 0 h 243"/>
                  <a:gd name="T8" fmla="*/ 10 w 155"/>
                  <a:gd name="T9" fmla="*/ 0 h 243"/>
                  <a:gd name="T10" fmla="*/ 9 w 155"/>
                  <a:gd name="T11" fmla="*/ 0 h 243"/>
                  <a:gd name="T12" fmla="*/ 9 w 155"/>
                  <a:gd name="T13" fmla="*/ 0 h 243"/>
                  <a:gd name="T14" fmla="*/ 8 w 155"/>
                  <a:gd name="T15" fmla="*/ 0 h 243"/>
                  <a:gd name="T16" fmla="*/ 7 w 155"/>
                  <a:gd name="T17" fmla="*/ 0 h 243"/>
                  <a:gd name="T18" fmla="*/ 6 w 155"/>
                  <a:gd name="T19" fmla="*/ 0 h 243"/>
                  <a:gd name="T20" fmla="*/ 6 w 155"/>
                  <a:gd name="T21" fmla="*/ 0 h 243"/>
                  <a:gd name="T22" fmla="*/ 5 w 155"/>
                  <a:gd name="T23" fmla="*/ 0 h 243"/>
                  <a:gd name="T24" fmla="*/ 5 w 155"/>
                  <a:gd name="T25" fmla="*/ 0 h 243"/>
                  <a:gd name="T26" fmla="*/ 4 w 155"/>
                  <a:gd name="T27" fmla="*/ 1 h 243"/>
                  <a:gd name="T28" fmla="*/ 4 w 155"/>
                  <a:gd name="T29" fmla="*/ 1 h 243"/>
                  <a:gd name="T30" fmla="*/ 3 w 155"/>
                  <a:gd name="T31" fmla="*/ 2 h 243"/>
                  <a:gd name="T32" fmla="*/ 3 w 155"/>
                  <a:gd name="T33" fmla="*/ 2 h 243"/>
                  <a:gd name="T34" fmla="*/ 2 w 155"/>
                  <a:gd name="T35" fmla="*/ 3 h 243"/>
                  <a:gd name="T36" fmla="*/ 2 w 155"/>
                  <a:gd name="T37" fmla="*/ 4 h 243"/>
                  <a:gd name="T38" fmla="*/ 2 w 155"/>
                  <a:gd name="T39" fmla="*/ 4 h 243"/>
                  <a:gd name="T40" fmla="*/ 1 w 155"/>
                  <a:gd name="T41" fmla="*/ 8 h 243"/>
                  <a:gd name="T42" fmla="*/ 0 w 155"/>
                  <a:gd name="T43" fmla="*/ 11 h 243"/>
                  <a:gd name="T44" fmla="*/ 0 w 155"/>
                  <a:gd name="T45" fmla="*/ 12 h 243"/>
                  <a:gd name="T46" fmla="*/ 0 w 155"/>
                  <a:gd name="T47" fmla="*/ 13 h 243"/>
                  <a:gd name="T48" fmla="*/ 0 w 155"/>
                  <a:gd name="T49" fmla="*/ 13 h 243"/>
                  <a:gd name="T50" fmla="*/ 0 w 155"/>
                  <a:gd name="T51" fmla="*/ 14 h 243"/>
                  <a:gd name="T52" fmla="*/ 0 w 155"/>
                  <a:gd name="T53" fmla="*/ 14 h 243"/>
                  <a:gd name="T54" fmla="*/ 0 w 155"/>
                  <a:gd name="T55" fmla="*/ 15 h 243"/>
                  <a:gd name="T56" fmla="*/ 1 w 155"/>
                  <a:gd name="T57" fmla="*/ 15 h 243"/>
                  <a:gd name="T58" fmla="*/ 1 w 155"/>
                  <a:gd name="T59" fmla="*/ 15 h 243"/>
                  <a:gd name="T60" fmla="*/ 2 w 155"/>
                  <a:gd name="T61" fmla="*/ 16 h 243"/>
                  <a:gd name="T62" fmla="*/ 2 w 155"/>
                  <a:gd name="T63" fmla="*/ 16 h 243"/>
                  <a:gd name="T64" fmla="*/ 2 w 155"/>
                  <a:gd name="T65" fmla="*/ 16 h 243"/>
                  <a:gd name="T66" fmla="*/ 4 w 155"/>
                  <a:gd name="T67" fmla="*/ 16 h 243"/>
                  <a:gd name="T68" fmla="*/ 4 w 155"/>
                  <a:gd name="T69" fmla="*/ 16 h 243"/>
                  <a:gd name="T70" fmla="*/ 5 w 155"/>
                  <a:gd name="T71" fmla="*/ 16 h 243"/>
                  <a:gd name="T72" fmla="*/ 5 w 155"/>
                  <a:gd name="T73" fmla="*/ 16 h 243"/>
                  <a:gd name="T74" fmla="*/ 6 w 155"/>
                  <a:gd name="T75" fmla="*/ 15 h 243"/>
                  <a:gd name="T76" fmla="*/ 6 w 155"/>
                  <a:gd name="T77" fmla="*/ 15 h 243"/>
                  <a:gd name="T78" fmla="*/ 6 w 155"/>
                  <a:gd name="T79" fmla="*/ 15 h 243"/>
                  <a:gd name="T80" fmla="*/ 6 w 155"/>
                  <a:gd name="T81" fmla="*/ 14 h 243"/>
                  <a:gd name="T82" fmla="*/ 7 w 155"/>
                  <a:gd name="T83" fmla="*/ 14 h 243"/>
                  <a:gd name="T84" fmla="*/ 7 w 155"/>
                  <a:gd name="T85" fmla="*/ 13 h 243"/>
                  <a:gd name="T86" fmla="*/ 7 w 155"/>
                  <a:gd name="T87" fmla="*/ 12 h 243"/>
                  <a:gd name="T88" fmla="*/ 8 w 155"/>
                  <a:gd name="T89" fmla="*/ 10 h 243"/>
                  <a:gd name="T90" fmla="*/ 9 w 155"/>
                  <a:gd name="T91" fmla="*/ 6 h 243"/>
                  <a:gd name="T92" fmla="*/ 10 w 155"/>
                  <a:gd name="T93" fmla="*/ 4 h 243"/>
                  <a:gd name="T94" fmla="*/ 10 w 155"/>
                  <a:gd name="T95" fmla="*/ 3 h 2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5" h="243">
                    <a:moveTo>
                      <a:pt x="154" y="32"/>
                    </a:moveTo>
                    <a:lnTo>
                      <a:pt x="155" y="29"/>
                    </a:lnTo>
                    <a:lnTo>
                      <a:pt x="155" y="26"/>
                    </a:lnTo>
                    <a:lnTo>
                      <a:pt x="155" y="24"/>
                    </a:lnTo>
                    <a:lnTo>
                      <a:pt x="155" y="22"/>
                    </a:lnTo>
                    <a:lnTo>
                      <a:pt x="154" y="19"/>
                    </a:lnTo>
                    <a:lnTo>
                      <a:pt x="154" y="17"/>
                    </a:lnTo>
                    <a:lnTo>
                      <a:pt x="153" y="13"/>
                    </a:lnTo>
                    <a:lnTo>
                      <a:pt x="152" y="11"/>
                    </a:lnTo>
                    <a:lnTo>
                      <a:pt x="151" y="8"/>
                    </a:lnTo>
                    <a:lnTo>
                      <a:pt x="150" y="6"/>
                    </a:lnTo>
                    <a:lnTo>
                      <a:pt x="150" y="5"/>
                    </a:lnTo>
                    <a:lnTo>
                      <a:pt x="149" y="4"/>
                    </a:lnTo>
                    <a:lnTo>
                      <a:pt x="148" y="3"/>
                    </a:lnTo>
                    <a:lnTo>
                      <a:pt x="148" y="2"/>
                    </a:lnTo>
                    <a:lnTo>
                      <a:pt x="147" y="2"/>
                    </a:lnTo>
                    <a:lnTo>
                      <a:pt x="146" y="1"/>
                    </a:lnTo>
                    <a:lnTo>
                      <a:pt x="145" y="0"/>
                    </a:lnTo>
                    <a:lnTo>
                      <a:pt x="144" y="0"/>
                    </a:lnTo>
                    <a:lnTo>
                      <a:pt x="143" y="0"/>
                    </a:lnTo>
                    <a:lnTo>
                      <a:pt x="142" y="0"/>
                    </a:lnTo>
                    <a:lnTo>
                      <a:pt x="138" y="0"/>
                    </a:lnTo>
                    <a:lnTo>
                      <a:pt x="133" y="0"/>
                    </a:lnTo>
                    <a:lnTo>
                      <a:pt x="128" y="0"/>
                    </a:lnTo>
                    <a:lnTo>
                      <a:pt x="122" y="0"/>
                    </a:lnTo>
                    <a:lnTo>
                      <a:pt x="117" y="0"/>
                    </a:lnTo>
                    <a:lnTo>
                      <a:pt x="113" y="0"/>
                    </a:lnTo>
                    <a:lnTo>
                      <a:pt x="108" y="0"/>
                    </a:lnTo>
                    <a:lnTo>
                      <a:pt x="102" y="0"/>
                    </a:lnTo>
                    <a:lnTo>
                      <a:pt x="98" y="0"/>
                    </a:lnTo>
                    <a:lnTo>
                      <a:pt x="95" y="1"/>
                    </a:lnTo>
                    <a:lnTo>
                      <a:pt x="93" y="1"/>
                    </a:lnTo>
                    <a:lnTo>
                      <a:pt x="91" y="1"/>
                    </a:lnTo>
                    <a:lnTo>
                      <a:pt x="87" y="2"/>
                    </a:lnTo>
                    <a:lnTo>
                      <a:pt x="85" y="3"/>
                    </a:lnTo>
                    <a:lnTo>
                      <a:pt x="83" y="3"/>
                    </a:lnTo>
                    <a:lnTo>
                      <a:pt x="81" y="4"/>
                    </a:lnTo>
                    <a:lnTo>
                      <a:pt x="78" y="5"/>
                    </a:lnTo>
                    <a:lnTo>
                      <a:pt x="76" y="7"/>
                    </a:lnTo>
                    <a:lnTo>
                      <a:pt x="73" y="8"/>
                    </a:lnTo>
                    <a:lnTo>
                      <a:pt x="71" y="9"/>
                    </a:lnTo>
                    <a:lnTo>
                      <a:pt x="69" y="11"/>
                    </a:lnTo>
                    <a:lnTo>
                      <a:pt x="68" y="12"/>
                    </a:lnTo>
                    <a:lnTo>
                      <a:pt x="66" y="15"/>
                    </a:lnTo>
                    <a:lnTo>
                      <a:pt x="62" y="18"/>
                    </a:lnTo>
                    <a:lnTo>
                      <a:pt x="59" y="21"/>
                    </a:lnTo>
                    <a:lnTo>
                      <a:pt x="54" y="24"/>
                    </a:lnTo>
                    <a:lnTo>
                      <a:pt x="53" y="26"/>
                    </a:lnTo>
                    <a:lnTo>
                      <a:pt x="51" y="28"/>
                    </a:lnTo>
                    <a:lnTo>
                      <a:pt x="50" y="31"/>
                    </a:lnTo>
                    <a:lnTo>
                      <a:pt x="49" y="33"/>
                    </a:lnTo>
                    <a:lnTo>
                      <a:pt x="44" y="41"/>
                    </a:lnTo>
                    <a:lnTo>
                      <a:pt x="40" y="45"/>
                    </a:lnTo>
                    <a:lnTo>
                      <a:pt x="38" y="50"/>
                    </a:lnTo>
                    <a:lnTo>
                      <a:pt x="37" y="53"/>
                    </a:lnTo>
                    <a:lnTo>
                      <a:pt x="36" y="55"/>
                    </a:lnTo>
                    <a:lnTo>
                      <a:pt x="35" y="57"/>
                    </a:lnTo>
                    <a:lnTo>
                      <a:pt x="34" y="59"/>
                    </a:lnTo>
                    <a:lnTo>
                      <a:pt x="33" y="65"/>
                    </a:lnTo>
                    <a:lnTo>
                      <a:pt x="31" y="69"/>
                    </a:lnTo>
                    <a:lnTo>
                      <a:pt x="26" y="89"/>
                    </a:lnTo>
                    <a:lnTo>
                      <a:pt x="20" y="108"/>
                    </a:lnTo>
                    <a:lnTo>
                      <a:pt x="15" y="127"/>
                    </a:lnTo>
                    <a:lnTo>
                      <a:pt x="10" y="148"/>
                    </a:lnTo>
                    <a:lnTo>
                      <a:pt x="7" y="157"/>
                    </a:lnTo>
                    <a:lnTo>
                      <a:pt x="4" y="167"/>
                    </a:lnTo>
                    <a:lnTo>
                      <a:pt x="2" y="177"/>
                    </a:lnTo>
                    <a:lnTo>
                      <a:pt x="1" y="182"/>
                    </a:lnTo>
                    <a:lnTo>
                      <a:pt x="1" y="187"/>
                    </a:lnTo>
                    <a:lnTo>
                      <a:pt x="0" y="189"/>
                    </a:lnTo>
                    <a:lnTo>
                      <a:pt x="0" y="192"/>
                    </a:lnTo>
                    <a:lnTo>
                      <a:pt x="0" y="194"/>
                    </a:lnTo>
                    <a:lnTo>
                      <a:pt x="0" y="197"/>
                    </a:lnTo>
                    <a:lnTo>
                      <a:pt x="0" y="200"/>
                    </a:lnTo>
                    <a:lnTo>
                      <a:pt x="0" y="202"/>
                    </a:lnTo>
                    <a:lnTo>
                      <a:pt x="1" y="205"/>
                    </a:lnTo>
                    <a:lnTo>
                      <a:pt x="1" y="207"/>
                    </a:lnTo>
                    <a:lnTo>
                      <a:pt x="1" y="209"/>
                    </a:lnTo>
                    <a:lnTo>
                      <a:pt x="2" y="213"/>
                    </a:lnTo>
                    <a:lnTo>
                      <a:pt x="3" y="215"/>
                    </a:lnTo>
                    <a:lnTo>
                      <a:pt x="3" y="217"/>
                    </a:lnTo>
                    <a:lnTo>
                      <a:pt x="4" y="219"/>
                    </a:lnTo>
                    <a:lnTo>
                      <a:pt x="5" y="222"/>
                    </a:lnTo>
                    <a:lnTo>
                      <a:pt x="6" y="224"/>
                    </a:lnTo>
                    <a:lnTo>
                      <a:pt x="7" y="226"/>
                    </a:lnTo>
                    <a:lnTo>
                      <a:pt x="9" y="229"/>
                    </a:lnTo>
                    <a:lnTo>
                      <a:pt x="11" y="231"/>
                    </a:lnTo>
                    <a:lnTo>
                      <a:pt x="12" y="233"/>
                    </a:lnTo>
                    <a:lnTo>
                      <a:pt x="14" y="235"/>
                    </a:lnTo>
                    <a:lnTo>
                      <a:pt x="15" y="236"/>
                    </a:lnTo>
                    <a:lnTo>
                      <a:pt x="17" y="238"/>
                    </a:lnTo>
                    <a:lnTo>
                      <a:pt x="19" y="239"/>
                    </a:lnTo>
                    <a:lnTo>
                      <a:pt x="22" y="240"/>
                    </a:lnTo>
                    <a:lnTo>
                      <a:pt x="25" y="241"/>
                    </a:lnTo>
                    <a:lnTo>
                      <a:pt x="27" y="241"/>
                    </a:lnTo>
                    <a:lnTo>
                      <a:pt x="29" y="242"/>
                    </a:lnTo>
                    <a:lnTo>
                      <a:pt x="32" y="242"/>
                    </a:lnTo>
                    <a:lnTo>
                      <a:pt x="34" y="242"/>
                    </a:lnTo>
                    <a:lnTo>
                      <a:pt x="37" y="243"/>
                    </a:lnTo>
                    <a:lnTo>
                      <a:pt x="42" y="243"/>
                    </a:lnTo>
                    <a:lnTo>
                      <a:pt x="52" y="242"/>
                    </a:lnTo>
                    <a:lnTo>
                      <a:pt x="58" y="242"/>
                    </a:lnTo>
                    <a:lnTo>
                      <a:pt x="62" y="243"/>
                    </a:lnTo>
                    <a:lnTo>
                      <a:pt x="65" y="243"/>
                    </a:lnTo>
                    <a:lnTo>
                      <a:pt x="67" y="243"/>
                    </a:lnTo>
                    <a:lnTo>
                      <a:pt x="70" y="243"/>
                    </a:lnTo>
                    <a:lnTo>
                      <a:pt x="72" y="242"/>
                    </a:lnTo>
                    <a:lnTo>
                      <a:pt x="75" y="242"/>
                    </a:lnTo>
                    <a:lnTo>
                      <a:pt x="77" y="241"/>
                    </a:lnTo>
                    <a:lnTo>
                      <a:pt x="80" y="240"/>
                    </a:lnTo>
                    <a:lnTo>
                      <a:pt x="82" y="239"/>
                    </a:lnTo>
                    <a:lnTo>
                      <a:pt x="84" y="237"/>
                    </a:lnTo>
                    <a:lnTo>
                      <a:pt x="86" y="236"/>
                    </a:lnTo>
                    <a:lnTo>
                      <a:pt x="88" y="234"/>
                    </a:lnTo>
                    <a:lnTo>
                      <a:pt x="89" y="233"/>
                    </a:lnTo>
                    <a:lnTo>
                      <a:pt x="92" y="231"/>
                    </a:lnTo>
                    <a:lnTo>
                      <a:pt x="94" y="229"/>
                    </a:lnTo>
                    <a:lnTo>
                      <a:pt x="95" y="227"/>
                    </a:lnTo>
                    <a:lnTo>
                      <a:pt x="97" y="225"/>
                    </a:lnTo>
                    <a:lnTo>
                      <a:pt x="98" y="223"/>
                    </a:lnTo>
                    <a:lnTo>
                      <a:pt x="100" y="221"/>
                    </a:lnTo>
                    <a:lnTo>
                      <a:pt x="101" y="219"/>
                    </a:lnTo>
                    <a:lnTo>
                      <a:pt x="102" y="217"/>
                    </a:lnTo>
                    <a:lnTo>
                      <a:pt x="103" y="215"/>
                    </a:lnTo>
                    <a:lnTo>
                      <a:pt x="104" y="213"/>
                    </a:lnTo>
                    <a:lnTo>
                      <a:pt x="105" y="210"/>
                    </a:lnTo>
                    <a:lnTo>
                      <a:pt x="106" y="207"/>
                    </a:lnTo>
                    <a:lnTo>
                      <a:pt x="109" y="203"/>
                    </a:lnTo>
                    <a:lnTo>
                      <a:pt x="111" y="198"/>
                    </a:lnTo>
                    <a:lnTo>
                      <a:pt x="112" y="193"/>
                    </a:lnTo>
                    <a:lnTo>
                      <a:pt x="114" y="188"/>
                    </a:lnTo>
                    <a:lnTo>
                      <a:pt x="115" y="184"/>
                    </a:lnTo>
                    <a:lnTo>
                      <a:pt x="116" y="178"/>
                    </a:lnTo>
                    <a:lnTo>
                      <a:pt x="118" y="169"/>
                    </a:lnTo>
                    <a:lnTo>
                      <a:pt x="124" y="149"/>
                    </a:lnTo>
                    <a:lnTo>
                      <a:pt x="128" y="130"/>
                    </a:lnTo>
                    <a:lnTo>
                      <a:pt x="133" y="109"/>
                    </a:lnTo>
                    <a:lnTo>
                      <a:pt x="138" y="90"/>
                    </a:lnTo>
                    <a:lnTo>
                      <a:pt x="145" y="71"/>
                    </a:lnTo>
                    <a:lnTo>
                      <a:pt x="147" y="61"/>
                    </a:lnTo>
                    <a:lnTo>
                      <a:pt x="148" y="56"/>
                    </a:lnTo>
                    <a:lnTo>
                      <a:pt x="150" y="51"/>
                    </a:lnTo>
                    <a:lnTo>
                      <a:pt x="151" y="46"/>
                    </a:lnTo>
                    <a:lnTo>
                      <a:pt x="152" y="41"/>
                    </a:lnTo>
                    <a:lnTo>
                      <a:pt x="153" y="36"/>
                    </a:lnTo>
                    <a:lnTo>
                      <a:pt x="154" y="3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92" name="Freeform 88"/>
              <p:cNvSpPr>
                <a:spLocks/>
              </p:cNvSpPr>
              <p:nvPr/>
            </p:nvSpPr>
            <p:spPr bwMode="auto">
              <a:xfrm>
                <a:off x="1511" y="744"/>
                <a:ext cx="9" cy="20"/>
              </a:xfrm>
              <a:custGeom>
                <a:avLst/>
                <a:gdLst>
                  <a:gd name="T0" fmla="*/ 1 w 15"/>
                  <a:gd name="T1" fmla="*/ 0 h 50"/>
                  <a:gd name="T2" fmla="*/ 1 w 15"/>
                  <a:gd name="T3" fmla="*/ 0 h 50"/>
                  <a:gd name="T4" fmla="*/ 0 w 15"/>
                  <a:gd name="T5" fmla="*/ 0 h 50"/>
                  <a:gd name="T6" fmla="*/ 0 w 15"/>
                  <a:gd name="T7" fmla="*/ 1 h 50"/>
                  <a:gd name="T8" fmla="*/ 0 w 15"/>
                  <a:gd name="T9" fmla="*/ 1 h 50"/>
                  <a:gd name="T10" fmla="*/ 0 w 15"/>
                  <a:gd name="T11" fmla="*/ 1 h 50"/>
                  <a:gd name="T12" fmla="*/ 0 w 15"/>
                  <a:gd name="T13" fmla="*/ 1 h 50"/>
                  <a:gd name="T14" fmla="*/ 0 w 15"/>
                  <a:gd name="T15" fmla="*/ 2 h 50"/>
                  <a:gd name="T16" fmla="*/ 1 w 15"/>
                  <a:gd name="T17" fmla="*/ 2 h 50"/>
                  <a:gd name="T18" fmla="*/ 1 w 15"/>
                  <a:gd name="T19" fmla="*/ 2 h 50"/>
                  <a:gd name="T20" fmla="*/ 1 w 15"/>
                  <a:gd name="T21" fmla="*/ 2 h 50"/>
                  <a:gd name="T22" fmla="*/ 1 w 15"/>
                  <a:gd name="T23" fmla="*/ 2 h 50"/>
                  <a:gd name="T24" fmla="*/ 1 w 15"/>
                  <a:gd name="T25" fmla="*/ 2 h 50"/>
                  <a:gd name="T26" fmla="*/ 1 w 15"/>
                  <a:gd name="T27" fmla="*/ 2 h 50"/>
                  <a:gd name="T28" fmla="*/ 1 w 15"/>
                  <a:gd name="T29" fmla="*/ 2 h 50"/>
                  <a:gd name="T30" fmla="*/ 1 w 15"/>
                  <a:gd name="T31" fmla="*/ 2 h 50"/>
                  <a:gd name="T32" fmla="*/ 2 w 15"/>
                  <a:gd name="T33" fmla="*/ 3 h 50"/>
                  <a:gd name="T34" fmla="*/ 3 w 15"/>
                  <a:gd name="T35" fmla="*/ 3 h 50"/>
                  <a:gd name="T36" fmla="*/ 3 w 15"/>
                  <a:gd name="T37" fmla="*/ 3 h 50"/>
                  <a:gd name="T38" fmla="*/ 3 w 15"/>
                  <a:gd name="T39" fmla="*/ 3 h 5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 h="50">
                    <a:moveTo>
                      <a:pt x="2" y="0"/>
                    </a:moveTo>
                    <a:lnTo>
                      <a:pt x="1" y="4"/>
                    </a:lnTo>
                    <a:lnTo>
                      <a:pt x="0" y="7"/>
                    </a:lnTo>
                    <a:lnTo>
                      <a:pt x="0" y="10"/>
                    </a:lnTo>
                    <a:lnTo>
                      <a:pt x="0" y="13"/>
                    </a:lnTo>
                    <a:lnTo>
                      <a:pt x="0" y="17"/>
                    </a:lnTo>
                    <a:lnTo>
                      <a:pt x="0" y="21"/>
                    </a:lnTo>
                    <a:lnTo>
                      <a:pt x="0" y="24"/>
                    </a:lnTo>
                    <a:lnTo>
                      <a:pt x="1" y="26"/>
                    </a:lnTo>
                    <a:lnTo>
                      <a:pt x="1" y="27"/>
                    </a:lnTo>
                    <a:lnTo>
                      <a:pt x="2" y="29"/>
                    </a:lnTo>
                    <a:lnTo>
                      <a:pt x="2" y="30"/>
                    </a:lnTo>
                    <a:lnTo>
                      <a:pt x="3" y="32"/>
                    </a:lnTo>
                    <a:lnTo>
                      <a:pt x="3" y="33"/>
                    </a:lnTo>
                    <a:lnTo>
                      <a:pt x="5" y="37"/>
                    </a:lnTo>
                    <a:lnTo>
                      <a:pt x="7" y="40"/>
                    </a:lnTo>
                    <a:lnTo>
                      <a:pt x="10" y="45"/>
                    </a:lnTo>
                    <a:lnTo>
                      <a:pt x="13" y="48"/>
                    </a:lnTo>
                    <a:lnTo>
                      <a:pt x="14" y="49"/>
                    </a:lnTo>
                    <a:lnTo>
                      <a:pt x="1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93" name="Line 89"/>
              <p:cNvSpPr>
                <a:spLocks noChangeShapeType="1"/>
              </p:cNvSpPr>
              <p:nvPr/>
            </p:nvSpPr>
            <p:spPr bwMode="auto">
              <a:xfrm flipH="1">
                <a:off x="1573" y="618"/>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0264" name="Group 90"/>
            <p:cNvGrpSpPr>
              <a:grpSpLocks/>
            </p:cNvGrpSpPr>
            <p:nvPr/>
          </p:nvGrpSpPr>
          <p:grpSpPr bwMode="auto">
            <a:xfrm>
              <a:off x="872" y="2880"/>
              <a:ext cx="59" cy="98"/>
              <a:chOff x="872" y="2880"/>
              <a:chExt cx="59" cy="98"/>
            </a:xfrm>
          </p:grpSpPr>
          <p:sp>
            <p:nvSpPr>
              <p:cNvPr id="50286" name="Line 91"/>
              <p:cNvSpPr>
                <a:spLocks noChangeShapeType="1"/>
              </p:cNvSpPr>
              <p:nvPr/>
            </p:nvSpPr>
            <p:spPr bwMode="auto">
              <a:xfrm flipH="1">
                <a:off x="883" y="2978"/>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87" name="Freeform 92"/>
              <p:cNvSpPr>
                <a:spLocks/>
              </p:cNvSpPr>
              <p:nvPr/>
            </p:nvSpPr>
            <p:spPr bwMode="auto">
              <a:xfrm>
                <a:off x="872" y="2953"/>
                <a:ext cx="11" cy="25"/>
              </a:xfrm>
              <a:custGeom>
                <a:avLst/>
                <a:gdLst>
                  <a:gd name="T0" fmla="*/ 0 w 29"/>
                  <a:gd name="T1" fmla="*/ 0 h 61"/>
                  <a:gd name="T2" fmla="*/ 0 w 29"/>
                  <a:gd name="T3" fmla="*/ 0 h 61"/>
                  <a:gd name="T4" fmla="*/ 0 w 29"/>
                  <a:gd name="T5" fmla="*/ 1 h 61"/>
                  <a:gd name="T6" fmla="*/ 0 w 29"/>
                  <a:gd name="T7" fmla="*/ 2 h 61"/>
                  <a:gd name="T8" fmla="*/ 0 w 29"/>
                  <a:gd name="T9" fmla="*/ 2 h 61"/>
                  <a:gd name="T10" fmla="*/ 0 w 29"/>
                  <a:gd name="T11" fmla="*/ 2 h 61"/>
                  <a:gd name="T12" fmla="*/ 0 w 29"/>
                  <a:gd name="T13" fmla="*/ 3 h 61"/>
                  <a:gd name="T14" fmla="*/ 0 w 29"/>
                  <a:gd name="T15" fmla="*/ 3 h 61"/>
                  <a:gd name="T16" fmla="*/ 0 w 29"/>
                  <a:gd name="T17" fmla="*/ 3 h 61"/>
                  <a:gd name="T18" fmla="*/ 0 w 29"/>
                  <a:gd name="T19" fmla="*/ 4 h 61"/>
                  <a:gd name="T20" fmla="*/ 1 w 29"/>
                  <a:gd name="T21" fmla="*/ 4 h 61"/>
                  <a:gd name="T22" fmla="*/ 1 w 29"/>
                  <a:gd name="T23" fmla="*/ 4 h 61"/>
                  <a:gd name="T24" fmla="*/ 1 w 29"/>
                  <a:gd name="T25" fmla="*/ 4 h 61"/>
                  <a:gd name="T26" fmla="*/ 1 w 29"/>
                  <a:gd name="T27" fmla="*/ 4 h 61"/>
                  <a:gd name="T28" fmla="*/ 2 w 29"/>
                  <a:gd name="T29" fmla="*/ 4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9" h="61">
                    <a:moveTo>
                      <a:pt x="2" y="0"/>
                    </a:moveTo>
                    <a:lnTo>
                      <a:pt x="1" y="7"/>
                    </a:lnTo>
                    <a:lnTo>
                      <a:pt x="0" y="14"/>
                    </a:lnTo>
                    <a:lnTo>
                      <a:pt x="0" y="21"/>
                    </a:lnTo>
                    <a:lnTo>
                      <a:pt x="0" y="27"/>
                    </a:lnTo>
                    <a:lnTo>
                      <a:pt x="0" y="32"/>
                    </a:lnTo>
                    <a:lnTo>
                      <a:pt x="2" y="39"/>
                    </a:lnTo>
                    <a:lnTo>
                      <a:pt x="3" y="43"/>
                    </a:lnTo>
                    <a:lnTo>
                      <a:pt x="6" y="48"/>
                    </a:lnTo>
                    <a:lnTo>
                      <a:pt x="9" y="52"/>
                    </a:lnTo>
                    <a:lnTo>
                      <a:pt x="12" y="55"/>
                    </a:lnTo>
                    <a:lnTo>
                      <a:pt x="16" y="58"/>
                    </a:lnTo>
                    <a:lnTo>
                      <a:pt x="21" y="60"/>
                    </a:lnTo>
                    <a:lnTo>
                      <a:pt x="25" y="61"/>
                    </a:lnTo>
                    <a:lnTo>
                      <a:pt x="29"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88" name="Line 93"/>
              <p:cNvSpPr>
                <a:spLocks noChangeShapeType="1"/>
              </p:cNvSpPr>
              <p:nvPr/>
            </p:nvSpPr>
            <p:spPr bwMode="auto">
              <a:xfrm flipV="1">
                <a:off x="872" y="2911"/>
                <a:ext cx="1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89" name="Freeform 94"/>
              <p:cNvSpPr>
                <a:spLocks/>
              </p:cNvSpPr>
              <p:nvPr/>
            </p:nvSpPr>
            <p:spPr bwMode="auto">
              <a:xfrm>
                <a:off x="883" y="2880"/>
                <a:ext cx="48" cy="31"/>
              </a:xfrm>
              <a:custGeom>
                <a:avLst/>
                <a:gdLst>
                  <a:gd name="T0" fmla="*/ 8 w 117"/>
                  <a:gd name="T1" fmla="*/ 5 h 81"/>
                  <a:gd name="T2" fmla="*/ 8 w 117"/>
                  <a:gd name="T3" fmla="*/ 4 h 81"/>
                  <a:gd name="T4" fmla="*/ 8 w 117"/>
                  <a:gd name="T5" fmla="*/ 4 h 81"/>
                  <a:gd name="T6" fmla="*/ 8 w 117"/>
                  <a:gd name="T7" fmla="*/ 3 h 81"/>
                  <a:gd name="T8" fmla="*/ 8 w 117"/>
                  <a:gd name="T9" fmla="*/ 3 h 81"/>
                  <a:gd name="T10" fmla="*/ 8 w 117"/>
                  <a:gd name="T11" fmla="*/ 2 h 81"/>
                  <a:gd name="T12" fmla="*/ 8 w 117"/>
                  <a:gd name="T13" fmla="*/ 2 h 81"/>
                  <a:gd name="T14" fmla="*/ 8 w 117"/>
                  <a:gd name="T15" fmla="*/ 2 h 81"/>
                  <a:gd name="T16" fmla="*/ 8 w 117"/>
                  <a:gd name="T17" fmla="*/ 1 h 81"/>
                  <a:gd name="T18" fmla="*/ 7 w 117"/>
                  <a:gd name="T19" fmla="*/ 1 h 81"/>
                  <a:gd name="T20" fmla="*/ 7 w 117"/>
                  <a:gd name="T21" fmla="*/ 1 h 81"/>
                  <a:gd name="T22" fmla="*/ 7 w 117"/>
                  <a:gd name="T23" fmla="*/ 1 h 81"/>
                  <a:gd name="T24" fmla="*/ 7 w 117"/>
                  <a:gd name="T25" fmla="*/ 0 h 81"/>
                  <a:gd name="T26" fmla="*/ 7 w 117"/>
                  <a:gd name="T27" fmla="*/ 0 h 81"/>
                  <a:gd name="T28" fmla="*/ 6 w 117"/>
                  <a:gd name="T29" fmla="*/ 0 h 81"/>
                  <a:gd name="T30" fmla="*/ 6 w 117"/>
                  <a:gd name="T31" fmla="*/ 0 h 81"/>
                  <a:gd name="T32" fmla="*/ 5 w 117"/>
                  <a:gd name="T33" fmla="*/ 0 h 81"/>
                  <a:gd name="T34" fmla="*/ 5 w 117"/>
                  <a:gd name="T35" fmla="*/ 0 h 81"/>
                  <a:gd name="T36" fmla="*/ 5 w 117"/>
                  <a:gd name="T37" fmla="*/ 0 h 81"/>
                  <a:gd name="T38" fmla="*/ 4 w 117"/>
                  <a:gd name="T39" fmla="*/ 0 h 81"/>
                  <a:gd name="T40" fmla="*/ 4 w 117"/>
                  <a:gd name="T41" fmla="*/ 0 h 81"/>
                  <a:gd name="T42" fmla="*/ 3 w 117"/>
                  <a:gd name="T43" fmla="*/ 1 h 81"/>
                  <a:gd name="T44" fmla="*/ 3 w 117"/>
                  <a:gd name="T45" fmla="*/ 1 h 81"/>
                  <a:gd name="T46" fmla="*/ 2 w 117"/>
                  <a:gd name="T47" fmla="*/ 1 h 81"/>
                  <a:gd name="T48" fmla="*/ 2 w 117"/>
                  <a:gd name="T49" fmla="*/ 1 h 81"/>
                  <a:gd name="T50" fmla="*/ 2 w 117"/>
                  <a:gd name="T51" fmla="*/ 2 h 81"/>
                  <a:gd name="T52" fmla="*/ 2 w 117"/>
                  <a:gd name="T53" fmla="*/ 2 h 81"/>
                  <a:gd name="T54" fmla="*/ 1 w 117"/>
                  <a:gd name="T55" fmla="*/ 2 h 81"/>
                  <a:gd name="T56" fmla="*/ 1 w 117"/>
                  <a:gd name="T57" fmla="*/ 3 h 81"/>
                  <a:gd name="T58" fmla="*/ 1 w 117"/>
                  <a:gd name="T59" fmla="*/ 3 h 81"/>
                  <a:gd name="T60" fmla="*/ 0 w 117"/>
                  <a:gd name="T61" fmla="*/ 4 h 81"/>
                  <a:gd name="T62" fmla="*/ 0 w 117"/>
                  <a:gd name="T63" fmla="*/ 4 h 81"/>
                  <a:gd name="T64" fmla="*/ 0 w 117"/>
                  <a:gd name="T65" fmla="*/ 5 h 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7" h="81">
                    <a:moveTo>
                      <a:pt x="113" y="81"/>
                    </a:moveTo>
                    <a:lnTo>
                      <a:pt x="115" y="73"/>
                    </a:lnTo>
                    <a:lnTo>
                      <a:pt x="116" y="65"/>
                    </a:lnTo>
                    <a:lnTo>
                      <a:pt x="117" y="58"/>
                    </a:lnTo>
                    <a:lnTo>
                      <a:pt x="117" y="50"/>
                    </a:lnTo>
                    <a:lnTo>
                      <a:pt x="117" y="43"/>
                    </a:lnTo>
                    <a:lnTo>
                      <a:pt x="116" y="35"/>
                    </a:lnTo>
                    <a:lnTo>
                      <a:pt x="114" y="29"/>
                    </a:lnTo>
                    <a:lnTo>
                      <a:pt x="112" y="24"/>
                    </a:lnTo>
                    <a:lnTo>
                      <a:pt x="110" y="18"/>
                    </a:lnTo>
                    <a:lnTo>
                      <a:pt x="107" y="13"/>
                    </a:lnTo>
                    <a:lnTo>
                      <a:pt x="102" y="10"/>
                    </a:lnTo>
                    <a:lnTo>
                      <a:pt x="98" y="6"/>
                    </a:lnTo>
                    <a:lnTo>
                      <a:pt x="94" y="4"/>
                    </a:lnTo>
                    <a:lnTo>
                      <a:pt x="90" y="1"/>
                    </a:lnTo>
                    <a:lnTo>
                      <a:pt x="84" y="0"/>
                    </a:lnTo>
                    <a:lnTo>
                      <a:pt x="79" y="0"/>
                    </a:lnTo>
                    <a:lnTo>
                      <a:pt x="73" y="0"/>
                    </a:lnTo>
                    <a:lnTo>
                      <a:pt x="67" y="1"/>
                    </a:lnTo>
                    <a:lnTo>
                      <a:pt x="61" y="4"/>
                    </a:lnTo>
                    <a:lnTo>
                      <a:pt x="55" y="6"/>
                    </a:lnTo>
                    <a:lnTo>
                      <a:pt x="49" y="10"/>
                    </a:lnTo>
                    <a:lnTo>
                      <a:pt x="44" y="13"/>
                    </a:lnTo>
                    <a:lnTo>
                      <a:pt x="37" y="18"/>
                    </a:lnTo>
                    <a:lnTo>
                      <a:pt x="32" y="24"/>
                    </a:lnTo>
                    <a:lnTo>
                      <a:pt x="27" y="29"/>
                    </a:lnTo>
                    <a:lnTo>
                      <a:pt x="21" y="35"/>
                    </a:lnTo>
                    <a:lnTo>
                      <a:pt x="17" y="43"/>
                    </a:lnTo>
                    <a:lnTo>
                      <a:pt x="13" y="50"/>
                    </a:lnTo>
                    <a:lnTo>
                      <a:pt x="9" y="58"/>
                    </a:lnTo>
                    <a:lnTo>
                      <a:pt x="5" y="65"/>
                    </a:lnTo>
                    <a:lnTo>
                      <a:pt x="2" y="73"/>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90" name="Freeform 95"/>
              <p:cNvSpPr>
                <a:spLocks/>
              </p:cNvSpPr>
              <p:nvPr/>
            </p:nvSpPr>
            <p:spPr bwMode="auto">
              <a:xfrm>
                <a:off x="877" y="2911"/>
                <a:ext cx="51" cy="17"/>
              </a:xfrm>
              <a:custGeom>
                <a:avLst/>
                <a:gdLst>
                  <a:gd name="T0" fmla="*/ 9 w 124"/>
                  <a:gd name="T1" fmla="*/ 0 h 41"/>
                  <a:gd name="T2" fmla="*/ 8 w 124"/>
                  <a:gd name="T3" fmla="*/ 3 h 41"/>
                  <a:gd name="T4" fmla="*/ 0 w 124"/>
                  <a:gd name="T5" fmla="*/ 3 h 41"/>
                  <a:gd name="T6" fmla="*/ 0 60000 65536"/>
                  <a:gd name="T7" fmla="*/ 0 60000 65536"/>
                  <a:gd name="T8" fmla="*/ 0 60000 65536"/>
                </a:gdLst>
                <a:ahLst/>
                <a:cxnLst>
                  <a:cxn ang="T6">
                    <a:pos x="T0" y="T1"/>
                  </a:cxn>
                  <a:cxn ang="T7">
                    <a:pos x="T2" y="T3"/>
                  </a:cxn>
                  <a:cxn ang="T8">
                    <a:pos x="T4" y="T5"/>
                  </a:cxn>
                </a:cxnLst>
                <a:rect l="0" t="0" r="r" b="b"/>
                <a:pathLst>
                  <a:path w="124" h="41">
                    <a:moveTo>
                      <a:pt x="124" y="0"/>
                    </a:moveTo>
                    <a:lnTo>
                      <a:pt x="113" y="41"/>
                    </a:lnTo>
                    <a:lnTo>
                      <a:pt x="0"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0265" name="Group 96"/>
            <p:cNvGrpSpPr>
              <a:grpSpLocks/>
            </p:cNvGrpSpPr>
            <p:nvPr/>
          </p:nvGrpSpPr>
          <p:grpSpPr bwMode="auto">
            <a:xfrm>
              <a:off x="911" y="2212"/>
              <a:ext cx="109" cy="146"/>
              <a:chOff x="911" y="2212"/>
              <a:chExt cx="109" cy="146"/>
            </a:xfrm>
          </p:grpSpPr>
          <p:sp>
            <p:nvSpPr>
              <p:cNvPr id="50280" name="Line 97"/>
              <p:cNvSpPr>
                <a:spLocks noChangeShapeType="1"/>
              </p:cNvSpPr>
              <p:nvPr/>
            </p:nvSpPr>
            <p:spPr bwMode="auto">
              <a:xfrm flipH="1">
                <a:off x="922" y="2358"/>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81" name="Freeform 98"/>
              <p:cNvSpPr>
                <a:spLocks/>
              </p:cNvSpPr>
              <p:nvPr/>
            </p:nvSpPr>
            <p:spPr bwMode="auto">
              <a:xfrm>
                <a:off x="911" y="2333"/>
                <a:ext cx="11" cy="25"/>
              </a:xfrm>
              <a:custGeom>
                <a:avLst/>
                <a:gdLst>
                  <a:gd name="T0" fmla="*/ 0 w 30"/>
                  <a:gd name="T1" fmla="*/ 0 h 61"/>
                  <a:gd name="T2" fmla="*/ 0 w 30"/>
                  <a:gd name="T3" fmla="*/ 0 h 61"/>
                  <a:gd name="T4" fmla="*/ 0 w 30"/>
                  <a:gd name="T5" fmla="*/ 1 h 61"/>
                  <a:gd name="T6" fmla="*/ 0 w 30"/>
                  <a:gd name="T7" fmla="*/ 1 h 61"/>
                  <a:gd name="T8" fmla="*/ 0 w 30"/>
                  <a:gd name="T9" fmla="*/ 2 h 61"/>
                  <a:gd name="T10" fmla="*/ 0 w 30"/>
                  <a:gd name="T11" fmla="*/ 2 h 61"/>
                  <a:gd name="T12" fmla="*/ 0 w 30"/>
                  <a:gd name="T13" fmla="*/ 2 h 61"/>
                  <a:gd name="T14" fmla="*/ 0 w 30"/>
                  <a:gd name="T15" fmla="*/ 3 h 61"/>
                  <a:gd name="T16" fmla="*/ 0 w 30"/>
                  <a:gd name="T17" fmla="*/ 3 h 61"/>
                  <a:gd name="T18" fmla="*/ 0 w 30"/>
                  <a:gd name="T19" fmla="*/ 3 h 61"/>
                  <a:gd name="T20" fmla="*/ 0 w 30"/>
                  <a:gd name="T21" fmla="*/ 4 h 61"/>
                  <a:gd name="T22" fmla="*/ 1 w 30"/>
                  <a:gd name="T23" fmla="*/ 4 h 61"/>
                  <a:gd name="T24" fmla="*/ 1 w 30"/>
                  <a:gd name="T25" fmla="*/ 4 h 61"/>
                  <a:gd name="T26" fmla="*/ 1 w 30"/>
                  <a:gd name="T27" fmla="*/ 4 h 61"/>
                  <a:gd name="T28" fmla="*/ 1 w 30"/>
                  <a:gd name="T29" fmla="*/ 4 h 61"/>
                  <a:gd name="T30" fmla="*/ 1 w 30"/>
                  <a:gd name="T31" fmla="*/ 4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0" h="61">
                    <a:moveTo>
                      <a:pt x="4" y="0"/>
                    </a:moveTo>
                    <a:lnTo>
                      <a:pt x="3" y="7"/>
                    </a:lnTo>
                    <a:lnTo>
                      <a:pt x="1" y="12"/>
                    </a:lnTo>
                    <a:lnTo>
                      <a:pt x="0" y="19"/>
                    </a:lnTo>
                    <a:lnTo>
                      <a:pt x="0" y="25"/>
                    </a:lnTo>
                    <a:lnTo>
                      <a:pt x="1" y="30"/>
                    </a:lnTo>
                    <a:lnTo>
                      <a:pt x="3" y="36"/>
                    </a:lnTo>
                    <a:lnTo>
                      <a:pt x="4" y="41"/>
                    </a:lnTo>
                    <a:lnTo>
                      <a:pt x="6" y="45"/>
                    </a:lnTo>
                    <a:lnTo>
                      <a:pt x="8" y="49"/>
                    </a:lnTo>
                    <a:lnTo>
                      <a:pt x="11" y="53"/>
                    </a:lnTo>
                    <a:lnTo>
                      <a:pt x="14" y="56"/>
                    </a:lnTo>
                    <a:lnTo>
                      <a:pt x="17" y="58"/>
                    </a:lnTo>
                    <a:lnTo>
                      <a:pt x="22" y="60"/>
                    </a:lnTo>
                    <a:lnTo>
                      <a:pt x="26" y="60"/>
                    </a:lnTo>
                    <a:lnTo>
                      <a:pt x="30"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82" name="Line 99"/>
              <p:cNvSpPr>
                <a:spLocks noChangeShapeType="1"/>
              </p:cNvSpPr>
              <p:nvPr/>
            </p:nvSpPr>
            <p:spPr bwMode="auto">
              <a:xfrm flipV="1">
                <a:off x="911" y="2290"/>
                <a:ext cx="1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83" name="Freeform 100"/>
              <p:cNvSpPr>
                <a:spLocks/>
              </p:cNvSpPr>
              <p:nvPr/>
            </p:nvSpPr>
            <p:spPr bwMode="auto">
              <a:xfrm>
                <a:off x="922" y="2260"/>
                <a:ext cx="48" cy="30"/>
              </a:xfrm>
              <a:custGeom>
                <a:avLst/>
                <a:gdLst>
                  <a:gd name="T0" fmla="*/ 8 w 117"/>
                  <a:gd name="T1" fmla="*/ 4 h 81"/>
                  <a:gd name="T2" fmla="*/ 8 w 117"/>
                  <a:gd name="T3" fmla="*/ 4 h 81"/>
                  <a:gd name="T4" fmla="*/ 8 w 117"/>
                  <a:gd name="T5" fmla="*/ 3 h 81"/>
                  <a:gd name="T6" fmla="*/ 8 w 117"/>
                  <a:gd name="T7" fmla="*/ 3 h 81"/>
                  <a:gd name="T8" fmla="*/ 8 w 117"/>
                  <a:gd name="T9" fmla="*/ 3 h 81"/>
                  <a:gd name="T10" fmla="*/ 8 w 117"/>
                  <a:gd name="T11" fmla="*/ 2 h 81"/>
                  <a:gd name="T12" fmla="*/ 8 w 117"/>
                  <a:gd name="T13" fmla="*/ 2 h 81"/>
                  <a:gd name="T14" fmla="*/ 8 w 117"/>
                  <a:gd name="T15" fmla="*/ 2 h 81"/>
                  <a:gd name="T16" fmla="*/ 8 w 117"/>
                  <a:gd name="T17" fmla="*/ 1 h 81"/>
                  <a:gd name="T18" fmla="*/ 8 w 117"/>
                  <a:gd name="T19" fmla="*/ 1 h 81"/>
                  <a:gd name="T20" fmla="*/ 7 w 117"/>
                  <a:gd name="T21" fmla="*/ 1 h 81"/>
                  <a:gd name="T22" fmla="*/ 7 w 117"/>
                  <a:gd name="T23" fmla="*/ 1 h 81"/>
                  <a:gd name="T24" fmla="*/ 7 w 117"/>
                  <a:gd name="T25" fmla="*/ 0 h 81"/>
                  <a:gd name="T26" fmla="*/ 7 w 117"/>
                  <a:gd name="T27" fmla="*/ 0 h 81"/>
                  <a:gd name="T28" fmla="*/ 7 w 117"/>
                  <a:gd name="T29" fmla="*/ 0 h 81"/>
                  <a:gd name="T30" fmla="*/ 7 w 117"/>
                  <a:gd name="T31" fmla="*/ 0 h 81"/>
                  <a:gd name="T32" fmla="*/ 6 w 117"/>
                  <a:gd name="T33" fmla="*/ 0 h 81"/>
                  <a:gd name="T34" fmla="*/ 6 w 117"/>
                  <a:gd name="T35" fmla="*/ 0 h 81"/>
                  <a:gd name="T36" fmla="*/ 5 w 117"/>
                  <a:gd name="T37" fmla="*/ 0 h 81"/>
                  <a:gd name="T38" fmla="*/ 5 w 117"/>
                  <a:gd name="T39" fmla="*/ 0 h 81"/>
                  <a:gd name="T40" fmla="*/ 5 w 117"/>
                  <a:gd name="T41" fmla="*/ 0 h 81"/>
                  <a:gd name="T42" fmla="*/ 5 w 117"/>
                  <a:gd name="T43" fmla="*/ 0 h 81"/>
                  <a:gd name="T44" fmla="*/ 4 w 117"/>
                  <a:gd name="T45" fmla="*/ 0 h 81"/>
                  <a:gd name="T46" fmla="*/ 4 w 117"/>
                  <a:gd name="T47" fmla="*/ 0 h 81"/>
                  <a:gd name="T48" fmla="*/ 3 w 117"/>
                  <a:gd name="T49" fmla="*/ 0 h 81"/>
                  <a:gd name="T50" fmla="*/ 3 w 117"/>
                  <a:gd name="T51" fmla="*/ 1 h 81"/>
                  <a:gd name="T52" fmla="*/ 2 w 117"/>
                  <a:gd name="T53" fmla="*/ 1 h 81"/>
                  <a:gd name="T54" fmla="*/ 2 w 117"/>
                  <a:gd name="T55" fmla="*/ 1 h 81"/>
                  <a:gd name="T56" fmla="*/ 2 w 117"/>
                  <a:gd name="T57" fmla="*/ 1 h 81"/>
                  <a:gd name="T58" fmla="*/ 2 w 117"/>
                  <a:gd name="T59" fmla="*/ 2 h 81"/>
                  <a:gd name="T60" fmla="*/ 1 w 117"/>
                  <a:gd name="T61" fmla="*/ 2 h 81"/>
                  <a:gd name="T62" fmla="*/ 1 w 117"/>
                  <a:gd name="T63" fmla="*/ 2 h 81"/>
                  <a:gd name="T64" fmla="*/ 1 w 117"/>
                  <a:gd name="T65" fmla="*/ 3 h 81"/>
                  <a:gd name="T66" fmla="*/ 0 w 117"/>
                  <a:gd name="T67" fmla="*/ 3 h 81"/>
                  <a:gd name="T68" fmla="*/ 0 w 117"/>
                  <a:gd name="T69" fmla="*/ 3 h 81"/>
                  <a:gd name="T70" fmla="*/ 0 w 117"/>
                  <a:gd name="T71" fmla="*/ 4 h 81"/>
                  <a:gd name="T72" fmla="*/ 0 w 117"/>
                  <a:gd name="T73" fmla="*/ 4 h 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7" h="81">
                    <a:moveTo>
                      <a:pt x="113" y="81"/>
                    </a:moveTo>
                    <a:lnTo>
                      <a:pt x="115" y="75"/>
                    </a:lnTo>
                    <a:lnTo>
                      <a:pt x="116" y="67"/>
                    </a:lnTo>
                    <a:lnTo>
                      <a:pt x="117" y="61"/>
                    </a:lnTo>
                    <a:lnTo>
                      <a:pt x="117" y="54"/>
                    </a:lnTo>
                    <a:lnTo>
                      <a:pt x="117" y="47"/>
                    </a:lnTo>
                    <a:lnTo>
                      <a:pt x="116" y="41"/>
                    </a:lnTo>
                    <a:lnTo>
                      <a:pt x="115" y="35"/>
                    </a:lnTo>
                    <a:lnTo>
                      <a:pt x="114" y="29"/>
                    </a:lnTo>
                    <a:lnTo>
                      <a:pt x="112" y="24"/>
                    </a:lnTo>
                    <a:lnTo>
                      <a:pt x="110" y="19"/>
                    </a:lnTo>
                    <a:lnTo>
                      <a:pt x="107" y="15"/>
                    </a:lnTo>
                    <a:lnTo>
                      <a:pt x="104" y="11"/>
                    </a:lnTo>
                    <a:lnTo>
                      <a:pt x="100" y="8"/>
                    </a:lnTo>
                    <a:lnTo>
                      <a:pt x="96" y="6"/>
                    </a:lnTo>
                    <a:lnTo>
                      <a:pt x="92" y="3"/>
                    </a:lnTo>
                    <a:lnTo>
                      <a:pt x="88" y="1"/>
                    </a:lnTo>
                    <a:lnTo>
                      <a:pt x="83" y="0"/>
                    </a:lnTo>
                    <a:lnTo>
                      <a:pt x="78" y="0"/>
                    </a:lnTo>
                    <a:lnTo>
                      <a:pt x="74" y="0"/>
                    </a:lnTo>
                    <a:lnTo>
                      <a:pt x="68" y="1"/>
                    </a:lnTo>
                    <a:lnTo>
                      <a:pt x="63" y="3"/>
                    </a:lnTo>
                    <a:lnTo>
                      <a:pt x="58" y="6"/>
                    </a:lnTo>
                    <a:lnTo>
                      <a:pt x="52" y="8"/>
                    </a:lnTo>
                    <a:lnTo>
                      <a:pt x="47" y="11"/>
                    </a:lnTo>
                    <a:lnTo>
                      <a:pt x="42" y="15"/>
                    </a:lnTo>
                    <a:lnTo>
                      <a:pt x="36" y="19"/>
                    </a:lnTo>
                    <a:lnTo>
                      <a:pt x="32" y="24"/>
                    </a:lnTo>
                    <a:lnTo>
                      <a:pt x="27" y="29"/>
                    </a:lnTo>
                    <a:lnTo>
                      <a:pt x="23" y="35"/>
                    </a:lnTo>
                    <a:lnTo>
                      <a:pt x="18" y="41"/>
                    </a:lnTo>
                    <a:lnTo>
                      <a:pt x="14" y="47"/>
                    </a:lnTo>
                    <a:lnTo>
                      <a:pt x="11" y="54"/>
                    </a:lnTo>
                    <a:lnTo>
                      <a:pt x="8" y="61"/>
                    </a:lnTo>
                    <a:lnTo>
                      <a:pt x="5" y="67"/>
                    </a:lnTo>
                    <a:lnTo>
                      <a:pt x="2" y="75"/>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84" name="Freeform 101"/>
              <p:cNvSpPr>
                <a:spLocks/>
              </p:cNvSpPr>
              <p:nvPr/>
            </p:nvSpPr>
            <p:spPr bwMode="auto">
              <a:xfrm>
                <a:off x="919" y="2290"/>
                <a:ext cx="48" cy="17"/>
              </a:xfrm>
              <a:custGeom>
                <a:avLst/>
                <a:gdLst>
                  <a:gd name="T0" fmla="*/ 7 w 124"/>
                  <a:gd name="T1" fmla="*/ 0 h 41"/>
                  <a:gd name="T2" fmla="*/ 7 w 124"/>
                  <a:gd name="T3" fmla="*/ 3 h 41"/>
                  <a:gd name="T4" fmla="*/ 0 w 124"/>
                  <a:gd name="T5" fmla="*/ 3 h 41"/>
                  <a:gd name="T6" fmla="*/ 0 60000 65536"/>
                  <a:gd name="T7" fmla="*/ 0 60000 65536"/>
                  <a:gd name="T8" fmla="*/ 0 60000 65536"/>
                </a:gdLst>
                <a:ahLst/>
                <a:cxnLst>
                  <a:cxn ang="T6">
                    <a:pos x="T0" y="T1"/>
                  </a:cxn>
                  <a:cxn ang="T7">
                    <a:pos x="T2" y="T3"/>
                  </a:cxn>
                  <a:cxn ang="T8">
                    <a:pos x="T4" y="T5"/>
                  </a:cxn>
                </a:cxnLst>
                <a:rect l="0" t="0" r="r" b="b"/>
                <a:pathLst>
                  <a:path w="124" h="41">
                    <a:moveTo>
                      <a:pt x="124" y="0"/>
                    </a:moveTo>
                    <a:lnTo>
                      <a:pt x="113" y="41"/>
                    </a:lnTo>
                    <a:lnTo>
                      <a:pt x="0"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85" name="Line 102"/>
              <p:cNvSpPr>
                <a:spLocks noChangeShapeType="1"/>
              </p:cNvSpPr>
              <p:nvPr/>
            </p:nvSpPr>
            <p:spPr bwMode="auto">
              <a:xfrm flipH="1">
                <a:off x="1006" y="2212"/>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0266" name="Group 103"/>
            <p:cNvGrpSpPr>
              <a:grpSpLocks/>
            </p:cNvGrpSpPr>
            <p:nvPr/>
          </p:nvGrpSpPr>
          <p:grpSpPr bwMode="auto">
            <a:xfrm>
              <a:off x="2491" y="2832"/>
              <a:ext cx="61" cy="146"/>
              <a:chOff x="2491" y="2832"/>
              <a:chExt cx="61" cy="146"/>
            </a:xfrm>
          </p:grpSpPr>
          <p:sp>
            <p:nvSpPr>
              <p:cNvPr id="50277" name="Line 104"/>
              <p:cNvSpPr>
                <a:spLocks noChangeShapeType="1"/>
              </p:cNvSpPr>
              <p:nvPr/>
            </p:nvSpPr>
            <p:spPr bwMode="auto">
              <a:xfrm flipV="1">
                <a:off x="2491" y="2866"/>
                <a:ext cx="28"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78" name="Freeform 105"/>
              <p:cNvSpPr>
                <a:spLocks/>
              </p:cNvSpPr>
              <p:nvPr/>
            </p:nvSpPr>
            <p:spPr bwMode="auto">
              <a:xfrm>
                <a:off x="2519" y="2832"/>
                <a:ext cx="33" cy="34"/>
              </a:xfrm>
              <a:custGeom>
                <a:avLst/>
                <a:gdLst>
                  <a:gd name="T0" fmla="*/ 6 w 79"/>
                  <a:gd name="T1" fmla="*/ 0 h 81"/>
                  <a:gd name="T2" fmla="*/ 5 w 79"/>
                  <a:gd name="T3" fmla="*/ 0 h 81"/>
                  <a:gd name="T4" fmla="*/ 5 w 79"/>
                  <a:gd name="T5" fmla="*/ 0 h 81"/>
                  <a:gd name="T6" fmla="*/ 4 w 79"/>
                  <a:gd name="T7" fmla="*/ 0 h 81"/>
                  <a:gd name="T8" fmla="*/ 4 w 79"/>
                  <a:gd name="T9" fmla="*/ 0 h 81"/>
                  <a:gd name="T10" fmla="*/ 3 w 79"/>
                  <a:gd name="T11" fmla="*/ 1 h 81"/>
                  <a:gd name="T12" fmla="*/ 3 w 79"/>
                  <a:gd name="T13" fmla="*/ 1 h 81"/>
                  <a:gd name="T14" fmla="*/ 3 w 79"/>
                  <a:gd name="T15" fmla="*/ 1 h 81"/>
                  <a:gd name="T16" fmla="*/ 2 w 79"/>
                  <a:gd name="T17" fmla="*/ 2 h 81"/>
                  <a:gd name="T18" fmla="*/ 2 w 79"/>
                  <a:gd name="T19" fmla="*/ 2 h 81"/>
                  <a:gd name="T20" fmla="*/ 2 w 79"/>
                  <a:gd name="T21" fmla="*/ 3 h 81"/>
                  <a:gd name="T22" fmla="*/ 1 w 79"/>
                  <a:gd name="T23" fmla="*/ 3 h 81"/>
                  <a:gd name="T24" fmla="*/ 1 w 79"/>
                  <a:gd name="T25" fmla="*/ 4 h 81"/>
                  <a:gd name="T26" fmla="*/ 0 w 79"/>
                  <a:gd name="T27" fmla="*/ 4 h 81"/>
                  <a:gd name="T28" fmla="*/ 0 w 79"/>
                  <a:gd name="T29" fmla="*/ 5 h 81"/>
                  <a:gd name="T30" fmla="*/ 0 w 79"/>
                  <a:gd name="T31" fmla="*/ 5 h 81"/>
                  <a:gd name="T32" fmla="*/ 0 w 79"/>
                  <a:gd name="T33" fmla="*/ 6 h 8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9" h="81">
                    <a:moveTo>
                      <a:pt x="79" y="0"/>
                    </a:moveTo>
                    <a:lnTo>
                      <a:pt x="72" y="0"/>
                    </a:lnTo>
                    <a:lnTo>
                      <a:pt x="67" y="1"/>
                    </a:lnTo>
                    <a:lnTo>
                      <a:pt x="60" y="3"/>
                    </a:lnTo>
                    <a:lnTo>
                      <a:pt x="55" y="7"/>
                    </a:lnTo>
                    <a:lnTo>
                      <a:pt x="49" y="10"/>
                    </a:lnTo>
                    <a:lnTo>
                      <a:pt x="43" y="14"/>
                    </a:lnTo>
                    <a:lnTo>
                      <a:pt x="37" y="18"/>
                    </a:lnTo>
                    <a:lnTo>
                      <a:pt x="32" y="24"/>
                    </a:lnTo>
                    <a:lnTo>
                      <a:pt x="26" y="30"/>
                    </a:lnTo>
                    <a:lnTo>
                      <a:pt x="21" y="36"/>
                    </a:lnTo>
                    <a:lnTo>
                      <a:pt x="17" y="43"/>
                    </a:lnTo>
                    <a:lnTo>
                      <a:pt x="12" y="50"/>
                    </a:lnTo>
                    <a:lnTo>
                      <a:pt x="8" y="58"/>
                    </a:lnTo>
                    <a:lnTo>
                      <a:pt x="5" y="65"/>
                    </a:lnTo>
                    <a:lnTo>
                      <a:pt x="2" y="74"/>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79" name="Line 106"/>
              <p:cNvSpPr>
                <a:spLocks noChangeShapeType="1"/>
              </p:cNvSpPr>
              <p:nvPr/>
            </p:nvSpPr>
            <p:spPr bwMode="auto">
              <a:xfrm>
                <a:off x="2505" y="2883"/>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0267" name="Group 107"/>
            <p:cNvGrpSpPr>
              <a:grpSpLocks/>
            </p:cNvGrpSpPr>
            <p:nvPr/>
          </p:nvGrpSpPr>
          <p:grpSpPr bwMode="auto">
            <a:xfrm>
              <a:off x="2522" y="1426"/>
              <a:ext cx="103" cy="146"/>
              <a:chOff x="2522" y="1426"/>
              <a:chExt cx="103" cy="146"/>
            </a:xfrm>
          </p:grpSpPr>
          <p:sp>
            <p:nvSpPr>
              <p:cNvPr id="50273" name="Line 108"/>
              <p:cNvSpPr>
                <a:spLocks noChangeShapeType="1"/>
              </p:cNvSpPr>
              <p:nvPr/>
            </p:nvSpPr>
            <p:spPr bwMode="auto">
              <a:xfrm flipV="1">
                <a:off x="2522" y="1460"/>
                <a:ext cx="28"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74" name="Freeform 109"/>
              <p:cNvSpPr>
                <a:spLocks/>
              </p:cNvSpPr>
              <p:nvPr/>
            </p:nvSpPr>
            <p:spPr bwMode="auto">
              <a:xfrm>
                <a:off x="2550" y="1426"/>
                <a:ext cx="33" cy="34"/>
              </a:xfrm>
              <a:custGeom>
                <a:avLst/>
                <a:gdLst>
                  <a:gd name="T0" fmla="*/ 6 w 79"/>
                  <a:gd name="T1" fmla="*/ 0 h 81"/>
                  <a:gd name="T2" fmla="*/ 5 w 79"/>
                  <a:gd name="T3" fmla="*/ 0 h 81"/>
                  <a:gd name="T4" fmla="*/ 5 w 79"/>
                  <a:gd name="T5" fmla="*/ 0 h 81"/>
                  <a:gd name="T6" fmla="*/ 5 w 79"/>
                  <a:gd name="T7" fmla="*/ 0 h 81"/>
                  <a:gd name="T8" fmla="*/ 4 w 79"/>
                  <a:gd name="T9" fmla="*/ 0 h 81"/>
                  <a:gd name="T10" fmla="*/ 4 w 79"/>
                  <a:gd name="T11" fmla="*/ 0 h 81"/>
                  <a:gd name="T12" fmla="*/ 3 w 79"/>
                  <a:gd name="T13" fmla="*/ 1 h 81"/>
                  <a:gd name="T14" fmla="*/ 3 w 79"/>
                  <a:gd name="T15" fmla="*/ 1 h 81"/>
                  <a:gd name="T16" fmla="*/ 3 w 79"/>
                  <a:gd name="T17" fmla="*/ 1 h 81"/>
                  <a:gd name="T18" fmla="*/ 2 w 79"/>
                  <a:gd name="T19" fmla="*/ 2 h 81"/>
                  <a:gd name="T20" fmla="*/ 2 w 79"/>
                  <a:gd name="T21" fmla="*/ 2 h 81"/>
                  <a:gd name="T22" fmla="*/ 2 w 79"/>
                  <a:gd name="T23" fmla="*/ 3 h 81"/>
                  <a:gd name="T24" fmla="*/ 1 w 79"/>
                  <a:gd name="T25" fmla="*/ 3 h 81"/>
                  <a:gd name="T26" fmla="*/ 1 w 79"/>
                  <a:gd name="T27" fmla="*/ 3 h 81"/>
                  <a:gd name="T28" fmla="*/ 1 w 79"/>
                  <a:gd name="T29" fmla="*/ 4 h 81"/>
                  <a:gd name="T30" fmla="*/ 1 w 79"/>
                  <a:gd name="T31" fmla="*/ 4 h 81"/>
                  <a:gd name="T32" fmla="*/ 0 w 79"/>
                  <a:gd name="T33" fmla="*/ 5 h 81"/>
                  <a:gd name="T34" fmla="*/ 0 w 79"/>
                  <a:gd name="T35" fmla="*/ 5 h 81"/>
                  <a:gd name="T36" fmla="*/ 0 w 79"/>
                  <a:gd name="T37" fmla="*/ 6 h 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79" h="81">
                    <a:moveTo>
                      <a:pt x="79" y="0"/>
                    </a:moveTo>
                    <a:lnTo>
                      <a:pt x="74" y="0"/>
                    </a:lnTo>
                    <a:lnTo>
                      <a:pt x="70" y="1"/>
                    </a:lnTo>
                    <a:lnTo>
                      <a:pt x="64" y="2"/>
                    </a:lnTo>
                    <a:lnTo>
                      <a:pt x="59" y="4"/>
                    </a:lnTo>
                    <a:lnTo>
                      <a:pt x="54" y="7"/>
                    </a:lnTo>
                    <a:lnTo>
                      <a:pt x="48" y="11"/>
                    </a:lnTo>
                    <a:lnTo>
                      <a:pt x="43" y="14"/>
                    </a:lnTo>
                    <a:lnTo>
                      <a:pt x="38" y="18"/>
                    </a:lnTo>
                    <a:lnTo>
                      <a:pt x="32" y="23"/>
                    </a:lnTo>
                    <a:lnTo>
                      <a:pt x="28" y="29"/>
                    </a:lnTo>
                    <a:lnTo>
                      <a:pt x="24" y="34"/>
                    </a:lnTo>
                    <a:lnTo>
                      <a:pt x="20" y="40"/>
                    </a:lnTo>
                    <a:lnTo>
                      <a:pt x="15" y="47"/>
                    </a:lnTo>
                    <a:lnTo>
                      <a:pt x="12" y="53"/>
                    </a:lnTo>
                    <a:lnTo>
                      <a:pt x="9" y="60"/>
                    </a:lnTo>
                    <a:lnTo>
                      <a:pt x="6" y="67"/>
                    </a:lnTo>
                    <a:lnTo>
                      <a:pt x="3" y="73"/>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75" name="Line 110"/>
              <p:cNvSpPr>
                <a:spLocks noChangeShapeType="1"/>
              </p:cNvSpPr>
              <p:nvPr/>
            </p:nvSpPr>
            <p:spPr bwMode="auto">
              <a:xfrm>
                <a:off x="2536" y="1474"/>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76" name="Line 111"/>
              <p:cNvSpPr>
                <a:spLocks noChangeShapeType="1"/>
              </p:cNvSpPr>
              <p:nvPr/>
            </p:nvSpPr>
            <p:spPr bwMode="auto">
              <a:xfrm flipH="1">
                <a:off x="2609" y="1426"/>
                <a:ext cx="16"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0268" name="Line 112"/>
            <p:cNvSpPr>
              <a:spLocks noChangeShapeType="1"/>
            </p:cNvSpPr>
            <p:nvPr/>
          </p:nvSpPr>
          <p:spPr bwMode="auto">
            <a:xfrm>
              <a:off x="1029" y="2880"/>
              <a:ext cx="1386"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69" name="Line 113"/>
            <p:cNvSpPr>
              <a:spLocks noChangeShapeType="1"/>
            </p:cNvSpPr>
            <p:nvPr/>
          </p:nvSpPr>
          <p:spPr bwMode="auto">
            <a:xfrm flipH="1">
              <a:off x="1029" y="1536"/>
              <a:ext cx="1386" cy="8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70" name="Freeform 114"/>
            <p:cNvSpPr>
              <a:spLocks/>
            </p:cNvSpPr>
            <p:nvPr/>
          </p:nvSpPr>
          <p:spPr bwMode="auto">
            <a:xfrm>
              <a:off x="1582" y="739"/>
              <a:ext cx="92" cy="95"/>
            </a:xfrm>
            <a:custGeom>
              <a:avLst/>
              <a:gdLst>
                <a:gd name="T0" fmla="*/ 14 w 232"/>
                <a:gd name="T1" fmla="*/ 7 h 232"/>
                <a:gd name="T2" fmla="*/ 14 w 232"/>
                <a:gd name="T3" fmla="*/ 6 h 232"/>
                <a:gd name="T4" fmla="*/ 14 w 232"/>
                <a:gd name="T5" fmla="*/ 5 h 232"/>
                <a:gd name="T6" fmla="*/ 13 w 232"/>
                <a:gd name="T7" fmla="*/ 3 h 232"/>
                <a:gd name="T8" fmla="*/ 12 w 232"/>
                <a:gd name="T9" fmla="*/ 2 h 232"/>
                <a:gd name="T10" fmla="*/ 12 w 232"/>
                <a:gd name="T11" fmla="*/ 2 h 232"/>
                <a:gd name="T12" fmla="*/ 10 w 232"/>
                <a:gd name="T13" fmla="*/ 1 h 232"/>
                <a:gd name="T14" fmla="*/ 9 w 232"/>
                <a:gd name="T15" fmla="*/ 0 h 232"/>
                <a:gd name="T16" fmla="*/ 8 w 232"/>
                <a:gd name="T17" fmla="*/ 0 h 232"/>
                <a:gd name="T18" fmla="*/ 7 w 232"/>
                <a:gd name="T19" fmla="*/ 0 h 232"/>
                <a:gd name="T20" fmla="*/ 6 w 232"/>
                <a:gd name="T21" fmla="*/ 0 h 232"/>
                <a:gd name="T22" fmla="*/ 4 w 232"/>
                <a:gd name="T23" fmla="*/ 1 h 232"/>
                <a:gd name="T24" fmla="*/ 3 w 232"/>
                <a:gd name="T25" fmla="*/ 2 h 232"/>
                <a:gd name="T26" fmla="*/ 2 w 232"/>
                <a:gd name="T27" fmla="*/ 2 h 232"/>
                <a:gd name="T28" fmla="*/ 2 w 232"/>
                <a:gd name="T29" fmla="*/ 3 h 232"/>
                <a:gd name="T30" fmla="*/ 1 w 232"/>
                <a:gd name="T31" fmla="*/ 5 h 232"/>
                <a:gd name="T32" fmla="*/ 0 w 232"/>
                <a:gd name="T33" fmla="*/ 6 h 232"/>
                <a:gd name="T34" fmla="*/ 0 w 232"/>
                <a:gd name="T35" fmla="*/ 7 h 232"/>
                <a:gd name="T36" fmla="*/ 0 w 232"/>
                <a:gd name="T37" fmla="*/ 9 h 232"/>
                <a:gd name="T38" fmla="*/ 0 w 232"/>
                <a:gd name="T39" fmla="*/ 10 h 232"/>
                <a:gd name="T40" fmla="*/ 1 w 232"/>
                <a:gd name="T41" fmla="*/ 11 h 232"/>
                <a:gd name="T42" fmla="*/ 2 w 232"/>
                <a:gd name="T43" fmla="*/ 13 h 232"/>
                <a:gd name="T44" fmla="*/ 2 w 232"/>
                <a:gd name="T45" fmla="*/ 14 h 232"/>
                <a:gd name="T46" fmla="*/ 3 w 232"/>
                <a:gd name="T47" fmla="*/ 14 h 232"/>
                <a:gd name="T48" fmla="*/ 4 w 232"/>
                <a:gd name="T49" fmla="*/ 15 h 232"/>
                <a:gd name="T50" fmla="*/ 6 w 232"/>
                <a:gd name="T51" fmla="*/ 16 h 232"/>
                <a:gd name="T52" fmla="*/ 7 w 232"/>
                <a:gd name="T53" fmla="*/ 16 h 232"/>
                <a:gd name="T54" fmla="*/ 8 w 232"/>
                <a:gd name="T55" fmla="*/ 16 h 232"/>
                <a:gd name="T56" fmla="*/ 9 w 232"/>
                <a:gd name="T57" fmla="*/ 16 h 232"/>
                <a:gd name="T58" fmla="*/ 10 w 232"/>
                <a:gd name="T59" fmla="*/ 15 h 232"/>
                <a:gd name="T60" fmla="*/ 12 w 232"/>
                <a:gd name="T61" fmla="*/ 14 h 232"/>
                <a:gd name="T62" fmla="*/ 12 w 232"/>
                <a:gd name="T63" fmla="*/ 14 h 232"/>
                <a:gd name="T64" fmla="*/ 13 w 232"/>
                <a:gd name="T65" fmla="*/ 13 h 232"/>
                <a:gd name="T66" fmla="*/ 14 w 232"/>
                <a:gd name="T67" fmla="*/ 11 h 232"/>
                <a:gd name="T68" fmla="*/ 14 w 232"/>
                <a:gd name="T69" fmla="*/ 10 h 232"/>
                <a:gd name="T70" fmla="*/ 14 w 232"/>
                <a:gd name="T71" fmla="*/ 9 h 2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32" h="232">
                  <a:moveTo>
                    <a:pt x="232" y="116"/>
                  </a:moveTo>
                  <a:lnTo>
                    <a:pt x="232" y="105"/>
                  </a:lnTo>
                  <a:lnTo>
                    <a:pt x="230" y="96"/>
                  </a:lnTo>
                  <a:lnTo>
                    <a:pt x="228" y="86"/>
                  </a:lnTo>
                  <a:lnTo>
                    <a:pt x="225" y="76"/>
                  </a:lnTo>
                  <a:lnTo>
                    <a:pt x="222" y="67"/>
                  </a:lnTo>
                  <a:lnTo>
                    <a:pt x="216" y="57"/>
                  </a:lnTo>
                  <a:lnTo>
                    <a:pt x="211" y="49"/>
                  </a:lnTo>
                  <a:lnTo>
                    <a:pt x="206" y="41"/>
                  </a:lnTo>
                  <a:lnTo>
                    <a:pt x="198" y="34"/>
                  </a:lnTo>
                  <a:lnTo>
                    <a:pt x="191" y="26"/>
                  </a:lnTo>
                  <a:lnTo>
                    <a:pt x="183" y="21"/>
                  </a:lnTo>
                  <a:lnTo>
                    <a:pt x="175" y="16"/>
                  </a:lnTo>
                  <a:lnTo>
                    <a:pt x="165" y="10"/>
                  </a:lnTo>
                  <a:lnTo>
                    <a:pt x="156" y="7"/>
                  </a:lnTo>
                  <a:lnTo>
                    <a:pt x="146" y="4"/>
                  </a:lnTo>
                  <a:lnTo>
                    <a:pt x="137" y="2"/>
                  </a:lnTo>
                  <a:lnTo>
                    <a:pt x="127" y="0"/>
                  </a:lnTo>
                  <a:lnTo>
                    <a:pt x="116" y="0"/>
                  </a:lnTo>
                  <a:lnTo>
                    <a:pt x="107" y="0"/>
                  </a:lnTo>
                  <a:lnTo>
                    <a:pt x="96" y="2"/>
                  </a:lnTo>
                  <a:lnTo>
                    <a:pt x="87" y="4"/>
                  </a:lnTo>
                  <a:lnTo>
                    <a:pt x="77" y="7"/>
                  </a:lnTo>
                  <a:lnTo>
                    <a:pt x="67" y="10"/>
                  </a:lnTo>
                  <a:lnTo>
                    <a:pt x="59" y="16"/>
                  </a:lnTo>
                  <a:lnTo>
                    <a:pt x="50" y="21"/>
                  </a:lnTo>
                  <a:lnTo>
                    <a:pt x="42" y="26"/>
                  </a:lnTo>
                  <a:lnTo>
                    <a:pt x="34" y="34"/>
                  </a:lnTo>
                  <a:lnTo>
                    <a:pt x="28" y="41"/>
                  </a:lnTo>
                  <a:lnTo>
                    <a:pt x="22" y="49"/>
                  </a:lnTo>
                  <a:lnTo>
                    <a:pt x="16" y="57"/>
                  </a:lnTo>
                  <a:lnTo>
                    <a:pt x="12" y="67"/>
                  </a:lnTo>
                  <a:lnTo>
                    <a:pt x="8" y="76"/>
                  </a:lnTo>
                  <a:lnTo>
                    <a:pt x="5" y="86"/>
                  </a:lnTo>
                  <a:lnTo>
                    <a:pt x="2" y="96"/>
                  </a:lnTo>
                  <a:lnTo>
                    <a:pt x="1" y="105"/>
                  </a:lnTo>
                  <a:lnTo>
                    <a:pt x="0" y="116"/>
                  </a:lnTo>
                  <a:lnTo>
                    <a:pt x="1" y="125"/>
                  </a:lnTo>
                  <a:lnTo>
                    <a:pt x="2" y="136"/>
                  </a:lnTo>
                  <a:lnTo>
                    <a:pt x="5" y="146"/>
                  </a:lnTo>
                  <a:lnTo>
                    <a:pt x="8" y="155"/>
                  </a:lnTo>
                  <a:lnTo>
                    <a:pt x="12" y="165"/>
                  </a:lnTo>
                  <a:lnTo>
                    <a:pt x="16" y="173"/>
                  </a:lnTo>
                  <a:lnTo>
                    <a:pt x="22" y="182"/>
                  </a:lnTo>
                  <a:lnTo>
                    <a:pt x="28" y="190"/>
                  </a:lnTo>
                  <a:lnTo>
                    <a:pt x="34" y="198"/>
                  </a:lnTo>
                  <a:lnTo>
                    <a:pt x="42" y="204"/>
                  </a:lnTo>
                  <a:lnTo>
                    <a:pt x="50" y="211"/>
                  </a:lnTo>
                  <a:lnTo>
                    <a:pt x="59" y="216"/>
                  </a:lnTo>
                  <a:lnTo>
                    <a:pt x="67" y="221"/>
                  </a:lnTo>
                  <a:lnTo>
                    <a:pt x="77" y="224"/>
                  </a:lnTo>
                  <a:lnTo>
                    <a:pt x="87" y="228"/>
                  </a:lnTo>
                  <a:lnTo>
                    <a:pt x="96" y="230"/>
                  </a:lnTo>
                  <a:lnTo>
                    <a:pt x="107" y="231"/>
                  </a:lnTo>
                  <a:lnTo>
                    <a:pt x="116" y="232"/>
                  </a:lnTo>
                  <a:lnTo>
                    <a:pt x="127" y="231"/>
                  </a:lnTo>
                  <a:lnTo>
                    <a:pt x="137" y="230"/>
                  </a:lnTo>
                  <a:lnTo>
                    <a:pt x="146" y="228"/>
                  </a:lnTo>
                  <a:lnTo>
                    <a:pt x="156" y="224"/>
                  </a:lnTo>
                  <a:lnTo>
                    <a:pt x="165" y="221"/>
                  </a:lnTo>
                  <a:lnTo>
                    <a:pt x="175" y="216"/>
                  </a:lnTo>
                  <a:lnTo>
                    <a:pt x="183" y="211"/>
                  </a:lnTo>
                  <a:lnTo>
                    <a:pt x="191" y="204"/>
                  </a:lnTo>
                  <a:lnTo>
                    <a:pt x="198" y="198"/>
                  </a:lnTo>
                  <a:lnTo>
                    <a:pt x="206" y="190"/>
                  </a:lnTo>
                  <a:lnTo>
                    <a:pt x="211" y="182"/>
                  </a:lnTo>
                  <a:lnTo>
                    <a:pt x="216" y="173"/>
                  </a:lnTo>
                  <a:lnTo>
                    <a:pt x="222" y="165"/>
                  </a:lnTo>
                  <a:lnTo>
                    <a:pt x="225" y="155"/>
                  </a:lnTo>
                  <a:lnTo>
                    <a:pt x="228" y="146"/>
                  </a:lnTo>
                  <a:lnTo>
                    <a:pt x="230" y="136"/>
                  </a:lnTo>
                  <a:lnTo>
                    <a:pt x="232" y="125"/>
                  </a:lnTo>
                  <a:lnTo>
                    <a:pt x="232" y="116"/>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0271" name="Line 115"/>
            <p:cNvSpPr>
              <a:spLocks noChangeShapeType="1"/>
            </p:cNvSpPr>
            <p:nvPr/>
          </p:nvSpPr>
          <p:spPr bwMode="auto">
            <a:xfrm>
              <a:off x="1629" y="834"/>
              <a:ext cx="0" cy="32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72" name="Freeform 116"/>
            <p:cNvSpPr>
              <a:spLocks/>
            </p:cNvSpPr>
            <p:nvPr/>
          </p:nvSpPr>
          <p:spPr bwMode="auto">
            <a:xfrm>
              <a:off x="1582" y="4050"/>
              <a:ext cx="92" cy="93"/>
            </a:xfrm>
            <a:custGeom>
              <a:avLst/>
              <a:gdLst>
                <a:gd name="T0" fmla="*/ 14 w 232"/>
                <a:gd name="T1" fmla="*/ 7 h 231"/>
                <a:gd name="T2" fmla="*/ 14 w 232"/>
                <a:gd name="T3" fmla="*/ 5 h 231"/>
                <a:gd name="T4" fmla="*/ 14 w 232"/>
                <a:gd name="T5" fmla="*/ 4 h 231"/>
                <a:gd name="T6" fmla="*/ 13 w 232"/>
                <a:gd name="T7" fmla="*/ 3 h 231"/>
                <a:gd name="T8" fmla="*/ 12 w 232"/>
                <a:gd name="T9" fmla="*/ 2 h 231"/>
                <a:gd name="T10" fmla="*/ 11 w 232"/>
                <a:gd name="T11" fmla="*/ 1 h 231"/>
                <a:gd name="T12" fmla="*/ 9 w 232"/>
                <a:gd name="T13" fmla="*/ 0 h 231"/>
                <a:gd name="T14" fmla="*/ 8 w 232"/>
                <a:gd name="T15" fmla="*/ 0 h 231"/>
                <a:gd name="T16" fmla="*/ 7 w 232"/>
                <a:gd name="T17" fmla="*/ 0 h 231"/>
                <a:gd name="T18" fmla="*/ 5 w 232"/>
                <a:gd name="T19" fmla="*/ 0 h 231"/>
                <a:gd name="T20" fmla="*/ 4 w 232"/>
                <a:gd name="T21" fmla="*/ 1 h 231"/>
                <a:gd name="T22" fmla="*/ 3 w 232"/>
                <a:gd name="T23" fmla="*/ 2 h 231"/>
                <a:gd name="T24" fmla="*/ 2 w 232"/>
                <a:gd name="T25" fmla="*/ 3 h 231"/>
                <a:gd name="T26" fmla="*/ 1 w 232"/>
                <a:gd name="T27" fmla="*/ 4 h 231"/>
                <a:gd name="T28" fmla="*/ 0 w 232"/>
                <a:gd name="T29" fmla="*/ 5 h 231"/>
                <a:gd name="T30" fmla="*/ 0 w 232"/>
                <a:gd name="T31" fmla="*/ 7 h 231"/>
                <a:gd name="T32" fmla="*/ 0 w 232"/>
                <a:gd name="T33" fmla="*/ 8 h 231"/>
                <a:gd name="T34" fmla="*/ 0 w 232"/>
                <a:gd name="T35" fmla="*/ 10 h 231"/>
                <a:gd name="T36" fmla="*/ 1 w 232"/>
                <a:gd name="T37" fmla="*/ 11 h 231"/>
                <a:gd name="T38" fmla="*/ 2 w 232"/>
                <a:gd name="T39" fmla="*/ 12 h 231"/>
                <a:gd name="T40" fmla="*/ 3 w 232"/>
                <a:gd name="T41" fmla="*/ 13 h 231"/>
                <a:gd name="T42" fmla="*/ 4 w 232"/>
                <a:gd name="T43" fmla="*/ 14 h 231"/>
                <a:gd name="T44" fmla="*/ 5 w 232"/>
                <a:gd name="T45" fmla="*/ 15 h 231"/>
                <a:gd name="T46" fmla="*/ 7 w 232"/>
                <a:gd name="T47" fmla="*/ 15 h 231"/>
                <a:gd name="T48" fmla="*/ 8 w 232"/>
                <a:gd name="T49" fmla="*/ 15 h 231"/>
                <a:gd name="T50" fmla="*/ 9 w 232"/>
                <a:gd name="T51" fmla="*/ 15 h 231"/>
                <a:gd name="T52" fmla="*/ 11 w 232"/>
                <a:gd name="T53" fmla="*/ 14 h 231"/>
                <a:gd name="T54" fmla="*/ 12 w 232"/>
                <a:gd name="T55" fmla="*/ 13 h 231"/>
                <a:gd name="T56" fmla="*/ 13 w 232"/>
                <a:gd name="T57" fmla="*/ 12 h 231"/>
                <a:gd name="T58" fmla="*/ 14 w 232"/>
                <a:gd name="T59" fmla="*/ 11 h 231"/>
                <a:gd name="T60" fmla="*/ 14 w 232"/>
                <a:gd name="T61" fmla="*/ 10 h 231"/>
                <a:gd name="T62" fmla="*/ 14 w 232"/>
                <a:gd name="T63" fmla="*/ 8 h 2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2" h="231">
                  <a:moveTo>
                    <a:pt x="232" y="116"/>
                  </a:moveTo>
                  <a:lnTo>
                    <a:pt x="232" y="104"/>
                  </a:lnTo>
                  <a:lnTo>
                    <a:pt x="230" y="93"/>
                  </a:lnTo>
                  <a:lnTo>
                    <a:pt x="227" y="82"/>
                  </a:lnTo>
                  <a:lnTo>
                    <a:pt x="224" y="71"/>
                  </a:lnTo>
                  <a:lnTo>
                    <a:pt x="219" y="61"/>
                  </a:lnTo>
                  <a:lnTo>
                    <a:pt x="213" y="51"/>
                  </a:lnTo>
                  <a:lnTo>
                    <a:pt x="206" y="42"/>
                  </a:lnTo>
                  <a:lnTo>
                    <a:pt x="198" y="34"/>
                  </a:lnTo>
                  <a:lnTo>
                    <a:pt x="190" y="26"/>
                  </a:lnTo>
                  <a:lnTo>
                    <a:pt x="181" y="19"/>
                  </a:lnTo>
                  <a:lnTo>
                    <a:pt x="172" y="14"/>
                  </a:lnTo>
                  <a:lnTo>
                    <a:pt x="161" y="9"/>
                  </a:lnTo>
                  <a:lnTo>
                    <a:pt x="150" y="4"/>
                  </a:lnTo>
                  <a:lnTo>
                    <a:pt x="139" y="2"/>
                  </a:lnTo>
                  <a:lnTo>
                    <a:pt x="128" y="0"/>
                  </a:lnTo>
                  <a:lnTo>
                    <a:pt x="116" y="0"/>
                  </a:lnTo>
                  <a:lnTo>
                    <a:pt x="106" y="0"/>
                  </a:lnTo>
                  <a:lnTo>
                    <a:pt x="94" y="2"/>
                  </a:lnTo>
                  <a:lnTo>
                    <a:pt x="83" y="4"/>
                  </a:lnTo>
                  <a:lnTo>
                    <a:pt x="73" y="9"/>
                  </a:lnTo>
                  <a:lnTo>
                    <a:pt x="62" y="14"/>
                  </a:lnTo>
                  <a:lnTo>
                    <a:pt x="52" y="19"/>
                  </a:lnTo>
                  <a:lnTo>
                    <a:pt x="43" y="26"/>
                  </a:lnTo>
                  <a:lnTo>
                    <a:pt x="34" y="34"/>
                  </a:lnTo>
                  <a:lnTo>
                    <a:pt x="27" y="42"/>
                  </a:lnTo>
                  <a:lnTo>
                    <a:pt x="21" y="51"/>
                  </a:lnTo>
                  <a:lnTo>
                    <a:pt x="14" y="61"/>
                  </a:lnTo>
                  <a:lnTo>
                    <a:pt x="10" y="71"/>
                  </a:lnTo>
                  <a:lnTo>
                    <a:pt x="6" y="82"/>
                  </a:lnTo>
                  <a:lnTo>
                    <a:pt x="4" y="93"/>
                  </a:lnTo>
                  <a:lnTo>
                    <a:pt x="1" y="104"/>
                  </a:lnTo>
                  <a:lnTo>
                    <a:pt x="0" y="116"/>
                  </a:lnTo>
                  <a:lnTo>
                    <a:pt x="1" y="127"/>
                  </a:lnTo>
                  <a:lnTo>
                    <a:pt x="4" y="138"/>
                  </a:lnTo>
                  <a:lnTo>
                    <a:pt x="6" y="149"/>
                  </a:lnTo>
                  <a:lnTo>
                    <a:pt x="10" y="160"/>
                  </a:lnTo>
                  <a:lnTo>
                    <a:pt x="14" y="170"/>
                  </a:lnTo>
                  <a:lnTo>
                    <a:pt x="21" y="180"/>
                  </a:lnTo>
                  <a:lnTo>
                    <a:pt x="27" y="190"/>
                  </a:lnTo>
                  <a:lnTo>
                    <a:pt x="34" y="198"/>
                  </a:lnTo>
                  <a:lnTo>
                    <a:pt x="43" y="205"/>
                  </a:lnTo>
                  <a:lnTo>
                    <a:pt x="52" y="212"/>
                  </a:lnTo>
                  <a:lnTo>
                    <a:pt x="62" y="218"/>
                  </a:lnTo>
                  <a:lnTo>
                    <a:pt x="73" y="223"/>
                  </a:lnTo>
                  <a:lnTo>
                    <a:pt x="83" y="227"/>
                  </a:lnTo>
                  <a:lnTo>
                    <a:pt x="94" y="229"/>
                  </a:lnTo>
                  <a:lnTo>
                    <a:pt x="106" y="231"/>
                  </a:lnTo>
                  <a:lnTo>
                    <a:pt x="116" y="231"/>
                  </a:lnTo>
                  <a:lnTo>
                    <a:pt x="128" y="231"/>
                  </a:lnTo>
                  <a:lnTo>
                    <a:pt x="139" y="229"/>
                  </a:lnTo>
                  <a:lnTo>
                    <a:pt x="150" y="227"/>
                  </a:lnTo>
                  <a:lnTo>
                    <a:pt x="161" y="223"/>
                  </a:lnTo>
                  <a:lnTo>
                    <a:pt x="172" y="218"/>
                  </a:lnTo>
                  <a:lnTo>
                    <a:pt x="181" y="212"/>
                  </a:lnTo>
                  <a:lnTo>
                    <a:pt x="190" y="205"/>
                  </a:lnTo>
                  <a:lnTo>
                    <a:pt x="198" y="198"/>
                  </a:lnTo>
                  <a:lnTo>
                    <a:pt x="206" y="190"/>
                  </a:lnTo>
                  <a:lnTo>
                    <a:pt x="213" y="180"/>
                  </a:lnTo>
                  <a:lnTo>
                    <a:pt x="219" y="170"/>
                  </a:lnTo>
                  <a:lnTo>
                    <a:pt x="224" y="160"/>
                  </a:lnTo>
                  <a:lnTo>
                    <a:pt x="227" y="149"/>
                  </a:lnTo>
                  <a:lnTo>
                    <a:pt x="230" y="138"/>
                  </a:lnTo>
                  <a:lnTo>
                    <a:pt x="232" y="127"/>
                  </a:lnTo>
                  <a:lnTo>
                    <a:pt x="232" y="11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204917" name="Line 117"/>
          <p:cNvSpPr>
            <a:spLocks noChangeShapeType="1"/>
          </p:cNvSpPr>
          <p:nvPr/>
        </p:nvSpPr>
        <p:spPr bwMode="auto">
          <a:xfrm>
            <a:off x="6691313" y="1189038"/>
            <a:ext cx="828675" cy="14351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18" name="Line 118"/>
          <p:cNvSpPr>
            <a:spLocks noChangeShapeType="1"/>
          </p:cNvSpPr>
          <p:nvPr/>
        </p:nvSpPr>
        <p:spPr bwMode="auto">
          <a:xfrm>
            <a:off x="7519988" y="2624138"/>
            <a:ext cx="0" cy="18891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19" name="Line 119"/>
          <p:cNvSpPr>
            <a:spLocks noChangeShapeType="1"/>
          </p:cNvSpPr>
          <p:nvPr/>
        </p:nvSpPr>
        <p:spPr bwMode="auto">
          <a:xfrm flipH="1">
            <a:off x="6691313" y="4513263"/>
            <a:ext cx="828675" cy="19335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20" name="Line 120"/>
          <p:cNvSpPr>
            <a:spLocks noChangeShapeType="1"/>
          </p:cNvSpPr>
          <p:nvPr/>
        </p:nvSpPr>
        <p:spPr bwMode="auto">
          <a:xfrm flipV="1">
            <a:off x="3482975" y="3068638"/>
            <a:ext cx="0" cy="16573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21" name="Line 121"/>
          <p:cNvSpPr>
            <a:spLocks noChangeShapeType="1"/>
          </p:cNvSpPr>
          <p:nvPr/>
        </p:nvSpPr>
        <p:spPr bwMode="auto">
          <a:xfrm>
            <a:off x="1549400" y="4725988"/>
            <a:ext cx="19335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22" name="Line 122"/>
          <p:cNvSpPr>
            <a:spLocks noChangeShapeType="1"/>
          </p:cNvSpPr>
          <p:nvPr/>
        </p:nvSpPr>
        <p:spPr bwMode="auto">
          <a:xfrm flipH="1">
            <a:off x="2195513" y="3068638"/>
            <a:ext cx="1287462" cy="110490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04923" name="Group 123"/>
          <p:cNvGrpSpPr>
            <a:grpSpLocks/>
          </p:cNvGrpSpPr>
          <p:nvPr/>
        </p:nvGrpSpPr>
        <p:grpSpPr bwMode="auto">
          <a:xfrm>
            <a:off x="1776413" y="2609850"/>
            <a:ext cx="1706562" cy="458788"/>
            <a:chOff x="3700" y="1314"/>
            <a:chExt cx="1075" cy="289"/>
          </a:xfrm>
        </p:grpSpPr>
        <p:sp>
          <p:nvSpPr>
            <p:cNvPr id="50258" name="Line 124"/>
            <p:cNvSpPr>
              <a:spLocks noChangeShapeType="1"/>
            </p:cNvSpPr>
            <p:nvPr/>
          </p:nvSpPr>
          <p:spPr bwMode="auto">
            <a:xfrm flipH="1" flipV="1">
              <a:off x="3700" y="1314"/>
              <a:ext cx="1075" cy="2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59" name="Line 125"/>
            <p:cNvSpPr>
              <a:spLocks noChangeShapeType="1"/>
            </p:cNvSpPr>
            <p:nvPr/>
          </p:nvSpPr>
          <p:spPr bwMode="auto">
            <a:xfrm flipH="1" flipV="1">
              <a:off x="4416" y="1508"/>
              <a:ext cx="359" cy="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60" name="Line 126"/>
            <p:cNvSpPr>
              <a:spLocks noChangeShapeType="1"/>
            </p:cNvSpPr>
            <p:nvPr/>
          </p:nvSpPr>
          <p:spPr bwMode="auto">
            <a:xfrm flipV="1">
              <a:off x="4416" y="1418"/>
              <a:ext cx="25"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61" name="Line 127"/>
            <p:cNvSpPr>
              <a:spLocks noChangeShapeType="1"/>
            </p:cNvSpPr>
            <p:nvPr/>
          </p:nvSpPr>
          <p:spPr bwMode="auto">
            <a:xfrm flipV="1">
              <a:off x="4059" y="1320"/>
              <a:ext cx="23" cy="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04928" name="Line 128"/>
          <p:cNvSpPr>
            <a:spLocks noChangeShapeType="1"/>
          </p:cNvSpPr>
          <p:nvPr/>
        </p:nvSpPr>
        <p:spPr bwMode="auto">
          <a:xfrm flipH="1">
            <a:off x="1549400" y="2609850"/>
            <a:ext cx="227013" cy="21161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29" name="Line 129"/>
          <p:cNvSpPr>
            <a:spLocks noChangeShapeType="1"/>
          </p:cNvSpPr>
          <p:nvPr/>
        </p:nvSpPr>
        <p:spPr bwMode="auto">
          <a:xfrm flipH="1">
            <a:off x="2195513" y="2760663"/>
            <a:ext cx="150812" cy="14128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204930" name="Group 130"/>
          <p:cNvGrpSpPr>
            <a:grpSpLocks/>
          </p:cNvGrpSpPr>
          <p:nvPr/>
        </p:nvGrpSpPr>
        <p:grpSpPr bwMode="auto">
          <a:xfrm>
            <a:off x="3263900" y="4503738"/>
            <a:ext cx="219075" cy="222250"/>
            <a:chOff x="4637" y="2507"/>
            <a:chExt cx="138" cy="140"/>
          </a:xfrm>
        </p:grpSpPr>
        <p:sp>
          <p:nvSpPr>
            <p:cNvPr id="50256" name="Line 131"/>
            <p:cNvSpPr>
              <a:spLocks noChangeShapeType="1"/>
            </p:cNvSpPr>
            <p:nvPr/>
          </p:nvSpPr>
          <p:spPr bwMode="auto">
            <a:xfrm flipH="1">
              <a:off x="4637" y="2507"/>
              <a:ext cx="1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57" name="Line 132"/>
            <p:cNvSpPr>
              <a:spLocks noChangeShapeType="1"/>
            </p:cNvSpPr>
            <p:nvPr/>
          </p:nvSpPr>
          <p:spPr bwMode="auto">
            <a:xfrm>
              <a:off x="4637" y="2507"/>
              <a:ext cx="0" cy="1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04933" name="Line 133"/>
          <p:cNvSpPr>
            <a:spLocks noChangeShapeType="1"/>
          </p:cNvSpPr>
          <p:nvPr/>
        </p:nvSpPr>
        <p:spPr bwMode="auto">
          <a:xfrm flipH="1">
            <a:off x="6049963" y="2624138"/>
            <a:ext cx="1470025" cy="84613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198" name="Line 134"/>
          <p:cNvSpPr>
            <a:spLocks noChangeShapeType="1"/>
          </p:cNvSpPr>
          <p:nvPr/>
        </p:nvSpPr>
        <p:spPr bwMode="auto">
          <a:xfrm>
            <a:off x="5738813" y="3652838"/>
            <a:ext cx="0" cy="8604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35" name="Line 135"/>
          <p:cNvSpPr>
            <a:spLocks noChangeShapeType="1"/>
          </p:cNvSpPr>
          <p:nvPr/>
        </p:nvSpPr>
        <p:spPr bwMode="auto">
          <a:xfrm flipH="1">
            <a:off x="6049963" y="1189038"/>
            <a:ext cx="641350" cy="22812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36" name="Line 136"/>
          <p:cNvSpPr>
            <a:spLocks noChangeShapeType="1"/>
          </p:cNvSpPr>
          <p:nvPr/>
        </p:nvSpPr>
        <p:spPr bwMode="auto">
          <a:xfrm>
            <a:off x="6049963" y="3470275"/>
            <a:ext cx="0" cy="10429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37" name="Line 137"/>
          <p:cNvSpPr>
            <a:spLocks noChangeShapeType="1"/>
          </p:cNvSpPr>
          <p:nvPr/>
        </p:nvSpPr>
        <p:spPr bwMode="auto">
          <a:xfrm>
            <a:off x="6049963" y="4513263"/>
            <a:ext cx="641350" cy="19335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204938" name="Freeform 138"/>
          <p:cNvSpPr>
            <a:spLocks/>
          </p:cNvSpPr>
          <p:nvPr/>
        </p:nvSpPr>
        <p:spPr bwMode="auto">
          <a:xfrm>
            <a:off x="5975350" y="3398838"/>
            <a:ext cx="146050" cy="147637"/>
          </a:xfrm>
          <a:custGeom>
            <a:avLst/>
            <a:gdLst>
              <a:gd name="T0" fmla="*/ 2147483647 w 231"/>
              <a:gd name="T1" fmla="*/ 2147483647 h 231"/>
              <a:gd name="T2" fmla="*/ 2147483647 w 231"/>
              <a:gd name="T3" fmla="*/ 2147483647 h 231"/>
              <a:gd name="T4" fmla="*/ 2147483647 w 231"/>
              <a:gd name="T5" fmla="*/ 2147483647 h 231"/>
              <a:gd name="T6" fmla="*/ 2147483647 w 231"/>
              <a:gd name="T7" fmla="*/ 2147483647 h 231"/>
              <a:gd name="T8" fmla="*/ 2147483647 w 231"/>
              <a:gd name="T9" fmla="*/ 2147483647 h 231"/>
              <a:gd name="T10" fmla="*/ 2147483647 w 231"/>
              <a:gd name="T11" fmla="*/ 2147483647 h 231"/>
              <a:gd name="T12" fmla="*/ 2147483647 w 231"/>
              <a:gd name="T13" fmla="*/ 2147483647 h 231"/>
              <a:gd name="T14" fmla="*/ 2147483647 w 231"/>
              <a:gd name="T15" fmla="*/ 783048113 h 231"/>
              <a:gd name="T16" fmla="*/ 2147483647 w 231"/>
              <a:gd name="T17" fmla="*/ 0 h 231"/>
              <a:gd name="T18" fmla="*/ 2147483647 w 231"/>
              <a:gd name="T19" fmla="*/ 0 h 231"/>
              <a:gd name="T20" fmla="*/ 2147483647 w 231"/>
              <a:gd name="T21" fmla="*/ 783048113 h 231"/>
              <a:gd name="T22" fmla="*/ 2147483647 w 231"/>
              <a:gd name="T23" fmla="*/ 2147483647 h 231"/>
              <a:gd name="T24" fmla="*/ 2147483647 w 231"/>
              <a:gd name="T25" fmla="*/ 2147483647 h 231"/>
              <a:gd name="T26" fmla="*/ 2147483647 w 231"/>
              <a:gd name="T27" fmla="*/ 2147483647 h 231"/>
              <a:gd name="T28" fmla="*/ 2147483647 w 231"/>
              <a:gd name="T29" fmla="*/ 2147483647 h 231"/>
              <a:gd name="T30" fmla="*/ 2147483647 w 231"/>
              <a:gd name="T31" fmla="*/ 2147483647 h 231"/>
              <a:gd name="T32" fmla="*/ 758309303 w 231"/>
              <a:gd name="T33" fmla="*/ 2147483647 h 231"/>
              <a:gd name="T34" fmla="*/ 0 w 231"/>
              <a:gd name="T35" fmla="*/ 2147483647 h 231"/>
              <a:gd name="T36" fmla="*/ 0 w 231"/>
              <a:gd name="T37" fmla="*/ 2147483647 h 231"/>
              <a:gd name="T38" fmla="*/ 758309303 w 231"/>
              <a:gd name="T39" fmla="*/ 2147483647 h 231"/>
              <a:gd name="T40" fmla="*/ 2147483647 w 231"/>
              <a:gd name="T41" fmla="*/ 2147483647 h 231"/>
              <a:gd name="T42" fmla="*/ 2147483647 w 231"/>
              <a:gd name="T43" fmla="*/ 2147483647 h 231"/>
              <a:gd name="T44" fmla="*/ 2147483647 w 231"/>
              <a:gd name="T45" fmla="*/ 2147483647 h 231"/>
              <a:gd name="T46" fmla="*/ 2147483647 w 231"/>
              <a:gd name="T47" fmla="*/ 2147483647 h 231"/>
              <a:gd name="T48" fmla="*/ 2147483647 w 231"/>
              <a:gd name="T49" fmla="*/ 2147483647 h 231"/>
              <a:gd name="T50" fmla="*/ 2147483647 w 231"/>
              <a:gd name="T51" fmla="*/ 2147483647 h 231"/>
              <a:gd name="T52" fmla="*/ 2147483647 w 231"/>
              <a:gd name="T53" fmla="*/ 2147483647 h 231"/>
              <a:gd name="T54" fmla="*/ 2147483647 w 231"/>
              <a:gd name="T55" fmla="*/ 2147483647 h 231"/>
              <a:gd name="T56" fmla="*/ 2147483647 w 231"/>
              <a:gd name="T57" fmla="*/ 2147483647 h 231"/>
              <a:gd name="T58" fmla="*/ 2147483647 w 231"/>
              <a:gd name="T59" fmla="*/ 2147483647 h 231"/>
              <a:gd name="T60" fmla="*/ 2147483647 w 231"/>
              <a:gd name="T61" fmla="*/ 2147483647 h 231"/>
              <a:gd name="T62" fmla="*/ 2147483647 w 231"/>
              <a:gd name="T63" fmla="*/ 2147483647 h 231"/>
              <a:gd name="T64" fmla="*/ 2147483647 w 231"/>
              <a:gd name="T65" fmla="*/ 2147483647 h 231"/>
              <a:gd name="T66" fmla="*/ 2147483647 w 231"/>
              <a:gd name="T67" fmla="*/ 2147483647 h 231"/>
              <a:gd name="T68" fmla="*/ 2147483647 w 231"/>
              <a:gd name="T69" fmla="*/ 2147483647 h 231"/>
              <a:gd name="T70" fmla="*/ 2147483647 w 231"/>
              <a:gd name="T71" fmla="*/ 2147483647 h 23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31" h="231">
                <a:moveTo>
                  <a:pt x="231" y="115"/>
                </a:moveTo>
                <a:lnTo>
                  <a:pt x="231" y="105"/>
                </a:lnTo>
                <a:lnTo>
                  <a:pt x="230" y="96"/>
                </a:lnTo>
                <a:lnTo>
                  <a:pt x="228" y="85"/>
                </a:lnTo>
                <a:lnTo>
                  <a:pt x="225" y="76"/>
                </a:lnTo>
                <a:lnTo>
                  <a:pt x="220" y="66"/>
                </a:lnTo>
                <a:lnTo>
                  <a:pt x="216" y="57"/>
                </a:lnTo>
                <a:lnTo>
                  <a:pt x="211" y="49"/>
                </a:lnTo>
                <a:lnTo>
                  <a:pt x="204" y="42"/>
                </a:lnTo>
                <a:lnTo>
                  <a:pt x="197" y="34"/>
                </a:lnTo>
                <a:lnTo>
                  <a:pt x="190" y="27"/>
                </a:lnTo>
                <a:lnTo>
                  <a:pt x="182" y="20"/>
                </a:lnTo>
                <a:lnTo>
                  <a:pt x="174" y="15"/>
                </a:lnTo>
                <a:lnTo>
                  <a:pt x="164" y="11"/>
                </a:lnTo>
                <a:lnTo>
                  <a:pt x="155" y="6"/>
                </a:lnTo>
                <a:lnTo>
                  <a:pt x="146" y="3"/>
                </a:lnTo>
                <a:lnTo>
                  <a:pt x="135" y="1"/>
                </a:lnTo>
                <a:lnTo>
                  <a:pt x="126" y="0"/>
                </a:lnTo>
                <a:lnTo>
                  <a:pt x="115" y="0"/>
                </a:lnTo>
                <a:lnTo>
                  <a:pt x="105" y="0"/>
                </a:lnTo>
                <a:lnTo>
                  <a:pt x="96" y="1"/>
                </a:lnTo>
                <a:lnTo>
                  <a:pt x="85" y="3"/>
                </a:lnTo>
                <a:lnTo>
                  <a:pt x="76" y="6"/>
                </a:lnTo>
                <a:lnTo>
                  <a:pt x="67" y="11"/>
                </a:lnTo>
                <a:lnTo>
                  <a:pt x="58" y="15"/>
                </a:lnTo>
                <a:lnTo>
                  <a:pt x="49" y="20"/>
                </a:lnTo>
                <a:lnTo>
                  <a:pt x="42" y="27"/>
                </a:lnTo>
                <a:lnTo>
                  <a:pt x="34" y="34"/>
                </a:lnTo>
                <a:lnTo>
                  <a:pt x="27" y="42"/>
                </a:lnTo>
                <a:lnTo>
                  <a:pt x="20" y="49"/>
                </a:lnTo>
                <a:lnTo>
                  <a:pt x="15" y="57"/>
                </a:lnTo>
                <a:lnTo>
                  <a:pt x="11" y="66"/>
                </a:lnTo>
                <a:lnTo>
                  <a:pt x="6" y="76"/>
                </a:lnTo>
                <a:lnTo>
                  <a:pt x="3" y="85"/>
                </a:lnTo>
                <a:lnTo>
                  <a:pt x="1" y="96"/>
                </a:lnTo>
                <a:lnTo>
                  <a:pt x="0" y="105"/>
                </a:lnTo>
                <a:lnTo>
                  <a:pt x="0" y="115"/>
                </a:lnTo>
                <a:lnTo>
                  <a:pt x="0" y="126"/>
                </a:lnTo>
                <a:lnTo>
                  <a:pt x="1" y="135"/>
                </a:lnTo>
                <a:lnTo>
                  <a:pt x="3" y="146"/>
                </a:lnTo>
                <a:lnTo>
                  <a:pt x="6" y="155"/>
                </a:lnTo>
                <a:lnTo>
                  <a:pt x="11" y="164"/>
                </a:lnTo>
                <a:lnTo>
                  <a:pt x="15" y="174"/>
                </a:lnTo>
                <a:lnTo>
                  <a:pt x="20" y="182"/>
                </a:lnTo>
                <a:lnTo>
                  <a:pt x="27" y="190"/>
                </a:lnTo>
                <a:lnTo>
                  <a:pt x="34" y="197"/>
                </a:lnTo>
                <a:lnTo>
                  <a:pt x="42" y="204"/>
                </a:lnTo>
                <a:lnTo>
                  <a:pt x="49" y="211"/>
                </a:lnTo>
                <a:lnTo>
                  <a:pt x="58" y="216"/>
                </a:lnTo>
                <a:lnTo>
                  <a:pt x="67" y="220"/>
                </a:lnTo>
                <a:lnTo>
                  <a:pt x="76" y="225"/>
                </a:lnTo>
                <a:lnTo>
                  <a:pt x="85" y="228"/>
                </a:lnTo>
                <a:lnTo>
                  <a:pt x="96" y="230"/>
                </a:lnTo>
                <a:lnTo>
                  <a:pt x="105" y="231"/>
                </a:lnTo>
                <a:lnTo>
                  <a:pt x="115" y="231"/>
                </a:lnTo>
                <a:lnTo>
                  <a:pt x="126" y="231"/>
                </a:lnTo>
                <a:lnTo>
                  <a:pt x="135" y="230"/>
                </a:lnTo>
                <a:lnTo>
                  <a:pt x="146" y="228"/>
                </a:lnTo>
                <a:lnTo>
                  <a:pt x="155" y="225"/>
                </a:lnTo>
                <a:lnTo>
                  <a:pt x="164" y="220"/>
                </a:lnTo>
                <a:lnTo>
                  <a:pt x="174" y="216"/>
                </a:lnTo>
                <a:lnTo>
                  <a:pt x="182" y="211"/>
                </a:lnTo>
                <a:lnTo>
                  <a:pt x="190" y="204"/>
                </a:lnTo>
                <a:lnTo>
                  <a:pt x="197" y="197"/>
                </a:lnTo>
                <a:lnTo>
                  <a:pt x="204" y="190"/>
                </a:lnTo>
                <a:lnTo>
                  <a:pt x="211" y="182"/>
                </a:lnTo>
                <a:lnTo>
                  <a:pt x="216" y="174"/>
                </a:lnTo>
                <a:lnTo>
                  <a:pt x="220" y="164"/>
                </a:lnTo>
                <a:lnTo>
                  <a:pt x="225" y="155"/>
                </a:lnTo>
                <a:lnTo>
                  <a:pt x="228" y="146"/>
                </a:lnTo>
                <a:lnTo>
                  <a:pt x="230" y="135"/>
                </a:lnTo>
                <a:lnTo>
                  <a:pt x="231" y="126"/>
                </a:lnTo>
                <a:lnTo>
                  <a:pt x="231" y="115"/>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204939" name="Freeform 139"/>
          <p:cNvSpPr>
            <a:spLocks/>
          </p:cNvSpPr>
          <p:nvPr/>
        </p:nvSpPr>
        <p:spPr bwMode="auto">
          <a:xfrm>
            <a:off x="5975350" y="4437063"/>
            <a:ext cx="146050" cy="147637"/>
          </a:xfrm>
          <a:custGeom>
            <a:avLst/>
            <a:gdLst>
              <a:gd name="T0" fmla="*/ 2147483647 w 231"/>
              <a:gd name="T1" fmla="*/ 2147483647 h 232"/>
              <a:gd name="T2" fmla="*/ 2147483647 w 231"/>
              <a:gd name="T3" fmla="*/ 2147483647 h 232"/>
              <a:gd name="T4" fmla="*/ 2147483647 w 231"/>
              <a:gd name="T5" fmla="*/ 2147483647 h 232"/>
              <a:gd name="T6" fmla="*/ 2147483647 w 231"/>
              <a:gd name="T7" fmla="*/ 2147483647 h 232"/>
              <a:gd name="T8" fmla="*/ 2147483647 w 231"/>
              <a:gd name="T9" fmla="*/ 2147483647 h 232"/>
              <a:gd name="T10" fmla="*/ 2147483647 w 231"/>
              <a:gd name="T11" fmla="*/ 2147483647 h 232"/>
              <a:gd name="T12" fmla="*/ 2147483647 w 231"/>
              <a:gd name="T13" fmla="*/ 1288589736 h 232"/>
              <a:gd name="T14" fmla="*/ 2147483647 w 231"/>
              <a:gd name="T15" fmla="*/ 257555928 h 232"/>
              <a:gd name="T16" fmla="*/ 2147483647 w 231"/>
              <a:gd name="T17" fmla="*/ 257555928 h 232"/>
              <a:gd name="T18" fmla="*/ 2147483647 w 231"/>
              <a:gd name="T19" fmla="*/ 1288589736 h 232"/>
              <a:gd name="T20" fmla="*/ 2147483647 w 231"/>
              <a:gd name="T21" fmla="*/ 2147483647 h 232"/>
              <a:gd name="T22" fmla="*/ 2147483647 w 231"/>
              <a:gd name="T23" fmla="*/ 2147483647 h 232"/>
              <a:gd name="T24" fmla="*/ 2147483647 w 231"/>
              <a:gd name="T25" fmla="*/ 2147483647 h 232"/>
              <a:gd name="T26" fmla="*/ 2147483647 w 231"/>
              <a:gd name="T27" fmla="*/ 2147483647 h 232"/>
              <a:gd name="T28" fmla="*/ 1010946087 w 231"/>
              <a:gd name="T29" fmla="*/ 2147483647 h 232"/>
              <a:gd name="T30" fmla="*/ 0 w 231"/>
              <a:gd name="T31" fmla="*/ 2147483647 h 232"/>
              <a:gd name="T32" fmla="*/ 0 w 231"/>
              <a:gd name="T33" fmla="*/ 2147483647 h 232"/>
              <a:gd name="T34" fmla="*/ 1010946087 w 231"/>
              <a:gd name="T35" fmla="*/ 2147483647 h 232"/>
              <a:gd name="T36" fmla="*/ 2147483647 w 231"/>
              <a:gd name="T37" fmla="*/ 2147483647 h 232"/>
              <a:gd name="T38" fmla="*/ 2147483647 w 231"/>
              <a:gd name="T39" fmla="*/ 2147483647 h 232"/>
              <a:gd name="T40" fmla="*/ 2147483647 w 231"/>
              <a:gd name="T41" fmla="*/ 2147483647 h 232"/>
              <a:gd name="T42" fmla="*/ 2147483647 w 231"/>
              <a:gd name="T43" fmla="*/ 2147483647 h 232"/>
              <a:gd name="T44" fmla="*/ 2147483647 w 231"/>
              <a:gd name="T45" fmla="*/ 2147483647 h 232"/>
              <a:gd name="T46" fmla="*/ 2147483647 w 231"/>
              <a:gd name="T47" fmla="*/ 2147483647 h 232"/>
              <a:gd name="T48" fmla="*/ 2147483647 w 231"/>
              <a:gd name="T49" fmla="*/ 2147483647 h 232"/>
              <a:gd name="T50" fmla="*/ 2147483647 w 231"/>
              <a:gd name="T51" fmla="*/ 2147483647 h 232"/>
              <a:gd name="T52" fmla="*/ 2147483647 w 231"/>
              <a:gd name="T53" fmla="*/ 2147483647 h 232"/>
              <a:gd name="T54" fmla="*/ 2147483647 w 231"/>
              <a:gd name="T55" fmla="*/ 2147483647 h 232"/>
              <a:gd name="T56" fmla="*/ 2147483647 w 231"/>
              <a:gd name="T57" fmla="*/ 2147483647 h 232"/>
              <a:gd name="T58" fmla="*/ 2147483647 w 231"/>
              <a:gd name="T59" fmla="*/ 2147483647 h 232"/>
              <a:gd name="T60" fmla="*/ 2147483647 w 231"/>
              <a:gd name="T61" fmla="*/ 2147483647 h 232"/>
              <a:gd name="T62" fmla="*/ 2147483647 w 231"/>
              <a:gd name="T63" fmla="*/ 2147483647 h 2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1" h="232">
                <a:moveTo>
                  <a:pt x="231" y="116"/>
                </a:moveTo>
                <a:lnTo>
                  <a:pt x="231" y="105"/>
                </a:lnTo>
                <a:lnTo>
                  <a:pt x="229" y="94"/>
                </a:lnTo>
                <a:lnTo>
                  <a:pt x="227" y="82"/>
                </a:lnTo>
                <a:lnTo>
                  <a:pt x="223" y="71"/>
                </a:lnTo>
                <a:lnTo>
                  <a:pt x="217" y="62"/>
                </a:lnTo>
                <a:lnTo>
                  <a:pt x="212" y="52"/>
                </a:lnTo>
                <a:lnTo>
                  <a:pt x="206" y="43"/>
                </a:lnTo>
                <a:lnTo>
                  <a:pt x="197" y="34"/>
                </a:lnTo>
                <a:lnTo>
                  <a:pt x="188" y="27"/>
                </a:lnTo>
                <a:lnTo>
                  <a:pt x="180" y="20"/>
                </a:lnTo>
                <a:lnTo>
                  <a:pt x="170" y="14"/>
                </a:lnTo>
                <a:lnTo>
                  <a:pt x="160" y="9"/>
                </a:lnTo>
                <a:lnTo>
                  <a:pt x="149" y="5"/>
                </a:lnTo>
                <a:lnTo>
                  <a:pt x="138" y="2"/>
                </a:lnTo>
                <a:lnTo>
                  <a:pt x="127" y="1"/>
                </a:lnTo>
                <a:lnTo>
                  <a:pt x="115" y="0"/>
                </a:lnTo>
                <a:lnTo>
                  <a:pt x="104" y="1"/>
                </a:lnTo>
                <a:lnTo>
                  <a:pt x="93" y="2"/>
                </a:lnTo>
                <a:lnTo>
                  <a:pt x="82" y="5"/>
                </a:lnTo>
                <a:lnTo>
                  <a:pt x="71" y="9"/>
                </a:lnTo>
                <a:lnTo>
                  <a:pt x="61" y="14"/>
                </a:lnTo>
                <a:lnTo>
                  <a:pt x="51" y="20"/>
                </a:lnTo>
                <a:lnTo>
                  <a:pt x="42" y="27"/>
                </a:lnTo>
                <a:lnTo>
                  <a:pt x="34" y="34"/>
                </a:lnTo>
                <a:lnTo>
                  <a:pt x="26" y="43"/>
                </a:lnTo>
                <a:lnTo>
                  <a:pt x="19" y="52"/>
                </a:lnTo>
                <a:lnTo>
                  <a:pt x="14" y="62"/>
                </a:lnTo>
                <a:lnTo>
                  <a:pt x="9" y="71"/>
                </a:lnTo>
                <a:lnTo>
                  <a:pt x="4" y="82"/>
                </a:lnTo>
                <a:lnTo>
                  <a:pt x="2" y="94"/>
                </a:lnTo>
                <a:lnTo>
                  <a:pt x="0" y="105"/>
                </a:lnTo>
                <a:lnTo>
                  <a:pt x="0" y="116"/>
                </a:lnTo>
                <a:lnTo>
                  <a:pt x="0" y="128"/>
                </a:lnTo>
                <a:lnTo>
                  <a:pt x="2" y="139"/>
                </a:lnTo>
                <a:lnTo>
                  <a:pt x="4" y="150"/>
                </a:lnTo>
                <a:lnTo>
                  <a:pt x="9" y="161"/>
                </a:lnTo>
                <a:lnTo>
                  <a:pt x="14" y="171"/>
                </a:lnTo>
                <a:lnTo>
                  <a:pt x="19" y="181"/>
                </a:lnTo>
                <a:lnTo>
                  <a:pt x="26" y="190"/>
                </a:lnTo>
                <a:lnTo>
                  <a:pt x="34" y="198"/>
                </a:lnTo>
                <a:lnTo>
                  <a:pt x="42" y="206"/>
                </a:lnTo>
                <a:lnTo>
                  <a:pt x="51" y="213"/>
                </a:lnTo>
                <a:lnTo>
                  <a:pt x="61" y="218"/>
                </a:lnTo>
                <a:lnTo>
                  <a:pt x="71" y="224"/>
                </a:lnTo>
                <a:lnTo>
                  <a:pt x="82" y="227"/>
                </a:lnTo>
                <a:lnTo>
                  <a:pt x="93" y="230"/>
                </a:lnTo>
                <a:lnTo>
                  <a:pt x="104" y="231"/>
                </a:lnTo>
                <a:lnTo>
                  <a:pt x="115" y="232"/>
                </a:lnTo>
                <a:lnTo>
                  <a:pt x="127" y="231"/>
                </a:lnTo>
                <a:lnTo>
                  <a:pt x="138" y="230"/>
                </a:lnTo>
                <a:lnTo>
                  <a:pt x="149" y="227"/>
                </a:lnTo>
                <a:lnTo>
                  <a:pt x="160" y="224"/>
                </a:lnTo>
                <a:lnTo>
                  <a:pt x="170" y="218"/>
                </a:lnTo>
                <a:lnTo>
                  <a:pt x="180" y="213"/>
                </a:lnTo>
                <a:lnTo>
                  <a:pt x="188" y="206"/>
                </a:lnTo>
                <a:lnTo>
                  <a:pt x="197" y="198"/>
                </a:lnTo>
                <a:lnTo>
                  <a:pt x="206" y="190"/>
                </a:lnTo>
                <a:lnTo>
                  <a:pt x="212" y="181"/>
                </a:lnTo>
                <a:lnTo>
                  <a:pt x="217" y="171"/>
                </a:lnTo>
                <a:lnTo>
                  <a:pt x="223" y="161"/>
                </a:lnTo>
                <a:lnTo>
                  <a:pt x="227" y="150"/>
                </a:lnTo>
                <a:lnTo>
                  <a:pt x="229" y="139"/>
                </a:lnTo>
                <a:lnTo>
                  <a:pt x="231" y="128"/>
                </a:lnTo>
                <a:lnTo>
                  <a:pt x="231" y="11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204940" name="Group 140"/>
          <p:cNvGrpSpPr>
            <a:grpSpLocks/>
          </p:cNvGrpSpPr>
          <p:nvPr/>
        </p:nvGrpSpPr>
        <p:grpSpPr bwMode="auto">
          <a:xfrm>
            <a:off x="1611313" y="4725988"/>
            <a:ext cx="1260475" cy="646112"/>
            <a:chOff x="3596" y="2647"/>
            <a:chExt cx="794" cy="407"/>
          </a:xfrm>
        </p:grpSpPr>
        <p:sp>
          <p:nvSpPr>
            <p:cNvPr id="50243" name="Line 141"/>
            <p:cNvSpPr>
              <a:spLocks noChangeShapeType="1"/>
            </p:cNvSpPr>
            <p:nvPr/>
          </p:nvSpPr>
          <p:spPr bwMode="auto">
            <a:xfrm flipH="1">
              <a:off x="3596" y="3054"/>
              <a:ext cx="55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44" name="Freeform 142"/>
            <p:cNvSpPr>
              <a:spLocks/>
            </p:cNvSpPr>
            <p:nvPr/>
          </p:nvSpPr>
          <p:spPr bwMode="auto">
            <a:xfrm>
              <a:off x="3666" y="2871"/>
              <a:ext cx="68" cy="73"/>
            </a:xfrm>
            <a:custGeom>
              <a:avLst/>
              <a:gdLst>
                <a:gd name="T0" fmla="*/ 0 w 170"/>
                <a:gd name="T1" fmla="*/ 0 h 182"/>
                <a:gd name="T2" fmla="*/ 2 w 170"/>
                <a:gd name="T3" fmla="*/ 12 h 182"/>
                <a:gd name="T4" fmla="*/ 11 w 170"/>
                <a:gd name="T5" fmla="*/ 0 h 182"/>
                <a:gd name="T6" fmla="*/ 0 60000 65536"/>
                <a:gd name="T7" fmla="*/ 0 60000 65536"/>
                <a:gd name="T8" fmla="*/ 0 60000 65536"/>
              </a:gdLst>
              <a:ahLst/>
              <a:cxnLst>
                <a:cxn ang="T6">
                  <a:pos x="T0" y="T1"/>
                </a:cxn>
                <a:cxn ang="T7">
                  <a:pos x="T2" y="T3"/>
                </a:cxn>
                <a:cxn ang="T8">
                  <a:pos x="T4" y="T5"/>
                </a:cxn>
              </a:cxnLst>
              <a:rect l="0" t="0" r="r" b="b"/>
              <a:pathLst>
                <a:path w="170" h="182">
                  <a:moveTo>
                    <a:pt x="0" y="0"/>
                  </a:moveTo>
                  <a:lnTo>
                    <a:pt x="36" y="182"/>
                  </a:lnTo>
                  <a:lnTo>
                    <a:pt x="17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45" name="Line 143"/>
            <p:cNvSpPr>
              <a:spLocks noChangeShapeType="1"/>
            </p:cNvSpPr>
            <p:nvPr/>
          </p:nvSpPr>
          <p:spPr bwMode="auto">
            <a:xfrm flipH="1">
              <a:off x="3661" y="2944"/>
              <a:ext cx="19" cy="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46" name="Freeform 144"/>
            <p:cNvSpPr>
              <a:spLocks/>
            </p:cNvSpPr>
            <p:nvPr/>
          </p:nvSpPr>
          <p:spPr bwMode="auto">
            <a:xfrm>
              <a:off x="3748" y="2916"/>
              <a:ext cx="50" cy="104"/>
            </a:xfrm>
            <a:custGeom>
              <a:avLst/>
              <a:gdLst>
                <a:gd name="T0" fmla="*/ 0 w 131"/>
                <a:gd name="T1" fmla="*/ 16 h 261"/>
                <a:gd name="T2" fmla="*/ 7 w 131"/>
                <a:gd name="T3" fmla="*/ 0 h 261"/>
                <a:gd name="T4" fmla="*/ 7 w 131"/>
                <a:gd name="T5" fmla="*/ 16 h 261"/>
                <a:gd name="T6" fmla="*/ 0 60000 65536"/>
                <a:gd name="T7" fmla="*/ 0 60000 65536"/>
                <a:gd name="T8" fmla="*/ 0 60000 65536"/>
              </a:gdLst>
              <a:ahLst/>
              <a:cxnLst>
                <a:cxn ang="T6">
                  <a:pos x="T0" y="T1"/>
                </a:cxn>
                <a:cxn ang="T7">
                  <a:pos x="T2" y="T3"/>
                </a:cxn>
                <a:cxn ang="T8">
                  <a:pos x="T4" y="T5"/>
                </a:cxn>
              </a:cxnLst>
              <a:rect l="0" t="0" r="r" b="b"/>
              <a:pathLst>
                <a:path w="131" h="261">
                  <a:moveTo>
                    <a:pt x="0" y="261"/>
                  </a:moveTo>
                  <a:lnTo>
                    <a:pt x="131" y="0"/>
                  </a:lnTo>
                  <a:lnTo>
                    <a:pt x="121" y="2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47" name="Line 145"/>
            <p:cNvSpPr>
              <a:spLocks noChangeShapeType="1"/>
            </p:cNvSpPr>
            <p:nvPr/>
          </p:nvSpPr>
          <p:spPr bwMode="auto">
            <a:xfrm flipH="1">
              <a:off x="3762" y="2992"/>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48" name="Line 146"/>
            <p:cNvSpPr>
              <a:spLocks noChangeShapeType="1"/>
            </p:cNvSpPr>
            <p:nvPr/>
          </p:nvSpPr>
          <p:spPr bwMode="auto">
            <a:xfrm>
              <a:off x="3838" y="2970"/>
              <a:ext cx="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49" name="Freeform 147"/>
            <p:cNvSpPr>
              <a:spLocks/>
            </p:cNvSpPr>
            <p:nvPr/>
          </p:nvSpPr>
          <p:spPr bwMode="auto">
            <a:xfrm>
              <a:off x="3944" y="2871"/>
              <a:ext cx="68" cy="73"/>
            </a:xfrm>
            <a:custGeom>
              <a:avLst/>
              <a:gdLst>
                <a:gd name="T0" fmla="*/ 0 w 170"/>
                <a:gd name="T1" fmla="*/ 0 h 182"/>
                <a:gd name="T2" fmla="*/ 2 w 170"/>
                <a:gd name="T3" fmla="*/ 12 h 182"/>
                <a:gd name="T4" fmla="*/ 11 w 170"/>
                <a:gd name="T5" fmla="*/ 0 h 182"/>
                <a:gd name="T6" fmla="*/ 0 60000 65536"/>
                <a:gd name="T7" fmla="*/ 0 60000 65536"/>
                <a:gd name="T8" fmla="*/ 0 60000 65536"/>
              </a:gdLst>
              <a:ahLst/>
              <a:cxnLst>
                <a:cxn ang="T6">
                  <a:pos x="T0" y="T1"/>
                </a:cxn>
                <a:cxn ang="T7">
                  <a:pos x="T2" y="T3"/>
                </a:cxn>
                <a:cxn ang="T8">
                  <a:pos x="T4" y="T5"/>
                </a:cxn>
              </a:cxnLst>
              <a:rect l="0" t="0" r="r" b="b"/>
              <a:pathLst>
                <a:path w="170" h="182">
                  <a:moveTo>
                    <a:pt x="0" y="0"/>
                  </a:moveTo>
                  <a:lnTo>
                    <a:pt x="36" y="182"/>
                  </a:lnTo>
                  <a:lnTo>
                    <a:pt x="17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50" name="Line 148"/>
            <p:cNvSpPr>
              <a:spLocks noChangeShapeType="1"/>
            </p:cNvSpPr>
            <p:nvPr/>
          </p:nvSpPr>
          <p:spPr bwMode="auto">
            <a:xfrm flipH="1">
              <a:off x="3939" y="2944"/>
              <a:ext cx="19" cy="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51" name="Freeform 149"/>
            <p:cNvSpPr>
              <a:spLocks/>
            </p:cNvSpPr>
            <p:nvPr/>
          </p:nvSpPr>
          <p:spPr bwMode="auto">
            <a:xfrm>
              <a:off x="4026" y="2964"/>
              <a:ext cx="50" cy="56"/>
            </a:xfrm>
            <a:custGeom>
              <a:avLst/>
              <a:gdLst>
                <a:gd name="T0" fmla="*/ 0 w 124"/>
                <a:gd name="T1" fmla="*/ 8 h 145"/>
                <a:gd name="T2" fmla="*/ 3 w 124"/>
                <a:gd name="T3" fmla="*/ 8 h 145"/>
                <a:gd name="T4" fmla="*/ 4 w 124"/>
                <a:gd name="T5" fmla="*/ 8 h 145"/>
                <a:gd name="T6" fmla="*/ 4 w 124"/>
                <a:gd name="T7" fmla="*/ 8 h 145"/>
                <a:gd name="T8" fmla="*/ 5 w 124"/>
                <a:gd name="T9" fmla="*/ 8 h 145"/>
                <a:gd name="T10" fmla="*/ 6 w 124"/>
                <a:gd name="T11" fmla="*/ 8 h 145"/>
                <a:gd name="T12" fmla="*/ 6 w 124"/>
                <a:gd name="T13" fmla="*/ 7 h 145"/>
                <a:gd name="T14" fmla="*/ 6 w 124"/>
                <a:gd name="T15" fmla="*/ 7 h 145"/>
                <a:gd name="T16" fmla="*/ 7 w 124"/>
                <a:gd name="T17" fmla="*/ 6 h 145"/>
                <a:gd name="T18" fmla="*/ 7 w 124"/>
                <a:gd name="T19" fmla="*/ 5 h 145"/>
                <a:gd name="T20" fmla="*/ 8 w 124"/>
                <a:gd name="T21" fmla="*/ 5 h 145"/>
                <a:gd name="T22" fmla="*/ 8 w 124"/>
                <a:gd name="T23" fmla="*/ 4 h 145"/>
                <a:gd name="T24" fmla="*/ 8 w 124"/>
                <a:gd name="T25" fmla="*/ 3 h 145"/>
                <a:gd name="T26" fmla="*/ 8 w 124"/>
                <a:gd name="T27" fmla="*/ 3 h 145"/>
                <a:gd name="T28" fmla="*/ 8 w 124"/>
                <a:gd name="T29" fmla="*/ 2 h 145"/>
                <a:gd name="T30" fmla="*/ 8 w 124"/>
                <a:gd name="T31" fmla="*/ 2 h 145"/>
                <a:gd name="T32" fmla="*/ 8 w 124"/>
                <a:gd name="T33" fmla="*/ 1 h 145"/>
                <a:gd name="T34" fmla="*/ 8 w 124"/>
                <a:gd name="T35" fmla="*/ 1 h 145"/>
                <a:gd name="T36" fmla="*/ 7 w 124"/>
                <a:gd name="T37" fmla="*/ 0 h 145"/>
                <a:gd name="T38" fmla="*/ 7 w 124"/>
                <a:gd name="T39" fmla="*/ 0 h 145"/>
                <a:gd name="T40" fmla="*/ 6 w 124"/>
                <a:gd name="T41" fmla="*/ 0 h 145"/>
                <a:gd name="T42" fmla="*/ 6 w 124"/>
                <a:gd name="T43" fmla="*/ 0 h 145"/>
                <a:gd name="T44" fmla="*/ 2 w 124"/>
                <a:gd name="T45" fmla="*/ 0 h 14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4" h="145">
                  <a:moveTo>
                    <a:pt x="0" y="145"/>
                  </a:moveTo>
                  <a:lnTo>
                    <a:pt x="51" y="145"/>
                  </a:lnTo>
                  <a:lnTo>
                    <a:pt x="59" y="144"/>
                  </a:lnTo>
                  <a:lnTo>
                    <a:pt x="68" y="142"/>
                  </a:lnTo>
                  <a:lnTo>
                    <a:pt x="76" y="137"/>
                  </a:lnTo>
                  <a:lnTo>
                    <a:pt x="85" y="131"/>
                  </a:lnTo>
                  <a:lnTo>
                    <a:pt x="92" y="124"/>
                  </a:lnTo>
                  <a:lnTo>
                    <a:pt x="100" y="115"/>
                  </a:lnTo>
                  <a:lnTo>
                    <a:pt x="107" y="105"/>
                  </a:lnTo>
                  <a:lnTo>
                    <a:pt x="112" y="95"/>
                  </a:lnTo>
                  <a:lnTo>
                    <a:pt x="118" y="84"/>
                  </a:lnTo>
                  <a:lnTo>
                    <a:pt x="121" y="72"/>
                  </a:lnTo>
                  <a:lnTo>
                    <a:pt x="123" y="61"/>
                  </a:lnTo>
                  <a:lnTo>
                    <a:pt x="124" y="50"/>
                  </a:lnTo>
                  <a:lnTo>
                    <a:pt x="124" y="39"/>
                  </a:lnTo>
                  <a:lnTo>
                    <a:pt x="123" y="30"/>
                  </a:lnTo>
                  <a:lnTo>
                    <a:pt x="120" y="21"/>
                  </a:lnTo>
                  <a:lnTo>
                    <a:pt x="115" y="14"/>
                  </a:lnTo>
                  <a:lnTo>
                    <a:pt x="110" y="7"/>
                  </a:lnTo>
                  <a:lnTo>
                    <a:pt x="105" y="3"/>
                  </a:lnTo>
                  <a:lnTo>
                    <a:pt x="97" y="1"/>
                  </a:lnTo>
                  <a:lnTo>
                    <a:pt x="90" y="0"/>
                  </a:lnTo>
                  <a:lnTo>
                    <a:pt x="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52" name="Freeform 150"/>
            <p:cNvSpPr>
              <a:spLocks/>
            </p:cNvSpPr>
            <p:nvPr/>
          </p:nvSpPr>
          <p:spPr bwMode="auto">
            <a:xfrm>
              <a:off x="4026" y="2916"/>
              <a:ext cx="61" cy="104"/>
            </a:xfrm>
            <a:custGeom>
              <a:avLst/>
              <a:gdLst>
                <a:gd name="T0" fmla="*/ 6 w 149"/>
                <a:gd name="T1" fmla="*/ 7 h 261"/>
                <a:gd name="T2" fmla="*/ 7 w 149"/>
                <a:gd name="T3" fmla="*/ 7 h 261"/>
                <a:gd name="T4" fmla="*/ 7 w 149"/>
                <a:gd name="T5" fmla="*/ 7 h 261"/>
                <a:gd name="T6" fmla="*/ 8 w 149"/>
                <a:gd name="T7" fmla="*/ 7 h 261"/>
                <a:gd name="T8" fmla="*/ 8 w 149"/>
                <a:gd name="T9" fmla="*/ 6 h 261"/>
                <a:gd name="T10" fmla="*/ 9 w 149"/>
                <a:gd name="T11" fmla="*/ 6 h 261"/>
                <a:gd name="T12" fmla="*/ 9 w 149"/>
                <a:gd name="T13" fmla="*/ 6 h 261"/>
                <a:gd name="T14" fmla="*/ 9 w 149"/>
                <a:gd name="T15" fmla="*/ 5 h 261"/>
                <a:gd name="T16" fmla="*/ 10 w 149"/>
                <a:gd name="T17" fmla="*/ 4 h 261"/>
                <a:gd name="T18" fmla="*/ 10 w 149"/>
                <a:gd name="T19" fmla="*/ 4 h 261"/>
                <a:gd name="T20" fmla="*/ 10 w 149"/>
                <a:gd name="T21" fmla="*/ 3 h 261"/>
                <a:gd name="T22" fmla="*/ 10 w 149"/>
                <a:gd name="T23" fmla="*/ 2 h 261"/>
                <a:gd name="T24" fmla="*/ 10 w 149"/>
                <a:gd name="T25" fmla="*/ 2 h 261"/>
                <a:gd name="T26" fmla="*/ 10 w 149"/>
                <a:gd name="T27" fmla="*/ 1 h 261"/>
                <a:gd name="T28" fmla="*/ 10 w 149"/>
                <a:gd name="T29" fmla="*/ 1 h 261"/>
                <a:gd name="T30" fmla="*/ 9 w 149"/>
                <a:gd name="T31" fmla="*/ 0 h 261"/>
                <a:gd name="T32" fmla="*/ 9 w 149"/>
                <a:gd name="T33" fmla="*/ 0 h 261"/>
                <a:gd name="T34" fmla="*/ 9 w 149"/>
                <a:gd name="T35" fmla="*/ 0 h 261"/>
                <a:gd name="T36" fmla="*/ 8 w 149"/>
                <a:gd name="T37" fmla="*/ 0 h 261"/>
                <a:gd name="T38" fmla="*/ 5 w 149"/>
                <a:gd name="T39" fmla="*/ 0 h 261"/>
                <a:gd name="T40" fmla="*/ 0 w 149"/>
                <a:gd name="T41" fmla="*/ 16 h 2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49" h="261">
                  <a:moveTo>
                    <a:pt x="90" y="116"/>
                  </a:moveTo>
                  <a:lnTo>
                    <a:pt x="97" y="115"/>
                  </a:lnTo>
                  <a:lnTo>
                    <a:pt x="105" y="113"/>
                  </a:lnTo>
                  <a:lnTo>
                    <a:pt x="112" y="109"/>
                  </a:lnTo>
                  <a:lnTo>
                    <a:pt x="120" y="102"/>
                  </a:lnTo>
                  <a:lnTo>
                    <a:pt x="126" y="95"/>
                  </a:lnTo>
                  <a:lnTo>
                    <a:pt x="133" y="87"/>
                  </a:lnTo>
                  <a:lnTo>
                    <a:pt x="138" y="78"/>
                  </a:lnTo>
                  <a:lnTo>
                    <a:pt x="142" y="68"/>
                  </a:lnTo>
                  <a:lnTo>
                    <a:pt x="145" y="57"/>
                  </a:lnTo>
                  <a:lnTo>
                    <a:pt x="147" y="48"/>
                  </a:lnTo>
                  <a:lnTo>
                    <a:pt x="149" y="38"/>
                  </a:lnTo>
                  <a:lnTo>
                    <a:pt x="149" y="29"/>
                  </a:lnTo>
                  <a:lnTo>
                    <a:pt x="146" y="20"/>
                  </a:lnTo>
                  <a:lnTo>
                    <a:pt x="143" y="14"/>
                  </a:lnTo>
                  <a:lnTo>
                    <a:pt x="139" y="7"/>
                  </a:lnTo>
                  <a:lnTo>
                    <a:pt x="134" y="3"/>
                  </a:lnTo>
                  <a:lnTo>
                    <a:pt x="127" y="1"/>
                  </a:lnTo>
                  <a:lnTo>
                    <a:pt x="121" y="0"/>
                  </a:lnTo>
                  <a:lnTo>
                    <a:pt x="70" y="0"/>
                  </a:lnTo>
                  <a:lnTo>
                    <a:pt x="0" y="2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53" name="Line 151"/>
            <p:cNvSpPr>
              <a:spLocks noChangeShapeType="1"/>
            </p:cNvSpPr>
            <p:nvPr/>
          </p:nvSpPr>
          <p:spPr bwMode="auto">
            <a:xfrm>
              <a:off x="3613" y="2866"/>
              <a:ext cx="0"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54" name="Line 152"/>
            <p:cNvSpPr>
              <a:spLocks noChangeShapeType="1"/>
            </p:cNvSpPr>
            <p:nvPr/>
          </p:nvSpPr>
          <p:spPr bwMode="auto">
            <a:xfrm>
              <a:off x="4124" y="2866"/>
              <a:ext cx="0" cy="1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55" name="Line 153"/>
            <p:cNvSpPr>
              <a:spLocks noChangeShapeType="1"/>
            </p:cNvSpPr>
            <p:nvPr/>
          </p:nvSpPr>
          <p:spPr bwMode="auto">
            <a:xfrm flipV="1">
              <a:off x="4155" y="2647"/>
              <a:ext cx="235" cy="4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4954" name="Group 154"/>
          <p:cNvGrpSpPr>
            <a:grpSpLocks/>
          </p:cNvGrpSpPr>
          <p:nvPr/>
        </p:nvGrpSpPr>
        <p:grpSpPr bwMode="auto">
          <a:xfrm>
            <a:off x="3482975" y="4262438"/>
            <a:ext cx="762000" cy="352425"/>
            <a:chOff x="4775" y="2355"/>
            <a:chExt cx="480" cy="222"/>
          </a:xfrm>
        </p:grpSpPr>
        <p:sp>
          <p:nvSpPr>
            <p:cNvPr id="50236" name="Line 155"/>
            <p:cNvSpPr>
              <a:spLocks noChangeShapeType="1"/>
            </p:cNvSpPr>
            <p:nvPr/>
          </p:nvSpPr>
          <p:spPr bwMode="auto">
            <a:xfrm>
              <a:off x="4775" y="2355"/>
              <a:ext cx="221" cy="2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37" name="Line 156"/>
            <p:cNvSpPr>
              <a:spLocks noChangeShapeType="1"/>
            </p:cNvSpPr>
            <p:nvPr/>
          </p:nvSpPr>
          <p:spPr bwMode="auto">
            <a:xfrm>
              <a:off x="4996" y="2577"/>
              <a:ext cx="2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38" name="Freeform 157"/>
            <p:cNvSpPr>
              <a:spLocks/>
            </p:cNvSpPr>
            <p:nvPr/>
          </p:nvSpPr>
          <p:spPr bwMode="auto">
            <a:xfrm>
              <a:off x="5044" y="2448"/>
              <a:ext cx="62" cy="98"/>
            </a:xfrm>
            <a:custGeom>
              <a:avLst/>
              <a:gdLst>
                <a:gd name="T0" fmla="*/ 10 w 155"/>
                <a:gd name="T1" fmla="*/ 2 h 244"/>
                <a:gd name="T2" fmla="*/ 10 w 155"/>
                <a:gd name="T3" fmla="*/ 1 h 244"/>
                <a:gd name="T4" fmla="*/ 10 w 155"/>
                <a:gd name="T5" fmla="*/ 1 h 244"/>
                <a:gd name="T6" fmla="*/ 10 w 155"/>
                <a:gd name="T7" fmla="*/ 0 h 244"/>
                <a:gd name="T8" fmla="*/ 10 w 155"/>
                <a:gd name="T9" fmla="*/ 0 h 244"/>
                <a:gd name="T10" fmla="*/ 9 w 155"/>
                <a:gd name="T11" fmla="*/ 0 h 244"/>
                <a:gd name="T12" fmla="*/ 9 w 155"/>
                <a:gd name="T13" fmla="*/ 0 h 244"/>
                <a:gd name="T14" fmla="*/ 8 w 155"/>
                <a:gd name="T15" fmla="*/ 0 h 244"/>
                <a:gd name="T16" fmla="*/ 7 w 155"/>
                <a:gd name="T17" fmla="*/ 0 h 244"/>
                <a:gd name="T18" fmla="*/ 6 w 155"/>
                <a:gd name="T19" fmla="*/ 0 h 244"/>
                <a:gd name="T20" fmla="*/ 6 w 155"/>
                <a:gd name="T21" fmla="*/ 0 h 244"/>
                <a:gd name="T22" fmla="*/ 5 w 155"/>
                <a:gd name="T23" fmla="*/ 0 h 244"/>
                <a:gd name="T24" fmla="*/ 5 w 155"/>
                <a:gd name="T25" fmla="*/ 0 h 244"/>
                <a:gd name="T26" fmla="*/ 4 w 155"/>
                <a:gd name="T27" fmla="*/ 1 h 244"/>
                <a:gd name="T28" fmla="*/ 4 w 155"/>
                <a:gd name="T29" fmla="*/ 1 h 244"/>
                <a:gd name="T30" fmla="*/ 3 w 155"/>
                <a:gd name="T31" fmla="*/ 2 h 244"/>
                <a:gd name="T32" fmla="*/ 3 w 155"/>
                <a:gd name="T33" fmla="*/ 2 h 244"/>
                <a:gd name="T34" fmla="*/ 2 w 155"/>
                <a:gd name="T35" fmla="*/ 3 h 244"/>
                <a:gd name="T36" fmla="*/ 2 w 155"/>
                <a:gd name="T37" fmla="*/ 4 h 244"/>
                <a:gd name="T38" fmla="*/ 2 w 155"/>
                <a:gd name="T39" fmla="*/ 4 h 244"/>
                <a:gd name="T40" fmla="*/ 1 w 155"/>
                <a:gd name="T41" fmla="*/ 8 h 244"/>
                <a:gd name="T42" fmla="*/ 0 w 155"/>
                <a:gd name="T43" fmla="*/ 11 h 244"/>
                <a:gd name="T44" fmla="*/ 0 w 155"/>
                <a:gd name="T45" fmla="*/ 12 h 244"/>
                <a:gd name="T46" fmla="*/ 0 w 155"/>
                <a:gd name="T47" fmla="*/ 12 h 244"/>
                <a:gd name="T48" fmla="*/ 0 w 155"/>
                <a:gd name="T49" fmla="*/ 13 h 244"/>
                <a:gd name="T50" fmla="*/ 0 w 155"/>
                <a:gd name="T51" fmla="*/ 14 h 244"/>
                <a:gd name="T52" fmla="*/ 0 w 155"/>
                <a:gd name="T53" fmla="*/ 14 h 244"/>
                <a:gd name="T54" fmla="*/ 0 w 155"/>
                <a:gd name="T55" fmla="*/ 14 h 244"/>
                <a:gd name="T56" fmla="*/ 1 w 155"/>
                <a:gd name="T57" fmla="*/ 15 h 244"/>
                <a:gd name="T58" fmla="*/ 1 w 155"/>
                <a:gd name="T59" fmla="*/ 15 h 244"/>
                <a:gd name="T60" fmla="*/ 1 w 155"/>
                <a:gd name="T61" fmla="*/ 16 h 244"/>
                <a:gd name="T62" fmla="*/ 2 w 155"/>
                <a:gd name="T63" fmla="*/ 16 h 244"/>
                <a:gd name="T64" fmla="*/ 2 w 155"/>
                <a:gd name="T65" fmla="*/ 16 h 244"/>
                <a:gd name="T66" fmla="*/ 4 w 155"/>
                <a:gd name="T67" fmla="*/ 16 h 244"/>
                <a:gd name="T68" fmla="*/ 4 w 155"/>
                <a:gd name="T69" fmla="*/ 16 h 244"/>
                <a:gd name="T70" fmla="*/ 5 w 155"/>
                <a:gd name="T71" fmla="*/ 16 h 244"/>
                <a:gd name="T72" fmla="*/ 5 w 155"/>
                <a:gd name="T73" fmla="*/ 16 h 244"/>
                <a:gd name="T74" fmla="*/ 6 w 155"/>
                <a:gd name="T75" fmla="*/ 15 h 244"/>
                <a:gd name="T76" fmla="*/ 6 w 155"/>
                <a:gd name="T77" fmla="*/ 15 h 244"/>
                <a:gd name="T78" fmla="*/ 6 w 155"/>
                <a:gd name="T79" fmla="*/ 14 h 244"/>
                <a:gd name="T80" fmla="*/ 6 w 155"/>
                <a:gd name="T81" fmla="*/ 14 h 244"/>
                <a:gd name="T82" fmla="*/ 7 w 155"/>
                <a:gd name="T83" fmla="*/ 14 h 244"/>
                <a:gd name="T84" fmla="*/ 7 w 155"/>
                <a:gd name="T85" fmla="*/ 13 h 244"/>
                <a:gd name="T86" fmla="*/ 7 w 155"/>
                <a:gd name="T87" fmla="*/ 12 h 244"/>
                <a:gd name="T88" fmla="*/ 8 w 155"/>
                <a:gd name="T89" fmla="*/ 10 h 244"/>
                <a:gd name="T90" fmla="*/ 9 w 155"/>
                <a:gd name="T91" fmla="*/ 6 h 244"/>
                <a:gd name="T92" fmla="*/ 10 w 155"/>
                <a:gd name="T93" fmla="*/ 4 h 244"/>
                <a:gd name="T94" fmla="*/ 10 w 155"/>
                <a:gd name="T95" fmla="*/ 3 h 24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5" h="244">
                  <a:moveTo>
                    <a:pt x="154" y="32"/>
                  </a:moveTo>
                  <a:lnTo>
                    <a:pt x="154" y="30"/>
                  </a:lnTo>
                  <a:lnTo>
                    <a:pt x="155" y="28"/>
                  </a:lnTo>
                  <a:lnTo>
                    <a:pt x="155" y="25"/>
                  </a:lnTo>
                  <a:lnTo>
                    <a:pt x="154" y="22"/>
                  </a:lnTo>
                  <a:lnTo>
                    <a:pt x="154" y="20"/>
                  </a:lnTo>
                  <a:lnTo>
                    <a:pt x="154" y="17"/>
                  </a:lnTo>
                  <a:lnTo>
                    <a:pt x="153" y="15"/>
                  </a:lnTo>
                  <a:lnTo>
                    <a:pt x="152" y="12"/>
                  </a:lnTo>
                  <a:lnTo>
                    <a:pt x="151" y="10"/>
                  </a:lnTo>
                  <a:lnTo>
                    <a:pt x="150" y="7"/>
                  </a:lnTo>
                  <a:lnTo>
                    <a:pt x="149" y="5"/>
                  </a:lnTo>
                  <a:lnTo>
                    <a:pt x="149" y="4"/>
                  </a:lnTo>
                  <a:lnTo>
                    <a:pt x="148" y="4"/>
                  </a:lnTo>
                  <a:lnTo>
                    <a:pt x="147" y="3"/>
                  </a:lnTo>
                  <a:lnTo>
                    <a:pt x="146" y="2"/>
                  </a:lnTo>
                  <a:lnTo>
                    <a:pt x="146" y="1"/>
                  </a:lnTo>
                  <a:lnTo>
                    <a:pt x="145" y="1"/>
                  </a:lnTo>
                  <a:lnTo>
                    <a:pt x="143" y="1"/>
                  </a:lnTo>
                  <a:lnTo>
                    <a:pt x="142" y="0"/>
                  </a:lnTo>
                  <a:lnTo>
                    <a:pt x="140" y="0"/>
                  </a:lnTo>
                  <a:lnTo>
                    <a:pt x="138" y="0"/>
                  </a:lnTo>
                  <a:lnTo>
                    <a:pt x="133" y="0"/>
                  </a:lnTo>
                  <a:lnTo>
                    <a:pt x="128" y="0"/>
                  </a:lnTo>
                  <a:lnTo>
                    <a:pt x="122" y="0"/>
                  </a:lnTo>
                  <a:lnTo>
                    <a:pt x="117" y="0"/>
                  </a:lnTo>
                  <a:lnTo>
                    <a:pt x="112" y="0"/>
                  </a:lnTo>
                  <a:lnTo>
                    <a:pt x="107" y="0"/>
                  </a:lnTo>
                  <a:lnTo>
                    <a:pt x="102" y="0"/>
                  </a:lnTo>
                  <a:lnTo>
                    <a:pt x="97" y="1"/>
                  </a:lnTo>
                  <a:lnTo>
                    <a:pt x="95" y="1"/>
                  </a:lnTo>
                  <a:lnTo>
                    <a:pt x="93" y="1"/>
                  </a:lnTo>
                  <a:lnTo>
                    <a:pt x="89" y="2"/>
                  </a:lnTo>
                  <a:lnTo>
                    <a:pt x="87" y="2"/>
                  </a:lnTo>
                  <a:lnTo>
                    <a:pt x="85" y="3"/>
                  </a:lnTo>
                  <a:lnTo>
                    <a:pt x="82" y="4"/>
                  </a:lnTo>
                  <a:lnTo>
                    <a:pt x="80" y="5"/>
                  </a:lnTo>
                  <a:lnTo>
                    <a:pt x="78" y="6"/>
                  </a:lnTo>
                  <a:lnTo>
                    <a:pt x="76" y="7"/>
                  </a:lnTo>
                  <a:lnTo>
                    <a:pt x="73" y="9"/>
                  </a:lnTo>
                  <a:lnTo>
                    <a:pt x="71" y="11"/>
                  </a:lnTo>
                  <a:lnTo>
                    <a:pt x="69" y="12"/>
                  </a:lnTo>
                  <a:lnTo>
                    <a:pt x="67" y="13"/>
                  </a:lnTo>
                  <a:lnTo>
                    <a:pt x="65" y="15"/>
                  </a:lnTo>
                  <a:lnTo>
                    <a:pt x="62" y="18"/>
                  </a:lnTo>
                  <a:lnTo>
                    <a:pt x="57" y="21"/>
                  </a:lnTo>
                  <a:lnTo>
                    <a:pt x="54" y="26"/>
                  </a:lnTo>
                  <a:lnTo>
                    <a:pt x="52" y="28"/>
                  </a:lnTo>
                  <a:lnTo>
                    <a:pt x="51" y="30"/>
                  </a:lnTo>
                  <a:lnTo>
                    <a:pt x="50" y="31"/>
                  </a:lnTo>
                  <a:lnTo>
                    <a:pt x="48" y="33"/>
                  </a:lnTo>
                  <a:lnTo>
                    <a:pt x="43" y="43"/>
                  </a:lnTo>
                  <a:lnTo>
                    <a:pt x="40" y="47"/>
                  </a:lnTo>
                  <a:lnTo>
                    <a:pt x="38" y="51"/>
                  </a:lnTo>
                  <a:lnTo>
                    <a:pt x="37" y="53"/>
                  </a:lnTo>
                  <a:lnTo>
                    <a:pt x="36" y="55"/>
                  </a:lnTo>
                  <a:lnTo>
                    <a:pt x="35" y="58"/>
                  </a:lnTo>
                  <a:lnTo>
                    <a:pt x="34" y="61"/>
                  </a:lnTo>
                  <a:lnTo>
                    <a:pt x="32" y="65"/>
                  </a:lnTo>
                  <a:lnTo>
                    <a:pt x="31" y="70"/>
                  </a:lnTo>
                  <a:lnTo>
                    <a:pt x="25" y="89"/>
                  </a:lnTo>
                  <a:lnTo>
                    <a:pt x="20" y="110"/>
                  </a:lnTo>
                  <a:lnTo>
                    <a:pt x="15" y="129"/>
                  </a:lnTo>
                  <a:lnTo>
                    <a:pt x="10" y="148"/>
                  </a:lnTo>
                  <a:lnTo>
                    <a:pt x="6" y="158"/>
                  </a:lnTo>
                  <a:lnTo>
                    <a:pt x="4" y="168"/>
                  </a:lnTo>
                  <a:lnTo>
                    <a:pt x="2" y="178"/>
                  </a:lnTo>
                  <a:lnTo>
                    <a:pt x="1" y="183"/>
                  </a:lnTo>
                  <a:lnTo>
                    <a:pt x="0" y="187"/>
                  </a:lnTo>
                  <a:lnTo>
                    <a:pt x="0" y="191"/>
                  </a:lnTo>
                  <a:lnTo>
                    <a:pt x="0" y="193"/>
                  </a:lnTo>
                  <a:lnTo>
                    <a:pt x="0" y="195"/>
                  </a:lnTo>
                  <a:lnTo>
                    <a:pt x="0" y="198"/>
                  </a:lnTo>
                  <a:lnTo>
                    <a:pt x="0" y="200"/>
                  </a:lnTo>
                  <a:lnTo>
                    <a:pt x="0" y="203"/>
                  </a:lnTo>
                  <a:lnTo>
                    <a:pt x="0" y="206"/>
                  </a:lnTo>
                  <a:lnTo>
                    <a:pt x="1" y="208"/>
                  </a:lnTo>
                  <a:lnTo>
                    <a:pt x="1" y="211"/>
                  </a:lnTo>
                  <a:lnTo>
                    <a:pt x="2" y="213"/>
                  </a:lnTo>
                  <a:lnTo>
                    <a:pt x="2" y="215"/>
                  </a:lnTo>
                  <a:lnTo>
                    <a:pt x="3" y="218"/>
                  </a:lnTo>
                  <a:lnTo>
                    <a:pt x="4" y="220"/>
                  </a:lnTo>
                  <a:lnTo>
                    <a:pt x="5" y="223"/>
                  </a:lnTo>
                  <a:lnTo>
                    <a:pt x="6" y="225"/>
                  </a:lnTo>
                  <a:lnTo>
                    <a:pt x="7" y="227"/>
                  </a:lnTo>
                  <a:lnTo>
                    <a:pt x="8" y="229"/>
                  </a:lnTo>
                  <a:lnTo>
                    <a:pt x="10" y="231"/>
                  </a:lnTo>
                  <a:lnTo>
                    <a:pt x="12" y="233"/>
                  </a:lnTo>
                  <a:lnTo>
                    <a:pt x="13" y="235"/>
                  </a:lnTo>
                  <a:lnTo>
                    <a:pt x="15" y="237"/>
                  </a:lnTo>
                  <a:lnTo>
                    <a:pt x="17" y="239"/>
                  </a:lnTo>
                  <a:lnTo>
                    <a:pt x="19" y="240"/>
                  </a:lnTo>
                  <a:lnTo>
                    <a:pt x="21" y="241"/>
                  </a:lnTo>
                  <a:lnTo>
                    <a:pt x="23" y="242"/>
                  </a:lnTo>
                  <a:lnTo>
                    <a:pt x="27" y="243"/>
                  </a:lnTo>
                  <a:lnTo>
                    <a:pt x="29" y="243"/>
                  </a:lnTo>
                  <a:lnTo>
                    <a:pt x="31" y="244"/>
                  </a:lnTo>
                  <a:lnTo>
                    <a:pt x="34" y="244"/>
                  </a:lnTo>
                  <a:lnTo>
                    <a:pt x="36" y="244"/>
                  </a:lnTo>
                  <a:lnTo>
                    <a:pt x="41" y="244"/>
                  </a:lnTo>
                  <a:lnTo>
                    <a:pt x="51" y="244"/>
                  </a:lnTo>
                  <a:lnTo>
                    <a:pt x="56" y="244"/>
                  </a:lnTo>
                  <a:lnTo>
                    <a:pt x="62" y="244"/>
                  </a:lnTo>
                  <a:lnTo>
                    <a:pt x="64" y="244"/>
                  </a:lnTo>
                  <a:lnTo>
                    <a:pt x="67" y="244"/>
                  </a:lnTo>
                  <a:lnTo>
                    <a:pt x="69" y="244"/>
                  </a:lnTo>
                  <a:lnTo>
                    <a:pt x="71" y="244"/>
                  </a:lnTo>
                  <a:lnTo>
                    <a:pt x="74" y="243"/>
                  </a:lnTo>
                  <a:lnTo>
                    <a:pt x="77" y="242"/>
                  </a:lnTo>
                  <a:lnTo>
                    <a:pt x="79" y="241"/>
                  </a:lnTo>
                  <a:lnTo>
                    <a:pt x="81" y="240"/>
                  </a:lnTo>
                  <a:lnTo>
                    <a:pt x="83" y="239"/>
                  </a:lnTo>
                  <a:lnTo>
                    <a:pt x="85" y="236"/>
                  </a:lnTo>
                  <a:lnTo>
                    <a:pt x="87" y="235"/>
                  </a:lnTo>
                  <a:lnTo>
                    <a:pt x="89" y="233"/>
                  </a:lnTo>
                  <a:lnTo>
                    <a:pt x="92" y="231"/>
                  </a:lnTo>
                  <a:lnTo>
                    <a:pt x="93" y="230"/>
                  </a:lnTo>
                  <a:lnTo>
                    <a:pt x="95" y="228"/>
                  </a:lnTo>
                  <a:lnTo>
                    <a:pt x="96" y="226"/>
                  </a:lnTo>
                  <a:lnTo>
                    <a:pt x="98" y="224"/>
                  </a:lnTo>
                  <a:lnTo>
                    <a:pt x="99" y="221"/>
                  </a:lnTo>
                  <a:lnTo>
                    <a:pt x="101" y="219"/>
                  </a:lnTo>
                  <a:lnTo>
                    <a:pt x="102" y="217"/>
                  </a:lnTo>
                  <a:lnTo>
                    <a:pt x="103" y="215"/>
                  </a:lnTo>
                  <a:lnTo>
                    <a:pt x="104" y="213"/>
                  </a:lnTo>
                  <a:lnTo>
                    <a:pt x="105" y="211"/>
                  </a:lnTo>
                  <a:lnTo>
                    <a:pt x="106" y="209"/>
                  </a:lnTo>
                  <a:lnTo>
                    <a:pt x="109" y="203"/>
                  </a:lnTo>
                  <a:lnTo>
                    <a:pt x="111" y="199"/>
                  </a:lnTo>
                  <a:lnTo>
                    <a:pt x="112" y="194"/>
                  </a:lnTo>
                  <a:lnTo>
                    <a:pt x="113" y="190"/>
                  </a:lnTo>
                  <a:lnTo>
                    <a:pt x="115" y="184"/>
                  </a:lnTo>
                  <a:lnTo>
                    <a:pt x="116" y="180"/>
                  </a:lnTo>
                  <a:lnTo>
                    <a:pt x="118" y="169"/>
                  </a:lnTo>
                  <a:lnTo>
                    <a:pt x="122" y="150"/>
                  </a:lnTo>
                  <a:lnTo>
                    <a:pt x="128" y="130"/>
                  </a:lnTo>
                  <a:lnTo>
                    <a:pt x="133" y="111"/>
                  </a:lnTo>
                  <a:lnTo>
                    <a:pt x="138" y="91"/>
                  </a:lnTo>
                  <a:lnTo>
                    <a:pt x="144" y="71"/>
                  </a:lnTo>
                  <a:lnTo>
                    <a:pt x="147" y="62"/>
                  </a:lnTo>
                  <a:lnTo>
                    <a:pt x="148" y="56"/>
                  </a:lnTo>
                  <a:lnTo>
                    <a:pt x="149" y="52"/>
                  </a:lnTo>
                  <a:lnTo>
                    <a:pt x="150" y="47"/>
                  </a:lnTo>
                  <a:lnTo>
                    <a:pt x="151" y="42"/>
                  </a:lnTo>
                  <a:lnTo>
                    <a:pt x="152" y="37"/>
                  </a:lnTo>
                  <a:lnTo>
                    <a:pt x="154" y="3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39" name="Freeform 158"/>
            <p:cNvSpPr>
              <a:spLocks/>
            </p:cNvSpPr>
            <p:nvPr/>
          </p:nvSpPr>
          <p:spPr bwMode="auto">
            <a:xfrm>
              <a:off x="5089" y="2526"/>
              <a:ext cx="6" cy="20"/>
            </a:xfrm>
            <a:custGeom>
              <a:avLst/>
              <a:gdLst>
                <a:gd name="T0" fmla="*/ 0 w 16"/>
                <a:gd name="T1" fmla="*/ 0 h 51"/>
                <a:gd name="T2" fmla="*/ 0 w 16"/>
                <a:gd name="T3" fmla="*/ 0 h 51"/>
                <a:gd name="T4" fmla="*/ 0 w 16"/>
                <a:gd name="T5" fmla="*/ 0 h 51"/>
                <a:gd name="T6" fmla="*/ 0 w 16"/>
                <a:gd name="T7" fmla="*/ 1 h 51"/>
                <a:gd name="T8" fmla="*/ 0 w 16"/>
                <a:gd name="T9" fmla="*/ 1 h 51"/>
                <a:gd name="T10" fmla="*/ 0 w 16"/>
                <a:gd name="T11" fmla="*/ 1 h 51"/>
                <a:gd name="T12" fmla="*/ 0 w 16"/>
                <a:gd name="T13" fmla="*/ 1 h 51"/>
                <a:gd name="T14" fmla="*/ 0 w 16"/>
                <a:gd name="T15" fmla="*/ 2 h 51"/>
                <a:gd name="T16" fmla="*/ 0 w 16"/>
                <a:gd name="T17" fmla="*/ 2 h 51"/>
                <a:gd name="T18" fmla="*/ 0 w 16"/>
                <a:gd name="T19" fmla="*/ 2 h 51"/>
                <a:gd name="T20" fmla="*/ 0 w 16"/>
                <a:gd name="T21" fmla="*/ 2 h 51"/>
                <a:gd name="T22" fmla="*/ 0 w 16"/>
                <a:gd name="T23" fmla="*/ 2 h 51"/>
                <a:gd name="T24" fmla="*/ 0 w 16"/>
                <a:gd name="T25" fmla="*/ 2 h 51"/>
                <a:gd name="T26" fmla="*/ 0 w 16"/>
                <a:gd name="T27" fmla="*/ 2 h 51"/>
                <a:gd name="T28" fmla="*/ 0 w 16"/>
                <a:gd name="T29" fmla="*/ 2 h 51"/>
                <a:gd name="T30" fmla="*/ 0 w 16"/>
                <a:gd name="T31" fmla="*/ 2 h 51"/>
                <a:gd name="T32" fmla="*/ 1 w 16"/>
                <a:gd name="T33" fmla="*/ 3 h 51"/>
                <a:gd name="T34" fmla="*/ 1 w 16"/>
                <a:gd name="T35" fmla="*/ 3 h 51"/>
                <a:gd name="T36" fmla="*/ 1 w 16"/>
                <a:gd name="T37" fmla="*/ 3 h 51"/>
                <a:gd name="T38" fmla="*/ 1 w 16"/>
                <a:gd name="T39" fmla="*/ 3 h 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 h="51">
                  <a:moveTo>
                    <a:pt x="2" y="0"/>
                  </a:moveTo>
                  <a:lnTo>
                    <a:pt x="2" y="3"/>
                  </a:lnTo>
                  <a:lnTo>
                    <a:pt x="1" y="7"/>
                  </a:lnTo>
                  <a:lnTo>
                    <a:pt x="1" y="10"/>
                  </a:lnTo>
                  <a:lnTo>
                    <a:pt x="0" y="14"/>
                  </a:lnTo>
                  <a:lnTo>
                    <a:pt x="0" y="17"/>
                  </a:lnTo>
                  <a:lnTo>
                    <a:pt x="1" y="20"/>
                  </a:lnTo>
                  <a:lnTo>
                    <a:pt x="1" y="24"/>
                  </a:lnTo>
                  <a:lnTo>
                    <a:pt x="1" y="25"/>
                  </a:lnTo>
                  <a:lnTo>
                    <a:pt x="2" y="27"/>
                  </a:lnTo>
                  <a:lnTo>
                    <a:pt x="2" y="28"/>
                  </a:lnTo>
                  <a:lnTo>
                    <a:pt x="3" y="31"/>
                  </a:lnTo>
                  <a:lnTo>
                    <a:pt x="3" y="32"/>
                  </a:lnTo>
                  <a:lnTo>
                    <a:pt x="4" y="34"/>
                  </a:lnTo>
                  <a:lnTo>
                    <a:pt x="6" y="36"/>
                  </a:lnTo>
                  <a:lnTo>
                    <a:pt x="7" y="39"/>
                  </a:lnTo>
                  <a:lnTo>
                    <a:pt x="11" y="46"/>
                  </a:lnTo>
                  <a:lnTo>
                    <a:pt x="12" y="48"/>
                  </a:lnTo>
                  <a:lnTo>
                    <a:pt x="13" y="50"/>
                  </a:lnTo>
                  <a:lnTo>
                    <a:pt x="16"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40" name="Line 159"/>
            <p:cNvSpPr>
              <a:spLocks noChangeShapeType="1"/>
            </p:cNvSpPr>
            <p:nvPr/>
          </p:nvSpPr>
          <p:spPr bwMode="auto">
            <a:xfrm flipH="1">
              <a:off x="5148" y="2400"/>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41" name="Freeform 160"/>
            <p:cNvSpPr>
              <a:spLocks/>
            </p:cNvSpPr>
            <p:nvPr/>
          </p:nvSpPr>
          <p:spPr bwMode="auto">
            <a:xfrm>
              <a:off x="5156" y="2397"/>
              <a:ext cx="65" cy="146"/>
            </a:xfrm>
            <a:custGeom>
              <a:avLst/>
              <a:gdLst>
                <a:gd name="T0" fmla="*/ 6 w 164"/>
                <a:gd name="T1" fmla="*/ 0 h 365"/>
                <a:gd name="T2" fmla="*/ 0 w 164"/>
                <a:gd name="T3" fmla="*/ 23 h 365"/>
                <a:gd name="T4" fmla="*/ 4 w 164"/>
                <a:gd name="T5" fmla="*/ 23 h 365"/>
                <a:gd name="T6" fmla="*/ 4 w 164"/>
                <a:gd name="T7" fmla="*/ 23 h 365"/>
                <a:gd name="T8" fmla="*/ 5 w 164"/>
                <a:gd name="T9" fmla="*/ 23 h 365"/>
                <a:gd name="T10" fmla="*/ 6 w 164"/>
                <a:gd name="T11" fmla="*/ 23 h 365"/>
                <a:gd name="T12" fmla="*/ 6 w 164"/>
                <a:gd name="T13" fmla="*/ 22 h 365"/>
                <a:gd name="T14" fmla="*/ 7 w 164"/>
                <a:gd name="T15" fmla="*/ 22 h 365"/>
                <a:gd name="T16" fmla="*/ 7 w 164"/>
                <a:gd name="T17" fmla="*/ 22 h 365"/>
                <a:gd name="T18" fmla="*/ 8 w 164"/>
                <a:gd name="T19" fmla="*/ 21 h 365"/>
                <a:gd name="T20" fmla="*/ 8 w 164"/>
                <a:gd name="T21" fmla="*/ 20 h 365"/>
                <a:gd name="T22" fmla="*/ 8 w 164"/>
                <a:gd name="T23" fmla="*/ 20 h 365"/>
                <a:gd name="T24" fmla="*/ 8 w 164"/>
                <a:gd name="T25" fmla="*/ 19 h 365"/>
                <a:gd name="T26" fmla="*/ 10 w 164"/>
                <a:gd name="T27" fmla="*/ 12 h 365"/>
                <a:gd name="T28" fmla="*/ 10 w 164"/>
                <a:gd name="T29" fmla="*/ 12 h 365"/>
                <a:gd name="T30" fmla="*/ 10 w 164"/>
                <a:gd name="T31" fmla="*/ 11 h 365"/>
                <a:gd name="T32" fmla="*/ 10 w 164"/>
                <a:gd name="T33" fmla="*/ 10 h 365"/>
                <a:gd name="T34" fmla="*/ 10 w 164"/>
                <a:gd name="T35" fmla="*/ 10 h 365"/>
                <a:gd name="T36" fmla="*/ 10 w 164"/>
                <a:gd name="T37" fmla="*/ 9 h 365"/>
                <a:gd name="T38" fmla="*/ 10 w 164"/>
                <a:gd name="T39" fmla="*/ 9 h 365"/>
                <a:gd name="T40" fmla="*/ 9 w 164"/>
                <a:gd name="T41" fmla="*/ 8 h 365"/>
                <a:gd name="T42" fmla="*/ 9 w 164"/>
                <a:gd name="T43" fmla="*/ 8 h 365"/>
                <a:gd name="T44" fmla="*/ 8 w 164"/>
                <a:gd name="T45" fmla="*/ 8 h 365"/>
                <a:gd name="T46" fmla="*/ 8 w 164"/>
                <a:gd name="T47" fmla="*/ 8 h 365"/>
                <a:gd name="T48" fmla="*/ 4 w 164"/>
                <a:gd name="T49" fmla="*/ 8 h 3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4" h="365">
                  <a:moveTo>
                    <a:pt x="98" y="0"/>
                  </a:moveTo>
                  <a:lnTo>
                    <a:pt x="0" y="365"/>
                  </a:lnTo>
                  <a:lnTo>
                    <a:pt x="64" y="365"/>
                  </a:lnTo>
                  <a:lnTo>
                    <a:pt x="72" y="364"/>
                  </a:lnTo>
                  <a:lnTo>
                    <a:pt x="81" y="362"/>
                  </a:lnTo>
                  <a:lnTo>
                    <a:pt x="89" y="358"/>
                  </a:lnTo>
                  <a:lnTo>
                    <a:pt x="97" y="352"/>
                  </a:lnTo>
                  <a:lnTo>
                    <a:pt x="105" y="345"/>
                  </a:lnTo>
                  <a:lnTo>
                    <a:pt x="113" y="337"/>
                  </a:lnTo>
                  <a:lnTo>
                    <a:pt x="119" y="327"/>
                  </a:lnTo>
                  <a:lnTo>
                    <a:pt x="125" y="316"/>
                  </a:lnTo>
                  <a:lnTo>
                    <a:pt x="130" y="306"/>
                  </a:lnTo>
                  <a:lnTo>
                    <a:pt x="133" y="294"/>
                  </a:lnTo>
                  <a:lnTo>
                    <a:pt x="160" y="193"/>
                  </a:lnTo>
                  <a:lnTo>
                    <a:pt x="163" y="182"/>
                  </a:lnTo>
                  <a:lnTo>
                    <a:pt x="164" y="172"/>
                  </a:lnTo>
                  <a:lnTo>
                    <a:pt x="163" y="161"/>
                  </a:lnTo>
                  <a:lnTo>
                    <a:pt x="162" y="151"/>
                  </a:lnTo>
                  <a:lnTo>
                    <a:pt x="159" y="143"/>
                  </a:lnTo>
                  <a:lnTo>
                    <a:pt x="155" y="135"/>
                  </a:lnTo>
                  <a:lnTo>
                    <a:pt x="150" y="130"/>
                  </a:lnTo>
                  <a:lnTo>
                    <a:pt x="144" y="126"/>
                  </a:lnTo>
                  <a:lnTo>
                    <a:pt x="137" y="123"/>
                  </a:lnTo>
                  <a:lnTo>
                    <a:pt x="130" y="123"/>
                  </a:lnTo>
                  <a:lnTo>
                    <a:pt x="66"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42" name="Line 161"/>
            <p:cNvSpPr>
              <a:spLocks noChangeShapeType="1"/>
            </p:cNvSpPr>
            <p:nvPr/>
          </p:nvSpPr>
          <p:spPr bwMode="auto">
            <a:xfrm flipH="1">
              <a:off x="5241" y="2397"/>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4962" name="Group 162"/>
          <p:cNvGrpSpPr>
            <a:grpSpLocks/>
          </p:cNvGrpSpPr>
          <p:nvPr/>
        </p:nvGrpSpPr>
        <p:grpSpPr bwMode="auto">
          <a:xfrm>
            <a:off x="2373313" y="4017963"/>
            <a:ext cx="752475" cy="350837"/>
            <a:chOff x="4076" y="2201"/>
            <a:chExt cx="474" cy="221"/>
          </a:xfrm>
        </p:grpSpPr>
        <p:sp>
          <p:nvSpPr>
            <p:cNvPr id="50230" name="Line 163"/>
            <p:cNvSpPr>
              <a:spLocks noChangeShapeType="1"/>
            </p:cNvSpPr>
            <p:nvPr/>
          </p:nvSpPr>
          <p:spPr bwMode="auto">
            <a:xfrm>
              <a:off x="4076" y="2201"/>
              <a:ext cx="225" cy="2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31" name="Line 164"/>
            <p:cNvSpPr>
              <a:spLocks noChangeShapeType="1"/>
            </p:cNvSpPr>
            <p:nvPr/>
          </p:nvSpPr>
          <p:spPr bwMode="auto">
            <a:xfrm>
              <a:off x="4301" y="2422"/>
              <a:ext cx="2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32" name="Freeform 165"/>
            <p:cNvSpPr>
              <a:spLocks/>
            </p:cNvSpPr>
            <p:nvPr/>
          </p:nvSpPr>
          <p:spPr bwMode="auto">
            <a:xfrm>
              <a:off x="4362" y="2243"/>
              <a:ext cx="73" cy="146"/>
            </a:xfrm>
            <a:custGeom>
              <a:avLst/>
              <a:gdLst>
                <a:gd name="T0" fmla="*/ 0 w 182"/>
                <a:gd name="T1" fmla="*/ 23 h 365"/>
                <a:gd name="T2" fmla="*/ 12 w 182"/>
                <a:gd name="T3" fmla="*/ 0 h 365"/>
                <a:gd name="T4" fmla="*/ 11 w 182"/>
                <a:gd name="T5" fmla="*/ 23 h 365"/>
                <a:gd name="T6" fmla="*/ 0 60000 65536"/>
                <a:gd name="T7" fmla="*/ 0 60000 65536"/>
                <a:gd name="T8" fmla="*/ 0 60000 65536"/>
              </a:gdLst>
              <a:ahLst/>
              <a:cxnLst>
                <a:cxn ang="T6">
                  <a:pos x="T0" y="T1"/>
                </a:cxn>
                <a:cxn ang="T7">
                  <a:pos x="T2" y="T3"/>
                </a:cxn>
                <a:cxn ang="T8">
                  <a:pos x="T4" y="T5"/>
                </a:cxn>
              </a:cxnLst>
              <a:rect l="0" t="0" r="r" b="b"/>
              <a:pathLst>
                <a:path w="182" h="365">
                  <a:moveTo>
                    <a:pt x="0" y="365"/>
                  </a:moveTo>
                  <a:lnTo>
                    <a:pt x="182" y="0"/>
                  </a:lnTo>
                  <a:lnTo>
                    <a:pt x="169" y="3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33" name="Line 166"/>
            <p:cNvSpPr>
              <a:spLocks noChangeShapeType="1"/>
            </p:cNvSpPr>
            <p:nvPr/>
          </p:nvSpPr>
          <p:spPr bwMode="auto">
            <a:xfrm flipH="1">
              <a:off x="4385" y="2349"/>
              <a:ext cx="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34" name="Freeform 167"/>
            <p:cNvSpPr>
              <a:spLocks/>
            </p:cNvSpPr>
            <p:nvPr/>
          </p:nvSpPr>
          <p:spPr bwMode="auto">
            <a:xfrm>
              <a:off x="4466" y="2307"/>
              <a:ext cx="70" cy="82"/>
            </a:xfrm>
            <a:custGeom>
              <a:avLst/>
              <a:gdLst>
                <a:gd name="T0" fmla="*/ 0 w 175"/>
                <a:gd name="T1" fmla="*/ 13 h 202"/>
                <a:gd name="T2" fmla="*/ 4 w 175"/>
                <a:gd name="T3" fmla="*/ 13 h 202"/>
                <a:gd name="T4" fmla="*/ 5 w 175"/>
                <a:gd name="T5" fmla="*/ 13 h 202"/>
                <a:gd name="T6" fmla="*/ 6 w 175"/>
                <a:gd name="T7" fmla="*/ 13 h 202"/>
                <a:gd name="T8" fmla="*/ 6 w 175"/>
                <a:gd name="T9" fmla="*/ 13 h 202"/>
                <a:gd name="T10" fmla="*/ 7 w 175"/>
                <a:gd name="T11" fmla="*/ 13 h 202"/>
                <a:gd name="T12" fmla="*/ 8 w 175"/>
                <a:gd name="T13" fmla="*/ 12 h 202"/>
                <a:gd name="T14" fmla="*/ 8 w 175"/>
                <a:gd name="T15" fmla="*/ 11 h 202"/>
                <a:gd name="T16" fmla="*/ 9 w 175"/>
                <a:gd name="T17" fmla="*/ 11 h 202"/>
                <a:gd name="T18" fmla="*/ 10 w 175"/>
                <a:gd name="T19" fmla="*/ 10 h 202"/>
                <a:gd name="T20" fmla="*/ 10 w 175"/>
                <a:gd name="T21" fmla="*/ 9 h 202"/>
                <a:gd name="T22" fmla="*/ 10 w 175"/>
                <a:gd name="T23" fmla="*/ 9 h 202"/>
                <a:gd name="T24" fmla="*/ 10 w 175"/>
                <a:gd name="T25" fmla="*/ 8 h 202"/>
                <a:gd name="T26" fmla="*/ 11 w 175"/>
                <a:gd name="T27" fmla="*/ 7 h 202"/>
                <a:gd name="T28" fmla="*/ 11 w 175"/>
                <a:gd name="T29" fmla="*/ 6 h 202"/>
                <a:gd name="T30" fmla="*/ 11 w 175"/>
                <a:gd name="T31" fmla="*/ 5 h 202"/>
                <a:gd name="T32" fmla="*/ 11 w 175"/>
                <a:gd name="T33" fmla="*/ 4 h 202"/>
                <a:gd name="T34" fmla="*/ 11 w 175"/>
                <a:gd name="T35" fmla="*/ 3 h 202"/>
                <a:gd name="T36" fmla="*/ 11 w 175"/>
                <a:gd name="T37" fmla="*/ 2 h 202"/>
                <a:gd name="T38" fmla="*/ 11 w 175"/>
                <a:gd name="T39" fmla="*/ 2 h 202"/>
                <a:gd name="T40" fmla="*/ 10 w 175"/>
                <a:gd name="T41" fmla="*/ 1 h 202"/>
                <a:gd name="T42" fmla="*/ 10 w 175"/>
                <a:gd name="T43" fmla="*/ 1 h 202"/>
                <a:gd name="T44" fmla="*/ 10 w 175"/>
                <a:gd name="T45" fmla="*/ 0 h 202"/>
                <a:gd name="T46" fmla="*/ 9 w 175"/>
                <a:gd name="T47" fmla="*/ 0 h 202"/>
                <a:gd name="T48" fmla="*/ 9 w 175"/>
                <a:gd name="T49" fmla="*/ 0 h 202"/>
                <a:gd name="T50" fmla="*/ 8 w 175"/>
                <a:gd name="T51" fmla="*/ 0 h 202"/>
                <a:gd name="T52" fmla="*/ 4 w 175"/>
                <a:gd name="T53" fmla="*/ 0 h 20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5" h="202">
                  <a:moveTo>
                    <a:pt x="0" y="202"/>
                  </a:moveTo>
                  <a:lnTo>
                    <a:pt x="71" y="202"/>
                  </a:lnTo>
                  <a:lnTo>
                    <a:pt x="81" y="201"/>
                  </a:lnTo>
                  <a:lnTo>
                    <a:pt x="91" y="199"/>
                  </a:lnTo>
                  <a:lnTo>
                    <a:pt x="100" y="195"/>
                  </a:lnTo>
                  <a:lnTo>
                    <a:pt x="111" y="188"/>
                  </a:lnTo>
                  <a:lnTo>
                    <a:pt x="120" y="182"/>
                  </a:lnTo>
                  <a:lnTo>
                    <a:pt x="130" y="172"/>
                  </a:lnTo>
                  <a:lnTo>
                    <a:pt x="139" y="163"/>
                  </a:lnTo>
                  <a:lnTo>
                    <a:pt x="147" y="152"/>
                  </a:lnTo>
                  <a:lnTo>
                    <a:pt x="153" y="139"/>
                  </a:lnTo>
                  <a:lnTo>
                    <a:pt x="160" y="127"/>
                  </a:lnTo>
                  <a:lnTo>
                    <a:pt x="165" y="114"/>
                  </a:lnTo>
                  <a:lnTo>
                    <a:pt x="169" y="101"/>
                  </a:lnTo>
                  <a:lnTo>
                    <a:pt x="173" y="88"/>
                  </a:lnTo>
                  <a:lnTo>
                    <a:pt x="175" y="74"/>
                  </a:lnTo>
                  <a:lnTo>
                    <a:pt x="175" y="62"/>
                  </a:lnTo>
                  <a:lnTo>
                    <a:pt x="174" y="50"/>
                  </a:lnTo>
                  <a:lnTo>
                    <a:pt x="172" y="39"/>
                  </a:lnTo>
                  <a:lnTo>
                    <a:pt x="168" y="29"/>
                  </a:lnTo>
                  <a:lnTo>
                    <a:pt x="163" y="20"/>
                  </a:lnTo>
                  <a:lnTo>
                    <a:pt x="158" y="14"/>
                  </a:lnTo>
                  <a:lnTo>
                    <a:pt x="151" y="7"/>
                  </a:lnTo>
                  <a:lnTo>
                    <a:pt x="143" y="3"/>
                  </a:lnTo>
                  <a:lnTo>
                    <a:pt x="135" y="1"/>
                  </a:lnTo>
                  <a:lnTo>
                    <a:pt x="126" y="0"/>
                  </a:lnTo>
                  <a:lnTo>
                    <a:pt x="5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35" name="Freeform 168"/>
            <p:cNvSpPr>
              <a:spLocks/>
            </p:cNvSpPr>
            <p:nvPr/>
          </p:nvSpPr>
          <p:spPr bwMode="auto">
            <a:xfrm>
              <a:off x="4466" y="2243"/>
              <a:ext cx="81" cy="146"/>
            </a:xfrm>
            <a:custGeom>
              <a:avLst/>
              <a:gdLst>
                <a:gd name="T0" fmla="*/ 7 w 208"/>
                <a:gd name="T1" fmla="*/ 10 h 365"/>
                <a:gd name="T2" fmla="*/ 8 w 208"/>
                <a:gd name="T3" fmla="*/ 10 h 365"/>
                <a:gd name="T4" fmla="*/ 9 w 208"/>
                <a:gd name="T5" fmla="*/ 10 h 365"/>
                <a:gd name="T6" fmla="*/ 9 w 208"/>
                <a:gd name="T7" fmla="*/ 10 h 365"/>
                <a:gd name="T8" fmla="*/ 9 w 208"/>
                <a:gd name="T9" fmla="*/ 10 h 365"/>
                <a:gd name="T10" fmla="*/ 10 w 208"/>
                <a:gd name="T11" fmla="*/ 9 h 365"/>
                <a:gd name="T12" fmla="*/ 11 w 208"/>
                <a:gd name="T13" fmla="*/ 9 h 365"/>
                <a:gd name="T14" fmla="*/ 11 w 208"/>
                <a:gd name="T15" fmla="*/ 8 h 365"/>
                <a:gd name="T16" fmla="*/ 11 w 208"/>
                <a:gd name="T17" fmla="*/ 7 h 365"/>
                <a:gd name="T18" fmla="*/ 12 w 208"/>
                <a:gd name="T19" fmla="*/ 7 h 365"/>
                <a:gd name="T20" fmla="*/ 12 w 208"/>
                <a:gd name="T21" fmla="*/ 6 h 365"/>
                <a:gd name="T22" fmla="*/ 12 w 208"/>
                <a:gd name="T23" fmla="*/ 5 h 365"/>
                <a:gd name="T24" fmla="*/ 12 w 208"/>
                <a:gd name="T25" fmla="*/ 4 h 365"/>
                <a:gd name="T26" fmla="*/ 12 w 208"/>
                <a:gd name="T27" fmla="*/ 4 h 365"/>
                <a:gd name="T28" fmla="*/ 12 w 208"/>
                <a:gd name="T29" fmla="*/ 3 h 365"/>
                <a:gd name="T30" fmla="*/ 12 w 208"/>
                <a:gd name="T31" fmla="*/ 2 h 365"/>
                <a:gd name="T32" fmla="*/ 12 w 208"/>
                <a:gd name="T33" fmla="*/ 2 h 365"/>
                <a:gd name="T34" fmla="*/ 12 w 208"/>
                <a:gd name="T35" fmla="*/ 1 h 365"/>
                <a:gd name="T36" fmla="*/ 12 w 208"/>
                <a:gd name="T37" fmla="*/ 1 h 365"/>
                <a:gd name="T38" fmla="*/ 11 w 208"/>
                <a:gd name="T39" fmla="*/ 0 h 365"/>
                <a:gd name="T40" fmla="*/ 11 w 208"/>
                <a:gd name="T41" fmla="*/ 0 h 365"/>
                <a:gd name="T42" fmla="*/ 11 w 208"/>
                <a:gd name="T43" fmla="*/ 0 h 365"/>
                <a:gd name="T44" fmla="*/ 10 w 208"/>
                <a:gd name="T45" fmla="*/ 0 h 365"/>
                <a:gd name="T46" fmla="*/ 6 w 208"/>
                <a:gd name="T47" fmla="*/ 0 h 365"/>
                <a:gd name="T48" fmla="*/ 0 w 208"/>
                <a:gd name="T49" fmla="*/ 23 h 3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08" h="365">
                  <a:moveTo>
                    <a:pt x="126" y="163"/>
                  </a:moveTo>
                  <a:lnTo>
                    <a:pt x="134" y="162"/>
                  </a:lnTo>
                  <a:lnTo>
                    <a:pt x="143" y="159"/>
                  </a:lnTo>
                  <a:lnTo>
                    <a:pt x="151" y="155"/>
                  </a:lnTo>
                  <a:lnTo>
                    <a:pt x="160" y="150"/>
                  </a:lnTo>
                  <a:lnTo>
                    <a:pt x="168" y="142"/>
                  </a:lnTo>
                  <a:lnTo>
                    <a:pt x="176" y="134"/>
                  </a:lnTo>
                  <a:lnTo>
                    <a:pt x="183" y="125"/>
                  </a:lnTo>
                  <a:lnTo>
                    <a:pt x="190" y="115"/>
                  </a:lnTo>
                  <a:lnTo>
                    <a:pt x="196" y="104"/>
                  </a:lnTo>
                  <a:lnTo>
                    <a:pt x="200" y="92"/>
                  </a:lnTo>
                  <a:lnTo>
                    <a:pt x="205" y="82"/>
                  </a:lnTo>
                  <a:lnTo>
                    <a:pt x="207" y="70"/>
                  </a:lnTo>
                  <a:lnTo>
                    <a:pt x="208" y="58"/>
                  </a:lnTo>
                  <a:lnTo>
                    <a:pt x="208" y="48"/>
                  </a:lnTo>
                  <a:lnTo>
                    <a:pt x="207" y="37"/>
                  </a:lnTo>
                  <a:lnTo>
                    <a:pt x="205" y="29"/>
                  </a:lnTo>
                  <a:lnTo>
                    <a:pt x="201" y="20"/>
                  </a:lnTo>
                  <a:lnTo>
                    <a:pt x="196" y="13"/>
                  </a:lnTo>
                  <a:lnTo>
                    <a:pt x="191" y="7"/>
                  </a:lnTo>
                  <a:lnTo>
                    <a:pt x="184" y="3"/>
                  </a:lnTo>
                  <a:lnTo>
                    <a:pt x="177" y="1"/>
                  </a:lnTo>
                  <a:lnTo>
                    <a:pt x="169" y="0"/>
                  </a:lnTo>
                  <a:lnTo>
                    <a:pt x="98" y="0"/>
                  </a:lnTo>
                  <a:lnTo>
                    <a:pt x="0" y="3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04969" name="Group 169"/>
          <p:cNvGrpSpPr>
            <a:grpSpLocks/>
          </p:cNvGrpSpPr>
          <p:nvPr/>
        </p:nvGrpSpPr>
        <p:grpSpPr bwMode="auto">
          <a:xfrm>
            <a:off x="2841625" y="3589338"/>
            <a:ext cx="1736725" cy="280987"/>
            <a:chOff x="4371" y="1931"/>
            <a:chExt cx="1094" cy="177"/>
          </a:xfrm>
        </p:grpSpPr>
        <p:sp>
          <p:nvSpPr>
            <p:cNvPr id="50211" name="Line 170"/>
            <p:cNvSpPr>
              <a:spLocks noChangeShapeType="1"/>
            </p:cNvSpPr>
            <p:nvPr/>
          </p:nvSpPr>
          <p:spPr bwMode="auto">
            <a:xfrm>
              <a:off x="4371" y="1951"/>
              <a:ext cx="583"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12" name="Line 171"/>
            <p:cNvSpPr>
              <a:spLocks noChangeShapeType="1"/>
            </p:cNvSpPr>
            <p:nvPr/>
          </p:nvSpPr>
          <p:spPr bwMode="auto">
            <a:xfrm>
              <a:off x="4954" y="2108"/>
              <a:ext cx="5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13" name="Freeform 172"/>
            <p:cNvSpPr>
              <a:spLocks/>
            </p:cNvSpPr>
            <p:nvPr/>
          </p:nvSpPr>
          <p:spPr bwMode="auto">
            <a:xfrm>
              <a:off x="4999" y="1931"/>
              <a:ext cx="68" cy="146"/>
            </a:xfrm>
            <a:custGeom>
              <a:avLst/>
              <a:gdLst>
                <a:gd name="T0" fmla="*/ 7 w 164"/>
                <a:gd name="T1" fmla="*/ 0 h 366"/>
                <a:gd name="T2" fmla="*/ 0 w 164"/>
                <a:gd name="T3" fmla="*/ 23 h 366"/>
                <a:gd name="T4" fmla="*/ 5 w 164"/>
                <a:gd name="T5" fmla="*/ 23 h 366"/>
                <a:gd name="T6" fmla="*/ 5 w 164"/>
                <a:gd name="T7" fmla="*/ 23 h 366"/>
                <a:gd name="T8" fmla="*/ 6 w 164"/>
                <a:gd name="T9" fmla="*/ 23 h 366"/>
                <a:gd name="T10" fmla="*/ 6 w 164"/>
                <a:gd name="T11" fmla="*/ 23 h 366"/>
                <a:gd name="T12" fmla="*/ 7 w 164"/>
                <a:gd name="T13" fmla="*/ 22 h 366"/>
                <a:gd name="T14" fmla="*/ 7 w 164"/>
                <a:gd name="T15" fmla="*/ 22 h 366"/>
                <a:gd name="T16" fmla="*/ 8 w 164"/>
                <a:gd name="T17" fmla="*/ 21 h 366"/>
                <a:gd name="T18" fmla="*/ 9 w 164"/>
                <a:gd name="T19" fmla="*/ 21 h 366"/>
                <a:gd name="T20" fmla="*/ 9 w 164"/>
                <a:gd name="T21" fmla="*/ 20 h 366"/>
                <a:gd name="T22" fmla="*/ 9 w 164"/>
                <a:gd name="T23" fmla="*/ 20 h 366"/>
                <a:gd name="T24" fmla="*/ 10 w 164"/>
                <a:gd name="T25" fmla="*/ 19 h 366"/>
                <a:gd name="T26" fmla="*/ 11 w 164"/>
                <a:gd name="T27" fmla="*/ 12 h 366"/>
                <a:gd name="T28" fmla="*/ 12 w 164"/>
                <a:gd name="T29" fmla="*/ 12 h 366"/>
                <a:gd name="T30" fmla="*/ 12 w 164"/>
                <a:gd name="T31" fmla="*/ 11 h 366"/>
                <a:gd name="T32" fmla="*/ 12 w 164"/>
                <a:gd name="T33" fmla="*/ 10 h 366"/>
                <a:gd name="T34" fmla="*/ 12 w 164"/>
                <a:gd name="T35" fmla="*/ 10 h 366"/>
                <a:gd name="T36" fmla="*/ 11 w 164"/>
                <a:gd name="T37" fmla="*/ 9 h 366"/>
                <a:gd name="T38" fmla="*/ 11 w 164"/>
                <a:gd name="T39" fmla="*/ 9 h 366"/>
                <a:gd name="T40" fmla="*/ 11 w 164"/>
                <a:gd name="T41" fmla="*/ 8 h 366"/>
                <a:gd name="T42" fmla="*/ 10 w 164"/>
                <a:gd name="T43" fmla="*/ 8 h 366"/>
                <a:gd name="T44" fmla="*/ 10 w 164"/>
                <a:gd name="T45" fmla="*/ 8 h 366"/>
                <a:gd name="T46" fmla="*/ 9 w 164"/>
                <a:gd name="T47" fmla="*/ 8 h 366"/>
                <a:gd name="T48" fmla="*/ 5 w 164"/>
                <a:gd name="T49" fmla="*/ 8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64" h="366">
                  <a:moveTo>
                    <a:pt x="98" y="0"/>
                  </a:moveTo>
                  <a:lnTo>
                    <a:pt x="0" y="366"/>
                  </a:lnTo>
                  <a:lnTo>
                    <a:pt x="64" y="366"/>
                  </a:lnTo>
                  <a:lnTo>
                    <a:pt x="73" y="366"/>
                  </a:lnTo>
                  <a:lnTo>
                    <a:pt x="81" y="362"/>
                  </a:lnTo>
                  <a:lnTo>
                    <a:pt x="89" y="358"/>
                  </a:lnTo>
                  <a:lnTo>
                    <a:pt x="97" y="353"/>
                  </a:lnTo>
                  <a:lnTo>
                    <a:pt x="105" y="345"/>
                  </a:lnTo>
                  <a:lnTo>
                    <a:pt x="112" y="337"/>
                  </a:lnTo>
                  <a:lnTo>
                    <a:pt x="120" y="327"/>
                  </a:lnTo>
                  <a:lnTo>
                    <a:pt x="125" y="317"/>
                  </a:lnTo>
                  <a:lnTo>
                    <a:pt x="129" y="306"/>
                  </a:lnTo>
                  <a:lnTo>
                    <a:pt x="133" y="295"/>
                  </a:lnTo>
                  <a:lnTo>
                    <a:pt x="160" y="193"/>
                  </a:lnTo>
                  <a:lnTo>
                    <a:pt x="163" y="182"/>
                  </a:lnTo>
                  <a:lnTo>
                    <a:pt x="164" y="172"/>
                  </a:lnTo>
                  <a:lnTo>
                    <a:pt x="163" y="161"/>
                  </a:lnTo>
                  <a:lnTo>
                    <a:pt x="162" y="152"/>
                  </a:lnTo>
                  <a:lnTo>
                    <a:pt x="159" y="143"/>
                  </a:lnTo>
                  <a:lnTo>
                    <a:pt x="156" y="137"/>
                  </a:lnTo>
                  <a:lnTo>
                    <a:pt x="150" y="130"/>
                  </a:lnTo>
                  <a:lnTo>
                    <a:pt x="144" y="126"/>
                  </a:lnTo>
                  <a:lnTo>
                    <a:pt x="138" y="124"/>
                  </a:lnTo>
                  <a:lnTo>
                    <a:pt x="129" y="123"/>
                  </a:lnTo>
                  <a:lnTo>
                    <a:pt x="66"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14" name="Line 173"/>
            <p:cNvSpPr>
              <a:spLocks noChangeShapeType="1"/>
            </p:cNvSpPr>
            <p:nvPr/>
          </p:nvSpPr>
          <p:spPr bwMode="auto">
            <a:xfrm flipH="1">
              <a:off x="5083" y="1931"/>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15" name="Line 174"/>
            <p:cNvSpPr>
              <a:spLocks noChangeShapeType="1"/>
            </p:cNvSpPr>
            <p:nvPr/>
          </p:nvSpPr>
          <p:spPr bwMode="auto">
            <a:xfrm flipH="1">
              <a:off x="5117" y="207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16" name="Freeform 175"/>
            <p:cNvSpPr>
              <a:spLocks/>
            </p:cNvSpPr>
            <p:nvPr/>
          </p:nvSpPr>
          <p:spPr bwMode="auto">
            <a:xfrm>
              <a:off x="5103" y="2049"/>
              <a:ext cx="14" cy="28"/>
            </a:xfrm>
            <a:custGeom>
              <a:avLst/>
              <a:gdLst>
                <a:gd name="T0" fmla="*/ 0 w 34"/>
                <a:gd name="T1" fmla="*/ 0 h 72"/>
                <a:gd name="T2" fmla="*/ 0 w 34"/>
                <a:gd name="T3" fmla="*/ 1 h 72"/>
                <a:gd name="T4" fmla="*/ 0 w 34"/>
                <a:gd name="T5" fmla="*/ 2 h 72"/>
                <a:gd name="T6" fmla="*/ 0 w 34"/>
                <a:gd name="T7" fmla="*/ 2 h 72"/>
                <a:gd name="T8" fmla="*/ 0 w 34"/>
                <a:gd name="T9" fmla="*/ 2 h 72"/>
                <a:gd name="T10" fmla="*/ 0 w 34"/>
                <a:gd name="T11" fmla="*/ 3 h 72"/>
                <a:gd name="T12" fmla="*/ 0 w 34"/>
                <a:gd name="T13" fmla="*/ 4 h 72"/>
                <a:gd name="T14" fmla="*/ 1 w 34"/>
                <a:gd name="T15" fmla="*/ 4 h 72"/>
                <a:gd name="T16" fmla="*/ 1 w 34"/>
                <a:gd name="T17" fmla="*/ 4 h 72"/>
                <a:gd name="T18" fmla="*/ 2 w 34"/>
                <a:gd name="T19" fmla="*/ 4 h 72"/>
                <a:gd name="T20" fmla="*/ 2 w 34"/>
                <a:gd name="T21" fmla="*/ 4 h 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72">
                  <a:moveTo>
                    <a:pt x="3" y="0"/>
                  </a:moveTo>
                  <a:lnTo>
                    <a:pt x="1" y="12"/>
                  </a:lnTo>
                  <a:lnTo>
                    <a:pt x="0" y="23"/>
                  </a:lnTo>
                  <a:lnTo>
                    <a:pt x="0" y="33"/>
                  </a:lnTo>
                  <a:lnTo>
                    <a:pt x="1" y="42"/>
                  </a:lnTo>
                  <a:lnTo>
                    <a:pt x="4" y="50"/>
                  </a:lnTo>
                  <a:lnTo>
                    <a:pt x="8" y="58"/>
                  </a:lnTo>
                  <a:lnTo>
                    <a:pt x="14" y="64"/>
                  </a:lnTo>
                  <a:lnTo>
                    <a:pt x="19" y="68"/>
                  </a:lnTo>
                  <a:lnTo>
                    <a:pt x="26" y="71"/>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17" name="Line 176"/>
            <p:cNvSpPr>
              <a:spLocks noChangeShapeType="1"/>
            </p:cNvSpPr>
            <p:nvPr/>
          </p:nvSpPr>
          <p:spPr bwMode="auto">
            <a:xfrm flipV="1">
              <a:off x="5103" y="2007"/>
              <a:ext cx="1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18" name="Freeform 177"/>
            <p:cNvSpPr>
              <a:spLocks/>
            </p:cNvSpPr>
            <p:nvPr/>
          </p:nvSpPr>
          <p:spPr bwMode="auto">
            <a:xfrm>
              <a:off x="5114" y="1979"/>
              <a:ext cx="28" cy="28"/>
            </a:xfrm>
            <a:custGeom>
              <a:avLst/>
              <a:gdLst>
                <a:gd name="T0" fmla="*/ 5 w 68"/>
                <a:gd name="T1" fmla="*/ 0 h 71"/>
                <a:gd name="T2" fmla="*/ 4 w 68"/>
                <a:gd name="T3" fmla="*/ 0 h 71"/>
                <a:gd name="T4" fmla="*/ 4 w 68"/>
                <a:gd name="T5" fmla="*/ 0 h 71"/>
                <a:gd name="T6" fmla="*/ 3 w 68"/>
                <a:gd name="T7" fmla="*/ 0 h 71"/>
                <a:gd name="T8" fmla="*/ 2 w 68"/>
                <a:gd name="T9" fmla="*/ 1 h 71"/>
                <a:gd name="T10" fmla="*/ 2 w 68"/>
                <a:gd name="T11" fmla="*/ 1 h 71"/>
                <a:gd name="T12" fmla="*/ 1 w 68"/>
                <a:gd name="T13" fmla="*/ 2 h 71"/>
                <a:gd name="T14" fmla="*/ 1 w 68"/>
                <a:gd name="T15" fmla="*/ 2 h 71"/>
                <a:gd name="T16" fmla="*/ 0 w 68"/>
                <a:gd name="T17" fmla="*/ 3 h 71"/>
                <a:gd name="T18" fmla="*/ 0 w 68"/>
                <a:gd name="T19" fmla="*/ 4 h 71"/>
                <a:gd name="T20" fmla="*/ 0 w 68"/>
                <a:gd name="T21" fmla="*/ 4 h 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8" h="71">
                  <a:moveTo>
                    <a:pt x="68" y="0"/>
                  </a:moveTo>
                  <a:lnTo>
                    <a:pt x="60" y="1"/>
                  </a:lnTo>
                  <a:lnTo>
                    <a:pt x="52" y="4"/>
                  </a:lnTo>
                  <a:lnTo>
                    <a:pt x="43" y="8"/>
                  </a:lnTo>
                  <a:lnTo>
                    <a:pt x="35" y="14"/>
                  </a:lnTo>
                  <a:lnTo>
                    <a:pt x="27" y="21"/>
                  </a:lnTo>
                  <a:lnTo>
                    <a:pt x="20" y="30"/>
                  </a:lnTo>
                  <a:lnTo>
                    <a:pt x="14" y="39"/>
                  </a:lnTo>
                  <a:lnTo>
                    <a:pt x="7" y="49"/>
                  </a:lnTo>
                  <a:lnTo>
                    <a:pt x="3" y="61"/>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19" name="Line 178"/>
            <p:cNvSpPr>
              <a:spLocks noChangeShapeType="1"/>
            </p:cNvSpPr>
            <p:nvPr/>
          </p:nvSpPr>
          <p:spPr bwMode="auto">
            <a:xfrm>
              <a:off x="5142" y="1979"/>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20" name="Line 179"/>
            <p:cNvSpPr>
              <a:spLocks noChangeShapeType="1"/>
            </p:cNvSpPr>
            <p:nvPr/>
          </p:nvSpPr>
          <p:spPr bwMode="auto">
            <a:xfrm flipH="1">
              <a:off x="5182" y="1931"/>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21" name="Line 180"/>
            <p:cNvSpPr>
              <a:spLocks noChangeShapeType="1"/>
            </p:cNvSpPr>
            <p:nvPr/>
          </p:nvSpPr>
          <p:spPr bwMode="auto">
            <a:xfrm>
              <a:off x="5218" y="2058"/>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22" name="Line 181"/>
            <p:cNvSpPr>
              <a:spLocks noChangeShapeType="1"/>
            </p:cNvSpPr>
            <p:nvPr/>
          </p:nvSpPr>
          <p:spPr bwMode="auto">
            <a:xfrm flipH="1">
              <a:off x="5229" y="2010"/>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23" name="Freeform 182"/>
            <p:cNvSpPr>
              <a:spLocks/>
            </p:cNvSpPr>
            <p:nvPr/>
          </p:nvSpPr>
          <p:spPr bwMode="auto">
            <a:xfrm>
              <a:off x="5291" y="2001"/>
              <a:ext cx="70" cy="82"/>
            </a:xfrm>
            <a:custGeom>
              <a:avLst/>
              <a:gdLst>
                <a:gd name="T0" fmla="*/ 0 w 175"/>
                <a:gd name="T1" fmla="*/ 13 h 202"/>
                <a:gd name="T2" fmla="*/ 5 w 175"/>
                <a:gd name="T3" fmla="*/ 13 h 202"/>
                <a:gd name="T4" fmla="*/ 5 w 175"/>
                <a:gd name="T5" fmla="*/ 13 h 202"/>
                <a:gd name="T6" fmla="*/ 6 w 175"/>
                <a:gd name="T7" fmla="*/ 13 h 202"/>
                <a:gd name="T8" fmla="*/ 6 w 175"/>
                <a:gd name="T9" fmla="*/ 13 h 202"/>
                <a:gd name="T10" fmla="*/ 7 w 175"/>
                <a:gd name="T11" fmla="*/ 13 h 202"/>
                <a:gd name="T12" fmla="*/ 8 w 175"/>
                <a:gd name="T13" fmla="*/ 12 h 202"/>
                <a:gd name="T14" fmla="*/ 8 w 175"/>
                <a:gd name="T15" fmla="*/ 12 h 202"/>
                <a:gd name="T16" fmla="*/ 9 w 175"/>
                <a:gd name="T17" fmla="*/ 11 h 202"/>
                <a:gd name="T18" fmla="*/ 9 w 175"/>
                <a:gd name="T19" fmla="*/ 10 h 202"/>
                <a:gd name="T20" fmla="*/ 10 w 175"/>
                <a:gd name="T21" fmla="*/ 9 h 202"/>
                <a:gd name="T22" fmla="*/ 10 w 175"/>
                <a:gd name="T23" fmla="*/ 9 h 202"/>
                <a:gd name="T24" fmla="*/ 10 w 175"/>
                <a:gd name="T25" fmla="*/ 8 h 202"/>
                <a:gd name="T26" fmla="*/ 11 w 175"/>
                <a:gd name="T27" fmla="*/ 7 h 202"/>
                <a:gd name="T28" fmla="*/ 11 w 175"/>
                <a:gd name="T29" fmla="*/ 6 h 202"/>
                <a:gd name="T30" fmla="*/ 11 w 175"/>
                <a:gd name="T31" fmla="*/ 5 h 202"/>
                <a:gd name="T32" fmla="*/ 11 w 175"/>
                <a:gd name="T33" fmla="*/ 4 h 202"/>
                <a:gd name="T34" fmla="*/ 11 w 175"/>
                <a:gd name="T35" fmla="*/ 4 h 202"/>
                <a:gd name="T36" fmla="*/ 11 w 175"/>
                <a:gd name="T37" fmla="*/ 2 h 202"/>
                <a:gd name="T38" fmla="*/ 11 w 175"/>
                <a:gd name="T39" fmla="*/ 2 h 202"/>
                <a:gd name="T40" fmla="*/ 10 w 175"/>
                <a:gd name="T41" fmla="*/ 2 h 202"/>
                <a:gd name="T42" fmla="*/ 10 w 175"/>
                <a:gd name="T43" fmla="*/ 1 h 202"/>
                <a:gd name="T44" fmla="*/ 10 w 175"/>
                <a:gd name="T45" fmla="*/ 0 h 202"/>
                <a:gd name="T46" fmla="*/ 9 w 175"/>
                <a:gd name="T47" fmla="*/ 0 h 202"/>
                <a:gd name="T48" fmla="*/ 9 w 175"/>
                <a:gd name="T49" fmla="*/ 0 h 202"/>
                <a:gd name="T50" fmla="*/ 8 w 175"/>
                <a:gd name="T51" fmla="*/ 0 h 202"/>
                <a:gd name="T52" fmla="*/ 4 w 175"/>
                <a:gd name="T53" fmla="*/ 0 h 20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5" h="202">
                  <a:moveTo>
                    <a:pt x="0" y="202"/>
                  </a:moveTo>
                  <a:lnTo>
                    <a:pt x="72" y="202"/>
                  </a:lnTo>
                  <a:lnTo>
                    <a:pt x="81" y="202"/>
                  </a:lnTo>
                  <a:lnTo>
                    <a:pt x="91" y="199"/>
                  </a:lnTo>
                  <a:lnTo>
                    <a:pt x="100" y="195"/>
                  </a:lnTo>
                  <a:lnTo>
                    <a:pt x="111" y="190"/>
                  </a:lnTo>
                  <a:lnTo>
                    <a:pt x="121" y="182"/>
                  </a:lnTo>
                  <a:lnTo>
                    <a:pt x="130" y="174"/>
                  </a:lnTo>
                  <a:lnTo>
                    <a:pt x="139" y="163"/>
                  </a:lnTo>
                  <a:lnTo>
                    <a:pt x="146" y="152"/>
                  </a:lnTo>
                  <a:lnTo>
                    <a:pt x="154" y="141"/>
                  </a:lnTo>
                  <a:lnTo>
                    <a:pt x="160" y="128"/>
                  </a:lnTo>
                  <a:lnTo>
                    <a:pt x="165" y="115"/>
                  </a:lnTo>
                  <a:lnTo>
                    <a:pt x="170" y="101"/>
                  </a:lnTo>
                  <a:lnTo>
                    <a:pt x="173" y="88"/>
                  </a:lnTo>
                  <a:lnTo>
                    <a:pt x="174" y="76"/>
                  </a:lnTo>
                  <a:lnTo>
                    <a:pt x="175" y="63"/>
                  </a:lnTo>
                  <a:lnTo>
                    <a:pt x="174" y="51"/>
                  </a:lnTo>
                  <a:lnTo>
                    <a:pt x="172" y="39"/>
                  </a:lnTo>
                  <a:lnTo>
                    <a:pt x="169" y="30"/>
                  </a:lnTo>
                  <a:lnTo>
                    <a:pt x="163" y="21"/>
                  </a:lnTo>
                  <a:lnTo>
                    <a:pt x="158" y="14"/>
                  </a:lnTo>
                  <a:lnTo>
                    <a:pt x="152" y="8"/>
                  </a:lnTo>
                  <a:lnTo>
                    <a:pt x="143" y="3"/>
                  </a:lnTo>
                  <a:lnTo>
                    <a:pt x="135" y="1"/>
                  </a:lnTo>
                  <a:lnTo>
                    <a:pt x="126" y="0"/>
                  </a:lnTo>
                  <a:lnTo>
                    <a:pt x="5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24" name="Freeform 183"/>
            <p:cNvSpPr>
              <a:spLocks/>
            </p:cNvSpPr>
            <p:nvPr/>
          </p:nvSpPr>
          <p:spPr bwMode="auto">
            <a:xfrm>
              <a:off x="5291" y="1937"/>
              <a:ext cx="81" cy="146"/>
            </a:xfrm>
            <a:custGeom>
              <a:avLst/>
              <a:gdLst>
                <a:gd name="T0" fmla="*/ 7 w 208"/>
                <a:gd name="T1" fmla="*/ 10 h 364"/>
                <a:gd name="T2" fmla="*/ 8 w 208"/>
                <a:gd name="T3" fmla="*/ 10 h 364"/>
                <a:gd name="T4" fmla="*/ 9 w 208"/>
                <a:gd name="T5" fmla="*/ 10 h 364"/>
                <a:gd name="T6" fmla="*/ 9 w 208"/>
                <a:gd name="T7" fmla="*/ 10 h 364"/>
                <a:gd name="T8" fmla="*/ 9 w 208"/>
                <a:gd name="T9" fmla="*/ 10 h 364"/>
                <a:gd name="T10" fmla="*/ 10 w 208"/>
                <a:gd name="T11" fmla="*/ 9 h 364"/>
                <a:gd name="T12" fmla="*/ 11 w 208"/>
                <a:gd name="T13" fmla="*/ 9 h 364"/>
                <a:gd name="T14" fmla="*/ 11 w 208"/>
                <a:gd name="T15" fmla="*/ 8 h 364"/>
                <a:gd name="T16" fmla="*/ 11 w 208"/>
                <a:gd name="T17" fmla="*/ 7 h 364"/>
                <a:gd name="T18" fmla="*/ 12 w 208"/>
                <a:gd name="T19" fmla="*/ 6 h 364"/>
                <a:gd name="T20" fmla="*/ 12 w 208"/>
                <a:gd name="T21" fmla="*/ 6 h 364"/>
                <a:gd name="T22" fmla="*/ 12 w 208"/>
                <a:gd name="T23" fmla="*/ 5 h 364"/>
                <a:gd name="T24" fmla="*/ 12 w 208"/>
                <a:gd name="T25" fmla="*/ 4 h 364"/>
                <a:gd name="T26" fmla="*/ 12 w 208"/>
                <a:gd name="T27" fmla="*/ 4 h 364"/>
                <a:gd name="T28" fmla="*/ 12 w 208"/>
                <a:gd name="T29" fmla="*/ 3 h 364"/>
                <a:gd name="T30" fmla="*/ 12 w 208"/>
                <a:gd name="T31" fmla="*/ 2 h 364"/>
                <a:gd name="T32" fmla="*/ 12 w 208"/>
                <a:gd name="T33" fmla="*/ 2 h 364"/>
                <a:gd name="T34" fmla="*/ 12 w 208"/>
                <a:gd name="T35" fmla="*/ 1 h 364"/>
                <a:gd name="T36" fmla="*/ 12 w 208"/>
                <a:gd name="T37" fmla="*/ 1 h 364"/>
                <a:gd name="T38" fmla="*/ 11 w 208"/>
                <a:gd name="T39" fmla="*/ 0 h 364"/>
                <a:gd name="T40" fmla="*/ 11 w 208"/>
                <a:gd name="T41" fmla="*/ 0 h 364"/>
                <a:gd name="T42" fmla="*/ 11 w 208"/>
                <a:gd name="T43" fmla="*/ 0 h 364"/>
                <a:gd name="T44" fmla="*/ 10 w 208"/>
                <a:gd name="T45" fmla="*/ 0 h 364"/>
                <a:gd name="T46" fmla="*/ 6 w 208"/>
                <a:gd name="T47" fmla="*/ 0 h 364"/>
                <a:gd name="T48" fmla="*/ 0 w 208"/>
                <a:gd name="T49" fmla="*/ 24 h 3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08" h="364">
                  <a:moveTo>
                    <a:pt x="126" y="162"/>
                  </a:moveTo>
                  <a:lnTo>
                    <a:pt x="135" y="161"/>
                  </a:lnTo>
                  <a:lnTo>
                    <a:pt x="143" y="159"/>
                  </a:lnTo>
                  <a:lnTo>
                    <a:pt x="152" y="155"/>
                  </a:lnTo>
                  <a:lnTo>
                    <a:pt x="160" y="149"/>
                  </a:lnTo>
                  <a:lnTo>
                    <a:pt x="169" y="142"/>
                  </a:lnTo>
                  <a:lnTo>
                    <a:pt x="176" y="134"/>
                  </a:lnTo>
                  <a:lnTo>
                    <a:pt x="183" y="125"/>
                  </a:lnTo>
                  <a:lnTo>
                    <a:pt x="190" y="114"/>
                  </a:lnTo>
                  <a:lnTo>
                    <a:pt x="196" y="103"/>
                  </a:lnTo>
                  <a:lnTo>
                    <a:pt x="201" y="93"/>
                  </a:lnTo>
                  <a:lnTo>
                    <a:pt x="205" y="81"/>
                  </a:lnTo>
                  <a:lnTo>
                    <a:pt x="207" y="69"/>
                  </a:lnTo>
                  <a:lnTo>
                    <a:pt x="208" y="58"/>
                  </a:lnTo>
                  <a:lnTo>
                    <a:pt x="208" y="47"/>
                  </a:lnTo>
                  <a:lnTo>
                    <a:pt x="207" y="37"/>
                  </a:lnTo>
                  <a:lnTo>
                    <a:pt x="205" y="28"/>
                  </a:lnTo>
                  <a:lnTo>
                    <a:pt x="202" y="19"/>
                  </a:lnTo>
                  <a:lnTo>
                    <a:pt x="196" y="13"/>
                  </a:lnTo>
                  <a:lnTo>
                    <a:pt x="191" y="7"/>
                  </a:lnTo>
                  <a:lnTo>
                    <a:pt x="185" y="3"/>
                  </a:lnTo>
                  <a:lnTo>
                    <a:pt x="177" y="0"/>
                  </a:lnTo>
                  <a:lnTo>
                    <a:pt x="170" y="0"/>
                  </a:lnTo>
                  <a:lnTo>
                    <a:pt x="98" y="0"/>
                  </a:lnTo>
                  <a:lnTo>
                    <a:pt x="0" y="3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25" name="Line 184"/>
            <p:cNvSpPr>
              <a:spLocks noChangeShapeType="1"/>
            </p:cNvSpPr>
            <p:nvPr/>
          </p:nvSpPr>
          <p:spPr bwMode="auto">
            <a:xfrm flipH="1">
              <a:off x="5406" y="2083"/>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26" name="Freeform 185"/>
            <p:cNvSpPr>
              <a:spLocks/>
            </p:cNvSpPr>
            <p:nvPr/>
          </p:nvSpPr>
          <p:spPr bwMode="auto">
            <a:xfrm>
              <a:off x="5389" y="2046"/>
              <a:ext cx="17" cy="37"/>
            </a:xfrm>
            <a:custGeom>
              <a:avLst/>
              <a:gdLst>
                <a:gd name="T0" fmla="*/ 0 w 44"/>
                <a:gd name="T1" fmla="*/ 0 h 90"/>
                <a:gd name="T2" fmla="*/ 0 w 44"/>
                <a:gd name="T3" fmla="*/ 1 h 90"/>
                <a:gd name="T4" fmla="*/ 0 w 44"/>
                <a:gd name="T5" fmla="*/ 2 h 90"/>
                <a:gd name="T6" fmla="*/ 0 w 44"/>
                <a:gd name="T7" fmla="*/ 2 h 90"/>
                <a:gd name="T8" fmla="*/ 0 w 44"/>
                <a:gd name="T9" fmla="*/ 3 h 90"/>
                <a:gd name="T10" fmla="*/ 0 w 44"/>
                <a:gd name="T11" fmla="*/ 4 h 90"/>
                <a:gd name="T12" fmla="*/ 0 w 44"/>
                <a:gd name="T13" fmla="*/ 5 h 90"/>
                <a:gd name="T14" fmla="*/ 1 w 44"/>
                <a:gd name="T15" fmla="*/ 5 h 90"/>
                <a:gd name="T16" fmla="*/ 1 w 44"/>
                <a:gd name="T17" fmla="*/ 5 h 90"/>
                <a:gd name="T18" fmla="*/ 1 w 44"/>
                <a:gd name="T19" fmla="*/ 6 h 90"/>
                <a:gd name="T20" fmla="*/ 2 w 44"/>
                <a:gd name="T21" fmla="*/ 6 h 90"/>
                <a:gd name="T22" fmla="*/ 2 w 44"/>
                <a:gd name="T23" fmla="*/ 6 h 90"/>
                <a:gd name="T24" fmla="*/ 3 w 44"/>
                <a:gd name="T25" fmla="*/ 6 h 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90">
                  <a:moveTo>
                    <a:pt x="5" y="0"/>
                  </a:moveTo>
                  <a:lnTo>
                    <a:pt x="3" y="12"/>
                  </a:lnTo>
                  <a:lnTo>
                    <a:pt x="1" y="23"/>
                  </a:lnTo>
                  <a:lnTo>
                    <a:pt x="0" y="35"/>
                  </a:lnTo>
                  <a:lnTo>
                    <a:pt x="1" y="46"/>
                  </a:lnTo>
                  <a:lnTo>
                    <a:pt x="4" y="55"/>
                  </a:lnTo>
                  <a:lnTo>
                    <a:pt x="7" y="64"/>
                  </a:lnTo>
                  <a:lnTo>
                    <a:pt x="11" y="72"/>
                  </a:lnTo>
                  <a:lnTo>
                    <a:pt x="16" y="79"/>
                  </a:lnTo>
                  <a:lnTo>
                    <a:pt x="22" y="84"/>
                  </a:lnTo>
                  <a:lnTo>
                    <a:pt x="29" y="88"/>
                  </a:lnTo>
                  <a:lnTo>
                    <a:pt x="37" y="90"/>
                  </a:lnTo>
                  <a:lnTo>
                    <a:pt x="44"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27" name="Line 186"/>
            <p:cNvSpPr>
              <a:spLocks noChangeShapeType="1"/>
            </p:cNvSpPr>
            <p:nvPr/>
          </p:nvSpPr>
          <p:spPr bwMode="auto">
            <a:xfrm flipV="1">
              <a:off x="5392" y="1973"/>
              <a:ext cx="20"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28" name="Freeform 187"/>
            <p:cNvSpPr>
              <a:spLocks/>
            </p:cNvSpPr>
            <p:nvPr/>
          </p:nvSpPr>
          <p:spPr bwMode="auto">
            <a:xfrm>
              <a:off x="5412" y="1937"/>
              <a:ext cx="33" cy="36"/>
            </a:xfrm>
            <a:custGeom>
              <a:avLst/>
              <a:gdLst>
                <a:gd name="T0" fmla="*/ 5 w 88"/>
                <a:gd name="T1" fmla="*/ 0 h 91"/>
                <a:gd name="T2" fmla="*/ 4 w 88"/>
                <a:gd name="T3" fmla="*/ 0 h 91"/>
                <a:gd name="T4" fmla="*/ 4 w 88"/>
                <a:gd name="T5" fmla="*/ 0 h 91"/>
                <a:gd name="T6" fmla="*/ 3 w 88"/>
                <a:gd name="T7" fmla="*/ 0 h 91"/>
                <a:gd name="T8" fmla="*/ 3 w 88"/>
                <a:gd name="T9" fmla="*/ 1 h 91"/>
                <a:gd name="T10" fmla="*/ 2 w 88"/>
                <a:gd name="T11" fmla="*/ 1 h 91"/>
                <a:gd name="T12" fmla="*/ 2 w 88"/>
                <a:gd name="T13" fmla="*/ 2 h 91"/>
                <a:gd name="T14" fmla="*/ 2 w 88"/>
                <a:gd name="T15" fmla="*/ 2 h 91"/>
                <a:gd name="T16" fmla="*/ 1 w 88"/>
                <a:gd name="T17" fmla="*/ 3 h 91"/>
                <a:gd name="T18" fmla="*/ 1 w 88"/>
                <a:gd name="T19" fmla="*/ 4 h 91"/>
                <a:gd name="T20" fmla="*/ 0 w 88"/>
                <a:gd name="T21" fmla="*/ 4 h 91"/>
                <a:gd name="T22" fmla="*/ 0 w 88"/>
                <a:gd name="T23" fmla="*/ 5 h 91"/>
                <a:gd name="T24" fmla="*/ 0 w 88"/>
                <a:gd name="T25" fmla="*/ 6 h 9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8" h="91">
                  <a:moveTo>
                    <a:pt x="88" y="0"/>
                  </a:moveTo>
                  <a:lnTo>
                    <a:pt x="79" y="0"/>
                  </a:lnTo>
                  <a:lnTo>
                    <a:pt x="71" y="2"/>
                  </a:lnTo>
                  <a:lnTo>
                    <a:pt x="62" y="7"/>
                  </a:lnTo>
                  <a:lnTo>
                    <a:pt x="53" y="12"/>
                  </a:lnTo>
                  <a:lnTo>
                    <a:pt x="44" y="18"/>
                  </a:lnTo>
                  <a:lnTo>
                    <a:pt x="36" y="27"/>
                  </a:lnTo>
                  <a:lnTo>
                    <a:pt x="28" y="35"/>
                  </a:lnTo>
                  <a:lnTo>
                    <a:pt x="21" y="45"/>
                  </a:lnTo>
                  <a:lnTo>
                    <a:pt x="15" y="56"/>
                  </a:lnTo>
                  <a:lnTo>
                    <a:pt x="8" y="67"/>
                  </a:lnTo>
                  <a:lnTo>
                    <a:pt x="4" y="79"/>
                  </a:lnTo>
                  <a:lnTo>
                    <a:pt x="0" y="9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0229" name="Line 188"/>
            <p:cNvSpPr>
              <a:spLocks noChangeShapeType="1"/>
            </p:cNvSpPr>
            <p:nvPr/>
          </p:nvSpPr>
          <p:spPr bwMode="auto">
            <a:xfrm>
              <a:off x="5445" y="1937"/>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04989" name="Group 189"/>
          <p:cNvGrpSpPr>
            <a:grpSpLocks/>
          </p:cNvGrpSpPr>
          <p:nvPr/>
        </p:nvGrpSpPr>
        <p:grpSpPr bwMode="auto">
          <a:xfrm>
            <a:off x="7216775" y="2432050"/>
            <a:ext cx="192088" cy="303213"/>
            <a:chOff x="1960" y="1569"/>
            <a:chExt cx="121" cy="191"/>
          </a:xfrm>
        </p:grpSpPr>
        <p:sp>
          <p:nvSpPr>
            <p:cNvPr id="50209" name="Line 190"/>
            <p:cNvSpPr>
              <a:spLocks noChangeShapeType="1"/>
            </p:cNvSpPr>
            <p:nvPr/>
          </p:nvSpPr>
          <p:spPr bwMode="auto">
            <a:xfrm flipH="1">
              <a:off x="1960" y="1569"/>
              <a:ext cx="121" cy="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0210" name="Line 191"/>
            <p:cNvSpPr>
              <a:spLocks noChangeShapeType="1"/>
            </p:cNvSpPr>
            <p:nvPr/>
          </p:nvSpPr>
          <p:spPr bwMode="auto">
            <a:xfrm>
              <a:off x="1960" y="1639"/>
              <a:ext cx="71"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04917"/>
                                        </p:tgtEl>
                                        <p:attrNameLst>
                                          <p:attrName>style.visibility</p:attrName>
                                        </p:attrNameLst>
                                      </p:cBhvr>
                                      <p:to>
                                        <p:strVal val="visible"/>
                                      </p:to>
                                    </p:set>
                                    <p:animEffect transition="in" filter="wipe(up)">
                                      <p:cBhvr>
                                        <p:cTn id="7" dur="500"/>
                                        <p:tgtEl>
                                          <p:spTgt spid="20491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204863"/>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204989"/>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1" fill="hold" grpId="0" nodeType="clickEffect">
                                  <p:stCondLst>
                                    <p:cond delay="0"/>
                                  </p:stCondLst>
                                  <p:childTnLst>
                                    <p:set>
                                      <p:cBhvr>
                                        <p:cTn id="19" dur="1" fill="hold">
                                          <p:stCondLst>
                                            <p:cond delay="0"/>
                                          </p:stCondLst>
                                        </p:cTn>
                                        <p:tgtEl>
                                          <p:spTgt spid="204918"/>
                                        </p:tgtEl>
                                        <p:attrNameLst>
                                          <p:attrName>style.visibility</p:attrName>
                                        </p:attrNameLst>
                                      </p:cBhvr>
                                      <p:to>
                                        <p:strVal val="visible"/>
                                      </p:to>
                                    </p:set>
                                    <p:animEffect transition="in" filter="wipe(up)">
                                      <p:cBhvr>
                                        <p:cTn id="20" dur="500"/>
                                        <p:tgtEl>
                                          <p:spTgt spid="204918"/>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04866"/>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204919"/>
                                        </p:tgtEl>
                                        <p:attrNameLst>
                                          <p:attrName>style.visibility</p:attrName>
                                        </p:attrNameLst>
                                      </p:cBhvr>
                                      <p:to>
                                        <p:strVal val="visible"/>
                                      </p:to>
                                    </p:set>
                                    <p:animEffect transition="in" filter="wipe(down)">
                                      <p:cBhvr>
                                        <p:cTn id="29" dur="500"/>
                                        <p:tgtEl>
                                          <p:spTgt spid="204919"/>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204921"/>
                                        </p:tgtEl>
                                        <p:attrNameLst>
                                          <p:attrName>style.visibility</p:attrName>
                                        </p:attrNameLst>
                                      </p:cBhvr>
                                      <p:to>
                                        <p:strVal val="visible"/>
                                      </p:to>
                                    </p:set>
                                    <p:animEffect transition="in" filter="wipe(left)">
                                      <p:cBhvr>
                                        <p:cTn id="34" dur="500"/>
                                        <p:tgtEl>
                                          <p:spTgt spid="204921"/>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204940"/>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4" fill="hold" grpId="0" nodeType="clickEffect">
                                  <p:stCondLst>
                                    <p:cond delay="0"/>
                                  </p:stCondLst>
                                  <p:childTnLst>
                                    <p:set>
                                      <p:cBhvr>
                                        <p:cTn id="42" dur="1" fill="hold">
                                          <p:stCondLst>
                                            <p:cond delay="0"/>
                                          </p:stCondLst>
                                        </p:cTn>
                                        <p:tgtEl>
                                          <p:spTgt spid="204920"/>
                                        </p:tgtEl>
                                        <p:attrNameLst>
                                          <p:attrName>style.visibility</p:attrName>
                                        </p:attrNameLst>
                                      </p:cBhvr>
                                      <p:to>
                                        <p:strVal val="visible"/>
                                      </p:to>
                                    </p:set>
                                    <p:animEffect transition="in" filter="wipe(down)">
                                      <p:cBhvr>
                                        <p:cTn id="43" dur="500"/>
                                        <p:tgtEl>
                                          <p:spTgt spid="204920"/>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204930"/>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nodeType="clickEffect">
                                  <p:stCondLst>
                                    <p:cond delay="0"/>
                                  </p:stCondLst>
                                  <p:childTnLst>
                                    <p:set>
                                      <p:cBhvr>
                                        <p:cTn id="51" dur="1" fill="hold">
                                          <p:stCondLst>
                                            <p:cond delay="0"/>
                                          </p:stCondLst>
                                        </p:cTn>
                                        <p:tgtEl>
                                          <p:spTgt spid="204954"/>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204862"/>
                                        </p:tgtEl>
                                        <p:attrNameLst>
                                          <p:attrName>style.visibility</p:attrName>
                                        </p:attrNameLst>
                                      </p:cBhvr>
                                      <p:to>
                                        <p:strVal val="visible"/>
                                      </p:to>
                                    </p:set>
                                    <p:animEffect transition="in" filter="wipe(down)">
                                      <p:cBhvr>
                                        <p:cTn id="56" dur="500"/>
                                        <p:tgtEl>
                                          <p:spTgt spid="204862"/>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nodeType="clickEffect">
                                  <p:stCondLst>
                                    <p:cond delay="0"/>
                                  </p:stCondLst>
                                  <p:childTnLst>
                                    <p:set>
                                      <p:cBhvr>
                                        <p:cTn id="60" dur="1" fill="hold">
                                          <p:stCondLst>
                                            <p:cond delay="0"/>
                                          </p:stCondLst>
                                        </p:cTn>
                                        <p:tgtEl>
                                          <p:spTgt spid="204962"/>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4" fill="hold" nodeType="clickEffect">
                                  <p:stCondLst>
                                    <p:cond delay="0"/>
                                  </p:stCondLst>
                                  <p:childTnLst>
                                    <p:set>
                                      <p:cBhvr>
                                        <p:cTn id="64" dur="1" fill="hold">
                                          <p:stCondLst>
                                            <p:cond delay="0"/>
                                          </p:stCondLst>
                                        </p:cTn>
                                        <p:tgtEl>
                                          <p:spTgt spid="204923"/>
                                        </p:tgtEl>
                                        <p:attrNameLst>
                                          <p:attrName>style.visibility</p:attrName>
                                        </p:attrNameLst>
                                      </p:cBhvr>
                                      <p:to>
                                        <p:strVal val="visible"/>
                                      </p:to>
                                    </p:set>
                                    <p:animEffect transition="in" filter="wipe(down)">
                                      <p:cBhvr>
                                        <p:cTn id="65" dur="500"/>
                                        <p:tgtEl>
                                          <p:spTgt spid="20492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1" fill="hold" grpId="0" nodeType="clickEffect">
                                  <p:stCondLst>
                                    <p:cond delay="0"/>
                                  </p:stCondLst>
                                  <p:childTnLst>
                                    <p:set>
                                      <p:cBhvr>
                                        <p:cTn id="69" dur="1" fill="hold">
                                          <p:stCondLst>
                                            <p:cond delay="0"/>
                                          </p:stCondLst>
                                        </p:cTn>
                                        <p:tgtEl>
                                          <p:spTgt spid="204928"/>
                                        </p:tgtEl>
                                        <p:attrNameLst>
                                          <p:attrName>style.visibility</p:attrName>
                                        </p:attrNameLst>
                                      </p:cBhvr>
                                      <p:to>
                                        <p:strVal val="visible"/>
                                      </p:to>
                                    </p:set>
                                    <p:animEffect transition="in" filter="wipe(up)">
                                      <p:cBhvr>
                                        <p:cTn id="70" dur="500"/>
                                        <p:tgtEl>
                                          <p:spTgt spid="204928"/>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22" presetClass="entr" presetSubtype="1" fill="hold" grpId="0" nodeType="clickEffect">
                                  <p:stCondLst>
                                    <p:cond delay="0"/>
                                  </p:stCondLst>
                                  <p:childTnLst>
                                    <p:set>
                                      <p:cBhvr>
                                        <p:cTn id="74" dur="1" fill="hold">
                                          <p:stCondLst>
                                            <p:cond delay="0"/>
                                          </p:stCondLst>
                                        </p:cTn>
                                        <p:tgtEl>
                                          <p:spTgt spid="204929"/>
                                        </p:tgtEl>
                                        <p:attrNameLst>
                                          <p:attrName>style.visibility</p:attrName>
                                        </p:attrNameLst>
                                      </p:cBhvr>
                                      <p:to>
                                        <p:strVal val="visible"/>
                                      </p:to>
                                    </p:set>
                                    <p:animEffect transition="in" filter="wipe(up)">
                                      <p:cBhvr>
                                        <p:cTn id="75" dur="500"/>
                                        <p:tgtEl>
                                          <p:spTgt spid="204929"/>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1" fill="hold" grpId="0" nodeType="clickEffect">
                                  <p:stCondLst>
                                    <p:cond delay="0"/>
                                  </p:stCondLst>
                                  <p:childTnLst>
                                    <p:set>
                                      <p:cBhvr>
                                        <p:cTn id="79" dur="1" fill="hold">
                                          <p:stCondLst>
                                            <p:cond delay="0"/>
                                          </p:stCondLst>
                                        </p:cTn>
                                        <p:tgtEl>
                                          <p:spTgt spid="204922"/>
                                        </p:tgtEl>
                                        <p:attrNameLst>
                                          <p:attrName>style.visibility</p:attrName>
                                        </p:attrNameLst>
                                      </p:cBhvr>
                                      <p:to>
                                        <p:strVal val="visible"/>
                                      </p:to>
                                    </p:set>
                                    <p:animEffect transition="in" filter="wipe(up)">
                                      <p:cBhvr>
                                        <p:cTn id="80" dur="500"/>
                                        <p:tgtEl>
                                          <p:spTgt spid="204922"/>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nodeType="clickEffect">
                                  <p:stCondLst>
                                    <p:cond delay="0"/>
                                  </p:stCondLst>
                                  <p:childTnLst>
                                    <p:set>
                                      <p:cBhvr>
                                        <p:cTn id="84" dur="1" fill="hold">
                                          <p:stCondLst>
                                            <p:cond delay="0"/>
                                          </p:stCondLst>
                                        </p:cTn>
                                        <p:tgtEl>
                                          <p:spTgt spid="204969"/>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22" presetClass="entr" presetSubtype="1" fill="hold" grpId="0" nodeType="clickEffect">
                                  <p:stCondLst>
                                    <p:cond delay="0"/>
                                  </p:stCondLst>
                                  <p:childTnLst>
                                    <p:set>
                                      <p:cBhvr>
                                        <p:cTn id="88" dur="1" fill="hold">
                                          <p:stCondLst>
                                            <p:cond delay="0"/>
                                          </p:stCondLst>
                                        </p:cTn>
                                        <p:tgtEl>
                                          <p:spTgt spid="204933"/>
                                        </p:tgtEl>
                                        <p:attrNameLst>
                                          <p:attrName>style.visibility</p:attrName>
                                        </p:attrNameLst>
                                      </p:cBhvr>
                                      <p:to>
                                        <p:strVal val="visible"/>
                                      </p:to>
                                    </p:set>
                                    <p:animEffect transition="in" filter="wipe(up)">
                                      <p:cBhvr>
                                        <p:cTn id="89" dur="500"/>
                                        <p:tgtEl>
                                          <p:spTgt spid="204933"/>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204938"/>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nodeType="clickEffect">
                                  <p:stCondLst>
                                    <p:cond delay="0"/>
                                  </p:stCondLst>
                                  <p:childTnLst>
                                    <p:set>
                                      <p:cBhvr>
                                        <p:cTn id="97" dur="1" fill="hold">
                                          <p:stCondLst>
                                            <p:cond delay="0"/>
                                          </p:stCondLst>
                                        </p:cTn>
                                        <p:tgtEl>
                                          <p:spTgt spid="204867"/>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22" presetClass="entr" presetSubtype="1" fill="hold" grpId="0" nodeType="clickEffect">
                                  <p:stCondLst>
                                    <p:cond delay="0"/>
                                  </p:stCondLst>
                                  <p:childTnLst>
                                    <p:set>
                                      <p:cBhvr>
                                        <p:cTn id="101" dur="1" fill="hold">
                                          <p:stCondLst>
                                            <p:cond delay="0"/>
                                          </p:stCondLst>
                                        </p:cTn>
                                        <p:tgtEl>
                                          <p:spTgt spid="204935"/>
                                        </p:tgtEl>
                                        <p:attrNameLst>
                                          <p:attrName>style.visibility</p:attrName>
                                        </p:attrNameLst>
                                      </p:cBhvr>
                                      <p:to>
                                        <p:strVal val="visible"/>
                                      </p:to>
                                    </p:set>
                                    <p:animEffect transition="in" filter="wipe(up)">
                                      <p:cBhvr>
                                        <p:cTn id="102" dur="500"/>
                                        <p:tgtEl>
                                          <p:spTgt spid="204935"/>
                                        </p:tgtEl>
                                      </p:cBhvr>
                                    </p:animEffec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2" presetClass="entr" presetSubtype="1" fill="hold" grpId="0" nodeType="clickEffect">
                                  <p:stCondLst>
                                    <p:cond delay="0"/>
                                  </p:stCondLst>
                                  <p:childTnLst>
                                    <p:set>
                                      <p:cBhvr>
                                        <p:cTn id="106" dur="1" fill="hold">
                                          <p:stCondLst>
                                            <p:cond delay="0"/>
                                          </p:stCondLst>
                                        </p:cTn>
                                        <p:tgtEl>
                                          <p:spTgt spid="204936"/>
                                        </p:tgtEl>
                                        <p:attrNameLst>
                                          <p:attrName>style.visibility</p:attrName>
                                        </p:attrNameLst>
                                      </p:cBhvr>
                                      <p:to>
                                        <p:strVal val="visible"/>
                                      </p:to>
                                    </p:set>
                                    <p:animEffect transition="in" filter="wipe(up)">
                                      <p:cBhvr>
                                        <p:cTn id="107" dur="500"/>
                                        <p:tgtEl>
                                          <p:spTgt spid="204936"/>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1" presetClass="entr" presetSubtype="0" fill="hold" grpId="0" nodeType="clickEffect">
                                  <p:stCondLst>
                                    <p:cond delay="0"/>
                                  </p:stCondLst>
                                  <p:childTnLst>
                                    <p:set>
                                      <p:cBhvr>
                                        <p:cTn id="111" dur="1" fill="hold">
                                          <p:stCondLst>
                                            <p:cond delay="0"/>
                                          </p:stCondLst>
                                        </p:cTn>
                                        <p:tgtEl>
                                          <p:spTgt spid="204939"/>
                                        </p:tgtEl>
                                        <p:attrNameLst>
                                          <p:attrName>style.visibility</p:attrName>
                                        </p:attrNameLst>
                                      </p:cBhvr>
                                      <p:to>
                                        <p:strVal val="visible"/>
                                      </p:to>
                                    </p:set>
                                  </p:childTnLst>
                                </p:cTn>
                              </p:par>
                            </p:childTnLst>
                          </p:cTn>
                        </p:par>
                      </p:childTnLst>
                    </p:cTn>
                  </p:par>
                  <p:par>
                    <p:cTn id="112" fill="hold" nodeType="clickPar">
                      <p:stCondLst>
                        <p:cond delay="indefinite"/>
                      </p:stCondLst>
                      <p:childTnLst>
                        <p:par>
                          <p:cTn id="113" fill="hold" nodeType="withGroup">
                            <p:stCondLst>
                              <p:cond delay="0"/>
                            </p:stCondLst>
                            <p:childTnLst>
                              <p:par>
                                <p:cTn id="114" presetID="1" presetClass="entr" presetSubtype="0" fill="hold" nodeType="clickEffect">
                                  <p:stCondLst>
                                    <p:cond delay="0"/>
                                  </p:stCondLst>
                                  <p:childTnLst>
                                    <p:set>
                                      <p:cBhvr>
                                        <p:cTn id="115" dur="1" fill="hold">
                                          <p:stCondLst>
                                            <p:cond delay="0"/>
                                          </p:stCondLst>
                                        </p:cTn>
                                        <p:tgtEl>
                                          <p:spTgt spid="204874"/>
                                        </p:tgtEl>
                                        <p:attrNameLst>
                                          <p:attrName>style.visibility</p:attrName>
                                        </p:attrNameLst>
                                      </p:cBhvr>
                                      <p:to>
                                        <p:strVal val="visible"/>
                                      </p:to>
                                    </p:set>
                                  </p:childTnLst>
                                </p:cTn>
                              </p:par>
                            </p:childTnLst>
                          </p:cTn>
                        </p:par>
                      </p:childTnLst>
                    </p:cTn>
                  </p:par>
                  <p:par>
                    <p:cTn id="116" fill="hold" nodeType="clickPar">
                      <p:stCondLst>
                        <p:cond delay="indefinite"/>
                      </p:stCondLst>
                      <p:childTnLst>
                        <p:par>
                          <p:cTn id="117" fill="hold" nodeType="withGroup">
                            <p:stCondLst>
                              <p:cond delay="0"/>
                            </p:stCondLst>
                            <p:childTnLst>
                              <p:par>
                                <p:cTn id="118" presetID="22" presetClass="entr" presetSubtype="4" fill="hold" grpId="0" nodeType="clickEffect">
                                  <p:stCondLst>
                                    <p:cond delay="0"/>
                                  </p:stCondLst>
                                  <p:childTnLst>
                                    <p:set>
                                      <p:cBhvr>
                                        <p:cTn id="119" dur="1" fill="hold">
                                          <p:stCondLst>
                                            <p:cond delay="0"/>
                                          </p:stCondLst>
                                        </p:cTn>
                                        <p:tgtEl>
                                          <p:spTgt spid="204937"/>
                                        </p:tgtEl>
                                        <p:attrNameLst>
                                          <p:attrName>style.visibility</p:attrName>
                                        </p:attrNameLst>
                                      </p:cBhvr>
                                      <p:to>
                                        <p:strVal val="visible"/>
                                      </p:to>
                                    </p:set>
                                    <p:animEffect transition="in" filter="wipe(down)">
                                      <p:cBhvr>
                                        <p:cTn id="120" dur="500"/>
                                        <p:tgtEl>
                                          <p:spTgt spid="2049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62" grpId="0" animBg="1"/>
      <p:bldP spid="204866" grpId="0" animBg="1"/>
      <p:bldP spid="204917" grpId="0" animBg="1"/>
      <p:bldP spid="204918" grpId="0" animBg="1"/>
      <p:bldP spid="204919" grpId="0" animBg="1"/>
      <p:bldP spid="204920" grpId="0" animBg="1"/>
      <p:bldP spid="204921" grpId="0" animBg="1"/>
      <p:bldP spid="204922" grpId="0" animBg="1"/>
      <p:bldP spid="204928" grpId="0" animBg="1"/>
      <p:bldP spid="204929" grpId="0" animBg="1"/>
      <p:bldP spid="204933" grpId="0" animBg="1"/>
      <p:bldP spid="204935" grpId="0" animBg="1"/>
      <p:bldP spid="204936" grpId="0" animBg="1"/>
      <p:bldP spid="204937" grpId="0" animBg="1"/>
      <p:bldP spid="204938" grpId="0" animBg="1"/>
      <p:bldP spid="204939"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Text Box 4"/>
          <p:cNvSpPr txBox="1">
            <a:spLocks noChangeArrowheads="1"/>
          </p:cNvSpPr>
          <p:nvPr/>
        </p:nvSpPr>
        <p:spPr bwMode="auto">
          <a:xfrm>
            <a:off x="0" y="0"/>
            <a:ext cx="9144000" cy="823913"/>
          </a:xfrm>
          <a:prstGeom prst="rect">
            <a:avLst/>
          </a:prstGeom>
          <a:noFill/>
          <a:ln>
            <a:noFill/>
          </a:ln>
          <a:extLst>
            <a:ext uri="{909E8E84-426E-40DD-AFC4-6F175D3DCCD1}">
              <a14:hiddenFill xmlns:a14="http://schemas.microsoft.com/office/drawing/2010/main">
                <a:solidFill>
                  <a:srgbClr val="CC00FF"/>
                </a:solidFill>
              </a14:hiddenFill>
            </a:ext>
            <a:ext uri="{91240B29-F687-4F45-9708-019B960494DF}">
              <a14:hiddenLine xmlns:a14="http://schemas.microsoft.com/office/drawing/2010/main" w="38100">
                <a:pattFill prst="smCheck">
                  <a:fgClr>
                    <a:srgbClr val="FFFFFF"/>
                  </a:fgClr>
                  <a:bgClr>
                    <a:srgbClr val="CC00FF"/>
                  </a:bgClr>
                </a:patt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4800" b="1">
                <a:solidFill>
                  <a:srgbClr val="FF0000"/>
                </a:solidFill>
                <a:latin typeface="黑体" pitchFamily="2" charset="-122"/>
                <a:ea typeface="黑体" pitchFamily="2" charset="-122"/>
              </a:rPr>
              <a:t>第四节  平面的投影</a:t>
            </a:r>
            <a:endParaRPr lang="zh-CN" altLang="en-US" sz="4800" b="1">
              <a:solidFill>
                <a:srgbClr val="FF0000"/>
              </a:solidFill>
            </a:endParaRPr>
          </a:p>
        </p:txBody>
      </p:sp>
      <p:sp>
        <p:nvSpPr>
          <p:cNvPr id="63493" name="Text Box 5"/>
          <p:cNvSpPr txBox="1">
            <a:spLocks noChangeArrowheads="1"/>
          </p:cNvSpPr>
          <p:nvPr/>
        </p:nvSpPr>
        <p:spPr bwMode="auto">
          <a:xfrm>
            <a:off x="0" y="836613"/>
            <a:ext cx="6877050" cy="641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ea typeface="黑体" pitchFamily="2" charset="-122"/>
              </a:rPr>
              <a:t>一、平面的表示方法</a:t>
            </a:r>
          </a:p>
        </p:txBody>
      </p:sp>
      <p:sp>
        <p:nvSpPr>
          <p:cNvPr id="63511" name="Text Box 23"/>
          <p:cNvSpPr txBox="1">
            <a:spLocks noChangeArrowheads="1"/>
          </p:cNvSpPr>
          <p:nvPr/>
        </p:nvSpPr>
        <p:spPr bwMode="auto">
          <a:xfrm>
            <a:off x="0" y="5013325"/>
            <a:ext cx="1979613" cy="1373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rPr>
              <a:t>不在同一直线上的三个点</a:t>
            </a:r>
          </a:p>
        </p:txBody>
      </p:sp>
      <p:sp>
        <p:nvSpPr>
          <p:cNvPr id="63531" name="Text Box 43"/>
          <p:cNvSpPr txBox="1">
            <a:spLocks noChangeArrowheads="1"/>
          </p:cNvSpPr>
          <p:nvPr/>
        </p:nvSpPr>
        <p:spPr bwMode="auto">
          <a:xfrm>
            <a:off x="1835150" y="5157788"/>
            <a:ext cx="1871663" cy="946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rPr>
              <a:t>直线及线外一点</a:t>
            </a:r>
          </a:p>
        </p:txBody>
      </p:sp>
      <p:sp>
        <p:nvSpPr>
          <p:cNvPr id="63560" name="Text Box 72"/>
          <p:cNvSpPr txBox="1">
            <a:spLocks noChangeArrowheads="1"/>
          </p:cNvSpPr>
          <p:nvPr/>
        </p:nvSpPr>
        <p:spPr bwMode="auto">
          <a:xfrm>
            <a:off x="3924300" y="5084763"/>
            <a:ext cx="1706563" cy="946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rPr>
              <a:t>两平行直线</a:t>
            </a:r>
          </a:p>
        </p:txBody>
      </p:sp>
      <p:sp>
        <p:nvSpPr>
          <p:cNvPr id="63581" name="Text Box 93"/>
          <p:cNvSpPr txBox="1">
            <a:spLocks noChangeArrowheads="1"/>
          </p:cNvSpPr>
          <p:nvPr/>
        </p:nvSpPr>
        <p:spPr bwMode="auto">
          <a:xfrm>
            <a:off x="5651500" y="5075238"/>
            <a:ext cx="1655763" cy="946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rPr>
              <a:t>两相交直线</a:t>
            </a:r>
          </a:p>
        </p:txBody>
      </p:sp>
      <p:sp>
        <p:nvSpPr>
          <p:cNvPr id="63604" name="Text Box 116"/>
          <p:cNvSpPr txBox="1">
            <a:spLocks noChangeArrowheads="1"/>
          </p:cNvSpPr>
          <p:nvPr/>
        </p:nvSpPr>
        <p:spPr bwMode="auto">
          <a:xfrm>
            <a:off x="7235825" y="5229225"/>
            <a:ext cx="1763713" cy="5191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chemeClr val="accent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solidFill>
                  <a:srgbClr val="FF0000"/>
                </a:solidFill>
              </a:rPr>
              <a:t>平面图形</a:t>
            </a:r>
          </a:p>
        </p:txBody>
      </p:sp>
      <p:sp>
        <p:nvSpPr>
          <p:cNvPr id="51209" name="AutoShape 117">
            <a:hlinkClick r:id="" action="ppaction://hlinkshowjump?jump=firstslide" highlightClick="1"/>
          </p:cNvPr>
          <p:cNvSpPr>
            <a:spLocks noChangeArrowheads="1"/>
          </p:cNvSpPr>
          <p:nvPr/>
        </p:nvSpPr>
        <p:spPr bwMode="auto">
          <a:xfrm>
            <a:off x="8534400" y="6248400"/>
            <a:ext cx="609600" cy="609600"/>
          </a:xfrm>
          <a:prstGeom prst="actionButtonReturn">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63606" name="Rectangle 118"/>
          <p:cNvSpPr>
            <a:spLocks noChangeArrowheads="1"/>
          </p:cNvSpPr>
          <p:nvPr/>
        </p:nvSpPr>
        <p:spPr bwMode="auto">
          <a:xfrm>
            <a:off x="0" y="1412875"/>
            <a:ext cx="680402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en-US" altLang="zh-CN">
                <a:latin typeface="黑体" pitchFamily="2" charset="-122"/>
                <a:ea typeface="黑体" pitchFamily="2" charset="-122"/>
              </a:rPr>
              <a:t>1</a:t>
            </a:r>
            <a:r>
              <a:rPr lang="zh-CN" altLang="en-US">
                <a:latin typeface="黑体" pitchFamily="2" charset="-122"/>
                <a:ea typeface="黑体" pitchFamily="2" charset="-122"/>
              </a:rPr>
              <a:t>、用</a:t>
            </a:r>
            <a:r>
              <a:rPr lang="zh-CN" altLang="en-US">
                <a:solidFill>
                  <a:srgbClr val="FF0000"/>
                </a:solidFill>
                <a:latin typeface="黑体" pitchFamily="2" charset="-122"/>
                <a:ea typeface="黑体" pitchFamily="2" charset="-122"/>
              </a:rPr>
              <a:t>几何元素</a:t>
            </a:r>
            <a:r>
              <a:rPr lang="zh-CN" altLang="en-US">
                <a:latin typeface="黑体" pitchFamily="2" charset="-122"/>
                <a:ea typeface="黑体" pitchFamily="2" charset="-122"/>
              </a:rPr>
              <a:t>表示平面</a:t>
            </a:r>
          </a:p>
        </p:txBody>
      </p:sp>
      <p:sp>
        <p:nvSpPr>
          <p:cNvPr id="63607" name="Line 119"/>
          <p:cNvSpPr>
            <a:spLocks noChangeShapeType="1"/>
          </p:cNvSpPr>
          <p:nvPr/>
        </p:nvSpPr>
        <p:spPr bwMode="auto">
          <a:xfrm flipV="1">
            <a:off x="4356100" y="3109913"/>
            <a:ext cx="982663" cy="35877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08" name="Line 120"/>
          <p:cNvSpPr>
            <a:spLocks noChangeShapeType="1"/>
          </p:cNvSpPr>
          <p:nvPr/>
        </p:nvSpPr>
        <p:spPr bwMode="auto">
          <a:xfrm>
            <a:off x="4356100" y="3829050"/>
            <a:ext cx="982663" cy="36988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09" name="Line 121"/>
          <p:cNvSpPr>
            <a:spLocks noChangeShapeType="1"/>
          </p:cNvSpPr>
          <p:nvPr/>
        </p:nvSpPr>
        <p:spPr bwMode="auto">
          <a:xfrm>
            <a:off x="5364163" y="3146425"/>
            <a:ext cx="0" cy="108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3610" name="Group 122"/>
          <p:cNvGrpSpPr>
            <a:grpSpLocks/>
          </p:cNvGrpSpPr>
          <p:nvPr/>
        </p:nvGrpSpPr>
        <p:grpSpPr bwMode="auto">
          <a:xfrm>
            <a:off x="5403850" y="4170363"/>
            <a:ext cx="93663" cy="176212"/>
            <a:chOff x="4498" y="3848"/>
            <a:chExt cx="59" cy="111"/>
          </a:xfrm>
        </p:grpSpPr>
        <p:sp>
          <p:nvSpPr>
            <p:cNvPr id="51411" name="Freeform 123"/>
            <p:cNvSpPr>
              <a:spLocks/>
            </p:cNvSpPr>
            <p:nvPr/>
          </p:nvSpPr>
          <p:spPr bwMode="auto">
            <a:xfrm>
              <a:off x="4508" y="3848"/>
              <a:ext cx="49" cy="111"/>
            </a:xfrm>
            <a:custGeom>
              <a:avLst/>
              <a:gdLst>
                <a:gd name="T0" fmla="*/ 2 w 264"/>
                <a:gd name="T1" fmla="*/ 0 h 597"/>
                <a:gd name="T2" fmla="*/ 1 w 264"/>
                <a:gd name="T3" fmla="*/ 4 h 597"/>
                <a:gd name="T4" fmla="*/ 0 w 264"/>
                <a:gd name="T5" fmla="*/ 4 h 597"/>
                <a:gd name="T6" fmla="*/ 0 60000 65536"/>
                <a:gd name="T7" fmla="*/ 0 60000 65536"/>
                <a:gd name="T8" fmla="*/ 0 60000 65536"/>
              </a:gdLst>
              <a:ahLst/>
              <a:cxnLst>
                <a:cxn ang="T6">
                  <a:pos x="T0" y="T1"/>
                </a:cxn>
                <a:cxn ang="T7">
                  <a:pos x="T2" y="T3"/>
                </a:cxn>
                <a:cxn ang="T8">
                  <a:pos x="T4" y="T5"/>
                </a:cxn>
              </a:cxnLst>
              <a:rect l="0" t="0" r="r" b="b"/>
              <a:pathLst>
                <a:path w="264" h="597">
                  <a:moveTo>
                    <a:pt x="264" y="0"/>
                  </a:moveTo>
                  <a:lnTo>
                    <a:pt x="105" y="597"/>
                  </a:lnTo>
                  <a:lnTo>
                    <a:pt x="0" y="5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12" name="Freeform 124"/>
            <p:cNvSpPr>
              <a:spLocks/>
            </p:cNvSpPr>
            <p:nvPr/>
          </p:nvSpPr>
          <p:spPr bwMode="auto">
            <a:xfrm>
              <a:off x="4498" y="3937"/>
              <a:ext cx="10" cy="22"/>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0 h 116"/>
                <a:gd name="T18" fmla="*/ 0 w 56"/>
                <a:gd name="T19" fmla="*/ 0 h 116"/>
                <a:gd name="T20" fmla="*/ 0 w 56"/>
                <a:gd name="T21" fmla="*/ 0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w 56"/>
                <a:gd name="T37" fmla="*/ 1 h 116"/>
                <a:gd name="T38" fmla="*/ 0 w 56"/>
                <a:gd name="T39" fmla="*/ 1 h 116"/>
                <a:gd name="T40" fmla="*/ 0 w 56"/>
                <a:gd name="T41" fmla="*/ 1 h 116"/>
                <a:gd name="T42" fmla="*/ 0 w 56"/>
                <a:gd name="T43" fmla="*/ 1 h 116"/>
                <a:gd name="T44" fmla="*/ 0 w 56"/>
                <a:gd name="T45" fmla="*/ 1 h 116"/>
                <a:gd name="T46" fmla="*/ 0 w 56"/>
                <a:gd name="T47" fmla="*/ 1 h 116"/>
                <a:gd name="T48" fmla="*/ 0 w 56"/>
                <a:gd name="T49" fmla="*/ 1 h 116"/>
                <a:gd name="T50" fmla="*/ 0 w 56"/>
                <a:gd name="T51" fmla="*/ 1 h 1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6" h="116">
                  <a:moveTo>
                    <a:pt x="5" y="0"/>
                  </a:moveTo>
                  <a:lnTo>
                    <a:pt x="4" y="8"/>
                  </a:lnTo>
                  <a:lnTo>
                    <a:pt x="2" y="15"/>
                  </a:lnTo>
                  <a:lnTo>
                    <a:pt x="1" y="22"/>
                  </a:lnTo>
                  <a:lnTo>
                    <a:pt x="1" y="29"/>
                  </a:lnTo>
                  <a:lnTo>
                    <a:pt x="0" y="37"/>
                  </a:lnTo>
                  <a:lnTo>
                    <a:pt x="0" y="43"/>
                  </a:lnTo>
                  <a:lnTo>
                    <a:pt x="0" y="49"/>
                  </a:lnTo>
                  <a:lnTo>
                    <a:pt x="1" y="57"/>
                  </a:lnTo>
                  <a:lnTo>
                    <a:pt x="2" y="62"/>
                  </a:lnTo>
                  <a:lnTo>
                    <a:pt x="3" y="68"/>
                  </a:lnTo>
                  <a:lnTo>
                    <a:pt x="4" y="75"/>
                  </a:lnTo>
                  <a:lnTo>
                    <a:pt x="6" y="80"/>
                  </a:lnTo>
                  <a:lnTo>
                    <a:pt x="8" y="86"/>
                  </a:lnTo>
                  <a:lnTo>
                    <a:pt x="12" y="90"/>
                  </a:lnTo>
                  <a:lnTo>
                    <a:pt x="14" y="94"/>
                  </a:lnTo>
                  <a:lnTo>
                    <a:pt x="17" y="98"/>
                  </a:lnTo>
                  <a:lnTo>
                    <a:pt x="20" y="103"/>
                  </a:lnTo>
                  <a:lnTo>
                    <a:pt x="24" y="106"/>
                  </a:lnTo>
                  <a:lnTo>
                    <a:pt x="28" y="108"/>
                  </a:lnTo>
                  <a:lnTo>
                    <a:pt x="32" y="111"/>
                  </a:lnTo>
                  <a:lnTo>
                    <a:pt x="36" y="113"/>
                  </a:lnTo>
                  <a:lnTo>
                    <a:pt x="41" y="114"/>
                  </a:lnTo>
                  <a:lnTo>
                    <a:pt x="46" y="115"/>
                  </a:lnTo>
                  <a:lnTo>
                    <a:pt x="51" y="116"/>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13" name="Line 125"/>
            <p:cNvSpPr>
              <a:spLocks noChangeShapeType="1"/>
            </p:cNvSpPr>
            <p:nvPr/>
          </p:nvSpPr>
          <p:spPr bwMode="auto">
            <a:xfrm flipV="1">
              <a:off x="4498" y="3907"/>
              <a:ext cx="9"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14" name="Freeform 126"/>
            <p:cNvSpPr>
              <a:spLocks/>
            </p:cNvSpPr>
            <p:nvPr/>
          </p:nvSpPr>
          <p:spPr bwMode="auto">
            <a:xfrm>
              <a:off x="4507" y="3884"/>
              <a:ext cx="21" cy="23"/>
            </a:xfrm>
            <a:custGeom>
              <a:avLst/>
              <a:gdLst>
                <a:gd name="T0" fmla="*/ 1 w 113"/>
                <a:gd name="T1" fmla="*/ 0 h 116"/>
                <a:gd name="T2" fmla="*/ 1 w 113"/>
                <a:gd name="T3" fmla="*/ 0 h 116"/>
                <a:gd name="T4" fmla="*/ 1 w 113"/>
                <a:gd name="T5" fmla="*/ 0 h 116"/>
                <a:gd name="T6" fmla="*/ 1 w 113"/>
                <a:gd name="T7" fmla="*/ 0 h 116"/>
                <a:gd name="T8" fmla="*/ 1 w 113"/>
                <a:gd name="T9" fmla="*/ 0 h 116"/>
                <a:gd name="T10" fmla="*/ 1 w 113"/>
                <a:gd name="T11" fmla="*/ 0 h 116"/>
                <a:gd name="T12" fmla="*/ 1 w 113"/>
                <a:gd name="T13" fmla="*/ 0 h 116"/>
                <a:gd name="T14" fmla="*/ 1 w 113"/>
                <a:gd name="T15" fmla="*/ 0 h 116"/>
                <a:gd name="T16" fmla="*/ 0 w 113"/>
                <a:gd name="T17" fmla="*/ 0 h 116"/>
                <a:gd name="T18" fmla="*/ 0 w 113"/>
                <a:gd name="T19" fmla="*/ 0 h 116"/>
                <a:gd name="T20" fmla="*/ 0 w 113"/>
                <a:gd name="T21" fmla="*/ 0 h 116"/>
                <a:gd name="T22" fmla="*/ 0 w 113"/>
                <a:gd name="T23" fmla="*/ 0 h 116"/>
                <a:gd name="T24" fmla="*/ 0 w 113"/>
                <a:gd name="T25" fmla="*/ 0 h 116"/>
                <a:gd name="T26" fmla="*/ 0 w 113"/>
                <a:gd name="T27" fmla="*/ 0 h 116"/>
                <a:gd name="T28" fmla="*/ 0 w 113"/>
                <a:gd name="T29" fmla="*/ 0 h 116"/>
                <a:gd name="T30" fmla="*/ 0 w 113"/>
                <a:gd name="T31" fmla="*/ 0 h 116"/>
                <a:gd name="T32" fmla="*/ 0 w 113"/>
                <a:gd name="T33" fmla="*/ 0 h 116"/>
                <a:gd name="T34" fmla="*/ 0 w 113"/>
                <a:gd name="T35" fmla="*/ 0 h 116"/>
                <a:gd name="T36" fmla="*/ 0 w 113"/>
                <a:gd name="T37" fmla="*/ 1 h 116"/>
                <a:gd name="T38" fmla="*/ 0 w 113"/>
                <a:gd name="T39" fmla="*/ 1 h 116"/>
                <a:gd name="T40" fmla="*/ 0 w 113"/>
                <a:gd name="T41" fmla="*/ 1 h 116"/>
                <a:gd name="T42" fmla="*/ 0 w 113"/>
                <a:gd name="T43" fmla="*/ 1 h 116"/>
                <a:gd name="T44" fmla="*/ 0 w 113"/>
                <a:gd name="T45" fmla="*/ 1 h 116"/>
                <a:gd name="T46" fmla="*/ 0 w 113"/>
                <a:gd name="T47" fmla="*/ 1 h 116"/>
                <a:gd name="T48" fmla="*/ 0 w 113"/>
                <a:gd name="T49" fmla="*/ 1 h 116"/>
                <a:gd name="T50" fmla="*/ 0 w 113"/>
                <a:gd name="T51" fmla="*/ 1 h 1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13" h="116">
                  <a:moveTo>
                    <a:pt x="113" y="0"/>
                  </a:moveTo>
                  <a:lnTo>
                    <a:pt x="108" y="0"/>
                  </a:lnTo>
                  <a:lnTo>
                    <a:pt x="102" y="1"/>
                  </a:lnTo>
                  <a:lnTo>
                    <a:pt x="97" y="2"/>
                  </a:lnTo>
                  <a:lnTo>
                    <a:pt x="92" y="3"/>
                  </a:lnTo>
                  <a:lnTo>
                    <a:pt x="86" y="6"/>
                  </a:lnTo>
                  <a:lnTo>
                    <a:pt x="81" y="9"/>
                  </a:lnTo>
                  <a:lnTo>
                    <a:pt x="75" y="11"/>
                  </a:lnTo>
                  <a:lnTo>
                    <a:pt x="69" y="15"/>
                  </a:lnTo>
                  <a:lnTo>
                    <a:pt x="64" y="18"/>
                  </a:lnTo>
                  <a:lnTo>
                    <a:pt x="59" y="23"/>
                  </a:lnTo>
                  <a:lnTo>
                    <a:pt x="53" y="27"/>
                  </a:lnTo>
                  <a:lnTo>
                    <a:pt x="49" y="32"/>
                  </a:lnTo>
                  <a:lnTo>
                    <a:pt x="44" y="36"/>
                  </a:lnTo>
                  <a:lnTo>
                    <a:pt x="38" y="43"/>
                  </a:lnTo>
                  <a:lnTo>
                    <a:pt x="34" y="48"/>
                  </a:lnTo>
                  <a:lnTo>
                    <a:pt x="30" y="54"/>
                  </a:lnTo>
                  <a:lnTo>
                    <a:pt x="26" y="61"/>
                  </a:lnTo>
                  <a:lnTo>
                    <a:pt x="21" y="67"/>
                  </a:lnTo>
                  <a:lnTo>
                    <a:pt x="17" y="74"/>
                  </a:lnTo>
                  <a:lnTo>
                    <a:pt x="14" y="80"/>
                  </a:lnTo>
                  <a:lnTo>
                    <a:pt x="11" y="87"/>
                  </a:lnTo>
                  <a:lnTo>
                    <a:pt x="7" y="95"/>
                  </a:lnTo>
                  <a:lnTo>
                    <a:pt x="4" y="101"/>
                  </a:lnTo>
                  <a:lnTo>
                    <a:pt x="2" y="109"/>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15" name="Line 127"/>
            <p:cNvSpPr>
              <a:spLocks noChangeShapeType="1"/>
            </p:cNvSpPr>
            <p:nvPr/>
          </p:nvSpPr>
          <p:spPr bwMode="auto">
            <a:xfrm>
              <a:off x="4528" y="3884"/>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3616" name="Group 128"/>
          <p:cNvGrpSpPr>
            <a:grpSpLocks/>
          </p:cNvGrpSpPr>
          <p:nvPr/>
        </p:nvGrpSpPr>
        <p:grpSpPr bwMode="auto">
          <a:xfrm>
            <a:off x="5438775" y="2901950"/>
            <a:ext cx="133350" cy="176213"/>
            <a:chOff x="4520" y="3049"/>
            <a:chExt cx="84" cy="111"/>
          </a:xfrm>
        </p:grpSpPr>
        <p:sp>
          <p:nvSpPr>
            <p:cNvPr id="51405" name="Freeform 129"/>
            <p:cNvSpPr>
              <a:spLocks/>
            </p:cNvSpPr>
            <p:nvPr/>
          </p:nvSpPr>
          <p:spPr bwMode="auto">
            <a:xfrm>
              <a:off x="4531" y="3049"/>
              <a:ext cx="49" cy="111"/>
            </a:xfrm>
            <a:custGeom>
              <a:avLst/>
              <a:gdLst>
                <a:gd name="T0" fmla="*/ 2 w 264"/>
                <a:gd name="T1" fmla="*/ 0 h 597"/>
                <a:gd name="T2" fmla="*/ 1 w 264"/>
                <a:gd name="T3" fmla="*/ 4 h 597"/>
                <a:gd name="T4" fmla="*/ 0 w 264"/>
                <a:gd name="T5" fmla="*/ 4 h 597"/>
                <a:gd name="T6" fmla="*/ 0 60000 65536"/>
                <a:gd name="T7" fmla="*/ 0 60000 65536"/>
                <a:gd name="T8" fmla="*/ 0 60000 65536"/>
              </a:gdLst>
              <a:ahLst/>
              <a:cxnLst>
                <a:cxn ang="T6">
                  <a:pos x="T0" y="T1"/>
                </a:cxn>
                <a:cxn ang="T7">
                  <a:pos x="T2" y="T3"/>
                </a:cxn>
                <a:cxn ang="T8">
                  <a:pos x="T4" y="T5"/>
                </a:cxn>
              </a:cxnLst>
              <a:rect l="0" t="0" r="r" b="b"/>
              <a:pathLst>
                <a:path w="264" h="597">
                  <a:moveTo>
                    <a:pt x="264" y="0"/>
                  </a:moveTo>
                  <a:lnTo>
                    <a:pt x="104" y="597"/>
                  </a:lnTo>
                  <a:lnTo>
                    <a:pt x="0" y="5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06" name="Freeform 130"/>
            <p:cNvSpPr>
              <a:spLocks/>
            </p:cNvSpPr>
            <p:nvPr/>
          </p:nvSpPr>
          <p:spPr bwMode="auto">
            <a:xfrm>
              <a:off x="4520" y="3139"/>
              <a:ext cx="11" cy="21"/>
            </a:xfrm>
            <a:custGeom>
              <a:avLst/>
              <a:gdLst>
                <a:gd name="T0" fmla="*/ 0 w 57"/>
                <a:gd name="T1" fmla="*/ 0 h 116"/>
                <a:gd name="T2" fmla="*/ 0 w 57"/>
                <a:gd name="T3" fmla="*/ 0 h 116"/>
                <a:gd name="T4" fmla="*/ 0 w 57"/>
                <a:gd name="T5" fmla="*/ 0 h 116"/>
                <a:gd name="T6" fmla="*/ 0 w 57"/>
                <a:gd name="T7" fmla="*/ 0 h 116"/>
                <a:gd name="T8" fmla="*/ 0 w 57"/>
                <a:gd name="T9" fmla="*/ 0 h 116"/>
                <a:gd name="T10" fmla="*/ 0 w 57"/>
                <a:gd name="T11" fmla="*/ 0 h 116"/>
                <a:gd name="T12" fmla="*/ 0 w 57"/>
                <a:gd name="T13" fmla="*/ 0 h 116"/>
                <a:gd name="T14" fmla="*/ 0 w 57"/>
                <a:gd name="T15" fmla="*/ 0 h 116"/>
                <a:gd name="T16" fmla="*/ 0 w 57"/>
                <a:gd name="T17" fmla="*/ 0 h 116"/>
                <a:gd name="T18" fmla="*/ 0 w 57"/>
                <a:gd name="T19" fmla="*/ 0 h 116"/>
                <a:gd name="T20" fmla="*/ 0 w 57"/>
                <a:gd name="T21" fmla="*/ 0 h 116"/>
                <a:gd name="T22" fmla="*/ 0 w 57"/>
                <a:gd name="T23" fmla="*/ 0 h 116"/>
                <a:gd name="T24" fmla="*/ 0 w 57"/>
                <a:gd name="T25" fmla="*/ 1 h 116"/>
                <a:gd name="T26" fmla="*/ 0 w 57"/>
                <a:gd name="T27" fmla="*/ 1 h 116"/>
                <a:gd name="T28" fmla="*/ 0 w 57"/>
                <a:gd name="T29" fmla="*/ 1 h 116"/>
                <a:gd name="T30" fmla="*/ 0 w 57"/>
                <a:gd name="T31" fmla="*/ 1 h 116"/>
                <a:gd name="T32" fmla="*/ 0 w 57"/>
                <a:gd name="T33" fmla="*/ 1 h 116"/>
                <a:gd name="T34" fmla="*/ 0 w 57"/>
                <a:gd name="T35" fmla="*/ 1 h 116"/>
                <a:gd name="T36" fmla="*/ 0 w 57"/>
                <a:gd name="T37" fmla="*/ 1 h 116"/>
                <a:gd name="T38" fmla="*/ 0 w 57"/>
                <a:gd name="T39" fmla="*/ 1 h 116"/>
                <a:gd name="T40" fmla="*/ 0 w 57"/>
                <a:gd name="T41" fmla="*/ 1 h 116"/>
                <a:gd name="T42" fmla="*/ 0 w 57"/>
                <a:gd name="T43" fmla="*/ 1 h 116"/>
                <a:gd name="T44" fmla="*/ 0 w 57"/>
                <a:gd name="T45" fmla="*/ 1 h 116"/>
                <a:gd name="T46" fmla="*/ 0 w 57"/>
                <a:gd name="T47" fmla="*/ 1 h 116"/>
                <a:gd name="T48" fmla="*/ 0 w 57"/>
                <a:gd name="T49" fmla="*/ 1 h 116"/>
                <a:gd name="T50" fmla="*/ 0 w 57"/>
                <a:gd name="T51" fmla="*/ 1 h 1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7" h="116">
                  <a:moveTo>
                    <a:pt x="7" y="0"/>
                  </a:moveTo>
                  <a:lnTo>
                    <a:pt x="5" y="8"/>
                  </a:lnTo>
                  <a:lnTo>
                    <a:pt x="4" y="14"/>
                  </a:lnTo>
                  <a:lnTo>
                    <a:pt x="1" y="22"/>
                  </a:lnTo>
                  <a:lnTo>
                    <a:pt x="1" y="29"/>
                  </a:lnTo>
                  <a:lnTo>
                    <a:pt x="0" y="35"/>
                  </a:lnTo>
                  <a:lnTo>
                    <a:pt x="0" y="43"/>
                  </a:lnTo>
                  <a:lnTo>
                    <a:pt x="0" y="49"/>
                  </a:lnTo>
                  <a:lnTo>
                    <a:pt x="1" y="56"/>
                  </a:lnTo>
                  <a:lnTo>
                    <a:pt x="2" y="62"/>
                  </a:lnTo>
                  <a:lnTo>
                    <a:pt x="4" y="68"/>
                  </a:lnTo>
                  <a:lnTo>
                    <a:pt x="5" y="74"/>
                  </a:lnTo>
                  <a:lnTo>
                    <a:pt x="7" y="79"/>
                  </a:lnTo>
                  <a:lnTo>
                    <a:pt x="9" y="84"/>
                  </a:lnTo>
                  <a:lnTo>
                    <a:pt x="12" y="90"/>
                  </a:lnTo>
                  <a:lnTo>
                    <a:pt x="14" y="94"/>
                  </a:lnTo>
                  <a:lnTo>
                    <a:pt x="17" y="98"/>
                  </a:lnTo>
                  <a:lnTo>
                    <a:pt x="22" y="101"/>
                  </a:lnTo>
                  <a:lnTo>
                    <a:pt x="25" y="105"/>
                  </a:lnTo>
                  <a:lnTo>
                    <a:pt x="29" y="108"/>
                  </a:lnTo>
                  <a:lnTo>
                    <a:pt x="33" y="111"/>
                  </a:lnTo>
                  <a:lnTo>
                    <a:pt x="38" y="112"/>
                  </a:lnTo>
                  <a:lnTo>
                    <a:pt x="42" y="114"/>
                  </a:lnTo>
                  <a:lnTo>
                    <a:pt x="46" y="115"/>
                  </a:lnTo>
                  <a:lnTo>
                    <a:pt x="51" y="116"/>
                  </a:lnTo>
                  <a:lnTo>
                    <a:pt x="57"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07" name="Line 131"/>
            <p:cNvSpPr>
              <a:spLocks noChangeShapeType="1"/>
            </p:cNvSpPr>
            <p:nvPr/>
          </p:nvSpPr>
          <p:spPr bwMode="auto">
            <a:xfrm flipV="1">
              <a:off x="4521" y="3108"/>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08" name="Freeform 132"/>
            <p:cNvSpPr>
              <a:spLocks/>
            </p:cNvSpPr>
            <p:nvPr/>
          </p:nvSpPr>
          <p:spPr bwMode="auto">
            <a:xfrm>
              <a:off x="4529" y="3086"/>
              <a:ext cx="21" cy="22"/>
            </a:xfrm>
            <a:custGeom>
              <a:avLst/>
              <a:gdLst>
                <a:gd name="T0" fmla="*/ 1 w 113"/>
                <a:gd name="T1" fmla="*/ 0 h 116"/>
                <a:gd name="T2" fmla="*/ 1 w 113"/>
                <a:gd name="T3" fmla="*/ 0 h 116"/>
                <a:gd name="T4" fmla="*/ 1 w 113"/>
                <a:gd name="T5" fmla="*/ 0 h 116"/>
                <a:gd name="T6" fmla="*/ 1 w 113"/>
                <a:gd name="T7" fmla="*/ 0 h 116"/>
                <a:gd name="T8" fmla="*/ 1 w 113"/>
                <a:gd name="T9" fmla="*/ 0 h 116"/>
                <a:gd name="T10" fmla="*/ 1 w 113"/>
                <a:gd name="T11" fmla="*/ 0 h 116"/>
                <a:gd name="T12" fmla="*/ 1 w 113"/>
                <a:gd name="T13" fmla="*/ 0 h 116"/>
                <a:gd name="T14" fmla="*/ 1 w 113"/>
                <a:gd name="T15" fmla="*/ 0 h 116"/>
                <a:gd name="T16" fmla="*/ 0 w 113"/>
                <a:gd name="T17" fmla="*/ 0 h 116"/>
                <a:gd name="T18" fmla="*/ 0 w 113"/>
                <a:gd name="T19" fmla="*/ 0 h 116"/>
                <a:gd name="T20" fmla="*/ 0 w 113"/>
                <a:gd name="T21" fmla="*/ 0 h 116"/>
                <a:gd name="T22" fmla="*/ 0 w 113"/>
                <a:gd name="T23" fmla="*/ 0 h 116"/>
                <a:gd name="T24" fmla="*/ 0 w 113"/>
                <a:gd name="T25" fmla="*/ 0 h 116"/>
                <a:gd name="T26" fmla="*/ 0 w 113"/>
                <a:gd name="T27" fmla="*/ 0 h 116"/>
                <a:gd name="T28" fmla="*/ 0 w 113"/>
                <a:gd name="T29" fmla="*/ 0 h 116"/>
                <a:gd name="T30" fmla="*/ 0 w 113"/>
                <a:gd name="T31" fmla="*/ 0 h 116"/>
                <a:gd name="T32" fmla="*/ 0 w 113"/>
                <a:gd name="T33" fmla="*/ 0 h 116"/>
                <a:gd name="T34" fmla="*/ 0 w 113"/>
                <a:gd name="T35" fmla="*/ 0 h 116"/>
                <a:gd name="T36" fmla="*/ 0 w 113"/>
                <a:gd name="T37" fmla="*/ 0 h 116"/>
                <a:gd name="T38" fmla="*/ 0 w 113"/>
                <a:gd name="T39" fmla="*/ 1 h 116"/>
                <a:gd name="T40" fmla="*/ 0 w 113"/>
                <a:gd name="T41" fmla="*/ 1 h 116"/>
                <a:gd name="T42" fmla="*/ 0 w 113"/>
                <a:gd name="T43" fmla="*/ 1 h 116"/>
                <a:gd name="T44" fmla="*/ 0 w 113"/>
                <a:gd name="T45" fmla="*/ 1 h 116"/>
                <a:gd name="T46" fmla="*/ 0 w 113"/>
                <a:gd name="T47" fmla="*/ 1 h 116"/>
                <a:gd name="T48" fmla="*/ 0 w 113"/>
                <a:gd name="T49" fmla="*/ 1 h 116"/>
                <a:gd name="T50" fmla="*/ 0 w 113"/>
                <a:gd name="T51" fmla="*/ 1 h 1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13" h="116">
                  <a:moveTo>
                    <a:pt x="113" y="0"/>
                  </a:moveTo>
                  <a:lnTo>
                    <a:pt x="108" y="0"/>
                  </a:lnTo>
                  <a:lnTo>
                    <a:pt x="103" y="1"/>
                  </a:lnTo>
                  <a:lnTo>
                    <a:pt x="97" y="2"/>
                  </a:lnTo>
                  <a:lnTo>
                    <a:pt x="92" y="3"/>
                  </a:lnTo>
                  <a:lnTo>
                    <a:pt x="87" y="5"/>
                  </a:lnTo>
                  <a:lnTo>
                    <a:pt x="81" y="8"/>
                  </a:lnTo>
                  <a:lnTo>
                    <a:pt x="76" y="11"/>
                  </a:lnTo>
                  <a:lnTo>
                    <a:pt x="70" y="14"/>
                  </a:lnTo>
                  <a:lnTo>
                    <a:pt x="64" y="18"/>
                  </a:lnTo>
                  <a:lnTo>
                    <a:pt x="59" y="23"/>
                  </a:lnTo>
                  <a:lnTo>
                    <a:pt x="55" y="27"/>
                  </a:lnTo>
                  <a:lnTo>
                    <a:pt x="49" y="31"/>
                  </a:lnTo>
                  <a:lnTo>
                    <a:pt x="44" y="36"/>
                  </a:lnTo>
                  <a:lnTo>
                    <a:pt x="39" y="42"/>
                  </a:lnTo>
                  <a:lnTo>
                    <a:pt x="34" y="48"/>
                  </a:lnTo>
                  <a:lnTo>
                    <a:pt x="30" y="53"/>
                  </a:lnTo>
                  <a:lnTo>
                    <a:pt x="26" y="60"/>
                  </a:lnTo>
                  <a:lnTo>
                    <a:pt x="22" y="66"/>
                  </a:lnTo>
                  <a:lnTo>
                    <a:pt x="17" y="74"/>
                  </a:lnTo>
                  <a:lnTo>
                    <a:pt x="14" y="80"/>
                  </a:lnTo>
                  <a:lnTo>
                    <a:pt x="11" y="87"/>
                  </a:lnTo>
                  <a:lnTo>
                    <a:pt x="8" y="94"/>
                  </a:lnTo>
                  <a:lnTo>
                    <a:pt x="6" y="101"/>
                  </a:lnTo>
                  <a:lnTo>
                    <a:pt x="3" y="109"/>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09" name="Line 133"/>
            <p:cNvSpPr>
              <a:spLocks noChangeShapeType="1"/>
            </p:cNvSpPr>
            <p:nvPr/>
          </p:nvSpPr>
          <p:spPr bwMode="auto">
            <a:xfrm>
              <a:off x="4550" y="3086"/>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410" name="Line 134"/>
            <p:cNvSpPr>
              <a:spLocks noChangeShapeType="1"/>
            </p:cNvSpPr>
            <p:nvPr/>
          </p:nvSpPr>
          <p:spPr bwMode="auto">
            <a:xfrm flipH="1">
              <a:off x="4592" y="3049"/>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3623" name="Group 135"/>
          <p:cNvGrpSpPr>
            <a:grpSpLocks/>
          </p:cNvGrpSpPr>
          <p:nvPr/>
        </p:nvGrpSpPr>
        <p:grpSpPr bwMode="auto">
          <a:xfrm>
            <a:off x="168275" y="2420938"/>
            <a:ext cx="1511300" cy="2382837"/>
            <a:chOff x="106" y="2746"/>
            <a:chExt cx="952" cy="1501"/>
          </a:xfrm>
        </p:grpSpPr>
        <p:sp>
          <p:nvSpPr>
            <p:cNvPr id="51370" name="Line 136"/>
            <p:cNvSpPr>
              <a:spLocks noChangeShapeType="1"/>
            </p:cNvSpPr>
            <p:nvPr/>
          </p:nvSpPr>
          <p:spPr bwMode="auto">
            <a:xfrm>
              <a:off x="262" y="3104"/>
              <a:ext cx="0" cy="8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71" name="Line 137"/>
            <p:cNvSpPr>
              <a:spLocks noChangeShapeType="1"/>
            </p:cNvSpPr>
            <p:nvPr/>
          </p:nvSpPr>
          <p:spPr bwMode="auto">
            <a:xfrm>
              <a:off x="650" y="3405"/>
              <a:ext cx="0" cy="2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72" name="Line 138"/>
            <p:cNvSpPr>
              <a:spLocks noChangeShapeType="1"/>
            </p:cNvSpPr>
            <p:nvPr/>
          </p:nvSpPr>
          <p:spPr bwMode="auto">
            <a:xfrm>
              <a:off x="881" y="2878"/>
              <a:ext cx="0" cy="13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73" name="Group 139"/>
            <p:cNvGrpSpPr>
              <a:grpSpLocks/>
            </p:cNvGrpSpPr>
            <p:nvPr/>
          </p:nvGrpSpPr>
          <p:grpSpPr bwMode="auto">
            <a:xfrm>
              <a:off x="114" y="2746"/>
              <a:ext cx="910" cy="1461"/>
              <a:chOff x="3303" y="2750"/>
              <a:chExt cx="910" cy="1461"/>
            </a:xfrm>
          </p:grpSpPr>
          <p:grpSp>
            <p:nvGrpSpPr>
              <p:cNvPr id="51381" name="Group 140"/>
              <p:cNvGrpSpPr>
                <a:grpSpLocks/>
              </p:cNvGrpSpPr>
              <p:nvPr/>
            </p:nvGrpSpPr>
            <p:grpSpPr bwMode="auto">
              <a:xfrm>
                <a:off x="3303" y="3928"/>
                <a:ext cx="49" cy="76"/>
                <a:chOff x="3303" y="3928"/>
                <a:chExt cx="49" cy="76"/>
              </a:xfrm>
            </p:grpSpPr>
            <p:sp>
              <p:nvSpPr>
                <p:cNvPr id="51403" name="Freeform 141"/>
                <p:cNvSpPr>
                  <a:spLocks/>
                </p:cNvSpPr>
                <p:nvPr/>
              </p:nvSpPr>
              <p:spPr bwMode="auto">
                <a:xfrm>
                  <a:off x="3337" y="3988"/>
                  <a:ext cx="6" cy="14"/>
                </a:xfrm>
                <a:custGeom>
                  <a:avLst/>
                  <a:gdLst>
                    <a:gd name="T0" fmla="*/ 0 w 25"/>
                    <a:gd name="T1" fmla="*/ 0 h 83"/>
                    <a:gd name="T2" fmla="*/ 0 w 25"/>
                    <a:gd name="T3" fmla="*/ 0 h 83"/>
                    <a:gd name="T4" fmla="*/ 0 w 25"/>
                    <a:gd name="T5" fmla="*/ 0 h 83"/>
                    <a:gd name="T6" fmla="*/ 0 w 25"/>
                    <a:gd name="T7" fmla="*/ 0 h 83"/>
                    <a:gd name="T8" fmla="*/ 0 w 25"/>
                    <a:gd name="T9" fmla="*/ 0 h 83"/>
                    <a:gd name="T10" fmla="*/ 0 w 25"/>
                    <a:gd name="T11" fmla="*/ 0 h 83"/>
                    <a:gd name="T12" fmla="*/ 0 w 25"/>
                    <a:gd name="T13" fmla="*/ 0 h 83"/>
                    <a:gd name="T14" fmla="*/ 0 w 25"/>
                    <a:gd name="T15" fmla="*/ 0 h 83"/>
                    <a:gd name="T16" fmla="*/ 0 w 25"/>
                    <a:gd name="T17" fmla="*/ 0 h 83"/>
                    <a:gd name="T18" fmla="*/ 0 w 25"/>
                    <a:gd name="T19" fmla="*/ 0 h 83"/>
                    <a:gd name="T20" fmla="*/ 0 w 25"/>
                    <a:gd name="T21" fmla="*/ 0 h 83"/>
                    <a:gd name="T22" fmla="*/ 0 w 25"/>
                    <a:gd name="T23" fmla="*/ 0 h 83"/>
                    <a:gd name="T24" fmla="*/ 0 w 25"/>
                    <a:gd name="T25" fmla="*/ 0 h 83"/>
                    <a:gd name="T26" fmla="*/ 0 w 25"/>
                    <a:gd name="T27" fmla="*/ 0 h 83"/>
                    <a:gd name="T28" fmla="*/ 0 w 25"/>
                    <a:gd name="T29" fmla="*/ 0 h 83"/>
                    <a:gd name="T30" fmla="*/ 0 w 25"/>
                    <a:gd name="T31" fmla="*/ 0 h 83"/>
                    <a:gd name="T32" fmla="*/ 0 w 25"/>
                    <a:gd name="T33" fmla="*/ 0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3">
                      <a:moveTo>
                        <a:pt x="3" y="0"/>
                      </a:moveTo>
                      <a:lnTo>
                        <a:pt x="2" y="5"/>
                      </a:lnTo>
                      <a:lnTo>
                        <a:pt x="1" y="11"/>
                      </a:lnTo>
                      <a:lnTo>
                        <a:pt x="0" y="17"/>
                      </a:lnTo>
                      <a:lnTo>
                        <a:pt x="0" y="22"/>
                      </a:lnTo>
                      <a:lnTo>
                        <a:pt x="0" y="27"/>
                      </a:lnTo>
                      <a:lnTo>
                        <a:pt x="0" y="34"/>
                      </a:lnTo>
                      <a:lnTo>
                        <a:pt x="1" y="39"/>
                      </a:lnTo>
                      <a:lnTo>
                        <a:pt x="2" y="44"/>
                      </a:lnTo>
                      <a:lnTo>
                        <a:pt x="4" y="50"/>
                      </a:lnTo>
                      <a:lnTo>
                        <a:pt x="7" y="55"/>
                      </a:lnTo>
                      <a:lnTo>
                        <a:pt x="9" y="59"/>
                      </a:lnTo>
                      <a:lnTo>
                        <a:pt x="12" y="65"/>
                      </a:lnTo>
                      <a:lnTo>
                        <a:pt x="18" y="74"/>
                      </a:lnTo>
                      <a:lnTo>
                        <a:pt x="21" y="78"/>
                      </a:lnTo>
                      <a:lnTo>
                        <a:pt x="23" y="81"/>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04" name="Freeform 142"/>
                <p:cNvSpPr>
                  <a:spLocks/>
                </p:cNvSpPr>
                <p:nvPr/>
              </p:nvSpPr>
              <p:spPr bwMode="auto">
                <a:xfrm>
                  <a:off x="3303" y="3928"/>
                  <a:ext cx="49" cy="76"/>
                </a:xfrm>
                <a:custGeom>
                  <a:avLst/>
                  <a:gdLst>
                    <a:gd name="T0" fmla="*/ 2 w 255"/>
                    <a:gd name="T1" fmla="*/ 0 h 400"/>
                    <a:gd name="T2" fmla="*/ 2 w 255"/>
                    <a:gd name="T3" fmla="*/ 0 h 400"/>
                    <a:gd name="T4" fmla="*/ 2 w 255"/>
                    <a:gd name="T5" fmla="*/ 0 h 400"/>
                    <a:gd name="T6" fmla="*/ 2 w 255"/>
                    <a:gd name="T7" fmla="*/ 0 h 400"/>
                    <a:gd name="T8" fmla="*/ 2 w 255"/>
                    <a:gd name="T9" fmla="*/ 0 h 400"/>
                    <a:gd name="T10" fmla="*/ 2 w 255"/>
                    <a:gd name="T11" fmla="*/ 0 h 400"/>
                    <a:gd name="T12" fmla="*/ 2 w 255"/>
                    <a:gd name="T13" fmla="*/ 0 h 400"/>
                    <a:gd name="T14" fmla="*/ 2 w 255"/>
                    <a:gd name="T15" fmla="*/ 0 h 400"/>
                    <a:gd name="T16" fmla="*/ 2 w 255"/>
                    <a:gd name="T17" fmla="*/ 0 h 400"/>
                    <a:gd name="T18" fmla="*/ 2 w 255"/>
                    <a:gd name="T19" fmla="*/ 0 h 400"/>
                    <a:gd name="T20" fmla="*/ 1 w 255"/>
                    <a:gd name="T21" fmla="*/ 0 h 400"/>
                    <a:gd name="T22" fmla="*/ 1 w 255"/>
                    <a:gd name="T23" fmla="*/ 0 h 400"/>
                    <a:gd name="T24" fmla="*/ 1 w 255"/>
                    <a:gd name="T25" fmla="*/ 0 h 400"/>
                    <a:gd name="T26" fmla="*/ 1 w 255"/>
                    <a:gd name="T27" fmla="*/ 0 h 400"/>
                    <a:gd name="T28" fmla="*/ 1 w 255"/>
                    <a:gd name="T29" fmla="*/ 0 h 400"/>
                    <a:gd name="T30" fmla="*/ 1 w 255"/>
                    <a:gd name="T31" fmla="*/ 0 h 400"/>
                    <a:gd name="T32" fmla="*/ 1 w 255"/>
                    <a:gd name="T33" fmla="*/ 0 h 400"/>
                    <a:gd name="T34" fmla="*/ 1 w 255"/>
                    <a:gd name="T35" fmla="*/ 0 h 400"/>
                    <a:gd name="T36" fmla="*/ 1 w 255"/>
                    <a:gd name="T37" fmla="*/ 0 h 400"/>
                    <a:gd name="T38" fmla="*/ 1 w 255"/>
                    <a:gd name="T39" fmla="*/ 0 h 400"/>
                    <a:gd name="T40" fmla="*/ 1 w 255"/>
                    <a:gd name="T41" fmla="*/ 0 h 400"/>
                    <a:gd name="T42" fmla="*/ 0 w 255"/>
                    <a:gd name="T43" fmla="*/ 1 h 400"/>
                    <a:gd name="T44" fmla="*/ 0 w 255"/>
                    <a:gd name="T45" fmla="*/ 1 h 400"/>
                    <a:gd name="T46" fmla="*/ 0 w 255"/>
                    <a:gd name="T47" fmla="*/ 1 h 400"/>
                    <a:gd name="T48" fmla="*/ 0 w 255"/>
                    <a:gd name="T49" fmla="*/ 1 h 400"/>
                    <a:gd name="T50" fmla="*/ 0 w 255"/>
                    <a:gd name="T51" fmla="*/ 2 h 400"/>
                    <a:gd name="T52" fmla="*/ 0 w 255"/>
                    <a:gd name="T53" fmla="*/ 2 h 400"/>
                    <a:gd name="T54" fmla="*/ 0 w 255"/>
                    <a:gd name="T55" fmla="*/ 2 h 400"/>
                    <a:gd name="T56" fmla="*/ 0 w 255"/>
                    <a:gd name="T57" fmla="*/ 2 h 400"/>
                    <a:gd name="T58" fmla="*/ 0 w 255"/>
                    <a:gd name="T59" fmla="*/ 2 h 400"/>
                    <a:gd name="T60" fmla="*/ 0 w 255"/>
                    <a:gd name="T61" fmla="*/ 2 h 400"/>
                    <a:gd name="T62" fmla="*/ 0 w 255"/>
                    <a:gd name="T63" fmla="*/ 2 h 400"/>
                    <a:gd name="T64" fmla="*/ 0 w 255"/>
                    <a:gd name="T65" fmla="*/ 2 h 400"/>
                    <a:gd name="T66" fmla="*/ 0 w 255"/>
                    <a:gd name="T67" fmla="*/ 3 h 400"/>
                    <a:gd name="T68" fmla="*/ 0 w 255"/>
                    <a:gd name="T69" fmla="*/ 3 h 400"/>
                    <a:gd name="T70" fmla="*/ 0 w 255"/>
                    <a:gd name="T71" fmla="*/ 3 h 400"/>
                    <a:gd name="T72" fmla="*/ 0 w 255"/>
                    <a:gd name="T73" fmla="*/ 3 h 400"/>
                    <a:gd name="T74" fmla="*/ 0 w 255"/>
                    <a:gd name="T75" fmla="*/ 3 h 400"/>
                    <a:gd name="T76" fmla="*/ 0 w 255"/>
                    <a:gd name="T77" fmla="*/ 3 h 400"/>
                    <a:gd name="T78" fmla="*/ 0 w 255"/>
                    <a:gd name="T79" fmla="*/ 3 h 400"/>
                    <a:gd name="T80" fmla="*/ 1 w 255"/>
                    <a:gd name="T81" fmla="*/ 3 h 400"/>
                    <a:gd name="T82" fmla="*/ 1 w 255"/>
                    <a:gd name="T83" fmla="*/ 3 h 400"/>
                    <a:gd name="T84" fmla="*/ 1 w 255"/>
                    <a:gd name="T85" fmla="*/ 3 h 400"/>
                    <a:gd name="T86" fmla="*/ 1 w 255"/>
                    <a:gd name="T87" fmla="*/ 3 h 400"/>
                    <a:gd name="T88" fmla="*/ 1 w 255"/>
                    <a:gd name="T89" fmla="*/ 3 h 400"/>
                    <a:gd name="T90" fmla="*/ 1 w 255"/>
                    <a:gd name="T91" fmla="*/ 3 h 400"/>
                    <a:gd name="T92" fmla="*/ 1 w 255"/>
                    <a:gd name="T93" fmla="*/ 2 h 400"/>
                    <a:gd name="T94" fmla="*/ 1 w 255"/>
                    <a:gd name="T95" fmla="*/ 2 h 400"/>
                    <a:gd name="T96" fmla="*/ 1 w 255"/>
                    <a:gd name="T97" fmla="*/ 2 h 400"/>
                    <a:gd name="T98" fmla="*/ 1 w 255"/>
                    <a:gd name="T99" fmla="*/ 2 h 400"/>
                    <a:gd name="T100" fmla="*/ 1 w 255"/>
                    <a:gd name="T101" fmla="*/ 2 h 400"/>
                    <a:gd name="T102" fmla="*/ 1 w 255"/>
                    <a:gd name="T103" fmla="*/ 2 h 400"/>
                    <a:gd name="T104" fmla="*/ 1 w 255"/>
                    <a:gd name="T105" fmla="*/ 2 h 400"/>
                    <a:gd name="T106" fmla="*/ 2 w 255"/>
                    <a:gd name="T107" fmla="*/ 1 h 400"/>
                    <a:gd name="T108" fmla="*/ 2 w 255"/>
                    <a:gd name="T109" fmla="*/ 1 h 400"/>
                    <a:gd name="T110" fmla="*/ 2 w 255"/>
                    <a:gd name="T111" fmla="*/ 1 h 400"/>
                    <a:gd name="T112" fmla="*/ 2 w 255"/>
                    <a:gd name="T113" fmla="*/ 0 h 400"/>
                    <a:gd name="T114" fmla="*/ 2 w 255"/>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55" h="400">
                      <a:moveTo>
                        <a:pt x="254" y="53"/>
                      </a:moveTo>
                      <a:lnTo>
                        <a:pt x="254" y="49"/>
                      </a:lnTo>
                      <a:lnTo>
                        <a:pt x="255" y="45"/>
                      </a:lnTo>
                      <a:lnTo>
                        <a:pt x="255" y="41"/>
                      </a:lnTo>
                      <a:lnTo>
                        <a:pt x="255" y="37"/>
                      </a:lnTo>
                      <a:lnTo>
                        <a:pt x="254" y="32"/>
                      </a:lnTo>
                      <a:lnTo>
                        <a:pt x="253" y="28"/>
                      </a:lnTo>
                      <a:lnTo>
                        <a:pt x="251" y="24"/>
                      </a:lnTo>
                      <a:lnTo>
                        <a:pt x="250" y="20"/>
                      </a:lnTo>
                      <a:lnTo>
                        <a:pt x="248" y="15"/>
                      </a:lnTo>
                      <a:lnTo>
                        <a:pt x="247" y="12"/>
                      </a:lnTo>
                      <a:lnTo>
                        <a:pt x="244" y="8"/>
                      </a:lnTo>
                      <a:lnTo>
                        <a:pt x="243" y="7"/>
                      </a:lnTo>
                      <a:lnTo>
                        <a:pt x="242" y="5"/>
                      </a:lnTo>
                      <a:lnTo>
                        <a:pt x="241" y="4"/>
                      </a:lnTo>
                      <a:lnTo>
                        <a:pt x="239" y="3"/>
                      </a:lnTo>
                      <a:lnTo>
                        <a:pt x="237" y="1"/>
                      </a:lnTo>
                      <a:lnTo>
                        <a:pt x="235" y="1"/>
                      </a:lnTo>
                      <a:lnTo>
                        <a:pt x="231" y="0"/>
                      </a:lnTo>
                      <a:lnTo>
                        <a:pt x="227" y="0"/>
                      </a:lnTo>
                      <a:lnTo>
                        <a:pt x="210" y="0"/>
                      </a:lnTo>
                      <a:lnTo>
                        <a:pt x="193" y="0"/>
                      </a:lnTo>
                      <a:lnTo>
                        <a:pt x="177" y="0"/>
                      </a:lnTo>
                      <a:lnTo>
                        <a:pt x="168" y="0"/>
                      </a:lnTo>
                      <a:lnTo>
                        <a:pt x="160" y="1"/>
                      </a:lnTo>
                      <a:lnTo>
                        <a:pt x="152" y="3"/>
                      </a:lnTo>
                      <a:lnTo>
                        <a:pt x="144" y="5"/>
                      </a:lnTo>
                      <a:lnTo>
                        <a:pt x="140" y="6"/>
                      </a:lnTo>
                      <a:lnTo>
                        <a:pt x="135" y="7"/>
                      </a:lnTo>
                      <a:lnTo>
                        <a:pt x="132" y="9"/>
                      </a:lnTo>
                      <a:lnTo>
                        <a:pt x="128" y="10"/>
                      </a:lnTo>
                      <a:lnTo>
                        <a:pt x="125" y="12"/>
                      </a:lnTo>
                      <a:lnTo>
                        <a:pt x="122" y="14"/>
                      </a:lnTo>
                      <a:lnTo>
                        <a:pt x="114" y="20"/>
                      </a:lnTo>
                      <a:lnTo>
                        <a:pt x="108" y="25"/>
                      </a:lnTo>
                      <a:lnTo>
                        <a:pt x="101" y="30"/>
                      </a:lnTo>
                      <a:lnTo>
                        <a:pt x="96" y="36"/>
                      </a:lnTo>
                      <a:lnTo>
                        <a:pt x="90" y="42"/>
                      </a:lnTo>
                      <a:lnTo>
                        <a:pt x="87" y="45"/>
                      </a:lnTo>
                      <a:lnTo>
                        <a:pt x="84" y="48"/>
                      </a:lnTo>
                      <a:lnTo>
                        <a:pt x="82" y="52"/>
                      </a:lnTo>
                      <a:lnTo>
                        <a:pt x="80" y="55"/>
                      </a:lnTo>
                      <a:lnTo>
                        <a:pt x="71" y="70"/>
                      </a:lnTo>
                      <a:lnTo>
                        <a:pt x="67" y="76"/>
                      </a:lnTo>
                      <a:lnTo>
                        <a:pt x="63" y="83"/>
                      </a:lnTo>
                      <a:lnTo>
                        <a:pt x="60" y="91"/>
                      </a:lnTo>
                      <a:lnTo>
                        <a:pt x="57" y="98"/>
                      </a:lnTo>
                      <a:lnTo>
                        <a:pt x="53" y="107"/>
                      </a:lnTo>
                      <a:lnTo>
                        <a:pt x="51" y="114"/>
                      </a:lnTo>
                      <a:lnTo>
                        <a:pt x="43" y="147"/>
                      </a:lnTo>
                      <a:lnTo>
                        <a:pt x="25" y="211"/>
                      </a:lnTo>
                      <a:lnTo>
                        <a:pt x="16" y="243"/>
                      </a:lnTo>
                      <a:lnTo>
                        <a:pt x="12" y="259"/>
                      </a:lnTo>
                      <a:lnTo>
                        <a:pt x="8" y="275"/>
                      </a:lnTo>
                      <a:lnTo>
                        <a:pt x="4" y="291"/>
                      </a:lnTo>
                      <a:lnTo>
                        <a:pt x="2" y="300"/>
                      </a:lnTo>
                      <a:lnTo>
                        <a:pt x="1" y="307"/>
                      </a:lnTo>
                      <a:lnTo>
                        <a:pt x="0" y="316"/>
                      </a:lnTo>
                      <a:lnTo>
                        <a:pt x="0" y="324"/>
                      </a:lnTo>
                      <a:lnTo>
                        <a:pt x="0" y="333"/>
                      </a:lnTo>
                      <a:lnTo>
                        <a:pt x="2" y="341"/>
                      </a:lnTo>
                      <a:lnTo>
                        <a:pt x="3" y="349"/>
                      </a:lnTo>
                      <a:lnTo>
                        <a:pt x="5" y="357"/>
                      </a:lnTo>
                      <a:lnTo>
                        <a:pt x="9" y="365"/>
                      </a:lnTo>
                      <a:lnTo>
                        <a:pt x="11" y="369"/>
                      </a:lnTo>
                      <a:lnTo>
                        <a:pt x="13" y="372"/>
                      </a:lnTo>
                      <a:lnTo>
                        <a:pt x="15" y="375"/>
                      </a:lnTo>
                      <a:lnTo>
                        <a:pt x="17" y="379"/>
                      </a:lnTo>
                      <a:lnTo>
                        <a:pt x="19" y="383"/>
                      </a:lnTo>
                      <a:lnTo>
                        <a:pt x="23" y="386"/>
                      </a:lnTo>
                      <a:lnTo>
                        <a:pt x="26" y="388"/>
                      </a:lnTo>
                      <a:lnTo>
                        <a:pt x="29" y="391"/>
                      </a:lnTo>
                      <a:lnTo>
                        <a:pt x="32" y="393"/>
                      </a:lnTo>
                      <a:lnTo>
                        <a:pt x="36" y="394"/>
                      </a:lnTo>
                      <a:lnTo>
                        <a:pt x="40" y="397"/>
                      </a:lnTo>
                      <a:lnTo>
                        <a:pt x="44" y="398"/>
                      </a:lnTo>
                      <a:lnTo>
                        <a:pt x="48" y="398"/>
                      </a:lnTo>
                      <a:lnTo>
                        <a:pt x="52" y="399"/>
                      </a:lnTo>
                      <a:lnTo>
                        <a:pt x="61" y="399"/>
                      </a:lnTo>
                      <a:lnTo>
                        <a:pt x="68" y="400"/>
                      </a:lnTo>
                      <a:lnTo>
                        <a:pt x="85" y="399"/>
                      </a:lnTo>
                      <a:lnTo>
                        <a:pt x="94" y="399"/>
                      </a:lnTo>
                      <a:lnTo>
                        <a:pt x="102" y="400"/>
                      </a:lnTo>
                      <a:lnTo>
                        <a:pt x="110" y="400"/>
                      </a:lnTo>
                      <a:lnTo>
                        <a:pt x="114" y="400"/>
                      </a:lnTo>
                      <a:lnTo>
                        <a:pt x="118" y="399"/>
                      </a:lnTo>
                      <a:lnTo>
                        <a:pt x="123" y="398"/>
                      </a:lnTo>
                      <a:lnTo>
                        <a:pt x="126" y="397"/>
                      </a:lnTo>
                      <a:lnTo>
                        <a:pt x="130" y="394"/>
                      </a:lnTo>
                      <a:lnTo>
                        <a:pt x="133" y="392"/>
                      </a:lnTo>
                      <a:lnTo>
                        <a:pt x="138" y="390"/>
                      </a:lnTo>
                      <a:lnTo>
                        <a:pt x="141" y="387"/>
                      </a:lnTo>
                      <a:lnTo>
                        <a:pt x="147" y="382"/>
                      </a:lnTo>
                      <a:lnTo>
                        <a:pt x="153" y="376"/>
                      </a:lnTo>
                      <a:lnTo>
                        <a:pt x="159" y="370"/>
                      </a:lnTo>
                      <a:lnTo>
                        <a:pt x="163" y="363"/>
                      </a:lnTo>
                      <a:lnTo>
                        <a:pt x="168" y="356"/>
                      </a:lnTo>
                      <a:lnTo>
                        <a:pt x="172" y="349"/>
                      </a:lnTo>
                      <a:lnTo>
                        <a:pt x="176" y="341"/>
                      </a:lnTo>
                      <a:lnTo>
                        <a:pt x="178" y="334"/>
                      </a:lnTo>
                      <a:lnTo>
                        <a:pt x="181" y="326"/>
                      </a:lnTo>
                      <a:lnTo>
                        <a:pt x="183" y="318"/>
                      </a:lnTo>
                      <a:lnTo>
                        <a:pt x="186" y="310"/>
                      </a:lnTo>
                      <a:lnTo>
                        <a:pt x="191" y="294"/>
                      </a:lnTo>
                      <a:lnTo>
                        <a:pt x="194" y="277"/>
                      </a:lnTo>
                      <a:lnTo>
                        <a:pt x="201" y="245"/>
                      </a:lnTo>
                      <a:lnTo>
                        <a:pt x="210" y="213"/>
                      </a:lnTo>
                      <a:lnTo>
                        <a:pt x="218" y="181"/>
                      </a:lnTo>
                      <a:lnTo>
                        <a:pt x="227" y="149"/>
                      </a:lnTo>
                      <a:lnTo>
                        <a:pt x="237" y="118"/>
                      </a:lnTo>
                      <a:lnTo>
                        <a:pt x="241" y="102"/>
                      </a:lnTo>
                      <a:lnTo>
                        <a:pt x="245" y="86"/>
                      </a:lnTo>
                      <a:lnTo>
                        <a:pt x="247" y="77"/>
                      </a:lnTo>
                      <a:lnTo>
                        <a:pt x="249" y="69"/>
                      </a:lnTo>
                      <a:lnTo>
                        <a:pt x="250" y="61"/>
                      </a:lnTo>
                      <a:lnTo>
                        <a:pt x="253"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1382" name="Group 143"/>
              <p:cNvGrpSpPr>
                <a:grpSpLocks/>
              </p:cNvGrpSpPr>
              <p:nvPr/>
            </p:nvGrpSpPr>
            <p:grpSpPr bwMode="auto">
              <a:xfrm>
                <a:off x="3318" y="3049"/>
                <a:ext cx="90" cy="113"/>
                <a:chOff x="3318" y="3049"/>
                <a:chExt cx="90" cy="113"/>
              </a:xfrm>
            </p:grpSpPr>
            <p:sp>
              <p:nvSpPr>
                <p:cNvPr id="51400" name="Freeform 144"/>
                <p:cNvSpPr>
                  <a:spLocks/>
                </p:cNvSpPr>
                <p:nvPr/>
              </p:nvSpPr>
              <p:spPr bwMode="auto">
                <a:xfrm>
                  <a:off x="3318" y="3087"/>
                  <a:ext cx="47" cy="75"/>
                </a:xfrm>
                <a:custGeom>
                  <a:avLst/>
                  <a:gdLst>
                    <a:gd name="T0" fmla="*/ 2 w 254"/>
                    <a:gd name="T1" fmla="*/ 0 h 400"/>
                    <a:gd name="T2" fmla="*/ 2 w 254"/>
                    <a:gd name="T3" fmla="*/ 0 h 400"/>
                    <a:gd name="T4" fmla="*/ 2 w 254"/>
                    <a:gd name="T5" fmla="*/ 0 h 400"/>
                    <a:gd name="T6" fmla="*/ 2 w 254"/>
                    <a:gd name="T7" fmla="*/ 0 h 400"/>
                    <a:gd name="T8" fmla="*/ 1 w 254"/>
                    <a:gd name="T9" fmla="*/ 0 h 400"/>
                    <a:gd name="T10" fmla="*/ 1 w 254"/>
                    <a:gd name="T11" fmla="*/ 0 h 400"/>
                    <a:gd name="T12" fmla="*/ 1 w 254"/>
                    <a:gd name="T13" fmla="*/ 0 h 400"/>
                    <a:gd name="T14" fmla="*/ 1 w 254"/>
                    <a:gd name="T15" fmla="*/ 0 h 400"/>
                    <a:gd name="T16" fmla="*/ 1 w 254"/>
                    <a:gd name="T17" fmla="*/ 0 h 400"/>
                    <a:gd name="T18" fmla="*/ 1 w 254"/>
                    <a:gd name="T19" fmla="*/ 0 h 400"/>
                    <a:gd name="T20" fmla="*/ 1 w 254"/>
                    <a:gd name="T21" fmla="*/ 0 h 400"/>
                    <a:gd name="T22" fmla="*/ 1 w 254"/>
                    <a:gd name="T23" fmla="*/ 0 h 400"/>
                    <a:gd name="T24" fmla="*/ 1 w 254"/>
                    <a:gd name="T25" fmla="*/ 0 h 400"/>
                    <a:gd name="T26" fmla="*/ 1 w 254"/>
                    <a:gd name="T27" fmla="*/ 0 h 400"/>
                    <a:gd name="T28" fmla="*/ 1 w 254"/>
                    <a:gd name="T29" fmla="*/ 0 h 400"/>
                    <a:gd name="T30" fmla="*/ 1 w 254"/>
                    <a:gd name="T31" fmla="*/ 0 h 400"/>
                    <a:gd name="T32" fmla="*/ 1 w 254"/>
                    <a:gd name="T33" fmla="*/ 0 h 400"/>
                    <a:gd name="T34" fmla="*/ 0 w 254"/>
                    <a:gd name="T35" fmla="*/ 1 h 400"/>
                    <a:gd name="T36" fmla="*/ 0 w 254"/>
                    <a:gd name="T37" fmla="*/ 1 h 400"/>
                    <a:gd name="T38" fmla="*/ 0 w 254"/>
                    <a:gd name="T39" fmla="*/ 1 h 400"/>
                    <a:gd name="T40" fmla="*/ 0 w 254"/>
                    <a:gd name="T41" fmla="*/ 2 h 400"/>
                    <a:gd name="T42" fmla="*/ 0 w 254"/>
                    <a:gd name="T43" fmla="*/ 2 h 400"/>
                    <a:gd name="T44" fmla="*/ 0 w 254"/>
                    <a:gd name="T45" fmla="*/ 2 h 400"/>
                    <a:gd name="T46" fmla="*/ 0 w 254"/>
                    <a:gd name="T47" fmla="*/ 2 h 400"/>
                    <a:gd name="T48" fmla="*/ 0 w 254"/>
                    <a:gd name="T49" fmla="*/ 2 h 400"/>
                    <a:gd name="T50" fmla="*/ 0 w 254"/>
                    <a:gd name="T51" fmla="*/ 2 h 400"/>
                    <a:gd name="T52" fmla="*/ 0 w 254"/>
                    <a:gd name="T53" fmla="*/ 2 h 400"/>
                    <a:gd name="T54" fmla="*/ 0 w 254"/>
                    <a:gd name="T55" fmla="*/ 2 h 400"/>
                    <a:gd name="T56" fmla="*/ 0 w 254"/>
                    <a:gd name="T57" fmla="*/ 2 h 400"/>
                    <a:gd name="T58" fmla="*/ 0 w 254"/>
                    <a:gd name="T59" fmla="*/ 3 h 400"/>
                    <a:gd name="T60" fmla="*/ 0 w 254"/>
                    <a:gd name="T61" fmla="*/ 3 h 400"/>
                    <a:gd name="T62" fmla="*/ 0 w 254"/>
                    <a:gd name="T63" fmla="*/ 3 h 400"/>
                    <a:gd name="T64" fmla="*/ 0 w 254"/>
                    <a:gd name="T65" fmla="*/ 3 h 400"/>
                    <a:gd name="T66" fmla="*/ 1 w 254"/>
                    <a:gd name="T67" fmla="*/ 3 h 400"/>
                    <a:gd name="T68" fmla="*/ 1 w 254"/>
                    <a:gd name="T69" fmla="*/ 3 h 400"/>
                    <a:gd name="T70" fmla="*/ 1 w 254"/>
                    <a:gd name="T71" fmla="*/ 3 h 400"/>
                    <a:gd name="T72" fmla="*/ 1 w 254"/>
                    <a:gd name="T73" fmla="*/ 3 h 400"/>
                    <a:gd name="T74" fmla="*/ 1 w 254"/>
                    <a:gd name="T75" fmla="*/ 3 h 400"/>
                    <a:gd name="T76" fmla="*/ 1 w 254"/>
                    <a:gd name="T77" fmla="*/ 2 h 400"/>
                    <a:gd name="T78" fmla="*/ 1 w 254"/>
                    <a:gd name="T79" fmla="*/ 2 h 400"/>
                    <a:gd name="T80" fmla="*/ 1 w 254"/>
                    <a:gd name="T81" fmla="*/ 2 h 400"/>
                    <a:gd name="T82" fmla="*/ 1 w 254"/>
                    <a:gd name="T83" fmla="*/ 2 h 400"/>
                    <a:gd name="T84" fmla="*/ 1 w 254"/>
                    <a:gd name="T85" fmla="*/ 2 h 400"/>
                    <a:gd name="T86" fmla="*/ 1 w 254"/>
                    <a:gd name="T87" fmla="*/ 2 h 400"/>
                    <a:gd name="T88" fmla="*/ 1 w 254"/>
                    <a:gd name="T89" fmla="*/ 2 h 400"/>
                    <a:gd name="T90" fmla="*/ 1 w 254"/>
                    <a:gd name="T91" fmla="*/ 1 h 400"/>
                    <a:gd name="T92" fmla="*/ 1 w 254"/>
                    <a:gd name="T93" fmla="*/ 1 h 400"/>
                    <a:gd name="T94" fmla="*/ 2 w 254"/>
                    <a:gd name="T95" fmla="*/ 0 h 4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4" h="400">
                      <a:moveTo>
                        <a:pt x="253" y="54"/>
                      </a:moveTo>
                      <a:lnTo>
                        <a:pt x="254" y="49"/>
                      </a:lnTo>
                      <a:lnTo>
                        <a:pt x="254" y="45"/>
                      </a:lnTo>
                      <a:lnTo>
                        <a:pt x="254" y="41"/>
                      </a:lnTo>
                      <a:lnTo>
                        <a:pt x="254" y="36"/>
                      </a:lnTo>
                      <a:lnTo>
                        <a:pt x="253" y="33"/>
                      </a:lnTo>
                      <a:lnTo>
                        <a:pt x="252" y="29"/>
                      </a:lnTo>
                      <a:lnTo>
                        <a:pt x="251" y="25"/>
                      </a:lnTo>
                      <a:lnTo>
                        <a:pt x="250" y="21"/>
                      </a:lnTo>
                      <a:lnTo>
                        <a:pt x="249" y="16"/>
                      </a:lnTo>
                      <a:lnTo>
                        <a:pt x="247" y="12"/>
                      </a:lnTo>
                      <a:lnTo>
                        <a:pt x="246" y="10"/>
                      </a:lnTo>
                      <a:lnTo>
                        <a:pt x="245" y="8"/>
                      </a:lnTo>
                      <a:lnTo>
                        <a:pt x="243" y="7"/>
                      </a:lnTo>
                      <a:lnTo>
                        <a:pt x="241" y="6"/>
                      </a:lnTo>
                      <a:lnTo>
                        <a:pt x="240" y="3"/>
                      </a:lnTo>
                      <a:lnTo>
                        <a:pt x="238" y="2"/>
                      </a:lnTo>
                      <a:lnTo>
                        <a:pt x="237" y="2"/>
                      </a:lnTo>
                      <a:lnTo>
                        <a:pt x="235" y="1"/>
                      </a:lnTo>
                      <a:lnTo>
                        <a:pt x="233" y="1"/>
                      </a:lnTo>
                      <a:lnTo>
                        <a:pt x="231" y="0"/>
                      </a:lnTo>
                      <a:lnTo>
                        <a:pt x="226" y="0"/>
                      </a:lnTo>
                      <a:lnTo>
                        <a:pt x="218" y="0"/>
                      </a:lnTo>
                      <a:lnTo>
                        <a:pt x="209" y="0"/>
                      </a:lnTo>
                      <a:lnTo>
                        <a:pt x="201" y="0"/>
                      </a:lnTo>
                      <a:lnTo>
                        <a:pt x="192" y="0"/>
                      </a:lnTo>
                      <a:lnTo>
                        <a:pt x="184" y="0"/>
                      </a:lnTo>
                      <a:lnTo>
                        <a:pt x="176" y="0"/>
                      </a:lnTo>
                      <a:lnTo>
                        <a:pt x="168" y="1"/>
                      </a:lnTo>
                      <a:lnTo>
                        <a:pt x="160" y="1"/>
                      </a:lnTo>
                      <a:lnTo>
                        <a:pt x="156" y="2"/>
                      </a:lnTo>
                      <a:lnTo>
                        <a:pt x="152" y="2"/>
                      </a:lnTo>
                      <a:lnTo>
                        <a:pt x="148" y="3"/>
                      </a:lnTo>
                      <a:lnTo>
                        <a:pt x="143" y="5"/>
                      </a:lnTo>
                      <a:lnTo>
                        <a:pt x="139" y="6"/>
                      </a:lnTo>
                      <a:lnTo>
                        <a:pt x="136" y="7"/>
                      </a:lnTo>
                      <a:lnTo>
                        <a:pt x="132" y="9"/>
                      </a:lnTo>
                      <a:lnTo>
                        <a:pt x="128" y="11"/>
                      </a:lnTo>
                      <a:lnTo>
                        <a:pt x="124" y="13"/>
                      </a:lnTo>
                      <a:lnTo>
                        <a:pt x="121" y="15"/>
                      </a:lnTo>
                      <a:lnTo>
                        <a:pt x="118" y="17"/>
                      </a:lnTo>
                      <a:lnTo>
                        <a:pt x="114" y="19"/>
                      </a:lnTo>
                      <a:lnTo>
                        <a:pt x="110" y="23"/>
                      </a:lnTo>
                      <a:lnTo>
                        <a:pt x="108" y="25"/>
                      </a:lnTo>
                      <a:lnTo>
                        <a:pt x="102" y="30"/>
                      </a:lnTo>
                      <a:lnTo>
                        <a:pt x="95" y="36"/>
                      </a:lnTo>
                      <a:lnTo>
                        <a:pt x="90" y="42"/>
                      </a:lnTo>
                      <a:lnTo>
                        <a:pt x="87" y="45"/>
                      </a:lnTo>
                      <a:lnTo>
                        <a:pt x="84" y="48"/>
                      </a:lnTo>
                      <a:lnTo>
                        <a:pt x="82" y="51"/>
                      </a:lnTo>
                      <a:lnTo>
                        <a:pt x="79" y="56"/>
                      </a:lnTo>
                      <a:lnTo>
                        <a:pt x="71" y="70"/>
                      </a:lnTo>
                      <a:lnTo>
                        <a:pt x="67" y="77"/>
                      </a:lnTo>
                      <a:lnTo>
                        <a:pt x="62" y="84"/>
                      </a:lnTo>
                      <a:lnTo>
                        <a:pt x="60" y="88"/>
                      </a:lnTo>
                      <a:lnTo>
                        <a:pt x="59" y="92"/>
                      </a:lnTo>
                      <a:lnTo>
                        <a:pt x="57" y="95"/>
                      </a:lnTo>
                      <a:lnTo>
                        <a:pt x="56" y="99"/>
                      </a:lnTo>
                      <a:lnTo>
                        <a:pt x="54" y="107"/>
                      </a:lnTo>
                      <a:lnTo>
                        <a:pt x="52" y="115"/>
                      </a:lnTo>
                      <a:lnTo>
                        <a:pt x="42" y="147"/>
                      </a:lnTo>
                      <a:lnTo>
                        <a:pt x="34" y="179"/>
                      </a:lnTo>
                      <a:lnTo>
                        <a:pt x="25" y="211"/>
                      </a:lnTo>
                      <a:lnTo>
                        <a:pt x="16" y="243"/>
                      </a:lnTo>
                      <a:lnTo>
                        <a:pt x="11" y="259"/>
                      </a:lnTo>
                      <a:lnTo>
                        <a:pt x="8" y="275"/>
                      </a:lnTo>
                      <a:lnTo>
                        <a:pt x="4" y="291"/>
                      </a:lnTo>
                      <a:lnTo>
                        <a:pt x="3" y="299"/>
                      </a:lnTo>
                      <a:lnTo>
                        <a:pt x="1" y="308"/>
                      </a:lnTo>
                      <a:lnTo>
                        <a:pt x="1" y="312"/>
                      </a:lnTo>
                      <a:lnTo>
                        <a:pt x="1" y="317"/>
                      </a:lnTo>
                      <a:lnTo>
                        <a:pt x="0" y="320"/>
                      </a:lnTo>
                      <a:lnTo>
                        <a:pt x="0" y="324"/>
                      </a:lnTo>
                      <a:lnTo>
                        <a:pt x="1" y="328"/>
                      </a:lnTo>
                      <a:lnTo>
                        <a:pt x="1" y="332"/>
                      </a:lnTo>
                      <a:lnTo>
                        <a:pt x="1" y="337"/>
                      </a:lnTo>
                      <a:lnTo>
                        <a:pt x="2" y="341"/>
                      </a:lnTo>
                      <a:lnTo>
                        <a:pt x="3" y="345"/>
                      </a:lnTo>
                      <a:lnTo>
                        <a:pt x="3" y="350"/>
                      </a:lnTo>
                      <a:lnTo>
                        <a:pt x="5" y="353"/>
                      </a:lnTo>
                      <a:lnTo>
                        <a:pt x="6" y="357"/>
                      </a:lnTo>
                      <a:lnTo>
                        <a:pt x="7" y="361"/>
                      </a:lnTo>
                      <a:lnTo>
                        <a:pt x="9" y="364"/>
                      </a:lnTo>
                      <a:lnTo>
                        <a:pt x="10" y="369"/>
                      </a:lnTo>
                      <a:lnTo>
                        <a:pt x="12" y="372"/>
                      </a:lnTo>
                      <a:lnTo>
                        <a:pt x="15" y="376"/>
                      </a:lnTo>
                      <a:lnTo>
                        <a:pt x="17" y="379"/>
                      </a:lnTo>
                      <a:lnTo>
                        <a:pt x="19" y="383"/>
                      </a:lnTo>
                      <a:lnTo>
                        <a:pt x="22" y="386"/>
                      </a:lnTo>
                      <a:lnTo>
                        <a:pt x="25" y="389"/>
                      </a:lnTo>
                      <a:lnTo>
                        <a:pt x="28" y="391"/>
                      </a:lnTo>
                      <a:lnTo>
                        <a:pt x="32" y="393"/>
                      </a:lnTo>
                      <a:lnTo>
                        <a:pt x="36" y="395"/>
                      </a:lnTo>
                      <a:lnTo>
                        <a:pt x="40" y="396"/>
                      </a:lnTo>
                      <a:lnTo>
                        <a:pt x="43" y="397"/>
                      </a:lnTo>
                      <a:lnTo>
                        <a:pt x="48" y="399"/>
                      </a:lnTo>
                      <a:lnTo>
                        <a:pt x="52" y="399"/>
                      </a:lnTo>
                      <a:lnTo>
                        <a:pt x="56" y="400"/>
                      </a:lnTo>
                      <a:lnTo>
                        <a:pt x="60" y="400"/>
                      </a:lnTo>
                      <a:lnTo>
                        <a:pt x="69" y="400"/>
                      </a:lnTo>
                      <a:lnTo>
                        <a:pt x="85" y="400"/>
                      </a:lnTo>
                      <a:lnTo>
                        <a:pt x="93" y="400"/>
                      </a:lnTo>
                      <a:lnTo>
                        <a:pt x="102" y="400"/>
                      </a:lnTo>
                      <a:lnTo>
                        <a:pt x="106" y="400"/>
                      </a:lnTo>
                      <a:lnTo>
                        <a:pt x="110" y="400"/>
                      </a:lnTo>
                      <a:lnTo>
                        <a:pt x="115" y="400"/>
                      </a:lnTo>
                      <a:lnTo>
                        <a:pt x="118" y="399"/>
                      </a:lnTo>
                      <a:lnTo>
                        <a:pt x="122" y="397"/>
                      </a:lnTo>
                      <a:lnTo>
                        <a:pt x="126" y="396"/>
                      </a:lnTo>
                      <a:lnTo>
                        <a:pt x="130" y="394"/>
                      </a:lnTo>
                      <a:lnTo>
                        <a:pt x="134" y="392"/>
                      </a:lnTo>
                      <a:lnTo>
                        <a:pt x="137" y="390"/>
                      </a:lnTo>
                      <a:lnTo>
                        <a:pt x="140" y="388"/>
                      </a:lnTo>
                      <a:lnTo>
                        <a:pt x="143" y="385"/>
                      </a:lnTo>
                      <a:lnTo>
                        <a:pt x="147" y="383"/>
                      </a:lnTo>
                      <a:lnTo>
                        <a:pt x="150" y="379"/>
                      </a:lnTo>
                      <a:lnTo>
                        <a:pt x="153" y="376"/>
                      </a:lnTo>
                      <a:lnTo>
                        <a:pt x="156" y="373"/>
                      </a:lnTo>
                      <a:lnTo>
                        <a:pt x="158" y="370"/>
                      </a:lnTo>
                      <a:lnTo>
                        <a:pt x="160" y="367"/>
                      </a:lnTo>
                      <a:lnTo>
                        <a:pt x="164" y="363"/>
                      </a:lnTo>
                      <a:lnTo>
                        <a:pt x="166" y="360"/>
                      </a:lnTo>
                      <a:lnTo>
                        <a:pt x="168" y="356"/>
                      </a:lnTo>
                      <a:lnTo>
                        <a:pt x="170" y="353"/>
                      </a:lnTo>
                      <a:lnTo>
                        <a:pt x="172" y="350"/>
                      </a:lnTo>
                      <a:lnTo>
                        <a:pt x="173" y="345"/>
                      </a:lnTo>
                      <a:lnTo>
                        <a:pt x="175" y="342"/>
                      </a:lnTo>
                      <a:lnTo>
                        <a:pt x="179" y="334"/>
                      </a:lnTo>
                      <a:lnTo>
                        <a:pt x="181" y="326"/>
                      </a:lnTo>
                      <a:lnTo>
                        <a:pt x="184" y="319"/>
                      </a:lnTo>
                      <a:lnTo>
                        <a:pt x="186" y="310"/>
                      </a:lnTo>
                      <a:lnTo>
                        <a:pt x="188" y="303"/>
                      </a:lnTo>
                      <a:lnTo>
                        <a:pt x="190" y="294"/>
                      </a:lnTo>
                      <a:lnTo>
                        <a:pt x="193" y="278"/>
                      </a:lnTo>
                      <a:lnTo>
                        <a:pt x="202" y="245"/>
                      </a:lnTo>
                      <a:lnTo>
                        <a:pt x="209" y="213"/>
                      </a:lnTo>
                      <a:lnTo>
                        <a:pt x="218" y="181"/>
                      </a:lnTo>
                      <a:lnTo>
                        <a:pt x="227" y="149"/>
                      </a:lnTo>
                      <a:lnTo>
                        <a:pt x="236" y="117"/>
                      </a:lnTo>
                      <a:lnTo>
                        <a:pt x="241" y="101"/>
                      </a:lnTo>
                      <a:lnTo>
                        <a:pt x="243" y="93"/>
                      </a:lnTo>
                      <a:lnTo>
                        <a:pt x="246" y="85"/>
                      </a:lnTo>
                      <a:lnTo>
                        <a:pt x="247" y="77"/>
                      </a:lnTo>
                      <a:lnTo>
                        <a:pt x="249" y="70"/>
                      </a:lnTo>
                      <a:lnTo>
                        <a:pt x="251" y="61"/>
                      </a:lnTo>
                      <a:lnTo>
                        <a:pt x="252"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01" name="Freeform 145"/>
                <p:cNvSpPr>
                  <a:spLocks/>
                </p:cNvSpPr>
                <p:nvPr/>
              </p:nvSpPr>
              <p:spPr bwMode="auto">
                <a:xfrm>
                  <a:off x="3352" y="3146"/>
                  <a:ext cx="4" cy="16"/>
                </a:xfrm>
                <a:custGeom>
                  <a:avLst/>
                  <a:gdLst>
                    <a:gd name="T0" fmla="*/ 0 w 24"/>
                    <a:gd name="T1" fmla="*/ 0 h 83"/>
                    <a:gd name="T2" fmla="*/ 0 w 24"/>
                    <a:gd name="T3" fmla="*/ 0 h 83"/>
                    <a:gd name="T4" fmla="*/ 0 w 24"/>
                    <a:gd name="T5" fmla="*/ 0 h 83"/>
                    <a:gd name="T6" fmla="*/ 0 w 24"/>
                    <a:gd name="T7" fmla="*/ 0 h 83"/>
                    <a:gd name="T8" fmla="*/ 0 w 24"/>
                    <a:gd name="T9" fmla="*/ 0 h 83"/>
                    <a:gd name="T10" fmla="*/ 0 w 24"/>
                    <a:gd name="T11" fmla="*/ 0 h 83"/>
                    <a:gd name="T12" fmla="*/ 0 w 24"/>
                    <a:gd name="T13" fmla="*/ 0 h 83"/>
                    <a:gd name="T14" fmla="*/ 0 w 24"/>
                    <a:gd name="T15" fmla="*/ 0 h 83"/>
                    <a:gd name="T16" fmla="*/ 0 w 24"/>
                    <a:gd name="T17" fmla="*/ 0 h 83"/>
                    <a:gd name="T18" fmla="*/ 0 w 24"/>
                    <a:gd name="T19" fmla="*/ 0 h 83"/>
                    <a:gd name="T20" fmla="*/ 0 w 24"/>
                    <a:gd name="T21" fmla="*/ 0 h 83"/>
                    <a:gd name="T22" fmla="*/ 0 w 24"/>
                    <a:gd name="T23" fmla="*/ 0 h 83"/>
                    <a:gd name="T24" fmla="*/ 0 w 24"/>
                    <a:gd name="T25" fmla="*/ 0 h 83"/>
                    <a:gd name="T26" fmla="*/ 0 w 24"/>
                    <a:gd name="T27" fmla="*/ 0 h 83"/>
                    <a:gd name="T28" fmla="*/ 0 w 24"/>
                    <a:gd name="T29" fmla="*/ 0 h 83"/>
                    <a:gd name="T30" fmla="*/ 0 w 24"/>
                    <a:gd name="T31" fmla="*/ 0 h 83"/>
                    <a:gd name="T32" fmla="*/ 0 w 24"/>
                    <a:gd name="T33" fmla="*/ 1 h 83"/>
                    <a:gd name="T34" fmla="*/ 0 w 24"/>
                    <a:gd name="T35" fmla="*/ 1 h 83"/>
                    <a:gd name="T36" fmla="*/ 0 w 24"/>
                    <a:gd name="T37" fmla="*/ 1 h 83"/>
                    <a:gd name="T38" fmla="*/ 0 w 24"/>
                    <a:gd name="T39" fmla="*/ 1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83">
                      <a:moveTo>
                        <a:pt x="3" y="0"/>
                      </a:moveTo>
                      <a:lnTo>
                        <a:pt x="2" y="5"/>
                      </a:lnTo>
                      <a:lnTo>
                        <a:pt x="1" y="10"/>
                      </a:lnTo>
                      <a:lnTo>
                        <a:pt x="1" y="15"/>
                      </a:lnTo>
                      <a:lnTo>
                        <a:pt x="0" y="21"/>
                      </a:lnTo>
                      <a:lnTo>
                        <a:pt x="0" y="27"/>
                      </a:lnTo>
                      <a:lnTo>
                        <a:pt x="1" y="33"/>
                      </a:lnTo>
                      <a:lnTo>
                        <a:pt x="1" y="38"/>
                      </a:lnTo>
                      <a:lnTo>
                        <a:pt x="2" y="41"/>
                      </a:lnTo>
                      <a:lnTo>
                        <a:pt x="2" y="43"/>
                      </a:lnTo>
                      <a:lnTo>
                        <a:pt x="3" y="46"/>
                      </a:lnTo>
                      <a:lnTo>
                        <a:pt x="4" y="48"/>
                      </a:lnTo>
                      <a:lnTo>
                        <a:pt x="5" y="52"/>
                      </a:lnTo>
                      <a:lnTo>
                        <a:pt x="6" y="54"/>
                      </a:lnTo>
                      <a:lnTo>
                        <a:pt x="9" y="59"/>
                      </a:lnTo>
                      <a:lnTo>
                        <a:pt x="12" y="63"/>
                      </a:lnTo>
                      <a:lnTo>
                        <a:pt x="18" y="73"/>
                      </a:lnTo>
                      <a:lnTo>
                        <a:pt x="21" y="78"/>
                      </a:lnTo>
                      <a:lnTo>
                        <a:pt x="23" y="80"/>
                      </a:lnTo>
                      <a:lnTo>
                        <a:pt x="24"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402" name="Line 146"/>
                <p:cNvSpPr>
                  <a:spLocks noChangeShapeType="1"/>
                </p:cNvSpPr>
                <p:nvPr/>
              </p:nvSpPr>
              <p:spPr bwMode="auto">
                <a:xfrm flipH="1">
                  <a:off x="3396" y="3049"/>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1383" name="Group 147"/>
              <p:cNvGrpSpPr>
                <a:grpSpLocks/>
              </p:cNvGrpSpPr>
              <p:nvPr/>
            </p:nvGrpSpPr>
            <p:grpSpPr bwMode="auto">
              <a:xfrm>
                <a:off x="3665" y="3348"/>
                <a:ext cx="76" cy="111"/>
                <a:chOff x="3665" y="3348"/>
                <a:chExt cx="76" cy="111"/>
              </a:xfrm>
            </p:grpSpPr>
            <p:sp>
              <p:nvSpPr>
                <p:cNvPr id="51398" name="Freeform 148"/>
                <p:cNvSpPr>
                  <a:spLocks/>
                </p:cNvSpPr>
                <p:nvPr/>
              </p:nvSpPr>
              <p:spPr bwMode="auto">
                <a:xfrm>
                  <a:off x="3665" y="3348"/>
                  <a:ext cx="50" cy="111"/>
                </a:xfrm>
                <a:custGeom>
                  <a:avLst/>
                  <a:gdLst>
                    <a:gd name="T0" fmla="*/ 0 w 266"/>
                    <a:gd name="T1" fmla="*/ 4 h 597"/>
                    <a:gd name="T2" fmla="*/ 1 w 266"/>
                    <a:gd name="T3" fmla="*/ 4 h 597"/>
                    <a:gd name="T4" fmla="*/ 1 w 266"/>
                    <a:gd name="T5" fmla="*/ 4 h 597"/>
                    <a:gd name="T6" fmla="*/ 1 w 266"/>
                    <a:gd name="T7" fmla="*/ 4 h 597"/>
                    <a:gd name="T8" fmla="*/ 1 w 266"/>
                    <a:gd name="T9" fmla="*/ 4 h 597"/>
                    <a:gd name="T10" fmla="*/ 1 w 266"/>
                    <a:gd name="T11" fmla="*/ 4 h 597"/>
                    <a:gd name="T12" fmla="*/ 1 w 266"/>
                    <a:gd name="T13" fmla="*/ 4 h 597"/>
                    <a:gd name="T14" fmla="*/ 1 w 266"/>
                    <a:gd name="T15" fmla="*/ 4 h 597"/>
                    <a:gd name="T16" fmla="*/ 1 w 266"/>
                    <a:gd name="T17" fmla="*/ 4 h 597"/>
                    <a:gd name="T18" fmla="*/ 1 w 266"/>
                    <a:gd name="T19" fmla="*/ 4 h 597"/>
                    <a:gd name="T20" fmla="*/ 1 w 266"/>
                    <a:gd name="T21" fmla="*/ 4 h 597"/>
                    <a:gd name="T22" fmla="*/ 1 w 266"/>
                    <a:gd name="T23" fmla="*/ 4 h 597"/>
                    <a:gd name="T24" fmla="*/ 1 w 266"/>
                    <a:gd name="T25" fmla="*/ 3 h 597"/>
                    <a:gd name="T26" fmla="*/ 1 w 266"/>
                    <a:gd name="T27" fmla="*/ 3 h 597"/>
                    <a:gd name="T28" fmla="*/ 1 w 266"/>
                    <a:gd name="T29" fmla="*/ 3 h 597"/>
                    <a:gd name="T30" fmla="*/ 1 w 266"/>
                    <a:gd name="T31" fmla="*/ 3 h 597"/>
                    <a:gd name="T32" fmla="*/ 2 w 266"/>
                    <a:gd name="T33" fmla="*/ 3 h 597"/>
                    <a:gd name="T34" fmla="*/ 2 w 266"/>
                    <a:gd name="T35" fmla="*/ 3 h 597"/>
                    <a:gd name="T36" fmla="*/ 2 w 266"/>
                    <a:gd name="T37" fmla="*/ 2 h 597"/>
                    <a:gd name="T38" fmla="*/ 2 w 266"/>
                    <a:gd name="T39" fmla="*/ 2 h 597"/>
                    <a:gd name="T40" fmla="*/ 2 w 266"/>
                    <a:gd name="T41" fmla="*/ 2 h 597"/>
                    <a:gd name="T42" fmla="*/ 2 w 266"/>
                    <a:gd name="T43" fmla="*/ 2 h 597"/>
                    <a:gd name="T44" fmla="*/ 2 w 266"/>
                    <a:gd name="T45" fmla="*/ 2 h 597"/>
                    <a:gd name="T46" fmla="*/ 2 w 266"/>
                    <a:gd name="T47" fmla="*/ 2 h 597"/>
                    <a:gd name="T48" fmla="*/ 2 w 266"/>
                    <a:gd name="T49" fmla="*/ 2 h 597"/>
                    <a:gd name="T50" fmla="*/ 2 w 266"/>
                    <a:gd name="T51" fmla="*/ 1 h 597"/>
                    <a:gd name="T52" fmla="*/ 2 w 266"/>
                    <a:gd name="T53" fmla="*/ 1 h 597"/>
                    <a:gd name="T54" fmla="*/ 2 w 266"/>
                    <a:gd name="T55" fmla="*/ 1 h 597"/>
                    <a:gd name="T56" fmla="*/ 2 w 266"/>
                    <a:gd name="T57" fmla="*/ 1 h 597"/>
                    <a:gd name="T58" fmla="*/ 2 w 266"/>
                    <a:gd name="T59" fmla="*/ 1 h 597"/>
                    <a:gd name="T60" fmla="*/ 2 w 266"/>
                    <a:gd name="T61" fmla="*/ 1 h 597"/>
                    <a:gd name="T62" fmla="*/ 2 w 266"/>
                    <a:gd name="T63" fmla="*/ 1 h 597"/>
                    <a:gd name="T64" fmla="*/ 2 w 266"/>
                    <a:gd name="T65" fmla="*/ 1 h 597"/>
                    <a:gd name="T66" fmla="*/ 2 w 266"/>
                    <a:gd name="T67" fmla="*/ 1 h 597"/>
                    <a:gd name="T68" fmla="*/ 1 w 266"/>
                    <a:gd name="T69" fmla="*/ 1 h 5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6" h="597">
                      <a:moveTo>
                        <a:pt x="159" y="0"/>
                      </a:moveTo>
                      <a:lnTo>
                        <a:pt x="0" y="597"/>
                      </a:lnTo>
                      <a:lnTo>
                        <a:pt x="104" y="597"/>
                      </a:lnTo>
                      <a:lnTo>
                        <a:pt x="107" y="597"/>
                      </a:lnTo>
                      <a:lnTo>
                        <a:pt x="111" y="596"/>
                      </a:lnTo>
                      <a:lnTo>
                        <a:pt x="116" y="596"/>
                      </a:lnTo>
                      <a:lnTo>
                        <a:pt x="120" y="595"/>
                      </a:lnTo>
                      <a:lnTo>
                        <a:pt x="124" y="594"/>
                      </a:lnTo>
                      <a:lnTo>
                        <a:pt x="127" y="592"/>
                      </a:lnTo>
                      <a:lnTo>
                        <a:pt x="132" y="591"/>
                      </a:lnTo>
                      <a:lnTo>
                        <a:pt x="136" y="589"/>
                      </a:lnTo>
                      <a:lnTo>
                        <a:pt x="140" y="587"/>
                      </a:lnTo>
                      <a:lnTo>
                        <a:pt x="144" y="585"/>
                      </a:lnTo>
                      <a:lnTo>
                        <a:pt x="149" y="581"/>
                      </a:lnTo>
                      <a:lnTo>
                        <a:pt x="153" y="578"/>
                      </a:lnTo>
                      <a:lnTo>
                        <a:pt x="156" y="576"/>
                      </a:lnTo>
                      <a:lnTo>
                        <a:pt x="160" y="572"/>
                      </a:lnTo>
                      <a:lnTo>
                        <a:pt x="165" y="569"/>
                      </a:lnTo>
                      <a:lnTo>
                        <a:pt x="168" y="565"/>
                      </a:lnTo>
                      <a:lnTo>
                        <a:pt x="172" y="561"/>
                      </a:lnTo>
                      <a:lnTo>
                        <a:pt x="176" y="557"/>
                      </a:lnTo>
                      <a:lnTo>
                        <a:pt x="180" y="553"/>
                      </a:lnTo>
                      <a:lnTo>
                        <a:pt x="183" y="548"/>
                      </a:lnTo>
                      <a:lnTo>
                        <a:pt x="186" y="544"/>
                      </a:lnTo>
                      <a:lnTo>
                        <a:pt x="189" y="539"/>
                      </a:lnTo>
                      <a:lnTo>
                        <a:pt x="192" y="535"/>
                      </a:lnTo>
                      <a:lnTo>
                        <a:pt x="196" y="529"/>
                      </a:lnTo>
                      <a:lnTo>
                        <a:pt x="199" y="524"/>
                      </a:lnTo>
                      <a:lnTo>
                        <a:pt x="202" y="519"/>
                      </a:lnTo>
                      <a:lnTo>
                        <a:pt x="204" y="513"/>
                      </a:lnTo>
                      <a:lnTo>
                        <a:pt x="206" y="508"/>
                      </a:lnTo>
                      <a:lnTo>
                        <a:pt x="208" y="503"/>
                      </a:lnTo>
                      <a:lnTo>
                        <a:pt x="210" y="497"/>
                      </a:lnTo>
                      <a:lnTo>
                        <a:pt x="213" y="492"/>
                      </a:lnTo>
                      <a:lnTo>
                        <a:pt x="215" y="487"/>
                      </a:lnTo>
                      <a:lnTo>
                        <a:pt x="216" y="481"/>
                      </a:lnTo>
                      <a:lnTo>
                        <a:pt x="261" y="315"/>
                      </a:lnTo>
                      <a:lnTo>
                        <a:pt x="262" y="310"/>
                      </a:lnTo>
                      <a:lnTo>
                        <a:pt x="263" y="304"/>
                      </a:lnTo>
                      <a:lnTo>
                        <a:pt x="264" y="298"/>
                      </a:lnTo>
                      <a:lnTo>
                        <a:pt x="265" y="293"/>
                      </a:lnTo>
                      <a:lnTo>
                        <a:pt x="266" y="288"/>
                      </a:lnTo>
                      <a:lnTo>
                        <a:pt x="266" y="282"/>
                      </a:lnTo>
                      <a:lnTo>
                        <a:pt x="266" y="277"/>
                      </a:lnTo>
                      <a:lnTo>
                        <a:pt x="266" y="272"/>
                      </a:lnTo>
                      <a:lnTo>
                        <a:pt x="266" y="266"/>
                      </a:lnTo>
                      <a:lnTo>
                        <a:pt x="266" y="262"/>
                      </a:lnTo>
                      <a:lnTo>
                        <a:pt x="265" y="257"/>
                      </a:lnTo>
                      <a:lnTo>
                        <a:pt x="265" y="252"/>
                      </a:lnTo>
                      <a:lnTo>
                        <a:pt x="264" y="248"/>
                      </a:lnTo>
                      <a:lnTo>
                        <a:pt x="263" y="243"/>
                      </a:lnTo>
                      <a:lnTo>
                        <a:pt x="262" y="239"/>
                      </a:lnTo>
                      <a:lnTo>
                        <a:pt x="259" y="234"/>
                      </a:lnTo>
                      <a:lnTo>
                        <a:pt x="258" y="231"/>
                      </a:lnTo>
                      <a:lnTo>
                        <a:pt x="256" y="227"/>
                      </a:lnTo>
                      <a:lnTo>
                        <a:pt x="254" y="224"/>
                      </a:lnTo>
                      <a:lnTo>
                        <a:pt x="252" y="221"/>
                      </a:lnTo>
                      <a:lnTo>
                        <a:pt x="250" y="217"/>
                      </a:lnTo>
                      <a:lnTo>
                        <a:pt x="247" y="214"/>
                      </a:lnTo>
                      <a:lnTo>
                        <a:pt x="245" y="212"/>
                      </a:lnTo>
                      <a:lnTo>
                        <a:pt x="241" y="210"/>
                      </a:lnTo>
                      <a:lnTo>
                        <a:pt x="238" y="207"/>
                      </a:lnTo>
                      <a:lnTo>
                        <a:pt x="235" y="206"/>
                      </a:lnTo>
                      <a:lnTo>
                        <a:pt x="232" y="203"/>
                      </a:lnTo>
                      <a:lnTo>
                        <a:pt x="229" y="202"/>
                      </a:lnTo>
                      <a:lnTo>
                        <a:pt x="225" y="201"/>
                      </a:lnTo>
                      <a:lnTo>
                        <a:pt x="221" y="200"/>
                      </a:lnTo>
                      <a:lnTo>
                        <a:pt x="218" y="199"/>
                      </a:lnTo>
                      <a:lnTo>
                        <a:pt x="215" y="199"/>
                      </a:lnTo>
                      <a:lnTo>
                        <a:pt x="210" y="199"/>
                      </a:lnTo>
                      <a:lnTo>
                        <a:pt x="106"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99" name="Line 149"/>
                <p:cNvSpPr>
                  <a:spLocks noChangeShapeType="1"/>
                </p:cNvSpPr>
                <p:nvPr/>
              </p:nvSpPr>
              <p:spPr bwMode="auto">
                <a:xfrm flipH="1">
                  <a:off x="3729" y="3348"/>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384" name="Freeform 150"/>
              <p:cNvSpPr>
                <a:spLocks/>
              </p:cNvSpPr>
              <p:nvPr/>
            </p:nvSpPr>
            <p:spPr bwMode="auto">
              <a:xfrm>
                <a:off x="3703" y="3580"/>
                <a:ext cx="50" cy="113"/>
              </a:xfrm>
              <a:custGeom>
                <a:avLst/>
                <a:gdLst>
                  <a:gd name="T0" fmla="*/ 1 w 267"/>
                  <a:gd name="T1" fmla="*/ 0 h 597"/>
                  <a:gd name="T2" fmla="*/ 0 w 267"/>
                  <a:gd name="T3" fmla="*/ 4 h 597"/>
                  <a:gd name="T4" fmla="*/ 1 w 267"/>
                  <a:gd name="T5" fmla="*/ 4 h 597"/>
                  <a:gd name="T6" fmla="*/ 1 w 267"/>
                  <a:gd name="T7" fmla="*/ 4 h 597"/>
                  <a:gd name="T8" fmla="*/ 1 w 267"/>
                  <a:gd name="T9" fmla="*/ 4 h 597"/>
                  <a:gd name="T10" fmla="*/ 1 w 267"/>
                  <a:gd name="T11" fmla="*/ 4 h 597"/>
                  <a:gd name="T12" fmla="*/ 1 w 267"/>
                  <a:gd name="T13" fmla="*/ 4 h 597"/>
                  <a:gd name="T14" fmla="*/ 1 w 267"/>
                  <a:gd name="T15" fmla="*/ 4 h 597"/>
                  <a:gd name="T16" fmla="*/ 1 w 267"/>
                  <a:gd name="T17" fmla="*/ 4 h 597"/>
                  <a:gd name="T18" fmla="*/ 1 w 267"/>
                  <a:gd name="T19" fmla="*/ 4 h 597"/>
                  <a:gd name="T20" fmla="*/ 1 w 267"/>
                  <a:gd name="T21" fmla="*/ 4 h 597"/>
                  <a:gd name="T22" fmla="*/ 1 w 267"/>
                  <a:gd name="T23" fmla="*/ 4 h 597"/>
                  <a:gd name="T24" fmla="*/ 1 w 267"/>
                  <a:gd name="T25" fmla="*/ 4 h 597"/>
                  <a:gd name="T26" fmla="*/ 1 w 267"/>
                  <a:gd name="T27" fmla="*/ 4 h 597"/>
                  <a:gd name="T28" fmla="*/ 1 w 267"/>
                  <a:gd name="T29" fmla="*/ 4 h 597"/>
                  <a:gd name="T30" fmla="*/ 1 w 267"/>
                  <a:gd name="T31" fmla="*/ 4 h 597"/>
                  <a:gd name="T32" fmla="*/ 1 w 267"/>
                  <a:gd name="T33" fmla="*/ 3 h 597"/>
                  <a:gd name="T34" fmla="*/ 1 w 267"/>
                  <a:gd name="T35" fmla="*/ 3 h 597"/>
                  <a:gd name="T36" fmla="*/ 1 w 267"/>
                  <a:gd name="T37" fmla="*/ 3 h 597"/>
                  <a:gd name="T38" fmla="*/ 1 w 267"/>
                  <a:gd name="T39" fmla="*/ 3 h 597"/>
                  <a:gd name="T40" fmla="*/ 2 w 267"/>
                  <a:gd name="T41" fmla="*/ 2 h 597"/>
                  <a:gd name="T42" fmla="*/ 2 w 267"/>
                  <a:gd name="T43" fmla="*/ 2 h 597"/>
                  <a:gd name="T44" fmla="*/ 2 w 267"/>
                  <a:gd name="T45" fmla="*/ 2 h 597"/>
                  <a:gd name="T46" fmla="*/ 2 w 267"/>
                  <a:gd name="T47" fmla="*/ 2 h 597"/>
                  <a:gd name="T48" fmla="*/ 2 w 267"/>
                  <a:gd name="T49" fmla="*/ 2 h 597"/>
                  <a:gd name="T50" fmla="*/ 2 w 267"/>
                  <a:gd name="T51" fmla="*/ 2 h 597"/>
                  <a:gd name="T52" fmla="*/ 2 w 267"/>
                  <a:gd name="T53" fmla="*/ 2 h 597"/>
                  <a:gd name="T54" fmla="*/ 2 w 267"/>
                  <a:gd name="T55" fmla="*/ 2 h 597"/>
                  <a:gd name="T56" fmla="*/ 2 w 267"/>
                  <a:gd name="T57" fmla="*/ 2 h 597"/>
                  <a:gd name="T58" fmla="*/ 2 w 267"/>
                  <a:gd name="T59" fmla="*/ 2 h 597"/>
                  <a:gd name="T60" fmla="*/ 2 w 267"/>
                  <a:gd name="T61" fmla="*/ 2 h 597"/>
                  <a:gd name="T62" fmla="*/ 2 w 267"/>
                  <a:gd name="T63" fmla="*/ 2 h 597"/>
                  <a:gd name="T64" fmla="*/ 2 w 267"/>
                  <a:gd name="T65" fmla="*/ 2 h 597"/>
                  <a:gd name="T66" fmla="*/ 1 w 267"/>
                  <a:gd name="T67" fmla="*/ 1 h 597"/>
                  <a:gd name="T68" fmla="*/ 1 w 267"/>
                  <a:gd name="T69" fmla="*/ 1 h 597"/>
                  <a:gd name="T70" fmla="*/ 1 w 267"/>
                  <a:gd name="T71" fmla="*/ 1 h 597"/>
                  <a:gd name="T72" fmla="*/ 1 w 267"/>
                  <a:gd name="T73" fmla="*/ 1 h 597"/>
                  <a:gd name="T74" fmla="*/ 1 w 267"/>
                  <a:gd name="T75" fmla="*/ 1 h 597"/>
                  <a:gd name="T76" fmla="*/ 1 w 267"/>
                  <a:gd name="T77" fmla="*/ 1 h 5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67" h="597">
                    <a:moveTo>
                      <a:pt x="161" y="0"/>
                    </a:moveTo>
                    <a:lnTo>
                      <a:pt x="0" y="597"/>
                    </a:lnTo>
                    <a:lnTo>
                      <a:pt x="105" y="597"/>
                    </a:lnTo>
                    <a:lnTo>
                      <a:pt x="113" y="596"/>
                    </a:lnTo>
                    <a:lnTo>
                      <a:pt x="120" y="595"/>
                    </a:lnTo>
                    <a:lnTo>
                      <a:pt x="129" y="593"/>
                    </a:lnTo>
                    <a:lnTo>
                      <a:pt x="136" y="588"/>
                    </a:lnTo>
                    <a:lnTo>
                      <a:pt x="145" y="584"/>
                    </a:lnTo>
                    <a:lnTo>
                      <a:pt x="152" y="579"/>
                    </a:lnTo>
                    <a:lnTo>
                      <a:pt x="160" y="573"/>
                    </a:lnTo>
                    <a:lnTo>
                      <a:pt x="168" y="566"/>
                    </a:lnTo>
                    <a:lnTo>
                      <a:pt x="175" y="559"/>
                    </a:lnTo>
                    <a:lnTo>
                      <a:pt x="182" y="550"/>
                    </a:lnTo>
                    <a:lnTo>
                      <a:pt x="188" y="542"/>
                    </a:lnTo>
                    <a:lnTo>
                      <a:pt x="195" y="532"/>
                    </a:lnTo>
                    <a:lnTo>
                      <a:pt x="200" y="522"/>
                    </a:lnTo>
                    <a:lnTo>
                      <a:pt x="206" y="512"/>
                    </a:lnTo>
                    <a:lnTo>
                      <a:pt x="210" y="502"/>
                    </a:lnTo>
                    <a:lnTo>
                      <a:pt x="214" y="491"/>
                    </a:lnTo>
                    <a:lnTo>
                      <a:pt x="217" y="481"/>
                    </a:lnTo>
                    <a:lnTo>
                      <a:pt x="262" y="315"/>
                    </a:lnTo>
                    <a:lnTo>
                      <a:pt x="264" y="304"/>
                    </a:lnTo>
                    <a:lnTo>
                      <a:pt x="266" y="293"/>
                    </a:lnTo>
                    <a:lnTo>
                      <a:pt x="267" y="283"/>
                    </a:lnTo>
                    <a:lnTo>
                      <a:pt x="267" y="272"/>
                    </a:lnTo>
                    <a:lnTo>
                      <a:pt x="267" y="263"/>
                    </a:lnTo>
                    <a:lnTo>
                      <a:pt x="266" y="253"/>
                    </a:lnTo>
                    <a:lnTo>
                      <a:pt x="264" y="244"/>
                    </a:lnTo>
                    <a:lnTo>
                      <a:pt x="262" y="236"/>
                    </a:lnTo>
                    <a:lnTo>
                      <a:pt x="258" y="229"/>
                    </a:lnTo>
                    <a:lnTo>
                      <a:pt x="255" y="222"/>
                    </a:lnTo>
                    <a:lnTo>
                      <a:pt x="249" y="216"/>
                    </a:lnTo>
                    <a:lnTo>
                      <a:pt x="245" y="210"/>
                    </a:lnTo>
                    <a:lnTo>
                      <a:pt x="239" y="206"/>
                    </a:lnTo>
                    <a:lnTo>
                      <a:pt x="232" y="203"/>
                    </a:lnTo>
                    <a:lnTo>
                      <a:pt x="226" y="200"/>
                    </a:lnTo>
                    <a:lnTo>
                      <a:pt x="219" y="199"/>
                    </a:lnTo>
                    <a:lnTo>
                      <a:pt x="212" y="199"/>
                    </a:lnTo>
                    <a:lnTo>
                      <a:pt x="108"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51385" name="Group 151"/>
              <p:cNvGrpSpPr>
                <a:grpSpLocks/>
              </p:cNvGrpSpPr>
              <p:nvPr/>
            </p:nvGrpSpPr>
            <p:grpSpPr bwMode="auto">
              <a:xfrm>
                <a:off x="4142" y="2750"/>
                <a:ext cx="71" cy="111"/>
                <a:chOff x="4142" y="2750"/>
                <a:chExt cx="71" cy="111"/>
              </a:xfrm>
            </p:grpSpPr>
            <p:sp>
              <p:nvSpPr>
                <p:cNvPr id="51392" name="Line 152"/>
                <p:cNvSpPr>
                  <a:spLocks noChangeShapeType="1"/>
                </p:cNvSpPr>
                <p:nvPr/>
              </p:nvSpPr>
              <p:spPr bwMode="auto">
                <a:xfrm flipH="1">
                  <a:off x="4153" y="286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93" name="Freeform 153"/>
                <p:cNvSpPr>
                  <a:spLocks/>
                </p:cNvSpPr>
                <p:nvPr/>
              </p:nvSpPr>
              <p:spPr bwMode="auto">
                <a:xfrm>
                  <a:off x="4142" y="2840"/>
                  <a:ext cx="11" cy="21"/>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2" y="22"/>
                      </a:lnTo>
                      <a:lnTo>
                        <a:pt x="1" y="31"/>
                      </a:lnTo>
                      <a:lnTo>
                        <a:pt x="0" y="42"/>
                      </a:lnTo>
                      <a:lnTo>
                        <a:pt x="1" y="51"/>
                      </a:lnTo>
                      <a:lnTo>
                        <a:pt x="2" y="61"/>
                      </a:lnTo>
                      <a:lnTo>
                        <a:pt x="4" y="70"/>
                      </a:lnTo>
                      <a:lnTo>
                        <a:pt x="6" y="78"/>
                      </a:lnTo>
                      <a:lnTo>
                        <a:pt x="9" y="86"/>
                      </a:lnTo>
                      <a:lnTo>
                        <a:pt x="13" y="93"/>
                      </a:lnTo>
                      <a:lnTo>
                        <a:pt x="18" y="98"/>
                      </a:lnTo>
                      <a:lnTo>
                        <a:pt x="23" y="104"/>
                      </a:lnTo>
                      <a:lnTo>
                        <a:pt x="28" y="108"/>
                      </a:lnTo>
                      <a:lnTo>
                        <a:pt x="35" y="111"/>
                      </a:lnTo>
                      <a:lnTo>
                        <a:pt x="41" y="114"/>
                      </a:lnTo>
                      <a:lnTo>
                        <a:pt x="49"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94" name="Line 154"/>
                <p:cNvSpPr>
                  <a:spLocks noChangeShapeType="1"/>
                </p:cNvSpPr>
                <p:nvPr/>
              </p:nvSpPr>
              <p:spPr bwMode="auto">
                <a:xfrm flipV="1">
                  <a:off x="4144" y="2809"/>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95" name="Freeform 155"/>
                <p:cNvSpPr>
                  <a:spLocks/>
                </p:cNvSpPr>
                <p:nvPr/>
              </p:nvSpPr>
              <p:spPr bwMode="auto">
                <a:xfrm>
                  <a:off x="4152" y="2788"/>
                  <a:ext cx="21" cy="21"/>
                </a:xfrm>
                <a:custGeom>
                  <a:avLst/>
                  <a:gdLst>
                    <a:gd name="T0" fmla="*/ 1 w 111"/>
                    <a:gd name="T1" fmla="*/ 0 h 116"/>
                    <a:gd name="T2" fmla="*/ 1 w 111"/>
                    <a:gd name="T3" fmla="*/ 0 h 116"/>
                    <a:gd name="T4" fmla="*/ 1 w 111"/>
                    <a:gd name="T5" fmla="*/ 0 h 116"/>
                    <a:gd name="T6" fmla="*/ 1 w 111"/>
                    <a:gd name="T7" fmla="*/ 0 h 116"/>
                    <a:gd name="T8" fmla="*/ 1 w 111"/>
                    <a:gd name="T9" fmla="*/ 0 h 116"/>
                    <a:gd name="T10" fmla="*/ 1 w 111"/>
                    <a:gd name="T11" fmla="*/ 0 h 116"/>
                    <a:gd name="T12" fmla="*/ 0 w 111"/>
                    <a:gd name="T13" fmla="*/ 0 h 116"/>
                    <a:gd name="T14" fmla="*/ 0 w 111"/>
                    <a:gd name="T15" fmla="*/ 0 h 116"/>
                    <a:gd name="T16" fmla="*/ 0 w 111"/>
                    <a:gd name="T17" fmla="*/ 0 h 116"/>
                    <a:gd name="T18" fmla="*/ 0 w 111"/>
                    <a:gd name="T19" fmla="*/ 0 h 116"/>
                    <a:gd name="T20" fmla="*/ 0 w 111"/>
                    <a:gd name="T21" fmla="*/ 0 h 116"/>
                    <a:gd name="T22" fmla="*/ 0 w 111"/>
                    <a:gd name="T23" fmla="*/ 0 h 116"/>
                    <a:gd name="T24" fmla="*/ 0 w 111"/>
                    <a:gd name="T25" fmla="*/ 0 h 116"/>
                    <a:gd name="T26" fmla="*/ 0 w 111"/>
                    <a:gd name="T27" fmla="*/ 0 h 116"/>
                    <a:gd name="T28" fmla="*/ 0 w 111"/>
                    <a:gd name="T29" fmla="*/ 1 h 116"/>
                    <a:gd name="T30" fmla="*/ 0 w 111"/>
                    <a:gd name="T31" fmla="*/ 1 h 116"/>
                    <a:gd name="T32" fmla="*/ 0 w 111"/>
                    <a:gd name="T33" fmla="*/ 1 h 116"/>
                    <a:gd name="T34" fmla="*/ 0 w 111"/>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16">
                      <a:moveTo>
                        <a:pt x="111" y="0"/>
                      </a:moveTo>
                      <a:lnTo>
                        <a:pt x="104" y="0"/>
                      </a:lnTo>
                      <a:lnTo>
                        <a:pt x="97" y="1"/>
                      </a:lnTo>
                      <a:lnTo>
                        <a:pt x="88" y="4"/>
                      </a:lnTo>
                      <a:lnTo>
                        <a:pt x="81" y="8"/>
                      </a:lnTo>
                      <a:lnTo>
                        <a:pt x="72" y="12"/>
                      </a:lnTo>
                      <a:lnTo>
                        <a:pt x="65" y="17"/>
                      </a:lnTo>
                      <a:lnTo>
                        <a:pt x="56" y="24"/>
                      </a:lnTo>
                      <a:lnTo>
                        <a:pt x="49" y="30"/>
                      </a:lnTo>
                      <a:lnTo>
                        <a:pt x="41" y="37"/>
                      </a:lnTo>
                      <a:lnTo>
                        <a:pt x="35" y="46"/>
                      </a:lnTo>
                      <a:lnTo>
                        <a:pt x="27" y="54"/>
                      </a:lnTo>
                      <a:lnTo>
                        <a:pt x="22" y="64"/>
                      </a:lnTo>
                      <a:lnTo>
                        <a:pt x="16" y="74"/>
                      </a:lnTo>
                      <a:lnTo>
                        <a:pt x="11" y="84"/>
                      </a:lnTo>
                      <a:lnTo>
                        <a:pt x="6" y="95"/>
                      </a:lnTo>
                      <a:lnTo>
                        <a:pt x="3" y="106"/>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96" name="Line 156"/>
                <p:cNvSpPr>
                  <a:spLocks noChangeShapeType="1"/>
                </p:cNvSpPr>
                <p:nvPr/>
              </p:nvSpPr>
              <p:spPr bwMode="auto">
                <a:xfrm>
                  <a:off x="4173" y="2788"/>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97" name="Line 157"/>
                <p:cNvSpPr>
                  <a:spLocks noChangeShapeType="1"/>
                </p:cNvSpPr>
                <p:nvPr/>
              </p:nvSpPr>
              <p:spPr bwMode="auto">
                <a:xfrm flipH="1">
                  <a:off x="4201" y="2750"/>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386" name="Freeform 158"/>
              <p:cNvSpPr>
                <a:spLocks/>
              </p:cNvSpPr>
              <p:nvPr/>
            </p:nvSpPr>
            <p:spPr bwMode="auto">
              <a:xfrm>
                <a:off x="3813" y="3382"/>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2"/>
                    </a:moveTo>
                    <a:lnTo>
                      <a:pt x="265" y="123"/>
                    </a:lnTo>
                    <a:lnTo>
                      <a:pt x="264" y="114"/>
                    </a:lnTo>
                    <a:lnTo>
                      <a:pt x="263" y="105"/>
                    </a:lnTo>
                    <a:lnTo>
                      <a:pt x="261" y="97"/>
                    </a:lnTo>
                    <a:lnTo>
                      <a:pt x="257" y="88"/>
                    </a:lnTo>
                    <a:lnTo>
                      <a:pt x="254" y="80"/>
                    </a:lnTo>
                    <a:lnTo>
                      <a:pt x="250" y="71"/>
                    </a:lnTo>
                    <a:lnTo>
                      <a:pt x="246" y="64"/>
                    </a:lnTo>
                    <a:lnTo>
                      <a:pt x="240" y="55"/>
                    </a:lnTo>
                    <a:lnTo>
                      <a:pt x="235" y="49"/>
                    </a:lnTo>
                    <a:lnTo>
                      <a:pt x="230" y="42"/>
                    </a:lnTo>
                    <a:lnTo>
                      <a:pt x="223" y="35"/>
                    </a:lnTo>
                    <a:lnTo>
                      <a:pt x="216" y="30"/>
                    </a:lnTo>
                    <a:lnTo>
                      <a:pt x="209" y="23"/>
                    </a:lnTo>
                    <a:lnTo>
                      <a:pt x="201" y="19"/>
                    </a:lnTo>
                    <a:lnTo>
                      <a:pt x="193" y="15"/>
                    </a:lnTo>
                    <a:lnTo>
                      <a:pt x="185" y="11"/>
                    </a:lnTo>
                    <a:lnTo>
                      <a:pt x="176" y="7"/>
                    </a:lnTo>
                    <a:lnTo>
                      <a:pt x="168" y="4"/>
                    </a:lnTo>
                    <a:lnTo>
                      <a:pt x="159" y="2"/>
                    </a:lnTo>
                    <a:lnTo>
                      <a:pt x="151" y="1"/>
                    </a:lnTo>
                    <a:lnTo>
                      <a:pt x="141" y="0"/>
                    </a:lnTo>
                    <a:lnTo>
                      <a:pt x="133" y="0"/>
                    </a:lnTo>
                    <a:lnTo>
                      <a:pt x="123" y="0"/>
                    </a:lnTo>
                    <a:lnTo>
                      <a:pt x="115" y="1"/>
                    </a:lnTo>
                    <a:lnTo>
                      <a:pt x="105" y="2"/>
                    </a:lnTo>
                    <a:lnTo>
                      <a:pt x="97" y="4"/>
                    </a:lnTo>
                    <a:lnTo>
                      <a:pt x="88" y="7"/>
                    </a:lnTo>
                    <a:lnTo>
                      <a:pt x="80" y="11"/>
                    </a:lnTo>
                    <a:lnTo>
                      <a:pt x="71" y="15"/>
                    </a:lnTo>
                    <a:lnTo>
                      <a:pt x="64" y="19"/>
                    </a:lnTo>
                    <a:lnTo>
                      <a:pt x="56" y="23"/>
                    </a:lnTo>
                    <a:lnTo>
                      <a:pt x="49" y="30"/>
                    </a:lnTo>
                    <a:lnTo>
                      <a:pt x="42" y="35"/>
                    </a:lnTo>
                    <a:lnTo>
                      <a:pt x="36" y="42"/>
                    </a:lnTo>
                    <a:lnTo>
                      <a:pt x="29" y="49"/>
                    </a:lnTo>
                    <a:lnTo>
                      <a:pt x="24" y="55"/>
                    </a:lnTo>
                    <a:lnTo>
                      <a:pt x="19" y="64"/>
                    </a:lnTo>
                    <a:lnTo>
                      <a:pt x="15" y="71"/>
                    </a:lnTo>
                    <a:lnTo>
                      <a:pt x="10" y="80"/>
                    </a:lnTo>
                    <a:lnTo>
                      <a:pt x="7" y="88"/>
                    </a:lnTo>
                    <a:lnTo>
                      <a:pt x="5" y="97"/>
                    </a:lnTo>
                    <a:lnTo>
                      <a:pt x="3" y="105"/>
                    </a:lnTo>
                    <a:lnTo>
                      <a:pt x="1" y="114"/>
                    </a:lnTo>
                    <a:lnTo>
                      <a:pt x="0" y="123"/>
                    </a:lnTo>
                    <a:lnTo>
                      <a:pt x="0" y="132"/>
                    </a:lnTo>
                    <a:lnTo>
                      <a:pt x="0" y="142"/>
                    </a:lnTo>
                    <a:lnTo>
                      <a:pt x="1" y="150"/>
                    </a:lnTo>
                    <a:lnTo>
                      <a:pt x="3" y="160"/>
                    </a:lnTo>
                    <a:lnTo>
                      <a:pt x="5" y="168"/>
                    </a:lnTo>
                    <a:lnTo>
                      <a:pt x="7" y="177"/>
                    </a:lnTo>
                    <a:lnTo>
                      <a:pt x="10" y="185"/>
                    </a:lnTo>
                    <a:lnTo>
                      <a:pt x="15" y="194"/>
                    </a:lnTo>
                    <a:lnTo>
                      <a:pt x="19" y="201"/>
                    </a:lnTo>
                    <a:lnTo>
                      <a:pt x="24" y="209"/>
                    </a:lnTo>
                    <a:lnTo>
                      <a:pt x="29" y="216"/>
                    </a:lnTo>
                    <a:lnTo>
                      <a:pt x="36" y="223"/>
                    </a:lnTo>
                    <a:lnTo>
                      <a:pt x="42" y="229"/>
                    </a:lnTo>
                    <a:lnTo>
                      <a:pt x="49" y="235"/>
                    </a:lnTo>
                    <a:lnTo>
                      <a:pt x="56" y="241"/>
                    </a:lnTo>
                    <a:lnTo>
                      <a:pt x="64" y="246"/>
                    </a:lnTo>
                    <a:lnTo>
                      <a:pt x="71" y="250"/>
                    </a:lnTo>
                    <a:lnTo>
                      <a:pt x="80" y="254"/>
                    </a:lnTo>
                    <a:lnTo>
                      <a:pt x="88" y="258"/>
                    </a:lnTo>
                    <a:lnTo>
                      <a:pt x="97" y="260"/>
                    </a:lnTo>
                    <a:lnTo>
                      <a:pt x="105" y="262"/>
                    </a:lnTo>
                    <a:lnTo>
                      <a:pt x="115" y="264"/>
                    </a:lnTo>
                    <a:lnTo>
                      <a:pt x="123" y="265"/>
                    </a:lnTo>
                    <a:lnTo>
                      <a:pt x="133" y="265"/>
                    </a:lnTo>
                    <a:lnTo>
                      <a:pt x="141" y="265"/>
                    </a:lnTo>
                    <a:lnTo>
                      <a:pt x="151" y="264"/>
                    </a:lnTo>
                    <a:lnTo>
                      <a:pt x="159" y="262"/>
                    </a:lnTo>
                    <a:lnTo>
                      <a:pt x="168" y="260"/>
                    </a:lnTo>
                    <a:lnTo>
                      <a:pt x="176" y="258"/>
                    </a:lnTo>
                    <a:lnTo>
                      <a:pt x="185" y="254"/>
                    </a:lnTo>
                    <a:lnTo>
                      <a:pt x="193" y="250"/>
                    </a:lnTo>
                    <a:lnTo>
                      <a:pt x="201" y="246"/>
                    </a:lnTo>
                    <a:lnTo>
                      <a:pt x="209" y="241"/>
                    </a:lnTo>
                    <a:lnTo>
                      <a:pt x="216" y="235"/>
                    </a:lnTo>
                    <a:lnTo>
                      <a:pt x="223" y="229"/>
                    </a:lnTo>
                    <a:lnTo>
                      <a:pt x="230" y="223"/>
                    </a:lnTo>
                    <a:lnTo>
                      <a:pt x="235" y="216"/>
                    </a:lnTo>
                    <a:lnTo>
                      <a:pt x="240" y="209"/>
                    </a:lnTo>
                    <a:lnTo>
                      <a:pt x="246" y="201"/>
                    </a:lnTo>
                    <a:lnTo>
                      <a:pt x="250" y="194"/>
                    </a:lnTo>
                    <a:lnTo>
                      <a:pt x="254" y="185"/>
                    </a:lnTo>
                    <a:lnTo>
                      <a:pt x="257" y="177"/>
                    </a:lnTo>
                    <a:lnTo>
                      <a:pt x="261" y="168"/>
                    </a:lnTo>
                    <a:lnTo>
                      <a:pt x="263" y="160"/>
                    </a:lnTo>
                    <a:lnTo>
                      <a:pt x="264" y="150"/>
                    </a:lnTo>
                    <a:lnTo>
                      <a:pt x="265" y="142"/>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87" name="Freeform 159"/>
              <p:cNvSpPr>
                <a:spLocks/>
              </p:cNvSpPr>
              <p:nvPr/>
            </p:nvSpPr>
            <p:spPr bwMode="auto">
              <a:xfrm>
                <a:off x="3813" y="3608"/>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3"/>
                    </a:moveTo>
                    <a:lnTo>
                      <a:pt x="265" y="124"/>
                    </a:lnTo>
                    <a:lnTo>
                      <a:pt x="264" y="115"/>
                    </a:lnTo>
                    <a:lnTo>
                      <a:pt x="263" y="106"/>
                    </a:lnTo>
                    <a:lnTo>
                      <a:pt x="261" y="97"/>
                    </a:lnTo>
                    <a:lnTo>
                      <a:pt x="257" y="89"/>
                    </a:lnTo>
                    <a:lnTo>
                      <a:pt x="254" y="80"/>
                    </a:lnTo>
                    <a:lnTo>
                      <a:pt x="250" y="72"/>
                    </a:lnTo>
                    <a:lnTo>
                      <a:pt x="246" y="64"/>
                    </a:lnTo>
                    <a:lnTo>
                      <a:pt x="240" y="57"/>
                    </a:lnTo>
                    <a:lnTo>
                      <a:pt x="235" y="49"/>
                    </a:lnTo>
                    <a:lnTo>
                      <a:pt x="230" y="43"/>
                    </a:lnTo>
                    <a:lnTo>
                      <a:pt x="223" y="36"/>
                    </a:lnTo>
                    <a:lnTo>
                      <a:pt x="216" y="30"/>
                    </a:lnTo>
                    <a:lnTo>
                      <a:pt x="209" y="25"/>
                    </a:lnTo>
                    <a:lnTo>
                      <a:pt x="201" y="19"/>
                    </a:lnTo>
                    <a:lnTo>
                      <a:pt x="193" y="15"/>
                    </a:lnTo>
                    <a:lnTo>
                      <a:pt x="185" y="11"/>
                    </a:lnTo>
                    <a:lnTo>
                      <a:pt x="176" y="8"/>
                    </a:lnTo>
                    <a:lnTo>
                      <a:pt x="168" y="6"/>
                    </a:lnTo>
                    <a:lnTo>
                      <a:pt x="159" y="3"/>
                    </a:lnTo>
                    <a:lnTo>
                      <a:pt x="151" y="1"/>
                    </a:lnTo>
                    <a:lnTo>
                      <a:pt x="141" y="0"/>
                    </a:lnTo>
                    <a:lnTo>
                      <a:pt x="133" y="0"/>
                    </a:lnTo>
                    <a:lnTo>
                      <a:pt x="123" y="0"/>
                    </a:lnTo>
                    <a:lnTo>
                      <a:pt x="115" y="1"/>
                    </a:lnTo>
                    <a:lnTo>
                      <a:pt x="105" y="3"/>
                    </a:lnTo>
                    <a:lnTo>
                      <a:pt x="97" y="6"/>
                    </a:lnTo>
                    <a:lnTo>
                      <a:pt x="88" y="8"/>
                    </a:lnTo>
                    <a:lnTo>
                      <a:pt x="80" y="11"/>
                    </a:lnTo>
                    <a:lnTo>
                      <a:pt x="71" y="15"/>
                    </a:lnTo>
                    <a:lnTo>
                      <a:pt x="64" y="19"/>
                    </a:lnTo>
                    <a:lnTo>
                      <a:pt x="56" y="25"/>
                    </a:lnTo>
                    <a:lnTo>
                      <a:pt x="49" y="30"/>
                    </a:lnTo>
                    <a:lnTo>
                      <a:pt x="42" y="36"/>
                    </a:lnTo>
                    <a:lnTo>
                      <a:pt x="36" y="43"/>
                    </a:lnTo>
                    <a:lnTo>
                      <a:pt x="29" y="49"/>
                    </a:lnTo>
                    <a:lnTo>
                      <a:pt x="24" y="57"/>
                    </a:lnTo>
                    <a:lnTo>
                      <a:pt x="19" y="64"/>
                    </a:lnTo>
                    <a:lnTo>
                      <a:pt x="15" y="72"/>
                    </a:lnTo>
                    <a:lnTo>
                      <a:pt x="10" y="80"/>
                    </a:lnTo>
                    <a:lnTo>
                      <a:pt x="7" y="89"/>
                    </a:lnTo>
                    <a:lnTo>
                      <a:pt x="5" y="97"/>
                    </a:lnTo>
                    <a:lnTo>
                      <a:pt x="3" y="106"/>
                    </a:lnTo>
                    <a:lnTo>
                      <a:pt x="1" y="115"/>
                    </a:lnTo>
                    <a:lnTo>
                      <a:pt x="0" y="124"/>
                    </a:lnTo>
                    <a:lnTo>
                      <a:pt x="0" y="133"/>
                    </a:lnTo>
                    <a:lnTo>
                      <a:pt x="0" y="142"/>
                    </a:lnTo>
                    <a:lnTo>
                      <a:pt x="1" y="151"/>
                    </a:lnTo>
                    <a:lnTo>
                      <a:pt x="3" y="160"/>
                    </a:lnTo>
                    <a:lnTo>
                      <a:pt x="5" y="168"/>
                    </a:lnTo>
                    <a:lnTo>
                      <a:pt x="7" y="177"/>
                    </a:lnTo>
                    <a:lnTo>
                      <a:pt x="10" y="186"/>
                    </a:lnTo>
                    <a:lnTo>
                      <a:pt x="15" y="194"/>
                    </a:lnTo>
                    <a:lnTo>
                      <a:pt x="19" y="203"/>
                    </a:lnTo>
                    <a:lnTo>
                      <a:pt x="24" y="210"/>
                    </a:lnTo>
                    <a:lnTo>
                      <a:pt x="29" y="216"/>
                    </a:lnTo>
                    <a:lnTo>
                      <a:pt x="36" y="224"/>
                    </a:lnTo>
                    <a:lnTo>
                      <a:pt x="42" y="230"/>
                    </a:lnTo>
                    <a:lnTo>
                      <a:pt x="49" y="236"/>
                    </a:lnTo>
                    <a:lnTo>
                      <a:pt x="56" y="242"/>
                    </a:lnTo>
                    <a:lnTo>
                      <a:pt x="64" y="246"/>
                    </a:lnTo>
                    <a:lnTo>
                      <a:pt x="71" y="250"/>
                    </a:lnTo>
                    <a:lnTo>
                      <a:pt x="80" y="255"/>
                    </a:lnTo>
                    <a:lnTo>
                      <a:pt x="88" y="258"/>
                    </a:lnTo>
                    <a:lnTo>
                      <a:pt x="97" y="261"/>
                    </a:lnTo>
                    <a:lnTo>
                      <a:pt x="105" y="263"/>
                    </a:lnTo>
                    <a:lnTo>
                      <a:pt x="115" y="264"/>
                    </a:lnTo>
                    <a:lnTo>
                      <a:pt x="123" y="265"/>
                    </a:lnTo>
                    <a:lnTo>
                      <a:pt x="133" y="265"/>
                    </a:lnTo>
                    <a:lnTo>
                      <a:pt x="141" y="265"/>
                    </a:lnTo>
                    <a:lnTo>
                      <a:pt x="151" y="264"/>
                    </a:lnTo>
                    <a:lnTo>
                      <a:pt x="159" y="263"/>
                    </a:lnTo>
                    <a:lnTo>
                      <a:pt x="168" y="261"/>
                    </a:lnTo>
                    <a:lnTo>
                      <a:pt x="176" y="258"/>
                    </a:lnTo>
                    <a:lnTo>
                      <a:pt x="185" y="255"/>
                    </a:lnTo>
                    <a:lnTo>
                      <a:pt x="193" y="250"/>
                    </a:lnTo>
                    <a:lnTo>
                      <a:pt x="201" y="246"/>
                    </a:lnTo>
                    <a:lnTo>
                      <a:pt x="209" y="242"/>
                    </a:lnTo>
                    <a:lnTo>
                      <a:pt x="216" y="236"/>
                    </a:lnTo>
                    <a:lnTo>
                      <a:pt x="223" y="230"/>
                    </a:lnTo>
                    <a:lnTo>
                      <a:pt x="230" y="224"/>
                    </a:lnTo>
                    <a:lnTo>
                      <a:pt x="235" y="216"/>
                    </a:lnTo>
                    <a:lnTo>
                      <a:pt x="240" y="210"/>
                    </a:lnTo>
                    <a:lnTo>
                      <a:pt x="246" y="203"/>
                    </a:lnTo>
                    <a:lnTo>
                      <a:pt x="250" y="194"/>
                    </a:lnTo>
                    <a:lnTo>
                      <a:pt x="254" y="186"/>
                    </a:lnTo>
                    <a:lnTo>
                      <a:pt x="257" y="177"/>
                    </a:lnTo>
                    <a:lnTo>
                      <a:pt x="261" y="168"/>
                    </a:lnTo>
                    <a:lnTo>
                      <a:pt x="263" y="160"/>
                    </a:lnTo>
                    <a:lnTo>
                      <a:pt x="264" y="151"/>
                    </a:lnTo>
                    <a:lnTo>
                      <a:pt x="265" y="142"/>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88" name="Freeform 160"/>
              <p:cNvSpPr>
                <a:spLocks/>
              </p:cNvSpPr>
              <p:nvPr/>
            </p:nvSpPr>
            <p:spPr bwMode="auto">
              <a:xfrm>
                <a:off x="3425" y="3080"/>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2"/>
                    </a:lnTo>
                    <a:lnTo>
                      <a:pt x="263" y="111"/>
                    </a:lnTo>
                    <a:lnTo>
                      <a:pt x="260" y="100"/>
                    </a:lnTo>
                    <a:lnTo>
                      <a:pt x="257" y="90"/>
                    </a:lnTo>
                    <a:lnTo>
                      <a:pt x="253" y="79"/>
                    </a:lnTo>
                    <a:lnTo>
                      <a:pt x="249" y="69"/>
                    </a:lnTo>
                    <a:lnTo>
                      <a:pt x="242" y="60"/>
                    </a:lnTo>
                    <a:lnTo>
                      <a:pt x="236" y="51"/>
                    </a:lnTo>
                    <a:lnTo>
                      <a:pt x="230" y="43"/>
                    </a:lnTo>
                    <a:lnTo>
                      <a:pt x="222" y="35"/>
                    </a:lnTo>
                    <a:lnTo>
                      <a:pt x="214" y="28"/>
                    </a:lnTo>
                    <a:lnTo>
                      <a:pt x="204" y="22"/>
                    </a:lnTo>
                    <a:lnTo>
                      <a:pt x="194" y="16"/>
                    </a:lnTo>
                    <a:lnTo>
                      <a:pt x="185" y="11"/>
                    </a:lnTo>
                    <a:lnTo>
                      <a:pt x="175" y="8"/>
                    </a:lnTo>
                    <a:lnTo>
                      <a:pt x="165" y="5"/>
                    </a:lnTo>
                    <a:lnTo>
                      <a:pt x="154" y="2"/>
                    </a:lnTo>
                    <a:lnTo>
                      <a:pt x="142" y="0"/>
                    </a:lnTo>
                    <a:lnTo>
                      <a:pt x="132" y="0"/>
                    </a:lnTo>
                    <a:lnTo>
                      <a:pt x="121" y="0"/>
                    </a:lnTo>
                    <a:lnTo>
                      <a:pt x="110" y="2"/>
                    </a:lnTo>
                    <a:lnTo>
                      <a:pt x="100" y="5"/>
                    </a:lnTo>
                    <a:lnTo>
                      <a:pt x="89" y="8"/>
                    </a:lnTo>
                    <a:lnTo>
                      <a:pt x="78" y="11"/>
                    </a:lnTo>
                    <a:lnTo>
                      <a:pt x="69" y="16"/>
                    </a:lnTo>
                    <a:lnTo>
                      <a:pt x="59" y="22"/>
                    </a:lnTo>
                    <a:lnTo>
                      <a:pt x="51" y="28"/>
                    </a:lnTo>
                    <a:lnTo>
                      <a:pt x="42" y="35"/>
                    </a:lnTo>
                    <a:lnTo>
                      <a:pt x="34" y="43"/>
                    </a:lnTo>
                    <a:lnTo>
                      <a:pt x="27" y="51"/>
                    </a:lnTo>
                    <a:lnTo>
                      <a:pt x="21" y="60"/>
                    </a:lnTo>
                    <a:lnTo>
                      <a:pt x="16" y="69"/>
                    </a:lnTo>
                    <a:lnTo>
                      <a:pt x="10" y="79"/>
                    </a:lnTo>
                    <a:lnTo>
                      <a:pt x="6" y="90"/>
                    </a:lnTo>
                    <a:lnTo>
                      <a:pt x="3" y="100"/>
                    </a:lnTo>
                    <a:lnTo>
                      <a:pt x="1" y="111"/>
                    </a:lnTo>
                    <a:lnTo>
                      <a:pt x="0" y="122"/>
                    </a:lnTo>
                    <a:lnTo>
                      <a:pt x="0" y="133"/>
                    </a:lnTo>
                    <a:lnTo>
                      <a:pt x="0" y="144"/>
                    </a:lnTo>
                    <a:lnTo>
                      <a:pt x="1" y="155"/>
                    </a:lnTo>
                    <a:lnTo>
                      <a:pt x="3" y="165"/>
                    </a:lnTo>
                    <a:lnTo>
                      <a:pt x="6" y="176"/>
                    </a:lnTo>
                    <a:lnTo>
                      <a:pt x="10" y="187"/>
                    </a:lnTo>
                    <a:lnTo>
                      <a:pt x="16" y="196"/>
                    </a:lnTo>
                    <a:lnTo>
                      <a:pt x="21" y="206"/>
                    </a:lnTo>
                    <a:lnTo>
                      <a:pt x="27" y="214"/>
                    </a:lnTo>
                    <a:lnTo>
                      <a:pt x="34" y="223"/>
                    </a:lnTo>
                    <a:lnTo>
                      <a:pt x="42" y="230"/>
                    </a:lnTo>
                    <a:lnTo>
                      <a:pt x="51" y="238"/>
                    </a:lnTo>
                    <a:lnTo>
                      <a:pt x="59" y="244"/>
                    </a:lnTo>
                    <a:lnTo>
                      <a:pt x="69" y="249"/>
                    </a:lnTo>
                    <a:lnTo>
                      <a:pt x="78" y="255"/>
                    </a:lnTo>
                    <a:lnTo>
                      <a:pt x="89" y="259"/>
                    </a:lnTo>
                    <a:lnTo>
                      <a:pt x="100" y="261"/>
                    </a:lnTo>
                    <a:lnTo>
                      <a:pt x="110" y="264"/>
                    </a:lnTo>
                    <a:lnTo>
                      <a:pt x="121" y="265"/>
                    </a:lnTo>
                    <a:lnTo>
                      <a:pt x="132" y="265"/>
                    </a:lnTo>
                    <a:lnTo>
                      <a:pt x="142" y="265"/>
                    </a:lnTo>
                    <a:lnTo>
                      <a:pt x="154" y="264"/>
                    </a:lnTo>
                    <a:lnTo>
                      <a:pt x="165" y="261"/>
                    </a:lnTo>
                    <a:lnTo>
                      <a:pt x="175" y="259"/>
                    </a:lnTo>
                    <a:lnTo>
                      <a:pt x="185" y="255"/>
                    </a:lnTo>
                    <a:lnTo>
                      <a:pt x="194" y="249"/>
                    </a:lnTo>
                    <a:lnTo>
                      <a:pt x="204" y="244"/>
                    </a:lnTo>
                    <a:lnTo>
                      <a:pt x="214" y="238"/>
                    </a:lnTo>
                    <a:lnTo>
                      <a:pt x="222" y="230"/>
                    </a:lnTo>
                    <a:lnTo>
                      <a:pt x="230" y="223"/>
                    </a:lnTo>
                    <a:lnTo>
                      <a:pt x="236" y="214"/>
                    </a:lnTo>
                    <a:lnTo>
                      <a:pt x="242" y="206"/>
                    </a:lnTo>
                    <a:lnTo>
                      <a:pt x="249" y="196"/>
                    </a:lnTo>
                    <a:lnTo>
                      <a:pt x="253" y="187"/>
                    </a:lnTo>
                    <a:lnTo>
                      <a:pt x="257" y="176"/>
                    </a:lnTo>
                    <a:lnTo>
                      <a:pt x="260" y="165"/>
                    </a:lnTo>
                    <a:lnTo>
                      <a:pt x="263" y="155"/>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89" name="Freeform 161"/>
              <p:cNvSpPr>
                <a:spLocks/>
              </p:cNvSpPr>
              <p:nvPr/>
            </p:nvSpPr>
            <p:spPr bwMode="auto">
              <a:xfrm>
                <a:off x="3425" y="3926"/>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1"/>
                    </a:lnTo>
                    <a:lnTo>
                      <a:pt x="263" y="111"/>
                    </a:lnTo>
                    <a:lnTo>
                      <a:pt x="260" y="100"/>
                    </a:lnTo>
                    <a:lnTo>
                      <a:pt x="257" y="89"/>
                    </a:lnTo>
                    <a:lnTo>
                      <a:pt x="253" y="80"/>
                    </a:lnTo>
                    <a:lnTo>
                      <a:pt x="249" y="69"/>
                    </a:lnTo>
                    <a:lnTo>
                      <a:pt x="242" y="60"/>
                    </a:lnTo>
                    <a:lnTo>
                      <a:pt x="236" y="51"/>
                    </a:lnTo>
                    <a:lnTo>
                      <a:pt x="230" y="43"/>
                    </a:lnTo>
                    <a:lnTo>
                      <a:pt x="222" y="35"/>
                    </a:lnTo>
                    <a:lnTo>
                      <a:pt x="214" y="28"/>
                    </a:lnTo>
                    <a:lnTo>
                      <a:pt x="204" y="21"/>
                    </a:lnTo>
                    <a:lnTo>
                      <a:pt x="194" y="16"/>
                    </a:lnTo>
                    <a:lnTo>
                      <a:pt x="185" y="11"/>
                    </a:lnTo>
                    <a:lnTo>
                      <a:pt x="175" y="7"/>
                    </a:lnTo>
                    <a:lnTo>
                      <a:pt x="165" y="4"/>
                    </a:lnTo>
                    <a:lnTo>
                      <a:pt x="154" y="2"/>
                    </a:lnTo>
                    <a:lnTo>
                      <a:pt x="142" y="0"/>
                    </a:lnTo>
                    <a:lnTo>
                      <a:pt x="132" y="0"/>
                    </a:lnTo>
                    <a:lnTo>
                      <a:pt x="121" y="0"/>
                    </a:lnTo>
                    <a:lnTo>
                      <a:pt x="110" y="2"/>
                    </a:lnTo>
                    <a:lnTo>
                      <a:pt x="100" y="4"/>
                    </a:lnTo>
                    <a:lnTo>
                      <a:pt x="89" y="7"/>
                    </a:lnTo>
                    <a:lnTo>
                      <a:pt x="78" y="11"/>
                    </a:lnTo>
                    <a:lnTo>
                      <a:pt x="69" y="16"/>
                    </a:lnTo>
                    <a:lnTo>
                      <a:pt x="59" y="21"/>
                    </a:lnTo>
                    <a:lnTo>
                      <a:pt x="51" y="28"/>
                    </a:lnTo>
                    <a:lnTo>
                      <a:pt x="42" y="35"/>
                    </a:lnTo>
                    <a:lnTo>
                      <a:pt x="34" y="43"/>
                    </a:lnTo>
                    <a:lnTo>
                      <a:pt x="27" y="51"/>
                    </a:lnTo>
                    <a:lnTo>
                      <a:pt x="21" y="60"/>
                    </a:lnTo>
                    <a:lnTo>
                      <a:pt x="16" y="69"/>
                    </a:lnTo>
                    <a:lnTo>
                      <a:pt x="10" y="80"/>
                    </a:lnTo>
                    <a:lnTo>
                      <a:pt x="6" y="89"/>
                    </a:lnTo>
                    <a:lnTo>
                      <a:pt x="3" y="100"/>
                    </a:lnTo>
                    <a:lnTo>
                      <a:pt x="1" y="111"/>
                    </a:lnTo>
                    <a:lnTo>
                      <a:pt x="0" y="121"/>
                    </a:lnTo>
                    <a:lnTo>
                      <a:pt x="0" y="133"/>
                    </a:lnTo>
                    <a:lnTo>
                      <a:pt x="0" y="144"/>
                    </a:lnTo>
                    <a:lnTo>
                      <a:pt x="1" y="154"/>
                    </a:lnTo>
                    <a:lnTo>
                      <a:pt x="3" y="165"/>
                    </a:lnTo>
                    <a:lnTo>
                      <a:pt x="6" y="176"/>
                    </a:lnTo>
                    <a:lnTo>
                      <a:pt x="10" y="186"/>
                    </a:lnTo>
                    <a:lnTo>
                      <a:pt x="16" y="196"/>
                    </a:lnTo>
                    <a:lnTo>
                      <a:pt x="21" y="205"/>
                    </a:lnTo>
                    <a:lnTo>
                      <a:pt x="27" y="214"/>
                    </a:lnTo>
                    <a:lnTo>
                      <a:pt x="34" y="222"/>
                    </a:lnTo>
                    <a:lnTo>
                      <a:pt x="42" y="230"/>
                    </a:lnTo>
                    <a:lnTo>
                      <a:pt x="51" y="237"/>
                    </a:lnTo>
                    <a:lnTo>
                      <a:pt x="59" y="244"/>
                    </a:lnTo>
                    <a:lnTo>
                      <a:pt x="69" y="249"/>
                    </a:lnTo>
                    <a:lnTo>
                      <a:pt x="78" y="254"/>
                    </a:lnTo>
                    <a:lnTo>
                      <a:pt x="89" y="259"/>
                    </a:lnTo>
                    <a:lnTo>
                      <a:pt x="100" y="262"/>
                    </a:lnTo>
                    <a:lnTo>
                      <a:pt x="110" y="264"/>
                    </a:lnTo>
                    <a:lnTo>
                      <a:pt x="121" y="265"/>
                    </a:lnTo>
                    <a:lnTo>
                      <a:pt x="132" y="265"/>
                    </a:lnTo>
                    <a:lnTo>
                      <a:pt x="142" y="265"/>
                    </a:lnTo>
                    <a:lnTo>
                      <a:pt x="154" y="264"/>
                    </a:lnTo>
                    <a:lnTo>
                      <a:pt x="165" y="262"/>
                    </a:lnTo>
                    <a:lnTo>
                      <a:pt x="175" y="259"/>
                    </a:lnTo>
                    <a:lnTo>
                      <a:pt x="185" y="254"/>
                    </a:lnTo>
                    <a:lnTo>
                      <a:pt x="194" y="249"/>
                    </a:lnTo>
                    <a:lnTo>
                      <a:pt x="204" y="244"/>
                    </a:lnTo>
                    <a:lnTo>
                      <a:pt x="214" y="237"/>
                    </a:lnTo>
                    <a:lnTo>
                      <a:pt x="222" y="230"/>
                    </a:lnTo>
                    <a:lnTo>
                      <a:pt x="230" y="222"/>
                    </a:lnTo>
                    <a:lnTo>
                      <a:pt x="236" y="214"/>
                    </a:lnTo>
                    <a:lnTo>
                      <a:pt x="242" y="205"/>
                    </a:lnTo>
                    <a:lnTo>
                      <a:pt x="249" y="196"/>
                    </a:lnTo>
                    <a:lnTo>
                      <a:pt x="253" y="186"/>
                    </a:lnTo>
                    <a:lnTo>
                      <a:pt x="257" y="176"/>
                    </a:lnTo>
                    <a:lnTo>
                      <a:pt x="260" y="165"/>
                    </a:lnTo>
                    <a:lnTo>
                      <a:pt x="263" y="154"/>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90" name="Freeform 162"/>
              <p:cNvSpPr>
                <a:spLocks/>
              </p:cNvSpPr>
              <p:nvPr/>
            </p:nvSpPr>
            <p:spPr bwMode="auto">
              <a:xfrm>
                <a:off x="4044" y="2854"/>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1 h 265"/>
                  <a:gd name="T66" fmla="*/ 2 w 265"/>
                  <a:gd name="T67" fmla="*/ 1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5" y="121"/>
                    </a:lnTo>
                    <a:lnTo>
                      <a:pt x="263" y="110"/>
                    </a:lnTo>
                    <a:lnTo>
                      <a:pt x="261" y="100"/>
                    </a:lnTo>
                    <a:lnTo>
                      <a:pt x="258" y="89"/>
                    </a:lnTo>
                    <a:lnTo>
                      <a:pt x="254" y="80"/>
                    </a:lnTo>
                    <a:lnTo>
                      <a:pt x="249" y="69"/>
                    </a:lnTo>
                    <a:lnTo>
                      <a:pt x="244" y="60"/>
                    </a:lnTo>
                    <a:lnTo>
                      <a:pt x="237" y="51"/>
                    </a:lnTo>
                    <a:lnTo>
                      <a:pt x="230" y="42"/>
                    </a:lnTo>
                    <a:lnTo>
                      <a:pt x="222" y="35"/>
                    </a:lnTo>
                    <a:lnTo>
                      <a:pt x="214" y="27"/>
                    </a:lnTo>
                    <a:lnTo>
                      <a:pt x="205" y="21"/>
                    </a:lnTo>
                    <a:lnTo>
                      <a:pt x="196" y="16"/>
                    </a:lnTo>
                    <a:lnTo>
                      <a:pt x="186" y="11"/>
                    </a:lnTo>
                    <a:lnTo>
                      <a:pt x="176" y="7"/>
                    </a:lnTo>
                    <a:lnTo>
                      <a:pt x="165" y="4"/>
                    </a:lnTo>
                    <a:lnTo>
                      <a:pt x="154" y="2"/>
                    </a:lnTo>
                    <a:lnTo>
                      <a:pt x="144" y="1"/>
                    </a:lnTo>
                    <a:lnTo>
                      <a:pt x="133" y="0"/>
                    </a:lnTo>
                    <a:lnTo>
                      <a:pt x="121" y="1"/>
                    </a:lnTo>
                    <a:lnTo>
                      <a:pt x="111" y="2"/>
                    </a:lnTo>
                    <a:lnTo>
                      <a:pt x="100" y="4"/>
                    </a:lnTo>
                    <a:lnTo>
                      <a:pt x="89" y="7"/>
                    </a:lnTo>
                    <a:lnTo>
                      <a:pt x="79" y="11"/>
                    </a:lnTo>
                    <a:lnTo>
                      <a:pt x="69" y="16"/>
                    </a:lnTo>
                    <a:lnTo>
                      <a:pt x="60" y="21"/>
                    </a:lnTo>
                    <a:lnTo>
                      <a:pt x="51" y="27"/>
                    </a:lnTo>
                    <a:lnTo>
                      <a:pt x="43" y="35"/>
                    </a:lnTo>
                    <a:lnTo>
                      <a:pt x="35" y="42"/>
                    </a:lnTo>
                    <a:lnTo>
                      <a:pt x="28" y="51"/>
                    </a:lnTo>
                    <a:lnTo>
                      <a:pt x="21" y="60"/>
                    </a:lnTo>
                    <a:lnTo>
                      <a:pt x="16" y="69"/>
                    </a:lnTo>
                    <a:lnTo>
                      <a:pt x="11" y="80"/>
                    </a:lnTo>
                    <a:lnTo>
                      <a:pt x="7" y="89"/>
                    </a:lnTo>
                    <a:lnTo>
                      <a:pt x="4" y="100"/>
                    </a:lnTo>
                    <a:lnTo>
                      <a:pt x="2" y="110"/>
                    </a:lnTo>
                    <a:lnTo>
                      <a:pt x="0" y="121"/>
                    </a:lnTo>
                    <a:lnTo>
                      <a:pt x="0" y="133"/>
                    </a:lnTo>
                    <a:lnTo>
                      <a:pt x="0" y="143"/>
                    </a:lnTo>
                    <a:lnTo>
                      <a:pt x="2" y="154"/>
                    </a:lnTo>
                    <a:lnTo>
                      <a:pt x="4" y="165"/>
                    </a:lnTo>
                    <a:lnTo>
                      <a:pt x="7" y="175"/>
                    </a:lnTo>
                    <a:lnTo>
                      <a:pt x="11" y="186"/>
                    </a:lnTo>
                    <a:lnTo>
                      <a:pt x="16" y="196"/>
                    </a:lnTo>
                    <a:lnTo>
                      <a:pt x="21" y="205"/>
                    </a:lnTo>
                    <a:lnTo>
                      <a:pt x="28" y="214"/>
                    </a:lnTo>
                    <a:lnTo>
                      <a:pt x="35" y="222"/>
                    </a:lnTo>
                    <a:lnTo>
                      <a:pt x="43" y="231"/>
                    </a:lnTo>
                    <a:lnTo>
                      <a:pt x="51" y="237"/>
                    </a:lnTo>
                    <a:lnTo>
                      <a:pt x="60" y="244"/>
                    </a:lnTo>
                    <a:lnTo>
                      <a:pt x="69" y="249"/>
                    </a:lnTo>
                    <a:lnTo>
                      <a:pt x="79" y="254"/>
                    </a:lnTo>
                    <a:lnTo>
                      <a:pt x="89" y="258"/>
                    </a:lnTo>
                    <a:lnTo>
                      <a:pt x="100" y="262"/>
                    </a:lnTo>
                    <a:lnTo>
                      <a:pt x="111" y="264"/>
                    </a:lnTo>
                    <a:lnTo>
                      <a:pt x="121" y="265"/>
                    </a:lnTo>
                    <a:lnTo>
                      <a:pt x="133" y="265"/>
                    </a:lnTo>
                    <a:lnTo>
                      <a:pt x="144" y="265"/>
                    </a:lnTo>
                    <a:lnTo>
                      <a:pt x="154" y="264"/>
                    </a:lnTo>
                    <a:lnTo>
                      <a:pt x="165" y="262"/>
                    </a:lnTo>
                    <a:lnTo>
                      <a:pt x="176" y="258"/>
                    </a:lnTo>
                    <a:lnTo>
                      <a:pt x="186" y="254"/>
                    </a:lnTo>
                    <a:lnTo>
                      <a:pt x="196" y="249"/>
                    </a:lnTo>
                    <a:lnTo>
                      <a:pt x="205" y="244"/>
                    </a:lnTo>
                    <a:lnTo>
                      <a:pt x="214" y="237"/>
                    </a:lnTo>
                    <a:lnTo>
                      <a:pt x="222" y="231"/>
                    </a:lnTo>
                    <a:lnTo>
                      <a:pt x="230" y="222"/>
                    </a:lnTo>
                    <a:lnTo>
                      <a:pt x="237" y="214"/>
                    </a:lnTo>
                    <a:lnTo>
                      <a:pt x="244" y="205"/>
                    </a:lnTo>
                    <a:lnTo>
                      <a:pt x="249" y="196"/>
                    </a:lnTo>
                    <a:lnTo>
                      <a:pt x="254" y="186"/>
                    </a:lnTo>
                    <a:lnTo>
                      <a:pt x="258" y="175"/>
                    </a:lnTo>
                    <a:lnTo>
                      <a:pt x="261" y="165"/>
                    </a:lnTo>
                    <a:lnTo>
                      <a:pt x="263" y="154"/>
                    </a:lnTo>
                    <a:lnTo>
                      <a:pt x="265" y="143"/>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91" name="Freeform 163"/>
              <p:cNvSpPr>
                <a:spLocks/>
              </p:cNvSpPr>
              <p:nvPr/>
            </p:nvSpPr>
            <p:spPr bwMode="auto">
              <a:xfrm>
                <a:off x="4044" y="4161"/>
                <a:ext cx="50" cy="50"/>
              </a:xfrm>
              <a:custGeom>
                <a:avLst/>
                <a:gdLst>
                  <a:gd name="T0" fmla="*/ 2 w 265"/>
                  <a:gd name="T1" fmla="*/ 1 h 265"/>
                  <a:gd name="T2" fmla="*/ 2 w 265"/>
                  <a:gd name="T3" fmla="*/ 1 h 265"/>
                  <a:gd name="T4" fmla="*/ 2 w 265"/>
                  <a:gd name="T5" fmla="*/ 1 h 265"/>
                  <a:gd name="T6" fmla="*/ 2 w 265"/>
                  <a:gd name="T7" fmla="*/ 1 h 265"/>
                  <a:gd name="T8" fmla="*/ 2 w 265"/>
                  <a:gd name="T9" fmla="*/ 1 h 265"/>
                  <a:gd name="T10" fmla="*/ 2 w 265"/>
                  <a:gd name="T11" fmla="*/ 0 h 265"/>
                  <a:gd name="T12" fmla="*/ 2 w 265"/>
                  <a:gd name="T13" fmla="*/ 0 h 265"/>
                  <a:gd name="T14" fmla="*/ 2 w 265"/>
                  <a:gd name="T15" fmla="*/ 0 h 265"/>
                  <a:gd name="T16" fmla="*/ 2 w 265"/>
                  <a:gd name="T17" fmla="*/ 0 h 265"/>
                  <a:gd name="T18" fmla="*/ 2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1 w 265"/>
                  <a:gd name="T31" fmla="*/ 0 h 265"/>
                  <a:gd name="T32" fmla="*/ 1 w 265"/>
                  <a:gd name="T33" fmla="*/ 0 h 265"/>
                  <a:gd name="T34" fmla="*/ 1 w 265"/>
                  <a:gd name="T35" fmla="*/ 0 h 265"/>
                  <a:gd name="T36" fmla="*/ 1 w 265"/>
                  <a:gd name="T37" fmla="*/ 0 h 265"/>
                  <a:gd name="T38" fmla="*/ 1 w 265"/>
                  <a:gd name="T39" fmla="*/ 0 h 265"/>
                  <a:gd name="T40" fmla="*/ 0 w 265"/>
                  <a:gd name="T41" fmla="*/ 0 h 265"/>
                  <a:gd name="T42" fmla="*/ 0 w 265"/>
                  <a:gd name="T43" fmla="*/ 0 h 265"/>
                  <a:gd name="T44" fmla="*/ 0 w 265"/>
                  <a:gd name="T45" fmla="*/ 0 h 265"/>
                  <a:gd name="T46" fmla="*/ 0 w 265"/>
                  <a:gd name="T47" fmla="*/ 0 h 265"/>
                  <a:gd name="T48" fmla="*/ 0 w 265"/>
                  <a:gd name="T49" fmla="*/ 0 h 265"/>
                  <a:gd name="T50" fmla="*/ 0 w 265"/>
                  <a:gd name="T51" fmla="*/ 0 h 265"/>
                  <a:gd name="T52" fmla="*/ 0 w 265"/>
                  <a:gd name="T53" fmla="*/ 1 h 265"/>
                  <a:gd name="T54" fmla="*/ 0 w 265"/>
                  <a:gd name="T55" fmla="*/ 1 h 265"/>
                  <a:gd name="T56" fmla="*/ 0 w 265"/>
                  <a:gd name="T57" fmla="*/ 1 h 265"/>
                  <a:gd name="T58" fmla="*/ 0 w 265"/>
                  <a:gd name="T59" fmla="*/ 1 h 265"/>
                  <a:gd name="T60" fmla="*/ 0 w 265"/>
                  <a:gd name="T61" fmla="*/ 1 h 265"/>
                  <a:gd name="T62" fmla="*/ 0 w 265"/>
                  <a:gd name="T63" fmla="*/ 1 h 265"/>
                  <a:gd name="T64" fmla="*/ 0 w 265"/>
                  <a:gd name="T65" fmla="*/ 1 h 265"/>
                  <a:gd name="T66" fmla="*/ 0 w 265"/>
                  <a:gd name="T67" fmla="*/ 1 h 265"/>
                  <a:gd name="T68" fmla="*/ 0 w 265"/>
                  <a:gd name="T69" fmla="*/ 1 h 265"/>
                  <a:gd name="T70" fmla="*/ 0 w 265"/>
                  <a:gd name="T71" fmla="*/ 1 h 265"/>
                  <a:gd name="T72" fmla="*/ 0 w 265"/>
                  <a:gd name="T73" fmla="*/ 2 h 265"/>
                  <a:gd name="T74" fmla="*/ 0 w 265"/>
                  <a:gd name="T75" fmla="*/ 2 h 265"/>
                  <a:gd name="T76" fmla="*/ 0 w 265"/>
                  <a:gd name="T77" fmla="*/ 2 h 265"/>
                  <a:gd name="T78" fmla="*/ 0 w 265"/>
                  <a:gd name="T79" fmla="*/ 2 h 265"/>
                  <a:gd name="T80" fmla="*/ 0 w 265"/>
                  <a:gd name="T81" fmla="*/ 2 h 265"/>
                  <a:gd name="T82" fmla="*/ 1 w 265"/>
                  <a:gd name="T83" fmla="*/ 2 h 265"/>
                  <a:gd name="T84" fmla="*/ 1 w 265"/>
                  <a:gd name="T85" fmla="*/ 2 h 265"/>
                  <a:gd name="T86" fmla="*/ 1 w 265"/>
                  <a:gd name="T87" fmla="*/ 2 h 265"/>
                  <a:gd name="T88" fmla="*/ 1 w 265"/>
                  <a:gd name="T89" fmla="*/ 2 h 265"/>
                  <a:gd name="T90" fmla="*/ 1 w 265"/>
                  <a:gd name="T91" fmla="*/ 2 h 265"/>
                  <a:gd name="T92" fmla="*/ 1 w 265"/>
                  <a:gd name="T93" fmla="*/ 2 h 265"/>
                  <a:gd name="T94" fmla="*/ 1 w 265"/>
                  <a:gd name="T95" fmla="*/ 2 h 265"/>
                  <a:gd name="T96" fmla="*/ 1 w 265"/>
                  <a:gd name="T97" fmla="*/ 2 h 265"/>
                  <a:gd name="T98" fmla="*/ 1 w 265"/>
                  <a:gd name="T99" fmla="*/ 2 h 265"/>
                  <a:gd name="T100" fmla="*/ 1 w 265"/>
                  <a:gd name="T101" fmla="*/ 2 h 265"/>
                  <a:gd name="T102" fmla="*/ 2 w 265"/>
                  <a:gd name="T103" fmla="*/ 2 h 265"/>
                  <a:gd name="T104" fmla="*/ 2 w 265"/>
                  <a:gd name="T105" fmla="*/ 2 h 265"/>
                  <a:gd name="T106" fmla="*/ 2 w 265"/>
                  <a:gd name="T107" fmla="*/ 2 h 265"/>
                  <a:gd name="T108" fmla="*/ 2 w 265"/>
                  <a:gd name="T109" fmla="*/ 2 h 265"/>
                  <a:gd name="T110" fmla="*/ 2 w 265"/>
                  <a:gd name="T111" fmla="*/ 1 h 265"/>
                  <a:gd name="T112" fmla="*/ 2 w 265"/>
                  <a:gd name="T113" fmla="*/ 1 h 265"/>
                  <a:gd name="T114" fmla="*/ 2 w 265"/>
                  <a:gd name="T115" fmla="*/ 1 h 265"/>
                  <a:gd name="T116" fmla="*/ 2 w 265"/>
                  <a:gd name="T117" fmla="*/ 1 h 265"/>
                  <a:gd name="T118" fmla="*/ 2 w 265"/>
                  <a:gd name="T119" fmla="*/ 1 h 265"/>
                  <a:gd name="T120" fmla="*/ 2 w 265"/>
                  <a:gd name="T121" fmla="*/ 1 h 2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5" h="265">
                    <a:moveTo>
                      <a:pt x="265" y="132"/>
                    </a:moveTo>
                    <a:lnTo>
                      <a:pt x="264" y="118"/>
                    </a:lnTo>
                    <a:lnTo>
                      <a:pt x="262" y="104"/>
                    </a:lnTo>
                    <a:lnTo>
                      <a:pt x="259" y="92"/>
                    </a:lnTo>
                    <a:lnTo>
                      <a:pt x="253" y="79"/>
                    </a:lnTo>
                    <a:lnTo>
                      <a:pt x="247" y="66"/>
                    </a:lnTo>
                    <a:lnTo>
                      <a:pt x="239" y="54"/>
                    </a:lnTo>
                    <a:lnTo>
                      <a:pt x="231" y="44"/>
                    </a:lnTo>
                    <a:lnTo>
                      <a:pt x="221" y="34"/>
                    </a:lnTo>
                    <a:lnTo>
                      <a:pt x="211" y="24"/>
                    </a:lnTo>
                    <a:lnTo>
                      <a:pt x="199" y="17"/>
                    </a:lnTo>
                    <a:lnTo>
                      <a:pt x="186" y="11"/>
                    </a:lnTo>
                    <a:lnTo>
                      <a:pt x="173" y="6"/>
                    </a:lnTo>
                    <a:lnTo>
                      <a:pt x="160" y="2"/>
                    </a:lnTo>
                    <a:lnTo>
                      <a:pt x="147" y="0"/>
                    </a:lnTo>
                    <a:lnTo>
                      <a:pt x="133" y="0"/>
                    </a:lnTo>
                    <a:lnTo>
                      <a:pt x="118" y="0"/>
                    </a:lnTo>
                    <a:lnTo>
                      <a:pt x="105" y="2"/>
                    </a:lnTo>
                    <a:lnTo>
                      <a:pt x="91" y="6"/>
                    </a:lnTo>
                    <a:lnTo>
                      <a:pt x="79" y="11"/>
                    </a:lnTo>
                    <a:lnTo>
                      <a:pt x="66" y="17"/>
                    </a:lnTo>
                    <a:lnTo>
                      <a:pt x="54" y="24"/>
                    </a:lnTo>
                    <a:lnTo>
                      <a:pt x="44" y="34"/>
                    </a:lnTo>
                    <a:lnTo>
                      <a:pt x="34" y="44"/>
                    </a:lnTo>
                    <a:lnTo>
                      <a:pt x="25" y="54"/>
                    </a:lnTo>
                    <a:lnTo>
                      <a:pt x="18" y="66"/>
                    </a:lnTo>
                    <a:lnTo>
                      <a:pt x="12" y="79"/>
                    </a:lnTo>
                    <a:lnTo>
                      <a:pt x="6" y="92"/>
                    </a:lnTo>
                    <a:lnTo>
                      <a:pt x="3" y="104"/>
                    </a:lnTo>
                    <a:lnTo>
                      <a:pt x="1" y="118"/>
                    </a:lnTo>
                    <a:lnTo>
                      <a:pt x="0" y="132"/>
                    </a:lnTo>
                    <a:lnTo>
                      <a:pt x="1" y="146"/>
                    </a:lnTo>
                    <a:lnTo>
                      <a:pt x="3" y="160"/>
                    </a:lnTo>
                    <a:lnTo>
                      <a:pt x="6" y="174"/>
                    </a:lnTo>
                    <a:lnTo>
                      <a:pt x="12" y="186"/>
                    </a:lnTo>
                    <a:lnTo>
                      <a:pt x="18" y="199"/>
                    </a:lnTo>
                    <a:lnTo>
                      <a:pt x="25" y="211"/>
                    </a:lnTo>
                    <a:lnTo>
                      <a:pt x="34" y="221"/>
                    </a:lnTo>
                    <a:lnTo>
                      <a:pt x="44" y="231"/>
                    </a:lnTo>
                    <a:lnTo>
                      <a:pt x="54" y="240"/>
                    </a:lnTo>
                    <a:lnTo>
                      <a:pt x="66" y="247"/>
                    </a:lnTo>
                    <a:lnTo>
                      <a:pt x="79" y="253"/>
                    </a:lnTo>
                    <a:lnTo>
                      <a:pt x="91" y="259"/>
                    </a:lnTo>
                    <a:lnTo>
                      <a:pt x="105" y="262"/>
                    </a:lnTo>
                    <a:lnTo>
                      <a:pt x="118" y="264"/>
                    </a:lnTo>
                    <a:lnTo>
                      <a:pt x="133" y="265"/>
                    </a:lnTo>
                    <a:lnTo>
                      <a:pt x="147" y="264"/>
                    </a:lnTo>
                    <a:lnTo>
                      <a:pt x="160" y="262"/>
                    </a:lnTo>
                    <a:lnTo>
                      <a:pt x="173" y="259"/>
                    </a:lnTo>
                    <a:lnTo>
                      <a:pt x="186" y="253"/>
                    </a:lnTo>
                    <a:lnTo>
                      <a:pt x="199" y="247"/>
                    </a:lnTo>
                    <a:lnTo>
                      <a:pt x="211" y="240"/>
                    </a:lnTo>
                    <a:lnTo>
                      <a:pt x="221" y="231"/>
                    </a:lnTo>
                    <a:lnTo>
                      <a:pt x="231" y="221"/>
                    </a:lnTo>
                    <a:lnTo>
                      <a:pt x="239" y="211"/>
                    </a:lnTo>
                    <a:lnTo>
                      <a:pt x="247" y="199"/>
                    </a:lnTo>
                    <a:lnTo>
                      <a:pt x="253" y="186"/>
                    </a:lnTo>
                    <a:lnTo>
                      <a:pt x="259" y="174"/>
                    </a:lnTo>
                    <a:lnTo>
                      <a:pt x="262" y="160"/>
                    </a:lnTo>
                    <a:lnTo>
                      <a:pt x="264" y="146"/>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51374" name="Line 164"/>
            <p:cNvSpPr>
              <a:spLocks noChangeShapeType="1"/>
            </p:cNvSpPr>
            <p:nvPr/>
          </p:nvSpPr>
          <p:spPr bwMode="auto">
            <a:xfrm>
              <a:off x="106" y="3503"/>
              <a:ext cx="9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75" name="Group 165"/>
            <p:cNvGrpSpPr>
              <a:grpSpLocks/>
            </p:cNvGrpSpPr>
            <p:nvPr/>
          </p:nvGrpSpPr>
          <p:grpSpPr bwMode="auto">
            <a:xfrm>
              <a:off x="979" y="4172"/>
              <a:ext cx="41" cy="75"/>
              <a:chOff x="4145" y="4204"/>
              <a:chExt cx="41" cy="75"/>
            </a:xfrm>
          </p:grpSpPr>
          <p:sp>
            <p:nvSpPr>
              <p:cNvPr id="51376" name="Line 166"/>
              <p:cNvSpPr>
                <a:spLocks noChangeShapeType="1"/>
              </p:cNvSpPr>
              <p:nvPr/>
            </p:nvSpPr>
            <p:spPr bwMode="auto">
              <a:xfrm flipH="1">
                <a:off x="4156" y="4279"/>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77" name="Freeform 167"/>
              <p:cNvSpPr>
                <a:spLocks/>
              </p:cNvSpPr>
              <p:nvPr/>
            </p:nvSpPr>
            <p:spPr bwMode="auto">
              <a:xfrm>
                <a:off x="4145" y="4257"/>
                <a:ext cx="11" cy="22"/>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1" y="21"/>
                    </a:lnTo>
                    <a:lnTo>
                      <a:pt x="0" y="31"/>
                    </a:lnTo>
                    <a:lnTo>
                      <a:pt x="0" y="42"/>
                    </a:lnTo>
                    <a:lnTo>
                      <a:pt x="0" y="51"/>
                    </a:lnTo>
                    <a:lnTo>
                      <a:pt x="1" y="61"/>
                    </a:lnTo>
                    <a:lnTo>
                      <a:pt x="4" y="69"/>
                    </a:lnTo>
                    <a:lnTo>
                      <a:pt x="6" y="78"/>
                    </a:lnTo>
                    <a:lnTo>
                      <a:pt x="10" y="85"/>
                    </a:lnTo>
                    <a:lnTo>
                      <a:pt x="13" y="93"/>
                    </a:lnTo>
                    <a:lnTo>
                      <a:pt x="18" y="98"/>
                    </a:lnTo>
                    <a:lnTo>
                      <a:pt x="23" y="103"/>
                    </a:lnTo>
                    <a:lnTo>
                      <a:pt x="29" y="108"/>
                    </a:lnTo>
                    <a:lnTo>
                      <a:pt x="36" y="111"/>
                    </a:lnTo>
                    <a:lnTo>
                      <a:pt x="42" y="114"/>
                    </a:lnTo>
                    <a:lnTo>
                      <a:pt x="48"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78" name="Line 168"/>
              <p:cNvSpPr>
                <a:spLocks noChangeShapeType="1"/>
              </p:cNvSpPr>
              <p:nvPr/>
            </p:nvSpPr>
            <p:spPr bwMode="auto">
              <a:xfrm flipV="1">
                <a:off x="4145" y="4225"/>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79" name="Freeform 169"/>
              <p:cNvSpPr>
                <a:spLocks/>
              </p:cNvSpPr>
              <p:nvPr/>
            </p:nvSpPr>
            <p:spPr bwMode="auto">
              <a:xfrm>
                <a:off x="4154" y="4204"/>
                <a:ext cx="21" cy="21"/>
              </a:xfrm>
              <a:custGeom>
                <a:avLst/>
                <a:gdLst>
                  <a:gd name="T0" fmla="*/ 1 w 112"/>
                  <a:gd name="T1" fmla="*/ 0 h 116"/>
                  <a:gd name="T2" fmla="*/ 1 w 112"/>
                  <a:gd name="T3" fmla="*/ 0 h 116"/>
                  <a:gd name="T4" fmla="*/ 1 w 112"/>
                  <a:gd name="T5" fmla="*/ 0 h 116"/>
                  <a:gd name="T6" fmla="*/ 1 w 112"/>
                  <a:gd name="T7" fmla="*/ 0 h 116"/>
                  <a:gd name="T8" fmla="*/ 1 w 112"/>
                  <a:gd name="T9" fmla="*/ 0 h 116"/>
                  <a:gd name="T10" fmla="*/ 1 w 112"/>
                  <a:gd name="T11" fmla="*/ 0 h 116"/>
                  <a:gd name="T12" fmla="*/ 0 w 112"/>
                  <a:gd name="T13" fmla="*/ 0 h 116"/>
                  <a:gd name="T14" fmla="*/ 0 w 112"/>
                  <a:gd name="T15" fmla="*/ 0 h 116"/>
                  <a:gd name="T16" fmla="*/ 0 w 112"/>
                  <a:gd name="T17" fmla="*/ 0 h 116"/>
                  <a:gd name="T18" fmla="*/ 0 w 112"/>
                  <a:gd name="T19" fmla="*/ 0 h 116"/>
                  <a:gd name="T20" fmla="*/ 0 w 112"/>
                  <a:gd name="T21" fmla="*/ 0 h 116"/>
                  <a:gd name="T22" fmla="*/ 0 w 112"/>
                  <a:gd name="T23" fmla="*/ 0 h 116"/>
                  <a:gd name="T24" fmla="*/ 0 w 112"/>
                  <a:gd name="T25" fmla="*/ 0 h 116"/>
                  <a:gd name="T26" fmla="*/ 0 w 112"/>
                  <a:gd name="T27" fmla="*/ 0 h 116"/>
                  <a:gd name="T28" fmla="*/ 0 w 112"/>
                  <a:gd name="T29" fmla="*/ 1 h 116"/>
                  <a:gd name="T30" fmla="*/ 0 w 112"/>
                  <a:gd name="T31" fmla="*/ 1 h 116"/>
                  <a:gd name="T32" fmla="*/ 0 w 112"/>
                  <a:gd name="T33" fmla="*/ 1 h 116"/>
                  <a:gd name="T34" fmla="*/ 0 w 112"/>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2" h="116">
                    <a:moveTo>
                      <a:pt x="112" y="0"/>
                    </a:moveTo>
                    <a:lnTo>
                      <a:pt x="105" y="0"/>
                    </a:lnTo>
                    <a:lnTo>
                      <a:pt x="97" y="1"/>
                    </a:lnTo>
                    <a:lnTo>
                      <a:pt x="89" y="4"/>
                    </a:lnTo>
                    <a:lnTo>
                      <a:pt x="81" y="7"/>
                    </a:lnTo>
                    <a:lnTo>
                      <a:pt x="73" y="12"/>
                    </a:lnTo>
                    <a:lnTo>
                      <a:pt x="65" y="17"/>
                    </a:lnTo>
                    <a:lnTo>
                      <a:pt x="58" y="23"/>
                    </a:lnTo>
                    <a:lnTo>
                      <a:pt x="49" y="30"/>
                    </a:lnTo>
                    <a:lnTo>
                      <a:pt x="43" y="37"/>
                    </a:lnTo>
                    <a:lnTo>
                      <a:pt x="36" y="46"/>
                    </a:lnTo>
                    <a:lnTo>
                      <a:pt x="29" y="54"/>
                    </a:lnTo>
                    <a:lnTo>
                      <a:pt x="23" y="64"/>
                    </a:lnTo>
                    <a:lnTo>
                      <a:pt x="17" y="73"/>
                    </a:lnTo>
                    <a:lnTo>
                      <a:pt x="12" y="84"/>
                    </a:lnTo>
                    <a:lnTo>
                      <a:pt x="8" y="95"/>
                    </a:lnTo>
                    <a:lnTo>
                      <a:pt x="4" y="105"/>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80" name="Line 170"/>
              <p:cNvSpPr>
                <a:spLocks noChangeShapeType="1"/>
              </p:cNvSpPr>
              <p:nvPr/>
            </p:nvSpPr>
            <p:spPr bwMode="auto">
              <a:xfrm>
                <a:off x="4175" y="420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63659" name="Line 171"/>
          <p:cNvSpPr>
            <a:spLocks noChangeShapeType="1"/>
          </p:cNvSpPr>
          <p:nvPr/>
        </p:nvSpPr>
        <p:spPr bwMode="auto">
          <a:xfrm flipV="1">
            <a:off x="2082800" y="2632075"/>
            <a:ext cx="982663" cy="3587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60" name="Line 172"/>
          <p:cNvSpPr>
            <a:spLocks noChangeShapeType="1"/>
          </p:cNvSpPr>
          <p:nvPr/>
        </p:nvSpPr>
        <p:spPr bwMode="auto">
          <a:xfrm>
            <a:off x="2082800" y="4333875"/>
            <a:ext cx="982663" cy="37306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3661" name="Group 173"/>
          <p:cNvGrpSpPr>
            <a:grpSpLocks/>
          </p:cNvGrpSpPr>
          <p:nvPr/>
        </p:nvGrpSpPr>
        <p:grpSpPr bwMode="auto">
          <a:xfrm>
            <a:off x="1835150" y="2427288"/>
            <a:ext cx="1511300" cy="2427287"/>
            <a:chOff x="1156" y="2750"/>
            <a:chExt cx="952" cy="1529"/>
          </a:xfrm>
        </p:grpSpPr>
        <p:grpSp>
          <p:nvGrpSpPr>
            <p:cNvPr id="51335" name="Group 174"/>
            <p:cNvGrpSpPr>
              <a:grpSpLocks/>
            </p:cNvGrpSpPr>
            <p:nvPr/>
          </p:nvGrpSpPr>
          <p:grpSpPr bwMode="auto">
            <a:xfrm>
              <a:off x="1156" y="2750"/>
              <a:ext cx="952" cy="1529"/>
              <a:chOff x="1156" y="2750"/>
              <a:chExt cx="952" cy="1529"/>
            </a:xfrm>
          </p:grpSpPr>
          <p:grpSp>
            <p:nvGrpSpPr>
              <p:cNvPr id="51337" name="Group 175"/>
              <p:cNvGrpSpPr>
                <a:grpSpLocks/>
              </p:cNvGrpSpPr>
              <p:nvPr/>
            </p:nvGrpSpPr>
            <p:grpSpPr bwMode="auto">
              <a:xfrm>
                <a:off x="2007" y="4204"/>
                <a:ext cx="41" cy="75"/>
                <a:chOff x="4145" y="4204"/>
                <a:chExt cx="41" cy="75"/>
              </a:xfrm>
            </p:grpSpPr>
            <p:sp>
              <p:nvSpPr>
                <p:cNvPr id="51365" name="Line 176"/>
                <p:cNvSpPr>
                  <a:spLocks noChangeShapeType="1"/>
                </p:cNvSpPr>
                <p:nvPr/>
              </p:nvSpPr>
              <p:spPr bwMode="auto">
                <a:xfrm flipH="1">
                  <a:off x="4156" y="4279"/>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66" name="Freeform 177"/>
                <p:cNvSpPr>
                  <a:spLocks/>
                </p:cNvSpPr>
                <p:nvPr/>
              </p:nvSpPr>
              <p:spPr bwMode="auto">
                <a:xfrm>
                  <a:off x="4145" y="4257"/>
                  <a:ext cx="11" cy="22"/>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1" y="21"/>
                      </a:lnTo>
                      <a:lnTo>
                        <a:pt x="0" y="31"/>
                      </a:lnTo>
                      <a:lnTo>
                        <a:pt x="0" y="42"/>
                      </a:lnTo>
                      <a:lnTo>
                        <a:pt x="0" y="51"/>
                      </a:lnTo>
                      <a:lnTo>
                        <a:pt x="1" y="61"/>
                      </a:lnTo>
                      <a:lnTo>
                        <a:pt x="4" y="69"/>
                      </a:lnTo>
                      <a:lnTo>
                        <a:pt x="6" y="78"/>
                      </a:lnTo>
                      <a:lnTo>
                        <a:pt x="10" y="85"/>
                      </a:lnTo>
                      <a:lnTo>
                        <a:pt x="13" y="93"/>
                      </a:lnTo>
                      <a:lnTo>
                        <a:pt x="18" y="98"/>
                      </a:lnTo>
                      <a:lnTo>
                        <a:pt x="23" y="103"/>
                      </a:lnTo>
                      <a:lnTo>
                        <a:pt x="29" y="108"/>
                      </a:lnTo>
                      <a:lnTo>
                        <a:pt x="36" y="111"/>
                      </a:lnTo>
                      <a:lnTo>
                        <a:pt x="42" y="114"/>
                      </a:lnTo>
                      <a:lnTo>
                        <a:pt x="48"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67" name="Line 178"/>
                <p:cNvSpPr>
                  <a:spLocks noChangeShapeType="1"/>
                </p:cNvSpPr>
                <p:nvPr/>
              </p:nvSpPr>
              <p:spPr bwMode="auto">
                <a:xfrm flipV="1">
                  <a:off x="4145" y="4225"/>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68" name="Freeform 179"/>
                <p:cNvSpPr>
                  <a:spLocks/>
                </p:cNvSpPr>
                <p:nvPr/>
              </p:nvSpPr>
              <p:spPr bwMode="auto">
                <a:xfrm>
                  <a:off x="4154" y="4204"/>
                  <a:ext cx="21" cy="21"/>
                </a:xfrm>
                <a:custGeom>
                  <a:avLst/>
                  <a:gdLst>
                    <a:gd name="T0" fmla="*/ 1 w 112"/>
                    <a:gd name="T1" fmla="*/ 0 h 116"/>
                    <a:gd name="T2" fmla="*/ 1 w 112"/>
                    <a:gd name="T3" fmla="*/ 0 h 116"/>
                    <a:gd name="T4" fmla="*/ 1 w 112"/>
                    <a:gd name="T5" fmla="*/ 0 h 116"/>
                    <a:gd name="T6" fmla="*/ 1 w 112"/>
                    <a:gd name="T7" fmla="*/ 0 h 116"/>
                    <a:gd name="T8" fmla="*/ 1 w 112"/>
                    <a:gd name="T9" fmla="*/ 0 h 116"/>
                    <a:gd name="T10" fmla="*/ 1 w 112"/>
                    <a:gd name="T11" fmla="*/ 0 h 116"/>
                    <a:gd name="T12" fmla="*/ 0 w 112"/>
                    <a:gd name="T13" fmla="*/ 0 h 116"/>
                    <a:gd name="T14" fmla="*/ 0 w 112"/>
                    <a:gd name="T15" fmla="*/ 0 h 116"/>
                    <a:gd name="T16" fmla="*/ 0 w 112"/>
                    <a:gd name="T17" fmla="*/ 0 h 116"/>
                    <a:gd name="T18" fmla="*/ 0 w 112"/>
                    <a:gd name="T19" fmla="*/ 0 h 116"/>
                    <a:gd name="T20" fmla="*/ 0 w 112"/>
                    <a:gd name="T21" fmla="*/ 0 h 116"/>
                    <a:gd name="T22" fmla="*/ 0 w 112"/>
                    <a:gd name="T23" fmla="*/ 0 h 116"/>
                    <a:gd name="T24" fmla="*/ 0 w 112"/>
                    <a:gd name="T25" fmla="*/ 0 h 116"/>
                    <a:gd name="T26" fmla="*/ 0 w 112"/>
                    <a:gd name="T27" fmla="*/ 0 h 116"/>
                    <a:gd name="T28" fmla="*/ 0 w 112"/>
                    <a:gd name="T29" fmla="*/ 1 h 116"/>
                    <a:gd name="T30" fmla="*/ 0 w 112"/>
                    <a:gd name="T31" fmla="*/ 1 h 116"/>
                    <a:gd name="T32" fmla="*/ 0 w 112"/>
                    <a:gd name="T33" fmla="*/ 1 h 116"/>
                    <a:gd name="T34" fmla="*/ 0 w 112"/>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2" h="116">
                      <a:moveTo>
                        <a:pt x="112" y="0"/>
                      </a:moveTo>
                      <a:lnTo>
                        <a:pt x="105" y="0"/>
                      </a:lnTo>
                      <a:lnTo>
                        <a:pt x="97" y="1"/>
                      </a:lnTo>
                      <a:lnTo>
                        <a:pt x="89" y="4"/>
                      </a:lnTo>
                      <a:lnTo>
                        <a:pt x="81" y="7"/>
                      </a:lnTo>
                      <a:lnTo>
                        <a:pt x="73" y="12"/>
                      </a:lnTo>
                      <a:lnTo>
                        <a:pt x="65" y="17"/>
                      </a:lnTo>
                      <a:lnTo>
                        <a:pt x="58" y="23"/>
                      </a:lnTo>
                      <a:lnTo>
                        <a:pt x="49" y="30"/>
                      </a:lnTo>
                      <a:lnTo>
                        <a:pt x="43" y="37"/>
                      </a:lnTo>
                      <a:lnTo>
                        <a:pt x="36" y="46"/>
                      </a:lnTo>
                      <a:lnTo>
                        <a:pt x="29" y="54"/>
                      </a:lnTo>
                      <a:lnTo>
                        <a:pt x="23" y="64"/>
                      </a:lnTo>
                      <a:lnTo>
                        <a:pt x="17" y="73"/>
                      </a:lnTo>
                      <a:lnTo>
                        <a:pt x="12" y="84"/>
                      </a:lnTo>
                      <a:lnTo>
                        <a:pt x="8" y="95"/>
                      </a:lnTo>
                      <a:lnTo>
                        <a:pt x="4" y="105"/>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69" name="Line 180"/>
                <p:cNvSpPr>
                  <a:spLocks noChangeShapeType="1"/>
                </p:cNvSpPr>
                <p:nvPr/>
              </p:nvSpPr>
              <p:spPr bwMode="auto">
                <a:xfrm>
                  <a:off x="4175" y="420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338" name="Line 181"/>
              <p:cNvSpPr>
                <a:spLocks noChangeShapeType="1"/>
              </p:cNvSpPr>
              <p:nvPr/>
            </p:nvSpPr>
            <p:spPr bwMode="auto">
              <a:xfrm>
                <a:off x="1156" y="3504"/>
                <a:ext cx="9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39" name="Group 182"/>
              <p:cNvGrpSpPr>
                <a:grpSpLocks/>
              </p:cNvGrpSpPr>
              <p:nvPr/>
            </p:nvGrpSpPr>
            <p:grpSpPr bwMode="auto">
              <a:xfrm>
                <a:off x="1165" y="3928"/>
                <a:ext cx="49" cy="76"/>
                <a:chOff x="3303" y="3928"/>
                <a:chExt cx="49" cy="76"/>
              </a:xfrm>
            </p:grpSpPr>
            <p:sp>
              <p:nvSpPr>
                <p:cNvPr id="51363" name="Freeform 183"/>
                <p:cNvSpPr>
                  <a:spLocks/>
                </p:cNvSpPr>
                <p:nvPr/>
              </p:nvSpPr>
              <p:spPr bwMode="auto">
                <a:xfrm>
                  <a:off x="3337" y="3988"/>
                  <a:ext cx="6" cy="14"/>
                </a:xfrm>
                <a:custGeom>
                  <a:avLst/>
                  <a:gdLst>
                    <a:gd name="T0" fmla="*/ 0 w 25"/>
                    <a:gd name="T1" fmla="*/ 0 h 83"/>
                    <a:gd name="T2" fmla="*/ 0 w 25"/>
                    <a:gd name="T3" fmla="*/ 0 h 83"/>
                    <a:gd name="T4" fmla="*/ 0 w 25"/>
                    <a:gd name="T5" fmla="*/ 0 h 83"/>
                    <a:gd name="T6" fmla="*/ 0 w 25"/>
                    <a:gd name="T7" fmla="*/ 0 h 83"/>
                    <a:gd name="T8" fmla="*/ 0 w 25"/>
                    <a:gd name="T9" fmla="*/ 0 h 83"/>
                    <a:gd name="T10" fmla="*/ 0 w 25"/>
                    <a:gd name="T11" fmla="*/ 0 h 83"/>
                    <a:gd name="T12" fmla="*/ 0 w 25"/>
                    <a:gd name="T13" fmla="*/ 0 h 83"/>
                    <a:gd name="T14" fmla="*/ 0 w 25"/>
                    <a:gd name="T15" fmla="*/ 0 h 83"/>
                    <a:gd name="T16" fmla="*/ 0 w 25"/>
                    <a:gd name="T17" fmla="*/ 0 h 83"/>
                    <a:gd name="T18" fmla="*/ 0 w 25"/>
                    <a:gd name="T19" fmla="*/ 0 h 83"/>
                    <a:gd name="T20" fmla="*/ 0 w 25"/>
                    <a:gd name="T21" fmla="*/ 0 h 83"/>
                    <a:gd name="T22" fmla="*/ 0 w 25"/>
                    <a:gd name="T23" fmla="*/ 0 h 83"/>
                    <a:gd name="T24" fmla="*/ 0 w 25"/>
                    <a:gd name="T25" fmla="*/ 0 h 83"/>
                    <a:gd name="T26" fmla="*/ 0 w 25"/>
                    <a:gd name="T27" fmla="*/ 0 h 83"/>
                    <a:gd name="T28" fmla="*/ 0 w 25"/>
                    <a:gd name="T29" fmla="*/ 0 h 83"/>
                    <a:gd name="T30" fmla="*/ 0 w 25"/>
                    <a:gd name="T31" fmla="*/ 0 h 83"/>
                    <a:gd name="T32" fmla="*/ 0 w 25"/>
                    <a:gd name="T33" fmla="*/ 0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3">
                      <a:moveTo>
                        <a:pt x="3" y="0"/>
                      </a:moveTo>
                      <a:lnTo>
                        <a:pt x="2" y="5"/>
                      </a:lnTo>
                      <a:lnTo>
                        <a:pt x="1" y="11"/>
                      </a:lnTo>
                      <a:lnTo>
                        <a:pt x="0" y="17"/>
                      </a:lnTo>
                      <a:lnTo>
                        <a:pt x="0" y="22"/>
                      </a:lnTo>
                      <a:lnTo>
                        <a:pt x="0" y="27"/>
                      </a:lnTo>
                      <a:lnTo>
                        <a:pt x="0" y="34"/>
                      </a:lnTo>
                      <a:lnTo>
                        <a:pt x="1" y="39"/>
                      </a:lnTo>
                      <a:lnTo>
                        <a:pt x="2" y="44"/>
                      </a:lnTo>
                      <a:lnTo>
                        <a:pt x="4" y="50"/>
                      </a:lnTo>
                      <a:lnTo>
                        <a:pt x="7" y="55"/>
                      </a:lnTo>
                      <a:lnTo>
                        <a:pt x="9" y="59"/>
                      </a:lnTo>
                      <a:lnTo>
                        <a:pt x="12" y="65"/>
                      </a:lnTo>
                      <a:lnTo>
                        <a:pt x="18" y="74"/>
                      </a:lnTo>
                      <a:lnTo>
                        <a:pt x="21" y="78"/>
                      </a:lnTo>
                      <a:lnTo>
                        <a:pt x="23" y="81"/>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64" name="Freeform 184"/>
                <p:cNvSpPr>
                  <a:spLocks/>
                </p:cNvSpPr>
                <p:nvPr/>
              </p:nvSpPr>
              <p:spPr bwMode="auto">
                <a:xfrm>
                  <a:off x="3303" y="3928"/>
                  <a:ext cx="49" cy="76"/>
                </a:xfrm>
                <a:custGeom>
                  <a:avLst/>
                  <a:gdLst>
                    <a:gd name="T0" fmla="*/ 2 w 255"/>
                    <a:gd name="T1" fmla="*/ 0 h 400"/>
                    <a:gd name="T2" fmla="*/ 2 w 255"/>
                    <a:gd name="T3" fmla="*/ 0 h 400"/>
                    <a:gd name="T4" fmla="*/ 2 w 255"/>
                    <a:gd name="T5" fmla="*/ 0 h 400"/>
                    <a:gd name="T6" fmla="*/ 2 w 255"/>
                    <a:gd name="T7" fmla="*/ 0 h 400"/>
                    <a:gd name="T8" fmla="*/ 2 w 255"/>
                    <a:gd name="T9" fmla="*/ 0 h 400"/>
                    <a:gd name="T10" fmla="*/ 2 w 255"/>
                    <a:gd name="T11" fmla="*/ 0 h 400"/>
                    <a:gd name="T12" fmla="*/ 2 w 255"/>
                    <a:gd name="T13" fmla="*/ 0 h 400"/>
                    <a:gd name="T14" fmla="*/ 2 w 255"/>
                    <a:gd name="T15" fmla="*/ 0 h 400"/>
                    <a:gd name="T16" fmla="*/ 2 w 255"/>
                    <a:gd name="T17" fmla="*/ 0 h 400"/>
                    <a:gd name="T18" fmla="*/ 2 w 255"/>
                    <a:gd name="T19" fmla="*/ 0 h 400"/>
                    <a:gd name="T20" fmla="*/ 1 w 255"/>
                    <a:gd name="T21" fmla="*/ 0 h 400"/>
                    <a:gd name="T22" fmla="*/ 1 w 255"/>
                    <a:gd name="T23" fmla="*/ 0 h 400"/>
                    <a:gd name="T24" fmla="*/ 1 w 255"/>
                    <a:gd name="T25" fmla="*/ 0 h 400"/>
                    <a:gd name="T26" fmla="*/ 1 w 255"/>
                    <a:gd name="T27" fmla="*/ 0 h 400"/>
                    <a:gd name="T28" fmla="*/ 1 w 255"/>
                    <a:gd name="T29" fmla="*/ 0 h 400"/>
                    <a:gd name="T30" fmla="*/ 1 w 255"/>
                    <a:gd name="T31" fmla="*/ 0 h 400"/>
                    <a:gd name="T32" fmla="*/ 1 w 255"/>
                    <a:gd name="T33" fmla="*/ 0 h 400"/>
                    <a:gd name="T34" fmla="*/ 1 w 255"/>
                    <a:gd name="T35" fmla="*/ 0 h 400"/>
                    <a:gd name="T36" fmla="*/ 1 w 255"/>
                    <a:gd name="T37" fmla="*/ 0 h 400"/>
                    <a:gd name="T38" fmla="*/ 1 w 255"/>
                    <a:gd name="T39" fmla="*/ 0 h 400"/>
                    <a:gd name="T40" fmla="*/ 1 w 255"/>
                    <a:gd name="T41" fmla="*/ 0 h 400"/>
                    <a:gd name="T42" fmla="*/ 0 w 255"/>
                    <a:gd name="T43" fmla="*/ 1 h 400"/>
                    <a:gd name="T44" fmla="*/ 0 w 255"/>
                    <a:gd name="T45" fmla="*/ 1 h 400"/>
                    <a:gd name="T46" fmla="*/ 0 w 255"/>
                    <a:gd name="T47" fmla="*/ 1 h 400"/>
                    <a:gd name="T48" fmla="*/ 0 w 255"/>
                    <a:gd name="T49" fmla="*/ 1 h 400"/>
                    <a:gd name="T50" fmla="*/ 0 w 255"/>
                    <a:gd name="T51" fmla="*/ 2 h 400"/>
                    <a:gd name="T52" fmla="*/ 0 w 255"/>
                    <a:gd name="T53" fmla="*/ 2 h 400"/>
                    <a:gd name="T54" fmla="*/ 0 w 255"/>
                    <a:gd name="T55" fmla="*/ 2 h 400"/>
                    <a:gd name="T56" fmla="*/ 0 w 255"/>
                    <a:gd name="T57" fmla="*/ 2 h 400"/>
                    <a:gd name="T58" fmla="*/ 0 w 255"/>
                    <a:gd name="T59" fmla="*/ 2 h 400"/>
                    <a:gd name="T60" fmla="*/ 0 w 255"/>
                    <a:gd name="T61" fmla="*/ 2 h 400"/>
                    <a:gd name="T62" fmla="*/ 0 w 255"/>
                    <a:gd name="T63" fmla="*/ 2 h 400"/>
                    <a:gd name="T64" fmla="*/ 0 w 255"/>
                    <a:gd name="T65" fmla="*/ 2 h 400"/>
                    <a:gd name="T66" fmla="*/ 0 w 255"/>
                    <a:gd name="T67" fmla="*/ 3 h 400"/>
                    <a:gd name="T68" fmla="*/ 0 w 255"/>
                    <a:gd name="T69" fmla="*/ 3 h 400"/>
                    <a:gd name="T70" fmla="*/ 0 w 255"/>
                    <a:gd name="T71" fmla="*/ 3 h 400"/>
                    <a:gd name="T72" fmla="*/ 0 w 255"/>
                    <a:gd name="T73" fmla="*/ 3 h 400"/>
                    <a:gd name="T74" fmla="*/ 0 w 255"/>
                    <a:gd name="T75" fmla="*/ 3 h 400"/>
                    <a:gd name="T76" fmla="*/ 0 w 255"/>
                    <a:gd name="T77" fmla="*/ 3 h 400"/>
                    <a:gd name="T78" fmla="*/ 0 w 255"/>
                    <a:gd name="T79" fmla="*/ 3 h 400"/>
                    <a:gd name="T80" fmla="*/ 1 w 255"/>
                    <a:gd name="T81" fmla="*/ 3 h 400"/>
                    <a:gd name="T82" fmla="*/ 1 w 255"/>
                    <a:gd name="T83" fmla="*/ 3 h 400"/>
                    <a:gd name="T84" fmla="*/ 1 w 255"/>
                    <a:gd name="T85" fmla="*/ 3 h 400"/>
                    <a:gd name="T86" fmla="*/ 1 w 255"/>
                    <a:gd name="T87" fmla="*/ 3 h 400"/>
                    <a:gd name="T88" fmla="*/ 1 w 255"/>
                    <a:gd name="T89" fmla="*/ 3 h 400"/>
                    <a:gd name="T90" fmla="*/ 1 w 255"/>
                    <a:gd name="T91" fmla="*/ 3 h 400"/>
                    <a:gd name="T92" fmla="*/ 1 w 255"/>
                    <a:gd name="T93" fmla="*/ 2 h 400"/>
                    <a:gd name="T94" fmla="*/ 1 w 255"/>
                    <a:gd name="T95" fmla="*/ 2 h 400"/>
                    <a:gd name="T96" fmla="*/ 1 w 255"/>
                    <a:gd name="T97" fmla="*/ 2 h 400"/>
                    <a:gd name="T98" fmla="*/ 1 w 255"/>
                    <a:gd name="T99" fmla="*/ 2 h 400"/>
                    <a:gd name="T100" fmla="*/ 1 w 255"/>
                    <a:gd name="T101" fmla="*/ 2 h 400"/>
                    <a:gd name="T102" fmla="*/ 1 w 255"/>
                    <a:gd name="T103" fmla="*/ 2 h 400"/>
                    <a:gd name="T104" fmla="*/ 1 w 255"/>
                    <a:gd name="T105" fmla="*/ 2 h 400"/>
                    <a:gd name="T106" fmla="*/ 2 w 255"/>
                    <a:gd name="T107" fmla="*/ 1 h 400"/>
                    <a:gd name="T108" fmla="*/ 2 w 255"/>
                    <a:gd name="T109" fmla="*/ 1 h 400"/>
                    <a:gd name="T110" fmla="*/ 2 w 255"/>
                    <a:gd name="T111" fmla="*/ 1 h 400"/>
                    <a:gd name="T112" fmla="*/ 2 w 255"/>
                    <a:gd name="T113" fmla="*/ 0 h 400"/>
                    <a:gd name="T114" fmla="*/ 2 w 255"/>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55" h="400">
                      <a:moveTo>
                        <a:pt x="254" y="53"/>
                      </a:moveTo>
                      <a:lnTo>
                        <a:pt x="254" y="49"/>
                      </a:lnTo>
                      <a:lnTo>
                        <a:pt x="255" y="45"/>
                      </a:lnTo>
                      <a:lnTo>
                        <a:pt x="255" y="41"/>
                      </a:lnTo>
                      <a:lnTo>
                        <a:pt x="255" y="37"/>
                      </a:lnTo>
                      <a:lnTo>
                        <a:pt x="254" y="32"/>
                      </a:lnTo>
                      <a:lnTo>
                        <a:pt x="253" y="28"/>
                      </a:lnTo>
                      <a:lnTo>
                        <a:pt x="251" y="24"/>
                      </a:lnTo>
                      <a:lnTo>
                        <a:pt x="250" y="20"/>
                      </a:lnTo>
                      <a:lnTo>
                        <a:pt x="248" y="15"/>
                      </a:lnTo>
                      <a:lnTo>
                        <a:pt x="247" y="12"/>
                      </a:lnTo>
                      <a:lnTo>
                        <a:pt x="244" y="8"/>
                      </a:lnTo>
                      <a:lnTo>
                        <a:pt x="243" y="7"/>
                      </a:lnTo>
                      <a:lnTo>
                        <a:pt x="242" y="5"/>
                      </a:lnTo>
                      <a:lnTo>
                        <a:pt x="241" y="4"/>
                      </a:lnTo>
                      <a:lnTo>
                        <a:pt x="239" y="3"/>
                      </a:lnTo>
                      <a:lnTo>
                        <a:pt x="237" y="1"/>
                      </a:lnTo>
                      <a:lnTo>
                        <a:pt x="235" y="1"/>
                      </a:lnTo>
                      <a:lnTo>
                        <a:pt x="231" y="0"/>
                      </a:lnTo>
                      <a:lnTo>
                        <a:pt x="227" y="0"/>
                      </a:lnTo>
                      <a:lnTo>
                        <a:pt x="210" y="0"/>
                      </a:lnTo>
                      <a:lnTo>
                        <a:pt x="193" y="0"/>
                      </a:lnTo>
                      <a:lnTo>
                        <a:pt x="177" y="0"/>
                      </a:lnTo>
                      <a:lnTo>
                        <a:pt x="168" y="0"/>
                      </a:lnTo>
                      <a:lnTo>
                        <a:pt x="160" y="1"/>
                      </a:lnTo>
                      <a:lnTo>
                        <a:pt x="152" y="3"/>
                      </a:lnTo>
                      <a:lnTo>
                        <a:pt x="144" y="5"/>
                      </a:lnTo>
                      <a:lnTo>
                        <a:pt x="140" y="6"/>
                      </a:lnTo>
                      <a:lnTo>
                        <a:pt x="135" y="7"/>
                      </a:lnTo>
                      <a:lnTo>
                        <a:pt x="132" y="9"/>
                      </a:lnTo>
                      <a:lnTo>
                        <a:pt x="128" y="10"/>
                      </a:lnTo>
                      <a:lnTo>
                        <a:pt x="125" y="12"/>
                      </a:lnTo>
                      <a:lnTo>
                        <a:pt x="122" y="14"/>
                      </a:lnTo>
                      <a:lnTo>
                        <a:pt x="114" y="20"/>
                      </a:lnTo>
                      <a:lnTo>
                        <a:pt x="108" y="25"/>
                      </a:lnTo>
                      <a:lnTo>
                        <a:pt x="101" y="30"/>
                      </a:lnTo>
                      <a:lnTo>
                        <a:pt x="96" y="36"/>
                      </a:lnTo>
                      <a:lnTo>
                        <a:pt x="90" y="42"/>
                      </a:lnTo>
                      <a:lnTo>
                        <a:pt x="87" y="45"/>
                      </a:lnTo>
                      <a:lnTo>
                        <a:pt x="84" y="48"/>
                      </a:lnTo>
                      <a:lnTo>
                        <a:pt x="82" y="52"/>
                      </a:lnTo>
                      <a:lnTo>
                        <a:pt x="80" y="55"/>
                      </a:lnTo>
                      <a:lnTo>
                        <a:pt x="71" y="70"/>
                      </a:lnTo>
                      <a:lnTo>
                        <a:pt x="67" y="76"/>
                      </a:lnTo>
                      <a:lnTo>
                        <a:pt x="63" y="83"/>
                      </a:lnTo>
                      <a:lnTo>
                        <a:pt x="60" y="91"/>
                      </a:lnTo>
                      <a:lnTo>
                        <a:pt x="57" y="98"/>
                      </a:lnTo>
                      <a:lnTo>
                        <a:pt x="53" y="107"/>
                      </a:lnTo>
                      <a:lnTo>
                        <a:pt x="51" y="114"/>
                      </a:lnTo>
                      <a:lnTo>
                        <a:pt x="43" y="147"/>
                      </a:lnTo>
                      <a:lnTo>
                        <a:pt x="25" y="211"/>
                      </a:lnTo>
                      <a:lnTo>
                        <a:pt x="16" y="243"/>
                      </a:lnTo>
                      <a:lnTo>
                        <a:pt x="12" y="259"/>
                      </a:lnTo>
                      <a:lnTo>
                        <a:pt x="8" y="275"/>
                      </a:lnTo>
                      <a:lnTo>
                        <a:pt x="4" y="291"/>
                      </a:lnTo>
                      <a:lnTo>
                        <a:pt x="2" y="300"/>
                      </a:lnTo>
                      <a:lnTo>
                        <a:pt x="1" y="307"/>
                      </a:lnTo>
                      <a:lnTo>
                        <a:pt x="0" y="316"/>
                      </a:lnTo>
                      <a:lnTo>
                        <a:pt x="0" y="324"/>
                      </a:lnTo>
                      <a:lnTo>
                        <a:pt x="0" y="333"/>
                      </a:lnTo>
                      <a:lnTo>
                        <a:pt x="2" y="341"/>
                      </a:lnTo>
                      <a:lnTo>
                        <a:pt x="3" y="349"/>
                      </a:lnTo>
                      <a:lnTo>
                        <a:pt x="5" y="357"/>
                      </a:lnTo>
                      <a:lnTo>
                        <a:pt x="9" y="365"/>
                      </a:lnTo>
                      <a:lnTo>
                        <a:pt x="11" y="369"/>
                      </a:lnTo>
                      <a:lnTo>
                        <a:pt x="13" y="372"/>
                      </a:lnTo>
                      <a:lnTo>
                        <a:pt x="15" y="375"/>
                      </a:lnTo>
                      <a:lnTo>
                        <a:pt x="17" y="379"/>
                      </a:lnTo>
                      <a:lnTo>
                        <a:pt x="19" y="383"/>
                      </a:lnTo>
                      <a:lnTo>
                        <a:pt x="23" y="386"/>
                      </a:lnTo>
                      <a:lnTo>
                        <a:pt x="26" y="388"/>
                      </a:lnTo>
                      <a:lnTo>
                        <a:pt x="29" y="391"/>
                      </a:lnTo>
                      <a:lnTo>
                        <a:pt x="32" y="393"/>
                      </a:lnTo>
                      <a:lnTo>
                        <a:pt x="36" y="394"/>
                      </a:lnTo>
                      <a:lnTo>
                        <a:pt x="40" y="397"/>
                      </a:lnTo>
                      <a:lnTo>
                        <a:pt x="44" y="398"/>
                      </a:lnTo>
                      <a:lnTo>
                        <a:pt x="48" y="398"/>
                      </a:lnTo>
                      <a:lnTo>
                        <a:pt x="52" y="399"/>
                      </a:lnTo>
                      <a:lnTo>
                        <a:pt x="61" y="399"/>
                      </a:lnTo>
                      <a:lnTo>
                        <a:pt x="68" y="400"/>
                      </a:lnTo>
                      <a:lnTo>
                        <a:pt x="85" y="399"/>
                      </a:lnTo>
                      <a:lnTo>
                        <a:pt x="94" y="399"/>
                      </a:lnTo>
                      <a:lnTo>
                        <a:pt x="102" y="400"/>
                      </a:lnTo>
                      <a:lnTo>
                        <a:pt x="110" y="400"/>
                      </a:lnTo>
                      <a:lnTo>
                        <a:pt x="114" y="400"/>
                      </a:lnTo>
                      <a:lnTo>
                        <a:pt x="118" y="399"/>
                      </a:lnTo>
                      <a:lnTo>
                        <a:pt x="123" y="398"/>
                      </a:lnTo>
                      <a:lnTo>
                        <a:pt x="126" y="397"/>
                      </a:lnTo>
                      <a:lnTo>
                        <a:pt x="130" y="394"/>
                      </a:lnTo>
                      <a:lnTo>
                        <a:pt x="133" y="392"/>
                      </a:lnTo>
                      <a:lnTo>
                        <a:pt x="138" y="390"/>
                      </a:lnTo>
                      <a:lnTo>
                        <a:pt x="141" y="387"/>
                      </a:lnTo>
                      <a:lnTo>
                        <a:pt x="147" y="382"/>
                      </a:lnTo>
                      <a:lnTo>
                        <a:pt x="153" y="376"/>
                      </a:lnTo>
                      <a:lnTo>
                        <a:pt x="159" y="370"/>
                      </a:lnTo>
                      <a:lnTo>
                        <a:pt x="163" y="363"/>
                      </a:lnTo>
                      <a:lnTo>
                        <a:pt x="168" y="356"/>
                      </a:lnTo>
                      <a:lnTo>
                        <a:pt x="172" y="349"/>
                      </a:lnTo>
                      <a:lnTo>
                        <a:pt x="176" y="341"/>
                      </a:lnTo>
                      <a:lnTo>
                        <a:pt x="178" y="334"/>
                      </a:lnTo>
                      <a:lnTo>
                        <a:pt x="181" y="326"/>
                      </a:lnTo>
                      <a:lnTo>
                        <a:pt x="183" y="318"/>
                      </a:lnTo>
                      <a:lnTo>
                        <a:pt x="186" y="310"/>
                      </a:lnTo>
                      <a:lnTo>
                        <a:pt x="191" y="294"/>
                      </a:lnTo>
                      <a:lnTo>
                        <a:pt x="194" y="277"/>
                      </a:lnTo>
                      <a:lnTo>
                        <a:pt x="201" y="245"/>
                      </a:lnTo>
                      <a:lnTo>
                        <a:pt x="210" y="213"/>
                      </a:lnTo>
                      <a:lnTo>
                        <a:pt x="218" y="181"/>
                      </a:lnTo>
                      <a:lnTo>
                        <a:pt x="227" y="149"/>
                      </a:lnTo>
                      <a:lnTo>
                        <a:pt x="237" y="118"/>
                      </a:lnTo>
                      <a:lnTo>
                        <a:pt x="241" y="102"/>
                      </a:lnTo>
                      <a:lnTo>
                        <a:pt x="245" y="86"/>
                      </a:lnTo>
                      <a:lnTo>
                        <a:pt x="247" y="77"/>
                      </a:lnTo>
                      <a:lnTo>
                        <a:pt x="249" y="69"/>
                      </a:lnTo>
                      <a:lnTo>
                        <a:pt x="250" y="61"/>
                      </a:lnTo>
                      <a:lnTo>
                        <a:pt x="253"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1340" name="Group 185"/>
              <p:cNvGrpSpPr>
                <a:grpSpLocks/>
              </p:cNvGrpSpPr>
              <p:nvPr/>
            </p:nvGrpSpPr>
            <p:grpSpPr bwMode="auto">
              <a:xfrm>
                <a:off x="1180" y="3049"/>
                <a:ext cx="90" cy="113"/>
                <a:chOff x="3318" y="3049"/>
                <a:chExt cx="90" cy="113"/>
              </a:xfrm>
            </p:grpSpPr>
            <p:sp>
              <p:nvSpPr>
                <p:cNvPr id="51360" name="Freeform 186"/>
                <p:cNvSpPr>
                  <a:spLocks/>
                </p:cNvSpPr>
                <p:nvPr/>
              </p:nvSpPr>
              <p:spPr bwMode="auto">
                <a:xfrm>
                  <a:off x="3318" y="3087"/>
                  <a:ext cx="47" cy="75"/>
                </a:xfrm>
                <a:custGeom>
                  <a:avLst/>
                  <a:gdLst>
                    <a:gd name="T0" fmla="*/ 2 w 254"/>
                    <a:gd name="T1" fmla="*/ 0 h 400"/>
                    <a:gd name="T2" fmla="*/ 2 w 254"/>
                    <a:gd name="T3" fmla="*/ 0 h 400"/>
                    <a:gd name="T4" fmla="*/ 2 w 254"/>
                    <a:gd name="T5" fmla="*/ 0 h 400"/>
                    <a:gd name="T6" fmla="*/ 2 w 254"/>
                    <a:gd name="T7" fmla="*/ 0 h 400"/>
                    <a:gd name="T8" fmla="*/ 1 w 254"/>
                    <a:gd name="T9" fmla="*/ 0 h 400"/>
                    <a:gd name="T10" fmla="*/ 1 w 254"/>
                    <a:gd name="T11" fmla="*/ 0 h 400"/>
                    <a:gd name="T12" fmla="*/ 1 w 254"/>
                    <a:gd name="T13" fmla="*/ 0 h 400"/>
                    <a:gd name="T14" fmla="*/ 1 w 254"/>
                    <a:gd name="T15" fmla="*/ 0 h 400"/>
                    <a:gd name="T16" fmla="*/ 1 w 254"/>
                    <a:gd name="T17" fmla="*/ 0 h 400"/>
                    <a:gd name="T18" fmla="*/ 1 w 254"/>
                    <a:gd name="T19" fmla="*/ 0 h 400"/>
                    <a:gd name="T20" fmla="*/ 1 w 254"/>
                    <a:gd name="T21" fmla="*/ 0 h 400"/>
                    <a:gd name="T22" fmla="*/ 1 w 254"/>
                    <a:gd name="T23" fmla="*/ 0 h 400"/>
                    <a:gd name="T24" fmla="*/ 1 w 254"/>
                    <a:gd name="T25" fmla="*/ 0 h 400"/>
                    <a:gd name="T26" fmla="*/ 1 w 254"/>
                    <a:gd name="T27" fmla="*/ 0 h 400"/>
                    <a:gd name="T28" fmla="*/ 1 w 254"/>
                    <a:gd name="T29" fmla="*/ 0 h 400"/>
                    <a:gd name="T30" fmla="*/ 1 w 254"/>
                    <a:gd name="T31" fmla="*/ 0 h 400"/>
                    <a:gd name="T32" fmla="*/ 1 w 254"/>
                    <a:gd name="T33" fmla="*/ 0 h 400"/>
                    <a:gd name="T34" fmla="*/ 0 w 254"/>
                    <a:gd name="T35" fmla="*/ 1 h 400"/>
                    <a:gd name="T36" fmla="*/ 0 w 254"/>
                    <a:gd name="T37" fmla="*/ 1 h 400"/>
                    <a:gd name="T38" fmla="*/ 0 w 254"/>
                    <a:gd name="T39" fmla="*/ 1 h 400"/>
                    <a:gd name="T40" fmla="*/ 0 w 254"/>
                    <a:gd name="T41" fmla="*/ 2 h 400"/>
                    <a:gd name="T42" fmla="*/ 0 w 254"/>
                    <a:gd name="T43" fmla="*/ 2 h 400"/>
                    <a:gd name="T44" fmla="*/ 0 w 254"/>
                    <a:gd name="T45" fmla="*/ 2 h 400"/>
                    <a:gd name="T46" fmla="*/ 0 w 254"/>
                    <a:gd name="T47" fmla="*/ 2 h 400"/>
                    <a:gd name="T48" fmla="*/ 0 w 254"/>
                    <a:gd name="T49" fmla="*/ 2 h 400"/>
                    <a:gd name="T50" fmla="*/ 0 w 254"/>
                    <a:gd name="T51" fmla="*/ 2 h 400"/>
                    <a:gd name="T52" fmla="*/ 0 w 254"/>
                    <a:gd name="T53" fmla="*/ 2 h 400"/>
                    <a:gd name="T54" fmla="*/ 0 w 254"/>
                    <a:gd name="T55" fmla="*/ 2 h 400"/>
                    <a:gd name="T56" fmla="*/ 0 w 254"/>
                    <a:gd name="T57" fmla="*/ 2 h 400"/>
                    <a:gd name="T58" fmla="*/ 0 w 254"/>
                    <a:gd name="T59" fmla="*/ 3 h 400"/>
                    <a:gd name="T60" fmla="*/ 0 w 254"/>
                    <a:gd name="T61" fmla="*/ 3 h 400"/>
                    <a:gd name="T62" fmla="*/ 0 w 254"/>
                    <a:gd name="T63" fmla="*/ 3 h 400"/>
                    <a:gd name="T64" fmla="*/ 0 w 254"/>
                    <a:gd name="T65" fmla="*/ 3 h 400"/>
                    <a:gd name="T66" fmla="*/ 1 w 254"/>
                    <a:gd name="T67" fmla="*/ 3 h 400"/>
                    <a:gd name="T68" fmla="*/ 1 w 254"/>
                    <a:gd name="T69" fmla="*/ 3 h 400"/>
                    <a:gd name="T70" fmla="*/ 1 w 254"/>
                    <a:gd name="T71" fmla="*/ 3 h 400"/>
                    <a:gd name="T72" fmla="*/ 1 w 254"/>
                    <a:gd name="T73" fmla="*/ 3 h 400"/>
                    <a:gd name="T74" fmla="*/ 1 w 254"/>
                    <a:gd name="T75" fmla="*/ 3 h 400"/>
                    <a:gd name="T76" fmla="*/ 1 w 254"/>
                    <a:gd name="T77" fmla="*/ 2 h 400"/>
                    <a:gd name="T78" fmla="*/ 1 w 254"/>
                    <a:gd name="T79" fmla="*/ 2 h 400"/>
                    <a:gd name="T80" fmla="*/ 1 w 254"/>
                    <a:gd name="T81" fmla="*/ 2 h 400"/>
                    <a:gd name="T82" fmla="*/ 1 w 254"/>
                    <a:gd name="T83" fmla="*/ 2 h 400"/>
                    <a:gd name="T84" fmla="*/ 1 w 254"/>
                    <a:gd name="T85" fmla="*/ 2 h 400"/>
                    <a:gd name="T86" fmla="*/ 1 w 254"/>
                    <a:gd name="T87" fmla="*/ 2 h 400"/>
                    <a:gd name="T88" fmla="*/ 1 w 254"/>
                    <a:gd name="T89" fmla="*/ 2 h 400"/>
                    <a:gd name="T90" fmla="*/ 1 w 254"/>
                    <a:gd name="T91" fmla="*/ 1 h 400"/>
                    <a:gd name="T92" fmla="*/ 1 w 254"/>
                    <a:gd name="T93" fmla="*/ 1 h 400"/>
                    <a:gd name="T94" fmla="*/ 2 w 254"/>
                    <a:gd name="T95" fmla="*/ 0 h 4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4" h="400">
                      <a:moveTo>
                        <a:pt x="253" y="54"/>
                      </a:moveTo>
                      <a:lnTo>
                        <a:pt x="254" y="49"/>
                      </a:lnTo>
                      <a:lnTo>
                        <a:pt x="254" y="45"/>
                      </a:lnTo>
                      <a:lnTo>
                        <a:pt x="254" y="41"/>
                      </a:lnTo>
                      <a:lnTo>
                        <a:pt x="254" y="36"/>
                      </a:lnTo>
                      <a:lnTo>
                        <a:pt x="253" y="33"/>
                      </a:lnTo>
                      <a:lnTo>
                        <a:pt x="252" y="29"/>
                      </a:lnTo>
                      <a:lnTo>
                        <a:pt x="251" y="25"/>
                      </a:lnTo>
                      <a:lnTo>
                        <a:pt x="250" y="21"/>
                      </a:lnTo>
                      <a:lnTo>
                        <a:pt x="249" y="16"/>
                      </a:lnTo>
                      <a:lnTo>
                        <a:pt x="247" y="12"/>
                      </a:lnTo>
                      <a:lnTo>
                        <a:pt x="246" y="10"/>
                      </a:lnTo>
                      <a:lnTo>
                        <a:pt x="245" y="8"/>
                      </a:lnTo>
                      <a:lnTo>
                        <a:pt x="243" y="7"/>
                      </a:lnTo>
                      <a:lnTo>
                        <a:pt x="241" y="6"/>
                      </a:lnTo>
                      <a:lnTo>
                        <a:pt x="240" y="3"/>
                      </a:lnTo>
                      <a:lnTo>
                        <a:pt x="238" y="2"/>
                      </a:lnTo>
                      <a:lnTo>
                        <a:pt x="237" y="2"/>
                      </a:lnTo>
                      <a:lnTo>
                        <a:pt x="235" y="1"/>
                      </a:lnTo>
                      <a:lnTo>
                        <a:pt x="233" y="1"/>
                      </a:lnTo>
                      <a:lnTo>
                        <a:pt x="231" y="0"/>
                      </a:lnTo>
                      <a:lnTo>
                        <a:pt x="226" y="0"/>
                      </a:lnTo>
                      <a:lnTo>
                        <a:pt x="218" y="0"/>
                      </a:lnTo>
                      <a:lnTo>
                        <a:pt x="209" y="0"/>
                      </a:lnTo>
                      <a:lnTo>
                        <a:pt x="201" y="0"/>
                      </a:lnTo>
                      <a:lnTo>
                        <a:pt x="192" y="0"/>
                      </a:lnTo>
                      <a:lnTo>
                        <a:pt x="184" y="0"/>
                      </a:lnTo>
                      <a:lnTo>
                        <a:pt x="176" y="0"/>
                      </a:lnTo>
                      <a:lnTo>
                        <a:pt x="168" y="1"/>
                      </a:lnTo>
                      <a:lnTo>
                        <a:pt x="160" y="1"/>
                      </a:lnTo>
                      <a:lnTo>
                        <a:pt x="156" y="2"/>
                      </a:lnTo>
                      <a:lnTo>
                        <a:pt x="152" y="2"/>
                      </a:lnTo>
                      <a:lnTo>
                        <a:pt x="148" y="3"/>
                      </a:lnTo>
                      <a:lnTo>
                        <a:pt x="143" y="5"/>
                      </a:lnTo>
                      <a:lnTo>
                        <a:pt x="139" y="6"/>
                      </a:lnTo>
                      <a:lnTo>
                        <a:pt x="136" y="7"/>
                      </a:lnTo>
                      <a:lnTo>
                        <a:pt x="132" y="9"/>
                      </a:lnTo>
                      <a:lnTo>
                        <a:pt x="128" y="11"/>
                      </a:lnTo>
                      <a:lnTo>
                        <a:pt x="124" y="13"/>
                      </a:lnTo>
                      <a:lnTo>
                        <a:pt x="121" y="15"/>
                      </a:lnTo>
                      <a:lnTo>
                        <a:pt x="118" y="17"/>
                      </a:lnTo>
                      <a:lnTo>
                        <a:pt x="114" y="19"/>
                      </a:lnTo>
                      <a:lnTo>
                        <a:pt x="110" y="23"/>
                      </a:lnTo>
                      <a:lnTo>
                        <a:pt x="108" y="25"/>
                      </a:lnTo>
                      <a:lnTo>
                        <a:pt x="102" y="30"/>
                      </a:lnTo>
                      <a:lnTo>
                        <a:pt x="95" y="36"/>
                      </a:lnTo>
                      <a:lnTo>
                        <a:pt x="90" y="42"/>
                      </a:lnTo>
                      <a:lnTo>
                        <a:pt x="87" y="45"/>
                      </a:lnTo>
                      <a:lnTo>
                        <a:pt x="84" y="48"/>
                      </a:lnTo>
                      <a:lnTo>
                        <a:pt x="82" y="51"/>
                      </a:lnTo>
                      <a:lnTo>
                        <a:pt x="79" y="56"/>
                      </a:lnTo>
                      <a:lnTo>
                        <a:pt x="71" y="70"/>
                      </a:lnTo>
                      <a:lnTo>
                        <a:pt x="67" y="77"/>
                      </a:lnTo>
                      <a:lnTo>
                        <a:pt x="62" y="84"/>
                      </a:lnTo>
                      <a:lnTo>
                        <a:pt x="60" y="88"/>
                      </a:lnTo>
                      <a:lnTo>
                        <a:pt x="59" y="92"/>
                      </a:lnTo>
                      <a:lnTo>
                        <a:pt x="57" y="95"/>
                      </a:lnTo>
                      <a:lnTo>
                        <a:pt x="56" y="99"/>
                      </a:lnTo>
                      <a:lnTo>
                        <a:pt x="54" y="107"/>
                      </a:lnTo>
                      <a:lnTo>
                        <a:pt x="52" y="115"/>
                      </a:lnTo>
                      <a:lnTo>
                        <a:pt x="42" y="147"/>
                      </a:lnTo>
                      <a:lnTo>
                        <a:pt x="34" y="179"/>
                      </a:lnTo>
                      <a:lnTo>
                        <a:pt x="25" y="211"/>
                      </a:lnTo>
                      <a:lnTo>
                        <a:pt x="16" y="243"/>
                      </a:lnTo>
                      <a:lnTo>
                        <a:pt x="11" y="259"/>
                      </a:lnTo>
                      <a:lnTo>
                        <a:pt x="8" y="275"/>
                      </a:lnTo>
                      <a:lnTo>
                        <a:pt x="4" y="291"/>
                      </a:lnTo>
                      <a:lnTo>
                        <a:pt x="3" y="299"/>
                      </a:lnTo>
                      <a:lnTo>
                        <a:pt x="1" y="308"/>
                      </a:lnTo>
                      <a:lnTo>
                        <a:pt x="1" y="312"/>
                      </a:lnTo>
                      <a:lnTo>
                        <a:pt x="1" y="317"/>
                      </a:lnTo>
                      <a:lnTo>
                        <a:pt x="0" y="320"/>
                      </a:lnTo>
                      <a:lnTo>
                        <a:pt x="0" y="324"/>
                      </a:lnTo>
                      <a:lnTo>
                        <a:pt x="1" y="328"/>
                      </a:lnTo>
                      <a:lnTo>
                        <a:pt x="1" y="332"/>
                      </a:lnTo>
                      <a:lnTo>
                        <a:pt x="1" y="337"/>
                      </a:lnTo>
                      <a:lnTo>
                        <a:pt x="2" y="341"/>
                      </a:lnTo>
                      <a:lnTo>
                        <a:pt x="3" y="345"/>
                      </a:lnTo>
                      <a:lnTo>
                        <a:pt x="3" y="350"/>
                      </a:lnTo>
                      <a:lnTo>
                        <a:pt x="5" y="353"/>
                      </a:lnTo>
                      <a:lnTo>
                        <a:pt x="6" y="357"/>
                      </a:lnTo>
                      <a:lnTo>
                        <a:pt x="7" y="361"/>
                      </a:lnTo>
                      <a:lnTo>
                        <a:pt x="9" y="364"/>
                      </a:lnTo>
                      <a:lnTo>
                        <a:pt x="10" y="369"/>
                      </a:lnTo>
                      <a:lnTo>
                        <a:pt x="12" y="372"/>
                      </a:lnTo>
                      <a:lnTo>
                        <a:pt x="15" y="376"/>
                      </a:lnTo>
                      <a:lnTo>
                        <a:pt x="17" y="379"/>
                      </a:lnTo>
                      <a:lnTo>
                        <a:pt x="19" y="383"/>
                      </a:lnTo>
                      <a:lnTo>
                        <a:pt x="22" y="386"/>
                      </a:lnTo>
                      <a:lnTo>
                        <a:pt x="25" y="389"/>
                      </a:lnTo>
                      <a:lnTo>
                        <a:pt x="28" y="391"/>
                      </a:lnTo>
                      <a:lnTo>
                        <a:pt x="32" y="393"/>
                      </a:lnTo>
                      <a:lnTo>
                        <a:pt x="36" y="395"/>
                      </a:lnTo>
                      <a:lnTo>
                        <a:pt x="40" y="396"/>
                      </a:lnTo>
                      <a:lnTo>
                        <a:pt x="43" y="397"/>
                      </a:lnTo>
                      <a:lnTo>
                        <a:pt x="48" y="399"/>
                      </a:lnTo>
                      <a:lnTo>
                        <a:pt x="52" y="399"/>
                      </a:lnTo>
                      <a:lnTo>
                        <a:pt x="56" y="400"/>
                      </a:lnTo>
                      <a:lnTo>
                        <a:pt x="60" y="400"/>
                      </a:lnTo>
                      <a:lnTo>
                        <a:pt x="69" y="400"/>
                      </a:lnTo>
                      <a:lnTo>
                        <a:pt x="85" y="400"/>
                      </a:lnTo>
                      <a:lnTo>
                        <a:pt x="93" y="400"/>
                      </a:lnTo>
                      <a:lnTo>
                        <a:pt x="102" y="400"/>
                      </a:lnTo>
                      <a:lnTo>
                        <a:pt x="106" y="400"/>
                      </a:lnTo>
                      <a:lnTo>
                        <a:pt x="110" y="400"/>
                      </a:lnTo>
                      <a:lnTo>
                        <a:pt x="115" y="400"/>
                      </a:lnTo>
                      <a:lnTo>
                        <a:pt x="118" y="399"/>
                      </a:lnTo>
                      <a:lnTo>
                        <a:pt x="122" y="397"/>
                      </a:lnTo>
                      <a:lnTo>
                        <a:pt x="126" y="396"/>
                      </a:lnTo>
                      <a:lnTo>
                        <a:pt x="130" y="394"/>
                      </a:lnTo>
                      <a:lnTo>
                        <a:pt x="134" y="392"/>
                      </a:lnTo>
                      <a:lnTo>
                        <a:pt x="137" y="390"/>
                      </a:lnTo>
                      <a:lnTo>
                        <a:pt x="140" y="388"/>
                      </a:lnTo>
                      <a:lnTo>
                        <a:pt x="143" y="385"/>
                      </a:lnTo>
                      <a:lnTo>
                        <a:pt x="147" y="383"/>
                      </a:lnTo>
                      <a:lnTo>
                        <a:pt x="150" y="379"/>
                      </a:lnTo>
                      <a:lnTo>
                        <a:pt x="153" y="376"/>
                      </a:lnTo>
                      <a:lnTo>
                        <a:pt x="156" y="373"/>
                      </a:lnTo>
                      <a:lnTo>
                        <a:pt x="158" y="370"/>
                      </a:lnTo>
                      <a:lnTo>
                        <a:pt x="160" y="367"/>
                      </a:lnTo>
                      <a:lnTo>
                        <a:pt x="164" y="363"/>
                      </a:lnTo>
                      <a:lnTo>
                        <a:pt x="166" y="360"/>
                      </a:lnTo>
                      <a:lnTo>
                        <a:pt x="168" y="356"/>
                      </a:lnTo>
                      <a:lnTo>
                        <a:pt x="170" y="353"/>
                      </a:lnTo>
                      <a:lnTo>
                        <a:pt x="172" y="350"/>
                      </a:lnTo>
                      <a:lnTo>
                        <a:pt x="173" y="345"/>
                      </a:lnTo>
                      <a:lnTo>
                        <a:pt x="175" y="342"/>
                      </a:lnTo>
                      <a:lnTo>
                        <a:pt x="179" y="334"/>
                      </a:lnTo>
                      <a:lnTo>
                        <a:pt x="181" y="326"/>
                      </a:lnTo>
                      <a:lnTo>
                        <a:pt x="184" y="319"/>
                      </a:lnTo>
                      <a:lnTo>
                        <a:pt x="186" y="310"/>
                      </a:lnTo>
                      <a:lnTo>
                        <a:pt x="188" y="303"/>
                      </a:lnTo>
                      <a:lnTo>
                        <a:pt x="190" y="294"/>
                      </a:lnTo>
                      <a:lnTo>
                        <a:pt x="193" y="278"/>
                      </a:lnTo>
                      <a:lnTo>
                        <a:pt x="202" y="245"/>
                      </a:lnTo>
                      <a:lnTo>
                        <a:pt x="209" y="213"/>
                      </a:lnTo>
                      <a:lnTo>
                        <a:pt x="218" y="181"/>
                      </a:lnTo>
                      <a:lnTo>
                        <a:pt x="227" y="149"/>
                      </a:lnTo>
                      <a:lnTo>
                        <a:pt x="236" y="117"/>
                      </a:lnTo>
                      <a:lnTo>
                        <a:pt x="241" y="101"/>
                      </a:lnTo>
                      <a:lnTo>
                        <a:pt x="243" y="93"/>
                      </a:lnTo>
                      <a:lnTo>
                        <a:pt x="246" y="85"/>
                      </a:lnTo>
                      <a:lnTo>
                        <a:pt x="247" y="77"/>
                      </a:lnTo>
                      <a:lnTo>
                        <a:pt x="249" y="70"/>
                      </a:lnTo>
                      <a:lnTo>
                        <a:pt x="251" y="61"/>
                      </a:lnTo>
                      <a:lnTo>
                        <a:pt x="252"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61" name="Freeform 187"/>
                <p:cNvSpPr>
                  <a:spLocks/>
                </p:cNvSpPr>
                <p:nvPr/>
              </p:nvSpPr>
              <p:spPr bwMode="auto">
                <a:xfrm>
                  <a:off x="3352" y="3146"/>
                  <a:ext cx="4" cy="16"/>
                </a:xfrm>
                <a:custGeom>
                  <a:avLst/>
                  <a:gdLst>
                    <a:gd name="T0" fmla="*/ 0 w 24"/>
                    <a:gd name="T1" fmla="*/ 0 h 83"/>
                    <a:gd name="T2" fmla="*/ 0 w 24"/>
                    <a:gd name="T3" fmla="*/ 0 h 83"/>
                    <a:gd name="T4" fmla="*/ 0 w 24"/>
                    <a:gd name="T5" fmla="*/ 0 h 83"/>
                    <a:gd name="T6" fmla="*/ 0 w 24"/>
                    <a:gd name="T7" fmla="*/ 0 h 83"/>
                    <a:gd name="T8" fmla="*/ 0 w 24"/>
                    <a:gd name="T9" fmla="*/ 0 h 83"/>
                    <a:gd name="T10" fmla="*/ 0 w 24"/>
                    <a:gd name="T11" fmla="*/ 0 h 83"/>
                    <a:gd name="T12" fmla="*/ 0 w 24"/>
                    <a:gd name="T13" fmla="*/ 0 h 83"/>
                    <a:gd name="T14" fmla="*/ 0 w 24"/>
                    <a:gd name="T15" fmla="*/ 0 h 83"/>
                    <a:gd name="T16" fmla="*/ 0 w 24"/>
                    <a:gd name="T17" fmla="*/ 0 h 83"/>
                    <a:gd name="T18" fmla="*/ 0 w 24"/>
                    <a:gd name="T19" fmla="*/ 0 h 83"/>
                    <a:gd name="T20" fmla="*/ 0 w 24"/>
                    <a:gd name="T21" fmla="*/ 0 h 83"/>
                    <a:gd name="T22" fmla="*/ 0 w 24"/>
                    <a:gd name="T23" fmla="*/ 0 h 83"/>
                    <a:gd name="T24" fmla="*/ 0 w 24"/>
                    <a:gd name="T25" fmla="*/ 0 h 83"/>
                    <a:gd name="T26" fmla="*/ 0 w 24"/>
                    <a:gd name="T27" fmla="*/ 0 h 83"/>
                    <a:gd name="T28" fmla="*/ 0 w 24"/>
                    <a:gd name="T29" fmla="*/ 0 h 83"/>
                    <a:gd name="T30" fmla="*/ 0 w 24"/>
                    <a:gd name="T31" fmla="*/ 0 h 83"/>
                    <a:gd name="T32" fmla="*/ 0 w 24"/>
                    <a:gd name="T33" fmla="*/ 1 h 83"/>
                    <a:gd name="T34" fmla="*/ 0 w 24"/>
                    <a:gd name="T35" fmla="*/ 1 h 83"/>
                    <a:gd name="T36" fmla="*/ 0 w 24"/>
                    <a:gd name="T37" fmla="*/ 1 h 83"/>
                    <a:gd name="T38" fmla="*/ 0 w 24"/>
                    <a:gd name="T39" fmla="*/ 1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83">
                      <a:moveTo>
                        <a:pt x="3" y="0"/>
                      </a:moveTo>
                      <a:lnTo>
                        <a:pt x="2" y="5"/>
                      </a:lnTo>
                      <a:lnTo>
                        <a:pt x="1" y="10"/>
                      </a:lnTo>
                      <a:lnTo>
                        <a:pt x="1" y="15"/>
                      </a:lnTo>
                      <a:lnTo>
                        <a:pt x="0" y="21"/>
                      </a:lnTo>
                      <a:lnTo>
                        <a:pt x="0" y="27"/>
                      </a:lnTo>
                      <a:lnTo>
                        <a:pt x="1" y="33"/>
                      </a:lnTo>
                      <a:lnTo>
                        <a:pt x="1" y="38"/>
                      </a:lnTo>
                      <a:lnTo>
                        <a:pt x="2" y="41"/>
                      </a:lnTo>
                      <a:lnTo>
                        <a:pt x="2" y="43"/>
                      </a:lnTo>
                      <a:lnTo>
                        <a:pt x="3" y="46"/>
                      </a:lnTo>
                      <a:lnTo>
                        <a:pt x="4" y="48"/>
                      </a:lnTo>
                      <a:lnTo>
                        <a:pt x="5" y="52"/>
                      </a:lnTo>
                      <a:lnTo>
                        <a:pt x="6" y="54"/>
                      </a:lnTo>
                      <a:lnTo>
                        <a:pt x="9" y="59"/>
                      </a:lnTo>
                      <a:lnTo>
                        <a:pt x="12" y="63"/>
                      </a:lnTo>
                      <a:lnTo>
                        <a:pt x="18" y="73"/>
                      </a:lnTo>
                      <a:lnTo>
                        <a:pt x="21" y="78"/>
                      </a:lnTo>
                      <a:lnTo>
                        <a:pt x="23" y="80"/>
                      </a:lnTo>
                      <a:lnTo>
                        <a:pt x="24"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62" name="Line 188"/>
                <p:cNvSpPr>
                  <a:spLocks noChangeShapeType="1"/>
                </p:cNvSpPr>
                <p:nvPr/>
              </p:nvSpPr>
              <p:spPr bwMode="auto">
                <a:xfrm flipH="1">
                  <a:off x="3396" y="3049"/>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1341" name="Group 189"/>
              <p:cNvGrpSpPr>
                <a:grpSpLocks/>
              </p:cNvGrpSpPr>
              <p:nvPr/>
            </p:nvGrpSpPr>
            <p:grpSpPr bwMode="auto">
              <a:xfrm>
                <a:off x="1527" y="3348"/>
                <a:ext cx="76" cy="111"/>
                <a:chOff x="3665" y="3348"/>
                <a:chExt cx="76" cy="111"/>
              </a:xfrm>
            </p:grpSpPr>
            <p:sp>
              <p:nvSpPr>
                <p:cNvPr id="51358" name="Freeform 190"/>
                <p:cNvSpPr>
                  <a:spLocks/>
                </p:cNvSpPr>
                <p:nvPr/>
              </p:nvSpPr>
              <p:spPr bwMode="auto">
                <a:xfrm>
                  <a:off x="3665" y="3348"/>
                  <a:ext cx="50" cy="111"/>
                </a:xfrm>
                <a:custGeom>
                  <a:avLst/>
                  <a:gdLst>
                    <a:gd name="T0" fmla="*/ 0 w 266"/>
                    <a:gd name="T1" fmla="*/ 4 h 597"/>
                    <a:gd name="T2" fmla="*/ 1 w 266"/>
                    <a:gd name="T3" fmla="*/ 4 h 597"/>
                    <a:gd name="T4" fmla="*/ 1 w 266"/>
                    <a:gd name="T5" fmla="*/ 4 h 597"/>
                    <a:gd name="T6" fmla="*/ 1 w 266"/>
                    <a:gd name="T7" fmla="*/ 4 h 597"/>
                    <a:gd name="T8" fmla="*/ 1 w 266"/>
                    <a:gd name="T9" fmla="*/ 4 h 597"/>
                    <a:gd name="T10" fmla="*/ 1 w 266"/>
                    <a:gd name="T11" fmla="*/ 4 h 597"/>
                    <a:gd name="T12" fmla="*/ 1 w 266"/>
                    <a:gd name="T13" fmla="*/ 4 h 597"/>
                    <a:gd name="T14" fmla="*/ 1 w 266"/>
                    <a:gd name="T15" fmla="*/ 4 h 597"/>
                    <a:gd name="T16" fmla="*/ 1 w 266"/>
                    <a:gd name="T17" fmla="*/ 4 h 597"/>
                    <a:gd name="T18" fmla="*/ 1 w 266"/>
                    <a:gd name="T19" fmla="*/ 4 h 597"/>
                    <a:gd name="T20" fmla="*/ 1 w 266"/>
                    <a:gd name="T21" fmla="*/ 4 h 597"/>
                    <a:gd name="T22" fmla="*/ 1 w 266"/>
                    <a:gd name="T23" fmla="*/ 4 h 597"/>
                    <a:gd name="T24" fmla="*/ 1 w 266"/>
                    <a:gd name="T25" fmla="*/ 3 h 597"/>
                    <a:gd name="T26" fmla="*/ 1 w 266"/>
                    <a:gd name="T27" fmla="*/ 3 h 597"/>
                    <a:gd name="T28" fmla="*/ 1 w 266"/>
                    <a:gd name="T29" fmla="*/ 3 h 597"/>
                    <a:gd name="T30" fmla="*/ 1 w 266"/>
                    <a:gd name="T31" fmla="*/ 3 h 597"/>
                    <a:gd name="T32" fmla="*/ 2 w 266"/>
                    <a:gd name="T33" fmla="*/ 3 h 597"/>
                    <a:gd name="T34" fmla="*/ 2 w 266"/>
                    <a:gd name="T35" fmla="*/ 3 h 597"/>
                    <a:gd name="T36" fmla="*/ 2 w 266"/>
                    <a:gd name="T37" fmla="*/ 2 h 597"/>
                    <a:gd name="T38" fmla="*/ 2 w 266"/>
                    <a:gd name="T39" fmla="*/ 2 h 597"/>
                    <a:gd name="T40" fmla="*/ 2 w 266"/>
                    <a:gd name="T41" fmla="*/ 2 h 597"/>
                    <a:gd name="T42" fmla="*/ 2 w 266"/>
                    <a:gd name="T43" fmla="*/ 2 h 597"/>
                    <a:gd name="T44" fmla="*/ 2 w 266"/>
                    <a:gd name="T45" fmla="*/ 2 h 597"/>
                    <a:gd name="T46" fmla="*/ 2 w 266"/>
                    <a:gd name="T47" fmla="*/ 2 h 597"/>
                    <a:gd name="T48" fmla="*/ 2 w 266"/>
                    <a:gd name="T49" fmla="*/ 2 h 597"/>
                    <a:gd name="T50" fmla="*/ 2 w 266"/>
                    <a:gd name="T51" fmla="*/ 1 h 597"/>
                    <a:gd name="T52" fmla="*/ 2 w 266"/>
                    <a:gd name="T53" fmla="*/ 1 h 597"/>
                    <a:gd name="T54" fmla="*/ 2 w 266"/>
                    <a:gd name="T55" fmla="*/ 1 h 597"/>
                    <a:gd name="T56" fmla="*/ 2 w 266"/>
                    <a:gd name="T57" fmla="*/ 1 h 597"/>
                    <a:gd name="T58" fmla="*/ 2 w 266"/>
                    <a:gd name="T59" fmla="*/ 1 h 597"/>
                    <a:gd name="T60" fmla="*/ 2 w 266"/>
                    <a:gd name="T61" fmla="*/ 1 h 597"/>
                    <a:gd name="T62" fmla="*/ 2 w 266"/>
                    <a:gd name="T63" fmla="*/ 1 h 597"/>
                    <a:gd name="T64" fmla="*/ 2 w 266"/>
                    <a:gd name="T65" fmla="*/ 1 h 597"/>
                    <a:gd name="T66" fmla="*/ 2 w 266"/>
                    <a:gd name="T67" fmla="*/ 1 h 597"/>
                    <a:gd name="T68" fmla="*/ 1 w 266"/>
                    <a:gd name="T69" fmla="*/ 1 h 5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6" h="597">
                      <a:moveTo>
                        <a:pt x="159" y="0"/>
                      </a:moveTo>
                      <a:lnTo>
                        <a:pt x="0" y="597"/>
                      </a:lnTo>
                      <a:lnTo>
                        <a:pt x="104" y="597"/>
                      </a:lnTo>
                      <a:lnTo>
                        <a:pt x="107" y="597"/>
                      </a:lnTo>
                      <a:lnTo>
                        <a:pt x="111" y="596"/>
                      </a:lnTo>
                      <a:lnTo>
                        <a:pt x="116" y="596"/>
                      </a:lnTo>
                      <a:lnTo>
                        <a:pt x="120" y="595"/>
                      </a:lnTo>
                      <a:lnTo>
                        <a:pt x="124" y="594"/>
                      </a:lnTo>
                      <a:lnTo>
                        <a:pt x="127" y="592"/>
                      </a:lnTo>
                      <a:lnTo>
                        <a:pt x="132" y="591"/>
                      </a:lnTo>
                      <a:lnTo>
                        <a:pt x="136" y="589"/>
                      </a:lnTo>
                      <a:lnTo>
                        <a:pt x="140" y="587"/>
                      </a:lnTo>
                      <a:lnTo>
                        <a:pt x="144" y="585"/>
                      </a:lnTo>
                      <a:lnTo>
                        <a:pt x="149" y="581"/>
                      </a:lnTo>
                      <a:lnTo>
                        <a:pt x="153" y="578"/>
                      </a:lnTo>
                      <a:lnTo>
                        <a:pt x="156" y="576"/>
                      </a:lnTo>
                      <a:lnTo>
                        <a:pt x="160" y="572"/>
                      </a:lnTo>
                      <a:lnTo>
                        <a:pt x="165" y="569"/>
                      </a:lnTo>
                      <a:lnTo>
                        <a:pt x="168" y="565"/>
                      </a:lnTo>
                      <a:lnTo>
                        <a:pt x="172" y="561"/>
                      </a:lnTo>
                      <a:lnTo>
                        <a:pt x="176" y="557"/>
                      </a:lnTo>
                      <a:lnTo>
                        <a:pt x="180" y="553"/>
                      </a:lnTo>
                      <a:lnTo>
                        <a:pt x="183" y="548"/>
                      </a:lnTo>
                      <a:lnTo>
                        <a:pt x="186" y="544"/>
                      </a:lnTo>
                      <a:lnTo>
                        <a:pt x="189" y="539"/>
                      </a:lnTo>
                      <a:lnTo>
                        <a:pt x="192" y="535"/>
                      </a:lnTo>
                      <a:lnTo>
                        <a:pt x="196" y="529"/>
                      </a:lnTo>
                      <a:lnTo>
                        <a:pt x="199" y="524"/>
                      </a:lnTo>
                      <a:lnTo>
                        <a:pt x="202" y="519"/>
                      </a:lnTo>
                      <a:lnTo>
                        <a:pt x="204" y="513"/>
                      </a:lnTo>
                      <a:lnTo>
                        <a:pt x="206" y="508"/>
                      </a:lnTo>
                      <a:lnTo>
                        <a:pt x="208" y="503"/>
                      </a:lnTo>
                      <a:lnTo>
                        <a:pt x="210" y="497"/>
                      </a:lnTo>
                      <a:lnTo>
                        <a:pt x="213" y="492"/>
                      </a:lnTo>
                      <a:lnTo>
                        <a:pt x="215" y="487"/>
                      </a:lnTo>
                      <a:lnTo>
                        <a:pt x="216" y="481"/>
                      </a:lnTo>
                      <a:lnTo>
                        <a:pt x="261" y="315"/>
                      </a:lnTo>
                      <a:lnTo>
                        <a:pt x="262" y="310"/>
                      </a:lnTo>
                      <a:lnTo>
                        <a:pt x="263" y="304"/>
                      </a:lnTo>
                      <a:lnTo>
                        <a:pt x="264" y="298"/>
                      </a:lnTo>
                      <a:lnTo>
                        <a:pt x="265" y="293"/>
                      </a:lnTo>
                      <a:lnTo>
                        <a:pt x="266" y="288"/>
                      </a:lnTo>
                      <a:lnTo>
                        <a:pt x="266" y="282"/>
                      </a:lnTo>
                      <a:lnTo>
                        <a:pt x="266" y="277"/>
                      </a:lnTo>
                      <a:lnTo>
                        <a:pt x="266" y="272"/>
                      </a:lnTo>
                      <a:lnTo>
                        <a:pt x="266" y="266"/>
                      </a:lnTo>
                      <a:lnTo>
                        <a:pt x="266" y="262"/>
                      </a:lnTo>
                      <a:lnTo>
                        <a:pt x="265" y="257"/>
                      </a:lnTo>
                      <a:lnTo>
                        <a:pt x="265" y="252"/>
                      </a:lnTo>
                      <a:lnTo>
                        <a:pt x="264" y="248"/>
                      </a:lnTo>
                      <a:lnTo>
                        <a:pt x="263" y="243"/>
                      </a:lnTo>
                      <a:lnTo>
                        <a:pt x="262" y="239"/>
                      </a:lnTo>
                      <a:lnTo>
                        <a:pt x="259" y="234"/>
                      </a:lnTo>
                      <a:lnTo>
                        <a:pt x="258" y="231"/>
                      </a:lnTo>
                      <a:lnTo>
                        <a:pt x="256" y="227"/>
                      </a:lnTo>
                      <a:lnTo>
                        <a:pt x="254" y="224"/>
                      </a:lnTo>
                      <a:lnTo>
                        <a:pt x="252" y="221"/>
                      </a:lnTo>
                      <a:lnTo>
                        <a:pt x="250" y="217"/>
                      </a:lnTo>
                      <a:lnTo>
                        <a:pt x="247" y="214"/>
                      </a:lnTo>
                      <a:lnTo>
                        <a:pt x="245" y="212"/>
                      </a:lnTo>
                      <a:lnTo>
                        <a:pt x="241" y="210"/>
                      </a:lnTo>
                      <a:lnTo>
                        <a:pt x="238" y="207"/>
                      </a:lnTo>
                      <a:lnTo>
                        <a:pt x="235" y="206"/>
                      </a:lnTo>
                      <a:lnTo>
                        <a:pt x="232" y="203"/>
                      </a:lnTo>
                      <a:lnTo>
                        <a:pt x="229" y="202"/>
                      </a:lnTo>
                      <a:lnTo>
                        <a:pt x="225" y="201"/>
                      </a:lnTo>
                      <a:lnTo>
                        <a:pt x="221" y="200"/>
                      </a:lnTo>
                      <a:lnTo>
                        <a:pt x="218" y="199"/>
                      </a:lnTo>
                      <a:lnTo>
                        <a:pt x="215" y="199"/>
                      </a:lnTo>
                      <a:lnTo>
                        <a:pt x="210" y="199"/>
                      </a:lnTo>
                      <a:lnTo>
                        <a:pt x="106"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59" name="Line 191"/>
                <p:cNvSpPr>
                  <a:spLocks noChangeShapeType="1"/>
                </p:cNvSpPr>
                <p:nvPr/>
              </p:nvSpPr>
              <p:spPr bwMode="auto">
                <a:xfrm flipH="1">
                  <a:off x="3729" y="3348"/>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342" name="Freeform 192"/>
              <p:cNvSpPr>
                <a:spLocks/>
              </p:cNvSpPr>
              <p:nvPr/>
            </p:nvSpPr>
            <p:spPr bwMode="auto">
              <a:xfrm>
                <a:off x="1565" y="3580"/>
                <a:ext cx="50" cy="113"/>
              </a:xfrm>
              <a:custGeom>
                <a:avLst/>
                <a:gdLst>
                  <a:gd name="T0" fmla="*/ 1 w 267"/>
                  <a:gd name="T1" fmla="*/ 0 h 597"/>
                  <a:gd name="T2" fmla="*/ 0 w 267"/>
                  <a:gd name="T3" fmla="*/ 4 h 597"/>
                  <a:gd name="T4" fmla="*/ 1 w 267"/>
                  <a:gd name="T5" fmla="*/ 4 h 597"/>
                  <a:gd name="T6" fmla="*/ 1 w 267"/>
                  <a:gd name="T7" fmla="*/ 4 h 597"/>
                  <a:gd name="T8" fmla="*/ 1 w 267"/>
                  <a:gd name="T9" fmla="*/ 4 h 597"/>
                  <a:gd name="T10" fmla="*/ 1 w 267"/>
                  <a:gd name="T11" fmla="*/ 4 h 597"/>
                  <a:gd name="T12" fmla="*/ 1 w 267"/>
                  <a:gd name="T13" fmla="*/ 4 h 597"/>
                  <a:gd name="T14" fmla="*/ 1 w 267"/>
                  <a:gd name="T15" fmla="*/ 4 h 597"/>
                  <a:gd name="T16" fmla="*/ 1 w 267"/>
                  <a:gd name="T17" fmla="*/ 4 h 597"/>
                  <a:gd name="T18" fmla="*/ 1 w 267"/>
                  <a:gd name="T19" fmla="*/ 4 h 597"/>
                  <a:gd name="T20" fmla="*/ 1 w 267"/>
                  <a:gd name="T21" fmla="*/ 4 h 597"/>
                  <a:gd name="T22" fmla="*/ 1 w 267"/>
                  <a:gd name="T23" fmla="*/ 4 h 597"/>
                  <a:gd name="T24" fmla="*/ 1 w 267"/>
                  <a:gd name="T25" fmla="*/ 4 h 597"/>
                  <a:gd name="T26" fmla="*/ 1 w 267"/>
                  <a:gd name="T27" fmla="*/ 4 h 597"/>
                  <a:gd name="T28" fmla="*/ 1 w 267"/>
                  <a:gd name="T29" fmla="*/ 4 h 597"/>
                  <a:gd name="T30" fmla="*/ 1 w 267"/>
                  <a:gd name="T31" fmla="*/ 4 h 597"/>
                  <a:gd name="T32" fmla="*/ 1 w 267"/>
                  <a:gd name="T33" fmla="*/ 3 h 597"/>
                  <a:gd name="T34" fmla="*/ 1 w 267"/>
                  <a:gd name="T35" fmla="*/ 3 h 597"/>
                  <a:gd name="T36" fmla="*/ 1 w 267"/>
                  <a:gd name="T37" fmla="*/ 3 h 597"/>
                  <a:gd name="T38" fmla="*/ 1 w 267"/>
                  <a:gd name="T39" fmla="*/ 3 h 597"/>
                  <a:gd name="T40" fmla="*/ 2 w 267"/>
                  <a:gd name="T41" fmla="*/ 2 h 597"/>
                  <a:gd name="T42" fmla="*/ 2 w 267"/>
                  <a:gd name="T43" fmla="*/ 2 h 597"/>
                  <a:gd name="T44" fmla="*/ 2 w 267"/>
                  <a:gd name="T45" fmla="*/ 2 h 597"/>
                  <a:gd name="T46" fmla="*/ 2 w 267"/>
                  <a:gd name="T47" fmla="*/ 2 h 597"/>
                  <a:gd name="T48" fmla="*/ 2 w 267"/>
                  <a:gd name="T49" fmla="*/ 2 h 597"/>
                  <a:gd name="T50" fmla="*/ 2 w 267"/>
                  <a:gd name="T51" fmla="*/ 2 h 597"/>
                  <a:gd name="T52" fmla="*/ 2 w 267"/>
                  <a:gd name="T53" fmla="*/ 2 h 597"/>
                  <a:gd name="T54" fmla="*/ 2 w 267"/>
                  <a:gd name="T55" fmla="*/ 2 h 597"/>
                  <a:gd name="T56" fmla="*/ 2 w 267"/>
                  <a:gd name="T57" fmla="*/ 2 h 597"/>
                  <a:gd name="T58" fmla="*/ 2 w 267"/>
                  <a:gd name="T59" fmla="*/ 2 h 597"/>
                  <a:gd name="T60" fmla="*/ 2 w 267"/>
                  <a:gd name="T61" fmla="*/ 2 h 597"/>
                  <a:gd name="T62" fmla="*/ 2 w 267"/>
                  <a:gd name="T63" fmla="*/ 2 h 597"/>
                  <a:gd name="T64" fmla="*/ 2 w 267"/>
                  <a:gd name="T65" fmla="*/ 2 h 597"/>
                  <a:gd name="T66" fmla="*/ 1 w 267"/>
                  <a:gd name="T67" fmla="*/ 1 h 597"/>
                  <a:gd name="T68" fmla="*/ 1 w 267"/>
                  <a:gd name="T69" fmla="*/ 1 h 597"/>
                  <a:gd name="T70" fmla="*/ 1 w 267"/>
                  <a:gd name="T71" fmla="*/ 1 h 597"/>
                  <a:gd name="T72" fmla="*/ 1 w 267"/>
                  <a:gd name="T73" fmla="*/ 1 h 597"/>
                  <a:gd name="T74" fmla="*/ 1 w 267"/>
                  <a:gd name="T75" fmla="*/ 1 h 597"/>
                  <a:gd name="T76" fmla="*/ 1 w 267"/>
                  <a:gd name="T77" fmla="*/ 1 h 5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67" h="597">
                    <a:moveTo>
                      <a:pt x="161" y="0"/>
                    </a:moveTo>
                    <a:lnTo>
                      <a:pt x="0" y="597"/>
                    </a:lnTo>
                    <a:lnTo>
                      <a:pt x="105" y="597"/>
                    </a:lnTo>
                    <a:lnTo>
                      <a:pt x="113" y="596"/>
                    </a:lnTo>
                    <a:lnTo>
                      <a:pt x="120" y="595"/>
                    </a:lnTo>
                    <a:lnTo>
                      <a:pt x="129" y="593"/>
                    </a:lnTo>
                    <a:lnTo>
                      <a:pt x="136" y="588"/>
                    </a:lnTo>
                    <a:lnTo>
                      <a:pt x="145" y="584"/>
                    </a:lnTo>
                    <a:lnTo>
                      <a:pt x="152" y="579"/>
                    </a:lnTo>
                    <a:lnTo>
                      <a:pt x="160" y="573"/>
                    </a:lnTo>
                    <a:lnTo>
                      <a:pt x="168" y="566"/>
                    </a:lnTo>
                    <a:lnTo>
                      <a:pt x="175" y="559"/>
                    </a:lnTo>
                    <a:lnTo>
                      <a:pt x="182" y="550"/>
                    </a:lnTo>
                    <a:lnTo>
                      <a:pt x="188" y="542"/>
                    </a:lnTo>
                    <a:lnTo>
                      <a:pt x="195" y="532"/>
                    </a:lnTo>
                    <a:lnTo>
                      <a:pt x="200" y="522"/>
                    </a:lnTo>
                    <a:lnTo>
                      <a:pt x="206" y="512"/>
                    </a:lnTo>
                    <a:lnTo>
                      <a:pt x="210" y="502"/>
                    </a:lnTo>
                    <a:lnTo>
                      <a:pt x="214" y="491"/>
                    </a:lnTo>
                    <a:lnTo>
                      <a:pt x="217" y="481"/>
                    </a:lnTo>
                    <a:lnTo>
                      <a:pt x="262" y="315"/>
                    </a:lnTo>
                    <a:lnTo>
                      <a:pt x="264" y="304"/>
                    </a:lnTo>
                    <a:lnTo>
                      <a:pt x="266" y="293"/>
                    </a:lnTo>
                    <a:lnTo>
                      <a:pt x="267" y="283"/>
                    </a:lnTo>
                    <a:lnTo>
                      <a:pt x="267" y="272"/>
                    </a:lnTo>
                    <a:lnTo>
                      <a:pt x="267" y="263"/>
                    </a:lnTo>
                    <a:lnTo>
                      <a:pt x="266" y="253"/>
                    </a:lnTo>
                    <a:lnTo>
                      <a:pt x="264" y="244"/>
                    </a:lnTo>
                    <a:lnTo>
                      <a:pt x="262" y="236"/>
                    </a:lnTo>
                    <a:lnTo>
                      <a:pt x="258" y="229"/>
                    </a:lnTo>
                    <a:lnTo>
                      <a:pt x="255" y="222"/>
                    </a:lnTo>
                    <a:lnTo>
                      <a:pt x="249" y="216"/>
                    </a:lnTo>
                    <a:lnTo>
                      <a:pt x="245" y="210"/>
                    </a:lnTo>
                    <a:lnTo>
                      <a:pt x="239" y="206"/>
                    </a:lnTo>
                    <a:lnTo>
                      <a:pt x="232" y="203"/>
                    </a:lnTo>
                    <a:lnTo>
                      <a:pt x="226" y="200"/>
                    </a:lnTo>
                    <a:lnTo>
                      <a:pt x="219" y="199"/>
                    </a:lnTo>
                    <a:lnTo>
                      <a:pt x="212" y="199"/>
                    </a:lnTo>
                    <a:lnTo>
                      <a:pt x="108"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51343" name="Group 193"/>
              <p:cNvGrpSpPr>
                <a:grpSpLocks/>
              </p:cNvGrpSpPr>
              <p:nvPr/>
            </p:nvGrpSpPr>
            <p:grpSpPr bwMode="auto">
              <a:xfrm>
                <a:off x="2004" y="2750"/>
                <a:ext cx="71" cy="111"/>
                <a:chOff x="4142" y="2750"/>
                <a:chExt cx="71" cy="111"/>
              </a:xfrm>
            </p:grpSpPr>
            <p:sp>
              <p:nvSpPr>
                <p:cNvPr id="51352" name="Line 194"/>
                <p:cNvSpPr>
                  <a:spLocks noChangeShapeType="1"/>
                </p:cNvSpPr>
                <p:nvPr/>
              </p:nvSpPr>
              <p:spPr bwMode="auto">
                <a:xfrm flipH="1">
                  <a:off x="4153" y="286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53" name="Freeform 195"/>
                <p:cNvSpPr>
                  <a:spLocks/>
                </p:cNvSpPr>
                <p:nvPr/>
              </p:nvSpPr>
              <p:spPr bwMode="auto">
                <a:xfrm>
                  <a:off x="4142" y="2840"/>
                  <a:ext cx="11" cy="21"/>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2" y="22"/>
                      </a:lnTo>
                      <a:lnTo>
                        <a:pt x="1" y="31"/>
                      </a:lnTo>
                      <a:lnTo>
                        <a:pt x="0" y="42"/>
                      </a:lnTo>
                      <a:lnTo>
                        <a:pt x="1" y="51"/>
                      </a:lnTo>
                      <a:lnTo>
                        <a:pt x="2" y="61"/>
                      </a:lnTo>
                      <a:lnTo>
                        <a:pt x="4" y="70"/>
                      </a:lnTo>
                      <a:lnTo>
                        <a:pt x="6" y="78"/>
                      </a:lnTo>
                      <a:lnTo>
                        <a:pt x="9" y="86"/>
                      </a:lnTo>
                      <a:lnTo>
                        <a:pt x="13" y="93"/>
                      </a:lnTo>
                      <a:lnTo>
                        <a:pt x="18" y="98"/>
                      </a:lnTo>
                      <a:lnTo>
                        <a:pt x="23" y="104"/>
                      </a:lnTo>
                      <a:lnTo>
                        <a:pt x="28" y="108"/>
                      </a:lnTo>
                      <a:lnTo>
                        <a:pt x="35" y="111"/>
                      </a:lnTo>
                      <a:lnTo>
                        <a:pt x="41" y="114"/>
                      </a:lnTo>
                      <a:lnTo>
                        <a:pt x="49"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54" name="Line 196"/>
                <p:cNvSpPr>
                  <a:spLocks noChangeShapeType="1"/>
                </p:cNvSpPr>
                <p:nvPr/>
              </p:nvSpPr>
              <p:spPr bwMode="auto">
                <a:xfrm flipV="1">
                  <a:off x="4144" y="2809"/>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55" name="Freeform 197"/>
                <p:cNvSpPr>
                  <a:spLocks/>
                </p:cNvSpPr>
                <p:nvPr/>
              </p:nvSpPr>
              <p:spPr bwMode="auto">
                <a:xfrm>
                  <a:off x="4152" y="2788"/>
                  <a:ext cx="21" cy="21"/>
                </a:xfrm>
                <a:custGeom>
                  <a:avLst/>
                  <a:gdLst>
                    <a:gd name="T0" fmla="*/ 1 w 111"/>
                    <a:gd name="T1" fmla="*/ 0 h 116"/>
                    <a:gd name="T2" fmla="*/ 1 w 111"/>
                    <a:gd name="T3" fmla="*/ 0 h 116"/>
                    <a:gd name="T4" fmla="*/ 1 w 111"/>
                    <a:gd name="T5" fmla="*/ 0 h 116"/>
                    <a:gd name="T6" fmla="*/ 1 w 111"/>
                    <a:gd name="T7" fmla="*/ 0 h 116"/>
                    <a:gd name="T8" fmla="*/ 1 w 111"/>
                    <a:gd name="T9" fmla="*/ 0 h 116"/>
                    <a:gd name="T10" fmla="*/ 1 w 111"/>
                    <a:gd name="T11" fmla="*/ 0 h 116"/>
                    <a:gd name="T12" fmla="*/ 0 w 111"/>
                    <a:gd name="T13" fmla="*/ 0 h 116"/>
                    <a:gd name="T14" fmla="*/ 0 w 111"/>
                    <a:gd name="T15" fmla="*/ 0 h 116"/>
                    <a:gd name="T16" fmla="*/ 0 w 111"/>
                    <a:gd name="T17" fmla="*/ 0 h 116"/>
                    <a:gd name="T18" fmla="*/ 0 w 111"/>
                    <a:gd name="T19" fmla="*/ 0 h 116"/>
                    <a:gd name="T20" fmla="*/ 0 w 111"/>
                    <a:gd name="T21" fmla="*/ 0 h 116"/>
                    <a:gd name="T22" fmla="*/ 0 w 111"/>
                    <a:gd name="T23" fmla="*/ 0 h 116"/>
                    <a:gd name="T24" fmla="*/ 0 w 111"/>
                    <a:gd name="T25" fmla="*/ 0 h 116"/>
                    <a:gd name="T26" fmla="*/ 0 w 111"/>
                    <a:gd name="T27" fmla="*/ 0 h 116"/>
                    <a:gd name="T28" fmla="*/ 0 w 111"/>
                    <a:gd name="T29" fmla="*/ 1 h 116"/>
                    <a:gd name="T30" fmla="*/ 0 w 111"/>
                    <a:gd name="T31" fmla="*/ 1 h 116"/>
                    <a:gd name="T32" fmla="*/ 0 w 111"/>
                    <a:gd name="T33" fmla="*/ 1 h 116"/>
                    <a:gd name="T34" fmla="*/ 0 w 111"/>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16">
                      <a:moveTo>
                        <a:pt x="111" y="0"/>
                      </a:moveTo>
                      <a:lnTo>
                        <a:pt x="104" y="0"/>
                      </a:lnTo>
                      <a:lnTo>
                        <a:pt x="97" y="1"/>
                      </a:lnTo>
                      <a:lnTo>
                        <a:pt x="88" y="4"/>
                      </a:lnTo>
                      <a:lnTo>
                        <a:pt x="81" y="8"/>
                      </a:lnTo>
                      <a:lnTo>
                        <a:pt x="72" y="12"/>
                      </a:lnTo>
                      <a:lnTo>
                        <a:pt x="65" y="17"/>
                      </a:lnTo>
                      <a:lnTo>
                        <a:pt x="56" y="24"/>
                      </a:lnTo>
                      <a:lnTo>
                        <a:pt x="49" y="30"/>
                      </a:lnTo>
                      <a:lnTo>
                        <a:pt x="41" y="37"/>
                      </a:lnTo>
                      <a:lnTo>
                        <a:pt x="35" y="46"/>
                      </a:lnTo>
                      <a:lnTo>
                        <a:pt x="27" y="54"/>
                      </a:lnTo>
                      <a:lnTo>
                        <a:pt x="22" y="64"/>
                      </a:lnTo>
                      <a:lnTo>
                        <a:pt x="16" y="74"/>
                      </a:lnTo>
                      <a:lnTo>
                        <a:pt x="11" y="84"/>
                      </a:lnTo>
                      <a:lnTo>
                        <a:pt x="6" y="95"/>
                      </a:lnTo>
                      <a:lnTo>
                        <a:pt x="3" y="106"/>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56" name="Line 198"/>
                <p:cNvSpPr>
                  <a:spLocks noChangeShapeType="1"/>
                </p:cNvSpPr>
                <p:nvPr/>
              </p:nvSpPr>
              <p:spPr bwMode="auto">
                <a:xfrm>
                  <a:off x="4173" y="2788"/>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57" name="Line 199"/>
                <p:cNvSpPr>
                  <a:spLocks noChangeShapeType="1"/>
                </p:cNvSpPr>
                <p:nvPr/>
              </p:nvSpPr>
              <p:spPr bwMode="auto">
                <a:xfrm flipH="1">
                  <a:off x="4201" y="2750"/>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344" name="Line 200"/>
              <p:cNvSpPr>
                <a:spLocks noChangeShapeType="1"/>
              </p:cNvSpPr>
              <p:nvPr/>
            </p:nvSpPr>
            <p:spPr bwMode="auto">
              <a:xfrm>
                <a:off x="1312" y="3105"/>
                <a:ext cx="0" cy="8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45" name="Line 201"/>
              <p:cNvSpPr>
                <a:spLocks noChangeShapeType="1"/>
              </p:cNvSpPr>
              <p:nvPr/>
            </p:nvSpPr>
            <p:spPr bwMode="auto">
              <a:xfrm>
                <a:off x="1700" y="3406"/>
                <a:ext cx="0" cy="2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46" name="Line 202"/>
              <p:cNvSpPr>
                <a:spLocks noChangeShapeType="1"/>
              </p:cNvSpPr>
              <p:nvPr/>
            </p:nvSpPr>
            <p:spPr bwMode="auto">
              <a:xfrm>
                <a:off x="1931" y="2879"/>
                <a:ext cx="0" cy="13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47" name="Freeform 203"/>
              <p:cNvSpPr>
                <a:spLocks/>
              </p:cNvSpPr>
              <p:nvPr/>
            </p:nvSpPr>
            <p:spPr bwMode="auto">
              <a:xfrm>
                <a:off x="1675" y="3382"/>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2"/>
                    </a:moveTo>
                    <a:lnTo>
                      <a:pt x="265" y="123"/>
                    </a:lnTo>
                    <a:lnTo>
                      <a:pt x="264" y="114"/>
                    </a:lnTo>
                    <a:lnTo>
                      <a:pt x="263" y="105"/>
                    </a:lnTo>
                    <a:lnTo>
                      <a:pt x="261" y="97"/>
                    </a:lnTo>
                    <a:lnTo>
                      <a:pt x="257" y="88"/>
                    </a:lnTo>
                    <a:lnTo>
                      <a:pt x="254" y="80"/>
                    </a:lnTo>
                    <a:lnTo>
                      <a:pt x="250" y="71"/>
                    </a:lnTo>
                    <a:lnTo>
                      <a:pt x="246" y="64"/>
                    </a:lnTo>
                    <a:lnTo>
                      <a:pt x="240" y="55"/>
                    </a:lnTo>
                    <a:lnTo>
                      <a:pt x="235" y="49"/>
                    </a:lnTo>
                    <a:lnTo>
                      <a:pt x="230" y="42"/>
                    </a:lnTo>
                    <a:lnTo>
                      <a:pt x="223" y="35"/>
                    </a:lnTo>
                    <a:lnTo>
                      <a:pt x="216" y="30"/>
                    </a:lnTo>
                    <a:lnTo>
                      <a:pt x="209" y="23"/>
                    </a:lnTo>
                    <a:lnTo>
                      <a:pt x="201" y="19"/>
                    </a:lnTo>
                    <a:lnTo>
                      <a:pt x="193" y="15"/>
                    </a:lnTo>
                    <a:lnTo>
                      <a:pt x="185" y="11"/>
                    </a:lnTo>
                    <a:lnTo>
                      <a:pt x="176" y="7"/>
                    </a:lnTo>
                    <a:lnTo>
                      <a:pt x="168" y="4"/>
                    </a:lnTo>
                    <a:lnTo>
                      <a:pt x="159" y="2"/>
                    </a:lnTo>
                    <a:lnTo>
                      <a:pt x="151" y="1"/>
                    </a:lnTo>
                    <a:lnTo>
                      <a:pt x="141" y="0"/>
                    </a:lnTo>
                    <a:lnTo>
                      <a:pt x="133" y="0"/>
                    </a:lnTo>
                    <a:lnTo>
                      <a:pt x="123" y="0"/>
                    </a:lnTo>
                    <a:lnTo>
                      <a:pt x="115" y="1"/>
                    </a:lnTo>
                    <a:lnTo>
                      <a:pt x="105" y="2"/>
                    </a:lnTo>
                    <a:lnTo>
                      <a:pt x="97" y="4"/>
                    </a:lnTo>
                    <a:lnTo>
                      <a:pt x="88" y="7"/>
                    </a:lnTo>
                    <a:lnTo>
                      <a:pt x="80" y="11"/>
                    </a:lnTo>
                    <a:lnTo>
                      <a:pt x="71" y="15"/>
                    </a:lnTo>
                    <a:lnTo>
                      <a:pt x="64" y="19"/>
                    </a:lnTo>
                    <a:lnTo>
                      <a:pt x="56" y="23"/>
                    </a:lnTo>
                    <a:lnTo>
                      <a:pt x="49" y="30"/>
                    </a:lnTo>
                    <a:lnTo>
                      <a:pt x="42" y="35"/>
                    </a:lnTo>
                    <a:lnTo>
                      <a:pt x="36" y="42"/>
                    </a:lnTo>
                    <a:lnTo>
                      <a:pt x="29" y="49"/>
                    </a:lnTo>
                    <a:lnTo>
                      <a:pt x="24" y="55"/>
                    </a:lnTo>
                    <a:lnTo>
                      <a:pt x="19" y="64"/>
                    </a:lnTo>
                    <a:lnTo>
                      <a:pt x="15" y="71"/>
                    </a:lnTo>
                    <a:lnTo>
                      <a:pt x="10" y="80"/>
                    </a:lnTo>
                    <a:lnTo>
                      <a:pt x="7" y="88"/>
                    </a:lnTo>
                    <a:lnTo>
                      <a:pt x="5" y="97"/>
                    </a:lnTo>
                    <a:lnTo>
                      <a:pt x="3" y="105"/>
                    </a:lnTo>
                    <a:lnTo>
                      <a:pt x="1" y="114"/>
                    </a:lnTo>
                    <a:lnTo>
                      <a:pt x="0" y="123"/>
                    </a:lnTo>
                    <a:lnTo>
                      <a:pt x="0" y="132"/>
                    </a:lnTo>
                    <a:lnTo>
                      <a:pt x="0" y="142"/>
                    </a:lnTo>
                    <a:lnTo>
                      <a:pt x="1" y="150"/>
                    </a:lnTo>
                    <a:lnTo>
                      <a:pt x="3" y="160"/>
                    </a:lnTo>
                    <a:lnTo>
                      <a:pt x="5" y="168"/>
                    </a:lnTo>
                    <a:lnTo>
                      <a:pt x="7" y="177"/>
                    </a:lnTo>
                    <a:lnTo>
                      <a:pt x="10" y="185"/>
                    </a:lnTo>
                    <a:lnTo>
                      <a:pt x="15" y="194"/>
                    </a:lnTo>
                    <a:lnTo>
                      <a:pt x="19" y="201"/>
                    </a:lnTo>
                    <a:lnTo>
                      <a:pt x="24" y="209"/>
                    </a:lnTo>
                    <a:lnTo>
                      <a:pt x="29" y="216"/>
                    </a:lnTo>
                    <a:lnTo>
                      <a:pt x="36" y="223"/>
                    </a:lnTo>
                    <a:lnTo>
                      <a:pt x="42" y="229"/>
                    </a:lnTo>
                    <a:lnTo>
                      <a:pt x="49" y="235"/>
                    </a:lnTo>
                    <a:lnTo>
                      <a:pt x="56" y="241"/>
                    </a:lnTo>
                    <a:lnTo>
                      <a:pt x="64" y="246"/>
                    </a:lnTo>
                    <a:lnTo>
                      <a:pt x="71" y="250"/>
                    </a:lnTo>
                    <a:lnTo>
                      <a:pt x="80" y="254"/>
                    </a:lnTo>
                    <a:lnTo>
                      <a:pt x="88" y="258"/>
                    </a:lnTo>
                    <a:lnTo>
                      <a:pt x="97" y="260"/>
                    </a:lnTo>
                    <a:lnTo>
                      <a:pt x="105" y="262"/>
                    </a:lnTo>
                    <a:lnTo>
                      <a:pt x="115" y="264"/>
                    </a:lnTo>
                    <a:lnTo>
                      <a:pt x="123" y="265"/>
                    </a:lnTo>
                    <a:lnTo>
                      <a:pt x="133" y="265"/>
                    </a:lnTo>
                    <a:lnTo>
                      <a:pt x="141" y="265"/>
                    </a:lnTo>
                    <a:lnTo>
                      <a:pt x="151" y="264"/>
                    </a:lnTo>
                    <a:lnTo>
                      <a:pt x="159" y="262"/>
                    </a:lnTo>
                    <a:lnTo>
                      <a:pt x="168" y="260"/>
                    </a:lnTo>
                    <a:lnTo>
                      <a:pt x="176" y="258"/>
                    </a:lnTo>
                    <a:lnTo>
                      <a:pt x="185" y="254"/>
                    </a:lnTo>
                    <a:lnTo>
                      <a:pt x="193" y="250"/>
                    </a:lnTo>
                    <a:lnTo>
                      <a:pt x="201" y="246"/>
                    </a:lnTo>
                    <a:lnTo>
                      <a:pt x="209" y="241"/>
                    </a:lnTo>
                    <a:lnTo>
                      <a:pt x="216" y="235"/>
                    </a:lnTo>
                    <a:lnTo>
                      <a:pt x="223" y="229"/>
                    </a:lnTo>
                    <a:lnTo>
                      <a:pt x="230" y="223"/>
                    </a:lnTo>
                    <a:lnTo>
                      <a:pt x="235" y="216"/>
                    </a:lnTo>
                    <a:lnTo>
                      <a:pt x="240" y="209"/>
                    </a:lnTo>
                    <a:lnTo>
                      <a:pt x="246" y="201"/>
                    </a:lnTo>
                    <a:lnTo>
                      <a:pt x="250" y="194"/>
                    </a:lnTo>
                    <a:lnTo>
                      <a:pt x="254" y="185"/>
                    </a:lnTo>
                    <a:lnTo>
                      <a:pt x="257" y="177"/>
                    </a:lnTo>
                    <a:lnTo>
                      <a:pt x="261" y="168"/>
                    </a:lnTo>
                    <a:lnTo>
                      <a:pt x="263" y="160"/>
                    </a:lnTo>
                    <a:lnTo>
                      <a:pt x="264" y="150"/>
                    </a:lnTo>
                    <a:lnTo>
                      <a:pt x="265" y="142"/>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48" name="Freeform 204"/>
              <p:cNvSpPr>
                <a:spLocks/>
              </p:cNvSpPr>
              <p:nvPr/>
            </p:nvSpPr>
            <p:spPr bwMode="auto">
              <a:xfrm>
                <a:off x="1675" y="3608"/>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3"/>
                    </a:moveTo>
                    <a:lnTo>
                      <a:pt x="265" y="124"/>
                    </a:lnTo>
                    <a:lnTo>
                      <a:pt x="264" y="115"/>
                    </a:lnTo>
                    <a:lnTo>
                      <a:pt x="263" y="106"/>
                    </a:lnTo>
                    <a:lnTo>
                      <a:pt x="261" y="97"/>
                    </a:lnTo>
                    <a:lnTo>
                      <a:pt x="257" y="89"/>
                    </a:lnTo>
                    <a:lnTo>
                      <a:pt x="254" y="80"/>
                    </a:lnTo>
                    <a:lnTo>
                      <a:pt x="250" y="72"/>
                    </a:lnTo>
                    <a:lnTo>
                      <a:pt x="246" y="64"/>
                    </a:lnTo>
                    <a:lnTo>
                      <a:pt x="240" y="57"/>
                    </a:lnTo>
                    <a:lnTo>
                      <a:pt x="235" y="49"/>
                    </a:lnTo>
                    <a:lnTo>
                      <a:pt x="230" y="43"/>
                    </a:lnTo>
                    <a:lnTo>
                      <a:pt x="223" y="36"/>
                    </a:lnTo>
                    <a:lnTo>
                      <a:pt x="216" y="30"/>
                    </a:lnTo>
                    <a:lnTo>
                      <a:pt x="209" y="25"/>
                    </a:lnTo>
                    <a:lnTo>
                      <a:pt x="201" y="19"/>
                    </a:lnTo>
                    <a:lnTo>
                      <a:pt x="193" y="15"/>
                    </a:lnTo>
                    <a:lnTo>
                      <a:pt x="185" y="11"/>
                    </a:lnTo>
                    <a:lnTo>
                      <a:pt x="176" y="8"/>
                    </a:lnTo>
                    <a:lnTo>
                      <a:pt x="168" y="6"/>
                    </a:lnTo>
                    <a:lnTo>
                      <a:pt x="159" y="3"/>
                    </a:lnTo>
                    <a:lnTo>
                      <a:pt x="151" y="1"/>
                    </a:lnTo>
                    <a:lnTo>
                      <a:pt x="141" y="0"/>
                    </a:lnTo>
                    <a:lnTo>
                      <a:pt x="133" y="0"/>
                    </a:lnTo>
                    <a:lnTo>
                      <a:pt x="123" y="0"/>
                    </a:lnTo>
                    <a:lnTo>
                      <a:pt x="115" y="1"/>
                    </a:lnTo>
                    <a:lnTo>
                      <a:pt x="105" y="3"/>
                    </a:lnTo>
                    <a:lnTo>
                      <a:pt x="97" y="6"/>
                    </a:lnTo>
                    <a:lnTo>
                      <a:pt x="88" y="8"/>
                    </a:lnTo>
                    <a:lnTo>
                      <a:pt x="80" y="11"/>
                    </a:lnTo>
                    <a:lnTo>
                      <a:pt x="71" y="15"/>
                    </a:lnTo>
                    <a:lnTo>
                      <a:pt x="64" y="19"/>
                    </a:lnTo>
                    <a:lnTo>
                      <a:pt x="56" y="25"/>
                    </a:lnTo>
                    <a:lnTo>
                      <a:pt x="49" y="30"/>
                    </a:lnTo>
                    <a:lnTo>
                      <a:pt x="42" y="36"/>
                    </a:lnTo>
                    <a:lnTo>
                      <a:pt x="36" y="43"/>
                    </a:lnTo>
                    <a:lnTo>
                      <a:pt x="29" y="49"/>
                    </a:lnTo>
                    <a:lnTo>
                      <a:pt x="24" y="57"/>
                    </a:lnTo>
                    <a:lnTo>
                      <a:pt x="19" y="64"/>
                    </a:lnTo>
                    <a:lnTo>
                      <a:pt x="15" y="72"/>
                    </a:lnTo>
                    <a:lnTo>
                      <a:pt x="10" y="80"/>
                    </a:lnTo>
                    <a:lnTo>
                      <a:pt x="7" y="89"/>
                    </a:lnTo>
                    <a:lnTo>
                      <a:pt x="5" y="97"/>
                    </a:lnTo>
                    <a:lnTo>
                      <a:pt x="3" y="106"/>
                    </a:lnTo>
                    <a:lnTo>
                      <a:pt x="1" y="115"/>
                    </a:lnTo>
                    <a:lnTo>
                      <a:pt x="0" y="124"/>
                    </a:lnTo>
                    <a:lnTo>
                      <a:pt x="0" y="133"/>
                    </a:lnTo>
                    <a:lnTo>
                      <a:pt x="0" y="142"/>
                    </a:lnTo>
                    <a:lnTo>
                      <a:pt x="1" y="151"/>
                    </a:lnTo>
                    <a:lnTo>
                      <a:pt x="3" y="160"/>
                    </a:lnTo>
                    <a:lnTo>
                      <a:pt x="5" y="168"/>
                    </a:lnTo>
                    <a:lnTo>
                      <a:pt x="7" y="177"/>
                    </a:lnTo>
                    <a:lnTo>
                      <a:pt x="10" y="186"/>
                    </a:lnTo>
                    <a:lnTo>
                      <a:pt x="15" y="194"/>
                    </a:lnTo>
                    <a:lnTo>
                      <a:pt x="19" y="203"/>
                    </a:lnTo>
                    <a:lnTo>
                      <a:pt x="24" y="210"/>
                    </a:lnTo>
                    <a:lnTo>
                      <a:pt x="29" y="216"/>
                    </a:lnTo>
                    <a:lnTo>
                      <a:pt x="36" y="224"/>
                    </a:lnTo>
                    <a:lnTo>
                      <a:pt x="42" y="230"/>
                    </a:lnTo>
                    <a:lnTo>
                      <a:pt x="49" y="236"/>
                    </a:lnTo>
                    <a:lnTo>
                      <a:pt x="56" y="242"/>
                    </a:lnTo>
                    <a:lnTo>
                      <a:pt x="64" y="246"/>
                    </a:lnTo>
                    <a:lnTo>
                      <a:pt x="71" y="250"/>
                    </a:lnTo>
                    <a:lnTo>
                      <a:pt x="80" y="255"/>
                    </a:lnTo>
                    <a:lnTo>
                      <a:pt x="88" y="258"/>
                    </a:lnTo>
                    <a:lnTo>
                      <a:pt x="97" y="261"/>
                    </a:lnTo>
                    <a:lnTo>
                      <a:pt x="105" y="263"/>
                    </a:lnTo>
                    <a:lnTo>
                      <a:pt x="115" y="264"/>
                    </a:lnTo>
                    <a:lnTo>
                      <a:pt x="123" y="265"/>
                    </a:lnTo>
                    <a:lnTo>
                      <a:pt x="133" y="265"/>
                    </a:lnTo>
                    <a:lnTo>
                      <a:pt x="141" y="265"/>
                    </a:lnTo>
                    <a:lnTo>
                      <a:pt x="151" y="264"/>
                    </a:lnTo>
                    <a:lnTo>
                      <a:pt x="159" y="263"/>
                    </a:lnTo>
                    <a:lnTo>
                      <a:pt x="168" y="261"/>
                    </a:lnTo>
                    <a:lnTo>
                      <a:pt x="176" y="258"/>
                    </a:lnTo>
                    <a:lnTo>
                      <a:pt x="185" y="255"/>
                    </a:lnTo>
                    <a:lnTo>
                      <a:pt x="193" y="250"/>
                    </a:lnTo>
                    <a:lnTo>
                      <a:pt x="201" y="246"/>
                    </a:lnTo>
                    <a:lnTo>
                      <a:pt x="209" y="242"/>
                    </a:lnTo>
                    <a:lnTo>
                      <a:pt x="216" y="236"/>
                    </a:lnTo>
                    <a:lnTo>
                      <a:pt x="223" y="230"/>
                    </a:lnTo>
                    <a:lnTo>
                      <a:pt x="230" y="224"/>
                    </a:lnTo>
                    <a:lnTo>
                      <a:pt x="235" y="216"/>
                    </a:lnTo>
                    <a:lnTo>
                      <a:pt x="240" y="210"/>
                    </a:lnTo>
                    <a:lnTo>
                      <a:pt x="246" y="203"/>
                    </a:lnTo>
                    <a:lnTo>
                      <a:pt x="250" y="194"/>
                    </a:lnTo>
                    <a:lnTo>
                      <a:pt x="254" y="186"/>
                    </a:lnTo>
                    <a:lnTo>
                      <a:pt x="257" y="177"/>
                    </a:lnTo>
                    <a:lnTo>
                      <a:pt x="261" y="168"/>
                    </a:lnTo>
                    <a:lnTo>
                      <a:pt x="263" y="160"/>
                    </a:lnTo>
                    <a:lnTo>
                      <a:pt x="264" y="151"/>
                    </a:lnTo>
                    <a:lnTo>
                      <a:pt x="265" y="142"/>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49" name="Freeform 205"/>
              <p:cNvSpPr>
                <a:spLocks/>
              </p:cNvSpPr>
              <p:nvPr/>
            </p:nvSpPr>
            <p:spPr bwMode="auto">
              <a:xfrm>
                <a:off x="1287" y="3080"/>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2"/>
                    </a:lnTo>
                    <a:lnTo>
                      <a:pt x="263" y="111"/>
                    </a:lnTo>
                    <a:lnTo>
                      <a:pt x="260" y="100"/>
                    </a:lnTo>
                    <a:lnTo>
                      <a:pt x="257" y="90"/>
                    </a:lnTo>
                    <a:lnTo>
                      <a:pt x="253" y="79"/>
                    </a:lnTo>
                    <a:lnTo>
                      <a:pt x="249" y="69"/>
                    </a:lnTo>
                    <a:lnTo>
                      <a:pt x="242" y="60"/>
                    </a:lnTo>
                    <a:lnTo>
                      <a:pt x="236" y="51"/>
                    </a:lnTo>
                    <a:lnTo>
                      <a:pt x="230" y="43"/>
                    </a:lnTo>
                    <a:lnTo>
                      <a:pt x="222" y="35"/>
                    </a:lnTo>
                    <a:lnTo>
                      <a:pt x="214" y="28"/>
                    </a:lnTo>
                    <a:lnTo>
                      <a:pt x="204" y="22"/>
                    </a:lnTo>
                    <a:lnTo>
                      <a:pt x="194" y="16"/>
                    </a:lnTo>
                    <a:lnTo>
                      <a:pt x="185" y="11"/>
                    </a:lnTo>
                    <a:lnTo>
                      <a:pt x="175" y="8"/>
                    </a:lnTo>
                    <a:lnTo>
                      <a:pt x="165" y="5"/>
                    </a:lnTo>
                    <a:lnTo>
                      <a:pt x="154" y="2"/>
                    </a:lnTo>
                    <a:lnTo>
                      <a:pt x="142" y="0"/>
                    </a:lnTo>
                    <a:lnTo>
                      <a:pt x="132" y="0"/>
                    </a:lnTo>
                    <a:lnTo>
                      <a:pt x="121" y="0"/>
                    </a:lnTo>
                    <a:lnTo>
                      <a:pt x="110" y="2"/>
                    </a:lnTo>
                    <a:lnTo>
                      <a:pt x="100" y="5"/>
                    </a:lnTo>
                    <a:lnTo>
                      <a:pt x="89" y="8"/>
                    </a:lnTo>
                    <a:lnTo>
                      <a:pt x="78" y="11"/>
                    </a:lnTo>
                    <a:lnTo>
                      <a:pt x="69" y="16"/>
                    </a:lnTo>
                    <a:lnTo>
                      <a:pt x="59" y="22"/>
                    </a:lnTo>
                    <a:lnTo>
                      <a:pt x="51" y="28"/>
                    </a:lnTo>
                    <a:lnTo>
                      <a:pt x="42" y="35"/>
                    </a:lnTo>
                    <a:lnTo>
                      <a:pt x="34" y="43"/>
                    </a:lnTo>
                    <a:lnTo>
                      <a:pt x="27" y="51"/>
                    </a:lnTo>
                    <a:lnTo>
                      <a:pt x="21" y="60"/>
                    </a:lnTo>
                    <a:lnTo>
                      <a:pt x="16" y="69"/>
                    </a:lnTo>
                    <a:lnTo>
                      <a:pt x="10" y="79"/>
                    </a:lnTo>
                    <a:lnTo>
                      <a:pt x="6" y="90"/>
                    </a:lnTo>
                    <a:lnTo>
                      <a:pt x="3" y="100"/>
                    </a:lnTo>
                    <a:lnTo>
                      <a:pt x="1" y="111"/>
                    </a:lnTo>
                    <a:lnTo>
                      <a:pt x="0" y="122"/>
                    </a:lnTo>
                    <a:lnTo>
                      <a:pt x="0" y="133"/>
                    </a:lnTo>
                    <a:lnTo>
                      <a:pt x="0" y="144"/>
                    </a:lnTo>
                    <a:lnTo>
                      <a:pt x="1" y="155"/>
                    </a:lnTo>
                    <a:lnTo>
                      <a:pt x="3" y="165"/>
                    </a:lnTo>
                    <a:lnTo>
                      <a:pt x="6" y="176"/>
                    </a:lnTo>
                    <a:lnTo>
                      <a:pt x="10" y="187"/>
                    </a:lnTo>
                    <a:lnTo>
                      <a:pt x="16" y="196"/>
                    </a:lnTo>
                    <a:lnTo>
                      <a:pt x="21" y="206"/>
                    </a:lnTo>
                    <a:lnTo>
                      <a:pt x="27" y="214"/>
                    </a:lnTo>
                    <a:lnTo>
                      <a:pt x="34" y="223"/>
                    </a:lnTo>
                    <a:lnTo>
                      <a:pt x="42" y="230"/>
                    </a:lnTo>
                    <a:lnTo>
                      <a:pt x="51" y="238"/>
                    </a:lnTo>
                    <a:lnTo>
                      <a:pt x="59" y="244"/>
                    </a:lnTo>
                    <a:lnTo>
                      <a:pt x="69" y="249"/>
                    </a:lnTo>
                    <a:lnTo>
                      <a:pt x="78" y="255"/>
                    </a:lnTo>
                    <a:lnTo>
                      <a:pt x="89" y="259"/>
                    </a:lnTo>
                    <a:lnTo>
                      <a:pt x="100" y="261"/>
                    </a:lnTo>
                    <a:lnTo>
                      <a:pt x="110" y="264"/>
                    </a:lnTo>
                    <a:lnTo>
                      <a:pt x="121" y="265"/>
                    </a:lnTo>
                    <a:lnTo>
                      <a:pt x="132" y="265"/>
                    </a:lnTo>
                    <a:lnTo>
                      <a:pt x="142" y="265"/>
                    </a:lnTo>
                    <a:lnTo>
                      <a:pt x="154" y="264"/>
                    </a:lnTo>
                    <a:lnTo>
                      <a:pt x="165" y="261"/>
                    </a:lnTo>
                    <a:lnTo>
                      <a:pt x="175" y="259"/>
                    </a:lnTo>
                    <a:lnTo>
                      <a:pt x="185" y="255"/>
                    </a:lnTo>
                    <a:lnTo>
                      <a:pt x="194" y="249"/>
                    </a:lnTo>
                    <a:lnTo>
                      <a:pt x="204" y="244"/>
                    </a:lnTo>
                    <a:lnTo>
                      <a:pt x="214" y="238"/>
                    </a:lnTo>
                    <a:lnTo>
                      <a:pt x="222" y="230"/>
                    </a:lnTo>
                    <a:lnTo>
                      <a:pt x="230" y="223"/>
                    </a:lnTo>
                    <a:lnTo>
                      <a:pt x="236" y="214"/>
                    </a:lnTo>
                    <a:lnTo>
                      <a:pt x="242" y="206"/>
                    </a:lnTo>
                    <a:lnTo>
                      <a:pt x="249" y="196"/>
                    </a:lnTo>
                    <a:lnTo>
                      <a:pt x="253" y="187"/>
                    </a:lnTo>
                    <a:lnTo>
                      <a:pt x="257" y="176"/>
                    </a:lnTo>
                    <a:lnTo>
                      <a:pt x="260" y="165"/>
                    </a:lnTo>
                    <a:lnTo>
                      <a:pt x="263" y="155"/>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50" name="Freeform 206"/>
              <p:cNvSpPr>
                <a:spLocks/>
              </p:cNvSpPr>
              <p:nvPr/>
            </p:nvSpPr>
            <p:spPr bwMode="auto">
              <a:xfrm>
                <a:off x="1287" y="3926"/>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1"/>
                    </a:lnTo>
                    <a:lnTo>
                      <a:pt x="263" y="111"/>
                    </a:lnTo>
                    <a:lnTo>
                      <a:pt x="260" y="100"/>
                    </a:lnTo>
                    <a:lnTo>
                      <a:pt x="257" y="89"/>
                    </a:lnTo>
                    <a:lnTo>
                      <a:pt x="253" y="80"/>
                    </a:lnTo>
                    <a:lnTo>
                      <a:pt x="249" y="69"/>
                    </a:lnTo>
                    <a:lnTo>
                      <a:pt x="242" y="60"/>
                    </a:lnTo>
                    <a:lnTo>
                      <a:pt x="236" y="51"/>
                    </a:lnTo>
                    <a:lnTo>
                      <a:pt x="230" y="43"/>
                    </a:lnTo>
                    <a:lnTo>
                      <a:pt x="222" y="35"/>
                    </a:lnTo>
                    <a:lnTo>
                      <a:pt x="214" y="28"/>
                    </a:lnTo>
                    <a:lnTo>
                      <a:pt x="204" y="21"/>
                    </a:lnTo>
                    <a:lnTo>
                      <a:pt x="194" y="16"/>
                    </a:lnTo>
                    <a:lnTo>
                      <a:pt x="185" y="11"/>
                    </a:lnTo>
                    <a:lnTo>
                      <a:pt x="175" y="7"/>
                    </a:lnTo>
                    <a:lnTo>
                      <a:pt x="165" y="4"/>
                    </a:lnTo>
                    <a:lnTo>
                      <a:pt x="154" y="2"/>
                    </a:lnTo>
                    <a:lnTo>
                      <a:pt x="142" y="0"/>
                    </a:lnTo>
                    <a:lnTo>
                      <a:pt x="132" y="0"/>
                    </a:lnTo>
                    <a:lnTo>
                      <a:pt x="121" y="0"/>
                    </a:lnTo>
                    <a:lnTo>
                      <a:pt x="110" y="2"/>
                    </a:lnTo>
                    <a:lnTo>
                      <a:pt x="100" y="4"/>
                    </a:lnTo>
                    <a:lnTo>
                      <a:pt x="89" y="7"/>
                    </a:lnTo>
                    <a:lnTo>
                      <a:pt x="78" y="11"/>
                    </a:lnTo>
                    <a:lnTo>
                      <a:pt x="69" y="16"/>
                    </a:lnTo>
                    <a:lnTo>
                      <a:pt x="59" y="21"/>
                    </a:lnTo>
                    <a:lnTo>
                      <a:pt x="51" y="28"/>
                    </a:lnTo>
                    <a:lnTo>
                      <a:pt x="42" y="35"/>
                    </a:lnTo>
                    <a:lnTo>
                      <a:pt x="34" y="43"/>
                    </a:lnTo>
                    <a:lnTo>
                      <a:pt x="27" y="51"/>
                    </a:lnTo>
                    <a:lnTo>
                      <a:pt x="21" y="60"/>
                    </a:lnTo>
                    <a:lnTo>
                      <a:pt x="16" y="69"/>
                    </a:lnTo>
                    <a:lnTo>
                      <a:pt x="10" y="80"/>
                    </a:lnTo>
                    <a:lnTo>
                      <a:pt x="6" y="89"/>
                    </a:lnTo>
                    <a:lnTo>
                      <a:pt x="3" y="100"/>
                    </a:lnTo>
                    <a:lnTo>
                      <a:pt x="1" y="111"/>
                    </a:lnTo>
                    <a:lnTo>
                      <a:pt x="0" y="121"/>
                    </a:lnTo>
                    <a:lnTo>
                      <a:pt x="0" y="133"/>
                    </a:lnTo>
                    <a:lnTo>
                      <a:pt x="0" y="144"/>
                    </a:lnTo>
                    <a:lnTo>
                      <a:pt x="1" y="154"/>
                    </a:lnTo>
                    <a:lnTo>
                      <a:pt x="3" y="165"/>
                    </a:lnTo>
                    <a:lnTo>
                      <a:pt x="6" y="176"/>
                    </a:lnTo>
                    <a:lnTo>
                      <a:pt x="10" y="186"/>
                    </a:lnTo>
                    <a:lnTo>
                      <a:pt x="16" y="196"/>
                    </a:lnTo>
                    <a:lnTo>
                      <a:pt x="21" y="205"/>
                    </a:lnTo>
                    <a:lnTo>
                      <a:pt x="27" y="214"/>
                    </a:lnTo>
                    <a:lnTo>
                      <a:pt x="34" y="222"/>
                    </a:lnTo>
                    <a:lnTo>
                      <a:pt x="42" y="230"/>
                    </a:lnTo>
                    <a:lnTo>
                      <a:pt x="51" y="237"/>
                    </a:lnTo>
                    <a:lnTo>
                      <a:pt x="59" y="244"/>
                    </a:lnTo>
                    <a:lnTo>
                      <a:pt x="69" y="249"/>
                    </a:lnTo>
                    <a:lnTo>
                      <a:pt x="78" y="254"/>
                    </a:lnTo>
                    <a:lnTo>
                      <a:pt x="89" y="259"/>
                    </a:lnTo>
                    <a:lnTo>
                      <a:pt x="100" y="262"/>
                    </a:lnTo>
                    <a:lnTo>
                      <a:pt x="110" y="264"/>
                    </a:lnTo>
                    <a:lnTo>
                      <a:pt x="121" y="265"/>
                    </a:lnTo>
                    <a:lnTo>
                      <a:pt x="132" y="265"/>
                    </a:lnTo>
                    <a:lnTo>
                      <a:pt x="142" y="265"/>
                    </a:lnTo>
                    <a:lnTo>
                      <a:pt x="154" y="264"/>
                    </a:lnTo>
                    <a:lnTo>
                      <a:pt x="165" y="262"/>
                    </a:lnTo>
                    <a:lnTo>
                      <a:pt x="175" y="259"/>
                    </a:lnTo>
                    <a:lnTo>
                      <a:pt x="185" y="254"/>
                    </a:lnTo>
                    <a:lnTo>
                      <a:pt x="194" y="249"/>
                    </a:lnTo>
                    <a:lnTo>
                      <a:pt x="204" y="244"/>
                    </a:lnTo>
                    <a:lnTo>
                      <a:pt x="214" y="237"/>
                    </a:lnTo>
                    <a:lnTo>
                      <a:pt x="222" y="230"/>
                    </a:lnTo>
                    <a:lnTo>
                      <a:pt x="230" y="222"/>
                    </a:lnTo>
                    <a:lnTo>
                      <a:pt x="236" y="214"/>
                    </a:lnTo>
                    <a:lnTo>
                      <a:pt x="242" y="205"/>
                    </a:lnTo>
                    <a:lnTo>
                      <a:pt x="249" y="196"/>
                    </a:lnTo>
                    <a:lnTo>
                      <a:pt x="253" y="186"/>
                    </a:lnTo>
                    <a:lnTo>
                      <a:pt x="257" y="176"/>
                    </a:lnTo>
                    <a:lnTo>
                      <a:pt x="260" y="165"/>
                    </a:lnTo>
                    <a:lnTo>
                      <a:pt x="263" y="154"/>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51" name="Freeform 207"/>
              <p:cNvSpPr>
                <a:spLocks/>
              </p:cNvSpPr>
              <p:nvPr/>
            </p:nvSpPr>
            <p:spPr bwMode="auto">
              <a:xfrm>
                <a:off x="1906" y="2854"/>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1 h 265"/>
                  <a:gd name="T66" fmla="*/ 2 w 265"/>
                  <a:gd name="T67" fmla="*/ 1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5" y="121"/>
                    </a:lnTo>
                    <a:lnTo>
                      <a:pt x="263" y="110"/>
                    </a:lnTo>
                    <a:lnTo>
                      <a:pt x="261" y="100"/>
                    </a:lnTo>
                    <a:lnTo>
                      <a:pt x="258" y="89"/>
                    </a:lnTo>
                    <a:lnTo>
                      <a:pt x="254" y="80"/>
                    </a:lnTo>
                    <a:lnTo>
                      <a:pt x="249" y="69"/>
                    </a:lnTo>
                    <a:lnTo>
                      <a:pt x="244" y="60"/>
                    </a:lnTo>
                    <a:lnTo>
                      <a:pt x="237" y="51"/>
                    </a:lnTo>
                    <a:lnTo>
                      <a:pt x="230" y="42"/>
                    </a:lnTo>
                    <a:lnTo>
                      <a:pt x="222" y="35"/>
                    </a:lnTo>
                    <a:lnTo>
                      <a:pt x="214" y="27"/>
                    </a:lnTo>
                    <a:lnTo>
                      <a:pt x="205" y="21"/>
                    </a:lnTo>
                    <a:lnTo>
                      <a:pt x="196" y="16"/>
                    </a:lnTo>
                    <a:lnTo>
                      <a:pt x="186" y="11"/>
                    </a:lnTo>
                    <a:lnTo>
                      <a:pt x="176" y="7"/>
                    </a:lnTo>
                    <a:lnTo>
                      <a:pt x="165" y="4"/>
                    </a:lnTo>
                    <a:lnTo>
                      <a:pt x="154" y="2"/>
                    </a:lnTo>
                    <a:lnTo>
                      <a:pt x="144" y="1"/>
                    </a:lnTo>
                    <a:lnTo>
                      <a:pt x="133" y="0"/>
                    </a:lnTo>
                    <a:lnTo>
                      <a:pt x="121" y="1"/>
                    </a:lnTo>
                    <a:lnTo>
                      <a:pt x="111" y="2"/>
                    </a:lnTo>
                    <a:lnTo>
                      <a:pt x="100" y="4"/>
                    </a:lnTo>
                    <a:lnTo>
                      <a:pt x="89" y="7"/>
                    </a:lnTo>
                    <a:lnTo>
                      <a:pt x="79" y="11"/>
                    </a:lnTo>
                    <a:lnTo>
                      <a:pt x="69" y="16"/>
                    </a:lnTo>
                    <a:lnTo>
                      <a:pt x="60" y="21"/>
                    </a:lnTo>
                    <a:lnTo>
                      <a:pt x="51" y="27"/>
                    </a:lnTo>
                    <a:lnTo>
                      <a:pt x="43" y="35"/>
                    </a:lnTo>
                    <a:lnTo>
                      <a:pt x="35" y="42"/>
                    </a:lnTo>
                    <a:lnTo>
                      <a:pt x="28" y="51"/>
                    </a:lnTo>
                    <a:lnTo>
                      <a:pt x="21" y="60"/>
                    </a:lnTo>
                    <a:lnTo>
                      <a:pt x="16" y="69"/>
                    </a:lnTo>
                    <a:lnTo>
                      <a:pt x="11" y="80"/>
                    </a:lnTo>
                    <a:lnTo>
                      <a:pt x="7" y="89"/>
                    </a:lnTo>
                    <a:lnTo>
                      <a:pt x="4" y="100"/>
                    </a:lnTo>
                    <a:lnTo>
                      <a:pt x="2" y="110"/>
                    </a:lnTo>
                    <a:lnTo>
                      <a:pt x="0" y="121"/>
                    </a:lnTo>
                    <a:lnTo>
                      <a:pt x="0" y="133"/>
                    </a:lnTo>
                    <a:lnTo>
                      <a:pt x="0" y="143"/>
                    </a:lnTo>
                    <a:lnTo>
                      <a:pt x="2" y="154"/>
                    </a:lnTo>
                    <a:lnTo>
                      <a:pt x="4" y="165"/>
                    </a:lnTo>
                    <a:lnTo>
                      <a:pt x="7" y="175"/>
                    </a:lnTo>
                    <a:lnTo>
                      <a:pt x="11" y="186"/>
                    </a:lnTo>
                    <a:lnTo>
                      <a:pt x="16" y="196"/>
                    </a:lnTo>
                    <a:lnTo>
                      <a:pt x="21" y="205"/>
                    </a:lnTo>
                    <a:lnTo>
                      <a:pt x="28" y="214"/>
                    </a:lnTo>
                    <a:lnTo>
                      <a:pt x="35" y="222"/>
                    </a:lnTo>
                    <a:lnTo>
                      <a:pt x="43" y="231"/>
                    </a:lnTo>
                    <a:lnTo>
                      <a:pt x="51" y="237"/>
                    </a:lnTo>
                    <a:lnTo>
                      <a:pt x="60" y="244"/>
                    </a:lnTo>
                    <a:lnTo>
                      <a:pt x="69" y="249"/>
                    </a:lnTo>
                    <a:lnTo>
                      <a:pt x="79" y="254"/>
                    </a:lnTo>
                    <a:lnTo>
                      <a:pt x="89" y="258"/>
                    </a:lnTo>
                    <a:lnTo>
                      <a:pt x="100" y="262"/>
                    </a:lnTo>
                    <a:lnTo>
                      <a:pt x="111" y="264"/>
                    </a:lnTo>
                    <a:lnTo>
                      <a:pt x="121" y="265"/>
                    </a:lnTo>
                    <a:lnTo>
                      <a:pt x="133" y="265"/>
                    </a:lnTo>
                    <a:lnTo>
                      <a:pt x="144" y="265"/>
                    </a:lnTo>
                    <a:lnTo>
                      <a:pt x="154" y="264"/>
                    </a:lnTo>
                    <a:lnTo>
                      <a:pt x="165" y="262"/>
                    </a:lnTo>
                    <a:lnTo>
                      <a:pt x="176" y="258"/>
                    </a:lnTo>
                    <a:lnTo>
                      <a:pt x="186" y="254"/>
                    </a:lnTo>
                    <a:lnTo>
                      <a:pt x="196" y="249"/>
                    </a:lnTo>
                    <a:lnTo>
                      <a:pt x="205" y="244"/>
                    </a:lnTo>
                    <a:lnTo>
                      <a:pt x="214" y="237"/>
                    </a:lnTo>
                    <a:lnTo>
                      <a:pt x="222" y="231"/>
                    </a:lnTo>
                    <a:lnTo>
                      <a:pt x="230" y="222"/>
                    </a:lnTo>
                    <a:lnTo>
                      <a:pt x="237" y="214"/>
                    </a:lnTo>
                    <a:lnTo>
                      <a:pt x="244" y="205"/>
                    </a:lnTo>
                    <a:lnTo>
                      <a:pt x="249" y="196"/>
                    </a:lnTo>
                    <a:lnTo>
                      <a:pt x="254" y="186"/>
                    </a:lnTo>
                    <a:lnTo>
                      <a:pt x="258" y="175"/>
                    </a:lnTo>
                    <a:lnTo>
                      <a:pt x="261" y="165"/>
                    </a:lnTo>
                    <a:lnTo>
                      <a:pt x="263" y="154"/>
                    </a:lnTo>
                    <a:lnTo>
                      <a:pt x="265" y="143"/>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51336" name="Freeform 208"/>
            <p:cNvSpPr>
              <a:spLocks/>
            </p:cNvSpPr>
            <p:nvPr/>
          </p:nvSpPr>
          <p:spPr bwMode="auto">
            <a:xfrm>
              <a:off x="1906" y="4161"/>
              <a:ext cx="50" cy="50"/>
            </a:xfrm>
            <a:custGeom>
              <a:avLst/>
              <a:gdLst>
                <a:gd name="T0" fmla="*/ 2 w 265"/>
                <a:gd name="T1" fmla="*/ 1 h 265"/>
                <a:gd name="T2" fmla="*/ 2 w 265"/>
                <a:gd name="T3" fmla="*/ 1 h 265"/>
                <a:gd name="T4" fmla="*/ 2 w 265"/>
                <a:gd name="T5" fmla="*/ 1 h 265"/>
                <a:gd name="T6" fmla="*/ 2 w 265"/>
                <a:gd name="T7" fmla="*/ 1 h 265"/>
                <a:gd name="T8" fmla="*/ 2 w 265"/>
                <a:gd name="T9" fmla="*/ 1 h 265"/>
                <a:gd name="T10" fmla="*/ 2 w 265"/>
                <a:gd name="T11" fmla="*/ 0 h 265"/>
                <a:gd name="T12" fmla="*/ 2 w 265"/>
                <a:gd name="T13" fmla="*/ 0 h 265"/>
                <a:gd name="T14" fmla="*/ 2 w 265"/>
                <a:gd name="T15" fmla="*/ 0 h 265"/>
                <a:gd name="T16" fmla="*/ 2 w 265"/>
                <a:gd name="T17" fmla="*/ 0 h 265"/>
                <a:gd name="T18" fmla="*/ 2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1 w 265"/>
                <a:gd name="T31" fmla="*/ 0 h 265"/>
                <a:gd name="T32" fmla="*/ 1 w 265"/>
                <a:gd name="T33" fmla="*/ 0 h 265"/>
                <a:gd name="T34" fmla="*/ 1 w 265"/>
                <a:gd name="T35" fmla="*/ 0 h 265"/>
                <a:gd name="T36" fmla="*/ 1 w 265"/>
                <a:gd name="T37" fmla="*/ 0 h 265"/>
                <a:gd name="T38" fmla="*/ 1 w 265"/>
                <a:gd name="T39" fmla="*/ 0 h 265"/>
                <a:gd name="T40" fmla="*/ 0 w 265"/>
                <a:gd name="T41" fmla="*/ 0 h 265"/>
                <a:gd name="T42" fmla="*/ 0 w 265"/>
                <a:gd name="T43" fmla="*/ 0 h 265"/>
                <a:gd name="T44" fmla="*/ 0 w 265"/>
                <a:gd name="T45" fmla="*/ 0 h 265"/>
                <a:gd name="T46" fmla="*/ 0 w 265"/>
                <a:gd name="T47" fmla="*/ 0 h 265"/>
                <a:gd name="T48" fmla="*/ 0 w 265"/>
                <a:gd name="T49" fmla="*/ 0 h 265"/>
                <a:gd name="T50" fmla="*/ 0 w 265"/>
                <a:gd name="T51" fmla="*/ 0 h 265"/>
                <a:gd name="T52" fmla="*/ 0 w 265"/>
                <a:gd name="T53" fmla="*/ 1 h 265"/>
                <a:gd name="T54" fmla="*/ 0 w 265"/>
                <a:gd name="T55" fmla="*/ 1 h 265"/>
                <a:gd name="T56" fmla="*/ 0 w 265"/>
                <a:gd name="T57" fmla="*/ 1 h 265"/>
                <a:gd name="T58" fmla="*/ 0 w 265"/>
                <a:gd name="T59" fmla="*/ 1 h 265"/>
                <a:gd name="T60" fmla="*/ 0 w 265"/>
                <a:gd name="T61" fmla="*/ 1 h 265"/>
                <a:gd name="T62" fmla="*/ 0 w 265"/>
                <a:gd name="T63" fmla="*/ 1 h 265"/>
                <a:gd name="T64" fmla="*/ 0 w 265"/>
                <a:gd name="T65" fmla="*/ 1 h 265"/>
                <a:gd name="T66" fmla="*/ 0 w 265"/>
                <a:gd name="T67" fmla="*/ 1 h 265"/>
                <a:gd name="T68" fmla="*/ 0 w 265"/>
                <a:gd name="T69" fmla="*/ 1 h 265"/>
                <a:gd name="T70" fmla="*/ 0 w 265"/>
                <a:gd name="T71" fmla="*/ 1 h 265"/>
                <a:gd name="T72" fmla="*/ 0 w 265"/>
                <a:gd name="T73" fmla="*/ 2 h 265"/>
                <a:gd name="T74" fmla="*/ 0 w 265"/>
                <a:gd name="T75" fmla="*/ 2 h 265"/>
                <a:gd name="T76" fmla="*/ 0 w 265"/>
                <a:gd name="T77" fmla="*/ 2 h 265"/>
                <a:gd name="T78" fmla="*/ 0 w 265"/>
                <a:gd name="T79" fmla="*/ 2 h 265"/>
                <a:gd name="T80" fmla="*/ 0 w 265"/>
                <a:gd name="T81" fmla="*/ 2 h 265"/>
                <a:gd name="T82" fmla="*/ 1 w 265"/>
                <a:gd name="T83" fmla="*/ 2 h 265"/>
                <a:gd name="T84" fmla="*/ 1 w 265"/>
                <a:gd name="T85" fmla="*/ 2 h 265"/>
                <a:gd name="T86" fmla="*/ 1 w 265"/>
                <a:gd name="T87" fmla="*/ 2 h 265"/>
                <a:gd name="T88" fmla="*/ 1 w 265"/>
                <a:gd name="T89" fmla="*/ 2 h 265"/>
                <a:gd name="T90" fmla="*/ 1 w 265"/>
                <a:gd name="T91" fmla="*/ 2 h 265"/>
                <a:gd name="T92" fmla="*/ 1 w 265"/>
                <a:gd name="T93" fmla="*/ 2 h 265"/>
                <a:gd name="T94" fmla="*/ 1 w 265"/>
                <a:gd name="T95" fmla="*/ 2 h 265"/>
                <a:gd name="T96" fmla="*/ 1 w 265"/>
                <a:gd name="T97" fmla="*/ 2 h 265"/>
                <a:gd name="T98" fmla="*/ 1 w 265"/>
                <a:gd name="T99" fmla="*/ 2 h 265"/>
                <a:gd name="T100" fmla="*/ 1 w 265"/>
                <a:gd name="T101" fmla="*/ 2 h 265"/>
                <a:gd name="T102" fmla="*/ 2 w 265"/>
                <a:gd name="T103" fmla="*/ 2 h 265"/>
                <a:gd name="T104" fmla="*/ 2 w 265"/>
                <a:gd name="T105" fmla="*/ 2 h 265"/>
                <a:gd name="T106" fmla="*/ 2 w 265"/>
                <a:gd name="T107" fmla="*/ 2 h 265"/>
                <a:gd name="T108" fmla="*/ 2 w 265"/>
                <a:gd name="T109" fmla="*/ 2 h 265"/>
                <a:gd name="T110" fmla="*/ 2 w 265"/>
                <a:gd name="T111" fmla="*/ 1 h 265"/>
                <a:gd name="T112" fmla="*/ 2 w 265"/>
                <a:gd name="T113" fmla="*/ 1 h 265"/>
                <a:gd name="T114" fmla="*/ 2 w 265"/>
                <a:gd name="T115" fmla="*/ 1 h 265"/>
                <a:gd name="T116" fmla="*/ 2 w 265"/>
                <a:gd name="T117" fmla="*/ 1 h 265"/>
                <a:gd name="T118" fmla="*/ 2 w 265"/>
                <a:gd name="T119" fmla="*/ 1 h 265"/>
                <a:gd name="T120" fmla="*/ 2 w 265"/>
                <a:gd name="T121" fmla="*/ 1 h 2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5" h="265">
                  <a:moveTo>
                    <a:pt x="265" y="132"/>
                  </a:moveTo>
                  <a:lnTo>
                    <a:pt x="264" y="118"/>
                  </a:lnTo>
                  <a:lnTo>
                    <a:pt x="262" y="104"/>
                  </a:lnTo>
                  <a:lnTo>
                    <a:pt x="259" y="92"/>
                  </a:lnTo>
                  <a:lnTo>
                    <a:pt x="253" y="79"/>
                  </a:lnTo>
                  <a:lnTo>
                    <a:pt x="247" y="66"/>
                  </a:lnTo>
                  <a:lnTo>
                    <a:pt x="239" y="54"/>
                  </a:lnTo>
                  <a:lnTo>
                    <a:pt x="231" y="44"/>
                  </a:lnTo>
                  <a:lnTo>
                    <a:pt x="221" y="34"/>
                  </a:lnTo>
                  <a:lnTo>
                    <a:pt x="211" y="24"/>
                  </a:lnTo>
                  <a:lnTo>
                    <a:pt x="199" y="17"/>
                  </a:lnTo>
                  <a:lnTo>
                    <a:pt x="186" y="11"/>
                  </a:lnTo>
                  <a:lnTo>
                    <a:pt x="173" y="6"/>
                  </a:lnTo>
                  <a:lnTo>
                    <a:pt x="160" y="2"/>
                  </a:lnTo>
                  <a:lnTo>
                    <a:pt x="147" y="0"/>
                  </a:lnTo>
                  <a:lnTo>
                    <a:pt x="133" y="0"/>
                  </a:lnTo>
                  <a:lnTo>
                    <a:pt x="118" y="0"/>
                  </a:lnTo>
                  <a:lnTo>
                    <a:pt x="105" y="2"/>
                  </a:lnTo>
                  <a:lnTo>
                    <a:pt x="91" y="6"/>
                  </a:lnTo>
                  <a:lnTo>
                    <a:pt x="79" y="11"/>
                  </a:lnTo>
                  <a:lnTo>
                    <a:pt x="66" y="17"/>
                  </a:lnTo>
                  <a:lnTo>
                    <a:pt x="54" y="24"/>
                  </a:lnTo>
                  <a:lnTo>
                    <a:pt x="44" y="34"/>
                  </a:lnTo>
                  <a:lnTo>
                    <a:pt x="34" y="44"/>
                  </a:lnTo>
                  <a:lnTo>
                    <a:pt x="25" y="54"/>
                  </a:lnTo>
                  <a:lnTo>
                    <a:pt x="18" y="66"/>
                  </a:lnTo>
                  <a:lnTo>
                    <a:pt x="12" y="79"/>
                  </a:lnTo>
                  <a:lnTo>
                    <a:pt x="6" y="92"/>
                  </a:lnTo>
                  <a:lnTo>
                    <a:pt x="3" y="104"/>
                  </a:lnTo>
                  <a:lnTo>
                    <a:pt x="1" y="118"/>
                  </a:lnTo>
                  <a:lnTo>
                    <a:pt x="0" y="132"/>
                  </a:lnTo>
                  <a:lnTo>
                    <a:pt x="1" y="146"/>
                  </a:lnTo>
                  <a:lnTo>
                    <a:pt x="3" y="160"/>
                  </a:lnTo>
                  <a:lnTo>
                    <a:pt x="6" y="174"/>
                  </a:lnTo>
                  <a:lnTo>
                    <a:pt x="12" y="186"/>
                  </a:lnTo>
                  <a:lnTo>
                    <a:pt x="18" y="199"/>
                  </a:lnTo>
                  <a:lnTo>
                    <a:pt x="25" y="211"/>
                  </a:lnTo>
                  <a:lnTo>
                    <a:pt x="34" y="221"/>
                  </a:lnTo>
                  <a:lnTo>
                    <a:pt x="44" y="231"/>
                  </a:lnTo>
                  <a:lnTo>
                    <a:pt x="54" y="240"/>
                  </a:lnTo>
                  <a:lnTo>
                    <a:pt x="66" y="247"/>
                  </a:lnTo>
                  <a:lnTo>
                    <a:pt x="79" y="253"/>
                  </a:lnTo>
                  <a:lnTo>
                    <a:pt x="91" y="259"/>
                  </a:lnTo>
                  <a:lnTo>
                    <a:pt x="105" y="262"/>
                  </a:lnTo>
                  <a:lnTo>
                    <a:pt x="118" y="264"/>
                  </a:lnTo>
                  <a:lnTo>
                    <a:pt x="133" y="265"/>
                  </a:lnTo>
                  <a:lnTo>
                    <a:pt x="147" y="264"/>
                  </a:lnTo>
                  <a:lnTo>
                    <a:pt x="160" y="262"/>
                  </a:lnTo>
                  <a:lnTo>
                    <a:pt x="173" y="259"/>
                  </a:lnTo>
                  <a:lnTo>
                    <a:pt x="186" y="253"/>
                  </a:lnTo>
                  <a:lnTo>
                    <a:pt x="199" y="247"/>
                  </a:lnTo>
                  <a:lnTo>
                    <a:pt x="211" y="240"/>
                  </a:lnTo>
                  <a:lnTo>
                    <a:pt x="221" y="231"/>
                  </a:lnTo>
                  <a:lnTo>
                    <a:pt x="231" y="221"/>
                  </a:lnTo>
                  <a:lnTo>
                    <a:pt x="239" y="211"/>
                  </a:lnTo>
                  <a:lnTo>
                    <a:pt x="247" y="199"/>
                  </a:lnTo>
                  <a:lnTo>
                    <a:pt x="253" y="186"/>
                  </a:lnTo>
                  <a:lnTo>
                    <a:pt x="259" y="174"/>
                  </a:lnTo>
                  <a:lnTo>
                    <a:pt x="262" y="160"/>
                  </a:lnTo>
                  <a:lnTo>
                    <a:pt x="264" y="146"/>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63697" name="Freeform 209"/>
          <p:cNvSpPr>
            <a:spLocks/>
          </p:cNvSpPr>
          <p:nvPr/>
        </p:nvSpPr>
        <p:spPr bwMode="auto">
          <a:xfrm>
            <a:off x="5299075" y="4159250"/>
            <a:ext cx="79375" cy="79375"/>
          </a:xfrm>
          <a:custGeom>
            <a:avLst/>
            <a:gdLst>
              <a:gd name="T0" fmla="*/ 2147483647 w 266"/>
              <a:gd name="T1" fmla="*/ 2147483647 h 265"/>
              <a:gd name="T2" fmla="*/ 2147483647 w 266"/>
              <a:gd name="T3" fmla="*/ 2147483647 h 265"/>
              <a:gd name="T4" fmla="*/ 2147483647 w 266"/>
              <a:gd name="T5" fmla="*/ 2147483647 h 265"/>
              <a:gd name="T6" fmla="*/ 2147483647 w 266"/>
              <a:gd name="T7" fmla="*/ 1854185323 h 265"/>
              <a:gd name="T8" fmla="*/ 2147483647 w 266"/>
              <a:gd name="T9" fmla="*/ 1424260670 h 265"/>
              <a:gd name="T10" fmla="*/ 2147483647 w 266"/>
              <a:gd name="T11" fmla="*/ 1048076486 h 265"/>
              <a:gd name="T12" fmla="*/ 2147483647 w 266"/>
              <a:gd name="T13" fmla="*/ 725542913 h 265"/>
              <a:gd name="T14" fmla="*/ 2147483647 w 266"/>
              <a:gd name="T15" fmla="*/ 429924953 h 265"/>
              <a:gd name="T16" fmla="*/ 2147483647 w 266"/>
              <a:gd name="T17" fmla="*/ 241877491 h 265"/>
              <a:gd name="T18" fmla="*/ 2147483647 w 266"/>
              <a:gd name="T19" fmla="*/ 80655783 h 265"/>
              <a:gd name="T20" fmla="*/ 2147483647 w 266"/>
              <a:gd name="T21" fmla="*/ 0 h 265"/>
              <a:gd name="T22" fmla="*/ 2147483647 w 266"/>
              <a:gd name="T23" fmla="*/ 0 h 265"/>
              <a:gd name="T24" fmla="*/ 2147483647 w 266"/>
              <a:gd name="T25" fmla="*/ 80655783 h 265"/>
              <a:gd name="T26" fmla="*/ 2147483647 w 266"/>
              <a:gd name="T27" fmla="*/ 241877491 h 265"/>
              <a:gd name="T28" fmla="*/ 1833413896 w 266"/>
              <a:gd name="T29" fmla="*/ 429924953 h 265"/>
              <a:gd name="T30" fmla="*/ 1408229474 w 266"/>
              <a:gd name="T31" fmla="*/ 725542913 h 265"/>
              <a:gd name="T32" fmla="*/ 1036292845 w 266"/>
              <a:gd name="T33" fmla="*/ 1048076486 h 265"/>
              <a:gd name="T34" fmla="*/ 717426760 w 266"/>
              <a:gd name="T35" fmla="*/ 1424260670 h 265"/>
              <a:gd name="T36" fmla="*/ 451719843 w 266"/>
              <a:gd name="T37" fmla="*/ 1854185323 h 265"/>
              <a:gd name="T38" fmla="*/ 239171795 w 266"/>
              <a:gd name="T39" fmla="*/ 2147483647 h 265"/>
              <a:gd name="T40" fmla="*/ 79694290 w 266"/>
              <a:gd name="T41" fmla="*/ 2147483647 h 265"/>
              <a:gd name="T42" fmla="*/ 26535122 w 266"/>
              <a:gd name="T43" fmla="*/ 2147483647 h 265"/>
              <a:gd name="T44" fmla="*/ 26535122 w 266"/>
              <a:gd name="T45" fmla="*/ 2147483647 h 265"/>
              <a:gd name="T46" fmla="*/ 79694290 w 266"/>
              <a:gd name="T47" fmla="*/ 2147483647 h 265"/>
              <a:gd name="T48" fmla="*/ 239171795 w 266"/>
              <a:gd name="T49" fmla="*/ 2147483647 h 265"/>
              <a:gd name="T50" fmla="*/ 451719843 w 266"/>
              <a:gd name="T51" fmla="*/ 2147483647 h 265"/>
              <a:gd name="T52" fmla="*/ 717426760 w 266"/>
              <a:gd name="T53" fmla="*/ 2147483647 h 265"/>
              <a:gd name="T54" fmla="*/ 1036292845 w 266"/>
              <a:gd name="T55" fmla="*/ 2147483647 h 265"/>
              <a:gd name="T56" fmla="*/ 1408229474 w 266"/>
              <a:gd name="T57" fmla="*/ 2147483647 h 265"/>
              <a:gd name="T58" fmla="*/ 1833413896 w 266"/>
              <a:gd name="T59" fmla="*/ 2147483647 h 265"/>
              <a:gd name="T60" fmla="*/ 2147483647 w 266"/>
              <a:gd name="T61" fmla="*/ 2147483647 h 265"/>
              <a:gd name="T62" fmla="*/ 2147483647 w 266"/>
              <a:gd name="T63" fmla="*/ 2147483647 h 265"/>
              <a:gd name="T64" fmla="*/ 2147483647 w 266"/>
              <a:gd name="T65" fmla="*/ 2147483647 h 265"/>
              <a:gd name="T66" fmla="*/ 2147483647 w 266"/>
              <a:gd name="T67" fmla="*/ 2147483647 h 265"/>
              <a:gd name="T68" fmla="*/ 2147483647 w 266"/>
              <a:gd name="T69" fmla="*/ 2147483647 h 265"/>
              <a:gd name="T70" fmla="*/ 2147483647 w 266"/>
              <a:gd name="T71" fmla="*/ 2147483647 h 265"/>
              <a:gd name="T72" fmla="*/ 2147483647 w 266"/>
              <a:gd name="T73" fmla="*/ 2147483647 h 265"/>
              <a:gd name="T74" fmla="*/ 2147483647 w 266"/>
              <a:gd name="T75" fmla="*/ 2147483647 h 265"/>
              <a:gd name="T76" fmla="*/ 2147483647 w 266"/>
              <a:gd name="T77" fmla="*/ 2147483647 h 265"/>
              <a:gd name="T78" fmla="*/ 2147483647 w 266"/>
              <a:gd name="T79" fmla="*/ 2147483647 h 265"/>
              <a:gd name="T80" fmla="*/ 2147483647 w 266"/>
              <a:gd name="T81" fmla="*/ 2147483647 h 265"/>
              <a:gd name="T82" fmla="*/ 2147483647 w 266"/>
              <a:gd name="T83" fmla="*/ 2147483647 h 265"/>
              <a:gd name="T84" fmla="*/ 2147483647 w 266"/>
              <a:gd name="T85" fmla="*/ 2147483647 h 265"/>
              <a:gd name="T86" fmla="*/ 2147483647 w 266"/>
              <a:gd name="T87" fmla="*/ 2147483647 h 2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66" h="265">
                <a:moveTo>
                  <a:pt x="266" y="132"/>
                </a:moveTo>
                <a:lnTo>
                  <a:pt x="265" y="123"/>
                </a:lnTo>
                <a:lnTo>
                  <a:pt x="264" y="114"/>
                </a:lnTo>
                <a:lnTo>
                  <a:pt x="263" y="105"/>
                </a:lnTo>
                <a:lnTo>
                  <a:pt x="261" y="95"/>
                </a:lnTo>
                <a:lnTo>
                  <a:pt x="258" y="87"/>
                </a:lnTo>
                <a:lnTo>
                  <a:pt x="253" y="78"/>
                </a:lnTo>
                <a:lnTo>
                  <a:pt x="249" y="69"/>
                </a:lnTo>
                <a:lnTo>
                  <a:pt x="245" y="61"/>
                </a:lnTo>
                <a:lnTo>
                  <a:pt x="240" y="53"/>
                </a:lnTo>
                <a:lnTo>
                  <a:pt x="233" y="46"/>
                </a:lnTo>
                <a:lnTo>
                  <a:pt x="227" y="39"/>
                </a:lnTo>
                <a:lnTo>
                  <a:pt x="220" y="32"/>
                </a:lnTo>
                <a:lnTo>
                  <a:pt x="213" y="27"/>
                </a:lnTo>
                <a:lnTo>
                  <a:pt x="204" y="20"/>
                </a:lnTo>
                <a:lnTo>
                  <a:pt x="197" y="16"/>
                </a:lnTo>
                <a:lnTo>
                  <a:pt x="189" y="12"/>
                </a:lnTo>
                <a:lnTo>
                  <a:pt x="180" y="9"/>
                </a:lnTo>
                <a:lnTo>
                  <a:pt x="170" y="6"/>
                </a:lnTo>
                <a:lnTo>
                  <a:pt x="162" y="3"/>
                </a:lnTo>
                <a:lnTo>
                  <a:pt x="152" y="1"/>
                </a:lnTo>
                <a:lnTo>
                  <a:pt x="143" y="0"/>
                </a:lnTo>
                <a:lnTo>
                  <a:pt x="133" y="0"/>
                </a:lnTo>
                <a:lnTo>
                  <a:pt x="124" y="0"/>
                </a:lnTo>
                <a:lnTo>
                  <a:pt x="114" y="1"/>
                </a:lnTo>
                <a:lnTo>
                  <a:pt x="105" y="3"/>
                </a:lnTo>
                <a:lnTo>
                  <a:pt x="96" y="6"/>
                </a:lnTo>
                <a:lnTo>
                  <a:pt x="87" y="9"/>
                </a:lnTo>
                <a:lnTo>
                  <a:pt x="78" y="12"/>
                </a:lnTo>
                <a:lnTo>
                  <a:pt x="69" y="16"/>
                </a:lnTo>
                <a:lnTo>
                  <a:pt x="62" y="20"/>
                </a:lnTo>
                <a:lnTo>
                  <a:pt x="53" y="27"/>
                </a:lnTo>
                <a:lnTo>
                  <a:pt x="46" y="32"/>
                </a:lnTo>
                <a:lnTo>
                  <a:pt x="39" y="39"/>
                </a:lnTo>
                <a:lnTo>
                  <a:pt x="33" y="46"/>
                </a:lnTo>
                <a:lnTo>
                  <a:pt x="27" y="53"/>
                </a:lnTo>
                <a:lnTo>
                  <a:pt x="21" y="61"/>
                </a:lnTo>
                <a:lnTo>
                  <a:pt x="17" y="69"/>
                </a:lnTo>
                <a:lnTo>
                  <a:pt x="13" y="78"/>
                </a:lnTo>
                <a:lnTo>
                  <a:pt x="9" y="87"/>
                </a:lnTo>
                <a:lnTo>
                  <a:pt x="6" y="95"/>
                </a:lnTo>
                <a:lnTo>
                  <a:pt x="3" y="105"/>
                </a:lnTo>
                <a:lnTo>
                  <a:pt x="2" y="114"/>
                </a:lnTo>
                <a:lnTo>
                  <a:pt x="1" y="123"/>
                </a:lnTo>
                <a:lnTo>
                  <a:pt x="0" y="132"/>
                </a:lnTo>
                <a:lnTo>
                  <a:pt x="1" y="142"/>
                </a:lnTo>
                <a:lnTo>
                  <a:pt x="2" y="151"/>
                </a:lnTo>
                <a:lnTo>
                  <a:pt x="3" y="161"/>
                </a:lnTo>
                <a:lnTo>
                  <a:pt x="6" y="171"/>
                </a:lnTo>
                <a:lnTo>
                  <a:pt x="9" y="179"/>
                </a:lnTo>
                <a:lnTo>
                  <a:pt x="13" y="188"/>
                </a:lnTo>
                <a:lnTo>
                  <a:pt x="17" y="196"/>
                </a:lnTo>
                <a:lnTo>
                  <a:pt x="21" y="205"/>
                </a:lnTo>
                <a:lnTo>
                  <a:pt x="27" y="212"/>
                </a:lnTo>
                <a:lnTo>
                  <a:pt x="33" y="220"/>
                </a:lnTo>
                <a:lnTo>
                  <a:pt x="39" y="227"/>
                </a:lnTo>
                <a:lnTo>
                  <a:pt x="46" y="233"/>
                </a:lnTo>
                <a:lnTo>
                  <a:pt x="53" y="239"/>
                </a:lnTo>
                <a:lnTo>
                  <a:pt x="62" y="244"/>
                </a:lnTo>
                <a:lnTo>
                  <a:pt x="69" y="249"/>
                </a:lnTo>
                <a:lnTo>
                  <a:pt x="78" y="254"/>
                </a:lnTo>
                <a:lnTo>
                  <a:pt x="87" y="257"/>
                </a:lnTo>
                <a:lnTo>
                  <a:pt x="96" y="260"/>
                </a:lnTo>
                <a:lnTo>
                  <a:pt x="105" y="262"/>
                </a:lnTo>
                <a:lnTo>
                  <a:pt x="114" y="264"/>
                </a:lnTo>
                <a:lnTo>
                  <a:pt x="124" y="265"/>
                </a:lnTo>
                <a:lnTo>
                  <a:pt x="133" y="265"/>
                </a:lnTo>
                <a:lnTo>
                  <a:pt x="143" y="265"/>
                </a:lnTo>
                <a:lnTo>
                  <a:pt x="152" y="264"/>
                </a:lnTo>
                <a:lnTo>
                  <a:pt x="162" y="262"/>
                </a:lnTo>
                <a:lnTo>
                  <a:pt x="170" y="260"/>
                </a:lnTo>
                <a:lnTo>
                  <a:pt x="180" y="257"/>
                </a:lnTo>
                <a:lnTo>
                  <a:pt x="189" y="254"/>
                </a:lnTo>
                <a:lnTo>
                  <a:pt x="197" y="249"/>
                </a:lnTo>
                <a:lnTo>
                  <a:pt x="204" y="244"/>
                </a:lnTo>
                <a:lnTo>
                  <a:pt x="213" y="239"/>
                </a:lnTo>
                <a:lnTo>
                  <a:pt x="220" y="233"/>
                </a:lnTo>
                <a:lnTo>
                  <a:pt x="227" y="227"/>
                </a:lnTo>
                <a:lnTo>
                  <a:pt x="233" y="220"/>
                </a:lnTo>
                <a:lnTo>
                  <a:pt x="240" y="212"/>
                </a:lnTo>
                <a:lnTo>
                  <a:pt x="245" y="205"/>
                </a:lnTo>
                <a:lnTo>
                  <a:pt x="249" y="196"/>
                </a:lnTo>
                <a:lnTo>
                  <a:pt x="253" y="188"/>
                </a:lnTo>
                <a:lnTo>
                  <a:pt x="258" y="179"/>
                </a:lnTo>
                <a:lnTo>
                  <a:pt x="261" y="171"/>
                </a:lnTo>
                <a:lnTo>
                  <a:pt x="263" y="161"/>
                </a:lnTo>
                <a:lnTo>
                  <a:pt x="264" y="151"/>
                </a:lnTo>
                <a:lnTo>
                  <a:pt x="265" y="142"/>
                </a:lnTo>
                <a:lnTo>
                  <a:pt x="266" y="13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63698" name="Freeform 210"/>
          <p:cNvSpPr>
            <a:spLocks/>
          </p:cNvSpPr>
          <p:nvPr/>
        </p:nvSpPr>
        <p:spPr bwMode="auto">
          <a:xfrm>
            <a:off x="5299075" y="3070225"/>
            <a:ext cx="79375" cy="79375"/>
          </a:xfrm>
          <a:custGeom>
            <a:avLst/>
            <a:gdLst>
              <a:gd name="T0" fmla="*/ 2147483647 w 266"/>
              <a:gd name="T1" fmla="*/ 2147483647 h 266"/>
              <a:gd name="T2" fmla="*/ 2147483647 w 266"/>
              <a:gd name="T3" fmla="*/ 2147483647 h 266"/>
              <a:gd name="T4" fmla="*/ 2147483647 w 266"/>
              <a:gd name="T5" fmla="*/ 2147483647 h 266"/>
              <a:gd name="T6" fmla="*/ 2147483647 w 266"/>
              <a:gd name="T7" fmla="*/ 1859949018 h 266"/>
              <a:gd name="T8" fmla="*/ 2147483647 w 266"/>
              <a:gd name="T9" fmla="*/ 1434853520 h 266"/>
              <a:gd name="T10" fmla="*/ 2147483647 w 266"/>
              <a:gd name="T11" fmla="*/ 1036292845 h 266"/>
              <a:gd name="T12" fmla="*/ 2147483647 w 266"/>
              <a:gd name="T13" fmla="*/ 717426760 h 266"/>
              <a:gd name="T14" fmla="*/ 2147483647 w 266"/>
              <a:gd name="T15" fmla="*/ 425095498 h 266"/>
              <a:gd name="T16" fmla="*/ 2147483647 w 266"/>
              <a:gd name="T17" fmla="*/ 239171795 h 266"/>
              <a:gd name="T18" fmla="*/ 2147483647 w 266"/>
              <a:gd name="T19" fmla="*/ 106318336 h 266"/>
              <a:gd name="T20" fmla="*/ 2147483647 w 266"/>
              <a:gd name="T21" fmla="*/ 0 h 266"/>
              <a:gd name="T22" fmla="*/ 2147483647 w 266"/>
              <a:gd name="T23" fmla="*/ 0 h 266"/>
              <a:gd name="T24" fmla="*/ 2147483647 w 266"/>
              <a:gd name="T25" fmla="*/ 106318336 h 266"/>
              <a:gd name="T26" fmla="*/ 2147483647 w 266"/>
              <a:gd name="T27" fmla="*/ 239171795 h 266"/>
              <a:gd name="T28" fmla="*/ 1833413896 w 266"/>
              <a:gd name="T29" fmla="*/ 425095498 h 266"/>
              <a:gd name="T30" fmla="*/ 1408229474 w 266"/>
              <a:gd name="T31" fmla="*/ 717426760 h 266"/>
              <a:gd name="T32" fmla="*/ 1036292845 w 266"/>
              <a:gd name="T33" fmla="*/ 1036292845 h 266"/>
              <a:gd name="T34" fmla="*/ 717426760 w 266"/>
              <a:gd name="T35" fmla="*/ 1434853520 h 266"/>
              <a:gd name="T36" fmla="*/ 451719843 w 266"/>
              <a:gd name="T37" fmla="*/ 1859949018 h 266"/>
              <a:gd name="T38" fmla="*/ 239171795 w 266"/>
              <a:gd name="T39" fmla="*/ 2147483647 h 266"/>
              <a:gd name="T40" fmla="*/ 79694290 w 266"/>
              <a:gd name="T41" fmla="*/ 2147483647 h 266"/>
              <a:gd name="T42" fmla="*/ 26535122 w 266"/>
              <a:gd name="T43" fmla="*/ 2147483647 h 266"/>
              <a:gd name="T44" fmla="*/ 26535122 w 266"/>
              <a:gd name="T45" fmla="*/ 2147483647 h 266"/>
              <a:gd name="T46" fmla="*/ 79694290 w 266"/>
              <a:gd name="T47" fmla="*/ 2147483647 h 266"/>
              <a:gd name="T48" fmla="*/ 239171795 w 266"/>
              <a:gd name="T49" fmla="*/ 2147483647 h 266"/>
              <a:gd name="T50" fmla="*/ 451719843 w 266"/>
              <a:gd name="T51" fmla="*/ 2147483647 h 266"/>
              <a:gd name="T52" fmla="*/ 717426760 w 266"/>
              <a:gd name="T53" fmla="*/ 2147483647 h 266"/>
              <a:gd name="T54" fmla="*/ 1036292845 w 266"/>
              <a:gd name="T55" fmla="*/ 2147483647 h 266"/>
              <a:gd name="T56" fmla="*/ 1408229474 w 266"/>
              <a:gd name="T57" fmla="*/ 2147483647 h 266"/>
              <a:gd name="T58" fmla="*/ 1833413896 w 266"/>
              <a:gd name="T59" fmla="*/ 2147483647 h 266"/>
              <a:gd name="T60" fmla="*/ 2147483647 w 266"/>
              <a:gd name="T61" fmla="*/ 2147483647 h 266"/>
              <a:gd name="T62" fmla="*/ 2147483647 w 266"/>
              <a:gd name="T63" fmla="*/ 2147483647 h 266"/>
              <a:gd name="T64" fmla="*/ 2147483647 w 266"/>
              <a:gd name="T65" fmla="*/ 2147483647 h 266"/>
              <a:gd name="T66" fmla="*/ 2147483647 w 266"/>
              <a:gd name="T67" fmla="*/ 2147483647 h 266"/>
              <a:gd name="T68" fmla="*/ 2147483647 w 266"/>
              <a:gd name="T69" fmla="*/ 2147483647 h 266"/>
              <a:gd name="T70" fmla="*/ 2147483647 w 266"/>
              <a:gd name="T71" fmla="*/ 2147483647 h 266"/>
              <a:gd name="T72" fmla="*/ 2147483647 w 266"/>
              <a:gd name="T73" fmla="*/ 2147483647 h 266"/>
              <a:gd name="T74" fmla="*/ 2147483647 w 266"/>
              <a:gd name="T75" fmla="*/ 2147483647 h 266"/>
              <a:gd name="T76" fmla="*/ 2147483647 w 266"/>
              <a:gd name="T77" fmla="*/ 2147483647 h 266"/>
              <a:gd name="T78" fmla="*/ 2147483647 w 266"/>
              <a:gd name="T79" fmla="*/ 2147483647 h 266"/>
              <a:gd name="T80" fmla="*/ 2147483647 w 266"/>
              <a:gd name="T81" fmla="*/ 2147483647 h 266"/>
              <a:gd name="T82" fmla="*/ 2147483647 w 266"/>
              <a:gd name="T83" fmla="*/ 2147483647 h 266"/>
              <a:gd name="T84" fmla="*/ 2147483647 w 266"/>
              <a:gd name="T85" fmla="*/ 2147483647 h 266"/>
              <a:gd name="T86" fmla="*/ 2147483647 w 266"/>
              <a:gd name="T87" fmla="*/ 2147483647 h 2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66" h="266">
                <a:moveTo>
                  <a:pt x="266" y="134"/>
                </a:moveTo>
                <a:lnTo>
                  <a:pt x="265" y="124"/>
                </a:lnTo>
                <a:lnTo>
                  <a:pt x="264" y="114"/>
                </a:lnTo>
                <a:lnTo>
                  <a:pt x="263" y="105"/>
                </a:lnTo>
                <a:lnTo>
                  <a:pt x="261" y="95"/>
                </a:lnTo>
                <a:lnTo>
                  <a:pt x="258" y="87"/>
                </a:lnTo>
                <a:lnTo>
                  <a:pt x="253" y="78"/>
                </a:lnTo>
                <a:lnTo>
                  <a:pt x="249" y="70"/>
                </a:lnTo>
                <a:lnTo>
                  <a:pt x="245" y="61"/>
                </a:lnTo>
                <a:lnTo>
                  <a:pt x="240" y="54"/>
                </a:lnTo>
                <a:lnTo>
                  <a:pt x="233" y="46"/>
                </a:lnTo>
                <a:lnTo>
                  <a:pt x="227" y="39"/>
                </a:lnTo>
                <a:lnTo>
                  <a:pt x="220" y="32"/>
                </a:lnTo>
                <a:lnTo>
                  <a:pt x="213" y="27"/>
                </a:lnTo>
                <a:lnTo>
                  <a:pt x="204" y="22"/>
                </a:lnTo>
                <a:lnTo>
                  <a:pt x="197" y="16"/>
                </a:lnTo>
                <a:lnTo>
                  <a:pt x="189" y="12"/>
                </a:lnTo>
                <a:lnTo>
                  <a:pt x="180" y="9"/>
                </a:lnTo>
                <a:lnTo>
                  <a:pt x="170" y="6"/>
                </a:lnTo>
                <a:lnTo>
                  <a:pt x="162" y="4"/>
                </a:lnTo>
                <a:lnTo>
                  <a:pt x="152" y="1"/>
                </a:lnTo>
                <a:lnTo>
                  <a:pt x="143" y="0"/>
                </a:lnTo>
                <a:lnTo>
                  <a:pt x="133" y="0"/>
                </a:lnTo>
                <a:lnTo>
                  <a:pt x="124" y="0"/>
                </a:lnTo>
                <a:lnTo>
                  <a:pt x="114" y="1"/>
                </a:lnTo>
                <a:lnTo>
                  <a:pt x="105" y="4"/>
                </a:lnTo>
                <a:lnTo>
                  <a:pt x="96" y="6"/>
                </a:lnTo>
                <a:lnTo>
                  <a:pt x="87" y="9"/>
                </a:lnTo>
                <a:lnTo>
                  <a:pt x="78" y="12"/>
                </a:lnTo>
                <a:lnTo>
                  <a:pt x="69" y="16"/>
                </a:lnTo>
                <a:lnTo>
                  <a:pt x="62" y="22"/>
                </a:lnTo>
                <a:lnTo>
                  <a:pt x="53" y="27"/>
                </a:lnTo>
                <a:lnTo>
                  <a:pt x="46" y="32"/>
                </a:lnTo>
                <a:lnTo>
                  <a:pt x="39" y="39"/>
                </a:lnTo>
                <a:lnTo>
                  <a:pt x="33" y="46"/>
                </a:lnTo>
                <a:lnTo>
                  <a:pt x="27" y="54"/>
                </a:lnTo>
                <a:lnTo>
                  <a:pt x="21" y="61"/>
                </a:lnTo>
                <a:lnTo>
                  <a:pt x="17" y="70"/>
                </a:lnTo>
                <a:lnTo>
                  <a:pt x="13" y="78"/>
                </a:lnTo>
                <a:lnTo>
                  <a:pt x="9" y="87"/>
                </a:lnTo>
                <a:lnTo>
                  <a:pt x="6" y="95"/>
                </a:lnTo>
                <a:lnTo>
                  <a:pt x="3" y="105"/>
                </a:lnTo>
                <a:lnTo>
                  <a:pt x="2" y="114"/>
                </a:lnTo>
                <a:lnTo>
                  <a:pt x="1" y="124"/>
                </a:lnTo>
                <a:lnTo>
                  <a:pt x="0" y="134"/>
                </a:lnTo>
                <a:lnTo>
                  <a:pt x="1" y="142"/>
                </a:lnTo>
                <a:lnTo>
                  <a:pt x="2" y="152"/>
                </a:lnTo>
                <a:lnTo>
                  <a:pt x="3" y="161"/>
                </a:lnTo>
                <a:lnTo>
                  <a:pt x="6" y="171"/>
                </a:lnTo>
                <a:lnTo>
                  <a:pt x="9" y="179"/>
                </a:lnTo>
                <a:lnTo>
                  <a:pt x="13" y="188"/>
                </a:lnTo>
                <a:lnTo>
                  <a:pt x="17" y="196"/>
                </a:lnTo>
                <a:lnTo>
                  <a:pt x="21" y="205"/>
                </a:lnTo>
                <a:lnTo>
                  <a:pt x="27" y="212"/>
                </a:lnTo>
                <a:lnTo>
                  <a:pt x="33" y="220"/>
                </a:lnTo>
                <a:lnTo>
                  <a:pt x="39" y="227"/>
                </a:lnTo>
                <a:lnTo>
                  <a:pt x="46" y="234"/>
                </a:lnTo>
                <a:lnTo>
                  <a:pt x="53" y="239"/>
                </a:lnTo>
                <a:lnTo>
                  <a:pt x="62" y="244"/>
                </a:lnTo>
                <a:lnTo>
                  <a:pt x="69" y="250"/>
                </a:lnTo>
                <a:lnTo>
                  <a:pt x="78" y="254"/>
                </a:lnTo>
                <a:lnTo>
                  <a:pt x="87" y="257"/>
                </a:lnTo>
                <a:lnTo>
                  <a:pt x="96" y="260"/>
                </a:lnTo>
                <a:lnTo>
                  <a:pt x="105" y="262"/>
                </a:lnTo>
                <a:lnTo>
                  <a:pt x="114" y="264"/>
                </a:lnTo>
                <a:lnTo>
                  <a:pt x="124" y="266"/>
                </a:lnTo>
                <a:lnTo>
                  <a:pt x="133" y="266"/>
                </a:lnTo>
                <a:lnTo>
                  <a:pt x="143" y="266"/>
                </a:lnTo>
                <a:lnTo>
                  <a:pt x="152" y="264"/>
                </a:lnTo>
                <a:lnTo>
                  <a:pt x="162" y="262"/>
                </a:lnTo>
                <a:lnTo>
                  <a:pt x="170" y="260"/>
                </a:lnTo>
                <a:lnTo>
                  <a:pt x="180" y="257"/>
                </a:lnTo>
                <a:lnTo>
                  <a:pt x="189" y="254"/>
                </a:lnTo>
                <a:lnTo>
                  <a:pt x="197" y="250"/>
                </a:lnTo>
                <a:lnTo>
                  <a:pt x="204" y="244"/>
                </a:lnTo>
                <a:lnTo>
                  <a:pt x="213" y="239"/>
                </a:lnTo>
                <a:lnTo>
                  <a:pt x="220" y="234"/>
                </a:lnTo>
                <a:lnTo>
                  <a:pt x="227" y="227"/>
                </a:lnTo>
                <a:lnTo>
                  <a:pt x="233" y="220"/>
                </a:lnTo>
                <a:lnTo>
                  <a:pt x="240" y="212"/>
                </a:lnTo>
                <a:lnTo>
                  <a:pt x="245" y="205"/>
                </a:lnTo>
                <a:lnTo>
                  <a:pt x="249" y="196"/>
                </a:lnTo>
                <a:lnTo>
                  <a:pt x="253" y="188"/>
                </a:lnTo>
                <a:lnTo>
                  <a:pt x="258" y="179"/>
                </a:lnTo>
                <a:lnTo>
                  <a:pt x="261" y="171"/>
                </a:lnTo>
                <a:lnTo>
                  <a:pt x="263" y="161"/>
                </a:lnTo>
                <a:lnTo>
                  <a:pt x="264" y="152"/>
                </a:lnTo>
                <a:lnTo>
                  <a:pt x="265" y="142"/>
                </a:lnTo>
                <a:lnTo>
                  <a:pt x="266" y="134"/>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63699" name="Group 211"/>
          <p:cNvGrpSpPr>
            <a:grpSpLocks/>
          </p:cNvGrpSpPr>
          <p:nvPr/>
        </p:nvGrpSpPr>
        <p:grpSpPr bwMode="auto">
          <a:xfrm>
            <a:off x="3492500" y="2427288"/>
            <a:ext cx="2039938" cy="2427287"/>
            <a:chOff x="2200" y="2750"/>
            <a:chExt cx="1285" cy="1529"/>
          </a:xfrm>
        </p:grpSpPr>
        <p:sp>
          <p:nvSpPr>
            <p:cNvPr id="51298" name="Line 212"/>
            <p:cNvSpPr>
              <a:spLocks noChangeShapeType="1"/>
            </p:cNvSpPr>
            <p:nvPr/>
          </p:nvSpPr>
          <p:spPr bwMode="auto">
            <a:xfrm>
              <a:off x="2744" y="3406"/>
              <a:ext cx="0" cy="2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99" name="Line 213"/>
            <p:cNvSpPr>
              <a:spLocks noChangeShapeType="1"/>
            </p:cNvSpPr>
            <p:nvPr/>
          </p:nvSpPr>
          <p:spPr bwMode="auto">
            <a:xfrm flipV="1">
              <a:off x="2356" y="2879"/>
              <a:ext cx="619" cy="22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00" name="Line 214"/>
            <p:cNvSpPr>
              <a:spLocks noChangeShapeType="1"/>
            </p:cNvSpPr>
            <p:nvPr/>
          </p:nvSpPr>
          <p:spPr bwMode="auto">
            <a:xfrm>
              <a:off x="2356" y="3951"/>
              <a:ext cx="619" cy="23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01" name="Group 215"/>
            <p:cNvGrpSpPr>
              <a:grpSpLocks/>
            </p:cNvGrpSpPr>
            <p:nvPr/>
          </p:nvGrpSpPr>
          <p:grpSpPr bwMode="auto">
            <a:xfrm>
              <a:off x="3051" y="4204"/>
              <a:ext cx="41" cy="75"/>
              <a:chOff x="4145" y="4204"/>
              <a:chExt cx="41" cy="75"/>
            </a:xfrm>
          </p:grpSpPr>
          <p:sp>
            <p:nvSpPr>
              <p:cNvPr id="51330" name="Line 216"/>
              <p:cNvSpPr>
                <a:spLocks noChangeShapeType="1"/>
              </p:cNvSpPr>
              <p:nvPr/>
            </p:nvSpPr>
            <p:spPr bwMode="auto">
              <a:xfrm flipH="1">
                <a:off x="4156" y="4279"/>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31" name="Freeform 217"/>
              <p:cNvSpPr>
                <a:spLocks/>
              </p:cNvSpPr>
              <p:nvPr/>
            </p:nvSpPr>
            <p:spPr bwMode="auto">
              <a:xfrm>
                <a:off x="4145" y="4257"/>
                <a:ext cx="11" cy="22"/>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1" y="21"/>
                    </a:lnTo>
                    <a:lnTo>
                      <a:pt x="0" y="31"/>
                    </a:lnTo>
                    <a:lnTo>
                      <a:pt x="0" y="42"/>
                    </a:lnTo>
                    <a:lnTo>
                      <a:pt x="0" y="51"/>
                    </a:lnTo>
                    <a:lnTo>
                      <a:pt x="1" y="61"/>
                    </a:lnTo>
                    <a:lnTo>
                      <a:pt x="4" y="69"/>
                    </a:lnTo>
                    <a:lnTo>
                      <a:pt x="6" y="78"/>
                    </a:lnTo>
                    <a:lnTo>
                      <a:pt x="10" y="85"/>
                    </a:lnTo>
                    <a:lnTo>
                      <a:pt x="13" y="93"/>
                    </a:lnTo>
                    <a:lnTo>
                      <a:pt x="18" y="98"/>
                    </a:lnTo>
                    <a:lnTo>
                      <a:pt x="23" y="103"/>
                    </a:lnTo>
                    <a:lnTo>
                      <a:pt x="29" y="108"/>
                    </a:lnTo>
                    <a:lnTo>
                      <a:pt x="36" y="111"/>
                    </a:lnTo>
                    <a:lnTo>
                      <a:pt x="42" y="114"/>
                    </a:lnTo>
                    <a:lnTo>
                      <a:pt x="48"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32" name="Line 218"/>
              <p:cNvSpPr>
                <a:spLocks noChangeShapeType="1"/>
              </p:cNvSpPr>
              <p:nvPr/>
            </p:nvSpPr>
            <p:spPr bwMode="auto">
              <a:xfrm flipV="1">
                <a:off x="4145" y="4225"/>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33" name="Freeform 219"/>
              <p:cNvSpPr>
                <a:spLocks/>
              </p:cNvSpPr>
              <p:nvPr/>
            </p:nvSpPr>
            <p:spPr bwMode="auto">
              <a:xfrm>
                <a:off x="4154" y="4204"/>
                <a:ext cx="21" cy="21"/>
              </a:xfrm>
              <a:custGeom>
                <a:avLst/>
                <a:gdLst>
                  <a:gd name="T0" fmla="*/ 1 w 112"/>
                  <a:gd name="T1" fmla="*/ 0 h 116"/>
                  <a:gd name="T2" fmla="*/ 1 w 112"/>
                  <a:gd name="T3" fmla="*/ 0 h 116"/>
                  <a:gd name="T4" fmla="*/ 1 w 112"/>
                  <a:gd name="T5" fmla="*/ 0 h 116"/>
                  <a:gd name="T6" fmla="*/ 1 w 112"/>
                  <a:gd name="T7" fmla="*/ 0 h 116"/>
                  <a:gd name="T8" fmla="*/ 1 w 112"/>
                  <a:gd name="T9" fmla="*/ 0 h 116"/>
                  <a:gd name="T10" fmla="*/ 1 w 112"/>
                  <a:gd name="T11" fmla="*/ 0 h 116"/>
                  <a:gd name="T12" fmla="*/ 0 w 112"/>
                  <a:gd name="T13" fmla="*/ 0 h 116"/>
                  <a:gd name="T14" fmla="*/ 0 w 112"/>
                  <a:gd name="T15" fmla="*/ 0 h 116"/>
                  <a:gd name="T16" fmla="*/ 0 w 112"/>
                  <a:gd name="T17" fmla="*/ 0 h 116"/>
                  <a:gd name="T18" fmla="*/ 0 w 112"/>
                  <a:gd name="T19" fmla="*/ 0 h 116"/>
                  <a:gd name="T20" fmla="*/ 0 w 112"/>
                  <a:gd name="T21" fmla="*/ 0 h 116"/>
                  <a:gd name="T22" fmla="*/ 0 w 112"/>
                  <a:gd name="T23" fmla="*/ 0 h 116"/>
                  <a:gd name="T24" fmla="*/ 0 w 112"/>
                  <a:gd name="T25" fmla="*/ 0 h 116"/>
                  <a:gd name="T26" fmla="*/ 0 w 112"/>
                  <a:gd name="T27" fmla="*/ 0 h 116"/>
                  <a:gd name="T28" fmla="*/ 0 w 112"/>
                  <a:gd name="T29" fmla="*/ 1 h 116"/>
                  <a:gd name="T30" fmla="*/ 0 w 112"/>
                  <a:gd name="T31" fmla="*/ 1 h 116"/>
                  <a:gd name="T32" fmla="*/ 0 w 112"/>
                  <a:gd name="T33" fmla="*/ 1 h 116"/>
                  <a:gd name="T34" fmla="*/ 0 w 112"/>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2" h="116">
                    <a:moveTo>
                      <a:pt x="112" y="0"/>
                    </a:moveTo>
                    <a:lnTo>
                      <a:pt x="105" y="0"/>
                    </a:lnTo>
                    <a:lnTo>
                      <a:pt x="97" y="1"/>
                    </a:lnTo>
                    <a:lnTo>
                      <a:pt x="89" y="4"/>
                    </a:lnTo>
                    <a:lnTo>
                      <a:pt x="81" y="7"/>
                    </a:lnTo>
                    <a:lnTo>
                      <a:pt x="73" y="12"/>
                    </a:lnTo>
                    <a:lnTo>
                      <a:pt x="65" y="17"/>
                    </a:lnTo>
                    <a:lnTo>
                      <a:pt x="58" y="23"/>
                    </a:lnTo>
                    <a:lnTo>
                      <a:pt x="49" y="30"/>
                    </a:lnTo>
                    <a:lnTo>
                      <a:pt x="43" y="37"/>
                    </a:lnTo>
                    <a:lnTo>
                      <a:pt x="36" y="46"/>
                    </a:lnTo>
                    <a:lnTo>
                      <a:pt x="29" y="54"/>
                    </a:lnTo>
                    <a:lnTo>
                      <a:pt x="23" y="64"/>
                    </a:lnTo>
                    <a:lnTo>
                      <a:pt x="17" y="73"/>
                    </a:lnTo>
                    <a:lnTo>
                      <a:pt x="12" y="84"/>
                    </a:lnTo>
                    <a:lnTo>
                      <a:pt x="8" y="95"/>
                    </a:lnTo>
                    <a:lnTo>
                      <a:pt x="4" y="105"/>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34" name="Line 220"/>
              <p:cNvSpPr>
                <a:spLocks noChangeShapeType="1"/>
              </p:cNvSpPr>
              <p:nvPr/>
            </p:nvSpPr>
            <p:spPr bwMode="auto">
              <a:xfrm>
                <a:off x="4175" y="420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302" name="Line 221"/>
            <p:cNvSpPr>
              <a:spLocks noChangeShapeType="1"/>
            </p:cNvSpPr>
            <p:nvPr/>
          </p:nvSpPr>
          <p:spPr bwMode="auto">
            <a:xfrm>
              <a:off x="2200" y="3504"/>
              <a:ext cx="9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303" name="Group 222"/>
            <p:cNvGrpSpPr>
              <a:grpSpLocks/>
            </p:cNvGrpSpPr>
            <p:nvPr/>
          </p:nvGrpSpPr>
          <p:grpSpPr bwMode="auto">
            <a:xfrm>
              <a:off x="2209" y="3928"/>
              <a:ext cx="49" cy="76"/>
              <a:chOff x="3303" y="3928"/>
              <a:chExt cx="49" cy="76"/>
            </a:xfrm>
          </p:grpSpPr>
          <p:sp>
            <p:nvSpPr>
              <p:cNvPr id="51328" name="Freeform 223"/>
              <p:cNvSpPr>
                <a:spLocks/>
              </p:cNvSpPr>
              <p:nvPr/>
            </p:nvSpPr>
            <p:spPr bwMode="auto">
              <a:xfrm>
                <a:off x="3337" y="3988"/>
                <a:ext cx="6" cy="14"/>
              </a:xfrm>
              <a:custGeom>
                <a:avLst/>
                <a:gdLst>
                  <a:gd name="T0" fmla="*/ 0 w 25"/>
                  <a:gd name="T1" fmla="*/ 0 h 83"/>
                  <a:gd name="T2" fmla="*/ 0 w 25"/>
                  <a:gd name="T3" fmla="*/ 0 h 83"/>
                  <a:gd name="T4" fmla="*/ 0 w 25"/>
                  <a:gd name="T5" fmla="*/ 0 h 83"/>
                  <a:gd name="T6" fmla="*/ 0 w 25"/>
                  <a:gd name="T7" fmla="*/ 0 h 83"/>
                  <a:gd name="T8" fmla="*/ 0 w 25"/>
                  <a:gd name="T9" fmla="*/ 0 h 83"/>
                  <a:gd name="T10" fmla="*/ 0 w 25"/>
                  <a:gd name="T11" fmla="*/ 0 h 83"/>
                  <a:gd name="T12" fmla="*/ 0 w 25"/>
                  <a:gd name="T13" fmla="*/ 0 h 83"/>
                  <a:gd name="T14" fmla="*/ 0 w 25"/>
                  <a:gd name="T15" fmla="*/ 0 h 83"/>
                  <a:gd name="T16" fmla="*/ 0 w 25"/>
                  <a:gd name="T17" fmla="*/ 0 h 83"/>
                  <a:gd name="T18" fmla="*/ 0 w 25"/>
                  <a:gd name="T19" fmla="*/ 0 h 83"/>
                  <a:gd name="T20" fmla="*/ 0 w 25"/>
                  <a:gd name="T21" fmla="*/ 0 h 83"/>
                  <a:gd name="T22" fmla="*/ 0 w 25"/>
                  <a:gd name="T23" fmla="*/ 0 h 83"/>
                  <a:gd name="T24" fmla="*/ 0 w 25"/>
                  <a:gd name="T25" fmla="*/ 0 h 83"/>
                  <a:gd name="T26" fmla="*/ 0 w 25"/>
                  <a:gd name="T27" fmla="*/ 0 h 83"/>
                  <a:gd name="T28" fmla="*/ 0 w 25"/>
                  <a:gd name="T29" fmla="*/ 0 h 83"/>
                  <a:gd name="T30" fmla="*/ 0 w 25"/>
                  <a:gd name="T31" fmla="*/ 0 h 83"/>
                  <a:gd name="T32" fmla="*/ 0 w 25"/>
                  <a:gd name="T33" fmla="*/ 0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3">
                    <a:moveTo>
                      <a:pt x="3" y="0"/>
                    </a:moveTo>
                    <a:lnTo>
                      <a:pt x="2" y="5"/>
                    </a:lnTo>
                    <a:lnTo>
                      <a:pt x="1" y="11"/>
                    </a:lnTo>
                    <a:lnTo>
                      <a:pt x="0" y="17"/>
                    </a:lnTo>
                    <a:lnTo>
                      <a:pt x="0" y="22"/>
                    </a:lnTo>
                    <a:lnTo>
                      <a:pt x="0" y="27"/>
                    </a:lnTo>
                    <a:lnTo>
                      <a:pt x="0" y="34"/>
                    </a:lnTo>
                    <a:lnTo>
                      <a:pt x="1" y="39"/>
                    </a:lnTo>
                    <a:lnTo>
                      <a:pt x="2" y="44"/>
                    </a:lnTo>
                    <a:lnTo>
                      <a:pt x="4" y="50"/>
                    </a:lnTo>
                    <a:lnTo>
                      <a:pt x="7" y="55"/>
                    </a:lnTo>
                    <a:lnTo>
                      <a:pt x="9" y="59"/>
                    </a:lnTo>
                    <a:lnTo>
                      <a:pt x="12" y="65"/>
                    </a:lnTo>
                    <a:lnTo>
                      <a:pt x="18" y="74"/>
                    </a:lnTo>
                    <a:lnTo>
                      <a:pt x="21" y="78"/>
                    </a:lnTo>
                    <a:lnTo>
                      <a:pt x="23" y="81"/>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29" name="Freeform 224"/>
              <p:cNvSpPr>
                <a:spLocks/>
              </p:cNvSpPr>
              <p:nvPr/>
            </p:nvSpPr>
            <p:spPr bwMode="auto">
              <a:xfrm>
                <a:off x="3303" y="3928"/>
                <a:ext cx="49" cy="76"/>
              </a:xfrm>
              <a:custGeom>
                <a:avLst/>
                <a:gdLst>
                  <a:gd name="T0" fmla="*/ 2 w 255"/>
                  <a:gd name="T1" fmla="*/ 0 h 400"/>
                  <a:gd name="T2" fmla="*/ 2 w 255"/>
                  <a:gd name="T3" fmla="*/ 0 h 400"/>
                  <a:gd name="T4" fmla="*/ 2 w 255"/>
                  <a:gd name="T5" fmla="*/ 0 h 400"/>
                  <a:gd name="T6" fmla="*/ 2 w 255"/>
                  <a:gd name="T7" fmla="*/ 0 h 400"/>
                  <a:gd name="T8" fmla="*/ 2 w 255"/>
                  <a:gd name="T9" fmla="*/ 0 h 400"/>
                  <a:gd name="T10" fmla="*/ 2 w 255"/>
                  <a:gd name="T11" fmla="*/ 0 h 400"/>
                  <a:gd name="T12" fmla="*/ 2 w 255"/>
                  <a:gd name="T13" fmla="*/ 0 h 400"/>
                  <a:gd name="T14" fmla="*/ 2 w 255"/>
                  <a:gd name="T15" fmla="*/ 0 h 400"/>
                  <a:gd name="T16" fmla="*/ 2 w 255"/>
                  <a:gd name="T17" fmla="*/ 0 h 400"/>
                  <a:gd name="T18" fmla="*/ 2 w 255"/>
                  <a:gd name="T19" fmla="*/ 0 h 400"/>
                  <a:gd name="T20" fmla="*/ 1 w 255"/>
                  <a:gd name="T21" fmla="*/ 0 h 400"/>
                  <a:gd name="T22" fmla="*/ 1 w 255"/>
                  <a:gd name="T23" fmla="*/ 0 h 400"/>
                  <a:gd name="T24" fmla="*/ 1 w 255"/>
                  <a:gd name="T25" fmla="*/ 0 h 400"/>
                  <a:gd name="T26" fmla="*/ 1 w 255"/>
                  <a:gd name="T27" fmla="*/ 0 h 400"/>
                  <a:gd name="T28" fmla="*/ 1 w 255"/>
                  <a:gd name="T29" fmla="*/ 0 h 400"/>
                  <a:gd name="T30" fmla="*/ 1 w 255"/>
                  <a:gd name="T31" fmla="*/ 0 h 400"/>
                  <a:gd name="T32" fmla="*/ 1 w 255"/>
                  <a:gd name="T33" fmla="*/ 0 h 400"/>
                  <a:gd name="T34" fmla="*/ 1 w 255"/>
                  <a:gd name="T35" fmla="*/ 0 h 400"/>
                  <a:gd name="T36" fmla="*/ 1 w 255"/>
                  <a:gd name="T37" fmla="*/ 0 h 400"/>
                  <a:gd name="T38" fmla="*/ 1 w 255"/>
                  <a:gd name="T39" fmla="*/ 0 h 400"/>
                  <a:gd name="T40" fmla="*/ 1 w 255"/>
                  <a:gd name="T41" fmla="*/ 0 h 400"/>
                  <a:gd name="T42" fmla="*/ 0 w 255"/>
                  <a:gd name="T43" fmla="*/ 1 h 400"/>
                  <a:gd name="T44" fmla="*/ 0 w 255"/>
                  <a:gd name="T45" fmla="*/ 1 h 400"/>
                  <a:gd name="T46" fmla="*/ 0 w 255"/>
                  <a:gd name="T47" fmla="*/ 1 h 400"/>
                  <a:gd name="T48" fmla="*/ 0 w 255"/>
                  <a:gd name="T49" fmla="*/ 1 h 400"/>
                  <a:gd name="T50" fmla="*/ 0 w 255"/>
                  <a:gd name="T51" fmla="*/ 2 h 400"/>
                  <a:gd name="T52" fmla="*/ 0 w 255"/>
                  <a:gd name="T53" fmla="*/ 2 h 400"/>
                  <a:gd name="T54" fmla="*/ 0 w 255"/>
                  <a:gd name="T55" fmla="*/ 2 h 400"/>
                  <a:gd name="T56" fmla="*/ 0 w 255"/>
                  <a:gd name="T57" fmla="*/ 2 h 400"/>
                  <a:gd name="T58" fmla="*/ 0 w 255"/>
                  <a:gd name="T59" fmla="*/ 2 h 400"/>
                  <a:gd name="T60" fmla="*/ 0 w 255"/>
                  <a:gd name="T61" fmla="*/ 2 h 400"/>
                  <a:gd name="T62" fmla="*/ 0 w 255"/>
                  <a:gd name="T63" fmla="*/ 2 h 400"/>
                  <a:gd name="T64" fmla="*/ 0 w 255"/>
                  <a:gd name="T65" fmla="*/ 2 h 400"/>
                  <a:gd name="T66" fmla="*/ 0 w 255"/>
                  <a:gd name="T67" fmla="*/ 3 h 400"/>
                  <a:gd name="T68" fmla="*/ 0 w 255"/>
                  <a:gd name="T69" fmla="*/ 3 h 400"/>
                  <a:gd name="T70" fmla="*/ 0 w 255"/>
                  <a:gd name="T71" fmla="*/ 3 h 400"/>
                  <a:gd name="T72" fmla="*/ 0 w 255"/>
                  <a:gd name="T73" fmla="*/ 3 h 400"/>
                  <a:gd name="T74" fmla="*/ 0 w 255"/>
                  <a:gd name="T75" fmla="*/ 3 h 400"/>
                  <a:gd name="T76" fmla="*/ 0 w 255"/>
                  <a:gd name="T77" fmla="*/ 3 h 400"/>
                  <a:gd name="T78" fmla="*/ 0 w 255"/>
                  <a:gd name="T79" fmla="*/ 3 h 400"/>
                  <a:gd name="T80" fmla="*/ 1 w 255"/>
                  <a:gd name="T81" fmla="*/ 3 h 400"/>
                  <a:gd name="T82" fmla="*/ 1 w 255"/>
                  <a:gd name="T83" fmla="*/ 3 h 400"/>
                  <a:gd name="T84" fmla="*/ 1 w 255"/>
                  <a:gd name="T85" fmla="*/ 3 h 400"/>
                  <a:gd name="T86" fmla="*/ 1 w 255"/>
                  <a:gd name="T87" fmla="*/ 3 h 400"/>
                  <a:gd name="T88" fmla="*/ 1 w 255"/>
                  <a:gd name="T89" fmla="*/ 3 h 400"/>
                  <a:gd name="T90" fmla="*/ 1 w 255"/>
                  <a:gd name="T91" fmla="*/ 3 h 400"/>
                  <a:gd name="T92" fmla="*/ 1 w 255"/>
                  <a:gd name="T93" fmla="*/ 2 h 400"/>
                  <a:gd name="T94" fmla="*/ 1 w 255"/>
                  <a:gd name="T95" fmla="*/ 2 h 400"/>
                  <a:gd name="T96" fmla="*/ 1 w 255"/>
                  <a:gd name="T97" fmla="*/ 2 h 400"/>
                  <a:gd name="T98" fmla="*/ 1 w 255"/>
                  <a:gd name="T99" fmla="*/ 2 h 400"/>
                  <a:gd name="T100" fmla="*/ 1 w 255"/>
                  <a:gd name="T101" fmla="*/ 2 h 400"/>
                  <a:gd name="T102" fmla="*/ 1 w 255"/>
                  <a:gd name="T103" fmla="*/ 2 h 400"/>
                  <a:gd name="T104" fmla="*/ 1 w 255"/>
                  <a:gd name="T105" fmla="*/ 2 h 400"/>
                  <a:gd name="T106" fmla="*/ 2 w 255"/>
                  <a:gd name="T107" fmla="*/ 1 h 400"/>
                  <a:gd name="T108" fmla="*/ 2 w 255"/>
                  <a:gd name="T109" fmla="*/ 1 h 400"/>
                  <a:gd name="T110" fmla="*/ 2 w 255"/>
                  <a:gd name="T111" fmla="*/ 1 h 400"/>
                  <a:gd name="T112" fmla="*/ 2 w 255"/>
                  <a:gd name="T113" fmla="*/ 0 h 400"/>
                  <a:gd name="T114" fmla="*/ 2 w 255"/>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55" h="400">
                    <a:moveTo>
                      <a:pt x="254" y="53"/>
                    </a:moveTo>
                    <a:lnTo>
                      <a:pt x="254" y="49"/>
                    </a:lnTo>
                    <a:lnTo>
                      <a:pt x="255" y="45"/>
                    </a:lnTo>
                    <a:lnTo>
                      <a:pt x="255" y="41"/>
                    </a:lnTo>
                    <a:lnTo>
                      <a:pt x="255" y="37"/>
                    </a:lnTo>
                    <a:lnTo>
                      <a:pt x="254" y="32"/>
                    </a:lnTo>
                    <a:lnTo>
                      <a:pt x="253" y="28"/>
                    </a:lnTo>
                    <a:lnTo>
                      <a:pt x="251" y="24"/>
                    </a:lnTo>
                    <a:lnTo>
                      <a:pt x="250" y="20"/>
                    </a:lnTo>
                    <a:lnTo>
                      <a:pt x="248" y="15"/>
                    </a:lnTo>
                    <a:lnTo>
                      <a:pt x="247" y="12"/>
                    </a:lnTo>
                    <a:lnTo>
                      <a:pt x="244" y="8"/>
                    </a:lnTo>
                    <a:lnTo>
                      <a:pt x="243" y="7"/>
                    </a:lnTo>
                    <a:lnTo>
                      <a:pt x="242" y="5"/>
                    </a:lnTo>
                    <a:lnTo>
                      <a:pt x="241" y="4"/>
                    </a:lnTo>
                    <a:lnTo>
                      <a:pt x="239" y="3"/>
                    </a:lnTo>
                    <a:lnTo>
                      <a:pt x="237" y="1"/>
                    </a:lnTo>
                    <a:lnTo>
                      <a:pt x="235" y="1"/>
                    </a:lnTo>
                    <a:lnTo>
                      <a:pt x="231" y="0"/>
                    </a:lnTo>
                    <a:lnTo>
                      <a:pt x="227" y="0"/>
                    </a:lnTo>
                    <a:lnTo>
                      <a:pt x="210" y="0"/>
                    </a:lnTo>
                    <a:lnTo>
                      <a:pt x="193" y="0"/>
                    </a:lnTo>
                    <a:lnTo>
                      <a:pt x="177" y="0"/>
                    </a:lnTo>
                    <a:lnTo>
                      <a:pt x="168" y="0"/>
                    </a:lnTo>
                    <a:lnTo>
                      <a:pt x="160" y="1"/>
                    </a:lnTo>
                    <a:lnTo>
                      <a:pt x="152" y="3"/>
                    </a:lnTo>
                    <a:lnTo>
                      <a:pt x="144" y="5"/>
                    </a:lnTo>
                    <a:lnTo>
                      <a:pt x="140" y="6"/>
                    </a:lnTo>
                    <a:lnTo>
                      <a:pt x="135" y="7"/>
                    </a:lnTo>
                    <a:lnTo>
                      <a:pt x="132" y="9"/>
                    </a:lnTo>
                    <a:lnTo>
                      <a:pt x="128" y="10"/>
                    </a:lnTo>
                    <a:lnTo>
                      <a:pt x="125" y="12"/>
                    </a:lnTo>
                    <a:lnTo>
                      <a:pt x="122" y="14"/>
                    </a:lnTo>
                    <a:lnTo>
                      <a:pt x="114" y="20"/>
                    </a:lnTo>
                    <a:lnTo>
                      <a:pt x="108" y="25"/>
                    </a:lnTo>
                    <a:lnTo>
                      <a:pt x="101" y="30"/>
                    </a:lnTo>
                    <a:lnTo>
                      <a:pt x="96" y="36"/>
                    </a:lnTo>
                    <a:lnTo>
                      <a:pt x="90" y="42"/>
                    </a:lnTo>
                    <a:lnTo>
                      <a:pt x="87" y="45"/>
                    </a:lnTo>
                    <a:lnTo>
                      <a:pt x="84" y="48"/>
                    </a:lnTo>
                    <a:lnTo>
                      <a:pt x="82" y="52"/>
                    </a:lnTo>
                    <a:lnTo>
                      <a:pt x="80" y="55"/>
                    </a:lnTo>
                    <a:lnTo>
                      <a:pt x="71" y="70"/>
                    </a:lnTo>
                    <a:lnTo>
                      <a:pt x="67" y="76"/>
                    </a:lnTo>
                    <a:lnTo>
                      <a:pt x="63" y="83"/>
                    </a:lnTo>
                    <a:lnTo>
                      <a:pt x="60" y="91"/>
                    </a:lnTo>
                    <a:lnTo>
                      <a:pt x="57" y="98"/>
                    </a:lnTo>
                    <a:lnTo>
                      <a:pt x="53" y="107"/>
                    </a:lnTo>
                    <a:lnTo>
                      <a:pt x="51" y="114"/>
                    </a:lnTo>
                    <a:lnTo>
                      <a:pt x="43" y="147"/>
                    </a:lnTo>
                    <a:lnTo>
                      <a:pt x="25" y="211"/>
                    </a:lnTo>
                    <a:lnTo>
                      <a:pt x="16" y="243"/>
                    </a:lnTo>
                    <a:lnTo>
                      <a:pt x="12" y="259"/>
                    </a:lnTo>
                    <a:lnTo>
                      <a:pt x="8" y="275"/>
                    </a:lnTo>
                    <a:lnTo>
                      <a:pt x="4" y="291"/>
                    </a:lnTo>
                    <a:lnTo>
                      <a:pt x="2" y="300"/>
                    </a:lnTo>
                    <a:lnTo>
                      <a:pt x="1" y="307"/>
                    </a:lnTo>
                    <a:lnTo>
                      <a:pt x="0" y="316"/>
                    </a:lnTo>
                    <a:lnTo>
                      <a:pt x="0" y="324"/>
                    </a:lnTo>
                    <a:lnTo>
                      <a:pt x="0" y="333"/>
                    </a:lnTo>
                    <a:lnTo>
                      <a:pt x="2" y="341"/>
                    </a:lnTo>
                    <a:lnTo>
                      <a:pt x="3" y="349"/>
                    </a:lnTo>
                    <a:lnTo>
                      <a:pt x="5" y="357"/>
                    </a:lnTo>
                    <a:lnTo>
                      <a:pt x="9" y="365"/>
                    </a:lnTo>
                    <a:lnTo>
                      <a:pt x="11" y="369"/>
                    </a:lnTo>
                    <a:lnTo>
                      <a:pt x="13" y="372"/>
                    </a:lnTo>
                    <a:lnTo>
                      <a:pt x="15" y="375"/>
                    </a:lnTo>
                    <a:lnTo>
                      <a:pt x="17" y="379"/>
                    </a:lnTo>
                    <a:lnTo>
                      <a:pt x="19" y="383"/>
                    </a:lnTo>
                    <a:lnTo>
                      <a:pt x="23" y="386"/>
                    </a:lnTo>
                    <a:lnTo>
                      <a:pt x="26" y="388"/>
                    </a:lnTo>
                    <a:lnTo>
                      <a:pt x="29" y="391"/>
                    </a:lnTo>
                    <a:lnTo>
                      <a:pt x="32" y="393"/>
                    </a:lnTo>
                    <a:lnTo>
                      <a:pt x="36" y="394"/>
                    </a:lnTo>
                    <a:lnTo>
                      <a:pt x="40" y="397"/>
                    </a:lnTo>
                    <a:lnTo>
                      <a:pt x="44" y="398"/>
                    </a:lnTo>
                    <a:lnTo>
                      <a:pt x="48" y="398"/>
                    </a:lnTo>
                    <a:lnTo>
                      <a:pt x="52" y="399"/>
                    </a:lnTo>
                    <a:lnTo>
                      <a:pt x="61" y="399"/>
                    </a:lnTo>
                    <a:lnTo>
                      <a:pt x="68" y="400"/>
                    </a:lnTo>
                    <a:lnTo>
                      <a:pt x="85" y="399"/>
                    </a:lnTo>
                    <a:lnTo>
                      <a:pt x="94" y="399"/>
                    </a:lnTo>
                    <a:lnTo>
                      <a:pt x="102" y="400"/>
                    </a:lnTo>
                    <a:lnTo>
                      <a:pt x="110" y="400"/>
                    </a:lnTo>
                    <a:lnTo>
                      <a:pt x="114" y="400"/>
                    </a:lnTo>
                    <a:lnTo>
                      <a:pt x="118" y="399"/>
                    </a:lnTo>
                    <a:lnTo>
                      <a:pt x="123" y="398"/>
                    </a:lnTo>
                    <a:lnTo>
                      <a:pt x="126" y="397"/>
                    </a:lnTo>
                    <a:lnTo>
                      <a:pt x="130" y="394"/>
                    </a:lnTo>
                    <a:lnTo>
                      <a:pt x="133" y="392"/>
                    </a:lnTo>
                    <a:lnTo>
                      <a:pt x="138" y="390"/>
                    </a:lnTo>
                    <a:lnTo>
                      <a:pt x="141" y="387"/>
                    </a:lnTo>
                    <a:lnTo>
                      <a:pt x="147" y="382"/>
                    </a:lnTo>
                    <a:lnTo>
                      <a:pt x="153" y="376"/>
                    </a:lnTo>
                    <a:lnTo>
                      <a:pt x="159" y="370"/>
                    </a:lnTo>
                    <a:lnTo>
                      <a:pt x="163" y="363"/>
                    </a:lnTo>
                    <a:lnTo>
                      <a:pt x="168" y="356"/>
                    </a:lnTo>
                    <a:lnTo>
                      <a:pt x="172" y="349"/>
                    </a:lnTo>
                    <a:lnTo>
                      <a:pt x="176" y="341"/>
                    </a:lnTo>
                    <a:lnTo>
                      <a:pt x="178" y="334"/>
                    </a:lnTo>
                    <a:lnTo>
                      <a:pt x="181" y="326"/>
                    </a:lnTo>
                    <a:lnTo>
                      <a:pt x="183" y="318"/>
                    </a:lnTo>
                    <a:lnTo>
                      <a:pt x="186" y="310"/>
                    </a:lnTo>
                    <a:lnTo>
                      <a:pt x="191" y="294"/>
                    </a:lnTo>
                    <a:lnTo>
                      <a:pt x="194" y="277"/>
                    </a:lnTo>
                    <a:lnTo>
                      <a:pt x="201" y="245"/>
                    </a:lnTo>
                    <a:lnTo>
                      <a:pt x="210" y="213"/>
                    </a:lnTo>
                    <a:lnTo>
                      <a:pt x="218" y="181"/>
                    </a:lnTo>
                    <a:lnTo>
                      <a:pt x="227" y="149"/>
                    </a:lnTo>
                    <a:lnTo>
                      <a:pt x="237" y="118"/>
                    </a:lnTo>
                    <a:lnTo>
                      <a:pt x="241" y="102"/>
                    </a:lnTo>
                    <a:lnTo>
                      <a:pt x="245" y="86"/>
                    </a:lnTo>
                    <a:lnTo>
                      <a:pt x="247" y="77"/>
                    </a:lnTo>
                    <a:lnTo>
                      <a:pt x="249" y="69"/>
                    </a:lnTo>
                    <a:lnTo>
                      <a:pt x="250" y="61"/>
                    </a:lnTo>
                    <a:lnTo>
                      <a:pt x="253"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1304" name="Group 225"/>
            <p:cNvGrpSpPr>
              <a:grpSpLocks/>
            </p:cNvGrpSpPr>
            <p:nvPr/>
          </p:nvGrpSpPr>
          <p:grpSpPr bwMode="auto">
            <a:xfrm>
              <a:off x="2224" y="3049"/>
              <a:ext cx="90" cy="113"/>
              <a:chOff x="3318" y="3049"/>
              <a:chExt cx="90" cy="113"/>
            </a:xfrm>
          </p:grpSpPr>
          <p:sp>
            <p:nvSpPr>
              <p:cNvPr id="51325" name="Freeform 226"/>
              <p:cNvSpPr>
                <a:spLocks/>
              </p:cNvSpPr>
              <p:nvPr/>
            </p:nvSpPr>
            <p:spPr bwMode="auto">
              <a:xfrm>
                <a:off x="3318" y="3087"/>
                <a:ext cx="47" cy="75"/>
              </a:xfrm>
              <a:custGeom>
                <a:avLst/>
                <a:gdLst>
                  <a:gd name="T0" fmla="*/ 2 w 254"/>
                  <a:gd name="T1" fmla="*/ 0 h 400"/>
                  <a:gd name="T2" fmla="*/ 2 w 254"/>
                  <a:gd name="T3" fmla="*/ 0 h 400"/>
                  <a:gd name="T4" fmla="*/ 2 w 254"/>
                  <a:gd name="T5" fmla="*/ 0 h 400"/>
                  <a:gd name="T6" fmla="*/ 2 w 254"/>
                  <a:gd name="T7" fmla="*/ 0 h 400"/>
                  <a:gd name="T8" fmla="*/ 1 w 254"/>
                  <a:gd name="T9" fmla="*/ 0 h 400"/>
                  <a:gd name="T10" fmla="*/ 1 w 254"/>
                  <a:gd name="T11" fmla="*/ 0 h 400"/>
                  <a:gd name="T12" fmla="*/ 1 w 254"/>
                  <a:gd name="T13" fmla="*/ 0 h 400"/>
                  <a:gd name="T14" fmla="*/ 1 w 254"/>
                  <a:gd name="T15" fmla="*/ 0 h 400"/>
                  <a:gd name="T16" fmla="*/ 1 w 254"/>
                  <a:gd name="T17" fmla="*/ 0 h 400"/>
                  <a:gd name="T18" fmla="*/ 1 w 254"/>
                  <a:gd name="T19" fmla="*/ 0 h 400"/>
                  <a:gd name="T20" fmla="*/ 1 w 254"/>
                  <a:gd name="T21" fmla="*/ 0 h 400"/>
                  <a:gd name="T22" fmla="*/ 1 w 254"/>
                  <a:gd name="T23" fmla="*/ 0 h 400"/>
                  <a:gd name="T24" fmla="*/ 1 w 254"/>
                  <a:gd name="T25" fmla="*/ 0 h 400"/>
                  <a:gd name="T26" fmla="*/ 1 w 254"/>
                  <a:gd name="T27" fmla="*/ 0 h 400"/>
                  <a:gd name="T28" fmla="*/ 1 w 254"/>
                  <a:gd name="T29" fmla="*/ 0 h 400"/>
                  <a:gd name="T30" fmla="*/ 1 w 254"/>
                  <a:gd name="T31" fmla="*/ 0 h 400"/>
                  <a:gd name="T32" fmla="*/ 1 w 254"/>
                  <a:gd name="T33" fmla="*/ 0 h 400"/>
                  <a:gd name="T34" fmla="*/ 0 w 254"/>
                  <a:gd name="T35" fmla="*/ 1 h 400"/>
                  <a:gd name="T36" fmla="*/ 0 w 254"/>
                  <a:gd name="T37" fmla="*/ 1 h 400"/>
                  <a:gd name="T38" fmla="*/ 0 w 254"/>
                  <a:gd name="T39" fmla="*/ 1 h 400"/>
                  <a:gd name="T40" fmla="*/ 0 w 254"/>
                  <a:gd name="T41" fmla="*/ 2 h 400"/>
                  <a:gd name="T42" fmla="*/ 0 w 254"/>
                  <a:gd name="T43" fmla="*/ 2 h 400"/>
                  <a:gd name="T44" fmla="*/ 0 w 254"/>
                  <a:gd name="T45" fmla="*/ 2 h 400"/>
                  <a:gd name="T46" fmla="*/ 0 w 254"/>
                  <a:gd name="T47" fmla="*/ 2 h 400"/>
                  <a:gd name="T48" fmla="*/ 0 w 254"/>
                  <a:gd name="T49" fmla="*/ 2 h 400"/>
                  <a:gd name="T50" fmla="*/ 0 w 254"/>
                  <a:gd name="T51" fmla="*/ 2 h 400"/>
                  <a:gd name="T52" fmla="*/ 0 w 254"/>
                  <a:gd name="T53" fmla="*/ 2 h 400"/>
                  <a:gd name="T54" fmla="*/ 0 w 254"/>
                  <a:gd name="T55" fmla="*/ 2 h 400"/>
                  <a:gd name="T56" fmla="*/ 0 w 254"/>
                  <a:gd name="T57" fmla="*/ 2 h 400"/>
                  <a:gd name="T58" fmla="*/ 0 w 254"/>
                  <a:gd name="T59" fmla="*/ 3 h 400"/>
                  <a:gd name="T60" fmla="*/ 0 w 254"/>
                  <a:gd name="T61" fmla="*/ 3 h 400"/>
                  <a:gd name="T62" fmla="*/ 0 w 254"/>
                  <a:gd name="T63" fmla="*/ 3 h 400"/>
                  <a:gd name="T64" fmla="*/ 0 w 254"/>
                  <a:gd name="T65" fmla="*/ 3 h 400"/>
                  <a:gd name="T66" fmla="*/ 1 w 254"/>
                  <a:gd name="T67" fmla="*/ 3 h 400"/>
                  <a:gd name="T68" fmla="*/ 1 w 254"/>
                  <a:gd name="T69" fmla="*/ 3 h 400"/>
                  <a:gd name="T70" fmla="*/ 1 w 254"/>
                  <a:gd name="T71" fmla="*/ 3 h 400"/>
                  <a:gd name="T72" fmla="*/ 1 w 254"/>
                  <a:gd name="T73" fmla="*/ 3 h 400"/>
                  <a:gd name="T74" fmla="*/ 1 w 254"/>
                  <a:gd name="T75" fmla="*/ 3 h 400"/>
                  <a:gd name="T76" fmla="*/ 1 w 254"/>
                  <a:gd name="T77" fmla="*/ 2 h 400"/>
                  <a:gd name="T78" fmla="*/ 1 w 254"/>
                  <a:gd name="T79" fmla="*/ 2 h 400"/>
                  <a:gd name="T80" fmla="*/ 1 w 254"/>
                  <a:gd name="T81" fmla="*/ 2 h 400"/>
                  <a:gd name="T82" fmla="*/ 1 w 254"/>
                  <a:gd name="T83" fmla="*/ 2 h 400"/>
                  <a:gd name="T84" fmla="*/ 1 w 254"/>
                  <a:gd name="T85" fmla="*/ 2 h 400"/>
                  <a:gd name="T86" fmla="*/ 1 w 254"/>
                  <a:gd name="T87" fmla="*/ 2 h 400"/>
                  <a:gd name="T88" fmla="*/ 1 w 254"/>
                  <a:gd name="T89" fmla="*/ 2 h 400"/>
                  <a:gd name="T90" fmla="*/ 1 w 254"/>
                  <a:gd name="T91" fmla="*/ 1 h 400"/>
                  <a:gd name="T92" fmla="*/ 1 w 254"/>
                  <a:gd name="T93" fmla="*/ 1 h 400"/>
                  <a:gd name="T94" fmla="*/ 2 w 254"/>
                  <a:gd name="T95" fmla="*/ 0 h 4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4" h="400">
                    <a:moveTo>
                      <a:pt x="253" y="54"/>
                    </a:moveTo>
                    <a:lnTo>
                      <a:pt x="254" y="49"/>
                    </a:lnTo>
                    <a:lnTo>
                      <a:pt x="254" y="45"/>
                    </a:lnTo>
                    <a:lnTo>
                      <a:pt x="254" y="41"/>
                    </a:lnTo>
                    <a:lnTo>
                      <a:pt x="254" y="36"/>
                    </a:lnTo>
                    <a:lnTo>
                      <a:pt x="253" y="33"/>
                    </a:lnTo>
                    <a:lnTo>
                      <a:pt x="252" y="29"/>
                    </a:lnTo>
                    <a:lnTo>
                      <a:pt x="251" y="25"/>
                    </a:lnTo>
                    <a:lnTo>
                      <a:pt x="250" y="21"/>
                    </a:lnTo>
                    <a:lnTo>
                      <a:pt x="249" y="16"/>
                    </a:lnTo>
                    <a:lnTo>
                      <a:pt x="247" y="12"/>
                    </a:lnTo>
                    <a:lnTo>
                      <a:pt x="246" y="10"/>
                    </a:lnTo>
                    <a:lnTo>
                      <a:pt x="245" y="8"/>
                    </a:lnTo>
                    <a:lnTo>
                      <a:pt x="243" y="7"/>
                    </a:lnTo>
                    <a:lnTo>
                      <a:pt x="241" y="6"/>
                    </a:lnTo>
                    <a:lnTo>
                      <a:pt x="240" y="3"/>
                    </a:lnTo>
                    <a:lnTo>
                      <a:pt x="238" y="2"/>
                    </a:lnTo>
                    <a:lnTo>
                      <a:pt x="237" y="2"/>
                    </a:lnTo>
                    <a:lnTo>
                      <a:pt x="235" y="1"/>
                    </a:lnTo>
                    <a:lnTo>
                      <a:pt x="233" y="1"/>
                    </a:lnTo>
                    <a:lnTo>
                      <a:pt x="231" y="0"/>
                    </a:lnTo>
                    <a:lnTo>
                      <a:pt x="226" y="0"/>
                    </a:lnTo>
                    <a:lnTo>
                      <a:pt x="218" y="0"/>
                    </a:lnTo>
                    <a:lnTo>
                      <a:pt x="209" y="0"/>
                    </a:lnTo>
                    <a:lnTo>
                      <a:pt x="201" y="0"/>
                    </a:lnTo>
                    <a:lnTo>
                      <a:pt x="192" y="0"/>
                    </a:lnTo>
                    <a:lnTo>
                      <a:pt x="184" y="0"/>
                    </a:lnTo>
                    <a:lnTo>
                      <a:pt x="176" y="0"/>
                    </a:lnTo>
                    <a:lnTo>
                      <a:pt x="168" y="1"/>
                    </a:lnTo>
                    <a:lnTo>
                      <a:pt x="160" y="1"/>
                    </a:lnTo>
                    <a:lnTo>
                      <a:pt x="156" y="2"/>
                    </a:lnTo>
                    <a:lnTo>
                      <a:pt x="152" y="2"/>
                    </a:lnTo>
                    <a:lnTo>
                      <a:pt x="148" y="3"/>
                    </a:lnTo>
                    <a:lnTo>
                      <a:pt x="143" y="5"/>
                    </a:lnTo>
                    <a:lnTo>
                      <a:pt x="139" y="6"/>
                    </a:lnTo>
                    <a:lnTo>
                      <a:pt x="136" y="7"/>
                    </a:lnTo>
                    <a:lnTo>
                      <a:pt x="132" y="9"/>
                    </a:lnTo>
                    <a:lnTo>
                      <a:pt x="128" y="11"/>
                    </a:lnTo>
                    <a:lnTo>
                      <a:pt x="124" y="13"/>
                    </a:lnTo>
                    <a:lnTo>
                      <a:pt x="121" y="15"/>
                    </a:lnTo>
                    <a:lnTo>
                      <a:pt x="118" y="17"/>
                    </a:lnTo>
                    <a:lnTo>
                      <a:pt x="114" y="19"/>
                    </a:lnTo>
                    <a:lnTo>
                      <a:pt x="110" y="23"/>
                    </a:lnTo>
                    <a:lnTo>
                      <a:pt x="108" y="25"/>
                    </a:lnTo>
                    <a:lnTo>
                      <a:pt x="102" y="30"/>
                    </a:lnTo>
                    <a:lnTo>
                      <a:pt x="95" y="36"/>
                    </a:lnTo>
                    <a:lnTo>
                      <a:pt x="90" y="42"/>
                    </a:lnTo>
                    <a:lnTo>
                      <a:pt x="87" y="45"/>
                    </a:lnTo>
                    <a:lnTo>
                      <a:pt x="84" y="48"/>
                    </a:lnTo>
                    <a:lnTo>
                      <a:pt x="82" y="51"/>
                    </a:lnTo>
                    <a:lnTo>
                      <a:pt x="79" y="56"/>
                    </a:lnTo>
                    <a:lnTo>
                      <a:pt x="71" y="70"/>
                    </a:lnTo>
                    <a:lnTo>
                      <a:pt x="67" y="77"/>
                    </a:lnTo>
                    <a:lnTo>
                      <a:pt x="62" y="84"/>
                    </a:lnTo>
                    <a:lnTo>
                      <a:pt x="60" y="88"/>
                    </a:lnTo>
                    <a:lnTo>
                      <a:pt x="59" y="92"/>
                    </a:lnTo>
                    <a:lnTo>
                      <a:pt x="57" y="95"/>
                    </a:lnTo>
                    <a:lnTo>
                      <a:pt x="56" y="99"/>
                    </a:lnTo>
                    <a:lnTo>
                      <a:pt x="54" y="107"/>
                    </a:lnTo>
                    <a:lnTo>
                      <a:pt x="52" y="115"/>
                    </a:lnTo>
                    <a:lnTo>
                      <a:pt x="42" y="147"/>
                    </a:lnTo>
                    <a:lnTo>
                      <a:pt x="34" y="179"/>
                    </a:lnTo>
                    <a:lnTo>
                      <a:pt x="25" y="211"/>
                    </a:lnTo>
                    <a:lnTo>
                      <a:pt x="16" y="243"/>
                    </a:lnTo>
                    <a:lnTo>
                      <a:pt x="11" y="259"/>
                    </a:lnTo>
                    <a:lnTo>
                      <a:pt x="8" y="275"/>
                    </a:lnTo>
                    <a:lnTo>
                      <a:pt x="4" y="291"/>
                    </a:lnTo>
                    <a:lnTo>
                      <a:pt x="3" y="299"/>
                    </a:lnTo>
                    <a:lnTo>
                      <a:pt x="1" y="308"/>
                    </a:lnTo>
                    <a:lnTo>
                      <a:pt x="1" y="312"/>
                    </a:lnTo>
                    <a:lnTo>
                      <a:pt x="1" y="317"/>
                    </a:lnTo>
                    <a:lnTo>
                      <a:pt x="0" y="320"/>
                    </a:lnTo>
                    <a:lnTo>
                      <a:pt x="0" y="324"/>
                    </a:lnTo>
                    <a:lnTo>
                      <a:pt x="1" y="328"/>
                    </a:lnTo>
                    <a:lnTo>
                      <a:pt x="1" y="332"/>
                    </a:lnTo>
                    <a:lnTo>
                      <a:pt x="1" y="337"/>
                    </a:lnTo>
                    <a:lnTo>
                      <a:pt x="2" y="341"/>
                    </a:lnTo>
                    <a:lnTo>
                      <a:pt x="3" y="345"/>
                    </a:lnTo>
                    <a:lnTo>
                      <a:pt x="3" y="350"/>
                    </a:lnTo>
                    <a:lnTo>
                      <a:pt x="5" y="353"/>
                    </a:lnTo>
                    <a:lnTo>
                      <a:pt x="6" y="357"/>
                    </a:lnTo>
                    <a:lnTo>
                      <a:pt x="7" y="361"/>
                    </a:lnTo>
                    <a:lnTo>
                      <a:pt x="9" y="364"/>
                    </a:lnTo>
                    <a:lnTo>
                      <a:pt x="10" y="369"/>
                    </a:lnTo>
                    <a:lnTo>
                      <a:pt x="12" y="372"/>
                    </a:lnTo>
                    <a:lnTo>
                      <a:pt x="15" y="376"/>
                    </a:lnTo>
                    <a:lnTo>
                      <a:pt x="17" y="379"/>
                    </a:lnTo>
                    <a:lnTo>
                      <a:pt x="19" y="383"/>
                    </a:lnTo>
                    <a:lnTo>
                      <a:pt x="22" y="386"/>
                    </a:lnTo>
                    <a:lnTo>
                      <a:pt x="25" y="389"/>
                    </a:lnTo>
                    <a:lnTo>
                      <a:pt x="28" y="391"/>
                    </a:lnTo>
                    <a:lnTo>
                      <a:pt x="32" y="393"/>
                    </a:lnTo>
                    <a:lnTo>
                      <a:pt x="36" y="395"/>
                    </a:lnTo>
                    <a:lnTo>
                      <a:pt x="40" y="396"/>
                    </a:lnTo>
                    <a:lnTo>
                      <a:pt x="43" y="397"/>
                    </a:lnTo>
                    <a:lnTo>
                      <a:pt x="48" y="399"/>
                    </a:lnTo>
                    <a:lnTo>
                      <a:pt x="52" y="399"/>
                    </a:lnTo>
                    <a:lnTo>
                      <a:pt x="56" y="400"/>
                    </a:lnTo>
                    <a:lnTo>
                      <a:pt x="60" y="400"/>
                    </a:lnTo>
                    <a:lnTo>
                      <a:pt x="69" y="400"/>
                    </a:lnTo>
                    <a:lnTo>
                      <a:pt x="85" y="400"/>
                    </a:lnTo>
                    <a:lnTo>
                      <a:pt x="93" y="400"/>
                    </a:lnTo>
                    <a:lnTo>
                      <a:pt x="102" y="400"/>
                    </a:lnTo>
                    <a:lnTo>
                      <a:pt x="106" y="400"/>
                    </a:lnTo>
                    <a:lnTo>
                      <a:pt x="110" y="400"/>
                    </a:lnTo>
                    <a:lnTo>
                      <a:pt x="115" y="400"/>
                    </a:lnTo>
                    <a:lnTo>
                      <a:pt x="118" y="399"/>
                    </a:lnTo>
                    <a:lnTo>
                      <a:pt x="122" y="397"/>
                    </a:lnTo>
                    <a:lnTo>
                      <a:pt x="126" y="396"/>
                    </a:lnTo>
                    <a:lnTo>
                      <a:pt x="130" y="394"/>
                    </a:lnTo>
                    <a:lnTo>
                      <a:pt x="134" y="392"/>
                    </a:lnTo>
                    <a:lnTo>
                      <a:pt x="137" y="390"/>
                    </a:lnTo>
                    <a:lnTo>
                      <a:pt x="140" y="388"/>
                    </a:lnTo>
                    <a:lnTo>
                      <a:pt x="143" y="385"/>
                    </a:lnTo>
                    <a:lnTo>
                      <a:pt x="147" y="383"/>
                    </a:lnTo>
                    <a:lnTo>
                      <a:pt x="150" y="379"/>
                    </a:lnTo>
                    <a:lnTo>
                      <a:pt x="153" y="376"/>
                    </a:lnTo>
                    <a:lnTo>
                      <a:pt x="156" y="373"/>
                    </a:lnTo>
                    <a:lnTo>
                      <a:pt x="158" y="370"/>
                    </a:lnTo>
                    <a:lnTo>
                      <a:pt x="160" y="367"/>
                    </a:lnTo>
                    <a:lnTo>
                      <a:pt x="164" y="363"/>
                    </a:lnTo>
                    <a:lnTo>
                      <a:pt x="166" y="360"/>
                    </a:lnTo>
                    <a:lnTo>
                      <a:pt x="168" y="356"/>
                    </a:lnTo>
                    <a:lnTo>
                      <a:pt x="170" y="353"/>
                    </a:lnTo>
                    <a:lnTo>
                      <a:pt x="172" y="350"/>
                    </a:lnTo>
                    <a:lnTo>
                      <a:pt x="173" y="345"/>
                    </a:lnTo>
                    <a:lnTo>
                      <a:pt x="175" y="342"/>
                    </a:lnTo>
                    <a:lnTo>
                      <a:pt x="179" y="334"/>
                    </a:lnTo>
                    <a:lnTo>
                      <a:pt x="181" y="326"/>
                    </a:lnTo>
                    <a:lnTo>
                      <a:pt x="184" y="319"/>
                    </a:lnTo>
                    <a:lnTo>
                      <a:pt x="186" y="310"/>
                    </a:lnTo>
                    <a:lnTo>
                      <a:pt x="188" y="303"/>
                    </a:lnTo>
                    <a:lnTo>
                      <a:pt x="190" y="294"/>
                    </a:lnTo>
                    <a:lnTo>
                      <a:pt x="193" y="278"/>
                    </a:lnTo>
                    <a:lnTo>
                      <a:pt x="202" y="245"/>
                    </a:lnTo>
                    <a:lnTo>
                      <a:pt x="209" y="213"/>
                    </a:lnTo>
                    <a:lnTo>
                      <a:pt x="218" y="181"/>
                    </a:lnTo>
                    <a:lnTo>
                      <a:pt x="227" y="149"/>
                    </a:lnTo>
                    <a:lnTo>
                      <a:pt x="236" y="117"/>
                    </a:lnTo>
                    <a:lnTo>
                      <a:pt x="241" y="101"/>
                    </a:lnTo>
                    <a:lnTo>
                      <a:pt x="243" y="93"/>
                    </a:lnTo>
                    <a:lnTo>
                      <a:pt x="246" y="85"/>
                    </a:lnTo>
                    <a:lnTo>
                      <a:pt x="247" y="77"/>
                    </a:lnTo>
                    <a:lnTo>
                      <a:pt x="249" y="70"/>
                    </a:lnTo>
                    <a:lnTo>
                      <a:pt x="251" y="61"/>
                    </a:lnTo>
                    <a:lnTo>
                      <a:pt x="252"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26" name="Freeform 227"/>
              <p:cNvSpPr>
                <a:spLocks/>
              </p:cNvSpPr>
              <p:nvPr/>
            </p:nvSpPr>
            <p:spPr bwMode="auto">
              <a:xfrm>
                <a:off x="3352" y="3146"/>
                <a:ext cx="4" cy="16"/>
              </a:xfrm>
              <a:custGeom>
                <a:avLst/>
                <a:gdLst>
                  <a:gd name="T0" fmla="*/ 0 w 24"/>
                  <a:gd name="T1" fmla="*/ 0 h 83"/>
                  <a:gd name="T2" fmla="*/ 0 w 24"/>
                  <a:gd name="T3" fmla="*/ 0 h 83"/>
                  <a:gd name="T4" fmla="*/ 0 w 24"/>
                  <a:gd name="T5" fmla="*/ 0 h 83"/>
                  <a:gd name="T6" fmla="*/ 0 w 24"/>
                  <a:gd name="T7" fmla="*/ 0 h 83"/>
                  <a:gd name="T8" fmla="*/ 0 w 24"/>
                  <a:gd name="T9" fmla="*/ 0 h 83"/>
                  <a:gd name="T10" fmla="*/ 0 w 24"/>
                  <a:gd name="T11" fmla="*/ 0 h 83"/>
                  <a:gd name="T12" fmla="*/ 0 w 24"/>
                  <a:gd name="T13" fmla="*/ 0 h 83"/>
                  <a:gd name="T14" fmla="*/ 0 w 24"/>
                  <a:gd name="T15" fmla="*/ 0 h 83"/>
                  <a:gd name="T16" fmla="*/ 0 w 24"/>
                  <a:gd name="T17" fmla="*/ 0 h 83"/>
                  <a:gd name="T18" fmla="*/ 0 w 24"/>
                  <a:gd name="T19" fmla="*/ 0 h 83"/>
                  <a:gd name="T20" fmla="*/ 0 w 24"/>
                  <a:gd name="T21" fmla="*/ 0 h 83"/>
                  <a:gd name="T22" fmla="*/ 0 w 24"/>
                  <a:gd name="T23" fmla="*/ 0 h 83"/>
                  <a:gd name="T24" fmla="*/ 0 w 24"/>
                  <a:gd name="T25" fmla="*/ 0 h 83"/>
                  <a:gd name="T26" fmla="*/ 0 w 24"/>
                  <a:gd name="T27" fmla="*/ 0 h 83"/>
                  <a:gd name="T28" fmla="*/ 0 w 24"/>
                  <a:gd name="T29" fmla="*/ 0 h 83"/>
                  <a:gd name="T30" fmla="*/ 0 w 24"/>
                  <a:gd name="T31" fmla="*/ 0 h 83"/>
                  <a:gd name="T32" fmla="*/ 0 w 24"/>
                  <a:gd name="T33" fmla="*/ 1 h 83"/>
                  <a:gd name="T34" fmla="*/ 0 w 24"/>
                  <a:gd name="T35" fmla="*/ 1 h 83"/>
                  <a:gd name="T36" fmla="*/ 0 w 24"/>
                  <a:gd name="T37" fmla="*/ 1 h 83"/>
                  <a:gd name="T38" fmla="*/ 0 w 24"/>
                  <a:gd name="T39" fmla="*/ 1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83">
                    <a:moveTo>
                      <a:pt x="3" y="0"/>
                    </a:moveTo>
                    <a:lnTo>
                      <a:pt x="2" y="5"/>
                    </a:lnTo>
                    <a:lnTo>
                      <a:pt x="1" y="10"/>
                    </a:lnTo>
                    <a:lnTo>
                      <a:pt x="1" y="15"/>
                    </a:lnTo>
                    <a:lnTo>
                      <a:pt x="0" y="21"/>
                    </a:lnTo>
                    <a:lnTo>
                      <a:pt x="0" y="27"/>
                    </a:lnTo>
                    <a:lnTo>
                      <a:pt x="1" y="33"/>
                    </a:lnTo>
                    <a:lnTo>
                      <a:pt x="1" y="38"/>
                    </a:lnTo>
                    <a:lnTo>
                      <a:pt x="2" y="41"/>
                    </a:lnTo>
                    <a:lnTo>
                      <a:pt x="2" y="43"/>
                    </a:lnTo>
                    <a:lnTo>
                      <a:pt x="3" y="46"/>
                    </a:lnTo>
                    <a:lnTo>
                      <a:pt x="4" y="48"/>
                    </a:lnTo>
                    <a:lnTo>
                      <a:pt x="5" y="52"/>
                    </a:lnTo>
                    <a:lnTo>
                      <a:pt x="6" y="54"/>
                    </a:lnTo>
                    <a:lnTo>
                      <a:pt x="9" y="59"/>
                    </a:lnTo>
                    <a:lnTo>
                      <a:pt x="12" y="63"/>
                    </a:lnTo>
                    <a:lnTo>
                      <a:pt x="18" y="73"/>
                    </a:lnTo>
                    <a:lnTo>
                      <a:pt x="21" y="78"/>
                    </a:lnTo>
                    <a:lnTo>
                      <a:pt x="23" y="80"/>
                    </a:lnTo>
                    <a:lnTo>
                      <a:pt x="24"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27" name="Line 228"/>
              <p:cNvSpPr>
                <a:spLocks noChangeShapeType="1"/>
              </p:cNvSpPr>
              <p:nvPr/>
            </p:nvSpPr>
            <p:spPr bwMode="auto">
              <a:xfrm flipH="1">
                <a:off x="3396" y="3049"/>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1305" name="Group 229"/>
            <p:cNvGrpSpPr>
              <a:grpSpLocks/>
            </p:cNvGrpSpPr>
            <p:nvPr/>
          </p:nvGrpSpPr>
          <p:grpSpPr bwMode="auto">
            <a:xfrm>
              <a:off x="2571" y="3348"/>
              <a:ext cx="76" cy="111"/>
              <a:chOff x="3665" y="3348"/>
              <a:chExt cx="76" cy="111"/>
            </a:xfrm>
          </p:grpSpPr>
          <p:sp>
            <p:nvSpPr>
              <p:cNvPr id="51323" name="Freeform 230"/>
              <p:cNvSpPr>
                <a:spLocks/>
              </p:cNvSpPr>
              <p:nvPr/>
            </p:nvSpPr>
            <p:spPr bwMode="auto">
              <a:xfrm>
                <a:off x="3665" y="3348"/>
                <a:ext cx="50" cy="111"/>
              </a:xfrm>
              <a:custGeom>
                <a:avLst/>
                <a:gdLst>
                  <a:gd name="T0" fmla="*/ 0 w 266"/>
                  <a:gd name="T1" fmla="*/ 4 h 597"/>
                  <a:gd name="T2" fmla="*/ 1 w 266"/>
                  <a:gd name="T3" fmla="*/ 4 h 597"/>
                  <a:gd name="T4" fmla="*/ 1 w 266"/>
                  <a:gd name="T5" fmla="*/ 4 h 597"/>
                  <a:gd name="T6" fmla="*/ 1 w 266"/>
                  <a:gd name="T7" fmla="*/ 4 h 597"/>
                  <a:gd name="T8" fmla="*/ 1 w 266"/>
                  <a:gd name="T9" fmla="*/ 4 h 597"/>
                  <a:gd name="T10" fmla="*/ 1 w 266"/>
                  <a:gd name="T11" fmla="*/ 4 h 597"/>
                  <a:gd name="T12" fmla="*/ 1 w 266"/>
                  <a:gd name="T13" fmla="*/ 4 h 597"/>
                  <a:gd name="T14" fmla="*/ 1 w 266"/>
                  <a:gd name="T15" fmla="*/ 4 h 597"/>
                  <a:gd name="T16" fmla="*/ 1 w 266"/>
                  <a:gd name="T17" fmla="*/ 4 h 597"/>
                  <a:gd name="T18" fmla="*/ 1 w 266"/>
                  <a:gd name="T19" fmla="*/ 4 h 597"/>
                  <a:gd name="T20" fmla="*/ 1 w 266"/>
                  <a:gd name="T21" fmla="*/ 4 h 597"/>
                  <a:gd name="T22" fmla="*/ 1 w 266"/>
                  <a:gd name="T23" fmla="*/ 4 h 597"/>
                  <a:gd name="T24" fmla="*/ 1 w 266"/>
                  <a:gd name="T25" fmla="*/ 3 h 597"/>
                  <a:gd name="T26" fmla="*/ 1 w 266"/>
                  <a:gd name="T27" fmla="*/ 3 h 597"/>
                  <a:gd name="T28" fmla="*/ 1 w 266"/>
                  <a:gd name="T29" fmla="*/ 3 h 597"/>
                  <a:gd name="T30" fmla="*/ 1 w 266"/>
                  <a:gd name="T31" fmla="*/ 3 h 597"/>
                  <a:gd name="T32" fmla="*/ 2 w 266"/>
                  <a:gd name="T33" fmla="*/ 3 h 597"/>
                  <a:gd name="T34" fmla="*/ 2 w 266"/>
                  <a:gd name="T35" fmla="*/ 3 h 597"/>
                  <a:gd name="T36" fmla="*/ 2 w 266"/>
                  <a:gd name="T37" fmla="*/ 2 h 597"/>
                  <a:gd name="T38" fmla="*/ 2 w 266"/>
                  <a:gd name="T39" fmla="*/ 2 h 597"/>
                  <a:gd name="T40" fmla="*/ 2 w 266"/>
                  <a:gd name="T41" fmla="*/ 2 h 597"/>
                  <a:gd name="T42" fmla="*/ 2 w 266"/>
                  <a:gd name="T43" fmla="*/ 2 h 597"/>
                  <a:gd name="T44" fmla="*/ 2 w 266"/>
                  <a:gd name="T45" fmla="*/ 2 h 597"/>
                  <a:gd name="T46" fmla="*/ 2 w 266"/>
                  <a:gd name="T47" fmla="*/ 2 h 597"/>
                  <a:gd name="T48" fmla="*/ 2 w 266"/>
                  <a:gd name="T49" fmla="*/ 2 h 597"/>
                  <a:gd name="T50" fmla="*/ 2 w 266"/>
                  <a:gd name="T51" fmla="*/ 1 h 597"/>
                  <a:gd name="T52" fmla="*/ 2 w 266"/>
                  <a:gd name="T53" fmla="*/ 1 h 597"/>
                  <a:gd name="T54" fmla="*/ 2 w 266"/>
                  <a:gd name="T55" fmla="*/ 1 h 597"/>
                  <a:gd name="T56" fmla="*/ 2 w 266"/>
                  <a:gd name="T57" fmla="*/ 1 h 597"/>
                  <a:gd name="T58" fmla="*/ 2 w 266"/>
                  <a:gd name="T59" fmla="*/ 1 h 597"/>
                  <a:gd name="T60" fmla="*/ 2 w 266"/>
                  <a:gd name="T61" fmla="*/ 1 h 597"/>
                  <a:gd name="T62" fmla="*/ 2 w 266"/>
                  <a:gd name="T63" fmla="*/ 1 h 597"/>
                  <a:gd name="T64" fmla="*/ 2 w 266"/>
                  <a:gd name="T65" fmla="*/ 1 h 597"/>
                  <a:gd name="T66" fmla="*/ 2 w 266"/>
                  <a:gd name="T67" fmla="*/ 1 h 597"/>
                  <a:gd name="T68" fmla="*/ 1 w 266"/>
                  <a:gd name="T69" fmla="*/ 1 h 5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6" h="597">
                    <a:moveTo>
                      <a:pt x="159" y="0"/>
                    </a:moveTo>
                    <a:lnTo>
                      <a:pt x="0" y="597"/>
                    </a:lnTo>
                    <a:lnTo>
                      <a:pt x="104" y="597"/>
                    </a:lnTo>
                    <a:lnTo>
                      <a:pt x="107" y="597"/>
                    </a:lnTo>
                    <a:lnTo>
                      <a:pt x="111" y="596"/>
                    </a:lnTo>
                    <a:lnTo>
                      <a:pt x="116" y="596"/>
                    </a:lnTo>
                    <a:lnTo>
                      <a:pt x="120" y="595"/>
                    </a:lnTo>
                    <a:lnTo>
                      <a:pt x="124" y="594"/>
                    </a:lnTo>
                    <a:lnTo>
                      <a:pt x="127" y="592"/>
                    </a:lnTo>
                    <a:lnTo>
                      <a:pt x="132" y="591"/>
                    </a:lnTo>
                    <a:lnTo>
                      <a:pt x="136" y="589"/>
                    </a:lnTo>
                    <a:lnTo>
                      <a:pt x="140" y="587"/>
                    </a:lnTo>
                    <a:lnTo>
                      <a:pt x="144" y="585"/>
                    </a:lnTo>
                    <a:lnTo>
                      <a:pt x="149" y="581"/>
                    </a:lnTo>
                    <a:lnTo>
                      <a:pt x="153" y="578"/>
                    </a:lnTo>
                    <a:lnTo>
                      <a:pt x="156" y="576"/>
                    </a:lnTo>
                    <a:lnTo>
                      <a:pt x="160" y="572"/>
                    </a:lnTo>
                    <a:lnTo>
                      <a:pt x="165" y="569"/>
                    </a:lnTo>
                    <a:lnTo>
                      <a:pt x="168" y="565"/>
                    </a:lnTo>
                    <a:lnTo>
                      <a:pt x="172" y="561"/>
                    </a:lnTo>
                    <a:lnTo>
                      <a:pt x="176" y="557"/>
                    </a:lnTo>
                    <a:lnTo>
                      <a:pt x="180" y="553"/>
                    </a:lnTo>
                    <a:lnTo>
                      <a:pt x="183" y="548"/>
                    </a:lnTo>
                    <a:lnTo>
                      <a:pt x="186" y="544"/>
                    </a:lnTo>
                    <a:lnTo>
                      <a:pt x="189" y="539"/>
                    </a:lnTo>
                    <a:lnTo>
                      <a:pt x="192" y="535"/>
                    </a:lnTo>
                    <a:lnTo>
                      <a:pt x="196" y="529"/>
                    </a:lnTo>
                    <a:lnTo>
                      <a:pt x="199" y="524"/>
                    </a:lnTo>
                    <a:lnTo>
                      <a:pt x="202" y="519"/>
                    </a:lnTo>
                    <a:lnTo>
                      <a:pt x="204" y="513"/>
                    </a:lnTo>
                    <a:lnTo>
                      <a:pt x="206" y="508"/>
                    </a:lnTo>
                    <a:lnTo>
                      <a:pt x="208" y="503"/>
                    </a:lnTo>
                    <a:lnTo>
                      <a:pt x="210" y="497"/>
                    </a:lnTo>
                    <a:lnTo>
                      <a:pt x="213" y="492"/>
                    </a:lnTo>
                    <a:lnTo>
                      <a:pt x="215" y="487"/>
                    </a:lnTo>
                    <a:lnTo>
                      <a:pt x="216" y="481"/>
                    </a:lnTo>
                    <a:lnTo>
                      <a:pt x="261" y="315"/>
                    </a:lnTo>
                    <a:lnTo>
                      <a:pt x="262" y="310"/>
                    </a:lnTo>
                    <a:lnTo>
                      <a:pt x="263" y="304"/>
                    </a:lnTo>
                    <a:lnTo>
                      <a:pt x="264" y="298"/>
                    </a:lnTo>
                    <a:lnTo>
                      <a:pt x="265" y="293"/>
                    </a:lnTo>
                    <a:lnTo>
                      <a:pt x="266" y="288"/>
                    </a:lnTo>
                    <a:lnTo>
                      <a:pt x="266" y="282"/>
                    </a:lnTo>
                    <a:lnTo>
                      <a:pt x="266" y="277"/>
                    </a:lnTo>
                    <a:lnTo>
                      <a:pt x="266" y="272"/>
                    </a:lnTo>
                    <a:lnTo>
                      <a:pt x="266" y="266"/>
                    </a:lnTo>
                    <a:lnTo>
                      <a:pt x="266" y="262"/>
                    </a:lnTo>
                    <a:lnTo>
                      <a:pt x="265" y="257"/>
                    </a:lnTo>
                    <a:lnTo>
                      <a:pt x="265" y="252"/>
                    </a:lnTo>
                    <a:lnTo>
                      <a:pt x="264" y="248"/>
                    </a:lnTo>
                    <a:lnTo>
                      <a:pt x="263" y="243"/>
                    </a:lnTo>
                    <a:lnTo>
                      <a:pt x="262" y="239"/>
                    </a:lnTo>
                    <a:lnTo>
                      <a:pt x="259" y="234"/>
                    </a:lnTo>
                    <a:lnTo>
                      <a:pt x="258" y="231"/>
                    </a:lnTo>
                    <a:lnTo>
                      <a:pt x="256" y="227"/>
                    </a:lnTo>
                    <a:lnTo>
                      <a:pt x="254" y="224"/>
                    </a:lnTo>
                    <a:lnTo>
                      <a:pt x="252" y="221"/>
                    </a:lnTo>
                    <a:lnTo>
                      <a:pt x="250" y="217"/>
                    </a:lnTo>
                    <a:lnTo>
                      <a:pt x="247" y="214"/>
                    </a:lnTo>
                    <a:lnTo>
                      <a:pt x="245" y="212"/>
                    </a:lnTo>
                    <a:lnTo>
                      <a:pt x="241" y="210"/>
                    </a:lnTo>
                    <a:lnTo>
                      <a:pt x="238" y="207"/>
                    </a:lnTo>
                    <a:lnTo>
                      <a:pt x="235" y="206"/>
                    </a:lnTo>
                    <a:lnTo>
                      <a:pt x="232" y="203"/>
                    </a:lnTo>
                    <a:lnTo>
                      <a:pt x="229" y="202"/>
                    </a:lnTo>
                    <a:lnTo>
                      <a:pt x="225" y="201"/>
                    </a:lnTo>
                    <a:lnTo>
                      <a:pt x="221" y="200"/>
                    </a:lnTo>
                    <a:lnTo>
                      <a:pt x="218" y="199"/>
                    </a:lnTo>
                    <a:lnTo>
                      <a:pt x="215" y="199"/>
                    </a:lnTo>
                    <a:lnTo>
                      <a:pt x="210" y="199"/>
                    </a:lnTo>
                    <a:lnTo>
                      <a:pt x="106"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24" name="Line 231"/>
              <p:cNvSpPr>
                <a:spLocks noChangeShapeType="1"/>
              </p:cNvSpPr>
              <p:nvPr/>
            </p:nvSpPr>
            <p:spPr bwMode="auto">
              <a:xfrm flipH="1">
                <a:off x="3729" y="3348"/>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306" name="Freeform 232"/>
            <p:cNvSpPr>
              <a:spLocks/>
            </p:cNvSpPr>
            <p:nvPr/>
          </p:nvSpPr>
          <p:spPr bwMode="auto">
            <a:xfrm>
              <a:off x="2609" y="3580"/>
              <a:ext cx="50" cy="113"/>
            </a:xfrm>
            <a:custGeom>
              <a:avLst/>
              <a:gdLst>
                <a:gd name="T0" fmla="*/ 1 w 267"/>
                <a:gd name="T1" fmla="*/ 0 h 597"/>
                <a:gd name="T2" fmla="*/ 0 w 267"/>
                <a:gd name="T3" fmla="*/ 4 h 597"/>
                <a:gd name="T4" fmla="*/ 1 w 267"/>
                <a:gd name="T5" fmla="*/ 4 h 597"/>
                <a:gd name="T6" fmla="*/ 1 w 267"/>
                <a:gd name="T7" fmla="*/ 4 h 597"/>
                <a:gd name="T8" fmla="*/ 1 w 267"/>
                <a:gd name="T9" fmla="*/ 4 h 597"/>
                <a:gd name="T10" fmla="*/ 1 w 267"/>
                <a:gd name="T11" fmla="*/ 4 h 597"/>
                <a:gd name="T12" fmla="*/ 1 w 267"/>
                <a:gd name="T13" fmla="*/ 4 h 597"/>
                <a:gd name="T14" fmla="*/ 1 w 267"/>
                <a:gd name="T15" fmla="*/ 4 h 597"/>
                <a:gd name="T16" fmla="*/ 1 w 267"/>
                <a:gd name="T17" fmla="*/ 4 h 597"/>
                <a:gd name="T18" fmla="*/ 1 w 267"/>
                <a:gd name="T19" fmla="*/ 4 h 597"/>
                <a:gd name="T20" fmla="*/ 1 w 267"/>
                <a:gd name="T21" fmla="*/ 4 h 597"/>
                <a:gd name="T22" fmla="*/ 1 w 267"/>
                <a:gd name="T23" fmla="*/ 4 h 597"/>
                <a:gd name="T24" fmla="*/ 1 w 267"/>
                <a:gd name="T25" fmla="*/ 4 h 597"/>
                <a:gd name="T26" fmla="*/ 1 w 267"/>
                <a:gd name="T27" fmla="*/ 4 h 597"/>
                <a:gd name="T28" fmla="*/ 1 w 267"/>
                <a:gd name="T29" fmla="*/ 4 h 597"/>
                <a:gd name="T30" fmla="*/ 1 w 267"/>
                <a:gd name="T31" fmla="*/ 4 h 597"/>
                <a:gd name="T32" fmla="*/ 1 w 267"/>
                <a:gd name="T33" fmla="*/ 3 h 597"/>
                <a:gd name="T34" fmla="*/ 1 w 267"/>
                <a:gd name="T35" fmla="*/ 3 h 597"/>
                <a:gd name="T36" fmla="*/ 1 w 267"/>
                <a:gd name="T37" fmla="*/ 3 h 597"/>
                <a:gd name="T38" fmla="*/ 1 w 267"/>
                <a:gd name="T39" fmla="*/ 3 h 597"/>
                <a:gd name="T40" fmla="*/ 2 w 267"/>
                <a:gd name="T41" fmla="*/ 2 h 597"/>
                <a:gd name="T42" fmla="*/ 2 w 267"/>
                <a:gd name="T43" fmla="*/ 2 h 597"/>
                <a:gd name="T44" fmla="*/ 2 w 267"/>
                <a:gd name="T45" fmla="*/ 2 h 597"/>
                <a:gd name="T46" fmla="*/ 2 w 267"/>
                <a:gd name="T47" fmla="*/ 2 h 597"/>
                <a:gd name="T48" fmla="*/ 2 w 267"/>
                <a:gd name="T49" fmla="*/ 2 h 597"/>
                <a:gd name="T50" fmla="*/ 2 w 267"/>
                <a:gd name="T51" fmla="*/ 2 h 597"/>
                <a:gd name="T52" fmla="*/ 2 w 267"/>
                <a:gd name="T53" fmla="*/ 2 h 597"/>
                <a:gd name="T54" fmla="*/ 2 w 267"/>
                <a:gd name="T55" fmla="*/ 2 h 597"/>
                <a:gd name="T56" fmla="*/ 2 w 267"/>
                <a:gd name="T57" fmla="*/ 2 h 597"/>
                <a:gd name="T58" fmla="*/ 2 w 267"/>
                <a:gd name="T59" fmla="*/ 2 h 597"/>
                <a:gd name="T60" fmla="*/ 2 w 267"/>
                <a:gd name="T61" fmla="*/ 2 h 597"/>
                <a:gd name="T62" fmla="*/ 2 w 267"/>
                <a:gd name="T63" fmla="*/ 2 h 597"/>
                <a:gd name="T64" fmla="*/ 2 w 267"/>
                <a:gd name="T65" fmla="*/ 2 h 597"/>
                <a:gd name="T66" fmla="*/ 1 w 267"/>
                <a:gd name="T67" fmla="*/ 1 h 597"/>
                <a:gd name="T68" fmla="*/ 1 w 267"/>
                <a:gd name="T69" fmla="*/ 1 h 597"/>
                <a:gd name="T70" fmla="*/ 1 w 267"/>
                <a:gd name="T71" fmla="*/ 1 h 597"/>
                <a:gd name="T72" fmla="*/ 1 w 267"/>
                <a:gd name="T73" fmla="*/ 1 h 597"/>
                <a:gd name="T74" fmla="*/ 1 w 267"/>
                <a:gd name="T75" fmla="*/ 1 h 597"/>
                <a:gd name="T76" fmla="*/ 1 w 267"/>
                <a:gd name="T77" fmla="*/ 1 h 5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67" h="597">
                  <a:moveTo>
                    <a:pt x="161" y="0"/>
                  </a:moveTo>
                  <a:lnTo>
                    <a:pt x="0" y="597"/>
                  </a:lnTo>
                  <a:lnTo>
                    <a:pt x="105" y="597"/>
                  </a:lnTo>
                  <a:lnTo>
                    <a:pt x="113" y="596"/>
                  </a:lnTo>
                  <a:lnTo>
                    <a:pt x="120" y="595"/>
                  </a:lnTo>
                  <a:lnTo>
                    <a:pt x="129" y="593"/>
                  </a:lnTo>
                  <a:lnTo>
                    <a:pt x="136" y="588"/>
                  </a:lnTo>
                  <a:lnTo>
                    <a:pt x="145" y="584"/>
                  </a:lnTo>
                  <a:lnTo>
                    <a:pt x="152" y="579"/>
                  </a:lnTo>
                  <a:lnTo>
                    <a:pt x="160" y="573"/>
                  </a:lnTo>
                  <a:lnTo>
                    <a:pt x="168" y="566"/>
                  </a:lnTo>
                  <a:lnTo>
                    <a:pt x="175" y="559"/>
                  </a:lnTo>
                  <a:lnTo>
                    <a:pt x="182" y="550"/>
                  </a:lnTo>
                  <a:lnTo>
                    <a:pt x="188" y="542"/>
                  </a:lnTo>
                  <a:lnTo>
                    <a:pt x="195" y="532"/>
                  </a:lnTo>
                  <a:lnTo>
                    <a:pt x="200" y="522"/>
                  </a:lnTo>
                  <a:lnTo>
                    <a:pt x="206" y="512"/>
                  </a:lnTo>
                  <a:lnTo>
                    <a:pt x="210" y="502"/>
                  </a:lnTo>
                  <a:lnTo>
                    <a:pt x="214" y="491"/>
                  </a:lnTo>
                  <a:lnTo>
                    <a:pt x="217" y="481"/>
                  </a:lnTo>
                  <a:lnTo>
                    <a:pt x="262" y="315"/>
                  </a:lnTo>
                  <a:lnTo>
                    <a:pt x="264" y="304"/>
                  </a:lnTo>
                  <a:lnTo>
                    <a:pt x="266" y="293"/>
                  </a:lnTo>
                  <a:lnTo>
                    <a:pt x="267" y="283"/>
                  </a:lnTo>
                  <a:lnTo>
                    <a:pt x="267" y="272"/>
                  </a:lnTo>
                  <a:lnTo>
                    <a:pt x="267" y="263"/>
                  </a:lnTo>
                  <a:lnTo>
                    <a:pt x="266" y="253"/>
                  </a:lnTo>
                  <a:lnTo>
                    <a:pt x="264" y="244"/>
                  </a:lnTo>
                  <a:lnTo>
                    <a:pt x="262" y="236"/>
                  </a:lnTo>
                  <a:lnTo>
                    <a:pt x="258" y="229"/>
                  </a:lnTo>
                  <a:lnTo>
                    <a:pt x="255" y="222"/>
                  </a:lnTo>
                  <a:lnTo>
                    <a:pt x="249" y="216"/>
                  </a:lnTo>
                  <a:lnTo>
                    <a:pt x="245" y="210"/>
                  </a:lnTo>
                  <a:lnTo>
                    <a:pt x="239" y="206"/>
                  </a:lnTo>
                  <a:lnTo>
                    <a:pt x="232" y="203"/>
                  </a:lnTo>
                  <a:lnTo>
                    <a:pt x="226" y="200"/>
                  </a:lnTo>
                  <a:lnTo>
                    <a:pt x="219" y="199"/>
                  </a:lnTo>
                  <a:lnTo>
                    <a:pt x="212" y="199"/>
                  </a:lnTo>
                  <a:lnTo>
                    <a:pt x="108"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51307" name="Group 233"/>
            <p:cNvGrpSpPr>
              <a:grpSpLocks/>
            </p:cNvGrpSpPr>
            <p:nvPr/>
          </p:nvGrpSpPr>
          <p:grpSpPr bwMode="auto">
            <a:xfrm>
              <a:off x="3048" y="2750"/>
              <a:ext cx="71" cy="111"/>
              <a:chOff x="4142" y="2750"/>
              <a:chExt cx="71" cy="111"/>
            </a:xfrm>
          </p:grpSpPr>
          <p:sp>
            <p:nvSpPr>
              <p:cNvPr id="51317" name="Line 234"/>
              <p:cNvSpPr>
                <a:spLocks noChangeShapeType="1"/>
              </p:cNvSpPr>
              <p:nvPr/>
            </p:nvSpPr>
            <p:spPr bwMode="auto">
              <a:xfrm flipH="1">
                <a:off x="4153" y="286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18" name="Freeform 235"/>
              <p:cNvSpPr>
                <a:spLocks/>
              </p:cNvSpPr>
              <p:nvPr/>
            </p:nvSpPr>
            <p:spPr bwMode="auto">
              <a:xfrm>
                <a:off x="4142" y="2840"/>
                <a:ext cx="11" cy="21"/>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2" y="22"/>
                    </a:lnTo>
                    <a:lnTo>
                      <a:pt x="1" y="31"/>
                    </a:lnTo>
                    <a:lnTo>
                      <a:pt x="0" y="42"/>
                    </a:lnTo>
                    <a:lnTo>
                      <a:pt x="1" y="51"/>
                    </a:lnTo>
                    <a:lnTo>
                      <a:pt x="2" y="61"/>
                    </a:lnTo>
                    <a:lnTo>
                      <a:pt x="4" y="70"/>
                    </a:lnTo>
                    <a:lnTo>
                      <a:pt x="6" y="78"/>
                    </a:lnTo>
                    <a:lnTo>
                      <a:pt x="9" y="86"/>
                    </a:lnTo>
                    <a:lnTo>
                      <a:pt x="13" y="93"/>
                    </a:lnTo>
                    <a:lnTo>
                      <a:pt x="18" y="98"/>
                    </a:lnTo>
                    <a:lnTo>
                      <a:pt x="23" y="104"/>
                    </a:lnTo>
                    <a:lnTo>
                      <a:pt x="28" y="108"/>
                    </a:lnTo>
                    <a:lnTo>
                      <a:pt x="35" y="111"/>
                    </a:lnTo>
                    <a:lnTo>
                      <a:pt x="41" y="114"/>
                    </a:lnTo>
                    <a:lnTo>
                      <a:pt x="49"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19" name="Line 236"/>
              <p:cNvSpPr>
                <a:spLocks noChangeShapeType="1"/>
              </p:cNvSpPr>
              <p:nvPr/>
            </p:nvSpPr>
            <p:spPr bwMode="auto">
              <a:xfrm flipV="1">
                <a:off x="4144" y="2809"/>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20" name="Freeform 237"/>
              <p:cNvSpPr>
                <a:spLocks/>
              </p:cNvSpPr>
              <p:nvPr/>
            </p:nvSpPr>
            <p:spPr bwMode="auto">
              <a:xfrm>
                <a:off x="4152" y="2788"/>
                <a:ext cx="21" cy="21"/>
              </a:xfrm>
              <a:custGeom>
                <a:avLst/>
                <a:gdLst>
                  <a:gd name="T0" fmla="*/ 1 w 111"/>
                  <a:gd name="T1" fmla="*/ 0 h 116"/>
                  <a:gd name="T2" fmla="*/ 1 w 111"/>
                  <a:gd name="T3" fmla="*/ 0 h 116"/>
                  <a:gd name="T4" fmla="*/ 1 w 111"/>
                  <a:gd name="T5" fmla="*/ 0 h 116"/>
                  <a:gd name="T6" fmla="*/ 1 w 111"/>
                  <a:gd name="T7" fmla="*/ 0 h 116"/>
                  <a:gd name="T8" fmla="*/ 1 w 111"/>
                  <a:gd name="T9" fmla="*/ 0 h 116"/>
                  <a:gd name="T10" fmla="*/ 1 w 111"/>
                  <a:gd name="T11" fmla="*/ 0 h 116"/>
                  <a:gd name="T12" fmla="*/ 0 w 111"/>
                  <a:gd name="T13" fmla="*/ 0 h 116"/>
                  <a:gd name="T14" fmla="*/ 0 w 111"/>
                  <a:gd name="T15" fmla="*/ 0 h 116"/>
                  <a:gd name="T16" fmla="*/ 0 w 111"/>
                  <a:gd name="T17" fmla="*/ 0 h 116"/>
                  <a:gd name="T18" fmla="*/ 0 w 111"/>
                  <a:gd name="T19" fmla="*/ 0 h 116"/>
                  <a:gd name="T20" fmla="*/ 0 w 111"/>
                  <a:gd name="T21" fmla="*/ 0 h 116"/>
                  <a:gd name="T22" fmla="*/ 0 w 111"/>
                  <a:gd name="T23" fmla="*/ 0 h 116"/>
                  <a:gd name="T24" fmla="*/ 0 w 111"/>
                  <a:gd name="T25" fmla="*/ 0 h 116"/>
                  <a:gd name="T26" fmla="*/ 0 w 111"/>
                  <a:gd name="T27" fmla="*/ 0 h 116"/>
                  <a:gd name="T28" fmla="*/ 0 w 111"/>
                  <a:gd name="T29" fmla="*/ 1 h 116"/>
                  <a:gd name="T30" fmla="*/ 0 w 111"/>
                  <a:gd name="T31" fmla="*/ 1 h 116"/>
                  <a:gd name="T32" fmla="*/ 0 w 111"/>
                  <a:gd name="T33" fmla="*/ 1 h 116"/>
                  <a:gd name="T34" fmla="*/ 0 w 111"/>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16">
                    <a:moveTo>
                      <a:pt x="111" y="0"/>
                    </a:moveTo>
                    <a:lnTo>
                      <a:pt x="104" y="0"/>
                    </a:lnTo>
                    <a:lnTo>
                      <a:pt x="97" y="1"/>
                    </a:lnTo>
                    <a:lnTo>
                      <a:pt x="88" y="4"/>
                    </a:lnTo>
                    <a:lnTo>
                      <a:pt x="81" y="8"/>
                    </a:lnTo>
                    <a:lnTo>
                      <a:pt x="72" y="12"/>
                    </a:lnTo>
                    <a:lnTo>
                      <a:pt x="65" y="17"/>
                    </a:lnTo>
                    <a:lnTo>
                      <a:pt x="56" y="24"/>
                    </a:lnTo>
                    <a:lnTo>
                      <a:pt x="49" y="30"/>
                    </a:lnTo>
                    <a:lnTo>
                      <a:pt x="41" y="37"/>
                    </a:lnTo>
                    <a:lnTo>
                      <a:pt x="35" y="46"/>
                    </a:lnTo>
                    <a:lnTo>
                      <a:pt x="27" y="54"/>
                    </a:lnTo>
                    <a:lnTo>
                      <a:pt x="22" y="64"/>
                    </a:lnTo>
                    <a:lnTo>
                      <a:pt x="16" y="74"/>
                    </a:lnTo>
                    <a:lnTo>
                      <a:pt x="11" y="84"/>
                    </a:lnTo>
                    <a:lnTo>
                      <a:pt x="6" y="95"/>
                    </a:lnTo>
                    <a:lnTo>
                      <a:pt x="3" y="106"/>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321" name="Line 238"/>
              <p:cNvSpPr>
                <a:spLocks noChangeShapeType="1"/>
              </p:cNvSpPr>
              <p:nvPr/>
            </p:nvSpPr>
            <p:spPr bwMode="auto">
              <a:xfrm>
                <a:off x="4173" y="2788"/>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22" name="Line 239"/>
              <p:cNvSpPr>
                <a:spLocks noChangeShapeType="1"/>
              </p:cNvSpPr>
              <p:nvPr/>
            </p:nvSpPr>
            <p:spPr bwMode="auto">
              <a:xfrm flipH="1">
                <a:off x="4201" y="2750"/>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308" name="Line 240"/>
            <p:cNvSpPr>
              <a:spLocks noChangeShapeType="1"/>
            </p:cNvSpPr>
            <p:nvPr/>
          </p:nvSpPr>
          <p:spPr bwMode="auto">
            <a:xfrm>
              <a:off x="2356" y="3105"/>
              <a:ext cx="0" cy="8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09" name="Line 241"/>
            <p:cNvSpPr>
              <a:spLocks noChangeShapeType="1"/>
            </p:cNvSpPr>
            <p:nvPr/>
          </p:nvSpPr>
          <p:spPr bwMode="auto">
            <a:xfrm>
              <a:off x="2975" y="2879"/>
              <a:ext cx="0" cy="13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10" name="Line 242"/>
            <p:cNvSpPr>
              <a:spLocks noChangeShapeType="1"/>
            </p:cNvSpPr>
            <p:nvPr/>
          </p:nvSpPr>
          <p:spPr bwMode="auto">
            <a:xfrm>
              <a:off x="3152" y="3504"/>
              <a:ext cx="3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311" name="Freeform 243"/>
            <p:cNvSpPr>
              <a:spLocks/>
            </p:cNvSpPr>
            <p:nvPr/>
          </p:nvSpPr>
          <p:spPr bwMode="auto">
            <a:xfrm>
              <a:off x="2719" y="3382"/>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2"/>
                  </a:moveTo>
                  <a:lnTo>
                    <a:pt x="265" y="123"/>
                  </a:lnTo>
                  <a:lnTo>
                    <a:pt x="264" y="114"/>
                  </a:lnTo>
                  <a:lnTo>
                    <a:pt x="263" y="105"/>
                  </a:lnTo>
                  <a:lnTo>
                    <a:pt x="261" y="97"/>
                  </a:lnTo>
                  <a:lnTo>
                    <a:pt x="257" y="88"/>
                  </a:lnTo>
                  <a:lnTo>
                    <a:pt x="254" y="80"/>
                  </a:lnTo>
                  <a:lnTo>
                    <a:pt x="250" y="71"/>
                  </a:lnTo>
                  <a:lnTo>
                    <a:pt x="246" y="64"/>
                  </a:lnTo>
                  <a:lnTo>
                    <a:pt x="240" y="55"/>
                  </a:lnTo>
                  <a:lnTo>
                    <a:pt x="235" y="49"/>
                  </a:lnTo>
                  <a:lnTo>
                    <a:pt x="230" y="42"/>
                  </a:lnTo>
                  <a:lnTo>
                    <a:pt x="223" y="35"/>
                  </a:lnTo>
                  <a:lnTo>
                    <a:pt x="216" y="30"/>
                  </a:lnTo>
                  <a:lnTo>
                    <a:pt x="209" y="23"/>
                  </a:lnTo>
                  <a:lnTo>
                    <a:pt x="201" y="19"/>
                  </a:lnTo>
                  <a:lnTo>
                    <a:pt x="193" y="15"/>
                  </a:lnTo>
                  <a:lnTo>
                    <a:pt x="185" y="11"/>
                  </a:lnTo>
                  <a:lnTo>
                    <a:pt x="176" y="7"/>
                  </a:lnTo>
                  <a:lnTo>
                    <a:pt x="168" y="4"/>
                  </a:lnTo>
                  <a:lnTo>
                    <a:pt x="159" y="2"/>
                  </a:lnTo>
                  <a:lnTo>
                    <a:pt x="151" y="1"/>
                  </a:lnTo>
                  <a:lnTo>
                    <a:pt x="141" y="0"/>
                  </a:lnTo>
                  <a:lnTo>
                    <a:pt x="133" y="0"/>
                  </a:lnTo>
                  <a:lnTo>
                    <a:pt x="123" y="0"/>
                  </a:lnTo>
                  <a:lnTo>
                    <a:pt x="115" y="1"/>
                  </a:lnTo>
                  <a:lnTo>
                    <a:pt x="105" y="2"/>
                  </a:lnTo>
                  <a:lnTo>
                    <a:pt x="97" y="4"/>
                  </a:lnTo>
                  <a:lnTo>
                    <a:pt x="88" y="7"/>
                  </a:lnTo>
                  <a:lnTo>
                    <a:pt x="80" y="11"/>
                  </a:lnTo>
                  <a:lnTo>
                    <a:pt x="71" y="15"/>
                  </a:lnTo>
                  <a:lnTo>
                    <a:pt x="64" y="19"/>
                  </a:lnTo>
                  <a:lnTo>
                    <a:pt x="56" y="23"/>
                  </a:lnTo>
                  <a:lnTo>
                    <a:pt x="49" y="30"/>
                  </a:lnTo>
                  <a:lnTo>
                    <a:pt x="42" y="35"/>
                  </a:lnTo>
                  <a:lnTo>
                    <a:pt x="36" y="42"/>
                  </a:lnTo>
                  <a:lnTo>
                    <a:pt x="29" y="49"/>
                  </a:lnTo>
                  <a:lnTo>
                    <a:pt x="24" y="55"/>
                  </a:lnTo>
                  <a:lnTo>
                    <a:pt x="19" y="64"/>
                  </a:lnTo>
                  <a:lnTo>
                    <a:pt x="15" y="71"/>
                  </a:lnTo>
                  <a:lnTo>
                    <a:pt x="10" y="80"/>
                  </a:lnTo>
                  <a:lnTo>
                    <a:pt x="7" y="88"/>
                  </a:lnTo>
                  <a:lnTo>
                    <a:pt x="5" y="97"/>
                  </a:lnTo>
                  <a:lnTo>
                    <a:pt x="3" y="105"/>
                  </a:lnTo>
                  <a:lnTo>
                    <a:pt x="1" y="114"/>
                  </a:lnTo>
                  <a:lnTo>
                    <a:pt x="0" y="123"/>
                  </a:lnTo>
                  <a:lnTo>
                    <a:pt x="0" y="132"/>
                  </a:lnTo>
                  <a:lnTo>
                    <a:pt x="0" y="142"/>
                  </a:lnTo>
                  <a:lnTo>
                    <a:pt x="1" y="150"/>
                  </a:lnTo>
                  <a:lnTo>
                    <a:pt x="3" y="160"/>
                  </a:lnTo>
                  <a:lnTo>
                    <a:pt x="5" y="168"/>
                  </a:lnTo>
                  <a:lnTo>
                    <a:pt x="7" y="177"/>
                  </a:lnTo>
                  <a:lnTo>
                    <a:pt x="10" y="185"/>
                  </a:lnTo>
                  <a:lnTo>
                    <a:pt x="15" y="194"/>
                  </a:lnTo>
                  <a:lnTo>
                    <a:pt x="19" y="201"/>
                  </a:lnTo>
                  <a:lnTo>
                    <a:pt x="24" y="209"/>
                  </a:lnTo>
                  <a:lnTo>
                    <a:pt x="29" y="216"/>
                  </a:lnTo>
                  <a:lnTo>
                    <a:pt x="36" y="223"/>
                  </a:lnTo>
                  <a:lnTo>
                    <a:pt x="42" y="229"/>
                  </a:lnTo>
                  <a:lnTo>
                    <a:pt x="49" y="235"/>
                  </a:lnTo>
                  <a:lnTo>
                    <a:pt x="56" y="241"/>
                  </a:lnTo>
                  <a:lnTo>
                    <a:pt x="64" y="246"/>
                  </a:lnTo>
                  <a:lnTo>
                    <a:pt x="71" y="250"/>
                  </a:lnTo>
                  <a:lnTo>
                    <a:pt x="80" y="254"/>
                  </a:lnTo>
                  <a:lnTo>
                    <a:pt x="88" y="258"/>
                  </a:lnTo>
                  <a:lnTo>
                    <a:pt x="97" y="260"/>
                  </a:lnTo>
                  <a:lnTo>
                    <a:pt x="105" y="262"/>
                  </a:lnTo>
                  <a:lnTo>
                    <a:pt x="115" y="264"/>
                  </a:lnTo>
                  <a:lnTo>
                    <a:pt x="123" y="265"/>
                  </a:lnTo>
                  <a:lnTo>
                    <a:pt x="133" y="265"/>
                  </a:lnTo>
                  <a:lnTo>
                    <a:pt x="141" y="265"/>
                  </a:lnTo>
                  <a:lnTo>
                    <a:pt x="151" y="264"/>
                  </a:lnTo>
                  <a:lnTo>
                    <a:pt x="159" y="262"/>
                  </a:lnTo>
                  <a:lnTo>
                    <a:pt x="168" y="260"/>
                  </a:lnTo>
                  <a:lnTo>
                    <a:pt x="176" y="258"/>
                  </a:lnTo>
                  <a:lnTo>
                    <a:pt x="185" y="254"/>
                  </a:lnTo>
                  <a:lnTo>
                    <a:pt x="193" y="250"/>
                  </a:lnTo>
                  <a:lnTo>
                    <a:pt x="201" y="246"/>
                  </a:lnTo>
                  <a:lnTo>
                    <a:pt x="209" y="241"/>
                  </a:lnTo>
                  <a:lnTo>
                    <a:pt x="216" y="235"/>
                  </a:lnTo>
                  <a:lnTo>
                    <a:pt x="223" y="229"/>
                  </a:lnTo>
                  <a:lnTo>
                    <a:pt x="230" y="223"/>
                  </a:lnTo>
                  <a:lnTo>
                    <a:pt x="235" y="216"/>
                  </a:lnTo>
                  <a:lnTo>
                    <a:pt x="240" y="209"/>
                  </a:lnTo>
                  <a:lnTo>
                    <a:pt x="246" y="201"/>
                  </a:lnTo>
                  <a:lnTo>
                    <a:pt x="250" y="194"/>
                  </a:lnTo>
                  <a:lnTo>
                    <a:pt x="254" y="185"/>
                  </a:lnTo>
                  <a:lnTo>
                    <a:pt x="257" y="177"/>
                  </a:lnTo>
                  <a:lnTo>
                    <a:pt x="261" y="168"/>
                  </a:lnTo>
                  <a:lnTo>
                    <a:pt x="263" y="160"/>
                  </a:lnTo>
                  <a:lnTo>
                    <a:pt x="264" y="150"/>
                  </a:lnTo>
                  <a:lnTo>
                    <a:pt x="265" y="142"/>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12" name="Freeform 244"/>
            <p:cNvSpPr>
              <a:spLocks/>
            </p:cNvSpPr>
            <p:nvPr/>
          </p:nvSpPr>
          <p:spPr bwMode="auto">
            <a:xfrm>
              <a:off x="2719" y="3608"/>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3"/>
                  </a:moveTo>
                  <a:lnTo>
                    <a:pt x="265" y="124"/>
                  </a:lnTo>
                  <a:lnTo>
                    <a:pt x="264" y="115"/>
                  </a:lnTo>
                  <a:lnTo>
                    <a:pt x="263" y="106"/>
                  </a:lnTo>
                  <a:lnTo>
                    <a:pt x="261" y="97"/>
                  </a:lnTo>
                  <a:lnTo>
                    <a:pt x="257" y="89"/>
                  </a:lnTo>
                  <a:lnTo>
                    <a:pt x="254" y="80"/>
                  </a:lnTo>
                  <a:lnTo>
                    <a:pt x="250" y="72"/>
                  </a:lnTo>
                  <a:lnTo>
                    <a:pt x="246" y="64"/>
                  </a:lnTo>
                  <a:lnTo>
                    <a:pt x="240" y="57"/>
                  </a:lnTo>
                  <a:lnTo>
                    <a:pt x="235" y="49"/>
                  </a:lnTo>
                  <a:lnTo>
                    <a:pt x="230" y="43"/>
                  </a:lnTo>
                  <a:lnTo>
                    <a:pt x="223" y="36"/>
                  </a:lnTo>
                  <a:lnTo>
                    <a:pt x="216" y="30"/>
                  </a:lnTo>
                  <a:lnTo>
                    <a:pt x="209" y="25"/>
                  </a:lnTo>
                  <a:lnTo>
                    <a:pt x="201" y="19"/>
                  </a:lnTo>
                  <a:lnTo>
                    <a:pt x="193" y="15"/>
                  </a:lnTo>
                  <a:lnTo>
                    <a:pt x="185" y="11"/>
                  </a:lnTo>
                  <a:lnTo>
                    <a:pt x="176" y="8"/>
                  </a:lnTo>
                  <a:lnTo>
                    <a:pt x="168" y="6"/>
                  </a:lnTo>
                  <a:lnTo>
                    <a:pt x="159" y="3"/>
                  </a:lnTo>
                  <a:lnTo>
                    <a:pt x="151" y="1"/>
                  </a:lnTo>
                  <a:lnTo>
                    <a:pt x="141" y="0"/>
                  </a:lnTo>
                  <a:lnTo>
                    <a:pt x="133" y="0"/>
                  </a:lnTo>
                  <a:lnTo>
                    <a:pt x="123" y="0"/>
                  </a:lnTo>
                  <a:lnTo>
                    <a:pt x="115" y="1"/>
                  </a:lnTo>
                  <a:lnTo>
                    <a:pt x="105" y="3"/>
                  </a:lnTo>
                  <a:lnTo>
                    <a:pt x="97" y="6"/>
                  </a:lnTo>
                  <a:lnTo>
                    <a:pt x="88" y="8"/>
                  </a:lnTo>
                  <a:lnTo>
                    <a:pt x="80" y="11"/>
                  </a:lnTo>
                  <a:lnTo>
                    <a:pt x="71" y="15"/>
                  </a:lnTo>
                  <a:lnTo>
                    <a:pt x="64" y="19"/>
                  </a:lnTo>
                  <a:lnTo>
                    <a:pt x="56" y="25"/>
                  </a:lnTo>
                  <a:lnTo>
                    <a:pt x="49" y="30"/>
                  </a:lnTo>
                  <a:lnTo>
                    <a:pt x="42" y="36"/>
                  </a:lnTo>
                  <a:lnTo>
                    <a:pt x="36" y="43"/>
                  </a:lnTo>
                  <a:lnTo>
                    <a:pt x="29" y="49"/>
                  </a:lnTo>
                  <a:lnTo>
                    <a:pt x="24" y="57"/>
                  </a:lnTo>
                  <a:lnTo>
                    <a:pt x="19" y="64"/>
                  </a:lnTo>
                  <a:lnTo>
                    <a:pt x="15" y="72"/>
                  </a:lnTo>
                  <a:lnTo>
                    <a:pt x="10" y="80"/>
                  </a:lnTo>
                  <a:lnTo>
                    <a:pt x="7" y="89"/>
                  </a:lnTo>
                  <a:lnTo>
                    <a:pt x="5" y="97"/>
                  </a:lnTo>
                  <a:lnTo>
                    <a:pt x="3" y="106"/>
                  </a:lnTo>
                  <a:lnTo>
                    <a:pt x="1" y="115"/>
                  </a:lnTo>
                  <a:lnTo>
                    <a:pt x="0" y="124"/>
                  </a:lnTo>
                  <a:lnTo>
                    <a:pt x="0" y="133"/>
                  </a:lnTo>
                  <a:lnTo>
                    <a:pt x="0" y="142"/>
                  </a:lnTo>
                  <a:lnTo>
                    <a:pt x="1" y="151"/>
                  </a:lnTo>
                  <a:lnTo>
                    <a:pt x="3" y="160"/>
                  </a:lnTo>
                  <a:lnTo>
                    <a:pt x="5" y="168"/>
                  </a:lnTo>
                  <a:lnTo>
                    <a:pt x="7" y="177"/>
                  </a:lnTo>
                  <a:lnTo>
                    <a:pt x="10" y="186"/>
                  </a:lnTo>
                  <a:lnTo>
                    <a:pt x="15" y="194"/>
                  </a:lnTo>
                  <a:lnTo>
                    <a:pt x="19" y="203"/>
                  </a:lnTo>
                  <a:lnTo>
                    <a:pt x="24" y="210"/>
                  </a:lnTo>
                  <a:lnTo>
                    <a:pt x="29" y="216"/>
                  </a:lnTo>
                  <a:lnTo>
                    <a:pt x="36" y="224"/>
                  </a:lnTo>
                  <a:lnTo>
                    <a:pt x="42" y="230"/>
                  </a:lnTo>
                  <a:lnTo>
                    <a:pt x="49" y="236"/>
                  </a:lnTo>
                  <a:lnTo>
                    <a:pt x="56" y="242"/>
                  </a:lnTo>
                  <a:lnTo>
                    <a:pt x="64" y="246"/>
                  </a:lnTo>
                  <a:lnTo>
                    <a:pt x="71" y="250"/>
                  </a:lnTo>
                  <a:lnTo>
                    <a:pt x="80" y="255"/>
                  </a:lnTo>
                  <a:lnTo>
                    <a:pt x="88" y="258"/>
                  </a:lnTo>
                  <a:lnTo>
                    <a:pt x="97" y="261"/>
                  </a:lnTo>
                  <a:lnTo>
                    <a:pt x="105" y="263"/>
                  </a:lnTo>
                  <a:lnTo>
                    <a:pt x="115" y="264"/>
                  </a:lnTo>
                  <a:lnTo>
                    <a:pt x="123" y="265"/>
                  </a:lnTo>
                  <a:lnTo>
                    <a:pt x="133" y="265"/>
                  </a:lnTo>
                  <a:lnTo>
                    <a:pt x="141" y="265"/>
                  </a:lnTo>
                  <a:lnTo>
                    <a:pt x="151" y="264"/>
                  </a:lnTo>
                  <a:lnTo>
                    <a:pt x="159" y="263"/>
                  </a:lnTo>
                  <a:lnTo>
                    <a:pt x="168" y="261"/>
                  </a:lnTo>
                  <a:lnTo>
                    <a:pt x="176" y="258"/>
                  </a:lnTo>
                  <a:lnTo>
                    <a:pt x="185" y="255"/>
                  </a:lnTo>
                  <a:lnTo>
                    <a:pt x="193" y="250"/>
                  </a:lnTo>
                  <a:lnTo>
                    <a:pt x="201" y="246"/>
                  </a:lnTo>
                  <a:lnTo>
                    <a:pt x="209" y="242"/>
                  </a:lnTo>
                  <a:lnTo>
                    <a:pt x="216" y="236"/>
                  </a:lnTo>
                  <a:lnTo>
                    <a:pt x="223" y="230"/>
                  </a:lnTo>
                  <a:lnTo>
                    <a:pt x="230" y="224"/>
                  </a:lnTo>
                  <a:lnTo>
                    <a:pt x="235" y="216"/>
                  </a:lnTo>
                  <a:lnTo>
                    <a:pt x="240" y="210"/>
                  </a:lnTo>
                  <a:lnTo>
                    <a:pt x="246" y="203"/>
                  </a:lnTo>
                  <a:lnTo>
                    <a:pt x="250" y="194"/>
                  </a:lnTo>
                  <a:lnTo>
                    <a:pt x="254" y="186"/>
                  </a:lnTo>
                  <a:lnTo>
                    <a:pt x="257" y="177"/>
                  </a:lnTo>
                  <a:lnTo>
                    <a:pt x="261" y="168"/>
                  </a:lnTo>
                  <a:lnTo>
                    <a:pt x="263" y="160"/>
                  </a:lnTo>
                  <a:lnTo>
                    <a:pt x="264" y="151"/>
                  </a:lnTo>
                  <a:lnTo>
                    <a:pt x="265" y="142"/>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13" name="Freeform 245"/>
            <p:cNvSpPr>
              <a:spLocks/>
            </p:cNvSpPr>
            <p:nvPr/>
          </p:nvSpPr>
          <p:spPr bwMode="auto">
            <a:xfrm>
              <a:off x="2331" y="3080"/>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2"/>
                  </a:lnTo>
                  <a:lnTo>
                    <a:pt x="263" y="111"/>
                  </a:lnTo>
                  <a:lnTo>
                    <a:pt x="260" y="100"/>
                  </a:lnTo>
                  <a:lnTo>
                    <a:pt x="257" y="90"/>
                  </a:lnTo>
                  <a:lnTo>
                    <a:pt x="253" y="79"/>
                  </a:lnTo>
                  <a:lnTo>
                    <a:pt x="249" y="69"/>
                  </a:lnTo>
                  <a:lnTo>
                    <a:pt x="242" y="60"/>
                  </a:lnTo>
                  <a:lnTo>
                    <a:pt x="236" y="51"/>
                  </a:lnTo>
                  <a:lnTo>
                    <a:pt x="230" y="43"/>
                  </a:lnTo>
                  <a:lnTo>
                    <a:pt x="222" y="35"/>
                  </a:lnTo>
                  <a:lnTo>
                    <a:pt x="214" y="28"/>
                  </a:lnTo>
                  <a:lnTo>
                    <a:pt x="204" y="22"/>
                  </a:lnTo>
                  <a:lnTo>
                    <a:pt x="194" y="16"/>
                  </a:lnTo>
                  <a:lnTo>
                    <a:pt x="185" y="11"/>
                  </a:lnTo>
                  <a:lnTo>
                    <a:pt x="175" y="8"/>
                  </a:lnTo>
                  <a:lnTo>
                    <a:pt x="165" y="5"/>
                  </a:lnTo>
                  <a:lnTo>
                    <a:pt x="154" y="2"/>
                  </a:lnTo>
                  <a:lnTo>
                    <a:pt x="142" y="0"/>
                  </a:lnTo>
                  <a:lnTo>
                    <a:pt x="132" y="0"/>
                  </a:lnTo>
                  <a:lnTo>
                    <a:pt x="121" y="0"/>
                  </a:lnTo>
                  <a:lnTo>
                    <a:pt x="110" y="2"/>
                  </a:lnTo>
                  <a:lnTo>
                    <a:pt x="100" y="5"/>
                  </a:lnTo>
                  <a:lnTo>
                    <a:pt x="89" y="8"/>
                  </a:lnTo>
                  <a:lnTo>
                    <a:pt x="78" y="11"/>
                  </a:lnTo>
                  <a:lnTo>
                    <a:pt x="69" y="16"/>
                  </a:lnTo>
                  <a:lnTo>
                    <a:pt x="59" y="22"/>
                  </a:lnTo>
                  <a:lnTo>
                    <a:pt x="51" y="28"/>
                  </a:lnTo>
                  <a:lnTo>
                    <a:pt x="42" y="35"/>
                  </a:lnTo>
                  <a:lnTo>
                    <a:pt x="34" y="43"/>
                  </a:lnTo>
                  <a:lnTo>
                    <a:pt x="27" y="51"/>
                  </a:lnTo>
                  <a:lnTo>
                    <a:pt x="21" y="60"/>
                  </a:lnTo>
                  <a:lnTo>
                    <a:pt x="16" y="69"/>
                  </a:lnTo>
                  <a:lnTo>
                    <a:pt x="10" y="79"/>
                  </a:lnTo>
                  <a:lnTo>
                    <a:pt x="6" y="90"/>
                  </a:lnTo>
                  <a:lnTo>
                    <a:pt x="3" y="100"/>
                  </a:lnTo>
                  <a:lnTo>
                    <a:pt x="1" y="111"/>
                  </a:lnTo>
                  <a:lnTo>
                    <a:pt x="0" y="122"/>
                  </a:lnTo>
                  <a:lnTo>
                    <a:pt x="0" y="133"/>
                  </a:lnTo>
                  <a:lnTo>
                    <a:pt x="0" y="144"/>
                  </a:lnTo>
                  <a:lnTo>
                    <a:pt x="1" y="155"/>
                  </a:lnTo>
                  <a:lnTo>
                    <a:pt x="3" y="165"/>
                  </a:lnTo>
                  <a:lnTo>
                    <a:pt x="6" y="176"/>
                  </a:lnTo>
                  <a:lnTo>
                    <a:pt x="10" y="187"/>
                  </a:lnTo>
                  <a:lnTo>
                    <a:pt x="16" y="196"/>
                  </a:lnTo>
                  <a:lnTo>
                    <a:pt x="21" y="206"/>
                  </a:lnTo>
                  <a:lnTo>
                    <a:pt x="27" y="214"/>
                  </a:lnTo>
                  <a:lnTo>
                    <a:pt x="34" y="223"/>
                  </a:lnTo>
                  <a:lnTo>
                    <a:pt x="42" y="230"/>
                  </a:lnTo>
                  <a:lnTo>
                    <a:pt x="51" y="238"/>
                  </a:lnTo>
                  <a:lnTo>
                    <a:pt x="59" y="244"/>
                  </a:lnTo>
                  <a:lnTo>
                    <a:pt x="69" y="249"/>
                  </a:lnTo>
                  <a:lnTo>
                    <a:pt x="78" y="255"/>
                  </a:lnTo>
                  <a:lnTo>
                    <a:pt x="89" y="259"/>
                  </a:lnTo>
                  <a:lnTo>
                    <a:pt x="100" y="261"/>
                  </a:lnTo>
                  <a:lnTo>
                    <a:pt x="110" y="264"/>
                  </a:lnTo>
                  <a:lnTo>
                    <a:pt x="121" y="265"/>
                  </a:lnTo>
                  <a:lnTo>
                    <a:pt x="132" y="265"/>
                  </a:lnTo>
                  <a:lnTo>
                    <a:pt x="142" y="265"/>
                  </a:lnTo>
                  <a:lnTo>
                    <a:pt x="154" y="264"/>
                  </a:lnTo>
                  <a:lnTo>
                    <a:pt x="165" y="261"/>
                  </a:lnTo>
                  <a:lnTo>
                    <a:pt x="175" y="259"/>
                  </a:lnTo>
                  <a:lnTo>
                    <a:pt x="185" y="255"/>
                  </a:lnTo>
                  <a:lnTo>
                    <a:pt x="194" y="249"/>
                  </a:lnTo>
                  <a:lnTo>
                    <a:pt x="204" y="244"/>
                  </a:lnTo>
                  <a:lnTo>
                    <a:pt x="214" y="238"/>
                  </a:lnTo>
                  <a:lnTo>
                    <a:pt x="222" y="230"/>
                  </a:lnTo>
                  <a:lnTo>
                    <a:pt x="230" y="223"/>
                  </a:lnTo>
                  <a:lnTo>
                    <a:pt x="236" y="214"/>
                  </a:lnTo>
                  <a:lnTo>
                    <a:pt x="242" y="206"/>
                  </a:lnTo>
                  <a:lnTo>
                    <a:pt x="249" y="196"/>
                  </a:lnTo>
                  <a:lnTo>
                    <a:pt x="253" y="187"/>
                  </a:lnTo>
                  <a:lnTo>
                    <a:pt x="257" y="176"/>
                  </a:lnTo>
                  <a:lnTo>
                    <a:pt x="260" y="165"/>
                  </a:lnTo>
                  <a:lnTo>
                    <a:pt x="263" y="155"/>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14" name="Freeform 246"/>
            <p:cNvSpPr>
              <a:spLocks/>
            </p:cNvSpPr>
            <p:nvPr/>
          </p:nvSpPr>
          <p:spPr bwMode="auto">
            <a:xfrm>
              <a:off x="2331" y="3926"/>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1"/>
                  </a:lnTo>
                  <a:lnTo>
                    <a:pt x="263" y="111"/>
                  </a:lnTo>
                  <a:lnTo>
                    <a:pt x="260" y="100"/>
                  </a:lnTo>
                  <a:lnTo>
                    <a:pt x="257" y="89"/>
                  </a:lnTo>
                  <a:lnTo>
                    <a:pt x="253" y="80"/>
                  </a:lnTo>
                  <a:lnTo>
                    <a:pt x="249" y="69"/>
                  </a:lnTo>
                  <a:lnTo>
                    <a:pt x="242" y="60"/>
                  </a:lnTo>
                  <a:lnTo>
                    <a:pt x="236" y="51"/>
                  </a:lnTo>
                  <a:lnTo>
                    <a:pt x="230" y="43"/>
                  </a:lnTo>
                  <a:lnTo>
                    <a:pt x="222" y="35"/>
                  </a:lnTo>
                  <a:lnTo>
                    <a:pt x="214" y="28"/>
                  </a:lnTo>
                  <a:lnTo>
                    <a:pt x="204" y="21"/>
                  </a:lnTo>
                  <a:lnTo>
                    <a:pt x="194" y="16"/>
                  </a:lnTo>
                  <a:lnTo>
                    <a:pt x="185" y="11"/>
                  </a:lnTo>
                  <a:lnTo>
                    <a:pt x="175" y="7"/>
                  </a:lnTo>
                  <a:lnTo>
                    <a:pt x="165" y="4"/>
                  </a:lnTo>
                  <a:lnTo>
                    <a:pt x="154" y="2"/>
                  </a:lnTo>
                  <a:lnTo>
                    <a:pt x="142" y="0"/>
                  </a:lnTo>
                  <a:lnTo>
                    <a:pt x="132" y="0"/>
                  </a:lnTo>
                  <a:lnTo>
                    <a:pt x="121" y="0"/>
                  </a:lnTo>
                  <a:lnTo>
                    <a:pt x="110" y="2"/>
                  </a:lnTo>
                  <a:lnTo>
                    <a:pt x="100" y="4"/>
                  </a:lnTo>
                  <a:lnTo>
                    <a:pt x="89" y="7"/>
                  </a:lnTo>
                  <a:lnTo>
                    <a:pt x="78" y="11"/>
                  </a:lnTo>
                  <a:lnTo>
                    <a:pt x="69" y="16"/>
                  </a:lnTo>
                  <a:lnTo>
                    <a:pt x="59" y="21"/>
                  </a:lnTo>
                  <a:lnTo>
                    <a:pt x="51" y="28"/>
                  </a:lnTo>
                  <a:lnTo>
                    <a:pt x="42" y="35"/>
                  </a:lnTo>
                  <a:lnTo>
                    <a:pt x="34" y="43"/>
                  </a:lnTo>
                  <a:lnTo>
                    <a:pt x="27" y="51"/>
                  </a:lnTo>
                  <a:lnTo>
                    <a:pt x="21" y="60"/>
                  </a:lnTo>
                  <a:lnTo>
                    <a:pt x="16" y="69"/>
                  </a:lnTo>
                  <a:lnTo>
                    <a:pt x="10" y="80"/>
                  </a:lnTo>
                  <a:lnTo>
                    <a:pt x="6" y="89"/>
                  </a:lnTo>
                  <a:lnTo>
                    <a:pt x="3" y="100"/>
                  </a:lnTo>
                  <a:lnTo>
                    <a:pt x="1" y="111"/>
                  </a:lnTo>
                  <a:lnTo>
                    <a:pt x="0" y="121"/>
                  </a:lnTo>
                  <a:lnTo>
                    <a:pt x="0" y="133"/>
                  </a:lnTo>
                  <a:lnTo>
                    <a:pt x="0" y="144"/>
                  </a:lnTo>
                  <a:lnTo>
                    <a:pt x="1" y="154"/>
                  </a:lnTo>
                  <a:lnTo>
                    <a:pt x="3" y="165"/>
                  </a:lnTo>
                  <a:lnTo>
                    <a:pt x="6" y="176"/>
                  </a:lnTo>
                  <a:lnTo>
                    <a:pt x="10" y="186"/>
                  </a:lnTo>
                  <a:lnTo>
                    <a:pt x="16" y="196"/>
                  </a:lnTo>
                  <a:lnTo>
                    <a:pt x="21" y="205"/>
                  </a:lnTo>
                  <a:lnTo>
                    <a:pt x="27" y="214"/>
                  </a:lnTo>
                  <a:lnTo>
                    <a:pt x="34" y="222"/>
                  </a:lnTo>
                  <a:lnTo>
                    <a:pt x="42" y="230"/>
                  </a:lnTo>
                  <a:lnTo>
                    <a:pt x="51" y="237"/>
                  </a:lnTo>
                  <a:lnTo>
                    <a:pt x="59" y="244"/>
                  </a:lnTo>
                  <a:lnTo>
                    <a:pt x="69" y="249"/>
                  </a:lnTo>
                  <a:lnTo>
                    <a:pt x="78" y="254"/>
                  </a:lnTo>
                  <a:lnTo>
                    <a:pt x="89" y="259"/>
                  </a:lnTo>
                  <a:lnTo>
                    <a:pt x="100" y="262"/>
                  </a:lnTo>
                  <a:lnTo>
                    <a:pt x="110" y="264"/>
                  </a:lnTo>
                  <a:lnTo>
                    <a:pt x="121" y="265"/>
                  </a:lnTo>
                  <a:lnTo>
                    <a:pt x="132" y="265"/>
                  </a:lnTo>
                  <a:lnTo>
                    <a:pt x="142" y="265"/>
                  </a:lnTo>
                  <a:lnTo>
                    <a:pt x="154" y="264"/>
                  </a:lnTo>
                  <a:lnTo>
                    <a:pt x="165" y="262"/>
                  </a:lnTo>
                  <a:lnTo>
                    <a:pt x="175" y="259"/>
                  </a:lnTo>
                  <a:lnTo>
                    <a:pt x="185" y="254"/>
                  </a:lnTo>
                  <a:lnTo>
                    <a:pt x="194" y="249"/>
                  </a:lnTo>
                  <a:lnTo>
                    <a:pt x="204" y="244"/>
                  </a:lnTo>
                  <a:lnTo>
                    <a:pt x="214" y="237"/>
                  </a:lnTo>
                  <a:lnTo>
                    <a:pt x="222" y="230"/>
                  </a:lnTo>
                  <a:lnTo>
                    <a:pt x="230" y="222"/>
                  </a:lnTo>
                  <a:lnTo>
                    <a:pt x="236" y="214"/>
                  </a:lnTo>
                  <a:lnTo>
                    <a:pt x="242" y="205"/>
                  </a:lnTo>
                  <a:lnTo>
                    <a:pt x="249" y="196"/>
                  </a:lnTo>
                  <a:lnTo>
                    <a:pt x="253" y="186"/>
                  </a:lnTo>
                  <a:lnTo>
                    <a:pt x="257" y="176"/>
                  </a:lnTo>
                  <a:lnTo>
                    <a:pt x="260" y="165"/>
                  </a:lnTo>
                  <a:lnTo>
                    <a:pt x="263" y="154"/>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15" name="Freeform 247"/>
            <p:cNvSpPr>
              <a:spLocks/>
            </p:cNvSpPr>
            <p:nvPr/>
          </p:nvSpPr>
          <p:spPr bwMode="auto">
            <a:xfrm>
              <a:off x="2950" y="2854"/>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1 h 265"/>
                <a:gd name="T66" fmla="*/ 2 w 265"/>
                <a:gd name="T67" fmla="*/ 1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5" y="121"/>
                  </a:lnTo>
                  <a:lnTo>
                    <a:pt x="263" y="110"/>
                  </a:lnTo>
                  <a:lnTo>
                    <a:pt x="261" y="100"/>
                  </a:lnTo>
                  <a:lnTo>
                    <a:pt x="258" y="89"/>
                  </a:lnTo>
                  <a:lnTo>
                    <a:pt x="254" y="80"/>
                  </a:lnTo>
                  <a:lnTo>
                    <a:pt x="249" y="69"/>
                  </a:lnTo>
                  <a:lnTo>
                    <a:pt x="244" y="60"/>
                  </a:lnTo>
                  <a:lnTo>
                    <a:pt x="237" y="51"/>
                  </a:lnTo>
                  <a:lnTo>
                    <a:pt x="230" y="42"/>
                  </a:lnTo>
                  <a:lnTo>
                    <a:pt x="222" y="35"/>
                  </a:lnTo>
                  <a:lnTo>
                    <a:pt x="214" y="27"/>
                  </a:lnTo>
                  <a:lnTo>
                    <a:pt x="205" y="21"/>
                  </a:lnTo>
                  <a:lnTo>
                    <a:pt x="196" y="16"/>
                  </a:lnTo>
                  <a:lnTo>
                    <a:pt x="186" y="11"/>
                  </a:lnTo>
                  <a:lnTo>
                    <a:pt x="176" y="7"/>
                  </a:lnTo>
                  <a:lnTo>
                    <a:pt x="165" y="4"/>
                  </a:lnTo>
                  <a:lnTo>
                    <a:pt x="154" y="2"/>
                  </a:lnTo>
                  <a:lnTo>
                    <a:pt x="144" y="1"/>
                  </a:lnTo>
                  <a:lnTo>
                    <a:pt x="133" y="0"/>
                  </a:lnTo>
                  <a:lnTo>
                    <a:pt x="121" y="1"/>
                  </a:lnTo>
                  <a:lnTo>
                    <a:pt x="111" y="2"/>
                  </a:lnTo>
                  <a:lnTo>
                    <a:pt x="100" y="4"/>
                  </a:lnTo>
                  <a:lnTo>
                    <a:pt x="89" y="7"/>
                  </a:lnTo>
                  <a:lnTo>
                    <a:pt x="79" y="11"/>
                  </a:lnTo>
                  <a:lnTo>
                    <a:pt x="69" y="16"/>
                  </a:lnTo>
                  <a:lnTo>
                    <a:pt x="60" y="21"/>
                  </a:lnTo>
                  <a:lnTo>
                    <a:pt x="51" y="27"/>
                  </a:lnTo>
                  <a:lnTo>
                    <a:pt x="43" y="35"/>
                  </a:lnTo>
                  <a:lnTo>
                    <a:pt x="35" y="42"/>
                  </a:lnTo>
                  <a:lnTo>
                    <a:pt x="28" y="51"/>
                  </a:lnTo>
                  <a:lnTo>
                    <a:pt x="21" y="60"/>
                  </a:lnTo>
                  <a:lnTo>
                    <a:pt x="16" y="69"/>
                  </a:lnTo>
                  <a:lnTo>
                    <a:pt x="11" y="80"/>
                  </a:lnTo>
                  <a:lnTo>
                    <a:pt x="7" y="89"/>
                  </a:lnTo>
                  <a:lnTo>
                    <a:pt x="4" y="100"/>
                  </a:lnTo>
                  <a:lnTo>
                    <a:pt x="2" y="110"/>
                  </a:lnTo>
                  <a:lnTo>
                    <a:pt x="0" y="121"/>
                  </a:lnTo>
                  <a:lnTo>
                    <a:pt x="0" y="133"/>
                  </a:lnTo>
                  <a:lnTo>
                    <a:pt x="0" y="143"/>
                  </a:lnTo>
                  <a:lnTo>
                    <a:pt x="2" y="154"/>
                  </a:lnTo>
                  <a:lnTo>
                    <a:pt x="4" y="165"/>
                  </a:lnTo>
                  <a:lnTo>
                    <a:pt x="7" y="175"/>
                  </a:lnTo>
                  <a:lnTo>
                    <a:pt x="11" y="186"/>
                  </a:lnTo>
                  <a:lnTo>
                    <a:pt x="16" y="196"/>
                  </a:lnTo>
                  <a:lnTo>
                    <a:pt x="21" y="205"/>
                  </a:lnTo>
                  <a:lnTo>
                    <a:pt x="28" y="214"/>
                  </a:lnTo>
                  <a:lnTo>
                    <a:pt x="35" y="222"/>
                  </a:lnTo>
                  <a:lnTo>
                    <a:pt x="43" y="231"/>
                  </a:lnTo>
                  <a:lnTo>
                    <a:pt x="51" y="237"/>
                  </a:lnTo>
                  <a:lnTo>
                    <a:pt x="60" y="244"/>
                  </a:lnTo>
                  <a:lnTo>
                    <a:pt x="69" y="249"/>
                  </a:lnTo>
                  <a:lnTo>
                    <a:pt x="79" y="254"/>
                  </a:lnTo>
                  <a:lnTo>
                    <a:pt x="89" y="258"/>
                  </a:lnTo>
                  <a:lnTo>
                    <a:pt x="100" y="262"/>
                  </a:lnTo>
                  <a:lnTo>
                    <a:pt x="111" y="264"/>
                  </a:lnTo>
                  <a:lnTo>
                    <a:pt x="121" y="265"/>
                  </a:lnTo>
                  <a:lnTo>
                    <a:pt x="133" y="265"/>
                  </a:lnTo>
                  <a:lnTo>
                    <a:pt x="144" y="265"/>
                  </a:lnTo>
                  <a:lnTo>
                    <a:pt x="154" y="264"/>
                  </a:lnTo>
                  <a:lnTo>
                    <a:pt x="165" y="262"/>
                  </a:lnTo>
                  <a:lnTo>
                    <a:pt x="176" y="258"/>
                  </a:lnTo>
                  <a:lnTo>
                    <a:pt x="186" y="254"/>
                  </a:lnTo>
                  <a:lnTo>
                    <a:pt x="196" y="249"/>
                  </a:lnTo>
                  <a:lnTo>
                    <a:pt x="205" y="244"/>
                  </a:lnTo>
                  <a:lnTo>
                    <a:pt x="214" y="237"/>
                  </a:lnTo>
                  <a:lnTo>
                    <a:pt x="222" y="231"/>
                  </a:lnTo>
                  <a:lnTo>
                    <a:pt x="230" y="222"/>
                  </a:lnTo>
                  <a:lnTo>
                    <a:pt x="237" y="214"/>
                  </a:lnTo>
                  <a:lnTo>
                    <a:pt x="244" y="205"/>
                  </a:lnTo>
                  <a:lnTo>
                    <a:pt x="249" y="196"/>
                  </a:lnTo>
                  <a:lnTo>
                    <a:pt x="254" y="186"/>
                  </a:lnTo>
                  <a:lnTo>
                    <a:pt x="258" y="175"/>
                  </a:lnTo>
                  <a:lnTo>
                    <a:pt x="261" y="165"/>
                  </a:lnTo>
                  <a:lnTo>
                    <a:pt x="263" y="154"/>
                  </a:lnTo>
                  <a:lnTo>
                    <a:pt x="265" y="143"/>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316" name="Freeform 248"/>
            <p:cNvSpPr>
              <a:spLocks/>
            </p:cNvSpPr>
            <p:nvPr/>
          </p:nvSpPr>
          <p:spPr bwMode="auto">
            <a:xfrm>
              <a:off x="2950" y="4161"/>
              <a:ext cx="50" cy="50"/>
            </a:xfrm>
            <a:custGeom>
              <a:avLst/>
              <a:gdLst>
                <a:gd name="T0" fmla="*/ 2 w 265"/>
                <a:gd name="T1" fmla="*/ 1 h 265"/>
                <a:gd name="T2" fmla="*/ 2 w 265"/>
                <a:gd name="T3" fmla="*/ 1 h 265"/>
                <a:gd name="T4" fmla="*/ 2 w 265"/>
                <a:gd name="T5" fmla="*/ 1 h 265"/>
                <a:gd name="T6" fmla="*/ 2 w 265"/>
                <a:gd name="T7" fmla="*/ 1 h 265"/>
                <a:gd name="T8" fmla="*/ 2 w 265"/>
                <a:gd name="T9" fmla="*/ 1 h 265"/>
                <a:gd name="T10" fmla="*/ 2 w 265"/>
                <a:gd name="T11" fmla="*/ 0 h 265"/>
                <a:gd name="T12" fmla="*/ 2 w 265"/>
                <a:gd name="T13" fmla="*/ 0 h 265"/>
                <a:gd name="T14" fmla="*/ 2 w 265"/>
                <a:gd name="T15" fmla="*/ 0 h 265"/>
                <a:gd name="T16" fmla="*/ 2 w 265"/>
                <a:gd name="T17" fmla="*/ 0 h 265"/>
                <a:gd name="T18" fmla="*/ 2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1 w 265"/>
                <a:gd name="T31" fmla="*/ 0 h 265"/>
                <a:gd name="T32" fmla="*/ 1 w 265"/>
                <a:gd name="T33" fmla="*/ 0 h 265"/>
                <a:gd name="T34" fmla="*/ 1 w 265"/>
                <a:gd name="T35" fmla="*/ 0 h 265"/>
                <a:gd name="T36" fmla="*/ 1 w 265"/>
                <a:gd name="T37" fmla="*/ 0 h 265"/>
                <a:gd name="T38" fmla="*/ 1 w 265"/>
                <a:gd name="T39" fmla="*/ 0 h 265"/>
                <a:gd name="T40" fmla="*/ 0 w 265"/>
                <a:gd name="T41" fmla="*/ 0 h 265"/>
                <a:gd name="T42" fmla="*/ 0 w 265"/>
                <a:gd name="T43" fmla="*/ 0 h 265"/>
                <a:gd name="T44" fmla="*/ 0 w 265"/>
                <a:gd name="T45" fmla="*/ 0 h 265"/>
                <a:gd name="T46" fmla="*/ 0 w 265"/>
                <a:gd name="T47" fmla="*/ 0 h 265"/>
                <a:gd name="T48" fmla="*/ 0 w 265"/>
                <a:gd name="T49" fmla="*/ 0 h 265"/>
                <a:gd name="T50" fmla="*/ 0 w 265"/>
                <a:gd name="T51" fmla="*/ 0 h 265"/>
                <a:gd name="T52" fmla="*/ 0 w 265"/>
                <a:gd name="T53" fmla="*/ 1 h 265"/>
                <a:gd name="T54" fmla="*/ 0 w 265"/>
                <a:gd name="T55" fmla="*/ 1 h 265"/>
                <a:gd name="T56" fmla="*/ 0 w 265"/>
                <a:gd name="T57" fmla="*/ 1 h 265"/>
                <a:gd name="T58" fmla="*/ 0 w 265"/>
                <a:gd name="T59" fmla="*/ 1 h 265"/>
                <a:gd name="T60" fmla="*/ 0 w 265"/>
                <a:gd name="T61" fmla="*/ 1 h 265"/>
                <a:gd name="T62" fmla="*/ 0 w 265"/>
                <a:gd name="T63" fmla="*/ 1 h 265"/>
                <a:gd name="T64" fmla="*/ 0 w 265"/>
                <a:gd name="T65" fmla="*/ 1 h 265"/>
                <a:gd name="T66" fmla="*/ 0 w 265"/>
                <a:gd name="T67" fmla="*/ 1 h 265"/>
                <a:gd name="T68" fmla="*/ 0 w 265"/>
                <a:gd name="T69" fmla="*/ 1 h 265"/>
                <a:gd name="T70" fmla="*/ 0 w 265"/>
                <a:gd name="T71" fmla="*/ 1 h 265"/>
                <a:gd name="T72" fmla="*/ 0 w 265"/>
                <a:gd name="T73" fmla="*/ 2 h 265"/>
                <a:gd name="T74" fmla="*/ 0 w 265"/>
                <a:gd name="T75" fmla="*/ 2 h 265"/>
                <a:gd name="T76" fmla="*/ 0 w 265"/>
                <a:gd name="T77" fmla="*/ 2 h 265"/>
                <a:gd name="T78" fmla="*/ 0 w 265"/>
                <a:gd name="T79" fmla="*/ 2 h 265"/>
                <a:gd name="T80" fmla="*/ 0 w 265"/>
                <a:gd name="T81" fmla="*/ 2 h 265"/>
                <a:gd name="T82" fmla="*/ 1 w 265"/>
                <a:gd name="T83" fmla="*/ 2 h 265"/>
                <a:gd name="T84" fmla="*/ 1 w 265"/>
                <a:gd name="T85" fmla="*/ 2 h 265"/>
                <a:gd name="T86" fmla="*/ 1 w 265"/>
                <a:gd name="T87" fmla="*/ 2 h 265"/>
                <a:gd name="T88" fmla="*/ 1 w 265"/>
                <a:gd name="T89" fmla="*/ 2 h 265"/>
                <a:gd name="T90" fmla="*/ 1 w 265"/>
                <a:gd name="T91" fmla="*/ 2 h 265"/>
                <a:gd name="T92" fmla="*/ 1 w 265"/>
                <a:gd name="T93" fmla="*/ 2 h 265"/>
                <a:gd name="T94" fmla="*/ 1 w 265"/>
                <a:gd name="T95" fmla="*/ 2 h 265"/>
                <a:gd name="T96" fmla="*/ 1 w 265"/>
                <a:gd name="T97" fmla="*/ 2 h 265"/>
                <a:gd name="T98" fmla="*/ 1 w 265"/>
                <a:gd name="T99" fmla="*/ 2 h 265"/>
                <a:gd name="T100" fmla="*/ 1 w 265"/>
                <a:gd name="T101" fmla="*/ 2 h 265"/>
                <a:gd name="T102" fmla="*/ 2 w 265"/>
                <a:gd name="T103" fmla="*/ 2 h 265"/>
                <a:gd name="T104" fmla="*/ 2 w 265"/>
                <a:gd name="T105" fmla="*/ 2 h 265"/>
                <a:gd name="T106" fmla="*/ 2 w 265"/>
                <a:gd name="T107" fmla="*/ 2 h 265"/>
                <a:gd name="T108" fmla="*/ 2 w 265"/>
                <a:gd name="T109" fmla="*/ 2 h 265"/>
                <a:gd name="T110" fmla="*/ 2 w 265"/>
                <a:gd name="T111" fmla="*/ 1 h 265"/>
                <a:gd name="T112" fmla="*/ 2 w 265"/>
                <a:gd name="T113" fmla="*/ 1 h 265"/>
                <a:gd name="T114" fmla="*/ 2 w 265"/>
                <a:gd name="T115" fmla="*/ 1 h 265"/>
                <a:gd name="T116" fmla="*/ 2 w 265"/>
                <a:gd name="T117" fmla="*/ 1 h 265"/>
                <a:gd name="T118" fmla="*/ 2 w 265"/>
                <a:gd name="T119" fmla="*/ 1 h 265"/>
                <a:gd name="T120" fmla="*/ 2 w 265"/>
                <a:gd name="T121" fmla="*/ 1 h 2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5" h="265">
                  <a:moveTo>
                    <a:pt x="265" y="132"/>
                  </a:moveTo>
                  <a:lnTo>
                    <a:pt x="264" y="118"/>
                  </a:lnTo>
                  <a:lnTo>
                    <a:pt x="262" y="104"/>
                  </a:lnTo>
                  <a:lnTo>
                    <a:pt x="259" y="92"/>
                  </a:lnTo>
                  <a:lnTo>
                    <a:pt x="253" y="79"/>
                  </a:lnTo>
                  <a:lnTo>
                    <a:pt x="247" y="66"/>
                  </a:lnTo>
                  <a:lnTo>
                    <a:pt x="239" y="54"/>
                  </a:lnTo>
                  <a:lnTo>
                    <a:pt x="231" y="44"/>
                  </a:lnTo>
                  <a:lnTo>
                    <a:pt x="221" y="34"/>
                  </a:lnTo>
                  <a:lnTo>
                    <a:pt x="211" y="24"/>
                  </a:lnTo>
                  <a:lnTo>
                    <a:pt x="199" y="17"/>
                  </a:lnTo>
                  <a:lnTo>
                    <a:pt x="186" y="11"/>
                  </a:lnTo>
                  <a:lnTo>
                    <a:pt x="173" y="6"/>
                  </a:lnTo>
                  <a:lnTo>
                    <a:pt x="160" y="2"/>
                  </a:lnTo>
                  <a:lnTo>
                    <a:pt x="147" y="0"/>
                  </a:lnTo>
                  <a:lnTo>
                    <a:pt x="133" y="0"/>
                  </a:lnTo>
                  <a:lnTo>
                    <a:pt x="118" y="0"/>
                  </a:lnTo>
                  <a:lnTo>
                    <a:pt x="105" y="2"/>
                  </a:lnTo>
                  <a:lnTo>
                    <a:pt x="91" y="6"/>
                  </a:lnTo>
                  <a:lnTo>
                    <a:pt x="79" y="11"/>
                  </a:lnTo>
                  <a:lnTo>
                    <a:pt x="66" y="17"/>
                  </a:lnTo>
                  <a:lnTo>
                    <a:pt x="54" y="24"/>
                  </a:lnTo>
                  <a:lnTo>
                    <a:pt x="44" y="34"/>
                  </a:lnTo>
                  <a:lnTo>
                    <a:pt x="34" y="44"/>
                  </a:lnTo>
                  <a:lnTo>
                    <a:pt x="25" y="54"/>
                  </a:lnTo>
                  <a:lnTo>
                    <a:pt x="18" y="66"/>
                  </a:lnTo>
                  <a:lnTo>
                    <a:pt x="12" y="79"/>
                  </a:lnTo>
                  <a:lnTo>
                    <a:pt x="6" y="92"/>
                  </a:lnTo>
                  <a:lnTo>
                    <a:pt x="3" y="104"/>
                  </a:lnTo>
                  <a:lnTo>
                    <a:pt x="1" y="118"/>
                  </a:lnTo>
                  <a:lnTo>
                    <a:pt x="0" y="132"/>
                  </a:lnTo>
                  <a:lnTo>
                    <a:pt x="1" y="146"/>
                  </a:lnTo>
                  <a:lnTo>
                    <a:pt x="3" y="160"/>
                  </a:lnTo>
                  <a:lnTo>
                    <a:pt x="6" y="174"/>
                  </a:lnTo>
                  <a:lnTo>
                    <a:pt x="12" y="186"/>
                  </a:lnTo>
                  <a:lnTo>
                    <a:pt x="18" y="199"/>
                  </a:lnTo>
                  <a:lnTo>
                    <a:pt x="25" y="211"/>
                  </a:lnTo>
                  <a:lnTo>
                    <a:pt x="34" y="221"/>
                  </a:lnTo>
                  <a:lnTo>
                    <a:pt x="44" y="231"/>
                  </a:lnTo>
                  <a:lnTo>
                    <a:pt x="54" y="240"/>
                  </a:lnTo>
                  <a:lnTo>
                    <a:pt x="66" y="247"/>
                  </a:lnTo>
                  <a:lnTo>
                    <a:pt x="79" y="253"/>
                  </a:lnTo>
                  <a:lnTo>
                    <a:pt x="91" y="259"/>
                  </a:lnTo>
                  <a:lnTo>
                    <a:pt x="105" y="262"/>
                  </a:lnTo>
                  <a:lnTo>
                    <a:pt x="118" y="264"/>
                  </a:lnTo>
                  <a:lnTo>
                    <a:pt x="133" y="265"/>
                  </a:lnTo>
                  <a:lnTo>
                    <a:pt x="147" y="264"/>
                  </a:lnTo>
                  <a:lnTo>
                    <a:pt x="160" y="262"/>
                  </a:lnTo>
                  <a:lnTo>
                    <a:pt x="173" y="259"/>
                  </a:lnTo>
                  <a:lnTo>
                    <a:pt x="186" y="253"/>
                  </a:lnTo>
                  <a:lnTo>
                    <a:pt x="199" y="247"/>
                  </a:lnTo>
                  <a:lnTo>
                    <a:pt x="211" y="240"/>
                  </a:lnTo>
                  <a:lnTo>
                    <a:pt x="221" y="231"/>
                  </a:lnTo>
                  <a:lnTo>
                    <a:pt x="231" y="221"/>
                  </a:lnTo>
                  <a:lnTo>
                    <a:pt x="239" y="211"/>
                  </a:lnTo>
                  <a:lnTo>
                    <a:pt x="247" y="199"/>
                  </a:lnTo>
                  <a:lnTo>
                    <a:pt x="253" y="186"/>
                  </a:lnTo>
                  <a:lnTo>
                    <a:pt x="259" y="174"/>
                  </a:lnTo>
                  <a:lnTo>
                    <a:pt x="262" y="160"/>
                  </a:lnTo>
                  <a:lnTo>
                    <a:pt x="264" y="146"/>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63737" name="Line 249"/>
          <p:cNvSpPr>
            <a:spLocks noChangeShapeType="1"/>
          </p:cNvSpPr>
          <p:nvPr/>
        </p:nvSpPr>
        <p:spPr bwMode="auto">
          <a:xfrm flipH="1">
            <a:off x="5972175" y="3829050"/>
            <a:ext cx="615950" cy="5048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738" name="Line 250"/>
          <p:cNvSpPr>
            <a:spLocks noChangeShapeType="1"/>
          </p:cNvSpPr>
          <p:nvPr/>
        </p:nvSpPr>
        <p:spPr bwMode="auto">
          <a:xfrm>
            <a:off x="5972175" y="2990850"/>
            <a:ext cx="615950" cy="4778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3739" name="Group 251"/>
          <p:cNvGrpSpPr>
            <a:grpSpLocks/>
          </p:cNvGrpSpPr>
          <p:nvPr/>
        </p:nvGrpSpPr>
        <p:grpSpPr bwMode="auto">
          <a:xfrm>
            <a:off x="5724525" y="2427288"/>
            <a:ext cx="1511300" cy="2427287"/>
            <a:chOff x="3606" y="2750"/>
            <a:chExt cx="952" cy="1529"/>
          </a:xfrm>
        </p:grpSpPr>
        <p:sp>
          <p:nvSpPr>
            <p:cNvPr id="51265" name="Line 252"/>
            <p:cNvSpPr>
              <a:spLocks noChangeShapeType="1"/>
            </p:cNvSpPr>
            <p:nvPr/>
          </p:nvSpPr>
          <p:spPr bwMode="auto">
            <a:xfrm>
              <a:off x="3762" y="3951"/>
              <a:ext cx="619" cy="23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266" name="Group 253"/>
            <p:cNvGrpSpPr>
              <a:grpSpLocks/>
            </p:cNvGrpSpPr>
            <p:nvPr/>
          </p:nvGrpSpPr>
          <p:grpSpPr bwMode="auto">
            <a:xfrm>
              <a:off x="3606" y="2750"/>
              <a:ext cx="952" cy="1529"/>
              <a:chOff x="3606" y="2750"/>
              <a:chExt cx="952" cy="1529"/>
            </a:xfrm>
          </p:grpSpPr>
          <p:sp>
            <p:nvSpPr>
              <p:cNvPr id="51267" name="Line 254"/>
              <p:cNvSpPr>
                <a:spLocks noChangeShapeType="1"/>
              </p:cNvSpPr>
              <p:nvPr/>
            </p:nvSpPr>
            <p:spPr bwMode="auto">
              <a:xfrm flipV="1">
                <a:off x="3762" y="2879"/>
                <a:ext cx="619" cy="22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68" name="Freeform 255"/>
              <p:cNvSpPr>
                <a:spLocks/>
              </p:cNvSpPr>
              <p:nvPr/>
            </p:nvSpPr>
            <p:spPr bwMode="auto">
              <a:xfrm>
                <a:off x="3649" y="3988"/>
                <a:ext cx="6" cy="14"/>
              </a:xfrm>
              <a:custGeom>
                <a:avLst/>
                <a:gdLst>
                  <a:gd name="T0" fmla="*/ 0 w 25"/>
                  <a:gd name="T1" fmla="*/ 0 h 83"/>
                  <a:gd name="T2" fmla="*/ 0 w 25"/>
                  <a:gd name="T3" fmla="*/ 0 h 83"/>
                  <a:gd name="T4" fmla="*/ 0 w 25"/>
                  <a:gd name="T5" fmla="*/ 0 h 83"/>
                  <a:gd name="T6" fmla="*/ 0 w 25"/>
                  <a:gd name="T7" fmla="*/ 0 h 83"/>
                  <a:gd name="T8" fmla="*/ 0 w 25"/>
                  <a:gd name="T9" fmla="*/ 0 h 83"/>
                  <a:gd name="T10" fmla="*/ 0 w 25"/>
                  <a:gd name="T11" fmla="*/ 0 h 83"/>
                  <a:gd name="T12" fmla="*/ 0 w 25"/>
                  <a:gd name="T13" fmla="*/ 0 h 83"/>
                  <a:gd name="T14" fmla="*/ 0 w 25"/>
                  <a:gd name="T15" fmla="*/ 0 h 83"/>
                  <a:gd name="T16" fmla="*/ 0 w 25"/>
                  <a:gd name="T17" fmla="*/ 0 h 83"/>
                  <a:gd name="T18" fmla="*/ 0 w 25"/>
                  <a:gd name="T19" fmla="*/ 0 h 83"/>
                  <a:gd name="T20" fmla="*/ 0 w 25"/>
                  <a:gd name="T21" fmla="*/ 0 h 83"/>
                  <a:gd name="T22" fmla="*/ 0 w 25"/>
                  <a:gd name="T23" fmla="*/ 0 h 83"/>
                  <a:gd name="T24" fmla="*/ 0 w 25"/>
                  <a:gd name="T25" fmla="*/ 0 h 83"/>
                  <a:gd name="T26" fmla="*/ 0 w 25"/>
                  <a:gd name="T27" fmla="*/ 0 h 83"/>
                  <a:gd name="T28" fmla="*/ 0 w 25"/>
                  <a:gd name="T29" fmla="*/ 0 h 83"/>
                  <a:gd name="T30" fmla="*/ 0 w 25"/>
                  <a:gd name="T31" fmla="*/ 0 h 83"/>
                  <a:gd name="T32" fmla="*/ 0 w 25"/>
                  <a:gd name="T33" fmla="*/ 0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3">
                    <a:moveTo>
                      <a:pt x="3" y="0"/>
                    </a:moveTo>
                    <a:lnTo>
                      <a:pt x="2" y="5"/>
                    </a:lnTo>
                    <a:lnTo>
                      <a:pt x="1" y="11"/>
                    </a:lnTo>
                    <a:lnTo>
                      <a:pt x="0" y="17"/>
                    </a:lnTo>
                    <a:lnTo>
                      <a:pt x="0" y="22"/>
                    </a:lnTo>
                    <a:lnTo>
                      <a:pt x="0" y="27"/>
                    </a:lnTo>
                    <a:lnTo>
                      <a:pt x="0" y="34"/>
                    </a:lnTo>
                    <a:lnTo>
                      <a:pt x="1" y="39"/>
                    </a:lnTo>
                    <a:lnTo>
                      <a:pt x="2" y="44"/>
                    </a:lnTo>
                    <a:lnTo>
                      <a:pt x="4" y="50"/>
                    </a:lnTo>
                    <a:lnTo>
                      <a:pt x="7" y="55"/>
                    </a:lnTo>
                    <a:lnTo>
                      <a:pt x="9" y="59"/>
                    </a:lnTo>
                    <a:lnTo>
                      <a:pt x="12" y="65"/>
                    </a:lnTo>
                    <a:lnTo>
                      <a:pt x="18" y="74"/>
                    </a:lnTo>
                    <a:lnTo>
                      <a:pt x="21" y="78"/>
                    </a:lnTo>
                    <a:lnTo>
                      <a:pt x="23" y="81"/>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69" name="Freeform 256"/>
              <p:cNvSpPr>
                <a:spLocks/>
              </p:cNvSpPr>
              <p:nvPr/>
            </p:nvSpPr>
            <p:spPr bwMode="auto">
              <a:xfrm>
                <a:off x="3615" y="3928"/>
                <a:ext cx="49" cy="76"/>
              </a:xfrm>
              <a:custGeom>
                <a:avLst/>
                <a:gdLst>
                  <a:gd name="T0" fmla="*/ 2 w 255"/>
                  <a:gd name="T1" fmla="*/ 0 h 400"/>
                  <a:gd name="T2" fmla="*/ 2 w 255"/>
                  <a:gd name="T3" fmla="*/ 0 h 400"/>
                  <a:gd name="T4" fmla="*/ 2 w 255"/>
                  <a:gd name="T5" fmla="*/ 0 h 400"/>
                  <a:gd name="T6" fmla="*/ 2 w 255"/>
                  <a:gd name="T7" fmla="*/ 0 h 400"/>
                  <a:gd name="T8" fmla="*/ 2 w 255"/>
                  <a:gd name="T9" fmla="*/ 0 h 400"/>
                  <a:gd name="T10" fmla="*/ 2 w 255"/>
                  <a:gd name="T11" fmla="*/ 0 h 400"/>
                  <a:gd name="T12" fmla="*/ 2 w 255"/>
                  <a:gd name="T13" fmla="*/ 0 h 400"/>
                  <a:gd name="T14" fmla="*/ 2 w 255"/>
                  <a:gd name="T15" fmla="*/ 0 h 400"/>
                  <a:gd name="T16" fmla="*/ 2 w 255"/>
                  <a:gd name="T17" fmla="*/ 0 h 400"/>
                  <a:gd name="T18" fmla="*/ 2 w 255"/>
                  <a:gd name="T19" fmla="*/ 0 h 400"/>
                  <a:gd name="T20" fmla="*/ 1 w 255"/>
                  <a:gd name="T21" fmla="*/ 0 h 400"/>
                  <a:gd name="T22" fmla="*/ 1 w 255"/>
                  <a:gd name="T23" fmla="*/ 0 h 400"/>
                  <a:gd name="T24" fmla="*/ 1 w 255"/>
                  <a:gd name="T25" fmla="*/ 0 h 400"/>
                  <a:gd name="T26" fmla="*/ 1 w 255"/>
                  <a:gd name="T27" fmla="*/ 0 h 400"/>
                  <a:gd name="T28" fmla="*/ 1 w 255"/>
                  <a:gd name="T29" fmla="*/ 0 h 400"/>
                  <a:gd name="T30" fmla="*/ 1 w 255"/>
                  <a:gd name="T31" fmla="*/ 0 h 400"/>
                  <a:gd name="T32" fmla="*/ 1 w 255"/>
                  <a:gd name="T33" fmla="*/ 0 h 400"/>
                  <a:gd name="T34" fmla="*/ 1 w 255"/>
                  <a:gd name="T35" fmla="*/ 0 h 400"/>
                  <a:gd name="T36" fmla="*/ 1 w 255"/>
                  <a:gd name="T37" fmla="*/ 0 h 400"/>
                  <a:gd name="T38" fmla="*/ 1 w 255"/>
                  <a:gd name="T39" fmla="*/ 0 h 400"/>
                  <a:gd name="T40" fmla="*/ 1 w 255"/>
                  <a:gd name="T41" fmla="*/ 0 h 400"/>
                  <a:gd name="T42" fmla="*/ 0 w 255"/>
                  <a:gd name="T43" fmla="*/ 1 h 400"/>
                  <a:gd name="T44" fmla="*/ 0 w 255"/>
                  <a:gd name="T45" fmla="*/ 1 h 400"/>
                  <a:gd name="T46" fmla="*/ 0 w 255"/>
                  <a:gd name="T47" fmla="*/ 1 h 400"/>
                  <a:gd name="T48" fmla="*/ 0 w 255"/>
                  <a:gd name="T49" fmla="*/ 1 h 400"/>
                  <a:gd name="T50" fmla="*/ 0 w 255"/>
                  <a:gd name="T51" fmla="*/ 2 h 400"/>
                  <a:gd name="T52" fmla="*/ 0 w 255"/>
                  <a:gd name="T53" fmla="*/ 2 h 400"/>
                  <a:gd name="T54" fmla="*/ 0 w 255"/>
                  <a:gd name="T55" fmla="*/ 2 h 400"/>
                  <a:gd name="T56" fmla="*/ 0 w 255"/>
                  <a:gd name="T57" fmla="*/ 2 h 400"/>
                  <a:gd name="T58" fmla="*/ 0 w 255"/>
                  <a:gd name="T59" fmla="*/ 2 h 400"/>
                  <a:gd name="T60" fmla="*/ 0 w 255"/>
                  <a:gd name="T61" fmla="*/ 2 h 400"/>
                  <a:gd name="T62" fmla="*/ 0 w 255"/>
                  <a:gd name="T63" fmla="*/ 2 h 400"/>
                  <a:gd name="T64" fmla="*/ 0 w 255"/>
                  <a:gd name="T65" fmla="*/ 2 h 400"/>
                  <a:gd name="T66" fmla="*/ 0 w 255"/>
                  <a:gd name="T67" fmla="*/ 3 h 400"/>
                  <a:gd name="T68" fmla="*/ 0 w 255"/>
                  <a:gd name="T69" fmla="*/ 3 h 400"/>
                  <a:gd name="T70" fmla="*/ 0 w 255"/>
                  <a:gd name="T71" fmla="*/ 3 h 400"/>
                  <a:gd name="T72" fmla="*/ 0 w 255"/>
                  <a:gd name="T73" fmla="*/ 3 h 400"/>
                  <a:gd name="T74" fmla="*/ 0 w 255"/>
                  <a:gd name="T75" fmla="*/ 3 h 400"/>
                  <a:gd name="T76" fmla="*/ 0 w 255"/>
                  <a:gd name="T77" fmla="*/ 3 h 400"/>
                  <a:gd name="T78" fmla="*/ 0 w 255"/>
                  <a:gd name="T79" fmla="*/ 3 h 400"/>
                  <a:gd name="T80" fmla="*/ 1 w 255"/>
                  <a:gd name="T81" fmla="*/ 3 h 400"/>
                  <a:gd name="T82" fmla="*/ 1 w 255"/>
                  <a:gd name="T83" fmla="*/ 3 h 400"/>
                  <a:gd name="T84" fmla="*/ 1 w 255"/>
                  <a:gd name="T85" fmla="*/ 3 h 400"/>
                  <a:gd name="T86" fmla="*/ 1 w 255"/>
                  <a:gd name="T87" fmla="*/ 3 h 400"/>
                  <a:gd name="T88" fmla="*/ 1 w 255"/>
                  <a:gd name="T89" fmla="*/ 3 h 400"/>
                  <a:gd name="T90" fmla="*/ 1 w 255"/>
                  <a:gd name="T91" fmla="*/ 3 h 400"/>
                  <a:gd name="T92" fmla="*/ 1 w 255"/>
                  <a:gd name="T93" fmla="*/ 2 h 400"/>
                  <a:gd name="T94" fmla="*/ 1 w 255"/>
                  <a:gd name="T95" fmla="*/ 2 h 400"/>
                  <a:gd name="T96" fmla="*/ 1 w 255"/>
                  <a:gd name="T97" fmla="*/ 2 h 400"/>
                  <a:gd name="T98" fmla="*/ 1 w 255"/>
                  <a:gd name="T99" fmla="*/ 2 h 400"/>
                  <a:gd name="T100" fmla="*/ 1 w 255"/>
                  <a:gd name="T101" fmla="*/ 2 h 400"/>
                  <a:gd name="T102" fmla="*/ 1 w 255"/>
                  <a:gd name="T103" fmla="*/ 2 h 400"/>
                  <a:gd name="T104" fmla="*/ 1 w 255"/>
                  <a:gd name="T105" fmla="*/ 2 h 400"/>
                  <a:gd name="T106" fmla="*/ 2 w 255"/>
                  <a:gd name="T107" fmla="*/ 1 h 400"/>
                  <a:gd name="T108" fmla="*/ 2 w 255"/>
                  <a:gd name="T109" fmla="*/ 1 h 400"/>
                  <a:gd name="T110" fmla="*/ 2 w 255"/>
                  <a:gd name="T111" fmla="*/ 1 h 400"/>
                  <a:gd name="T112" fmla="*/ 2 w 255"/>
                  <a:gd name="T113" fmla="*/ 0 h 400"/>
                  <a:gd name="T114" fmla="*/ 2 w 255"/>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55" h="400">
                    <a:moveTo>
                      <a:pt x="254" y="53"/>
                    </a:moveTo>
                    <a:lnTo>
                      <a:pt x="254" y="49"/>
                    </a:lnTo>
                    <a:lnTo>
                      <a:pt x="255" y="45"/>
                    </a:lnTo>
                    <a:lnTo>
                      <a:pt x="255" y="41"/>
                    </a:lnTo>
                    <a:lnTo>
                      <a:pt x="255" y="37"/>
                    </a:lnTo>
                    <a:lnTo>
                      <a:pt x="254" y="32"/>
                    </a:lnTo>
                    <a:lnTo>
                      <a:pt x="253" y="28"/>
                    </a:lnTo>
                    <a:lnTo>
                      <a:pt x="251" y="24"/>
                    </a:lnTo>
                    <a:lnTo>
                      <a:pt x="250" y="20"/>
                    </a:lnTo>
                    <a:lnTo>
                      <a:pt x="248" y="15"/>
                    </a:lnTo>
                    <a:lnTo>
                      <a:pt x="247" y="12"/>
                    </a:lnTo>
                    <a:lnTo>
                      <a:pt x="244" y="8"/>
                    </a:lnTo>
                    <a:lnTo>
                      <a:pt x="243" y="7"/>
                    </a:lnTo>
                    <a:lnTo>
                      <a:pt x="242" y="5"/>
                    </a:lnTo>
                    <a:lnTo>
                      <a:pt x="241" y="4"/>
                    </a:lnTo>
                    <a:lnTo>
                      <a:pt x="239" y="3"/>
                    </a:lnTo>
                    <a:lnTo>
                      <a:pt x="237" y="1"/>
                    </a:lnTo>
                    <a:lnTo>
                      <a:pt x="235" y="1"/>
                    </a:lnTo>
                    <a:lnTo>
                      <a:pt x="231" y="0"/>
                    </a:lnTo>
                    <a:lnTo>
                      <a:pt x="227" y="0"/>
                    </a:lnTo>
                    <a:lnTo>
                      <a:pt x="210" y="0"/>
                    </a:lnTo>
                    <a:lnTo>
                      <a:pt x="193" y="0"/>
                    </a:lnTo>
                    <a:lnTo>
                      <a:pt x="177" y="0"/>
                    </a:lnTo>
                    <a:lnTo>
                      <a:pt x="168" y="0"/>
                    </a:lnTo>
                    <a:lnTo>
                      <a:pt x="160" y="1"/>
                    </a:lnTo>
                    <a:lnTo>
                      <a:pt x="152" y="3"/>
                    </a:lnTo>
                    <a:lnTo>
                      <a:pt x="144" y="5"/>
                    </a:lnTo>
                    <a:lnTo>
                      <a:pt x="140" y="6"/>
                    </a:lnTo>
                    <a:lnTo>
                      <a:pt x="135" y="7"/>
                    </a:lnTo>
                    <a:lnTo>
                      <a:pt x="132" y="9"/>
                    </a:lnTo>
                    <a:lnTo>
                      <a:pt x="128" y="10"/>
                    </a:lnTo>
                    <a:lnTo>
                      <a:pt x="125" y="12"/>
                    </a:lnTo>
                    <a:lnTo>
                      <a:pt x="122" y="14"/>
                    </a:lnTo>
                    <a:lnTo>
                      <a:pt x="114" y="20"/>
                    </a:lnTo>
                    <a:lnTo>
                      <a:pt x="108" y="25"/>
                    </a:lnTo>
                    <a:lnTo>
                      <a:pt x="101" y="30"/>
                    </a:lnTo>
                    <a:lnTo>
                      <a:pt x="96" y="36"/>
                    </a:lnTo>
                    <a:lnTo>
                      <a:pt x="90" y="42"/>
                    </a:lnTo>
                    <a:lnTo>
                      <a:pt x="87" y="45"/>
                    </a:lnTo>
                    <a:lnTo>
                      <a:pt x="84" y="48"/>
                    </a:lnTo>
                    <a:lnTo>
                      <a:pt x="82" y="52"/>
                    </a:lnTo>
                    <a:lnTo>
                      <a:pt x="80" y="55"/>
                    </a:lnTo>
                    <a:lnTo>
                      <a:pt x="71" y="70"/>
                    </a:lnTo>
                    <a:lnTo>
                      <a:pt x="67" y="76"/>
                    </a:lnTo>
                    <a:lnTo>
                      <a:pt x="63" y="83"/>
                    </a:lnTo>
                    <a:lnTo>
                      <a:pt x="60" y="91"/>
                    </a:lnTo>
                    <a:lnTo>
                      <a:pt x="57" y="98"/>
                    </a:lnTo>
                    <a:lnTo>
                      <a:pt x="53" y="107"/>
                    </a:lnTo>
                    <a:lnTo>
                      <a:pt x="51" y="114"/>
                    </a:lnTo>
                    <a:lnTo>
                      <a:pt x="43" y="147"/>
                    </a:lnTo>
                    <a:lnTo>
                      <a:pt x="25" y="211"/>
                    </a:lnTo>
                    <a:lnTo>
                      <a:pt x="16" y="243"/>
                    </a:lnTo>
                    <a:lnTo>
                      <a:pt x="12" y="259"/>
                    </a:lnTo>
                    <a:lnTo>
                      <a:pt x="8" y="275"/>
                    </a:lnTo>
                    <a:lnTo>
                      <a:pt x="4" y="291"/>
                    </a:lnTo>
                    <a:lnTo>
                      <a:pt x="2" y="300"/>
                    </a:lnTo>
                    <a:lnTo>
                      <a:pt x="1" y="307"/>
                    </a:lnTo>
                    <a:lnTo>
                      <a:pt x="0" y="316"/>
                    </a:lnTo>
                    <a:lnTo>
                      <a:pt x="0" y="324"/>
                    </a:lnTo>
                    <a:lnTo>
                      <a:pt x="0" y="333"/>
                    </a:lnTo>
                    <a:lnTo>
                      <a:pt x="2" y="341"/>
                    </a:lnTo>
                    <a:lnTo>
                      <a:pt x="3" y="349"/>
                    </a:lnTo>
                    <a:lnTo>
                      <a:pt x="5" y="357"/>
                    </a:lnTo>
                    <a:lnTo>
                      <a:pt x="9" y="365"/>
                    </a:lnTo>
                    <a:lnTo>
                      <a:pt x="11" y="369"/>
                    </a:lnTo>
                    <a:lnTo>
                      <a:pt x="13" y="372"/>
                    </a:lnTo>
                    <a:lnTo>
                      <a:pt x="15" y="375"/>
                    </a:lnTo>
                    <a:lnTo>
                      <a:pt x="17" y="379"/>
                    </a:lnTo>
                    <a:lnTo>
                      <a:pt x="19" y="383"/>
                    </a:lnTo>
                    <a:lnTo>
                      <a:pt x="23" y="386"/>
                    </a:lnTo>
                    <a:lnTo>
                      <a:pt x="26" y="388"/>
                    </a:lnTo>
                    <a:lnTo>
                      <a:pt x="29" y="391"/>
                    </a:lnTo>
                    <a:lnTo>
                      <a:pt x="32" y="393"/>
                    </a:lnTo>
                    <a:lnTo>
                      <a:pt x="36" y="394"/>
                    </a:lnTo>
                    <a:lnTo>
                      <a:pt x="40" y="397"/>
                    </a:lnTo>
                    <a:lnTo>
                      <a:pt x="44" y="398"/>
                    </a:lnTo>
                    <a:lnTo>
                      <a:pt x="48" y="398"/>
                    </a:lnTo>
                    <a:lnTo>
                      <a:pt x="52" y="399"/>
                    </a:lnTo>
                    <a:lnTo>
                      <a:pt x="61" y="399"/>
                    </a:lnTo>
                    <a:lnTo>
                      <a:pt x="68" y="400"/>
                    </a:lnTo>
                    <a:lnTo>
                      <a:pt x="85" y="399"/>
                    </a:lnTo>
                    <a:lnTo>
                      <a:pt x="94" y="399"/>
                    </a:lnTo>
                    <a:lnTo>
                      <a:pt x="102" y="400"/>
                    </a:lnTo>
                    <a:lnTo>
                      <a:pt x="110" y="400"/>
                    </a:lnTo>
                    <a:lnTo>
                      <a:pt x="114" y="400"/>
                    </a:lnTo>
                    <a:lnTo>
                      <a:pt x="118" y="399"/>
                    </a:lnTo>
                    <a:lnTo>
                      <a:pt x="123" y="398"/>
                    </a:lnTo>
                    <a:lnTo>
                      <a:pt x="126" y="397"/>
                    </a:lnTo>
                    <a:lnTo>
                      <a:pt x="130" y="394"/>
                    </a:lnTo>
                    <a:lnTo>
                      <a:pt x="133" y="392"/>
                    </a:lnTo>
                    <a:lnTo>
                      <a:pt x="138" y="390"/>
                    </a:lnTo>
                    <a:lnTo>
                      <a:pt x="141" y="387"/>
                    </a:lnTo>
                    <a:lnTo>
                      <a:pt x="147" y="382"/>
                    </a:lnTo>
                    <a:lnTo>
                      <a:pt x="153" y="376"/>
                    </a:lnTo>
                    <a:lnTo>
                      <a:pt x="159" y="370"/>
                    </a:lnTo>
                    <a:lnTo>
                      <a:pt x="163" y="363"/>
                    </a:lnTo>
                    <a:lnTo>
                      <a:pt x="168" y="356"/>
                    </a:lnTo>
                    <a:lnTo>
                      <a:pt x="172" y="349"/>
                    </a:lnTo>
                    <a:lnTo>
                      <a:pt x="176" y="341"/>
                    </a:lnTo>
                    <a:lnTo>
                      <a:pt x="178" y="334"/>
                    </a:lnTo>
                    <a:lnTo>
                      <a:pt x="181" y="326"/>
                    </a:lnTo>
                    <a:lnTo>
                      <a:pt x="183" y="318"/>
                    </a:lnTo>
                    <a:lnTo>
                      <a:pt x="186" y="310"/>
                    </a:lnTo>
                    <a:lnTo>
                      <a:pt x="191" y="294"/>
                    </a:lnTo>
                    <a:lnTo>
                      <a:pt x="194" y="277"/>
                    </a:lnTo>
                    <a:lnTo>
                      <a:pt x="201" y="245"/>
                    </a:lnTo>
                    <a:lnTo>
                      <a:pt x="210" y="213"/>
                    </a:lnTo>
                    <a:lnTo>
                      <a:pt x="218" y="181"/>
                    </a:lnTo>
                    <a:lnTo>
                      <a:pt x="227" y="149"/>
                    </a:lnTo>
                    <a:lnTo>
                      <a:pt x="237" y="118"/>
                    </a:lnTo>
                    <a:lnTo>
                      <a:pt x="241" y="102"/>
                    </a:lnTo>
                    <a:lnTo>
                      <a:pt x="245" y="86"/>
                    </a:lnTo>
                    <a:lnTo>
                      <a:pt x="247" y="77"/>
                    </a:lnTo>
                    <a:lnTo>
                      <a:pt x="249" y="69"/>
                    </a:lnTo>
                    <a:lnTo>
                      <a:pt x="250" y="61"/>
                    </a:lnTo>
                    <a:lnTo>
                      <a:pt x="253"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70" name="Freeform 257"/>
              <p:cNvSpPr>
                <a:spLocks/>
              </p:cNvSpPr>
              <p:nvPr/>
            </p:nvSpPr>
            <p:spPr bwMode="auto">
              <a:xfrm>
                <a:off x="3630" y="3087"/>
                <a:ext cx="47" cy="75"/>
              </a:xfrm>
              <a:custGeom>
                <a:avLst/>
                <a:gdLst>
                  <a:gd name="T0" fmla="*/ 2 w 254"/>
                  <a:gd name="T1" fmla="*/ 0 h 400"/>
                  <a:gd name="T2" fmla="*/ 2 w 254"/>
                  <a:gd name="T3" fmla="*/ 0 h 400"/>
                  <a:gd name="T4" fmla="*/ 2 w 254"/>
                  <a:gd name="T5" fmla="*/ 0 h 400"/>
                  <a:gd name="T6" fmla="*/ 2 w 254"/>
                  <a:gd name="T7" fmla="*/ 0 h 400"/>
                  <a:gd name="T8" fmla="*/ 1 w 254"/>
                  <a:gd name="T9" fmla="*/ 0 h 400"/>
                  <a:gd name="T10" fmla="*/ 1 w 254"/>
                  <a:gd name="T11" fmla="*/ 0 h 400"/>
                  <a:gd name="T12" fmla="*/ 1 w 254"/>
                  <a:gd name="T13" fmla="*/ 0 h 400"/>
                  <a:gd name="T14" fmla="*/ 1 w 254"/>
                  <a:gd name="T15" fmla="*/ 0 h 400"/>
                  <a:gd name="T16" fmla="*/ 1 w 254"/>
                  <a:gd name="T17" fmla="*/ 0 h 400"/>
                  <a:gd name="T18" fmla="*/ 1 w 254"/>
                  <a:gd name="T19" fmla="*/ 0 h 400"/>
                  <a:gd name="T20" fmla="*/ 1 w 254"/>
                  <a:gd name="T21" fmla="*/ 0 h 400"/>
                  <a:gd name="T22" fmla="*/ 1 w 254"/>
                  <a:gd name="T23" fmla="*/ 0 h 400"/>
                  <a:gd name="T24" fmla="*/ 1 w 254"/>
                  <a:gd name="T25" fmla="*/ 0 h 400"/>
                  <a:gd name="T26" fmla="*/ 1 w 254"/>
                  <a:gd name="T27" fmla="*/ 0 h 400"/>
                  <a:gd name="T28" fmla="*/ 1 w 254"/>
                  <a:gd name="T29" fmla="*/ 0 h 400"/>
                  <a:gd name="T30" fmla="*/ 1 w 254"/>
                  <a:gd name="T31" fmla="*/ 0 h 400"/>
                  <a:gd name="T32" fmla="*/ 1 w 254"/>
                  <a:gd name="T33" fmla="*/ 0 h 400"/>
                  <a:gd name="T34" fmla="*/ 0 w 254"/>
                  <a:gd name="T35" fmla="*/ 1 h 400"/>
                  <a:gd name="T36" fmla="*/ 0 w 254"/>
                  <a:gd name="T37" fmla="*/ 1 h 400"/>
                  <a:gd name="T38" fmla="*/ 0 w 254"/>
                  <a:gd name="T39" fmla="*/ 1 h 400"/>
                  <a:gd name="T40" fmla="*/ 0 w 254"/>
                  <a:gd name="T41" fmla="*/ 2 h 400"/>
                  <a:gd name="T42" fmla="*/ 0 w 254"/>
                  <a:gd name="T43" fmla="*/ 2 h 400"/>
                  <a:gd name="T44" fmla="*/ 0 w 254"/>
                  <a:gd name="T45" fmla="*/ 2 h 400"/>
                  <a:gd name="T46" fmla="*/ 0 w 254"/>
                  <a:gd name="T47" fmla="*/ 2 h 400"/>
                  <a:gd name="T48" fmla="*/ 0 w 254"/>
                  <a:gd name="T49" fmla="*/ 2 h 400"/>
                  <a:gd name="T50" fmla="*/ 0 w 254"/>
                  <a:gd name="T51" fmla="*/ 2 h 400"/>
                  <a:gd name="T52" fmla="*/ 0 w 254"/>
                  <a:gd name="T53" fmla="*/ 2 h 400"/>
                  <a:gd name="T54" fmla="*/ 0 w 254"/>
                  <a:gd name="T55" fmla="*/ 2 h 400"/>
                  <a:gd name="T56" fmla="*/ 0 w 254"/>
                  <a:gd name="T57" fmla="*/ 2 h 400"/>
                  <a:gd name="T58" fmla="*/ 0 w 254"/>
                  <a:gd name="T59" fmla="*/ 3 h 400"/>
                  <a:gd name="T60" fmla="*/ 0 w 254"/>
                  <a:gd name="T61" fmla="*/ 3 h 400"/>
                  <a:gd name="T62" fmla="*/ 0 w 254"/>
                  <a:gd name="T63" fmla="*/ 3 h 400"/>
                  <a:gd name="T64" fmla="*/ 0 w 254"/>
                  <a:gd name="T65" fmla="*/ 3 h 400"/>
                  <a:gd name="T66" fmla="*/ 1 w 254"/>
                  <a:gd name="T67" fmla="*/ 3 h 400"/>
                  <a:gd name="T68" fmla="*/ 1 w 254"/>
                  <a:gd name="T69" fmla="*/ 3 h 400"/>
                  <a:gd name="T70" fmla="*/ 1 w 254"/>
                  <a:gd name="T71" fmla="*/ 3 h 400"/>
                  <a:gd name="T72" fmla="*/ 1 w 254"/>
                  <a:gd name="T73" fmla="*/ 3 h 400"/>
                  <a:gd name="T74" fmla="*/ 1 w 254"/>
                  <a:gd name="T75" fmla="*/ 3 h 400"/>
                  <a:gd name="T76" fmla="*/ 1 w 254"/>
                  <a:gd name="T77" fmla="*/ 2 h 400"/>
                  <a:gd name="T78" fmla="*/ 1 w 254"/>
                  <a:gd name="T79" fmla="*/ 2 h 400"/>
                  <a:gd name="T80" fmla="*/ 1 w 254"/>
                  <a:gd name="T81" fmla="*/ 2 h 400"/>
                  <a:gd name="T82" fmla="*/ 1 w 254"/>
                  <a:gd name="T83" fmla="*/ 2 h 400"/>
                  <a:gd name="T84" fmla="*/ 1 w 254"/>
                  <a:gd name="T85" fmla="*/ 2 h 400"/>
                  <a:gd name="T86" fmla="*/ 1 w 254"/>
                  <a:gd name="T87" fmla="*/ 2 h 400"/>
                  <a:gd name="T88" fmla="*/ 1 w 254"/>
                  <a:gd name="T89" fmla="*/ 2 h 400"/>
                  <a:gd name="T90" fmla="*/ 1 w 254"/>
                  <a:gd name="T91" fmla="*/ 1 h 400"/>
                  <a:gd name="T92" fmla="*/ 1 w 254"/>
                  <a:gd name="T93" fmla="*/ 1 h 400"/>
                  <a:gd name="T94" fmla="*/ 2 w 254"/>
                  <a:gd name="T95" fmla="*/ 0 h 4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4" h="400">
                    <a:moveTo>
                      <a:pt x="253" y="54"/>
                    </a:moveTo>
                    <a:lnTo>
                      <a:pt x="254" y="49"/>
                    </a:lnTo>
                    <a:lnTo>
                      <a:pt x="254" y="45"/>
                    </a:lnTo>
                    <a:lnTo>
                      <a:pt x="254" y="41"/>
                    </a:lnTo>
                    <a:lnTo>
                      <a:pt x="254" y="36"/>
                    </a:lnTo>
                    <a:lnTo>
                      <a:pt x="253" y="33"/>
                    </a:lnTo>
                    <a:lnTo>
                      <a:pt x="252" y="29"/>
                    </a:lnTo>
                    <a:lnTo>
                      <a:pt x="251" y="25"/>
                    </a:lnTo>
                    <a:lnTo>
                      <a:pt x="250" y="21"/>
                    </a:lnTo>
                    <a:lnTo>
                      <a:pt x="249" y="16"/>
                    </a:lnTo>
                    <a:lnTo>
                      <a:pt x="247" y="12"/>
                    </a:lnTo>
                    <a:lnTo>
                      <a:pt x="246" y="10"/>
                    </a:lnTo>
                    <a:lnTo>
                      <a:pt x="245" y="8"/>
                    </a:lnTo>
                    <a:lnTo>
                      <a:pt x="243" y="7"/>
                    </a:lnTo>
                    <a:lnTo>
                      <a:pt x="241" y="6"/>
                    </a:lnTo>
                    <a:lnTo>
                      <a:pt x="240" y="3"/>
                    </a:lnTo>
                    <a:lnTo>
                      <a:pt x="238" y="2"/>
                    </a:lnTo>
                    <a:lnTo>
                      <a:pt x="237" y="2"/>
                    </a:lnTo>
                    <a:lnTo>
                      <a:pt x="235" y="1"/>
                    </a:lnTo>
                    <a:lnTo>
                      <a:pt x="233" y="1"/>
                    </a:lnTo>
                    <a:lnTo>
                      <a:pt x="231" y="0"/>
                    </a:lnTo>
                    <a:lnTo>
                      <a:pt x="226" y="0"/>
                    </a:lnTo>
                    <a:lnTo>
                      <a:pt x="218" y="0"/>
                    </a:lnTo>
                    <a:lnTo>
                      <a:pt x="209" y="0"/>
                    </a:lnTo>
                    <a:lnTo>
                      <a:pt x="201" y="0"/>
                    </a:lnTo>
                    <a:lnTo>
                      <a:pt x="192" y="0"/>
                    </a:lnTo>
                    <a:lnTo>
                      <a:pt x="184" y="0"/>
                    </a:lnTo>
                    <a:lnTo>
                      <a:pt x="176" y="0"/>
                    </a:lnTo>
                    <a:lnTo>
                      <a:pt x="168" y="1"/>
                    </a:lnTo>
                    <a:lnTo>
                      <a:pt x="160" y="1"/>
                    </a:lnTo>
                    <a:lnTo>
                      <a:pt x="156" y="2"/>
                    </a:lnTo>
                    <a:lnTo>
                      <a:pt x="152" y="2"/>
                    </a:lnTo>
                    <a:lnTo>
                      <a:pt x="148" y="3"/>
                    </a:lnTo>
                    <a:lnTo>
                      <a:pt x="143" y="5"/>
                    </a:lnTo>
                    <a:lnTo>
                      <a:pt x="139" y="6"/>
                    </a:lnTo>
                    <a:lnTo>
                      <a:pt x="136" y="7"/>
                    </a:lnTo>
                    <a:lnTo>
                      <a:pt x="132" y="9"/>
                    </a:lnTo>
                    <a:lnTo>
                      <a:pt x="128" y="11"/>
                    </a:lnTo>
                    <a:lnTo>
                      <a:pt x="124" y="13"/>
                    </a:lnTo>
                    <a:lnTo>
                      <a:pt x="121" y="15"/>
                    </a:lnTo>
                    <a:lnTo>
                      <a:pt x="118" y="17"/>
                    </a:lnTo>
                    <a:lnTo>
                      <a:pt x="114" y="19"/>
                    </a:lnTo>
                    <a:lnTo>
                      <a:pt x="110" y="23"/>
                    </a:lnTo>
                    <a:lnTo>
                      <a:pt x="108" y="25"/>
                    </a:lnTo>
                    <a:lnTo>
                      <a:pt x="102" y="30"/>
                    </a:lnTo>
                    <a:lnTo>
                      <a:pt x="95" y="36"/>
                    </a:lnTo>
                    <a:lnTo>
                      <a:pt x="90" y="42"/>
                    </a:lnTo>
                    <a:lnTo>
                      <a:pt x="87" y="45"/>
                    </a:lnTo>
                    <a:lnTo>
                      <a:pt x="84" y="48"/>
                    </a:lnTo>
                    <a:lnTo>
                      <a:pt x="82" y="51"/>
                    </a:lnTo>
                    <a:lnTo>
                      <a:pt x="79" y="56"/>
                    </a:lnTo>
                    <a:lnTo>
                      <a:pt x="71" y="70"/>
                    </a:lnTo>
                    <a:lnTo>
                      <a:pt x="67" y="77"/>
                    </a:lnTo>
                    <a:lnTo>
                      <a:pt x="62" y="84"/>
                    </a:lnTo>
                    <a:lnTo>
                      <a:pt x="60" y="88"/>
                    </a:lnTo>
                    <a:lnTo>
                      <a:pt x="59" y="92"/>
                    </a:lnTo>
                    <a:lnTo>
                      <a:pt x="57" y="95"/>
                    </a:lnTo>
                    <a:lnTo>
                      <a:pt x="56" y="99"/>
                    </a:lnTo>
                    <a:lnTo>
                      <a:pt x="54" y="107"/>
                    </a:lnTo>
                    <a:lnTo>
                      <a:pt x="52" y="115"/>
                    </a:lnTo>
                    <a:lnTo>
                      <a:pt x="42" y="147"/>
                    </a:lnTo>
                    <a:lnTo>
                      <a:pt x="34" y="179"/>
                    </a:lnTo>
                    <a:lnTo>
                      <a:pt x="25" y="211"/>
                    </a:lnTo>
                    <a:lnTo>
                      <a:pt x="16" y="243"/>
                    </a:lnTo>
                    <a:lnTo>
                      <a:pt x="11" y="259"/>
                    </a:lnTo>
                    <a:lnTo>
                      <a:pt x="8" y="275"/>
                    </a:lnTo>
                    <a:lnTo>
                      <a:pt x="4" y="291"/>
                    </a:lnTo>
                    <a:lnTo>
                      <a:pt x="3" y="299"/>
                    </a:lnTo>
                    <a:lnTo>
                      <a:pt x="1" y="308"/>
                    </a:lnTo>
                    <a:lnTo>
                      <a:pt x="1" y="312"/>
                    </a:lnTo>
                    <a:lnTo>
                      <a:pt x="1" y="317"/>
                    </a:lnTo>
                    <a:lnTo>
                      <a:pt x="0" y="320"/>
                    </a:lnTo>
                    <a:lnTo>
                      <a:pt x="0" y="324"/>
                    </a:lnTo>
                    <a:lnTo>
                      <a:pt x="1" y="328"/>
                    </a:lnTo>
                    <a:lnTo>
                      <a:pt x="1" y="332"/>
                    </a:lnTo>
                    <a:lnTo>
                      <a:pt x="1" y="337"/>
                    </a:lnTo>
                    <a:lnTo>
                      <a:pt x="2" y="341"/>
                    </a:lnTo>
                    <a:lnTo>
                      <a:pt x="3" y="345"/>
                    </a:lnTo>
                    <a:lnTo>
                      <a:pt x="3" y="350"/>
                    </a:lnTo>
                    <a:lnTo>
                      <a:pt x="5" y="353"/>
                    </a:lnTo>
                    <a:lnTo>
                      <a:pt x="6" y="357"/>
                    </a:lnTo>
                    <a:lnTo>
                      <a:pt x="7" y="361"/>
                    </a:lnTo>
                    <a:lnTo>
                      <a:pt x="9" y="364"/>
                    </a:lnTo>
                    <a:lnTo>
                      <a:pt x="10" y="369"/>
                    </a:lnTo>
                    <a:lnTo>
                      <a:pt x="12" y="372"/>
                    </a:lnTo>
                    <a:lnTo>
                      <a:pt x="15" y="376"/>
                    </a:lnTo>
                    <a:lnTo>
                      <a:pt x="17" y="379"/>
                    </a:lnTo>
                    <a:lnTo>
                      <a:pt x="19" y="383"/>
                    </a:lnTo>
                    <a:lnTo>
                      <a:pt x="22" y="386"/>
                    </a:lnTo>
                    <a:lnTo>
                      <a:pt x="25" y="389"/>
                    </a:lnTo>
                    <a:lnTo>
                      <a:pt x="28" y="391"/>
                    </a:lnTo>
                    <a:lnTo>
                      <a:pt x="32" y="393"/>
                    </a:lnTo>
                    <a:lnTo>
                      <a:pt x="36" y="395"/>
                    </a:lnTo>
                    <a:lnTo>
                      <a:pt x="40" y="396"/>
                    </a:lnTo>
                    <a:lnTo>
                      <a:pt x="43" y="397"/>
                    </a:lnTo>
                    <a:lnTo>
                      <a:pt x="48" y="399"/>
                    </a:lnTo>
                    <a:lnTo>
                      <a:pt x="52" y="399"/>
                    </a:lnTo>
                    <a:lnTo>
                      <a:pt x="56" y="400"/>
                    </a:lnTo>
                    <a:lnTo>
                      <a:pt x="60" y="400"/>
                    </a:lnTo>
                    <a:lnTo>
                      <a:pt x="69" y="400"/>
                    </a:lnTo>
                    <a:lnTo>
                      <a:pt x="85" y="400"/>
                    </a:lnTo>
                    <a:lnTo>
                      <a:pt x="93" y="400"/>
                    </a:lnTo>
                    <a:lnTo>
                      <a:pt x="102" y="400"/>
                    </a:lnTo>
                    <a:lnTo>
                      <a:pt x="106" y="400"/>
                    </a:lnTo>
                    <a:lnTo>
                      <a:pt x="110" y="400"/>
                    </a:lnTo>
                    <a:lnTo>
                      <a:pt x="115" y="400"/>
                    </a:lnTo>
                    <a:lnTo>
                      <a:pt x="118" y="399"/>
                    </a:lnTo>
                    <a:lnTo>
                      <a:pt x="122" y="397"/>
                    </a:lnTo>
                    <a:lnTo>
                      <a:pt x="126" y="396"/>
                    </a:lnTo>
                    <a:lnTo>
                      <a:pt x="130" y="394"/>
                    </a:lnTo>
                    <a:lnTo>
                      <a:pt x="134" y="392"/>
                    </a:lnTo>
                    <a:lnTo>
                      <a:pt x="137" y="390"/>
                    </a:lnTo>
                    <a:lnTo>
                      <a:pt x="140" y="388"/>
                    </a:lnTo>
                    <a:lnTo>
                      <a:pt x="143" y="385"/>
                    </a:lnTo>
                    <a:lnTo>
                      <a:pt x="147" y="383"/>
                    </a:lnTo>
                    <a:lnTo>
                      <a:pt x="150" y="379"/>
                    </a:lnTo>
                    <a:lnTo>
                      <a:pt x="153" y="376"/>
                    </a:lnTo>
                    <a:lnTo>
                      <a:pt x="156" y="373"/>
                    </a:lnTo>
                    <a:lnTo>
                      <a:pt x="158" y="370"/>
                    </a:lnTo>
                    <a:lnTo>
                      <a:pt x="160" y="367"/>
                    </a:lnTo>
                    <a:lnTo>
                      <a:pt x="164" y="363"/>
                    </a:lnTo>
                    <a:lnTo>
                      <a:pt x="166" y="360"/>
                    </a:lnTo>
                    <a:lnTo>
                      <a:pt x="168" y="356"/>
                    </a:lnTo>
                    <a:lnTo>
                      <a:pt x="170" y="353"/>
                    </a:lnTo>
                    <a:lnTo>
                      <a:pt x="172" y="350"/>
                    </a:lnTo>
                    <a:lnTo>
                      <a:pt x="173" y="345"/>
                    </a:lnTo>
                    <a:lnTo>
                      <a:pt x="175" y="342"/>
                    </a:lnTo>
                    <a:lnTo>
                      <a:pt x="179" y="334"/>
                    </a:lnTo>
                    <a:lnTo>
                      <a:pt x="181" y="326"/>
                    </a:lnTo>
                    <a:lnTo>
                      <a:pt x="184" y="319"/>
                    </a:lnTo>
                    <a:lnTo>
                      <a:pt x="186" y="310"/>
                    </a:lnTo>
                    <a:lnTo>
                      <a:pt x="188" y="303"/>
                    </a:lnTo>
                    <a:lnTo>
                      <a:pt x="190" y="294"/>
                    </a:lnTo>
                    <a:lnTo>
                      <a:pt x="193" y="278"/>
                    </a:lnTo>
                    <a:lnTo>
                      <a:pt x="202" y="245"/>
                    </a:lnTo>
                    <a:lnTo>
                      <a:pt x="209" y="213"/>
                    </a:lnTo>
                    <a:lnTo>
                      <a:pt x="218" y="181"/>
                    </a:lnTo>
                    <a:lnTo>
                      <a:pt x="227" y="149"/>
                    </a:lnTo>
                    <a:lnTo>
                      <a:pt x="236" y="117"/>
                    </a:lnTo>
                    <a:lnTo>
                      <a:pt x="241" y="101"/>
                    </a:lnTo>
                    <a:lnTo>
                      <a:pt x="243" y="93"/>
                    </a:lnTo>
                    <a:lnTo>
                      <a:pt x="246" y="85"/>
                    </a:lnTo>
                    <a:lnTo>
                      <a:pt x="247" y="77"/>
                    </a:lnTo>
                    <a:lnTo>
                      <a:pt x="249" y="70"/>
                    </a:lnTo>
                    <a:lnTo>
                      <a:pt x="251" y="61"/>
                    </a:lnTo>
                    <a:lnTo>
                      <a:pt x="252"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71" name="Freeform 258"/>
              <p:cNvSpPr>
                <a:spLocks/>
              </p:cNvSpPr>
              <p:nvPr/>
            </p:nvSpPr>
            <p:spPr bwMode="auto">
              <a:xfrm>
                <a:off x="3664" y="3146"/>
                <a:ext cx="4" cy="16"/>
              </a:xfrm>
              <a:custGeom>
                <a:avLst/>
                <a:gdLst>
                  <a:gd name="T0" fmla="*/ 0 w 24"/>
                  <a:gd name="T1" fmla="*/ 0 h 83"/>
                  <a:gd name="T2" fmla="*/ 0 w 24"/>
                  <a:gd name="T3" fmla="*/ 0 h 83"/>
                  <a:gd name="T4" fmla="*/ 0 w 24"/>
                  <a:gd name="T5" fmla="*/ 0 h 83"/>
                  <a:gd name="T6" fmla="*/ 0 w 24"/>
                  <a:gd name="T7" fmla="*/ 0 h 83"/>
                  <a:gd name="T8" fmla="*/ 0 w 24"/>
                  <a:gd name="T9" fmla="*/ 0 h 83"/>
                  <a:gd name="T10" fmla="*/ 0 w 24"/>
                  <a:gd name="T11" fmla="*/ 0 h 83"/>
                  <a:gd name="T12" fmla="*/ 0 w 24"/>
                  <a:gd name="T13" fmla="*/ 0 h 83"/>
                  <a:gd name="T14" fmla="*/ 0 w 24"/>
                  <a:gd name="T15" fmla="*/ 0 h 83"/>
                  <a:gd name="T16" fmla="*/ 0 w 24"/>
                  <a:gd name="T17" fmla="*/ 0 h 83"/>
                  <a:gd name="T18" fmla="*/ 0 w 24"/>
                  <a:gd name="T19" fmla="*/ 0 h 83"/>
                  <a:gd name="T20" fmla="*/ 0 w 24"/>
                  <a:gd name="T21" fmla="*/ 0 h 83"/>
                  <a:gd name="T22" fmla="*/ 0 w 24"/>
                  <a:gd name="T23" fmla="*/ 0 h 83"/>
                  <a:gd name="T24" fmla="*/ 0 w 24"/>
                  <a:gd name="T25" fmla="*/ 0 h 83"/>
                  <a:gd name="T26" fmla="*/ 0 w 24"/>
                  <a:gd name="T27" fmla="*/ 0 h 83"/>
                  <a:gd name="T28" fmla="*/ 0 w 24"/>
                  <a:gd name="T29" fmla="*/ 0 h 83"/>
                  <a:gd name="T30" fmla="*/ 0 w 24"/>
                  <a:gd name="T31" fmla="*/ 0 h 83"/>
                  <a:gd name="T32" fmla="*/ 0 w 24"/>
                  <a:gd name="T33" fmla="*/ 1 h 83"/>
                  <a:gd name="T34" fmla="*/ 0 w 24"/>
                  <a:gd name="T35" fmla="*/ 1 h 83"/>
                  <a:gd name="T36" fmla="*/ 0 w 24"/>
                  <a:gd name="T37" fmla="*/ 1 h 83"/>
                  <a:gd name="T38" fmla="*/ 0 w 24"/>
                  <a:gd name="T39" fmla="*/ 1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83">
                    <a:moveTo>
                      <a:pt x="3" y="0"/>
                    </a:moveTo>
                    <a:lnTo>
                      <a:pt x="2" y="5"/>
                    </a:lnTo>
                    <a:lnTo>
                      <a:pt x="1" y="10"/>
                    </a:lnTo>
                    <a:lnTo>
                      <a:pt x="1" y="15"/>
                    </a:lnTo>
                    <a:lnTo>
                      <a:pt x="0" y="21"/>
                    </a:lnTo>
                    <a:lnTo>
                      <a:pt x="0" y="27"/>
                    </a:lnTo>
                    <a:lnTo>
                      <a:pt x="1" y="33"/>
                    </a:lnTo>
                    <a:lnTo>
                      <a:pt x="1" y="38"/>
                    </a:lnTo>
                    <a:lnTo>
                      <a:pt x="2" y="41"/>
                    </a:lnTo>
                    <a:lnTo>
                      <a:pt x="2" y="43"/>
                    </a:lnTo>
                    <a:lnTo>
                      <a:pt x="3" y="46"/>
                    </a:lnTo>
                    <a:lnTo>
                      <a:pt x="4" y="48"/>
                    </a:lnTo>
                    <a:lnTo>
                      <a:pt x="5" y="52"/>
                    </a:lnTo>
                    <a:lnTo>
                      <a:pt x="6" y="54"/>
                    </a:lnTo>
                    <a:lnTo>
                      <a:pt x="9" y="59"/>
                    </a:lnTo>
                    <a:lnTo>
                      <a:pt x="12" y="63"/>
                    </a:lnTo>
                    <a:lnTo>
                      <a:pt x="18" y="73"/>
                    </a:lnTo>
                    <a:lnTo>
                      <a:pt x="21" y="78"/>
                    </a:lnTo>
                    <a:lnTo>
                      <a:pt x="23" y="80"/>
                    </a:lnTo>
                    <a:lnTo>
                      <a:pt x="24"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72" name="Line 259"/>
              <p:cNvSpPr>
                <a:spLocks noChangeShapeType="1"/>
              </p:cNvSpPr>
              <p:nvPr/>
            </p:nvSpPr>
            <p:spPr bwMode="auto">
              <a:xfrm flipH="1">
                <a:off x="3708" y="3049"/>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73" name="Freeform 260"/>
              <p:cNvSpPr>
                <a:spLocks/>
              </p:cNvSpPr>
              <p:nvPr/>
            </p:nvSpPr>
            <p:spPr bwMode="auto">
              <a:xfrm>
                <a:off x="3977" y="3348"/>
                <a:ext cx="50" cy="111"/>
              </a:xfrm>
              <a:custGeom>
                <a:avLst/>
                <a:gdLst>
                  <a:gd name="T0" fmla="*/ 0 w 266"/>
                  <a:gd name="T1" fmla="*/ 4 h 597"/>
                  <a:gd name="T2" fmla="*/ 1 w 266"/>
                  <a:gd name="T3" fmla="*/ 4 h 597"/>
                  <a:gd name="T4" fmla="*/ 1 w 266"/>
                  <a:gd name="T5" fmla="*/ 4 h 597"/>
                  <a:gd name="T6" fmla="*/ 1 w 266"/>
                  <a:gd name="T7" fmla="*/ 4 h 597"/>
                  <a:gd name="T8" fmla="*/ 1 w 266"/>
                  <a:gd name="T9" fmla="*/ 4 h 597"/>
                  <a:gd name="T10" fmla="*/ 1 w 266"/>
                  <a:gd name="T11" fmla="*/ 4 h 597"/>
                  <a:gd name="T12" fmla="*/ 1 w 266"/>
                  <a:gd name="T13" fmla="*/ 4 h 597"/>
                  <a:gd name="T14" fmla="*/ 1 w 266"/>
                  <a:gd name="T15" fmla="*/ 4 h 597"/>
                  <a:gd name="T16" fmla="*/ 1 w 266"/>
                  <a:gd name="T17" fmla="*/ 4 h 597"/>
                  <a:gd name="T18" fmla="*/ 1 w 266"/>
                  <a:gd name="T19" fmla="*/ 4 h 597"/>
                  <a:gd name="T20" fmla="*/ 1 w 266"/>
                  <a:gd name="T21" fmla="*/ 4 h 597"/>
                  <a:gd name="T22" fmla="*/ 1 w 266"/>
                  <a:gd name="T23" fmla="*/ 4 h 597"/>
                  <a:gd name="T24" fmla="*/ 1 w 266"/>
                  <a:gd name="T25" fmla="*/ 3 h 597"/>
                  <a:gd name="T26" fmla="*/ 1 w 266"/>
                  <a:gd name="T27" fmla="*/ 3 h 597"/>
                  <a:gd name="T28" fmla="*/ 1 w 266"/>
                  <a:gd name="T29" fmla="*/ 3 h 597"/>
                  <a:gd name="T30" fmla="*/ 1 w 266"/>
                  <a:gd name="T31" fmla="*/ 3 h 597"/>
                  <a:gd name="T32" fmla="*/ 2 w 266"/>
                  <a:gd name="T33" fmla="*/ 3 h 597"/>
                  <a:gd name="T34" fmla="*/ 2 w 266"/>
                  <a:gd name="T35" fmla="*/ 3 h 597"/>
                  <a:gd name="T36" fmla="*/ 2 w 266"/>
                  <a:gd name="T37" fmla="*/ 2 h 597"/>
                  <a:gd name="T38" fmla="*/ 2 w 266"/>
                  <a:gd name="T39" fmla="*/ 2 h 597"/>
                  <a:gd name="T40" fmla="*/ 2 w 266"/>
                  <a:gd name="T41" fmla="*/ 2 h 597"/>
                  <a:gd name="T42" fmla="*/ 2 w 266"/>
                  <a:gd name="T43" fmla="*/ 2 h 597"/>
                  <a:gd name="T44" fmla="*/ 2 w 266"/>
                  <a:gd name="T45" fmla="*/ 2 h 597"/>
                  <a:gd name="T46" fmla="*/ 2 w 266"/>
                  <a:gd name="T47" fmla="*/ 2 h 597"/>
                  <a:gd name="T48" fmla="*/ 2 w 266"/>
                  <a:gd name="T49" fmla="*/ 2 h 597"/>
                  <a:gd name="T50" fmla="*/ 2 w 266"/>
                  <a:gd name="T51" fmla="*/ 1 h 597"/>
                  <a:gd name="T52" fmla="*/ 2 w 266"/>
                  <a:gd name="T53" fmla="*/ 1 h 597"/>
                  <a:gd name="T54" fmla="*/ 2 w 266"/>
                  <a:gd name="T55" fmla="*/ 1 h 597"/>
                  <a:gd name="T56" fmla="*/ 2 w 266"/>
                  <a:gd name="T57" fmla="*/ 1 h 597"/>
                  <a:gd name="T58" fmla="*/ 2 w 266"/>
                  <a:gd name="T59" fmla="*/ 1 h 597"/>
                  <a:gd name="T60" fmla="*/ 2 w 266"/>
                  <a:gd name="T61" fmla="*/ 1 h 597"/>
                  <a:gd name="T62" fmla="*/ 2 w 266"/>
                  <a:gd name="T63" fmla="*/ 1 h 597"/>
                  <a:gd name="T64" fmla="*/ 2 w 266"/>
                  <a:gd name="T65" fmla="*/ 1 h 597"/>
                  <a:gd name="T66" fmla="*/ 2 w 266"/>
                  <a:gd name="T67" fmla="*/ 1 h 597"/>
                  <a:gd name="T68" fmla="*/ 1 w 266"/>
                  <a:gd name="T69" fmla="*/ 1 h 5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6" h="597">
                    <a:moveTo>
                      <a:pt x="159" y="0"/>
                    </a:moveTo>
                    <a:lnTo>
                      <a:pt x="0" y="597"/>
                    </a:lnTo>
                    <a:lnTo>
                      <a:pt x="104" y="597"/>
                    </a:lnTo>
                    <a:lnTo>
                      <a:pt x="107" y="597"/>
                    </a:lnTo>
                    <a:lnTo>
                      <a:pt x="111" y="596"/>
                    </a:lnTo>
                    <a:lnTo>
                      <a:pt x="116" y="596"/>
                    </a:lnTo>
                    <a:lnTo>
                      <a:pt x="120" y="595"/>
                    </a:lnTo>
                    <a:lnTo>
                      <a:pt x="124" y="594"/>
                    </a:lnTo>
                    <a:lnTo>
                      <a:pt x="127" y="592"/>
                    </a:lnTo>
                    <a:lnTo>
                      <a:pt x="132" y="591"/>
                    </a:lnTo>
                    <a:lnTo>
                      <a:pt x="136" y="589"/>
                    </a:lnTo>
                    <a:lnTo>
                      <a:pt x="140" y="587"/>
                    </a:lnTo>
                    <a:lnTo>
                      <a:pt x="144" y="585"/>
                    </a:lnTo>
                    <a:lnTo>
                      <a:pt x="149" y="581"/>
                    </a:lnTo>
                    <a:lnTo>
                      <a:pt x="153" y="578"/>
                    </a:lnTo>
                    <a:lnTo>
                      <a:pt x="156" y="576"/>
                    </a:lnTo>
                    <a:lnTo>
                      <a:pt x="160" y="572"/>
                    </a:lnTo>
                    <a:lnTo>
                      <a:pt x="165" y="569"/>
                    </a:lnTo>
                    <a:lnTo>
                      <a:pt x="168" y="565"/>
                    </a:lnTo>
                    <a:lnTo>
                      <a:pt x="172" y="561"/>
                    </a:lnTo>
                    <a:lnTo>
                      <a:pt x="176" y="557"/>
                    </a:lnTo>
                    <a:lnTo>
                      <a:pt x="180" y="553"/>
                    </a:lnTo>
                    <a:lnTo>
                      <a:pt x="183" y="548"/>
                    </a:lnTo>
                    <a:lnTo>
                      <a:pt x="186" y="544"/>
                    </a:lnTo>
                    <a:lnTo>
                      <a:pt x="189" y="539"/>
                    </a:lnTo>
                    <a:lnTo>
                      <a:pt x="192" y="535"/>
                    </a:lnTo>
                    <a:lnTo>
                      <a:pt x="196" y="529"/>
                    </a:lnTo>
                    <a:lnTo>
                      <a:pt x="199" y="524"/>
                    </a:lnTo>
                    <a:lnTo>
                      <a:pt x="202" y="519"/>
                    </a:lnTo>
                    <a:lnTo>
                      <a:pt x="204" y="513"/>
                    </a:lnTo>
                    <a:lnTo>
                      <a:pt x="206" y="508"/>
                    </a:lnTo>
                    <a:lnTo>
                      <a:pt x="208" y="503"/>
                    </a:lnTo>
                    <a:lnTo>
                      <a:pt x="210" y="497"/>
                    </a:lnTo>
                    <a:lnTo>
                      <a:pt x="213" y="492"/>
                    </a:lnTo>
                    <a:lnTo>
                      <a:pt x="215" y="487"/>
                    </a:lnTo>
                    <a:lnTo>
                      <a:pt x="216" y="481"/>
                    </a:lnTo>
                    <a:lnTo>
                      <a:pt x="261" y="315"/>
                    </a:lnTo>
                    <a:lnTo>
                      <a:pt x="262" y="310"/>
                    </a:lnTo>
                    <a:lnTo>
                      <a:pt x="263" y="304"/>
                    </a:lnTo>
                    <a:lnTo>
                      <a:pt x="264" y="298"/>
                    </a:lnTo>
                    <a:lnTo>
                      <a:pt x="265" y="293"/>
                    </a:lnTo>
                    <a:lnTo>
                      <a:pt x="266" y="288"/>
                    </a:lnTo>
                    <a:lnTo>
                      <a:pt x="266" y="282"/>
                    </a:lnTo>
                    <a:lnTo>
                      <a:pt x="266" y="277"/>
                    </a:lnTo>
                    <a:lnTo>
                      <a:pt x="266" y="272"/>
                    </a:lnTo>
                    <a:lnTo>
                      <a:pt x="266" y="266"/>
                    </a:lnTo>
                    <a:lnTo>
                      <a:pt x="266" y="262"/>
                    </a:lnTo>
                    <a:lnTo>
                      <a:pt x="265" y="257"/>
                    </a:lnTo>
                    <a:lnTo>
                      <a:pt x="265" y="252"/>
                    </a:lnTo>
                    <a:lnTo>
                      <a:pt x="264" y="248"/>
                    </a:lnTo>
                    <a:lnTo>
                      <a:pt x="263" y="243"/>
                    </a:lnTo>
                    <a:lnTo>
                      <a:pt x="262" y="239"/>
                    </a:lnTo>
                    <a:lnTo>
                      <a:pt x="259" y="234"/>
                    </a:lnTo>
                    <a:lnTo>
                      <a:pt x="258" y="231"/>
                    </a:lnTo>
                    <a:lnTo>
                      <a:pt x="256" y="227"/>
                    </a:lnTo>
                    <a:lnTo>
                      <a:pt x="254" y="224"/>
                    </a:lnTo>
                    <a:lnTo>
                      <a:pt x="252" y="221"/>
                    </a:lnTo>
                    <a:lnTo>
                      <a:pt x="250" y="217"/>
                    </a:lnTo>
                    <a:lnTo>
                      <a:pt x="247" y="214"/>
                    </a:lnTo>
                    <a:lnTo>
                      <a:pt x="245" y="212"/>
                    </a:lnTo>
                    <a:lnTo>
                      <a:pt x="241" y="210"/>
                    </a:lnTo>
                    <a:lnTo>
                      <a:pt x="238" y="207"/>
                    </a:lnTo>
                    <a:lnTo>
                      <a:pt x="235" y="206"/>
                    </a:lnTo>
                    <a:lnTo>
                      <a:pt x="232" y="203"/>
                    </a:lnTo>
                    <a:lnTo>
                      <a:pt x="229" y="202"/>
                    </a:lnTo>
                    <a:lnTo>
                      <a:pt x="225" y="201"/>
                    </a:lnTo>
                    <a:lnTo>
                      <a:pt x="221" y="200"/>
                    </a:lnTo>
                    <a:lnTo>
                      <a:pt x="218" y="199"/>
                    </a:lnTo>
                    <a:lnTo>
                      <a:pt x="215" y="199"/>
                    </a:lnTo>
                    <a:lnTo>
                      <a:pt x="210" y="199"/>
                    </a:lnTo>
                    <a:lnTo>
                      <a:pt x="106"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74" name="Line 261"/>
              <p:cNvSpPr>
                <a:spLocks noChangeShapeType="1"/>
              </p:cNvSpPr>
              <p:nvPr/>
            </p:nvSpPr>
            <p:spPr bwMode="auto">
              <a:xfrm flipH="1">
                <a:off x="4041" y="3348"/>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75" name="Freeform 262"/>
              <p:cNvSpPr>
                <a:spLocks/>
              </p:cNvSpPr>
              <p:nvPr/>
            </p:nvSpPr>
            <p:spPr bwMode="auto">
              <a:xfrm>
                <a:off x="4015" y="3580"/>
                <a:ext cx="50" cy="113"/>
              </a:xfrm>
              <a:custGeom>
                <a:avLst/>
                <a:gdLst>
                  <a:gd name="T0" fmla="*/ 1 w 267"/>
                  <a:gd name="T1" fmla="*/ 0 h 597"/>
                  <a:gd name="T2" fmla="*/ 0 w 267"/>
                  <a:gd name="T3" fmla="*/ 4 h 597"/>
                  <a:gd name="T4" fmla="*/ 1 w 267"/>
                  <a:gd name="T5" fmla="*/ 4 h 597"/>
                  <a:gd name="T6" fmla="*/ 1 w 267"/>
                  <a:gd name="T7" fmla="*/ 4 h 597"/>
                  <a:gd name="T8" fmla="*/ 1 w 267"/>
                  <a:gd name="T9" fmla="*/ 4 h 597"/>
                  <a:gd name="T10" fmla="*/ 1 w 267"/>
                  <a:gd name="T11" fmla="*/ 4 h 597"/>
                  <a:gd name="T12" fmla="*/ 1 w 267"/>
                  <a:gd name="T13" fmla="*/ 4 h 597"/>
                  <a:gd name="T14" fmla="*/ 1 w 267"/>
                  <a:gd name="T15" fmla="*/ 4 h 597"/>
                  <a:gd name="T16" fmla="*/ 1 w 267"/>
                  <a:gd name="T17" fmla="*/ 4 h 597"/>
                  <a:gd name="T18" fmla="*/ 1 w 267"/>
                  <a:gd name="T19" fmla="*/ 4 h 597"/>
                  <a:gd name="T20" fmla="*/ 1 w 267"/>
                  <a:gd name="T21" fmla="*/ 4 h 597"/>
                  <a:gd name="T22" fmla="*/ 1 w 267"/>
                  <a:gd name="T23" fmla="*/ 4 h 597"/>
                  <a:gd name="T24" fmla="*/ 1 w 267"/>
                  <a:gd name="T25" fmla="*/ 4 h 597"/>
                  <a:gd name="T26" fmla="*/ 1 w 267"/>
                  <a:gd name="T27" fmla="*/ 4 h 597"/>
                  <a:gd name="T28" fmla="*/ 1 w 267"/>
                  <a:gd name="T29" fmla="*/ 4 h 597"/>
                  <a:gd name="T30" fmla="*/ 1 w 267"/>
                  <a:gd name="T31" fmla="*/ 4 h 597"/>
                  <a:gd name="T32" fmla="*/ 1 w 267"/>
                  <a:gd name="T33" fmla="*/ 3 h 597"/>
                  <a:gd name="T34" fmla="*/ 1 w 267"/>
                  <a:gd name="T35" fmla="*/ 3 h 597"/>
                  <a:gd name="T36" fmla="*/ 1 w 267"/>
                  <a:gd name="T37" fmla="*/ 3 h 597"/>
                  <a:gd name="T38" fmla="*/ 1 w 267"/>
                  <a:gd name="T39" fmla="*/ 3 h 597"/>
                  <a:gd name="T40" fmla="*/ 2 w 267"/>
                  <a:gd name="T41" fmla="*/ 2 h 597"/>
                  <a:gd name="T42" fmla="*/ 2 w 267"/>
                  <a:gd name="T43" fmla="*/ 2 h 597"/>
                  <a:gd name="T44" fmla="*/ 2 w 267"/>
                  <a:gd name="T45" fmla="*/ 2 h 597"/>
                  <a:gd name="T46" fmla="*/ 2 w 267"/>
                  <a:gd name="T47" fmla="*/ 2 h 597"/>
                  <a:gd name="T48" fmla="*/ 2 w 267"/>
                  <a:gd name="T49" fmla="*/ 2 h 597"/>
                  <a:gd name="T50" fmla="*/ 2 w 267"/>
                  <a:gd name="T51" fmla="*/ 2 h 597"/>
                  <a:gd name="T52" fmla="*/ 2 w 267"/>
                  <a:gd name="T53" fmla="*/ 2 h 597"/>
                  <a:gd name="T54" fmla="*/ 2 w 267"/>
                  <a:gd name="T55" fmla="*/ 2 h 597"/>
                  <a:gd name="T56" fmla="*/ 2 w 267"/>
                  <a:gd name="T57" fmla="*/ 2 h 597"/>
                  <a:gd name="T58" fmla="*/ 2 w 267"/>
                  <a:gd name="T59" fmla="*/ 2 h 597"/>
                  <a:gd name="T60" fmla="*/ 2 w 267"/>
                  <a:gd name="T61" fmla="*/ 2 h 597"/>
                  <a:gd name="T62" fmla="*/ 2 w 267"/>
                  <a:gd name="T63" fmla="*/ 2 h 597"/>
                  <a:gd name="T64" fmla="*/ 2 w 267"/>
                  <a:gd name="T65" fmla="*/ 2 h 597"/>
                  <a:gd name="T66" fmla="*/ 1 w 267"/>
                  <a:gd name="T67" fmla="*/ 1 h 597"/>
                  <a:gd name="T68" fmla="*/ 1 w 267"/>
                  <a:gd name="T69" fmla="*/ 1 h 597"/>
                  <a:gd name="T70" fmla="*/ 1 w 267"/>
                  <a:gd name="T71" fmla="*/ 1 h 597"/>
                  <a:gd name="T72" fmla="*/ 1 w 267"/>
                  <a:gd name="T73" fmla="*/ 1 h 597"/>
                  <a:gd name="T74" fmla="*/ 1 w 267"/>
                  <a:gd name="T75" fmla="*/ 1 h 597"/>
                  <a:gd name="T76" fmla="*/ 1 w 267"/>
                  <a:gd name="T77" fmla="*/ 1 h 5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67" h="597">
                    <a:moveTo>
                      <a:pt x="161" y="0"/>
                    </a:moveTo>
                    <a:lnTo>
                      <a:pt x="0" y="597"/>
                    </a:lnTo>
                    <a:lnTo>
                      <a:pt x="105" y="597"/>
                    </a:lnTo>
                    <a:lnTo>
                      <a:pt x="113" y="596"/>
                    </a:lnTo>
                    <a:lnTo>
                      <a:pt x="120" y="595"/>
                    </a:lnTo>
                    <a:lnTo>
                      <a:pt x="129" y="593"/>
                    </a:lnTo>
                    <a:lnTo>
                      <a:pt x="136" y="588"/>
                    </a:lnTo>
                    <a:lnTo>
                      <a:pt x="145" y="584"/>
                    </a:lnTo>
                    <a:lnTo>
                      <a:pt x="152" y="579"/>
                    </a:lnTo>
                    <a:lnTo>
                      <a:pt x="160" y="573"/>
                    </a:lnTo>
                    <a:lnTo>
                      <a:pt x="168" y="566"/>
                    </a:lnTo>
                    <a:lnTo>
                      <a:pt x="175" y="559"/>
                    </a:lnTo>
                    <a:lnTo>
                      <a:pt x="182" y="550"/>
                    </a:lnTo>
                    <a:lnTo>
                      <a:pt x="188" y="542"/>
                    </a:lnTo>
                    <a:lnTo>
                      <a:pt x="195" y="532"/>
                    </a:lnTo>
                    <a:lnTo>
                      <a:pt x="200" y="522"/>
                    </a:lnTo>
                    <a:lnTo>
                      <a:pt x="206" y="512"/>
                    </a:lnTo>
                    <a:lnTo>
                      <a:pt x="210" y="502"/>
                    </a:lnTo>
                    <a:lnTo>
                      <a:pt x="214" y="491"/>
                    </a:lnTo>
                    <a:lnTo>
                      <a:pt x="217" y="481"/>
                    </a:lnTo>
                    <a:lnTo>
                      <a:pt x="262" y="315"/>
                    </a:lnTo>
                    <a:lnTo>
                      <a:pt x="264" y="304"/>
                    </a:lnTo>
                    <a:lnTo>
                      <a:pt x="266" y="293"/>
                    </a:lnTo>
                    <a:lnTo>
                      <a:pt x="267" y="283"/>
                    </a:lnTo>
                    <a:lnTo>
                      <a:pt x="267" y="272"/>
                    </a:lnTo>
                    <a:lnTo>
                      <a:pt x="267" y="263"/>
                    </a:lnTo>
                    <a:lnTo>
                      <a:pt x="266" y="253"/>
                    </a:lnTo>
                    <a:lnTo>
                      <a:pt x="264" y="244"/>
                    </a:lnTo>
                    <a:lnTo>
                      <a:pt x="262" y="236"/>
                    </a:lnTo>
                    <a:lnTo>
                      <a:pt x="258" y="229"/>
                    </a:lnTo>
                    <a:lnTo>
                      <a:pt x="255" y="222"/>
                    </a:lnTo>
                    <a:lnTo>
                      <a:pt x="249" y="216"/>
                    </a:lnTo>
                    <a:lnTo>
                      <a:pt x="245" y="210"/>
                    </a:lnTo>
                    <a:lnTo>
                      <a:pt x="239" y="206"/>
                    </a:lnTo>
                    <a:lnTo>
                      <a:pt x="232" y="203"/>
                    </a:lnTo>
                    <a:lnTo>
                      <a:pt x="226" y="200"/>
                    </a:lnTo>
                    <a:lnTo>
                      <a:pt x="219" y="199"/>
                    </a:lnTo>
                    <a:lnTo>
                      <a:pt x="212" y="199"/>
                    </a:lnTo>
                    <a:lnTo>
                      <a:pt x="108"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76" name="Line 263"/>
              <p:cNvSpPr>
                <a:spLocks noChangeShapeType="1"/>
              </p:cNvSpPr>
              <p:nvPr/>
            </p:nvSpPr>
            <p:spPr bwMode="auto">
              <a:xfrm flipH="1">
                <a:off x="4465" y="286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77" name="Freeform 264"/>
              <p:cNvSpPr>
                <a:spLocks/>
              </p:cNvSpPr>
              <p:nvPr/>
            </p:nvSpPr>
            <p:spPr bwMode="auto">
              <a:xfrm>
                <a:off x="4454" y="2840"/>
                <a:ext cx="11" cy="21"/>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2" y="22"/>
                    </a:lnTo>
                    <a:lnTo>
                      <a:pt x="1" y="31"/>
                    </a:lnTo>
                    <a:lnTo>
                      <a:pt x="0" y="42"/>
                    </a:lnTo>
                    <a:lnTo>
                      <a:pt x="1" y="51"/>
                    </a:lnTo>
                    <a:lnTo>
                      <a:pt x="2" y="61"/>
                    </a:lnTo>
                    <a:lnTo>
                      <a:pt x="4" y="70"/>
                    </a:lnTo>
                    <a:lnTo>
                      <a:pt x="6" y="78"/>
                    </a:lnTo>
                    <a:lnTo>
                      <a:pt x="9" y="86"/>
                    </a:lnTo>
                    <a:lnTo>
                      <a:pt x="13" y="93"/>
                    </a:lnTo>
                    <a:lnTo>
                      <a:pt x="18" y="98"/>
                    </a:lnTo>
                    <a:lnTo>
                      <a:pt x="23" y="104"/>
                    </a:lnTo>
                    <a:lnTo>
                      <a:pt x="28" y="108"/>
                    </a:lnTo>
                    <a:lnTo>
                      <a:pt x="35" y="111"/>
                    </a:lnTo>
                    <a:lnTo>
                      <a:pt x="41" y="114"/>
                    </a:lnTo>
                    <a:lnTo>
                      <a:pt x="49"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78" name="Line 265"/>
              <p:cNvSpPr>
                <a:spLocks noChangeShapeType="1"/>
              </p:cNvSpPr>
              <p:nvPr/>
            </p:nvSpPr>
            <p:spPr bwMode="auto">
              <a:xfrm flipV="1">
                <a:off x="4456" y="2809"/>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79" name="Freeform 266"/>
              <p:cNvSpPr>
                <a:spLocks/>
              </p:cNvSpPr>
              <p:nvPr/>
            </p:nvSpPr>
            <p:spPr bwMode="auto">
              <a:xfrm>
                <a:off x="4464" y="2788"/>
                <a:ext cx="21" cy="21"/>
              </a:xfrm>
              <a:custGeom>
                <a:avLst/>
                <a:gdLst>
                  <a:gd name="T0" fmla="*/ 1 w 111"/>
                  <a:gd name="T1" fmla="*/ 0 h 116"/>
                  <a:gd name="T2" fmla="*/ 1 w 111"/>
                  <a:gd name="T3" fmla="*/ 0 h 116"/>
                  <a:gd name="T4" fmla="*/ 1 w 111"/>
                  <a:gd name="T5" fmla="*/ 0 h 116"/>
                  <a:gd name="T6" fmla="*/ 1 w 111"/>
                  <a:gd name="T7" fmla="*/ 0 h 116"/>
                  <a:gd name="T8" fmla="*/ 1 w 111"/>
                  <a:gd name="T9" fmla="*/ 0 h 116"/>
                  <a:gd name="T10" fmla="*/ 1 w 111"/>
                  <a:gd name="T11" fmla="*/ 0 h 116"/>
                  <a:gd name="T12" fmla="*/ 0 w 111"/>
                  <a:gd name="T13" fmla="*/ 0 h 116"/>
                  <a:gd name="T14" fmla="*/ 0 w 111"/>
                  <a:gd name="T15" fmla="*/ 0 h 116"/>
                  <a:gd name="T16" fmla="*/ 0 w 111"/>
                  <a:gd name="T17" fmla="*/ 0 h 116"/>
                  <a:gd name="T18" fmla="*/ 0 w 111"/>
                  <a:gd name="T19" fmla="*/ 0 h 116"/>
                  <a:gd name="T20" fmla="*/ 0 w 111"/>
                  <a:gd name="T21" fmla="*/ 0 h 116"/>
                  <a:gd name="T22" fmla="*/ 0 w 111"/>
                  <a:gd name="T23" fmla="*/ 0 h 116"/>
                  <a:gd name="T24" fmla="*/ 0 w 111"/>
                  <a:gd name="T25" fmla="*/ 0 h 116"/>
                  <a:gd name="T26" fmla="*/ 0 w 111"/>
                  <a:gd name="T27" fmla="*/ 0 h 116"/>
                  <a:gd name="T28" fmla="*/ 0 w 111"/>
                  <a:gd name="T29" fmla="*/ 1 h 116"/>
                  <a:gd name="T30" fmla="*/ 0 w 111"/>
                  <a:gd name="T31" fmla="*/ 1 h 116"/>
                  <a:gd name="T32" fmla="*/ 0 w 111"/>
                  <a:gd name="T33" fmla="*/ 1 h 116"/>
                  <a:gd name="T34" fmla="*/ 0 w 111"/>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16">
                    <a:moveTo>
                      <a:pt x="111" y="0"/>
                    </a:moveTo>
                    <a:lnTo>
                      <a:pt x="104" y="0"/>
                    </a:lnTo>
                    <a:lnTo>
                      <a:pt x="97" y="1"/>
                    </a:lnTo>
                    <a:lnTo>
                      <a:pt x="88" y="4"/>
                    </a:lnTo>
                    <a:lnTo>
                      <a:pt x="81" y="8"/>
                    </a:lnTo>
                    <a:lnTo>
                      <a:pt x="72" y="12"/>
                    </a:lnTo>
                    <a:lnTo>
                      <a:pt x="65" y="17"/>
                    </a:lnTo>
                    <a:lnTo>
                      <a:pt x="56" y="24"/>
                    </a:lnTo>
                    <a:lnTo>
                      <a:pt x="49" y="30"/>
                    </a:lnTo>
                    <a:lnTo>
                      <a:pt x="41" y="37"/>
                    </a:lnTo>
                    <a:lnTo>
                      <a:pt x="35" y="46"/>
                    </a:lnTo>
                    <a:lnTo>
                      <a:pt x="27" y="54"/>
                    </a:lnTo>
                    <a:lnTo>
                      <a:pt x="22" y="64"/>
                    </a:lnTo>
                    <a:lnTo>
                      <a:pt x="16" y="74"/>
                    </a:lnTo>
                    <a:lnTo>
                      <a:pt x="11" y="84"/>
                    </a:lnTo>
                    <a:lnTo>
                      <a:pt x="6" y="95"/>
                    </a:lnTo>
                    <a:lnTo>
                      <a:pt x="3" y="106"/>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80" name="Line 267"/>
              <p:cNvSpPr>
                <a:spLocks noChangeShapeType="1"/>
              </p:cNvSpPr>
              <p:nvPr/>
            </p:nvSpPr>
            <p:spPr bwMode="auto">
              <a:xfrm>
                <a:off x="4485" y="2788"/>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81" name="Line 268"/>
              <p:cNvSpPr>
                <a:spLocks noChangeShapeType="1"/>
              </p:cNvSpPr>
              <p:nvPr/>
            </p:nvSpPr>
            <p:spPr bwMode="auto">
              <a:xfrm flipH="1">
                <a:off x="4513" y="2750"/>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82" name="Line 269"/>
              <p:cNvSpPr>
                <a:spLocks noChangeShapeType="1"/>
              </p:cNvSpPr>
              <p:nvPr/>
            </p:nvSpPr>
            <p:spPr bwMode="auto">
              <a:xfrm flipH="1">
                <a:off x="4468" y="4279"/>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83" name="Freeform 270"/>
              <p:cNvSpPr>
                <a:spLocks/>
              </p:cNvSpPr>
              <p:nvPr/>
            </p:nvSpPr>
            <p:spPr bwMode="auto">
              <a:xfrm>
                <a:off x="4457" y="4257"/>
                <a:ext cx="11" cy="22"/>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1" y="21"/>
                    </a:lnTo>
                    <a:lnTo>
                      <a:pt x="0" y="31"/>
                    </a:lnTo>
                    <a:lnTo>
                      <a:pt x="0" y="42"/>
                    </a:lnTo>
                    <a:lnTo>
                      <a:pt x="0" y="51"/>
                    </a:lnTo>
                    <a:lnTo>
                      <a:pt x="1" y="61"/>
                    </a:lnTo>
                    <a:lnTo>
                      <a:pt x="4" y="69"/>
                    </a:lnTo>
                    <a:lnTo>
                      <a:pt x="6" y="78"/>
                    </a:lnTo>
                    <a:lnTo>
                      <a:pt x="10" y="85"/>
                    </a:lnTo>
                    <a:lnTo>
                      <a:pt x="13" y="93"/>
                    </a:lnTo>
                    <a:lnTo>
                      <a:pt x="18" y="98"/>
                    </a:lnTo>
                    <a:lnTo>
                      <a:pt x="23" y="103"/>
                    </a:lnTo>
                    <a:lnTo>
                      <a:pt x="29" y="108"/>
                    </a:lnTo>
                    <a:lnTo>
                      <a:pt x="36" y="111"/>
                    </a:lnTo>
                    <a:lnTo>
                      <a:pt x="42" y="114"/>
                    </a:lnTo>
                    <a:lnTo>
                      <a:pt x="48"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84" name="Line 271"/>
              <p:cNvSpPr>
                <a:spLocks noChangeShapeType="1"/>
              </p:cNvSpPr>
              <p:nvPr/>
            </p:nvSpPr>
            <p:spPr bwMode="auto">
              <a:xfrm flipV="1">
                <a:off x="4457" y="4225"/>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85" name="Freeform 272"/>
              <p:cNvSpPr>
                <a:spLocks/>
              </p:cNvSpPr>
              <p:nvPr/>
            </p:nvSpPr>
            <p:spPr bwMode="auto">
              <a:xfrm>
                <a:off x="4466" y="4204"/>
                <a:ext cx="21" cy="21"/>
              </a:xfrm>
              <a:custGeom>
                <a:avLst/>
                <a:gdLst>
                  <a:gd name="T0" fmla="*/ 1 w 112"/>
                  <a:gd name="T1" fmla="*/ 0 h 116"/>
                  <a:gd name="T2" fmla="*/ 1 w 112"/>
                  <a:gd name="T3" fmla="*/ 0 h 116"/>
                  <a:gd name="T4" fmla="*/ 1 w 112"/>
                  <a:gd name="T5" fmla="*/ 0 h 116"/>
                  <a:gd name="T6" fmla="*/ 1 w 112"/>
                  <a:gd name="T7" fmla="*/ 0 h 116"/>
                  <a:gd name="T8" fmla="*/ 1 w 112"/>
                  <a:gd name="T9" fmla="*/ 0 h 116"/>
                  <a:gd name="T10" fmla="*/ 1 w 112"/>
                  <a:gd name="T11" fmla="*/ 0 h 116"/>
                  <a:gd name="T12" fmla="*/ 0 w 112"/>
                  <a:gd name="T13" fmla="*/ 0 h 116"/>
                  <a:gd name="T14" fmla="*/ 0 w 112"/>
                  <a:gd name="T15" fmla="*/ 0 h 116"/>
                  <a:gd name="T16" fmla="*/ 0 w 112"/>
                  <a:gd name="T17" fmla="*/ 0 h 116"/>
                  <a:gd name="T18" fmla="*/ 0 w 112"/>
                  <a:gd name="T19" fmla="*/ 0 h 116"/>
                  <a:gd name="T20" fmla="*/ 0 w 112"/>
                  <a:gd name="T21" fmla="*/ 0 h 116"/>
                  <a:gd name="T22" fmla="*/ 0 w 112"/>
                  <a:gd name="T23" fmla="*/ 0 h 116"/>
                  <a:gd name="T24" fmla="*/ 0 w 112"/>
                  <a:gd name="T25" fmla="*/ 0 h 116"/>
                  <a:gd name="T26" fmla="*/ 0 w 112"/>
                  <a:gd name="T27" fmla="*/ 0 h 116"/>
                  <a:gd name="T28" fmla="*/ 0 w 112"/>
                  <a:gd name="T29" fmla="*/ 1 h 116"/>
                  <a:gd name="T30" fmla="*/ 0 w 112"/>
                  <a:gd name="T31" fmla="*/ 1 h 116"/>
                  <a:gd name="T32" fmla="*/ 0 w 112"/>
                  <a:gd name="T33" fmla="*/ 1 h 116"/>
                  <a:gd name="T34" fmla="*/ 0 w 112"/>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2" h="116">
                    <a:moveTo>
                      <a:pt x="112" y="0"/>
                    </a:moveTo>
                    <a:lnTo>
                      <a:pt x="105" y="0"/>
                    </a:lnTo>
                    <a:lnTo>
                      <a:pt x="97" y="1"/>
                    </a:lnTo>
                    <a:lnTo>
                      <a:pt x="89" y="4"/>
                    </a:lnTo>
                    <a:lnTo>
                      <a:pt x="81" y="7"/>
                    </a:lnTo>
                    <a:lnTo>
                      <a:pt x="73" y="12"/>
                    </a:lnTo>
                    <a:lnTo>
                      <a:pt x="65" y="17"/>
                    </a:lnTo>
                    <a:lnTo>
                      <a:pt x="58" y="23"/>
                    </a:lnTo>
                    <a:lnTo>
                      <a:pt x="49" y="30"/>
                    </a:lnTo>
                    <a:lnTo>
                      <a:pt x="43" y="37"/>
                    </a:lnTo>
                    <a:lnTo>
                      <a:pt x="36" y="46"/>
                    </a:lnTo>
                    <a:lnTo>
                      <a:pt x="29" y="54"/>
                    </a:lnTo>
                    <a:lnTo>
                      <a:pt x="23" y="64"/>
                    </a:lnTo>
                    <a:lnTo>
                      <a:pt x="17" y="73"/>
                    </a:lnTo>
                    <a:lnTo>
                      <a:pt x="12" y="84"/>
                    </a:lnTo>
                    <a:lnTo>
                      <a:pt x="8" y="95"/>
                    </a:lnTo>
                    <a:lnTo>
                      <a:pt x="4" y="105"/>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86" name="Line 273"/>
              <p:cNvSpPr>
                <a:spLocks noChangeShapeType="1"/>
              </p:cNvSpPr>
              <p:nvPr/>
            </p:nvSpPr>
            <p:spPr bwMode="auto">
              <a:xfrm>
                <a:off x="4487" y="420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87" name="Line 274"/>
              <p:cNvSpPr>
                <a:spLocks noChangeShapeType="1"/>
              </p:cNvSpPr>
              <p:nvPr/>
            </p:nvSpPr>
            <p:spPr bwMode="auto">
              <a:xfrm>
                <a:off x="3606" y="3504"/>
                <a:ext cx="9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88" name="Freeform 275"/>
              <p:cNvSpPr>
                <a:spLocks/>
              </p:cNvSpPr>
              <p:nvPr/>
            </p:nvSpPr>
            <p:spPr bwMode="auto">
              <a:xfrm>
                <a:off x="4125" y="3382"/>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2"/>
                    </a:moveTo>
                    <a:lnTo>
                      <a:pt x="265" y="123"/>
                    </a:lnTo>
                    <a:lnTo>
                      <a:pt x="264" y="114"/>
                    </a:lnTo>
                    <a:lnTo>
                      <a:pt x="263" y="105"/>
                    </a:lnTo>
                    <a:lnTo>
                      <a:pt x="261" y="97"/>
                    </a:lnTo>
                    <a:lnTo>
                      <a:pt x="257" y="88"/>
                    </a:lnTo>
                    <a:lnTo>
                      <a:pt x="254" y="80"/>
                    </a:lnTo>
                    <a:lnTo>
                      <a:pt x="250" y="71"/>
                    </a:lnTo>
                    <a:lnTo>
                      <a:pt x="246" y="64"/>
                    </a:lnTo>
                    <a:lnTo>
                      <a:pt x="240" y="55"/>
                    </a:lnTo>
                    <a:lnTo>
                      <a:pt x="235" y="49"/>
                    </a:lnTo>
                    <a:lnTo>
                      <a:pt x="230" y="42"/>
                    </a:lnTo>
                    <a:lnTo>
                      <a:pt x="223" y="35"/>
                    </a:lnTo>
                    <a:lnTo>
                      <a:pt x="216" y="30"/>
                    </a:lnTo>
                    <a:lnTo>
                      <a:pt x="209" y="23"/>
                    </a:lnTo>
                    <a:lnTo>
                      <a:pt x="201" y="19"/>
                    </a:lnTo>
                    <a:lnTo>
                      <a:pt x="193" y="15"/>
                    </a:lnTo>
                    <a:lnTo>
                      <a:pt x="185" y="11"/>
                    </a:lnTo>
                    <a:lnTo>
                      <a:pt x="176" y="7"/>
                    </a:lnTo>
                    <a:lnTo>
                      <a:pt x="168" y="4"/>
                    </a:lnTo>
                    <a:lnTo>
                      <a:pt x="159" y="2"/>
                    </a:lnTo>
                    <a:lnTo>
                      <a:pt x="151" y="1"/>
                    </a:lnTo>
                    <a:lnTo>
                      <a:pt x="141" y="0"/>
                    </a:lnTo>
                    <a:lnTo>
                      <a:pt x="133" y="0"/>
                    </a:lnTo>
                    <a:lnTo>
                      <a:pt x="123" y="0"/>
                    </a:lnTo>
                    <a:lnTo>
                      <a:pt x="115" y="1"/>
                    </a:lnTo>
                    <a:lnTo>
                      <a:pt x="105" y="2"/>
                    </a:lnTo>
                    <a:lnTo>
                      <a:pt x="97" y="4"/>
                    </a:lnTo>
                    <a:lnTo>
                      <a:pt x="88" y="7"/>
                    </a:lnTo>
                    <a:lnTo>
                      <a:pt x="80" y="11"/>
                    </a:lnTo>
                    <a:lnTo>
                      <a:pt x="71" y="15"/>
                    </a:lnTo>
                    <a:lnTo>
                      <a:pt x="64" y="19"/>
                    </a:lnTo>
                    <a:lnTo>
                      <a:pt x="56" y="23"/>
                    </a:lnTo>
                    <a:lnTo>
                      <a:pt x="49" y="30"/>
                    </a:lnTo>
                    <a:lnTo>
                      <a:pt x="42" y="35"/>
                    </a:lnTo>
                    <a:lnTo>
                      <a:pt x="36" y="42"/>
                    </a:lnTo>
                    <a:lnTo>
                      <a:pt x="29" y="49"/>
                    </a:lnTo>
                    <a:lnTo>
                      <a:pt x="24" y="55"/>
                    </a:lnTo>
                    <a:lnTo>
                      <a:pt x="19" y="64"/>
                    </a:lnTo>
                    <a:lnTo>
                      <a:pt x="15" y="71"/>
                    </a:lnTo>
                    <a:lnTo>
                      <a:pt x="10" y="80"/>
                    </a:lnTo>
                    <a:lnTo>
                      <a:pt x="7" y="88"/>
                    </a:lnTo>
                    <a:lnTo>
                      <a:pt x="5" y="97"/>
                    </a:lnTo>
                    <a:lnTo>
                      <a:pt x="3" y="105"/>
                    </a:lnTo>
                    <a:lnTo>
                      <a:pt x="1" y="114"/>
                    </a:lnTo>
                    <a:lnTo>
                      <a:pt x="0" y="123"/>
                    </a:lnTo>
                    <a:lnTo>
                      <a:pt x="0" y="132"/>
                    </a:lnTo>
                    <a:lnTo>
                      <a:pt x="0" y="142"/>
                    </a:lnTo>
                    <a:lnTo>
                      <a:pt x="1" y="150"/>
                    </a:lnTo>
                    <a:lnTo>
                      <a:pt x="3" y="160"/>
                    </a:lnTo>
                    <a:lnTo>
                      <a:pt x="5" y="168"/>
                    </a:lnTo>
                    <a:lnTo>
                      <a:pt x="7" y="177"/>
                    </a:lnTo>
                    <a:lnTo>
                      <a:pt x="10" y="185"/>
                    </a:lnTo>
                    <a:lnTo>
                      <a:pt x="15" y="194"/>
                    </a:lnTo>
                    <a:lnTo>
                      <a:pt x="19" y="201"/>
                    </a:lnTo>
                    <a:lnTo>
                      <a:pt x="24" y="209"/>
                    </a:lnTo>
                    <a:lnTo>
                      <a:pt x="29" y="216"/>
                    </a:lnTo>
                    <a:lnTo>
                      <a:pt x="36" y="223"/>
                    </a:lnTo>
                    <a:lnTo>
                      <a:pt x="42" y="229"/>
                    </a:lnTo>
                    <a:lnTo>
                      <a:pt x="49" y="235"/>
                    </a:lnTo>
                    <a:lnTo>
                      <a:pt x="56" y="241"/>
                    </a:lnTo>
                    <a:lnTo>
                      <a:pt x="64" y="246"/>
                    </a:lnTo>
                    <a:lnTo>
                      <a:pt x="71" y="250"/>
                    </a:lnTo>
                    <a:lnTo>
                      <a:pt x="80" y="254"/>
                    </a:lnTo>
                    <a:lnTo>
                      <a:pt x="88" y="258"/>
                    </a:lnTo>
                    <a:lnTo>
                      <a:pt x="97" y="260"/>
                    </a:lnTo>
                    <a:lnTo>
                      <a:pt x="105" y="262"/>
                    </a:lnTo>
                    <a:lnTo>
                      <a:pt x="115" y="264"/>
                    </a:lnTo>
                    <a:lnTo>
                      <a:pt x="123" y="265"/>
                    </a:lnTo>
                    <a:lnTo>
                      <a:pt x="133" y="265"/>
                    </a:lnTo>
                    <a:lnTo>
                      <a:pt x="141" y="265"/>
                    </a:lnTo>
                    <a:lnTo>
                      <a:pt x="151" y="264"/>
                    </a:lnTo>
                    <a:lnTo>
                      <a:pt x="159" y="262"/>
                    </a:lnTo>
                    <a:lnTo>
                      <a:pt x="168" y="260"/>
                    </a:lnTo>
                    <a:lnTo>
                      <a:pt x="176" y="258"/>
                    </a:lnTo>
                    <a:lnTo>
                      <a:pt x="185" y="254"/>
                    </a:lnTo>
                    <a:lnTo>
                      <a:pt x="193" y="250"/>
                    </a:lnTo>
                    <a:lnTo>
                      <a:pt x="201" y="246"/>
                    </a:lnTo>
                    <a:lnTo>
                      <a:pt x="209" y="241"/>
                    </a:lnTo>
                    <a:lnTo>
                      <a:pt x="216" y="235"/>
                    </a:lnTo>
                    <a:lnTo>
                      <a:pt x="223" y="229"/>
                    </a:lnTo>
                    <a:lnTo>
                      <a:pt x="230" y="223"/>
                    </a:lnTo>
                    <a:lnTo>
                      <a:pt x="235" y="216"/>
                    </a:lnTo>
                    <a:lnTo>
                      <a:pt x="240" y="209"/>
                    </a:lnTo>
                    <a:lnTo>
                      <a:pt x="246" y="201"/>
                    </a:lnTo>
                    <a:lnTo>
                      <a:pt x="250" y="194"/>
                    </a:lnTo>
                    <a:lnTo>
                      <a:pt x="254" y="185"/>
                    </a:lnTo>
                    <a:lnTo>
                      <a:pt x="257" y="177"/>
                    </a:lnTo>
                    <a:lnTo>
                      <a:pt x="261" y="168"/>
                    </a:lnTo>
                    <a:lnTo>
                      <a:pt x="263" y="160"/>
                    </a:lnTo>
                    <a:lnTo>
                      <a:pt x="264" y="150"/>
                    </a:lnTo>
                    <a:lnTo>
                      <a:pt x="265" y="142"/>
                    </a:lnTo>
                    <a:lnTo>
                      <a:pt x="265" y="13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89" name="Line 276"/>
              <p:cNvSpPr>
                <a:spLocks noChangeShapeType="1"/>
              </p:cNvSpPr>
              <p:nvPr/>
            </p:nvSpPr>
            <p:spPr bwMode="auto">
              <a:xfrm>
                <a:off x="3762" y="3105"/>
                <a:ext cx="0" cy="8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90" name="Line 277"/>
              <p:cNvSpPr>
                <a:spLocks noChangeShapeType="1"/>
              </p:cNvSpPr>
              <p:nvPr/>
            </p:nvSpPr>
            <p:spPr bwMode="auto">
              <a:xfrm>
                <a:off x="4150" y="3406"/>
                <a:ext cx="0" cy="2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91" name="Line 278"/>
              <p:cNvSpPr>
                <a:spLocks noChangeShapeType="1"/>
              </p:cNvSpPr>
              <p:nvPr/>
            </p:nvSpPr>
            <p:spPr bwMode="auto">
              <a:xfrm>
                <a:off x="4381" y="2879"/>
                <a:ext cx="0" cy="13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92" name="Freeform 279"/>
              <p:cNvSpPr>
                <a:spLocks/>
              </p:cNvSpPr>
              <p:nvPr/>
            </p:nvSpPr>
            <p:spPr bwMode="auto">
              <a:xfrm>
                <a:off x="4125" y="3382"/>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2"/>
                    </a:moveTo>
                    <a:lnTo>
                      <a:pt x="265" y="123"/>
                    </a:lnTo>
                    <a:lnTo>
                      <a:pt x="264" y="114"/>
                    </a:lnTo>
                    <a:lnTo>
                      <a:pt x="263" y="105"/>
                    </a:lnTo>
                    <a:lnTo>
                      <a:pt x="261" y="97"/>
                    </a:lnTo>
                    <a:lnTo>
                      <a:pt x="257" y="88"/>
                    </a:lnTo>
                    <a:lnTo>
                      <a:pt x="254" y="80"/>
                    </a:lnTo>
                    <a:lnTo>
                      <a:pt x="250" y="71"/>
                    </a:lnTo>
                    <a:lnTo>
                      <a:pt x="246" y="64"/>
                    </a:lnTo>
                    <a:lnTo>
                      <a:pt x="240" y="55"/>
                    </a:lnTo>
                    <a:lnTo>
                      <a:pt x="235" y="49"/>
                    </a:lnTo>
                    <a:lnTo>
                      <a:pt x="230" y="42"/>
                    </a:lnTo>
                    <a:lnTo>
                      <a:pt x="223" y="35"/>
                    </a:lnTo>
                    <a:lnTo>
                      <a:pt x="216" y="30"/>
                    </a:lnTo>
                    <a:lnTo>
                      <a:pt x="209" y="23"/>
                    </a:lnTo>
                    <a:lnTo>
                      <a:pt x="201" y="19"/>
                    </a:lnTo>
                    <a:lnTo>
                      <a:pt x="193" y="15"/>
                    </a:lnTo>
                    <a:lnTo>
                      <a:pt x="185" y="11"/>
                    </a:lnTo>
                    <a:lnTo>
                      <a:pt x="176" y="7"/>
                    </a:lnTo>
                    <a:lnTo>
                      <a:pt x="168" y="4"/>
                    </a:lnTo>
                    <a:lnTo>
                      <a:pt x="159" y="2"/>
                    </a:lnTo>
                    <a:lnTo>
                      <a:pt x="151" y="1"/>
                    </a:lnTo>
                    <a:lnTo>
                      <a:pt x="141" y="0"/>
                    </a:lnTo>
                    <a:lnTo>
                      <a:pt x="133" y="0"/>
                    </a:lnTo>
                    <a:lnTo>
                      <a:pt x="123" y="0"/>
                    </a:lnTo>
                    <a:lnTo>
                      <a:pt x="115" y="1"/>
                    </a:lnTo>
                    <a:lnTo>
                      <a:pt x="105" y="2"/>
                    </a:lnTo>
                    <a:lnTo>
                      <a:pt x="97" y="4"/>
                    </a:lnTo>
                    <a:lnTo>
                      <a:pt x="88" y="7"/>
                    </a:lnTo>
                    <a:lnTo>
                      <a:pt x="80" y="11"/>
                    </a:lnTo>
                    <a:lnTo>
                      <a:pt x="71" y="15"/>
                    </a:lnTo>
                    <a:lnTo>
                      <a:pt x="64" y="19"/>
                    </a:lnTo>
                    <a:lnTo>
                      <a:pt x="56" y="23"/>
                    </a:lnTo>
                    <a:lnTo>
                      <a:pt x="49" y="30"/>
                    </a:lnTo>
                    <a:lnTo>
                      <a:pt x="42" y="35"/>
                    </a:lnTo>
                    <a:lnTo>
                      <a:pt x="36" y="42"/>
                    </a:lnTo>
                    <a:lnTo>
                      <a:pt x="29" y="49"/>
                    </a:lnTo>
                    <a:lnTo>
                      <a:pt x="24" y="55"/>
                    </a:lnTo>
                    <a:lnTo>
                      <a:pt x="19" y="64"/>
                    </a:lnTo>
                    <a:lnTo>
                      <a:pt x="15" y="71"/>
                    </a:lnTo>
                    <a:lnTo>
                      <a:pt x="10" y="80"/>
                    </a:lnTo>
                    <a:lnTo>
                      <a:pt x="7" y="88"/>
                    </a:lnTo>
                    <a:lnTo>
                      <a:pt x="5" y="97"/>
                    </a:lnTo>
                    <a:lnTo>
                      <a:pt x="3" y="105"/>
                    </a:lnTo>
                    <a:lnTo>
                      <a:pt x="1" y="114"/>
                    </a:lnTo>
                    <a:lnTo>
                      <a:pt x="0" y="123"/>
                    </a:lnTo>
                    <a:lnTo>
                      <a:pt x="0" y="132"/>
                    </a:lnTo>
                    <a:lnTo>
                      <a:pt x="0" y="142"/>
                    </a:lnTo>
                    <a:lnTo>
                      <a:pt x="1" y="150"/>
                    </a:lnTo>
                    <a:lnTo>
                      <a:pt x="3" y="160"/>
                    </a:lnTo>
                    <a:lnTo>
                      <a:pt x="5" y="168"/>
                    </a:lnTo>
                    <a:lnTo>
                      <a:pt x="7" y="177"/>
                    </a:lnTo>
                    <a:lnTo>
                      <a:pt x="10" y="185"/>
                    </a:lnTo>
                    <a:lnTo>
                      <a:pt x="15" y="194"/>
                    </a:lnTo>
                    <a:lnTo>
                      <a:pt x="19" y="201"/>
                    </a:lnTo>
                    <a:lnTo>
                      <a:pt x="24" y="209"/>
                    </a:lnTo>
                    <a:lnTo>
                      <a:pt x="29" y="216"/>
                    </a:lnTo>
                    <a:lnTo>
                      <a:pt x="36" y="223"/>
                    </a:lnTo>
                    <a:lnTo>
                      <a:pt x="42" y="229"/>
                    </a:lnTo>
                    <a:lnTo>
                      <a:pt x="49" y="235"/>
                    </a:lnTo>
                    <a:lnTo>
                      <a:pt x="56" y="241"/>
                    </a:lnTo>
                    <a:lnTo>
                      <a:pt x="64" y="246"/>
                    </a:lnTo>
                    <a:lnTo>
                      <a:pt x="71" y="250"/>
                    </a:lnTo>
                    <a:lnTo>
                      <a:pt x="80" y="254"/>
                    </a:lnTo>
                    <a:lnTo>
                      <a:pt x="88" y="258"/>
                    </a:lnTo>
                    <a:lnTo>
                      <a:pt x="97" y="260"/>
                    </a:lnTo>
                    <a:lnTo>
                      <a:pt x="105" y="262"/>
                    </a:lnTo>
                    <a:lnTo>
                      <a:pt x="115" y="264"/>
                    </a:lnTo>
                    <a:lnTo>
                      <a:pt x="123" y="265"/>
                    </a:lnTo>
                    <a:lnTo>
                      <a:pt x="133" y="265"/>
                    </a:lnTo>
                    <a:lnTo>
                      <a:pt x="141" y="265"/>
                    </a:lnTo>
                    <a:lnTo>
                      <a:pt x="151" y="264"/>
                    </a:lnTo>
                    <a:lnTo>
                      <a:pt x="159" y="262"/>
                    </a:lnTo>
                    <a:lnTo>
                      <a:pt x="168" y="260"/>
                    </a:lnTo>
                    <a:lnTo>
                      <a:pt x="176" y="258"/>
                    </a:lnTo>
                    <a:lnTo>
                      <a:pt x="185" y="254"/>
                    </a:lnTo>
                    <a:lnTo>
                      <a:pt x="193" y="250"/>
                    </a:lnTo>
                    <a:lnTo>
                      <a:pt x="201" y="246"/>
                    </a:lnTo>
                    <a:lnTo>
                      <a:pt x="209" y="241"/>
                    </a:lnTo>
                    <a:lnTo>
                      <a:pt x="216" y="235"/>
                    </a:lnTo>
                    <a:lnTo>
                      <a:pt x="223" y="229"/>
                    </a:lnTo>
                    <a:lnTo>
                      <a:pt x="230" y="223"/>
                    </a:lnTo>
                    <a:lnTo>
                      <a:pt x="235" y="216"/>
                    </a:lnTo>
                    <a:lnTo>
                      <a:pt x="240" y="209"/>
                    </a:lnTo>
                    <a:lnTo>
                      <a:pt x="246" y="201"/>
                    </a:lnTo>
                    <a:lnTo>
                      <a:pt x="250" y="194"/>
                    </a:lnTo>
                    <a:lnTo>
                      <a:pt x="254" y="185"/>
                    </a:lnTo>
                    <a:lnTo>
                      <a:pt x="257" y="177"/>
                    </a:lnTo>
                    <a:lnTo>
                      <a:pt x="261" y="168"/>
                    </a:lnTo>
                    <a:lnTo>
                      <a:pt x="263" y="160"/>
                    </a:lnTo>
                    <a:lnTo>
                      <a:pt x="264" y="150"/>
                    </a:lnTo>
                    <a:lnTo>
                      <a:pt x="265" y="142"/>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93" name="Freeform 280"/>
              <p:cNvSpPr>
                <a:spLocks/>
              </p:cNvSpPr>
              <p:nvPr/>
            </p:nvSpPr>
            <p:spPr bwMode="auto">
              <a:xfrm>
                <a:off x="4125" y="3608"/>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3"/>
                    </a:moveTo>
                    <a:lnTo>
                      <a:pt x="265" y="124"/>
                    </a:lnTo>
                    <a:lnTo>
                      <a:pt x="264" y="115"/>
                    </a:lnTo>
                    <a:lnTo>
                      <a:pt x="263" y="106"/>
                    </a:lnTo>
                    <a:lnTo>
                      <a:pt x="261" y="97"/>
                    </a:lnTo>
                    <a:lnTo>
                      <a:pt x="257" y="89"/>
                    </a:lnTo>
                    <a:lnTo>
                      <a:pt x="254" y="80"/>
                    </a:lnTo>
                    <a:lnTo>
                      <a:pt x="250" y="72"/>
                    </a:lnTo>
                    <a:lnTo>
                      <a:pt x="246" y="64"/>
                    </a:lnTo>
                    <a:lnTo>
                      <a:pt x="240" y="57"/>
                    </a:lnTo>
                    <a:lnTo>
                      <a:pt x="235" y="49"/>
                    </a:lnTo>
                    <a:lnTo>
                      <a:pt x="230" y="43"/>
                    </a:lnTo>
                    <a:lnTo>
                      <a:pt x="223" y="36"/>
                    </a:lnTo>
                    <a:lnTo>
                      <a:pt x="216" y="30"/>
                    </a:lnTo>
                    <a:lnTo>
                      <a:pt x="209" y="25"/>
                    </a:lnTo>
                    <a:lnTo>
                      <a:pt x="201" y="19"/>
                    </a:lnTo>
                    <a:lnTo>
                      <a:pt x="193" y="15"/>
                    </a:lnTo>
                    <a:lnTo>
                      <a:pt x="185" y="11"/>
                    </a:lnTo>
                    <a:lnTo>
                      <a:pt x="176" y="8"/>
                    </a:lnTo>
                    <a:lnTo>
                      <a:pt x="168" y="6"/>
                    </a:lnTo>
                    <a:lnTo>
                      <a:pt x="159" y="3"/>
                    </a:lnTo>
                    <a:lnTo>
                      <a:pt x="151" y="1"/>
                    </a:lnTo>
                    <a:lnTo>
                      <a:pt x="141" y="0"/>
                    </a:lnTo>
                    <a:lnTo>
                      <a:pt x="133" y="0"/>
                    </a:lnTo>
                    <a:lnTo>
                      <a:pt x="123" y="0"/>
                    </a:lnTo>
                    <a:lnTo>
                      <a:pt x="115" y="1"/>
                    </a:lnTo>
                    <a:lnTo>
                      <a:pt x="105" y="3"/>
                    </a:lnTo>
                    <a:lnTo>
                      <a:pt x="97" y="6"/>
                    </a:lnTo>
                    <a:lnTo>
                      <a:pt x="88" y="8"/>
                    </a:lnTo>
                    <a:lnTo>
                      <a:pt x="80" y="11"/>
                    </a:lnTo>
                    <a:lnTo>
                      <a:pt x="71" y="15"/>
                    </a:lnTo>
                    <a:lnTo>
                      <a:pt x="64" y="19"/>
                    </a:lnTo>
                    <a:lnTo>
                      <a:pt x="56" y="25"/>
                    </a:lnTo>
                    <a:lnTo>
                      <a:pt x="49" y="30"/>
                    </a:lnTo>
                    <a:lnTo>
                      <a:pt x="42" y="36"/>
                    </a:lnTo>
                    <a:lnTo>
                      <a:pt x="36" y="43"/>
                    </a:lnTo>
                    <a:lnTo>
                      <a:pt x="29" y="49"/>
                    </a:lnTo>
                    <a:lnTo>
                      <a:pt x="24" y="57"/>
                    </a:lnTo>
                    <a:lnTo>
                      <a:pt x="19" y="64"/>
                    </a:lnTo>
                    <a:lnTo>
                      <a:pt x="15" y="72"/>
                    </a:lnTo>
                    <a:lnTo>
                      <a:pt x="10" y="80"/>
                    </a:lnTo>
                    <a:lnTo>
                      <a:pt x="7" y="89"/>
                    </a:lnTo>
                    <a:lnTo>
                      <a:pt x="5" y="97"/>
                    </a:lnTo>
                    <a:lnTo>
                      <a:pt x="3" y="106"/>
                    </a:lnTo>
                    <a:lnTo>
                      <a:pt x="1" y="115"/>
                    </a:lnTo>
                    <a:lnTo>
                      <a:pt x="0" y="124"/>
                    </a:lnTo>
                    <a:lnTo>
                      <a:pt x="0" y="133"/>
                    </a:lnTo>
                    <a:lnTo>
                      <a:pt x="0" y="142"/>
                    </a:lnTo>
                    <a:lnTo>
                      <a:pt x="1" y="151"/>
                    </a:lnTo>
                    <a:lnTo>
                      <a:pt x="3" y="160"/>
                    </a:lnTo>
                    <a:lnTo>
                      <a:pt x="5" y="168"/>
                    </a:lnTo>
                    <a:lnTo>
                      <a:pt x="7" y="177"/>
                    </a:lnTo>
                    <a:lnTo>
                      <a:pt x="10" y="186"/>
                    </a:lnTo>
                    <a:lnTo>
                      <a:pt x="15" y="194"/>
                    </a:lnTo>
                    <a:lnTo>
                      <a:pt x="19" y="203"/>
                    </a:lnTo>
                    <a:lnTo>
                      <a:pt x="24" y="210"/>
                    </a:lnTo>
                    <a:lnTo>
                      <a:pt x="29" y="216"/>
                    </a:lnTo>
                    <a:lnTo>
                      <a:pt x="36" y="224"/>
                    </a:lnTo>
                    <a:lnTo>
                      <a:pt x="42" y="230"/>
                    </a:lnTo>
                    <a:lnTo>
                      <a:pt x="49" y="236"/>
                    </a:lnTo>
                    <a:lnTo>
                      <a:pt x="56" y="242"/>
                    </a:lnTo>
                    <a:lnTo>
                      <a:pt x="64" y="246"/>
                    </a:lnTo>
                    <a:lnTo>
                      <a:pt x="71" y="250"/>
                    </a:lnTo>
                    <a:lnTo>
                      <a:pt x="80" y="255"/>
                    </a:lnTo>
                    <a:lnTo>
                      <a:pt x="88" y="258"/>
                    </a:lnTo>
                    <a:lnTo>
                      <a:pt x="97" y="261"/>
                    </a:lnTo>
                    <a:lnTo>
                      <a:pt x="105" y="263"/>
                    </a:lnTo>
                    <a:lnTo>
                      <a:pt x="115" y="264"/>
                    </a:lnTo>
                    <a:lnTo>
                      <a:pt x="123" y="265"/>
                    </a:lnTo>
                    <a:lnTo>
                      <a:pt x="133" y="265"/>
                    </a:lnTo>
                    <a:lnTo>
                      <a:pt x="141" y="265"/>
                    </a:lnTo>
                    <a:lnTo>
                      <a:pt x="151" y="264"/>
                    </a:lnTo>
                    <a:lnTo>
                      <a:pt x="159" y="263"/>
                    </a:lnTo>
                    <a:lnTo>
                      <a:pt x="168" y="261"/>
                    </a:lnTo>
                    <a:lnTo>
                      <a:pt x="176" y="258"/>
                    </a:lnTo>
                    <a:lnTo>
                      <a:pt x="185" y="255"/>
                    </a:lnTo>
                    <a:lnTo>
                      <a:pt x="193" y="250"/>
                    </a:lnTo>
                    <a:lnTo>
                      <a:pt x="201" y="246"/>
                    </a:lnTo>
                    <a:lnTo>
                      <a:pt x="209" y="242"/>
                    </a:lnTo>
                    <a:lnTo>
                      <a:pt x="216" y="236"/>
                    </a:lnTo>
                    <a:lnTo>
                      <a:pt x="223" y="230"/>
                    </a:lnTo>
                    <a:lnTo>
                      <a:pt x="230" y="224"/>
                    </a:lnTo>
                    <a:lnTo>
                      <a:pt x="235" y="216"/>
                    </a:lnTo>
                    <a:lnTo>
                      <a:pt x="240" y="210"/>
                    </a:lnTo>
                    <a:lnTo>
                      <a:pt x="246" y="203"/>
                    </a:lnTo>
                    <a:lnTo>
                      <a:pt x="250" y="194"/>
                    </a:lnTo>
                    <a:lnTo>
                      <a:pt x="254" y="186"/>
                    </a:lnTo>
                    <a:lnTo>
                      <a:pt x="257" y="177"/>
                    </a:lnTo>
                    <a:lnTo>
                      <a:pt x="261" y="168"/>
                    </a:lnTo>
                    <a:lnTo>
                      <a:pt x="263" y="160"/>
                    </a:lnTo>
                    <a:lnTo>
                      <a:pt x="264" y="151"/>
                    </a:lnTo>
                    <a:lnTo>
                      <a:pt x="265" y="142"/>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94" name="Freeform 281"/>
              <p:cNvSpPr>
                <a:spLocks/>
              </p:cNvSpPr>
              <p:nvPr/>
            </p:nvSpPr>
            <p:spPr bwMode="auto">
              <a:xfrm>
                <a:off x="3737" y="3080"/>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2"/>
                    </a:lnTo>
                    <a:lnTo>
                      <a:pt x="263" y="111"/>
                    </a:lnTo>
                    <a:lnTo>
                      <a:pt x="260" y="100"/>
                    </a:lnTo>
                    <a:lnTo>
                      <a:pt x="257" y="90"/>
                    </a:lnTo>
                    <a:lnTo>
                      <a:pt x="253" y="79"/>
                    </a:lnTo>
                    <a:lnTo>
                      <a:pt x="249" y="69"/>
                    </a:lnTo>
                    <a:lnTo>
                      <a:pt x="242" y="60"/>
                    </a:lnTo>
                    <a:lnTo>
                      <a:pt x="236" y="51"/>
                    </a:lnTo>
                    <a:lnTo>
                      <a:pt x="230" y="43"/>
                    </a:lnTo>
                    <a:lnTo>
                      <a:pt x="222" y="35"/>
                    </a:lnTo>
                    <a:lnTo>
                      <a:pt x="214" y="28"/>
                    </a:lnTo>
                    <a:lnTo>
                      <a:pt x="204" y="22"/>
                    </a:lnTo>
                    <a:lnTo>
                      <a:pt x="194" y="16"/>
                    </a:lnTo>
                    <a:lnTo>
                      <a:pt x="185" y="11"/>
                    </a:lnTo>
                    <a:lnTo>
                      <a:pt x="175" y="8"/>
                    </a:lnTo>
                    <a:lnTo>
                      <a:pt x="165" y="5"/>
                    </a:lnTo>
                    <a:lnTo>
                      <a:pt x="154" y="2"/>
                    </a:lnTo>
                    <a:lnTo>
                      <a:pt x="142" y="0"/>
                    </a:lnTo>
                    <a:lnTo>
                      <a:pt x="132" y="0"/>
                    </a:lnTo>
                    <a:lnTo>
                      <a:pt x="121" y="0"/>
                    </a:lnTo>
                    <a:lnTo>
                      <a:pt x="110" y="2"/>
                    </a:lnTo>
                    <a:lnTo>
                      <a:pt x="100" y="5"/>
                    </a:lnTo>
                    <a:lnTo>
                      <a:pt x="89" y="8"/>
                    </a:lnTo>
                    <a:lnTo>
                      <a:pt x="78" y="11"/>
                    </a:lnTo>
                    <a:lnTo>
                      <a:pt x="69" y="16"/>
                    </a:lnTo>
                    <a:lnTo>
                      <a:pt x="59" y="22"/>
                    </a:lnTo>
                    <a:lnTo>
                      <a:pt x="51" y="28"/>
                    </a:lnTo>
                    <a:lnTo>
                      <a:pt x="42" y="35"/>
                    </a:lnTo>
                    <a:lnTo>
                      <a:pt x="34" y="43"/>
                    </a:lnTo>
                    <a:lnTo>
                      <a:pt x="27" y="51"/>
                    </a:lnTo>
                    <a:lnTo>
                      <a:pt x="21" y="60"/>
                    </a:lnTo>
                    <a:lnTo>
                      <a:pt x="16" y="69"/>
                    </a:lnTo>
                    <a:lnTo>
                      <a:pt x="10" y="79"/>
                    </a:lnTo>
                    <a:lnTo>
                      <a:pt x="6" y="90"/>
                    </a:lnTo>
                    <a:lnTo>
                      <a:pt x="3" y="100"/>
                    </a:lnTo>
                    <a:lnTo>
                      <a:pt x="1" y="111"/>
                    </a:lnTo>
                    <a:lnTo>
                      <a:pt x="0" y="122"/>
                    </a:lnTo>
                    <a:lnTo>
                      <a:pt x="0" y="133"/>
                    </a:lnTo>
                    <a:lnTo>
                      <a:pt x="0" y="144"/>
                    </a:lnTo>
                    <a:lnTo>
                      <a:pt x="1" y="155"/>
                    </a:lnTo>
                    <a:lnTo>
                      <a:pt x="3" y="165"/>
                    </a:lnTo>
                    <a:lnTo>
                      <a:pt x="6" y="176"/>
                    </a:lnTo>
                    <a:lnTo>
                      <a:pt x="10" y="187"/>
                    </a:lnTo>
                    <a:lnTo>
                      <a:pt x="16" y="196"/>
                    </a:lnTo>
                    <a:lnTo>
                      <a:pt x="21" y="206"/>
                    </a:lnTo>
                    <a:lnTo>
                      <a:pt x="27" y="214"/>
                    </a:lnTo>
                    <a:lnTo>
                      <a:pt x="34" y="223"/>
                    </a:lnTo>
                    <a:lnTo>
                      <a:pt x="42" y="230"/>
                    </a:lnTo>
                    <a:lnTo>
                      <a:pt x="51" y="238"/>
                    </a:lnTo>
                    <a:lnTo>
                      <a:pt x="59" y="244"/>
                    </a:lnTo>
                    <a:lnTo>
                      <a:pt x="69" y="249"/>
                    </a:lnTo>
                    <a:lnTo>
                      <a:pt x="78" y="255"/>
                    </a:lnTo>
                    <a:lnTo>
                      <a:pt x="89" y="259"/>
                    </a:lnTo>
                    <a:lnTo>
                      <a:pt x="100" y="261"/>
                    </a:lnTo>
                    <a:lnTo>
                      <a:pt x="110" y="264"/>
                    </a:lnTo>
                    <a:lnTo>
                      <a:pt x="121" y="265"/>
                    </a:lnTo>
                    <a:lnTo>
                      <a:pt x="132" y="265"/>
                    </a:lnTo>
                    <a:lnTo>
                      <a:pt x="142" y="265"/>
                    </a:lnTo>
                    <a:lnTo>
                      <a:pt x="154" y="264"/>
                    </a:lnTo>
                    <a:lnTo>
                      <a:pt x="165" y="261"/>
                    </a:lnTo>
                    <a:lnTo>
                      <a:pt x="175" y="259"/>
                    </a:lnTo>
                    <a:lnTo>
                      <a:pt x="185" y="255"/>
                    </a:lnTo>
                    <a:lnTo>
                      <a:pt x="194" y="249"/>
                    </a:lnTo>
                    <a:lnTo>
                      <a:pt x="204" y="244"/>
                    </a:lnTo>
                    <a:lnTo>
                      <a:pt x="214" y="238"/>
                    </a:lnTo>
                    <a:lnTo>
                      <a:pt x="222" y="230"/>
                    </a:lnTo>
                    <a:lnTo>
                      <a:pt x="230" y="223"/>
                    </a:lnTo>
                    <a:lnTo>
                      <a:pt x="236" y="214"/>
                    </a:lnTo>
                    <a:lnTo>
                      <a:pt x="242" y="206"/>
                    </a:lnTo>
                    <a:lnTo>
                      <a:pt x="249" y="196"/>
                    </a:lnTo>
                    <a:lnTo>
                      <a:pt x="253" y="187"/>
                    </a:lnTo>
                    <a:lnTo>
                      <a:pt x="257" y="176"/>
                    </a:lnTo>
                    <a:lnTo>
                      <a:pt x="260" y="165"/>
                    </a:lnTo>
                    <a:lnTo>
                      <a:pt x="263" y="155"/>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95" name="Freeform 282"/>
              <p:cNvSpPr>
                <a:spLocks/>
              </p:cNvSpPr>
              <p:nvPr/>
            </p:nvSpPr>
            <p:spPr bwMode="auto">
              <a:xfrm>
                <a:off x="3737" y="3926"/>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1"/>
                    </a:lnTo>
                    <a:lnTo>
                      <a:pt x="263" y="111"/>
                    </a:lnTo>
                    <a:lnTo>
                      <a:pt x="260" y="100"/>
                    </a:lnTo>
                    <a:lnTo>
                      <a:pt x="257" y="89"/>
                    </a:lnTo>
                    <a:lnTo>
                      <a:pt x="253" y="80"/>
                    </a:lnTo>
                    <a:lnTo>
                      <a:pt x="249" y="69"/>
                    </a:lnTo>
                    <a:lnTo>
                      <a:pt x="242" y="60"/>
                    </a:lnTo>
                    <a:lnTo>
                      <a:pt x="236" y="51"/>
                    </a:lnTo>
                    <a:lnTo>
                      <a:pt x="230" y="43"/>
                    </a:lnTo>
                    <a:lnTo>
                      <a:pt x="222" y="35"/>
                    </a:lnTo>
                    <a:lnTo>
                      <a:pt x="214" y="28"/>
                    </a:lnTo>
                    <a:lnTo>
                      <a:pt x="204" y="21"/>
                    </a:lnTo>
                    <a:lnTo>
                      <a:pt x="194" y="16"/>
                    </a:lnTo>
                    <a:lnTo>
                      <a:pt x="185" y="11"/>
                    </a:lnTo>
                    <a:lnTo>
                      <a:pt x="175" y="7"/>
                    </a:lnTo>
                    <a:lnTo>
                      <a:pt x="165" y="4"/>
                    </a:lnTo>
                    <a:lnTo>
                      <a:pt x="154" y="2"/>
                    </a:lnTo>
                    <a:lnTo>
                      <a:pt x="142" y="0"/>
                    </a:lnTo>
                    <a:lnTo>
                      <a:pt x="132" y="0"/>
                    </a:lnTo>
                    <a:lnTo>
                      <a:pt x="121" y="0"/>
                    </a:lnTo>
                    <a:lnTo>
                      <a:pt x="110" y="2"/>
                    </a:lnTo>
                    <a:lnTo>
                      <a:pt x="100" y="4"/>
                    </a:lnTo>
                    <a:lnTo>
                      <a:pt x="89" y="7"/>
                    </a:lnTo>
                    <a:lnTo>
                      <a:pt x="78" y="11"/>
                    </a:lnTo>
                    <a:lnTo>
                      <a:pt x="69" y="16"/>
                    </a:lnTo>
                    <a:lnTo>
                      <a:pt x="59" y="21"/>
                    </a:lnTo>
                    <a:lnTo>
                      <a:pt x="51" y="28"/>
                    </a:lnTo>
                    <a:lnTo>
                      <a:pt x="42" y="35"/>
                    </a:lnTo>
                    <a:lnTo>
                      <a:pt x="34" y="43"/>
                    </a:lnTo>
                    <a:lnTo>
                      <a:pt x="27" y="51"/>
                    </a:lnTo>
                    <a:lnTo>
                      <a:pt x="21" y="60"/>
                    </a:lnTo>
                    <a:lnTo>
                      <a:pt x="16" y="69"/>
                    </a:lnTo>
                    <a:lnTo>
                      <a:pt x="10" y="80"/>
                    </a:lnTo>
                    <a:lnTo>
                      <a:pt x="6" y="89"/>
                    </a:lnTo>
                    <a:lnTo>
                      <a:pt x="3" y="100"/>
                    </a:lnTo>
                    <a:lnTo>
                      <a:pt x="1" y="111"/>
                    </a:lnTo>
                    <a:lnTo>
                      <a:pt x="0" y="121"/>
                    </a:lnTo>
                    <a:lnTo>
                      <a:pt x="0" y="133"/>
                    </a:lnTo>
                    <a:lnTo>
                      <a:pt x="0" y="144"/>
                    </a:lnTo>
                    <a:lnTo>
                      <a:pt x="1" y="154"/>
                    </a:lnTo>
                    <a:lnTo>
                      <a:pt x="3" y="165"/>
                    </a:lnTo>
                    <a:lnTo>
                      <a:pt x="6" y="176"/>
                    </a:lnTo>
                    <a:lnTo>
                      <a:pt x="10" y="186"/>
                    </a:lnTo>
                    <a:lnTo>
                      <a:pt x="16" y="196"/>
                    </a:lnTo>
                    <a:lnTo>
                      <a:pt x="21" y="205"/>
                    </a:lnTo>
                    <a:lnTo>
                      <a:pt x="27" y="214"/>
                    </a:lnTo>
                    <a:lnTo>
                      <a:pt x="34" y="222"/>
                    </a:lnTo>
                    <a:lnTo>
                      <a:pt x="42" y="230"/>
                    </a:lnTo>
                    <a:lnTo>
                      <a:pt x="51" y="237"/>
                    </a:lnTo>
                    <a:lnTo>
                      <a:pt x="59" y="244"/>
                    </a:lnTo>
                    <a:lnTo>
                      <a:pt x="69" y="249"/>
                    </a:lnTo>
                    <a:lnTo>
                      <a:pt x="78" y="254"/>
                    </a:lnTo>
                    <a:lnTo>
                      <a:pt x="89" y="259"/>
                    </a:lnTo>
                    <a:lnTo>
                      <a:pt x="100" y="262"/>
                    </a:lnTo>
                    <a:lnTo>
                      <a:pt x="110" y="264"/>
                    </a:lnTo>
                    <a:lnTo>
                      <a:pt x="121" y="265"/>
                    </a:lnTo>
                    <a:lnTo>
                      <a:pt x="132" y="265"/>
                    </a:lnTo>
                    <a:lnTo>
                      <a:pt x="142" y="265"/>
                    </a:lnTo>
                    <a:lnTo>
                      <a:pt x="154" y="264"/>
                    </a:lnTo>
                    <a:lnTo>
                      <a:pt x="165" y="262"/>
                    </a:lnTo>
                    <a:lnTo>
                      <a:pt x="175" y="259"/>
                    </a:lnTo>
                    <a:lnTo>
                      <a:pt x="185" y="254"/>
                    </a:lnTo>
                    <a:lnTo>
                      <a:pt x="194" y="249"/>
                    </a:lnTo>
                    <a:lnTo>
                      <a:pt x="204" y="244"/>
                    </a:lnTo>
                    <a:lnTo>
                      <a:pt x="214" y="237"/>
                    </a:lnTo>
                    <a:lnTo>
                      <a:pt x="222" y="230"/>
                    </a:lnTo>
                    <a:lnTo>
                      <a:pt x="230" y="222"/>
                    </a:lnTo>
                    <a:lnTo>
                      <a:pt x="236" y="214"/>
                    </a:lnTo>
                    <a:lnTo>
                      <a:pt x="242" y="205"/>
                    </a:lnTo>
                    <a:lnTo>
                      <a:pt x="249" y="196"/>
                    </a:lnTo>
                    <a:lnTo>
                      <a:pt x="253" y="186"/>
                    </a:lnTo>
                    <a:lnTo>
                      <a:pt x="257" y="176"/>
                    </a:lnTo>
                    <a:lnTo>
                      <a:pt x="260" y="165"/>
                    </a:lnTo>
                    <a:lnTo>
                      <a:pt x="263" y="154"/>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96" name="Freeform 283"/>
              <p:cNvSpPr>
                <a:spLocks/>
              </p:cNvSpPr>
              <p:nvPr/>
            </p:nvSpPr>
            <p:spPr bwMode="auto">
              <a:xfrm>
                <a:off x="4356" y="2854"/>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1 h 265"/>
                  <a:gd name="T66" fmla="*/ 2 w 265"/>
                  <a:gd name="T67" fmla="*/ 1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5" y="121"/>
                    </a:lnTo>
                    <a:lnTo>
                      <a:pt x="263" y="110"/>
                    </a:lnTo>
                    <a:lnTo>
                      <a:pt x="261" y="100"/>
                    </a:lnTo>
                    <a:lnTo>
                      <a:pt x="258" y="89"/>
                    </a:lnTo>
                    <a:lnTo>
                      <a:pt x="254" y="80"/>
                    </a:lnTo>
                    <a:lnTo>
                      <a:pt x="249" y="69"/>
                    </a:lnTo>
                    <a:lnTo>
                      <a:pt x="244" y="60"/>
                    </a:lnTo>
                    <a:lnTo>
                      <a:pt x="237" y="51"/>
                    </a:lnTo>
                    <a:lnTo>
                      <a:pt x="230" y="42"/>
                    </a:lnTo>
                    <a:lnTo>
                      <a:pt x="222" y="35"/>
                    </a:lnTo>
                    <a:lnTo>
                      <a:pt x="214" y="27"/>
                    </a:lnTo>
                    <a:lnTo>
                      <a:pt x="205" y="21"/>
                    </a:lnTo>
                    <a:lnTo>
                      <a:pt x="196" y="16"/>
                    </a:lnTo>
                    <a:lnTo>
                      <a:pt x="186" y="11"/>
                    </a:lnTo>
                    <a:lnTo>
                      <a:pt x="176" y="7"/>
                    </a:lnTo>
                    <a:lnTo>
                      <a:pt x="165" y="4"/>
                    </a:lnTo>
                    <a:lnTo>
                      <a:pt x="154" y="2"/>
                    </a:lnTo>
                    <a:lnTo>
                      <a:pt x="144" y="1"/>
                    </a:lnTo>
                    <a:lnTo>
                      <a:pt x="133" y="0"/>
                    </a:lnTo>
                    <a:lnTo>
                      <a:pt x="121" y="1"/>
                    </a:lnTo>
                    <a:lnTo>
                      <a:pt x="111" y="2"/>
                    </a:lnTo>
                    <a:lnTo>
                      <a:pt x="100" y="4"/>
                    </a:lnTo>
                    <a:lnTo>
                      <a:pt x="89" y="7"/>
                    </a:lnTo>
                    <a:lnTo>
                      <a:pt x="79" y="11"/>
                    </a:lnTo>
                    <a:lnTo>
                      <a:pt x="69" y="16"/>
                    </a:lnTo>
                    <a:lnTo>
                      <a:pt x="60" y="21"/>
                    </a:lnTo>
                    <a:lnTo>
                      <a:pt x="51" y="27"/>
                    </a:lnTo>
                    <a:lnTo>
                      <a:pt x="43" y="35"/>
                    </a:lnTo>
                    <a:lnTo>
                      <a:pt x="35" y="42"/>
                    </a:lnTo>
                    <a:lnTo>
                      <a:pt x="28" y="51"/>
                    </a:lnTo>
                    <a:lnTo>
                      <a:pt x="21" y="60"/>
                    </a:lnTo>
                    <a:lnTo>
                      <a:pt x="16" y="69"/>
                    </a:lnTo>
                    <a:lnTo>
                      <a:pt x="11" y="80"/>
                    </a:lnTo>
                    <a:lnTo>
                      <a:pt x="7" y="89"/>
                    </a:lnTo>
                    <a:lnTo>
                      <a:pt x="4" y="100"/>
                    </a:lnTo>
                    <a:lnTo>
                      <a:pt x="2" y="110"/>
                    </a:lnTo>
                    <a:lnTo>
                      <a:pt x="0" y="121"/>
                    </a:lnTo>
                    <a:lnTo>
                      <a:pt x="0" y="133"/>
                    </a:lnTo>
                    <a:lnTo>
                      <a:pt x="0" y="143"/>
                    </a:lnTo>
                    <a:lnTo>
                      <a:pt x="2" y="154"/>
                    </a:lnTo>
                    <a:lnTo>
                      <a:pt x="4" y="165"/>
                    </a:lnTo>
                    <a:lnTo>
                      <a:pt x="7" y="175"/>
                    </a:lnTo>
                    <a:lnTo>
                      <a:pt x="11" y="186"/>
                    </a:lnTo>
                    <a:lnTo>
                      <a:pt x="16" y="196"/>
                    </a:lnTo>
                    <a:lnTo>
                      <a:pt x="21" y="205"/>
                    </a:lnTo>
                    <a:lnTo>
                      <a:pt x="28" y="214"/>
                    </a:lnTo>
                    <a:lnTo>
                      <a:pt x="35" y="222"/>
                    </a:lnTo>
                    <a:lnTo>
                      <a:pt x="43" y="231"/>
                    </a:lnTo>
                    <a:lnTo>
                      <a:pt x="51" y="237"/>
                    </a:lnTo>
                    <a:lnTo>
                      <a:pt x="60" y="244"/>
                    </a:lnTo>
                    <a:lnTo>
                      <a:pt x="69" y="249"/>
                    </a:lnTo>
                    <a:lnTo>
                      <a:pt x="79" y="254"/>
                    </a:lnTo>
                    <a:lnTo>
                      <a:pt x="89" y="258"/>
                    </a:lnTo>
                    <a:lnTo>
                      <a:pt x="100" y="262"/>
                    </a:lnTo>
                    <a:lnTo>
                      <a:pt x="111" y="264"/>
                    </a:lnTo>
                    <a:lnTo>
                      <a:pt x="121" y="265"/>
                    </a:lnTo>
                    <a:lnTo>
                      <a:pt x="133" y="265"/>
                    </a:lnTo>
                    <a:lnTo>
                      <a:pt x="144" y="265"/>
                    </a:lnTo>
                    <a:lnTo>
                      <a:pt x="154" y="264"/>
                    </a:lnTo>
                    <a:lnTo>
                      <a:pt x="165" y="262"/>
                    </a:lnTo>
                    <a:lnTo>
                      <a:pt x="176" y="258"/>
                    </a:lnTo>
                    <a:lnTo>
                      <a:pt x="186" y="254"/>
                    </a:lnTo>
                    <a:lnTo>
                      <a:pt x="196" y="249"/>
                    </a:lnTo>
                    <a:lnTo>
                      <a:pt x="205" y="244"/>
                    </a:lnTo>
                    <a:lnTo>
                      <a:pt x="214" y="237"/>
                    </a:lnTo>
                    <a:lnTo>
                      <a:pt x="222" y="231"/>
                    </a:lnTo>
                    <a:lnTo>
                      <a:pt x="230" y="222"/>
                    </a:lnTo>
                    <a:lnTo>
                      <a:pt x="237" y="214"/>
                    </a:lnTo>
                    <a:lnTo>
                      <a:pt x="244" y="205"/>
                    </a:lnTo>
                    <a:lnTo>
                      <a:pt x="249" y="196"/>
                    </a:lnTo>
                    <a:lnTo>
                      <a:pt x="254" y="186"/>
                    </a:lnTo>
                    <a:lnTo>
                      <a:pt x="258" y="175"/>
                    </a:lnTo>
                    <a:lnTo>
                      <a:pt x="261" y="165"/>
                    </a:lnTo>
                    <a:lnTo>
                      <a:pt x="263" y="154"/>
                    </a:lnTo>
                    <a:lnTo>
                      <a:pt x="265" y="143"/>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97" name="Freeform 284"/>
              <p:cNvSpPr>
                <a:spLocks/>
              </p:cNvSpPr>
              <p:nvPr/>
            </p:nvSpPr>
            <p:spPr bwMode="auto">
              <a:xfrm>
                <a:off x="4356" y="4161"/>
                <a:ext cx="50" cy="50"/>
              </a:xfrm>
              <a:custGeom>
                <a:avLst/>
                <a:gdLst>
                  <a:gd name="T0" fmla="*/ 2 w 265"/>
                  <a:gd name="T1" fmla="*/ 1 h 265"/>
                  <a:gd name="T2" fmla="*/ 2 w 265"/>
                  <a:gd name="T3" fmla="*/ 1 h 265"/>
                  <a:gd name="T4" fmla="*/ 2 w 265"/>
                  <a:gd name="T5" fmla="*/ 1 h 265"/>
                  <a:gd name="T6" fmla="*/ 2 w 265"/>
                  <a:gd name="T7" fmla="*/ 1 h 265"/>
                  <a:gd name="T8" fmla="*/ 2 w 265"/>
                  <a:gd name="T9" fmla="*/ 1 h 265"/>
                  <a:gd name="T10" fmla="*/ 2 w 265"/>
                  <a:gd name="T11" fmla="*/ 0 h 265"/>
                  <a:gd name="T12" fmla="*/ 2 w 265"/>
                  <a:gd name="T13" fmla="*/ 0 h 265"/>
                  <a:gd name="T14" fmla="*/ 2 w 265"/>
                  <a:gd name="T15" fmla="*/ 0 h 265"/>
                  <a:gd name="T16" fmla="*/ 2 w 265"/>
                  <a:gd name="T17" fmla="*/ 0 h 265"/>
                  <a:gd name="T18" fmla="*/ 2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1 w 265"/>
                  <a:gd name="T31" fmla="*/ 0 h 265"/>
                  <a:gd name="T32" fmla="*/ 1 w 265"/>
                  <a:gd name="T33" fmla="*/ 0 h 265"/>
                  <a:gd name="T34" fmla="*/ 1 w 265"/>
                  <a:gd name="T35" fmla="*/ 0 h 265"/>
                  <a:gd name="T36" fmla="*/ 1 w 265"/>
                  <a:gd name="T37" fmla="*/ 0 h 265"/>
                  <a:gd name="T38" fmla="*/ 1 w 265"/>
                  <a:gd name="T39" fmla="*/ 0 h 265"/>
                  <a:gd name="T40" fmla="*/ 0 w 265"/>
                  <a:gd name="T41" fmla="*/ 0 h 265"/>
                  <a:gd name="T42" fmla="*/ 0 w 265"/>
                  <a:gd name="T43" fmla="*/ 0 h 265"/>
                  <a:gd name="T44" fmla="*/ 0 w 265"/>
                  <a:gd name="T45" fmla="*/ 0 h 265"/>
                  <a:gd name="T46" fmla="*/ 0 w 265"/>
                  <a:gd name="T47" fmla="*/ 0 h 265"/>
                  <a:gd name="T48" fmla="*/ 0 w 265"/>
                  <a:gd name="T49" fmla="*/ 0 h 265"/>
                  <a:gd name="T50" fmla="*/ 0 w 265"/>
                  <a:gd name="T51" fmla="*/ 0 h 265"/>
                  <a:gd name="T52" fmla="*/ 0 w 265"/>
                  <a:gd name="T53" fmla="*/ 1 h 265"/>
                  <a:gd name="T54" fmla="*/ 0 w 265"/>
                  <a:gd name="T55" fmla="*/ 1 h 265"/>
                  <a:gd name="T56" fmla="*/ 0 w 265"/>
                  <a:gd name="T57" fmla="*/ 1 h 265"/>
                  <a:gd name="T58" fmla="*/ 0 w 265"/>
                  <a:gd name="T59" fmla="*/ 1 h 265"/>
                  <a:gd name="T60" fmla="*/ 0 w 265"/>
                  <a:gd name="T61" fmla="*/ 1 h 265"/>
                  <a:gd name="T62" fmla="*/ 0 w 265"/>
                  <a:gd name="T63" fmla="*/ 1 h 265"/>
                  <a:gd name="T64" fmla="*/ 0 w 265"/>
                  <a:gd name="T65" fmla="*/ 1 h 265"/>
                  <a:gd name="T66" fmla="*/ 0 w 265"/>
                  <a:gd name="T67" fmla="*/ 1 h 265"/>
                  <a:gd name="T68" fmla="*/ 0 w 265"/>
                  <a:gd name="T69" fmla="*/ 1 h 265"/>
                  <a:gd name="T70" fmla="*/ 0 w 265"/>
                  <a:gd name="T71" fmla="*/ 1 h 265"/>
                  <a:gd name="T72" fmla="*/ 0 w 265"/>
                  <a:gd name="T73" fmla="*/ 2 h 265"/>
                  <a:gd name="T74" fmla="*/ 0 w 265"/>
                  <a:gd name="T75" fmla="*/ 2 h 265"/>
                  <a:gd name="T76" fmla="*/ 0 w 265"/>
                  <a:gd name="T77" fmla="*/ 2 h 265"/>
                  <a:gd name="T78" fmla="*/ 0 w 265"/>
                  <a:gd name="T79" fmla="*/ 2 h 265"/>
                  <a:gd name="T80" fmla="*/ 0 w 265"/>
                  <a:gd name="T81" fmla="*/ 2 h 265"/>
                  <a:gd name="T82" fmla="*/ 1 w 265"/>
                  <a:gd name="T83" fmla="*/ 2 h 265"/>
                  <a:gd name="T84" fmla="*/ 1 w 265"/>
                  <a:gd name="T85" fmla="*/ 2 h 265"/>
                  <a:gd name="T86" fmla="*/ 1 w 265"/>
                  <a:gd name="T87" fmla="*/ 2 h 265"/>
                  <a:gd name="T88" fmla="*/ 1 w 265"/>
                  <a:gd name="T89" fmla="*/ 2 h 265"/>
                  <a:gd name="T90" fmla="*/ 1 w 265"/>
                  <a:gd name="T91" fmla="*/ 2 h 265"/>
                  <a:gd name="T92" fmla="*/ 1 w 265"/>
                  <a:gd name="T93" fmla="*/ 2 h 265"/>
                  <a:gd name="T94" fmla="*/ 1 w 265"/>
                  <a:gd name="T95" fmla="*/ 2 h 265"/>
                  <a:gd name="T96" fmla="*/ 1 w 265"/>
                  <a:gd name="T97" fmla="*/ 2 h 265"/>
                  <a:gd name="T98" fmla="*/ 1 w 265"/>
                  <a:gd name="T99" fmla="*/ 2 h 265"/>
                  <a:gd name="T100" fmla="*/ 1 w 265"/>
                  <a:gd name="T101" fmla="*/ 2 h 265"/>
                  <a:gd name="T102" fmla="*/ 2 w 265"/>
                  <a:gd name="T103" fmla="*/ 2 h 265"/>
                  <a:gd name="T104" fmla="*/ 2 w 265"/>
                  <a:gd name="T105" fmla="*/ 2 h 265"/>
                  <a:gd name="T106" fmla="*/ 2 w 265"/>
                  <a:gd name="T107" fmla="*/ 2 h 265"/>
                  <a:gd name="T108" fmla="*/ 2 w 265"/>
                  <a:gd name="T109" fmla="*/ 2 h 265"/>
                  <a:gd name="T110" fmla="*/ 2 w 265"/>
                  <a:gd name="T111" fmla="*/ 1 h 265"/>
                  <a:gd name="T112" fmla="*/ 2 w 265"/>
                  <a:gd name="T113" fmla="*/ 1 h 265"/>
                  <a:gd name="T114" fmla="*/ 2 w 265"/>
                  <a:gd name="T115" fmla="*/ 1 h 265"/>
                  <a:gd name="T116" fmla="*/ 2 w 265"/>
                  <a:gd name="T117" fmla="*/ 1 h 265"/>
                  <a:gd name="T118" fmla="*/ 2 w 265"/>
                  <a:gd name="T119" fmla="*/ 1 h 265"/>
                  <a:gd name="T120" fmla="*/ 2 w 265"/>
                  <a:gd name="T121" fmla="*/ 1 h 2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5" h="265">
                    <a:moveTo>
                      <a:pt x="265" y="132"/>
                    </a:moveTo>
                    <a:lnTo>
                      <a:pt x="264" y="118"/>
                    </a:lnTo>
                    <a:lnTo>
                      <a:pt x="262" y="104"/>
                    </a:lnTo>
                    <a:lnTo>
                      <a:pt x="259" y="92"/>
                    </a:lnTo>
                    <a:lnTo>
                      <a:pt x="253" y="79"/>
                    </a:lnTo>
                    <a:lnTo>
                      <a:pt x="247" y="66"/>
                    </a:lnTo>
                    <a:lnTo>
                      <a:pt x="239" y="54"/>
                    </a:lnTo>
                    <a:lnTo>
                      <a:pt x="231" y="44"/>
                    </a:lnTo>
                    <a:lnTo>
                      <a:pt x="221" y="34"/>
                    </a:lnTo>
                    <a:lnTo>
                      <a:pt x="211" y="24"/>
                    </a:lnTo>
                    <a:lnTo>
                      <a:pt x="199" y="17"/>
                    </a:lnTo>
                    <a:lnTo>
                      <a:pt x="186" y="11"/>
                    </a:lnTo>
                    <a:lnTo>
                      <a:pt x="173" y="6"/>
                    </a:lnTo>
                    <a:lnTo>
                      <a:pt x="160" y="2"/>
                    </a:lnTo>
                    <a:lnTo>
                      <a:pt x="147" y="0"/>
                    </a:lnTo>
                    <a:lnTo>
                      <a:pt x="133" y="0"/>
                    </a:lnTo>
                    <a:lnTo>
                      <a:pt x="118" y="0"/>
                    </a:lnTo>
                    <a:lnTo>
                      <a:pt x="105" y="2"/>
                    </a:lnTo>
                    <a:lnTo>
                      <a:pt x="91" y="6"/>
                    </a:lnTo>
                    <a:lnTo>
                      <a:pt x="79" y="11"/>
                    </a:lnTo>
                    <a:lnTo>
                      <a:pt x="66" y="17"/>
                    </a:lnTo>
                    <a:lnTo>
                      <a:pt x="54" y="24"/>
                    </a:lnTo>
                    <a:lnTo>
                      <a:pt x="44" y="34"/>
                    </a:lnTo>
                    <a:lnTo>
                      <a:pt x="34" y="44"/>
                    </a:lnTo>
                    <a:lnTo>
                      <a:pt x="25" y="54"/>
                    </a:lnTo>
                    <a:lnTo>
                      <a:pt x="18" y="66"/>
                    </a:lnTo>
                    <a:lnTo>
                      <a:pt x="12" y="79"/>
                    </a:lnTo>
                    <a:lnTo>
                      <a:pt x="6" y="92"/>
                    </a:lnTo>
                    <a:lnTo>
                      <a:pt x="3" y="104"/>
                    </a:lnTo>
                    <a:lnTo>
                      <a:pt x="1" y="118"/>
                    </a:lnTo>
                    <a:lnTo>
                      <a:pt x="0" y="132"/>
                    </a:lnTo>
                    <a:lnTo>
                      <a:pt x="1" y="146"/>
                    </a:lnTo>
                    <a:lnTo>
                      <a:pt x="3" y="160"/>
                    </a:lnTo>
                    <a:lnTo>
                      <a:pt x="6" y="174"/>
                    </a:lnTo>
                    <a:lnTo>
                      <a:pt x="12" y="186"/>
                    </a:lnTo>
                    <a:lnTo>
                      <a:pt x="18" y="199"/>
                    </a:lnTo>
                    <a:lnTo>
                      <a:pt x="25" y="211"/>
                    </a:lnTo>
                    <a:lnTo>
                      <a:pt x="34" y="221"/>
                    </a:lnTo>
                    <a:lnTo>
                      <a:pt x="44" y="231"/>
                    </a:lnTo>
                    <a:lnTo>
                      <a:pt x="54" y="240"/>
                    </a:lnTo>
                    <a:lnTo>
                      <a:pt x="66" y="247"/>
                    </a:lnTo>
                    <a:lnTo>
                      <a:pt x="79" y="253"/>
                    </a:lnTo>
                    <a:lnTo>
                      <a:pt x="91" y="259"/>
                    </a:lnTo>
                    <a:lnTo>
                      <a:pt x="105" y="262"/>
                    </a:lnTo>
                    <a:lnTo>
                      <a:pt x="118" y="264"/>
                    </a:lnTo>
                    <a:lnTo>
                      <a:pt x="133" y="265"/>
                    </a:lnTo>
                    <a:lnTo>
                      <a:pt x="147" y="264"/>
                    </a:lnTo>
                    <a:lnTo>
                      <a:pt x="160" y="262"/>
                    </a:lnTo>
                    <a:lnTo>
                      <a:pt x="173" y="259"/>
                    </a:lnTo>
                    <a:lnTo>
                      <a:pt x="186" y="253"/>
                    </a:lnTo>
                    <a:lnTo>
                      <a:pt x="199" y="247"/>
                    </a:lnTo>
                    <a:lnTo>
                      <a:pt x="211" y="240"/>
                    </a:lnTo>
                    <a:lnTo>
                      <a:pt x="221" y="231"/>
                    </a:lnTo>
                    <a:lnTo>
                      <a:pt x="231" y="221"/>
                    </a:lnTo>
                    <a:lnTo>
                      <a:pt x="239" y="211"/>
                    </a:lnTo>
                    <a:lnTo>
                      <a:pt x="247" y="199"/>
                    </a:lnTo>
                    <a:lnTo>
                      <a:pt x="253" y="186"/>
                    </a:lnTo>
                    <a:lnTo>
                      <a:pt x="259" y="174"/>
                    </a:lnTo>
                    <a:lnTo>
                      <a:pt x="262" y="160"/>
                    </a:lnTo>
                    <a:lnTo>
                      <a:pt x="264" y="146"/>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sp>
        <p:nvSpPr>
          <p:cNvPr id="63773" name="Line 285"/>
          <p:cNvSpPr>
            <a:spLocks noChangeShapeType="1"/>
          </p:cNvSpPr>
          <p:nvPr/>
        </p:nvSpPr>
        <p:spPr bwMode="auto">
          <a:xfrm>
            <a:off x="8315325" y="3829050"/>
            <a:ext cx="366713" cy="877888"/>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774" name="Line 286"/>
          <p:cNvSpPr>
            <a:spLocks noChangeShapeType="1"/>
          </p:cNvSpPr>
          <p:nvPr/>
        </p:nvSpPr>
        <p:spPr bwMode="auto">
          <a:xfrm flipV="1">
            <a:off x="8315325" y="2632075"/>
            <a:ext cx="366713" cy="836613"/>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3775" name="Group 287"/>
          <p:cNvGrpSpPr>
            <a:grpSpLocks/>
          </p:cNvGrpSpPr>
          <p:nvPr/>
        </p:nvGrpSpPr>
        <p:grpSpPr bwMode="auto">
          <a:xfrm>
            <a:off x="7451725" y="2427288"/>
            <a:ext cx="1511300" cy="2427287"/>
            <a:chOff x="4694" y="2750"/>
            <a:chExt cx="952" cy="1529"/>
          </a:xfrm>
        </p:grpSpPr>
        <p:sp>
          <p:nvSpPr>
            <p:cNvPr id="51229" name="Line 288"/>
            <p:cNvSpPr>
              <a:spLocks noChangeShapeType="1"/>
            </p:cNvSpPr>
            <p:nvPr/>
          </p:nvSpPr>
          <p:spPr bwMode="auto">
            <a:xfrm flipH="1">
              <a:off x="4850" y="3633"/>
              <a:ext cx="388" cy="31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30" name="Line 289"/>
            <p:cNvSpPr>
              <a:spLocks noChangeShapeType="1"/>
            </p:cNvSpPr>
            <p:nvPr/>
          </p:nvSpPr>
          <p:spPr bwMode="auto">
            <a:xfrm>
              <a:off x="4850" y="3105"/>
              <a:ext cx="388" cy="30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231" name="Group 290"/>
            <p:cNvGrpSpPr>
              <a:grpSpLocks/>
            </p:cNvGrpSpPr>
            <p:nvPr/>
          </p:nvGrpSpPr>
          <p:grpSpPr bwMode="auto">
            <a:xfrm>
              <a:off x="4694" y="2750"/>
              <a:ext cx="952" cy="1529"/>
              <a:chOff x="3606" y="2750"/>
              <a:chExt cx="952" cy="1529"/>
            </a:xfrm>
          </p:grpSpPr>
          <p:sp>
            <p:nvSpPr>
              <p:cNvPr id="51232" name="Line 291"/>
              <p:cNvSpPr>
                <a:spLocks noChangeShapeType="1"/>
              </p:cNvSpPr>
              <p:nvPr/>
            </p:nvSpPr>
            <p:spPr bwMode="auto">
              <a:xfrm>
                <a:off x="3762" y="3951"/>
                <a:ext cx="619" cy="23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233" name="Group 292"/>
              <p:cNvGrpSpPr>
                <a:grpSpLocks/>
              </p:cNvGrpSpPr>
              <p:nvPr/>
            </p:nvGrpSpPr>
            <p:grpSpPr bwMode="auto">
              <a:xfrm>
                <a:off x="3606" y="2750"/>
                <a:ext cx="952" cy="1529"/>
                <a:chOff x="3606" y="2750"/>
                <a:chExt cx="952" cy="1529"/>
              </a:xfrm>
            </p:grpSpPr>
            <p:sp>
              <p:nvSpPr>
                <p:cNvPr id="51234" name="Line 293"/>
                <p:cNvSpPr>
                  <a:spLocks noChangeShapeType="1"/>
                </p:cNvSpPr>
                <p:nvPr/>
              </p:nvSpPr>
              <p:spPr bwMode="auto">
                <a:xfrm flipV="1">
                  <a:off x="3762" y="2879"/>
                  <a:ext cx="619" cy="22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35" name="Freeform 294"/>
                <p:cNvSpPr>
                  <a:spLocks/>
                </p:cNvSpPr>
                <p:nvPr/>
              </p:nvSpPr>
              <p:spPr bwMode="auto">
                <a:xfrm>
                  <a:off x="3649" y="3988"/>
                  <a:ext cx="6" cy="14"/>
                </a:xfrm>
                <a:custGeom>
                  <a:avLst/>
                  <a:gdLst>
                    <a:gd name="T0" fmla="*/ 0 w 25"/>
                    <a:gd name="T1" fmla="*/ 0 h 83"/>
                    <a:gd name="T2" fmla="*/ 0 w 25"/>
                    <a:gd name="T3" fmla="*/ 0 h 83"/>
                    <a:gd name="T4" fmla="*/ 0 w 25"/>
                    <a:gd name="T5" fmla="*/ 0 h 83"/>
                    <a:gd name="T6" fmla="*/ 0 w 25"/>
                    <a:gd name="T7" fmla="*/ 0 h 83"/>
                    <a:gd name="T8" fmla="*/ 0 w 25"/>
                    <a:gd name="T9" fmla="*/ 0 h 83"/>
                    <a:gd name="T10" fmla="*/ 0 w 25"/>
                    <a:gd name="T11" fmla="*/ 0 h 83"/>
                    <a:gd name="T12" fmla="*/ 0 w 25"/>
                    <a:gd name="T13" fmla="*/ 0 h 83"/>
                    <a:gd name="T14" fmla="*/ 0 w 25"/>
                    <a:gd name="T15" fmla="*/ 0 h 83"/>
                    <a:gd name="T16" fmla="*/ 0 w 25"/>
                    <a:gd name="T17" fmla="*/ 0 h 83"/>
                    <a:gd name="T18" fmla="*/ 0 w 25"/>
                    <a:gd name="T19" fmla="*/ 0 h 83"/>
                    <a:gd name="T20" fmla="*/ 0 w 25"/>
                    <a:gd name="T21" fmla="*/ 0 h 83"/>
                    <a:gd name="T22" fmla="*/ 0 w 25"/>
                    <a:gd name="T23" fmla="*/ 0 h 83"/>
                    <a:gd name="T24" fmla="*/ 0 w 25"/>
                    <a:gd name="T25" fmla="*/ 0 h 83"/>
                    <a:gd name="T26" fmla="*/ 0 w 25"/>
                    <a:gd name="T27" fmla="*/ 0 h 83"/>
                    <a:gd name="T28" fmla="*/ 0 w 25"/>
                    <a:gd name="T29" fmla="*/ 0 h 83"/>
                    <a:gd name="T30" fmla="*/ 0 w 25"/>
                    <a:gd name="T31" fmla="*/ 0 h 83"/>
                    <a:gd name="T32" fmla="*/ 0 w 25"/>
                    <a:gd name="T33" fmla="*/ 0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3">
                      <a:moveTo>
                        <a:pt x="3" y="0"/>
                      </a:moveTo>
                      <a:lnTo>
                        <a:pt x="2" y="5"/>
                      </a:lnTo>
                      <a:lnTo>
                        <a:pt x="1" y="11"/>
                      </a:lnTo>
                      <a:lnTo>
                        <a:pt x="0" y="17"/>
                      </a:lnTo>
                      <a:lnTo>
                        <a:pt x="0" y="22"/>
                      </a:lnTo>
                      <a:lnTo>
                        <a:pt x="0" y="27"/>
                      </a:lnTo>
                      <a:lnTo>
                        <a:pt x="0" y="34"/>
                      </a:lnTo>
                      <a:lnTo>
                        <a:pt x="1" y="39"/>
                      </a:lnTo>
                      <a:lnTo>
                        <a:pt x="2" y="44"/>
                      </a:lnTo>
                      <a:lnTo>
                        <a:pt x="4" y="50"/>
                      </a:lnTo>
                      <a:lnTo>
                        <a:pt x="7" y="55"/>
                      </a:lnTo>
                      <a:lnTo>
                        <a:pt x="9" y="59"/>
                      </a:lnTo>
                      <a:lnTo>
                        <a:pt x="12" y="65"/>
                      </a:lnTo>
                      <a:lnTo>
                        <a:pt x="18" y="74"/>
                      </a:lnTo>
                      <a:lnTo>
                        <a:pt x="21" y="78"/>
                      </a:lnTo>
                      <a:lnTo>
                        <a:pt x="23" y="81"/>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36" name="Freeform 295"/>
                <p:cNvSpPr>
                  <a:spLocks/>
                </p:cNvSpPr>
                <p:nvPr/>
              </p:nvSpPr>
              <p:spPr bwMode="auto">
                <a:xfrm>
                  <a:off x="3615" y="3928"/>
                  <a:ext cx="49" cy="76"/>
                </a:xfrm>
                <a:custGeom>
                  <a:avLst/>
                  <a:gdLst>
                    <a:gd name="T0" fmla="*/ 2 w 255"/>
                    <a:gd name="T1" fmla="*/ 0 h 400"/>
                    <a:gd name="T2" fmla="*/ 2 w 255"/>
                    <a:gd name="T3" fmla="*/ 0 h 400"/>
                    <a:gd name="T4" fmla="*/ 2 w 255"/>
                    <a:gd name="T5" fmla="*/ 0 h 400"/>
                    <a:gd name="T6" fmla="*/ 2 w 255"/>
                    <a:gd name="T7" fmla="*/ 0 h 400"/>
                    <a:gd name="T8" fmla="*/ 2 w 255"/>
                    <a:gd name="T9" fmla="*/ 0 h 400"/>
                    <a:gd name="T10" fmla="*/ 2 w 255"/>
                    <a:gd name="T11" fmla="*/ 0 h 400"/>
                    <a:gd name="T12" fmla="*/ 2 w 255"/>
                    <a:gd name="T13" fmla="*/ 0 h 400"/>
                    <a:gd name="T14" fmla="*/ 2 w 255"/>
                    <a:gd name="T15" fmla="*/ 0 h 400"/>
                    <a:gd name="T16" fmla="*/ 2 w 255"/>
                    <a:gd name="T17" fmla="*/ 0 h 400"/>
                    <a:gd name="T18" fmla="*/ 2 w 255"/>
                    <a:gd name="T19" fmla="*/ 0 h 400"/>
                    <a:gd name="T20" fmla="*/ 1 w 255"/>
                    <a:gd name="T21" fmla="*/ 0 h 400"/>
                    <a:gd name="T22" fmla="*/ 1 w 255"/>
                    <a:gd name="T23" fmla="*/ 0 h 400"/>
                    <a:gd name="T24" fmla="*/ 1 w 255"/>
                    <a:gd name="T25" fmla="*/ 0 h 400"/>
                    <a:gd name="T26" fmla="*/ 1 w 255"/>
                    <a:gd name="T27" fmla="*/ 0 h 400"/>
                    <a:gd name="T28" fmla="*/ 1 w 255"/>
                    <a:gd name="T29" fmla="*/ 0 h 400"/>
                    <a:gd name="T30" fmla="*/ 1 w 255"/>
                    <a:gd name="T31" fmla="*/ 0 h 400"/>
                    <a:gd name="T32" fmla="*/ 1 w 255"/>
                    <a:gd name="T33" fmla="*/ 0 h 400"/>
                    <a:gd name="T34" fmla="*/ 1 w 255"/>
                    <a:gd name="T35" fmla="*/ 0 h 400"/>
                    <a:gd name="T36" fmla="*/ 1 w 255"/>
                    <a:gd name="T37" fmla="*/ 0 h 400"/>
                    <a:gd name="T38" fmla="*/ 1 w 255"/>
                    <a:gd name="T39" fmla="*/ 0 h 400"/>
                    <a:gd name="T40" fmla="*/ 1 w 255"/>
                    <a:gd name="T41" fmla="*/ 0 h 400"/>
                    <a:gd name="T42" fmla="*/ 0 w 255"/>
                    <a:gd name="T43" fmla="*/ 1 h 400"/>
                    <a:gd name="T44" fmla="*/ 0 w 255"/>
                    <a:gd name="T45" fmla="*/ 1 h 400"/>
                    <a:gd name="T46" fmla="*/ 0 w 255"/>
                    <a:gd name="T47" fmla="*/ 1 h 400"/>
                    <a:gd name="T48" fmla="*/ 0 w 255"/>
                    <a:gd name="T49" fmla="*/ 1 h 400"/>
                    <a:gd name="T50" fmla="*/ 0 w 255"/>
                    <a:gd name="T51" fmla="*/ 2 h 400"/>
                    <a:gd name="T52" fmla="*/ 0 w 255"/>
                    <a:gd name="T53" fmla="*/ 2 h 400"/>
                    <a:gd name="T54" fmla="*/ 0 w 255"/>
                    <a:gd name="T55" fmla="*/ 2 h 400"/>
                    <a:gd name="T56" fmla="*/ 0 w 255"/>
                    <a:gd name="T57" fmla="*/ 2 h 400"/>
                    <a:gd name="T58" fmla="*/ 0 w 255"/>
                    <a:gd name="T59" fmla="*/ 2 h 400"/>
                    <a:gd name="T60" fmla="*/ 0 w 255"/>
                    <a:gd name="T61" fmla="*/ 2 h 400"/>
                    <a:gd name="T62" fmla="*/ 0 w 255"/>
                    <a:gd name="T63" fmla="*/ 2 h 400"/>
                    <a:gd name="T64" fmla="*/ 0 w 255"/>
                    <a:gd name="T65" fmla="*/ 2 h 400"/>
                    <a:gd name="T66" fmla="*/ 0 w 255"/>
                    <a:gd name="T67" fmla="*/ 3 h 400"/>
                    <a:gd name="T68" fmla="*/ 0 w 255"/>
                    <a:gd name="T69" fmla="*/ 3 h 400"/>
                    <a:gd name="T70" fmla="*/ 0 w 255"/>
                    <a:gd name="T71" fmla="*/ 3 h 400"/>
                    <a:gd name="T72" fmla="*/ 0 w 255"/>
                    <a:gd name="T73" fmla="*/ 3 h 400"/>
                    <a:gd name="T74" fmla="*/ 0 w 255"/>
                    <a:gd name="T75" fmla="*/ 3 h 400"/>
                    <a:gd name="T76" fmla="*/ 0 w 255"/>
                    <a:gd name="T77" fmla="*/ 3 h 400"/>
                    <a:gd name="T78" fmla="*/ 0 w 255"/>
                    <a:gd name="T79" fmla="*/ 3 h 400"/>
                    <a:gd name="T80" fmla="*/ 1 w 255"/>
                    <a:gd name="T81" fmla="*/ 3 h 400"/>
                    <a:gd name="T82" fmla="*/ 1 w 255"/>
                    <a:gd name="T83" fmla="*/ 3 h 400"/>
                    <a:gd name="T84" fmla="*/ 1 w 255"/>
                    <a:gd name="T85" fmla="*/ 3 h 400"/>
                    <a:gd name="T86" fmla="*/ 1 w 255"/>
                    <a:gd name="T87" fmla="*/ 3 h 400"/>
                    <a:gd name="T88" fmla="*/ 1 w 255"/>
                    <a:gd name="T89" fmla="*/ 3 h 400"/>
                    <a:gd name="T90" fmla="*/ 1 w 255"/>
                    <a:gd name="T91" fmla="*/ 3 h 400"/>
                    <a:gd name="T92" fmla="*/ 1 w 255"/>
                    <a:gd name="T93" fmla="*/ 2 h 400"/>
                    <a:gd name="T94" fmla="*/ 1 w 255"/>
                    <a:gd name="T95" fmla="*/ 2 h 400"/>
                    <a:gd name="T96" fmla="*/ 1 w 255"/>
                    <a:gd name="T97" fmla="*/ 2 h 400"/>
                    <a:gd name="T98" fmla="*/ 1 w 255"/>
                    <a:gd name="T99" fmla="*/ 2 h 400"/>
                    <a:gd name="T100" fmla="*/ 1 w 255"/>
                    <a:gd name="T101" fmla="*/ 2 h 400"/>
                    <a:gd name="T102" fmla="*/ 1 w 255"/>
                    <a:gd name="T103" fmla="*/ 2 h 400"/>
                    <a:gd name="T104" fmla="*/ 1 w 255"/>
                    <a:gd name="T105" fmla="*/ 2 h 400"/>
                    <a:gd name="T106" fmla="*/ 2 w 255"/>
                    <a:gd name="T107" fmla="*/ 1 h 400"/>
                    <a:gd name="T108" fmla="*/ 2 w 255"/>
                    <a:gd name="T109" fmla="*/ 1 h 400"/>
                    <a:gd name="T110" fmla="*/ 2 w 255"/>
                    <a:gd name="T111" fmla="*/ 1 h 400"/>
                    <a:gd name="T112" fmla="*/ 2 w 255"/>
                    <a:gd name="T113" fmla="*/ 0 h 400"/>
                    <a:gd name="T114" fmla="*/ 2 w 255"/>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55" h="400">
                      <a:moveTo>
                        <a:pt x="254" y="53"/>
                      </a:moveTo>
                      <a:lnTo>
                        <a:pt x="254" y="49"/>
                      </a:lnTo>
                      <a:lnTo>
                        <a:pt x="255" y="45"/>
                      </a:lnTo>
                      <a:lnTo>
                        <a:pt x="255" y="41"/>
                      </a:lnTo>
                      <a:lnTo>
                        <a:pt x="255" y="37"/>
                      </a:lnTo>
                      <a:lnTo>
                        <a:pt x="254" y="32"/>
                      </a:lnTo>
                      <a:lnTo>
                        <a:pt x="253" y="28"/>
                      </a:lnTo>
                      <a:lnTo>
                        <a:pt x="251" y="24"/>
                      </a:lnTo>
                      <a:lnTo>
                        <a:pt x="250" y="20"/>
                      </a:lnTo>
                      <a:lnTo>
                        <a:pt x="248" y="15"/>
                      </a:lnTo>
                      <a:lnTo>
                        <a:pt x="247" y="12"/>
                      </a:lnTo>
                      <a:lnTo>
                        <a:pt x="244" y="8"/>
                      </a:lnTo>
                      <a:lnTo>
                        <a:pt x="243" y="7"/>
                      </a:lnTo>
                      <a:lnTo>
                        <a:pt x="242" y="5"/>
                      </a:lnTo>
                      <a:lnTo>
                        <a:pt x="241" y="4"/>
                      </a:lnTo>
                      <a:lnTo>
                        <a:pt x="239" y="3"/>
                      </a:lnTo>
                      <a:lnTo>
                        <a:pt x="237" y="1"/>
                      </a:lnTo>
                      <a:lnTo>
                        <a:pt x="235" y="1"/>
                      </a:lnTo>
                      <a:lnTo>
                        <a:pt x="231" y="0"/>
                      </a:lnTo>
                      <a:lnTo>
                        <a:pt x="227" y="0"/>
                      </a:lnTo>
                      <a:lnTo>
                        <a:pt x="210" y="0"/>
                      </a:lnTo>
                      <a:lnTo>
                        <a:pt x="193" y="0"/>
                      </a:lnTo>
                      <a:lnTo>
                        <a:pt x="177" y="0"/>
                      </a:lnTo>
                      <a:lnTo>
                        <a:pt x="168" y="0"/>
                      </a:lnTo>
                      <a:lnTo>
                        <a:pt x="160" y="1"/>
                      </a:lnTo>
                      <a:lnTo>
                        <a:pt x="152" y="3"/>
                      </a:lnTo>
                      <a:lnTo>
                        <a:pt x="144" y="5"/>
                      </a:lnTo>
                      <a:lnTo>
                        <a:pt x="140" y="6"/>
                      </a:lnTo>
                      <a:lnTo>
                        <a:pt x="135" y="7"/>
                      </a:lnTo>
                      <a:lnTo>
                        <a:pt x="132" y="9"/>
                      </a:lnTo>
                      <a:lnTo>
                        <a:pt x="128" y="10"/>
                      </a:lnTo>
                      <a:lnTo>
                        <a:pt x="125" y="12"/>
                      </a:lnTo>
                      <a:lnTo>
                        <a:pt x="122" y="14"/>
                      </a:lnTo>
                      <a:lnTo>
                        <a:pt x="114" y="20"/>
                      </a:lnTo>
                      <a:lnTo>
                        <a:pt x="108" y="25"/>
                      </a:lnTo>
                      <a:lnTo>
                        <a:pt x="101" y="30"/>
                      </a:lnTo>
                      <a:lnTo>
                        <a:pt x="96" y="36"/>
                      </a:lnTo>
                      <a:lnTo>
                        <a:pt x="90" y="42"/>
                      </a:lnTo>
                      <a:lnTo>
                        <a:pt x="87" y="45"/>
                      </a:lnTo>
                      <a:lnTo>
                        <a:pt x="84" y="48"/>
                      </a:lnTo>
                      <a:lnTo>
                        <a:pt x="82" y="52"/>
                      </a:lnTo>
                      <a:lnTo>
                        <a:pt x="80" y="55"/>
                      </a:lnTo>
                      <a:lnTo>
                        <a:pt x="71" y="70"/>
                      </a:lnTo>
                      <a:lnTo>
                        <a:pt x="67" y="76"/>
                      </a:lnTo>
                      <a:lnTo>
                        <a:pt x="63" y="83"/>
                      </a:lnTo>
                      <a:lnTo>
                        <a:pt x="60" y="91"/>
                      </a:lnTo>
                      <a:lnTo>
                        <a:pt x="57" y="98"/>
                      </a:lnTo>
                      <a:lnTo>
                        <a:pt x="53" y="107"/>
                      </a:lnTo>
                      <a:lnTo>
                        <a:pt x="51" y="114"/>
                      </a:lnTo>
                      <a:lnTo>
                        <a:pt x="43" y="147"/>
                      </a:lnTo>
                      <a:lnTo>
                        <a:pt x="25" y="211"/>
                      </a:lnTo>
                      <a:lnTo>
                        <a:pt x="16" y="243"/>
                      </a:lnTo>
                      <a:lnTo>
                        <a:pt x="12" y="259"/>
                      </a:lnTo>
                      <a:lnTo>
                        <a:pt x="8" y="275"/>
                      </a:lnTo>
                      <a:lnTo>
                        <a:pt x="4" y="291"/>
                      </a:lnTo>
                      <a:lnTo>
                        <a:pt x="2" y="300"/>
                      </a:lnTo>
                      <a:lnTo>
                        <a:pt x="1" y="307"/>
                      </a:lnTo>
                      <a:lnTo>
                        <a:pt x="0" y="316"/>
                      </a:lnTo>
                      <a:lnTo>
                        <a:pt x="0" y="324"/>
                      </a:lnTo>
                      <a:lnTo>
                        <a:pt x="0" y="333"/>
                      </a:lnTo>
                      <a:lnTo>
                        <a:pt x="2" y="341"/>
                      </a:lnTo>
                      <a:lnTo>
                        <a:pt x="3" y="349"/>
                      </a:lnTo>
                      <a:lnTo>
                        <a:pt x="5" y="357"/>
                      </a:lnTo>
                      <a:lnTo>
                        <a:pt x="9" y="365"/>
                      </a:lnTo>
                      <a:lnTo>
                        <a:pt x="11" y="369"/>
                      </a:lnTo>
                      <a:lnTo>
                        <a:pt x="13" y="372"/>
                      </a:lnTo>
                      <a:lnTo>
                        <a:pt x="15" y="375"/>
                      </a:lnTo>
                      <a:lnTo>
                        <a:pt x="17" y="379"/>
                      </a:lnTo>
                      <a:lnTo>
                        <a:pt x="19" y="383"/>
                      </a:lnTo>
                      <a:lnTo>
                        <a:pt x="23" y="386"/>
                      </a:lnTo>
                      <a:lnTo>
                        <a:pt x="26" y="388"/>
                      </a:lnTo>
                      <a:lnTo>
                        <a:pt x="29" y="391"/>
                      </a:lnTo>
                      <a:lnTo>
                        <a:pt x="32" y="393"/>
                      </a:lnTo>
                      <a:lnTo>
                        <a:pt x="36" y="394"/>
                      </a:lnTo>
                      <a:lnTo>
                        <a:pt x="40" y="397"/>
                      </a:lnTo>
                      <a:lnTo>
                        <a:pt x="44" y="398"/>
                      </a:lnTo>
                      <a:lnTo>
                        <a:pt x="48" y="398"/>
                      </a:lnTo>
                      <a:lnTo>
                        <a:pt x="52" y="399"/>
                      </a:lnTo>
                      <a:lnTo>
                        <a:pt x="61" y="399"/>
                      </a:lnTo>
                      <a:lnTo>
                        <a:pt x="68" y="400"/>
                      </a:lnTo>
                      <a:lnTo>
                        <a:pt x="85" y="399"/>
                      </a:lnTo>
                      <a:lnTo>
                        <a:pt x="94" y="399"/>
                      </a:lnTo>
                      <a:lnTo>
                        <a:pt x="102" y="400"/>
                      </a:lnTo>
                      <a:lnTo>
                        <a:pt x="110" y="400"/>
                      </a:lnTo>
                      <a:lnTo>
                        <a:pt x="114" y="400"/>
                      </a:lnTo>
                      <a:lnTo>
                        <a:pt x="118" y="399"/>
                      </a:lnTo>
                      <a:lnTo>
                        <a:pt x="123" y="398"/>
                      </a:lnTo>
                      <a:lnTo>
                        <a:pt x="126" y="397"/>
                      </a:lnTo>
                      <a:lnTo>
                        <a:pt x="130" y="394"/>
                      </a:lnTo>
                      <a:lnTo>
                        <a:pt x="133" y="392"/>
                      </a:lnTo>
                      <a:lnTo>
                        <a:pt x="138" y="390"/>
                      </a:lnTo>
                      <a:lnTo>
                        <a:pt x="141" y="387"/>
                      </a:lnTo>
                      <a:lnTo>
                        <a:pt x="147" y="382"/>
                      </a:lnTo>
                      <a:lnTo>
                        <a:pt x="153" y="376"/>
                      </a:lnTo>
                      <a:lnTo>
                        <a:pt x="159" y="370"/>
                      </a:lnTo>
                      <a:lnTo>
                        <a:pt x="163" y="363"/>
                      </a:lnTo>
                      <a:lnTo>
                        <a:pt x="168" y="356"/>
                      </a:lnTo>
                      <a:lnTo>
                        <a:pt x="172" y="349"/>
                      </a:lnTo>
                      <a:lnTo>
                        <a:pt x="176" y="341"/>
                      </a:lnTo>
                      <a:lnTo>
                        <a:pt x="178" y="334"/>
                      </a:lnTo>
                      <a:lnTo>
                        <a:pt x="181" y="326"/>
                      </a:lnTo>
                      <a:lnTo>
                        <a:pt x="183" y="318"/>
                      </a:lnTo>
                      <a:lnTo>
                        <a:pt x="186" y="310"/>
                      </a:lnTo>
                      <a:lnTo>
                        <a:pt x="191" y="294"/>
                      </a:lnTo>
                      <a:lnTo>
                        <a:pt x="194" y="277"/>
                      </a:lnTo>
                      <a:lnTo>
                        <a:pt x="201" y="245"/>
                      </a:lnTo>
                      <a:lnTo>
                        <a:pt x="210" y="213"/>
                      </a:lnTo>
                      <a:lnTo>
                        <a:pt x="218" y="181"/>
                      </a:lnTo>
                      <a:lnTo>
                        <a:pt x="227" y="149"/>
                      </a:lnTo>
                      <a:lnTo>
                        <a:pt x="237" y="118"/>
                      </a:lnTo>
                      <a:lnTo>
                        <a:pt x="241" y="102"/>
                      </a:lnTo>
                      <a:lnTo>
                        <a:pt x="245" y="86"/>
                      </a:lnTo>
                      <a:lnTo>
                        <a:pt x="247" y="77"/>
                      </a:lnTo>
                      <a:lnTo>
                        <a:pt x="249" y="69"/>
                      </a:lnTo>
                      <a:lnTo>
                        <a:pt x="250" y="61"/>
                      </a:lnTo>
                      <a:lnTo>
                        <a:pt x="253"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37" name="Freeform 296"/>
                <p:cNvSpPr>
                  <a:spLocks/>
                </p:cNvSpPr>
                <p:nvPr/>
              </p:nvSpPr>
              <p:spPr bwMode="auto">
                <a:xfrm>
                  <a:off x="3630" y="3087"/>
                  <a:ext cx="47" cy="75"/>
                </a:xfrm>
                <a:custGeom>
                  <a:avLst/>
                  <a:gdLst>
                    <a:gd name="T0" fmla="*/ 2 w 254"/>
                    <a:gd name="T1" fmla="*/ 0 h 400"/>
                    <a:gd name="T2" fmla="*/ 2 w 254"/>
                    <a:gd name="T3" fmla="*/ 0 h 400"/>
                    <a:gd name="T4" fmla="*/ 2 w 254"/>
                    <a:gd name="T5" fmla="*/ 0 h 400"/>
                    <a:gd name="T6" fmla="*/ 2 w 254"/>
                    <a:gd name="T7" fmla="*/ 0 h 400"/>
                    <a:gd name="T8" fmla="*/ 1 w 254"/>
                    <a:gd name="T9" fmla="*/ 0 h 400"/>
                    <a:gd name="T10" fmla="*/ 1 w 254"/>
                    <a:gd name="T11" fmla="*/ 0 h 400"/>
                    <a:gd name="T12" fmla="*/ 1 w 254"/>
                    <a:gd name="T13" fmla="*/ 0 h 400"/>
                    <a:gd name="T14" fmla="*/ 1 w 254"/>
                    <a:gd name="T15" fmla="*/ 0 h 400"/>
                    <a:gd name="T16" fmla="*/ 1 w 254"/>
                    <a:gd name="T17" fmla="*/ 0 h 400"/>
                    <a:gd name="T18" fmla="*/ 1 w 254"/>
                    <a:gd name="T19" fmla="*/ 0 h 400"/>
                    <a:gd name="T20" fmla="*/ 1 w 254"/>
                    <a:gd name="T21" fmla="*/ 0 h 400"/>
                    <a:gd name="T22" fmla="*/ 1 w 254"/>
                    <a:gd name="T23" fmla="*/ 0 h 400"/>
                    <a:gd name="T24" fmla="*/ 1 w 254"/>
                    <a:gd name="T25" fmla="*/ 0 h 400"/>
                    <a:gd name="T26" fmla="*/ 1 w 254"/>
                    <a:gd name="T27" fmla="*/ 0 h 400"/>
                    <a:gd name="T28" fmla="*/ 1 w 254"/>
                    <a:gd name="T29" fmla="*/ 0 h 400"/>
                    <a:gd name="T30" fmla="*/ 1 w 254"/>
                    <a:gd name="T31" fmla="*/ 0 h 400"/>
                    <a:gd name="T32" fmla="*/ 1 w 254"/>
                    <a:gd name="T33" fmla="*/ 0 h 400"/>
                    <a:gd name="T34" fmla="*/ 0 w 254"/>
                    <a:gd name="T35" fmla="*/ 1 h 400"/>
                    <a:gd name="T36" fmla="*/ 0 w 254"/>
                    <a:gd name="T37" fmla="*/ 1 h 400"/>
                    <a:gd name="T38" fmla="*/ 0 w 254"/>
                    <a:gd name="T39" fmla="*/ 1 h 400"/>
                    <a:gd name="T40" fmla="*/ 0 w 254"/>
                    <a:gd name="T41" fmla="*/ 2 h 400"/>
                    <a:gd name="T42" fmla="*/ 0 w 254"/>
                    <a:gd name="T43" fmla="*/ 2 h 400"/>
                    <a:gd name="T44" fmla="*/ 0 w 254"/>
                    <a:gd name="T45" fmla="*/ 2 h 400"/>
                    <a:gd name="T46" fmla="*/ 0 w 254"/>
                    <a:gd name="T47" fmla="*/ 2 h 400"/>
                    <a:gd name="T48" fmla="*/ 0 w 254"/>
                    <a:gd name="T49" fmla="*/ 2 h 400"/>
                    <a:gd name="T50" fmla="*/ 0 w 254"/>
                    <a:gd name="T51" fmla="*/ 2 h 400"/>
                    <a:gd name="T52" fmla="*/ 0 w 254"/>
                    <a:gd name="T53" fmla="*/ 2 h 400"/>
                    <a:gd name="T54" fmla="*/ 0 w 254"/>
                    <a:gd name="T55" fmla="*/ 2 h 400"/>
                    <a:gd name="T56" fmla="*/ 0 w 254"/>
                    <a:gd name="T57" fmla="*/ 2 h 400"/>
                    <a:gd name="T58" fmla="*/ 0 w 254"/>
                    <a:gd name="T59" fmla="*/ 3 h 400"/>
                    <a:gd name="T60" fmla="*/ 0 w 254"/>
                    <a:gd name="T61" fmla="*/ 3 h 400"/>
                    <a:gd name="T62" fmla="*/ 0 w 254"/>
                    <a:gd name="T63" fmla="*/ 3 h 400"/>
                    <a:gd name="T64" fmla="*/ 0 w 254"/>
                    <a:gd name="T65" fmla="*/ 3 h 400"/>
                    <a:gd name="T66" fmla="*/ 1 w 254"/>
                    <a:gd name="T67" fmla="*/ 3 h 400"/>
                    <a:gd name="T68" fmla="*/ 1 w 254"/>
                    <a:gd name="T69" fmla="*/ 3 h 400"/>
                    <a:gd name="T70" fmla="*/ 1 w 254"/>
                    <a:gd name="T71" fmla="*/ 3 h 400"/>
                    <a:gd name="T72" fmla="*/ 1 w 254"/>
                    <a:gd name="T73" fmla="*/ 3 h 400"/>
                    <a:gd name="T74" fmla="*/ 1 w 254"/>
                    <a:gd name="T75" fmla="*/ 3 h 400"/>
                    <a:gd name="T76" fmla="*/ 1 w 254"/>
                    <a:gd name="T77" fmla="*/ 2 h 400"/>
                    <a:gd name="T78" fmla="*/ 1 w 254"/>
                    <a:gd name="T79" fmla="*/ 2 h 400"/>
                    <a:gd name="T80" fmla="*/ 1 w 254"/>
                    <a:gd name="T81" fmla="*/ 2 h 400"/>
                    <a:gd name="T82" fmla="*/ 1 w 254"/>
                    <a:gd name="T83" fmla="*/ 2 h 400"/>
                    <a:gd name="T84" fmla="*/ 1 w 254"/>
                    <a:gd name="T85" fmla="*/ 2 h 400"/>
                    <a:gd name="T86" fmla="*/ 1 w 254"/>
                    <a:gd name="T87" fmla="*/ 2 h 400"/>
                    <a:gd name="T88" fmla="*/ 1 w 254"/>
                    <a:gd name="T89" fmla="*/ 2 h 400"/>
                    <a:gd name="T90" fmla="*/ 1 w 254"/>
                    <a:gd name="T91" fmla="*/ 1 h 400"/>
                    <a:gd name="T92" fmla="*/ 1 w 254"/>
                    <a:gd name="T93" fmla="*/ 1 h 400"/>
                    <a:gd name="T94" fmla="*/ 2 w 254"/>
                    <a:gd name="T95" fmla="*/ 0 h 4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4" h="400">
                      <a:moveTo>
                        <a:pt x="253" y="54"/>
                      </a:moveTo>
                      <a:lnTo>
                        <a:pt x="254" y="49"/>
                      </a:lnTo>
                      <a:lnTo>
                        <a:pt x="254" y="45"/>
                      </a:lnTo>
                      <a:lnTo>
                        <a:pt x="254" y="41"/>
                      </a:lnTo>
                      <a:lnTo>
                        <a:pt x="254" y="36"/>
                      </a:lnTo>
                      <a:lnTo>
                        <a:pt x="253" y="33"/>
                      </a:lnTo>
                      <a:lnTo>
                        <a:pt x="252" y="29"/>
                      </a:lnTo>
                      <a:lnTo>
                        <a:pt x="251" y="25"/>
                      </a:lnTo>
                      <a:lnTo>
                        <a:pt x="250" y="21"/>
                      </a:lnTo>
                      <a:lnTo>
                        <a:pt x="249" y="16"/>
                      </a:lnTo>
                      <a:lnTo>
                        <a:pt x="247" y="12"/>
                      </a:lnTo>
                      <a:lnTo>
                        <a:pt x="246" y="10"/>
                      </a:lnTo>
                      <a:lnTo>
                        <a:pt x="245" y="8"/>
                      </a:lnTo>
                      <a:lnTo>
                        <a:pt x="243" y="7"/>
                      </a:lnTo>
                      <a:lnTo>
                        <a:pt x="241" y="6"/>
                      </a:lnTo>
                      <a:lnTo>
                        <a:pt x="240" y="3"/>
                      </a:lnTo>
                      <a:lnTo>
                        <a:pt x="238" y="2"/>
                      </a:lnTo>
                      <a:lnTo>
                        <a:pt x="237" y="2"/>
                      </a:lnTo>
                      <a:lnTo>
                        <a:pt x="235" y="1"/>
                      </a:lnTo>
                      <a:lnTo>
                        <a:pt x="233" y="1"/>
                      </a:lnTo>
                      <a:lnTo>
                        <a:pt x="231" y="0"/>
                      </a:lnTo>
                      <a:lnTo>
                        <a:pt x="226" y="0"/>
                      </a:lnTo>
                      <a:lnTo>
                        <a:pt x="218" y="0"/>
                      </a:lnTo>
                      <a:lnTo>
                        <a:pt x="209" y="0"/>
                      </a:lnTo>
                      <a:lnTo>
                        <a:pt x="201" y="0"/>
                      </a:lnTo>
                      <a:lnTo>
                        <a:pt x="192" y="0"/>
                      </a:lnTo>
                      <a:lnTo>
                        <a:pt x="184" y="0"/>
                      </a:lnTo>
                      <a:lnTo>
                        <a:pt x="176" y="0"/>
                      </a:lnTo>
                      <a:lnTo>
                        <a:pt x="168" y="1"/>
                      </a:lnTo>
                      <a:lnTo>
                        <a:pt x="160" y="1"/>
                      </a:lnTo>
                      <a:lnTo>
                        <a:pt x="156" y="2"/>
                      </a:lnTo>
                      <a:lnTo>
                        <a:pt x="152" y="2"/>
                      </a:lnTo>
                      <a:lnTo>
                        <a:pt x="148" y="3"/>
                      </a:lnTo>
                      <a:lnTo>
                        <a:pt x="143" y="5"/>
                      </a:lnTo>
                      <a:lnTo>
                        <a:pt x="139" y="6"/>
                      </a:lnTo>
                      <a:lnTo>
                        <a:pt x="136" y="7"/>
                      </a:lnTo>
                      <a:lnTo>
                        <a:pt x="132" y="9"/>
                      </a:lnTo>
                      <a:lnTo>
                        <a:pt x="128" y="11"/>
                      </a:lnTo>
                      <a:lnTo>
                        <a:pt x="124" y="13"/>
                      </a:lnTo>
                      <a:lnTo>
                        <a:pt x="121" y="15"/>
                      </a:lnTo>
                      <a:lnTo>
                        <a:pt x="118" y="17"/>
                      </a:lnTo>
                      <a:lnTo>
                        <a:pt x="114" y="19"/>
                      </a:lnTo>
                      <a:lnTo>
                        <a:pt x="110" y="23"/>
                      </a:lnTo>
                      <a:lnTo>
                        <a:pt x="108" y="25"/>
                      </a:lnTo>
                      <a:lnTo>
                        <a:pt x="102" y="30"/>
                      </a:lnTo>
                      <a:lnTo>
                        <a:pt x="95" y="36"/>
                      </a:lnTo>
                      <a:lnTo>
                        <a:pt x="90" y="42"/>
                      </a:lnTo>
                      <a:lnTo>
                        <a:pt x="87" y="45"/>
                      </a:lnTo>
                      <a:lnTo>
                        <a:pt x="84" y="48"/>
                      </a:lnTo>
                      <a:lnTo>
                        <a:pt x="82" y="51"/>
                      </a:lnTo>
                      <a:lnTo>
                        <a:pt x="79" y="56"/>
                      </a:lnTo>
                      <a:lnTo>
                        <a:pt x="71" y="70"/>
                      </a:lnTo>
                      <a:lnTo>
                        <a:pt x="67" y="77"/>
                      </a:lnTo>
                      <a:lnTo>
                        <a:pt x="62" y="84"/>
                      </a:lnTo>
                      <a:lnTo>
                        <a:pt x="60" y="88"/>
                      </a:lnTo>
                      <a:lnTo>
                        <a:pt x="59" y="92"/>
                      </a:lnTo>
                      <a:lnTo>
                        <a:pt x="57" y="95"/>
                      </a:lnTo>
                      <a:lnTo>
                        <a:pt x="56" y="99"/>
                      </a:lnTo>
                      <a:lnTo>
                        <a:pt x="54" y="107"/>
                      </a:lnTo>
                      <a:lnTo>
                        <a:pt x="52" y="115"/>
                      </a:lnTo>
                      <a:lnTo>
                        <a:pt x="42" y="147"/>
                      </a:lnTo>
                      <a:lnTo>
                        <a:pt x="34" y="179"/>
                      </a:lnTo>
                      <a:lnTo>
                        <a:pt x="25" y="211"/>
                      </a:lnTo>
                      <a:lnTo>
                        <a:pt x="16" y="243"/>
                      </a:lnTo>
                      <a:lnTo>
                        <a:pt x="11" y="259"/>
                      </a:lnTo>
                      <a:lnTo>
                        <a:pt x="8" y="275"/>
                      </a:lnTo>
                      <a:lnTo>
                        <a:pt x="4" y="291"/>
                      </a:lnTo>
                      <a:lnTo>
                        <a:pt x="3" y="299"/>
                      </a:lnTo>
                      <a:lnTo>
                        <a:pt x="1" y="308"/>
                      </a:lnTo>
                      <a:lnTo>
                        <a:pt x="1" y="312"/>
                      </a:lnTo>
                      <a:lnTo>
                        <a:pt x="1" y="317"/>
                      </a:lnTo>
                      <a:lnTo>
                        <a:pt x="0" y="320"/>
                      </a:lnTo>
                      <a:lnTo>
                        <a:pt x="0" y="324"/>
                      </a:lnTo>
                      <a:lnTo>
                        <a:pt x="1" y="328"/>
                      </a:lnTo>
                      <a:lnTo>
                        <a:pt x="1" y="332"/>
                      </a:lnTo>
                      <a:lnTo>
                        <a:pt x="1" y="337"/>
                      </a:lnTo>
                      <a:lnTo>
                        <a:pt x="2" y="341"/>
                      </a:lnTo>
                      <a:lnTo>
                        <a:pt x="3" y="345"/>
                      </a:lnTo>
                      <a:lnTo>
                        <a:pt x="3" y="350"/>
                      </a:lnTo>
                      <a:lnTo>
                        <a:pt x="5" y="353"/>
                      </a:lnTo>
                      <a:lnTo>
                        <a:pt x="6" y="357"/>
                      </a:lnTo>
                      <a:lnTo>
                        <a:pt x="7" y="361"/>
                      </a:lnTo>
                      <a:lnTo>
                        <a:pt x="9" y="364"/>
                      </a:lnTo>
                      <a:lnTo>
                        <a:pt x="10" y="369"/>
                      </a:lnTo>
                      <a:lnTo>
                        <a:pt x="12" y="372"/>
                      </a:lnTo>
                      <a:lnTo>
                        <a:pt x="15" y="376"/>
                      </a:lnTo>
                      <a:lnTo>
                        <a:pt x="17" y="379"/>
                      </a:lnTo>
                      <a:lnTo>
                        <a:pt x="19" y="383"/>
                      </a:lnTo>
                      <a:lnTo>
                        <a:pt x="22" y="386"/>
                      </a:lnTo>
                      <a:lnTo>
                        <a:pt x="25" y="389"/>
                      </a:lnTo>
                      <a:lnTo>
                        <a:pt x="28" y="391"/>
                      </a:lnTo>
                      <a:lnTo>
                        <a:pt x="32" y="393"/>
                      </a:lnTo>
                      <a:lnTo>
                        <a:pt x="36" y="395"/>
                      </a:lnTo>
                      <a:lnTo>
                        <a:pt x="40" y="396"/>
                      </a:lnTo>
                      <a:lnTo>
                        <a:pt x="43" y="397"/>
                      </a:lnTo>
                      <a:lnTo>
                        <a:pt x="48" y="399"/>
                      </a:lnTo>
                      <a:lnTo>
                        <a:pt x="52" y="399"/>
                      </a:lnTo>
                      <a:lnTo>
                        <a:pt x="56" y="400"/>
                      </a:lnTo>
                      <a:lnTo>
                        <a:pt x="60" y="400"/>
                      </a:lnTo>
                      <a:lnTo>
                        <a:pt x="69" y="400"/>
                      </a:lnTo>
                      <a:lnTo>
                        <a:pt x="85" y="400"/>
                      </a:lnTo>
                      <a:lnTo>
                        <a:pt x="93" y="400"/>
                      </a:lnTo>
                      <a:lnTo>
                        <a:pt x="102" y="400"/>
                      </a:lnTo>
                      <a:lnTo>
                        <a:pt x="106" y="400"/>
                      </a:lnTo>
                      <a:lnTo>
                        <a:pt x="110" y="400"/>
                      </a:lnTo>
                      <a:lnTo>
                        <a:pt x="115" y="400"/>
                      </a:lnTo>
                      <a:lnTo>
                        <a:pt x="118" y="399"/>
                      </a:lnTo>
                      <a:lnTo>
                        <a:pt x="122" y="397"/>
                      </a:lnTo>
                      <a:lnTo>
                        <a:pt x="126" y="396"/>
                      </a:lnTo>
                      <a:lnTo>
                        <a:pt x="130" y="394"/>
                      </a:lnTo>
                      <a:lnTo>
                        <a:pt x="134" y="392"/>
                      </a:lnTo>
                      <a:lnTo>
                        <a:pt x="137" y="390"/>
                      </a:lnTo>
                      <a:lnTo>
                        <a:pt x="140" y="388"/>
                      </a:lnTo>
                      <a:lnTo>
                        <a:pt x="143" y="385"/>
                      </a:lnTo>
                      <a:lnTo>
                        <a:pt x="147" y="383"/>
                      </a:lnTo>
                      <a:lnTo>
                        <a:pt x="150" y="379"/>
                      </a:lnTo>
                      <a:lnTo>
                        <a:pt x="153" y="376"/>
                      </a:lnTo>
                      <a:lnTo>
                        <a:pt x="156" y="373"/>
                      </a:lnTo>
                      <a:lnTo>
                        <a:pt x="158" y="370"/>
                      </a:lnTo>
                      <a:lnTo>
                        <a:pt x="160" y="367"/>
                      </a:lnTo>
                      <a:lnTo>
                        <a:pt x="164" y="363"/>
                      </a:lnTo>
                      <a:lnTo>
                        <a:pt x="166" y="360"/>
                      </a:lnTo>
                      <a:lnTo>
                        <a:pt x="168" y="356"/>
                      </a:lnTo>
                      <a:lnTo>
                        <a:pt x="170" y="353"/>
                      </a:lnTo>
                      <a:lnTo>
                        <a:pt x="172" y="350"/>
                      </a:lnTo>
                      <a:lnTo>
                        <a:pt x="173" y="345"/>
                      </a:lnTo>
                      <a:lnTo>
                        <a:pt x="175" y="342"/>
                      </a:lnTo>
                      <a:lnTo>
                        <a:pt x="179" y="334"/>
                      </a:lnTo>
                      <a:lnTo>
                        <a:pt x="181" y="326"/>
                      </a:lnTo>
                      <a:lnTo>
                        <a:pt x="184" y="319"/>
                      </a:lnTo>
                      <a:lnTo>
                        <a:pt x="186" y="310"/>
                      </a:lnTo>
                      <a:lnTo>
                        <a:pt x="188" y="303"/>
                      </a:lnTo>
                      <a:lnTo>
                        <a:pt x="190" y="294"/>
                      </a:lnTo>
                      <a:lnTo>
                        <a:pt x="193" y="278"/>
                      </a:lnTo>
                      <a:lnTo>
                        <a:pt x="202" y="245"/>
                      </a:lnTo>
                      <a:lnTo>
                        <a:pt x="209" y="213"/>
                      </a:lnTo>
                      <a:lnTo>
                        <a:pt x="218" y="181"/>
                      </a:lnTo>
                      <a:lnTo>
                        <a:pt x="227" y="149"/>
                      </a:lnTo>
                      <a:lnTo>
                        <a:pt x="236" y="117"/>
                      </a:lnTo>
                      <a:lnTo>
                        <a:pt x="241" y="101"/>
                      </a:lnTo>
                      <a:lnTo>
                        <a:pt x="243" y="93"/>
                      </a:lnTo>
                      <a:lnTo>
                        <a:pt x="246" y="85"/>
                      </a:lnTo>
                      <a:lnTo>
                        <a:pt x="247" y="77"/>
                      </a:lnTo>
                      <a:lnTo>
                        <a:pt x="249" y="70"/>
                      </a:lnTo>
                      <a:lnTo>
                        <a:pt x="251" y="61"/>
                      </a:lnTo>
                      <a:lnTo>
                        <a:pt x="252"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38" name="Freeform 297"/>
                <p:cNvSpPr>
                  <a:spLocks/>
                </p:cNvSpPr>
                <p:nvPr/>
              </p:nvSpPr>
              <p:spPr bwMode="auto">
                <a:xfrm>
                  <a:off x="3664" y="3146"/>
                  <a:ext cx="4" cy="16"/>
                </a:xfrm>
                <a:custGeom>
                  <a:avLst/>
                  <a:gdLst>
                    <a:gd name="T0" fmla="*/ 0 w 24"/>
                    <a:gd name="T1" fmla="*/ 0 h 83"/>
                    <a:gd name="T2" fmla="*/ 0 w 24"/>
                    <a:gd name="T3" fmla="*/ 0 h 83"/>
                    <a:gd name="T4" fmla="*/ 0 w 24"/>
                    <a:gd name="T5" fmla="*/ 0 h 83"/>
                    <a:gd name="T6" fmla="*/ 0 w 24"/>
                    <a:gd name="T7" fmla="*/ 0 h 83"/>
                    <a:gd name="T8" fmla="*/ 0 w 24"/>
                    <a:gd name="T9" fmla="*/ 0 h 83"/>
                    <a:gd name="T10" fmla="*/ 0 w 24"/>
                    <a:gd name="T11" fmla="*/ 0 h 83"/>
                    <a:gd name="T12" fmla="*/ 0 w 24"/>
                    <a:gd name="T13" fmla="*/ 0 h 83"/>
                    <a:gd name="T14" fmla="*/ 0 w 24"/>
                    <a:gd name="T15" fmla="*/ 0 h 83"/>
                    <a:gd name="T16" fmla="*/ 0 w 24"/>
                    <a:gd name="T17" fmla="*/ 0 h 83"/>
                    <a:gd name="T18" fmla="*/ 0 w 24"/>
                    <a:gd name="T19" fmla="*/ 0 h 83"/>
                    <a:gd name="T20" fmla="*/ 0 w 24"/>
                    <a:gd name="T21" fmla="*/ 0 h 83"/>
                    <a:gd name="T22" fmla="*/ 0 w 24"/>
                    <a:gd name="T23" fmla="*/ 0 h 83"/>
                    <a:gd name="T24" fmla="*/ 0 w 24"/>
                    <a:gd name="T25" fmla="*/ 0 h 83"/>
                    <a:gd name="T26" fmla="*/ 0 w 24"/>
                    <a:gd name="T27" fmla="*/ 0 h 83"/>
                    <a:gd name="T28" fmla="*/ 0 w 24"/>
                    <a:gd name="T29" fmla="*/ 0 h 83"/>
                    <a:gd name="T30" fmla="*/ 0 w 24"/>
                    <a:gd name="T31" fmla="*/ 0 h 83"/>
                    <a:gd name="T32" fmla="*/ 0 w 24"/>
                    <a:gd name="T33" fmla="*/ 1 h 83"/>
                    <a:gd name="T34" fmla="*/ 0 w 24"/>
                    <a:gd name="T35" fmla="*/ 1 h 83"/>
                    <a:gd name="T36" fmla="*/ 0 w 24"/>
                    <a:gd name="T37" fmla="*/ 1 h 83"/>
                    <a:gd name="T38" fmla="*/ 0 w 24"/>
                    <a:gd name="T39" fmla="*/ 1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83">
                      <a:moveTo>
                        <a:pt x="3" y="0"/>
                      </a:moveTo>
                      <a:lnTo>
                        <a:pt x="2" y="5"/>
                      </a:lnTo>
                      <a:lnTo>
                        <a:pt x="1" y="10"/>
                      </a:lnTo>
                      <a:lnTo>
                        <a:pt x="1" y="15"/>
                      </a:lnTo>
                      <a:lnTo>
                        <a:pt x="0" y="21"/>
                      </a:lnTo>
                      <a:lnTo>
                        <a:pt x="0" y="27"/>
                      </a:lnTo>
                      <a:lnTo>
                        <a:pt x="1" y="33"/>
                      </a:lnTo>
                      <a:lnTo>
                        <a:pt x="1" y="38"/>
                      </a:lnTo>
                      <a:lnTo>
                        <a:pt x="2" y="41"/>
                      </a:lnTo>
                      <a:lnTo>
                        <a:pt x="2" y="43"/>
                      </a:lnTo>
                      <a:lnTo>
                        <a:pt x="3" y="46"/>
                      </a:lnTo>
                      <a:lnTo>
                        <a:pt x="4" y="48"/>
                      </a:lnTo>
                      <a:lnTo>
                        <a:pt x="5" y="52"/>
                      </a:lnTo>
                      <a:lnTo>
                        <a:pt x="6" y="54"/>
                      </a:lnTo>
                      <a:lnTo>
                        <a:pt x="9" y="59"/>
                      </a:lnTo>
                      <a:lnTo>
                        <a:pt x="12" y="63"/>
                      </a:lnTo>
                      <a:lnTo>
                        <a:pt x="18" y="73"/>
                      </a:lnTo>
                      <a:lnTo>
                        <a:pt x="21" y="78"/>
                      </a:lnTo>
                      <a:lnTo>
                        <a:pt x="23" y="80"/>
                      </a:lnTo>
                      <a:lnTo>
                        <a:pt x="24"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39" name="Line 298"/>
                <p:cNvSpPr>
                  <a:spLocks noChangeShapeType="1"/>
                </p:cNvSpPr>
                <p:nvPr/>
              </p:nvSpPr>
              <p:spPr bwMode="auto">
                <a:xfrm flipH="1">
                  <a:off x="3708" y="3049"/>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40" name="Freeform 299"/>
                <p:cNvSpPr>
                  <a:spLocks/>
                </p:cNvSpPr>
                <p:nvPr/>
              </p:nvSpPr>
              <p:spPr bwMode="auto">
                <a:xfrm>
                  <a:off x="3977" y="3348"/>
                  <a:ext cx="50" cy="111"/>
                </a:xfrm>
                <a:custGeom>
                  <a:avLst/>
                  <a:gdLst>
                    <a:gd name="T0" fmla="*/ 0 w 266"/>
                    <a:gd name="T1" fmla="*/ 4 h 597"/>
                    <a:gd name="T2" fmla="*/ 1 w 266"/>
                    <a:gd name="T3" fmla="*/ 4 h 597"/>
                    <a:gd name="T4" fmla="*/ 1 w 266"/>
                    <a:gd name="T5" fmla="*/ 4 h 597"/>
                    <a:gd name="T6" fmla="*/ 1 w 266"/>
                    <a:gd name="T7" fmla="*/ 4 h 597"/>
                    <a:gd name="T8" fmla="*/ 1 w 266"/>
                    <a:gd name="T9" fmla="*/ 4 h 597"/>
                    <a:gd name="T10" fmla="*/ 1 w 266"/>
                    <a:gd name="T11" fmla="*/ 4 h 597"/>
                    <a:gd name="T12" fmla="*/ 1 w 266"/>
                    <a:gd name="T13" fmla="*/ 4 h 597"/>
                    <a:gd name="T14" fmla="*/ 1 w 266"/>
                    <a:gd name="T15" fmla="*/ 4 h 597"/>
                    <a:gd name="T16" fmla="*/ 1 w 266"/>
                    <a:gd name="T17" fmla="*/ 4 h 597"/>
                    <a:gd name="T18" fmla="*/ 1 w 266"/>
                    <a:gd name="T19" fmla="*/ 4 h 597"/>
                    <a:gd name="T20" fmla="*/ 1 w 266"/>
                    <a:gd name="T21" fmla="*/ 4 h 597"/>
                    <a:gd name="T22" fmla="*/ 1 w 266"/>
                    <a:gd name="T23" fmla="*/ 4 h 597"/>
                    <a:gd name="T24" fmla="*/ 1 w 266"/>
                    <a:gd name="T25" fmla="*/ 3 h 597"/>
                    <a:gd name="T26" fmla="*/ 1 w 266"/>
                    <a:gd name="T27" fmla="*/ 3 h 597"/>
                    <a:gd name="T28" fmla="*/ 1 w 266"/>
                    <a:gd name="T29" fmla="*/ 3 h 597"/>
                    <a:gd name="T30" fmla="*/ 1 w 266"/>
                    <a:gd name="T31" fmla="*/ 3 h 597"/>
                    <a:gd name="T32" fmla="*/ 2 w 266"/>
                    <a:gd name="T33" fmla="*/ 3 h 597"/>
                    <a:gd name="T34" fmla="*/ 2 w 266"/>
                    <a:gd name="T35" fmla="*/ 3 h 597"/>
                    <a:gd name="T36" fmla="*/ 2 w 266"/>
                    <a:gd name="T37" fmla="*/ 2 h 597"/>
                    <a:gd name="T38" fmla="*/ 2 w 266"/>
                    <a:gd name="T39" fmla="*/ 2 h 597"/>
                    <a:gd name="T40" fmla="*/ 2 w 266"/>
                    <a:gd name="T41" fmla="*/ 2 h 597"/>
                    <a:gd name="T42" fmla="*/ 2 w 266"/>
                    <a:gd name="T43" fmla="*/ 2 h 597"/>
                    <a:gd name="T44" fmla="*/ 2 w 266"/>
                    <a:gd name="T45" fmla="*/ 2 h 597"/>
                    <a:gd name="T46" fmla="*/ 2 w 266"/>
                    <a:gd name="T47" fmla="*/ 2 h 597"/>
                    <a:gd name="T48" fmla="*/ 2 w 266"/>
                    <a:gd name="T49" fmla="*/ 2 h 597"/>
                    <a:gd name="T50" fmla="*/ 2 w 266"/>
                    <a:gd name="T51" fmla="*/ 1 h 597"/>
                    <a:gd name="T52" fmla="*/ 2 w 266"/>
                    <a:gd name="T53" fmla="*/ 1 h 597"/>
                    <a:gd name="T54" fmla="*/ 2 w 266"/>
                    <a:gd name="T55" fmla="*/ 1 h 597"/>
                    <a:gd name="T56" fmla="*/ 2 w 266"/>
                    <a:gd name="T57" fmla="*/ 1 h 597"/>
                    <a:gd name="T58" fmla="*/ 2 w 266"/>
                    <a:gd name="T59" fmla="*/ 1 h 597"/>
                    <a:gd name="T60" fmla="*/ 2 w 266"/>
                    <a:gd name="T61" fmla="*/ 1 h 597"/>
                    <a:gd name="T62" fmla="*/ 2 w 266"/>
                    <a:gd name="T63" fmla="*/ 1 h 597"/>
                    <a:gd name="T64" fmla="*/ 2 w 266"/>
                    <a:gd name="T65" fmla="*/ 1 h 597"/>
                    <a:gd name="T66" fmla="*/ 2 w 266"/>
                    <a:gd name="T67" fmla="*/ 1 h 597"/>
                    <a:gd name="T68" fmla="*/ 1 w 266"/>
                    <a:gd name="T69" fmla="*/ 1 h 5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6" h="597">
                      <a:moveTo>
                        <a:pt x="159" y="0"/>
                      </a:moveTo>
                      <a:lnTo>
                        <a:pt x="0" y="597"/>
                      </a:lnTo>
                      <a:lnTo>
                        <a:pt x="104" y="597"/>
                      </a:lnTo>
                      <a:lnTo>
                        <a:pt x="107" y="597"/>
                      </a:lnTo>
                      <a:lnTo>
                        <a:pt x="111" y="596"/>
                      </a:lnTo>
                      <a:lnTo>
                        <a:pt x="116" y="596"/>
                      </a:lnTo>
                      <a:lnTo>
                        <a:pt x="120" y="595"/>
                      </a:lnTo>
                      <a:lnTo>
                        <a:pt x="124" y="594"/>
                      </a:lnTo>
                      <a:lnTo>
                        <a:pt x="127" y="592"/>
                      </a:lnTo>
                      <a:lnTo>
                        <a:pt x="132" y="591"/>
                      </a:lnTo>
                      <a:lnTo>
                        <a:pt x="136" y="589"/>
                      </a:lnTo>
                      <a:lnTo>
                        <a:pt x="140" y="587"/>
                      </a:lnTo>
                      <a:lnTo>
                        <a:pt x="144" y="585"/>
                      </a:lnTo>
                      <a:lnTo>
                        <a:pt x="149" y="581"/>
                      </a:lnTo>
                      <a:lnTo>
                        <a:pt x="153" y="578"/>
                      </a:lnTo>
                      <a:lnTo>
                        <a:pt x="156" y="576"/>
                      </a:lnTo>
                      <a:lnTo>
                        <a:pt x="160" y="572"/>
                      </a:lnTo>
                      <a:lnTo>
                        <a:pt x="165" y="569"/>
                      </a:lnTo>
                      <a:lnTo>
                        <a:pt x="168" y="565"/>
                      </a:lnTo>
                      <a:lnTo>
                        <a:pt x="172" y="561"/>
                      </a:lnTo>
                      <a:lnTo>
                        <a:pt x="176" y="557"/>
                      </a:lnTo>
                      <a:lnTo>
                        <a:pt x="180" y="553"/>
                      </a:lnTo>
                      <a:lnTo>
                        <a:pt x="183" y="548"/>
                      </a:lnTo>
                      <a:lnTo>
                        <a:pt x="186" y="544"/>
                      </a:lnTo>
                      <a:lnTo>
                        <a:pt x="189" y="539"/>
                      </a:lnTo>
                      <a:lnTo>
                        <a:pt x="192" y="535"/>
                      </a:lnTo>
                      <a:lnTo>
                        <a:pt x="196" y="529"/>
                      </a:lnTo>
                      <a:lnTo>
                        <a:pt x="199" y="524"/>
                      </a:lnTo>
                      <a:lnTo>
                        <a:pt x="202" y="519"/>
                      </a:lnTo>
                      <a:lnTo>
                        <a:pt x="204" y="513"/>
                      </a:lnTo>
                      <a:lnTo>
                        <a:pt x="206" y="508"/>
                      </a:lnTo>
                      <a:lnTo>
                        <a:pt x="208" y="503"/>
                      </a:lnTo>
                      <a:lnTo>
                        <a:pt x="210" y="497"/>
                      </a:lnTo>
                      <a:lnTo>
                        <a:pt x="213" y="492"/>
                      </a:lnTo>
                      <a:lnTo>
                        <a:pt x="215" y="487"/>
                      </a:lnTo>
                      <a:lnTo>
                        <a:pt x="216" y="481"/>
                      </a:lnTo>
                      <a:lnTo>
                        <a:pt x="261" y="315"/>
                      </a:lnTo>
                      <a:lnTo>
                        <a:pt x="262" y="310"/>
                      </a:lnTo>
                      <a:lnTo>
                        <a:pt x="263" y="304"/>
                      </a:lnTo>
                      <a:lnTo>
                        <a:pt x="264" y="298"/>
                      </a:lnTo>
                      <a:lnTo>
                        <a:pt x="265" y="293"/>
                      </a:lnTo>
                      <a:lnTo>
                        <a:pt x="266" y="288"/>
                      </a:lnTo>
                      <a:lnTo>
                        <a:pt x="266" y="282"/>
                      </a:lnTo>
                      <a:lnTo>
                        <a:pt x="266" y="277"/>
                      </a:lnTo>
                      <a:lnTo>
                        <a:pt x="266" y="272"/>
                      </a:lnTo>
                      <a:lnTo>
                        <a:pt x="266" y="266"/>
                      </a:lnTo>
                      <a:lnTo>
                        <a:pt x="266" y="262"/>
                      </a:lnTo>
                      <a:lnTo>
                        <a:pt x="265" y="257"/>
                      </a:lnTo>
                      <a:lnTo>
                        <a:pt x="265" y="252"/>
                      </a:lnTo>
                      <a:lnTo>
                        <a:pt x="264" y="248"/>
                      </a:lnTo>
                      <a:lnTo>
                        <a:pt x="263" y="243"/>
                      </a:lnTo>
                      <a:lnTo>
                        <a:pt x="262" y="239"/>
                      </a:lnTo>
                      <a:lnTo>
                        <a:pt x="259" y="234"/>
                      </a:lnTo>
                      <a:lnTo>
                        <a:pt x="258" y="231"/>
                      </a:lnTo>
                      <a:lnTo>
                        <a:pt x="256" y="227"/>
                      </a:lnTo>
                      <a:lnTo>
                        <a:pt x="254" y="224"/>
                      </a:lnTo>
                      <a:lnTo>
                        <a:pt x="252" y="221"/>
                      </a:lnTo>
                      <a:lnTo>
                        <a:pt x="250" y="217"/>
                      </a:lnTo>
                      <a:lnTo>
                        <a:pt x="247" y="214"/>
                      </a:lnTo>
                      <a:lnTo>
                        <a:pt x="245" y="212"/>
                      </a:lnTo>
                      <a:lnTo>
                        <a:pt x="241" y="210"/>
                      </a:lnTo>
                      <a:lnTo>
                        <a:pt x="238" y="207"/>
                      </a:lnTo>
                      <a:lnTo>
                        <a:pt x="235" y="206"/>
                      </a:lnTo>
                      <a:lnTo>
                        <a:pt x="232" y="203"/>
                      </a:lnTo>
                      <a:lnTo>
                        <a:pt x="229" y="202"/>
                      </a:lnTo>
                      <a:lnTo>
                        <a:pt x="225" y="201"/>
                      </a:lnTo>
                      <a:lnTo>
                        <a:pt x="221" y="200"/>
                      </a:lnTo>
                      <a:lnTo>
                        <a:pt x="218" y="199"/>
                      </a:lnTo>
                      <a:lnTo>
                        <a:pt x="215" y="199"/>
                      </a:lnTo>
                      <a:lnTo>
                        <a:pt x="210" y="199"/>
                      </a:lnTo>
                      <a:lnTo>
                        <a:pt x="106"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41" name="Line 300"/>
                <p:cNvSpPr>
                  <a:spLocks noChangeShapeType="1"/>
                </p:cNvSpPr>
                <p:nvPr/>
              </p:nvSpPr>
              <p:spPr bwMode="auto">
                <a:xfrm flipH="1">
                  <a:off x="4041" y="3348"/>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42" name="Freeform 301"/>
                <p:cNvSpPr>
                  <a:spLocks/>
                </p:cNvSpPr>
                <p:nvPr/>
              </p:nvSpPr>
              <p:spPr bwMode="auto">
                <a:xfrm>
                  <a:off x="4015" y="3580"/>
                  <a:ext cx="50" cy="113"/>
                </a:xfrm>
                <a:custGeom>
                  <a:avLst/>
                  <a:gdLst>
                    <a:gd name="T0" fmla="*/ 1 w 267"/>
                    <a:gd name="T1" fmla="*/ 0 h 597"/>
                    <a:gd name="T2" fmla="*/ 0 w 267"/>
                    <a:gd name="T3" fmla="*/ 4 h 597"/>
                    <a:gd name="T4" fmla="*/ 1 w 267"/>
                    <a:gd name="T5" fmla="*/ 4 h 597"/>
                    <a:gd name="T6" fmla="*/ 1 w 267"/>
                    <a:gd name="T7" fmla="*/ 4 h 597"/>
                    <a:gd name="T8" fmla="*/ 1 w 267"/>
                    <a:gd name="T9" fmla="*/ 4 h 597"/>
                    <a:gd name="T10" fmla="*/ 1 w 267"/>
                    <a:gd name="T11" fmla="*/ 4 h 597"/>
                    <a:gd name="T12" fmla="*/ 1 w 267"/>
                    <a:gd name="T13" fmla="*/ 4 h 597"/>
                    <a:gd name="T14" fmla="*/ 1 w 267"/>
                    <a:gd name="T15" fmla="*/ 4 h 597"/>
                    <a:gd name="T16" fmla="*/ 1 w 267"/>
                    <a:gd name="T17" fmla="*/ 4 h 597"/>
                    <a:gd name="T18" fmla="*/ 1 w 267"/>
                    <a:gd name="T19" fmla="*/ 4 h 597"/>
                    <a:gd name="T20" fmla="*/ 1 w 267"/>
                    <a:gd name="T21" fmla="*/ 4 h 597"/>
                    <a:gd name="T22" fmla="*/ 1 w 267"/>
                    <a:gd name="T23" fmla="*/ 4 h 597"/>
                    <a:gd name="T24" fmla="*/ 1 w 267"/>
                    <a:gd name="T25" fmla="*/ 4 h 597"/>
                    <a:gd name="T26" fmla="*/ 1 w 267"/>
                    <a:gd name="T27" fmla="*/ 4 h 597"/>
                    <a:gd name="T28" fmla="*/ 1 w 267"/>
                    <a:gd name="T29" fmla="*/ 4 h 597"/>
                    <a:gd name="T30" fmla="*/ 1 w 267"/>
                    <a:gd name="T31" fmla="*/ 4 h 597"/>
                    <a:gd name="T32" fmla="*/ 1 w 267"/>
                    <a:gd name="T33" fmla="*/ 3 h 597"/>
                    <a:gd name="T34" fmla="*/ 1 w 267"/>
                    <a:gd name="T35" fmla="*/ 3 h 597"/>
                    <a:gd name="T36" fmla="*/ 1 w 267"/>
                    <a:gd name="T37" fmla="*/ 3 h 597"/>
                    <a:gd name="T38" fmla="*/ 1 w 267"/>
                    <a:gd name="T39" fmla="*/ 3 h 597"/>
                    <a:gd name="T40" fmla="*/ 2 w 267"/>
                    <a:gd name="T41" fmla="*/ 2 h 597"/>
                    <a:gd name="T42" fmla="*/ 2 w 267"/>
                    <a:gd name="T43" fmla="*/ 2 h 597"/>
                    <a:gd name="T44" fmla="*/ 2 w 267"/>
                    <a:gd name="T45" fmla="*/ 2 h 597"/>
                    <a:gd name="T46" fmla="*/ 2 w 267"/>
                    <a:gd name="T47" fmla="*/ 2 h 597"/>
                    <a:gd name="T48" fmla="*/ 2 w 267"/>
                    <a:gd name="T49" fmla="*/ 2 h 597"/>
                    <a:gd name="T50" fmla="*/ 2 w 267"/>
                    <a:gd name="T51" fmla="*/ 2 h 597"/>
                    <a:gd name="T52" fmla="*/ 2 w 267"/>
                    <a:gd name="T53" fmla="*/ 2 h 597"/>
                    <a:gd name="T54" fmla="*/ 2 w 267"/>
                    <a:gd name="T55" fmla="*/ 2 h 597"/>
                    <a:gd name="T56" fmla="*/ 2 w 267"/>
                    <a:gd name="T57" fmla="*/ 2 h 597"/>
                    <a:gd name="T58" fmla="*/ 2 w 267"/>
                    <a:gd name="T59" fmla="*/ 2 h 597"/>
                    <a:gd name="T60" fmla="*/ 2 w 267"/>
                    <a:gd name="T61" fmla="*/ 2 h 597"/>
                    <a:gd name="T62" fmla="*/ 2 w 267"/>
                    <a:gd name="T63" fmla="*/ 2 h 597"/>
                    <a:gd name="T64" fmla="*/ 2 w 267"/>
                    <a:gd name="T65" fmla="*/ 2 h 597"/>
                    <a:gd name="T66" fmla="*/ 1 w 267"/>
                    <a:gd name="T67" fmla="*/ 1 h 597"/>
                    <a:gd name="T68" fmla="*/ 1 w 267"/>
                    <a:gd name="T69" fmla="*/ 1 h 597"/>
                    <a:gd name="T70" fmla="*/ 1 w 267"/>
                    <a:gd name="T71" fmla="*/ 1 h 597"/>
                    <a:gd name="T72" fmla="*/ 1 w 267"/>
                    <a:gd name="T73" fmla="*/ 1 h 597"/>
                    <a:gd name="T74" fmla="*/ 1 w 267"/>
                    <a:gd name="T75" fmla="*/ 1 h 597"/>
                    <a:gd name="T76" fmla="*/ 1 w 267"/>
                    <a:gd name="T77" fmla="*/ 1 h 5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67" h="597">
                      <a:moveTo>
                        <a:pt x="161" y="0"/>
                      </a:moveTo>
                      <a:lnTo>
                        <a:pt x="0" y="597"/>
                      </a:lnTo>
                      <a:lnTo>
                        <a:pt x="105" y="597"/>
                      </a:lnTo>
                      <a:lnTo>
                        <a:pt x="113" y="596"/>
                      </a:lnTo>
                      <a:lnTo>
                        <a:pt x="120" y="595"/>
                      </a:lnTo>
                      <a:lnTo>
                        <a:pt x="129" y="593"/>
                      </a:lnTo>
                      <a:lnTo>
                        <a:pt x="136" y="588"/>
                      </a:lnTo>
                      <a:lnTo>
                        <a:pt x="145" y="584"/>
                      </a:lnTo>
                      <a:lnTo>
                        <a:pt x="152" y="579"/>
                      </a:lnTo>
                      <a:lnTo>
                        <a:pt x="160" y="573"/>
                      </a:lnTo>
                      <a:lnTo>
                        <a:pt x="168" y="566"/>
                      </a:lnTo>
                      <a:lnTo>
                        <a:pt x="175" y="559"/>
                      </a:lnTo>
                      <a:lnTo>
                        <a:pt x="182" y="550"/>
                      </a:lnTo>
                      <a:lnTo>
                        <a:pt x="188" y="542"/>
                      </a:lnTo>
                      <a:lnTo>
                        <a:pt x="195" y="532"/>
                      </a:lnTo>
                      <a:lnTo>
                        <a:pt x="200" y="522"/>
                      </a:lnTo>
                      <a:lnTo>
                        <a:pt x="206" y="512"/>
                      </a:lnTo>
                      <a:lnTo>
                        <a:pt x="210" y="502"/>
                      </a:lnTo>
                      <a:lnTo>
                        <a:pt x="214" y="491"/>
                      </a:lnTo>
                      <a:lnTo>
                        <a:pt x="217" y="481"/>
                      </a:lnTo>
                      <a:lnTo>
                        <a:pt x="262" y="315"/>
                      </a:lnTo>
                      <a:lnTo>
                        <a:pt x="264" y="304"/>
                      </a:lnTo>
                      <a:lnTo>
                        <a:pt x="266" y="293"/>
                      </a:lnTo>
                      <a:lnTo>
                        <a:pt x="267" y="283"/>
                      </a:lnTo>
                      <a:lnTo>
                        <a:pt x="267" y="272"/>
                      </a:lnTo>
                      <a:lnTo>
                        <a:pt x="267" y="263"/>
                      </a:lnTo>
                      <a:lnTo>
                        <a:pt x="266" y="253"/>
                      </a:lnTo>
                      <a:lnTo>
                        <a:pt x="264" y="244"/>
                      </a:lnTo>
                      <a:lnTo>
                        <a:pt x="262" y="236"/>
                      </a:lnTo>
                      <a:lnTo>
                        <a:pt x="258" y="229"/>
                      </a:lnTo>
                      <a:lnTo>
                        <a:pt x="255" y="222"/>
                      </a:lnTo>
                      <a:lnTo>
                        <a:pt x="249" y="216"/>
                      </a:lnTo>
                      <a:lnTo>
                        <a:pt x="245" y="210"/>
                      </a:lnTo>
                      <a:lnTo>
                        <a:pt x="239" y="206"/>
                      </a:lnTo>
                      <a:lnTo>
                        <a:pt x="232" y="203"/>
                      </a:lnTo>
                      <a:lnTo>
                        <a:pt x="226" y="200"/>
                      </a:lnTo>
                      <a:lnTo>
                        <a:pt x="219" y="199"/>
                      </a:lnTo>
                      <a:lnTo>
                        <a:pt x="212" y="199"/>
                      </a:lnTo>
                      <a:lnTo>
                        <a:pt x="108"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43" name="Line 302"/>
                <p:cNvSpPr>
                  <a:spLocks noChangeShapeType="1"/>
                </p:cNvSpPr>
                <p:nvPr/>
              </p:nvSpPr>
              <p:spPr bwMode="auto">
                <a:xfrm flipH="1">
                  <a:off x="4465" y="286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44" name="Freeform 303"/>
                <p:cNvSpPr>
                  <a:spLocks/>
                </p:cNvSpPr>
                <p:nvPr/>
              </p:nvSpPr>
              <p:spPr bwMode="auto">
                <a:xfrm>
                  <a:off x="4454" y="2840"/>
                  <a:ext cx="11" cy="21"/>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2" y="22"/>
                      </a:lnTo>
                      <a:lnTo>
                        <a:pt x="1" y="31"/>
                      </a:lnTo>
                      <a:lnTo>
                        <a:pt x="0" y="42"/>
                      </a:lnTo>
                      <a:lnTo>
                        <a:pt x="1" y="51"/>
                      </a:lnTo>
                      <a:lnTo>
                        <a:pt x="2" y="61"/>
                      </a:lnTo>
                      <a:lnTo>
                        <a:pt x="4" y="70"/>
                      </a:lnTo>
                      <a:lnTo>
                        <a:pt x="6" y="78"/>
                      </a:lnTo>
                      <a:lnTo>
                        <a:pt x="9" y="86"/>
                      </a:lnTo>
                      <a:lnTo>
                        <a:pt x="13" y="93"/>
                      </a:lnTo>
                      <a:lnTo>
                        <a:pt x="18" y="98"/>
                      </a:lnTo>
                      <a:lnTo>
                        <a:pt x="23" y="104"/>
                      </a:lnTo>
                      <a:lnTo>
                        <a:pt x="28" y="108"/>
                      </a:lnTo>
                      <a:lnTo>
                        <a:pt x="35" y="111"/>
                      </a:lnTo>
                      <a:lnTo>
                        <a:pt x="41" y="114"/>
                      </a:lnTo>
                      <a:lnTo>
                        <a:pt x="49"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45" name="Line 304"/>
                <p:cNvSpPr>
                  <a:spLocks noChangeShapeType="1"/>
                </p:cNvSpPr>
                <p:nvPr/>
              </p:nvSpPr>
              <p:spPr bwMode="auto">
                <a:xfrm flipV="1">
                  <a:off x="4456" y="2809"/>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46" name="Freeform 305"/>
                <p:cNvSpPr>
                  <a:spLocks/>
                </p:cNvSpPr>
                <p:nvPr/>
              </p:nvSpPr>
              <p:spPr bwMode="auto">
                <a:xfrm>
                  <a:off x="4464" y="2788"/>
                  <a:ext cx="21" cy="21"/>
                </a:xfrm>
                <a:custGeom>
                  <a:avLst/>
                  <a:gdLst>
                    <a:gd name="T0" fmla="*/ 1 w 111"/>
                    <a:gd name="T1" fmla="*/ 0 h 116"/>
                    <a:gd name="T2" fmla="*/ 1 w 111"/>
                    <a:gd name="T3" fmla="*/ 0 h 116"/>
                    <a:gd name="T4" fmla="*/ 1 w 111"/>
                    <a:gd name="T5" fmla="*/ 0 h 116"/>
                    <a:gd name="T6" fmla="*/ 1 w 111"/>
                    <a:gd name="T7" fmla="*/ 0 h 116"/>
                    <a:gd name="T8" fmla="*/ 1 w 111"/>
                    <a:gd name="T9" fmla="*/ 0 h 116"/>
                    <a:gd name="T10" fmla="*/ 1 w 111"/>
                    <a:gd name="T11" fmla="*/ 0 h 116"/>
                    <a:gd name="T12" fmla="*/ 0 w 111"/>
                    <a:gd name="T13" fmla="*/ 0 h 116"/>
                    <a:gd name="T14" fmla="*/ 0 w 111"/>
                    <a:gd name="T15" fmla="*/ 0 h 116"/>
                    <a:gd name="T16" fmla="*/ 0 w 111"/>
                    <a:gd name="T17" fmla="*/ 0 h 116"/>
                    <a:gd name="T18" fmla="*/ 0 w 111"/>
                    <a:gd name="T19" fmla="*/ 0 h 116"/>
                    <a:gd name="T20" fmla="*/ 0 w 111"/>
                    <a:gd name="T21" fmla="*/ 0 h 116"/>
                    <a:gd name="T22" fmla="*/ 0 w 111"/>
                    <a:gd name="T23" fmla="*/ 0 h 116"/>
                    <a:gd name="T24" fmla="*/ 0 w 111"/>
                    <a:gd name="T25" fmla="*/ 0 h 116"/>
                    <a:gd name="T26" fmla="*/ 0 w 111"/>
                    <a:gd name="T27" fmla="*/ 0 h 116"/>
                    <a:gd name="T28" fmla="*/ 0 w 111"/>
                    <a:gd name="T29" fmla="*/ 1 h 116"/>
                    <a:gd name="T30" fmla="*/ 0 w 111"/>
                    <a:gd name="T31" fmla="*/ 1 h 116"/>
                    <a:gd name="T32" fmla="*/ 0 w 111"/>
                    <a:gd name="T33" fmla="*/ 1 h 116"/>
                    <a:gd name="T34" fmla="*/ 0 w 111"/>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16">
                      <a:moveTo>
                        <a:pt x="111" y="0"/>
                      </a:moveTo>
                      <a:lnTo>
                        <a:pt x="104" y="0"/>
                      </a:lnTo>
                      <a:lnTo>
                        <a:pt x="97" y="1"/>
                      </a:lnTo>
                      <a:lnTo>
                        <a:pt x="88" y="4"/>
                      </a:lnTo>
                      <a:lnTo>
                        <a:pt x="81" y="8"/>
                      </a:lnTo>
                      <a:lnTo>
                        <a:pt x="72" y="12"/>
                      </a:lnTo>
                      <a:lnTo>
                        <a:pt x="65" y="17"/>
                      </a:lnTo>
                      <a:lnTo>
                        <a:pt x="56" y="24"/>
                      </a:lnTo>
                      <a:lnTo>
                        <a:pt x="49" y="30"/>
                      </a:lnTo>
                      <a:lnTo>
                        <a:pt x="41" y="37"/>
                      </a:lnTo>
                      <a:lnTo>
                        <a:pt x="35" y="46"/>
                      </a:lnTo>
                      <a:lnTo>
                        <a:pt x="27" y="54"/>
                      </a:lnTo>
                      <a:lnTo>
                        <a:pt x="22" y="64"/>
                      </a:lnTo>
                      <a:lnTo>
                        <a:pt x="16" y="74"/>
                      </a:lnTo>
                      <a:lnTo>
                        <a:pt x="11" y="84"/>
                      </a:lnTo>
                      <a:lnTo>
                        <a:pt x="6" y="95"/>
                      </a:lnTo>
                      <a:lnTo>
                        <a:pt x="3" y="106"/>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47" name="Line 306"/>
                <p:cNvSpPr>
                  <a:spLocks noChangeShapeType="1"/>
                </p:cNvSpPr>
                <p:nvPr/>
              </p:nvSpPr>
              <p:spPr bwMode="auto">
                <a:xfrm>
                  <a:off x="4485" y="2788"/>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48" name="Line 307"/>
                <p:cNvSpPr>
                  <a:spLocks noChangeShapeType="1"/>
                </p:cNvSpPr>
                <p:nvPr/>
              </p:nvSpPr>
              <p:spPr bwMode="auto">
                <a:xfrm flipH="1">
                  <a:off x="4513" y="2750"/>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49" name="Line 308"/>
                <p:cNvSpPr>
                  <a:spLocks noChangeShapeType="1"/>
                </p:cNvSpPr>
                <p:nvPr/>
              </p:nvSpPr>
              <p:spPr bwMode="auto">
                <a:xfrm flipH="1">
                  <a:off x="4468" y="4279"/>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50" name="Freeform 309"/>
                <p:cNvSpPr>
                  <a:spLocks/>
                </p:cNvSpPr>
                <p:nvPr/>
              </p:nvSpPr>
              <p:spPr bwMode="auto">
                <a:xfrm>
                  <a:off x="4457" y="4257"/>
                  <a:ext cx="11" cy="22"/>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6" h="116">
                      <a:moveTo>
                        <a:pt x="6" y="0"/>
                      </a:moveTo>
                      <a:lnTo>
                        <a:pt x="4" y="11"/>
                      </a:lnTo>
                      <a:lnTo>
                        <a:pt x="1" y="21"/>
                      </a:lnTo>
                      <a:lnTo>
                        <a:pt x="0" y="31"/>
                      </a:lnTo>
                      <a:lnTo>
                        <a:pt x="0" y="42"/>
                      </a:lnTo>
                      <a:lnTo>
                        <a:pt x="0" y="51"/>
                      </a:lnTo>
                      <a:lnTo>
                        <a:pt x="1" y="61"/>
                      </a:lnTo>
                      <a:lnTo>
                        <a:pt x="4" y="69"/>
                      </a:lnTo>
                      <a:lnTo>
                        <a:pt x="6" y="78"/>
                      </a:lnTo>
                      <a:lnTo>
                        <a:pt x="10" y="85"/>
                      </a:lnTo>
                      <a:lnTo>
                        <a:pt x="13" y="93"/>
                      </a:lnTo>
                      <a:lnTo>
                        <a:pt x="18" y="98"/>
                      </a:lnTo>
                      <a:lnTo>
                        <a:pt x="23" y="103"/>
                      </a:lnTo>
                      <a:lnTo>
                        <a:pt x="29" y="108"/>
                      </a:lnTo>
                      <a:lnTo>
                        <a:pt x="36" y="111"/>
                      </a:lnTo>
                      <a:lnTo>
                        <a:pt x="42" y="114"/>
                      </a:lnTo>
                      <a:lnTo>
                        <a:pt x="48"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51" name="Line 310"/>
                <p:cNvSpPr>
                  <a:spLocks noChangeShapeType="1"/>
                </p:cNvSpPr>
                <p:nvPr/>
              </p:nvSpPr>
              <p:spPr bwMode="auto">
                <a:xfrm flipV="1">
                  <a:off x="4457" y="4225"/>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52" name="Freeform 311"/>
                <p:cNvSpPr>
                  <a:spLocks/>
                </p:cNvSpPr>
                <p:nvPr/>
              </p:nvSpPr>
              <p:spPr bwMode="auto">
                <a:xfrm>
                  <a:off x="4466" y="4204"/>
                  <a:ext cx="21" cy="21"/>
                </a:xfrm>
                <a:custGeom>
                  <a:avLst/>
                  <a:gdLst>
                    <a:gd name="T0" fmla="*/ 1 w 112"/>
                    <a:gd name="T1" fmla="*/ 0 h 116"/>
                    <a:gd name="T2" fmla="*/ 1 w 112"/>
                    <a:gd name="T3" fmla="*/ 0 h 116"/>
                    <a:gd name="T4" fmla="*/ 1 w 112"/>
                    <a:gd name="T5" fmla="*/ 0 h 116"/>
                    <a:gd name="T6" fmla="*/ 1 w 112"/>
                    <a:gd name="T7" fmla="*/ 0 h 116"/>
                    <a:gd name="T8" fmla="*/ 1 w 112"/>
                    <a:gd name="T9" fmla="*/ 0 h 116"/>
                    <a:gd name="T10" fmla="*/ 1 w 112"/>
                    <a:gd name="T11" fmla="*/ 0 h 116"/>
                    <a:gd name="T12" fmla="*/ 0 w 112"/>
                    <a:gd name="T13" fmla="*/ 0 h 116"/>
                    <a:gd name="T14" fmla="*/ 0 w 112"/>
                    <a:gd name="T15" fmla="*/ 0 h 116"/>
                    <a:gd name="T16" fmla="*/ 0 w 112"/>
                    <a:gd name="T17" fmla="*/ 0 h 116"/>
                    <a:gd name="T18" fmla="*/ 0 w 112"/>
                    <a:gd name="T19" fmla="*/ 0 h 116"/>
                    <a:gd name="T20" fmla="*/ 0 w 112"/>
                    <a:gd name="T21" fmla="*/ 0 h 116"/>
                    <a:gd name="T22" fmla="*/ 0 w 112"/>
                    <a:gd name="T23" fmla="*/ 0 h 116"/>
                    <a:gd name="T24" fmla="*/ 0 w 112"/>
                    <a:gd name="T25" fmla="*/ 0 h 116"/>
                    <a:gd name="T26" fmla="*/ 0 w 112"/>
                    <a:gd name="T27" fmla="*/ 0 h 116"/>
                    <a:gd name="T28" fmla="*/ 0 w 112"/>
                    <a:gd name="T29" fmla="*/ 1 h 116"/>
                    <a:gd name="T30" fmla="*/ 0 w 112"/>
                    <a:gd name="T31" fmla="*/ 1 h 116"/>
                    <a:gd name="T32" fmla="*/ 0 w 112"/>
                    <a:gd name="T33" fmla="*/ 1 h 116"/>
                    <a:gd name="T34" fmla="*/ 0 w 112"/>
                    <a:gd name="T35" fmla="*/ 1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2" h="116">
                      <a:moveTo>
                        <a:pt x="112" y="0"/>
                      </a:moveTo>
                      <a:lnTo>
                        <a:pt x="105" y="0"/>
                      </a:lnTo>
                      <a:lnTo>
                        <a:pt x="97" y="1"/>
                      </a:lnTo>
                      <a:lnTo>
                        <a:pt x="89" y="4"/>
                      </a:lnTo>
                      <a:lnTo>
                        <a:pt x="81" y="7"/>
                      </a:lnTo>
                      <a:lnTo>
                        <a:pt x="73" y="12"/>
                      </a:lnTo>
                      <a:lnTo>
                        <a:pt x="65" y="17"/>
                      </a:lnTo>
                      <a:lnTo>
                        <a:pt x="58" y="23"/>
                      </a:lnTo>
                      <a:lnTo>
                        <a:pt x="49" y="30"/>
                      </a:lnTo>
                      <a:lnTo>
                        <a:pt x="43" y="37"/>
                      </a:lnTo>
                      <a:lnTo>
                        <a:pt x="36" y="46"/>
                      </a:lnTo>
                      <a:lnTo>
                        <a:pt x="29" y="54"/>
                      </a:lnTo>
                      <a:lnTo>
                        <a:pt x="23" y="64"/>
                      </a:lnTo>
                      <a:lnTo>
                        <a:pt x="17" y="73"/>
                      </a:lnTo>
                      <a:lnTo>
                        <a:pt x="12" y="84"/>
                      </a:lnTo>
                      <a:lnTo>
                        <a:pt x="8" y="95"/>
                      </a:lnTo>
                      <a:lnTo>
                        <a:pt x="4" y="105"/>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53" name="Line 312"/>
                <p:cNvSpPr>
                  <a:spLocks noChangeShapeType="1"/>
                </p:cNvSpPr>
                <p:nvPr/>
              </p:nvSpPr>
              <p:spPr bwMode="auto">
                <a:xfrm>
                  <a:off x="4487" y="420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54" name="Line 313"/>
                <p:cNvSpPr>
                  <a:spLocks noChangeShapeType="1"/>
                </p:cNvSpPr>
                <p:nvPr/>
              </p:nvSpPr>
              <p:spPr bwMode="auto">
                <a:xfrm>
                  <a:off x="3606" y="3504"/>
                  <a:ext cx="9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55" name="Freeform 314"/>
                <p:cNvSpPr>
                  <a:spLocks/>
                </p:cNvSpPr>
                <p:nvPr/>
              </p:nvSpPr>
              <p:spPr bwMode="auto">
                <a:xfrm>
                  <a:off x="4125" y="3382"/>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2"/>
                      </a:moveTo>
                      <a:lnTo>
                        <a:pt x="265" y="123"/>
                      </a:lnTo>
                      <a:lnTo>
                        <a:pt x="264" y="114"/>
                      </a:lnTo>
                      <a:lnTo>
                        <a:pt x="263" y="105"/>
                      </a:lnTo>
                      <a:lnTo>
                        <a:pt x="261" y="97"/>
                      </a:lnTo>
                      <a:lnTo>
                        <a:pt x="257" y="88"/>
                      </a:lnTo>
                      <a:lnTo>
                        <a:pt x="254" y="80"/>
                      </a:lnTo>
                      <a:lnTo>
                        <a:pt x="250" y="71"/>
                      </a:lnTo>
                      <a:lnTo>
                        <a:pt x="246" y="64"/>
                      </a:lnTo>
                      <a:lnTo>
                        <a:pt x="240" y="55"/>
                      </a:lnTo>
                      <a:lnTo>
                        <a:pt x="235" y="49"/>
                      </a:lnTo>
                      <a:lnTo>
                        <a:pt x="230" y="42"/>
                      </a:lnTo>
                      <a:lnTo>
                        <a:pt x="223" y="35"/>
                      </a:lnTo>
                      <a:lnTo>
                        <a:pt x="216" y="30"/>
                      </a:lnTo>
                      <a:lnTo>
                        <a:pt x="209" y="23"/>
                      </a:lnTo>
                      <a:lnTo>
                        <a:pt x="201" y="19"/>
                      </a:lnTo>
                      <a:lnTo>
                        <a:pt x="193" y="15"/>
                      </a:lnTo>
                      <a:lnTo>
                        <a:pt x="185" y="11"/>
                      </a:lnTo>
                      <a:lnTo>
                        <a:pt x="176" y="7"/>
                      </a:lnTo>
                      <a:lnTo>
                        <a:pt x="168" y="4"/>
                      </a:lnTo>
                      <a:lnTo>
                        <a:pt x="159" y="2"/>
                      </a:lnTo>
                      <a:lnTo>
                        <a:pt x="151" y="1"/>
                      </a:lnTo>
                      <a:lnTo>
                        <a:pt x="141" y="0"/>
                      </a:lnTo>
                      <a:lnTo>
                        <a:pt x="133" y="0"/>
                      </a:lnTo>
                      <a:lnTo>
                        <a:pt x="123" y="0"/>
                      </a:lnTo>
                      <a:lnTo>
                        <a:pt x="115" y="1"/>
                      </a:lnTo>
                      <a:lnTo>
                        <a:pt x="105" y="2"/>
                      </a:lnTo>
                      <a:lnTo>
                        <a:pt x="97" y="4"/>
                      </a:lnTo>
                      <a:lnTo>
                        <a:pt x="88" y="7"/>
                      </a:lnTo>
                      <a:lnTo>
                        <a:pt x="80" y="11"/>
                      </a:lnTo>
                      <a:lnTo>
                        <a:pt x="71" y="15"/>
                      </a:lnTo>
                      <a:lnTo>
                        <a:pt x="64" y="19"/>
                      </a:lnTo>
                      <a:lnTo>
                        <a:pt x="56" y="23"/>
                      </a:lnTo>
                      <a:lnTo>
                        <a:pt x="49" y="30"/>
                      </a:lnTo>
                      <a:lnTo>
                        <a:pt x="42" y="35"/>
                      </a:lnTo>
                      <a:lnTo>
                        <a:pt x="36" y="42"/>
                      </a:lnTo>
                      <a:lnTo>
                        <a:pt x="29" y="49"/>
                      </a:lnTo>
                      <a:lnTo>
                        <a:pt x="24" y="55"/>
                      </a:lnTo>
                      <a:lnTo>
                        <a:pt x="19" y="64"/>
                      </a:lnTo>
                      <a:lnTo>
                        <a:pt x="15" y="71"/>
                      </a:lnTo>
                      <a:lnTo>
                        <a:pt x="10" y="80"/>
                      </a:lnTo>
                      <a:lnTo>
                        <a:pt x="7" y="88"/>
                      </a:lnTo>
                      <a:lnTo>
                        <a:pt x="5" y="97"/>
                      </a:lnTo>
                      <a:lnTo>
                        <a:pt x="3" y="105"/>
                      </a:lnTo>
                      <a:lnTo>
                        <a:pt x="1" y="114"/>
                      </a:lnTo>
                      <a:lnTo>
                        <a:pt x="0" y="123"/>
                      </a:lnTo>
                      <a:lnTo>
                        <a:pt x="0" y="132"/>
                      </a:lnTo>
                      <a:lnTo>
                        <a:pt x="0" y="142"/>
                      </a:lnTo>
                      <a:lnTo>
                        <a:pt x="1" y="150"/>
                      </a:lnTo>
                      <a:lnTo>
                        <a:pt x="3" y="160"/>
                      </a:lnTo>
                      <a:lnTo>
                        <a:pt x="5" y="168"/>
                      </a:lnTo>
                      <a:lnTo>
                        <a:pt x="7" y="177"/>
                      </a:lnTo>
                      <a:lnTo>
                        <a:pt x="10" y="185"/>
                      </a:lnTo>
                      <a:lnTo>
                        <a:pt x="15" y="194"/>
                      </a:lnTo>
                      <a:lnTo>
                        <a:pt x="19" y="201"/>
                      </a:lnTo>
                      <a:lnTo>
                        <a:pt x="24" y="209"/>
                      </a:lnTo>
                      <a:lnTo>
                        <a:pt x="29" y="216"/>
                      </a:lnTo>
                      <a:lnTo>
                        <a:pt x="36" y="223"/>
                      </a:lnTo>
                      <a:lnTo>
                        <a:pt x="42" y="229"/>
                      </a:lnTo>
                      <a:lnTo>
                        <a:pt x="49" y="235"/>
                      </a:lnTo>
                      <a:lnTo>
                        <a:pt x="56" y="241"/>
                      </a:lnTo>
                      <a:lnTo>
                        <a:pt x="64" y="246"/>
                      </a:lnTo>
                      <a:lnTo>
                        <a:pt x="71" y="250"/>
                      </a:lnTo>
                      <a:lnTo>
                        <a:pt x="80" y="254"/>
                      </a:lnTo>
                      <a:lnTo>
                        <a:pt x="88" y="258"/>
                      </a:lnTo>
                      <a:lnTo>
                        <a:pt x="97" y="260"/>
                      </a:lnTo>
                      <a:lnTo>
                        <a:pt x="105" y="262"/>
                      </a:lnTo>
                      <a:lnTo>
                        <a:pt x="115" y="264"/>
                      </a:lnTo>
                      <a:lnTo>
                        <a:pt x="123" y="265"/>
                      </a:lnTo>
                      <a:lnTo>
                        <a:pt x="133" y="265"/>
                      </a:lnTo>
                      <a:lnTo>
                        <a:pt x="141" y="265"/>
                      </a:lnTo>
                      <a:lnTo>
                        <a:pt x="151" y="264"/>
                      </a:lnTo>
                      <a:lnTo>
                        <a:pt x="159" y="262"/>
                      </a:lnTo>
                      <a:lnTo>
                        <a:pt x="168" y="260"/>
                      </a:lnTo>
                      <a:lnTo>
                        <a:pt x="176" y="258"/>
                      </a:lnTo>
                      <a:lnTo>
                        <a:pt x="185" y="254"/>
                      </a:lnTo>
                      <a:lnTo>
                        <a:pt x="193" y="250"/>
                      </a:lnTo>
                      <a:lnTo>
                        <a:pt x="201" y="246"/>
                      </a:lnTo>
                      <a:lnTo>
                        <a:pt x="209" y="241"/>
                      </a:lnTo>
                      <a:lnTo>
                        <a:pt x="216" y="235"/>
                      </a:lnTo>
                      <a:lnTo>
                        <a:pt x="223" y="229"/>
                      </a:lnTo>
                      <a:lnTo>
                        <a:pt x="230" y="223"/>
                      </a:lnTo>
                      <a:lnTo>
                        <a:pt x="235" y="216"/>
                      </a:lnTo>
                      <a:lnTo>
                        <a:pt x="240" y="209"/>
                      </a:lnTo>
                      <a:lnTo>
                        <a:pt x="246" y="201"/>
                      </a:lnTo>
                      <a:lnTo>
                        <a:pt x="250" y="194"/>
                      </a:lnTo>
                      <a:lnTo>
                        <a:pt x="254" y="185"/>
                      </a:lnTo>
                      <a:lnTo>
                        <a:pt x="257" y="177"/>
                      </a:lnTo>
                      <a:lnTo>
                        <a:pt x="261" y="168"/>
                      </a:lnTo>
                      <a:lnTo>
                        <a:pt x="263" y="160"/>
                      </a:lnTo>
                      <a:lnTo>
                        <a:pt x="264" y="150"/>
                      </a:lnTo>
                      <a:lnTo>
                        <a:pt x="265" y="142"/>
                      </a:lnTo>
                      <a:lnTo>
                        <a:pt x="265" y="13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1256" name="Line 315"/>
                <p:cNvSpPr>
                  <a:spLocks noChangeShapeType="1"/>
                </p:cNvSpPr>
                <p:nvPr/>
              </p:nvSpPr>
              <p:spPr bwMode="auto">
                <a:xfrm>
                  <a:off x="3762" y="3105"/>
                  <a:ext cx="0" cy="8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57" name="Line 316"/>
                <p:cNvSpPr>
                  <a:spLocks noChangeShapeType="1"/>
                </p:cNvSpPr>
                <p:nvPr/>
              </p:nvSpPr>
              <p:spPr bwMode="auto">
                <a:xfrm>
                  <a:off x="4150" y="3406"/>
                  <a:ext cx="0" cy="2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58" name="Line 317"/>
                <p:cNvSpPr>
                  <a:spLocks noChangeShapeType="1"/>
                </p:cNvSpPr>
                <p:nvPr/>
              </p:nvSpPr>
              <p:spPr bwMode="auto">
                <a:xfrm>
                  <a:off x="4381" y="2879"/>
                  <a:ext cx="0" cy="13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259" name="Freeform 318"/>
                <p:cNvSpPr>
                  <a:spLocks/>
                </p:cNvSpPr>
                <p:nvPr/>
              </p:nvSpPr>
              <p:spPr bwMode="auto">
                <a:xfrm>
                  <a:off x="4125" y="3382"/>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2"/>
                      </a:moveTo>
                      <a:lnTo>
                        <a:pt x="265" y="123"/>
                      </a:lnTo>
                      <a:lnTo>
                        <a:pt x="264" y="114"/>
                      </a:lnTo>
                      <a:lnTo>
                        <a:pt x="263" y="105"/>
                      </a:lnTo>
                      <a:lnTo>
                        <a:pt x="261" y="97"/>
                      </a:lnTo>
                      <a:lnTo>
                        <a:pt x="257" y="88"/>
                      </a:lnTo>
                      <a:lnTo>
                        <a:pt x="254" y="80"/>
                      </a:lnTo>
                      <a:lnTo>
                        <a:pt x="250" y="71"/>
                      </a:lnTo>
                      <a:lnTo>
                        <a:pt x="246" y="64"/>
                      </a:lnTo>
                      <a:lnTo>
                        <a:pt x="240" y="55"/>
                      </a:lnTo>
                      <a:lnTo>
                        <a:pt x="235" y="49"/>
                      </a:lnTo>
                      <a:lnTo>
                        <a:pt x="230" y="42"/>
                      </a:lnTo>
                      <a:lnTo>
                        <a:pt x="223" y="35"/>
                      </a:lnTo>
                      <a:lnTo>
                        <a:pt x="216" y="30"/>
                      </a:lnTo>
                      <a:lnTo>
                        <a:pt x="209" y="23"/>
                      </a:lnTo>
                      <a:lnTo>
                        <a:pt x="201" y="19"/>
                      </a:lnTo>
                      <a:lnTo>
                        <a:pt x="193" y="15"/>
                      </a:lnTo>
                      <a:lnTo>
                        <a:pt x="185" y="11"/>
                      </a:lnTo>
                      <a:lnTo>
                        <a:pt x="176" y="7"/>
                      </a:lnTo>
                      <a:lnTo>
                        <a:pt x="168" y="4"/>
                      </a:lnTo>
                      <a:lnTo>
                        <a:pt x="159" y="2"/>
                      </a:lnTo>
                      <a:lnTo>
                        <a:pt x="151" y="1"/>
                      </a:lnTo>
                      <a:lnTo>
                        <a:pt x="141" y="0"/>
                      </a:lnTo>
                      <a:lnTo>
                        <a:pt x="133" y="0"/>
                      </a:lnTo>
                      <a:lnTo>
                        <a:pt x="123" y="0"/>
                      </a:lnTo>
                      <a:lnTo>
                        <a:pt x="115" y="1"/>
                      </a:lnTo>
                      <a:lnTo>
                        <a:pt x="105" y="2"/>
                      </a:lnTo>
                      <a:lnTo>
                        <a:pt x="97" y="4"/>
                      </a:lnTo>
                      <a:lnTo>
                        <a:pt x="88" y="7"/>
                      </a:lnTo>
                      <a:lnTo>
                        <a:pt x="80" y="11"/>
                      </a:lnTo>
                      <a:lnTo>
                        <a:pt x="71" y="15"/>
                      </a:lnTo>
                      <a:lnTo>
                        <a:pt x="64" y="19"/>
                      </a:lnTo>
                      <a:lnTo>
                        <a:pt x="56" y="23"/>
                      </a:lnTo>
                      <a:lnTo>
                        <a:pt x="49" y="30"/>
                      </a:lnTo>
                      <a:lnTo>
                        <a:pt x="42" y="35"/>
                      </a:lnTo>
                      <a:lnTo>
                        <a:pt x="36" y="42"/>
                      </a:lnTo>
                      <a:lnTo>
                        <a:pt x="29" y="49"/>
                      </a:lnTo>
                      <a:lnTo>
                        <a:pt x="24" y="55"/>
                      </a:lnTo>
                      <a:lnTo>
                        <a:pt x="19" y="64"/>
                      </a:lnTo>
                      <a:lnTo>
                        <a:pt x="15" y="71"/>
                      </a:lnTo>
                      <a:lnTo>
                        <a:pt x="10" y="80"/>
                      </a:lnTo>
                      <a:lnTo>
                        <a:pt x="7" y="88"/>
                      </a:lnTo>
                      <a:lnTo>
                        <a:pt x="5" y="97"/>
                      </a:lnTo>
                      <a:lnTo>
                        <a:pt x="3" y="105"/>
                      </a:lnTo>
                      <a:lnTo>
                        <a:pt x="1" y="114"/>
                      </a:lnTo>
                      <a:lnTo>
                        <a:pt x="0" y="123"/>
                      </a:lnTo>
                      <a:lnTo>
                        <a:pt x="0" y="132"/>
                      </a:lnTo>
                      <a:lnTo>
                        <a:pt x="0" y="142"/>
                      </a:lnTo>
                      <a:lnTo>
                        <a:pt x="1" y="150"/>
                      </a:lnTo>
                      <a:lnTo>
                        <a:pt x="3" y="160"/>
                      </a:lnTo>
                      <a:lnTo>
                        <a:pt x="5" y="168"/>
                      </a:lnTo>
                      <a:lnTo>
                        <a:pt x="7" y="177"/>
                      </a:lnTo>
                      <a:lnTo>
                        <a:pt x="10" y="185"/>
                      </a:lnTo>
                      <a:lnTo>
                        <a:pt x="15" y="194"/>
                      </a:lnTo>
                      <a:lnTo>
                        <a:pt x="19" y="201"/>
                      </a:lnTo>
                      <a:lnTo>
                        <a:pt x="24" y="209"/>
                      </a:lnTo>
                      <a:lnTo>
                        <a:pt x="29" y="216"/>
                      </a:lnTo>
                      <a:lnTo>
                        <a:pt x="36" y="223"/>
                      </a:lnTo>
                      <a:lnTo>
                        <a:pt x="42" y="229"/>
                      </a:lnTo>
                      <a:lnTo>
                        <a:pt x="49" y="235"/>
                      </a:lnTo>
                      <a:lnTo>
                        <a:pt x="56" y="241"/>
                      </a:lnTo>
                      <a:lnTo>
                        <a:pt x="64" y="246"/>
                      </a:lnTo>
                      <a:lnTo>
                        <a:pt x="71" y="250"/>
                      </a:lnTo>
                      <a:lnTo>
                        <a:pt x="80" y="254"/>
                      </a:lnTo>
                      <a:lnTo>
                        <a:pt x="88" y="258"/>
                      </a:lnTo>
                      <a:lnTo>
                        <a:pt x="97" y="260"/>
                      </a:lnTo>
                      <a:lnTo>
                        <a:pt x="105" y="262"/>
                      </a:lnTo>
                      <a:lnTo>
                        <a:pt x="115" y="264"/>
                      </a:lnTo>
                      <a:lnTo>
                        <a:pt x="123" y="265"/>
                      </a:lnTo>
                      <a:lnTo>
                        <a:pt x="133" y="265"/>
                      </a:lnTo>
                      <a:lnTo>
                        <a:pt x="141" y="265"/>
                      </a:lnTo>
                      <a:lnTo>
                        <a:pt x="151" y="264"/>
                      </a:lnTo>
                      <a:lnTo>
                        <a:pt x="159" y="262"/>
                      </a:lnTo>
                      <a:lnTo>
                        <a:pt x="168" y="260"/>
                      </a:lnTo>
                      <a:lnTo>
                        <a:pt x="176" y="258"/>
                      </a:lnTo>
                      <a:lnTo>
                        <a:pt x="185" y="254"/>
                      </a:lnTo>
                      <a:lnTo>
                        <a:pt x="193" y="250"/>
                      </a:lnTo>
                      <a:lnTo>
                        <a:pt x="201" y="246"/>
                      </a:lnTo>
                      <a:lnTo>
                        <a:pt x="209" y="241"/>
                      </a:lnTo>
                      <a:lnTo>
                        <a:pt x="216" y="235"/>
                      </a:lnTo>
                      <a:lnTo>
                        <a:pt x="223" y="229"/>
                      </a:lnTo>
                      <a:lnTo>
                        <a:pt x="230" y="223"/>
                      </a:lnTo>
                      <a:lnTo>
                        <a:pt x="235" y="216"/>
                      </a:lnTo>
                      <a:lnTo>
                        <a:pt x="240" y="209"/>
                      </a:lnTo>
                      <a:lnTo>
                        <a:pt x="246" y="201"/>
                      </a:lnTo>
                      <a:lnTo>
                        <a:pt x="250" y="194"/>
                      </a:lnTo>
                      <a:lnTo>
                        <a:pt x="254" y="185"/>
                      </a:lnTo>
                      <a:lnTo>
                        <a:pt x="257" y="177"/>
                      </a:lnTo>
                      <a:lnTo>
                        <a:pt x="261" y="168"/>
                      </a:lnTo>
                      <a:lnTo>
                        <a:pt x="263" y="160"/>
                      </a:lnTo>
                      <a:lnTo>
                        <a:pt x="264" y="150"/>
                      </a:lnTo>
                      <a:lnTo>
                        <a:pt x="265" y="142"/>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60" name="Freeform 319"/>
                <p:cNvSpPr>
                  <a:spLocks/>
                </p:cNvSpPr>
                <p:nvPr/>
              </p:nvSpPr>
              <p:spPr bwMode="auto">
                <a:xfrm>
                  <a:off x="4125" y="3608"/>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2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0 w 265"/>
                    <a:gd name="T31" fmla="*/ 0 h 265"/>
                    <a:gd name="T32" fmla="*/ 0 w 265"/>
                    <a:gd name="T33" fmla="*/ 0 h 265"/>
                    <a:gd name="T34" fmla="*/ 0 w 265"/>
                    <a:gd name="T35" fmla="*/ 0 h 265"/>
                    <a:gd name="T36" fmla="*/ 0 w 265"/>
                    <a:gd name="T37" fmla="*/ 0 h 265"/>
                    <a:gd name="T38" fmla="*/ 0 w 265"/>
                    <a:gd name="T39" fmla="*/ 0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1 h 265"/>
                    <a:gd name="T52" fmla="*/ 0 w 265"/>
                    <a:gd name="T53" fmla="*/ 1 h 265"/>
                    <a:gd name="T54" fmla="*/ 0 w 265"/>
                    <a:gd name="T55" fmla="*/ 1 h 265"/>
                    <a:gd name="T56" fmla="*/ 0 w 265"/>
                    <a:gd name="T57" fmla="*/ 1 h 265"/>
                    <a:gd name="T58" fmla="*/ 0 w 265"/>
                    <a:gd name="T59" fmla="*/ 1 h 265"/>
                    <a:gd name="T60" fmla="*/ 0 w 265"/>
                    <a:gd name="T61" fmla="*/ 1 h 265"/>
                    <a:gd name="T62" fmla="*/ 1 w 265"/>
                    <a:gd name="T63" fmla="*/ 2 h 265"/>
                    <a:gd name="T64" fmla="*/ 1 w 265"/>
                    <a:gd name="T65" fmla="*/ 2 h 265"/>
                    <a:gd name="T66" fmla="*/ 1 w 265"/>
                    <a:gd name="T67" fmla="*/ 2 h 265"/>
                    <a:gd name="T68" fmla="*/ 1 w 265"/>
                    <a:gd name="T69" fmla="*/ 2 h 265"/>
                    <a:gd name="T70" fmla="*/ 1 w 265"/>
                    <a:gd name="T71" fmla="*/ 2 h 265"/>
                    <a:gd name="T72" fmla="*/ 1 w 265"/>
                    <a:gd name="T73" fmla="*/ 2 h 265"/>
                    <a:gd name="T74" fmla="*/ 1 w 265"/>
                    <a:gd name="T75" fmla="*/ 2 h 265"/>
                    <a:gd name="T76" fmla="*/ 1 w 265"/>
                    <a:gd name="T77" fmla="*/ 1 h 265"/>
                    <a:gd name="T78" fmla="*/ 2 w 265"/>
                    <a:gd name="T79" fmla="*/ 1 h 265"/>
                    <a:gd name="T80" fmla="*/ 2 w 265"/>
                    <a:gd name="T81" fmla="*/ 1 h 265"/>
                    <a:gd name="T82" fmla="*/ 2 w 265"/>
                    <a:gd name="T83" fmla="*/ 1 h 265"/>
                    <a:gd name="T84" fmla="*/ 2 w 265"/>
                    <a:gd name="T85" fmla="*/ 1 h 265"/>
                    <a:gd name="T86" fmla="*/ 2 w 265"/>
                    <a:gd name="T87" fmla="*/ 1 h 265"/>
                    <a:gd name="T88" fmla="*/ 2 w 265"/>
                    <a:gd name="T89" fmla="*/ 1 h 265"/>
                    <a:gd name="T90" fmla="*/ 2 w 265"/>
                    <a:gd name="T91" fmla="*/ 1 h 2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65" h="265">
                      <a:moveTo>
                        <a:pt x="265" y="133"/>
                      </a:moveTo>
                      <a:lnTo>
                        <a:pt x="265" y="124"/>
                      </a:lnTo>
                      <a:lnTo>
                        <a:pt x="264" y="115"/>
                      </a:lnTo>
                      <a:lnTo>
                        <a:pt x="263" y="106"/>
                      </a:lnTo>
                      <a:lnTo>
                        <a:pt x="261" y="97"/>
                      </a:lnTo>
                      <a:lnTo>
                        <a:pt x="257" y="89"/>
                      </a:lnTo>
                      <a:lnTo>
                        <a:pt x="254" y="80"/>
                      </a:lnTo>
                      <a:lnTo>
                        <a:pt x="250" y="72"/>
                      </a:lnTo>
                      <a:lnTo>
                        <a:pt x="246" y="64"/>
                      </a:lnTo>
                      <a:lnTo>
                        <a:pt x="240" y="57"/>
                      </a:lnTo>
                      <a:lnTo>
                        <a:pt x="235" y="49"/>
                      </a:lnTo>
                      <a:lnTo>
                        <a:pt x="230" y="43"/>
                      </a:lnTo>
                      <a:lnTo>
                        <a:pt x="223" y="36"/>
                      </a:lnTo>
                      <a:lnTo>
                        <a:pt x="216" y="30"/>
                      </a:lnTo>
                      <a:lnTo>
                        <a:pt x="209" y="25"/>
                      </a:lnTo>
                      <a:lnTo>
                        <a:pt x="201" y="19"/>
                      </a:lnTo>
                      <a:lnTo>
                        <a:pt x="193" y="15"/>
                      </a:lnTo>
                      <a:lnTo>
                        <a:pt x="185" y="11"/>
                      </a:lnTo>
                      <a:lnTo>
                        <a:pt x="176" y="8"/>
                      </a:lnTo>
                      <a:lnTo>
                        <a:pt x="168" y="6"/>
                      </a:lnTo>
                      <a:lnTo>
                        <a:pt x="159" y="3"/>
                      </a:lnTo>
                      <a:lnTo>
                        <a:pt x="151" y="1"/>
                      </a:lnTo>
                      <a:lnTo>
                        <a:pt x="141" y="0"/>
                      </a:lnTo>
                      <a:lnTo>
                        <a:pt x="133" y="0"/>
                      </a:lnTo>
                      <a:lnTo>
                        <a:pt x="123" y="0"/>
                      </a:lnTo>
                      <a:lnTo>
                        <a:pt x="115" y="1"/>
                      </a:lnTo>
                      <a:lnTo>
                        <a:pt x="105" y="3"/>
                      </a:lnTo>
                      <a:lnTo>
                        <a:pt x="97" y="6"/>
                      </a:lnTo>
                      <a:lnTo>
                        <a:pt x="88" y="8"/>
                      </a:lnTo>
                      <a:lnTo>
                        <a:pt x="80" y="11"/>
                      </a:lnTo>
                      <a:lnTo>
                        <a:pt x="71" y="15"/>
                      </a:lnTo>
                      <a:lnTo>
                        <a:pt x="64" y="19"/>
                      </a:lnTo>
                      <a:lnTo>
                        <a:pt x="56" y="25"/>
                      </a:lnTo>
                      <a:lnTo>
                        <a:pt x="49" y="30"/>
                      </a:lnTo>
                      <a:lnTo>
                        <a:pt x="42" y="36"/>
                      </a:lnTo>
                      <a:lnTo>
                        <a:pt x="36" y="43"/>
                      </a:lnTo>
                      <a:lnTo>
                        <a:pt x="29" y="49"/>
                      </a:lnTo>
                      <a:lnTo>
                        <a:pt x="24" y="57"/>
                      </a:lnTo>
                      <a:lnTo>
                        <a:pt x="19" y="64"/>
                      </a:lnTo>
                      <a:lnTo>
                        <a:pt x="15" y="72"/>
                      </a:lnTo>
                      <a:lnTo>
                        <a:pt x="10" y="80"/>
                      </a:lnTo>
                      <a:lnTo>
                        <a:pt x="7" y="89"/>
                      </a:lnTo>
                      <a:lnTo>
                        <a:pt x="5" y="97"/>
                      </a:lnTo>
                      <a:lnTo>
                        <a:pt x="3" y="106"/>
                      </a:lnTo>
                      <a:lnTo>
                        <a:pt x="1" y="115"/>
                      </a:lnTo>
                      <a:lnTo>
                        <a:pt x="0" y="124"/>
                      </a:lnTo>
                      <a:lnTo>
                        <a:pt x="0" y="133"/>
                      </a:lnTo>
                      <a:lnTo>
                        <a:pt x="0" y="142"/>
                      </a:lnTo>
                      <a:lnTo>
                        <a:pt x="1" y="151"/>
                      </a:lnTo>
                      <a:lnTo>
                        <a:pt x="3" y="160"/>
                      </a:lnTo>
                      <a:lnTo>
                        <a:pt x="5" y="168"/>
                      </a:lnTo>
                      <a:lnTo>
                        <a:pt x="7" y="177"/>
                      </a:lnTo>
                      <a:lnTo>
                        <a:pt x="10" y="186"/>
                      </a:lnTo>
                      <a:lnTo>
                        <a:pt x="15" y="194"/>
                      </a:lnTo>
                      <a:lnTo>
                        <a:pt x="19" y="203"/>
                      </a:lnTo>
                      <a:lnTo>
                        <a:pt x="24" y="210"/>
                      </a:lnTo>
                      <a:lnTo>
                        <a:pt x="29" y="216"/>
                      </a:lnTo>
                      <a:lnTo>
                        <a:pt x="36" y="224"/>
                      </a:lnTo>
                      <a:lnTo>
                        <a:pt x="42" y="230"/>
                      </a:lnTo>
                      <a:lnTo>
                        <a:pt x="49" y="236"/>
                      </a:lnTo>
                      <a:lnTo>
                        <a:pt x="56" y="242"/>
                      </a:lnTo>
                      <a:lnTo>
                        <a:pt x="64" y="246"/>
                      </a:lnTo>
                      <a:lnTo>
                        <a:pt x="71" y="250"/>
                      </a:lnTo>
                      <a:lnTo>
                        <a:pt x="80" y="255"/>
                      </a:lnTo>
                      <a:lnTo>
                        <a:pt x="88" y="258"/>
                      </a:lnTo>
                      <a:lnTo>
                        <a:pt x="97" y="261"/>
                      </a:lnTo>
                      <a:lnTo>
                        <a:pt x="105" y="263"/>
                      </a:lnTo>
                      <a:lnTo>
                        <a:pt x="115" y="264"/>
                      </a:lnTo>
                      <a:lnTo>
                        <a:pt x="123" y="265"/>
                      </a:lnTo>
                      <a:lnTo>
                        <a:pt x="133" y="265"/>
                      </a:lnTo>
                      <a:lnTo>
                        <a:pt x="141" y="265"/>
                      </a:lnTo>
                      <a:lnTo>
                        <a:pt x="151" y="264"/>
                      </a:lnTo>
                      <a:lnTo>
                        <a:pt x="159" y="263"/>
                      </a:lnTo>
                      <a:lnTo>
                        <a:pt x="168" y="261"/>
                      </a:lnTo>
                      <a:lnTo>
                        <a:pt x="176" y="258"/>
                      </a:lnTo>
                      <a:lnTo>
                        <a:pt x="185" y="255"/>
                      </a:lnTo>
                      <a:lnTo>
                        <a:pt x="193" y="250"/>
                      </a:lnTo>
                      <a:lnTo>
                        <a:pt x="201" y="246"/>
                      </a:lnTo>
                      <a:lnTo>
                        <a:pt x="209" y="242"/>
                      </a:lnTo>
                      <a:lnTo>
                        <a:pt x="216" y="236"/>
                      </a:lnTo>
                      <a:lnTo>
                        <a:pt x="223" y="230"/>
                      </a:lnTo>
                      <a:lnTo>
                        <a:pt x="230" y="224"/>
                      </a:lnTo>
                      <a:lnTo>
                        <a:pt x="235" y="216"/>
                      </a:lnTo>
                      <a:lnTo>
                        <a:pt x="240" y="210"/>
                      </a:lnTo>
                      <a:lnTo>
                        <a:pt x="246" y="203"/>
                      </a:lnTo>
                      <a:lnTo>
                        <a:pt x="250" y="194"/>
                      </a:lnTo>
                      <a:lnTo>
                        <a:pt x="254" y="186"/>
                      </a:lnTo>
                      <a:lnTo>
                        <a:pt x="257" y="177"/>
                      </a:lnTo>
                      <a:lnTo>
                        <a:pt x="261" y="168"/>
                      </a:lnTo>
                      <a:lnTo>
                        <a:pt x="263" y="160"/>
                      </a:lnTo>
                      <a:lnTo>
                        <a:pt x="264" y="151"/>
                      </a:lnTo>
                      <a:lnTo>
                        <a:pt x="265" y="142"/>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61" name="Freeform 320"/>
                <p:cNvSpPr>
                  <a:spLocks/>
                </p:cNvSpPr>
                <p:nvPr/>
              </p:nvSpPr>
              <p:spPr bwMode="auto">
                <a:xfrm>
                  <a:off x="3737" y="3080"/>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2"/>
                      </a:lnTo>
                      <a:lnTo>
                        <a:pt x="263" y="111"/>
                      </a:lnTo>
                      <a:lnTo>
                        <a:pt x="260" y="100"/>
                      </a:lnTo>
                      <a:lnTo>
                        <a:pt x="257" y="90"/>
                      </a:lnTo>
                      <a:lnTo>
                        <a:pt x="253" y="79"/>
                      </a:lnTo>
                      <a:lnTo>
                        <a:pt x="249" y="69"/>
                      </a:lnTo>
                      <a:lnTo>
                        <a:pt x="242" y="60"/>
                      </a:lnTo>
                      <a:lnTo>
                        <a:pt x="236" y="51"/>
                      </a:lnTo>
                      <a:lnTo>
                        <a:pt x="230" y="43"/>
                      </a:lnTo>
                      <a:lnTo>
                        <a:pt x="222" y="35"/>
                      </a:lnTo>
                      <a:lnTo>
                        <a:pt x="214" y="28"/>
                      </a:lnTo>
                      <a:lnTo>
                        <a:pt x="204" y="22"/>
                      </a:lnTo>
                      <a:lnTo>
                        <a:pt x="194" y="16"/>
                      </a:lnTo>
                      <a:lnTo>
                        <a:pt x="185" y="11"/>
                      </a:lnTo>
                      <a:lnTo>
                        <a:pt x="175" y="8"/>
                      </a:lnTo>
                      <a:lnTo>
                        <a:pt x="165" y="5"/>
                      </a:lnTo>
                      <a:lnTo>
                        <a:pt x="154" y="2"/>
                      </a:lnTo>
                      <a:lnTo>
                        <a:pt x="142" y="0"/>
                      </a:lnTo>
                      <a:lnTo>
                        <a:pt x="132" y="0"/>
                      </a:lnTo>
                      <a:lnTo>
                        <a:pt x="121" y="0"/>
                      </a:lnTo>
                      <a:lnTo>
                        <a:pt x="110" y="2"/>
                      </a:lnTo>
                      <a:lnTo>
                        <a:pt x="100" y="5"/>
                      </a:lnTo>
                      <a:lnTo>
                        <a:pt x="89" y="8"/>
                      </a:lnTo>
                      <a:lnTo>
                        <a:pt x="78" y="11"/>
                      </a:lnTo>
                      <a:lnTo>
                        <a:pt x="69" y="16"/>
                      </a:lnTo>
                      <a:lnTo>
                        <a:pt x="59" y="22"/>
                      </a:lnTo>
                      <a:lnTo>
                        <a:pt x="51" y="28"/>
                      </a:lnTo>
                      <a:lnTo>
                        <a:pt x="42" y="35"/>
                      </a:lnTo>
                      <a:lnTo>
                        <a:pt x="34" y="43"/>
                      </a:lnTo>
                      <a:lnTo>
                        <a:pt x="27" y="51"/>
                      </a:lnTo>
                      <a:lnTo>
                        <a:pt x="21" y="60"/>
                      </a:lnTo>
                      <a:lnTo>
                        <a:pt x="16" y="69"/>
                      </a:lnTo>
                      <a:lnTo>
                        <a:pt x="10" y="79"/>
                      </a:lnTo>
                      <a:lnTo>
                        <a:pt x="6" y="90"/>
                      </a:lnTo>
                      <a:lnTo>
                        <a:pt x="3" y="100"/>
                      </a:lnTo>
                      <a:lnTo>
                        <a:pt x="1" y="111"/>
                      </a:lnTo>
                      <a:lnTo>
                        <a:pt x="0" y="122"/>
                      </a:lnTo>
                      <a:lnTo>
                        <a:pt x="0" y="133"/>
                      </a:lnTo>
                      <a:lnTo>
                        <a:pt x="0" y="144"/>
                      </a:lnTo>
                      <a:lnTo>
                        <a:pt x="1" y="155"/>
                      </a:lnTo>
                      <a:lnTo>
                        <a:pt x="3" y="165"/>
                      </a:lnTo>
                      <a:lnTo>
                        <a:pt x="6" y="176"/>
                      </a:lnTo>
                      <a:lnTo>
                        <a:pt x="10" y="187"/>
                      </a:lnTo>
                      <a:lnTo>
                        <a:pt x="16" y="196"/>
                      </a:lnTo>
                      <a:lnTo>
                        <a:pt x="21" y="206"/>
                      </a:lnTo>
                      <a:lnTo>
                        <a:pt x="27" y="214"/>
                      </a:lnTo>
                      <a:lnTo>
                        <a:pt x="34" y="223"/>
                      </a:lnTo>
                      <a:lnTo>
                        <a:pt x="42" y="230"/>
                      </a:lnTo>
                      <a:lnTo>
                        <a:pt x="51" y="238"/>
                      </a:lnTo>
                      <a:lnTo>
                        <a:pt x="59" y="244"/>
                      </a:lnTo>
                      <a:lnTo>
                        <a:pt x="69" y="249"/>
                      </a:lnTo>
                      <a:lnTo>
                        <a:pt x="78" y="255"/>
                      </a:lnTo>
                      <a:lnTo>
                        <a:pt x="89" y="259"/>
                      </a:lnTo>
                      <a:lnTo>
                        <a:pt x="100" y="261"/>
                      </a:lnTo>
                      <a:lnTo>
                        <a:pt x="110" y="264"/>
                      </a:lnTo>
                      <a:lnTo>
                        <a:pt x="121" y="265"/>
                      </a:lnTo>
                      <a:lnTo>
                        <a:pt x="132" y="265"/>
                      </a:lnTo>
                      <a:lnTo>
                        <a:pt x="142" y="265"/>
                      </a:lnTo>
                      <a:lnTo>
                        <a:pt x="154" y="264"/>
                      </a:lnTo>
                      <a:lnTo>
                        <a:pt x="165" y="261"/>
                      </a:lnTo>
                      <a:lnTo>
                        <a:pt x="175" y="259"/>
                      </a:lnTo>
                      <a:lnTo>
                        <a:pt x="185" y="255"/>
                      </a:lnTo>
                      <a:lnTo>
                        <a:pt x="194" y="249"/>
                      </a:lnTo>
                      <a:lnTo>
                        <a:pt x="204" y="244"/>
                      </a:lnTo>
                      <a:lnTo>
                        <a:pt x="214" y="238"/>
                      </a:lnTo>
                      <a:lnTo>
                        <a:pt x="222" y="230"/>
                      </a:lnTo>
                      <a:lnTo>
                        <a:pt x="230" y="223"/>
                      </a:lnTo>
                      <a:lnTo>
                        <a:pt x="236" y="214"/>
                      </a:lnTo>
                      <a:lnTo>
                        <a:pt x="242" y="206"/>
                      </a:lnTo>
                      <a:lnTo>
                        <a:pt x="249" y="196"/>
                      </a:lnTo>
                      <a:lnTo>
                        <a:pt x="253" y="187"/>
                      </a:lnTo>
                      <a:lnTo>
                        <a:pt x="257" y="176"/>
                      </a:lnTo>
                      <a:lnTo>
                        <a:pt x="260" y="165"/>
                      </a:lnTo>
                      <a:lnTo>
                        <a:pt x="263" y="155"/>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62" name="Freeform 321"/>
                <p:cNvSpPr>
                  <a:spLocks/>
                </p:cNvSpPr>
                <p:nvPr/>
              </p:nvSpPr>
              <p:spPr bwMode="auto">
                <a:xfrm>
                  <a:off x="3737" y="3926"/>
                  <a:ext cx="50" cy="50"/>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2 h 265"/>
                    <a:gd name="T48" fmla="*/ 0 w 265"/>
                    <a:gd name="T49" fmla="*/ 2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2 h 265"/>
                    <a:gd name="T66" fmla="*/ 2 w 265"/>
                    <a:gd name="T67" fmla="*/ 2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4" y="121"/>
                      </a:lnTo>
                      <a:lnTo>
                        <a:pt x="263" y="111"/>
                      </a:lnTo>
                      <a:lnTo>
                        <a:pt x="260" y="100"/>
                      </a:lnTo>
                      <a:lnTo>
                        <a:pt x="257" y="89"/>
                      </a:lnTo>
                      <a:lnTo>
                        <a:pt x="253" y="80"/>
                      </a:lnTo>
                      <a:lnTo>
                        <a:pt x="249" y="69"/>
                      </a:lnTo>
                      <a:lnTo>
                        <a:pt x="242" y="60"/>
                      </a:lnTo>
                      <a:lnTo>
                        <a:pt x="236" y="51"/>
                      </a:lnTo>
                      <a:lnTo>
                        <a:pt x="230" y="43"/>
                      </a:lnTo>
                      <a:lnTo>
                        <a:pt x="222" y="35"/>
                      </a:lnTo>
                      <a:lnTo>
                        <a:pt x="214" y="28"/>
                      </a:lnTo>
                      <a:lnTo>
                        <a:pt x="204" y="21"/>
                      </a:lnTo>
                      <a:lnTo>
                        <a:pt x="194" y="16"/>
                      </a:lnTo>
                      <a:lnTo>
                        <a:pt x="185" y="11"/>
                      </a:lnTo>
                      <a:lnTo>
                        <a:pt x="175" y="7"/>
                      </a:lnTo>
                      <a:lnTo>
                        <a:pt x="165" y="4"/>
                      </a:lnTo>
                      <a:lnTo>
                        <a:pt x="154" y="2"/>
                      </a:lnTo>
                      <a:lnTo>
                        <a:pt x="142" y="0"/>
                      </a:lnTo>
                      <a:lnTo>
                        <a:pt x="132" y="0"/>
                      </a:lnTo>
                      <a:lnTo>
                        <a:pt x="121" y="0"/>
                      </a:lnTo>
                      <a:lnTo>
                        <a:pt x="110" y="2"/>
                      </a:lnTo>
                      <a:lnTo>
                        <a:pt x="100" y="4"/>
                      </a:lnTo>
                      <a:lnTo>
                        <a:pt x="89" y="7"/>
                      </a:lnTo>
                      <a:lnTo>
                        <a:pt x="78" y="11"/>
                      </a:lnTo>
                      <a:lnTo>
                        <a:pt x="69" y="16"/>
                      </a:lnTo>
                      <a:lnTo>
                        <a:pt x="59" y="21"/>
                      </a:lnTo>
                      <a:lnTo>
                        <a:pt x="51" y="28"/>
                      </a:lnTo>
                      <a:lnTo>
                        <a:pt x="42" y="35"/>
                      </a:lnTo>
                      <a:lnTo>
                        <a:pt x="34" y="43"/>
                      </a:lnTo>
                      <a:lnTo>
                        <a:pt x="27" y="51"/>
                      </a:lnTo>
                      <a:lnTo>
                        <a:pt x="21" y="60"/>
                      </a:lnTo>
                      <a:lnTo>
                        <a:pt x="16" y="69"/>
                      </a:lnTo>
                      <a:lnTo>
                        <a:pt x="10" y="80"/>
                      </a:lnTo>
                      <a:lnTo>
                        <a:pt x="6" y="89"/>
                      </a:lnTo>
                      <a:lnTo>
                        <a:pt x="3" y="100"/>
                      </a:lnTo>
                      <a:lnTo>
                        <a:pt x="1" y="111"/>
                      </a:lnTo>
                      <a:lnTo>
                        <a:pt x="0" y="121"/>
                      </a:lnTo>
                      <a:lnTo>
                        <a:pt x="0" y="133"/>
                      </a:lnTo>
                      <a:lnTo>
                        <a:pt x="0" y="144"/>
                      </a:lnTo>
                      <a:lnTo>
                        <a:pt x="1" y="154"/>
                      </a:lnTo>
                      <a:lnTo>
                        <a:pt x="3" y="165"/>
                      </a:lnTo>
                      <a:lnTo>
                        <a:pt x="6" y="176"/>
                      </a:lnTo>
                      <a:lnTo>
                        <a:pt x="10" y="186"/>
                      </a:lnTo>
                      <a:lnTo>
                        <a:pt x="16" y="196"/>
                      </a:lnTo>
                      <a:lnTo>
                        <a:pt x="21" y="205"/>
                      </a:lnTo>
                      <a:lnTo>
                        <a:pt x="27" y="214"/>
                      </a:lnTo>
                      <a:lnTo>
                        <a:pt x="34" y="222"/>
                      </a:lnTo>
                      <a:lnTo>
                        <a:pt x="42" y="230"/>
                      </a:lnTo>
                      <a:lnTo>
                        <a:pt x="51" y="237"/>
                      </a:lnTo>
                      <a:lnTo>
                        <a:pt x="59" y="244"/>
                      </a:lnTo>
                      <a:lnTo>
                        <a:pt x="69" y="249"/>
                      </a:lnTo>
                      <a:lnTo>
                        <a:pt x="78" y="254"/>
                      </a:lnTo>
                      <a:lnTo>
                        <a:pt x="89" y="259"/>
                      </a:lnTo>
                      <a:lnTo>
                        <a:pt x="100" y="262"/>
                      </a:lnTo>
                      <a:lnTo>
                        <a:pt x="110" y="264"/>
                      </a:lnTo>
                      <a:lnTo>
                        <a:pt x="121" y="265"/>
                      </a:lnTo>
                      <a:lnTo>
                        <a:pt x="132" y="265"/>
                      </a:lnTo>
                      <a:lnTo>
                        <a:pt x="142" y="265"/>
                      </a:lnTo>
                      <a:lnTo>
                        <a:pt x="154" y="264"/>
                      </a:lnTo>
                      <a:lnTo>
                        <a:pt x="165" y="262"/>
                      </a:lnTo>
                      <a:lnTo>
                        <a:pt x="175" y="259"/>
                      </a:lnTo>
                      <a:lnTo>
                        <a:pt x="185" y="254"/>
                      </a:lnTo>
                      <a:lnTo>
                        <a:pt x="194" y="249"/>
                      </a:lnTo>
                      <a:lnTo>
                        <a:pt x="204" y="244"/>
                      </a:lnTo>
                      <a:lnTo>
                        <a:pt x="214" y="237"/>
                      </a:lnTo>
                      <a:lnTo>
                        <a:pt x="222" y="230"/>
                      </a:lnTo>
                      <a:lnTo>
                        <a:pt x="230" y="222"/>
                      </a:lnTo>
                      <a:lnTo>
                        <a:pt x="236" y="214"/>
                      </a:lnTo>
                      <a:lnTo>
                        <a:pt x="242" y="205"/>
                      </a:lnTo>
                      <a:lnTo>
                        <a:pt x="249" y="196"/>
                      </a:lnTo>
                      <a:lnTo>
                        <a:pt x="253" y="186"/>
                      </a:lnTo>
                      <a:lnTo>
                        <a:pt x="257" y="176"/>
                      </a:lnTo>
                      <a:lnTo>
                        <a:pt x="260" y="165"/>
                      </a:lnTo>
                      <a:lnTo>
                        <a:pt x="263" y="154"/>
                      </a:lnTo>
                      <a:lnTo>
                        <a:pt x="264" y="144"/>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63" name="Freeform 322"/>
                <p:cNvSpPr>
                  <a:spLocks/>
                </p:cNvSpPr>
                <p:nvPr/>
              </p:nvSpPr>
              <p:spPr bwMode="auto">
                <a:xfrm>
                  <a:off x="4356" y="2854"/>
                  <a:ext cx="50" cy="49"/>
                </a:xfrm>
                <a:custGeom>
                  <a:avLst/>
                  <a:gdLst>
                    <a:gd name="T0" fmla="*/ 2 w 265"/>
                    <a:gd name="T1" fmla="*/ 1 h 265"/>
                    <a:gd name="T2" fmla="*/ 2 w 265"/>
                    <a:gd name="T3" fmla="*/ 1 h 265"/>
                    <a:gd name="T4" fmla="*/ 2 w 265"/>
                    <a:gd name="T5" fmla="*/ 1 h 265"/>
                    <a:gd name="T6" fmla="*/ 2 w 265"/>
                    <a:gd name="T7" fmla="*/ 0 h 265"/>
                    <a:gd name="T8" fmla="*/ 2 w 265"/>
                    <a:gd name="T9" fmla="*/ 0 h 265"/>
                    <a:gd name="T10" fmla="*/ 2 w 265"/>
                    <a:gd name="T11" fmla="*/ 0 h 265"/>
                    <a:gd name="T12" fmla="*/ 1 w 265"/>
                    <a:gd name="T13" fmla="*/ 0 h 265"/>
                    <a:gd name="T14" fmla="*/ 1 w 265"/>
                    <a:gd name="T15" fmla="*/ 0 h 265"/>
                    <a:gd name="T16" fmla="*/ 1 w 265"/>
                    <a:gd name="T17" fmla="*/ 0 h 265"/>
                    <a:gd name="T18" fmla="*/ 1 w 265"/>
                    <a:gd name="T19" fmla="*/ 0 h 265"/>
                    <a:gd name="T20" fmla="*/ 1 w 265"/>
                    <a:gd name="T21" fmla="*/ 0 h 265"/>
                    <a:gd name="T22" fmla="*/ 1 w 265"/>
                    <a:gd name="T23" fmla="*/ 0 h 265"/>
                    <a:gd name="T24" fmla="*/ 0 w 265"/>
                    <a:gd name="T25" fmla="*/ 0 h 265"/>
                    <a:gd name="T26" fmla="*/ 0 w 265"/>
                    <a:gd name="T27" fmla="*/ 0 h 265"/>
                    <a:gd name="T28" fmla="*/ 0 w 265"/>
                    <a:gd name="T29" fmla="*/ 0 h 265"/>
                    <a:gd name="T30" fmla="*/ 0 w 265"/>
                    <a:gd name="T31" fmla="*/ 0 h 265"/>
                    <a:gd name="T32" fmla="*/ 0 w 265"/>
                    <a:gd name="T33" fmla="*/ 1 h 265"/>
                    <a:gd name="T34" fmla="*/ 0 w 265"/>
                    <a:gd name="T35" fmla="*/ 1 h 265"/>
                    <a:gd name="T36" fmla="*/ 0 w 265"/>
                    <a:gd name="T37" fmla="*/ 1 h 265"/>
                    <a:gd name="T38" fmla="*/ 0 w 265"/>
                    <a:gd name="T39" fmla="*/ 1 h 265"/>
                    <a:gd name="T40" fmla="*/ 0 w 265"/>
                    <a:gd name="T41" fmla="*/ 1 h 265"/>
                    <a:gd name="T42" fmla="*/ 0 w 265"/>
                    <a:gd name="T43" fmla="*/ 1 h 265"/>
                    <a:gd name="T44" fmla="*/ 0 w 265"/>
                    <a:gd name="T45" fmla="*/ 1 h 265"/>
                    <a:gd name="T46" fmla="*/ 0 w 265"/>
                    <a:gd name="T47" fmla="*/ 1 h 265"/>
                    <a:gd name="T48" fmla="*/ 0 w 265"/>
                    <a:gd name="T49" fmla="*/ 1 h 265"/>
                    <a:gd name="T50" fmla="*/ 0 w 265"/>
                    <a:gd name="T51" fmla="*/ 2 h 265"/>
                    <a:gd name="T52" fmla="*/ 1 w 265"/>
                    <a:gd name="T53" fmla="*/ 2 h 265"/>
                    <a:gd name="T54" fmla="*/ 1 w 265"/>
                    <a:gd name="T55" fmla="*/ 2 h 265"/>
                    <a:gd name="T56" fmla="*/ 1 w 265"/>
                    <a:gd name="T57" fmla="*/ 2 h 265"/>
                    <a:gd name="T58" fmla="*/ 1 w 265"/>
                    <a:gd name="T59" fmla="*/ 2 h 265"/>
                    <a:gd name="T60" fmla="*/ 1 w 265"/>
                    <a:gd name="T61" fmla="*/ 2 h 265"/>
                    <a:gd name="T62" fmla="*/ 1 w 265"/>
                    <a:gd name="T63" fmla="*/ 2 h 265"/>
                    <a:gd name="T64" fmla="*/ 2 w 265"/>
                    <a:gd name="T65" fmla="*/ 1 h 265"/>
                    <a:gd name="T66" fmla="*/ 2 w 265"/>
                    <a:gd name="T67" fmla="*/ 1 h 265"/>
                    <a:gd name="T68" fmla="*/ 2 w 265"/>
                    <a:gd name="T69" fmla="*/ 1 h 265"/>
                    <a:gd name="T70" fmla="*/ 2 w 265"/>
                    <a:gd name="T71" fmla="*/ 1 h 265"/>
                    <a:gd name="T72" fmla="*/ 2 w 265"/>
                    <a:gd name="T73" fmla="*/ 1 h 265"/>
                    <a:gd name="T74" fmla="*/ 2 w 265"/>
                    <a:gd name="T75" fmla="*/ 1 h 26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65" h="265">
                      <a:moveTo>
                        <a:pt x="265" y="133"/>
                      </a:moveTo>
                      <a:lnTo>
                        <a:pt x="265" y="121"/>
                      </a:lnTo>
                      <a:lnTo>
                        <a:pt x="263" y="110"/>
                      </a:lnTo>
                      <a:lnTo>
                        <a:pt x="261" y="100"/>
                      </a:lnTo>
                      <a:lnTo>
                        <a:pt x="258" y="89"/>
                      </a:lnTo>
                      <a:lnTo>
                        <a:pt x="254" y="80"/>
                      </a:lnTo>
                      <a:lnTo>
                        <a:pt x="249" y="69"/>
                      </a:lnTo>
                      <a:lnTo>
                        <a:pt x="244" y="60"/>
                      </a:lnTo>
                      <a:lnTo>
                        <a:pt x="237" y="51"/>
                      </a:lnTo>
                      <a:lnTo>
                        <a:pt x="230" y="42"/>
                      </a:lnTo>
                      <a:lnTo>
                        <a:pt x="222" y="35"/>
                      </a:lnTo>
                      <a:lnTo>
                        <a:pt x="214" y="27"/>
                      </a:lnTo>
                      <a:lnTo>
                        <a:pt x="205" y="21"/>
                      </a:lnTo>
                      <a:lnTo>
                        <a:pt x="196" y="16"/>
                      </a:lnTo>
                      <a:lnTo>
                        <a:pt x="186" y="11"/>
                      </a:lnTo>
                      <a:lnTo>
                        <a:pt x="176" y="7"/>
                      </a:lnTo>
                      <a:lnTo>
                        <a:pt x="165" y="4"/>
                      </a:lnTo>
                      <a:lnTo>
                        <a:pt x="154" y="2"/>
                      </a:lnTo>
                      <a:lnTo>
                        <a:pt x="144" y="1"/>
                      </a:lnTo>
                      <a:lnTo>
                        <a:pt x="133" y="0"/>
                      </a:lnTo>
                      <a:lnTo>
                        <a:pt x="121" y="1"/>
                      </a:lnTo>
                      <a:lnTo>
                        <a:pt x="111" y="2"/>
                      </a:lnTo>
                      <a:lnTo>
                        <a:pt x="100" y="4"/>
                      </a:lnTo>
                      <a:lnTo>
                        <a:pt x="89" y="7"/>
                      </a:lnTo>
                      <a:lnTo>
                        <a:pt x="79" y="11"/>
                      </a:lnTo>
                      <a:lnTo>
                        <a:pt x="69" y="16"/>
                      </a:lnTo>
                      <a:lnTo>
                        <a:pt x="60" y="21"/>
                      </a:lnTo>
                      <a:lnTo>
                        <a:pt x="51" y="27"/>
                      </a:lnTo>
                      <a:lnTo>
                        <a:pt x="43" y="35"/>
                      </a:lnTo>
                      <a:lnTo>
                        <a:pt x="35" y="42"/>
                      </a:lnTo>
                      <a:lnTo>
                        <a:pt x="28" y="51"/>
                      </a:lnTo>
                      <a:lnTo>
                        <a:pt x="21" y="60"/>
                      </a:lnTo>
                      <a:lnTo>
                        <a:pt x="16" y="69"/>
                      </a:lnTo>
                      <a:lnTo>
                        <a:pt x="11" y="80"/>
                      </a:lnTo>
                      <a:lnTo>
                        <a:pt x="7" y="89"/>
                      </a:lnTo>
                      <a:lnTo>
                        <a:pt x="4" y="100"/>
                      </a:lnTo>
                      <a:lnTo>
                        <a:pt x="2" y="110"/>
                      </a:lnTo>
                      <a:lnTo>
                        <a:pt x="0" y="121"/>
                      </a:lnTo>
                      <a:lnTo>
                        <a:pt x="0" y="133"/>
                      </a:lnTo>
                      <a:lnTo>
                        <a:pt x="0" y="143"/>
                      </a:lnTo>
                      <a:lnTo>
                        <a:pt x="2" y="154"/>
                      </a:lnTo>
                      <a:lnTo>
                        <a:pt x="4" y="165"/>
                      </a:lnTo>
                      <a:lnTo>
                        <a:pt x="7" y="175"/>
                      </a:lnTo>
                      <a:lnTo>
                        <a:pt x="11" y="186"/>
                      </a:lnTo>
                      <a:lnTo>
                        <a:pt x="16" y="196"/>
                      </a:lnTo>
                      <a:lnTo>
                        <a:pt x="21" y="205"/>
                      </a:lnTo>
                      <a:lnTo>
                        <a:pt x="28" y="214"/>
                      </a:lnTo>
                      <a:lnTo>
                        <a:pt x="35" y="222"/>
                      </a:lnTo>
                      <a:lnTo>
                        <a:pt x="43" y="231"/>
                      </a:lnTo>
                      <a:lnTo>
                        <a:pt x="51" y="237"/>
                      </a:lnTo>
                      <a:lnTo>
                        <a:pt x="60" y="244"/>
                      </a:lnTo>
                      <a:lnTo>
                        <a:pt x="69" y="249"/>
                      </a:lnTo>
                      <a:lnTo>
                        <a:pt x="79" y="254"/>
                      </a:lnTo>
                      <a:lnTo>
                        <a:pt x="89" y="258"/>
                      </a:lnTo>
                      <a:lnTo>
                        <a:pt x="100" y="262"/>
                      </a:lnTo>
                      <a:lnTo>
                        <a:pt x="111" y="264"/>
                      </a:lnTo>
                      <a:lnTo>
                        <a:pt x="121" y="265"/>
                      </a:lnTo>
                      <a:lnTo>
                        <a:pt x="133" y="265"/>
                      </a:lnTo>
                      <a:lnTo>
                        <a:pt x="144" y="265"/>
                      </a:lnTo>
                      <a:lnTo>
                        <a:pt x="154" y="264"/>
                      </a:lnTo>
                      <a:lnTo>
                        <a:pt x="165" y="262"/>
                      </a:lnTo>
                      <a:lnTo>
                        <a:pt x="176" y="258"/>
                      </a:lnTo>
                      <a:lnTo>
                        <a:pt x="186" y="254"/>
                      </a:lnTo>
                      <a:lnTo>
                        <a:pt x="196" y="249"/>
                      </a:lnTo>
                      <a:lnTo>
                        <a:pt x="205" y="244"/>
                      </a:lnTo>
                      <a:lnTo>
                        <a:pt x="214" y="237"/>
                      </a:lnTo>
                      <a:lnTo>
                        <a:pt x="222" y="231"/>
                      </a:lnTo>
                      <a:lnTo>
                        <a:pt x="230" y="222"/>
                      </a:lnTo>
                      <a:lnTo>
                        <a:pt x="237" y="214"/>
                      </a:lnTo>
                      <a:lnTo>
                        <a:pt x="244" y="205"/>
                      </a:lnTo>
                      <a:lnTo>
                        <a:pt x="249" y="196"/>
                      </a:lnTo>
                      <a:lnTo>
                        <a:pt x="254" y="186"/>
                      </a:lnTo>
                      <a:lnTo>
                        <a:pt x="258" y="175"/>
                      </a:lnTo>
                      <a:lnTo>
                        <a:pt x="261" y="165"/>
                      </a:lnTo>
                      <a:lnTo>
                        <a:pt x="263" y="154"/>
                      </a:lnTo>
                      <a:lnTo>
                        <a:pt x="265" y="143"/>
                      </a:lnTo>
                      <a:lnTo>
                        <a:pt x="265" y="13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1264" name="Freeform 323"/>
                <p:cNvSpPr>
                  <a:spLocks/>
                </p:cNvSpPr>
                <p:nvPr/>
              </p:nvSpPr>
              <p:spPr bwMode="auto">
                <a:xfrm>
                  <a:off x="4356" y="4161"/>
                  <a:ext cx="50" cy="50"/>
                </a:xfrm>
                <a:custGeom>
                  <a:avLst/>
                  <a:gdLst>
                    <a:gd name="T0" fmla="*/ 2 w 265"/>
                    <a:gd name="T1" fmla="*/ 1 h 265"/>
                    <a:gd name="T2" fmla="*/ 2 w 265"/>
                    <a:gd name="T3" fmla="*/ 1 h 265"/>
                    <a:gd name="T4" fmla="*/ 2 w 265"/>
                    <a:gd name="T5" fmla="*/ 1 h 265"/>
                    <a:gd name="T6" fmla="*/ 2 w 265"/>
                    <a:gd name="T7" fmla="*/ 1 h 265"/>
                    <a:gd name="T8" fmla="*/ 2 w 265"/>
                    <a:gd name="T9" fmla="*/ 1 h 265"/>
                    <a:gd name="T10" fmla="*/ 2 w 265"/>
                    <a:gd name="T11" fmla="*/ 0 h 265"/>
                    <a:gd name="T12" fmla="*/ 2 w 265"/>
                    <a:gd name="T13" fmla="*/ 0 h 265"/>
                    <a:gd name="T14" fmla="*/ 2 w 265"/>
                    <a:gd name="T15" fmla="*/ 0 h 265"/>
                    <a:gd name="T16" fmla="*/ 2 w 265"/>
                    <a:gd name="T17" fmla="*/ 0 h 265"/>
                    <a:gd name="T18" fmla="*/ 2 w 265"/>
                    <a:gd name="T19" fmla="*/ 0 h 265"/>
                    <a:gd name="T20" fmla="*/ 1 w 265"/>
                    <a:gd name="T21" fmla="*/ 0 h 265"/>
                    <a:gd name="T22" fmla="*/ 1 w 265"/>
                    <a:gd name="T23" fmla="*/ 0 h 265"/>
                    <a:gd name="T24" fmla="*/ 1 w 265"/>
                    <a:gd name="T25" fmla="*/ 0 h 265"/>
                    <a:gd name="T26" fmla="*/ 1 w 265"/>
                    <a:gd name="T27" fmla="*/ 0 h 265"/>
                    <a:gd name="T28" fmla="*/ 1 w 265"/>
                    <a:gd name="T29" fmla="*/ 0 h 265"/>
                    <a:gd name="T30" fmla="*/ 1 w 265"/>
                    <a:gd name="T31" fmla="*/ 0 h 265"/>
                    <a:gd name="T32" fmla="*/ 1 w 265"/>
                    <a:gd name="T33" fmla="*/ 0 h 265"/>
                    <a:gd name="T34" fmla="*/ 1 w 265"/>
                    <a:gd name="T35" fmla="*/ 0 h 265"/>
                    <a:gd name="T36" fmla="*/ 1 w 265"/>
                    <a:gd name="T37" fmla="*/ 0 h 265"/>
                    <a:gd name="T38" fmla="*/ 1 w 265"/>
                    <a:gd name="T39" fmla="*/ 0 h 265"/>
                    <a:gd name="T40" fmla="*/ 0 w 265"/>
                    <a:gd name="T41" fmla="*/ 0 h 265"/>
                    <a:gd name="T42" fmla="*/ 0 w 265"/>
                    <a:gd name="T43" fmla="*/ 0 h 265"/>
                    <a:gd name="T44" fmla="*/ 0 w 265"/>
                    <a:gd name="T45" fmla="*/ 0 h 265"/>
                    <a:gd name="T46" fmla="*/ 0 w 265"/>
                    <a:gd name="T47" fmla="*/ 0 h 265"/>
                    <a:gd name="T48" fmla="*/ 0 w 265"/>
                    <a:gd name="T49" fmla="*/ 0 h 265"/>
                    <a:gd name="T50" fmla="*/ 0 w 265"/>
                    <a:gd name="T51" fmla="*/ 0 h 265"/>
                    <a:gd name="T52" fmla="*/ 0 w 265"/>
                    <a:gd name="T53" fmla="*/ 1 h 265"/>
                    <a:gd name="T54" fmla="*/ 0 w 265"/>
                    <a:gd name="T55" fmla="*/ 1 h 265"/>
                    <a:gd name="T56" fmla="*/ 0 w 265"/>
                    <a:gd name="T57" fmla="*/ 1 h 265"/>
                    <a:gd name="T58" fmla="*/ 0 w 265"/>
                    <a:gd name="T59" fmla="*/ 1 h 265"/>
                    <a:gd name="T60" fmla="*/ 0 w 265"/>
                    <a:gd name="T61" fmla="*/ 1 h 265"/>
                    <a:gd name="T62" fmla="*/ 0 w 265"/>
                    <a:gd name="T63" fmla="*/ 1 h 265"/>
                    <a:gd name="T64" fmla="*/ 0 w 265"/>
                    <a:gd name="T65" fmla="*/ 1 h 265"/>
                    <a:gd name="T66" fmla="*/ 0 w 265"/>
                    <a:gd name="T67" fmla="*/ 1 h 265"/>
                    <a:gd name="T68" fmla="*/ 0 w 265"/>
                    <a:gd name="T69" fmla="*/ 1 h 265"/>
                    <a:gd name="T70" fmla="*/ 0 w 265"/>
                    <a:gd name="T71" fmla="*/ 1 h 265"/>
                    <a:gd name="T72" fmla="*/ 0 w 265"/>
                    <a:gd name="T73" fmla="*/ 2 h 265"/>
                    <a:gd name="T74" fmla="*/ 0 w 265"/>
                    <a:gd name="T75" fmla="*/ 2 h 265"/>
                    <a:gd name="T76" fmla="*/ 0 w 265"/>
                    <a:gd name="T77" fmla="*/ 2 h 265"/>
                    <a:gd name="T78" fmla="*/ 0 w 265"/>
                    <a:gd name="T79" fmla="*/ 2 h 265"/>
                    <a:gd name="T80" fmla="*/ 0 w 265"/>
                    <a:gd name="T81" fmla="*/ 2 h 265"/>
                    <a:gd name="T82" fmla="*/ 1 w 265"/>
                    <a:gd name="T83" fmla="*/ 2 h 265"/>
                    <a:gd name="T84" fmla="*/ 1 w 265"/>
                    <a:gd name="T85" fmla="*/ 2 h 265"/>
                    <a:gd name="T86" fmla="*/ 1 w 265"/>
                    <a:gd name="T87" fmla="*/ 2 h 265"/>
                    <a:gd name="T88" fmla="*/ 1 w 265"/>
                    <a:gd name="T89" fmla="*/ 2 h 265"/>
                    <a:gd name="T90" fmla="*/ 1 w 265"/>
                    <a:gd name="T91" fmla="*/ 2 h 265"/>
                    <a:gd name="T92" fmla="*/ 1 w 265"/>
                    <a:gd name="T93" fmla="*/ 2 h 265"/>
                    <a:gd name="T94" fmla="*/ 1 w 265"/>
                    <a:gd name="T95" fmla="*/ 2 h 265"/>
                    <a:gd name="T96" fmla="*/ 1 w 265"/>
                    <a:gd name="T97" fmla="*/ 2 h 265"/>
                    <a:gd name="T98" fmla="*/ 1 w 265"/>
                    <a:gd name="T99" fmla="*/ 2 h 265"/>
                    <a:gd name="T100" fmla="*/ 1 w 265"/>
                    <a:gd name="T101" fmla="*/ 2 h 265"/>
                    <a:gd name="T102" fmla="*/ 2 w 265"/>
                    <a:gd name="T103" fmla="*/ 2 h 265"/>
                    <a:gd name="T104" fmla="*/ 2 w 265"/>
                    <a:gd name="T105" fmla="*/ 2 h 265"/>
                    <a:gd name="T106" fmla="*/ 2 w 265"/>
                    <a:gd name="T107" fmla="*/ 2 h 265"/>
                    <a:gd name="T108" fmla="*/ 2 w 265"/>
                    <a:gd name="T109" fmla="*/ 2 h 265"/>
                    <a:gd name="T110" fmla="*/ 2 w 265"/>
                    <a:gd name="T111" fmla="*/ 1 h 265"/>
                    <a:gd name="T112" fmla="*/ 2 w 265"/>
                    <a:gd name="T113" fmla="*/ 1 h 265"/>
                    <a:gd name="T114" fmla="*/ 2 w 265"/>
                    <a:gd name="T115" fmla="*/ 1 h 265"/>
                    <a:gd name="T116" fmla="*/ 2 w 265"/>
                    <a:gd name="T117" fmla="*/ 1 h 265"/>
                    <a:gd name="T118" fmla="*/ 2 w 265"/>
                    <a:gd name="T119" fmla="*/ 1 h 265"/>
                    <a:gd name="T120" fmla="*/ 2 w 265"/>
                    <a:gd name="T121" fmla="*/ 1 h 2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5" h="265">
                      <a:moveTo>
                        <a:pt x="265" y="132"/>
                      </a:moveTo>
                      <a:lnTo>
                        <a:pt x="264" y="118"/>
                      </a:lnTo>
                      <a:lnTo>
                        <a:pt x="262" y="104"/>
                      </a:lnTo>
                      <a:lnTo>
                        <a:pt x="259" y="92"/>
                      </a:lnTo>
                      <a:lnTo>
                        <a:pt x="253" y="79"/>
                      </a:lnTo>
                      <a:lnTo>
                        <a:pt x="247" y="66"/>
                      </a:lnTo>
                      <a:lnTo>
                        <a:pt x="239" y="54"/>
                      </a:lnTo>
                      <a:lnTo>
                        <a:pt x="231" y="44"/>
                      </a:lnTo>
                      <a:lnTo>
                        <a:pt x="221" y="34"/>
                      </a:lnTo>
                      <a:lnTo>
                        <a:pt x="211" y="24"/>
                      </a:lnTo>
                      <a:lnTo>
                        <a:pt x="199" y="17"/>
                      </a:lnTo>
                      <a:lnTo>
                        <a:pt x="186" y="11"/>
                      </a:lnTo>
                      <a:lnTo>
                        <a:pt x="173" y="6"/>
                      </a:lnTo>
                      <a:lnTo>
                        <a:pt x="160" y="2"/>
                      </a:lnTo>
                      <a:lnTo>
                        <a:pt x="147" y="0"/>
                      </a:lnTo>
                      <a:lnTo>
                        <a:pt x="133" y="0"/>
                      </a:lnTo>
                      <a:lnTo>
                        <a:pt x="118" y="0"/>
                      </a:lnTo>
                      <a:lnTo>
                        <a:pt x="105" y="2"/>
                      </a:lnTo>
                      <a:lnTo>
                        <a:pt x="91" y="6"/>
                      </a:lnTo>
                      <a:lnTo>
                        <a:pt x="79" y="11"/>
                      </a:lnTo>
                      <a:lnTo>
                        <a:pt x="66" y="17"/>
                      </a:lnTo>
                      <a:lnTo>
                        <a:pt x="54" y="24"/>
                      </a:lnTo>
                      <a:lnTo>
                        <a:pt x="44" y="34"/>
                      </a:lnTo>
                      <a:lnTo>
                        <a:pt x="34" y="44"/>
                      </a:lnTo>
                      <a:lnTo>
                        <a:pt x="25" y="54"/>
                      </a:lnTo>
                      <a:lnTo>
                        <a:pt x="18" y="66"/>
                      </a:lnTo>
                      <a:lnTo>
                        <a:pt x="12" y="79"/>
                      </a:lnTo>
                      <a:lnTo>
                        <a:pt x="6" y="92"/>
                      </a:lnTo>
                      <a:lnTo>
                        <a:pt x="3" y="104"/>
                      </a:lnTo>
                      <a:lnTo>
                        <a:pt x="1" y="118"/>
                      </a:lnTo>
                      <a:lnTo>
                        <a:pt x="0" y="132"/>
                      </a:lnTo>
                      <a:lnTo>
                        <a:pt x="1" y="146"/>
                      </a:lnTo>
                      <a:lnTo>
                        <a:pt x="3" y="160"/>
                      </a:lnTo>
                      <a:lnTo>
                        <a:pt x="6" y="174"/>
                      </a:lnTo>
                      <a:lnTo>
                        <a:pt x="12" y="186"/>
                      </a:lnTo>
                      <a:lnTo>
                        <a:pt x="18" y="199"/>
                      </a:lnTo>
                      <a:lnTo>
                        <a:pt x="25" y="211"/>
                      </a:lnTo>
                      <a:lnTo>
                        <a:pt x="34" y="221"/>
                      </a:lnTo>
                      <a:lnTo>
                        <a:pt x="44" y="231"/>
                      </a:lnTo>
                      <a:lnTo>
                        <a:pt x="54" y="240"/>
                      </a:lnTo>
                      <a:lnTo>
                        <a:pt x="66" y="247"/>
                      </a:lnTo>
                      <a:lnTo>
                        <a:pt x="79" y="253"/>
                      </a:lnTo>
                      <a:lnTo>
                        <a:pt x="91" y="259"/>
                      </a:lnTo>
                      <a:lnTo>
                        <a:pt x="105" y="262"/>
                      </a:lnTo>
                      <a:lnTo>
                        <a:pt x="118" y="264"/>
                      </a:lnTo>
                      <a:lnTo>
                        <a:pt x="133" y="265"/>
                      </a:lnTo>
                      <a:lnTo>
                        <a:pt x="147" y="264"/>
                      </a:lnTo>
                      <a:lnTo>
                        <a:pt x="160" y="262"/>
                      </a:lnTo>
                      <a:lnTo>
                        <a:pt x="173" y="259"/>
                      </a:lnTo>
                      <a:lnTo>
                        <a:pt x="186" y="253"/>
                      </a:lnTo>
                      <a:lnTo>
                        <a:pt x="199" y="247"/>
                      </a:lnTo>
                      <a:lnTo>
                        <a:pt x="211" y="240"/>
                      </a:lnTo>
                      <a:lnTo>
                        <a:pt x="221" y="231"/>
                      </a:lnTo>
                      <a:lnTo>
                        <a:pt x="231" y="221"/>
                      </a:lnTo>
                      <a:lnTo>
                        <a:pt x="239" y="211"/>
                      </a:lnTo>
                      <a:lnTo>
                        <a:pt x="247" y="199"/>
                      </a:lnTo>
                      <a:lnTo>
                        <a:pt x="253" y="186"/>
                      </a:lnTo>
                      <a:lnTo>
                        <a:pt x="259" y="174"/>
                      </a:lnTo>
                      <a:lnTo>
                        <a:pt x="262" y="160"/>
                      </a:lnTo>
                      <a:lnTo>
                        <a:pt x="264" y="146"/>
                      </a:lnTo>
                      <a:lnTo>
                        <a:pt x="265" y="13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63493"/>
                                        </p:tgtEl>
                                        <p:attrNameLst>
                                          <p:attrName>style.visibility</p:attrName>
                                        </p:attrNameLst>
                                      </p:cBhvr>
                                      <p:to>
                                        <p:strVal val="visible"/>
                                      </p:to>
                                    </p:set>
                                    <p:anim calcmode="lin" valueType="num">
                                      <p:cBhvr>
                                        <p:cTn id="7" dur="500" fill="hold"/>
                                        <p:tgtEl>
                                          <p:spTgt spid="63493"/>
                                        </p:tgtEl>
                                        <p:attrNameLst>
                                          <p:attrName>ppt_w</p:attrName>
                                        </p:attrNameLst>
                                      </p:cBhvr>
                                      <p:tavLst>
                                        <p:tav tm="0">
                                          <p:val>
                                            <p:fltVal val="0"/>
                                          </p:val>
                                        </p:tav>
                                        <p:tav tm="100000">
                                          <p:val>
                                            <p:strVal val="#ppt_w"/>
                                          </p:val>
                                        </p:tav>
                                      </p:tavLst>
                                    </p:anim>
                                    <p:anim calcmode="lin" valueType="num">
                                      <p:cBhvr>
                                        <p:cTn id="8" dur="500" fill="hold"/>
                                        <p:tgtEl>
                                          <p:spTgt spid="63493"/>
                                        </p:tgtEl>
                                        <p:attrNameLst>
                                          <p:attrName>ppt_h</p:attrName>
                                        </p:attrNameLst>
                                      </p:cBhvr>
                                      <p:tavLst>
                                        <p:tav tm="0">
                                          <p:val>
                                            <p:strVal val="#ppt_h"/>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3606"/>
                                        </p:tgtEl>
                                        <p:attrNameLst>
                                          <p:attrName>style.visibility</p:attrName>
                                        </p:attrNameLst>
                                      </p:cBhvr>
                                      <p:to>
                                        <p:strVal val="visible"/>
                                      </p:to>
                                    </p:set>
                                    <p:anim calcmode="lin" valueType="num">
                                      <p:cBhvr additive="base">
                                        <p:cTn id="13" dur="500" fill="hold"/>
                                        <p:tgtEl>
                                          <p:spTgt spid="63606"/>
                                        </p:tgtEl>
                                        <p:attrNameLst>
                                          <p:attrName>ppt_x</p:attrName>
                                        </p:attrNameLst>
                                      </p:cBhvr>
                                      <p:tavLst>
                                        <p:tav tm="0">
                                          <p:val>
                                            <p:strVal val="0-#ppt_w/2"/>
                                          </p:val>
                                        </p:tav>
                                        <p:tav tm="100000">
                                          <p:val>
                                            <p:strVal val="#ppt_x"/>
                                          </p:val>
                                        </p:tav>
                                      </p:tavLst>
                                    </p:anim>
                                    <p:anim calcmode="lin" valueType="num">
                                      <p:cBhvr additive="base">
                                        <p:cTn id="14" dur="500" fill="hold"/>
                                        <p:tgtEl>
                                          <p:spTgt spid="63606"/>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362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3511">
                                            <p:txEl>
                                              <p:pRg st="0" end="0"/>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63661"/>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63660"/>
                                        </p:tgtEl>
                                        <p:attrNameLst>
                                          <p:attrName>style.visibility</p:attrName>
                                        </p:attrNameLst>
                                      </p:cBhvr>
                                      <p:to>
                                        <p:strVal val="visible"/>
                                      </p:to>
                                    </p:set>
                                    <p:animEffect transition="in" filter="wipe(up)">
                                      <p:cBhvr>
                                        <p:cTn id="31" dur="500"/>
                                        <p:tgtEl>
                                          <p:spTgt spid="63660"/>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63659"/>
                                        </p:tgtEl>
                                        <p:attrNameLst>
                                          <p:attrName>style.visibility</p:attrName>
                                        </p:attrNameLst>
                                      </p:cBhvr>
                                      <p:to>
                                        <p:strVal val="visible"/>
                                      </p:to>
                                    </p:set>
                                    <p:animEffect transition="in" filter="wipe(down)">
                                      <p:cBhvr>
                                        <p:cTn id="36" dur="500"/>
                                        <p:tgtEl>
                                          <p:spTgt spid="63659"/>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63531">
                                            <p:txEl>
                                              <p:pRg st="0" end="0"/>
                                            </p:txEl>
                                          </p:spTgt>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nodeType="clickEffect">
                                  <p:stCondLst>
                                    <p:cond delay="0"/>
                                  </p:stCondLst>
                                  <p:childTnLst>
                                    <p:set>
                                      <p:cBhvr>
                                        <p:cTn id="44" dur="1" fill="hold">
                                          <p:stCondLst>
                                            <p:cond delay="0"/>
                                          </p:stCondLst>
                                        </p:cTn>
                                        <p:tgtEl>
                                          <p:spTgt spid="63699"/>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63607"/>
                                        </p:tgtEl>
                                        <p:attrNameLst>
                                          <p:attrName>style.visibility</p:attrName>
                                        </p:attrNameLst>
                                      </p:cBhvr>
                                      <p:to>
                                        <p:strVal val="visible"/>
                                      </p:to>
                                    </p:set>
                                    <p:animEffect transition="in" filter="wipe(down)">
                                      <p:cBhvr>
                                        <p:cTn id="49" dur="500"/>
                                        <p:tgtEl>
                                          <p:spTgt spid="63607"/>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nodeType="clickEffect">
                                  <p:stCondLst>
                                    <p:cond delay="0"/>
                                  </p:stCondLst>
                                  <p:childTnLst>
                                    <p:set>
                                      <p:cBhvr>
                                        <p:cTn id="53" dur="1" fill="hold">
                                          <p:stCondLst>
                                            <p:cond delay="0"/>
                                          </p:stCondLst>
                                        </p:cTn>
                                        <p:tgtEl>
                                          <p:spTgt spid="63616"/>
                                        </p:tgtEl>
                                        <p:attrNameLst>
                                          <p:attrName>style.visibility</p:attrName>
                                        </p:attrNameLst>
                                      </p:cBhvr>
                                      <p:to>
                                        <p:strVal val="visible"/>
                                      </p:to>
                                    </p:set>
                                  </p:childTnLst>
                                </p:cTn>
                              </p:par>
                            </p:childTnLst>
                          </p:cTn>
                        </p:par>
                      </p:childTnLst>
                    </p:cTn>
                  </p:par>
                  <p:par>
                    <p:cTn id="54" fill="hold" nodeType="clickPar">
                      <p:stCondLst>
                        <p:cond delay="indefinite"/>
                      </p:stCondLst>
                      <p:childTnLst>
                        <p:par>
                          <p:cTn id="55" fill="hold" nodeType="withGroup">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63698"/>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63609"/>
                                        </p:tgtEl>
                                        <p:attrNameLst>
                                          <p:attrName>style.visibility</p:attrName>
                                        </p:attrNameLst>
                                      </p:cBhvr>
                                      <p:to>
                                        <p:strVal val="visible"/>
                                      </p:to>
                                    </p:set>
                                    <p:animEffect transition="in" filter="wipe(up)">
                                      <p:cBhvr>
                                        <p:cTn id="62" dur="500"/>
                                        <p:tgtEl>
                                          <p:spTgt spid="63609"/>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63608"/>
                                        </p:tgtEl>
                                        <p:attrNameLst>
                                          <p:attrName>style.visibility</p:attrName>
                                        </p:attrNameLst>
                                      </p:cBhvr>
                                      <p:to>
                                        <p:strVal val="visible"/>
                                      </p:to>
                                    </p:set>
                                    <p:animEffect transition="in" filter="wipe(left)">
                                      <p:cBhvr>
                                        <p:cTn id="67" dur="500"/>
                                        <p:tgtEl>
                                          <p:spTgt spid="63608"/>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63697"/>
                                        </p:tgtEl>
                                        <p:attrNameLst>
                                          <p:attrName>style.visibility</p:attrName>
                                        </p:attrNameLst>
                                      </p:cBhvr>
                                      <p:to>
                                        <p:strVal val="visible"/>
                                      </p:to>
                                    </p:se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nodeType="clickEffect">
                                  <p:stCondLst>
                                    <p:cond delay="0"/>
                                  </p:stCondLst>
                                  <p:childTnLst>
                                    <p:set>
                                      <p:cBhvr>
                                        <p:cTn id="75" dur="1" fill="hold">
                                          <p:stCondLst>
                                            <p:cond delay="0"/>
                                          </p:stCondLst>
                                        </p:cTn>
                                        <p:tgtEl>
                                          <p:spTgt spid="63610"/>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63560">
                                            <p:txEl>
                                              <p:pRg st="0" end="0"/>
                                            </p:txEl>
                                          </p:spTgt>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1" presetClass="entr" presetSubtype="0" fill="hold" nodeType="clickEffect">
                                  <p:stCondLst>
                                    <p:cond delay="0"/>
                                  </p:stCondLst>
                                  <p:childTnLst>
                                    <p:set>
                                      <p:cBhvr>
                                        <p:cTn id="83" dur="1" fill="hold">
                                          <p:stCondLst>
                                            <p:cond delay="0"/>
                                          </p:stCondLst>
                                        </p:cTn>
                                        <p:tgtEl>
                                          <p:spTgt spid="63739"/>
                                        </p:tgtEl>
                                        <p:attrNameLst>
                                          <p:attrName>style.visibility</p:attrName>
                                        </p:attrNameLst>
                                      </p:cBhvr>
                                      <p:to>
                                        <p:strVal val="visible"/>
                                      </p:to>
                                    </p:set>
                                  </p:childTnLst>
                                </p:cTn>
                              </p:par>
                            </p:childTnLst>
                          </p:cTn>
                        </p:par>
                      </p:childTnLst>
                    </p:cTn>
                  </p:par>
                  <p:par>
                    <p:cTn id="84" fill="hold" nodeType="clickPar">
                      <p:stCondLst>
                        <p:cond delay="indefinite"/>
                      </p:stCondLst>
                      <p:childTnLst>
                        <p:par>
                          <p:cTn id="85" fill="hold" nodeType="withGroup">
                            <p:stCondLst>
                              <p:cond delay="0"/>
                            </p:stCondLst>
                            <p:childTnLst>
                              <p:par>
                                <p:cTn id="86" presetID="22" presetClass="entr" presetSubtype="8" fill="hold" grpId="0" nodeType="clickEffect">
                                  <p:stCondLst>
                                    <p:cond delay="0"/>
                                  </p:stCondLst>
                                  <p:childTnLst>
                                    <p:set>
                                      <p:cBhvr>
                                        <p:cTn id="87" dur="1" fill="hold">
                                          <p:stCondLst>
                                            <p:cond delay="0"/>
                                          </p:stCondLst>
                                        </p:cTn>
                                        <p:tgtEl>
                                          <p:spTgt spid="63738"/>
                                        </p:tgtEl>
                                        <p:attrNameLst>
                                          <p:attrName>style.visibility</p:attrName>
                                        </p:attrNameLst>
                                      </p:cBhvr>
                                      <p:to>
                                        <p:strVal val="visible"/>
                                      </p:to>
                                    </p:set>
                                    <p:animEffect transition="in" filter="wipe(left)">
                                      <p:cBhvr>
                                        <p:cTn id="88" dur="500"/>
                                        <p:tgtEl>
                                          <p:spTgt spid="63738"/>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22" presetClass="entr" presetSubtype="4" fill="hold" grpId="0" nodeType="clickEffect">
                                  <p:stCondLst>
                                    <p:cond delay="0"/>
                                  </p:stCondLst>
                                  <p:childTnLst>
                                    <p:set>
                                      <p:cBhvr>
                                        <p:cTn id="92" dur="1" fill="hold">
                                          <p:stCondLst>
                                            <p:cond delay="0"/>
                                          </p:stCondLst>
                                        </p:cTn>
                                        <p:tgtEl>
                                          <p:spTgt spid="63737"/>
                                        </p:tgtEl>
                                        <p:attrNameLst>
                                          <p:attrName>style.visibility</p:attrName>
                                        </p:attrNameLst>
                                      </p:cBhvr>
                                      <p:to>
                                        <p:strVal val="visible"/>
                                      </p:to>
                                    </p:set>
                                    <p:animEffect transition="in" filter="wipe(down)">
                                      <p:cBhvr>
                                        <p:cTn id="93" dur="500"/>
                                        <p:tgtEl>
                                          <p:spTgt spid="63737"/>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1" presetClass="entr" presetSubtype="0" fill="hold" grpId="0" nodeType="clickEffect">
                                  <p:stCondLst>
                                    <p:cond delay="0"/>
                                  </p:stCondLst>
                                  <p:childTnLst>
                                    <p:set>
                                      <p:cBhvr>
                                        <p:cTn id="97" dur="1" fill="hold">
                                          <p:stCondLst>
                                            <p:cond delay="0"/>
                                          </p:stCondLst>
                                        </p:cTn>
                                        <p:tgtEl>
                                          <p:spTgt spid="63581">
                                            <p:txEl>
                                              <p:pRg st="0" end="0"/>
                                            </p:txEl>
                                          </p:spTgt>
                                        </p:tgtEl>
                                        <p:attrNameLst>
                                          <p:attrName>style.visibility</p:attrName>
                                        </p:attrNameLst>
                                      </p:cBhvr>
                                      <p:to>
                                        <p:strVal val="visible"/>
                                      </p:to>
                                    </p:set>
                                  </p:childTnLst>
                                </p:cTn>
                              </p:par>
                            </p:childTnLst>
                          </p:cTn>
                        </p:par>
                      </p:childTnLst>
                    </p:cTn>
                  </p:par>
                  <p:par>
                    <p:cTn id="98" fill="hold" nodeType="clickPar">
                      <p:stCondLst>
                        <p:cond delay="indefinite"/>
                      </p:stCondLst>
                      <p:childTnLst>
                        <p:par>
                          <p:cTn id="99" fill="hold" nodeType="withGroup">
                            <p:stCondLst>
                              <p:cond delay="0"/>
                            </p:stCondLst>
                            <p:childTnLst>
                              <p:par>
                                <p:cTn id="100" presetID="1" presetClass="entr" presetSubtype="0" fill="hold" nodeType="clickEffect">
                                  <p:stCondLst>
                                    <p:cond delay="0"/>
                                  </p:stCondLst>
                                  <p:childTnLst>
                                    <p:set>
                                      <p:cBhvr>
                                        <p:cTn id="101" dur="1" fill="hold">
                                          <p:stCondLst>
                                            <p:cond delay="0"/>
                                          </p:stCondLst>
                                        </p:cTn>
                                        <p:tgtEl>
                                          <p:spTgt spid="63775"/>
                                        </p:tgtEl>
                                        <p:attrNameLst>
                                          <p:attrName>style.visibility</p:attrName>
                                        </p:attrNameLst>
                                      </p:cBhvr>
                                      <p:to>
                                        <p:strVal val="visible"/>
                                      </p:to>
                                    </p:set>
                                  </p:childTnLst>
                                </p:cTn>
                              </p:par>
                            </p:childTnLst>
                          </p:cTn>
                        </p:par>
                      </p:childTnLst>
                    </p:cTn>
                  </p:par>
                  <p:par>
                    <p:cTn id="102" fill="hold" nodeType="clickPar">
                      <p:stCondLst>
                        <p:cond delay="indefinite"/>
                      </p:stCondLst>
                      <p:childTnLst>
                        <p:par>
                          <p:cTn id="103" fill="hold" nodeType="withGroup">
                            <p:stCondLst>
                              <p:cond delay="0"/>
                            </p:stCondLst>
                            <p:childTnLst>
                              <p:par>
                                <p:cTn id="104" presetID="22" presetClass="entr" presetSubtype="4" fill="hold" grpId="0" nodeType="clickEffect">
                                  <p:stCondLst>
                                    <p:cond delay="0"/>
                                  </p:stCondLst>
                                  <p:childTnLst>
                                    <p:set>
                                      <p:cBhvr>
                                        <p:cTn id="105" dur="1" fill="hold">
                                          <p:stCondLst>
                                            <p:cond delay="0"/>
                                          </p:stCondLst>
                                        </p:cTn>
                                        <p:tgtEl>
                                          <p:spTgt spid="63774"/>
                                        </p:tgtEl>
                                        <p:attrNameLst>
                                          <p:attrName>style.visibility</p:attrName>
                                        </p:attrNameLst>
                                      </p:cBhvr>
                                      <p:to>
                                        <p:strVal val="visible"/>
                                      </p:to>
                                    </p:set>
                                    <p:animEffect transition="in" filter="wipe(down)">
                                      <p:cBhvr>
                                        <p:cTn id="106" dur="500"/>
                                        <p:tgtEl>
                                          <p:spTgt spid="63774"/>
                                        </p:tgtEl>
                                      </p:cBhvr>
                                    </p:animEffect>
                                  </p:childTnLst>
                                </p:cTn>
                              </p:par>
                            </p:childTnLst>
                          </p:cTn>
                        </p:par>
                      </p:childTnLst>
                    </p:cTn>
                  </p:par>
                  <p:par>
                    <p:cTn id="107" fill="hold" nodeType="clickPar">
                      <p:stCondLst>
                        <p:cond delay="indefinite"/>
                      </p:stCondLst>
                      <p:childTnLst>
                        <p:par>
                          <p:cTn id="108" fill="hold" nodeType="withGroup">
                            <p:stCondLst>
                              <p:cond delay="0"/>
                            </p:stCondLst>
                            <p:childTnLst>
                              <p:par>
                                <p:cTn id="109" presetID="22" presetClass="entr" presetSubtype="8" fill="hold" grpId="0" nodeType="clickEffect">
                                  <p:stCondLst>
                                    <p:cond delay="0"/>
                                  </p:stCondLst>
                                  <p:childTnLst>
                                    <p:set>
                                      <p:cBhvr>
                                        <p:cTn id="110" dur="1" fill="hold">
                                          <p:stCondLst>
                                            <p:cond delay="0"/>
                                          </p:stCondLst>
                                        </p:cTn>
                                        <p:tgtEl>
                                          <p:spTgt spid="63773"/>
                                        </p:tgtEl>
                                        <p:attrNameLst>
                                          <p:attrName>style.visibility</p:attrName>
                                        </p:attrNameLst>
                                      </p:cBhvr>
                                      <p:to>
                                        <p:strVal val="visible"/>
                                      </p:to>
                                    </p:set>
                                    <p:animEffect transition="in" filter="wipe(left)">
                                      <p:cBhvr>
                                        <p:cTn id="111" dur="500"/>
                                        <p:tgtEl>
                                          <p:spTgt spid="63773"/>
                                        </p:tgtEl>
                                      </p:cBhvr>
                                    </p:animEffect>
                                  </p:childTnLst>
                                </p:cTn>
                              </p:par>
                            </p:childTnLst>
                          </p:cTn>
                        </p:par>
                      </p:childTnLst>
                    </p:cTn>
                  </p:par>
                  <p:par>
                    <p:cTn id="112" fill="hold" nodeType="clickPar">
                      <p:stCondLst>
                        <p:cond delay="indefinite"/>
                      </p:stCondLst>
                      <p:childTnLst>
                        <p:par>
                          <p:cTn id="113" fill="hold" nodeType="withGroup">
                            <p:stCondLst>
                              <p:cond delay="0"/>
                            </p:stCondLst>
                            <p:childTnLst>
                              <p:par>
                                <p:cTn id="114" presetID="1" presetClass="entr" presetSubtype="0" fill="hold" grpId="0" nodeType="clickEffect">
                                  <p:stCondLst>
                                    <p:cond delay="0"/>
                                  </p:stCondLst>
                                  <p:childTnLst>
                                    <p:set>
                                      <p:cBhvr>
                                        <p:cTn id="115" dur="1" fill="hold">
                                          <p:stCondLst>
                                            <p:cond delay="0"/>
                                          </p:stCondLst>
                                        </p:cTn>
                                        <p:tgtEl>
                                          <p:spTgt spid="6360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3" grpId="0" autoUpdateAnimBg="0"/>
      <p:bldP spid="63511" grpId="0" build="p" autoUpdateAnimBg="0"/>
      <p:bldP spid="63531" grpId="0" build="p" autoUpdateAnimBg="0"/>
      <p:bldP spid="63560" grpId="0" build="p" autoUpdateAnimBg="0"/>
      <p:bldP spid="63581" grpId="0" build="p" autoUpdateAnimBg="0"/>
      <p:bldP spid="63604" grpId="0" build="p" autoUpdateAnimBg="0"/>
      <p:bldP spid="63606" grpId="0" autoUpdateAnimBg="0"/>
      <p:bldP spid="63607" grpId="0" animBg="1"/>
      <p:bldP spid="63608" grpId="0" animBg="1"/>
      <p:bldP spid="63609" grpId="0" animBg="1"/>
      <p:bldP spid="63659" grpId="0" animBg="1"/>
      <p:bldP spid="63660" grpId="0" animBg="1"/>
      <p:bldP spid="63697" grpId="0" animBg="1"/>
      <p:bldP spid="63698" grpId="0" animBg="1"/>
      <p:bldP spid="63737" grpId="0" animBg="1"/>
      <p:bldP spid="63738" grpId="0" animBg="1"/>
      <p:bldP spid="63773" grpId="0" animBg="1"/>
      <p:bldP spid="6377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ext Box 2"/>
          <p:cNvSpPr txBox="1">
            <a:spLocks noChangeArrowheads="1"/>
          </p:cNvSpPr>
          <p:nvPr/>
        </p:nvSpPr>
        <p:spPr bwMode="auto">
          <a:xfrm>
            <a:off x="0" y="0"/>
            <a:ext cx="7596188"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latin typeface="黑体" pitchFamily="2" charset="-122"/>
                <a:ea typeface="黑体" pitchFamily="2" charset="-122"/>
              </a:rPr>
              <a:t>2</a:t>
            </a:r>
            <a:r>
              <a:rPr lang="zh-CN" altLang="en-US" b="1">
                <a:latin typeface="黑体" pitchFamily="2" charset="-122"/>
                <a:ea typeface="黑体" pitchFamily="2" charset="-122"/>
              </a:rPr>
              <a:t>、用平面的</a:t>
            </a:r>
            <a:r>
              <a:rPr lang="zh-CN" altLang="en-US" b="1">
                <a:solidFill>
                  <a:srgbClr val="FF0000"/>
                </a:solidFill>
                <a:latin typeface="黑体" pitchFamily="2" charset="-122"/>
                <a:ea typeface="黑体" pitchFamily="2" charset="-122"/>
              </a:rPr>
              <a:t>迹线</a:t>
            </a:r>
            <a:r>
              <a:rPr lang="zh-CN" altLang="en-US" b="1">
                <a:latin typeface="黑体" pitchFamily="2" charset="-122"/>
                <a:ea typeface="黑体" pitchFamily="2" charset="-122"/>
              </a:rPr>
              <a:t>表示平面</a:t>
            </a:r>
            <a:r>
              <a:rPr lang="zh-CN" altLang="en-US" b="1">
                <a:latin typeface="楷体_GB2312" pitchFamily="49" charset="-122"/>
                <a:ea typeface="楷体_GB2312" pitchFamily="49" charset="-122"/>
              </a:rPr>
              <a:t> </a:t>
            </a:r>
          </a:p>
        </p:txBody>
      </p:sp>
      <p:sp>
        <p:nvSpPr>
          <p:cNvPr id="225283" name="Text Box 3"/>
          <p:cNvSpPr txBox="1">
            <a:spLocks noChangeArrowheads="1"/>
          </p:cNvSpPr>
          <p:nvPr/>
        </p:nvSpPr>
        <p:spPr bwMode="auto">
          <a:xfrm>
            <a:off x="0" y="533400"/>
            <a:ext cx="896461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latin typeface="黑体" pitchFamily="2" charset="-122"/>
                <a:ea typeface="黑体" pitchFamily="2" charset="-122"/>
              </a:rPr>
              <a:t>平面和投影面的交线，称为</a:t>
            </a:r>
            <a:r>
              <a:rPr lang="zh-CN" altLang="en-US" b="1">
                <a:solidFill>
                  <a:srgbClr val="FF0000"/>
                </a:solidFill>
                <a:latin typeface="黑体" pitchFamily="2" charset="-122"/>
                <a:ea typeface="黑体" pitchFamily="2" charset="-122"/>
              </a:rPr>
              <a:t>平面的迹线</a:t>
            </a:r>
            <a:r>
              <a:rPr lang="zh-CN" altLang="en-US" b="1">
                <a:latin typeface="黑体" pitchFamily="2" charset="-122"/>
                <a:ea typeface="黑体" pitchFamily="2" charset="-122"/>
              </a:rPr>
              <a:t>。</a:t>
            </a:r>
            <a:r>
              <a:rPr lang="zh-CN" altLang="en-US" sz="2400">
                <a:solidFill>
                  <a:srgbClr val="0000FF"/>
                </a:solidFill>
                <a:latin typeface="楷体_GB2312" pitchFamily="49" charset="-122"/>
                <a:ea typeface="楷体_GB2312" pitchFamily="49" charset="-122"/>
              </a:rPr>
              <a:t> </a:t>
            </a:r>
          </a:p>
        </p:txBody>
      </p:sp>
      <p:sp>
        <p:nvSpPr>
          <p:cNvPr id="225284" name="Text Box 4"/>
          <p:cNvSpPr txBox="1">
            <a:spLocks noChangeArrowheads="1"/>
          </p:cNvSpPr>
          <p:nvPr/>
        </p:nvSpPr>
        <p:spPr bwMode="auto">
          <a:xfrm>
            <a:off x="228600" y="5257800"/>
            <a:ext cx="8915400" cy="140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lnSpc>
                <a:spcPct val="90000"/>
              </a:lnSpc>
              <a:spcBef>
                <a:spcPct val="0"/>
              </a:spcBef>
              <a:buFontTx/>
              <a:buNone/>
            </a:pPr>
            <a:r>
              <a:rPr lang="en-US" altLang="zh-CN" sz="2400" b="1">
                <a:ea typeface="黑体" pitchFamily="2" charset="-122"/>
              </a:rPr>
              <a:t>           </a:t>
            </a:r>
            <a:r>
              <a:rPr lang="zh-CN" altLang="en-US" b="1">
                <a:latin typeface="黑体" pitchFamily="2" charset="-122"/>
                <a:ea typeface="黑体" pitchFamily="2" charset="-122"/>
              </a:rPr>
              <a:t>平面和</a:t>
            </a:r>
            <a:r>
              <a:rPr lang="en-US" altLang="zh-CN" b="1" i="1">
                <a:latin typeface="黑体" pitchFamily="2" charset="-122"/>
                <a:ea typeface="黑体" pitchFamily="2" charset="-122"/>
              </a:rPr>
              <a:t>H </a:t>
            </a:r>
            <a:r>
              <a:rPr lang="zh-CN" altLang="en-US" b="1">
                <a:latin typeface="黑体" pitchFamily="2" charset="-122"/>
                <a:ea typeface="黑体" pitchFamily="2" charset="-122"/>
              </a:rPr>
              <a:t>面的交线，称为</a:t>
            </a:r>
            <a:r>
              <a:rPr lang="zh-CN" altLang="en-US" b="1">
                <a:solidFill>
                  <a:srgbClr val="FF0000"/>
                </a:solidFill>
                <a:latin typeface="黑体" pitchFamily="2" charset="-122"/>
                <a:ea typeface="黑体" pitchFamily="2" charset="-122"/>
              </a:rPr>
              <a:t>水平迹线</a:t>
            </a:r>
            <a:r>
              <a:rPr lang="en-US" altLang="zh-CN" b="1" i="1">
                <a:solidFill>
                  <a:srgbClr val="FF0000"/>
                </a:solidFill>
                <a:latin typeface="黑体" pitchFamily="2" charset="-122"/>
                <a:ea typeface="黑体" pitchFamily="2" charset="-122"/>
              </a:rPr>
              <a:t>P</a:t>
            </a:r>
            <a:r>
              <a:rPr lang="en-US" altLang="zh-CN" b="1" baseline="-25000">
                <a:solidFill>
                  <a:srgbClr val="FF0000"/>
                </a:solidFill>
                <a:latin typeface="黑体" pitchFamily="2" charset="-122"/>
                <a:ea typeface="黑体" pitchFamily="2" charset="-122"/>
              </a:rPr>
              <a:t>H</a:t>
            </a:r>
            <a:r>
              <a:rPr lang="en-US" altLang="zh-CN" b="1">
                <a:latin typeface="黑体" pitchFamily="2" charset="-122"/>
                <a:ea typeface="黑体" pitchFamily="2" charset="-122"/>
              </a:rPr>
              <a:t> </a:t>
            </a:r>
            <a:r>
              <a:rPr lang="zh-CN" altLang="en-US" b="1">
                <a:latin typeface="黑体" pitchFamily="2" charset="-122"/>
                <a:ea typeface="黑体" pitchFamily="2" charset="-122"/>
              </a:rPr>
              <a:t>，和</a:t>
            </a:r>
            <a:r>
              <a:rPr lang="en-US" altLang="zh-CN" b="1" i="1">
                <a:latin typeface="黑体" pitchFamily="2" charset="-122"/>
                <a:ea typeface="黑体" pitchFamily="2" charset="-122"/>
              </a:rPr>
              <a:t>V</a:t>
            </a:r>
            <a:r>
              <a:rPr lang="en-US" altLang="zh-CN" b="1">
                <a:latin typeface="黑体" pitchFamily="2" charset="-122"/>
                <a:ea typeface="黑体" pitchFamily="2" charset="-122"/>
              </a:rPr>
              <a:t> </a:t>
            </a:r>
            <a:r>
              <a:rPr lang="zh-CN" altLang="en-US" b="1">
                <a:latin typeface="黑体" pitchFamily="2" charset="-122"/>
                <a:ea typeface="黑体" pitchFamily="2" charset="-122"/>
              </a:rPr>
              <a:t>面的交线，称为</a:t>
            </a:r>
            <a:r>
              <a:rPr lang="zh-CN" altLang="en-US" b="1">
                <a:solidFill>
                  <a:srgbClr val="FF0000"/>
                </a:solidFill>
                <a:latin typeface="黑体" pitchFamily="2" charset="-122"/>
                <a:ea typeface="黑体" pitchFamily="2" charset="-122"/>
              </a:rPr>
              <a:t>正面迹线</a:t>
            </a:r>
            <a:r>
              <a:rPr lang="en-US" altLang="zh-CN" b="1" i="1">
                <a:solidFill>
                  <a:srgbClr val="FF0000"/>
                </a:solidFill>
                <a:latin typeface="黑体" pitchFamily="2" charset="-122"/>
                <a:ea typeface="黑体" pitchFamily="2" charset="-122"/>
              </a:rPr>
              <a:t>P</a:t>
            </a:r>
            <a:r>
              <a:rPr lang="en-US" altLang="zh-CN" b="1" baseline="-25000">
                <a:solidFill>
                  <a:srgbClr val="FF0000"/>
                </a:solidFill>
                <a:latin typeface="黑体" pitchFamily="2" charset="-122"/>
                <a:ea typeface="黑体" pitchFamily="2" charset="-122"/>
              </a:rPr>
              <a:t>V</a:t>
            </a:r>
            <a:r>
              <a:rPr lang="en-US" altLang="zh-CN" b="1">
                <a:latin typeface="黑体" pitchFamily="2" charset="-122"/>
                <a:ea typeface="黑体" pitchFamily="2" charset="-122"/>
              </a:rPr>
              <a:t> </a:t>
            </a:r>
            <a:r>
              <a:rPr lang="zh-CN" altLang="en-US" b="1">
                <a:latin typeface="黑体" pitchFamily="2" charset="-122"/>
                <a:ea typeface="黑体" pitchFamily="2" charset="-122"/>
              </a:rPr>
              <a:t>，和</a:t>
            </a:r>
            <a:r>
              <a:rPr lang="en-US" altLang="zh-CN" b="1" i="1">
                <a:latin typeface="黑体" pitchFamily="2" charset="-122"/>
                <a:ea typeface="黑体" pitchFamily="2" charset="-122"/>
              </a:rPr>
              <a:t>W </a:t>
            </a:r>
            <a:r>
              <a:rPr lang="zh-CN" altLang="en-US" b="1">
                <a:latin typeface="黑体" pitchFamily="2" charset="-122"/>
                <a:ea typeface="黑体" pitchFamily="2" charset="-122"/>
              </a:rPr>
              <a:t>面的交线，称为</a:t>
            </a:r>
            <a:r>
              <a:rPr lang="zh-CN" altLang="en-US" b="1">
                <a:solidFill>
                  <a:srgbClr val="FF0000"/>
                </a:solidFill>
                <a:latin typeface="黑体" pitchFamily="2" charset="-122"/>
                <a:ea typeface="黑体" pitchFamily="2" charset="-122"/>
              </a:rPr>
              <a:t>侧面迹线</a:t>
            </a:r>
            <a:r>
              <a:rPr lang="en-US" altLang="zh-CN" b="1">
                <a:solidFill>
                  <a:srgbClr val="FF0000"/>
                </a:solidFill>
                <a:latin typeface="黑体" pitchFamily="2" charset="-122"/>
                <a:ea typeface="黑体" pitchFamily="2" charset="-122"/>
              </a:rPr>
              <a:t>P</a:t>
            </a:r>
            <a:r>
              <a:rPr lang="en-US" altLang="zh-CN" b="1" baseline="-25000">
                <a:solidFill>
                  <a:srgbClr val="FF0000"/>
                </a:solidFill>
                <a:latin typeface="黑体" pitchFamily="2" charset="-122"/>
                <a:ea typeface="黑体" pitchFamily="2" charset="-122"/>
              </a:rPr>
              <a:t>W</a:t>
            </a:r>
            <a:r>
              <a:rPr lang="zh-CN" altLang="en-US" b="1">
                <a:latin typeface="黑体" pitchFamily="2" charset="-122"/>
                <a:ea typeface="黑体" pitchFamily="2" charset="-122"/>
              </a:rPr>
              <a:t>。</a:t>
            </a:r>
            <a:r>
              <a:rPr lang="zh-CN" altLang="en-US">
                <a:latin typeface="黑体" pitchFamily="2" charset="-122"/>
                <a:ea typeface="黑体" pitchFamily="2" charset="-122"/>
              </a:rPr>
              <a:t> </a:t>
            </a:r>
          </a:p>
        </p:txBody>
      </p:sp>
      <p:grpSp>
        <p:nvGrpSpPr>
          <p:cNvPr id="225292" name="Group 12"/>
          <p:cNvGrpSpPr>
            <a:grpSpLocks/>
          </p:cNvGrpSpPr>
          <p:nvPr/>
        </p:nvGrpSpPr>
        <p:grpSpPr bwMode="auto">
          <a:xfrm>
            <a:off x="4284663" y="1160463"/>
            <a:ext cx="4537075" cy="3997325"/>
            <a:chOff x="2902" y="900"/>
            <a:chExt cx="2563" cy="2258"/>
          </a:xfrm>
        </p:grpSpPr>
        <p:sp>
          <p:nvSpPr>
            <p:cNvPr id="52270" name="Line 13"/>
            <p:cNvSpPr>
              <a:spLocks noChangeShapeType="1"/>
            </p:cNvSpPr>
            <p:nvPr/>
          </p:nvSpPr>
          <p:spPr bwMode="auto">
            <a:xfrm>
              <a:off x="4471" y="927"/>
              <a:ext cx="0" cy="12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71" name="Line 14"/>
            <p:cNvSpPr>
              <a:spLocks noChangeShapeType="1"/>
            </p:cNvSpPr>
            <p:nvPr/>
          </p:nvSpPr>
          <p:spPr bwMode="auto">
            <a:xfrm flipH="1">
              <a:off x="2992" y="2191"/>
              <a:ext cx="147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72" name="Line 15"/>
            <p:cNvSpPr>
              <a:spLocks noChangeShapeType="1"/>
            </p:cNvSpPr>
            <p:nvPr/>
          </p:nvSpPr>
          <p:spPr bwMode="auto">
            <a:xfrm>
              <a:off x="2932" y="2137"/>
              <a:ext cx="30" cy="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73" name="Line 16"/>
            <p:cNvSpPr>
              <a:spLocks noChangeShapeType="1"/>
            </p:cNvSpPr>
            <p:nvPr/>
          </p:nvSpPr>
          <p:spPr bwMode="auto">
            <a:xfrm flipH="1">
              <a:off x="2902" y="2137"/>
              <a:ext cx="90" cy="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74" name="Freeform 17"/>
            <p:cNvSpPr>
              <a:spLocks/>
            </p:cNvSpPr>
            <p:nvPr/>
          </p:nvSpPr>
          <p:spPr bwMode="auto">
            <a:xfrm>
              <a:off x="4549" y="900"/>
              <a:ext cx="82" cy="114"/>
            </a:xfrm>
            <a:custGeom>
              <a:avLst/>
              <a:gdLst>
                <a:gd name="T0" fmla="*/ 6 w 188"/>
                <a:gd name="T1" fmla="*/ 0 h 265"/>
                <a:gd name="T2" fmla="*/ 16 w 188"/>
                <a:gd name="T3" fmla="*/ 0 h 265"/>
                <a:gd name="T4" fmla="*/ 0 w 188"/>
                <a:gd name="T5" fmla="*/ 21 h 265"/>
                <a:gd name="T6" fmla="*/ 10 w 188"/>
                <a:gd name="T7" fmla="*/ 21 h 2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 h="265">
                  <a:moveTo>
                    <a:pt x="71" y="0"/>
                  </a:moveTo>
                  <a:lnTo>
                    <a:pt x="188" y="0"/>
                  </a:lnTo>
                  <a:lnTo>
                    <a:pt x="0" y="265"/>
                  </a:lnTo>
                  <a:lnTo>
                    <a:pt x="118" y="2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75" name="Line 18"/>
            <p:cNvSpPr>
              <a:spLocks noChangeShapeType="1"/>
            </p:cNvSpPr>
            <p:nvPr/>
          </p:nvSpPr>
          <p:spPr bwMode="auto">
            <a:xfrm flipV="1">
              <a:off x="4531" y="2074"/>
              <a:ext cx="12"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76" name="Freeform 19"/>
            <p:cNvSpPr>
              <a:spLocks/>
            </p:cNvSpPr>
            <p:nvPr/>
          </p:nvSpPr>
          <p:spPr bwMode="auto">
            <a:xfrm>
              <a:off x="4543" y="2044"/>
              <a:ext cx="51" cy="30"/>
            </a:xfrm>
            <a:custGeom>
              <a:avLst/>
              <a:gdLst>
                <a:gd name="T0" fmla="*/ 9 w 121"/>
                <a:gd name="T1" fmla="*/ 5 h 74"/>
                <a:gd name="T2" fmla="*/ 9 w 121"/>
                <a:gd name="T3" fmla="*/ 4 h 74"/>
                <a:gd name="T4" fmla="*/ 9 w 121"/>
                <a:gd name="T5" fmla="*/ 4 h 74"/>
                <a:gd name="T6" fmla="*/ 9 w 121"/>
                <a:gd name="T7" fmla="*/ 4 h 74"/>
                <a:gd name="T8" fmla="*/ 9 w 121"/>
                <a:gd name="T9" fmla="*/ 3 h 74"/>
                <a:gd name="T10" fmla="*/ 9 w 121"/>
                <a:gd name="T11" fmla="*/ 3 h 74"/>
                <a:gd name="T12" fmla="*/ 9 w 121"/>
                <a:gd name="T13" fmla="*/ 2 h 74"/>
                <a:gd name="T14" fmla="*/ 9 w 121"/>
                <a:gd name="T15" fmla="*/ 2 h 74"/>
                <a:gd name="T16" fmla="*/ 9 w 121"/>
                <a:gd name="T17" fmla="*/ 2 h 74"/>
                <a:gd name="T18" fmla="*/ 8 w 121"/>
                <a:gd name="T19" fmla="*/ 2 h 74"/>
                <a:gd name="T20" fmla="*/ 8 w 121"/>
                <a:gd name="T21" fmla="*/ 1 h 74"/>
                <a:gd name="T22" fmla="*/ 8 w 121"/>
                <a:gd name="T23" fmla="*/ 1 h 74"/>
                <a:gd name="T24" fmla="*/ 8 w 121"/>
                <a:gd name="T25" fmla="*/ 1 h 74"/>
                <a:gd name="T26" fmla="*/ 8 w 121"/>
                <a:gd name="T27" fmla="*/ 1 h 74"/>
                <a:gd name="T28" fmla="*/ 8 w 121"/>
                <a:gd name="T29" fmla="*/ 0 h 74"/>
                <a:gd name="T30" fmla="*/ 7 w 121"/>
                <a:gd name="T31" fmla="*/ 0 h 74"/>
                <a:gd name="T32" fmla="*/ 7 w 121"/>
                <a:gd name="T33" fmla="*/ 0 h 74"/>
                <a:gd name="T34" fmla="*/ 7 w 121"/>
                <a:gd name="T35" fmla="*/ 0 h 74"/>
                <a:gd name="T36" fmla="*/ 6 w 121"/>
                <a:gd name="T37" fmla="*/ 0 h 74"/>
                <a:gd name="T38" fmla="*/ 6 w 121"/>
                <a:gd name="T39" fmla="*/ 0 h 74"/>
                <a:gd name="T40" fmla="*/ 5 w 121"/>
                <a:gd name="T41" fmla="*/ 0 h 74"/>
                <a:gd name="T42" fmla="*/ 5 w 121"/>
                <a:gd name="T43" fmla="*/ 0 h 74"/>
                <a:gd name="T44" fmla="*/ 5 w 121"/>
                <a:gd name="T45" fmla="*/ 0 h 74"/>
                <a:gd name="T46" fmla="*/ 5 w 121"/>
                <a:gd name="T47" fmla="*/ 0 h 74"/>
                <a:gd name="T48" fmla="*/ 4 w 121"/>
                <a:gd name="T49" fmla="*/ 0 h 74"/>
                <a:gd name="T50" fmla="*/ 3 w 121"/>
                <a:gd name="T51" fmla="*/ 1 h 74"/>
                <a:gd name="T52" fmla="*/ 3 w 121"/>
                <a:gd name="T53" fmla="*/ 1 h 74"/>
                <a:gd name="T54" fmla="*/ 3 w 121"/>
                <a:gd name="T55" fmla="*/ 1 h 74"/>
                <a:gd name="T56" fmla="*/ 3 w 121"/>
                <a:gd name="T57" fmla="*/ 1 h 74"/>
                <a:gd name="T58" fmla="*/ 2 w 121"/>
                <a:gd name="T59" fmla="*/ 2 h 74"/>
                <a:gd name="T60" fmla="*/ 2 w 121"/>
                <a:gd name="T61" fmla="*/ 2 h 74"/>
                <a:gd name="T62" fmla="*/ 1 w 121"/>
                <a:gd name="T63" fmla="*/ 2 h 74"/>
                <a:gd name="T64" fmla="*/ 1 w 121"/>
                <a:gd name="T65" fmla="*/ 2 h 74"/>
                <a:gd name="T66" fmla="*/ 1 w 121"/>
                <a:gd name="T67" fmla="*/ 3 h 74"/>
                <a:gd name="T68" fmla="*/ 1 w 121"/>
                <a:gd name="T69" fmla="*/ 3 h 74"/>
                <a:gd name="T70" fmla="*/ 0 w 121"/>
                <a:gd name="T71" fmla="*/ 4 h 74"/>
                <a:gd name="T72" fmla="*/ 0 w 121"/>
                <a:gd name="T73" fmla="*/ 4 h 74"/>
                <a:gd name="T74" fmla="*/ 0 w 121"/>
                <a:gd name="T75" fmla="*/ 4 h 74"/>
                <a:gd name="T76" fmla="*/ 0 w 121"/>
                <a:gd name="T77" fmla="*/ 5 h 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1" h="74">
                  <a:moveTo>
                    <a:pt x="117" y="74"/>
                  </a:moveTo>
                  <a:lnTo>
                    <a:pt x="120" y="68"/>
                  </a:lnTo>
                  <a:lnTo>
                    <a:pt x="121" y="61"/>
                  </a:lnTo>
                  <a:lnTo>
                    <a:pt x="121" y="56"/>
                  </a:lnTo>
                  <a:lnTo>
                    <a:pt x="121" y="50"/>
                  </a:lnTo>
                  <a:lnTo>
                    <a:pt x="121" y="44"/>
                  </a:lnTo>
                  <a:lnTo>
                    <a:pt x="121" y="39"/>
                  </a:lnTo>
                  <a:lnTo>
                    <a:pt x="120" y="34"/>
                  </a:lnTo>
                  <a:lnTo>
                    <a:pt x="117" y="28"/>
                  </a:lnTo>
                  <a:lnTo>
                    <a:pt x="115" y="24"/>
                  </a:lnTo>
                  <a:lnTo>
                    <a:pt x="113" y="20"/>
                  </a:lnTo>
                  <a:lnTo>
                    <a:pt x="111" y="15"/>
                  </a:lnTo>
                  <a:lnTo>
                    <a:pt x="108" y="12"/>
                  </a:lnTo>
                  <a:lnTo>
                    <a:pt x="105" y="9"/>
                  </a:lnTo>
                  <a:lnTo>
                    <a:pt x="100" y="6"/>
                  </a:lnTo>
                  <a:lnTo>
                    <a:pt x="97" y="4"/>
                  </a:lnTo>
                  <a:lnTo>
                    <a:pt x="93" y="2"/>
                  </a:lnTo>
                  <a:lnTo>
                    <a:pt x="88" y="1"/>
                  </a:lnTo>
                  <a:lnTo>
                    <a:pt x="83" y="1"/>
                  </a:lnTo>
                  <a:lnTo>
                    <a:pt x="79" y="0"/>
                  </a:lnTo>
                  <a:lnTo>
                    <a:pt x="74" y="1"/>
                  </a:lnTo>
                  <a:lnTo>
                    <a:pt x="68" y="1"/>
                  </a:lnTo>
                  <a:lnTo>
                    <a:pt x="63" y="2"/>
                  </a:lnTo>
                  <a:lnTo>
                    <a:pt x="59" y="4"/>
                  </a:lnTo>
                  <a:lnTo>
                    <a:pt x="54" y="6"/>
                  </a:lnTo>
                  <a:lnTo>
                    <a:pt x="48" y="9"/>
                  </a:lnTo>
                  <a:lnTo>
                    <a:pt x="43" y="12"/>
                  </a:lnTo>
                  <a:lnTo>
                    <a:pt x="39" y="15"/>
                  </a:lnTo>
                  <a:lnTo>
                    <a:pt x="33" y="20"/>
                  </a:lnTo>
                  <a:lnTo>
                    <a:pt x="29" y="24"/>
                  </a:lnTo>
                  <a:lnTo>
                    <a:pt x="25" y="28"/>
                  </a:lnTo>
                  <a:lnTo>
                    <a:pt x="20" y="34"/>
                  </a:lnTo>
                  <a:lnTo>
                    <a:pt x="16" y="39"/>
                  </a:lnTo>
                  <a:lnTo>
                    <a:pt x="13" y="44"/>
                  </a:lnTo>
                  <a:lnTo>
                    <a:pt x="10" y="50"/>
                  </a:lnTo>
                  <a:lnTo>
                    <a:pt x="7" y="56"/>
                  </a:lnTo>
                  <a:lnTo>
                    <a:pt x="3" y="61"/>
                  </a:lnTo>
                  <a:lnTo>
                    <a:pt x="1" y="68"/>
                  </a:lnTo>
                  <a:lnTo>
                    <a:pt x="0"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77" name="Line 20"/>
            <p:cNvSpPr>
              <a:spLocks noChangeShapeType="1"/>
            </p:cNvSpPr>
            <p:nvPr/>
          </p:nvSpPr>
          <p:spPr bwMode="auto">
            <a:xfrm flipH="1">
              <a:off x="4582" y="2074"/>
              <a:ext cx="12"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78" name="Freeform 21"/>
            <p:cNvSpPr>
              <a:spLocks/>
            </p:cNvSpPr>
            <p:nvPr/>
          </p:nvSpPr>
          <p:spPr bwMode="auto">
            <a:xfrm>
              <a:off x="4528" y="2125"/>
              <a:ext cx="54" cy="33"/>
            </a:xfrm>
            <a:custGeom>
              <a:avLst/>
              <a:gdLst>
                <a:gd name="T0" fmla="*/ 0 w 122"/>
                <a:gd name="T1" fmla="*/ 0 h 75"/>
                <a:gd name="T2" fmla="*/ 0 w 122"/>
                <a:gd name="T3" fmla="*/ 0 h 75"/>
                <a:gd name="T4" fmla="*/ 0 w 122"/>
                <a:gd name="T5" fmla="*/ 1 h 75"/>
                <a:gd name="T6" fmla="*/ 0 w 122"/>
                <a:gd name="T7" fmla="*/ 2 h 75"/>
                <a:gd name="T8" fmla="*/ 0 w 122"/>
                <a:gd name="T9" fmla="*/ 2 h 75"/>
                <a:gd name="T10" fmla="*/ 0 w 122"/>
                <a:gd name="T11" fmla="*/ 3 h 75"/>
                <a:gd name="T12" fmla="*/ 0 w 122"/>
                <a:gd name="T13" fmla="*/ 3 h 75"/>
                <a:gd name="T14" fmla="*/ 0 w 122"/>
                <a:gd name="T15" fmla="*/ 4 h 75"/>
                <a:gd name="T16" fmla="*/ 0 w 122"/>
                <a:gd name="T17" fmla="*/ 4 h 75"/>
                <a:gd name="T18" fmla="*/ 0 w 122"/>
                <a:gd name="T19" fmla="*/ 4 h 75"/>
                <a:gd name="T20" fmla="*/ 1 w 122"/>
                <a:gd name="T21" fmla="*/ 5 h 75"/>
                <a:gd name="T22" fmla="*/ 1 w 122"/>
                <a:gd name="T23" fmla="*/ 5 h 75"/>
                <a:gd name="T24" fmla="*/ 1 w 122"/>
                <a:gd name="T25" fmla="*/ 5 h 75"/>
                <a:gd name="T26" fmla="*/ 2 w 122"/>
                <a:gd name="T27" fmla="*/ 6 h 75"/>
                <a:gd name="T28" fmla="*/ 2 w 122"/>
                <a:gd name="T29" fmla="*/ 6 h 75"/>
                <a:gd name="T30" fmla="*/ 2 w 122"/>
                <a:gd name="T31" fmla="*/ 6 h 75"/>
                <a:gd name="T32" fmla="*/ 3 w 122"/>
                <a:gd name="T33" fmla="*/ 6 h 75"/>
                <a:gd name="T34" fmla="*/ 3 w 122"/>
                <a:gd name="T35" fmla="*/ 7 h 75"/>
                <a:gd name="T36" fmla="*/ 3 w 122"/>
                <a:gd name="T37" fmla="*/ 7 h 75"/>
                <a:gd name="T38" fmla="*/ 4 w 122"/>
                <a:gd name="T39" fmla="*/ 7 h 75"/>
                <a:gd name="T40" fmla="*/ 4 w 122"/>
                <a:gd name="T41" fmla="*/ 7 h 75"/>
                <a:gd name="T42" fmla="*/ 4 w 122"/>
                <a:gd name="T43" fmla="*/ 7 h 75"/>
                <a:gd name="T44" fmla="*/ 5 w 122"/>
                <a:gd name="T45" fmla="*/ 6 h 75"/>
                <a:gd name="T46" fmla="*/ 5 w 122"/>
                <a:gd name="T47" fmla="*/ 6 h 75"/>
                <a:gd name="T48" fmla="*/ 6 w 122"/>
                <a:gd name="T49" fmla="*/ 6 h 75"/>
                <a:gd name="T50" fmla="*/ 6 w 122"/>
                <a:gd name="T51" fmla="*/ 6 h 75"/>
                <a:gd name="T52" fmla="*/ 7 w 122"/>
                <a:gd name="T53" fmla="*/ 5 h 75"/>
                <a:gd name="T54" fmla="*/ 7 w 122"/>
                <a:gd name="T55" fmla="*/ 5 h 75"/>
                <a:gd name="T56" fmla="*/ 8 w 122"/>
                <a:gd name="T57" fmla="*/ 5 h 75"/>
                <a:gd name="T58" fmla="*/ 8 w 122"/>
                <a:gd name="T59" fmla="*/ 4 h 75"/>
                <a:gd name="T60" fmla="*/ 8 w 122"/>
                <a:gd name="T61" fmla="*/ 4 h 75"/>
                <a:gd name="T62" fmla="*/ 9 w 122"/>
                <a:gd name="T63" fmla="*/ 4 h 75"/>
                <a:gd name="T64" fmla="*/ 9 w 122"/>
                <a:gd name="T65" fmla="*/ 3 h 75"/>
                <a:gd name="T66" fmla="*/ 9 w 122"/>
                <a:gd name="T67" fmla="*/ 3 h 75"/>
                <a:gd name="T68" fmla="*/ 10 w 122"/>
                <a:gd name="T69" fmla="*/ 2 h 75"/>
                <a:gd name="T70" fmla="*/ 10 w 122"/>
                <a:gd name="T71" fmla="*/ 2 h 75"/>
                <a:gd name="T72" fmla="*/ 10 w 122"/>
                <a:gd name="T73" fmla="*/ 1 h 75"/>
                <a:gd name="T74" fmla="*/ 10 w 122"/>
                <a:gd name="T75" fmla="*/ 0 h 75"/>
                <a:gd name="T76" fmla="*/ 11 w 122"/>
                <a:gd name="T77" fmla="*/ 0 h 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22" h="75">
                  <a:moveTo>
                    <a:pt x="3" y="0"/>
                  </a:moveTo>
                  <a:lnTo>
                    <a:pt x="2" y="7"/>
                  </a:lnTo>
                  <a:lnTo>
                    <a:pt x="1" y="13"/>
                  </a:lnTo>
                  <a:lnTo>
                    <a:pt x="0" y="18"/>
                  </a:lnTo>
                  <a:lnTo>
                    <a:pt x="0" y="25"/>
                  </a:lnTo>
                  <a:lnTo>
                    <a:pt x="0" y="30"/>
                  </a:lnTo>
                  <a:lnTo>
                    <a:pt x="1" y="35"/>
                  </a:lnTo>
                  <a:lnTo>
                    <a:pt x="2" y="41"/>
                  </a:lnTo>
                  <a:lnTo>
                    <a:pt x="3" y="46"/>
                  </a:lnTo>
                  <a:lnTo>
                    <a:pt x="5" y="50"/>
                  </a:lnTo>
                  <a:lnTo>
                    <a:pt x="8" y="54"/>
                  </a:lnTo>
                  <a:lnTo>
                    <a:pt x="11" y="59"/>
                  </a:lnTo>
                  <a:lnTo>
                    <a:pt x="14" y="62"/>
                  </a:lnTo>
                  <a:lnTo>
                    <a:pt x="17" y="65"/>
                  </a:lnTo>
                  <a:lnTo>
                    <a:pt x="20" y="68"/>
                  </a:lnTo>
                  <a:lnTo>
                    <a:pt x="25" y="70"/>
                  </a:lnTo>
                  <a:lnTo>
                    <a:pt x="29" y="73"/>
                  </a:lnTo>
                  <a:lnTo>
                    <a:pt x="33" y="74"/>
                  </a:lnTo>
                  <a:lnTo>
                    <a:pt x="37" y="74"/>
                  </a:lnTo>
                  <a:lnTo>
                    <a:pt x="43" y="75"/>
                  </a:lnTo>
                  <a:lnTo>
                    <a:pt x="47" y="74"/>
                  </a:lnTo>
                  <a:lnTo>
                    <a:pt x="52" y="74"/>
                  </a:lnTo>
                  <a:lnTo>
                    <a:pt x="58" y="73"/>
                  </a:lnTo>
                  <a:lnTo>
                    <a:pt x="63" y="70"/>
                  </a:lnTo>
                  <a:lnTo>
                    <a:pt x="68" y="68"/>
                  </a:lnTo>
                  <a:lnTo>
                    <a:pt x="73" y="65"/>
                  </a:lnTo>
                  <a:lnTo>
                    <a:pt x="78" y="62"/>
                  </a:lnTo>
                  <a:lnTo>
                    <a:pt x="83" y="59"/>
                  </a:lnTo>
                  <a:lnTo>
                    <a:pt x="87" y="54"/>
                  </a:lnTo>
                  <a:lnTo>
                    <a:pt x="93" y="50"/>
                  </a:lnTo>
                  <a:lnTo>
                    <a:pt x="97" y="46"/>
                  </a:lnTo>
                  <a:lnTo>
                    <a:pt x="101" y="41"/>
                  </a:lnTo>
                  <a:lnTo>
                    <a:pt x="104" y="35"/>
                  </a:lnTo>
                  <a:lnTo>
                    <a:pt x="109" y="30"/>
                  </a:lnTo>
                  <a:lnTo>
                    <a:pt x="112" y="25"/>
                  </a:lnTo>
                  <a:lnTo>
                    <a:pt x="114" y="18"/>
                  </a:lnTo>
                  <a:lnTo>
                    <a:pt x="117" y="13"/>
                  </a:lnTo>
                  <a:lnTo>
                    <a:pt x="119" y="7"/>
                  </a:lnTo>
                  <a:lnTo>
                    <a:pt x="1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79" name="Line 22"/>
            <p:cNvSpPr>
              <a:spLocks noChangeShapeType="1"/>
            </p:cNvSpPr>
            <p:nvPr/>
          </p:nvSpPr>
          <p:spPr bwMode="auto">
            <a:xfrm>
              <a:off x="4471" y="2191"/>
              <a:ext cx="9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80" name="Line 23"/>
            <p:cNvSpPr>
              <a:spLocks noChangeShapeType="1"/>
            </p:cNvSpPr>
            <p:nvPr/>
          </p:nvSpPr>
          <p:spPr bwMode="auto">
            <a:xfrm>
              <a:off x="4471" y="2191"/>
              <a:ext cx="0" cy="9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81" name="Line 24"/>
            <p:cNvSpPr>
              <a:spLocks noChangeShapeType="1"/>
            </p:cNvSpPr>
            <p:nvPr/>
          </p:nvSpPr>
          <p:spPr bwMode="auto">
            <a:xfrm>
              <a:off x="4471" y="2191"/>
              <a:ext cx="826" cy="8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82" name="Freeform 25"/>
            <p:cNvSpPr>
              <a:spLocks/>
            </p:cNvSpPr>
            <p:nvPr/>
          </p:nvSpPr>
          <p:spPr bwMode="auto">
            <a:xfrm>
              <a:off x="5345" y="2035"/>
              <a:ext cx="60" cy="57"/>
            </a:xfrm>
            <a:custGeom>
              <a:avLst/>
              <a:gdLst>
                <a:gd name="T0" fmla="*/ 0 w 142"/>
                <a:gd name="T1" fmla="*/ 0 h 134"/>
                <a:gd name="T2" fmla="*/ 3 w 142"/>
                <a:gd name="T3" fmla="*/ 10 h 134"/>
                <a:gd name="T4" fmla="*/ 11 w 142"/>
                <a:gd name="T5" fmla="*/ 0 h 134"/>
                <a:gd name="T6" fmla="*/ 0 60000 65536"/>
                <a:gd name="T7" fmla="*/ 0 60000 65536"/>
                <a:gd name="T8" fmla="*/ 0 60000 65536"/>
              </a:gdLst>
              <a:ahLst/>
              <a:cxnLst>
                <a:cxn ang="T6">
                  <a:pos x="T0" y="T1"/>
                </a:cxn>
                <a:cxn ang="T7">
                  <a:pos x="T2" y="T3"/>
                </a:cxn>
                <a:cxn ang="T8">
                  <a:pos x="T4" y="T5"/>
                </a:cxn>
              </a:cxnLst>
              <a:rect l="0" t="0" r="r" b="b"/>
              <a:pathLst>
                <a:path w="142" h="134">
                  <a:moveTo>
                    <a:pt x="0" y="0"/>
                  </a:moveTo>
                  <a:lnTo>
                    <a:pt x="35" y="134"/>
                  </a:lnTo>
                  <a:lnTo>
                    <a:pt x="14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83" name="Line 26"/>
            <p:cNvSpPr>
              <a:spLocks noChangeShapeType="1"/>
            </p:cNvSpPr>
            <p:nvPr/>
          </p:nvSpPr>
          <p:spPr bwMode="auto">
            <a:xfrm flipH="1">
              <a:off x="5345" y="2092"/>
              <a:ext cx="15"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84" name="Freeform 27"/>
            <p:cNvSpPr>
              <a:spLocks/>
            </p:cNvSpPr>
            <p:nvPr/>
          </p:nvSpPr>
          <p:spPr bwMode="auto">
            <a:xfrm>
              <a:off x="5405" y="2086"/>
              <a:ext cx="60" cy="81"/>
            </a:xfrm>
            <a:custGeom>
              <a:avLst/>
              <a:gdLst>
                <a:gd name="T0" fmla="*/ 2 w 140"/>
                <a:gd name="T1" fmla="*/ 0 h 189"/>
                <a:gd name="T2" fmla="*/ 0 w 140"/>
                <a:gd name="T3" fmla="*/ 15 h 189"/>
                <a:gd name="T4" fmla="*/ 5 w 140"/>
                <a:gd name="T5" fmla="*/ 5 h 189"/>
                <a:gd name="T6" fmla="*/ 5 w 140"/>
                <a:gd name="T7" fmla="*/ 15 h 189"/>
                <a:gd name="T8" fmla="*/ 11 w 140"/>
                <a:gd name="T9" fmla="*/ 0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189">
                  <a:moveTo>
                    <a:pt x="22" y="0"/>
                  </a:moveTo>
                  <a:lnTo>
                    <a:pt x="0" y="189"/>
                  </a:lnTo>
                  <a:lnTo>
                    <a:pt x="64" y="63"/>
                  </a:lnTo>
                  <a:lnTo>
                    <a:pt x="59" y="189"/>
                  </a:lnTo>
                  <a:lnTo>
                    <a:pt x="1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85" name="Freeform 28"/>
            <p:cNvSpPr>
              <a:spLocks/>
            </p:cNvSpPr>
            <p:nvPr/>
          </p:nvSpPr>
          <p:spPr bwMode="auto">
            <a:xfrm>
              <a:off x="4546" y="3035"/>
              <a:ext cx="61" cy="57"/>
            </a:xfrm>
            <a:custGeom>
              <a:avLst/>
              <a:gdLst>
                <a:gd name="T0" fmla="*/ 0 w 140"/>
                <a:gd name="T1" fmla="*/ 0 h 133"/>
                <a:gd name="T2" fmla="*/ 3 w 140"/>
                <a:gd name="T3" fmla="*/ 10 h 133"/>
                <a:gd name="T4" fmla="*/ 12 w 140"/>
                <a:gd name="T5" fmla="*/ 0 h 133"/>
                <a:gd name="T6" fmla="*/ 0 60000 65536"/>
                <a:gd name="T7" fmla="*/ 0 60000 65536"/>
                <a:gd name="T8" fmla="*/ 0 60000 65536"/>
              </a:gdLst>
              <a:ahLst/>
              <a:cxnLst>
                <a:cxn ang="T6">
                  <a:pos x="T0" y="T1"/>
                </a:cxn>
                <a:cxn ang="T7">
                  <a:pos x="T2" y="T3"/>
                </a:cxn>
                <a:cxn ang="T8">
                  <a:pos x="T4" y="T5"/>
                </a:cxn>
              </a:cxnLst>
              <a:rect l="0" t="0" r="r" b="b"/>
              <a:pathLst>
                <a:path w="140" h="133">
                  <a:moveTo>
                    <a:pt x="0" y="0"/>
                  </a:moveTo>
                  <a:lnTo>
                    <a:pt x="35" y="133"/>
                  </a:lnTo>
                  <a:lnTo>
                    <a:pt x="1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86" name="Line 29"/>
            <p:cNvSpPr>
              <a:spLocks noChangeShapeType="1"/>
            </p:cNvSpPr>
            <p:nvPr/>
          </p:nvSpPr>
          <p:spPr bwMode="auto">
            <a:xfrm flipH="1">
              <a:off x="4546" y="3092"/>
              <a:ext cx="15"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87" name="Line 30"/>
            <p:cNvSpPr>
              <a:spLocks noChangeShapeType="1"/>
            </p:cNvSpPr>
            <p:nvPr/>
          </p:nvSpPr>
          <p:spPr bwMode="auto">
            <a:xfrm flipV="1">
              <a:off x="4594" y="3077"/>
              <a:ext cx="22"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88" name="Line 31"/>
            <p:cNvSpPr>
              <a:spLocks noChangeShapeType="1"/>
            </p:cNvSpPr>
            <p:nvPr/>
          </p:nvSpPr>
          <p:spPr bwMode="auto">
            <a:xfrm>
              <a:off x="4607" y="3113"/>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89" name="Line 32"/>
            <p:cNvSpPr>
              <a:spLocks noChangeShapeType="1"/>
            </p:cNvSpPr>
            <p:nvPr/>
          </p:nvSpPr>
          <p:spPr bwMode="auto">
            <a:xfrm flipH="1">
              <a:off x="4625" y="3077"/>
              <a:ext cx="21"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90" name="Line 33"/>
            <p:cNvSpPr>
              <a:spLocks noChangeShapeType="1"/>
            </p:cNvSpPr>
            <p:nvPr/>
          </p:nvSpPr>
          <p:spPr bwMode="auto">
            <a:xfrm flipH="1">
              <a:off x="3193" y="1161"/>
              <a:ext cx="1278" cy="103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91" name="Line 34"/>
            <p:cNvSpPr>
              <a:spLocks noChangeShapeType="1"/>
            </p:cNvSpPr>
            <p:nvPr/>
          </p:nvSpPr>
          <p:spPr bwMode="auto">
            <a:xfrm>
              <a:off x="3193" y="2191"/>
              <a:ext cx="1290" cy="54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92" name="Line 35"/>
            <p:cNvSpPr>
              <a:spLocks noChangeShapeType="1"/>
            </p:cNvSpPr>
            <p:nvPr/>
          </p:nvSpPr>
          <p:spPr bwMode="auto">
            <a:xfrm>
              <a:off x="4483" y="2735"/>
              <a:ext cx="5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93" name="Line 36"/>
            <p:cNvSpPr>
              <a:spLocks noChangeShapeType="1"/>
            </p:cNvSpPr>
            <p:nvPr/>
          </p:nvSpPr>
          <p:spPr bwMode="auto">
            <a:xfrm flipV="1">
              <a:off x="5015" y="2191"/>
              <a:ext cx="0" cy="5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94" name="Line 37"/>
            <p:cNvSpPr>
              <a:spLocks noChangeShapeType="1"/>
            </p:cNvSpPr>
            <p:nvPr/>
          </p:nvSpPr>
          <p:spPr bwMode="auto">
            <a:xfrm flipH="1" flipV="1">
              <a:off x="4471" y="1161"/>
              <a:ext cx="544" cy="103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95" name="Freeform 38"/>
            <p:cNvSpPr>
              <a:spLocks/>
            </p:cNvSpPr>
            <p:nvPr/>
          </p:nvSpPr>
          <p:spPr bwMode="auto">
            <a:xfrm>
              <a:off x="4003" y="1600"/>
              <a:ext cx="54" cy="114"/>
            </a:xfrm>
            <a:custGeom>
              <a:avLst/>
              <a:gdLst>
                <a:gd name="T0" fmla="*/ 0 w 123"/>
                <a:gd name="T1" fmla="*/ 21 h 266"/>
                <a:gd name="T2" fmla="*/ 6 w 123"/>
                <a:gd name="T3" fmla="*/ 0 h 266"/>
                <a:gd name="T4" fmla="*/ 11 w 123"/>
                <a:gd name="T5" fmla="*/ 0 h 266"/>
                <a:gd name="T6" fmla="*/ 0 60000 65536"/>
                <a:gd name="T7" fmla="*/ 0 60000 65536"/>
                <a:gd name="T8" fmla="*/ 0 60000 65536"/>
              </a:gdLst>
              <a:ahLst/>
              <a:cxnLst>
                <a:cxn ang="T6">
                  <a:pos x="T0" y="T1"/>
                </a:cxn>
                <a:cxn ang="T7">
                  <a:pos x="T2" y="T3"/>
                </a:cxn>
                <a:cxn ang="T8">
                  <a:pos x="T4" y="T5"/>
                </a:cxn>
              </a:cxnLst>
              <a:rect l="0" t="0" r="r" b="b"/>
              <a:pathLst>
                <a:path w="123" h="266">
                  <a:moveTo>
                    <a:pt x="0" y="266"/>
                  </a:moveTo>
                  <a:lnTo>
                    <a:pt x="71" y="0"/>
                  </a:lnTo>
                  <a:lnTo>
                    <a:pt x="1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96" name="Freeform 39"/>
            <p:cNvSpPr>
              <a:spLocks/>
            </p:cNvSpPr>
            <p:nvPr/>
          </p:nvSpPr>
          <p:spPr bwMode="auto">
            <a:xfrm>
              <a:off x="4039" y="1600"/>
              <a:ext cx="33" cy="63"/>
            </a:xfrm>
            <a:custGeom>
              <a:avLst/>
              <a:gdLst>
                <a:gd name="T0" fmla="*/ 0 w 74"/>
                <a:gd name="T1" fmla="*/ 11 h 148"/>
                <a:gd name="T2" fmla="*/ 0 w 74"/>
                <a:gd name="T3" fmla="*/ 11 h 148"/>
                <a:gd name="T4" fmla="*/ 0 w 74"/>
                <a:gd name="T5" fmla="*/ 11 h 148"/>
                <a:gd name="T6" fmla="*/ 1 w 74"/>
                <a:gd name="T7" fmla="*/ 11 h 148"/>
                <a:gd name="T8" fmla="*/ 1 w 74"/>
                <a:gd name="T9" fmla="*/ 11 h 148"/>
                <a:gd name="T10" fmla="*/ 1 w 74"/>
                <a:gd name="T11" fmla="*/ 11 h 148"/>
                <a:gd name="T12" fmla="*/ 2 w 74"/>
                <a:gd name="T13" fmla="*/ 11 h 148"/>
                <a:gd name="T14" fmla="*/ 2 w 74"/>
                <a:gd name="T15" fmla="*/ 11 h 148"/>
                <a:gd name="T16" fmla="*/ 2 w 74"/>
                <a:gd name="T17" fmla="*/ 11 h 148"/>
                <a:gd name="T18" fmla="*/ 2 w 74"/>
                <a:gd name="T19" fmla="*/ 11 h 148"/>
                <a:gd name="T20" fmla="*/ 3 w 74"/>
                <a:gd name="T21" fmla="*/ 11 h 148"/>
                <a:gd name="T22" fmla="*/ 3 w 74"/>
                <a:gd name="T23" fmla="*/ 10 h 148"/>
                <a:gd name="T24" fmla="*/ 3 w 74"/>
                <a:gd name="T25" fmla="*/ 10 h 148"/>
                <a:gd name="T26" fmla="*/ 4 w 74"/>
                <a:gd name="T27" fmla="*/ 10 h 148"/>
                <a:gd name="T28" fmla="*/ 4 w 74"/>
                <a:gd name="T29" fmla="*/ 10 h 148"/>
                <a:gd name="T30" fmla="*/ 4 w 74"/>
                <a:gd name="T31" fmla="*/ 9 h 148"/>
                <a:gd name="T32" fmla="*/ 4 w 74"/>
                <a:gd name="T33" fmla="*/ 9 h 148"/>
                <a:gd name="T34" fmla="*/ 4 w 74"/>
                <a:gd name="T35" fmla="*/ 9 h 148"/>
                <a:gd name="T36" fmla="*/ 4 w 74"/>
                <a:gd name="T37" fmla="*/ 9 h 148"/>
                <a:gd name="T38" fmla="*/ 5 w 74"/>
                <a:gd name="T39" fmla="*/ 9 h 148"/>
                <a:gd name="T40" fmla="*/ 5 w 74"/>
                <a:gd name="T41" fmla="*/ 8 h 148"/>
                <a:gd name="T42" fmla="*/ 5 w 74"/>
                <a:gd name="T43" fmla="*/ 8 h 148"/>
                <a:gd name="T44" fmla="*/ 5 w 74"/>
                <a:gd name="T45" fmla="*/ 7 h 148"/>
                <a:gd name="T46" fmla="*/ 6 w 74"/>
                <a:gd name="T47" fmla="*/ 7 h 148"/>
                <a:gd name="T48" fmla="*/ 6 w 74"/>
                <a:gd name="T49" fmla="*/ 7 h 148"/>
                <a:gd name="T50" fmla="*/ 6 w 74"/>
                <a:gd name="T51" fmla="*/ 7 h 148"/>
                <a:gd name="T52" fmla="*/ 6 w 74"/>
                <a:gd name="T53" fmla="*/ 6 h 148"/>
                <a:gd name="T54" fmla="*/ 6 w 74"/>
                <a:gd name="T55" fmla="*/ 6 h 148"/>
                <a:gd name="T56" fmla="*/ 6 w 74"/>
                <a:gd name="T57" fmla="*/ 6 h 148"/>
                <a:gd name="T58" fmla="*/ 6 w 74"/>
                <a:gd name="T59" fmla="*/ 6 h 148"/>
                <a:gd name="T60" fmla="*/ 6 w 74"/>
                <a:gd name="T61" fmla="*/ 5 h 148"/>
                <a:gd name="T62" fmla="*/ 7 w 74"/>
                <a:gd name="T63" fmla="*/ 5 h 148"/>
                <a:gd name="T64" fmla="*/ 7 w 74"/>
                <a:gd name="T65" fmla="*/ 4 h 148"/>
                <a:gd name="T66" fmla="*/ 7 w 74"/>
                <a:gd name="T67" fmla="*/ 4 h 148"/>
                <a:gd name="T68" fmla="*/ 7 w 74"/>
                <a:gd name="T69" fmla="*/ 4 h 148"/>
                <a:gd name="T70" fmla="*/ 7 w 74"/>
                <a:gd name="T71" fmla="*/ 3 h 148"/>
                <a:gd name="T72" fmla="*/ 7 w 74"/>
                <a:gd name="T73" fmla="*/ 3 h 148"/>
                <a:gd name="T74" fmla="*/ 7 w 74"/>
                <a:gd name="T75" fmla="*/ 3 h 148"/>
                <a:gd name="T76" fmla="*/ 7 w 74"/>
                <a:gd name="T77" fmla="*/ 3 h 148"/>
                <a:gd name="T78" fmla="*/ 6 w 74"/>
                <a:gd name="T79" fmla="*/ 3 h 148"/>
                <a:gd name="T80" fmla="*/ 6 w 74"/>
                <a:gd name="T81" fmla="*/ 2 h 148"/>
                <a:gd name="T82" fmla="*/ 6 w 74"/>
                <a:gd name="T83" fmla="*/ 2 h 148"/>
                <a:gd name="T84" fmla="*/ 6 w 74"/>
                <a:gd name="T85" fmla="*/ 2 h 148"/>
                <a:gd name="T86" fmla="*/ 6 w 74"/>
                <a:gd name="T87" fmla="*/ 1 h 148"/>
                <a:gd name="T88" fmla="*/ 6 w 74"/>
                <a:gd name="T89" fmla="*/ 1 h 148"/>
                <a:gd name="T90" fmla="*/ 6 w 74"/>
                <a:gd name="T91" fmla="*/ 1 h 148"/>
                <a:gd name="T92" fmla="*/ 6 w 74"/>
                <a:gd name="T93" fmla="*/ 1 h 148"/>
                <a:gd name="T94" fmla="*/ 5 w 74"/>
                <a:gd name="T95" fmla="*/ 1 h 148"/>
                <a:gd name="T96" fmla="*/ 5 w 74"/>
                <a:gd name="T97" fmla="*/ 0 h 148"/>
                <a:gd name="T98" fmla="*/ 5 w 74"/>
                <a:gd name="T99" fmla="*/ 0 h 148"/>
                <a:gd name="T100" fmla="*/ 5 w 74"/>
                <a:gd name="T101" fmla="*/ 0 h 148"/>
                <a:gd name="T102" fmla="*/ 4 w 74"/>
                <a:gd name="T103" fmla="*/ 0 h 148"/>
                <a:gd name="T104" fmla="*/ 4 w 74"/>
                <a:gd name="T105" fmla="*/ 0 h 148"/>
                <a:gd name="T106" fmla="*/ 4 w 74"/>
                <a:gd name="T107" fmla="*/ 0 h 148"/>
                <a:gd name="T108" fmla="*/ 4 w 74"/>
                <a:gd name="T109" fmla="*/ 0 h 148"/>
                <a:gd name="T110" fmla="*/ 4 w 74"/>
                <a:gd name="T111" fmla="*/ 0 h 148"/>
                <a:gd name="T112" fmla="*/ 4 w 74"/>
                <a:gd name="T113" fmla="*/ 0 h 1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4" h="148">
                  <a:moveTo>
                    <a:pt x="0" y="148"/>
                  </a:moveTo>
                  <a:lnTo>
                    <a:pt x="2" y="148"/>
                  </a:lnTo>
                  <a:lnTo>
                    <a:pt x="5" y="146"/>
                  </a:lnTo>
                  <a:lnTo>
                    <a:pt x="8" y="146"/>
                  </a:lnTo>
                  <a:lnTo>
                    <a:pt x="11" y="145"/>
                  </a:lnTo>
                  <a:lnTo>
                    <a:pt x="15" y="144"/>
                  </a:lnTo>
                  <a:lnTo>
                    <a:pt x="18" y="143"/>
                  </a:lnTo>
                  <a:lnTo>
                    <a:pt x="21" y="141"/>
                  </a:lnTo>
                  <a:lnTo>
                    <a:pt x="23" y="140"/>
                  </a:lnTo>
                  <a:lnTo>
                    <a:pt x="26" y="138"/>
                  </a:lnTo>
                  <a:lnTo>
                    <a:pt x="30" y="136"/>
                  </a:lnTo>
                  <a:lnTo>
                    <a:pt x="33" y="134"/>
                  </a:lnTo>
                  <a:lnTo>
                    <a:pt x="36" y="132"/>
                  </a:lnTo>
                  <a:lnTo>
                    <a:pt x="39" y="128"/>
                  </a:lnTo>
                  <a:lnTo>
                    <a:pt x="41" y="125"/>
                  </a:lnTo>
                  <a:lnTo>
                    <a:pt x="45" y="123"/>
                  </a:lnTo>
                  <a:lnTo>
                    <a:pt x="47" y="120"/>
                  </a:lnTo>
                  <a:lnTo>
                    <a:pt x="50" y="117"/>
                  </a:lnTo>
                  <a:lnTo>
                    <a:pt x="52" y="112"/>
                  </a:lnTo>
                  <a:lnTo>
                    <a:pt x="55" y="109"/>
                  </a:lnTo>
                  <a:lnTo>
                    <a:pt x="57" y="106"/>
                  </a:lnTo>
                  <a:lnTo>
                    <a:pt x="59" y="102"/>
                  </a:lnTo>
                  <a:lnTo>
                    <a:pt x="62" y="97"/>
                  </a:lnTo>
                  <a:lnTo>
                    <a:pt x="64" y="94"/>
                  </a:lnTo>
                  <a:lnTo>
                    <a:pt x="65" y="90"/>
                  </a:lnTo>
                  <a:lnTo>
                    <a:pt x="67" y="86"/>
                  </a:lnTo>
                  <a:lnTo>
                    <a:pt x="68" y="82"/>
                  </a:lnTo>
                  <a:lnTo>
                    <a:pt x="69" y="77"/>
                  </a:lnTo>
                  <a:lnTo>
                    <a:pt x="71" y="73"/>
                  </a:lnTo>
                  <a:lnTo>
                    <a:pt x="72" y="70"/>
                  </a:lnTo>
                  <a:lnTo>
                    <a:pt x="72" y="66"/>
                  </a:lnTo>
                  <a:lnTo>
                    <a:pt x="73" y="61"/>
                  </a:lnTo>
                  <a:lnTo>
                    <a:pt x="73" y="57"/>
                  </a:lnTo>
                  <a:lnTo>
                    <a:pt x="74" y="53"/>
                  </a:lnTo>
                  <a:lnTo>
                    <a:pt x="74" y="50"/>
                  </a:lnTo>
                  <a:lnTo>
                    <a:pt x="74" y="45"/>
                  </a:lnTo>
                  <a:lnTo>
                    <a:pt x="74" y="41"/>
                  </a:lnTo>
                  <a:lnTo>
                    <a:pt x="74" y="38"/>
                  </a:lnTo>
                  <a:lnTo>
                    <a:pt x="73" y="35"/>
                  </a:lnTo>
                  <a:lnTo>
                    <a:pt x="72" y="30"/>
                  </a:lnTo>
                  <a:lnTo>
                    <a:pt x="72" y="27"/>
                  </a:lnTo>
                  <a:lnTo>
                    <a:pt x="71" y="24"/>
                  </a:lnTo>
                  <a:lnTo>
                    <a:pt x="70" y="21"/>
                  </a:lnTo>
                  <a:lnTo>
                    <a:pt x="68" y="19"/>
                  </a:lnTo>
                  <a:lnTo>
                    <a:pt x="67" y="15"/>
                  </a:lnTo>
                  <a:lnTo>
                    <a:pt x="65" y="13"/>
                  </a:lnTo>
                  <a:lnTo>
                    <a:pt x="64" y="11"/>
                  </a:lnTo>
                  <a:lnTo>
                    <a:pt x="62" y="9"/>
                  </a:lnTo>
                  <a:lnTo>
                    <a:pt x="59" y="7"/>
                  </a:lnTo>
                  <a:lnTo>
                    <a:pt x="57" y="5"/>
                  </a:lnTo>
                  <a:lnTo>
                    <a:pt x="55" y="4"/>
                  </a:lnTo>
                  <a:lnTo>
                    <a:pt x="52" y="3"/>
                  </a:lnTo>
                  <a:lnTo>
                    <a:pt x="50" y="2"/>
                  </a:lnTo>
                  <a:lnTo>
                    <a:pt x="48" y="1"/>
                  </a:lnTo>
                  <a:lnTo>
                    <a:pt x="45" y="1"/>
                  </a:lnTo>
                  <a:lnTo>
                    <a:pt x="41" y="0"/>
                  </a:lnTo>
                  <a:lnTo>
                    <a:pt x="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97" name="Line 40"/>
            <p:cNvSpPr>
              <a:spLocks noChangeShapeType="1"/>
            </p:cNvSpPr>
            <p:nvPr/>
          </p:nvSpPr>
          <p:spPr bwMode="auto">
            <a:xfrm flipH="1">
              <a:off x="4018" y="1663"/>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98" name="Freeform 41"/>
            <p:cNvSpPr>
              <a:spLocks/>
            </p:cNvSpPr>
            <p:nvPr/>
          </p:nvSpPr>
          <p:spPr bwMode="auto">
            <a:xfrm>
              <a:off x="4108" y="1633"/>
              <a:ext cx="42" cy="81"/>
            </a:xfrm>
            <a:custGeom>
              <a:avLst/>
              <a:gdLst>
                <a:gd name="T0" fmla="*/ 0 w 94"/>
                <a:gd name="T1" fmla="*/ 0 h 191"/>
                <a:gd name="T2" fmla="*/ 0 w 94"/>
                <a:gd name="T3" fmla="*/ 14 h 191"/>
                <a:gd name="T4" fmla="*/ 8 w 94"/>
                <a:gd name="T5" fmla="*/ 0 h 191"/>
                <a:gd name="T6" fmla="*/ 0 60000 65536"/>
                <a:gd name="T7" fmla="*/ 0 60000 65536"/>
                <a:gd name="T8" fmla="*/ 0 60000 65536"/>
              </a:gdLst>
              <a:ahLst/>
              <a:cxnLst>
                <a:cxn ang="T6">
                  <a:pos x="T0" y="T1"/>
                </a:cxn>
                <a:cxn ang="T7">
                  <a:pos x="T2" y="T3"/>
                </a:cxn>
                <a:cxn ang="T8">
                  <a:pos x="T4" y="T5"/>
                </a:cxn>
              </a:cxnLst>
              <a:rect l="0" t="0" r="r" b="b"/>
              <a:pathLst>
                <a:path w="94" h="191">
                  <a:moveTo>
                    <a:pt x="6" y="0"/>
                  </a:moveTo>
                  <a:lnTo>
                    <a:pt x="0" y="191"/>
                  </a:lnTo>
                  <a:lnTo>
                    <a:pt x="9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99" name="Freeform 42"/>
            <p:cNvSpPr>
              <a:spLocks/>
            </p:cNvSpPr>
            <p:nvPr/>
          </p:nvSpPr>
          <p:spPr bwMode="auto">
            <a:xfrm>
              <a:off x="3859" y="2566"/>
              <a:ext cx="54" cy="115"/>
            </a:xfrm>
            <a:custGeom>
              <a:avLst/>
              <a:gdLst>
                <a:gd name="T0" fmla="*/ 0 w 123"/>
                <a:gd name="T1" fmla="*/ 22 h 266"/>
                <a:gd name="T2" fmla="*/ 6 w 123"/>
                <a:gd name="T3" fmla="*/ 0 h 266"/>
                <a:gd name="T4" fmla="*/ 11 w 123"/>
                <a:gd name="T5" fmla="*/ 0 h 266"/>
                <a:gd name="T6" fmla="*/ 0 60000 65536"/>
                <a:gd name="T7" fmla="*/ 0 60000 65536"/>
                <a:gd name="T8" fmla="*/ 0 60000 65536"/>
              </a:gdLst>
              <a:ahLst/>
              <a:cxnLst>
                <a:cxn ang="T6">
                  <a:pos x="T0" y="T1"/>
                </a:cxn>
                <a:cxn ang="T7">
                  <a:pos x="T2" y="T3"/>
                </a:cxn>
                <a:cxn ang="T8">
                  <a:pos x="T4" y="T5"/>
                </a:cxn>
              </a:cxnLst>
              <a:rect l="0" t="0" r="r" b="b"/>
              <a:pathLst>
                <a:path w="123" h="266">
                  <a:moveTo>
                    <a:pt x="0" y="266"/>
                  </a:moveTo>
                  <a:lnTo>
                    <a:pt x="72" y="0"/>
                  </a:lnTo>
                  <a:lnTo>
                    <a:pt x="1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300" name="Freeform 43"/>
            <p:cNvSpPr>
              <a:spLocks/>
            </p:cNvSpPr>
            <p:nvPr/>
          </p:nvSpPr>
          <p:spPr bwMode="auto">
            <a:xfrm>
              <a:off x="3895" y="2566"/>
              <a:ext cx="33" cy="64"/>
            </a:xfrm>
            <a:custGeom>
              <a:avLst/>
              <a:gdLst>
                <a:gd name="T0" fmla="*/ 0 w 75"/>
                <a:gd name="T1" fmla="*/ 12 h 148"/>
                <a:gd name="T2" fmla="*/ 0 w 75"/>
                <a:gd name="T3" fmla="*/ 12 h 148"/>
                <a:gd name="T4" fmla="*/ 1 w 75"/>
                <a:gd name="T5" fmla="*/ 12 h 148"/>
                <a:gd name="T6" fmla="*/ 1 w 75"/>
                <a:gd name="T7" fmla="*/ 12 h 148"/>
                <a:gd name="T8" fmla="*/ 2 w 75"/>
                <a:gd name="T9" fmla="*/ 11 h 148"/>
                <a:gd name="T10" fmla="*/ 2 w 75"/>
                <a:gd name="T11" fmla="*/ 11 h 148"/>
                <a:gd name="T12" fmla="*/ 3 w 75"/>
                <a:gd name="T13" fmla="*/ 11 h 148"/>
                <a:gd name="T14" fmla="*/ 3 w 75"/>
                <a:gd name="T15" fmla="*/ 11 h 148"/>
                <a:gd name="T16" fmla="*/ 4 w 75"/>
                <a:gd name="T17" fmla="*/ 10 h 148"/>
                <a:gd name="T18" fmla="*/ 4 w 75"/>
                <a:gd name="T19" fmla="*/ 10 h 148"/>
                <a:gd name="T20" fmla="*/ 4 w 75"/>
                <a:gd name="T21" fmla="*/ 10 h 148"/>
                <a:gd name="T22" fmla="*/ 4 w 75"/>
                <a:gd name="T23" fmla="*/ 9 h 148"/>
                <a:gd name="T24" fmla="*/ 5 w 75"/>
                <a:gd name="T25" fmla="*/ 9 h 148"/>
                <a:gd name="T26" fmla="*/ 5 w 75"/>
                <a:gd name="T27" fmla="*/ 8 h 148"/>
                <a:gd name="T28" fmla="*/ 5 w 75"/>
                <a:gd name="T29" fmla="*/ 8 h 148"/>
                <a:gd name="T30" fmla="*/ 6 w 75"/>
                <a:gd name="T31" fmla="*/ 7 h 148"/>
                <a:gd name="T32" fmla="*/ 6 w 75"/>
                <a:gd name="T33" fmla="*/ 7 h 148"/>
                <a:gd name="T34" fmla="*/ 6 w 75"/>
                <a:gd name="T35" fmla="*/ 6 h 148"/>
                <a:gd name="T36" fmla="*/ 6 w 75"/>
                <a:gd name="T37" fmla="*/ 6 h 148"/>
                <a:gd name="T38" fmla="*/ 7 w 75"/>
                <a:gd name="T39" fmla="*/ 5 h 148"/>
                <a:gd name="T40" fmla="*/ 7 w 75"/>
                <a:gd name="T41" fmla="*/ 5 h 148"/>
                <a:gd name="T42" fmla="*/ 7 w 75"/>
                <a:gd name="T43" fmla="*/ 4 h 148"/>
                <a:gd name="T44" fmla="*/ 7 w 75"/>
                <a:gd name="T45" fmla="*/ 3 h 148"/>
                <a:gd name="T46" fmla="*/ 7 w 75"/>
                <a:gd name="T47" fmla="*/ 3 h 148"/>
                <a:gd name="T48" fmla="*/ 7 w 75"/>
                <a:gd name="T49" fmla="*/ 3 h 148"/>
                <a:gd name="T50" fmla="*/ 6 w 75"/>
                <a:gd name="T51" fmla="*/ 2 h 148"/>
                <a:gd name="T52" fmla="*/ 6 w 75"/>
                <a:gd name="T53" fmla="*/ 2 h 148"/>
                <a:gd name="T54" fmla="*/ 6 w 75"/>
                <a:gd name="T55" fmla="*/ 1 h 148"/>
                <a:gd name="T56" fmla="*/ 6 w 75"/>
                <a:gd name="T57" fmla="*/ 1 h 148"/>
                <a:gd name="T58" fmla="*/ 5 w 75"/>
                <a:gd name="T59" fmla="*/ 1 h 148"/>
                <a:gd name="T60" fmla="*/ 5 w 75"/>
                <a:gd name="T61" fmla="*/ 0 h 148"/>
                <a:gd name="T62" fmla="*/ 5 w 75"/>
                <a:gd name="T63" fmla="*/ 0 h 148"/>
                <a:gd name="T64" fmla="*/ 5 w 75"/>
                <a:gd name="T65" fmla="*/ 0 h 148"/>
                <a:gd name="T66" fmla="*/ 4 w 75"/>
                <a:gd name="T67" fmla="*/ 0 h 148"/>
                <a:gd name="T68" fmla="*/ 4 w 75"/>
                <a:gd name="T69" fmla="*/ 0 h 148"/>
                <a:gd name="T70" fmla="*/ 4 w 75"/>
                <a:gd name="T71" fmla="*/ 0 h 1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5" h="148">
                  <a:moveTo>
                    <a:pt x="0" y="148"/>
                  </a:moveTo>
                  <a:lnTo>
                    <a:pt x="2" y="148"/>
                  </a:lnTo>
                  <a:lnTo>
                    <a:pt x="4" y="146"/>
                  </a:lnTo>
                  <a:lnTo>
                    <a:pt x="7" y="146"/>
                  </a:lnTo>
                  <a:lnTo>
                    <a:pt x="10" y="146"/>
                  </a:lnTo>
                  <a:lnTo>
                    <a:pt x="12" y="145"/>
                  </a:lnTo>
                  <a:lnTo>
                    <a:pt x="14" y="144"/>
                  </a:lnTo>
                  <a:lnTo>
                    <a:pt x="16" y="144"/>
                  </a:lnTo>
                  <a:lnTo>
                    <a:pt x="19" y="143"/>
                  </a:lnTo>
                  <a:lnTo>
                    <a:pt x="22" y="141"/>
                  </a:lnTo>
                  <a:lnTo>
                    <a:pt x="24" y="140"/>
                  </a:lnTo>
                  <a:lnTo>
                    <a:pt x="26" y="139"/>
                  </a:lnTo>
                  <a:lnTo>
                    <a:pt x="29" y="137"/>
                  </a:lnTo>
                  <a:lnTo>
                    <a:pt x="31" y="136"/>
                  </a:lnTo>
                  <a:lnTo>
                    <a:pt x="33" y="134"/>
                  </a:lnTo>
                  <a:lnTo>
                    <a:pt x="35" y="132"/>
                  </a:lnTo>
                  <a:lnTo>
                    <a:pt x="38" y="130"/>
                  </a:lnTo>
                  <a:lnTo>
                    <a:pt x="40" y="128"/>
                  </a:lnTo>
                  <a:lnTo>
                    <a:pt x="43" y="125"/>
                  </a:lnTo>
                  <a:lnTo>
                    <a:pt x="45" y="123"/>
                  </a:lnTo>
                  <a:lnTo>
                    <a:pt x="47" y="121"/>
                  </a:lnTo>
                  <a:lnTo>
                    <a:pt x="49" y="119"/>
                  </a:lnTo>
                  <a:lnTo>
                    <a:pt x="50" y="116"/>
                  </a:lnTo>
                  <a:lnTo>
                    <a:pt x="52" y="113"/>
                  </a:lnTo>
                  <a:lnTo>
                    <a:pt x="55" y="110"/>
                  </a:lnTo>
                  <a:lnTo>
                    <a:pt x="57" y="107"/>
                  </a:lnTo>
                  <a:lnTo>
                    <a:pt x="59" y="105"/>
                  </a:lnTo>
                  <a:lnTo>
                    <a:pt x="60" y="102"/>
                  </a:lnTo>
                  <a:lnTo>
                    <a:pt x="62" y="99"/>
                  </a:lnTo>
                  <a:lnTo>
                    <a:pt x="63" y="95"/>
                  </a:lnTo>
                  <a:lnTo>
                    <a:pt x="64" y="92"/>
                  </a:lnTo>
                  <a:lnTo>
                    <a:pt x="66" y="89"/>
                  </a:lnTo>
                  <a:lnTo>
                    <a:pt x="67" y="86"/>
                  </a:lnTo>
                  <a:lnTo>
                    <a:pt x="68" y="83"/>
                  </a:lnTo>
                  <a:lnTo>
                    <a:pt x="69" y="79"/>
                  </a:lnTo>
                  <a:lnTo>
                    <a:pt x="71" y="76"/>
                  </a:lnTo>
                  <a:lnTo>
                    <a:pt x="72" y="73"/>
                  </a:lnTo>
                  <a:lnTo>
                    <a:pt x="73" y="70"/>
                  </a:lnTo>
                  <a:lnTo>
                    <a:pt x="73" y="67"/>
                  </a:lnTo>
                  <a:lnTo>
                    <a:pt x="74" y="63"/>
                  </a:lnTo>
                  <a:lnTo>
                    <a:pt x="74" y="60"/>
                  </a:lnTo>
                  <a:lnTo>
                    <a:pt x="75" y="57"/>
                  </a:lnTo>
                  <a:lnTo>
                    <a:pt x="75" y="55"/>
                  </a:lnTo>
                  <a:lnTo>
                    <a:pt x="75" y="52"/>
                  </a:lnTo>
                  <a:lnTo>
                    <a:pt x="75" y="48"/>
                  </a:lnTo>
                  <a:lnTo>
                    <a:pt x="75" y="45"/>
                  </a:lnTo>
                  <a:lnTo>
                    <a:pt x="75" y="42"/>
                  </a:lnTo>
                  <a:lnTo>
                    <a:pt x="75" y="39"/>
                  </a:lnTo>
                  <a:lnTo>
                    <a:pt x="75" y="37"/>
                  </a:lnTo>
                  <a:lnTo>
                    <a:pt x="74" y="34"/>
                  </a:lnTo>
                  <a:lnTo>
                    <a:pt x="74" y="31"/>
                  </a:lnTo>
                  <a:lnTo>
                    <a:pt x="73" y="28"/>
                  </a:lnTo>
                  <a:lnTo>
                    <a:pt x="72" y="26"/>
                  </a:lnTo>
                  <a:lnTo>
                    <a:pt x="72" y="24"/>
                  </a:lnTo>
                  <a:lnTo>
                    <a:pt x="71" y="21"/>
                  </a:lnTo>
                  <a:lnTo>
                    <a:pt x="69" y="19"/>
                  </a:lnTo>
                  <a:lnTo>
                    <a:pt x="68" y="17"/>
                  </a:lnTo>
                  <a:lnTo>
                    <a:pt x="67" y="14"/>
                  </a:lnTo>
                  <a:lnTo>
                    <a:pt x="65" y="13"/>
                  </a:lnTo>
                  <a:lnTo>
                    <a:pt x="64" y="11"/>
                  </a:lnTo>
                  <a:lnTo>
                    <a:pt x="63" y="9"/>
                  </a:lnTo>
                  <a:lnTo>
                    <a:pt x="61" y="8"/>
                  </a:lnTo>
                  <a:lnTo>
                    <a:pt x="60" y="7"/>
                  </a:lnTo>
                  <a:lnTo>
                    <a:pt x="58" y="5"/>
                  </a:lnTo>
                  <a:lnTo>
                    <a:pt x="56" y="4"/>
                  </a:lnTo>
                  <a:lnTo>
                    <a:pt x="55" y="3"/>
                  </a:lnTo>
                  <a:lnTo>
                    <a:pt x="52" y="3"/>
                  </a:lnTo>
                  <a:lnTo>
                    <a:pt x="50" y="2"/>
                  </a:lnTo>
                  <a:lnTo>
                    <a:pt x="48" y="1"/>
                  </a:lnTo>
                  <a:lnTo>
                    <a:pt x="46" y="1"/>
                  </a:lnTo>
                  <a:lnTo>
                    <a:pt x="44" y="0"/>
                  </a:lnTo>
                  <a:lnTo>
                    <a:pt x="42" y="0"/>
                  </a:lnTo>
                  <a:lnTo>
                    <a:pt x="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301" name="Line 44"/>
            <p:cNvSpPr>
              <a:spLocks noChangeShapeType="1"/>
            </p:cNvSpPr>
            <p:nvPr/>
          </p:nvSpPr>
          <p:spPr bwMode="auto">
            <a:xfrm flipH="1">
              <a:off x="3874" y="2630"/>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302" name="Line 45"/>
            <p:cNvSpPr>
              <a:spLocks noChangeShapeType="1"/>
            </p:cNvSpPr>
            <p:nvPr/>
          </p:nvSpPr>
          <p:spPr bwMode="auto">
            <a:xfrm flipV="1">
              <a:off x="3946" y="2600"/>
              <a:ext cx="21"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303" name="Line 46"/>
            <p:cNvSpPr>
              <a:spLocks noChangeShapeType="1"/>
            </p:cNvSpPr>
            <p:nvPr/>
          </p:nvSpPr>
          <p:spPr bwMode="auto">
            <a:xfrm>
              <a:off x="3958" y="2636"/>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304" name="Line 47"/>
            <p:cNvSpPr>
              <a:spLocks noChangeShapeType="1"/>
            </p:cNvSpPr>
            <p:nvPr/>
          </p:nvSpPr>
          <p:spPr bwMode="auto">
            <a:xfrm flipH="1">
              <a:off x="3976" y="2600"/>
              <a:ext cx="24"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305" name="Freeform 48"/>
            <p:cNvSpPr>
              <a:spLocks/>
            </p:cNvSpPr>
            <p:nvPr/>
          </p:nvSpPr>
          <p:spPr bwMode="auto">
            <a:xfrm>
              <a:off x="4811" y="1591"/>
              <a:ext cx="54" cy="114"/>
            </a:xfrm>
            <a:custGeom>
              <a:avLst/>
              <a:gdLst>
                <a:gd name="T0" fmla="*/ 0 w 123"/>
                <a:gd name="T1" fmla="*/ 21 h 267"/>
                <a:gd name="T2" fmla="*/ 6 w 123"/>
                <a:gd name="T3" fmla="*/ 0 h 267"/>
                <a:gd name="T4" fmla="*/ 11 w 123"/>
                <a:gd name="T5" fmla="*/ 0 h 267"/>
                <a:gd name="T6" fmla="*/ 0 60000 65536"/>
                <a:gd name="T7" fmla="*/ 0 60000 65536"/>
                <a:gd name="T8" fmla="*/ 0 60000 65536"/>
              </a:gdLst>
              <a:ahLst/>
              <a:cxnLst>
                <a:cxn ang="T6">
                  <a:pos x="T0" y="T1"/>
                </a:cxn>
                <a:cxn ang="T7">
                  <a:pos x="T2" y="T3"/>
                </a:cxn>
                <a:cxn ang="T8">
                  <a:pos x="T4" y="T5"/>
                </a:cxn>
              </a:cxnLst>
              <a:rect l="0" t="0" r="r" b="b"/>
              <a:pathLst>
                <a:path w="123" h="267">
                  <a:moveTo>
                    <a:pt x="0" y="267"/>
                  </a:moveTo>
                  <a:lnTo>
                    <a:pt x="70" y="0"/>
                  </a:lnTo>
                  <a:lnTo>
                    <a:pt x="1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306" name="Freeform 49"/>
            <p:cNvSpPr>
              <a:spLocks/>
            </p:cNvSpPr>
            <p:nvPr/>
          </p:nvSpPr>
          <p:spPr bwMode="auto">
            <a:xfrm>
              <a:off x="4847" y="1591"/>
              <a:ext cx="33" cy="63"/>
            </a:xfrm>
            <a:custGeom>
              <a:avLst/>
              <a:gdLst>
                <a:gd name="T0" fmla="*/ 0 w 75"/>
                <a:gd name="T1" fmla="*/ 11 h 148"/>
                <a:gd name="T2" fmla="*/ 0 w 75"/>
                <a:gd name="T3" fmla="*/ 11 h 148"/>
                <a:gd name="T4" fmla="*/ 0 w 75"/>
                <a:gd name="T5" fmla="*/ 11 h 148"/>
                <a:gd name="T6" fmla="*/ 1 w 75"/>
                <a:gd name="T7" fmla="*/ 11 h 148"/>
                <a:gd name="T8" fmla="*/ 1 w 75"/>
                <a:gd name="T9" fmla="*/ 11 h 148"/>
                <a:gd name="T10" fmla="*/ 1 w 75"/>
                <a:gd name="T11" fmla="*/ 11 h 148"/>
                <a:gd name="T12" fmla="*/ 2 w 75"/>
                <a:gd name="T13" fmla="*/ 11 h 148"/>
                <a:gd name="T14" fmla="*/ 2 w 75"/>
                <a:gd name="T15" fmla="*/ 11 h 148"/>
                <a:gd name="T16" fmla="*/ 2 w 75"/>
                <a:gd name="T17" fmla="*/ 11 h 148"/>
                <a:gd name="T18" fmla="*/ 2 w 75"/>
                <a:gd name="T19" fmla="*/ 11 h 148"/>
                <a:gd name="T20" fmla="*/ 3 w 75"/>
                <a:gd name="T21" fmla="*/ 11 h 148"/>
                <a:gd name="T22" fmla="*/ 3 w 75"/>
                <a:gd name="T23" fmla="*/ 10 h 148"/>
                <a:gd name="T24" fmla="*/ 3 w 75"/>
                <a:gd name="T25" fmla="*/ 10 h 148"/>
                <a:gd name="T26" fmla="*/ 4 w 75"/>
                <a:gd name="T27" fmla="*/ 10 h 148"/>
                <a:gd name="T28" fmla="*/ 4 w 75"/>
                <a:gd name="T29" fmla="*/ 10 h 148"/>
                <a:gd name="T30" fmla="*/ 4 w 75"/>
                <a:gd name="T31" fmla="*/ 10 h 148"/>
                <a:gd name="T32" fmla="*/ 4 w 75"/>
                <a:gd name="T33" fmla="*/ 9 h 148"/>
                <a:gd name="T34" fmla="*/ 4 w 75"/>
                <a:gd name="T35" fmla="*/ 9 h 148"/>
                <a:gd name="T36" fmla="*/ 4 w 75"/>
                <a:gd name="T37" fmla="*/ 9 h 148"/>
                <a:gd name="T38" fmla="*/ 5 w 75"/>
                <a:gd name="T39" fmla="*/ 9 h 148"/>
                <a:gd name="T40" fmla="*/ 5 w 75"/>
                <a:gd name="T41" fmla="*/ 9 h 148"/>
                <a:gd name="T42" fmla="*/ 5 w 75"/>
                <a:gd name="T43" fmla="*/ 8 h 148"/>
                <a:gd name="T44" fmla="*/ 5 w 75"/>
                <a:gd name="T45" fmla="*/ 8 h 148"/>
                <a:gd name="T46" fmla="*/ 5 w 75"/>
                <a:gd name="T47" fmla="*/ 7 h 148"/>
                <a:gd name="T48" fmla="*/ 6 w 75"/>
                <a:gd name="T49" fmla="*/ 7 h 148"/>
                <a:gd name="T50" fmla="*/ 6 w 75"/>
                <a:gd name="T51" fmla="*/ 7 h 148"/>
                <a:gd name="T52" fmla="*/ 6 w 75"/>
                <a:gd name="T53" fmla="*/ 6 h 148"/>
                <a:gd name="T54" fmla="*/ 6 w 75"/>
                <a:gd name="T55" fmla="*/ 6 h 148"/>
                <a:gd name="T56" fmla="*/ 6 w 75"/>
                <a:gd name="T57" fmla="*/ 6 h 148"/>
                <a:gd name="T58" fmla="*/ 6 w 75"/>
                <a:gd name="T59" fmla="*/ 6 h 148"/>
                <a:gd name="T60" fmla="*/ 6 w 75"/>
                <a:gd name="T61" fmla="*/ 5 h 148"/>
                <a:gd name="T62" fmla="*/ 7 w 75"/>
                <a:gd name="T63" fmla="*/ 5 h 148"/>
                <a:gd name="T64" fmla="*/ 7 w 75"/>
                <a:gd name="T65" fmla="*/ 5 h 148"/>
                <a:gd name="T66" fmla="*/ 7 w 75"/>
                <a:gd name="T67" fmla="*/ 4 h 148"/>
                <a:gd name="T68" fmla="*/ 7 w 75"/>
                <a:gd name="T69" fmla="*/ 4 h 148"/>
                <a:gd name="T70" fmla="*/ 7 w 75"/>
                <a:gd name="T71" fmla="*/ 4 h 148"/>
                <a:gd name="T72" fmla="*/ 7 w 75"/>
                <a:gd name="T73" fmla="*/ 3 h 148"/>
                <a:gd name="T74" fmla="*/ 7 w 75"/>
                <a:gd name="T75" fmla="*/ 3 h 148"/>
                <a:gd name="T76" fmla="*/ 7 w 75"/>
                <a:gd name="T77" fmla="*/ 3 h 148"/>
                <a:gd name="T78" fmla="*/ 6 w 75"/>
                <a:gd name="T79" fmla="*/ 3 h 148"/>
                <a:gd name="T80" fmla="*/ 6 w 75"/>
                <a:gd name="T81" fmla="*/ 2 h 148"/>
                <a:gd name="T82" fmla="*/ 6 w 75"/>
                <a:gd name="T83" fmla="*/ 2 h 148"/>
                <a:gd name="T84" fmla="*/ 6 w 75"/>
                <a:gd name="T85" fmla="*/ 2 h 148"/>
                <a:gd name="T86" fmla="*/ 6 w 75"/>
                <a:gd name="T87" fmla="*/ 2 h 148"/>
                <a:gd name="T88" fmla="*/ 6 w 75"/>
                <a:gd name="T89" fmla="*/ 1 h 148"/>
                <a:gd name="T90" fmla="*/ 6 w 75"/>
                <a:gd name="T91" fmla="*/ 1 h 148"/>
                <a:gd name="T92" fmla="*/ 5 w 75"/>
                <a:gd name="T93" fmla="*/ 1 h 148"/>
                <a:gd name="T94" fmla="*/ 5 w 75"/>
                <a:gd name="T95" fmla="*/ 1 h 148"/>
                <a:gd name="T96" fmla="*/ 5 w 75"/>
                <a:gd name="T97" fmla="*/ 0 h 148"/>
                <a:gd name="T98" fmla="*/ 5 w 75"/>
                <a:gd name="T99" fmla="*/ 0 h 148"/>
                <a:gd name="T100" fmla="*/ 5 w 75"/>
                <a:gd name="T101" fmla="*/ 0 h 148"/>
                <a:gd name="T102" fmla="*/ 4 w 75"/>
                <a:gd name="T103" fmla="*/ 0 h 148"/>
                <a:gd name="T104" fmla="*/ 4 w 75"/>
                <a:gd name="T105" fmla="*/ 0 h 148"/>
                <a:gd name="T106" fmla="*/ 4 w 75"/>
                <a:gd name="T107" fmla="*/ 0 h 148"/>
                <a:gd name="T108" fmla="*/ 4 w 75"/>
                <a:gd name="T109" fmla="*/ 0 h 148"/>
                <a:gd name="T110" fmla="*/ 4 w 75"/>
                <a:gd name="T111" fmla="*/ 0 h 148"/>
                <a:gd name="T112" fmla="*/ 4 w 75"/>
                <a:gd name="T113" fmla="*/ 0 h 1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5" h="148">
                  <a:moveTo>
                    <a:pt x="0" y="148"/>
                  </a:moveTo>
                  <a:lnTo>
                    <a:pt x="2" y="148"/>
                  </a:lnTo>
                  <a:lnTo>
                    <a:pt x="6" y="147"/>
                  </a:lnTo>
                  <a:lnTo>
                    <a:pt x="9" y="147"/>
                  </a:lnTo>
                  <a:lnTo>
                    <a:pt x="12" y="146"/>
                  </a:lnTo>
                  <a:lnTo>
                    <a:pt x="15" y="145"/>
                  </a:lnTo>
                  <a:lnTo>
                    <a:pt x="18" y="144"/>
                  </a:lnTo>
                  <a:lnTo>
                    <a:pt x="22" y="142"/>
                  </a:lnTo>
                  <a:lnTo>
                    <a:pt x="25" y="141"/>
                  </a:lnTo>
                  <a:lnTo>
                    <a:pt x="27" y="139"/>
                  </a:lnTo>
                  <a:lnTo>
                    <a:pt x="30" y="137"/>
                  </a:lnTo>
                  <a:lnTo>
                    <a:pt x="33" y="135"/>
                  </a:lnTo>
                  <a:lnTo>
                    <a:pt x="36" y="132"/>
                  </a:lnTo>
                  <a:lnTo>
                    <a:pt x="40" y="129"/>
                  </a:lnTo>
                  <a:lnTo>
                    <a:pt x="42" y="126"/>
                  </a:lnTo>
                  <a:lnTo>
                    <a:pt x="45" y="124"/>
                  </a:lnTo>
                  <a:lnTo>
                    <a:pt x="48" y="121"/>
                  </a:lnTo>
                  <a:lnTo>
                    <a:pt x="50" y="118"/>
                  </a:lnTo>
                  <a:lnTo>
                    <a:pt x="52" y="113"/>
                  </a:lnTo>
                  <a:lnTo>
                    <a:pt x="56" y="110"/>
                  </a:lnTo>
                  <a:lnTo>
                    <a:pt x="58" y="107"/>
                  </a:lnTo>
                  <a:lnTo>
                    <a:pt x="60" y="103"/>
                  </a:lnTo>
                  <a:lnTo>
                    <a:pt x="62" y="98"/>
                  </a:lnTo>
                  <a:lnTo>
                    <a:pt x="64" y="95"/>
                  </a:lnTo>
                  <a:lnTo>
                    <a:pt x="65" y="91"/>
                  </a:lnTo>
                  <a:lnTo>
                    <a:pt x="67" y="87"/>
                  </a:lnTo>
                  <a:lnTo>
                    <a:pt x="68" y="82"/>
                  </a:lnTo>
                  <a:lnTo>
                    <a:pt x="71" y="78"/>
                  </a:lnTo>
                  <a:lnTo>
                    <a:pt x="72" y="74"/>
                  </a:lnTo>
                  <a:lnTo>
                    <a:pt x="73" y="71"/>
                  </a:lnTo>
                  <a:lnTo>
                    <a:pt x="73" y="66"/>
                  </a:lnTo>
                  <a:lnTo>
                    <a:pt x="74" y="62"/>
                  </a:lnTo>
                  <a:lnTo>
                    <a:pt x="75" y="58"/>
                  </a:lnTo>
                  <a:lnTo>
                    <a:pt x="75" y="54"/>
                  </a:lnTo>
                  <a:lnTo>
                    <a:pt x="75" y="50"/>
                  </a:lnTo>
                  <a:lnTo>
                    <a:pt x="75" y="46"/>
                  </a:lnTo>
                  <a:lnTo>
                    <a:pt x="75" y="42"/>
                  </a:lnTo>
                  <a:lnTo>
                    <a:pt x="75" y="39"/>
                  </a:lnTo>
                  <a:lnTo>
                    <a:pt x="74" y="36"/>
                  </a:lnTo>
                  <a:lnTo>
                    <a:pt x="73" y="31"/>
                  </a:lnTo>
                  <a:lnTo>
                    <a:pt x="73" y="28"/>
                  </a:lnTo>
                  <a:lnTo>
                    <a:pt x="72" y="25"/>
                  </a:lnTo>
                  <a:lnTo>
                    <a:pt x="71" y="23"/>
                  </a:lnTo>
                  <a:lnTo>
                    <a:pt x="68" y="20"/>
                  </a:lnTo>
                  <a:lnTo>
                    <a:pt x="67" y="16"/>
                  </a:lnTo>
                  <a:lnTo>
                    <a:pt x="65" y="14"/>
                  </a:lnTo>
                  <a:lnTo>
                    <a:pt x="64" y="12"/>
                  </a:lnTo>
                  <a:lnTo>
                    <a:pt x="62" y="10"/>
                  </a:lnTo>
                  <a:lnTo>
                    <a:pt x="60" y="8"/>
                  </a:lnTo>
                  <a:lnTo>
                    <a:pt x="58" y="6"/>
                  </a:lnTo>
                  <a:lnTo>
                    <a:pt x="56" y="5"/>
                  </a:lnTo>
                  <a:lnTo>
                    <a:pt x="52" y="4"/>
                  </a:lnTo>
                  <a:lnTo>
                    <a:pt x="50" y="3"/>
                  </a:lnTo>
                  <a:lnTo>
                    <a:pt x="48" y="1"/>
                  </a:lnTo>
                  <a:lnTo>
                    <a:pt x="45" y="1"/>
                  </a:lnTo>
                  <a:lnTo>
                    <a:pt x="42" y="0"/>
                  </a:lnTo>
                  <a:lnTo>
                    <a:pt x="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307" name="Line 50"/>
            <p:cNvSpPr>
              <a:spLocks noChangeShapeType="1"/>
            </p:cNvSpPr>
            <p:nvPr/>
          </p:nvSpPr>
          <p:spPr bwMode="auto">
            <a:xfrm flipH="1">
              <a:off x="4826" y="1654"/>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308" name="Freeform 51"/>
            <p:cNvSpPr>
              <a:spLocks/>
            </p:cNvSpPr>
            <p:nvPr/>
          </p:nvSpPr>
          <p:spPr bwMode="auto">
            <a:xfrm>
              <a:off x="4910" y="1627"/>
              <a:ext cx="60" cy="81"/>
            </a:xfrm>
            <a:custGeom>
              <a:avLst/>
              <a:gdLst>
                <a:gd name="T0" fmla="*/ 2 w 140"/>
                <a:gd name="T1" fmla="*/ 0 h 191"/>
                <a:gd name="T2" fmla="*/ 0 w 140"/>
                <a:gd name="T3" fmla="*/ 14 h 191"/>
                <a:gd name="T4" fmla="*/ 5 w 140"/>
                <a:gd name="T5" fmla="*/ 5 h 191"/>
                <a:gd name="T6" fmla="*/ 5 w 140"/>
                <a:gd name="T7" fmla="*/ 14 h 191"/>
                <a:gd name="T8" fmla="*/ 11 w 140"/>
                <a:gd name="T9" fmla="*/ 0 h 1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191">
                  <a:moveTo>
                    <a:pt x="21" y="0"/>
                  </a:moveTo>
                  <a:lnTo>
                    <a:pt x="0" y="191"/>
                  </a:lnTo>
                  <a:lnTo>
                    <a:pt x="64" y="64"/>
                  </a:lnTo>
                  <a:lnTo>
                    <a:pt x="60" y="191"/>
                  </a:lnTo>
                  <a:lnTo>
                    <a:pt x="1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25332" name="Group 52"/>
          <p:cNvGrpSpPr>
            <a:grpSpLocks/>
          </p:cNvGrpSpPr>
          <p:nvPr/>
        </p:nvGrpSpPr>
        <p:grpSpPr bwMode="auto">
          <a:xfrm>
            <a:off x="393700" y="1481138"/>
            <a:ext cx="4033838" cy="3748087"/>
            <a:chOff x="248" y="1002"/>
            <a:chExt cx="2140" cy="1988"/>
          </a:xfrm>
        </p:grpSpPr>
        <p:sp>
          <p:nvSpPr>
            <p:cNvPr id="52231" name="Line 53"/>
            <p:cNvSpPr>
              <a:spLocks noChangeShapeType="1"/>
            </p:cNvSpPr>
            <p:nvPr/>
          </p:nvSpPr>
          <p:spPr bwMode="auto">
            <a:xfrm>
              <a:off x="401" y="1164"/>
              <a:ext cx="1156"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32" name="Line 54"/>
            <p:cNvSpPr>
              <a:spLocks noChangeShapeType="1"/>
            </p:cNvSpPr>
            <p:nvPr/>
          </p:nvSpPr>
          <p:spPr bwMode="auto">
            <a:xfrm>
              <a:off x="1557" y="1164"/>
              <a:ext cx="0" cy="1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33" name="Line 55"/>
            <p:cNvSpPr>
              <a:spLocks noChangeShapeType="1"/>
            </p:cNvSpPr>
            <p:nvPr/>
          </p:nvSpPr>
          <p:spPr bwMode="auto">
            <a:xfrm flipH="1">
              <a:off x="401" y="2179"/>
              <a:ext cx="1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34" name="Line 56"/>
            <p:cNvSpPr>
              <a:spLocks noChangeShapeType="1"/>
            </p:cNvSpPr>
            <p:nvPr/>
          </p:nvSpPr>
          <p:spPr bwMode="auto">
            <a:xfrm flipV="1">
              <a:off x="401" y="1164"/>
              <a:ext cx="0" cy="101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35" name="Line 57"/>
            <p:cNvSpPr>
              <a:spLocks noChangeShapeType="1"/>
            </p:cNvSpPr>
            <p:nvPr/>
          </p:nvSpPr>
          <p:spPr bwMode="auto">
            <a:xfrm>
              <a:off x="1557" y="1164"/>
              <a:ext cx="723" cy="72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36" name="Line 58"/>
            <p:cNvSpPr>
              <a:spLocks noChangeShapeType="1"/>
            </p:cNvSpPr>
            <p:nvPr/>
          </p:nvSpPr>
          <p:spPr bwMode="auto">
            <a:xfrm>
              <a:off x="1929" y="2548"/>
              <a:ext cx="351" cy="3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37" name="Line 59"/>
            <p:cNvSpPr>
              <a:spLocks noChangeShapeType="1"/>
            </p:cNvSpPr>
            <p:nvPr/>
          </p:nvSpPr>
          <p:spPr bwMode="auto">
            <a:xfrm>
              <a:off x="401" y="2179"/>
              <a:ext cx="724" cy="724"/>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38" name="Line 60"/>
            <p:cNvSpPr>
              <a:spLocks noChangeShapeType="1"/>
            </p:cNvSpPr>
            <p:nvPr/>
          </p:nvSpPr>
          <p:spPr bwMode="auto">
            <a:xfrm>
              <a:off x="1125" y="2903"/>
              <a:ext cx="1155"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39" name="Line 61"/>
            <p:cNvSpPr>
              <a:spLocks noChangeShapeType="1"/>
            </p:cNvSpPr>
            <p:nvPr/>
          </p:nvSpPr>
          <p:spPr bwMode="auto">
            <a:xfrm flipV="1">
              <a:off x="2280" y="1888"/>
              <a:ext cx="0" cy="101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40" name="Line 62"/>
            <p:cNvSpPr>
              <a:spLocks noChangeShapeType="1"/>
            </p:cNvSpPr>
            <p:nvPr/>
          </p:nvSpPr>
          <p:spPr bwMode="auto">
            <a:xfrm flipH="1" flipV="1">
              <a:off x="1040" y="2753"/>
              <a:ext cx="112" cy="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41" name="Line 63"/>
            <p:cNvSpPr>
              <a:spLocks noChangeShapeType="1"/>
            </p:cNvSpPr>
            <p:nvPr/>
          </p:nvSpPr>
          <p:spPr bwMode="auto">
            <a:xfrm>
              <a:off x="1088" y="2804"/>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42" name="Line 64"/>
            <p:cNvSpPr>
              <a:spLocks noChangeShapeType="1"/>
            </p:cNvSpPr>
            <p:nvPr/>
          </p:nvSpPr>
          <p:spPr bwMode="auto">
            <a:xfrm>
              <a:off x="1088" y="2753"/>
              <a:ext cx="115" cy="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43" name="Freeform 65"/>
            <p:cNvSpPr>
              <a:spLocks/>
            </p:cNvSpPr>
            <p:nvPr/>
          </p:nvSpPr>
          <p:spPr bwMode="auto">
            <a:xfrm>
              <a:off x="479" y="1221"/>
              <a:ext cx="63" cy="114"/>
            </a:xfrm>
            <a:custGeom>
              <a:avLst/>
              <a:gdLst>
                <a:gd name="T0" fmla="*/ 0 w 143"/>
                <a:gd name="T1" fmla="*/ 0 h 266"/>
                <a:gd name="T2" fmla="*/ 0 w 143"/>
                <a:gd name="T3" fmla="*/ 21 h 266"/>
                <a:gd name="T4" fmla="*/ 12 w 143"/>
                <a:gd name="T5" fmla="*/ 0 h 266"/>
                <a:gd name="T6" fmla="*/ 0 60000 65536"/>
                <a:gd name="T7" fmla="*/ 0 60000 65536"/>
                <a:gd name="T8" fmla="*/ 0 60000 65536"/>
              </a:gdLst>
              <a:ahLst/>
              <a:cxnLst>
                <a:cxn ang="T6">
                  <a:pos x="T0" y="T1"/>
                </a:cxn>
                <a:cxn ang="T7">
                  <a:pos x="T2" y="T3"/>
                </a:cxn>
                <a:cxn ang="T8">
                  <a:pos x="T4" y="T5"/>
                </a:cxn>
              </a:cxnLst>
              <a:rect l="0" t="0" r="r" b="b"/>
              <a:pathLst>
                <a:path w="143" h="266">
                  <a:moveTo>
                    <a:pt x="1" y="0"/>
                  </a:moveTo>
                  <a:lnTo>
                    <a:pt x="0" y="266"/>
                  </a:lnTo>
                  <a:lnTo>
                    <a:pt x="14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44" name="Freeform 66"/>
            <p:cNvSpPr>
              <a:spLocks/>
            </p:cNvSpPr>
            <p:nvPr/>
          </p:nvSpPr>
          <p:spPr bwMode="auto">
            <a:xfrm>
              <a:off x="2166" y="1894"/>
              <a:ext cx="78" cy="123"/>
            </a:xfrm>
            <a:custGeom>
              <a:avLst/>
              <a:gdLst>
                <a:gd name="T0" fmla="*/ 0 w 185"/>
                <a:gd name="T1" fmla="*/ 0 h 287"/>
                <a:gd name="T2" fmla="*/ 0 w 185"/>
                <a:gd name="T3" fmla="*/ 21 h 287"/>
                <a:gd name="T4" fmla="*/ 5 w 185"/>
                <a:gd name="T5" fmla="*/ 8 h 287"/>
                <a:gd name="T6" fmla="*/ 7 w 185"/>
                <a:gd name="T7" fmla="*/ 23 h 287"/>
                <a:gd name="T8" fmla="*/ 14 w 185"/>
                <a:gd name="T9" fmla="*/ 3 h 2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287">
                  <a:moveTo>
                    <a:pt x="0" y="0"/>
                  </a:moveTo>
                  <a:lnTo>
                    <a:pt x="0" y="270"/>
                  </a:lnTo>
                  <a:lnTo>
                    <a:pt x="76" y="103"/>
                  </a:lnTo>
                  <a:lnTo>
                    <a:pt x="92" y="287"/>
                  </a:lnTo>
                  <a:lnTo>
                    <a:pt x="185"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45" name="Line 67"/>
            <p:cNvSpPr>
              <a:spLocks noChangeShapeType="1"/>
            </p:cNvSpPr>
            <p:nvPr/>
          </p:nvSpPr>
          <p:spPr bwMode="auto">
            <a:xfrm>
              <a:off x="278" y="2131"/>
              <a:ext cx="30" cy="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46" name="Line 68"/>
            <p:cNvSpPr>
              <a:spLocks noChangeShapeType="1"/>
            </p:cNvSpPr>
            <p:nvPr/>
          </p:nvSpPr>
          <p:spPr bwMode="auto">
            <a:xfrm flipH="1">
              <a:off x="248" y="2131"/>
              <a:ext cx="90" cy="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47" name="Freeform 69"/>
            <p:cNvSpPr>
              <a:spLocks/>
            </p:cNvSpPr>
            <p:nvPr/>
          </p:nvSpPr>
          <p:spPr bwMode="auto">
            <a:xfrm>
              <a:off x="2328" y="2876"/>
              <a:ext cx="60" cy="57"/>
            </a:xfrm>
            <a:custGeom>
              <a:avLst/>
              <a:gdLst>
                <a:gd name="T0" fmla="*/ 0 w 141"/>
                <a:gd name="T1" fmla="*/ 0 h 134"/>
                <a:gd name="T2" fmla="*/ 3 w 141"/>
                <a:gd name="T3" fmla="*/ 10 h 134"/>
                <a:gd name="T4" fmla="*/ 11 w 141"/>
                <a:gd name="T5" fmla="*/ 0 h 134"/>
                <a:gd name="T6" fmla="*/ 0 60000 65536"/>
                <a:gd name="T7" fmla="*/ 0 60000 65536"/>
                <a:gd name="T8" fmla="*/ 0 60000 65536"/>
              </a:gdLst>
              <a:ahLst/>
              <a:cxnLst>
                <a:cxn ang="T6">
                  <a:pos x="T0" y="T1"/>
                </a:cxn>
                <a:cxn ang="T7">
                  <a:pos x="T2" y="T3"/>
                </a:cxn>
                <a:cxn ang="T8">
                  <a:pos x="T4" y="T5"/>
                </a:cxn>
              </a:cxnLst>
              <a:rect l="0" t="0" r="r" b="b"/>
              <a:pathLst>
                <a:path w="141" h="134">
                  <a:moveTo>
                    <a:pt x="0" y="0"/>
                  </a:moveTo>
                  <a:lnTo>
                    <a:pt x="35" y="134"/>
                  </a:lnTo>
                  <a:lnTo>
                    <a:pt x="14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48" name="Line 70"/>
            <p:cNvSpPr>
              <a:spLocks noChangeShapeType="1"/>
            </p:cNvSpPr>
            <p:nvPr/>
          </p:nvSpPr>
          <p:spPr bwMode="auto">
            <a:xfrm flipH="1">
              <a:off x="2328" y="2933"/>
              <a:ext cx="15"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49" name="Freeform 71"/>
            <p:cNvSpPr>
              <a:spLocks/>
            </p:cNvSpPr>
            <p:nvPr/>
          </p:nvSpPr>
          <p:spPr bwMode="auto">
            <a:xfrm>
              <a:off x="1500" y="1002"/>
              <a:ext cx="81" cy="114"/>
            </a:xfrm>
            <a:custGeom>
              <a:avLst/>
              <a:gdLst>
                <a:gd name="T0" fmla="*/ 6 w 189"/>
                <a:gd name="T1" fmla="*/ 0 h 266"/>
                <a:gd name="T2" fmla="*/ 15 w 189"/>
                <a:gd name="T3" fmla="*/ 0 h 266"/>
                <a:gd name="T4" fmla="*/ 0 w 189"/>
                <a:gd name="T5" fmla="*/ 21 h 266"/>
                <a:gd name="T6" fmla="*/ 9 w 189"/>
                <a:gd name="T7" fmla="*/ 21 h 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9" h="266">
                  <a:moveTo>
                    <a:pt x="72" y="0"/>
                  </a:moveTo>
                  <a:lnTo>
                    <a:pt x="189" y="0"/>
                  </a:lnTo>
                  <a:lnTo>
                    <a:pt x="0" y="266"/>
                  </a:lnTo>
                  <a:lnTo>
                    <a:pt x="118" y="2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50" name="Line 72"/>
            <p:cNvSpPr>
              <a:spLocks noChangeShapeType="1"/>
            </p:cNvSpPr>
            <p:nvPr/>
          </p:nvSpPr>
          <p:spPr bwMode="auto">
            <a:xfrm flipH="1">
              <a:off x="536" y="1353"/>
              <a:ext cx="1021" cy="82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51" name="Line 73"/>
            <p:cNvSpPr>
              <a:spLocks noChangeShapeType="1"/>
            </p:cNvSpPr>
            <p:nvPr/>
          </p:nvSpPr>
          <p:spPr bwMode="auto">
            <a:xfrm>
              <a:off x="536" y="2179"/>
              <a:ext cx="1393" cy="36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52" name="Line 74"/>
            <p:cNvSpPr>
              <a:spLocks noChangeShapeType="1"/>
            </p:cNvSpPr>
            <p:nvPr/>
          </p:nvSpPr>
          <p:spPr bwMode="auto">
            <a:xfrm flipH="1" flipV="1">
              <a:off x="1557" y="1353"/>
              <a:ext cx="372" cy="119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53" name="Freeform 75"/>
            <p:cNvSpPr>
              <a:spLocks/>
            </p:cNvSpPr>
            <p:nvPr/>
          </p:nvSpPr>
          <p:spPr bwMode="auto">
            <a:xfrm>
              <a:off x="947" y="1612"/>
              <a:ext cx="54" cy="114"/>
            </a:xfrm>
            <a:custGeom>
              <a:avLst/>
              <a:gdLst>
                <a:gd name="T0" fmla="*/ 0 w 122"/>
                <a:gd name="T1" fmla="*/ 21 h 266"/>
                <a:gd name="T2" fmla="*/ 6 w 122"/>
                <a:gd name="T3" fmla="*/ 0 h 266"/>
                <a:gd name="T4" fmla="*/ 11 w 122"/>
                <a:gd name="T5" fmla="*/ 0 h 266"/>
                <a:gd name="T6" fmla="*/ 0 60000 65536"/>
                <a:gd name="T7" fmla="*/ 0 60000 65536"/>
                <a:gd name="T8" fmla="*/ 0 60000 65536"/>
              </a:gdLst>
              <a:ahLst/>
              <a:cxnLst>
                <a:cxn ang="T6">
                  <a:pos x="T0" y="T1"/>
                </a:cxn>
                <a:cxn ang="T7">
                  <a:pos x="T2" y="T3"/>
                </a:cxn>
                <a:cxn ang="T8">
                  <a:pos x="T4" y="T5"/>
                </a:cxn>
              </a:cxnLst>
              <a:rect l="0" t="0" r="r" b="b"/>
              <a:pathLst>
                <a:path w="122" h="266">
                  <a:moveTo>
                    <a:pt x="0" y="266"/>
                  </a:moveTo>
                  <a:lnTo>
                    <a:pt x="71" y="0"/>
                  </a:lnTo>
                  <a:lnTo>
                    <a:pt x="1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54" name="Freeform 76"/>
            <p:cNvSpPr>
              <a:spLocks/>
            </p:cNvSpPr>
            <p:nvPr/>
          </p:nvSpPr>
          <p:spPr bwMode="auto">
            <a:xfrm>
              <a:off x="983" y="1612"/>
              <a:ext cx="33" cy="63"/>
            </a:xfrm>
            <a:custGeom>
              <a:avLst/>
              <a:gdLst>
                <a:gd name="T0" fmla="*/ 0 w 75"/>
                <a:gd name="T1" fmla="*/ 11 h 148"/>
                <a:gd name="T2" fmla="*/ 0 w 75"/>
                <a:gd name="T3" fmla="*/ 11 h 148"/>
                <a:gd name="T4" fmla="*/ 0 w 75"/>
                <a:gd name="T5" fmla="*/ 11 h 148"/>
                <a:gd name="T6" fmla="*/ 1 w 75"/>
                <a:gd name="T7" fmla="*/ 11 h 148"/>
                <a:gd name="T8" fmla="*/ 1 w 75"/>
                <a:gd name="T9" fmla="*/ 11 h 148"/>
                <a:gd name="T10" fmla="*/ 2 w 75"/>
                <a:gd name="T11" fmla="*/ 11 h 148"/>
                <a:gd name="T12" fmla="*/ 2 w 75"/>
                <a:gd name="T13" fmla="*/ 11 h 148"/>
                <a:gd name="T14" fmla="*/ 2 w 75"/>
                <a:gd name="T15" fmla="*/ 11 h 148"/>
                <a:gd name="T16" fmla="*/ 3 w 75"/>
                <a:gd name="T17" fmla="*/ 11 h 148"/>
                <a:gd name="T18" fmla="*/ 3 w 75"/>
                <a:gd name="T19" fmla="*/ 10 h 148"/>
                <a:gd name="T20" fmla="*/ 3 w 75"/>
                <a:gd name="T21" fmla="*/ 10 h 148"/>
                <a:gd name="T22" fmla="*/ 3 w 75"/>
                <a:gd name="T23" fmla="*/ 10 h 148"/>
                <a:gd name="T24" fmla="*/ 4 w 75"/>
                <a:gd name="T25" fmla="*/ 10 h 148"/>
                <a:gd name="T26" fmla="*/ 4 w 75"/>
                <a:gd name="T27" fmla="*/ 9 h 148"/>
                <a:gd name="T28" fmla="*/ 4 w 75"/>
                <a:gd name="T29" fmla="*/ 9 h 148"/>
                <a:gd name="T30" fmla="*/ 4 w 75"/>
                <a:gd name="T31" fmla="*/ 9 h 148"/>
                <a:gd name="T32" fmla="*/ 5 w 75"/>
                <a:gd name="T33" fmla="*/ 9 h 148"/>
                <a:gd name="T34" fmla="*/ 5 w 75"/>
                <a:gd name="T35" fmla="*/ 9 h 148"/>
                <a:gd name="T36" fmla="*/ 5 w 75"/>
                <a:gd name="T37" fmla="*/ 8 h 148"/>
                <a:gd name="T38" fmla="*/ 5 w 75"/>
                <a:gd name="T39" fmla="*/ 8 h 148"/>
                <a:gd name="T40" fmla="*/ 6 w 75"/>
                <a:gd name="T41" fmla="*/ 7 h 148"/>
                <a:gd name="T42" fmla="*/ 6 w 75"/>
                <a:gd name="T43" fmla="*/ 7 h 148"/>
                <a:gd name="T44" fmla="*/ 6 w 75"/>
                <a:gd name="T45" fmla="*/ 6 h 148"/>
                <a:gd name="T46" fmla="*/ 6 w 75"/>
                <a:gd name="T47" fmla="*/ 6 h 148"/>
                <a:gd name="T48" fmla="*/ 6 w 75"/>
                <a:gd name="T49" fmla="*/ 6 h 148"/>
                <a:gd name="T50" fmla="*/ 6 w 75"/>
                <a:gd name="T51" fmla="*/ 5 h 148"/>
                <a:gd name="T52" fmla="*/ 6 w 75"/>
                <a:gd name="T53" fmla="*/ 5 h 148"/>
                <a:gd name="T54" fmla="*/ 7 w 75"/>
                <a:gd name="T55" fmla="*/ 5 h 148"/>
                <a:gd name="T56" fmla="*/ 7 w 75"/>
                <a:gd name="T57" fmla="*/ 4 h 148"/>
                <a:gd name="T58" fmla="*/ 7 w 75"/>
                <a:gd name="T59" fmla="*/ 4 h 148"/>
                <a:gd name="T60" fmla="*/ 7 w 75"/>
                <a:gd name="T61" fmla="*/ 4 h 148"/>
                <a:gd name="T62" fmla="*/ 7 w 75"/>
                <a:gd name="T63" fmla="*/ 3 h 148"/>
                <a:gd name="T64" fmla="*/ 7 w 75"/>
                <a:gd name="T65" fmla="*/ 3 h 148"/>
                <a:gd name="T66" fmla="*/ 6 w 75"/>
                <a:gd name="T67" fmla="*/ 3 h 148"/>
                <a:gd name="T68" fmla="*/ 6 w 75"/>
                <a:gd name="T69" fmla="*/ 3 h 148"/>
                <a:gd name="T70" fmla="*/ 6 w 75"/>
                <a:gd name="T71" fmla="*/ 2 h 148"/>
                <a:gd name="T72" fmla="*/ 6 w 75"/>
                <a:gd name="T73" fmla="*/ 2 h 148"/>
                <a:gd name="T74" fmla="*/ 6 w 75"/>
                <a:gd name="T75" fmla="*/ 1 h 148"/>
                <a:gd name="T76" fmla="*/ 6 w 75"/>
                <a:gd name="T77" fmla="*/ 1 h 148"/>
                <a:gd name="T78" fmla="*/ 6 w 75"/>
                <a:gd name="T79" fmla="*/ 1 h 148"/>
                <a:gd name="T80" fmla="*/ 5 w 75"/>
                <a:gd name="T81" fmla="*/ 1 h 148"/>
                <a:gd name="T82" fmla="*/ 5 w 75"/>
                <a:gd name="T83" fmla="*/ 1 h 148"/>
                <a:gd name="T84" fmla="*/ 5 w 75"/>
                <a:gd name="T85" fmla="*/ 0 h 148"/>
                <a:gd name="T86" fmla="*/ 5 w 75"/>
                <a:gd name="T87" fmla="*/ 0 h 148"/>
                <a:gd name="T88" fmla="*/ 4 w 75"/>
                <a:gd name="T89" fmla="*/ 0 h 148"/>
                <a:gd name="T90" fmla="*/ 4 w 75"/>
                <a:gd name="T91" fmla="*/ 0 h 148"/>
                <a:gd name="T92" fmla="*/ 4 w 75"/>
                <a:gd name="T93" fmla="*/ 0 h 148"/>
                <a:gd name="T94" fmla="*/ 4 w 75"/>
                <a:gd name="T95" fmla="*/ 0 h 148"/>
                <a:gd name="T96" fmla="*/ 3 w 75"/>
                <a:gd name="T97" fmla="*/ 0 h 1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5" h="148">
                  <a:moveTo>
                    <a:pt x="0" y="148"/>
                  </a:moveTo>
                  <a:lnTo>
                    <a:pt x="4" y="148"/>
                  </a:lnTo>
                  <a:lnTo>
                    <a:pt x="7" y="147"/>
                  </a:lnTo>
                  <a:lnTo>
                    <a:pt x="11" y="147"/>
                  </a:lnTo>
                  <a:lnTo>
                    <a:pt x="15" y="146"/>
                  </a:lnTo>
                  <a:lnTo>
                    <a:pt x="18" y="144"/>
                  </a:lnTo>
                  <a:lnTo>
                    <a:pt x="21" y="143"/>
                  </a:lnTo>
                  <a:lnTo>
                    <a:pt x="25" y="141"/>
                  </a:lnTo>
                  <a:lnTo>
                    <a:pt x="29" y="139"/>
                  </a:lnTo>
                  <a:lnTo>
                    <a:pt x="32" y="135"/>
                  </a:lnTo>
                  <a:lnTo>
                    <a:pt x="36" y="133"/>
                  </a:lnTo>
                  <a:lnTo>
                    <a:pt x="39" y="130"/>
                  </a:lnTo>
                  <a:lnTo>
                    <a:pt x="42" y="127"/>
                  </a:lnTo>
                  <a:lnTo>
                    <a:pt x="46" y="123"/>
                  </a:lnTo>
                  <a:lnTo>
                    <a:pt x="49" y="119"/>
                  </a:lnTo>
                  <a:lnTo>
                    <a:pt x="52" y="115"/>
                  </a:lnTo>
                  <a:lnTo>
                    <a:pt x="55" y="111"/>
                  </a:lnTo>
                  <a:lnTo>
                    <a:pt x="57" y="107"/>
                  </a:lnTo>
                  <a:lnTo>
                    <a:pt x="61" y="102"/>
                  </a:lnTo>
                  <a:lnTo>
                    <a:pt x="63" y="98"/>
                  </a:lnTo>
                  <a:lnTo>
                    <a:pt x="65" y="94"/>
                  </a:lnTo>
                  <a:lnTo>
                    <a:pt x="67" y="89"/>
                  </a:lnTo>
                  <a:lnTo>
                    <a:pt x="69" y="84"/>
                  </a:lnTo>
                  <a:lnTo>
                    <a:pt x="70" y="79"/>
                  </a:lnTo>
                  <a:lnTo>
                    <a:pt x="71" y="75"/>
                  </a:lnTo>
                  <a:lnTo>
                    <a:pt x="72" y="69"/>
                  </a:lnTo>
                  <a:lnTo>
                    <a:pt x="73" y="65"/>
                  </a:lnTo>
                  <a:lnTo>
                    <a:pt x="74" y="60"/>
                  </a:lnTo>
                  <a:lnTo>
                    <a:pt x="74" y="56"/>
                  </a:lnTo>
                  <a:lnTo>
                    <a:pt x="75" y="50"/>
                  </a:lnTo>
                  <a:lnTo>
                    <a:pt x="75" y="46"/>
                  </a:lnTo>
                  <a:lnTo>
                    <a:pt x="75" y="42"/>
                  </a:lnTo>
                  <a:lnTo>
                    <a:pt x="74" y="37"/>
                  </a:lnTo>
                  <a:lnTo>
                    <a:pt x="73" y="33"/>
                  </a:lnTo>
                  <a:lnTo>
                    <a:pt x="73" y="30"/>
                  </a:lnTo>
                  <a:lnTo>
                    <a:pt x="72" y="26"/>
                  </a:lnTo>
                  <a:lnTo>
                    <a:pt x="70" y="23"/>
                  </a:lnTo>
                  <a:lnTo>
                    <a:pt x="69" y="19"/>
                  </a:lnTo>
                  <a:lnTo>
                    <a:pt x="67" y="16"/>
                  </a:lnTo>
                  <a:lnTo>
                    <a:pt x="65" y="13"/>
                  </a:lnTo>
                  <a:lnTo>
                    <a:pt x="63" y="11"/>
                  </a:lnTo>
                  <a:lnTo>
                    <a:pt x="61" y="9"/>
                  </a:lnTo>
                  <a:lnTo>
                    <a:pt x="58" y="7"/>
                  </a:lnTo>
                  <a:lnTo>
                    <a:pt x="55" y="4"/>
                  </a:lnTo>
                  <a:lnTo>
                    <a:pt x="52" y="3"/>
                  </a:lnTo>
                  <a:lnTo>
                    <a:pt x="50" y="2"/>
                  </a:lnTo>
                  <a:lnTo>
                    <a:pt x="47" y="1"/>
                  </a:lnTo>
                  <a:lnTo>
                    <a:pt x="44" y="1"/>
                  </a:lnTo>
                  <a:lnTo>
                    <a:pt x="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55" name="Line 77"/>
            <p:cNvSpPr>
              <a:spLocks noChangeShapeType="1"/>
            </p:cNvSpPr>
            <p:nvPr/>
          </p:nvSpPr>
          <p:spPr bwMode="auto">
            <a:xfrm flipH="1">
              <a:off x="962" y="1675"/>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56" name="Freeform 78"/>
            <p:cNvSpPr>
              <a:spLocks/>
            </p:cNvSpPr>
            <p:nvPr/>
          </p:nvSpPr>
          <p:spPr bwMode="auto">
            <a:xfrm>
              <a:off x="1052" y="1645"/>
              <a:ext cx="39" cy="81"/>
            </a:xfrm>
            <a:custGeom>
              <a:avLst/>
              <a:gdLst>
                <a:gd name="T0" fmla="*/ 0 w 94"/>
                <a:gd name="T1" fmla="*/ 0 h 190"/>
                <a:gd name="T2" fmla="*/ 0 w 94"/>
                <a:gd name="T3" fmla="*/ 15 h 190"/>
                <a:gd name="T4" fmla="*/ 7 w 94"/>
                <a:gd name="T5" fmla="*/ 0 h 190"/>
                <a:gd name="T6" fmla="*/ 0 60000 65536"/>
                <a:gd name="T7" fmla="*/ 0 60000 65536"/>
                <a:gd name="T8" fmla="*/ 0 60000 65536"/>
              </a:gdLst>
              <a:ahLst/>
              <a:cxnLst>
                <a:cxn ang="T6">
                  <a:pos x="T0" y="T1"/>
                </a:cxn>
                <a:cxn ang="T7">
                  <a:pos x="T2" y="T3"/>
                </a:cxn>
                <a:cxn ang="T8">
                  <a:pos x="T4" y="T5"/>
                </a:cxn>
              </a:cxnLst>
              <a:rect l="0" t="0" r="r" b="b"/>
              <a:pathLst>
                <a:path w="94" h="190">
                  <a:moveTo>
                    <a:pt x="6" y="0"/>
                  </a:moveTo>
                  <a:lnTo>
                    <a:pt x="0" y="190"/>
                  </a:lnTo>
                  <a:lnTo>
                    <a:pt x="9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57" name="Freeform 79"/>
            <p:cNvSpPr>
              <a:spLocks/>
            </p:cNvSpPr>
            <p:nvPr/>
          </p:nvSpPr>
          <p:spPr bwMode="auto">
            <a:xfrm>
              <a:off x="1206" y="2422"/>
              <a:ext cx="51" cy="114"/>
            </a:xfrm>
            <a:custGeom>
              <a:avLst/>
              <a:gdLst>
                <a:gd name="T0" fmla="*/ 0 w 124"/>
                <a:gd name="T1" fmla="*/ 21 h 265"/>
                <a:gd name="T2" fmla="*/ 5 w 124"/>
                <a:gd name="T3" fmla="*/ 0 h 265"/>
                <a:gd name="T4" fmla="*/ 9 w 124"/>
                <a:gd name="T5" fmla="*/ 0 h 265"/>
                <a:gd name="T6" fmla="*/ 0 60000 65536"/>
                <a:gd name="T7" fmla="*/ 0 60000 65536"/>
                <a:gd name="T8" fmla="*/ 0 60000 65536"/>
              </a:gdLst>
              <a:ahLst/>
              <a:cxnLst>
                <a:cxn ang="T6">
                  <a:pos x="T0" y="T1"/>
                </a:cxn>
                <a:cxn ang="T7">
                  <a:pos x="T2" y="T3"/>
                </a:cxn>
                <a:cxn ang="T8">
                  <a:pos x="T4" y="T5"/>
                </a:cxn>
              </a:cxnLst>
              <a:rect l="0" t="0" r="r" b="b"/>
              <a:pathLst>
                <a:path w="124" h="265">
                  <a:moveTo>
                    <a:pt x="0" y="265"/>
                  </a:moveTo>
                  <a:lnTo>
                    <a:pt x="72" y="0"/>
                  </a:lnTo>
                  <a:lnTo>
                    <a:pt x="1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58" name="Freeform 80"/>
            <p:cNvSpPr>
              <a:spLocks/>
            </p:cNvSpPr>
            <p:nvPr/>
          </p:nvSpPr>
          <p:spPr bwMode="auto">
            <a:xfrm>
              <a:off x="1242" y="2422"/>
              <a:ext cx="30" cy="63"/>
            </a:xfrm>
            <a:custGeom>
              <a:avLst/>
              <a:gdLst>
                <a:gd name="T0" fmla="*/ 0 w 75"/>
                <a:gd name="T1" fmla="*/ 12 h 147"/>
                <a:gd name="T2" fmla="*/ 0 w 75"/>
                <a:gd name="T3" fmla="*/ 12 h 147"/>
                <a:gd name="T4" fmla="*/ 0 w 75"/>
                <a:gd name="T5" fmla="*/ 12 h 147"/>
                <a:gd name="T6" fmla="*/ 1 w 75"/>
                <a:gd name="T7" fmla="*/ 12 h 147"/>
                <a:gd name="T8" fmla="*/ 1 w 75"/>
                <a:gd name="T9" fmla="*/ 12 h 147"/>
                <a:gd name="T10" fmla="*/ 1 w 75"/>
                <a:gd name="T11" fmla="*/ 11 h 147"/>
                <a:gd name="T12" fmla="*/ 2 w 75"/>
                <a:gd name="T13" fmla="*/ 11 h 147"/>
                <a:gd name="T14" fmla="*/ 2 w 75"/>
                <a:gd name="T15" fmla="*/ 11 h 147"/>
                <a:gd name="T16" fmla="*/ 2 w 75"/>
                <a:gd name="T17" fmla="*/ 10 h 147"/>
                <a:gd name="T18" fmla="*/ 2 w 75"/>
                <a:gd name="T19" fmla="*/ 10 h 147"/>
                <a:gd name="T20" fmla="*/ 2 w 75"/>
                <a:gd name="T21" fmla="*/ 10 h 147"/>
                <a:gd name="T22" fmla="*/ 3 w 75"/>
                <a:gd name="T23" fmla="*/ 10 h 147"/>
                <a:gd name="T24" fmla="*/ 3 w 75"/>
                <a:gd name="T25" fmla="*/ 9 h 147"/>
                <a:gd name="T26" fmla="*/ 3 w 75"/>
                <a:gd name="T27" fmla="*/ 9 h 147"/>
                <a:gd name="T28" fmla="*/ 4 w 75"/>
                <a:gd name="T29" fmla="*/ 9 h 147"/>
                <a:gd name="T30" fmla="*/ 4 w 75"/>
                <a:gd name="T31" fmla="*/ 8 h 147"/>
                <a:gd name="T32" fmla="*/ 4 w 75"/>
                <a:gd name="T33" fmla="*/ 8 h 147"/>
                <a:gd name="T34" fmla="*/ 4 w 75"/>
                <a:gd name="T35" fmla="*/ 8 h 147"/>
                <a:gd name="T36" fmla="*/ 4 w 75"/>
                <a:gd name="T37" fmla="*/ 7 h 147"/>
                <a:gd name="T38" fmla="*/ 4 w 75"/>
                <a:gd name="T39" fmla="*/ 6 h 147"/>
                <a:gd name="T40" fmla="*/ 4 w 75"/>
                <a:gd name="T41" fmla="*/ 6 h 147"/>
                <a:gd name="T42" fmla="*/ 5 w 75"/>
                <a:gd name="T43" fmla="*/ 6 h 147"/>
                <a:gd name="T44" fmla="*/ 5 w 75"/>
                <a:gd name="T45" fmla="*/ 5 h 147"/>
                <a:gd name="T46" fmla="*/ 5 w 75"/>
                <a:gd name="T47" fmla="*/ 5 h 147"/>
                <a:gd name="T48" fmla="*/ 5 w 75"/>
                <a:gd name="T49" fmla="*/ 5 h 147"/>
                <a:gd name="T50" fmla="*/ 5 w 75"/>
                <a:gd name="T51" fmla="*/ 4 h 147"/>
                <a:gd name="T52" fmla="*/ 5 w 75"/>
                <a:gd name="T53" fmla="*/ 4 h 147"/>
                <a:gd name="T54" fmla="*/ 5 w 75"/>
                <a:gd name="T55" fmla="*/ 3 h 147"/>
                <a:gd name="T56" fmla="*/ 5 w 75"/>
                <a:gd name="T57" fmla="*/ 3 h 147"/>
                <a:gd name="T58" fmla="*/ 5 w 75"/>
                <a:gd name="T59" fmla="*/ 3 h 147"/>
                <a:gd name="T60" fmla="*/ 5 w 75"/>
                <a:gd name="T61" fmla="*/ 2 h 147"/>
                <a:gd name="T62" fmla="*/ 4 w 75"/>
                <a:gd name="T63" fmla="*/ 2 h 147"/>
                <a:gd name="T64" fmla="*/ 4 w 75"/>
                <a:gd name="T65" fmla="*/ 1 h 147"/>
                <a:gd name="T66" fmla="*/ 4 w 75"/>
                <a:gd name="T67" fmla="*/ 1 h 147"/>
                <a:gd name="T68" fmla="*/ 4 w 75"/>
                <a:gd name="T69" fmla="*/ 1 h 147"/>
                <a:gd name="T70" fmla="*/ 4 w 75"/>
                <a:gd name="T71" fmla="*/ 1 h 147"/>
                <a:gd name="T72" fmla="*/ 4 w 75"/>
                <a:gd name="T73" fmla="*/ 0 h 147"/>
                <a:gd name="T74" fmla="*/ 4 w 75"/>
                <a:gd name="T75" fmla="*/ 0 h 147"/>
                <a:gd name="T76" fmla="*/ 4 w 75"/>
                <a:gd name="T77" fmla="*/ 0 h 147"/>
                <a:gd name="T78" fmla="*/ 3 w 75"/>
                <a:gd name="T79" fmla="*/ 0 h 147"/>
                <a:gd name="T80" fmla="*/ 3 w 75"/>
                <a:gd name="T81" fmla="*/ 0 h 147"/>
                <a:gd name="T82" fmla="*/ 3 w 75"/>
                <a:gd name="T83" fmla="*/ 0 h 147"/>
                <a:gd name="T84" fmla="*/ 2 w 75"/>
                <a:gd name="T85" fmla="*/ 0 h 1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5" h="147">
                  <a:moveTo>
                    <a:pt x="0" y="147"/>
                  </a:moveTo>
                  <a:lnTo>
                    <a:pt x="4" y="147"/>
                  </a:lnTo>
                  <a:lnTo>
                    <a:pt x="8" y="147"/>
                  </a:lnTo>
                  <a:lnTo>
                    <a:pt x="12" y="146"/>
                  </a:lnTo>
                  <a:lnTo>
                    <a:pt x="16" y="144"/>
                  </a:lnTo>
                  <a:lnTo>
                    <a:pt x="20" y="143"/>
                  </a:lnTo>
                  <a:lnTo>
                    <a:pt x="24" y="140"/>
                  </a:lnTo>
                  <a:lnTo>
                    <a:pt x="28" y="138"/>
                  </a:lnTo>
                  <a:lnTo>
                    <a:pt x="32" y="134"/>
                  </a:lnTo>
                  <a:lnTo>
                    <a:pt x="37" y="131"/>
                  </a:lnTo>
                  <a:lnTo>
                    <a:pt x="40" y="128"/>
                  </a:lnTo>
                  <a:lnTo>
                    <a:pt x="44" y="124"/>
                  </a:lnTo>
                  <a:lnTo>
                    <a:pt x="47" y="119"/>
                  </a:lnTo>
                  <a:lnTo>
                    <a:pt x="51" y="115"/>
                  </a:lnTo>
                  <a:lnTo>
                    <a:pt x="55" y="111"/>
                  </a:lnTo>
                  <a:lnTo>
                    <a:pt x="58" y="106"/>
                  </a:lnTo>
                  <a:lnTo>
                    <a:pt x="60" y="100"/>
                  </a:lnTo>
                  <a:lnTo>
                    <a:pt x="63" y="95"/>
                  </a:lnTo>
                  <a:lnTo>
                    <a:pt x="65" y="90"/>
                  </a:lnTo>
                  <a:lnTo>
                    <a:pt x="67" y="84"/>
                  </a:lnTo>
                  <a:lnTo>
                    <a:pt x="70" y="79"/>
                  </a:lnTo>
                  <a:lnTo>
                    <a:pt x="72" y="74"/>
                  </a:lnTo>
                  <a:lnTo>
                    <a:pt x="73" y="68"/>
                  </a:lnTo>
                  <a:lnTo>
                    <a:pt x="74" y="63"/>
                  </a:lnTo>
                  <a:lnTo>
                    <a:pt x="74" y="58"/>
                  </a:lnTo>
                  <a:lnTo>
                    <a:pt x="75" y="52"/>
                  </a:lnTo>
                  <a:lnTo>
                    <a:pt x="75" y="47"/>
                  </a:lnTo>
                  <a:lnTo>
                    <a:pt x="75" y="42"/>
                  </a:lnTo>
                  <a:lnTo>
                    <a:pt x="74" y="36"/>
                  </a:lnTo>
                  <a:lnTo>
                    <a:pt x="74" y="32"/>
                  </a:lnTo>
                  <a:lnTo>
                    <a:pt x="73" y="28"/>
                  </a:lnTo>
                  <a:lnTo>
                    <a:pt x="71" y="24"/>
                  </a:lnTo>
                  <a:lnTo>
                    <a:pt x="70" y="19"/>
                  </a:lnTo>
                  <a:lnTo>
                    <a:pt x="67" y="16"/>
                  </a:lnTo>
                  <a:lnTo>
                    <a:pt x="65" y="13"/>
                  </a:lnTo>
                  <a:lnTo>
                    <a:pt x="62" y="10"/>
                  </a:lnTo>
                  <a:lnTo>
                    <a:pt x="60" y="8"/>
                  </a:lnTo>
                  <a:lnTo>
                    <a:pt x="57" y="6"/>
                  </a:lnTo>
                  <a:lnTo>
                    <a:pt x="54" y="3"/>
                  </a:lnTo>
                  <a:lnTo>
                    <a:pt x="50" y="2"/>
                  </a:lnTo>
                  <a:lnTo>
                    <a:pt x="47" y="1"/>
                  </a:lnTo>
                  <a:lnTo>
                    <a:pt x="43" y="0"/>
                  </a:lnTo>
                  <a:lnTo>
                    <a:pt x="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59" name="Line 81"/>
            <p:cNvSpPr>
              <a:spLocks noChangeShapeType="1"/>
            </p:cNvSpPr>
            <p:nvPr/>
          </p:nvSpPr>
          <p:spPr bwMode="auto">
            <a:xfrm flipH="1">
              <a:off x="1218" y="2485"/>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60" name="Line 82"/>
            <p:cNvSpPr>
              <a:spLocks noChangeShapeType="1"/>
            </p:cNvSpPr>
            <p:nvPr/>
          </p:nvSpPr>
          <p:spPr bwMode="auto">
            <a:xfrm flipV="1">
              <a:off x="1290" y="2455"/>
              <a:ext cx="21"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61" name="Line 83"/>
            <p:cNvSpPr>
              <a:spLocks noChangeShapeType="1"/>
            </p:cNvSpPr>
            <p:nvPr/>
          </p:nvSpPr>
          <p:spPr bwMode="auto">
            <a:xfrm>
              <a:off x="1302" y="2491"/>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62" name="Line 84"/>
            <p:cNvSpPr>
              <a:spLocks noChangeShapeType="1"/>
            </p:cNvSpPr>
            <p:nvPr/>
          </p:nvSpPr>
          <p:spPr bwMode="auto">
            <a:xfrm flipH="1">
              <a:off x="1323" y="2455"/>
              <a:ext cx="21"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63" name="Freeform 85"/>
            <p:cNvSpPr>
              <a:spLocks/>
            </p:cNvSpPr>
            <p:nvPr/>
          </p:nvSpPr>
          <p:spPr bwMode="auto">
            <a:xfrm>
              <a:off x="1779" y="1867"/>
              <a:ext cx="54" cy="111"/>
            </a:xfrm>
            <a:custGeom>
              <a:avLst/>
              <a:gdLst>
                <a:gd name="T0" fmla="*/ 0 w 123"/>
                <a:gd name="T1" fmla="*/ 19 h 265"/>
                <a:gd name="T2" fmla="*/ 6 w 123"/>
                <a:gd name="T3" fmla="*/ 0 h 265"/>
                <a:gd name="T4" fmla="*/ 11 w 123"/>
                <a:gd name="T5" fmla="*/ 0 h 265"/>
                <a:gd name="T6" fmla="*/ 0 60000 65536"/>
                <a:gd name="T7" fmla="*/ 0 60000 65536"/>
                <a:gd name="T8" fmla="*/ 0 60000 65536"/>
              </a:gdLst>
              <a:ahLst/>
              <a:cxnLst>
                <a:cxn ang="T6">
                  <a:pos x="T0" y="T1"/>
                </a:cxn>
                <a:cxn ang="T7">
                  <a:pos x="T2" y="T3"/>
                </a:cxn>
                <a:cxn ang="T8">
                  <a:pos x="T4" y="T5"/>
                </a:cxn>
              </a:cxnLst>
              <a:rect l="0" t="0" r="r" b="b"/>
              <a:pathLst>
                <a:path w="123" h="265">
                  <a:moveTo>
                    <a:pt x="0" y="265"/>
                  </a:moveTo>
                  <a:lnTo>
                    <a:pt x="71" y="0"/>
                  </a:lnTo>
                  <a:lnTo>
                    <a:pt x="1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64" name="Freeform 86"/>
            <p:cNvSpPr>
              <a:spLocks/>
            </p:cNvSpPr>
            <p:nvPr/>
          </p:nvSpPr>
          <p:spPr bwMode="auto">
            <a:xfrm>
              <a:off x="1815" y="1867"/>
              <a:ext cx="33" cy="63"/>
            </a:xfrm>
            <a:custGeom>
              <a:avLst/>
              <a:gdLst>
                <a:gd name="T0" fmla="*/ 0 w 75"/>
                <a:gd name="T1" fmla="*/ 12 h 147"/>
                <a:gd name="T2" fmla="*/ 0 w 75"/>
                <a:gd name="T3" fmla="*/ 12 h 147"/>
                <a:gd name="T4" fmla="*/ 0 w 75"/>
                <a:gd name="T5" fmla="*/ 12 h 147"/>
                <a:gd name="T6" fmla="*/ 0 w 75"/>
                <a:gd name="T7" fmla="*/ 12 h 147"/>
                <a:gd name="T8" fmla="*/ 1 w 75"/>
                <a:gd name="T9" fmla="*/ 12 h 147"/>
                <a:gd name="T10" fmla="*/ 1 w 75"/>
                <a:gd name="T11" fmla="*/ 12 h 147"/>
                <a:gd name="T12" fmla="*/ 1 w 75"/>
                <a:gd name="T13" fmla="*/ 12 h 147"/>
                <a:gd name="T14" fmla="*/ 2 w 75"/>
                <a:gd name="T15" fmla="*/ 11 h 147"/>
                <a:gd name="T16" fmla="*/ 2 w 75"/>
                <a:gd name="T17" fmla="*/ 11 h 147"/>
                <a:gd name="T18" fmla="*/ 2 w 75"/>
                <a:gd name="T19" fmla="*/ 11 h 147"/>
                <a:gd name="T20" fmla="*/ 2 w 75"/>
                <a:gd name="T21" fmla="*/ 11 h 147"/>
                <a:gd name="T22" fmla="*/ 3 w 75"/>
                <a:gd name="T23" fmla="*/ 11 h 147"/>
                <a:gd name="T24" fmla="*/ 3 w 75"/>
                <a:gd name="T25" fmla="*/ 10 h 147"/>
                <a:gd name="T26" fmla="*/ 3 w 75"/>
                <a:gd name="T27" fmla="*/ 10 h 147"/>
                <a:gd name="T28" fmla="*/ 3 w 75"/>
                <a:gd name="T29" fmla="*/ 10 h 147"/>
                <a:gd name="T30" fmla="*/ 4 w 75"/>
                <a:gd name="T31" fmla="*/ 10 h 147"/>
                <a:gd name="T32" fmla="*/ 4 w 75"/>
                <a:gd name="T33" fmla="*/ 10 h 147"/>
                <a:gd name="T34" fmla="*/ 4 w 75"/>
                <a:gd name="T35" fmla="*/ 9 h 147"/>
                <a:gd name="T36" fmla="*/ 4 w 75"/>
                <a:gd name="T37" fmla="*/ 9 h 147"/>
                <a:gd name="T38" fmla="*/ 4 w 75"/>
                <a:gd name="T39" fmla="*/ 9 h 147"/>
                <a:gd name="T40" fmla="*/ 5 w 75"/>
                <a:gd name="T41" fmla="*/ 9 h 147"/>
                <a:gd name="T42" fmla="*/ 5 w 75"/>
                <a:gd name="T43" fmla="*/ 9 h 147"/>
                <a:gd name="T44" fmla="*/ 5 w 75"/>
                <a:gd name="T45" fmla="*/ 8 h 147"/>
                <a:gd name="T46" fmla="*/ 5 w 75"/>
                <a:gd name="T47" fmla="*/ 8 h 147"/>
                <a:gd name="T48" fmla="*/ 5 w 75"/>
                <a:gd name="T49" fmla="*/ 8 h 147"/>
                <a:gd name="T50" fmla="*/ 5 w 75"/>
                <a:gd name="T51" fmla="*/ 7 h 147"/>
                <a:gd name="T52" fmla="*/ 6 w 75"/>
                <a:gd name="T53" fmla="*/ 7 h 147"/>
                <a:gd name="T54" fmla="*/ 6 w 75"/>
                <a:gd name="T55" fmla="*/ 7 h 147"/>
                <a:gd name="T56" fmla="*/ 6 w 75"/>
                <a:gd name="T57" fmla="*/ 6 h 147"/>
                <a:gd name="T58" fmla="*/ 6 w 75"/>
                <a:gd name="T59" fmla="*/ 6 h 147"/>
                <a:gd name="T60" fmla="*/ 6 w 75"/>
                <a:gd name="T61" fmla="*/ 6 h 147"/>
                <a:gd name="T62" fmla="*/ 6 w 75"/>
                <a:gd name="T63" fmla="*/ 6 h 147"/>
                <a:gd name="T64" fmla="*/ 6 w 75"/>
                <a:gd name="T65" fmla="*/ 5 h 147"/>
                <a:gd name="T66" fmla="*/ 6 w 75"/>
                <a:gd name="T67" fmla="*/ 5 h 147"/>
                <a:gd name="T68" fmla="*/ 6 w 75"/>
                <a:gd name="T69" fmla="*/ 5 h 147"/>
                <a:gd name="T70" fmla="*/ 7 w 75"/>
                <a:gd name="T71" fmla="*/ 4 h 147"/>
                <a:gd name="T72" fmla="*/ 7 w 75"/>
                <a:gd name="T73" fmla="*/ 4 h 147"/>
                <a:gd name="T74" fmla="*/ 7 w 75"/>
                <a:gd name="T75" fmla="*/ 4 h 147"/>
                <a:gd name="T76" fmla="*/ 7 w 75"/>
                <a:gd name="T77" fmla="*/ 3 h 147"/>
                <a:gd name="T78" fmla="*/ 7 w 75"/>
                <a:gd name="T79" fmla="*/ 3 h 147"/>
                <a:gd name="T80" fmla="*/ 6 w 75"/>
                <a:gd name="T81" fmla="*/ 3 h 147"/>
                <a:gd name="T82" fmla="*/ 6 w 75"/>
                <a:gd name="T83" fmla="*/ 3 h 147"/>
                <a:gd name="T84" fmla="*/ 6 w 75"/>
                <a:gd name="T85" fmla="*/ 3 h 147"/>
                <a:gd name="T86" fmla="*/ 6 w 75"/>
                <a:gd name="T87" fmla="*/ 2 h 147"/>
                <a:gd name="T88" fmla="*/ 6 w 75"/>
                <a:gd name="T89" fmla="*/ 2 h 147"/>
                <a:gd name="T90" fmla="*/ 6 w 75"/>
                <a:gd name="T91" fmla="*/ 2 h 147"/>
                <a:gd name="T92" fmla="*/ 6 w 75"/>
                <a:gd name="T93" fmla="*/ 1 h 147"/>
                <a:gd name="T94" fmla="*/ 6 w 75"/>
                <a:gd name="T95" fmla="*/ 1 h 147"/>
                <a:gd name="T96" fmla="*/ 6 w 75"/>
                <a:gd name="T97" fmla="*/ 1 h 147"/>
                <a:gd name="T98" fmla="*/ 5 w 75"/>
                <a:gd name="T99" fmla="*/ 1 h 147"/>
                <a:gd name="T100" fmla="*/ 5 w 75"/>
                <a:gd name="T101" fmla="*/ 1 h 147"/>
                <a:gd name="T102" fmla="*/ 5 w 75"/>
                <a:gd name="T103" fmla="*/ 0 h 147"/>
                <a:gd name="T104" fmla="*/ 5 w 75"/>
                <a:gd name="T105" fmla="*/ 0 h 147"/>
                <a:gd name="T106" fmla="*/ 5 w 75"/>
                <a:gd name="T107" fmla="*/ 0 h 147"/>
                <a:gd name="T108" fmla="*/ 5 w 75"/>
                <a:gd name="T109" fmla="*/ 0 h 147"/>
                <a:gd name="T110" fmla="*/ 4 w 75"/>
                <a:gd name="T111" fmla="*/ 0 h 147"/>
                <a:gd name="T112" fmla="*/ 4 w 75"/>
                <a:gd name="T113" fmla="*/ 0 h 147"/>
                <a:gd name="T114" fmla="*/ 4 w 75"/>
                <a:gd name="T115" fmla="*/ 0 h 147"/>
                <a:gd name="T116" fmla="*/ 4 w 75"/>
                <a:gd name="T117" fmla="*/ 0 h 147"/>
                <a:gd name="T118" fmla="*/ 4 w 75"/>
                <a:gd name="T119" fmla="*/ 0 h 147"/>
                <a:gd name="T120" fmla="*/ 3 w 75"/>
                <a:gd name="T121" fmla="*/ 0 h 1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5" h="147">
                  <a:moveTo>
                    <a:pt x="0" y="147"/>
                  </a:moveTo>
                  <a:lnTo>
                    <a:pt x="2" y="147"/>
                  </a:lnTo>
                  <a:lnTo>
                    <a:pt x="5" y="147"/>
                  </a:lnTo>
                  <a:lnTo>
                    <a:pt x="7" y="147"/>
                  </a:lnTo>
                  <a:lnTo>
                    <a:pt x="11" y="146"/>
                  </a:lnTo>
                  <a:lnTo>
                    <a:pt x="14" y="145"/>
                  </a:lnTo>
                  <a:lnTo>
                    <a:pt x="17" y="144"/>
                  </a:lnTo>
                  <a:lnTo>
                    <a:pt x="19" y="143"/>
                  </a:lnTo>
                  <a:lnTo>
                    <a:pt x="22" y="141"/>
                  </a:lnTo>
                  <a:lnTo>
                    <a:pt x="26" y="140"/>
                  </a:lnTo>
                  <a:lnTo>
                    <a:pt x="28" y="138"/>
                  </a:lnTo>
                  <a:lnTo>
                    <a:pt x="31" y="136"/>
                  </a:lnTo>
                  <a:lnTo>
                    <a:pt x="34" y="133"/>
                  </a:lnTo>
                  <a:lnTo>
                    <a:pt x="36" y="131"/>
                  </a:lnTo>
                  <a:lnTo>
                    <a:pt x="39" y="129"/>
                  </a:lnTo>
                  <a:lnTo>
                    <a:pt x="42" y="126"/>
                  </a:lnTo>
                  <a:lnTo>
                    <a:pt x="45" y="123"/>
                  </a:lnTo>
                  <a:lnTo>
                    <a:pt x="47" y="121"/>
                  </a:lnTo>
                  <a:lnTo>
                    <a:pt x="49" y="117"/>
                  </a:lnTo>
                  <a:lnTo>
                    <a:pt x="52" y="114"/>
                  </a:lnTo>
                  <a:lnTo>
                    <a:pt x="54" y="111"/>
                  </a:lnTo>
                  <a:lnTo>
                    <a:pt x="56" y="108"/>
                  </a:lnTo>
                  <a:lnTo>
                    <a:pt x="59" y="104"/>
                  </a:lnTo>
                  <a:lnTo>
                    <a:pt x="61" y="100"/>
                  </a:lnTo>
                  <a:lnTo>
                    <a:pt x="63" y="97"/>
                  </a:lnTo>
                  <a:lnTo>
                    <a:pt x="64" y="93"/>
                  </a:lnTo>
                  <a:lnTo>
                    <a:pt x="66" y="90"/>
                  </a:lnTo>
                  <a:lnTo>
                    <a:pt x="67" y="86"/>
                  </a:lnTo>
                  <a:lnTo>
                    <a:pt x="68" y="81"/>
                  </a:lnTo>
                  <a:lnTo>
                    <a:pt x="70" y="78"/>
                  </a:lnTo>
                  <a:lnTo>
                    <a:pt x="71" y="74"/>
                  </a:lnTo>
                  <a:lnTo>
                    <a:pt x="72" y="70"/>
                  </a:lnTo>
                  <a:lnTo>
                    <a:pt x="72" y="66"/>
                  </a:lnTo>
                  <a:lnTo>
                    <a:pt x="73" y="62"/>
                  </a:lnTo>
                  <a:lnTo>
                    <a:pt x="73" y="59"/>
                  </a:lnTo>
                  <a:lnTo>
                    <a:pt x="75" y="55"/>
                  </a:lnTo>
                  <a:lnTo>
                    <a:pt x="75" y="51"/>
                  </a:lnTo>
                  <a:lnTo>
                    <a:pt x="75" y="47"/>
                  </a:lnTo>
                  <a:lnTo>
                    <a:pt x="75" y="44"/>
                  </a:lnTo>
                  <a:lnTo>
                    <a:pt x="75" y="41"/>
                  </a:lnTo>
                  <a:lnTo>
                    <a:pt x="73" y="37"/>
                  </a:lnTo>
                  <a:lnTo>
                    <a:pt x="73" y="33"/>
                  </a:lnTo>
                  <a:lnTo>
                    <a:pt x="72" y="30"/>
                  </a:lnTo>
                  <a:lnTo>
                    <a:pt x="72" y="28"/>
                  </a:lnTo>
                  <a:lnTo>
                    <a:pt x="71" y="25"/>
                  </a:lnTo>
                  <a:lnTo>
                    <a:pt x="70" y="22"/>
                  </a:lnTo>
                  <a:lnTo>
                    <a:pt x="68" y="19"/>
                  </a:lnTo>
                  <a:lnTo>
                    <a:pt x="67" y="16"/>
                  </a:lnTo>
                  <a:lnTo>
                    <a:pt x="66" y="14"/>
                  </a:lnTo>
                  <a:lnTo>
                    <a:pt x="64" y="12"/>
                  </a:lnTo>
                  <a:lnTo>
                    <a:pt x="62" y="10"/>
                  </a:lnTo>
                  <a:lnTo>
                    <a:pt x="61" y="8"/>
                  </a:lnTo>
                  <a:lnTo>
                    <a:pt x="59" y="7"/>
                  </a:lnTo>
                  <a:lnTo>
                    <a:pt x="56" y="5"/>
                  </a:lnTo>
                  <a:lnTo>
                    <a:pt x="54" y="4"/>
                  </a:lnTo>
                  <a:lnTo>
                    <a:pt x="52" y="2"/>
                  </a:lnTo>
                  <a:lnTo>
                    <a:pt x="49" y="1"/>
                  </a:lnTo>
                  <a:lnTo>
                    <a:pt x="47" y="1"/>
                  </a:lnTo>
                  <a:lnTo>
                    <a:pt x="45" y="0"/>
                  </a:lnTo>
                  <a:lnTo>
                    <a:pt x="42" y="0"/>
                  </a:lnTo>
                  <a:lnTo>
                    <a:pt x="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65" name="Line 87"/>
            <p:cNvSpPr>
              <a:spLocks noChangeShapeType="1"/>
            </p:cNvSpPr>
            <p:nvPr/>
          </p:nvSpPr>
          <p:spPr bwMode="auto">
            <a:xfrm flipH="1">
              <a:off x="1794" y="1930"/>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2266" name="Freeform 88"/>
            <p:cNvSpPr>
              <a:spLocks/>
            </p:cNvSpPr>
            <p:nvPr/>
          </p:nvSpPr>
          <p:spPr bwMode="auto">
            <a:xfrm>
              <a:off x="1878" y="1900"/>
              <a:ext cx="60" cy="81"/>
            </a:xfrm>
            <a:custGeom>
              <a:avLst/>
              <a:gdLst>
                <a:gd name="T0" fmla="*/ 2 w 139"/>
                <a:gd name="T1" fmla="*/ 0 h 190"/>
                <a:gd name="T2" fmla="*/ 0 w 139"/>
                <a:gd name="T3" fmla="*/ 15 h 190"/>
                <a:gd name="T4" fmla="*/ 5 w 139"/>
                <a:gd name="T5" fmla="*/ 5 h 190"/>
                <a:gd name="T6" fmla="*/ 5 w 139"/>
                <a:gd name="T7" fmla="*/ 15 h 190"/>
                <a:gd name="T8" fmla="*/ 11 w 139"/>
                <a:gd name="T9" fmla="*/ 0 h 1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9" h="190">
                  <a:moveTo>
                    <a:pt x="21" y="0"/>
                  </a:moveTo>
                  <a:lnTo>
                    <a:pt x="0" y="190"/>
                  </a:lnTo>
                  <a:lnTo>
                    <a:pt x="64" y="63"/>
                  </a:lnTo>
                  <a:lnTo>
                    <a:pt x="59" y="190"/>
                  </a:lnTo>
                  <a:lnTo>
                    <a:pt x="1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67" name="Freeform 89"/>
            <p:cNvSpPr>
              <a:spLocks/>
            </p:cNvSpPr>
            <p:nvPr/>
          </p:nvSpPr>
          <p:spPr bwMode="auto">
            <a:xfrm>
              <a:off x="1353" y="1933"/>
              <a:ext cx="54" cy="114"/>
            </a:xfrm>
            <a:custGeom>
              <a:avLst/>
              <a:gdLst>
                <a:gd name="T0" fmla="*/ 0 w 124"/>
                <a:gd name="T1" fmla="*/ 21 h 265"/>
                <a:gd name="T2" fmla="*/ 6 w 124"/>
                <a:gd name="T3" fmla="*/ 0 h 265"/>
                <a:gd name="T4" fmla="*/ 10 w 124"/>
                <a:gd name="T5" fmla="*/ 0 h 265"/>
                <a:gd name="T6" fmla="*/ 0 60000 65536"/>
                <a:gd name="T7" fmla="*/ 0 60000 65536"/>
                <a:gd name="T8" fmla="*/ 0 60000 65536"/>
              </a:gdLst>
              <a:ahLst/>
              <a:cxnLst>
                <a:cxn ang="T6">
                  <a:pos x="T0" y="T1"/>
                </a:cxn>
                <a:cxn ang="T7">
                  <a:pos x="T2" y="T3"/>
                </a:cxn>
                <a:cxn ang="T8">
                  <a:pos x="T4" y="T5"/>
                </a:cxn>
              </a:cxnLst>
              <a:rect l="0" t="0" r="r" b="b"/>
              <a:pathLst>
                <a:path w="124" h="265">
                  <a:moveTo>
                    <a:pt x="0" y="265"/>
                  </a:moveTo>
                  <a:lnTo>
                    <a:pt x="72" y="0"/>
                  </a:lnTo>
                  <a:lnTo>
                    <a:pt x="1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68" name="Freeform 90"/>
            <p:cNvSpPr>
              <a:spLocks/>
            </p:cNvSpPr>
            <p:nvPr/>
          </p:nvSpPr>
          <p:spPr bwMode="auto">
            <a:xfrm>
              <a:off x="1392" y="1933"/>
              <a:ext cx="30" cy="63"/>
            </a:xfrm>
            <a:custGeom>
              <a:avLst/>
              <a:gdLst>
                <a:gd name="T0" fmla="*/ 0 w 74"/>
                <a:gd name="T1" fmla="*/ 11 h 148"/>
                <a:gd name="T2" fmla="*/ 0 w 74"/>
                <a:gd name="T3" fmla="*/ 11 h 148"/>
                <a:gd name="T4" fmla="*/ 0 w 74"/>
                <a:gd name="T5" fmla="*/ 11 h 148"/>
                <a:gd name="T6" fmla="*/ 1 w 74"/>
                <a:gd name="T7" fmla="*/ 11 h 148"/>
                <a:gd name="T8" fmla="*/ 1 w 74"/>
                <a:gd name="T9" fmla="*/ 11 h 148"/>
                <a:gd name="T10" fmla="*/ 1 w 74"/>
                <a:gd name="T11" fmla="*/ 11 h 148"/>
                <a:gd name="T12" fmla="*/ 2 w 74"/>
                <a:gd name="T13" fmla="*/ 11 h 148"/>
                <a:gd name="T14" fmla="*/ 2 w 74"/>
                <a:gd name="T15" fmla="*/ 11 h 148"/>
                <a:gd name="T16" fmla="*/ 2 w 74"/>
                <a:gd name="T17" fmla="*/ 10 h 148"/>
                <a:gd name="T18" fmla="*/ 2 w 74"/>
                <a:gd name="T19" fmla="*/ 10 h 148"/>
                <a:gd name="T20" fmla="*/ 2 w 74"/>
                <a:gd name="T21" fmla="*/ 10 h 148"/>
                <a:gd name="T22" fmla="*/ 3 w 74"/>
                <a:gd name="T23" fmla="*/ 9 h 148"/>
                <a:gd name="T24" fmla="*/ 3 w 74"/>
                <a:gd name="T25" fmla="*/ 9 h 148"/>
                <a:gd name="T26" fmla="*/ 4 w 74"/>
                <a:gd name="T27" fmla="*/ 9 h 148"/>
                <a:gd name="T28" fmla="*/ 4 w 74"/>
                <a:gd name="T29" fmla="*/ 9 h 148"/>
                <a:gd name="T30" fmla="*/ 4 w 74"/>
                <a:gd name="T31" fmla="*/ 8 h 148"/>
                <a:gd name="T32" fmla="*/ 4 w 74"/>
                <a:gd name="T33" fmla="*/ 8 h 148"/>
                <a:gd name="T34" fmla="*/ 4 w 74"/>
                <a:gd name="T35" fmla="*/ 7 h 148"/>
                <a:gd name="T36" fmla="*/ 4 w 74"/>
                <a:gd name="T37" fmla="*/ 7 h 148"/>
                <a:gd name="T38" fmla="*/ 4 w 74"/>
                <a:gd name="T39" fmla="*/ 6 h 148"/>
                <a:gd name="T40" fmla="*/ 4 w 74"/>
                <a:gd name="T41" fmla="*/ 6 h 148"/>
                <a:gd name="T42" fmla="*/ 5 w 74"/>
                <a:gd name="T43" fmla="*/ 6 h 148"/>
                <a:gd name="T44" fmla="*/ 5 w 74"/>
                <a:gd name="T45" fmla="*/ 5 h 148"/>
                <a:gd name="T46" fmla="*/ 5 w 74"/>
                <a:gd name="T47" fmla="*/ 5 h 148"/>
                <a:gd name="T48" fmla="*/ 5 w 74"/>
                <a:gd name="T49" fmla="*/ 4 h 148"/>
                <a:gd name="T50" fmla="*/ 5 w 74"/>
                <a:gd name="T51" fmla="*/ 4 h 148"/>
                <a:gd name="T52" fmla="*/ 5 w 74"/>
                <a:gd name="T53" fmla="*/ 4 h 148"/>
                <a:gd name="T54" fmla="*/ 5 w 74"/>
                <a:gd name="T55" fmla="*/ 3 h 148"/>
                <a:gd name="T56" fmla="*/ 5 w 74"/>
                <a:gd name="T57" fmla="*/ 3 h 148"/>
                <a:gd name="T58" fmla="*/ 5 w 74"/>
                <a:gd name="T59" fmla="*/ 3 h 148"/>
                <a:gd name="T60" fmla="*/ 5 w 74"/>
                <a:gd name="T61" fmla="*/ 2 h 148"/>
                <a:gd name="T62" fmla="*/ 4 w 74"/>
                <a:gd name="T63" fmla="*/ 2 h 148"/>
                <a:gd name="T64" fmla="*/ 4 w 74"/>
                <a:gd name="T65" fmla="*/ 2 h 148"/>
                <a:gd name="T66" fmla="*/ 4 w 74"/>
                <a:gd name="T67" fmla="*/ 1 h 148"/>
                <a:gd name="T68" fmla="*/ 4 w 74"/>
                <a:gd name="T69" fmla="*/ 1 h 148"/>
                <a:gd name="T70" fmla="*/ 4 w 74"/>
                <a:gd name="T71" fmla="*/ 1 h 148"/>
                <a:gd name="T72" fmla="*/ 4 w 74"/>
                <a:gd name="T73" fmla="*/ 0 h 148"/>
                <a:gd name="T74" fmla="*/ 4 w 74"/>
                <a:gd name="T75" fmla="*/ 0 h 148"/>
                <a:gd name="T76" fmla="*/ 4 w 74"/>
                <a:gd name="T77" fmla="*/ 0 h 148"/>
                <a:gd name="T78" fmla="*/ 3 w 74"/>
                <a:gd name="T79" fmla="*/ 0 h 148"/>
                <a:gd name="T80" fmla="*/ 3 w 74"/>
                <a:gd name="T81" fmla="*/ 0 h 148"/>
                <a:gd name="T82" fmla="*/ 3 w 74"/>
                <a:gd name="T83" fmla="*/ 0 h 148"/>
                <a:gd name="T84" fmla="*/ 2 w 74"/>
                <a:gd name="T85" fmla="*/ 0 h 1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4" h="148">
                  <a:moveTo>
                    <a:pt x="0" y="148"/>
                  </a:moveTo>
                  <a:lnTo>
                    <a:pt x="3" y="147"/>
                  </a:lnTo>
                  <a:lnTo>
                    <a:pt x="7" y="147"/>
                  </a:lnTo>
                  <a:lnTo>
                    <a:pt x="11" y="146"/>
                  </a:lnTo>
                  <a:lnTo>
                    <a:pt x="16" y="144"/>
                  </a:lnTo>
                  <a:lnTo>
                    <a:pt x="20" y="143"/>
                  </a:lnTo>
                  <a:lnTo>
                    <a:pt x="23" y="141"/>
                  </a:lnTo>
                  <a:lnTo>
                    <a:pt x="27" y="137"/>
                  </a:lnTo>
                  <a:lnTo>
                    <a:pt x="32" y="135"/>
                  </a:lnTo>
                  <a:lnTo>
                    <a:pt x="36" y="131"/>
                  </a:lnTo>
                  <a:lnTo>
                    <a:pt x="39" y="128"/>
                  </a:lnTo>
                  <a:lnTo>
                    <a:pt x="43" y="123"/>
                  </a:lnTo>
                  <a:lnTo>
                    <a:pt x="46" y="119"/>
                  </a:lnTo>
                  <a:lnTo>
                    <a:pt x="51" y="115"/>
                  </a:lnTo>
                  <a:lnTo>
                    <a:pt x="54" y="111"/>
                  </a:lnTo>
                  <a:lnTo>
                    <a:pt x="57" y="105"/>
                  </a:lnTo>
                  <a:lnTo>
                    <a:pt x="59" y="101"/>
                  </a:lnTo>
                  <a:lnTo>
                    <a:pt x="62" y="96"/>
                  </a:lnTo>
                  <a:lnTo>
                    <a:pt x="65" y="90"/>
                  </a:lnTo>
                  <a:lnTo>
                    <a:pt x="67" y="85"/>
                  </a:lnTo>
                  <a:lnTo>
                    <a:pt x="69" y="79"/>
                  </a:lnTo>
                  <a:lnTo>
                    <a:pt x="71" y="73"/>
                  </a:lnTo>
                  <a:lnTo>
                    <a:pt x="72" y="68"/>
                  </a:lnTo>
                  <a:lnTo>
                    <a:pt x="73" y="63"/>
                  </a:lnTo>
                  <a:lnTo>
                    <a:pt x="73" y="57"/>
                  </a:lnTo>
                  <a:lnTo>
                    <a:pt x="74" y="52"/>
                  </a:lnTo>
                  <a:lnTo>
                    <a:pt x="74" y="47"/>
                  </a:lnTo>
                  <a:lnTo>
                    <a:pt x="74" y="42"/>
                  </a:lnTo>
                  <a:lnTo>
                    <a:pt x="73" y="37"/>
                  </a:lnTo>
                  <a:lnTo>
                    <a:pt x="73" y="32"/>
                  </a:lnTo>
                  <a:lnTo>
                    <a:pt x="72" y="28"/>
                  </a:lnTo>
                  <a:lnTo>
                    <a:pt x="70" y="23"/>
                  </a:lnTo>
                  <a:lnTo>
                    <a:pt x="69" y="20"/>
                  </a:lnTo>
                  <a:lnTo>
                    <a:pt x="67" y="16"/>
                  </a:lnTo>
                  <a:lnTo>
                    <a:pt x="65" y="13"/>
                  </a:lnTo>
                  <a:lnTo>
                    <a:pt x="61" y="10"/>
                  </a:lnTo>
                  <a:lnTo>
                    <a:pt x="59" y="7"/>
                  </a:lnTo>
                  <a:lnTo>
                    <a:pt x="56" y="5"/>
                  </a:lnTo>
                  <a:lnTo>
                    <a:pt x="53" y="3"/>
                  </a:lnTo>
                  <a:lnTo>
                    <a:pt x="50" y="2"/>
                  </a:lnTo>
                  <a:lnTo>
                    <a:pt x="46" y="1"/>
                  </a:lnTo>
                  <a:lnTo>
                    <a:pt x="42" y="0"/>
                  </a:lnTo>
                  <a:lnTo>
                    <a:pt x="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2269" name="Line 91"/>
            <p:cNvSpPr>
              <a:spLocks noChangeShapeType="1"/>
            </p:cNvSpPr>
            <p:nvPr/>
          </p:nvSpPr>
          <p:spPr bwMode="auto">
            <a:xfrm flipH="1">
              <a:off x="1368" y="1996"/>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5283">
                                            <p:txEl>
                                              <p:pRg st="0" end="0"/>
                                            </p:txEl>
                                          </p:spTgt>
                                        </p:tgtEl>
                                        <p:attrNameLst>
                                          <p:attrName>style.visibility</p:attrName>
                                        </p:attrNameLst>
                                      </p:cBhvr>
                                      <p:to>
                                        <p:strVal val="visible"/>
                                      </p:to>
                                    </p:set>
                                    <p:animEffect transition="in" filter="wipe(left)">
                                      <p:cBhvr>
                                        <p:cTn id="7" dur="500"/>
                                        <p:tgtEl>
                                          <p:spTgt spid="22528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225332"/>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225292"/>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225284">
                                            <p:txEl>
                                              <p:pRg st="0" end="0"/>
                                            </p:txEl>
                                          </p:spTgt>
                                        </p:tgtEl>
                                        <p:attrNameLst>
                                          <p:attrName>style.visibility</p:attrName>
                                        </p:attrNameLst>
                                      </p:cBhvr>
                                      <p:to>
                                        <p:strVal val="visible"/>
                                      </p:to>
                                    </p:set>
                                    <p:animEffect transition="in" filter="wipe(left)">
                                      <p:cBhvr>
                                        <p:cTn id="20" dur="500"/>
                                        <p:tgtEl>
                                          <p:spTgt spid="2252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283" grpId="0" build="p" autoUpdateAnimBg="0"/>
      <p:bldP spid="225284" grpId="0" build="p"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ChangeArrowheads="1"/>
          </p:cNvSpPr>
          <p:nvPr/>
        </p:nvSpPr>
        <p:spPr bwMode="auto">
          <a:xfrm>
            <a:off x="539750" y="3573463"/>
            <a:ext cx="5400675" cy="26638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57150">
                <a:solidFill>
                  <a:srgbClr val="00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53251" name="Rectangle 3"/>
          <p:cNvSpPr>
            <a:spLocks noChangeArrowheads="1"/>
          </p:cNvSpPr>
          <p:nvPr/>
        </p:nvSpPr>
        <p:spPr bwMode="auto">
          <a:xfrm>
            <a:off x="2916238" y="549275"/>
            <a:ext cx="5327650" cy="302418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57150">
                <a:solidFill>
                  <a:srgbClr val="00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53252" name="Text Box 5"/>
          <p:cNvSpPr txBox="1">
            <a:spLocks noChangeArrowheads="1"/>
          </p:cNvSpPr>
          <p:nvPr/>
        </p:nvSpPr>
        <p:spPr bwMode="auto">
          <a:xfrm>
            <a:off x="0" y="0"/>
            <a:ext cx="310991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两相交迹线</a:t>
            </a:r>
          </a:p>
        </p:txBody>
      </p:sp>
      <p:sp>
        <p:nvSpPr>
          <p:cNvPr id="226310" name="Text Box 6"/>
          <p:cNvSpPr txBox="1">
            <a:spLocks noChangeArrowheads="1"/>
          </p:cNvSpPr>
          <p:nvPr/>
        </p:nvSpPr>
        <p:spPr bwMode="auto">
          <a:xfrm>
            <a:off x="0" y="3357563"/>
            <a:ext cx="31051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两平行迹线</a:t>
            </a:r>
            <a:r>
              <a:rPr lang="zh-CN" altLang="en-US">
                <a:solidFill>
                  <a:srgbClr val="0000FF"/>
                </a:solidFill>
                <a:latin typeface="楷体_GB2312" pitchFamily="49" charset="-122"/>
                <a:ea typeface="楷体_GB2312" pitchFamily="49" charset="-122"/>
              </a:rPr>
              <a:t> </a:t>
            </a:r>
          </a:p>
        </p:txBody>
      </p:sp>
      <p:grpSp>
        <p:nvGrpSpPr>
          <p:cNvPr id="226317" name="Group 13"/>
          <p:cNvGrpSpPr>
            <a:grpSpLocks/>
          </p:cNvGrpSpPr>
          <p:nvPr/>
        </p:nvGrpSpPr>
        <p:grpSpPr bwMode="auto">
          <a:xfrm>
            <a:off x="6151563" y="712788"/>
            <a:ext cx="2892425" cy="2392362"/>
            <a:chOff x="2514" y="449"/>
            <a:chExt cx="1822" cy="1507"/>
          </a:xfrm>
        </p:grpSpPr>
        <p:sp>
          <p:nvSpPr>
            <p:cNvPr id="53332" name="Line 14"/>
            <p:cNvSpPr>
              <a:spLocks noChangeShapeType="1"/>
            </p:cNvSpPr>
            <p:nvPr/>
          </p:nvSpPr>
          <p:spPr bwMode="auto">
            <a:xfrm flipH="1">
              <a:off x="2620" y="1432"/>
              <a:ext cx="17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33" name="Line 15"/>
            <p:cNvSpPr>
              <a:spLocks noChangeShapeType="1"/>
            </p:cNvSpPr>
            <p:nvPr/>
          </p:nvSpPr>
          <p:spPr bwMode="auto">
            <a:xfrm>
              <a:off x="2551" y="1367"/>
              <a:ext cx="35"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34" name="Line 16"/>
            <p:cNvSpPr>
              <a:spLocks noChangeShapeType="1"/>
            </p:cNvSpPr>
            <p:nvPr/>
          </p:nvSpPr>
          <p:spPr bwMode="auto">
            <a:xfrm flipH="1">
              <a:off x="2514" y="1367"/>
              <a:ext cx="106"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35" name="Line 17"/>
            <p:cNvSpPr>
              <a:spLocks noChangeShapeType="1"/>
            </p:cNvSpPr>
            <p:nvPr/>
          </p:nvSpPr>
          <p:spPr bwMode="auto">
            <a:xfrm flipH="1">
              <a:off x="2856" y="449"/>
              <a:ext cx="1216" cy="98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36" name="Line 18"/>
            <p:cNvSpPr>
              <a:spLocks noChangeShapeType="1"/>
            </p:cNvSpPr>
            <p:nvPr/>
          </p:nvSpPr>
          <p:spPr bwMode="auto">
            <a:xfrm>
              <a:off x="2856" y="1432"/>
              <a:ext cx="1247" cy="52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37" name="Freeform 19"/>
            <p:cNvSpPr>
              <a:spLocks/>
            </p:cNvSpPr>
            <p:nvPr/>
          </p:nvSpPr>
          <p:spPr bwMode="auto">
            <a:xfrm>
              <a:off x="3620" y="918"/>
              <a:ext cx="62" cy="134"/>
            </a:xfrm>
            <a:custGeom>
              <a:avLst/>
              <a:gdLst>
                <a:gd name="T0" fmla="*/ 0 w 126"/>
                <a:gd name="T1" fmla="*/ 33 h 269"/>
                <a:gd name="T2" fmla="*/ 9 w 126"/>
                <a:gd name="T3" fmla="*/ 0 h 269"/>
                <a:gd name="T4" fmla="*/ 15 w 126"/>
                <a:gd name="T5" fmla="*/ 0 h 269"/>
                <a:gd name="T6" fmla="*/ 0 60000 65536"/>
                <a:gd name="T7" fmla="*/ 0 60000 65536"/>
                <a:gd name="T8" fmla="*/ 0 60000 65536"/>
              </a:gdLst>
              <a:ahLst/>
              <a:cxnLst>
                <a:cxn ang="T6">
                  <a:pos x="T0" y="T1"/>
                </a:cxn>
                <a:cxn ang="T7">
                  <a:pos x="T2" y="T3"/>
                </a:cxn>
                <a:cxn ang="T8">
                  <a:pos x="T4" y="T5"/>
                </a:cxn>
              </a:cxnLst>
              <a:rect l="0" t="0" r="r" b="b"/>
              <a:pathLst>
                <a:path w="126" h="269">
                  <a:moveTo>
                    <a:pt x="0" y="269"/>
                  </a:moveTo>
                  <a:lnTo>
                    <a:pt x="73" y="0"/>
                  </a:lnTo>
                  <a:lnTo>
                    <a:pt x="1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38" name="Freeform 20"/>
            <p:cNvSpPr>
              <a:spLocks/>
            </p:cNvSpPr>
            <p:nvPr/>
          </p:nvSpPr>
          <p:spPr bwMode="auto">
            <a:xfrm>
              <a:off x="3661" y="918"/>
              <a:ext cx="38" cy="75"/>
            </a:xfrm>
            <a:custGeom>
              <a:avLst/>
              <a:gdLst>
                <a:gd name="T0" fmla="*/ 0 w 75"/>
                <a:gd name="T1" fmla="*/ 19 h 150"/>
                <a:gd name="T2" fmla="*/ 1 w 75"/>
                <a:gd name="T3" fmla="*/ 19 h 150"/>
                <a:gd name="T4" fmla="*/ 2 w 75"/>
                <a:gd name="T5" fmla="*/ 19 h 150"/>
                <a:gd name="T6" fmla="*/ 3 w 75"/>
                <a:gd name="T7" fmla="*/ 18 h 150"/>
                <a:gd name="T8" fmla="*/ 4 w 75"/>
                <a:gd name="T9" fmla="*/ 18 h 150"/>
                <a:gd name="T10" fmla="*/ 5 w 75"/>
                <a:gd name="T11" fmla="*/ 17 h 150"/>
                <a:gd name="T12" fmla="*/ 5 w 75"/>
                <a:gd name="T13" fmla="*/ 17 h 150"/>
                <a:gd name="T14" fmla="*/ 6 w 75"/>
                <a:gd name="T15" fmla="*/ 16 h 150"/>
                <a:gd name="T16" fmla="*/ 7 w 75"/>
                <a:gd name="T17" fmla="*/ 15 h 150"/>
                <a:gd name="T18" fmla="*/ 8 w 75"/>
                <a:gd name="T19" fmla="*/ 14 h 150"/>
                <a:gd name="T20" fmla="*/ 8 w 75"/>
                <a:gd name="T21" fmla="*/ 13 h 150"/>
                <a:gd name="T22" fmla="*/ 9 w 75"/>
                <a:gd name="T23" fmla="*/ 12 h 150"/>
                <a:gd name="T24" fmla="*/ 9 w 75"/>
                <a:gd name="T25" fmla="*/ 11 h 150"/>
                <a:gd name="T26" fmla="*/ 9 w 75"/>
                <a:gd name="T27" fmla="*/ 10 h 150"/>
                <a:gd name="T28" fmla="*/ 10 w 75"/>
                <a:gd name="T29" fmla="*/ 9 h 150"/>
                <a:gd name="T30" fmla="*/ 10 w 75"/>
                <a:gd name="T31" fmla="*/ 7 h 150"/>
                <a:gd name="T32" fmla="*/ 10 w 75"/>
                <a:gd name="T33" fmla="*/ 6 h 150"/>
                <a:gd name="T34" fmla="*/ 10 w 75"/>
                <a:gd name="T35" fmla="*/ 5 h 150"/>
                <a:gd name="T36" fmla="*/ 10 w 75"/>
                <a:gd name="T37" fmla="*/ 4 h 150"/>
                <a:gd name="T38" fmla="*/ 9 w 75"/>
                <a:gd name="T39" fmla="*/ 4 h 150"/>
                <a:gd name="T40" fmla="*/ 9 w 75"/>
                <a:gd name="T41" fmla="*/ 3 h 150"/>
                <a:gd name="T42" fmla="*/ 9 w 75"/>
                <a:gd name="T43" fmla="*/ 2 h 150"/>
                <a:gd name="T44" fmla="*/ 8 w 75"/>
                <a:gd name="T45" fmla="*/ 1 h 150"/>
                <a:gd name="T46" fmla="*/ 8 w 75"/>
                <a:gd name="T47" fmla="*/ 1 h 150"/>
                <a:gd name="T48" fmla="*/ 7 w 75"/>
                <a:gd name="T49" fmla="*/ 1 h 150"/>
                <a:gd name="T50" fmla="*/ 6 w 75"/>
                <a:gd name="T51" fmla="*/ 0 h 150"/>
                <a:gd name="T52" fmla="*/ 5 w 75"/>
                <a:gd name="T53" fmla="*/ 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5" h="150">
                  <a:moveTo>
                    <a:pt x="0" y="150"/>
                  </a:moveTo>
                  <a:lnTo>
                    <a:pt x="6" y="149"/>
                  </a:lnTo>
                  <a:lnTo>
                    <a:pt x="12" y="148"/>
                  </a:lnTo>
                  <a:lnTo>
                    <a:pt x="19" y="144"/>
                  </a:lnTo>
                  <a:lnTo>
                    <a:pt x="26" y="141"/>
                  </a:lnTo>
                  <a:lnTo>
                    <a:pt x="33" y="136"/>
                  </a:lnTo>
                  <a:lnTo>
                    <a:pt x="39" y="131"/>
                  </a:lnTo>
                  <a:lnTo>
                    <a:pt x="45" y="124"/>
                  </a:lnTo>
                  <a:lnTo>
                    <a:pt x="51" y="117"/>
                  </a:lnTo>
                  <a:lnTo>
                    <a:pt x="57" y="109"/>
                  </a:lnTo>
                  <a:lnTo>
                    <a:pt x="61" y="101"/>
                  </a:lnTo>
                  <a:lnTo>
                    <a:pt x="66" y="92"/>
                  </a:lnTo>
                  <a:lnTo>
                    <a:pt x="69" y="84"/>
                  </a:lnTo>
                  <a:lnTo>
                    <a:pt x="72" y="74"/>
                  </a:lnTo>
                  <a:lnTo>
                    <a:pt x="74" y="66"/>
                  </a:lnTo>
                  <a:lnTo>
                    <a:pt x="75" y="56"/>
                  </a:lnTo>
                  <a:lnTo>
                    <a:pt x="75" y="47"/>
                  </a:lnTo>
                  <a:lnTo>
                    <a:pt x="75" y="39"/>
                  </a:lnTo>
                  <a:lnTo>
                    <a:pt x="74" y="32"/>
                  </a:lnTo>
                  <a:lnTo>
                    <a:pt x="72" y="25"/>
                  </a:lnTo>
                  <a:lnTo>
                    <a:pt x="69" y="18"/>
                  </a:lnTo>
                  <a:lnTo>
                    <a:pt x="66" y="12"/>
                  </a:lnTo>
                  <a:lnTo>
                    <a:pt x="61" y="8"/>
                  </a:lnTo>
                  <a:lnTo>
                    <a:pt x="57" y="4"/>
                  </a:lnTo>
                  <a:lnTo>
                    <a:pt x="52" y="2"/>
                  </a:lnTo>
                  <a:lnTo>
                    <a:pt x="45" y="0"/>
                  </a:lnTo>
                  <a:lnTo>
                    <a:pt x="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39" name="Line 21"/>
            <p:cNvSpPr>
              <a:spLocks noChangeShapeType="1"/>
            </p:cNvSpPr>
            <p:nvPr/>
          </p:nvSpPr>
          <p:spPr bwMode="auto">
            <a:xfrm flipH="1">
              <a:off x="3637" y="993"/>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40" name="Freeform 22"/>
            <p:cNvSpPr>
              <a:spLocks/>
            </p:cNvSpPr>
            <p:nvPr/>
          </p:nvSpPr>
          <p:spPr bwMode="auto">
            <a:xfrm>
              <a:off x="3740" y="959"/>
              <a:ext cx="48" cy="93"/>
            </a:xfrm>
            <a:custGeom>
              <a:avLst/>
              <a:gdLst>
                <a:gd name="T0" fmla="*/ 1 w 96"/>
                <a:gd name="T1" fmla="*/ 0 h 193"/>
                <a:gd name="T2" fmla="*/ 0 w 96"/>
                <a:gd name="T3" fmla="*/ 22 h 193"/>
                <a:gd name="T4" fmla="*/ 12 w 96"/>
                <a:gd name="T5" fmla="*/ 0 h 193"/>
                <a:gd name="T6" fmla="*/ 0 60000 65536"/>
                <a:gd name="T7" fmla="*/ 0 60000 65536"/>
                <a:gd name="T8" fmla="*/ 0 60000 65536"/>
              </a:gdLst>
              <a:ahLst/>
              <a:cxnLst>
                <a:cxn ang="T6">
                  <a:pos x="T0" y="T1"/>
                </a:cxn>
                <a:cxn ang="T7">
                  <a:pos x="T2" y="T3"/>
                </a:cxn>
                <a:cxn ang="T8">
                  <a:pos x="T4" y="T5"/>
                </a:cxn>
              </a:cxnLst>
              <a:rect l="0" t="0" r="r" b="b"/>
              <a:pathLst>
                <a:path w="96" h="193">
                  <a:moveTo>
                    <a:pt x="7" y="0"/>
                  </a:moveTo>
                  <a:lnTo>
                    <a:pt x="0" y="193"/>
                  </a:lnTo>
                  <a:lnTo>
                    <a:pt x="9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41" name="Freeform 23"/>
            <p:cNvSpPr>
              <a:spLocks/>
            </p:cNvSpPr>
            <p:nvPr/>
          </p:nvSpPr>
          <p:spPr bwMode="auto">
            <a:xfrm>
              <a:off x="3699" y="1600"/>
              <a:ext cx="62" cy="133"/>
            </a:xfrm>
            <a:custGeom>
              <a:avLst/>
              <a:gdLst>
                <a:gd name="T0" fmla="*/ 0 w 125"/>
                <a:gd name="T1" fmla="*/ 33 h 270"/>
                <a:gd name="T2" fmla="*/ 9 w 125"/>
                <a:gd name="T3" fmla="*/ 0 h 270"/>
                <a:gd name="T4" fmla="*/ 15 w 125"/>
                <a:gd name="T5" fmla="*/ 0 h 270"/>
                <a:gd name="T6" fmla="*/ 0 60000 65536"/>
                <a:gd name="T7" fmla="*/ 0 60000 65536"/>
                <a:gd name="T8" fmla="*/ 0 60000 65536"/>
              </a:gdLst>
              <a:ahLst/>
              <a:cxnLst>
                <a:cxn ang="T6">
                  <a:pos x="T0" y="T1"/>
                </a:cxn>
                <a:cxn ang="T7">
                  <a:pos x="T2" y="T3"/>
                </a:cxn>
                <a:cxn ang="T8">
                  <a:pos x="T4" y="T5"/>
                </a:cxn>
              </a:cxnLst>
              <a:rect l="0" t="0" r="r" b="b"/>
              <a:pathLst>
                <a:path w="125" h="270">
                  <a:moveTo>
                    <a:pt x="0" y="270"/>
                  </a:moveTo>
                  <a:lnTo>
                    <a:pt x="73" y="0"/>
                  </a:lnTo>
                  <a:lnTo>
                    <a:pt x="1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42" name="Freeform 24"/>
            <p:cNvSpPr>
              <a:spLocks/>
            </p:cNvSpPr>
            <p:nvPr/>
          </p:nvSpPr>
          <p:spPr bwMode="auto">
            <a:xfrm>
              <a:off x="3740" y="1600"/>
              <a:ext cx="38" cy="75"/>
            </a:xfrm>
            <a:custGeom>
              <a:avLst/>
              <a:gdLst>
                <a:gd name="T0" fmla="*/ 0 w 77"/>
                <a:gd name="T1" fmla="*/ 19 h 149"/>
                <a:gd name="T2" fmla="*/ 1 w 77"/>
                <a:gd name="T3" fmla="*/ 19 h 149"/>
                <a:gd name="T4" fmla="*/ 1 w 77"/>
                <a:gd name="T5" fmla="*/ 19 h 149"/>
                <a:gd name="T6" fmla="*/ 2 w 77"/>
                <a:gd name="T7" fmla="*/ 19 h 149"/>
                <a:gd name="T8" fmla="*/ 3 w 77"/>
                <a:gd name="T9" fmla="*/ 18 h 149"/>
                <a:gd name="T10" fmla="*/ 4 w 77"/>
                <a:gd name="T11" fmla="*/ 18 h 149"/>
                <a:gd name="T12" fmla="*/ 5 w 77"/>
                <a:gd name="T13" fmla="*/ 17 h 149"/>
                <a:gd name="T14" fmla="*/ 5 w 77"/>
                <a:gd name="T15" fmla="*/ 16 h 149"/>
                <a:gd name="T16" fmla="*/ 6 w 77"/>
                <a:gd name="T17" fmla="*/ 15 h 149"/>
                <a:gd name="T18" fmla="*/ 7 w 77"/>
                <a:gd name="T19" fmla="*/ 14 h 149"/>
                <a:gd name="T20" fmla="*/ 7 w 77"/>
                <a:gd name="T21" fmla="*/ 13 h 149"/>
                <a:gd name="T22" fmla="*/ 8 w 77"/>
                <a:gd name="T23" fmla="*/ 12 h 149"/>
                <a:gd name="T24" fmla="*/ 8 w 77"/>
                <a:gd name="T25" fmla="*/ 11 h 149"/>
                <a:gd name="T26" fmla="*/ 9 w 77"/>
                <a:gd name="T27" fmla="*/ 10 h 149"/>
                <a:gd name="T28" fmla="*/ 9 w 77"/>
                <a:gd name="T29" fmla="*/ 9 h 149"/>
                <a:gd name="T30" fmla="*/ 9 w 77"/>
                <a:gd name="T31" fmla="*/ 8 h 149"/>
                <a:gd name="T32" fmla="*/ 9 w 77"/>
                <a:gd name="T33" fmla="*/ 6 h 149"/>
                <a:gd name="T34" fmla="*/ 9 w 77"/>
                <a:gd name="T35" fmla="*/ 5 h 149"/>
                <a:gd name="T36" fmla="*/ 9 w 77"/>
                <a:gd name="T37" fmla="*/ 4 h 149"/>
                <a:gd name="T38" fmla="*/ 9 w 77"/>
                <a:gd name="T39" fmla="*/ 4 h 149"/>
                <a:gd name="T40" fmla="*/ 8 w 77"/>
                <a:gd name="T41" fmla="*/ 3 h 149"/>
                <a:gd name="T42" fmla="*/ 8 w 77"/>
                <a:gd name="T43" fmla="*/ 2 h 149"/>
                <a:gd name="T44" fmla="*/ 7 w 77"/>
                <a:gd name="T45" fmla="*/ 2 h 149"/>
                <a:gd name="T46" fmla="*/ 7 w 77"/>
                <a:gd name="T47" fmla="*/ 1 h 149"/>
                <a:gd name="T48" fmla="*/ 6 w 77"/>
                <a:gd name="T49" fmla="*/ 1 h 149"/>
                <a:gd name="T50" fmla="*/ 5 w 77"/>
                <a:gd name="T51" fmla="*/ 0 h 149"/>
                <a:gd name="T52" fmla="*/ 5 w 77"/>
                <a:gd name="T53" fmla="*/ 0 h 1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49">
                  <a:moveTo>
                    <a:pt x="0" y="149"/>
                  </a:moveTo>
                  <a:lnTo>
                    <a:pt x="8" y="149"/>
                  </a:lnTo>
                  <a:lnTo>
                    <a:pt x="14" y="147"/>
                  </a:lnTo>
                  <a:lnTo>
                    <a:pt x="21" y="145"/>
                  </a:lnTo>
                  <a:lnTo>
                    <a:pt x="28" y="141"/>
                  </a:lnTo>
                  <a:lnTo>
                    <a:pt x="34" y="137"/>
                  </a:lnTo>
                  <a:lnTo>
                    <a:pt x="41" y="131"/>
                  </a:lnTo>
                  <a:lnTo>
                    <a:pt x="47" y="125"/>
                  </a:lnTo>
                  <a:lnTo>
                    <a:pt x="52" y="117"/>
                  </a:lnTo>
                  <a:lnTo>
                    <a:pt x="58" y="110"/>
                  </a:lnTo>
                  <a:lnTo>
                    <a:pt x="63" y="101"/>
                  </a:lnTo>
                  <a:lnTo>
                    <a:pt x="67" y="93"/>
                  </a:lnTo>
                  <a:lnTo>
                    <a:pt x="71" y="83"/>
                  </a:lnTo>
                  <a:lnTo>
                    <a:pt x="74" y="75"/>
                  </a:lnTo>
                  <a:lnTo>
                    <a:pt x="76" y="65"/>
                  </a:lnTo>
                  <a:lnTo>
                    <a:pt x="77" y="57"/>
                  </a:lnTo>
                  <a:lnTo>
                    <a:pt x="77" y="48"/>
                  </a:lnTo>
                  <a:lnTo>
                    <a:pt x="77" y="40"/>
                  </a:lnTo>
                  <a:lnTo>
                    <a:pt x="76" y="32"/>
                  </a:lnTo>
                  <a:lnTo>
                    <a:pt x="74" y="25"/>
                  </a:lnTo>
                  <a:lnTo>
                    <a:pt x="71" y="18"/>
                  </a:lnTo>
                  <a:lnTo>
                    <a:pt x="67" y="13"/>
                  </a:lnTo>
                  <a:lnTo>
                    <a:pt x="63" y="9"/>
                  </a:lnTo>
                  <a:lnTo>
                    <a:pt x="58" y="5"/>
                  </a:lnTo>
                  <a:lnTo>
                    <a:pt x="52" y="2"/>
                  </a:lnTo>
                  <a:lnTo>
                    <a:pt x="47" y="0"/>
                  </a:lnTo>
                  <a:lnTo>
                    <a:pt x="4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43" name="Line 25"/>
            <p:cNvSpPr>
              <a:spLocks noChangeShapeType="1"/>
            </p:cNvSpPr>
            <p:nvPr/>
          </p:nvSpPr>
          <p:spPr bwMode="auto">
            <a:xfrm flipH="1">
              <a:off x="3713" y="1675"/>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44" name="Line 26"/>
            <p:cNvSpPr>
              <a:spLocks noChangeShapeType="1"/>
            </p:cNvSpPr>
            <p:nvPr/>
          </p:nvSpPr>
          <p:spPr bwMode="auto">
            <a:xfrm flipV="1">
              <a:off x="3798" y="1641"/>
              <a:ext cx="24"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45" name="Line 27"/>
            <p:cNvSpPr>
              <a:spLocks noChangeShapeType="1"/>
            </p:cNvSpPr>
            <p:nvPr/>
          </p:nvSpPr>
          <p:spPr bwMode="auto">
            <a:xfrm>
              <a:off x="3812" y="1682"/>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46" name="Line 28"/>
            <p:cNvSpPr>
              <a:spLocks noChangeShapeType="1"/>
            </p:cNvSpPr>
            <p:nvPr/>
          </p:nvSpPr>
          <p:spPr bwMode="auto">
            <a:xfrm flipH="1">
              <a:off x="3836" y="1641"/>
              <a:ext cx="24"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26333" name="Group 29"/>
          <p:cNvGrpSpPr>
            <a:grpSpLocks/>
          </p:cNvGrpSpPr>
          <p:nvPr/>
        </p:nvGrpSpPr>
        <p:grpSpPr bwMode="auto">
          <a:xfrm>
            <a:off x="2667000" y="587375"/>
            <a:ext cx="3344863" cy="2517775"/>
            <a:chOff x="249" y="370"/>
            <a:chExt cx="2107" cy="1586"/>
          </a:xfrm>
        </p:grpSpPr>
        <p:sp>
          <p:nvSpPr>
            <p:cNvPr id="53303" name="Line 30"/>
            <p:cNvSpPr>
              <a:spLocks noChangeShapeType="1"/>
            </p:cNvSpPr>
            <p:nvPr/>
          </p:nvSpPr>
          <p:spPr bwMode="auto">
            <a:xfrm>
              <a:off x="1767" y="370"/>
              <a:ext cx="0" cy="32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4" name="Line 31"/>
            <p:cNvSpPr>
              <a:spLocks noChangeShapeType="1"/>
            </p:cNvSpPr>
            <p:nvPr/>
          </p:nvSpPr>
          <p:spPr bwMode="auto">
            <a:xfrm flipH="1">
              <a:off x="424" y="1363"/>
              <a:ext cx="1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5" name="Line 32"/>
            <p:cNvSpPr>
              <a:spLocks noChangeShapeType="1"/>
            </p:cNvSpPr>
            <p:nvPr/>
          </p:nvSpPr>
          <p:spPr bwMode="auto">
            <a:xfrm flipV="1">
              <a:off x="424" y="370"/>
              <a:ext cx="0" cy="99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6" name="Line 33"/>
            <p:cNvSpPr>
              <a:spLocks noChangeShapeType="1"/>
            </p:cNvSpPr>
            <p:nvPr/>
          </p:nvSpPr>
          <p:spPr bwMode="auto">
            <a:xfrm>
              <a:off x="2024" y="1620"/>
              <a:ext cx="332" cy="33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7" name="Line 34"/>
            <p:cNvSpPr>
              <a:spLocks noChangeShapeType="1"/>
            </p:cNvSpPr>
            <p:nvPr/>
          </p:nvSpPr>
          <p:spPr bwMode="auto">
            <a:xfrm>
              <a:off x="424" y="1363"/>
              <a:ext cx="592" cy="593"/>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8" name="Line 35"/>
            <p:cNvSpPr>
              <a:spLocks noChangeShapeType="1"/>
            </p:cNvSpPr>
            <p:nvPr/>
          </p:nvSpPr>
          <p:spPr bwMode="auto">
            <a:xfrm flipH="1" flipV="1">
              <a:off x="1003" y="1750"/>
              <a:ext cx="133"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9" name="Line 36"/>
            <p:cNvSpPr>
              <a:spLocks noChangeShapeType="1"/>
            </p:cNvSpPr>
            <p:nvPr/>
          </p:nvSpPr>
          <p:spPr bwMode="auto">
            <a:xfrm>
              <a:off x="1061" y="1809"/>
              <a:ext cx="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10" name="Line 37"/>
            <p:cNvSpPr>
              <a:spLocks noChangeShapeType="1"/>
            </p:cNvSpPr>
            <p:nvPr/>
          </p:nvSpPr>
          <p:spPr bwMode="auto">
            <a:xfrm>
              <a:off x="1061" y="1750"/>
              <a:ext cx="134"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11" name="Freeform 38"/>
            <p:cNvSpPr>
              <a:spLocks/>
            </p:cNvSpPr>
            <p:nvPr/>
          </p:nvSpPr>
          <p:spPr bwMode="auto">
            <a:xfrm>
              <a:off x="516" y="394"/>
              <a:ext cx="72" cy="134"/>
            </a:xfrm>
            <a:custGeom>
              <a:avLst/>
              <a:gdLst>
                <a:gd name="T0" fmla="*/ 0 w 144"/>
                <a:gd name="T1" fmla="*/ 0 h 271"/>
                <a:gd name="T2" fmla="*/ 0 w 144"/>
                <a:gd name="T3" fmla="*/ 33 h 271"/>
                <a:gd name="T4" fmla="*/ 18 w 144"/>
                <a:gd name="T5" fmla="*/ 0 h 271"/>
                <a:gd name="T6" fmla="*/ 0 60000 65536"/>
                <a:gd name="T7" fmla="*/ 0 60000 65536"/>
                <a:gd name="T8" fmla="*/ 0 60000 65536"/>
              </a:gdLst>
              <a:ahLst/>
              <a:cxnLst>
                <a:cxn ang="T6">
                  <a:pos x="T0" y="T1"/>
                </a:cxn>
                <a:cxn ang="T7">
                  <a:pos x="T2" y="T3"/>
                </a:cxn>
                <a:cxn ang="T8">
                  <a:pos x="T4" y="T5"/>
                </a:cxn>
              </a:cxnLst>
              <a:rect l="0" t="0" r="r" b="b"/>
              <a:pathLst>
                <a:path w="144" h="271">
                  <a:moveTo>
                    <a:pt x="0" y="0"/>
                  </a:moveTo>
                  <a:lnTo>
                    <a:pt x="0" y="271"/>
                  </a:lnTo>
                  <a:lnTo>
                    <a:pt x="14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12" name="Line 39"/>
            <p:cNvSpPr>
              <a:spLocks noChangeShapeType="1"/>
            </p:cNvSpPr>
            <p:nvPr/>
          </p:nvSpPr>
          <p:spPr bwMode="auto">
            <a:xfrm>
              <a:off x="283" y="1309"/>
              <a:ext cx="35"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13" name="Line 40"/>
            <p:cNvSpPr>
              <a:spLocks noChangeShapeType="1"/>
            </p:cNvSpPr>
            <p:nvPr/>
          </p:nvSpPr>
          <p:spPr bwMode="auto">
            <a:xfrm flipH="1">
              <a:off x="249" y="1309"/>
              <a:ext cx="103"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14" name="Line 41"/>
            <p:cNvSpPr>
              <a:spLocks noChangeShapeType="1"/>
            </p:cNvSpPr>
            <p:nvPr/>
          </p:nvSpPr>
          <p:spPr bwMode="auto">
            <a:xfrm flipH="1">
              <a:off x="581" y="552"/>
              <a:ext cx="1008" cy="81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15" name="Line 42"/>
            <p:cNvSpPr>
              <a:spLocks noChangeShapeType="1"/>
            </p:cNvSpPr>
            <p:nvPr/>
          </p:nvSpPr>
          <p:spPr bwMode="auto">
            <a:xfrm>
              <a:off x="581" y="1363"/>
              <a:ext cx="1432" cy="38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16" name="Freeform 43"/>
            <p:cNvSpPr>
              <a:spLocks/>
            </p:cNvSpPr>
            <p:nvPr/>
          </p:nvSpPr>
          <p:spPr bwMode="auto">
            <a:xfrm>
              <a:off x="1058" y="706"/>
              <a:ext cx="61" cy="133"/>
            </a:xfrm>
            <a:custGeom>
              <a:avLst/>
              <a:gdLst>
                <a:gd name="T0" fmla="*/ 0 w 126"/>
                <a:gd name="T1" fmla="*/ 33 h 270"/>
                <a:gd name="T2" fmla="*/ 8 w 126"/>
                <a:gd name="T3" fmla="*/ 0 h 270"/>
                <a:gd name="T4" fmla="*/ 15 w 126"/>
                <a:gd name="T5" fmla="*/ 0 h 270"/>
                <a:gd name="T6" fmla="*/ 0 60000 65536"/>
                <a:gd name="T7" fmla="*/ 0 60000 65536"/>
                <a:gd name="T8" fmla="*/ 0 60000 65536"/>
              </a:gdLst>
              <a:ahLst/>
              <a:cxnLst>
                <a:cxn ang="T6">
                  <a:pos x="T0" y="T1"/>
                </a:cxn>
                <a:cxn ang="T7">
                  <a:pos x="T2" y="T3"/>
                </a:cxn>
                <a:cxn ang="T8">
                  <a:pos x="T4" y="T5"/>
                </a:cxn>
              </a:cxnLst>
              <a:rect l="0" t="0" r="r" b="b"/>
              <a:pathLst>
                <a:path w="126" h="270">
                  <a:moveTo>
                    <a:pt x="0" y="270"/>
                  </a:moveTo>
                  <a:lnTo>
                    <a:pt x="72" y="0"/>
                  </a:lnTo>
                  <a:lnTo>
                    <a:pt x="1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17" name="Freeform 44"/>
            <p:cNvSpPr>
              <a:spLocks/>
            </p:cNvSpPr>
            <p:nvPr/>
          </p:nvSpPr>
          <p:spPr bwMode="auto">
            <a:xfrm>
              <a:off x="1102" y="706"/>
              <a:ext cx="34" cy="75"/>
            </a:xfrm>
            <a:custGeom>
              <a:avLst/>
              <a:gdLst>
                <a:gd name="T0" fmla="*/ 0 w 76"/>
                <a:gd name="T1" fmla="*/ 19 h 149"/>
                <a:gd name="T2" fmla="*/ 0 w 76"/>
                <a:gd name="T3" fmla="*/ 19 h 149"/>
                <a:gd name="T4" fmla="*/ 1 w 76"/>
                <a:gd name="T5" fmla="*/ 19 h 149"/>
                <a:gd name="T6" fmla="*/ 2 w 76"/>
                <a:gd name="T7" fmla="*/ 19 h 149"/>
                <a:gd name="T8" fmla="*/ 2 w 76"/>
                <a:gd name="T9" fmla="*/ 18 h 149"/>
                <a:gd name="T10" fmla="*/ 3 w 76"/>
                <a:gd name="T11" fmla="*/ 18 h 149"/>
                <a:gd name="T12" fmla="*/ 4 w 76"/>
                <a:gd name="T13" fmla="*/ 17 h 149"/>
                <a:gd name="T14" fmla="*/ 4 w 76"/>
                <a:gd name="T15" fmla="*/ 16 h 149"/>
                <a:gd name="T16" fmla="*/ 4 w 76"/>
                <a:gd name="T17" fmla="*/ 15 h 149"/>
                <a:gd name="T18" fmla="*/ 5 w 76"/>
                <a:gd name="T19" fmla="*/ 14 h 149"/>
                <a:gd name="T20" fmla="*/ 6 w 76"/>
                <a:gd name="T21" fmla="*/ 13 h 149"/>
                <a:gd name="T22" fmla="*/ 6 w 76"/>
                <a:gd name="T23" fmla="*/ 12 h 149"/>
                <a:gd name="T24" fmla="*/ 6 w 76"/>
                <a:gd name="T25" fmla="*/ 11 h 149"/>
                <a:gd name="T26" fmla="*/ 7 w 76"/>
                <a:gd name="T27" fmla="*/ 10 h 149"/>
                <a:gd name="T28" fmla="*/ 7 w 76"/>
                <a:gd name="T29" fmla="*/ 9 h 149"/>
                <a:gd name="T30" fmla="*/ 7 w 76"/>
                <a:gd name="T31" fmla="*/ 8 h 149"/>
                <a:gd name="T32" fmla="*/ 7 w 76"/>
                <a:gd name="T33" fmla="*/ 6 h 149"/>
                <a:gd name="T34" fmla="*/ 7 w 76"/>
                <a:gd name="T35" fmla="*/ 5 h 149"/>
                <a:gd name="T36" fmla="*/ 7 w 76"/>
                <a:gd name="T37" fmla="*/ 4 h 149"/>
                <a:gd name="T38" fmla="*/ 7 w 76"/>
                <a:gd name="T39" fmla="*/ 4 h 149"/>
                <a:gd name="T40" fmla="*/ 6 w 76"/>
                <a:gd name="T41" fmla="*/ 3 h 149"/>
                <a:gd name="T42" fmla="*/ 6 w 76"/>
                <a:gd name="T43" fmla="*/ 2 h 149"/>
                <a:gd name="T44" fmla="*/ 6 w 76"/>
                <a:gd name="T45" fmla="*/ 2 h 149"/>
                <a:gd name="T46" fmla="*/ 5 w 76"/>
                <a:gd name="T47" fmla="*/ 1 h 149"/>
                <a:gd name="T48" fmla="*/ 4 w 76"/>
                <a:gd name="T49" fmla="*/ 1 h 149"/>
                <a:gd name="T50" fmla="*/ 4 w 76"/>
                <a:gd name="T51" fmla="*/ 0 h 149"/>
                <a:gd name="T52" fmla="*/ 4 w 76"/>
                <a:gd name="T53" fmla="*/ 0 h 1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6" h="149">
                  <a:moveTo>
                    <a:pt x="0" y="149"/>
                  </a:moveTo>
                  <a:lnTo>
                    <a:pt x="6" y="149"/>
                  </a:lnTo>
                  <a:lnTo>
                    <a:pt x="13" y="147"/>
                  </a:lnTo>
                  <a:lnTo>
                    <a:pt x="20" y="145"/>
                  </a:lnTo>
                  <a:lnTo>
                    <a:pt x="27" y="141"/>
                  </a:lnTo>
                  <a:lnTo>
                    <a:pt x="33" y="137"/>
                  </a:lnTo>
                  <a:lnTo>
                    <a:pt x="39" y="131"/>
                  </a:lnTo>
                  <a:lnTo>
                    <a:pt x="46" y="125"/>
                  </a:lnTo>
                  <a:lnTo>
                    <a:pt x="52" y="117"/>
                  </a:lnTo>
                  <a:lnTo>
                    <a:pt x="58" y="110"/>
                  </a:lnTo>
                  <a:lnTo>
                    <a:pt x="62" y="101"/>
                  </a:lnTo>
                  <a:lnTo>
                    <a:pt x="66" y="93"/>
                  </a:lnTo>
                  <a:lnTo>
                    <a:pt x="69" y="84"/>
                  </a:lnTo>
                  <a:lnTo>
                    <a:pt x="73" y="75"/>
                  </a:lnTo>
                  <a:lnTo>
                    <a:pt x="75" y="66"/>
                  </a:lnTo>
                  <a:lnTo>
                    <a:pt x="76" y="57"/>
                  </a:lnTo>
                  <a:lnTo>
                    <a:pt x="76" y="48"/>
                  </a:lnTo>
                  <a:lnTo>
                    <a:pt x="76" y="40"/>
                  </a:lnTo>
                  <a:lnTo>
                    <a:pt x="75" y="32"/>
                  </a:lnTo>
                  <a:lnTo>
                    <a:pt x="73" y="25"/>
                  </a:lnTo>
                  <a:lnTo>
                    <a:pt x="69" y="18"/>
                  </a:lnTo>
                  <a:lnTo>
                    <a:pt x="66" y="13"/>
                  </a:lnTo>
                  <a:lnTo>
                    <a:pt x="62" y="9"/>
                  </a:lnTo>
                  <a:lnTo>
                    <a:pt x="58" y="4"/>
                  </a:lnTo>
                  <a:lnTo>
                    <a:pt x="52" y="2"/>
                  </a:lnTo>
                  <a:lnTo>
                    <a:pt x="46" y="0"/>
                  </a:lnTo>
                  <a:lnTo>
                    <a:pt x="4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18" name="Line 45"/>
            <p:cNvSpPr>
              <a:spLocks noChangeShapeType="1"/>
            </p:cNvSpPr>
            <p:nvPr/>
          </p:nvSpPr>
          <p:spPr bwMode="auto">
            <a:xfrm flipH="1">
              <a:off x="1075" y="781"/>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19" name="Freeform 46"/>
            <p:cNvSpPr>
              <a:spLocks/>
            </p:cNvSpPr>
            <p:nvPr/>
          </p:nvSpPr>
          <p:spPr bwMode="auto">
            <a:xfrm>
              <a:off x="1181" y="747"/>
              <a:ext cx="48" cy="96"/>
            </a:xfrm>
            <a:custGeom>
              <a:avLst/>
              <a:gdLst>
                <a:gd name="T0" fmla="*/ 0 w 97"/>
                <a:gd name="T1" fmla="*/ 0 h 193"/>
                <a:gd name="T2" fmla="*/ 0 w 97"/>
                <a:gd name="T3" fmla="*/ 24 h 193"/>
                <a:gd name="T4" fmla="*/ 12 w 97"/>
                <a:gd name="T5" fmla="*/ 0 h 193"/>
                <a:gd name="T6" fmla="*/ 0 60000 65536"/>
                <a:gd name="T7" fmla="*/ 0 60000 65536"/>
                <a:gd name="T8" fmla="*/ 0 60000 65536"/>
              </a:gdLst>
              <a:ahLst/>
              <a:cxnLst>
                <a:cxn ang="T6">
                  <a:pos x="T0" y="T1"/>
                </a:cxn>
                <a:cxn ang="T7">
                  <a:pos x="T2" y="T3"/>
                </a:cxn>
                <a:cxn ang="T8">
                  <a:pos x="T4" y="T5"/>
                </a:cxn>
              </a:cxnLst>
              <a:rect l="0" t="0" r="r" b="b"/>
              <a:pathLst>
                <a:path w="97" h="193">
                  <a:moveTo>
                    <a:pt x="6" y="0"/>
                  </a:moveTo>
                  <a:lnTo>
                    <a:pt x="0" y="193"/>
                  </a:lnTo>
                  <a:lnTo>
                    <a:pt x="9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20" name="Freeform 47"/>
            <p:cNvSpPr>
              <a:spLocks/>
            </p:cNvSpPr>
            <p:nvPr/>
          </p:nvSpPr>
          <p:spPr bwMode="auto">
            <a:xfrm>
              <a:off x="1356" y="1648"/>
              <a:ext cx="61" cy="130"/>
            </a:xfrm>
            <a:custGeom>
              <a:avLst/>
              <a:gdLst>
                <a:gd name="T0" fmla="*/ 0 w 125"/>
                <a:gd name="T1" fmla="*/ 30 h 270"/>
                <a:gd name="T2" fmla="*/ 8 w 125"/>
                <a:gd name="T3" fmla="*/ 0 h 270"/>
                <a:gd name="T4" fmla="*/ 15 w 125"/>
                <a:gd name="T5" fmla="*/ 0 h 270"/>
                <a:gd name="T6" fmla="*/ 0 60000 65536"/>
                <a:gd name="T7" fmla="*/ 0 60000 65536"/>
                <a:gd name="T8" fmla="*/ 0 60000 65536"/>
              </a:gdLst>
              <a:ahLst/>
              <a:cxnLst>
                <a:cxn ang="T6">
                  <a:pos x="T0" y="T1"/>
                </a:cxn>
                <a:cxn ang="T7">
                  <a:pos x="T2" y="T3"/>
                </a:cxn>
                <a:cxn ang="T8">
                  <a:pos x="T4" y="T5"/>
                </a:cxn>
              </a:cxnLst>
              <a:rect l="0" t="0" r="r" b="b"/>
              <a:pathLst>
                <a:path w="125" h="270">
                  <a:moveTo>
                    <a:pt x="0" y="270"/>
                  </a:moveTo>
                  <a:lnTo>
                    <a:pt x="72" y="0"/>
                  </a:lnTo>
                  <a:lnTo>
                    <a:pt x="1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21" name="Freeform 48"/>
            <p:cNvSpPr>
              <a:spLocks/>
            </p:cNvSpPr>
            <p:nvPr/>
          </p:nvSpPr>
          <p:spPr bwMode="auto">
            <a:xfrm>
              <a:off x="1397" y="1648"/>
              <a:ext cx="37" cy="72"/>
            </a:xfrm>
            <a:custGeom>
              <a:avLst/>
              <a:gdLst>
                <a:gd name="T0" fmla="*/ 0 w 77"/>
                <a:gd name="T1" fmla="*/ 17 h 150"/>
                <a:gd name="T2" fmla="*/ 0 w 77"/>
                <a:gd name="T3" fmla="*/ 17 h 150"/>
                <a:gd name="T4" fmla="*/ 1 w 77"/>
                <a:gd name="T5" fmla="*/ 16 h 150"/>
                <a:gd name="T6" fmla="*/ 2 w 77"/>
                <a:gd name="T7" fmla="*/ 16 h 150"/>
                <a:gd name="T8" fmla="*/ 3 w 77"/>
                <a:gd name="T9" fmla="*/ 16 h 150"/>
                <a:gd name="T10" fmla="*/ 4 w 77"/>
                <a:gd name="T11" fmla="*/ 15 h 150"/>
                <a:gd name="T12" fmla="*/ 5 w 77"/>
                <a:gd name="T13" fmla="*/ 14 h 150"/>
                <a:gd name="T14" fmla="*/ 5 w 77"/>
                <a:gd name="T15" fmla="*/ 14 h 150"/>
                <a:gd name="T16" fmla="*/ 6 w 77"/>
                <a:gd name="T17" fmla="*/ 13 h 150"/>
                <a:gd name="T18" fmla="*/ 6 w 77"/>
                <a:gd name="T19" fmla="*/ 12 h 150"/>
                <a:gd name="T20" fmla="*/ 7 w 77"/>
                <a:gd name="T21" fmla="*/ 12 h 150"/>
                <a:gd name="T22" fmla="*/ 7 w 77"/>
                <a:gd name="T23" fmla="*/ 11 h 150"/>
                <a:gd name="T24" fmla="*/ 8 w 77"/>
                <a:gd name="T25" fmla="*/ 9 h 150"/>
                <a:gd name="T26" fmla="*/ 8 w 77"/>
                <a:gd name="T27" fmla="*/ 8 h 150"/>
                <a:gd name="T28" fmla="*/ 8 w 77"/>
                <a:gd name="T29" fmla="*/ 7 h 150"/>
                <a:gd name="T30" fmla="*/ 9 w 77"/>
                <a:gd name="T31" fmla="*/ 6 h 150"/>
                <a:gd name="T32" fmla="*/ 9 w 77"/>
                <a:gd name="T33" fmla="*/ 6 h 150"/>
                <a:gd name="T34" fmla="*/ 9 w 77"/>
                <a:gd name="T35" fmla="*/ 4 h 150"/>
                <a:gd name="T36" fmla="*/ 8 w 77"/>
                <a:gd name="T37" fmla="*/ 4 h 150"/>
                <a:gd name="T38" fmla="*/ 8 w 77"/>
                <a:gd name="T39" fmla="*/ 3 h 150"/>
                <a:gd name="T40" fmla="*/ 8 w 77"/>
                <a:gd name="T41" fmla="*/ 2 h 150"/>
                <a:gd name="T42" fmla="*/ 7 w 77"/>
                <a:gd name="T43" fmla="*/ 1 h 150"/>
                <a:gd name="T44" fmla="*/ 7 w 77"/>
                <a:gd name="T45" fmla="*/ 1 h 150"/>
                <a:gd name="T46" fmla="*/ 6 w 77"/>
                <a:gd name="T47" fmla="*/ 0 h 150"/>
                <a:gd name="T48" fmla="*/ 6 w 77"/>
                <a:gd name="T49" fmla="*/ 0 h 150"/>
                <a:gd name="T50" fmla="*/ 5 w 77"/>
                <a:gd name="T51" fmla="*/ 0 h 150"/>
                <a:gd name="T52" fmla="*/ 5 w 77"/>
                <a:gd name="T53" fmla="*/ 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0" y="150"/>
                  </a:moveTo>
                  <a:lnTo>
                    <a:pt x="6" y="150"/>
                  </a:lnTo>
                  <a:lnTo>
                    <a:pt x="14" y="148"/>
                  </a:lnTo>
                  <a:lnTo>
                    <a:pt x="20" y="145"/>
                  </a:lnTo>
                  <a:lnTo>
                    <a:pt x="27" y="142"/>
                  </a:lnTo>
                  <a:lnTo>
                    <a:pt x="34" y="137"/>
                  </a:lnTo>
                  <a:lnTo>
                    <a:pt x="41" y="131"/>
                  </a:lnTo>
                  <a:lnTo>
                    <a:pt x="46" y="125"/>
                  </a:lnTo>
                  <a:lnTo>
                    <a:pt x="52" y="118"/>
                  </a:lnTo>
                  <a:lnTo>
                    <a:pt x="58" y="110"/>
                  </a:lnTo>
                  <a:lnTo>
                    <a:pt x="62" y="102"/>
                  </a:lnTo>
                  <a:lnTo>
                    <a:pt x="66" y="93"/>
                  </a:lnTo>
                  <a:lnTo>
                    <a:pt x="70" y="84"/>
                  </a:lnTo>
                  <a:lnTo>
                    <a:pt x="73" y="76"/>
                  </a:lnTo>
                  <a:lnTo>
                    <a:pt x="75" y="66"/>
                  </a:lnTo>
                  <a:lnTo>
                    <a:pt x="76" y="58"/>
                  </a:lnTo>
                  <a:lnTo>
                    <a:pt x="77" y="49"/>
                  </a:lnTo>
                  <a:lnTo>
                    <a:pt x="76" y="40"/>
                  </a:lnTo>
                  <a:lnTo>
                    <a:pt x="75" y="33"/>
                  </a:lnTo>
                  <a:lnTo>
                    <a:pt x="73" y="26"/>
                  </a:lnTo>
                  <a:lnTo>
                    <a:pt x="70" y="19"/>
                  </a:lnTo>
                  <a:lnTo>
                    <a:pt x="67" y="14"/>
                  </a:lnTo>
                  <a:lnTo>
                    <a:pt x="63" y="9"/>
                  </a:lnTo>
                  <a:lnTo>
                    <a:pt x="58" y="5"/>
                  </a:lnTo>
                  <a:lnTo>
                    <a:pt x="52" y="2"/>
                  </a:lnTo>
                  <a:lnTo>
                    <a:pt x="47" y="1"/>
                  </a:lnTo>
                  <a:lnTo>
                    <a:pt x="4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22" name="Line 49"/>
            <p:cNvSpPr>
              <a:spLocks noChangeShapeType="1"/>
            </p:cNvSpPr>
            <p:nvPr/>
          </p:nvSpPr>
          <p:spPr bwMode="auto">
            <a:xfrm flipH="1">
              <a:off x="1373" y="1720"/>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23" name="Line 50"/>
            <p:cNvSpPr>
              <a:spLocks noChangeShapeType="1"/>
            </p:cNvSpPr>
            <p:nvPr/>
          </p:nvSpPr>
          <p:spPr bwMode="auto">
            <a:xfrm flipV="1">
              <a:off x="1455" y="1689"/>
              <a:ext cx="27"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24" name="Line 51"/>
            <p:cNvSpPr>
              <a:spLocks noChangeShapeType="1"/>
            </p:cNvSpPr>
            <p:nvPr/>
          </p:nvSpPr>
          <p:spPr bwMode="auto">
            <a:xfrm>
              <a:off x="1469" y="1730"/>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25" name="Line 52"/>
            <p:cNvSpPr>
              <a:spLocks noChangeShapeType="1"/>
            </p:cNvSpPr>
            <p:nvPr/>
          </p:nvSpPr>
          <p:spPr bwMode="auto">
            <a:xfrm flipH="1">
              <a:off x="1493" y="1689"/>
              <a:ext cx="24"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26" name="Freeform 53"/>
            <p:cNvSpPr>
              <a:spLocks/>
            </p:cNvSpPr>
            <p:nvPr/>
          </p:nvSpPr>
          <p:spPr bwMode="auto">
            <a:xfrm>
              <a:off x="1530" y="1082"/>
              <a:ext cx="62" cy="131"/>
            </a:xfrm>
            <a:custGeom>
              <a:avLst/>
              <a:gdLst>
                <a:gd name="T0" fmla="*/ 0 w 124"/>
                <a:gd name="T1" fmla="*/ 31 h 269"/>
                <a:gd name="T2" fmla="*/ 9 w 124"/>
                <a:gd name="T3" fmla="*/ 0 h 269"/>
                <a:gd name="T4" fmla="*/ 16 w 124"/>
                <a:gd name="T5" fmla="*/ 0 h 269"/>
                <a:gd name="T6" fmla="*/ 0 60000 65536"/>
                <a:gd name="T7" fmla="*/ 0 60000 65536"/>
                <a:gd name="T8" fmla="*/ 0 60000 65536"/>
              </a:gdLst>
              <a:ahLst/>
              <a:cxnLst>
                <a:cxn ang="T6">
                  <a:pos x="T0" y="T1"/>
                </a:cxn>
                <a:cxn ang="T7">
                  <a:pos x="T2" y="T3"/>
                </a:cxn>
                <a:cxn ang="T8">
                  <a:pos x="T4" y="T5"/>
                </a:cxn>
              </a:cxnLst>
              <a:rect l="0" t="0" r="r" b="b"/>
              <a:pathLst>
                <a:path w="124" h="269">
                  <a:moveTo>
                    <a:pt x="0" y="269"/>
                  </a:moveTo>
                  <a:lnTo>
                    <a:pt x="72" y="0"/>
                  </a:lnTo>
                  <a:lnTo>
                    <a:pt x="1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27" name="Freeform 54"/>
            <p:cNvSpPr>
              <a:spLocks/>
            </p:cNvSpPr>
            <p:nvPr/>
          </p:nvSpPr>
          <p:spPr bwMode="auto">
            <a:xfrm>
              <a:off x="1571" y="1082"/>
              <a:ext cx="38" cy="72"/>
            </a:xfrm>
            <a:custGeom>
              <a:avLst/>
              <a:gdLst>
                <a:gd name="T0" fmla="*/ 0 w 75"/>
                <a:gd name="T1" fmla="*/ 17 h 150"/>
                <a:gd name="T2" fmla="*/ 1 w 75"/>
                <a:gd name="T3" fmla="*/ 17 h 150"/>
                <a:gd name="T4" fmla="*/ 2 w 75"/>
                <a:gd name="T5" fmla="*/ 16 h 150"/>
                <a:gd name="T6" fmla="*/ 3 w 75"/>
                <a:gd name="T7" fmla="*/ 16 h 150"/>
                <a:gd name="T8" fmla="*/ 4 w 75"/>
                <a:gd name="T9" fmla="*/ 16 h 150"/>
                <a:gd name="T10" fmla="*/ 5 w 75"/>
                <a:gd name="T11" fmla="*/ 15 h 150"/>
                <a:gd name="T12" fmla="*/ 5 w 75"/>
                <a:gd name="T13" fmla="*/ 14 h 150"/>
                <a:gd name="T14" fmla="*/ 6 w 75"/>
                <a:gd name="T15" fmla="*/ 14 h 150"/>
                <a:gd name="T16" fmla="*/ 7 w 75"/>
                <a:gd name="T17" fmla="*/ 13 h 150"/>
                <a:gd name="T18" fmla="*/ 7 w 75"/>
                <a:gd name="T19" fmla="*/ 12 h 150"/>
                <a:gd name="T20" fmla="*/ 8 w 75"/>
                <a:gd name="T21" fmla="*/ 11 h 150"/>
                <a:gd name="T22" fmla="*/ 9 w 75"/>
                <a:gd name="T23" fmla="*/ 10 h 150"/>
                <a:gd name="T24" fmla="*/ 9 w 75"/>
                <a:gd name="T25" fmla="*/ 9 h 150"/>
                <a:gd name="T26" fmla="*/ 9 w 75"/>
                <a:gd name="T27" fmla="*/ 8 h 150"/>
                <a:gd name="T28" fmla="*/ 10 w 75"/>
                <a:gd name="T29" fmla="*/ 7 h 150"/>
                <a:gd name="T30" fmla="*/ 10 w 75"/>
                <a:gd name="T31" fmla="*/ 6 h 150"/>
                <a:gd name="T32" fmla="*/ 10 w 75"/>
                <a:gd name="T33" fmla="*/ 5 h 150"/>
                <a:gd name="T34" fmla="*/ 10 w 75"/>
                <a:gd name="T35" fmla="*/ 4 h 150"/>
                <a:gd name="T36" fmla="*/ 10 w 75"/>
                <a:gd name="T37" fmla="*/ 3 h 150"/>
                <a:gd name="T38" fmla="*/ 9 w 75"/>
                <a:gd name="T39" fmla="*/ 3 h 150"/>
                <a:gd name="T40" fmla="*/ 9 w 75"/>
                <a:gd name="T41" fmla="*/ 2 h 150"/>
                <a:gd name="T42" fmla="*/ 9 w 75"/>
                <a:gd name="T43" fmla="*/ 1 h 150"/>
                <a:gd name="T44" fmla="*/ 8 w 75"/>
                <a:gd name="T45" fmla="*/ 1 h 150"/>
                <a:gd name="T46" fmla="*/ 8 w 75"/>
                <a:gd name="T47" fmla="*/ 0 h 150"/>
                <a:gd name="T48" fmla="*/ 7 w 75"/>
                <a:gd name="T49" fmla="*/ 0 h 150"/>
                <a:gd name="T50" fmla="*/ 6 w 75"/>
                <a:gd name="T51" fmla="*/ 0 h 150"/>
                <a:gd name="T52" fmla="*/ 5 w 75"/>
                <a:gd name="T53" fmla="*/ 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5" h="150">
                  <a:moveTo>
                    <a:pt x="0" y="150"/>
                  </a:moveTo>
                  <a:lnTo>
                    <a:pt x="6" y="149"/>
                  </a:lnTo>
                  <a:lnTo>
                    <a:pt x="13" y="148"/>
                  </a:lnTo>
                  <a:lnTo>
                    <a:pt x="19" y="145"/>
                  </a:lnTo>
                  <a:lnTo>
                    <a:pt x="26" y="141"/>
                  </a:lnTo>
                  <a:lnTo>
                    <a:pt x="33" y="136"/>
                  </a:lnTo>
                  <a:lnTo>
                    <a:pt x="39" y="131"/>
                  </a:lnTo>
                  <a:lnTo>
                    <a:pt x="46" y="124"/>
                  </a:lnTo>
                  <a:lnTo>
                    <a:pt x="51" y="117"/>
                  </a:lnTo>
                  <a:lnTo>
                    <a:pt x="56" y="109"/>
                  </a:lnTo>
                  <a:lnTo>
                    <a:pt x="62" y="101"/>
                  </a:lnTo>
                  <a:lnTo>
                    <a:pt x="66" y="92"/>
                  </a:lnTo>
                  <a:lnTo>
                    <a:pt x="69" y="84"/>
                  </a:lnTo>
                  <a:lnTo>
                    <a:pt x="72" y="74"/>
                  </a:lnTo>
                  <a:lnTo>
                    <a:pt x="74" y="66"/>
                  </a:lnTo>
                  <a:lnTo>
                    <a:pt x="75" y="56"/>
                  </a:lnTo>
                  <a:lnTo>
                    <a:pt x="75" y="48"/>
                  </a:lnTo>
                  <a:lnTo>
                    <a:pt x="75" y="40"/>
                  </a:lnTo>
                  <a:lnTo>
                    <a:pt x="74" y="32"/>
                  </a:lnTo>
                  <a:lnTo>
                    <a:pt x="72" y="25"/>
                  </a:lnTo>
                  <a:lnTo>
                    <a:pt x="69" y="19"/>
                  </a:lnTo>
                  <a:lnTo>
                    <a:pt x="66" y="12"/>
                  </a:lnTo>
                  <a:lnTo>
                    <a:pt x="62" y="8"/>
                  </a:lnTo>
                  <a:lnTo>
                    <a:pt x="57" y="4"/>
                  </a:lnTo>
                  <a:lnTo>
                    <a:pt x="52" y="2"/>
                  </a:lnTo>
                  <a:lnTo>
                    <a:pt x="46" y="0"/>
                  </a:lnTo>
                  <a:lnTo>
                    <a:pt x="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28" name="Line 55"/>
            <p:cNvSpPr>
              <a:spLocks noChangeShapeType="1"/>
            </p:cNvSpPr>
            <p:nvPr/>
          </p:nvSpPr>
          <p:spPr bwMode="auto">
            <a:xfrm flipH="1">
              <a:off x="1547" y="1154"/>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29" name="Freeform 56"/>
            <p:cNvSpPr>
              <a:spLocks/>
            </p:cNvSpPr>
            <p:nvPr/>
          </p:nvSpPr>
          <p:spPr bwMode="auto">
            <a:xfrm>
              <a:off x="1589" y="552"/>
              <a:ext cx="435" cy="1195"/>
            </a:xfrm>
            <a:custGeom>
              <a:avLst/>
              <a:gdLst>
                <a:gd name="T0" fmla="*/ 2 w 886"/>
                <a:gd name="T1" fmla="*/ 1 h 2441"/>
                <a:gd name="T2" fmla="*/ 6 w 886"/>
                <a:gd name="T3" fmla="*/ 4 h 2441"/>
                <a:gd name="T4" fmla="*/ 10 w 886"/>
                <a:gd name="T5" fmla="*/ 7 h 2441"/>
                <a:gd name="T6" fmla="*/ 14 w 886"/>
                <a:gd name="T7" fmla="*/ 10 h 2441"/>
                <a:gd name="T8" fmla="*/ 18 w 886"/>
                <a:gd name="T9" fmla="*/ 12 h 2441"/>
                <a:gd name="T10" fmla="*/ 22 w 886"/>
                <a:gd name="T11" fmla="*/ 16 h 2441"/>
                <a:gd name="T12" fmla="*/ 26 w 886"/>
                <a:gd name="T13" fmla="*/ 19 h 2441"/>
                <a:gd name="T14" fmla="*/ 29 w 886"/>
                <a:gd name="T15" fmla="*/ 22 h 2441"/>
                <a:gd name="T16" fmla="*/ 33 w 886"/>
                <a:gd name="T17" fmla="*/ 25 h 2441"/>
                <a:gd name="T18" fmla="*/ 36 w 886"/>
                <a:gd name="T19" fmla="*/ 28 h 2441"/>
                <a:gd name="T20" fmla="*/ 39 w 886"/>
                <a:gd name="T21" fmla="*/ 32 h 2441"/>
                <a:gd name="T22" fmla="*/ 42 w 886"/>
                <a:gd name="T23" fmla="*/ 35 h 2441"/>
                <a:gd name="T24" fmla="*/ 45 w 886"/>
                <a:gd name="T25" fmla="*/ 39 h 2441"/>
                <a:gd name="T26" fmla="*/ 48 w 886"/>
                <a:gd name="T27" fmla="*/ 42 h 2441"/>
                <a:gd name="T28" fmla="*/ 51 w 886"/>
                <a:gd name="T29" fmla="*/ 46 h 2441"/>
                <a:gd name="T30" fmla="*/ 54 w 886"/>
                <a:gd name="T31" fmla="*/ 50 h 2441"/>
                <a:gd name="T32" fmla="*/ 56 w 886"/>
                <a:gd name="T33" fmla="*/ 54 h 2441"/>
                <a:gd name="T34" fmla="*/ 58 w 886"/>
                <a:gd name="T35" fmla="*/ 58 h 2441"/>
                <a:gd name="T36" fmla="*/ 60 w 886"/>
                <a:gd name="T37" fmla="*/ 62 h 2441"/>
                <a:gd name="T38" fmla="*/ 62 w 886"/>
                <a:gd name="T39" fmla="*/ 66 h 2441"/>
                <a:gd name="T40" fmla="*/ 65 w 886"/>
                <a:gd name="T41" fmla="*/ 70 h 2441"/>
                <a:gd name="T42" fmla="*/ 66 w 886"/>
                <a:gd name="T43" fmla="*/ 75 h 2441"/>
                <a:gd name="T44" fmla="*/ 68 w 886"/>
                <a:gd name="T45" fmla="*/ 79 h 2441"/>
                <a:gd name="T46" fmla="*/ 70 w 886"/>
                <a:gd name="T47" fmla="*/ 84 h 2441"/>
                <a:gd name="T48" fmla="*/ 72 w 886"/>
                <a:gd name="T49" fmla="*/ 89 h 2441"/>
                <a:gd name="T50" fmla="*/ 73 w 886"/>
                <a:gd name="T51" fmla="*/ 93 h 2441"/>
                <a:gd name="T52" fmla="*/ 75 w 886"/>
                <a:gd name="T53" fmla="*/ 97 h 2441"/>
                <a:gd name="T54" fmla="*/ 76 w 886"/>
                <a:gd name="T55" fmla="*/ 102 h 2441"/>
                <a:gd name="T56" fmla="*/ 78 w 886"/>
                <a:gd name="T57" fmla="*/ 107 h 2441"/>
                <a:gd name="T58" fmla="*/ 79 w 886"/>
                <a:gd name="T59" fmla="*/ 112 h 2441"/>
                <a:gd name="T60" fmla="*/ 80 w 886"/>
                <a:gd name="T61" fmla="*/ 117 h 2441"/>
                <a:gd name="T62" fmla="*/ 82 w 886"/>
                <a:gd name="T63" fmla="*/ 122 h 2441"/>
                <a:gd name="T64" fmla="*/ 82 w 886"/>
                <a:gd name="T65" fmla="*/ 127 h 2441"/>
                <a:gd name="T66" fmla="*/ 84 w 886"/>
                <a:gd name="T67" fmla="*/ 135 h 2441"/>
                <a:gd name="T68" fmla="*/ 87 w 886"/>
                <a:gd name="T69" fmla="*/ 144 h 2441"/>
                <a:gd name="T70" fmla="*/ 89 w 886"/>
                <a:gd name="T71" fmla="*/ 155 h 2441"/>
                <a:gd name="T72" fmla="*/ 91 w 886"/>
                <a:gd name="T73" fmla="*/ 165 h 2441"/>
                <a:gd name="T74" fmla="*/ 94 w 886"/>
                <a:gd name="T75" fmla="*/ 181 h 2441"/>
                <a:gd name="T76" fmla="*/ 97 w 886"/>
                <a:gd name="T77" fmla="*/ 191 h 2441"/>
                <a:gd name="T78" fmla="*/ 99 w 886"/>
                <a:gd name="T79" fmla="*/ 202 h 2441"/>
                <a:gd name="T80" fmla="*/ 100 w 886"/>
                <a:gd name="T81" fmla="*/ 209 h 2441"/>
                <a:gd name="T82" fmla="*/ 101 w 886"/>
                <a:gd name="T83" fmla="*/ 214 h 2441"/>
                <a:gd name="T84" fmla="*/ 102 w 886"/>
                <a:gd name="T85" fmla="*/ 220 h 2441"/>
                <a:gd name="T86" fmla="*/ 103 w 886"/>
                <a:gd name="T87" fmla="*/ 225 h 2441"/>
                <a:gd name="T88" fmla="*/ 103 w 886"/>
                <a:gd name="T89" fmla="*/ 230 h 2441"/>
                <a:gd name="T90" fmla="*/ 104 w 886"/>
                <a:gd name="T91" fmla="*/ 235 h 2441"/>
                <a:gd name="T92" fmla="*/ 104 w 886"/>
                <a:gd name="T93" fmla="*/ 240 h 2441"/>
                <a:gd name="T94" fmla="*/ 105 w 886"/>
                <a:gd name="T95" fmla="*/ 245 h 2441"/>
                <a:gd name="T96" fmla="*/ 105 w 886"/>
                <a:gd name="T97" fmla="*/ 250 h 2441"/>
                <a:gd name="T98" fmla="*/ 105 w 886"/>
                <a:gd name="T99" fmla="*/ 255 h 2441"/>
                <a:gd name="T100" fmla="*/ 105 w 886"/>
                <a:gd name="T101" fmla="*/ 260 h 2441"/>
                <a:gd name="T102" fmla="*/ 105 w 886"/>
                <a:gd name="T103" fmla="*/ 265 h 2441"/>
                <a:gd name="T104" fmla="*/ 105 w 886"/>
                <a:gd name="T105" fmla="*/ 270 h 2441"/>
                <a:gd name="T106" fmla="*/ 104 w 886"/>
                <a:gd name="T107" fmla="*/ 275 h 2441"/>
                <a:gd name="T108" fmla="*/ 104 w 886"/>
                <a:gd name="T109" fmla="*/ 280 h 2441"/>
                <a:gd name="T110" fmla="*/ 103 w 886"/>
                <a:gd name="T111" fmla="*/ 284 h 24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86" h="2441">
                  <a:moveTo>
                    <a:pt x="0" y="0"/>
                  </a:moveTo>
                  <a:lnTo>
                    <a:pt x="18" y="12"/>
                  </a:lnTo>
                  <a:lnTo>
                    <a:pt x="35" y="23"/>
                  </a:lnTo>
                  <a:lnTo>
                    <a:pt x="52" y="35"/>
                  </a:lnTo>
                  <a:lnTo>
                    <a:pt x="70" y="47"/>
                  </a:lnTo>
                  <a:lnTo>
                    <a:pt x="87" y="58"/>
                  </a:lnTo>
                  <a:lnTo>
                    <a:pt x="103" y="70"/>
                  </a:lnTo>
                  <a:lnTo>
                    <a:pt x="120" y="82"/>
                  </a:lnTo>
                  <a:lnTo>
                    <a:pt x="137" y="95"/>
                  </a:lnTo>
                  <a:lnTo>
                    <a:pt x="153" y="107"/>
                  </a:lnTo>
                  <a:lnTo>
                    <a:pt x="169" y="119"/>
                  </a:lnTo>
                  <a:lnTo>
                    <a:pt x="185" y="132"/>
                  </a:lnTo>
                  <a:lnTo>
                    <a:pt x="200" y="145"/>
                  </a:lnTo>
                  <a:lnTo>
                    <a:pt x="216" y="159"/>
                  </a:lnTo>
                  <a:lnTo>
                    <a:pt x="231" y="171"/>
                  </a:lnTo>
                  <a:lnTo>
                    <a:pt x="246" y="185"/>
                  </a:lnTo>
                  <a:lnTo>
                    <a:pt x="261" y="198"/>
                  </a:lnTo>
                  <a:lnTo>
                    <a:pt x="276" y="212"/>
                  </a:lnTo>
                  <a:lnTo>
                    <a:pt x="290" y="226"/>
                  </a:lnTo>
                  <a:lnTo>
                    <a:pt x="303" y="240"/>
                  </a:lnTo>
                  <a:lnTo>
                    <a:pt x="317" y="254"/>
                  </a:lnTo>
                  <a:lnTo>
                    <a:pt x="331" y="269"/>
                  </a:lnTo>
                  <a:lnTo>
                    <a:pt x="344" y="283"/>
                  </a:lnTo>
                  <a:lnTo>
                    <a:pt x="357" y="298"/>
                  </a:lnTo>
                  <a:lnTo>
                    <a:pt x="369" y="314"/>
                  </a:lnTo>
                  <a:lnTo>
                    <a:pt x="382" y="329"/>
                  </a:lnTo>
                  <a:lnTo>
                    <a:pt x="394" y="345"/>
                  </a:lnTo>
                  <a:lnTo>
                    <a:pt x="406" y="360"/>
                  </a:lnTo>
                  <a:lnTo>
                    <a:pt x="417" y="376"/>
                  </a:lnTo>
                  <a:lnTo>
                    <a:pt x="429" y="392"/>
                  </a:lnTo>
                  <a:lnTo>
                    <a:pt x="440" y="409"/>
                  </a:lnTo>
                  <a:lnTo>
                    <a:pt x="450" y="425"/>
                  </a:lnTo>
                  <a:lnTo>
                    <a:pt x="461" y="442"/>
                  </a:lnTo>
                  <a:lnTo>
                    <a:pt x="472" y="459"/>
                  </a:lnTo>
                  <a:lnTo>
                    <a:pt x="481" y="476"/>
                  </a:lnTo>
                  <a:lnTo>
                    <a:pt x="491" y="493"/>
                  </a:lnTo>
                  <a:lnTo>
                    <a:pt x="500" y="511"/>
                  </a:lnTo>
                  <a:lnTo>
                    <a:pt x="510" y="528"/>
                  </a:lnTo>
                  <a:lnTo>
                    <a:pt x="518" y="546"/>
                  </a:lnTo>
                  <a:lnTo>
                    <a:pt x="528" y="564"/>
                  </a:lnTo>
                  <a:lnTo>
                    <a:pt x="537" y="582"/>
                  </a:lnTo>
                  <a:lnTo>
                    <a:pt x="545" y="600"/>
                  </a:lnTo>
                  <a:lnTo>
                    <a:pt x="554" y="620"/>
                  </a:lnTo>
                  <a:lnTo>
                    <a:pt x="561" y="638"/>
                  </a:lnTo>
                  <a:lnTo>
                    <a:pt x="570" y="657"/>
                  </a:lnTo>
                  <a:lnTo>
                    <a:pt x="577" y="676"/>
                  </a:lnTo>
                  <a:lnTo>
                    <a:pt x="584" y="695"/>
                  </a:lnTo>
                  <a:lnTo>
                    <a:pt x="592" y="714"/>
                  </a:lnTo>
                  <a:lnTo>
                    <a:pt x="598" y="733"/>
                  </a:lnTo>
                  <a:lnTo>
                    <a:pt x="606" y="753"/>
                  </a:lnTo>
                  <a:lnTo>
                    <a:pt x="612" y="773"/>
                  </a:lnTo>
                  <a:lnTo>
                    <a:pt x="620" y="792"/>
                  </a:lnTo>
                  <a:lnTo>
                    <a:pt x="626" y="812"/>
                  </a:lnTo>
                  <a:lnTo>
                    <a:pt x="632" y="832"/>
                  </a:lnTo>
                  <a:lnTo>
                    <a:pt x="639" y="853"/>
                  </a:lnTo>
                  <a:lnTo>
                    <a:pt x="644" y="873"/>
                  </a:lnTo>
                  <a:lnTo>
                    <a:pt x="650" y="893"/>
                  </a:lnTo>
                  <a:lnTo>
                    <a:pt x="656" y="913"/>
                  </a:lnTo>
                  <a:lnTo>
                    <a:pt x="662" y="935"/>
                  </a:lnTo>
                  <a:lnTo>
                    <a:pt x="668" y="955"/>
                  </a:lnTo>
                  <a:lnTo>
                    <a:pt x="673" y="976"/>
                  </a:lnTo>
                  <a:lnTo>
                    <a:pt x="679" y="996"/>
                  </a:lnTo>
                  <a:lnTo>
                    <a:pt x="685" y="1018"/>
                  </a:lnTo>
                  <a:lnTo>
                    <a:pt x="689" y="1039"/>
                  </a:lnTo>
                  <a:lnTo>
                    <a:pt x="694" y="1060"/>
                  </a:lnTo>
                  <a:lnTo>
                    <a:pt x="699" y="1082"/>
                  </a:lnTo>
                  <a:lnTo>
                    <a:pt x="705" y="1103"/>
                  </a:lnTo>
                  <a:lnTo>
                    <a:pt x="714" y="1146"/>
                  </a:lnTo>
                  <a:lnTo>
                    <a:pt x="724" y="1189"/>
                  </a:lnTo>
                  <a:lnTo>
                    <a:pt x="734" y="1232"/>
                  </a:lnTo>
                  <a:lnTo>
                    <a:pt x="743" y="1275"/>
                  </a:lnTo>
                  <a:lnTo>
                    <a:pt x="752" y="1320"/>
                  </a:lnTo>
                  <a:lnTo>
                    <a:pt x="761" y="1364"/>
                  </a:lnTo>
                  <a:lnTo>
                    <a:pt x="771" y="1407"/>
                  </a:lnTo>
                  <a:lnTo>
                    <a:pt x="789" y="1497"/>
                  </a:lnTo>
                  <a:lnTo>
                    <a:pt x="797" y="1541"/>
                  </a:lnTo>
                  <a:lnTo>
                    <a:pt x="807" y="1585"/>
                  </a:lnTo>
                  <a:lnTo>
                    <a:pt x="816" y="1630"/>
                  </a:lnTo>
                  <a:lnTo>
                    <a:pt x="824" y="1674"/>
                  </a:lnTo>
                  <a:lnTo>
                    <a:pt x="833" y="1718"/>
                  </a:lnTo>
                  <a:lnTo>
                    <a:pt x="840" y="1763"/>
                  </a:lnTo>
                  <a:lnTo>
                    <a:pt x="844" y="1784"/>
                  </a:lnTo>
                  <a:lnTo>
                    <a:pt x="847" y="1807"/>
                  </a:lnTo>
                  <a:lnTo>
                    <a:pt x="852" y="1829"/>
                  </a:lnTo>
                  <a:lnTo>
                    <a:pt x="855" y="1851"/>
                  </a:lnTo>
                  <a:lnTo>
                    <a:pt x="858" y="1873"/>
                  </a:lnTo>
                  <a:lnTo>
                    <a:pt x="861" y="1895"/>
                  </a:lnTo>
                  <a:lnTo>
                    <a:pt x="865" y="1916"/>
                  </a:lnTo>
                  <a:lnTo>
                    <a:pt x="868" y="1939"/>
                  </a:lnTo>
                  <a:lnTo>
                    <a:pt x="870" y="1960"/>
                  </a:lnTo>
                  <a:lnTo>
                    <a:pt x="872" y="1982"/>
                  </a:lnTo>
                  <a:lnTo>
                    <a:pt x="875" y="2004"/>
                  </a:lnTo>
                  <a:lnTo>
                    <a:pt x="877" y="2026"/>
                  </a:lnTo>
                  <a:lnTo>
                    <a:pt x="878" y="2047"/>
                  </a:lnTo>
                  <a:lnTo>
                    <a:pt x="880" y="2069"/>
                  </a:lnTo>
                  <a:lnTo>
                    <a:pt x="882" y="2090"/>
                  </a:lnTo>
                  <a:lnTo>
                    <a:pt x="884" y="2111"/>
                  </a:lnTo>
                  <a:lnTo>
                    <a:pt x="885" y="2133"/>
                  </a:lnTo>
                  <a:lnTo>
                    <a:pt x="885" y="2154"/>
                  </a:lnTo>
                  <a:lnTo>
                    <a:pt x="886" y="2175"/>
                  </a:lnTo>
                  <a:lnTo>
                    <a:pt x="886" y="2196"/>
                  </a:lnTo>
                  <a:lnTo>
                    <a:pt x="886" y="2218"/>
                  </a:lnTo>
                  <a:lnTo>
                    <a:pt x="886" y="2238"/>
                  </a:lnTo>
                  <a:lnTo>
                    <a:pt x="886" y="2259"/>
                  </a:lnTo>
                  <a:lnTo>
                    <a:pt x="885" y="2279"/>
                  </a:lnTo>
                  <a:lnTo>
                    <a:pt x="884" y="2301"/>
                  </a:lnTo>
                  <a:lnTo>
                    <a:pt x="883" y="2321"/>
                  </a:lnTo>
                  <a:lnTo>
                    <a:pt x="880" y="2341"/>
                  </a:lnTo>
                  <a:lnTo>
                    <a:pt x="879" y="2361"/>
                  </a:lnTo>
                  <a:lnTo>
                    <a:pt x="876" y="2382"/>
                  </a:lnTo>
                  <a:lnTo>
                    <a:pt x="874" y="2402"/>
                  </a:lnTo>
                  <a:lnTo>
                    <a:pt x="871" y="2422"/>
                  </a:lnTo>
                  <a:lnTo>
                    <a:pt x="868" y="24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330" name="Line 57"/>
            <p:cNvSpPr>
              <a:spLocks noChangeShapeType="1"/>
            </p:cNvSpPr>
            <p:nvPr/>
          </p:nvSpPr>
          <p:spPr bwMode="auto">
            <a:xfrm>
              <a:off x="1016" y="1956"/>
              <a:ext cx="1340"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31" name="Line 58"/>
            <p:cNvSpPr>
              <a:spLocks noChangeShapeType="1"/>
            </p:cNvSpPr>
            <p:nvPr/>
          </p:nvSpPr>
          <p:spPr bwMode="auto">
            <a:xfrm>
              <a:off x="424" y="370"/>
              <a:ext cx="134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26363" name="Group 59"/>
          <p:cNvGrpSpPr>
            <a:grpSpLocks/>
          </p:cNvGrpSpPr>
          <p:nvPr/>
        </p:nvGrpSpPr>
        <p:grpSpPr bwMode="auto">
          <a:xfrm>
            <a:off x="6076950" y="4187825"/>
            <a:ext cx="2959100" cy="2179638"/>
            <a:chOff x="2921" y="2638"/>
            <a:chExt cx="1864" cy="1373"/>
          </a:xfrm>
        </p:grpSpPr>
        <p:sp>
          <p:nvSpPr>
            <p:cNvPr id="53288" name="Line 60"/>
            <p:cNvSpPr>
              <a:spLocks noChangeShapeType="1"/>
            </p:cNvSpPr>
            <p:nvPr/>
          </p:nvSpPr>
          <p:spPr bwMode="auto">
            <a:xfrm flipH="1">
              <a:off x="3024" y="3343"/>
              <a:ext cx="176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89" name="Line 61"/>
            <p:cNvSpPr>
              <a:spLocks noChangeShapeType="1"/>
            </p:cNvSpPr>
            <p:nvPr/>
          </p:nvSpPr>
          <p:spPr bwMode="auto">
            <a:xfrm>
              <a:off x="2956" y="3278"/>
              <a:ext cx="34"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90" name="Line 62"/>
            <p:cNvSpPr>
              <a:spLocks noChangeShapeType="1"/>
            </p:cNvSpPr>
            <p:nvPr/>
          </p:nvSpPr>
          <p:spPr bwMode="auto">
            <a:xfrm flipH="1">
              <a:off x="2921" y="3278"/>
              <a:ext cx="106"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91" name="Freeform 63"/>
            <p:cNvSpPr>
              <a:spLocks/>
            </p:cNvSpPr>
            <p:nvPr/>
          </p:nvSpPr>
          <p:spPr bwMode="auto">
            <a:xfrm>
              <a:off x="3929" y="2716"/>
              <a:ext cx="61" cy="130"/>
            </a:xfrm>
            <a:custGeom>
              <a:avLst/>
              <a:gdLst>
                <a:gd name="T0" fmla="*/ 0 w 124"/>
                <a:gd name="T1" fmla="*/ 30 h 269"/>
                <a:gd name="T2" fmla="*/ 8 w 124"/>
                <a:gd name="T3" fmla="*/ 0 h 269"/>
                <a:gd name="T4" fmla="*/ 15 w 124"/>
                <a:gd name="T5" fmla="*/ 0 h 269"/>
                <a:gd name="T6" fmla="*/ 0 60000 65536"/>
                <a:gd name="T7" fmla="*/ 0 60000 65536"/>
                <a:gd name="T8" fmla="*/ 0 60000 65536"/>
              </a:gdLst>
              <a:ahLst/>
              <a:cxnLst>
                <a:cxn ang="T6">
                  <a:pos x="T0" y="T1"/>
                </a:cxn>
                <a:cxn ang="T7">
                  <a:pos x="T2" y="T3"/>
                </a:cxn>
                <a:cxn ang="T8">
                  <a:pos x="T4" y="T5"/>
                </a:cxn>
              </a:cxnLst>
              <a:rect l="0" t="0" r="r" b="b"/>
              <a:pathLst>
                <a:path w="124" h="269">
                  <a:moveTo>
                    <a:pt x="0" y="269"/>
                  </a:moveTo>
                  <a:lnTo>
                    <a:pt x="72" y="0"/>
                  </a:lnTo>
                  <a:lnTo>
                    <a:pt x="1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92" name="Freeform 64"/>
            <p:cNvSpPr>
              <a:spLocks/>
            </p:cNvSpPr>
            <p:nvPr/>
          </p:nvSpPr>
          <p:spPr bwMode="auto">
            <a:xfrm>
              <a:off x="3970" y="2716"/>
              <a:ext cx="37" cy="72"/>
            </a:xfrm>
            <a:custGeom>
              <a:avLst/>
              <a:gdLst>
                <a:gd name="T0" fmla="*/ 0 w 75"/>
                <a:gd name="T1" fmla="*/ 17 h 150"/>
                <a:gd name="T2" fmla="*/ 0 w 75"/>
                <a:gd name="T3" fmla="*/ 17 h 150"/>
                <a:gd name="T4" fmla="*/ 1 w 75"/>
                <a:gd name="T5" fmla="*/ 16 h 150"/>
                <a:gd name="T6" fmla="*/ 2 w 75"/>
                <a:gd name="T7" fmla="*/ 16 h 150"/>
                <a:gd name="T8" fmla="*/ 3 w 75"/>
                <a:gd name="T9" fmla="*/ 16 h 150"/>
                <a:gd name="T10" fmla="*/ 4 w 75"/>
                <a:gd name="T11" fmla="*/ 15 h 150"/>
                <a:gd name="T12" fmla="*/ 4 w 75"/>
                <a:gd name="T13" fmla="*/ 14 h 150"/>
                <a:gd name="T14" fmla="*/ 5 w 75"/>
                <a:gd name="T15" fmla="*/ 14 h 150"/>
                <a:gd name="T16" fmla="*/ 6 w 75"/>
                <a:gd name="T17" fmla="*/ 13 h 150"/>
                <a:gd name="T18" fmla="*/ 7 w 75"/>
                <a:gd name="T19" fmla="*/ 12 h 150"/>
                <a:gd name="T20" fmla="*/ 7 w 75"/>
                <a:gd name="T21" fmla="*/ 11 h 150"/>
                <a:gd name="T22" fmla="*/ 8 w 75"/>
                <a:gd name="T23" fmla="*/ 10 h 150"/>
                <a:gd name="T24" fmla="*/ 8 w 75"/>
                <a:gd name="T25" fmla="*/ 9 h 150"/>
                <a:gd name="T26" fmla="*/ 9 w 75"/>
                <a:gd name="T27" fmla="*/ 8 h 150"/>
                <a:gd name="T28" fmla="*/ 9 w 75"/>
                <a:gd name="T29" fmla="*/ 7 h 150"/>
                <a:gd name="T30" fmla="*/ 9 w 75"/>
                <a:gd name="T31" fmla="*/ 6 h 150"/>
                <a:gd name="T32" fmla="*/ 9 w 75"/>
                <a:gd name="T33" fmla="*/ 5 h 150"/>
                <a:gd name="T34" fmla="*/ 9 w 75"/>
                <a:gd name="T35" fmla="*/ 4 h 150"/>
                <a:gd name="T36" fmla="*/ 9 w 75"/>
                <a:gd name="T37" fmla="*/ 3 h 150"/>
                <a:gd name="T38" fmla="*/ 9 w 75"/>
                <a:gd name="T39" fmla="*/ 3 h 150"/>
                <a:gd name="T40" fmla="*/ 8 w 75"/>
                <a:gd name="T41" fmla="*/ 2 h 150"/>
                <a:gd name="T42" fmla="*/ 8 w 75"/>
                <a:gd name="T43" fmla="*/ 1 h 150"/>
                <a:gd name="T44" fmla="*/ 7 w 75"/>
                <a:gd name="T45" fmla="*/ 1 h 150"/>
                <a:gd name="T46" fmla="*/ 7 w 75"/>
                <a:gd name="T47" fmla="*/ 0 h 150"/>
                <a:gd name="T48" fmla="*/ 6 w 75"/>
                <a:gd name="T49" fmla="*/ 0 h 150"/>
                <a:gd name="T50" fmla="*/ 5 w 75"/>
                <a:gd name="T51" fmla="*/ 0 h 150"/>
                <a:gd name="T52" fmla="*/ 4 w 75"/>
                <a:gd name="T53" fmla="*/ 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5" h="150">
                  <a:moveTo>
                    <a:pt x="0" y="150"/>
                  </a:moveTo>
                  <a:lnTo>
                    <a:pt x="6" y="149"/>
                  </a:lnTo>
                  <a:lnTo>
                    <a:pt x="13" y="148"/>
                  </a:lnTo>
                  <a:lnTo>
                    <a:pt x="19" y="145"/>
                  </a:lnTo>
                  <a:lnTo>
                    <a:pt x="27" y="141"/>
                  </a:lnTo>
                  <a:lnTo>
                    <a:pt x="33" y="136"/>
                  </a:lnTo>
                  <a:lnTo>
                    <a:pt x="39" y="131"/>
                  </a:lnTo>
                  <a:lnTo>
                    <a:pt x="46" y="124"/>
                  </a:lnTo>
                  <a:lnTo>
                    <a:pt x="51" y="117"/>
                  </a:lnTo>
                  <a:lnTo>
                    <a:pt x="56" y="110"/>
                  </a:lnTo>
                  <a:lnTo>
                    <a:pt x="62" y="101"/>
                  </a:lnTo>
                  <a:lnTo>
                    <a:pt x="66" y="92"/>
                  </a:lnTo>
                  <a:lnTo>
                    <a:pt x="69" y="84"/>
                  </a:lnTo>
                  <a:lnTo>
                    <a:pt x="72" y="74"/>
                  </a:lnTo>
                  <a:lnTo>
                    <a:pt x="74" y="66"/>
                  </a:lnTo>
                  <a:lnTo>
                    <a:pt x="75" y="57"/>
                  </a:lnTo>
                  <a:lnTo>
                    <a:pt x="75" y="48"/>
                  </a:lnTo>
                  <a:lnTo>
                    <a:pt x="75" y="40"/>
                  </a:lnTo>
                  <a:lnTo>
                    <a:pt x="74" y="32"/>
                  </a:lnTo>
                  <a:lnTo>
                    <a:pt x="72" y="25"/>
                  </a:lnTo>
                  <a:lnTo>
                    <a:pt x="69" y="19"/>
                  </a:lnTo>
                  <a:lnTo>
                    <a:pt x="66" y="13"/>
                  </a:lnTo>
                  <a:lnTo>
                    <a:pt x="62" y="8"/>
                  </a:lnTo>
                  <a:lnTo>
                    <a:pt x="57" y="5"/>
                  </a:lnTo>
                  <a:lnTo>
                    <a:pt x="52" y="2"/>
                  </a:lnTo>
                  <a:lnTo>
                    <a:pt x="46" y="0"/>
                  </a:lnTo>
                  <a:lnTo>
                    <a:pt x="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93" name="Line 65"/>
            <p:cNvSpPr>
              <a:spLocks noChangeShapeType="1"/>
            </p:cNvSpPr>
            <p:nvPr/>
          </p:nvSpPr>
          <p:spPr bwMode="auto">
            <a:xfrm flipH="1">
              <a:off x="3942" y="2788"/>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94" name="Freeform 66"/>
            <p:cNvSpPr>
              <a:spLocks/>
            </p:cNvSpPr>
            <p:nvPr/>
          </p:nvSpPr>
          <p:spPr bwMode="auto">
            <a:xfrm>
              <a:off x="4048" y="2757"/>
              <a:ext cx="48" cy="93"/>
            </a:xfrm>
            <a:custGeom>
              <a:avLst/>
              <a:gdLst>
                <a:gd name="T0" fmla="*/ 1 w 96"/>
                <a:gd name="T1" fmla="*/ 0 h 192"/>
                <a:gd name="T2" fmla="*/ 0 w 96"/>
                <a:gd name="T3" fmla="*/ 22 h 192"/>
                <a:gd name="T4" fmla="*/ 12 w 96"/>
                <a:gd name="T5" fmla="*/ 0 h 192"/>
                <a:gd name="T6" fmla="*/ 0 60000 65536"/>
                <a:gd name="T7" fmla="*/ 0 60000 65536"/>
                <a:gd name="T8" fmla="*/ 0 60000 65536"/>
              </a:gdLst>
              <a:ahLst/>
              <a:cxnLst>
                <a:cxn ang="T6">
                  <a:pos x="T0" y="T1"/>
                </a:cxn>
                <a:cxn ang="T7">
                  <a:pos x="T2" y="T3"/>
                </a:cxn>
                <a:cxn ang="T8">
                  <a:pos x="T4" y="T5"/>
                </a:cxn>
              </a:cxnLst>
              <a:rect l="0" t="0" r="r" b="b"/>
              <a:pathLst>
                <a:path w="96" h="192">
                  <a:moveTo>
                    <a:pt x="6" y="0"/>
                  </a:moveTo>
                  <a:lnTo>
                    <a:pt x="0" y="192"/>
                  </a:lnTo>
                  <a:lnTo>
                    <a:pt x="9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95" name="Freeform 67"/>
            <p:cNvSpPr>
              <a:spLocks/>
            </p:cNvSpPr>
            <p:nvPr/>
          </p:nvSpPr>
          <p:spPr bwMode="auto">
            <a:xfrm>
              <a:off x="3980" y="3819"/>
              <a:ext cx="58" cy="130"/>
            </a:xfrm>
            <a:custGeom>
              <a:avLst/>
              <a:gdLst>
                <a:gd name="T0" fmla="*/ 0 w 125"/>
                <a:gd name="T1" fmla="*/ 30 h 270"/>
                <a:gd name="T2" fmla="*/ 7 w 125"/>
                <a:gd name="T3" fmla="*/ 0 h 270"/>
                <a:gd name="T4" fmla="*/ 13 w 125"/>
                <a:gd name="T5" fmla="*/ 0 h 270"/>
                <a:gd name="T6" fmla="*/ 0 60000 65536"/>
                <a:gd name="T7" fmla="*/ 0 60000 65536"/>
                <a:gd name="T8" fmla="*/ 0 60000 65536"/>
              </a:gdLst>
              <a:ahLst/>
              <a:cxnLst>
                <a:cxn ang="T6">
                  <a:pos x="T0" y="T1"/>
                </a:cxn>
                <a:cxn ang="T7">
                  <a:pos x="T2" y="T3"/>
                </a:cxn>
                <a:cxn ang="T8">
                  <a:pos x="T4" y="T5"/>
                </a:cxn>
              </a:cxnLst>
              <a:rect l="0" t="0" r="r" b="b"/>
              <a:pathLst>
                <a:path w="125" h="270">
                  <a:moveTo>
                    <a:pt x="0" y="270"/>
                  </a:moveTo>
                  <a:lnTo>
                    <a:pt x="72" y="0"/>
                  </a:lnTo>
                  <a:lnTo>
                    <a:pt x="1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96" name="Freeform 68"/>
            <p:cNvSpPr>
              <a:spLocks/>
            </p:cNvSpPr>
            <p:nvPr/>
          </p:nvSpPr>
          <p:spPr bwMode="auto">
            <a:xfrm>
              <a:off x="4021" y="3819"/>
              <a:ext cx="38" cy="72"/>
            </a:xfrm>
            <a:custGeom>
              <a:avLst/>
              <a:gdLst>
                <a:gd name="T0" fmla="*/ 0 w 76"/>
                <a:gd name="T1" fmla="*/ 17 h 150"/>
                <a:gd name="T2" fmla="*/ 1 w 76"/>
                <a:gd name="T3" fmla="*/ 17 h 150"/>
                <a:gd name="T4" fmla="*/ 2 w 76"/>
                <a:gd name="T5" fmla="*/ 16 h 150"/>
                <a:gd name="T6" fmla="*/ 3 w 76"/>
                <a:gd name="T7" fmla="*/ 16 h 150"/>
                <a:gd name="T8" fmla="*/ 4 w 76"/>
                <a:gd name="T9" fmla="*/ 16 h 150"/>
                <a:gd name="T10" fmla="*/ 5 w 76"/>
                <a:gd name="T11" fmla="*/ 15 h 150"/>
                <a:gd name="T12" fmla="*/ 5 w 76"/>
                <a:gd name="T13" fmla="*/ 14 h 150"/>
                <a:gd name="T14" fmla="*/ 6 w 76"/>
                <a:gd name="T15" fmla="*/ 14 h 150"/>
                <a:gd name="T16" fmla="*/ 7 w 76"/>
                <a:gd name="T17" fmla="*/ 13 h 150"/>
                <a:gd name="T18" fmla="*/ 8 w 76"/>
                <a:gd name="T19" fmla="*/ 12 h 150"/>
                <a:gd name="T20" fmla="*/ 8 w 76"/>
                <a:gd name="T21" fmla="*/ 12 h 150"/>
                <a:gd name="T22" fmla="*/ 9 w 76"/>
                <a:gd name="T23" fmla="*/ 11 h 150"/>
                <a:gd name="T24" fmla="*/ 9 w 76"/>
                <a:gd name="T25" fmla="*/ 9 h 150"/>
                <a:gd name="T26" fmla="*/ 10 w 76"/>
                <a:gd name="T27" fmla="*/ 8 h 150"/>
                <a:gd name="T28" fmla="*/ 10 w 76"/>
                <a:gd name="T29" fmla="*/ 7 h 150"/>
                <a:gd name="T30" fmla="*/ 10 w 76"/>
                <a:gd name="T31" fmla="*/ 6 h 150"/>
                <a:gd name="T32" fmla="*/ 10 w 76"/>
                <a:gd name="T33" fmla="*/ 6 h 150"/>
                <a:gd name="T34" fmla="*/ 10 w 76"/>
                <a:gd name="T35" fmla="*/ 4 h 150"/>
                <a:gd name="T36" fmla="*/ 10 w 76"/>
                <a:gd name="T37" fmla="*/ 4 h 150"/>
                <a:gd name="T38" fmla="*/ 10 w 76"/>
                <a:gd name="T39" fmla="*/ 3 h 150"/>
                <a:gd name="T40" fmla="*/ 9 w 76"/>
                <a:gd name="T41" fmla="*/ 2 h 150"/>
                <a:gd name="T42" fmla="*/ 9 w 76"/>
                <a:gd name="T43" fmla="*/ 1 h 150"/>
                <a:gd name="T44" fmla="*/ 8 w 76"/>
                <a:gd name="T45" fmla="*/ 1 h 150"/>
                <a:gd name="T46" fmla="*/ 8 w 76"/>
                <a:gd name="T47" fmla="*/ 0 h 150"/>
                <a:gd name="T48" fmla="*/ 7 w 76"/>
                <a:gd name="T49" fmla="*/ 0 h 150"/>
                <a:gd name="T50" fmla="*/ 6 w 76"/>
                <a:gd name="T51" fmla="*/ 0 h 150"/>
                <a:gd name="T52" fmla="*/ 5 w 76"/>
                <a:gd name="T53" fmla="*/ 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6" h="150">
                  <a:moveTo>
                    <a:pt x="0" y="150"/>
                  </a:moveTo>
                  <a:lnTo>
                    <a:pt x="7" y="150"/>
                  </a:lnTo>
                  <a:lnTo>
                    <a:pt x="13" y="148"/>
                  </a:lnTo>
                  <a:lnTo>
                    <a:pt x="19" y="146"/>
                  </a:lnTo>
                  <a:lnTo>
                    <a:pt x="27" y="141"/>
                  </a:lnTo>
                  <a:lnTo>
                    <a:pt x="33" y="137"/>
                  </a:lnTo>
                  <a:lnTo>
                    <a:pt x="40" y="131"/>
                  </a:lnTo>
                  <a:lnTo>
                    <a:pt x="46" y="124"/>
                  </a:lnTo>
                  <a:lnTo>
                    <a:pt x="51" y="118"/>
                  </a:lnTo>
                  <a:lnTo>
                    <a:pt x="57" y="109"/>
                  </a:lnTo>
                  <a:lnTo>
                    <a:pt x="62" y="102"/>
                  </a:lnTo>
                  <a:lnTo>
                    <a:pt x="66" y="93"/>
                  </a:lnTo>
                  <a:lnTo>
                    <a:pt x="69" y="84"/>
                  </a:lnTo>
                  <a:lnTo>
                    <a:pt x="73" y="75"/>
                  </a:lnTo>
                  <a:lnTo>
                    <a:pt x="75" y="66"/>
                  </a:lnTo>
                  <a:lnTo>
                    <a:pt x="76" y="57"/>
                  </a:lnTo>
                  <a:lnTo>
                    <a:pt x="76" y="49"/>
                  </a:lnTo>
                  <a:lnTo>
                    <a:pt x="76" y="40"/>
                  </a:lnTo>
                  <a:lnTo>
                    <a:pt x="75" y="33"/>
                  </a:lnTo>
                  <a:lnTo>
                    <a:pt x="73" y="25"/>
                  </a:lnTo>
                  <a:lnTo>
                    <a:pt x="69" y="19"/>
                  </a:lnTo>
                  <a:lnTo>
                    <a:pt x="66" y="14"/>
                  </a:lnTo>
                  <a:lnTo>
                    <a:pt x="62" y="8"/>
                  </a:lnTo>
                  <a:lnTo>
                    <a:pt x="58" y="5"/>
                  </a:lnTo>
                  <a:lnTo>
                    <a:pt x="52" y="2"/>
                  </a:lnTo>
                  <a:lnTo>
                    <a:pt x="46" y="1"/>
                  </a:lnTo>
                  <a:lnTo>
                    <a:pt x="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97" name="Line 69"/>
            <p:cNvSpPr>
              <a:spLocks noChangeShapeType="1"/>
            </p:cNvSpPr>
            <p:nvPr/>
          </p:nvSpPr>
          <p:spPr bwMode="auto">
            <a:xfrm flipH="1">
              <a:off x="3994" y="3891"/>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98" name="Line 70"/>
            <p:cNvSpPr>
              <a:spLocks noChangeShapeType="1"/>
            </p:cNvSpPr>
            <p:nvPr/>
          </p:nvSpPr>
          <p:spPr bwMode="auto">
            <a:xfrm flipV="1">
              <a:off x="4076" y="3857"/>
              <a:ext cx="27"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99" name="Line 71"/>
            <p:cNvSpPr>
              <a:spLocks noChangeShapeType="1"/>
            </p:cNvSpPr>
            <p:nvPr/>
          </p:nvSpPr>
          <p:spPr bwMode="auto">
            <a:xfrm>
              <a:off x="4093" y="3898"/>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0" name="Line 72"/>
            <p:cNvSpPr>
              <a:spLocks noChangeShapeType="1"/>
            </p:cNvSpPr>
            <p:nvPr/>
          </p:nvSpPr>
          <p:spPr bwMode="auto">
            <a:xfrm flipH="1">
              <a:off x="4114" y="3857"/>
              <a:ext cx="27"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1" name="Line 73"/>
            <p:cNvSpPr>
              <a:spLocks noChangeShapeType="1"/>
            </p:cNvSpPr>
            <p:nvPr/>
          </p:nvSpPr>
          <p:spPr bwMode="auto">
            <a:xfrm>
              <a:off x="3428" y="2638"/>
              <a:ext cx="1086"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302" name="Line 74"/>
            <p:cNvSpPr>
              <a:spLocks noChangeShapeType="1"/>
            </p:cNvSpPr>
            <p:nvPr/>
          </p:nvSpPr>
          <p:spPr bwMode="auto">
            <a:xfrm>
              <a:off x="3411" y="4011"/>
              <a:ext cx="118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26379" name="Group 75"/>
          <p:cNvGrpSpPr>
            <a:grpSpLocks/>
          </p:cNvGrpSpPr>
          <p:nvPr/>
        </p:nvGrpSpPr>
        <p:grpSpPr bwMode="auto">
          <a:xfrm>
            <a:off x="2700338" y="3941763"/>
            <a:ext cx="3378200" cy="2501900"/>
            <a:chOff x="314" y="2483"/>
            <a:chExt cx="2128" cy="1576"/>
          </a:xfrm>
        </p:grpSpPr>
        <p:sp>
          <p:nvSpPr>
            <p:cNvPr id="53258" name="Line 76"/>
            <p:cNvSpPr>
              <a:spLocks noChangeShapeType="1"/>
            </p:cNvSpPr>
            <p:nvPr/>
          </p:nvSpPr>
          <p:spPr bwMode="auto">
            <a:xfrm>
              <a:off x="492" y="2483"/>
              <a:ext cx="134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59" name="Line 77"/>
            <p:cNvSpPr>
              <a:spLocks noChangeShapeType="1"/>
            </p:cNvSpPr>
            <p:nvPr/>
          </p:nvSpPr>
          <p:spPr bwMode="auto">
            <a:xfrm>
              <a:off x="1828" y="2494"/>
              <a:ext cx="4" cy="4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0" name="Line 78"/>
            <p:cNvSpPr>
              <a:spLocks noChangeShapeType="1"/>
            </p:cNvSpPr>
            <p:nvPr/>
          </p:nvSpPr>
          <p:spPr bwMode="auto">
            <a:xfrm flipH="1">
              <a:off x="492" y="3453"/>
              <a:ext cx="3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1" name="Line 79"/>
            <p:cNvSpPr>
              <a:spLocks noChangeShapeType="1"/>
            </p:cNvSpPr>
            <p:nvPr/>
          </p:nvSpPr>
          <p:spPr bwMode="auto">
            <a:xfrm flipV="1">
              <a:off x="492" y="2483"/>
              <a:ext cx="0" cy="9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2" name="Line 80"/>
            <p:cNvSpPr>
              <a:spLocks noChangeShapeType="1"/>
            </p:cNvSpPr>
            <p:nvPr/>
          </p:nvSpPr>
          <p:spPr bwMode="auto">
            <a:xfrm>
              <a:off x="2198" y="3819"/>
              <a:ext cx="244" cy="24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3" name="Line 81"/>
            <p:cNvSpPr>
              <a:spLocks noChangeShapeType="1"/>
            </p:cNvSpPr>
            <p:nvPr/>
          </p:nvSpPr>
          <p:spPr bwMode="auto">
            <a:xfrm>
              <a:off x="492" y="3453"/>
              <a:ext cx="607" cy="60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4" name="Line 82"/>
            <p:cNvSpPr>
              <a:spLocks noChangeShapeType="1"/>
            </p:cNvSpPr>
            <p:nvPr/>
          </p:nvSpPr>
          <p:spPr bwMode="auto">
            <a:xfrm flipH="1" flipV="1">
              <a:off x="1006" y="3895"/>
              <a:ext cx="134"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5" name="Line 83"/>
            <p:cNvSpPr>
              <a:spLocks noChangeShapeType="1"/>
            </p:cNvSpPr>
            <p:nvPr/>
          </p:nvSpPr>
          <p:spPr bwMode="auto">
            <a:xfrm>
              <a:off x="1068" y="3953"/>
              <a:ext cx="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6" name="Line 84"/>
            <p:cNvSpPr>
              <a:spLocks noChangeShapeType="1"/>
            </p:cNvSpPr>
            <p:nvPr/>
          </p:nvSpPr>
          <p:spPr bwMode="auto">
            <a:xfrm>
              <a:off x="1068" y="3895"/>
              <a:ext cx="130"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7" name="Freeform 85"/>
            <p:cNvSpPr>
              <a:spLocks/>
            </p:cNvSpPr>
            <p:nvPr/>
          </p:nvSpPr>
          <p:spPr bwMode="auto">
            <a:xfrm>
              <a:off x="585" y="2545"/>
              <a:ext cx="68" cy="130"/>
            </a:xfrm>
            <a:custGeom>
              <a:avLst/>
              <a:gdLst>
                <a:gd name="T0" fmla="*/ 0 w 145"/>
                <a:gd name="T1" fmla="*/ 0 h 269"/>
                <a:gd name="T2" fmla="*/ 0 w 145"/>
                <a:gd name="T3" fmla="*/ 30 h 269"/>
                <a:gd name="T4" fmla="*/ 15 w 145"/>
                <a:gd name="T5" fmla="*/ 0 h 269"/>
                <a:gd name="T6" fmla="*/ 0 60000 65536"/>
                <a:gd name="T7" fmla="*/ 0 60000 65536"/>
                <a:gd name="T8" fmla="*/ 0 60000 65536"/>
              </a:gdLst>
              <a:ahLst/>
              <a:cxnLst>
                <a:cxn ang="T6">
                  <a:pos x="T0" y="T1"/>
                </a:cxn>
                <a:cxn ang="T7">
                  <a:pos x="T2" y="T3"/>
                </a:cxn>
                <a:cxn ang="T8">
                  <a:pos x="T4" y="T5"/>
                </a:cxn>
              </a:cxnLst>
              <a:rect l="0" t="0" r="r" b="b"/>
              <a:pathLst>
                <a:path w="145" h="269">
                  <a:moveTo>
                    <a:pt x="1" y="0"/>
                  </a:moveTo>
                  <a:lnTo>
                    <a:pt x="0" y="269"/>
                  </a:lnTo>
                  <a:lnTo>
                    <a:pt x="1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68" name="Line 86"/>
            <p:cNvSpPr>
              <a:spLocks noChangeShapeType="1"/>
            </p:cNvSpPr>
            <p:nvPr/>
          </p:nvSpPr>
          <p:spPr bwMode="auto">
            <a:xfrm>
              <a:off x="352" y="3398"/>
              <a:ext cx="34"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69" name="Line 87"/>
            <p:cNvSpPr>
              <a:spLocks noChangeShapeType="1"/>
            </p:cNvSpPr>
            <p:nvPr/>
          </p:nvSpPr>
          <p:spPr bwMode="auto">
            <a:xfrm flipH="1">
              <a:off x="314" y="3398"/>
              <a:ext cx="106"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70" name="Freeform 88"/>
            <p:cNvSpPr>
              <a:spLocks/>
            </p:cNvSpPr>
            <p:nvPr/>
          </p:nvSpPr>
          <p:spPr bwMode="auto">
            <a:xfrm>
              <a:off x="1102" y="2583"/>
              <a:ext cx="62" cy="133"/>
            </a:xfrm>
            <a:custGeom>
              <a:avLst/>
              <a:gdLst>
                <a:gd name="T0" fmla="*/ 0 w 125"/>
                <a:gd name="T1" fmla="*/ 33 h 270"/>
                <a:gd name="T2" fmla="*/ 9 w 125"/>
                <a:gd name="T3" fmla="*/ 0 h 270"/>
                <a:gd name="T4" fmla="*/ 15 w 125"/>
                <a:gd name="T5" fmla="*/ 0 h 270"/>
                <a:gd name="T6" fmla="*/ 0 60000 65536"/>
                <a:gd name="T7" fmla="*/ 0 60000 65536"/>
                <a:gd name="T8" fmla="*/ 0 60000 65536"/>
              </a:gdLst>
              <a:ahLst/>
              <a:cxnLst>
                <a:cxn ang="T6">
                  <a:pos x="T0" y="T1"/>
                </a:cxn>
                <a:cxn ang="T7">
                  <a:pos x="T2" y="T3"/>
                </a:cxn>
                <a:cxn ang="T8">
                  <a:pos x="T4" y="T5"/>
                </a:cxn>
              </a:cxnLst>
              <a:rect l="0" t="0" r="r" b="b"/>
              <a:pathLst>
                <a:path w="125" h="270">
                  <a:moveTo>
                    <a:pt x="0" y="270"/>
                  </a:moveTo>
                  <a:lnTo>
                    <a:pt x="73" y="0"/>
                  </a:lnTo>
                  <a:lnTo>
                    <a:pt x="1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71" name="Freeform 89"/>
            <p:cNvSpPr>
              <a:spLocks/>
            </p:cNvSpPr>
            <p:nvPr/>
          </p:nvSpPr>
          <p:spPr bwMode="auto">
            <a:xfrm>
              <a:off x="1143" y="2583"/>
              <a:ext cx="38" cy="75"/>
            </a:xfrm>
            <a:custGeom>
              <a:avLst/>
              <a:gdLst>
                <a:gd name="T0" fmla="*/ 0 w 77"/>
                <a:gd name="T1" fmla="*/ 19 h 150"/>
                <a:gd name="T2" fmla="*/ 1 w 77"/>
                <a:gd name="T3" fmla="*/ 19 h 150"/>
                <a:gd name="T4" fmla="*/ 1 w 77"/>
                <a:gd name="T5" fmla="*/ 19 h 150"/>
                <a:gd name="T6" fmla="*/ 2 w 77"/>
                <a:gd name="T7" fmla="*/ 19 h 150"/>
                <a:gd name="T8" fmla="*/ 3 w 77"/>
                <a:gd name="T9" fmla="*/ 18 h 150"/>
                <a:gd name="T10" fmla="*/ 4 w 77"/>
                <a:gd name="T11" fmla="*/ 18 h 150"/>
                <a:gd name="T12" fmla="*/ 5 w 77"/>
                <a:gd name="T13" fmla="*/ 17 h 150"/>
                <a:gd name="T14" fmla="*/ 5 w 77"/>
                <a:gd name="T15" fmla="*/ 16 h 150"/>
                <a:gd name="T16" fmla="*/ 6 w 77"/>
                <a:gd name="T17" fmla="*/ 15 h 150"/>
                <a:gd name="T18" fmla="*/ 7 w 77"/>
                <a:gd name="T19" fmla="*/ 14 h 150"/>
                <a:gd name="T20" fmla="*/ 7 w 77"/>
                <a:gd name="T21" fmla="*/ 13 h 150"/>
                <a:gd name="T22" fmla="*/ 8 w 77"/>
                <a:gd name="T23" fmla="*/ 12 h 150"/>
                <a:gd name="T24" fmla="*/ 8 w 77"/>
                <a:gd name="T25" fmla="*/ 11 h 150"/>
                <a:gd name="T26" fmla="*/ 9 w 77"/>
                <a:gd name="T27" fmla="*/ 10 h 150"/>
                <a:gd name="T28" fmla="*/ 9 w 77"/>
                <a:gd name="T29" fmla="*/ 9 h 150"/>
                <a:gd name="T30" fmla="*/ 9 w 77"/>
                <a:gd name="T31" fmla="*/ 8 h 150"/>
                <a:gd name="T32" fmla="*/ 9 w 77"/>
                <a:gd name="T33" fmla="*/ 6 h 150"/>
                <a:gd name="T34" fmla="*/ 9 w 77"/>
                <a:gd name="T35" fmla="*/ 5 h 150"/>
                <a:gd name="T36" fmla="*/ 9 w 77"/>
                <a:gd name="T37" fmla="*/ 4 h 150"/>
                <a:gd name="T38" fmla="*/ 9 w 77"/>
                <a:gd name="T39" fmla="*/ 4 h 150"/>
                <a:gd name="T40" fmla="*/ 8 w 77"/>
                <a:gd name="T41" fmla="*/ 3 h 150"/>
                <a:gd name="T42" fmla="*/ 8 w 77"/>
                <a:gd name="T43" fmla="*/ 2 h 150"/>
                <a:gd name="T44" fmla="*/ 7 w 77"/>
                <a:gd name="T45" fmla="*/ 2 h 150"/>
                <a:gd name="T46" fmla="*/ 7 w 77"/>
                <a:gd name="T47" fmla="*/ 1 h 150"/>
                <a:gd name="T48" fmla="*/ 6 w 77"/>
                <a:gd name="T49" fmla="*/ 1 h 150"/>
                <a:gd name="T50" fmla="*/ 5 w 77"/>
                <a:gd name="T51" fmla="*/ 0 h 150"/>
                <a:gd name="T52" fmla="*/ 5 w 77"/>
                <a:gd name="T53" fmla="*/ 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0" y="150"/>
                  </a:moveTo>
                  <a:lnTo>
                    <a:pt x="8" y="150"/>
                  </a:lnTo>
                  <a:lnTo>
                    <a:pt x="14" y="147"/>
                  </a:lnTo>
                  <a:lnTo>
                    <a:pt x="21" y="145"/>
                  </a:lnTo>
                  <a:lnTo>
                    <a:pt x="27" y="141"/>
                  </a:lnTo>
                  <a:lnTo>
                    <a:pt x="35" y="137"/>
                  </a:lnTo>
                  <a:lnTo>
                    <a:pt x="41" y="131"/>
                  </a:lnTo>
                  <a:lnTo>
                    <a:pt x="47" y="125"/>
                  </a:lnTo>
                  <a:lnTo>
                    <a:pt x="53" y="118"/>
                  </a:lnTo>
                  <a:lnTo>
                    <a:pt x="58" y="110"/>
                  </a:lnTo>
                  <a:lnTo>
                    <a:pt x="63" y="102"/>
                  </a:lnTo>
                  <a:lnTo>
                    <a:pt x="68" y="93"/>
                  </a:lnTo>
                  <a:lnTo>
                    <a:pt x="71" y="84"/>
                  </a:lnTo>
                  <a:lnTo>
                    <a:pt x="74" y="75"/>
                  </a:lnTo>
                  <a:lnTo>
                    <a:pt x="75" y="66"/>
                  </a:lnTo>
                  <a:lnTo>
                    <a:pt x="77" y="57"/>
                  </a:lnTo>
                  <a:lnTo>
                    <a:pt x="77" y="48"/>
                  </a:lnTo>
                  <a:lnTo>
                    <a:pt x="77" y="40"/>
                  </a:lnTo>
                  <a:lnTo>
                    <a:pt x="76" y="32"/>
                  </a:lnTo>
                  <a:lnTo>
                    <a:pt x="74" y="25"/>
                  </a:lnTo>
                  <a:lnTo>
                    <a:pt x="71" y="19"/>
                  </a:lnTo>
                  <a:lnTo>
                    <a:pt x="68" y="13"/>
                  </a:lnTo>
                  <a:lnTo>
                    <a:pt x="63" y="9"/>
                  </a:lnTo>
                  <a:lnTo>
                    <a:pt x="58" y="5"/>
                  </a:lnTo>
                  <a:lnTo>
                    <a:pt x="53" y="3"/>
                  </a:lnTo>
                  <a:lnTo>
                    <a:pt x="47" y="0"/>
                  </a:lnTo>
                  <a:lnTo>
                    <a:pt x="4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72" name="Line 90"/>
            <p:cNvSpPr>
              <a:spLocks noChangeShapeType="1"/>
            </p:cNvSpPr>
            <p:nvPr/>
          </p:nvSpPr>
          <p:spPr bwMode="auto">
            <a:xfrm flipH="1">
              <a:off x="1119" y="2658"/>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73" name="Freeform 91"/>
            <p:cNvSpPr>
              <a:spLocks/>
            </p:cNvSpPr>
            <p:nvPr/>
          </p:nvSpPr>
          <p:spPr bwMode="auto">
            <a:xfrm>
              <a:off x="1222" y="2624"/>
              <a:ext cx="48" cy="96"/>
            </a:xfrm>
            <a:custGeom>
              <a:avLst/>
              <a:gdLst>
                <a:gd name="T0" fmla="*/ 1 w 97"/>
                <a:gd name="T1" fmla="*/ 0 h 193"/>
                <a:gd name="T2" fmla="*/ 0 w 97"/>
                <a:gd name="T3" fmla="*/ 24 h 193"/>
                <a:gd name="T4" fmla="*/ 12 w 97"/>
                <a:gd name="T5" fmla="*/ 0 h 193"/>
                <a:gd name="T6" fmla="*/ 0 60000 65536"/>
                <a:gd name="T7" fmla="*/ 0 60000 65536"/>
                <a:gd name="T8" fmla="*/ 0 60000 65536"/>
              </a:gdLst>
              <a:ahLst/>
              <a:cxnLst>
                <a:cxn ang="T6">
                  <a:pos x="T0" y="T1"/>
                </a:cxn>
                <a:cxn ang="T7">
                  <a:pos x="T2" y="T3"/>
                </a:cxn>
                <a:cxn ang="T8">
                  <a:pos x="T4" y="T5"/>
                </a:cxn>
              </a:cxnLst>
              <a:rect l="0" t="0" r="r" b="b"/>
              <a:pathLst>
                <a:path w="97" h="193">
                  <a:moveTo>
                    <a:pt x="8" y="0"/>
                  </a:moveTo>
                  <a:lnTo>
                    <a:pt x="0" y="193"/>
                  </a:lnTo>
                  <a:lnTo>
                    <a:pt x="9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74" name="Freeform 92"/>
            <p:cNvSpPr>
              <a:spLocks/>
            </p:cNvSpPr>
            <p:nvPr/>
          </p:nvSpPr>
          <p:spPr bwMode="auto">
            <a:xfrm>
              <a:off x="1547" y="3734"/>
              <a:ext cx="62" cy="130"/>
            </a:xfrm>
            <a:custGeom>
              <a:avLst/>
              <a:gdLst>
                <a:gd name="T0" fmla="*/ 0 w 124"/>
                <a:gd name="T1" fmla="*/ 30 h 270"/>
                <a:gd name="T2" fmla="*/ 9 w 124"/>
                <a:gd name="T3" fmla="*/ 0 h 270"/>
                <a:gd name="T4" fmla="*/ 16 w 124"/>
                <a:gd name="T5" fmla="*/ 0 h 270"/>
                <a:gd name="T6" fmla="*/ 0 60000 65536"/>
                <a:gd name="T7" fmla="*/ 0 60000 65536"/>
                <a:gd name="T8" fmla="*/ 0 60000 65536"/>
              </a:gdLst>
              <a:ahLst/>
              <a:cxnLst>
                <a:cxn ang="T6">
                  <a:pos x="T0" y="T1"/>
                </a:cxn>
                <a:cxn ang="T7">
                  <a:pos x="T2" y="T3"/>
                </a:cxn>
                <a:cxn ang="T8">
                  <a:pos x="T4" y="T5"/>
                </a:cxn>
              </a:cxnLst>
              <a:rect l="0" t="0" r="r" b="b"/>
              <a:pathLst>
                <a:path w="124" h="270">
                  <a:moveTo>
                    <a:pt x="0" y="270"/>
                  </a:moveTo>
                  <a:lnTo>
                    <a:pt x="72" y="0"/>
                  </a:lnTo>
                  <a:lnTo>
                    <a:pt x="1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75" name="Freeform 93"/>
            <p:cNvSpPr>
              <a:spLocks/>
            </p:cNvSpPr>
            <p:nvPr/>
          </p:nvSpPr>
          <p:spPr bwMode="auto">
            <a:xfrm>
              <a:off x="1589" y="3734"/>
              <a:ext cx="37" cy="72"/>
            </a:xfrm>
            <a:custGeom>
              <a:avLst/>
              <a:gdLst>
                <a:gd name="T0" fmla="*/ 0 w 76"/>
                <a:gd name="T1" fmla="*/ 17 h 149"/>
                <a:gd name="T2" fmla="*/ 0 w 76"/>
                <a:gd name="T3" fmla="*/ 17 h 149"/>
                <a:gd name="T4" fmla="*/ 1 w 76"/>
                <a:gd name="T5" fmla="*/ 16 h 149"/>
                <a:gd name="T6" fmla="*/ 2 w 76"/>
                <a:gd name="T7" fmla="*/ 16 h 149"/>
                <a:gd name="T8" fmla="*/ 3 w 76"/>
                <a:gd name="T9" fmla="*/ 16 h 149"/>
                <a:gd name="T10" fmla="*/ 4 w 76"/>
                <a:gd name="T11" fmla="*/ 15 h 149"/>
                <a:gd name="T12" fmla="*/ 4 w 76"/>
                <a:gd name="T13" fmla="*/ 14 h 149"/>
                <a:gd name="T14" fmla="*/ 5 w 76"/>
                <a:gd name="T15" fmla="*/ 14 h 149"/>
                <a:gd name="T16" fmla="*/ 6 w 76"/>
                <a:gd name="T17" fmla="*/ 14 h 149"/>
                <a:gd name="T18" fmla="*/ 7 w 76"/>
                <a:gd name="T19" fmla="*/ 13 h 149"/>
                <a:gd name="T20" fmla="*/ 7 w 76"/>
                <a:gd name="T21" fmla="*/ 12 h 149"/>
                <a:gd name="T22" fmla="*/ 8 w 76"/>
                <a:gd name="T23" fmla="*/ 11 h 149"/>
                <a:gd name="T24" fmla="*/ 8 w 76"/>
                <a:gd name="T25" fmla="*/ 9 h 149"/>
                <a:gd name="T26" fmla="*/ 9 w 76"/>
                <a:gd name="T27" fmla="*/ 8 h 149"/>
                <a:gd name="T28" fmla="*/ 9 w 76"/>
                <a:gd name="T29" fmla="*/ 7 h 149"/>
                <a:gd name="T30" fmla="*/ 9 w 76"/>
                <a:gd name="T31" fmla="*/ 7 h 149"/>
                <a:gd name="T32" fmla="*/ 9 w 76"/>
                <a:gd name="T33" fmla="*/ 5 h 149"/>
                <a:gd name="T34" fmla="*/ 9 w 76"/>
                <a:gd name="T35" fmla="*/ 4 h 149"/>
                <a:gd name="T36" fmla="*/ 9 w 76"/>
                <a:gd name="T37" fmla="*/ 3 h 149"/>
                <a:gd name="T38" fmla="*/ 9 w 76"/>
                <a:gd name="T39" fmla="*/ 3 h 149"/>
                <a:gd name="T40" fmla="*/ 8 w 76"/>
                <a:gd name="T41" fmla="*/ 2 h 149"/>
                <a:gd name="T42" fmla="*/ 8 w 76"/>
                <a:gd name="T43" fmla="*/ 1 h 149"/>
                <a:gd name="T44" fmla="*/ 7 w 76"/>
                <a:gd name="T45" fmla="*/ 1 h 149"/>
                <a:gd name="T46" fmla="*/ 7 w 76"/>
                <a:gd name="T47" fmla="*/ 0 h 149"/>
                <a:gd name="T48" fmla="*/ 6 w 76"/>
                <a:gd name="T49" fmla="*/ 0 h 149"/>
                <a:gd name="T50" fmla="*/ 5 w 76"/>
                <a:gd name="T51" fmla="*/ 0 h 149"/>
                <a:gd name="T52" fmla="*/ 4 w 76"/>
                <a:gd name="T53" fmla="*/ 0 h 1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6" h="149">
                  <a:moveTo>
                    <a:pt x="0" y="149"/>
                  </a:moveTo>
                  <a:lnTo>
                    <a:pt x="7" y="149"/>
                  </a:lnTo>
                  <a:lnTo>
                    <a:pt x="14" y="147"/>
                  </a:lnTo>
                  <a:lnTo>
                    <a:pt x="20" y="145"/>
                  </a:lnTo>
                  <a:lnTo>
                    <a:pt x="28" y="141"/>
                  </a:lnTo>
                  <a:lnTo>
                    <a:pt x="34" y="136"/>
                  </a:lnTo>
                  <a:lnTo>
                    <a:pt x="40" y="131"/>
                  </a:lnTo>
                  <a:lnTo>
                    <a:pt x="47" y="125"/>
                  </a:lnTo>
                  <a:lnTo>
                    <a:pt x="52" y="117"/>
                  </a:lnTo>
                  <a:lnTo>
                    <a:pt x="57" y="110"/>
                  </a:lnTo>
                  <a:lnTo>
                    <a:pt x="63" y="101"/>
                  </a:lnTo>
                  <a:lnTo>
                    <a:pt x="67" y="93"/>
                  </a:lnTo>
                  <a:lnTo>
                    <a:pt x="70" y="83"/>
                  </a:lnTo>
                  <a:lnTo>
                    <a:pt x="73" y="75"/>
                  </a:lnTo>
                  <a:lnTo>
                    <a:pt x="74" y="65"/>
                  </a:lnTo>
                  <a:lnTo>
                    <a:pt x="76" y="57"/>
                  </a:lnTo>
                  <a:lnTo>
                    <a:pt x="76" y="48"/>
                  </a:lnTo>
                  <a:lnTo>
                    <a:pt x="76" y="40"/>
                  </a:lnTo>
                  <a:lnTo>
                    <a:pt x="75" y="32"/>
                  </a:lnTo>
                  <a:lnTo>
                    <a:pt x="73" y="25"/>
                  </a:lnTo>
                  <a:lnTo>
                    <a:pt x="70" y="18"/>
                  </a:lnTo>
                  <a:lnTo>
                    <a:pt x="67" y="13"/>
                  </a:lnTo>
                  <a:lnTo>
                    <a:pt x="63" y="9"/>
                  </a:lnTo>
                  <a:lnTo>
                    <a:pt x="57" y="4"/>
                  </a:lnTo>
                  <a:lnTo>
                    <a:pt x="52" y="2"/>
                  </a:lnTo>
                  <a:lnTo>
                    <a:pt x="47" y="0"/>
                  </a:lnTo>
                  <a:lnTo>
                    <a:pt x="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76" name="Line 94"/>
            <p:cNvSpPr>
              <a:spLocks noChangeShapeType="1"/>
            </p:cNvSpPr>
            <p:nvPr/>
          </p:nvSpPr>
          <p:spPr bwMode="auto">
            <a:xfrm flipH="1">
              <a:off x="1565" y="3806"/>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77" name="Line 95"/>
            <p:cNvSpPr>
              <a:spLocks noChangeShapeType="1"/>
            </p:cNvSpPr>
            <p:nvPr/>
          </p:nvSpPr>
          <p:spPr bwMode="auto">
            <a:xfrm flipV="1">
              <a:off x="1647" y="3771"/>
              <a:ext cx="24"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78" name="Line 96"/>
            <p:cNvSpPr>
              <a:spLocks noChangeShapeType="1"/>
            </p:cNvSpPr>
            <p:nvPr/>
          </p:nvSpPr>
          <p:spPr bwMode="auto">
            <a:xfrm>
              <a:off x="1661" y="3812"/>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79" name="Line 97"/>
            <p:cNvSpPr>
              <a:spLocks noChangeShapeType="1"/>
            </p:cNvSpPr>
            <p:nvPr/>
          </p:nvSpPr>
          <p:spPr bwMode="auto">
            <a:xfrm flipH="1">
              <a:off x="1684" y="3771"/>
              <a:ext cx="24"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80" name="Freeform 98"/>
            <p:cNvSpPr>
              <a:spLocks/>
            </p:cNvSpPr>
            <p:nvPr/>
          </p:nvSpPr>
          <p:spPr bwMode="auto">
            <a:xfrm>
              <a:off x="1599" y="3168"/>
              <a:ext cx="62" cy="134"/>
            </a:xfrm>
            <a:custGeom>
              <a:avLst/>
              <a:gdLst>
                <a:gd name="T0" fmla="*/ 0 w 125"/>
                <a:gd name="T1" fmla="*/ 33 h 269"/>
                <a:gd name="T2" fmla="*/ 9 w 125"/>
                <a:gd name="T3" fmla="*/ 0 h 269"/>
                <a:gd name="T4" fmla="*/ 15 w 125"/>
                <a:gd name="T5" fmla="*/ 0 h 269"/>
                <a:gd name="T6" fmla="*/ 0 60000 65536"/>
                <a:gd name="T7" fmla="*/ 0 60000 65536"/>
                <a:gd name="T8" fmla="*/ 0 60000 65536"/>
              </a:gdLst>
              <a:ahLst/>
              <a:cxnLst>
                <a:cxn ang="T6">
                  <a:pos x="T0" y="T1"/>
                </a:cxn>
                <a:cxn ang="T7">
                  <a:pos x="T2" y="T3"/>
                </a:cxn>
                <a:cxn ang="T8">
                  <a:pos x="T4" y="T5"/>
                </a:cxn>
              </a:cxnLst>
              <a:rect l="0" t="0" r="r" b="b"/>
              <a:pathLst>
                <a:path w="125" h="269">
                  <a:moveTo>
                    <a:pt x="0" y="269"/>
                  </a:moveTo>
                  <a:lnTo>
                    <a:pt x="72" y="0"/>
                  </a:lnTo>
                  <a:lnTo>
                    <a:pt x="1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81" name="Freeform 99"/>
            <p:cNvSpPr>
              <a:spLocks/>
            </p:cNvSpPr>
            <p:nvPr/>
          </p:nvSpPr>
          <p:spPr bwMode="auto">
            <a:xfrm>
              <a:off x="1640" y="3168"/>
              <a:ext cx="38" cy="76"/>
            </a:xfrm>
            <a:custGeom>
              <a:avLst/>
              <a:gdLst>
                <a:gd name="T0" fmla="*/ 0 w 77"/>
                <a:gd name="T1" fmla="*/ 20 h 150"/>
                <a:gd name="T2" fmla="*/ 0 w 77"/>
                <a:gd name="T3" fmla="*/ 19 h 150"/>
                <a:gd name="T4" fmla="*/ 1 w 77"/>
                <a:gd name="T5" fmla="*/ 19 h 150"/>
                <a:gd name="T6" fmla="*/ 2 w 77"/>
                <a:gd name="T7" fmla="*/ 19 h 150"/>
                <a:gd name="T8" fmla="*/ 3 w 77"/>
                <a:gd name="T9" fmla="*/ 18 h 150"/>
                <a:gd name="T10" fmla="*/ 4 w 77"/>
                <a:gd name="T11" fmla="*/ 18 h 150"/>
                <a:gd name="T12" fmla="*/ 5 w 77"/>
                <a:gd name="T13" fmla="*/ 17 h 150"/>
                <a:gd name="T14" fmla="*/ 5 w 77"/>
                <a:gd name="T15" fmla="*/ 16 h 150"/>
                <a:gd name="T16" fmla="*/ 6 w 77"/>
                <a:gd name="T17" fmla="*/ 15 h 150"/>
                <a:gd name="T18" fmla="*/ 7 w 77"/>
                <a:gd name="T19" fmla="*/ 14 h 150"/>
                <a:gd name="T20" fmla="*/ 7 w 77"/>
                <a:gd name="T21" fmla="*/ 13 h 150"/>
                <a:gd name="T22" fmla="*/ 8 w 77"/>
                <a:gd name="T23" fmla="*/ 12 h 150"/>
                <a:gd name="T24" fmla="*/ 8 w 77"/>
                <a:gd name="T25" fmla="*/ 11 h 150"/>
                <a:gd name="T26" fmla="*/ 9 w 77"/>
                <a:gd name="T27" fmla="*/ 10 h 150"/>
                <a:gd name="T28" fmla="*/ 9 w 77"/>
                <a:gd name="T29" fmla="*/ 9 h 150"/>
                <a:gd name="T30" fmla="*/ 9 w 77"/>
                <a:gd name="T31" fmla="*/ 8 h 150"/>
                <a:gd name="T32" fmla="*/ 9 w 77"/>
                <a:gd name="T33" fmla="*/ 6 h 150"/>
                <a:gd name="T34" fmla="*/ 9 w 77"/>
                <a:gd name="T35" fmla="*/ 5 h 150"/>
                <a:gd name="T36" fmla="*/ 9 w 77"/>
                <a:gd name="T37" fmla="*/ 4 h 150"/>
                <a:gd name="T38" fmla="*/ 9 w 77"/>
                <a:gd name="T39" fmla="*/ 4 h 150"/>
                <a:gd name="T40" fmla="*/ 8 w 77"/>
                <a:gd name="T41" fmla="*/ 3 h 150"/>
                <a:gd name="T42" fmla="*/ 8 w 77"/>
                <a:gd name="T43" fmla="*/ 2 h 150"/>
                <a:gd name="T44" fmla="*/ 7 w 77"/>
                <a:gd name="T45" fmla="*/ 2 h 150"/>
                <a:gd name="T46" fmla="*/ 7 w 77"/>
                <a:gd name="T47" fmla="*/ 1 h 150"/>
                <a:gd name="T48" fmla="*/ 6 w 77"/>
                <a:gd name="T49" fmla="*/ 1 h 150"/>
                <a:gd name="T50" fmla="*/ 5 w 77"/>
                <a:gd name="T51" fmla="*/ 0 h 150"/>
                <a:gd name="T52" fmla="*/ 5 w 77"/>
                <a:gd name="T53" fmla="*/ 0 h 15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7" h="150">
                  <a:moveTo>
                    <a:pt x="0" y="150"/>
                  </a:moveTo>
                  <a:lnTo>
                    <a:pt x="6" y="149"/>
                  </a:lnTo>
                  <a:lnTo>
                    <a:pt x="14" y="148"/>
                  </a:lnTo>
                  <a:lnTo>
                    <a:pt x="20" y="145"/>
                  </a:lnTo>
                  <a:lnTo>
                    <a:pt x="27" y="142"/>
                  </a:lnTo>
                  <a:lnTo>
                    <a:pt x="33" y="136"/>
                  </a:lnTo>
                  <a:lnTo>
                    <a:pt x="41" y="131"/>
                  </a:lnTo>
                  <a:lnTo>
                    <a:pt x="46" y="125"/>
                  </a:lnTo>
                  <a:lnTo>
                    <a:pt x="52" y="117"/>
                  </a:lnTo>
                  <a:lnTo>
                    <a:pt x="58" y="110"/>
                  </a:lnTo>
                  <a:lnTo>
                    <a:pt x="62" y="101"/>
                  </a:lnTo>
                  <a:lnTo>
                    <a:pt x="66" y="93"/>
                  </a:lnTo>
                  <a:lnTo>
                    <a:pt x="70" y="84"/>
                  </a:lnTo>
                  <a:lnTo>
                    <a:pt x="72" y="75"/>
                  </a:lnTo>
                  <a:lnTo>
                    <a:pt x="75" y="66"/>
                  </a:lnTo>
                  <a:lnTo>
                    <a:pt x="76" y="57"/>
                  </a:lnTo>
                  <a:lnTo>
                    <a:pt x="77" y="48"/>
                  </a:lnTo>
                  <a:lnTo>
                    <a:pt x="76" y="39"/>
                  </a:lnTo>
                  <a:lnTo>
                    <a:pt x="75" y="32"/>
                  </a:lnTo>
                  <a:lnTo>
                    <a:pt x="72" y="25"/>
                  </a:lnTo>
                  <a:lnTo>
                    <a:pt x="70" y="18"/>
                  </a:lnTo>
                  <a:lnTo>
                    <a:pt x="67" y="13"/>
                  </a:lnTo>
                  <a:lnTo>
                    <a:pt x="63" y="9"/>
                  </a:lnTo>
                  <a:lnTo>
                    <a:pt x="58" y="4"/>
                  </a:lnTo>
                  <a:lnTo>
                    <a:pt x="52" y="2"/>
                  </a:lnTo>
                  <a:lnTo>
                    <a:pt x="47" y="0"/>
                  </a:lnTo>
                  <a:lnTo>
                    <a:pt x="4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82" name="Line 100"/>
            <p:cNvSpPr>
              <a:spLocks noChangeShapeType="1"/>
            </p:cNvSpPr>
            <p:nvPr/>
          </p:nvSpPr>
          <p:spPr bwMode="auto">
            <a:xfrm flipH="1">
              <a:off x="1613" y="3244"/>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83" name="Line 101"/>
            <p:cNvSpPr>
              <a:spLocks noChangeShapeType="1"/>
            </p:cNvSpPr>
            <p:nvPr/>
          </p:nvSpPr>
          <p:spPr bwMode="auto">
            <a:xfrm>
              <a:off x="660" y="2747"/>
              <a:ext cx="1086"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84" name="Line 102"/>
            <p:cNvSpPr>
              <a:spLocks noChangeShapeType="1"/>
            </p:cNvSpPr>
            <p:nvPr/>
          </p:nvSpPr>
          <p:spPr bwMode="auto">
            <a:xfrm>
              <a:off x="1157" y="3936"/>
              <a:ext cx="1035"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3285" name="Freeform 103"/>
            <p:cNvSpPr>
              <a:spLocks/>
            </p:cNvSpPr>
            <p:nvPr/>
          </p:nvSpPr>
          <p:spPr bwMode="auto">
            <a:xfrm>
              <a:off x="660" y="2747"/>
              <a:ext cx="497" cy="1189"/>
            </a:xfrm>
            <a:custGeom>
              <a:avLst/>
              <a:gdLst>
                <a:gd name="T0" fmla="*/ 0 w 1014"/>
                <a:gd name="T1" fmla="*/ 0 h 2424"/>
                <a:gd name="T2" fmla="*/ 1 w 1014"/>
                <a:gd name="T3" fmla="*/ 10 h 2424"/>
                <a:gd name="T4" fmla="*/ 2 w 1014"/>
                <a:gd name="T5" fmla="*/ 20 h 2424"/>
                <a:gd name="T6" fmla="*/ 4 w 1014"/>
                <a:gd name="T7" fmla="*/ 29 h 2424"/>
                <a:gd name="T8" fmla="*/ 5 w 1014"/>
                <a:gd name="T9" fmla="*/ 39 h 2424"/>
                <a:gd name="T10" fmla="*/ 6 w 1014"/>
                <a:gd name="T11" fmla="*/ 44 h 2424"/>
                <a:gd name="T12" fmla="*/ 7 w 1014"/>
                <a:gd name="T13" fmla="*/ 49 h 2424"/>
                <a:gd name="T14" fmla="*/ 8 w 1014"/>
                <a:gd name="T15" fmla="*/ 54 h 2424"/>
                <a:gd name="T16" fmla="*/ 9 w 1014"/>
                <a:gd name="T17" fmla="*/ 59 h 2424"/>
                <a:gd name="T18" fmla="*/ 10 w 1014"/>
                <a:gd name="T19" fmla="*/ 63 h 2424"/>
                <a:gd name="T20" fmla="*/ 11 w 1014"/>
                <a:gd name="T21" fmla="*/ 68 h 2424"/>
                <a:gd name="T22" fmla="*/ 12 w 1014"/>
                <a:gd name="T23" fmla="*/ 74 h 2424"/>
                <a:gd name="T24" fmla="*/ 12 w 1014"/>
                <a:gd name="T25" fmla="*/ 78 h 2424"/>
                <a:gd name="T26" fmla="*/ 13 w 1014"/>
                <a:gd name="T27" fmla="*/ 83 h 2424"/>
                <a:gd name="T28" fmla="*/ 15 w 1014"/>
                <a:gd name="T29" fmla="*/ 88 h 2424"/>
                <a:gd name="T30" fmla="*/ 16 w 1014"/>
                <a:gd name="T31" fmla="*/ 93 h 2424"/>
                <a:gd name="T32" fmla="*/ 17 w 1014"/>
                <a:gd name="T33" fmla="*/ 98 h 2424"/>
                <a:gd name="T34" fmla="*/ 18 w 1014"/>
                <a:gd name="T35" fmla="*/ 102 h 2424"/>
                <a:gd name="T36" fmla="*/ 19 w 1014"/>
                <a:gd name="T37" fmla="*/ 107 h 2424"/>
                <a:gd name="T38" fmla="*/ 21 w 1014"/>
                <a:gd name="T39" fmla="*/ 112 h 2424"/>
                <a:gd name="T40" fmla="*/ 22 w 1014"/>
                <a:gd name="T41" fmla="*/ 117 h 2424"/>
                <a:gd name="T42" fmla="*/ 23 w 1014"/>
                <a:gd name="T43" fmla="*/ 122 h 2424"/>
                <a:gd name="T44" fmla="*/ 25 w 1014"/>
                <a:gd name="T45" fmla="*/ 127 h 2424"/>
                <a:gd name="T46" fmla="*/ 26 w 1014"/>
                <a:gd name="T47" fmla="*/ 131 h 2424"/>
                <a:gd name="T48" fmla="*/ 27 w 1014"/>
                <a:gd name="T49" fmla="*/ 136 h 2424"/>
                <a:gd name="T50" fmla="*/ 29 w 1014"/>
                <a:gd name="T51" fmla="*/ 140 h 2424"/>
                <a:gd name="T52" fmla="*/ 30 w 1014"/>
                <a:gd name="T53" fmla="*/ 145 h 2424"/>
                <a:gd name="T54" fmla="*/ 32 w 1014"/>
                <a:gd name="T55" fmla="*/ 150 h 2424"/>
                <a:gd name="T56" fmla="*/ 34 w 1014"/>
                <a:gd name="T57" fmla="*/ 155 h 2424"/>
                <a:gd name="T58" fmla="*/ 36 w 1014"/>
                <a:gd name="T59" fmla="*/ 159 h 2424"/>
                <a:gd name="T60" fmla="*/ 37 w 1014"/>
                <a:gd name="T61" fmla="*/ 164 h 2424"/>
                <a:gd name="T62" fmla="*/ 39 w 1014"/>
                <a:gd name="T63" fmla="*/ 168 h 2424"/>
                <a:gd name="T64" fmla="*/ 41 w 1014"/>
                <a:gd name="T65" fmla="*/ 173 h 2424"/>
                <a:gd name="T66" fmla="*/ 43 w 1014"/>
                <a:gd name="T67" fmla="*/ 178 h 2424"/>
                <a:gd name="T68" fmla="*/ 46 w 1014"/>
                <a:gd name="T69" fmla="*/ 182 h 2424"/>
                <a:gd name="T70" fmla="*/ 48 w 1014"/>
                <a:gd name="T71" fmla="*/ 186 h 2424"/>
                <a:gd name="T72" fmla="*/ 50 w 1014"/>
                <a:gd name="T73" fmla="*/ 191 h 2424"/>
                <a:gd name="T74" fmla="*/ 52 w 1014"/>
                <a:gd name="T75" fmla="*/ 195 h 2424"/>
                <a:gd name="T76" fmla="*/ 54 w 1014"/>
                <a:gd name="T77" fmla="*/ 200 h 2424"/>
                <a:gd name="T78" fmla="*/ 57 w 1014"/>
                <a:gd name="T79" fmla="*/ 204 h 2424"/>
                <a:gd name="T80" fmla="*/ 59 w 1014"/>
                <a:gd name="T81" fmla="*/ 208 h 2424"/>
                <a:gd name="T82" fmla="*/ 62 w 1014"/>
                <a:gd name="T83" fmla="*/ 212 h 2424"/>
                <a:gd name="T84" fmla="*/ 64 w 1014"/>
                <a:gd name="T85" fmla="*/ 216 h 2424"/>
                <a:gd name="T86" fmla="*/ 67 w 1014"/>
                <a:gd name="T87" fmla="*/ 220 h 2424"/>
                <a:gd name="T88" fmla="*/ 70 w 1014"/>
                <a:gd name="T89" fmla="*/ 225 h 2424"/>
                <a:gd name="T90" fmla="*/ 73 w 1014"/>
                <a:gd name="T91" fmla="*/ 229 h 2424"/>
                <a:gd name="T92" fmla="*/ 75 w 1014"/>
                <a:gd name="T93" fmla="*/ 233 h 2424"/>
                <a:gd name="T94" fmla="*/ 78 w 1014"/>
                <a:gd name="T95" fmla="*/ 237 h 2424"/>
                <a:gd name="T96" fmla="*/ 81 w 1014"/>
                <a:gd name="T97" fmla="*/ 241 h 2424"/>
                <a:gd name="T98" fmla="*/ 84 w 1014"/>
                <a:gd name="T99" fmla="*/ 244 h 2424"/>
                <a:gd name="T100" fmla="*/ 87 w 1014"/>
                <a:gd name="T101" fmla="*/ 249 h 2424"/>
                <a:gd name="T102" fmla="*/ 90 w 1014"/>
                <a:gd name="T103" fmla="*/ 253 h 2424"/>
                <a:gd name="T104" fmla="*/ 94 w 1014"/>
                <a:gd name="T105" fmla="*/ 256 h 2424"/>
                <a:gd name="T106" fmla="*/ 97 w 1014"/>
                <a:gd name="T107" fmla="*/ 260 h 2424"/>
                <a:gd name="T108" fmla="*/ 99 w 1014"/>
                <a:gd name="T109" fmla="*/ 264 h 2424"/>
                <a:gd name="T110" fmla="*/ 103 w 1014"/>
                <a:gd name="T111" fmla="*/ 267 h 2424"/>
                <a:gd name="T112" fmla="*/ 106 w 1014"/>
                <a:gd name="T113" fmla="*/ 271 h 2424"/>
                <a:gd name="T114" fmla="*/ 110 w 1014"/>
                <a:gd name="T115" fmla="*/ 275 h 2424"/>
                <a:gd name="T116" fmla="*/ 113 w 1014"/>
                <a:gd name="T117" fmla="*/ 279 h 2424"/>
                <a:gd name="T118" fmla="*/ 116 w 1014"/>
                <a:gd name="T119" fmla="*/ 282 h 2424"/>
                <a:gd name="T120" fmla="*/ 120 w 1014"/>
                <a:gd name="T121" fmla="*/ 286 h 24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14" h="2424">
                  <a:moveTo>
                    <a:pt x="0" y="0"/>
                  </a:moveTo>
                  <a:lnTo>
                    <a:pt x="11" y="83"/>
                  </a:lnTo>
                  <a:lnTo>
                    <a:pt x="23" y="166"/>
                  </a:lnTo>
                  <a:lnTo>
                    <a:pt x="34" y="249"/>
                  </a:lnTo>
                  <a:lnTo>
                    <a:pt x="47" y="332"/>
                  </a:lnTo>
                  <a:lnTo>
                    <a:pt x="53" y="372"/>
                  </a:lnTo>
                  <a:lnTo>
                    <a:pt x="61" y="414"/>
                  </a:lnTo>
                  <a:lnTo>
                    <a:pt x="67" y="456"/>
                  </a:lnTo>
                  <a:lnTo>
                    <a:pt x="75" y="497"/>
                  </a:lnTo>
                  <a:lnTo>
                    <a:pt x="82" y="539"/>
                  </a:lnTo>
                  <a:lnTo>
                    <a:pt x="90" y="579"/>
                  </a:lnTo>
                  <a:lnTo>
                    <a:pt x="98" y="621"/>
                  </a:lnTo>
                  <a:lnTo>
                    <a:pt x="106" y="662"/>
                  </a:lnTo>
                  <a:lnTo>
                    <a:pt x="114" y="703"/>
                  </a:lnTo>
                  <a:lnTo>
                    <a:pt x="124" y="744"/>
                  </a:lnTo>
                  <a:lnTo>
                    <a:pt x="132" y="785"/>
                  </a:lnTo>
                  <a:lnTo>
                    <a:pt x="142" y="826"/>
                  </a:lnTo>
                  <a:lnTo>
                    <a:pt x="152" y="866"/>
                  </a:lnTo>
                  <a:lnTo>
                    <a:pt x="162" y="908"/>
                  </a:lnTo>
                  <a:lnTo>
                    <a:pt x="173" y="948"/>
                  </a:lnTo>
                  <a:lnTo>
                    <a:pt x="184" y="989"/>
                  </a:lnTo>
                  <a:lnTo>
                    <a:pt x="195" y="1030"/>
                  </a:lnTo>
                  <a:lnTo>
                    <a:pt x="207" y="1071"/>
                  </a:lnTo>
                  <a:lnTo>
                    <a:pt x="220" y="1111"/>
                  </a:lnTo>
                  <a:lnTo>
                    <a:pt x="232" y="1151"/>
                  </a:lnTo>
                  <a:lnTo>
                    <a:pt x="245" y="1191"/>
                  </a:lnTo>
                  <a:lnTo>
                    <a:pt x="259" y="1231"/>
                  </a:lnTo>
                  <a:lnTo>
                    <a:pt x="273" y="1271"/>
                  </a:lnTo>
                  <a:lnTo>
                    <a:pt x="288" y="1310"/>
                  </a:lnTo>
                  <a:lnTo>
                    <a:pt x="303" y="1350"/>
                  </a:lnTo>
                  <a:lnTo>
                    <a:pt x="318" y="1388"/>
                  </a:lnTo>
                  <a:lnTo>
                    <a:pt x="333" y="1428"/>
                  </a:lnTo>
                  <a:lnTo>
                    <a:pt x="351" y="1466"/>
                  </a:lnTo>
                  <a:lnTo>
                    <a:pt x="368" y="1504"/>
                  </a:lnTo>
                  <a:lnTo>
                    <a:pt x="385" y="1543"/>
                  </a:lnTo>
                  <a:lnTo>
                    <a:pt x="403" y="1580"/>
                  </a:lnTo>
                  <a:lnTo>
                    <a:pt x="422" y="1617"/>
                  </a:lnTo>
                  <a:lnTo>
                    <a:pt x="441" y="1654"/>
                  </a:lnTo>
                  <a:lnTo>
                    <a:pt x="461" y="1691"/>
                  </a:lnTo>
                  <a:lnTo>
                    <a:pt x="481" y="1727"/>
                  </a:lnTo>
                  <a:lnTo>
                    <a:pt x="502" y="1763"/>
                  </a:lnTo>
                  <a:lnTo>
                    <a:pt x="524" y="1799"/>
                  </a:lnTo>
                  <a:lnTo>
                    <a:pt x="545" y="1834"/>
                  </a:lnTo>
                  <a:lnTo>
                    <a:pt x="569" y="1868"/>
                  </a:lnTo>
                  <a:lnTo>
                    <a:pt x="592" y="1904"/>
                  </a:lnTo>
                  <a:lnTo>
                    <a:pt x="616" y="1938"/>
                  </a:lnTo>
                  <a:lnTo>
                    <a:pt x="639" y="1972"/>
                  </a:lnTo>
                  <a:lnTo>
                    <a:pt x="665" y="2006"/>
                  </a:lnTo>
                  <a:lnTo>
                    <a:pt x="689" y="2039"/>
                  </a:lnTo>
                  <a:lnTo>
                    <a:pt x="715" y="2072"/>
                  </a:lnTo>
                  <a:lnTo>
                    <a:pt x="740" y="2105"/>
                  </a:lnTo>
                  <a:lnTo>
                    <a:pt x="767" y="2138"/>
                  </a:lnTo>
                  <a:lnTo>
                    <a:pt x="793" y="2170"/>
                  </a:lnTo>
                  <a:lnTo>
                    <a:pt x="820" y="2203"/>
                  </a:lnTo>
                  <a:lnTo>
                    <a:pt x="847" y="2235"/>
                  </a:lnTo>
                  <a:lnTo>
                    <a:pt x="874" y="2267"/>
                  </a:lnTo>
                  <a:lnTo>
                    <a:pt x="902" y="2299"/>
                  </a:lnTo>
                  <a:lnTo>
                    <a:pt x="930" y="2329"/>
                  </a:lnTo>
                  <a:lnTo>
                    <a:pt x="957" y="2361"/>
                  </a:lnTo>
                  <a:lnTo>
                    <a:pt x="986" y="2392"/>
                  </a:lnTo>
                  <a:lnTo>
                    <a:pt x="1014" y="24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86" name="Freeform 104"/>
            <p:cNvSpPr>
              <a:spLocks/>
            </p:cNvSpPr>
            <p:nvPr/>
          </p:nvSpPr>
          <p:spPr bwMode="auto">
            <a:xfrm>
              <a:off x="1746" y="2747"/>
              <a:ext cx="459" cy="1189"/>
            </a:xfrm>
            <a:custGeom>
              <a:avLst/>
              <a:gdLst>
                <a:gd name="T0" fmla="*/ 1 w 940"/>
                <a:gd name="T1" fmla="*/ 5 h 2424"/>
                <a:gd name="T2" fmla="*/ 4 w 940"/>
                <a:gd name="T3" fmla="*/ 12 h 2424"/>
                <a:gd name="T4" fmla="*/ 7 w 940"/>
                <a:gd name="T5" fmla="*/ 19 h 2424"/>
                <a:gd name="T6" fmla="*/ 10 w 940"/>
                <a:gd name="T7" fmla="*/ 26 h 2424"/>
                <a:gd name="T8" fmla="*/ 13 w 940"/>
                <a:gd name="T9" fmla="*/ 33 h 2424"/>
                <a:gd name="T10" fmla="*/ 17 w 940"/>
                <a:gd name="T11" fmla="*/ 39 h 2424"/>
                <a:gd name="T12" fmla="*/ 22 w 940"/>
                <a:gd name="T13" fmla="*/ 46 h 2424"/>
                <a:gd name="T14" fmla="*/ 27 w 940"/>
                <a:gd name="T15" fmla="*/ 52 h 2424"/>
                <a:gd name="T16" fmla="*/ 33 w 940"/>
                <a:gd name="T17" fmla="*/ 57 h 2424"/>
                <a:gd name="T18" fmla="*/ 44 w 940"/>
                <a:gd name="T19" fmla="*/ 69 h 2424"/>
                <a:gd name="T20" fmla="*/ 50 w 940"/>
                <a:gd name="T21" fmla="*/ 75 h 2424"/>
                <a:gd name="T22" fmla="*/ 55 w 940"/>
                <a:gd name="T23" fmla="*/ 80 h 2424"/>
                <a:gd name="T24" fmla="*/ 60 w 940"/>
                <a:gd name="T25" fmla="*/ 87 h 2424"/>
                <a:gd name="T26" fmla="*/ 62 w 940"/>
                <a:gd name="T27" fmla="*/ 90 h 2424"/>
                <a:gd name="T28" fmla="*/ 64 w 940"/>
                <a:gd name="T29" fmla="*/ 93 h 2424"/>
                <a:gd name="T30" fmla="*/ 65 w 940"/>
                <a:gd name="T31" fmla="*/ 96 h 2424"/>
                <a:gd name="T32" fmla="*/ 67 w 940"/>
                <a:gd name="T33" fmla="*/ 99 h 2424"/>
                <a:gd name="T34" fmla="*/ 68 w 940"/>
                <a:gd name="T35" fmla="*/ 103 h 2424"/>
                <a:gd name="T36" fmla="*/ 69 w 940"/>
                <a:gd name="T37" fmla="*/ 105 h 2424"/>
                <a:gd name="T38" fmla="*/ 69 w 940"/>
                <a:gd name="T39" fmla="*/ 109 h 2424"/>
                <a:gd name="T40" fmla="*/ 69 w 940"/>
                <a:gd name="T41" fmla="*/ 113 h 2424"/>
                <a:gd name="T42" fmla="*/ 69 w 940"/>
                <a:gd name="T43" fmla="*/ 117 h 2424"/>
                <a:gd name="T44" fmla="*/ 68 w 940"/>
                <a:gd name="T45" fmla="*/ 120 h 2424"/>
                <a:gd name="T46" fmla="*/ 67 w 940"/>
                <a:gd name="T47" fmla="*/ 126 h 2424"/>
                <a:gd name="T48" fmla="*/ 63 w 940"/>
                <a:gd name="T49" fmla="*/ 141 h 2424"/>
                <a:gd name="T50" fmla="*/ 62 w 940"/>
                <a:gd name="T51" fmla="*/ 149 h 2424"/>
                <a:gd name="T52" fmla="*/ 61 w 940"/>
                <a:gd name="T53" fmla="*/ 152 h 2424"/>
                <a:gd name="T54" fmla="*/ 61 w 940"/>
                <a:gd name="T55" fmla="*/ 156 h 2424"/>
                <a:gd name="T56" fmla="*/ 61 w 940"/>
                <a:gd name="T57" fmla="*/ 160 h 2424"/>
                <a:gd name="T58" fmla="*/ 61 w 940"/>
                <a:gd name="T59" fmla="*/ 163 h 2424"/>
                <a:gd name="T60" fmla="*/ 61 w 940"/>
                <a:gd name="T61" fmla="*/ 167 h 2424"/>
                <a:gd name="T62" fmla="*/ 62 w 940"/>
                <a:gd name="T63" fmla="*/ 170 h 2424"/>
                <a:gd name="T64" fmla="*/ 63 w 940"/>
                <a:gd name="T65" fmla="*/ 173 h 2424"/>
                <a:gd name="T66" fmla="*/ 65 w 940"/>
                <a:gd name="T67" fmla="*/ 176 h 2424"/>
                <a:gd name="T68" fmla="*/ 67 w 940"/>
                <a:gd name="T69" fmla="*/ 179 h 2424"/>
                <a:gd name="T70" fmla="*/ 70 w 940"/>
                <a:gd name="T71" fmla="*/ 182 h 2424"/>
                <a:gd name="T72" fmla="*/ 73 w 940"/>
                <a:gd name="T73" fmla="*/ 186 h 2424"/>
                <a:gd name="T74" fmla="*/ 79 w 940"/>
                <a:gd name="T75" fmla="*/ 191 h 2424"/>
                <a:gd name="T76" fmla="*/ 90 w 940"/>
                <a:gd name="T77" fmla="*/ 203 h 2424"/>
                <a:gd name="T78" fmla="*/ 96 w 940"/>
                <a:gd name="T79" fmla="*/ 208 h 2424"/>
                <a:gd name="T80" fmla="*/ 100 w 940"/>
                <a:gd name="T81" fmla="*/ 212 h 2424"/>
                <a:gd name="T82" fmla="*/ 102 w 940"/>
                <a:gd name="T83" fmla="*/ 215 h 2424"/>
                <a:gd name="T84" fmla="*/ 104 w 940"/>
                <a:gd name="T85" fmla="*/ 218 h 2424"/>
                <a:gd name="T86" fmla="*/ 105 w 940"/>
                <a:gd name="T87" fmla="*/ 222 h 2424"/>
                <a:gd name="T88" fmla="*/ 107 w 940"/>
                <a:gd name="T89" fmla="*/ 225 h 2424"/>
                <a:gd name="T90" fmla="*/ 108 w 940"/>
                <a:gd name="T91" fmla="*/ 229 h 2424"/>
                <a:gd name="T92" fmla="*/ 109 w 940"/>
                <a:gd name="T93" fmla="*/ 232 h 2424"/>
                <a:gd name="T94" fmla="*/ 109 w 940"/>
                <a:gd name="T95" fmla="*/ 236 h 2424"/>
                <a:gd name="T96" fmla="*/ 109 w 940"/>
                <a:gd name="T97" fmla="*/ 239 h 2424"/>
                <a:gd name="T98" fmla="*/ 109 w 940"/>
                <a:gd name="T99" fmla="*/ 244 h 2424"/>
                <a:gd name="T100" fmla="*/ 109 w 940"/>
                <a:gd name="T101" fmla="*/ 253 h 2424"/>
                <a:gd name="T102" fmla="*/ 107 w 940"/>
                <a:gd name="T103" fmla="*/ 266 h 2424"/>
                <a:gd name="T104" fmla="*/ 106 w 940"/>
                <a:gd name="T105" fmla="*/ 274 h 2424"/>
                <a:gd name="T106" fmla="*/ 106 w 940"/>
                <a:gd name="T107" fmla="*/ 281 h 2424"/>
                <a:gd name="T108" fmla="*/ 106 w 940"/>
                <a:gd name="T109" fmla="*/ 285 h 242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40" h="2424">
                  <a:moveTo>
                    <a:pt x="0" y="0"/>
                  </a:moveTo>
                  <a:lnTo>
                    <a:pt x="6" y="21"/>
                  </a:lnTo>
                  <a:lnTo>
                    <a:pt x="12" y="41"/>
                  </a:lnTo>
                  <a:lnTo>
                    <a:pt x="19" y="62"/>
                  </a:lnTo>
                  <a:lnTo>
                    <a:pt x="26" y="82"/>
                  </a:lnTo>
                  <a:lnTo>
                    <a:pt x="33" y="102"/>
                  </a:lnTo>
                  <a:lnTo>
                    <a:pt x="41" y="122"/>
                  </a:lnTo>
                  <a:lnTo>
                    <a:pt x="48" y="141"/>
                  </a:lnTo>
                  <a:lnTo>
                    <a:pt x="57" y="162"/>
                  </a:lnTo>
                  <a:lnTo>
                    <a:pt x="65" y="182"/>
                  </a:lnTo>
                  <a:lnTo>
                    <a:pt x="74" y="201"/>
                  </a:lnTo>
                  <a:lnTo>
                    <a:pt x="83" y="220"/>
                  </a:lnTo>
                  <a:lnTo>
                    <a:pt x="93" y="239"/>
                  </a:lnTo>
                  <a:lnTo>
                    <a:pt x="104" y="259"/>
                  </a:lnTo>
                  <a:lnTo>
                    <a:pt x="114" y="278"/>
                  </a:lnTo>
                  <a:lnTo>
                    <a:pt x="125" y="296"/>
                  </a:lnTo>
                  <a:lnTo>
                    <a:pt x="137" y="314"/>
                  </a:lnTo>
                  <a:lnTo>
                    <a:pt x="148" y="333"/>
                  </a:lnTo>
                  <a:lnTo>
                    <a:pt x="161" y="351"/>
                  </a:lnTo>
                  <a:lnTo>
                    <a:pt x="175" y="368"/>
                  </a:lnTo>
                  <a:lnTo>
                    <a:pt x="189" y="386"/>
                  </a:lnTo>
                  <a:lnTo>
                    <a:pt x="203" y="403"/>
                  </a:lnTo>
                  <a:lnTo>
                    <a:pt x="217" y="420"/>
                  </a:lnTo>
                  <a:lnTo>
                    <a:pt x="233" y="437"/>
                  </a:lnTo>
                  <a:lnTo>
                    <a:pt x="248" y="454"/>
                  </a:lnTo>
                  <a:lnTo>
                    <a:pt x="265" y="471"/>
                  </a:lnTo>
                  <a:lnTo>
                    <a:pt x="281" y="487"/>
                  </a:lnTo>
                  <a:lnTo>
                    <a:pt x="314" y="520"/>
                  </a:lnTo>
                  <a:lnTo>
                    <a:pt x="347" y="553"/>
                  </a:lnTo>
                  <a:lnTo>
                    <a:pt x="381" y="585"/>
                  </a:lnTo>
                  <a:lnTo>
                    <a:pt x="397" y="601"/>
                  </a:lnTo>
                  <a:lnTo>
                    <a:pt x="413" y="618"/>
                  </a:lnTo>
                  <a:lnTo>
                    <a:pt x="429" y="634"/>
                  </a:lnTo>
                  <a:lnTo>
                    <a:pt x="445" y="650"/>
                  </a:lnTo>
                  <a:lnTo>
                    <a:pt x="460" y="667"/>
                  </a:lnTo>
                  <a:lnTo>
                    <a:pt x="474" y="683"/>
                  </a:lnTo>
                  <a:lnTo>
                    <a:pt x="489" y="700"/>
                  </a:lnTo>
                  <a:lnTo>
                    <a:pt x="502" y="717"/>
                  </a:lnTo>
                  <a:lnTo>
                    <a:pt x="515" y="734"/>
                  </a:lnTo>
                  <a:lnTo>
                    <a:pt x="521" y="743"/>
                  </a:lnTo>
                  <a:lnTo>
                    <a:pt x="527" y="751"/>
                  </a:lnTo>
                  <a:lnTo>
                    <a:pt x="533" y="760"/>
                  </a:lnTo>
                  <a:lnTo>
                    <a:pt x="538" y="769"/>
                  </a:lnTo>
                  <a:lnTo>
                    <a:pt x="543" y="777"/>
                  </a:lnTo>
                  <a:lnTo>
                    <a:pt x="549" y="786"/>
                  </a:lnTo>
                  <a:lnTo>
                    <a:pt x="554" y="795"/>
                  </a:lnTo>
                  <a:lnTo>
                    <a:pt x="558" y="804"/>
                  </a:lnTo>
                  <a:lnTo>
                    <a:pt x="562" y="813"/>
                  </a:lnTo>
                  <a:lnTo>
                    <a:pt x="567" y="822"/>
                  </a:lnTo>
                  <a:lnTo>
                    <a:pt x="571" y="831"/>
                  </a:lnTo>
                  <a:lnTo>
                    <a:pt x="574" y="840"/>
                  </a:lnTo>
                  <a:lnTo>
                    <a:pt x="577" y="849"/>
                  </a:lnTo>
                  <a:lnTo>
                    <a:pt x="581" y="859"/>
                  </a:lnTo>
                  <a:lnTo>
                    <a:pt x="584" y="869"/>
                  </a:lnTo>
                  <a:lnTo>
                    <a:pt x="586" y="877"/>
                  </a:lnTo>
                  <a:lnTo>
                    <a:pt x="588" y="887"/>
                  </a:lnTo>
                  <a:lnTo>
                    <a:pt x="590" y="896"/>
                  </a:lnTo>
                  <a:lnTo>
                    <a:pt x="591" y="907"/>
                  </a:lnTo>
                  <a:lnTo>
                    <a:pt x="593" y="917"/>
                  </a:lnTo>
                  <a:lnTo>
                    <a:pt x="593" y="926"/>
                  </a:lnTo>
                  <a:lnTo>
                    <a:pt x="594" y="937"/>
                  </a:lnTo>
                  <a:lnTo>
                    <a:pt x="594" y="946"/>
                  </a:lnTo>
                  <a:lnTo>
                    <a:pt x="594" y="957"/>
                  </a:lnTo>
                  <a:lnTo>
                    <a:pt x="594" y="967"/>
                  </a:lnTo>
                  <a:lnTo>
                    <a:pt x="593" y="977"/>
                  </a:lnTo>
                  <a:lnTo>
                    <a:pt x="592" y="988"/>
                  </a:lnTo>
                  <a:lnTo>
                    <a:pt x="591" y="999"/>
                  </a:lnTo>
                  <a:lnTo>
                    <a:pt x="589" y="1009"/>
                  </a:lnTo>
                  <a:lnTo>
                    <a:pt x="588" y="1020"/>
                  </a:lnTo>
                  <a:lnTo>
                    <a:pt x="586" y="1030"/>
                  </a:lnTo>
                  <a:lnTo>
                    <a:pt x="584" y="1041"/>
                  </a:lnTo>
                  <a:lnTo>
                    <a:pt x="580" y="1062"/>
                  </a:lnTo>
                  <a:lnTo>
                    <a:pt x="574" y="1084"/>
                  </a:lnTo>
                  <a:lnTo>
                    <a:pt x="568" y="1106"/>
                  </a:lnTo>
                  <a:lnTo>
                    <a:pt x="544" y="1193"/>
                  </a:lnTo>
                  <a:lnTo>
                    <a:pt x="538" y="1216"/>
                  </a:lnTo>
                  <a:lnTo>
                    <a:pt x="533" y="1237"/>
                  </a:lnTo>
                  <a:lnTo>
                    <a:pt x="528" y="1258"/>
                  </a:lnTo>
                  <a:lnTo>
                    <a:pt x="526" y="1269"/>
                  </a:lnTo>
                  <a:lnTo>
                    <a:pt x="524" y="1280"/>
                  </a:lnTo>
                  <a:lnTo>
                    <a:pt x="523" y="1290"/>
                  </a:lnTo>
                  <a:lnTo>
                    <a:pt x="521" y="1301"/>
                  </a:lnTo>
                  <a:lnTo>
                    <a:pt x="520" y="1312"/>
                  </a:lnTo>
                  <a:lnTo>
                    <a:pt x="519" y="1322"/>
                  </a:lnTo>
                  <a:lnTo>
                    <a:pt x="519" y="1332"/>
                  </a:lnTo>
                  <a:lnTo>
                    <a:pt x="518" y="1342"/>
                  </a:lnTo>
                  <a:lnTo>
                    <a:pt x="518" y="1353"/>
                  </a:lnTo>
                  <a:lnTo>
                    <a:pt x="518" y="1363"/>
                  </a:lnTo>
                  <a:lnTo>
                    <a:pt x="519" y="1372"/>
                  </a:lnTo>
                  <a:lnTo>
                    <a:pt x="520" y="1383"/>
                  </a:lnTo>
                  <a:lnTo>
                    <a:pt x="521" y="1392"/>
                  </a:lnTo>
                  <a:lnTo>
                    <a:pt x="523" y="1402"/>
                  </a:lnTo>
                  <a:lnTo>
                    <a:pt x="525" y="1412"/>
                  </a:lnTo>
                  <a:lnTo>
                    <a:pt x="527" y="1420"/>
                  </a:lnTo>
                  <a:lnTo>
                    <a:pt x="531" y="1430"/>
                  </a:lnTo>
                  <a:lnTo>
                    <a:pt x="534" y="1439"/>
                  </a:lnTo>
                  <a:lnTo>
                    <a:pt x="537" y="1448"/>
                  </a:lnTo>
                  <a:lnTo>
                    <a:pt x="541" y="1457"/>
                  </a:lnTo>
                  <a:lnTo>
                    <a:pt x="545" y="1466"/>
                  </a:lnTo>
                  <a:lnTo>
                    <a:pt x="550" y="1474"/>
                  </a:lnTo>
                  <a:lnTo>
                    <a:pt x="555" y="1484"/>
                  </a:lnTo>
                  <a:lnTo>
                    <a:pt x="560" y="1493"/>
                  </a:lnTo>
                  <a:lnTo>
                    <a:pt x="566" y="1501"/>
                  </a:lnTo>
                  <a:lnTo>
                    <a:pt x="572" y="1510"/>
                  </a:lnTo>
                  <a:lnTo>
                    <a:pt x="577" y="1518"/>
                  </a:lnTo>
                  <a:lnTo>
                    <a:pt x="584" y="1526"/>
                  </a:lnTo>
                  <a:lnTo>
                    <a:pt x="591" y="1534"/>
                  </a:lnTo>
                  <a:lnTo>
                    <a:pt x="598" y="1543"/>
                  </a:lnTo>
                  <a:lnTo>
                    <a:pt x="604" y="1551"/>
                  </a:lnTo>
                  <a:lnTo>
                    <a:pt x="611" y="1559"/>
                  </a:lnTo>
                  <a:lnTo>
                    <a:pt x="626" y="1575"/>
                  </a:lnTo>
                  <a:lnTo>
                    <a:pt x="642" y="1591"/>
                  </a:lnTo>
                  <a:lnTo>
                    <a:pt x="658" y="1606"/>
                  </a:lnTo>
                  <a:lnTo>
                    <a:pt x="674" y="1622"/>
                  </a:lnTo>
                  <a:lnTo>
                    <a:pt x="691" y="1638"/>
                  </a:lnTo>
                  <a:lnTo>
                    <a:pt x="759" y="1701"/>
                  </a:lnTo>
                  <a:lnTo>
                    <a:pt x="777" y="1717"/>
                  </a:lnTo>
                  <a:lnTo>
                    <a:pt x="792" y="1733"/>
                  </a:lnTo>
                  <a:lnTo>
                    <a:pt x="808" y="1749"/>
                  </a:lnTo>
                  <a:lnTo>
                    <a:pt x="824" y="1765"/>
                  </a:lnTo>
                  <a:lnTo>
                    <a:pt x="839" y="1782"/>
                  </a:lnTo>
                  <a:lnTo>
                    <a:pt x="847" y="1791"/>
                  </a:lnTo>
                  <a:lnTo>
                    <a:pt x="853" y="1799"/>
                  </a:lnTo>
                  <a:lnTo>
                    <a:pt x="861" y="1808"/>
                  </a:lnTo>
                  <a:lnTo>
                    <a:pt x="867" y="1816"/>
                  </a:lnTo>
                  <a:lnTo>
                    <a:pt x="873" y="1825"/>
                  </a:lnTo>
                  <a:lnTo>
                    <a:pt x="880" y="1833"/>
                  </a:lnTo>
                  <a:lnTo>
                    <a:pt x="885" y="1842"/>
                  </a:lnTo>
                  <a:lnTo>
                    <a:pt x="892" y="1851"/>
                  </a:lnTo>
                  <a:lnTo>
                    <a:pt x="897" y="1860"/>
                  </a:lnTo>
                  <a:lnTo>
                    <a:pt x="902" y="1869"/>
                  </a:lnTo>
                  <a:lnTo>
                    <a:pt x="906" y="1878"/>
                  </a:lnTo>
                  <a:lnTo>
                    <a:pt x="911" y="1888"/>
                  </a:lnTo>
                  <a:lnTo>
                    <a:pt x="915" y="1897"/>
                  </a:lnTo>
                  <a:lnTo>
                    <a:pt x="919" y="1907"/>
                  </a:lnTo>
                  <a:lnTo>
                    <a:pt x="922" y="1916"/>
                  </a:lnTo>
                  <a:lnTo>
                    <a:pt x="926" y="1926"/>
                  </a:lnTo>
                  <a:lnTo>
                    <a:pt x="928" y="1937"/>
                  </a:lnTo>
                  <a:lnTo>
                    <a:pt x="931" y="1946"/>
                  </a:lnTo>
                  <a:lnTo>
                    <a:pt x="933" y="1956"/>
                  </a:lnTo>
                  <a:lnTo>
                    <a:pt x="934" y="1966"/>
                  </a:lnTo>
                  <a:lnTo>
                    <a:pt x="936" y="1977"/>
                  </a:lnTo>
                  <a:lnTo>
                    <a:pt x="937" y="1987"/>
                  </a:lnTo>
                  <a:lnTo>
                    <a:pt x="938" y="1997"/>
                  </a:lnTo>
                  <a:lnTo>
                    <a:pt x="939" y="2008"/>
                  </a:lnTo>
                  <a:lnTo>
                    <a:pt x="940" y="2019"/>
                  </a:lnTo>
                  <a:lnTo>
                    <a:pt x="940" y="2029"/>
                  </a:lnTo>
                  <a:lnTo>
                    <a:pt x="940" y="2040"/>
                  </a:lnTo>
                  <a:lnTo>
                    <a:pt x="940" y="2050"/>
                  </a:lnTo>
                  <a:lnTo>
                    <a:pt x="940" y="2072"/>
                  </a:lnTo>
                  <a:lnTo>
                    <a:pt x="939" y="2094"/>
                  </a:lnTo>
                  <a:lnTo>
                    <a:pt x="937" y="2116"/>
                  </a:lnTo>
                  <a:lnTo>
                    <a:pt x="935" y="2139"/>
                  </a:lnTo>
                  <a:lnTo>
                    <a:pt x="933" y="2160"/>
                  </a:lnTo>
                  <a:lnTo>
                    <a:pt x="927" y="2206"/>
                  </a:lnTo>
                  <a:lnTo>
                    <a:pt x="921" y="2251"/>
                  </a:lnTo>
                  <a:lnTo>
                    <a:pt x="918" y="2272"/>
                  </a:lnTo>
                  <a:lnTo>
                    <a:pt x="916" y="2294"/>
                  </a:lnTo>
                  <a:lnTo>
                    <a:pt x="914" y="2317"/>
                  </a:lnTo>
                  <a:lnTo>
                    <a:pt x="912" y="2339"/>
                  </a:lnTo>
                  <a:lnTo>
                    <a:pt x="911" y="2360"/>
                  </a:lnTo>
                  <a:lnTo>
                    <a:pt x="910" y="2382"/>
                  </a:lnTo>
                  <a:lnTo>
                    <a:pt x="910" y="2392"/>
                  </a:lnTo>
                  <a:lnTo>
                    <a:pt x="910" y="2403"/>
                  </a:lnTo>
                  <a:lnTo>
                    <a:pt x="911" y="2414"/>
                  </a:lnTo>
                  <a:lnTo>
                    <a:pt x="911" y="24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3287" name="Line 105"/>
            <p:cNvSpPr>
              <a:spLocks noChangeShapeType="1"/>
            </p:cNvSpPr>
            <p:nvPr/>
          </p:nvSpPr>
          <p:spPr bwMode="auto">
            <a:xfrm>
              <a:off x="1099" y="4059"/>
              <a:ext cx="1343"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633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2631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226310">
                                            <p:txEl>
                                              <p:pRg st="0" end="0"/>
                                            </p:txEl>
                                          </p:spTgt>
                                        </p:tgtEl>
                                        <p:attrNameLst>
                                          <p:attrName>style.visibility</p:attrName>
                                        </p:attrNameLst>
                                      </p:cBhvr>
                                      <p:to>
                                        <p:strVal val="visible"/>
                                      </p:to>
                                    </p:set>
                                    <p:animEffect transition="in" filter="wipe(left)">
                                      <p:cBhvr>
                                        <p:cTn id="15" dur="500"/>
                                        <p:tgtEl>
                                          <p:spTgt spid="226310">
                                            <p:txEl>
                                              <p:pRg st="0" end="0"/>
                                            </p:txEl>
                                          </p:spTgt>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nodeType="clickEffect">
                                  <p:stCondLst>
                                    <p:cond delay="0"/>
                                  </p:stCondLst>
                                  <p:childTnLst>
                                    <p:set>
                                      <p:cBhvr>
                                        <p:cTn id="19" dur="1" fill="hold">
                                          <p:stCondLst>
                                            <p:cond delay="0"/>
                                          </p:stCondLst>
                                        </p:cTn>
                                        <p:tgtEl>
                                          <p:spTgt spid="226379"/>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nodeType="clickEffect">
                                  <p:stCondLst>
                                    <p:cond delay="0"/>
                                  </p:stCondLst>
                                  <p:childTnLst>
                                    <p:set>
                                      <p:cBhvr>
                                        <p:cTn id="23" dur="1" fill="hold">
                                          <p:stCondLst>
                                            <p:cond delay="0"/>
                                          </p:stCondLst>
                                        </p:cTn>
                                        <p:tgtEl>
                                          <p:spTgt spid="2263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310" grpId="0" build="p"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ext Box 5"/>
          <p:cNvSpPr txBox="1">
            <a:spLocks noChangeArrowheads="1"/>
          </p:cNvSpPr>
          <p:nvPr/>
        </p:nvSpPr>
        <p:spPr bwMode="auto">
          <a:xfrm>
            <a:off x="0" y="0"/>
            <a:ext cx="43561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kumimoji="0" lang="zh-CN" altLang="en-US" sz="4800">
                <a:solidFill>
                  <a:srgbClr val="FF0000"/>
                </a:solidFill>
                <a:latin typeface="黑体" pitchFamily="2" charset="-122"/>
                <a:ea typeface="黑体" pitchFamily="2" charset="-122"/>
              </a:rPr>
              <a:t>迹线上的点</a:t>
            </a:r>
            <a:r>
              <a:rPr kumimoji="0" lang="en-US" altLang="zh-CN" sz="4800">
                <a:solidFill>
                  <a:srgbClr val="FF0000"/>
                </a:solidFill>
                <a:latin typeface="黑体" pitchFamily="2" charset="-122"/>
                <a:ea typeface="黑体" pitchFamily="2" charset="-122"/>
              </a:rPr>
              <a:t>:</a:t>
            </a:r>
          </a:p>
        </p:txBody>
      </p:sp>
      <p:sp>
        <p:nvSpPr>
          <p:cNvPr id="227334" name="Text Box 6"/>
          <p:cNvSpPr txBox="1">
            <a:spLocks noChangeArrowheads="1"/>
          </p:cNvSpPr>
          <p:nvPr/>
        </p:nvSpPr>
        <p:spPr bwMode="auto">
          <a:xfrm>
            <a:off x="5364163" y="1628775"/>
            <a:ext cx="3779837" cy="374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kumimoji="0" lang="en-US" altLang="zh-CN">
                <a:latin typeface="黑体" pitchFamily="2" charset="-122"/>
                <a:ea typeface="黑体" pitchFamily="2" charset="-122"/>
              </a:rPr>
              <a:t>  </a:t>
            </a:r>
            <a:r>
              <a:rPr kumimoji="0" lang="zh-CN" altLang="en-US" sz="4000">
                <a:latin typeface="黑体" pitchFamily="2" charset="-122"/>
                <a:ea typeface="黑体" pitchFamily="2" charset="-122"/>
              </a:rPr>
              <a:t>根据迹线的投影规律可知：</a:t>
            </a:r>
          </a:p>
          <a:p>
            <a:pPr>
              <a:spcBef>
                <a:spcPct val="0"/>
              </a:spcBef>
              <a:buFontTx/>
              <a:buNone/>
            </a:pPr>
            <a:r>
              <a:rPr kumimoji="0" lang="zh-CN" altLang="en-US" sz="4000">
                <a:latin typeface="黑体" pitchFamily="2" charset="-122"/>
                <a:ea typeface="黑体" pitchFamily="2" charset="-122"/>
              </a:rPr>
              <a:t>  点</a:t>
            </a:r>
            <a:r>
              <a:rPr kumimoji="0" lang="en-US" altLang="zh-CN" sz="4000" i="1">
                <a:solidFill>
                  <a:srgbClr val="FF0000"/>
                </a:solidFill>
                <a:latin typeface="黑体" pitchFamily="2" charset="-122"/>
                <a:ea typeface="黑体" pitchFamily="2" charset="-122"/>
              </a:rPr>
              <a:t>A</a:t>
            </a:r>
            <a:r>
              <a:rPr kumimoji="0" lang="zh-CN" altLang="en-US" sz="4000" i="1">
                <a:solidFill>
                  <a:srgbClr val="FF0000"/>
                </a:solidFill>
                <a:latin typeface="黑体" pitchFamily="2" charset="-122"/>
                <a:ea typeface="黑体" pitchFamily="2" charset="-122"/>
              </a:rPr>
              <a:t>、</a:t>
            </a:r>
            <a:r>
              <a:rPr kumimoji="0" lang="en-US" altLang="zh-CN" sz="4000" i="1">
                <a:solidFill>
                  <a:srgbClr val="FF0000"/>
                </a:solidFill>
                <a:latin typeface="黑体" pitchFamily="2" charset="-122"/>
                <a:ea typeface="黑体" pitchFamily="2" charset="-122"/>
              </a:rPr>
              <a:t>B</a:t>
            </a:r>
            <a:r>
              <a:rPr kumimoji="0" lang="en-US" altLang="zh-CN" sz="4000" i="1">
                <a:latin typeface="黑体" pitchFamily="2" charset="-122"/>
                <a:ea typeface="黑体" pitchFamily="2" charset="-122"/>
              </a:rPr>
              <a:t> </a:t>
            </a:r>
            <a:r>
              <a:rPr kumimoji="0" lang="zh-CN" altLang="en-US" sz="4000">
                <a:latin typeface="黑体" pitchFamily="2" charset="-122"/>
                <a:ea typeface="黑体" pitchFamily="2" charset="-122"/>
              </a:rPr>
              <a:t>位于平面</a:t>
            </a:r>
            <a:r>
              <a:rPr kumimoji="0" lang="en-US" altLang="zh-CN" sz="4000" i="1">
                <a:latin typeface="黑体" pitchFamily="2" charset="-122"/>
                <a:ea typeface="黑体" pitchFamily="2" charset="-122"/>
              </a:rPr>
              <a:t>P</a:t>
            </a:r>
            <a:r>
              <a:rPr kumimoji="0" lang="zh-CN" altLang="en-US" sz="4000">
                <a:latin typeface="黑体" pitchFamily="2" charset="-122"/>
                <a:ea typeface="黑体" pitchFamily="2" charset="-122"/>
              </a:rPr>
              <a:t>上，</a:t>
            </a:r>
          </a:p>
          <a:p>
            <a:pPr>
              <a:spcBef>
                <a:spcPct val="0"/>
              </a:spcBef>
              <a:buFontTx/>
              <a:buNone/>
            </a:pPr>
            <a:r>
              <a:rPr kumimoji="0" lang="zh-CN" altLang="en-US" sz="4000">
                <a:latin typeface="黑体" pitchFamily="2" charset="-122"/>
                <a:ea typeface="黑体" pitchFamily="2" charset="-122"/>
              </a:rPr>
              <a:t>  而点</a:t>
            </a:r>
            <a:r>
              <a:rPr kumimoji="0" lang="en-US" altLang="zh-CN" sz="4000" i="1">
                <a:solidFill>
                  <a:srgbClr val="FF0000"/>
                </a:solidFill>
                <a:latin typeface="黑体" pitchFamily="2" charset="-122"/>
                <a:ea typeface="黑体" pitchFamily="2" charset="-122"/>
              </a:rPr>
              <a:t>C</a:t>
            </a:r>
            <a:r>
              <a:rPr kumimoji="0" lang="zh-CN" altLang="en-US" sz="4000" i="1">
                <a:solidFill>
                  <a:srgbClr val="FF0000"/>
                </a:solidFill>
                <a:latin typeface="黑体" pitchFamily="2" charset="-122"/>
                <a:ea typeface="黑体" pitchFamily="2" charset="-122"/>
              </a:rPr>
              <a:t>、</a:t>
            </a:r>
            <a:r>
              <a:rPr kumimoji="0" lang="en-US" altLang="zh-CN" sz="4000" i="1">
                <a:solidFill>
                  <a:srgbClr val="FF0000"/>
                </a:solidFill>
                <a:latin typeface="黑体" pitchFamily="2" charset="-122"/>
                <a:ea typeface="黑体" pitchFamily="2" charset="-122"/>
              </a:rPr>
              <a:t>D</a:t>
            </a:r>
            <a:r>
              <a:rPr kumimoji="0" lang="zh-CN" altLang="en-US" sz="4000">
                <a:latin typeface="黑体" pitchFamily="2" charset="-122"/>
                <a:ea typeface="黑体" pitchFamily="2" charset="-122"/>
              </a:rPr>
              <a:t>则不在平面</a:t>
            </a:r>
            <a:r>
              <a:rPr kumimoji="0" lang="en-US" altLang="zh-CN" sz="4000" i="1">
                <a:latin typeface="黑体" pitchFamily="2" charset="-122"/>
                <a:ea typeface="黑体" pitchFamily="2" charset="-122"/>
              </a:rPr>
              <a:t>P</a:t>
            </a:r>
            <a:r>
              <a:rPr kumimoji="0" lang="zh-CN" altLang="en-US" sz="4000">
                <a:latin typeface="黑体" pitchFamily="2" charset="-122"/>
                <a:ea typeface="黑体" pitchFamily="2" charset="-122"/>
              </a:rPr>
              <a:t>上。</a:t>
            </a:r>
          </a:p>
        </p:txBody>
      </p:sp>
      <p:grpSp>
        <p:nvGrpSpPr>
          <p:cNvPr id="227422" name="Group 94"/>
          <p:cNvGrpSpPr>
            <a:grpSpLocks/>
          </p:cNvGrpSpPr>
          <p:nvPr/>
        </p:nvGrpSpPr>
        <p:grpSpPr bwMode="auto">
          <a:xfrm>
            <a:off x="36513" y="858838"/>
            <a:ext cx="5327650" cy="5665787"/>
            <a:chOff x="23" y="541"/>
            <a:chExt cx="3356" cy="3569"/>
          </a:xfrm>
        </p:grpSpPr>
        <p:sp>
          <p:nvSpPr>
            <p:cNvPr id="54332" name="Line 14"/>
            <p:cNvSpPr>
              <a:spLocks noChangeShapeType="1"/>
            </p:cNvSpPr>
            <p:nvPr/>
          </p:nvSpPr>
          <p:spPr bwMode="auto">
            <a:xfrm flipH="1">
              <a:off x="506" y="733"/>
              <a:ext cx="2532" cy="20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333" name="Group 15"/>
            <p:cNvGrpSpPr>
              <a:grpSpLocks/>
            </p:cNvGrpSpPr>
            <p:nvPr/>
          </p:nvGrpSpPr>
          <p:grpSpPr bwMode="auto">
            <a:xfrm>
              <a:off x="23" y="541"/>
              <a:ext cx="3356" cy="3569"/>
              <a:chOff x="295" y="119"/>
              <a:chExt cx="3356" cy="3569"/>
            </a:xfrm>
          </p:grpSpPr>
          <p:sp>
            <p:nvSpPr>
              <p:cNvPr id="54334" name="Line 16"/>
              <p:cNvSpPr>
                <a:spLocks noChangeShapeType="1"/>
              </p:cNvSpPr>
              <p:nvPr/>
            </p:nvSpPr>
            <p:spPr bwMode="auto">
              <a:xfrm flipH="1">
                <a:off x="440" y="2405"/>
                <a:ext cx="32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335" name="Group 17"/>
              <p:cNvGrpSpPr>
                <a:grpSpLocks/>
              </p:cNvGrpSpPr>
              <p:nvPr/>
            </p:nvGrpSpPr>
            <p:grpSpPr bwMode="auto">
              <a:xfrm>
                <a:off x="295" y="2317"/>
                <a:ext cx="149" cy="189"/>
                <a:chOff x="295" y="2317"/>
                <a:chExt cx="149" cy="189"/>
              </a:xfrm>
            </p:grpSpPr>
            <p:sp>
              <p:nvSpPr>
                <p:cNvPr id="54355" name="Line 18"/>
                <p:cNvSpPr>
                  <a:spLocks noChangeShapeType="1"/>
                </p:cNvSpPr>
                <p:nvPr/>
              </p:nvSpPr>
              <p:spPr bwMode="auto">
                <a:xfrm>
                  <a:off x="346" y="2317"/>
                  <a:ext cx="47" cy="1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56" name="Line 19"/>
                <p:cNvSpPr>
                  <a:spLocks noChangeShapeType="1"/>
                </p:cNvSpPr>
                <p:nvPr/>
              </p:nvSpPr>
              <p:spPr bwMode="auto">
                <a:xfrm flipH="1">
                  <a:off x="295" y="2317"/>
                  <a:ext cx="149" cy="1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4336" name="Line 20"/>
              <p:cNvSpPr>
                <a:spLocks noChangeShapeType="1"/>
              </p:cNvSpPr>
              <p:nvPr/>
            </p:nvSpPr>
            <p:spPr bwMode="auto">
              <a:xfrm>
                <a:off x="778" y="2405"/>
                <a:ext cx="2660" cy="110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337" name="Group 21"/>
              <p:cNvGrpSpPr>
                <a:grpSpLocks/>
              </p:cNvGrpSpPr>
              <p:nvPr/>
            </p:nvGrpSpPr>
            <p:grpSpPr bwMode="auto">
              <a:xfrm>
                <a:off x="2965" y="119"/>
                <a:ext cx="240" cy="192"/>
                <a:chOff x="2965" y="119"/>
                <a:chExt cx="240" cy="192"/>
              </a:xfrm>
            </p:grpSpPr>
            <p:sp>
              <p:nvSpPr>
                <p:cNvPr id="54351" name="Freeform 22"/>
                <p:cNvSpPr>
                  <a:spLocks/>
                </p:cNvSpPr>
                <p:nvPr/>
              </p:nvSpPr>
              <p:spPr bwMode="auto">
                <a:xfrm>
                  <a:off x="2965" y="119"/>
                  <a:ext cx="88" cy="189"/>
                </a:xfrm>
                <a:custGeom>
                  <a:avLst/>
                  <a:gdLst>
                    <a:gd name="T0" fmla="*/ 0 w 179"/>
                    <a:gd name="T1" fmla="*/ 45 h 389"/>
                    <a:gd name="T2" fmla="*/ 12 w 179"/>
                    <a:gd name="T3" fmla="*/ 0 h 389"/>
                    <a:gd name="T4" fmla="*/ 21 w 179"/>
                    <a:gd name="T5" fmla="*/ 0 h 389"/>
                    <a:gd name="T6" fmla="*/ 0 60000 65536"/>
                    <a:gd name="T7" fmla="*/ 0 60000 65536"/>
                    <a:gd name="T8" fmla="*/ 0 60000 65536"/>
                  </a:gdLst>
                  <a:ahLst/>
                  <a:cxnLst>
                    <a:cxn ang="T6">
                      <a:pos x="T0" y="T1"/>
                    </a:cxn>
                    <a:cxn ang="T7">
                      <a:pos x="T2" y="T3"/>
                    </a:cxn>
                    <a:cxn ang="T8">
                      <a:pos x="T4" y="T5"/>
                    </a:cxn>
                  </a:cxnLst>
                  <a:rect l="0" t="0" r="r" b="b"/>
                  <a:pathLst>
                    <a:path w="179" h="389">
                      <a:moveTo>
                        <a:pt x="0" y="389"/>
                      </a:moveTo>
                      <a:lnTo>
                        <a:pt x="104" y="0"/>
                      </a:lnTo>
                      <a:lnTo>
                        <a:pt x="17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52" name="Freeform 23"/>
                <p:cNvSpPr>
                  <a:spLocks/>
                </p:cNvSpPr>
                <p:nvPr/>
              </p:nvSpPr>
              <p:spPr bwMode="auto">
                <a:xfrm>
                  <a:off x="3026" y="119"/>
                  <a:ext cx="51" cy="105"/>
                </a:xfrm>
                <a:custGeom>
                  <a:avLst/>
                  <a:gdLst>
                    <a:gd name="T0" fmla="*/ 0 w 110"/>
                    <a:gd name="T1" fmla="*/ 25 h 216"/>
                    <a:gd name="T2" fmla="*/ 0 w 110"/>
                    <a:gd name="T3" fmla="*/ 25 h 216"/>
                    <a:gd name="T4" fmla="*/ 1 w 110"/>
                    <a:gd name="T5" fmla="*/ 25 h 216"/>
                    <a:gd name="T6" fmla="*/ 2 w 110"/>
                    <a:gd name="T7" fmla="*/ 24 h 216"/>
                    <a:gd name="T8" fmla="*/ 3 w 110"/>
                    <a:gd name="T9" fmla="*/ 24 h 216"/>
                    <a:gd name="T10" fmla="*/ 4 w 110"/>
                    <a:gd name="T11" fmla="*/ 23 h 216"/>
                    <a:gd name="T12" fmla="*/ 5 w 110"/>
                    <a:gd name="T13" fmla="*/ 23 h 216"/>
                    <a:gd name="T14" fmla="*/ 6 w 110"/>
                    <a:gd name="T15" fmla="*/ 22 h 216"/>
                    <a:gd name="T16" fmla="*/ 6 w 110"/>
                    <a:gd name="T17" fmla="*/ 21 h 216"/>
                    <a:gd name="T18" fmla="*/ 7 w 110"/>
                    <a:gd name="T19" fmla="*/ 20 h 216"/>
                    <a:gd name="T20" fmla="*/ 7 w 110"/>
                    <a:gd name="T21" fmla="*/ 19 h 216"/>
                    <a:gd name="T22" fmla="*/ 8 w 110"/>
                    <a:gd name="T23" fmla="*/ 18 h 216"/>
                    <a:gd name="T24" fmla="*/ 9 w 110"/>
                    <a:gd name="T25" fmla="*/ 17 h 216"/>
                    <a:gd name="T26" fmla="*/ 9 w 110"/>
                    <a:gd name="T27" fmla="*/ 16 h 216"/>
                    <a:gd name="T28" fmla="*/ 10 w 110"/>
                    <a:gd name="T29" fmla="*/ 15 h 216"/>
                    <a:gd name="T30" fmla="*/ 10 w 110"/>
                    <a:gd name="T31" fmla="*/ 14 h 216"/>
                    <a:gd name="T32" fmla="*/ 10 w 110"/>
                    <a:gd name="T33" fmla="*/ 13 h 216"/>
                    <a:gd name="T34" fmla="*/ 11 w 110"/>
                    <a:gd name="T35" fmla="*/ 11 h 216"/>
                    <a:gd name="T36" fmla="*/ 11 w 110"/>
                    <a:gd name="T37" fmla="*/ 10 h 216"/>
                    <a:gd name="T38" fmla="*/ 11 w 110"/>
                    <a:gd name="T39" fmla="*/ 9 h 216"/>
                    <a:gd name="T40" fmla="*/ 11 w 110"/>
                    <a:gd name="T41" fmla="*/ 8 h 216"/>
                    <a:gd name="T42" fmla="*/ 11 w 110"/>
                    <a:gd name="T43" fmla="*/ 7 h 216"/>
                    <a:gd name="T44" fmla="*/ 11 w 110"/>
                    <a:gd name="T45" fmla="*/ 5 h 216"/>
                    <a:gd name="T46" fmla="*/ 11 w 110"/>
                    <a:gd name="T47" fmla="*/ 4 h 216"/>
                    <a:gd name="T48" fmla="*/ 10 w 110"/>
                    <a:gd name="T49" fmla="*/ 4 h 216"/>
                    <a:gd name="T50" fmla="*/ 10 w 110"/>
                    <a:gd name="T51" fmla="*/ 3 h 216"/>
                    <a:gd name="T52" fmla="*/ 9 w 110"/>
                    <a:gd name="T53" fmla="*/ 2 h 216"/>
                    <a:gd name="T54" fmla="*/ 9 w 110"/>
                    <a:gd name="T55" fmla="*/ 1 h 216"/>
                    <a:gd name="T56" fmla="*/ 8 w 110"/>
                    <a:gd name="T57" fmla="*/ 1 h 216"/>
                    <a:gd name="T58" fmla="*/ 8 w 110"/>
                    <a:gd name="T59" fmla="*/ 0 h 216"/>
                    <a:gd name="T60" fmla="*/ 7 w 110"/>
                    <a:gd name="T61" fmla="*/ 0 h 216"/>
                    <a:gd name="T62" fmla="*/ 6 w 110"/>
                    <a:gd name="T63" fmla="*/ 0 h 216"/>
                    <a:gd name="T64" fmla="*/ 6 w 110"/>
                    <a:gd name="T65" fmla="*/ 0 h 2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0" h="216">
                      <a:moveTo>
                        <a:pt x="0" y="216"/>
                      </a:moveTo>
                      <a:lnTo>
                        <a:pt x="7" y="215"/>
                      </a:lnTo>
                      <a:lnTo>
                        <a:pt x="15" y="214"/>
                      </a:lnTo>
                      <a:lnTo>
                        <a:pt x="22" y="211"/>
                      </a:lnTo>
                      <a:lnTo>
                        <a:pt x="31" y="208"/>
                      </a:lnTo>
                      <a:lnTo>
                        <a:pt x="38" y="204"/>
                      </a:lnTo>
                      <a:lnTo>
                        <a:pt x="47" y="198"/>
                      </a:lnTo>
                      <a:lnTo>
                        <a:pt x="54" y="192"/>
                      </a:lnTo>
                      <a:lnTo>
                        <a:pt x="62" y="184"/>
                      </a:lnTo>
                      <a:lnTo>
                        <a:pt x="68" y="177"/>
                      </a:lnTo>
                      <a:lnTo>
                        <a:pt x="76" y="168"/>
                      </a:lnTo>
                      <a:lnTo>
                        <a:pt x="82" y="159"/>
                      </a:lnTo>
                      <a:lnTo>
                        <a:pt x="87" y="149"/>
                      </a:lnTo>
                      <a:lnTo>
                        <a:pt x="93" y="140"/>
                      </a:lnTo>
                      <a:lnTo>
                        <a:pt x="97" y="129"/>
                      </a:lnTo>
                      <a:lnTo>
                        <a:pt x="101" y="118"/>
                      </a:lnTo>
                      <a:lnTo>
                        <a:pt x="104" y="108"/>
                      </a:lnTo>
                      <a:lnTo>
                        <a:pt x="106" y="97"/>
                      </a:lnTo>
                      <a:lnTo>
                        <a:pt x="109" y="87"/>
                      </a:lnTo>
                      <a:lnTo>
                        <a:pt x="110" y="77"/>
                      </a:lnTo>
                      <a:lnTo>
                        <a:pt x="110" y="67"/>
                      </a:lnTo>
                      <a:lnTo>
                        <a:pt x="109" y="58"/>
                      </a:lnTo>
                      <a:lnTo>
                        <a:pt x="108" y="48"/>
                      </a:lnTo>
                      <a:lnTo>
                        <a:pt x="105" y="40"/>
                      </a:lnTo>
                      <a:lnTo>
                        <a:pt x="102" y="32"/>
                      </a:lnTo>
                      <a:lnTo>
                        <a:pt x="99" y="25"/>
                      </a:lnTo>
                      <a:lnTo>
                        <a:pt x="95" y="18"/>
                      </a:lnTo>
                      <a:lnTo>
                        <a:pt x="89" y="13"/>
                      </a:lnTo>
                      <a:lnTo>
                        <a:pt x="84" y="9"/>
                      </a:lnTo>
                      <a:lnTo>
                        <a:pt x="78" y="4"/>
                      </a:lnTo>
                      <a:lnTo>
                        <a:pt x="71" y="2"/>
                      </a:lnTo>
                      <a:lnTo>
                        <a:pt x="65" y="0"/>
                      </a:lnTo>
                      <a:lnTo>
                        <a:pt x="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53" name="Line 24"/>
                <p:cNvSpPr>
                  <a:spLocks noChangeShapeType="1"/>
                </p:cNvSpPr>
                <p:nvPr/>
              </p:nvSpPr>
              <p:spPr bwMode="auto">
                <a:xfrm flipH="1">
                  <a:off x="2989" y="224"/>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54" name="Freeform 25"/>
                <p:cNvSpPr>
                  <a:spLocks/>
                </p:cNvSpPr>
                <p:nvPr/>
              </p:nvSpPr>
              <p:spPr bwMode="auto">
                <a:xfrm>
                  <a:off x="3138" y="176"/>
                  <a:ext cx="67" cy="135"/>
                </a:xfrm>
                <a:custGeom>
                  <a:avLst/>
                  <a:gdLst>
                    <a:gd name="T0" fmla="*/ 1 w 140"/>
                    <a:gd name="T1" fmla="*/ 0 h 278"/>
                    <a:gd name="T2" fmla="*/ 0 w 140"/>
                    <a:gd name="T3" fmla="*/ 32 h 278"/>
                    <a:gd name="T4" fmla="*/ 15 w 140"/>
                    <a:gd name="T5" fmla="*/ 0 h 278"/>
                    <a:gd name="T6" fmla="*/ 0 60000 65536"/>
                    <a:gd name="T7" fmla="*/ 0 60000 65536"/>
                    <a:gd name="T8" fmla="*/ 0 60000 65536"/>
                  </a:gdLst>
                  <a:ahLst/>
                  <a:cxnLst>
                    <a:cxn ang="T6">
                      <a:pos x="T0" y="T1"/>
                    </a:cxn>
                    <a:cxn ang="T7">
                      <a:pos x="T2" y="T3"/>
                    </a:cxn>
                    <a:cxn ang="T8">
                      <a:pos x="T4" y="T5"/>
                    </a:cxn>
                  </a:cxnLst>
                  <a:rect l="0" t="0" r="r" b="b"/>
                  <a:pathLst>
                    <a:path w="140" h="278">
                      <a:moveTo>
                        <a:pt x="10" y="0"/>
                      </a:moveTo>
                      <a:lnTo>
                        <a:pt x="0" y="278"/>
                      </a:lnTo>
                      <a:lnTo>
                        <a:pt x="1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4338" name="Group 26"/>
              <p:cNvGrpSpPr>
                <a:grpSpLocks/>
              </p:cNvGrpSpPr>
              <p:nvPr/>
            </p:nvGrpSpPr>
            <p:grpSpPr bwMode="auto">
              <a:xfrm>
                <a:off x="3097" y="3499"/>
                <a:ext cx="230" cy="189"/>
                <a:chOff x="3097" y="3499"/>
                <a:chExt cx="230" cy="189"/>
              </a:xfrm>
            </p:grpSpPr>
            <p:sp>
              <p:nvSpPr>
                <p:cNvPr id="54345" name="Freeform 27"/>
                <p:cNvSpPr>
                  <a:spLocks/>
                </p:cNvSpPr>
                <p:nvPr/>
              </p:nvSpPr>
              <p:spPr bwMode="auto">
                <a:xfrm>
                  <a:off x="3097" y="3499"/>
                  <a:ext cx="88" cy="189"/>
                </a:xfrm>
                <a:custGeom>
                  <a:avLst/>
                  <a:gdLst>
                    <a:gd name="T0" fmla="*/ 0 w 180"/>
                    <a:gd name="T1" fmla="*/ 45 h 389"/>
                    <a:gd name="T2" fmla="*/ 12 w 180"/>
                    <a:gd name="T3" fmla="*/ 0 h 389"/>
                    <a:gd name="T4" fmla="*/ 21 w 180"/>
                    <a:gd name="T5" fmla="*/ 0 h 389"/>
                    <a:gd name="T6" fmla="*/ 0 60000 65536"/>
                    <a:gd name="T7" fmla="*/ 0 60000 65536"/>
                    <a:gd name="T8" fmla="*/ 0 60000 65536"/>
                  </a:gdLst>
                  <a:ahLst/>
                  <a:cxnLst>
                    <a:cxn ang="T6">
                      <a:pos x="T0" y="T1"/>
                    </a:cxn>
                    <a:cxn ang="T7">
                      <a:pos x="T2" y="T3"/>
                    </a:cxn>
                    <a:cxn ang="T8">
                      <a:pos x="T4" y="T5"/>
                    </a:cxn>
                  </a:cxnLst>
                  <a:rect l="0" t="0" r="r" b="b"/>
                  <a:pathLst>
                    <a:path w="180" h="389">
                      <a:moveTo>
                        <a:pt x="0" y="389"/>
                      </a:moveTo>
                      <a:lnTo>
                        <a:pt x="104" y="0"/>
                      </a:lnTo>
                      <a:lnTo>
                        <a:pt x="1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46" name="Freeform 28"/>
                <p:cNvSpPr>
                  <a:spLocks/>
                </p:cNvSpPr>
                <p:nvPr/>
              </p:nvSpPr>
              <p:spPr bwMode="auto">
                <a:xfrm>
                  <a:off x="3158" y="3499"/>
                  <a:ext cx="50" cy="105"/>
                </a:xfrm>
                <a:custGeom>
                  <a:avLst/>
                  <a:gdLst>
                    <a:gd name="T0" fmla="*/ 0 w 109"/>
                    <a:gd name="T1" fmla="*/ 25 h 216"/>
                    <a:gd name="T2" fmla="*/ 0 w 109"/>
                    <a:gd name="T3" fmla="*/ 25 h 216"/>
                    <a:gd name="T4" fmla="*/ 1 w 109"/>
                    <a:gd name="T5" fmla="*/ 25 h 216"/>
                    <a:gd name="T6" fmla="*/ 2 w 109"/>
                    <a:gd name="T7" fmla="*/ 25 h 216"/>
                    <a:gd name="T8" fmla="*/ 3 w 109"/>
                    <a:gd name="T9" fmla="*/ 24 h 216"/>
                    <a:gd name="T10" fmla="*/ 3 w 109"/>
                    <a:gd name="T11" fmla="*/ 24 h 216"/>
                    <a:gd name="T12" fmla="*/ 4 w 109"/>
                    <a:gd name="T13" fmla="*/ 23 h 216"/>
                    <a:gd name="T14" fmla="*/ 5 w 109"/>
                    <a:gd name="T15" fmla="*/ 23 h 216"/>
                    <a:gd name="T16" fmla="*/ 5 w 109"/>
                    <a:gd name="T17" fmla="*/ 22 h 216"/>
                    <a:gd name="T18" fmla="*/ 6 w 109"/>
                    <a:gd name="T19" fmla="*/ 21 h 216"/>
                    <a:gd name="T20" fmla="*/ 6 w 109"/>
                    <a:gd name="T21" fmla="*/ 20 h 216"/>
                    <a:gd name="T22" fmla="*/ 7 w 109"/>
                    <a:gd name="T23" fmla="*/ 19 h 216"/>
                    <a:gd name="T24" fmla="*/ 8 w 109"/>
                    <a:gd name="T25" fmla="*/ 18 h 216"/>
                    <a:gd name="T26" fmla="*/ 8 w 109"/>
                    <a:gd name="T27" fmla="*/ 18 h 216"/>
                    <a:gd name="T28" fmla="*/ 9 w 109"/>
                    <a:gd name="T29" fmla="*/ 17 h 216"/>
                    <a:gd name="T30" fmla="*/ 9 w 109"/>
                    <a:gd name="T31" fmla="*/ 16 h 216"/>
                    <a:gd name="T32" fmla="*/ 10 w 109"/>
                    <a:gd name="T33" fmla="*/ 15 h 216"/>
                    <a:gd name="T34" fmla="*/ 10 w 109"/>
                    <a:gd name="T35" fmla="*/ 14 h 216"/>
                    <a:gd name="T36" fmla="*/ 10 w 109"/>
                    <a:gd name="T37" fmla="*/ 13 h 216"/>
                    <a:gd name="T38" fmla="*/ 10 w 109"/>
                    <a:gd name="T39" fmla="*/ 11 h 216"/>
                    <a:gd name="T40" fmla="*/ 10 w 109"/>
                    <a:gd name="T41" fmla="*/ 10 h 216"/>
                    <a:gd name="T42" fmla="*/ 11 w 109"/>
                    <a:gd name="T43" fmla="*/ 9 h 216"/>
                    <a:gd name="T44" fmla="*/ 11 w 109"/>
                    <a:gd name="T45" fmla="*/ 8 h 216"/>
                    <a:gd name="T46" fmla="*/ 11 w 109"/>
                    <a:gd name="T47" fmla="*/ 7 h 216"/>
                    <a:gd name="T48" fmla="*/ 11 w 109"/>
                    <a:gd name="T49" fmla="*/ 6 h 216"/>
                    <a:gd name="T50" fmla="*/ 10 w 109"/>
                    <a:gd name="T51" fmla="*/ 5 h 216"/>
                    <a:gd name="T52" fmla="*/ 10 w 109"/>
                    <a:gd name="T53" fmla="*/ 4 h 216"/>
                    <a:gd name="T54" fmla="*/ 10 w 109"/>
                    <a:gd name="T55" fmla="*/ 4 h 216"/>
                    <a:gd name="T56" fmla="*/ 10 w 109"/>
                    <a:gd name="T57" fmla="*/ 3 h 216"/>
                    <a:gd name="T58" fmla="*/ 9 w 109"/>
                    <a:gd name="T59" fmla="*/ 2 h 216"/>
                    <a:gd name="T60" fmla="*/ 9 w 109"/>
                    <a:gd name="T61" fmla="*/ 1 h 216"/>
                    <a:gd name="T62" fmla="*/ 8 w 109"/>
                    <a:gd name="T63" fmla="*/ 1 h 216"/>
                    <a:gd name="T64" fmla="*/ 8 w 109"/>
                    <a:gd name="T65" fmla="*/ 0 h 216"/>
                    <a:gd name="T66" fmla="*/ 7 w 109"/>
                    <a:gd name="T67" fmla="*/ 0 h 216"/>
                    <a:gd name="T68" fmla="*/ 7 w 109"/>
                    <a:gd name="T69" fmla="*/ 0 h 216"/>
                    <a:gd name="T70" fmla="*/ 6 w 109"/>
                    <a:gd name="T71" fmla="*/ 0 h 216"/>
                    <a:gd name="T72" fmla="*/ 6 w 109"/>
                    <a:gd name="T73" fmla="*/ 0 h 2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9" h="216">
                      <a:moveTo>
                        <a:pt x="0" y="216"/>
                      </a:moveTo>
                      <a:lnTo>
                        <a:pt x="6" y="216"/>
                      </a:lnTo>
                      <a:lnTo>
                        <a:pt x="12" y="214"/>
                      </a:lnTo>
                      <a:lnTo>
                        <a:pt x="20" y="213"/>
                      </a:lnTo>
                      <a:lnTo>
                        <a:pt x="26" y="210"/>
                      </a:lnTo>
                      <a:lnTo>
                        <a:pt x="34" y="206"/>
                      </a:lnTo>
                      <a:lnTo>
                        <a:pt x="41" y="201"/>
                      </a:lnTo>
                      <a:lnTo>
                        <a:pt x="47" y="197"/>
                      </a:lnTo>
                      <a:lnTo>
                        <a:pt x="55" y="191"/>
                      </a:lnTo>
                      <a:lnTo>
                        <a:pt x="61" y="184"/>
                      </a:lnTo>
                      <a:lnTo>
                        <a:pt x="68" y="178"/>
                      </a:lnTo>
                      <a:lnTo>
                        <a:pt x="73" y="170"/>
                      </a:lnTo>
                      <a:lnTo>
                        <a:pt x="79" y="162"/>
                      </a:lnTo>
                      <a:lnTo>
                        <a:pt x="85" y="153"/>
                      </a:lnTo>
                      <a:lnTo>
                        <a:pt x="89" y="145"/>
                      </a:lnTo>
                      <a:lnTo>
                        <a:pt x="93" y="136"/>
                      </a:lnTo>
                      <a:lnTo>
                        <a:pt x="98" y="127"/>
                      </a:lnTo>
                      <a:lnTo>
                        <a:pt x="101" y="117"/>
                      </a:lnTo>
                      <a:lnTo>
                        <a:pt x="104" y="109"/>
                      </a:lnTo>
                      <a:lnTo>
                        <a:pt x="106" y="99"/>
                      </a:lnTo>
                      <a:lnTo>
                        <a:pt x="107" y="89"/>
                      </a:lnTo>
                      <a:lnTo>
                        <a:pt x="108" y="80"/>
                      </a:lnTo>
                      <a:lnTo>
                        <a:pt x="109" y="71"/>
                      </a:lnTo>
                      <a:lnTo>
                        <a:pt x="109" y="63"/>
                      </a:lnTo>
                      <a:lnTo>
                        <a:pt x="108" y="54"/>
                      </a:lnTo>
                      <a:lnTo>
                        <a:pt x="106" y="46"/>
                      </a:lnTo>
                      <a:lnTo>
                        <a:pt x="105" y="38"/>
                      </a:lnTo>
                      <a:lnTo>
                        <a:pt x="102" y="32"/>
                      </a:lnTo>
                      <a:lnTo>
                        <a:pt x="99" y="26"/>
                      </a:lnTo>
                      <a:lnTo>
                        <a:pt x="95" y="19"/>
                      </a:lnTo>
                      <a:lnTo>
                        <a:pt x="91" y="15"/>
                      </a:lnTo>
                      <a:lnTo>
                        <a:pt x="86" y="11"/>
                      </a:lnTo>
                      <a:lnTo>
                        <a:pt x="82" y="6"/>
                      </a:lnTo>
                      <a:lnTo>
                        <a:pt x="75" y="4"/>
                      </a:lnTo>
                      <a:lnTo>
                        <a:pt x="70" y="2"/>
                      </a:lnTo>
                      <a:lnTo>
                        <a:pt x="63" y="1"/>
                      </a:lnTo>
                      <a:lnTo>
                        <a:pt x="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47" name="Line 29"/>
                <p:cNvSpPr>
                  <a:spLocks noChangeShapeType="1"/>
                </p:cNvSpPr>
                <p:nvPr/>
              </p:nvSpPr>
              <p:spPr bwMode="auto">
                <a:xfrm flipH="1">
                  <a:off x="3121" y="3604"/>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48" name="Line 30"/>
                <p:cNvSpPr>
                  <a:spLocks noChangeShapeType="1"/>
                </p:cNvSpPr>
                <p:nvPr/>
              </p:nvSpPr>
              <p:spPr bwMode="auto">
                <a:xfrm flipV="1">
                  <a:off x="3239" y="3556"/>
                  <a:ext cx="34" cy="1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49" name="Line 31"/>
                <p:cNvSpPr>
                  <a:spLocks noChangeShapeType="1"/>
                </p:cNvSpPr>
                <p:nvPr/>
              </p:nvSpPr>
              <p:spPr bwMode="auto">
                <a:xfrm>
                  <a:off x="3259" y="3614"/>
                  <a:ext cx="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50" name="Line 32"/>
                <p:cNvSpPr>
                  <a:spLocks noChangeShapeType="1"/>
                </p:cNvSpPr>
                <p:nvPr/>
              </p:nvSpPr>
              <p:spPr bwMode="auto">
                <a:xfrm flipH="1">
                  <a:off x="3289" y="3556"/>
                  <a:ext cx="38" cy="1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4339" name="Group 33"/>
              <p:cNvGrpSpPr>
                <a:grpSpLocks/>
              </p:cNvGrpSpPr>
              <p:nvPr/>
            </p:nvGrpSpPr>
            <p:grpSpPr bwMode="auto">
              <a:xfrm>
                <a:off x="602" y="2169"/>
                <a:ext cx="240" cy="192"/>
                <a:chOff x="602" y="2169"/>
                <a:chExt cx="240" cy="192"/>
              </a:xfrm>
            </p:grpSpPr>
            <p:sp>
              <p:nvSpPr>
                <p:cNvPr id="54340" name="Freeform 34"/>
                <p:cNvSpPr>
                  <a:spLocks/>
                </p:cNvSpPr>
                <p:nvPr/>
              </p:nvSpPr>
              <p:spPr bwMode="auto">
                <a:xfrm>
                  <a:off x="602" y="2169"/>
                  <a:ext cx="88" cy="189"/>
                </a:xfrm>
                <a:custGeom>
                  <a:avLst/>
                  <a:gdLst>
                    <a:gd name="T0" fmla="*/ 0 w 180"/>
                    <a:gd name="T1" fmla="*/ 45 h 389"/>
                    <a:gd name="T2" fmla="*/ 12 w 180"/>
                    <a:gd name="T3" fmla="*/ 0 h 389"/>
                    <a:gd name="T4" fmla="*/ 21 w 180"/>
                    <a:gd name="T5" fmla="*/ 0 h 389"/>
                    <a:gd name="T6" fmla="*/ 0 60000 65536"/>
                    <a:gd name="T7" fmla="*/ 0 60000 65536"/>
                    <a:gd name="T8" fmla="*/ 0 60000 65536"/>
                  </a:gdLst>
                  <a:ahLst/>
                  <a:cxnLst>
                    <a:cxn ang="T6">
                      <a:pos x="T0" y="T1"/>
                    </a:cxn>
                    <a:cxn ang="T7">
                      <a:pos x="T2" y="T3"/>
                    </a:cxn>
                    <a:cxn ang="T8">
                      <a:pos x="T4" y="T5"/>
                    </a:cxn>
                  </a:cxnLst>
                  <a:rect l="0" t="0" r="r" b="b"/>
                  <a:pathLst>
                    <a:path w="180" h="389">
                      <a:moveTo>
                        <a:pt x="0" y="389"/>
                      </a:moveTo>
                      <a:lnTo>
                        <a:pt x="105" y="0"/>
                      </a:lnTo>
                      <a:lnTo>
                        <a:pt x="1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41" name="Freeform 35"/>
                <p:cNvSpPr>
                  <a:spLocks/>
                </p:cNvSpPr>
                <p:nvPr/>
              </p:nvSpPr>
              <p:spPr bwMode="auto">
                <a:xfrm>
                  <a:off x="663" y="2169"/>
                  <a:ext cx="54" cy="104"/>
                </a:xfrm>
                <a:custGeom>
                  <a:avLst/>
                  <a:gdLst>
                    <a:gd name="T0" fmla="*/ 0 w 110"/>
                    <a:gd name="T1" fmla="*/ 24 h 217"/>
                    <a:gd name="T2" fmla="*/ 0 w 110"/>
                    <a:gd name="T3" fmla="*/ 24 h 217"/>
                    <a:gd name="T4" fmla="*/ 1 w 110"/>
                    <a:gd name="T5" fmla="*/ 24 h 217"/>
                    <a:gd name="T6" fmla="*/ 1 w 110"/>
                    <a:gd name="T7" fmla="*/ 23 h 217"/>
                    <a:gd name="T8" fmla="*/ 2 w 110"/>
                    <a:gd name="T9" fmla="*/ 23 h 217"/>
                    <a:gd name="T10" fmla="*/ 2 w 110"/>
                    <a:gd name="T11" fmla="*/ 23 h 217"/>
                    <a:gd name="T12" fmla="*/ 3 w 110"/>
                    <a:gd name="T13" fmla="*/ 23 h 217"/>
                    <a:gd name="T14" fmla="*/ 4 w 110"/>
                    <a:gd name="T15" fmla="*/ 23 h 217"/>
                    <a:gd name="T16" fmla="*/ 4 w 110"/>
                    <a:gd name="T17" fmla="*/ 23 h 217"/>
                    <a:gd name="T18" fmla="*/ 5 w 110"/>
                    <a:gd name="T19" fmla="*/ 22 h 217"/>
                    <a:gd name="T20" fmla="*/ 5 w 110"/>
                    <a:gd name="T21" fmla="*/ 22 h 217"/>
                    <a:gd name="T22" fmla="*/ 6 w 110"/>
                    <a:gd name="T23" fmla="*/ 22 h 217"/>
                    <a:gd name="T24" fmla="*/ 6 w 110"/>
                    <a:gd name="T25" fmla="*/ 21 h 217"/>
                    <a:gd name="T26" fmla="*/ 7 w 110"/>
                    <a:gd name="T27" fmla="*/ 21 h 217"/>
                    <a:gd name="T28" fmla="*/ 7 w 110"/>
                    <a:gd name="T29" fmla="*/ 20 h 217"/>
                    <a:gd name="T30" fmla="*/ 8 w 110"/>
                    <a:gd name="T31" fmla="*/ 20 h 217"/>
                    <a:gd name="T32" fmla="*/ 8 w 110"/>
                    <a:gd name="T33" fmla="*/ 19 h 217"/>
                    <a:gd name="T34" fmla="*/ 9 w 110"/>
                    <a:gd name="T35" fmla="*/ 19 h 217"/>
                    <a:gd name="T36" fmla="*/ 9 w 110"/>
                    <a:gd name="T37" fmla="*/ 18 h 217"/>
                    <a:gd name="T38" fmla="*/ 10 w 110"/>
                    <a:gd name="T39" fmla="*/ 17 h 217"/>
                    <a:gd name="T40" fmla="*/ 10 w 110"/>
                    <a:gd name="T41" fmla="*/ 17 h 217"/>
                    <a:gd name="T42" fmla="*/ 11 w 110"/>
                    <a:gd name="T43" fmla="*/ 16 h 217"/>
                    <a:gd name="T44" fmla="*/ 11 w 110"/>
                    <a:gd name="T45" fmla="*/ 15 h 217"/>
                    <a:gd name="T46" fmla="*/ 11 w 110"/>
                    <a:gd name="T47" fmla="*/ 15 h 217"/>
                    <a:gd name="T48" fmla="*/ 12 w 110"/>
                    <a:gd name="T49" fmla="*/ 14 h 217"/>
                    <a:gd name="T50" fmla="*/ 12 w 110"/>
                    <a:gd name="T51" fmla="*/ 13 h 217"/>
                    <a:gd name="T52" fmla="*/ 12 w 110"/>
                    <a:gd name="T53" fmla="*/ 12 h 217"/>
                    <a:gd name="T54" fmla="*/ 12 w 110"/>
                    <a:gd name="T55" fmla="*/ 12 h 217"/>
                    <a:gd name="T56" fmla="*/ 13 w 110"/>
                    <a:gd name="T57" fmla="*/ 11 h 217"/>
                    <a:gd name="T58" fmla="*/ 13 w 110"/>
                    <a:gd name="T59" fmla="*/ 11 h 217"/>
                    <a:gd name="T60" fmla="*/ 13 w 110"/>
                    <a:gd name="T61" fmla="*/ 10 h 217"/>
                    <a:gd name="T62" fmla="*/ 13 w 110"/>
                    <a:gd name="T63" fmla="*/ 9 h 217"/>
                    <a:gd name="T64" fmla="*/ 13 w 110"/>
                    <a:gd name="T65" fmla="*/ 9 h 217"/>
                    <a:gd name="T66" fmla="*/ 13 w 110"/>
                    <a:gd name="T67" fmla="*/ 8 h 217"/>
                    <a:gd name="T68" fmla="*/ 13 w 110"/>
                    <a:gd name="T69" fmla="*/ 7 h 217"/>
                    <a:gd name="T70" fmla="*/ 13 w 110"/>
                    <a:gd name="T71" fmla="*/ 7 h 217"/>
                    <a:gd name="T72" fmla="*/ 13 w 110"/>
                    <a:gd name="T73" fmla="*/ 6 h 217"/>
                    <a:gd name="T74" fmla="*/ 13 w 110"/>
                    <a:gd name="T75" fmla="*/ 5 h 217"/>
                    <a:gd name="T76" fmla="*/ 13 w 110"/>
                    <a:gd name="T77" fmla="*/ 5 h 217"/>
                    <a:gd name="T78" fmla="*/ 13 w 110"/>
                    <a:gd name="T79" fmla="*/ 4 h 217"/>
                    <a:gd name="T80" fmla="*/ 12 w 110"/>
                    <a:gd name="T81" fmla="*/ 4 h 217"/>
                    <a:gd name="T82" fmla="*/ 12 w 110"/>
                    <a:gd name="T83" fmla="*/ 3 h 217"/>
                    <a:gd name="T84" fmla="*/ 12 w 110"/>
                    <a:gd name="T85" fmla="*/ 3 h 217"/>
                    <a:gd name="T86" fmla="*/ 12 w 110"/>
                    <a:gd name="T87" fmla="*/ 2 h 217"/>
                    <a:gd name="T88" fmla="*/ 11 w 110"/>
                    <a:gd name="T89" fmla="*/ 2 h 217"/>
                    <a:gd name="T90" fmla="*/ 11 w 110"/>
                    <a:gd name="T91" fmla="*/ 1 h 217"/>
                    <a:gd name="T92" fmla="*/ 10 w 110"/>
                    <a:gd name="T93" fmla="*/ 1 h 217"/>
                    <a:gd name="T94" fmla="*/ 10 w 110"/>
                    <a:gd name="T95" fmla="*/ 1 h 217"/>
                    <a:gd name="T96" fmla="*/ 10 w 110"/>
                    <a:gd name="T97" fmla="*/ 0 h 217"/>
                    <a:gd name="T98" fmla="*/ 9 w 110"/>
                    <a:gd name="T99" fmla="*/ 0 h 217"/>
                    <a:gd name="T100" fmla="*/ 9 w 110"/>
                    <a:gd name="T101" fmla="*/ 0 h 217"/>
                    <a:gd name="T102" fmla="*/ 8 w 110"/>
                    <a:gd name="T103" fmla="*/ 0 h 217"/>
                    <a:gd name="T104" fmla="*/ 8 w 110"/>
                    <a:gd name="T105" fmla="*/ 0 h 217"/>
                    <a:gd name="T106" fmla="*/ 7 w 110"/>
                    <a:gd name="T107" fmla="*/ 0 h 217"/>
                    <a:gd name="T108" fmla="*/ 7 w 110"/>
                    <a:gd name="T109" fmla="*/ 0 h 2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10" h="217">
                      <a:moveTo>
                        <a:pt x="0" y="217"/>
                      </a:moveTo>
                      <a:lnTo>
                        <a:pt x="4" y="217"/>
                      </a:lnTo>
                      <a:lnTo>
                        <a:pt x="8" y="216"/>
                      </a:lnTo>
                      <a:lnTo>
                        <a:pt x="13" y="214"/>
                      </a:lnTo>
                      <a:lnTo>
                        <a:pt x="18" y="213"/>
                      </a:lnTo>
                      <a:lnTo>
                        <a:pt x="22" y="212"/>
                      </a:lnTo>
                      <a:lnTo>
                        <a:pt x="28" y="210"/>
                      </a:lnTo>
                      <a:lnTo>
                        <a:pt x="32" y="208"/>
                      </a:lnTo>
                      <a:lnTo>
                        <a:pt x="36" y="205"/>
                      </a:lnTo>
                      <a:lnTo>
                        <a:pt x="41" y="202"/>
                      </a:lnTo>
                      <a:lnTo>
                        <a:pt x="46" y="198"/>
                      </a:lnTo>
                      <a:lnTo>
                        <a:pt x="50" y="195"/>
                      </a:lnTo>
                      <a:lnTo>
                        <a:pt x="55" y="191"/>
                      </a:lnTo>
                      <a:lnTo>
                        <a:pt x="59" y="187"/>
                      </a:lnTo>
                      <a:lnTo>
                        <a:pt x="64" y="182"/>
                      </a:lnTo>
                      <a:lnTo>
                        <a:pt x="68" y="178"/>
                      </a:lnTo>
                      <a:lnTo>
                        <a:pt x="72" y="173"/>
                      </a:lnTo>
                      <a:lnTo>
                        <a:pt x="75" y="168"/>
                      </a:lnTo>
                      <a:lnTo>
                        <a:pt x="80" y="162"/>
                      </a:lnTo>
                      <a:lnTo>
                        <a:pt x="83" y="157"/>
                      </a:lnTo>
                      <a:lnTo>
                        <a:pt x="86" y="152"/>
                      </a:lnTo>
                      <a:lnTo>
                        <a:pt x="89" y="145"/>
                      </a:lnTo>
                      <a:lnTo>
                        <a:pt x="92" y="140"/>
                      </a:lnTo>
                      <a:lnTo>
                        <a:pt x="96" y="134"/>
                      </a:lnTo>
                      <a:lnTo>
                        <a:pt x="98" y="127"/>
                      </a:lnTo>
                      <a:lnTo>
                        <a:pt x="100" y="121"/>
                      </a:lnTo>
                      <a:lnTo>
                        <a:pt x="102" y="115"/>
                      </a:lnTo>
                      <a:lnTo>
                        <a:pt x="104" y="109"/>
                      </a:lnTo>
                      <a:lnTo>
                        <a:pt x="105" y="103"/>
                      </a:lnTo>
                      <a:lnTo>
                        <a:pt x="106" y="96"/>
                      </a:lnTo>
                      <a:lnTo>
                        <a:pt x="107" y="90"/>
                      </a:lnTo>
                      <a:lnTo>
                        <a:pt x="108" y="83"/>
                      </a:lnTo>
                      <a:lnTo>
                        <a:pt x="110" y="78"/>
                      </a:lnTo>
                      <a:lnTo>
                        <a:pt x="110" y="72"/>
                      </a:lnTo>
                      <a:lnTo>
                        <a:pt x="110" y="65"/>
                      </a:lnTo>
                      <a:lnTo>
                        <a:pt x="108" y="60"/>
                      </a:lnTo>
                      <a:lnTo>
                        <a:pt x="108" y="55"/>
                      </a:lnTo>
                      <a:lnTo>
                        <a:pt x="107" y="49"/>
                      </a:lnTo>
                      <a:lnTo>
                        <a:pt x="106" y="44"/>
                      </a:lnTo>
                      <a:lnTo>
                        <a:pt x="105" y="39"/>
                      </a:lnTo>
                      <a:lnTo>
                        <a:pt x="103" y="34"/>
                      </a:lnTo>
                      <a:lnTo>
                        <a:pt x="101" y="30"/>
                      </a:lnTo>
                      <a:lnTo>
                        <a:pt x="99" y="26"/>
                      </a:lnTo>
                      <a:lnTo>
                        <a:pt x="97" y="22"/>
                      </a:lnTo>
                      <a:lnTo>
                        <a:pt x="95" y="19"/>
                      </a:lnTo>
                      <a:lnTo>
                        <a:pt x="91" y="15"/>
                      </a:lnTo>
                      <a:lnTo>
                        <a:pt x="88" y="12"/>
                      </a:lnTo>
                      <a:lnTo>
                        <a:pt x="85" y="9"/>
                      </a:lnTo>
                      <a:lnTo>
                        <a:pt x="82" y="7"/>
                      </a:lnTo>
                      <a:lnTo>
                        <a:pt x="78" y="5"/>
                      </a:lnTo>
                      <a:lnTo>
                        <a:pt x="74" y="4"/>
                      </a:lnTo>
                      <a:lnTo>
                        <a:pt x="70" y="3"/>
                      </a:lnTo>
                      <a:lnTo>
                        <a:pt x="66" y="1"/>
                      </a:lnTo>
                      <a:lnTo>
                        <a:pt x="62" y="0"/>
                      </a:lnTo>
                      <a:lnTo>
                        <a:pt x="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42" name="Line 36"/>
                <p:cNvSpPr>
                  <a:spLocks noChangeShapeType="1"/>
                </p:cNvSpPr>
                <p:nvPr/>
              </p:nvSpPr>
              <p:spPr bwMode="auto">
                <a:xfrm flipH="1">
                  <a:off x="626" y="2273"/>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43" name="Line 37"/>
                <p:cNvSpPr>
                  <a:spLocks noChangeShapeType="1"/>
                </p:cNvSpPr>
                <p:nvPr/>
              </p:nvSpPr>
              <p:spPr bwMode="auto">
                <a:xfrm>
                  <a:off x="781" y="2226"/>
                  <a:ext cx="27" cy="1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44" name="Line 38"/>
                <p:cNvSpPr>
                  <a:spLocks noChangeShapeType="1"/>
                </p:cNvSpPr>
                <p:nvPr/>
              </p:nvSpPr>
              <p:spPr bwMode="auto">
                <a:xfrm flipH="1">
                  <a:off x="744" y="2226"/>
                  <a:ext cx="98" cy="1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227367" name="Group 39"/>
          <p:cNvGrpSpPr>
            <a:grpSpLocks/>
          </p:cNvGrpSpPr>
          <p:nvPr/>
        </p:nvGrpSpPr>
        <p:grpSpPr bwMode="auto">
          <a:xfrm>
            <a:off x="1403350" y="3163888"/>
            <a:ext cx="750888" cy="1689100"/>
            <a:chOff x="1156" y="1571"/>
            <a:chExt cx="473" cy="1064"/>
          </a:xfrm>
        </p:grpSpPr>
        <p:grpSp>
          <p:nvGrpSpPr>
            <p:cNvPr id="54321" name="Group 40"/>
            <p:cNvGrpSpPr>
              <a:grpSpLocks/>
            </p:cNvGrpSpPr>
            <p:nvPr/>
          </p:nvGrpSpPr>
          <p:grpSpPr bwMode="auto">
            <a:xfrm>
              <a:off x="1514" y="2456"/>
              <a:ext cx="115" cy="179"/>
              <a:chOff x="1514" y="2456"/>
              <a:chExt cx="115" cy="179"/>
            </a:xfrm>
          </p:grpSpPr>
          <p:sp>
            <p:nvSpPr>
              <p:cNvPr id="54330" name="Freeform 41"/>
              <p:cNvSpPr>
                <a:spLocks/>
              </p:cNvSpPr>
              <p:nvPr/>
            </p:nvSpPr>
            <p:spPr bwMode="auto">
              <a:xfrm>
                <a:off x="1595" y="2597"/>
                <a:ext cx="13" cy="38"/>
              </a:xfrm>
              <a:custGeom>
                <a:avLst/>
                <a:gdLst>
                  <a:gd name="T0" fmla="*/ 1 w 22"/>
                  <a:gd name="T1" fmla="*/ 0 h 77"/>
                  <a:gd name="T2" fmla="*/ 1 w 22"/>
                  <a:gd name="T3" fmla="*/ 0 h 77"/>
                  <a:gd name="T4" fmla="*/ 1 w 22"/>
                  <a:gd name="T5" fmla="*/ 1 h 77"/>
                  <a:gd name="T6" fmla="*/ 0 w 22"/>
                  <a:gd name="T7" fmla="*/ 1 h 77"/>
                  <a:gd name="T8" fmla="*/ 0 w 22"/>
                  <a:gd name="T9" fmla="*/ 2 h 77"/>
                  <a:gd name="T10" fmla="*/ 0 w 22"/>
                  <a:gd name="T11" fmla="*/ 3 h 77"/>
                  <a:gd name="T12" fmla="*/ 0 w 22"/>
                  <a:gd name="T13" fmla="*/ 3 h 77"/>
                  <a:gd name="T14" fmla="*/ 1 w 22"/>
                  <a:gd name="T15" fmla="*/ 4 h 77"/>
                  <a:gd name="T16" fmla="*/ 1 w 22"/>
                  <a:gd name="T17" fmla="*/ 5 h 77"/>
                  <a:gd name="T18" fmla="*/ 1 w 22"/>
                  <a:gd name="T19" fmla="*/ 5 h 77"/>
                  <a:gd name="T20" fmla="*/ 1 w 22"/>
                  <a:gd name="T21" fmla="*/ 6 h 77"/>
                  <a:gd name="T22" fmla="*/ 2 w 22"/>
                  <a:gd name="T23" fmla="*/ 7 h 77"/>
                  <a:gd name="T24" fmla="*/ 2 w 22"/>
                  <a:gd name="T25" fmla="*/ 7 h 77"/>
                  <a:gd name="T26" fmla="*/ 4 w 22"/>
                  <a:gd name="T27" fmla="*/ 8 h 77"/>
                  <a:gd name="T28" fmla="*/ 4 w 22"/>
                  <a:gd name="T29" fmla="*/ 9 h 77"/>
                  <a:gd name="T30" fmla="*/ 4 w 22"/>
                  <a:gd name="T31" fmla="*/ 9 h 77"/>
                  <a:gd name="T32" fmla="*/ 5 w 22"/>
                  <a:gd name="T33" fmla="*/ 9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77">
                    <a:moveTo>
                      <a:pt x="3" y="0"/>
                    </a:moveTo>
                    <a:lnTo>
                      <a:pt x="2" y="6"/>
                    </a:lnTo>
                    <a:lnTo>
                      <a:pt x="1" y="11"/>
                    </a:lnTo>
                    <a:lnTo>
                      <a:pt x="0" y="15"/>
                    </a:lnTo>
                    <a:lnTo>
                      <a:pt x="0" y="20"/>
                    </a:lnTo>
                    <a:lnTo>
                      <a:pt x="0" y="26"/>
                    </a:lnTo>
                    <a:lnTo>
                      <a:pt x="0" y="31"/>
                    </a:lnTo>
                    <a:lnTo>
                      <a:pt x="1" y="36"/>
                    </a:lnTo>
                    <a:lnTo>
                      <a:pt x="2" y="42"/>
                    </a:lnTo>
                    <a:lnTo>
                      <a:pt x="3" y="46"/>
                    </a:lnTo>
                    <a:lnTo>
                      <a:pt x="5" y="51"/>
                    </a:lnTo>
                    <a:lnTo>
                      <a:pt x="8" y="56"/>
                    </a:lnTo>
                    <a:lnTo>
                      <a:pt x="10" y="60"/>
                    </a:lnTo>
                    <a:lnTo>
                      <a:pt x="17" y="69"/>
                    </a:lnTo>
                    <a:lnTo>
                      <a:pt x="19" y="74"/>
                    </a:lnTo>
                    <a:lnTo>
                      <a:pt x="21" y="76"/>
                    </a:lnTo>
                    <a:lnTo>
                      <a:pt x="22"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31" name="Freeform 42"/>
              <p:cNvSpPr>
                <a:spLocks/>
              </p:cNvSpPr>
              <p:nvPr/>
            </p:nvSpPr>
            <p:spPr bwMode="auto">
              <a:xfrm>
                <a:off x="1514" y="2456"/>
                <a:ext cx="115" cy="179"/>
              </a:xfrm>
              <a:custGeom>
                <a:avLst/>
                <a:gdLst>
                  <a:gd name="T0" fmla="*/ 27 w 237"/>
                  <a:gd name="T1" fmla="*/ 5 h 372"/>
                  <a:gd name="T2" fmla="*/ 27 w 237"/>
                  <a:gd name="T3" fmla="*/ 4 h 372"/>
                  <a:gd name="T4" fmla="*/ 27 w 237"/>
                  <a:gd name="T5" fmla="*/ 3 h 372"/>
                  <a:gd name="T6" fmla="*/ 27 w 237"/>
                  <a:gd name="T7" fmla="*/ 2 h 372"/>
                  <a:gd name="T8" fmla="*/ 26 w 237"/>
                  <a:gd name="T9" fmla="*/ 1 h 372"/>
                  <a:gd name="T10" fmla="*/ 26 w 237"/>
                  <a:gd name="T11" fmla="*/ 1 h 372"/>
                  <a:gd name="T12" fmla="*/ 26 w 237"/>
                  <a:gd name="T13" fmla="*/ 0 h 372"/>
                  <a:gd name="T14" fmla="*/ 25 w 237"/>
                  <a:gd name="T15" fmla="*/ 0 h 372"/>
                  <a:gd name="T16" fmla="*/ 25 w 237"/>
                  <a:gd name="T17" fmla="*/ 0 h 372"/>
                  <a:gd name="T18" fmla="*/ 24 w 237"/>
                  <a:gd name="T19" fmla="*/ 0 h 372"/>
                  <a:gd name="T20" fmla="*/ 20 w 237"/>
                  <a:gd name="T21" fmla="*/ 0 h 372"/>
                  <a:gd name="T22" fmla="*/ 18 w 237"/>
                  <a:gd name="T23" fmla="*/ 0 h 372"/>
                  <a:gd name="T24" fmla="*/ 16 w 237"/>
                  <a:gd name="T25" fmla="*/ 0 h 372"/>
                  <a:gd name="T26" fmla="*/ 15 w 237"/>
                  <a:gd name="T27" fmla="*/ 0 h 372"/>
                  <a:gd name="T28" fmla="*/ 14 w 237"/>
                  <a:gd name="T29" fmla="*/ 1 h 372"/>
                  <a:gd name="T30" fmla="*/ 13 w 237"/>
                  <a:gd name="T31" fmla="*/ 1 h 372"/>
                  <a:gd name="T32" fmla="*/ 12 w 237"/>
                  <a:gd name="T33" fmla="*/ 2 h 372"/>
                  <a:gd name="T34" fmla="*/ 11 w 237"/>
                  <a:gd name="T35" fmla="*/ 3 h 372"/>
                  <a:gd name="T36" fmla="*/ 9 w 237"/>
                  <a:gd name="T37" fmla="*/ 4 h 372"/>
                  <a:gd name="T38" fmla="*/ 9 w 237"/>
                  <a:gd name="T39" fmla="*/ 5 h 372"/>
                  <a:gd name="T40" fmla="*/ 8 w 237"/>
                  <a:gd name="T41" fmla="*/ 6 h 372"/>
                  <a:gd name="T42" fmla="*/ 7 w 237"/>
                  <a:gd name="T43" fmla="*/ 8 h 372"/>
                  <a:gd name="T44" fmla="*/ 6 w 237"/>
                  <a:gd name="T45" fmla="*/ 10 h 372"/>
                  <a:gd name="T46" fmla="*/ 6 w 237"/>
                  <a:gd name="T47" fmla="*/ 11 h 372"/>
                  <a:gd name="T48" fmla="*/ 4 w 237"/>
                  <a:gd name="T49" fmla="*/ 15 h 372"/>
                  <a:gd name="T50" fmla="*/ 1 w 237"/>
                  <a:gd name="T51" fmla="*/ 25 h 372"/>
                  <a:gd name="T52" fmla="*/ 1 w 237"/>
                  <a:gd name="T53" fmla="*/ 28 h 372"/>
                  <a:gd name="T54" fmla="*/ 0 w 237"/>
                  <a:gd name="T55" fmla="*/ 31 h 372"/>
                  <a:gd name="T56" fmla="*/ 0 w 237"/>
                  <a:gd name="T57" fmla="*/ 33 h 372"/>
                  <a:gd name="T58" fmla="*/ 0 w 237"/>
                  <a:gd name="T59" fmla="*/ 35 h 372"/>
                  <a:gd name="T60" fmla="*/ 0 w 237"/>
                  <a:gd name="T61" fmla="*/ 36 h 372"/>
                  <a:gd name="T62" fmla="*/ 1 w 237"/>
                  <a:gd name="T63" fmla="*/ 38 h 372"/>
                  <a:gd name="T64" fmla="*/ 1 w 237"/>
                  <a:gd name="T65" fmla="*/ 38 h 372"/>
                  <a:gd name="T66" fmla="*/ 2 w 237"/>
                  <a:gd name="T67" fmla="*/ 39 h 372"/>
                  <a:gd name="T68" fmla="*/ 2 w 237"/>
                  <a:gd name="T69" fmla="*/ 40 h 372"/>
                  <a:gd name="T70" fmla="*/ 3 w 237"/>
                  <a:gd name="T71" fmla="*/ 40 h 372"/>
                  <a:gd name="T72" fmla="*/ 4 w 237"/>
                  <a:gd name="T73" fmla="*/ 41 h 372"/>
                  <a:gd name="T74" fmla="*/ 5 w 237"/>
                  <a:gd name="T75" fmla="*/ 41 h 372"/>
                  <a:gd name="T76" fmla="*/ 5 w 237"/>
                  <a:gd name="T77" fmla="*/ 41 h 372"/>
                  <a:gd name="T78" fmla="*/ 7 w 237"/>
                  <a:gd name="T79" fmla="*/ 41 h 372"/>
                  <a:gd name="T80" fmla="*/ 10 w 237"/>
                  <a:gd name="T81" fmla="*/ 41 h 372"/>
                  <a:gd name="T82" fmla="*/ 12 w 237"/>
                  <a:gd name="T83" fmla="*/ 41 h 372"/>
                  <a:gd name="T84" fmla="*/ 13 w 237"/>
                  <a:gd name="T85" fmla="*/ 41 h 372"/>
                  <a:gd name="T86" fmla="*/ 14 w 237"/>
                  <a:gd name="T87" fmla="*/ 41 h 372"/>
                  <a:gd name="T88" fmla="*/ 15 w 237"/>
                  <a:gd name="T89" fmla="*/ 41 h 372"/>
                  <a:gd name="T90" fmla="*/ 15 w 237"/>
                  <a:gd name="T91" fmla="*/ 40 h 372"/>
                  <a:gd name="T92" fmla="*/ 16 w 237"/>
                  <a:gd name="T93" fmla="*/ 39 h 372"/>
                  <a:gd name="T94" fmla="*/ 17 w 237"/>
                  <a:gd name="T95" fmla="*/ 38 h 372"/>
                  <a:gd name="T96" fmla="*/ 18 w 237"/>
                  <a:gd name="T97" fmla="*/ 36 h 372"/>
                  <a:gd name="T98" fmla="*/ 19 w 237"/>
                  <a:gd name="T99" fmla="*/ 35 h 372"/>
                  <a:gd name="T100" fmla="*/ 19 w 237"/>
                  <a:gd name="T101" fmla="*/ 33 h 372"/>
                  <a:gd name="T102" fmla="*/ 20 w 237"/>
                  <a:gd name="T103" fmla="*/ 31 h 372"/>
                  <a:gd name="T104" fmla="*/ 21 w 237"/>
                  <a:gd name="T105" fmla="*/ 26 h 372"/>
                  <a:gd name="T106" fmla="*/ 23 w 237"/>
                  <a:gd name="T107" fmla="*/ 19 h 372"/>
                  <a:gd name="T108" fmla="*/ 25 w 237"/>
                  <a:gd name="T109" fmla="*/ 12 h 372"/>
                  <a:gd name="T110" fmla="*/ 26 w 237"/>
                  <a:gd name="T111" fmla="*/ 9 h 372"/>
                  <a:gd name="T112" fmla="*/ 26 w 237"/>
                  <a:gd name="T113" fmla="*/ 7 h 372"/>
                  <a:gd name="T114" fmla="*/ 27 w 237"/>
                  <a:gd name="T115" fmla="*/ 6 h 37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37" h="372">
                    <a:moveTo>
                      <a:pt x="236" y="50"/>
                    </a:moveTo>
                    <a:lnTo>
                      <a:pt x="237" y="46"/>
                    </a:lnTo>
                    <a:lnTo>
                      <a:pt x="237" y="42"/>
                    </a:lnTo>
                    <a:lnTo>
                      <a:pt x="237" y="39"/>
                    </a:lnTo>
                    <a:lnTo>
                      <a:pt x="237" y="34"/>
                    </a:lnTo>
                    <a:lnTo>
                      <a:pt x="236" y="31"/>
                    </a:lnTo>
                    <a:lnTo>
                      <a:pt x="235" y="27"/>
                    </a:lnTo>
                    <a:lnTo>
                      <a:pt x="234" y="23"/>
                    </a:lnTo>
                    <a:lnTo>
                      <a:pt x="233" y="20"/>
                    </a:lnTo>
                    <a:lnTo>
                      <a:pt x="231" y="15"/>
                    </a:lnTo>
                    <a:lnTo>
                      <a:pt x="229" y="11"/>
                    </a:lnTo>
                    <a:lnTo>
                      <a:pt x="227" y="8"/>
                    </a:lnTo>
                    <a:lnTo>
                      <a:pt x="226" y="7"/>
                    </a:lnTo>
                    <a:lnTo>
                      <a:pt x="225" y="6"/>
                    </a:lnTo>
                    <a:lnTo>
                      <a:pt x="224" y="4"/>
                    </a:lnTo>
                    <a:lnTo>
                      <a:pt x="222" y="2"/>
                    </a:lnTo>
                    <a:lnTo>
                      <a:pt x="221" y="2"/>
                    </a:lnTo>
                    <a:lnTo>
                      <a:pt x="219" y="1"/>
                    </a:lnTo>
                    <a:lnTo>
                      <a:pt x="215" y="1"/>
                    </a:lnTo>
                    <a:lnTo>
                      <a:pt x="211" y="0"/>
                    </a:lnTo>
                    <a:lnTo>
                      <a:pt x="195" y="0"/>
                    </a:lnTo>
                    <a:lnTo>
                      <a:pt x="179" y="0"/>
                    </a:lnTo>
                    <a:lnTo>
                      <a:pt x="164" y="0"/>
                    </a:lnTo>
                    <a:lnTo>
                      <a:pt x="157" y="1"/>
                    </a:lnTo>
                    <a:lnTo>
                      <a:pt x="149" y="1"/>
                    </a:lnTo>
                    <a:lnTo>
                      <a:pt x="141" y="2"/>
                    </a:lnTo>
                    <a:lnTo>
                      <a:pt x="133" y="5"/>
                    </a:lnTo>
                    <a:lnTo>
                      <a:pt x="130" y="6"/>
                    </a:lnTo>
                    <a:lnTo>
                      <a:pt x="126" y="7"/>
                    </a:lnTo>
                    <a:lnTo>
                      <a:pt x="123" y="9"/>
                    </a:lnTo>
                    <a:lnTo>
                      <a:pt x="120" y="10"/>
                    </a:lnTo>
                    <a:lnTo>
                      <a:pt x="116" y="12"/>
                    </a:lnTo>
                    <a:lnTo>
                      <a:pt x="112" y="14"/>
                    </a:lnTo>
                    <a:lnTo>
                      <a:pt x="107" y="18"/>
                    </a:lnTo>
                    <a:lnTo>
                      <a:pt x="100" y="24"/>
                    </a:lnTo>
                    <a:lnTo>
                      <a:pt x="95" y="29"/>
                    </a:lnTo>
                    <a:lnTo>
                      <a:pt x="89" y="34"/>
                    </a:lnTo>
                    <a:lnTo>
                      <a:pt x="83" y="40"/>
                    </a:lnTo>
                    <a:lnTo>
                      <a:pt x="81" y="42"/>
                    </a:lnTo>
                    <a:lnTo>
                      <a:pt x="79" y="45"/>
                    </a:lnTo>
                    <a:lnTo>
                      <a:pt x="76" y="48"/>
                    </a:lnTo>
                    <a:lnTo>
                      <a:pt x="74" y="51"/>
                    </a:lnTo>
                    <a:lnTo>
                      <a:pt x="66" y="65"/>
                    </a:lnTo>
                    <a:lnTo>
                      <a:pt x="62" y="72"/>
                    </a:lnTo>
                    <a:lnTo>
                      <a:pt x="59" y="78"/>
                    </a:lnTo>
                    <a:lnTo>
                      <a:pt x="56" y="86"/>
                    </a:lnTo>
                    <a:lnTo>
                      <a:pt x="53" y="92"/>
                    </a:lnTo>
                    <a:lnTo>
                      <a:pt x="50" y="99"/>
                    </a:lnTo>
                    <a:lnTo>
                      <a:pt x="48" y="107"/>
                    </a:lnTo>
                    <a:lnTo>
                      <a:pt x="40" y="137"/>
                    </a:lnTo>
                    <a:lnTo>
                      <a:pt x="24" y="196"/>
                    </a:lnTo>
                    <a:lnTo>
                      <a:pt x="15" y="226"/>
                    </a:lnTo>
                    <a:lnTo>
                      <a:pt x="11" y="241"/>
                    </a:lnTo>
                    <a:lnTo>
                      <a:pt x="8" y="256"/>
                    </a:lnTo>
                    <a:lnTo>
                      <a:pt x="4" y="271"/>
                    </a:lnTo>
                    <a:lnTo>
                      <a:pt x="3" y="279"/>
                    </a:lnTo>
                    <a:lnTo>
                      <a:pt x="1" y="287"/>
                    </a:lnTo>
                    <a:lnTo>
                      <a:pt x="0" y="294"/>
                    </a:lnTo>
                    <a:lnTo>
                      <a:pt x="0" y="302"/>
                    </a:lnTo>
                    <a:lnTo>
                      <a:pt x="0" y="309"/>
                    </a:lnTo>
                    <a:lnTo>
                      <a:pt x="1" y="318"/>
                    </a:lnTo>
                    <a:lnTo>
                      <a:pt x="4" y="325"/>
                    </a:lnTo>
                    <a:lnTo>
                      <a:pt x="6" y="333"/>
                    </a:lnTo>
                    <a:lnTo>
                      <a:pt x="9" y="339"/>
                    </a:lnTo>
                    <a:lnTo>
                      <a:pt x="10" y="343"/>
                    </a:lnTo>
                    <a:lnTo>
                      <a:pt x="12" y="346"/>
                    </a:lnTo>
                    <a:lnTo>
                      <a:pt x="14" y="350"/>
                    </a:lnTo>
                    <a:lnTo>
                      <a:pt x="16" y="353"/>
                    </a:lnTo>
                    <a:lnTo>
                      <a:pt x="18" y="356"/>
                    </a:lnTo>
                    <a:lnTo>
                      <a:pt x="21" y="359"/>
                    </a:lnTo>
                    <a:lnTo>
                      <a:pt x="24" y="361"/>
                    </a:lnTo>
                    <a:lnTo>
                      <a:pt x="27" y="363"/>
                    </a:lnTo>
                    <a:lnTo>
                      <a:pt x="30" y="366"/>
                    </a:lnTo>
                    <a:lnTo>
                      <a:pt x="33" y="368"/>
                    </a:lnTo>
                    <a:lnTo>
                      <a:pt x="38" y="369"/>
                    </a:lnTo>
                    <a:lnTo>
                      <a:pt x="41" y="370"/>
                    </a:lnTo>
                    <a:lnTo>
                      <a:pt x="45" y="371"/>
                    </a:lnTo>
                    <a:lnTo>
                      <a:pt x="48" y="371"/>
                    </a:lnTo>
                    <a:lnTo>
                      <a:pt x="57" y="372"/>
                    </a:lnTo>
                    <a:lnTo>
                      <a:pt x="64" y="372"/>
                    </a:lnTo>
                    <a:lnTo>
                      <a:pt x="79" y="371"/>
                    </a:lnTo>
                    <a:lnTo>
                      <a:pt x="88" y="371"/>
                    </a:lnTo>
                    <a:lnTo>
                      <a:pt x="95" y="372"/>
                    </a:lnTo>
                    <a:lnTo>
                      <a:pt x="103" y="372"/>
                    </a:lnTo>
                    <a:lnTo>
                      <a:pt x="107" y="372"/>
                    </a:lnTo>
                    <a:lnTo>
                      <a:pt x="110" y="371"/>
                    </a:lnTo>
                    <a:lnTo>
                      <a:pt x="114" y="370"/>
                    </a:lnTo>
                    <a:lnTo>
                      <a:pt x="118" y="369"/>
                    </a:lnTo>
                    <a:lnTo>
                      <a:pt x="121" y="367"/>
                    </a:lnTo>
                    <a:lnTo>
                      <a:pt x="125" y="366"/>
                    </a:lnTo>
                    <a:lnTo>
                      <a:pt x="128" y="363"/>
                    </a:lnTo>
                    <a:lnTo>
                      <a:pt x="131" y="360"/>
                    </a:lnTo>
                    <a:lnTo>
                      <a:pt x="137" y="356"/>
                    </a:lnTo>
                    <a:lnTo>
                      <a:pt x="142" y="351"/>
                    </a:lnTo>
                    <a:lnTo>
                      <a:pt x="147" y="344"/>
                    </a:lnTo>
                    <a:lnTo>
                      <a:pt x="152" y="338"/>
                    </a:lnTo>
                    <a:lnTo>
                      <a:pt x="156" y="331"/>
                    </a:lnTo>
                    <a:lnTo>
                      <a:pt x="160" y="325"/>
                    </a:lnTo>
                    <a:lnTo>
                      <a:pt x="163" y="318"/>
                    </a:lnTo>
                    <a:lnTo>
                      <a:pt x="166" y="310"/>
                    </a:lnTo>
                    <a:lnTo>
                      <a:pt x="169" y="304"/>
                    </a:lnTo>
                    <a:lnTo>
                      <a:pt x="171" y="296"/>
                    </a:lnTo>
                    <a:lnTo>
                      <a:pt x="173" y="289"/>
                    </a:lnTo>
                    <a:lnTo>
                      <a:pt x="177" y="274"/>
                    </a:lnTo>
                    <a:lnTo>
                      <a:pt x="180" y="259"/>
                    </a:lnTo>
                    <a:lnTo>
                      <a:pt x="188" y="228"/>
                    </a:lnTo>
                    <a:lnTo>
                      <a:pt x="195" y="198"/>
                    </a:lnTo>
                    <a:lnTo>
                      <a:pt x="203" y="169"/>
                    </a:lnTo>
                    <a:lnTo>
                      <a:pt x="211" y="139"/>
                    </a:lnTo>
                    <a:lnTo>
                      <a:pt x="220" y="109"/>
                    </a:lnTo>
                    <a:lnTo>
                      <a:pt x="224" y="95"/>
                    </a:lnTo>
                    <a:lnTo>
                      <a:pt x="228" y="80"/>
                    </a:lnTo>
                    <a:lnTo>
                      <a:pt x="230" y="72"/>
                    </a:lnTo>
                    <a:lnTo>
                      <a:pt x="231" y="64"/>
                    </a:lnTo>
                    <a:lnTo>
                      <a:pt x="234" y="57"/>
                    </a:lnTo>
                    <a:lnTo>
                      <a:pt x="23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4322" name="Group 43"/>
            <p:cNvGrpSpPr>
              <a:grpSpLocks/>
            </p:cNvGrpSpPr>
            <p:nvPr/>
          </p:nvGrpSpPr>
          <p:grpSpPr bwMode="auto">
            <a:xfrm>
              <a:off x="1156" y="1571"/>
              <a:ext cx="310" cy="895"/>
              <a:chOff x="1156" y="1571"/>
              <a:chExt cx="310" cy="895"/>
            </a:xfrm>
          </p:grpSpPr>
          <p:sp>
            <p:nvSpPr>
              <p:cNvPr id="54323" name="Line 44"/>
              <p:cNvSpPr>
                <a:spLocks noChangeShapeType="1"/>
              </p:cNvSpPr>
              <p:nvPr/>
            </p:nvSpPr>
            <p:spPr bwMode="auto">
              <a:xfrm>
                <a:off x="1406" y="1888"/>
                <a:ext cx="0" cy="4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24" name="Freeform 45"/>
              <p:cNvSpPr>
                <a:spLocks/>
              </p:cNvSpPr>
              <p:nvPr/>
            </p:nvSpPr>
            <p:spPr bwMode="auto">
              <a:xfrm>
                <a:off x="1345" y="1828"/>
                <a:ext cx="121" cy="118"/>
              </a:xfrm>
              <a:custGeom>
                <a:avLst/>
                <a:gdLst>
                  <a:gd name="T0" fmla="*/ 29 w 247"/>
                  <a:gd name="T1" fmla="*/ 12 h 247"/>
                  <a:gd name="T2" fmla="*/ 28 w 247"/>
                  <a:gd name="T3" fmla="*/ 10 h 247"/>
                  <a:gd name="T4" fmla="*/ 27 w 247"/>
                  <a:gd name="T5" fmla="*/ 7 h 247"/>
                  <a:gd name="T6" fmla="*/ 25 w 247"/>
                  <a:gd name="T7" fmla="*/ 5 h 247"/>
                  <a:gd name="T8" fmla="*/ 24 w 247"/>
                  <a:gd name="T9" fmla="*/ 3 h 247"/>
                  <a:gd name="T10" fmla="*/ 22 w 247"/>
                  <a:gd name="T11" fmla="*/ 1 h 247"/>
                  <a:gd name="T12" fmla="*/ 19 w 247"/>
                  <a:gd name="T13" fmla="*/ 0 h 247"/>
                  <a:gd name="T14" fmla="*/ 16 w 247"/>
                  <a:gd name="T15" fmla="*/ 0 h 247"/>
                  <a:gd name="T16" fmla="*/ 13 w 247"/>
                  <a:gd name="T17" fmla="*/ 0 h 247"/>
                  <a:gd name="T18" fmla="*/ 10 w 247"/>
                  <a:gd name="T19" fmla="*/ 0 h 247"/>
                  <a:gd name="T20" fmla="*/ 8 w 247"/>
                  <a:gd name="T21" fmla="*/ 1 h 247"/>
                  <a:gd name="T22" fmla="*/ 5 w 247"/>
                  <a:gd name="T23" fmla="*/ 3 h 247"/>
                  <a:gd name="T24" fmla="*/ 3 w 247"/>
                  <a:gd name="T25" fmla="*/ 5 h 247"/>
                  <a:gd name="T26" fmla="*/ 1 w 247"/>
                  <a:gd name="T27" fmla="*/ 7 h 247"/>
                  <a:gd name="T28" fmla="*/ 0 w 247"/>
                  <a:gd name="T29" fmla="*/ 10 h 247"/>
                  <a:gd name="T30" fmla="*/ 0 w 247"/>
                  <a:gd name="T31" fmla="*/ 12 h 247"/>
                  <a:gd name="T32" fmla="*/ 0 w 247"/>
                  <a:gd name="T33" fmla="*/ 15 h 247"/>
                  <a:gd name="T34" fmla="*/ 0 w 247"/>
                  <a:gd name="T35" fmla="*/ 17 h 247"/>
                  <a:gd name="T36" fmla="*/ 1 w 247"/>
                  <a:gd name="T37" fmla="*/ 20 h 247"/>
                  <a:gd name="T38" fmla="*/ 3 w 247"/>
                  <a:gd name="T39" fmla="*/ 22 h 247"/>
                  <a:gd name="T40" fmla="*/ 5 w 247"/>
                  <a:gd name="T41" fmla="*/ 24 h 247"/>
                  <a:gd name="T42" fmla="*/ 8 w 247"/>
                  <a:gd name="T43" fmla="*/ 25 h 247"/>
                  <a:gd name="T44" fmla="*/ 10 w 247"/>
                  <a:gd name="T45" fmla="*/ 26 h 247"/>
                  <a:gd name="T46" fmla="*/ 13 w 247"/>
                  <a:gd name="T47" fmla="*/ 27 h 247"/>
                  <a:gd name="T48" fmla="*/ 16 w 247"/>
                  <a:gd name="T49" fmla="*/ 27 h 247"/>
                  <a:gd name="T50" fmla="*/ 19 w 247"/>
                  <a:gd name="T51" fmla="*/ 26 h 247"/>
                  <a:gd name="T52" fmla="*/ 22 w 247"/>
                  <a:gd name="T53" fmla="*/ 25 h 247"/>
                  <a:gd name="T54" fmla="*/ 24 w 247"/>
                  <a:gd name="T55" fmla="*/ 24 h 247"/>
                  <a:gd name="T56" fmla="*/ 25 w 247"/>
                  <a:gd name="T57" fmla="*/ 22 h 247"/>
                  <a:gd name="T58" fmla="*/ 27 w 247"/>
                  <a:gd name="T59" fmla="*/ 20 h 247"/>
                  <a:gd name="T60" fmla="*/ 28 w 247"/>
                  <a:gd name="T61" fmla="*/ 17 h 247"/>
                  <a:gd name="T62" fmla="*/ 29 w 247"/>
                  <a:gd name="T63" fmla="*/ 15 h 2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7" h="247">
                    <a:moveTo>
                      <a:pt x="247" y="124"/>
                    </a:moveTo>
                    <a:lnTo>
                      <a:pt x="246" y="112"/>
                    </a:lnTo>
                    <a:lnTo>
                      <a:pt x="244" y="100"/>
                    </a:lnTo>
                    <a:lnTo>
                      <a:pt x="242" y="89"/>
                    </a:lnTo>
                    <a:lnTo>
                      <a:pt x="238" y="77"/>
                    </a:lnTo>
                    <a:lnTo>
                      <a:pt x="232" y="66"/>
                    </a:lnTo>
                    <a:lnTo>
                      <a:pt x="226" y="56"/>
                    </a:lnTo>
                    <a:lnTo>
                      <a:pt x="218" y="46"/>
                    </a:lnTo>
                    <a:lnTo>
                      <a:pt x="211" y="37"/>
                    </a:lnTo>
                    <a:lnTo>
                      <a:pt x="201" y="29"/>
                    </a:lnTo>
                    <a:lnTo>
                      <a:pt x="192" y="22"/>
                    </a:lnTo>
                    <a:lnTo>
                      <a:pt x="181" y="15"/>
                    </a:lnTo>
                    <a:lnTo>
                      <a:pt x="170" y="10"/>
                    </a:lnTo>
                    <a:lnTo>
                      <a:pt x="159" y="6"/>
                    </a:lnTo>
                    <a:lnTo>
                      <a:pt x="147" y="4"/>
                    </a:lnTo>
                    <a:lnTo>
                      <a:pt x="135" y="1"/>
                    </a:lnTo>
                    <a:lnTo>
                      <a:pt x="124" y="0"/>
                    </a:lnTo>
                    <a:lnTo>
                      <a:pt x="111" y="1"/>
                    </a:lnTo>
                    <a:lnTo>
                      <a:pt x="99" y="4"/>
                    </a:lnTo>
                    <a:lnTo>
                      <a:pt x="87" y="6"/>
                    </a:lnTo>
                    <a:lnTo>
                      <a:pt x="76" y="10"/>
                    </a:lnTo>
                    <a:lnTo>
                      <a:pt x="65" y="15"/>
                    </a:lnTo>
                    <a:lnTo>
                      <a:pt x="54" y="22"/>
                    </a:lnTo>
                    <a:lnTo>
                      <a:pt x="45" y="29"/>
                    </a:lnTo>
                    <a:lnTo>
                      <a:pt x="36" y="37"/>
                    </a:lnTo>
                    <a:lnTo>
                      <a:pt x="28" y="46"/>
                    </a:lnTo>
                    <a:lnTo>
                      <a:pt x="20" y="56"/>
                    </a:lnTo>
                    <a:lnTo>
                      <a:pt x="15" y="66"/>
                    </a:lnTo>
                    <a:lnTo>
                      <a:pt x="10" y="77"/>
                    </a:lnTo>
                    <a:lnTo>
                      <a:pt x="5" y="89"/>
                    </a:lnTo>
                    <a:lnTo>
                      <a:pt x="2" y="100"/>
                    </a:lnTo>
                    <a:lnTo>
                      <a:pt x="0" y="112"/>
                    </a:lnTo>
                    <a:lnTo>
                      <a:pt x="0" y="124"/>
                    </a:lnTo>
                    <a:lnTo>
                      <a:pt x="0" y="137"/>
                    </a:lnTo>
                    <a:lnTo>
                      <a:pt x="2" y="148"/>
                    </a:lnTo>
                    <a:lnTo>
                      <a:pt x="5" y="160"/>
                    </a:lnTo>
                    <a:lnTo>
                      <a:pt x="10" y="172"/>
                    </a:lnTo>
                    <a:lnTo>
                      <a:pt x="15" y="182"/>
                    </a:lnTo>
                    <a:lnTo>
                      <a:pt x="20" y="193"/>
                    </a:lnTo>
                    <a:lnTo>
                      <a:pt x="28" y="203"/>
                    </a:lnTo>
                    <a:lnTo>
                      <a:pt x="36" y="211"/>
                    </a:lnTo>
                    <a:lnTo>
                      <a:pt x="45" y="220"/>
                    </a:lnTo>
                    <a:lnTo>
                      <a:pt x="54" y="227"/>
                    </a:lnTo>
                    <a:lnTo>
                      <a:pt x="65" y="233"/>
                    </a:lnTo>
                    <a:lnTo>
                      <a:pt x="76" y="238"/>
                    </a:lnTo>
                    <a:lnTo>
                      <a:pt x="87" y="242"/>
                    </a:lnTo>
                    <a:lnTo>
                      <a:pt x="99" y="245"/>
                    </a:lnTo>
                    <a:lnTo>
                      <a:pt x="111" y="247"/>
                    </a:lnTo>
                    <a:lnTo>
                      <a:pt x="124" y="247"/>
                    </a:lnTo>
                    <a:lnTo>
                      <a:pt x="135" y="247"/>
                    </a:lnTo>
                    <a:lnTo>
                      <a:pt x="147" y="245"/>
                    </a:lnTo>
                    <a:lnTo>
                      <a:pt x="159" y="242"/>
                    </a:lnTo>
                    <a:lnTo>
                      <a:pt x="170" y="238"/>
                    </a:lnTo>
                    <a:lnTo>
                      <a:pt x="181" y="233"/>
                    </a:lnTo>
                    <a:lnTo>
                      <a:pt x="192" y="227"/>
                    </a:lnTo>
                    <a:lnTo>
                      <a:pt x="201" y="220"/>
                    </a:lnTo>
                    <a:lnTo>
                      <a:pt x="211" y="211"/>
                    </a:lnTo>
                    <a:lnTo>
                      <a:pt x="218" y="203"/>
                    </a:lnTo>
                    <a:lnTo>
                      <a:pt x="226" y="193"/>
                    </a:lnTo>
                    <a:lnTo>
                      <a:pt x="232" y="182"/>
                    </a:lnTo>
                    <a:lnTo>
                      <a:pt x="238" y="172"/>
                    </a:lnTo>
                    <a:lnTo>
                      <a:pt x="242" y="160"/>
                    </a:lnTo>
                    <a:lnTo>
                      <a:pt x="244" y="148"/>
                    </a:lnTo>
                    <a:lnTo>
                      <a:pt x="246" y="137"/>
                    </a:lnTo>
                    <a:lnTo>
                      <a:pt x="247" y="12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4325" name="Freeform 46"/>
              <p:cNvSpPr>
                <a:spLocks/>
              </p:cNvSpPr>
              <p:nvPr/>
            </p:nvSpPr>
            <p:spPr bwMode="auto">
              <a:xfrm>
                <a:off x="1345" y="2348"/>
                <a:ext cx="121" cy="118"/>
              </a:xfrm>
              <a:custGeom>
                <a:avLst/>
                <a:gdLst>
                  <a:gd name="T0" fmla="*/ 29 w 247"/>
                  <a:gd name="T1" fmla="*/ 12 h 247"/>
                  <a:gd name="T2" fmla="*/ 28 w 247"/>
                  <a:gd name="T3" fmla="*/ 10 h 247"/>
                  <a:gd name="T4" fmla="*/ 27 w 247"/>
                  <a:gd name="T5" fmla="*/ 7 h 247"/>
                  <a:gd name="T6" fmla="*/ 25 w 247"/>
                  <a:gd name="T7" fmla="*/ 5 h 247"/>
                  <a:gd name="T8" fmla="*/ 24 w 247"/>
                  <a:gd name="T9" fmla="*/ 3 h 247"/>
                  <a:gd name="T10" fmla="*/ 22 w 247"/>
                  <a:gd name="T11" fmla="*/ 1 h 247"/>
                  <a:gd name="T12" fmla="*/ 19 w 247"/>
                  <a:gd name="T13" fmla="*/ 0 h 247"/>
                  <a:gd name="T14" fmla="*/ 16 w 247"/>
                  <a:gd name="T15" fmla="*/ 0 h 247"/>
                  <a:gd name="T16" fmla="*/ 13 w 247"/>
                  <a:gd name="T17" fmla="*/ 0 h 247"/>
                  <a:gd name="T18" fmla="*/ 10 w 247"/>
                  <a:gd name="T19" fmla="*/ 0 h 247"/>
                  <a:gd name="T20" fmla="*/ 8 w 247"/>
                  <a:gd name="T21" fmla="*/ 1 h 247"/>
                  <a:gd name="T22" fmla="*/ 5 w 247"/>
                  <a:gd name="T23" fmla="*/ 3 h 247"/>
                  <a:gd name="T24" fmla="*/ 3 w 247"/>
                  <a:gd name="T25" fmla="*/ 5 h 247"/>
                  <a:gd name="T26" fmla="*/ 1 w 247"/>
                  <a:gd name="T27" fmla="*/ 7 h 247"/>
                  <a:gd name="T28" fmla="*/ 0 w 247"/>
                  <a:gd name="T29" fmla="*/ 10 h 247"/>
                  <a:gd name="T30" fmla="*/ 0 w 247"/>
                  <a:gd name="T31" fmla="*/ 12 h 247"/>
                  <a:gd name="T32" fmla="*/ 0 w 247"/>
                  <a:gd name="T33" fmla="*/ 15 h 247"/>
                  <a:gd name="T34" fmla="*/ 0 w 247"/>
                  <a:gd name="T35" fmla="*/ 17 h 247"/>
                  <a:gd name="T36" fmla="*/ 1 w 247"/>
                  <a:gd name="T37" fmla="*/ 20 h 247"/>
                  <a:gd name="T38" fmla="*/ 3 w 247"/>
                  <a:gd name="T39" fmla="*/ 22 h 247"/>
                  <a:gd name="T40" fmla="*/ 5 w 247"/>
                  <a:gd name="T41" fmla="*/ 24 h 247"/>
                  <a:gd name="T42" fmla="*/ 8 w 247"/>
                  <a:gd name="T43" fmla="*/ 25 h 247"/>
                  <a:gd name="T44" fmla="*/ 10 w 247"/>
                  <a:gd name="T45" fmla="*/ 26 h 247"/>
                  <a:gd name="T46" fmla="*/ 13 w 247"/>
                  <a:gd name="T47" fmla="*/ 27 h 247"/>
                  <a:gd name="T48" fmla="*/ 16 w 247"/>
                  <a:gd name="T49" fmla="*/ 27 h 247"/>
                  <a:gd name="T50" fmla="*/ 19 w 247"/>
                  <a:gd name="T51" fmla="*/ 26 h 247"/>
                  <a:gd name="T52" fmla="*/ 22 w 247"/>
                  <a:gd name="T53" fmla="*/ 25 h 247"/>
                  <a:gd name="T54" fmla="*/ 24 w 247"/>
                  <a:gd name="T55" fmla="*/ 24 h 247"/>
                  <a:gd name="T56" fmla="*/ 25 w 247"/>
                  <a:gd name="T57" fmla="*/ 22 h 247"/>
                  <a:gd name="T58" fmla="*/ 27 w 247"/>
                  <a:gd name="T59" fmla="*/ 20 h 247"/>
                  <a:gd name="T60" fmla="*/ 28 w 247"/>
                  <a:gd name="T61" fmla="*/ 17 h 247"/>
                  <a:gd name="T62" fmla="*/ 29 w 247"/>
                  <a:gd name="T63" fmla="*/ 15 h 2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7" h="247">
                    <a:moveTo>
                      <a:pt x="247" y="123"/>
                    </a:moveTo>
                    <a:lnTo>
                      <a:pt x="246" y="112"/>
                    </a:lnTo>
                    <a:lnTo>
                      <a:pt x="244" y="99"/>
                    </a:lnTo>
                    <a:lnTo>
                      <a:pt x="242" y="87"/>
                    </a:lnTo>
                    <a:lnTo>
                      <a:pt x="238" y="76"/>
                    </a:lnTo>
                    <a:lnTo>
                      <a:pt x="232" y="65"/>
                    </a:lnTo>
                    <a:lnTo>
                      <a:pt x="226" y="55"/>
                    </a:lnTo>
                    <a:lnTo>
                      <a:pt x="218" y="45"/>
                    </a:lnTo>
                    <a:lnTo>
                      <a:pt x="211" y="36"/>
                    </a:lnTo>
                    <a:lnTo>
                      <a:pt x="201" y="28"/>
                    </a:lnTo>
                    <a:lnTo>
                      <a:pt x="192" y="21"/>
                    </a:lnTo>
                    <a:lnTo>
                      <a:pt x="181" y="15"/>
                    </a:lnTo>
                    <a:lnTo>
                      <a:pt x="170" y="9"/>
                    </a:lnTo>
                    <a:lnTo>
                      <a:pt x="159" y="5"/>
                    </a:lnTo>
                    <a:lnTo>
                      <a:pt x="147" y="2"/>
                    </a:lnTo>
                    <a:lnTo>
                      <a:pt x="135" y="1"/>
                    </a:lnTo>
                    <a:lnTo>
                      <a:pt x="124" y="0"/>
                    </a:lnTo>
                    <a:lnTo>
                      <a:pt x="111" y="1"/>
                    </a:lnTo>
                    <a:lnTo>
                      <a:pt x="99" y="2"/>
                    </a:lnTo>
                    <a:lnTo>
                      <a:pt x="87" y="5"/>
                    </a:lnTo>
                    <a:lnTo>
                      <a:pt x="76" y="9"/>
                    </a:lnTo>
                    <a:lnTo>
                      <a:pt x="65" y="15"/>
                    </a:lnTo>
                    <a:lnTo>
                      <a:pt x="54" y="21"/>
                    </a:lnTo>
                    <a:lnTo>
                      <a:pt x="45" y="28"/>
                    </a:lnTo>
                    <a:lnTo>
                      <a:pt x="36" y="36"/>
                    </a:lnTo>
                    <a:lnTo>
                      <a:pt x="28" y="45"/>
                    </a:lnTo>
                    <a:lnTo>
                      <a:pt x="20" y="55"/>
                    </a:lnTo>
                    <a:lnTo>
                      <a:pt x="15" y="65"/>
                    </a:lnTo>
                    <a:lnTo>
                      <a:pt x="10" y="76"/>
                    </a:lnTo>
                    <a:lnTo>
                      <a:pt x="5" y="87"/>
                    </a:lnTo>
                    <a:lnTo>
                      <a:pt x="2" y="99"/>
                    </a:lnTo>
                    <a:lnTo>
                      <a:pt x="0" y="112"/>
                    </a:lnTo>
                    <a:lnTo>
                      <a:pt x="0" y="123"/>
                    </a:lnTo>
                    <a:lnTo>
                      <a:pt x="0" y="135"/>
                    </a:lnTo>
                    <a:lnTo>
                      <a:pt x="2" y="148"/>
                    </a:lnTo>
                    <a:lnTo>
                      <a:pt x="5" y="160"/>
                    </a:lnTo>
                    <a:lnTo>
                      <a:pt x="10" y="170"/>
                    </a:lnTo>
                    <a:lnTo>
                      <a:pt x="15" y="182"/>
                    </a:lnTo>
                    <a:lnTo>
                      <a:pt x="20" y="191"/>
                    </a:lnTo>
                    <a:lnTo>
                      <a:pt x="28" y="202"/>
                    </a:lnTo>
                    <a:lnTo>
                      <a:pt x="36" y="211"/>
                    </a:lnTo>
                    <a:lnTo>
                      <a:pt x="45" y="219"/>
                    </a:lnTo>
                    <a:lnTo>
                      <a:pt x="54" y="226"/>
                    </a:lnTo>
                    <a:lnTo>
                      <a:pt x="65" y="232"/>
                    </a:lnTo>
                    <a:lnTo>
                      <a:pt x="76" y="237"/>
                    </a:lnTo>
                    <a:lnTo>
                      <a:pt x="87" y="242"/>
                    </a:lnTo>
                    <a:lnTo>
                      <a:pt x="99" y="245"/>
                    </a:lnTo>
                    <a:lnTo>
                      <a:pt x="111" y="246"/>
                    </a:lnTo>
                    <a:lnTo>
                      <a:pt x="124" y="247"/>
                    </a:lnTo>
                    <a:lnTo>
                      <a:pt x="135" y="246"/>
                    </a:lnTo>
                    <a:lnTo>
                      <a:pt x="147" y="245"/>
                    </a:lnTo>
                    <a:lnTo>
                      <a:pt x="159" y="242"/>
                    </a:lnTo>
                    <a:lnTo>
                      <a:pt x="170" y="237"/>
                    </a:lnTo>
                    <a:lnTo>
                      <a:pt x="181" y="232"/>
                    </a:lnTo>
                    <a:lnTo>
                      <a:pt x="192" y="226"/>
                    </a:lnTo>
                    <a:lnTo>
                      <a:pt x="201" y="219"/>
                    </a:lnTo>
                    <a:lnTo>
                      <a:pt x="211" y="211"/>
                    </a:lnTo>
                    <a:lnTo>
                      <a:pt x="218" y="202"/>
                    </a:lnTo>
                    <a:lnTo>
                      <a:pt x="226" y="191"/>
                    </a:lnTo>
                    <a:lnTo>
                      <a:pt x="232" y="182"/>
                    </a:lnTo>
                    <a:lnTo>
                      <a:pt x="238" y="170"/>
                    </a:lnTo>
                    <a:lnTo>
                      <a:pt x="242" y="160"/>
                    </a:lnTo>
                    <a:lnTo>
                      <a:pt x="244" y="148"/>
                    </a:lnTo>
                    <a:lnTo>
                      <a:pt x="246" y="135"/>
                    </a:lnTo>
                    <a:lnTo>
                      <a:pt x="247" y="123"/>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54326" name="Group 47"/>
              <p:cNvGrpSpPr>
                <a:grpSpLocks/>
              </p:cNvGrpSpPr>
              <p:nvPr/>
            </p:nvGrpSpPr>
            <p:grpSpPr bwMode="auto">
              <a:xfrm>
                <a:off x="1156" y="1571"/>
                <a:ext cx="216" cy="270"/>
                <a:chOff x="1156" y="1571"/>
                <a:chExt cx="216" cy="270"/>
              </a:xfrm>
            </p:grpSpPr>
            <p:sp>
              <p:nvSpPr>
                <p:cNvPr id="54327" name="Freeform 48"/>
                <p:cNvSpPr>
                  <a:spLocks/>
                </p:cNvSpPr>
                <p:nvPr/>
              </p:nvSpPr>
              <p:spPr bwMode="auto">
                <a:xfrm>
                  <a:off x="1156" y="1662"/>
                  <a:ext cx="115" cy="179"/>
                </a:xfrm>
                <a:custGeom>
                  <a:avLst/>
                  <a:gdLst>
                    <a:gd name="T0" fmla="*/ 27 w 237"/>
                    <a:gd name="T1" fmla="*/ 5 h 372"/>
                    <a:gd name="T2" fmla="*/ 27 w 237"/>
                    <a:gd name="T3" fmla="*/ 3 h 372"/>
                    <a:gd name="T4" fmla="*/ 27 w 237"/>
                    <a:gd name="T5" fmla="*/ 2 h 372"/>
                    <a:gd name="T6" fmla="*/ 26 w 237"/>
                    <a:gd name="T7" fmla="*/ 1 h 372"/>
                    <a:gd name="T8" fmla="*/ 26 w 237"/>
                    <a:gd name="T9" fmla="*/ 0 h 372"/>
                    <a:gd name="T10" fmla="*/ 25 w 237"/>
                    <a:gd name="T11" fmla="*/ 0 h 372"/>
                    <a:gd name="T12" fmla="*/ 24 w 237"/>
                    <a:gd name="T13" fmla="*/ 0 h 372"/>
                    <a:gd name="T14" fmla="*/ 22 w 237"/>
                    <a:gd name="T15" fmla="*/ 0 h 372"/>
                    <a:gd name="T16" fmla="*/ 19 w 237"/>
                    <a:gd name="T17" fmla="*/ 0 h 372"/>
                    <a:gd name="T18" fmla="*/ 17 w 237"/>
                    <a:gd name="T19" fmla="*/ 0 h 372"/>
                    <a:gd name="T20" fmla="*/ 16 w 237"/>
                    <a:gd name="T21" fmla="*/ 0 h 372"/>
                    <a:gd name="T22" fmla="*/ 15 w 237"/>
                    <a:gd name="T23" fmla="*/ 0 h 372"/>
                    <a:gd name="T24" fmla="*/ 13 w 237"/>
                    <a:gd name="T25" fmla="*/ 1 h 372"/>
                    <a:gd name="T26" fmla="*/ 12 w 237"/>
                    <a:gd name="T27" fmla="*/ 2 h 372"/>
                    <a:gd name="T28" fmla="*/ 11 w 237"/>
                    <a:gd name="T29" fmla="*/ 3 h 372"/>
                    <a:gd name="T30" fmla="*/ 9 w 237"/>
                    <a:gd name="T31" fmla="*/ 5 h 372"/>
                    <a:gd name="T32" fmla="*/ 8 w 237"/>
                    <a:gd name="T33" fmla="*/ 6 h 372"/>
                    <a:gd name="T34" fmla="*/ 7 w 237"/>
                    <a:gd name="T35" fmla="*/ 9 h 372"/>
                    <a:gd name="T36" fmla="*/ 6 w 237"/>
                    <a:gd name="T37" fmla="*/ 10 h 372"/>
                    <a:gd name="T38" fmla="*/ 5 w 237"/>
                    <a:gd name="T39" fmla="*/ 12 h 372"/>
                    <a:gd name="T40" fmla="*/ 2 w 237"/>
                    <a:gd name="T41" fmla="*/ 22 h 372"/>
                    <a:gd name="T42" fmla="*/ 0 w 237"/>
                    <a:gd name="T43" fmla="*/ 28 h 372"/>
                    <a:gd name="T44" fmla="*/ 0 w 237"/>
                    <a:gd name="T45" fmla="*/ 32 h 372"/>
                    <a:gd name="T46" fmla="*/ 0 w 237"/>
                    <a:gd name="T47" fmla="*/ 33 h 372"/>
                    <a:gd name="T48" fmla="*/ 0 w 237"/>
                    <a:gd name="T49" fmla="*/ 35 h 372"/>
                    <a:gd name="T50" fmla="*/ 0 w 237"/>
                    <a:gd name="T51" fmla="*/ 36 h 372"/>
                    <a:gd name="T52" fmla="*/ 0 w 237"/>
                    <a:gd name="T53" fmla="*/ 37 h 372"/>
                    <a:gd name="T54" fmla="*/ 1 w 237"/>
                    <a:gd name="T55" fmla="*/ 38 h 372"/>
                    <a:gd name="T56" fmla="*/ 1 w 237"/>
                    <a:gd name="T57" fmla="*/ 39 h 372"/>
                    <a:gd name="T58" fmla="*/ 3 w 237"/>
                    <a:gd name="T59" fmla="*/ 40 h 372"/>
                    <a:gd name="T60" fmla="*/ 4 w 237"/>
                    <a:gd name="T61" fmla="*/ 41 h 372"/>
                    <a:gd name="T62" fmla="*/ 5 w 237"/>
                    <a:gd name="T63" fmla="*/ 41 h 372"/>
                    <a:gd name="T64" fmla="*/ 6 w 237"/>
                    <a:gd name="T65" fmla="*/ 41 h 372"/>
                    <a:gd name="T66" fmla="*/ 10 w 237"/>
                    <a:gd name="T67" fmla="*/ 41 h 372"/>
                    <a:gd name="T68" fmla="*/ 12 w 237"/>
                    <a:gd name="T69" fmla="*/ 41 h 372"/>
                    <a:gd name="T70" fmla="*/ 13 w 237"/>
                    <a:gd name="T71" fmla="*/ 41 h 372"/>
                    <a:gd name="T72" fmla="*/ 14 w 237"/>
                    <a:gd name="T73" fmla="*/ 41 h 372"/>
                    <a:gd name="T74" fmla="*/ 16 w 237"/>
                    <a:gd name="T75" fmla="*/ 40 h 372"/>
                    <a:gd name="T76" fmla="*/ 16 w 237"/>
                    <a:gd name="T77" fmla="*/ 39 h 372"/>
                    <a:gd name="T78" fmla="*/ 17 w 237"/>
                    <a:gd name="T79" fmla="*/ 38 h 372"/>
                    <a:gd name="T80" fmla="*/ 18 w 237"/>
                    <a:gd name="T81" fmla="*/ 37 h 372"/>
                    <a:gd name="T82" fmla="*/ 18 w 237"/>
                    <a:gd name="T83" fmla="*/ 36 h 372"/>
                    <a:gd name="T84" fmla="*/ 19 w 237"/>
                    <a:gd name="T85" fmla="*/ 34 h 372"/>
                    <a:gd name="T86" fmla="*/ 20 w 237"/>
                    <a:gd name="T87" fmla="*/ 31 h 372"/>
                    <a:gd name="T88" fmla="*/ 21 w 237"/>
                    <a:gd name="T89" fmla="*/ 26 h 372"/>
                    <a:gd name="T90" fmla="*/ 24 w 237"/>
                    <a:gd name="T91" fmla="*/ 15 h 372"/>
                    <a:gd name="T92" fmla="*/ 26 w 237"/>
                    <a:gd name="T93" fmla="*/ 10 h 372"/>
                    <a:gd name="T94" fmla="*/ 26 w 237"/>
                    <a:gd name="T95" fmla="*/ 7 h 3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7" h="372">
                      <a:moveTo>
                        <a:pt x="234" y="49"/>
                      </a:moveTo>
                      <a:lnTo>
                        <a:pt x="236" y="45"/>
                      </a:lnTo>
                      <a:lnTo>
                        <a:pt x="237" y="42"/>
                      </a:lnTo>
                      <a:lnTo>
                        <a:pt x="237" y="38"/>
                      </a:lnTo>
                      <a:lnTo>
                        <a:pt x="236" y="35"/>
                      </a:lnTo>
                      <a:lnTo>
                        <a:pt x="236" y="30"/>
                      </a:lnTo>
                      <a:lnTo>
                        <a:pt x="234" y="26"/>
                      </a:lnTo>
                      <a:lnTo>
                        <a:pt x="233" y="23"/>
                      </a:lnTo>
                      <a:lnTo>
                        <a:pt x="232" y="19"/>
                      </a:lnTo>
                      <a:lnTo>
                        <a:pt x="230" y="14"/>
                      </a:lnTo>
                      <a:lnTo>
                        <a:pt x="229" y="11"/>
                      </a:lnTo>
                      <a:lnTo>
                        <a:pt x="228" y="9"/>
                      </a:lnTo>
                      <a:lnTo>
                        <a:pt x="227" y="8"/>
                      </a:lnTo>
                      <a:lnTo>
                        <a:pt x="226" y="6"/>
                      </a:lnTo>
                      <a:lnTo>
                        <a:pt x="224" y="5"/>
                      </a:lnTo>
                      <a:lnTo>
                        <a:pt x="223" y="4"/>
                      </a:lnTo>
                      <a:lnTo>
                        <a:pt x="222" y="3"/>
                      </a:lnTo>
                      <a:lnTo>
                        <a:pt x="220" y="2"/>
                      </a:lnTo>
                      <a:lnTo>
                        <a:pt x="218" y="2"/>
                      </a:lnTo>
                      <a:lnTo>
                        <a:pt x="216" y="0"/>
                      </a:lnTo>
                      <a:lnTo>
                        <a:pt x="214" y="0"/>
                      </a:lnTo>
                      <a:lnTo>
                        <a:pt x="210" y="0"/>
                      </a:lnTo>
                      <a:lnTo>
                        <a:pt x="203" y="0"/>
                      </a:lnTo>
                      <a:lnTo>
                        <a:pt x="194" y="0"/>
                      </a:lnTo>
                      <a:lnTo>
                        <a:pt x="187" y="0"/>
                      </a:lnTo>
                      <a:lnTo>
                        <a:pt x="179" y="0"/>
                      </a:lnTo>
                      <a:lnTo>
                        <a:pt x="171" y="0"/>
                      </a:lnTo>
                      <a:lnTo>
                        <a:pt x="163" y="0"/>
                      </a:lnTo>
                      <a:lnTo>
                        <a:pt x="156" y="0"/>
                      </a:lnTo>
                      <a:lnTo>
                        <a:pt x="148" y="2"/>
                      </a:lnTo>
                      <a:lnTo>
                        <a:pt x="145" y="2"/>
                      </a:lnTo>
                      <a:lnTo>
                        <a:pt x="141" y="3"/>
                      </a:lnTo>
                      <a:lnTo>
                        <a:pt x="137" y="4"/>
                      </a:lnTo>
                      <a:lnTo>
                        <a:pt x="133" y="5"/>
                      </a:lnTo>
                      <a:lnTo>
                        <a:pt x="129" y="6"/>
                      </a:lnTo>
                      <a:lnTo>
                        <a:pt x="126" y="7"/>
                      </a:lnTo>
                      <a:lnTo>
                        <a:pt x="123" y="8"/>
                      </a:lnTo>
                      <a:lnTo>
                        <a:pt x="118" y="10"/>
                      </a:lnTo>
                      <a:lnTo>
                        <a:pt x="115" y="11"/>
                      </a:lnTo>
                      <a:lnTo>
                        <a:pt x="112" y="13"/>
                      </a:lnTo>
                      <a:lnTo>
                        <a:pt x="109" y="15"/>
                      </a:lnTo>
                      <a:lnTo>
                        <a:pt x="106" y="19"/>
                      </a:lnTo>
                      <a:lnTo>
                        <a:pt x="102" y="21"/>
                      </a:lnTo>
                      <a:lnTo>
                        <a:pt x="100" y="23"/>
                      </a:lnTo>
                      <a:lnTo>
                        <a:pt x="94" y="28"/>
                      </a:lnTo>
                      <a:lnTo>
                        <a:pt x="89" y="33"/>
                      </a:lnTo>
                      <a:lnTo>
                        <a:pt x="83" y="39"/>
                      </a:lnTo>
                      <a:lnTo>
                        <a:pt x="80" y="42"/>
                      </a:lnTo>
                      <a:lnTo>
                        <a:pt x="78" y="45"/>
                      </a:lnTo>
                      <a:lnTo>
                        <a:pt x="76" y="48"/>
                      </a:lnTo>
                      <a:lnTo>
                        <a:pt x="74" y="52"/>
                      </a:lnTo>
                      <a:lnTo>
                        <a:pt x="66" y="64"/>
                      </a:lnTo>
                      <a:lnTo>
                        <a:pt x="62" y="71"/>
                      </a:lnTo>
                      <a:lnTo>
                        <a:pt x="58" y="78"/>
                      </a:lnTo>
                      <a:lnTo>
                        <a:pt x="57" y="81"/>
                      </a:lnTo>
                      <a:lnTo>
                        <a:pt x="55" y="85"/>
                      </a:lnTo>
                      <a:lnTo>
                        <a:pt x="53" y="89"/>
                      </a:lnTo>
                      <a:lnTo>
                        <a:pt x="51" y="92"/>
                      </a:lnTo>
                      <a:lnTo>
                        <a:pt x="49" y="99"/>
                      </a:lnTo>
                      <a:lnTo>
                        <a:pt x="47" y="107"/>
                      </a:lnTo>
                      <a:lnTo>
                        <a:pt x="40" y="137"/>
                      </a:lnTo>
                      <a:lnTo>
                        <a:pt x="31" y="167"/>
                      </a:lnTo>
                      <a:lnTo>
                        <a:pt x="23" y="196"/>
                      </a:lnTo>
                      <a:lnTo>
                        <a:pt x="15" y="226"/>
                      </a:lnTo>
                      <a:lnTo>
                        <a:pt x="11" y="241"/>
                      </a:lnTo>
                      <a:lnTo>
                        <a:pt x="7" y="256"/>
                      </a:lnTo>
                      <a:lnTo>
                        <a:pt x="3" y="271"/>
                      </a:lnTo>
                      <a:lnTo>
                        <a:pt x="2" y="278"/>
                      </a:lnTo>
                      <a:lnTo>
                        <a:pt x="0" y="286"/>
                      </a:lnTo>
                      <a:lnTo>
                        <a:pt x="0" y="290"/>
                      </a:lnTo>
                      <a:lnTo>
                        <a:pt x="0" y="293"/>
                      </a:lnTo>
                      <a:lnTo>
                        <a:pt x="0" y="298"/>
                      </a:lnTo>
                      <a:lnTo>
                        <a:pt x="0" y="302"/>
                      </a:lnTo>
                      <a:lnTo>
                        <a:pt x="0" y="305"/>
                      </a:lnTo>
                      <a:lnTo>
                        <a:pt x="0" y="309"/>
                      </a:lnTo>
                      <a:lnTo>
                        <a:pt x="0" y="313"/>
                      </a:lnTo>
                      <a:lnTo>
                        <a:pt x="1" y="317"/>
                      </a:lnTo>
                      <a:lnTo>
                        <a:pt x="2" y="321"/>
                      </a:lnTo>
                      <a:lnTo>
                        <a:pt x="2" y="324"/>
                      </a:lnTo>
                      <a:lnTo>
                        <a:pt x="3" y="328"/>
                      </a:lnTo>
                      <a:lnTo>
                        <a:pt x="6" y="332"/>
                      </a:lnTo>
                      <a:lnTo>
                        <a:pt x="7" y="336"/>
                      </a:lnTo>
                      <a:lnTo>
                        <a:pt x="8" y="339"/>
                      </a:lnTo>
                      <a:lnTo>
                        <a:pt x="10" y="342"/>
                      </a:lnTo>
                      <a:lnTo>
                        <a:pt x="11" y="345"/>
                      </a:lnTo>
                      <a:lnTo>
                        <a:pt x="13" y="350"/>
                      </a:lnTo>
                      <a:lnTo>
                        <a:pt x="15" y="353"/>
                      </a:lnTo>
                      <a:lnTo>
                        <a:pt x="17" y="356"/>
                      </a:lnTo>
                      <a:lnTo>
                        <a:pt x="20" y="358"/>
                      </a:lnTo>
                      <a:lnTo>
                        <a:pt x="24" y="361"/>
                      </a:lnTo>
                      <a:lnTo>
                        <a:pt x="26" y="364"/>
                      </a:lnTo>
                      <a:lnTo>
                        <a:pt x="30" y="366"/>
                      </a:lnTo>
                      <a:lnTo>
                        <a:pt x="33" y="367"/>
                      </a:lnTo>
                      <a:lnTo>
                        <a:pt x="36" y="368"/>
                      </a:lnTo>
                      <a:lnTo>
                        <a:pt x="41" y="369"/>
                      </a:lnTo>
                      <a:lnTo>
                        <a:pt x="44" y="370"/>
                      </a:lnTo>
                      <a:lnTo>
                        <a:pt x="48" y="371"/>
                      </a:lnTo>
                      <a:lnTo>
                        <a:pt x="52" y="371"/>
                      </a:lnTo>
                      <a:lnTo>
                        <a:pt x="56" y="371"/>
                      </a:lnTo>
                      <a:lnTo>
                        <a:pt x="63" y="371"/>
                      </a:lnTo>
                      <a:lnTo>
                        <a:pt x="79" y="371"/>
                      </a:lnTo>
                      <a:lnTo>
                        <a:pt x="86" y="371"/>
                      </a:lnTo>
                      <a:lnTo>
                        <a:pt x="94" y="371"/>
                      </a:lnTo>
                      <a:lnTo>
                        <a:pt x="98" y="372"/>
                      </a:lnTo>
                      <a:lnTo>
                        <a:pt x="102" y="372"/>
                      </a:lnTo>
                      <a:lnTo>
                        <a:pt x="106" y="371"/>
                      </a:lnTo>
                      <a:lnTo>
                        <a:pt x="110" y="371"/>
                      </a:lnTo>
                      <a:lnTo>
                        <a:pt x="113" y="370"/>
                      </a:lnTo>
                      <a:lnTo>
                        <a:pt x="117" y="368"/>
                      </a:lnTo>
                      <a:lnTo>
                        <a:pt x="121" y="367"/>
                      </a:lnTo>
                      <a:lnTo>
                        <a:pt x="124" y="365"/>
                      </a:lnTo>
                      <a:lnTo>
                        <a:pt x="127" y="362"/>
                      </a:lnTo>
                      <a:lnTo>
                        <a:pt x="130" y="360"/>
                      </a:lnTo>
                      <a:lnTo>
                        <a:pt x="133" y="358"/>
                      </a:lnTo>
                      <a:lnTo>
                        <a:pt x="137" y="355"/>
                      </a:lnTo>
                      <a:lnTo>
                        <a:pt x="140" y="353"/>
                      </a:lnTo>
                      <a:lnTo>
                        <a:pt x="142" y="350"/>
                      </a:lnTo>
                      <a:lnTo>
                        <a:pt x="144" y="347"/>
                      </a:lnTo>
                      <a:lnTo>
                        <a:pt x="147" y="344"/>
                      </a:lnTo>
                      <a:lnTo>
                        <a:pt x="149" y="341"/>
                      </a:lnTo>
                      <a:lnTo>
                        <a:pt x="151" y="338"/>
                      </a:lnTo>
                      <a:lnTo>
                        <a:pt x="154" y="335"/>
                      </a:lnTo>
                      <a:lnTo>
                        <a:pt x="156" y="332"/>
                      </a:lnTo>
                      <a:lnTo>
                        <a:pt x="158" y="327"/>
                      </a:lnTo>
                      <a:lnTo>
                        <a:pt x="159" y="324"/>
                      </a:lnTo>
                      <a:lnTo>
                        <a:pt x="161" y="321"/>
                      </a:lnTo>
                      <a:lnTo>
                        <a:pt x="162" y="318"/>
                      </a:lnTo>
                      <a:lnTo>
                        <a:pt x="165" y="310"/>
                      </a:lnTo>
                      <a:lnTo>
                        <a:pt x="168" y="303"/>
                      </a:lnTo>
                      <a:lnTo>
                        <a:pt x="171" y="295"/>
                      </a:lnTo>
                      <a:lnTo>
                        <a:pt x="173" y="288"/>
                      </a:lnTo>
                      <a:lnTo>
                        <a:pt x="175" y="280"/>
                      </a:lnTo>
                      <a:lnTo>
                        <a:pt x="176" y="273"/>
                      </a:lnTo>
                      <a:lnTo>
                        <a:pt x="180" y="258"/>
                      </a:lnTo>
                      <a:lnTo>
                        <a:pt x="187" y="228"/>
                      </a:lnTo>
                      <a:lnTo>
                        <a:pt x="194" y="199"/>
                      </a:lnTo>
                      <a:lnTo>
                        <a:pt x="203" y="169"/>
                      </a:lnTo>
                      <a:lnTo>
                        <a:pt x="211" y="139"/>
                      </a:lnTo>
                      <a:lnTo>
                        <a:pt x="220" y="109"/>
                      </a:lnTo>
                      <a:lnTo>
                        <a:pt x="224" y="94"/>
                      </a:lnTo>
                      <a:lnTo>
                        <a:pt x="226" y="87"/>
                      </a:lnTo>
                      <a:lnTo>
                        <a:pt x="228" y="79"/>
                      </a:lnTo>
                      <a:lnTo>
                        <a:pt x="229" y="72"/>
                      </a:lnTo>
                      <a:lnTo>
                        <a:pt x="231" y="64"/>
                      </a:lnTo>
                      <a:lnTo>
                        <a:pt x="232" y="57"/>
                      </a:lnTo>
                      <a:lnTo>
                        <a:pt x="234" y="4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28" name="Freeform 49"/>
                <p:cNvSpPr>
                  <a:spLocks/>
                </p:cNvSpPr>
                <p:nvPr/>
              </p:nvSpPr>
              <p:spPr bwMode="auto">
                <a:xfrm>
                  <a:off x="1237" y="1804"/>
                  <a:ext cx="13" cy="37"/>
                </a:xfrm>
                <a:custGeom>
                  <a:avLst/>
                  <a:gdLst>
                    <a:gd name="T0" fmla="*/ 1 w 24"/>
                    <a:gd name="T1" fmla="*/ 0 h 77"/>
                    <a:gd name="T2" fmla="*/ 1 w 24"/>
                    <a:gd name="T3" fmla="*/ 0 h 77"/>
                    <a:gd name="T4" fmla="*/ 1 w 24"/>
                    <a:gd name="T5" fmla="*/ 1 h 77"/>
                    <a:gd name="T6" fmla="*/ 1 w 24"/>
                    <a:gd name="T7" fmla="*/ 1 h 77"/>
                    <a:gd name="T8" fmla="*/ 0 w 24"/>
                    <a:gd name="T9" fmla="*/ 2 h 77"/>
                    <a:gd name="T10" fmla="*/ 0 w 24"/>
                    <a:gd name="T11" fmla="*/ 3 h 77"/>
                    <a:gd name="T12" fmla="*/ 1 w 24"/>
                    <a:gd name="T13" fmla="*/ 3 h 77"/>
                    <a:gd name="T14" fmla="*/ 1 w 24"/>
                    <a:gd name="T15" fmla="*/ 4 h 77"/>
                    <a:gd name="T16" fmla="*/ 1 w 24"/>
                    <a:gd name="T17" fmla="*/ 4 h 77"/>
                    <a:gd name="T18" fmla="*/ 1 w 24"/>
                    <a:gd name="T19" fmla="*/ 5 h 77"/>
                    <a:gd name="T20" fmla="*/ 1 w 24"/>
                    <a:gd name="T21" fmla="*/ 5 h 77"/>
                    <a:gd name="T22" fmla="*/ 1 w 24"/>
                    <a:gd name="T23" fmla="*/ 5 h 77"/>
                    <a:gd name="T24" fmla="*/ 1 w 24"/>
                    <a:gd name="T25" fmla="*/ 5 h 77"/>
                    <a:gd name="T26" fmla="*/ 1 w 24"/>
                    <a:gd name="T27" fmla="*/ 6 h 77"/>
                    <a:gd name="T28" fmla="*/ 2 w 24"/>
                    <a:gd name="T29" fmla="*/ 6 h 77"/>
                    <a:gd name="T30" fmla="*/ 2 w 24"/>
                    <a:gd name="T31" fmla="*/ 7 h 77"/>
                    <a:gd name="T32" fmla="*/ 3 w 24"/>
                    <a:gd name="T33" fmla="*/ 8 h 77"/>
                    <a:gd name="T34" fmla="*/ 3 w 24"/>
                    <a:gd name="T35" fmla="*/ 8 h 77"/>
                    <a:gd name="T36" fmla="*/ 4 w 24"/>
                    <a:gd name="T37" fmla="*/ 8 h 77"/>
                    <a:gd name="T38" fmla="*/ 4 w 24"/>
                    <a:gd name="T39" fmla="*/ 9 h 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77">
                      <a:moveTo>
                        <a:pt x="4" y="0"/>
                      </a:moveTo>
                      <a:lnTo>
                        <a:pt x="3" y="5"/>
                      </a:lnTo>
                      <a:lnTo>
                        <a:pt x="1" y="10"/>
                      </a:lnTo>
                      <a:lnTo>
                        <a:pt x="1" y="15"/>
                      </a:lnTo>
                      <a:lnTo>
                        <a:pt x="0" y="21"/>
                      </a:lnTo>
                      <a:lnTo>
                        <a:pt x="0" y="26"/>
                      </a:lnTo>
                      <a:lnTo>
                        <a:pt x="1" y="31"/>
                      </a:lnTo>
                      <a:lnTo>
                        <a:pt x="1" y="37"/>
                      </a:lnTo>
                      <a:lnTo>
                        <a:pt x="3" y="39"/>
                      </a:lnTo>
                      <a:lnTo>
                        <a:pt x="3" y="41"/>
                      </a:lnTo>
                      <a:lnTo>
                        <a:pt x="4" y="44"/>
                      </a:lnTo>
                      <a:lnTo>
                        <a:pt x="5" y="46"/>
                      </a:lnTo>
                      <a:lnTo>
                        <a:pt x="6" y="48"/>
                      </a:lnTo>
                      <a:lnTo>
                        <a:pt x="7" y="50"/>
                      </a:lnTo>
                      <a:lnTo>
                        <a:pt x="9" y="56"/>
                      </a:lnTo>
                      <a:lnTo>
                        <a:pt x="12" y="60"/>
                      </a:lnTo>
                      <a:lnTo>
                        <a:pt x="17" y="68"/>
                      </a:lnTo>
                      <a:lnTo>
                        <a:pt x="21" y="73"/>
                      </a:lnTo>
                      <a:lnTo>
                        <a:pt x="22" y="75"/>
                      </a:lnTo>
                      <a:lnTo>
                        <a:pt x="24"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29" name="Line 50"/>
                <p:cNvSpPr>
                  <a:spLocks noChangeShapeType="1"/>
                </p:cNvSpPr>
                <p:nvPr/>
              </p:nvSpPr>
              <p:spPr bwMode="auto">
                <a:xfrm flipH="1">
                  <a:off x="1348" y="1571"/>
                  <a:ext cx="24"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227379" name="Group 51"/>
          <p:cNvGrpSpPr>
            <a:grpSpLocks/>
          </p:cNvGrpSpPr>
          <p:nvPr/>
        </p:nvGrpSpPr>
        <p:grpSpPr bwMode="auto">
          <a:xfrm>
            <a:off x="2598738" y="3802063"/>
            <a:ext cx="347662" cy="2063750"/>
            <a:chOff x="1909" y="1973"/>
            <a:chExt cx="219" cy="1300"/>
          </a:xfrm>
        </p:grpSpPr>
        <p:sp>
          <p:nvSpPr>
            <p:cNvPr id="54314" name="Line 52"/>
            <p:cNvSpPr>
              <a:spLocks noChangeShapeType="1"/>
            </p:cNvSpPr>
            <p:nvPr/>
          </p:nvSpPr>
          <p:spPr bwMode="auto">
            <a:xfrm flipV="1">
              <a:off x="1983" y="2405"/>
              <a:ext cx="0" cy="5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15" name="Freeform 53"/>
            <p:cNvSpPr>
              <a:spLocks/>
            </p:cNvSpPr>
            <p:nvPr/>
          </p:nvSpPr>
          <p:spPr bwMode="auto">
            <a:xfrm>
              <a:off x="1922" y="2348"/>
              <a:ext cx="122" cy="118"/>
            </a:xfrm>
            <a:custGeom>
              <a:avLst/>
              <a:gdLst>
                <a:gd name="T0" fmla="*/ 30 w 247"/>
                <a:gd name="T1" fmla="*/ 12 h 247"/>
                <a:gd name="T2" fmla="*/ 29 w 247"/>
                <a:gd name="T3" fmla="*/ 10 h 247"/>
                <a:gd name="T4" fmla="*/ 28 w 247"/>
                <a:gd name="T5" fmla="*/ 7 h 247"/>
                <a:gd name="T6" fmla="*/ 26 w 247"/>
                <a:gd name="T7" fmla="*/ 5 h 247"/>
                <a:gd name="T8" fmla="*/ 24 w 247"/>
                <a:gd name="T9" fmla="*/ 3 h 247"/>
                <a:gd name="T10" fmla="*/ 22 w 247"/>
                <a:gd name="T11" fmla="*/ 1 h 247"/>
                <a:gd name="T12" fmla="*/ 19 w 247"/>
                <a:gd name="T13" fmla="*/ 0 h 247"/>
                <a:gd name="T14" fmla="*/ 16 w 247"/>
                <a:gd name="T15" fmla="*/ 0 h 247"/>
                <a:gd name="T16" fmla="*/ 13 w 247"/>
                <a:gd name="T17" fmla="*/ 0 h 247"/>
                <a:gd name="T18" fmla="*/ 10 w 247"/>
                <a:gd name="T19" fmla="*/ 0 h 247"/>
                <a:gd name="T20" fmla="*/ 8 w 247"/>
                <a:gd name="T21" fmla="*/ 1 h 247"/>
                <a:gd name="T22" fmla="*/ 5 w 247"/>
                <a:gd name="T23" fmla="*/ 3 h 247"/>
                <a:gd name="T24" fmla="*/ 3 w 247"/>
                <a:gd name="T25" fmla="*/ 5 h 247"/>
                <a:gd name="T26" fmla="*/ 1 w 247"/>
                <a:gd name="T27" fmla="*/ 7 h 247"/>
                <a:gd name="T28" fmla="*/ 0 w 247"/>
                <a:gd name="T29" fmla="*/ 10 h 247"/>
                <a:gd name="T30" fmla="*/ 0 w 247"/>
                <a:gd name="T31" fmla="*/ 12 h 247"/>
                <a:gd name="T32" fmla="*/ 0 w 247"/>
                <a:gd name="T33" fmla="*/ 15 h 247"/>
                <a:gd name="T34" fmla="*/ 0 w 247"/>
                <a:gd name="T35" fmla="*/ 17 h 247"/>
                <a:gd name="T36" fmla="*/ 1 w 247"/>
                <a:gd name="T37" fmla="*/ 20 h 247"/>
                <a:gd name="T38" fmla="*/ 3 w 247"/>
                <a:gd name="T39" fmla="*/ 22 h 247"/>
                <a:gd name="T40" fmla="*/ 5 w 247"/>
                <a:gd name="T41" fmla="*/ 24 h 247"/>
                <a:gd name="T42" fmla="*/ 8 w 247"/>
                <a:gd name="T43" fmla="*/ 25 h 247"/>
                <a:gd name="T44" fmla="*/ 10 w 247"/>
                <a:gd name="T45" fmla="*/ 26 h 247"/>
                <a:gd name="T46" fmla="*/ 13 w 247"/>
                <a:gd name="T47" fmla="*/ 27 h 247"/>
                <a:gd name="T48" fmla="*/ 16 w 247"/>
                <a:gd name="T49" fmla="*/ 27 h 247"/>
                <a:gd name="T50" fmla="*/ 19 w 247"/>
                <a:gd name="T51" fmla="*/ 26 h 247"/>
                <a:gd name="T52" fmla="*/ 22 w 247"/>
                <a:gd name="T53" fmla="*/ 25 h 247"/>
                <a:gd name="T54" fmla="*/ 24 w 247"/>
                <a:gd name="T55" fmla="*/ 24 h 247"/>
                <a:gd name="T56" fmla="*/ 26 w 247"/>
                <a:gd name="T57" fmla="*/ 22 h 247"/>
                <a:gd name="T58" fmla="*/ 28 w 247"/>
                <a:gd name="T59" fmla="*/ 20 h 247"/>
                <a:gd name="T60" fmla="*/ 29 w 247"/>
                <a:gd name="T61" fmla="*/ 17 h 247"/>
                <a:gd name="T62" fmla="*/ 30 w 247"/>
                <a:gd name="T63" fmla="*/ 15 h 2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7" h="247">
                  <a:moveTo>
                    <a:pt x="247" y="123"/>
                  </a:moveTo>
                  <a:lnTo>
                    <a:pt x="246" y="112"/>
                  </a:lnTo>
                  <a:lnTo>
                    <a:pt x="244" y="99"/>
                  </a:lnTo>
                  <a:lnTo>
                    <a:pt x="242" y="87"/>
                  </a:lnTo>
                  <a:lnTo>
                    <a:pt x="237" y="76"/>
                  </a:lnTo>
                  <a:lnTo>
                    <a:pt x="232" y="65"/>
                  </a:lnTo>
                  <a:lnTo>
                    <a:pt x="226" y="55"/>
                  </a:lnTo>
                  <a:lnTo>
                    <a:pt x="218" y="45"/>
                  </a:lnTo>
                  <a:lnTo>
                    <a:pt x="211" y="36"/>
                  </a:lnTo>
                  <a:lnTo>
                    <a:pt x="201" y="28"/>
                  </a:lnTo>
                  <a:lnTo>
                    <a:pt x="192" y="21"/>
                  </a:lnTo>
                  <a:lnTo>
                    <a:pt x="181" y="15"/>
                  </a:lnTo>
                  <a:lnTo>
                    <a:pt x="170" y="9"/>
                  </a:lnTo>
                  <a:lnTo>
                    <a:pt x="159" y="5"/>
                  </a:lnTo>
                  <a:lnTo>
                    <a:pt x="147" y="2"/>
                  </a:lnTo>
                  <a:lnTo>
                    <a:pt x="135" y="1"/>
                  </a:lnTo>
                  <a:lnTo>
                    <a:pt x="123" y="0"/>
                  </a:lnTo>
                  <a:lnTo>
                    <a:pt x="111" y="1"/>
                  </a:lnTo>
                  <a:lnTo>
                    <a:pt x="99" y="2"/>
                  </a:lnTo>
                  <a:lnTo>
                    <a:pt x="87" y="5"/>
                  </a:lnTo>
                  <a:lnTo>
                    <a:pt x="76" y="9"/>
                  </a:lnTo>
                  <a:lnTo>
                    <a:pt x="65" y="15"/>
                  </a:lnTo>
                  <a:lnTo>
                    <a:pt x="54" y="21"/>
                  </a:lnTo>
                  <a:lnTo>
                    <a:pt x="45" y="28"/>
                  </a:lnTo>
                  <a:lnTo>
                    <a:pt x="36" y="36"/>
                  </a:lnTo>
                  <a:lnTo>
                    <a:pt x="28" y="45"/>
                  </a:lnTo>
                  <a:lnTo>
                    <a:pt x="21" y="55"/>
                  </a:lnTo>
                  <a:lnTo>
                    <a:pt x="15" y="65"/>
                  </a:lnTo>
                  <a:lnTo>
                    <a:pt x="10" y="76"/>
                  </a:lnTo>
                  <a:lnTo>
                    <a:pt x="5" y="87"/>
                  </a:lnTo>
                  <a:lnTo>
                    <a:pt x="2" y="99"/>
                  </a:lnTo>
                  <a:lnTo>
                    <a:pt x="1" y="112"/>
                  </a:lnTo>
                  <a:lnTo>
                    <a:pt x="0" y="123"/>
                  </a:lnTo>
                  <a:lnTo>
                    <a:pt x="1" y="135"/>
                  </a:lnTo>
                  <a:lnTo>
                    <a:pt x="2" y="148"/>
                  </a:lnTo>
                  <a:lnTo>
                    <a:pt x="5" y="160"/>
                  </a:lnTo>
                  <a:lnTo>
                    <a:pt x="10" y="170"/>
                  </a:lnTo>
                  <a:lnTo>
                    <a:pt x="15" y="182"/>
                  </a:lnTo>
                  <a:lnTo>
                    <a:pt x="21" y="191"/>
                  </a:lnTo>
                  <a:lnTo>
                    <a:pt x="28" y="202"/>
                  </a:lnTo>
                  <a:lnTo>
                    <a:pt x="36" y="211"/>
                  </a:lnTo>
                  <a:lnTo>
                    <a:pt x="45" y="219"/>
                  </a:lnTo>
                  <a:lnTo>
                    <a:pt x="54" y="226"/>
                  </a:lnTo>
                  <a:lnTo>
                    <a:pt x="65" y="232"/>
                  </a:lnTo>
                  <a:lnTo>
                    <a:pt x="76" y="237"/>
                  </a:lnTo>
                  <a:lnTo>
                    <a:pt x="87" y="242"/>
                  </a:lnTo>
                  <a:lnTo>
                    <a:pt x="99" y="245"/>
                  </a:lnTo>
                  <a:lnTo>
                    <a:pt x="111" y="246"/>
                  </a:lnTo>
                  <a:lnTo>
                    <a:pt x="123" y="247"/>
                  </a:lnTo>
                  <a:lnTo>
                    <a:pt x="135" y="246"/>
                  </a:lnTo>
                  <a:lnTo>
                    <a:pt x="147" y="245"/>
                  </a:lnTo>
                  <a:lnTo>
                    <a:pt x="159" y="242"/>
                  </a:lnTo>
                  <a:lnTo>
                    <a:pt x="170" y="237"/>
                  </a:lnTo>
                  <a:lnTo>
                    <a:pt x="181" y="232"/>
                  </a:lnTo>
                  <a:lnTo>
                    <a:pt x="192" y="226"/>
                  </a:lnTo>
                  <a:lnTo>
                    <a:pt x="201" y="219"/>
                  </a:lnTo>
                  <a:lnTo>
                    <a:pt x="211" y="211"/>
                  </a:lnTo>
                  <a:lnTo>
                    <a:pt x="218" y="202"/>
                  </a:lnTo>
                  <a:lnTo>
                    <a:pt x="226" y="191"/>
                  </a:lnTo>
                  <a:lnTo>
                    <a:pt x="232" y="182"/>
                  </a:lnTo>
                  <a:lnTo>
                    <a:pt x="237" y="170"/>
                  </a:lnTo>
                  <a:lnTo>
                    <a:pt x="242" y="160"/>
                  </a:lnTo>
                  <a:lnTo>
                    <a:pt x="244" y="148"/>
                  </a:lnTo>
                  <a:lnTo>
                    <a:pt x="246" y="135"/>
                  </a:lnTo>
                  <a:lnTo>
                    <a:pt x="247" y="12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4316" name="Freeform 54"/>
            <p:cNvSpPr>
              <a:spLocks/>
            </p:cNvSpPr>
            <p:nvPr/>
          </p:nvSpPr>
          <p:spPr bwMode="auto">
            <a:xfrm>
              <a:off x="1922" y="2847"/>
              <a:ext cx="122" cy="118"/>
            </a:xfrm>
            <a:custGeom>
              <a:avLst/>
              <a:gdLst>
                <a:gd name="T0" fmla="*/ 30 w 247"/>
                <a:gd name="T1" fmla="*/ 12 h 247"/>
                <a:gd name="T2" fmla="*/ 29 w 247"/>
                <a:gd name="T3" fmla="*/ 10 h 247"/>
                <a:gd name="T4" fmla="*/ 28 w 247"/>
                <a:gd name="T5" fmla="*/ 7 h 247"/>
                <a:gd name="T6" fmla="*/ 26 w 247"/>
                <a:gd name="T7" fmla="*/ 5 h 247"/>
                <a:gd name="T8" fmla="*/ 24 w 247"/>
                <a:gd name="T9" fmla="*/ 3 h 247"/>
                <a:gd name="T10" fmla="*/ 22 w 247"/>
                <a:gd name="T11" fmla="*/ 1 h 247"/>
                <a:gd name="T12" fmla="*/ 19 w 247"/>
                <a:gd name="T13" fmla="*/ 0 h 247"/>
                <a:gd name="T14" fmla="*/ 16 w 247"/>
                <a:gd name="T15" fmla="*/ 0 h 247"/>
                <a:gd name="T16" fmla="*/ 13 w 247"/>
                <a:gd name="T17" fmla="*/ 0 h 247"/>
                <a:gd name="T18" fmla="*/ 10 w 247"/>
                <a:gd name="T19" fmla="*/ 0 h 247"/>
                <a:gd name="T20" fmla="*/ 8 w 247"/>
                <a:gd name="T21" fmla="*/ 1 h 247"/>
                <a:gd name="T22" fmla="*/ 5 w 247"/>
                <a:gd name="T23" fmla="*/ 3 h 247"/>
                <a:gd name="T24" fmla="*/ 3 w 247"/>
                <a:gd name="T25" fmla="*/ 5 h 247"/>
                <a:gd name="T26" fmla="*/ 1 w 247"/>
                <a:gd name="T27" fmla="*/ 7 h 247"/>
                <a:gd name="T28" fmla="*/ 0 w 247"/>
                <a:gd name="T29" fmla="*/ 10 h 247"/>
                <a:gd name="T30" fmla="*/ 0 w 247"/>
                <a:gd name="T31" fmla="*/ 12 h 247"/>
                <a:gd name="T32" fmla="*/ 0 w 247"/>
                <a:gd name="T33" fmla="*/ 15 h 247"/>
                <a:gd name="T34" fmla="*/ 0 w 247"/>
                <a:gd name="T35" fmla="*/ 17 h 247"/>
                <a:gd name="T36" fmla="*/ 1 w 247"/>
                <a:gd name="T37" fmla="*/ 20 h 247"/>
                <a:gd name="T38" fmla="*/ 3 w 247"/>
                <a:gd name="T39" fmla="*/ 22 h 247"/>
                <a:gd name="T40" fmla="*/ 5 w 247"/>
                <a:gd name="T41" fmla="*/ 24 h 247"/>
                <a:gd name="T42" fmla="*/ 8 w 247"/>
                <a:gd name="T43" fmla="*/ 25 h 247"/>
                <a:gd name="T44" fmla="*/ 10 w 247"/>
                <a:gd name="T45" fmla="*/ 26 h 247"/>
                <a:gd name="T46" fmla="*/ 13 w 247"/>
                <a:gd name="T47" fmla="*/ 27 h 247"/>
                <a:gd name="T48" fmla="*/ 16 w 247"/>
                <a:gd name="T49" fmla="*/ 27 h 247"/>
                <a:gd name="T50" fmla="*/ 19 w 247"/>
                <a:gd name="T51" fmla="*/ 26 h 247"/>
                <a:gd name="T52" fmla="*/ 22 w 247"/>
                <a:gd name="T53" fmla="*/ 25 h 247"/>
                <a:gd name="T54" fmla="*/ 24 w 247"/>
                <a:gd name="T55" fmla="*/ 24 h 247"/>
                <a:gd name="T56" fmla="*/ 26 w 247"/>
                <a:gd name="T57" fmla="*/ 22 h 247"/>
                <a:gd name="T58" fmla="*/ 28 w 247"/>
                <a:gd name="T59" fmla="*/ 20 h 247"/>
                <a:gd name="T60" fmla="*/ 29 w 247"/>
                <a:gd name="T61" fmla="*/ 17 h 247"/>
                <a:gd name="T62" fmla="*/ 30 w 247"/>
                <a:gd name="T63" fmla="*/ 15 h 2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7" h="247">
                  <a:moveTo>
                    <a:pt x="247" y="123"/>
                  </a:moveTo>
                  <a:lnTo>
                    <a:pt x="246" y="112"/>
                  </a:lnTo>
                  <a:lnTo>
                    <a:pt x="244" y="100"/>
                  </a:lnTo>
                  <a:lnTo>
                    <a:pt x="242" y="88"/>
                  </a:lnTo>
                  <a:lnTo>
                    <a:pt x="237" y="77"/>
                  </a:lnTo>
                  <a:lnTo>
                    <a:pt x="232" y="66"/>
                  </a:lnTo>
                  <a:lnTo>
                    <a:pt x="226" y="55"/>
                  </a:lnTo>
                  <a:lnTo>
                    <a:pt x="218" y="46"/>
                  </a:lnTo>
                  <a:lnTo>
                    <a:pt x="211" y="36"/>
                  </a:lnTo>
                  <a:lnTo>
                    <a:pt x="201" y="29"/>
                  </a:lnTo>
                  <a:lnTo>
                    <a:pt x="192" y="21"/>
                  </a:lnTo>
                  <a:lnTo>
                    <a:pt x="181" y="15"/>
                  </a:lnTo>
                  <a:lnTo>
                    <a:pt x="170" y="10"/>
                  </a:lnTo>
                  <a:lnTo>
                    <a:pt x="159" y="5"/>
                  </a:lnTo>
                  <a:lnTo>
                    <a:pt x="147" y="3"/>
                  </a:lnTo>
                  <a:lnTo>
                    <a:pt x="135" y="1"/>
                  </a:lnTo>
                  <a:lnTo>
                    <a:pt x="123" y="0"/>
                  </a:lnTo>
                  <a:lnTo>
                    <a:pt x="111" y="1"/>
                  </a:lnTo>
                  <a:lnTo>
                    <a:pt x="99" y="3"/>
                  </a:lnTo>
                  <a:lnTo>
                    <a:pt x="87" y="5"/>
                  </a:lnTo>
                  <a:lnTo>
                    <a:pt x="76" y="10"/>
                  </a:lnTo>
                  <a:lnTo>
                    <a:pt x="65" y="15"/>
                  </a:lnTo>
                  <a:lnTo>
                    <a:pt x="54" y="21"/>
                  </a:lnTo>
                  <a:lnTo>
                    <a:pt x="45" y="29"/>
                  </a:lnTo>
                  <a:lnTo>
                    <a:pt x="36" y="36"/>
                  </a:lnTo>
                  <a:lnTo>
                    <a:pt x="28" y="46"/>
                  </a:lnTo>
                  <a:lnTo>
                    <a:pt x="21" y="55"/>
                  </a:lnTo>
                  <a:lnTo>
                    <a:pt x="15" y="66"/>
                  </a:lnTo>
                  <a:lnTo>
                    <a:pt x="10" y="77"/>
                  </a:lnTo>
                  <a:lnTo>
                    <a:pt x="5" y="88"/>
                  </a:lnTo>
                  <a:lnTo>
                    <a:pt x="2" y="100"/>
                  </a:lnTo>
                  <a:lnTo>
                    <a:pt x="1" y="112"/>
                  </a:lnTo>
                  <a:lnTo>
                    <a:pt x="0" y="123"/>
                  </a:lnTo>
                  <a:lnTo>
                    <a:pt x="1" y="136"/>
                  </a:lnTo>
                  <a:lnTo>
                    <a:pt x="2" y="148"/>
                  </a:lnTo>
                  <a:lnTo>
                    <a:pt x="5" y="160"/>
                  </a:lnTo>
                  <a:lnTo>
                    <a:pt x="10" y="171"/>
                  </a:lnTo>
                  <a:lnTo>
                    <a:pt x="15" y="182"/>
                  </a:lnTo>
                  <a:lnTo>
                    <a:pt x="21" y="193"/>
                  </a:lnTo>
                  <a:lnTo>
                    <a:pt x="28" y="202"/>
                  </a:lnTo>
                  <a:lnTo>
                    <a:pt x="36" y="211"/>
                  </a:lnTo>
                  <a:lnTo>
                    <a:pt x="45" y="219"/>
                  </a:lnTo>
                  <a:lnTo>
                    <a:pt x="54" y="227"/>
                  </a:lnTo>
                  <a:lnTo>
                    <a:pt x="65" y="232"/>
                  </a:lnTo>
                  <a:lnTo>
                    <a:pt x="76" y="237"/>
                  </a:lnTo>
                  <a:lnTo>
                    <a:pt x="87" y="242"/>
                  </a:lnTo>
                  <a:lnTo>
                    <a:pt x="99" y="245"/>
                  </a:lnTo>
                  <a:lnTo>
                    <a:pt x="111" y="247"/>
                  </a:lnTo>
                  <a:lnTo>
                    <a:pt x="123" y="247"/>
                  </a:lnTo>
                  <a:lnTo>
                    <a:pt x="135" y="247"/>
                  </a:lnTo>
                  <a:lnTo>
                    <a:pt x="147" y="245"/>
                  </a:lnTo>
                  <a:lnTo>
                    <a:pt x="159" y="242"/>
                  </a:lnTo>
                  <a:lnTo>
                    <a:pt x="170" y="237"/>
                  </a:lnTo>
                  <a:lnTo>
                    <a:pt x="181" y="232"/>
                  </a:lnTo>
                  <a:lnTo>
                    <a:pt x="192" y="227"/>
                  </a:lnTo>
                  <a:lnTo>
                    <a:pt x="201" y="219"/>
                  </a:lnTo>
                  <a:lnTo>
                    <a:pt x="211" y="211"/>
                  </a:lnTo>
                  <a:lnTo>
                    <a:pt x="218" y="202"/>
                  </a:lnTo>
                  <a:lnTo>
                    <a:pt x="226" y="193"/>
                  </a:lnTo>
                  <a:lnTo>
                    <a:pt x="232" y="182"/>
                  </a:lnTo>
                  <a:lnTo>
                    <a:pt x="237" y="171"/>
                  </a:lnTo>
                  <a:lnTo>
                    <a:pt x="242" y="160"/>
                  </a:lnTo>
                  <a:lnTo>
                    <a:pt x="244" y="148"/>
                  </a:lnTo>
                  <a:lnTo>
                    <a:pt x="246" y="136"/>
                  </a:lnTo>
                  <a:lnTo>
                    <a:pt x="247" y="12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4317" name="Freeform 55"/>
            <p:cNvSpPr>
              <a:spLocks/>
            </p:cNvSpPr>
            <p:nvPr/>
          </p:nvSpPr>
          <p:spPr bwMode="auto">
            <a:xfrm>
              <a:off x="1909" y="3003"/>
              <a:ext cx="121" cy="270"/>
            </a:xfrm>
            <a:custGeom>
              <a:avLst/>
              <a:gdLst>
                <a:gd name="T0" fmla="*/ 18 w 248"/>
                <a:gd name="T1" fmla="*/ 0 h 555"/>
                <a:gd name="T2" fmla="*/ 0 w 248"/>
                <a:gd name="T3" fmla="*/ 64 h 555"/>
                <a:gd name="T4" fmla="*/ 11 w 248"/>
                <a:gd name="T5" fmla="*/ 64 h 555"/>
                <a:gd name="T6" fmla="*/ 12 w 248"/>
                <a:gd name="T7" fmla="*/ 64 h 555"/>
                <a:gd name="T8" fmla="*/ 13 w 248"/>
                <a:gd name="T9" fmla="*/ 64 h 555"/>
                <a:gd name="T10" fmla="*/ 14 w 248"/>
                <a:gd name="T11" fmla="*/ 63 h 555"/>
                <a:gd name="T12" fmla="*/ 15 w 248"/>
                <a:gd name="T13" fmla="*/ 63 h 555"/>
                <a:gd name="T14" fmla="*/ 16 w 248"/>
                <a:gd name="T15" fmla="*/ 62 h 555"/>
                <a:gd name="T16" fmla="*/ 17 w 248"/>
                <a:gd name="T17" fmla="*/ 62 h 555"/>
                <a:gd name="T18" fmla="*/ 18 w 248"/>
                <a:gd name="T19" fmla="*/ 61 h 555"/>
                <a:gd name="T20" fmla="*/ 19 w 248"/>
                <a:gd name="T21" fmla="*/ 60 h 555"/>
                <a:gd name="T22" fmla="*/ 20 w 248"/>
                <a:gd name="T23" fmla="*/ 59 h 555"/>
                <a:gd name="T24" fmla="*/ 20 w 248"/>
                <a:gd name="T25" fmla="*/ 58 h 555"/>
                <a:gd name="T26" fmla="*/ 20 w 248"/>
                <a:gd name="T27" fmla="*/ 57 h 555"/>
                <a:gd name="T28" fmla="*/ 21 w 248"/>
                <a:gd name="T29" fmla="*/ 56 h 555"/>
                <a:gd name="T30" fmla="*/ 22 w 248"/>
                <a:gd name="T31" fmla="*/ 55 h 555"/>
                <a:gd name="T32" fmla="*/ 22 w 248"/>
                <a:gd name="T33" fmla="*/ 54 h 555"/>
                <a:gd name="T34" fmla="*/ 23 w 248"/>
                <a:gd name="T35" fmla="*/ 53 h 555"/>
                <a:gd name="T36" fmla="*/ 23 w 248"/>
                <a:gd name="T37" fmla="*/ 52 h 555"/>
                <a:gd name="T38" fmla="*/ 28 w 248"/>
                <a:gd name="T39" fmla="*/ 34 h 555"/>
                <a:gd name="T40" fmla="*/ 29 w 248"/>
                <a:gd name="T41" fmla="*/ 33 h 555"/>
                <a:gd name="T42" fmla="*/ 29 w 248"/>
                <a:gd name="T43" fmla="*/ 31 h 555"/>
                <a:gd name="T44" fmla="*/ 29 w 248"/>
                <a:gd name="T45" fmla="*/ 30 h 555"/>
                <a:gd name="T46" fmla="*/ 29 w 248"/>
                <a:gd name="T47" fmla="*/ 29 h 555"/>
                <a:gd name="T48" fmla="*/ 29 w 248"/>
                <a:gd name="T49" fmla="*/ 28 h 555"/>
                <a:gd name="T50" fmla="*/ 29 w 248"/>
                <a:gd name="T51" fmla="*/ 27 h 555"/>
                <a:gd name="T52" fmla="*/ 28 w 248"/>
                <a:gd name="T53" fmla="*/ 26 h 555"/>
                <a:gd name="T54" fmla="*/ 28 w 248"/>
                <a:gd name="T55" fmla="*/ 25 h 555"/>
                <a:gd name="T56" fmla="*/ 28 w 248"/>
                <a:gd name="T57" fmla="*/ 24 h 555"/>
                <a:gd name="T58" fmla="*/ 27 w 248"/>
                <a:gd name="T59" fmla="*/ 23 h 555"/>
                <a:gd name="T60" fmla="*/ 27 w 248"/>
                <a:gd name="T61" fmla="*/ 23 h 555"/>
                <a:gd name="T62" fmla="*/ 26 w 248"/>
                <a:gd name="T63" fmla="*/ 22 h 555"/>
                <a:gd name="T64" fmla="*/ 25 w 248"/>
                <a:gd name="T65" fmla="*/ 22 h 555"/>
                <a:gd name="T66" fmla="*/ 24 w 248"/>
                <a:gd name="T67" fmla="*/ 21 h 555"/>
                <a:gd name="T68" fmla="*/ 24 w 248"/>
                <a:gd name="T69" fmla="*/ 21 h 555"/>
                <a:gd name="T70" fmla="*/ 23 w 248"/>
                <a:gd name="T71" fmla="*/ 21 h 555"/>
                <a:gd name="T72" fmla="*/ 11 w 248"/>
                <a:gd name="T73" fmla="*/ 21 h 5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48" h="555">
                  <a:moveTo>
                    <a:pt x="149" y="0"/>
                  </a:moveTo>
                  <a:lnTo>
                    <a:pt x="0" y="555"/>
                  </a:lnTo>
                  <a:lnTo>
                    <a:pt x="97" y="555"/>
                  </a:lnTo>
                  <a:lnTo>
                    <a:pt x="105" y="555"/>
                  </a:lnTo>
                  <a:lnTo>
                    <a:pt x="113" y="553"/>
                  </a:lnTo>
                  <a:lnTo>
                    <a:pt x="120" y="551"/>
                  </a:lnTo>
                  <a:lnTo>
                    <a:pt x="129" y="547"/>
                  </a:lnTo>
                  <a:lnTo>
                    <a:pt x="136" y="543"/>
                  </a:lnTo>
                  <a:lnTo>
                    <a:pt x="144" y="537"/>
                  </a:lnTo>
                  <a:lnTo>
                    <a:pt x="151" y="531"/>
                  </a:lnTo>
                  <a:lnTo>
                    <a:pt x="159" y="523"/>
                  </a:lnTo>
                  <a:lnTo>
                    <a:pt x="166" y="516"/>
                  </a:lnTo>
                  <a:lnTo>
                    <a:pt x="173" y="508"/>
                  </a:lnTo>
                  <a:lnTo>
                    <a:pt x="179" y="498"/>
                  </a:lnTo>
                  <a:lnTo>
                    <a:pt x="185" y="488"/>
                  </a:lnTo>
                  <a:lnTo>
                    <a:pt x="190" y="479"/>
                  </a:lnTo>
                  <a:lnTo>
                    <a:pt x="195" y="468"/>
                  </a:lnTo>
                  <a:lnTo>
                    <a:pt x="198" y="459"/>
                  </a:lnTo>
                  <a:lnTo>
                    <a:pt x="201" y="448"/>
                  </a:lnTo>
                  <a:lnTo>
                    <a:pt x="243" y="293"/>
                  </a:lnTo>
                  <a:lnTo>
                    <a:pt x="246" y="283"/>
                  </a:lnTo>
                  <a:lnTo>
                    <a:pt x="247" y="272"/>
                  </a:lnTo>
                  <a:lnTo>
                    <a:pt x="248" y="262"/>
                  </a:lnTo>
                  <a:lnTo>
                    <a:pt x="248" y="252"/>
                  </a:lnTo>
                  <a:lnTo>
                    <a:pt x="248" y="242"/>
                  </a:lnTo>
                  <a:lnTo>
                    <a:pt x="246" y="233"/>
                  </a:lnTo>
                  <a:lnTo>
                    <a:pt x="244" y="224"/>
                  </a:lnTo>
                  <a:lnTo>
                    <a:pt x="242" y="217"/>
                  </a:lnTo>
                  <a:lnTo>
                    <a:pt x="238" y="209"/>
                  </a:lnTo>
                  <a:lnTo>
                    <a:pt x="233" y="203"/>
                  </a:lnTo>
                  <a:lnTo>
                    <a:pt x="229" y="198"/>
                  </a:lnTo>
                  <a:lnTo>
                    <a:pt x="223" y="193"/>
                  </a:lnTo>
                  <a:lnTo>
                    <a:pt x="217" y="190"/>
                  </a:lnTo>
                  <a:lnTo>
                    <a:pt x="211" y="187"/>
                  </a:lnTo>
                  <a:lnTo>
                    <a:pt x="204" y="186"/>
                  </a:lnTo>
                  <a:lnTo>
                    <a:pt x="196" y="185"/>
                  </a:lnTo>
                  <a:lnTo>
                    <a:pt x="99" y="1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54318" name="Group 56"/>
            <p:cNvGrpSpPr>
              <a:grpSpLocks/>
            </p:cNvGrpSpPr>
            <p:nvPr/>
          </p:nvGrpSpPr>
          <p:grpSpPr bwMode="auto">
            <a:xfrm>
              <a:off x="1946" y="1973"/>
              <a:ext cx="182" cy="270"/>
              <a:chOff x="1946" y="1973"/>
              <a:chExt cx="182" cy="270"/>
            </a:xfrm>
          </p:grpSpPr>
          <p:sp>
            <p:nvSpPr>
              <p:cNvPr id="54319" name="Freeform 57"/>
              <p:cNvSpPr>
                <a:spLocks/>
              </p:cNvSpPr>
              <p:nvPr/>
            </p:nvSpPr>
            <p:spPr bwMode="auto">
              <a:xfrm>
                <a:off x="1946" y="1976"/>
                <a:ext cx="121" cy="267"/>
              </a:xfrm>
              <a:custGeom>
                <a:avLst/>
                <a:gdLst>
                  <a:gd name="T0" fmla="*/ 18 w 248"/>
                  <a:gd name="T1" fmla="*/ 0 h 555"/>
                  <a:gd name="T2" fmla="*/ 0 w 248"/>
                  <a:gd name="T3" fmla="*/ 62 h 555"/>
                  <a:gd name="T4" fmla="*/ 11 w 248"/>
                  <a:gd name="T5" fmla="*/ 62 h 555"/>
                  <a:gd name="T6" fmla="*/ 12 w 248"/>
                  <a:gd name="T7" fmla="*/ 62 h 555"/>
                  <a:gd name="T8" fmla="*/ 14 w 248"/>
                  <a:gd name="T9" fmla="*/ 61 h 555"/>
                  <a:gd name="T10" fmla="*/ 15 w 248"/>
                  <a:gd name="T11" fmla="*/ 61 h 555"/>
                  <a:gd name="T12" fmla="*/ 16 w 248"/>
                  <a:gd name="T13" fmla="*/ 61 h 555"/>
                  <a:gd name="T14" fmla="*/ 17 w 248"/>
                  <a:gd name="T15" fmla="*/ 60 h 555"/>
                  <a:gd name="T16" fmla="*/ 18 w 248"/>
                  <a:gd name="T17" fmla="*/ 59 h 555"/>
                  <a:gd name="T18" fmla="*/ 19 w 248"/>
                  <a:gd name="T19" fmla="*/ 58 h 555"/>
                  <a:gd name="T20" fmla="*/ 20 w 248"/>
                  <a:gd name="T21" fmla="*/ 57 h 555"/>
                  <a:gd name="T22" fmla="*/ 21 w 248"/>
                  <a:gd name="T23" fmla="*/ 55 h 555"/>
                  <a:gd name="T24" fmla="*/ 21 w 248"/>
                  <a:gd name="T25" fmla="*/ 54 h 555"/>
                  <a:gd name="T26" fmla="*/ 22 w 248"/>
                  <a:gd name="T27" fmla="*/ 53 h 555"/>
                  <a:gd name="T28" fmla="*/ 23 w 248"/>
                  <a:gd name="T29" fmla="*/ 51 h 555"/>
                  <a:gd name="T30" fmla="*/ 23 w 248"/>
                  <a:gd name="T31" fmla="*/ 50 h 555"/>
                  <a:gd name="T32" fmla="*/ 28 w 248"/>
                  <a:gd name="T33" fmla="*/ 33 h 555"/>
                  <a:gd name="T34" fmla="*/ 29 w 248"/>
                  <a:gd name="T35" fmla="*/ 31 h 555"/>
                  <a:gd name="T36" fmla="*/ 29 w 248"/>
                  <a:gd name="T37" fmla="*/ 30 h 555"/>
                  <a:gd name="T38" fmla="*/ 29 w 248"/>
                  <a:gd name="T39" fmla="*/ 28 h 555"/>
                  <a:gd name="T40" fmla="*/ 29 w 248"/>
                  <a:gd name="T41" fmla="*/ 27 h 555"/>
                  <a:gd name="T42" fmla="*/ 29 w 248"/>
                  <a:gd name="T43" fmla="*/ 25 h 555"/>
                  <a:gd name="T44" fmla="*/ 28 w 248"/>
                  <a:gd name="T45" fmla="*/ 25 h 555"/>
                  <a:gd name="T46" fmla="*/ 28 w 248"/>
                  <a:gd name="T47" fmla="*/ 24 h 555"/>
                  <a:gd name="T48" fmla="*/ 27 w 248"/>
                  <a:gd name="T49" fmla="*/ 23 h 555"/>
                  <a:gd name="T50" fmla="*/ 26 w 248"/>
                  <a:gd name="T51" fmla="*/ 22 h 555"/>
                  <a:gd name="T52" fmla="*/ 26 w 248"/>
                  <a:gd name="T53" fmla="*/ 21 h 555"/>
                  <a:gd name="T54" fmla="*/ 25 w 248"/>
                  <a:gd name="T55" fmla="*/ 21 h 555"/>
                  <a:gd name="T56" fmla="*/ 24 w 248"/>
                  <a:gd name="T57" fmla="*/ 21 h 555"/>
                  <a:gd name="T58" fmla="*/ 23 w 248"/>
                  <a:gd name="T59" fmla="*/ 21 h 555"/>
                  <a:gd name="T60" fmla="*/ 11 w 248"/>
                  <a:gd name="T61" fmla="*/ 21 h 5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48" h="555">
                    <a:moveTo>
                      <a:pt x="149" y="0"/>
                    </a:moveTo>
                    <a:lnTo>
                      <a:pt x="0" y="555"/>
                    </a:lnTo>
                    <a:lnTo>
                      <a:pt x="97" y="555"/>
                    </a:lnTo>
                    <a:lnTo>
                      <a:pt x="106" y="555"/>
                    </a:lnTo>
                    <a:lnTo>
                      <a:pt x="116" y="551"/>
                    </a:lnTo>
                    <a:lnTo>
                      <a:pt x="126" y="548"/>
                    </a:lnTo>
                    <a:lnTo>
                      <a:pt x="136" y="543"/>
                    </a:lnTo>
                    <a:lnTo>
                      <a:pt x="146" y="535"/>
                    </a:lnTo>
                    <a:lnTo>
                      <a:pt x="154" y="528"/>
                    </a:lnTo>
                    <a:lnTo>
                      <a:pt x="164" y="518"/>
                    </a:lnTo>
                    <a:lnTo>
                      <a:pt x="172" y="509"/>
                    </a:lnTo>
                    <a:lnTo>
                      <a:pt x="180" y="497"/>
                    </a:lnTo>
                    <a:lnTo>
                      <a:pt x="186" y="485"/>
                    </a:lnTo>
                    <a:lnTo>
                      <a:pt x="193" y="473"/>
                    </a:lnTo>
                    <a:lnTo>
                      <a:pt x="198" y="460"/>
                    </a:lnTo>
                    <a:lnTo>
                      <a:pt x="202" y="447"/>
                    </a:lnTo>
                    <a:lnTo>
                      <a:pt x="243" y="293"/>
                    </a:lnTo>
                    <a:lnTo>
                      <a:pt x="246" y="280"/>
                    </a:lnTo>
                    <a:lnTo>
                      <a:pt x="248" y="267"/>
                    </a:lnTo>
                    <a:lnTo>
                      <a:pt x="248" y="254"/>
                    </a:lnTo>
                    <a:lnTo>
                      <a:pt x="248" y="243"/>
                    </a:lnTo>
                    <a:lnTo>
                      <a:pt x="246" y="231"/>
                    </a:lnTo>
                    <a:lnTo>
                      <a:pt x="243" y="221"/>
                    </a:lnTo>
                    <a:lnTo>
                      <a:pt x="239" y="212"/>
                    </a:lnTo>
                    <a:lnTo>
                      <a:pt x="234" y="204"/>
                    </a:lnTo>
                    <a:lnTo>
                      <a:pt x="228" y="197"/>
                    </a:lnTo>
                    <a:lnTo>
                      <a:pt x="221" y="192"/>
                    </a:lnTo>
                    <a:lnTo>
                      <a:pt x="214" y="188"/>
                    </a:lnTo>
                    <a:lnTo>
                      <a:pt x="205" y="185"/>
                    </a:lnTo>
                    <a:lnTo>
                      <a:pt x="197" y="185"/>
                    </a:lnTo>
                    <a:lnTo>
                      <a:pt x="99" y="1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20" name="Line 58"/>
              <p:cNvSpPr>
                <a:spLocks noChangeShapeType="1"/>
              </p:cNvSpPr>
              <p:nvPr/>
            </p:nvSpPr>
            <p:spPr bwMode="auto">
              <a:xfrm flipH="1">
                <a:off x="2101" y="1973"/>
                <a:ext cx="27"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227387" name="Group 59"/>
          <p:cNvGrpSpPr>
            <a:grpSpLocks/>
          </p:cNvGrpSpPr>
          <p:nvPr/>
        </p:nvGrpSpPr>
        <p:grpSpPr bwMode="auto">
          <a:xfrm>
            <a:off x="3241675" y="1684338"/>
            <a:ext cx="331788" cy="4400550"/>
            <a:chOff x="2314" y="639"/>
            <a:chExt cx="209" cy="2772"/>
          </a:xfrm>
        </p:grpSpPr>
        <p:sp>
          <p:nvSpPr>
            <p:cNvPr id="54298" name="Line 60"/>
            <p:cNvSpPr>
              <a:spLocks noChangeShapeType="1"/>
            </p:cNvSpPr>
            <p:nvPr/>
          </p:nvSpPr>
          <p:spPr bwMode="auto">
            <a:xfrm>
              <a:off x="2466" y="1014"/>
              <a:ext cx="0" cy="20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99" name="Freeform 61"/>
            <p:cNvSpPr>
              <a:spLocks/>
            </p:cNvSpPr>
            <p:nvPr/>
          </p:nvSpPr>
          <p:spPr bwMode="auto">
            <a:xfrm>
              <a:off x="2405" y="3046"/>
              <a:ext cx="118" cy="122"/>
            </a:xfrm>
            <a:custGeom>
              <a:avLst/>
              <a:gdLst>
                <a:gd name="T0" fmla="*/ 27 w 247"/>
                <a:gd name="T1" fmla="*/ 13 h 246"/>
                <a:gd name="T2" fmla="*/ 26 w 247"/>
                <a:gd name="T3" fmla="*/ 10 h 246"/>
                <a:gd name="T4" fmla="*/ 25 w 247"/>
                <a:gd name="T5" fmla="*/ 8 h 246"/>
                <a:gd name="T6" fmla="*/ 24 w 247"/>
                <a:gd name="T7" fmla="*/ 5 h 246"/>
                <a:gd name="T8" fmla="*/ 22 w 247"/>
                <a:gd name="T9" fmla="*/ 3 h 246"/>
                <a:gd name="T10" fmla="*/ 20 w 247"/>
                <a:gd name="T11" fmla="*/ 1 h 246"/>
                <a:gd name="T12" fmla="*/ 17 w 247"/>
                <a:gd name="T13" fmla="*/ 0 h 246"/>
                <a:gd name="T14" fmla="*/ 15 w 247"/>
                <a:gd name="T15" fmla="*/ 0 h 246"/>
                <a:gd name="T16" fmla="*/ 12 w 247"/>
                <a:gd name="T17" fmla="*/ 0 h 246"/>
                <a:gd name="T18" fmla="*/ 10 w 247"/>
                <a:gd name="T19" fmla="*/ 0 h 246"/>
                <a:gd name="T20" fmla="*/ 7 w 247"/>
                <a:gd name="T21" fmla="*/ 1 h 246"/>
                <a:gd name="T22" fmla="*/ 5 w 247"/>
                <a:gd name="T23" fmla="*/ 3 h 246"/>
                <a:gd name="T24" fmla="*/ 3 w 247"/>
                <a:gd name="T25" fmla="*/ 5 h 246"/>
                <a:gd name="T26" fmla="*/ 1 w 247"/>
                <a:gd name="T27" fmla="*/ 8 h 246"/>
                <a:gd name="T28" fmla="*/ 0 w 247"/>
                <a:gd name="T29" fmla="*/ 10 h 246"/>
                <a:gd name="T30" fmla="*/ 0 w 247"/>
                <a:gd name="T31" fmla="*/ 13 h 246"/>
                <a:gd name="T32" fmla="*/ 0 w 247"/>
                <a:gd name="T33" fmla="*/ 16 h 246"/>
                <a:gd name="T34" fmla="*/ 0 w 247"/>
                <a:gd name="T35" fmla="*/ 19 h 246"/>
                <a:gd name="T36" fmla="*/ 1 w 247"/>
                <a:gd name="T37" fmla="*/ 22 h 246"/>
                <a:gd name="T38" fmla="*/ 3 w 247"/>
                <a:gd name="T39" fmla="*/ 25 h 246"/>
                <a:gd name="T40" fmla="*/ 5 w 247"/>
                <a:gd name="T41" fmla="*/ 27 h 246"/>
                <a:gd name="T42" fmla="*/ 7 w 247"/>
                <a:gd name="T43" fmla="*/ 28 h 246"/>
                <a:gd name="T44" fmla="*/ 10 w 247"/>
                <a:gd name="T45" fmla="*/ 30 h 246"/>
                <a:gd name="T46" fmla="*/ 12 w 247"/>
                <a:gd name="T47" fmla="*/ 30 h 246"/>
                <a:gd name="T48" fmla="*/ 15 w 247"/>
                <a:gd name="T49" fmla="*/ 30 h 246"/>
                <a:gd name="T50" fmla="*/ 17 w 247"/>
                <a:gd name="T51" fmla="*/ 30 h 246"/>
                <a:gd name="T52" fmla="*/ 20 w 247"/>
                <a:gd name="T53" fmla="*/ 28 h 246"/>
                <a:gd name="T54" fmla="*/ 22 w 247"/>
                <a:gd name="T55" fmla="*/ 27 h 246"/>
                <a:gd name="T56" fmla="*/ 24 w 247"/>
                <a:gd name="T57" fmla="*/ 25 h 246"/>
                <a:gd name="T58" fmla="*/ 25 w 247"/>
                <a:gd name="T59" fmla="*/ 22 h 246"/>
                <a:gd name="T60" fmla="*/ 26 w 247"/>
                <a:gd name="T61" fmla="*/ 19 h 246"/>
                <a:gd name="T62" fmla="*/ 27 w 247"/>
                <a:gd name="T63" fmla="*/ 16 h 2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7" h="246">
                  <a:moveTo>
                    <a:pt x="247" y="123"/>
                  </a:moveTo>
                  <a:lnTo>
                    <a:pt x="247" y="111"/>
                  </a:lnTo>
                  <a:lnTo>
                    <a:pt x="245" y="99"/>
                  </a:lnTo>
                  <a:lnTo>
                    <a:pt x="241" y="87"/>
                  </a:lnTo>
                  <a:lnTo>
                    <a:pt x="237" y="76"/>
                  </a:lnTo>
                  <a:lnTo>
                    <a:pt x="232" y="65"/>
                  </a:lnTo>
                  <a:lnTo>
                    <a:pt x="227" y="54"/>
                  </a:lnTo>
                  <a:lnTo>
                    <a:pt x="219" y="45"/>
                  </a:lnTo>
                  <a:lnTo>
                    <a:pt x="211" y="35"/>
                  </a:lnTo>
                  <a:lnTo>
                    <a:pt x="202" y="28"/>
                  </a:lnTo>
                  <a:lnTo>
                    <a:pt x="192" y="20"/>
                  </a:lnTo>
                  <a:lnTo>
                    <a:pt x="182" y="14"/>
                  </a:lnTo>
                  <a:lnTo>
                    <a:pt x="171" y="9"/>
                  </a:lnTo>
                  <a:lnTo>
                    <a:pt x="159" y="6"/>
                  </a:lnTo>
                  <a:lnTo>
                    <a:pt x="148" y="2"/>
                  </a:lnTo>
                  <a:lnTo>
                    <a:pt x="136" y="0"/>
                  </a:lnTo>
                  <a:lnTo>
                    <a:pt x="123" y="0"/>
                  </a:lnTo>
                  <a:lnTo>
                    <a:pt x="112" y="0"/>
                  </a:lnTo>
                  <a:lnTo>
                    <a:pt x="100" y="2"/>
                  </a:lnTo>
                  <a:lnTo>
                    <a:pt x="88" y="6"/>
                  </a:lnTo>
                  <a:lnTo>
                    <a:pt x="76" y="9"/>
                  </a:lnTo>
                  <a:lnTo>
                    <a:pt x="66" y="14"/>
                  </a:lnTo>
                  <a:lnTo>
                    <a:pt x="55" y="20"/>
                  </a:lnTo>
                  <a:lnTo>
                    <a:pt x="45" y="28"/>
                  </a:lnTo>
                  <a:lnTo>
                    <a:pt x="36" y="35"/>
                  </a:lnTo>
                  <a:lnTo>
                    <a:pt x="28" y="45"/>
                  </a:lnTo>
                  <a:lnTo>
                    <a:pt x="21" y="54"/>
                  </a:lnTo>
                  <a:lnTo>
                    <a:pt x="15" y="65"/>
                  </a:lnTo>
                  <a:lnTo>
                    <a:pt x="9" y="76"/>
                  </a:lnTo>
                  <a:lnTo>
                    <a:pt x="5" y="87"/>
                  </a:lnTo>
                  <a:lnTo>
                    <a:pt x="3" y="99"/>
                  </a:lnTo>
                  <a:lnTo>
                    <a:pt x="1" y="111"/>
                  </a:lnTo>
                  <a:lnTo>
                    <a:pt x="0" y="123"/>
                  </a:lnTo>
                  <a:lnTo>
                    <a:pt x="1" y="135"/>
                  </a:lnTo>
                  <a:lnTo>
                    <a:pt x="3" y="147"/>
                  </a:lnTo>
                  <a:lnTo>
                    <a:pt x="5" y="159"/>
                  </a:lnTo>
                  <a:lnTo>
                    <a:pt x="9" y="171"/>
                  </a:lnTo>
                  <a:lnTo>
                    <a:pt x="15" y="181"/>
                  </a:lnTo>
                  <a:lnTo>
                    <a:pt x="21" y="192"/>
                  </a:lnTo>
                  <a:lnTo>
                    <a:pt x="28" y="201"/>
                  </a:lnTo>
                  <a:lnTo>
                    <a:pt x="36" y="210"/>
                  </a:lnTo>
                  <a:lnTo>
                    <a:pt x="45" y="218"/>
                  </a:lnTo>
                  <a:lnTo>
                    <a:pt x="55" y="226"/>
                  </a:lnTo>
                  <a:lnTo>
                    <a:pt x="66" y="232"/>
                  </a:lnTo>
                  <a:lnTo>
                    <a:pt x="76" y="238"/>
                  </a:lnTo>
                  <a:lnTo>
                    <a:pt x="88" y="241"/>
                  </a:lnTo>
                  <a:lnTo>
                    <a:pt x="100" y="244"/>
                  </a:lnTo>
                  <a:lnTo>
                    <a:pt x="112" y="246"/>
                  </a:lnTo>
                  <a:lnTo>
                    <a:pt x="123" y="246"/>
                  </a:lnTo>
                  <a:lnTo>
                    <a:pt x="136" y="246"/>
                  </a:lnTo>
                  <a:lnTo>
                    <a:pt x="148" y="244"/>
                  </a:lnTo>
                  <a:lnTo>
                    <a:pt x="159" y="241"/>
                  </a:lnTo>
                  <a:lnTo>
                    <a:pt x="171" y="238"/>
                  </a:lnTo>
                  <a:lnTo>
                    <a:pt x="182" y="232"/>
                  </a:lnTo>
                  <a:lnTo>
                    <a:pt x="192" y="226"/>
                  </a:lnTo>
                  <a:lnTo>
                    <a:pt x="202" y="218"/>
                  </a:lnTo>
                  <a:lnTo>
                    <a:pt x="211" y="210"/>
                  </a:lnTo>
                  <a:lnTo>
                    <a:pt x="219" y="201"/>
                  </a:lnTo>
                  <a:lnTo>
                    <a:pt x="227" y="192"/>
                  </a:lnTo>
                  <a:lnTo>
                    <a:pt x="232" y="181"/>
                  </a:lnTo>
                  <a:lnTo>
                    <a:pt x="237" y="171"/>
                  </a:lnTo>
                  <a:lnTo>
                    <a:pt x="241" y="159"/>
                  </a:lnTo>
                  <a:lnTo>
                    <a:pt x="245" y="147"/>
                  </a:lnTo>
                  <a:lnTo>
                    <a:pt x="247" y="135"/>
                  </a:lnTo>
                  <a:lnTo>
                    <a:pt x="247" y="12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4300" name="Freeform 62"/>
            <p:cNvSpPr>
              <a:spLocks/>
            </p:cNvSpPr>
            <p:nvPr/>
          </p:nvSpPr>
          <p:spPr bwMode="auto">
            <a:xfrm>
              <a:off x="2405" y="953"/>
              <a:ext cx="118" cy="118"/>
            </a:xfrm>
            <a:custGeom>
              <a:avLst/>
              <a:gdLst>
                <a:gd name="T0" fmla="*/ 27 w 247"/>
                <a:gd name="T1" fmla="*/ 12 h 247"/>
                <a:gd name="T2" fmla="*/ 26 w 247"/>
                <a:gd name="T3" fmla="*/ 10 h 247"/>
                <a:gd name="T4" fmla="*/ 25 w 247"/>
                <a:gd name="T5" fmla="*/ 7 h 247"/>
                <a:gd name="T6" fmla="*/ 24 w 247"/>
                <a:gd name="T7" fmla="*/ 5 h 247"/>
                <a:gd name="T8" fmla="*/ 22 w 247"/>
                <a:gd name="T9" fmla="*/ 3 h 247"/>
                <a:gd name="T10" fmla="*/ 20 w 247"/>
                <a:gd name="T11" fmla="*/ 1 h 247"/>
                <a:gd name="T12" fmla="*/ 17 w 247"/>
                <a:gd name="T13" fmla="*/ 0 h 247"/>
                <a:gd name="T14" fmla="*/ 15 w 247"/>
                <a:gd name="T15" fmla="*/ 0 h 247"/>
                <a:gd name="T16" fmla="*/ 12 w 247"/>
                <a:gd name="T17" fmla="*/ 0 h 247"/>
                <a:gd name="T18" fmla="*/ 10 w 247"/>
                <a:gd name="T19" fmla="*/ 0 h 247"/>
                <a:gd name="T20" fmla="*/ 7 w 247"/>
                <a:gd name="T21" fmla="*/ 1 h 247"/>
                <a:gd name="T22" fmla="*/ 5 w 247"/>
                <a:gd name="T23" fmla="*/ 3 h 247"/>
                <a:gd name="T24" fmla="*/ 3 w 247"/>
                <a:gd name="T25" fmla="*/ 5 h 247"/>
                <a:gd name="T26" fmla="*/ 1 w 247"/>
                <a:gd name="T27" fmla="*/ 7 h 247"/>
                <a:gd name="T28" fmla="*/ 0 w 247"/>
                <a:gd name="T29" fmla="*/ 10 h 247"/>
                <a:gd name="T30" fmla="*/ 0 w 247"/>
                <a:gd name="T31" fmla="*/ 12 h 247"/>
                <a:gd name="T32" fmla="*/ 0 w 247"/>
                <a:gd name="T33" fmla="*/ 15 h 247"/>
                <a:gd name="T34" fmla="*/ 0 w 247"/>
                <a:gd name="T35" fmla="*/ 17 h 247"/>
                <a:gd name="T36" fmla="*/ 1 w 247"/>
                <a:gd name="T37" fmla="*/ 20 h 247"/>
                <a:gd name="T38" fmla="*/ 3 w 247"/>
                <a:gd name="T39" fmla="*/ 22 h 247"/>
                <a:gd name="T40" fmla="*/ 5 w 247"/>
                <a:gd name="T41" fmla="*/ 24 h 247"/>
                <a:gd name="T42" fmla="*/ 7 w 247"/>
                <a:gd name="T43" fmla="*/ 25 h 247"/>
                <a:gd name="T44" fmla="*/ 10 w 247"/>
                <a:gd name="T45" fmla="*/ 26 h 247"/>
                <a:gd name="T46" fmla="*/ 12 w 247"/>
                <a:gd name="T47" fmla="*/ 27 h 247"/>
                <a:gd name="T48" fmla="*/ 15 w 247"/>
                <a:gd name="T49" fmla="*/ 27 h 247"/>
                <a:gd name="T50" fmla="*/ 17 w 247"/>
                <a:gd name="T51" fmla="*/ 26 h 247"/>
                <a:gd name="T52" fmla="*/ 20 w 247"/>
                <a:gd name="T53" fmla="*/ 25 h 247"/>
                <a:gd name="T54" fmla="*/ 22 w 247"/>
                <a:gd name="T55" fmla="*/ 24 h 247"/>
                <a:gd name="T56" fmla="*/ 24 w 247"/>
                <a:gd name="T57" fmla="*/ 22 h 247"/>
                <a:gd name="T58" fmla="*/ 25 w 247"/>
                <a:gd name="T59" fmla="*/ 20 h 247"/>
                <a:gd name="T60" fmla="*/ 26 w 247"/>
                <a:gd name="T61" fmla="*/ 17 h 247"/>
                <a:gd name="T62" fmla="*/ 27 w 247"/>
                <a:gd name="T63" fmla="*/ 15 h 2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7" h="247">
                  <a:moveTo>
                    <a:pt x="247" y="124"/>
                  </a:moveTo>
                  <a:lnTo>
                    <a:pt x="247" y="111"/>
                  </a:lnTo>
                  <a:lnTo>
                    <a:pt x="245" y="99"/>
                  </a:lnTo>
                  <a:lnTo>
                    <a:pt x="241" y="87"/>
                  </a:lnTo>
                  <a:lnTo>
                    <a:pt x="237" y="76"/>
                  </a:lnTo>
                  <a:lnTo>
                    <a:pt x="232" y="65"/>
                  </a:lnTo>
                  <a:lnTo>
                    <a:pt x="227" y="54"/>
                  </a:lnTo>
                  <a:lnTo>
                    <a:pt x="219" y="45"/>
                  </a:lnTo>
                  <a:lnTo>
                    <a:pt x="211" y="36"/>
                  </a:lnTo>
                  <a:lnTo>
                    <a:pt x="202" y="28"/>
                  </a:lnTo>
                  <a:lnTo>
                    <a:pt x="192" y="20"/>
                  </a:lnTo>
                  <a:lnTo>
                    <a:pt x="182" y="14"/>
                  </a:lnTo>
                  <a:lnTo>
                    <a:pt x="171" y="10"/>
                  </a:lnTo>
                  <a:lnTo>
                    <a:pt x="159" y="5"/>
                  </a:lnTo>
                  <a:lnTo>
                    <a:pt x="148" y="2"/>
                  </a:lnTo>
                  <a:lnTo>
                    <a:pt x="136" y="0"/>
                  </a:lnTo>
                  <a:lnTo>
                    <a:pt x="123" y="0"/>
                  </a:lnTo>
                  <a:lnTo>
                    <a:pt x="112" y="0"/>
                  </a:lnTo>
                  <a:lnTo>
                    <a:pt x="100" y="2"/>
                  </a:lnTo>
                  <a:lnTo>
                    <a:pt x="88" y="5"/>
                  </a:lnTo>
                  <a:lnTo>
                    <a:pt x="76" y="10"/>
                  </a:lnTo>
                  <a:lnTo>
                    <a:pt x="66" y="14"/>
                  </a:lnTo>
                  <a:lnTo>
                    <a:pt x="55" y="20"/>
                  </a:lnTo>
                  <a:lnTo>
                    <a:pt x="45" y="28"/>
                  </a:lnTo>
                  <a:lnTo>
                    <a:pt x="36" y="36"/>
                  </a:lnTo>
                  <a:lnTo>
                    <a:pt x="28" y="45"/>
                  </a:lnTo>
                  <a:lnTo>
                    <a:pt x="21" y="54"/>
                  </a:lnTo>
                  <a:lnTo>
                    <a:pt x="15" y="65"/>
                  </a:lnTo>
                  <a:lnTo>
                    <a:pt x="9" y="76"/>
                  </a:lnTo>
                  <a:lnTo>
                    <a:pt x="5" y="87"/>
                  </a:lnTo>
                  <a:lnTo>
                    <a:pt x="3" y="99"/>
                  </a:lnTo>
                  <a:lnTo>
                    <a:pt x="1" y="111"/>
                  </a:lnTo>
                  <a:lnTo>
                    <a:pt x="0" y="124"/>
                  </a:lnTo>
                  <a:lnTo>
                    <a:pt x="1" y="135"/>
                  </a:lnTo>
                  <a:lnTo>
                    <a:pt x="3" y="147"/>
                  </a:lnTo>
                  <a:lnTo>
                    <a:pt x="5" y="159"/>
                  </a:lnTo>
                  <a:lnTo>
                    <a:pt x="9" y="170"/>
                  </a:lnTo>
                  <a:lnTo>
                    <a:pt x="15" y="181"/>
                  </a:lnTo>
                  <a:lnTo>
                    <a:pt x="21" y="192"/>
                  </a:lnTo>
                  <a:lnTo>
                    <a:pt x="28" y="201"/>
                  </a:lnTo>
                  <a:lnTo>
                    <a:pt x="36" y="211"/>
                  </a:lnTo>
                  <a:lnTo>
                    <a:pt x="45" y="218"/>
                  </a:lnTo>
                  <a:lnTo>
                    <a:pt x="55" y="226"/>
                  </a:lnTo>
                  <a:lnTo>
                    <a:pt x="66" y="232"/>
                  </a:lnTo>
                  <a:lnTo>
                    <a:pt x="76" y="238"/>
                  </a:lnTo>
                  <a:lnTo>
                    <a:pt x="88" y="242"/>
                  </a:lnTo>
                  <a:lnTo>
                    <a:pt x="100" y="244"/>
                  </a:lnTo>
                  <a:lnTo>
                    <a:pt x="112" y="246"/>
                  </a:lnTo>
                  <a:lnTo>
                    <a:pt x="123" y="247"/>
                  </a:lnTo>
                  <a:lnTo>
                    <a:pt x="136" y="246"/>
                  </a:lnTo>
                  <a:lnTo>
                    <a:pt x="148" y="244"/>
                  </a:lnTo>
                  <a:lnTo>
                    <a:pt x="159" y="242"/>
                  </a:lnTo>
                  <a:lnTo>
                    <a:pt x="171" y="238"/>
                  </a:lnTo>
                  <a:lnTo>
                    <a:pt x="182" y="232"/>
                  </a:lnTo>
                  <a:lnTo>
                    <a:pt x="192" y="226"/>
                  </a:lnTo>
                  <a:lnTo>
                    <a:pt x="202" y="218"/>
                  </a:lnTo>
                  <a:lnTo>
                    <a:pt x="211" y="211"/>
                  </a:lnTo>
                  <a:lnTo>
                    <a:pt x="219" y="201"/>
                  </a:lnTo>
                  <a:lnTo>
                    <a:pt x="227" y="192"/>
                  </a:lnTo>
                  <a:lnTo>
                    <a:pt x="232" y="181"/>
                  </a:lnTo>
                  <a:lnTo>
                    <a:pt x="237" y="170"/>
                  </a:lnTo>
                  <a:lnTo>
                    <a:pt x="241" y="159"/>
                  </a:lnTo>
                  <a:lnTo>
                    <a:pt x="245" y="147"/>
                  </a:lnTo>
                  <a:lnTo>
                    <a:pt x="247" y="135"/>
                  </a:lnTo>
                  <a:lnTo>
                    <a:pt x="247" y="124"/>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54301" name="Group 63"/>
            <p:cNvGrpSpPr>
              <a:grpSpLocks/>
            </p:cNvGrpSpPr>
            <p:nvPr/>
          </p:nvGrpSpPr>
          <p:grpSpPr bwMode="auto">
            <a:xfrm>
              <a:off x="2327" y="3232"/>
              <a:ext cx="98" cy="179"/>
              <a:chOff x="2327" y="3232"/>
              <a:chExt cx="98" cy="179"/>
            </a:xfrm>
          </p:grpSpPr>
          <p:sp>
            <p:nvSpPr>
              <p:cNvPr id="54309" name="Line 64"/>
              <p:cNvSpPr>
                <a:spLocks noChangeShapeType="1"/>
              </p:cNvSpPr>
              <p:nvPr/>
            </p:nvSpPr>
            <p:spPr bwMode="auto">
              <a:xfrm flipH="1">
                <a:off x="2351" y="3411"/>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10" name="Freeform 65"/>
              <p:cNvSpPr>
                <a:spLocks/>
              </p:cNvSpPr>
              <p:nvPr/>
            </p:nvSpPr>
            <p:spPr bwMode="auto">
              <a:xfrm>
                <a:off x="2327" y="3357"/>
                <a:ext cx="24" cy="54"/>
              </a:xfrm>
              <a:custGeom>
                <a:avLst/>
                <a:gdLst>
                  <a:gd name="T0" fmla="*/ 0 w 52"/>
                  <a:gd name="T1" fmla="*/ 0 h 108"/>
                  <a:gd name="T2" fmla="*/ 0 w 52"/>
                  <a:gd name="T3" fmla="*/ 1 h 108"/>
                  <a:gd name="T4" fmla="*/ 0 w 52"/>
                  <a:gd name="T5" fmla="*/ 2 h 108"/>
                  <a:gd name="T6" fmla="*/ 0 w 52"/>
                  <a:gd name="T7" fmla="*/ 3 h 108"/>
                  <a:gd name="T8" fmla="*/ 0 w 52"/>
                  <a:gd name="T9" fmla="*/ 4 h 108"/>
                  <a:gd name="T10" fmla="*/ 0 w 52"/>
                  <a:gd name="T11" fmla="*/ 5 h 108"/>
                  <a:gd name="T12" fmla="*/ 0 w 52"/>
                  <a:gd name="T13" fmla="*/ 6 h 108"/>
                  <a:gd name="T14" fmla="*/ 0 w 52"/>
                  <a:gd name="T15" fmla="*/ 6 h 108"/>
                  <a:gd name="T16" fmla="*/ 0 w 52"/>
                  <a:gd name="T17" fmla="*/ 7 h 108"/>
                  <a:gd name="T18" fmla="*/ 0 w 52"/>
                  <a:gd name="T19" fmla="*/ 8 h 108"/>
                  <a:gd name="T20" fmla="*/ 0 w 52"/>
                  <a:gd name="T21" fmla="*/ 9 h 108"/>
                  <a:gd name="T22" fmla="*/ 0 w 52"/>
                  <a:gd name="T23" fmla="*/ 9 h 108"/>
                  <a:gd name="T24" fmla="*/ 0 w 52"/>
                  <a:gd name="T25" fmla="*/ 10 h 108"/>
                  <a:gd name="T26" fmla="*/ 1 w 52"/>
                  <a:gd name="T27" fmla="*/ 11 h 108"/>
                  <a:gd name="T28" fmla="*/ 1 w 52"/>
                  <a:gd name="T29" fmla="*/ 11 h 108"/>
                  <a:gd name="T30" fmla="*/ 1 w 52"/>
                  <a:gd name="T31" fmla="*/ 12 h 108"/>
                  <a:gd name="T32" fmla="*/ 2 w 52"/>
                  <a:gd name="T33" fmla="*/ 12 h 108"/>
                  <a:gd name="T34" fmla="*/ 2 w 52"/>
                  <a:gd name="T35" fmla="*/ 13 h 108"/>
                  <a:gd name="T36" fmla="*/ 3 w 52"/>
                  <a:gd name="T37" fmla="*/ 13 h 108"/>
                  <a:gd name="T38" fmla="*/ 3 w 52"/>
                  <a:gd name="T39" fmla="*/ 13 h 108"/>
                  <a:gd name="T40" fmla="*/ 3 w 52"/>
                  <a:gd name="T41" fmla="*/ 14 h 108"/>
                  <a:gd name="T42" fmla="*/ 4 w 52"/>
                  <a:gd name="T43" fmla="*/ 14 h 108"/>
                  <a:gd name="T44" fmla="*/ 4 w 52"/>
                  <a:gd name="T45" fmla="*/ 14 h 108"/>
                  <a:gd name="T46" fmla="*/ 5 w 52"/>
                  <a:gd name="T47" fmla="*/ 14 h 108"/>
                  <a:gd name="T48" fmla="*/ 5 w 52"/>
                  <a:gd name="T49" fmla="*/ 14 h 1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108">
                    <a:moveTo>
                      <a:pt x="5" y="0"/>
                    </a:moveTo>
                    <a:lnTo>
                      <a:pt x="4" y="7"/>
                    </a:lnTo>
                    <a:lnTo>
                      <a:pt x="2" y="14"/>
                    </a:lnTo>
                    <a:lnTo>
                      <a:pt x="1" y="22"/>
                    </a:lnTo>
                    <a:lnTo>
                      <a:pt x="1" y="28"/>
                    </a:lnTo>
                    <a:lnTo>
                      <a:pt x="0" y="34"/>
                    </a:lnTo>
                    <a:lnTo>
                      <a:pt x="0" y="42"/>
                    </a:lnTo>
                    <a:lnTo>
                      <a:pt x="0" y="48"/>
                    </a:lnTo>
                    <a:lnTo>
                      <a:pt x="1" y="55"/>
                    </a:lnTo>
                    <a:lnTo>
                      <a:pt x="2" y="60"/>
                    </a:lnTo>
                    <a:lnTo>
                      <a:pt x="3" y="66"/>
                    </a:lnTo>
                    <a:lnTo>
                      <a:pt x="5" y="72"/>
                    </a:lnTo>
                    <a:lnTo>
                      <a:pt x="7" y="77"/>
                    </a:lnTo>
                    <a:lnTo>
                      <a:pt x="9" y="81"/>
                    </a:lnTo>
                    <a:lnTo>
                      <a:pt x="12" y="85"/>
                    </a:lnTo>
                    <a:lnTo>
                      <a:pt x="15" y="90"/>
                    </a:lnTo>
                    <a:lnTo>
                      <a:pt x="18" y="94"/>
                    </a:lnTo>
                    <a:lnTo>
                      <a:pt x="21" y="97"/>
                    </a:lnTo>
                    <a:lnTo>
                      <a:pt x="25" y="100"/>
                    </a:lnTo>
                    <a:lnTo>
                      <a:pt x="30" y="103"/>
                    </a:lnTo>
                    <a:lnTo>
                      <a:pt x="34" y="105"/>
                    </a:lnTo>
                    <a:lnTo>
                      <a:pt x="38" y="106"/>
                    </a:lnTo>
                    <a:lnTo>
                      <a:pt x="42" y="107"/>
                    </a:lnTo>
                    <a:lnTo>
                      <a:pt x="47" y="108"/>
                    </a:lnTo>
                    <a:lnTo>
                      <a:pt x="52"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11" name="Line 66"/>
              <p:cNvSpPr>
                <a:spLocks noChangeShapeType="1"/>
              </p:cNvSpPr>
              <p:nvPr/>
            </p:nvSpPr>
            <p:spPr bwMode="auto">
              <a:xfrm flipV="1">
                <a:off x="2331" y="3283"/>
                <a:ext cx="2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12" name="Freeform 67"/>
              <p:cNvSpPr>
                <a:spLocks/>
              </p:cNvSpPr>
              <p:nvPr/>
            </p:nvSpPr>
            <p:spPr bwMode="auto">
              <a:xfrm>
                <a:off x="2351" y="3232"/>
                <a:ext cx="47" cy="51"/>
              </a:xfrm>
              <a:custGeom>
                <a:avLst/>
                <a:gdLst>
                  <a:gd name="T0" fmla="*/ 9 w 104"/>
                  <a:gd name="T1" fmla="*/ 0 h 109"/>
                  <a:gd name="T2" fmla="*/ 9 w 104"/>
                  <a:gd name="T3" fmla="*/ 0 h 109"/>
                  <a:gd name="T4" fmla="*/ 9 w 104"/>
                  <a:gd name="T5" fmla="*/ 0 h 109"/>
                  <a:gd name="T6" fmla="*/ 8 w 104"/>
                  <a:gd name="T7" fmla="*/ 0 h 109"/>
                  <a:gd name="T8" fmla="*/ 8 w 104"/>
                  <a:gd name="T9" fmla="*/ 0 h 109"/>
                  <a:gd name="T10" fmla="*/ 7 w 104"/>
                  <a:gd name="T11" fmla="*/ 0 h 109"/>
                  <a:gd name="T12" fmla="*/ 7 w 104"/>
                  <a:gd name="T13" fmla="*/ 1 h 109"/>
                  <a:gd name="T14" fmla="*/ 6 w 104"/>
                  <a:gd name="T15" fmla="*/ 1 h 109"/>
                  <a:gd name="T16" fmla="*/ 6 w 104"/>
                  <a:gd name="T17" fmla="*/ 1 h 109"/>
                  <a:gd name="T18" fmla="*/ 5 w 104"/>
                  <a:gd name="T19" fmla="*/ 2 h 109"/>
                  <a:gd name="T20" fmla="*/ 5 w 104"/>
                  <a:gd name="T21" fmla="*/ 2 h 109"/>
                  <a:gd name="T22" fmla="*/ 5 w 104"/>
                  <a:gd name="T23" fmla="*/ 3 h 109"/>
                  <a:gd name="T24" fmla="*/ 4 w 104"/>
                  <a:gd name="T25" fmla="*/ 3 h 109"/>
                  <a:gd name="T26" fmla="*/ 4 w 104"/>
                  <a:gd name="T27" fmla="*/ 4 h 109"/>
                  <a:gd name="T28" fmla="*/ 3 w 104"/>
                  <a:gd name="T29" fmla="*/ 4 h 109"/>
                  <a:gd name="T30" fmla="*/ 3 w 104"/>
                  <a:gd name="T31" fmla="*/ 5 h 109"/>
                  <a:gd name="T32" fmla="*/ 2 w 104"/>
                  <a:gd name="T33" fmla="*/ 6 h 109"/>
                  <a:gd name="T34" fmla="*/ 2 w 104"/>
                  <a:gd name="T35" fmla="*/ 7 h 109"/>
                  <a:gd name="T36" fmla="*/ 2 w 104"/>
                  <a:gd name="T37" fmla="*/ 7 h 109"/>
                  <a:gd name="T38" fmla="*/ 1 w 104"/>
                  <a:gd name="T39" fmla="*/ 7 h 109"/>
                  <a:gd name="T40" fmla="*/ 1 w 104"/>
                  <a:gd name="T41" fmla="*/ 8 h 109"/>
                  <a:gd name="T42" fmla="*/ 0 w 104"/>
                  <a:gd name="T43" fmla="*/ 9 h 109"/>
                  <a:gd name="T44" fmla="*/ 0 w 104"/>
                  <a:gd name="T45" fmla="*/ 10 h 109"/>
                  <a:gd name="T46" fmla="*/ 0 w 104"/>
                  <a:gd name="T47" fmla="*/ 10 h 109"/>
                  <a:gd name="T48" fmla="*/ 0 w 104"/>
                  <a:gd name="T49" fmla="*/ 11 h 10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4" h="109">
                    <a:moveTo>
                      <a:pt x="104" y="0"/>
                    </a:moveTo>
                    <a:lnTo>
                      <a:pt x="99" y="1"/>
                    </a:lnTo>
                    <a:lnTo>
                      <a:pt x="94" y="1"/>
                    </a:lnTo>
                    <a:lnTo>
                      <a:pt x="89" y="2"/>
                    </a:lnTo>
                    <a:lnTo>
                      <a:pt x="84" y="5"/>
                    </a:lnTo>
                    <a:lnTo>
                      <a:pt x="78" y="7"/>
                    </a:lnTo>
                    <a:lnTo>
                      <a:pt x="73" y="9"/>
                    </a:lnTo>
                    <a:lnTo>
                      <a:pt x="68" y="12"/>
                    </a:lnTo>
                    <a:lnTo>
                      <a:pt x="63" y="15"/>
                    </a:lnTo>
                    <a:lnTo>
                      <a:pt x="57" y="19"/>
                    </a:lnTo>
                    <a:lnTo>
                      <a:pt x="52" y="23"/>
                    </a:lnTo>
                    <a:lnTo>
                      <a:pt x="48" y="28"/>
                    </a:lnTo>
                    <a:lnTo>
                      <a:pt x="42" y="32"/>
                    </a:lnTo>
                    <a:lnTo>
                      <a:pt x="37" y="38"/>
                    </a:lnTo>
                    <a:lnTo>
                      <a:pt x="33" y="43"/>
                    </a:lnTo>
                    <a:lnTo>
                      <a:pt x="28" y="49"/>
                    </a:lnTo>
                    <a:lnTo>
                      <a:pt x="24" y="55"/>
                    </a:lnTo>
                    <a:lnTo>
                      <a:pt x="20" y="61"/>
                    </a:lnTo>
                    <a:lnTo>
                      <a:pt x="17" y="67"/>
                    </a:lnTo>
                    <a:lnTo>
                      <a:pt x="12" y="74"/>
                    </a:lnTo>
                    <a:lnTo>
                      <a:pt x="9" y="81"/>
                    </a:lnTo>
                    <a:lnTo>
                      <a:pt x="7" y="88"/>
                    </a:lnTo>
                    <a:lnTo>
                      <a:pt x="4" y="95"/>
                    </a:lnTo>
                    <a:lnTo>
                      <a:pt x="2" y="101"/>
                    </a:lnTo>
                    <a:lnTo>
                      <a:pt x="0"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13" name="Line 68"/>
              <p:cNvSpPr>
                <a:spLocks noChangeShapeType="1"/>
              </p:cNvSpPr>
              <p:nvPr/>
            </p:nvSpPr>
            <p:spPr bwMode="auto">
              <a:xfrm>
                <a:off x="2398" y="3232"/>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4302" name="Group 69"/>
            <p:cNvGrpSpPr>
              <a:grpSpLocks/>
            </p:cNvGrpSpPr>
            <p:nvPr/>
          </p:nvGrpSpPr>
          <p:grpSpPr bwMode="auto">
            <a:xfrm>
              <a:off x="2314" y="639"/>
              <a:ext cx="169" cy="267"/>
              <a:chOff x="2314" y="639"/>
              <a:chExt cx="169" cy="267"/>
            </a:xfrm>
          </p:grpSpPr>
          <p:sp>
            <p:nvSpPr>
              <p:cNvPr id="54303" name="Line 70"/>
              <p:cNvSpPr>
                <a:spLocks noChangeShapeType="1"/>
              </p:cNvSpPr>
              <p:nvPr/>
            </p:nvSpPr>
            <p:spPr bwMode="auto">
              <a:xfrm flipH="1">
                <a:off x="2337" y="906"/>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04" name="Freeform 71"/>
              <p:cNvSpPr>
                <a:spLocks/>
              </p:cNvSpPr>
              <p:nvPr/>
            </p:nvSpPr>
            <p:spPr bwMode="auto">
              <a:xfrm>
                <a:off x="2314" y="855"/>
                <a:ext cx="23" cy="51"/>
              </a:xfrm>
              <a:custGeom>
                <a:avLst/>
                <a:gdLst>
                  <a:gd name="T0" fmla="*/ 0 w 52"/>
                  <a:gd name="T1" fmla="*/ 0 h 107"/>
                  <a:gd name="T2" fmla="*/ 0 w 52"/>
                  <a:gd name="T3" fmla="*/ 0 h 107"/>
                  <a:gd name="T4" fmla="*/ 0 w 52"/>
                  <a:gd name="T5" fmla="*/ 1 h 107"/>
                  <a:gd name="T6" fmla="*/ 0 w 52"/>
                  <a:gd name="T7" fmla="*/ 2 h 107"/>
                  <a:gd name="T8" fmla="*/ 0 w 52"/>
                  <a:gd name="T9" fmla="*/ 3 h 107"/>
                  <a:gd name="T10" fmla="*/ 0 w 52"/>
                  <a:gd name="T11" fmla="*/ 4 h 107"/>
                  <a:gd name="T12" fmla="*/ 0 w 52"/>
                  <a:gd name="T13" fmla="*/ 5 h 107"/>
                  <a:gd name="T14" fmla="*/ 0 w 52"/>
                  <a:gd name="T15" fmla="*/ 5 h 107"/>
                  <a:gd name="T16" fmla="*/ 0 w 52"/>
                  <a:gd name="T17" fmla="*/ 6 h 107"/>
                  <a:gd name="T18" fmla="*/ 0 w 52"/>
                  <a:gd name="T19" fmla="*/ 6 h 107"/>
                  <a:gd name="T20" fmla="*/ 0 w 52"/>
                  <a:gd name="T21" fmla="*/ 7 h 107"/>
                  <a:gd name="T22" fmla="*/ 0 w 52"/>
                  <a:gd name="T23" fmla="*/ 8 h 107"/>
                  <a:gd name="T24" fmla="*/ 1 w 52"/>
                  <a:gd name="T25" fmla="*/ 8 h 107"/>
                  <a:gd name="T26" fmla="*/ 1 w 52"/>
                  <a:gd name="T27" fmla="*/ 9 h 107"/>
                  <a:gd name="T28" fmla="*/ 1 w 52"/>
                  <a:gd name="T29" fmla="*/ 10 h 107"/>
                  <a:gd name="T30" fmla="*/ 1 w 52"/>
                  <a:gd name="T31" fmla="*/ 10 h 107"/>
                  <a:gd name="T32" fmla="*/ 2 w 52"/>
                  <a:gd name="T33" fmla="*/ 10 h 107"/>
                  <a:gd name="T34" fmla="*/ 2 w 52"/>
                  <a:gd name="T35" fmla="*/ 10 h 107"/>
                  <a:gd name="T36" fmla="*/ 2 w 52"/>
                  <a:gd name="T37" fmla="*/ 11 h 107"/>
                  <a:gd name="T38" fmla="*/ 3 w 52"/>
                  <a:gd name="T39" fmla="*/ 11 h 107"/>
                  <a:gd name="T40" fmla="*/ 3 w 52"/>
                  <a:gd name="T41" fmla="*/ 11 h 107"/>
                  <a:gd name="T42" fmla="*/ 4 w 52"/>
                  <a:gd name="T43" fmla="*/ 11 h 107"/>
                  <a:gd name="T44" fmla="*/ 4 w 52"/>
                  <a:gd name="T45" fmla="*/ 11 h 107"/>
                  <a:gd name="T46" fmla="*/ 4 w 52"/>
                  <a:gd name="T47" fmla="*/ 11 h 107"/>
                  <a:gd name="T48" fmla="*/ 4 w 52"/>
                  <a:gd name="T49" fmla="*/ 11 h 1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107">
                    <a:moveTo>
                      <a:pt x="5" y="0"/>
                    </a:moveTo>
                    <a:lnTo>
                      <a:pt x="3" y="6"/>
                    </a:lnTo>
                    <a:lnTo>
                      <a:pt x="2" y="14"/>
                    </a:lnTo>
                    <a:lnTo>
                      <a:pt x="1" y="21"/>
                    </a:lnTo>
                    <a:lnTo>
                      <a:pt x="0" y="27"/>
                    </a:lnTo>
                    <a:lnTo>
                      <a:pt x="0" y="34"/>
                    </a:lnTo>
                    <a:lnTo>
                      <a:pt x="0" y="41"/>
                    </a:lnTo>
                    <a:lnTo>
                      <a:pt x="0" y="48"/>
                    </a:lnTo>
                    <a:lnTo>
                      <a:pt x="1" y="54"/>
                    </a:lnTo>
                    <a:lnTo>
                      <a:pt x="2" y="59"/>
                    </a:lnTo>
                    <a:lnTo>
                      <a:pt x="3" y="66"/>
                    </a:lnTo>
                    <a:lnTo>
                      <a:pt x="5" y="71"/>
                    </a:lnTo>
                    <a:lnTo>
                      <a:pt x="8" y="76"/>
                    </a:lnTo>
                    <a:lnTo>
                      <a:pt x="10" y="81"/>
                    </a:lnTo>
                    <a:lnTo>
                      <a:pt x="12" y="85"/>
                    </a:lnTo>
                    <a:lnTo>
                      <a:pt x="15" y="89"/>
                    </a:lnTo>
                    <a:lnTo>
                      <a:pt x="18" y="93"/>
                    </a:lnTo>
                    <a:lnTo>
                      <a:pt x="21" y="97"/>
                    </a:lnTo>
                    <a:lnTo>
                      <a:pt x="26" y="100"/>
                    </a:lnTo>
                    <a:lnTo>
                      <a:pt x="30" y="102"/>
                    </a:lnTo>
                    <a:lnTo>
                      <a:pt x="33" y="104"/>
                    </a:lnTo>
                    <a:lnTo>
                      <a:pt x="38" y="105"/>
                    </a:lnTo>
                    <a:lnTo>
                      <a:pt x="43" y="106"/>
                    </a:lnTo>
                    <a:lnTo>
                      <a:pt x="47" y="107"/>
                    </a:lnTo>
                    <a:lnTo>
                      <a:pt x="52" y="1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05" name="Line 72"/>
              <p:cNvSpPr>
                <a:spLocks noChangeShapeType="1"/>
              </p:cNvSpPr>
              <p:nvPr/>
            </p:nvSpPr>
            <p:spPr bwMode="auto">
              <a:xfrm flipV="1">
                <a:off x="2317" y="781"/>
                <a:ext cx="2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06" name="Freeform 73"/>
              <p:cNvSpPr>
                <a:spLocks/>
              </p:cNvSpPr>
              <p:nvPr/>
            </p:nvSpPr>
            <p:spPr bwMode="auto">
              <a:xfrm>
                <a:off x="2337" y="730"/>
                <a:ext cx="48" cy="51"/>
              </a:xfrm>
              <a:custGeom>
                <a:avLst/>
                <a:gdLst>
                  <a:gd name="T0" fmla="*/ 10 w 104"/>
                  <a:gd name="T1" fmla="*/ 0 h 107"/>
                  <a:gd name="T2" fmla="*/ 10 w 104"/>
                  <a:gd name="T3" fmla="*/ 0 h 107"/>
                  <a:gd name="T4" fmla="*/ 9 w 104"/>
                  <a:gd name="T5" fmla="*/ 0 h 107"/>
                  <a:gd name="T6" fmla="*/ 9 w 104"/>
                  <a:gd name="T7" fmla="*/ 0 h 107"/>
                  <a:gd name="T8" fmla="*/ 8 w 104"/>
                  <a:gd name="T9" fmla="*/ 0 h 107"/>
                  <a:gd name="T10" fmla="*/ 8 w 104"/>
                  <a:gd name="T11" fmla="*/ 0 h 107"/>
                  <a:gd name="T12" fmla="*/ 7 w 104"/>
                  <a:gd name="T13" fmla="*/ 0 h 107"/>
                  <a:gd name="T14" fmla="*/ 6 w 104"/>
                  <a:gd name="T15" fmla="*/ 1 h 107"/>
                  <a:gd name="T16" fmla="*/ 6 w 104"/>
                  <a:gd name="T17" fmla="*/ 1 h 107"/>
                  <a:gd name="T18" fmla="*/ 6 w 104"/>
                  <a:gd name="T19" fmla="*/ 2 h 107"/>
                  <a:gd name="T20" fmla="*/ 5 w 104"/>
                  <a:gd name="T21" fmla="*/ 2 h 107"/>
                  <a:gd name="T22" fmla="*/ 5 w 104"/>
                  <a:gd name="T23" fmla="*/ 3 h 107"/>
                  <a:gd name="T24" fmla="*/ 4 w 104"/>
                  <a:gd name="T25" fmla="*/ 3 h 107"/>
                  <a:gd name="T26" fmla="*/ 4 w 104"/>
                  <a:gd name="T27" fmla="*/ 4 h 107"/>
                  <a:gd name="T28" fmla="*/ 3 w 104"/>
                  <a:gd name="T29" fmla="*/ 5 h 107"/>
                  <a:gd name="T30" fmla="*/ 3 w 104"/>
                  <a:gd name="T31" fmla="*/ 5 h 107"/>
                  <a:gd name="T32" fmla="*/ 3 w 104"/>
                  <a:gd name="T33" fmla="*/ 6 h 107"/>
                  <a:gd name="T34" fmla="*/ 2 w 104"/>
                  <a:gd name="T35" fmla="*/ 6 h 107"/>
                  <a:gd name="T36" fmla="*/ 2 w 104"/>
                  <a:gd name="T37" fmla="*/ 7 h 107"/>
                  <a:gd name="T38" fmla="*/ 1 w 104"/>
                  <a:gd name="T39" fmla="*/ 8 h 107"/>
                  <a:gd name="T40" fmla="*/ 1 w 104"/>
                  <a:gd name="T41" fmla="*/ 9 h 107"/>
                  <a:gd name="T42" fmla="*/ 0 w 104"/>
                  <a:gd name="T43" fmla="*/ 10 h 107"/>
                  <a:gd name="T44" fmla="*/ 0 w 104"/>
                  <a:gd name="T45" fmla="*/ 10 h 107"/>
                  <a:gd name="T46" fmla="*/ 0 w 104"/>
                  <a:gd name="T47" fmla="*/ 11 h 107"/>
                  <a:gd name="T48" fmla="*/ 0 w 104"/>
                  <a:gd name="T49" fmla="*/ 11 h 1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4" h="107">
                    <a:moveTo>
                      <a:pt x="104" y="0"/>
                    </a:moveTo>
                    <a:lnTo>
                      <a:pt x="99" y="0"/>
                    </a:lnTo>
                    <a:lnTo>
                      <a:pt x="94" y="0"/>
                    </a:lnTo>
                    <a:lnTo>
                      <a:pt x="89" y="1"/>
                    </a:lnTo>
                    <a:lnTo>
                      <a:pt x="84" y="3"/>
                    </a:lnTo>
                    <a:lnTo>
                      <a:pt x="79" y="5"/>
                    </a:lnTo>
                    <a:lnTo>
                      <a:pt x="73" y="7"/>
                    </a:lnTo>
                    <a:lnTo>
                      <a:pt x="68" y="10"/>
                    </a:lnTo>
                    <a:lnTo>
                      <a:pt x="63" y="14"/>
                    </a:lnTo>
                    <a:lnTo>
                      <a:pt x="58" y="18"/>
                    </a:lnTo>
                    <a:lnTo>
                      <a:pt x="52" y="21"/>
                    </a:lnTo>
                    <a:lnTo>
                      <a:pt x="47" y="26"/>
                    </a:lnTo>
                    <a:lnTo>
                      <a:pt x="43" y="31"/>
                    </a:lnTo>
                    <a:lnTo>
                      <a:pt x="37" y="36"/>
                    </a:lnTo>
                    <a:lnTo>
                      <a:pt x="33" y="41"/>
                    </a:lnTo>
                    <a:lnTo>
                      <a:pt x="29" y="48"/>
                    </a:lnTo>
                    <a:lnTo>
                      <a:pt x="25" y="53"/>
                    </a:lnTo>
                    <a:lnTo>
                      <a:pt x="20" y="59"/>
                    </a:lnTo>
                    <a:lnTo>
                      <a:pt x="17" y="66"/>
                    </a:lnTo>
                    <a:lnTo>
                      <a:pt x="13" y="72"/>
                    </a:lnTo>
                    <a:lnTo>
                      <a:pt x="10" y="80"/>
                    </a:lnTo>
                    <a:lnTo>
                      <a:pt x="7" y="86"/>
                    </a:lnTo>
                    <a:lnTo>
                      <a:pt x="4" y="94"/>
                    </a:lnTo>
                    <a:lnTo>
                      <a:pt x="2" y="100"/>
                    </a:lnTo>
                    <a:lnTo>
                      <a:pt x="0" y="1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307" name="Line 74"/>
              <p:cNvSpPr>
                <a:spLocks noChangeShapeType="1"/>
              </p:cNvSpPr>
              <p:nvPr/>
            </p:nvSpPr>
            <p:spPr bwMode="auto">
              <a:xfrm>
                <a:off x="2385" y="730"/>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308" name="Line 75"/>
              <p:cNvSpPr>
                <a:spLocks noChangeShapeType="1"/>
              </p:cNvSpPr>
              <p:nvPr/>
            </p:nvSpPr>
            <p:spPr bwMode="auto">
              <a:xfrm flipH="1">
                <a:off x="2456" y="639"/>
                <a:ext cx="27"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227421" name="Group 93"/>
          <p:cNvGrpSpPr>
            <a:grpSpLocks/>
          </p:cNvGrpSpPr>
          <p:nvPr/>
        </p:nvGrpSpPr>
        <p:grpSpPr bwMode="auto">
          <a:xfrm>
            <a:off x="4029075" y="1625600"/>
            <a:ext cx="696913" cy="3629025"/>
            <a:chOff x="2538" y="1024"/>
            <a:chExt cx="439" cy="2286"/>
          </a:xfrm>
        </p:grpSpPr>
        <p:grpSp>
          <p:nvGrpSpPr>
            <p:cNvPr id="54281" name="Group 92"/>
            <p:cNvGrpSpPr>
              <a:grpSpLocks/>
            </p:cNvGrpSpPr>
            <p:nvPr/>
          </p:nvGrpSpPr>
          <p:grpSpPr bwMode="auto">
            <a:xfrm>
              <a:off x="2761" y="3040"/>
              <a:ext cx="145" cy="270"/>
              <a:chOff x="2761" y="3040"/>
              <a:chExt cx="145" cy="270"/>
            </a:xfrm>
          </p:grpSpPr>
          <p:sp>
            <p:nvSpPr>
              <p:cNvPr id="54294" name="Freeform 76"/>
              <p:cNvSpPr>
                <a:spLocks/>
              </p:cNvSpPr>
              <p:nvPr/>
            </p:nvSpPr>
            <p:spPr bwMode="auto">
              <a:xfrm>
                <a:off x="2788" y="3040"/>
                <a:ext cx="118" cy="270"/>
              </a:xfrm>
              <a:custGeom>
                <a:avLst/>
                <a:gdLst>
                  <a:gd name="T0" fmla="*/ 27 w 246"/>
                  <a:gd name="T1" fmla="*/ 0 h 556"/>
                  <a:gd name="T2" fmla="*/ 11 w 246"/>
                  <a:gd name="T3" fmla="*/ 64 h 556"/>
                  <a:gd name="T4" fmla="*/ 0 w 246"/>
                  <a:gd name="T5" fmla="*/ 64 h 556"/>
                  <a:gd name="T6" fmla="*/ 0 60000 65536"/>
                  <a:gd name="T7" fmla="*/ 0 60000 65536"/>
                  <a:gd name="T8" fmla="*/ 0 60000 65536"/>
                </a:gdLst>
                <a:ahLst/>
                <a:cxnLst>
                  <a:cxn ang="T6">
                    <a:pos x="T0" y="T1"/>
                  </a:cxn>
                  <a:cxn ang="T7">
                    <a:pos x="T2" y="T3"/>
                  </a:cxn>
                  <a:cxn ang="T8">
                    <a:pos x="T4" y="T5"/>
                  </a:cxn>
                </a:cxnLst>
                <a:rect l="0" t="0" r="r" b="b"/>
                <a:pathLst>
                  <a:path w="246" h="556">
                    <a:moveTo>
                      <a:pt x="246" y="0"/>
                    </a:moveTo>
                    <a:lnTo>
                      <a:pt x="98" y="556"/>
                    </a:lnTo>
                    <a:lnTo>
                      <a:pt x="0" y="5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295" name="Freeform 77"/>
              <p:cNvSpPr>
                <a:spLocks/>
              </p:cNvSpPr>
              <p:nvPr/>
            </p:nvSpPr>
            <p:spPr bwMode="auto">
              <a:xfrm>
                <a:off x="2761" y="3256"/>
                <a:ext cx="27" cy="54"/>
              </a:xfrm>
              <a:custGeom>
                <a:avLst/>
                <a:gdLst>
                  <a:gd name="T0" fmla="*/ 1 w 51"/>
                  <a:gd name="T1" fmla="*/ 0 h 109"/>
                  <a:gd name="T2" fmla="*/ 1 w 51"/>
                  <a:gd name="T3" fmla="*/ 1 h 109"/>
                  <a:gd name="T4" fmla="*/ 1 w 51"/>
                  <a:gd name="T5" fmla="*/ 1 h 109"/>
                  <a:gd name="T6" fmla="*/ 1 w 51"/>
                  <a:gd name="T7" fmla="*/ 2 h 109"/>
                  <a:gd name="T8" fmla="*/ 0 w 51"/>
                  <a:gd name="T9" fmla="*/ 3 h 109"/>
                  <a:gd name="T10" fmla="*/ 0 w 51"/>
                  <a:gd name="T11" fmla="*/ 4 h 109"/>
                  <a:gd name="T12" fmla="*/ 0 w 51"/>
                  <a:gd name="T13" fmla="*/ 5 h 109"/>
                  <a:gd name="T14" fmla="*/ 0 w 51"/>
                  <a:gd name="T15" fmla="*/ 6 h 109"/>
                  <a:gd name="T16" fmla="*/ 1 w 51"/>
                  <a:gd name="T17" fmla="*/ 6 h 109"/>
                  <a:gd name="T18" fmla="*/ 1 w 51"/>
                  <a:gd name="T19" fmla="*/ 7 h 109"/>
                  <a:gd name="T20" fmla="*/ 1 w 51"/>
                  <a:gd name="T21" fmla="*/ 8 h 109"/>
                  <a:gd name="T22" fmla="*/ 1 w 51"/>
                  <a:gd name="T23" fmla="*/ 9 h 109"/>
                  <a:gd name="T24" fmla="*/ 1 w 51"/>
                  <a:gd name="T25" fmla="*/ 9 h 109"/>
                  <a:gd name="T26" fmla="*/ 2 w 51"/>
                  <a:gd name="T27" fmla="*/ 10 h 109"/>
                  <a:gd name="T28" fmla="*/ 2 w 51"/>
                  <a:gd name="T29" fmla="*/ 10 h 109"/>
                  <a:gd name="T30" fmla="*/ 2 w 51"/>
                  <a:gd name="T31" fmla="*/ 11 h 109"/>
                  <a:gd name="T32" fmla="*/ 3 w 51"/>
                  <a:gd name="T33" fmla="*/ 11 h 109"/>
                  <a:gd name="T34" fmla="*/ 3 w 51"/>
                  <a:gd name="T35" fmla="*/ 12 h 109"/>
                  <a:gd name="T36" fmla="*/ 4 w 51"/>
                  <a:gd name="T37" fmla="*/ 12 h 109"/>
                  <a:gd name="T38" fmla="*/ 4 w 51"/>
                  <a:gd name="T39" fmla="*/ 12 h 109"/>
                  <a:gd name="T40" fmla="*/ 5 w 51"/>
                  <a:gd name="T41" fmla="*/ 13 h 109"/>
                  <a:gd name="T42" fmla="*/ 6 w 51"/>
                  <a:gd name="T43" fmla="*/ 13 h 109"/>
                  <a:gd name="T44" fmla="*/ 6 w 51"/>
                  <a:gd name="T45" fmla="*/ 13 h 109"/>
                  <a:gd name="T46" fmla="*/ 7 w 51"/>
                  <a:gd name="T47" fmla="*/ 13 h 109"/>
                  <a:gd name="T48" fmla="*/ 7 w 51"/>
                  <a:gd name="T49" fmla="*/ 13 h 10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1" h="109">
                    <a:moveTo>
                      <a:pt x="5" y="0"/>
                    </a:moveTo>
                    <a:lnTo>
                      <a:pt x="3" y="8"/>
                    </a:lnTo>
                    <a:lnTo>
                      <a:pt x="2" y="14"/>
                    </a:lnTo>
                    <a:lnTo>
                      <a:pt x="1" y="21"/>
                    </a:lnTo>
                    <a:lnTo>
                      <a:pt x="0" y="28"/>
                    </a:lnTo>
                    <a:lnTo>
                      <a:pt x="0" y="35"/>
                    </a:lnTo>
                    <a:lnTo>
                      <a:pt x="0" y="42"/>
                    </a:lnTo>
                    <a:lnTo>
                      <a:pt x="0" y="48"/>
                    </a:lnTo>
                    <a:lnTo>
                      <a:pt x="1" y="54"/>
                    </a:lnTo>
                    <a:lnTo>
                      <a:pt x="2" y="60"/>
                    </a:lnTo>
                    <a:lnTo>
                      <a:pt x="3" y="66"/>
                    </a:lnTo>
                    <a:lnTo>
                      <a:pt x="4" y="72"/>
                    </a:lnTo>
                    <a:lnTo>
                      <a:pt x="6" y="77"/>
                    </a:lnTo>
                    <a:lnTo>
                      <a:pt x="9" y="81"/>
                    </a:lnTo>
                    <a:lnTo>
                      <a:pt x="12" y="86"/>
                    </a:lnTo>
                    <a:lnTo>
                      <a:pt x="15" y="90"/>
                    </a:lnTo>
                    <a:lnTo>
                      <a:pt x="18" y="94"/>
                    </a:lnTo>
                    <a:lnTo>
                      <a:pt x="21" y="97"/>
                    </a:lnTo>
                    <a:lnTo>
                      <a:pt x="25" y="100"/>
                    </a:lnTo>
                    <a:lnTo>
                      <a:pt x="29" y="102"/>
                    </a:lnTo>
                    <a:lnTo>
                      <a:pt x="33" y="105"/>
                    </a:lnTo>
                    <a:lnTo>
                      <a:pt x="37" y="107"/>
                    </a:lnTo>
                    <a:lnTo>
                      <a:pt x="42" y="108"/>
                    </a:lnTo>
                    <a:lnTo>
                      <a:pt x="47" y="108"/>
                    </a:lnTo>
                    <a:lnTo>
                      <a:pt x="51"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296" name="Line 78"/>
              <p:cNvSpPr>
                <a:spLocks noChangeShapeType="1"/>
              </p:cNvSpPr>
              <p:nvPr/>
            </p:nvSpPr>
            <p:spPr bwMode="auto">
              <a:xfrm flipV="1">
                <a:off x="2764" y="3181"/>
                <a:ext cx="21" cy="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97" name="Freeform 79"/>
              <p:cNvSpPr>
                <a:spLocks/>
              </p:cNvSpPr>
              <p:nvPr/>
            </p:nvSpPr>
            <p:spPr bwMode="auto">
              <a:xfrm>
                <a:off x="2785" y="3131"/>
                <a:ext cx="50" cy="50"/>
              </a:xfrm>
              <a:custGeom>
                <a:avLst/>
                <a:gdLst>
                  <a:gd name="T0" fmla="*/ 11 w 105"/>
                  <a:gd name="T1" fmla="*/ 0 h 108"/>
                  <a:gd name="T2" fmla="*/ 11 w 105"/>
                  <a:gd name="T3" fmla="*/ 0 h 108"/>
                  <a:gd name="T4" fmla="*/ 10 w 105"/>
                  <a:gd name="T5" fmla="*/ 0 h 108"/>
                  <a:gd name="T6" fmla="*/ 10 w 105"/>
                  <a:gd name="T7" fmla="*/ 0 h 108"/>
                  <a:gd name="T8" fmla="*/ 9 w 105"/>
                  <a:gd name="T9" fmla="*/ 0 h 108"/>
                  <a:gd name="T10" fmla="*/ 9 w 105"/>
                  <a:gd name="T11" fmla="*/ 0 h 108"/>
                  <a:gd name="T12" fmla="*/ 8 w 105"/>
                  <a:gd name="T13" fmla="*/ 1 h 108"/>
                  <a:gd name="T14" fmla="*/ 7 w 105"/>
                  <a:gd name="T15" fmla="*/ 1 h 108"/>
                  <a:gd name="T16" fmla="*/ 7 w 105"/>
                  <a:gd name="T17" fmla="*/ 1 h 108"/>
                  <a:gd name="T18" fmla="*/ 6 w 105"/>
                  <a:gd name="T19" fmla="*/ 2 h 108"/>
                  <a:gd name="T20" fmla="*/ 6 w 105"/>
                  <a:gd name="T21" fmla="*/ 2 h 108"/>
                  <a:gd name="T22" fmla="*/ 5 w 105"/>
                  <a:gd name="T23" fmla="*/ 3 h 108"/>
                  <a:gd name="T24" fmla="*/ 5 w 105"/>
                  <a:gd name="T25" fmla="*/ 3 h 108"/>
                  <a:gd name="T26" fmla="*/ 4 w 105"/>
                  <a:gd name="T27" fmla="*/ 4 h 108"/>
                  <a:gd name="T28" fmla="*/ 4 w 105"/>
                  <a:gd name="T29" fmla="*/ 4 h 108"/>
                  <a:gd name="T30" fmla="*/ 3 w 105"/>
                  <a:gd name="T31" fmla="*/ 5 h 108"/>
                  <a:gd name="T32" fmla="*/ 3 w 105"/>
                  <a:gd name="T33" fmla="*/ 6 h 108"/>
                  <a:gd name="T34" fmla="*/ 2 w 105"/>
                  <a:gd name="T35" fmla="*/ 6 h 108"/>
                  <a:gd name="T36" fmla="*/ 2 w 105"/>
                  <a:gd name="T37" fmla="*/ 6 h 108"/>
                  <a:gd name="T38" fmla="*/ 1 w 105"/>
                  <a:gd name="T39" fmla="*/ 7 h 108"/>
                  <a:gd name="T40" fmla="*/ 1 w 105"/>
                  <a:gd name="T41" fmla="*/ 8 h 108"/>
                  <a:gd name="T42" fmla="*/ 0 w 105"/>
                  <a:gd name="T43" fmla="*/ 9 h 108"/>
                  <a:gd name="T44" fmla="*/ 0 w 105"/>
                  <a:gd name="T45" fmla="*/ 9 h 108"/>
                  <a:gd name="T46" fmla="*/ 0 w 105"/>
                  <a:gd name="T47" fmla="*/ 10 h 108"/>
                  <a:gd name="T48" fmla="*/ 0 w 105"/>
                  <a:gd name="T49" fmla="*/ 11 h 1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5" h="108">
                    <a:moveTo>
                      <a:pt x="105" y="0"/>
                    </a:moveTo>
                    <a:lnTo>
                      <a:pt x="100" y="0"/>
                    </a:lnTo>
                    <a:lnTo>
                      <a:pt x="95" y="1"/>
                    </a:lnTo>
                    <a:lnTo>
                      <a:pt x="89" y="2"/>
                    </a:lnTo>
                    <a:lnTo>
                      <a:pt x="84" y="3"/>
                    </a:lnTo>
                    <a:lnTo>
                      <a:pt x="79" y="6"/>
                    </a:lnTo>
                    <a:lnTo>
                      <a:pt x="73" y="9"/>
                    </a:lnTo>
                    <a:lnTo>
                      <a:pt x="68" y="11"/>
                    </a:lnTo>
                    <a:lnTo>
                      <a:pt x="63" y="14"/>
                    </a:lnTo>
                    <a:lnTo>
                      <a:pt x="58" y="18"/>
                    </a:lnTo>
                    <a:lnTo>
                      <a:pt x="53" y="23"/>
                    </a:lnTo>
                    <a:lnTo>
                      <a:pt x="48" y="27"/>
                    </a:lnTo>
                    <a:lnTo>
                      <a:pt x="42" y="32"/>
                    </a:lnTo>
                    <a:lnTo>
                      <a:pt x="38" y="36"/>
                    </a:lnTo>
                    <a:lnTo>
                      <a:pt x="34" y="43"/>
                    </a:lnTo>
                    <a:lnTo>
                      <a:pt x="29" y="48"/>
                    </a:lnTo>
                    <a:lnTo>
                      <a:pt x="25" y="55"/>
                    </a:lnTo>
                    <a:lnTo>
                      <a:pt x="21" y="60"/>
                    </a:lnTo>
                    <a:lnTo>
                      <a:pt x="17" y="66"/>
                    </a:lnTo>
                    <a:lnTo>
                      <a:pt x="14" y="74"/>
                    </a:lnTo>
                    <a:lnTo>
                      <a:pt x="11" y="80"/>
                    </a:lnTo>
                    <a:lnTo>
                      <a:pt x="7" y="87"/>
                    </a:lnTo>
                    <a:lnTo>
                      <a:pt x="5" y="94"/>
                    </a:lnTo>
                    <a:lnTo>
                      <a:pt x="2" y="101"/>
                    </a:lnTo>
                    <a:lnTo>
                      <a:pt x="0"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4282" name="Group 80"/>
            <p:cNvGrpSpPr>
              <a:grpSpLocks/>
            </p:cNvGrpSpPr>
            <p:nvPr/>
          </p:nvGrpSpPr>
          <p:grpSpPr bwMode="auto">
            <a:xfrm>
              <a:off x="2538" y="1024"/>
              <a:ext cx="439" cy="2249"/>
              <a:chOff x="2810" y="602"/>
              <a:chExt cx="439" cy="2249"/>
            </a:xfrm>
          </p:grpSpPr>
          <p:sp>
            <p:nvSpPr>
              <p:cNvPr id="54283" name="Line 81"/>
              <p:cNvSpPr>
                <a:spLocks noChangeShapeType="1"/>
              </p:cNvSpPr>
              <p:nvPr/>
            </p:nvSpPr>
            <p:spPr bwMode="auto">
              <a:xfrm>
                <a:off x="2867" y="680"/>
                <a:ext cx="0" cy="21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84" name="Freeform 82"/>
              <p:cNvSpPr>
                <a:spLocks/>
              </p:cNvSpPr>
              <p:nvPr/>
            </p:nvSpPr>
            <p:spPr bwMode="auto">
              <a:xfrm>
                <a:off x="2810" y="619"/>
                <a:ext cx="118" cy="118"/>
              </a:xfrm>
              <a:custGeom>
                <a:avLst/>
                <a:gdLst>
                  <a:gd name="T0" fmla="*/ 27 w 246"/>
                  <a:gd name="T1" fmla="*/ 12 h 247"/>
                  <a:gd name="T2" fmla="*/ 26 w 246"/>
                  <a:gd name="T3" fmla="*/ 10 h 247"/>
                  <a:gd name="T4" fmla="*/ 25 w 246"/>
                  <a:gd name="T5" fmla="*/ 7 h 247"/>
                  <a:gd name="T6" fmla="*/ 24 w 246"/>
                  <a:gd name="T7" fmla="*/ 5 h 247"/>
                  <a:gd name="T8" fmla="*/ 22 w 246"/>
                  <a:gd name="T9" fmla="*/ 3 h 247"/>
                  <a:gd name="T10" fmla="*/ 20 w 246"/>
                  <a:gd name="T11" fmla="*/ 1 h 247"/>
                  <a:gd name="T12" fmla="*/ 17 w 246"/>
                  <a:gd name="T13" fmla="*/ 0 h 247"/>
                  <a:gd name="T14" fmla="*/ 15 w 246"/>
                  <a:gd name="T15" fmla="*/ 0 h 247"/>
                  <a:gd name="T16" fmla="*/ 12 w 246"/>
                  <a:gd name="T17" fmla="*/ 0 h 247"/>
                  <a:gd name="T18" fmla="*/ 10 w 246"/>
                  <a:gd name="T19" fmla="*/ 0 h 247"/>
                  <a:gd name="T20" fmla="*/ 7 w 246"/>
                  <a:gd name="T21" fmla="*/ 1 h 247"/>
                  <a:gd name="T22" fmla="*/ 5 w 246"/>
                  <a:gd name="T23" fmla="*/ 3 h 247"/>
                  <a:gd name="T24" fmla="*/ 3 w 246"/>
                  <a:gd name="T25" fmla="*/ 5 h 247"/>
                  <a:gd name="T26" fmla="*/ 1 w 246"/>
                  <a:gd name="T27" fmla="*/ 7 h 247"/>
                  <a:gd name="T28" fmla="*/ 0 w 246"/>
                  <a:gd name="T29" fmla="*/ 10 h 247"/>
                  <a:gd name="T30" fmla="*/ 0 w 246"/>
                  <a:gd name="T31" fmla="*/ 12 h 247"/>
                  <a:gd name="T32" fmla="*/ 0 w 246"/>
                  <a:gd name="T33" fmla="*/ 15 h 247"/>
                  <a:gd name="T34" fmla="*/ 0 w 246"/>
                  <a:gd name="T35" fmla="*/ 17 h 247"/>
                  <a:gd name="T36" fmla="*/ 1 w 246"/>
                  <a:gd name="T37" fmla="*/ 20 h 247"/>
                  <a:gd name="T38" fmla="*/ 3 w 246"/>
                  <a:gd name="T39" fmla="*/ 22 h 247"/>
                  <a:gd name="T40" fmla="*/ 5 w 246"/>
                  <a:gd name="T41" fmla="*/ 24 h 247"/>
                  <a:gd name="T42" fmla="*/ 7 w 246"/>
                  <a:gd name="T43" fmla="*/ 25 h 247"/>
                  <a:gd name="T44" fmla="*/ 10 w 246"/>
                  <a:gd name="T45" fmla="*/ 26 h 247"/>
                  <a:gd name="T46" fmla="*/ 12 w 246"/>
                  <a:gd name="T47" fmla="*/ 27 h 247"/>
                  <a:gd name="T48" fmla="*/ 15 w 246"/>
                  <a:gd name="T49" fmla="*/ 27 h 247"/>
                  <a:gd name="T50" fmla="*/ 17 w 246"/>
                  <a:gd name="T51" fmla="*/ 26 h 247"/>
                  <a:gd name="T52" fmla="*/ 20 w 246"/>
                  <a:gd name="T53" fmla="*/ 25 h 247"/>
                  <a:gd name="T54" fmla="*/ 22 w 246"/>
                  <a:gd name="T55" fmla="*/ 24 h 247"/>
                  <a:gd name="T56" fmla="*/ 24 w 246"/>
                  <a:gd name="T57" fmla="*/ 22 h 247"/>
                  <a:gd name="T58" fmla="*/ 25 w 246"/>
                  <a:gd name="T59" fmla="*/ 20 h 247"/>
                  <a:gd name="T60" fmla="*/ 26 w 246"/>
                  <a:gd name="T61" fmla="*/ 17 h 247"/>
                  <a:gd name="T62" fmla="*/ 27 w 246"/>
                  <a:gd name="T63" fmla="*/ 15 h 2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6" h="247">
                    <a:moveTo>
                      <a:pt x="246" y="124"/>
                    </a:moveTo>
                    <a:lnTo>
                      <a:pt x="246" y="112"/>
                    </a:lnTo>
                    <a:lnTo>
                      <a:pt x="244" y="100"/>
                    </a:lnTo>
                    <a:lnTo>
                      <a:pt x="240" y="88"/>
                    </a:lnTo>
                    <a:lnTo>
                      <a:pt x="236" y="77"/>
                    </a:lnTo>
                    <a:lnTo>
                      <a:pt x="232" y="66"/>
                    </a:lnTo>
                    <a:lnTo>
                      <a:pt x="225" y="55"/>
                    </a:lnTo>
                    <a:lnTo>
                      <a:pt x="218" y="46"/>
                    </a:lnTo>
                    <a:lnTo>
                      <a:pt x="209" y="36"/>
                    </a:lnTo>
                    <a:lnTo>
                      <a:pt x="201" y="29"/>
                    </a:lnTo>
                    <a:lnTo>
                      <a:pt x="191" y="21"/>
                    </a:lnTo>
                    <a:lnTo>
                      <a:pt x="181" y="15"/>
                    </a:lnTo>
                    <a:lnTo>
                      <a:pt x="170" y="10"/>
                    </a:lnTo>
                    <a:lnTo>
                      <a:pt x="158" y="5"/>
                    </a:lnTo>
                    <a:lnTo>
                      <a:pt x="147" y="3"/>
                    </a:lnTo>
                    <a:lnTo>
                      <a:pt x="135" y="1"/>
                    </a:lnTo>
                    <a:lnTo>
                      <a:pt x="122" y="0"/>
                    </a:lnTo>
                    <a:lnTo>
                      <a:pt x="110" y="1"/>
                    </a:lnTo>
                    <a:lnTo>
                      <a:pt x="99" y="3"/>
                    </a:lnTo>
                    <a:lnTo>
                      <a:pt x="87" y="5"/>
                    </a:lnTo>
                    <a:lnTo>
                      <a:pt x="75" y="10"/>
                    </a:lnTo>
                    <a:lnTo>
                      <a:pt x="65" y="15"/>
                    </a:lnTo>
                    <a:lnTo>
                      <a:pt x="54" y="21"/>
                    </a:lnTo>
                    <a:lnTo>
                      <a:pt x="44" y="29"/>
                    </a:lnTo>
                    <a:lnTo>
                      <a:pt x="36" y="36"/>
                    </a:lnTo>
                    <a:lnTo>
                      <a:pt x="27" y="46"/>
                    </a:lnTo>
                    <a:lnTo>
                      <a:pt x="20" y="55"/>
                    </a:lnTo>
                    <a:lnTo>
                      <a:pt x="14" y="66"/>
                    </a:lnTo>
                    <a:lnTo>
                      <a:pt x="8" y="77"/>
                    </a:lnTo>
                    <a:lnTo>
                      <a:pt x="5" y="88"/>
                    </a:lnTo>
                    <a:lnTo>
                      <a:pt x="2" y="100"/>
                    </a:lnTo>
                    <a:lnTo>
                      <a:pt x="0" y="112"/>
                    </a:lnTo>
                    <a:lnTo>
                      <a:pt x="0" y="124"/>
                    </a:lnTo>
                    <a:lnTo>
                      <a:pt x="0" y="136"/>
                    </a:lnTo>
                    <a:lnTo>
                      <a:pt x="2" y="148"/>
                    </a:lnTo>
                    <a:lnTo>
                      <a:pt x="5" y="160"/>
                    </a:lnTo>
                    <a:lnTo>
                      <a:pt x="8" y="171"/>
                    </a:lnTo>
                    <a:lnTo>
                      <a:pt x="14" y="182"/>
                    </a:lnTo>
                    <a:lnTo>
                      <a:pt x="20" y="193"/>
                    </a:lnTo>
                    <a:lnTo>
                      <a:pt x="27" y="202"/>
                    </a:lnTo>
                    <a:lnTo>
                      <a:pt x="36" y="211"/>
                    </a:lnTo>
                    <a:lnTo>
                      <a:pt x="44" y="219"/>
                    </a:lnTo>
                    <a:lnTo>
                      <a:pt x="54" y="227"/>
                    </a:lnTo>
                    <a:lnTo>
                      <a:pt x="65" y="233"/>
                    </a:lnTo>
                    <a:lnTo>
                      <a:pt x="75" y="239"/>
                    </a:lnTo>
                    <a:lnTo>
                      <a:pt x="87" y="242"/>
                    </a:lnTo>
                    <a:lnTo>
                      <a:pt x="99" y="245"/>
                    </a:lnTo>
                    <a:lnTo>
                      <a:pt x="110" y="247"/>
                    </a:lnTo>
                    <a:lnTo>
                      <a:pt x="122" y="247"/>
                    </a:lnTo>
                    <a:lnTo>
                      <a:pt x="135" y="247"/>
                    </a:lnTo>
                    <a:lnTo>
                      <a:pt x="147" y="245"/>
                    </a:lnTo>
                    <a:lnTo>
                      <a:pt x="158" y="242"/>
                    </a:lnTo>
                    <a:lnTo>
                      <a:pt x="170" y="239"/>
                    </a:lnTo>
                    <a:lnTo>
                      <a:pt x="181" y="233"/>
                    </a:lnTo>
                    <a:lnTo>
                      <a:pt x="191" y="227"/>
                    </a:lnTo>
                    <a:lnTo>
                      <a:pt x="201" y="219"/>
                    </a:lnTo>
                    <a:lnTo>
                      <a:pt x="209" y="211"/>
                    </a:lnTo>
                    <a:lnTo>
                      <a:pt x="218" y="202"/>
                    </a:lnTo>
                    <a:lnTo>
                      <a:pt x="225" y="193"/>
                    </a:lnTo>
                    <a:lnTo>
                      <a:pt x="232" y="182"/>
                    </a:lnTo>
                    <a:lnTo>
                      <a:pt x="236" y="171"/>
                    </a:lnTo>
                    <a:lnTo>
                      <a:pt x="240" y="160"/>
                    </a:lnTo>
                    <a:lnTo>
                      <a:pt x="244" y="148"/>
                    </a:lnTo>
                    <a:lnTo>
                      <a:pt x="246" y="136"/>
                    </a:lnTo>
                    <a:lnTo>
                      <a:pt x="246" y="12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4285" name="Freeform 83"/>
              <p:cNvSpPr>
                <a:spLocks/>
              </p:cNvSpPr>
              <p:nvPr/>
            </p:nvSpPr>
            <p:spPr bwMode="auto">
              <a:xfrm>
                <a:off x="2810" y="2732"/>
                <a:ext cx="118" cy="119"/>
              </a:xfrm>
              <a:custGeom>
                <a:avLst/>
                <a:gdLst>
                  <a:gd name="T0" fmla="*/ 27 w 246"/>
                  <a:gd name="T1" fmla="*/ 13 h 247"/>
                  <a:gd name="T2" fmla="*/ 26 w 246"/>
                  <a:gd name="T3" fmla="*/ 10 h 247"/>
                  <a:gd name="T4" fmla="*/ 25 w 246"/>
                  <a:gd name="T5" fmla="*/ 7 h 247"/>
                  <a:gd name="T6" fmla="*/ 24 w 246"/>
                  <a:gd name="T7" fmla="*/ 5 h 247"/>
                  <a:gd name="T8" fmla="*/ 22 w 246"/>
                  <a:gd name="T9" fmla="*/ 3 h 247"/>
                  <a:gd name="T10" fmla="*/ 20 w 246"/>
                  <a:gd name="T11" fmla="*/ 1 h 247"/>
                  <a:gd name="T12" fmla="*/ 17 w 246"/>
                  <a:gd name="T13" fmla="*/ 0 h 247"/>
                  <a:gd name="T14" fmla="*/ 15 w 246"/>
                  <a:gd name="T15" fmla="*/ 0 h 247"/>
                  <a:gd name="T16" fmla="*/ 12 w 246"/>
                  <a:gd name="T17" fmla="*/ 0 h 247"/>
                  <a:gd name="T18" fmla="*/ 10 w 246"/>
                  <a:gd name="T19" fmla="*/ 0 h 247"/>
                  <a:gd name="T20" fmla="*/ 7 w 246"/>
                  <a:gd name="T21" fmla="*/ 1 h 247"/>
                  <a:gd name="T22" fmla="*/ 5 w 246"/>
                  <a:gd name="T23" fmla="*/ 3 h 247"/>
                  <a:gd name="T24" fmla="*/ 3 w 246"/>
                  <a:gd name="T25" fmla="*/ 5 h 247"/>
                  <a:gd name="T26" fmla="*/ 1 w 246"/>
                  <a:gd name="T27" fmla="*/ 7 h 247"/>
                  <a:gd name="T28" fmla="*/ 0 w 246"/>
                  <a:gd name="T29" fmla="*/ 10 h 247"/>
                  <a:gd name="T30" fmla="*/ 0 w 246"/>
                  <a:gd name="T31" fmla="*/ 13 h 247"/>
                  <a:gd name="T32" fmla="*/ 0 w 246"/>
                  <a:gd name="T33" fmla="*/ 15 h 247"/>
                  <a:gd name="T34" fmla="*/ 0 w 246"/>
                  <a:gd name="T35" fmla="*/ 18 h 247"/>
                  <a:gd name="T36" fmla="*/ 1 w 246"/>
                  <a:gd name="T37" fmla="*/ 20 h 247"/>
                  <a:gd name="T38" fmla="*/ 3 w 246"/>
                  <a:gd name="T39" fmla="*/ 23 h 247"/>
                  <a:gd name="T40" fmla="*/ 5 w 246"/>
                  <a:gd name="T41" fmla="*/ 25 h 247"/>
                  <a:gd name="T42" fmla="*/ 7 w 246"/>
                  <a:gd name="T43" fmla="*/ 26 h 247"/>
                  <a:gd name="T44" fmla="*/ 10 w 246"/>
                  <a:gd name="T45" fmla="*/ 27 h 247"/>
                  <a:gd name="T46" fmla="*/ 12 w 246"/>
                  <a:gd name="T47" fmla="*/ 27 h 247"/>
                  <a:gd name="T48" fmla="*/ 15 w 246"/>
                  <a:gd name="T49" fmla="*/ 27 h 247"/>
                  <a:gd name="T50" fmla="*/ 17 w 246"/>
                  <a:gd name="T51" fmla="*/ 27 h 247"/>
                  <a:gd name="T52" fmla="*/ 20 w 246"/>
                  <a:gd name="T53" fmla="*/ 26 h 247"/>
                  <a:gd name="T54" fmla="*/ 22 w 246"/>
                  <a:gd name="T55" fmla="*/ 25 h 247"/>
                  <a:gd name="T56" fmla="*/ 24 w 246"/>
                  <a:gd name="T57" fmla="*/ 23 h 247"/>
                  <a:gd name="T58" fmla="*/ 25 w 246"/>
                  <a:gd name="T59" fmla="*/ 20 h 247"/>
                  <a:gd name="T60" fmla="*/ 26 w 246"/>
                  <a:gd name="T61" fmla="*/ 18 h 247"/>
                  <a:gd name="T62" fmla="*/ 27 w 246"/>
                  <a:gd name="T63" fmla="*/ 15 h 2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6" h="247">
                    <a:moveTo>
                      <a:pt x="246" y="124"/>
                    </a:moveTo>
                    <a:lnTo>
                      <a:pt x="246" y="112"/>
                    </a:lnTo>
                    <a:lnTo>
                      <a:pt x="244" y="101"/>
                    </a:lnTo>
                    <a:lnTo>
                      <a:pt x="240" y="89"/>
                    </a:lnTo>
                    <a:lnTo>
                      <a:pt x="236" y="77"/>
                    </a:lnTo>
                    <a:lnTo>
                      <a:pt x="232" y="66"/>
                    </a:lnTo>
                    <a:lnTo>
                      <a:pt x="225" y="56"/>
                    </a:lnTo>
                    <a:lnTo>
                      <a:pt x="218" y="46"/>
                    </a:lnTo>
                    <a:lnTo>
                      <a:pt x="209" y="37"/>
                    </a:lnTo>
                    <a:lnTo>
                      <a:pt x="201" y="29"/>
                    </a:lnTo>
                    <a:lnTo>
                      <a:pt x="191" y="22"/>
                    </a:lnTo>
                    <a:lnTo>
                      <a:pt x="181" y="15"/>
                    </a:lnTo>
                    <a:lnTo>
                      <a:pt x="170" y="10"/>
                    </a:lnTo>
                    <a:lnTo>
                      <a:pt x="158" y="6"/>
                    </a:lnTo>
                    <a:lnTo>
                      <a:pt x="147" y="3"/>
                    </a:lnTo>
                    <a:lnTo>
                      <a:pt x="135" y="2"/>
                    </a:lnTo>
                    <a:lnTo>
                      <a:pt x="122" y="0"/>
                    </a:lnTo>
                    <a:lnTo>
                      <a:pt x="110" y="2"/>
                    </a:lnTo>
                    <a:lnTo>
                      <a:pt x="99" y="3"/>
                    </a:lnTo>
                    <a:lnTo>
                      <a:pt x="87" y="6"/>
                    </a:lnTo>
                    <a:lnTo>
                      <a:pt x="75" y="10"/>
                    </a:lnTo>
                    <a:lnTo>
                      <a:pt x="65" y="15"/>
                    </a:lnTo>
                    <a:lnTo>
                      <a:pt x="54" y="22"/>
                    </a:lnTo>
                    <a:lnTo>
                      <a:pt x="44" y="29"/>
                    </a:lnTo>
                    <a:lnTo>
                      <a:pt x="36" y="37"/>
                    </a:lnTo>
                    <a:lnTo>
                      <a:pt x="27" y="46"/>
                    </a:lnTo>
                    <a:lnTo>
                      <a:pt x="20" y="56"/>
                    </a:lnTo>
                    <a:lnTo>
                      <a:pt x="14" y="66"/>
                    </a:lnTo>
                    <a:lnTo>
                      <a:pt x="8" y="77"/>
                    </a:lnTo>
                    <a:lnTo>
                      <a:pt x="5" y="89"/>
                    </a:lnTo>
                    <a:lnTo>
                      <a:pt x="2" y="101"/>
                    </a:lnTo>
                    <a:lnTo>
                      <a:pt x="0" y="112"/>
                    </a:lnTo>
                    <a:lnTo>
                      <a:pt x="0" y="124"/>
                    </a:lnTo>
                    <a:lnTo>
                      <a:pt x="0" y="137"/>
                    </a:lnTo>
                    <a:lnTo>
                      <a:pt x="2" y="148"/>
                    </a:lnTo>
                    <a:lnTo>
                      <a:pt x="5" y="160"/>
                    </a:lnTo>
                    <a:lnTo>
                      <a:pt x="8" y="172"/>
                    </a:lnTo>
                    <a:lnTo>
                      <a:pt x="14" y="183"/>
                    </a:lnTo>
                    <a:lnTo>
                      <a:pt x="20" y="193"/>
                    </a:lnTo>
                    <a:lnTo>
                      <a:pt x="27" y="203"/>
                    </a:lnTo>
                    <a:lnTo>
                      <a:pt x="36" y="211"/>
                    </a:lnTo>
                    <a:lnTo>
                      <a:pt x="44" y="220"/>
                    </a:lnTo>
                    <a:lnTo>
                      <a:pt x="54" y="227"/>
                    </a:lnTo>
                    <a:lnTo>
                      <a:pt x="65" y="233"/>
                    </a:lnTo>
                    <a:lnTo>
                      <a:pt x="75" y="238"/>
                    </a:lnTo>
                    <a:lnTo>
                      <a:pt x="87" y="242"/>
                    </a:lnTo>
                    <a:lnTo>
                      <a:pt x="99" y="245"/>
                    </a:lnTo>
                    <a:lnTo>
                      <a:pt x="110" y="247"/>
                    </a:lnTo>
                    <a:lnTo>
                      <a:pt x="122" y="247"/>
                    </a:lnTo>
                    <a:lnTo>
                      <a:pt x="135" y="247"/>
                    </a:lnTo>
                    <a:lnTo>
                      <a:pt x="147" y="245"/>
                    </a:lnTo>
                    <a:lnTo>
                      <a:pt x="158" y="242"/>
                    </a:lnTo>
                    <a:lnTo>
                      <a:pt x="170" y="238"/>
                    </a:lnTo>
                    <a:lnTo>
                      <a:pt x="181" y="233"/>
                    </a:lnTo>
                    <a:lnTo>
                      <a:pt x="191" y="227"/>
                    </a:lnTo>
                    <a:lnTo>
                      <a:pt x="201" y="220"/>
                    </a:lnTo>
                    <a:lnTo>
                      <a:pt x="209" y="211"/>
                    </a:lnTo>
                    <a:lnTo>
                      <a:pt x="218" y="203"/>
                    </a:lnTo>
                    <a:lnTo>
                      <a:pt x="225" y="193"/>
                    </a:lnTo>
                    <a:lnTo>
                      <a:pt x="232" y="183"/>
                    </a:lnTo>
                    <a:lnTo>
                      <a:pt x="236" y="172"/>
                    </a:lnTo>
                    <a:lnTo>
                      <a:pt x="240" y="160"/>
                    </a:lnTo>
                    <a:lnTo>
                      <a:pt x="244" y="148"/>
                    </a:lnTo>
                    <a:lnTo>
                      <a:pt x="246" y="137"/>
                    </a:lnTo>
                    <a:lnTo>
                      <a:pt x="246" y="12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4286" name="Line 84"/>
              <p:cNvSpPr>
                <a:spLocks noChangeShapeType="1"/>
              </p:cNvSpPr>
              <p:nvPr/>
            </p:nvSpPr>
            <p:spPr bwMode="auto">
              <a:xfrm>
                <a:off x="3107" y="2709"/>
                <a:ext cx="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4287" name="Group 85"/>
              <p:cNvGrpSpPr>
                <a:grpSpLocks/>
              </p:cNvGrpSpPr>
              <p:nvPr/>
            </p:nvGrpSpPr>
            <p:grpSpPr bwMode="auto">
              <a:xfrm>
                <a:off x="3050" y="602"/>
                <a:ext cx="199" cy="267"/>
                <a:chOff x="3050" y="602"/>
                <a:chExt cx="199" cy="267"/>
              </a:xfrm>
            </p:grpSpPr>
            <p:sp>
              <p:nvSpPr>
                <p:cNvPr id="54288" name="Freeform 86"/>
                <p:cNvSpPr>
                  <a:spLocks/>
                </p:cNvSpPr>
                <p:nvPr/>
              </p:nvSpPr>
              <p:spPr bwMode="auto">
                <a:xfrm>
                  <a:off x="3073" y="602"/>
                  <a:ext cx="122" cy="267"/>
                </a:xfrm>
                <a:custGeom>
                  <a:avLst/>
                  <a:gdLst>
                    <a:gd name="T0" fmla="*/ 30 w 246"/>
                    <a:gd name="T1" fmla="*/ 0 h 556"/>
                    <a:gd name="T2" fmla="*/ 12 w 246"/>
                    <a:gd name="T3" fmla="*/ 61 h 556"/>
                    <a:gd name="T4" fmla="*/ 0 w 246"/>
                    <a:gd name="T5" fmla="*/ 61 h 556"/>
                    <a:gd name="T6" fmla="*/ 0 60000 65536"/>
                    <a:gd name="T7" fmla="*/ 0 60000 65536"/>
                    <a:gd name="T8" fmla="*/ 0 60000 65536"/>
                  </a:gdLst>
                  <a:ahLst/>
                  <a:cxnLst>
                    <a:cxn ang="T6">
                      <a:pos x="T0" y="T1"/>
                    </a:cxn>
                    <a:cxn ang="T7">
                      <a:pos x="T2" y="T3"/>
                    </a:cxn>
                    <a:cxn ang="T8">
                      <a:pos x="T4" y="T5"/>
                    </a:cxn>
                  </a:cxnLst>
                  <a:rect l="0" t="0" r="r" b="b"/>
                  <a:pathLst>
                    <a:path w="246" h="556">
                      <a:moveTo>
                        <a:pt x="246" y="0"/>
                      </a:moveTo>
                      <a:lnTo>
                        <a:pt x="97" y="556"/>
                      </a:lnTo>
                      <a:lnTo>
                        <a:pt x="0" y="5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289" name="Freeform 87"/>
                <p:cNvSpPr>
                  <a:spLocks/>
                </p:cNvSpPr>
                <p:nvPr/>
              </p:nvSpPr>
              <p:spPr bwMode="auto">
                <a:xfrm>
                  <a:off x="3050" y="818"/>
                  <a:ext cx="23" cy="51"/>
                </a:xfrm>
                <a:custGeom>
                  <a:avLst/>
                  <a:gdLst>
                    <a:gd name="T0" fmla="*/ 0 w 52"/>
                    <a:gd name="T1" fmla="*/ 0 h 109"/>
                    <a:gd name="T2" fmla="*/ 0 w 52"/>
                    <a:gd name="T3" fmla="*/ 0 h 109"/>
                    <a:gd name="T4" fmla="*/ 0 w 52"/>
                    <a:gd name="T5" fmla="*/ 1 h 109"/>
                    <a:gd name="T6" fmla="*/ 0 w 52"/>
                    <a:gd name="T7" fmla="*/ 2 h 109"/>
                    <a:gd name="T8" fmla="*/ 0 w 52"/>
                    <a:gd name="T9" fmla="*/ 3 h 109"/>
                    <a:gd name="T10" fmla="*/ 0 w 52"/>
                    <a:gd name="T11" fmla="*/ 3 h 109"/>
                    <a:gd name="T12" fmla="*/ 0 w 52"/>
                    <a:gd name="T13" fmla="*/ 4 h 109"/>
                    <a:gd name="T14" fmla="*/ 0 w 52"/>
                    <a:gd name="T15" fmla="*/ 5 h 109"/>
                    <a:gd name="T16" fmla="*/ 0 w 52"/>
                    <a:gd name="T17" fmla="*/ 6 h 109"/>
                    <a:gd name="T18" fmla="*/ 0 w 52"/>
                    <a:gd name="T19" fmla="*/ 7 h 109"/>
                    <a:gd name="T20" fmla="*/ 0 w 52"/>
                    <a:gd name="T21" fmla="*/ 7 h 109"/>
                    <a:gd name="T22" fmla="*/ 0 w 52"/>
                    <a:gd name="T23" fmla="*/ 7 h 109"/>
                    <a:gd name="T24" fmla="*/ 1 w 52"/>
                    <a:gd name="T25" fmla="*/ 8 h 109"/>
                    <a:gd name="T26" fmla="*/ 1 w 52"/>
                    <a:gd name="T27" fmla="*/ 8 h 109"/>
                    <a:gd name="T28" fmla="*/ 1 w 52"/>
                    <a:gd name="T29" fmla="*/ 9 h 109"/>
                    <a:gd name="T30" fmla="*/ 1 w 52"/>
                    <a:gd name="T31" fmla="*/ 9 h 109"/>
                    <a:gd name="T32" fmla="*/ 2 w 52"/>
                    <a:gd name="T33" fmla="*/ 10 h 109"/>
                    <a:gd name="T34" fmla="*/ 2 w 52"/>
                    <a:gd name="T35" fmla="*/ 10 h 109"/>
                    <a:gd name="T36" fmla="*/ 2 w 52"/>
                    <a:gd name="T37" fmla="*/ 10 h 109"/>
                    <a:gd name="T38" fmla="*/ 3 w 52"/>
                    <a:gd name="T39" fmla="*/ 10 h 109"/>
                    <a:gd name="T40" fmla="*/ 3 w 52"/>
                    <a:gd name="T41" fmla="*/ 11 h 109"/>
                    <a:gd name="T42" fmla="*/ 4 w 52"/>
                    <a:gd name="T43" fmla="*/ 11 h 109"/>
                    <a:gd name="T44" fmla="*/ 4 w 52"/>
                    <a:gd name="T45" fmla="*/ 11 h 109"/>
                    <a:gd name="T46" fmla="*/ 4 w 52"/>
                    <a:gd name="T47" fmla="*/ 11 h 109"/>
                    <a:gd name="T48" fmla="*/ 4 w 52"/>
                    <a:gd name="T49" fmla="*/ 11 h 10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109">
                      <a:moveTo>
                        <a:pt x="5" y="0"/>
                      </a:moveTo>
                      <a:lnTo>
                        <a:pt x="4" y="7"/>
                      </a:lnTo>
                      <a:lnTo>
                        <a:pt x="2" y="15"/>
                      </a:lnTo>
                      <a:lnTo>
                        <a:pt x="1" y="21"/>
                      </a:lnTo>
                      <a:lnTo>
                        <a:pt x="1" y="29"/>
                      </a:lnTo>
                      <a:lnTo>
                        <a:pt x="0" y="35"/>
                      </a:lnTo>
                      <a:lnTo>
                        <a:pt x="0" y="41"/>
                      </a:lnTo>
                      <a:lnTo>
                        <a:pt x="1" y="48"/>
                      </a:lnTo>
                      <a:lnTo>
                        <a:pt x="1" y="54"/>
                      </a:lnTo>
                      <a:lnTo>
                        <a:pt x="2" y="61"/>
                      </a:lnTo>
                      <a:lnTo>
                        <a:pt x="4" y="66"/>
                      </a:lnTo>
                      <a:lnTo>
                        <a:pt x="5" y="71"/>
                      </a:lnTo>
                      <a:lnTo>
                        <a:pt x="8" y="77"/>
                      </a:lnTo>
                      <a:lnTo>
                        <a:pt x="10" y="82"/>
                      </a:lnTo>
                      <a:lnTo>
                        <a:pt x="13" y="86"/>
                      </a:lnTo>
                      <a:lnTo>
                        <a:pt x="15" y="90"/>
                      </a:lnTo>
                      <a:lnTo>
                        <a:pt x="18" y="94"/>
                      </a:lnTo>
                      <a:lnTo>
                        <a:pt x="22" y="97"/>
                      </a:lnTo>
                      <a:lnTo>
                        <a:pt x="26" y="100"/>
                      </a:lnTo>
                      <a:lnTo>
                        <a:pt x="30" y="103"/>
                      </a:lnTo>
                      <a:lnTo>
                        <a:pt x="34" y="104"/>
                      </a:lnTo>
                      <a:lnTo>
                        <a:pt x="38" y="106"/>
                      </a:lnTo>
                      <a:lnTo>
                        <a:pt x="43" y="107"/>
                      </a:lnTo>
                      <a:lnTo>
                        <a:pt x="48" y="109"/>
                      </a:lnTo>
                      <a:lnTo>
                        <a:pt x="52"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290" name="Line 88"/>
                <p:cNvSpPr>
                  <a:spLocks noChangeShapeType="1"/>
                </p:cNvSpPr>
                <p:nvPr/>
              </p:nvSpPr>
              <p:spPr bwMode="auto">
                <a:xfrm flipV="1">
                  <a:off x="3053" y="744"/>
                  <a:ext cx="2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91" name="Freeform 89"/>
                <p:cNvSpPr>
                  <a:spLocks/>
                </p:cNvSpPr>
                <p:nvPr/>
              </p:nvSpPr>
              <p:spPr bwMode="auto">
                <a:xfrm>
                  <a:off x="3073" y="690"/>
                  <a:ext cx="51" cy="54"/>
                </a:xfrm>
                <a:custGeom>
                  <a:avLst/>
                  <a:gdLst>
                    <a:gd name="T0" fmla="*/ 12 w 104"/>
                    <a:gd name="T1" fmla="*/ 0 h 109"/>
                    <a:gd name="T2" fmla="*/ 12 w 104"/>
                    <a:gd name="T3" fmla="*/ 0 h 109"/>
                    <a:gd name="T4" fmla="*/ 11 w 104"/>
                    <a:gd name="T5" fmla="*/ 0 h 109"/>
                    <a:gd name="T6" fmla="*/ 11 w 104"/>
                    <a:gd name="T7" fmla="*/ 0 h 109"/>
                    <a:gd name="T8" fmla="*/ 10 w 104"/>
                    <a:gd name="T9" fmla="*/ 0 h 109"/>
                    <a:gd name="T10" fmla="*/ 9 w 104"/>
                    <a:gd name="T11" fmla="*/ 0 h 109"/>
                    <a:gd name="T12" fmla="*/ 9 w 104"/>
                    <a:gd name="T13" fmla="*/ 1 h 109"/>
                    <a:gd name="T14" fmla="*/ 8 w 104"/>
                    <a:gd name="T15" fmla="*/ 1 h 109"/>
                    <a:gd name="T16" fmla="*/ 7 w 104"/>
                    <a:gd name="T17" fmla="*/ 1 h 109"/>
                    <a:gd name="T18" fmla="*/ 7 w 104"/>
                    <a:gd name="T19" fmla="*/ 2 h 109"/>
                    <a:gd name="T20" fmla="*/ 6 w 104"/>
                    <a:gd name="T21" fmla="*/ 2 h 109"/>
                    <a:gd name="T22" fmla="*/ 6 w 104"/>
                    <a:gd name="T23" fmla="*/ 3 h 109"/>
                    <a:gd name="T24" fmla="*/ 5 w 104"/>
                    <a:gd name="T25" fmla="*/ 4 h 109"/>
                    <a:gd name="T26" fmla="*/ 4 w 104"/>
                    <a:gd name="T27" fmla="*/ 4 h 109"/>
                    <a:gd name="T28" fmla="*/ 4 w 104"/>
                    <a:gd name="T29" fmla="*/ 5 h 109"/>
                    <a:gd name="T30" fmla="*/ 3 w 104"/>
                    <a:gd name="T31" fmla="*/ 6 h 109"/>
                    <a:gd name="T32" fmla="*/ 3 w 104"/>
                    <a:gd name="T33" fmla="*/ 6 h 109"/>
                    <a:gd name="T34" fmla="*/ 2 w 104"/>
                    <a:gd name="T35" fmla="*/ 7 h 109"/>
                    <a:gd name="T36" fmla="*/ 2 w 104"/>
                    <a:gd name="T37" fmla="*/ 8 h 109"/>
                    <a:gd name="T38" fmla="*/ 1 w 104"/>
                    <a:gd name="T39" fmla="*/ 9 h 109"/>
                    <a:gd name="T40" fmla="*/ 1 w 104"/>
                    <a:gd name="T41" fmla="*/ 10 h 109"/>
                    <a:gd name="T42" fmla="*/ 0 w 104"/>
                    <a:gd name="T43" fmla="*/ 10 h 109"/>
                    <a:gd name="T44" fmla="*/ 0 w 104"/>
                    <a:gd name="T45" fmla="*/ 11 h 109"/>
                    <a:gd name="T46" fmla="*/ 0 w 104"/>
                    <a:gd name="T47" fmla="*/ 12 h 109"/>
                    <a:gd name="T48" fmla="*/ 0 w 104"/>
                    <a:gd name="T49" fmla="*/ 13 h 10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4" h="109">
                      <a:moveTo>
                        <a:pt x="104" y="0"/>
                      </a:moveTo>
                      <a:lnTo>
                        <a:pt x="100" y="0"/>
                      </a:lnTo>
                      <a:lnTo>
                        <a:pt x="95" y="1"/>
                      </a:lnTo>
                      <a:lnTo>
                        <a:pt x="89" y="2"/>
                      </a:lnTo>
                      <a:lnTo>
                        <a:pt x="84" y="4"/>
                      </a:lnTo>
                      <a:lnTo>
                        <a:pt x="79" y="6"/>
                      </a:lnTo>
                      <a:lnTo>
                        <a:pt x="73" y="9"/>
                      </a:lnTo>
                      <a:lnTo>
                        <a:pt x="68" y="12"/>
                      </a:lnTo>
                      <a:lnTo>
                        <a:pt x="63" y="15"/>
                      </a:lnTo>
                      <a:lnTo>
                        <a:pt x="57" y="18"/>
                      </a:lnTo>
                      <a:lnTo>
                        <a:pt x="52" y="22"/>
                      </a:lnTo>
                      <a:lnTo>
                        <a:pt x="48" y="27"/>
                      </a:lnTo>
                      <a:lnTo>
                        <a:pt x="43" y="32"/>
                      </a:lnTo>
                      <a:lnTo>
                        <a:pt x="38" y="37"/>
                      </a:lnTo>
                      <a:lnTo>
                        <a:pt x="33" y="43"/>
                      </a:lnTo>
                      <a:lnTo>
                        <a:pt x="29" y="48"/>
                      </a:lnTo>
                      <a:lnTo>
                        <a:pt x="24" y="54"/>
                      </a:lnTo>
                      <a:lnTo>
                        <a:pt x="21" y="61"/>
                      </a:lnTo>
                      <a:lnTo>
                        <a:pt x="17" y="67"/>
                      </a:lnTo>
                      <a:lnTo>
                        <a:pt x="14" y="73"/>
                      </a:lnTo>
                      <a:lnTo>
                        <a:pt x="11" y="80"/>
                      </a:lnTo>
                      <a:lnTo>
                        <a:pt x="7" y="87"/>
                      </a:lnTo>
                      <a:lnTo>
                        <a:pt x="4" y="94"/>
                      </a:lnTo>
                      <a:lnTo>
                        <a:pt x="2" y="101"/>
                      </a:lnTo>
                      <a:lnTo>
                        <a:pt x="0"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4292" name="Line 90"/>
                <p:cNvSpPr>
                  <a:spLocks noChangeShapeType="1"/>
                </p:cNvSpPr>
                <p:nvPr/>
              </p:nvSpPr>
              <p:spPr bwMode="auto">
                <a:xfrm>
                  <a:off x="3124" y="690"/>
                  <a:ext cx="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4293" name="Line 91"/>
                <p:cNvSpPr>
                  <a:spLocks noChangeShapeType="1"/>
                </p:cNvSpPr>
                <p:nvPr/>
              </p:nvSpPr>
              <p:spPr bwMode="auto">
                <a:xfrm flipH="1">
                  <a:off x="3222" y="602"/>
                  <a:ext cx="27"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742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1" fill="hold" nodeType="clickEffect">
                                  <p:stCondLst>
                                    <p:cond delay="0"/>
                                  </p:stCondLst>
                                  <p:childTnLst>
                                    <p:set>
                                      <p:cBhvr>
                                        <p:cTn id="10" dur="1" fill="hold">
                                          <p:stCondLst>
                                            <p:cond delay="0"/>
                                          </p:stCondLst>
                                        </p:cTn>
                                        <p:tgtEl>
                                          <p:spTgt spid="227367"/>
                                        </p:tgtEl>
                                        <p:attrNameLst>
                                          <p:attrName>style.visibility</p:attrName>
                                        </p:attrNameLst>
                                      </p:cBhvr>
                                      <p:to>
                                        <p:strVal val="visible"/>
                                      </p:to>
                                    </p:set>
                                    <p:animEffect transition="in" filter="wipe(up)">
                                      <p:cBhvr>
                                        <p:cTn id="11" dur="500"/>
                                        <p:tgtEl>
                                          <p:spTgt spid="22736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nodeType="clickEffect">
                                  <p:stCondLst>
                                    <p:cond delay="0"/>
                                  </p:stCondLst>
                                  <p:childTnLst>
                                    <p:set>
                                      <p:cBhvr>
                                        <p:cTn id="15" dur="1" fill="hold">
                                          <p:stCondLst>
                                            <p:cond delay="0"/>
                                          </p:stCondLst>
                                        </p:cTn>
                                        <p:tgtEl>
                                          <p:spTgt spid="227379"/>
                                        </p:tgtEl>
                                        <p:attrNameLst>
                                          <p:attrName>style.visibility</p:attrName>
                                        </p:attrNameLst>
                                      </p:cBhvr>
                                      <p:to>
                                        <p:strVal val="visible"/>
                                      </p:to>
                                    </p:set>
                                    <p:animEffect transition="in" filter="wipe(down)">
                                      <p:cBhvr>
                                        <p:cTn id="16" dur="500"/>
                                        <p:tgtEl>
                                          <p:spTgt spid="22737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nodeType="clickEffect">
                                  <p:stCondLst>
                                    <p:cond delay="0"/>
                                  </p:stCondLst>
                                  <p:childTnLst>
                                    <p:set>
                                      <p:cBhvr>
                                        <p:cTn id="20" dur="1" fill="hold">
                                          <p:stCondLst>
                                            <p:cond delay="0"/>
                                          </p:stCondLst>
                                        </p:cTn>
                                        <p:tgtEl>
                                          <p:spTgt spid="227387"/>
                                        </p:tgtEl>
                                        <p:attrNameLst>
                                          <p:attrName>style.visibility</p:attrName>
                                        </p:attrNameLst>
                                      </p:cBhvr>
                                      <p:to>
                                        <p:strVal val="visible"/>
                                      </p:to>
                                    </p:set>
                                    <p:animEffect transition="in" filter="wipe(down)">
                                      <p:cBhvr>
                                        <p:cTn id="21" dur="500"/>
                                        <p:tgtEl>
                                          <p:spTgt spid="22738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nodeType="clickEffect">
                                  <p:stCondLst>
                                    <p:cond delay="0"/>
                                  </p:stCondLst>
                                  <p:childTnLst>
                                    <p:set>
                                      <p:cBhvr>
                                        <p:cTn id="25" dur="1" fill="hold">
                                          <p:stCondLst>
                                            <p:cond delay="0"/>
                                          </p:stCondLst>
                                        </p:cTn>
                                        <p:tgtEl>
                                          <p:spTgt spid="227421"/>
                                        </p:tgtEl>
                                        <p:attrNameLst>
                                          <p:attrName>style.visibility</p:attrName>
                                        </p:attrNameLst>
                                      </p:cBhvr>
                                      <p:to>
                                        <p:strVal val="visible"/>
                                      </p:to>
                                    </p:set>
                                    <p:animEffect transition="in" filter="wipe(up)">
                                      <p:cBhvr>
                                        <p:cTn id="26" dur="500"/>
                                        <p:tgtEl>
                                          <p:spTgt spid="227421"/>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27334">
                                            <p:txEl>
                                              <p:pRg st="0" end="0"/>
                                            </p:txEl>
                                          </p:spTgt>
                                        </p:tgtEl>
                                        <p:attrNameLst>
                                          <p:attrName>style.visibility</p:attrName>
                                        </p:attrNameLst>
                                      </p:cBhvr>
                                      <p:to>
                                        <p:strVal val="visible"/>
                                      </p:to>
                                    </p:set>
                                    <p:animEffect transition="in" filter="wipe(left)">
                                      <p:cBhvr>
                                        <p:cTn id="31" dur="500"/>
                                        <p:tgtEl>
                                          <p:spTgt spid="227334">
                                            <p:txEl>
                                              <p:pRg st="0" end="0"/>
                                            </p:txEl>
                                          </p:spTgt>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227334">
                                            <p:txEl>
                                              <p:pRg st="1" end="1"/>
                                            </p:txEl>
                                          </p:spTgt>
                                        </p:tgtEl>
                                        <p:attrNameLst>
                                          <p:attrName>style.visibility</p:attrName>
                                        </p:attrNameLst>
                                      </p:cBhvr>
                                      <p:to>
                                        <p:strVal val="visible"/>
                                      </p:to>
                                    </p:set>
                                    <p:animEffect transition="in" filter="wipe(left)">
                                      <p:cBhvr>
                                        <p:cTn id="36" dur="500"/>
                                        <p:tgtEl>
                                          <p:spTgt spid="227334">
                                            <p:txEl>
                                              <p:pRg st="1" end="1"/>
                                            </p:txEl>
                                          </p:spTgt>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227334">
                                            <p:txEl>
                                              <p:pRg st="2" end="2"/>
                                            </p:txEl>
                                          </p:spTgt>
                                        </p:tgtEl>
                                        <p:attrNameLst>
                                          <p:attrName>style.visibility</p:attrName>
                                        </p:attrNameLst>
                                      </p:cBhvr>
                                      <p:to>
                                        <p:strVal val="visible"/>
                                      </p:to>
                                    </p:set>
                                    <p:animEffect transition="in" filter="wipe(left)">
                                      <p:cBhvr>
                                        <p:cTn id="41" dur="500"/>
                                        <p:tgtEl>
                                          <p:spTgt spid="22733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334" grpId="0" build="p" autoUpdateAnimBg="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ext Box 2"/>
          <p:cNvSpPr txBox="1">
            <a:spLocks noChangeArrowheads="1"/>
          </p:cNvSpPr>
          <p:nvPr/>
        </p:nvSpPr>
        <p:spPr bwMode="auto">
          <a:xfrm>
            <a:off x="0" y="0"/>
            <a:ext cx="7596188"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ea typeface="黑体" pitchFamily="2" charset="-122"/>
              </a:rPr>
              <a:t>二、平面的投影特性</a:t>
            </a:r>
          </a:p>
        </p:txBody>
      </p:sp>
      <p:sp>
        <p:nvSpPr>
          <p:cNvPr id="295976" name="Text Box 40"/>
          <p:cNvSpPr txBox="1">
            <a:spLocks noChangeArrowheads="1"/>
          </p:cNvSpPr>
          <p:nvPr/>
        </p:nvSpPr>
        <p:spPr bwMode="auto">
          <a:xfrm>
            <a:off x="1371600" y="4108450"/>
            <a:ext cx="4038600" cy="64135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latin typeface="黑体" pitchFamily="2" charset="-122"/>
                <a:ea typeface="黑体" pitchFamily="2" charset="-122"/>
              </a:rPr>
              <a:t>投   影  特  性</a:t>
            </a:r>
          </a:p>
        </p:txBody>
      </p:sp>
      <p:sp>
        <p:nvSpPr>
          <p:cNvPr id="295977" name="Text Box 41"/>
          <p:cNvSpPr txBox="1">
            <a:spLocks noChangeArrowheads="1"/>
          </p:cNvSpPr>
          <p:nvPr/>
        </p:nvSpPr>
        <p:spPr bwMode="auto">
          <a:xfrm>
            <a:off x="34925" y="4687888"/>
            <a:ext cx="7632700" cy="64135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3300"/>
                </a:solidFill>
                <a:latin typeface="黑体" pitchFamily="2" charset="-122"/>
                <a:ea typeface="黑体" pitchFamily="2" charset="-122"/>
              </a:rPr>
              <a:t>平面平行投影面</a:t>
            </a:r>
            <a:r>
              <a:rPr lang="en-US" altLang="zh-CN" sz="3600" b="1">
                <a:solidFill>
                  <a:srgbClr val="FF3300"/>
                </a:solidFill>
                <a:latin typeface="黑体" pitchFamily="2" charset="-122"/>
                <a:ea typeface="黑体" pitchFamily="2" charset="-122"/>
              </a:rPr>
              <a:t>--</a:t>
            </a:r>
            <a:r>
              <a:rPr lang="zh-CN" altLang="en-US" sz="3600" b="1">
                <a:solidFill>
                  <a:srgbClr val="FF3300"/>
                </a:solidFill>
                <a:latin typeface="黑体" pitchFamily="2" charset="-122"/>
                <a:ea typeface="黑体" pitchFamily="2" charset="-122"/>
              </a:rPr>
              <a:t>投影反映实形</a:t>
            </a:r>
          </a:p>
        </p:txBody>
      </p:sp>
      <p:sp>
        <p:nvSpPr>
          <p:cNvPr id="295978" name="Text Box 42"/>
          <p:cNvSpPr txBox="1">
            <a:spLocks noChangeArrowheads="1"/>
          </p:cNvSpPr>
          <p:nvPr/>
        </p:nvSpPr>
        <p:spPr bwMode="auto">
          <a:xfrm>
            <a:off x="34925" y="5373688"/>
            <a:ext cx="7850188" cy="64135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3300"/>
                </a:solidFill>
                <a:latin typeface="黑体" pitchFamily="2" charset="-122"/>
                <a:ea typeface="黑体" pitchFamily="2" charset="-122"/>
              </a:rPr>
              <a:t>平面垂直投影面</a:t>
            </a:r>
            <a:r>
              <a:rPr lang="en-US" altLang="zh-CN" sz="3600" b="1">
                <a:solidFill>
                  <a:srgbClr val="FF3300"/>
                </a:solidFill>
                <a:latin typeface="黑体" pitchFamily="2" charset="-122"/>
                <a:ea typeface="黑体" pitchFamily="2" charset="-122"/>
              </a:rPr>
              <a:t>--</a:t>
            </a:r>
            <a:r>
              <a:rPr lang="zh-CN" altLang="en-US" sz="3600" b="1">
                <a:solidFill>
                  <a:srgbClr val="FF3300"/>
                </a:solidFill>
                <a:latin typeface="黑体" pitchFamily="2" charset="-122"/>
                <a:ea typeface="黑体" pitchFamily="2" charset="-122"/>
              </a:rPr>
              <a:t>投影积聚成直线</a:t>
            </a:r>
            <a:endParaRPr lang="zh-CN" altLang="en-US" sz="3600" b="1">
              <a:latin typeface="黑体" pitchFamily="2" charset="-122"/>
              <a:ea typeface="黑体" pitchFamily="2" charset="-122"/>
            </a:endParaRPr>
          </a:p>
        </p:txBody>
      </p:sp>
      <p:sp>
        <p:nvSpPr>
          <p:cNvPr id="295979" name="Text Box 43"/>
          <p:cNvSpPr txBox="1">
            <a:spLocks noChangeArrowheads="1"/>
          </p:cNvSpPr>
          <p:nvPr/>
        </p:nvSpPr>
        <p:spPr bwMode="auto">
          <a:xfrm>
            <a:off x="34925" y="6059488"/>
            <a:ext cx="7705725" cy="64135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3300"/>
                </a:solidFill>
                <a:latin typeface="黑体" pitchFamily="2" charset="-122"/>
                <a:ea typeface="黑体" pitchFamily="2" charset="-122"/>
              </a:rPr>
              <a:t>平面倾斜投影面</a:t>
            </a:r>
            <a:r>
              <a:rPr lang="en-US" altLang="zh-CN" sz="3600" b="1">
                <a:solidFill>
                  <a:srgbClr val="FF3300"/>
                </a:solidFill>
                <a:latin typeface="黑体" pitchFamily="2" charset="-122"/>
                <a:ea typeface="黑体" pitchFamily="2" charset="-122"/>
              </a:rPr>
              <a:t>--</a:t>
            </a:r>
            <a:r>
              <a:rPr lang="zh-CN" altLang="en-US" sz="3600" b="1">
                <a:solidFill>
                  <a:srgbClr val="FF3300"/>
                </a:solidFill>
                <a:latin typeface="黑体" pitchFamily="2" charset="-122"/>
                <a:ea typeface="黑体" pitchFamily="2" charset="-122"/>
              </a:rPr>
              <a:t>投影类似原平面</a:t>
            </a:r>
          </a:p>
        </p:txBody>
      </p:sp>
      <p:sp>
        <p:nvSpPr>
          <p:cNvPr id="295983" name="Text Box 47"/>
          <p:cNvSpPr txBox="1">
            <a:spLocks noChangeArrowheads="1"/>
          </p:cNvSpPr>
          <p:nvPr/>
        </p:nvSpPr>
        <p:spPr bwMode="auto">
          <a:xfrm>
            <a:off x="0" y="735013"/>
            <a:ext cx="8316913"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0000"/>
                </a:solidFill>
              </a:rPr>
              <a:t>⒈ </a:t>
            </a:r>
            <a:r>
              <a:rPr lang="zh-CN" altLang="en-US" sz="3600" b="1">
                <a:solidFill>
                  <a:srgbClr val="FF0000"/>
                </a:solidFill>
              </a:rPr>
              <a:t>平面对一个投影面的投影特性</a:t>
            </a:r>
          </a:p>
        </p:txBody>
      </p:sp>
      <p:grpSp>
        <p:nvGrpSpPr>
          <p:cNvPr id="295985" name="Group 49"/>
          <p:cNvGrpSpPr>
            <a:grpSpLocks/>
          </p:cNvGrpSpPr>
          <p:nvPr/>
        </p:nvGrpSpPr>
        <p:grpSpPr bwMode="auto">
          <a:xfrm>
            <a:off x="5722938" y="1549400"/>
            <a:ext cx="3313112" cy="2239963"/>
            <a:chOff x="3651" y="864"/>
            <a:chExt cx="2087" cy="1411"/>
          </a:xfrm>
        </p:grpSpPr>
        <p:sp>
          <p:nvSpPr>
            <p:cNvPr id="55375" name="Line 50"/>
            <p:cNvSpPr>
              <a:spLocks noChangeShapeType="1"/>
            </p:cNvSpPr>
            <p:nvPr/>
          </p:nvSpPr>
          <p:spPr bwMode="auto">
            <a:xfrm>
              <a:off x="3651" y="1510"/>
              <a:ext cx="765" cy="76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76" name="Line 51"/>
            <p:cNvSpPr>
              <a:spLocks noChangeShapeType="1"/>
            </p:cNvSpPr>
            <p:nvPr/>
          </p:nvSpPr>
          <p:spPr bwMode="auto">
            <a:xfrm flipH="1">
              <a:off x="3651" y="1510"/>
              <a:ext cx="77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77" name="Line 52"/>
            <p:cNvSpPr>
              <a:spLocks noChangeShapeType="1"/>
            </p:cNvSpPr>
            <p:nvPr/>
          </p:nvSpPr>
          <p:spPr bwMode="auto">
            <a:xfrm>
              <a:off x="5094" y="1631"/>
              <a:ext cx="644" cy="6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78" name="Line 53"/>
            <p:cNvSpPr>
              <a:spLocks noChangeShapeType="1"/>
            </p:cNvSpPr>
            <p:nvPr/>
          </p:nvSpPr>
          <p:spPr bwMode="auto">
            <a:xfrm>
              <a:off x="4416" y="2275"/>
              <a:ext cx="132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79" name="Freeform 54"/>
            <p:cNvSpPr>
              <a:spLocks/>
            </p:cNvSpPr>
            <p:nvPr/>
          </p:nvSpPr>
          <p:spPr bwMode="auto">
            <a:xfrm>
              <a:off x="4384" y="2165"/>
              <a:ext cx="75" cy="76"/>
            </a:xfrm>
            <a:custGeom>
              <a:avLst/>
              <a:gdLst>
                <a:gd name="T0" fmla="*/ 5 w 279"/>
                <a:gd name="T1" fmla="*/ 6 h 279"/>
                <a:gd name="T2" fmla="*/ 0 w 279"/>
                <a:gd name="T3" fmla="*/ 0 h 279"/>
                <a:gd name="T4" fmla="*/ 1 w 279"/>
                <a:gd name="T5" fmla="*/ 0 h 279"/>
                <a:gd name="T6" fmla="*/ 0 60000 65536"/>
                <a:gd name="T7" fmla="*/ 0 60000 65536"/>
                <a:gd name="T8" fmla="*/ 0 60000 65536"/>
              </a:gdLst>
              <a:ahLst/>
              <a:cxnLst>
                <a:cxn ang="T6">
                  <a:pos x="T0" y="T1"/>
                </a:cxn>
                <a:cxn ang="T7">
                  <a:pos x="T2" y="T3"/>
                </a:cxn>
                <a:cxn ang="T8">
                  <a:pos x="T4" y="T5"/>
                </a:cxn>
              </a:cxnLst>
              <a:rect l="0" t="0" r="r" b="b"/>
              <a:pathLst>
                <a:path w="279" h="279">
                  <a:moveTo>
                    <a:pt x="279" y="279"/>
                  </a:moveTo>
                  <a:lnTo>
                    <a:pt x="0" y="0"/>
                  </a:lnTo>
                  <a:lnTo>
                    <a:pt x="6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80" name="Freeform 55"/>
            <p:cNvSpPr>
              <a:spLocks/>
            </p:cNvSpPr>
            <p:nvPr/>
          </p:nvSpPr>
          <p:spPr bwMode="auto">
            <a:xfrm>
              <a:off x="4401" y="2165"/>
              <a:ext cx="47" cy="42"/>
            </a:xfrm>
            <a:custGeom>
              <a:avLst/>
              <a:gdLst>
                <a:gd name="T0" fmla="*/ 3 w 177"/>
                <a:gd name="T1" fmla="*/ 3 h 154"/>
                <a:gd name="T2" fmla="*/ 3 w 177"/>
                <a:gd name="T3" fmla="*/ 3 h 154"/>
                <a:gd name="T4" fmla="*/ 3 w 177"/>
                <a:gd name="T5" fmla="*/ 3 h 154"/>
                <a:gd name="T6" fmla="*/ 3 w 177"/>
                <a:gd name="T7" fmla="*/ 3 h 154"/>
                <a:gd name="T8" fmla="*/ 3 w 177"/>
                <a:gd name="T9" fmla="*/ 3 h 154"/>
                <a:gd name="T10" fmla="*/ 3 w 177"/>
                <a:gd name="T11" fmla="*/ 3 h 154"/>
                <a:gd name="T12" fmla="*/ 3 w 177"/>
                <a:gd name="T13" fmla="*/ 3 h 154"/>
                <a:gd name="T14" fmla="*/ 3 w 177"/>
                <a:gd name="T15" fmla="*/ 3 h 154"/>
                <a:gd name="T16" fmla="*/ 3 w 177"/>
                <a:gd name="T17" fmla="*/ 2 h 154"/>
                <a:gd name="T18" fmla="*/ 3 w 177"/>
                <a:gd name="T19" fmla="*/ 2 h 154"/>
                <a:gd name="T20" fmla="*/ 3 w 177"/>
                <a:gd name="T21" fmla="*/ 2 h 154"/>
                <a:gd name="T22" fmla="*/ 3 w 177"/>
                <a:gd name="T23" fmla="*/ 2 h 154"/>
                <a:gd name="T24" fmla="*/ 3 w 177"/>
                <a:gd name="T25" fmla="*/ 2 h 154"/>
                <a:gd name="T26" fmla="*/ 3 w 177"/>
                <a:gd name="T27" fmla="*/ 2 h 154"/>
                <a:gd name="T28" fmla="*/ 3 w 177"/>
                <a:gd name="T29" fmla="*/ 2 h 154"/>
                <a:gd name="T30" fmla="*/ 2 w 177"/>
                <a:gd name="T31" fmla="*/ 1 h 154"/>
                <a:gd name="T32" fmla="*/ 2 w 177"/>
                <a:gd name="T33" fmla="*/ 1 h 154"/>
                <a:gd name="T34" fmla="*/ 2 w 177"/>
                <a:gd name="T35" fmla="*/ 1 h 154"/>
                <a:gd name="T36" fmla="*/ 2 w 177"/>
                <a:gd name="T37" fmla="*/ 1 h 154"/>
                <a:gd name="T38" fmla="*/ 2 w 177"/>
                <a:gd name="T39" fmla="*/ 1 h 154"/>
                <a:gd name="T40" fmla="*/ 2 w 177"/>
                <a:gd name="T41" fmla="*/ 1 h 154"/>
                <a:gd name="T42" fmla="*/ 1 w 177"/>
                <a:gd name="T43" fmla="*/ 1 h 154"/>
                <a:gd name="T44" fmla="*/ 1 w 177"/>
                <a:gd name="T45" fmla="*/ 0 h 154"/>
                <a:gd name="T46" fmla="*/ 1 w 177"/>
                <a:gd name="T47" fmla="*/ 0 h 154"/>
                <a:gd name="T48" fmla="*/ 1 w 177"/>
                <a:gd name="T49" fmla="*/ 0 h 154"/>
                <a:gd name="T50" fmla="*/ 1 w 177"/>
                <a:gd name="T51" fmla="*/ 0 h 154"/>
                <a:gd name="T52" fmla="*/ 0 w 177"/>
                <a:gd name="T53" fmla="*/ 0 h 154"/>
                <a:gd name="T54" fmla="*/ 0 w 177"/>
                <a:gd name="T55" fmla="*/ 0 h 154"/>
                <a:gd name="T56" fmla="*/ 0 w 177"/>
                <a:gd name="T57" fmla="*/ 0 h 1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77" h="154">
                  <a:moveTo>
                    <a:pt x="155" y="154"/>
                  </a:moveTo>
                  <a:lnTo>
                    <a:pt x="161" y="154"/>
                  </a:lnTo>
                  <a:lnTo>
                    <a:pt x="167" y="152"/>
                  </a:lnTo>
                  <a:lnTo>
                    <a:pt x="172" y="150"/>
                  </a:lnTo>
                  <a:lnTo>
                    <a:pt x="174" y="146"/>
                  </a:lnTo>
                  <a:lnTo>
                    <a:pt x="176" y="142"/>
                  </a:lnTo>
                  <a:lnTo>
                    <a:pt x="177" y="137"/>
                  </a:lnTo>
                  <a:lnTo>
                    <a:pt x="176" y="132"/>
                  </a:lnTo>
                  <a:lnTo>
                    <a:pt x="174" y="125"/>
                  </a:lnTo>
                  <a:lnTo>
                    <a:pt x="172" y="118"/>
                  </a:lnTo>
                  <a:lnTo>
                    <a:pt x="167" y="110"/>
                  </a:lnTo>
                  <a:lnTo>
                    <a:pt x="162" y="102"/>
                  </a:lnTo>
                  <a:lnTo>
                    <a:pt x="156" y="94"/>
                  </a:lnTo>
                  <a:lnTo>
                    <a:pt x="148" y="86"/>
                  </a:lnTo>
                  <a:lnTo>
                    <a:pt x="140" y="76"/>
                  </a:lnTo>
                  <a:lnTo>
                    <a:pt x="130" y="68"/>
                  </a:lnTo>
                  <a:lnTo>
                    <a:pt x="121" y="59"/>
                  </a:lnTo>
                  <a:lnTo>
                    <a:pt x="111" y="51"/>
                  </a:lnTo>
                  <a:lnTo>
                    <a:pt x="100" y="43"/>
                  </a:lnTo>
                  <a:lnTo>
                    <a:pt x="89" y="36"/>
                  </a:lnTo>
                  <a:lnTo>
                    <a:pt x="78" y="28"/>
                  </a:lnTo>
                  <a:lnTo>
                    <a:pt x="66" y="22"/>
                  </a:lnTo>
                  <a:lnTo>
                    <a:pt x="56" y="17"/>
                  </a:lnTo>
                  <a:lnTo>
                    <a:pt x="45" y="11"/>
                  </a:lnTo>
                  <a:lnTo>
                    <a:pt x="34" y="7"/>
                  </a:lnTo>
                  <a:lnTo>
                    <a:pt x="25" y="4"/>
                  </a:lnTo>
                  <a:lnTo>
                    <a:pt x="16" y="1"/>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81" name="Line 56"/>
            <p:cNvSpPr>
              <a:spLocks noChangeShapeType="1"/>
            </p:cNvSpPr>
            <p:nvPr/>
          </p:nvSpPr>
          <p:spPr bwMode="auto">
            <a:xfrm flipH="1">
              <a:off x="4425" y="2207"/>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82" name="Freeform 57"/>
            <p:cNvSpPr>
              <a:spLocks/>
            </p:cNvSpPr>
            <p:nvPr/>
          </p:nvSpPr>
          <p:spPr bwMode="auto">
            <a:xfrm>
              <a:off x="4170" y="1936"/>
              <a:ext cx="5" cy="15"/>
            </a:xfrm>
            <a:custGeom>
              <a:avLst/>
              <a:gdLst>
                <a:gd name="T0" fmla="*/ 0 w 16"/>
                <a:gd name="T1" fmla="*/ 0 h 56"/>
                <a:gd name="T2" fmla="*/ 0 w 16"/>
                <a:gd name="T3" fmla="*/ 0 h 56"/>
                <a:gd name="T4" fmla="*/ 0 w 16"/>
                <a:gd name="T5" fmla="*/ 0 h 56"/>
                <a:gd name="T6" fmla="*/ 0 w 16"/>
                <a:gd name="T7" fmla="*/ 0 h 56"/>
                <a:gd name="T8" fmla="*/ 0 w 16"/>
                <a:gd name="T9" fmla="*/ 0 h 56"/>
                <a:gd name="T10" fmla="*/ 0 w 16"/>
                <a:gd name="T11" fmla="*/ 0 h 56"/>
                <a:gd name="T12" fmla="*/ 0 w 16"/>
                <a:gd name="T13" fmla="*/ 1 h 56"/>
                <a:gd name="T14" fmla="*/ 0 w 16"/>
                <a:gd name="T15" fmla="*/ 1 h 56"/>
                <a:gd name="T16" fmla="*/ 0 w 16"/>
                <a:gd name="T17" fmla="*/ 1 h 56"/>
                <a:gd name="T18" fmla="*/ 0 w 16"/>
                <a:gd name="T19" fmla="*/ 1 h 56"/>
                <a:gd name="T20" fmla="*/ 0 w 16"/>
                <a:gd name="T21" fmla="*/ 1 h 56"/>
                <a:gd name="T22" fmla="*/ 0 w 16"/>
                <a:gd name="T23" fmla="*/ 1 h 56"/>
                <a:gd name="T24" fmla="*/ 0 w 16"/>
                <a:gd name="T25" fmla="*/ 1 h 56"/>
                <a:gd name="T26" fmla="*/ 0 w 16"/>
                <a:gd name="T27" fmla="*/ 1 h 56"/>
                <a:gd name="T28" fmla="*/ 0 w 16"/>
                <a:gd name="T29" fmla="*/ 1 h 56"/>
                <a:gd name="T30" fmla="*/ 1 w 16"/>
                <a:gd name="T31" fmla="*/ 1 h 56"/>
                <a:gd name="T32" fmla="*/ 1 w 16"/>
                <a:gd name="T33" fmla="*/ 1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56">
                  <a:moveTo>
                    <a:pt x="2" y="0"/>
                  </a:moveTo>
                  <a:lnTo>
                    <a:pt x="1" y="3"/>
                  </a:lnTo>
                  <a:lnTo>
                    <a:pt x="0" y="8"/>
                  </a:lnTo>
                  <a:lnTo>
                    <a:pt x="0" y="11"/>
                  </a:lnTo>
                  <a:lnTo>
                    <a:pt x="0" y="15"/>
                  </a:lnTo>
                  <a:lnTo>
                    <a:pt x="0" y="18"/>
                  </a:lnTo>
                  <a:lnTo>
                    <a:pt x="0" y="23"/>
                  </a:lnTo>
                  <a:lnTo>
                    <a:pt x="0" y="26"/>
                  </a:lnTo>
                  <a:lnTo>
                    <a:pt x="1" y="30"/>
                  </a:lnTo>
                  <a:lnTo>
                    <a:pt x="2" y="33"/>
                  </a:lnTo>
                  <a:lnTo>
                    <a:pt x="5" y="36"/>
                  </a:lnTo>
                  <a:lnTo>
                    <a:pt x="6" y="40"/>
                  </a:lnTo>
                  <a:lnTo>
                    <a:pt x="8" y="43"/>
                  </a:lnTo>
                  <a:lnTo>
                    <a:pt x="12" y="49"/>
                  </a:lnTo>
                  <a:lnTo>
                    <a:pt x="14" y="52"/>
                  </a:lnTo>
                  <a:lnTo>
                    <a:pt x="15" y="55"/>
                  </a:lnTo>
                  <a:lnTo>
                    <a:pt x="16"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83" name="Freeform 58"/>
            <p:cNvSpPr>
              <a:spLocks/>
            </p:cNvSpPr>
            <p:nvPr/>
          </p:nvSpPr>
          <p:spPr bwMode="auto">
            <a:xfrm>
              <a:off x="4137" y="1879"/>
              <a:ext cx="46" cy="72"/>
            </a:xfrm>
            <a:custGeom>
              <a:avLst/>
              <a:gdLst>
                <a:gd name="T0" fmla="*/ 3 w 170"/>
                <a:gd name="T1" fmla="*/ 1 h 267"/>
                <a:gd name="T2" fmla="*/ 3 w 170"/>
                <a:gd name="T3" fmla="*/ 1 h 267"/>
                <a:gd name="T4" fmla="*/ 3 w 170"/>
                <a:gd name="T5" fmla="*/ 1 h 267"/>
                <a:gd name="T6" fmla="*/ 3 w 170"/>
                <a:gd name="T7" fmla="*/ 0 h 267"/>
                <a:gd name="T8" fmla="*/ 3 w 170"/>
                <a:gd name="T9" fmla="*/ 0 h 267"/>
                <a:gd name="T10" fmla="*/ 3 w 170"/>
                <a:gd name="T11" fmla="*/ 0 h 267"/>
                <a:gd name="T12" fmla="*/ 3 w 170"/>
                <a:gd name="T13" fmla="*/ 0 h 267"/>
                <a:gd name="T14" fmla="*/ 3 w 170"/>
                <a:gd name="T15" fmla="*/ 0 h 267"/>
                <a:gd name="T16" fmla="*/ 3 w 170"/>
                <a:gd name="T17" fmla="*/ 0 h 267"/>
                <a:gd name="T18" fmla="*/ 3 w 170"/>
                <a:gd name="T19" fmla="*/ 0 h 267"/>
                <a:gd name="T20" fmla="*/ 2 w 170"/>
                <a:gd name="T21" fmla="*/ 0 h 267"/>
                <a:gd name="T22" fmla="*/ 2 w 170"/>
                <a:gd name="T23" fmla="*/ 0 h 267"/>
                <a:gd name="T24" fmla="*/ 2 w 170"/>
                <a:gd name="T25" fmla="*/ 0 h 267"/>
                <a:gd name="T26" fmla="*/ 2 w 170"/>
                <a:gd name="T27" fmla="*/ 0 h 267"/>
                <a:gd name="T28" fmla="*/ 2 w 170"/>
                <a:gd name="T29" fmla="*/ 0 h 267"/>
                <a:gd name="T30" fmla="*/ 2 w 170"/>
                <a:gd name="T31" fmla="*/ 0 h 267"/>
                <a:gd name="T32" fmla="*/ 2 w 170"/>
                <a:gd name="T33" fmla="*/ 0 h 267"/>
                <a:gd name="T34" fmla="*/ 1 w 170"/>
                <a:gd name="T35" fmla="*/ 1 h 267"/>
                <a:gd name="T36" fmla="*/ 1 w 170"/>
                <a:gd name="T37" fmla="*/ 1 h 267"/>
                <a:gd name="T38" fmla="*/ 1 w 170"/>
                <a:gd name="T39" fmla="*/ 1 h 267"/>
                <a:gd name="T40" fmla="*/ 1 w 170"/>
                <a:gd name="T41" fmla="*/ 1 h 267"/>
                <a:gd name="T42" fmla="*/ 1 w 170"/>
                <a:gd name="T43" fmla="*/ 1 h 267"/>
                <a:gd name="T44" fmla="*/ 1 w 170"/>
                <a:gd name="T45" fmla="*/ 1 h 267"/>
                <a:gd name="T46" fmla="*/ 1 w 170"/>
                <a:gd name="T47" fmla="*/ 1 h 267"/>
                <a:gd name="T48" fmla="*/ 1 w 170"/>
                <a:gd name="T49" fmla="*/ 2 h 267"/>
                <a:gd name="T50" fmla="*/ 0 w 170"/>
                <a:gd name="T51" fmla="*/ 3 h 267"/>
                <a:gd name="T52" fmla="*/ 0 w 170"/>
                <a:gd name="T53" fmla="*/ 4 h 267"/>
                <a:gd name="T54" fmla="*/ 0 w 170"/>
                <a:gd name="T55" fmla="*/ 4 h 267"/>
                <a:gd name="T56" fmla="*/ 0 w 170"/>
                <a:gd name="T57" fmla="*/ 4 h 267"/>
                <a:gd name="T58" fmla="*/ 0 w 170"/>
                <a:gd name="T59" fmla="*/ 4 h 267"/>
                <a:gd name="T60" fmla="*/ 0 w 170"/>
                <a:gd name="T61" fmla="*/ 5 h 267"/>
                <a:gd name="T62" fmla="*/ 0 w 170"/>
                <a:gd name="T63" fmla="*/ 5 h 267"/>
                <a:gd name="T64" fmla="*/ 0 w 170"/>
                <a:gd name="T65" fmla="*/ 5 h 267"/>
                <a:gd name="T66" fmla="*/ 0 w 170"/>
                <a:gd name="T67" fmla="*/ 5 h 267"/>
                <a:gd name="T68" fmla="*/ 0 w 170"/>
                <a:gd name="T69" fmla="*/ 5 h 267"/>
                <a:gd name="T70" fmla="*/ 0 w 170"/>
                <a:gd name="T71" fmla="*/ 5 h 267"/>
                <a:gd name="T72" fmla="*/ 1 w 170"/>
                <a:gd name="T73" fmla="*/ 5 h 267"/>
                <a:gd name="T74" fmla="*/ 1 w 170"/>
                <a:gd name="T75" fmla="*/ 5 h 267"/>
                <a:gd name="T76" fmla="*/ 1 w 170"/>
                <a:gd name="T77" fmla="*/ 5 h 267"/>
                <a:gd name="T78" fmla="*/ 1 w 170"/>
                <a:gd name="T79" fmla="*/ 5 h 267"/>
                <a:gd name="T80" fmla="*/ 1 w 170"/>
                <a:gd name="T81" fmla="*/ 5 h 267"/>
                <a:gd name="T82" fmla="*/ 1 w 170"/>
                <a:gd name="T83" fmla="*/ 5 h 267"/>
                <a:gd name="T84" fmla="*/ 2 w 170"/>
                <a:gd name="T85" fmla="*/ 5 h 267"/>
                <a:gd name="T86" fmla="*/ 2 w 170"/>
                <a:gd name="T87" fmla="*/ 5 h 267"/>
                <a:gd name="T88" fmla="*/ 2 w 170"/>
                <a:gd name="T89" fmla="*/ 5 h 267"/>
                <a:gd name="T90" fmla="*/ 2 w 170"/>
                <a:gd name="T91" fmla="*/ 5 h 267"/>
                <a:gd name="T92" fmla="*/ 2 w 170"/>
                <a:gd name="T93" fmla="*/ 5 h 267"/>
                <a:gd name="T94" fmla="*/ 2 w 170"/>
                <a:gd name="T95" fmla="*/ 5 h 267"/>
                <a:gd name="T96" fmla="*/ 2 w 170"/>
                <a:gd name="T97" fmla="*/ 5 h 267"/>
                <a:gd name="T98" fmla="*/ 2 w 170"/>
                <a:gd name="T99" fmla="*/ 4 h 267"/>
                <a:gd name="T100" fmla="*/ 2 w 170"/>
                <a:gd name="T101" fmla="*/ 4 h 267"/>
                <a:gd name="T102" fmla="*/ 2 w 170"/>
                <a:gd name="T103" fmla="*/ 4 h 267"/>
                <a:gd name="T104" fmla="*/ 3 w 170"/>
                <a:gd name="T105" fmla="*/ 3 h 267"/>
                <a:gd name="T106" fmla="*/ 3 w 170"/>
                <a:gd name="T107" fmla="*/ 2 h 267"/>
                <a:gd name="T108" fmla="*/ 3 w 170"/>
                <a:gd name="T109" fmla="*/ 2 h 267"/>
                <a:gd name="T110" fmla="*/ 3 w 170"/>
                <a:gd name="T111" fmla="*/ 1 h 267"/>
                <a:gd name="T112" fmla="*/ 3 w 170"/>
                <a:gd name="T113" fmla="*/ 1 h 267"/>
                <a:gd name="T114" fmla="*/ 3 w 170"/>
                <a:gd name="T115" fmla="*/ 1 h 26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0" h="267">
                  <a:moveTo>
                    <a:pt x="169" y="36"/>
                  </a:moveTo>
                  <a:lnTo>
                    <a:pt x="169" y="33"/>
                  </a:lnTo>
                  <a:lnTo>
                    <a:pt x="170" y="30"/>
                  </a:lnTo>
                  <a:lnTo>
                    <a:pt x="170" y="28"/>
                  </a:lnTo>
                  <a:lnTo>
                    <a:pt x="169" y="25"/>
                  </a:lnTo>
                  <a:lnTo>
                    <a:pt x="169" y="22"/>
                  </a:lnTo>
                  <a:lnTo>
                    <a:pt x="168" y="20"/>
                  </a:lnTo>
                  <a:lnTo>
                    <a:pt x="168" y="16"/>
                  </a:lnTo>
                  <a:lnTo>
                    <a:pt x="167" y="13"/>
                  </a:lnTo>
                  <a:lnTo>
                    <a:pt x="166" y="11"/>
                  </a:lnTo>
                  <a:lnTo>
                    <a:pt x="165" y="8"/>
                  </a:lnTo>
                  <a:lnTo>
                    <a:pt x="163" y="6"/>
                  </a:lnTo>
                  <a:lnTo>
                    <a:pt x="163" y="5"/>
                  </a:lnTo>
                  <a:lnTo>
                    <a:pt x="162" y="4"/>
                  </a:lnTo>
                  <a:lnTo>
                    <a:pt x="161" y="3"/>
                  </a:lnTo>
                  <a:lnTo>
                    <a:pt x="160" y="3"/>
                  </a:lnTo>
                  <a:lnTo>
                    <a:pt x="159" y="2"/>
                  </a:lnTo>
                  <a:lnTo>
                    <a:pt x="156" y="2"/>
                  </a:lnTo>
                  <a:lnTo>
                    <a:pt x="154" y="0"/>
                  </a:lnTo>
                  <a:lnTo>
                    <a:pt x="151" y="0"/>
                  </a:lnTo>
                  <a:lnTo>
                    <a:pt x="139" y="0"/>
                  </a:lnTo>
                  <a:lnTo>
                    <a:pt x="129" y="0"/>
                  </a:lnTo>
                  <a:lnTo>
                    <a:pt x="118" y="0"/>
                  </a:lnTo>
                  <a:lnTo>
                    <a:pt x="113" y="0"/>
                  </a:lnTo>
                  <a:lnTo>
                    <a:pt x="106" y="2"/>
                  </a:lnTo>
                  <a:lnTo>
                    <a:pt x="101" y="3"/>
                  </a:lnTo>
                  <a:lnTo>
                    <a:pt x="96" y="4"/>
                  </a:lnTo>
                  <a:lnTo>
                    <a:pt x="94" y="4"/>
                  </a:lnTo>
                  <a:lnTo>
                    <a:pt x="90" y="5"/>
                  </a:lnTo>
                  <a:lnTo>
                    <a:pt x="88" y="6"/>
                  </a:lnTo>
                  <a:lnTo>
                    <a:pt x="85" y="7"/>
                  </a:lnTo>
                  <a:lnTo>
                    <a:pt x="83" y="9"/>
                  </a:lnTo>
                  <a:lnTo>
                    <a:pt x="81" y="10"/>
                  </a:lnTo>
                  <a:lnTo>
                    <a:pt x="77" y="13"/>
                  </a:lnTo>
                  <a:lnTo>
                    <a:pt x="72" y="16"/>
                  </a:lnTo>
                  <a:lnTo>
                    <a:pt x="68" y="21"/>
                  </a:lnTo>
                  <a:lnTo>
                    <a:pt x="64" y="24"/>
                  </a:lnTo>
                  <a:lnTo>
                    <a:pt x="60" y="28"/>
                  </a:lnTo>
                  <a:lnTo>
                    <a:pt x="59" y="30"/>
                  </a:lnTo>
                  <a:lnTo>
                    <a:pt x="56" y="32"/>
                  </a:lnTo>
                  <a:lnTo>
                    <a:pt x="55" y="35"/>
                  </a:lnTo>
                  <a:lnTo>
                    <a:pt x="53" y="37"/>
                  </a:lnTo>
                  <a:lnTo>
                    <a:pt x="48" y="46"/>
                  </a:lnTo>
                  <a:lnTo>
                    <a:pt x="45" y="52"/>
                  </a:lnTo>
                  <a:lnTo>
                    <a:pt x="43" y="56"/>
                  </a:lnTo>
                  <a:lnTo>
                    <a:pt x="39" y="61"/>
                  </a:lnTo>
                  <a:lnTo>
                    <a:pt x="37" y="66"/>
                  </a:lnTo>
                  <a:lnTo>
                    <a:pt x="36" y="72"/>
                  </a:lnTo>
                  <a:lnTo>
                    <a:pt x="34" y="77"/>
                  </a:lnTo>
                  <a:lnTo>
                    <a:pt x="29" y="98"/>
                  </a:lnTo>
                  <a:lnTo>
                    <a:pt x="17" y="141"/>
                  </a:lnTo>
                  <a:lnTo>
                    <a:pt x="11" y="162"/>
                  </a:lnTo>
                  <a:lnTo>
                    <a:pt x="8" y="173"/>
                  </a:lnTo>
                  <a:lnTo>
                    <a:pt x="5" y="184"/>
                  </a:lnTo>
                  <a:lnTo>
                    <a:pt x="3" y="194"/>
                  </a:lnTo>
                  <a:lnTo>
                    <a:pt x="2" y="200"/>
                  </a:lnTo>
                  <a:lnTo>
                    <a:pt x="1" y="206"/>
                  </a:lnTo>
                  <a:lnTo>
                    <a:pt x="0" y="211"/>
                  </a:lnTo>
                  <a:lnTo>
                    <a:pt x="0" y="217"/>
                  </a:lnTo>
                  <a:lnTo>
                    <a:pt x="1" y="222"/>
                  </a:lnTo>
                  <a:lnTo>
                    <a:pt x="1" y="227"/>
                  </a:lnTo>
                  <a:lnTo>
                    <a:pt x="2" y="233"/>
                  </a:lnTo>
                  <a:lnTo>
                    <a:pt x="4" y="238"/>
                  </a:lnTo>
                  <a:lnTo>
                    <a:pt x="6" y="243"/>
                  </a:lnTo>
                  <a:lnTo>
                    <a:pt x="7" y="246"/>
                  </a:lnTo>
                  <a:lnTo>
                    <a:pt x="8" y="249"/>
                  </a:lnTo>
                  <a:lnTo>
                    <a:pt x="10" y="251"/>
                  </a:lnTo>
                  <a:lnTo>
                    <a:pt x="12" y="253"/>
                  </a:lnTo>
                  <a:lnTo>
                    <a:pt x="13" y="256"/>
                  </a:lnTo>
                  <a:lnTo>
                    <a:pt x="15" y="257"/>
                  </a:lnTo>
                  <a:lnTo>
                    <a:pt x="17" y="259"/>
                  </a:lnTo>
                  <a:lnTo>
                    <a:pt x="19" y="261"/>
                  </a:lnTo>
                  <a:lnTo>
                    <a:pt x="21" y="262"/>
                  </a:lnTo>
                  <a:lnTo>
                    <a:pt x="24" y="263"/>
                  </a:lnTo>
                  <a:lnTo>
                    <a:pt x="27" y="265"/>
                  </a:lnTo>
                  <a:lnTo>
                    <a:pt x="30" y="266"/>
                  </a:lnTo>
                  <a:lnTo>
                    <a:pt x="32" y="266"/>
                  </a:lnTo>
                  <a:lnTo>
                    <a:pt x="35" y="267"/>
                  </a:lnTo>
                  <a:lnTo>
                    <a:pt x="40" y="267"/>
                  </a:lnTo>
                  <a:lnTo>
                    <a:pt x="46" y="267"/>
                  </a:lnTo>
                  <a:lnTo>
                    <a:pt x="57" y="267"/>
                  </a:lnTo>
                  <a:lnTo>
                    <a:pt x="63" y="267"/>
                  </a:lnTo>
                  <a:lnTo>
                    <a:pt x="68" y="267"/>
                  </a:lnTo>
                  <a:lnTo>
                    <a:pt x="73" y="267"/>
                  </a:lnTo>
                  <a:lnTo>
                    <a:pt x="77" y="267"/>
                  </a:lnTo>
                  <a:lnTo>
                    <a:pt x="79" y="267"/>
                  </a:lnTo>
                  <a:lnTo>
                    <a:pt x="82" y="266"/>
                  </a:lnTo>
                  <a:lnTo>
                    <a:pt x="84" y="265"/>
                  </a:lnTo>
                  <a:lnTo>
                    <a:pt x="87" y="263"/>
                  </a:lnTo>
                  <a:lnTo>
                    <a:pt x="89" y="262"/>
                  </a:lnTo>
                  <a:lnTo>
                    <a:pt x="92" y="260"/>
                  </a:lnTo>
                  <a:lnTo>
                    <a:pt x="94" y="259"/>
                  </a:lnTo>
                  <a:lnTo>
                    <a:pt x="98" y="255"/>
                  </a:lnTo>
                  <a:lnTo>
                    <a:pt x="102" y="252"/>
                  </a:lnTo>
                  <a:lnTo>
                    <a:pt x="105" y="247"/>
                  </a:lnTo>
                  <a:lnTo>
                    <a:pt x="110" y="243"/>
                  </a:lnTo>
                  <a:lnTo>
                    <a:pt x="112" y="238"/>
                  </a:lnTo>
                  <a:lnTo>
                    <a:pt x="115" y="234"/>
                  </a:lnTo>
                  <a:lnTo>
                    <a:pt x="117" y="228"/>
                  </a:lnTo>
                  <a:lnTo>
                    <a:pt x="119" y="223"/>
                  </a:lnTo>
                  <a:lnTo>
                    <a:pt x="121" y="218"/>
                  </a:lnTo>
                  <a:lnTo>
                    <a:pt x="122" y="212"/>
                  </a:lnTo>
                  <a:lnTo>
                    <a:pt x="125" y="207"/>
                  </a:lnTo>
                  <a:lnTo>
                    <a:pt x="127" y="196"/>
                  </a:lnTo>
                  <a:lnTo>
                    <a:pt x="130" y="186"/>
                  </a:lnTo>
                  <a:lnTo>
                    <a:pt x="135" y="164"/>
                  </a:lnTo>
                  <a:lnTo>
                    <a:pt x="141" y="142"/>
                  </a:lnTo>
                  <a:lnTo>
                    <a:pt x="146" y="121"/>
                  </a:lnTo>
                  <a:lnTo>
                    <a:pt x="151" y="99"/>
                  </a:lnTo>
                  <a:lnTo>
                    <a:pt x="158" y="78"/>
                  </a:lnTo>
                  <a:lnTo>
                    <a:pt x="161" y="68"/>
                  </a:lnTo>
                  <a:lnTo>
                    <a:pt x="164" y="57"/>
                  </a:lnTo>
                  <a:lnTo>
                    <a:pt x="165" y="52"/>
                  </a:lnTo>
                  <a:lnTo>
                    <a:pt x="166" y="46"/>
                  </a:lnTo>
                  <a:lnTo>
                    <a:pt x="167" y="41"/>
                  </a:lnTo>
                  <a:lnTo>
                    <a:pt x="168"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84" name="Freeform 59"/>
            <p:cNvSpPr>
              <a:spLocks/>
            </p:cNvSpPr>
            <p:nvPr/>
          </p:nvSpPr>
          <p:spPr bwMode="auto">
            <a:xfrm>
              <a:off x="4134" y="1381"/>
              <a:ext cx="55" cy="108"/>
            </a:xfrm>
            <a:custGeom>
              <a:avLst/>
              <a:gdLst>
                <a:gd name="T0" fmla="*/ 0 w 200"/>
                <a:gd name="T1" fmla="*/ 8 h 398"/>
                <a:gd name="T2" fmla="*/ 4 w 200"/>
                <a:gd name="T3" fmla="*/ 0 h 398"/>
                <a:gd name="T4" fmla="*/ 4 w 200"/>
                <a:gd name="T5" fmla="*/ 8 h 398"/>
                <a:gd name="T6" fmla="*/ 0 60000 65536"/>
                <a:gd name="T7" fmla="*/ 0 60000 65536"/>
                <a:gd name="T8" fmla="*/ 0 60000 65536"/>
              </a:gdLst>
              <a:ahLst/>
              <a:cxnLst>
                <a:cxn ang="T6">
                  <a:pos x="T0" y="T1"/>
                </a:cxn>
                <a:cxn ang="T7">
                  <a:pos x="T2" y="T3"/>
                </a:cxn>
                <a:cxn ang="T8">
                  <a:pos x="T4" y="T5"/>
                </a:cxn>
              </a:cxnLst>
              <a:rect l="0" t="0" r="r" b="b"/>
              <a:pathLst>
                <a:path w="200" h="398">
                  <a:moveTo>
                    <a:pt x="0" y="398"/>
                  </a:moveTo>
                  <a:lnTo>
                    <a:pt x="200" y="0"/>
                  </a:lnTo>
                  <a:lnTo>
                    <a:pt x="187" y="3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85" name="Line 60"/>
            <p:cNvSpPr>
              <a:spLocks noChangeShapeType="1"/>
            </p:cNvSpPr>
            <p:nvPr/>
          </p:nvSpPr>
          <p:spPr bwMode="auto">
            <a:xfrm flipH="1">
              <a:off x="4151" y="1459"/>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86" name="Freeform 61"/>
            <p:cNvSpPr>
              <a:spLocks/>
            </p:cNvSpPr>
            <p:nvPr/>
          </p:nvSpPr>
          <p:spPr bwMode="auto">
            <a:xfrm>
              <a:off x="4653" y="911"/>
              <a:ext cx="51" cy="61"/>
            </a:xfrm>
            <a:custGeom>
              <a:avLst/>
              <a:gdLst>
                <a:gd name="T0" fmla="*/ 0 w 190"/>
                <a:gd name="T1" fmla="*/ 5 h 221"/>
                <a:gd name="T2" fmla="*/ 2 w 190"/>
                <a:gd name="T3" fmla="*/ 5 h 221"/>
                <a:gd name="T4" fmla="*/ 2 w 190"/>
                <a:gd name="T5" fmla="*/ 5 h 221"/>
                <a:gd name="T6" fmla="*/ 2 w 190"/>
                <a:gd name="T7" fmla="*/ 5 h 221"/>
                <a:gd name="T8" fmla="*/ 2 w 190"/>
                <a:gd name="T9" fmla="*/ 4 h 221"/>
                <a:gd name="T10" fmla="*/ 2 w 190"/>
                <a:gd name="T11" fmla="*/ 4 h 221"/>
                <a:gd name="T12" fmla="*/ 2 w 190"/>
                <a:gd name="T13" fmla="*/ 4 h 221"/>
                <a:gd name="T14" fmla="*/ 3 w 190"/>
                <a:gd name="T15" fmla="*/ 4 h 221"/>
                <a:gd name="T16" fmla="*/ 3 w 190"/>
                <a:gd name="T17" fmla="*/ 4 h 221"/>
                <a:gd name="T18" fmla="*/ 3 w 190"/>
                <a:gd name="T19" fmla="*/ 4 h 221"/>
                <a:gd name="T20" fmla="*/ 3 w 190"/>
                <a:gd name="T21" fmla="*/ 3 h 221"/>
                <a:gd name="T22" fmla="*/ 3 w 190"/>
                <a:gd name="T23" fmla="*/ 3 h 221"/>
                <a:gd name="T24" fmla="*/ 3 w 190"/>
                <a:gd name="T25" fmla="*/ 3 h 221"/>
                <a:gd name="T26" fmla="*/ 3 w 190"/>
                <a:gd name="T27" fmla="*/ 2 h 221"/>
                <a:gd name="T28" fmla="*/ 3 w 190"/>
                <a:gd name="T29" fmla="*/ 2 h 221"/>
                <a:gd name="T30" fmla="*/ 4 w 190"/>
                <a:gd name="T31" fmla="*/ 2 h 221"/>
                <a:gd name="T32" fmla="*/ 4 w 190"/>
                <a:gd name="T33" fmla="*/ 1 h 221"/>
                <a:gd name="T34" fmla="*/ 4 w 190"/>
                <a:gd name="T35" fmla="*/ 1 h 221"/>
                <a:gd name="T36" fmla="*/ 3 w 190"/>
                <a:gd name="T37" fmla="*/ 1 h 221"/>
                <a:gd name="T38" fmla="*/ 3 w 190"/>
                <a:gd name="T39" fmla="*/ 1 h 221"/>
                <a:gd name="T40" fmla="*/ 3 w 190"/>
                <a:gd name="T41" fmla="*/ 1 h 221"/>
                <a:gd name="T42" fmla="*/ 3 w 190"/>
                <a:gd name="T43" fmla="*/ 0 h 221"/>
                <a:gd name="T44" fmla="*/ 3 w 190"/>
                <a:gd name="T45" fmla="*/ 0 h 221"/>
                <a:gd name="T46" fmla="*/ 3 w 190"/>
                <a:gd name="T47" fmla="*/ 0 h 221"/>
                <a:gd name="T48" fmla="*/ 3 w 190"/>
                <a:gd name="T49" fmla="*/ 0 h 221"/>
                <a:gd name="T50" fmla="*/ 3 w 190"/>
                <a:gd name="T51" fmla="*/ 0 h 221"/>
                <a:gd name="T52" fmla="*/ 1 w 190"/>
                <a:gd name="T53" fmla="*/ 0 h 22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0" h="221">
                  <a:moveTo>
                    <a:pt x="0" y="221"/>
                  </a:moveTo>
                  <a:lnTo>
                    <a:pt x="78" y="221"/>
                  </a:lnTo>
                  <a:lnTo>
                    <a:pt x="88" y="220"/>
                  </a:lnTo>
                  <a:lnTo>
                    <a:pt x="99" y="218"/>
                  </a:lnTo>
                  <a:lnTo>
                    <a:pt x="110" y="213"/>
                  </a:lnTo>
                  <a:lnTo>
                    <a:pt x="120" y="207"/>
                  </a:lnTo>
                  <a:lnTo>
                    <a:pt x="131" y="199"/>
                  </a:lnTo>
                  <a:lnTo>
                    <a:pt x="141" y="190"/>
                  </a:lnTo>
                  <a:lnTo>
                    <a:pt x="151" y="178"/>
                  </a:lnTo>
                  <a:lnTo>
                    <a:pt x="160" y="166"/>
                  </a:lnTo>
                  <a:lnTo>
                    <a:pt x="167" y="153"/>
                  </a:lnTo>
                  <a:lnTo>
                    <a:pt x="174" y="139"/>
                  </a:lnTo>
                  <a:lnTo>
                    <a:pt x="180" y="126"/>
                  </a:lnTo>
                  <a:lnTo>
                    <a:pt x="185" y="111"/>
                  </a:lnTo>
                  <a:lnTo>
                    <a:pt x="188" y="97"/>
                  </a:lnTo>
                  <a:lnTo>
                    <a:pt x="189" y="82"/>
                  </a:lnTo>
                  <a:lnTo>
                    <a:pt x="190" y="68"/>
                  </a:lnTo>
                  <a:lnTo>
                    <a:pt x="189" y="55"/>
                  </a:lnTo>
                  <a:lnTo>
                    <a:pt x="186" y="44"/>
                  </a:lnTo>
                  <a:lnTo>
                    <a:pt x="183" y="33"/>
                  </a:lnTo>
                  <a:lnTo>
                    <a:pt x="178" y="23"/>
                  </a:lnTo>
                  <a:lnTo>
                    <a:pt x="171" y="15"/>
                  </a:lnTo>
                  <a:lnTo>
                    <a:pt x="164" y="9"/>
                  </a:lnTo>
                  <a:lnTo>
                    <a:pt x="156" y="4"/>
                  </a:lnTo>
                  <a:lnTo>
                    <a:pt x="147" y="1"/>
                  </a:lnTo>
                  <a:lnTo>
                    <a:pt x="137" y="0"/>
                  </a:lnTo>
                  <a:lnTo>
                    <a:pt x="5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87" name="Freeform 62"/>
            <p:cNvSpPr>
              <a:spLocks/>
            </p:cNvSpPr>
            <p:nvPr/>
          </p:nvSpPr>
          <p:spPr bwMode="auto">
            <a:xfrm>
              <a:off x="4653" y="864"/>
              <a:ext cx="62" cy="108"/>
            </a:xfrm>
            <a:custGeom>
              <a:avLst/>
              <a:gdLst>
                <a:gd name="T0" fmla="*/ 3 w 227"/>
                <a:gd name="T1" fmla="*/ 4 h 398"/>
                <a:gd name="T2" fmla="*/ 3 w 227"/>
                <a:gd name="T3" fmla="*/ 4 h 398"/>
                <a:gd name="T4" fmla="*/ 3 w 227"/>
                <a:gd name="T5" fmla="*/ 4 h 398"/>
                <a:gd name="T6" fmla="*/ 3 w 227"/>
                <a:gd name="T7" fmla="*/ 3 h 398"/>
                <a:gd name="T8" fmla="*/ 4 w 227"/>
                <a:gd name="T9" fmla="*/ 3 h 398"/>
                <a:gd name="T10" fmla="*/ 4 w 227"/>
                <a:gd name="T11" fmla="*/ 3 h 398"/>
                <a:gd name="T12" fmla="*/ 4 w 227"/>
                <a:gd name="T13" fmla="*/ 3 h 398"/>
                <a:gd name="T14" fmla="*/ 4 w 227"/>
                <a:gd name="T15" fmla="*/ 3 h 398"/>
                <a:gd name="T16" fmla="*/ 4 w 227"/>
                <a:gd name="T17" fmla="*/ 2 h 398"/>
                <a:gd name="T18" fmla="*/ 4 w 227"/>
                <a:gd name="T19" fmla="*/ 2 h 398"/>
                <a:gd name="T20" fmla="*/ 4 w 227"/>
                <a:gd name="T21" fmla="*/ 2 h 398"/>
                <a:gd name="T22" fmla="*/ 5 w 227"/>
                <a:gd name="T23" fmla="*/ 2 h 398"/>
                <a:gd name="T24" fmla="*/ 5 w 227"/>
                <a:gd name="T25" fmla="*/ 2 h 398"/>
                <a:gd name="T26" fmla="*/ 5 w 227"/>
                <a:gd name="T27" fmla="*/ 1 h 398"/>
                <a:gd name="T28" fmla="*/ 5 w 227"/>
                <a:gd name="T29" fmla="*/ 1 h 398"/>
                <a:gd name="T30" fmla="*/ 5 w 227"/>
                <a:gd name="T31" fmla="*/ 1 h 398"/>
                <a:gd name="T32" fmla="*/ 5 w 227"/>
                <a:gd name="T33" fmla="*/ 1 h 398"/>
                <a:gd name="T34" fmla="*/ 4 w 227"/>
                <a:gd name="T35" fmla="*/ 1 h 398"/>
                <a:gd name="T36" fmla="*/ 4 w 227"/>
                <a:gd name="T37" fmla="*/ 0 h 398"/>
                <a:gd name="T38" fmla="*/ 4 w 227"/>
                <a:gd name="T39" fmla="*/ 0 h 398"/>
                <a:gd name="T40" fmla="*/ 4 w 227"/>
                <a:gd name="T41" fmla="*/ 0 h 398"/>
                <a:gd name="T42" fmla="*/ 4 w 227"/>
                <a:gd name="T43" fmla="*/ 0 h 398"/>
                <a:gd name="T44" fmla="*/ 4 w 227"/>
                <a:gd name="T45" fmla="*/ 0 h 398"/>
                <a:gd name="T46" fmla="*/ 2 w 227"/>
                <a:gd name="T47" fmla="*/ 0 h 398"/>
                <a:gd name="T48" fmla="*/ 0 w 227"/>
                <a:gd name="T49" fmla="*/ 8 h 39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27" h="398">
                  <a:moveTo>
                    <a:pt x="137" y="177"/>
                  </a:moveTo>
                  <a:lnTo>
                    <a:pt x="146" y="176"/>
                  </a:lnTo>
                  <a:lnTo>
                    <a:pt x="155" y="174"/>
                  </a:lnTo>
                  <a:lnTo>
                    <a:pt x="165" y="170"/>
                  </a:lnTo>
                  <a:lnTo>
                    <a:pt x="174" y="163"/>
                  </a:lnTo>
                  <a:lnTo>
                    <a:pt x="183" y="156"/>
                  </a:lnTo>
                  <a:lnTo>
                    <a:pt x="192" y="146"/>
                  </a:lnTo>
                  <a:lnTo>
                    <a:pt x="200" y="137"/>
                  </a:lnTo>
                  <a:lnTo>
                    <a:pt x="207" y="126"/>
                  </a:lnTo>
                  <a:lnTo>
                    <a:pt x="214" y="113"/>
                  </a:lnTo>
                  <a:lnTo>
                    <a:pt x="218" y="101"/>
                  </a:lnTo>
                  <a:lnTo>
                    <a:pt x="222" y="89"/>
                  </a:lnTo>
                  <a:lnTo>
                    <a:pt x="226" y="76"/>
                  </a:lnTo>
                  <a:lnTo>
                    <a:pt x="227" y="63"/>
                  </a:lnTo>
                  <a:lnTo>
                    <a:pt x="227" y="51"/>
                  </a:lnTo>
                  <a:lnTo>
                    <a:pt x="226" y="41"/>
                  </a:lnTo>
                  <a:lnTo>
                    <a:pt x="223" y="30"/>
                  </a:lnTo>
                  <a:lnTo>
                    <a:pt x="219" y="22"/>
                  </a:lnTo>
                  <a:lnTo>
                    <a:pt x="214" y="14"/>
                  </a:lnTo>
                  <a:lnTo>
                    <a:pt x="207" y="8"/>
                  </a:lnTo>
                  <a:lnTo>
                    <a:pt x="201" y="3"/>
                  </a:lnTo>
                  <a:lnTo>
                    <a:pt x="193" y="1"/>
                  </a:lnTo>
                  <a:lnTo>
                    <a:pt x="184" y="0"/>
                  </a:lnTo>
                  <a:lnTo>
                    <a:pt x="106" y="0"/>
                  </a:lnTo>
                  <a:lnTo>
                    <a:pt x="0" y="3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88" name="Freeform 63"/>
            <p:cNvSpPr>
              <a:spLocks/>
            </p:cNvSpPr>
            <p:nvPr/>
          </p:nvSpPr>
          <p:spPr bwMode="auto">
            <a:xfrm>
              <a:off x="4675" y="1620"/>
              <a:ext cx="48" cy="108"/>
            </a:xfrm>
            <a:custGeom>
              <a:avLst/>
              <a:gdLst>
                <a:gd name="T0" fmla="*/ 2 w 178"/>
                <a:gd name="T1" fmla="*/ 0 h 399"/>
                <a:gd name="T2" fmla="*/ 0 w 178"/>
                <a:gd name="T3" fmla="*/ 8 h 399"/>
                <a:gd name="T4" fmla="*/ 1 w 178"/>
                <a:gd name="T5" fmla="*/ 8 h 399"/>
                <a:gd name="T6" fmla="*/ 2 w 178"/>
                <a:gd name="T7" fmla="*/ 8 h 399"/>
                <a:gd name="T8" fmla="*/ 2 w 178"/>
                <a:gd name="T9" fmla="*/ 8 h 399"/>
                <a:gd name="T10" fmla="*/ 2 w 178"/>
                <a:gd name="T11" fmla="*/ 8 h 399"/>
                <a:gd name="T12" fmla="*/ 2 w 178"/>
                <a:gd name="T13" fmla="*/ 8 h 399"/>
                <a:gd name="T14" fmla="*/ 2 w 178"/>
                <a:gd name="T15" fmla="*/ 8 h 399"/>
                <a:gd name="T16" fmla="*/ 2 w 178"/>
                <a:gd name="T17" fmla="*/ 7 h 399"/>
                <a:gd name="T18" fmla="*/ 2 w 178"/>
                <a:gd name="T19" fmla="*/ 7 h 399"/>
                <a:gd name="T20" fmla="*/ 3 w 178"/>
                <a:gd name="T21" fmla="*/ 7 h 399"/>
                <a:gd name="T22" fmla="*/ 3 w 178"/>
                <a:gd name="T23" fmla="*/ 6 h 399"/>
                <a:gd name="T24" fmla="*/ 3 w 178"/>
                <a:gd name="T25" fmla="*/ 6 h 399"/>
                <a:gd name="T26" fmla="*/ 4 w 178"/>
                <a:gd name="T27" fmla="*/ 4 h 399"/>
                <a:gd name="T28" fmla="*/ 4 w 178"/>
                <a:gd name="T29" fmla="*/ 4 h 399"/>
                <a:gd name="T30" fmla="*/ 4 w 178"/>
                <a:gd name="T31" fmla="*/ 4 h 399"/>
                <a:gd name="T32" fmla="*/ 4 w 178"/>
                <a:gd name="T33" fmla="*/ 4 h 399"/>
                <a:gd name="T34" fmla="*/ 4 w 178"/>
                <a:gd name="T35" fmla="*/ 3 h 399"/>
                <a:gd name="T36" fmla="*/ 4 w 178"/>
                <a:gd name="T37" fmla="*/ 3 h 399"/>
                <a:gd name="T38" fmla="*/ 3 w 178"/>
                <a:gd name="T39" fmla="*/ 3 h 399"/>
                <a:gd name="T40" fmla="*/ 3 w 178"/>
                <a:gd name="T41" fmla="*/ 3 h 399"/>
                <a:gd name="T42" fmla="*/ 3 w 178"/>
                <a:gd name="T43" fmla="*/ 3 h 399"/>
                <a:gd name="T44" fmla="*/ 3 w 178"/>
                <a:gd name="T45" fmla="*/ 3 h 399"/>
                <a:gd name="T46" fmla="*/ 3 w 178"/>
                <a:gd name="T47" fmla="*/ 3 h 399"/>
                <a:gd name="T48" fmla="*/ 1 w 178"/>
                <a:gd name="T49" fmla="*/ 3 h 3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78" h="399">
                  <a:moveTo>
                    <a:pt x="106" y="0"/>
                  </a:moveTo>
                  <a:lnTo>
                    <a:pt x="0" y="399"/>
                  </a:lnTo>
                  <a:lnTo>
                    <a:pt x="70" y="399"/>
                  </a:lnTo>
                  <a:lnTo>
                    <a:pt x="78" y="398"/>
                  </a:lnTo>
                  <a:lnTo>
                    <a:pt x="87" y="395"/>
                  </a:lnTo>
                  <a:lnTo>
                    <a:pt x="97" y="391"/>
                  </a:lnTo>
                  <a:lnTo>
                    <a:pt x="105" y="384"/>
                  </a:lnTo>
                  <a:lnTo>
                    <a:pt x="114" y="376"/>
                  </a:lnTo>
                  <a:lnTo>
                    <a:pt x="122" y="367"/>
                  </a:lnTo>
                  <a:lnTo>
                    <a:pt x="130" y="357"/>
                  </a:lnTo>
                  <a:lnTo>
                    <a:pt x="135" y="345"/>
                  </a:lnTo>
                  <a:lnTo>
                    <a:pt x="140" y="333"/>
                  </a:lnTo>
                  <a:lnTo>
                    <a:pt x="145" y="322"/>
                  </a:lnTo>
                  <a:lnTo>
                    <a:pt x="174" y="211"/>
                  </a:lnTo>
                  <a:lnTo>
                    <a:pt x="176" y="198"/>
                  </a:lnTo>
                  <a:lnTo>
                    <a:pt x="178" y="186"/>
                  </a:lnTo>
                  <a:lnTo>
                    <a:pt x="178" y="176"/>
                  </a:lnTo>
                  <a:lnTo>
                    <a:pt x="176" y="165"/>
                  </a:lnTo>
                  <a:lnTo>
                    <a:pt x="173" y="155"/>
                  </a:lnTo>
                  <a:lnTo>
                    <a:pt x="169" y="148"/>
                  </a:lnTo>
                  <a:lnTo>
                    <a:pt x="163" y="142"/>
                  </a:lnTo>
                  <a:lnTo>
                    <a:pt x="156" y="136"/>
                  </a:lnTo>
                  <a:lnTo>
                    <a:pt x="149" y="134"/>
                  </a:lnTo>
                  <a:lnTo>
                    <a:pt x="140" y="133"/>
                  </a:lnTo>
                  <a:lnTo>
                    <a:pt x="71" y="1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89" name="Line 64"/>
            <p:cNvSpPr>
              <a:spLocks noChangeShapeType="1"/>
            </p:cNvSpPr>
            <p:nvPr/>
          </p:nvSpPr>
          <p:spPr bwMode="auto">
            <a:xfrm>
              <a:off x="4221" y="1472"/>
              <a:ext cx="962" cy="1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0" name="Line 65"/>
            <p:cNvSpPr>
              <a:spLocks noChangeShapeType="1"/>
            </p:cNvSpPr>
            <p:nvPr/>
          </p:nvSpPr>
          <p:spPr bwMode="auto">
            <a:xfrm flipH="1" flipV="1">
              <a:off x="4221" y="1945"/>
              <a:ext cx="962" cy="17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1" name="Line 66"/>
            <p:cNvSpPr>
              <a:spLocks noChangeShapeType="1"/>
            </p:cNvSpPr>
            <p:nvPr/>
          </p:nvSpPr>
          <p:spPr bwMode="auto">
            <a:xfrm flipV="1">
              <a:off x="4221" y="1472"/>
              <a:ext cx="0" cy="4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2" name="Line 67"/>
            <p:cNvSpPr>
              <a:spLocks noChangeShapeType="1"/>
            </p:cNvSpPr>
            <p:nvPr/>
          </p:nvSpPr>
          <p:spPr bwMode="auto">
            <a:xfrm flipV="1">
              <a:off x="5183" y="1646"/>
              <a:ext cx="0" cy="4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3" name="Line 68"/>
            <p:cNvSpPr>
              <a:spLocks noChangeShapeType="1"/>
            </p:cNvSpPr>
            <p:nvPr/>
          </p:nvSpPr>
          <p:spPr bwMode="auto">
            <a:xfrm flipV="1">
              <a:off x="4221" y="1735"/>
              <a:ext cx="415" cy="21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4" name="Line 69"/>
            <p:cNvSpPr>
              <a:spLocks noChangeShapeType="1"/>
            </p:cNvSpPr>
            <p:nvPr/>
          </p:nvSpPr>
          <p:spPr bwMode="auto">
            <a:xfrm>
              <a:off x="4636" y="1735"/>
              <a:ext cx="547" cy="3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5" name="Line 70"/>
            <p:cNvSpPr>
              <a:spLocks noChangeShapeType="1"/>
            </p:cNvSpPr>
            <p:nvPr/>
          </p:nvSpPr>
          <p:spPr bwMode="auto">
            <a:xfrm flipV="1">
              <a:off x="4221" y="1012"/>
              <a:ext cx="415" cy="4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6" name="Line 71"/>
            <p:cNvSpPr>
              <a:spLocks noChangeShapeType="1"/>
            </p:cNvSpPr>
            <p:nvPr/>
          </p:nvSpPr>
          <p:spPr bwMode="auto">
            <a:xfrm flipH="1" flipV="1">
              <a:off x="4636" y="1012"/>
              <a:ext cx="547" cy="63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7" name="Line 72"/>
            <p:cNvSpPr>
              <a:spLocks noChangeShapeType="1"/>
            </p:cNvSpPr>
            <p:nvPr/>
          </p:nvSpPr>
          <p:spPr bwMode="auto">
            <a:xfrm>
              <a:off x="4636" y="1548"/>
              <a:ext cx="0" cy="1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8" name="Line 73"/>
            <p:cNvSpPr>
              <a:spLocks noChangeShapeType="1"/>
            </p:cNvSpPr>
            <p:nvPr/>
          </p:nvSpPr>
          <p:spPr bwMode="auto">
            <a:xfrm flipH="1">
              <a:off x="5253" y="217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99" name="Freeform 74"/>
            <p:cNvSpPr>
              <a:spLocks/>
            </p:cNvSpPr>
            <p:nvPr/>
          </p:nvSpPr>
          <p:spPr bwMode="auto">
            <a:xfrm>
              <a:off x="5244" y="2150"/>
              <a:ext cx="9" cy="21"/>
            </a:xfrm>
            <a:custGeom>
              <a:avLst/>
              <a:gdLst>
                <a:gd name="T0" fmla="*/ 0 w 37"/>
                <a:gd name="T1" fmla="*/ 0 h 77"/>
                <a:gd name="T2" fmla="*/ 0 w 37"/>
                <a:gd name="T3" fmla="*/ 0 h 77"/>
                <a:gd name="T4" fmla="*/ 0 w 37"/>
                <a:gd name="T5" fmla="*/ 0 h 77"/>
                <a:gd name="T6" fmla="*/ 0 w 37"/>
                <a:gd name="T7" fmla="*/ 1 h 77"/>
                <a:gd name="T8" fmla="*/ 0 w 37"/>
                <a:gd name="T9" fmla="*/ 1 h 77"/>
                <a:gd name="T10" fmla="*/ 0 w 37"/>
                <a:gd name="T11" fmla="*/ 1 h 77"/>
                <a:gd name="T12" fmla="*/ 0 w 37"/>
                <a:gd name="T13" fmla="*/ 1 h 77"/>
                <a:gd name="T14" fmla="*/ 0 w 37"/>
                <a:gd name="T15" fmla="*/ 1 h 77"/>
                <a:gd name="T16" fmla="*/ 0 w 37"/>
                <a:gd name="T17" fmla="*/ 1 h 77"/>
                <a:gd name="T18" fmla="*/ 0 w 37"/>
                <a:gd name="T19" fmla="*/ 1 h 77"/>
                <a:gd name="T20" fmla="*/ 0 w 37"/>
                <a:gd name="T21" fmla="*/ 1 h 77"/>
                <a:gd name="T22" fmla="*/ 0 w 37"/>
                <a:gd name="T23" fmla="*/ 1 h 77"/>
                <a:gd name="T24" fmla="*/ 0 w 37"/>
                <a:gd name="T25" fmla="*/ 1 h 77"/>
                <a:gd name="T26" fmla="*/ 0 w 37"/>
                <a:gd name="T27" fmla="*/ 2 h 77"/>
                <a:gd name="T28" fmla="*/ 0 w 37"/>
                <a:gd name="T29" fmla="*/ 2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7" h="77">
                  <a:moveTo>
                    <a:pt x="4" y="0"/>
                  </a:moveTo>
                  <a:lnTo>
                    <a:pt x="2" y="9"/>
                  </a:lnTo>
                  <a:lnTo>
                    <a:pt x="1" y="17"/>
                  </a:lnTo>
                  <a:lnTo>
                    <a:pt x="0" y="26"/>
                  </a:lnTo>
                  <a:lnTo>
                    <a:pt x="0" y="33"/>
                  </a:lnTo>
                  <a:lnTo>
                    <a:pt x="1" y="41"/>
                  </a:lnTo>
                  <a:lnTo>
                    <a:pt x="3" y="48"/>
                  </a:lnTo>
                  <a:lnTo>
                    <a:pt x="5" y="55"/>
                  </a:lnTo>
                  <a:lnTo>
                    <a:pt x="8" y="60"/>
                  </a:lnTo>
                  <a:lnTo>
                    <a:pt x="11" y="65"/>
                  </a:lnTo>
                  <a:lnTo>
                    <a:pt x="15" y="70"/>
                  </a:lnTo>
                  <a:lnTo>
                    <a:pt x="20" y="73"/>
                  </a:lnTo>
                  <a:lnTo>
                    <a:pt x="25" y="75"/>
                  </a:lnTo>
                  <a:lnTo>
                    <a:pt x="30" y="77"/>
                  </a:lnTo>
                  <a:lnTo>
                    <a:pt x="37"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400" name="Line 75"/>
            <p:cNvSpPr>
              <a:spLocks noChangeShapeType="1"/>
            </p:cNvSpPr>
            <p:nvPr/>
          </p:nvSpPr>
          <p:spPr bwMode="auto">
            <a:xfrm flipV="1">
              <a:off x="5244" y="2122"/>
              <a:ext cx="7"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401" name="Freeform 76"/>
            <p:cNvSpPr>
              <a:spLocks/>
            </p:cNvSpPr>
            <p:nvPr/>
          </p:nvSpPr>
          <p:spPr bwMode="auto">
            <a:xfrm>
              <a:off x="5251" y="2101"/>
              <a:ext cx="21" cy="21"/>
            </a:xfrm>
            <a:custGeom>
              <a:avLst/>
              <a:gdLst>
                <a:gd name="T0" fmla="*/ 2 w 75"/>
                <a:gd name="T1" fmla="*/ 0 h 78"/>
                <a:gd name="T2" fmla="*/ 1 w 75"/>
                <a:gd name="T3" fmla="*/ 0 h 78"/>
                <a:gd name="T4" fmla="*/ 1 w 75"/>
                <a:gd name="T5" fmla="*/ 0 h 78"/>
                <a:gd name="T6" fmla="*/ 1 w 75"/>
                <a:gd name="T7" fmla="*/ 0 h 78"/>
                <a:gd name="T8" fmla="*/ 1 w 75"/>
                <a:gd name="T9" fmla="*/ 0 h 78"/>
                <a:gd name="T10" fmla="*/ 1 w 75"/>
                <a:gd name="T11" fmla="*/ 0 h 78"/>
                <a:gd name="T12" fmla="*/ 1 w 75"/>
                <a:gd name="T13" fmla="*/ 0 h 78"/>
                <a:gd name="T14" fmla="*/ 1 w 75"/>
                <a:gd name="T15" fmla="*/ 1 h 78"/>
                <a:gd name="T16" fmla="*/ 1 w 75"/>
                <a:gd name="T17" fmla="*/ 1 h 78"/>
                <a:gd name="T18" fmla="*/ 1 w 75"/>
                <a:gd name="T19" fmla="*/ 1 h 78"/>
                <a:gd name="T20" fmla="*/ 0 w 75"/>
                <a:gd name="T21" fmla="*/ 1 h 78"/>
                <a:gd name="T22" fmla="*/ 0 w 75"/>
                <a:gd name="T23" fmla="*/ 1 h 78"/>
                <a:gd name="T24" fmla="*/ 0 w 75"/>
                <a:gd name="T25" fmla="*/ 1 h 78"/>
                <a:gd name="T26" fmla="*/ 0 w 75"/>
                <a:gd name="T27" fmla="*/ 1 h 78"/>
                <a:gd name="T28" fmla="*/ 0 w 75"/>
                <a:gd name="T29" fmla="*/ 2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5" h="78">
                  <a:moveTo>
                    <a:pt x="75" y="0"/>
                  </a:moveTo>
                  <a:lnTo>
                    <a:pt x="69" y="0"/>
                  </a:lnTo>
                  <a:lnTo>
                    <a:pt x="62" y="2"/>
                  </a:lnTo>
                  <a:lnTo>
                    <a:pt x="56" y="4"/>
                  </a:lnTo>
                  <a:lnTo>
                    <a:pt x="50" y="7"/>
                  </a:lnTo>
                  <a:lnTo>
                    <a:pt x="43" y="12"/>
                  </a:lnTo>
                  <a:lnTo>
                    <a:pt x="37" y="17"/>
                  </a:lnTo>
                  <a:lnTo>
                    <a:pt x="30" y="22"/>
                  </a:lnTo>
                  <a:lnTo>
                    <a:pt x="25" y="29"/>
                  </a:lnTo>
                  <a:lnTo>
                    <a:pt x="20" y="36"/>
                  </a:lnTo>
                  <a:lnTo>
                    <a:pt x="14" y="44"/>
                  </a:lnTo>
                  <a:lnTo>
                    <a:pt x="10" y="51"/>
                  </a:lnTo>
                  <a:lnTo>
                    <a:pt x="6" y="60"/>
                  </a:lnTo>
                  <a:lnTo>
                    <a:pt x="3" y="68"/>
                  </a:lnTo>
                  <a:lnTo>
                    <a:pt x="0"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402" name="Line 77"/>
            <p:cNvSpPr>
              <a:spLocks noChangeShapeType="1"/>
            </p:cNvSpPr>
            <p:nvPr/>
          </p:nvSpPr>
          <p:spPr bwMode="auto">
            <a:xfrm>
              <a:off x="5272" y="2101"/>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403" name="Line 78"/>
            <p:cNvSpPr>
              <a:spLocks noChangeShapeType="1"/>
            </p:cNvSpPr>
            <p:nvPr/>
          </p:nvSpPr>
          <p:spPr bwMode="auto">
            <a:xfrm flipH="1">
              <a:off x="5247" y="1669"/>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404" name="Freeform 79"/>
            <p:cNvSpPr>
              <a:spLocks/>
            </p:cNvSpPr>
            <p:nvPr/>
          </p:nvSpPr>
          <p:spPr bwMode="auto">
            <a:xfrm>
              <a:off x="5234" y="1641"/>
              <a:ext cx="13" cy="28"/>
            </a:xfrm>
            <a:custGeom>
              <a:avLst/>
              <a:gdLst>
                <a:gd name="T0" fmla="*/ 0 w 48"/>
                <a:gd name="T1" fmla="*/ 0 h 99"/>
                <a:gd name="T2" fmla="*/ 0 w 48"/>
                <a:gd name="T3" fmla="*/ 0 h 99"/>
                <a:gd name="T4" fmla="*/ 0 w 48"/>
                <a:gd name="T5" fmla="*/ 1 h 99"/>
                <a:gd name="T6" fmla="*/ 0 w 48"/>
                <a:gd name="T7" fmla="*/ 1 h 99"/>
                <a:gd name="T8" fmla="*/ 0 w 48"/>
                <a:gd name="T9" fmla="*/ 1 h 99"/>
                <a:gd name="T10" fmla="*/ 0 w 48"/>
                <a:gd name="T11" fmla="*/ 1 h 99"/>
                <a:gd name="T12" fmla="*/ 0 w 48"/>
                <a:gd name="T13" fmla="*/ 2 h 99"/>
                <a:gd name="T14" fmla="*/ 0 w 48"/>
                <a:gd name="T15" fmla="*/ 2 h 99"/>
                <a:gd name="T16" fmla="*/ 0 w 48"/>
                <a:gd name="T17" fmla="*/ 2 h 99"/>
                <a:gd name="T18" fmla="*/ 1 w 48"/>
                <a:gd name="T19" fmla="*/ 2 h 99"/>
                <a:gd name="T20" fmla="*/ 1 w 48"/>
                <a:gd name="T21" fmla="*/ 2 h 99"/>
                <a:gd name="T22" fmla="*/ 1 w 48"/>
                <a:gd name="T23" fmla="*/ 2 h 99"/>
                <a:gd name="T24" fmla="*/ 1 w 48"/>
                <a:gd name="T25" fmla="*/ 2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8" h="99">
                  <a:moveTo>
                    <a:pt x="6" y="0"/>
                  </a:moveTo>
                  <a:lnTo>
                    <a:pt x="3" y="13"/>
                  </a:lnTo>
                  <a:lnTo>
                    <a:pt x="2" y="25"/>
                  </a:lnTo>
                  <a:lnTo>
                    <a:pt x="0" y="38"/>
                  </a:lnTo>
                  <a:lnTo>
                    <a:pt x="2" y="50"/>
                  </a:lnTo>
                  <a:lnTo>
                    <a:pt x="4" y="61"/>
                  </a:lnTo>
                  <a:lnTo>
                    <a:pt x="7" y="70"/>
                  </a:lnTo>
                  <a:lnTo>
                    <a:pt x="12" y="79"/>
                  </a:lnTo>
                  <a:lnTo>
                    <a:pt x="18" y="86"/>
                  </a:lnTo>
                  <a:lnTo>
                    <a:pt x="24" y="91"/>
                  </a:lnTo>
                  <a:lnTo>
                    <a:pt x="31" y="96"/>
                  </a:lnTo>
                  <a:lnTo>
                    <a:pt x="40" y="99"/>
                  </a:lnTo>
                  <a:lnTo>
                    <a:pt x="48" y="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405" name="Line 80"/>
            <p:cNvSpPr>
              <a:spLocks noChangeShapeType="1"/>
            </p:cNvSpPr>
            <p:nvPr/>
          </p:nvSpPr>
          <p:spPr bwMode="auto">
            <a:xfrm flipV="1">
              <a:off x="5236" y="1587"/>
              <a:ext cx="13"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406" name="Freeform 81"/>
            <p:cNvSpPr>
              <a:spLocks/>
            </p:cNvSpPr>
            <p:nvPr/>
          </p:nvSpPr>
          <p:spPr bwMode="auto">
            <a:xfrm>
              <a:off x="5249" y="1561"/>
              <a:ext cx="27" cy="26"/>
            </a:xfrm>
            <a:custGeom>
              <a:avLst/>
              <a:gdLst>
                <a:gd name="T0" fmla="*/ 2 w 97"/>
                <a:gd name="T1" fmla="*/ 0 h 100"/>
                <a:gd name="T2" fmla="*/ 2 w 97"/>
                <a:gd name="T3" fmla="*/ 0 h 100"/>
                <a:gd name="T4" fmla="*/ 2 w 97"/>
                <a:gd name="T5" fmla="*/ 0 h 100"/>
                <a:gd name="T6" fmla="*/ 1 w 97"/>
                <a:gd name="T7" fmla="*/ 0 h 100"/>
                <a:gd name="T8" fmla="*/ 1 w 97"/>
                <a:gd name="T9" fmla="*/ 0 h 100"/>
                <a:gd name="T10" fmla="*/ 1 w 97"/>
                <a:gd name="T11" fmla="*/ 0 h 100"/>
                <a:gd name="T12" fmla="*/ 1 w 97"/>
                <a:gd name="T13" fmla="*/ 1 h 100"/>
                <a:gd name="T14" fmla="*/ 1 w 97"/>
                <a:gd name="T15" fmla="*/ 1 h 100"/>
                <a:gd name="T16" fmla="*/ 1 w 97"/>
                <a:gd name="T17" fmla="*/ 1 h 100"/>
                <a:gd name="T18" fmla="*/ 0 w 97"/>
                <a:gd name="T19" fmla="*/ 1 h 100"/>
                <a:gd name="T20" fmla="*/ 0 w 97"/>
                <a:gd name="T21" fmla="*/ 1 h 100"/>
                <a:gd name="T22" fmla="*/ 0 w 97"/>
                <a:gd name="T23" fmla="*/ 2 h 100"/>
                <a:gd name="T24" fmla="*/ 0 w 97"/>
                <a:gd name="T25" fmla="*/ 2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7" h="100">
                  <a:moveTo>
                    <a:pt x="97" y="0"/>
                  </a:moveTo>
                  <a:lnTo>
                    <a:pt x="87" y="1"/>
                  </a:lnTo>
                  <a:lnTo>
                    <a:pt x="78" y="3"/>
                  </a:lnTo>
                  <a:lnTo>
                    <a:pt x="68" y="7"/>
                  </a:lnTo>
                  <a:lnTo>
                    <a:pt x="58" y="14"/>
                  </a:lnTo>
                  <a:lnTo>
                    <a:pt x="48" y="20"/>
                  </a:lnTo>
                  <a:lnTo>
                    <a:pt x="39" y="28"/>
                  </a:lnTo>
                  <a:lnTo>
                    <a:pt x="31" y="39"/>
                  </a:lnTo>
                  <a:lnTo>
                    <a:pt x="22" y="50"/>
                  </a:lnTo>
                  <a:lnTo>
                    <a:pt x="16" y="61"/>
                  </a:lnTo>
                  <a:lnTo>
                    <a:pt x="10" y="73"/>
                  </a:lnTo>
                  <a:lnTo>
                    <a:pt x="4" y="86"/>
                  </a:lnTo>
                  <a:lnTo>
                    <a:pt x="0" y="1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407" name="Line 82"/>
            <p:cNvSpPr>
              <a:spLocks noChangeShapeType="1"/>
            </p:cNvSpPr>
            <p:nvPr/>
          </p:nvSpPr>
          <p:spPr bwMode="auto">
            <a:xfrm>
              <a:off x="5276" y="1561"/>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6019" name="Group 83"/>
          <p:cNvGrpSpPr>
            <a:grpSpLocks/>
          </p:cNvGrpSpPr>
          <p:nvPr/>
        </p:nvGrpSpPr>
        <p:grpSpPr bwMode="auto">
          <a:xfrm>
            <a:off x="2843213" y="1549400"/>
            <a:ext cx="3314700" cy="2239963"/>
            <a:chOff x="1837" y="864"/>
            <a:chExt cx="2088" cy="1411"/>
          </a:xfrm>
        </p:grpSpPr>
        <p:sp>
          <p:nvSpPr>
            <p:cNvPr id="55344" name="Line 84"/>
            <p:cNvSpPr>
              <a:spLocks noChangeShapeType="1"/>
            </p:cNvSpPr>
            <p:nvPr/>
          </p:nvSpPr>
          <p:spPr bwMode="auto">
            <a:xfrm>
              <a:off x="1837" y="1510"/>
              <a:ext cx="766" cy="76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45" name="Line 85"/>
            <p:cNvSpPr>
              <a:spLocks noChangeShapeType="1"/>
            </p:cNvSpPr>
            <p:nvPr/>
          </p:nvSpPr>
          <p:spPr bwMode="auto">
            <a:xfrm flipH="1">
              <a:off x="1837" y="1510"/>
              <a:ext cx="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46" name="Line 86"/>
            <p:cNvSpPr>
              <a:spLocks noChangeShapeType="1"/>
            </p:cNvSpPr>
            <p:nvPr/>
          </p:nvSpPr>
          <p:spPr bwMode="auto">
            <a:xfrm>
              <a:off x="3281" y="1631"/>
              <a:ext cx="644" cy="6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47" name="Line 87"/>
            <p:cNvSpPr>
              <a:spLocks noChangeShapeType="1"/>
            </p:cNvSpPr>
            <p:nvPr/>
          </p:nvSpPr>
          <p:spPr bwMode="auto">
            <a:xfrm>
              <a:off x="2603" y="2275"/>
              <a:ext cx="1322"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48" name="Freeform 88"/>
            <p:cNvSpPr>
              <a:spLocks/>
            </p:cNvSpPr>
            <p:nvPr/>
          </p:nvSpPr>
          <p:spPr bwMode="auto">
            <a:xfrm>
              <a:off x="2570" y="2165"/>
              <a:ext cx="76" cy="76"/>
            </a:xfrm>
            <a:custGeom>
              <a:avLst/>
              <a:gdLst>
                <a:gd name="T0" fmla="*/ 6 w 279"/>
                <a:gd name="T1" fmla="*/ 6 h 279"/>
                <a:gd name="T2" fmla="*/ 0 w 279"/>
                <a:gd name="T3" fmla="*/ 0 h 279"/>
                <a:gd name="T4" fmla="*/ 1 w 279"/>
                <a:gd name="T5" fmla="*/ 0 h 279"/>
                <a:gd name="T6" fmla="*/ 0 60000 65536"/>
                <a:gd name="T7" fmla="*/ 0 60000 65536"/>
                <a:gd name="T8" fmla="*/ 0 60000 65536"/>
              </a:gdLst>
              <a:ahLst/>
              <a:cxnLst>
                <a:cxn ang="T6">
                  <a:pos x="T0" y="T1"/>
                </a:cxn>
                <a:cxn ang="T7">
                  <a:pos x="T2" y="T3"/>
                </a:cxn>
                <a:cxn ang="T8">
                  <a:pos x="T4" y="T5"/>
                </a:cxn>
              </a:cxnLst>
              <a:rect l="0" t="0" r="r" b="b"/>
              <a:pathLst>
                <a:path w="279" h="279">
                  <a:moveTo>
                    <a:pt x="279" y="279"/>
                  </a:moveTo>
                  <a:lnTo>
                    <a:pt x="0" y="0"/>
                  </a:lnTo>
                  <a:lnTo>
                    <a:pt x="6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49" name="Freeform 89"/>
            <p:cNvSpPr>
              <a:spLocks/>
            </p:cNvSpPr>
            <p:nvPr/>
          </p:nvSpPr>
          <p:spPr bwMode="auto">
            <a:xfrm>
              <a:off x="2587" y="2165"/>
              <a:ext cx="48" cy="42"/>
            </a:xfrm>
            <a:custGeom>
              <a:avLst/>
              <a:gdLst>
                <a:gd name="T0" fmla="*/ 3 w 177"/>
                <a:gd name="T1" fmla="*/ 3 h 154"/>
                <a:gd name="T2" fmla="*/ 3 w 177"/>
                <a:gd name="T3" fmla="*/ 3 h 154"/>
                <a:gd name="T4" fmla="*/ 3 w 177"/>
                <a:gd name="T5" fmla="*/ 3 h 154"/>
                <a:gd name="T6" fmla="*/ 4 w 177"/>
                <a:gd name="T7" fmla="*/ 3 h 154"/>
                <a:gd name="T8" fmla="*/ 4 w 177"/>
                <a:gd name="T9" fmla="*/ 3 h 154"/>
                <a:gd name="T10" fmla="*/ 4 w 177"/>
                <a:gd name="T11" fmla="*/ 3 h 154"/>
                <a:gd name="T12" fmla="*/ 4 w 177"/>
                <a:gd name="T13" fmla="*/ 3 h 154"/>
                <a:gd name="T14" fmla="*/ 4 w 177"/>
                <a:gd name="T15" fmla="*/ 3 h 154"/>
                <a:gd name="T16" fmla="*/ 4 w 177"/>
                <a:gd name="T17" fmla="*/ 2 h 154"/>
                <a:gd name="T18" fmla="*/ 4 w 177"/>
                <a:gd name="T19" fmla="*/ 2 h 154"/>
                <a:gd name="T20" fmla="*/ 3 w 177"/>
                <a:gd name="T21" fmla="*/ 2 h 154"/>
                <a:gd name="T22" fmla="*/ 3 w 177"/>
                <a:gd name="T23" fmla="*/ 2 h 154"/>
                <a:gd name="T24" fmla="*/ 3 w 177"/>
                <a:gd name="T25" fmla="*/ 2 h 154"/>
                <a:gd name="T26" fmla="*/ 3 w 177"/>
                <a:gd name="T27" fmla="*/ 2 h 154"/>
                <a:gd name="T28" fmla="*/ 3 w 177"/>
                <a:gd name="T29" fmla="*/ 2 h 154"/>
                <a:gd name="T30" fmla="*/ 2 w 177"/>
                <a:gd name="T31" fmla="*/ 1 h 154"/>
                <a:gd name="T32" fmla="*/ 2 w 177"/>
                <a:gd name="T33" fmla="*/ 1 h 154"/>
                <a:gd name="T34" fmla="*/ 2 w 177"/>
                <a:gd name="T35" fmla="*/ 1 h 154"/>
                <a:gd name="T36" fmla="*/ 2 w 177"/>
                <a:gd name="T37" fmla="*/ 1 h 154"/>
                <a:gd name="T38" fmla="*/ 2 w 177"/>
                <a:gd name="T39" fmla="*/ 1 h 154"/>
                <a:gd name="T40" fmla="*/ 2 w 177"/>
                <a:gd name="T41" fmla="*/ 1 h 154"/>
                <a:gd name="T42" fmla="*/ 1 w 177"/>
                <a:gd name="T43" fmla="*/ 1 h 154"/>
                <a:gd name="T44" fmla="*/ 1 w 177"/>
                <a:gd name="T45" fmla="*/ 0 h 154"/>
                <a:gd name="T46" fmla="*/ 1 w 177"/>
                <a:gd name="T47" fmla="*/ 0 h 154"/>
                <a:gd name="T48" fmla="*/ 1 w 177"/>
                <a:gd name="T49" fmla="*/ 0 h 154"/>
                <a:gd name="T50" fmla="*/ 1 w 177"/>
                <a:gd name="T51" fmla="*/ 0 h 154"/>
                <a:gd name="T52" fmla="*/ 0 w 177"/>
                <a:gd name="T53" fmla="*/ 0 h 154"/>
                <a:gd name="T54" fmla="*/ 0 w 177"/>
                <a:gd name="T55" fmla="*/ 0 h 154"/>
                <a:gd name="T56" fmla="*/ 0 w 177"/>
                <a:gd name="T57" fmla="*/ 0 h 1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77" h="154">
                  <a:moveTo>
                    <a:pt x="155" y="154"/>
                  </a:moveTo>
                  <a:lnTo>
                    <a:pt x="162" y="154"/>
                  </a:lnTo>
                  <a:lnTo>
                    <a:pt x="168" y="152"/>
                  </a:lnTo>
                  <a:lnTo>
                    <a:pt x="172" y="150"/>
                  </a:lnTo>
                  <a:lnTo>
                    <a:pt x="174" y="146"/>
                  </a:lnTo>
                  <a:lnTo>
                    <a:pt x="176" y="142"/>
                  </a:lnTo>
                  <a:lnTo>
                    <a:pt x="177" y="137"/>
                  </a:lnTo>
                  <a:lnTo>
                    <a:pt x="176" y="132"/>
                  </a:lnTo>
                  <a:lnTo>
                    <a:pt x="175" y="125"/>
                  </a:lnTo>
                  <a:lnTo>
                    <a:pt x="172" y="118"/>
                  </a:lnTo>
                  <a:lnTo>
                    <a:pt x="168" y="110"/>
                  </a:lnTo>
                  <a:lnTo>
                    <a:pt x="162" y="102"/>
                  </a:lnTo>
                  <a:lnTo>
                    <a:pt x="156" y="94"/>
                  </a:lnTo>
                  <a:lnTo>
                    <a:pt x="148" y="86"/>
                  </a:lnTo>
                  <a:lnTo>
                    <a:pt x="140" y="76"/>
                  </a:lnTo>
                  <a:lnTo>
                    <a:pt x="130" y="68"/>
                  </a:lnTo>
                  <a:lnTo>
                    <a:pt x="121" y="59"/>
                  </a:lnTo>
                  <a:lnTo>
                    <a:pt x="111" y="51"/>
                  </a:lnTo>
                  <a:lnTo>
                    <a:pt x="101" y="43"/>
                  </a:lnTo>
                  <a:lnTo>
                    <a:pt x="89" y="36"/>
                  </a:lnTo>
                  <a:lnTo>
                    <a:pt x="78" y="28"/>
                  </a:lnTo>
                  <a:lnTo>
                    <a:pt x="66" y="22"/>
                  </a:lnTo>
                  <a:lnTo>
                    <a:pt x="56" y="17"/>
                  </a:lnTo>
                  <a:lnTo>
                    <a:pt x="45" y="11"/>
                  </a:lnTo>
                  <a:lnTo>
                    <a:pt x="35" y="7"/>
                  </a:lnTo>
                  <a:lnTo>
                    <a:pt x="25" y="4"/>
                  </a:lnTo>
                  <a:lnTo>
                    <a:pt x="16" y="1"/>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50" name="Line 90"/>
            <p:cNvSpPr>
              <a:spLocks noChangeShapeType="1"/>
            </p:cNvSpPr>
            <p:nvPr/>
          </p:nvSpPr>
          <p:spPr bwMode="auto">
            <a:xfrm flipH="1">
              <a:off x="2612" y="2207"/>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51" name="Freeform 91"/>
            <p:cNvSpPr>
              <a:spLocks/>
            </p:cNvSpPr>
            <p:nvPr/>
          </p:nvSpPr>
          <p:spPr bwMode="auto">
            <a:xfrm>
              <a:off x="2356" y="1936"/>
              <a:ext cx="6" cy="15"/>
            </a:xfrm>
            <a:custGeom>
              <a:avLst/>
              <a:gdLst>
                <a:gd name="T0" fmla="*/ 0 w 16"/>
                <a:gd name="T1" fmla="*/ 0 h 56"/>
                <a:gd name="T2" fmla="*/ 0 w 16"/>
                <a:gd name="T3" fmla="*/ 0 h 56"/>
                <a:gd name="T4" fmla="*/ 0 w 16"/>
                <a:gd name="T5" fmla="*/ 0 h 56"/>
                <a:gd name="T6" fmla="*/ 0 w 16"/>
                <a:gd name="T7" fmla="*/ 0 h 56"/>
                <a:gd name="T8" fmla="*/ 0 w 16"/>
                <a:gd name="T9" fmla="*/ 0 h 56"/>
                <a:gd name="T10" fmla="*/ 0 w 16"/>
                <a:gd name="T11" fmla="*/ 0 h 56"/>
                <a:gd name="T12" fmla="*/ 0 w 16"/>
                <a:gd name="T13" fmla="*/ 1 h 56"/>
                <a:gd name="T14" fmla="*/ 0 w 16"/>
                <a:gd name="T15" fmla="*/ 1 h 56"/>
                <a:gd name="T16" fmla="*/ 0 w 16"/>
                <a:gd name="T17" fmla="*/ 1 h 56"/>
                <a:gd name="T18" fmla="*/ 0 w 16"/>
                <a:gd name="T19" fmla="*/ 1 h 56"/>
                <a:gd name="T20" fmla="*/ 0 w 16"/>
                <a:gd name="T21" fmla="*/ 1 h 56"/>
                <a:gd name="T22" fmla="*/ 0 w 16"/>
                <a:gd name="T23" fmla="*/ 1 h 56"/>
                <a:gd name="T24" fmla="*/ 0 w 16"/>
                <a:gd name="T25" fmla="*/ 1 h 56"/>
                <a:gd name="T26" fmla="*/ 1 w 16"/>
                <a:gd name="T27" fmla="*/ 1 h 56"/>
                <a:gd name="T28" fmla="*/ 1 w 16"/>
                <a:gd name="T29" fmla="*/ 1 h 56"/>
                <a:gd name="T30" fmla="*/ 1 w 16"/>
                <a:gd name="T31" fmla="*/ 1 h 56"/>
                <a:gd name="T32" fmla="*/ 1 w 16"/>
                <a:gd name="T33" fmla="*/ 1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56">
                  <a:moveTo>
                    <a:pt x="2" y="0"/>
                  </a:moveTo>
                  <a:lnTo>
                    <a:pt x="1" y="3"/>
                  </a:lnTo>
                  <a:lnTo>
                    <a:pt x="0" y="8"/>
                  </a:lnTo>
                  <a:lnTo>
                    <a:pt x="0" y="11"/>
                  </a:lnTo>
                  <a:lnTo>
                    <a:pt x="0" y="15"/>
                  </a:lnTo>
                  <a:lnTo>
                    <a:pt x="0" y="18"/>
                  </a:lnTo>
                  <a:lnTo>
                    <a:pt x="0" y="23"/>
                  </a:lnTo>
                  <a:lnTo>
                    <a:pt x="0" y="26"/>
                  </a:lnTo>
                  <a:lnTo>
                    <a:pt x="1" y="30"/>
                  </a:lnTo>
                  <a:lnTo>
                    <a:pt x="2" y="33"/>
                  </a:lnTo>
                  <a:lnTo>
                    <a:pt x="4" y="36"/>
                  </a:lnTo>
                  <a:lnTo>
                    <a:pt x="5" y="40"/>
                  </a:lnTo>
                  <a:lnTo>
                    <a:pt x="7" y="43"/>
                  </a:lnTo>
                  <a:lnTo>
                    <a:pt x="11" y="49"/>
                  </a:lnTo>
                  <a:lnTo>
                    <a:pt x="13" y="52"/>
                  </a:lnTo>
                  <a:lnTo>
                    <a:pt x="15" y="55"/>
                  </a:lnTo>
                  <a:lnTo>
                    <a:pt x="16"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52" name="Freeform 92"/>
            <p:cNvSpPr>
              <a:spLocks/>
            </p:cNvSpPr>
            <p:nvPr/>
          </p:nvSpPr>
          <p:spPr bwMode="auto">
            <a:xfrm>
              <a:off x="2324" y="1879"/>
              <a:ext cx="46" cy="72"/>
            </a:xfrm>
            <a:custGeom>
              <a:avLst/>
              <a:gdLst>
                <a:gd name="T0" fmla="*/ 3 w 171"/>
                <a:gd name="T1" fmla="*/ 1 h 267"/>
                <a:gd name="T2" fmla="*/ 3 w 171"/>
                <a:gd name="T3" fmla="*/ 1 h 267"/>
                <a:gd name="T4" fmla="*/ 3 w 171"/>
                <a:gd name="T5" fmla="*/ 1 h 267"/>
                <a:gd name="T6" fmla="*/ 3 w 171"/>
                <a:gd name="T7" fmla="*/ 0 h 267"/>
                <a:gd name="T8" fmla="*/ 3 w 171"/>
                <a:gd name="T9" fmla="*/ 0 h 267"/>
                <a:gd name="T10" fmla="*/ 3 w 171"/>
                <a:gd name="T11" fmla="*/ 0 h 267"/>
                <a:gd name="T12" fmla="*/ 3 w 171"/>
                <a:gd name="T13" fmla="*/ 0 h 267"/>
                <a:gd name="T14" fmla="*/ 3 w 171"/>
                <a:gd name="T15" fmla="*/ 0 h 267"/>
                <a:gd name="T16" fmla="*/ 3 w 171"/>
                <a:gd name="T17" fmla="*/ 0 h 267"/>
                <a:gd name="T18" fmla="*/ 3 w 171"/>
                <a:gd name="T19" fmla="*/ 0 h 267"/>
                <a:gd name="T20" fmla="*/ 2 w 171"/>
                <a:gd name="T21" fmla="*/ 0 h 267"/>
                <a:gd name="T22" fmla="*/ 2 w 171"/>
                <a:gd name="T23" fmla="*/ 0 h 267"/>
                <a:gd name="T24" fmla="*/ 2 w 171"/>
                <a:gd name="T25" fmla="*/ 0 h 267"/>
                <a:gd name="T26" fmla="*/ 2 w 171"/>
                <a:gd name="T27" fmla="*/ 0 h 267"/>
                <a:gd name="T28" fmla="*/ 2 w 171"/>
                <a:gd name="T29" fmla="*/ 0 h 267"/>
                <a:gd name="T30" fmla="*/ 2 w 171"/>
                <a:gd name="T31" fmla="*/ 0 h 267"/>
                <a:gd name="T32" fmla="*/ 2 w 171"/>
                <a:gd name="T33" fmla="*/ 0 h 267"/>
                <a:gd name="T34" fmla="*/ 1 w 171"/>
                <a:gd name="T35" fmla="*/ 1 h 267"/>
                <a:gd name="T36" fmla="*/ 1 w 171"/>
                <a:gd name="T37" fmla="*/ 1 h 267"/>
                <a:gd name="T38" fmla="*/ 1 w 171"/>
                <a:gd name="T39" fmla="*/ 1 h 267"/>
                <a:gd name="T40" fmla="*/ 1 w 171"/>
                <a:gd name="T41" fmla="*/ 1 h 267"/>
                <a:gd name="T42" fmla="*/ 1 w 171"/>
                <a:gd name="T43" fmla="*/ 1 h 267"/>
                <a:gd name="T44" fmla="*/ 1 w 171"/>
                <a:gd name="T45" fmla="*/ 1 h 267"/>
                <a:gd name="T46" fmla="*/ 1 w 171"/>
                <a:gd name="T47" fmla="*/ 1 h 267"/>
                <a:gd name="T48" fmla="*/ 1 w 171"/>
                <a:gd name="T49" fmla="*/ 2 h 267"/>
                <a:gd name="T50" fmla="*/ 0 w 171"/>
                <a:gd name="T51" fmla="*/ 3 h 267"/>
                <a:gd name="T52" fmla="*/ 0 w 171"/>
                <a:gd name="T53" fmla="*/ 4 h 267"/>
                <a:gd name="T54" fmla="*/ 0 w 171"/>
                <a:gd name="T55" fmla="*/ 4 h 267"/>
                <a:gd name="T56" fmla="*/ 0 w 171"/>
                <a:gd name="T57" fmla="*/ 4 h 267"/>
                <a:gd name="T58" fmla="*/ 0 w 171"/>
                <a:gd name="T59" fmla="*/ 4 h 267"/>
                <a:gd name="T60" fmla="*/ 0 w 171"/>
                <a:gd name="T61" fmla="*/ 5 h 267"/>
                <a:gd name="T62" fmla="*/ 0 w 171"/>
                <a:gd name="T63" fmla="*/ 5 h 267"/>
                <a:gd name="T64" fmla="*/ 0 w 171"/>
                <a:gd name="T65" fmla="*/ 5 h 267"/>
                <a:gd name="T66" fmla="*/ 0 w 171"/>
                <a:gd name="T67" fmla="*/ 5 h 267"/>
                <a:gd name="T68" fmla="*/ 0 w 171"/>
                <a:gd name="T69" fmla="*/ 5 h 267"/>
                <a:gd name="T70" fmla="*/ 0 w 171"/>
                <a:gd name="T71" fmla="*/ 5 h 267"/>
                <a:gd name="T72" fmla="*/ 1 w 171"/>
                <a:gd name="T73" fmla="*/ 5 h 267"/>
                <a:gd name="T74" fmla="*/ 1 w 171"/>
                <a:gd name="T75" fmla="*/ 5 h 267"/>
                <a:gd name="T76" fmla="*/ 1 w 171"/>
                <a:gd name="T77" fmla="*/ 5 h 267"/>
                <a:gd name="T78" fmla="*/ 1 w 171"/>
                <a:gd name="T79" fmla="*/ 5 h 267"/>
                <a:gd name="T80" fmla="*/ 1 w 171"/>
                <a:gd name="T81" fmla="*/ 5 h 267"/>
                <a:gd name="T82" fmla="*/ 1 w 171"/>
                <a:gd name="T83" fmla="*/ 5 h 267"/>
                <a:gd name="T84" fmla="*/ 2 w 171"/>
                <a:gd name="T85" fmla="*/ 5 h 267"/>
                <a:gd name="T86" fmla="*/ 2 w 171"/>
                <a:gd name="T87" fmla="*/ 5 h 267"/>
                <a:gd name="T88" fmla="*/ 2 w 171"/>
                <a:gd name="T89" fmla="*/ 5 h 267"/>
                <a:gd name="T90" fmla="*/ 2 w 171"/>
                <a:gd name="T91" fmla="*/ 5 h 267"/>
                <a:gd name="T92" fmla="*/ 2 w 171"/>
                <a:gd name="T93" fmla="*/ 5 h 267"/>
                <a:gd name="T94" fmla="*/ 2 w 171"/>
                <a:gd name="T95" fmla="*/ 5 h 267"/>
                <a:gd name="T96" fmla="*/ 2 w 171"/>
                <a:gd name="T97" fmla="*/ 5 h 267"/>
                <a:gd name="T98" fmla="*/ 2 w 171"/>
                <a:gd name="T99" fmla="*/ 4 h 267"/>
                <a:gd name="T100" fmla="*/ 2 w 171"/>
                <a:gd name="T101" fmla="*/ 4 h 267"/>
                <a:gd name="T102" fmla="*/ 2 w 171"/>
                <a:gd name="T103" fmla="*/ 4 h 267"/>
                <a:gd name="T104" fmla="*/ 3 w 171"/>
                <a:gd name="T105" fmla="*/ 3 h 267"/>
                <a:gd name="T106" fmla="*/ 3 w 171"/>
                <a:gd name="T107" fmla="*/ 2 h 267"/>
                <a:gd name="T108" fmla="*/ 3 w 171"/>
                <a:gd name="T109" fmla="*/ 2 h 267"/>
                <a:gd name="T110" fmla="*/ 3 w 171"/>
                <a:gd name="T111" fmla="*/ 1 h 267"/>
                <a:gd name="T112" fmla="*/ 3 w 171"/>
                <a:gd name="T113" fmla="*/ 1 h 267"/>
                <a:gd name="T114" fmla="*/ 3 w 171"/>
                <a:gd name="T115" fmla="*/ 1 h 26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267">
                  <a:moveTo>
                    <a:pt x="170" y="36"/>
                  </a:moveTo>
                  <a:lnTo>
                    <a:pt x="170" y="33"/>
                  </a:lnTo>
                  <a:lnTo>
                    <a:pt x="171" y="30"/>
                  </a:lnTo>
                  <a:lnTo>
                    <a:pt x="171" y="28"/>
                  </a:lnTo>
                  <a:lnTo>
                    <a:pt x="170" y="25"/>
                  </a:lnTo>
                  <a:lnTo>
                    <a:pt x="170" y="22"/>
                  </a:lnTo>
                  <a:lnTo>
                    <a:pt x="170" y="20"/>
                  </a:lnTo>
                  <a:lnTo>
                    <a:pt x="168" y="16"/>
                  </a:lnTo>
                  <a:lnTo>
                    <a:pt x="167" y="13"/>
                  </a:lnTo>
                  <a:lnTo>
                    <a:pt x="166" y="11"/>
                  </a:lnTo>
                  <a:lnTo>
                    <a:pt x="165" y="8"/>
                  </a:lnTo>
                  <a:lnTo>
                    <a:pt x="163" y="6"/>
                  </a:lnTo>
                  <a:lnTo>
                    <a:pt x="163" y="5"/>
                  </a:lnTo>
                  <a:lnTo>
                    <a:pt x="162" y="4"/>
                  </a:lnTo>
                  <a:lnTo>
                    <a:pt x="161" y="3"/>
                  </a:lnTo>
                  <a:lnTo>
                    <a:pt x="160" y="3"/>
                  </a:lnTo>
                  <a:lnTo>
                    <a:pt x="159" y="2"/>
                  </a:lnTo>
                  <a:lnTo>
                    <a:pt x="158" y="2"/>
                  </a:lnTo>
                  <a:lnTo>
                    <a:pt x="155" y="0"/>
                  </a:lnTo>
                  <a:lnTo>
                    <a:pt x="151" y="0"/>
                  </a:lnTo>
                  <a:lnTo>
                    <a:pt x="140" y="0"/>
                  </a:lnTo>
                  <a:lnTo>
                    <a:pt x="129" y="0"/>
                  </a:lnTo>
                  <a:lnTo>
                    <a:pt x="118" y="0"/>
                  </a:lnTo>
                  <a:lnTo>
                    <a:pt x="113" y="0"/>
                  </a:lnTo>
                  <a:lnTo>
                    <a:pt x="108" y="2"/>
                  </a:lnTo>
                  <a:lnTo>
                    <a:pt x="101" y="3"/>
                  </a:lnTo>
                  <a:lnTo>
                    <a:pt x="96" y="4"/>
                  </a:lnTo>
                  <a:lnTo>
                    <a:pt x="94" y="4"/>
                  </a:lnTo>
                  <a:lnTo>
                    <a:pt x="91" y="5"/>
                  </a:lnTo>
                  <a:lnTo>
                    <a:pt x="89" y="6"/>
                  </a:lnTo>
                  <a:lnTo>
                    <a:pt x="86" y="7"/>
                  </a:lnTo>
                  <a:lnTo>
                    <a:pt x="83" y="9"/>
                  </a:lnTo>
                  <a:lnTo>
                    <a:pt x="81" y="10"/>
                  </a:lnTo>
                  <a:lnTo>
                    <a:pt x="77" y="13"/>
                  </a:lnTo>
                  <a:lnTo>
                    <a:pt x="73" y="16"/>
                  </a:lnTo>
                  <a:lnTo>
                    <a:pt x="68" y="21"/>
                  </a:lnTo>
                  <a:lnTo>
                    <a:pt x="64" y="24"/>
                  </a:lnTo>
                  <a:lnTo>
                    <a:pt x="60" y="28"/>
                  </a:lnTo>
                  <a:lnTo>
                    <a:pt x="59" y="30"/>
                  </a:lnTo>
                  <a:lnTo>
                    <a:pt x="57" y="32"/>
                  </a:lnTo>
                  <a:lnTo>
                    <a:pt x="56" y="35"/>
                  </a:lnTo>
                  <a:lnTo>
                    <a:pt x="53" y="37"/>
                  </a:lnTo>
                  <a:lnTo>
                    <a:pt x="48" y="46"/>
                  </a:lnTo>
                  <a:lnTo>
                    <a:pt x="45" y="52"/>
                  </a:lnTo>
                  <a:lnTo>
                    <a:pt x="43" y="56"/>
                  </a:lnTo>
                  <a:lnTo>
                    <a:pt x="40" y="61"/>
                  </a:lnTo>
                  <a:lnTo>
                    <a:pt x="37" y="66"/>
                  </a:lnTo>
                  <a:lnTo>
                    <a:pt x="36" y="72"/>
                  </a:lnTo>
                  <a:lnTo>
                    <a:pt x="34" y="77"/>
                  </a:lnTo>
                  <a:lnTo>
                    <a:pt x="29" y="98"/>
                  </a:lnTo>
                  <a:lnTo>
                    <a:pt x="17" y="141"/>
                  </a:lnTo>
                  <a:lnTo>
                    <a:pt x="11" y="162"/>
                  </a:lnTo>
                  <a:lnTo>
                    <a:pt x="9" y="173"/>
                  </a:lnTo>
                  <a:lnTo>
                    <a:pt x="6" y="184"/>
                  </a:lnTo>
                  <a:lnTo>
                    <a:pt x="3" y="194"/>
                  </a:lnTo>
                  <a:lnTo>
                    <a:pt x="2" y="200"/>
                  </a:lnTo>
                  <a:lnTo>
                    <a:pt x="1" y="206"/>
                  </a:lnTo>
                  <a:lnTo>
                    <a:pt x="0" y="211"/>
                  </a:lnTo>
                  <a:lnTo>
                    <a:pt x="0" y="217"/>
                  </a:lnTo>
                  <a:lnTo>
                    <a:pt x="1" y="222"/>
                  </a:lnTo>
                  <a:lnTo>
                    <a:pt x="1" y="227"/>
                  </a:lnTo>
                  <a:lnTo>
                    <a:pt x="2" y="233"/>
                  </a:lnTo>
                  <a:lnTo>
                    <a:pt x="4" y="238"/>
                  </a:lnTo>
                  <a:lnTo>
                    <a:pt x="7" y="243"/>
                  </a:lnTo>
                  <a:lnTo>
                    <a:pt x="8" y="246"/>
                  </a:lnTo>
                  <a:lnTo>
                    <a:pt x="9" y="249"/>
                  </a:lnTo>
                  <a:lnTo>
                    <a:pt x="10" y="251"/>
                  </a:lnTo>
                  <a:lnTo>
                    <a:pt x="12" y="253"/>
                  </a:lnTo>
                  <a:lnTo>
                    <a:pt x="13" y="256"/>
                  </a:lnTo>
                  <a:lnTo>
                    <a:pt x="15" y="257"/>
                  </a:lnTo>
                  <a:lnTo>
                    <a:pt x="17" y="259"/>
                  </a:lnTo>
                  <a:lnTo>
                    <a:pt x="19" y="261"/>
                  </a:lnTo>
                  <a:lnTo>
                    <a:pt x="22" y="262"/>
                  </a:lnTo>
                  <a:lnTo>
                    <a:pt x="25" y="263"/>
                  </a:lnTo>
                  <a:lnTo>
                    <a:pt x="27" y="265"/>
                  </a:lnTo>
                  <a:lnTo>
                    <a:pt x="30" y="266"/>
                  </a:lnTo>
                  <a:lnTo>
                    <a:pt x="32" y="266"/>
                  </a:lnTo>
                  <a:lnTo>
                    <a:pt x="35" y="267"/>
                  </a:lnTo>
                  <a:lnTo>
                    <a:pt x="41" y="267"/>
                  </a:lnTo>
                  <a:lnTo>
                    <a:pt x="46" y="267"/>
                  </a:lnTo>
                  <a:lnTo>
                    <a:pt x="58" y="267"/>
                  </a:lnTo>
                  <a:lnTo>
                    <a:pt x="63" y="267"/>
                  </a:lnTo>
                  <a:lnTo>
                    <a:pt x="68" y="267"/>
                  </a:lnTo>
                  <a:lnTo>
                    <a:pt x="74" y="267"/>
                  </a:lnTo>
                  <a:lnTo>
                    <a:pt x="77" y="267"/>
                  </a:lnTo>
                  <a:lnTo>
                    <a:pt x="79" y="267"/>
                  </a:lnTo>
                  <a:lnTo>
                    <a:pt x="82" y="266"/>
                  </a:lnTo>
                  <a:lnTo>
                    <a:pt x="84" y="265"/>
                  </a:lnTo>
                  <a:lnTo>
                    <a:pt x="88" y="263"/>
                  </a:lnTo>
                  <a:lnTo>
                    <a:pt x="90" y="262"/>
                  </a:lnTo>
                  <a:lnTo>
                    <a:pt x="92" y="260"/>
                  </a:lnTo>
                  <a:lnTo>
                    <a:pt x="94" y="259"/>
                  </a:lnTo>
                  <a:lnTo>
                    <a:pt x="98" y="255"/>
                  </a:lnTo>
                  <a:lnTo>
                    <a:pt x="102" y="252"/>
                  </a:lnTo>
                  <a:lnTo>
                    <a:pt x="107" y="247"/>
                  </a:lnTo>
                  <a:lnTo>
                    <a:pt x="110" y="243"/>
                  </a:lnTo>
                  <a:lnTo>
                    <a:pt x="112" y="238"/>
                  </a:lnTo>
                  <a:lnTo>
                    <a:pt x="115" y="234"/>
                  </a:lnTo>
                  <a:lnTo>
                    <a:pt x="117" y="228"/>
                  </a:lnTo>
                  <a:lnTo>
                    <a:pt x="119" y="223"/>
                  </a:lnTo>
                  <a:lnTo>
                    <a:pt x="122" y="218"/>
                  </a:lnTo>
                  <a:lnTo>
                    <a:pt x="123" y="212"/>
                  </a:lnTo>
                  <a:lnTo>
                    <a:pt x="125" y="207"/>
                  </a:lnTo>
                  <a:lnTo>
                    <a:pt x="127" y="196"/>
                  </a:lnTo>
                  <a:lnTo>
                    <a:pt x="130" y="186"/>
                  </a:lnTo>
                  <a:lnTo>
                    <a:pt x="135" y="164"/>
                  </a:lnTo>
                  <a:lnTo>
                    <a:pt x="141" y="142"/>
                  </a:lnTo>
                  <a:lnTo>
                    <a:pt x="146" y="121"/>
                  </a:lnTo>
                  <a:lnTo>
                    <a:pt x="152" y="99"/>
                  </a:lnTo>
                  <a:lnTo>
                    <a:pt x="158" y="78"/>
                  </a:lnTo>
                  <a:lnTo>
                    <a:pt x="161" y="68"/>
                  </a:lnTo>
                  <a:lnTo>
                    <a:pt x="164" y="57"/>
                  </a:lnTo>
                  <a:lnTo>
                    <a:pt x="165" y="52"/>
                  </a:lnTo>
                  <a:lnTo>
                    <a:pt x="166" y="46"/>
                  </a:lnTo>
                  <a:lnTo>
                    <a:pt x="167" y="41"/>
                  </a:lnTo>
                  <a:lnTo>
                    <a:pt x="170" y="3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53" name="Freeform 93"/>
            <p:cNvSpPr>
              <a:spLocks/>
            </p:cNvSpPr>
            <p:nvPr/>
          </p:nvSpPr>
          <p:spPr bwMode="auto">
            <a:xfrm>
              <a:off x="2320" y="1381"/>
              <a:ext cx="55" cy="108"/>
            </a:xfrm>
            <a:custGeom>
              <a:avLst/>
              <a:gdLst>
                <a:gd name="T0" fmla="*/ 0 w 199"/>
                <a:gd name="T1" fmla="*/ 8 h 398"/>
                <a:gd name="T2" fmla="*/ 4 w 199"/>
                <a:gd name="T3" fmla="*/ 0 h 398"/>
                <a:gd name="T4" fmla="*/ 4 w 199"/>
                <a:gd name="T5" fmla="*/ 8 h 398"/>
                <a:gd name="T6" fmla="*/ 0 60000 65536"/>
                <a:gd name="T7" fmla="*/ 0 60000 65536"/>
                <a:gd name="T8" fmla="*/ 0 60000 65536"/>
              </a:gdLst>
              <a:ahLst/>
              <a:cxnLst>
                <a:cxn ang="T6">
                  <a:pos x="T0" y="T1"/>
                </a:cxn>
                <a:cxn ang="T7">
                  <a:pos x="T2" y="T3"/>
                </a:cxn>
                <a:cxn ang="T8">
                  <a:pos x="T4" y="T5"/>
                </a:cxn>
              </a:cxnLst>
              <a:rect l="0" t="0" r="r" b="b"/>
              <a:pathLst>
                <a:path w="199" h="398">
                  <a:moveTo>
                    <a:pt x="0" y="398"/>
                  </a:moveTo>
                  <a:lnTo>
                    <a:pt x="199" y="0"/>
                  </a:lnTo>
                  <a:lnTo>
                    <a:pt x="185" y="3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54" name="Line 94"/>
            <p:cNvSpPr>
              <a:spLocks noChangeShapeType="1"/>
            </p:cNvSpPr>
            <p:nvPr/>
          </p:nvSpPr>
          <p:spPr bwMode="auto">
            <a:xfrm flipH="1">
              <a:off x="2335" y="1459"/>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55" name="Freeform 95"/>
            <p:cNvSpPr>
              <a:spLocks/>
            </p:cNvSpPr>
            <p:nvPr/>
          </p:nvSpPr>
          <p:spPr bwMode="auto">
            <a:xfrm>
              <a:off x="2839" y="911"/>
              <a:ext cx="51" cy="61"/>
            </a:xfrm>
            <a:custGeom>
              <a:avLst/>
              <a:gdLst>
                <a:gd name="T0" fmla="*/ 0 w 191"/>
                <a:gd name="T1" fmla="*/ 5 h 221"/>
                <a:gd name="T2" fmla="*/ 2 w 191"/>
                <a:gd name="T3" fmla="*/ 5 h 221"/>
                <a:gd name="T4" fmla="*/ 2 w 191"/>
                <a:gd name="T5" fmla="*/ 5 h 221"/>
                <a:gd name="T6" fmla="*/ 2 w 191"/>
                <a:gd name="T7" fmla="*/ 5 h 221"/>
                <a:gd name="T8" fmla="*/ 2 w 191"/>
                <a:gd name="T9" fmla="*/ 5 h 221"/>
                <a:gd name="T10" fmla="*/ 2 w 191"/>
                <a:gd name="T11" fmla="*/ 4 h 221"/>
                <a:gd name="T12" fmla="*/ 2 w 191"/>
                <a:gd name="T13" fmla="*/ 4 h 221"/>
                <a:gd name="T14" fmla="*/ 2 w 191"/>
                <a:gd name="T15" fmla="*/ 4 h 221"/>
                <a:gd name="T16" fmla="*/ 3 w 191"/>
                <a:gd name="T17" fmla="*/ 4 h 221"/>
                <a:gd name="T18" fmla="*/ 3 w 191"/>
                <a:gd name="T19" fmla="*/ 4 h 221"/>
                <a:gd name="T20" fmla="*/ 3 w 191"/>
                <a:gd name="T21" fmla="*/ 4 h 221"/>
                <a:gd name="T22" fmla="*/ 3 w 191"/>
                <a:gd name="T23" fmla="*/ 4 h 221"/>
                <a:gd name="T24" fmla="*/ 3 w 191"/>
                <a:gd name="T25" fmla="*/ 3 h 221"/>
                <a:gd name="T26" fmla="*/ 3 w 191"/>
                <a:gd name="T27" fmla="*/ 3 h 221"/>
                <a:gd name="T28" fmla="*/ 3 w 191"/>
                <a:gd name="T29" fmla="*/ 3 h 221"/>
                <a:gd name="T30" fmla="*/ 3 w 191"/>
                <a:gd name="T31" fmla="*/ 3 h 221"/>
                <a:gd name="T32" fmla="*/ 3 w 191"/>
                <a:gd name="T33" fmla="*/ 2 h 221"/>
                <a:gd name="T34" fmla="*/ 3 w 191"/>
                <a:gd name="T35" fmla="*/ 2 h 221"/>
                <a:gd name="T36" fmla="*/ 3 w 191"/>
                <a:gd name="T37" fmla="*/ 2 h 221"/>
                <a:gd name="T38" fmla="*/ 4 w 191"/>
                <a:gd name="T39" fmla="*/ 2 h 221"/>
                <a:gd name="T40" fmla="*/ 4 w 191"/>
                <a:gd name="T41" fmla="*/ 2 h 221"/>
                <a:gd name="T42" fmla="*/ 4 w 191"/>
                <a:gd name="T43" fmla="*/ 1 h 221"/>
                <a:gd name="T44" fmla="*/ 4 w 191"/>
                <a:gd name="T45" fmla="*/ 1 h 221"/>
                <a:gd name="T46" fmla="*/ 3 w 191"/>
                <a:gd name="T47" fmla="*/ 1 h 221"/>
                <a:gd name="T48" fmla="*/ 3 w 191"/>
                <a:gd name="T49" fmla="*/ 1 h 221"/>
                <a:gd name="T50" fmla="*/ 3 w 191"/>
                <a:gd name="T51" fmla="*/ 1 h 221"/>
                <a:gd name="T52" fmla="*/ 3 w 191"/>
                <a:gd name="T53" fmla="*/ 1 h 221"/>
                <a:gd name="T54" fmla="*/ 3 w 191"/>
                <a:gd name="T55" fmla="*/ 0 h 221"/>
                <a:gd name="T56" fmla="*/ 3 w 191"/>
                <a:gd name="T57" fmla="*/ 0 h 221"/>
                <a:gd name="T58" fmla="*/ 3 w 191"/>
                <a:gd name="T59" fmla="*/ 0 h 221"/>
                <a:gd name="T60" fmla="*/ 3 w 191"/>
                <a:gd name="T61" fmla="*/ 0 h 221"/>
                <a:gd name="T62" fmla="*/ 3 w 191"/>
                <a:gd name="T63" fmla="*/ 0 h 221"/>
                <a:gd name="T64" fmla="*/ 3 w 191"/>
                <a:gd name="T65" fmla="*/ 0 h 221"/>
                <a:gd name="T66" fmla="*/ 3 w 191"/>
                <a:gd name="T67" fmla="*/ 0 h 221"/>
                <a:gd name="T68" fmla="*/ 1 w 191"/>
                <a:gd name="T69" fmla="*/ 0 h 2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1" h="221">
                  <a:moveTo>
                    <a:pt x="0" y="221"/>
                  </a:moveTo>
                  <a:lnTo>
                    <a:pt x="78" y="221"/>
                  </a:lnTo>
                  <a:lnTo>
                    <a:pt x="85" y="221"/>
                  </a:lnTo>
                  <a:lnTo>
                    <a:pt x="94" y="219"/>
                  </a:lnTo>
                  <a:lnTo>
                    <a:pt x="101" y="217"/>
                  </a:lnTo>
                  <a:lnTo>
                    <a:pt x="110" y="213"/>
                  </a:lnTo>
                  <a:lnTo>
                    <a:pt x="118" y="209"/>
                  </a:lnTo>
                  <a:lnTo>
                    <a:pt x="126" y="203"/>
                  </a:lnTo>
                  <a:lnTo>
                    <a:pt x="134" y="197"/>
                  </a:lnTo>
                  <a:lnTo>
                    <a:pt x="142" y="190"/>
                  </a:lnTo>
                  <a:lnTo>
                    <a:pt x="148" y="181"/>
                  </a:lnTo>
                  <a:lnTo>
                    <a:pt x="156" y="172"/>
                  </a:lnTo>
                  <a:lnTo>
                    <a:pt x="162" y="163"/>
                  </a:lnTo>
                  <a:lnTo>
                    <a:pt x="167" y="153"/>
                  </a:lnTo>
                  <a:lnTo>
                    <a:pt x="173" y="143"/>
                  </a:lnTo>
                  <a:lnTo>
                    <a:pt x="178" y="132"/>
                  </a:lnTo>
                  <a:lnTo>
                    <a:pt x="182" y="121"/>
                  </a:lnTo>
                  <a:lnTo>
                    <a:pt x="185" y="111"/>
                  </a:lnTo>
                  <a:lnTo>
                    <a:pt x="188" y="100"/>
                  </a:lnTo>
                  <a:lnTo>
                    <a:pt x="190" y="89"/>
                  </a:lnTo>
                  <a:lnTo>
                    <a:pt x="191" y="79"/>
                  </a:lnTo>
                  <a:lnTo>
                    <a:pt x="191" y="68"/>
                  </a:lnTo>
                  <a:lnTo>
                    <a:pt x="190" y="59"/>
                  </a:lnTo>
                  <a:lnTo>
                    <a:pt x="189" y="49"/>
                  </a:lnTo>
                  <a:lnTo>
                    <a:pt x="186" y="40"/>
                  </a:lnTo>
                  <a:lnTo>
                    <a:pt x="183" y="33"/>
                  </a:lnTo>
                  <a:lnTo>
                    <a:pt x="180" y="26"/>
                  </a:lnTo>
                  <a:lnTo>
                    <a:pt x="175" y="19"/>
                  </a:lnTo>
                  <a:lnTo>
                    <a:pt x="170" y="13"/>
                  </a:lnTo>
                  <a:lnTo>
                    <a:pt x="164" y="9"/>
                  </a:lnTo>
                  <a:lnTo>
                    <a:pt x="159" y="5"/>
                  </a:lnTo>
                  <a:lnTo>
                    <a:pt x="151" y="2"/>
                  </a:lnTo>
                  <a:lnTo>
                    <a:pt x="145" y="1"/>
                  </a:lnTo>
                  <a:lnTo>
                    <a:pt x="137" y="0"/>
                  </a:lnTo>
                  <a:lnTo>
                    <a:pt x="6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56" name="Freeform 96"/>
            <p:cNvSpPr>
              <a:spLocks/>
            </p:cNvSpPr>
            <p:nvPr/>
          </p:nvSpPr>
          <p:spPr bwMode="auto">
            <a:xfrm>
              <a:off x="2839" y="864"/>
              <a:ext cx="61" cy="108"/>
            </a:xfrm>
            <a:custGeom>
              <a:avLst/>
              <a:gdLst>
                <a:gd name="T0" fmla="*/ 3 w 227"/>
                <a:gd name="T1" fmla="*/ 4 h 398"/>
                <a:gd name="T2" fmla="*/ 3 w 227"/>
                <a:gd name="T3" fmla="*/ 4 h 398"/>
                <a:gd name="T4" fmla="*/ 3 w 227"/>
                <a:gd name="T5" fmla="*/ 4 h 398"/>
                <a:gd name="T6" fmla="*/ 3 w 227"/>
                <a:gd name="T7" fmla="*/ 4 h 398"/>
                <a:gd name="T8" fmla="*/ 3 w 227"/>
                <a:gd name="T9" fmla="*/ 3 h 398"/>
                <a:gd name="T10" fmla="*/ 3 w 227"/>
                <a:gd name="T11" fmla="*/ 3 h 398"/>
                <a:gd name="T12" fmla="*/ 3 w 227"/>
                <a:gd name="T13" fmla="*/ 3 h 398"/>
                <a:gd name="T14" fmla="*/ 3 w 227"/>
                <a:gd name="T15" fmla="*/ 3 h 398"/>
                <a:gd name="T16" fmla="*/ 4 w 227"/>
                <a:gd name="T17" fmla="*/ 3 h 398"/>
                <a:gd name="T18" fmla="*/ 4 w 227"/>
                <a:gd name="T19" fmla="*/ 3 h 398"/>
                <a:gd name="T20" fmla="*/ 4 w 227"/>
                <a:gd name="T21" fmla="*/ 3 h 398"/>
                <a:gd name="T22" fmla="*/ 4 w 227"/>
                <a:gd name="T23" fmla="*/ 2 h 398"/>
                <a:gd name="T24" fmla="*/ 4 w 227"/>
                <a:gd name="T25" fmla="*/ 2 h 398"/>
                <a:gd name="T26" fmla="*/ 4 w 227"/>
                <a:gd name="T27" fmla="*/ 2 h 398"/>
                <a:gd name="T28" fmla="*/ 4 w 227"/>
                <a:gd name="T29" fmla="*/ 2 h 398"/>
                <a:gd name="T30" fmla="*/ 4 w 227"/>
                <a:gd name="T31" fmla="*/ 2 h 398"/>
                <a:gd name="T32" fmla="*/ 4 w 227"/>
                <a:gd name="T33" fmla="*/ 2 h 398"/>
                <a:gd name="T34" fmla="*/ 4 w 227"/>
                <a:gd name="T35" fmla="*/ 1 h 398"/>
                <a:gd name="T36" fmla="*/ 4 w 227"/>
                <a:gd name="T37" fmla="*/ 1 h 398"/>
                <a:gd name="T38" fmla="*/ 4 w 227"/>
                <a:gd name="T39" fmla="*/ 1 h 398"/>
                <a:gd name="T40" fmla="*/ 4 w 227"/>
                <a:gd name="T41" fmla="*/ 1 h 398"/>
                <a:gd name="T42" fmla="*/ 4 w 227"/>
                <a:gd name="T43" fmla="*/ 1 h 398"/>
                <a:gd name="T44" fmla="*/ 4 w 227"/>
                <a:gd name="T45" fmla="*/ 1 h 398"/>
                <a:gd name="T46" fmla="*/ 4 w 227"/>
                <a:gd name="T47" fmla="*/ 1 h 398"/>
                <a:gd name="T48" fmla="*/ 4 w 227"/>
                <a:gd name="T49" fmla="*/ 0 h 398"/>
                <a:gd name="T50" fmla="*/ 4 w 227"/>
                <a:gd name="T51" fmla="*/ 0 h 398"/>
                <a:gd name="T52" fmla="*/ 4 w 227"/>
                <a:gd name="T53" fmla="*/ 0 h 398"/>
                <a:gd name="T54" fmla="*/ 4 w 227"/>
                <a:gd name="T55" fmla="*/ 0 h 398"/>
                <a:gd name="T56" fmla="*/ 4 w 227"/>
                <a:gd name="T57" fmla="*/ 0 h 398"/>
                <a:gd name="T58" fmla="*/ 4 w 227"/>
                <a:gd name="T59" fmla="*/ 0 h 398"/>
                <a:gd name="T60" fmla="*/ 3 w 227"/>
                <a:gd name="T61" fmla="*/ 0 h 398"/>
                <a:gd name="T62" fmla="*/ 2 w 227"/>
                <a:gd name="T63" fmla="*/ 0 h 398"/>
                <a:gd name="T64" fmla="*/ 0 w 227"/>
                <a:gd name="T65" fmla="*/ 8 h 3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27" h="398">
                  <a:moveTo>
                    <a:pt x="137" y="177"/>
                  </a:moveTo>
                  <a:lnTo>
                    <a:pt x="144" y="177"/>
                  </a:lnTo>
                  <a:lnTo>
                    <a:pt x="150" y="175"/>
                  </a:lnTo>
                  <a:lnTo>
                    <a:pt x="158" y="173"/>
                  </a:lnTo>
                  <a:lnTo>
                    <a:pt x="164" y="170"/>
                  </a:lnTo>
                  <a:lnTo>
                    <a:pt x="172" y="165"/>
                  </a:lnTo>
                  <a:lnTo>
                    <a:pt x="178" y="160"/>
                  </a:lnTo>
                  <a:lnTo>
                    <a:pt x="184" y="155"/>
                  </a:lnTo>
                  <a:lnTo>
                    <a:pt x="191" y="148"/>
                  </a:lnTo>
                  <a:lnTo>
                    <a:pt x="197" y="141"/>
                  </a:lnTo>
                  <a:lnTo>
                    <a:pt x="202" y="133"/>
                  </a:lnTo>
                  <a:lnTo>
                    <a:pt x="208" y="125"/>
                  </a:lnTo>
                  <a:lnTo>
                    <a:pt x="212" y="116"/>
                  </a:lnTo>
                  <a:lnTo>
                    <a:pt x="216" y="107"/>
                  </a:lnTo>
                  <a:lnTo>
                    <a:pt x="221" y="98"/>
                  </a:lnTo>
                  <a:lnTo>
                    <a:pt x="223" y="89"/>
                  </a:lnTo>
                  <a:lnTo>
                    <a:pt x="225" y="79"/>
                  </a:lnTo>
                  <a:lnTo>
                    <a:pt x="227" y="71"/>
                  </a:lnTo>
                  <a:lnTo>
                    <a:pt x="227" y="61"/>
                  </a:lnTo>
                  <a:lnTo>
                    <a:pt x="227" y="52"/>
                  </a:lnTo>
                  <a:lnTo>
                    <a:pt x="227" y="44"/>
                  </a:lnTo>
                  <a:lnTo>
                    <a:pt x="225" y="36"/>
                  </a:lnTo>
                  <a:lnTo>
                    <a:pt x="223" y="29"/>
                  </a:lnTo>
                  <a:lnTo>
                    <a:pt x="221" y="23"/>
                  </a:lnTo>
                  <a:lnTo>
                    <a:pt x="216" y="17"/>
                  </a:lnTo>
                  <a:lnTo>
                    <a:pt x="212" y="12"/>
                  </a:lnTo>
                  <a:lnTo>
                    <a:pt x="208" y="8"/>
                  </a:lnTo>
                  <a:lnTo>
                    <a:pt x="202" y="5"/>
                  </a:lnTo>
                  <a:lnTo>
                    <a:pt x="197" y="2"/>
                  </a:lnTo>
                  <a:lnTo>
                    <a:pt x="191" y="0"/>
                  </a:lnTo>
                  <a:lnTo>
                    <a:pt x="184" y="0"/>
                  </a:lnTo>
                  <a:lnTo>
                    <a:pt x="108" y="0"/>
                  </a:lnTo>
                  <a:lnTo>
                    <a:pt x="0" y="3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57" name="Freeform 97"/>
            <p:cNvSpPr>
              <a:spLocks/>
            </p:cNvSpPr>
            <p:nvPr/>
          </p:nvSpPr>
          <p:spPr bwMode="auto">
            <a:xfrm>
              <a:off x="2860" y="1885"/>
              <a:ext cx="49" cy="108"/>
            </a:xfrm>
            <a:custGeom>
              <a:avLst/>
              <a:gdLst>
                <a:gd name="T0" fmla="*/ 2 w 178"/>
                <a:gd name="T1" fmla="*/ 0 h 399"/>
                <a:gd name="T2" fmla="*/ 0 w 178"/>
                <a:gd name="T3" fmla="*/ 8 h 399"/>
                <a:gd name="T4" fmla="*/ 1 w 178"/>
                <a:gd name="T5" fmla="*/ 8 h 399"/>
                <a:gd name="T6" fmla="*/ 2 w 178"/>
                <a:gd name="T7" fmla="*/ 8 h 399"/>
                <a:gd name="T8" fmla="*/ 2 w 178"/>
                <a:gd name="T9" fmla="*/ 8 h 399"/>
                <a:gd name="T10" fmla="*/ 2 w 178"/>
                <a:gd name="T11" fmla="*/ 8 h 399"/>
                <a:gd name="T12" fmla="*/ 2 w 178"/>
                <a:gd name="T13" fmla="*/ 8 h 399"/>
                <a:gd name="T14" fmla="*/ 2 w 178"/>
                <a:gd name="T15" fmla="*/ 8 h 399"/>
                <a:gd name="T16" fmla="*/ 2 w 178"/>
                <a:gd name="T17" fmla="*/ 7 h 399"/>
                <a:gd name="T18" fmla="*/ 3 w 178"/>
                <a:gd name="T19" fmla="*/ 7 h 399"/>
                <a:gd name="T20" fmla="*/ 3 w 178"/>
                <a:gd name="T21" fmla="*/ 7 h 399"/>
                <a:gd name="T22" fmla="*/ 3 w 178"/>
                <a:gd name="T23" fmla="*/ 6 h 399"/>
                <a:gd name="T24" fmla="*/ 3 w 178"/>
                <a:gd name="T25" fmla="*/ 6 h 399"/>
                <a:gd name="T26" fmla="*/ 4 w 178"/>
                <a:gd name="T27" fmla="*/ 4 h 399"/>
                <a:gd name="T28" fmla="*/ 4 w 178"/>
                <a:gd name="T29" fmla="*/ 4 h 399"/>
                <a:gd name="T30" fmla="*/ 4 w 178"/>
                <a:gd name="T31" fmla="*/ 4 h 399"/>
                <a:gd name="T32" fmla="*/ 4 w 178"/>
                <a:gd name="T33" fmla="*/ 4 h 399"/>
                <a:gd name="T34" fmla="*/ 4 w 178"/>
                <a:gd name="T35" fmla="*/ 3 h 399"/>
                <a:gd name="T36" fmla="*/ 4 w 178"/>
                <a:gd name="T37" fmla="*/ 3 h 399"/>
                <a:gd name="T38" fmla="*/ 4 w 178"/>
                <a:gd name="T39" fmla="*/ 3 h 399"/>
                <a:gd name="T40" fmla="*/ 3 w 178"/>
                <a:gd name="T41" fmla="*/ 3 h 399"/>
                <a:gd name="T42" fmla="*/ 3 w 178"/>
                <a:gd name="T43" fmla="*/ 3 h 399"/>
                <a:gd name="T44" fmla="*/ 3 w 178"/>
                <a:gd name="T45" fmla="*/ 3 h 399"/>
                <a:gd name="T46" fmla="*/ 3 w 178"/>
                <a:gd name="T47" fmla="*/ 3 h 399"/>
                <a:gd name="T48" fmla="*/ 2 w 178"/>
                <a:gd name="T49" fmla="*/ 3 h 3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78" h="399">
                  <a:moveTo>
                    <a:pt x="106" y="0"/>
                  </a:moveTo>
                  <a:lnTo>
                    <a:pt x="0" y="399"/>
                  </a:lnTo>
                  <a:lnTo>
                    <a:pt x="70" y="399"/>
                  </a:lnTo>
                  <a:lnTo>
                    <a:pt x="79" y="398"/>
                  </a:lnTo>
                  <a:lnTo>
                    <a:pt x="87" y="394"/>
                  </a:lnTo>
                  <a:lnTo>
                    <a:pt x="97" y="390"/>
                  </a:lnTo>
                  <a:lnTo>
                    <a:pt x="105" y="384"/>
                  </a:lnTo>
                  <a:lnTo>
                    <a:pt x="114" y="376"/>
                  </a:lnTo>
                  <a:lnTo>
                    <a:pt x="122" y="367"/>
                  </a:lnTo>
                  <a:lnTo>
                    <a:pt x="130" y="356"/>
                  </a:lnTo>
                  <a:lnTo>
                    <a:pt x="135" y="345"/>
                  </a:lnTo>
                  <a:lnTo>
                    <a:pt x="141" y="334"/>
                  </a:lnTo>
                  <a:lnTo>
                    <a:pt x="145" y="321"/>
                  </a:lnTo>
                  <a:lnTo>
                    <a:pt x="175" y="210"/>
                  </a:lnTo>
                  <a:lnTo>
                    <a:pt x="177" y="199"/>
                  </a:lnTo>
                  <a:lnTo>
                    <a:pt x="178" y="187"/>
                  </a:lnTo>
                  <a:lnTo>
                    <a:pt x="178" y="175"/>
                  </a:lnTo>
                  <a:lnTo>
                    <a:pt x="177" y="164"/>
                  </a:lnTo>
                  <a:lnTo>
                    <a:pt x="174" y="156"/>
                  </a:lnTo>
                  <a:lnTo>
                    <a:pt x="169" y="147"/>
                  </a:lnTo>
                  <a:lnTo>
                    <a:pt x="163" y="141"/>
                  </a:lnTo>
                  <a:lnTo>
                    <a:pt x="156" y="137"/>
                  </a:lnTo>
                  <a:lnTo>
                    <a:pt x="149" y="134"/>
                  </a:lnTo>
                  <a:lnTo>
                    <a:pt x="141" y="133"/>
                  </a:lnTo>
                  <a:lnTo>
                    <a:pt x="71" y="1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58" name="Line 98"/>
            <p:cNvSpPr>
              <a:spLocks noChangeShapeType="1"/>
            </p:cNvSpPr>
            <p:nvPr/>
          </p:nvSpPr>
          <p:spPr bwMode="auto">
            <a:xfrm>
              <a:off x="2407" y="1472"/>
              <a:ext cx="963" cy="1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59" name="Line 99"/>
            <p:cNvSpPr>
              <a:spLocks noChangeShapeType="1"/>
            </p:cNvSpPr>
            <p:nvPr/>
          </p:nvSpPr>
          <p:spPr bwMode="auto">
            <a:xfrm flipH="1" flipV="1">
              <a:off x="2407" y="1945"/>
              <a:ext cx="963" cy="17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60" name="Line 100"/>
            <p:cNvSpPr>
              <a:spLocks noChangeShapeType="1"/>
            </p:cNvSpPr>
            <p:nvPr/>
          </p:nvSpPr>
          <p:spPr bwMode="auto">
            <a:xfrm flipV="1">
              <a:off x="2407" y="1472"/>
              <a:ext cx="0" cy="4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61" name="Line 101"/>
            <p:cNvSpPr>
              <a:spLocks noChangeShapeType="1"/>
            </p:cNvSpPr>
            <p:nvPr/>
          </p:nvSpPr>
          <p:spPr bwMode="auto">
            <a:xfrm flipV="1">
              <a:off x="3370" y="1646"/>
              <a:ext cx="0" cy="4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62" name="Line 102"/>
            <p:cNvSpPr>
              <a:spLocks noChangeShapeType="1"/>
            </p:cNvSpPr>
            <p:nvPr/>
          </p:nvSpPr>
          <p:spPr bwMode="auto">
            <a:xfrm flipV="1">
              <a:off x="2407" y="1012"/>
              <a:ext cx="413" cy="4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63" name="Line 103"/>
            <p:cNvSpPr>
              <a:spLocks noChangeShapeType="1"/>
            </p:cNvSpPr>
            <p:nvPr/>
          </p:nvSpPr>
          <p:spPr bwMode="auto">
            <a:xfrm flipH="1" flipV="1">
              <a:off x="2820" y="1012"/>
              <a:ext cx="550" cy="63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64" name="Line 104"/>
            <p:cNvSpPr>
              <a:spLocks noChangeShapeType="1"/>
            </p:cNvSpPr>
            <p:nvPr/>
          </p:nvSpPr>
          <p:spPr bwMode="auto">
            <a:xfrm>
              <a:off x="2820" y="1548"/>
              <a:ext cx="0" cy="4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65" name="Line 105"/>
            <p:cNvSpPr>
              <a:spLocks noChangeShapeType="1"/>
            </p:cNvSpPr>
            <p:nvPr/>
          </p:nvSpPr>
          <p:spPr bwMode="auto">
            <a:xfrm flipH="1">
              <a:off x="3440" y="2171"/>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66" name="Freeform 106"/>
            <p:cNvSpPr>
              <a:spLocks/>
            </p:cNvSpPr>
            <p:nvPr/>
          </p:nvSpPr>
          <p:spPr bwMode="auto">
            <a:xfrm>
              <a:off x="3428" y="2150"/>
              <a:ext cx="12" cy="21"/>
            </a:xfrm>
            <a:custGeom>
              <a:avLst/>
              <a:gdLst>
                <a:gd name="T0" fmla="*/ 0 w 37"/>
                <a:gd name="T1" fmla="*/ 0 h 77"/>
                <a:gd name="T2" fmla="*/ 0 w 37"/>
                <a:gd name="T3" fmla="*/ 0 h 77"/>
                <a:gd name="T4" fmla="*/ 0 w 37"/>
                <a:gd name="T5" fmla="*/ 1 h 77"/>
                <a:gd name="T6" fmla="*/ 0 w 37"/>
                <a:gd name="T7" fmla="*/ 1 h 77"/>
                <a:gd name="T8" fmla="*/ 0 w 37"/>
                <a:gd name="T9" fmla="*/ 1 h 77"/>
                <a:gd name="T10" fmla="*/ 0 w 37"/>
                <a:gd name="T11" fmla="*/ 1 h 77"/>
                <a:gd name="T12" fmla="*/ 0 w 37"/>
                <a:gd name="T13" fmla="*/ 1 h 77"/>
                <a:gd name="T14" fmla="*/ 1 w 37"/>
                <a:gd name="T15" fmla="*/ 1 h 77"/>
                <a:gd name="T16" fmla="*/ 1 w 37"/>
                <a:gd name="T17" fmla="*/ 1 h 77"/>
                <a:gd name="T18" fmla="*/ 1 w 37"/>
                <a:gd name="T19" fmla="*/ 2 h 77"/>
                <a:gd name="T20" fmla="*/ 1 w 37"/>
                <a:gd name="T21" fmla="*/ 2 h 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 h="77">
                  <a:moveTo>
                    <a:pt x="4" y="0"/>
                  </a:moveTo>
                  <a:lnTo>
                    <a:pt x="1" y="12"/>
                  </a:lnTo>
                  <a:lnTo>
                    <a:pt x="0" y="24"/>
                  </a:lnTo>
                  <a:lnTo>
                    <a:pt x="0" y="36"/>
                  </a:lnTo>
                  <a:lnTo>
                    <a:pt x="2" y="45"/>
                  </a:lnTo>
                  <a:lnTo>
                    <a:pt x="5" y="55"/>
                  </a:lnTo>
                  <a:lnTo>
                    <a:pt x="9" y="62"/>
                  </a:lnTo>
                  <a:lnTo>
                    <a:pt x="15" y="69"/>
                  </a:lnTo>
                  <a:lnTo>
                    <a:pt x="21" y="74"/>
                  </a:lnTo>
                  <a:lnTo>
                    <a:pt x="29" y="76"/>
                  </a:lnTo>
                  <a:lnTo>
                    <a:pt x="37"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67" name="Line 107"/>
            <p:cNvSpPr>
              <a:spLocks noChangeShapeType="1"/>
            </p:cNvSpPr>
            <p:nvPr/>
          </p:nvSpPr>
          <p:spPr bwMode="auto">
            <a:xfrm flipV="1">
              <a:off x="3430" y="2122"/>
              <a:ext cx="8"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68" name="Freeform 108"/>
            <p:cNvSpPr>
              <a:spLocks/>
            </p:cNvSpPr>
            <p:nvPr/>
          </p:nvSpPr>
          <p:spPr bwMode="auto">
            <a:xfrm>
              <a:off x="3438" y="2101"/>
              <a:ext cx="21" cy="21"/>
            </a:xfrm>
            <a:custGeom>
              <a:avLst/>
              <a:gdLst>
                <a:gd name="T0" fmla="*/ 2 w 74"/>
                <a:gd name="T1" fmla="*/ 0 h 78"/>
                <a:gd name="T2" fmla="*/ 1 w 74"/>
                <a:gd name="T3" fmla="*/ 0 h 78"/>
                <a:gd name="T4" fmla="*/ 1 w 74"/>
                <a:gd name="T5" fmla="*/ 0 h 78"/>
                <a:gd name="T6" fmla="*/ 1 w 74"/>
                <a:gd name="T7" fmla="*/ 0 h 78"/>
                <a:gd name="T8" fmla="*/ 1 w 74"/>
                <a:gd name="T9" fmla="*/ 0 h 78"/>
                <a:gd name="T10" fmla="*/ 1 w 74"/>
                <a:gd name="T11" fmla="*/ 1 h 78"/>
                <a:gd name="T12" fmla="*/ 1 w 74"/>
                <a:gd name="T13" fmla="*/ 1 h 78"/>
                <a:gd name="T14" fmla="*/ 0 w 74"/>
                <a:gd name="T15" fmla="*/ 1 h 78"/>
                <a:gd name="T16" fmla="*/ 0 w 74"/>
                <a:gd name="T17" fmla="*/ 1 h 78"/>
                <a:gd name="T18" fmla="*/ 0 w 74"/>
                <a:gd name="T19" fmla="*/ 1 h 78"/>
                <a:gd name="T20" fmla="*/ 0 w 74"/>
                <a:gd name="T21" fmla="*/ 2 h 7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4" h="78">
                  <a:moveTo>
                    <a:pt x="74" y="0"/>
                  </a:moveTo>
                  <a:lnTo>
                    <a:pt x="66" y="1"/>
                  </a:lnTo>
                  <a:lnTo>
                    <a:pt x="56" y="3"/>
                  </a:lnTo>
                  <a:lnTo>
                    <a:pt x="48" y="9"/>
                  </a:lnTo>
                  <a:lnTo>
                    <a:pt x="38" y="15"/>
                  </a:lnTo>
                  <a:lnTo>
                    <a:pt x="30" y="22"/>
                  </a:lnTo>
                  <a:lnTo>
                    <a:pt x="22" y="32"/>
                  </a:lnTo>
                  <a:lnTo>
                    <a:pt x="15" y="42"/>
                  </a:lnTo>
                  <a:lnTo>
                    <a:pt x="8" y="53"/>
                  </a:lnTo>
                  <a:lnTo>
                    <a:pt x="3" y="65"/>
                  </a:lnTo>
                  <a:lnTo>
                    <a:pt x="0"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69" name="Line 109"/>
            <p:cNvSpPr>
              <a:spLocks noChangeShapeType="1"/>
            </p:cNvSpPr>
            <p:nvPr/>
          </p:nvSpPr>
          <p:spPr bwMode="auto">
            <a:xfrm>
              <a:off x="3459" y="2101"/>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70" name="Line 110"/>
            <p:cNvSpPr>
              <a:spLocks noChangeShapeType="1"/>
            </p:cNvSpPr>
            <p:nvPr/>
          </p:nvSpPr>
          <p:spPr bwMode="auto">
            <a:xfrm flipH="1">
              <a:off x="3432" y="1669"/>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71" name="Freeform 111"/>
            <p:cNvSpPr>
              <a:spLocks/>
            </p:cNvSpPr>
            <p:nvPr/>
          </p:nvSpPr>
          <p:spPr bwMode="auto">
            <a:xfrm>
              <a:off x="3421" y="1641"/>
              <a:ext cx="11" cy="28"/>
            </a:xfrm>
            <a:custGeom>
              <a:avLst/>
              <a:gdLst>
                <a:gd name="T0" fmla="*/ 0 w 48"/>
                <a:gd name="T1" fmla="*/ 0 h 99"/>
                <a:gd name="T2" fmla="*/ 0 w 48"/>
                <a:gd name="T3" fmla="*/ 0 h 99"/>
                <a:gd name="T4" fmla="*/ 0 w 48"/>
                <a:gd name="T5" fmla="*/ 1 h 99"/>
                <a:gd name="T6" fmla="*/ 0 w 48"/>
                <a:gd name="T7" fmla="*/ 1 h 99"/>
                <a:gd name="T8" fmla="*/ 0 w 48"/>
                <a:gd name="T9" fmla="*/ 1 h 99"/>
                <a:gd name="T10" fmla="*/ 0 w 48"/>
                <a:gd name="T11" fmla="*/ 1 h 99"/>
                <a:gd name="T12" fmla="*/ 0 w 48"/>
                <a:gd name="T13" fmla="*/ 2 h 99"/>
                <a:gd name="T14" fmla="*/ 0 w 48"/>
                <a:gd name="T15" fmla="*/ 2 h 99"/>
                <a:gd name="T16" fmla="*/ 0 w 48"/>
                <a:gd name="T17" fmla="*/ 2 h 99"/>
                <a:gd name="T18" fmla="*/ 0 w 48"/>
                <a:gd name="T19" fmla="*/ 2 h 99"/>
                <a:gd name="T20" fmla="*/ 0 w 48"/>
                <a:gd name="T21" fmla="*/ 2 h 99"/>
                <a:gd name="T22" fmla="*/ 0 w 48"/>
                <a:gd name="T23" fmla="*/ 2 h 99"/>
                <a:gd name="T24" fmla="*/ 1 w 48"/>
                <a:gd name="T25" fmla="*/ 2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8" h="99">
                  <a:moveTo>
                    <a:pt x="5" y="0"/>
                  </a:moveTo>
                  <a:lnTo>
                    <a:pt x="2" y="13"/>
                  </a:lnTo>
                  <a:lnTo>
                    <a:pt x="1" y="25"/>
                  </a:lnTo>
                  <a:lnTo>
                    <a:pt x="0" y="38"/>
                  </a:lnTo>
                  <a:lnTo>
                    <a:pt x="1" y="50"/>
                  </a:lnTo>
                  <a:lnTo>
                    <a:pt x="3" y="61"/>
                  </a:lnTo>
                  <a:lnTo>
                    <a:pt x="6" y="70"/>
                  </a:lnTo>
                  <a:lnTo>
                    <a:pt x="11" y="79"/>
                  </a:lnTo>
                  <a:lnTo>
                    <a:pt x="17" y="86"/>
                  </a:lnTo>
                  <a:lnTo>
                    <a:pt x="23" y="91"/>
                  </a:lnTo>
                  <a:lnTo>
                    <a:pt x="31" y="96"/>
                  </a:lnTo>
                  <a:lnTo>
                    <a:pt x="39" y="99"/>
                  </a:lnTo>
                  <a:lnTo>
                    <a:pt x="48" y="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72" name="Line 112"/>
            <p:cNvSpPr>
              <a:spLocks noChangeShapeType="1"/>
            </p:cNvSpPr>
            <p:nvPr/>
          </p:nvSpPr>
          <p:spPr bwMode="auto">
            <a:xfrm flipV="1">
              <a:off x="3421" y="1587"/>
              <a:ext cx="15"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73" name="Freeform 113"/>
            <p:cNvSpPr>
              <a:spLocks/>
            </p:cNvSpPr>
            <p:nvPr/>
          </p:nvSpPr>
          <p:spPr bwMode="auto">
            <a:xfrm>
              <a:off x="3436" y="1561"/>
              <a:ext cx="27" cy="26"/>
            </a:xfrm>
            <a:custGeom>
              <a:avLst/>
              <a:gdLst>
                <a:gd name="T0" fmla="*/ 2 w 97"/>
                <a:gd name="T1" fmla="*/ 0 h 100"/>
                <a:gd name="T2" fmla="*/ 2 w 97"/>
                <a:gd name="T3" fmla="*/ 0 h 100"/>
                <a:gd name="T4" fmla="*/ 2 w 97"/>
                <a:gd name="T5" fmla="*/ 0 h 100"/>
                <a:gd name="T6" fmla="*/ 1 w 97"/>
                <a:gd name="T7" fmla="*/ 0 h 100"/>
                <a:gd name="T8" fmla="*/ 1 w 97"/>
                <a:gd name="T9" fmla="*/ 0 h 100"/>
                <a:gd name="T10" fmla="*/ 1 w 97"/>
                <a:gd name="T11" fmla="*/ 0 h 100"/>
                <a:gd name="T12" fmla="*/ 1 w 97"/>
                <a:gd name="T13" fmla="*/ 1 h 100"/>
                <a:gd name="T14" fmla="*/ 1 w 97"/>
                <a:gd name="T15" fmla="*/ 1 h 100"/>
                <a:gd name="T16" fmla="*/ 1 w 97"/>
                <a:gd name="T17" fmla="*/ 1 h 100"/>
                <a:gd name="T18" fmla="*/ 0 w 97"/>
                <a:gd name="T19" fmla="*/ 1 h 100"/>
                <a:gd name="T20" fmla="*/ 0 w 97"/>
                <a:gd name="T21" fmla="*/ 1 h 100"/>
                <a:gd name="T22" fmla="*/ 0 w 97"/>
                <a:gd name="T23" fmla="*/ 2 h 100"/>
                <a:gd name="T24" fmla="*/ 0 w 97"/>
                <a:gd name="T25" fmla="*/ 2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7" h="100">
                  <a:moveTo>
                    <a:pt x="97" y="0"/>
                  </a:moveTo>
                  <a:lnTo>
                    <a:pt x="88" y="1"/>
                  </a:lnTo>
                  <a:lnTo>
                    <a:pt x="78" y="3"/>
                  </a:lnTo>
                  <a:lnTo>
                    <a:pt x="68" y="7"/>
                  </a:lnTo>
                  <a:lnTo>
                    <a:pt x="58" y="14"/>
                  </a:lnTo>
                  <a:lnTo>
                    <a:pt x="49" y="20"/>
                  </a:lnTo>
                  <a:lnTo>
                    <a:pt x="40" y="28"/>
                  </a:lnTo>
                  <a:lnTo>
                    <a:pt x="31" y="39"/>
                  </a:lnTo>
                  <a:lnTo>
                    <a:pt x="23" y="50"/>
                  </a:lnTo>
                  <a:lnTo>
                    <a:pt x="16" y="61"/>
                  </a:lnTo>
                  <a:lnTo>
                    <a:pt x="10" y="73"/>
                  </a:lnTo>
                  <a:lnTo>
                    <a:pt x="5" y="86"/>
                  </a:lnTo>
                  <a:lnTo>
                    <a:pt x="0" y="1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74" name="Line 114"/>
            <p:cNvSpPr>
              <a:spLocks noChangeShapeType="1"/>
            </p:cNvSpPr>
            <p:nvPr/>
          </p:nvSpPr>
          <p:spPr bwMode="auto">
            <a:xfrm>
              <a:off x="3463" y="1561"/>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6051" name="Group 115"/>
          <p:cNvGrpSpPr>
            <a:grpSpLocks/>
          </p:cNvGrpSpPr>
          <p:nvPr/>
        </p:nvGrpSpPr>
        <p:grpSpPr bwMode="auto">
          <a:xfrm>
            <a:off x="34925" y="2006600"/>
            <a:ext cx="3311525" cy="1782763"/>
            <a:chOff x="68" y="1152"/>
            <a:chExt cx="2086" cy="1123"/>
          </a:xfrm>
        </p:grpSpPr>
        <p:sp>
          <p:nvSpPr>
            <p:cNvPr id="55310" name="Line 116"/>
            <p:cNvSpPr>
              <a:spLocks noChangeShapeType="1"/>
            </p:cNvSpPr>
            <p:nvPr/>
          </p:nvSpPr>
          <p:spPr bwMode="auto">
            <a:xfrm>
              <a:off x="68" y="1510"/>
              <a:ext cx="765" cy="76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11" name="Line 117"/>
            <p:cNvSpPr>
              <a:spLocks noChangeShapeType="1"/>
            </p:cNvSpPr>
            <p:nvPr/>
          </p:nvSpPr>
          <p:spPr bwMode="auto">
            <a:xfrm flipH="1">
              <a:off x="1235" y="1510"/>
              <a:ext cx="1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12" name="Line 118"/>
            <p:cNvSpPr>
              <a:spLocks noChangeShapeType="1"/>
            </p:cNvSpPr>
            <p:nvPr/>
          </p:nvSpPr>
          <p:spPr bwMode="auto">
            <a:xfrm>
              <a:off x="1388" y="1510"/>
              <a:ext cx="766" cy="7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13" name="Line 119"/>
            <p:cNvSpPr>
              <a:spLocks noChangeShapeType="1"/>
            </p:cNvSpPr>
            <p:nvPr/>
          </p:nvSpPr>
          <p:spPr bwMode="auto">
            <a:xfrm>
              <a:off x="833" y="2275"/>
              <a:ext cx="132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14" name="Freeform 120"/>
            <p:cNvSpPr>
              <a:spLocks/>
            </p:cNvSpPr>
            <p:nvPr/>
          </p:nvSpPr>
          <p:spPr bwMode="auto">
            <a:xfrm>
              <a:off x="801" y="2165"/>
              <a:ext cx="76" cy="76"/>
            </a:xfrm>
            <a:custGeom>
              <a:avLst/>
              <a:gdLst>
                <a:gd name="T0" fmla="*/ 6 w 279"/>
                <a:gd name="T1" fmla="*/ 6 h 279"/>
                <a:gd name="T2" fmla="*/ 0 w 279"/>
                <a:gd name="T3" fmla="*/ 0 h 279"/>
                <a:gd name="T4" fmla="*/ 1 w 279"/>
                <a:gd name="T5" fmla="*/ 0 h 279"/>
                <a:gd name="T6" fmla="*/ 0 60000 65536"/>
                <a:gd name="T7" fmla="*/ 0 60000 65536"/>
                <a:gd name="T8" fmla="*/ 0 60000 65536"/>
              </a:gdLst>
              <a:ahLst/>
              <a:cxnLst>
                <a:cxn ang="T6">
                  <a:pos x="T0" y="T1"/>
                </a:cxn>
                <a:cxn ang="T7">
                  <a:pos x="T2" y="T3"/>
                </a:cxn>
                <a:cxn ang="T8">
                  <a:pos x="T4" y="T5"/>
                </a:cxn>
              </a:cxnLst>
              <a:rect l="0" t="0" r="r" b="b"/>
              <a:pathLst>
                <a:path w="279" h="279">
                  <a:moveTo>
                    <a:pt x="279" y="279"/>
                  </a:moveTo>
                  <a:lnTo>
                    <a:pt x="0" y="0"/>
                  </a:lnTo>
                  <a:lnTo>
                    <a:pt x="6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15" name="Freeform 121"/>
            <p:cNvSpPr>
              <a:spLocks/>
            </p:cNvSpPr>
            <p:nvPr/>
          </p:nvSpPr>
          <p:spPr bwMode="auto">
            <a:xfrm>
              <a:off x="818" y="2165"/>
              <a:ext cx="47" cy="42"/>
            </a:xfrm>
            <a:custGeom>
              <a:avLst/>
              <a:gdLst>
                <a:gd name="T0" fmla="*/ 3 w 176"/>
                <a:gd name="T1" fmla="*/ 3 h 154"/>
                <a:gd name="T2" fmla="*/ 3 w 176"/>
                <a:gd name="T3" fmla="*/ 3 h 154"/>
                <a:gd name="T4" fmla="*/ 3 w 176"/>
                <a:gd name="T5" fmla="*/ 3 h 154"/>
                <a:gd name="T6" fmla="*/ 3 w 176"/>
                <a:gd name="T7" fmla="*/ 3 h 154"/>
                <a:gd name="T8" fmla="*/ 3 w 176"/>
                <a:gd name="T9" fmla="*/ 3 h 154"/>
                <a:gd name="T10" fmla="*/ 3 w 176"/>
                <a:gd name="T11" fmla="*/ 3 h 154"/>
                <a:gd name="T12" fmla="*/ 3 w 176"/>
                <a:gd name="T13" fmla="*/ 3 h 154"/>
                <a:gd name="T14" fmla="*/ 3 w 176"/>
                <a:gd name="T15" fmla="*/ 3 h 154"/>
                <a:gd name="T16" fmla="*/ 3 w 176"/>
                <a:gd name="T17" fmla="*/ 3 h 154"/>
                <a:gd name="T18" fmla="*/ 3 w 176"/>
                <a:gd name="T19" fmla="*/ 3 h 154"/>
                <a:gd name="T20" fmla="*/ 3 w 176"/>
                <a:gd name="T21" fmla="*/ 2 h 154"/>
                <a:gd name="T22" fmla="*/ 3 w 176"/>
                <a:gd name="T23" fmla="*/ 2 h 154"/>
                <a:gd name="T24" fmla="*/ 3 w 176"/>
                <a:gd name="T25" fmla="*/ 2 h 154"/>
                <a:gd name="T26" fmla="*/ 3 w 176"/>
                <a:gd name="T27" fmla="*/ 2 h 154"/>
                <a:gd name="T28" fmla="*/ 3 w 176"/>
                <a:gd name="T29" fmla="*/ 2 h 154"/>
                <a:gd name="T30" fmla="*/ 3 w 176"/>
                <a:gd name="T31" fmla="*/ 2 h 154"/>
                <a:gd name="T32" fmla="*/ 3 w 176"/>
                <a:gd name="T33" fmla="*/ 2 h 154"/>
                <a:gd name="T34" fmla="*/ 3 w 176"/>
                <a:gd name="T35" fmla="*/ 2 h 154"/>
                <a:gd name="T36" fmla="*/ 3 w 176"/>
                <a:gd name="T37" fmla="*/ 1 h 154"/>
                <a:gd name="T38" fmla="*/ 2 w 176"/>
                <a:gd name="T39" fmla="*/ 1 h 154"/>
                <a:gd name="T40" fmla="*/ 2 w 176"/>
                <a:gd name="T41" fmla="*/ 1 h 154"/>
                <a:gd name="T42" fmla="*/ 2 w 176"/>
                <a:gd name="T43" fmla="*/ 1 h 154"/>
                <a:gd name="T44" fmla="*/ 2 w 176"/>
                <a:gd name="T45" fmla="*/ 1 h 154"/>
                <a:gd name="T46" fmla="*/ 2 w 176"/>
                <a:gd name="T47" fmla="*/ 1 h 154"/>
                <a:gd name="T48" fmla="*/ 2 w 176"/>
                <a:gd name="T49" fmla="*/ 1 h 154"/>
                <a:gd name="T50" fmla="*/ 2 w 176"/>
                <a:gd name="T51" fmla="*/ 1 h 154"/>
                <a:gd name="T52" fmla="*/ 1 w 176"/>
                <a:gd name="T53" fmla="*/ 1 h 154"/>
                <a:gd name="T54" fmla="*/ 1 w 176"/>
                <a:gd name="T55" fmla="*/ 0 h 154"/>
                <a:gd name="T56" fmla="*/ 1 w 176"/>
                <a:gd name="T57" fmla="*/ 0 h 154"/>
                <a:gd name="T58" fmla="*/ 1 w 176"/>
                <a:gd name="T59" fmla="*/ 0 h 154"/>
                <a:gd name="T60" fmla="*/ 1 w 176"/>
                <a:gd name="T61" fmla="*/ 0 h 154"/>
                <a:gd name="T62" fmla="*/ 1 w 176"/>
                <a:gd name="T63" fmla="*/ 0 h 154"/>
                <a:gd name="T64" fmla="*/ 1 w 176"/>
                <a:gd name="T65" fmla="*/ 0 h 154"/>
                <a:gd name="T66" fmla="*/ 0 w 176"/>
                <a:gd name="T67" fmla="*/ 0 h 154"/>
                <a:gd name="T68" fmla="*/ 0 w 176"/>
                <a:gd name="T69" fmla="*/ 0 h 154"/>
                <a:gd name="T70" fmla="*/ 0 w 176"/>
                <a:gd name="T71" fmla="*/ 0 h 1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76" h="154">
                  <a:moveTo>
                    <a:pt x="154" y="154"/>
                  </a:moveTo>
                  <a:lnTo>
                    <a:pt x="157" y="154"/>
                  </a:lnTo>
                  <a:lnTo>
                    <a:pt x="159" y="154"/>
                  </a:lnTo>
                  <a:lnTo>
                    <a:pt x="161" y="154"/>
                  </a:lnTo>
                  <a:lnTo>
                    <a:pt x="164" y="153"/>
                  </a:lnTo>
                  <a:lnTo>
                    <a:pt x="166" y="153"/>
                  </a:lnTo>
                  <a:lnTo>
                    <a:pt x="168" y="152"/>
                  </a:lnTo>
                  <a:lnTo>
                    <a:pt x="169" y="151"/>
                  </a:lnTo>
                  <a:lnTo>
                    <a:pt x="171" y="150"/>
                  </a:lnTo>
                  <a:lnTo>
                    <a:pt x="172" y="149"/>
                  </a:lnTo>
                  <a:lnTo>
                    <a:pt x="173" y="146"/>
                  </a:lnTo>
                  <a:lnTo>
                    <a:pt x="174" y="145"/>
                  </a:lnTo>
                  <a:lnTo>
                    <a:pt x="175" y="143"/>
                  </a:lnTo>
                  <a:lnTo>
                    <a:pt x="175" y="142"/>
                  </a:lnTo>
                  <a:lnTo>
                    <a:pt x="175" y="140"/>
                  </a:lnTo>
                  <a:lnTo>
                    <a:pt x="176" y="138"/>
                  </a:lnTo>
                  <a:lnTo>
                    <a:pt x="176" y="136"/>
                  </a:lnTo>
                  <a:lnTo>
                    <a:pt x="175" y="134"/>
                  </a:lnTo>
                  <a:lnTo>
                    <a:pt x="175" y="132"/>
                  </a:lnTo>
                  <a:lnTo>
                    <a:pt x="175" y="129"/>
                  </a:lnTo>
                  <a:lnTo>
                    <a:pt x="174" y="126"/>
                  </a:lnTo>
                  <a:lnTo>
                    <a:pt x="173" y="124"/>
                  </a:lnTo>
                  <a:lnTo>
                    <a:pt x="172" y="121"/>
                  </a:lnTo>
                  <a:lnTo>
                    <a:pt x="171" y="119"/>
                  </a:lnTo>
                  <a:lnTo>
                    <a:pt x="169" y="116"/>
                  </a:lnTo>
                  <a:lnTo>
                    <a:pt x="168" y="112"/>
                  </a:lnTo>
                  <a:lnTo>
                    <a:pt x="166" y="109"/>
                  </a:lnTo>
                  <a:lnTo>
                    <a:pt x="164" y="106"/>
                  </a:lnTo>
                  <a:lnTo>
                    <a:pt x="161" y="103"/>
                  </a:lnTo>
                  <a:lnTo>
                    <a:pt x="159" y="100"/>
                  </a:lnTo>
                  <a:lnTo>
                    <a:pt x="156" y="96"/>
                  </a:lnTo>
                  <a:lnTo>
                    <a:pt x="154" y="93"/>
                  </a:lnTo>
                  <a:lnTo>
                    <a:pt x="151" y="90"/>
                  </a:lnTo>
                  <a:lnTo>
                    <a:pt x="149" y="87"/>
                  </a:lnTo>
                  <a:lnTo>
                    <a:pt x="146" y="84"/>
                  </a:lnTo>
                  <a:lnTo>
                    <a:pt x="142" y="80"/>
                  </a:lnTo>
                  <a:lnTo>
                    <a:pt x="139" y="76"/>
                  </a:lnTo>
                  <a:lnTo>
                    <a:pt x="135" y="73"/>
                  </a:lnTo>
                  <a:lnTo>
                    <a:pt x="132" y="70"/>
                  </a:lnTo>
                  <a:lnTo>
                    <a:pt x="128" y="67"/>
                  </a:lnTo>
                  <a:lnTo>
                    <a:pt x="124" y="63"/>
                  </a:lnTo>
                  <a:lnTo>
                    <a:pt x="121" y="60"/>
                  </a:lnTo>
                  <a:lnTo>
                    <a:pt x="117" y="57"/>
                  </a:lnTo>
                  <a:lnTo>
                    <a:pt x="113" y="54"/>
                  </a:lnTo>
                  <a:lnTo>
                    <a:pt x="108" y="51"/>
                  </a:lnTo>
                  <a:lnTo>
                    <a:pt x="104" y="47"/>
                  </a:lnTo>
                  <a:lnTo>
                    <a:pt x="100" y="44"/>
                  </a:lnTo>
                  <a:lnTo>
                    <a:pt x="95" y="41"/>
                  </a:lnTo>
                  <a:lnTo>
                    <a:pt x="91" y="38"/>
                  </a:lnTo>
                  <a:lnTo>
                    <a:pt x="87" y="35"/>
                  </a:lnTo>
                  <a:lnTo>
                    <a:pt x="83" y="33"/>
                  </a:lnTo>
                  <a:lnTo>
                    <a:pt x="78" y="29"/>
                  </a:lnTo>
                  <a:lnTo>
                    <a:pt x="74" y="27"/>
                  </a:lnTo>
                  <a:lnTo>
                    <a:pt x="70" y="24"/>
                  </a:lnTo>
                  <a:lnTo>
                    <a:pt x="66" y="22"/>
                  </a:lnTo>
                  <a:lnTo>
                    <a:pt x="61" y="20"/>
                  </a:lnTo>
                  <a:lnTo>
                    <a:pt x="57" y="18"/>
                  </a:lnTo>
                  <a:lnTo>
                    <a:pt x="53" y="16"/>
                  </a:lnTo>
                  <a:lnTo>
                    <a:pt x="49" y="13"/>
                  </a:lnTo>
                  <a:lnTo>
                    <a:pt x="44" y="11"/>
                  </a:lnTo>
                  <a:lnTo>
                    <a:pt x="41" y="9"/>
                  </a:lnTo>
                  <a:lnTo>
                    <a:pt x="37" y="8"/>
                  </a:lnTo>
                  <a:lnTo>
                    <a:pt x="33" y="6"/>
                  </a:lnTo>
                  <a:lnTo>
                    <a:pt x="29" y="5"/>
                  </a:lnTo>
                  <a:lnTo>
                    <a:pt x="25" y="4"/>
                  </a:lnTo>
                  <a:lnTo>
                    <a:pt x="22" y="3"/>
                  </a:lnTo>
                  <a:lnTo>
                    <a:pt x="18" y="2"/>
                  </a:lnTo>
                  <a:lnTo>
                    <a:pt x="15" y="1"/>
                  </a:lnTo>
                  <a:lnTo>
                    <a:pt x="11" y="1"/>
                  </a:lnTo>
                  <a:lnTo>
                    <a:pt x="8" y="0"/>
                  </a:lnTo>
                  <a:lnTo>
                    <a:pt x="5" y="0"/>
                  </a:lnTo>
                  <a:lnTo>
                    <a:pt x="2"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16" name="Line 122"/>
            <p:cNvSpPr>
              <a:spLocks noChangeShapeType="1"/>
            </p:cNvSpPr>
            <p:nvPr/>
          </p:nvSpPr>
          <p:spPr bwMode="auto">
            <a:xfrm flipH="1">
              <a:off x="843" y="2207"/>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17" name="Freeform 123"/>
            <p:cNvSpPr>
              <a:spLocks/>
            </p:cNvSpPr>
            <p:nvPr/>
          </p:nvSpPr>
          <p:spPr bwMode="auto">
            <a:xfrm>
              <a:off x="515" y="1707"/>
              <a:ext cx="4" cy="15"/>
            </a:xfrm>
            <a:custGeom>
              <a:avLst/>
              <a:gdLst>
                <a:gd name="T0" fmla="*/ 0 w 15"/>
                <a:gd name="T1" fmla="*/ 0 h 55"/>
                <a:gd name="T2" fmla="*/ 0 w 15"/>
                <a:gd name="T3" fmla="*/ 0 h 55"/>
                <a:gd name="T4" fmla="*/ 0 w 15"/>
                <a:gd name="T5" fmla="*/ 0 h 55"/>
                <a:gd name="T6" fmla="*/ 0 w 15"/>
                <a:gd name="T7" fmla="*/ 0 h 55"/>
                <a:gd name="T8" fmla="*/ 0 w 15"/>
                <a:gd name="T9" fmla="*/ 0 h 55"/>
                <a:gd name="T10" fmla="*/ 0 w 15"/>
                <a:gd name="T11" fmla="*/ 0 h 55"/>
                <a:gd name="T12" fmla="*/ 0 w 15"/>
                <a:gd name="T13" fmla="*/ 1 h 55"/>
                <a:gd name="T14" fmla="*/ 0 w 15"/>
                <a:gd name="T15" fmla="*/ 1 h 55"/>
                <a:gd name="T16" fmla="*/ 0 w 15"/>
                <a:gd name="T17" fmla="*/ 1 h 55"/>
                <a:gd name="T18" fmla="*/ 0 w 15"/>
                <a:gd name="T19" fmla="*/ 1 h 55"/>
                <a:gd name="T20" fmla="*/ 0 w 15"/>
                <a:gd name="T21" fmla="*/ 1 h 55"/>
                <a:gd name="T22" fmla="*/ 0 w 15"/>
                <a:gd name="T23" fmla="*/ 1 h 55"/>
                <a:gd name="T24" fmla="*/ 0 w 15"/>
                <a:gd name="T25" fmla="*/ 1 h 55"/>
                <a:gd name="T26" fmla="*/ 0 w 15"/>
                <a:gd name="T27" fmla="*/ 1 h 55"/>
                <a:gd name="T28" fmla="*/ 0 w 15"/>
                <a:gd name="T29" fmla="*/ 1 h 55"/>
                <a:gd name="T30" fmla="*/ 0 w 15"/>
                <a:gd name="T31" fmla="*/ 1 h 55"/>
                <a:gd name="T32" fmla="*/ 0 w 15"/>
                <a:gd name="T33" fmla="*/ 1 h 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55">
                  <a:moveTo>
                    <a:pt x="2" y="0"/>
                  </a:moveTo>
                  <a:lnTo>
                    <a:pt x="1" y="3"/>
                  </a:lnTo>
                  <a:lnTo>
                    <a:pt x="1" y="7"/>
                  </a:lnTo>
                  <a:lnTo>
                    <a:pt x="0" y="10"/>
                  </a:lnTo>
                  <a:lnTo>
                    <a:pt x="0" y="13"/>
                  </a:lnTo>
                  <a:lnTo>
                    <a:pt x="0" y="18"/>
                  </a:lnTo>
                  <a:lnTo>
                    <a:pt x="0" y="22"/>
                  </a:lnTo>
                  <a:lnTo>
                    <a:pt x="1" y="25"/>
                  </a:lnTo>
                  <a:lnTo>
                    <a:pt x="1" y="28"/>
                  </a:lnTo>
                  <a:lnTo>
                    <a:pt x="2" y="33"/>
                  </a:lnTo>
                  <a:lnTo>
                    <a:pt x="4" y="36"/>
                  </a:lnTo>
                  <a:lnTo>
                    <a:pt x="6" y="39"/>
                  </a:lnTo>
                  <a:lnTo>
                    <a:pt x="7" y="42"/>
                  </a:lnTo>
                  <a:lnTo>
                    <a:pt x="11" y="49"/>
                  </a:lnTo>
                  <a:lnTo>
                    <a:pt x="13" y="52"/>
                  </a:lnTo>
                  <a:lnTo>
                    <a:pt x="14" y="53"/>
                  </a:lnTo>
                  <a:lnTo>
                    <a:pt x="15"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18" name="Freeform 124"/>
            <p:cNvSpPr>
              <a:spLocks/>
            </p:cNvSpPr>
            <p:nvPr/>
          </p:nvSpPr>
          <p:spPr bwMode="auto">
            <a:xfrm>
              <a:off x="483" y="1650"/>
              <a:ext cx="45" cy="72"/>
            </a:xfrm>
            <a:custGeom>
              <a:avLst/>
              <a:gdLst>
                <a:gd name="T0" fmla="*/ 3 w 169"/>
                <a:gd name="T1" fmla="*/ 1 h 266"/>
                <a:gd name="T2" fmla="*/ 3 w 169"/>
                <a:gd name="T3" fmla="*/ 1 h 266"/>
                <a:gd name="T4" fmla="*/ 3 w 169"/>
                <a:gd name="T5" fmla="*/ 1 h 266"/>
                <a:gd name="T6" fmla="*/ 3 w 169"/>
                <a:gd name="T7" fmla="*/ 0 h 266"/>
                <a:gd name="T8" fmla="*/ 3 w 169"/>
                <a:gd name="T9" fmla="*/ 0 h 266"/>
                <a:gd name="T10" fmla="*/ 3 w 169"/>
                <a:gd name="T11" fmla="*/ 0 h 266"/>
                <a:gd name="T12" fmla="*/ 3 w 169"/>
                <a:gd name="T13" fmla="*/ 0 h 266"/>
                <a:gd name="T14" fmla="*/ 3 w 169"/>
                <a:gd name="T15" fmla="*/ 0 h 266"/>
                <a:gd name="T16" fmla="*/ 3 w 169"/>
                <a:gd name="T17" fmla="*/ 0 h 266"/>
                <a:gd name="T18" fmla="*/ 3 w 169"/>
                <a:gd name="T19" fmla="*/ 0 h 266"/>
                <a:gd name="T20" fmla="*/ 2 w 169"/>
                <a:gd name="T21" fmla="*/ 0 h 266"/>
                <a:gd name="T22" fmla="*/ 2 w 169"/>
                <a:gd name="T23" fmla="*/ 0 h 266"/>
                <a:gd name="T24" fmla="*/ 2 w 169"/>
                <a:gd name="T25" fmla="*/ 0 h 266"/>
                <a:gd name="T26" fmla="*/ 2 w 169"/>
                <a:gd name="T27" fmla="*/ 0 h 266"/>
                <a:gd name="T28" fmla="*/ 2 w 169"/>
                <a:gd name="T29" fmla="*/ 0 h 266"/>
                <a:gd name="T30" fmla="*/ 2 w 169"/>
                <a:gd name="T31" fmla="*/ 0 h 266"/>
                <a:gd name="T32" fmla="*/ 1 w 169"/>
                <a:gd name="T33" fmla="*/ 0 h 266"/>
                <a:gd name="T34" fmla="*/ 1 w 169"/>
                <a:gd name="T35" fmla="*/ 0 h 266"/>
                <a:gd name="T36" fmla="*/ 1 w 169"/>
                <a:gd name="T37" fmla="*/ 1 h 266"/>
                <a:gd name="T38" fmla="*/ 1 w 169"/>
                <a:gd name="T39" fmla="*/ 1 h 266"/>
                <a:gd name="T40" fmla="*/ 1 w 169"/>
                <a:gd name="T41" fmla="*/ 1 h 266"/>
                <a:gd name="T42" fmla="*/ 1 w 169"/>
                <a:gd name="T43" fmla="*/ 1 h 266"/>
                <a:gd name="T44" fmla="*/ 1 w 169"/>
                <a:gd name="T45" fmla="*/ 1 h 266"/>
                <a:gd name="T46" fmla="*/ 1 w 169"/>
                <a:gd name="T47" fmla="*/ 1 h 266"/>
                <a:gd name="T48" fmla="*/ 1 w 169"/>
                <a:gd name="T49" fmla="*/ 2 h 266"/>
                <a:gd name="T50" fmla="*/ 0 w 169"/>
                <a:gd name="T51" fmla="*/ 3 h 266"/>
                <a:gd name="T52" fmla="*/ 0 w 169"/>
                <a:gd name="T53" fmla="*/ 4 h 266"/>
                <a:gd name="T54" fmla="*/ 0 w 169"/>
                <a:gd name="T55" fmla="*/ 4 h 266"/>
                <a:gd name="T56" fmla="*/ 0 w 169"/>
                <a:gd name="T57" fmla="*/ 4 h 266"/>
                <a:gd name="T58" fmla="*/ 0 w 169"/>
                <a:gd name="T59" fmla="*/ 4 h 266"/>
                <a:gd name="T60" fmla="*/ 0 w 169"/>
                <a:gd name="T61" fmla="*/ 5 h 266"/>
                <a:gd name="T62" fmla="*/ 0 w 169"/>
                <a:gd name="T63" fmla="*/ 5 h 266"/>
                <a:gd name="T64" fmla="*/ 0 w 169"/>
                <a:gd name="T65" fmla="*/ 5 h 266"/>
                <a:gd name="T66" fmla="*/ 0 w 169"/>
                <a:gd name="T67" fmla="*/ 5 h 266"/>
                <a:gd name="T68" fmla="*/ 0 w 169"/>
                <a:gd name="T69" fmla="*/ 5 h 266"/>
                <a:gd name="T70" fmla="*/ 0 w 169"/>
                <a:gd name="T71" fmla="*/ 5 h 266"/>
                <a:gd name="T72" fmla="*/ 1 w 169"/>
                <a:gd name="T73" fmla="*/ 5 h 266"/>
                <a:gd name="T74" fmla="*/ 1 w 169"/>
                <a:gd name="T75" fmla="*/ 5 h 266"/>
                <a:gd name="T76" fmla="*/ 1 w 169"/>
                <a:gd name="T77" fmla="*/ 5 h 266"/>
                <a:gd name="T78" fmla="*/ 1 w 169"/>
                <a:gd name="T79" fmla="*/ 5 h 266"/>
                <a:gd name="T80" fmla="*/ 1 w 169"/>
                <a:gd name="T81" fmla="*/ 5 h 266"/>
                <a:gd name="T82" fmla="*/ 1 w 169"/>
                <a:gd name="T83" fmla="*/ 5 h 266"/>
                <a:gd name="T84" fmla="*/ 2 w 169"/>
                <a:gd name="T85" fmla="*/ 5 h 266"/>
                <a:gd name="T86" fmla="*/ 2 w 169"/>
                <a:gd name="T87" fmla="*/ 5 h 266"/>
                <a:gd name="T88" fmla="*/ 2 w 169"/>
                <a:gd name="T89" fmla="*/ 5 h 266"/>
                <a:gd name="T90" fmla="*/ 2 w 169"/>
                <a:gd name="T91" fmla="*/ 5 h 266"/>
                <a:gd name="T92" fmla="*/ 2 w 169"/>
                <a:gd name="T93" fmla="*/ 5 h 266"/>
                <a:gd name="T94" fmla="*/ 2 w 169"/>
                <a:gd name="T95" fmla="*/ 5 h 266"/>
                <a:gd name="T96" fmla="*/ 2 w 169"/>
                <a:gd name="T97" fmla="*/ 5 h 266"/>
                <a:gd name="T98" fmla="*/ 2 w 169"/>
                <a:gd name="T99" fmla="*/ 4 h 266"/>
                <a:gd name="T100" fmla="*/ 2 w 169"/>
                <a:gd name="T101" fmla="*/ 4 h 266"/>
                <a:gd name="T102" fmla="*/ 2 w 169"/>
                <a:gd name="T103" fmla="*/ 4 h 266"/>
                <a:gd name="T104" fmla="*/ 3 w 169"/>
                <a:gd name="T105" fmla="*/ 3 h 266"/>
                <a:gd name="T106" fmla="*/ 3 w 169"/>
                <a:gd name="T107" fmla="*/ 2 h 266"/>
                <a:gd name="T108" fmla="*/ 3 w 169"/>
                <a:gd name="T109" fmla="*/ 2 h 266"/>
                <a:gd name="T110" fmla="*/ 3 w 169"/>
                <a:gd name="T111" fmla="*/ 1 h 266"/>
                <a:gd name="T112" fmla="*/ 3 w 169"/>
                <a:gd name="T113" fmla="*/ 1 h 266"/>
                <a:gd name="T114" fmla="*/ 3 w 169"/>
                <a:gd name="T115" fmla="*/ 1 h 26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69" h="266">
                  <a:moveTo>
                    <a:pt x="168" y="35"/>
                  </a:moveTo>
                  <a:lnTo>
                    <a:pt x="169" y="32"/>
                  </a:lnTo>
                  <a:lnTo>
                    <a:pt x="169" y="30"/>
                  </a:lnTo>
                  <a:lnTo>
                    <a:pt x="169" y="26"/>
                  </a:lnTo>
                  <a:lnTo>
                    <a:pt x="169" y="24"/>
                  </a:lnTo>
                  <a:lnTo>
                    <a:pt x="168" y="21"/>
                  </a:lnTo>
                  <a:lnTo>
                    <a:pt x="168" y="18"/>
                  </a:lnTo>
                  <a:lnTo>
                    <a:pt x="167" y="16"/>
                  </a:lnTo>
                  <a:lnTo>
                    <a:pt x="166" y="13"/>
                  </a:lnTo>
                  <a:lnTo>
                    <a:pt x="165" y="9"/>
                  </a:lnTo>
                  <a:lnTo>
                    <a:pt x="164" y="7"/>
                  </a:lnTo>
                  <a:lnTo>
                    <a:pt x="163" y="5"/>
                  </a:lnTo>
                  <a:lnTo>
                    <a:pt x="162" y="4"/>
                  </a:lnTo>
                  <a:lnTo>
                    <a:pt x="161" y="3"/>
                  </a:lnTo>
                  <a:lnTo>
                    <a:pt x="160" y="2"/>
                  </a:lnTo>
                  <a:lnTo>
                    <a:pt x="159" y="1"/>
                  </a:lnTo>
                  <a:lnTo>
                    <a:pt x="158" y="1"/>
                  </a:lnTo>
                  <a:lnTo>
                    <a:pt x="157" y="0"/>
                  </a:lnTo>
                  <a:lnTo>
                    <a:pt x="154" y="0"/>
                  </a:lnTo>
                  <a:lnTo>
                    <a:pt x="151" y="0"/>
                  </a:lnTo>
                  <a:lnTo>
                    <a:pt x="140" y="0"/>
                  </a:lnTo>
                  <a:lnTo>
                    <a:pt x="128" y="0"/>
                  </a:lnTo>
                  <a:lnTo>
                    <a:pt x="117" y="0"/>
                  </a:lnTo>
                  <a:lnTo>
                    <a:pt x="112" y="0"/>
                  </a:lnTo>
                  <a:lnTo>
                    <a:pt x="107" y="1"/>
                  </a:lnTo>
                  <a:lnTo>
                    <a:pt x="101" y="1"/>
                  </a:lnTo>
                  <a:lnTo>
                    <a:pt x="96" y="2"/>
                  </a:lnTo>
                  <a:lnTo>
                    <a:pt x="93" y="3"/>
                  </a:lnTo>
                  <a:lnTo>
                    <a:pt x="91" y="4"/>
                  </a:lnTo>
                  <a:lnTo>
                    <a:pt x="88" y="5"/>
                  </a:lnTo>
                  <a:lnTo>
                    <a:pt x="85" y="6"/>
                  </a:lnTo>
                  <a:lnTo>
                    <a:pt x="83" y="7"/>
                  </a:lnTo>
                  <a:lnTo>
                    <a:pt x="80" y="9"/>
                  </a:lnTo>
                  <a:lnTo>
                    <a:pt x="76" y="13"/>
                  </a:lnTo>
                  <a:lnTo>
                    <a:pt x="72" y="16"/>
                  </a:lnTo>
                  <a:lnTo>
                    <a:pt x="67" y="20"/>
                  </a:lnTo>
                  <a:lnTo>
                    <a:pt x="63" y="23"/>
                  </a:lnTo>
                  <a:lnTo>
                    <a:pt x="60" y="27"/>
                  </a:lnTo>
                  <a:lnTo>
                    <a:pt x="58" y="30"/>
                  </a:lnTo>
                  <a:lnTo>
                    <a:pt x="56" y="32"/>
                  </a:lnTo>
                  <a:lnTo>
                    <a:pt x="54" y="34"/>
                  </a:lnTo>
                  <a:lnTo>
                    <a:pt x="52" y="36"/>
                  </a:lnTo>
                  <a:lnTo>
                    <a:pt x="47" y="46"/>
                  </a:lnTo>
                  <a:lnTo>
                    <a:pt x="44" y="51"/>
                  </a:lnTo>
                  <a:lnTo>
                    <a:pt x="42" y="55"/>
                  </a:lnTo>
                  <a:lnTo>
                    <a:pt x="40" y="60"/>
                  </a:lnTo>
                  <a:lnTo>
                    <a:pt x="37" y="66"/>
                  </a:lnTo>
                  <a:lnTo>
                    <a:pt x="35" y="71"/>
                  </a:lnTo>
                  <a:lnTo>
                    <a:pt x="34" y="76"/>
                  </a:lnTo>
                  <a:lnTo>
                    <a:pt x="28" y="98"/>
                  </a:lnTo>
                  <a:lnTo>
                    <a:pt x="16" y="140"/>
                  </a:lnTo>
                  <a:lnTo>
                    <a:pt x="11" y="162"/>
                  </a:lnTo>
                  <a:lnTo>
                    <a:pt x="8" y="172"/>
                  </a:lnTo>
                  <a:lnTo>
                    <a:pt x="4" y="183"/>
                  </a:lnTo>
                  <a:lnTo>
                    <a:pt x="2" y="194"/>
                  </a:lnTo>
                  <a:lnTo>
                    <a:pt x="1" y="199"/>
                  </a:lnTo>
                  <a:lnTo>
                    <a:pt x="0" y="204"/>
                  </a:lnTo>
                  <a:lnTo>
                    <a:pt x="0" y="211"/>
                  </a:lnTo>
                  <a:lnTo>
                    <a:pt x="0" y="216"/>
                  </a:lnTo>
                  <a:lnTo>
                    <a:pt x="0" y="221"/>
                  </a:lnTo>
                  <a:lnTo>
                    <a:pt x="1" y="227"/>
                  </a:lnTo>
                  <a:lnTo>
                    <a:pt x="2" y="232"/>
                  </a:lnTo>
                  <a:lnTo>
                    <a:pt x="3" y="237"/>
                  </a:lnTo>
                  <a:lnTo>
                    <a:pt x="6" y="243"/>
                  </a:lnTo>
                  <a:lnTo>
                    <a:pt x="7" y="245"/>
                  </a:lnTo>
                  <a:lnTo>
                    <a:pt x="8" y="248"/>
                  </a:lnTo>
                  <a:lnTo>
                    <a:pt x="10" y="250"/>
                  </a:lnTo>
                  <a:lnTo>
                    <a:pt x="11" y="252"/>
                  </a:lnTo>
                  <a:lnTo>
                    <a:pt x="13" y="254"/>
                  </a:lnTo>
                  <a:lnTo>
                    <a:pt x="14" y="256"/>
                  </a:lnTo>
                  <a:lnTo>
                    <a:pt x="16" y="259"/>
                  </a:lnTo>
                  <a:lnTo>
                    <a:pt x="18" y="260"/>
                  </a:lnTo>
                  <a:lnTo>
                    <a:pt x="21" y="262"/>
                  </a:lnTo>
                  <a:lnTo>
                    <a:pt x="24" y="263"/>
                  </a:lnTo>
                  <a:lnTo>
                    <a:pt x="26" y="264"/>
                  </a:lnTo>
                  <a:lnTo>
                    <a:pt x="29" y="265"/>
                  </a:lnTo>
                  <a:lnTo>
                    <a:pt x="32" y="265"/>
                  </a:lnTo>
                  <a:lnTo>
                    <a:pt x="34" y="265"/>
                  </a:lnTo>
                  <a:lnTo>
                    <a:pt x="40" y="266"/>
                  </a:lnTo>
                  <a:lnTo>
                    <a:pt x="45" y="266"/>
                  </a:lnTo>
                  <a:lnTo>
                    <a:pt x="57" y="266"/>
                  </a:lnTo>
                  <a:lnTo>
                    <a:pt x="62" y="266"/>
                  </a:lnTo>
                  <a:lnTo>
                    <a:pt x="67" y="266"/>
                  </a:lnTo>
                  <a:lnTo>
                    <a:pt x="74" y="266"/>
                  </a:lnTo>
                  <a:lnTo>
                    <a:pt x="76" y="266"/>
                  </a:lnTo>
                  <a:lnTo>
                    <a:pt x="79" y="265"/>
                  </a:lnTo>
                  <a:lnTo>
                    <a:pt x="81" y="265"/>
                  </a:lnTo>
                  <a:lnTo>
                    <a:pt x="84" y="264"/>
                  </a:lnTo>
                  <a:lnTo>
                    <a:pt x="86" y="263"/>
                  </a:lnTo>
                  <a:lnTo>
                    <a:pt x="89" y="261"/>
                  </a:lnTo>
                  <a:lnTo>
                    <a:pt x="91" y="260"/>
                  </a:lnTo>
                  <a:lnTo>
                    <a:pt x="94" y="257"/>
                  </a:lnTo>
                  <a:lnTo>
                    <a:pt x="98" y="254"/>
                  </a:lnTo>
                  <a:lnTo>
                    <a:pt x="101" y="250"/>
                  </a:lnTo>
                  <a:lnTo>
                    <a:pt x="106" y="246"/>
                  </a:lnTo>
                  <a:lnTo>
                    <a:pt x="109" y="241"/>
                  </a:lnTo>
                  <a:lnTo>
                    <a:pt x="112" y="237"/>
                  </a:lnTo>
                  <a:lnTo>
                    <a:pt x="114" y="232"/>
                  </a:lnTo>
                  <a:lnTo>
                    <a:pt x="116" y="228"/>
                  </a:lnTo>
                  <a:lnTo>
                    <a:pt x="118" y="222"/>
                  </a:lnTo>
                  <a:lnTo>
                    <a:pt x="121" y="217"/>
                  </a:lnTo>
                  <a:lnTo>
                    <a:pt x="123" y="212"/>
                  </a:lnTo>
                  <a:lnTo>
                    <a:pt x="124" y="206"/>
                  </a:lnTo>
                  <a:lnTo>
                    <a:pt x="127" y="196"/>
                  </a:lnTo>
                  <a:lnTo>
                    <a:pt x="129" y="185"/>
                  </a:lnTo>
                  <a:lnTo>
                    <a:pt x="134" y="163"/>
                  </a:lnTo>
                  <a:lnTo>
                    <a:pt x="140" y="141"/>
                  </a:lnTo>
                  <a:lnTo>
                    <a:pt x="145" y="120"/>
                  </a:lnTo>
                  <a:lnTo>
                    <a:pt x="151" y="99"/>
                  </a:lnTo>
                  <a:lnTo>
                    <a:pt x="158" y="78"/>
                  </a:lnTo>
                  <a:lnTo>
                    <a:pt x="161" y="67"/>
                  </a:lnTo>
                  <a:lnTo>
                    <a:pt x="163" y="56"/>
                  </a:lnTo>
                  <a:lnTo>
                    <a:pt x="164" y="51"/>
                  </a:lnTo>
                  <a:lnTo>
                    <a:pt x="165" y="46"/>
                  </a:lnTo>
                  <a:lnTo>
                    <a:pt x="167" y="40"/>
                  </a:lnTo>
                  <a:lnTo>
                    <a:pt x="168" y="3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19" name="Freeform 125"/>
            <p:cNvSpPr>
              <a:spLocks/>
            </p:cNvSpPr>
            <p:nvPr/>
          </p:nvSpPr>
          <p:spPr bwMode="auto">
            <a:xfrm>
              <a:off x="479" y="1152"/>
              <a:ext cx="53" cy="108"/>
            </a:xfrm>
            <a:custGeom>
              <a:avLst/>
              <a:gdLst>
                <a:gd name="T0" fmla="*/ 0 w 200"/>
                <a:gd name="T1" fmla="*/ 8 h 399"/>
                <a:gd name="T2" fmla="*/ 4 w 200"/>
                <a:gd name="T3" fmla="*/ 0 h 399"/>
                <a:gd name="T4" fmla="*/ 3 w 200"/>
                <a:gd name="T5" fmla="*/ 8 h 399"/>
                <a:gd name="T6" fmla="*/ 0 60000 65536"/>
                <a:gd name="T7" fmla="*/ 0 60000 65536"/>
                <a:gd name="T8" fmla="*/ 0 60000 65536"/>
              </a:gdLst>
              <a:ahLst/>
              <a:cxnLst>
                <a:cxn ang="T6">
                  <a:pos x="T0" y="T1"/>
                </a:cxn>
                <a:cxn ang="T7">
                  <a:pos x="T2" y="T3"/>
                </a:cxn>
                <a:cxn ang="T8">
                  <a:pos x="T4" y="T5"/>
                </a:cxn>
              </a:cxnLst>
              <a:rect l="0" t="0" r="r" b="b"/>
              <a:pathLst>
                <a:path w="200" h="399">
                  <a:moveTo>
                    <a:pt x="0" y="399"/>
                  </a:moveTo>
                  <a:lnTo>
                    <a:pt x="200" y="0"/>
                  </a:lnTo>
                  <a:lnTo>
                    <a:pt x="186" y="3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20" name="Line 126"/>
            <p:cNvSpPr>
              <a:spLocks noChangeShapeType="1"/>
            </p:cNvSpPr>
            <p:nvPr/>
          </p:nvSpPr>
          <p:spPr bwMode="auto">
            <a:xfrm flipH="1">
              <a:off x="494" y="1230"/>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21" name="Freeform 127"/>
            <p:cNvSpPr>
              <a:spLocks/>
            </p:cNvSpPr>
            <p:nvPr/>
          </p:nvSpPr>
          <p:spPr bwMode="auto">
            <a:xfrm>
              <a:off x="998" y="1682"/>
              <a:ext cx="51" cy="61"/>
            </a:xfrm>
            <a:custGeom>
              <a:avLst/>
              <a:gdLst>
                <a:gd name="T0" fmla="*/ 0 w 190"/>
                <a:gd name="T1" fmla="*/ 5 h 222"/>
                <a:gd name="T2" fmla="*/ 2 w 190"/>
                <a:gd name="T3" fmla="*/ 5 h 222"/>
                <a:gd name="T4" fmla="*/ 2 w 190"/>
                <a:gd name="T5" fmla="*/ 5 h 222"/>
                <a:gd name="T6" fmla="*/ 2 w 190"/>
                <a:gd name="T7" fmla="*/ 4 h 222"/>
                <a:gd name="T8" fmla="*/ 2 w 190"/>
                <a:gd name="T9" fmla="*/ 4 h 222"/>
                <a:gd name="T10" fmla="*/ 2 w 190"/>
                <a:gd name="T11" fmla="*/ 4 h 222"/>
                <a:gd name="T12" fmla="*/ 2 w 190"/>
                <a:gd name="T13" fmla="*/ 4 h 222"/>
                <a:gd name="T14" fmla="*/ 3 w 190"/>
                <a:gd name="T15" fmla="*/ 4 h 222"/>
                <a:gd name="T16" fmla="*/ 3 w 190"/>
                <a:gd name="T17" fmla="*/ 4 h 222"/>
                <a:gd name="T18" fmla="*/ 3 w 190"/>
                <a:gd name="T19" fmla="*/ 4 h 222"/>
                <a:gd name="T20" fmla="*/ 3 w 190"/>
                <a:gd name="T21" fmla="*/ 3 h 222"/>
                <a:gd name="T22" fmla="*/ 3 w 190"/>
                <a:gd name="T23" fmla="*/ 3 h 222"/>
                <a:gd name="T24" fmla="*/ 3 w 190"/>
                <a:gd name="T25" fmla="*/ 3 h 222"/>
                <a:gd name="T26" fmla="*/ 3 w 190"/>
                <a:gd name="T27" fmla="*/ 2 h 222"/>
                <a:gd name="T28" fmla="*/ 3 w 190"/>
                <a:gd name="T29" fmla="*/ 2 h 222"/>
                <a:gd name="T30" fmla="*/ 3 w 190"/>
                <a:gd name="T31" fmla="*/ 2 h 222"/>
                <a:gd name="T32" fmla="*/ 4 w 190"/>
                <a:gd name="T33" fmla="*/ 2 h 222"/>
                <a:gd name="T34" fmla="*/ 4 w 190"/>
                <a:gd name="T35" fmla="*/ 1 h 222"/>
                <a:gd name="T36" fmla="*/ 4 w 190"/>
                <a:gd name="T37" fmla="*/ 1 h 222"/>
                <a:gd name="T38" fmla="*/ 3 w 190"/>
                <a:gd name="T39" fmla="*/ 1 h 222"/>
                <a:gd name="T40" fmla="*/ 3 w 190"/>
                <a:gd name="T41" fmla="*/ 1 h 222"/>
                <a:gd name="T42" fmla="*/ 3 w 190"/>
                <a:gd name="T43" fmla="*/ 1 h 222"/>
                <a:gd name="T44" fmla="*/ 3 w 190"/>
                <a:gd name="T45" fmla="*/ 0 h 222"/>
                <a:gd name="T46" fmla="*/ 3 w 190"/>
                <a:gd name="T47" fmla="*/ 0 h 222"/>
                <a:gd name="T48" fmla="*/ 3 w 190"/>
                <a:gd name="T49" fmla="*/ 0 h 222"/>
                <a:gd name="T50" fmla="*/ 3 w 190"/>
                <a:gd name="T51" fmla="*/ 0 h 222"/>
                <a:gd name="T52" fmla="*/ 3 w 190"/>
                <a:gd name="T53" fmla="*/ 0 h 222"/>
                <a:gd name="T54" fmla="*/ 3 w 190"/>
                <a:gd name="T55" fmla="*/ 0 h 222"/>
                <a:gd name="T56" fmla="*/ 1 w 190"/>
                <a:gd name="T57" fmla="*/ 0 h 22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0" h="222">
                  <a:moveTo>
                    <a:pt x="0" y="222"/>
                  </a:moveTo>
                  <a:lnTo>
                    <a:pt x="77" y="222"/>
                  </a:lnTo>
                  <a:lnTo>
                    <a:pt x="86" y="221"/>
                  </a:lnTo>
                  <a:lnTo>
                    <a:pt x="97" y="219"/>
                  </a:lnTo>
                  <a:lnTo>
                    <a:pt x="107" y="214"/>
                  </a:lnTo>
                  <a:lnTo>
                    <a:pt x="116" y="209"/>
                  </a:lnTo>
                  <a:lnTo>
                    <a:pt x="127" y="202"/>
                  </a:lnTo>
                  <a:lnTo>
                    <a:pt x="136" y="194"/>
                  </a:lnTo>
                  <a:lnTo>
                    <a:pt x="145" y="185"/>
                  </a:lnTo>
                  <a:lnTo>
                    <a:pt x="153" y="174"/>
                  </a:lnTo>
                  <a:lnTo>
                    <a:pt x="162" y="162"/>
                  </a:lnTo>
                  <a:lnTo>
                    <a:pt x="168" y="150"/>
                  </a:lnTo>
                  <a:lnTo>
                    <a:pt x="175" y="138"/>
                  </a:lnTo>
                  <a:lnTo>
                    <a:pt x="180" y="124"/>
                  </a:lnTo>
                  <a:lnTo>
                    <a:pt x="184" y="111"/>
                  </a:lnTo>
                  <a:lnTo>
                    <a:pt x="187" y="97"/>
                  </a:lnTo>
                  <a:lnTo>
                    <a:pt x="189" y="84"/>
                  </a:lnTo>
                  <a:lnTo>
                    <a:pt x="190" y="72"/>
                  </a:lnTo>
                  <a:lnTo>
                    <a:pt x="190" y="59"/>
                  </a:lnTo>
                  <a:lnTo>
                    <a:pt x="187" y="48"/>
                  </a:lnTo>
                  <a:lnTo>
                    <a:pt x="184" y="38"/>
                  </a:lnTo>
                  <a:lnTo>
                    <a:pt x="180" y="28"/>
                  </a:lnTo>
                  <a:lnTo>
                    <a:pt x="175" y="19"/>
                  </a:lnTo>
                  <a:lnTo>
                    <a:pt x="169" y="13"/>
                  </a:lnTo>
                  <a:lnTo>
                    <a:pt x="162" y="7"/>
                  </a:lnTo>
                  <a:lnTo>
                    <a:pt x="154" y="4"/>
                  </a:lnTo>
                  <a:lnTo>
                    <a:pt x="146" y="0"/>
                  </a:lnTo>
                  <a:lnTo>
                    <a:pt x="136" y="0"/>
                  </a:lnTo>
                  <a:lnTo>
                    <a:pt x="5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22" name="Freeform 128"/>
            <p:cNvSpPr>
              <a:spLocks/>
            </p:cNvSpPr>
            <p:nvPr/>
          </p:nvSpPr>
          <p:spPr bwMode="auto">
            <a:xfrm>
              <a:off x="998" y="1635"/>
              <a:ext cx="61" cy="108"/>
            </a:xfrm>
            <a:custGeom>
              <a:avLst/>
              <a:gdLst>
                <a:gd name="T0" fmla="*/ 3 w 227"/>
                <a:gd name="T1" fmla="*/ 4 h 399"/>
                <a:gd name="T2" fmla="*/ 3 w 227"/>
                <a:gd name="T3" fmla="*/ 4 h 399"/>
                <a:gd name="T4" fmla="*/ 3 w 227"/>
                <a:gd name="T5" fmla="*/ 4 h 399"/>
                <a:gd name="T6" fmla="*/ 3 w 227"/>
                <a:gd name="T7" fmla="*/ 3 h 399"/>
                <a:gd name="T8" fmla="*/ 3 w 227"/>
                <a:gd name="T9" fmla="*/ 3 h 399"/>
                <a:gd name="T10" fmla="*/ 3 w 227"/>
                <a:gd name="T11" fmla="*/ 3 h 399"/>
                <a:gd name="T12" fmla="*/ 3 w 227"/>
                <a:gd name="T13" fmla="*/ 3 h 399"/>
                <a:gd name="T14" fmla="*/ 4 w 227"/>
                <a:gd name="T15" fmla="*/ 3 h 399"/>
                <a:gd name="T16" fmla="*/ 4 w 227"/>
                <a:gd name="T17" fmla="*/ 3 h 399"/>
                <a:gd name="T18" fmla="*/ 4 w 227"/>
                <a:gd name="T19" fmla="*/ 2 h 399"/>
                <a:gd name="T20" fmla="*/ 4 w 227"/>
                <a:gd name="T21" fmla="*/ 2 h 399"/>
                <a:gd name="T22" fmla="*/ 4 w 227"/>
                <a:gd name="T23" fmla="*/ 2 h 399"/>
                <a:gd name="T24" fmla="*/ 4 w 227"/>
                <a:gd name="T25" fmla="*/ 2 h 399"/>
                <a:gd name="T26" fmla="*/ 4 w 227"/>
                <a:gd name="T27" fmla="*/ 2 h 399"/>
                <a:gd name="T28" fmla="*/ 4 w 227"/>
                <a:gd name="T29" fmla="*/ 1 h 399"/>
                <a:gd name="T30" fmla="*/ 4 w 227"/>
                <a:gd name="T31" fmla="*/ 1 h 399"/>
                <a:gd name="T32" fmla="*/ 4 w 227"/>
                <a:gd name="T33" fmla="*/ 1 h 399"/>
                <a:gd name="T34" fmla="*/ 4 w 227"/>
                <a:gd name="T35" fmla="*/ 1 h 399"/>
                <a:gd name="T36" fmla="*/ 4 w 227"/>
                <a:gd name="T37" fmla="*/ 1 h 399"/>
                <a:gd name="T38" fmla="*/ 4 w 227"/>
                <a:gd name="T39" fmla="*/ 0 h 399"/>
                <a:gd name="T40" fmla="*/ 4 w 227"/>
                <a:gd name="T41" fmla="*/ 0 h 399"/>
                <a:gd name="T42" fmla="*/ 4 w 227"/>
                <a:gd name="T43" fmla="*/ 0 h 399"/>
                <a:gd name="T44" fmla="*/ 4 w 227"/>
                <a:gd name="T45" fmla="*/ 0 h 399"/>
                <a:gd name="T46" fmla="*/ 4 w 227"/>
                <a:gd name="T47" fmla="*/ 0 h 399"/>
                <a:gd name="T48" fmla="*/ 3 w 227"/>
                <a:gd name="T49" fmla="*/ 0 h 399"/>
                <a:gd name="T50" fmla="*/ 2 w 227"/>
                <a:gd name="T51" fmla="*/ 0 h 399"/>
                <a:gd name="T52" fmla="*/ 0 w 227"/>
                <a:gd name="T53" fmla="*/ 8 h 3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27" h="399">
                  <a:moveTo>
                    <a:pt x="136" y="177"/>
                  </a:moveTo>
                  <a:lnTo>
                    <a:pt x="145" y="176"/>
                  </a:lnTo>
                  <a:lnTo>
                    <a:pt x="153" y="174"/>
                  </a:lnTo>
                  <a:lnTo>
                    <a:pt x="162" y="170"/>
                  </a:lnTo>
                  <a:lnTo>
                    <a:pt x="170" y="166"/>
                  </a:lnTo>
                  <a:lnTo>
                    <a:pt x="179" y="159"/>
                  </a:lnTo>
                  <a:lnTo>
                    <a:pt x="187" y="151"/>
                  </a:lnTo>
                  <a:lnTo>
                    <a:pt x="195" y="142"/>
                  </a:lnTo>
                  <a:lnTo>
                    <a:pt x="202" y="133"/>
                  </a:lnTo>
                  <a:lnTo>
                    <a:pt x="209" y="122"/>
                  </a:lnTo>
                  <a:lnTo>
                    <a:pt x="214" y="111"/>
                  </a:lnTo>
                  <a:lnTo>
                    <a:pt x="218" y="100"/>
                  </a:lnTo>
                  <a:lnTo>
                    <a:pt x="222" y="89"/>
                  </a:lnTo>
                  <a:lnTo>
                    <a:pt x="225" y="77"/>
                  </a:lnTo>
                  <a:lnTo>
                    <a:pt x="226" y="66"/>
                  </a:lnTo>
                  <a:lnTo>
                    <a:pt x="227" y="55"/>
                  </a:lnTo>
                  <a:lnTo>
                    <a:pt x="226" y="44"/>
                  </a:lnTo>
                  <a:lnTo>
                    <a:pt x="224" y="35"/>
                  </a:lnTo>
                  <a:lnTo>
                    <a:pt x="220" y="26"/>
                  </a:lnTo>
                  <a:lnTo>
                    <a:pt x="216" y="18"/>
                  </a:lnTo>
                  <a:lnTo>
                    <a:pt x="212" y="11"/>
                  </a:lnTo>
                  <a:lnTo>
                    <a:pt x="206" y="7"/>
                  </a:lnTo>
                  <a:lnTo>
                    <a:pt x="199" y="3"/>
                  </a:lnTo>
                  <a:lnTo>
                    <a:pt x="192" y="1"/>
                  </a:lnTo>
                  <a:lnTo>
                    <a:pt x="184" y="0"/>
                  </a:lnTo>
                  <a:lnTo>
                    <a:pt x="107" y="0"/>
                  </a:lnTo>
                  <a:lnTo>
                    <a:pt x="0" y="3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23" name="Freeform 129"/>
            <p:cNvSpPr>
              <a:spLocks/>
            </p:cNvSpPr>
            <p:nvPr/>
          </p:nvSpPr>
          <p:spPr bwMode="auto">
            <a:xfrm>
              <a:off x="1019" y="2052"/>
              <a:ext cx="47" cy="107"/>
            </a:xfrm>
            <a:custGeom>
              <a:avLst/>
              <a:gdLst>
                <a:gd name="T0" fmla="*/ 2 w 179"/>
                <a:gd name="T1" fmla="*/ 0 h 399"/>
                <a:gd name="T2" fmla="*/ 0 w 179"/>
                <a:gd name="T3" fmla="*/ 8 h 399"/>
                <a:gd name="T4" fmla="*/ 1 w 179"/>
                <a:gd name="T5" fmla="*/ 8 h 399"/>
                <a:gd name="T6" fmla="*/ 1 w 179"/>
                <a:gd name="T7" fmla="*/ 8 h 399"/>
                <a:gd name="T8" fmla="*/ 2 w 179"/>
                <a:gd name="T9" fmla="*/ 8 h 399"/>
                <a:gd name="T10" fmla="*/ 2 w 179"/>
                <a:gd name="T11" fmla="*/ 8 h 399"/>
                <a:gd name="T12" fmla="*/ 2 w 179"/>
                <a:gd name="T13" fmla="*/ 8 h 399"/>
                <a:gd name="T14" fmla="*/ 2 w 179"/>
                <a:gd name="T15" fmla="*/ 7 h 399"/>
                <a:gd name="T16" fmla="*/ 2 w 179"/>
                <a:gd name="T17" fmla="*/ 7 h 399"/>
                <a:gd name="T18" fmla="*/ 2 w 179"/>
                <a:gd name="T19" fmla="*/ 7 h 399"/>
                <a:gd name="T20" fmla="*/ 2 w 179"/>
                <a:gd name="T21" fmla="*/ 7 h 399"/>
                <a:gd name="T22" fmla="*/ 2 w 179"/>
                <a:gd name="T23" fmla="*/ 7 h 399"/>
                <a:gd name="T24" fmla="*/ 3 w 179"/>
                <a:gd name="T25" fmla="*/ 6 h 399"/>
                <a:gd name="T26" fmla="*/ 3 w 179"/>
                <a:gd name="T27" fmla="*/ 6 h 399"/>
                <a:gd name="T28" fmla="*/ 3 w 179"/>
                <a:gd name="T29" fmla="*/ 4 h 399"/>
                <a:gd name="T30" fmla="*/ 3 w 179"/>
                <a:gd name="T31" fmla="*/ 4 h 399"/>
                <a:gd name="T32" fmla="*/ 3 w 179"/>
                <a:gd name="T33" fmla="*/ 4 h 399"/>
                <a:gd name="T34" fmla="*/ 3 w 179"/>
                <a:gd name="T35" fmla="*/ 3 h 399"/>
                <a:gd name="T36" fmla="*/ 3 w 179"/>
                <a:gd name="T37" fmla="*/ 3 h 399"/>
                <a:gd name="T38" fmla="*/ 3 w 179"/>
                <a:gd name="T39" fmla="*/ 3 h 399"/>
                <a:gd name="T40" fmla="*/ 3 w 179"/>
                <a:gd name="T41" fmla="*/ 3 h 399"/>
                <a:gd name="T42" fmla="*/ 3 w 179"/>
                <a:gd name="T43" fmla="*/ 3 h 399"/>
                <a:gd name="T44" fmla="*/ 3 w 179"/>
                <a:gd name="T45" fmla="*/ 3 h 399"/>
                <a:gd name="T46" fmla="*/ 3 w 179"/>
                <a:gd name="T47" fmla="*/ 3 h 399"/>
                <a:gd name="T48" fmla="*/ 3 w 179"/>
                <a:gd name="T49" fmla="*/ 3 h 399"/>
                <a:gd name="T50" fmla="*/ 3 w 179"/>
                <a:gd name="T51" fmla="*/ 3 h 399"/>
                <a:gd name="T52" fmla="*/ 1 w 179"/>
                <a:gd name="T53" fmla="*/ 3 h 3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9" h="399">
                  <a:moveTo>
                    <a:pt x="107" y="0"/>
                  </a:moveTo>
                  <a:lnTo>
                    <a:pt x="0" y="399"/>
                  </a:lnTo>
                  <a:lnTo>
                    <a:pt x="70" y="399"/>
                  </a:lnTo>
                  <a:lnTo>
                    <a:pt x="78" y="397"/>
                  </a:lnTo>
                  <a:lnTo>
                    <a:pt x="86" y="395"/>
                  </a:lnTo>
                  <a:lnTo>
                    <a:pt x="95" y="392"/>
                  </a:lnTo>
                  <a:lnTo>
                    <a:pt x="102" y="387"/>
                  </a:lnTo>
                  <a:lnTo>
                    <a:pt x="111" y="379"/>
                  </a:lnTo>
                  <a:lnTo>
                    <a:pt x="118" y="372"/>
                  </a:lnTo>
                  <a:lnTo>
                    <a:pt x="126" y="363"/>
                  </a:lnTo>
                  <a:lnTo>
                    <a:pt x="132" y="354"/>
                  </a:lnTo>
                  <a:lnTo>
                    <a:pt x="137" y="343"/>
                  </a:lnTo>
                  <a:lnTo>
                    <a:pt x="141" y="333"/>
                  </a:lnTo>
                  <a:lnTo>
                    <a:pt x="145" y="321"/>
                  </a:lnTo>
                  <a:lnTo>
                    <a:pt x="175" y="210"/>
                  </a:lnTo>
                  <a:lnTo>
                    <a:pt x="177" y="199"/>
                  </a:lnTo>
                  <a:lnTo>
                    <a:pt x="179" y="189"/>
                  </a:lnTo>
                  <a:lnTo>
                    <a:pt x="179" y="178"/>
                  </a:lnTo>
                  <a:lnTo>
                    <a:pt x="178" y="169"/>
                  </a:lnTo>
                  <a:lnTo>
                    <a:pt x="175" y="160"/>
                  </a:lnTo>
                  <a:lnTo>
                    <a:pt x="171" y="151"/>
                  </a:lnTo>
                  <a:lnTo>
                    <a:pt x="167" y="145"/>
                  </a:lnTo>
                  <a:lnTo>
                    <a:pt x="162" y="140"/>
                  </a:lnTo>
                  <a:lnTo>
                    <a:pt x="155" y="136"/>
                  </a:lnTo>
                  <a:lnTo>
                    <a:pt x="149" y="133"/>
                  </a:lnTo>
                  <a:lnTo>
                    <a:pt x="141" y="133"/>
                  </a:lnTo>
                  <a:lnTo>
                    <a:pt x="71" y="1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24" name="Line 130"/>
            <p:cNvSpPr>
              <a:spLocks noChangeShapeType="1"/>
            </p:cNvSpPr>
            <p:nvPr/>
          </p:nvSpPr>
          <p:spPr bwMode="auto">
            <a:xfrm>
              <a:off x="566" y="1243"/>
              <a:ext cx="961" cy="1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25" name="Line 131"/>
            <p:cNvSpPr>
              <a:spLocks noChangeShapeType="1"/>
            </p:cNvSpPr>
            <p:nvPr/>
          </p:nvSpPr>
          <p:spPr bwMode="auto">
            <a:xfrm flipH="1" flipV="1">
              <a:off x="566" y="1716"/>
              <a:ext cx="961" cy="1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26" name="Line 132"/>
            <p:cNvSpPr>
              <a:spLocks noChangeShapeType="1"/>
            </p:cNvSpPr>
            <p:nvPr/>
          </p:nvSpPr>
          <p:spPr bwMode="auto">
            <a:xfrm flipV="1">
              <a:off x="566" y="1243"/>
              <a:ext cx="0" cy="4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27" name="Line 133"/>
            <p:cNvSpPr>
              <a:spLocks noChangeShapeType="1"/>
            </p:cNvSpPr>
            <p:nvPr/>
          </p:nvSpPr>
          <p:spPr bwMode="auto">
            <a:xfrm flipV="1">
              <a:off x="1527" y="1417"/>
              <a:ext cx="0" cy="4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28" name="Line 134"/>
            <p:cNvSpPr>
              <a:spLocks noChangeShapeType="1"/>
            </p:cNvSpPr>
            <p:nvPr/>
          </p:nvSpPr>
          <p:spPr bwMode="auto">
            <a:xfrm>
              <a:off x="566" y="1716"/>
              <a:ext cx="413" cy="34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29" name="Line 135"/>
            <p:cNvSpPr>
              <a:spLocks noChangeShapeType="1"/>
            </p:cNvSpPr>
            <p:nvPr/>
          </p:nvSpPr>
          <p:spPr bwMode="auto">
            <a:xfrm flipV="1">
              <a:off x="979" y="1891"/>
              <a:ext cx="548" cy="1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30" name="Line 136"/>
            <p:cNvSpPr>
              <a:spLocks noChangeShapeType="1"/>
            </p:cNvSpPr>
            <p:nvPr/>
          </p:nvSpPr>
          <p:spPr bwMode="auto">
            <a:xfrm>
              <a:off x="566" y="1243"/>
              <a:ext cx="413" cy="34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31" name="Line 137"/>
            <p:cNvSpPr>
              <a:spLocks noChangeShapeType="1"/>
            </p:cNvSpPr>
            <p:nvPr/>
          </p:nvSpPr>
          <p:spPr bwMode="auto">
            <a:xfrm flipH="1">
              <a:off x="979" y="1417"/>
              <a:ext cx="548" cy="17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32" name="Line 138"/>
            <p:cNvSpPr>
              <a:spLocks noChangeShapeType="1"/>
            </p:cNvSpPr>
            <p:nvPr/>
          </p:nvSpPr>
          <p:spPr bwMode="auto">
            <a:xfrm>
              <a:off x="979" y="1589"/>
              <a:ext cx="0" cy="4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33" name="Line 139"/>
            <p:cNvSpPr>
              <a:spLocks noChangeShapeType="1"/>
            </p:cNvSpPr>
            <p:nvPr/>
          </p:nvSpPr>
          <p:spPr bwMode="auto">
            <a:xfrm flipH="1">
              <a:off x="1597" y="1942"/>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34" name="Freeform 140"/>
            <p:cNvSpPr>
              <a:spLocks/>
            </p:cNvSpPr>
            <p:nvPr/>
          </p:nvSpPr>
          <p:spPr bwMode="auto">
            <a:xfrm>
              <a:off x="1587" y="1921"/>
              <a:ext cx="10" cy="21"/>
            </a:xfrm>
            <a:custGeom>
              <a:avLst/>
              <a:gdLst>
                <a:gd name="T0" fmla="*/ 0 w 37"/>
                <a:gd name="T1" fmla="*/ 0 h 77"/>
                <a:gd name="T2" fmla="*/ 0 w 37"/>
                <a:gd name="T3" fmla="*/ 0 h 77"/>
                <a:gd name="T4" fmla="*/ 0 w 37"/>
                <a:gd name="T5" fmla="*/ 1 h 77"/>
                <a:gd name="T6" fmla="*/ 0 w 37"/>
                <a:gd name="T7" fmla="*/ 1 h 77"/>
                <a:gd name="T8" fmla="*/ 0 w 37"/>
                <a:gd name="T9" fmla="*/ 1 h 77"/>
                <a:gd name="T10" fmla="*/ 0 w 37"/>
                <a:gd name="T11" fmla="*/ 1 h 77"/>
                <a:gd name="T12" fmla="*/ 0 w 37"/>
                <a:gd name="T13" fmla="*/ 1 h 77"/>
                <a:gd name="T14" fmla="*/ 0 w 37"/>
                <a:gd name="T15" fmla="*/ 1 h 77"/>
                <a:gd name="T16" fmla="*/ 0 w 37"/>
                <a:gd name="T17" fmla="*/ 1 h 77"/>
                <a:gd name="T18" fmla="*/ 1 w 37"/>
                <a:gd name="T19" fmla="*/ 1 h 77"/>
                <a:gd name="T20" fmla="*/ 1 w 37"/>
                <a:gd name="T21" fmla="*/ 2 h 77"/>
                <a:gd name="T22" fmla="*/ 1 w 37"/>
                <a:gd name="T23" fmla="*/ 2 h 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7" h="77">
                  <a:moveTo>
                    <a:pt x="4" y="0"/>
                  </a:moveTo>
                  <a:lnTo>
                    <a:pt x="2" y="11"/>
                  </a:lnTo>
                  <a:lnTo>
                    <a:pt x="1" y="22"/>
                  </a:lnTo>
                  <a:lnTo>
                    <a:pt x="0" y="32"/>
                  </a:lnTo>
                  <a:lnTo>
                    <a:pt x="2" y="42"/>
                  </a:lnTo>
                  <a:lnTo>
                    <a:pt x="4" y="51"/>
                  </a:lnTo>
                  <a:lnTo>
                    <a:pt x="7" y="58"/>
                  </a:lnTo>
                  <a:lnTo>
                    <a:pt x="11" y="65"/>
                  </a:lnTo>
                  <a:lnTo>
                    <a:pt x="17" y="70"/>
                  </a:lnTo>
                  <a:lnTo>
                    <a:pt x="23" y="74"/>
                  </a:lnTo>
                  <a:lnTo>
                    <a:pt x="29" y="76"/>
                  </a:lnTo>
                  <a:lnTo>
                    <a:pt x="37"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35" name="Line 141"/>
            <p:cNvSpPr>
              <a:spLocks noChangeShapeType="1"/>
            </p:cNvSpPr>
            <p:nvPr/>
          </p:nvSpPr>
          <p:spPr bwMode="auto">
            <a:xfrm flipV="1">
              <a:off x="1587" y="1891"/>
              <a:ext cx="10"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36" name="Freeform 142"/>
            <p:cNvSpPr>
              <a:spLocks/>
            </p:cNvSpPr>
            <p:nvPr/>
          </p:nvSpPr>
          <p:spPr bwMode="auto">
            <a:xfrm>
              <a:off x="1597" y="1870"/>
              <a:ext cx="19" cy="21"/>
            </a:xfrm>
            <a:custGeom>
              <a:avLst/>
              <a:gdLst>
                <a:gd name="T0" fmla="*/ 1 w 74"/>
                <a:gd name="T1" fmla="*/ 0 h 78"/>
                <a:gd name="T2" fmla="*/ 1 w 74"/>
                <a:gd name="T3" fmla="*/ 0 h 78"/>
                <a:gd name="T4" fmla="*/ 1 w 74"/>
                <a:gd name="T5" fmla="*/ 0 h 78"/>
                <a:gd name="T6" fmla="*/ 1 w 74"/>
                <a:gd name="T7" fmla="*/ 0 h 78"/>
                <a:gd name="T8" fmla="*/ 1 w 74"/>
                <a:gd name="T9" fmla="*/ 0 h 78"/>
                <a:gd name="T10" fmla="*/ 1 w 74"/>
                <a:gd name="T11" fmla="*/ 0 h 78"/>
                <a:gd name="T12" fmla="*/ 1 w 74"/>
                <a:gd name="T13" fmla="*/ 1 h 78"/>
                <a:gd name="T14" fmla="*/ 0 w 74"/>
                <a:gd name="T15" fmla="*/ 1 h 78"/>
                <a:gd name="T16" fmla="*/ 0 w 74"/>
                <a:gd name="T17" fmla="*/ 1 h 78"/>
                <a:gd name="T18" fmla="*/ 0 w 74"/>
                <a:gd name="T19" fmla="*/ 1 h 78"/>
                <a:gd name="T20" fmla="*/ 0 w 74"/>
                <a:gd name="T21" fmla="*/ 1 h 78"/>
                <a:gd name="T22" fmla="*/ 0 w 74"/>
                <a:gd name="T23" fmla="*/ 2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4" h="78">
                  <a:moveTo>
                    <a:pt x="74" y="0"/>
                  </a:moveTo>
                  <a:lnTo>
                    <a:pt x="67" y="1"/>
                  </a:lnTo>
                  <a:lnTo>
                    <a:pt x="58" y="3"/>
                  </a:lnTo>
                  <a:lnTo>
                    <a:pt x="50" y="8"/>
                  </a:lnTo>
                  <a:lnTo>
                    <a:pt x="42" y="13"/>
                  </a:lnTo>
                  <a:lnTo>
                    <a:pt x="34" y="19"/>
                  </a:lnTo>
                  <a:lnTo>
                    <a:pt x="26" y="28"/>
                  </a:lnTo>
                  <a:lnTo>
                    <a:pt x="19" y="36"/>
                  </a:lnTo>
                  <a:lnTo>
                    <a:pt x="14" y="46"/>
                  </a:lnTo>
                  <a:lnTo>
                    <a:pt x="7" y="57"/>
                  </a:lnTo>
                  <a:lnTo>
                    <a:pt x="3" y="67"/>
                  </a:lnTo>
                  <a:lnTo>
                    <a:pt x="0"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37" name="Line 143"/>
            <p:cNvSpPr>
              <a:spLocks noChangeShapeType="1"/>
            </p:cNvSpPr>
            <p:nvPr/>
          </p:nvSpPr>
          <p:spPr bwMode="auto">
            <a:xfrm>
              <a:off x="1616" y="1870"/>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38" name="Line 144"/>
            <p:cNvSpPr>
              <a:spLocks noChangeShapeType="1"/>
            </p:cNvSpPr>
            <p:nvPr/>
          </p:nvSpPr>
          <p:spPr bwMode="auto">
            <a:xfrm flipH="1">
              <a:off x="1591" y="143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39" name="Freeform 145"/>
            <p:cNvSpPr>
              <a:spLocks/>
            </p:cNvSpPr>
            <p:nvPr/>
          </p:nvSpPr>
          <p:spPr bwMode="auto">
            <a:xfrm>
              <a:off x="1578" y="1411"/>
              <a:ext cx="13" cy="27"/>
            </a:xfrm>
            <a:custGeom>
              <a:avLst/>
              <a:gdLst>
                <a:gd name="T0" fmla="*/ 0 w 48"/>
                <a:gd name="T1" fmla="*/ 0 h 99"/>
                <a:gd name="T2" fmla="*/ 0 w 48"/>
                <a:gd name="T3" fmla="*/ 0 h 99"/>
                <a:gd name="T4" fmla="*/ 0 w 48"/>
                <a:gd name="T5" fmla="*/ 1 h 99"/>
                <a:gd name="T6" fmla="*/ 0 w 48"/>
                <a:gd name="T7" fmla="*/ 1 h 99"/>
                <a:gd name="T8" fmla="*/ 0 w 48"/>
                <a:gd name="T9" fmla="*/ 1 h 99"/>
                <a:gd name="T10" fmla="*/ 0 w 48"/>
                <a:gd name="T11" fmla="*/ 1 h 99"/>
                <a:gd name="T12" fmla="*/ 0 w 48"/>
                <a:gd name="T13" fmla="*/ 1 h 99"/>
                <a:gd name="T14" fmla="*/ 0 w 48"/>
                <a:gd name="T15" fmla="*/ 2 h 99"/>
                <a:gd name="T16" fmla="*/ 0 w 48"/>
                <a:gd name="T17" fmla="*/ 2 h 99"/>
                <a:gd name="T18" fmla="*/ 1 w 48"/>
                <a:gd name="T19" fmla="*/ 2 h 99"/>
                <a:gd name="T20" fmla="*/ 1 w 48"/>
                <a:gd name="T21" fmla="*/ 2 h 99"/>
                <a:gd name="T22" fmla="*/ 1 w 48"/>
                <a:gd name="T23" fmla="*/ 2 h 99"/>
                <a:gd name="T24" fmla="*/ 1 w 48"/>
                <a:gd name="T25" fmla="*/ 2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8" h="99">
                  <a:moveTo>
                    <a:pt x="4" y="0"/>
                  </a:moveTo>
                  <a:lnTo>
                    <a:pt x="1" y="13"/>
                  </a:lnTo>
                  <a:lnTo>
                    <a:pt x="0" y="26"/>
                  </a:lnTo>
                  <a:lnTo>
                    <a:pt x="0" y="38"/>
                  </a:lnTo>
                  <a:lnTo>
                    <a:pt x="0" y="49"/>
                  </a:lnTo>
                  <a:lnTo>
                    <a:pt x="2" y="61"/>
                  </a:lnTo>
                  <a:lnTo>
                    <a:pt x="6" y="71"/>
                  </a:lnTo>
                  <a:lnTo>
                    <a:pt x="10" y="79"/>
                  </a:lnTo>
                  <a:lnTo>
                    <a:pt x="16" y="87"/>
                  </a:lnTo>
                  <a:lnTo>
                    <a:pt x="22" y="92"/>
                  </a:lnTo>
                  <a:lnTo>
                    <a:pt x="31" y="96"/>
                  </a:lnTo>
                  <a:lnTo>
                    <a:pt x="38" y="98"/>
                  </a:lnTo>
                  <a:lnTo>
                    <a:pt x="48" y="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40" name="Line 146"/>
            <p:cNvSpPr>
              <a:spLocks noChangeShapeType="1"/>
            </p:cNvSpPr>
            <p:nvPr/>
          </p:nvSpPr>
          <p:spPr bwMode="auto">
            <a:xfrm flipV="1">
              <a:off x="1580" y="1356"/>
              <a:ext cx="13"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41" name="Freeform 147"/>
            <p:cNvSpPr>
              <a:spLocks/>
            </p:cNvSpPr>
            <p:nvPr/>
          </p:nvSpPr>
          <p:spPr bwMode="auto">
            <a:xfrm>
              <a:off x="1593" y="1330"/>
              <a:ext cx="26" cy="26"/>
            </a:xfrm>
            <a:custGeom>
              <a:avLst/>
              <a:gdLst>
                <a:gd name="T0" fmla="*/ 2 w 97"/>
                <a:gd name="T1" fmla="*/ 0 h 99"/>
                <a:gd name="T2" fmla="*/ 2 w 97"/>
                <a:gd name="T3" fmla="*/ 0 h 99"/>
                <a:gd name="T4" fmla="*/ 2 w 97"/>
                <a:gd name="T5" fmla="*/ 0 h 99"/>
                <a:gd name="T6" fmla="*/ 1 w 97"/>
                <a:gd name="T7" fmla="*/ 0 h 99"/>
                <a:gd name="T8" fmla="*/ 1 w 97"/>
                <a:gd name="T9" fmla="*/ 0 h 99"/>
                <a:gd name="T10" fmla="*/ 1 w 97"/>
                <a:gd name="T11" fmla="*/ 0 h 99"/>
                <a:gd name="T12" fmla="*/ 1 w 97"/>
                <a:gd name="T13" fmla="*/ 1 h 99"/>
                <a:gd name="T14" fmla="*/ 1 w 97"/>
                <a:gd name="T15" fmla="*/ 1 h 99"/>
                <a:gd name="T16" fmla="*/ 1 w 97"/>
                <a:gd name="T17" fmla="*/ 1 h 99"/>
                <a:gd name="T18" fmla="*/ 0 w 97"/>
                <a:gd name="T19" fmla="*/ 1 h 99"/>
                <a:gd name="T20" fmla="*/ 0 w 97"/>
                <a:gd name="T21" fmla="*/ 1 h 99"/>
                <a:gd name="T22" fmla="*/ 0 w 97"/>
                <a:gd name="T23" fmla="*/ 2 h 99"/>
                <a:gd name="T24" fmla="*/ 0 w 97"/>
                <a:gd name="T25" fmla="*/ 2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7" h="99">
                  <a:moveTo>
                    <a:pt x="97" y="0"/>
                  </a:moveTo>
                  <a:lnTo>
                    <a:pt x="88" y="1"/>
                  </a:lnTo>
                  <a:lnTo>
                    <a:pt x="78" y="3"/>
                  </a:lnTo>
                  <a:lnTo>
                    <a:pt x="68" y="8"/>
                  </a:lnTo>
                  <a:lnTo>
                    <a:pt x="59" y="13"/>
                  </a:lnTo>
                  <a:lnTo>
                    <a:pt x="49" y="20"/>
                  </a:lnTo>
                  <a:lnTo>
                    <a:pt x="40" y="29"/>
                  </a:lnTo>
                  <a:lnTo>
                    <a:pt x="31" y="38"/>
                  </a:lnTo>
                  <a:lnTo>
                    <a:pt x="24" y="50"/>
                  </a:lnTo>
                  <a:lnTo>
                    <a:pt x="16" y="62"/>
                  </a:lnTo>
                  <a:lnTo>
                    <a:pt x="10" y="74"/>
                  </a:lnTo>
                  <a:lnTo>
                    <a:pt x="4" y="86"/>
                  </a:lnTo>
                  <a:lnTo>
                    <a:pt x="0" y="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5342" name="Line 148"/>
            <p:cNvSpPr>
              <a:spLocks noChangeShapeType="1"/>
            </p:cNvSpPr>
            <p:nvPr/>
          </p:nvSpPr>
          <p:spPr bwMode="auto">
            <a:xfrm>
              <a:off x="1619" y="1330"/>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5343" name="Line 149"/>
            <p:cNvSpPr>
              <a:spLocks noChangeShapeType="1"/>
            </p:cNvSpPr>
            <p:nvPr/>
          </p:nvSpPr>
          <p:spPr bwMode="auto">
            <a:xfrm flipH="1">
              <a:off x="68" y="1510"/>
              <a:ext cx="8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296086" name="Rectangle 150"/>
          <p:cNvSpPr>
            <a:spLocks noChangeArrowheads="1"/>
          </p:cNvSpPr>
          <p:nvPr/>
        </p:nvSpPr>
        <p:spPr bwMode="auto">
          <a:xfrm>
            <a:off x="7235825" y="4692650"/>
            <a:ext cx="21367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3600" b="1">
                <a:solidFill>
                  <a:srgbClr val="FF0000"/>
                </a:solidFill>
              </a:rPr>
              <a:t>实形性</a:t>
            </a:r>
          </a:p>
        </p:txBody>
      </p:sp>
      <p:sp>
        <p:nvSpPr>
          <p:cNvPr id="296087" name="Rectangle 151"/>
          <p:cNvSpPr>
            <a:spLocks noChangeArrowheads="1"/>
          </p:cNvSpPr>
          <p:nvPr/>
        </p:nvSpPr>
        <p:spPr bwMode="auto">
          <a:xfrm>
            <a:off x="7235825" y="5395913"/>
            <a:ext cx="20637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3600" b="1">
                <a:solidFill>
                  <a:srgbClr val="FF0000"/>
                </a:solidFill>
              </a:rPr>
              <a:t>积聚性</a:t>
            </a:r>
          </a:p>
        </p:txBody>
      </p:sp>
      <p:sp>
        <p:nvSpPr>
          <p:cNvPr id="296088" name="Rectangle 152"/>
          <p:cNvSpPr>
            <a:spLocks noChangeArrowheads="1"/>
          </p:cNvSpPr>
          <p:nvPr/>
        </p:nvSpPr>
        <p:spPr bwMode="auto">
          <a:xfrm>
            <a:off x="7259638" y="6069013"/>
            <a:ext cx="199231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3600" b="1">
                <a:solidFill>
                  <a:srgbClr val="FF0000"/>
                </a:solidFill>
              </a:rPr>
              <a:t>类似性</a:t>
            </a: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295983"/>
                                        </p:tgtEl>
                                        <p:attrNameLst>
                                          <p:attrName>style.visibility</p:attrName>
                                        </p:attrNameLst>
                                      </p:cBhvr>
                                      <p:to>
                                        <p:strVal val="visible"/>
                                      </p:to>
                                    </p:set>
                                    <p:animEffect transition="in" filter="slide(fromLeft)">
                                      <p:cBhvr>
                                        <p:cTn id="7" dur="500"/>
                                        <p:tgtEl>
                                          <p:spTgt spid="2959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296051"/>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 presetClass="entr" presetSubtype="8" fill="hold" grpId="0" nodeType="clickEffect">
                                  <p:stCondLst>
                                    <p:cond delay="0"/>
                                  </p:stCondLst>
                                  <p:childTnLst>
                                    <p:set>
                                      <p:cBhvr>
                                        <p:cTn id="15" dur="1" fill="hold">
                                          <p:stCondLst>
                                            <p:cond delay="0"/>
                                          </p:stCondLst>
                                        </p:cTn>
                                        <p:tgtEl>
                                          <p:spTgt spid="295976"/>
                                        </p:tgtEl>
                                        <p:attrNameLst>
                                          <p:attrName>style.visibility</p:attrName>
                                        </p:attrNameLst>
                                      </p:cBhvr>
                                      <p:to>
                                        <p:strVal val="visible"/>
                                      </p:to>
                                    </p:set>
                                    <p:anim calcmode="lin" valueType="num">
                                      <p:cBhvr additive="base">
                                        <p:cTn id="16" dur="500" fill="hold"/>
                                        <p:tgtEl>
                                          <p:spTgt spid="295976"/>
                                        </p:tgtEl>
                                        <p:attrNameLst>
                                          <p:attrName>ppt_x</p:attrName>
                                        </p:attrNameLst>
                                      </p:cBhvr>
                                      <p:tavLst>
                                        <p:tav tm="0">
                                          <p:val>
                                            <p:strVal val="0-#ppt_w/2"/>
                                          </p:val>
                                        </p:tav>
                                        <p:tav tm="100000">
                                          <p:val>
                                            <p:strVal val="#ppt_x"/>
                                          </p:val>
                                        </p:tav>
                                      </p:tavLst>
                                    </p:anim>
                                    <p:anim calcmode="lin" valueType="num">
                                      <p:cBhvr additive="base">
                                        <p:cTn id="17" dur="500" fill="hold"/>
                                        <p:tgtEl>
                                          <p:spTgt spid="295976"/>
                                        </p:tgtEl>
                                        <p:attrNameLst>
                                          <p:attrName>ppt_y</p:attrName>
                                        </p:attrNameLst>
                                      </p:cBhvr>
                                      <p:tavLst>
                                        <p:tav tm="0">
                                          <p:val>
                                            <p:strVal val="#ppt_y"/>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 presetClass="entr" presetSubtype="8" fill="hold" grpId="0" nodeType="clickEffect">
                                  <p:stCondLst>
                                    <p:cond delay="0"/>
                                  </p:stCondLst>
                                  <p:childTnLst>
                                    <p:set>
                                      <p:cBhvr>
                                        <p:cTn id="21" dur="1" fill="hold">
                                          <p:stCondLst>
                                            <p:cond delay="0"/>
                                          </p:stCondLst>
                                        </p:cTn>
                                        <p:tgtEl>
                                          <p:spTgt spid="295977"/>
                                        </p:tgtEl>
                                        <p:attrNameLst>
                                          <p:attrName>style.visibility</p:attrName>
                                        </p:attrNameLst>
                                      </p:cBhvr>
                                      <p:to>
                                        <p:strVal val="visible"/>
                                      </p:to>
                                    </p:set>
                                    <p:anim calcmode="lin" valueType="num">
                                      <p:cBhvr additive="base">
                                        <p:cTn id="22" dur="500" fill="hold"/>
                                        <p:tgtEl>
                                          <p:spTgt spid="295977"/>
                                        </p:tgtEl>
                                        <p:attrNameLst>
                                          <p:attrName>ppt_x</p:attrName>
                                        </p:attrNameLst>
                                      </p:cBhvr>
                                      <p:tavLst>
                                        <p:tav tm="0">
                                          <p:val>
                                            <p:strVal val="0-#ppt_w/2"/>
                                          </p:val>
                                        </p:tav>
                                        <p:tav tm="100000">
                                          <p:val>
                                            <p:strVal val="#ppt_x"/>
                                          </p:val>
                                        </p:tav>
                                      </p:tavLst>
                                    </p:anim>
                                    <p:anim calcmode="lin" valueType="num">
                                      <p:cBhvr additive="base">
                                        <p:cTn id="23" dur="500" fill="hold"/>
                                        <p:tgtEl>
                                          <p:spTgt spid="295977"/>
                                        </p:tgtEl>
                                        <p:attrNameLst>
                                          <p:attrName>ppt_y</p:attrName>
                                        </p:attrNameLst>
                                      </p:cBhvr>
                                      <p:tavLst>
                                        <p:tav tm="0">
                                          <p:val>
                                            <p:strVal val="#ppt_y"/>
                                          </p:val>
                                        </p:tav>
                                        <p:tav tm="100000">
                                          <p:val>
                                            <p:strVal val="#ppt_y"/>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nodeType="clickEffect">
                                  <p:stCondLst>
                                    <p:cond delay="0"/>
                                  </p:stCondLst>
                                  <p:childTnLst>
                                    <p:set>
                                      <p:cBhvr>
                                        <p:cTn id="27" dur="1" fill="hold">
                                          <p:stCondLst>
                                            <p:cond delay="0"/>
                                          </p:stCondLst>
                                        </p:cTn>
                                        <p:tgtEl>
                                          <p:spTgt spid="296019"/>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8" fill="hold" grpId="0" nodeType="clickEffect">
                                  <p:stCondLst>
                                    <p:cond delay="0"/>
                                  </p:stCondLst>
                                  <p:childTnLst>
                                    <p:set>
                                      <p:cBhvr>
                                        <p:cTn id="31" dur="1" fill="hold">
                                          <p:stCondLst>
                                            <p:cond delay="0"/>
                                          </p:stCondLst>
                                        </p:cTn>
                                        <p:tgtEl>
                                          <p:spTgt spid="295978"/>
                                        </p:tgtEl>
                                        <p:attrNameLst>
                                          <p:attrName>style.visibility</p:attrName>
                                        </p:attrNameLst>
                                      </p:cBhvr>
                                      <p:to>
                                        <p:strVal val="visible"/>
                                      </p:to>
                                    </p:set>
                                    <p:anim calcmode="lin" valueType="num">
                                      <p:cBhvr additive="base">
                                        <p:cTn id="32" dur="500" fill="hold"/>
                                        <p:tgtEl>
                                          <p:spTgt spid="295978"/>
                                        </p:tgtEl>
                                        <p:attrNameLst>
                                          <p:attrName>ppt_x</p:attrName>
                                        </p:attrNameLst>
                                      </p:cBhvr>
                                      <p:tavLst>
                                        <p:tav tm="0">
                                          <p:val>
                                            <p:strVal val="0-#ppt_w/2"/>
                                          </p:val>
                                        </p:tav>
                                        <p:tav tm="100000">
                                          <p:val>
                                            <p:strVal val="#ppt_x"/>
                                          </p:val>
                                        </p:tav>
                                      </p:tavLst>
                                    </p:anim>
                                    <p:anim calcmode="lin" valueType="num">
                                      <p:cBhvr additive="base">
                                        <p:cTn id="33" dur="500" fill="hold"/>
                                        <p:tgtEl>
                                          <p:spTgt spid="295978"/>
                                        </p:tgtEl>
                                        <p:attrNameLst>
                                          <p:attrName>ppt_y</p:attrName>
                                        </p:attrNameLst>
                                      </p:cBhvr>
                                      <p:tavLst>
                                        <p:tav tm="0">
                                          <p:val>
                                            <p:strVal val="#ppt_y"/>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0"/>
                                          </p:stCondLst>
                                        </p:cTn>
                                        <p:tgtEl>
                                          <p:spTgt spid="295985"/>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2" presetClass="entr" presetSubtype="8" fill="hold" grpId="0" nodeType="clickEffect">
                                  <p:stCondLst>
                                    <p:cond delay="0"/>
                                  </p:stCondLst>
                                  <p:childTnLst>
                                    <p:set>
                                      <p:cBhvr>
                                        <p:cTn id="41" dur="1" fill="hold">
                                          <p:stCondLst>
                                            <p:cond delay="0"/>
                                          </p:stCondLst>
                                        </p:cTn>
                                        <p:tgtEl>
                                          <p:spTgt spid="295979"/>
                                        </p:tgtEl>
                                        <p:attrNameLst>
                                          <p:attrName>style.visibility</p:attrName>
                                        </p:attrNameLst>
                                      </p:cBhvr>
                                      <p:to>
                                        <p:strVal val="visible"/>
                                      </p:to>
                                    </p:set>
                                    <p:anim calcmode="lin" valueType="num">
                                      <p:cBhvr additive="base">
                                        <p:cTn id="42" dur="500" fill="hold"/>
                                        <p:tgtEl>
                                          <p:spTgt spid="295979"/>
                                        </p:tgtEl>
                                        <p:attrNameLst>
                                          <p:attrName>ppt_x</p:attrName>
                                        </p:attrNameLst>
                                      </p:cBhvr>
                                      <p:tavLst>
                                        <p:tav tm="0">
                                          <p:val>
                                            <p:strVal val="0-#ppt_w/2"/>
                                          </p:val>
                                        </p:tav>
                                        <p:tav tm="100000">
                                          <p:val>
                                            <p:strVal val="#ppt_x"/>
                                          </p:val>
                                        </p:tav>
                                      </p:tavLst>
                                    </p:anim>
                                    <p:anim calcmode="lin" valueType="num">
                                      <p:cBhvr additive="base">
                                        <p:cTn id="43" dur="500" fill="hold"/>
                                        <p:tgtEl>
                                          <p:spTgt spid="295979"/>
                                        </p:tgtEl>
                                        <p:attrNameLst>
                                          <p:attrName>ppt_y</p:attrName>
                                        </p:attrNameLst>
                                      </p:cBhvr>
                                      <p:tavLst>
                                        <p:tav tm="0">
                                          <p:val>
                                            <p:strVal val="#ppt_y"/>
                                          </p:val>
                                        </p:tav>
                                        <p:tav tm="100000">
                                          <p:val>
                                            <p:strVal val="#ppt_y"/>
                                          </p:val>
                                        </p:tav>
                                      </p:tavLst>
                                    </p:anim>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296086"/>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296087"/>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2960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976" grpId="0" autoUpdateAnimBg="0"/>
      <p:bldP spid="295977" grpId="0" autoUpdateAnimBg="0"/>
      <p:bldP spid="295978" grpId="0" autoUpdateAnimBg="0"/>
      <p:bldP spid="295979" grpId="0" autoUpdateAnimBg="0"/>
      <p:bldP spid="295983" grpId="0" autoUpdateAnimBg="0"/>
      <p:bldP spid="296086" grpId="0"/>
      <p:bldP spid="296087" grpId="0"/>
      <p:bldP spid="296088"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AutoShape 2"/>
          <p:cNvSpPr>
            <a:spLocks noChangeArrowheads="1"/>
          </p:cNvSpPr>
          <p:nvPr/>
        </p:nvSpPr>
        <p:spPr bwMode="auto">
          <a:xfrm>
            <a:off x="171450" y="4860925"/>
            <a:ext cx="3181350" cy="990600"/>
          </a:xfrm>
          <a:prstGeom prst="rightArrow">
            <a:avLst>
              <a:gd name="adj1" fmla="val 50000"/>
              <a:gd name="adj2" fmla="val 71308"/>
            </a:avLst>
          </a:prstGeom>
          <a:noFill/>
          <a:ln w="9525">
            <a:solidFill>
              <a:srgbClr val="000000"/>
            </a:solidFill>
            <a:miter lim="800000"/>
            <a:headEnd/>
            <a:tailEnd/>
          </a:ln>
          <a:effectLst/>
          <a:extLst>
            <a:ext uri="{909E8E84-426E-40DD-AFC4-6F175D3DCCD1}">
              <a14:hiddenFill xmlns:a14="http://schemas.microsoft.com/office/drawing/2010/main">
                <a:solidFill>
                  <a:srgbClr val="66CC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96963" name="AutoShape 3"/>
          <p:cNvSpPr>
            <a:spLocks noChangeArrowheads="1"/>
          </p:cNvSpPr>
          <p:nvPr/>
        </p:nvSpPr>
        <p:spPr bwMode="auto">
          <a:xfrm>
            <a:off x="152400" y="3108325"/>
            <a:ext cx="3352800" cy="1676400"/>
          </a:xfrm>
          <a:prstGeom prst="rightArrow">
            <a:avLst>
              <a:gd name="adj1" fmla="val 50000"/>
              <a:gd name="adj2" fmla="val 50000"/>
            </a:avLst>
          </a:prstGeom>
          <a:noFill/>
          <a:ln w="9525">
            <a:solidFill>
              <a:srgbClr val="000000"/>
            </a:solidFill>
            <a:miter lim="800000"/>
            <a:headEnd/>
            <a:tailEnd/>
          </a:ln>
          <a:effectLst/>
          <a:extLst>
            <a:ext uri="{909E8E84-426E-40DD-AFC4-6F175D3DCCD1}">
              <a14:hiddenFill xmlns:a14="http://schemas.microsoft.com/office/drawing/2010/main">
                <a:solidFill>
                  <a:srgbClr val="FF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96964" name="AutoShape 4"/>
          <p:cNvSpPr>
            <a:spLocks noChangeArrowheads="1"/>
          </p:cNvSpPr>
          <p:nvPr/>
        </p:nvSpPr>
        <p:spPr bwMode="auto">
          <a:xfrm>
            <a:off x="152400" y="1355725"/>
            <a:ext cx="3352800" cy="1676400"/>
          </a:xfrm>
          <a:prstGeom prst="rightArrow">
            <a:avLst>
              <a:gd name="adj1" fmla="val 50000"/>
              <a:gd name="adj2" fmla="val 50000"/>
            </a:avLst>
          </a:prstGeom>
          <a:noFill/>
          <a:ln w="9525">
            <a:solidFill>
              <a:srgbClr val="000000"/>
            </a:solidFill>
            <a:miter lim="800000"/>
            <a:headEnd/>
            <a:tailEnd/>
          </a:ln>
          <a:effectLst/>
          <a:extLst>
            <a:ext uri="{909E8E84-426E-40DD-AFC4-6F175D3DCCD1}">
              <a14:hiddenFill xmlns:a14="http://schemas.microsoft.com/office/drawing/2010/main">
                <a:solidFill>
                  <a:srgbClr val="00FFCC"/>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56325" name="Text Box 5"/>
          <p:cNvSpPr txBox="1">
            <a:spLocks noChangeArrowheads="1"/>
          </p:cNvSpPr>
          <p:nvPr/>
        </p:nvSpPr>
        <p:spPr bwMode="auto">
          <a:xfrm>
            <a:off x="0" y="0"/>
            <a:ext cx="8307388"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⒉ </a:t>
            </a:r>
            <a:r>
              <a:rPr lang="zh-CN" altLang="en-US" sz="3600" b="1">
                <a:latin typeface="黑体" pitchFamily="2" charset="-122"/>
                <a:ea typeface="黑体" pitchFamily="2" charset="-122"/>
              </a:rPr>
              <a:t>平面在三投影面体系中的投影特性</a:t>
            </a:r>
            <a:endParaRPr lang="zh-CN" altLang="en-US" sz="3600" b="1"/>
          </a:p>
        </p:txBody>
      </p:sp>
      <p:sp>
        <p:nvSpPr>
          <p:cNvPr id="296966" name="Text Box 6"/>
          <p:cNvSpPr txBox="1">
            <a:spLocks noChangeArrowheads="1"/>
          </p:cNvSpPr>
          <p:nvPr/>
        </p:nvSpPr>
        <p:spPr bwMode="auto">
          <a:xfrm>
            <a:off x="395288" y="617538"/>
            <a:ext cx="8459787" cy="5794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latin typeface="宋体" pitchFamily="2" charset="-122"/>
              </a:rPr>
              <a:t>平面对于三个投影面的位置可分为三类</a:t>
            </a:r>
            <a:r>
              <a:rPr lang="zh-CN" altLang="en-US" b="1">
                <a:latin typeface="黑体" pitchFamily="2" charset="-122"/>
                <a:ea typeface="黑体" pitchFamily="2" charset="-122"/>
              </a:rPr>
              <a:t>：</a:t>
            </a:r>
          </a:p>
        </p:txBody>
      </p:sp>
      <p:sp>
        <p:nvSpPr>
          <p:cNvPr id="296967" name="Text Box 7"/>
          <p:cNvSpPr txBox="1">
            <a:spLocks noChangeArrowheads="1"/>
          </p:cNvSpPr>
          <p:nvPr/>
        </p:nvSpPr>
        <p:spPr bwMode="auto">
          <a:xfrm>
            <a:off x="3203575" y="1916113"/>
            <a:ext cx="3048000" cy="5794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solidFill>
                  <a:srgbClr val="FF0000"/>
                </a:solidFill>
                <a:ea typeface="黑体" pitchFamily="2" charset="-122"/>
              </a:rPr>
              <a:t>投影面垂直面</a:t>
            </a:r>
          </a:p>
        </p:txBody>
      </p:sp>
      <p:sp>
        <p:nvSpPr>
          <p:cNvPr id="296968" name="Text Box 8"/>
          <p:cNvSpPr txBox="1">
            <a:spLocks noChangeArrowheads="1"/>
          </p:cNvSpPr>
          <p:nvPr/>
        </p:nvSpPr>
        <p:spPr bwMode="auto">
          <a:xfrm>
            <a:off x="3352800" y="3657600"/>
            <a:ext cx="33528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zh-CN" altLang="en-US" b="1">
                <a:solidFill>
                  <a:srgbClr val="FF0000"/>
                </a:solidFill>
                <a:ea typeface="黑体" pitchFamily="2" charset="-122"/>
              </a:rPr>
              <a:t>投影面平行面</a:t>
            </a:r>
          </a:p>
        </p:txBody>
      </p:sp>
      <p:sp>
        <p:nvSpPr>
          <p:cNvPr id="296969" name="Text Box 9"/>
          <p:cNvSpPr txBox="1">
            <a:spLocks noChangeArrowheads="1"/>
          </p:cNvSpPr>
          <p:nvPr/>
        </p:nvSpPr>
        <p:spPr bwMode="auto">
          <a:xfrm>
            <a:off x="3505200" y="5089525"/>
            <a:ext cx="35814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solidFill>
                  <a:srgbClr val="FF0000"/>
                </a:solidFill>
                <a:ea typeface="黑体" pitchFamily="2" charset="-122"/>
              </a:rPr>
              <a:t>一般位置平面</a:t>
            </a:r>
          </a:p>
        </p:txBody>
      </p:sp>
      <p:grpSp>
        <p:nvGrpSpPr>
          <p:cNvPr id="296970" name="Group 10"/>
          <p:cNvGrpSpPr>
            <a:grpSpLocks/>
          </p:cNvGrpSpPr>
          <p:nvPr/>
        </p:nvGrpSpPr>
        <p:grpSpPr bwMode="auto">
          <a:xfrm>
            <a:off x="3074988" y="2644775"/>
            <a:ext cx="3167062" cy="914400"/>
            <a:chOff x="2400" y="1632"/>
            <a:chExt cx="1776" cy="576"/>
          </a:xfrm>
        </p:grpSpPr>
        <p:sp>
          <p:nvSpPr>
            <p:cNvPr id="56342" name="AutoShape 11"/>
            <p:cNvSpPr>
              <a:spLocks noChangeArrowheads="1"/>
            </p:cNvSpPr>
            <p:nvPr/>
          </p:nvSpPr>
          <p:spPr bwMode="auto">
            <a:xfrm>
              <a:off x="2400" y="1632"/>
              <a:ext cx="1776" cy="576"/>
            </a:xfrm>
            <a:prstGeom prst="upDownArrowCallout">
              <a:avLst>
                <a:gd name="adj1" fmla="val 77083"/>
                <a:gd name="adj2" fmla="val 77083"/>
                <a:gd name="adj3" fmla="val 12500"/>
                <a:gd name="adj4" fmla="val 50000"/>
              </a:avLst>
            </a:prstGeom>
            <a:noFill/>
            <a:ln w="9525">
              <a:solidFill>
                <a:srgbClr val="000000"/>
              </a:solidFill>
              <a:miter lim="800000"/>
              <a:headEnd/>
              <a:tailEnd/>
            </a:ln>
            <a:effectLst/>
            <a:extLst>
              <a:ext uri="{909E8E84-426E-40DD-AFC4-6F175D3DCCD1}">
                <a14:hiddenFill xmlns:a14="http://schemas.microsoft.com/office/drawing/2010/main">
                  <a:solidFill>
                    <a:srgbClr val="FFCC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56343" name="Text Box 12"/>
            <p:cNvSpPr txBox="1">
              <a:spLocks noChangeArrowheads="1"/>
            </p:cNvSpPr>
            <p:nvPr/>
          </p:nvSpPr>
          <p:spPr bwMode="auto">
            <a:xfrm>
              <a:off x="2454" y="1711"/>
              <a:ext cx="1654" cy="3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solidFill>
                    <a:srgbClr val="FF0000"/>
                  </a:solidFill>
                  <a:ea typeface="黑体" pitchFamily="2" charset="-122"/>
                </a:rPr>
                <a:t>特殊位置平面</a:t>
              </a:r>
              <a:endParaRPr lang="zh-CN" altLang="en-US" sz="2400" b="1">
                <a:solidFill>
                  <a:srgbClr val="FF0000"/>
                </a:solidFill>
                <a:ea typeface="黑体" pitchFamily="2" charset="-122"/>
              </a:endParaRPr>
            </a:p>
          </p:txBody>
        </p:sp>
      </p:grpSp>
      <p:sp>
        <p:nvSpPr>
          <p:cNvPr id="296973" name="Text Box 13"/>
          <p:cNvSpPr txBox="1">
            <a:spLocks noChangeArrowheads="1"/>
          </p:cNvSpPr>
          <p:nvPr/>
        </p:nvSpPr>
        <p:spPr bwMode="auto">
          <a:xfrm>
            <a:off x="304800" y="1752600"/>
            <a:ext cx="29718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400" b="1"/>
              <a:t>垂直于某一投影面，倾斜于另两个投影面</a:t>
            </a:r>
          </a:p>
        </p:txBody>
      </p:sp>
      <p:sp>
        <p:nvSpPr>
          <p:cNvPr id="296974" name="Text Box 14"/>
          <p:cNvSpPr txBox="1">
            <a:spLocks noChangeArrowheads="1"/>
          </p:cNvSpPr>
          <p:nvPr/>
        </p:nvSpPr>
        <p:spPr bwMode="auto">
          <a:xfrm>
            <a:off x="228600" y="3570288"/>
            <a:ext cx="342900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平行于某一投影面，</a:t>
            </a:r>
          </a:p>
          <a:p>
            <a:pPr eaLnBrk="1" hangingPunct="1">
              <a:spcBef>
                <a:spcPct val="0"/>
              </a:spcBef>
              <a:buFontTx/>
              <a:buNone/>
            </a:pPr>
            <a:r>
              <a:rPr lang="zh-CN" altLang="en-US" sz="2400" b="1"/>
              <a:t>垂直于另两个投影面</a:t>
            </a:r>
          </a:p>
        </p:txBody>
      </p:sp>
      <p:sp>
        <p:nvSpPr>
          <p:cNvPr id="296975" name="Text Box 15"/>
          <p:cNvSpPr txBox="1">
            <a:spLocks noChangeArrowheads="1"/>
          </p:cNvSpPr>
          <p:nvPr/>
        </p:nvSpPr>
        <p:spPr bwMode="auto">
          <a:xfrm>
            <a:off x="152400" y="5119688"/>
            <a:ext cx="335280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400" b="1"/>
              <a:t>与三个投影面都倾斜</a:t>
            </a:r>
          </a:p>
        </p:txBody>
      </p:sp>
      <p:sp>
        <p:nvSpPr>
          <p:cNvPr id="296976" name="Text Box 16"/>
          <p:cNvSpPr txBox="1">
            <a:spLocks noChangeArrowheads="1"/>
          </p:cNvSpPr>
          <p:nvPr/>
        </p:nvSpPr>
        <p:spPr bwMode="auto">
          <a:xfrm>
            <a:off x="6019800" y="1600200"/>
            <a:ext cx="3352800" cy="4270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a:t>正垂面（垂直于Ｖ面）</a:t>
            </a:r>
          </a:p>
        </p:txBody>
      </p:sp>
      <p:sp>
        <p:nvSpPr>
          <p:cNvPr id="296977" name="Text Box 17"/>
          <p:cNvSpPr txBox="1">
            <a:spLocks noChangeArrowheads="1"/>
          </p:cNvSpPr>
          <p:nvPr/>
        </p:nvSpPr>
        <p:spPr bwMode="auto">
          <a:xfrm>
            <a:off x="6019800" y="2057400"/>
            <a:ext cx="3276600" cy="4270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a:t>侧垂面（垂直于Ｗ面）</a:t>
            </a:r>
          </a:p>
        </p:txBody>
      </p:sp>
      <p:sp>
        <p:nvSpPr>
          <p:cNvPr id="296978" name="Text Box 18"/>
          <p:cNvSpPr txBox="1">
            <a:spLocks noChangeArrowheads="1"/>
          </p:cNvSpPr>
          <p:nvPr/>
        </p:nvSpPr>
        <p:spPr bwMode="auto">
          <a:xfrm>
            <a:off x="6019800" y="2438400"/>
            <a:ext cx="3124200" cy="4270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a:t>铅垂面（垂直于Ｈ面）</a:t>
            </a:r>
          </a:p>
        </p:txBody>
      </p:sp>
      <p:sp>
        <p:nvSpPr>
          <p:cNvPr id="296979" name="AutoShape 19"/>
          <p:cNvSpPr>
            <a:spLocks/>
          </p:cNvSpPr>
          <p:nvPr/>
        </p:nvSpPr>
        <p:spPr bwMode="auto">
          <a:xfrm>
            <a:off x="6019800" y="1752600"/>
            <a:ext cx="76200" cy="990600"/>
          </a:xfrm>
          <a:prstGeom prst="leftBrace">
            <a:avLst>
              <a:gd name="adj1" fmla="val 108333"/>
              <a:gd name="adj2" fmla="val 50000"/>
            </a:avLst>
          </a:pr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296980" name="Text Box 20"/>
          <p:cNvSpPr txBox="1">
            <a:spLocks noChangeArrowheads="1"/>
          </p:cNvSpPr>
          <p:nvPr/>
        </p:nvSpPr>
        <p:spPr bwMode="auto">
          <a:xfrm>
            <a:off x="5867400" y="3200400"/>
            <a:ext cx="3657600" cy="5191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b="1"/>
              <a:t>  </a:t>
            </a:r>
            <a:r>
              <a:rPr lang="zh-CN" altLang="en-US" sz="2200" b="1"/>
              <a:t>正平面（平行于Ｖ面）</a:t>
            </a:r>
          </a:p>
        </p:txBody>
      </p:sp>
      <p:sp>
        <p:nvSpPr>
          <p:cNvPr id="296981" name="Text Box 21"/>
          <p:cNvSpPr txBox="1">
            <a:spLocks noChangeArrowheads="1"/>
          </p:cNvSpPr>
          <p:nvPr/>
        </p:nvSpPr>
        <p:spPr bwMode="auto">
          <a:xfrm>
            <a:off x="5943600" y="3733800"/>
            <a:ext cx="3810000" cy="4270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200" b="1"/>
              <a:t> </a:t>
            </a:r>
            <a:r>
              <a:rPr lang="zh-CN" altLang="en-US" sz="2200" b="1"/>
              <a:t>侧平面（平行于</a:t>
            </a:r>
            <a:r>
              <a:rPr lang="en-US" altLang="zh-CN" sz="2200" b="1"/>
              <a:t>W</a:t>
            </a:r>
            <a:r>
              <a:rPr lang="zh-CN" altLang="en-US" sz="2200" b="1"/>
              <a:t>面）</a:t>
            </a:r>
          </a:p>
        </p:txBody>
      </p:sp>
      <p:sp>
        <p:nvSpPr>
          <p:cNvPr id="296982" name="Text Box 22"/>
          <p:cNvSpPr txBox="1">
            <a:spLocks noChangeArrowheads="1"/>
          </p:cNvSpPr>
          <p:nvPr/>
        </p:nvSpPr>
        <p:spPr bwMode="auto">
          <a:xfrm>
            <a:off x="6019800" y="4191000"/>
            <a:ext cx="3352800" cy="4270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2200" b="1"/>
              <a:t>水平面（平行于Ｈ面）</a:t>
            </a:r>
          </a:p>
        </p:txBody>
      </p:sp>
      <p:sp>
        <p:nvSpPr>
          <p:cNvPr id="296983" name="AutoShape 23"/>
          <p:cNvSpPr>
            <a:spLocks/>
          </p:cNvSpPr>
          <p:nvPr/>
        </p:nvSpPr>
        <p:spPr bwMode="auto">
          <a:xfrm>
            <a:off x="6019800" y="3414713"/>
            <a:ext cx="76200" cy="1066800"/>
          </a:xfrm>
          <a:prstGeom prst="leftBrace">
            <a:avLst>
              <a:gd name="adj1" fmla="val 116667"/>
              <a:gd name="adj2" fmla="val 50000"/>
            </a:avLst>
          </a:prstGeom>
          <a:noFill/>
          <a:ln w="19050">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8" fill="hold" grpId="0" nodeType="clickEffect">
                                  <p:stCondLst>
                                    <p:cond delay="0"/>
                                  </p:stCondLst>
                                  <p:childTnLst>
                                    <p:set>
                                      <p:cBhvr>
                                        <p:cTn id="6" dur="1" fill="hold">
                                          <p:stCondLst>
                                            <p:cond delay="0"/>
                                          </p:stCondLst>
                                        </p:cTn>
                                        <p:tgtEl>
                                          <p:spTgt spid="296966"/>
                                        </p:tgtEl>
                                        <p:attrNameLst>
                                          <p:attrName>style.visibility</p:attrName>
                                        </p:attrNameLst>
                                      </p:cBhvr>
                                      <p:to>
                                        <p:strVal val="visible"/>
                                      </p:to>
                                    </p:set>
                                    <p:anim calcmode="lin" valueType="num">
                                      <p:cBhvr>
                                        <p:cTn id="7" dur="500" fill="hold"/>
                                        <p:tgtEl>
                                          <p:spTgt spid="296966"/>
                                        </p:tgtEl>
                                        <p:attrNameLst>
                                          <p:attrName>ppt_x</p:attrName>
                                        </p:attrNameLst>
                                      </p:cBhvr>
                                      <p:tavLst>
                                        <p:tav tm="0">
                                          <p:val>
                                            <p:strVal val="#ppt_x-#ppt_w/2"/>
                                          </p:val>
                                        </p:tav>
                                        <p:tav tm="100000">
                                          <p:val>
                                            <p:strVal val="#ppt_x"/>
                                          </p:val>
                                        </p:tav>
                                      </p:tavLst>
                                    </p:anim>
                                    <p:anim calcmode="lin" valueType="num">
                                      <p:cBhvr>
                                        <p:cTn id="8" dur="500" fill="hold"/>
                                        <p:tgtEl>
                                          <p:spTgt spid="296966"/>
                                        </p:tgtEl>
                                        <p:attrNameLst>
                                          <p:attrName>ppt_y</p:attrName>
                                        </p:attrNameLst>
                                      </p:cBhvr>
                                      <p:tavLst>
                                        <p:tav tm="0">
                                          <p:val>
                                            <p:strVal val="#ppt_y"/>
                                          </p:val>
                                        </p:tav>
                                        <p:tav tm="100000">
                                          <p:val>
                                            <p:strVal val="#ppt_y"/>
                                          </p:val>
                                        </p:tav>
                                      </p:tavLst>
                                    </p:anim>
                                    <p:anim calcmode="lin" valueType="num">
                                      <p:cBhvr>
                                        <p:cTn id="9" dur="500" fill="hold"/>
                                        <p:tgtEl>
                                          <p:spTgt spid="296966"/>
                                        </p:tgtEl>
                                        <p:attrNameLst>
                                          <p:attrName>ppt_w</p:attrName>
                                        </p:attrNameLst>
                                      </p:cBhvr>
                                      <p:tavLst>
                                        <p:tav tm="0">
                                          <p:val>
                                            <p:fltVal val="0"/>
                                          </p:val>
                                        </p:tav>
                                        <p:tav tm="100000">
                                          <p:val>
                                            <p:strVal val="#ppt_w"/>
                                          </p:val>
                                        </p:tav>
                                      </p:tavLst>
                                    </p:anim>
                                    <p:anim calcmode="lin" valueType="num">
                                      <p:cBhvr>
                                        <p:cTn id="10" dur="500" fill="hold"/>
                                        <p:tgtEl>
                                          <p:spTgt spid="296966"/>
                                        </p:tgtEl>
                                        <p:attrNameLst>
                                          <p:attrName>ppt_h</p:attrName>
                                        </p:attrNameLst>
                                      </p:cBhvr>
                                      <p:tavLst>
                                        <p:tav tm="0">
                                          <p:val>
                                            <p:strVal val="#ppt_h"/>
                                          </p:val>
                                        </p:tav>
                                        <p:tav tm="100000">
                                          <p:val>
                                            <p:strVal val="#ppt_h"/>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17" presetClass="entr" presetSubtype="8" fill="hold" grpId="0" nodeType="clickEffect">
                                  <p:stCondLst>
                                    <p:cond delay="0"/>
                                  </p:stCondLst>
                                  <p:childTnLst>
                                    <p:set>
                                      <p:cBhvr>
                                        <p:cTn id="14" dur="1" fill="hold">
                                          <p:stCondLst>
                                            <p:cond delay="0"/>
                                          </p:stCondLst>
                                        </p:cTn>
                                        <p:tgtEl>
                                          <p:spTgt spid="296964"/>
                                        </p:tgtEl>
                                        <p:attrNameLst>
                                          <p:attrName>style.visibility</p:attrName>
                                        </p:attrNameLst>
                                      </p:cBhvr>
                                      <p:to>
                                        <p:strVal val="visible"/>
                                      </p:to>
                                    </p:set>
                                    <p:anim calcmode="lin" valueType="num">
                                      <p:cBhvr>
                                        <p:cTn id="15" dur="500" fill="hold"/>
                                        <p:tgtEl>
                                          <p:spTgt spid="296964"/>
                                        </p:tgtEl>
                                        <p:attrNameLst>
                                          <p:attrName>ppt_x</p:attrName>
                                        </p:attrNameLst>
                                      </p:cBhvr>
                                      <p:tavLst>
                                        <p:tav tm="0">
                                          <p:val>
                                            <p:strVal val="#ppt_x-#ppt_w/2"/>
                                          </p:val>
                                        </p:tav>
                                        <p:tav tm="100000">
                                          <p:val>
                                            <p:strVal val="#ppt_x"/>
                                          </p:val>
                                        </p:tav>
                                      </p:tavLst>
                                    </p:anim>
                                    <p:anim calcmode="lin" valueType="num">
                                      <p:cBhvr>
                                        <p:cTn id="16" dur="500" fill="hold"/>
                                        <p:tgtEl>
                                          <p:spTgt spid="296964"/>
                                        </p:tgtEl>
                                        <p:attrNameLst>
                                          <p:attrName>ppt_y</p:attrName>
                                        </p:attrNameLst>
                                      </p:cBhvr>
                                      <p:tavLst>
                                        <p:tav tm="0">
                                          <p:val>
                                            <p:strVal val="#ppt_y"/>
                                          </p:val>
                                        </p:tav>
                                        <p:tav tm="100000">
                                          <p:val>
                                            <p:strVal val="#ppt_y"/>
                                          </p:val>
                                        </p:tav>
                                      </p:tavLst>
                                    </p:anim>
                                    <p:anim calcmode="lin" valueType="num">
                                      <p:cBhvr>
                                        <p:cTn id="17" dur="500" fill="hold"/>
                                        <p:tgtEl>
                                          <p:spTgt spid="296964"/>
                                        </p:tgtEl>
                                        <p:attrNameLst>
                                          <p:attrName>ppt_w</p:attrName>
                                        </p:attrNameLst>
                                      </p:cBhvr>
                                      <p:tavLst>
                                        <p:tav tm="0">
                                          <p:val>
                                            <p:fltVal val="0"/>
                                          </p:val>
                                        </p:tav>
                                        <p:tav tm="100000">
                                          <p:val>
                                            <p:strVal val="#ppt_w"/>
                                          </p:val>
                                        </p:tav>
                                      </p:tavLst>
                                    </p:anim>
                                    <p:anim calcmode="lin" valueType="num">
                                      <p:cBhvr>
                                        <p:cTn id="18" dur="500" fill="hold"/>
                                        <p:tgtEl>
                                          <p:spTgt spid="296964"/>
                                        </p:tgtEl>
                                        <p:attrNameLst>
                                          <p:attrName>ppt_h</p:attrName>
                                        </p:attrNameLst>
                                      </p:cBhvr>
                                      <p:tavLst>
                                        <p:tav tm="0">
                                          <p:val>
                                            <p:strVal val="#ppt_h"/>
                                          </p:val>
                                        </p:tav>
                                        <p:tav tm="100000">
                                          <p:val>
                                            <p:strVal val="#ppt_h"/>
                                          </p:val>
                                        </p:tav>
                                      </p:tavLst>
                                    </p:anim>
                                  </p:childTnLst>
                                </p:cTn>
                              </p:par>
                            </p:childTnLst>
                          </p:cTn>
                        </p:par>
                        <p:par>
                          <p:cTn id="19" fill="hold" nodeType="afterGroup">
                            <p:stCondLst>
                              <p:cond delay="500"/>
                            </p:stCondLst>
                            <p:childTnLst>
                              <p:par>
                                <p:cTn id="20" presetID="17" presetClass="entr" presetSubtype="10" fill="hold" grpId="0" nodeType="afterEffect">
                                  <p:stCondLst>
                                    <p:cond delay="0"/>
                                  </p:stCondLst>
                                  <p:childTnLst>
                                    <p:set>
                                      <p:cBhvr>
                                        <p:cTn id="21" dur="1" fill="hold">
                                          <p:stCondLst>
                                            <p:cond delay="0"/>
                                          </p:stCondLst>
                                        </p:cTn>
                                        <p:tgtEl>
                                          <p:spTgt spid="296973"/>
                                        </p:tgtEl>
                                        <p:attrNameLst>
                                          <p:attrName>style.visibility</p:attrName>
                                        </p:attrNameLst>
                                      </p:cBhvr>
                                      <p:to>
                                        <p:strVal val="visible"/>
                                      </p:to>
                                    </p:set>
                                    <p:anim calcmode="lin" valueType="num">
                                      <p:cBhvr>
                                        <p:cTn id="22" dur="500" fill="hold"/>
                                        <p:tgtEl>
                                          <p:spTgt spid="296973"/>
                                        </p:tgtEl>
                                        <p:attrNameLst>
                                          <p:attrName>ppt_w</p:attrName>
                                        </p:attrNameLst>
                                      </p:cBhvr>
                                      <p:tavLst>
                                        <p:tav tm="0">
                                          <p:val>
                                            <p:fltVal val="0"/>
                                          </p:val>
                                        </p:tav>
                                        <p:tav tm="100000">
                                          <p:val>
                                            <p:strVal val="#ppt_w"/>
                                          </p:val>
                                        </p:tav>
                                      </p:tavLst>
                                    </p:anim>
                                    <p:anim calcmode="lin" valueType="num">
                                      <p:cBhvr>
                                        <p:cTn id="23" dur="500" fill="hold"/>
                                        <p:tgtEl>
                                          <p:spTgt spid="296973"/>
                                        </p:tgtEl>
                                        <p:attrNameLst>
                                          <p:attrName>ppt_h</p:attrName>
                                        </p:attrNameLst>
                                      </p:cBhvr>
                                      <p:tavLst>
                                        <p:tav tm="0">
                                          <p:val>
                                            <p:strVal val="#ppt_h"/>
                                          </p:val>
                                        </p:tav>
                                        <p:tav tm="100000">
                                          <p:val>
                                            <p:strVal val="#ppt_h"/>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1" fill="hold" grpId="0" nodeType="clickEffect">
                                  <p:stCondLst>
                                    <p:cond delay="0"/>
                                  </p:stCondLst>
                                  <p:iterate type="lt">
                                    <p:tmPct val="100000"/>
                                  </p:iterate>
                                  <p:childTnLst>
                                    <p:set>
                                      <p:cBhvr>
                                        <p:cTn id="27" dur="1" fill="hold">
                                          <p:stCondLst>
                                            <p:cond delay="0"/>
                                          </p:stCondLst>
                                        </p:cTn>
                                        <p:tgtEl>
                                          <p:spTgt spid="296967">
                                            <p:txEl>
                                              <p:pRg st="0" end="0"/>
                                            </p:txEl>
                                          </p:spTgt>
                                        </p:tgtEl>
                                        <p:attrNameLst>
                                          <p:attrName>style.visibility</p:attrName>
                                        </p:attrNameLst>
                                      </p:cBhvr>
                                      <p:to>
                                        <p:strVal val="visible"/>
                                      </p:to>
                                    </p:set>
                                    <p:animEffect transition="in" filter="wipe(up)">
                                      <p:cBhvr>
                                        <p:cTn id="28" dur="75"/>
                                        <p:tgtEl>
                                          <p:spTgt spid="296967">
                                            <p:txEl>
                                              <p:pRg st="0" end="0"/>
                                            </p:txEl>
                                          </p:spTgt>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296979"/>
                                        </p:tgtEl>
                                        <p:attrNameLst>
                                          <p:attrName>style.visibility</p:attrName>
                                        </p:attrNameLst>
                                      </p:cBhvr>
                                      <p:to>
                                        <p:strVal val="visible"/>
                                      </p:to>
                                    </p:set>
                                    <p:anim calcmode="lin" valueType="num">
                                      <p:cBhvr additive="base">
                                        <p:cTn id="33" dur="500" fill="hold"/>
                                        <p:tgtEl>
                                          <p:spTgt spid="296979"/>
                                        </p:tgtEl>
                                        <p:attrNameLst>
                                          <p:attrName>ppt_x</p:attrName>
                                        </p:attrNameLst>
                                      </p:cBhvr>
                                      <p:tavLst>
                                        <p:tav tm="0">
                                          <p:val>
                                            <p:strVal val="0-#ppt_w/2"/>
                                          </p:val>
                                        </p:tav>
                                        <p:tav tm="100000">
                                          <p:val>
                                            <p:strVal val="#ppt_x"/>
                                          </p:val>
                                        </p:tav>
                                      </p:tavLst>
                                    </p:anim>
                                    <p:anim calcmode="lin" valueType="num">
                                      <p:cBhvr additive="base">
                                        <p:cTn id="34" dur="500" fill="hold"/>
                                        <p:tgtEl>
                                          <p:spTgt spid="296979"/>
                                        </p:tgtEl>
                                        <p:attrNameLst>
                                          <p:attrName>ppt_y</p:attrName>
                                        </p:attrNameLst>
                                      </p:cBhvr>
                                      <p:tavLst>
                                        <p:tav tm="0">
                                          <p:val>
                                            <p:strVal val="#ppt_y"/>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296976"/>
                                        </p:tgtEl>
                                        <p:attrNameLst>
                                          <p:attrName>style.visibility</p:attrName>
                                        </p:attrNameLst>
                                      </p:cBhvr>
                                      <p:to>
                                        <p:strVal val="visible"/>
                                      </p:to>
                                    </p:set>
                                    <p:anim calcmode="lin" valueType="num">
                                      <p:cBhvr additive="base">
                                        <p:cTn id="39" dur="500" fill="hold"/>
                                        <p:tgtEl>
                                          <p:spTgt spid="296976"/>
                                        </p:tgtEl>
                                        <p:attrNameLst>
                                          <p:attrName>ppt_x</p:attrName>
                                        </p:attrNameLst>
                                      </p:cBhvr>
                                      <p:tavLst>
                                        <p:tav tm="0">
                                          <p:val>
                                            <p:strVal val="1+#ppt_w/2"/>
                                          </p:val>
                                        </p:tav>
                                        <p:tav tm="100000">
                                          <p:val>
                                            <p:strVal val="#ppt_x"/>
                                          </p:val>
                                        </p:tav>
                                      </p:tavLst>
                                    </p:anim>
                                    <p:anim calcmode="lin" valueType="num">
                                      <p:cBhvr additive="base">
                                        <p:cTn id="40" dur="500" fill="hold"/>
                                        <p:tgtEl>
                                          <p:spTgt spid="296976"/>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296977">
                                            <p:txEl>
                                              <p:pRg st="0" end="0"/>
                                            </p:txEl>
                                          </p:spTgt>
                                        </p:tgtEl>
                                        <p:attrNameLst>
                                          <p:attrName>style.visibility</p:attrName>
                                        </p:attrNameLst>
                                      </p:cBhvr>
                                      <p:to>
                                        <p:strVal val="visible"/>
                                      </p:to>
                                    </p:set>
                                    <p:animEffect transition="in" filter="wipe(up)">
                                      <p:cBhvr>
                                        <p:cTn id="45" dur="500"/>
                                        <p:tgtEl>
                                          <p:spTgt spid="296977">
                                            <p:txEl>
                                              <p:pRg st="0" end="0"/>
                                            </p:txEl>
                                          </p:spTgt>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1" fill="hold" grpId="0" nodeType="clickEffect">
                                  <p:stCondLst>
                                    <p:cond delay="0"/>
                                  </p:stCondLst>
                                  <p:childTnLst>
                                    <p:set>
                                      <p:cBhvr>
                                        <p:cTn id="49" dur="1" fill="hold">
                                          <p:stCondLst>
                                            <p:cond delay="0"/>
                                          </p:stCondLst>
                                        </p:cTn>
                                        <p:tgtEl>
                                          <p:spTgt spid="296978">
                                            <p:txEl>
                                              <p:pRg st="0" end="0"/>
                                            </p:txEl>
                                          </p:spTgt>
                                        </p:tgtEl>
                                        <p:attrNameLst>
                                          <p:attrName>style.visibility</p:attrName>
                                        </p:attrNameLst>
                                      </p:cBhvr>
                                      <p:to>
                                        <p:strVal val="visible"/>
                                      </p:to>
                                    </p:set>
                                    <p:animEffect transition="in" filter="wipe(up)">
                                      <p:cBhvr>
                                        <p:cTn id="50" dur="500"/>
                                        <p:tgtEl>
                                          <p:spTgt spid="296978">
                                            <p:txEl>
                                              <p:pRg st="0" end="0"/>
                                            </p:txEl>
                                          </p:spTgt>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17" presetClass="entr" presetSubtype="8" fill="hold" grpId="0" nodeType="clickEffect">
                                  <p:stCondLst>
                                    <p:cond delay="0"/>
                                  </p:stCondLst>
                                  <p:childTnLst>
                                    <p:set>
                                      <p:cBhvr>
                                        <p:cTn id="54" dur="1" fill="hold">
                                          <p:stCondLst>
                                            <p:cond delay="0"/>
                                          </p:stCondLst>
                                        </p:cTn>
                                        <p:tgtEl>
                                          <p:spTgt spid="296963"/>
                                        </p:tgtEl>
                                        <p:attrNameLst>
                                          <p:attrName>style.visibility</p:attrName>
                                        </p:attrNameLst>
                                      </p:cBhvr>
                                      <p:to>
                                        <p:strVal val="visible"/>
                                      </p:to>
                                    </p:set>
                                    <p:anim calcmode="lin" valueType="num">
                                      <p:cBhvr>
                                        <p:cTn id="55" dur="500" fill="hold"/>
                                        <p:tgtEl>
                                          <p:spTgt spid="296963"/>
                                        </p:tgtEl>
                                        <p:attrNameLst>
                                          <p:attrName>ppt_x</p:attrName>
                                        </p:attrNameLst>
                                      </p:cBhvr>
                                      <p:tavLst>
                                        <p:tav tm="0">
                                          <p:val>
                                            <p:strVal val="#ppt_x-#ppt_w/2"/>
                                          </p:val>
                                        </p:tav>
                                        <p:tav tm="100000">
                                          <p:val>
                                            <p:strVal val="#ppt_x"/>
                                          </p:val>
                                        </p:tav>
                                      </p:tavLst>
                                    </p:anim>
                                    <p:anim calcmode="lin" valueType="num">
                                      <p:cBhvr>
                                        <p:cTn id="56" dur="500" fill="hold"/>
                                        <p:tgtEl>
                                          <p:spTgt spid="296963"/>
                                        </p:tgtEl>
                                        <p:attrNameLst>
                                          <p:attrName>ppt_y</p:attrName>
                                        </p:attrNameLst>
                                      </p:cBhvr>
                                      <p:tavLst>
                                        <p:tav tm="0">
                                          <p:val>
                                            <p:strVal val="#ppt_y"/>
                                          </p:val>
                                        </p:tav>
                                        <p:tav tm="100000">
                                          <p:val>
                                            <p:strVal val="#ppt_y"/>
                                          </p:val>
                                        </p:tav>
                                      </p:tavLst>
                                    </p:anim>
                                    <p:anim calcmode="lin" valueType="num">
                                      <p:cBhvr>
                                        <p:cTn id="57" dur="500" fill="hold"/>
                                        <p:tgtEl>
                                          <p:spTgt spid="296963"/>
                                        </p:tgtEl>
                                        <p:attrNameLst>
                                          <p:attrName>ppt_w</p:attrName>
                                        </p:attrNameLst>
                                      </p:cBhvr>
                                      <p:tavLst>
                                        <p:tav tm="0">
                                          <p:val>
                                            <p:fltVal val="0"/>
                                          </p:val>
                                        </p:tav>
                                        <p:tav tm="100000">
                                          <p:val>
                                            <p:strVal val="#ppt_w"/>
                                          </p:val>
                                        </p:tav>
                                      </p:tavLst>
                                    </p:anim>
                                    <p:anim calcmode="lin" valueType="num">
                                      <p:cBhvr>
                                        <p:cTn id="58" dur="500" fill="hold"/>
                                        <p:tgtEl>
                                          <p:spTgt spid="296963"/>
                                        </p:tgtEl>
                                        <p:attrNameLst>
                                          <p:attrName>ppt_h</p:attrName>
                                        </p:attrNameLst>
                                      </p:cBhvr>
                                      <p:tavLst>
                                        <p:tav tm="0">
                                          <p:val>
                                            <p:strVal val="#ppt_h"/>
                                          </p:val>
                                        </p:tav>
                                        <p:tav tm="100000">
                                          <p:val>
                                            <p:strVal val="#ppt_h"/>
                                          </p:val>
                                        </p:tav>
                                      </p:tavLst>
                                    </p:anim>
                                  </p:childTnLst>
                                </p:cTn>
                              </p:par>
                            </p:childTnLst>
                          </p:cTn>
                        </p:par>
                        <p:par>
                          <p:cTn id="59" fill="hold" nodeType="afterGroup">
                            <p:stCondLst>
                              <p:cond delay="500"/>
                            </p:stCondLst>
                            <p:childTnLst>
                              <p:par>
                                <p:cTn id="60" presetID="17" presetClass="entr" presetSubtype="8" fill="hold" grpId="0" nodeType="afterEffect">
                                  <p:stCondLst>
                                    <p:cond delay="0"/>
                                  </p:stCondLst>
                                  <p:childTnLst>
                                    <p:set>
                                      <p:cBhvr>
                                        <p:cTn id="61" dur="1" fill="hold">
                                          <p:stCondLst>
                                            <p:cond delay="0"/>
                                          </p:stCondLst>
                                        </p:cTn>
                                        <p:tgtEl>
                                          <p:spTgt spid="296974"/>
                                        </p:tgtEl>
                                        <p:attrNameLst>
                                          <p:attrName>style.visibility</p:attrName>
                                        </p:attrNameLst>
                                      </p:cBhvr>
                                      <p:to>
                                        <p:strVal val="visible"/>
                                      </p:to>
                                    </p:set>
                                    <p:anim calcmode="lin" valueType="num">
                                      <p:cBhvr>
                                        <p:cTn id="62" dur="500" fill="hold"/>
                                        <p:tgtEl>
                                          <p:spTgt spid="296974"/>
                                        </p:tgtEl>
                                        <p:attrNameLst>
                                          <p:attrName>ppt_x</p:attrName>
                                        </p:attrNameLst>
                                      </p:cBhvr>
                                      <p:tavLst>
                                        <p:tav tm="0">
                                          <p:val>
                                            <p:strVal val="#ppt_x-#ppt_w/2"/>
                                          </p:val>
                                        </p:tav>
                                        <p:tav tm="100000">
                                          <p:val>
                                            <p:strVal val="#ppt_x"/>
                                          </p:val>
                                        </p:tav>
                                      </p:tavLst>
                                    </p:anim>
                                    <p:anim calcmode="lin" valueType="num">
                                      <p:cBhvr>
                                        <p:cTn id="63" dur="500" fill="hold"/>
                                        <p:tgtEl>
                                          <p:spTgt spid="296974"/>
                                        </p:tgtEl>
                                        <p:attrNameLst>
                                          <p:attrName>ppt_y</p:attrName>
                                        </p:attrNameLst>
                                      </p:cBhvr>
                                      <p:tavLst>
                                        <p:tav tm="0">
                                          <p:val>
                                            <p:strVal val="#ppt_y"/>
                                          </p:val>
                                        </p:tav>
                                        <p:tav tm="100000">
                                          <p:val>
                                            <p:strVal val="#ppt_y"/>
                                          </p:val>
                                        </p:tav>
                                      </p:tavLst>
                                    </p:anim>
                                    <p:anim calcmode="lin" valueType="num">
                                      <p:cBhvr>
                                        <p:cTn id="64" dur="500" fill="hold"/>
                                        <p:tgtEl>
                                          <p:spTgt spid="296974"/>
                                        </p:tgtEl>
                                        <p:attrNameLst>
                                          <p:attrName>ppt_w</p:attrName>
                                        </p:attrNameLst>
                                      </p:cBhvr>
                                      <p:tavLst>
                                        <p:tav tm="0">
                                          <p:val>
                                            <p:fltVal val="0"/>
                                          </p:val>
                                        </p:tav>
                                        <p:tav tm="100000">
                                          <p:val>
                                            <p:strVal val="#ppt_w"/>
                                          </p:val>
                                        </p:tav>
                                      </p:tavLst>
                                    </p:anim>
                                    <p:anim calcmode="lin" valueType="num">
                                      <p:cBhvr>
                                        <p:cTn id="65" dur="500" fill="hold"/>
                                        <p:tgtEl>
                                          <p:spTgt spid="296974"/>
                                        </p:tgtEl>
                                        <p:attrNameLst>
                                          <p:attrName>ppt_h</p:attrName>
                                        </p:attrNameLst>
                                      </p:cBhvr>
                                      <p:tavLst>
                                        <p:tav tm="0">
                                          <p:val>
                                            <p:strVal val="#ppt_h"/>
                                          </p:val>
                                        </p:tav>
                                        <p:tav tm="100000">
                                          <p:val>
                                            <p:strVal val="#ppt_h"/>
                                          </p:val>
                                        </p:tav>
                                      </p:tavLst>
                                    </p:anim>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1" fill="hold" grpId="0" nodeType="clickEffect">
                                  <p:stCondLst>
                                    <p:cond delay="0"/>
                                  </p:stCondLst>
                                  <p:iterate type="lt">
                                    <p:tmPct val="100000"/>
                                  </p:iterate>
                                  <p:childTnLst>
                                    <p:set>
                                      <p:cBhvr>
                                        <p:cTn id="69" dur="1" fill="hold">
                                          <p:stCondLst>
                                            <p:cond delay="0"/>
                                          </p:stCondLst>
                                        </p:cTn>
                                        <p:tgtEl>
                                          <p:spTgt spid="296968">
                                            <p:txEl>
                                              <p:pRg st="0" end="0"/>
                                            </p:txEl>
                                          </p:spTgt>
                                        </p:tgtEl>
                                        <p:attrNameLst>
                                          <p:attrName>style.visibility</p:attrName>
                                        </p:attrNameLst>
                                      </p:cBhvr>
                                      <p:to>
                                        <p:strVal val="visible"/>
                                      </p:to>
                                    </p:set>
                                    <p:animEffect transition="in" filter="wipe(up)">
                                      <p:cBhvr>
                                        <p:cTn id="70" dur="75"/>
                                        <p:tgtEl>
                                          <p:spTgt spid="296968">
                                            <p:txEl>
                                              <p:pRg st="0" end="0"/>
                                            </p:txEl>
                                          </p:spTgt>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2" presetClass="entr" presetSubtype="8" fill="hold" grpId="0" nodeType="clickEffect">
                                  <p:stCondLst>
                                    <p:cond delay="0"/>
                                  </p:stCondLst>
                                  <p:childTnLst>
                                    <p:set>
                                      <p:cBhvr>
                                        <p:cTn id="74" dur="1" fill="hold">
                                          <p:stCondLst>
                                            <p:cond delay="0"/>
                                          </p:stCondLst>
                                        </p:cTn>
                                        <p:tgtEl>
                                          <p:spTgt spid="296983"/>
                                        </p:tgtEl>
                                        <p:attrNameLst>
                                          <p:attrName>style.visibility</p:attrName>
                                        </p:attrNameLst>
                                      </p:cBhvr>
                                      <p:to>
                                        <p:strVal val="visible"/>
                                      </p:to>
                                    </p:set>
                                    <p:anim calcmode="lin" valueType="num">
                                      <p:cBhvr additive="base">
                                        <p:cTn id="75" dur="500" fill="hold"/>
                                        <p:tgtEl>
                                          <p:spTgt spid="296983"/>
                                        </p:tgtEl>
                                        <p:attrNameLst>
                                          <p:attrName>ppt_x</p:attrName>
                                        </p:attrNameLst>
                                      </p:cBhvr>
                                      <p:tavLst>
                                        <p:tav tm="0">
                                          <p:val>
                                            <p:strVal val="0-#ppt_w/2"/>
                                          </p:val>
                                        </p:tav>
                                        <p:tav tm="100000">
                                          <p:val>
                                            <p:strVal val="#ppt_x"/>
                                          </p:val>
                                        </p:tav>
                                      </p:tavLst>
                                    </p:anim>
                                    <p:anim calcmode="lin" valueType="num">
                                      <p:cBhvr additive="base">
                                        <p:cTn id="76" dur="500" fill="hold"/>
                                        <p:tgtEl>
                                          <p:spTgt spid="296983"/>
                                        </p:tgtEl>
                                        <p:attrNameLst>
                                          <p:attrName>ppt_y</p:attrName>
                                        </p:attrNameLst>
                                      </p:cBhvr>
                                      <p:tavLst>
                                        <p:tav tm="0">
                                          <p:val>
                                            <p:strVal val="#ppt_y"/>
                                          </p:val>
                                        </p:tav>
                                        <p:tav tm="100000">
                                          <p:val>
                                            <p:strVal val="#ppt_y"/>
                                          </p:val>
                                        </p:tav>
                                      </p:tavLst>
                                    </p:anim>
                                  </p:childTnLst>
                                </p:cTn>
                              </p:par>
                            </p:childTnLst>
                          </p:cTn>
                        </p:par>
                      </p:childTnLst>
                    </p:cTn>
                  </p:par>
                  <p:par>
                    <p:cTn id="77" fill="hold" nodeType="clickPar">
                      <p:stCondLst>
                        <p:cond delay="indefinite"/>
                      </p:stCondLst>
                      <p:childTnLst>
                        <p:par>
                          <p:cTn id="78" fill="hold" nodeType="withGroup">
                            <p:stCondLst>
                              <p:cond delay="0"/>
                            </p:stCondLst>
                            <p:childTnLst>
                              <p:par>
                                <p:cTn id="79" presetID="22" presetClass="entr" presetSubtype="1" fill="hold" grpId="0" nodeType="clickEffect">
                                  <p:stCondLst>
                                    <p:cond delay="0"/>
                                  </p:stCondLst>
                                  <p:childTnLst>
                                    <p:set>
                                      <p:cBhvr>
                                        <p:cTn id="80" dur="1" fill="hold">
                                          <p:stCondLst>
                                            <p:cond delay="0"/>
                                          </p:stCondLst>
                                        </p:cTn>
                                        <p:tgtEl>
                                          <p:spTgt spid="296980">
                                            <p:txEl>
                                              <p:pRg st="0" end="0"/>
                                            </p:txEl>
                                          </p:spTgt>
                                        </p:tgtEl>
                                        <p:attrNameLst>
                                          <p:attrName>style.visibility</p:attrName>
                                        </p:attrNameLst>
                                      </p:cBhvr>
                                      <p:to>
                                        <p:strVal val="visible"/>
                                      </p:to>
                                    </p:set>
                                    <p:animEffect transition="in" filter="wipe(up)">
                                      <p:cBhvr>
                                        <p:cTn id="81" dur="500"/>
                                        <p:tgtEl>
                                          <p:spTgt spid="296980">
                                            <p:txEl>
                                              <p:pRg st="0" end="0"/>
                                            </p:txEl>
                                          </p:spTgt>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2" presetClass="entr" presetSubtype="1" fill="hold" grpId="0" nodeType="clickEffect">
                                  <p:stCondLst>
                                    <p:cond delay="0"/>
                                  </p:stCondLst>
                                  <p:childTnLst>
                                    <p:set>
                                      <p:cBhvr>
                                        <p:cTn id="85" dur="1" fill="hold">
                                          <p:stCondLst>
                                            <p:cond delay="0"/>
                                          </p:stCondLst>
                                        </p:cTn>
                                        <p:tgtEl>
                                          <p:spTgt spid="296981">
                                            <p:txEl>
                                              <p:pRg st="0" end="0"/>
                                            </p:txEl>
                                          </p:spTgt>
                                        </p:tgtEl>
                                        <p:attrNameLst>
                                          <p:attrName>style.visibility</p:attrName>
                                        </p:attrNameLst>
                                      </p:cBhvr>
                                      <p:to>
                                        <p:strVal val="visible"/>
                                      </p:to>
                                    </p:set>
                                    <p:animEffect transition="in" filter="wipe(up)">
                                      <p:cBhvr>
                                        <p:cTn id="86" dur="500"/>
                                        <p:tgtEl>
                                          <p:spTgt spid="296981">
                                            <p:txEl>
                                              <p:pRg st="0" end="0"/>
                                            </p:txEl>
                                          </p:spTgt>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ntr" presetSubtype="1" fill="hold" grpId="0" nodeType="clickEffect">
                                  <p:stCondLst>
                                    <p:cond delay="0"/>
                                  </p:stCondLst>
                                  <p:childTnLst>
                                    <p:set>
                                      <p:cBhvr>
                                        <p:cTn id="90" dur="1" fill="hold">
                                          <p:stCondLst>
                                            <p:cond delay="0"/>
                                          </p:stCondLst>
                                        </p:cTn>
                                        <p:tgtEl>
                                          <p:spTgt spid="296982">
                                            <p:txEl>
                                              <p:pRg st="0" end="0"/>
                                            </p:txEl>
                                          </p:spTgt>
                                        </p:tgtEl>
                                        <p:attrNameLst>
                                          <p:attrName>style.visibility</p:attrName>
                                        </p:attrNameLst>
                                      </p:cBhvr>
                                      <p:to>
                                        <p:strVal val="visible"/>
                                      </p:to>
                                    </p:set>
                                    <p:animEffect transition="in" filter="wipe(up)">
                                      <p:cBhvr>
                                        <p:cTn id="91" dur="500"/>
                                        <p:tgtEl>
                                          <p:spTgt spid="296982">
                                            <p:txEl>
                                              <p:pRg st="0" end="0"/>
                                            </p:txEl>
                                          </p:spTgt>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17" presetClass="entr" presetSubtype="8" fill="hold" grpId="0" nodeType="clickEffect">
                                  <p:stCondLst>
                                    <p:cond delay="0"/>
                                  </p:stCondLst>
                                  <p:childTnLst>
                                    <p:set>
                                      <p:cBhvr>
                                        <p:cTn id="95" dur="1" fill="hold">
                                          <p:stCondLst>
                                            <p:cond delay="0"/>
                                          </p:stCondLst>
                                        </p:cTn>
                                        <p:tgtEl>
                                          <p:spTgt spid="296962"/>
                                        </p:tgtEl>
                                        <p:attrNameLst>
                                          <p:attrName>style.visibility</p:attrName>
                                        </p:attrNameLst>
                                      </p:cBhvr>
                                      <p:to>
                                        <p:strVal val="visible"/>
                                      </p:to>
                                    </p:set>
                                    <p:anim calcmode="lin" valueType="num">
                                      <p:cBhvr>
                                        <p:cTn id="96" dur="500" fill="hold"/>
                                        <p:tgtEl>
                                          <p:spTgt spid="296962"/>
                                        </p:tgtEl>
                                        <p:attrNameLst>
                                          <p:attrName>ppt_x</p:attrName>
                                        </p:attrNameLst>
                                      </p:cBhvr>
                                      <p:tavLst>
                                        <p:tav tm="0">
                                          <p:val>
                                            <p:strVal val="#ppt_x-#ppt_w/2"/>
                                          </p:val>
                                        </p:tav>
                                        <p:tav tm="100000">
                                          <p:val>
                                            <p:strVal val="#ppt_x"/>
                                          </p:val>
                                        </p:tav>
                                      </p:tavLst>
                                    </p:anim>
                                    <p:anim calcmode="lin" valueType="num">
                                      <p:cBhvr>
                                        <p:cTn id="97" dur="500" fill="hold"/>
                                        <p:tgtEl>
                                          <p:spTgt spid="296962"/>
                                        </p:tgtEl>
                                        <p:attrNameLst>
                                          <p:attrName>ppt_y</p:attrName>
                                        </p:attrNameLst>
                                      </p:cBhvr>
                                      <p:tavLst>
                                        <p:tav tm="0">
                                          <p:val>
                                            <p:strVal val="#ppt_y"/>
                                          </p:val>
                                        </p:tav>
                                        <p:tav tm="100000">
                                          <p:val>
                                            <p:strVal val="#ppt_y"/>
                                          </p:val>
                                        </p:tav>
                                      </p:tavLst>
                                    </p:anim>
                                    <p:anim calcmode="lin" valueType="num">
                                      <p:cBhvr>
                                        <p:cTn id="98" dur="500" fill="hold"/>
                                        <p:tgtEl>
                                          <p:spTgt spid="296962"/>
                                        </p:tgtEl>
                                        <p:attrNameLst>
                                          <p:attrName>ppt_w</p:attrName>
                                        </p:attrNameLst>
                                      </p:cBhvr>
                                      <p:tavLst>
                                        <p:tav tm="0">
                                          <p:val>
                                            <p:fltVal val="0"/>
                                          </p:val>
                                        </p:tav>
                                        <p:tav tm="100000">
                                          <p:val>
                                            <p:strVal val="#ppt_w"/>
                                          </p:val>
                                        </p:tav>
                                      </p:tavLst>
                                    </p:anim>
                                    <p:anim calcmode="lin" valueType="num">
                                      <p:cBhvr>
                                        <p:cTn id="99" dur="500" fill="hold"/>
                                        <p:tgtEl>
                                          <p:spTgt spid="296962"/>
                                        </p:tgtEl>
                                        <p:attrNameLst>
                                          <p:attrName>ppt_h</p:attrName>
                                        </p:attrNameLst>
                                      </p:cBhvr>
                                      <p:tavLst>
                                        <p:tav tm="0">
                                          <p:val>
                                            <p:strVal val="#ppt_h"/>
                                          </p:val>
                                        </p:tav>
                                        <p:tav tm="100000">
                                          <p:val>
                                            <p:strVal val="#ppt_h"/>
                                          </p:val>
                                        </p:tav>
                                      </p:tavLst>
                                    </p:anim>
                                  </p:childTnLst>
                                </p:cTn>
                              </p:par>
                            </p:childTnLst>
                          </p:cTn>
                        </p:par>
                        <p:par>
                          <p:cTn id="100" fill="hold" nodeType="afterGroup">
                            <p:stCondLst>
                              <p:cond delay="500"/>
                            </p:stCondLst>
                            <p:childTnLst>
                              <p:par>
                                <p:cTn id="101" presetID="17" presetClass="entr" presetSubtype="8" fill="hold" grpId="0" nodeType="afterEffect">
                                  <p:stCondLst>
                                    <p:cond delay="0"/>
                                  </p:stCondLst>
                                  <p:childTnLst>
                                    <p:set>
                                      <p:cBhvr>
                                        <p:cTn id="102" dur="1" fill="hold">
                                          <p:stCondLst>
                                            <p:cond delay="0"/>
                                          </p:stCondLst>
                                        </p:cTn>
                                        <p:tgtEl>
                                          <p:spTgt spid="296975"/>
                                        </p:tgtEl>
                                        <p:attrNameLst>
                                          <p:attrName>style.visibility</p:attrName>
                                        </p:attrNameLst>
                                      </p:cBhvr>
                                      <p:to>
                                        <p:strVal val="visible"/>
                                      </p:to>
                                    </p:set>
                                    <p:anim calcmode="lin" valueType="num">
                                      <p:cBhvr>
                                        <p:cTn id="103" dur="500" fill="hold"/>
                                        <p:tgtEl>
                                          <p:spTgt spid="296975"/>
                                        </p:tgtEl>
                                        <p:attrNameLst>
                                          <p:attrName>ppt_x</p:attrName>
                                        </p:attrNameLst>
                                      </p:cBhvr>
                                      <p:tavLst>
                                        <p:tav tm="0">
                                          <p:val>
                                            <p:strVal val="#ppt_x-#ppt_w/2"/>
                                          </p:val>
                                        </p:tav>
                                        <p:tav tm="100000">
                                          <p:val>
                                            <p:strVal val="#ppt_x"/>
                                          </p:val>
                                        </p:tav>
                                      </p:tavLst>
                                    </p:anim>
                                    <p:anim calcmode="lin" valueType="num">
                                      <p:cBhvr>
                                        <p:cTn id="104" dur="500" fill="hold"/>
                                        <p:tgtEl>
                                          <p:spTgt spid="296975"/>
                                        </p:tgtEl>
                                        <p:attrNameLst>
                                          <p:attrName>ppt_y</p:attrName>
                                        </p:attrNameLst>
                                      </p:cBhvr>
                                      <p:tavLst>
                                        <p:tav tm="0">
                                          <p:val>
                                            <p:strVal val="#ppt_y"/>
                                          </p:val>
                                        </p:tav>
                                        <p:tav tm="100000">
                                          <p:val>
                                            <p:strVal val="#ppt_y"/>
                                          </p:val>
                                        </p:tav>
                                      </p:tavLst>
                                    </p:anim>
                                    <p:anim calcmode="lin" valueType="num">
                                      <p:cBhvr>
                                        <p:cTn id="105" dur="500" fill="hold"/>
                                        <p:tgtEl>
                                          <p:spTgt spid="296975"/>
                                        </p:tgtEl>
                                        <p:attrNameLst>
                                          <p:attrName>ppt_w</p:attrName>
                                        </p:attrNameLst>
                                      </p:cBhvr>
                                      <p:tavLst>
                                        <p:tav tm="0">
                                          <p:val>
                                            <p:fltVal val="0"/>
                                          </p:val>
                                        </p:tav>
                                        <p:tav tm="100000">
                                          <p:val>
                                            <p:strVal val="#ppt_w"/>
                                          </p:val>
                                        </p:tav>
                                      </p:tavLst>
                                    </p:anim>
                                    <p:anim calcmode="lin" valueType="num">
                                      <p:cBhvr>
                                        <p:cTn id="106" dur="500" fill="hold"/>
                                        <p:tgtEl>
                                          <p:spTgt spid="296975"/>
                                        </p:tgtEl>
                                        <p:attrNameLst>
                                          <p:attrName>ppt_h</p:attrName>
                                        </p:attrNameLst>
                                      </p:cBhvr>
                                      <p:tavLst>
                                        <p:tav tm="0">
                                          <p:val>
                                            <p:strVal val="#ppt_h"/>
                                          </p:val>
                                        </p:tav>
                                        <p:tav tm="100000">
                                          <p:val>
                                            <p:strVal val="#ppt_h"/>
                                          </p:val>
                                        </p:tav>
                                      </p:tavLst>
                                    </p:anim>
                                  </p:childTnLst>
                                </p:cTn>
                              </p:par>
                            </p:childTnLst>
                          </p:cTn>
                        </p:par>
                      </p:childTnLst>
                    </p:cTn>
                  </p:par>
                  <p:par>
                    <p:cTn id="107" fill="hold" nodeType="clickPar">
                      <p:stCondLst>
                        <p:cond delay="indefinite"/>
                      </p:stCondLst>
                      <p:childTnLst>
                        <p:par>
                          <p:cTn id="108" fill="hold" nodeType="withGroup">
                            <p:stCondLst>
                              <p:cond delay="0"/>
                            </p:stCondLst>
                            <p:childTnLst>
                              <p:par>
                                <p:cTn id="109" presetID="22" presetClass="entr" presetSubtype="1" fill="hold" grpId="0" nodeType="clickEffect">
                                  <p:stCondLst>
                                    <p:cond delay="0"/>
                                  </p:stCondLst>
                                  <p:iterate type="lt">
                                    <p:tmPct val="100000"/>
                                  </p:iterate>
                                  <p:childTnLst>
                                    <p:set>
                                      <p:cBhvr>
                                        <p:cTn id="110" dur="1" fill="hold">
                                          <p:stCondLst>
                                            <p:cond delay="0"/>
                                          </p:stCondLst>
                                        </p:cTn>
                                        <p:tgtEl>
                                          <p:spTgt spid="296969">
                                            <p:txEl>
                                              <p:pRg st="0" end="0"/>
                                            </p:txEl>
                                          </p:spTgt>
                                        </p:tgtEl>
                                        <p:attrNameLst>
                                          <p:attrName>style.visibility</p:attrName>
                                        </p:attrNameLst>
                                      </p:cBhvr>
                                      <p:to>
                                        <p:strVal val="visible"/>
                                      </p:to>
                                    </p:set>
                                    <p:animEffect transition="in" filter="wipe(up)">
                                      <p:cBhvr>
                                        <p:cTn id="111" dur="75"/>
                                        <p:tgtEl>
                                          <p:spTgt spid="296969">
                                            <p:txEl>
                                              <p:pRg st="0" end="0"/>
                                            </p:txEl>
                                          </p:spTgt>
                                        </p:tgtEl>
                                      </p:cBhvr>
                                    </p:animEffect>
                                  </p:childTnLst>
                                </p:cTn>
                              </p:par>
                            </p:childTnLst>
                          </p:cTn>
                        </p:par>
                      </p:childTnLst>
                    </p:cTn>
                  </p:par>
                  <p:par>
                    <p:cTn id="112" fill="hold" nodeType="clickPar">
                      <p:stCondLst>
                        <p:cond delay="indefinite"/>
                      </p:stCondLst>
                      <p:childTnLst>
                        <p:par>
                          <p:cTn id="113" fill="hold" nodeType="withGroup">
                            <p:stCondLst>
                              <p:cond delay="0"/>
                            </p:stCondLst>
                            <p:childTnLst>
                              <p:par>
                                <p:cTn id="114" presetID="16" presetClass="entr" presetSubtype="42" fill="hold" nodeType="clickEffect">
                                  <p:stCondLst>
                                    <p:cond delay="0"/>
                                  </p:stCondLst>
                                  <p:childTnLst>
                                    <p:set>
                                      <p:cBhvr>
                                        <p:cTn id="115" dur="1" fill="hold">
                                          <p:stCondLst>
                                            <p:cond delay="0"/>
                                          </p:stCondLst>
                                        </p:cTn>
                                        <p:tgtEl>
                                          <p:spTgt spid="296970"/>
                                        </p:tgtEl>
                                        <p:attrNameLst>
                                          <p:attrName>style.visibility</p:attrName>
                                        </p:attrNameLst>
                                      </p:cBhvr>
                                      <p:to>
                                        <p:strVal val="visible"/>
                                      </p:to>
                                    </p:set>
                                    <p:animEffect transition="in" filter="barn(outHorizontal)">
                                      <p:cBhvr>
                                        <p:cTn id="116" dur="500"/>
                                        <p:tgtEl>
                                          <p:spTgt spid="2969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62" grpId="0" animBg="1"/>
      <p:bldP spid="296963" grpId="0" animBg="1"/>
      <p:bldP spid="296964" grpId="0" animBg="1"/>
      <p:bldP spid="296966" grpId="0" autoUpdateAnimBg="0"/>
      <p:bldP spid="296967" grpId="0" build="p" autoUpdateAnimBg="0"/>
      <p:bldP spid="296968" grpId="0" build="p" autoUpdateAnimBg="0"/>
      <p:bldP spid="296969" grpId="0" build="p" autoUpdateAnimBg="0"/>
      <p:bldP spid="296973" grpId="0" autoUpdateAnimBg="0"/>
      <p:bldP spid="296974" grpId="0" autoUpdateAnimBg="0"/>
      <p:bldP spid="296975" grpId="0" autoUpdateAnimBg="0"/>
      <p:bldP spid="296976" grpId="0" autoUpdateAnimBg="0"/>
      <p:bldP spid="296977" grpId="0" build="p" autoUpdateAnimBg="0"/>
      <p:bldP spid="296978" grpId="0" build="p" autoUpdateAnimBg="0"/>
      <p:bldP spid="296979" grpId="0" animBg="1"/>
      <p:bldP spid="296980" grpId="0" build="p" autoUpdateAnimBg="0"/>
      <p:bldP spid="296981" grpId="0" build="p" autoUpdateAnimBg="0"/>
      <p:bldP spid="296982" grpId="0" build="p" autoUpdateAnimBg="0"/>
      <p:bldP spid="296983" grpId="0" animBg="1"/>
    </p:bld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98006" name="Rectangle 22"/>
          <p:cNvSpPr>
            <a:spLocks noGrp="1" noChangeArrowheads="1"/>
          </p:cNvSpPr>
          <p:nvPr>
            <p:ph type="title"/>
          </p:nvPr>
        </p:nvSpPr>
        <p:spPr>
          <a:xfrm>
            <a:off x="6172200" y="0"/>
            <a:ext cx="2971800"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r>
              <a:rPr lang="en-US" altLang="zh-CN" sz="3600" b="1" smtClean="0">
                <a:solidFill>
                  <a:srgbClr val="FF0000"/>
                </a:solidFill>
                <a:latin typeface="黑体" pitchFamily="2" charset="-122"/>
                <a:ea typeface="黑体" pitchFamily="2" charset="-122"/>
              </a:rPr>
              <a:t>1</a:t>
            </a:r>
            <a:r>
              <a:rPr lang="zh-CN" altLang="en-US" sz="3600" b="1" smtClean="0">
                <a:solidFill>
                  <a:srgbClr val="FF0000"/>
                </a:solidFill>
                <a:latin typeface="黑体" pitchFamily="2" charset="-122"/>
                <a:ea typeface="黑体" pitchFamily="2" charset="-122"/>
              </a:rPr>
              <a:t>、铅垂面</a:t>
            </a:r>
            <a:endParaRPr lang="zh-CN" altLang="en-US" smtClean="0">
              <a:solidFill>
                <a:srgbClr val="FF0000"/>
              </a:solidFill>
              <a:latin typeface="黑体" pitchFamily="2" charset="-122"/>
              <a:ea typeface="黑体" pitchFamily="2" charset="-122"/>
            </a:endParaRPr>
          </a:p>
        </p:txBody>
      </p:sp>
      <p:sp>
        <p:nvSpPr>
          <p:cNvPr id="298007" name="Rectangle 23"/>
          <p:cNvSpPr>
            <a:spLocks noGrp="1" noChangeArrowheads="1"/>
          </p:cNvSpPr>
          <p:nvPr>
            <p:ph type="body" idx="1"/>
          </p:nvPr>
        </p:nvSpPr>
        <p:spPr>
          <a:xfrm>
            <a:off x="0" y="4752975"/>
            <a:ext cx="9756775" cy="1844675"/>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lnSpc>
                <a:spcPct val="80000"/>
              </a:lnSpc>
              <a:buFontTx/>
              <a:buNone/>
            </a:pPr>
            <a:r>
              <a:rPr lang="zh-CN" altLang="en-US" b="1" smtClean="0"/>
              <a:t>投影特性：</a:t>
            </a:r>
          </a:p>
          <a:p>
            <a:pPr eaLnBrk="1" hangingPunct="1">
              <a:lnSpc>
                <a:spcPct val="80000"/>
              </a:lnSpc>
              <a:buFontTx/>
              <a:buNone/>
            </a:pPr>
            <a:r>
              <a:rPr lang="en-US" altLang="zh-CN" b="1" smtClean="0"/>
              <a:t>1. </a:t>
            </a:r>
            <a:r>
              <a:rPr lang="en-US" altLang="zh-CN" b="1" smtClean="0">
                <a:latin typeface="黑体" pitchFamily="2" charset="-122"/>
                <a:ea typeface="黑体" pitchFamily="2" charset="-122"/>
              </a:rPr>
              <a:t>abc</a:t>
            </a:r>
            <a:r>
              <a:rPr lang="zh-CN" altLang="en-US" b="1" smtClean="0"/>
              <a:t>积聚为一条直线；</a:t>
            </a:r>
          </a:p>
          <a:p>
            <a:pPr eaLnBrk="1" hangingPunct="1">
              <a:lnSpc>
                <a:spcPct val="80000"/>
              </a:lnSpc>
              <a:buFontTx/>
              <a:buNone/>
            </a:pPr>
            <a:r>
              <a:rPr lang="en-US" altLang="zh-CN" b="1" smtClean="0"/>
              <a:t>2. </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为</a:t>
            </a:r>
            <a:r>
              <a:rPr lang="zh-CN" altLang="en-US" b="1" smtClean="0">
                <a:sym typeface="Symbol" pitchFamily="18" charset="2"/>
              </a:rPr>
              <a:t></a:t>
            </a:r>
            <a:r>
              <a:rPr lang="en-US" altLang="zh-CN" b="1" smtClean="0">
                <a:latin typeface="黑体" pitchFamily="2" charset="-122"/>
                <a:ea typeface="黑体" pitchFamily="2" charset="-122"/>
              </a:rPr>
              <a:t>ABC</a:t>
            </a:r>
            <a:r>
              <a:rPr lang="zh-CN" altLang="en-US" b="1" smtClean="0"/>
              <a:t>的类似形；</a:t>
            </a:r>
          </a:p>
          <a:p>
            <a:pPr eaLnBrk="1" hangingPunct="1">
              <a:lnSpc>
                <a:spcPct val="80000"/>
              </a:lnSpc>
              <a:buFontTx/>
              <a:buNone/>
            </a:pPr>
            <a:r>
              <a:rPr lang="en-US" altLang="zh-CN" b="1" smtClean="0"/>
              <a:t>3.</a:t>
            </a:r>
            <a:r>
              <a:rPr lang="en-US" altLang="zh-CN" b="1" smtClean="0">
                <a:latin typeface="黑体" pitchFamily="2" charset="-122"/>
                <a:ea typeface="黑体" pitchFamily="2" charset="-122"/>
              </a:rPr>
              <a:t> abc</a:t>
            </a:r>
            <a:r>
              <a:rPr lang="zh-CN" altLang="en-US" b="1" smtClean="0"/>
              <a:t>与</a:t>
            </a:r>
            <a:r>
              <a:rPr lang="en-US" altLang="zh-CN" b="1" smtClean="0">
                <a:latin typeface="黑体" pitchFamily="2" charset="-122"/>
                <a:ea typeface="黑体" pitchFamily="2" charset="-122"/>
              </a:rPr>
              <a:t>OX</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OY</a:t>
            </a:r>
            <a:r>
              <a:rPr lang="zh-CN" altLang="en-US" b="1" smtClean="0"/>
              <a:t>的夹角</a:t>
            </a:r>
            <a:r>
              <a:rPr lang="zh-CN" altLang="zh-CN" b="1" smtClean="0"/>
              <a:t>反映</a:t>
            </a:r>
            <a:r>
              <a:rPr lang="zh-CN" altLang="en-US" smtClean="0">
                <a:latin typeface="黑体" pitchFamily="2" charset="-122"/>
                <a:ea typeface="黑体" pitchFamily="2" charset="-122"/>
                <a:sym typeface="Symbol" pitchFamily="18" charset="2"/>
              </a:rPr>
              <a:t>、</a:t>
            </a:r>
            <a:r>
              <a:rPr lang="zh-CN" altLang="en-US" b="1" smtClean="0">
                <a:sym typeface="Math1" pitchFamily="2" charset="2"/>
              </a:rPr>
              <a:t>角的真实大小。</a:t>
            </a:r>
            <a:endParaRPr lang="zh-CN" altLang="en-US" smtClean="0">
              <a:sym typeface="Math1" pitchFamily="2" charset="2"/>
            </a:endParaRPr>
          </a:p>
        </p:txBody>
      </p:sp>
      <p:sp>
        <p:nvSpPr>
          <p:cNvPr id="57348" name="Text Box 38"/>
          <p:cNvSpPr txBox="1">
            <a:spLocks noChangeArrowheads="1"/>
          </p:cNvSpPr>
          <p:nvPr/>
        </p:nvSpPr>
        <p:spPr bwMode="auto">
          <a:xfrm>
            <a:off x="0" y="0"/>
            <a:ext cx="527050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0000"/>
                </a:solidFill>
                <a:latin typeface="黑体" pitchFamily="2" charset="-122"/>
                <a:ea typeface="黑体" pitchFamily="2" charset="-122"/>
              </a:rPr>
              <a:t>(</a:t>
            </a:r>
            <a:r>
              <a:rPr lang="zh-CN" altLang="en-US" sz="3600" b="1">
                <a:solidFill>
                  <a:srgbClr val="FF0000"/>
                </a:solidFill>
                <a:latin typeface="黑体" pitchFamily="2" charset="-122"/>
                <a:ea typeface="黑体" pitchFamily="2" charset="-122"/>
              </a:rPr>
              <a:t>一</a:t>
            </a:r>
            <a:r>
              <a:rPr lang="en-US" altLang="zh-CN" sz="3600" b="1">
                <a:solidFill>
                  <a:srgbClr val="FF0000"/>
                </a:solidFill>
                <a:latin typeface="黑体" pitchFamily="2" charset="-122"/>
                <a:ea typeface="黑体" pitchFamily="2" charset="-122"/>
              </a:rPr>
              <a:t>)</a:t>
            </a:r>
            <a:r>
              <a:rPr lang="zh-CN" altLang="en-US" sz="3600" b="1">
                <a:solidFill>
                  <a:srgbClr val="FF0000"/>
                </a:solidFill>
                <a:latin typeface="黑体" pitchFamily="2" charset="-122"/>
                <a:ea typeface="黑体" pitchFamily="2" charset="-122"/>
              </a:rPr>
              <a:t>投影面垂直面</a:t>
            </a:r>
          </a:p>
        </p:txBody>
      </p:sp>
      <p:grpSp>
        <p:nvGrpSpPr>
          <p:cNvPr id="298064" name="Group 80"/>
          <p:cNvGrpSpPr>
            <a:grpSpLocks/>
          </p:cNvGrpSpPr>
          <p:nvPr/>
        </p:nvGrpSpPr>
        <p:grpSpPr bwMode="auto">
          <a:xfrm>
            <a:off x="1355725" y="1704975"/>
            <a:ext cx="1946275" cy="2692400"/>
            <a:chOff x="854" y="1074"/>
            <a:chExt cx="1226" cy="1696"/>
          </a:xfrm>
        </p:grpSpPr>
        <p:sp>
          <p:nvSpPr>
            <p:cNvPr id="57517" name="Freeform 81"/>
            <p:cNvSpPr>
              <a:spLocks/>
            </p:cNvSpPr>
            <p:nvPr/>
          </p:nvSpPr>
          <p:spPr bwMode="auto">
            <a:xfrm>
              <a:off x="1249" y="2361"/>
              <a:ext cx="60" cy="139"/>
            </a:xfrm>
            <a:custGeom>
              <a:avLst/>
              <a:gdLst>
                <a:gd name="T0" fmla="*/ 2 w 275"/>
                <a:gd name="T1" fmla="*/ 0 h 615"/>
                <a:gd name="T2" fmla="*/ 0 w 275"/>
                <a:gd name="T3" fmla="*/ 7 h 615"/>
                <a:gd name="T4" fmla="*/ 1 w 275"/>
                <a:gd name="T5" fmla="*/ 7 h 615"/>
                <a:gd name="T6" fmla="*/ 1 w 275"/>
                <a:gd name="T7" fmla="*/ 7 h 615"/>
                <a:gd name="T8" fmla="*/ 1 w 275"/>
                <a:gd name="T9" fmla="*/ 7 h 615"/>
                <a:gd name="T10" fmla="*/ 1 w 275"/>
                <a:gd name="T11" fmla="*/ 7 h 615"/>
                <a:gd name="T12" fmla="*/ 2 w 275"/>
                <a:gd name="T13" fmla="*/ 7 h 615"/>
                <a:gd name="T14" fmla="*/ 2 w 275"/>
                <a:gd name="T15" fmla="*/ 7 h 615"/>
                <a:gd name="T16" fmla="*/ 2 w 275"/>
                <a:gd name="T17" fmla="*/ 7 h 615"/>
                <a:gd name="T18" fmla="*/ 2 w 275"/>
                <a:gd name="T19" fmla="*/ 7 h 615"/>
                <a:gd name="T20" fmla="*/ 2 w 275"/>
                <a:gd name="T21" fmla="*/ 7 h 615"/>
                <a:gd name="T22" fmla="*/ 2 w 275"/>
                <a:gd name="T23" fmla="*/ 7 h 615"/>
                <a:gd name="T24" fmla="*/ 2 w 275"/>
                <a:gd name="T25" fmla="*/ 7 h 615"/>
                <a:gd name="T26" fmla="*/ 2 w 275"/>
                <a:gd name="T27" fmla="*/ 7 h 615"/>
                <a:gd name="T28" fmla="*/ 2 w 275"/>
                <a:gd name="T29" fmla="*/ 6 h 615"/>
                <a:gd name="T30" fmla="*/ 2 w 275"/>
                <a:gd name="T31" fmla="*/ 6 h 615"/>
                <a:gd name="T32" fmla="*/ 2 w 275"/>
                <a:gd name="T33" fmla="*/ 6 h 615"/>
                <a:gd name="T34" fmla="*/ 2 w 275"/>
                <a:gd name="T35" fmla="*/ 6 h 615"/>
                <a:gd name="T36" fmla="*/ 2 w 275"/>
                <a:gd name="T37" fmla="*/ 6 h 615"/>
                <a:gd name="T38" fmla="*/ 2 w 275"/>
                <a:gd name="T39" fmla="*/ 6 h 615"/>
                <a:gd name="T40" fmla="*/ 2 w 275"/>
                <a:gd name="T41" fmla="*/ 6 h 615"/>
                <a:gd name="T42" fmla="*/ 3 w 275"/>
                <a:gd name="T43" fmla="*/ 4 h 615"/>
                <a:gd name="T44" fmla="*/ 3 w 275"/>
                <a:gd name="T45" fmla="*/ 4 h 615"/>
                <a:gd name="T46" fmla="*/ 3 w 275"/>
                <a:gd name="T47" fmla="*/ 4 h 615"/>
                <a:gd name="T48" fmla="*/ 3 w 275"/>
                <a:gd name="T49" fmla="*/ 3 h 615"/>
                <a:gd name="T50" fmla="*/ 3 w 275"/>
                <a:gd name="T51" fmla="*/ 3 h 615"/>
                <a:gd name="T52" fmla="*/ 3 w 275"/>
                <a:gd name="T53" fmla="*/ 3 h 615"/>
                <a:gd name="T54" fmla="*/ 3 w 275"/>
                <a:gd name="T55" fmla="*/ 3 h 615"/>
                <a:gd name="T56" fmla="*/ 3 w 275"/>
                <a:gd name="T57" fmla="*/ 3 h 615"/>
                <a:gd name="T58" fmla="*/ 3 w 275"/>
                <a:gd name="T59" fmla="*/ 3 h 615"/>
                <a:gd name="T60" fmla="*/ 3 w 275"/>
                <a:gd name="T61" fmla="*/ 3 h 615"/>
                <a:gd name="T62" fmla="*/ 3 w 275"/>
                <a:gd name="T63" fmla="*/ 3 h 615"/>
                <a:gd name="T64" fmla="*/ 3 w 275"/>
                <a:gd name="T65" fmla="*/ 3 h 615"/>
                <a:gd name="T66" fmla="*/ 3 w 275"/>
                <a:gd name="T67" fmla="*/ 2 h 615"/>
                <a:gd name="T68" fmla="*/ 3 w 275"/>
                <a:gd name="T69" fmla="*/ 2 h 615"/>
                <a:gd name="T70" fmla="*/ 3 w 275"/>
                <a:gd name="T71" fmla="*/ 2 h 615"/>
                <a:gd name="T72" fmla="*/ 2 w 275"/>
                <a:gd name="T73" fmla="*/ 2 h 615"/>
                <a:gd name="T74" fmla="*/ 2 w 275"/>
                <a:gd name="T75" fmla="*/ 2 h 615"/>
                <a:gd name="T76" fmla="*/ 2 w 275"/>
                <a:gd name="T77" fmla="*/ 2 h 615"/>
                <a:gd name="T78" fmla="*/ 2 w 275"/>
                <a:gd name="T79" fmla="*/ 2 h 615"/>
                <a:gd name="T80" fmla="*/ 1 w 275"/>
                <a:gd name="T81" fmla="*/ 2 h 6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75" h="615">
                  <a:moveTo>
                    <a:pt x="165" y="0"/>
                  </a:moveTo>
                  <a:lnTo>
                    <a:pt x="0" y="615"/>
                  </a:lnTo>
                  <a:lnTo>
                    <a:pt x="107" y="615"/>
                  </a:lnTo>
                  <a:lnTo>
                    <a:pt x="115" y="615"/>
                  </a:lnTo>
                  <a:lnTo>
                    <a:pt x="122" y="614"/>
                  </a:lnTo>
                  <a:lnTo>
                    <a:pt x="130" y="611"/>
                  </a:lnTo>
                  <a:lnTo>
                    <a:pt x="138" y="608"/>
                  </a:lnTo>
                  <a:lnTo>
                    <a:pt x="146" y="604"/>
                  </a:lnTo>
                  <a:lnTo>
                    <a:pt x="153" y="599"/>
                  </a:lnTo>
                  <a:lnTo>
                    <a:pt x="162" y="593"/>
                  </a:lnTo>
                  <a:lnTo>
                    <a:pt x="169" y="587"/>
                  </a:lnTo>
                  <a:lnTo>
                    <a:pt x="176" y="581"/>
                  </a:lnTo>
                  <a:lnTo>
                    <a:pt x="183" y="572"/>
                  </a:lnTo>
                  <a:lnTo>
                    <a:pt x="189" y="565"/>
                  </a:lnTo>
                  <a:lnTo>
                    <a:pt x="196" y="555"/>
                  </a:lnTo>
                  <a:lnTo>
                    <a:pt x="202" y="546"/>
                  </a:lnTo>
                  <a:lnTo>
                    <a:pt x="207" y="537"/>
                  </a:lnTo>
                  <a:lnTo>
                    <a:pt x="212" y="526"/>
                  </a:lnTo>
                  <a:lnTo>
                    <a:pt x="216" y="517"/>
                  </a:lnTo>
                  <a:lnTo>
                    <a:pt x="220" y="506"/>
                  </a:lnTo>
                  <a:lnTo>
                    <a:pt x="223" y="495"/>
                  </a:lnTo>
                  <a:lnTo>
                    <a:pt x="269" y="325"/>
                  </a:lnTo>
                  <a:lnTo>
                    <a:pt x="271" y="314"/>
                  </a:lnTo>
                  <a:lnTo>
                    <a:pt x="273" y="305"/>
                  </a:lnTo>
                  <a:lnTo>
                    <a:pt x="275" y="294"/>
                  </a:lnTo>
                  <a:lnTo>
                    <a:pt x="275" y="285"/>
                  </a:lnTo>
                  <a:lnTo>
                    <a:pt x="275" y="275"/>
                  </a:lnTo>
                  <a:lnTo>
                    <a:pt x="273" y="265"/>
                  </a:lnTo>
                  <a:lnTo>
                    <a:pt x="272" y="257"/>
                  </a:lnTo>
                  <a:lnTo>
                    <a:pt x="270" y="248"/>
                  </a:lnTo>
                  <a:lnTo>
                    <a:pt x="267" y="241"/>
                  </a:lnTo>
                  <a:lnTo>
                    <a:pt x="264" y="233"/>
                  </a:lnTo>
                  <a:lnTo>
                    <a:pt x="260" y="227"/>
                  </a:lnTo>
                  <a:lnTo>
                    <a:pt x="254" y="222"/>
                  </a:lnTo>
                  <a:lnTo>
                    <a:pt x="249" y="216"/>
                  </a:lnTo>
                  <a:lnTo>
                    <a:pt x="244" y="213"/>
                  </a:lnTo>
                  <a:lnTo>
                    <a:pt x="237" y="210"/>
                  </a:lnTo>
                  <a:lnTo>
                    <a:pt x="231" y="208"/>
                  </a:lnTo>
                  <a:lnTo>
                    <a:pt x="224" y="206"/>
                  </a:lnTo>
                  <a:lnTo>
                    <a:pt x="217" y="206"/>
                  </a:lnTo>
                  <a:lnTo>
                    <a:pt x="109" y="20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18" name="Line 82"/>
            <p:cNvSpPr>
              <a:spLocks noChangeShapeType="1"/>
            </p:cNvSpPr>
            <p:nvPr/>
          </p:nvSpPr>
          <p:spPr bwMode="auto">
            <a:xfrm flipH="1">
              <a:off x="2041" y="277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19" name="Freeform 83"/>
            <p:cNvSpPr>
              <a:spLocks/>
            </p:cNvSpPr>
            <p:nvPr/>
          </p:nvSpPr>
          <p:spPr bwMode="auto">
            <a:xfrm>
              <a:off x="2029" y="2743"/>
              <a:ext cx="12" cy="27"/>
            </a:xfrm>
            <a:custGeom>
              <a:avLst/>
              <a:gdLst>
                <a:gd name="T0" fmla="*/ 0 w 57"/>
                <a:gd name="T1" fmla="*/ 0 h 119"/>
                <a:gd name="T2" fmla="*/ 0 w 57"/>
                <a:gd name="T3" fmla="*/ 0 h 119"/>
                <a:gd name="T4" fmla="*/ 0 w 57"/>
                <a:gd name="T5" fmla="*/ 0 h 119"/>
                <a:gd name="T6" fmla="*/ 0 w 57"/>
                <a:gd name="T7" fmla="*/ 0 h 119"/>
                <a:gd name="T8" fmla="*/ 0 w 57"/>
                <a:gd name="T9" fmla="*/ 0 h 119"/>
                <a:gd name="T10" fmla="*/ 0 w 57"/>
                <a:gd name="T11" fmla="*/ 1 h 119"/>
                <a:gd name="T12" fmla="*/ 0 w 57"/>
                <a:gd name="T13" fmla="*/ 1 h 119"/>
                <a:gd name="T14" fmla="*/ 0 w 57"/>
                <a:gd name="T15" fmla="*/ 1 h 119"/>
                <a:gd name="T16" fmla="*/ 0 w 57"/>
                <a:gd name="T17" fmla="*/ 1 h 119"/>
                <a:gd name="T18" fmla="*/ 0 w 57"/>
                <a:gd name="T19" fmla="*/ 1 h 119"/>
                <a:gd name="T20" fmla="*/ 0 w 57"/>
                <a:gd name="T21" fmla="*/ 1 h 119"/>
                <a:gd name="T22" fmla="*/ 0 w 57"/>
                <a:gd name="T23" fmla="*/ 1 h 119"/>
                <a:gd name="T24" fmla="*/ 0 w 57"/>
                <a:gd name="T25" fmla="*/ 1 h 119"/>
                <a:gd name="T26" fmla="*/ 0 w 57"/>
                <a:gd name="T27" fmla="*/ 1 h 119"/>
                <a:gd name="T28" fmla="*/ 0 w 57"/>
                <a:gd name="T29" fmla="*/ 1 h 119"/>
                <a:gd name="T30" fmla="*/ 0 w 57"/>
                <a:gd name="T31" fmla="*/ 1 h 119"/>
                <a:gd name="T32" fmla="*/ 0 w 57"/>
                <a:gd name="T33" fmla="*/ 1 h 119"/>
                <a:gd name="T34" fmla="*/ 1 w 57"/>
                <a:gd name="T35" fmla="*/ 1 h 1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7" h="119">
                  <a:moveTo>
                    <a:pt x="5" y="0"/>
                  </a:moveTo>
                  <a:lnTo>
                    <a:pt x="3" y="12"/>
                  </a:lnTo>
                  <a:lnTo>
                    <a:pt x="1" y="22"/>
                  </a:lnTo>
                  <a:lnTo>
                    <a:pt x="0" y="33"/>
                  </a:lnTo>
                  <a:lnTo>
                    <a:pt x="0" y="44"/>
                  </a:lnTo>
                  <a:lnTo>
                    <a:pt x="0" y="53"/>
                  </a:lnTo>
                  <a:lnTo>
                    <a:pt x="1" y="63"/>
                  </a:lnTo>
                  <a:lnTo>
                    <a:pt x="3" y="72"/>
                  </a:lnTo>
                  <a:lnTo>
                    <a:pt x="5" y="81"/>
                  </a:lnTo>
                  <a:lnTo>
                    <a:pt x="9" y="88"/>
                  </a:lnTo>
                  <a:lnTo>
                    <a:pt x="13" y="96"/>
                  </a:lnTo>
                  <a:lnTo>
                    <a:pt x="18" y="102"/>
                  </a:lnTo>
                  <a:lnTo>
                    <a:pt x="23" y="107"/>
                  </a:lnTo>
                  <a:lnTo>
                    <a:pt x="29" y="112"/>
                  </a:lnTo>
                  <a:lnTo>
                    <a:pt x="35" y="115"/>
                  </a:lnTo>
                  <a:lnTo>
                    <a:pt x="42" y="118"/>
                  </a:lnTo>
                  <a:lnTo>
                    <a:pt x="49" y="119"/>
                  </a:lnTo>
                  <a:lnTo>
                    <a:pt x="57"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20" name="Line 84"/>
            <p:cNvSpPr>
              <a:spLocks noChangeShapeType="1"/>
            </p:cNvSpPr>
            <p:nvPr/>
          </p:nvSpPr>
          <p:spPr bwMode="auto">
            <a:xfrm flipV="1">
              <a:off x="2031" y="2706"/>
              <a:ext cx="10"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21" name="Freeform 85"/>
            <p:cNvSpPr>
              <a:spLocks/>
            </p:cNvSpPr>
            <p:nvPr/>
          </p:nvSpPr>
          <p:spPr bwMode="auto">
            <a:xfrm>
              <a:off x="2041" y="2679"/>
              <a:ext cx="26" cy="27"/>
            </a:xfrm>
            <a:custGeom>
              <a:avLst/>
              <a:gdLst>
                <a:gd name="T0" fmla="*/ 1 w 116"/>
                <a:gd name="T1" fmla="*/ 0 h 119"/>
                <a:gd name="T2" fmla="*/ 1 w 116"/>
                <a:gd name="T3" fmla="*/ 0 h 119"/>
                <a:gd name="T4" fmla="*/ 1 w 116"/>
                <a:gd name="T5" fmla="*/ 0 h 119"/>
                <a:gd name="T6" fmla="*/ 1 w 116"/>
                <a:gd name="T7" fmla="*/ 0 h 119"/>
                <a:gd name="T8" fmla="*/ 1 w 116"/>
                <a:gd name="T9" fmla="*/ 0 h 119"/>
                <a:gd name="T10" fmla="*/ 1 w 116"/>
                <a:gd name="T11" fmla="*/ 0 h 119"/>
                <a:gd name="T12" fmla="*/ 1 w 116"/>
                <a:gd name="T13" fmla="*/ 0 h 119"/>
                <a:gd name="T14" fmla="*/ 1 w 116"/>
                <a:gd name="T15" fmla="*/ 0 h 119"/>
                <a:gd name="T16" fmla="*/ 0 w 116"/>
                <a:gd name="T17" fmla="*/ 0 h 119"/>
                <a:gd name="T18" fmla="*/ 0 w 116"/>
                <a:gd name="T19" fmla="*/ 0 h 119"/>
                <a:gd name="T20" fmla="*/ 0 w 116"/>
                <a:gd name="T21" fmla="*/ 0 h 119"/>
                <a:gd name="T22" fmla="*/ 0 w 116"/>
                <a:gd name="T23" fmla="*/ 1 h 119"/>
                <a:gd name="T24" fmla="*/ 0 w 116"/>
                <a:gd name="T25" fmla="*/ 1 h 119"/>
                <a:gd name="T26" fmla="*/ 0 w 116"/>
                <a:gd name="T27" fmla="*/ 1 h 119"/>
                <a:gd name="T28" fmla="*/ 0 w 116"/>
                <a:gd name="T29" fmla="*/ 1 h 119"/>
                <a:gd name="T30" fmla="*/ 0 w 116"/>
                <a:gd name="T31" fmla="*/ 1 h 119"/>
                <a:gd name="T32" fmla="*/ 0 w 116"/>
                <a:gd name="T33" fmla="*/ 1 h 119"/>
                <a:gd name="T34" fmla="*/ 0 w 116"/>
                <a:gd name="T35" fmla="*/ 1 h 1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6" h="119">
                  <a:moveTo>
                    <a:pt x="116" y="0"/>
                  </a:moveTo>
                  <a:lnTo>
                    <a:pt x="107" y="0"/>
                  </a:lnTo>
                  <a:lnTo>
                    <a:pt x="100" y="2"/>
                  </a:lnTo>
                  <a:lnTo>
                    <a:pt x="91" y="5"/>
                  </a:lnTo>
                  <a:lnTo>
                    <a:pt x="83" y="8"/>
                  </a:lnTo>
                  <a:lnTo>
                    <a:pt x="74" y="13"/>
                  </a:lnTo>
                  <a:lnTo>
                    <a:pt x="67" y="18"/>
                  </a:lnTo>
                  <a:lnTo>
                    <a:pt x="58" y="24"/>
                  </a:lnTo>
                  <a:lnTo>
                    <a:pt x="51" y="31"/>
                  </a:lnTo>
                  <a:lnTo>
                    <a:pt x="44" y="39"/>
                  </a:lnTo>
                  <a:lnTo>
                    <a:pt x="36" y="47"/>
                  </a:lnTo>
                  <a:lnTo>
                    <a:pt x="30" y="57"/>
                  </a:lnTo>
                  <a:lnTo>
                    <a:pt x="23" y="66"/>
                  </a:lnTo>
                  <a:lnTo>
                    <a:pt x="17" y="76"/>
                  </a:lnTo>
                  <a:lnTo>
                    <a:pt x="12" y="86"/>
                  </a:lnTo>
                  <a:lnTo>
                    <a:pt x="7" y="97"/>
                  </a:lnTo>
                  <a:lnTo>
                    <a:pt x="3" y="109"/>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22" name="Line 86"/>
            <p:cNvSpPr>
              <a:spLocks noChangeShapeType="1"/>
            </p:cNvSpPr>
            <p:nvPr/>
          </p:nvSpPr>
          <p:spPr bwMode="auto">
            <a:xfrm>
              <a:off x="2067" y="2679"/>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23" name="Freeform 87"/>
            <p:cNvSpPr>
              <a:spLocks/>
            </p:cNvSpPr>
            <p:nvPr/>
          </p:nvSpPr>
          <p:spPr bwMode="auto">
            <a:xfrm>
              <a:off x="895" y="2261"/>
              <a:ext cx="6" cy="18"/>
            </a:xfrm>
            <a:custGeom>
              <a:avLst/>
              <a:gdLst>
                <a:gd name="T0" fmla="*/ 0 w 26"/>
                <a:gd name="T1" fmla="*/ 0 h 85"/>
                <a:gd name="T2" fmla="*/ 0 w 26"/>
                <a:gd name="T3" fmla="*/ 0 h 85"/>
                <a:gd name="T4" fmla="*/ 0 w 26"/>
                <a:gd name="T5" fmla="*/ 0 h 85"/>
                <a:gd name="T6" fmla="*/ 0 w 26"/>
                <a:gd name="T7" fmla="*/ 0 h 85"/>
                <a:gd name="T8" fmla="*/ 0 w 26"/>
                <a:gd name="T9" fmla="*/ 0 h 85"/>
                <a:gd name="T10" fmla="*/ 0 w 26"/>
                <a:gd name="T11" fmla="*/ 0 h 85"/>
                <a:gd name="T12" fmla="*/ 0 w 26"/>
                <a:gd name="T13" fmla="*/ 0 h 85"/>
                <a:gd name="T14" fmla="*/ 0 w 26"/>
                <a:gd name="T15" fmla="*/ 0 h 85"/>
                <a:gd name="T16" fmla="*/ 0 w 26"/>
                <a:gd name="T17" fmla="*/ 0 h 85"/>
                <a:gd name="T18" fmla="*/ 0 w 26"/>
                <a:gd name="T19" fmla="*/ 0 h 85"/>
                <a:gd name="T20" fmla="*/ 0 w 26"/>
                <a:gd name="T21" fmla="*/ 1 h 85"/>
                <a:gd name="T22" fmla="*/ 0 w 26"/>
                <a:gd name="T23" fmla="*/ 1 h 85"/>
                <a:gd name="T24" fmla="*/ 0 w 26"/>
                <a:gd name="T25" fmla="*/ 1 h 85"/>
                <a:gd name="T26" fmla="*/ 0 w 26"/>
                <a:gd name="T27" fmla="*/ 1 h 85"/>
                <a:gd name="T28" fmla="*/ 0 w 26"/>
                <a:gd name="T29" fmla="*/ 1 h 85"/>
                <a:gd name="T30" fmla="*/ 0 w 26"/>
                <a:gd name="T31" fmla="*/ 1 h 85"/>
                <a:gd name="T32" fmla="*/ 0 w 26"/>
                <a:gd name="T33" fmla="*/ 1 h 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6" h="85">
                  <a:moveTo>
                    <a:pt x="3" y="0"/>
                  </a:moveTo>
                  <a:lnTo>
                    <a:pt x="2" y="6"/>
                  </a:lnTo>
                  <a:lnTo>
                    <a:pt x="1" y="11"/>
                  </a:lnTo>
                  <a:lnTo>
                    <a:pt x="0" y="17"/>
                  </a:lnTo>
                  <a:lnTo>
                    <a:pt x="0" y="23"/>
                  </a:lnTo>
                  <a:lnTo>
                    <a:pt x="0" y="28"/>
                  </a:lnTo>
                  <a:lnTo>
                    <a:pt x="0" y="34"/>
                  </a:lnTo>
                  <a:lnTo>
                    <a:pt x="1" y="40"/>
                  </a:lnTo>
                  <a:lnTo>
                    <a:pt x="2" y="46"/>
                  </a:lnTo>
                  <a:lnTo>
                    <a:pt x="4" y="51"/>
                  </a:lnTo>
                  <a:lnTo>
                    <a:pt x="7" y="56"/>
                  </a:lnTo>
                  <a:lnTo>
                    <a:pt x="10" y="61"/>
                  </a:lnTo>
                  <a:lnTo>
                    <a:pt x="13" y="66"/>
                  </a:lnTo>
                  <a:lnTo>
                    <a:pt x="18" y="76"/>
                  </a:lnTo>
                  <a:lnTo>
                    <a:pt x="21" y="81"/>
                  </a:lnTo>
                  <a:lnTo>
                    <a:pt x="24" y="83"/>
                  </a:lnTo>
                  <a:lnTo>
                    <a:pt x="26"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24" name="Freeform 88"/>
            <p:cNvSpPr>
              <a:spLocks/>
            </p:cNvSpPr>
            <p:nvPr/>
          </p:nvSpPr>
          <p:spPr bwMode="auto">
            <a:xfrm>
              <a:off x="854" y="2188"/>
              <a:ext cx="58" cy="91"/>
            </a:xfrm>
            <a:custGeom>
              <a:avLst/>
              <a:gdLst>
                <a:gd name="T0" fmla="*/ 3 w 262"/>
                <a:gd name="T1" fmla="*/ 0 h 409"/>
                <a:gd name="T2" fmla="*/ 3 w 262"/>
                <a:gd name="T3" fmla="*/ 0 h 409"/>
                <a:gd name="T4" fmla="*/ 3 w 262"/>
                <a:gd name="T5" fmla="*/ 0 h 409"/>
                <a:gd name="T6" fmla="*/ 3 w 262"/>
                <a:gd name="T7" fmla="*/ 0 h 409"/>
                <a:gd name="T8" fmla="*/ 3 w 262"/>
                <a:gd name="T9" fmla="*/ 0 h 409"/>
                <a:gd name="T10" fmla="*/ 3 w 262"/>
                <a:gd name="T11" fmla="*/ 0 h 409"/>
                <a:gd name="T12" fmla="*/ 3 w 262"/>
                <a:gd name="T13" fmla="*/ 0 h 409"/>
                <a:gd name="T14" fmla="*/ 3 w 262"/>
                <a:gd name="T15" fmla="*/ 0 h 409"/>
                <a:gd name="T16" fmla="*/ 3 w 262"/>
                <a:gd name="T17" fmla="*/ 0 h 409"/>
                <a:gd name="T18" fmla="*/ 3 w 262"/>
                <a:gd name="T19" fmla="*/ 0 h 409"/>
                <a:gd name="T20" fmla="*/ 2 w 262"/>
                <a:gd name="T21" fmla="*/ 0 h 409"/>
                <a:gd name="T22" fmla="*/ 2 w 262"/>
                <a:gd name="T23" fmla="*/ 0 h 409"/>
                <a:gd name="T24" fmla="*/ 2 w 262"/>
                <a:gd name="T25" fmla="*/ 0 h 409"/>
                <a:gd name="T26" fmla="*/ 2 w 262"/>
                <a:gd name="T27" fmla="*/ 0 h 409"/>
                <a:gd name="T28" fmla="*/ 2 w 262"/>
                <a:gd name="T29" fmla="*/ 0 h 409"/>
                <a:gd name="T30" fmla="*/ 1 w 262"/>
                <a:gd name="T31" fmla="*/ 0 h 409"/>
                <a:gd name="T32" fmla="*/ 1 w 262"/>
                <a:gd name="T33" fmla="*/ 0 h 409"/>
                <a:gd name="T34" fmla="*/ 1 w 262"/>
                <a:gd name="T35" fmla="*/ 0 h 409"/>
                <a:gd name="T36" fmla="*/ 1 w 262"/>
                <a:gd name="T37" fmla="*/ 0 h 409"/>
                <a:gd name="T38" fmla="*/ 1 w 262"/>
                <a:gd name="T39" fmla="*/ 0 h 409"/>
                <a:gd name="T40" fmla="*/ 1 w 262"/>
                <a:gd name="T41" fmla="*/ 1 h 409"/>
                <a:gd name="T42" fmla="*/ 1 w 262"/>
                <a:gd name="T43" fmla="*/ 1 h 409"/>
                <a:gd name="T44" fmla="*/ 1 w 262"/>
                <a:gd name="T45" fmla="*/ 1 h 409"/>
                <a:gd name="T46" fmla="*/ 1 w 262"/>
                <a:gd name="T47" fmla="*/ 1 h 409"/>
                <a:gd name="T48" fmla="*/ 0 w 262"/>
                <a:gd name="T49" fmla="*/ 2 h 409"/>
                <a:gd name="T50" fmla="*/ 0 w 262"/>
                <a:gd name="T51" fmla="*/ 3 h 409"/>
                <a:gd name="T52" fmla="*/ 0 w 262"/>
                <a:gd name="T53" fmla="*/ 3 h 409"/>
                <a:gd name="T54" fmla="*/ 0 w 262"/>
                <a:gd name="T55" fmla="*/ 3 h 409"/>
                <a:gd name="T56" fmla="*/ 0 w 262"/>
                <a:gd name="T57" fmla="*/ 4 h 409"/>
                <a:gd name="T58" fmla="*/ 0 w 262"/>
                <a:gd name="T59" fmla="*/ 4 h 409"/>
                <a:gd name="T60" fmla="*/ 0 w 262"/>
                <a:gd name="T61" fmla="*/ 4 h 409"/>
                <a:gd name="T62" fmla="*/ 0 w 262"/>
                <a:gd name="T63" fmla="*/ 4 h 409"/>
                <a:gd name="T64" fmla="*/ 0 w 262"/>
                <a:gd name="T65" fmla="*/ 4 h 409"/>
                <a:gd name="T66" fmla="*/ 0 w 262"/>
                <a:gd name="T67" fmla="*/ 4 h 409"/>
                <a:gd name="T68" fmla="*/ 0 w 262"/>
                <a:gd name="T69" fmla="*/ 4 h 409"/>
                <a:gd name="T70" fmla="*/ 0 w 262"/>
                <a:gd name="T71" fmla="*/ 4 h 409"/>
                <a:gd name="T72" fmla="*/ 0 w 262"/>
                <a:gd name="T73" fmla="*/ 4 h 409"/>
                <a:gd name="T74" fmla="*/ 0 w 262"/>
                <a:gd name="T75" fmla="*/ 4 h 409"/>
                <a:gd name="T76" fmla="*/ 1 w 262"/>
                <a:gd name="T77" fmla="*/ 4 h 409"/>
                <a:gd name="T78" fmla="*/ 1 w 262"/>
                <a:gd name="T79" fmla="*/ 4 h 409"/>
                <a:gd name="T80" fmla="*/ 1 w 262"/>
                <a:gd name="T81" fmla="*/ 4 h 409"/>
                <a:gd name="T82" fmla="*/ 1 w 262"/>
                <a:gd name="T83" fmla="*/ 4 h 409"/>
                <a:gd name="T84" fmla="*/ 1 w 262"/>
                <a:gd name="T85" fmla="*/ 4 h 409"/>
                <a:gd name="T86" fmla="*/ 1 w 262"/>
                <a:gd name="T87" fmla="*/ 4 h 409"/>
                <a:gd name="T88" fmla="*/ 2 w 262"/>
                <a:gd name="T89" fmla="*/ 4 h 409"/>
                <a:gd name="T90" fmla="*/ 2 w 262"/>
                <a:gd name="T91" fmla="*/ 4 h 409"/>
                <a:gd name="T92" fmla="*/ 2 w 262"/>
                <a:gd name="T93" fmla="*/ 4 h 409"/>
                <a:gd name="T94" fmla="*/ 2 w 262"/>
                <a:gd name="T95" fmla="*/ 4 h 409"/>
                <a:gd name="T96" fmla="*/ 2 w 262"/>
                <a:gd name="T97" fmla="*/ 4 h 409"/>
                <a:gd name="T98" fmla="*/ 2 w 262"/>
                <a:gd name="T99" fmla="*/ 4 h 409"/>
                <a:gd name="T100" fmla="*/ 2 w 262"/>
                <a:gd name="T101" fmla="*/ 4 h 409"/>
                <a:gd name="T102" fmla="*/ 2 w 262"/>
                <a:gd name="T103" fmla="*/ 3 h 409"/>
                <a:gd name="T104" fmla="*/ 2 w 262"/>
                <a:gd name="T105" fmla="*/ 3 h 409"/>
                <a:gd name="T106" fmla="*/ 2 w 262"/>
                <a:gd name="T107" fmla="*/ 2 h 409"/>
                <a:gd name="T108" fmla="*/ 3 w 262"/>
                <a:gd name="T109" fmla="*/ 1 h 409"/>
                <a:gd name="T110" fmla="*/ 3 w 262"/>
                <a:gd name="T111" fmla="*/ 1 h 409"/>
                <a:gd name="T112" fmla="*/ 3 w 262"/>
                <a:gd name="T113" fmla="*/ 1 h 409"/>
                <a:gd name="T114" fmla="*/ 3 w 262"/>
                <a:gd name="T115" fmla="*/ 1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62" h="409">
                  <a:moveTo>
                    <a:pt x="261" y="54"/>
                  </a:moveTo>
                  <a:lnTo>
                    <a:pt x="262" y="50"/>
                  </a:lnTo>
                  <a:lnTo>
                    <a:pt x="262" y="45"/>
                  </a:lnTo>
                  <a:lnTo>
                    <a:pt x="262" y="41"/>
                  </a:lnTo>
                  <a:lnTo>
                    <a:pt x="262" y="37"/>
                  </a:lnTo>
                  <a:lnTo>
                    <a:pt x="261" y="33"/>
                  </a:lnTo>
                  <a:lnTo>
                    <a:pt x="260" y="28"/>
                  </a:lnTo>
                  <a:lnTo>
                    <a:pt x="259" y="24"/>
                  </a:lnTo>
                  <a:lnTo>
                    <a:pt x="257" y="20"/>
                  </a:lnTo>
                  <a:lnTo>
                    <a:pt x="255" y="16"/>
                  </a:lnTo>
                  <a:lnTo>
                    <a:pt x="253" y="11"/>
                  </a:lnTo>
                  <a:lnTo>
                    <a:pt x="251" y="7"/>
                  </a:lnTo>
                  <a:lnTo>
                    <a:pt x="250" y="6"/>
                  </a:lnTo>
                  <a:lnTo>
                    <a:pt x="249" y="4"/>
                  </a:lnTo>
                  <a:lnTo>
                    <a:pt x="247" y="3"/>
                  </a:lnTo>
                  <a:lnTo>
                    <a:pt x="246" y="2"/>
                  </a:lnTo>
                  <a:lnTo>
                    <a:pt x="244" y="1"/>
                  </a:lnTo>
                  <a:lnTo>
                    <a:pt x="242" y="1"/>
                  </a:lnTo>
                  <a:lnTo>
                    <a:pt x="237" y="0"/>
                  </a:lnTo>
                  <a:lnTo>
                    <a:pt x="233" y="0"/>
                  </a:lnTo>
                  <a:lnTo>
                    <a:pt x="215" y="0"/>
                  </a:lnTo>
                  <a:lnTo>
                    <a:pt x="198" y="0"/>
                  </a:lnTo>
                  <a:lnTo>
                    <a:pt x="182" y="0"/>
                  </a:lnTo>
                  <a:lnTo>
                    <a:pt x="173" y="0"/>
                  </a:lnTo>
                  <a:lnTo>
                    <a:pt x="165" y="1"/>
                  </a:lnTo>
                  <a:lnTo>
                    <a:pt x="156" y="2"/>
                  </a:lnTo>
                  <a:lnTo>
                    <a:pt x="148" y="4"/>
                  </a:lnTo>
                  <a:lnTo>
                    <a:pt x="144" y="5"/>
                  </a:lnTo>
                  <a:lnTo>
                    <a:pt x="139" y="6"/>
                  </a:lnTo>
                  <a:lnTo>
                    <a:pt x="136" y="8"/>
                  </a:lnTo>
                  <a:lnTo>
                    <a:pt x="132" y="9"/>
                  </a:lnTo>
                  <a:lnTo>
                    <a:pt x="129" y="11"/>
                  </a:lnTo>
                  <a:lnTo>
                    <a:pt x="124" y="14"/>
                  </a:lnTo>
                  <a:lnTo>
                    <a:pt x="118" y="19"/>
                  </a:lnTo>
                  <a:lnTo>
                    <a:pt x="111" y="24"/>
                  </a:lnTo>
                  <a:lnTo>
                    <a:pt x="104" y="30"/>
                  </a:lnTo>
                  <a:lnTo>
                    <a:pt x="99" y="36"/>
                  </a:lnTo>
                  <a:lnTo>
                    <a:pt x="92" y="42"/>
                  </a:lnTo>
                  <a:lnTo>
                    <a:pt x="89" y="45"/>
                  </a:lnTo>
                  <a:lnTo>
                    <a:pt x="87" y="49"/>
                  </a:lnTo>
                  <a:lnTo>
                    <a:pt x="84" y="52"/>
                  </a:lnTo>
                  <a:lnTo>
                    <a:pt x="82" y="56"/>
                  </a:lnTo>
                  <a:lnTo>
                    <a:pt x="73" y="70"/>
                  </a:lnTo>
                  <a:lnTo>
                    <a:pt x="69" y="77"/>
                  </a:lnTo>
                  <a:lnTo>
                    <a:pt x="65" y="85"/>
                  </a:lnTo>
                  <a:lnTo>
                    <a:pt x="61" y="92"/>
                  </a:lnTo>
                  <a:lnTo>
                    <a:pt x="58" y="101"/>
                  </a:lnTo>
                  <a:lnTo>
                    <a:pt x="55" y="109"/>
                  </a:lnTo>
                  <a:lnTo>
                    <a:pt x="53" y="117"/>
                  </a:lnTo>
                  <a:lnTo>
                    <a:pt x="45" y="150"/>
                  </a:lnTo>
                  <a:lnTo>
                    <a:pt x="25" y="216"/>
                  </a:lnTo>
                  <a:lnTo>
                    <a:pt x="17" y="249"/>
                  </a:lnTo>
                  <a:lnTo>
                    <a:pt x="13" y="265"/>
                  </a:lnTo>
                  <a:lnTo>
                    <a:pt x="8" y="282"/>
                  </a:lnTo>
                  <a:lnTo>
                    <a:pt x="4" y="299"/>
                  </a:lnTo>
                  <a:lnTo>
                    <a:pt x="3" y="307"/>
                  </a:lnTo>
                  <a:lnTo>
                    <a:pt x="1" y="315"/>
                  </a:lnTo>
                  <a:lnTo>
                    <a:pt x="1" y="323"/>
                  </a:lnTo>
                  <a:lnTo>
                    <a:pt x="0" y="332"/>
                  </a:lnTo>
                  <a:lnTo>
                    <a:pt x="1" y="340"/>
                  </a:lnTo>
                  <a:lnTo>
                    <a:pt x="2" y="349"/>
                  </a:lnTo>
                  <a:lnTo>
                    <a:pt x="4" y="357"/>
                  </a:lnTo>
                  <a:lnTo>
                    <a:pt x="6" y="366"/>
                  </a:lnTo>
                  <a:lnTo>
                    <a:pt x="9" y="374"/>
                  </a:lnTo>
                  <a:lnTo>
                    <a:pt x="10" y="378"/>
                  </a:lnTo>
                  <a:lnTo>
                    <a:pt x="13" y="382"/>
                  </a:lnTo>
                  <a:lnTo>
                    <a:pt x="15" y="385"/>
                  </a:lnTo>
                  <a:lnTo>
                    <a:pt x="18" y="389"/>
                  </a:lnTo>
                  <a:lnTo>
                    <a:pt x="20" y="392"/>
                  </a:lnTo>
                  <a:lnTo>
                    <a:pt x="23" y="396"/>
                  </a:lnTo>
                  <a:lnTo>
                    <a:pt x="26" y="398"/>
                  </a:lnTo>
                  <a:lnTo>
                    <a:pt x="30" y="401"/>
                  </a:lnTo>
                  <a:lnTo>
                    <a:pt x="33" y="403"/>
                  </a:lnTo>
                  <a:lnTo>
                    <a:pt x="37" y="405"/>
                  </a:lnTo>
                  <a:lnTo>
                    <a:pt x="41" y="406"/>
                  </a:lnTo>
                  <a:lnTo>
                    <a:pt x="46" y="407"/>
                  </a:lnTo>
                  <a:lnTo>
                    <a:pt x="50" y="408"/>
                  </a:lnTo>
                  <a:lnTo>
                    <a:pt x="54" y="408"/>
                  </a:lnTo>
                  <a:lnTo>
                    <a:pt x="63" y="409"/>
                  </a:lnTo>
                  <a:lnTo>
                    <a:pt x="71" y="409"/>
                  </a:lnTo>
                  <a:lnTo>
                    <a:pt x="88" y="409"/>
                  </a:lnTo>
                  <a:lnTo>
                    <a:pt x="97" y="409"/>
                  </a:lnTo>
                  <a:lnTo>
                    <a:pt x="105" y="409"/>
                  </a:lnTo>
                  <a:lnTo>
                    <a:pt x="114" y="409"/>
                  </a:lnTo>
                  <a:lnTo>
                    <a:pt x="118" y="409"/>
                  </a:lnTo>
                  <a:lnTo>
                    <a:pt x="122" y="408"/>
                  </a:lnTo>
                  <a:lnTo>
                    <a:pt x="125" y="407"/>
                  </a:lnTo>
                  <a:lnTo>
                    <a:pt x="130" y="406"/>
                  </a:lnTo>
                  <a:lnTo>
                    <a:pt x="134" y="404"/>
                  </a:lnTo>
                  <a:lnTo>
                    <a:pt x="137" y="402"/>
                  </a:lnTo>
                  <a:lnTo>
                    <a:pt x="141" y="400"/>
                  </a:lnTo>
                  <a:lnTo>
                    <a:pt x="145" y="398"/>
                  </a:lnTo>
                  <a:lnTo>
                    <a:pt x="151" y="391"/>
                  </a:lnTo>
                  <a:lnTo>
                    <a:pt x="157" y="386"/>
                  </a:lnTo>
                  <a:lnTo>
                    <a:pt x="163" y="380"/>
                  </a:lnTo>
                  <a:lnTo>
                    <a:pt x="168" y="372"/>
                  </a:lnTo>
                  <a:lnTo>
                    <a:pt x="172" y="365"/>
                  </a:lnTo>
                  <a:lnTo>
                    <a:pt x="177" y="357"/>
                  </a:lnTo>
                  <a:lnTo>
                    <a:pt x="181" y="350"/>
                  </a:lnTo>
                  <a:lnTo>
                    <a:pt x="184" y="342"/>
                  </a:lnTo>
                  <a:lnTo>
                    <a:pt x="186" y="334"/>
                  </a:lnTo>
                  <a:lnTo>
                    <a:pt x="189" y="326"/>
                  </a:lnTo>
                  <a:lnTo>
                    <a:pt x="191" y="318"/>
                  </a:lnTo>
                  <a:lnTo>
                    <a:pt x="196" y="301"/>
                  </a:lnTo>
                  <a:lnTo>
                    <a:pt x="200" y="285"/>
                  </a:lnTo>
                  <a:lnTo>
                    <a:pt x="207" y="251"/>
                  </a:lnTo>
                  <a:lnTo>
                    <a:pt x="216" y="218"/>
                  </a:lnTo>
                  <a:lnTo>
                    <a:pt x="224" y="185"/>
                  </a:lnTo>
                  <a:lnTo>
                    <a:pt x="234" y="152"/>
                  </a:lnTo>
                  <a:lnTo>
                    <a:pt x="244" y="120"/>
                  </a:lnTo>
                  <a:lnTo>
                    <a:pt x="248" y="103"/>
                  </a:lnTo>
                  <a:lnTo>
                    <a:pt x="252" y="87"/>
                  </a:lnTo>
                  <a:lnTo>
                    <a:pt x="254" y="78"/>
                  </a:lnTo>
                  <a:lnTo>
                    <a:pt x="256" y="70"/>
                  </a:lnTo>
                  <a:lnTo>
                    <a:pt x="257" y="61"/>
                  </a:lnTo>
                  <a:lnTo>
                    <a:pt x="26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25" name="Line 89"/>
            <p:cNvSpPr>
              <a:spLocks noChangeShapeType="1"/>
            </p:cNvSpPr>
            <p:nvPr/>
          </p:nvSpPr>
          <p:spPr bwMode="auto">
            <a:xfrm>
              <a:off x="967" y="2175"/>
              <a:ext cx="1104" cy="4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26" name="Line 90"/>
            <p:cNvSpPr>
              <a:spLocks noChangeShapeType="1"/>
            </p:cNvSpPr>
            <p:nvPr/>
          </p:nvSpPr>
          <p:spPr bwMode="auto">
            <a:xfrm flipV="1">
              <a:off x="2071" y="2345"/>
              <a:ext cx="0" cy="2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27" name="Line 91"/>
            <p:cNvSpPr>
              <a:spLocks noChangeShapeType="1"/>
            </p:cNvSpPr>
            <p:nvPr/>
          </p:nvSpPr>
          <p:spPr bwMode="auto">
            <a:xfrm flipV="1">
              <a:off x="967" y="1733"/>
              <a:ext cx="0" cy="4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28" name="Line 92"/>
            <p:cNvSpPr>
              <a:spLocks noChangeShapeType="1"/>
            </p:cNvSpPr>
            <p:nvPr/>
          </p:nvSpPr>
          <p:spPr bwMode="auto">
            <a:xfrm flipV="1">
              <a:off x="1313" y="1074"/>
              <a:ext cx="0" cy="12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8077" name="Group 93"/>
          <p:cNvGrpSpPr>
            <a:grpSpLocks/>
          </p:cNvGrpSpPr>
          <p:nvPr/>
        </p:nvGrpSpPr>
        <p:grpSpPr bwMode="auto">
          <a:xfrm>
            <a:off x="250825" y="841375"/>
            <a:ext cx="4341813" cy="3971925"/>
            <a:chOff x="158" y="530"/>
            <a:chExt cx="2735" cy="2502"/>
          </a:xfrm>
        </p:grpSpPr>
        <p:grpSp>
          <p:nvGrpSpPr>
            <p:cNvPr id="57475" name="Group 94"/>
            <p:cNvGrpSpPr>
              <a:grpSpLocks/>
            </p:cNvGrpSpPr>
            <p:nvPr/>
          </p:nvGrpSpPr>
          <p:grpSpPr bwMode="auto">
            <a:xfrm>
              <a:off x="1898" y="1876"/>
              <a:ext cx="80" cy="139"/>
              <a:chOff x="1898" y="1876"/>
              <a:chExt cx="80" cy="139"/>
            </a:xfrm>
          </p:grpSpPr>
          <p:sp>
            <p:nvSpPr>
              <p:cNvPr id="57513" name="Line 95"/>
              <p:cNvSpPr>
                <a:spLocks noChangeShapeType="1"/>
              </p:cNvSpPr>
              <p:nvPr/>
            </p:nvSpPr>
            <p:spPr bwMode="auto">
              <a:xfrm flipV="1">
                <a:off x="1900" y="1913"/>
                <a:ext cx="16"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14" name="Freeform 96"/>
              <p:cNvSpPr>
                <a:spLocks/>
              </p:cNvSpPr>
              <p:nvPr/>
            </p:nvSpPr>
            <p:spPr bwMode="auto">
              <a:xfrm>
                <a:off x="1916" y="1876"/>
                <a:ext cx="62" cy="37"/>
              </a:xfrm>
              <a:custGeom>
                <a:avLst/>
                <a:gdLst>
                  <a:gd name="T0" fmla="*/ 3 w 280"/>
                  <a:gd name="T1" fmla="*/ 2 h 170"/>
                  <a:gd name="T2" fmla="*/ 3 w 280"/>
                  <a:gd name="T3" fmla="*/ 2 h 170"/>
                  <a:gd name="T4" fmla="*/ 3 w 280"/>
                  <a:gd name="T5" fmla="*/ 2 h 170"/>
                  <a:gd name="T6" fmla="*/ 3 w 280"/>
                  <a:gd name="T7" fmla="*/ 1 h 170"/>
                  <a:gd name="T8" fmla="*/ 3 w 280"/>
                  <a:gd name="T9" fmla="*/ 1 h 170"/>
                  <a:gd name="T10" fmla="*/ 3 w 280"/>
                  <a:gd name="T11" fmla="*/ 1 h 170"/>
                  <a:gd name="T12" fmla="*/ 3 w 280"/>
                  <a:gd name="T13" fmla="*/ 1 h 170"/>
                  <a:gd name="T14" fmla="*/ 3 w 280"/>
                  <a:gd name="T15" fmla="*/ 1 h 170"/>
                  <a:gd name="T16" fmla="*/ 3 w 280"/>
                  <a:gd name="T17" fmla="*/ 1 h 170"/>
                  <a:gd name="T18" fmla="*/ 3 w 280"/>
                  <a:gd name="T19" fmla="*/ 1 h 170"/>
                  <a:gd name="T20" fmla="*/ 3 w 280"/>
                  <a:gd name="T21" fmla="*/ 0 h 170"/>
                  <a:gd name="T22" fmla="*/ 3 w 280"/>
                  <a:gd name="T23" fmla="*/ 0 h 170"/>
                  <a:gd name="T24" fmla="*/ 3 w 280"/>
                  <a:gd name="T25" fmla="*/ 0 h 170"/>
                  <a:gd name="T26" fmla="*/ 3 w 280"/>
                  <a:gd name="T27" fmla="*/ 0 h 170"/>
                  <a:gd name="T28" fmla="*/ 3 w 280"/>
                  <a:gd name="T29" fmla="*/ 0 h 170"/>
                  <a:gd name="T30" fmla="*/ 2 w 280"/>
                  <a:gd name="T31" fmla="*/ 0 h 170"/>
                  <a:gd name="T32" fmla="*/ 2 w 280"/>
                  <a:gd name="T33" fmla="*/ 0 h 170"/>
                  <a:gd name="T34" fmla="*/ 2 w 280"/>
                  <a:gd name="T35" fmla="*/ 0 h 170"/>
                  <a:gd name="T36" fmla="*/ 2 w 280"/>
                  <a:gd name="T37" fmla="*/ 0 h 170"/>
                  <a:gd name="T38" fmla="*/ 2 w 280"/>
                  <a:gd name="T39" fmla="*/ 0 h 170"/>
                  <a:gd name="T40" fmla="*/ 2 w 280"/>
                  <a:gd name="T41" fmla="*/ 0 h 170"/>
                  <a:gd name="T42" fmla="*/ 2 w 280"/>
                  <a:gd name="T43" fmla="*/ 0 h 170"/>
                  <a:gd name="T44" fmla="*/ 2 w 280"/>
                  <a:gd name="T45" fmla="*/ 0 h 170"/>
                  <a:gd name="T46" fmla="*/ 2 w 280"/>
                  <a:gd name="T47" fmla="*/ 0 h 170"/>
                  <a:gd name="T48" fmla="*/ 2 w 280"/>
                  <a:gd name="T49" fmla="*/ 0 h 170"/>
                  <a:gd name="T50" fmla="*/ 1 w 280"/>
                  <a:gd name="T51" fmla="*/ 0 h 170"/>
                  <a:gd name="T52" fmla="*/ 1 w 280"/>
                  <a:gd name="T53" fmla="*/ 0 h 170"/>
                  <a:gd name="T54" fmla="*/ 1 w 280"/>
                  <a:gd name="T55" fmla="*/ 0 h 170"/>
                  <a:gd name="T56" fmla="*/ 1 w 280"/>
                  <a:gd name="T57" fmla="*/ 0 h 170"/>
                  <a:gd name="T58" fmla="*/ 1 w 280"/>
                  <a:gd name="T59" fmla="*/ 0 h 170"/>
                  <a:gd name="T60" fmla="*/ 1 w 280"/>
                  <a:gd name="T61" fmla="*/ 0 h 170"/>
                  <a:gd name="T62" fmla="*/ 1 w 280"/>
                  <a:gd name="T63" fmla="*/ 1 h 170"/>
                  <a:gd name="T64" fmla="*/ 1 w 280"/>
                  <a:gd name="T65" fmla="*/ 1 h 170"/>
                  <a:gd name="T66" fmla="*/ 0 w 280"/>
                  <a:gd name="T67" fmla="*/ 1 h 170"/>
                  <a:gd name="T68" fmla="*/ 0 w 280"/>
                  <a:gd name="T69" fmla="*/ 1 h 170"/>
                  <a:gd name="T70" fmla="*/ 0 w 280"/>
                  <a:gd name="T71" fmla="*/ 1 h 170"/>
                  <a:gd name="T72" fmla="*/ 0 w 280"/>
                  <a:gd name="T73" fmla="*/ 1 h 170"/>
                  <a:gd name="T74" fmla="*/ 0 w 280"/>
                  <a:gd name="T75" fmla="*/ 1 h 170"/>
                  <a:gd name="T76" fmla="*/ 0 w 280"/>
                  <a:gd name="T77" fmla="*/ 2 h 170"/>
                  <a:gd name="T78" fmla="*/ 0 w 280"/>
                  <a:gd name="T79" fmla="*/ 2 h 170"/>
                  <a:gd name="T80" fmla="*/ 0 w 280"/>
                  <a:gd name="T81" fmla="*/ 2 h 1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80" h="170">
                    <a:moveTo>
                      <a:pt x="273" y="170"/>
                    </a:moveTo>
                    <a:lnTo>
                      <a:pt x="276" y="156"/>
                    </a:lnTo>
                    <a:lnTo>
                      <a:pt x="278" y="144"/>
                    </a:lnTo>
                    <a:lnTo>
                      <a:pt x="280" y="130"/>
                    </a:lnTo>
                    <a:lnTo>
                      <a:pt x="280" y="117"/>
                    </a:lnTo>
                    <a:lnTo>
                      <a:pt x="280" y="104"/>
                    </a:lnTo>
                    <a:lnTo>
                      <a:pt x="279" y="92"/>
                    </a:lnTo>
                    <a:lnTo>
                      <a:pt x="277" y="81"/>
                    </a:lnTo>
                    <a:lnTo>
                      <a:pt x="274" y="70"/>
                    </a:lnTo>
                    <a:lnTo>
                      <a:pt x="269" y="59"/>
                    </a:lnTo>
                    <a:lnTo>
                      <a:pt x="265" y="49"/>
                    </a:lnTo>
                    <a:lnTo>
                      <a:pt x="260" y="40"/>
                    </a:lnTo>
                    <a:lnTo>
                      <a:pt x="254" y="32"/>
                    </a:lnTo>
                    <a:lnTo>
                      <a:pt x="247" y="24"/>
                    </a:lnTo>
                    <a:lnTo>
                      <a:pt x="239" y="18"/>
                    </a:lnTo>
                    <a:lnTo>
                      <a:pt x="231" y="13"/>
                    </a:lnTo>
                    <a:lnTo>
                      <a:pt x="222" y="7"/>
                    </a:lnTo>
                    <a:lnTo>
                      <a:pt x="213" y="4"/>
                    </a:lnTo>
                    <a:lnTo>
                      <a:pt x="202" y="1"/>
                    </a:lnTo>
                    <a:lnTo>
                      <a:pt x="193" y="0"/>
                    </a:lnTo>
                    <a:lnTo>
                      <a:pt x="182" y="0"/>
                    </a:lnTo>
                    <a:lnTo>
                      <a:pt x="172" y="0"/>
                    </a:lnTo>
                    <a:lnTo>
                      <a:pt x="160" y="1"/>
                    </a:lnTo>
                    <a:lnTo>
                      <a:pt x="149" y="4"/>
                    </a:lnTo>
                    <a:lnTo>
                      <a:pt x="137" y="7"/>
                    </a:lnTo>
                    <a:lnTo>
                      <a:pt x="127" y="13"/>
                    </a:lnTo>
                    <a:lnTo>
                      <a:pt x="115" y="18"/>
                    </a:lnTo>
                    <a:lnTo>
                      <a:pt x="104" y="24"/>
                    </a:lnTo>
                    <a:lnTo>
                      <a:pt x="93" y="32"/>
                    </a:lnTo>
                    <a:lnTo>
                      <a:pt x="82" y="40"/>
                    </a:lnTo>
                    <a:lnTo>
                      <a:pt x="72" y="49"/>
                    </a:lnTo>
                    <a:lnTo>
                      <a:pt x="62" y="59"/>
                    </a:lnTo>
                    <a:lnTo>
                      <a:pt x="53" y="70"/>
                    </a:lnTo>
                    <a:lnTo>
                      <a:pt x="44" y="81"/>
                    </a:lnTo>
                    <a:lnTo>
                      <a:pt x="35" y="92"/>
                    </a:lnTo>
                    <a:lnTo>
                      <a:pt x="28" y="104"/>
                    </a:lnTo>
                    <a:lnTo>
                      <a:pt x="20" y="117"/>
                    </a:lnTo>
                    <a:lnTo>
                      <a:pt x="14" y="130"/>
                    </a:lnTo>
                    <a:lnTo>
                      <a:pt x="9" y="144"/>
                    </a:lnTo>
                    <a:lnTo>
                      <a:pt x="4" y="156"/>
                    </a:lnTo>
                    <a:lnTo>
                      <a:pt x="0" y="1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15" name="Line 97"/>
              <p:cNvSpPr>
                <a:spLocks noChangeShapeType="1"/>
              </p:cNvSpPr>
              <p:nvPr/>
            </p:nvSpPr>
            <p:spPr bwMode="auto">
              <a:xfrm flipH="1">
                <a:off x="1961" y="1913"/>
                <a:ext cx="16"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16" name="Freeform 98"/>
              <p:cNvSpPr>
                <a:spLocks/>
              </p:cNvSpPr>
              <p:nvPr/>
            </p:nvSpPr>
            <p:spPr bwMode="auto">
              <a:xfrm>
                <a:off x="1898" y="1975"/>
                <a:ext cx="63" cy="40"/>
              </a:xfrm>
              <a:custGeom>
                <a:avLst/>
                <a:gdLst>
                  <a:gd name="T0" fmla="*/ 0 w 280"/>
                  <a:gd name="T1" fmla="*/ 0 h 171"/>
                  <a:gd name="T2" fmla="*/ 0 w 280"/>
                  <a:gd name="T3" fmla="*/ 0 h 171"/>
                  <a:gd name="T4" fmla="*/ 0 w 280"/>
                  <a:gd name="T5" fmla="*/ 0 h 171"/>
                  <a:gd name="T6" fmla="*/ 0 w 280"/>
                  <a:gd name="T7" fmla="*/ 0 h 171"/>
                  <a:gd name="T8" fmla="*/ 0 w 280"/>
                  <a:gd name="T9" fmla="*/ 1 h 171"/>
                  <a:gd name="T10" fmla="*/ 0 w 280"/>
                  <a:gd name="T11" fmla="*/ 1 h 171"/>
                  <a:gd name="T12" fmla="*/ 0 w 280"/>
                  <a:gd name="T13" fmla="*/ 1 h 171"/>
                  <a:gd name="T14" fmla="*/ 0 w 280"/>
                  <a:gd name="T15" fmla="*/ 1 h 171"/>
                  <a:gd name="T16" fmla="*/ 0 w 280"/>
                  <a:gd name="T17" fmla="*/ 1 h 171"/>
                  <a:gd name="T18" fmla="*/ 0 w 280"/>
                  <a:gd name="T19" fmla="*/ 1 h 171"/>
                  <a:gd name="T20" fmla="*/ 0 w 280"/>
                  <a:gd name="T21" fmla="*/ 2 h 171"/>
                  <a:gd name="T22" fmla="*/ 0 w 280"/>
                  <a:gd name="T23" fmla="*/ 2 h 171"/>
                  <a:gd name="T24" fmla="*/ 0 w 280"/>
                  <a:gd name="T25" fmla="*/ 2 h 171"/>
                  <a:gd name="T26" fmla="*/ 0 w 280"/>
                  <a:gd name="T27" fmla="*/ 2 h 171"/>
                  <a:gd name="T28" fmla="*/ 0 w 280"/>
                  <a:gd name="T29" fmla="*/ 2 h 171"/>
                  <a:gd name="T30" fmla="*/ 0 w 280"/>
                  <a:gd name="T31" fmla="*/ 2 h 171"/>
                  <a:gd name="T32" fmla="*/ 1 w 280"/>
                  <a:gd name="T33" fmla="*/ 2 h 171"/>
                  <a:gd name="T34" fmla="*/ 1 w 280"/>
                  <a:gd name="T35" fmla="*/ 2 h 171"/>
                  <a:gd name="T36" fmla="*/ 1 w 280"/>
                  <a:gd name="T37" fmla="*/ 2 h 171"/>
                  <a:gd name="T38" fmla="*/ 1 w 280"/>
                  <a:gd name="T39" fmla="*/ 2 h 171"/>
                  <a:gd name="T40" fmla="*/ 1 w 280"/>
                  <a:gd name="T41" fmla="*/ 2 h 171"/>
                  <a:gd name="T42" fmla="*/ 1 w 280"/>
                  <a:gd name="T43" fmla="*/ 2 h 171"/>
                  <a:gd name="T44" fmla="*/ 1 w 280"/>
                  <a:gd name="T45" fmla="*/ 2 h 171"/>
                  <a:gd name="T46" fmla="*/ 2 w 280"/>
                  <a:gd name="T47" fmla="*/ 2 h 171"/>
                  <a:gd name="T48" fmla="*/ 2 w 280"/>
                  <a:gd name="T49" fmla="*/ 2 h 171"/>
                  <a:gd name="T50" fmla="*/ 2 w 280"/>
                  <a:gd name="T51" fmla="*/ 2 h 171"/>
                  <a:gd name="T52" fmla="*/ 2 w 280"/>
                  <a:gd name="T53" fmla="*/ 2 h 171"/>
                  <a:gd name="T54" fmla="*/ 2 w 280"/>
                  <a:gd name="T55" fmla="*/ 2 h 171"/>
                  <a:gd name="T56" fmla="*/ 2 w 280"/>
                  <a:gd name="T57" fmla="*/ 2 h 171"/>
                  <a:gd name="T58" fmla="*/ 2 w 280"/>
                  <a:gd name="T59" fmla="*/ 2 h 171"/>
                  <a:gd name="T60" fmla="*/ 2 w 280"/>
                  <a:gd name="T61" fmla="*/ 2 h 171"/>
                  <a:gd name="T62" fmla="*/ 2 w 280"/>
                  <a:gd name="T63" fmla="*/ 1 h 171"/>
                  <a:gd name="T64" fmla="*/ 2 w 280"/>
                  <a:gd name="T65" fmla="*/ 1 h 171"/>
                  <a:gd name="T66" fmla="*/ 3 w 280"/>
                  <a:gd name="T67" fmla="*/ 1 h 171"/>
                  <a:gd name="T68" fmla="*/ 3 w 280"/>
                  <a:gd name="T69" fmla="*/ 1 h 171"/>
                  <a:gd name="T70" fmla="*/ 3 w 280"/>
                  <a:gd name="T71" fmla="*/ 1 h 171"/>
                  <a:gd name="T72" fmla="*/ 3 w 280"/>
                  <a:gd name="T73" fmla="*/ 1 h 171"/>
                  <a:gd name="T74" fmla="*/ 3 w 280"/>
                  <a:gd name="T75" fmla="*/ 0 h 171"/>
                  <a:gd name="T76" fmla="*/ 3 w 280"/>
                  <a:gd name="T77" fmla="*/ 0 h 171"/>
                  <a:gd name="T78" fmla="*/ 3 w 280"/>
                  <a:gd name="T79" fmla="*/ 0 h 171"/>
                  <a:gd name="T80" fmla="*/ 3 w 280"/>
                  <a:gd name="T81" fmla="*/ 0 h 17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80" h="171">
                    <a:moveTo>
                      <a:pt x="8" y="0"/>
                    </a:moveTo>
                    <a:lnTo>
                      <a:pt x="4" y="14"/>
                    </a:lnTo>
                    <a:lnTo>
                      <a:pt x="2" y="26"/>
                    </a:lnTo>
                    <a:lnTo>
                      <a:pt x="1" y="40"/>
                    </a:lnTo>
                    <a:lnTo>
                      <a:pt x="0" y="53"/>
                    </a:lnTo>
                    <a:lnTo>
                      <a:pt x="1" y="66"/>
                    </a:lnTo>
                    <a:lnTo>
                      <a:pt x="2" y="77"/>
                    </a:lnTo>
                    <a:lnTo>
                      <a:pt x="4" y="89"/>
                    </a:lnTo>
                    <a:lnTo>
                      <a:pt x="7" y="100"/>
                    </a:lnTo>
                    <a:lnTo>
                      <a:pt x="11" y="110"/>
                    </a:lnTo>
                    <a:lnTo>
                      <a:pt x="15" y="121"/>
                    </a:lnTo>
                    <a:lnTo>
                      <a:pt x="20" y="130"/>
                    </a:lnTo>
                    <a:lnTo>
                      <a:pt x="27" y="138"/>
                    </a:lnTo>
                    <a:lnTo>
                      <a:pt x="34" y="146"/>
                    </a:lnTo>
                    <a:lnTo>
                      <a:pt x="42" y="152"/>
                    </a:lnTo>
                    <a:lnTo>
                      <a:pt x="50" y="157"/>
                    </a:lnTo>
                    <a:lnTo>
                      <a:pt x="59" y="163"/>
                    </a:lnTo>
                    <a:lnTo>
                      <a:pt x="68" y="166"/>
                    </a:lnTo>
                    <a:lnTo>
                      <a:pt x="78" y="169"/>
                    </a:lnTo>
                    <a:lnTo>
                      <a:pt x="89" y="170"/>
                    </a:lnTo>
                    <a:lnTo>
                      <a:pt x="98" y="171"/>
                    </a:lnTo>
                    <a:lnTo>
                      <a:pt x="110" y="170"/>
                    </a:lnTo>
                    <a:lnTo>
                      <a:pt x="120" y="169"/>
                    </a:lnTo>
                    <a:lnTo>
                      <a:pt x="132" y="166"/>
                    </a:lnTo>
                    <a:lnTo>
                      <a:pt x="143" y="163"/>
                    </a:lnTo>
                    <a:lnTo>
                      <a:pt x="155" y="157"/>
                    </a:lnTo>
                    <a:lnTo>
                      <a:pt x="165" y="152"/>
                    </a:lnTo>
                    <a:lnTo>
                      <a:pt x="177" y="146"/>
                    </a:lnTo>
                    <a:lnTo>
                      <a:pt x="188" y="138"/>
                    </a:lnTo>
                    <a:lnTo>
                      <a:pt x="198" y="130"/>
                    </a:lnTo>
                    <a:lnTo>
                      <a:pt x="209" y="121"/>
                    </a:lnTo>
                    <a:lnTo>
                      <a:pt x="218" y="110"/>
                    </a:lnTo>
                    <a:lnTo>
                      <a:pt x="228" y="100"/>
                    </a:lnTo>
                    <a:lnTo>
                      <a:pt x="237" y="89"/>
                    </a:lnTo>
                    <a:lnTo>
                      <a:pt x="245" y="77"/>
                    </a:lnTo>
                    <a:lnTo>
                      <a:pt x="253" y="66"/>
                    </a:lnTo>
                    <a:lnTo>
                      <a:pt x="260" y="53"/>
                    </a:lnTo>
                    <a:lnTo>
                      <a:pt x="266" y="40"/>
                    </a:lnTo>
                    <a:lnTo>
                      <a:pt x="272" y="26"/>
                    </a:lnTo>
                    <a:lnTo>
                      <a:pt x="277" y="14"/>
                    </a:lnTo>
                    <a:lnTo>
                      <a:pt x="28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57476" name="Line 99"/>
            <p:cNvSpPr>
              <a:spLocks noChangeShapeType="1"/>
            </p:cNvSpPr>
            <p:nvPr/>
          </p:nvSpPr>
          <p:spPr bwMode="auto">
            <a:xfrm>
              <a:off x="359" y="706"/>
              <a:ext cx="1469"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77" name="Line 100"/>
            <p:cNvSpPr>
              <a:spLocks noChangeShapeType="1"/>
            </p:cNvSpPr>
            <p:nvPr/>
          </p:nvSpPr>
          <p:spPr bwMode="auto">
            <a:xfrm flipV="1">
              <a:off x="359" y="706"/>
              <a:ext cx="0" cy="128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78" name="Line 101"/>
            <p:cNvSpPr>
              <a:spLocks noChangeShapeType="1"/>
            </p:cNvSpPr>
            <p:nvPr/>
          </p:nvSpPr>
          <p:spPr bwMode="auto">
            <a:xfrm>
              <a:off x="1828" y="706"/>
              <a:ext cx="919" cy="91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79" name="Line 102"/>
            <p:cNvSpPr>
              <a:spLocks noChangeShapeType="1"/>
            </p:cNvSpPr>
            <p:nvPr/>
          </p:nvSpPr>
          <p:spPr bwMode="auto">
            <a:xfrm>
              <a:off x="359" y="1992"/>
              <a:ext cx="919" cy="918"/>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80" name="Line 103"/>
            <p:cNvSpPr>
              <a:spLocks noChangeShapeType="1"/>
            </p:cNvSpPr>
            <p:nvPr/>
          </p:nvSpPr>
          <p:spPr bwMode="auto">
            <a:xfrm>
              <a:off x="1278" y="2910"/>
              <a:ext cx="146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81" name="Line 104"/>
            <p:cNvSpPr>
              <a:spLocks noChangeShapeType="1"/>
            </p:cNvSpPr>
            <p:nvPr/>
          </p:nvSpPr>
          <p:spPr bwMode="auto">
            <a:xfrm flipV="1">
              <a:off x="2747" y="1624"/>
              <a:ext cx="0" cy="128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482" name="Group 105"/>
            <p:cNvGrpSpPr>
              <a:grpSpLocks/>
            </p:cNvGrpSpPr>
            <p:nvPr/>
          </p:nvGrpSpPr>
          <p:grpSpPr bwMode="auto">
            <a:xfrm>
              <a:off x="1189" y="2738"/>
              <a:ext cx="199" cy="136"/>
              <a:chOff x="1189" y="2738"/>
              <a:chExt cx="199" cy="136"/>
            </a:xfrm>
          </p:grpSpPr>
          <p:sp>
            <p:nvSpPr>
              <p:cNvPr id="57510" name="Line 106"/>
              <p:cNvSpPr>
                <a:spLocks noChangeShapeType="1"/>
              </p:cNvSpPr>
              <p:nvPr/>
            </p:nvSpPr>
            <p:spPr bwMode="auto">
              <a:xfrm flipH="1" flipV="1">
                <a:off x="1189" y="2738"/>
                <a:ext cx="137"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11" name="Line 107"/>
              <p:cNvSpPr>
                <a:spLocks noChangeShapeType="1"/>
              </p:cNvSpPr>
              <p:nvPr/>
            </p:nvSpPr>
            <p:spPr bwMode="auto">
              <a:xfrm>
                <a:off x="1251" y="2799"/>
                <a:ext cx="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12" name="Line 108"/>
              <p:cNvSpPr>
                <a:spLocks noChangeShapeType="1"/>
              </p:cNvSpPr>
              <p:nvPr/>
            </p:nvSpPr>
            <p:spPr bwMode="auto">
              <a:xfrm>
                <a:off x="1251" y="2738"/>
                <a:ext cx="137"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483" name="Freeform 109"/>
            <p:cNvSpPr>
              <a:spLocks/>
            </p:cNvSpPr>
            <p:nvPr/>
          </p:nvSpPr>
          <p:spPr bwMode="auto">
            <a:xfrm>
              <a:off x="417" y="808"/>
              <a:ext cx="74" cy="137"/>
            </a:xfrm>
            <a:custGeom>
              <a:avLst/>
              <a:gdLst>
                <a:gd name="T0" fmla="*/ 0 w 328"/>
                <a:gd name="T1" fmla="*/ 0 h 615"/>
                <a:gd name="T2" fmla="*/ 0 w 328"/>
                <a:gd name="T3" fmla="*/ 7 h 615"/>
                <a:gd name="T4" fmla="*/ 4 w 328"/>
                <a:gd name="T5" fmla="*/ 0 h 615"/>
                <a:gd name="T6" fmla="*/ 0 60000 65536"/>
                <a:gd name="T7" fmla="*/ 0 60000 65536"/>
                <a:gd name="T8" fmla="*/ 0 60000 65536"/>
              </a:gdLst>
              <a:ahLst/>
              <a:cxnLst>
                <a:cxn ang="T6">
                  <a:pos x="T0" y="T1"/>
                </a:cxn>
                <a:cxn ang="T7">
                  <a:pos x="T2" y="T3"/>
                </a:cxn>
                <a:cxn ang="T8">
                  <a:pos x="T4" y="T5"/>
                </a:cxn>
              </a:cxnLst>
              <a:rect l="0" t="0" r="r" b="b"/>
              <a:pathLst>
                <a:path w="328" h="615">
                  <a:moveTo>
                    <a:pt x="1" y="0"/>
                  </a:moveTo>
                  <a:lnTo>
                    <a:pt x="0" y="615"/>
                  </a:lnTo>
                  <a:lnTo>
                    <a:pt x="32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84" name="Freeform 110"/>
            <p:cNvSpPr>
              <a:spLocks/>
            </p:cNvSpPr>
            <p:nvPr/>
          </p:nvSpPr>
          <p:spPr bwMode="auto">
            <a:xfrm>
              <a:off x="2589" y="1606"/>
              <a:ext cx="97" cy="149"/>
            </a:xfrm>
            <a:custGeom>
              <a:avLst/>
              <a:gdLst>
                <a:gd name="T0" fmla="*/ 0 w 430"/>
                <a:gd name="T1" fmla="*/ 0 h 661"/>
                <a:gd name="T2" fmla="*/ 0 w 430"/>
                <a:gd name="T3" fmla="*/ 7 h 661"/>
                <a:gd name="T4" fmla="*/ 2 w 430"/>
                <a:gd name="T5" fmla="*/ 3 h 661"/>
                <a:gd name="T6" fmla="*/ 2 w 430"/>
                <a:gd name="T7" fmla="*/ 8 h 661"/>
                <a:gd name="T8" fmla="*/ 5 w 430"/>
                <a:gd name="T9" fmla="*/ 1 h 6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0" h="661">
                  <a:moveTo>
                    <a:pt x="0" y="0"/>
                  </a:moveTo>
                  <a:lnTo>
                    <a:pt x="1" y="624"/>
                  </a:lnTo>
                  <a:lnTo>
                    <a:pt x="179" y="239"/>
                  </a:lnTo>
                  <a:lnTo>
                    <a:pt x="216" y="661"/>
                  </a:lnTo>
                  <a:lnTo>
                    <a:pt x="43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57485" name="Group 111"/>
            <p:cNvGrpSpPr>
              <a:grpSpLocks/>
            </p:cNvGrpSpPr>
            <p:nvPr/>
          </p:nvGrpSpPr>
          <p:grpSpPr bwMode="auto">
            <a:xfrm>
              <a:off x="158" y="1977"/>
              <a:ext cx="110" cy="139"/>
              <a:chOff x="158" y="1977"/>
              <a:chExt cx="110" cy="139"/>
            </a:xfrm>
          </p:grpSpPr>
          <p:sp>
            <p:nvSpPr>
              <p:cNvPr id="57508" name="Line 112"/>
              <p:cNvSpPr>
                <a:spLocks noChangeShapeType="1"/>
              </p:cNvSpPr>
              <p:nvPr/>
            </p:nvSpPr>
            <p:spPr bwMode="auto">
              <a:xfrm>
                <a:off x="194" y="1977"/>
                <a:ext cx="38" cy="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09" name="Line 113"/>
              <p:cNvSpPr>
                <a:spLocks noChangeShapeType="1"/>
              </p:cNvSpPr>
              <p:nvPr/>
            </p:nvSpPr>
            <p:spPr bwMode="auto">
              <a:xfrm flipH="1">
                <a:off x="158" y="1977"/>
                <a:ext cx="110" cy="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486" name="Freeform 114"/>
            <p:cNvSpPr>
              <a:spLocks/>
            </p:cNvSpPr>
            <p:nvPr/>
          </p:nvSpPr>
          <p:spPr bwMode="auto">
            <a:xfrm>
              <a:off x="1775" y="530"/>
              <a:ext cx="98" cy="137"/>
            </a:xfrm>
            <a:custGeom>
              <a:avLst/>
              <a:gdLst>
                <a:gd name="T0" fmla="*/ 2 w 437"/>
                <a:gd name="T1" fmla="*/ 0 h 614"/>
                <a:gd name="T2" fmla="*/ 5 w 437"/>
                <a:gd name="T3" fmla="*/ 0 h 614"/>
                <a:gd name="T4" fmla="*/ 0 w 437"/>
                <a:gd name="T5" fmla="*/ 7 h 614"/>
                <a:gd name="T6" fmla="*/ 3 w 437"/>
                <a:gd name="T7" fmla="*/ 7 h 6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 h="614">
                  <a:moveTo>
                    <a:pt x="164" y="0"/>
                  </a:moveTo>
                  <a:lnTo>
                    <a:pt x="437" y="0"/>
                  </a:lnTo>
                  <a:lnTo>
                    <a:pt x="0" y="614"/>
                  </a:lnTo>
                  <a:lnTo>
                    <a:pt x="273" y="6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87" name="Line 115"/>
            <p:cNvSpPr>
              <a:spLocks noChangeShapeType="1"/>
            </p:cNvSpPr>
            <p:nvPr/>
          </p:nvSpPr>
          <p:spPr bwMode="auto">
            <a:xfrm>
              <a:off x="1906" y="2071"/>
              <a:ext cx="841" cy="8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488" name="Group 116"/>
            <p:cNvGrpSpPr>
              <a:grpSpLocks/>
            </p:cNvGrpSpPr>
            <p:nvPr/>
          </p:nvGrpSpPr>
          <p:grpSpPr bwMode="auto">
            <a:xfrm>
              <a:off x="836" y="1775"/>
              <a:ext cx="73" cy="138"/>
              <a:chOff x="836" y="1775"/>
              <a:chExt cx="73" cy="138"/>
            </a:xfrm>
          </p:grpSpPr>
          <p:sp>
            <p:nvSpPr>
              <p:cNvPr id="57506" name="Freeform 117"/>
              <p:cNvSpPr>
                <a:spLocks/>
              </p:cNvSpPr>
              <p:nvPr/>
            </p:nvSpPr>
            <p:spPr bwMode="auto">
              <a:xfrm>
                <a:off x="836" y="1775"/>
                <a:ext cx="73" cy="138"/>
              </a:xfrm>
              <a:custGeom>
                <a:avLst/>
                <a:gdLst>
                  <a:gd name="T0" fmla="*/ 0 w 328"/>
                  <a:gd name="T1" fmla="*/ 7 h 614"/>
                  <a:gd name="T2" fmla="*/ 4 w 328"/>
                  <a:gd name="T3" fmla="*/ 0 h 614"/>
                  <a:gd name="T4" fmla="*/ 4 w 328"/>
                  <a:gd name="T5" fmla="*/ 7 h 614"/>
                  <a:gd name="T6" fmla="*/ 0 60000 65536"/>
                  <a:gd name="T7" fmla="*/ 0 60000 65536"/>
                  <a:gd name="T8" fmla="*/ 0 60000 65536"/>
                </a:gdLst>
                <a:ahLst/>
                <a:cxnLst>
                  <a:cxn ang="T6">
                    <a:pos x="T0" y="T1"/>
                  </a:cxn>
                  <a:cxn ang="T7">
                    <a:pos x="T2" y="T3"/>
                  </a:cxn>
                  <a:cxn ang="T8">
                    <a:pos x="T4" y="T5"/>
                  </a:cxn>
                </a:cxnLst>
                <a:rect l="0" t="0" r="r" b="b"/>
                <a:pathLst>
                  <a:path w="328" h="614">
                    <a:moveTo>
                      <a:pt x="0" y="614"/>
                    </a:moveTo>
                    <a:lnTo>
                      <a:pt x="328" y="0"/>
                    </a:lnTo>
                    <a:lnTo>
                      <a:pt x="328" y="6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07" name="Line 118"/>
              <p:cNvSpPr>
                <a:spLocks noChangeShapeType="1"/>
              </p:cNvSpPr>
              <p:nvPr/>
            </p:nvSpPr>
            <p:spPr bwMode="auto">
              <a:xfrm flipH="1">
                <a:off x="856" y="1876"/>
                <a:ext cx="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7489" name="Group 119"/>
            <p:cNvGrpSpPr>
              <a:grpSpLocks/>
            </p:cNvGrpSpPr>
            <p:nvPr/>
          </p:nvGrpSpPr>
          <p:grpSpPr bwMode="auto">
            <a:xfrm>
              <a:off x="1362" y="889"/>
              <a:ext cx="86" cy="138"/>
              <a:chOff x="1362" y="889"/>
              <a:chExt cx="86" cy="138"/>
            </a:xfrm>
          </p:grpSpPr>
          <p:sp>
            <p:nvSpPr>
              <p:cNvPr id="57504" name="Freeform 120"/>
              <p:cNvSpPr>
                <a:spLocks/>
              </p:cNvSpPr>
              <p:nvPr/>
            </p:nvSpPr>
            <p:spPr bwMode="auto">
              <a:xfrm>
                <a:off x="1362" y="951"/>
                <a:ext cx="73" cy="76"/>
              </a:xfrm>
              <a:custGeom>
                <a:avLst/>
                <a:gdLst>
                  <a:gd name="T0" fmla="*/ 0 w 326"/>
                  <a:gd name="T1" fmla="*/ 4 h 342"/>
                  <a:gd name="T2" fmla="*/ 2 w 326"/>
                  <a:gd name="T3" fmla="*/ 4 h 342"/>
                  <a:gd name="T4" fmla="*/ 2 w 326"/>
                  <a:gd name="T5" fmla="*/ 4 h 342"/>
                  <a:gd name="T6" fmla="*/ 2 w 326"/>
                  <a:gd name="T7" fmla="*/ 4 h 342"/>
                  <a:gd name="T8" fmla="*/ 2 w 326"/>
                  <a:gd name="T9" fmla="*/ 4 h 342"/>
                  <a:gd name="T10" fmla="*/ 2 w 326"/>
                  <a:gd name="T11" fmla="*/ 4 h 342"/>
                  <a:gd name="T12" fmla="*/ 2 w 326"/>
                  <a:gd name="T13" fmla="*/ 4 h 342"/>
                  <a:gd name="T14" fmla="*/ 2 w 326"/>
                  <a:gd name="T15" fmla="*/ 4 h 342"/>
                  <a:gd name="T16" fmla="*/ 2 w 326"/>
                  <a:gd name="T17" fmla="*/ 4 h 342"/>
                  <a:gd name="T18" fmla="*/ 2 w 326"/>
                  <a:gd name="T19" fmla="*/ 3 h 342"/>
                  <a:gd name="T20" fmla="*/ 3 w 326"/>
                  <a:gd name="T21" fmla="*/ 3 h 342"/>
                  <a:gd name="T22" fmla="*/ 3 w 326"/>
                  <a:gd name="T23" fmla="*/ 3 h 342"/>
                  <a:gd name="T24" fmla="*/ 3 w 326"/>
                  <a:gd name="T25" fmla="*/ 3 h 342"/>
                  <a:gd name="T26" fmla="*/ 3 w 326"/>
                  <a:gd name="T27" fmla="*/ 3 h 342"/>
                  <a:gd name="T28" fmla="*/ 3 w 326"/>
                  <a:gd name="T29" fmla="*/ 3 h 342"/>
                  <a:gd name="T30" fmla="*/ 3 w 326"/>
                  <a:gd name="T31" fmla="*/ 3 h 342"/>
                  <a:gd name="T32" fmla="*/ 3 w 326"/>
                  <a:gd name="T33" fmla="*/ 3 h 342"/>
                  <a:gd name="T34" fmla="*/ 3 w 326"/>
                  <a:gd name="T35" fmla="*/ 2 h 342"/>
                  <a:gd name="T36" fmla="*/ 3 w 326"/>
                  <a:gd name="T37" fmla="*/ 2 h 342"/>
                  <a:gd name="T38" fmla="*/ 3 w 326"/>
                  <a:gd name="T39" fmla="*/ 2 h 342"/>
                  <a:gd name="T40" fmla="*/ 4 w 326"/>
                  <a:gd name="T41" fmla="*/ 2 h 342"/>
                  <a:gd name="T42" fmla="*/ 4 w 326"/>
                  <a:gd name="T43" fmla="*/ 2 h 342"/>
                  <a:gd name="T44" fmla="*/ 4 w 326"/>
                  <a:gd name="T45" fmla="*/ 2 h 342"/>
                  <a:gd name="T46" fmla="*/ 4 w 326"/>
                  <a:gd name="T47" fmla="*/ 2 h 342"/>
                  <a:gd name="T48" fmla="*/ 4 w 326"/>
                  <a:gd name="T49" fmla="*/ 1 h 342"/>
                  <a:gd name="T50" fmla="*/ 4 w 326"/>
                  <a:gd name="T51" fmla="*/ 1 h 342"/>
                  <a:gd name="T52" fmla="*/ 4 w 326"/>
                  <a:gd name="T53" fmla="*/ 1 h 342"/>
                  <a:gd name="T54" fmla="*/ 4 w 326"/>
                  <a:gd name="T55" fmla="*/ 1 h 342"/>
                  <a:gd name="T56" fmla="*/ 4 w 326"/>
                  <a:gd name="T57" fmla="*/ 1 h 342"/>
                  <a:gd name="T58" fmla="*/ 4 w 326"/>
                  <a:gd name="T59" fmla="*/ 1 h 342"/>
                  <a:gd name="T60" fmla="*/ 4 w 326"/>
                  <a:gd name="T61" fmla="*/ 1 h 342"/>
                  <a:gd name="T62" fmla="*/ 4 w 326"/>
                  <a:gd name="T63" fmla="*/ 0 h 342"/>
                  <a:gd name="T64" fmla="*/ 3 w 326"/>
                  <a:gd name="T65" fmla="*/ 0 h 342"/>
                  <a:gd name="T66" fmla="*/ 3 w 326"/>
                  <a:gd name="T67" fmla="*/ 0 h 342"/>
                  <a:gd name="T68" fmla="*/ 3 w 326"/>
                  <a:gd name="T69" fmla="*/ 0 h 342"/>
                  <a:gd name="T70" fmla="*/ 3 w 326"/>
                  <a:gd name="T71" fmla="*/ 0 h 342"/>
                  <a:gd name="T72" fmla="*/ 3 w 326"/>
                  <a:gd name="T73" fmla="*/ 0 h 342"/>
                  <a:gd name="T74" fmla="*/ 3 w 326"/>
                  <a:gd name="T75" fmla="*/ 0 h 342"/>
                  <a:gd name="T76" fmla="*/ 3 w 326"/>
                  <a:gd name="T77" fmla="*/ 0 h 342"/>
                  <a:gd name="T78" fmla="*/ 3 w 326"/>
                  <a:gd name="T79" fmla="*/ 0 h 342"/>
                  <a:gd name="T80" fmla="*/ 3 w 326"/>
                  <a:gd name="T81" fmla="*/ 0 h 342"/>
                  <a:gd name="T82" fmla="*/ 2 w 326"/>
                  <a:gd name="T83" fmla="*/ 0 h 342"/>
                  <a:gd name="T84" fmla="*/ 1 w 326"/>
                  <a:gd name="T85" fmla="*/ 0 h 3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26" h="342">
                    <a:moveTo>
                      <a:pt x="0" y="342"/>
                    </a:moveTo>
                    <a:lnTo>
                      <a:pt x="136" y="342"/>
                    </a:lnTo>
                    <a:lnTo>
                      <a:pt x="147" y="341"/>
                    </a:lnTo>
                    <a:lnTo>
                      <a:pt x="158" y="340"/>
                    </a:lnTo>
                    <a:lnTo>
                      <a:pt x="169" y="337"/>
                    </a:lnTo>
                    <a:lnTo>
                      <a:pt x="180" y="333"/>
                    </a:lnTo>
                    <a:lnTo>
                      <a:pt x="192" y="329"/>
                    </a:lnTo>
                    <a:lnTo>
                      <a:pt x="203" y="323"/>
                    </a:lnTo>
                    <a:lnTo>
                      <a:pt x="214" y="316"/>
                    </a:lnTo>
                    <a:lnTo>
                      <a:pt x="225" y="309"/>
                    </a:lnTo>
                    <a:lnTo>
                      <a:pt x="235" y="301"/>
                    </a:lnTo>
                    <a:lnTo>
                      <a:pt x="246" y="292"/>
                    </a:lnTo>
                    <a:lnTo>
                      <a:pt x="256" y="282"/>
                    </a:lnTo>
                    <a:lnTo>
                      <a:pt x="265" y="272"/>
                    </a:lnTo>
                    <a:lnTo>
                      <a:pt x="274" y="260"/>
                    </a:lnTo>
                    <a:lnTo>
                      <a:pt x="282" y="248"/>
                    </a:lnTo>
                    <a:lnTo>
                      <a:pt x="291" y="237"/>
                    </a:lnTo>
                    <a:lnTo>
                      <a:pt x="297" y="224"/>
                    </a:lnTo>
                    <a:lnTo>
                      <a:pt x="303" y="211"/>
                    </a:lnTo>
                    <a:lnTo>
                      <a:pt x="309" y="198"/>
                    </a:lnTo>
                    <a:lnTo>
                      <a:pt x="314" y="184"/>
                    </a:lnTo>
                    <a:lnTo>
                      <a:pt x="318" y="172"/>
                    </a:lnTo>
                    <a:lnTo>
                      <a:pt x="322" y="158"/>
                    </a:lnTo>
                    <a:lnTo>
                      <a:pt x="324" y="145"/>
                    </a:lnTo>
                    <a:lnTo>
                      <a:pt x="325" y="131"/>
                    </a:lnTo>
                    <a:lnTo>
                      <a:pt x="326" y="118"/>
                    </a:lnTo>
                    <a:lnTo>
                      <a:pt x="325" y="106"/>
                    </a:lnTo>
                    <a:lnTo>
                      <a:pt x="324" y="94"/>
                    </a:lnTo>
                    <a:lnTo>
                      <a:pt x="322" y="82"/>
                    </a:lnTo>
                    <a:lnTo>
                      <a:pt x="318" y="70"/>
                    </a:lnTo>
                    <a:lnTo>
                      <a:pt x="315" y="61"/>
                    </a:lnTo>
                    <a:lnTo>
                      <a:pt x="311" y="50"/>
                    </a:lnTo>
                    <a:lnTo>
                      <a:pt x="305" y="42"/>
                    </a:lnTo>
                    <a:lnTo>
                      <a:pt x="299" y="33"/>
                    </a:lnTo>
                    <a:lnTo>
                      <a:pt x="292" y="26"/>
                    </a:lnTo>
                    <a:lnTo>
                      <a:pt x="284" y="19"/>
                    </a:lnTo>
                    <a:lnTo>
                      <a:pt x="276" y="14"/>
                    </a:lnTo>
                    <a:lnTo>
                      <a:pt x="267" y="9"/>
                    </a:lnTo>
                    <a:lnTo>
                      <a:pt x="258" y="5"/>
                    </a:lnTo>
                    <a:lnTo>
                      <a:pt x="248" y="2"/>
                    </a:lnTo>
                    <a:lnTo>
                      <a:pt x="237" y="1"/>
                    </a:lnTo>
                    <a:lnTo>
                      <a:pt x="227" y="0"/>
                    </a:lnTo>
                    <a:lnTo>
                      <a:pt x="9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05" name="Freeform 121"/>
              <p:cNvSpPr>
                <a:spLocks/>
              </p:cNvSpPr>
              <p:nvPr/>
            </p:nvSpPr>
            <p:spPr bwMode="auto">
              <a:xfrm>
                <a:off x="1362" y="889"/>
                <a:ext cx="86" cy="138"/>
              </a:xfrm>
              <a:custGeom>
                <a:avLst/>
                <a:gdLst>
                  <a:gd name="T0" fmla="*/ 3 w 379"/>
                  <a:gd name="T1" fmla="*/ 3 h 614"/>
                  <a:gd name="T2" fmla="*/ 3 w 379"/>
                  <a:gd name="T3" fmla="*/ 3 h 614"/>
                  <a:gd name="T4" fmla="*/ 3 w 379"/>
                  <a:gd name="T5" fmla="*/ 3 h 614"/>
                  <a:gd name="T6" fmla="*/ 3 w 379"/>
                  <a:gd name="T7" fmla="*/ 3 h 614"/>
                  <a:gd name="T8" fmla="*/ 3 w 379"/>
                  <a:gd name="T9" fmla="*/ 3 h 614"/>
                  <a:gd name="T10" fmla="*/ 3 w 379"/>
                  <a:gd name="T11" fmla="*/ 3 h 614"/>
                  <a:gd name="T12" fmla="*/ 3 w 379"/>
                  <a:gd name="T13" fmla="*/ 3 h 614"/>
                  <a:gd name="T14" fmla="*/ 3 w 379"/>
                  <a:gd name="T15" fmla="*/ 3 h 614"/>
                  <a:gd name="T16" fmla="*/ 4 w 379"/>
                  <a:gd name="T17" fmla="*/ 3 h 614"/>
                  <a:gd name="T18" fmla="*/ 4 w 379"/>
                  <a:gd name="T19" fmla="*/ 3 h 614"/>
                  <a:gd name="T20" fmla="*/ 4 w 379"/>
                  <a:gd name="T21" fmla="*/ 2 h 614"/>
                  <a:gd name="T22" fmla="*/ 4 w 379"/>
                  <a:gd name="T23" fmla="*/ 2 h 614"/>
                  <a:gd name="T24" fmla="*/ 4 w 379"/>
                  <a:gd name="T25" fmla="*/ 2 h 614"/>
                  <a:gd name="T26" fmla="*/ 4 w 379"/>
                  <a:gd name="T27" fmla="*/ 2 h 614"/>
                  <a:gd name="T28" fmla="*/ 4 w 379"/>
                  <a:gd name="T29" fmla="*/ 2 h 614"/>
                  <a:gd name="T30" fmla="*/ 4 w 379"/>
                  <a:gd name="T31" fmla="*/ 2 h 614"/>
                  <a:gd name="T32" fmla="*/ 4 w 379"/>
                  <a:gd name="T33" fmla="*/ 2 h 614"/>
                  <a:gd name="T34" fmla="*/ 4 w 379"/>
                  <a:gd name="T35" fmla="*/ 2 h 614"/>
                  <a:gd name="T36" fmla="*/ 4 w 379"/>
                  <a:gd name="T37" fmla="*/ 2 h 614"/>
                  <a:gd name="T38" fmla="*/ 4 w 379"/>
                  <a:gd name="T39" fmla="*/ 1 h 614"/>
                  <a:gd name="T40" fmla="*/ 5 w 379"/>
                  <a:gd name="T41" fmla="*/ 1 h 614"/>
                  <a:gd name="T42" fmla="*/ 5 w 379"/>
                  <a:gd name="T43" fmla="*/ 1 h 614"/>
                  <a:gd name="T44" fmla="*/ 5 w 379"/>
                  <a:gd name="T45" fmla="*/ 1 h 614"/>
                  <a:gd name="T46" fmla="*/ 5 w 379"/>
                  <a:gd name="T47" fmla="*/ 1 h 614"/>
                  <a:gd name="T48" fmla="*/ 5 w 379"/>
                  <a:gd name="T49" fmla="*/ 1 h 614"/>
                  <a:gd name="T50" fmla="*/ 4 w 379"/>
                  <a:gd name="T51" fmla="*/ 1 h 614"/>
                  <a:gd name="T52" fmla="*/ 4 w 379"/>
                  <a:gd name="T53" fmla="*/ 0 h 614"/>
                  <a:gd name="T54" fmla="*/ 4 w 379"/>
                  <a:gd name="T55" fmla="*/ 0 h 614"/>
                  <a:gd name="T56" fmla="*/ 4 w 379"/>
                  <a:gd name="T57" fmla="*/ 0 h 614"/>
                  <a:gd name="T58" fmla="*/ 4 w 379"/>
                  <a:gd name="T59" fmla="*/ 0 h 614"/>
                  <a:gd name="T60" fmla="*/ 4 w 379"/>
                  <a:gd name="T61" fmla="*/ 0 h 614"/>
                  <a:gd name="T62" fmla="*/ 4 w 379"/>
                  <a:gd name="T63" fmla="*/ 0 h 614"/>
                  <a:gd name="T64" fmla="*/ 4 w 379"/>
                  <a:gd name="T65" fmla="*/ 0 h 614"/>
                  <a:gd name="T66" fmla="*/ 4 w 379"/>
                  <a:gd name="T67" fmla="*/ 0 h 614"/>
                  <a:gd name="T68" fmla="*/ 4 w 379"/>
                  <a:gd name="T69" fmla="*/ 0 h 614"/>
                  <a:gd name="T70" fmla="*/ 4 w 379"/>
                  <a:gd name="T71" fmla="*/ 0 h 614"/>
                  <a:gd name="T72" fmla="*/ 3 w 379"/>
                  <a:gd name="T73" fmla="*/ 0 h 614"/>
                  <a:gd name="T74" fmla="*/ 2 w 379"/>
                  <a:gd name="T75" fmla="*/ 0 h 614"/>
                  <a:gd name="T76" fmla="*/ 0 w 379"/>
                  <a:gd name="T77" fmla="*/ 7 h 6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79" h="614">
                    <a:moveTo>
                      <a:pt x="227" y="272"/>
                    </a:moveTo>
                    <a:lnTo>
                      <a:pt x="237" y="272"/>
                    </a:lnTo>
                    <a:lnTo>
                      <a:pt x="247" y="270"/>
                    </a:lnTo>
                    <a:lnTo>
                      <a:pt x="257" y="268"/>
                    </a:lnTo>
                    <a:lnTo>
                      <a:pt x="267" y="265"/>
                    </a:lnTo>
                    <a:lnTo>
                      <a:pt x="277" y="259"/>
                    </a:lnTo>
                    <a:lnTo>
                      <a:pt x="286" y="254"/>
                    </a:lnTo>
                    <a:lnTo>
                      <a:pt x="296" y="248"/>
                    </a:lnTo>
                    <a:lnTo>
                      <a:pt x="306" y="240"/>
                    </a:lnTo>
                    <a:lnTo>
                      <a:pt x="315" y="233"/>
                    </a:lnTo>
                    <a:lnTo>
                      <a:pt x="324" y="224"/>
                    </a:lnTo>
                    <a:lnTo>
                      <a:pt x="332" y="215"/>
                    </a:lnTo>
                    <a:lnTo>
                      <a:pt x="340" y="204"/>
                    </a:lnTo>
                    <a:lnTo>
                      <a:pt x="347" y="193"/>
                    </a:lnTo>
                    <a:lnTo>
                      <a:pt x="354" y="183"/>
                    </a:lnTo>
                    <a:lnTo>
                      <a:pt x="360" y="171"/>
                    </a:lnTo>
                    <a:lnTo>
                      <a:pt x="365" y="159"/>
                    </a:lnTo>
                    <a:lnTo>
                      <a:pt x="369" y="148"/>
                    </a:lnTo>
                    <a:lnTo>
                      <a:pt x="373" y="136"/>
                    </a:lnTo>
                    <a:lnTo>
                      <a:pt x="376" y="124"/>
                    </a:lnTo>
                    <a:lnTo>
                      <a:pt x="378" y="112"/>
                    </a:lnTo>
                    <a:lnTo>
                      <a:pt x="379" y="101"/>
                    </a:lnTo>
                    <a:lnTo>
                      <a:pt x="379" y="89"/>
                    </a:lnTo>
                    <a:lnTo>
                      <a:pt x="378" y="78"/>
                    </a:lnTo>
                    <a:lnTo>
                      <a:pt x="377" y="68"/>
                    </a:lnTo>
                    <a:lnTo>
                      <a:pt x="374" y="58"/>
                    </a:lnTo>
                    <a:lnTo>
                      <a:pt x="371" y="49"/>
                    </a:lnTo>
                    <a:lnTo>
                      <a:pt x="367" y="39"/>
                    </a:lnTo>
                    <a:lnTo>
                      <a:pt x="362" y="32"/>
                    </a:lnTo>
                    <a:lnTo>
                      <a:pt x="357" y="24"/>
                    </a:lnTo>
                    <a:lnTo>
                      <a:pt x="350" y="18"/>
                    </a:lnTo>
                    <a:lnTo>
                      <a:pt x="343" y="12"/>
                    </a:lnTo>
                    <a:lnTo>
                      <a:pt x="335" y="8"/>
                    </a:lnTo>
                    <a:lnTo>
                      <a:pt x="328" y="4"/>
                    </a:lnTo>
                    <a:lnTo>
                      <a:pt x="318" y="2"/>
                    </a:lnTo>
                    <a:lnTo>
                      <a:pt x="310" y="0"/>
                    </a:lnTo>
                    <a:lnTo>
                      <a:pt x="300" y="0"/>
                    </a:lnTo>
                    <a:lnTo>
                      <a:pt x="164" y="0"/>
                    </a:lnTo>
                    <a:lnTo>
                      <a:pt x="0" y="6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7490" name="Group 122"/>
            <p:cNvGrpSpPr>
              <a:grpSpLocks/>
            </p:cNvGrpSpPr>
            <p:nvPr/>
          </p:nvGrpSpPr>
          <p:grpSpPr bwMode="auto">
            <a:xfrm>
              <a:off x="1933" y="2354"/>
              <a:ext cx="79" cy="139"/>
              <a:chOff x="1933" y="2354"/>
              <a:chExt cx="79" cy="139"/>
            </a:xfrm>
          </p:grpSpPr>
          <p:sp>
            <p:nvSpPr>
              <p:cNvPr id="57499" name="Line 123"/>
              <p:cNvSpPr>
                <a:spLocks noChangeShapeType="1"/>
              </p:cNvSpPr>
              <p:nvPr/>
            </p:nvSpPr>
            <p:spPr bwMode="auto">
              <a:xfrm flipH="1">
                <a:off x="1953" y="2493"/>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00" name="Freeform 124"/>
              <p:cNvSpPr>
                <a:spLocks/>
              </p:cNvSpPr>
              <p:nvPr/>
            </p:nvSpPr>
            <p:spPr bwMode="auto">
              <a:xfrm>
                <a:off x="1933" y="2458"/>
                <a:ext cx="20" cy="35"/>
              </a:xfrm>
              <a:custGeom>
                <a:avLst/>
                <a:gdLst>
                  <a:gd name="T0" fmla="*/ 0 w 88"/>
                  <a:gd name="T1" fmla="*/ 0 h 153"/>
                  <a:gd name="T2" fmla="*/ 0 w 88"/>
                  <a:gd name="T3" fmla="*/ 0 h 153"/>
                  <a:gd name="T4" fmla="*/ 0 w 88"/>
                  <a:gd name="T5" fmla="*/ 0 h 153"/>
                  <a:gd name="T6" fmla="*/ 0 w 88"/>
                  <a:gd name="T7" fmla="*/ 0 h 153"/>
                  <a:gd name="T8" fmla="*/ 0 w 88"/>
                  <a:gd name="T9" fmla="*/ 0 h 153"/>
                  <a:gd name="T10" fmla="*/ 0 w 88"/>
                  <a:gd name="T11" fmla="*/ 0 h 153"/>
                  <a:gd name="T12" fmla="*/ 0 w 88"/>
                  <a:gd name="T13" fmla="*/ 0 h 153"/>
                  <a:gd name="T14" fmla="*/ 0 w 88"/>
                  <a:gd name="T15" fmla="*/ 1 h 153"/>
                  <a:gd name="T16" fmla="*/ 0 w 88"/>
                  <a:gd name="T17" fmla="*/ 1 h 153"/>
                  <a:gd name="T18" fmla="*/ 0 w 88"/>
                  <a:gd name="T19" fmla="*/ 1 h 153"/>
                  <a:gd name="T20" fmla="*/ 0 w 88"/>
                  <a:gd name="T21" fmla="*/ 1 h 153"/>
                  <a:gd name="T22" fmla="*/ 0 w 88"/>
                  <a:gd name="T23" fmla="*/ 1 h 153"/>
                  <a:gd name="T24" fmla="*/ 0 w 88"/>
                  <a:gd name="T25" fmla="*/ 1 h 153"/>
                  <a:gd name="T26" fmla="*/ 0 w 88"/>
                  <a:gd name="T27" fmla="*/ 1 h 153"/>
                  <a:gd name="T28" fmla="*/ 0 w 88"/>
                  <a:gd name="T29" fmla="*/ 1 h 153"/>
                  <a:gd name="T30" fmla="*/ 0 w 88"/>
                  <a:gd name="T31" fmla="*/ 1 h 153"/>
                  <a:gd name="T32" fmla="*/ 0 w 88"/>
                  <a:gd name="T33" fmla="*/ 1 h 153"/>
                  <a:gd name="T34" fmla="*/ 0 w 88"/>
                  <a:gd name="T35" fmla="*/ 1 h 153"/>
                  <a:gd name="T36" fmla="*/ 0 w 88"/>
                  <a:gd name="T37" fmla="*/ 1 h 153"/>
                  <a:gd name="T38" fmla="*/ 0 w 88"/>
                  <a:gd name="T39" fmla="*/ 1 h 153"/>
                  <a:gd name="T40" fmla="*/ 0 w 88"/>
                  <a:gd name="T41" fmla="*/ 2 h 153"/>
                  <a:gd name="T42" fmla="*/ 0 w 88"/>
                  <a:gd name="T43" fmla="*/ 2 h 153"/>
                  <a:gd name="T44" fmla="*/ 0 w 88"/>
                  <a:gd name="T45" fmla="*/ 2 h 153"/>
                  <a:gd name="T46" fmla="*/ 0 w 88"/>
                  <a:gd name="T47" fmla="*/ 2 h 153"/>
                  <a:gd name="T48" fmla="*/ 0 w 88"/>
                  <a:gd name="T49" fmla="*/ 2 h 153"/>
                  <a:gd name="T50" fmla="*/ 1 w 88"/>
                  <a:gd name="T51" fmla="*/ 2 h 153"/>
                  <a:gd name="T52" fmla="*/ 1 w 88"/>
                  <a:gd name="T53" fmla="*/ 2 h 153"/>
                  <a:gd name="T54" fmla="*/ 1 w 88"/>
                  <a:gd name="T55" fmla="*/ 2 h 153"/>
                  <a:gd name="T56" fmla="*/ 1 w 88"/>
                  <a:gd name="T57" fmla="*/ 2 h 153"/>
                  <a:gd name="T58" fmla="*/ 1 w 88"/>
                  <a:gd name="T59" fmla="*/ 2 h 153"/>
                  <a:gd name="T60" fmla="*/ 1 w 88"/>
                  <a:gd name="T61" fmla="*/ 2 h 153"/>
                  <a:gd name="T62" fmla="*/ 1 w 88"/>
                  <a:gd name="T63" fmla="*/ 2 h 153"/>
                  <a:gd name="T64" fmla="*/ 1 w 88"/>
                  <a:gd name="T65" fmla="*/ 2 h 1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8" h="153">
                    <a:moveTo>
                      <a:pt x="6" y="0"/>
                    </a:moveTo>
                    <a:lnTo>
                      <a:pt x="4" y="7"/>
                    </a:lnTo>
                    <a:lnTo>
                      <a:pt x="3" y="15"/>
                    </a:lnTo>
                    <a:lnTo>
                      <a:pt x="2" y="22"/>
                    </a:lnTo>
                    <a:lnTo>
                      <a:pt x="1" y="30"/>
                    </a:lnTo>
                    <a:lnTo>
                      <a:pt x="0" y="37"/>
                    </a:lnTo>
                    <a:lnTo>
                      <a:pt x="0" y="43"/>
                    </a:lnTo>
                    <a:lnTo>
                      <a:pt x="0" y="51"/>
                    </a:lnTo>
                    <a:lnTo>
                      <a:pt x="0" y="58"/>
                    </a:lnTo>
                    <a:lnTo>
                      <a:pt x="1" y="65"/>
                    </a:lnTo>
                    <a:lnTo>
                      <a:pt x="2" y="72"/>
                    </a:lnTo>
                    <a:lnTo>
                      <a:pt x="3" y="78"/>
                    </a:lnTo>
                    <a:lnTo>
                      <a:pt x="4" y="85"/>
                    </a:lnTo>
                    <a:lnTo>
                      <a:pt x="6" y="90"/>
                    </a:lnTo>
                    <a:lnTo>
                      <a:pt x="8" y="97"/>
                    </a:lnTo>
                    <a:lnTo>
                      <a:pt x="10" y="102"/>
                    </a:lnTo>
                    <a:lnTo>
                      <a:pt x="14" y="108"/>
                    </a:lnTo>
                    <a:lnTo>
                      <a:pt x="16" y="113"/>
                    </a:lnTo>
                    <a:lnTo>
                      <a:pt x="19" y="118"/>
                    </a:lnTo>
                    <a:lnTo>
                      <a:pt x="23" y="122"/>
                    </a:lnTo>
                    <a:lnTo>
                      <a:pt x="26" y="126"/>
                    </a:lnTo>
                    <a:lnTo>
                      <a:pt x="31" y="131"/>
                    </a:lnTo>
                    <a:lnTo>
                      <a:pt x="35" y="135"/>
                    </a:lnTo>
                    <a:lnTo>
                      <a:pt x="39" y="138"/>
                    </a:lnTo>
                    <a:lnTo>
                      <a:pt x="45" y="141"/>
                    </a:lnTo>
                    <a:lnTo>
                      <a:pt x="49" y="143"/>
                    </a:lnTo>
                    <a:lnTo>
                      <a:pt x="54" y="147"/>
                    </a:lnTo>
                    <a:lnTo>
                      <a:pt x="59" y="148"/>
                    </a:lnTo>
                    <a:lnTo>
                      <a:pt x="65" y="150"/>
                    </a:lnTo>
                    <a:lnTo>
                      <a:pt x="70" y="151"/>
                    </a:lnTo>
                    <a:lnTo>
                      <a:pt x="76" y="152"/>
                    </a:lnTo>
                    <a:lnTo>
                      <a:pt x="82" y="153"/>
                    </a:lnTo>
                    <a:lnTo>
                      <a:pt x="88" y="1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01" name="Line 125"/>
              <p:cNvSpPr>
                <a:spLocks noChangeShapeType="1"/>
              </p:cNvSpPr>
              <p:nvPr/>
            </p:nvSpPr>
            <p:spPr bwMode="auto">
              <a:xfrm flipV="1">
                <a:off x="1934" y="2389"/>
                <a:ext cx="19"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502" name="Freeform 126"/>
              <p:cNvSpPr>
                <a:spLocks/>
              </p:cNvSpPr>
              <p:nvPr/>
            </p:nvSpPr>
            <p:spPr bwMode="auto">
              <a:xfrm>
                <a:off x="1953" y="2354"/>
                <a:ext cx="36" cy="35"/>
              </a:xfrm>
              <a:custGeom>
                <a:avLst/>
                <a:gdLst>
                  <a:gd name="T0" fmla="*/ 2 w 164"/>
                  <a:gd name="T1" fmla="*/ 0 h 153"/>
                  <a:gd name="T2" fmla="*/ 2 w 164"/>
                  <a:gd name="T3" fmla="*/ 0 h 153"/>
                  <a:gd name="T4" fmla="*/ 2 w 164"/>
                  <a:gd name="T5" fmla="*/ 0 h 153"/>
                  <a:gd name="T6" fmla="*/ 2 w 164"/>
                  <a:gd name="T7" fmla="*/ 0 h 153"/>
                  <a:gd name="T8" fmla="*/ 2 w 164"/>
                  <a:gd name="T9" fmla="*/ 0 h 153"/>
                  <a:gd name="T10" fmla="*/ 1 w 164"/>
                  <a:gd name="T11" fmla="*/ 0 h 153"/>
                  <a:gd name="T12" fmla="*/ 1 w 164"/>
                  <a:gd name="T13" fmla="*/ 0 h 153"/>
                  <a:gd name="T14" fmla="*/ 1 w 164"/>
                  <a:gd name="T15" fmla="*/ 0 h 153"/>
                  <a:gd name="T16" fmla="*/ 1 w 164"/>
                  <a:gd name="T17" fmla="*/ 0 h 153"/>
                  <a:gd name="T18" fmla="*/ 1 w 164"/>
                  <a:gd name="T19" fmla="*/ 0 h 153"/>
                  <a:gd name="T20" fmla="*/ 1 w 164"/>
                  <a:gd name="T21" fmla="*/ 0 h 153"/>
                  <a:gd name="T22" fmla="*/ 1 w 164"/>
                  <a:gd name="T23" fmla="*/ 0 h 153"/>
                  <a:gd name="T24" fmla="*/ 1 w 164"/>
                  <a:gd name="T25" fmla="*/ 0 h 153"/>
                  <a:gd name="T26" fmla="*/ 1 w 164"/>
                  <a:gd name="T27" fmla="*/ 0 h 153"/>
                  <a:gd name="T28" fmla="*/ 1 w 164"/>
                  <a:gd name="T29" fmla="*/ 0 h 153"/>
                  <a:gd name="T30" fmla="*/ 1 w 164"/>
                  <a:gd name="T31" fmla="*/ 0 h 153"/>
                  <a:gd name="T32" fmla="*/ 1 w 164"/>
                  <a:gd name="T33" fmla="*/ 0 h 153"/>
                  <a:gd name="T34" fmla="*/ 1 w 164"/>
                  <a:gd name="T35" fmla="*/ 1 h 153"/>
                  <a:gd name="T36" fmla="*/ 1 w 164"/>
                  <a:gd name="T37" fmla="*/ 1 h 153"/>
                  <a:gd name="T38" fmla="*/ 0 w 164"/>
                  <a:gd name="T39" fmla="*/ 1 h 153"/>
                  <a:gd name="T40" fmla="*/ 0 w 164"/>
                  <a:gd name="T41" fmla="*/ 1 h 153"/>
                  <a:gd name="T42" fmla="*/ 0 w 164"/>
                  <a:gd name="T43" fmla="*/ 1 h 153"/>
                  <a:gd name="T44" fmla="*/ 0 w 164"/>
                  <a:gd name="T45" fmla="*/ 1 h 153"/>
                  <a:gd name="T46" fmla="*/ 0 w 164"/>
                  <a:gd name="T47" fmla="*/ 1 h 153"/>
                  <a:gd name="T48" fmla="*/ 0 w 164"/>
                  <a:gd name="T49" fmla="*/ 1 h 153"/>
                  <a:gd name="T50" fmla="*/ 0 w 164"/>
                  <a:gd name="T51" fmla="*/ 1 h 153"/>
                  <a:gd name="T52" fmla="*/ 0 w 164"/>
                  <a:gd name="T53" fmla="*/ 1 h 153"/>
                  <a:gd name="T54" fmla="*/ 0 w 164"/>
                  <a:gd name="T55" fmla="*/ 1 h 153"/>
                  <a:gd name="T56" fmla="*/ 0 w 164"/>
                  <a:gd name="T57" fmla="*/ 1 h 153"/>
                  <a:gd name="T58" fmla="*/ 0 w 164"/>
                  <a:gd name="T59" fmla="*/ 2 h 153"/>
                  <a:gd name="T60" fmla="*/ 0 w 164"/>
                  <a:gd name="T61" fmla="*/ 2 h 153"/>
                  <a:gd name="T62" fmla="*/ 0 w 164"/>
                  <a:gd name="T63" fmla="*/ 2 h 153"/>
                  <a:gd name="T64" fmla="*/ 0 w 164"/>
                  <a:gd name="T65" fmla="*/ 2 h 1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64" h="153">
                    <a:moveTo>
                      <a:pt x="164" y="0"/>
                    </a:moveTo>
                    <a:lnTo>
                      <a:pt x="159" y="0"/>
                    </a:lnTo>
                    <a:lnTo>
                      <a:pt x="152" y="0"/>
                    </a:lnTo>
                    <a:lnTo>
                      <a:pt x="146" y="1"/>
                    </a:lnTo>
                    <a:lnTo>
                      <a:pt x="140" y="3"/>
                    </a:lnTo>
                    <a:lnTo>
                      <a:pt x="133" y="4"/>
                    </a:lnTo>
                    <a:lnTo>
                      <a:pt x="127" y="6"/>
                    </a:lnTo>
                    <a:lnTo>
                      <a:pt x="121" y="8"/>
                    </a:lnTo>
                    <a:lnTo>
                      <a:pt x="114" y="11"/>
                    </a:lnTo>
                    <a:lnTo>
                      <a:pt x="108" y="15"/>
                    </a:lnTo>
                    <a:lnTo>
                      <a:pt x="101" y="18"/>
                    </a:lnTo>
                    <a:lnTo>
                      <a:pt x="96" y="21"/>
                    </a:lnTo>
                    <a:lnTo>
                      <a:pt x="90" y="25"/>
                    </a:lnTo>
                    <a:lnTo>
                      <a:pt x="83" y="29"/>
                    </a:lnTo>
                    <a:lnTo>
                      <a:pt x="77" y="34"/>
                    </a:lnTo>
                    <a:lnTo>
                      <a:pt x="72" y="39"/>
                    </a:lnTo>
                    <a:lnTo>
                      <a:pt x="66" y="44"/>
                    </a:lnTo>
                    <a:lnTo>
                      <a:pt x="60" y="50"/>
                    </a:lnTo>
                    <a:lnTo>
                      <a:pt x="55" y="55"/>
                    </a:lnTo>
                    <a:lnTo>
                      <a:pt x="49" y="61"/>
                    </a:lnTo>
                    <a:lnTo>
                      <a:pt x="44" y="68"/>
                    </a:lnTo>
                    <a:lnTo>
                      <a:pt x="40" y="74"/>
                    </a:lnTo>
                    <a:lnTo>
                      <a:pt x="34" y="81"/>
                    </a:lnTo>
                    <a:lnTo>
                      <a:pt x="30" y="87"/>
                    </a:lnTo>
                    <a:lnTo>
                      <a:pt x="26" y="94"/>
                    </a:lnTo>
                    <a:lnTo>
                      <a:pt x="21" y="101"/>
                    </a:lnTo>
                    <a:lnTo>
                      <a:pt x="18" y="108"/>
                    </a:lnTo>
                    <a:lnTo>
                      <a:pt x="14" y="116"/>
                    </a:lnTo>
                    <a:lnTo>
                      <a:pt x="11" y="123"/>
                    </a:lnTo>
                    <a:lnTo>
                      <a:pt x="8" y="131"/>
                    </a:lnTo>
                    <a:lnTo>
                      <a:pt x="6" y="138"/>
                    </a:lnTo>
                    <a:lnTo>
                      <a:pt x="2" y="146"/>
                    </a:lnTo>
                    <a:lnTo>
                      <a:pt x="0" y="1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503" name="Line 127"/>
              <p:cNvSpPr>
                <a:spLocks noChangeShapeType="1"/>
              </p:cNvSpPr>
              <p:nvPr/>
            </p:nvSpPr>
            <p:spPr bwMode="auto">
              <a:xfrm>
                <a:off x="1989" y="235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491" name="Line 128"/>
            <p:cNvSpPr>
              <a:spLocks noChangeShapeType="1"/>
            </p:cNvSpPr>
            <p:nvPr/>
          </p:nvSpPr>
          <p:spPr bwMode="auto">
            <a:xfrm>
              <a:off x="359" y="1992"/>
              <a:ext cx="107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92" name="Line 129"/>
            <p:cNvSpPr>
              <a:spLocks noChangeShapeType="1"/>
            </p:cNvSpPr>
            <p:nvPr/>
          </p:nvSpPr>
          <p:spPr bwMode="auto">
            <a:xfrm flipV="1">
              <a:off x="1828" y="706"/>
              <a:ext cx="0" cy="12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493" name="Group 130"/>
            <p:cNvGrpSpPr>
              <a:grpSpLocks/>
            </p:cNvGrpSpPr>
            <p:nvPr/>
          </p:nvGrpSpPr>
          <p:grpSpPr bwMode="auto">
            <a:xfrm>
              <a:off x="2819" y="2894"/>
              <a:ext cx="74" cy="138"/>
              <a:chOff x="2819" y="2894"/>
              <a:chExt cx="74" cy="138"/>
            </a:xfrm>
          </p:grpSpPr>
          <p:sp>
            <p:nvSpPr>
              <p:cNvPr id="57497" name="Freeform 131"/>
              <p:cNvSpPr>
                <a:spLocks/>
              </p:cNvSpPr>
              <p:nvPr/>
            </p:nvSpPr>
            <p:spPr bwMode="auto">
              <a:xfrm>
                <a:off x="2819" y="2894"/>
                <a:ext cx="74" cy="68"/>
              </a:xfrm>
              <a:custGeom>
                <a:avLst/>
                <a:gdLst>
                  <a:gd name="T0" fmla="*/ 0 w 328"/>
                  <a:gd name="T1" fmla="*/ 0 h 307"/>
                  <a:gd name="T2" fmla="*/ 1 w 328"/>
                  <a:gd name="T3" fmla="*/ 3 h 307"/>
                  <a:gd name="T4" fmla="*/ 4 w 328"/>
                  <a:gd name="T5" fmla="*/ 0 h 307"/>
                  <a:gd name="T6" fmla="*/ 0 60000 65536"/>
                  <a:gd name="T7" fmla="*/ 0 60000 65536"/>
                  <a:gd name="T8" fmla="*/ 0 60000 65536"/>
                </a:gdLst>
                <a:ahLst/>
                <a:cxnLst>
                  <a:cxn ang="T6">
                    <a:pos x="T0" y="T1"/>
                  </a:cxn>
                  <a:cxn ang="T7">
                    <a:pos x="T2" y="T3"/>
                  </a:cxn>
                  <a:cxn ang="T8">
                    <a:pos x="T4" y="T5"/>
                  </a:cxn>
                </a:cxnLst>
                <a:rect l="0" t="0" r="r" b="b"/>
                <a:pathLst>
                  <a:path w="328" h="307">
                    <a:moveTo>
                      <a:pt x="0" y="0"/>
                    </a:moveTo>
                    <a:lnTo>
                      <a:pt x="82" y="307"/>
                    </a:lnTo>
                    <a:lnTo>
                      <a:pt x="32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98" name="Line 132"/>
              <p:cNvSpPr>
                <a:spLocks noChangeShapeType="1"/>
              </p:cNvSpPr>
              <p:nvPr/>
            </p:nvSpPr>
            <p:spPr bwMode="auto">
              <a:xfrm flipH="1">
                <a:off x="2819" y="2962"/>
                <a:ext cx="19" cy="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494" name="Line 133"/>
            <p:cNvSpPr>
              <a:spLocks noChangeShapeType="1"/>
            </p:cNvSpPr>
            <p:nvPr/>
          </p:nvSpPr>
          <p:spPr bwMode="auto">
            <a:xfrm>
              <a:off x="1313" y="1074"/>
              <a:ext cx="758" cy="127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95" name="Line 134"/>
            <p:cNvSpPr>
              <a:spLocks noChangeShapeType="1"/>
            </p:cNvSpPr>
            <p:nvPr/>
          </p:nvSpPr>
          <p:spPr bwMode="auto">
            <a:xfrm flipH="1" flipV="1">
              <a:off x="967" y="1733"/>
              <a:ext cx="1104" cy="61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96" name="Line 135"/>
            <p:cNvSpPr>
              <a:spLocks noChangeShapeType="1"/>
            </p:cNvSpPr>
            <p:nvPr/>
          </p:nvSpPr>
          <p:spPr bwMode="auto">
            <a:xfrm flipV="1">
              <a:off x="967" y="1074"/>
              <a:ext cx="346" cy="65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8120" name="Group 136"/>
          <p:cNvGrpSpPr>
            <a:grpSpLocks/>
          </p:cNvGrpSpPr>
          <p:nvPr/>
        </p:nvGrpSpPr>
        <p:grpSpPr bwMode="auto">
          <a:xfrm>
            <a:off x="966788" y="1196975"/>
            <a:ext cx="2320925" cy="2525713"/>
            <a:chOff x="609" y="754"/>
            <a:chExt cx="1462" cy="1591"/>
          </a:xfrm>
        </p:grpSpPr>
        <p:sp>
          <p:nvSpPr>
            <p:cNvPr id="57447" name="Freeform 137"/>
            <p:cNvSpPr>
              <a:spLocks/>
            </p:cNvSpPr>
            <p:nvPr/>
          </p:nvSpPr>
          <p:spPr bwMode="auto">
            <a:xfrm>
              <a:off x="609" y="1495"/>
              <a:ext cx="58" cy="92"/>
            </a:xfrm>
            <a:custGeom>
              <a:avLst/>
              <a:gdLst>
                <a:gd name="T0" fmla="*/ 3 w 261"/>
                <a:gd name="T1" fmla="*/ 0 h 410"/>
                <a:gd name="T2" fmla="*/ 3 w 261"/>
                <a:gd name="T3" fmla="*/ 0 h 410"/>
                <a:gd name="T4" fmla="*/ 3 w 261"/>
                <a:gd name="T5" fmla="*/ 0 h 410"/>
                <a:gd name="T6" fmla="*/ 3 w 261"/>
                <a:gd name="T7" fmla="*/ 0 h 410"/>
                <a:gd name="T8" fmla="*/ 3 w 261"/>
                <a:gd name="T9" fmla="*/ 0 h 410"/>
                <a:gd name="T10" fmla="*/ 3 w 261"/>
                <a:gd name="T11" fmla="*/ 0 h 410"/>
                <a:gd name="T12" fmla="*/ 3 w 261"/>
                <a:gd name="T13" fmla="*/ 0 h 410"/>
                <a:gd name="T14" fmla="*/ 2 w 261"/>
                <a:gd name="T15" fmla="*/ 0 h 410"/>
                <a:gd name="T16" fmla="*/ 2 w 261"/>
                <a:gd name="T17" fmla="*/ 0 h 410"/>
                <a:gd name="T18" fmla="*/ 2 w 261"/>
                <a:gd name="T19" fmla="*/ 0 h 410"/>
                <a:gd name="T20" fmla="*/ 2 w 261"/>
                <a:gd name="T21" fmla="*/ 0 h 410"/>
                <a:gd name="T22" fmla="*/ 2 w 261"/>
                <a:gd name="T23" fmla="*/ 0 h 410"/>
                <a:gd name="T24" fmla="*/ 1 w 261"/>
                <a:gd name="T25" fmla="*/ 0 h 410"/>
                <a:gd name="T26" fmla="*/ 1 w 261"/>
                <a:gd name="T27" fmla="*/ 0 h 410"/>
                <a:gd name="T28" fmla="*/ 1 w 261"/>
                <a:gd name="T29" fmla="*/ 0 h 410"/>
                <a:gd name="T30" fmla="*/ 1 w 261"/>
                <a:gd name="T31" fmla="*/ 0 h 410"/>
                <a:gd name="T32" fmla="*/ 1 w 261"/>
                <a:gd name="T33" fmla="*/ 1 h 410"/>
                <a:gd name="T34" fmla="*/ 1 w 261"/>
                <a:gd name="T35" fmla="*/ 1 h 410"/>
                <a:gd name="T36" fmla="*/ 1 w 261"/>
                <a:gd name="T37" fmla="*/ 1 h 410"/>
                <a:gd name="T38" fmla="*/ 1 w 261"/>
                <a:gd name="T39" fmla="*/ 1 h 410"/>
                <a:gd name="T40" fmla="*/ 0 w 261"/>
                <a:gd name="T41" fmla="*/ 2 h 410"/>
                <a:gd name="T42" fmla="*/ 0 w 261"/>
                <a:gd name="T43" fmla="*/ 3 h 410"/>
                <a:gd name="T44" fmla="*/ 0 w 261"/>
                <a:gd name="T45" fmla="*/ 4 h 410"/>
                <a:gd name="T46" fmla="*/ 0 w 261"/>
                <a:gd name="T47" fmla="*/ 4 h 410"/>
                <a:gd name="T48" fmla="*/ 0 w 261"/>
                <a:gd name="T49" fmla="*/ 4 h 410"/>
                <a:gd name="T50" fmla="*/ 0 w 261"/>
                <a:gd name="T51" fmla="*/ 4 h 410"/>
                <a:gd name="T52" fmla="*/ 0 w 261"/>
                <a:gd name="T53" fmla="*/ 4 h 410"/>
                <a:gd name="T54" fmla="*/ 0 w 261"/>
                <a:gd name="T55" fmla="*/ 4 h 410"/>
                <a:gd name="T56" fmla="*/ 0 w 261"/>
                <a:gd name="T57" fmla="*/ 4 h 410"/>
                <a:gd name="T58" fmla="*/ 0 w 261"/>
                <a:gd name="T59" fmla="*/ 4 h 410"/>
                <a:gd name="T60" fmla="*/ 0 w 261"/>
                <a:gd name="T61" fmla="*/ 4 h 410"/>
                <a:gd name="T62" fmla="*/ 0 w 261"/>
                <a:gd name="T63" fmla="*/ 5 h 410"/>
                <a:gd name="T64" fmla="*/ 1 w 261"/>
                <a:gd name="T65" fmla="*/ 5 h 410"/>
                <a:gd name="T66" fmla="*/ 1 w 261"/>
                <a:gd name="T67" fmla="*/ 5 h 410"/>
                <a:gd name="T68" fmla="*/ 1 w 261"/>
                <a:gd name="T69" fmla="*/ 5 h 410"/>
                <a:gd name="T70" fmla="*/ 1 w 261"/>
                <a:gd name="T71" fmla="*/ 5 h 410"/>
                <a:gd name="T72" fmla="*/ 2 w 261"/>
                <a:gd name="T73" fmla="*/ 4 h 410"/>
                <a:gd name="T74" fmla="*/ 2 w 261"/>
                <a:gd name="T75" fmla="*/ 4 h 410"/>
                <a:gd name="T76" fmla="*/ 2 w 261"/>
                <a:gd name="T77" fmla="*/ 4 h 410"/>
                <a:gd name="T78" fmla="*/ 2 w 261"/>
                <a:gd name="T79" fmla="*/ 4 h 410"/>
                <a:gd name="T80" fmla="*/ 2 w 261"/>
                <a:gd name="T81" fmla="*/ 4 h 410"/>
                <a:gd name="T82" fmla="*/ 2 w 261"/>
                <a:gd name="T83" fmla="*/ 4 h 410"/>
                <a:gd name="T84" fmla="*/ 2 w 261"/>
                <a:gd name="T85" fmla="*/ 4 h 410"/>
                <a:gd name="T86" fmla="*/ 2 w 261"/>
                <a:gd name="T87" fmla="*/ 4 h 410"/>
                <a:gd name="T88" fmla="*/ 2 w 261"/>
                <a:gd name="T89" fmla="*/ 3 h 410"/>
                <a:gd name="T90" fmla="*/ 3 w 261"/>
                <a:gd name="T91" fmla="*/ 2 h 410"/>
                <a:gd name="T92" fmla="*/ 3 w 261"/>
                <a:gd name="T93" fmla="*/ 1 h 410"/>
                <a:gd name="T94" fmla="*/ 3 w 261"/>
                <a:gd name="T95" fmla="*/ 1 h 4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61" h="410">
                  <a:moveTo>
                    <a:pt x="260" y="55"/>
                  </a:moveTo>
                  <a:lnTo>
                    <a:pt x="261" y="51"/>
                  </a:lnTo>
                  <a:lnTo>
                    <a:pt x="261" y="46"/>
                  </a:lnTo>
                  <a:lnTo>
                    <a:pt x="261" y="42"/>
                  </a:lnTo>
                  <a:lnTo>
                    <a:pt x="261" y="38"/>
                  </a:lnTo>
                  <a:lnTo>
                    <a:pt x="260" y="33"/>
                  </a:lnTo>
                  <a:lnTo>
                    <a:pt x="259" y="29"/>
                  </a:lnTo>
                  <a:lnTo>
                    <a:pt x="258" y="25"/>
                  </a:lnTo>
                  <a:lnTo>
                    <a:pt x="257" y="21"/>
                  </a:lnTo>
                  <a:lnTo>
                    <a:pt x="255" y="16"/>
                  </a:lnTo>
                  <a:lnTo>
                    <a:pt x="254" y="12"/>
                  </a:lnTo>
                  <a:lnTo>
                    <a:pt x="253" y="10"/>
                  </a:lnTo>
                  <a:lnTo>
                    <a:pt x="251" y="8"/>
                  </a:lnTo>
                  <a:lnTo>
                    <a:pt x="250" y="7"/>
                  </a:lnTo>
                  <a:lnTo>
                    <a:pt x="248" y="5"/>
                  </a:lnTo>
                  <a:lnTo>
                    <a:pt x="246" y="4"/>
                  </a:lnTo>
                  <a:lnTo>
                    <a:pt x="245" y="3"/>
                  </a:lnTo>
                  <a:lnTo>
                    <a:pt x="243" y="2"/>
                  </a:lnTo>
                  <a:lnTo>
                    <a:pt x="241" y="2"/>
                  </a:lnTo>
                  <a:lnTo>
                    <a:pt x="240" y="0"/>
                  </a:lnTo>
                  <a:lnTo>
                    <a:pt x="238" y="0"/>
                  </a:lnTo>
                  <a:lnTo>
                    <a:pt x="234" y="0"/>
                  </a:lnTo>
                  <a:lnTo>
                    <a:pt x="224" y="0"/>
                  </a:lnTo>
                  <a:lnTo>
                    <a:pt x="215" y="0"/>
                  </a:lnTo>
                  <a:lnTo>
                    <a:pt x="206" y="0"/>
                  </a:lnTo>
                  <a:lnTo>
                    <a:pt x="197" y="0"/>
                  </a:lnTo>
                  <a:lnTo>
                    <a:pt x="190" y="0"/>
                  </a:lnTo>
                  <a:lnTo>
                    <a:pt x="181" y="0"/>
                  </a:lnTo>
                  <a:lnTo>
                    <a:pt x="173" y="0"/>
                  </a:lnTo>
                  <a:lnTo>
                    <a:pt x="164" y="2"/>
                  </a:lnTo>
                  <a:lnTo>
                    <a:pt x="160" y="2"/>
                  </a:lnTo>
                  <a:lnTo>
                    <a:pt x="156" y="3"/>
                  </a:lnTo>
                  <a:lnTo>
                    <a:pt x="152" y="4"/>
                  </a:lnTo>
                  <a:lnTo>
                    <a:pt x="147" y="5"/>
                  </a:lnTo>
                  <a:lnTo>
                    <a:pt x="143" y="6"/>
                  </a:lnTo>
                  <a:lnTo>
                    <a:pt x="140" y="7"/>
                  </a:lnTo>
                  <a:lnTo>
                    <a:pt x="136" y="9"/>
                  </a:lnTo>
                  <a:lnTo>
                    <a:pt x="131" y="11"/>
                  </a:lnTo>
                  <a:lnTo>
                    <a:pt x="128" y="13"/>
                  </a:lnTo>
                  <a:lnTo>
                    <a:pt x="124" y="15"/>
                  </a:lnTo>
                  <a:lnTo>
                    <a:pt x="121" y="18"/>
                  </a:lnTo>
                  <a:lnTo>
                    <a:pt x="118" y="20"/>
                  </a:lnTo>
                  <a:lnTo>
                    <a:pt x="114" y="23"/>
                  </a:lnTo>
                  <a:lnTo>
                    <a:pt x="111" y="25"/>
                  </a:lnTo>
                  <a:lnTo>
                    <a:pt x="105" y="31"/>
                  </a:lnTo>
                  <a:lnTo>
                    <a:pt x="98" y="37"/>
                  </a:lnTo>
                  <a:lnTo>
                    <a:pt x="92" y="43"/>
                  </a:lnTo>
                  <a:lnTo>
                    <a:pt x="89" y="46"/>
                  </a:lnTo>
                  <a:lnTo>
                    <a:pt x="87" y="49"/>
                  </a:lnTo>
                  <a:lnTo>
                    <a:pt x="85" y="53"/>
                  </a:lnTo>
                  <a:lnTo>
                    <a:pt x="81" y="57"/>
                  </a:lnTo>
                  <a:lnTo>
                    <a:pt x="73" y="72"/>
                  </a:lnTo>
                  <a:lnTo>
                    <a:pt x="69" y="78"/>
                  </a:lnTo>
                  <a:lnTo>
                    <a:pt x="64" y="86"/>
                  </a:lnTo>
                  <a:lnTo>
                    <a:pt x="62" y="90"/>
                  </a:lnTo>
                  <a:lnTo>
                    <a:pt x="61" y="94"/>
                  </a:lnTo>
                  <a:lnTo>
                    <a:pt x="59" y="97"/>
                  </a:lnTo>
                  <a:lnTo>
                    <a:pt x="58" y="102"/>
                  </a:lnTo>
                  <a:lnTo>
                    <a:pt x="55" y="110"/>
                  </a:lnTo>
                  <a:lnTo>
                    <a:pt x="53" y="118"/>
                  </a:lnTo>
                  <a:lnTo>
                    <a:pt x="44" y="151"/>
                  </a:lnTo>
                  <a:lnTo>
                    <a:pt x="34" y="184"/>
                  </a:lnTo>
                  <a:lnTo>
                    <a:pt x="26" y="217"/>
                  </a:lnTo>
                  <a:lnTo>
                    <a:pt x="16" y="250"/>
                  </a:lnTo>
                  <a:lnTo>
                    <a:pt x="12" y="267"/>
                  </a:lnTo>
                  <a:lnTo>
                    <a:pt x="8" y="283"/>
                  </a:lnTo>
                  <a:lnTo>
                    <a:pt x="4" y="300"/>
                  </a:lnTo>
                  <a:lnTo>
                    <a:pt x="3" y="308"/>
                  </a:lnTo>
                  <a:lnTo>
                    <a:pt x="1" y="317"/>
                  </a:lnTo>
                  <a:lnTo>
                    <a:pt x="0" y="321"/>
                  </a:lnTo>
                  <a:lnTo>
                    <a:pt x="0" y="325"/>
                  </a:lnTo>
                  <a:lnTo>
                    <a:pt x="0" y="329"/>
                  </a:lnTo>
                  <a:lnTo>
                    <a:pt x="0" y="334"/>
                  </a:lnTo>
                  <a:lnTo>
                    <a:pt x="0" y="338"/>
                  </a:lnTo>
                  <a:lnTo>
                    <a:pt x="0" y="342"/>
                  </a:lnTo>
                  <a:lnTo>
                    <a:pt x="0" y="347"/>
                  </a:lnTo>
                  <a:lnTo>
                    <a:pt x="1" y="351"/>
                  </a:lnTo>
                  <a:lnTo>
                    <a:pt x="3" y="354"/>
                  </a:lnTo>
                  <a:lnTo>
                    <a:pt x="4" y="358"/>
                  </a:lnTo>
                  <a:lnTo>
                    <a:pt x="5" y="362"/>
                  </a:lnTo>
                  <a:lnTo>
                    <a:pt x="6" y="367"/>
                  </a:lnTo>
                  <a:lnTo>
                    <a:pt x="7" y="371"/>
                  </a:lnTo>
                  <a:lnTo>
                    <a:pt x="9" y="375"/>
                  </a:lnTo>
                  <a:lnTo>
                    <a:pt x="11" y="378"/>
                  </a:lnTo>
                  <a:lnTo>
                    <a:pt x="12" y="383"/>
                  </a:lnTo>
                  <a:lnTo>
                    <a:pt x="14" y="386"/>
                  </a:lnTo>
                  <a:lnTo>
                    <a:pt x="17" y="390"/>
                  </a:lnTo>
                  <a:lnTo>
                    <a:pt x="20" y="393"/>
                  </a:lnTo>
                  <a:lnTo>
                    <a:pt x="23" y="397"/>
                  </a:lnTo>
                  <a:lnTo>
                    <a:pt x="26" y="399"/>
                  </a:lnTo>
                  <a:lnTo>
                    <a:pt x="29" y="402"/>
                  </a:lnTo>
                  <a:lnTo>
                    <a:pt x="33" y="404"/>
                  </a:lnTo>
                  <a:lnTo>
                    <a:pt x="37" y="406"/>
                  </a:lnTo>
                  <a:lnTo>
                    <a:pt x="41" y="407"/>
                  </a:lnTo>
                  <a:lnTo>
                    <a:pt x="45" y="408"/>
                  </a:lnTo>
                  <a:lnTo>
                    <a:pt x="49" y="409"/>
                  </a:lnTo>
                  <a:lnTo>
                    <a:pt x="54" y="409"/>
                  </a:lnTo>
                  <a:lnTo>
                    <a:pt x="58" y="410"/>
                  </a:lnTo>
                  <a:lnTo>
                    <a:pt x="62" y="410"/>
                  </a:lnTo>
                  <a:lnTo>
                    <a:pt x="71" y="410"/>
                  </a:lnTo>
                  <a:lnTo>
                    <a:pt x="88" y="410"/>
                  </a:lnTo>
                  <a:lnTo>
                    <a:pt x="96" y="410"/>
                  </a:lnTo>
                  <a:lnTo>
                    <a:pt x="105" y="410"/>
                  </a:lnTo>
                  <a:lnTo>
                    <a:pt x="109" y="410"/>
                  </a:lnTo>
                  <a:lnTo>
                    <a:pt x="113" y="410"/>
                  </a:lnTo>
                  <a:lnTo>
                    <a:pt x="118" y="410"/>
                  </a:lnTo>
                  <a:lnTo>
                    <a:pt x="122" y="410"/>
                  </a:lnTo>
                  <a:lnTo>
                    <a:pt x="126" y="408"/>
                  </a:lnTo>
                  <a:lnTo>
                    <a:pt x="129" y="407"/>
                  </a:lnTo>
                  <a:lnTo>
                    <a:pt x="133" y="405"/>
                  </a:lnTo>
                  <a:lnTo>
                    <a:pt x="138" y="403"/>
                  </a:lnTo>
                  <a:lnTo>
                    <a:pt x="141" y="401"/>
                  </a:lnTo>
                  <a:lnTo>
                    <a:pt x="144" y="399"/>
                  </a:lnTo>
                  <a:lnTo>
                    <a:pt x="147" y="395"/>
                  </a:lnTo>
                  <a:lnTo>
                    <a:pt x="152" y="392"/>
                  </a:lnTo>
                  <a:lnTo>
                    <a:pt x="154" y="390"/>
                  </a:lnTo>
                  <a:lnTo>
                    <a:pt x="157" y="387"/>
                  </a:lnTo>
                  <a:lnTo>
                    <a:pt x="160" y="384"/>
                  </a:lnTo>
                  <a:lnTo>
                    <a:pt x="162" y="381"/>
                  </a:lnTo>
                  <a:lnTo>
                    <a:pt x="165" y="377"/>
                  </a:lnTo>
                  <a:lnTo>
                    <a:pt x="168" y="373"/>
                  </a:lnTo>
                  <a:lnTo>
                    <a:pt x="170" y="370"/>
                  </a:lnTo>
                  <a:lnTo>
                    <a:pt x="172" y="367"/>
                  </a:lnTo>
                  <a:lnTo>
                    <a:pt x="174" y="362"/>
                  </a:lnTo>
                  <a:lnTo>
                    <a:pt x="176" y="358"/>
                  </a:lnTo>
                  <a:lnTo>
                    <a:pt x="178" y="355"/>
                  </a:lnTo>
                  <a:lnTo>
                    <a:pt x="180" y="351"/>
                  </a:lnTo>
                  <a:lnTo>
                    <a:pt x="184" y="343"/>
                  </a:lnTo>
                  <a:lnTo>
                    <a:pt x="186" y="335"/>
                  </a:lnTo>
                  <a:lnTo>
                    <a:pt x="189" y="327"/>
                  </a:lnTo>
                  <a:lnTo>
                    <a:pt x="191" y="319"/>
                  </a:lnTo>
                  <a:lnTo>
                    <a:pt x="193" y="310"/>
                  </a:lnTo>
                  <a:lnTo>
                    <a:pt x="195" y="302"/>
                  </a:lnTo>
                  <a:lnTo>
                    <a:pt x="200" y="286"/>
                  </a:lnTo>
                  <a:lnTo>
                    <a:pt x="207" y="252"/>
                  </a:lnTo>
                  <a:lnTo>
                    <a:pt x="215" y="219"/>
                  </a:lnTo>
                  <a:lnTo>
                    <a:pt x="224" y="186"/>
                  </a:lnTo>
                  <a:lnTo>
                    <a:pt x="234" y="153"/>
                  </a:lnTo>
                  <a:lnTo>
                    <a:pt x="243" y="121"/>
                  </a:lnTo>
                  <a:lnTo>
                    <a:pt x="247" y="104"/>
                  </a:lnTo>
                  <a:lnTo>
                    <a:pt x="250" y="96"/>
                  </a:lnTo>
                  <a:lnTo>
                    <a:pt x="252" y="88"/>
                  </a:lnTo>
                  <a:lnTo>
                    <a:pt x="254" y="79"/>
                  </a:lnTo>
                  <a:lnTo>
                    <a:pt x="256" y="71"/>
                  </a:lnTo>
                  <a:lnTo>
                    <a:pt x="257" y="62"/>
                  </a:lnTo>
                  <a:lnTo>
                    <a:pt x="259"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48" name="Freeform 138"/>
            <p:cNvSpPr>
              <a:spLocks/>
            </p:cNvSpPr>
            <p:nvPr/>
          </p:nvSpPr>
          <p:spPr bwMode="auto">
            <a:xfrm>
              <a:off x="650" y="1567"/>
              <a:ext cx="5" cy="20"/>
            </a:xfrm>
            <a:custGeom>
              <a:avLst/>
              <a:gdLst>
                <a:gd name="T0" fmla="*/ 0 w 25"/>
                <a:gd name="T1" fmla="*/ 0 h 85"/>
                <a:gd name="T2" fmla="*/ 0 w 25"/>
                <a:gd name="T3" fmla="*/ 0 h 85"/>
                <a:gd name="T4" fmla="*/ 0 w 25"/>
                <a:gd name="T5" fmla="*/ 0 h 85"/>
                <a:gd name="T6" fmla="*/ 0 w 25"/>
                <a:gd name="T7" fmla="*/ 0 h 85"/>
                <a:gd name="T8" fmla="*/ 0 w 25"/>
                <a:gd name="T9" fmla="*/ 0 h 85"/>
                <a:gd name="T10" fmla="*/ 0 w 25"/>
                <a:gd name="T11" fmla="*/ 0 h 85"/>
                <a:gd name="T12" fmla="*/ 0 w 25"/>
                <a:gd name="T13" fmla="*/ 0 h 85"/>
                <a:gd name="T14" fmla="*/ 0 w 25"/>
                <a:gd name="T15" fmla="*/ 0 h 85"/>
                <a:gd name="T16" fmla="*/ 0 w 25"/>
                <a:gd name="T17" fmla="*/ 0 h 85"/>
                <a:gd name="T18" fmla="*/ 0 w 25"/>
                <a:gd name="T19" fmla="*/ 1 h 85"/>
                <a:gd name="T20" fmla="*/ 0 w 25"/>
                <a:gd name="T21" fmla="*/ 1 h 85"/>
                <a:gd name="T22" fmla="*/ 0 w 25"/>
                <a:gd name="T23" fmla="*/ 1 h 85"/>
                <a:gd name="T24" fmla="*/ 0 w 25"/>
                <a:gd name="T25" fmla="*/ 1 h 85"/>
                <a:gd name="T26" fmla="*/ 0 w 25"/>
                <a:gd name="T27" fmla="*/ 1 h 85"/>
                <a:gd name="T28" fmla="*/ 0 w 25"/>
                <a:gd name="T29" fmla="*/ 1 h 85"/>
                <a:gd name="T30" fmla="*/ 0 w 25"/>
                <a:gd name="T31" fmla="*/ 1 h 85"/>
                <a:gd name="T32" fmla="*/ 0 w 25"/>
                <a:gd name="T33" fmla="*/ 1 h 85"/>
                <a:gd name="T34" fmla="*/ 0 w 25"/>
                <a:gd name="T35" fmla="*/ 1 h 85"/>
                <a:gd name="T36" fmla="*/ 0 w 25"/>
                <a:gd name="T37" fmla="*/ 1 h 85"/>
                <a:gd name="T38" fmla="*/ 0 w 25"/>
                <a:gd name="T39" fmla="*/ 1 h 8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5" h="85">
                  <a:moveTo>
                    <a:pt x="3" y="0"/>
                  </a:moveTo>
                  <a:lnTo>
                    <a:pt x="2" y="6"/>
                  </a:lnTo>
                  <a:lnTo>
                    <a:pt x="1" y="11"/>
                  </a:lnTo>
                  <a:lnTo>
                    <a:pt x="1" y="17"/>
                  </a:lnTo>
                  <a:lnTo>
                    <a:pt x="0" y="23"/>
                  </a:lnTo>
                  <a:lnTo>
                    <a:pt x="0" y="28"/>
                  </a:lnTo>
                  <a:lnTo>
                    <a:pt x="1" y="34"/>
                  </a:lnTo>
                  <a:lnTo>
                    <a:pt x="1" y="40"/>
                  </a:lnTo>
                  <a:lnTo>
                    <a:pt x="2" y="43"/>
                  </a:lnTo>
                  <a:lnTo>
                    <a:pt x="2" y="46"/>
                  </a:lnTo>
                  <a:lnTo>
                    <a:pt x="3" y="48"/>
                  </a:lnTo>
                  <a:lnTo>
                    <a:pt x="4" y="51"/>
                  </a:lnTo>
                  <a:lnTo>
                    <a:pt x="5" y="53"/>
                  </a:lnTo>
                  <a:lnTo>
                    <a:pt x="6" y="57"/>
                  </a:lnTo>
                  <a:lnTo>
                    <a:pt x="9" y="61"/>
                  </a:lnTo>
                  <a:lnTo>
                    <a:pt x="12" y="66"/>
                  </a:lnTo>
                  <a:lnTo>
                    <a:pt x="19" y="76"/>
                  </a:lnTo>
                  <a:lnTo>
                    <a:pt x="22" y="81"/>
                  </a:lnTo>
                  <a:lnTo>
                    <a:pt x="23" y="83"/>
                  </a:lnTo>
                  <a:lnTo>
                    <a:pt x="25"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49" name="Line 139"/>
            <p:cNvSpPr>
              <a:spLocks noChangeShapeType="1"/>
            </p:cNvSpPr>
            <p:nvPr/>
          </p:nvSpPr>
          <p:spPr bwMode="auto">
            <a:xfrm flipH="1">
              <a:off x="706" y="1448"/>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50" name="Freeform 140"/>
            <p:cNvSpPr>
              <a:spLocks/>
            </p:cNvSpPr>
            <p:nvPr/>
          </p:nvSpPr>
          <p:spPr bwMode="auto">
            <a:xfrm>
              <a:off x="822" y="809"/>
              <a:ext cx="62" cy="139"/>
            </a:xfrm>
            <a:custGeom>
              <a:avLst/>
              <a:gdLst>
                <a:gd name="T0" fmla="*/ 2 w 275"/>
                <a:gd name="T1" fmla="*/ 0 h 614"/>
                <a:gd name="T2" fmla="*/ 0 w 275"/>
                <a:gd name="T3" fmla="*/ 7 h 614"/>
                <a:gd name="T4" fmla="*/ 1 w 275"/>
                <a:gd name="T5" fmla="*/ 7 h 614"/>
                <a:gd name="T6" fmla="*/ 1 w 275"/>
                <a:gd name="T7" fmla="*/ 7 h 614"/>
                <a:gd name="T8" fmla="*/ 1 w 275"/>
                <a:gd name="T9" fmla="*/ 7 h 614"/>
                <a:gd name="T10" fmla="*/ 2 w 275"/>
                <a:gd name="T11" fmla="*/ 7 h 614"/>
                <a:gd name="T12" fmla="*/ 2 w 275"/>
                <a:gd name="T13" fmla="*/ 7 h 614"/>
                <a:gd name="T14" fmla="*/ 2 w 275"/>
                <a:gd name="T15" fmla="*/ 7 h 614"/>
                <a:gd name="T16" fmla="*/ 2 w 275"/>
                <a:gd name="T17" fmla="*/ 7 h 614"/>
                <a:gd name="T18" fmla="*/ 2 w 275"/>
                <a:gd name="T19" fmla="*/ 7 h 614"/>
                <a:gd name="T20" fmla="*/ 2 w 275"/>
                <a:gd name="T21" fmla="*/ 7 h 614"/>
                <a:gd name="T22" fmla="*/ 2 w 275"/>
                <a:gd name="T23" fmla="*/ 7 h 614"/>
                <a:gd name="T24" fmla="*/ 2 w 275"/>
                <a:gd name="T25" fmla="*/ 7 h 614"/>
                <a:gd name="T26" fmla="*/ 2 w 275"/>
                <a:gd name="T27" fmla="*/ 7 h 614"/>
                <a:gd name="T28" fmla="*/ 2 w 275"/>
                <a:gd name="T29" fmla="*/ 6 h 614"/>
                <a:gd name="T30" fmla="*/ 2 w 275"/>
                <a:gd name="T31" fmla="*/ 6 h 614"/>
                <a:gd name="T32" fmla="*/ 2 w 275"/>
                <a:gd name="T33" fmla="*/ 6 h 614"/>
                <a:gd name="T34" fmla="*/ 2 w 275"/>
                <a:gd name="T35" fmla="*/ 6 h 614"/>
                <a:gd name="T36" fmla="*/ 2 w 275"/>
                <a:gd name="T37" fmla="*/ 6 h 614"/>
                <a:gd name="T38" fmla="*/ 2 w 275"/>
                <a:gd name="T39" fmla="*/ 6 h 614"/>
                <a:gd name="T40" fmla="*/ 3 w 275"/>
                <a:gd name="T41" fmla="*/ 4 h 614"/>
                <a:gd name="T42" fmla="*/ 3 w 275"/>
                <a:gd name="T43" fmla="*/ 4 h 614"/>
                <a:gd name="T44" fmla="*/ 3 w 275"/>
                <a:gd name="T45" fmla="*/ 3 h 614"/>
                <a:gd name="T46" fmla="*/ 3 w 275"/>
                <a:gd name="T47" fmla="*/ 3 h 614"/>
                <a:gd name="T48" fmla="*/ 3 w 275"/>
                <a:gd name="T49" fmla="*/ 3 h 614"/>
                <a:gd name="T50" fmla="*/ 3 w 275"/>
                <a:gd name="T51" fmla="*/ 3 h 614"/>
                <a:gd name="T52" fmla="*/ 3 w 275"/>
                <a:gd name="T53" fmla="*/ 3 h 614"/>
                <a:gd name="T54" fmla="*/ 3 w 275"/>
                <a:gd name="T55" fmla="*/ 3 h 614"/>
                <a:gd name="T56" fmla="*/ 3 w 275"/>
                <a:gd name="T57" fmla="*/ 3 h 614"/>
                <a:gd name="T58" fmla="*/ 3 w 275"/>
                <a:gd name="T59" fmla="*/ 3 h 614"/>
                <a:gd name="T60" fmla="*/ 3 w 275"/>
                <a:gd name="T61" fmla="*/ 3 h 614"/>
                <a:gd name="T62" fmla="*/ 3 w 275"/>
                <a:gd name="T63" fmla="*/ 2 h 614"/>
                <a:gd name="T64" fmla="*/ 3 w 275"/>
                <a:gd name="T65" fmla="*/ 2 h 614"/>
                <a:gd name="T66" fmla="*/ 3 w 275"/>
                <a:gd name="T67" fmla="*/ 2 h 614"/>
                <a:gd name="T68" fmla="*/ 3 w 275"/>
                <a:gd name="T69" fmla="*/ 2 h 614"/>
                <a:gd name="T70" fmla="*/ 3 w 275"/>
                <a:gd name="T71" fmla="*/ 2 h 614"/>
                <a:gd name="T72" fmla="*/ 2 w 275"/>
                <a:gd name="T73" fmla="*/ 2 h 614"/>
                <a:gd name="T74" fmla="*/ 2 w 275"/>
                <a:gd name="T75" fmla="*/ 2 h 614"/>
                <a:gd name="T76" fmla="*/ 1 w 275"/>
                <a:gd name="T77" fmla="*/ 2 h 6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75" h="614">
                  <a:moveTo>
                    <a:pt x="164" y="0"/>
                  </a:moveTo>
                  <a:lnTo>
                    <a:pt x="0" y="614"/>
                  </a:lnTo>
                  <a:lnTo>
                    <a:pt x="108" y="614"/>
                  </a:lnTo>
                  <a:lnTo>
                    <a:pt x="115" y="614"/>
                  </a:lnTo>
                  <a:lnTo>
                    <a:pt x="123" y="612"/>
                  </a:lnTo>
                  <a:lnTo>
                    <a:pt x="131" y="610"/>
                  </a:lnTo>
                  <a:lnTo>
                    <a:pt x="140" y="607"/>
                  </a:lnTo>
                  <a:lnTo>
                    <a:pt x="148" y="603"/>
                  </a:lnTo>
                  <a:lnTo>
                    <a:pt x="156" y="597"/>
                  </a:lnTo>
                  <a:lnTo>
                    <a:pt x="164" y="591"/>
                  </a:lnTo>
                  <a:lnTo>
                    <a:pt x="172" y="583"/>
                  </a:lnTo>
                  <a:lnTo>
                    <a:pt x="179" y="576"/>
                  </a:lnTo>
                  <a:lnTo>
                    <a:pt x="187" y="568"/>
                  </a:lnTo>
                  <a:lnTo>
                    <a:pt x="193" y="558"/>
                  </a:lnTo>
                  <a:lnTo>
                    <a:pt x="199" y="548"/>
                  </a:lnTo>
                  <a:lnTo>
                    <a:pt x="206" y="539"/>
                  </a:lnTo>
                  <a:lnTo>
                    <a:pt x="211" y="528"/>
                  </a:lnTo>
                  <a:lnTo>
                    <a:pt x="215" y="517"/>
                  </a:lnTo>
                  <a:lnTo>
                    <a:pt x="220" y="507"/>
                  </a:lnTo>
                  <a:lnTo>
                    <a:pt x="223" y="495"/>
                  </a:lnTo>
                  <a:lnTo>
                    <a:pt x="269" y="325"/>
                  </a:lnTo>
                  <a:lnTo>
                    <a:pt x="271" y="314"/>
                  </a:lnTo>
                  <a:lnTo>
                    <a:pt x="273" y="302"/>
                  </a:lnTo>
                  <a:lnTo>
                    <a:pt x="274" y="292"/>
                  </a:lnTo>
                  <a:lnTo>
                    <a:pt x="275" y="281"/>
                  </a:lnTo>
                  <a:lnTo>
                    <a:pt x="274" y="272"/>
                  </a:lnTo>
                  <a:lnTo>
                    <a:pt x="273" y="262"/>
                  </a:lnTo>
                  <a:lnTo>
                    <a:pt x="271" y="252"/>
                  </a:lnTo>
                  <a:lnTo>
                    <a:pt x="269" y="244"/>
                  </a:lnTo>
                  <a:lnTo>
                    <a:pt x="265" y="236"/>
                  </a:lnTo>
                  <a:lnTo>
                    <a:pt x="261" y="229"/>
                  </a:lnTo>
                  <a:lnTo>
                    <a:pt x="256" y="223"/>
                  </a:lnTo>
                  <a:lnTo>
                    <a:pt x="251" y="217"/>
                  </a:lnTo>
                  <a:lnTo>
                    <a:pt x="245" y="213"/>
                  </a:lnTo>
                  <a:lnTo>
                    <a:pt x="239" y="210"/>
                  </a:lnTo>
                  <a:lnTo>
                    <a:pt x="231" y="208"/>
                  </a:lnTo>
                  <a:lnTo>
                    <a:pt x="225" y="205"/>
                  </a:lnTo>
                  <a:lnTo>
                    <a:pt x="218" y="205"/>
                  </a:lnTo>
                  <a:lnTo>
                    <a:pt x="110" y="2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51" name="Line 141"/>
            <p:cNvSpPr>
              <a:spLocks noChangeShapeType="1"/>
            </p:cNvSpPr>
            <p:nvPr/>
          </p:nvSpPr>
          <p:spPr bwMode="auto">
            <a:xfrm flipH="1">
              <a:off x="901" y="809"/>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52" name="Line 142"/>
            <p:cNvSpPr>
              <a:spLocks noChangeShapeType="1"/>
            </p:cNvSpPr>
            <p:nvPr/>
          </p:nvSpPr>
          <p:spPr bwMode="auto">
            <a:xfrm flipH="1">
              <a:off x="1456" y="1676"/>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53" name="Freeform 143"/>
            <p:cNvSpPr>
              <a:spLocks/>
            </p:cNvSpPr>
            <p:nvPr/>
          </p:nvSpPr>
          <p:spPr bwMode="auto">
            <a:xfrm>
              <a:off x="1443" y="1650"/>
              <a:ext cx="13" cy="26"/>
            </a:xfrm>
            <a:custGeom>
              <a:avLst/>
              <a:gdLst>
                <a:gd name="T0" fmla="*/ 0 w 57"/>
                <a:gd name="T1" fmla="*/ 0 h 119"/>
                <a:gd name="T2" fmla="*/ 0 w 57"/>
                <a:gd name="T3" fmla="*/ 0 h 119"/>
                <a:gd name="T4" fmla="*/ 0 w 57"/>
                <a:gd name="T5" fmla="*/ 0 h 119"/>
                <a:gd name="T6" fmla="*/ 0 w 57"/>
                <a:gd name="T7" fmla="*/ 0 h 119"/>
                <a:gd name="T8" fmla="*/ 0 w 57"/>
                <a:gd name="T9" fmla="*/ 0 h 119"/>
                <a:gd name="T10" fmla="*/ 0 w 57"/>
                <a:gd name="T11" fmla="*/ 1 h 119"/>
                <a:gd name="T12" fmla="*/ 0 w 57"/>
                <a:gd name="T13" fmla="*/ 1 h 119"/>
                <a:gd name="T14" fmla="*/ 0 w 57"/>
                <a:gd name="T15" fmla="*/ 1 h 119"/>
                <a:gd name="T16" fmla="*/ 0 w 57"/>
                <a:gd name="T17" fmla="*/ 1 h 119"/>
                <a:gd name="T18" fmla="*/ 0 w 57"/>
                <a:gd name="T19" fmla="*/ 1 h 119"/>
                <a:gd name="T20" fmla="*/ 0 w 57"/>
                <a:gd name="T21" fmla="*/ 1 h 119"/>
                <a:gd name="T22" fmla="*/ 0 w 57"/>
                <a:gd name="T23" fmla="*/ 1 h 119"/>
                <a:gd name="T24" fmla="*/ 0 w 57"/>
                <a:gd name="T25" fmla="*/ 1 h 119"/>
                <a:gd name="T26" fmla="*/ 0 w 57"/>
                <a:gd name="T27" fmla="*/ 1 h 119"/>
                <a:gd name="T28" fmla="*/ 0 w 57"/>
                <a:gd name="T29" fmla="*/ 1 h 119"/>
                <a:gd name="T30" fmla="*/ 0 w 57"/>
                <a:gd name="T31" fmla="*/ 1 h 119"/>
                <a:gd name="T32" fmla="*/ 1 w 57"/>
                <a:gd name="T33" fmla="*/ 1 h 119"/>
                <a:gd name="T34" fmla="*/ 1 w 57"/>
                <a:gd name="T35" fmla="*/ 1 h 1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7" h="119">
                  <a:moveTo>
                    <a:pt x="6" y="0"/>
                  </a:moveTo>
                  <a:lnTo>
                    <a:pt x="4" y="10"/>
                  </a:lnTo>
                  <a:lnTo>
                    <a:pt x="2" y="21"/>
                  </a:lnTo>
                  <a:lnTo>
                    <a:pt x="1" y="31"/>
                  </a:lnTo>
                  <a:lnTo>
                    <a:pt x="0" y="42"/>
                  </a:lnTo>
                  <a:lnTo>
                    <a:pt x="1" y="53"/>
                  </a:lnTo>
                  <a:lnTo>
                    <a:pt x="2" y="62"/>
                  </a:lnTo>
                  <a:lnTo>
                    <a:pt x="4" y="71"/>
                  </a:lnTo>
                  <a:lnTo>
                    <a:pt x="6" y="79"/>
                  </a:lnTo>
                  <a:lnTo>
                    <a:pt x="9" y="88"/>
                  </a:lnTo>
                  <a:lnTo>
                    <a:pt x="13" y="94"/>
                  </a:lnTo>
                  <a:lnTo>
                    <a:pt x="19" y="101"/>
                  </a:lnTo>
                  <a:lnTo>
                    <a:pt x="24" y="106"/>
                  </a:lnTo>
                  <a:lnTo>
                    <a:pt x="29" y="110"/>
                  </a:lnTo>
                  <a:lnTo>
                    <a:pt x="36" y="115"/>
                  </a:lnTo>
                  <a:lnTo>
                    <a:pt x="43" y="117"/>
                  </a:lnTo>
                  <a:lnTo>
                    <a:pt x="50" y="118"/>
                  </a:lnTo>
                  <a:lnTo>
                    <a:pt x="57"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54" name="Line 144"/>
            <p:cNvSpPr>
              <a:spLocks noChangeShapeType="1"/>
            </p:cNvSpPr>
            <p:nvPr/>
          </p:nvSpPr>
          <p:spPr bwMode="auto">
            <a:xfrm flipV="1">
              <a:off x="1444" y="1610"/>
              <a:ext cx="9"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55" name="Freeform 145"/>
            <p:cNvSpPr>
              <a:spLocks/>
            </p:cNvSpPr>
            <p:nvPr/>
          </p:nvSpPr>
          <p:spPr bwMode="auto">
            <a:xfrm>
              <a:off x="1453" y="1583"/>
              <a:ext cx="27" cy="27"/>
            </a:xfrm>
            <a:custGeom>
              <a:avLst/>
              <a:gdLst>
                <a:gd name="T0" fmla="*/ 1 w 115"/>
                <a:gd name="T1" fmla="*/ 0 h 119"/>
                <a:gd name="T2" fmla="*/ 1 w 115"/>
                <a:gd name="T3" fmla="*/ 0 h 119"/>
                <a:gd name="T4" fmla="*/ 1 w 115"/>
                <a:gd name="T5" fmla="*/ 0 h 119"/>
                <a:gd name="T6" fmla="*/ 1 w 115"/>
                <a:gd name="T7" fmla="*/ 0 h 119"/>
                <a:gd name="T8" fmla="*/ 1 w 115"/>
                <a:gd name="T9" fmla="*/ 0 h 119"/>
                <a:gd name="T10" fmla="*/ 1 w 115"/>
                <a:gd name="T11" fmla="*/ 0 h 119"/>
                <a:gd name="T12" fmla="*/ 1 w 115"/>
                <a:gd name="T13" fmla="*/ 0 h 119"/>
                <a:gd name="T14" fmla="*/ 1 w 115"/>
                <a:gd name="T15" fmla="*/ 0 h 119"/>
                <a:gd name="T16" fmla="*/ 1 w 115"/>
                <a:gd name="T17" fmla="*/ 0 h 119"/>
                <a:gd name="T18" fmla="*/ 0 w 115"/>
                <a:gd name="T19" fmla="*/ 0 h 119"/>
                <a:gd name="T20" fmla="*/ 0 w 115"/>
                <a:gd name="T21" fmla="*/ 0 h 119"/>
                <a:gd name="T22" fmla="*/ 0 w 115"/>
                <a:gd name="T23" fmla="*/ 1 h 119"/>
                <a:gd name="T24" fmla="*/ 0 w 115"/>
                <a:gd name="T25" fmla="*/ 1 h 119"/>
                <a:gd name="T26" fmla="*/ 0 w 115"/>
                <a:gd name="T27" fmla="*/ 1 h 119"/>
                <a:gd name="T28" fmla="*/ 0 w 115"/>
                <a:gd name="T29" fmla="*/ 1 h 119"/>
                <a:gd name="T30" fmla="*/ 0 w 115"/>
                <a:gd name="T31" fmla="*/ 1 h 119"/>
                <a:gd name="T32" fmla="*/ 0 w 115"/>
                <a:gd name="T33" fmla="*/ 1 h 119"/>
                <a:gd name="T34" fmla="*/ 0 w 115"/>
                <a:gd name="T35" fmla="*/ 1 h 1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5" h="119">
                  <a:moveTo>
                    <a:pt x="115" y="0"/>
                  </a:moveTo>
                  <a:lnTo>
                    <a:pt x="107" y="1"/>
                  </a:lnTo>
                  <a:lnTo>
                    <a:pt x="99" y="2"/>
                  </a:lnTo>
                  <a:lnTo>
                    <a:pt x="91" y="5"/>
                  </a:lnTo>
                  <a:lnTo>
                    <a:pt x="83" y="8"/>
                  </a:lnTo>
                  <a:lnTo>
                    <a:pt x="74" y="13"/>
                  </a:lnTo>
                  <a:lnTo>
                    <a:pt x="67" y="18"/>
                  </a:lnTo>
                  <a:lnTo>
                    <a:pt x="58" y="24"/>
                  </a:lnTo>
                  <a:lnTo>
                    <a:pt x="51" y="32"/>
                  </a:lnTo>
                  <a:lnTo>
                    <a:pt x="43" y="39"/>
                  </a:lnTo>
                  <a:lnTo>
                    <a:pt x="36" y="48"/>
                  </a:lnTo>
                  <a:lnTo>
                    <a:pt x="29" y="56"/>
                  </a:lnTo>
                  <a:lnTo>
                    <a:pt x="23" y="66"/>
                  </a:lnTo>
                  <a:lnTo>
                    <a:pt x="17" y="77"/>
                  </a:lnTo>
                  <a:lnTo>
                    <a:pt x="12" y="87"/>
                  </a:lnTo>
                  <a:lnTo>
                    <a:pt x="7" y="98"/>
                  </a:lnTo>
                  <a:lnTo>
                    <a:pt x="3" y="108"/>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56" name="Line 146"/>
            <p:cNvSpPr>
              <a:spLocks noChangeShapeType="1"/>
            </p:cNvSpPr>
            <p:nvPr/>
          </p:nvSpPr>
          <p:spPr bwMode="auto">
            <a:xfrm>
              <a:off x="1480" y="1583"/>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57" name="Line 147"/>
            <p:cNvSpPr>
              <a:spLocks noChangeShapeType="1"/>
            </p:cNvSpPr>
            <p:nvPr/>
          </p:nvSpPr>
          <p:spPr bwMode="auto">
            <a:xfrm flipH="1">
              <a:off x="1516" y="1538"/>
              <a:ext cx="13"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58" name="Line 148"/>
            <p:cNvSpPr>
              <a:spLocks noChangeShapeType="1"/>
            </p:cNvSpPr>
            <p:nvPr/>
          </p:nvSpPr>
          <p:spPr bwMode="auto">
            <a:xfrm flipH="1" flipV="1">
              <a:off x="783" y="1549"/>
              <a:ext cx="184" cy="1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59" name="Line 149"/>
            <p:cNvSpPr>
              <a:spLocks noChangeShapeType="1"/>
            </p:cNvSpPr>
            <p:nvPr/>
          </p:nvSpPr>
          <p:spPr bwMode="auto">
            <a:xfrm flipH="1" flipV="1">
              <a:off x="993" y="754"/>
              <a:ext cx="320" cy="3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0" name="Line 150"/>
            <p:cNvSpPr>
              <a:spLocks noChangeShapeType="1"/>
            </p:cNvSpPr>
            <p:nvPr/>
          </p:nvSpPr>
          <p:spPr bwMode="auto">
            <a:xfrm flipH="1" flipV="1">
              <a:off x="1964" y="2240"/>
              <a:ext cx="107"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1" name="Line 151"/>
            <p:cNvSpPr>
              <a:spLocks noChangeShapeType="1"/>
            </p:cNvSpPr>
            <p:nvPr/>
          </p:nvSpPr>
          <p:spPr bwMode="auto">
            <a:xfrm flipH="1" flipV="1">
              <a:off x="1841" y="2116"/>
              <a:ext cx="92"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2" name="Line 152"/>
            <p:cNvSpPr>
              <a:spLocks noChangeShapeType="1"/>
            </p:cNvSpPr>
            <p:nvPr/>
          </p:nvSpPr>
          <p:spPr bwMode="auto">
            <a:xfrm flipH="1" flipV="1">
              <a:off x="1716" y="1992"/>
              <a:ext cx="94"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3" name="Line 153"/>
            <p:cNvSpPr>
              <a:spLocks noChangeShapeType="1"/>
            </p:cNvSpPr>
            <p:nvPr/>
          </p:nvSpPr>
          <p:spPr bwMode="auto">
            <a:xfrm flipH="1" flipV="1">
              <a:off x="1594" y="1868"/>
              <a:ext cx="92"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4" name="Line 154"/>
            <p:cNvSpPr>
              <a:spLocks noChangeShapeType="1"/>
            </p:cNvSpPr>
            <p:nvPr/>
          </p:nvSpPr>
          <p:spPr bwMode="auto">
            <a:xfrm flipH="1" flipV="1">
              <a:off x="1457" y="1731"/>
              <a:ext cx="106" cy="1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5" name="Line 155"/>
            <p:cNvSpPr>
              <a:spLocks noChangeShapeType="1"/>
            </p:cNvSpPr>
            <p:nvPr/>
          </p:nvSpPr>
          <p:spPr bwMode="auto">
            <a:xfrm flipH="1">
              <a:off x="783" y="754"/>
              <a:ext cx="210" cy="79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6" name="Line 156"/>
            <p:cNvSpPr>
              <a:spLocks noChangeShapeType="1"/>
            </p:cNvSpPr>
            <p:nvPr/>
          </p:nvSpPr>
          <p:spPr bwMode="auto">
            <a:xfrm>
              <a:off x="783" y="1549"/>
              <a:ext cx="245" cy="6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7" name="Line 157"/>
            <p:cNvSpPr>
              <a:spLocks noChangeShapeType="1"/>
            </p:cNvSpPr>
            <p:nvPr/>
          </p:nvSpPr>
          <p:spPr bwMode="auto">
            <a:xfrm flipH="1" flipV="1">
              <a:off x="1425" y="1667"/>
              <a:ext cx="32"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8" name="Line 158"/>
            <p:cNvSpPr>
              <a:spLocks noChangeShapeType="1"/>
            </p:cNvSpPr>
            <p:nvPr/>
          </p:nvSpPr>
          <p:spPr bwMode="auto">
            <a:xfrm flipH="1" flipV="1">
              <a:off x="1350" y="1508"/>
              <a:ext cx="56" cy="1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69" name="Line 159"/>
            <p:cNvSpPr>
              <a:spLocks noChangeShapeType="1"/>
            </p:cNvSpPr>
            <p:nvPr/>
          </p:nvSpPr>
          <p:spPr bwMode="auto">
            <a:xfrm flipH="1" flipV="1">
              <a:off x="1277" y="1349"/>
              <a:ext cx="55" cy="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70" name="Line 160"/>
            <p:cNvSpPr>
              <a:spLocks noChangeShapeType="1"/>
            </p:cNvSpPr>
            <p:nvPr/>
          </p:nvSpPr>
          <p:spPr bwMode="auto">
            <a:xfrm flipH="1" flipV="1">
              <a:off x="1226" y="1246"/>
              <a:ext cx="32"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71" name="Line 161"/>
            <p:cNvSpPr>
              <a:spLocks noChangeShapeType="1"/>
            </p:cNvSpPr>
            <p:nvPr/>
          </p:nvSpPr>
          <p:spPr bwMode="auto">
            <a:xfrm flipH="1" flipV="1">
              <a:off x="993" y="754"/>
              <a:ext cx="233" cy="49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72" name="Line 162"/>
            <p:cNvSpPr>
              <a:spLocks noChangeShapeType="1"/>
            </p:cNvSpPr>
            <p:nvPr/>
          </p:nvSpPr>
          <p:spPr bwMode="auto">
            <a:xfrm>
              <a:off x="1028" y="1615"/>
              <a:ext cx="108"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73" name="Line 163"/>
            <p:cNvSpPr>
              <a:spLocks noChangeShapeType="1"/>
            </p:cNvSpPr>
            <p:nvPr/>
          </p:nvSpPr>
          <p:spPr bwMode="auto">
            <a:xfrm>
              <a:off x="1179" y="1656"/>
              <a:ext cx="127"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74" name="Line 164"/>
            <p:cNvSpPr>
              <a:spLocks noChangeShapeType="1"/>
            </p:cNvSpPr>
            <p:nvPr/>
          </p:nvSpPr>
          <p:spPr bwMode="auto">
            <a:xfrm>
              <a:off x="1349" y="1702"/>
              <a:ext cx="108"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8149" name="Group 165"/>
          <p:cNvGrpSpPr>
            <a:grpSpLocks/>
          </p:cNvGrpSpPr>
          <p:nvPr/>
        </p:nvGrpSpPr>
        <p:grpSpPr bwMode="auto">
          <a:xfrm>
            <a:off x="1535113" y="1704975"/>
            <a:ext cx="2574925" cy="2151063"/>
            <a:chOff x="967" y="1074"/>
            <a:chExt cx="1622" cy="1355"/>
          </a:xfrm>
        </p:grpSpPr>
        <p:sp>
          <p:nvSpPr>
            <p:cNvPr id="57422" name="Freeform 166"/>
            <p:cNvSpPr>
              <a:spLocks/>
            </p:cNvSpPr>
            <p:nvPr/>
          </p:nvSpPr>
          <p:spPr bwMode="auto">
            <a:xfrm>
              <a:off x="2048" y="1667"/>
              <a:ext cx="59" cy="92"/>
            </a:xfrm>
            <a:custGeom>
              <a:avLst/>
              <a:gdLst>
                <a:gd name="T0" fmla="*/ 3 w 261"/>
                <a:gd name="T1" fmla="*/ 0 h 411"/>
                <a:gd name="T2" fmla="*/ 3 w 261"/>
                <a:gd name="T3" fmla="*/ 0 h 411"/>
                <a:gd name="T4" fmla="*/ 3 w 261"/>
                <a:gd name="T5" fmla="*/ 0 h 411"/>
                <a:gd name="T6" fmla="*/ 3 w 261"/>
                <a:gd name="T7" fmla="*/ 0 h 411"/>
                <a:gd name="T8" fmla="*/ 3 w 261"/>
                <a:gd name="T9" fmla="*/ 0 h 411"/>
                <a:gd name="T10" fmla="*/ 3 w 261"/>
                <a:gd name="T11" fmla="*/ 0 h 411"/>
                <a:gd name="T12" fmla="*/ 3 w 261"/>
                <a:gd name="T13" fmla="*/ 0 h 411"/>
                <a:gd name="T14" fmla="*/ 3 w 261"/>
                <a:gd name="T15" fmla="*/ 0 h 411"/>
                <a:gd name="T16" fmla="*/ 3 w 261"/>
                <a:gd name="T17" fmla="*/ 0 h 411"/>
                <a:gd name="T18" fmla="*/ 3 w 261"/>
                <a:gd name="T19" fmla="*/ 0 h 411"/>
                <a:gd name="T20" fmla="*/ 2 w 261"/>
                <a:gd name="T21" fmla="*/ 0 h 411"/>
                <a:gd name="T22" fmla="*/ 2 w 261"/>
                <a:gd name="T23" fmla="*/ 0 h 411"/>
                <a:gd name="T24" fmla="*/ 2 w 261"/>
                <a:gd name="T25" fmla="*/ 0 h 411"/>
                <a:gd name="T26" fmla="*/ 2 w 261"/>
                <a:gd name="T27" fmla="*/ 0 h 411"/>
                <a:gd name="T28" fmla="*/ 2 w 261"/>
                <a:gd name="T29" fmla="*/ 0 h 411"/>
                <a:gd name="T30" fmla="*/ 2 w 261"/>
                <a:gd name="T31" fmla="*/ 0 h 411"/>
                <a:gd name="T32" fmla="*/ 1 w 261"/>
                <a:gd name="T33" fmla="*/ 0 h 411"/>
                <a:gd name="T34" fmla="*/ 1 w 261"/>
                <a:gd name="T35" fmla="*/ 0 h 411"/>
                <a:gd name="T36" fmla="*/ 1 w 261"/>
                <a:gd name="T37" fmla="*/ 0 h 411"/>
                <a:gd name="T38" fmla="*/ 1 w 261"/>
                <a:gd name="T39" fmla="*/ 0 h 411"/>
                <a:gd name="T40" fmla="*/ 1 w 261"/>
                <a:gd name="T41" fmla="*/ 1 h 411"/>
                <a:gd name="T42" fmla="*/ 1 w 261"/>
                <a:gd name="T43" fmla="*/ 1 h 411"/>
                <a:gd name="T44" fmla="*/ 1 w 261"/>
                <a:gd name="T45" fmla="*/ 1 h 411"/>
                <a:gd name="T46" fmla="*/ 1 w 261"/>
                <a:gd name="T47" fmla="*/ 1 h 411"/>
                <a:gd name="T48" fmla="*/ 0 w 261"/>
                <a:gd name="T49" fmla="*/ 2 h 411"/>
                <a:gd name="T50" fmla="*/ 0 w 261"/>
                <a:gd name="T51" fmla="*/ 3 h 411"/>
                <a:gd name="T52" fmla="*/ 0 w 261"/>
                <a:gd name="T53" fmla="*/ 3 h 411"/>
                <a:gd name="T54" fmla="*/ 0 w 261"/>
                <a:gd name="T55" fmla="*/ 3 h 411"/>
                <a:gd name="T56" fmla="*/ 0 w 261"/>
                <a:gd name="T57" fmla="*/ 4 h 411"/>
                <a:gd name="T58" fmla="*/ 0 w 261"/>
                <a:gd name="T59" fmla="*/ 4 h 411"/>
                <a:gd name="T60" fmla="*/ 0 w 261"/>
                <a:gd name="T61" fmla="*/ 4 h 411"/>
                <a:gd name="T62" fmla="*/ 0 w 261"/>
                <a:gd name="T63" fmla="*/ 4 h 411"/>
                <a:gd name="T64" fmla="*/ 0 w 261"/>
                <a:gd name="T65" fmla="*/ 4 h 411"/>
                <a:gd name="T66" fmla="*/ 0 w 261"/>
                <a:gd name="T67" fmla="*/ 4 h 411"/>
                <a:gd name="T68" fmla="*/ 0 w 261"/>
                <a:gd name="T69" fmla="*/ 4 h 411"/>
                <a:gd name="T70" fmla="*/ 0 w 261"/>
                <a:gd name="T71" fmla="*/ 4 h 411"/>
                <a:gd name="T72" fmla="*/ 0 w 261"/>
                <a:gd name="T73" fmla="*/ 4 h 411"/>
                <a:gd name="T74" fmla="*/ 0 w 261"/>
                <a:gd name="T75" fmla="*/ 4 h 411"/>
                <a:gd name="T76" fmla="*/ 1 w 261"/>
                <a:gd name="T77" fmla="*/ 5 h 411"/>
                <a:gd name="T78" fmla="*/ 1 w 261"/>
                <a:gd name="T79" fmla="*/ 5 h 411"/>
                <a:gd name="T80" fmla="*/ 1 w 261"/>
                <a:gd name="T81" fmla="*/ 5 h 411"/>
                <a:gd name="T82" fmla="*/ 1 w 261"/>
                <a:gd name="T83" fmla="*/ 5 h 411"/>
                <a:gd name="T84" fmla="*/ 1 w 261"/>
                <a:gd name="T85" fmla="*/ 5 h 411"/>
                <a:gd name="T86" fmla="*/ 2 w 261"/>
                <a:gd name="T87" fmla="*/ 4 h 411"/>
                <a:gd name="T88" fmla="*/ 2 w 261"/>
                <a:gd name="T89" fmla="*/ 4 h 411"/>
                <a:gd name="T90" fmla="*/ 2 w 261"/>
                <a:gd name="T91" fmla="*/ 4 h 411"/>
                <a:gd name="T92" fmla="*/ 2 w 261"/>
                <a:gd name="T93" fmla="*/ 4 h 411"/>
                <a:gd name="T94" fmla="*/ 2 w 261"/>
                <a:gd name="T95" fmla="*/ 4 h 411"/>
                <a:gd name="T96" fmla="*/ 2 w 261"/>
                <a:gd name="T97" fmla="*/ 4 h 411"/>
                <a:gd name="T98" fmla="*/ 2 w 261"/>
                <a:gd name="T99" fmla="*/ 4 h 411"/>
                <a:gd name="T100" fmla="*/ 2 w 261"/>
                <a:gd name="T101" fmla="*/ 4 h 411"/>
                <a:gd name="T102" fmla="*/ 2 w 261"/>
                <a:gd name="T103" fmla="*/ 3 h 411"/>
                <a:gd name="T104" fmla="*/ 2 w 261"/>
                <a:gd name="T105" fmla="*/ 3 h 411"/>
                <a:gd name="T106" fmla="*/ 3 w 261"/>
                <a:gd name="T107" fmla="*/ 2 h 411"/>
                <a:gd name="T108" fmla="*/ 3 w 261"/>
                <a:gd name="T109" fmla="*/ 1 h 411"/>
                <a:gd name="T110" fmla="*/ 3 w 261"/>
                <a:gd name="T111" fmla="*/ 1 h 411"/>
                <a:gd name="T112" fmla="*/ 3 w 261"/>
                <a:gd name="T113" fmla="*/ 1 h 411"/>
                <a:gd name="T114" fmla="*/ 3 w 261"/>
                <a:gd name="T115" fmla="*/ 1 h 4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61" h="411">
                  <a:moveTo>
                    <a:pt x="260" y="55"/>
                  </a:moveTo>
                  <a:lnTo>
                    <a:pt x="261" y="50"/>
                  </a:lnTo>
                  <a:lnTo>
                    <a:pt x="261" y="46"/>
                  </a:lnTo>
                  <a:lnTo>
                    <a:pt x="261" y="42"/>
                  </a:lnTo>
                  <a:lnTo>
                    <a:pt x="261" y="38"/>
                  </a:lnTo>
                  <a:lnTo>
                    <a:pt x="261" y="33"/>
                  </a:lnTo>
                  <a:lnTo>
                    <a:pt x="260" y="29"/>
                  </a:lnTo>
                  <a:lnTo>
                    <a:pt x="259" y="25"/>
                  </a:lnTo>
                  <a:lnTo>
                    <a:pt x="257" y="21"/>
                  </a:lnTo>
                  <a:lnTo>
                    <a:pt x="255" y="16"/>
                  </a:lnTo>
                  <a:lnTo>
                    <a:pt x="253" y="12"/>
                  </a:lnTo>
                  <a:lnTo>
                    <a:pt x="251" y="8"/>
                  </a:lnTo>
                  <a:lnTo>
                    <a:pt x="250" y="7"/>
                  </a:lnTo>
                  <a:lnTo>
                    <a:pt x="248" y="5"/>
                  </a:lnTo>
                  <a:lnTo>
                    <a:pt x="247" y="4"/>
                  </a:lnTo>
                  <a:lnTo>
                    <a:pt x="245" y="3"/>
                  </a:lnTo>
                  <a:lnTo>
                    <a:pt x="244" y="1"/>
                  </a:lnTo>
                  <a:lnTo>
                    <a:pt x="242" y="1"/>
                  </a:lnTo>
                  <a:lnTo>
                    <a:pt x="237" y="0"/>
                  </a:lnTo>
                  <a:lnTo>
                    <a:pt x="233" y="0"/>
                  </a:lnTo>
                  <a:lnTo>
                    <a:pt x="215" y="0"/>
                  </a:lnTo>
                  <a:lnTo>
                    <a:pt x="198" y="0"/>
                  </a:lnTo>
                  <a:lnTo>
                    <a:pt x="181" y="0"/>
                  </a:lnTo>
                  <a:lnTo>
                    <a:pt x="172" y="0"/>
                  </a:lnTo>
                  <a:lnTo>
                    <a:pt x="164" y="1"/>
                  </a:lnTo>
                  <a:lnTo>
                    <a:pt x="155" y="3"/>
                  </a:lnTo>
                  <a:lnTo>
                    <a:pt x="148" y="5"/>
                  </a:lnTo>
                  <a:lnTo>
                    <a:pt x="144" y="6"/>
                  </a:lnTo>
                  <a:lnTo>
                    <a:pt x="139" y="7"/>
                  </a:lnTo>
                  <a:lnTo>
                    <a:pt x="135" y="9"/>
                  </a:lnTo>
                  <a:lnTo>
                    <a:pt x="132" y="11"/>
                  </a:lnTo>
                  <a:lnTo>
                    <a:pt x="128" y="13"/>
                  </a:lnTo>
                  <a:lnTo>
                    <a:pt x="125" y="15"/>
                  </a:lnTo>
                  <a:lnTo>
                    <a:pt x="117" y="20"/>
                  </a:lnTo>
                  <a:lnTo>
                    <a:pt x="111" y="25"/>
                  </a:lnTo>
                  <a:lnTo>
                    <a:pt x="104" y="31"/>
                  </a:lnTo>
                  <a:lnTo>
                    <a:pt x="98" y="37"/>
                  </a:lnTo>
                  <a:lnTo>
                    <a:pt x="92" y="43"/>
                  </a:lnTo>
                  <a:lnTo>
                    <a:pt x="89" y="46"/>
                  </a:lnTo>
                  <a:lnTo>
                    <a:pt x="86" y="49"/>
                  </a:lnTo>
                  <a:lnTo>
                    <a:pt x="84" y="53"/>
                  </a:lnTo>
                  <a:lnTo>
                    <a:pt x="82" y="57"/>
                  </a:lnTo>
                  <a:lnTo>
                    <a:pt x="73" y="72"/>
                  </a:lnTo>
                  <a:lnTo>
                    <a:pt x="68" y="79"/>
                  </a:lnTo>
                  <a:lnTo>
                    <a:pt x="64" y="87"/>
                  </a:lnTo>
                  <a:lnTo>
                    <a:pt x="61" y="94"/>
                  </a:lnTo>
                  <a:lnTo>
                    <a:pt x="57" y="102"/>
                  </a:lnTo>
                  <a:lnTo>
                    <a:pt x="55" y="110"/>
                  </a:lnTo>
                  <a:lnTo>
                    <a:pt x="52" y="119"/>
                  </a:lnTo>
                  <a:lnTo>
                    <a:pt x="44" y="152"/>
                  </a:lnTo>
                  <a:lnTo>
                    <a:pt x="25" y="217"/>
                  </a:lnTo>
                  <a:lnTo>
                    <a:pt x="16" y="250"/>
                  </a:lnTo>
                  <a:lnTo>
                    <a:pt x="12" y="267"/>
                  </a:lnTo>
                  <a:lnTo>
                    <a:pt x="7" y="283"/>
                  </a:lnTo>
                  <a:lnTo>
                    <a:pt x="4" y="300"/>
                  </a:lnTo>
                  <a:lnTo>
                    <a:pt x="2" y="308"/>
                  </a:lnTo>
                  <a:lnTo>
                    <a:pt x="1" y="317"/>
                  </a:lnTo>
                  <a:lnTo>
                    <a:pt x="0" y="325"/>
                  </a:lnTo>
                  <a:lnTo>
                    <a:pt x="0" y="334"/>
                  </a:lnTo>
                  <a:lnTo>
                    <a:pt x="0" y="342"/>
                  </a:lnTo>
                  <a:lnTo>
                    <a:pt x="1" y="351"/>
                  </a:lnTo>
                  <a:lnTo>
                    <a:pt x="3" y="359"/>
                  </a:lnTo>
                  <a:lnTo>
                    <a:pt x="5" y="367"/>
                  </a:lnTo>
                  <a:lnTo>
                    <a:pt x="8" y="375"/>
                  </a:lnTo>
                  <a:lnTo>
                    <a:pt x="11" y="378"/>
                  </a:lnTo>
                  <a:lnTo>
                    <a:pt x="13" y="383"/>
                  </a:lnTo>
                  <a:lnTo>
                    <a:pt x="15" y="386"/>
                  </a:lnTo>
                  <a:lnTo>
                    <a:pt x="17" y="390"/>
                  </a:lnTo>
                  <a:lnTo>
                    <a:pt x="19" y="393"/>
                  </a:lnTo>
                  <a:lnTo>
                    <a:pt x="22" y="396"/>
                  </a:lnTo>
                  <a:lnTo>
                    <a:pt x="25" y="400"/>
                  </a:lnTo>
                  <a:lnTo>
                    <a:pt x="29" y="402"/>
                  </a:lnTo>
                  <a:lnTo>
                    <a:pt x="33" y="404"/>
                  </a:lnTo>
                  <a:lnTo>
                    <a:pt x="37" y="406"/>
                  </a:lnTo>
                  <a:lnTo>
                    <a:pt x="40" y="407"/>
                  </a:lnTo>
                  <a:lnTo>
                    <a:pt x="45" y="408"/>
                  </a:lnTo>
                  <a:lnTo>
                    <a:pt x="49" y="409"/>
                  </a:lnTo>
                  <a:lnTo>
                    <a:pt x="53" y="410"/>
                  </a:lnTo>
                  <a:lnTo>
                    <a:pt x="62" y="410"/>
                  </a:lnTo>
                  <a:lnTo>
                    <a:pt x="70" y="410"/>
                  </a:lnTo>
                  <a:lnTo>
                    <a:pt x="87" y="410"/>
                  </a:lnTo>
                  <a:lnTo>
                    <a:pt x="96" y="410"/>
                  </a:lnTo>
                  <a:lnTo>
                    <a:pt x="104" y="410"/>
                  </a:lnTo>
                  <a:lnTo>
                    <a:pt x="113" y="411"/>
                  </a:lnTo>
                  <a:lnTo>
                    <a:pt x="117" y="410"/>
                  </a:lnTo>
                  <a:lnTo>
                    <a:pt x="121" y="410"/>
                  </a:lnTo>
                  <a:lnTo>
                    <a:pt x="126" y="409"/>
                  </a:lnTo>
                  <a:lnTo>
                    <a:pt x="130" y="407"/>
                  </a:lnTo>
                  <a:lnTo>
                    <a:pt x="133" y="405"/>
                  </a:lnTo>
                  <a:lnTo>
                    <a:pt x="137" y="403"/>
                  </a:lnTo>
                  <a:lnTo>
                    <a:pt x="140" y="401"/>
                  </a:lnTo>
                  <a:lnTo>
                    <a:pt x="145" y="399"/>
                  </a:lnTo>
                  <a:lnTo>
                    <a:pt x="151" y="393"/>
                  </a:lnTo>
                  <a:lnTo>
                    <a:pt x="158" y="387"/>
                  </a:lnTo>
                  <a:lnTo>
                    <a:pt x="163" y="381"/>
                  </a:lnTo>
                  <a:lnTo>
                    <a:pt x="168" y="373"/>
                  </a:lnTo>
                  <a:lnTo>
                    <a:pt x="172" y="367"/>
                  </a:lnTo>
                  <a:lnTo>
                    <a:pt x="177" y="359"/>
                  </a:lnTo>
                  <a:lnTo>
                    <a:pt x="180" y="351"/>
                  </a:lnTo>
                  <a:lnTo>
                    <a:pt x="183" y="343"/>
                  </a:lnTo>
                  <a:lnTo>
                    <a:pt x="186" y="335"/>
                  </a:lnTo>
                  <a:lnTo>
                    <a:pt x="188" y="327"/>
                  </a:lnTo>
                  <a:lnTo>
                    <a:pt x="191" y="319"/>
                  </a:lnTo>
                  <a:lnTo>
                    <a:pt x="195" y="302"/>
                  </a:lnTo>
                  <a:lnTo>
                    <a:pt x="199" y="286"/>
                  </a:lnTo>
                  <a:lnTo>
                    <a:pt x="207" y="253"/>
                  </a:lnTo>
                  <a:lnTo>
                    <a:pt x="215" y="219"/>
                  </a:lnTo>
                  <a:lnTo>
                    <a:pt x="224" y="186"/>
                  </a:lnTo>
                  <a:lnTo>
                    <a:pt x="233" y="154"/>
                  </a:lnTo>
                  <a:lnTo>
                    <a:pt x="243" y="121"/>
                  </a:lnTo>
                  <a:lnTo>
                    <a:pt x="248" y="104"/>
                  </a:lnTo>
                  <a:lnTo>
                    <a:pt x="252" y="88"/>
                  </a:lnTo>
                  <a:lnTo>
                    <a:pt x="253" y="79"/>
                  </a:lnTo>
                  <a:lnTo>
                    <a:pt x="255" y="71"/>
                  </a:lnTo>
                  <a:lnTo>
                    <a:pt x="258" y="62"/>
                  </a:lnTo>
                  <a:lnTo>
                    <a:pt x="260" y="5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23" name="Freeform 167"/>
            <p:cNvSpPr>
              <a:spLocks/>
            </p:cNvSpPr>
            <p:nvPr/>
          </p:nvSpPr>
          <p:spPr bwMode="auto">
            <a:xfrm>
              <a:off x="2091" y="1741"/>
              <a:ext cx="4" cy="18"/>
            </a:xfrm>
            <a:custGeom>
              <a:avLst/>
              <a:gdLst>
                <a:gd name="T0" fmla="*/ 0 w 25"/>
                <a:gd name="T1" fmla="*/ 0 h 85"/>
                <a:gd name="T2" fmla="*/ 0 w 25"/>
                <a:gd name="T3" fmla="*/ 0 h 85"/>
                <a:gd name="T4" fmla="*/ 0 w 25"/>
                <a:gd name="T5" fmla="*/ 0 h 85"/>
                <a:gd name="T6" fmla="*/ 0 w 25"/>
                <a:gd name="T7" fmla="*/ 0 h 85"/>
                <a:gd name="T8" fmla="*/ 0 w 25"/>
                <a:gd name="T9" fmla="*/ 0 h 85"/>
                <a:gd name="T10" fmla="*/ 0 w 25"/>
                <a:gd name="T11" fmla="*/ 0 h 85"/>
                <a:gd name="T12" fmla="*/ 0 w 25"/>
                <a:gd name="T13" fmla="*/ 0 h 85"/>
                <a:gd name="T14" fmla="*/ 0 w 25"/>
                <a:gd name="T15" fmla="*/ 0 h 85"/>
                <a:gd name="T16" fmla="*/ 0 w 25"/>
                <a:gd name="T17" fmla="*/ 0 h 85"/>
                <a:gd name="T18" fmla="*/ 0 w 25"/>
                <a:gd name="T19" fmla="*/ 0 h 85"/>
                <a:gd name="T20" fmla="*/ 0 w 25"/>
                <a:gd name="T21" fmla="*/ 1 h 85"/>
                <a:gd name="T22" fmla="*/ 0 w 25"/>
                <a:gd name="T23" fmla="*/ 1 h 85"/>
                <a:gd name="T24" fmla="*/ 0 w 25"/>
                <a:gd name="T25" fmla="*/ 1 h 85"/>
                <a:gd name="T26" fmla="*/ 0 w 25"/>
                <a:gd name="T27" fmla="*/ 1 h 85"/>
                <a:gd name="T28" fmla="*/ 0 w 25"/>
                <a:gd name="T29" fmla="*/ 1 h 85"/>
                <a:gd name="T30" fmla="*/ 0 w 25"/>
                <a:gd name="T31" fmla="*/ 1 h 85"/>
                <a:gd name="T32" fmla="*/ 0 w 25"/>
                <a:gd name="T33" fmla="*/ 1 h 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5">
                  <a:moveTo>
                    <a:pt x="3" y="0"/>
                  </a:moveTo>
                  <a:lnTo>
                    <a:pt x="2" y="5"/>
                  </a:lnTo>
                  <a:lnTo>
                    <a:pt x="1" y="11"/>
                  </a:lnTo>
                  <a:lnTo>
                    <a:pt x="0" y="17"/>
                  </a:lnTo>
                  <a:lnTo>
                    <a:pt x="0" y="23"/>
                  </a:lnTo>
                  <a:lnTo>
                    <a:pt x="0" y="29"/>
                  </a:lnTo>
                  <a:lnTo>
                    <a:pt x="0" y="34"/>
                  </a:lnTo>
                  <a:lnTo>
                    <a:pt x="1" y="40"/>
                  </a:lnTo>
                  <a:lnTo>
                    <a:pt x="2" y="46"/>
                  </a:lnTo>
                  <a:lnTo>
                    <a:pt x="5" y="51"/>
                  </a:lnTo>
                  <a:lnTo>
                    <a:pt x="7" y="57"/>
                  </a:lnTo>
                  <a:lnTo>
                    <a:pt x="9" y="61"/>
                  </a:lnTo>
                  <a:lnTo>
                    <a:pt x="12" y="66"/>
                  </a:lnTo>
                  <a:lnTo>
                    <a:pt x="18" y="76"/>
                  </a:lnTo>
                  <a:lnTo>
                    <a:pt x="22" y="81"/>
                  </a:lnTo>
                  <a:lnTo>
                    <a:pt x="23" y="83"/>
                  </a:lnTo>
                  <a:lnTo>
                    <a:pt x="25"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24" name="Line 168"/>
            <p:cNvSpPr>
              <a:spLocks noChangeShapeType="1"/>
            </p:cNvSpPr>
            <p:nvPr/>
          </p:nvSpPr>
          <p:spPr bwMode="auto">
            <a:xfrm flipH="1">
              <a:off x="2174" y="1622"/>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25" name="Line 169"/>
            <p:cNvSpPr>
              <a:spLocks noChangeShapeType="1"/>
            </p:cNvSpPr>
            <p:nvPr/>
          </p:nvSpPr>
          <p:spPr bwMode="auto">
            <a:xfrm flipH="1">
              <a:off x="2147" y="1622"/>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26" name="Freeform 170"/>
            <p:cNvSpPr>
              <a:spLocks/>
            </p:cNvSpPr>
            <p:nvPr/>
          </p:nvSpPr>
          <p:spPr bwMode="auto">
            <a:xfrm>
              <a:off x="1930" y="1164"/>
              <a:ext cx="61" cy="138"/>
            </a:xfrm>
            <a:custGeom>
              <a:avLst/>
              <a:gdLst>
                <a:gd name="T0" fmla="*/ 2 w 275"/>
                <a:gd name="T1" fmla="*/ 0 h 615"/>
                <a:gd name="T2" fmla="*/ 0 w 275"/>
                <a:gd name="T3" fmla="*/ 7 h 615"/>
                <a:gd name="T4" fmla="*/ 1 w 275"/>
                <a:gd name="T5" fmla="*/ 7 h 615"/>
                <a:gd name="T6" fmla="*/ 1 w 275"/>
                <a:gd name="T7" fmla="*/ 7 h 615"/>
                <a:gd name="T8" fmla="*/ 1 w 275"/>
                <a:gd name="T9" fmla="*/ 7 h 615"/>
                <a:gd name="T10" fmla="*/ 1 w 275"/>
                <a:gd name="T11" fmla="*/ 7 h 615"/>
                <a:gd name="T12" fmla="*/ 2 w 275"/>
                <a:gd name="T13" fmla="*/ 7 h 615"/>
                <a:gd name="T14" fmla="*/ 2 w 275"/>
                <a:gd name="T15" fmla="*/ 7 h 615"/>
                <a:gd name="T16" fmla="*/ 2 w 275"/>
                <a:gd name="T17" fmla="*/ 7 h 615"/>
                <a:gd name="T18" fmla="*/ 2 w 275"/>
                <a:gd name="T19" fmla="*/ 7 h 615"/>
                <a:gd name="T20" fmla="*/ 2 w 275"/>
                <a:gd name="T21" fmla="*/ 7 h 615"/>
                <a:gd name="T22" fmla="*/ 2 w 275"/>
                <a:gd name="T23" fmla="*/ 7 h 615"/>
                <a:gd name="T24" fmla="*/ 2 w 275"/>
                <a:gd name="T25" fmla="*/ 6 h 615"/>
                <a:gd name="T26" fmla="*/ 2 w 275"/>
                <a:gd name="T27" fmla="*/ 6 h 615"/>
                <a:gd name="T28" fmla="*/ 2 w 275"/>
                <a:gd name="T29" fmla="*/ 6 h 615"/>
                <a:gd name="T30" fmla="*/ 2 w 275"/>
                <a:gd name="T31" fmla="*/ 6 h 615"/>
                <a:gd name="T32" fmla="*/ 2 w 275"/>
                <a:gd name="T33" fmla="*/ 6 h 615"/>
                <a:gd name="T34" fmla="*/ 2 w 275"/>
                <a:gd name="T35" fmla="*/ 6 h 615"/>
                <a:gd name="T36" fmla="*/ 2 w 275"/>
                <a:gd name="T37" fmla="*/ 6 h 615"/>
                <a:gd name="T38" fmla="*/ 2 w 275"/>
                <a:gd name="T39" fmla="*/ 6 h 615"/>
                <a:gd name="T40" fmla="*/ 3 w 275"/>
                <a:gd name="T41" fmla="*/ 4 h 615"/>
                <a:gd name="T42" fmla="*/ 3 w 275"/>
                <a:gd name="T43" fmla="*/ 4 h 615"/>
                <a:gd name="T44" fmla="*/ 3 w 275"/>
                <a:gd name="T45" fmla="*/ 3 h 615"/>
                <a:gd name="T46" fmla="*/ 3 w 275"/>
                <a:gd name="T47" fmla="*/ 3 h 615"/>
                <a:gd name="T48" fmla="*/ 3 w 275"/>
                <a:gd name="T49" fmla="*/ 3 h 615"/>
                <a:gd name="T50" fmla="*/ 3 w 275"/>
                <a:gd name="T51" fmla="*/ 3 h 615"/>
                <a:gd name="T52" fmla="*/ 3 w 275"/>
                <a:gd name="T53" fmla="*/ 3 h 615"/>
                <a:gd name="T54" fmla="*/ 3 w 275"/>
                <a:gd name="T55" fmla="*/ 3 h 615"/>
                <a:gd name="T56" fmla="*/ 3 w 275"/>
                <a:gd name="T57" fmla="*/ 3 h 615"/>
                <a:gd name="T58" fmla="*/ 3 w 275"/>
                <a:gd name="T59" fmla="*/ 3 h 615"/>
                <a:gd name="T60" fmla="*/ 3 w 275"/>
                <a:gd name="T61" fmla="*/ 2 h 615"/>
                <a:gd name="T62" fmla="*/ 3 w 275"/>
                <a:gd name="T63" fmla="*/ 2 h 615"/>
                <a:gd name="T64" fmla="*/ 3 w 275"/>
                <a:gd name="T65" fmla="*/ 2 h 615"/>
                <a:gd name="T66" fmla="*/ 3 w 275"/>
                <a:gd name="T67" fmla="*/ 2 h 615"/>
                <a:gd name="T68" fmla="*/ 3 w 275"/>
                <a:gd name="T69" fmla="*/ 2 h 615"/>
                <a:gd name="T70" fmla="*/ 2 w 275"/>
                <a:gd name="T71" fmla="*/ 2 h 615"/>
                <a:gd name="T72" fmla="*/ 2 w 275"/>
                <a:gd name="T73" fmla="*/ 2 h 615"/>
                <a:gd name="T74" fmla="*/ 2 w 275"/>
                <a:gd name="T75" fmla="*/ 2 h 615"/>
                <a:gd name="T76" fmla="*/ 1 w 275"/>
                <a:gd name="T77" fmla="*/ 2 h 61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75" h="615">
                  <a:moveTo>
                    <a:pt x="165" y="0"/>
                  </a:moveTo>
                  <a:lnTo>
                    <a:pt x="0" y="615"/>
                  </a:lnTo>
                  <a:lnTo>
                    <a:pt x="107" y="615"/>
                  </a:lnTo>
                  <a:lnTo>
                    <a:pt x="115" y="614"/>
                  </a:lnTo>
                  <a:lnTo>
                    <a:pt x="123" y="612"/>
                  </a:lnTo>
                  <a:lnTo>
                    <a:pt x="132" y="609"/>
                  </a:lnTo>
                  <a:lnTo>
                    <a:pt x="139" y="606"/>
                  </a:lnTo>
                  <a:lnTo>
                    <a:pt x="148" y="602"/>
                  </a:lnTo>
                  <a:lnTo>
                    <a:pt x="156" y="597"/>
                  </a:lnTo>
                  <a:lnTo>
                    <a:pt x="164" y="590"/>
                  </a:lnTo>
                  <a:lnTo>
                    <a:pt x="172" y="583"/>
                  </a:lnTo>
                  <a:lnTo>
                    <a:pt x="180" y="575"/>
                  </a:lnTo>
                  <a:lnTo>
                    <a:pt x="187" y="567"/>
                  </a:lnTo>
                  <a:lnTo>
                    <a:pt x="194" y="558"/>
                  </a:lnTo>
                  <a:lnTo>
                    <a:pt x="200" y="548"/>
                  </a:lnTo>
                  <a:lnTo>
                    <a:pt x="205" y="538"/>
                  </a:lnTo>
                  <a:lnTo>
                    <a:pt x="211" y="527"/>
                  </a:lnTo>
                  <a:lnTo>
                    <a:pt x="216" y="517"/>
                  </a:lnTo>
                  <a:lnTo>
                    <a:pt x="219" y="506"/>
                  </a:lnTo>
                  <a:lnTo>
                    <a:pt x="222" y="494"/>
                  </a:lnTo>
                  <a:lnTo>
                    <a:pt x="268" y="324"/>
                  </a:lnTo>
                  <a:lnTo>
                    <a:pt x="271" y="313"/>
                  </a:lnTo>
                  <a:lnTo>
                    <a:pt x="273" y="303"/>
                  </a:lnTo>
                  <a:lnTo>
                    <a:pt x="275" y="291"/>
                  </a:lnTo>
                  <a:lnTo>
                    <a:pt x="275" y="281"/>
                  </a:lnTo>
                  <a:lnTo>
                    <a:pt x="275" y="271"/>
                  </a:lnTo>
                  <a:lnTo>
                    <a:pt x="272" y="261"/>
                  </a:lnTo>
                  <a:lnTo>
                    <a:pt x="271" y="253"/>
                  </a:lnTo>
                  <a:lnTo>
                    <a:pt x="268" y="244"/>
                  </a:lnTo>
                  <a:lnTo>
                    <a:pt x="265" y="236"/>
                  </a:lnTo>
                  <a:lnTo>
                    <a:pt x="261" y="229"/>
                  </a:lnTo>
                  <a:lnTo>
                    <a:pt x="256" y="223"/>
                  </a:lnTo>
                  <a:lnTo>
                    <a:pt x="251" y="217"/>
                  </a:lnTo>
                  <a:lnTo>
                    <a:pt x="245" y="213"/>
                  </a:lnTo>
                  <a:lnTo>
                    <a:pt x="238" y="209"/>
                  </a:lnTo>
                  <a:lnTo>
                    <a:pt x="232" y="207"/>
                  </a:lnTo>
                  <a:lnTo>
                    <a:pt x="224" y="205"/>
                  </a:lnTo>
                  <a:lnTo>
                    <a:pt x="217" y="205"/>
                  </a:lnTo>
                  <a:lnTo>
                    <a:pt x="109" y="2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27" name="Line 171"/>
            <p:cNvSpPr>
              <a:spLocks noChangeShapeType="1"/>
            </p:cNvSpPr>
            <p:nvPr/>
          </p:nvSpPr>
          <p:spPr bwMode="auto">
            <a:xfrm flipH="1">
              <a:off x="2012" y="1169"/>
              <a:ext cx="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28" name="Line 172"/>
            <p:cNvSpPr>
              <a:spLocks noChangeShapeType="1"/>
            </p:cNvSpPr>
            <p:nvPr/>
          </p:nvSpPr>
          <p:spPr bwMode="auto">
            <a:xfrm flipH="1">
              <a:off x="2039" y="1169"/>
              <a:ext cx="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29" name="Line 173"/>
            <p:cNvSpPr>
              <a:spLocks noChangeShapeType="1"/>
            </p:cNvSpPr>
            <p:nvPr/>
          </p:nvSpPr>
          <p:spPr bwMode="auto">
            <a:xfrm flipH="1">
              <a:off x="2486" y="2429"/>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30" name="Freeform 174"/>
            <p:cNvSpPr>
              <a:spLocks/>
            </p:cNvSpPr>
            <p:nvPr/>
          </p:nvSpPr>
          <p:spPr bwMode="auto">
            <a:xfrm>
              <a:off x="2473" y="2402"/>
              <a:ext cx="13" cy="27"/>
            </a:xfrm>
            <a:custGeom>
              <a:avLst/>
              <a:gdLst>
                <a:gd name="T0" fmla="*/ 0 w 58"/>
                <a:gd name="T1" fmla="*/ 0 h 120"/>
                <a:gd name="T2" fmla="*/ 0 w 58"/>
                <a:gd name="T3" fmla="*/ 0 h 120"/>
                <a:gd name="T4" fmla="*/ 0 w 58"/>
                <a:gd name="T5" fmla="*/ 0 h 120"/>
                <a:gd name="T6" fmla="*/ 0 w 58"/>
                <a:gd name="T7" fmla="*/ 0 h 120"/>
                <a:gd name="T8" fmla="*/ 0 w 58"/>
                <a:gd name="T9" fmla="*/ 0 h 120"/>
                <a:gd name="T10" fmla="*/ 0 w 58"/>
                <a:gd name="T11" fmla="*/ 1 h 120"/>
                <a:gd name="T12" fmla="*/ 0 w 58"/>
                <a:gd name="T13" fmla="*/ 1 h 120"/>
                <a:gd name="T14" fmla="*/ 0 w 58"/>
                <a:gd name="T15" fmla="*/ 1 h 120"/>
                <a:gd name="T16" fmla="*/ 0 w 58"/>
                <a:gd name="T17" fmla="*/ 1 h 120"/>
                <a:gd name="T18" fmla="*/ 0 w 58"/>
                <a:gd name="T19" fmla="*/ 1 h 120"/>
                <a:gd name="T20" fmla="*/ 0 w 58"/>
                <a:gd name="T21" fmla="*/ 1 h 120"/>
                <a:gd name="T22" fmla="*/ 0 w 58"/>
                <a:gd name="T23" fmla="*/ 1 h 120"/>
                <a:gd name="T24" fmla="*/ 0 w 58"/>
                <a:gd name="T25" fmla="*/ 1 h 120"/>
                <a:gd name="T26" fmla="*/ 0 w 58"/>
                <a:gd name="T27" fmla="*/ 1 h 120"/>
                <a:gd name="T28" fmla="*/ 0 w 58"/>
                <a:gd name="T29" fmla="*/ 1 h 120"/>
                <a:gd name="T30" fmla="*/ 0 w 58"/>
                <a:gd name="T31" fmla="*/ 1 h 120"/>
                <a:gd name="T32" fmla="*/ 0 w 58"/>
                <a:gd name="T33" fmla="*/ 1 h 120"/>
                <a:gd name="T34" fmla="*/ 1 w 58"/>
                <a:gd name="T35" fmla="*/ 1 h 1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8" h="120">
                  <a:moveTo>
                    <a:pt x="7" y="0"/>
                  </a:moveTo>
                  <a:lnTo>
                    <a:pt x="3" y="11"/>
                  </a:lnTo>
                  <a:lnTo>
                    <a:pt x="2" y="22"/>
                  </a:lnTo>
                  <a:lnTo>
                    <a:pt x="1" y="32"/>
                  </a:lnTo>
                  <a:lnTo>
                    <a:pt x="0" y="43"/>
                  </a:lnTo>
                  <a:lnTo>
                    <a:pt x="1" y="54"/>
                  </a:lnTo>
                  <a:lnTo>
                    <a:pt x="2" y="63"/>
                  </a:lnTo>
                  <a:lnTo>
                    <a:pt x="4" y="72"/>
                  </a:lnTo>
                  <a:lnTo>
                    <a:pt x="7" y="80"/>
                  </a:lnTo>
                  <a:lnTo>
                    <a:pt x="10" y="89"/>
                  </a:lnTo>
                  <a:lnTo>
                    <a:pt x="14" y="95"/>
                  </a:lnTo>
                  <a:lnTo>
                    <a:pt x="18" y="101"/>
                  </a:lnTo>
                  <a:lnTo>
                    <a:pt x="24" y="107"/>
                  </a:lnTo>
                  <a:lnTo>
                    <a:pt x="30" y="111"/>
                  </a:lnTo>
                  <a:lnTo>
                    <a:pt x="36" y="115"/>
                  </a:lnTo>
                  <a:lnTo>
                    <a:pt x="43" y="117"/>
                  </a:lnTo>
                  <a:lnTo>
                    <a:pt x="50" y="119"/>
                  </a:lnTo>
                  <a:lnTo>
                    <a:pt x="58" y="1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31" name="Line 175"/>
            <p:cNvSpPr>
              <a:spLocks noChangeShapeType="1"/>
            </p:cNvSpPr>
            <p:nvPr/>
          </p:nvSpPr>
          <p:spPr bwMode="auto">
            <a:xfrm flipV="1">
              <a:off x="2474" y="2362"/>
              <a:ext cx="10"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32" name="Freeform 176"/>
            <p:cNvSpPr>
              <a:spLocks/>
            </p:cNvSpPr>
            <p:nvPr/>
          </p:nvSpPr>
          <p:spPr bwMode="auto">
            <a:xfrm>
              <a:off x="2484" y="2336"/>
              <a:ext cx="27" cy="26"/>
            </a:xfrm>
            <a:custGeom>
              <a:avLst/>
              <a:gdLst>
                <a:gd name="T0" fmla="*/ 1 w 115"/>
                <a:gd name="T1" fmla="*/ 0 h 119"/>
                <a:gd name="T2" fmla="*/ 1 w 115"/>
                <a:gd name="T3" fmla="*/ 0 h 119"/>
                <a:gd name="T4" fmla="*/ 1 w 115"/>
                <a:gd name="T5" fmla="*/ 0 h 119"/>
                <a:gd name="T6" fmla="*/ 1 w 115"/>
                <a:gd name="T7" fmla="*/ 0 h 119"/>
                <a:gd name="T8" fmla="*/ 1 w 115"/>
                <a:gd name="T9" fmla="*/ 0 h 119"/>
                <a:gd name="T10" fmla="*/ 1 w 115"/>
                <a:gd name="T11" fmla="*/ 0 h 119"/>
                <a:gd name="T12" fmla="*/ 1 w 115"/>
                <a:gd name="T13" fmla="*/ 0 h 119"/>
                <a:gd name="T14" fmla="*/ 1 w 115"/>
                <a:gd name="T15" fmla="*/ 0 h 119"/>
                <a:gd name="T16" fmla="*/ 1 w 115"/>
                <a:gd name="T17" fmla="*/ 0 h 119"/>
                <a:gd name="T18" fmla="*/ 0 w 115"/>
                <a:gd name="T19" fmla="*/ 0 h 119"/>
                <a:gd name="T20" fmla="*/ 0 w 115"/>
                <a:gd name="T21" fmla="*/ 0 h 119"/>
                <a:gd name="T22" fmla="*/ 0 w 115"/>
                <a:gd name="T23" fmla="*/ 1 h 119"/>
                <a:gd name="T24" fmla="*/ 0 w 115"/>
                <a:gd name="T25" fmla="*/ 1 h 119"/>
                <a:gd name="T26" fmla="*/ 0 w 115"/>
                <a:gd name="T27" fmla="*/ 1 h 119"/>
                <a:gd name="T28" fmla="*/ 0 w 115"/>
                <a:gd name="T29" fmla="*/ 1 h 119"/>
                <a:gd name="T30" fmla="*/ 0 w 115"/>
                <a:gd name="T31" fmla="*/ 1 h 119"/>
                <a:gd name="T32" fmla="*/ 0 w 115"/>
                <a:gd name="T33" fmla="*/ 1 h 119"/>
                <a:gd name="T34" fmla="*/ 0 w 115"/>
                <a:gd name="T35" fmla="*/ 1 h 1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5" h="119">
                  <a:moveTo>
                    <a:pt x="115" y="0"/>
                  </a:moveTo>
                  <a:lnTo>
                    <a:pt x="108" y="1"/>
                  </a:lnTo>
                  <a:lnTo>
                    <a:pt x="99" y="2"/>
                  </a:lnTo>
                  <a:lnTo>
                    <a:pt x="92" y="4"/>
                  </a:lnTo>
                  <a:lnTo>
                    <a:pt x="83" y="8"/>
                  </a:lnTo>
                  <a:lnTo>
                    <a:pt x="75" y="12"/>
                  </a:lnTo>
                  <a:lnTo>
                    <a:pt x="66" y="18"/>
                  </a:lnTo>
                  <a:lnTo>
                    <a:pt x="59" y="24"/>
                  </a:lnTo>
                  <a:lnTo>
                    <a:pt x="51" y="31"/>
                  </a:lnTo>
                  <a:lnTo>
                    <a:pt x="44" y="39"/>
                  </a:lnTo>
                  <a:lnTo>
                    <a:pt x="37" y="48"/>
                  </a:lnTo>
                  <a:lnTo>
                    <a:pt x="29" y="56"/>
                  </a:lnTo>
                  <a:lnTo>
                    <a:pt x="23" y="66"/>
                  </a:lnTo>
                  <a:lnTo>
                    <a:pt x="17" y="76"/>
                  </a:lnTo>
                  <a:lnTo>
                    <a:pt x="12" y="87"/>
                  </a:lnTo>
                  <a:lnTo>
                    <a:pt x="8" y="98"/>
                  </a:lnTo>
                  <a:lnTo>
                    <a:pt x="4" y="108"/>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33" name="Line 177"/>
            <p:cNvSpPr>
              <a:spLocks noChangeShapeType="1"/>
            </p:cNvSpPr>
            <p:nvPr/>
          </p:nvSpPr>
          <p:spPr bwMode="auto">
            <a:xfrm>
              <a:off x="2511" y="2336"/>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34" name="Line 178"/>
            <p:cNvSpPr>
              <a:spLocks noChangeShapeType="1"/>
            </p:cNvSpPr>
            <p:nvPr/>
          </p:nvSpPr>
          <p:spPr bwMode="auto">
            <a:xfrm flipH="1">
              <a:off x="2549" y="2294"/>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35" name="Line 179"/>
            <p:cNvSpPr>
              <a:spLocks noChangeShapeType="1"/>
            </p:cNvSpPr>
            <p:nvPr/>
          </p:nvSpPr>
          <p:spPr bwMode="auto">
            <a:xfrm flipH="1">
              <a:off x="2576" y="2294"/>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36" name="Line 180"/>
            <p:cNvSpPr>
              <a:spLocks noChangeShapeType="1"/>
            </p:cNvSpPr>
            <p:nvPr/>
          </p:nvSpPr>
          <p:spPr bwMode="auto">
            <a:xfrm>
              <a:off x="2071" y="2345"/>
              <a:ext cx="3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37" name="Line 181"/>
            <p:cNvSpPr>
              <a:spLocks noChangeShapeType="1"/>
            </p:cNvSpPr>
            <p:nvPr/>
          </p:nvSpPr>
          <p:spPr bwMode="auto">
            <a:xfrm>
              <a:off x="1313" y="1074"/>
              <a:ext cx="8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38" name="Line 182"/>
            <p:cNvSpPr>
              <a:spLocks noChangeShapeType="1"/>
            </p:cNvSpPr>
            <p:nvPr/>
          </p:nvSpPr>
          <p:spPr bwMode="auto">
            <a:xfrm>
              <a:off x="2147" y="1074"/>
              <a:ext cx="295" cy="127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39" name="Line 183"/>
            <p:cNvSpPr>
              <a:spLocks noChangeShapeType="1"/>
            </p:cNvSpPr>
            <p:nvPr/>
          </p:nvSpPr>
          <p:spPr bwMode="auto">
            <a:xfrm>
              <a:off x="967" y="1733"/>
              <a:ext cx="8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40" name="Line 184"/>
            <p:cNvSpPr>
              <a:spLocks noChangeShapeType="1"/>
            </p:cNvSpPr>
            <p:nvPr/>
          </p:nvSpPr>
          <p:spPr bwMode="auto">
            <a:xfrm>
              <a:off x="1096" y="1733"/>
              <a:ext cx="1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41" name="Line 185"/>
            <p:cNvSpPr>
              <a:spLocks noChangeShapeType="1"/>
            </p:cNvSpPr>
            <p:nvPr/>
          </p:nvSpPr>
          <p:spPr bwMode="auto">
            <a:xfrm>
              <a:off x="1270" y="1733"/>
              <a:ext cx="1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42" name="Line 186"/>
            <p:cNvSpPr>
              <a:spLocks noChangeShapeType="1"/>
            </p:cNvSpPr>
            <p:nvPr/>
          </p:nvSpPr>
          <p:spPr bwMode="auto">
            <a:xfrm>
              <a:off x="1446" y="1733"/>
              <a:ext cx="1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43" name="Line 187"/>
            <p:cNvSpPr>
              <a:spLocks noChangeShapeType="1"/>
            </p:cNvSpPr>
            <p:nvPr/>
          </p:nvSpPr>
          <p:spPr bwMode="auto">
            <a:xfrm>
              <a:off x="1620" y="1733"/>
              <a:ext cx="8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44" name="Line 188"/>
            <p:cNvSpPr>
              <a:spLocks noChangeShapeType="1"/>
            </p:cNvSpPr>
            <p:nvPr/>
          </p:nvSpPr>
          <p:spPr bwMode="auto">
            <a:xfrm>
              <a:off x="2012" y="1733"/>
              <a:ext cx="430" cy="61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45" name="Line 189"/>
            <p:cNvSpPr>
              <a:spLocks noChangeShapeType="1"/>
            </p:cNvSpPr>
            <p:nvPr/>
          </p:nvSpPr>
          <p:spPr bwMode="auto">
            <a:xfrm flipH="1">
              <a:off x="2012" y="1074"/>
              <a:ext cx="135" cy="65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46" name="Line 190"/>
            <p:cNvSpPr>
              <a:spLocks noChangeShapeType="1"/>
            </p:cNvSpPr>
            <p:nvPr/>
          </p:nvSpPr>
          <p:spPr bwMode="auto">
            <a:xfrm>
              <a:off x="1706" y="1733"/>
              <a:ext cx="30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8175" name="Group 191"/>
          <p:cNvGrpSpPr>
            <a:grpSpLocks/>
          </p:cNvGrpSpPr>
          <p:nvPr/>
        </p:nvGrpSpPr>
        <p:grpSpPr bwMode="auto">
          <a:xfrm>
            <a:off x="4791075" y="736600"/>
            <a:ext cx="4102100" cy="4133850"/>
            <a:chOff x="3018" y="464"/>
            <a:chExt cx="2584" cy="2604"/>
          </a:xfrm>
        </p:grpSpPr>
        <p:sp>
          <p:nvSpPr>
            <p:cNvPr id="57366" name="Line 192"/>
            <p:cNvSpPr>
              <a:spLocks noChangeShapeType="1"/>
            </p:cNvSpPr>
            <p:nvPr/>
          </p:nvSpPr>
          <p:spPr bwMode="auto">
            <a:xfrm>
              <a:off x="3018" y="1918"/>
              <a:ext cx="25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67" name="Line 193"/>
            <p:cNvSpPr>
              <a:spLocks noChangeShapeType="1"/>
            </p:cNvSpPr>
            <p:nvPr/>
          </p:nvSpPr>
          <p:spPr bwMode="auto">
            <a:xfrm flipV="1">
              <a:off x="4311" y="464"/>
              <a:ext cx="0" cy="14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68" name="Line 194"/>
            <p:cNvSpPr>
              <a:spLocks noChangeShapeType="1"/>
            </p:cNvSpPr>
            <p:nvPr/>
          </p:nvSpPr>
          <p:spPr bwMode="auto">
            <a:xfrm>
              <a:off x="4311" y="1918"/>
              <a:ext cx="0" cy="11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69" name="Line 195"/>
            <p:cNvSpPr>
              <a:spLocks noChangeShapeType="1"/>
            </p:cNvSpPr>
            <p:nvPr/>
          </p:nvSpPr>
          <p:spPr bwMode="auto">
            <a:xfrm>
              <a:off x="4311" y="1918"/>
              <a:ext cx="1137" cy="1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70" name="Freeform 196"/>
            <p:cNvSpPr>
              <a:spLocks/>
            </p:cNvSpPr>
            <p:nvPr/>
          </p:nvSpPr>
          <p:spPr bwMode="auto">
            <a:xfrm>
              <a:off x="3090" y="1421"/>
              <a:ext cx="59" cy="91"/>
            </a:xfrm>
            <a:custGeom>
              <a:avLst/>
              <a:gdLst>
                <a:gd name="T0" fmla="*/ 3 w 261"/>
                <a:gd name="T1" fmla="*/ 0 h 410"/>
                <a:gd name="T2" fmla="*/ 3 w 261"/>
                <a:gd name="T3" fmla="*/ 0 h 410"/>
                <a:gd name="T4" fmla="*/ 3 w 261"/>
                <a:gd name="T5" fmla="*/ 0 h 410"/>
                <a:gd name="T6" fmla="*/ 3 w 261"/>
                <a:gd name="T7" fmla="*/ 0 h 410"/>
                <a:gd name="T8" fmla="*/ 3 w 261"/>
                <a:gd name="T9" fmla="*/ 0 h 410"/>
                <a:gd name="T10" fmla="*/ 3 w 261"/>
                <a:gd name="T11" fmla="*/ 0 h 410"/>
                <a:gd name="T12" fmla="*/ 3 w 261"/>
                <a:gd name="T13" fmla="*/ 0 h 410"/>
                <a:gd name="T14" fmla="*/ 2 w 261"/>
                <a:gd name="T15" fmla="*/ 0 h 410"/>
                <a:gd name="T16" fmla="*/ 2 w 261"/>
                <a:gd name="T17" fmla="*/ 0 h 410"/>
                <a:gd name="T18" fmla="*/ 2 w 261"/>
                <a:gd name="T19" fmla="*/ 0 h 410"/>
                <a:gd name="T20" fmla="*/ 2 w 261"/>
                <a:gd name="T21" fmla="*/ 0 h 410"/>
                <a:gd name="T22" fmla="*/ 2 w 261"/>
                <a:gd name="T23" fmla="*/ 0 h 410"/>
                <a:gd name="T24" fmla="*/ 2 w 261"/>
                <a:gd name="T25" fmla="*/ 0 h 410"/>
                <a:gd name="T26" fmla="*/ 1 w 261"/>
                <a:gd name="T27" fmla="*/ 0 h 410"/>
                <a:gd name="T28" fmla="*/ 1 w 261"/>
                <a:gd name="T29" fmla="*/ 0 h 410"/>
                <a:gd name="T30" fmla="*/ 1 w 261"/>
                <a:gd name="T31" fmla="*/ 0 h 410"/>
                <a:gd name="T32" fmla="*/ 1 w 261"/>
                <a:gd name="T33" fmla="*/ 1 h 410"/>
                <a:gd name="T34" fmla="*/ 1 w 261"/>
                <a:gd name="T35" fmla="*/ 1 h 410"/>
                <a:gd name="T36" fmla="*/ 1 w 261"/>
                <a:gd name="T37" fmla="*/ 1 h 410"/>
                <a:gd name="T38" fmla="*/ 1 w 261"/>
                <a:gd name="T39" fmla="*/ 1 h 410"/>
                <a:gd name="T40" fmla="*/ 0 w 261"/>
                <a:gd name="T41" fmla="*/ 2 h 410"/>
                <a:gd name="T42" fmla="*/ 0 w 261"/>
                <a:gd name="T43" fmla="*/ 3 h 410"/>
                <a:gd name="T44" fmla="*/ 0 w 261"/>
                <a:gd name="T45" fmla="*/ 4 h 410"/>
                <a:gd name="T46" fmla="*/ 0 w 261"/>
                <a:gd name="T47" fmla="*/ 4 h 410"/>
                <a:gd name="T48" fmla="*/ 0 w 261"/>
                <a:gd name="T49" fmla="*/ 4 h 410"/>
                <a:gd name="T50" fmla="*/ 0 w 261"/>
                <a:gd name="T51" fmla="*/ 4 h 410"/>
                <a:gd name="T52" fmla="*/ 0 w 261"/>
                <a:gd name="T53" fmla="*/ 4 h 410"/>
                <a:gd name="T54" fmla="*/ 0 w 261"/>
                <a:gd name="T55" fmla="*/ 4 h 410"/>
                <a:gd name="T56" fmla="*/ 0 w 261"/>
                <a:gd name="T57" fmla="*/ 4 h 410"/>
                <a:gd name="T58" fmla="*/ 0 w 261"/>
                <a:gd name="T59" fmla="*/ 4 h 410"/>
                <a:gd name="T60" fmla="*/ 0 w 261"/>
                <a:gd name="T61" fmla="*/ 4 h 410"/>
                <a:gd name="T62" fmla="*/ 0 w 261"/>
                <a:gd name="T63" fmla="*/ 4 h 410"/>
                <a:gd name="T64" fmla="*/ 1 w 261"/>
                <a:gd name="T65" fmla="*/ 4 h 410"/>
                <a:gd name="T66" fmla="*/ 1 w 261"/>
                <a:gd name="T67" fmla="*/ 4 h 410"/>
                <a:gd name="T68" fmla="*/ 1 w 261"/>
                <a:gd name="T69" fmla="*/ 4 h 410"/>
                <a:gd name="T70" fmla="*/ 1 w 261"/>
                <a:gd name="T71" fmla="*/ 4 h 410"/>
                <a:gd name="T72" fmla="*/ 2 w 261"/>
                <a:gd name="T73" fmla="*/ 4 h 410"/>
                <a:gd name="T74" fmla="*/ 2 w 261"/>
                <a:gd name="T75" fmla="*/ 4 h 410"/>
                <a:gd name="T76" fmla="*/ 2 w 261"/>
                <a:gd name="T77" fmla="*/ 4 h 410"/>
                <a:gd name="T78" fmla="*/ 2 w 261"/>
                <a:gd name="T79" fmla="*/ 4 h 410"/>
                <a:gd name="T80" fmla="*/ 2 w 261"/>
                <a:gd name="T81" fmla="*/ 4 h 410"/>
                <a:gd name="T82" fmla="*/ 2 w 261"/>
                <a:gd name="T83" fmla="*/ 4 h 410"/>
                <a:gd name="T84" fmla="*/ 2 w 261"/>
                <a:gd name="T85" fmla="*/ 4 h 410"/>
                <a:gd name="T86" fmla="*/ 2 w 261"/>
                <a:gd name="T87" fmla="*/ 3 h 410"/>
                <a:gd name="T88" fmla="*/ 2 w 261"/>
                <a:gd name="T89" fmla="*/ 3 h 410"/>
                <a:gd name="T90" fmla="*/ 3 w 261"/>
                <a:gd name="T91" fmla="*/ 2 h 410"/>
                <a:gd name="T92" fmla="*/ 3 w 261"/>
                <a:gd name="T93" fmla="*/ 1 h 410"/>
                <a:gd name="T94" fmla="*/ 3 w 261"/>
                <a:gd name="T95" fmla="*/ 1 h 4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61" h="410">
                  <a:moveTo>
                    <a:pt x="260" y="55"/>
                  </a:moveTo>
                  <a:lnTo>
                    <a:pt x="261" y="50"/>
                  </a:lnTo>
                  <a:lnTo>
                    <a:pt x="261" y="46"/>
                  </a:lnTo>
                  <a:lnTo>
                    <a:pt x="261" y="42"/>
                  </a:lnTo>
                  <a:lnTo>
                    <a:pt x="261" y="38"/>
                  </a:lnTo>
                  <a:lnTo>
                    <a:pt x="260" y="33"/>
                  </a:lnTo>
                  <a:lnTo>
                    <a:pt x="260" y="29"/>
                  </a:lnTo>
                  <a:lnTo>
                    <a:pt x="258" y="25"/>
                  </a:lnTo>
                  <a:lnTo>
                    <a:pt x="257" y="21"/>
                  </a:lnTo>
                  <a:lnTo>
                    <a:pt x="256" y="16"/>
                  </a:lnTo>
                  <a:lnTo>
                    <a:pt x="254" y="12"/>
                  </a:lnTo>
                  <a:lnTo>
                    <a:pt x="253" y="10"/>
                  </a:lnTo>
                  <a:lnTo>
                    <a:pt x="252" y="8"/>
                  </a:lnTo>
                  <a:lnTo>
                    <a:pt x="250" y="7"/>
                  </a:lnTo>
                  <a:lnTo>
                    <a:pt x="248" y="5"/>
                  </a:lnTo>
                  <a:lnTo>
                    <a:pt x="247" y="4"/>
                  </a:lnTo>
                  <a:lnTo>
                    <a:pt x="245" y="3"/>
                  </a:lnTo>
                  <a:lnTo>
                    <a:pt x="243" y="1"/>
                  </a:lnTo>
                  <a:lnTo>
                    <a:pt x="242" y="1"/>
                  </a:lnTo>
                  <a:lnTo>
                    <a:pt x="240" y="0"/>
                  </a:lnTo>
                  <a:lnTo>
                    <a:pt x="238" y="0"/>
                  </a:lnTo>
                  <a:lnTo>
                    <a:pt x="234" y="0"/>
                  </a:lnTo>
                  <a:lnTo>
                    <a:pt x="224" y="0"/>
                  </a:lnTo>
                  <a:lnTo>
                    <a:pt x="215" y="0"/>
                  </a:lnTo>
                  <a:lnTo>
                    <a:pt x="207" y="0"/>
                  </a:lnTo>
                  <a:lnTo>
                    <a:pt x="198" y="0"/>
                  </a:lnTo>
                  <a:lnTo>
                    <a:pt x="190" y="0"/>
                  </a:lnTo>
                  <a:lnTo>
                    <a:pt x="181" y="0"/>
                  </a:lnTo>
                  <a:lnTo>
                    <a:pt x="173" y="0"/>
                  </a:lnTo>
                  <a:lnTo>
                    <a:pt x="164" y="1"/>
                  </a:lnTo>
                  <a:lnTo>
                    <a:pt x="160" y="1"/>
                  </a:lnTo>
                  <a:lnTo>
                    <a:pt x="156" y="3"/>
                  </a:lnTo>
                  <a:lnTo>
                    <a:pt x="152" y="4"/>
                  </a:lnTo>
                  <a:lnTo>
                    <a:pt x="147" y="5"/>
                  </a:lnTo>
                  <a:lnTo>
                    <a:pt x="144" y="6"/>
                  </a:lnTo>
                  <a:lnTo>
                    <a:pt x="140" y="7"/>
                  </a:lnTo>
                  <a:lnTo>
                    <a:pt x="136" y="9"/>
                  </a:lnTo>
                  <a:lnTo>
                    <a:pt x="131" y="10"/>
                  </a:lnTo>
                  <a:lnTo>
                    <a:pt x="128" y="12"/>
                  </a:lnTo>
                  <a:lnTo>
                    <a:pt x="124" y="14"/>
                  </a:lnTo>
                  <a:lnTo>
                    <a:pt x="121" y="17"/>
                  </a:lnTo>
                  <a:lnTo>
                    <a:pt x="118" y="20"/>
                  </a:lnTo>
                  <a:lnTo>
                    <a:pt x="114" y="23"/>
                  </a:lnTo>
                  <a:lnTo>
                    <a:pt x="111" y="25"/>
                  </a:lnTo>
                  <a:lnTo>
                    <a:pt x="105" y="31"/>
                  </a:lnTo>
                  <a:lnTo>
                    <a:pt x="98" y="37"/>
                  </a:lnTo>
                  <a:lnTo>
                    <a:pt x="92" y="43"/>
                  </a:lnTo>
                  <a:lnTo>
                    <a:pt x="90" y="46"/>
                  </a:lnTo>
                  <a:lnTo>
                    <a:pt x="87" y="49"/>
                  </a:lnTo>
                  <a:lnTo>
                    <a:pt x="85" y="53"/>
                  </a:lnTo>
                  <a:lnTo>
                    <a:pt x="82" y="57"/>
                  </a:lnTo>
                  <a:lnTo>
                    <a:pt x="73" y="71"/>
                  </a:lnTo>
                  <a:lnTo>
                    <a:pt x="69" y="78"/>
                  </a:lnTo>
                  <a:lnTo>
                    <a:pt x="64" y="86"/>
                  </a:lnTo>
                  <a:lnTo>
                    <a:pt x="62" y="90"/>
                  </a:lnTo>
                  <a:lnTo>
                    <a:pt x="61" y="93"/>
                  </a:lnTo>
                  <a:lnTo>
                    <a:pt x="59" y="97"/>
                  </a:lnTo>
                  <a:lnTo>
                    <a:pt x="58" y="102"/>
                  </a:lnTo>
                  <a:lnTo>
                    <a:pt x="55" y="109"/>
                  </a:lnTo>
                  <a:lnTo>
                    <a:pt x="53" y="118"/>
                  </a:lnTo>
                  <a:lnTo>
                    <a:pt x="44" y="151"/>
                  </a:lnTo>
                  <a:lnTo>
                    <a:pt x="34" y="184"/>
                  </a:lnTo>
                  <a:lnTo>
                    <a:pt x="26" y="217"/>
                  </a:lnTo>
                  <a:lnTo>
                    <a:pt x="16" y="250"/>
                  </a:lnTo>
                  <a:lnTo>
                    <a:pt x="12" y="266"/>
                  </a:lnTo>
                  <a:lnTo>
                    <a:pt x="8" y="283"/>
                  </a:lnTo>
                  <a:lnTo>
                    <a:pt x="5" y="300"/>
                  </a:lnTo>
                  <a:lnTo>
                    <a:pt x="3" y="307"/>
                  </a:lnTo>
                  <a:lnTo>
                    <a:pt x="1" y="316"/>
                  </a:lnTo>
                  <a:lnTo>
                    <a:pt x="0" y="320"/>
                  </a:lnTo>
                  <a:lnTo>
                    <a:pt x="0" y="324"/>
                  </a:lnTo>
                  <a:lnTo>
                    <a:pt x="0" y="328"/>
                  </a:lnTo>
                  <a:lnTo>
                    <a:pt x="0" y="333"/>
                  </a:lnTo>
                  <a:lnTo>
                    <a:pt x="0" y="337"/>
                  </a:lnTo>
                  <a:lnTo>
                    <a:pt x="0" y="341"/>
                  </a:lnTo>
                  <a:lnTo>
                    <a:pt x="1" y="345"/>
                  </a:lnTo>
                  <a:lnTo>
                    <a:pt x="1" y="350"/>
                  </a:lnTo>
                  <a:lnTo>
                    <a:pt x="3" y="354"/>
                  </a:lnTo>
                  <a:lnTo>
                    <a:pt x="4" y="358"/>
                  </a:lnTo>
                  <a:lnTo>
                    <a:pt x="5" y="362"/>
                  </a:lnTo>
                  <a:lnTo>
                    <a:pt x="6" y="367"/>
                  </a:lnTo>
                  <a:lnTo>
                    <a:pt x="8" y="371"/>
                  </a:lnTo>
                  <a:lnTo>
                    <a:pt x="9" y="374"/>
                  </a:lnTo>
                  <a:lnTo>
                    <a:pt x="11" y="378"/>
                  </a:lnTo>
                  <a:lnTo>
                    <a:pt x="13" y="383"/>
                  </a:lnTo>
                  <a:lnTo>
                    <a:pt x="15" y="386"/>
                  </a:lnTo>
                  <a:lnTo>
                    <a:pt x="17" y="390"/>
                  </a:lnTo>
                  <a:lnTo>
                    <a:pt x="20" y="393"/>
                  </a:lnTo>
                  <a:lnTo>
                    <a:pt x="23" y="396"/>
                  </a:lnTo>
                  <a:lnTo>
                    <a:pt x="26" y="399"/>
                  </a:lnTo>
                  <a:lnTo>
                    <a:pt x="29" y="402"/>
                  </a:lnTo>
                  <a:lnTo>
                    <a:pt x="33" y="404"/>
                  </a:lnTo>
                  <a:lnTo>
                    <a:pt x="37" y="405"/>
                  </a:lnTo>
                  <a:lnTo>
                    <a:pt x="41" y="407"/>
                  </a:lnTo>
                  <a:lnTo>
                    <a:pt x="45" y="408"/>
                  </a:lnTo>
                  <a:lnTo>
                    <a:pt x="49" y="409"/>
                  </a:lnTo>
                  <a:lnTo>
                    <a:pt x="54" y="409"/>
                  </a:lnTo>
                  <a:lnTo>
                    <a:pt x="58" y="410"/>
                  </a:lnTo>
                  <a:lnTo>
                    <a:pt x="62" y="410"/>
                  </a:lnTo>
                  <a:lnTo>
                    <a:pt x="71" y="410"/>
                  </a:lnTo>
                  <a:lnTo>
                    <a:pt x="88" y="410"/>
                  </a:lnTo>
                  <a:lnTo>
                    <a:pt x="96" y="410"/>
                  </a:lnTo>
                  <a:lnTo>
                    <a:pt x="105" y="410"/>
                  </a:lnTo>
                  <a:lnTo>
                    <a:pt x="109" y="410"/>
                  </a:lnTo>
                  <a:lnTo>
                    <a:pt x="113" y="410"/>
                  </a:lnTo>
                  <a:lnTo>
                    <a:pt x="118" y="410"/>
                  </a:lnTo>
                  <a:lnTo>
                    <a:pt x="122" y="409"/>
                  </a:lnTo>
                  <a:lnTo>
                    <a:pt x="126" y="408"/>
                  </a:lnTo>
                  <a:lnTo>
                    <a:pt x="130" y="407"/>
                  </a:lnTo>
                  <a:lnTo>
                    <a:pt x="133" y="405"/>
                  </a:lnTo>
                  <a:lnTo>
                    <a:pt x="138" y="403"/>
                  </a:lnTo>
                  <a:lnTo>
                    <a:pt x="141" y="401"/>
                  </a:lnTo>
                  <a:lnTo>
                    <a:pt x="144" y="399"/>
                  </a:lnTo>
                  <a:lnTo>
                    <a:pt x="148" y="395"/>
                  </a:lnTo>
                  <a:lnTo>
                    <a:pt x="152" y="392"/>
                  </a:lnTo>
                  <a:lnTo>
                    <a:pt x="155" y="390"/>
                  </a:lnTo>
                  <a:lnTo>
                    <a:pt x="157" y="387"/>
                  </a:lnTo>
                  <a:lnTo>
                    <a:pt x="160" y="384"/>
                  </a:lnTo>
                  <a:lnTo>
                    <a:pt x="163" y="381"/>
                  </a:lnTo>
                  <a:lnTo>
                    <a:pt x="165" y="376"/>
                  </a:lnTo>
                  <a:lnTo>
                    <a:pt x="168" y="373"/>
                  </a:lnTo>
                  <a:lnTo>
                    <a:pt x="171" y="370"/>
                  </a:lnTo>
                  <a:lnTo>
                    <a:pt x="173" y="366"/>
                  </a:lnTo>
                  <a:lnTo>
                    <a:pt x="175" y="362"/>
                  </a:lnTo>
                  <a:lnTo>
                    <a:pt x="176" y="358"/>
                  </a:lnTo>
                  <a:lnTo>
                    <a:pt x="178" y="355"/>
                  </a:lnTo>
                  <a:lnTo>
                    <a:pt x="180" y="351"/>
                  </a:lnTo>
                  <a:lnTo>
                    <a:pt x="184" y="343"/>
                  </a:lnTo>
                  <a:lnTo>
                    <a:pt x="187" y="335"/>
                  </a:lnTo>
                  <a:lnTo>
                    <a:pt x="189" y="326"/>
                  </a:lnTo>
                  <a:lnTo>
                    <a:pt x="191" y="319"/>
                  </a:lnTo>
                  <a:lnTo>
                    <a:pt x="193" y="310"/>
                  </a:lnTo>
                  <a:lnTo>
                    <a:pt x="195" y="302"/>
                  </a:lnTo>
                  <a:lnTo>
                    <a:pt x="200" y="286"/>
                  </a:lnTo>
                  <a:lnTo>
                    <a:pt x="207" y="252"/>
                  </a:lnTo>
                  <a:lnTo>
                    <a:pt x="215" y="219"/>
                  </a:lnTo>
                  <a:lnTo>
                    <a:pt x="224" y="186"/>
                  </a:lnTo>
                  <a:lnTo>
                    <a:pt x="234" y="153"/>
                  </a:lnTo>
                  <a:lnTo>
                    <a:pt x="243" y="121"/>
                  </a:lnTo>
                  <a:lnTo>
                    <a:pt x="247" y="104"/>
                  </a:lnTo>
                  <a:lnTo>
                    <a:pt x="250" y="95"/>
                  </a:lnTo>
                  <a:lnTo>
                    <a:pt x="252" y="88"/>
                  </a:lnTo>
                  <a:lnTo>
                    <a:pt x="254" y="79"/>
                  </a:lnTo>
                  <a:lnTo>
                    <a:pt x="256" y="71"/>
                  </a:lnTo>
                  <a:lnTo>
                    <a:pt x="258" y="62"/>
                  </a:lnTo>
                  <a:lnTo>
                    <a:pt x="260"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371" name="Freeform 197"/>
            <p:cNvSpPr>
              <a:spLocks/>
            </p:cNvSpPr>
            <p:nvPr/>
          </p:nvSpPr>
          <p:spPr bwMode="auto">
            <a:xfrm>
              <a:off x="3133" y="1493"/>
              <a:ext cx="4" cy="19"/>
            </a:xfrm>
            <a:custGeom>
              <a:avLst/>
              <a:gdLst>
                <a:gd name="T0" fmla="*/ 0 w 25"/>
                <a:gd name="T1" fmla="*/ 0 h 85"/>
                <a:gd name="T2" fmla="*/ 0 w 25"/>
                <a:gd name="T3" fmla="*/ 0 h 85"/>
                <a:gd name="T4" fmla="*/ 0 w 25"/>
                <a:gd name="T5" fmla="*/ 0 h 85"/>
                <a:gd name="T6" fmla="*/ 0 w 25"/>
                <a:gd name="T7" fmla="*/ 0 h 85"/>
                <a:gd name="T8" fmla="*/ 0 w 25"/>
                <a:gd name="T9" fmla="*/ 0 h 85"/>
                <a:gd name="T10" fmla="*/ 0 w 25"/>
                <a:gd name="T11" fmla="*/ 0 h 85"/>
                <a:gd name="T12" fmla="*/ 0 w 25"/>
                <a:gd name="T13" fmla="*/ 0 h 85"/>
                <a:gd name="T14" fmla="*/ 0 w 25"/>
                <a:gd name="T15" fmla="*/ 0 h 85"/>
                <a:gd name="T16" fmla="*/ 0 w 25"/>
                <a:gd name="T17" fmla="*/ 0 h 85"/>
                <a:gd name="T18" fmla="*/ 0 w 25"/>
                <a:gd name="T19" fmla="*/ 0 h 85"/>
                <a:gd name="T20" fmla="*/ 0 w 25"/>
                <a:gd name="T21" fmla="*/ 0 h 85"/>
                <a:gd name="T22" fmla="*/ 0 w 25"/>
                <a:gd name="T23" fmla="*/ 0 h 85"/>
                <a:gd name="T24" fmla="*/ 0 w 25"/>
                <a:gd name="T25" fmla="*/ 1 h 85"/>
                <a:gd name="T26" fmla="*/ 0 w 25"/>
                <a:gd name="T27" fmla="*/ 1 h 85"/>
                <a:gd name="T28" fmla="*/ 0 w 25"/>
                <a:gd name="T29" fmla="*/ 1 h 85"/>
                <a:gd name="T30" fmla="*/ 0 w 25"/>
                <a:gd name="T31" fmla="*/ 1 h 85"/>
                <a:gd name="T32" fmla="*/ 0 w 25"/>
                <a:gd name="T33" fmla="*/ 1 h 85"/>
                <a:gd name="T34" fmla="*/ 0 w 25"/>
                <a:gd name="T35" fmla="*/ 1 h 85"/>
                <a:gd name="T36" fmla="*/ 0 w 25"/>
                <a:gd name="T37" fmla="*/ 1 h 85"/>
                <a:gd name="T38" fmla="*/ 0 w 25"/>
                <a:gd name="T39" fmla="*/ 1 h 8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5" h="85">
                  <a:moveTo>
                    <a:pt x="4" y="0"/>
                  </a:moveTo>
                  <a:lnTo>
                    <a:pt x="2" y="5"/>
                  </a:lnTo>
                  <a:lnTo>
                    <a:pt x="1" y="11"/>
                  </a:lnTo>
                  <a:lnTo>
                    <a:pt x="1" y="17"/>
                  </a:lnTo>
                  <a:lnTo>
                    <a:pt x="0" y="23"/>
                  </a:lnTo>
                  <a:lnTo>
                    <a:pt x="0" y="28"/>
                  </a:lnTo>
                  <a:lnTo>
                    <a:pt x="1" y="34"/>
                  </a:lnTo>
                  <a:lnTo>
                    <a:pt x="1" y="40"/>
                  </a:lnTo>
                  <a:lnTo>
                    <a:pt x="2" y="43"/>
                  </a:lnTo>
                  <a:lnTo>
                    <a:pt x="3" y="45"/>
                  </a:lnTo>
                  <a:lnTo>
                    <a:pt x="3" y="48"/>
                  </a:lnTo>
                  <a:lnTo>
                    <a:pt x="4" y="51"/>
                  </a:lnTo>
                  <a:lnTo>
                    <a:pt x="5" y="53"/>
                  </a:lnTo>
                  <a:lnTo>
                    <a:pt x="7" y="56"/>
                  </a:lnTo>
                  <a:lnTo>
                    <a:pt x="9" y="61"/>
                  </a:lnTo>
                  <a:lnTo>
                    <a:pt x="12" y="66"/>
                  </a:lnTo>
                  <a:lnTo>
                    <a:pt x="19" y="76"/>
                  </a:lnTo>
                  <a:lnTo>
                    <a:pt x="22" y="81"/>
                  </a:lnTo>
                  <a:lnTo>
                    <a:pt x="23" y="83"/>
                  </a:lnTo>
                  <a:lnTo>
                    <a:pt x="25"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372" name="Line 198"/>
            <p:cNvSpPr>
              <a:spLocks noChangeShapeType="1"/>
            </p:cNvSpPr>
            <p:nvPr/>
          </p:nvSpPr>
          <p:spPr bwMode="auto">
            <a:xfrm flipH="1">
              <a:off x="3188" y="1374"/>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73" name="Freeform 199"/>
            <p:cNvSpPr>
              <a:spLocks/>
            </p:cNvSpPr>
            <p:nvPr/>
          </p:nvSpPr>
          <p:spPr bwMode="auto">
            <a:xfrm>
              <a:off x="3304" y="735"/>
              <a:ext cx="62" cy="139"/>
            </a:xfrm>
            <a:custGeom>
              <a:avLst/>
              <a:gdLst>
                <a:gd name="T0" fmla="*/ 2 w 275"/>
                <a:gd name="T1" fmla="*/ 0 h 614"/>
                <a:gd name="T2" fmla="*/ 0 w 275"/>
                <a:gd name="T3" fmla="*/ 7 h 614"/>
                <a:gd name="T4" fmla="*/ 1 w 275"/>
                <a:gd name="T5" fmla="*/ 7 h 614"/>
                <a:gd name="T6" fmla="*/ 1 w 275"/>
                <a:gd name="T7" fmla="*/ 7 h 614"/>
                <a:gd name="T8" fmla="*/ 1 w 275"/>
                <a:gd name="T9" fmla="*/ 7 h 614"/>
                <a:gd name="T10" fmla="*/ 2 w 275"/>
                <a:gd name="T11" fmla="*/ 7 h 614"/>
                <a:gd name="T12" fmla="*/ 2 w 275"/>
                <a:gd name="T13" fmla="*/ 7 h 614"/>
                <a:gd name="T14" fmla="*/ 2 w 275"/>
                <a:gd name="T15" fmla="*/ 7 h 614"/>
                <a:gd name="T16" fmla="*/ 2 w 275"/>
                <a:gd name="T17" fmla="*/ 7 h 614"/>
                <a:gd name="T18" fmla="*/ 2 w 275"/>
                <a:gd name="T19" fmla="*/ 7 h 614"/>
                <a:gd name="T20" fmla="*/ 2 w 275"/>
                <a:gd name="T21" fmla="*/ 7 h 614"/>
                <a:gd name="T22" fmla="*/ 2 w 275"/>
                <a:gd name="T23" fmla="*/ 7 h 614"/>
                <a:gd name="T24" fmla="*/ 2 w 275"/>
                <a:gd name="T25" fmla="*/ 7 h 614"/>
                <a:gd name="T26" fmla="*/ 2 w 275"/>
                <a:gd name="T27" fmla="*/ 7 h 614"/>
                <a:gd name="T28" fmla="*/ 2 w 275"/>
                <a:gd name="T29" fmla="*/ 6 h 614"/>
                <a:gd name="T30" fmla="*/ 2 w 275"/>
                <a:gd name="T31" fmla="*/ 6 h 614"/>
                <a:gd name="T32" fmla="*/ 2 w 275"/>
                <a:gd name="T33" fmla="*/ 6 h 614"/>
                <a:gd name="T34" fmla="*/ 2 w 275"/>
                <a:gd name="T35" fmla="*/ 6 h 614"/>
                <a:gd name="T36" fmla="*/ 2 w 275"/>
                <a:gd name="T37" fmla="*/ 6 h 614"/>
                <a:gd name="T38" fmla="*/ 2 w 275"/>
                <a:gd name="T39" fmla="*/ 6 h 614"/>
                <a:gd name="T40" fmla="*/ 3 w 275"/>
                <a:gd name="T41" fmla="*/ 4 h 614"/>
                <a:gd name="T42" fmla="*/ 3 w 275"/>
                <a:gd name="T43" fmla="*/ 4 h 614"/>
                <a:gd name="T44" fmla="*/ 3 w 275"/>
                <a:gd name="T45" fmla="*/ 3 h 614"/>
                <a:gd name="T46" fmla="*/ 3 w 275"/>
                <a:gd name="T47" fmla="*/ 3 h 614"/>
                <a:gd name="T48" fmla="*/ 3 w 275"/>
                <a:gd name="T49" fmla="*/ 3 h 614"/>
                <a:gd name="T50" fmla="*/ 3 w 275"/>
                <a:gd name="T51" fmla="*/ 3 h 614"/>
                <a:gd name="T52" fmla="*/ 3 w 275"/>
                <a:gd name="T53" fmla="*/ 3 h 614"/>
                <a:gd name="T54" fmla="*/ 3 w 275"/>
                <a:gd name="T55" fmla="*/ 3 h 614"/>
                <a:gd name="T56" fmla="*/ 3 w 275"/>
                <a:gd name="T57" fmla="*/ 3 h 614"/>
                <a:gd name="T58" fmla="*/ 3 w 275"/>
                <a:gd name="T59" fmla="*/ 3 h 614"/>
                <a:gd name="T60" fmla="*/ 3 w 275"/>
                <a:gd name="T61" fmla="*/ 3 h 614"/>
                <a:gd name="T62" fmla="*/ 3 w 275"/>
                <a:gd name="T63" fmla="*/ 2 h 614"/>
                <a:gd name="T64" fmla="*/ 3 w 275"/>
                <a:gd name="T65" fmla="*/ 2 h 614"/>
                <a:gd name="T66" fmla="*/ 3 w 275"/>
                <a:gd name="T67" fmla="*/ 2 h 614"/>
                <a:gd name="T68" fmla="*/ 3 w 275"/>
                <a:gd name="T69" fmla="*/ 2 h 614"/>
                <a:gd name="T70" fmla="*/ 3 w 275"/>
                <a:gd name="T71" fmla="*/ 2 h 614"/>
                <a:gd name="T72" fmla="*/ 2 w 275"/>
                <a:gd name="T73" fmla="*/ 2 h 614"/>
                <a:gd name="T74" fmla="*/ 2 w 275"/>
                <a:gd name="T75" fmla="*/ 2 h 614"/>
                <a:gd name="T76" fmla="*/ 1 w 275"/>
                <a:gd name="T77" fmla="*/ 2 h 6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75" h="614">
                  <a:moveTo>
                    <a:pt x="164" y="0"/>
                  </a:moveTo>
                  <a:lnTo>
                    <a:pt x="0" y="614"/>
                  </a:lnTo>
                  <a:lnTo>
                    <a:pt x="108" y="614"/>
                  </a:lnTo>
                  <a:lnTo>
                    <a:pt x="115" y="614"/>
                  </a:lnTo>
                  <a:lnTo>
                    <a:pt x="124" y="612"/>
                  </a:lnTo>
                  <a:lnTo>
                    <a:pt x="131" y="610"/>
                  </a:lnTo>
                  <a:lnTo>
                    <a:pt x="140" y="607"/>
                  </a:lnTo>
                  <a:lnTo>
                    <a:pt x="148" y="602"/>
                  </a:lnTo>
                  <a:lnTo>
                    <a:pt x="157" y="596"/>
                  </a:lnTo>
                  <a:lnTo>
                    <a:pt x="164" y="591"/>
                  </a:lnTo>
                  <a:lnTo>
                    <a:pt x="172" y="583"/>
                  </a:lnTo>
                  <a:lnTo>
                    <a:pt x="180" y="576"/>
                  </a:lnTo>
                  <a:lnTo>
                    <a:pt x="187" y="567"/>
                  </a:lnTo>
                  <a:lnTo>
                    <a:pt x="194" y="558"/>
                  </a:lnTo>
                  <a:lnTo>
                    <a:pt x="201" y="548"/>
                  </a:lnTo>
                  <a:lnTo>
                    <a:pt x="206" y="539"/>
                  </a:lnTo>
                  <a:lnTo>
                    <a:pt x="211" y="528"/>
                  </a:lnTo>
                  <a:lnTo>
                    <a:pt x="215" y="517"/>
                  </a:lnTo>
                  <a:lnTo>
                    <a:pt x="220" y="506"/>
                  </a:lnTo>
                  <a:lnTo>
                    <a:pt x="223" y="495"/>
                  </a:lnTo>
                  <a:lnTo>
                    <a:pt x="269" y="325"/>
                  </a:lnTo>
                  <a:lnTo>
                    <a:pt x="272" y="313"/>
                  </a:lnTo>
                  <a:lnTo>
                    <a:pt x="273" y="302"/>
                  </a:lnTo>
                  <a:lnTo>
                    <a:pt x="274" y="292"/>
                  </a:lnTo>
                  <a:lnTo>
                    <a:pt x="275" y="281"/>
                  </a:lnTo>
                  <a:lnTo>
                    <a:pt x="274" y="271"/>
                  </a:lnTo>
                  <a:lnTo>
                    <a:pt x="273" y="262"/>
                  </a:lnTo>
                  <a:lnTo>
                    <a:pt x="271" y="252"/>
                  </a:lnTo>
                  <a:lnTo>
                    <a:pt x="269" y="244"/>
                  </a:lnTo>
                  <a:lnTo>
                    <a:pt x="265" y="236"/>
                  </a:lnTo>
                  <a:lnTo>
                    <a:pt x="261" y="229"/>
                  </a:lnTo>
                  <a:lnTo>
                    <a:pt x="257" y="222"/>
                  </a:lnTo>
                  <a:lnTo>
                    <a:pt x="252" y="217"/>
                  </a:lnTo>
                  <a:lnTo>
                    <a:pt x="245" y="213"/>
                  </a:lnTo>
                  <a:lnTo>
                    <a:pt x="239" y="210"/>
                  </a:lnTo>
                  <a:lnTo>
                    <a:pt x="232" y="206"/>
                  </a:lnTo>
                  <a:lnTo>
                    <a:pt x="225" y="205"/>
                  </a:lnTo>
                  <a:lnTo>
                    <a:pt x="218" y="205"/>
                  </a:lnTo>
                  <a:lnTo>
                    <a:pt x="110" y="2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374" name="Line 200"/>
            <p:cNvSpPr>
              <a:spLocks noChangeShapeType="1"/>
            </p:cNvSpPr>
            <p:nvPr/>
          </p:nvSpPr>
          <p:spPr bwMode="auto">
            <a:xfrm flipH="1">
              <a:off x="3384" y="735"/>
              <a:ext cx="13"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75" name="Line 201"/>
            <p:cNvSpPr>
              <a:spLocks noChangeShapeType="1"/>
            </p:cNvSpPr>
            <p:nvPr/>
          </p:nvSpPr>
          <p:spPr bwMode="auto">
            <a:xfrm flipH="1">
              <a:off x="3840" y="1826"/>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76" name="Freeform 202"/>
            <p:cNvSpPr>
              <a:spLocks/>
            </p:cNvSpPr>
            <p:nvPr/>
          </p:nvSpPr>
          <p:spPr bwMode="auto">
            <a:xfrm>
              <a:off x="3827" y="1799"/>
              <a:ext cx="13" cy="27"/>
            </a:xfrm>
            <a:custGeom>
              <a:avLst/>
              <a:gdLst>
                <a:gd name="T0" fmla="*/ 0 w 58"/>
                <a:gd name="T1" fmla="*/ 0 h 120"/>
                <a:gd name="T2" fmla="*/ 0 w 58"/>
                <a:gd name="T3" fmla="*/ 0 h 120"/>
                <a:gd name="T4" fmla="*/ 0 w 58"/>
                <a:gd name="T5" fmla="*/ 0 h 120"/>
                <a:gd name="T6" fmla="*/ 0 w 58"/>
                <a:gd name="T7" fmla="*/ 0 h 120"/>
                <a:gd name="T8" fmla="*/ 0 w 58"/>
                <a:gd name="T9" fmla="*/ 0 h 120"/>
                <a:gd name="T10" fmla="*/ 0 w 58"/>
                <a:gd name="T11" fmla="*/ 0 h 120"/>
                <a:gd name="T12" fmla="*/ 0 w 58"/>
                <a:gd name="T13" fmla="*/ 0 h 120"/>
                <a:gd name="T14" fmla="*/ 0 w 58"/>
                <a:gd name="T15" fmla="*/ 0 h 120"/>
                <a:gd name="T16" fmla="*/ 0 w 58"/>
                <a:gd name="T17" fmla="*/ 0 h 120"/>
                <a:gd name="T18" fmla="*/ 0 w 58"/>
                <a:gd name="T19" fmla="*/ 0 h 120"/>
                <a:gd name="T20" fmla="*/ 0 w 58"/>
                <a:gd name="T21" fmla="*/ 1 h 120"/>
                <a:gd name="T22" fmla="*/ 0 w 58"/>
                <a:gd name="T23" fmla="*/ 1 h 120"/>
                <a:gd name="T24" fmla="*/ 0 w 58"/>
                <a:gd name="T25" fmla="*/ 1 h 120"/>
                <a:gd name="T26" fmla="*/ 0 w 58"/>
                <a:gd name="T27" fmla="*/ 1 h 120"/>
                <a:gd name="T28" fmla="*/ 0 w 58"/>
                <a:gd name="T29" fmla="*/ 1 h 120"/>
                <a:gd name="T30" fmla="*/ 0 w 58"/>
                <a:gd name="T31" fmla="*/ 1 h 120"/>
                <a:gd name="T32" fmla="*/ 0 w 58"/>
                <a:gd name="T33" fmla="*/ 1 h 120"/>
                <a:gd name="T34" fmla="*/ 0 w 58"/>
                <a:gd name="T35" fmla="*/ 1 h 120"/>
                <a:gd name="T36" fmla="*/ 0 w 58"/>
                <a:gd name="T37" fmla="*/ 1 h 120"/>
                <a:gd name="T38" fmla="*/ 0 w 58"/>
                <a:gd name="T39" fmla="*/ 1 h 120"/>
                <a:gd name="T40" fmla="*/ 0 w 58"/>
                <a:gd name="T41" fmla="*/ 1 h 120"/>
                <a:gd name="T42" fmla="*/ 0 w 58"/>
                <a:gd name="T43" fmla="*/ 1 h 120"/>
                <a:gd name="T44" fmla="*/ 0 w 58"/>
                <a:gd name="T45" fmla="*/ 1 h 120"/>
                <a:gd name="T46" fmla="*/ 0 w 58"/>
                <a:gd name="T47" fmla="*/ 1 h 120"/>
                <a:gd name="T48" fmla="*/ 0 w 58"/>
                <a:gd name="T49" fmla="*/ 1 h 120"/>
                <a:gd name="T50" fmla="*/ 0 w 58"/>
                <a:gd name="T51" fmla="*/ 1 h 120"/>
                <a:gd name="T52" fmla="*/ 0 w 58"/>
                <a:gd name="T53" fmla="*/ 1 h 120"/>
                <a:gd name="T54" fmla="*/ 0 w 58"/>
                <a:gd name="T55" fmla="*/ 1 h 120"/>
                <a:gd name="T56" fmla="*/ 0 w 58"/>
                <a:gd name="T57" fmla="*/ 1 h 120"/>
                <a:gd name="T58" fmla="*/ 0 w 58"/>
                <a:gd name="T59" fmla="*/ 1 h 120"/>
                <a:gd name="T60" fmla="*/ 0 w 58"/>
                <a:gd name="T61" fmla="*/ 1 h 120"/>
                <a:gd name="T62" fmla="*/ 0 w 58"/>
                <a:gd name="T63" fmla="*/ 1 h 120"/>
                <a:gd name="T64" fmla="*/ 0 w 58"/>
                <a:gd name="T65" fmla="*/ 1 h 120"/>
                <a:gd name="T66" fmla="*/ 1 w 58"/>
                <a:gd name="T67" fmla="*/ 1 h 120"/>
                <a:gd name="T68" fmla="*/ 1 w 58"/>
                <a:gd name="T69" fmla="*/ 1 h 1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 h="120">
                  <a:moveTo>
                    <a:pt x="5" y="0"/>
                  </a:moveTo>
                  <a:lnTo>
                    <a:pt x="4" y="7"/>
                  </a:lnTo>
                  <a:lnTo>
                    <a:pt x="3" y="12"/>
                  </a:lnTo>
                  <a:lnTo>
                    <a:pt x="2" y="17"/>
                  </a:lnTo>
                  <a:lnTo>
                    <a:pt x="1" y="23"/>
                  </a:lnTo>
                  <a:lnTo>
                    <a:pt x="0" y="28"/>
                  </a:lnTo>
                  <a:lnTo>
                    <a:pt x="0" y="33"/>
                  </a:lnTo>
                  <a:lnTo>
                    <a:pt x="0" y="38"/>
                  </a:lnTo>
                  <a:lnTo>
                    <a:pt x="0" y="44"/>
                  </a:lnTo>
                  <a:lnTo>
                    <a:pt x="0" y="49"/>
                  </a:lnTo>
                  <a:lnTo>
                    <a:pt x="0" y="53"/>
                  </a:lnTo>
                  <a:lnTo>
                    <a:pt x="1" y="59"/>
                  </a:lnTo>
                  <a:lnTo>
                    <a:pt x="1" y="63"/>
                  </a:lnTo>
                  <a:lnTo>
                    <a:pt x="2" y="68"/>
                  </a:lnTo>
                  <a:lnTo>
                    <a:pt x="3" y="73"/>
                  </a:lnTo>
                  <a:lnTo>
                    <a:pt x="4" y="77"/>
                  </a:lnTo>
                  <a:lnTo>
                    <a:pt x="5" y="81"/>
                  </a:lnTo>
                  <a:lnTo>
                    <a:pt x="8" y="85"/>
                  </a:lnTo>
                  <a:lnTo>
                    <a:pt x="10" y="89"/>
                  </a:lnTo>
                  <a:lnTo>
                    <a:pt x="11" y="93"/>
                  </a:lnTo>
                  <a:lnTo>
                    <a:pt x="13" y="96"/>
                  </a:lnTo>
                  <a:lnTo>
                    <a:pt x="16" y="99"/>
                  </a:lnTo>
                  <a:lnTo>
                    <a:pt x="18" y="102"/>
                  </a:lnTo>
                  <a:lnTo>
                    <a:pt x="20" y="104"/>
                  </a:lnTo>
                  <a:lnTo>
                    <a:pt x="24" y="108"/>
                  </a:lnTo>
                  <a:lnTo>
                    <a:pt x="27" y="110"/>
                  </a:lnTo>
                  <a:lnTo>
                    <a:pt x="29" y="112"/>
                  </a:lnTo>
                  <a:lnTo>
                    <a:pt x="32" y="114"/>
                  </a:lnTo>
                  <a:lnTo>
                    <a:pt x="35" y="115"/>
                  </a:lnTo>
                  <a:lnTo>
                    <a:pt x="38" y="117"/>
                  </a:lnTo>
                  <a:lnTo>
                    <a:pt x="43" y="118"/>
                  </a:lnTo>
                  <a:lnTo>
                    <a:pt x="46" y="119"/>
                  </a:lnTo>
                  <a:lnTo>
                    <a:pt x="50" y="119"/>
                  </a:lnTo>
                  <a:lnTo>
                    <a:pt x="53" y="119"/>
                  </a:lnTo>
                  <a:lnTo>
                    <a:pt x="58" y="1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377" name="Line 203"/>
            <p:cNvSpPr>
              <a:spLocks noChangeShapeType="1"/>
            </p:cNvSpPr>
            <p:nvPr/>
          </p:nvSpPr>
          <p:spPr bwMode="auto">
            <a:xfrm flipV="1">
              <a:off x="3828" y="1761"/>
              <a:ext cx="1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78" name="Freeform 204"/>
            <p:cNvSpPr>
              <a:spLocks/>
            </p:cNvSpPr>
            <p:nvPr/>
          </p:nvSpPr>
          <p:spPr bwMode="auto">
            <a:xfrm>
              <a:off x="3838" y="1734"/>
              <a:ext cx="26" cy="27"/>
            </a:xfrm>
            <a:custGeom>
              <a:avLst/>
              <a:gdLst>
                <a:gd name="T0" fmla="*/ 1 w 116"/>
                <a:gd name="T1" fmla="*/ 0 h 119"/>
                <a:gd name="T2" fmla="*/ 1 w 116"/>
                <a:gd name="T3" fmla="*/ 0 h 119"/>
                <a:gd name="T4" fmla="*/ 1 w 116"/>
                <a:gd name="T5" fmla="*/ 0 h 119"/>
                <a:gd name="T6" fmla="*/ 1 w 116"/>
                <a:gd name="T7" fmla="*/ 0 h 119"/>
                <a:gd name="T8" fmla="*/ 1 w 116"/>
                <a:gd name="T9" fmla="*/ 0 h 119"/>
                <a:gd name="T10" fmla="*/ 1 w 116"/>
                <a:gd name="T11" fmla="*/ 0 h 119"/>
                <a:gd name="T12" fmla="*/ 1 w 116"/>
                <a:gd name="T13" fmla="*/ 0 h 119"/>
                <a:gd name="T14" fmla="*/ 1 w 116"/>
                <a:gd name="T15" fmla="*/ 0 h 119"/>
                <a:gd name="T16" fmla="*/ 1 w 116"/>
                <a:gd name="T17" fmla="*/ 0 h 119"/>
                <a:gd name="T18" fmla="*/ 1 w 116"/>
                <a:gd name="T19" fmla="*/ 0 h 119"/>
                <a:gd name="T20" fmla="*/ 1 w 116"/>
                <a:gd name="T21" fmla="*/ 0 h 119"/>
                <a:gd name="T22" fmla="*/ 1 w 116"/>
                <a:gd name="T23" fmla="*/ 0 h 119"/>
                <a:gd name="T24" fmla="*/ 1 w 116"/>
                <a:gd name="T25" fmla="*/ 0 h 119"/>
                <a:gd name="T26" fmla="*/ 1 w 116"/>
                <a:gd name="T27" fmla="*/ 0 h 119"/>
                <a:gd name="T28" fmla="*/ 1 w 116"/>
                <a:gd name="T29" fmla="*/ 0 h 119"/>
                <a:gd name="T30" fmla="*/ 1 w 116"/>
                <a:gd name="T31" fmla="*/ 0 h 119"/>
                <a:gd name="T32" fmla="*/ 0 w 116"/>
                <a:gd name="T33" fmla="*/ 0 h 119"/>
                <a:gd name="T34" fmla="*/ 0 w 116"/>
                <a:gd name="T35" fmla="*/ 0 h 119"/>
                <a:gd name="T36" fmla="*/ 0 w 116"/>
                <a:gd name="T37" fmla="*/ 0 h 119"/>
                <a:gd name="T38" fmla="*/ 0 w 116"/>
                <a:gd name="T39" fmla="*/ 0 h 119"/>
                <a:gd name="T40" fmla="*/ 0 w 116"/>
                <a:gd name="T41" fmla="*/ 0 h 119"/>
                <a:gd name="T42" fmla="*/ 0 w 116"/>
                <a:gd name="T43" fmla="*/ 1 h 119"/>
                <a:gd name="T44" fmla="*/ 0 w 116"/>
                <a:gd name="T45" fmla="*/ 1 h 119"/>
                <a:gd name="T46" fmla="*/ 0 w 116"/>
                <a:gd name="T47" fmla="*/ 1 h 119"/>
                <a:gd name="T48" fmla="*/ 0 w 116"/>
                <a:gd name="T49" fmla="*/ 1 h 119"/>
                <a:gd name="T50" fmla="*/ 0 w 116"/>
                <a:gd name="T51" fmla="*/ 1 h 119"/>
                <a:gd name="T52" fmla="*/ 0 w 116"/>
                <a:gd name="T53" fmla="*/ 1 h 119"/>
                <a:gd name="T54" fmla="*/ 0 w 116"/>
                <a:gd name="T55" fmla="*/ 1 h 119"/>
                <a:gd name="T56" fmla="*/ 0 w 116"/>
                <a:gd name="T57" fmla="*/ 1 h 119"/>
                <a:gd name="T58" fmla="*/ 0 w 116"/>
                <a:gd name="T59" fmla="*/ 1 h 119"/>
                <a:gd name="T60" fmla="*/ 0 w 116"/>
                <a:gd name="T61" fmla="*/ 1 h 119"/>
                <a:gd name="T62" fmla="*/ 0 w 116"/>
                <a:gd name="T63" fmla="*/ 1 h 119"/>
                <a:gd name="T64" fmla="*/ 0 w 116"/>
                <a:gd name="T65" fmla="*/ 1 h 119"/>
                <a:gd name="T66" fmla="*/ 0 w 116"/>
                <a:gd name="T67" fmla="*/ 1 h 119"/>
                <a:gd name="T68" fmla="*/ 0 w 116"/>
                <a:gd name="T69" fmla="*/ 1 h 1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16" h="119">
                  <a:moveTo>
                    <a:pt x="116" y="0"/>
                  </a:moveTo>
                  <a:lnTo>
                    <a:pt x="112" y="0"/>
                  </a:lnTo>
                  <a:lnTo>
                    <a:pt x="108" y="0"/>
                  </a:lnTo>
                  <a:lnTo>
                    <a:pt x="105" y="1"/>
                  </a:lnTo>
                  <a:lnTo>
                    <a:pt x="100" y="2"/>
                  </a:lnTo>
                  <a:lnTo>
                    <a:pt x="96" y="3"/>
                  </a:lnTo>
                  <a:lnTo>
                    <a:pt x="92" y="4"/>
                  </a:lnTo>
                  <a:lnTo>
                    <a:pt x="88" y="6"/>
                  </a:lnTo>
                  <a:lnTo>
                    <a:pt x="83" y="8"/>
                  </a:lnTo>
                  <a:lnTo>
                    <a:pt x="79" y="10"/>
                  </a:lnTo>
                  <a:lnTo>
                    <a:pt x="76" y="12"/>
                  </a:lnTo>
                  <a:lnTo>
                    <a:pt x="72" y="14"/>
                  </a:lnTo>
                  <a:lnTo>
                    <a:pt x="67" y="18"/>
                  </a:lnTo>
                  <a:lnTo>
                    <a:pt x="63" y="21"/>
                  </a:lnTo>
                  <a:lnTo>
                    <a:pt x="59" y="24"/>
                  </a:lnTo>
                  <a:lnTo>
                    <a:pt x="56" y="27"/>
                  </a:lnTo>
                  <a:lnTo>
                    <a:pt x="51" y="30"/>
                  </a:lnTo>
                  <a:lnTo>
                    <a:pt x="47" y="35"/>
                  </a:lnTo>
                  <a:lnTo>
                    <a:pt x="44" y="39"/>
                  </a:lnTo>
                  <a:lnTo>
                    <a:pt x="40" y="42"/>
                  </a:lnTo>
                  <a:lnTo>
                    <a:pt x="36" y="47"/>
                  </a:lnTo>
                  <a:lnTo>
                    <a:pt x="33" y="52"/>
                  </a:lnTo>
                  <a:lnTo>
                    <a:pt x="30" y="56"/>
                  </a:lnTo>
                  <a:lnTo>
                    <a:pt x="27" y="61"/>
                  </a:lnTo>
                  <a:lnTo>
                    <a:pt x="24" y="66"/>
                  </a:lnTo>
                  <a:lnTo>
                    <a:pt x="20" y="71"/>
                  </a:lnTo>
                  <a:lnTo>
                    <a:pt x="17" y="76"/>
                  </a:lnTo>
                  <a:lnTo>
                    <a:pt x="15" y="80"/>
                  </a:lnTo>
                  <a:lnTo>
                    <a:pt x="12" y="86"/>
                  </a:lnTo>
                  <a:lnTo>
                    <a:pt x="10" y="91"/>
                  </a:lnTo>
                  <a:lnTo>
                    <a:pt x="8" y="97"/>
                  </a:lnTo>
                  <a:lnTo>
                    <a:pt x="6" y="103"/>
                  </a:lnTo>
                  <a:lnTo>
                    <a:pt x="3" y="108"/>
                  </a:lnTo>
                  <a:lnTo>
                    <a:pt x="2" y="113"/>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379" name="Line 205"/>
            <p:cNvSpPr>
              <a:spLocks noChangeShapeType="1"/>
            </p:cNvSpPr>
            <p:nvPr/>
          </p:nvSpPr>
          <p:spPr bwMode="auto">
            <a:xfrm>
              <a:off x="3864" y="1734"/>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0" name="Line 206"/>
            <p:cNvSpPr>
              <a:spLocks noChangeShapeType="1"/>
            </p:cNvSpPr>
            <p:nvPr/>
          </p:nvSpPr>
          <p:spPr bwMode="auto">
            <a:xfrm flipH="1">
              <a:off x="3901" y="1689"/>
              <a:ext cx="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1" name="Line 207"/>
            <p:cNvSpPr>
              <a:spLocks noChangeShapeType="1"/>
            </p:cNvSpPr>
            <p:nvPr/>
          </p:nvSpPr>
          <p:spPr bwMode="auto">
            <a:xfrm flipH="1">
              <a:off x="3264" y="681"/>
              <a:ext cx="213" cy="79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2" name="Line 208"/>
            <p:cNvSpPr>
              <a:spLocks noChangeShapeType="1"/>
            </p:cNvSpPr>
            <p:nvPr/>
          </p:nvSpPr>
          <p:spPr bwMode="auto">
            <a:xfrm>
              <a:off x="3264" y="1476"/>
              <a:ext cx="675" cy="18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3" name="Line 209"/>
            <p:cNvSpPr>
              <a:spLocks noChangeShapeType="1"/>
            </p:cNvSpPr>
            <p:nvPr/>
          </p:nvSpPr>
          <p:spPr bwMode="auto">
            <a:xfrm flipH="1" flipV="1">
              <a:off x="3477" y="681"/>
              <a:ext cx="462" cy="97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4" name="Line 210"/>
            <p:cNvSpPr>
              <a:spLocks noChangeShapeType="1"/>
            </p:cNvSpPr>
            <p:nvPr/>
          </p:nvSpPr>
          <p:spPr bwMode="auto">
            <a:xfrm flipV="1">
              <a:off x="3264" y="1476"/>
              <a:ext cx="0" cy="7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5" name="Line 211"/>
            <p:cNvSpPr>
              <a:spLocks noChangeShapeType="1"/>
            </p:cNvSpPr>
            <p:nvPr/>
          </p:nvSpPr>
          <p:spPr bwMode="auto">
            <a:xfrm flipV="1">
              <a:off x="3477" y="681"/>
              <a:ext cx="0" cy="16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6" name="Line 212"/>
            <p:cNvSpPr>
              <a:spLocks noChangeShapeType="1"/>
            </p:cNvSpPr>
            <p:nvPr/>
          </p:nvSpPr>
          <p:spPr bwMode="auto">
            <a:xfrm flipV="1">
              <a:off x="3939" y="1658"/>
              <a:ext cx="0" cy="1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7" name="Line 213"/>
            <p:cNvSpPr>
              <a:spLocks noChangeShapeType="1"/>
            </p:cNvSpPr>
            <p:nvPr/>
          </p:nvSpPr>
          <p:spPr bwMode="auto">
            <a:xfrm>
              <a:off x="3264" y="2179"/>
              <a:ext cx="675" cy="60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8" name="Line 214"/>
            <p:cNvSpPr>
              <a:spLocks noChangeShapeType="1"/>
            </p:cNvSpPr>
            <p:nvPr/>
          </p:nvSpPr>
          <p:spPr bwMode="auto">
            <a:xfrm>
              <a:off x="3939" y="2787"/>
              <a:ext cx="12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89" name="Line 215"/>
            <p:cNvSpPr>
              <a:spLocks noChangeShapeType="1"/>
            </p:cNvSpPr>
            <p:nvPr/>
          </p:nvSpPr>
          <p:spPr bwMode="auto">
            <a:xfrm>
              <a:off x="3477" y="2369"/>
              <a:ext cx="12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0" name="Line 216"/>
            <p:cNvSpPr>
              <a:spLocks noChangeShapeType="1"/>
            </p:cNvSpPr>
            <p:nvPr/>
          </p:nvSpPr>
          <p:spPr bwMode="auto">
            <a:xfrm>
              <a:off x="3264" y="2179"/>
              <a:ext cx="130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1" name="Line 217"/>
            <p:cNvSpPr>
              <a:spLocks noChangeShapeType="1"/>
            </p:cNvSpPr>
            <p:nvPr/>
          </p:nvSpPr>
          <p:spPr bwMode="auto">
            <a:xfrm flipV="1">
              <a:off x="4570" y="1476"/>
              <a:ext cx="0" cy="7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2" name="Line 218"/>
            <p:cNvSpPr>
              <a:spLocks noChangeShapeType="1"/>
            </p:cNvSpPr>
            <p:nvPr/>
          </p:nvSpPr>
          <p:spPr bwMode="auto">
            <a:xfrm flipH="1">
              <a:off x="3264" y="1476"/>
              <a:ext cx="130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3" name="Line 219"/>
            <p:cNvSpPr>
              <a:spLocks noChangeShapeType="1"/>
            </p:cNvSpPr>
            <p:nvPr/>
          </p:nvSpPr>
          <p:spPr bwMode="auto">
            <a:xfrm>
              <a:off x="3477" y="681"/>
              <a:ext cx="128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4" name="Line 220"/>
            <p:cNvSpPr>
              <a:spLocks noChangeShapeType="1"/>
            </p:cNvSpPr>
            <p:nvPr/>
          </p:nvSpPr>
          <p:spPr bwMode="auto">
            <a:xfrm>
              <a:off x="4761" y="681"/>
              <a:ext cx="0" cy="16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5" name="Line 221"/>
            <p:cNvSpPr>
              <a:spLocks noChangeShapeType="1"/>
            </p:cNvSpPr>
            <p:nvPr/>
          </p:nvSpPr>
          <p:spPr bwMode="auto">
            <a:xfrm flipV="1">
              <a:off x="5180" y="1658"/>
              <a:ext cx="0" cy="1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6" name="Line 222"/>
            <p:cNvSpPr>
              <a:spLocks noChangeShapeType="1"/>
            </p:cNvSpPr>
            <p:nvPr/>
          </p:nvSpPr>
          <p:spPr bwMode="auto">
            <a:xfrm flipH="1" flipV="1">
              <a:off x="4761" y="681"/>
              <a:ext cx="419" cy="97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7" name="Line 223"/>
            <p:cNvSpPr>
              <a:spLocks noChangeShapeType="1"/>
            </p:cNvSpPr>
            <p:nvPr/>
          </p:nvSpPr>
          <p:spPr bwMode="auto">
            <a:xfrm flipH="1">
              <a:off x="4570" y="681"/>
              <a:ext cx="191" cy="79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8" name="Line 224"/>
            <p:cNvSpPr>
              <a:spLocks noChangeShapeType="1"/>
            </p:cNvSpPr>
            <p:nvPr/>
          </p:nvSpPr>
          <p:spPr bwMode="auto">
            <a:xfrm>
              <a:off x="4570" y="1476"/>
              <a:ext cx="610" cy="18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99" name="Line 225"/>
            <p:cNvSpPr>
              <a:spLocks noChangeShapeType="1"/>
            </p:cNvSpPr>
            <p:nvPr/>
          </p:nvSpPr>
          <p:spPr bwMode="auto">
            <a:xfrm>
              <a:off x="3939" y="1658"/>
              <a:ext cx="12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00" name="Freeform 226"/>
            <p:cNvSpPr>
              <a:spLocks/>
            </p:cNvSpPr>
            <p:nvPr/>
          </p:nvSpPr>
          <p:spPr bwMode="auto">
            <a:xfrm>
              <a:off x="4865" y="584"/>
              <a:ext cx="62" cy="138"/>
            </a:xfrm>
            <a:custGeom>
              <a:avLst/>
              <a:gdLst>
                <a:gd name="T0" fmla="*/ 2 w 274"/>
                <a:gd name="T1" fmla="*/ 0 h 614"/>
                <a:gd name="T2" fmla="*/ 0 w 274"/>
                <a:gd name="T3" fmla="*/ 7 h 614"/>
                <a:gd name="T4" fmla="*/ 1 w 274"/>
                <a:gd name="T5" fmla="*/ 7 h 614"/>
                <a:gd name="T6" fmla="*/ 1 w 274"/>
                <a:gd name="T7" fmla="*/ 7 h 614"/>
                <a:gd name="T8" fmla="*/ 1 w 274"/>
                <a:gd name="T9" fmla="*/ 7 h 614"/>
                <a:gd name="T10" fmla="*/ 2 w 274"/>
                <a:gd name="T11" fmla="*/ 7 h 614"/>
                <a:gd name="T12" fmla="*/ 2 w 274"/>
                <a:gd name="T13" fmla="*/ 7 h 614"/>
                <a:gd name="T14" fmla="*/ 2 w 274"/>
                <a:gd name="T15" fmla="*/ 7 h 614"/>
                <a:gd name="T16" fmla="*/ 2 w 274"/>
                <a:gd name="T17" fmla="*/ 7 h 614"/>
                <a:gd name="T18" fmla="*/ 2 w 274"/>
                <a:gd name="T19" fmla="*/ 7 h 614"/>
                <a:gd name="T20" fmla="*/ 2 w 274"/>
                <a:gd name="T21" fmla="*/ 7 h 614"/>
                <a:gd name="T22" fmla="*/ 2 w 274"/>
                <a:gd name="T23" fmla="*/ 7 h 614"/>
                <a:gd name="T24" fmla="*/ 2 w 274"/>
                <a:gd name="T25" fmla="*/ 7 h 614"/>
                <a:gd name="T26" fmla="*/ 2 w 274"/>
                <a:gd name="T27" fmla="*/ 7 h 614"/>
                <a:gd name="T28" fmla="*/ 2 w 274"/>
                <a:gd name="T29" fmla="*/ 7 h 614"/>
                <a:gd name="T30" fmla="*/ 2 w 274"/>
                <a:gd name="T31" fmla="*/ 6 h 614"/>
                <a:gd name="T32" fmla="*/ 2 w 274"/>
                <a:gd name="T33" fmla="*/ 6 h 614"/>
                <a:gd name="T34" fmla="*/ 2 w 274"/>
                <a:gd name="T35" fmla="*/ 6 h 614"/>
                <a:gd name="T36" fmla="*/ 2 w 274"/>
                <a:gd name="T37" fmla="*/ 6 h 614"/>
                <a:gd name="T38" fmla="*/ 2 w 274"/>
                <a:gd name="T39" fmla="*/ 6 h 614"/>
                <a:gd name="T40" fmla="*/ 2 w 274"/>
                <a:gd name="T41" fmla="*/ 6 h 614"/>
                <a:gd name="T42" fmla="*/ 2 w 274"/>
                <a:gd name="T43" fmla="*/ 6 h 614"/>
                <a:gd name="T44" fmla="*/ 2 w 274"/>
                <a:gd name="T45" fmla="*/ 6 h 614"/>
                <a:gd name="T46" fmla="*/ 3 w 274"/>
                <a:gd name="T47" fmla="*/ 4 h 614"/>
                <a:gd name="T48" fmla="*/ 3 w 274"/>
                <a:gd name="T49" fmla="*/ 4 h 614"/>
                <a:gd name="T50" fmla="*/ 3 w 274"/>
                <a:gd name="T51" fmla="*/ 4 h 614"/>
                <a:gd name="T52" fmla="*/ 3 w 274"/>
                <a:gd name="T53" fmla="*/ 3 h 614"/>
                <a:gd name="T54" fmla="*/ 3 w 274"/>
                <a:gd name="T55" fmla="*/ 3 h 614"/>
                <a:gd name="T56" fmla="*/ 3 w 274"/>
                <a:gd name="T57" fmla="*/ 3 h 614"/>
                <a:gd name="T58" fmla="*/ 3 w 274"/>
                <a:gd name="T59" fmla="*/ 3 h 614"/>
                <a:gd name="T60" fmla="*/ 3 w 274"/>
                <a:gd name="T61" fmla="*/ 3 h 614"/>
                <a:gd name="T62" fmla="*/ 3 w 274"/>
                <a:gd name="T63" fmla="*/ 3 h 614"/>
                <a:gd name="T64" fmla="*/ 3 w 274"/>
                <a:gd name="T65" fmla="*/ 3 h 614"/>
                <a:gd name="T66" fmla="*/ 3 w 274"/>
                <a:gd name="T67" fmla="*/ 3 h 614"/>
                <a:gd name="T68" fmla="*/ 3 w 274"/>
                <a:gd name="T69" fmla="*/ 3 h 614"/>
                <a:gd name="T70" fmla="*/ 3 w 274"/>
                <a:gd name="T71" fmla="*/ 2 h 614"/>
                <a:gd name="T72" fmla="*/ 3 w 274"/>
                <a:gd name="T73" fmla="*/ 2 h 614"/>
                <a:gd name="T74" fmla="*/ 3 w 274"/>
                <a:gd name="T75" fmla="*/ 2 h 614"/>
                <a:gd name="T76" fmla="*/ 3 w 274"/>
                <a:gd name="T77" fmla="*/ 2 h 614"/>
                <a:gd name="T78" fmla="*/ 3 w 274"/>
                <a:gd name="T79" fmla="*/ 2 h 614"/>
                <a:gd name="T80" fmla="*/ 3 w 274"/>
                <a:gd name="T81" fmla="*/ 2 h 614"/>
                <a:gd name="T82" fmla="*/ 3 w 274"/>
                <a:gd name="T83" fmla="*/ 2 h 614"/>
                <a:gd name="T84" fmla="*/ 2 w 274"/>
                <a:gd name="T85" fmla="*/ 2 h 614"/>
                <a:gd name="T86" fmla="*/ 2 w 274"/>
                <a:gd name="T87" fmla="*/ 2 h 614"/>
                <a:gd name="T88" fmla="*/ 1 w 274"/>
                <a:gd name="T89" fmla="*/ 2 h 6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74" h="614">
                  <a:moveTo>
                    <a:pt x="165" y="0"/>
                  </a:moveTo>
                  <a:lnTo>
                    <a:pt x="0" y="614"/>
                  </a:lnTo>
                  <a:lnTo>
                    <a:pt x="107" y="614"/>
                  </a:lnTo>
                  <a:lnTo>
                    <a:pt x="114" y="614"/>
                  </a:lnTo>
                  <a:lnTo>
                    <a:pt x="121" y="613"/>
                  </a:lnTo>
                  <a:lnTo>
                    <a:pt x="128" y="611"/>
                  </a:lnTo>
                  <a:lnTo>
                    <a:pt x="135" y="609"/>
                  </a:lnTo>
                  <a:lnTo>
                    <a:pt x="141" y="606"/>
                  </a:lnTo>
                  <a:lnTo>
                    <a:pt x="149" y="601"/>
                  </a:lnTo>
                  <a:lnTo>
                    <a:pt x="155" y="597"/>
                  </a:lnTo>
                  <a:lnTo>
                    <a:pt x="163" y="592"/>
                  </a:lnTo>
                  <a:lnTo>
                    <a:pt x="169" y="585"/>
                  </a:lnTo>
                  <a:lnTo>
                    <a:pt x="175" y="579"/>
                  </a:lnTo>
                  <a:lnTo>
                    <a:pt x="182" y="573"/>
                  </a:lnTo>
                  <a:lnTo>
                    <a:pt x="188" y="565"/>
                  </a:lnTo>
                  <a:lnTo>
                    <a:pt x="194" y="558"/>
                  </a:lnTo>
                  <a:lnTo>
                    <a:pt x="199" y="549"/>
                  </a:lnTo>
                  <a:lnTo>
                    <a:pt x="204" y="541"/>
                  </a:lnTo>
                  <a:lnTo>
                    <a:pt x="208" y="532"/>
                  </a:lnTo>
                  <a:lnTo>
                    <a:pt x="213" y="523"/>
                  </a:lnTo>
                  <a:lnTo>
                    <a:pt x="217" y="514"/>
                  </a:lnTo>
                  <a:lnTo>
                    <a:pt x="220" y="505"/>
                  </a:lnTo>
                  <a:lnTo>
                    <a:pt x="223" y="495"/>
                  </a:lnTo>
                  <a:lnTo>
                    <a:pt x="268" y="325"/>
                  </a:lnTo>
                  <a:lnTo>
                    <a:pt x="271" y="315"/>
                  </a:lnTo>
                  <a:lnTo>
                    <a:pt x="272" y="305"/>
                  </a:lnTo>
                  <a:lnTo>
                    <a:pt x="273" y="297"/>
                  </a:lnTo>
                  <a:lnTo>
                    <a:pt x="274" y="287"/>
                  </a:lnTo>
                  <a:lnTo>
                    <a:pt x="274" y="279"/>
                  </a:lnTo>
                  <a:lnTo>
                    <a:pt x="274" y="270"/>
                  </a:lnTo>
                  <a:lnTo>
                    <a:pt x="273" y="262"/>
                  </a:lnTo>
                  <a:lnTo>
                    <a:pt x="271" y="254"/>
                  </a:lnTo>
                  <a:lnTo>
                    <a:pt x="269" y="247"/>
                  </a:lnTo>
                  <a:lnTo>
                    <a:pt x="267" y="239"/>
                  </a:lnTo>
                  <a:lnTo>
                    <a:pt x="264" y="234"/>
                  </a:lnTo>
                  <a:lnTo>
                    <a:pt x="260" y="228"/>
                  </a:lnTo>
                  <a:lnTo>
                    <a:pt x="256" y="222"/>
                  </a:lnTo>
                  <a:lnTo>
                    <a:pt x="251" y="218"/>
                  </a:lnTo>
                  <a:lnTo>
                    <a:pt x="247" y="214"/>
                  </a:lnTo>
                  <a:lnTo>
                    <a:pt x="241" y="211"/>
                  </a:lnTo>
                  <a:lnTo>
                    <a:pt x="236" y="209"/>
                  </a:lnTo>
                  <a:lnTo>
                    <a:pt x="230" y="206"/>
                  </a:lnTo>
                  <a:lnTo>
                    <a:pt x="223" y="205"/>
                  </a:lnTo>
                  <a:lnTo>
                    <a:pt x="217" y="205"/>
                  </a:lnTo>
                  <a:lnTo>
                    <a:pt x="109" y="2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01" name="Line 227"/>
            <p:cNvSpPr>
              <a:spLocks noChangeShapeType="1"/>
            </p:cNvSpPr>
            <p:nvPr/>
          </p:nvSpPr>
          <p:spPr bwMode="auto">
            <a:xfrm flipH="1">
              <a:off x="4947" y="588"/>
              <a:ext cx="15"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02" name="Line 228"/>
            <p:cNvSpPr>
              <a:spLocks noChangeShapeType="1"/>
            </p:cNvSpPr>
            <p:nvPr/>
          </p:nvSpPr>
          <p:spPr bwMode="auto">
            <a:xfrm flipH="1">
              <a:off x="4974" y="588"/>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03" name="Freeform 229"/>
            <p:cNvSpPr>
              <a:spLocks/>
            </p:cNvSpPr>
            <p:nvPr/>
          </p:nvSpPr>
          <p:spPr bwMode="auto">
            <a:xfrm>
              <a:off x="4384" y="1330"/>
              <a:ext cx="60" cy="94"/>
            </a:xfrm>
            <a:custGeom>
              <a:avLst/>
              <a:gdLst>
                <a:gd name="T0" fmla="*/ 3 w 260"/>
                <a:gd name="T1" fmla="*/ 1 h 411"/>
                <a:gd name="T2" fmla="*/ 3 w 260"/>
                <a:gd name="T3" fmla="*/ 0 h 411"/>
                <a:gd name="T4" fmla="*/ 3 w 260"/>
                <a:gd name="T5" fmla="*/ 0 h 411"/>
                <a:gd name="T6" fmla="*/ 3 w 260"/>
                <a:gd name="T7" fmla="*/ 0 h 411"/>
                <a:gd name="T8" fmla="*/ 3 w 260"/>
                <a:gd name="T9" fmla="*/ 0 h 411"/>
                <a:gd name="T10" fmla="*/ 3 w 260"/>
                <a:gd name="T11" fmla="*/ 0 h 411"/>
                <a:gd name="T12" fmla="*/ 3 w 260"/>
                <a:gd name="T13" fmla="*/ 0 h 411"/>
                <a:gd name="T14" fmla="*/ 3 w 260"/>
                <a:gd name="T15" fmla="*/ 0 h 411"/>
                <a:gd name="T16" fmla="*/ 3 w 260"/>
                <a:gd name="T17" fmla="*/ 0 h 411"/>
                <a:gd name="T18" fmla="*/ 3 w 260"/>
                <a:gd name="T19" fmla="*/ 0 h 411"/>
                <a:gd name="T20" fmla="*/ 2 w 260"/>
                <a:gd name="T21" fmla="*/ 0 h 411"/>
                <a:gd name="T22" fmla="*/ 2 w 260"/>
                <a:gd name="T23" fmla="*/ 0 h 411"/>
                <a:gd name="T24" fmla="*/ 2 w 260"/>
                <a:gd name="T25" fmla="*/ 0 h 411"/>
                <a:gd name="T26" fmla="*/ 2 w 260"/>
                <a:gd name="T27" fmla="*/ 0 h 411"/>
                <a:gd name="T28" fmla="*/ 2 w 260"/>
                <a:gd name="T29" fmla="*/ 0 h 411"/>
                <a:gd name="T30" fmla="*/ 2 w 260"/>
                <a:gd name="T31" fmla="*/ 0 h 411"/>
                <a:gd name="T32" fmla="*/ 1 w 260"/>
                <a:gd name="T33" fmla="*/ 0 h 411"/>
                <a:gd name="T34" fmla="*/ 1 w 260"/>
                <a:gd name="T35" fmla="*/ 0 h 411"/>
                <a:gd name="T36" fmla="*/ 1 w 260"/>
                <a:gd name="T37" fmla="*/ 0 h 411"/>
                <a:gd name="T38" fmla="*/ 1 w 260"/>
                <a:gd name="T39" fmla="*/ 1 h 411"/>
                <a:gd name="T40" fmla="*/ 1 w 260"/>
                <a:gd name="T41" fmla="*/ 1 h 411"/>
                <a:gd name="T42" fmla="*/ 1 w 260"/>
                <a:gd name="T43" fmla="*/ 1 h 411"/>
                <a:gd name="T44" fmla="*/ 1 w 260"/>
                <a:gd name="T45" fmla="*/ 1 h 411"/>
                <a:gd name="T46" fmla="*/ 1 w 260"/>
                <a:gd name="T47" fmla="*/ 1 h 411"/>
                <a:gd name="T48" fmla="*/ 0 w 260"/>
                <a:gd name="T49" fmla="*/ 2 h 411"/>
                <a:gd name="T50" fmla="*/ 0 w 260"/>
                <a:gd name="T51" fmla="*/ 3 h 411"/>
                <a:gd name="T52" fmla="*/ 0 w 260"/>
                <a:gd name="T53" fmla="*/ 3 h 411"/>
                <a:gd name="T54" fmla="*/ 0 w 260"/>
                <a:gd name="T55" fmla="*/ 4 h 411"/>
                <a:gd name="T56" fmla="*/ 0 w 260"/>
                <a:gd name="T57" fmla="*/ 4 h 411"/>
                <a:gd name="T58" fmla="*/ 0 w 260"/>
                <a:gd name="T59" fmla="*/ 4 h 411"/>
                <a:gd name="T60" fmla="*/ 0 w 260"/>
                <a:gd name="T61" fmla="*/ 4 h 411"/>
                <a:gd name="T62" fmla="*/ 0 w 260"/>
                <a:gd name="T63" fmla="*/ 5 h 411"/>
                <a:gd name="T64" fmla="*/ 0 w 260"/>
                <a:gd name="T65" fmla="*/ 5 h 411"/>
                <a:gd name="T66" fmla="*/ 0 w 260"/>
                <a:gd name="T67" fmla="*/ 5 h 411"/>
                <a:gd name="T68" fmla="*/ 0 w 260"/>
                <a:gd name="T69" fmla="*/ 5 h 411"/>
                <a:gd name="T70" fmla="*/ 0 w 260"/>
                <a:gd name="T71" fmla="*/ 5 h 411"/>
                <a:gd name="T72" fmla="*/ 0 w 260"/>
                <a:gd name="T73" fmla="*/ 5 h 411"/>
                <a:gd name="T74" fmla="*/ 0 w 260"/>
                <a:gd name="T75" fmla="*/ 5 h 411"/>
                <a:gd name="T76" fmla="*/ 1 w 260"/>
                <a:gd name="T77" fmla="*/ 5 h 411"/>
                <a:gd name="T78" fmla="*/ 1 w 260"/>
                <a:gd name="T79" fmla="*/ 5 h 411"/>
                <a:gd name="T80" fmla="*/ 1 w 260"/>
                <a:gd name="T81" fmla="*/ 5 h 411"/>
                <a:gd name="T82" fmla="*/ 1 w 260"/>
                <a:gd name="T83" fmla="*/ 5 h 411"/>
                <a:gd name="T84" fmla="*/ 1 w 260"/>
                <a:gd name="T85" fmla="*/ 5 h 411"/>
                <a:gd name="T86" fmla="*/ 2 w 260"/>
                <a:gd name="T87" fmla="*/ 5 h 411"/>
                <a:gd name="T88" fmla="*/ 2 w 260"/>
                <a:gd name="T89" fmla="*/ 5 h 411"/>
                <a:gd name="T90" fmla="*/ 2 w 260"/>
                <a:gd name="T91" fmla="*/ 5 h 411"/>
                <a:gd name="T92" fmla="*/ 2 w 260"/>
                <a:gd name="T93" fmla="*/ 5 h 411"/>
                <a:gd name="T94" fmla="*/ 2 w 260"/>
                <a:gd name="T95" fmla="*/ 5 h 411"/>
                <a:gd name="T96" fmla="*/ 2 w 260"/>
                <a:gd name="T97" fmla="*/ 4 h 411"/>
                <a:gd name="T98" fmla="*/ 2 w 260"/>
                <a:gd name="T99" fmla="*/ 4 h 411"/>
                <a:gd name="T100" fmla="*/ 2 w 260"/>
                <a:gd name="T101" fmla="*/ 4 h 411"/>
                <a:gd name="T102" fmla="*/ 2 w 260"/>
                <a:gd name="T103" fmla="*/ 4 h 411"/>
                <a:gd name="T104" fmla="*/ 3 w 260"/>
                <a:gd name="T105" fmla="*/ 3 h 411"/>
                <a:gd name="T106" fmla="*/ 3 w 260"/>
                <a:gd name="T107" fmla="*/ 2 h 411"/>
                <a:gd name="T108" fmla="*/ 3 w 260"/>
                <a:gd name="T109" fmla="*/ 1 h 411"/>
                <a:gd name="T110" fmla="*/ 3 w 260"/>
                <a:gd name="T111" fmla="*/ 1 h 411"/>
                <a:gd name="T112" fmla="*/ 3 w 260"/>
                <a:gd name="T113" fmla="*/ 1 h 411"/>
                <a:gd name="T114" fmla="*/ 3 w 260"/>
                <a:gd name="T115" fmla="*/ 1 h 4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60" h="411">
                  <a:moveTo>
                    <a:pt x="259" y="56"/>
                  </a:moveTo>
                  <a:lnTo>
                    <a:pt x="260" y="51"/>
                  </a:lnTo>
                  <a:lnTo>
                    <a:pt x="260" y="47"/>
                  </a:lnTo>
                  <a:lnTo>
                    <a:pt x="260" y="43"/>
                  </a:lnTo>
                  <a:lnTo>
                    <a:pt x="260" y="39"/>
                  </a:lnTo>
                  <a:lnTo>
                    <a:pt x="259" y="34"/>
                  </a:lnTo>
                  <a:lnTo>
                    <a:pt x="258" y="30"/>
                  </a:lnTo>
                  <a:lnTo>
                    <a:pt x="257" y="26"/>
                  </a:lnTo>
                  <a:lnTo>
                    <a:pt x="256" y="22"/>
                  </a:lnTo>
                  <a:lnTo>
                    <a:pt x="254" y="16"/>
                  </a:lnTo>
                  <a:lnTo>
                    <a:pt x="253" y="13"/>
                  </a:lnTo>
                  <a:lnTo>
                    <a:pt x="250" y="9"/>
                  </a:lnTo>
                  <a:lnTo>
                    <a:pt x="249" y="7"/>
                  </a:lnTo>
                  <a:lnTo>
                    <a:pt x="248" y="6"/>
                  </a:lnTo>
                  <a:lnTo>
                    <a:pt x="246" y="5"/>
                  </a:lnTo>
                  <a:lnTo>
                    <a:pt x="245" y="3"/>
                  </a:lnTo>
                  <a:lnTo>
                    <a:pt x="242" y="2"/>
                  </a:lnTo>
                  <a:lnTo>
                    <a:pt x="240" y="1"/>
                  </a:lnTo>
                  <a:lnTo>
                    <a:pt x="237" y="1"/>
                  </a:lnTo>
                  <a:lnTo>
                    <a:pt x="232" y="0"/>
                  </a:lnTo>
                  <a:lnTo>
                    <a:pt x="215" y="1"/>
                  </a:lnTo>
                  <a:lnTo>
                    <a:pt x="197" y="1"/>
                  </a:lnTo>
                  <a:lnTo>
                    <a:pt x="181" y="1"/>
                  </a:lnTo>
                  <a:lnTo>
                    <a:pt x="172" y="1"/>
                  </a:lnTo>
                  <a:lnTo>
                    <a:pt x="164" y="2"/>
                  </a:lnTo>
                  <a:lnTo>
                    <a:pt x="155" y="3"/>
                  </a:lnTo>
                  <a:lnTo>
                    <a:pt x="147" y="6"/>
                  </a:lnTo>
                  <a:lnTo>
                    <a:pt x="142" y="7"/>
                  </a:lnTo>
                  <a:lnTo>
                    <a:pt x="139" y="8"/>
                  </a:lnTo>
                  <a:lnTo>
                    <a:pt x="135" y="10"/>
                  </a:lnTo>
                  <a:lnTo>
                    <a:pt x="131" y="11"/>
                  </a:lnTo>
                  <a:lnTo>
                    <a:pt x="127" y="13"/>
                  </a:lnTo>
                  <a:lnTo>
                    <a:pt x="123" y="15"/>
                  </a:lnTo>
                  <a:lnTo>
                    <a:pt x="117" y="20"/>
                  </a:lnTo>
                  <a:lnTo>
                    <a:pt x="110" y="26"/>
                  </a:lnTo>
                  <a:lnTo>
                    <a:pt x="104" y="32"/>
                  </a:lnTo>
                  <a:lnTo>
                    <a:pt x="98" y="38"/>
                  </a:lnTo>
                  <a:lnTo>
                    <a:pt x="91" y="44"/>
                  </a:lnTo>
                  <a:lnTo>
                    <a:pt x="88" y="47"/>
                  </a:lnTo>
                  <a:lnTo>
                    <a:pt x="86" y="50"/>
                  </a:lnTo>
                  <a:lnTo>
                    <a:pt x="84" y="53"/>
                  </a:lnTo>
                  <a:lnTo>
                    <a:pt x="81" y="57"/>
                  </a:lnTo>
                  <a:lnTo>
                    <a:pt x="72" y="72"/>
                  </a:lnTo>
                  <a:lnTo>
                    <a:pt x="68" y="79"/>
                  </a:lnTo>
                  <a:lnTo>
                    <a:pt x="63" y="87"/>
                  </a:lnTo>
                  <a:lnTo>
                    <a:pt x="60" y="94"/>
                  </a:lnTo>
                  <a:lnTo>
                    <a:pt x="57" y="102"/>
                  </a:lnTo>
                  <a:lnTo>
                    <a:pt x="54" y="110"/>
                  </a:lnTo>
                  <a:lnTo>
                    <a:pt x="52" y="118"/>
                  </a:lnTo>
                  <a:lnTo>
                    <a:pt x="43" y="151"/>
                  </a:lnTo>
                  <a:lnTo>
                    <a:pt x="25" y="217"/>
                  </a:lnTo>
                  <a:lnTo>
                    <a:pt x="16" y="250"/>
                  </a:lnTo>
                  <a:lnTo>
                    <a:pt x="11" y="266"/>
                  </a:lnTo>
                  <a:lnTo>
                    <a:pt x="7" y="283"/>
                  </a:lnTo>
                  <a:lnTo>
                    <a:pt x="3" y="301"/>
                  </a:lnTo>
                  <a:lnTo>
                    <a:pt x="2" y="308"/>
                  </a:lnTo>
                  <a:lnTo>
                    <a:pt x="1" y="316"/>
                  </a:lnTo>
                  <a:lnTo>
                    <a:pt x="0" y="325"/>
                  </a:lnTo>
                  <a:lnTo>
                    <a:pt x="0" y="334"/>
                  </a:lnTo>
                  <a:lnTo>
                    <a:pt x="0" y="342"/>
                  </a:lnTo>
                  <a:lnTo>
                    <a:pt x="1" y="351"/>
                  </a:lnTo>
                  <a:lnTo>
                    <a:pt x="3" y="359"/>
                  </a:lnTo>
                  <a:lnTo>
                    <a:pt x="5" y="368"/>
                  </a:lnTo>
                  <a:lnTo>
                    <a:pt x="8" y="375"/>
                  </a:lnTo>
                  <a:lnTo>
                    <a:pt x="10" y="379"/>
                  </a:lnTo>
                  <a:lnTo>
                    <a:pt x="11" y="384"/>
                  </a:lnTo>
                  <a:lnTo>
                    <a:pt x="13" y="387"/>
                  </a:lnTo>
                  <a:lnTo>
                    <a:pt x="17" y="390"/>
                  </a:lnTo>
                  <a:lnTo>
                    <a:pt x="19" y="394"/>
                  </a:lnTo>
                  <a:lnTo>
                    <a:pt x="22" y="397"/>
                  </a:lnTo>
                  <a:lnTo>
                    <a:pt x="25" y="400"/>
                  </a:lnTo>
                  <a:lnTo>
                    <a:pt x="28" y="403"/>
                  </a:lnTo>
                  <a:lnTo>
                    <a:pt x="33" y="405"/>
                  </a:lnTo>
                  <a:lnTo>
                    <a:pt x="36" y="406"/>
                  </a:lnTo>
                  <a:lnTo>
                    <a:pt x="40" y="408"/>
                  </a:lnTo>
                  <a:lnTo>
                    <a:pt x="44" y="409"/>
                  </a:lnTo>
                  <a:lnTo>
                    <a:pt x="49" y="410"/>
                  </a:lnTo>
                  <a:lnTo>
                    <a:pt x="53" y="410"/>
                  </a:lnTo>
                  <a:lnTo>
                    <a:pt x="61" y="411"/>
                  </a:lnTo>
                  <a:lnTo>
                    <a:pt x="70" y="411"/>
                  </a:lnTo>
                  <a:lnTo>
                    <a:pt x="87" y="410"/>
                  </a:lnTo>
                  <a:lnTo>
                    <a:pt x="95" y="411"/>
                  </a:lnTo>
                  <a:lnTo>
                    <a:pt x="104" y="411"/>
                  </a:lnTo>
                  <a:lnTo>
                    <a:pt x="112" y="411"/>
                  </a:lnTo>
                  <a:lnTo>
                    <a:pt x="117" y="411"/>
                  </a:lnTo>
                  <a:lnTo>
                    <a:pt x="121" y="410"/>
                  </a:lnTo>
                  <a:lnTo>
                    <a:pt x="125" y="409"/>
                  </a:lnTo>
                  <a:lnTo>
                    <a:pt x="128" y="408"/>
                  </a:lnTo>
                  <a:lnTo>
                    <a:pt x="133" y="406"/>
                  </a:lnTo>
                  <a:lnTo>
                    <a:pt x="137" y="404"/>
                  </a:lnTo>
                  <a:lnTo>
                    <a:pt x="140" y="402"/>
                  </a:lnTo>
                  <a:lnTo>
                    <a:pt x="143" y="398"/>
                  </a:lnTo>
                  <a:lnTo>
                    <a:pt x="150" y="393"/>
                  </a:lnTo>
                  <a:lnTo>
                    <a:pt x="156" y="388"/>
                  </a:lnTo>
                  <a:lnTo>
                    <a:pt x="161" y="381"/>
                  </a:lnTo>
                  <a:lnTo>
                    <a:pt x="167" y="374"/>
                  </a:lnTo>
                  <a:lnTo>
                    <a:pt x="171" y="367"/>
                  </a:lnTo>
                  <a:lnTo>
                    <a:pt x="175" y="359"/>
                  </a:lnTo>
                  <a:lnTo>
                    <a:pt x="180" y="352"/>
                  </a:lnTo>
                  <a:lnTo>
                    <a:pt x="183" y="344"/>
                  </a:lnTo>
                  <a:lnTo>
                    <a:pt x="185" y="336"/>
                  </a:lnTo>
                  <a:lnTo>
                    <a:pt x="188" y="327"/>
                  </a:lnTo>
                  <a:lnTo>
                    <a:pt x="190" y="320"/>
                  </a:lnTo>
                  <a:lnTo>
                    <a:pt x="194" y="303"/>
                  </a:lnTo>
                  <a:lnTo>
                    <a:pt x="199" y="286"/>
                  </a:lnTo>
                  <a:lnTo>
                    <a:pt x="206" y="253"/>
                  </a:lnTo>
                  <a:lnTo>
                    <a:pt x="215" y="220"/>
                  </a:lnTo>
                  <a:lnTo>
                    <a:pt x="223" y="187"/>
                  </a:lnTo>
                  <a:lnTo>
                    <a:pt x="233" y="154"/>
                  </a:lnTo>
                  <a:lnTo>
                    <a:pt x="242" y="121"/>
                  </a:lnTo>
                  <a:lnTo>
                    <a:pt x="247" y="105"/>
                  </a:lnTo>
                  <a:lnTo>
                    <a:pt x="251" y="89"/>
                  </a:lnTo>
                  <a:lnTo>
                    <a:pt x="253" y="80"/>
                  </a:lnTo>
                  <a:lnTo>
                    <a:pt x="255" y="72"/>
                  </a:lnTo>
                  <a:lnTo>
                    <a:pt x="256" y="63"/>
                  </a:lnTo>
                  <a:lnTo>
                    <a:pt x="258"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04" name="Freeform 230"/>
            <p:cNvSpPr>
              <a:spLocks/>
            </p:cNvSpPr>
            <p:nvPr/>
          </p:nvSpPr>
          <p:spPr bwMode="auto">
            <a:xfrm>
              <a:off x="4427" y="1405"/>
              <a:ext cx="5" cy="19"/>
            </a:xfrm>
            <a:custGeom>
              <a:avLst/>
              <a:gdLst>
                <a:gd name="T0" fmla="*/ 0 w 25"/>
                <a:gd name="T1" fmla="*/ 0 h 86"/>
                <a:gd name="T2" fmla="*/ 0 w 25"/>
                <a:gd name="T3" fmla="*/ 0 h 86"/>
                <a:gd name="T4" fmla="*/ 0 w 25"/>
                <a:gd name="T5" fmla="*/ 0 h 86"/>
                <a:gd name="T6" fmla="*/ 0 w 25"/>
                <a:gd name="T7" fmla="*/ 0 h 86"/>
                <a:gd name="T8" fmla="*/ 0 w 25"/>
                <a:gd name="T9" fmla="*/ 0 h 86"/>
                <a:gd name="T10" fmla="*/ 0 w 25"/>
                <a:gd name="T11" fmla="*/ 0 h 86"/>
                <a:gd name="T12" fmla="*/ 0 w 25"/>
                <a:gd name="T13" fmla="*/ 0 h 86"/>
                <a:gd name="T14" fmla="*/ 0 w 25"/>
                <a:gd name="T15" fmla="*/ 0 h 86"/>
                <a:gd name="T16" fmla="*/ 0 w 25"/>
                <a:gd name="T17" fmla="*/ 0 h 86"/>
                <a:gd name="T18" fmla="*/ 0 w 25"/>
                <a:gd name="T19" fmla="*/ 0 h 86"/>
                <a:gd name="T20" fmla="*/ 0 w 25"/>
                <a:gd name="T21" fmla="*/ 1 h 86"/>
                <a:gd name="T22" fmla="*/ 0 w 25"/>
                <a:gd name="T23" fmla="*/ 1 h 86"/>
                <a:gd name="T24" fmla="*/ 0 w 25"/>
                <a:gd name="T25" fmla="*/ 1 h 86"/>
                <a:gd name="T26" fmla="*/ 0 w 25"/>
                <a:gd name="T27" fmla="*/ 1 h 86"/>
                <a:gd name="T28" fmla="*/ 0 w 25"/>
                <a:gd name="T29" fmla="*/ 1 h 86"/>
                <a:gd name="T30" fmla="*/ 0 w 25"/>
                <a:gd name="T31" fmla="*/ 1 h 86"/>
                <a:gd name="T32" fmla="*/ 0 w 25"/>
                <a:gd name="T33" fmla="*/ 1 h 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6">
                  <a:moveTo>
                    <a:pt x="3" y="0"/>
                  </a:moveTo>
                  <a:lnTo>
                    <a:pt x="2" y="6"/>
                  </a:lnTo>
                  <a:lnTo>
                    <a:pt x="1" y="12"/>
                  </a:lnTo>
                  <a:lnTo>
                    <a:pt x="1" y="17"/>
                  </a:lnTo>
                  <a:lnTo>
                    <a:pt x="0" y="23"/>
                  </a:lnTo>
                  <a:lnTo>
                    <a:pt x="0" y="29"/>
                  </a:lnTo>
                  <a:lnTo>
                    <a:pt x="0" y="35"/>
                  </a:lnTo>
                  <a:lnTo>
                    <a:pt x="1" y="40"/>
                  </a:lnTo>
                  <a:lnTo>
                    <a:pt x="2" y="46"/>
                  </a:lnTo>
                  <a:lnTo>
                    <a:pt x="4" y="51"/>
                  </a:lnTo>
                  <a:lnTo>
                    <a:pt x="6" y="56"/>
                  </a:lnTo>
                  <a:lnTo>
                    <a:pt x="9" y="62"/>
                  </a:lnTo>
                  <a:lnTo>
                    <a:pt x="13" y="67"/>
                  </a:lnTo>
                  <a:lnTo>
                    <a:pt x="18" y="77"/>
                  </a:lnTo>
                  <a:lnTo>
                    <a:pt x="21" y="81"/>
                  </a:lnTo>
                  <a:lnTo>
                    <a:pt x="23" y="84"/>
                  </a:lnTo>
                  <a:lnTo>
                    <a:pt x="25"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05" name="Line 231"/>
            <p:cNvSpPr>
              <a:spLocks noChangeShapeType="1"/>
            </p:cNvSpPr>
            <p:nvPr/>
          </p:nvSpPr>
          <p:spPr bwMode="auto">
            <a:xfrm flipH="1">
              <a:off x="4510" y="1285"/>
              <a:ext cx="13"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06" name="Line 232"/>
            <p:cNvSpPr>
              <a:spLocks noChangeShapeType="1"/>
            </p:cNvSpPr>
            <p:nvPr/>
          </p:nvSpPr>
          <p:spPr bwMode="auto">
            <a:xfrm flipH="1">
              <a:off x="4483" y="1285"/>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07" name="Line 233"/>
            <p:cNvSpPr>
              <a:spLocks noChangeShapeType="1"/>
            </p:cNvSpPr>
            <p:nvPr/>
          </p:nvSpPr>
          <p:spPr bwMode="auto">
            <a:xfrm flipH="1">
              <a:off x="5263" y="1721"/>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08" name="Freeform 234"/>
            <p:cNvSpPr>
              <a:spLocks/>
            </p:cNvSpPr>
            <p:nvPr/>
          </p:nvSpPr>
          <p:spPr bwMode="auto">
            <a:xfrm>
              <a:off x="5250" y="1694"/>
              <a:ext cx="13" cy="27"/>
            </a:xfrm>
            <a:custGeom>
              <a:avLst/>
              <a:gdLst>
                <a:gd name="T0" fmla="*/ 0 w 58"/>
                <a:gd name="T1" fmla="*/ 0 h 120"/>
                <a:gd name="T2" fmla="*/ 0 w 58"/>
                <a:gd name="T3" fmla="*/ 0 h 120"/>
                <a:gd name="T4" fmla="*/ 0 w 58"/>
                <a:gd name="T5" fmla="*/ 0 h 120"/>
                <a:gd name="T6" fmla="*/ 0 w 58"/>
                <a:gd name="T7" fmla="*/ 0 h 120"/>
                <a:gd name="T8" fmla="*/ 0 w 58"/>
                <a:gd name="T9" fmla="*/ 0 h 120"/>
                <a:gd name="T10" fmla="*/ 0 w 58"/>
                <a:gd name="T11" fmla="*/ 0 h 120"/>
                <a:gd name="T12" fmla="*/ 0 w 58"/>
                <a:gd name="T13" fmla="*/ 1 h 120"/>
                <a:gd name="T14" fmla="*/ 0 w 58"/>
                <a:gd name="T15" fmla="*/ 1 h 120"/>
                <a:gd name="T16" fmla="*/ 0 w 58"/>
                <a:gd name="T17" fmla="*/ 1 h 120"/>
                <a:gd name="T18" fmla="*/ 0 w 58"/>
                <a:gd name="T19" fmla="*/ 1 h 120"/>
                <a:gd name="T20" fmla="*/ 0 w 58"/>
                <a:gd name="T21" fmla="*/ 1 h 120"/>
                <a:gd name="T22" fmla="*/ 0 w 58"/>
                <a:gd name="T23" fmla="*/ 1 h 120"/>
                <a:gd name="T24" fmla="*/ 0 w 58"/>
                <a:gd name="T25" fmla="*/ 1 h 120"/>
                <a:gd name="T26" fmla="*/ 0 w 58"/>
                <a:gd name="T27" fmla="*/ 1 h 120"/>
                <a:gd name="T28" fmla="*/ 0 w 58"/>
                <a:gd name="T29" fmla="*/ 1 h 120"/>
                <a:gd name="T30" fmla="*/ 0 w 58"/>
                <a:gd name="T31" fmla="*/ 1 h 120"/>
                <a:gd name="T32" fmla="*/ 0 w 58"/>
                <a:gd name="T33" fmla="*/ 1 h 120"/>
                <a:gd name="T34" fmla="*/ 0 w 58"/>
                <a:gd name="T35" fmla="*/ 1 h 120"/>
                <a:gd name="T36" fmla="*/ 0 w 58"/>
                <a:gd name="T37" fmla="*/ 1 h 120"/>
                <a:gd name="T38" fmla="*/ 0 w 58"/>
                <a:gd name="T39" fmla="*/ 1 h 120"/>
                <a:gd name="T40" fmla="*/ 1 w 58"/>
                <a:gd name="T41" fmla="*/ 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8" h="120">
                  <a:moveTo>
                    <a:pt x="5" y="0"/>
                  </a:moveTo>
                  <a:lnTo>
                    <a:pt x="3" y="10"/>
                  </a:lnTo>
                  <a:lnTo>
                    <a:pt x="2" y="20"/>
                  </a:lnTo>
                  <a:lnTo>
                    <a:pt x="0" y="28"/>
                  </a:lnTo>
                  <a:lnTo>
                    <a:pt x="0" y="38"/>
                  </a:lnTo>
                  <a:lnTo>
                    <a:pt x="0" y="46"/>
                  </a:lnTo>
                  <a:lnTo>
                    <a:pt x="0" y="55"/>
                  </a:lnTo>
                  <a:lnTo>
                    <a:pt x="1" y="63"/>
                  </a:lnTo>
                  <a:lnTo>
                    <a:pt x="3" y="71"/>
                  </a:lnTo>
                  <a:lnTo>
                    <a:pt x="5" y="78"/>
                  </a:lnTo>
                  <a:lnTo>
                    <a:pt x="8" y="84"/>
                  </a:lnTo>
                  <a:lnTo>
                    <a:pt x="11" y="91"/>
                  </a:lnTo>
                  <a:lnTo>
                    <a:pt x="14" y="97"/>
                  </a:lnTo>
                  <a:lnTo>
                    <a:pt x="18" y="103"/>
                  </a:lnTo>
                  <a:lnTo>
                    <a:pt x="22" y="107"/>
                  </a:lnTo>
                  <a:lnTo>
                    <a:pt x="28" y="111"/>
                  </a:lnTo>
                  <a:lnTo>
                    <a:pt x="33" y="114"/>
                  </a:lnTo>
                  <a:lnTo>
                    <a:pt x="38" y="116"/>
                  </a:lnTo>
                  <a:lnTo>
                    <a:pt x="45" y="119"/>
                  </a:lnTo>
                  <a:lnTo>
                    <a:pt x="51" y="120"/>
                  </a:lnTo>
                  <a:lnTo>
                    <a:pt x="58" y="1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09" name="Line 235"/>
            <p:cNvSpPr>
              <a:spLocks noChangeShapeType="1"/>
            </p:cNvSpPr>
            <p:nvPr/>
          </p:nvSpPr>
          <p:spPr bwMode="auto">
            <a:xfrm flipV="1">
              <a:off x="5250" y="1655"/>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10" name="Freeform 236"/>
            <p:cNvSpPr>
              <a:spLocks/>
            </p:cNvSpPr>
            <p:nvPr/>
          </p:nvSpPr>
          <p:spPr bwMode="auto">
            <a:xfrm>
              <a:off x="5261" y="1628"/>
              <a:ext cx="27" cy="27"/>
            </a:xfrm>
            <a:custGeom>
              <a:avLst/>
              <a:gdLst>
                <a:gd name="T0" fmla="*/ 1 w 116"/>
                <a:gd name="T1" fmla="*/ 0 h 119"/>
                <a:gd name="T2" fmla="*/ 1 w 116"/>
                <a:gd name="T3" fmla="*/ 0 h 119"/>
                <a:gd name="T4" fmla="*/ 1 w 116"/>
                <a:gd name="T5" fmla="*/ 0 h 119"/>
                <a:gd name="T6" fmla="*/ 1 w 116"/>
                <a:gd name="T7" fmla="*/ 0 h 119"/>
                <a:gd name="T8" fmla="*/ 1 w 116"/>
                <a:gd name="T9" fmla="*/ 0 h 119"/>
                <a:gd name="T10" fmla="*/ 1 w 116"/>
                <a:gd name="T11" fmla="*/ 0 h 119"/>
                <a:gd name="T12" fmla="*/ 1 w 116"/>
                <a:gd name="T13" fmla="*/ 0 h 119"/>
                <a:gd name="T14" fmla="*/ 1 w 116"/>
                <a:gd name="T15" fmla="*/ 0 h 119"/>
                <a:gd name="T16" fmla="*/ 1 w 116"/>
                <a:gd name="T17" fmla="*/ 0 h 119"/>
                <a:gd name="T18" fmla="*/ 1 w 116"/>
                <a:gd name="T19" fmla="*/ 0 h 119"/>
                <a:gd name="T20" fmla="*/ 1 w 116"/>
                <a:gd name="T21" fmla="*/ 0 h 119"/>
                <a:gd name="T22" fmla="*/ 0 w 116"/>
                <a:gd name="T23" fmla="*/ 0 h 119"/>
                <a:gd name="T24" fmla="*/ 0 w 116"/>
                <a:gd name="T25" fmla="*/ 0 h 119"/>
                <a:gd name="T26" fmla="*/ 0 w 116"/>
                <a:gd name="T27" fmla="*/ 1 h 119"/>
                <a:gd name="T28" fmla="*/ 0 w 116"/>
                <a:gd name="T29" fmla="*/ 1 h 119"/>
                <a:gd name="T30" fmla="*/ 0 w 116"/>
                <a:gd name="T31" fmla="*/ 1 h 119"/>
                <a:gd name="T32" fmla="*/ 0 w 116"/>
                <a:gd name="T33" fmla="*/ 1 h 119"/>
                <a:gd name="T34" fmla="*/ 0 w 116"/>
                <a:gd name="T35" fmla="*/ 1 h 119"/>
                <a:gd name="T36" fmla="*/ 0 w 116"/>
                <a:gd name="T37" fmla="*/ 1 h 119"/>
                <a:gd name="T38" fmla="*/ 0 w 116"/>
                <a:gd name="T39" fmla="*/ 1 h 119"/>
                <a:gd name="T40" fmla="*/ 0 w 116"/>
                <a:gd name="T41" fmla="*/ 1 h 1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6" h="119">
                  <a:moveTo>
                    <a:pt x="116" y="0"/>
                  </a:moveTo>
                  <a:lnTo>
                    <a:pt x="109" y="0"/>
                  </a:lnTo>
                  <a:lnTo>
                    <a:pt x="102" y="1"/>
                  </a:lnTo>
                  <a:lnTo>
                    <a:pt x="96" y="3"/>
                  </a:lnTo>
                  <a:lnTo>
                    <a:pt x="89" y="5"/>
                  </a:lnTo>
                  <a:lnTo>
                    <a:pt x="81" y="8"/>
                  </a:lnTo>
                  <a:lnTo>
                    <a:pt x="75" y="13"/>
                  </a:lnTo>
                  <a:lnTo>
                    <a:pt x="67" y="17"/>
                  </a:lnTo>
                  <a:lnTo>
                    <a:pt x="61" y="22"/>
                  </a:lnTo>
                  <a:lnTo>
                    <a:pt x="55" y="27"/>
                  </a:lnTo>
                  <a:lnTo>
                    <a:pt x="47" y="34"/>
                  </a:lnTo>
                  <a:lnTo>
                    <a:pt x="41" y="41"/>
                  </a:lnTo>
                  <a:lnTo>
                    <a:pt x="35" y="49"/>
                  </a:lnTo>
                  <a:lnTo>
                    <a:pt x="29" y="56"/>
                  </a:lnTo>
                  <a:lnTo>
                    <a:pt x="24" y="65"/>
                  </a:lnTo>
                  <a:lnTo>
                    <a:pt x="19" y="73"/>
                  </a:lnTo>
                  <a:lnTo>
                    <a:pt x="14" y="82"/>
                  </a:lnTo>
                  <a:lnTo>
                    <a:pt x="10" y="91"/>
                  </a:lnTo>
                  <a:lnTo>
                    <a:pt x="7" y="100"/>
                  </a:lnTo>
                  <a:lnTo>
                    <a:pt x="3" y="109"/>
                  </a:lnTo>
                  <a:lnTo>
                    <a:pt x="0"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11" name="Line 237"/>
            <p:cNvSpPr>
              <a:spLocks noChangeShapeType="1"/>
            </p:cNvSpPr>
            <p:nvPr/>
          </p:nvSpPr>
          <p:spPr bwMode="auto">
            <a:xfrm>
              <a:off x="5288" y="1628"/>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12" name="Line 238"/>
            <p:cNvSpPr>
              <a:spLocks noChangeShapeType="1"/>
            </p:cNvSpPr>
            <p:nvPr/>
          </p:nvSpPr>
          <p:spPr bwMode="auto">
            <a:xfrm flipH="1">
              <a:off x="5325" y="1585"/>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13" name="Line 239"/>
            <p:cNvSpPr>
              <a:spLocks noChangeShapeType="1"/>
            </p:cNvSpPr>
            <p:nvPr/>
          </p:nvSpPr>
          <p:spPr bwMode="auto">
            <a:xfrm flipH="1">
              <a:off x="5352" y="1585"/>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14" name="Freeform 240"/>
            <p:cNvSpPr>
              <a:spLocks/>
            </p:cNvSpPr>
            <p:nvPr/>
          </p:nvSpPr>
          <p:spPr bwMode="auto">
            <a:xfrm>
              <a:off x="3106" y="2204"/>
              <a:ext cx="7" cy="21"/>
            </a:xfrm>
            <a:custGeom>
              <a:avLst/>
              <a:gdLst>
                <a:gd name="T0" fmla="*/ 0 w 25"/>
                <a:gd name="T1" fmla="*/ 0 h 85"/>
                <a:gd name="T2" fmla="*/ 0 w 25"/>
                <a:gd name="T3" fmla="*/ 0 h 85"/>
                <a:gd name="T4" fmla="*/ 0 w 25"/>
                <a:gd name="T5" fmla="*/ 0 h 85"/>
                <a:gd name="T6" fmla="*/ 0 w 25"/>
                <a:gd name="T7" fmla="*/ 0 h 85"/>
                <a:gd name="T8" fmla="*/ 0 w 25"/>
                <a:gd name="T9" fmla="*/ 0 h 85"/>
                <a:gd name="T10" fmla="*/ 0 w 25"/>
                <a:gd name="T11" fmla="*/ 0 h 85"/>
                <a:gd name="T12" fmla="*/ 0 w 25"/>
                <a:gd name="T13" fmla="*/ 0 h 85"/>
                <a:gd name="T14" fmla="*/ 0 w 25"/>
                <a:gd name="T15" fmla="*/ 0 h 85"/>
                <a:gd name="T16" fmla="*/ 0 w 25"/>
                <a:gd name="T17" fmla="*/ 1 h 85"/>
                <a:gd name="T18" fmla="*/ 0 w 25"/>
                <a:gd name="T19" fmla="*/ 1 h 85"/>
                <a:gd name="T20" fmla="*/ 0 w 25"/>
                <a:gd name="T21" fmla="*/ 1 h 85"/>
                <a:gd name="T22" fmla="*/ 0 w 25"/>
                <a:gd name="T23" fmla="*/ 1 h 85"/>
                <a:gd name="T24" fmla="*/ 0 w 25"/>
                <a:gd name="T25" fmla="*/ 1 h 85"/>
                <a:gd name="T26" fmla="*/ 0 w 25"/>
                <a:gd name="T27" fmla="*/ 1 h 85"/>
                <a:gd name="T28" fmla="*/ 1 w 25"/>
                <a:gd name="T29" fmla="*/ 1 h 85"/>
                <a:gd name="T30" fmla="*/ 1 w 25"/>
                <a:gd name="T31" fmla="*/ 1 h 85"/>
                <a:gd name="T32" fmla="*/ 1 w 25"/>
                <a:gd name="T33" fmla="*/ 1 h 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5">
                  <a:moveTo>
                    <a:pt x="4" y="0"/>
                  </a:moveTo>
                  <a:lnTo>
                    <a:pt x="2" y="5"/>
                  </a:lnTo>
                  <a:lnTo>
                    <a:pt x="2" y="12"/>
                  </a:lnTo>
                  <a:lnTo>
                    <a:pt x="1" y="17"/>
                  </a:lnTo>
                  <a:lnTo>
                    <a:pt x="1" y="22"/>
                  </a:lnTo>
                  <a:lnTo>
                    <a:pt x="0" y="29"/>
                  </a:lnTo>
                  <a:lnTo>
                    <a:pt x="1" y="34"/>
                  </a:lnTo>
                  <a:lnTo>
                    <a:pt x="2" y="40"/>
                  </a:lnTo>
                  <a:lnTo>
                    <a:pt x="3" y="46"/>
                  </a:lnTo>
                  <a:lnTo>
                    <a:pt x="5" y="51"/>
                  </a:lnTo>
                  <a:lnTo>
                    <a:pt x="7" y="56"/>
                  </a:lnTo>
                  <a:lnTo>
                    <a:pt x="9" y="62"/>
                  </a:lnTo>
                  <a:lnTo>
                    <a:pt x="12" y="66"/>
                  </a:lnTo>
                  <a:lnTo>
                    <a:pt x="19" y="77"/>
                  </a:lnTo>
                  <a:lnTo>
                    <a:pt x="22" y="81"/>
                  </a:lnTo>
                  <a:lnTo>
                    <a:pt x="23" y="83"/>
                  </a:lnTo>
                  <a:lnTo>
                    <a:pt x="25"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15" name="Freeform 241"/>
            <p:cNvSpPr>
              <a:spLocks/>
            </p:cNvSpPr>
            <p:nvPr/>
          </p:nvSpPr>
          <p:spPr bwMode="auto">
            <a:xfrm>
              <a:off x="3064" y="2132"/>
              <a:ext cx="60" cy="93"/>
            </a:xfrm>
            <a:custGeom>
              <a:avLst/>
              <a:gdLst>
                <a:gd name="T0" fmla="*/ 3 w 261"/>
                <a:gd name="T1" fmla="*/ 0 h 411"/>
                <a:gd name="T2" fmla="*/ 3 w 261"/>
                <a:gd name="T3" fmla="*/ 0 h 411"/>
                <a:gd name="T4" fmla="*/ 3 w 261"/>
                <a:gd name="T5" fmla="*/ 0 h 411"/>
                <a:gd name="T6" fmla="*/ 3 w 261"/>
                <a:gd name="T7" fmla="*/ 0 h 411"/>
                <a:gd name="T8" fmla="*/ 3 w 261"/>
                <a:gd name="T9" fmla="*/ 0 h 411"/>
                <a:gd name="T10" fmla="*/ 3 w 261"/>
                <a:gd name="T11" fmla="*/ 0 h 411"/>
                <a:gd name="T12" fmla="*/ 3 w 261"/>
                <a:gd name="T13" fmla="*/ 0 h 411"/>
                <a:gd name="T14" fmla="*/ 3 w 261"/>
                <a:gd name="T15" fmla="*/ 0 h 411"/>
                <a:gd name="T16" fmla="*/ 3 w 261"/>
                <a:gd name="T17" fmla="*/ 0 h 411"/>
                <a:gd name="T18" fmla="*/ 3 w 261"/>
                <a:gd name="T19" fmla="*/ 0 h 411"/>
                <a:gd name="T20" fmla="*/ 3 w 261"/>
                <a:gd name="T21" fmla="*/ 0 h 411"/>
                <a:gd name="T22" fmla="*/ 2 w 261"/>
                <a:gd name="T23" fmla="*/ 0 h 411"/>
                <a:gd name="T24" fmla="*/ 2 w 261"/>
                <a:gd name="T25" fmla="*/ 0 h 411"/>
                <a:gd name="T26" fmla="*/ 2 w 261"/>
                <a:gd name="T27" fmla="*/ 0 h 411"/>
                <a:gd name="T28" fmla="*/ 2 w 261"/>
                <a:gd name="T29" fmla="*/ 0 h 411"/>
                <a:gd name="T30" fmla="*/ 2 w 261"/>
                <a:gd name="T31" fmla="*/ 0 h 411"/>
                <a:gd name="T32" fmla="*/ 1 w 261"/>
                <a:gd name="T33" fmla="*/ 0 h 411"/>
                <a:gd name="T34" fmla="*/ 1 w 261"/>
                <a:gd name="T35" fmla="*/ 0 h 411"/>
                <a:gd name="T36" fmla="*/ 1 w 261"/>
                <a:gd name="T37" fmla="*/ 0 h 411"/>
                <a:gd name="T38" fmla="*/ 1 w 261"/>
                <a:gd name="T39" fmla="*/ 0 h 411"/>
                <a:gd name="T40" fmla="*/ 1 w 261"/>
                <a:gd name="T41" fmla="*/ 1 h 411"/>
                <a:gd name="T42" fmla="*/ 1 w 261"/>
                <a:gd name="T43" fmla="*/ 1 h 411"/>
                <a:gd name="T44" fmla="*/ 1 w 261"/>
                <a:gd name="T45" fmla="*/ 1 h 411"/>
                <a:gd name="T46" fmla="*/ 1 w 261"/>
                <a:gd name="T47" fmla="*/ 1 h 411"/>
                <a:gd name="T48" fmla="*/ 0 w 261"/>
                <a:gd name="T49" fmla="*/ 2 h 411"/>
                <a:gd name="T50" fmla="*/ 0 w 261"/>
                <a:gd name="T51" fmla="*/ 3 h 411"/>
                <a:gd name="T52" fmla="*/ 0 w 261"/>
                <a:gd name="T53" fmla="*/ 3 h 411"/>
                <a:gd name="T54" fmla="*/ 0 w 261"/>
                <a:gd name="T55" fmla="*/ 4 h 411"/>
                <a:gd name="T56" fmla="*/ 0 w 261"/>
                <a:gd name="T57" fmla="*/ 4 h 411"/>
                <a:gd name="T58" fmla="*/ 0 w 261"/>
                <a:gd name="T59" fmla="*/ 4 h 411"/>
                <a:gd name="T60" fmla="*/ 0 w 261"/>
                <a:gd name="T61" fmla="*/ 4 h 411"/>
                <a:gd name="T62" fmla="*/ 0 w 261"/>
                <a:gd name="T63" fmla="*/ 4 h 411"/>
                <a:gd name="T64" fmla="*/ 0 w 261"/>
                <a:gd name="T65" fmla="*/ 4 h 411"/>
                <a:gd name="T66" fmla="*/ 0 w 261"/>
                <a:gd name="T67" fmla="*/ 5 h 411"/>
                <a:gd name="T68" fmla="*/ 0 w 261"/>
                <a:gd name="T69" fmla="*/ 5 h 411"/>
                <a:gd name="T70" fmla="*/ 0 w 261"/>
                <a:gd name="T71" fmla="*/ 5 h 411"/>
                <a:gd name="T72" fmla="*/ 0 w 261"/>
                <a:gd name="T73" fmla="*/ 5 h 411"/>
                <a:gd name="T74" fmla="*/ 0 w 261"/>
                <a:gd name="T75" fmla="*/ 5 h 411"/>
                <a:gd name="T76" fmla="*/ 1 w 261"/>
                <a:gd name="T77" fmla="*/ 5 h 411"/>
                <a:gd name="T78" fmla="*/ 1 w 261"/>
                <a:gd name="T79" fmla="*/ 5 h 411"/>
                <a:gd name="T80" fmla="*/ 1 w 261"/>
                <a:gd name="T81" fmla="*/ 5 h 411"/>
                <a:gd name="T82" fmla="*/ 1 w 261"/>
                <a:gd name="T83" fmla="*/ 5 h 411"/>
                <a:gd name="T84" fmla="*/ 1 w 261"/>
                <a:gd name="T85" fmla="*/ 5 h 411"/>
                <a:gd name="T86" fmla="*/ 2 w 261"/>
                <a:gd name="T87" fmla="*/ 5 h 411"/>
                <a:gd name="T88" fmla="*/ 2 w 261"/>
                <a:gd name="T89" fmla="*/ 5 h 411"/>
                <a:gd name="T90" fmla="*/ 2 w 261"/>
                <a:gd name="T91" fmla="*/ 5 h 411"/>
                <a:gd name="T92" fmla="*/ 2 w 261"/>
                <a:gd name="T93" fmla="*/ 5 h 411"/>
                <a:gd name="T94" fmla="*/ 2 w 261"/>
                <a:gd name="T95" fmla="*/ 4 h 411"/>
                <a:gd name="T96" fmla="*/ 2 w 261"/>
                <a:gd name="T97" fmla="*/ 4 h 411"/>
                <a:gd name="T98" fmla="*/ 2 w 261"/>
                <a:gd name="T99" fmla="*/ 4 h 411"/>
                <a:gd name="T100" fmla="*/ 2 w 261"/>
                <a:gd name="T101" fmla="*/ 4 h 411"/>
                <a:gd name="T102" fmla="*/ 2 w 261"/>
                <a:gd name="T103" fmla="*/ 4 h 411"/>
                <a:gd name="T104" fmla="*/ 3 w 261"/>
                <a:gd name="T105" fmla="*/ 3 h 411"/>
                <a:gd name="T106" fmla="*/ 3 w 261"/>
                <a:gd name="T107" fmla="*/ 2 h 411"/>
                <a:gd name="T108" fmla="*/ 3 w 261"/>
                <a:gd name="T109" fmla="*/ 1 h 411"/>
                <a:gd name="T110" fmla="*/ 3 w 261"/>
                <a:gd name="T111" fmla="*/ 1 h 411"/>
                <a:gd name="T112" fmla="*/ 3 w 261"/>
                <a:gd name="T113" fmla="*/ 1 h 411"/>
                <a:gd name="T114" fmla="*/ 3 w 261"/>
                <a:gd name="T115" fmla="*/ 1 h 4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61" h="411">
                  <a:moveTo>
                    <a:pt x="260" y="55"/>
                  </a:moveTo>
                  <a:lnTo>
                    <a:pt x="261" y="50"/>
                  </a:lnTo>
                  <a:lnTo>
                    <a:pt x="261" y="46"/>
                  </a:lnTo>
                  <a:lnTo>
                    <a:pt x="261" y="42"/>
                  </a:lnTo>
                  <a:lnTo>
                    <a:pt x="261" y="38"/>
                  </a:lnTo>
                  <a:lnTo>
                    <a:pt x="261" y="33"/>
                  </a:lnTo>
                  <a:lnTo>
                    <a:pt x="260" y="29"/>
                  </a:lnTo>
                  <a:lnTo>
                    <a:pt x="259" y="25"/>
                  </a:lnTo>
                  <a:lnTo>
                    <a:pt x="257" y="20"/>
                  </a:lnTo>
                  <a:lnTo>
                    <a:pt x="256" y="16"/>
                  </a:lnTo>
                  <a:lnTo>
                    <a:pt x="254" y="12"/>
                  </a:lnTo>
                  <a:lnTo>
                    <a:pt x="252" y="9"/>
                  </a:lnTo>
                  <a:lnTo>
                    <a:pt x="251" y="7"/>
                  </a:lnTo>
                  <a:lnTo>
                    <a:pt x="248" y="6"/>
                  </a:lnTo>
                  <a:lnTo>
                    <a:pt x="247" y="5"/>
                  </a:lnTo>
                  <a:lnTo>
                    <a:pt x="245" y="3"/>
                  </a:lnTo>
                  <a:lnTo>
                    <a:pt x="244" y="2"/>
                  </a:lnTo>
                  <a:lnTo>
                    <a:pt x="242" y="1"/>
                  </a:lnTo>
                  <a:lnTo>
                    <a:pt x="238" y="0"/>
                  </a:lnTo>
                  <a:lnTo>
                    <a:pt x="234" y="0"/>
                  </a:lnTo>
                  <a:lnTo>
                    <a:pt x="215" y="0"/>
                  </a:lnTo>
                  <a:lnTo>
                    <a:pt x="198" y="0"/>
                  </a:lnTo>
                  <a:lnTo>
                    <a:pt x="181" y="0"/>
                  </a:lnTo>
                  <a:lnTo>
                    <a:pt x="173" y="1"/>
                  </a:lnTo>
                  <a:lnTo>
                    <a:pt x="164" y="1"/>
                  </a:lnTo>
                  <a:lnTo>
                    <a:pt x="156" y="2"/>
                  </a:lnTo>
                  <a:lnTo>
                    <a:pt x="148" y="5"/>
                  </a:lnTo>
                  <a:lnTo>
                    <a:pt x="144" y="6"/>
                  </a:lnTo>
                  <a:lnTo>
                    <a:pt x="140" y="8"/>
                  </a:lnTo>
                  <a:lnTo>
                    <a:pt x="136" y="9"/>
                  </a:lnTo>
                  <a:lnTo>
                    <a:pt x="132" y="11"/>
                  </a:lnTo>
                  <a:lnTo>
                    <a:pt x="128" y="13"/>
                  </a:lnTo>
                  <a:lnTo>
                    <a:pt x="125" y="15"/>
                  </a:lnTo>
                  <a:lnTo>
                    <a:pt x="117" y="20"/>
                  </a:lnTo>
                  <a:lnTo>
                    <a:pt x="111" y="26"/>
                  </a:lnTo>
                  <a:lnTo>
                    <a:pt x="105" y="31"/>
                  </a:lnTo>
                  <a:lnTo>
                    <a:pt x="98" y="38"/>
                  </a:lnTo>
                  <a:lnTo>
                    <a:pt x="92" y="43"/>
                  </a:lnTo>
                  <a:lnTo>
                    <a:pt x="90" y="46"/>
                  </a:lnTo>
                  <a:lnTo>
                    <a:pt x="87" y="49"/>
                  </a:lnTo>
                  <a:lnTo>
                    <a:pt x="84" y="53"/>
                  </a:lnTo>
                  <a:lnTo>
                    <a:pt x="82" y="57"/>
                  </a:lnTo>
                  <a:lnTo>
                    <a:pt x="74" y="72"/>
                  </a:lnTo>
                  <a:lnTo>
                    <a:pt x="68" y="79"/>
                  </a:lnTo>
                  <a:lnTo>
                    <a:pt x="64" y="87"/>
                  </a:lnTo>
                  <a:lnTo>
                    <a:pt x="61" y="94"/>
                  </a:lnTo>
                  <a:lnTo>
                    <a:pt x="58" y="101"/>
                  </a:lnTo>
                  <a:lnTo>
                    <a:pt x="56" y="110"/>
                  </a:lnTo>
                  <a:lnTo>
                    <a:pt x="53" y="118"/>
                  </a:lnTo>
                  <a:lnTo>
                    <a:pt x="44" y="151"/>
                  </a:lnTo>
                  <a:lnTo>
                    <a:pt x="26" y="217"/>
                  </a:lnTo>
                  <a:lnTo>
                    <a:pt x="16" y="249"/>
                  </a:lnTo>
                  <a:lnTo>
                    <a:pt x="12" y="266"/>
                  </a:lnTo>
                  <a:lnTo>
                    <a:pt x="8" y="283"/>
                  </a:lnTo>
                  <a:lnTo>
                    <a:pt x="5" y="299"/>
                  </a:lnTo>
                  <a:lnTo>
                    <a:pt x="2" y="308"/>
                  </a:lnTo>
                  <a:lnTo>
                    <a:pt x="1" y="316"/>
                  </a:lnTo>
                  <a:lnTo>
                    <a:pt x="0" y="325"/>
                  </a:lnTo>
                  <a:lnTo>
                    <a:pt x="0" y="334"/>
                  </a:lnTo>
                  <a:lnTo>
                    <a:pt x="0" y="342"/>
                  </a:lnTo>
                  <a:lnTo>
                    <a:pt x="1" y="351"/>
                  </a:lnTo>
                  <a:lnTo>
                    <a:pt x="4" y="359"/>
                  </a:lnTo>
                  <a:lnTo>
                    <a:pt x="6" y="367"/>
                  </a:lnTo>
                  <a:lnTo>
                    <a:pt x="9" y="375"/>
                  </a:lnTo>
                  <a:lnTo>
                    <a:pt x="11" y="379"/>
                  </a:lnTo>
                  <a:lnTo>
                    <a:pt x="13" y="382"/>
                  </a:lnTo>
                  <a:lnTo>
                    <a:pt x="15" y="387"/>
                  </a:lnTo>
                  <a:lnTo>
                    <a:pt x="17" y="390"/>
                  </a:lnTo>
                  <a:lnTo>
                    <a:pt x="19" y="393"/>
                  </a:lnTo>
                  <a:lnTo>
                    <a:pt x="23" y="396"/>
                  </a:lnTo>
                  <a:lnTo>
                    <a:pt x="26" y="400"/>
                  </a:lnTo>
                  <a:lnTo>
                    <a:pt x="29" y="402"/>
                  </a:lnTo>
                  <a:lnTo>
                    <a:pt x="33" y="404"/>
                  </a:lnTo>
                  <a:lnTo>
                    <a:pt x="37" y="406"/>
                  </a:lnTo>
                  <a:lnTo>
                    <a:pt x="41" y="407"/>
                  </a:lnTo>
                  <a:lnTo>
                    <a:pt x="45" y="409"/>
                  </a:lnTo>
                  <a:lnTo>
                    <a:pt x="49" y="409"/>
                  </a:lnTo>
                  <a:lnTo>
                    <a:pt x="54" y="410"/>
                  </a:lnTo>
                  <a:lnTo>
                    <a:pt x="62" y="410"/>
                  </a:lnTo>
                  <a:lnTo>
                    <a:pt x="71" y="411"/>
                  </a:lnTo>
                  <a:lnTo>
                    <a:pt x="88" y="410"/>
                  </a:lnTo>
                  <a:lnTo>
                    <a:pt x="96" y="410"/>
                  </a:lnTo>
                  <a:lnTo>
                    <a:pt x="105" y="411"/>
                  </a:lnTo>
                  <a:lnTo>
                    <a:pt x="113" y="411"/>
                  </a:lnTo>
                  <a:lnTo>
                    <a:pt x="117" y="411"/>
                  </a:lnTo>
                  <a:lnTo>
                    <a:pt x="122" y="410"/>
                  </a:lnTo>
                  <a:lnTo>
                    <a:pt x="126" y="409"/>
                  </a:lnTo>
                  <a:lnTo>
                    <a:pt x="130" y="407"/>
                  </a:lnTo>
                  <a:lnTo>
                    <a:pt x="133" y="406"/>
                  </a:lnTo>
                  <a:lnTo>
                    <a:pt x="138" y="404"/>
                  </a:lnTo>
                  <a:lnTo>
                    <a:pt x="141" y="401"/>
                  </a:lnTo>
                  <a:lnTo>
                    <a:pt x="145" y="398"/>
                  </a:lnTo>
                  <a:lnTo>
                    <a:pt x="152" y="393"/>
                  </a:lnTo>
                  <a:lnTo>
                    <a:pt x="158" y="387"/>
                  </a:lnTo>
                  <a:lnTo>
                    <a:pt x="163" y="380"/>
                  </a:lnTo>
                  <a:lnTo>
                    <a:pt x="168" y="374"/>
                  </a:lnTo>
                  <a:lnTo>
                    <a:pt x="173" y="367"/>
                  </a:lnTo>
                  <a:lnTo>
                    <a:pt x="177" y="359"/>
                  </a:lnTo>
                  <a:lnTo>
                    <a:pt x="180" y="352"/>
                  </a:lnTo>
                  <a:lnTo>
                    <a:pt x="183" y="343"/>
                  </a:lnTo>
                  <a:lnTo>
                    <a:pt x="187" y="336"/>
                  </a:lnTo>
                  <a:lnTo>
                    <a:pt x="189" y="327"/>
                  </a:lnTo>
                  <a:lnTo>
                    <a:pt x="191" y="319"/>
                  </a:lnTo>
                  <a:lnTo>
                    <a:pt x="195" y="303"/>
                  </a:lnTo>
                  <a:lnTo>
                    <a:pt x="199" y="286"/>
                  </a:lnTo>
                  <a:lnTo>
                    <a:pt x="207" y="253"/>
                  </a:lnTo>
                  <a:lnTo>
                    <a:pt x="215" y="220"/>
                  </a:lnTo>
                  <a:lnTo>
                    <a:pt x="224" y="187"/>
                  </a:lnTo>
                  <a:lnTo>
                    <a:pt x="234" y="154"/>
                  </a:lnTo>
                  <a:lnTo>
                    <a:pt x="243" y="121"/>
                  </a:lnTo>
                  <a:lnTo>
                    <a:pt x="247" y="105"/>
                  </a:lnTo>
                  <a:lnTo>
                    <a:pt x="253" y="88"/>
                  </a:lnTo>
                  <a:lnTo>
                    <a:pt x="254" y="79"/>
                  </a:lnTo>
                  <a:lnTo>
                    <a:pt x="256" y="72"/>
                  </a:lnTo>
                  <a:lnTo>
                    <a:pt x="258" y="63"/>
                  </a:lnTo>
                  <a:lnTo>
                    <a:pt x="260" y="5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16" name="Freeform 242"/>
            <p:cNvSpPr>
              <a:spLocks/>
            </p:cNvSpPr>
            <p:nvPr/>
          </p:nvSpPr>
          <p:spPr bwMode="auto">
            <a:xfrm>
              <a:off x="3378" y="2393"/>
              <a:ext cx="61" cy="138"/>
            </a:xfrm>
            <a:custGeom>
              <a:avLst/>
              <a:gdLst>
                <a:gd name="T0" fmla="*/ 2 w 275"/>
                <a:gd name="T1" fmla="*/ 0 h 614"/>
                <a:gd name="T2" fmla="*/ 0 w 275"/>
                <a:gd name="T3" fmla="*/ 7 h 614"/>
                <a:gd name="T4" fmla="*/ 1 w 275"/>
                <a:gd name="T5" fmla="*/ 7 h 614"/>
                <a:gd name="T6" fmla="*/ 1 w 275"/>
                <a:gd name="T7" fmla="*/ 7 h 614"/>
                <a:gd name="T8" fmla="*/ 1 w 275"/>
                <a:gd name="T9" fmla="*/ 7 h 614"/>
                <a:gd name="T10" fmla="*/ 1 w 275"/>
                <a:gd name="T11" fmla="*/ 7 h 614"/>
                <a:gd name="T12" fmla="*/ 2 w 275"/>
                <a:gd name="T13" fmla="*/ 7 h 614"/>
                <a:gd name="T14" fmla="*/ 2 w 275"/>
                <a:gd name="T15" fmla="*/ 7 h 614"/>
                <a:gd name="T16" fmla="*/ 2 w 275"/>
                <a:gd name="T17" fmla="*/ 7 h 614"/>
                <a:gd name="T18" fmla="*/ 2 w 275"/>
                <a:gd name="T19" fmla="*/ 7 h 614"/>
                <a:gd name="T20" fmla="*/ 2 w 275"/>
                <a:gd name="T21" fmla="*/ 7 h 614"/>
                <a:gd name="T22" fmla="*/ 2 w 275"/>
                <a:gd name="T23" fmla="*/ 7 h 614"/>
                <a:gd name="T24" fmla="*/ 2 w 275"/>
                <a:gd name="T25" fmla="*/ 7 h 614"/>
                <a:gd name="T26" fmla="*/ 2 w 275"/>
                <a:gd name="T27" fmla="*/ 7 h 614"/>
                <a:gd name="T28" fmla="*/ 2 w 275"/>
                <a:gd name="T29" fmla="*/ 7 h 614"/>
                <a:gd name="T30" fmla="*/ 2 w 275"/>
                <a:gd name="T31" fmla="*/ 6 h 614"/>
                <a:gd name="T32" fmla="*/ 2 w 275"/>
                <a:gd name="T33" fmla="*/ 6 h 614"/>
                <a:gd name="T34" fmla="*/ 2 w 275"/>
                <a:gd name="T35" fmla="*/ 6 h 614"/>
                <a:gd name="T36" fmla="*/ 2 w 275"/>
                <a:gd name="T37" fmla="*/ 6 h 614"/>
                <a:gd name="T38" fmla="*/ 2 w 275"/>
                <a:gd name="T39" fmla="*/ 6 h 614"/>
                <a:gd name="T40" fmla="*/ 2 w 275"/>
                <a:gd name="T41" fmla="*/ 6 h 614"/>
                <a:gd name="T42" fmla="*/ 2 w 275"/>
                <a:gd name="T43" fmla="*/ 6 h 614"/>
                <a:gd name="T44" fmla="*/ 2 w 275"/>
                <a:gd name="T45" fmla="*/ 6 h 614"/>
                <a:gd name="T46" fmla="*/ 3 w 275"/>
                <a:gd name="T47" fmla="*/ 4 h 614"/>
                <a:gd name="T48" fmla="*/ 3 w 275"/>
                <a:gd name="T49" fmla="*/ 4 h 614"/>
                <a:gd name="T50" fmla="*/ 3 w 275"/>
                <a:gd name="T51" fmla="*/ 4 h 614"/>
                <a:gd name="T52" fmla="*/ 3 w 275"/>
                <a:gd name="T53" fmla="*/ 3 h 614"/>
                <a:gd name="T54" fmla="*/ 3 w 275"/>
                <a:gd name="T55" fmla="*/ 3 h 614"/>
                <a:gd name="T56" fmla="*/ 3 w 275"/>
                <a:gd name="T57" fmla="*/ 3 h 614"/>
                <a:gd name="T58" fmla="*/ 3 w 275"/>
                <a:gd name="T59" fmla="*/ 3 h 614"/>
                <a:gd name="T60" fmla="*/ 3 w 275"/>
                <a:gd name="T61" fmla="*/ 3 h 614"/>
                <a:gd name="T62" fmla="*/ 3 w 275"/>
                <a:gd name="T63" fmla="*/ 3 h 614"/>
                <a:gd name="T64" fmla="*/ 3 w 275"/>
                <a:gd name="T65" fmla="*/ 3 h 614"/>
                <a:gd name="T66" fmla="*/ 3 w 275"/>
                <a:gd name="T67" fmla="*/ 3 h 614"/>
                <a:gd name="T68" fmla="*/ 3 w 275"/>
                <a:gd name="T69" fmla="*/ 3 h 614"/>
                <a:gd name="T70" fmla="*/ 3 w 275"/>
                <a:gd name="T71" fmla="*/ 2 h 614"/>
                <a:gd name="T72" fmla="*/ 3 w 275"/>
                <a:gd name="T73" fmla="*/ 2 h 614"/>
                <a:gd name="T74" fmla="*/ 3 w 275"/>
                <a:gd name="T75" fmla="*/ 2 h 614"/>
                <a:gd name="T76" fmla="*/ 3 w 275"/>
                <a:gd name="T77" fmla="*/ 2 h 614"/>
                <a:gd name="T78" fmla="*/ 3 w 275"/>
                <a:gd name="T79" fmla="*/ 2 h 614"/>
                <a:gd name="T80" fmla="*/ 3 w 275"/>
                <a:gd name="T81" fmla="*/ 2 h 614"/>
                <a:gd name="T82" fmla="*/ 2 w 275"/>
                <a:gd name="T83" fmla="*/ 2 h 614"/>
                <a:gd name="T84" fmla="*/ 2 w 275"/>
                <a:gd name="T85" fmla="*/ 2 h 614"/>
                <a:gd name="T86" fmla="*/ 2 w 275"/>
                <a:gd name="T87" fmla="*/ 2 h 614"/>
                <a:gd name="T88" fmla="*/ 1 w 275"/>
                <a:gd name="T89" fmla="*/ 2 h 61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75" h="614">
                  <a:moveTo>
                    <a:pt x="165" y="0"/>
                  </a:moveTo>
                  <a:lnTo>
                    <a:pt x="0" y="614"/>
                  </a:lnTo>
                  <a:lnTo>
                    <a:pt x="108" y="614"/>
                  </a:lnTo>
                  <a:lnTo>
                    <a:pt x="115" y="614"/>
                  </a:lnTo>
                  <a:lnTo>
                    <a:pt x="122" y="613"/>
                  </a:lnTo>
                  <a:lnTo>
                    <a:pt x="128" y="611"/>
                  </a:lnTo>
                  <a:lnTo>
                    <a:pt x="136" y="609"/>
                  </a:lnTo>
                  <a:lnTo>
                    <a:pt x="143" y="606"/>
                  </a:lnTo>
                  <a:lnTo>
                    <a:pt x="149" y="601"/>
                  </a:lnTo>
                  <a:lnTo>
                    <a:pt x="157" y="597"/>
                  </a:lnTo>
                  <a:lnTo>
                    <a:pt x="163" y="592"/>
                  </a:lnTo>
                  <a:lnTo>
                    <a:pt x="170" y="587"/>
                  </a:lnTo>
                  <a:lnTo>
                    <a:pt x="177" y="580"/>
                  </a:lnTo>
                  <a:lnTo>
                    <a:pt x="182" y="573"/>
                  </a:lnTo>
                  <a:lnTo>
                    <a:pt x="189" y="565"/>
                  </a:lnTo>
                  <a:lnTo>
                    <a:pt x="195" y="558"/>
                  </a:lnTo>
                  <a:lnTo>
                    <a:pt x="201" y="549"/>
                  </a:lnTo>
                  <a:lnTo>
                    <a:pt x="205" y="541"/>
                  </a:lnTo>
                  <a:lnTo>
                    <a:pt x="210" y="532"/>
                  </a:lnTo>
                  <a:lnTo>
                    <a:pt x="214" y="523"/>
                  </a:lnTo>
                  <a:lnTo>
                    <a:pt x="218" y="514"/>
                  </a:lnTo>
                  <a:lnTo>
                    <a:pt x="221" y="505"/>
                  </a:lnTo>
                  <a:lnTo>
                    <a:pt x="224" y="495"/>
                  </a:lnTo>
                  <a:lnTo>
                    <a:pt x="270" y="325"/>
                  </a:lnTo>
                  <a:lnTo>
                    <a:pt x="272" y="315"/>
                  </a:lnTo>
                  <a:lnTo>
                    <a:pt x="273" y="305"/>
                  </a:lnTo>
                  <a:lnTo>
                    <a:pt x="275" y="297"/>
                  </a:lnTo>
                  <a:lnTo>
                    <a:pt x="275" y="287"/>
                  </a:lnTo>
                  <a:lnTo>
                    <a:pt x="275" y="279"/>
                  </a:lnTo>
                  <a:lnTo>
                    <a:pt x="275" y="270"/>
                  </a:lnTo>
                  <a:lnTo>
                    <a:pt x="274" y="262"/>
                  </a:lnTo>
                  <a:lnTo>
                    <a:pt x="272" y="254"/>
                  </a:lnTo>
                  <a:lnTo>
                    <a:pt x="270" y="247"/>
                  </a:lnTo>
                  <a:lnTo>
                    <a:pt x="268" y="241"/>
                  </a:lnTo>
                  <a:lnTo>
                    <a:pt x="264" y="234"/>
                  </a:lnTo>
                  <a:lnTo>
                    <a:pt x="261" y="228"/>
                  </a:lnTo>
                  <a:lnTo>
                    <a:pt x="257" y="222"/>
                  </a:lnTo>
                  <a:lnTo>
                    <a:pt x="253" y="218"/>
                  </a:lnTo>
                  <a:lnTo>
                    <a:pt x="247" y="214"/>
                  </a:lnTo>
                  <a:lnTo>
                    <a:pt x="242" y="211"/>
                  </a:lnTo>
                  <a:lnTo>
                    <a:pt x="237" y="209"/>
                  </a:lnTo>
                  <a:lnTo>
                    <a:pt x="230" y="206"/>
                  </a:lnTo>
                  <a:lnTo>
                    <a:pt x="224" y="205"/>
                  </a:lnTo>
                  <a:lnTo>
                    <a:pt x="218" y="205"/>
                  </a:lnTo>
                  <a:lnTo>
                    <a:pt x="110" y="2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17" name="Line 243"/>
            <p:cNvSpPr>
              <a:spLocks noChangeShapeType="1"/>
            </p:cNvSpPr>
            <p:nvPr/>
          </p:nvSpPr>
          <p:spPr bwMode="auto">
            <a:xfrm flipH="1">
              <a:off x="3834" y="2942"/>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18" name="Freeform 244"/>
            <p:cNvSpPr>
              <a:spLocks/>
            </p:cNvSpPr>
            <p:nvPr/>
          </p:nvSpPr>
          <p:spPr bwMode="auto">
            <a:xfrm>
              <a:off x="3820" y="2916"/>
              <a:ext cx="14" cy="26"/>
            </a:xfrm>
            <a:custGeom>
              <a:avLst/>
              <a:gdLst>
                <a:gd name="T0" fmla="*/ 0 w 58"/>
                <a:gd name="T1" fmla="*/ 0 h 119"/>
                <a:gd name="T2" fmla="*/ 0 w 58"/>
                <a:gd name="T3" fmla="*/ 0 h 119"/>
                <a:gd name="T4" fmla="*/ 0 w 58"/>
                <a:gd name="T5" fmla="*/ 0 h 119"/>
                <a:gd name="T6" fmla="*/ 0 w 58"/>
                <a:gd name="T7" fmla="*/ 0 h 119"/>
                <a:gd name="T8" fmla="*/ 0 w 58"/>
                <a:gd name="T9" fmla="*/ 0 h 119"/>
                <a:gd name="T10" fmla="*/ 0 w 58"/>
                <a:gd name="T11" fmla="*/ 0 h 119"/>
                <a:gd name="T12" fmla="*/ 0 w 58"/>
                <a:gd name="T13" fmla="*/ 1 h 119"/>
                <a:gd name="T14" fmla="*/ 0 w 58"/>
                <a:gd name="T15" fmla="*/ 1 h 119"/>
                <a:gd name="T16" fmla="*/ 0 w 58"/>
                <a:gd name="T17" fmla="*/ 1 h 119"/>
                <a:gd name="T18" fmla="*/ 0 w 58"/>
                <a:gd name="T19" fmla="*/ 1 h 119"/>
                <a:gd name="T20" fmla="*/ 0 w 58"/>
                <a:gd name="T21" fmla="*/ 1 h 119"/>
                <a:gd name="T22" fmla="*/ 0 w 58"/>
                <a:gd name="T23" fmla="*/ 1 h 119"/>
                <a:gd name="T24" fmla="*/ 0 w 58"/>
                <a:gd name="T25" fmla="*/ 1 h 119"/>
                <a:gd name="T26" fmla="*/ 0 w 58"/>
                <a:gd name="T27" fmla="*/ 1 h 119"/>
                <a:gd name="T28" fmla="*/ 0 w 58"/>
                <a:gd name="T29" fmla="*/ 1 h 119"/>
                <a:gd name="T30" fmla="*/ 0 w 58"/>
                <a:gd name="T31" fmla="*/ 1 h 119"/>
                <a:gd name="T32" fmla="*/ 0 w 58"/>
                <a:gd name="T33" fmla="*/ 1 h 119"/>
                <a:gd name="T34" fmla="*/ 0 w 58"/>
                <a:gd name="T35" fmla="*/ 1 h 119"/>
                <a:gd name="T36" fmla="*/ 1 w 58"/>
                <a:gd name="T37" fmla="*/ 1 h 119"/>
                <a:gd name="T38" fmla="*/ 1 w 58"/>
                <a:gd name="T39" fmla="*/ 1 h 119"/>
                <a:gd name="T40" fmla="*/ 1 w 58"/>
                <a:gd name="T41" fmla="*/ 1 h 1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8" h="119">
                  <a:moveTo>
                    <a:pt x="6" y="0"/>
                  </a:moveTo>
                  <a:lnTo>
                    <a:pt x="4" y="9"/>
                  </a:lnTo>
                  <a:lnTo>
                    <a:pt x="2" y="18"/>
                  </a:lnTo>
                  <a:lnTo>
                    <a:pt x="0" y="27"/>
                  </a:lnTo>
                  <a:lnTo>
                    <a:pt x="0" y="37"/>
                  </a:lnTo>
                  <a:lnTo>
                    <a:pt x="0" y="46"/>
                  </a:lnTo>
                  <a:lnTo>
                    <a:pt x="0" y="54"/>
                  </a:lnTo>
                  <a:lnTo>
                    <a:pt x="2" y="63"/>
                  </a:lnTo>
                  <a:lnTo>
                    <a:pt x="3" y="70"/>
                  </a:lnTo>
                  <a:lnTo>
                    <a:pt x="5" y="77"/>
                  </a:lnTo>
                  <a:lnTo>
                    <a:pt x="8" y="84"/>
                  </a:lnTo>
                  <a:lnTo>
                    <a:pt x="11" y="90"/>
                  </a:lnTo>
                  <a:lnTo>
                    <a:pt x="14" y="97"/>
                  </a:lnTo>
                  <a:lnTo>
                    <a:pt x="19" y="102"/>
                  </a:lnTo>
                  <a:lnTo>
                    <a:pt x="23" y="106"/>
                  </a:lnTo>
                  <a:lnTo>
                    <a:pt x="28" y="110"/>
                  </a:lnTo>
                  <a:lnTo>
                    <a:pt x="33" y="114"/>
                  </a:lnTo>
                  <a:lnTo>
                    <a:pt x="39" y="116"/>
                  </a:lnTo>
                  <a:lnTo>
                    <a:pt x="45" y="118"/>
                  </a:lnTo>
                  <a:lnTo>
                    <a:pt x="50" y="119"/>
                  </a:lnTo>
                  <a:lnTo>
                    <a:pt x="58"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19" name="Line 245"/>
            <p:cNvSpPr>
              <a:spLocks noChangeShapeType="1"/>
            </p:cNvSpPr>
            <p:nvPr/>
          </p:nvSpPr>
          <p:spPr bwMode="auto">
            <a:xfrm flipV="1">
              <a:off x="3823" y="2878"/>
              <a:ext cx="9"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420" name="Freeform 246"/>
            <p:cNvSpPr>
              <a:spLocks/>
            </p:cNvSpPr>
            <p:nvPr/>
          </p:nvSpPr>
          <p:spPr bwMode="auto">
            <a:xfrm>
              <a:off x="3832" y="2851"/>
              <a:ext cx="27" cy="27"/>
            </a:xfrm>
            <a:custGeom>
              <a:avLst/>
              <a:gdLst>
                <a:gd name="T0" fmla="*/ 1 w 116"/>
                <a:gd name="T1" fmla="*/ 0 h 120"/>
                <a:gd name="T2" fmla="*/ 1 w 116"/>
                <a:gd name="T3" fmla="*/ 0 h 120"/>
                <a:gd name="T4" fmla="*/ 1 w 116"/>
                <a:gd name="T5" fmla="*/ 0 h 120"/>
                <a:gd name="T6" fmla="*/ 1 w 116"/>
                <a:gd name="T7" fmla="*/ 0 h 120"/>
                <a:gd name="T8" fmla="*/ 1 w 116"/>
                <a:gd name="T9" fmla="*/ 0 h 120"/>
                <a:gd name="T10" fmla="*/ 1 w 116"/>
                <a:gd name="T11" fmla="*/ 0 h 120"/>
                <a:gd name="T12" fmla="*/ 1 w 116"/>
                <a:gd name="T13" fmla="*/ 0 h 120"/>
                <a:gd name="T14" fmla="*/ 1 w 116"/>
                <a:gd name="T15" fmla="*/ 0 h 120"/>
                <a:gd name="T16" fmla="*/ 1 w 116"/>
                <a:gd name="T17" fmla="*/ 0 h 120"/>
                <a:gd name="T18" fmla="*/ 1 w 116"/>
                <a:gd name="T19" fmla="*/ 0 h 120"/>
                <a:gd name="T20" fmla="*/ 1 w 116"/>
                <a:gd name="T21" fmla="*/ 0 h 120"/>
                <a:gd name="T22" fmla="*/ 0 w 116"/>
                <a:gd name="T23" fmla="*/ 0 h 120"/>
                <a:gd name="T24" fmla="*/ 0 w 116"/>
                <a:gd name="T25" fmla="*/ 0 h 120"/>
                <a:gd name="T26" fmla="*/ 0 w 116"/>
                <a:gd name="T27" fmla="*/ 1 h 120"/>
                <a:gd name="T28" fmla="*/ 0 w 116"/>
                <a:gd name="T29" fmla="*/ 1 h 120"/>
                <a:gd name="T30" fmla="*/ 0 w 116"/>
                <a:gd name="T31" fmla="*/ 1 h 120"/>
                <a:gd name="T32" fmla="*/ 0 w 116"/>
                <a:gd name="T33" fmla="*/ 1 h 120"/>
                <a:gd name="T34" fmla="*/ 0 w 116"/>
                <a:gd name="T35" fmla="*/ 1 h 120"/>
                <a:gd name="T36" fmla="*/ 0 w 116"/>
                <a:gd name="T37" fmla="*/ 1 h 120"/>
                <a:gd name="T38" fmla="*/ 0 w 116"/>
                <a:gd name="T39" fmla="*/ 1 h 120"/>
                <a:gd name="T40" fmla="*/ 0 w 116"/>
                <a:gd name="T41" fmla="*/ 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6" h="120">
                  <a:moveTo>
                    <a:pt x="116" y="0"/>
                  </a:moveTo>
                  <a:lnTo>
                    <a:pt x="108" y="1"/>
                  </a:lnTo>
                  <a:lnTo>
                    <a:pt x="102" y="2"/>
                  </a:lnTo>
                  <a:lnTo>
                    <a:pt x="94" y="4"/>
                  </a:lnTo>
                  <a:lnTo>
                    <a:pt x="88" y="6"/>
                  </a:lnTo>
                  <a:lnTo>
                    <a:pt x="80" y="10"/>
                  </a:lnTo>
                  <a:lnTo>
                    <a:pt x="74" y="14"/>
                  </a:lnTo>
                  <a:lnTo>
                    <a:pt x="67" y="18"/>
                  </a:lnTo>
                  <a:lnTo>
                    <a:pt x="60" y="23"/>
                  </a:lnTo>
                  <a:lnTo>
                    <a:pt x="53" y="29"/>
                  </a:lnTo>
                  <a:lnTo>
                    <a:pt x="46" y="35"/>
                  </a:lnTo>
                  <a:lnTo>
                    <a:pt x="40" y="43"/>
                  </a:lnTo>
                  <a:lnTo>
                    <a:pt x="35" y="50"/>
                  </a:lnTo>
                  <a:lnTo>
                    <a:pt x="28" y="58"/>
                  </a:lnTo>
                  <a:lnTo>
                    <a:pt x="23" y="66"/>
                  </a:lnTo>
                  <a:lnTo>
                    <a:pt x="18" y="75"/>
                  </a:lnTo>
                  <a:lnTo>
                    <a:pt x="13" y="83"/>
                  </a:lnTo>
                  <a:lnTo>
                    <a:pt x="9" y="92"/>
                  </a:lnTo>
                  <a:lnTo>
                    <a:pt x="6" y="101"/>
                  </a:lnTo>
                  <a:lnTo>
                    <a:pt x="3" y="111"/>
                  </a:lnTo>
                  <a:lnTo>
                    <a:pt x="0" y="1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421" name="Line 247"/>
            <p:cNvSpPr>
              <a:spLocks noChangeShapeType="1"/>
            </p:cNvSpPr>
            <p:nvPr/>
          </p:nvSpPr>
          <p:spPr bwMode="auto">
            <a:xfrm>
              <a:off x="3859" y="2851"/>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98232" name="Group 248"/>
          <p:cNvGrpSpPr>
            <a:grpSpLocks/>
          </p:cNvGrpSpPr>
          <p:nvPr/>
        </p:nvGrpSpPr>
        <p:grpSpPr bwMode="auto">
          <a:xfrm>
            <a:off x="5843588" y="3868738"/>
            <a:ext cx="409575" cy="269875"/>
            <a:chOff x="3681" y="2438"/>
            <a:chExt cx="258" cy="170"/>
          </a:xfrm>
        </p:grpSpPr>
        <p:sp>
          <p:nvSpPr>
            <p:cNvPr id="57362" name="Freeform 249"/>
            <p:cNvSpPr>
              <a:spLocks/>
            </p:cNvSpPr>
            <p:nvPr/>
          </p:nvSpPr>
          <p:spPr bwMode="auto">
            <a:xfrm>
              <a:off x="3681" y="2438"/>
              <a:ext cx="258" cy="117"/>
            </a:xfrm>
            <a:custGeom>
              <a:avLst/>
              <a:gdLst>
                <a:gd name="T0" fmla="*/ 13 w 1150"/>
                <a:gd name="T1" fmla="*/ 0 h 512"/>
                <a:gd name="T2" fmla="*/ 12 w 1150"/>
                <a:gd name="T3" fmla="*/ 0 h 512"/>
                <a:gd name="T4" fmla="*/ 11 w 1150"/>
                <a:gd name="T5" fmla="*/ 0 h 512"/>
                <a:gd name="T6" fmla="*/ 10 w 1150"/>
                <a:gd name="T7" fmla="*/ 0 h 512"/>
                <a:gd name="T8" fmla="*/ 10 w 1150"/>
                <a:gd name="T9" fmla="*/ 0 h 512"/>
                <a:gd name="T10" fmla="*/ 9 w 1150"/>
                <a:gd name="T11" fmla="*/ 1 h 512"/>
                <a:gd name="T12" fmla="*/ 8 w 1150"/>
                <a:gd name="T13" fmla="*/ 1 h 512"/>
                <a:gd name="T14" fmla="*/ 7 w 1150"/>
                <a:gd name="T15" fmla="*/ 1 h 512"/>
                <a:gd name="T16" fmla="*/ 6 w 1150"/>
                <a:gd name="T17" fmla="*/ 1 h 512"/>
                <a:gd name="T18" fmla="*/ 5 w 1150"/>
                <a:gd name="T19" fmla="*/ 2 h 512"/>
                <a:gd name="T20" fmla="*/ 5 w 1150"/>
                <a:gd name="T21" fmla="*/ 2 h 512"/>
                <a:gd name="T22" fmla="*/ 4 w 1150"/>
                <a:gd name="T23" fmla="*/ 3 h 512"/>
                <a:gd name="T24" fmla="*/ 3 w 1150"/>
                <a:gd name="T25" fmla="*/ 3 h 512"/>
                <a:gd name="T26" fmla="*/ 2 w 1150"/>
                <a:gd name="T27" fmla="*/ 4 h 512"/>
                <a:gd name="T28" fmla="*/ 2 w 1150"/>
                <a:gd name="T29" fmla="*/ 4 h 512"/>
                <a:gd name="T30" fmla="*/ 1 w 1150"/>
                <a:gd name="T31" fmla="*/ 5 h 512"/>
                <a:gd name="T32" fmla="*/ 1 w 1150"/>
                <a:gd name="T33" fmla="*/ 5 h 512"/>
                <a:gd name="T34" fmla="*/ 0 w 1150"/>
                <a:gd name="T35" fmla="*/ 6 h 5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50" h="512">
                  <a:moveTo>
                    <a:pt x="1150" y="0"/>
                  </a:moveTo>
                  <a:lnTo>
                    <a:pt x="1074" y="3"/>
                  </a:lnTo>
                  <a:lnTo>
                    <a:pt x="998" y="8"/>
                  </a:lnTo>
                  <a:lnTo>
                    <a:pt x="923" y="17"/>
                  </a:lnTo>
                  <a:lnTo>
                    <a:pt x="847" y="30"/>
                  </a:lnTo>
                  <a:lnTo>
                    <a:pt x="772" y="47"/>
                  </a:lnTo>
                  <a:lnTo>
                    <a:pt x="699" y="68"/>
                  </a:lnTo>
                  <a:lnTo>
                    <a:pt x="627" y="92"/>
                  </a:lnTo>
                  <a:lnTo>
                    <a:pt x="556" y="119"/>
                  </a:lnTo>
                  <a:lnTo>
                    <a:pt x="486" y="151"/>
                  </a:lnTo>
                  <a:lnTo>
                    <a:pt x="418" y="185"/>
                  </a:lnTo>
                  <a:lnTo>
                    <a:pt x="352" y="222"/>
                  </a:lnTo>
                  <a:lnTo>
                    <a:pt x="288" y="263"/>
                  </a:lnTo>
                  <a:lnTo>
                    <a:pt x="225" y="307"/>
                  </a:lnTo>
                  <a:lnTo>
                    <a:pt x="166" y="354"/>
                  </a:lnTo>
                  <a:lnTo>
                    <a:pt x="108" y="404"/>
                  </a:lnTo>
                  <a:lnTo>
                    <a:pt x="53" y="456"/>
                  </a:lnTo>
                  <a:lnTo>
                    <a:pt x="0" y="5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363" name="Freeform 250"/>
            <p:cNvSpPr>
              <a:spLocks/>
            </p:cNvSpPr>
            <p:nvPr/>
          </p:nvSpPr>
          <p:spPr bwMode="auto">
            <a:xfrm>
              <a:off x="3828" y="2477"/>
              <a:ext cx="15" cy="67"/>
            </a:xfrm>
            <a:custGeom>
              <a:avLst/>
              <a:gdLst>
                <a:gd name="T0" fmla="*/ 1 w 65"/>
                <a:gd name="T1" fmla="*/ 0 h 293"/>
                <a:gd name="T2" fmla="*/ 0 w 65"/>
                <a:gd name="T3" fmla="*/ 0 h 293"/>
                <a:gd name="T4" fmla="*/ 0 w 65"/>
                <a:gd name="T5" fmla="*/ 0 h 293"/>
                <a:gd name="T6" fmla="*/ 0 w 65"/>
                <a:gd name="T7" fmla="*/ 0 h 293"/>
                <a:gd name="T8" fmla="*/ 0 w 65"/>
                <a:gd name="T9" fmla="*/ 1 h 293"/>
                <a:gd name="T10" fmla="*/ 0 w 65"/>
                <a:gd name="T11" fmla="*/ 1 h 293"/>
                <a:gd name="T12" fmla="*/ 0 w 65"/>
                <a:gd name="T13" fmla="*/ 2 h 293"/>
                <a:gd name="T14" fmla="*/ 0 w 65"/>
                <a:gd name="T15" fmla="*/ 3 h 293"/>
                <a:gd name="T16" fmla="*/ 0 w 65"/>
                <a:gd name="T17" fmla="*/ 3 h 293"/>
                <a:gd name="T18" fmla="*/ 0 w 65"/>
                <a:gd name="T19" fmla="*/ 3 h 293"/>
                <a:gd name="T20" fmla="*/ 0 w 65"/>
                <a:gd name="T21" fmla="*/ 3 h 293"/>
                <a:gd name="T22" fmla="*/ 1 w 65"/>
                <a:gd name="T23" fmla="*/ 2 h 293"/>
                <a:gd name="T24" fmla="*/ 1 w 65"/>
                <a:gd name="T25" fmla="*/ 1 h 293"/>
                <a:gd name="T26" fmla="*/ 1 w 65"/>
                <a:gd name="T27" fmla="*/ 0 h 293"/>
                <a:gd name="T28" fmla="*/ 1 w 65"/>
                <a:gd name="T29" fmla="*/ 0 h 29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5" h="293">
                  <a:moveTo>
                    <a:pt x="65" y="0"/>
                  </a:moveTo>
                  <a:lnTo>
                    <a:pt x="0" y="4"/>
                  </a:lnTo>
                  <a:lnTo>
                    <a:pt x="9" y="6"/>
                  </a:lnTo>
                  <a:lnTo>
                    <a:pt x="27" y="45"/>
                  </a:lnTo>
                  <a:lnTo>
                    <a:pt x="27" y="59"/>
                  </a:lnTo>
                  <a:lnTo>
                    <a:pt x="25" y="112"/>
                  </a:lnTo>
                  <a:lnTo>
                    <a:pt x="18" y="182"/>
                  </a:lnTo>
                  <a:lnTo>
                    <a:pt x="10" y="233"/>
                  </a:lnTo>
                  <a:lnTo>
                    <a:pt x="2" y="293"/>
                  </a:lnTo>
                  <a:lnTo>
                    <a:pt x="28" y="273"/>
                  </a:lnTo>
                  <a:lnTo>
                    <a:pt x="38" y="217"/>
                  </a:lnTo>
                  <a:lnTo>
                    <a:pt x="50" y="142"/>
                  </a:lnTo>
                  <a:lnTo>
                    <a:pt x="58" y="81"/>
                  </a:lnTo>
                  <a:lnTo>
                    <a:pt x="62" y="33"/>
                  </a:lnTo>
                  <a:lnTo>
                    <a:pt x="65" y="0"/>
                  </a:lnTo>
                  <a:close/>
                </a:path>
              </a:pathLst>
            </a:custGeom>
            <a:solidFill>
              <a:srgbClr val="000000"/>
            </a:solidFill>
            <a:ln w="19050" cmpd="sng">
              <a:solidFill>
                <a:srgbClr val="000000"/>
              </a:solidFill>
              <a:round/>
              <a:headEnd/>
              <a:tailEnd/>
            </a:ln>
          </p:spPr>
          <p:txBody>
            <a:bodyPr/>
            <a:lstStyle/>
            <a:p>
              <a:endParaRPr lang="zh-CN" altLang="en-US"/>
            </a:p>
          </p:txBody>
        </p:sp>
        <p:sp>
          <p:nvSpPr>
            <p:cNvPr id="57364" name="Freeform 251"/>
            <p:cNvSpPr>
              <a:spLocks/>
            </p:cNvSpPr>
            <p:nvPr/>
          </p:nvSpPr>
          <p:spPr bwMode="auto">
            <a:xfrm>
              <a:off x="3807" y="2465"/>
              <a:ext cx="79" cy="143"/>
            </a:xfrm>
            <a:custGeom>
              <a:avLst/>
              <a:gdLst>
                <a:gd name="T0" fmla="*/ 4 w 349"/>
                <a:gd name="T1" fmla="*/ 0 h 640"/>
                <a:gd name="T2" fmla="*/ 3 w 349"/>
                <a:gd name="T3" fmla="*/ 0 h 640"/>
                <a:gd name="T4" fmla="*/ 1 w 349"/>
                <a:gd name="T5" fmla="*/ 4 h 640"/>
                <a:gd name="T6" fmla="*/ 1 w 349"/>
                <a:gd name="T7" fmla="*/ 4 h 640"/>
                <a:gd name="T8" fmla="*/ 1 w 349"/>
                <a:gd name="T9" fmla="*/ 4 h 640"/>
                <a:gd name="T10" fmla="*/ 1 w 349"/>
                <a:gd name="T11" fmla="*/ 5 h 640"/>
                <a:gd name="T12" fmla="*/ 0 w 349"/>
                <a:gd name="T13" fmla="*/ 5 h 640"/>
                <a:gd name="T14" fmla="*/ 0 w 349"/>
                <a:gd name="T15" fmla="*/ 6 h 640"/>
                <a:gd name="T16" fmla="*/ 0 w 349"/>
                <a:gd name="T17" fmla="*/ 6 h 640"/>
                <a:gd name="T18" fmla="*/ 0 w 349"/>
                <a:gd name="T19" fmla="*/ 7 h 640"/>
                <a:gd name="T20" fmla="*/ 0 w 349"/>
                <a:gd name="T21" fmla="*/ 7 h 640"/>
                <a:gd name="T22" fmla="*/ 0 w 349"/>
                <a:gd name="T23" fmla="*/ 7 h 640"/>
                <a:gd name="T24" fmla="*/ 1 w 349"/>
                <a:gd name="T25" fmla="*/ 6 h 640"/>
                <a:gd name="T26" fmla="*/ 1 w 349"/>
                <a:gd name="T27" fmla="*/ 6 h 640"/>
                <a:gd name="T28" fmla="*/ 1 w 349"/>
                <a:gd name="T29" fmla="*/ 5 h 640"/>
                <a:gd name="T30" fmla="*/ 1 w 349"/>
                <a:gd name="T31" fmla="*/ 4 h 640"/>
                <a:gd name="T32" fmla="*/ 4 w 349"/>
                <a:gd name="T33" fmla="*/ 0 h 64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9" h="640">
                  <a:moveTo>
                    <a:pt x="349" y="0"/>
                  </a:moveTo>
                  <a:lnTo>
                    <a:pt x="281" y="0"/>
                  </a:lnTo>
                  <a:lnTo>
                    <a:pt x="125" y="330"/>
                  </a:lnTo>
                  <a:lnTo>
                    <a:pt x="99" y="350"/>
                  </a:lnTo>
                  <a:lnTo>
                    <a:pt x="90" y="403"/>
                  </a:lnTo>
                  <a:lnTo>
                    <a:pt x="83" y="416"/>
                  </a:lnTo>
                  <a:lnTo>
                    <a:pt x="48" y="480"/>
                  </a:lnTo>
                  <a:lnTo>
                    <a:pt x="22" y="536"/>
                  </a:lnTo>
                  <a:lnTo>
                    <a:pt x="5" y="585"/>
                  </a:lnTo>
                  <a:lnTo>
                    <a:pt x="0" y="612"/>
                  </a:lnTo>
                  <a:lnTo>
                    <a:pt x="15" y="640"/>
                  </a:lnTo>
                  <a:lnTo>
                    <a:pt x="35" y="630"/>
                  </a:lnTo>
                  <a:lnTo>
                    <a:pt x="60" y="586"/>
                  </a:lnTo>
                  <a:lnTo>
                    <a:pt x="85" y="508"/>
                  </a:lnTo>
                  <a:lnTo>
                    <a:pt x="97" y="461"/>
                  </a:lnTo>
                  <a:lnTo>
                    <a:pt x="110" y="396"/>
                  </a:lnTo>
                  <a:lnTo>
                    <a:pt x="349" y="0"/>
                  </a:lnTo>
                  <a:close/>
                </a:path>
              </a:pathLst>
            </a:custGeom>
            <a:solidFill>
              <a:srgbClr val="000000"/>
            </a:solidFill>
            <a:ln w="19050" cmpd="sng">
              <a:solidFill>
                <a:srgbClr val="000000"/>
              </a:solidFill>
              <a:round/>
              <a:headEnd/>
              <a:tailEnd/>
            </a:ln>
          </p:spPr>
          <p:txBody>
            <a:bodyPr/>
            <a:lstStyle/>
            <a:p>
              <a:endParaRPr lang="zh-CN" altLang="en-US"/>
            </a:p>
          </p:txBody>
        </p:sp>
        <p:sp>
          <p:nvSpPr>
            <p:cNvPr id="57365" name="Freeform 252"/>
            <p:cNvSpPr>
              <a:spLocks/>
            </p:cNvSpPr>
            <p:nvPr/>
          </p:nvSpPr>
          <p:spPr bwMode="auto">
            <a:xfrm>
              <a:off x="3811" y="2464"/>
              <a:ext cx="32" cy="33"/>
            </a:xfrm>
            <a:custGeom>
              <a:avLst/>
              <a:gdLst>
                <a:gd name="T0" fmla="*/ 1 w 146"/>
                <a:gd name="T1" fmla="*/ 0 h 155"/>
                <a:gd name="T2" fmla="*/ 1 w 146"/>
                <a:gd name="T3" fmla="*/ 0 h 155"/>
                <a:gd name="T4" fmla="*/ 0 w 146"/>
                <a:gd name="T5" fmla="*/ 0 h 155"/>
                <a:gd name="T6" fmla="*/ 0 w 146"/>
                <a:gd name="T7" fmla="*/ 1 h 155"/>
                <a:gd name="T8" fmla="*/ 0 w 146"/>
                <a:gd name="T9" fmla="*/ 1 h 155"/>
                <a:gd name="T10" fmla="*/ 0 w 146"/>
                <a:gd name="T11" fmla="*/ 1 h 155"/>
                <a:gd name="T12" fmla="*/ 0 w 146"/>
                <a:gd name="T13" fmla="*/ 1 h 155"/>
                <a:gd name="T14" fmla="*/ 0 w 146"/>
                <a:gd name="T15" fmla="*/ 1 h 155"/>
                <a:gd name="T16" fmla="*/ 1 w 146"/>
                <a:gd name="T17" fmla="*/ 1 h 155"/>
                <a:gd name="T18" fmla="*/ 2 w 146"/>
                <a:gd name="T19" fmla="*/ 1 h 155"/>
                <a:gd name="T20" fmla="*/ 2 w 146"/>
                <a:gd name="T21" fmla="*/ 0 h 155"/>
                <a:gd name="T22" fmla="*/ 1 w 146"/>
                <a:gd name="T23" fmla="*/ 0 h 1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6" h="155">
                  <a:moveTo>
                    <a:pt x="106" y="0"/>
                  </a:moveTo>
                  <a:lnTo>
                    <a:pt x="82" y="5"/>
                  </a:lnTo>
                  <a:lnTo>
                    <a:pt x="51" y="33"/>
                  </a:lnTo>
                  <a:lnTo>
                    <a:pt x="24" y="83"/>
                  </a:lnTo>
                  <a:lnTo>
                    <a:pt x="0" y="155"/>
                  </a:lnTo>
                  <a:lnTo>
                    <a:pt x="13" y="155"/>
                  </a:lnTo>
                  <a:lnTo>
                    <a:pt x="18" y="137"/>
                  </a:lnTo>
                  <a:lnTo>
                    <a:pt x="47" y="84"/>
                  </a:lnTo>
                  <a:lnTo>
                    <a:pt x="81" y="67"/>
                  </a:lnTo>
                  <a:lnTo>
                    <a:pt x="146" y="63"/>
                  </a:lnTo>
                  <a:lnTo>
                    <a:pt x="136" y="17"/>
                  </a:lnTo>
                  <a:lnTo>
                    <a:pt x="106"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298237" name="Group 253"/>
          <p:cNvGrpSpPr>
            <a:grpSpLocks/>
          </p:cNvGrpSpPr>
          <p:nvPr/>
        </p:nvGrpSpPr>
        <p:grpSpPr bwMode="auto">
          <a:xfrm>
            <a:off x="5594350" y="3457575"/>
            <a:ext cx="280988" cy="369888"/>
            <a:chOff x="3524" y="2179"/>
            <a:chExt cx="177" cy="233"/>
          </a:xfrm>
        </p:grpSpPr>
        <p:sp>
          <p:nvSpPr>
            <p:cNvPr id="57356" name="Freeform 254"/>
            <p:cNvSpPr>
              <a:spLocks/>
            </p:cNvSpPr>
            <p:nvPr/>
          </p:nvSpPr>
          <p:spPr bwMode="auto">
            <a:xfrm>
              <a:off x="3524" y="2179"/>
              <a:ext cx="89" cy="233"/>
            </a:xfrm>
            <a:custGeom>
              <a:avLst/>
              <a:gdLst>
                <a:gd name="T0" fmla="*/ 0 w 400"/>
                <a:gd name="T1" fmla="*/ 12 h 1039"/>
                <a:gd name="T2" fmla="*/ 0 w 400"/>
                <a:gd name="T3" fmla="*/ 11 h 1039"/>
                <a:gd name="T4" fmla="*/ 1 w 400"/>
                <a:gd name="T5" fmla="*/ 10 h 1039"/>
                <a:gd name="T6" fmla="*/ 2 w 400"/>
                <a:gd name="T7" fmla="*/ 10 h 1039"/>
                <a:gd name="T8" fmla="*/ 2 w 400"/>
                <a:gd name="T9" fmla="*/ 9 h 1039"/>
                <a:gd name="T10" fmla="*/ 2 w 400"/>
                <a:gd name="T11" fmla="*/ 8 h 1039"/>
                <a:gd name="T12" fmla="*/ 3 w 400"/>
                <a:gd name="T13" fmla="*/ 7 h 1039"/>
                <a:gd name="T14" fmla="*/ 3 w 400"/>
                <a:gd name="T15" fmla="*/ 7 h 1039"/>
                <a:gd name="T16" fmla="*/ 3 w 400"/>
                <a:gd name="T17" fmla="*/ 6 h 1039"/>
                <a:gd name="T18" fmla="*/ 4 w 400"/>
                <a:gd name="T19" fmla="*/ 5 h 1039"/>
                <a:gd name="T20" fmla="*/ 4 w 400"/>
                <a:gd name="T21" fmla="*/ 4 h 1039"/>
                <a:gd name="T22" fmla="*/ 4 w 400"/>
                <a:gd name="T23" fmla="*/ 3 h 1039"/>
                <a:gd name="T24" fmla="*/ 4 w 400"/>
                <a:gd name="T25" fmla="*/ 2 h 1039"/>
                <a:gd name="T26" fmla="*/ 4 w 400"/>
                <a:gd name="T27" fmla="*/ 2 h 1039"/>
                <a:gd name="T28" fmla="*/ 4 w 400"/>
                <a:gd name="T29" fmla="*/ 1 h 1039"/>
                <a:gd name="T30" fmla="*/ 4 w 400"/>
                <a:gd name="T31" fmla="*/ 0 h 10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0" h="1039">
                  <a:moveTo>
                    <a:pt x="0" y="1039"/>
                  </a:moveTo>
                  <a:lnTo>
                    <a:pt x="50" y="982"/>
                  </a:lnTo>
                  <a:lnTo>
                    <a:pt x="97" y="922"/>
                  </a:lnTo>
                  <a:lnTo>
                    <a:pt x="140" y="859"/>
                  </a:lnTo>
                  <a:lnTo>
                    <a:pt x="181" y="795"/>
                  </a:lnTo>
                  <a:lnTo>
                    <a:pt x="218" y="729"/>
                  </a:lnTo>
                  <a:lnTo>
                    <a:pt x="252" y="661"/>
                  </a:lnTo>
                  <a:lnTo>
                    <a:pt x="283" y="592"/>
                  </a:lnTo>
                  <a:lnTo>
                    <a:pt x="310" y="520"/>
                  </a:lnTo>
                  <a:lnTo>
                    <a:pt x="333" y="449"/>
                  </a:lnTo>
                  <a:lnTo>
                    <a:pt x="353" y="376"/>
                  </a:lnTo>
                  <a:lnTo>
                    <a:pt x="370" y="301"/>
                  </a:lnTo>
                  <a:lnTo>
                    <a:pt x="383" y="227"/>
                  </a:lnTo>
                  <a:lnTo>
                    <a:pt x="393" y="151"/>
                  </a:lnTo>
                  <a:lnTo>
                    <a:pt x="398" y="75"/>
                  </a:lnTo>
                  <a:lnTo>
                    <a:pt x="40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7357" name="Freeform 255"/>
            <p:cNvSpPr>
              <a:spLocks/>
            </p:cNvSpPr>
            <p:nvPr/>
          </p:nvSpPr>
          <p:spPr bwMode="auto">
            <a:xfrm>
              <a:off x="3628" y="2330"/>
              <a:ext cx="31" cy="20"/>
            </a:xfrm>
            <a:custGeom>
              <a:avLst/>
              <a:gdLst>
                <a:gd name="T0" fmla="*/ 0 w 138"/>
                <a:gd name="T1" fmla="*/ 0 h 91"/>
                <a:gd name="T2" fmla="*/ 0 w 138"/>
                <a:gd name="T3" fmla="*/ 0 h 91"/>
                <a:gd name="T4" fmla="*/ 0 w 138"/>
                <a:gd name="T5" fmla="*/ 0 h 91"/>
                <a:gd name="T6" fmla="*/ 0 w 138"/>
                <a:gd name="T7" fmla="*/ 1 h 91"/>
                <a:gd name="T8" fmla="*/ 1 w 138"/>
                <a:gd name="T9" fmla="*/ 1 h 91"/>
                <a:gd name="T10" fmla="*/ 1 w 138"/>
                <a:gd name="T11" fmla="*/ 1 h 91"/>
                <a:gd name="T12" fmla="*/ 2 w 138"/>
                <a:gd name="T13" fmla="*/ 1 h 91"/>
                <a:gd name="T14" fmla="*/ 1 w 138"/>
                <a:gd name="T15" fmla="*/ 1 h 91"/>
                <a:gd name="T16" fmla="*/ 1 w 138"/>
                <a:gd name="T17" fmla="*/ 1 h 91"/>
                <a:gd name="T18" fmla="*/ 0 w 138"/>
                <a:gd name="T19" fmla="*/ 0 h 91"/>
                <a:gd name="T20" fmla="*/ 0 w 138"/>
                <a:gd name="T21" fmla="*/ 0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8" h="91">
                  <a:moveTo>
                    <a:pt x="11" y="0"/>
                  </a:moveTo>
                  <a:lnTo>
                    <a:pt x="0" y="43"/>
                  </a:lnTo>
                  <a:lnTo>
                    <a:pt x="1" y="47"/>
                  </a:lnTo>
                  <a:lnTo>
                    <a:pt x="25" y="81"/>
                  </a:lnTo>
                  <a:lnTo>
                    <a:pt x="62" y="91"/>
                  </a:lnTo>
                  <a:lnTo>
                    <a:pt x="95" y="87"/>
                  </a:lnTo>
                  <a:lnTo>
                    <a:pt x="138" y="69"/>
                  </a:lnTo>
                  <a:lnTo>
                    <a:pt x="67" y="61"/>
                  </a:lnTo>
                  <a:lnTo>
                    <a:pt x="60" y="61"/>
                  </a:lnTo>
                  <a:lnTo>
                    <a:pt x="28" y="43"/>
                  </a:lnTo>
                  <a:lnTo>
                    <a:pt x="11" y="0"/>
                  </a:lnTo>
                  <a:close/>
                </a:path>
              </a:pathLst>
            </a:custGeom>
            <a:solidFill>
              <a:srgbClr val="000000"/>
            </a:solidFill>
            <a:ln w="19050" cmpd="sng">
              <a:solidFill>
                <a:srgbClr val="000000"/>
              </a:solidFill>
              <a:round/>
              <a:headEnd/>
              <a:tailEnd/>
            </a:ln>
          </p:spPr>
          <p:txBody>
            <a:bodyPr/>
            <a:lstStyle/>
            <a:p>
              <a:endParaRPr lang="zh-CN" altLang="en-US"/>
            </a:p>
          </p:txBody>
        </p:sp>
        <p:sp>
          <p:nvSpPr>
            <p:cNvPr id="57358" name="Freeform 256"/>
            <p:cNvSpPr>
              <a:spLocks/>
            </p:cNvSpPr>
            <p:nvPr/>
          </p:nvSpPr>
          <p:spPr bwMode="auto">
            <a:xfrm>
              <a:off x="3657" y="2263"/>
              <a:ext cx="15" cy="6"/>
            </a:xfrm>
            <a:custGeom>
              <a:avLst/>
              <a:gdLst>
                <a:gd name="T0" fmla="*/ 0 w 65"/>
                <a:gd name="T1" fmla="*/ 0 h 20"/>
                <a:gd name="T2" fmla="*/ 0 w 65"/>
                <a:gd name="T3" fmla="*/ 1 h 20"/>
                <a:gd name="T4" fmla="*/ 1 w 65"/>
                <a:gd name="T5" fmla="*/ 0 h 20"/>
                <a:gd name="T6" fmla="*/ 0 w 65"/>
                <a:gd name="T7" fmla="*/ 0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5" h="20">
                  <a:moveTo>
                    <a:pt x="0" y="0"/>
                  </a:moveTo>
                  <a:lnTo>
                    <a:pt x="28" y="20"/>
                  </a:lnTo>
                  <a:lnTo>
                    <a:pt x="65" y="14"/>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57359" name="Freeform 257"/>
            <p:cNvSpPr>
              <a:spLocks/>
            </p:cNvSpPr>
            <p:nvPr/>
          </p:nvSpPr>
          <p:spPr bwMode="auto">
            <a:xfrm>
              <a:off x="3657" y="2258"/>
              <a:ext cx="18" cy="4"/>
            </a:xfrm>
            <a:custGeom>
              <a:avLst/>
              <a:gdLst>
                <a:gd name="T0" fmla="*/ 0 w 75"/>
                <a:gd name="T1" fmla="*/ 0 h 23"/>
                <a:gd name="T2" fmla="*/ 0 w 75"/>
                <a:gd name="T3" fmla="*/ 0 h 23"/>
                <a:gd name="T4" fmla="*/ 1 w 75"/>
                <a:gd name="T5" fmla="*/ 0 h 23"/>
                <a:gd name="T6" fmla="*/ 1 w 75"/>
                <a:gd name="T7" fmla="*/ 0 h 23"/>
                <a:gd name="T8" fmla="*/ 0 w 75"/>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23">
                  <a:moveTo>
                    <a:pt x="34" y="0"/>
                  </a:moveTo>
                  <a:lnTo>
                    <a:pt x="0" y="23"/>
                  </a:lnTo>
                  <a:lnTo>
                    <a:pt x="75" y="11"/>
                  </a:lnTo>
                  <a:lnTo>
                    <a:pt x="73" y="10"/>
                  </a:lnTo>
                  <a:lnTo>
                    <a:pt x="34" y="0"/>
                  </a:lnTo>
                  <a:close/>
                </a:path>
              </a:pathLst>
            </a:custGeom>
            <a:solidFill>
              <a:srgbClr val="000000"/>
            </a:solidFill>
            <a:ln w="19050" cmpd="sng">
              <a:solidFill>
                <a:srgbClr val="000000"/>
              </a:solidFill>
              <a:round/>
              <a:headEnd/>
              <a:tailEnd/>
            </a:ln>
          </p:spPr>
          <p:txBody>
            <a:bodyPr/>
            <a:lstStyle/>
            <a:p>
              <a:endParaRPr lang="zh-CN" altLang="en-US"/>
            </a:p>
          </p:txBody>
        </p:sp>
        <p:sp>
          <p:nvSpPr>
            <p:cNvPr id="57360" name="Freeform 258"/>
            <p:cNvSpPr>
              <a:spLocks/>
            </p:cNvSpPr>
            <p:nvPr/>
          </p:nvSpPr>
          <p:spPr bwMode="auto">
            <a:xfrm>
              <a:off x="3644" y="2204"/>
              <a:ext cx="57" cy="142"/>
            </a:xfrm>
            <a:custGeom>
              <a:avLst/>
              <a:gdLst>
                <a:gd name="T0" fmla="*/ 3 w 261"/>
                <a:gd name="T1" fmla="*/ 0 h 629"/>
                <a:gd name="T2" fmla="*/ 2 w 261"/>
                <a:gd name="T3" fmla="*/ 0 h 629"/>
                <a:gd name="T4" fmla="*/ 2 w 261"/>
                <a:gd name="T5" fmla="*/ 0 h 629"/>
                <a:gd name="T6" fmla="*/ 2 w 261"/>
                <a:gd name="T7" fmla="*/ 0 h 629"/>
                <a:gd name="T8" fmla="*/ 2 w 261"/>
                <a:gd name="T9" fmla="*/ 1 h 629"/>
                <a:gd name="T10" fmla="*/ 2 w 261"/>
                <a:gd name="T11" fmla="*/ 1 h 629"/>
                <a:gd name="T12" fmla="*/ 2 w 261"/>
                <a:gd name="T13" fmla="*/ 2 h 629"/>
                <a:gd name="T14" fmla="*/ 2 w 261"/>
                <a:gd name="T15" fmla="*/ 2 h 629"/>
                <a:gd name="T16" fmla="*/ 2 w 261"/>
                <a:gd name="T17" fmla="*/ 3 h 629"/>
                <a:gd name="T18" fmla="*/ 1 w 261"/>
                <a:gd name="T19" fmla="*/ 3 h 629"/>
                <a:gd name="T20" fmla="*/ 1 w 261"/>
                <a:gd name="T21" fmla="*/ 3 h 629"/>
                <a:gd name="T22" fmla="*/ 1 w 261"/>
                <a:gd name="T23" fmla="*/ 3 h 629"/>
                <a:gd name="T24" fmla="*/ 2 w 261"/>
                <a:gd name="T25" fmla="*/ 3 h 629"/>
                <a:gd name="T26" fmla="*/ 2 w 261"/>
                <a:gd name="T27" fmla="*/ 4 h 629"/>
                <a:gd name="T28" fmla="*/ 2 w 261"/>
                <a:gd name="T29" fmla="*/ 5 h 629"/>
                <a:gd name="T30" fmla="*/ 1 w 261"/>
                <a:gd name="T31" fmla="*/ 5 h 629"/>
                <a:gd name="T32" fmla="*/ 1 w 261"/>
                <a:gd name="T33" fmla="*/ 6 h 629"/>
                <a:gd name="T34" fmla="*/ 1 w 261"/>
                <a:gd name="T35" fmla="*/ 7 h 629"/>
                <a:gd name="T36" fmla="*/ 0 w 261"/>
                <a:gd name="T37" fmla="*/ 7 h 629"/>
                <a:gd name="T38" fmla="*/ 0 w 261"/>
                <a:gd name="T39" fmla="*/ 7 h 629"/>
                <a:gd name="T40" fmla="*/ 1 w 261"/>
                <a:gd name="T41" fmla="*/ 7 h 629"/>
                <a:gd name="T42" fmla="*/ 1 w 261"/>
                <a:gd name="T43" fmla="*/ 7 h 629"/>
                <a:gd name="T44" fmla="*/ 2 w 261"/>
                <a:gd name="T45" fmla="*/ 6 h 629"/>
                <a:gd name="T46" fmla="*/ 2 w 261"/>
                <a:gd name="T47" fmla="*/ 6 h 629"/>
                <a:gd name="T48" fmla="*/ 2 w 261"/>
                <a:gd name="T49" fmla="*/ 6 h 629"/>
                <a:gd name="T50" fmla="*/ 2 w 261"/>
                <a:gd name="T51" fmla="*/ 5 h 629"/>
                <a:gd name="T52" fmla="*/ 2 w 261"/>
                <a:gd name="T53" fmla="*/ 4 h 629"/>
                <a:gd name="T54" fmla="*/ 2 w 261"/>
                <a:gd name="T55" fmla="*/ 4 h 629"/>
                <a:gd name="T56" fmla="*/ 2 w 261"/>
                <a:gd name="T57" fmla="*/ 3 h 629"/>
                <a:gd name="T58" fmla="*/ 2 w 261"/>
                <a:gd name="T59" fmla="*/ 3 h 629"/>
                <a:gd name="T60" fmla="*/ 2 w 261"/>
                <a:gd name="T61" fmla="*/ 2 h 629"/>
                <a:gd name="T62" fmla="*/ 2 w 261"/>
                <a:gd name="T63" fmla="*/ 2 h 629"/>
                <a:gd name="T64" fmla="*/ 3 w 261"/>
                <a:gd name="T65" fmla="*/ 1 h 629"/>
                <a:gd name="T66" fmla="*/ 3 w 261"/>
                <a:gd name="T67" fmla="*/ 1 h 629"/>
                <a:gd name="T68" fmla="*/ 3 w 261"/>
                <a:gd name="T69" fmla="*/ 1 h 629"/>
                <a:gd name="T70" fmla="*/ 3 w 261"/>
                <a:gd name="T71" fmla="*/ 0 h 629"/>
                <a:gd name="T72" fmla="*/ 3 w 261"/>
                <a:gd name="T73" fmla="*/ 0 h 6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61" h="629">
                  <a:moveTo>
                    <a:pt x="242" y="0"/>
                  </a:moveTo>
                  <a:lnTo>
                    <a:pt x="163" y="1"/>
                  </a:lnTo>
                  <a:lnTo>
                    <a:pt x="176" y="3"/>
                  </a:lnTo>
                  <a:lnTo>
                    <a:pt x="203" y="33"/>
                  </a:lnTo>
                  <a:lnTo>
                    <a:pt x="206" y="62"/>
                  </a:lnTo>
                  <a:lnTo>
                    <a:pt x="196" y="124"/>
                  </a:lnTo>
                  <a:lnTo>
                    <a:pt x="193" y="134"/>
                  </a:lnTo>
                  <a:lnTo>
                    <a:pt x="171" y="193"/>
                  </a:lnTo>
                  <a:lnTo>
                    <a:pt x="140" y="247"/>
                  </a:lnTo>
                  <a:lnTo>
                    <a:pt x="65" y="259"/>
                  </a:lnTo>
                  <a:lnTo>
                    <a:pt x="64" y="263"/>
                  </a:lnTo>
                  <a:lnTo>
                    <a:pt x="129" y="277"/>
                  </a:lnTo>
                  <a:lnTo>
                    <a:pt x="138" y="301"/>
                  </a:lnTo>
                  <a:lnTo>
                    <a:pt x="143" y="357"/>
                  </a:lnTo>
                  <a:lnTo>
                    <a:pt x="140" y="403"/>
                  </a:lnTo>
                  <a:lnTo>
                    <a:pt x="129" y="461"/>
                  </a:lnTo>
                  <a:lnTo>
                    <a:pt x="107" y="523"/>
                  </a:lnTo>
                  <a:lnTo>
                    <a:pt x="78" y="574"/>
                  </a:lnTo>
                  <a:lnTo>
                    <a:pt x="44" y="608"/>
                  </a:lnTo>
                  <a:lnTo>
                    <a:pt x="0" y="621"/>
                  </a:lnTo>
                  <a:lnTo>
                    <a:pt x="71" y="629"/>
                  </a:lnTo>
                  <a:lnTo>
                    <a:pt x="101" y="605"/>
                  </a:lnTo>
                  <a:lnTo>
                    <a:pt x="142" y="555"/>
                  </a:lnTo>
                  <a:lnTo>
                    <a:pt x="145" y="551"/>
                  </a:lnTo>
                  <a:lnTo>
                    <a:pt x="175" y="497"/>
                  </a:lnTo>
                  <a:lnTo>
                    <a:pt x="196" y="437"/>
                  </a:lnTo>
                  <a:lnTo>
                    <a:pt x="206" y="381"/>
                  </a:lnTo>
                  <a:lnTo>
                    <a:pt x="203" y="332"/>
                  </a:lnTo>
                  <a:lnTo>
                    <a:pt x="188" y="292"/>
                  </a:lnTo>
                  <a:lnTo>
                    <a:pt x="159" y="260"/>
                  </a:lnTo>
                  <a:lnTo>
                    <a:pt x="198" y="222"/>
                  </a:lnTo>
                  <a:lnTo>
                    <a:pt x="231" y="176"/>
                  </a:lnTo>
                  <a:lnTo>
                    <a:pt x="253" y="120"/>
                  </a:lnTo>
                  <a:lnTo>
                    <a:pt x="256" y="107"/>
                  </a:lnTo>
                  <a:lnTo>
                    <a:pt x="261" y="51"/>
                  </a:lnTo>
                  <a:lnTo>
                    <a:pt x="247" y="8"/>
                  </a:lnTo>
                  <a:lnTo>
                    <a:pt x="242" y="0"/>
                  </a:lnTo>
                  <a:close/>
                </a:path>
              </a:pathLst>
            </a:custGeom>
            <a:solidFill>
              <a:srgbClr val="000000"/>
            </a:solidFill>
            <a:ln w="19050" cmpd="sng">
              <a:solidFill>
                <a:srgbClr val="000000"/>
              </a:solidFill>
              <a:round/>
              <a:headEnd/>
              <a:tailEnd/>
            </a:ln>
          </p:spPr>
          <p:txBody>
            <a:bodyPr/>
            <a:lstStyle/>
            <a:p>
              <a:endParaRPr lang="zh-CN" altLang="en-US"/>
            </a:p>
          </p:txBody>
        </p:sp>
        <p:sp>
          <p:nvSpPr>
            <p:cNvPr id="57361" name="Freeform 259"/>
            <p:cNvSpPr>
              <a:spLocks/>
            </p:cNvSpPr>
            <p:nvPr/>
          </p:nvSpPr>
          <p:spPr bwMode="auto">
            <a:xfrm>
              <a:off x="3598" y="2198"/>
              <a:ext cx="99" cy="196"/>
            </a:xfrm>
            <a:custGeom>
              <a:avLst/>
              <a:gdLst>
                <a:gd name="T0" fmla="*/ 4 w 441"/>
                <a:gd name="T1" fmla="*/ 0 h 876"/>
                <a:gd name="T2" fmla="*/ 4 w 441"/>
                <a:gd name="T3" fmla="*/ 0 h 876"/>
                <a:gd name="T4" fmla="*/ 3 w 441"/>
                <a:gd name="T5" fmla="*/ 0 h 876"/>
                <a:gd name="T6" fmla="*/ 3 w 441"/>
                <a:gd name="T7" fmla="*/ 0 h 876"/>
                <a:gd name="T8" fmla="*/ 3 w 441"/>
                <a:gd name="T9" fmla="*/ 1 h 876"/>
                <a:gd name="T10" fmla="*/ 3 w 441"/>
                <a:gd name="T11" fmla="*/ 1 h 876"/>
                <a:gd name="T12" fmla="*/ 2 w 441"/>
                <a:gd name="T13" fmla="*/ 2 h 876"/>
                <a:gd name="T14" fmla="*/ 2 w 441"/>
                <a:gd name="T15" fmla="*/ 2 h 876"/>
                <a:gd name="T16" fmla="*/ 0 w 441"/>
                <a:gd name="T17" fmla="*/ 8 h 876"/>
                <a:gd name="T18" fmla="*/ 0 w 441"/>
                <a:gd name="T19" fmla="*/ 9 h 876"/>
                <a:gd name="T20" fmla="*/ 0 w 441"/>
                <a:gd name="T21" fmla="*/ 9 h 876"/>
                <a:gd name="T22" fmla="*/ 0 w 441"/>
                <a:gd name="T23" fmla="*/ 10 h 876"/>
                <a:gd name="T24" fmla="*/ 1 w 441"/>
                <a:gd name="T25" fmla="*/ 10 h 876"/>
                <a:gd name="T26" fmla="*/ 1 w 441"/>
                <a:gd name="T27" fmla="*/ 9 h 876"/>
                <a:gd name="T28" fmla="*/ 1 w 441"/>
                <a:gd name="T29" fmla="*/ 9 h 876"/>
                <a:gd name="T30" fmla="*/ 1 w 441"/>
                <a:gd name="T31" fmla="*/ 8 h 876"/>
                <a:gd name="T32" fmla="*/ 2 w 441"/>
                <a:gd name="T33" fmla="*/ 7 h 876"/>
                <a:gd name="T34" fmla="*/ 2 w 441"/>
                <a:gd name="T35" fmla="*/ 7 h 876"/>
                <a:gd name="T36" fmla="*/ 3 w 441"/>
                <a:gd name="T37" fmla="*/ 2 h 876"/>
                <a:gd name="T38" fmla="*/ 3 w 441"/>
                <a:gd name="T39" fmla="*/ 2 h 876"/>
                <a:gd name="T40" fmla="*/ 3 w 441"/>
                <a:gd name="T41" fmla="*/ 1 h 876"/>
                <a:gd name="T42" fmla="*/ 4 w 441"/>
                <a:gd name="T43" fmla="*/ 0 h 876"/>
                <a:gd name="T44" fmla="*/ 4 w 441"/>
                <a:gd name="T45" fmla="*/ 0 h 876"/>
                <a:gd name="T46" fmla="*/ 4 w 441"/>
                <a:gd name="T47" fmla="*/ 0 h 876"/>
                <a:gd name="T48" fmla="*/ 5 w 441"/>
                <a:gd name="T49" fmla="*/ 0 h 876"/>
                <a:gd name="T50" fmla="*/ 5 w 441"/>
                <a:gd name="T51" fmla="*/ 0 h 876"/>
                <a:gd name="T52" fmla="*/ 4 w 441"/>
                <a:gd name="T53" fmla="*/ 0 h 8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41" h="876">
                  <a:moveTo>
                    <a:pt x="370" y="0"/>
                  </a:moveTo>
                  <a:lnTo>
                    <a:pt x="330" y="6"/>
                  </a:lnTo>
                  <a:lnTo>
                    <a:pt x="289" y="30"/>
                  </a:lnTo>
                  <a:lnTo>
                    <a:pt x="265" y="51"/>
                  </a:lnTo>
                  <a:lnTo>
                    <a:pt x="230" y="99"/>
                  </a:lnTo>
                  <a:lnTo>
                    <a:pt x="210" y="149"/>
                  </a:lnTo>
                  <a:lnTo>
                    <a:pt x="189" y="218"/>
                  </a:lnTo>
                  <a:lnTo>
                    <a:pt x="51" y="731"/>
                  </a:lnTo>
                  <a:lnTo>
                    <a:pt x="45" y="755"/>
                  </a:lnTo>
                  <a:lnTo>
                    <a:pt x="26" y="812"/>
                  </a:lnTo>
                  <a:lnTo>
                    <a:pt x="0" y="876"/>
                  </a:lnTo>
                  <a:lnTo>
                    <a:pt x="54" y="876"/>
                  </a:lnTo>
                  <a:lnTo>
                    <a:pt x="68" y="844"/>
                  </a:lnTo>
                  <a:lnTo>
                    <a:pt x="89" y="787"/>
                  </a:lnTo>
                  <a:lnTo>
                    <a:pt x="109" y="721"/>
                  </a:lnTo>
                  <a:lnTo>
                    <a:pt x="132" y="634"/>
                  </a:lnTo>
                  <a:lnTo>
                    <a:pt x="143" y="591"/>
                  </a:lnTo>
                  <a:lnTo>
                    <a:pt x="253" y="182"/>
                  </a:lnTo>
                  <a:lnTo>
                    <a:pt x="262" y="148"/>
                  </a:lnTo>
                  <a:lnTo>
                    <a:pt x="282" y="96"/>
                  </a:lnTo>
                  <a:lnTo>
                    <a:pt x="317" y="51"/>
                  </a:lnTo>
                  <a:lnTo>
                    <a:pt x="319" y="50"/>
                  </a:lnTo>
                  <a:lnTo>
                    <a:pt x="362" y="32"/>
                  </a:lnTo>
                  <a:lnTo>
                    <a:pt x="441" y="31"/>
                  </a:lnTo>
                  <a:lnTo>
                    <a:pt x="410" y="7"/>
                  </a:lnTo>
                  <a:lnTo>
                    <a:pt x="370" y="0"/>
                  </a:lnTo>
                  <a:close/>
                </a:path>
              </a:pathLst>
            </a:custGeom>
            <a:solidFill>
              <a:srgbClr val="000000"/>
            </a:solidFill>
            <a:ln w="19050" cmpd="sng">
              <a:solidFill>
                <a:srgbClr val="000000"/>
              </a:solidFill>
              <a:round/>
              <a:headEnd/>
              <a:tailEnd/>
            </a:ln>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9807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1" fill="hold" nodeType="clickEffect">
                                  <p:stCondLst>
                                    <p:cond delay="0"/>
                                  </p:stCondLst>
                                  <p:childTnLst>
                                    <p:set>
                                      <p:cBhvr>
                                        <p:cTn id="10" dur="1" fill="hold">
                                          <p:stCondLst>
                                            <p:cond delay="0"/>
                                          </p:stCondLst>
                                        </p:cTn>
                                        <p:tgtEl>
                                          <p:spTgt spid="298064"/>
                                        </p:tgtEl>
                                        <p:attrNameLst>
                                          <p:attrName>style.visibility</p:attrName>
                                        </p:attrNameLst>
                                      </p:cBhvr>
                                      <p:to>
                                        <p:strVal val="visible"/>
                                      </p:to>
                                    </p:set>
                                    <p:animEffect transition="in" filter="wipe(up)">
                                      <p:cBhvr>
                                        <p:cTn id="11" dur="500"/>
                                        <p:tgtEl>
                                          <p:spTgt spid="29806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2" fill="hold" nodeType="clickEffect">
                                  <p:stCondLst>
                                    <p:cond delay="0"/>
                                  </p:stCondLst>
                                  <p:childTnLst>
                                    <p:set>
                                      <p:cBhvr>
                                        <p:cTn id="15" dur="1" fill="hold">
                                          <p:stCondLst>
                                            <p:cond delay="0"/>
                                          </p:stCondLst>
                                        </p:cTn>
                                        <p:tgtEl>
                                          <p:spTgt spid="298120"/>
                                        </p:tgtEl>
                                        <p:attrNameLst>
                                          <p:attrName>style.visibility</p:attrName>
                                        </p:attrNameLst>
                                      </p:cBhvr>
                                      <p:to>
                                        <p:strVal val="visible"/>
                                      </p:to>
                                    </p:set>
                                    <p:animEffect transition="in" filter="wipe(right)">
                                      <p:cBhvr>
                                        <p:cTn id="16" dur="500"/>
                                        <p:tgtEl>
                                          <p:spTgt spid="29812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298149"/>
                                        </p:tgtEl>
                                        <p:attrNameLst>
                                          <p:attrName>style.visibility</p:attrName>
                                        </p:attrNameLst>
                                      </p:cBhvr>
                                      <p:to>
                                        <p:strVal val="visible"/>
                                      </p:to>
                                    </p:set>
                                    <p:animEffect transition="in" filter="wipe(left)">
                                      <p:cBhvr>
                                        <p:cTn id="21" dur="500"/>
                                        <p:tgtEl>
                                          <p:spTgt spid="298149"/>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2" fill="hold" grpId="0" nodeType="clickEffect">
                                  <p:stCondLst>
                                    <p:cond delay="0"/>
                                  </p:stCondLst>
                                  <p:childTnLst>
                                    <p:set>
                                      <p:cBhvr>
                                        <p:cTn id="25" dur="1" fill="hold">
                                          <p:stCondLst>
                                            <p:cond delay="0"/>
                                          </p:stCondLst>
                                        </p:cTn>
                                        <p:tgtEl>
                                          <p:spTgt spid="298006"/>
                                        </p:tgtEl>
                                        <p:attrNameLst>
                                          <p:attrName>style.visibility</p:attrName>
                                        </p:attrNameLst>
                                      </p:cBhvr>
                                      <p:to>
                                        <p:strVal val="visible"/>
                                      </p:to>
                                    </p:set>
                                    <p:anim calcmode="lin" valueType="num">
                                      <p:cBhvr additive="base">
                                        <p:cTn id="26" dur="500" fill="hold"/>
                                        <p:tgtEl>
                                          <p:spTgt spid="298006"/>
                                        </p:tgtEl>
                                        <p:attrNameLst>
                                          <p:attrName>ppt_x</p:attrName>
                                        </p:attrNameLst>
                                      </p:cBhvr>
                                      <p:tavLst>
                                        <p:tav tm="0">
                                          <p:val>
                                            <p:strVal val="1+#ppt_w/2"/>
                                          </p:val>
                                        </p:tav>
                                        <p:tav tm="100000">
                                          <p:val>
                                            <p:strVal val="#ppt_x"/>
                                          </p:val>
                                        </p:tav>
                                      </p:tavLst>
                                    </p:anim>
                                    <p:anim calcmode="lin" valueType="num">
                                      <p:cBhvr additive="base">
                                        <p:cTn id="27" dur="500" fill="hold"/>
                                        <p:tgtEl>
                                          <p:spTgt spid="298006"/>
                                        </p:tgtEl>
                                        <p:attrNameLst>
                                          <p:attrName>ppt_y</p:attrName>
                                        </p:attrNameLst>
                                      </p:cBhvr>
                                      <p:tavLst>
                                        <p:tav tm="0">
                                          <p:val>
                                            <p:strVal val="#ppt_y"/>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nodeType="clickEffect">
                                  <p:stCondLst>
                                    <p:cond delay="0"/>
                                  </p:stCondLst>
                                  <p:childTnLst>
                                    <p:set>
                                      <p:cBhvr>
                                        <p:cTn id="31" dur="1" fill="hold">
                                          <p:stCondLst>
                                            <p:cond delay="0"/>
                                          </p:stCondLst>
                                        </p:cTn>
                                        <p:tgtEl>
                                          <p:spTgt spid="298175"/>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4" presetClass="entr" presetSubtype="32" fill="hold" grpId="0" nodeType="clickEffect">
                                  <p:stCondLst>
                                    <p:cond delay="0"/>
                                  </p:stCondLst>
                                  <p:childTnLst>
                                    <p:set>
                                      <p:cBhvr>
                                        <p:cTn id="35" dur="1" fill="hold">
                                          <p:stCondLst>
                                            <p:cond delay="0"/>
                                          </p:stCondLst>
                                        </p:cTn>
                                        <p:tgtEl>
                                          <p:spTgt spid="298007">
                                            <p:txEl>
                                              <p:pRg st="0" end="0"/>
                                            </p:txEl>
                                          </p:spTgt>
                                        </p:tgtEl>
                                        <p:attrNameLst>
                                          <p:attrName>style.visibility</p:attrName>
                                        </p:attrNameLst>
                                      </p:cBhvr>
                                      <p:to>
                                        <p:strVal val="visible"/>
                                      </p:to>
                                    </p:set>
                                    <p:animEffect transition="in" filter="box(out)">
                                      <p:cBhvr>
                                        <p:cTn id="36" dur="500"/>
                                        <p:tgtEl>
                                          <p:spTgt spid="298007">
                                            <p:txEl>
                                              <p:pRg st="0" end="0"/>
                                            </p:txEl>
                                          </p:spTgt>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4" presetClass="entr" presetSubtype="32" fill="hold" grpId="0" nodeType="clickEffect">
                                  <p:stCondLst>
                                    <p:cond delay="0"/>
                                  </p:stCondLst>
                                  <p:childTnLst>
                                    <p:set>
                                      <p:cBhvr>
                                        <p:cTn id="40" dur="1" fill="hold">
                                          <p:stCondLst>
                                            <p:cond delay="0"/>
                                          </p:stCondLst>
                                        </p:cTn>
                                        <p:tgtEl>
                                          <p:spTgt spid="298007">
                                            <p:txEl>
                                              <p:pRg st="1" end="1"/>
                                            </p:txEl>
                                          </p:spTgt>
                                        </p:tgtEl>
                                        <p:attrNameLst>
                                          <p:attrName>style.visibility</p:attrName>
                                        </p:attrNameLst>
                                      </p:cBhvr>
                                      <p:to>
                                        <p:strVal val="visible"/>
                                      </p:to>
                                    </p:set>
                                    <p:animEffect transition="in" filter="box(out)">
                                      <p:cBhvr>
                                        <p:cTn id="41" dur="500"/>
                                        <p:tgtEl>
                                          <p:spTgt spid="298007">
                                            <p:txEl>
                                              <p:pRg st="1" end="1"/>
                                            </p:txEl>
                                          </p:spTgt>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4" presetClass="entr" presetSubtype="32" fill="hold" grpId="0" nodeType="clickEffect">
                                  <p:stCondLst>
                                    <p:cond delay="0"/>
                                  </p:stCondLst>
                                  <p:childTnLst>
                                    <p:set>
                                      <p:cBhvr>
                                        <p:cTn id="45" dur="1" fill="hold">
                                          <p:stCondLst>
                                            <p:cond delay="0"/>
                                          </p:stCondLst>
                                        </p:cTn>
                                        <p:tgtEl>
                                          <p:spTgt spid="298007">
                                            <p:txEl>
                                              <p:pRg st="2" end="2"/>
                                            </p:txEl>
                                          </p:spTgt>
                                        </p:tgtEl>
                                        <p:attrNameLst>
                                          <p:attrName>style.visibility</p:attrName>
                                        </p:attrNameLst>
                                      </p:cBhvr>
                                      <p:to>
                                        <p:strVal val="visible"/>
                                      </p:to>
                                    </p:set>
                                    <p:animEffect transition="in" filter="box(out)">
                                      <p:cBhvr>
                                        <p:cTn id="46" dur="500"/>
                                        <p:tgtEl>
                                          <p:spTgt spid="298007">
                                            <p:txEl>
                                              <p:pRg st="2" end="2"/>
                                            </p:txEl>
                                          </p:spTgt>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4" presetClass="entr" presetSubtype="32" fill="hold" grpId="0" nodeType="clickEffect">
                                  <p:stCondLst>
                                    <p:cond delay="0"/>
                                  </p:stCondLst>
                                  <p:childTnLst>
                                    <p:set>
                                      <p:cBhvr>
                                        <p:cTn id="50" dur="1" fill="hold">
                                          <p:stCondLst>
                                            <p:cond delay="0"/>
                                          </p:stCondLst>
                                        </p:cTn>
                                        <p:tgtEl>
                                          <p:spTgt spid="298007">
                                            <p:txEl>
                                              <p:pRg st="3" end="3"/>
                                            </p:txEl>
                                          </p:spTgt>
                                        </p:tgtEl>
                                        <p:attrNameLst>
                                          <p:attrName>style.visibility</p:attrName>
                                        </p:attrNameLst>
                                      </p:cBhvr>
                                      <p:to>
                                        <p:strVal val="visible"/>
                                      </p:to>
                                    </p:set>
                                    <p:animEffect transition="in" filter="box(out)">
                                      <p:cBhvr>
                                        <p:cTn id="51" dur="500"/>
                                        <p:tgtEl>
                                          <p:spTgt spid="298007">
                                            <p:txEl>
                                              <p:pRg st="3" end="3"/>
                                            </p:txEl>
                                          </p:spTgt>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nodeType="clickEffect">
                                  <p:stCondLst>
                                    <p:cond delay="0"/>
                                  </p:stCondLst>
                                  <p:childTnLst>
                                    <p:set>
                                      <p:cBhvr>
                                        <p:cTn id="55" dur="1" fill="hold">
                                          <p:stCondLst>
                                            <p:cond delay="0"/>
                                          </p:stCondLst>
                                        </p:cTn>
                                        <p:tgtEl>
                                          <p:spTgt spid="298237"/>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nodeType="clickEffect">
                                  <p:stCondLst>
                                    <p:cond delay="0"/>
                                  </p:stCondLst>
                                  <p:childTnLst>
                                    <p:set>
                                      <p:cBhvr>
                                        <p:cTn id="59" dur="1" fill="hold">
                                          <p:stCondLst>
                                            <p:cond delay="0"/>
                                          </p:stCondLst>
                                        </p:cTn>
                                        <p:tgtEl>
                                          <p:spTgt spid="2982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8006" grpId="0" autoUpdateAnimBg="0"/>
      <p:bldP spid="298007" grpId="0" build="p"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0047" name="Rectangle 15"/>
          <p:cNvSpPr>
            <a:spLocks noGrp="1" noChangeArrowheads="1"/>
          </p:cNvSpPr>
          <p:nvPr>
            <p:ph type="title"/>
          </p:nvPr>
        </p:nvSpPr>
        <p:spPr>
          <a:xfrm>
            <a:off x="0" y="76200"/>
            <a:ext cx="9144000"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en-US" altLang="zh-CN" sz="3600" b="1" smtClean="0">
                <a:solidFill>
                  <a:srgbClr val="FF0000"/>
                </a:solidFill>
                <a:latin typeface="黑体" pitchFamily="2" charset="-122"/>
                <a:ea typeface="黑体" pitchFamily="2" charset="-122"/>
              </a:rPr>
              <a:t>2</a:t>
            </a:r>
            <a:r>
              <a:rPr lang="zh-CN" altLang="en-US" sz="3600" b="1" smtClean="0">
                <a:solidFill>
                  <a:srgbClr val="FF0000"/>
                </a:solidFill>
                <a:latin typeface="黑体" pitchFamily="2" charset="-122"/>
                <a:ea typeface="黑体" pitchFamily="2" charset="-122"/>
              </a:rPr>
              <a:t>、正垂面</a:t>
            </a:r>
            <a:r>
              <a:rPr lang="zh-CN" altLang="en-US" sz="3600" b="1" smtClean="0">
                <a:solidFill>
                  <a:schemeClr val="tx1"/>
                </a:solidFill>
              </a:rPr>
              <a:t> </a:t>
            </a:r>
            <a:endParaRPr lang="zh-CN" altLang="en-US" smtClean="0"/>
          </a:p>
        </p:txBody>
      </p:sp>
      <p:sp>
        <p:nvSpPr>
          <p:cNvPr id="300048" name="Rectangle 16"/>
          <p:cNvSpPr>
            <a:spLocks noGrp="1" noChangeArrowheads="1"/>
          </p:cNvSpPr>
          <p:nvPr>
            <p:ph type="body" idx="1"/>
          </p:nvPr>
        </p:nvSpPr>
        <p:spPr>
          <a:xfrm>
            <a:off x="0" y="4797425"/>
            <a:ext cx="9685338" cy="1773238"/>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lnSpc>
                <a:spcPct val="80000"/>
              </a:lnSpc>
              <a:buFontTx/>
              <a:buNone/>
            </a:pPr>
            <a:r>
              <a:rPr lang="zh-CN" altLang="en-US" b="1" smtClean="0"/>
              <a:t>投影特性：</a:t>
            </a:r>
          </a:p>
          <a:p>
            <a:pPr eaLnBrk="1" hangingPunct="1">
              <a:lnSpc>
                <a:spcPct val="80000"/>
              </a:lnSpc>
              <a:buFontTx/>
              <a:buNone/>
            </a:pPr>
            <a:r>
              <a:rPr lang="en-US" altLang="zh-CN" b="1" smtClean="0">
                <a:latin typeface="黑体" pitchFamily="2" charset="-122"/>
                <a:ea typeface="黑体" pitchFamily="2" charset="-122"/>
              </a:rPr>
              <a:t>1.a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积聚为一条直线；</a:t>
            </a:r>
          </a:p>
          <a:p>
            <a:pPr eaLnBrk="1" hangingPunct="1">
              <a:lnSpc>
                <a:spcPct val="80000"/>
              </a:lnSpc>
              <a:buFontTx/>
              <a:buNone/>
            </a:pPr>
            <a:r>
              <a:rPr lang="en-US" altLang="zh-CN" b="1" smtClean="0">
                <a:latin typeface="黑体" pitchFamily="2" charset="-122"/>
                <a:ea typeface="黑体" pitchFamily="2" charset="-122"/>
              </a:rPr>
              <a:t>2.abc</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为</a:t>
            </a:r>
            <a:r>
              <a:rPr lang="zh-CN" altLang="en-US" b="1" smtClean="0">
                <a:sym typeface="Symbol" pitchFamily="18" charset="2"/>
              </a:rPr>
              <a:t></a:t>
            </a:r>
            <a:r>
              <a:rPr lang="en-US" altLang="zh-CN" b="1" smtClean="0">
                <a:latin typeface="黑体" pitchFamily="2" charset="-122"/>
                <a:ea typeface="黑体" pitchFamily="2" charset="-122"/>
              </a:rPr>
              <a:t>ABC</a:t>
            </a:r>
            <a:r>
              <a:rPr lang="zh-CN" altLang="en-US" b="1" smtClean="0"/>
              <a:t>的类似形；</a:t>
            </a:r>
          </a:p>
          <a:p>
            <a:pPr eaLnBrk="1" hangingPunct="1">
              <a:lnSpc>
                <a:spcPct val="80000"/>
              </a:lnSpc>
              <a:buFontTx/>
              <a:buNone/>
            </a:pPr>
            <a:r>
              <a:rPr lang="en-US" altLang="zh-CN" b="1" smtClean="0">
                <a:latin typeface="黑体" pitchFamily="2" charset="-122"/>
                <a:ea typeface="黑体" pitchFamily="2" charset="-122"/>
              </a:rPr>
              <a:t>3.a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与</a:t>
            </a:r>
            <a:r>
              <a:rPr lang="en-US" altLang="zh-CN" b="1" smtClean="0">
                <a:latin typeface="黑体" pitchFamily="2" charset="-122"/>
                <a:ea typeface="黑体" pitchFamily="2" charset="-122"/>
              </a:rPr>
              <a:t>OX</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OZ</a:t>
            </a:r>
            <a:r>
              <a:rPr lang="zh-CN" altLang="en-US" b="1" smtClean="0"/>
              <a:t>的夹角</a:t>
            </a:r>
            <a:r>
              <a:rPr lang="zh-CN" altLang="zh-CN" b="1" smtClean="0"/>
              <a:t>反映</a:t>
            </a:r>
            <a:r>
              <a:rPr lang="en-US" altLang="zh-CN" smtClean="0">
                <a:latin typeface="黑体" pitchFamily="2" charset="-122"/>
                <a:ea typeface="黑体" pitchFamily="2" charset="-122"/>
                <a:sym typeface="Symbol" pitchFamily="18" charset="2"/>
              </a:rPr>
              <a:t>α</a:t>
            </a:r>
            <a:r>
              <a:rPr lang="zh-CN" altLang="en-US" b="1" smtClean="0">
                <a:latin typeface="黑体" pitchFamily="2" charset="-122"/>
                <a:ea typeface="黑体" pitchFamily="2" charset="-122"/>
                <a:sym typeface="Math1" pitchFamily="2" charset="2"/>
              </a:rPr>
              <a:t>、</a:t>
            </a:r>
            <a:r>
              <a:rPr lang="zh-CN" altLang="en-US" smtClean="0">
                <a:latin typeface="黑体" pitchFamily="2" charset="-122"/>
                <a:ea typeface="黑体" pitchFamily="2" charset="-122"/>
                <a:sym typeface="Symbol" pitchFamily="18" charset="2"/>
              </a:rPr>
              <a:t></a:t>
            </a:r>
            <a:r>
              <a:rPr lang="zh-CN" altLang="en-US" b="1" smtClean="0">
                <a:sym typeface="Math1" pitchFamily="2" charset="2"/>
              </a:rPr>
              <a:t>角的真实大小。</a:t>
            </a:r>
            <a:endParaRPr lang="zh-CN" altLang="en-US" smtClean="0">
              <a:sym typeface="Math1" pitchFamily="2" charset="2"/>
            </a:endParaRPr>
          </a:p>
        </p:txBody>
      </p:sp>
      <p:grpSp>
        <p:nvGrpSpPr>
          <p:cNvPr id="300105" name="Group 73"/>
          <p:cNvGrpSpPr>
            <a:grpSpLocks/>
          </p:cNvGrpSpPr>
          <p:nvPr/>
        </p:nvGrpSpPr>
        <p:grpSpPr bwMode="auto">
          <a:xfrm>
            <a:off x="179388" y="549275"/>
            <a:ext cx="4365625" cy="3994150"/>
            <a:chOff x="204" y="1418"/>
            <a:chExt cx="2597" cy="2376"/>
          </a:xfrm>
        </p:grpSpPr>
        <p:sp>
          <p:nvSpPr>
            <p:cNvPr id="58439" name="Freeform 74"/>
            <p:cNvSpPr>
              <a:spLocks/>
            </p:cNvSpPr>
            <p:nvPr/>
          </p:nvSpPr>
          <p:spPr bwMode="auto">
            <a:xfrm>
              <a:off x="1419" y="3116"/>
              <a:ext cx="60" cy="132"/>
            </a:xfrm>
            <a:custGeom>
              <a:avLst/>
              <a:gdLst>
                <a:gd name="T0" fmla="*/ 6 w 150"/>
                <a:gd name="T1" fmla="*/ 0 h 333"/>
                <a:gd name="T2" fmla="*/ 0 w 150"/>
                <a:gd name="T3" fmla="*/ 21 h 333"/>
                <a:gd name="T4" fmla="*/ 4 w 150"/>
                <a:gd name="T5" fmla="*/ 21 h 333"/>
                <a:gd name="T6" fmla="*/ 4 w 150"/>
                <a:gd name="T7" fmla="*/ 21 h 333"/>
                <a:gd name="T8" fmla="*/ 4 w 150"/>
                <a:gd name="T9" fmla="*/ 21 h 333"/>
                <a:gd name="T10" fmla="*/ 5 w 150"/>
                <a:gd name="T11" fmla="*/ 21 h 333"/>
                <a:gd name="T12" fmla="*/ 5 w 150"/>
                <a:gd name="T13" fmla="*/ 20 h 333"/>
                <a:gd name="T14" fmla="*/ 6 w 150"/>
                <a:gd name="T15" fmla="*/ 20 h 333"/>
                <a:gd name="T16" fmla="*/ 6 w 150"/>
                <a:gd name="T17" fmla="*/ 19 h 333"/>
                <a:gd name="T18" fmla="*/ 6 w 150"/>
                <a:gd name="T19" fmla="*/ 19 h 333"/>
                <a:gd name="T20" fmla="*/ 7 w 150"/>
                <a:gd name="T21" fmla="*/ 19 h 333"/>
                <a:gd name="T22" fmla="*/ 7 w 150"/>
                <a:gd name="T23" fmla="*/ 18 h 333"/>
                <a:gd name="T24" fmla="*/ 7 w 150"/>
                <a:gd name="T25" fmla="*/ 18 h 333"/>
                <a:gd name="T26" fmla="*/ 8 w 150"/>
                <a:gd name="T27" fmla="*/ 17 h 333"/>
                <a:gd name="T28" fmla="*/ 8 w 150"/>
                <a:gd name="T29" fmla="*/ 17 h 333"/>
                <a:gd name="T30" fmla="*/ 9 w 150"/>
                <a:gd name="T31" fmla="*/ 11 h 333"/>
                <a:gd name="T32" fmla="*/ 10 w 150"/>
                <a:gd name="T33" fmla="*/ 10 h 333"/>
                <a:gd name="T34" fmla="*/ 10 w 150"/>
                <a:gd name="T35" fmla="*/ 10 h 333"/>
                <a:gd name="T36" fmla="*/ 10 w 150"/>
                <a:gd name="T37" fmla="*/ 10 h 333"/>
                <a:gd name="T38" fmla="*/ 10 w 150"/>
                <a:gd name="T39" fmla="*/ 9 h 333"/>
                <a:gd name="T40" fmla="*/ 10 w 150"/>
                <a:gd name="T41" fmla="*/ 8 h 333"/>
                <a:gd name="T42" fmla="*/ 9 w 150"/>
                <a:gd name="T43" fmla="*/ 8 h 333"/>
                <a:gd name="T44" fmla="*/ 9 w 150"/>
                <a:gd name="T45" fmla="*/ 8 h 333"/>
                <a:gd name="T46" fmla="*/ 9 w 150"/>
                <a:gd name="T47" fmla="*/ 8 h 333"/>
                <a:gd name="T48" fmla="*/ 9 w 150"/>
                <a:gd name="T49" fmla="*/ 7 h 333"/>
                <a:gd name="T50" fmla="*/ 8 w 150"/>
                <a:gd name="T51" fmla="*/ 7 h 333"/>
                <a:gd name="T52" fmla="*/ 8 w 150"/>
                <a:gd name="T53" fmla="*/ 7 h 333"/>
                <a:gd name="T54" fmla="*/ 8 w 150"/>
                <a:gd name="T55" fmla="*/ 7 h 333"/>
                <a:gd name="T56" fmla="*/ 4 w 150"/>
                <a:gd name="T57" fmla="*/ 7 h 3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0" h="333">
                  <a:moveTo>
                    <a:pt x="90" y="0"/>
                  </a:moveTo>
                  <a:lnTo>
                    <a:pt x="0" y="333"/>
                  </a:lnTo>
                  <a:lnTo>
                    <a:pt x="59" y="333"/>
                  </a:lnTo>
                  <a:lnTo>
                    <a:pt x="65" y="333"/>
                  </a:lnTo>
                  <a:lnTo>
                    <a:pt x="71" y="331"/>
                  </a:lnTo>
                  <a:lnTo>
                    <a:pt x="77" y="327"/>
                  </a:lnTo>
                  <a:lnTo>
                    <a:pt x="83" y="324"/>
                  </a:lnTo>
                  <a:lnTo>
                    <a:pt x="90" y="319"/>
                  </a:lnTo>
                  <a:lnTo>
                    <a:pt x="96" y="314"/>
                  </a:lnTo>
                  <a:lnTo>
                    <a:pt x="102" y="307"/>
                  </a:lnTo>
                  <a:lnTo>
                    <a:pt x="107" y="301"/>
                  </a:lnTo>
                  <a:lnTo>
                    <a:pt x="111" y="292"/>
                  </a:lnTo>
                  <a:lnTo>
                    <a:pt x="115" y="285"/>
                  </a:lnTo>
                  <a:lnTo>
                    <a:pt x="119" y="276"/>
                  </a:lnTo>
                  <a:lnTo>
                    <a:pt x="122" y="268"/>
                  </a:lnTo>
                  <a:lnTo>
                    <a:pt x="146" y="175"/>
                  </a:lnTo>
                  <a:lnTo>
                    <a:pt x="148" y="167"/>
                  </a:lnTo>
                  <a:lnTo>
                    <a:pt x="150" y="158"/>
                  </a:lnTo>
                  <a:lnTo>
                    <a:pt x="150" y="151"/>
                  </a:lnTo>
                  <a:lnTo>
                    <a:pt x="150" y="143"/>
                  </a:lnTo>
                  <a:lnTo>
                    <a:pt x="147" y="136"/>
                  </a:lnTo>
                  <a:lnTo>
                    <a:pt x="145" y="129"/>
                  </a:lnTo>
                  <a:lnTo>
                    <a:pt x="142" y="124"/>
                  </a:lnTo>
                  <a:lnTo>
                    <a:pt x="139" y="119"/>
                  </a:lnTo>
                  <a:lnTo>
                    <a:pt x="135" y="116"/>
                  </a:lnTo>
                  <a:lnTo>
                    <a:pt x="129" y="112"/>
                  </a:lnTo>
                  <a:lnTo>
                    <a:pt x="124" y="111"/>
                  </a:lnTo>
                  <a:lnTo>
                    <a:pt x="119" y="110"/>
                  </a:lnTo>
                  <a:lnTo>
                    <a:pt x="60"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40" name="Freeform 75"/>
            <p:cNvSpPr>
              <a:spLocks/>
            </p:cNvSpPr>
            <p:nvPr/>
          </p:nvSpPr>
          <p:spPr bwMode="auto">
            <a:xfrm>
              <a:off x="2281" y="3168"/>
              <a:ext cx="58" cy="88"/>
            </a:xfrm>
            <a:custGeom>
              <a:avLst/>
              <a:gdLst>
                <a:gd name="T0" fmla="*/ 10 w 142"/>
                <a:gd name="T1" fmla="*/ 2 h 224"/>
                <a:gd name="T2" fmla="*/ 10 w 142"/>
                <a:gd name="T3" fmla="*/ 1 h 224"/>
                <a:gd name="T4" fmla="*/ 9 w 142"/>
                <a:gd name="T5" fmla="*/ 0 h 224"/>
                <a:gd name="T6" fmla="*/ 9 w 142"/>
                <a:gd name="T7" fmla="*/ 0 h 224"/>
                <a:gd name="T8" fmla="*/ 9 w 142"/>
                <a:gd name="T9" fmla="*/ 0 h 224"/>
                <a:gd name="T10" fmla="*/ 9 w 142"/>
                <a:gd name="T11" fmla="*/ 0 h 224"/>
                <a:gd name="T12" fmla="*/ 7 w 142"/>
                <a:gd name="T13" fmla="*/ 0 h 224"/>
                <a:gd name="T14" fmla="*/ 6 w 142"/>
                <a:gd name="T15" fmla="*/ 0 h 224"/>
                <a:gd name="T16" fmla="*/ 5 w 142"/>
                <a:gd name="T17" fmla="*/ 0 h 224"/>
                <a:gd name="T18" fmla="*/ 5 w 142"/>
                <a:gd name="T19" fmla="*/ 0 h 224"/>
                <a:gd name="T20" fmla="*/ 4 w 142"/>
                <a:gd name="T21" fmla="*/ 1 h 224"/>
                <a:gd name="T22" fmla="*/ 3 w 142"/>
                <a:gd name="T23" fmla="*/ 2 h 224"/>
                <a:gd name="T24" fmla="*/ 3 w 142"/>
                <a:gd name="T25" fmla="*/ 2 h 224"/>
                <a:gd name="T26" fmla="*/ 2 w 142"/>
                <a:gd name="T27" fmla="*/ 3 h 224"/>
                <a:gd name="T28" fmla="*/ 2 w 142"/>
                <a:gd name="T29" fmla="*/ 4 h 224"/>
                <a:gd name="T30" fmla="*/ 1 w 142"/>
                <a:gd name="T31" fmla="*/ 7 h 224"/>
                <a:gd name="T32" fmla="*/ 0 w 142"/>
                <a:gd name="T33" fmla="*/ 9 h 224"/>
                <a:gd name="T34" fmla="*/ 0 w 142"/>
                <a:gd name="T35" fmla="*/ 11 h 224"/>
                <a:gd name="T36" fmla="*/ 0 w 142"/>
                <a:gd name="T37" fmla="*/ 11 h 224"/>
                <a:gd name="T38" fmla="*/ 0 w 142"/>
                <a:gd name="T39" fmla="*/ 11 h 224"/>
                <a:gd name="T40" fmla="*/ 0 w 142"/>
                <a:gd name="T41" fmla="*/ 12 h 224"/>
                <a:gd name="T42" fmla="*/ 0 w 142"/>
                <a:gd name="T43" fmla="*/ 13 h 224"/>
                <a:gd name="T44" fmla="*/ 1 w 142"/>
                <a:gd name="T45" fmla="*/ 13 h 224"/>
                <a:gd name="T46" fmla="*/ 2 w 142"/>
                <a:gd name="T47" fmla="*/ 13 h 224"/>
                <a:gd name="T48" fmla="*/ 2 w 142"/>
                <a:gd name="T49" fmla="*/ 14 h 224"/>
                <a:gd name="T50" fmla="*/ 3 w 142"/>
                <a:gd name="T51" fmla="*/ 14 h 224"/>
                <a:gd name="T52" fmla="*/ 4 w 142"/>
                <a:gd name="T53" fmla="*/ 14 h 224"/>
                <a:gd name="T54" fmla="*/ 4 w 142"/>
                <a:gd name="T55" fmla="*/ 14 h 224"/>
                <a:gd name="T56" fmla="*/ 5 w 142"/>
                <a:gd name="T57" fmla="*/ 13 h 224"/>
                <a:gd name="T58" fmla="*/ 5 w 142"/>
                <a:gd name="T59" fmla="*/ 13 h 224"/>
                <a:gd name="T60" fmla="*/ 6 w 142"/>
                <a:gd name="T61" fmla="*/ 13 h 224"/>
                <a:gd name="T62" fmla="*/ 7 w 142"/>
                <a:gd name="T63" fmla="*/ 12 h 224"/>
                <a:gd name="T64" fmla="*/ 7 w 142"/>
                <a:gd name="T65" fmla="*/ 11 h 224"/>
                <a:gd name="T66" fmla="*/ 7 w 142"/>
                <a:gd name="T67" fmla="*/ 11 h 224"/>
                <a:gd name="T68" fmla="*/ 8 w 142"/>
                <a:gd name="T69" fmla="*/ 8 h 224"/>
                <a:gd name="T70" fmla="*/ 9 w 142"/>
                <a:gd name="T71" fmla="*/ 4 h 224"/>
                <a:gd name="T72" fmla="*/ 10 w 142"/>
                <a:gd name="T73" fmla="*/ 2 h 2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2" h="224">
                  <a:moveTo>
                    <a:pt x="141" y="30"/>
                  </a:moveTo>
                  <a:lnTo>
                    <a:pt x="142" y="26"/>
                  </a:lnTo>
                  <a:lnTo>
                    <a:pt x="142" y="22"/>
                  </a:lnTo>
                  <a:lnTo>
                    <a:pt x="141" y="16"/>
                  </a:lnTo>
                  <a:lnTo>
                    <a:pt x="140" y="12"/>
                  </a:lnTo>
                  <a:lnTo>
                    <a:pt x="138" y="7"/>
                  </a:lnTo>
                  <a:lnTo>
                    <a:pt x="137" y="6"/>
                  </a:lnTo>
                  <a:lnTo>
                    <a:pt x="136" y="4"/>
                  </a:lnTo>
                  <a:lnTo>
                    <a:pt x="133" y="2"/>
                  </a:lnTo>
                  <a:lnTo>
                    <a:pt x="131" y="1"/>
                  </a:lnTo>
                  <a:lnTo>
                    <a:pt x="129" y="1"/>
                  </a:lnTo>
                  <a:lnTo>
                    <a:pt x="127" y="0"/>
                  </a:lnTo>
                  <a:lnTo>
                    <a:pt x="117" y="1"/>
                  </a:lnTo>
                  <a:lnTo>
                    <a:pt x="108" y="0"/>
                  </a:lnTo>
                  <a:lnTo>
                    <a:pt x="98" y="1"/>
                  </a:lnTo>
                  <a:lnTo>
                    <a:pt x="90" y="1"/>
                  </a:lnTo>
                  <a:lnTo>
                    <a:pt x="84" y="2"/>
                  </a:lnTo>
                  <a:lnTo>
                    <a:pt x="80" y="4"/>
                  </a:lnTo>
                  <a:lnTo>
                    <a:pt x="76" y="5"/>
                  </a:lnTo>
                  <a:lnTo>
                    <a:pt x="72" y="7"/>
                  </a:lnTo>
                  <a:lnTo>
                    <a:pt x="67" y="9"/>
                  </a:lnTo>
                  <a:lnTo>
                    <a:pt x="64" y="12"/>
                  </a:lnTo>
                  <a:lnTo>
                    <a:pt x="57" y="17"/>
                  </a:lnTo>
                  <a:lnTo>
                    <a:pt x="50" y="24"/>
                  </a:lnTo>
                  <a:lnTo>
                    <a:pt x="47" y="28"/>
                  </a:lnTo>
                  <a:lnTo>
                    <a:pt x="45" y="31"/>
                  </a:lnTo>
                  <a:lnTo>
                    <a:pt x="35" y="47"/>
                  </a:lnTo>
                  <a:lnTo>
                    <a:pt x="33" y="51"/>
                  </a:lnTo>
                  <a:lnTo>
                    <a:pt x="31" y="56"/>
                  </a:lnTo>
                  <a:lnTo>
                    <a:pt x="29" y="65"/>
                  </a:lnTo>
                  <a:lnTo>
                    <a:pt x="24" y="82"/>
                  </a:lnTo>
                  <a:lnTo>
                    <a:pt x="14" y="119"/>
                  </a:lnTo>
                  <a:lnTo>
                    <a:pt x="9" y="137"/>
                  </a:lnTo>
                  <a:lnTo>
                    <a:pt x="5" y="155"/>
                  </a:lnTo>
                  <a:lnTo>
                    <a:pt x="2" y="163"/>
                  </a:lnTo>
                  <a:lnTo>
                    <a:pt x="0" y="173"/>
                  </a:lnTo>
                  <a:lnTo>
                    <a:pt x="0" y="177"/>
                  </a:lnTo>
                  <a:lnTo>
                    <a:pt x="0" y="181"/>
                  </a:lnTo>
                  <a:lnTo>
                    <a:pt x="0" y="187"/>
                  </a:lnTo>
                  <a:lnTo>
                    <a:pt x="1" y="191"/>
                  </a:lnTo>
                  <a:lnTo>
                    <a:pt x="1" y="195"/>
                  </a:lnTo>
                  <a:lnTo>
                    <a:pt x="3" y="201"/>
                  </a:lnTo>
                  <a:lnTo>
                    <a:pt x="5" y="205"/>
                  </a:lnTo>
                  <a:lnTo>
                    <a:pt x="7" y="209"/>
                  </a:lnTo>
                  <a:lnTo>
                    <a:pt x="10" y="212"/>
                  </a:lnTo>
                  <a:lnTo>
                    <a:pt x="12" y="217"/>
                  </a:lnTo>
                  <a:lnTo>
                    <a:pt x="16" y="219"/>
                  </a:lnTo>
                  <a:lnTo>
                    <a:pt x="21" y="221"/>
                  </a:lnTo>
                  <a:lnTo>
                    <a:pt x="25" y="223"/>
                  </a:lnTo>
                  <a:lnTo>
                    <a:pt x="29" y="223"/>
                  </a:lnTo>
                  <a:lnTo>
                    <a:pt x="33" y="224"/>
                  </a:lnTo>
                  <a:lnTo>
                    <a:pt x="39" y="224"/>
                  </a:lnTo>
                  <a:lnTo>
                    <a:pt x="47" y="224"/>
                  </a:lnTo>
                  <a:lnTo>
                    <a:pt x="57" y="224"/>
                  </a:lnTo>
                  <a:lnTo>
                    <a:pt x="62" y="224"/>
                  </a:lnTo>
                  <a:lnTo>
                    <a:pt x="66" y="224"/>
                  </a:lnTo>
                  <a:lnTo>
                    <a:pt x="71" y="222"/>
                  </a:lnTo>
                  <a:lnTo>
                    <a:pt x="75" y="220"/>
                  </a:lnTo>
                  <a:lnTo>
                    <a:pt x="78" y="218"/>
                  </a:lnTo>
                  <a:lnTo>
                    <a:pt x="82" y="214"/>
                  </a:lnTo>
                  <a:lnTo>
                    <a:pt x="85" y="211"/>
                  </a:lnTo>
                  <a:lnTo>
                    <a:pt x="89" y="207"/>
                  </a:lnTo>
                  <a:lnTo>
                    <a:pt x="91" y="204"/>
                  </a:lnTo>
                  <a:lnTo>
                    <a:pt x="94" y="199"/>
                  </a:lnTo>
                  <a:lnTo>
                    <a:pt x="96" y="195"/>
                  </a:lnTo>
                  <a:lnTo>
                    <a:pt x="98" y="191"/>
                  </a:lnTo>
                  <a:lnTo>
                    <a:pt x="101" y="182"/>
                  </a:lnTo>
                  <a:lnTo>
                    <a:pt x="104" y="174"/>
                  </a:lnTo>
                  <a:lnTo>
                    <a:pt x="108" y="156"/>
                  </a:lnTo>
                  <a:lnTo>
                    <a:pt x="112" y="138"/>
                  </a:lnTo>
                  <a:lnTo>
                    <a:pt x="122" y="102"/>
                  </a:lnTo>
                  <a:lnTo>
                    <a:pt x="132" y="66"/>
                  </a:lnTo>
                  <a:lnTo>
                    <a:pt x="137" y="48"/>
                  </a:lnTo>
                  <a:lnTo>
                    <a:pt x="141"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41" name="Freeform 76"/>
            <p:cNvSpPr>
              <a:spLocks/>
            </p:cNvSpPr>
            <p:nvPr/>
          </p:nvSpPr>
          <p:spPr bwMode="auto">
            <a:xfrm>
              <a:off x="2323" y="3237"/>
              <a:ext cx="5" cy="19"/>
            </a:xfrm>
            <a:custGeom>
              <a:avLst/>
              <a:gdLst>
                <a:gd name="T0" fmla="*/ 0 w 14"/>
                <a:gd name="T1" fmla="*/ 0 h 47"/>
                <a:gd name="T2" fmla="*/ 0 w 14"/>
                <a:gd name="T3" fmla="*/ 0 h 47"/>
                <a:gd name="T4" fmla="*/ 0 w 14"/>
                <a:gd name="T5" fmla="*/ 1 h 47"/>
                <a:gd name="T6" fmla="*/ 0 w 14"/>
                <a:gd name="T7" fmla="*/ 1 h 47"/>
                <a:gd name="T8" fmla="*/ 0 w 14"/>
                <a:gd name="T9" fmla="*/ 2 h 47"/>
                <a:gd name="T10" fmla="*/ 0 w 14"/>
                <a:gd name="T11" fmla="*/ 2 h 47"/>
                <a:gd name="T12" fmla="*/ 0 w 14"/>
                <a:gd name="T13" fmla="*/ 2 h 47"/>
                <a:gd name="T14" fmla="*/ 0 w 14"/>
                <a:gd name="T15" fmla="*/ 2 h 47"/>
                <a:gd name="T16" fmla="*/ 0 w 14"/>
                <a:gd name="T17" fmla="*/ 2 h 47"/>
                <a:gd name="T18" fmla="*/ 0 w 14"/>
                <a:gd name="T19" fmla="*/ 3 h 47"/>
                <a:gd name="T20" fmla="*/ 0 w 14"/>
                <a:gd name="T21" fmla="*/ 3 h 47"/>
                <a:gd name="T22" fmla="*/ 1 w 14"/>
                <a:gd name="T23" fmla="*/ 3 h 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 h="47">
                  <a:moveTo>
                    <a:pt x="1" y="0"/>
                  </a:moveTo>
                  <a:lnTo>
                    <a:pt x="0" y="6"/>
                  </a:lnTo>
                  <a:lnTo>
                    <a:pt x="0" y="13"/>
                  </a:lnTo>
                  <a:lnTo>
                    <a:pt x="0" y="19"/>
                  </a:lnTo>
                  <a:lnTo>
                    <a:pt x="0" y="22"/>
                  </a:lnTo>
                  <a:lnTo>
                    <a:pt x="1" y="25"/>
                  </a:lnTo>
                  <a:lnTo>
                    <a:pt x="3" y="28"/>
                  </a:lnTo>
                  <a:lnTo>
                    <a:pt x="4" y="31"/>
                  </a:lnTo>
                  <a:lnTo>
                    <a:pt x="7" y="36"/>
                  </a:lnTo>
                  <a:lnTo>
                    <a:pt x="10" y="42"/>
                  </a:lnTo>
                  <a:lnTo>
                    <a:pt x="12" y="44"/>
                  </a:lnTo>
                  <a:lnTo>
                    <a:pt x="1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42" name="Line 77"/>
            <p:cNvSpPr>
              <a:spLocks noChangeShapeType="1"/>
            </p:cNvSpPr>
            <p:nvPr/>
          </p:nvSpPr>
          <p:spPr bwMode="auto">
            <a:xfrm flipH="1">
              <a:off x="2402" y="3124"/>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43" name="Line 78"/>
            <p:cNvSpPr>
              <a:spLocks noChangeShapeType="1"/>
            </p:cNvSpPr>
            <p:nvPr/>
          </p:nvSpPr>
          <p:spPr bwMode="auto">
            <a:xfrm flipH="1">
              <a:off x="2375" y="3124"/>
              <a:ext cx="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44" name="Line 79"/>
            <p:cNvSpPr>
              <a:spLocks noChangeShapeType="1"/>
            </p:cNvSpPr>
            <p:nvPr/>
          </p:nvSpPr>
          <p:spPr bwMode="auto">
            <a:xfrm>
              <a:off x="394" y="1586"/>
              <a:ext cx="1395"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45" name="Line 80"/>
            <p:cNvSpPr>
              <a:spLocks noChangeShapeType="1"/>
            </p:cNvSpPr>
            <p:nvPr/>
          </p:nvSpPr>
          <p:spPr bwMode="auto">
            <a:xfrm flipV="1">
              <a:off x="394" y="1586"/>
              <a:ext cx="0" cy="122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46" name="Line 81"/>
            <p:cNvSpPr>
              <a:spLocks noChangeShapeType="1"/>
            </p:cNvSpPr>
            <p:nvPr/>
          </p:nvSpPr>
          <p:spPr bwMode="auto">
            <a:xfrm>
              <a:off x="1789" y="1586"/>
              <a:ext cx="874" cy="87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47" name="Line 82"/>
            <p:cNvSpPr>
              <a:spLocks noChangeShapeType="1"/>
            </p:cNvSpPr>
            <p:nvPr/>
          </p:nvSpPr>
          <p:spPr bwMode="auto">
            <a:xfrm>
              <a:off x="394" y="2808"/>
              <a:ext cx="873" cy="874"/>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48" name="Line 83"/>
            <p:cNvSpPr>
              <a:spLocks noChangeShapeType="1"/>
            </p:cNvSpPr>
            <p:nvPr/>
          </p:nvSpPr>
          <p:spPr bwMode="auto">
            <a:xfrm>
              <a:off x="1267" y="3682"/>
              <a:ext cx="1396"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49" name="Line 84"/>
            <p:cNvSpPr>
              <a:spLocks noChangeShapeType="1"/>
            </p:cNvSpPr>
            <p:nvPr/>
          </p:nvSpPr>
          <p:spPr bwMode="auto">
            <a:xfrm flipV="1">
              <a:off x="2663" y="2456"/>
              <a:ext cx="0" cy="122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50" name="Line 85"/>
            <p:cNvSpPr>
              <a:spLocks noChangeShapeType="1"/>
            </p:cNvSpPr>
            <p:nvPr/>
          </p:nvSpPr>
          <p:spPr bwMode="auto">
            <a:xfrm flipH="1" flipV="1">
              <a:off x="1182" y="3514"/>
              <a:ext cx="132" cy="1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51" name="Line 86"/>
            <p:cNvSpPr>
              <a:spLocks noChangeShapeType="1"/>
            </p:cNvSpPr>
            <p:nvPr/>
          </p:nvSpPr>
          <p:spPr bwMode="auto">
            <a:xfrm>
              <a:off x="1240" y="3575"/>
              <a:ext cx="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52" name="Line 87"/>
            <p:cNvSpPr>
              <a:spLocks noChangeShapeType="1"/>
            </p:cNvSpPr>
            <p:nvPr/>
          </p:nvSpPr>
          <p:spPr bwMode="auto">
            <a:xfrm>
              <a:off x="1240" y="3514"/>
              <a:ext cx="132" cy="1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53" name="Freeform 88"/>
            <p:cNvSpPr>
              <a:spLocks/>
            </p:cNvSpPr>
            <p:nvPr/>
          </p:nvSpPr>
          <p:spPr bwMode="auto">
            <a:xfrm>
              <a:off x="454" y="1630"/>
              <a:ext cx="69" cy="131"/>
            </a:xfrm>
            <a:custGeom>
              <a:avLst/>
              <a:gdLst>
                <a:gd name="T0" fmla="*/ 0 w 177"/>
                <a:gd name="T1" fmla="*/ 0 h 335"/>
                <a:gd name="T2" fmla="*/ 0 w 177"/>
                <a:gd name="T3" fmla="*/ 20 h 335"/>
                <a:gd name="T4" fmla="*/ 11 w 177"/>
                <a:gd name="T5" fmla="*/ 0 h 335"/>
                <a:gd name="T6" fmla="*/ 0 60000 65536"/>
                <a:gd name="T7" fmla="*/ 0 60000 65536"/>
                <a:gd name="T8" fmla="*/ 0 60000 65536"/>
              </a:gdLst>
              <a:ahLst/>
              <a:cxnLst>
                <a:cxn ang="T6">
                  <a:pos x="T0" y="T1"/>
                </a:cxn>
                <a:cxn ang="T7">
                  <a:pos x="T2" y="T3"/>
                </a:cxn>
                <a:cxn ang="T8">
                  <a:pos x="T4" y="T5"/>
                </a:cxn>
              </a:cxnLst>
              <a:rect l="0" t="0" r="r" b="b"/>
              <a:pathLst>
                <a:path w="177" h="335">
                  <a:moveTo>
                    <a:pt x="0" y="0"/>
                  </a:moveTo>
                  <a:lnTo>
                    <a:pt x="0" y="335"/>
                  </a:lnTo>
                  <a:lnTo>
                    <a:pt x="17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54" name="Freeform 89"/>
            <p:cNvSpPr>
              <a:spLocks/>
            </p:cNvSpPr>
            <p:nvPr/>
          </p:nvSpPr>
          <p:spPr bwMode="auto">
            <a:xfrm>
              <a:off x="2443" y="2314"/>
              <a:ext cx="91" cy="142"/>
            </a:xfrm>
            <a:custGeom>
              <a:avLst/>
              <a:gdLst>
                <a:gd name="T0" fmla="*/ 0 w 233"/>
                <a:gd name="T1" fmla="*/ 0 h 360"/>
                <a:gd name="T2" fmla="*/ 0 w 233"/>
                <a:gd name="T3" fmla="*/ 21 h 360"/>
                <a:gd name="T4" fmla="*/ 6 w 233"/>
                <a:gd name="T5" fmla="*/ 8 h 360"/>
                <a:gd name="T6" fmla="*/ 7 w 233"/>
                <a:gd name="T7" fmla="*/ 22 h 360"/>
                <a:gd name="T8" fmla="*/ 14 w 233"/>
                <a:gd name="T9" fmla="*/ 3 h 3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3" h="360">
                  <a:moveTo>
                    <a:pt x="0" y="0"/>
                  </a:moveTo>
                  <a:lnTo>
                    <a:pt x="0" y="340"/>
                  </a:lnTo>
                  <a:lnTo>
                    <a:pt x="97" y="131"/>
                  </a:lnTo>
                  <a:lnTo>
                    <a:pt x="117" y="360"/>
                  </a:lnTo>
                  <a:lnTo>
                    <a:pt x="233"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55" name="Line 90"/>
            <p:cNvSpPr>
              <a:spLocks noChangeShapeType="1"/>
            </p:cNvSpPr>
            <p:nvPr/>
          </p:nvSpPr>
          <p:spPr bwMode="auto">
            <a:xfrm>
              <a:off x="237" y="2794"/>
              <a:ext cx="36"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56" name="Line 91"/>
            <p:cNvSpPr>
              <a:spLocks noChangeShapeType="1"/>
            </p:cNvSpPr>
            <p:nvPr/>
          </p:nvSpPr>
          <p:spPr bwMode="auto">
            <a:xfrm flipH="1">
              <a:off x="204" y="2794"/>
              <a:ext cx="104"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57" name="Freeform 92"/>
            <p:cNvSpPr>
              <a:spLocks/>
            </p:cNvSpPr>
            <p:nvPr/>
          </p:nvSpPr>
          <p:spPr bwMode="auto">
            <a:xfrm>
              <a:off x="1740" y="1418"/>
              <a:ext cx="93" cy="132"/>
            </a:xfrm>
            <a:custGeom>
              <a:avLst/>
              <a:gdLst>
                <a:gd name="T0" fmla="*/ 5 w 238"/>
                <a:gd name="T1" fmla="*/ 0 h 334"/>
                <a:gd name="T2" fmla="*/ 14 w 238"/>
                <a:gd name="T3" fmla="*/ 0 h 334"/>
                <a:gd name="T4" fmla="*/ 0 w 238"/>
                <a:gd name="T5" fmla="*/ 21 h 334"/>
                <a:gd name="T6" fmla="*/ 9 w 238"/>
                <a:gd name="T7" fmla="*/ 21 h 33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8" h="334">
                  <a:moveTo>
                    <a:pt x="90" y="0"/>
                  </a:moveTo>
                  <a:lnTo>
                    <a:pt x="238" y="0"/>
                  </a:lnTo>
                  <a:lnTo>
                    <a:pt x="0" y="334"/>
                  </a:lnTo>
                  <a:lnTo>
                    <a:pt x="148" y="3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58" name="Line 93"/>
            <p:cNvSpPr>
              <a:spLocks noChangeShapeType="1"/>
            </p:cNvSpPr>
            <p:nvPr/>
          </p:nvSpPr>
          <p:spPr bwMode="auto">
            <a:xfrm>
              <a:off x="1806" y="2822"/>
              <a:ext cx="857" cy="8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59" name="Freeform 94"/>
            <p:cNvSpPr>
              <a:spLocks/>
            </p:cNvSpPr>
            <p:nvPr/>
          </p:nvSpPr>
          <p:spPr bwMode="auto">
            <a:xfrm>
              <a:off x="1108" y="3102"/>
              <a:ext cx="71" cy="132"/>
            </a:xfrm>
            <a:custGeom>
              <a:avLst/>
              <a:gdLst>
                <a:gd name="T0" fmla="*/ 0 w 178"/>
                <a:gd name="T1" fmla="*/ 21 h 334"/>
                <a:gd name="T2" fmla="*/ 11 w 178"/>
                <a:gd name="T3" fmla="*/ 0 h 334"/>
                <a:gd name="T4" fmla="*/ 11 w 178"/>
                <a:gd name="T5" fmla="*/ 21 h 334"/>
                <a:gd name="T6" fmla="*/ 0 60000 65536"/>
                <a:gd name="T7" fmla="*/ 0 60000 65536"/>
                <a:gd name="T8" fmla="*/ 0 60000 65536"/>
              </a:gdLst>
              <a:ahLst/>
              <a:cxnLst>
                <a:cxn ang="T6">
                  <a:pos x="T0" y="T1"/>
                </a:cxn>
                <a:cxn ang="T7">
                  <a:pos x="T2" y="T3"/>
                </a:cxn>
                <a:cxn ang="T8">
                  <a:pos x="T4" y="T5"/>
                </a:cxn>
              </a:cxnLst>
              <a:rect l="0" t="0" r="r" b="b"/>
              <a:pathLst>
                <a:path w="178" h="334">
                  <a:moveTo>
                    <a:pt x="0" y="334"/>
                  </a:moveTo>
                  <a:lnTo>
                    <a:pt x="178" y="0"/>
                  </a:lnTo>
                  <a:lnTo>
                    <a:pt x="178" y="3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60" name="Line 95"/>
            <p:cNvSpPr>
              <a:spLocks noChangeShapeType="1"/>
            </p:cNvSpPr>
            <p:nvPr/>
          </p:nvSpPr>
          <p:spPr bwMode="auto">
            <a:xfrm flipH="1">
              <a:off x="1130" y="3198"/>
              <a:ext cx="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61" name="Freeform 96"/>
            <p:cNvSpPr>
              <a:spLocks/>
            </p:cNvSpPr>
            <p:nvPr/>
          </p:nvSpPr>
          <p:spPr bwMode="auto">
            <a:xfrm>
              <a:off x="1300" y="2459"/>
              <a:ext cx="69" cy="72"/>
            </a:xfrm>
            <a:custGeom>
              <a:avLst/>
              <a:gdLst>
                <a:gd name="T0" fmla="*/ 0 w 177"/>
                <a:gd name="T1" fmla="*/ 11 h 185"/>
                <a:gd name="T2" fmla="*/ 4 w 177"/>
                <a:gd name="T3" fmla="*/ 11 h 185"/>
                <a:gd name="T4" fmla="*/ 5 w 177"/>
                <a:gd name="T5" fmla="*/ 11 h 185"/>
                <a:gd name="T6" fmla="*/ 5 w 177"/>
                <a:gd name="T7" fmla="*/ 11 h 185"/>
                <a:gd name="T8" fmla="*/ 6 w 177"/>
                <a:gd name="T9" fmla="*/ 11 h 185"/>
                <a:gd name="T10" fmla="*/ 6 w 177"/>
                <a:gd name="T11" fmla="*/ 11 h 185"/>
                <a:gd name="T12" fmla="*/ 7 w 177"/>
                <a:gd name="T13" fmla="*/ 10 h 185"/>
                <a:gd name="T14" fmla="*/ 7 w 177"/>
                <a:gd name="T15" fmla="*/ 10 h 185"/>
                <a:gd name="T16" fmla="*/ 8 w 177"/>
                <a:gd name="T17" fmla="*/ 10 h 185"/>
                <a:gd name="T18" fmla="*/ 8 w 177"/>
                <a:gd name="T19" fmla="*/ 9 h 185"/>
                <a:gd name="T20" fmla="*/ 9 w 177"/>
                <a:gd name="T21" fmla="*/ 9 h 185"/>
                <a:gd name="T22" fmla="*/ 9 w 177"/>
                <a:gd name="T23" fmla="*/ 8 h 185"/>
                <a:gd name="T24" fmla="*/ 9 w 177"/>
                <a:gd name="T25" fmla="*/ 8 h 185"/>
                <a:gd name="T26" fmla="*/ 10 w 177"/>
                <a:gd name="T27" fmla="*/ 7 h 185"/>
                <a:gd name="T28" fmla="*/ 10 w 177"/>
                <a:gd name="T29" fmla="*/ 7 h 185"/>
                <a:gd name="T30" fmla="*/ 10 w 177"/>
                <a:gd name="T31" fmla="*/ 6 h 185"/>
                <a:gd name="T32" fmla="*/ 10 w 177"/>
                <a:gd name="T33" fmla="*/ 5 h 185"/>
                <a:gd name="T34" fmla="*/ 11 w 177"/>
                <a:gd name="T35" fmla="*/ 5 h 185"/>
                <a:gd name="T36" fmla="*/ 11 w 177"/>
                <a:gd name="T37" fmla="*/ 4 h 185"/>
                <a:gd name="T38" fmla="*/ 11 w 177"/>
                <a:gd name="T39" fmla="*/ 4 h 185"/>
                <a:gd name="T40" fmla="*/ 11 w 177"/>
                <a:gd name="T41" fmla="*/ 3 h 185"/>
                <a:gd name="T42" fmla="*/ 11 w 177"/>
                <a:gd name="T43" fmla="*/ 3 h 185"/>
                <a:gd name="T44" fmla="*/ 10 w 177"/>
                <a:gd name="T45" fmla="*/ 2 h 185"/>
                <a:gd name="T46" fmla="*/ 10 w 177"/>
                <a:gd name="T47" fmla="*/ 2 h 185"/>
                <a:gd name="T48" fmla="*/ 10 w 177"/>
                <a:gd name="T49" fmla="*/ 2 h 185"/>
                <a:gd name="T50" fmla="*/ 10 w 177"/>
                <a:gd name="T51" fmla="*/ 1 h 185"/>
                <a:gd name="T52" fmla="*/ 9 w 177"/>
                <a:gd name="T53" fmla="*/ 1 h 185"/>
                <a:gd name="T54" fmla="*/ 9 w 177"/>
                <a:gd name="T55" fmla="*/ 0 h 185"/>
                <a:gd name="T56" fmla="*/ 9 w 177"/>
                <a:gd name="T57" fmla="*/ 0 h 185"/>
                <a:gd name="T58" fmla="*/ 8 w 177"/>
                <a:gd name="T59" fmla="*/ 0 h 185"/>
                <a:gd name="T60" fmla="*/ 8 w 177"/>
                <a:gd name="T61" fmla="*/ 0 h 185"/>
                <a:gd name="T62" fmla="*/ 7 w 177"/>
                <a:gd name="T63" fmla="*/ 0 h 185"/>
                <a:gd name="T64" fmla="*/ 3 w 177"/>
                <a:gd name="T65" fmla="*/ 0 h 1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7" h="185">
                  <a:moveTo>
                    <a:pt x="0" y="185"/>
                  </a:moveTo>
                  <a:lnTo>
                    <a:pt x="73" y="185"/>
                  </a:lnTo>
                  <a:lnTo>
                    <a:pt x="82" y="185"/>
                  </a:lnTo>
                  <a:lnTo>
                    <a:pt x="89" y="183"/>
                  </a:lnTo>
                  <a:lnTo>
                    <a:pt x="98" y="181"/>
                  </a:lnTo>
                  <a:lnTo>
                    <a:pt x="106" y="177"/>
                  </a:lnTo>
                  <a:lnTo>
                    <a:pt x="114" y="173"/>
                  </a:lnTo>
                  <a:lnTo>
                    <a:pt x="122" y="168"/>
                  </a:lnTo>
                  <a:lnTo>
                    <a:pt x="130" y="161"/>
                  </a:lnTo>
                  <a:lnTo>
                    <a:pt x="137" y="154"/>
                  </a:lnTo>
                  <a:lnTo>
                    <a:pt x="144" y="147"/>
                  </a:lnTo>
                  <a:lnTo>
                    <a:pt x="150" y="139"/>
                  </a:lnTo>
                  <a:lnTo>
                    <a:pt x="156" y="131"/>
                  </a:lnTo>
                  <a:lnTo>
                    <a:pt x="162" y="121"/>
                  </a:lnTo>
                  <a:lnTo>
                    <a:pt x="166" y="111"/>
                  </a:lnTo>
                  <a:lnTo>
                    <a:pt x="170" y="102"/>
                  </a:lnTo>
                  <a:lnTo>
                    <a:pt x="172" y="92"/>
                  </a:lnTo>
                  <a:lnTo>
                    <a:pt x="175" y="83"/>
                  </a:lnTo>
                  <a:lnTo>
                    <a:pt x="177" y="73"/>
                  </a:lnTo>
                  <a:lnTo>
                    <a:pt x="177" y="64"/>
                  </a:lnTo>
                  <a:lnTo>
                    <a:pt x="177" y="55"/>
                  </a:lnTo>
                  <a:lnTo>
                    <a:pt x="176" y="46"/>
                  </a:lnTo>
                  <a:lnTo>
                    <a:pt x="173" y="38"/>
                  </a:lnTo>
                  <a:lnTo>
                    <a:pt x="170" y="31"/>
                  </a:lnTo>
                  <a:lnTo>
                    <a:pt x="167" y="23"/>
                  </a:lnTo>
                  <a:lnTo>
                    <a:pt x="163" y="18"/>
                  </a:lnTo>
                  <a:lnTo>
                    <a:pt x="157" y="12"/>
                  </a:lnTo>
                  <a:lnTo>
                    <a:pt x="151" y="8"/>
                  </a:lnTo>
                  <a:lnTo>
                    <a:pt x="145" y="4"/>
                  </a:lnTo>
                  <a:lnTo>
                    <a:pt x="138" y="2"/>
                  </a:lnTo>
                  <a:lnTo>
                    <a:pt x="131" y="1"/>
                  </a:lnTo>
                  <a:lnTo>
                    <a:pt x="123"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62" name="Freeform 97"/>
            <p:cNvSpPr>
              <a:spLocks/>
            </p:cNvSpPr>
            <p:nvPr/>
          </p:nvSpPr>
          <p:spPr bwMode="auto">
            <a:xfrm>
              <a:off x="1300" y="2402"/>
              <a:ext cx="80" cy="129"/>
            </a:xfrm>
            <a:custGeom>
              <a:avLst/>
              <a:gdLst>
                <a:gd name="T0" fmla="*/ 7 w 205"/>
                <a:gd name="T1" fmla="*/ 9 h 333"/>
                <a:gd name="T2" fmla="*/ 8 w 205"/>
                <a:gd name="T3" fmla="*/ 9 h 333"/>
                <a:gd name="T4" fmla="*/ 8 w 205"/>
                <a:gd name="T5" fmla="*/ 9 h 333"/>
                <a:gd name="T6" fmla="*/ 9 w 205"/>
                <a:gd name="T7" fmla="*/ 8 h 333"/>
                <a:gd name="T8" fmla="*/ 9 w 205"/>
                <a:gd name="T9" fmla="*/ 8 h 333"/>
                <a:gd name="T10" fmla="*/ 10 w 205"/>
                <a:gd name="T11" fmla="*/ 8 h 333"/>
                <a:gd name="T12" fmla="*/ 10 w 205"/>
                <a:gd name="T13" fmla="*/ 7 h 333"/>
                <a:gd name="T14" fmla="*/ 11 w 205"/>
                <a:gd name="T15" fmla="*/ 7 h 333"/>
                <a:gd name="T16" fmla="*/ 11 w 205"/>
                <a:gd name="T17" fmla="*/ 7 h 333"/>
                <a:gd name="T18" fmla="*/ 11 w 205"/>
                <a:gd name="T19" fmla="*/ 6 h 333"/>
                <a:gd name="T20" fmla="*/ 11 w 205"/>
                <a:gd name="T21" fmla="*/ 6 h 333"/>
                <a:gd name="T22" fmla="*/ 12 w 205"/>
                <a:gd name="T23" fmla="*/ 5 h 333"/>
                <a:gd name="T24" fmla="*/ 12 w 205"/>
                <a:gd name="T25" fmla="*/ 5 h 333"/>
                <a:gd name="T26" fmla="*/ 12 w 205"/>
                <a:gd name="T27" fmla="*/ 4 h 333"/>
                <a:gd name="T28" fmla="*/ 12 w 205"/>
                <a:gd name="T29" fmla="*/ 4 h 333"/>
                <a:gd name="T30" fmla="*/ 12 w 205"/>
                <a:gd name="T31" fmla="*/ 3 h 333"/>
                <a:gd name="T32" fmla="*/ 12 w 205"/>
                <a:gd name="T33" fmla="*/ 3 h 333"/>
                <a:gd name="T34" fmla="*/ 12 w 205"/>
                <a:gd name="T35" fmla="*/ 2 h 333"/>
                <a:gd name="T36" fmla="*/ 12 w 205"/>
                <a:gd name="T37" fmla="*/ 2 h 333"/>
                <a:gd name="T38" fmla="*/ 12 w 205"/>
                <a:gd name="T39" fmla="*/ 1 h 333"/>
                <a:gd name="T40" fmla="*/ 12 w 205"/>
                <a:gd name="T41" fmla="*/ 1 h 333"/>
                <a:gd name="T42" fmla="*/ 12 w 205"/>
                <a:gd name="T43" fmla="*/ 1 h 333"/>
                <a:gd name="T44" fmla="*/ 11 w 205"/>
                <a:gd name="T45" fmla="*/ 0 h 333"/>
                <a:gd name="T46" fmla="*/ 11 w 205"/>
                <a:gd name="T47" fmla="*/ 0 h 333"/>
                <a:gd name="T48" fmla="*/ 11 w 205"/>
                <a:gd name="T49" fmla="*/ 0 h 333"/>
                <a:gd name="T50" fmla="*/ 10 w 205"/>
                <a:gd name="T51" fmla="*/ 0 h 333"/>
                <a:gd name="T52" fmla="*/ 10 w 205"/>
                <a:gd name="T53" fmla="*/ 0 h 333"/>
                <a:gd name="T54" fmla="*/ 5 w 205"/>
                <a:gd name="T55" fmla="*/ 0 h 333"/>
                <a:gd name="T56" fmla="*/ 0 w 205"/>
                <a:gd name="T57" fmla="*/ 19 h 3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5" h="333">
                  <a:moveTo>
                    <a:pt x="123" y="148"/>
                  </a:moveTo>
                  <a:lnTo>
                    <a:pt x="131" y="148"/>
                  </a:lnTo>
                  <a:lnTo>
                    <a:pt x="138" y="146"/>
                  </a:lnTo>
                  <a:lnTo>
                    <a:pt x="146" y="143"/>
                  </a:lnTo>
                  <a:lnTo>
                    <a:pt x="153" y="139"/>
                  </a:lnTo>
                  <a:lnTo>
                    <a:pt x="161" y="135"/>
                  </a:lnTo>
                  <a:lnTo>
                    <a:pt x="168" y="130"/>
                  </a:lnTo>
                  <a:lnTo>
                    <a:pt x="175" y="123"/>
                  </a:lnTo>
                  <a:lnTo>
                    <a:pt x="181" y="116"/>
                  </a:lnTo>
                  <a:lnTo>
                    <a:pt x="186" y="108"/>
                  </a:lnTo>
                  <a:lnTo>
                    <a:pt x="192" y="100"/>
                  </a:lnTo>
                  <a:lnTo>
                    <a:pt x="196" y="91"/>
                  </a:lnTo>
                  <a:lnTo>
                    <a:pt x="200" y="83"/>
                  </a:lnTo>
                  <a:lnTo>
                    <a:pt x="202" y="73"/>
                  </a:lnTo>
                  <a:lnTo>
                    <a:pt x="204" y="65"/>
                  </a:lnTo>
                  <a:lnTo>
                    <a:pt x="205" y="56"/>
                  </a:lnTo>
                  <a:lnTo>
                    <a:pt x="205" y="48"/>
                  </a:lnTo>
                  <a:lnTo>
                    <a:pt x="205" y="39"/>
                  </a:lnTo>
                  <a:lnTo>
                    <a:pt x="203" y="32"/>
                  </a:lnTo>
                  <a:lnTo>
                    <a:pt x="201" y="24"/>
                  </a:lnTo>
                  <a:lnTo>
                    <a:pt x="198" y="18"/>
                  </a:lnTo>
                  <a:lnTo>
                    <a:pt x="194" y="12"/>
                  </a:lnTo>
                  <a:lnTo>
                    <a:pt x="188" y="8"/>
                  </a:lnTo>
                  <a:lnTo>
                    <a:pt x="183" y="4"/>
                  </a:lnTo>
                  <a:lnTo>
                    <a:pt x="177" y="2"/>
                  </a:lnTo>
                  <a:lnTo>
                    <a:pt x="170" y="0"/>
                  </a:lnTo>
                  <a:lnTo>
                    <a:pt x="163" y="0"/>
                  </a:lnTo>
                  <a:lnTo>
                    <a:pt x="89" y="0"/>
                  </a:lnTo>
                  <a:lnTo>
                    <a:pt x="0" y="3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63" name="Line 98"/>
            <p:cNvSpPr>
              <a:spLocks noChangeShapeType="1"/>
            </p:cNvSpPr>
            <p:nvPr/>
          </p:nvSpPr>
          <p:spPr bwMode="auto">
            <a:xfrm flipH="1">
              <a:off x="2350" y="2706"/>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64" name="Freeform 99"/>
            <p:cNvSpPr>
              <a:spLocks/>
            </p:cNvSpPr>
            <p:nvPr/>
          </p:nvSpPr>
          <p:spPr bwMode="auto">
            <a:xfrm>
              <a:off x="2331" y="2674"/>
              <a:ext cx="19" cy="32"/>
            </a:xfrm>
            <a:custGeom>
              <a:avLst/>
              <a:gdLst>
                <a:gd name="T0" fmla="*/ 0 w 48"/>
                <a:gd name="T1" fmla="*/ 0 h 83"/>
                <a:gd name="T2" fmla="*/ 0 w 48"/>
                <a:gd name="T3" fmla="*/ 0 h 83"/>
                <a:gd name="T4" fmla="*/ 0 w 48"/>
                <a:gd name="T5" fmla="*/ 1 h 83"/>
                <a:gd name="T6" fmla="*/ 0 w 48"/>
                <a:gd name="T7" fmla="*/ 2 h 83"/>
                <a:gd name="T8" fmla="*/ 0 w 48"/>
                <a:gd name="T9" fmla="*/ 2 h 83"/>
                <a:gd name="T10" fmla="*/ 0 w 48"/>
                <a:gd name="T11" fmla="*/ 3 h 83"/>
                <a:gd name="T12" fmla="*/ 0 w 48"/>
                <a:gd name="T13" fmla="*/ 3 h 83"/>
                <a:gd name="T14" fmla="*/ 0 w 48"/>
                <a:gd name="T15" fmla="*/ 3 h 83"/>
                <a:gd name="T16" fmla="*/ 1 w 48"/>
                <a:gd name="T17" fmla="*/ 4 h 83"/>
                <a:gd name="T18" fmla="*/ 1 w 48"/>
                <a:gd name="T19" fmla="*/ 4 h 83"/>
                <a:gd name="T20" fmla="*/ 1 w 48"/>
                <a:gd name="T21" fmla="*/ 4 h 83"/>
                <a:gd name="T22" fmla="*/ 2 w 48"/>
                <a:gd name="T23" fmla="*/ 5 h 83"/>
                <a:gd name="T24" fmla="*/ 2 w 48"/>
                <a:gd name="T25" fmla="*/ 5 h 83"/>
                <a:gd name="T26" fmla="*/ 2 w 48"/>
                <a:gd name="T27" fmla="*/ 5 h 83"/>
                <a:gd name="T28" fmla="*/ 3 w 48"/>
                <a:gd name="T29" fmla="*/ 5 h 8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83">
                  <a:moveTo>
                    <a:pt x="3" y="0"/>
                  </a:moveTo>
                  <a:lnTo>
                    <a:pt x="1" y="8"/>
                  </a:lnTo>
                  <a:lnTo>
                    <a:pt x="0" y="18"/>
                  </a:lnTo>
                  <a:lnTo>
                    <a:pt x="0" y="26"/>
                  </a:lnTo>
                  <a:lnTo>
                    <a:pt x="0" y="36"/>
                  </a:lnTo>
                  <a:lnTo>
                    <a:pt x="1" y="43"/>
                  </a:lnTo>
                  <a:lnTo>
                    <a:pt x="4" y="51"/>
                  </a:lnTo>
                  <a:lnTo>
                    <a:pt x="7" y="58"/>
                  </a:lnTo>
                  <a:lnTo>
                    <a:pt x="10" y="65"/>
                  </a:lnTo>
                  <a:lnTo>
                    <a:pt x="16" y="70"/>
                  </a:lnTo>
                  <a:lnTo>
                    <a:pt x="21" y="74"/>
                  </a:lnTo>
                  <a:lnTo>
                    <a:pt x="26" y="78"/>
                  </a:lnTo>
                  <a:lnTo>
                    <a:pt x="33" y="81"/>
                  </a:lnTo>
                  <a:lnTo>
                    <a:pt x="40" y="82"/>
                  </a:lnTo>
                  <a:lnTo>
                    <a:pt x="48"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65" name="Line 100"/>
            <p:cNvSpPr>
              <a:spLocks noChangeShapeType="1"/>
            </p:cNvSpPr>
            <p:nvPr/>
          </p:nvSpPr>
          <p:spPr bwMode="auto">
            <a:xfrm flipV="1">
              <a:off x="2331" y="2608"/>
              <a:ext cx="19"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66" name="Freeform 101"/>
            <p:cNvSpPr>
              <a:spLocks/>
            </p:cNvSpPr>
            <p:nvPr/>
          </p:nvSpPr>
          <p:spPr bwMode="auto">
            <a:xfrm>
              <a:off x="2350" y="2575"/>
              <a:ext cx="36" cy="33"/>
            </a:xfrm>
            <a:custGeom>
              <a:avLst/>
              <a:gdLst>
                <a:gd name="T0" fmla="*/ 6 w 89"/>
                <a:gd name="T1" fmla="*/ 0 h 84"/>
                <a:gd name="T2" fmla="*/ 5 w 89"/>
                <a:gd name="T3" fmla="*/ 0 h 84"/>
                <a:gd name="T4" fmla="*/ 5 w 89"/>
                <a:gd name="T5" fmla="*/ 0 h 84"/>
                <a:gd name="T6" fmla="*/ 4 w 89"/>
                <a:gd name="T7" fmla="*/ 0 h 84"/>
                <a:gd name="T8" fmla="*/ 4 w 89"/>
                <a:gd name="T9" fmla="*/ 0 h 84"/>
                <a:gd name="T10" fmla="*/ 3 w 89"/>
                <a:gd name="T11" fmla="*/ 1 h 84"/>
                <a:gd name="T12" fmla="*/ 3 w 89"/>
                <a:gd name="T13" fmla="*/ 1 h 84"/>
                <a:gd name="T14" fmla="*/ 2 w 89"/>
                <a:gd name="T15" fmla="*/ 2 h 84"/>
                <a:gd name="T16" fmla="*/ 2 w 89"/>
                <a:gd name="T17" fmla="*/ 2 h 84"/>
                <a:gd name="T18" fmla="*/ 2 w 89"/>
                <a:gd name="T19" fmla="*/ 2 h 84"/>
                <a:gd name="T20" fmla="*/ 1 w 89"/>
                <a:gd name="T21" fmla="*/ 3 h 84"/>
                <a:gd name="T22" fmla="*/ 1 w 89"/>
                <a:gd name="T23" fmla="*/ 4 h 84"/>
                <a:gd name="T24" fmla="*/ 0 w 89"/>
                <a:gd name="T25" fmla="*/ 4 h 84"/>
                <a:gd name="T26" fmla="*/ 0 w 89"/>
                <a:gd name="T27" fmla="*/ 4 h 84"/>
                <a:gd name="T28" fmla="*/ 0 w 89"/>
                <a:gd name="T29" fmla="*/ 5 h 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9" h="84">
                  <a:moveTo>
                    <a:pt x="89" y="0"/>
                  </a:moveTo>
                  <a:lnTo>
                    <a:pt x="81" y="1"/>
                  </a:lnTo>
                  <a:lnTo>
                    <a:pt x="73" y="2"/>
                  </a:lnTo>
                  <a:lnTo>
                    <a:pt x="66" y="5"/>
                  </a:lnTo>
                  <a:lnTo>
                    <a:pt x="57" y="8"/>
                  </a:lnTo>
                  <a:lnTo>
                    <a:pt x="50" y="12"/>
                  </a:lnTo>
                  <a:lnTo>
                    <a:pt x="42" y="19"/>
                  </a:lnTo>
                  <a:lnTo>
                    <a:pt x="35" y="24"/>
                  </a:lnTo>
                  <a:lnTo>
                    <a:pt x="28" y="32"/>
                  </a:lnTo>
                  <a:lnTo>
                    <a:pt x="22" y="39"/>
                  </a:lnTo>
                  <a:lnTo>
                    <a:pt x="16" y="47"/>
                  </a:lnTo>
                  <a:lnTo>
                    <a:pt x="10" y="56"/>
                  </a:lnTo>
                  <a:lnTo>
                    <a:pt x="6" y="65"/>
                  </a:lnTo>
                  <a:lnTo>
                    <a:pt x="3" y="74"/>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67" name="Line 102"/>
            <p:cNvSpPr>
              <a:spLocks noChangeShapeType="1"/>
            </p:cNvSpPr>
            <p:nvPr/>
          </p:nvSpPr>
          <p:spPr bwMode="auto">
            <a:xfrm>
              <a:off x="2386" y="2575"/>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68" name="Freeform 103"/>
            <p:cNvSpPr>
              <a:spLocks/>
            </p:cNvSpPr>
            <p:nvPr/>
          </p:nvSpPr>
          <p:spPr bwMode="auto">
            <a:xfrm>
              <a:off x="545" y="2426"/>
              <a:ext cx="57" cy="88"/>
            </a:xfrm>
            <a:custGeom>
              <a:avLst/>
              <a:gdLst>
                <a:gd name="T0" fmla="*/ 9 w 142"/>
                <a:gd name="T1" fmla="*/ 2 h 223"/>
                <a:gd name="T2" fmla="*/ 9 w 142"/>
                <a:gd name="T3" fmla="*/ 1 h 223"/>
                <a:gd name="T4" fmla="*/ 9 w 142"/>
                <a:gd name="T5" fmla="*/ 0 h 223"/>
                <a:gd name="T6" fmla="*/ 9 w 142"/>
                <a:gd name="T7" fmla="*/ 0 h 223"/>
                <a:gd name="T8" fmla="*/ 8 w 142"/>
                <a:gd name="T9" fmla="*/ 0 h 223"/>
                <a:gd name="T10" fmla="*/ 8 w 142"/>
                <a:gd name="T11" fmla="*/ 0 h 223"/>
                <a:gd name="T12" fmla="*/ 7 w 142"/>
                <a:gd name="T13" fmla="*/ 0 h 223"/>
                <a:gd name="T14" fmla="*/ 6 w 142"/>
                <a:gd name="T15" fmla="*/ 0 h 223"/>
                <a:gd name="T16" fmla="*/ 5 w 142"/>
                <a:gd name="T17" fmla="*/ 0 h 223"/>
                <a:gd name="T18" fmla="*/ 5 w 142"/>
                <a:gd name="T19" fmla="*/ 0 h 223"/>
                <a:gd name="T20" fmla="*/ 4 w 142"/>
                <a:gd name="T21" fmla="*/ 1 h 223"/>
                <a:gd name="T22" fmla="*/ 3 w 142"/>
                <a:gd name="T23" fmla="*/ 2 h 223"/>
                <a:gd name="T24" fmla="*/ 3 w 142"/>
                <a:gd name="T25" fmla="*/ 2 h 223"/>
                <a:gd name="T26" fmla="*/ 2 w 142"/>
                <a:gd name="T27" fmla="*/ 3 h 223"/>
                <a:gd name="T28" fmla="*/ 2 w 142"/>
                <a:gd name="T29" fmla="*/ 4 h 223"/>
                <a:gd name="T30" fmla="*/ 1 w 142"/>
                <a:gd name="T31" fmla="*/ 7 h 223"/>
                <a:gd name="T32" fmla="*/ 0 w 142"/>
                <a:gd name="T33" fmla="*/ 9 h 223"/>
                <a:gd name="T34" fmla="*/ 0 w 142"/>
                <a:gd name="T35" fmla="*/ 11 h 223"/>
                <a:gd name="T36" fmla="*/ 0 w 142"/>
                <a:gd name="T37" fmla="*/ 11 h 223"/>
                <a:gd name="T38" fmla="*/ 0 w 142"/>
                <a:gd name="T39" fmla="*/ 12 h 223"/>
                <a:gd name="T40" fmla="*/ 0 w 142"/>
                <a:gd name="T41" fmla="*/ 12 h 223"/>
                <a:gd name="T42" fmla="*/ 0 w 142"/>
                <a:gd name="T43" fmla="*/ 13 h 223"/>
                <a:gd name="T44" fmla="*/ 1 w 142"/>
                <a:gd name="T45" fmla="*/ 13 h 223"/>
                <a:gd name="T46" fmla="*/ 1 w 142"/>
                <a:gd name="T47" fmla="*/ 13 h 223"/>
                <a:gd name="T48" fmla="*/ 2 w 142"/>
                <a:gd name="T49" fmla="*/ 14 h 223"/>
                <a:gd name="T50" fmla="*/ 2 w 142"/>
                <a:gd name="T51" fmla="*/ 14 h 223"/>
                <a:gd name="T52" fmla="*/ 4 w 142"/>
                <a:gd name="T53" fmla="*/ 14 h 223"/>
                <a:gd name="T54" fmla="*/ 4 w 142"/>
                <a:gd name="T55" fmla="*/ 14 h 223"/>
                <a:gd name="T56" fmla="*/ 5 w 142"/>
                <a:gd name="T57" fmla="*/ 13 h 223"/>
                <a:gd name="T58" fmla="*/ 5 w 142"/>
                <a:gd name="T59" fmla="*/ 13 h 223"/>
                <a:gd name="T60" fmla="*/ 6 w 142"/>
                <a:gd name="T61" fmla="*/ 13 h 223"/>
                <a:gd name="T62" fmla="*/ 6 w 142"/>
                <a:gd name="T63" fmla="*/ 12 h 223"/>
                <a:gd name="T64" fmla="*/ 6 w 142"/>
                <a:gd name="T65" fmla="*/ 12 h 223"/>
                <a:gd name="T66" fmla="*/ 6 w 142"/>
                <a:gd name="T67" fmla="*/ 11 h 223"/>
                <a:gd name="T68" fmla="*/ 7 w 142"/>
                <a:gd name="T69" fmla="*/ 8 h 223"/>
                <a:gd name="T70" fmla="*/ 8 w 142"/>
                <a:gd name="T71" fmla="*/ 4 h 223"/>
                <a:gd name="T72" fmla="*/ 9 w 142"/>
                <a:gd name="T73" fmla="*/ 2 h 2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2" h="223">
                  <a:moveTo>
                    <a:pt x="142" y="29"/>
                  </a:moveTo>
                  <a:lnTo>
                    <a:pt x="142" y="25"/>
                  </a:lnTo>
                  <a:lnTo>
                    <a:pt x="142" y="20"/>
                  </a:lnTo>
                  <a:lnTo>
                    <a:pt x="140" y="15"/>
                  </a:lnTo>
                  <a:lnTo>
                    <a:pt x="139" y="11"/>
                  </a:lnTo>
                  <a:lnTo>
                    <a:pt x="137" y="6"/>
                  </a:lnTo>
                  <a:lnTo>
                    <a:pt x="136" y="4"/>
                  </a:lnTo>
                  <a:lnTo>
                    <a:pt x="135" y="3"/>
                  </a:lnTo>
                  <a:lnTo>
                    <a:pt x="133" y="2"/>
                  </a:lnTo>
                  <a:lnTo>
                    <a:pt x="131" y="1"/>
                  </a:lnTo>
                  <a:lnTo>
                    <a:pt x="129" y="0"/>
                  </a:lnTo>
                  <a:lnTo>
                    <a:pt x="127" y="0"/>
                  </a:lnTo>
                  <a:lnTo>
                    <a:pt x="117" y="0"/>
                  </a:lnTo>
                  <a:lnTo>
                    <a:pt x="107" y="0"/>
                  </a:lnTo>
                  <a:lnTo>
                    <a:pt x="98" y="0"/>
                  </a:lnTo>
                  <a:lnTo>
                    <a:pt x="89" y="1"/>
                  </a:lnTo>
                  <a:lnTo>
                    <a:pt x="85" y="2"/>
                  </a:lnTo>
                  <a:lnTo>
                    <a:pt x="80" y="3"/>
                  </a:lnTo>
                  <a:lnTo>
                    <a:pt x="76" y="4"/>
                  </a:lnTo>
                  <a:lnTo>
                    <a:pt x="71" y="6"/>
                  </a:lnTo>
                  <a:lnTo>
                    <a:pt x="67" y="8"/>
                  </a:lnTo>
                  <a:lnTo>
                    <a:pt x="64" y="10"/>
                  </a:lnTo>
                  <a:lnTo>
                    <a:pt x="56" y="17"/>
                  </a:lnTo>
                  <a:lnTo>
                    <a:pt x="50" y="23"/>
                  </a:lnTo>
                  <a:lnTo>
                    <a:pt x="47" y="26"/>
                  </a:lnTo>
                  <a:lnTo>
                    <a:pt x="45" y="30"/>
                  </a:lnTo>
                  <a:lnTo>
                    <a:pt x="35" y="46"/>
                  </a:lnTo>
                  <a:lnTo>
                    <a:pt x="33" y="51"/>
                  </a:lnTo>
                  <a:lnTo>
                    <a:pt x="31" y="55"/>
                  </a:lnTo>
                  <a:lnTo>
                    <a:pt x="29" y="63"/>
                  </a:lnTo>
                  <a:lnTo>
                    <a:pt x="23" y="82"/>
                  </a:lnTo>
                  <a:lnTo>
                    <a:pt x="14" y="118"/>
                  </a:lnTo>
                  <a:lnTo>
                    <a:pt x="8" y="136"/>
                  </a:lnTo>
                  <a:lnTo>
                    <a:pt x="4" y="153"/>
                  </a:lnTo>
                  <a:lnTo>
                    <a:pt x="2" y="162"/>
                  </a:lnTo>
                  <a:lnTo>
                    <a:pt x="0" y="172"/>
                  </a:lnTo>
                  <a:lnTo>
                    <a:pt x="0" y="176"/>
                  </a:lnTo>
                  <a:lnTo>
                    <a:pt x="0" y="181"/>
                  </a:lnTo>
                  <a:lnTo>
                    <a:pt x="0" y="186"/>
                  </a:lnTo>
                  <a:lnTo>
                    <a:pt x="1" y="190"/>
                  </a:lnTo>
                  <a:lnTo>
                    <a:pt x="2" y="194"/>
                  </a:lnTo>
                  <a:lnTo>
                    <a:pt x="3" y="199"/>
                  </a:lnTo>
                  <a:lnTo>
                    <a:pt x="4" y="203"/>
                  </a:lnTo>
                  <a:lnTo>
                    <a:pt x="6" y="207"/>
                  </a:lnTo>
                  <a:lnTo>
                    <a:pt x="10" y="211"/>
                  </a:lnTo>
                  <a:lnTo>
                    <a:pt x="13" y="215"/>
                  </a:lnTo>
                  <a:lnTo>
                    <a:pt x="16" y="218"/>
                  </a:lnTo>
                  <a:lnTo>
                    <a:pt x="20" y="220"/>
                  </a:lnTo>
                  <a:lnTo>
                    <a:pt x="24" y="222"/>
                  </a:lnTo>
                  <a:lnTo>
                    <a:pt x="29" y="222"/>
                  </a:lnTo>
                  <a:lnTo>
                    <a:pt x="34" y="223"/>
                  </a:lnTo>
                  <a:lnTo>
                    <a:pt x="38" y="223"/>
                  </a:lnTo>
                  <a:lnTo>
                    <a:pt x="48" y="222"/>
                  </a:lnTo>
                  <a:lnTo>
                    <a:pt x="56" y="223"/>
                  </a:lnTo>
                  <a:lnTo>
                    <a:pt x="62" y="223"/>
                  </a:lnTo>
                  <a:lnTo>
                    <a:pt x="66" y="222"/>
                  </a:lnTo>
                  <a:lnTo>
                    <a:pt x="70" y="221"/>
                  </a:lnTo>
                  <a:lnTo>
                    <a:pt x="74" y="219"/>
                  </a:lnTo>
                  <a:lnTo>
                    <a:pt x="79" y="216"/>
                  </a:lnTo>
                  <a:lnTo>
                    <a:pt x="82" y="214"/>
                  </a:lnTo>
                  <a:lnTo>
                    <a:pt x="85" y="210"/>
                  </a:lnTo>
                  <a:lnTo>
                    <a:pt x="88" y="206"/>
                  </a:lnTo>
                  <a:lnTo>
                    <a:pt x="91" y="203"/>
                  </a:lnTo>
                  <a:lnTo>
                    <a:pt x="94" y="199"/>
                  </a:lnTo>
                  <a:lnTo>
                    <a:pt x="96" y="194"/>
                  </a:lnTo>
                  <a:lnTo>
                    <a:pt x="98" y="190"/>
                  </a:lnTo>
                  <a:lnTo>
                    <a:pt x="101" y="182"/>
                  </a:lnTo>
                  <a:lnTo>
                    <a:pt x="103" y="173"/>
                  </a:lnTo>
                  <a:lnTo>
                    <a:pt x="109" y="155"/>
                  </a:lnTo>
                  <a:lnTo>
                    <a:pt x="113" y="137"/>
                  </a:lnTo>
                  <a:lnTo>
                    <a:pt x="121" y="101"/>
                  </a:lnTo>
                  <a:lnTo>
                    <a:pt x="132" y="66"/>
                  </a:lnTo>
                  <a:lnTo>
                    <a:pt x="137" y="47"/>
                  </a:lnTo>
                  <a:lnTo>
                    <a:pt x="140"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69" name="Freeform 104"/>
            <p:cNvSpPr>
              <a:spLocks/>
            </p:cNvSpPr>
            <p:nvPr/>
          </p:nvSpPr>
          <p:spPr bwMode="auto">
            <a:xfrm>
              <a:off x="586" y="2495"/>
              <a:ext cx="5" cy="19"/>
            </a:xfrm>
            <a:custGeom>
              <a:avLst/>
              <a:gdLst>
                <a:gd name="T0" fmla="*/ 0 w 14"/>
                <a:gd name="T1" fmla="*/ 0 h 46"/>
                <a:gd name="T2" fmla="*/ 0 w 14"/>
                <a:gd name="T3" fmla="*/ 0 h 46"/>
                <a:gd name="T4" fmla="*/ 0 w 14"/>
                <a:gd name="T5" fmla="*/ 1 h 46"/>
                <a:gd name="T6" fmla="*/ 0 w 14"/>
                <a:gd name="T7" fmla="*/ 1 h 46"/>
                <a:gd name="T8" fmla="*/ 0 w 14"/>
                <a:gd name="T9" fmla="*/ 2 h 46"/>
                <a:gd name="T10" fmla="*/ 0 w 14"/>
                <a:gd name="T11" fmla="*/ 2 h 46"/>
                <a:gd name="T12" fmla="*/ 0 w 14"/>
                <a:gd name="T13" fmla="*/ 2 h 46"/>
                <a:gd name="T14" fmla="*/ 0 w 14"/>
                <a:gd name="T15" fmla="*/ 2 h 46"/>
                <a:gd name="T16" fmla="*/ 0 w 14"/>
                <a:gd name="T17" fmla="*/ 2 h 46"/>
                <a:gd name="T18" fmla="*/ 0 w 14"/>
                <a:gd name="T19" fmla="*/ 3 h 46"/>
                <a:gd name="T20" fmla="*/ 0 w 14"/>
                <a:gd name="T21" fmla="*/ 3 h 46"/>
                <a:gd name="T22" fmla="*/ 1 w 14"/>
                <a:gd name="T23" fmla="*/ 3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 h="46">
                  <a:moveTo>
                    <a:pt x="2" y="0"/>
                  </a:moveTo>
                  <a:lnTo>
                    <a:pt x="0" y="7"/>
                  </a:lnTo>
                  <a:lnTo>
                    <a:pt x="0" y="13"/>
                  </a:lnTo>
                  <a:lnTo>
                    <a:pt x="0" y="18"/>
                  </a:lnTo>
                  <a:lnTo>
                    <a:pt x="0" y="22"/>
                  </a:lnTo>
                  <a:lnTo>
                    <a:pt x="1" y="25"/>
                  </a:lnTo>
                  <a:lnTo>
                    <a:pt x="2" y="28"/>
                  </a:lnTo>
                  <a:lnTo>
                    <a:pt x="3" y="31"/>
                  </a:lnTo>
                  <a:lnTo>
                    <a:pt x="6" y="36"/>
                  </a:lnTo>
                  <a:lnTo>
                    <a:pt x="10" y="42"/>
                  </a:lnTo>
                  <a:lnTo>
                    <a:pt x="12" y="44"/>
                  </a:lnTo>
                  <a:lnTo>
                    <a:pt x="14"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70" name="Line 105"/>
            <p:cNvSpPr>
              <a:spLocks noChangeShapeType="1"/>
            </p:cNvSpPr>
            <p:nvPr/>
          </p:nvSpPr>
          <p:spPr bwMode="auto">
            <a:xfrm flipH="1">
              <a:off x="638" y="2382"/>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71" name="Freeform 106"/>
            <p:cNvSpPr>
              <a:spLocks/>
            </p:cNvSpPr>
            <p:nvPr/>
          </p:nvSpPr>
          <p:spPr bwMode="auto">
            <a:xfrm>
              <a:off x="1056" y="1992"/>
              <a:ext cx="58" cy="129"/>
            </a:xfrm>
            <a:custGeom>
              <a:avLst/>
              <a:gdLst>
                <a:gd name="T0" fmla="*/ 5 w 149"/>
                <a:gd name="T1" fmla="*/ 0 h 333"/>
                <a:gd name="T2" fmla="*/ 0 w 149"/>
                <a:gd name="T3" fmla="*/ 19 h 333"/>
                <a:gd name="T4" fmla="*/ 4 w 149"/>
                <a:gd name="T5" fmla="*/ 19 h 333"/>
                <a:gd name="T6" fmla="*/ 4 w 149"/>
                <a:gd name="T7" fmla="*/ 19 h 333"/>
                <a:gd name="T8" fmla="*/ 4 w 149"/>
                <a:gd name="T9" fmla="*/ 19 h 333"/>
                <a:gd name="T10" fmla="*/ 5 w 149"/>
                <a:gd name="T11" fmla="*/ 19 h 333"/>
                <a:gd name="T12" fmla="*/ 5 w 149"/>
                <a:gd name="T13" fmla="*/ 19 h 333"/>
                <a:gd name="T14" fmla="*/ 5 w 149"/>
                <a:gd name="T15" fmla="*/ 19 h 333"/>
                <a:gd name="T16" fmla="*/ 5 w 149"/>
                <a:gd name="T17" fmla="*/ 18 h 333"/>
                <a:gd name="T18" fmla="*/ 6 w 149"/>
                <a:gd name="T19" fmla="*/ 18 h 333"/>
                <a:gd name="T20" fmla="*/ 6 w 149"/>
                <a:gd name="T21" fmla="*/ 17 h 333"/>
                <a:gd name="T22" fmla="*/ 7 w 149"/>
                <a:gd name="T23" fmla="*/ 17 h 333"/>
                <a:gd name="T24" fmla="*/ 7 w 149"/>
                <a:gd name="T25" fmla="*/ 17 h 333"/>
                <a:gd name="T26" fmla="*/ 7 w 149"/>
                <a:gd name="T27" fmla="*/ 16 h 333"/>
                <a:gd name="T28" fmla="*/ 7 w 149"/>
                <a:gd name="T29" fmla="*/ 15 h 333"/>
                <a:gd name="T30" fmla="*/ 9 w 149"/>
                <a:gd name="T31" fmla="*/ 10 h 333"/>
                <a:gd name="T32" fmla="*/ 9 w 149"/>
                <a:gd name="T33" fmla="*/ 10 h 333"/>
                <a:gd name="T34" fmla="*/ 9 w 149"/>
                <a:gd name="T35" fmla="*/ 9 h 333"/>
                <a:gd name="T36" fmla="*/ 9 w 149"/>
                <a:gd name="T37" fmla="*/ 9 h 333"/>
                <a:gd name="T38" fmla="*/ 9 w 149"/>
                <a:gd name="T39" fmla="*/ 9 h 333"/>
                <a:gd name="T40" fmla="*/ 9 w 149"/>
                <a:gd name="T41" fmla="*/ 8 h 333"/>
                <a:gd name="T42" fmla="*/ 9 w 149"/>
                <a:gd name="T43" fmla="*/ 7 h 333"/>
                <a:gd name="T44" fmla="*/ 8 w 149"/>
                <a:gd name="T45" fmla="*/ 7 h 333"/>
                <a:gd name="T46" fmla="*/ 8 w 149"/>
                <a:gd name="T47" fmla="*/ 7 h 333"/>
                <a:gd name="T48" fmla="*/ 8 w 149"/>
                <a:gd name="T49" fmla="*/ 7 h 333"/>
                <a:gd name="T50" fmla="*/ 7 w 149"/>
                <a:gd name="T51" fmla="*/ 7 h 333"/>
                <a:gd name="T52" fmla="*/ 7 w 149"/>
                <a:gd name="T53" fmla="*/ 7 h 333"/>
                <a:gd name="T54" fmla="*/ 7 w 149"/>
                <a:gd name="T55" fmla="*/ 7 h 333"/>
                <a:gd name="T56" fmla="*/ 4 w 149"/>
                <a:gd name="T57" fmla="*/ 7 h 3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9" h="333">
                  <a:moveTo>
                    <a:pt x="89" y="0"/>
                  </a:moveTo>
                  <a:lnTo>
                    <a:pt x="0" y="333"/>
                  </a:lnTo>
                  <a:lnTo>
                    <a:pt x="58" y="333"/>
                  </a:lnTo>
                  <a:lnTo>
                    <a:pt x="64" y="333"/>
                  </a:lnTo>
                  <a:lnTo>
                    <a:pt x="70" y="331"/>
                  </a:lnTo>
                  <a:lnTo>
                    <a:pt x="77" y="329"/>
                  </a:lnTo>
                  <a:lnTo>
                    <a:pt x="83" y="325"/>
                  </a:lnTo>
                  <a:lnTo>
                    <a:pt x="89" y="321"/>
                  </a:lnTo>
                  <a:lnTo>
                    <a:pt x="95" y="314"/>
                  </a:lnTo>
                  <a:lnTo>
                    <a:pt x="101" y="308"/>
                  </a:lnTo>
                  <a:lnTo>
                    <a:pt x="105" y="301"/>
                  </a:lnTo>
                  <a:lnTo>
                    <a:pt x="111" y="294"/>
                  </a:lnTo>
                  <a:lnTo>
                    <a:pt x="115" y="285"/>
                  </a:lnTo>
                  <a:lnTo>
                    <a:pt x="118" y="277"/>
                  </a:lnTo>
                  <a:lnTo>
                    <a:pt x="120" y="268"/>
                  </a:lnTo>
                  <a:lnTo>
                    <a:pt x="146" y="176"/>
                  </a:lnTo>
                  <a:lnTo>
                    <a:pt x="147" y="167"/>
                  </a:lnTo>
                  <a:lnTo>
                    <a:pt x="148" y="159"/>
                  </a:lnTo>
                  <a:lnTo>
                    <a:pt x="149" y="151"/>
                  </a:lnTo>
                  <a:lnTo>
                    <a:pt x="148" y="144"/>
                  </a:lnTo>
                  <a:lnTo>
                    <a:pt x="147" y="136"/>
                  </a:lnTo>
                  <a:lnTo>
                    <a:pt x="145" y="130"/>
                  </a:lnTo>
                  <a:lnTo>
                    <a:pt x="142" y="125"/>
                  </a:lnTo>
                  <a:lnTo>
                    <a:pt x="137" y="119"/>
                  </a:lnTo>
                  <a:lnTo>
                    <a:pt x="133" y="116"/>
                  </a:lnTo>
                  <a:lnTo>
                    <a:pt x="129" y="113"/>
                  </a:lnTo>
                  <a:lnTo>
                    <a:pt x="124" y="112"/>
                  </a:lnTo>
                  <a:lnTo>
                    <a:pt x="117" y="111"/>
                  </a:lnTo>
                  <a:lnTo>
                    <a:pt x="60"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72" name="Line 107"/>
            <p:cNvSpPr>
              <a:spLocks noChangeShapeType="1"/>
            </p:cNvSpPr>
            <p:nvPr/>
          </p:nvSpPr>
          <p:spPr bwMode="auto">
            <a:xfrm flipH="1">
              <a:off x="1130" y="1992"/>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73" name="Line 108"/>
            <p:cNvSpPr>
              <a:spLocks noChangeShapeType="1"/>
            </p:cNvSpPr>
            <p:nvPr/>
          </p:nvSpPr>
          <p:spPr bwMode="auto">
            <a:xfrm flipH="1">
              <a:off x="2471" y="3649"/>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74" name="Freeform 109"/>
            <p:cNvSpPr>
              <a:spLocks/>
            </p:cNvSpPr>
            <p:nvPr/>
          </p:nvSpPr>
          <p:spPr bwMode="auto">
            <a:xfrm>
              <a:off x="2460" y="3624"/>
              <a:ext cx="11" cy="25"/>
            </a:xfrm>
            <a:custGeom>
              <a:avLst/>
              <a:gdLst>
                <a:gd name="T0" fmla="*/ 0 w 31"/>
                <a:gd name="T1" fmla="*/ 0 h 65"/>
                <a:gd name="T2" fmla="*/ 0 w 31"/>
                <a:gd name="T3" fmla="*/ 0 h 65"/>
                <a:gd name="T4" fmla="*/ 0 w 31"/>
                <a:gd name="T5" fmla="*/ 1 h 65"/>
                <a:gd name="T6" fmla="*/ 0 w 31"/>
                <a:gd name="T7" fmla="*/ 1 h 65"/>
                <a:gd name="T8" fmla="*/ 0 w 31"/>
                <a:gd name="T9" fmla="*/ 2 h 65"/>
                <a:gd name="T10" fmla="*/ 0 w 31"/>
                <a:gd name="T11" fmla="*/ 2 h 65"/>
                <a:gd name="T12" fmla="*/ 0 w 31"/>
                <a:gd name="T13" fmla="*/ 3 h 65"/>
                <a:gd name="T14" fmla="*/ 0 w 31"/>
                <a:gd name="T15" fmla="*/ 3 h 65"/>
                <a:gd name="T16" fmla="*/ 0 w 31"/>
                <a:gd name="T17" fmla="*/ 3 h 65"/>
                <a:gd name="T18" fmla="*/ 1 w 31"/>
                <a:gd name="T19" fmla="*/ 3 h 65"/>
                <a:gd name="T20" fmla="*/ 1 w 31"/>
                <a:gd name="T21" fmla="*/ 3 h 65"/>
                <a:gd name="T22" fmla="*/ 1 w 31"/>
                <a:gd name="T23" fmla="*/ 4 h 65"/>
                <a:gd name="T24" fmla="*/ 1 w 31"/>
                <a:gd name="T25" fmla="*/ 4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65">
                  <a:moveTo>
                    <a:pt x="3" y="0"/>
                  </a:moveTo>
                  <a:lnTo>
                    <a:pt x="1" y="9"/>
                  </a:lnTo>
                  <a:lnTo>
                    <a:pt x="0" y="16"/>
                  </a:lnTo>
                  <a:lnTo>
                    <a:pt x="0" y="24"/>
                  </a:lnTo>
                  <a:lnTo>
                    <a:pt x="1" y="32"/>
                  </a:lnTo>
                  <a:lnTo>
                    <a:pt x="2" y="39"/>
                  </a:lnTo>
                  <a:lnTo>
                    <a:pt x="4" y="46"/>
                  </a:lnTo>
                  <a:lnTo>
                    <a:pt x="7" y="51"/>
                  </a:lnTo>
                  <a:lnTo>
                    <a:pt x="10" y="56"/>
                  </a:lnTo>
                  <a:lnTo>
                    <a:pt x="15" y="60"/>
                  </a:lnTo>
                  <a:lnTo>
                    <a:pt x="20" y="63"/>
                  </a:lnTo>
                  <a:lnTo>
                    <a:pt x="25" y="64"/>
                  </a:lnTo>
                  <a:lnTo>
                    <a:pt x="31"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75" name="Line 110"/>
            <p:cNvSpPr>
              <a:spLocks noChangeShapeType="1"/>
            </p:cNvSpPr>
            <p:nvPr/>
          </p:nvSpPr>
          <p:spPr bwMode="auto">
            <a:xfrm flipV="1">
              <a:off x="2460" y="3586"/>
              <a:ext cx="11"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76" name="Freeform 111"/>
            <p:cNvSpPr>
              <a:spLocks/>
            </p:cNvSpPr>
            <p:nvPr/>
          </p:nvSpPr>
          <p:spPr bwMode="auto">
            <a:xfrm>
              <a:off x="2471" y="3561"/>
              <a:ext cx="25" cy="25"/>
            </a:xfrm>
            <a:custGeom>
              <a:avLst/>
              <a:gdLst>
                <a:gd name="T0" fmla="*/ 4 w 63"/>
                <a:gd name="T1" fmla="*/ 0 h 65"/>
                <a:gd name="T2" fmla="*/ 4 w 63"/>
                <a:gd name="T3" fmla="*/ 0 h 65"/>
                <a:gd name="T4" fmla="*/ 3 w 63"/>
                <a:gd name="T5" fmla="*/ 0 h 65"/>
                <a:gd name="T6" fmla="*/ 3 w 63"/>
                <a:gd name="T7" fmla="*/ 0 h 65"/>
                <a:gd name="T8" fmla="*/ 2 w 63"/>
                <a:gd name="T9" fmla="*/ 0 h 65"/>
                <a:gd name="T10" fmla="*/ 2 w 63"/>
                <a:gd name="T11" fmla="*/ 1 h 65"/>
                <a:gd name="T12" fmla="*/ 2 w 63"/>
                <a:gd name="T13" fmla="*/ 1 h 65"/>
                <a:gd name="T14" fmla="*/ 1 w 63"/>
                <a:gd name="T15" fmla="*/ 2 h 65"/>
                <a:gd name="T16" fmla="*/ 1 w 63"/>
                <a:gd name="T17" fmla="*/ 2 h 65"/>
                <a:gd name="T18" fmla="*/ 1 w 63"/>
                <a:gd name="T19" fmla="*/ 2 h 65"/>
                <a:gd name="T20" fmla="*/ 0 w 63"/>
                <a:gd name="T21" fmla="*/ 3 h 65"/>
                <a:gd name="T22" fmla="*/ 0 w 63"/>
                <a:gd name="T23" fmla="*/ 3 h 65"/>
                <a:gd name="T24" fmla="*/ 0 w 63"/>
                <a:gd name="T25" fmla="*/ 4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 h="65">
                  <a:moveTo>
                    <a:pt x="63" y="0"/>
                  </a:moveTo>
                  <a:lnTo>
                    <a:pt x="58" y="0"/>
                  </a:lnTo>
                  <a:lnTo>
                    <a:pt x="51" y="3"/>
                  </a:lnTo>
                  <a:lnTo>
                    <a:pt x="45" y="5"/>
                  </a:lnTo>
                  <a:lnTo>
                    <a:pt x="39" y="9"/>
                  </a:lnTo>
                  <a:lnTo>
                    <a:pt x="32" y="13"/>
                  </a:lnTo>
                  <a:lnTo>
                    <a:pt x="26" y="20"/>
                  </a:lnTo>
                  <a:lnTo>
                    <a:pt x="21" y="26"/>
                  </a:lnTo>
                  <a:lnTo>
                    <a:pt x="15" y="32"/>
                  </a:lnTo>
                  <a:lnTo>
                    <a:pt x="11" y="40"/>
                  </a:lnTo>
                  <a:lnTo>
                    <a:pt x="7" y="48"/>
                  </a:lnTo>
                  <a:lnTo>
                    <a:pt x="4" y="57"/>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77" name="Line 112"/>
            <p:cNvSpPr>
              <a:spLocks noChangeShapeType="1"/>
            </p:cNvSpPr>
            <p:nvPr/>
          </p:nvSpPr>
          <p:spPr bwMode="auto">
            <a:xfrm>
              <a:off x="2496" y="3561"/>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78" name="Line 113"/>
            <p:cNvSpPr>
              <a:spLocks noChangeShapeType="1"/>
            </p:cNvSpPr>
            <p:nvPr/>
          </p:nvSpPr>
          <p:spPr bwMode="auto">
            <a:xfrm flipH="1">
              <a:off x="1603" y="1753"/>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79" name="Freeform 114"/>
            <p:cNvSpPr>
              <a:spLocks/>
            </p:cNvSpPr>
            <p:nvPr/>
          </p:nvSpPr>
          <p:spPr bwMode="auto">
            <a:xfrm>
              <a:off x="1592" y="1728"/>
              <a:ext cx="11" cy="25"/>
            </a:xfrm>
            <a:custGeom>
              <a:avLst/>
              <a:gdLst>
                <a:gd name="T0" fmla="*/ 0 w 32"/>
                <a:gd name="T1" fmla="*/ 0 h 65"/>
                <a:gd name="T2" fmla="*/ 0 w 32"/>
                <a:gd name="T3" fmla="*/ 0 h 65"/>
                <a:gd name="T4" fmla="*/ 0 w 32"/>
                <a:gd name="T5" fmla="*/ 1 h 65"/>
                <a:gd name="T6" fmla="*/ 0 w 32"/>
                <a:gd name="T7" fmla="*/ 2 h 65"/>
                <a:gd name="T8" fmla="*/ 0 w 32"/>
                <a:gd name="T9" fmla="*/ 2 h 65"/>
                <a:gd name="T10" fmla="*/ 0 w 32"/>
                <a:gd name="T11" fmla="*/ 2 h 65"/>
                <a:gd name="T12" fmla="*/ 0 w 32"/>
                <a:gd name="T13" fmla="*/ 3 h 65"/>
                <a:gd name="T14" fmla="*/ 0 w 32"/>
                <a:gd name="T15" fmla="*/ 3 h 65"/>
                <a:gd name="T16" fmla="*/ 0 w 32"/>
                <a:gd name="T17" fmla="*/ 3 h 65"/>
                <a:gd name="T18" fmla="*/ 1 w 32"/>
                <a:gd name="T19" fmla="*/ 3 h 65"/>
                <a:gd name="T20" fmla="*/ 1 w 32"/>
                <a:gd name="T21" fmla="*/ 3 h 65"/>
                <a:gd name="T22" fmla="*/ 1 w 32"/>
                <a:gd name="T23" fmla="*/ 4 h 65"/>
                <a:gd name="T24" fmla="*/ 1 w 32"/>
                <a:gd name="T25" fmla="*/ 4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65">
                  <a:moveTo>
                    <a:pt x="3" y="0"/>
                  </a:moveTo>
                  <a:lnTo>
                    <a:pt x="1" y="9"/>
                  </a:lnTo>
                  <a:lnTo>
                    <a:pt x="0" y="17"/>
                  </a:lnTo>
                  <a:lnTo>
                    <a:pt x="0" y="25"/>
                  </a:lnTo>
                  <a:lnTo>
                    <a:pt x="1" y="32"/>
                  </a:lnTo>
                  <a:lnTo>
                    <a:pt x="2" y="40"/>
                  </a:lnTo>
                  <a:lnTo>
                    <a:pt x="4" y="46"/>
                  </a:lnTo>
                  <a:lnTo>
                    <a:pt x="7" y="51"/>
                  </a:lnTo>
                  <a:lnTo>
                    <a:pt x="11" y="57"/>
                  </a:lnTo>
                  <a:lnTo>
                    <a:pt x="15" y="60"/>
                  </a:lnTo>
                  <a:lnTo>
                    <a:pt x="20" y="63"/>
                  </a:lnTo>
                  <a:lnTo>
                    <a:pt x="26" y="64"/>
                  </a:lnTo>
                  <a:lnTo>
                    <a:pt x="32"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80" name="Line 115"/>
            <p:cNvSpPr>
              <a:spLocks noChangeShapeType="1"/>
            </p:cNvSpPr>
            <p:nvPr/>
          </p:nvSpPr>
          <p:spPr bwMode="auto">
            <a:xfrm flipV="1">
              <a:off x="1592" y="1690"/>
              <a:ext cx="11"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81" name="Freeform 116"/>
            <p:cNvSpPr>
              <a:spLocks/>
            </p:cNvSpPr>
            <p:nvPr/>
          </p:nvSpPr>
          <p:spPr bwMode="auto">
            <a:xfrm>
              <a:off x="1603" y="1665"/>
              <a:ext cx="24" cy="25"/>
            </a:xfrm>
            <a:custGeom>
              <a:avLst/>
              <a:gdLst>
                <a:gd name="T0" fmla="*/ 3 w 63"/>
                <a:gd name="T1" fmla="*/ 0 h 65"/>
                <a:gd name="T2" fmla="*/ 3 w 63"/>
                <a:gd name="T3" fmla="*/ 0 h 65"/>
                <a:gd name="T4" fmla="*/ 3 w 63"/>
                <a:gd name="T5" fmla="*/ 0 h 65"/>
                <a:gd name="T6" fmla="*/ 2 w 63"/>
                <a:gd name="T7" fmla="*/ 0 h 65"/>
                <a:gd name="T8" fmla="*/ 2 w 63"/>
                <a:gd name="T9" fmla="*/ 0 h 65"/>
                <a:gd name="T10" fmla="*/ 2 w 63"/>
                <a:gd name="T11" fmla="*/ 1 h 65"/>
                <a:gd name="T12" fmla="*/ 2 w 63"/>
                <a:gd name="T13" fmla="*/ 1 h 65"/>
                <a:gd name="T14" fmla="*/ 1 w 63"/>
                <a:gd name="T15" fmla="*/ 2 h 65"/>
                <a:gd name="T16" fmla="*/ 1 w 63"/>
                <a:gd name="T17" fmla="*/ 2 h 65"/>
                <a:gd name="T18" fmla="*/ 0 w 63"/>
                <a:gd name="T19" fmla="*/ 2 h 65"/>
                <a:gd name="T20" fmla="*/ 0 w 63"/>
                <a:gd name="T21" fmla="*/ 3 h 65"/>
                <a:gd name="T22" fmla="*/ 0 w 63"/>
                <a:gd name="T23" fmla="*/ 3 h 65"/>
                <a:gd name="T24" fmla="*/ 0 w 63"/>
                <a:gd name="T25" fmla="*/ 4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 h="65">
                  <a:moveTo>
                    <a:pt x="63" y="0"/>
                  </a:moveTo>
                  <a:lnTo>
                    <a:pt x="56" y="0"/>
                  </a:lnTo>
                  <a:lnTo>
                    <a:pt x="50" y="2"/>
                  </a:lnTo>
                  <a:lnTo>
                    <a:pt x="43" y="5"/>
                  </a:lnTo>
                  <a:lnTo>
                    <a:pt x="37" y="8"/>
                  </a:lnTo>
                  <a:lnTo>
                    <a:pt x="31" y="14"/>
                  </a:lnTo>
                  <a:lnTo>
                    <a:pt x="25" y="19"/>
                  </a:lnTo>
                  <a:lnTo>
                    <a:pt x="19" y="25"/>
                  </a:lnTo>
                  <a:lnTo>
                    <a:pt x="14" y="32"/>
                  </a:lnTo>
                  <a:lnTo>
                    <a:pt x="9" y="40"/>
                  </a:lnTo>
                  <a:lnTo>
                    <a:pt x="5" y="48"/>
                  </a:lnTo>
                  <a:lnTo>
                    <a:pt x="2" y="56"/>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82" name="Line 117"/>
            <p:cNvSpPr>
              <a:spLocks noChangeShapeType="1"/>
            </p:cNvSpPr>
            <p:nvPr/>
          </p:nvSpPr>
          <p:spPr bwMode="auto">
            <a:xfrm>
              <a:off x="1627" y="1665"/>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83" name="Line 118"/>
            <p:cNvSpPr>
              <a:spLocks noChangeShapeType="1"/>
            </p:cNvSpPr>
            <p:nvPr/>
          </p:nvSpPr>
          <p:spPr bwMode="auto">
            <a:xfrm flipH="1">
              <a:off x="1660" y="1621"/>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84" name="Freeform 119"/>
            <p:cNvSpPr>
              <a:spLocks/>
            </p:cNvSpPr>
            <p:nvPr/>
          </p:nvSpPr>
          <p:spPr bwMode="auto">
            <a:xfrm>
              <a:off x="2034" y="2250"/>
              <a:ext cx="58" cy="132"/>
            </a:xfrm>
            <a:custGeom>
              <a:avLst/>
              <a:gdLst>
                <a:gd name="T0" fmla="*/ 5 w 149"/>
                <a:gd name="T1" fmla="*/ 0 h 335"/>
                <a:gd name="T2" fmla="*/ 0 w 149"/>
                <a:gd name="T3" fmla="*/ 20 h 335"/>
                <a:gd name="T4" fmla="*/ 4 w 149"/>
                <a:gd name="T5" fmla="*/ 20 h 335"/>
                <a:gd name="T6" fmla="*/ 4 w 149"/>
                <a:gd name="T7" fmla="*/ 20 h 335"/>
                <a:gd name="T8" fmla="*/ 4 w 149"/>
                <a:gd name="T9" fmla="*/ 20 h 335"/>
                <a:gd name="T10" fmla="*/ 5 w 149"/>
                <a:gd name="T11" fmla="*/ 20 h 335"/>
                <a:gd name="T12" fmla="*/ 5 w 149"/>
                <a:gd name="T13" fmla="*/ 20 h 335"/>
                <a:gd name="T14" fmla="*/ 5 w 149"/>
                <a:gd name="T15" fmla="*/ 20 h 335"/>
                <a:gd name="T16" fmla="*/ 5 w 149"/>
                <a:gd name="T17" fmla="*/ 19 h 335"/>
                <a:gd name="T18" fmla="*/ 6 w 149"/>
                <a:gd name="T19" fmla="*/ 19 h 335"/>
                <a:gd name="T20" fmla="*/ 6 w 149"/>
                <a:gd name="T21" fmla="*/ 19 h 335"/>
                <a:gd name="T22" fmla="*/ 7 w 149"/>
                <a:gd name="T23" fmla="*/ 18 h 335"/>
                <a:gd name="T24" fmla="*/ 7 w 149"/>
                <a:gd name="T25" fmla="*/ 18 h 335"/>
                <a:gd name="T26" fmla="*/ 7 w 149"/>
                <a:gd name="T27" fmla="*/ 17 h 335"/>
                <a:gd name="T28" fmla="*/ 7 w 149"/>
                <a:gd name="T29" fmla="*/ 17 h 335"/>
                <a:gd name="T30" fmla="*/ 9 w 149"/>
                <a:gd name="T31" fmla="*/ 11 h 335"/>
                <a:gd name="T32" fmla="*/ 9 w 149"/>
                <a:gd name="T33" fmla="*/ 10 h 335"/>
                <a:gd name="T34" fmla="*/ 9 w 149"/>
                <a:gd name="T35" fmla="*/ 10 h 335"/>
                <a:gd name="T36" fmla="*/ 9 w 149"/>
                <a:gd name="T37" fmla="*/ 9 h 335"/>
                <a:gd name="T38" fmla="*/ 9 w 149"/>
                <a:gd name="T39" fmla="*/ 9 h 335"/>
                <a:gd name="T40" fmla="*/ 9 w 149"/>
                <a:gd name="T41" fmla="*/ 8 h 335"/>
                <a:gd name="T42" fmla="*/ 9 w 149"/>
                <a:gd name="T43" fmla="*/ 8 h 335"/>
                <a:gd name="T44" fmla="*/ 8 w 149"/>
                <a:gd name="T45" fmla="*/ 7 h 335"/>
                <a:gd name="T46" fmla="*/ 8 w 149"/>
                <a:gd name="T47" fmla="*/ 7 h 335"/>
                <a:gd name="T48" fmla="*/ 8 w 149"/>
                <a:gd name="T49" fmla="*/ 7 h 335"/>
                <a:gd name="T50" fmla="*/ 7 w 149"/>
                <a:gd name="T51" fmla="*/ 7 h 335"/>
                <a:gd name="T52" fmla="*/ 7 w 149"/>
                <a:gd name="T53" fmla="*/ 7 h 335"/>
                <a:gd name="T54" fmla="*/ 7 w 149"/>
                <a:gd name="T55" fmla="*/ 7 h 335"/>
                <a:gd name="T56" fmla="*/ 4 w 149"/>
                <a:gd name="T57" fmla="*/ 7 h 3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9" h="335">
                  <a:moveTo>
                    <a:pt x="89" y="0"/>
                  </a:moveTo>
                  <a:lnTo>
                    <a:pt x="0" y="335"/>
                  </a:lnTo>
                  <a:lnTo>
                    <a:pt x="58" y="335"/>
                  </a:lnTo>
                  <a:lnTo>
                    <a:pt x="64" y="333"/>
                  </a:lnTo>
                  <a:lnTo>
                    <a:pt x="70" y="332"/>
                  </a:lnTo>
                  <a:lnTo>
                    <a:pt x="76" y="329"/>
                  </a:lnTo>
                  <a:lnTo>
                    <a:pt x="83" y="326"/>
                  </a:lnTo>
                  <a:lnTo>
                    <a:pt x="89" y="321"/>
                  </a:lnTo>
                  <a:lnTo>
                    <a:pt x="94" y="315"/>
                  </a:lnTo>
                  <a:lnTo>
                    <a:pt x="101" y="309"/>
                  </a:lnTo>
                  <a:lnTo>
                    <a:pt x="106" y="302"/>
                  </a:lnTo>
                  <a:lnTo>
                    <a:pt x="110" y="294"/>
                  </a:lnTo>
                  <a:lnTo>
                    <a:pt x="115" y="287"/>
                  </a:lnTo>
                  <a:lnTo>
                    <a:pt x="118" y="278"/>
                  </a:lnTo>
                  <a:lnTo>
                    <a:pt x="121" y="270"/>
                  </a:lnTo>
                  <a:lnTo>
                    <a:pt x="146" y="177"/>
                  </a:lnTo>
                  <a:lnTo>
                    <a:pt x="148" y="168"/>
                  </a:lnTo>
                  <a:lnTo>
                    <a:pt x="149" y="160"/>
                  </a:lnTo>
                  <a:lnTo>
                    <a:pt x="149" y="151"/>
                  </a:lnTo>
                  <a:lnTo>
                    <a:pt x="148" y="144"/>
                  </a:lnTo>
                  <a:lnTo>
                    <a:pt x="147" y="138"/>
                  </a:lnTo>
                  <a:lnTo>
                    <a:pt x="144" y="131"/>
                  </a:lnTo>
                  <a:lnTo>
                    <a:pt x="141" y="125"/>
                  </a:lnTo>
                  <a:lnTo>
                    <a:pt x="138" y="121"/>
                  </a:lnTo>
                  <a:lnTo>
                    <a:pt x="134" y="116"/>
                  </a:lnTo>
                  <a:lnTo>
                    <a:pt x="128" y="114"/>
                  </a:lnTo>
                  <a:lnTo>
                    <a:pt x="123" y="112"/>
                  </a:lnTo>
                  <a:lnTo>
                    <a:pt x="118" y="112"/>
                  </a:lnTo>
                  <a:lnTo>
                    <a:pt x="59"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85" name="Line 120"/>
            <p:cNvSpPr>
              <a:spLocks noChangeShapeType="1"/>
            </p:cNvSpPr>
            <p:nvPr/>
          </p:nvSpPr>
          <p:spPr bwMode="auto">
            <a:xfrm flipH="1">
              <a:off x="2111" y="2253"/>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86" name="Line 121"/>
            <p:cNvSpPr>
              <a:spLocks noChangeShapeType="1"/>
            </p:cNvSpPr>
            <p:nvPr/>
          </p:nvSpPr>
          <p:spPr bwMode="auto">
            <a:xfrm flipH="1">
              <a:off x="2136" y="2253"/>
              <a:ext cx="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87" name="Line 122"/>
            <p:cNvSpPr>
              <a:spLocks noChangeShapeType="1"/>
            </p:cNvSpPr>
            <p:nvPr/>
          </p:nvSpPr>
          <p:spPr bwMode="auto">
            <a:xfrm flipH="1">
              <a:off x="2559" y="2646"/>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88" name="Freeform 123"/>
            <p:cNvSpPr>
              <a:spLocks/>
            </p:cNvSpPr>
            <p:nvPr/>
          </p:nvSpPr>
          <p:spPr bwMode="auto">
            <a:xfrm>
              <a:off x="2545" y="2619"/>
              <a:ext cx="14" cy="27"/>
            </a:xfrm>
            <a:custGeom>
              <a:avLst/>
              <a:gdLst>
                <a:gd name="T0" fmla="*/ 0 w 31"/>
                <a:gd name="T1" fmla="*/ 0 h 65"/>
                <a:gd name="T2" fmla="*/ 0 w 31"/>
                <a:gd name="T3" fmla="*/ 1 h 65"/>
                <a:gd name="T4" fmla="*/ 0 w 31"/>
                <a:gd name="T5" fmla="*/ 1 h 65"/>
                <a:gd name="T6" fmla="*/ 0 w 31"/>
                <a:gd name="T7" fmla="*/ 2 h 65"/>
                <a:gd name="T8" fmla="*/ 0 w 31"/>
                <a:gd name="T9" fmla="*/ 2 h 65"/>
                <a:gd name="T10" fmla="*/ 0 w 31"/>
                <a:gd name="T11" fmla="*/ 3 h 65"/>
                <a:gd name="T12" fmla="*/ 0 w 31"/>
                <a:gd name="T13" fmla="*/ 3 h 65"/>
                <a:gd name="T14" fmla="*/ 1 w 31"/>
                <a:gd name="T15" fmla="*/ 4 h 65"/>
                <a:gd name="T16" fmla="*/ 1 w 31"/>
                <a:gd name="T17" fmla="*/ 4 h 65"/>
                <a:gd name="T18" fmla="*/ 1 w 31"/>
                <a:gd name="T19" fmla="*/ 4 h 65"/>
                <a:gd name="T20" fmla="*/ 2 w 31"/>
                <a:gd name="T21" fmla="*/ 5 h 65"/>
                <a:gd name="T22" fmla="*/ 2 w 31"/>
                <a:gd name="T23" fmla="*/ 5 h 65"/>
                <a:gd name="T24" fmla="*/ 3 w 31"/>
                <a:gd name="T25" fmla="*/ 5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65">
                  <a:moveTo>
                    <a:pt x="3" y="0"/>
                  </a:moveTo>
                  <a:lnTo>
                    <a:pt x="1" y="9"/>
                  </a:lnTo>
                  <a:lnTo>
                    <a:pt x="0" y="18"/>
                  </a:lnTo>
                  <a:lnTo>
                    <a:pt x="0" y="25"/>
                  </a:lnTo>
                  <a:lnTo>
                    <a:pt x="1" y="32"/>
                  </a:lnTo>
                  <a:lnTo>
                    <a:pt x="2" y="40"/>
                  </a:lnTo>
                  <a:lnTo>
                    <a:pt x="4" y="46"/>
                  </a:lnTo>
                  <a:lnTo>
                    <a:pt x="8" y="52"/>
                  </a:lnTo>
                  <a:lnTo>
                    <a:pt x="11" y="57"/>
                  </a:lnTo>
                  <a:lnTo>
                    <a:pt x="15" y="60"/>
                  </a:lnTo>
                  <a:lnTo>
                    <a:pt x="20" y="63"/>
                  </a:lnTo>
                  <a:lnTo>
                    <a:pt x="26" y="64"/>
                  </a:lnTo>
                  <a:lnTo>
                    <a:pt x="31"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89" name="Line 124"/>
            <p:cNvSpPr>
              <a:spLocks noChangeShapeType="1"/>
            </p:cNvSpPr>
            <p:nvPr/>
          </p:nvSpPr>
          <p:spPr bwMode="auto">
            <a:xfrm flipV="1">
              <a:off x="2548" y="2583"/>
              <a:ext cx="8"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90" name="Freeform 125"/>
            <p:cNvSpPr>
              <a:spLocks/>
            </p:cNvSpPr>
            <p:nvPr/>
          </p:nvSpPr>
          <p:spPr bwMode="auto">
            <a:xfrm>
              <a:off x="2556" y="2558"/>
              <a:ext cx="25" cy="25"/>
            </a:xfrm>
            <a:custGeom>
              <a:avLst/>
              <a:gdLst>
                <a:gd name="T0" fmla="*/ 4 w 63"/>
                <a:gd name="T1" fmla="*/ 0 h 65"/>
                <a:gd name="T2" fmla="*/ 4 w 63"/>
                <a:gd name="T3" fmla="*/ 0 h 65"/>
                <a:gd name="T4" fmla="*/ 3 w 63"/>
                <a:gd name="T5" fmla="*/ 0 h 65"/>
                <a:gd name="T6" fmla="*/ 3 w 63"/>
                <a:gd name="T7" fmla="*/ 0 h 65"/>
                <a:gd name="T8" fmla="*/ 2 w 63"/>
                <a:gd name="T9" fmla="*/ 0 h 65"/>
                <a:gd name="T10" fmla="*/ 2 w 63"/>
                <a:gd name="T11" fmla="*/ 1 h 65"/>
                <a:gd name="T12" fmla="*/ 2 w 63"/>
                <a:gd name="T13" fmla="*/ 1 h 65"/>
                <a:gd name="T14" fmla="*/ 1 w 63"/>
                <a:gd name="T15" fmla="*/ 2 h 65"/>
                <a:gd name="T16" fmla="*/ 1 w 63"/>
                <a:gd name="T17" fmla="*/ 2 h 65"/>
                <a:gd name="T18" fmla="*/ 1 w 63"/>
                <a:gd name="T19" fmla="*/ 2 h 65"/>
                <a:gd name="T20" fmla="*/ 0 w 63"/>
                <a:gd name="T21" fmla="*/ 3 h 65"/>
                <a:gd name="T22" fmla="*/ 0 w 63"/>
                <a:gd name="T23" fmla="*/ 3 h 65"/>
                <a:gd name="T24" fmla="*/ 0 w 63"/>
                <a:gd name="T25" fmla="*/ 4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 h="65">
                  <a:moveTo>
                    <a:pt x="63" y="0"/>
                  </a:moveTo>
                  <a:lnTo>
                    <a:pt x="57" y="0"/>
                  </a:lnTo>
                  <a:lnTo>
                    <a:pt x="51" y="2"/>
                  </a:lnTo>
                  <a:lnTo>
                    <a:pt x="45" y="4"/>
                  </a:lnTo>
                  <a:lnTo>
                    <a:pt x="38" y="8"/>
                  </a:lnTo>
                  <a:lnTo>
                    <a:pt x="32" y="13"/>
                  </a:lnTo>
                  <a:lnTo>
                    <a:pt x="25" y="19"/>
                  </a:lnTo>
                  <a:lnTo>
                    <a:pt x="20" y="25"/>
                  </a:lnTo>
                  <a:lnTo>
                    <a:pt x="15" y="32"/>
                  </a:lnTo>
                  <a:lnTo>
                    <a:pt x="11" y="39"/>
                  </a:lnTo>
                  <a:lnTo>
                    <a:pt x="6" y="48"/>
                  </a:lnTo>
                  <a:lnTo>
                    <a:pt x="3" y="56"/>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91" name="Line 126"/>
            <p:cNvSpPr>
              <a:spLocks noChangeShapeType="1"/>
            </p:cNvSpPr>
            <p:nvPr/>
          </p:nvSpPr>
          <p:spPr bwMode="auto">
            <a:xfrm>
              <a:off x="2581" y="2558"/>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92" name="Line 127"/>
            <p:cNvSpPr>
              <a:spLocks noChangeShapeType="1"/>
            </p:cNvSpPr>
            <p:nvPr/>
          </p:nvSpPr>
          <p:spPr bwMode="auto">
            <a:xfrm flipH="1">
              <a:off x="2619" y="2517"/>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93" name="Line 128"/>
            <p:cNvSpPr>
              <a:spLocks noChangeShapeType="1"/>
            </p:cNvSpPr>
            <p:nvPr/>
          </p:nvSpPr>
          <p:spPr bwMode="auto">
            <a:xfrm flipH="1">
              <a:off x="2644" y="2517"/>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94" name="Freeform 129"/>
            <p:cNvSpPr>
              <a:spLocks/>
            </p:cNvSpPr>
            <p:nvPr/>
          </p:nvSpPr>
          <p:spPr bwMode="auto">
            <a:xfrm>
              <a:off x="1157" y="3432"/>
              <a:ext cx="3" cy="16"/>
            </a:xfrm>
            <a:custGeom>
              <a:avLst/>
              <a:gdLst>
                <a:gd name="T0" fmla="*/ 0 w 12"/>
                <a:gd name="T1" fmla="*/ 0 h 46"/>
                <a:gd name="T2" fmla="*/ 0 w 12"/>
                <a:gd name="T3" fmla="*/ 0 h 46"/>
                <a:gd name="T4" fmla="*/ 0 w 12"/>
                <a:gd name="T5" fmla="*/ 0 h 46"/>
                <a:gd name="T6" fmla="*/ 0 w 12"/>
                <a:gd name="T7" fmla="*/ 1 h 46"/>
                <a:gd name="T8" fmla="*/ 0 w 12"/>
                <a:gd name="T9" fmla="*/ 1 h 46"/>
                <a:gd name="T10" fmla="*/ 0 w 12"/>
                <a:gd name="T11" fmla="*/ 1 h 46"/>
                <a:gd name="T12" fmla="*/ 0 w 12"/>
                <a:gd name="T13" fmla="*/ 1 h 46"/>
                <a:gd name="T14" fmla="*/ 0 w 12"/>
                <a:gd name="T15" fmla="*/ 1 h 46"/>
                <a:gd name="T16" fmla="*/ 0 w 12"/>
                <a:gd name="T17" fmla="*/ 1 h 46"/>
                <a:gd name="T18" fmla="*/ 0 w 12"/>
                <a:gd name="T19" fmla="*/ 2 h 46"/>
                <a:gd name="T20" fmla="*/ 0 w 12"/>
                <a:gd name="T21" fmla="*/ 2 h 46"/>
                <a:gd name="T22" fmla="*/ 0 w 12"/>
                <a:gd name="T23" fmla="*/ 2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46">
                  <a:moveTo>
                    <a:pt x="1" y="0"/>
                  </a:moveTo>
                  <a:lnTo>
                    <a:pt x="0" y="6"/>
                  </a:lnTo>
                  <a:lnTo>
                    <a:pt x="0" y="12"/>
                  </a:lnTo>
                  <a:lnTo>
                    <a:pt x="0" y="18"/>
                  </a:lnTo>
                  <a:lnTo>
                    <a:pt x="0" y="22"/>
                  </a:lnTo>
                  <a:lnTo>
                    <a:pt x="1" y="25"/>
                  </a:lnTo>
                  <a:lnTo>
                    <a:pt x="2" y="28"/>
                  </a:lnTo>
                  <a:lnTo>
                    <a:pt x="3" y="30"/>
                  </a:lnTo>
                  <a:lnTo>
                    <a:pt x="6" y="35"/>
                  </a:lnTo>
                  <a:lnTo>
                    <a:pt x="9" y="41"/>
                  </a:lnTo>
                  <a:lnTo>
                    <a:pt x="11" y="44"/>
                  </a:lnTo>
                  <a:lnTo>
                    <a:pt x="12"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95" name="Freeform 130"/>
            <p:cNvSpPr>
              <a:spLocks/>
            </p:cNvSpPr>
            <p:nvPr/>
          </p:nvSpPr>
          <p:spPr bwMode="auto">
            <a:xfrm>
              <a:off x="1116" y="3363"/>
              <a:ext cx="55" cy="85"/>
            </a:xfrm>
            <a:custGeom>
              <a:avLst/>
              <a:gdLst>
                <a:gd name="T0" fmla="*/ 8 w 142"/>
                <a:gd name="T1" fmla="*/ 1 h 222"/>
                <a:gd name="T2" fmla="*/ 8 w 142"/>
                <a:gd name="T3" fmla="*/ 1 h 222"/>
                <a:gd name="T4" fmla="*/ 8 w 142"/>
                <a:gd name="T5" fmla="*/ 0 h 222"/>
                <a:gd name="T6" fmla="*/ 8 w 142"/>
                <a:gd name="T7" fmla="*/ 0 h 222"/>
                <a:gd name="T8" fmla="*/ 8 w 142"/>
                <a:gd name="T9" fmla="*/ 0 h 222"/>
                <a:gd name="T10" fmla="*/ 7 w 142"/>
                <a:gd name="T11" fmla="*/ 0 h 222"/>
                <a:gd name="T12" fmla="*/ 6 w 142"/>
                <a:gd name="T13" fmla="*/ 0 h 222"/>
                <a:gd name="T14" fmla="*/ 5 w 142"/>
                <a:gd name="T15" fmla="*/ 0 h 222"/>
                <a:gd name="T16" fmla="*/ 5 w 142"/>
                <a:gd name="T17" fmla="*/ 0 h 222"/>
                <a:gd name="T18" fmla="*/ 4 w 142"/>
                <a:gd name="T19" fmla="*/ 0 h 222"/>
                <a:gd name="T20" fmla="*/ 4 w 142"/>
                <a:gd name="T21" fmla="*/ 1 h 222"/>
                <a:gd name="T22" fmla="*/ 3 w 142"/>
                <a:gd name="T23" fmla="*/ 1 h 222"/>
                <a:gd name="T24" fmla="*/ 3 w 142"/>
                <a:gd name="T25" fmla="*/ 2 h 222"/>
                <a:gd name="T26" fmla="*/ 2 w 142"/>
                <a:gd name="T27" fmla="*/ 3 h 222"/>
                <a:gd name="T28" fmla="*/ 2 w 142"/>
                <a:gd name="T29" fmla="*/ 3 h 222"/>
                <a:gd name="T30" fmla="*/ 1 w 142"/>
                <a:gd name="T31" fmla="*/ 7 h 222"/>
                <a:gd name="T32" fmla="*/ 0 w 142"/>
                <a:gd name="T33" fmla="*/ 9 h 222"/>
                <a:gd name="T34" fmla="*/ 0 w 142"/>
                <a:gd name="T35" fmla="*/ 10 h 222"/>
                <a:gd name="T36" fmla="*/ 0 w 142"/>
                <a:gd name="T37" fmla="*/ 10 h 222"/>
                <a:gd name="T38" fmla="*/ 0 w 142"/>
                <a:gd name="T39" fmla="*/ 11 h 222"/>
                <a:gd name="T40" fmla="*/ 0 w 142"/>
                <a:gd name="T41" fmla="*/ 11 h 222"/>
                <a:gd name="T42" fmla="*/ 0 w 142"/>
                <a:gd name="T43" fmla="*/ 11 h 222"/>
                <a:gd name="T44" fmla="*/ 1 w 142"/>
                <a:gd name="T45" fmla="*/ 12 h 222"/>
                <a:gd name="T46" fmla="*/ 1 w 142"/>
                <a:gd name="T47" fmla="*/ 12 h 222"/>
                <a:gd name="T48" fmla="*/ 2 w 142"/>
                <a:gd name="T49" fmla="*/ 13 h 222"/>
                <a:gd name="T50" fmla="*/ 2 w 142"/>
                <a:gd name="T51" fmla="*/ 13 h 222"/>
                <a:gd name="T52" fmla="*/ 3 w 142"/>
                <a:gd name="T53" fmla="*/ 13 h 222"/>
                <a:gd name="T54" fmla="*/ 4 w 142"/>
                <a:gd name="T55" fmla="*/ 13 h 222"/>
                <a:gd name="T56" fmla="*/ 4 w 142"/>
                <a:gd name="T57" fmla="*/ 12 h 222"/>
                <a:gd name="T58" fmla="*/ 5 w 142"/>
                <a:gd name="T59" fmla="*/ 12 h 222"/>
                <a:gd name="T60" fmla="*/ 5 w 142"/>
                <a:gd name="T61" fmla="*/ 11 h 222"/>
                <a:gd name="T62" fmla="*/ 5 w 142"/>
                <a:gd name="T63" fmla="*/ 11 h 222"/>
                <a:gd name="T64" fmla="*/ 6 w 142"/>
                <a:gd name="T65" fmla="*/ 11 h 222"/>
                <a:gd name="T66" fmla="*/ 6 w 142"/>
                <a:gd name="T67" fmla="*/ 10 h 222"/>
                <a:gd name="T68" fmla="*/ 7 w 142"/>
                <a:gd name="T69" fmla="*/ 8 h 222"/>
                <a:gd name="T70" fmla="*/ 8 w 142"/>
                <a:gd name="T71" fmla="*/ 4 h 222"/>
                <a:gd name="T72" fmla="*/ 8 w 142"/>
                <a:gd name="T73" fmla="*/ 2 h 2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2" h="222">
                  <a:moveTo>
                    <a:pt x="141" y="29"/>
                  </a:moveTo>
                  <a:lnTo>
                    <a:pt x="142" y="24"/>
                  </a:lnTo>
                  <a:lnTo>
                    <a:pt x="142" y="20"/>
                  </a:lnTo>
                  <a:lnTo>
                    <a:pt x="141" y="16"/>
                  </a:lnTo>
                  <a:lnTo>
                    <a:pt x="140" y="10"/>
                  </a:lnTo>
                  <a:lnTo>
                    <a:pt x="138" y="6"/>
                  </a:lnTo>
                  <a:lnTo>
                    <a:pt x="137" y="4"/>
                  </a:lnTo>
                  <a:lnTo>
                    <a:pt x="135" y="2"/>
                  </a:lnTo>
                  <a:lnTo>
                    <a:pt x="134" y="1"/>
                  </a:lnTo>
                  <a:lnTo>
                    <a:pt x="131" y="0"/>
                  </a:lnTo>
                  <a:lnTo>
                    <a:pt x="129" y="0"/>
                  </a:lnTo>
                  <a:lnTo>
                    <a:pt x="127" y="0"/>
                  </a:lnTo>
                  <a:lnTo>
                    <a:pt x="117" y="0"/>
                  </a:lnTo>
                  <a:lnTo>
                    <a:pt x="108" y="0"/>
                  </a:lnTo>
                  <a:lnTo>
                    <a:pt x="98" y="0"/>
                  </a:lnTo>
                  <a:lnTo>
                    <a:pt x="90" y="1"/>
                  </a:lnTo>
                  <a:lnTo>
                    <a:pt x="85" y="1"/>
                  </a:lnTo>
                  <a:lnTo>
                    <a:pt x="80" y="2"/>
                  </a:lnTo>
                  <a:lnTo>
                    <a:pt x="76" y="4"/>
                  </a:lnTo>
                  <a:lnTo>
                    <a:pt x="72" y="5"/>
                  </a:lnTo>
                  <a:lnTo>
                    <a:pt x="68" y="8"/>
                  </a:lnTo>
                  <a:lnTo>
                    <a:pt x="64" y="10"/>
                  </a:lnTo>
                  <a:lnTo>
                    <a:pt x="57" y="17"/>
                  </a:lnTo>
                  <a:lnTo>
                    <a:pt x="50" y="23"/>
                  </a:lnTo>
                  <a:lnTo>
                    <a:pt x="47" y="26"/>
                  </a:lnTo>
                  <a:lnTo>
                    <a:pt x="44" y="30"/>
                  </a:lnTo>
                  <a:lnTo>
                    <a:pt x="36" y="46"/>
                  </a:lnTo>
                  <a:lnTo>
                    <a:pt x="33" y="51"/>
                  </a:lnTo>
                  <a:lnTo>
                    <a:pt x="31" y="55"/>
                  </a:lnTo>
                  <a:lnTo>
                    <a:pt x="29" y="63"/>
                  </a:lnTo>
                  <a:lnTo>
                    <a:pt x="24" y="82"/>
                  </a:lnTo>
                  <a:lnTo>
                    <a:pt x="14" y="117"/>
                  </a:lnTo>
                  <a:lnTo>
                    <a:pt x="9" y="135"/>
                  </a:lnTo>
                  <a:lnTo>
                    <a:pt x="5" y="153"/>
                  </a:lnTo>
                  <a:lnTo>
                    <a:pt x="3" y="162"/>
                  </a:lnTo>
                  <a:lnTo>
                    <a:pt x="0" y="171"/>
                  </a:lnTo>
                  <a:lnTo>
                    <a:pt x="0" y="176"/>
                  </a:lnTo>
                  <a:lnTo>
                    <a:pt x="0" y="181"/>
                  </a:lnTo>
                  <a:lnTo>
                    <a:pt x="0" y="185"/>
                  </a:lnTo>
                  <a:lnTo>
                    <a:pt x="2" y="190"/>
                  </a:lnTo>
                  <a:lnTo>
                    <a:pt x="2" y="194"/>
                  </a:lnTo>
                  <a:lnTo>
                    <a:pt x="4" y="199"/>
                  </a:lnTo>
                  <a:lnTo>
                    <a:pt x="5" y="203"/>
                  </a:lnTo>
                  <a:lnTo>
                    <a:pt x="7" y="207"/>
                  </a:lnTo>
                  <a:lnTo>
                    <a:pt x="9" y="211"/>
                  </a:lnTo>
                  <a:lnTo>
                    <a:pt x="12" y="215"/>
                  </a:lnTo>
                  <a:lnTo>
                    <a:pt x="16" y="218"/>
                  </a:lnTo>
                  <a:lnTo>
                    <a:pt x="20" y="220"/>
                  </a:lnTo>
                  <a:lnTo>
                    <a:pt x="25" y="221"/>
                  </a:lnTo>
                  <a:lnTo>
                    <a:pt x="29" y="222"/>
                  </a:lnTo>
                  <a:lnTo>
                    <a:pt x="33" y="222"/>
                  </a:lnTo>
                  <a:lnTo>
                    <a:pt x="39" y="222"/>
                  </a:lnTo>
                  <a:lnTo>
                    <a:pt x="47" y="222"/>
                  </a:lnTo>
                  <a:lnTo>
                    <a:pt x="57" y="222"/>
                  </a:lnTo>
                  <a:lnTo>
                    <a:pt x="61" y="222"/>
                  </a:lnTo>
                  <a:lnTo>
                    <a:pt x="66" y="222"/>
                  </a:lnTo>
                  <a:lnTo>
                    <a:pt x="71" y="221"/>
                  </a:lnTo>
                  <a:lnTo>
                    <a:pt x="75" y="219"/>
                  </a:lnTo>
                  <a:lnTo>
                    <a:pt x="78" y="216"/>
                  </a:lnTo>
                  <a:lnTo>
                    <a:pt x="82" y="212"/>
                  </a:lnTo>
                  <a:lnTo>
                    <a:pt x="86" y="209"/>
                  </a:lnTo>
                  <a:lnTo>
                    <a:pt x="89" y="206"/>
                  </a:lnTo>
                  <a:lnTo>
                    <a:pt x="91" y="202"/>
                  </a:lnTo>
                  <a:lnTo>
                    <a:pt x="94" y="199"/>
                  </a:lnTo>
                  <a:lnTo>
                    <a:pt x="96" y="194"/>
                  </a:lnTo>
                  <a:lnTo>
                    <a:pt x="98" y="190"/>
                  </a:lnTo>
                  <a:lnTo>
                    <a:pt x="102" y="182"/>
                  </a:lnTo>
                  <a:lnTo>
                    <a:pt x="104" y="172"/>
                  </a:lnTo>
                  <a:lnTo>
                    <a:pt x="108" y="155"/>
                  </a:lnTo>
                  <a:lnTo>
                    <a:pt x="112" y="137"/>
                  </a:lnTo>
                  <a:lnTo>
                    <a:pt x="122" y="101"/>
                  </a:lnTo>
                  <a:lnTo>
                    <a:pt x="132" y="64"/>
                  </a:lnTo>
                  <a:lnTo>
                    <a:pt x="137" y="47"/>
                  </a:lnTo>
                  <a:lnTo>
                    <a:pt x="141" y="2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96" name="Line 131"/>
            <p:cNvSpPr>
              <a:spLocks noChangeShapeType="1"/>
            </p:cNvSpPr>
            <p:nvPr/>
          </p:nvSpPr>
          <p:spPr bwMode="auto">
            <a:xfrm>
              <a:off x="394" y="2808"/>
              <a:ext cx="9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97" name="Line 132"/>
            <p:cNvSpPr>
              <a:spLocks noChangeShapeType="1"/>
            </p:cNvSpPr>
            <p:nvPr/>
          </p:nvSpPr>
          <p:spPr bwMode="auto">
            <a:xfrm flipV="1">
              <a:off x="1789" y="1586"/>
              <a:ext cx="0" cy="8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98" name="Freeform 133"/>
            <p:cNvSpPr>
              <a:spLocks/>
            </p:cNvSpPr>
            <p:nvPr/>
          </p:nvSpPr>
          <p:spPr bwMode="auto">
            <a:xfrm>
              <a:off x="2732" y="3663"/>
              <a:ext cx="69" cy="65"/>
            </a:xfrm>
            <a:custGeom>
              <a:avLst/>
              <a:gdLst>
                <a:gd name="T0" fmla="*/ 0 w 178"/>
                <a:gd name="T1" fmla="*/ 0 h 167"/>
                <a:gd name="T2" fmla="*/ 3 w 178"/>
                <a:gd name="T3" fmla="*/ 10 h 167"/>
                <a:gd name="T4" fmla="*/ 10 w 178"/>
                <a:gd name="T5" fmla="*/ 0 h 167"/>
                <a:gd name="T6" fmla="*/ 0 60000 65536"/>
                <a:gd name="T7" fmla="*/ 0 60000 65536"/>
                <a:gd name="T8" fmla="*/ 0 60000 65536"/>
              </a:gdLst>
              <a:ahLst/>
              <a:cxnLst>
                <a:cxn ang="T6">
                  <a:pos x="T0" y="T1"/>
                </a:cxn>
                <a:cxn ang="T7">
                  <a:pos x="T2" y="T3"/>
                </a:cxn>
                <a:cxn ang="T8">
                  <a:pos x="T4" y="T5"/>
                </a:cxn>
              </a:cxnLst>
              <a:rect l="0" t="0" r="r" b="b"/>
              <a:pathLst>
                <a:path w="178" h="167">
                  <a:moveTo>
                    <a:pt x="0" y="0"/>
                  </a:moveTo>
                  <a:lnTo>
                    <a:pt x="45" y="167"/>
                  </a:lnTo>
                  <a:lnTo>
                    <a:pt x="17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99" name="Line 134"/>
            <p:cNvSpPr>
              <a:spLocks noChangeShapeType="1"/>
            </p:cNvSpPr>
            <p:nvPr/>
          </p:nvSpPr>
          <p:spPr bwMode="auto">
            <a:xfrm flipH="1">
              <a:off x="2732" y="3728"/>
              <a:ext cx="16"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0" name="Line 135"/>
            <p:cNvSpPr>
              <a:spLocks noChangeShapeType="1"/>
            </p:cNvSpPr>
            <p:nvPr/>
          </p:nvSpPr>
          <p:spPr bwMode="auto">
            <a:xfrm flipV="1">
              <a:off x="1237" y="2511"/>
              <a:ext cx="1201" cy="59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1" name="Line 136"/>
            <p:cNvSpPr>
              <a:spLocks noChangeShapeType="1"/>
            </p:cNvSpPr>
            <p:nvPr/>
          </p:nvSpPr>
          <p:spPr bwMode="auto">
            <a:xfrm flipH="1" flipV="1">
              <a:off x="1421" y="2404"/>
              <a:ext cx="1017" cy="10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2" name="Line 137"/>
            <p:cNvSpPr>
              <a:spLocks noChangeShapeType="1"/>
            </p:cNvSpPr>
            <p:nvPr/>
          </p:nvSpPr>
          <p:spPr bwMode="auto">
            <a:xfrm flipH="1">
              <a:off x="1237" y="2404"/>
              <a:ext cx="184" cy="69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3" name="Line 138"/>
            <p:cNvSpPr>
              <a:spLocks noChangeShapeType="1"/>
            </p:cNvSpPr>
            <p:nvPr/>
          </p:nvSpPr>
          <p:spPr bwMode="auto">
            <a:xfrm flipH="1" flipV="1">
              <a:off x="1677" y="1748"/>
              <a:ext cx="761" cy="7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4" name="Line 139"/>
            <p:cNvSpPr>
              <a:spLocks noChangeShapeType="1"/>
            </p:cNvSpPr>
            <p:nvPr/>
          </p:nvSpPr>
          <p:spPr bwMode="auto">
            <a:xfrm flipH="1" flipV="1">
              <a:off x="635" y="2503"/>
              <a:ext cx="602" cy="5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5" name="Line 140"/>
            <p:cNvSpPr>
              <a:spLocks noChangeShapeType="1"/>
            </p:cNvSpPr>
            <p:nvPr/>
          </p:nvSpPr>
          <p:spPr bwMode="auto">
            <a:xfrm flipV="1">
              <a:off x="635" y="1748"/>
              <a:ext cx="1042" cy="7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6" name="Line 141"/>
            <p:cNvSpPr>
              <a:spLocks noChangeShapeType="1"/>
            </p:cNvSpPr>
            <p:nvPr/>
          </p:nvSpPr>
          <p:spPr bwMode="auto">
            <a:xfrm>
              <a:off x="1237" y="3102"/>
              <a:ext cx="0" cy="3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7" name="Line 142"/>
            <p:cNvSpPr>
              <a:spLocks noChangeShapeType="1"/>
            </p:cNvSpPr>
            <p:nvPr/>
          </p:nvSpPr>
          <p:spPr bwMode="auto">
            <a:xfrm flipH="1" flipV="1">
              <a:off x="1146" y="2132"/>
              <a:ext cx="275" cy="2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8" name="Line 143"/>
            <p:cNvSpPr>
              <a:spLocks noChangeShapeType="1"/>
            </p:cNvSpPr>
            <p:nvPr/>
          </p:nvSpPr>
          <p:spPr bwMode="auto">
            <a:xfrm>
              <a:off x="1424" y="3011"/>
              <a:ext cx="0"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09" name="Line 144"/>
            <p:cNvSpPr>
              <a:spLocks noChangeShapeType="1"/>
            </p:cNvSpPr>
            <p:nvPr/>
          </p:nvSpPr>
          <p:spPr bwMode="auto">
            <a:xfrm>
              <a:off x="2438" y="2511"/>
              <a:ext cx="0" cy="10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0" name="Line 145"/>
            <p:cNvSpPr>
              <a:spLocks noChangeShapeType="1"/>
            </p:cNvSpPr>
            <p:nvPr/>
          </p:nvSpPr>
          <p:spPr bwMode="auto">
            <a:xfrm flipH="1" flipV="1">
              <a:off x="1237" y="3407"/>
              <a:ext cx="1201" cy="16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1" name="Line 146"/>
            <p:cNvSpPr>
              <a:spLocks noChangeShapeType="1"/>
            </p:cNvSpPr>
            <p:nvPr/>
          </p:nvSpPr>
          <p:spPr bwMode="auto">
            <a:xfrm flipV="1">
              <a:off x="1237" y="3075"/>
              <a:ext cx="187" cy="3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2" name="Line 147"/>
            <p:cNvSpPr>
              <a:spLocks noChangeShapeType="1"/>
            </p:cNvSpPr>
            <p:nvPr/>
          </p:nvSpPr>
          <p:spPr bwMode="auto">
            <a:xfrm>
              <a:off x="1424" y="3075"/>
              <a:ext cx="1014" cy="49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3" name="Line 148"/>
            <p:cNvSpPr>
              <a:spLocks noChangeShapeType="1"/>
            </p:cNvSpPr>
            <p:nvPr/>
          </p:nvSpPr>
          <p:spPr bwMode="auto">
            <a:xfrm>
              <a:off x="2438" y="2511"/>
              <a:ext cx="1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4" name="Line 149"/>
            <p:cNvSpPr>
              <a:spLocks noChangeShapeType="1"/>
            </p:cNvSpPr>
            <p:nvPr/>
          </p:nvSpPr>
          <p:spPr bwMode="auto">
            <a:xfrm>
              <a:off x="1421" y="2404"/>
              <a:ext cx="6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5" name="Line 150"/>
            <p:cNvSpPr>
              <a:spLocks noChangeShapeType="1"/>
            </p:cNvSpPr>
            <p:nvPr/>
          </p:nvSpPr>
          <p:spPr bwMode="auto">
            <a:xfrm>
              <a:off x="1237" y="3102"/>
              <a:ext cx="11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6" name="Line 151"/>
            <p:cNvSpPr>
              <a:spLocks noChangeShapeType="1"/>
            </p:cNvSpPr>
            <p:nvPr/>
          </p:nvSpPr>
          <p:spPr bwMode="auto">
            <a:xfrm flipV="1">
              <a:off x="2391" y="2511"/>
              <a:ext cx="162" cy="59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7" name="Line 152"/>
            <p:cNvSpPr>
              <a:spLocks noChangeShapeType="1"/>
            </p:cNvSpPr>
            <p:nvPr/>
          </p:nvSpPr>
          <p:spPr bwMode="auto">
            <a:xfrm flipH="1" flipV="1">
              <a:off x="2053" y="2404"/>
              <a:ext cx="500" cy="10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8" name="Line 153"/>
            <p:cNvSpPr>
              <a:spLocks noChangeShapeType="1"/>
            </p:cNvSpPr>
            <p:nvPr/>
          </p:nvSpPr>
          <p:spPr bwMode="auto">
            <a:xfrm>
              <a:off x="2053" y="2404"/>
              <a:ext cx="36" cy="7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19" name="Line 154"/>
            <p:cNvSpPr>
              <a:spLocks noChangeShapeType="1"/>
            </p:cNvSpPr>
            <p:nvPr/>
          </p:nvSpPr>
          <p:spPr bwMode="auto">
            <a:xfrm>
              <a:off x="2089" y="2476"/>
              <a:ext cx="16"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20" name="Line 155"/>
            <p:cNvSpPr>
              <a:spLocks noChangeShapeType="1"/>
            </p:cNvSpPr>
            <p:nvPr/>
          </p:nvSpPr>
          <p:spPr bwMode="auto">
            <a:xfrm>
              <a:off x="2114" y="2531"/>
              <a:ext cx="27"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21" name="Line 156"/>
            <p:cNvSpPr>
              <a:spLocks noChangeShapeType="1"/>
            </p:cNvSpPr>
            <p:nvPr/>
          </p:nvSpPr>
          <p:spPr bwMode="auto">
            <a:xfrm>
              <a:off x="2152" y="2605"/>
              <a:ext cx="17"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522" name="Line 157"/>
            <p:cNvSpPr>
              <a:spLocks noChangeShapeType="1"/>
            </p:cNvSpPr>
            <p:nvPr/>
          </p:nvSpPr>
          <p:spPr bwMode="auto">
            <a:xfrm>
              <a:off x="2169" y="2643"/>
              <a:ext cx="222" cy="45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00190" name="Group 158"/>
          <p:cNvGrpSpPr>
            <a:grpSpLocks/>
          </p:cNvGrpSpPr>
          <p:nvPr/>
        </p:nvGrpSpPr>
        <p:grpSpPr bwMode="auto">
          <a:xfrm>
            <a:off x="4754563" y="739775"/>
            <a:ext cx="4244975" cy="4049713"/>
            <a:chOff x="3235" y="1531"/>
            <a:chExt cx="2525" cy="2409"/>
          </a:xfrm>
        </p:grpSpPr>
        <p:sp>
          <p:nvSpPr>
            <p:cNvPr id="58374" name="Line 159"/>
            <p:cNvSpPr>
              <a:spLocks noChangeShapeType="1"/>
            </p:cNvSpPr>
            <p:nvPr/>
          </p:nvSpPr>
          <p:spPr bwMode="auto">
            <a:xfrm>
              <a:off x="3238" y="2737"/>
              <a:ext cx="25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75" name="Line 160"/>
            <p:cNvSpPr>
              <a:spLocks noChangeShapeType="1"/>
            </p:cNvSpPr>
            <p:nvPr/>
          </p:nvSpPr>
          <p:spPr bwMode="auto">
            <a:xfrm flipV="1">
              <a:off x="4529" y="1531"/>
              <a:ext cx="0" cy="12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76" name="Line 161"/>
            <p:cNvSpPr>
              <a:spLocks noChangeShapeType="1"/>
            </p:cNvSpPr>
            <p:nvPr/>
          </p:nvSpPr>
          <p:spPr bwMode="auto">
            <a:xfrm>
              <a:off x="4529" y="2737"/>
              <a:ext cx="0" cy="1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77" name="Line 162"/>
            <p:cNvSpPr>
              <a:spLocks noChangeShapeType="1"/>
            </p:cNvSpPr>
            <p:nvPr/>
          </p:nvSpPr>
          <p:spPr bwMode="auto">
            <a:xfrm>
              <a:off x="4529" y="2737"/>
              <a:ext cx="1198" cy="11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78" name="Freeform 163"/>
            <p:cNvSpPr>
              <a:spLocks/>
            </p:cNvSpPr>
            <p:nvPr/>
          </p:nvSpPr>
          <p:spPr bwMode="auto">
            <a:xfrm>
              <a:off x="4754" y="2094"/>
              <a:ext cx="61" cy="129"/>
            </a:xfrm>
            <a:custGeom>
              <a:avLst/>
              <a:gdLst>
                <a:gd name="T0" fmla="*/ 6 w 149"/>
                <a:gd name="T1" fmla="*/ 0 h 333"/>
                <a:gd name="T2" fmla="*/ 0 w 149"/>
                <a:gd name="T3" fmla="*/ 19 h 333"/>
                <a:gd name="T4" fmla="*/ 4 w 149"/>
                <a:gd name="T5" fmla="*/ 19 h 333"/>
                <a:gd name="T6" fmla="*/ 5 w 149"/>
                <a:gd name="T7" fmla="*/ 19 h 333"/>
                <a:gd name="T8" fmla="*/ 5 w 149"/>
                <a:gd name="T9" fmla="*/ 19 h 333"/>
                <a:gd name="T10" fmla="*/ 5 w 149"/>
                <a:gd name="T11" fmla="*/ 19 h 333"/>
                <a:gd name="T12" fmla="*/ 6 w 149"/>
                <a:gd name="T13" fmla="*/ 19 h 333"/>
                <a:gd name="T14" fmla="*/ 6 w 149"/>
                <a:gd name="T15" fmla="*/ 19 h 333"/>
                <a:gd name="T16" fmla="*/ 7 w 149"/>
                <a:gd name="T17" fmla="*/ 18 h 333"/>
                <a:gd name="T18" fmla="*/ 7 w 149"/>
                <a:gd name="T19" fmla="*/ 18 h 333"/>
                <a:gd name="T20" fmla="*/ 7 w 149"/>
                <a:gd name="T21" fmla="*/ 17 h 333"/>
                <a:gd name="T22" fmla="*/ 7 w 149"/>
                <a:gd name="T23" fmla="*/ 17 h 333"/>
                <a:gd name="T24" fmla="*/ 8 w 149"/>
                <a:gd name="T25" fmla="*/ 17 h 333"/>
                <a:gd name="T26" fmla="*/ 8 w 149"/>
                <a:gd name="T27" fmla="*/ 16 h 333"/>
                <a:gd name="T28" fmla="*/ 8 w 149"/>
                <a:gd name="T29" fmla="*/ 15 h 333"/>
                <a:gd name="T30" fmla="*/ 10 w 149"/>
                <a:gd name="T31" fmla="*/ 10 h 333"/>
                <a:gd name="T32" fmla="*/ 10 w 149"/>
                <a:gd name="T33" fmla="*/ 10 h 333"/>
                <a:gd name="T34" fmla="*/ 10 w 149"/>
                <a:gd name="T35" fmla="*/ 9 h 333"/>
                <a:gd name="T36" fmla="*/ 10 w 149"/>
                <a:gd name="T37" fmla="*/ 9 h 333"/>
                <a:gd name="T38" fmla="*/ 10 w 149"/>
                <a:gd name="T39" fmla="*/ 9 h 333"/>
                <a:gd name="T40" fmla="*/ 10 w 149"/>
                <a:gd name="T41" fmla="*/ 8 h 333"/>
                <a:gd name="T42" fmla="*/ 10 w 149"/>
                <a:gd name="T43" fmla="*/ 7 h 333"/>
                <a:gd name="T44" fmla="*/ 10 w 149"/>
                <a:gd name="T45" fmla="*/ 7 h 333"/>
                <a:gd name="T46" fmla="*/ 9 w 149"/>
                <a:gd name="T47" fmla="*/ 7 h 333"/>
                <a:gd name="T48" fmla="*/ 9 w 149"/>
                <a:gd name="T49" fmla="*/ 7 h 333"/>
                <a:gd name="T50" fmla="*/ 9 w 149"/>
                <a:gd name="T51" fmla="*/ 7 h 333"/>
                <a:gd name="T52" fmla="*/ 9 w 149"/>
                <a:gd name="T53" fmla="*/ 7 h 333"/>
                <a:gd name="T54" fmla="*/ 8 w 149"/>
                <a:gd name="T55" fmla="*/ 7 h 333"/>
                <a:gd name="T56" fmla="*/ 4 w 149"/>
                <a:gd name="T57" fmla="*/ 7 h 3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9" h="333">
                  <a:moveTo>
                    <a:pt x="89" y="0"/>
                  </a:moveTo>
                  <a:lnTo>
                    <a:pt x="0" y="333"/>
                  </a:lnTo>
                  <a:lnTo>
                    <a:pt x="58" y="333"/>
                  </a:lnTo>
                  <a:lnTo>
                    <a:pt x="65" y="333"/>
                  </a:lnTo>
                  <a:lnTo>
                    <a:pt x="71" y="331"/>
                  </a:lnTo>
                  <a:lnTo>
                    <a:pt x="77" y="328"/>
                  </a:lnTo>
                  <a:lnTo>
                    <a:pt x="84" y="325"/>
                  </a:lnTo>
                  <a:lnTo>
                    <a:pt x="90" y="319"/>
                  </a:lnTo>
                  <a:lnTo>
                    <a:pt x="96" y="314"/>
                  </a:lnTo>
                  <a:lnTo>
                    <a:pt x="101" y="308"/>
                  </a:lnTo>
                  <a:lnTo>
                    <a:pt x="106" y="301"/>
                  </a:lnTo>
                  <a:lnTo>
                    <a:pt x="111" y="293"/>
                  </a:lnTo>
                  <a:lnTo>
                    <a:pt x="115" y="285"/>
                  </a:lnTo>
                  <a:lnTo>
                    <a:pt x="119" y="277"/>
                  </a:lnTo>
                  <a:lnTo>
                    <a:pt x="121" y="268"/>
                  </a:lnTo>
                  <a:lnTo>
                    <a:pt x="146" y="176"/>
                  </a:lnTo>
                  <a:lnTo>
                    <a:pt x="148" y="167"/>
                  </a:lnTo>
                  <a:lnTo>
                    <a:pt x="149" y="159"/>
                  </a:lnTo>
                  <a:lnTo>
                    <a:pt x="149" y="151"/>
                  </a:lnTo>
                  <a:lnTo>
                    <a:pt x="149" y="144"/>
                  </a:lnTo>
                  <a:lnTo>
                    <a:pt x="148" y="136"/>
                  </a:lnTo>
                  <a:lnTo>
                    <a:pt x="145" y="130"/>
                  </a:lnTo>
                  <a:lnTo>
                    <a:pt x="142" y="125"/>
                  </a:lnTo>
                  <a:lnTo>
                    <a:pt x="138" y="119"/>
                  </a:lnTo>
                  <a:lnTo>
                    <a:pt x="134" y="116"/>
                  </a:lnTo>
                  <a:lnTo>
                    <a:pt x="130" y="113"/>
                  </a:lnTo>
                  <a:lnTo>
                    <a:pt x="124" y="112"/>
                  </a:lnTo>
                  <a:lnTo>
                    <a:pt x="118" y="111"/>
                  </a:lnTo>
                  <a:lnTo>
                    <a:pt x="59"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79" name="Line 164"/>
            <p:cNvSpPr>
              <a:spLocks noChangeShapeType="1"/>
            </p:cNvSpPr>
            <p:nvPr/>
          </p:nvSpPr>
          <p:spPr bwMode="auto">
            <a:xfrm flipH="1">
              <a:off x="4834" y="2097"/>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0" name="Line 165"/>
            <p:cNvSpPr>
              <a:spLocks noChangeShapeType="1"/>
            </p:cNvSpPr>
            <p:nvPr/>
          </p:nvSpPr>
          <p:spPr bwMode="auto">
            <a:xfrm flipH="1">
              <a:off x="4859" y="2097"/>
              <a:ext cx="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1" name="Freeform 166"/>
            <p:cNvSpPr>
              <a:spLocks/>
            </p:cNvSpPr>
            <p:nvPr/>
          </p:nvSpPr>
          <p:spPr bwMode="auto">
            <a:xfrm>
              <a:off x="5417" y="2399"/>
              <a:ext cx="54" cy="88"/>
            </a:xfrm>
            <a:custGeom>
              <a:avLst/>
              <a:gdLst>
                <a:gd name="T0" fmla="*/ 8 w 142"/>
                <a:gd name="T1" fmla="*/ 2 h 224"/>
                <a:gd name="T2" fmla="*/ 8 w 142"/>
                <a:gd name="T3" fmla="*/ 1 h 224"/>
                <a:gd name="T4" fmla="*/ 8 w 142"/>
                <a:gd name="T5" fmla="*/ 0 h 224"/>
                <a:gd name="T6" fmla="*/ 7 w 142"/>
                <a:gd name="T7" fmla="*/ 0 h 224"/>
                <a:gd name="T8" fmla="*/ 7 w 142"/>
                <a:gd name="T9" fmla="*/ 0 h 224"/>
                <a:gd name="T10" fmla="*/ 7 w 142"/>
                <a:gd name="T11" fmla="*/ 0 h 224"/>
                <a:gd name="T12" fmla="*/ 6 w 142"/>
                <a:gd name="T13" fmla="*/ 0 h 224"/>
                <a:gd name="T14" fmla="*/ 5 w 142"/>
                <a:gd name="T15" fmla="*/ 0 h 224"/>
                <a:gd name="T16" fmla="*/ 4 w 142"/>
                <a:gd name="T17" fmla="*/ 0 h 224"/>
                <a:gd name="T18" fmla="*/ 4 w 142"/>
                <a:gd name="T19" fmla="*/ 0 h 224"/>
                <a:gd name="T20" fmla="*/ 3 w 142"/>
                <a:gd name="T21" fmla="*/ 1 h 224"/>
                <a:gd name="T22" fmla="*/ 3 w 142"/>
                <a:gd name="T23" fmla="*/ 2 h 224"/>
                <a:gd name="T24" fmla="*/ 2 w 142"/>
                <a:gd name="T25" fmla="*/ 2 h 224"/>
                <a:gd name="T26" fmla="*/ 2 w 142"/>
                <a:gd name="T27" fmla="*/ 3 h 224"/>
                <a:gd name="T28" fmla="*/ 2 w 142"/>
                <a:gd name="T29" fmla="*/ 4 h 224"/>
                <a:gd name="T30" fmla="*/ 1 w 142"/>
                <a:gd name="T31" fmla="*/ 7 h 224"/>
                <a:gd name="T32" fmla="*/ 0 w 142"/>
                <a:gd name="T33" fmla="*/ 9 h 224"/>
                <a:gd name="T34" fmla="*/ 0 w 142"/>
                <a:gd name="T35" fmla="*/ 11 h 224"/>
                <a:gd name="T36" fmla="*/ 0 w 142"/>
                <a:gd name="T37" fmla="*/ 11 h 224"/>
                <a:gd name="T38" fmla="*/ 0 w 142"/>
                <a:gd name="T39" fmla="*/ 11 h 224"/>
                <a:gd name="T40" fmla="*/ 0 w 142"/>
                <a:gd name="T41" fmla="*/ 12 h 224"/>
                <a:gd name="T42" fmla="*/ 0 w 142"/>
                <a:gd name="T43" fmla="*/ 13 h 224"/>
                <a:gd name="T44" fmla="*/ 1 w 142"/>
                <a:gd name="T45" fmla="*/ 13 h 224"/>
                <a:gd name="T46" fmla="*/ 1 w 142"/>
                <a:gd name="T47" fmla="*/ 13 h 224"/>
                <a:gd name="T48" fmla="*/ 2 w 142"/>
                <a:gd name="T49" fmla="*/ 14 h 224"/>
                <a:gd name="T50" fmla="*/ 2 w 142"/>
                <a:gd name="T51" fmla="*/ 14 h 224"/>
                <a:gd name="T52" fmla="*/ 3 w 142"/>
                <a:gd name="T53" fmla="*/ 14 h 224"/>
                <a:gd name="T54" fmla="*/ 4 w 142"/>
                <a:gd name="T55" fmla="*/ 14 h 224"/>
                <a:gd name="T56" fmla="*/ 4 w 142"/>
                <a:gd name="T57" fmla="*/ 13 h 224"/>
                <a:gd name="T58" fmla="*/ 5 w 142"/>
                <a:gd name="T59" fmla="*/ 13 h 224"/>
                <a:gd name="T60" fmla="*/ 5 w 142"/>
                <a:gd name="T61" fmla="*/ 13 h 224"/>
                <a:gd name="T62" fmla="*/ 5 w 142"/>
                <a:gd name="T63" fmla="*/ 12 h 224"/>
                <a:gd name="T64" fmla="*/ 5 w 142"/>
                <a:gd name="T65" fmla="*/ 11 h 224"/>
                <a:gd name="T66" fmla="*/ 6 w 142"/>
                <a:gd name="T67" fmla="*/ 11 h 224"/>
                <a:gd name="T68" fmla="*/ 6 w 142"/>
                <a:gd name="T69" fmla="*/ 8 h 224"/>
                <a:gd name="T70" fmla="*/ 7 w 142"/>
                <a:gd name="T71" fmla="*/ 4 h 224"/>
                <a:gd name="T72" fmla="*/ 8 w 142"/>
                <a:gd name="T73" fmla="*/ 2 h 2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2" h="224">
                  <a:moveTo>
                    <a:pt x="142" y="30"/>
                  </a:moveTo>
                  <a:lnTo>
                    <a:pt x="142" y="26"/>
                  </a:lnTo>
                  <a:lnTo>
                    <a:pt x="142" y="20"/>
                  </a:lnTo>
                  <a:lnTo>
                    <a:pt x="141" y="16"/>
                  </a:lnTo>
                  <a:lnTo>
                    <a:pt x="140" y="12"/>
                  </a:lnTo>
                  <a:lnTo>
                    <a:pt x="137" y="7"/>
                  </a:lnTo>
                  <a:lnTo>
                    <a:pt x="136" y="4"/>
                  </a:lnTo>
                  <a:lnTo>
                    <a:pt x="135" y="3"/>
                  </a:lnTo>
                  <a:lnTo>
                    <a:pt x="133" y="2"/>
                  </a:lnTo>
                  <a:lnTo>
                    <a:pt x="131" y="1"/>
                  </a:lnTo>
                  <a:lnTo>
                    <a:pt x="129" y="0"/>
                  </a:lnTo>
                  <a:lnTo>
                    <a:pt x="127" y="0"/>
                  </a:lnTo>
                  <a:lnTo>
                    <a:pt x="117" y="0"/>
                  </a:lnTo>
                  <a:lnTo>
                    <a:pt x="108" y="0"/>
                  </a:lnTo>
                  <a:lnTo>
                    <a:pt x="98" y="0"/>
                  </a:lnTo>
                  <a:lnTo>
                    <a:pt x="89" y="1"/>
                  </a:lnTo>
                  <a:lnTo>
                    <a:pt x="85" y="2"/>
                  </a:lnTo>
                  <a:lnTo>
                    <a:pt x="80" y="3"/>
                  </a:lnTo>
                  <a:lnTo>
                    <a:pt x="76" y="4"/>
                  </a:lnTo>
                  <a:lnTo>
                    <a:pt x="71" y="7"/>
                  </a:lnTo>
                  <a:lnTo>
                    <a:pt x="67" y="9"/>
                  </a:lnTo>
                  <a:lnTo>
                    <a:pt x="64" y="11"/>
                  </a:lnTo>
                  <a:lnTo>
                    <a:pt x="56" y="17"/>
                  </a:lnTo>
                  <a:lnTo>
                    <a:pt x="50" y="24"/>
                  </a:lnTo>
                  <a:lnTo>
                    <a:pt x="47" y="27"/>
                  </a:lnTo>
                  <a:lnTo>
                    <a:pt x="45" y="31"/>
                  </a:lnTo>
                  <a:lnTo>
                    <a:pt x="35" y="47"/>
                  </a:lnTo>
                  <a:lnTo>
                    <a:pt x="33" y="51"/>
                  </a:lnTo>
                  <a:lnTo>
                    <a:pt x="31" y="56"/>
                  </a:lnTo>
                  <a:lnTo>
                    <a:pt x="29" y="64"/>
                  </a:lnTo>
                  <a:lnTo>
                    <a:pt x="23" y="82"/>
                  </a:lnTo>
                  <a:lnTo>
                    <a:pt x="14" y="118"/>
                  </a:lnTo>
                  <a:lnTo>
                    <a:pt x="9" y="136"/>
                  </a:lnTo>
                  <a:lnTo>
                    <a:pt x="4" y="154"/>
                  </a:lnTo>
                  <a:lnTo>
                    <a:pt x="2" y="163"/>
                  </a:lnTo>
                  <a:lnTo>
                    <a:pt x="1" y="173"/>
                  </a:lnTo>
                  <a:lnTo>
                    <a:pt x="0" y="177"/>
                  </a:lnTo>
                  <a:lnTo>
                    <a:pt x="0" y="181"/>
                  </a:lnTo>
                  <a:lnTo>
                    <a:pt x="0" y="187"/>
                  </a:lnTo>
                  <a:lnTo>
                    <a:pt x="1" y="191"/>
                  </a:lnTo>
                  <a:lnTo>
                    <a:pt x="2" y="195"/>
                  </a:lnTo>
                  <a:lnTo>
                    <a:pt x="3" y="199"/>
                  </a:lnTo>
                  <a:lnTo>
                    <a:pt x="5" y="204"/>
                  </a:lnTo>
                  <a:lnTo>
                    <a:pt x="6" y="208"/>
                  </a:lnTo>
                  <a:lnTo>
                    <a:pt x="10" y="212"/>
                  </a:lnTo>
                  <a:lnTo>
                    <a:pt x="13" y="215"/>
                  </a:lnTo>
                  <a:lnTo>
                    <a:pt x="16" y="218"/>
                  </a:lnTo>
                  <a:lnTo>
                    <a:pt x="20" y="221"/>
                  </a:lnTo>
                  <a:lnTo>
                    <a:pt x="25" y="223"/>
                  </a:lnTo>
                  <a:lnTo>
                    <a:pt x="29" y="223"/>
                  </a:lnTo>
                  <a:lnTo>
                    <a:pt x="34" y="224"/>
                  </a:lnTo>
                  <a:lnTo>
                    <a:pt x="38" y="224"/>
                  </a:lnTo>
                  <a:lnTo>
                    <a:pt x="48" y="223"/>
                  </a:lnTo>
                  <a:lnTo>
                    <a:pt x="56" y="224"/>
                  </a:lnTo>
                  <a:lnTo>
                    <a:pt x="62" y="224"/>
                  </a:lnTo>
                  <a:lnTo>
                    <a:pt x="66" y="223"/>
                  </a:lnTo>
                  <a:lnTo>
                    <a:pt x="70" y="222"/>
                  </a:lnTo>
                  <a:lnTo>
                    <a:pt x="75" y="220"/>
                  </a:lnTo>
                  <a:lnTo>
                    <a:pt x="79" y="216"/>
                  </a:lnTo>
                  <a:lnTo>
                    <a:pt x="82" y="214"/>
                  </a:lnTo>
                  <a:lnTo>
                    <a:pt x="85" y="211"/>
                  </a:lnTo>
                  <a:lnTo>
                    <a:pt x="88" y="207"/>
                  </a:lnTo>
                  <a:lnTo>
                    <a:pt x="92" y="204"/>
                  </a:lnTo>
                  <a:lnTo>
                    <a:pt x="94" y="199"/>
                  </a:lnTo>
                  <a:lnTo>
                    <a:pt x="96" y="195"/>
                  </a:lnTo>
                  <a:lnTo>
                    <a:pt x="98" y="191"/>
                  </a:lnTo>
                  <a:lnTo>
                    <a:pt x="101" y="182"/>
                  </a:lnTo>
                  <a:lnTo>
                    <a:pt x="104" y="174"/>
                  </a:lnTo>
                  <a:lnTo>
                    <a:pt x="109" y="156"/>
                  </a:lnTo>
                  <a:lnTo>
                    <a:pt x="113" y="138"/>
                  </a:lnTo>
                  <a:lnTo>
                    <a:pt x="121" y="101"/>
                  </a:lnTo>
                  <a:lnTo>
                    <a:pt x="132" y="66"/>
                  </a:lnTo>
                  <a:lnTo>
                    <a:pt x="137" y="48"/>
                  </a:lnTo>
                  <a:lnTo>
                    <a:pt x="141" y="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82" name="Freeform 167"/>
            <p:cNvSpPr>
              <a:spLocks/>
            </p:cNvSpPr>
            <p:nvPr/>
          </p:nvSpPr>
          <p:spPr bwMode="auto">
            <a:xfrm>
              <a:off x="5455" y="2467"/>
              <a:ext cx="5" cy="20"/>
            </a:xfrm>
            <a:custGeom>
              <a:avLst/>
              <a:gdLst>
                <a:gd name="T0" fmla="*/ 0 w 14"/>
                <a:gd name="T1" fmla="*/ 0 h 46"/>
                <a:gd name="T2" fmla="*/ 0 w 14"/>
                <a:gd name="T3" fmla="*/ 0 h 46"/>
                <a:gd name="T4" fmla="*/ 0 w 14"/>
                <a:gd name="T5" fmla="*/ 1 h 46"/>
                <a:gd name="T6" fmla="*/ 0 w 14"/>
                <a:gd name="T7" fmla="*/ 1 h 46"/>
                <a:gd name="T8" fmla="*/ 0 w 14"/>
                <a:gd name="T9" fmla="*/ 2 h 46"/>
                <a:gd name="T10" fmla="*/ 0 w 14"/>
                <a:gd name="T11" fmla="*/ 2 h 46"/>
                <a:gd name="T12" fmla="*/ 0 w 14"/>
                <a:gd name="T13" fmla="*/ 2 h 46"/>
                <a:gd name="T14" fmla="*/ 0 w 14"/>
                <a:gd name="T15" fmla="*/ 3 h 46"/>
                <a:gd name="T16" fmla="*/ 0 w 14"/>
                <a:gd name="T17" fmla="*/ 3 h 46"/>
                <a:gd name="T18" fmla="*/ 0 w 14"/>
                <a:gd name="T19" fmla="*/ 3 h 46"/>
                <a:gd name="T20" fmla="*/ 0 w 14"/>
                <a:gd name="T21" fmla="*/ 3 h 46"/>
                <a:gd name="T22" fmla="*/ 1 w 14"/>
                <a:gd name="T23" fmla="*/ 4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 h="46">
                  <a:moveTo>
                    <a:pt x="2" y="0"/>
                  </a:moveTo>
                  <a:lnTo>
                    <a:pt x="0" y="6"/>
                  </a:lnTo>
                  <a:lnTo>
                    <a:pt x="0" y="13"/>
                  </a:lnTo>
                  <a:lnTo>
                    <a:pt x="0" y="19"/>
                  </a:lnTo>
                  <a:lnTo>
                    <a:pt x="1" y="21"/>
                  </a:lnTo>
                  <a:lnTo>
                    <a:pt x="1" y="24"/>
                  </a:lnTo>
                  <a:lnTo>
                    <a:pt x="2" y="28"/>
                  </a:lnTo>
                  <a:lnTo>
                    <a:pt x="3" y="31"/>
                  </a:lnTo>
                  <a:lnTo>
                    <a:pt x="7" y="36"/>
                  </a:lnTo>
                  <a:lnTo>
                    <a:pt x="10" y="41"/>
                  </a:lnTo>
                  <a:lnTo>
                    <a:pt x="12" y="44"/>
                  </a:lnTo>
                  <a:lnTo>
                    <a:pt x="14"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83" name="Line 168"/>
            <p:cNvSpPr>
              <a:spLocks noChangeShapeType="1"/>
            </p:cNvSpPr>
            <p:nvPr/>
          </p:nvSpPr>
          <p:spPr bwMode="auto">
            <a:xfrm flipH="1">
              <a:off x="5535" y="2355"/>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4" name="Line 169"/>
            <p:cNvSpPr>
              <a:spLocks noChangeShapeType="1"/>
            </p:cNvSpPr>
            <p:nvPr/>
          </p:nvSpPr>
          <p:spPr bwMode="auto">
            <a:xfrm flipH="1">
              <a:off x="5507" y="2355"/>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5" name="Line 170"/>
            <p:cNvSpPr>
              <a:spLocks noChangeShapeType="1"/>
            </p:cNvSpPr>
            <p:nvPr/>
          </p:nvSpPr>
          <p:spPr bwMode="auto">
            <a:xfrm flipH="1">
              <a:off x="5661" y="1706"/>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6" name="Freeform 171"/>
            <p:cNvSpPr>
              <a:spLocks/>
            </p:cNvSpPr>
            <p:nvPr/>
          </p:nvSpPr>
          <p:spPr bwMode="auto">
            <a:xfrm>
              <a:off x="5650" y="1679"/>
              <a:ext cx="11" cy="27"/>
            </a:xfrm>
            <a:custGeom>
              <a:avLst/>
              <a:gdLst>
                <a:gd name="T0" fmla="*/ 0 w 31"/>
                <a:gd name="T1" fmla="*/ 0 h 65"/>
                <a:gd name="T2" fmla="*/ 0 w 31"/>
                <a:gd name="T3" fmla="*/ 0 h 65"/>
                <a:gd name="T4" fmla="*/ 0 w 31"/>
                <a:gd name="T5" fmla="*/ 1 h 65"/>
                <a:gd name="T6" fmla="*/ 0 w 31"/>
                <a:gd name="T7" fmla="*/ 2 h 65"/>
                <a:gd name="T8" fmla="*/ 0 w 31"/>
                <a:gd name="T9" fmla="*/ 2 h 65"/>
                <a:gd name="T10" fmla="*/ 0 w 31"/>
                <a:gd name="T11" fmla="*/ 3 h 65"/>
                <a:gd name="T12" fmla="*/ 0 w 31"/>
                <a:gd name="T13" fmla="*/ 3 h 65"/>
                <a:gd name="T14" fmla="*/ 0 w 31"/>
                <a:gd name="T15" fmla="*/ 4 h 65"/>
                <a:gd name="T16" fmla="*/ 0 w 31"/>
                <a:gd name="T17" fmla="*/ 4 h 65"/>
                <a:gd name="T18" fmla="*/ 1 w 31"/>
                <a:gd name="T19" fmla="*/ 4 h 65"/>
                <a:gd name="T20" fmla="*/ 1 w 31"/>
                <a:gd name="T21" fmla="*/ 5 h 65"/>
                <a:gd name="T22" fmla="*/ 1 w 31"/>
                <a:gd name="T23" fmla="*/ 5 h 65"/>
                <a:gd name="T24" fmla="*/ 1 w 31"/>
                <a:gd name="T25" fmla="*/ 5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65">
                  <a:moveTo>
                    <a:pt x="4" y="0"/>
                  </a:moveTo>
                  <a:lnTo>
                    <a:pt x="2" y="8"/>
                  </a:lnTo>
                  <a:lnTo>
                    <a:pt x="0" y="17"/>
                  </a:lnTo>
                  <a:lnTo>
                    <a:pt x="0" y="25"/>
                  </a:lnTo>
                  <a:lnTo>
                    <a:pt x="0" y="33"/>
                  </a:lnTo>
                  <a:lnTo>
                    <a:pt x="2" y="40"/>
                  </a:lnTo>
                  <a:lnTo>
                    <a:pt x="4" y="47"/>
                  </a:lnTo>
                  <a:lnTo>
                    <a:pt x="7" y="52"/>
                  </a:lnTo>
                  <a:lnTo>
                    <a:pt x="11" y="56"/>
                  </a:lnTo>
                  <a:lnTo>
                    <a:pt x="15" y="61"/>
                  </a:lnTo>
                  <a:lnTo>
                    <a:pt x="20" y="63"/>
                  </a:lnTo>
                  <a:lnTo>
                    <a:pt x="25" y="65"/>
                  </a:lnTo>
                  <a:lnTo>
                    <a:pt x="31"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87" name="Line 172"/>
            <p:cNvSpPr>
              <a:spLocks noChangeShapeType="1"/>
            </p:cNvSpPr>
            <p:nvPr/>
          </p:nvSpPr>
          <p:spPr bwMode="auto">
            <a:xfrm flipV="1">
              <a:off x="5653" y="1643"/>
              <a:ext cx="8"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88" name="Freeform 173"/>
            <p:cNvSpPr>
              <a:spLocks/>
            </p:cNvSpPr>
            <p:nvPr/>
          </p:nvSpPr>
          <p:spPr bwMode="auto">
            <a:xfrm>
              <a:off x="5661" y="1619"/>
              <a:ext cx="25" cy="24"/>
            </a:xfrm>
            <a:custGeom>
              <a:avLst/>
              <a:gdLst>
                <a:gd name="T0" fmla="*/ 4 w 63"/>
                <a:gd name="T1" fmla="*/ 0 h 65"/>
                <a:gd name="T2" fmla="*/ 4 w 63"/>
                <a:gd name="T3" fmla="*/ 0 h 65"/>
                <a:gd name="T4" fmla="*/ 3 w 63"/>
                <a:gd name="T5" fmla="*/ 0 h 65"/>
                <a:gd name="T6" fmla="*/ 3 w 63"/>
                <a:gd name="T7" fmla="*/ 0 h 65"/>
                <a:gd name="T8" fmla="*/ 2 w 63"/>
                <a:gd name="T9" fmla="*/ 0 h 65"/>
                <a:gd name="T10" fmla="*/ 2 w 63"/>
                <a:gd name="T11" fmla="*/ 1 h 65"/>
                <a:gd name="T12" fmla="*/ 2 w 63"/>
                <a:gd name="T13" fmla="*/ 1 h 65"/>
                <a:gd name="T14" fmla="*/ 1 w 63"/>
                <a:gd name="T15" fmla="*/ 1 h 65"/>
                <a:gd name="T16" fmla="*/ 1 w 63"/>
                <a:gd name="T17" fmla="*/ 1 h 65"/>
                <a:gd name="T18" fmla="*/ 1 w 63"/>
                <a:gd name="T19" fmla="*/ 2 h 65"/>
                <a:gd name="T20" fmla="*/ 0 w 63"/>
                <a:gd name="T21" fmla="*/ 3 h 65"/>
                <a:gd name="T22" fmla="*/ 0 w 63"/>
                <a:gd name="T23" fmla="*/ 3 h 65"/>
                <a:gd name="T24" fmla="*/ 0 w 63"/>
                <a:gd name="T25" fmla="*/ 3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 h="65">
                  <a:moveTo>
                    <a:pt x="63" y="0"/>
                  </a:moveTo>
                  <a:lnTo>
                    <a:pt x="57" y="1"/>
                  </a:lnTo>
                  <a:lnTo>
                    <a:pt x="50" y="4"/>
                  </a:lnTo>
                  <a:lnTo>
                    <a:pt x="44" y="6"/>
                  </a:lnTo>
                  <a:lnTo>
                    <a:pt x="37" y="10"/>
                  </a:lnTo>
                  <a:lnTo>
                    <a:pt x="31" y="14"/>
                  </a:lnTo>
                  <a:lnTo>
                    <a:pt x="26" y="19"/>
                  </a:lnTo>
                  <a:lnTo>
                    <a:pt x="20" y="26"/>
                  </a:lnTo>
                  <a:lnTo>
                    <a:pt x="15" y="33"/>
                  </a:lnTo>
                  <a:lnTo>
                    <a:pt x="10" y="41"/>
                  </a:lnTo>
                  <a:lnTo>
                    <a:pt x="7" y="49"/>
                  </a:lnTo>
                  <a:lnTo>
                    <a:pt x="2" y="57"/>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89" name="Line 174"/>
            <p:cNvSpPr>
              <a:spLocks noChangeShapeType="1"/>
            </p:cNvSpPr>
            <p:nvPr/>
          </p:nvSpPr>
          <p:spPr bwMode="auto">
            <a:xfrm>
              <a:off x="5686" y="1619"/>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90" name="Line 175"/>
            <p:cNvSpPr>
              <a:spLocks noChangeShapeType="1"/>
            </p:cNvSpPr>
            <p:nvPr/>
          </p:nvSpPr>
          <p:spPr bwMode="auto">
            <a:xfrm flipH="1">
              <a:off x="5722" y="1577"/>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91" name="Line 176"/>
            <p:cNvSpPr>
              <a:spLocks noChangeShapeType="1"/>
            </p:cNvSpPr>
            <p:nvPr/>
          </p:nvSpPr>
          <p:spPr bwMode="auto">
            <a:xfrm flipH="1">
              <a:off x="5749" y="1577"/>
              <a:ext cx="11"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92" name="Freeform 177"/>
            <p:cNvSpPr>
              <a:spLocks/>
            </p:cNvSpPr>
            <p:nvPr/>
          </p:nvSpPr>
          <p:spPr bwMode="auto">
            <a:xfrm>
              <a:off x="3273" y="3638"/>
              <a:ext cx="6" cy="16"/>
            </a:xfrm>
            <a:custGeom>
              <a:avLst/>
              <a:gdLst>
                <a:gd name="T0" fmla="*/ 0 w 14"/>
                <a:gd name="T1" fmla="*/ 0 h 46"/>
                <a:gd name="T2" fmla="*/ 0 w 14"/>
                <a:gd name="T3" fmla="*/ 0 h 46"/>
                <a:gd name="T4" fmla="*/ 0 w 14"/>
                <a:gd name="T5" fmla="*/ 0 h 46"/>
                <a:gd name="T6" fmla="*/ 0 w 14"/>
                <a:gd name="T7" fmla="*/ 1 h 46"/>
                <a:gd name="T8" fmla="*/ 0 w 14"/>
                <a:gd name="T9" fmla="*/ 1 h 46"/>
                <a:gd name="T10" fmla="*/ 0 w 14"/>
                <a:gd name="T11" fmla="*/ 1 h 46"/>
                <a:gd name="T12" fmla="*/ 0 w 14"/>
                <a:gd name="T13" fmla="*/ 1 h 46"/>
                <a:gd name="T14" fmla="*/ 0 w 14"/>
                <a:gd name="T15" fmla="*/ 1 h 46"/>
                <a:gd name="T16" fmla="*/ 0 w 14"/>
                <a:gd name="T17" fmla="*/ 2 h 46"/>
                <a:gd name="T18" fmla="*/ 1 w 14"/>
                <a:gd name="T19" fmla="*/ 2 h 46"/>
                <a:gd name="T20" fmla="*/ 1 w 14"/>
                <a:gd name="T21" fmla="*/ 2 h 46"/>
                <a:gd name="T22" fmla="*/ 1 w 14"/>
                <a:gd name="T23" fmla="*/ 2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 h="46">
                  <a:moveTo>
                    <a:pt x="2" y="0"/>
                  </a:moveTo>
                  <a:lnTo>
                    <a:pt x="0" y="7"/>
                  </a:lnTo>
                  <a:lnTo>
                    <a:pt x="0" y="12"/>
                  </a:lnTo>
                  <a:lnTo>
                    <a:pt x="0" y="18"/>
                  </a:lnTo>
                  <a:lnTo>
                    <a:pt x="1" y="21"/>
                  </a:lnTo>
                  <a:lnTo>
                    <a:pt x="1" y="25"/>
                  </a:lnTo>
                  <a:lnTo>
                    <a:pt x="2" y="28"/>
                  </a:lnTo>
                  <a:lnTo>
                    <a:pt x="3" y="31"/>
                  </a:lnTo>
                  <a:lnTo>
                    <a:pt x="6" y="36"/>
                  </a:lnTo>
                  <a:lnTo>
                    <a:pt x="10" y="42"/>
                  </a:lnTo>
                  <a:lnTo>
                    <a:pt x="12" y="44"/>
                  </a:lnTo>
                  <a:lnTo>
                    <a:pt x="14"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93" name="Freeform 178"/>
            <p:cNvSpPr>
              <a:spLocks/>
            </p:cNvSpPr>
            <p:nvPr/>
          </p:nvSpPr>
          <p:spPr bwMode="auto">
            <a:xfrm>
              <a:off x="3235" y="3569"/>
              <a:ext cx="55" cy="88"/>
            </a:xfrm>
            <a:custGeom>
              <a:avLst/>
              <a:gdLst>
                <a:gd name="T0" fmla="*/ 8 w 141"/>
                <a:gd name="T1" fmla="*/ 2 h 224"/>
                <a:gd name="T2" fmla="*/ 8 w 141"/>
                <a:gd name="T3" fmla="*/ 1 h 224"/>
                <a:gd name="T4" fmla="*/ 8 w 141"/>
                <a:gd name="T5" fmla="*/ 0 h 224"/>
                <a:gd name="T6" fmla="*/ 8 w 141"/>
                <a:gd name="T7" fmla="*/ 0 h 224"/>
                <a:gd name="T8" fmla="*/ 8 w 141"/>
                <a:gd name="T9" fmla="*/ 0 h 224"/>
                <a:gd name="T10" fmla="*/ 8 w 141"/>
                <a:gd name="T11" fmla="*/ 0 h 224"/>
                <a:gd name="T12" fmla="*/ 6 w 141"/>
                <a:gd name="T13" fmla="*/ 0 h 224"/>
                <a:gd name="T14" fmla="*/ 5 w 141"/>
                <a:gd name="T15" fmla="*/ 0 h 224"/>
                <a:gd name="T16" fmla="*/ 5 w 141"/>
                <a:gd name="T17" fmla="*/ 0 h 224"/>
                <a:gd name="T18" fmla="*/ 4 w 141"/>
                <a:gd name="T19" fmla="*/ 0 h 224"/>
                <a:gd name="T20" fmla="*/ 4 w 141"/>
                <a:gd name="T21" fmla="*/ 1 h 224"/>
                <a:gd name="T22" fmla="*/ 3 w 141"/>
                <a:gd name="T23" fmla="*/ 2 h 224"/>
                <a:gd name="T24" fmla="*/ 3 w 141"/>
                <a:gd name="T25" fmla="*/ 2 h 224"/>
                <a:gd name="T26" fmla="*/ 2 w 141"/>
                <a:gd name="T27" fmla="*/ 3 h 224"/>
                <a:gd name="T28" fmla="*/ 2 w 141"/>
                <a:gd name="T29" fmla="*/ 4 h 224"/>
                <a:gd name="T30" fmla="*/ 1 w 141"/>
                <a:gd name="T31" fmla="*/ 7 h 224"/>
                <a:gd name="T32" fmla="*/ 0 w 141"/>
                <a:gd name="T33" fmla="*/ 9 h 224"/>
                <a:gd name="T34" fmla="*/ 0 w 141"/>
                <a:gd name="T35" fmla="*/ 11 h 224"/>
                <a:gd name="T36" fmla="*/ 0 w 141"/>
                <a:gd name="T37" fmla="*/ 11 h 224"/>
                <a:gd name="T38" fmla="*/ 0 w 141"/>
                <a:gd name="T39" fmla="*/ 11 h 224"/>
                <a:gd name="T40" fmla="*/ 0 w 141"/>
                <a:gd name="T41" fmla="*/ 12 h 224"/>
                <a:gd name="T42" fmla="*/ 0 w 141"/>
                <a:gd name="T43" fmla="*/ 13 h 224"/>
                <a:gd name="T44" fmla="*/ 1 w 141"/>
                <a:gd name="T45" fmla="*/ 13 h 224"/>
                <a:gd name="T46" fmla="*/ 1 w 141"/>
                <a:gd name="T47" fmla="*/ 13 h 224"/>
                <a:gd name="T48" fmla="*/ 2 w 141"/>
                <a:gd name="T49" fmla="*/ 14 h 224"/>
                <a:gd name="T50" fmla="*/ 2 w 141"/>
                <a:gd name="T51" fmla="*/ 14 h 224"/>
                <a:gd name="T52" fmla="*/ 4 w 141"/>
                <a:gd name="T53" fmla="*/ 14 h 224"/>
                <a:gd name="T54" fmla="*/ 4 w 141"/>
                <a:gd name="T55" fmla="*/ 14 h 224"/>
                <a:gd name="T56" fmla="*/ 4 w 141"/>
                <a:gd name="T57" fmla="*/ 13 h 224"/>
                <a:gd name="T58" fmla="*/ 5 w 141"/>
                <a:gd name="T59" fmla="*/ 13 h 224"/>
                <a:gd name="T60" fmla="*/ 5 w 141"/>
                <a:gd name="T61" fmla="*/ 13 h 224"/>
                <a:gd name="T62" fmla="*/ 5 w 141"/>
                <a:gd name="T63" fmla="*/ 12 h 224"/>
                <a:gd name="T64" fmla="*/ 6 w 141"/>
                <a:gd name="T65" fmla="*/ 11 h 224"/>
                <a:gd name="T66" fmla="*/ 6 w 141"/>
                <a:gd name="T67" fmla="*/ 11 h 224"/>
                <a:gd name="T68" fmla="*/ 7 w 141"/>
                <a:gd name="T69" fmla="*/ 8 h 224"/>
                <a:gd name="T70" fmla="*/ 8 w 141"/>
                <a:gd name="T71" fmla="*/ 4 h 224"/>
                <a:gd name="T72" fmla="*/ 8 w 141"/>
                <a:gd name="T73" fmla="*/ 2 h 2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1" h="224">
                  <a:moveTo>
                    <a:pt x="141" y="30"/>
                  </a:moveTo>
                  <a:lnTo>
                    <a:pt x="141" y="26"/>
                  </a:lnTo>
                  <a:lnTo>
                    <a:pt x="141" y="21"/>
                  </a:lnTo>
                  <a:lnTo>
                    <a:pt x="140" y="16"/>
                  </a:lnTo>
                  <a:lnTo>
                    <a:pt x="139" y="12"/>
                  </a:lnTo>
                  <a:lnTo>
                    <a:pt x="137" y="7"/>
                  </a:lnTo>
                  <a:lnTo>
                    <a:pt x="136" y="5"/>
                  </a:lnTo>
                  <a:lnTo>
                    <a:pt x="135" y="4"/>
                  </a:lnTo>
                  <a:lnTo>
                    <a:pt x="133" y="2"/>
                  </a:lnTo>
                  <a:lnTo>
                    <a:pt x="131" y="2"/>
                  </a:lnTo>
                  <a:lnTo>
                    <a:pt x="129" y="0"/>
                  </a:lnTo>
                  <a:lnTo>
                    <a:pt x="127" y="0"/>
                  </a:lnTo>
                  <a:lnTo>
                    <a:pt x="117" y="0"/>
                  </a:lnTo>
                  <a:lnTo>
                    <a:pt x="107" y="0"/>
                  </a:lnTo>
                  <a:lnTo>
                    <a:pt x="99" y="0"/>
                  </a:lnTo>
                  <a:lnTo>
                    <a:pt x="89" y="2"/>
                  </a:lnTo>
                  <a:lnTo>
                    <a:pt x="85" y="2"/>
                  </a:lnTo>
                  <a:lnTo>
                    <a:pt x="80" y="3"/>
                  </a:lnTo>
                  <a:lnTo>
                    <a:pt x="75" y="5"/>
                  </a:lnTo>
                  <a:lnTo>
                    <a:pt x="71" y="7"/>
                  </a:lnTo>
                  <a:lnTo>
                    <a:pt x="67" y="9"/>
                  </a:lnTo>
                  <a:lnTo>
                    <a:pt x="64" y="11"/>
                  </a:lnTo>
                  <a:lnTo>
                    <a:pt x="56" y="17"/>
                  </a:lnTo>
                  <a:lnTo>
                    <a:pt x="50" y="24"/>
                  </a:lnTo>
                  <a:lnTo>
                    <a:pt x="47" y="27"/>
                  </a:lnTo>
                  <a:lnTo>
                    <a:pt x="45" y="31"/>
                  </a:lnTo>
                  <a:lnTo>
                    <a:pt x="35" y="47"/>
                  </a:lnTo>
                  <a:lnTo>
                    <a:pt x="33" y="52"/>
                  </a:lnTo>
                  <a:lnTo>
                    <a:pt x="31" y="56"/>
                  </a:lnTo>
                  <a:lnTo>
                    <a:pt x="29" y="64"/>
                  </a:lnTo>
                  <a:lnTo>
                    <a:pt x="23" y="82"/>
                  </a:lnTo>
                  <a:lnTo>
                    <a:pt x="14" y="119"/>
                  </a:lnTo>
                  <a:lnTo>
                    <a:pt x="8" y="137"/>
                  </a:lnTo>
                  <a:lnTo>
                    <a:pt x="4" y="154"/>
                  </a:lnTo>
                  <a:lnTo>
                    <a:pt x="2" y="163"/>
                  </a:lnTo>
                  <a:lnTo>
                    <a:pt x="1" y="172"/>
                  </a:lnTo>
                  <a:lnTo>
                    <a:pt x="0" y="177"/>
                  </a:lnTo>
                  <a:lnTo>
                    <a:pt x="0" y="181"/>
                  </a:lnTo>
                  <a:lnTo>
                    <a:pt x="0" y="187"/>
                  </a:lnTo>
                  <a:lnTo>
                    <a:pt x="1" y="191"/>
                  </a:lnTo>
                  <a:lnTo>
                    <a:pt x="2" y="195"/>
                  </a:lnTo>
                  <a:lnTo>
                    <a:pt x="3" y="200"/>
                  </a:lnTo>
                  <a:lnTo>
                    <a:pt x="5" y="204"/>
                  </a:lnTo>
                  <a:lnTo>
                    <a:pt x="7" y="208"/>
                  </a:lnTo>
                  <a:lnTo>
                    <a:pt x="9" y="212"/>
                  </a:lnTo>
                  <a:lnTo>
                    <a:pt x="13" y="216"/>
                  </a:lnTo>
                  <a:lnTo>
                    <a:pt x="16" y="219"/>
                  </a:lnTo>
                  <a:lnTo>
                    <a:pt x="20" y="221"/>
                  </a:lnTo>
                  <a:lnTo>
                    <a:pt x="24" y="222"/>
                  </a:lnTo>
                  <a:lnTo>
                    <a:pt x="29" y="223"/>
                  </a:lnTo>
                  <a:lnTo>
                    <a:pt x="34" y="224"/>
                  </a:lnTo>
                  <a:lnTo>
                    <a:pt x="38" y="224"/>
                  </a:lnTo>
                  <a:lnTo>
                    <a:pt x="48" y="223"/>
                  </a:lnTo>
                  <a:lnTo>
                    <a:pt x="56" y="224"/>
                  </a:lnTo>
                  <a:lnTo>
                    <a:pt x="62" y="224"/>
                  </a:lnTo>
                  <a:lnTo>
                    <a:pt x="66" y="223"/>
                  </a:lnTo>
                  <a:lnTo>
                    <a:pt x="70" y="222"/>
                  </a:lnTo>
                  <a:lnTo>
                    <a:pt x="74" y="220"/>
                  </a:lnTo>
                  <a:lnTo>
                    <a:pt x="79" y="217"/>
                  </a:lnTo>
                  <a:lnTo>
                    <a:pt x="82" y="214"/>
                  </a:lnTo>
                  <a:lnTo>
                    <a:pt x="85" y="210"/>
                  </a:lnTo>
                  <a:lnTo>
                    <a:pt x="88" y="207"/>
                  </a:lnTo>
                  <a:lnTo>
                    <a:pt x="91" y="204"/>
                  </a:lnTo>
                  <a:lnTo>
                    <a:pt x="94" y="200"/>
                  </a:lnTo>
                  <a:lnTo>
                    <a:pt x="96" y="195"/>
                  </a:lnTo>
                  <a:lnTo>
                    <a:pt x="98" y="191"/>
                  </a:lnTo>
                  <a:lnTo>
                    <a:pt x="101" y="183"/>
                  </a:lnTo>
                  <a:lnTo>
                    <a:pt x="104" y="174"/>
                  </a:lnTo>
                  <a:lnTo>
                    <a:pt x="108" y="156"/>
                  </a:lnTo>
                  <a:lnTo>
                    <a:pt x="113" y="138"/>
                  </a:lnTo>
                  <a:lnTo>
                    <a:pt x="121" y="102"/>
                  </a:lnTo>
                  <a:lnTo>
                    <a:pt x="132" y="66"/>
                  </a:lnTo>
                  <a:lnTo>
                    <a:pt x="137" y="48"/>
                  </a:lnTo>
                  <a:lnTo>
                    <a:pt x="141"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94" name="Freeform 179"/>
            <p:cNvSpPr>
              <a:spLocks/>
            </p:cNvSpPr>
            <p:nvPr/>
          </p:nvSpPr>
          <p:spPr bwMode="auto">
            <a:xfrm>
              <a:off x="3790" y="2998"/>
              <a:ext cx="58" cy="132"/>
            </a:xfrm>
            <a:custGeom>
              <a:avLst/>
              <a:gdLst>
                <a:gd name="T0" fmla="*/ 5 w 149"/>
                <a:gd name="T1" fmla="*/ 0 h 333"/>
                <a:gd name="T2" fmla="*/ 0 w 149"/>
                <a:gd name="T3" fmla="*/ 21 h 333"/>
                <a:gd name="T4" fmla="*/ 4 w 149"/>
                <a:gd name="T5" fmla="*/ 21 h 333"/>
                <a:gd name="T6" fmla="*/ 4 w 149"/>
                <a:gd name="T7" fmla="*/ 21 h 333"/>
                <a:gd name="T8" fmla="*/ 4 w 149"/>
                <a:gd name="T9" fmla="*/ 21 h 333"/>
                <a:gd name="T10" fmla="*/ 5 w 149"/>
                <a:gd name="T11" fmla="*/ 21 h 333"/>
                <a:gd name="T12" fmla="*/ 5 w 149"/>
                <a:gd name="T13" fmla="*/ 20 h 333"/>
                <a:gd name="T14" fmla="*/ 5 w 149"/>
                <a:gd name="T15" fmla="*/ 20 h 333"/>
                <a:gd name="T16" fmla="*/ 5 w 149"/>
                <a:gd name="T17" fmla="*/ 20 h 333"/>
                <a:gd name="T18" fmla="*/ 6 w 149"/>
                <a:gd name="T19" fmla="*/ 19 h 333"/>
                <a:gd name="T20" fmla="*/ 6 w 149"/>
                <a:gd name="T21" fmla="*/ 19 h 333"/>
                <a:gd name="T22" fmla="*/ 7 w 149"/>
                <a:gd name="T23" fmla="*/ 18 h 333"/>
                <a:gd name="T24" fmla="*/ 7 w 149"/>
                <a:gd name="T25" fmla="*/ 18 h 333"/>
                <a:gd name="T26" fmla="*/ 7 w 149"/>
                <a:gd name="T27" fmla="*/ 17 h 333"/>
                <a:gd name="T28" fmla="*/ 7 w 149"/>
                <a:gd name="T29" fmla="*/ 17 h 333"/>
                <a:gd name="T30" fmla="*/ 9 w 149"/>
                <a:gd name="T31" fmla="*/ 11 h 333"/>
                <a:gd name="T32" fmla="*/ 9 w 149"/>
                <a:gd name="T33" fmla="*/ 10 h 333"/>
                <a:gd name="T34" fmla="*/ 9 w 149"/>
                <a:gd name="T35" fmla="*/ 10 h 333"/>
                <a:gd name="T36" fmla="*/ 9 w 149"/>
                <a:gd name="T37" fmla="*/ 10 h 333"/>
                <a:gd name="T38" fmla="*/ 9 w 149"/>
                <a:gd name="T39" fmla="*/ 9 h 333"/>
                <a:gd name="T40" fmla="*/ 9 w 149"/>
                <a:gd name="T41" fmla="*/ 8 h 333"/>
                <a:gd name="T42" fmla="*/ 9 w 149"/>
                <a:gd name="T43" fmla="*/ 8 h 333"/>
                <a:gd name="T44" fmla="*/ 8 w 149"/>
                <a:gd name="T45" fmla="*/ 8 h 333"/>
                <a:gd name="T46" fmla="*/ 8 w 149"/>
                <a:gd name="T47" fmla="*/ 8 h 333"/>
                <a:gd name="T48" fmla="*/ 8 w 149"/>
                <a:gd name="T49" fmla="*/ 7 h 333"/>
                <a:gd name="T50" fmla="*/ 7 w 149"/>
                <a:gd name="T51" fmla="*/ 7 h 333"/>
                <a:gd name="T52" fmla="*/ 7 w 149"/>
                <a:gd name="T53" fmla="*/ 7 h 333"/>
                <a:gd name="T54" fmla="*/ 7 w 149"/>
                <a:gd name="T55" fmla="*/ 7 h 333"/>
                <a:gd name="T56" fmla="*/ 4 w 149"/>
                <a:gd name="T57" fmla="*/ 7 h 33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9" h="333">
                  <a:moveTo>
                    <a:pt x="89" y="0"/>
                  </a:moveTo>
                  <a:lnTo>
                    <a:pt x="0" y="333"/>
                  </a:lnTo>
                  <a:lnTo>
                    <a:pt x="58" y="333"/>
                  </a:lnTo>
                  <a:lnTo>
                    <a:pt x="65" y="333"/>
                  </a:lnTo>
                  <a:lnTo>
                    <a:pt x="71" y="331"/>
                  </a:lnTo>
                  <a:lnTo>
                    <a:pt x="78" y="329"/>
                  </a:lnTo>
                  <a:lnTo>
                    <a:pt x="83" y="325"/>
                  </a:lnTo>
                  <a:lnTo>
                    <a:pt x="89" y="321"/>
                  </a:lnTo>
                  <a:lnTo>
                    <a:pt x="96" y="315"/>
                  </a:lnTo>
                  <a:lnTo>
                    <a:pt x="101" y="309"/>
                  </a:lnTo>
                  <a:lnTo>
                    <a:pt x="106" y="301"/>
                  </a:lnTo>
                  <a:lnTo>
                    <a:pt x="111" y="294"/>
                  </a:lnTo>
                  <a:lnTo>
                    <a:pt x="115" y="285"/>
                  </a:lnTo>
                  <a:lnTo>
                    <a:pt x="118" y="277"/>
                  </a:lnTo>
                  <a:lnTo>
                    <a:pt x="121" y="268"/>
                  </a:lnTo>
                  <a:lnTo>
                    <a:pt x="146" y="176"/>
                  </a:lnTo>
                  <a:lnTo>
                    <a:pt x="148" y="167"/>
                  </a:lnTo>
                  <a:lnTo>
                    <a:pt x="149" y="160"/>
                  </a:lnTo>
                  <a:lnTo>
                    <a:pt x="149" y="151"/>
                  </a:lnTo>
                  <a:lnTo>
                    <a:pt x="149" y="144"/>
                  </a:lnTo>
                  <a:lnTo>
                    <a:pt x="147" y="136"/>
                  </a:lnTo>
                  <a:lnTo>
                    <a:pt x="145" y="130"/>
                  </a:lnTo>
                  <a:lnTo>
                    <a:pt x="142" y="125"/>
                  </a:lnTo>
                  <a:lnTo>
                    <a:pt x="138" y="120"/>
                  </a:lnTo>
                  <a:lnTo>
                    <a:pt x="134" y="116"/>
                  </a:lnTo>
                  <a:lnTo>
                    <a:pt x="129" y="113"/>
                  </a:lnTo>
                  <a:lnTo>
                    <a:pt x="123" y="112"/>
                  </a:lnTo>
                  <a:lnTo>
                    <a:pt x="118" y="111"/>
                  </a:lnTo>
                  <a:lnTo>
                    <a:pt x="59"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95" name="Line 180"/>
            <p:cNvSpPr>
              <a:spLocks noChangeShapeType="1"/>
            </p:cNvSpPr>
            <p:nvPr/>
          </p:nvSpPr>
          <p:spPr bwMode="auto">
            <a:xfrm flipH="1">
              <a:off x="4458" y="3789"/>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96" name="Freeform 181"/>
            <p:cNvSpPr>
              <a:spLocks/>
            </p:cNvSpPr>
            <p:nvPr/>
          </p:nvSpPr>
          <p:spPr bwMode="auto">
            <a:xfrm>
              <a:off x="4444" y="3764"/>
              <a:ext cx="14" cy="25"/>
            </a:xfrm>
            <a:custGeom>
              <a:avLst/>
              <a:gdLst>
                <a:gd name="T0" fmla="*/ 0 w 30"/>
                <a:gd name="T1" fmla="*/ 0 h 65"/>
                <a:gd name="T2" fmla="*/ 0 w 30"/>
                <a:gd name="T3" fmla="*/ 0 h 65"/>
                <a:gd name="T4" fmla="*/ 0 w 30"/>
                <a:gd name="T5" fmla="*/ 1 h 65"/>
                <a:gd name="T6" fmla="*/ 0 w 30"/>
                <a:gd name="T7" fmla="*/ 1 h 65"/>
                <a:gd name="T8" fmla="*/ 0 w 30"/>
                <a:gd name="T9" fmla="*/ 2 h 65"/>
                <a:gd name="T10" fmla="*/ 0 w 30"/>
                <a:gd name="T11" fmla="*/ 2 h 65"/>
                <a:gd name="T12" fmla="*/ 0 w 30"/>
                <a:gd name="T13" fmla="*/ 3 h 65"/>
                <a:gd name="T14" fmla="*/ 0 w 30"/>
                <a:gd name="T15" fmla="*/ 3 h 65"/>
                <a:gd name="T16" fmla="*/ 1 w 30"/>
                <a:gd name="T17" fmla="*/ 3 h 65"/>
                <a:gd name="T18" fmla="*/ 1 w 30"/>
                <a:gd name="T19" fmla="*/ 3 h 65"/>
                <a:gd name="T20" fmla="*/ 2 w 30"/>
                <a:gd name="T21" fmla="*/ 3 h 65"/>
                <a:gd name="T22" fmla="*/ 3 w 30"/>
                <a:gd name="T23" fmla="*/ 4 h 65"/>
                <a:gd name="T24" fmla="*/ 3 w 30"/>
                <a:gd name="T25" fmla="*/ 4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65">
                  <a:moveTo>
                    <a:pt x="3" y="0"/>
                  </a:moveTo>
                  <a:lnTo>
                    <a:pt x="1" y="8"/>
                  </a:lnTo>
                  <a:lnTo>
                    <a:pt x="0" y="17"/>
                  </a:lnTo>
                  <a:lnTo>
                    <a:pt x="0" y="24"/>
                  </a:lnTo>
                  <a:lnTo>
                    <a:pt x="1" y="32"/>
                  </a:lnTo>
                  <a:lnTo>
                    <a:pt x="2" y="39"/>
                  </a:lnTo>
                  <a:lnTo>
                    <a:pt x="4" y="46"/>
                  </a:lnTo>
                  <a:lnTo>
                    <a:pt x="7" y="51"/>
                  </a:lnTo>
                  <a:lnTo>
                    <a:pt x="10" y="56"/>
                  </a:lnTo>
                  <a:lnTo>
                    <a:pt x="14" y="59"/>
                  </a:lnTo>
                  <a:lnTo>
                    <a:pt x="20" y="63"/>
                  </a:lnTo>
                  <a:lnTo>
                    <a:pt x="25" y="64"/>
                  </a:lnTo>
                  <a:lnTo>
                    <a:pt x="3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97" name="Line 182"/>
            <p:cNvSpPr>
              <a:spLocks noChangeShapeType="1"/>
            </p:cNvSpPr>
            <p:nvPr/>
          </p:nvSpPr>
          <p:spPr bwMode="auto">
            <a:xfrm flipV="1">
              <a:off x="4447" y="3728"/>
              <a:ext cx="8"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398" name="Freeform 183"/>
            <p:cNvSpPr>
              <a:spLocks/>
            </p:cNvSpPr>
            <p:nvPr/>
          </p:nvSpPr>
          <p:spPr bwMode="auto">
            <a:xfrm>
              <a:off x="4455" y="3701"/>
              <a:ext cx="25" cy="27"/>
            </a:xfrm>
            <a:custGeom>
              <a:avLst/>
              <a:gdLst>
                <a:gd name="T0" fmla="*/ 4 w 63"/>
                <a:gd name="T1" fmla="*/ 0 h 65"/>
                <a:gd name="T2" fmla="*/ 4 w 63"/>
                <a:gd name="T3" fmla="*/ 0 h 65"/>
                <a:gd name="T4" fmla="*/ 3 w 63"/>
                <a:gd name="T5" fmla="*/ 0 h 65"/>
                <a:gd name="T6" fmla="*/ 3 w 63"/>
                <a:gd name="T7" fmla="*/ 0 h 65"/>
                <a:gd name="T8" fmla="*/ 2 w 63"/>
                <a:gd name="T9" fmla="*/ 1 h 65"/>
                <a:gd name="T10" fmla="*/ 2 w 63"/>
                <a:gd name="T11" fmla="*/ 1 h 65"/>
                <a:gd name="T12" fmla="*/ 2 w 63"/>
                <a:gd name="T13" fmla="*/ 1 h 65"/>
                <a:gd name="T14" fmla="*/ 1 w 63"/>
                <a:gd name="T15" fmla="*/ 2 h 65"/>
                <a:gd name="T16" fmla="*/ 1 w 63"/>
                <a:gd name="T17" fmla="*/ 2 h 65"/>
                <a:gd name="T18" fmla="*/ 1 w 63"/>
                <a:gd name="T19" fmla="*/ 3 h 65"/>
                <a:gd name="T20" fmla="*/ 0 w 63"/>
                <a:gd name="T21" fmla="*/ 3 h 65"/>
                <a:gd name="T22" fmla="*/ 0 w 63"/>
                <a:gd name="T23" fmla="*/ 4 h 65"/>
                <a:gd name="T24" fmla="*/ 0 w 63"/>
                <a:gd name="T25" fmla="*/ 5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3" h="65">
                  <a:moveTo>
                    <a:pt x="63" y="0"/>
                  </a:moveTo>
                  <a:lnTo>
                    <a:pt x="58" y="0"/>
                  </a:lnTo>
                  <a:lnTo>
                    <a:pt x="51" y="2"/>
                  </a:lnTo>
                  <a:lnTo>
                    <a:pt x="45" y="4"/>
                  </a:lnTo>
                  <a:lnTo>
                    <a:pt x="39" y="9"/>
                  </a:lnTo>
                  <a:lnTo>
                    <a:pt x="32" y="13"/>
                  </a:lnTo>
                  <a:lnTo>
                    <a:pt x="26" y="19"/>
                  </a:lnTo>
                  <a:lnTo>
                    <a:pt x="20" y="26"/>
                  </a:lnTo>
                  <a:lnTo>
                    <a:pt x="15" y="32"/>
                  </a:lnTo>
                  <a:lnTo>
                    <a:pt x="11" y="40"/>
                  </a:lnTo>
                  <a:lnTo>
                    <a:pt x="7" y="48"/>
                  </a:lnTo>
                  <a:lnTo>
                    <a:pt x="3" y="57"/>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399" name="Line 184"/>
            <p:cNvSpPr>
              <a:spLocks noChangeShapeType="1"/>
            </p:cNvSpPr>
            <p:nvPr/>
          </p:nvSpPr>
          <p:spPr bwMode="auto">
            <a:xfrm>
              <a:off x="4480" y="3701"/>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00" name="Freeform 185"/>
            <p:cNvSpPr>
              <a:spLocks/>
            </p:cNvSpPr>
            <p:nvPr/>
          </p:nvSpPr>
          <p:spPr bwMode="auto">
            <a:xfrm>
              <a:off x="4131" y="2176"/>
              <a:ext cx="13" cy="61"/>
            </a:xfrm>
            <a:custGeom>
              <a:avLst/>
              <a:gdLst>
                <a:gd name="T0" fmla="*/ 2 w 35"/>
                <a:gd name="T1" fmla="*/ 0 h 152"/>
                <a:gd name="T2" fmla="*/ 0 w 35"/>
                <a:gd name="T3" fmla="*/ 0 h 152"/>
                <a:gd name="T4" fmla="*/ 0 w 35"/>
                <a:gd name="T5" fmla="*/ 0 h 152"/>
                <a:gd name="T6" fmla="*/ 1 w 35"/>
                <a:gd name="T7" fmla="*/ 2 h 152"/>
                <a:gd name="T8" fmla="*/ 1 w 35"/>
                <a:gd name="T9" fmla="*/ 3 h 152"/>
                <a:gd name="T10" fmla="*/ 0 w 35"/>
                <a:gd name="T11" fmla="*/ 6 h 152"/>
                <a:gd name="T12" fmla="*/ 0 w 35"/>
                <a:gd name="T13" fmla="*/ 7 h 152"/>
                <a:gd name="T14" fmla="*/ 0 w 35"/>
                <a:gd name="T15" fmla="*/ 10 h 152"/>
                <a:gd name="T16" fmla="*/ 1 w 35"/>
                <a:gd name="T17" fmla="*/ 10 h 152"/>
                <a:gd name="T18" fmla="*/ 1 w 35"/>
                <a:gd name="T19" fmla="*/ 6 h 152"/>
                <a:gd name="T20" fmla="*/ 1 w 35"/>
                <a:gd name="T21" fmla="*/ 4 h 152"/>
                <a:gd name="T22" fmla="*/ 2 w 35"/>
                <a:gd name="T23" fmla="*/ 2 h 152"/>
                <a:gd name="T24" fmla="*/ 2 w 35"/>
                <a:gd name="T25" fmla="*/ 0 h 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152">
                  <a:moveTo>
                    <a:pt x="35" y="0"/>
                  </a:moveTo>
                  <a:lnTo>
                    <a:pt x="0" y="2"/>
                  </a:lnTo>
                  <a:lnTo>
                    <a:pt x="1" y="2"/>
                  </a:lnTo>
                  <a:lnTo>
                    <a:pt x="15" y="24"/>
                  </a:lnTo>
                  <a:lnTo>
                    <a:pt x="14" y="53"/>
                  </a:lnTo>
                  <a:lnTo>
                    <a:pt x="9" y="99"/>
                  </a:lnTo>
                  <a:lnTo>
                    <a:pt x="7" y="112"/>
                  </a:lnTo>
                  <a:lnTo>
                    <a:pt x="2" y="152"/>
                  </a:lnTo>
                  <a:lnTo>
                    <a:pt x="15" y="148"/>
                  </a:lnTo>
                  <a:lnTo>
                    <a:pt x="23" y="102"/>
                  </a:lnTo>
                  <a:lnTo>
                    <a:pt x="30" y="57"/>
                  </a:lnTo>
                  <a:lnTo>
                    <a:pt x="34" y="23"/>
                  </a:lnTo>
                  <a:lnTo>
                    <a:pt x="35" y="0"/>
                  </a:lnTo>
                  <a:close/>
                </a:path>
              </a:pathLst>
            </a:custGeom>
            <a:solidFill>
              <a:srgbClr val="000000"/>
            </a:solidFill>
            <a:ln w="19050" cmpd="sng">
              <a:solidFill>
                <a:srgbClr val="000000"/>
              </a:solidFill>
              <a:round/>
              <a:headEnd/>
              <a:tailEnd/>
            </a:ln>
          </p:spPr>
          <p:txBody>
            <a:bodyPr/>
            <a:lstStyle/>
            <a:p>
              <a:endParaRPr lang="zh-CN" altLang="en-US"/>
            </a:p>
          </p:txBody>
        </p:sp>
        <p:sp>
          <p:nvSpPr>
            <p:cNvPr id="58401" name="Freeform 186"/>
            <p:cNvSpPr>
              <a:spLocks/>
            </p:cNvSpPr>
            <p:nvPr/>
          </p:nvSpPr>
          <p:spPr bwMode="auto">
            <a:xfrm>
              <a:off x="4111" y="2165"/>
              <a:ext cx="72" cy="135"/>
            </a:xfrm>
            <a:custGeom>
              <a:avLst/>
              <a:gdLst>
                <a:gd name="T0" fmla="*/ 11 w 187"/>
                <a:gd name="T1" fmla="*/ 0 h 348"/>
                <a:gd name="T2" fmla="*/ 8 w 187"/>
                <a:gd name="T3" fmla="*/ 0 h 348"/>
                <a:gd name="T4" fmla="*/ 4 w 187"/>
                <a:gd name="T5" fmla="*/ 10 h 348"/>
                <a:gd name="T6" fmla="*/ 3 w 187"/>
                <a:gd name="T7" fmla="*/ 11 h 348"/>
                <a:gd name="T8" fmla="*/ 3 w 187"/>
                <a:gd name="T9" fmla="*/ 13 h 348"/>
                <a:gd name="T10" fmla="*/ 2 w 187"/>
                <a:gd name="T11" fmla="*/ 14 h 348"/>
                <a:gd name="T12" fmla="*/ 1 w 187"/>
                <a:gd name="T13" fmla="*/ 17 h 348"/>
                <a:gd name="T14" fmla="*/ 0 w 187"/>
                <a:gd name="T15" fmla="*/ 19 h 348"/>
                <a:gd name="T16" fmla="*/ 0 w 187"/>
                <a:gd name="T17" fmla="*/ 19 h 348"/>
                <a:gd name="T18" fmla="*/ 0 w 187"/>
                <a:gd name="T19" fmla="*/ 20 h 348"/>
                <a:gd name="T20" fmla="*/ 1 w 187"/>
                <a:gd name="T21" fmla="*/ 20 h 348"/>
                <a:gd name="T22" fmla="*/ 2 w 187"/>
                <a:gd name="T23" fmla="*/ 19 h 348"/>
                <a:gd name="T24" fmla="*/ 3 w 187"/>
                <a:gd name="T25" fmla="*/ 16 h 348"/>
                <a:gd name="T26" fmla="*/ 3 w 187"/>
                <a:gd name="T27" fmla="*/ 15 h 348"/>
                <a:gd name="T28" fmla="*/ 3 w 187"/>
                <a:gd name="T29" fmla="*/ 12 h 348"/>
                <a:gd name="T30" fmla="*/ 11 w 187"/>
                <a:gd name="T31" fmla="*/ 0 h 3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87" h="348">
                  <a:moveTo>
                    <a:pt x="187" y="0"/>
                  </a:moveTo>
                  <a:lnTo>
                    <a:pt x="151" y="0"/>
                  </a:lnTo>
                  <a:lnTo>
                    <a:pt x="66" y="179"/>
                  </a:lnTo>
                  <a:lnTo>
                    <a:pt x="53" y="183"/>
                  </a:lnTo>
                  <a:lnTo>
                    <a:pt x="48" y="219"/>
                  </a:lnTo>
                  <a:lnTo>
                    <a:pt x="32" y="246"/>
                  </a:lnTo>
                  <a:lnTo>
                    <a:pt x="12" y="285"/>
                  </a:lnTo>
                  <a:lnTo>
                    <a:pt x="1" y="317"/>
                  </a:lnTo>
                  <a:lnTo>
                    <a:pt x="0" y="325"/>
                  </a:lnTo>
                  <a:lnTo>
                    <a:pt x="6" y="348"/>
                  </a:lnTo>
                  <a:lnTo>
                    <a:pt x="11" y="347"/>
                  </a:lnTo>
                  <a:lnTo>
                    <a:pt x="27" y="325"/>
                  </a:lnTo>
                  <a:lnTo>
                    <a:pt x="44" y="276"/>
                  </a:lnTo>
                  <a:lnTo>
                    <a:pt x="50" y="257"/>
                  </a:lnTo>
                  <a:lnTo>
                    <a:pt x="58" y="215"/>
                  </a:lnTo>
                  <a:lnTo>
                    <a:pt x="187" y="0"/>
                  </a:lnTo>
                  <a:close/>
                </a:path>
              </a:pathLst>
            </a:custGeom>
            <a:solidFill>
              <a:srgbClr val="000000"/>
            </a:solidFill>
            <a:ln w="19050" cmpd="sng">
              <a:solidFill>
                <a:srgbClr val="000000"/>
              </a:solidFill>
              <a:round/>
              <a:headEnd/>
              <a:tailEnd/>
            </a:ln>
          </p:spPr>
          <p:txBody>
            <a:bodyPr/>
            <a:lstStyle/>
            <a:p>
              <a:endParaRPr lang="zh-CN" altLang="en-US"/>
            </a:p>
          </p:txBody>
        </p:sp>
        <p:sp>
          <p:nvSpPr>
            <p:cNvPr id="58402" name="Freeform 187"/>
            <p:cNvSpPr>
              <a:spLocks/>
            </p:cNvSpPr>
            <p:nvPr/>
          </p:nvSpPr>
          <p:spPr bwMode="auto">
            <a:xfrm>
              <a:off x="4114" y="2163"/>
              <a:ext cx="30" cy="32"/>
            </a:xfrm>
            <a:custGeom>
              <a:avLst/>
              <a:gdLst>
                <a:gd name="T0" fmla="*/ 3 w 79"/>
                <a:gd name="T1" fmla="*/ 0 h 84"/>
                <a:gd name="T2" fmla="*/ 3 w 79"/>
                <a:gd name="T3" fmla="*/ 0 h 84"/>
                <a:gd name="T4" fmla="*/ 2 w 79"/>
                <a:gd name="T5" fmla="*/ 1 h 84"/>
                <a:gd name="T6" fmla="*/ 1 w 79"/>
                <a:gd name="T7" fmla="*/ 2 h 84"/>
                <a:gd name="T8" fmla="*/ 0 w 79"/>
                <a:gd name="T9" fmla="*/ 5 h 84"/>
                <a:gd name="T10" fmla="*/ 0 w 79"/>
                <a:gd name="T11" fmla="*/ 5 h 84"/>
                <a:gd name="T12" fmla="*/ 1 w 79"/>
                <a:gd name="T13" fmla="*/ 3 h 84"/>
                <a:gd name="T14" fmla="*/ 2 w 79"/>
                <a:gd name="T15" fmla="*/ 2 h 84"/>
                <a:gd name="T16" fmla="*/ 4 w 79"/>
                <a:gd name="T17" fmla="*/ 2 h 84"/>
                <a:gd name="T18" fmla="*/ 4 w 79"/>
                <a:gd name="T19" fmla="*/ 1 h 84"/>
                <a:gd name="T20" fmla="*/ 3 w 79"/>
                <a:gd name="T21" fmla="*/ 0 h 8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9" h="84">
                  <a:moveTo>
                    <a:pt x="58" y="0"/>
                  </a:moveTo>
                  <a:lnTo>
                    <a:pt x="55" y="0"/>
                  </a:lnTo>
                  <a:lnTo>
                    <a:pt x="34" y="10"/>
                  </a:lnTo>
                  <a:lnTo>
                    <a:pt x="16" y="38"/>
                  </a:lnTo>
                  <a:lnTo>
                    <a:pt x="0" y="84"/>
                  </a:lnTo>
                  <a:lnTo>
                    <a:pt x="6" y="84"/>
                  </a:lnTo>
                  <a:lnTo>
                    <a:pt x="21" y="50"/>
                  </a:lnTo>
                  <a:lnTo>
                    <a:pt x="44" y="36"/>
                  </a:lnTo>
                  <a:lnTo>
                    <a:pt x="79" y="34"/>
                  </a:lnTo>
                  <a:lnTo>
                    <a:pt x="76" y="14"/>
                  </a:lnTo>
                  <a:lnTo>
                    <a:pt x="58" y="0"/>
                  </a:lnTo>
                  <a:close/>
                </a:path>
              </a:pathLst>
            </a:custGeom>
            <a:solidFill>
              <a:srgbClr val="000000"/>
            </a:solidFill>
            <a:ln w="19050" cmpd="sng">
              <a:solidFill>
                <a:srgbClr val="000000"/>
              </a:solidFill>
              <a:round/>
              <a:headEnd/>
              <a:tailEnd/>
            </a:ln>
          </p:spPr>
          <p:txBody>
            <a:bodyPr/>
            <a:lstStyle/>
            <a:p>
              <a:endParaRPr lang="zh-CN" altLang="en-US"/>
            </a:p>
          </p:txBody>
        </p:sp>
        <p:sp>
          <p:nvSpPr>
            <p:cNvPr id="58403" name="Freeform 188"/>
            <p:cNvSpPr>
              <a:spLocks/>
            </p:cNvSpPr>
            <p:nvPr/>
          </p:nvSpPr>
          <p:spPr bwMode="auto">
            <a:xfrm>
              <a:off x="3284" y="2355"/>
              <a:ext cx="58" cy="88"/>
            </a:xfrm>
            <a:custGeom>
              <a:avLst/>
              <a:gdLst>
                <a:gd name="T0" fmla="*/ 10 w 141"/>
                <a:gd name="T1" fmla="*/ 2 h 222"/>
                <a:gd name="T2" fmla="*/ 10 w 141"/>
                <a:gd name="T3" fmla="*/ 1 h 222"/>
                <a:gd name="T4" fmla="*/ 9 w 141"/>
                <a:gd name="T5" fmla="*/ 0 h 222"/>
                <a:gd name="T6" fmla="*/ 9 w 141"/>
                <a:gd name="T7" fmla="*/ 0 h 222"/>
                <a:gd name="T8" fmla="*/ 9 w 141"/>
                <a:gd name="T9" fmla="*/ 0 h 222"/>
                <a:gd name="T10" fmla="*/ 9 w 141"/>
                <a:gd name="T11" fmla="*/ 0 h 222"/>
                <a:gd name="T12" fmla="*/ 7 w 141"/>
                <a:gd name="T13" fmla="*/ 0 h 222"/>
                <a:gd name="T14" fmla="*/ 6 w 141"/>
                <a:gd name="T15" fmla="*/ 0 h 222"/>
                <a:gd name="T16" fmla="*/ 6 w 141"/>
                <a:gd name="T17" fmla="*/ 0 h 222"/>
                <a:gd name="T18" fmla="*/ 5 w 141"/>
                <a:gd name="T19" fmla="*/ 0 h 222"/>
                <a:gd name="T20" fmla="*/ 5 w 141"/>
                <a:gd name="T21" fmla="*/ 1 h 222"/>
                <a:gd name="T22" fmla="*/ 4 w 141"/>
                <a:gd name="T23" fmla="*/ 2 h 222"/>
                <a:gd name="T24" fmla="*/ 3 w 141"/>
                <a:gd name="T25" fmla="*/ 2 h 222"/>
                <a:gd name="T26" fmla="*/ 2 w 141"/>
                <a:gd name="T27" fmla="*/ 3 h 222"/>
                <a:gd name="T28" fmla="*/ 2 w 141"/>
                <a:gd name="T29" fmla="*/ 4 h 222"/>
                <a:gd name="T30" fmla="*/ 1 w 141"/>
                <a:gd name="T31" fmla="*/ 7 h 222"/>
                <a:gd name="T32" fmla="*/ 0 w 141"/>
                <a:gd name="T33" fmla="*/ 10 h 222"/>
                <a:gd name="T34" fmla="*/ 0 w 141"/>
                <a:gd name="T35" fmla="*/ 11 h 222"/>
                <a:gd name="T36" fmla="*/ 0 w 141"/>
                <a:gd name="T37" fmla="*/ 11 h 222"/>
                <a:gd name="T38" fmla="*/ 0 w 141"/>
                <a:gd name="T39" fmla="*/ 12 h 222"/>
                <a:gd name="T40" fmla="*/ 0 w 141"/>
                <a:gd name="T41" fmla="*/ 12 h 222"/>
                <a:gd name="T42" fmla="*/ 0 w 141"/>
                <a:gd name="T43" fmla="*/ 13 h 222"/>
                <a:gd name="T44" fmla="*/ 1 w 141"/>
                <a:gd name="T45" fmla="*/ 13 h 222"/>
                <a:gd name="T46" fmla="*/ 1 w 141"/>
                <a:gd name="T47" fmla="*/ 13 h 222"/>
                <a:gd name="T48" fmla="*/ 2 w 141"/>
                <a:gd name="T49" fmla="*/ 14 h 222"/>
                <a:gd name="T50" fmla="*/ 3 w 141"/>
                <a:gd name="T51" fmla="*/ 14 h 222"/>
                <a:gd name="T52" fmla="*/ 4 w 141"/>
                <a:gd name="T53" fmla="*/ 14 h 222"/>
                <a:gd name="T54" fmla="*/ 5 w 141"/>
                <a:gd name="T55" fmla="*/ 14 h 222"/>
                <a:gd name="T56" fmla="*/ 5 w 141"/>
                <a:gd name="T57" fmla="*/ 13 h 222"/>
                <a:gd name="T58" fmla="*/ 6 w 141"/>
                <a:gd name="T59" fmla="*/ 13 h 222"/>
                <a:gd name="T60" fmla="*/ 6 w 141"/>
                <a:gd name="T61" fmla="*/ 13 h 222"/>
                <a:gd name="T62" fmla="*/ 7 w 141"/>
                <a:gd name="T63" fmla="*/ 12 h 222"/>
                <a:gd name="T64" fmla="*/ 7 w 141"/>
                <a:gd name="T65" fmla="*/ 12 h 222"/>
                <a:gd name="T66" fmla="*/ 7 w 141"/>
                <a:gd name="T67" fmla="*/ 11 h 222"/>
                <a:gd name="T68" fmla="*/ 8 w 141"/>
                <a:gd name="T69" fmla="*/ 8 h 222"/>
                <a:gd name="T70" fmla="*/ 9 w 141"/>
                <a:gd name="T71" fmla="*/ 4 h 222"/>
                <a:gd name="T72" fmla="*/ 10 w 141"/>
                <a:gd name="T73" fmla="*/ 2 h 2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41" h="222">
                  <a:moveTo>
                    <a:pt x="141" y="29"/>
                  </a:moveTo>
                  <a:lnTo>
                    <a:pt x="141" y="24"/>
                  </a:lnTo>
                  <a:lnTo>
                    <a:pt x="141" y="20"/>
                  </a:lnTo>
                  <a:lnTo>
                    <a:pt x="140" y="16"/>
                  </a:lnTo>
                  <a:lnTo>
                    <a:pt x="139" y="10"/>
                  </a:lnTo>
                  <a:lnTo>
                    <a:pt x="137" y="6"/>
                  </a:lnTo>
                  <a:lnTo>
                    <a:pt x="136" y="4"/>
                  </a:lnTo>
                  <a:lnTo>
                    <a:pt x="135" y="2"/>
                  </a:lnTo>
                  <a:lnTo>
                    <a:pt x="133" y="1"/>
                  </a:lnTo>
                  <a:lnTo>
                    <a:pt x="131" y="0"/>
                  </a:lnTo>
                  <a:lnTo>
                    <a:pt x="129" y="0"/>
                  </a:lnTo>
                  <a:lnTo>
                    <a:pt x="126" y="0"/>
                  </a:lnTo>
                  <a:lnTo>
                    <a:pt x="117" y="0"/>
                  </a:lnTo>
                  <a:lnTo>
                    <a:pt x="107" y="0"/>
                  </a:lnTo>
                  <a:lnTo>
                    <a:pt x="98" y="0"/>
                  </a:lnTo>
                  <a:lnTo>
                    <a:pt x="89" y="0"/>
                  </a:lnTo>
                  <a:lnTo>
                    <a:pt x="85" y="1"/>
                  </a:lnTo>
                  <a:lnTo>
                    <a:pt x="80" y="2"/>
                  </a:lnTo>
                  <a:lnTo>
                    <a:pt x="75" y="3"/>
                  </a:lnTo>
                  <a:lnTo>
                    <a:pt x="71" y="5"/>
                  </a:lnTo>
                  <a:lnTo>
                    <a:pt x="67" y="7"/>
                  </a:lnTo>
                  <a:lnTo>
                    <a:pt x="64" y="10"/>
                  </a:lnTo>
                  <a:lnTo>
                    <a:pt x="56" y="17"/>
                  </a:lnTo>
                  <a:lnTo>
                    <a:pt x="50" y="23"/>
                  </a:lnTo>
                  <a:lnTo>
                    <a:pt x="47" y="26"/>
                  </a:lnTo>
                  <a:lnTo>
                    <a:pt x="44" y="31"/>
                  </a:lnTo>
                  <a:lnTo>
                    <a:pt x="35" y="46"/>
                  </a:lnTo>
                  <a:lnTo>
                    <a:pt x="33" y="51"/>
                  </a:lnTo>
                  <a:lnTo>
                    <a:pt x="31" y="55"/>
                  </a:lnTo>
                  <a:lnTo>
                    <a:pt x="29" y="64"/>
                  </a:lnTo>
                  <a:lnTo>
                    <a:pt x="23" y="82"/>
                  </a:lnTo>
                  <a:lnTo>
                    <a:pt x="14" y="117"/>
                  </a:lnTo>
                  <a:lnTo>
                    <a:pt x="8" y="135"/>
                  </a:lnTo>
                  <a:lnTo>
                    <a:pt x="4" y="153"/>
                  </a:lnTo>
                  <a:lnTo>
                    <a:pt x="2" y="161"/>
                  </a:lnTo>
                  <a:lnTo>
                    <a:pt x="1" y="171"/>
                  </a:lnTo>
                  <a:lnTo>
                    <a:pt x="0" y="175"/>
                  </a:lnTo>
                  <a:lnTo>
                    <a:pt x="0" y="181"/>
                  </a:lnTo>
                  <a:lnTo>
                    <a:pt x="0" y="185"/>
                  </a:lnTo>
                  <a:lnTo>
                    <a:pt x="1" y="189"/>
                  </a:lnTo>
                  <a:lnTo>
                    <a:pt x="2" y="194"/>
                  </a:lnTo>
                  <a:lnTo>
                    <a:pt x="3" y="199"/>
                  </a:lnTo>
                  <a:lnTo>
                    <a:pt x="5" y="203"/>
                  </a:lnTo>
                  <a:lnTo>
                    <a:pt x="6" y="207"/>
                  </a:lnTo>
                  <a:lnTo>
                    <a:pt x="9" y="212"/>
                  </a:lnTo>
                  <a:lnTo>
                    <a:pt x="13" y="215"/>
                  </a:lnTo>
                  <a:lnTo>
                    <a:pt x="16" y="218"/>
                  </a:lnTo>
                  <a:lnTo>
                    <a:pt x="20" y="220"/>
                  </a:lnTo>
                  <a:lnTo>
                    <a:pt x="24" y="221"/>
                  </a:lnTo>
                  <a:lnTo>
                    <a:pt x="29" y="222"/>
                  </a:lnTo>
                  <a:lnTo>
                    <a:pt x="34" y="222"/>
                  </a:lnTo>
                  <a:lnTo>
                    <a:pt x="38" y="222"/>
                  </a:lnTo>
                  <a:lnTo>
                    <a:pt x="48" y="222"/>
                  </a:lnTo>
                  <a:lnTo>
                    <a:pt x="56" y="222"/>
                  </a:lnTo>
                  <a:lnTo>
                    <a:pt x="62" y="222"/>
                  </a:lnTo>
                  <a:lnTo>
                    <a:pt x="66" y="222"/>
                  </a:lnTo>
                  <a:lnTo>
                    <a:pt x="70" y="221"/>
                  </a:lnTo>
                  <a:lnTo>
                    <a:pt x="74" y="218"/>
                  </a:lnTo>
                  <a:lnTo>
                    <a:pt x="79" y="216"/>
                  </a:lnTo>
                  <a:lnTo>
                    <a:pt x="82" y="213"/>
                  </a:lnTo>
                  <a:lnTo>
                    <a:pt x="85" y="209"/>
                  </a:lnTo>
                  <a:lnTo>
                    <a:pt x="88" y="206"/>
                  </a:lnTo>
                  <a:lnTo>
                    <a:pt x="91" y="202"/>
                  </a:lnTo>
                  <a:lnTo>
                    <a:pt x="93" y="199"/>
                  </a:lnTo>
                  <a:lnTo>
                    <a:pt x="96" y="194"/>
                  </a:lnTo>
                  <a:lnTo>
                    <a:pt x="98" y="190"/>
                  </a:lnTo>
                  <a:lnTo>
                    <a:pt x="101" y="182"/>
                  </a:lnTo>
                  <a:lnTo>
                    <a:pt x="104" y="172"/>
                  </a:lnTo>
                  <a:lnTo>
                    <a:pt x="108" y="154"/>
                  </a:lnTo>
                  <a:lnTo>
                    <a:pt x="113" y="136"/>
                  </a:lnTo>
                  <a:lnTo>
                    <a:pt x="121" y="101"/>
                  </a:lnTo>
                  <a:lnTo>
                    <a:pt x="132" y="65"/>
                  </a:lnTo>
                  <a:lnTo>
                    <a:pt x="137" y="46"/>
                  </a:lnTo>
                  <a:lnTo>
                    <a:pt x="140" y="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04" name="Freeform 189"/>
            <p:cNvSpPr>
              <a:spLocks/>
            </p:cNvSpPr>
            <p:nvPr/>
          </p:nvSpPr>
          <p:spPr bwMode="auto">
            <a:xfrm>
              <a:off x="3325" y="2426"/>
              <a:ext cx="6" cy="17"/>
            </a:xfrm>
            <a:custGeom>
              <a:avLst/>
              <a:gdLst>
                <a:gd name="T0" fmla="*/ 0 w 14"/>
                <a:gd name="T1" fmla="*/ 0 h 46"/>
                <a:gd name="T2" fmla="*/ 0 w 14"/>
                <a:gd name="T3" fmla="*/ 0 h 46"/>
                <a:gd name="T4" fmla="*/ 0 w 14"/>
                <a:gd name="T5" fmla="*/ 0 h 46"/>
                <a:gd name="T6" fmla="*/ 0 w 14"/>
                <a:gd name="T7" fmla="*/ 1 h 46"/>
                <a:gd name="T8" fmla="*/ 0 w 14"/>
                <a:gd name="T9" fmla="*/ 1 h 46"/>
                <a:gd name="T10" fmla="*/ 0 w 14"/>
                <a:gd name="T11" fmla="*/ 1 h 46"/>
                <a:gd name="T12" fmla="*/ 0 w 14"/>
                <a:gd name="T13" fmla="*/ 1 h 46"/>
                <a:gd name="T14" fmla="*/ 0 w 14"/>
                <a:gd name="T15" fmla="*/ 1 h 46"/>
                <a:gd name="T16" fmla="*/ 0 w 14"/>
                <a:gd name="T17" fmla="*/ 2 h 46"/>
                <a:gd name="T18" fmla="*/ 1 w 14"/>
                <a:gd name="T19" fmla="*/ 2 h 46"/>
                <a:gd name="T20" fmla="*/ 1 w 14"/>
                <a:gd name="T21" fmla="*/ 2 h 46"/>
                <a:gd name="T22" fmla="*/ 1 w 14"/>
                <a:gd name="T23" fmla="*/ 2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 h="46">
                  <a:moveTo>
                    <a:pt x="2" y="0"/>
                  </a:moveTo>
                  <a:lnTo>
                    <a:pt x="0" y="6"/>
                  </a:lnTo>
                  <a:lnTo>
                    <a:pt x="0" y="12"/>
                  </a:lnTo>
                  <a:lnTo>
                    <a:pt x="0" y="18"/>
                  </a:lnTo>
                  <a:lnTo>
                    <a:pt x="0" y="22"/>
                  </a:lnTo>
                  <a:lnTo>
                    <a:pt x="1" y="25"/>
                  </a:lnTo>
                  <a:lnTo>
                    <a:pt x="2" y="28"/>
                  </a:lnTo>
                  <a:lnTo>
                    <a:pt x="3" y="30"/>
                  </a:lnTo>
                  <a:lnTo>
                    <a:pt x="6" y="36"/>
                  </a:lnTo>
                  <a:lnTo>
                    <a:pt x="9" y="41"/>
                  </a:lnTo>
                  <a:lnTo>
                    <a:pt x="12" y="44"/>
                  </a:lnTo>
                  <a:lnTo>
                    <a:pt x="14"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05" name="Line 190"/>
            <p:cNvSpPr>
              <a:spLocks noChangeShapeType="1"/>
            </p:cNvSpPr>
            <p:nvPr/>
          </p:nvSpPr>
          <p:spPr bwMode="auto">
            <a:xfrm flipH="1">
              <a:off x="3378" y="2314"/>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06" name="Freeform 191"/>
            <p:cNvSpPr>
              <a:spLocks/>
            </p:cNvSpPr>
            <p:nvPr/>
          </p:nvSpPr>
          <p:spPr bwMode="auto">
            <a:xfrm>
              <a:off x="3795" y="1921"/>
              <a:ext cx="58" cy="132"/>
            </a:xfrm>
            <a:custGeom>
              <a:avLst/>
              <a:gdLst>
                <a:gd name="T0" fmla="*/ 5 w 149"/>
                <a:gd name="T1" fmla="*/ 0 h 335"/>
                <a:gd name="T2" fmla="*/ 0 w 149"/>
                <a:gd name="T3" fmla="*/ 20 h 335"/>
                <a:gd name="T4" fmla="*/ 4 w 149"/>
                <a:gd name="T5" fmla="*/ 20 h 335"/>
                <a:gd name="T6" fmla="*/ 4 w 149"/>
                <a:gd name="T7" fmla="*/ 20 h 335"/>
                <a:gd name="T8" fmla="*/ 4 w 149"/>
                <a:gd name="T9" fmla="*/ 20 h 335"/>
                <a:gd name="T10" fmla="*/ 5 w 149"/>
                <a:gd name="T11" fmla="*/ 20 h 335"/>
                <a:gd name="T12" fmla="*/ 5 w 149"/>
                <a:gd name="T13" fmla="*/ 20 h 335"/>
                <a:gd name="T14" fmla="*/ 5 w 149"/>
                <a:gd name="T15" fmla="*/ 20 h 335"/>
                <a:gd name="T16" fmla="*/ 5 w 149"/>
                <a:gd name="T17" fmla="*/ 19 h 335"/>
                <a:gd name="T18" fmla="*/ 6 w 149"/>
                <a:gd name="T19" fmla="*/ 19 h 335"/>
                <a:gd name="T20" fmla="*/ 6 w 149"/>
                <a:gd name="T21" fmla="*/ 19 h 335"/>
                <a:gd name="T22" fmla="*/ 7 w 149"/>
                <a:gd name="T23" fmla="*/ 18 h 335"/>
                <a:gd name="T24" fmla="*/ 7 w 149"/>
                <a:gd name="T25" fmla="*/ 18 h 335"/>
                <a:gd name="T26" fmla="*/ 7 w 149"/>
                <a:gd name="T27" fmla="*/ 17 h 335"/>
                <a:gd name="T28" fmla="*/ 7 w 149"/>
                <a:gd name="T29" fmla="*/ 17 h 335"/>
                <a:gd name="T30" fmla="*/ 9 w 149"/>
                <a:gd name="T31" fmla="*/ 11 h 335"/>
                <a:gd name="T32" fmla="*/ 9 w 149"/>
                <a:gd name="T33" fmla="*/ 10 h 335"/>
                <a:gd name="T34" fmla="*/ 9 w 149"/>
                <a:gd name="T35" fmla="*/ 10 h 335"/>
                <a:gd name="T36" fmla="*/ 9 w 149"/>
                <a:gd name="T37" fmla="*/ 9 h 335"/>
                <a:gd name="T38" fmla="*/ 9 w 149"/>
                <a:gd name="T39" fmla="*/ 9 h 335"/>
                <a:gd name="T40" fmla="*/ 9 w 149"/>
                <a:gd name="T41" fmla="*/ 8 h 335"/>
                <a:gd name="T42" fmla="*/ 9 w 149"/>
                <a:gd name="T43" fmla="*/ 8 h 335"/>
                <a:gd name="T44" fmla="*/ 8 w 149"/>
                <a:gd name="T45" fmla="*/ 7 h 335"/>
                <a:gd name="T46" fmla="*/ 8 w 149"/>
                <a:gd name="T47" fmla="*/ 7 h 335"/>
                <a:gd name="T48" fmla="*/ 8 w 149"/>
                <a:gd name="T49" fmla="*/ 7 h 335"/>
                <a:gd name="T50" fmla="*/ 7 w 149"/>
                <a:gd name="T51" fmla="*/ 7 h 335"/>
                <a:gd name="T52" fmla="*/ 7 w 149"/>
                <a:gd name="T53" fmla="*/ 7 h 335"/>
                <a:gd name="T54" fmla="*/ 7 w 149"/>
                <a:gd name="T55" fmla="*/ 7 h 335"/>
                <a:gd name="T56" fmla="*/ 4 w 149"/>
                <a:gd name="T57" fmla="*/ 7 h 3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9" h="335">
                  <a:moveTo>
                    <a:pt x="89" y="0"/>
                  </a:moveTo>
                  <a:lnTo>
                    <a:pt x="0" y="335"/>
                  </a:lnTo>
                  <a:lnTo>
                    <a:pt x="58" y="335"/>
                  </a:lnTo>
                  <a:lnTo>
                    <a:pt x="64" y="333"/>
                  </a:lnTo>
                  <a:lnTo>
                    <a:pt x="70" y="332"/>
                  </a:lnTo>
                  <a:lnTo>
                    <a:pt x="77" y="329"/>
                  </a:lnTo>
                  <a:lnTo>
                    <a:pt x="83" y="326"/>
                  </a:lnTo>
                  <a:lnTo>
                    <a:pt x="89" y="321"/>
                  </a:lnTo>
                  <a:lnTo>
                    <a:pt x="95" y="315"/>
                  </a:lnTo>
                  <a:lnTo>
                    <a:pt x="101" y="309"/>
                  </a:lnTo>
                  <a:lnTo>
                    <a:pt x="106" y="302"/>
                  </a:lnTo>
                  <a:lnTo>
                    <a:pt x="111" y="294"/>
                  </a:lnTo>
                  <a:lnTo>
                    <a:pt x="115" y="287"/>
                  </a:lnTo>
                  <a:lnTo>
                    <a:pt x="118" y="278"/>
                  </a:lnTo>
                  <a:lnTo>
                    <a:pt x="120" y="270"/>
                  </a:lnTo>
                  <a:lnTo>
                    <a:pt x="146" y="177"/>
                  </a:lnTo>
                  <a:lnTo>
                    <a:pt x="148" y="168"/>
                  </a:lnTo>
                  <a:lnTo>
                    <a:pt x="149" y="160"/>
                  </a:lnTo>
                  <a:lnTo>
                    <a:pt x="149" y="151"/>
                  </a:lnTo>
                  <a:lnTo>
                    <a:pt x="148" y="144"/>
                  </a:lnTo>
                  <a:lnTo>
                    <a:pt x="147" y="138"/>
                  </a:lnTo>
                  <a:lnTo>
                    <a:pt x="145" y="131"/>
                  </a:lnTo>
                  <a:lnTo>
                    <a:pt x="142" y="125"/>
                  </a:lnTo>
                  <a:lnTo>
                    <a:pt x="138" y="121"/>
                  </a:lnTo>
                  <a:lnTo>
                    <a:pt x="134" y="116"/>
                  </a:lnTo>
                  <a:lnTo>
                    <a:pt x="129" y="114"/>
                  </a:lnTo>
                  <a:lnTo>
                    <a:pt x="123" y="112"/>
                  </a:lnTo>
                  <a:lnTo>
                    <a:pt x="117" y="112"/>
                  </a:lnTo>
                  <a:lnTo>
                    <a:pt x="60"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07" name="Line 192"/>
            <p:cNvSpPr>
              <a:spLocks noChangeShapeType="1"/>
            </p:cNvSpPr>
            <p:nvPr/>
          </p:nvSpPr>
          <p:spPr bwMode="auto">
            <a:xfrm flipH="1">
              <a:off x="3872" y="1921"/>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08" name="Line 193"/>
            <p:cNvSpPr>
              <a:spLocks noChangeShapeType="1"/>
            </p:cNvSpPr>
            <p:nvPr/>
          </p:nvSpPr>
          <p:spPr bwMode="auto">
            <a:xfrm flipH="1">
              <a:off x="4342" y="168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09" name="Freeform 194"/>
            <p:cNvSpPr>
              <a:spLocks/>
            </p:cNvSpPr>
            <p:nvPr/>
          </p:nvSpPr>
          <p:spPr bwMode="auto">
            <a:xfrm>
              <a:off x="4331" y="1657"/>
              <a:ext cx="11" cy="25"/>
            </a:xfrm>
            <a:custGeom>
              <a:avLst/>
              <a:gdLst>
                <a:gd name="T0" fmla="*/ 0 w 32"/>
                <a:gd name="T1" fmla="*/ 0 h 64"/>
                <a:gd name="T2" fmla="*/ 0 w 32"/>
                <a:gd name="T3" fmla="*/ 0 h 64"/>
                <a:gd name="T4" fmla="*/ 0 w 32"/>
                <a:gd name="T5" fmla="*/ 1 h 64"/>
                <a:gd name="T6" fmla="*/ 0 w 32"/>
                <a:gd name="T7" fmla="*/ 2 h 64"/>
                <a:gd name="T8" fmla="*/ 0 w 32"/>
                <a:gd name="T9" fmla="*/ 2 h 64"/>
                <a:gd name="T10" fmla="*/ 0 w 32"/>
                <a:gd name="T11" fmla="*/ 2 h 64"/>
                <a:gd name="T12" fmla="*/ 0 w 32"/>
                <a:gd name="T13" fmla="*/ 3 h 64"/>
                <a:gd name="T14" fmla="*/ 0 w 32"/>
                <a:gd name="T15" fmla="*/ 3 h 64"/>
                <a:gd name="T16" fmla="*/ 0 w 32"/>
                <a:gd name="T17" fmla="*/ 4 h 64"/>
                <a:gd name="T18" fmla="*/ 1 w 32"/>
                <a:gd name="T19" fmla="*/ 4 h 64"/>
                <a:gd name="T20" fmla="*/ 1 w 32"/>
                <a:gd name="T21" fmla="*/ 4 h 64"/>
                <a:gd name="T22" fmla="*/ 1 w 32"/>
                <a:gd name="T23" fmla="*/ 4 h 64"/>
                <a:gd name="T24" fmla="*/ 1 w 32"/>
                <a:gd name="T25" fmla="*/ 4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64">
                  <a:moveTo>
                    <a:pt x="3" y="0"/>
                  </a:moveTo>
                  <a:lnTo>
                    <a:pt x="2" y="8"/>
                  </a:lnTo>
                  <a:lnTo>
                    <a:pt x="1" y="16"/>
                  </a:lnTo>
                  <a:lnTo>
                    <a:pt x="0" y="25"/>
                  </a:lnTo>
                  <a:lnTo>
                    <a:pt x="1" y="32"/>
                  </a:lnTo>
                  <a:lnTo>
                    <a:pt x="2" y="40"/>
                  </a:lnTo>
                  <a:lnTo>
                    <a:pt x="4" y="46"/>
                  </a:lnTo>
                  <a:lnTo>
                    <a:pt x="7" y="52"/>
                  </a:lnTo>
                  <a:lnTo>
                    <a:pt x="12" y="56"/>
                  </a:lnTo>
                  <a:lnTo>
                    <a:pt x="16" y="60"/>
                  </a:lnTo>
                  <a:lnTo>
                    <a:pt x="20" y="62"/>
                  </a:lnTo>
                  <a:lnTo>
                    <a:pt x="25" y="64"/>
                  </a:lnTo>
                  <a:lnTo>
                    <a:pt x="32"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10" name="Line 195"/>
            <p:cNvSpPr>
              <a:spLocks noChangeShapeType="1"/>
            </p:cNvSpPr>
            <p:nvPr/>
          </p:nvSpPr>
          <p:spPr bwMode="auto">
            <a:xfrm flipV="1">
              <a:off x="4331" y="1621"/>
              <a:ext cx="11"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11" name="Freeform 196"/>
            <p:cNvSpPr>
              <a:spLocks/>
            </p:cNvSpPr>
            <p:nvPr/>
          </p:nvSpPr>
          <p:spPr bwMode="auto">
            <a:xfrm>
              <a:off x="4342" y="1594"/>
              <a:ext cx="25" cy="27"/>
            </a:xfrm>
            <a:custGeom>
              <a:avLst/>
              <a:gdLst>
                <a:gd name="T0" fmla="*/ 4 w 62"/>
                <a:gd name="T1" fmla="*/ 0 h 65"/>
                <a:gd name="T2" fmla="*/ 4 w 62"/>
                <a:gd name="T3" fmla="*/ 0 h 65"/>
                <a:gd name="T4" fmla="*/ 3 w 62"/>
                <a:gd name="T5" fmla="*/ 0 h 65"/>
                <a:gd name="T6" fmla="*/ 3 w 62"/>
                <a:gd name="T7" fmla="*/ 0 h 65"/>
                <a:gd name="T8" fmla="*/ 2 w 62"/>
                <a:gd name="T9" fmla="*/ 1 h 65"/>
                <a:gd name="T10" fmla="*/ 2 w 62"/>
                <a:gd name="T11" fmla="*/ 1 h 65"/>
                <a:gd name="T12" fmla="*/ 2 w 62"/>
                <a:gd name="T13" fmla="*/ 1 h 65"/>
                <a:gd name="T14" fmla="*/ 1 w 62"/>
                <a:gd name="T15" fmla="*/ 2 h 65"/>
                <a:gd name="T16" fmla="*/ 1 w 62"/>
                <a:gd name="T17" fmla="*/ 2 h 65"/>
                <a:gd name="T18" fmla="*/ 1 w 62"/>
                <a:gd name="T19" fmla="*/ 3 h 65"/>
                <a:gd name="T20" fmla="*/ 0 w 62"/>
                <a:gd name="T21" fmla="*/ 3 h 65"/>
                <a:gd name="T22" fmla="*/ 0 w 62"/>
                <a:gd name="T23" fmla="*/ 4 h 65"/>
                <a:gd name="T24" fmla="*/ 0 w 62"/>
                <a:gd name="T25" fmla="*/ 5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2" h="65">
                  <a:moveTo>
                    <a:pt x="62" y="0"/>
                  </a:moveTo>
                  <a:lnTo>
                    <a:pt x="56" y="1"/>
                  </a:lnTo>
                  <a:lnTo>
                    <a:pt x="50" y="3"/>
                  </a:lnTo>
                  <a:lnTo>
                    <a:pt x="43" y="5"/>
                  </a:lnTo>
                  <a:lnTo>
                    <a:pt x="37" y="9"/>
                  </a:lnTo>
                  <a:lnTo>
                    <a:pt x="30" y="14"/>
                  </a:lnTo>
                  <a:lnTo>
                    <a:pt x="25" y="19"/>
                  </a:lnTo>
                  <a:lnTo>
                    <a:pt x="19" y="25"/>
                  </a:lnTo>
                  <a:lnTo>
                    <a:pt x="15" y="33"/>
                  </a:lnTo>
                  <a:lnTo>
                    <a:pt x="9" y="40"/>
                  </a:lnTo>
                  <a:lnTo>
                    <a:pt x="5" y="49"/>
                  </a:lnTo>
                  <a:lnTo>
                    <a:pt x="2" y="56"/>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12" name="Line 197"/>
            <p:cNvSpPr>
              <a:spLocks noChangeShapeType="1"/>
            </p:cNvSpPr>
            <p:nvPr/>
          </p:nvSpPr>
          <p:spPr bwMode="auto">
            <a:xfrm>
              <a:off x="4367" y="159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13" name="Line 198"/>
            <p:cNvSpPr>
              <a:spLocks noChangeShapeType="1"/>
            </p:cNvSpPr>
            <p:nvPr/>
          </p:nvSpPr>
          <p:spPr bwMode="auto">
            <a:xfrm flipH="1">
              <a:off x="4400" y="1553"/>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14" name="Line 199"/>
            <p:cNvSpPr>
              <a:spLocks noChangeShapeType="1"/>
            </p:cNvSpPr>
            <p:nvPr/>
          </p:nvSpPr>
          <p:spPr bwMode="auto">
            <a:xfrm flipV="1">
              <a:off x="3378" y="1676"/>
              <a:ext cx="1038" cy="75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15" name="Line 200"/>
            <p:cNvSpPr>
              <a:spLocks noChangeShapeType="1"/>
            </p:cNvSpPr>
            <p:nvPr/>
          </p:nvSpPr>
          <p:spPr bwMode="auto">
            <a:xfrm flipV="1">
              <a:off x="3378" y="2432"/>
              <a:ext cx="0" cy="11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16" name="Line 201"/>
            <p:cNvSpPr>
              <a:spLocks noChangeShapeType="1"/>
            </p:cNvSpPr>
            <p:nvPr/>
          </p:nvSpPr>
          <p:spPr bwMode="auto">
            <a:xfrm flipV="1">
              <a:off x="3897" y="2055"/>
              <a:ext cx="0" cy="10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17" name="Line 202"/>
            <p:cNvSpPr>
              <a:spLocks noChangeShapeType="1"/>
            </p:cNvSpPr>
            <p:nvPr/>
          </p:nvSpPr>
          <p:spPr bwMode="auto">
            <a:xfrm flipV="1">
              <a:off x="4416" y="1676"/>
              <a:ext cx="0" cy="21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18" name="Line 203"/>
            <p:cNvSpPr>
              <a:spLocks noChangeShapeType="1"/>
            </p:cNvSpPr>
            <p:nvPr/>
          </p:nvSpPr>
          <p:spPr bwMode="auto">
            <a:xfrm>
              <a:off x="3378" y="3586"/>
              <a:ext cx="1038" cy="23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19" name="Line 204"/>
            <p:cNvSpPr>
              <a:spLocks noChangeShapeType="1"/>
            </p:cNvSpPr>
            <p:nvPr/>
          </p:nvSpPr>
          <p:spPr bwMode="auto">
            <a:xfrm flipH="1" flipV="1">
              <a:off x="3897" y="3116"/>
              <a:ext cx="519" cy="7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0" name="Line 205"/>
            <p:cNvSpPr>
              <a:spLocks noChangeShapeType="1"/>
            </p:cNvSpPr>
            <p:nvPr/>
          </p:nvSpPr>
          <p:spPr bwMode="auto">
            <a:xfrm flipH="1">
              <a:off x="3378" y="3116"/>
              <a:ext cx="519" cy="4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1" name="Line 206"/>
            <p:cNvSpPr>
              <a:spLocks noChangeShapeType="1"/>
            </p:cNvSpPr>
            <p:nvPr/>
          </p:nvSpPr>
          <p:spPr bwMode="auto">
            <a:xfrm>
              <a:off x="3897" y="3116"/>
              <a:ext cx="10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2" name="Line 207"/>
            <p:cNvSpPr>
              <a:spLocks noChangeShapeType="1"/>
            </p:cNvSpPr>
            <p:nvPr/>
          </p:nvSpPr>
          <p:spPr bwMode="auto">
            <a:xfrm flipV="1">
              <a:off x="4908" y="2055"/>
              <a:ext cx="0" cy="10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3" name="Line 208"/>
            <p:cNvSpPr>
              <a:spLocks noChangeShapeType="1"/>
            </p:cNvSpPr>
            <p:nvPr/>
          </p:nvSpPr>
          <p:spPr bwMode="auto">
            <a:xfrm flipH="1">
              <a:off x="3897" y="2055"/>
              <a:ext cx="10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4" name="Line 209"/>
            <p:cNvSpPr>
              <a:spLocks noChangeShapeType="1"/>
            </p:cNvSpPr>
            <p:nvPr/>
          </p:nvSpPr>
          <p:spPr bwMode="auto">
            <a:xfrm>
              <a:off x="4416" y="3816"/>
              <a:ext cx="119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5" name="Line 210"/>
            <p:cNvSpPr>
              <a:spLocks noChangeShapeType="1"/>
            </p:cNvSpPr>
            <p:nvPr/>
          </p:nvSpPr>
          <p:spPr bwMode="auto">
            <a:xfrm flipH="1">
              <a:off x="4416" y="1676"/>
              <a:ext cx="119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6" name="Line 211"/>
            <p:cNvSpPr>
              <a:spLocks noChangeShapeType="1"/>
            </p:cNvSpPr>
            <p:nvPr/>
          </p:nvSpPr>
          <p:spPr bwMode="auto">
            <a:xfrm>
              <a:off x="3378" y="3586"/>
              <a:ext cx="20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7" name="Line 212"/>
            <p:cNvSpPr>
              <a:spLocks noChangeShapeType="1"/>
            </p:cNvSpPr>
            <p:nvPr/>
          </p:nvSpPr>
          <p:spPr bwMode="auto">
            <a:xfrm flipV="1">
              <a:off x="5381" y="2432"/>
              <a:ext cx="0" cy="11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8" name="Line 213"/>
            <p:cNvSpPr>
              <a:spLocks noChangeShapeType="1"/>
            </p:cNvSpPr>
            <p:nvPr/>
          </p:nvSpPr>
          <p:spPr bwMode="auto">
            <a:xfrm flipH="1">
              <a:off x="3378" y="2432"/>
              <a:ext cx="20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29" name="Line 214"/>
            <p:cNvSpPr>
              <a:spLocks noChangeShapeType="1"/>
            </p:cNvSpPr>
            <p:nvPr/>
          </p:nvSpPr>
          <p:spPr bwMode="auto">
            <a:xfrm flipV="1">
              <a:off x="4908" y="1676"/>
              <a:ext cx="701" cy="37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30" name="Line 215"/>
            <p:cNvSpPr>
              <a:spLocks noChangeShapeType="1"/>
            </p:cNvSpPr>
            <p:nvPr/>
          </p:nvSpPr>
          <p:spPr bwMode="auto">
            <a:xfrm flipH="1">
              <a:off x="5381" y="1676"/>
              <a:ext cx="228" cy="75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31" name="Line 216"/>
            <p:cNvSpPr>
              <a:spLocks noChangeShapeType="1"/>
            </p:cNvSpPr>
            <p:nvPr/>
          </p:nvSpPr>
          <p:spPr bwMode="auto">
            <a:xfrm flipH="1" flipV="1">
              <a:off x="4908" y="2055"/>
              <a:ext cx="473" cy="37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32" name="Line 217"/>
            <p:cNvSpPr>
              <a:spLocks noChangeShapeType="1"/>
            </p:cNvSpPr>
            <p:nvPr/>
          </p:nvSpPr>
          <p:spPr bwMode="auto">
            <a:xfrm flipV="1">
              <a:off x="5609" y="1676"/>
              <a:ext cx="0" cy="21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8433" name="Freeform 218"/>
            <p:cNvSpPr>
              <a:spLocks/>
            </p:cNvSpPr>
            <p:nvPr/>
          </p:nvSpPr>
          <p:spPr bwMode="auto">
            <a:xfrm>
              <a:off x="4004" y="1976"/>
              <a:ext cx="412" cy="211"/>
            </a:xfrm>
            <a:custGeom>
              <a:avLst/>
              <a:gdLst>
                <a:gd name="T0" fmla="*/ 0 w 1052"/>
                <a:gd name="T1" fmla="*/ 0 h 538"/>
                <a:gd name="T2" fmla="*/ 2 w 1052"/>
                <a:gd name="T3" fmla="*/ 2 h 538"/>
                <a:gd name="T4" fmla="*/ 3 w 1052"/>
                <a:gd name="T5" fmla="*/ 4 h 538"/>
                <a:gd name="T6" fmla="*/ 5 w 1052"/>
                <a:gd name="T7" fmla="*/ 6 h 538"/>
                <a:gd name="T8" fmla="*/ 7 w 1052"/>
                <a:gd name="T9" fmla="*/ 8 h 538"/>
                <a:gd name="T10" fmla="*/ 9 w 1052"/>
                <a:gd name="T11" fmla="*/ 10 h 538"/>
                <a:gd name="T12" fmla="*/ 11 w 1052"/>
                <a:gd name="T13" fmla="*/ 12 h 538"/>
                <a:gd name="T14" fmla="*/ 13 w 1052"/>
                <a:gd name="T15" fmla="*/ 14 h 538"/>
                <a:gd name="T16" fmla="*/ 14 w 1052"/>
                <a:gd name="T17" fmla="*/ 15 h 538"/>
                <a:gd name="T18" fmla="*/ 16 w 1052"/>
                <a:gd name="T19" fmla="*/ 17 h 538"/>
                <a:gd name="T20" fmla="*/ 19 w 1052"/>
                <a:gd name="T21" fmla="*/ 18 h 538"/>
                <a:gd name="T22" fmla="*/ 21 w 1052"/>
                <a:gd name="T23" fmla="*/ 20 h 538"/>
                <a:gd name="T24" fmla="*/ 23 w 1052"/>
                <a:gd name="T25" fmla="*/ 21 h 538"/>
                <a:gd name="T26" fmla="*/ 25 w 1052"/>
                <a:gd name="T27" fmla="*/ 23 h 538"/>
                <a:gd name="T28" fmla="*/ 28 w 1052"/>
                <a:gd name="T29" fmla="*/ 24 h 538"/>
                <a:gd name="T30" fmla="*/ 30 w 1052"/>
                <a:gd name="T31" fmla="*/ 25 h 538"/>
                <a:gd name="T32" fmla="*/ 33 w 1052"/>
                <a:gd name="T33" fmla="*/ 26 h 538"/>
                <a:gd name="T34" fmla="*/ 35 w 1052"/>
                <a:gd name="T35" fmla="*/ 27 h 538"/>
                <a:gd name="T36" fmla="*/ 38 w 1052"/>
                <a:gd name="T37" fmla="*/ 28 h 538"/>
                <a:gd name="T38" fmla="*/ 40 w 1052"/>
                <a:gd name="T39" fmla="*/ 29 h 538"/>
                <a:gd name="T40" fmla="*/ 42 w 1052"/>
                <a:gd name="T41" fmla="*/ 29 h 538"/>
                <a:gd name="T42" fmla="*/ 45 w 1052"/>
                <a:gd name="T43" fmla="*/ 30 h 538"/>
                <a:gd name="T44" fmla="*/ 47 w 1052"/>
                <a:gd name="T45" fmla="*/ 31 h 538"/>
                <a:gd name="T46" fmla="*/ 50 w 1052"/>
                <a:gd name="T47" fmla="*/ 31 h 538"/>
                <a:gd name="T48" fmla="*/ 52 w 1052"/>
                <a:gd name="T49" fmla="*/ 32 h 538"/>
                <a:gd name="T50" fmla="*/ 55 w 1052"/>
                <a:gd name="T51" fmla="*/ 32 h 538"/>
                <a:gd name="T52" fmla="*/ 58 w 1052"/>
                <a:gd name="T53" fmla="*/ 32 h 538"/>
                <a:gd name="T54" fmla="*/ 61 w 1052"/>
                <a:gd name="T55" fmla="*/ 33 h 538"/>
                <a:gd name="T56" fmla="*/ 63 w 1052"/>
                <a:gd name="T57" fmla="*/ 33 h 5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2" h="538">
                  <a:moveTo>
                    <a:pt x="0" y="0"/>
                  </a:moveTo>
                  <a:lnTo>
                    <a:pt x="27" y="35"/>
                  </a:lnTo>
                  <a:lnTo>
                    <a:pt x="53" y="69"/>
                  </a:lnTo>
                  <a:lnTo>
                    <a:pt x="82" y="102"/>
                  </a:lnTo>
                  <a:lnTo>
                    <a:pt x="112" y="135"/>
                  </a:lnTo>
                  <a:lnTo>
                    <a:pt x="143" y="166"/>
                  </a:lnTo>
                  <a:lnTo>
                    <a:pt x="175" y="196"/>
                  </a:lnTo>
                  <a:lnTo>
                    <a:pt x="208" y="226"/>
                  </a:lnTo>
                  <a:lnTo>
                    <a:pt x="241" y="253"/>
                  </a:lnTo>
                  <a:lnTo>
                    <a:pt x="276" y="280"/>
                  </a:lnTo>
                  <a:lnTo>
                    <a:pt x="311" y="306"/>
                  </a:lnTo>
                  <a:lnTo>
                    <a:pt x="347" y="330"/>
                  </a:lnTo>
                  <a:lnTo>
                    <a:pt x="384" y="352"/>
                  </a:lnTo>
                  <a:lnTo>
                    <a:pt x="423" y="375"/>
                  </a:lnTo>
                  <a:lnTo>
                    <a:pt x="461" y="395"/>
                  </a:lnTo>
                  <a:lnTo>
                    <a:pt x="500" y="414"/>
                  </a:lnTo>
                  <a:lnTo>
                    <a:pt x="541" y="432"/>
                  </a:lnTo>
                  <a:lnTo>
                    <a:pt x="581" y="449"/>
                  </a:lnTo>
                  <a:lnTo>
                    <a:pt x="622" y="464"/>
                  </a:lnTo>
                  <a:lnTo>
                    <a:pt x="663" y="478"/>
                  </a:lnTo>
                  <a:lnTo>
                    <a:pt x="706" y="490"/>
                  </a:lnTo>
                  <a:lnTo>
                    <a:pt x="749" y="501"/>
                  </a:lnTo>
                  <a:lnTo>
                    <a:pt x="791" y="511"/>
                  </a:lnTo>
                  <a:lnTo>
                    <a:pt x="834" y="518"/>
                  </a:lnTo>
                  <a:lnTo>
                    <a:pt x="877" y="525"/>
                  </a:lnTo>
                  <a:lnTo>
                    <a:pt x="921" y="530"/>
                  </a:lnTo>
                  <a:lnTo>
                    <a:pt x="965" y="534"/>
                  </a:lnTo>
                  <a:lnTo>
                    <a:pt x="1008" y="537"/>
                  </a:lnTo>
                  <a:lnTo>
                    <a:pt x="1052" y="5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34" name="Freeform 219"/>
            <p:cNvSpPr>
              <a:spLocks/>
            </p:cNvSpPr>
            <p:nvPr/>
          </p:nvSpPr>
          <p:spPr bwMode="auto">
            <a:xfrm>
              <a:off x="3790" y="2132"/>
              <a:ext cx="96" cy="300"/>
            </a:xfrm>
            <a:custGeom>
              <a:avLst/>
              <a:gdLst>
                <a:gd name="T0" fmla="*/ 14 w 248"/>
                <a:gd name="T1" fmla="*/ 46 h 764"/>
                <a:gd name="T2" fmla="*/ 14 w 248"/>
                <a:gd name="T3" fmla="*/ 44 h 764"/>
                <a:gd name="T4" fmla="*/ 14 w 248"/>
                <a:gd name="T5" fmla="*/ 41 h 764"/>
                <a:gd name="T6" fmla="*/ 14 w 248"/>
                <a:gd name="T7" fmla="*/ 38 h 764"/>
                <a:gd name="T8" fmla="*/ 14 w 248"/>
                <a:gd name="T9" fmla="*/ 36 h 764"/>
                <a:gd name="T10" fmla="*/ 13 w 248"/>
                <a:gd name="T11" fmla="*/ 33 h 764"/>
                <a:gd name="T12" fmla="*/ 13 w 248"/>
                <a:gd name="T13" fmla="*/ 31 h 764"/>
                <a:gd name="T14" fmla="*/ 12 w 248"/>
                <a:gd name="T15" fmla="*/ 28 h 764"/>
                <a:gd name="T16" fmla="*/ 12 w 248"/>
                <a:gd name="T17" fmla="*/ 26 h 764"/>
                <a:gd name="T18" fmla="*/ 11 w 248"/>
                <a:gd name="T19" fmla="*/ 23 h 764"/>
                <a:gd name="T20" fmla="*/ 10 w 248"/>
                <a:gd name="T21" fmla="*/ 21 h 764"/>
                <a:gd name="T22" fmla="*/ 9 w 248"/>
                <a:gd name="T23" fmla="*/ 18 h 764"/>
                <a:gd name="T24" fmla="*/ 9 w 248"/>
                <a:gd name="T25" fmla="*/ 16 h 764"/>
                <a:gd name="T26" fmla="*/ 7 w 248"/>
                <a:gd name="T27" fmla="*/ 13 h 764"/>
                <a:gd name="T28" fmla="*/ 7 w 248"/>
                <a:gd name="T29" fmla="*/ 11 h 764"/>
                <a:gd name="T30" fmla="*/ 5 w 248"/>
                <a:gd name="T31" fmla="*/ 9 h 764"/>
                <a:gd name="T32" fmla="*/ 4 w 248"/>
                <a:gd name="T33" fmla="*/ 7 h 764"/>
                <a:gd name="T34" fmla="*/ 3 w 248"/>
                <a:gd name="T35" fmla="*/ 4 h 764"/>
                <a:gd name="T36" fmla="*/ 1 w 248"/>
                <a:gd name="T37" fmla="*/ 2 h 764"/>
                <a:gd name="T38" fmla="*/ 0 w 248"/>
                <a:gd name="T39" fmla="*/ 0 h 7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8" h="764">
                  <a:moveTo>
                    <a:pt x="248" y="764"/>
                  </a:moveTo>
                  <a:lnTo>
                    <a:pt x="247" y="722"/>
                  </a:lnTo>
                  <a:lnTo>
                    <a:pt x="245" y="679"/>
                  </a:lnTo>
                  <a:lnTo>
                    <a:pt x="242" y="636"/>
                  </a:lnTo>
                  <a:lnTo>
                    <a:pt x="236" y="593"/>
                  </a:lnTo>
                  <a:lnTo>
                    <a:pt x="230" y="550"/>
                  </a:lnTo>
                  <a:lnTo>
                    <a:pt x="222" y="509"/>
                  </a:lnTo>
                  <a:lnTo>
                    <a:pt x="213" y="466"/>
                  </a:lnTo>
                  <a:lnTo>
                    <a:pt x="202" y="425"/>
                  </a:lnTo>
                  <a:lnTo>
                    <a:pt x="191" y="383"/>
                  </a:lnTo>
                  <a:lnTo>
                    <a:pt x="178" y="343"/>
                  </a:lnTo>
                  <a:lnTo>
                    <a:pt x="163" y="302"/>
                  </a:lnTo>
                  <a:lnTo>
                    <a:pt x="147" y="262"/>
                  </a:lnTo>
                  <a:lnTo>
                    <a:pt x="130" y="222"/>
                  </a:lnTo>
                  <a:lnTo>
                    <a:pt x="111" y="184"/>
                  </a:lnTo>
                  <a:lnTo>
                    <a:pt x="91" y="146"/>
                  </a:lnTo>
                  <a:lnTo>
                    <a:pt x="70" y="109"/>
                  </a:lnTo>
                  <a:lnTo>
                    <a:pt x="48" y="71"/>
                  </a:lnTo>
                  <a:lnTo>
                    <a:pt x="24" y="36"/>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8435" name="Freeform 220"/>
            <p:cNvSpPr>
              <a:spLocks/>
            </p:cNvSpPr>
            <p:nvPr/>
          </p:nvSpPr>
          <p:spPr bwMode="auto">
            <a:xfrm>
              <a:off x="3804" y="2338"/>
              <a:ext cx="16" cy="22"/>
            </a:xfrm>
            <a:custGeom>
              <a:avLst/>
              <a:gdLst>
                <a:gd name="T0" fmla="*/ 1 w 46"/>
                <a:gd name="T1" fmla="*/ 0 h 51"/>
                <a:gd name="T2" fmla="*/ 0 w 46"/>
                <a:gd name="T3" fmla="*/ 2 h 51"/>
                <a:gd name="T4" fmla="*/ 0 w 46"/>
                <a:gd name="T5" fmla="*/ 4 h 51"/>
                <a:gd name="T6" fmla="*/ 1 w 46"/>
                <a:gd name="T7" fmla="*/ 4 h 51"/>
                <a:gd name="T8" fmla="*/ 1 w 46"/>
                <a:gd name="T9" fmla="*/ 4 h 51"/>
                <a:gd name="T10" fmla="*/ 2 w 46"/>
                <a:gd name="T11" fmla="*/ 3 h 51"/>
                <a:gd name="T12" fmla="*/ 1 w 46"/>
                <a:gd name="T13" fmla="*/ 3 h 51"/>
                <a:gd name="T14" fmla="*/ 1 w 46"/>
                <a:gd name="T15" fmla="*/ 0 h 5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6" h="51">
                  <a:moveTo>
                    <a:pt x="28" y="0"/>
                  </a:moveTo>
                  <a:lnTo>
                    <a:pt x="2" y="24"/>
                  </a:lnTo>
                  <a:lnTo>
                    <a:pt x="0" y="47"/>
                  </a:lnTo>
                  <a:lnTo>
                    <a:pt x="21" y="51"/>
                  </a:lnTo>
                  <a:lnTo>
                    <a:pt x="33" y="48"/>
                  </a:lnTo>
                  <a:lnTo>
                    <a:pt x="46" y="34"/>
                  </a:lnTo>
                  <a:lnTo>
                    <a:pt x="26" y="33"/>
                  </a:lnTo>
                  <a:lnTo>
                    <a:pt x="28" y="0"/>
                  </a:lnTo>
                  <a:close/>
                </a:path>
              </a:pathLst>
            </a:custGeom>
            <a:solidFill>
              <a:srgbClr val="000000"/>
            </a:solidFill>
            <a:ln w="19050" cmpd="sng">
              <a:solidFill>
                <a:srgbClr val="000000"/>
              </a:solidFill>
              <a:round/>
              <a:headEnd/>
              <a:tailEnd/>
            </a:ln>
          </p:spPr>
          <p:txBody>
            <a:bodyPr/>
            <a:lstStyle/>
            <a:p>
              <a:endParaRPr lang="zh-CN" altLang="en-US"/>
            </a:p>
          </p:txBody>
        </p:sp>
        <p:sp>
          <p:nvSpPr>
            <p:cNvPr id="58436" name="Freeform 221"/>
            <p:cNvSpPr>
              <a:spLocks/>
            </p:cNvSpPr>
            <p:nvPr/>
          </p:nvSpPr>
          <p:spPr bwMode="auto">
            <a:xfrm>
              <a:off x="3771" y="2281"/>
              <a:ext cx="35" cy="79"/>
            </a:xfrm>
            <a:custGeom>
              <a:avLst/>
              <a:gdLst>
                <a:gd name="T0" fmla="*/ 3 w 95"/>
                <a:gd name="T1" fmla="*/ 0 h 198"/>
                <a:gd name="T2" fmla="*/ 2 w 95"/>
                <a:gd name="T3" fmla="*/ 2 h 198"/>
                <a:gd name="T4" fmla="*/ 1 w 95"/>
                <a:gd name="T5" fmla="*/ 4 h 198"/>
                <a:gd name="T6" fmla="*/ 0 w 95"/>
                <a:gd name="T7" fmla="*/ 6 h 198"/>
                <a:gd name="T8" fmla="*/ 0 w 95"/>
                <a:gd name="T9" fmla="*/ 9 h 198"/>
                <a:gd name="T10" fmla="*/ 0 w 95"/>
                <a:gd name="T11" fmla="*/ 11 h 198"/>
                <a:gd name="T12" fmla="*/ 0 w 95"/>
                <a:gd name="T13" fmla="*/ 11 h 198"/>
                <a:gd name="T14" fmla="*/ 1 w 95"/>
                <a:gd name="T15" fmla="*/ 12 h 198"/>
                <a:gd name="T16" fmla="*/ 1 w 95"/>
                <a:gd name="T17" fmla="*/ 13 h 198"/>
                <a:gd name="T18" fmla="*/ 3 w 95"/>
                <a:gd name="T19" fmla="*/ 13 h 198"/>
                <a:gd name="T20" fmla="*/ 3 w 95"/>
                <a:gd name="T21" fmla="*/ 12 h 198"/>
                <a:gd name="T22" fmla="*/ 2 w 95"/>
                <a:gd name="T23" fmla="*/ 12 h 198"/>
                <a:gd name="T24" fmla="*/ 1 w 95"/>
                <a:gd name="T25" fmla="*/ 12 h 198"/>
                <a:gd name="T26" fmla="*/ 1 w 95"/>
                <a:gd name="T27" fmla="*/ 10 h 198"/>
                <a:gd name="T28" fmla="*/ 1 w 95"/>
                <a:gd name="T29" fmla="*/ 9 h 198"/>
                <a:gd name="T30" fmla="*/ 1 w 95"/>
                <a:gd name="T31" fmla="*/ 6 h 198"/>
                <a:gd name="T32" fmla="*/ 2 w 95"/>
                <a:gd name="T33" fmla="*/ 4 h 198"/>
                <a:gd name="T34" fmla="*/ 3 w 95"/>
                <a:gd name="T35" fmla="*/ 2 h 198"/>
                <a:gd name="T36" fmla="*/ 3 w 95"/>
                <a:gd name="T37" fmla="*/ 1 h 198"/>
                <a:gd name="T38" fmla="*/ 5 w 95"/>
                <a:gd name="T39" fmla="*/ 0 h 198"/>
                <a:gd name="T40" fmla="*/ 3 w 95"/>
                <a:gd name="T41" fmla="*/ 0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5" h="198">
                  <a:moveTo>
                    <a:pt x="68" y="0"/>
                  </a:moveTo>
                  <a:lnTo>
                    <a:pt x="39" y="27"/>
                  </a:lnTo>
                  <a:lnTo>
                    <a:pt x="20" y="59"/>
                  </a:lnTo>
                  <a:lnTo>
                    <a:pt x="6" y="100"/>
                  </a:lnTo>
                  <a:lnTo>
                    <a:pt x="0" y="136"/>
                  </a:lnTo>
                  <a:lnTo>
                    <a:pt x="3" y="167"/>
                  </a:lnTo>
                  <a:lnTo>
                    <a:pt x="6" y="177"/>
                  </a:lnTo>
                  <a:lnTo>
                    <a:pt x="23" y="196"/>
                  </a:lnTo>
                  <a:lnTo>
                    <a:pt x="25" y="198"/>
                  </a:lnTo>
                  <a:lnTo>
                    <a:pt x="52" y="198"/>
                  </a:lnTo>
                  <a:lnTo>
                    <a:pt x="57" y="196"/>
                  </a:lnTo>
                  <a:lnTo>
                    <a:pt x="41" y="187"/>
                  </a:lnTo>
                  <a:lnTo>
                    <a:pt x="32" y="183"/>
                  </a:lnTo>
                  <a:lnTo>
                    <a:pt x="19" y="161"/>
                  </a:lnTo>
                  <a:lnTo>
                    <a:pt x="19" y="141"/>
                  </a:lnTo>
                  <a:lnTo>
                    <a:pt x="28" y="98"/>
                  </a:lnTo>
                  <a:lnTo>
                    <a:pt x="39" y="65"/>
                  </a:lnTo>
                  <a:lnTo>
                    <a:pt x="58" y="31"/>
                  </a:lnTo>
                  <a:lnTo>
                    <a:pt x="69" y="17"/>
                  </a:lnTo>
                  <a:lnTo>
                    <a:pt x="95" y="1"/>
                  </a:lnTo>
                  <a:lnTo>
                    <a:pt x="68" y="0"/>
                  </a:lnTo>
                  <a:close/>
                </a:path>
              </a:pathLst>
            </a:custGeom>
            <a:solidFill>
              <a:srgbClr val="000000"/>
            </a:solidFill>
            <a:ln w="19050" cmpd="sng">
              <a:solidFill>
                <a:srgbClr val="000000"/>
              </a:solidFill>
              <a:round/>
              <a:headEnd/>
              <a:tailEnd/>
            </a:ln>
          </p:spPr>
          <p:txBody>
            <a:bodyPr/>
            <a:lstStyle/>
            <a:p>
              <a:endParaRPr lang="zh-CN" altLang="en-US"/>
            </a:p>
          </p:txBody>
        </p:sp>
        <p:sp>
          <p:nvSpPr>
            <p:cNvPr id="58437" name="Freeform 222"/>
            <p:cNvSpPr>
              <a:spLocks/>
            </p:cNvSpPr>
            <p:nvPr/>
          </p:nvSpPr>
          <p:spPr bwMode="auto">
            <a:xfrm>
              <a:off x="3787" y="2278"/>
              <a:ext cx="39" cy="80"/>
            </a:xfrm>
            <a:custGeom>
              <a:avLst/>
              <a:gdLst>
                <a:gd name="T0" fmla="*/ 4 w 103"/>
                <a:gd name="T1" fmla="*/ 0 h 204"/>
                <a:gd name="T2" fmla="*/ 2 w 103"/>
                <a:gd name="T3" fmla="*/ 0 h 204"/>
                <a:gd name="T4" fmla="*/ 2 w 103"/>
                <a:gd name="T5" fmla="*/ 0 h 204"/>
                <a:gd name="T6" fmla="*/ 3 w 103"/>
                <a:gd name="T7" fmla="*/ 1 h 204"/>
                <a:gd name="T8" fmla="*/ 3 w 103"/>
                <a:gd name="T9" fmla="*/ 1 h 204"/>
                <a:gd name="T10" fmla="*/ 4 w 103"/>
                <a:gd name="T11" fmla="*/ 2 h 204"/>
                <a:gd name="T12" fmla="*/ 4 w 103"/>
                <a:gd name="T13" fmla="*/ 2 h 204"/>
                <a:gd name="T14" fmla="*/ 4 w 103"/>
                <a:gd name="T15" fmla="*/ 4 h 204"/>
                <a:gd name="T16" fmla="*/ 3 w 103"/>
                <a:gd name="T17" fmla="*/ 9 h 204"/>
                <a:gd name="T18" fmla="*/ 1 w 103"/>
                <a:gd name="T19" fmla="*/ 11 h 204"/>
                <a:gd name="T20" fmla="*/ 0 w 103"/>
                <a:gd name="T21" fmla="*/ 12 h 204"/>
                <a:gd name="T22" fmla="*/ 1 w 103"/>
                <a:gd name="T23" fmla="*/ 12 h 204"/>
                <a:gd name="T24" fmla="*/ 2 w 103"/>
                <a:gd name="T25" fmla="*/ 11 h 204"/>
                <a:gd name="T26" fmla="*/ 4 w 103"/>
                <a:gd name="T27" fmla="*/ 9 h 204"/>
                <a:gd name="T28" fmla="*/ 5 w 103"/>
                <a:gd name="T29" fmla="*/ 4 h 204"/>
                <a:gd name="T30" fmla="*/ 6 w 103"/>
                <a:gd name="T31" fmla="*/ 2 h 204"/>
                <a:gd name="T32" fmla="*/ 5 w 103"/>
                <a:gd name="T33" fmla="*/ 2 h 204"/>
                <a:gd name="T34" fmla="*/ 5 w 103"/>
                <a:gd name="T35" fmla="*/ 2 h 204"/>
                <a:gd name="T36" fmla="*/ 4 w 103"/>
                <a:gd name="T37" fmla="*/ 0 h 204"/>
                <a:gd name="T38" fmla="*/ 4 w 103"/>
                <a:gd name="T39" fmla="*/ 0 h 20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03" h="204">
                  <a:moveTo>
                    <a:pt x="69" y="0"/>
                  </a:moveTo>
                  <a:lnTo>
                    <a:pt x="41" y="1"/>
                  </a:lnTo>
                  <a:lnTo>
                    <a:pt x="27" y="8"/>
                  </a:lnTo>
                  <a:lnTo>
                    <a:pt x="54" y="9"/>
                  </a:lnTo>
                  <a:lnTo>
                    <a:pt x="56" y="9"/>
                  </a:lnTo>
                  <a:lnTo>
                    <a:pt x="76" y="25"/>
                  </a:lnTo>
                  <a:lnTo>
                    <a:pt x="76" y="60"/>
                  </a:lnTo>
                  <a:lnTo>
                    <a:pt x="52" y="153"/>
                  </a:lnTo>
                  <a:lnTo>
                    <a:pt x="23" y="186"/>
                  </a:lnTo>
                  <a:lnTo>
                    <a:pt x="0" y="195"/>
                  </a:lnTo>
                  <a:lnTo>
                    <a:pt x="16" y="204"/>
                  </a:lnTo>
                  <a:lnTo>
                    <a:pt x="44" y="179"/>
                  </a:lnTo>
                  <a:lnTo>
                    <a:pt x="70" y="155"/>
                  </a:lnTo>
                  <a:lnTo>
                    <a:pt x="96" y="58"/>
                  </a:lnTo>
                  <a:lnTo>
                    <a:pt x="103" y="37"/>
                  </a:lnTo>
                  <a:lnTo>
                    <a:pt x="90" y="33"/>
                  </a:lnTo>
                  <a:lnTo>
                    <a:pt x="88" y="23"/>
                  </a:lnTo>
                  <a:lnTo>
                    <a:pt x="73" y="1"/>
                  </a:lnTo>
                  <a:lnTo>
                    <a:pt x="69" y="0"/>
                  </a:lnTo>
                  <a:close/>
                </a:path>
              </a:pathLst>
            </a:custGeom>
            <a:solidFill>
              <a:srgbClr val="000000"/>
            </a:solidFill>
            <a:ln w="19050" cmpd="sng">
              <a:solidFill>
                <a:srgbClr val="000000"/>
              </a:solidFill>
              <a:round/>
              <a:headEnd/>
              <a:tailEnd/>
            </a:ln>
          </p:spPr>
          <p:txBody>
            <a:bodyPr/>
            <a:lstStyle/>
            <a:p>
              <a:endParaRPr lang="zh-CN" altLang="en-US"/>
            </a:p>
          </p:txBody>
        </p:sp>
        <p:sp>
          <p:nvSpPr>
            <p:cNvPr id="58438" name="Freeform 223"/>
            <p:cNvSpPr>
              <a:spLocks/>
            </p:cNvSpPr>
            <p:nvPr/>
          </p:nvSpPr>
          <p:spPr bwMode="auto">
            <a:xfrm>
              <a:off x="3823" y="2278"/>
              <a:ext cx="11" cy="16"/>
            </a:xfrm>
            <a:custGeom>
              <a:avLst/>
              <a:gdLst>
                <a:gd name="T0" fmla="*/ 1 w 32"/>
                <a:gd name="T1" fmla="*/ 0 h 37"/>
                <a:gd name="T2" fmla="*/ 1 w 32"/>
                <a:gd name="T3" fmla="*/ 0 h 37"/>
                <a:gd name="T4" fmla="*/ 0 w 32"/>
                <a:gd name="T5" fmla="*/ 3 h 37"/>
                <a:gd name="T6" fmla="*/ 0 w 32"/>
                <a:gd name="T7" fmla="*/ 3 h 37"/>
                <a:gd name="T8" fmla="*/ 1 w 32"/>
                <a:gd name="T9" fmla="*/ 1 h 37"/>
                <a:gd name="T10" fmla="*/ 1 w 32"/>
                <a:gd name="T11" fmla="*/ 0 h 3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2" h="37">
                  <a:moveTo>
                    <a:pt x="32" y="0"/>
                  </a:moveTo>
                  <a:lnTo>
                    <a:pt x="15" y="3"/>
                  </a:lnTo>
                  <a:lnTo>
                    <a:pt x="0" y="33"/>
                  </a:lnTo>
                  <a:lnTo>
                    <a:pt x="13" y="37"/>
                  </a:lnTo>
                  <a:lnTo>
                    <a:pt x="30" y="9"/>
                  </a:lnTo>
                  <a:lnTo>
                    <a:pt x="32" y="0"/>
                  </a:lnTo>
                  <a:close/>
                </a:path>
              </a:pathLst>
            </a:custGeom>
            <a:solidFill>
              <a:srgbClr val="000000"/>
            </a:solidFill>
            <a:ln w="19050" cmpd="sng">
              <a:solidFill>
                <a:srgbClr val="000000"/>
              </a:solidFill>
              <a:round/>
              <a:headEnd/>
              <a:tailEnd/>
            </a:ln>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0010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004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4" fill="hold" nodeType="clickEffect">
                                  <p:stCondLst>
                                    <p:cond delay="0"/>
                                  </p:stCondLst>
                                  <p:childTnLst>
                                    <p:set>
                                      <p:cBhvr>
                                        <p:cTn id="14" dur="1" fill="hold">
                                          <p:stCondLst>
                                            <p:cond delay="0"/>
                                          </p:stCondLst>
                                        </p:cTn>
                                        <p:tgtEl>
                                          <p:spTgt spid="300190"/>
                                        </p:tgtEl>
                                        <p:attrNameLst>
                                          <p:attrName>style.visibility</p:attrName>
                                        </p:attrNameLst>
                                      </p:cBhvr>
                                      <p:to>
                                        <p:strVal val="visible"/>
                                      </p:to>
                                    </p:set>
                                    <p:animEffect transition="in" filter="wipe(down)">
                                      <p:cBhvr>
                                        <p:cTn id="15" dur="500"/>
                                        <p:tgtEl>
                                          <p:spTgt spid="300190"/>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ntr" presetSubtype="32" fill="hold" grpId="0" nodeType="clickEffect">
                                  <p:stCondLst>
                                    <p:cond delay="0"/>
                                  </p:stCondLst>
                                  <p:childTnLst>
                                    <p:set>
                                      <p:cBhvr>
                                        <p:cTn id="19" dur="1" fill="hold">
                                          <p:stCondLst>
                                            <p:cond delay="0"/>
                                          </p:stCondLst>
                                        </p:cTn>
                                        <p:tgtEl>
                                          <p:spTgt spid="300048">
                                            <p:txEl>
                                              <p:pRg st="0" end="0"/>
                                            </p:txEl>
                                          </p:spTgt>
                                        </p:tgtEl>
                                        <p:attrNameLst>
                                          <p:attrName>style.visibility</p:attrName>
                                        </p:attrNameLst>
                                      </p:cBhvr>
                                      <p:to>
                                        <p:strVal val="visible"/>
                                      </p:to>
                                    </p:set>
                                    <p:animEffect transition="in" filter="box(out)">
                                      <p:cBhvr>
                                        <p:cTn id="20" dur="500"/>
                                        <p:tgtEl>
                                          <p:spTgt spid="300048">
                                            <p:txEl>
                                              <p:pRg st="0" end="0"/>
                                            </p:txEl>
                                          </p:spTgt>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4" presetClass="entr" presetSubtype="32" fill="hold" grpId="0" nodeType="clickEffect">
                                  <p:stCondLst>
                                    <p:cond delay="0"/>
                                  </p:stCondLst>
                                  <p:childTnLst>
                                    <p:set>
                                      <p:cBhvr>
                                        <p:cTn id="24" dur="1" fill="hold">
                                          <p:stCondLst>
                                            <p:cond delay="0"/>
                                          </p:stCondLst>
                                        </p:cTn>
                                        <p:tgtEl>
                                          <p:spTgt spid="300048">
                                            <p:txEl>
                                              <p:pRg st="1" end="1"/>
                                            </p:txEl>
                                          </p:spTgt>
                                        </p:tgtEl>
                                        <p:attrNameLst>
                                          <p:attrName>style.visibility</p:attrName>
                                        </p:attrNameLst>
                                      </p:cBhvr>
                                      <p:to>
                                        <p:strVal val="visible"/>
                                      </p:to>
                                    </p:set>
                                    <p:animEffect transition="in" filter="box(out)">
                                      <p:cBhvr>
                                        <p:cTn id="25" dur="500"/>
                                        <p:tgtEl>
                                          <p:spTgt spid="300048">
                                            <p:txEl>
                                              <p:pRg st="1" end="1"/>
                                            </p:txEl>
                                          </p:spTgt>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 presetClass="entr" presetSubtype="32" fill="hold" grpId="0" nodeType="clickEffect">
                                  <p:stCondLst>
                                    <p:cond delay="0"/>
                                  </p:stCondLst>
                                  <p:childTnLst>
                                    <p:set>
                                      <p:cBhvr>
                                        <p:cTn id="29" dur="1" fill="hold">
                                          <p:stCondLst>
                                            <p:cond delay="0"/>
                                          </p:stCondLst>
                                        </p:cTn>
                                        <p:tgtEl>
                                          <p:spTgt spid="300048">
                                            <p:txEl>
                                              <p:pRg st="2" end="2"/>
                                            </p:txEl>
                                          </p:spTgt>
                                        </p:tgtEl>
                                        <p:attrNameLst>
                                          <p:attrName>style.visibility</p:attrName>
                                        </p:attrNameLst>
                                      </p:cBhvr>
                                      <p:to>
                                        <p:strVal val="visible"/>
                                      </p:to>
                                    </p:set>
                                    <p:animEffect transition="in" filter="box(out)">
                                      <p:cBhvr>
                                        <p:cTn id="30" dur="500"/>
                                        <p:tgtEl>
                                          <p:spTgt spid="300048">
                                            <p:txEl>
                                              <p:pRg st="2" end="2"/>
                                            </p:txEl>
                                          </p:spTgt>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32" fill="hold" grpId="0" nodeType="clickEffect">
                                  <p:stCondLst>
                                    <p:cond delay="0"/>
                                  </p:stCondLst>
                                  <p:childTnLst>
                                    <p:set>
                                      <p:cBhvr>
                                        <p:cTn id="34" dur="1" fill="hold">
                                          <p:stCondLst>
                                            <p:cond delay="0"/>
                                          </p:stCondLst>
                                        </p:cTn>
                                        <p:tgtEl>
                                          <p:spTgt spid="300048">
                                            <p:txEl>
                                              <p:pRg st="3" end="3"/>
                                            </p:txEl>
                                          </p:spTgt>
                                        </p:tgtEl>
                                        <p:attrNameLst>
                                          <p:attrName>style.visibility</p:attrName>
                                        </p:attrNameLst>
                                      </p:cBhvr>
                                      <p:to>
                                        <p:strVal val="visible"/>
                                      </p:to>
                                    </p:set>
                                    <p:animEffect transition="in" filter="box(out)">
                                      <p:cBhvr>
                                        <p:cTn id="35" dur="500"/>
                                        <p:tgtEl>
                                          <p:spTgt spid="30004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0047" grpId="0"/>
      <p:bldP spid="300048" grpId="0" build="p"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2100" name="Rectangle 20"/>
          <p:cNvSpPr>
            <a:spLocks noGrp="1" noChangeArrowheads="1"/>
          </p:cNvSpPr>
          <p:nvPr>
            <p:ph type="title"/>
          </p:nvPr>
        </p:nvSpPr>
        <p:spPr>
          <a:xfrm>
            <a:off x="0" y="76200"/>
            <a:ext cx="9144000"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en-US" altLang="zh-CN" sz="3600" b="1" smtClean="0">
                <a:solidFill>
                  <a:srgbClr val="FF0000"/>
                </a:solidFill>
                <a:latin typeface="黑体" pitchFamily="2" charset="-122"/>
                <a:ea typeface="黑体" pitchFamily="2" charset="-122"/>
              </a:rPr>
              <a:t>3</a:t>
            </a:r>
            <a:r>
              <a:rPr lang="zh-CN" altLang="en-US" sz="3600" b="1" smtClean="0">
                <a:solidFill>
                  <a:srgbClr val="FF0000"/>
                </a:solidFill>
                <a:latin typeface="黑体" pitchFamily="2" charset="-122"/>
                <a:ea typeface="黑体" pitchFamily="2" charset="-122"/>
              </a:rPr>
              <a:t>、侧垂面</a:t>
            </a:r>
            <a:endParaRPr lang="zh-CN" altLang="en-US" smtClean="0">
              <a:solidFill>
                <a:srgbClr val="FF0000"/>
              </a:solidFill>
              <a:latin typeface="黑体" pitchFamily="2" charset="-122"/>
              <a:ea typeface="黑体" pitchFamily="2" charset="-122"/>
            </a:endParaRPr>
          </a:p>
        </p:txBody>
      </p:sp>
      <p:sp>
        <p:nvSpPr>
          <p:cNvPr id="302101" name="Rectangle 21"/>
          <p:cNvSpPr>
            <a:spLocks noGrp="1" noChangeArrowheads="1"/>
          </p:cNvSpPr>
          <p:nvPr>
            <p:ph type="body" idx="1"/>
          </p:nvPr>
        </p:nvSpPr>
        <p:spPr>
          <a:xfrm>
            <a:off x="0" y="4437063"/>
            <a:ext cx="9144000" cy="16764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lnSpc>
                <a:spcPct val="80000"/>
              </a:lnSpc>
              <a:buFontTx/>
              <a:buNone/>
            </a:pPr>
            <a:r>
              <a:rPr lang="zh-CN" altLang="en-US" b="1" smtClean="0"/>
              <a:t>投影特性：</a:t>
            </a:r>
          </a:p>
          <a:p>
            <a:pPr eaLnBrk="1" hangingPunct="1">
              <a:lnSpc>
                <a:spcPct val="80000"/>
              </a:lnSpc>
              <a:buFontTx/>
              <a:buNone/>
            </a:pPr>
            <a:r>
              <a:rPr lang="en-US" altLang="zh-CN" b="1" smtClean="0">
                <a:latin typeface="黑体" pitchFamily="2" charset="-122"/>
                <a:ea typeface="黑体" pitchFamily="2" charset="-122"/>
              </a:rPr>
              <a:t>1.a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积聚为一条直线；</a:t>
            </a:r>
          </a:p>
          <a:p>
            <a:pPr eaLnBrk="1" hangingPunct="1">
              <a:lnSpc>
                <a:spcPct val="80000"/>
              </a:lnSpc>
              <a:buFontTx/>
              <a:buNone/>
            </a:pPr>
            <a:r>
              <a:rPr lang="en-US" altLang="zh-CN" b="1" smtClean="0">
                <a:latin typeface="黑体" pitchFamily="2" charset="-122"/>
                <a:ea typeface="黑体" pitchFamily="2" charset="-122"/>
              </a:rPr>
              <a:t>2.abc</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为</a:t>
            </a:r>
            <a:r>
              <a:rPr lang="zh-CN" altLang="en-US" b="1" smtClean="0">
                <a:sym typeface="Symbol" pitchFamily="18" charset="2"/>
              </a:rPr>
              <a:t></a:t>
            </a:r>
            <a:r>
              <a:rPr lang="zh-CN" altLang="en-US" b="1" smtClean="0"/>
              <a:t> </a:t>
            </a:r>
            <a:r>
              <a:rPr lang="en-US" altLang="zh-CN" b="1" smtClean="0">
                <a:latin typeface="黑体" pitchFamily="2" charset="-122"/>
                <a:ea typeface="黑体" pitchFamily="2" charset="-122"/>
              </a:rPr>
              <a:t>ABC</a:t>
            </a:r>
            <a:r>
              <a:rPr lang="zh-CN" altLang="en-US" b="1" smtClean="0"/>
              <a:t>的类似形；</a:t>
            </a:r>
          </a:p>
          <a:p>
            <a:pPr eaLnBrk="1" hangingPunct="1">
              <a:lnSpc>
                <a:spcPct val="80000"/>
              </a:lnSpc>
              <a:buFontTx/>
              <a:buNone/>
            </a:pPr>
            <a:r>
              <a:rPr lang="en-US" altLang="zh-CN" b="1" smtClean="0">
                <a:latin typeface="黑体" pitchFamily="2" charset="-122"/>
                <a:ea typeface="黑体" pitchFamily="2" charset="-122"/>
              </a:rPr>
              <a:t>3.a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与</a:t>
            </a:r>
            <a:r>
              <a:rPr lang="en-US" altLang="zh-CN" b="1" smtClean="0">
                <a:latin typeface="黑体" pitchFamily="2" charset="-122"/>
                <a:ea typeface="黑体" pitchFamily="2" charset="-122"/>
              </a:rPr>
              <a:t>OZ</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OY</a:t>
            </a:r>
            <a:r>
              <a:rPr lang="zh-CN" altLang="en-US" b="1" smtClean="0"/>
              <a:t>的夹角</a:t>
            </a:r>
            <a:r>
              <a:rPr lang="zh-CN" altLang="zh-CN" b="1" smtClean="0"/>
              <a:t>反映</a:t>
            </a:r>
            <a:r>
              <a:rPr lang="en-US" altLang="zh-CN" smtClean="0">
                <a:ea typeface="黑体" pitchFamily="2" charset="-122"/>
                <a:sym typeface="Math1" pitchFamily="2" charset="2"/>
              </a:rPr>
              <a:t>α</a:t>
            </a:r>
            <a:r>
              <a:rPr lang="zh-CN" altLang="en-US" b="1" smtClean="0">
                <a:ea typeface="黑体" pitchFamily="2" charset="-122"/>
                <a:sym typeface="Math1" pitchFamily="2" charset="2"/>
              </a:rPr>
              <a:t>、</a:t>
            </a:r>
            <a:r>
              <a:rPr lang="en-US" altLang="zh-CN" smtClean="0">
                <a:ea typeface="黑体" pitchFamily="2" charset="-122"/>
                <a:sym typeface="Math1" pitchFamily="2" charset="2"/>
              </a:rPr>
              <a:t>β</a:t>
            </a:r>
            <a:r>
              <a:rPr lang="zh-CN" altLang="en-US" b="1" smtClean="0">
                <a:sym typeface="Math1" pitchFamily="2" charset="2"/>
              </a:rPr>
              <a:t>角的真实大小。</a:t>
            </a:r>
            <a:endParaRPr lang="zh-CN" altLang="en-US" smtClean="0">
              <a:sym typeface="Math1" pitchFamily="2" charset="2"/>
            </a:endParaRPr>
          </a:p>
        </p:txBody>
      </p:sp>
      <p:grpSp>
        <p:nvGrpSpPr>
          <p:cNvPr id="302151" name="Group 71"/>
          <p:cNvGrpSpPr>
            <a:grpSpLocks/>
          </p:cNvGrpSpPr>
          <p:nvPr/>
        </p:nvGrpSpPr>
        <p:grpSpPr bwMode="auto">
          <a:xfrm>
            <a:off x="250825" y="765175"/>
            <a:ext cx="4048125" cy="3698875"/>
            <a:chOff x="158" y="843"/>
            <a:chExt cx="2550" cy="2330"/>
          </a:xfrm>
        </p:grpSpPr>
        <p:sp>
          <p:nvSpPr>
            <p:cNvPr id="59467" name="Freeform 72"/>
            <p:cNvSpPr>
              <a:spLocks/>
            </p:cNvSpPr>
            <p:nvPr/>
          </p:nvSpPr>
          <p:spPr bwMode="auto">
            <a:xfrm>
              <a:off x="1821" y="2534"/>
              <a:ext cx="55" cy="130"/>
            </a:xfrm>
            <a:custGeom>
              <a:avLst/>
              <a:gdLst>
                <a:gd name="T0" fmla="*/ 29 w 58"/>
                <a:gd name="T1" fmla="*/ 0 h 131"/>
                <a:gd name="T2" fmla="*/ 0 w 58"/>
                <a:gd name="T3" fmla="*/ 128 h 131"/>
                <a:gd name="T4" fmla="*/ 19 w 58"/>
                <a:gd name="T5" fmla="*/ 128 h 131"/>
                <a:gd name="T6" fmla="*/ 22 w 58"/>
                <a:gd name="T7" fmla="*/ 127 h 131"/>
                <a:gd name="T8" fmla="*/ 24 w 58"/>
                <a:gd name="T9" fmla="*/ 127 h 131"/>
                <a:gd name="T10" fmla="*/ 26 w 58"/>
                <a:gd name="T11" fmla="*/ 126 h 131"/>
                <a:gd name="T12" fmla="*/ 28 w 58"/>
                <a:gd name="T13" fmla="*/ 124 h 131"/>
                <a:gd name="T14" fmla="*/ 29 w 58"/>
                <a:gd name="T15" fmla="*/ 123 h 131"/>
                <a:gd name="T16" fmla="*/ 31 w 58"/>
                <a:gd name="T17" fmla="*/ 121 h 131"/>
                <a:gd name="T18" fmla="*/ 33 w 58"/>
                <a:gd name="T19" fmla="*/ 118 h 131"/>
                <a:gd name="T20" fmla="*/ 35 w 58"/>
                <a:gd name="T21" fmla="*/ 115 h 131"/>
                <a:gd name="T22" fmla="*/ 37 w 58"/>
                <a:gd name="T23" fmla="*/ 112 h 131"/>
                <a:gd name="T24" fmla="*/ 39 w 58"/>
                <a:gd name="T25" fmla="*/ 109 h 131"/>
                <a:gd name="T26" fmla="*/ 40 w 58"/>
                <a:gd name="T27" fmla="*/ 106 h 131"/>
                <a:gd name="T28" fmla="*/ 41 w 58"/>
                <a:gd name="T29" fmla="*/ 103 h 131"/>
                <a:gd name="T30" fmla="*/ 48 w 58"/>
                <a:gd name="T31" fmla="*/ 67 h 131"/>
                <a:gd name="T32" fmla="*/ 48 w 58"/>
                <a:gd name="T33" fmla="*/ 65 h 131"/>
                <a:gd name="T34" fmla="*/ 49 w 58"/>
                <a:gd name="T35" fmla="*/ 63 h 131"/>
                <a:gd name="T36" fmla="*/ 49 w 58"/>
                <a:gd name="T37" fmla="*/ 60 h 131"/>
                <a:gd name="T38" fmla="*/ 49 w 58"/>
                <a:gd name="T39" fmla="*/ 57 h 131"/>
                <a:gd name="T40" fmla="*/ 48 w 58"/>
                <a:gd name="T41" fmla="*/ 54 h 131"/>
                <a:gd name="T42" fmla="*/ 47 w 58"/>
                <a:gd name="T43" fmla="*/ 51 h 131"/>
                <a:gd name="T44" fmla="*/ 46 w 58"/>
                <a:gd name="T45" fmla="*/ 49 h 131"/>
                <a:gd name="T46" fmla="*/ 46 w 58"/>
                <a:gd name="T47" fmla="*/ 47 h 131"/>
                <a:gd name="T48" fmla="*/ 44 w 58"/>
                <a:gd name="T49" fmla="*/ 46 h 131"/>
                <a:gd name="T50" fmla="*/ 43 w 58"/>
                <a:gd name="T51" fmla="*/ 45 h 131"/>
                <a:gd name="T52" fmla="*/ 42 w 58"/>
                <a:gd name="T53" fmla="*/ 44 h 131"/>
                <a:gd name="T54" fmla="*/ 40 w 58"/>
                <a:gd name="T55" fmla="*/ 44 h 131"/>
                <a:gd name="T56" fmla="*/ 20 w 58"/>
                <a:gd name="T57" fmla="*/ 44 h 1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 h="131">
                  <a:moveTo>
                    <a:pt x="35" y="0"/>
                  </a:moveTo>
                  <a:lnTo>
                    <a:pt x="0" y="131"/>
                  </a:lnTo>
                  <a:lnTo>
                    <a:pt x="22" y="131"/>
                  </a:lnTo>
                  <a:lnTo>
                    <a:pt x="25" y="130"/>
                  </a:lnTo>
                  <a:lnTo>
                    <a:pt x="27" y="130"/>
                  </a:lnTo>
                  <a:lnTo>
                    <a:pt x="30" y="129"/>
                  </a:lnTo>
                  <a:lnTo>
                    <a:pt x="33" y="127"/>
                  </a:lnTo>
                  <a:lnTo>
                    <a:pt x="35" y="126"/>
                  </a:lnTo>
                  <a:lnTo>
                    <a:pt x="37" y="124"/>
                  </a:lnTo>
                  <a:lnTo>
                    <a:pt x="39" y="121"/>
                  </a:lnTo>
                  <a:lnTo>
                    <a:pt x="41" y="118"/>
                  </a:lnTo>
                  <a:lnTo>
                    <a:pt x="43" y="115"/>
                  </a:lnTo>
                  <a:lnTo>
                    <a:pt x="45" y="112"/>
                  </a:lnTo>
                  <a:lnTo>
                    <a:pt x="46" y="109"/>
                  </a:lnTo>
                  <a:lnTo>
                    <a:pt x="47" y="106"/>
                  </a:lnTo>
                  <a:lnTo>
                    <a:pt x="57" y="70"/>
                  </a:lnTo>
                  <a:lnTo>
                    <a:pt x="57" y="66"/>
                  </a:lnTo>
                  <a:lnTo>
                    <a:pt x="58" y="63"/>
                  </a:lnTo>
                  <a:lnTo>
                    <a:pt x="58" y="60"/>
                  </a:lnTo>
                  <a:lnTo>
                    <a:pt x="58" y="57"/>
                  </a:lnTo>
                  <a:lnTo>
                    <a:pt x="57" y="54"/>
                  </a:lnTo>
                  <a:lnTo>
                    <a:pt x="56" y="51"/>
                  </a:lnTo>
                  <a:lnTo>
                    <a:pt x="55" y="49"/>
                  </a:lnTo>
                  <a:lnTo>
                    <a:pt x="54" y="47"/>
                  </a:lnTo>
                  <a:lnTo>
                    <a:pt x="52" y="46"/>
                  </a:lnTo>
                  <a:lnTo>
                    <a:pt x="50" y="45"/>
                  </a:lnTo>
                  <a:lnTo>
                    <a:pt x="48" y="44"/>
                  </a:lnTo>
                  <a:lnTo>
                    <a:pt x="46" y="44"/>
                  </a:lnTo>
                  <a:lnTo>
                    <a:pt x="23"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68" name="Freeform 73"/>
            <p:cNvSpPr>
              <a:spLocks/>
            </p:cNvSpPr>
            <p:nvPr/>
          </p:nvSpPr>
          <p:spPr bwMode="auto">
            <a:xfrm>
              <a:off x="1773" y="1262"/>
              <a:ext cx="48" cy="83"/>
            </a:xfrm>
            <a:custGeom>
              <a:avLst/>
              <a:gdLst>
                <a:gd name="T0" fmla="*/ 37 w 55"/>
                <a:gd name="T1" fmla="*/ 8 h 88"/>
                <a:gd name="T2" fmla="*/ 37 w 55"/>
                <a:gd name="T3" fmla="*/ 7 h 88"/>
                <a:gd name="T4" fmla="*/ 36 w 55"/>
                <a:gd name="T5" fmla="*/ 3 h 88"/>
                <a:gd name="T6" fmla="*/ 34 w 55"/>
                <a:gd name="T7" fmla="*/ 0 h 88"/>
                <a:gd name="T8" fmla="*/ 33 w 55"/>
                <a:gd name="T9" fmla="*/ 0 h 88"/>
                <a:gd name="T10" fmla="*/ 28 w 55"/>
                <a:gd name="T11" fmla="*/ 0 h 88"/>
                <a:gd name="T12" fmla="*/ 24 w 55"/>
                <a:gd name="T13" fmla="*/ 0 h 88"/>
                <a:gd name="T14" fmla="*/ 21 w 55"/>
                <a:gd name="T15" fmla="*/ 2 h 88"/>
                <a:gd name="T16" fmla="*/ 18 w 55"/>
                <a:gd name="T17" fmla="*/ 3 h 88"/>
                <a:gd name="T18" fmla="*/ 17 w 55"/>
                <a:gd name="T19" fmla="*/ 5 h 88"/>
                <a:gd name="T20" fmla="*/ 13 w 55"/>
                <a:gd name="T21" fmla="*/ 8 h 88"/>
                <a:gd name="T22" fmla="*/ 12 w 55"/>
                <a:gd name="T23" fmla="*/ 9 h 88"/>
                <a:gd name="T24" fmla="*/ 8 w 55"/>
                <a:gd name="T25" fmla="*/ 18 h 88"/>
                <a:gd name="T26" fmla="*/ 8 w 55"/>
                <a:gd name="T27" fmla="*/ 22 h 88"/>
                <a:gd name="T28" fmla="*/ 3 w 55"/>
                <a:gd name="T29" fmla="*/ 39 h 88"/>
                <a:gd name="T30" fmla="*/ 2 w 55"/>
                <a:gd name="T31" fmla="*/ 51 h 88"/>
                <a:gd name="T32" fmla="*/ 0 w 55"/>
                <a:gd name="T33" fmla="*/ 57 h 88"/>
                <a:gd name="T34" fmla="*/ 0 w 55"/>
                <a:gd name="T35" fmla="*/ 59 h 88"/>
                <a:gd name="T36" fmla="*/ 1 w 55"/>
                <a:gd name="T37" fmla="*/ 63 h 88"/>
                <a:gd name="T38" fmla="*/ 1 w 55"/>
                <a:gd name="T39" fmla="*/ 66 h 88"/>
                <a:gd name="T40" fmla="*/ 3 w 55"/>
                <a:gd name="T41" fmla="*/ 68 h 88"/>
                <a:gd name="T42" fmla="*/ 3 w 55"/>
                <a:gd name="T43" fmla="*/ 71 h 88"/>
                <a:gd name="T44" fmla="*/ 5 w 55"/>
                <a:gd name="T45" fmla="*/ 73 h 88"/>
                <a:gd name="T46" fmla="*/ 8 w 55"/>
                <a:gd name="T47" fmla="*/ 74 h 88"/>
                <a:gd name="T48" fmla="*/ 10 w 55"/>
                <a:gd name="T49" fmla="*/ 74 h 88"/>
                <a:gd name="T50" fmla="*/ 15 w 55"/>
                <a:gd name="T51" fmla="*/ 74 h 88"/>
                <a:gd name="T52" fmla="*/ 17 w 55"/>
                <a:gd name="T53" fmla="*/ 74 h 88"/>
                <a:gd name="T54" fmla="*/ 19 w 55"/>
                <a:gd name="T55" fmla="*/ 72 h 88"/>
                <a:gd name="T56" fmla="*/ 21 w 55"/>
                <a:gd name="T57" fmla="*/ 71 h 88"/>
                <a:gd name="T58" fmla="*/ 24 w 55"/>
                <a:gd name="T59" fmla="*/ 68 h 88"/>
                <a:gd name="T60" fmla="*/ 24 w 55"/>
                <a:gd name="T61" fmla="*/ 66 h 88"/>
                <a:gd name="T62" fmla="*/ 25 w 55"/>
                <a:gd name="T63" fmla="*/ 63 h 88"/>
                <a:gd name="T64" fmla="*/ 27 w 55"/>
                <a:gd name="T65" fmla="*/ 57 h 88"/>
                <a:gd name="T66" fmla="*/ 29 w 55"/>
                <a:gd name="T67" fmla="*/ 45 h 88"/>
                <a:gd name="T68" fmla="*/ 34 w 55"/>
                <a:gd name="T69" fmla="*/ 23 h 88"/>
                <a:gd name="T70" fmla="*/ 37 w 55"/>
                <a:gd name="T71" fmla="*/ 9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5" h="88">
                  <a:moveTo>
                    <a:pt x="55" y="12"/>
                  </a:moveTo>
                  <a:lnTo>
                    <a:pt x="55" y="10"/>
                  </a:lnTo>
                  <a:lnTo>
                    <a:pt x="55" y="8"/>
                  </a:lnTo>
                  <a:lnTo>
                    <a:pt x="55" y="7"/>
                  </a:lnTo>
                  <a:lnTo>
                    <a:pt x="55" y="5"/>
                  </a:lnTo>
                  <a:lnTo>
                    <a:pt x="54" y="3"/>
                  </a:lnTo>
                  <a:lnTo>
                    <a:pt x="53" y="2"/>
                  </a:lnTo>
                  <a:lnTo>
                    <a:pt x="52" y="0"/>
                  </a:lnTo>
                  <a:lnTo>
                    <a:pt x="51" y="0"/>
                  </a:lnTo>
                  <a:lnTo>
                    <a:pt x="50" y="0"/>
                  </a:lnTo>
                  <a:lnTo>
                    <a:pt x="45" y="0"/>
                  </a:lnTo>
                  <a:lnTo>
                    <a:pt x="42" y="0"/>
                  </a:lnTo>
                  <a:lnTo>
                    <a:pt x="38" y="0"/>
                  </a:lnTo>
                  <a:lnTo>
                    <a:pt x="35" y="0"/>
                  </a:lnTo>
                  <a:lnTo>
                    <a:pt x="33" y="0"/>
                  </a:lnTo>
                  <a:lnTo>
                    <a:pt x="32" y="2"/>
                  </a:lnTo>
                  <a:lnTo>
                    <a:pt x="29" y="2"/>
                  </a:lnTo>
                  <a:lnTo>
                    <a:pt x="28" y="3"/>
                  </a:lnTo>
                  <a:lnTo>
                    <a:pt x="26" y="4"/>
                  </a:lnTo>
                  <a:lnTo>
                    <a:pt x="25" y="5"/>
                  </a:lnTo>
                  <a:lnTo>
                    <a:pt x="22" y="7"/>
                  </a:lnTo>
                  <a:lnTo>
                    <a:pt x="20" y="9"/>
                  </a:lnTo>
                  <a:lnTo>
                    <a:pt x="19" y="11"/>
                  </a:lnTo>
                  <a:lnTo>
                    <a:pt x="18" y="12"/>
                  </a:lnTo>
                  <a:lnTo>
                    <a:pt x="13" y="19"/>
                  </a:lnTo>
                  <a:lnTo>
                    <a:pt x="12" y="21"/>
                  </a:lnTo>
                  <a:lnTo>
                    <a:pt x="12" y="22"/>
                  </a:lnTo>
                  <a:lnTo>
                    <a:pt x="11" y="25"/>
                  </a:lnTo>
                  <a:lnTo>
                    <a:pt x="9" y="32"/>
                  </a:lnTo>
                  <a:lnTo>
                    <a:pt x="5" y="46"/>
                  </a:lnTo>
                  <a:lnTo>
                    <a:pt x="4" y="54"/>
                  </a:lnTo>
                  <a:lnTo>
                    <a:pt x="2" y="60"/>
                  </a:lnTo>
                  <a:lnTo>
                    <a:pt x="1" y="64"/>
                  </a:lnTo>
                  <a:lnTo>
                    <a:pt x="0" y="68"/>
                  </a:lnTo>
                  <a:lnTo>
                    <a:pt x="0" y="70"/>
                  </a:lnTo>
                  <a:lnTo>
                    <a:pt x="0" y="71"/>
                  </a:lnTo>
                  <a:lnTo>
                    <a:pt x="0" y="73"/>
                  </a:lnTo>
                  <a:lnTo>
                    <a:pt x="1" y="75"/>
                  </a:lnTo>
                  <a:lnTo>
                    <a:pt x="1" y="76"/>
                  </a:lnTo>
                  <a:lnTo>
                    <a:pt x="1" y="78"/>
                  </a:lnTo>
                  <a:lnTo>
                    <a:pt x="2" y="80"/>
                  </a:lnTo>
                  <a:lnTo>
                    <a:pt x="3" y="81"/>
                  </a:lnTo>
                  <a:lnTo>
                    <a:pt x="4" y="84"/>
                  </a:lnTo>
                  <a:lnTo>
                    <a:pt x="5" y="85"/>
                  </a:lnTo>
                  <a:lnTo>
                    <a:pt x="6" y="86"/>
                  </a:lnTo>
                  <a:lnTo>
                    <a:pt x="8" y="87"/>
                  </a:lnTo>
                  <a:lnTo>
                    <a:pt x="9" y="87"/>
                  </a:lnTo>
                  <a:lnTo>
                    <a:pt x="11" y="88"/>
                  </a:lnTo>
                  <a:lnTo>
                    <a:pt x="13" y="88"/>
                  </a:lnTo>
                  <a:lnTo>
                    <a:pt x="15" y="88"/>
                  </a:lnTo>
                  <a:lnTo>
                    <a:pt x="19" y="88"/>
                  </a:lnTo>
                  <a:lnTo>
                    <a:pt x="22" y="88"/>
                  </a:lnTo>
                  <a:lnTo>
                    <a:pt x="24" y="88"/>
                  </a:lnTo>
                  <a:lnTo>
                    <a:pt x="26" y="88"/>
                  </a:lnTo>
                  <a:lnTo>
                    <a:pt x="27" y="87"/>
                  </a:lnTo>
                  <a:lnTo>
                    <a:pt x="29" y="86"/>
                  </a:lnTo>
                  <a:lnTo>
                    <a:pt x="31" y="85"/>
                  </a:lnTo>
                  <a:lnTo>
                    <a:pt x="32" y="84"/>
                  </a:lnTo>
                  <a:lnTo>
                    <a:pt x="34" y="82"/>
                  </a:lnTo>
                  <a:lnTo>
                    <a:pt x="35" y="81"/>
                  </a:lnTo>
                  <a:lnTo>
                    <a:pt x="36" y="79"/>
                  </a:lnTo>
                  <a:lnTo>
                    <a:pt x="37" y="78"/>
                  </a:lnTo>
                  <a:lnTo>
                    <a:pt x="37" y="76"/>
                  </a:lnTo>
                  <a:lnTo>
                    <a:pt x="38" y="75"/>
                  </a:lnTo>
                  <a:lnTo>
                    <a:pt x="39" y="72"/>
                  </a:lnTo>
                  <a:lnTo>
                    <a:pt x="40" y="68"/>
                  </a:lnTo>
                  <a:lnTo>
                    <a:pt x="42" y="61"/>
                  </a:lnTo>
                  <a:lnTo>
                    <a:pt x="44" y="54"/>
                  </a:lnTo>
                  <a:lnTo>
                    <a:pt x="48" y="40"/>
                  </a:lnTo>
                  <a:lnTo>
                    <a:pt x="52" y="26"/>
                  </a:lnTo>
                  <a:lnTo>
                    <a:pt x="54" y="19"/>
                  </a:lnTo>
                  <a:lnTo>
                    <a:pt x="55" y="1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69" name="Freeform 74"/>
            <p:cNvSpPr>
              <a:spLocks/>
            </p:cNvSpPr>
            <p:nvPr/>
          </p:nvSpPr>
          <p:spPr bwMode="auto">
            <a:xfrm>
              <a:off x="1808" y="1331"/>
              <a:ext cx="7" cy="14"/>
            </a:xfrm>
            <a:custGeom>
              <a:avLst/>
              <a:gdLst>
                <a:gd name="T0" fmla="*/ 1 w 5"/>
                <a:gd name="T1" fmla="*/ 0 h 18"/>
                <a:gd name="T2" fmla="*/ 1 w 5"/>
                <a:gd name="T3" fmla="*/ 2 h 18"/>
                <a:gd name="T4" fmla="*/ 0 w 5"/>
                <a:gd name="T5" fmla="*/ 2 h 18"/>
                <a:gd name="T6" fmla="*/ 0 w 5"/>
                <a:gd name="T7" fmla="*/ 3 h 18"/>
                <a:gd name="T8" fmla="*/ 1 w 5"/>
                <a:gd name="T9" fmla="*/ 4 h 18"/>
                <a:gd name="T10" fmla="*/ 1 w 5"/>
                <a:gd name="T11" fmla="*/ 4 h 18"/>
                <a:gd name="T12" fmla="*/ 1 w 5"/>
                <a:gd name="T13" fmla="*/ 5 h 18"/>
                <a:gd name="T14" fmla="*/ 6 w 5"/>
                <a:gd name="T15" fmla="*/ 5 h 18"/>
                <a:gd name="T16" fmla="*/ 8 w 5"/>
                <a:gd name="T17" fmla="*/ 7 h 18"/>
                <a:gd name="T18" fmla="*/ 11 w 5"/>
                <a:gd name="T19" fmla="*/ 7 h 18"/>
                <a:gd name="T20" fmla="*/ 14 w 5"/>
                <a:gd name="T21" fmla="*/ 8 h 18"/>
                <a:gd name="T22" fmla="*/ 14 w 5"/>
                <a:gd name="T23" fmla="*/ 9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18">
                  <a:moveTo>
                    <a:pt x="1" y="0"/>
                  </a:moveTo>
                  <a:lnTo>
                    <a:pt x="1" y="2"/>
                  </a:lnTo>
                  <a:lnTo>
                    <a:pt x="0" y="4"/>
                  </a:lnTo>
                  <a:lnTo>
                    <a:pt x="0" y="7"/>
                  </a:lnTo>
                  <a:lnTo>
                    <a:pt x="1" y="8"/>
                  </a:lnTo>
                  <a:lnTo>
                    <a:pt x="1" y="9"/>
                  </a:lnTo>
                  <a:lnTo>
                    <a:pt x="1" y="10"/>
                  </a:lnTo>
                  <a:lnTo>
                    <a:pt x="2" y="11"/>
                  </a:lnTo>
                  <a:lnTo>
                    <a:pt x="3" y="14"/>
                  </a:lnTo>
                  <a:lnTo>
                    <a:pt x="4" y="16"/>
                  </a:lnTo>
                  <a:lnTo>
                    <a:pt x="5" y="17"/>
                  </a:lnTo>
                  <a:lnTo>
                    <a:pt x="5" y="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70" name="Line 75"/>
            <p:cNvSpPr>
              <a:spLocks noChangeShapeType="1"/>
            </p:cNvSpPr>
            <p:nvPr/>
          </p:nvSpPr>
          <p:spPr bwMode="auto">
            <a:xfrm flipH="1">
              <a:off x="1883" y="1221"/>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1" name="Line 76"/>
            <p:cNvSpPr>
              <a:spLocks noChangeShapeType="1"/>
            </p:cNvSpPr>
            <p:nvPr/>
          </p:nvSpPr>
          <p:spPr bwMode="auto">
            <a:xfrm flipH="1">
              <a:off x="1863" y="1221"/>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2" name="Line 77"/>
            <p:cNvSpPr>
              <a:spLocks noChangeShapeType="1"/>
            </p:cNvSpPr>
            <p:nvPr/>
          </p:nvSpPr>
          <p:spPr bwMode="auto">
            <a:xfrm>
              <a:off x="344" y="1008"/>
              <a:ext cx="1374"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3" name="Line 78"/>
            <p:cNvSpPr>
              <a:spLocks noChangeShapeType="1"/>
            </p:cNvSpPr>
            <p:nvPr/>
          </p:nvSpPr>
          <p:spPr bwMode="auto">
            <a:xfrm flipV="1">
              <a:off x="344" y="1008"/>
              <a:ext cx="0" cy="119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4" name="Line 79"/>
            <p:cNvSpPr>
              <a:spLocks noChangeShapeType="1"/>
            </p:cNvSpPr>
            <p:nvPr/>
          </p:nvSpPr>
          <p:spPr bwMode="auto">
            <a:xfrm>
              <a:off x="1718" y="1008"/>
              <a:ext cx="853" cy="85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5" name="Line 80"/>
            <p:cNvSpPr>
              <a:spLocks noChangeShapeType="1"/>
            </p:cNvSpPr>
            <p:nvPr/>
          </p:nvSpPr>
          <p:spPr bwMode="auto">
            <a:xfrm>
              <a:off x="344" y="2204"/>
              <a:ext cx="859" cy="85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6" name="Line 81"/>
            <p:cNvSpPr>
              <a:spLocks noChangeShapeType="1"/>
            </p:cNvSpPr>
            <p:nvPr/>
          </p:nvSpPr>
          <p:spPr bwMode="auto">
            <a:xfrm>
              <a:off x="1203" y="3063"/>
              <a:ext cx="1368"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7" name="Line 82"/>
            <p:cNvSpPr>
              <a:spLocks noChangeShapeType="1"/>
            </p:cNvSpPr>
            <p:nvPr/>
          </p:nvSpPr>
          <p:spPr bwMode="auto">
            <a:xfrm flipV="1">
              <a:off x="2571" y="1867"/>
              <a:ext cx="0" cy="119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8" name="Line 83"/>
            <p:cNvSpPr>
              <a:spLocks noChangeShapeType="1"/>
            </p:cNvSpPr>
            <p:nvPr/>
          </p:nvSpPr>
          <p:spPr bwMode="auto">
            <a:xfrm flipH="1" flipV="1">
              <a:off x="1120" y="2898"/>
              <a:ext cx="131"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79" name="Line 84"/>
            <p:cNvSpPr>
              <a:spLocks noChangeShapeType="1"/>
            </p:cNvSpPr>
            <p:nvPr/>
          </p:nvSpPr>
          <p:spPr bwMode="auto">
            <a:xfrm>
              <a:off x="1175" y="2953"/>
              <a:ext cx="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80" name="Line 85"/>
            <p:cNvSpPr>
              <a:spLocks noChangeShapeType="1"/>
            </p:cNvSpPr>
            <p:nvPr/>
          </p:nvSpPr>
          <p:spPr bwMode="auto">
            <a:xfrm>
              <a:off x="1175" y="2898"/>
              <a:ext cx="131"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81" name="Freeform 86"/>
            <p:cNvSpPr>
              <a:spLocks/>
            </p:cNvSpPr>
            <p:nvPr/>
          </p:nvSpPr>
          <p:spPr bwMode="auto">
            <a:xfrm>
              <a:off x="405" y="1056"/>
              <a:ext cx="69" cy="124"/>
            </a:xfrm>
            <a:custGeom>
              <a:avLst/>
              <a:gdLst>
                <a:gd name="T0" fmla="*/ 0 w 70"/>
                <a:gd name="T1" fmla="*/ 0 h 131"/>
                <a:gd name="T2" fmla="*/ 0 w 70"/>
                <a:gd name="T3" fmla="*/ 111 h 131"/>
                <a:gd name="T4" fmla="*/ 67 w 70"/>
                <a:gd name="T5" fmla="*/ 0 h 131"/>
                <a:gd name="T6" fmla="*/ 0 60000 65536"/>
                <a:gd name="T7" fmla="*/ 0 60000 65536"/>
                <a:gd name="T8" fmla="*/ 0 60000 65536"/>
              </a:gdLst>
              <a:ahLst/>
              <a:cxnLst>
                <a:cxn ang="T6">
                  <a:pos x="T0" y="T1"/>
                </a:cxn>
                <a:cxn ang="T7">
                  <a:pos x="T2" y="T3"/>
                </a:cxn>
                <a:cxn ang="T8">
                  <a:pos x="T4" y="T5"/>
                </a:cxn>
              </a:cxnLst>
              <a:rect l="0" t="0" r="r" b="b"/>
              <a:pathLst>
                <a:path w="70" h="131">
                  <a:moveTo>
                    <a:pt x="0" y="0"/>
                  </a:moveTo>
                  <a:lnTo>
                    <a:pt x="0" y="131"/>
                  </a:lnTo>
                  <a:lnTo>
                    <a:pt x="7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82" name="Freeform 87"/>
            <p:cNvSpPr>
              <a:spLocks/>
            </p:cNvSpPr>
            <p:nvPr/>
          </p:nvSpPr>
          <p:spPr bwMode="auto">
            <a:xfrm>
              <a:off x="2433" y="1867"/>
              <a:ext cx="90" cy="137"/>
            </a:xfrm>
            <a:custGeom>
              <a:avLst/>
              <a:gdLst>
                <a:gd name="T0" fmla="*/ 0 w 91"/>
                <a:gd name="T1" fmla="*/ 0 h 141"/>
                <a:gd name="T2" fmla="*/ 1 w 91"/>
                <a:gd name="T3" fmla="*/ 120 h 141"/>
                <a:gd name="T4" fmla="*/ 38 w 91"/>
                <a:gd name="T5" fmla="*/ 47 h 141"/>
                <a:gd name="T6" fmla="*/ 45 w 91"/>
                <a:gd name="T7" fmla="*/ 129 h 141"/>
                <a:gd name="T8" fmla="*/ 88 w 91"/>
                <a:gd name="T9" fmla="*/ 16 h 1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1" h="141">
                  <a:moveTo>
                    <a:pt x="0" y="0"/>
                  </a:moveTo>
                  <a:lnTo>
                    <a:pt x="1" y="132"/>
                  </a:lnTo>
                  <a:lnTo>
                    <a:pt x="38" y="50"/>
                  </a:lnTo>
                  <a:lnTo>
                    <a:pt x="46" y="141"/>
                  </a:lnTo>
                  <a:lnTo>
                    <a:pt x="91" y="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83" name="Line 88"/>
            <p:cNvSpPr>
              <a:spLocks noChangeShapeType="1"/>
            </p:cNvSpPr>
            <p:nvPr/>
          </p:nvSpPr>
          <p:spPr bwMode="auto">
            <a:xfrm>
              <a:off x="192" y="2190"/>
              <a:ext cx="35"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84" name="Line 89"/>
            <p:cNvSpPr>
              <a:spLocks noChangeShapeType="1"/>
            </p:cNvSpPr>
            <p:nvPr/>
          </p:nvSpPr>
          <p:spPr bwMode="auto">
            <a:xfrm flipH="1">
              <a:off x="158" y="2190"/>
              <a:ext cx="103"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85" name="Freeform 90"/>
            <p:cNvSpPr>
              <a:spLocks/>
            </p:cNvSpPr>
            <p:nvPr/>
          </p:nvSpPr>
          <p:spPr bwMode="auto">
            <a:xfrm>
              <a:off x="1663" y="843"/>
              <a:ext cx="97" cy="131"/>
            </a:xfrm>
            <a:custGeom>
              <a:avLst/>
              <a:gdLst>
                <a:gd name="T0" fmla="*/ 39 w 93"/>
                <a:gd name="T1" fmla="*/ 0 h 131"/>
                <a:gd name="T2" fmla="*/ 105 w 93"/>
                <a:gd name="T3" fmla="*/ 0 h 131"/>
                <a:gd name="T4" fmla="*/ 0 w 93"/>
                <a:gd name="T5" fmla="*/ 131 h 131"/>
                <a:gd name="T6" fmla="*/ 66 w 93"/>
                <a:gd name="T7" fmla="*/ 131 h 13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3" h="131">
                  <a:moveTo>
                    <a:pt x="34" y="0"/>
                  </a:moveTo>
                  <a:lnTo>
                    <a:pt x="93" y="0"/>
                  </a:lnTo>
                  <a:lnTo>
                    <a:pt x="0" y="131"/>
                  </a:lnTo>
                  <a:lnTo>
                    <a:pt x="58" y="1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86" name="Line 91"/>
            <p:cNvSpPr>
              <a:spLocks noChangeShapeType="1"/>
            </p:cNvSpPr>
            <p:nvPr/>
          </p:nvSpPr>
          <p:spPr bwMode="auto">
            <a:xfrm>
              <a:off x="1718" y="2204"/>
              <a:ext cx="853" cy="8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87" name="Freeform 92"/>
            <p:cNvSpPr>
              <a:spLocks/>
            </p:cNvSpPr>
            <p:nvPr/>
          </p:nvSpPr>
          <p:spPr bwMode="auto">
            <a:xfrm>
              <a:off x="564" y="1482"/>
              <a:ext cx="68" cy="131"/>
            </a:xfrm>
            <a:custGeom>
              <a:avLst/>
              <a:gdLst>
                <a:gd name="T0" fmla="*/ 0 w 70"/>
                <a:gd name="T1" fmla="*/ 131 h 131"/>
                <a:gd name="T2" fmla="*/ 64 w 70"/>
                <a:gd name="T3" fmla="*/ 0 h 131"/>
                <a:gd name="T4" fmla="*/ 63 w 70"/>
                <a:gd name="T5" fmla="*/ 131 h 131"/>
                <a:gd name="T6" fmla="*/ 0 60000 65536"/>
                <a:gd name="T7" fmla="*/ 0 60000 65536"/>
                <a:gd name="T8" fmla="*/ 0 60000 65536"/>
              </a:gdLst>
              <a:ahLst/>
              <a:cxnLst>
                <a:cxn ang="T6">
                  <a:pos x="T0" y="T1"/>
                </a:cxn>
                <a:cxn ang="T7">
                  <a:pos x="T2" y="T3"/>
                </a:cxn>
                <a:cxn ang="T8">
                  <a:pos x="T4" y="T5"/>
                </a:cxn>
              </a:cxnLst>
              <a:rect l="0" t="0" r="r" b="b"/>
              <a:pathLst>
                <a:path w="70" h="131">
                  <a:moveTo>
                    <a:pt x="0" y="131"/>
                  </a:moveTo>
                  <a:lnTo>
                    <a:pt x="70" y="0"/>
                  </a:lnTo>
                  <a:lnTo>
                    <a:pt x="69" y="1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88" name="Line 93"/>
            <p:cNvSpPr>
              <a:spLocks noChangeShapeType="1"/>
            </p:cNvSpPr>
            <p:nvPr/>
          </p:nvSpPr>
          <p:spPr bwMode="auto">
            <a:xfrm flipH="1">
              <a:off x="584" y="1578"/>
              <a:ext cx="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89" name="Freeform 94"/>
            <p:cNvSpPr>
              <a:spLocks/>
            </p:cNvSpPr>
            <p:nvPr/>
          </p:nvSpPr>
          <p:spPr bwMode="auto">
            <a:xfrm>
              <a:off x="1595" y="1908"/>
              <a:ext cx="61" cy="69"/>
            </a:xfrm>
            <a:custGeom>
              <a:avLst/>
              <a:gdLst>
                <a:gd name="T0" fmla="*/ 0 w 69"/>
                <a:gd name="T1" fmla="*/ 61 h 73"/>
                <a:gd name="T2" fmla="*/ 19 w 69"/>
                <a:gd name="T3" fmla="*/ 61 h 73"/>
                <a:gd name="T4" fmla="*/ 21 w 69"/>
                <a:gd name="T5" fmla="*/ 61 h 73"/>
                <a:gd name="T6" fmla="*/ 24 w 69"/>
                <a:gd name="T7" fmla="*/ 60 h 73"/>
                <a:gd name="T8" fmla="*/ 27 w 69"/>
                <a:gd name="T9" fmla="*/ 60 h 73"/>
                <a:gd name="T10" fmla="*/ 28 w 69"/>
                <a:gd name="T11" fmla="*/ 59 h 73"/>
                <a:gd name="T12" fmla="*/ 30 w 69"/>
                <a:gd name="T13" fmla="*/ 57 h 73"/>
                <a:gd name="T14" fmla="*/ 33 w 69"/>
                <a:gd name="T15" fmla="*/ 56 h 73"/>
                <a:gd name="T16" fmla="*/ 35 w 69"/>
                <a:gd name="T17" fmla="*/ 54 h 73"/>
                <a:gd name="T18" fmla="*/ 37 w 69"/>
                <a:gd name="T19" fmla="*/ 52 h 73"/>
                <a:gd name="T20" fmla="*/ 39 w 69"/>
                <a:gd name="T21" fmla="*/ 49 h 73"/>
                <a:gd name="T22" fmla="*/ 40 w 69"/>
                <a:gd name="T23" fmla="*/ 46 h 73"/>
                <a:gd name="T24" fmla="*/ 42 w 69"/>
                <a:gd name="T25" fmla="*/ 43 h 73"/>
                <a:gd name="T26" fmla="*/ 43 w 69"/>
                <a:gd name="T27" fmla="*/ 40 h 73"/>
                <a:gd name="T28" fmla="*/ 44 w 69"/>
                <a:gd name="T29" fmla="*/ 38 h 73"/>
                <a:gd name="T30" fmla="*/ 45 w 69"/>
                <a:gd name="T31" fmla="*/ 34 h 73"/>
                <a:gd name="T32" fmla="*/ 46 w 69"/>
                <a:gd name="T33" fmla="*/ 31 h 73"/>
                <a:gd name="T34" fmla="*/ 47 w 69"/>
                <a:gd name="T35" fmla="*/ 26 h 73"/>
                <a:gd name="T36" fmla="*/ 48 w 69"/>
                <a:gd name="T37" fmla="*/ 25 h 73"/>
                <a:gd name="T38" fmla="*/ 48 w 69"/>
                <a:gd name="T39" fmla="*/ 22 h 73"/>
                <a:gd name="T40" fmla="*/ 48 w 69"/>
                <a:gd name="T41" fmla="*/ 19 h 73"/>
                <a:gd name="T42" fmla="*/ 47 w 69"/>
                <a:gd name="T43" fmla="*/ 16 h 73"/>
                <a:gd name="T44" fmla="*/ 46 w 69"/>
                <a:gd name="T45" fmla="*/ 12 h 73"/>
                <a:gd name="T46" fmla="*/ 45 w 69"/>
                <a:gd name="T47" fmla="*/ 9 h 73"/>
                <a:gd name="T48" fmla="*/ 44 w 69"/>
                <a:gd name="T49" fmla="*/ 9 h 73"/>
                <a:gd name="T50" fmla="*/ 43 w 69"/>
                <a:gd name="T51" fmla="*/ 7 h 73"/>
                <a:gd name="T52" fmla="*/ 42 w 69"/>
                <a:gd name="T53" fmla="*/ 5 h 73"/>
                <a:gd name="T54" fmla="*/ 40 w 69"/>
                <a:gd name="T55" fmla="*/ 4 h 73"/>
                <a:gd name="T56" fmla="*/ 39 w 69"/>
                <a:gd name="T57" fmla="*/ 3 h 73"/>
                <a:gd name="T58" fmla="*/ 37 w 69"/>
                <a:gd name="T59" fmla="*/ 2 h 73"/>
                <a:gd name="T60" fmla="*/ 35 w 69"/>
                <a:gd name="T61" fmla="*/ 0 h 73"/>
                <a:gd name="T62" fmla="*/ 33 w 69"/>
                <a:gd name="T63" fmla="*/ 0 h 73"/>
                <a:gd name="T64" fmla="*/ 13 w 69"/>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9" h="73">
                  <a:moveTo>
                    <a:pt x="0" y="73"/>
                  </a:moveTo>
                  <a:lnTo>
                    <a:pt x="28" y="73"/>
                  </a:lnTo>
                  <a:lnTo>
                    <a:pt x="31" y="73"/>
                  </a:lnTo>
                  <a:lnTo>
                    <a:pt x="35" y="72"/>
                  </a:lnTo>
                  <a:lnTo>
                    <a:pt x="38" y="71"/>
                  </a:lnTo>
                  <a:lnTo>
                    <a:pt x="41" y="70"/>
                  </a:lnTo>
                  <a:lnTo>
                    <a:pt x="44" y="68"/>
                  </a:lnTo>
                  <a:lnTo>
                    <a:pt x="47" y="66"/>
                  </a:lnTo>
                  <a:lnTo>
                    <a:pt x="51" y="63"/>
                  </a:lnTo>
                  <a:lnTo>
                    <a:pt x="53" y="61"/>
                  </a:lnTo>
                  <a:lnTo>
                    <a:pt x="56" y="58"/>
                  </a:lnTo>
                  <a:lnTo>
                    <a:pt x="58" y="55"/>
                  </a:lnTo>
                  <a:lnTo>
                    <a:pt x="60" y="52"/>
                  </a:lnTo>
                  <a:lnTo>
                    <a:pt x="62" y="47"/>
                  </a:lnTo>
                  <a:lnTo>
                    <a:pt x="64" y="44"/>
                  </a:lnTo>
                  <a:lnTo>
                    <a:pt x="66" y="40"/>
                  </a:lnTo>
                  <a:lnTo>
                    <a:pt x="67" y="37"/>
                  </a:lnTo>
                  <a:lnTo>
                    <a:pt x="68" y="32"/>
                  </a:lnTo>
                  <a:lnTo>
                    <a:pt x="69" y="29"/>
                  </a:lnTo>
                  <a:lnTo>
                    <a:pt x="69" y="25"/>
                  </a:lnTo>
                  <a:lnTo>
                    <a:pt x="69" y="22"/>
                  </a:lnTo>
                  <a:lnTo>
                    <a:pt x="68" y="19"/>
                  </a:lnTo>
                  <a:lnTo>
                    <a:pt x="67" y="15"/>
                  </a:lnTo>
                  <a:lnTo>
                    <a:pt x="66" y="12"/>
                  </a:lnTo>
                  <a:lnTo>
                    <a:pt x="64" y="10"/>
                  </a:lnTo>
                  <a:lnTo>
                    <a:pt x="62" y="7"/>
                  </a:lnTo>
                  <a:lnTo>
                    <a:pt x="61" y="5"/>
                  </a:lnTo>
                  <a:lnTo>
                    <a:pt x="58" y="4"/>
                  </a:lnTo>
                  <a:lnTo>
                    <a:pt x="56" y="3"/>
                  </a:lnTo>
                  <a:lnTo>
                    <a:pt x="54" y="2"/>
                  </a:lnTo>
                  <a:lnTo>
                    <a:pt x="51" y="0"/>
                  </a:lnTo>
                  <a:lnTo>
                    <a:pt x="47" y="0"/>
                  </a:lnTo>
                  <a:lnTo>
                    <a:pt x="1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90" name="Freeform 95"/>
            <p:cNvSpPr>
              <a:spLocks/>
            </p:cNvSpPr>
            <p:nvPr/>
          </p:nvSpPr>
          <p:spPr bwMode="auto">
            <a:xfrm>
              <a:off x="1595" y="1846"/>
              <a:ext cx="75" cy="131"/>
            </a:xfrm>
            <a:custGeom>
              <a:avLst/>
              <a:gdLst>
                <a:gd name="T0" fmla="*/ 41 w 79"/>
                <a:gd name="T1" fmla="*/ 58 h 131"/>
                <a:gd name="T2" fmla="*/ 44 w 79"/>
                <a:gd name="T3" fmla="*/ 58 h 131"/>
                <a:gd name="T4" fmla="*/ 46 w 79"/>
                <a:gd name="T5" fmla="*/ 57 h 131"/>
                <a:gd name="T6" fmla="*/ 47 w 79"/>
                <a:gd name="T7" fmla="*/ 56 h 131"/>
                <a:gd name="T8" fmla="*/ 50 w 79"/>
                <a:gd name="T9" fmla="*/ 55 h 131"/>
                <a:gd name="T10" fmla="*/ 53 w 79"/>
                <a:gd name="T11" fmla="*/ 53 h 131"/>
                <a:gd name="T12" fmla="*/ 55 w 79"/>
                <a:gd name="T13" fmla="*/ 51 h 131"/>
                <a:gd name="T14" fmla="*/ 59 w 79"/>
                <a:gd name="T15" fmla="*/ 49 h 131"/>
                <a:gd name="T16" fmla="*/ 60 w 79"/>
                <a:gd name="T17" fmla="*/ 46 h 131"/>
                <a:gd name="T18" fmla="*/ 62 w 79"/>
                <a:gd name="T19" fmla="*/ 42 h 131"/>
                <a:gd name="T20" fmla="*/ 63 w 79"/>
                <a:gd name="T21" fmla="*/ 39 h 131"/>
                <a:gd name="T22" fmla="*/ 65 w 79"/>
                <a:gd name="T23" fmla="*/ 36 h 131"/>
                <a:gd name="T24" fmla="*/ 66 w 79"/>
                <a:gd name="T25" fmla="*/ 33 h 131"/>
                <a:gd name="T26" fmla="*/ 66 w 79"/>
                <a:gd name="T27" fmla="*/ 30 h 131"/>
                <a:gd name="T28" fmla="*/ 67 w 79"/>
                <a:gd name="T29" fmla="*/ 25 h 131"/>
                <a:gd name="T30" fmla="*/ 67 w 79"/>
                <a:gd name="T31" fmla="*/ 22 h 131"/>
                <a:gd name="T32" fmla="*/ 67 w 79"/>
                <a:gd name="T33" fmla="*/ 19 h 131"/>
                <a:gd name="T34" fmla="*/ 67 w 79"/>
                <a:gd name="T35" fmla="*/ 16 h 131"/>
                <a:gd name="T36" fmla="*/ 67 w 79"/>
                <a:gd name="T37" fmla="*/ 13 h 131"/>
                <a:gd name="T38" fmla="*/ 66 w 79"/>
                <a:gd name="T39" fmla="*/ 9 h 131"/>
                <a:gd name="T40" fmla="*/ 65 w 79"/>
                <a:gd name="T41" fmla="*/ 7 h 131"/>
                <a:gd name="T42" fmla="*/ 64 w 79"/>
                <a:gd name="T43" fmla="*/ 5 h 131"/>
                <a:gd name="T44" fmla="*/ 63 w 79"/>
                <a:gd name="T45" fmla="*/ 3 h 131"/>
                <a:gd name="T46" fmla="*/ 61 w 79"/>
                <a:gd name="T47" fmla="*/ 2 h 131"/>
                <a:gd name="T48" fmla="*/ 60 w 79"/>
                <a:gd name="T49" fmla="*/ 1 h 131"/>
                <a:gd name="T50" fmla="*/ 57 w 79"/>
                <a:gd name="T51" fmla="*/ 0 h 131"/>
                <a:gd name="T52" fmla="*/ 54 w 79"/>
                <a:gd name="T53" fmla="*/ 0 h 131"/>
                <a:gd name="T54" fmla="*/ 29 w 79"/>
                <a:gd name="T55" fmla="*/ 0 h 131"/>
                <a:gd name="T56" fmla="*/ 0 w 79"/>
                <a:gd name="T57" fmla="*/ 131 h 1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9" h="131">
                  <a:moveTo>
                    <a:pt x="47" y="58"/>
                  </a:moveTo>
                  <a:lnTo>
                    <a:pt x="51" y="58"/>
                  </a:lnTo>
                  <a:lnTo>
                    <a:pt x="54" y="57"/>
                  </a:lnTo>
                  <a:lnTo>
                    <a:pt x="56" y="56"/>
                  </a:lnTo>
                  <a:lnTo>
                    <a:pt x="59" y="55"/>
                  </a:lnTo>
                  <a:lnTo>
                    <a:pt x="62" y="53"/>
                  </a:lnTo>
                  <a:lnTo>
                    <a:pt x="64" y="51"/>
                  </a:lnTo>
                  <a:lnTo>
                    <a:pt x="68" y="49"/>
                  </a:lnTo>
                  <a:lnTo>
                    <a:pt x="70" y="46"/>
                  </a:lnTo>
                  <a:lnTo>
                    <a:pt x="72" y="42"/>
                  </a:lnTo>
                  <a:lnTo>
                    <a:pt x="74" y="39"/>
                  </a:lnTo>
                  <a:lnTo>
                    <a:pt x="76" y="36"/>
                  </a:lnTo>
                  <a:lnTo>
                    <a:pt x="77" y="33"/>
                  </a:lnTo>
                  <a:lnTo>
                    <a:pt x="78" y="30"/>
                  </a:lnTo>
                  <a:lnTo>
                    <a:pt x="79" y="25"/>
                  </a:lnTo>
                  <a:lnTo>
                    <a:pt x="79" y="22"/>
                  </a:lnTo>
                  <a:lnTo>
                    <a:pt x="79" y="19"/>
                  </a:lnTo>
                  <a:lnTo>
                    <a:pt x="79" y="16"/>
                  </a:lnTo>
                  <a:lnTo>
                    <a:pt x="79" y="13"/>
                  </a:lnTo>
                  <a:lnTo>
                    <a:pt x="78" y="9"/>
                  </a:lnTo>
                  <a:lnTo>
                    <a:pt x="76" y="7"/>
                  </a:lnTo>
                  <a:lnTo>
                    <a:pt x="75" y="5"/>
                  </a:lnTo>
                  <a:lnTo>
                    <a:pt x="73" y="3"/>
                  </a:lnTo>
                  <a:lnTo>
                    <a:pt x="71" y="2"/>
                  </a:lnTo>
                  <a:lnTo>
                    <a:pt x="69" y="1"/>
                  </a:lnTo>
                  <a:lnTo>
                    <a:pt x="66" y="0"/>
                  </a:lnTo>
                  <a:lnTo>
                    <a:pt x="63" y="0"/>
                  </a:lnTo>
                  <a:lnTo>
                    <a:pt x="35" y="0"/>
                  </a:lnTo>
                  <a:lnTo>
                    <a:pt x="0" y="1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91" name="Line 96"/>
            <p:cNvSpPr>
              <a:spLocks noChangeShapeType="1"/>
            </p:cNvSpPr>
            <p:nvPr/>
          </p:nvSpPr>
          <p:spPr bwMode="auto">
            <a:xfrm flipH="1">
              <a:off x="1457" y="2334"/>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92" name="Freeform 97"/>
            <p:cNvSpPr>
              <a:spLocks/>
            </p:cNvSpPr>
            <p:nvPr/>
          </p:nvSpPr>
          <p:spPr bwMode="auto">
            <a:xfrm>
              <a:off x="1437" y="2300"/>
              <a:ext cx="20" cy="34"/>
            </a:xfrm>
            <a:custGeom>
              <a:avLst/>
              <a:gdLst>
                <a:gd name="T0" fmla="*/ 1 w 19"/>
                <a:gd name="T1" fmla="*/ 0 h 33"/>
                <a:gd name="T2" fmla="*/ 0 w 19"/>
                <a:gd name="T3" fmla="*/ 4 h 33"/>
                <a:gd name="T4" fmla="*/ 0 w 19"/>
                <a:gd name="T5" fmla="*/ 7 h 33"/>
                <a:gd name="T6" fmla="*/ 0 w 19"/>
                <a:gd name="T7" fmla="*/ 11 h 33"/>
                <a:gd name="T8" fmla="*/ 0 w 19"/>
                <a:gd name="T9" fmla="*/ 15 h 33"/>
                <a:gd name="T10" fmla="*/ 1 w 19"/>
                <a:gd name="T11" fmla="*/ 21 h 33"/>
                <a:gd name="T12" fmla="*/ 1 w 19"/>
                <a:gd name="T13" fmla="*/ 23 h 33"/>
                <a:gd name="T14" fmla="*/ 3 w 19"/>
                <a:gd name="T15" fmla="*/ 26 h 33"/>
                <a:gd name="T16" fmla="*/ 4 w 19"/>
                <a:gd name="T17" fmla="*/ 28 h 33"/>
                <a:gd name="T18" fmla="*/ 6 w 19"/>
                <a:gd name="T19" fmla="*/ 31 h 33"/>
                <a:gd name="T20" fmla="*/ 8 w 19"/>
                <a:gd name="T21" fmla="*/ 33 h 33"/>
                <a:gd name="T22" fmla="*/ 14 w 19"/>
                <a:gd name="T23" fmla="*/ 34 h 33"/>
                <a:gd name="T24" fmla="*/ 16 w 19"/>
                <a:gd name="T25" fmla="*/ 35 h 33"/>
                <a:gd name="T26" fmla="*/ 19 w 19"/>
                <a:gd name="T27" fmla="*/ 36 h 33"/>
                <a:gd name="T28" fmla="*/ 22 w 19"/>
                <a:gd name="T29" fmla="*/ 36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 h="33">
                  <a:moveTo>
                    <a:pt x="1" y="0"/>
                  </a:moveTo>
                  <a:lnTo>
                    <a:pt x="0" y="4"/>
                  </a:lnTo>
                  <a:lnTo>
                    <a:pt x="0" y="7"/>
                  </a:lnTo>
                  <a:lnTo>
                    <a:pt x="0" y="11"/>
                  </a:lnTo>
                  <a:lnTo>
                    <a:pt x="0" y="15"/>
                  </a:lnTo>
                  <a:lnTo>
                    <a:pt x="1" y="18"/>
                  </a:lnTo>
                  <a:lnTo>
                    <a:pt x="1" y="20"/>
                  </a:lnTo>
                  <a:lnTo>
                    <a:pt x="3" y="23"/>
                  </a:lnTo>
                  <a:lnTo>
                    <a:pt x="4" y="25"/>
                  </a:lnTo>
                  <a:lnTo>
                    <a:pt x="6" y="28"/>
                  </a:lnTo>
                  <a:lnTo>
                    <a:pt x="8" y="30"/>
                  </a:lnTo>
                  <a:lnTo>
                    <a:pt x="11" y="31"/>
                  </a:lnTo>
                  <a:lnTo>
                    <a:pt x="13" y="32"/>
                  </a:lnTo>
                  <a:lnTo>
                    <a:pt x="16" y="33"/>
                  </a:lnTo>
                  <a:lnTo>
                    <a:pt x="1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93" name="Line 98"/>
            <p:cNvSpPr>
              <a:spLocks noChangeShapeType="1"/>
            </p:cNvSpPr>
            <p:nvPr/>
          </p:nvSpPr>
          <p:spPr bwMode="auto">
            <a:xfrm flipV="1">
              <a:off x="1437" y="2238"/>
              <a:ext cx="20"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94" name="Freeform 99"/>
            <p:cNvSpPr>
              <a:spLocks/>
            </p:cNvSpPr>
            <p:nvPr/>
          </p:nvSpPr>
          <p:spPr bwMode="auto">
            <a:xfrm>
              <a:off x="1457" y="2204"/>
              <a:ext cx="28" cy="34"/>
            </a:xfrm>
            <a:custGeom>
              <a:avLst/>
              <a:gdLst>
                <a:gd name="T0" fmla="*/ 19 w 34"/>
                <a:gd name="T1" fmla="*/ 0 h 33"/>
                <a:gd name="T2" fmla="*/ 17 w 34"/>
                <a:gd name="T3" fmla="*/ 0 h 33"/>
                <a:gd name="T4" fmla="*/ 16 w 34"/>
                <a:gd name="T5" fmla="*/ 1 h 33"/>
                <a:gd name="T6" fmla="*/ 14 w 34"/>
                <a:gd name="T7" fmla="*/ 2 h 33"/>
                <a:gd name="T8" fmla="*/ 12 w 34"/>
                <a:gd name="T9" fmla="*/ 3 h 33"/>
                <a:gd name="T10" fmla="*/ 11 w 34"/>
                <a:gd name="T11" fmla="*/ 5 h 33"/>
                <a:gd name="T12" fmla="*/ 9 w 34"/>
                <a:gd name="T13" fmla="*/ 7 h 33"/>
                <a:gd name="T14" fmla="*/ 8 w 34"/>
                <a:gd name="T15" fmla="*/ 10 h 33"/>
                <a:gd name="T16" fmla="*/ 6 w 34"/>
                <a:gd name="T17" fmla="*/ 13 h 33"/>
                <a:gd name="T18" fmla="*/ 5 w 34"/>
                <a:gd name="T19" fmla="*/ 16 h 33"/>
                <a:gd name="T20" fmla="*/ 3 w 34"/>
                <a:gd name="T21" fmla="*/ 22 h 33"/>
                <a:gd name="T22" fmla="*/ 2 w 34"/>
                <a:gd name="T23" fmla="*/ 25 h 33"/>
                <a:gd name="T24" fmla="*/ 2 w 34"/>
                <a:gd name="T25" fmla="*/ 29 h 33"/>
                <a:gd name="T26" fmla="*/ 1 w 34"/>
                <a:gd name="T27" fmla="*/ 33 h 33"/>
                <a:gd name="T28" fmla="*/ 0 w 34"/>
                <a:gd name="T29" fmla="*/ 36 h 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33">
                  <a:moveTo>
                    <a:pt x="34" y="0"/>
                  </a:moveTo>
                  <a:lnTo>
                    <a:pt x="32" y="0"/>
                  </a:lnTo>
                  <a:lnTo>
                    <a:pt x="29" y="1"/>
                  </a:lnTo>
                  <a:lnTo>
                    <a:pt x="26" y="2"/>
                  </a:lnTo>
                  <a:lnTo>
                    <a:pt x="22" y="3"/>
                  </a:lnTo>
                  <a:lnTo>
                    <a:pt x="19" y="5"/>
                  </a:lnTo>
                  <a:lnTo>
                    <a:pt x="16" y="7"/>
                  </a:lnTo>
                  <a:lnTo>
                    <a:pt x="14" y="10"/>
                  </a:lnTo>
                  <a:lnTo>
                    <a:pt x="11" y="13"/>
                  </a:lnTo>
                  <a:lnTo>
                    <a:pt x="9" y="16"/>
                  </a:lnTo>
                  <a:lnTo>
                    <a:pt x="6" y="19"/>
                  </a:lnTo>
                  <a:lnTo>
                    <a:pt x="4" y="22"/>
                  </a:lnTo>
                  <a:lnTo>
                    <a:pt x="2" y="26"/>
                  </a:lnTo>
                  <a:lnTo>
                    <a:pt x="1" y="30"/>
                  </a:lnTo>
                  <a:lnTo>
                    <a:pt x="0"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95" name="Line 100"/>
            <p:cNvSpPr>
              <a:spLocks noChangeShapeType="1"/>
            </p:cNvSpPr>
            <p:nvPr/>
          </p:nvSpPr>
          <p:spPr bwMode="auto">
            <a:xfrm>
              <a:off x="1485" y="2204"/>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96" name="Freeform 101"/>
            <p:cNvSpPr>
              <a:spLocks/>
            </p:cNvSpPr>
            <p:nvPr/>
          </p:nvSpPr>
          <p:spPr bwMode="auto">
            <a:xfrm>
              <a:off x="392" y="1303"/>
              <a:ext cx="55" cy="83"/>
            </a:xfrm>
            <a:custGeom>
              <a:avLst/>
              <a:gdLst>
                <a:gd name="T0" fmla="*/ 51 w 57"/>
                <a:gd name="T1" fmla="*/ 9 h 87"/>
                <a:gd name="T2" fmla="*/ 50 w 57"/>
                <a:gd name="T3" fmla="*/ 6 h 87"/>
                <a:gd name="T4" fmla="*/ 48 w 57"/>
                <a:gd name="T5" fmla="*/ 3 h 87"/>
                <a:gd name="T6" fmla="*/ 47 w 57"/>
                <a:gd name="T7" fmla="*/ 1 h 87"/>
                <a:gd name="T8" fmla="*/ 46 w 57"/>
                <a:gd name="T9" fmla="*/ 0 h 87"/>
                <a:gd name="T10" fmla="*/ 44 w 57"/>
                <a:gd name="T11" fmla="*/ 0 h 87"/>
                <a:gd name="T12" fmla="*/ 39 w 57"/>
                <a:gd name="T13" fmla="*/ 0 h 87"/>
                <a:gd name="T14" fmla="*/ 32 w 57"/>
                <a:gd name="T15" fmla="*/ 0 h 87"/>
                <a:gd name="T16" fmla="*/ 29 w 57"/>
                <a:gd name="T17" fmla="*/ 1 h 87"/>
                <a:gd name="T18" fmla="*/ 26 w 57"/>
                <a:gd name="T19" fmla="*/ 2 h 87"/>
                <a:gd name="T20" fmla="*/ 23 w 57"/>
                <a:gd name="T21" fmla="*/ 4 h 87"/>
                <a:gd name="T22" fmla="*/ 17 w 57"/>
                <a:gd name="T23" fmla="*/ 9 h 87"/>
                <a:gd name="T24" fmla="*/ 15 w 57"/>
                <a:gd name="T25" fmla="*/ 10 h 87"/>
                <a:gd name="T26" fmla="*/ 14 w 57"/>
                <a:gd name="T27" fmla="*/ 17 h 87"/>
                <a:gd name="T28" fmla="*/ 12 w 57"/>
                <a:gd name="T29" fmla="*/ 22 h 87"/>
                <a:gd name="T30" fmla="*/ 7 w 57"/>
                <a:gd name="T31" fmla="*/ 40 h 87"/>
                <a:gd name="T32" fmla="*/ 2 w 57"/>
                <a:gd name="T33" fmla="*/ 52 h 87"/>
                <a:gd name="T34" fmla="*/ 1 w 57"/>
                <a:gd name="T35" fmla="*/ 58 h 87"/>
                <a:gd name="T36" fmla="*/ 0 w 57"/>
                <a:gd name="T37" fmla="*/ 62 h 87"/>
                <a:gd name="T38" fmla="*/ 1 w 57"/>
                <a:gd name="T39" fmla="*/ 65 h 87"/>
                <a:gd name="T40" fmla="*/ 2 w 57"/>
                <a:gd name="T41" fmla="*/ 68 h 87"/>
                <a:gd name="T42" fmla="*/ 3 w 57"/>
                <a:gd name="T43" fmla="*/ 71 h 87"/>
                <a:gd name="T44" fmla="*/ 5 w 57"/>
                <a:gd name="T45" fmla="*/ 73 h 87"/>
                <a:gd name="T46" fmla="*/ 9 w 57"/>
                <a:gd name="T47" fmla="*/ 74 h 87"/>
                <a:gd name="T48" fmla="*/ 12 w 57"/>
                <a:gd name="T49" fmla="*/ 75 h 87"/>
                <a:gd name="T50" fmla="*/ 14 w 57"/>
                <a:gd name="T51" fmla="*/ 75 h 87"/>
                <a:gd name="T52" fmla="*/ 19 w 57"/>
                <a:gd name="T53" fmla="*/ 75 h 87"/>
                <a:gd name="T54" fmla="*/ 24 w 57"/>
                <a:gd name="T55" fmla="*/ 75 h 87"/>
                <a:gd name="T56" fmla="*/ 27 w 57"/>
                <a:gd name="T57" fmla="*/ 74 h 87"/>
                <a:gd name="T58" fmla="*/ 30 w 57"/>
                <a:gd name="T59" fmla="*/ 73 h 87"/>
                <a:gd name="T60" fmla="*/ 32 w 57"/>
                <a:gd name="T61" fmla="*/ 70 h 87"/>
                <a:gd name="T62" fmla="*/ 34 w 57"/>
                <a:gd name="T63" fmla="*/ 68 h 87"/>
                <a:gd name="T64" fmla="*/ 35 w 57"/>
                <a:gd name="T65" fmla="*/ 65 h 87"/>
                <a:gd name="T66" fmla="*/ 39 w 57"/>
                <a:gd name="T67" fmla="*/ 59 h 87"/>
                <a:gd name="T68" fmla="*/ 40 w 57"/>
                <a:gd name="T69" fmla="*/ 48 h 87"/>
                <a:gd name="T70" fmla="*/ 46 w 57"/>
                <a:gd name="T71" fmla="*/ 22 h 87"/>
                <a:gd name="T72" fmla="*/ 50 w 57"/>
                <a:gd name="T73" fmla="*/ 10 h 8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7" h="87">
                  <a:moveTo>
                    <a:pt x="56" y="12"/>
                  </a:moveTo>
                  <a:lnTo>
                    <a:pt x="57" y="9"/>
                  </a:lnTo>
                  <a:lnTo>
                    <a:pt x="57" y="8"/>
                  </a:lnTo>
                  <a:lnTo>
                    <a:pt x="56" y="6"/>
                  </a:lnTo>
                  <a:lnTo>
                    <a:pt x="56" y="4"/>
                  </a:lnTo>
                  <a:lnTo>
                    <a:pt x="54" y="3"/>
                  </a:lnTo>
                  <a:lnTo>
                    <a:pt x="54" y="2"/>
                  </a:lnTo>
                  <a:lnTo>
                    <a:pt x="53" y="1"/>
                  </a:lnTo>
                  <a:lnTo>
                    <a:pt x="52" y="1"/>
                  </a:lnTo>
                  <a:lnTo>
                    <a:pt x="52" y="0"/>
                  </a:lnTo>
                  <a:lnTo>
                    <a:pt x="51" y="0"/>
                  </a:lnTo>
                  <a:lnTo>
                    <a:pt x="50" y="0"/>
                  </a:lnTo>
                  <a:lnTo>
                    <a:pt x="46" y="0"/>
                  </a:lnTo>
                  <a:lnTo>
                    <a:pt x="43" y="0"/>
                  </a:lnTo>
                  <a:lnTo>
                    <a:pt x="40" y="0"/>
                  </a:lnTo>
                  <a:lnTo>
                    <a:pt x="35" y="0"/>
                  </a:lnTo>
                  <a:lnTo>
                    <a:pt x="34" y="1"/>
                  </a:lnTo>
                  <a:lnTo>
                    <a:pt x="32" y="1"/>
                  </a:lnTo>
                  <a:lnTo>
                    <a:pt x="30" y="2"/>
                  </a:lnTo>
                  <a:lnTo>
                    <a:pt x="29" y="2"/>
                  </a:lnTo>
                  <a:lnTo>
                    <a:pt x="27" y="3"/>
                  </a:lnTo>
                  <a:lnTo>
                    <a:pt x="26" y="4"/>
                  </a:lnTo>
                  <a:lnTo>
                    <a:pt x="22" y="6"/>
                  </a:lnTo>
                  <a:lnTo>
                    <a:pt x="20" y="9"/>
                  </a:lnTo>
                  <a:lnTo>
                    <a:pt x="19" y="11"/>
                  </a:lnTo>
                  <a:lnTo>
                    <a:pt x="18" y="12"/>
                  </a:lnTo>
                  <a:lnTo>
                    <a:pt x="14" y="18"/>
                  </a:lnTo>
                  <a:lnTo>
                    <a:pt x="14" y="20"/>
                  </a:lnTo>
                  <a:lnTo>
                    <a:pt x="13" y="21"/>
                  </a:lnTo>
                  <a:lnTo>
                    <a:pt x="12" y="25"/>
                  </a:lnTo>
                  <a:lnTo>
                    <a:pt x="10" y="32"/>
                  </a:lnTo>
                  <a:lnTo>
                    <a:pt x="7" y="46"/>
                  </a:lnTo>
                  <a:lnTo>
                    <a:pt x="4" y="53"/>
                  </a:lnTo>
                  <a:lnTo>
                    <a:pt x="2" y="61"/>
                  </a:lnTo>
                  <a:lnTo>
                    <a:pt x="1" y="64"/>
                  </a:lnTo>
                  <a:lnTo>
                    <a:pt x="1" y="67"/>
                  </a:lnTo>
                  <a:lnTo>
                    <a:pt x="0" y="69"/>
                  </a:lnTo>
                  <a:lnTo>
                    <a:pt x="0" y="71"/>
                  </a:lnTo>
                  <a:lnTo>
                    <a:pt x="1" y="72"/>
                  </a:lnTo>
                  <a:lnTo>
                    <a:pt x="1" y="74"/>
                  </a:lnTo>
                  <a:lnTo>
                    <a:pt x="1" y="77"/>
                  </a:lnTo>
                  <a:lnTo>
                    <a:pt x="2" y="78"/>
                  </a:lnTo>
                  <a:lnTo>
                    <a:pt x="2" y="80"/>
                  </a:lnTo>
                  <a:lnTo>
                    <a:pt x="3" y="82"/>
                  </a:lnTo>
                  <a:lnTo>
                    <a:pt x="4" y="83"/>
                  </a:lnTo>
                  <a:lnTo>
                    <a:pt x="5" y="84"/>
                  </a:lnTo>
                  <a:lnTo>
                    <a:pt x="7" y="85"/>
                  </a:lnTo>
                  <a:lnTo>
                    <a:pt x="9" y="86"/>
                  </a:lnTo>
                  <a:lnTo>
                    <a:pt x="10" y="87"/>
                  </a:lnTo>
                  <a:lnTo>
                    <a:pt x="12" y="87"/>
                  </a:lnTo>
                  <a:lnTo>
                    <a:pt x="14" y="87"/>
                  </a:lnTo>
                  <a:lnTo>
                    <a:pt x="15" y="87"/>
                  </a:lnTo>
                  <a:lnTo>
                    <a:pt x="19" y="87"/>
                  </a:lnTo>
                  <a:lnTo>
                    <a:pt x="22" y="87"/>
                  </a:lnTo>
                  <a:lnTo>
                    <a:pt x="25" y="87"/>
                  </a:lnTo>
                  <a:lnTo>
                    <a:pt x="27" y="87"/>
                  </a:lnTo>
                  <a:lnTo>
                    <a:pt x="28" y="87"/>
                  </a:lnTo>
                  <a:lnTo>
                    <a:pt x="30" y="86"/>
                  </a:lnTo>
                  <a:lnTo>
                    <a:pt x="31" y="85"/>
                  </a:lnTo>
                  <a:lnTo>
                    <a:pt x="33" y="84"/>
                  </a:lnTo>
                  <a:lnTo>
                    <a:pt x="34" y="82"/>
                  </a:lnTo>
                  <a:lnTo>
                    <a:pt x="35" y="81"/>
                  </a:lnTo>
                  <a:lnTo>
                    <a:pt x="36" y="80"/>
                  </a:lnTo>
                  <a:lnTo>
                    <a:pt x="37" y="78"/>
                  </a:lnTo>
                  <a:lnTo>
                    <a:pt x="38" y="77"/>
                  </a:lnTo>
                  <a:lnTo>
                    <a:pt x="38" y="74"/>
                  </a:lnTo>
                  <a:lnTo>
                    <a:pt x="41" y="71"/>
                  </a:lnTo>
                  <a:lnTo>
                    <a:pt x="42" y="68"/>
                  </a:lnTo>
                  <a:lnTo>
                    <a:pt x="43" y="61"/>
                  </a:lnTo>
                  <a:lnTo>
                    <a:pt x="45" y="54"/>
                  </a:lnTo>
                  <a:lnTo>
                    <a:pt x="48" y="39"/>
                  </a:lnTo>
                  <a:lnTo>
                    <a:pt x="52" y="25"/>
                  </a:lnTo>
                  <a:lnTo>
                    <a:pt x="54" y="19"/>
                  </a:lnTo>
                  <a:lnTo>
                    <a:pt x="56" y="1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97" name="Freeform 102"/>
            <p:cNvSpPr>
              <a:spLocks/>
            </p:cNvSpPr>
            <p:nvPr/>
          </p:nvSpPr>
          <p:spPr bwMode="auto">
            <a:xfrm>
              <a:off x="433" y="1365"/>
              <a:ext cx="0" cy="21"/>
            </a:xfrm>
            <a:custGeom>
              <a:avLst/>
              <a:gdLst>
                <a:gd name="T0" fmla="*/ 0 w 5"/>
                <a:gd name="T1" fmla="*/ 0 h 18"/>
                <a:gd name="T2" fmla="*/ 0 w 5"/>
                <a:gd name="T3" fmla="*/ 2 h 18"/>
                <a:gd name="T4" fmla="*/ 0 w 5"/>
                <a:gd name="T5" fmla="*/ 8 h 18"/>
                <a:gd name="T6" fmla="*/ 0 w 5"/>
                <a:gd name="T7" fmla="*/ 13 h 18"/>
                <a:gd name="T8" fmla="*/ 0 w 5"/>
                <a:gd name="T9" fmla="*/ 15 h 18"/>
                <a:gd name="T10" fmla="*/ 0 w 5"/>
                <a:gd name="T11" fmla="*/ 16 h 18"/>
                <a:gd name="T12" fmla="*/ 0 w 5"/>
                <a:gd name="T13" fmla="*/ 18 h 18"/>
                <a:gd name="T14" fmla="*/ 0 w 5"/>
                <a:gd name="T15" fmla="*/ 19 h 18"/>
                <a:gd name="T16" fmla="*/ 0 w 5"/>
                <a:gd name="T17" fmla="*/ 22 h 18"/>
                <a:gd name="T18" fmla="*/ 0 w 5"/>
                <a:gd name="T19" fmla="*/ 26 h 18"/>
                <a:gd name="T20" fmla="*/ 0 w 5"/>
                <a:gd name="T21" fmla="*/ 27 h 18"/>
                <a:gd name="T22" fmla="*/ 0 w 5"/>
                <a:gd name="T23" fmla="*/ 29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18">
                  <a:moveTo>
                    <a:pt x="0" y="0"/>
                  </a:moveTo>
                  <a:lnTo>
                    <a:pt x="0" y="2"/>
                  </a:lnTo>
                  <a:lnTo>
                    <a:pt x="0" y="5"/>
                  </a:lnTo>
                  <a:lnTo>
                    <a:pt x="0" y="8"/>
                  </a:lnTo>
                  <a:lnTo>
                    <a:pt x="0" y="9"/>
                  </a:lnTo>
                  <a:lnTo>
                    <a:pt x="0" y="10"/>
                  </a:lnTo>
                  <a:lnTo>
                    <a:pt x="0" y="11"/>
                  </a:lnTo>
                  <a:lnTo>
                    <a:pt x="1" y="12"/>
                  </a:lnTo>
                  <a:lnTo>
                    <a:pt x="2" y="14"/>
                  </a:lnTo>
                  <a:lnTo>
                    <a:pt x="3" y="16"/>
                  </a:lnTo>
                  <a:lnTo>
                    <a:pt x="4" y="17"/>
                  </a:lnTo>
                  <a:lnTo>
                    <a:pt x="5" y="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98" name="Line 103"/>
            <p:cNvSpPr>
              <a:spLocks noChangeShapeType="1"/>
            </p:cNvSpPr>
            <p:nvPr/>
          </p:nvSpPr>
          <p:spPr bwMode="auto">
            <a:xfrm flipH="1">
              <a:off x="481" y="1255"/>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99" name="Freeform 104"/>
            <p:cNvSpPr>
              <a:spLocks/>
            </p:cNvSpPr>
            <p:nvPr/>
          </p:nvSpPr>
          <p:spPr bwMode="auto">
            <a:xfrm>
              <a:off x="1492" y="1386"/>
              <a:ext cx="61" cy="130"/>
            </a:xfrm>
            <a:custGeom>
              <a:avLst/>
              <a:gdLst>
                <a:gd name="T0" fmla="*/ 41 w 58"/>
                <a:gd name="T1" fmla="*/ 0 h 131"/>
                <a:gd name="T2" fmla="*/ 0 w 58"/>
                <a:gd name="T3" fmla="*/ 128 h 131"/>
                <a:gd name="T4" fmla="*/ 26 w 58"/>
                <a:gd name="T5" fmla="*/ 128 h 131"/>
                <a:gd name="T6" fmla="*/ 28 w 58"/>
                <a:gd name="T7" fmla="*/ 128 h 131"/>
                <a:gd name="T8" fmla="*/ 31 w 58"/>
                <a:gd name="T9" fmla="*/ 127 h 131"/>
                <a:gd name="T10" fmla="*/ 35 w 58"/>
                <a:gd name="T11" fmla="*/ 126 h 131"/>
                <a:gd name="T12" fmla="*/ 39 w 58"/>
                <a:gd name="T13" fmla="*/ 125 h 131"/>
                <a:gd name="T14" fmla="*/ 41 w 58"/>
                <a:gd name="T15" fmla="*/ 123 h 131"/>
                <a:gd name="T16" fmla="*/ 43 w 58"/>
                <a:gd name="T17" fmla="*/ 121 h 131"/>
                <a:gd name="T18" fmla="*/ 45 w 58"/>
                <a:gd name="T19" fmla="*/ 117 h 131"/>
                <a:gd name="T20" fmla="*/ 47 w 58"/>
                <a:gd name="T21" fmla="*/ 115 h 131"/>
                <a:gd name="T22" fmla="*/ 49 w 58"/>
                <a:gd name="T23" fmla="*/ 112 h 131"/>
                <a:gd name="T24" fmla="*/ 50 w 58"/>
                <a:gd name="T25" fmla="*/ 109 h 131"/>
                <a:gd name="T26" fmla="*/ 53 w 58"/>
                <a:gd name="T27" fmla="*/ 106 h 131"/>
                <a:gd name="T28" fmla="*/ 55 w 58"/>
                <a:gd name="T29" fmla="*/ 103 h 131"/>
                <a:gd name="T30" fmla="*/ 66 w 58"/>
                <a:gd name="T31" fmla="*/ 66 h 131"/>
                <a:gd name="T32" fmla="*/ 66 w 58"/>
                <a:gd name="T33" fmla="*/ 65 h 131"/>
                <a:gd name="T34" fmla="*/ 67 w 58"/>
                <a:gd name="T35" fmla="*/ 63 h 131"/>
                <a:gd name="T36" fmla="*/ 67 w 58"/>
                <a:gd name="T37" fmla="*/ 60 h 131"/>
                <a:gd name="T38" fmla="*/ 67 w 58"/>
                <a:gd name="T39" fmla="*/ 57 h 131"/>
                <a:gd name="T40" fmla="*/ 66 w 58"/>
                <a:gd name="T41" fmla="*/ 53 h 131"/>
                <a:gd name="T42" fmla="*/ 65 w 58"/>
                <a:gd name="T43" fmla="*/ 51 h 131"/>
                <a:gd name="T44" fmla="*/ 64 w 58"/>
                <a:gd name="T45" fmla="*/ 49 h 131"/>
                <a:gd name="T46" fmla="*/ 63 w 58"/>
                <a:gd name="T47" fmla="*/ 47 h 131"/>
                <a:gd name="T48" fmla="*/ 61 w 58"/>
                <a:gd name="T49" fmla="*/ 46 h 131"/>
                <a:gd name="T50" fmla="*/ 60 w 58"/>
                <a:gd name="T51" fmla="*/ 45 h 131"/>
                <a:gd name="T52" fmla="*/ 56 w 58"/>
                <a:gd name="T53" fmla="*/ 44 h 131"/>
                <a:gd name="T54" fmla="*/ 52 w 58"/>
                <a:gd name="T55" fmla="*/ 44 h 131"/>
                <a:gd name="T56" fmla="*/ 26 w 58"/>
                <a:gd name="T57" fmla="*/ 44 h 1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 h="131">
                  <a:moveTo>
                    <a:pt x="35" y="0"/>
                  </a:moveTo>
                  <a:lnTo>
                    <a:pt x="0" y="131"/>
                  </a:lnTo>
                  <a:lnTo>
                    <a:pt x="23" y="131"/>
                  </a:lnTo>
                  <a:lnTo>
                    <a:pt x="25" y="131"/>
                  </a:lnTo>
                  <a:lnTo>
                    <a:pt x="27" y="130"/>
                  </a:lnTo>
                  <a:lnTo>
                    <a:pt x="29" y="129"/>
                  </a:lnTo>
                  <a:lnTo>
                    <a:pt x="33" y="128"/>
                  </a:lnTo>
                  <a:lnTo>
                    <a:pt x="35" y="126"/>
                  </a:lnTo>
                  <a:lnTo>
                    <a:pt x="37" y="124"/>
                  </a:lnTo>
                  <a:lnTo>
                    <a:pt x="39" y="120"/>
                  </a:lnTo>
                  <a:lnTo>
                    <a:pt x="41" y="118"/>
                  </a:lnTo>
                  <a:lnTo>
                    <a:pt x="43" y="115"/>
                  </a:lnTo>
                  <a:lnTo>
                    <a:pt x="44" y="112"/>
                  </a:lnTo>
                  <a:lnTo>
                    <a:pt x="46" y="109"/>
                  </a:lnTo>
                  <a:lnTo>
                    <a:pt x="47" y="106"/>
                  </a:lnTo>
                  <a:lnTo>
                    <a:pt x="57" y="69"/>
                  </a:lnTo>
                  <a:lnTo>
                    <a:pt x="57" y="66"/>
                  </a:lnTo>
                  <a:lnTo>
                    <a:pt x="58" y="63"/>
                  </a:lnTo>
                  <a:lnTo>
                    <a:pt x="58" y="60"/>
                  </a:lnTo>
                  <a:lnTo>
                    <a:pt x="58" y="57"/>
                  </a:lnTo>
                  <a:lnTo>
                    <a:pt x="57" y="53"/>
                  </a:lnTo>
                  <a:lnTo>
                    <a:pt x="56" y="51"/>
                  </a:lnTo>
                  <a:lnTo>
                    <a:pt x="55" y="49"/>
                  </a:lnTo>
                  <a:lnTo>
                    <a:pt x="54" y="47"/>
                  </a:lnTo>
                  <a:lnTo>
                    <a:pt x="52" y="46"/>
                  </a:lnTo>
                  <a:lnTo>
                    <a:pt x="51" y="45"/>
                  </a:lnTo>
                  <a:lnTo>
                    <a:pt x="48" y="44"/>
                  </a:lnTo>
                  <a:lnTo>
                    <a:pt x="45" y="44"/>
                  </a:lnTo>
                  <a:lnTo>
                    <a:pt x="23"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00" name="Line 105"/>
            <p:cNvSpPr>
              <a:spLocks noChangeShapeType="1"/>
            </p:cNvSpPr>
            <p:nvPr/>
          </p:nvSpPr>
          <p:spPr bwMode="auto">
            <a:xfrm flipH="1">
              <a:off x="1567" y="1386"/>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01" name="Line 106"/>
            <p:cNvSpPr>
              <a:spLocks noChangeShapeType="1"/>
            </p:cNvSpPr>
            <p:nvPr/>
          </p:nvSpPr>
          <p:spPr bwMode="auto">
            <a:xfrm flipH="1">
              <a:off x="1567" y="293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02" name="Freeform 107"/>
            <p:cNvSpPr>
              <a:spLocks/>
            </p:cNvSpPr>
            <p:nvPr/>
          </p:nvSpPr>
          <p:spPr bwMode="auto">
            <a:xfrm>
              <a:off x="1553" y="2905"/>
              <a:ext cx="14" cy="27"/>
            </a:xfrm>
            <a:custGeom>
              <a:avLst/>
              <a:gdLst>
                <a:gd name="T0" fmla="*/ 1 w 13"/>
                <a:gd name="T1" fmla="*/ 0 h 26"/>
                <a:gd name="T2" fmla="*/ 1 w 13"/>
                <a:gd name="T3" fmla="*/ 4 h 26"/>
                <a:gd name="T4" fmla="*/ 0 w 13"/>
                <a:gd name="T5" fmla="*/ 8 h 26"/>
                <a:gd name="T6" fmla="*/ 0 w 13"/>
                <a:gd name="T7" fmla="*/ 11 h 26"/>
                <a:gd name="T8" fmla="*/ 0 w 13"/>
                <a:gd name="T9" fmla="*/ 16 h 26"/>
                <a:gd name="T10" fmla="*/ 1 w 13"/>
                <a:gd name="T11" fmla="*/ 19 h 26"/>
                <a:gd name="T12" fmla="*/ 2 w 13"/>
                <a:gd name="T13" fmla="*/ 22 h 26"/>
                <a:gd name="T14" fmla="*/ 3 w 13"/>
                <a:gd name="T15" fmla="*/ 24 h 26"/>
                <a:gd name="T16" fmla="*/ 4 w 13"/>
                <a:gd name="T17" fmla="*/ 26 h 26"/>
                <a:gd name="T18" fmla="*/ 10 w 13"/>
                <a:gd name="T19" fmla="*/ 27 h 26"/>
                <a:gd name="T20" fmla="*/ 11 w 13"/>
                <a:gd name="T21" fmla="*/ 28 h 26"/>
                <a:gd name="T22" fmla="*/ 13 w 13"/>
                <a:gd name="T23" fmla="*/ 29 h 26"/>
                <a:gd name="T24" fmla="*/ 16 w 13"/>
                <a:gd name="T25" fmla="*/ 29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26">
                  <a:moveTo>
                    <a:pt x="1" y="0"/>
                  </a:moveTo>
                  <a:lnTo>
                    <a:pt x="1" y="4"/>
                  </a:lnTo>
                  <a:lnTo>
                    <a:pt x="0" y="8"/>
                  </a:lnTo>
                  <a:lnTo>
                    <a:pt x="0" y="11"/>
                  </a:lnTo>
                  <a:lnTo>
                    <a:pt x="0" y="13"/>
                  </a:lnTo>
                  <a:lnTo>
                    <a:pt x="1" y="16"/>
                  </a:lnTo>
                  <a:lnTo>
                    <a:pt x="2" y="19"/>
                  </a:lnTo>
                  <a:lnTo>
                    <a:pt x="3" y="21"/>
                  </a:lnTo>
                  <a:lnTo>
                    <a:pt x="4" y="23"/>
                  </a:lnTo>
                  <a:lnTo>
                    <a:pt x="7" y="24"/>
                  </a:lnTo>
                  <a:lnTo>
                    <a:pt x="8" y="25"/>
                  </a:lnTo>
                  <a:lnTo>
                    <a:pt x="10" y="26"/>
                  </a:lnTo>
                  <a:lnTo>
                    <a:pt x="13"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03" name="Line 108"/>
            <p:cNvSpPr>
              <a:spLocks noChangeShapeType="1"/>
            </p:cNvSpPr>
            <p:nvPr/>
          </p:nvSpPr>
          <p:spPr bwMode="auto">
            <a:xfrm flipV="1">
              <a:off x="1553" y="2870"/>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04" name="Freeform 109"/>
            <p:cNvSpPr>
              <a:spLocks/>
            </p:cNvSpPr>
            <p:nvPr/>
          </p:nvSpPr>
          <p:spPr bwMode="auto">
            <a:xfrm>
              <a:off x="1567" y="2850"/>
              <a:ext cx="21" cy="20"/>
            </a:xfrm>
            <a:custGeom>
              <a:avLst/>
              <a:gdLst>
                <a:gd name="T0" fmla="*/ 16 w 24"/>
                <a:gd name="T1" fmla="*/ 0 h 25"/>
                <a:gd name="T2" fmla="*/ 15 w 24"/>
                <a:gd name="T3" fmla="*/ 1 h 25"/>
                <a:gd name="T4" fmla="*/ 14 w 24"/>
                <a:gd name="T5" fmla="*/ 1 h 25"/>
                <a:gd name="T6" fmla="*/ 12 w 24"/>
                <a:gd name="T7" fmla="*/ 2 h 25"/>
                <a:gd name="T8" fmla="*/ 10 w 24"/>
                <a:gd name="T9" fmla="*/ 2 h 25"/>
                <a:gd name="T10" fmla="*/ 9 w 24"/>
                <a:gd name="T11" fmla="*/ 2 h 25"/>
                <a:gd name="T12" fmla="*/ 8 w 24"/>
                <a:gd name="T13" fmla="*/ 4 h 25"/>
                <a:gd name="T14" fmla="*/ 5 w 24"/>
                <a:gd name="T15" fmla="*/ 5 h 25"/>
                <a:gd name="T16" fmla="*/ 4 w 24"/>
                <a:gd name="T17" fmla="*/ 6 h 25"/>
                <a:gd name="T18" fmla="*/ 4 w 24"/>
                <a:gd name="T19" fmla="*/ 8 h 25"/>
                <a:gd name="T20" fmla="*/ 3 w 24"/>
                <a:gd name="T21" fmla="*/ 10 h 25"/>
                <a:gd name="T22" fmla="*/ 1 w 24"/>
                <a:gd name="T23" fmla="*/ 11 h 25"/>
                <a:gd name="T24" fmla="*/ 0 w 24"/>
                <a:gd name="T25" fmla="*/ 13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4" h="25">
                  <a:moveTo>
                    <a:pt x="24" y="0"/>
                  </a:moveTo>
                  <a:lnTo>
                    <a:pt x="22" y="1"/>
                  </a:lnTo>
                  <a:lnTo>
                    <a:pt x="20" y="1"/>
                  </a:lnTo>
                  <a:lnTo>
                    <a:pt x="18" y="2"/>
                  </a:lnTo>
                  <a:lnTo>
                    <a:pt x="15" y="4"/>
                  </a:lnTo>
                  <a:lnTo>
                    <a:pt x="13" y="5"/>
                  </a:lnTo>
                  <a:lnTo>
                    <a:pt x="11" y="7"/>
                  </a:lnTo>
                  <a:lnTo>
                    <a:pt x="8" y="10"/>
                  </a:lnTo>
                  <a:lnTo>
                    <a:pt x="6" y="13"/>
                  </a:lnTo>
                  <a:lnTo>
                    <a:pt x="4" y="16"/>
                  </a:lnTo>
                  <a:lnTo>
                    <a:pt x="3" y="19"/>
                  </a:lnTo>
                  <a:lnTo>
                    <a:pt x="1" y="22"/>
                  </a:lnTo>
                  <a:lnTo>
                    <a:pt x="0"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05" name="Line 110"/>
            <p:cNvSpPr>
              <a:spLocks noChangeShapeType="1"/>
            </p:cNvSpPr>
            <p:nvPr/>
          </p:nvSpPr>
          <p:spPr bwMode="auto">
            <a:xfrm>
              <a:off x="1588" y="2850"/>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06" name="Line 111"/>
            <p:cNvSpPr>
              <a:spLocks noChangeShapeType="1"/>
            </p:cNvSpPr>
            <p:nvPr/>
          </p:nvSpPr>
          <p:spPr bwMode="auto">
            <a:xfrm flipH="1">
              <a:off x="735" y="194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07" name="Freeform 112"/>
            <p:cNvSpPr>
              <a:spLocks/>
            </p:cNvSpPr>
            <p:nvPr/>
          </p:nvSpPr>
          <p:spPr bwMode="auto">
            <a:xfrm>
              <a:off x="722" y="1915"/>
              <a:ext cx="13" cy="28"/>
            </a:xfrm>
            <a:custGeom>
              <a:avLst/>
              <a:gdLst>
                <a:gd name="T0" fmla="*/ 1 w 12"/>
                <a:gd name="T1" fmla="*/ 0 h 26"/>
                <a:gd name="T2" fmla="*/ 0 w 12"/>
                <a:gd name="T3" fmla="*/ 3 h 26"/>
                <a:gd name="T4" fmla="*/ 0 w 12"/>
                <a:gd name="T5" fmla="*/ 10 h 26"/>
                <a:gd name="T6" fmla="*/ 0 w 12"/>
                <a:gd name="T7" fmla="*/ 13 h 26"/>
                <a:gd name="T8" fmla="*/ 0 w 12"/>
                <a:gd name="T9" fmla="*/ 16 h 26"/>
                <a:gd name="T10" fmla="*/ 1 w 12"/>
                <a:gd name="T11" fmla="*/ 19 h 26"/>
                <a:gd name="T12" fmla="*/ 1 w 12"/>
                <a:gd name="T13" fmla="*/ 22 h 26"/>
                <a:gd name="T14" fmla="*/ 3 w 12"/>
                <a:gd name="T15" fmla="*/ 26 h 26"/>
                <a:gd name="T16" fmla="*/ 4 w 12"/>
                <a:gd name="T17" fmla="*/ 29 h 26"/>
                <a:gd name="T18" fmla="*/ 9 w 12"/>
                <a:gd name="T19" fmla="*/ 30 h 26"/>
                <a:gd name="T20" fmla="*/ 10 w 12"/>
                <a:gd name="T21" fmla="*/ 31 h 26"/>
                <a:gd name="T22" fmla="*/ 12 w 12"/>
                <a:gd name="T23" fmla="*/ 32 h 26"/>
                <a:gd name="T24" fmla="*/ 15 w 12"/>
                <a:gd name="T25" fmla="*/ 32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26">
                  <a:moveTo>
                    <a:pt x="1" y="0"/>
                  </a:moveTo>
                  <a:lnTo>
                    <a:pt x="0" y="3"/>
                  </a:lnTo>
                  <a:lnTo>
                    <a:pt x="0" y="7"/>
                  </a:lnTo>
                  <a:lnTo>
                    <a:pt x="0" y="10"/>
                  </a:lnTo>
                  <a:lnTo>
                    <a:pt x="0" y="13"/>
                  </a:lnTo>
                  <a:lnTo>
                    <a:pt x="1" y="16"/>
                  </a:lnTo>
                  <a:lnTo>
                    <a:pt x="1" y="18"/>
                  </a:lnTo>
                  <a:lnTo>
                    <a:pt x="3" y="20"/>
                  </a:lnTo>
                  <a:lnTo>
                    <a:pt x="4" y="23"/>
                  </a:lnTo>
                  <a:lnTo>
                    <a:pt x="6" y="24"/>
                  </a:lnTo>
                  <a:lnTo>
                    <a:pt x="7" y="25"/>
                  </a:lnTo>
                  <a:lnTo>
                    <a:pt x="9" y="26"/>
                  </a:lnTo>
                  <a:lnTo>
                    <a:pt x="12"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08" name="Line 113"/>
            <p:cNvSpPr>
              <a:spLocks noChangeShapeType="1"/>
            </p:cNvSpPr>
            <p:nvPr/>
          </p:nvSpPr>
          <p:spPr bwMode="auto">
            <a:xfrm flipV="1">
              <a:off x="729" y="1881"/>
              <a:ext cx="6"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09" name="Freeform 114"/>
            <p:cNvSpPr>
              <a:spLocks/>
            </p:cNvSpPr>
            <p:nvPr/>
          </p:nvSpPr>
          <p:spPr bwMode="auto">
            <a:xfrm>
              <a:off x="735" y="1860"/>
              <a:ext cx="21" cy="21"/>
            </a:xfrm>
            <a:custGeom>
              <a:avLst/>
              <a:gdLst>
                <a:gd name="T0" fmla="*/ 15 w 25"/>
                <a:gd name="T1" fmla="*/ 0 h 26"/>
                <a:gd name="T2" fmla="*/ 13 w 25"/>
                <a:gd name="T3" fmla="*/ 0 h 26"/>
                <a:gd name="T4" fmla="*/ 13 w 25"/>
                <a:gd name="T5" fmla="*/ 1 h 26"/>
                <a:gd name="T6" fmla="*/ 10 w 25"/>
                <a:gd name="T7" fmla="*/ 2 h 26"/>
                <a:gd name="T8" fmla="*/ 9 w 25"/>
                <a:gd name="T9" fmla="*/ 2 h 26"/>
                <a:gd name="T10" fmla="*/ 8 w 25"/>
                <a:gd name="T11" fmla="*/ 3 h 26"/>
                <a:gd name="T12" fmla="*/ 7 w 25"/>
                <a:gd name="T13" fmla="*/ 4 h 26"/>
                <a:gd name="T14" fmla="*/ 6 w 25"/>
                <a:gd name="T15" fmla="*/ 6 h 26"/>
                <a:gd name="T16" fmla="*/ 4 w 25"/>
                <a:gd name="T17" fmla="*/ 7 h 26"/>
                <a:gd name="T18" fmla="*/ 3 w 25"/>
                <a:gd name="T19" fmla="*/ 9 h 26"/>
                <a:gd name="T20" fmla="*/ 3 w 25"/>
                <a:gd name="T21" fmla="*/ 11 h 26"/>
                <a:gd name="T22" fmla="*/ 2 w 25"/>
                <a:gd name="T23" fmla="*/ 12 h 26"/>
                <a:gd name="T24" fmla="*/ 0 w 25"/>
                <a:gd name="T25" fmla="*/ 14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26">
                  <a:moveTo>
                    <a:pt x="25" y="0"/>
                  </a:moveTo>
                  <a:lnTo>
                    <a:pt x="23" y="0"/>
                  </a:lnTo>
                  <a:lnTo>
                    <a:pt x="21" y="1"/>
                  </a:lnTo>
                  <a:lnTo>
                    <a:pt x="17" y="3"/>
                  </a:lnTo>
                  <a:lnTo>
                    <a:pt x="15" y="4"/>
                  </a:lnTo>
                  <a:lnTo>
                    <a:pt x="13" y="6"/>
                  </a:lnTo>
                  <a:lnTo>
                    <a:pt x="11" y="8"/>
                  </a:lnTo>
                  <a:lnTo>
                    <a:pt x="9" y="11"/>
                  </a:lnTo>
                  <a:lnTo>
                    <a:pt x="7" y="13"/>
                  </a:lnTo>
                  <a:lnTo>
                    <a:pt x="5" y="16"/>
                  </a:lnTo>
                  <a:lnTo>
                    <a:pt x="3" y="20"/>
                  </a:lnTo>
                  <a:lnTo>
                    <a:pt x="2" y="23"/>
                  </a:lnTo>
                  <a:lnTo>
                    <a:pt x="0"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10" name="Line 115"/>
            <p:cNvSpPr>
              <a:spLocks noChangeShapeType="1"/>
            </p:cNvSpPr>
            <p:nvPr/>
          </p:nvSpPr>
          <p:spPr bwMode="auto">
            <a:xfrm>
              <a:off x="756" y="1860"/>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11" name="Line 116"/>
            <p:cNvSpPr>
              <a:spLocks noChangeShapeType="1"/>
            </p:cNvSpPr>
            <p:nvPr/>
          </p:nvSpPr>
          <p:spPr bwMode="auto">
            <a:xfrm flipH="1">
              <a:off x="790" y="1812"/>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12" name="Freeform 117"/>
            <p:cNvSpPr>
              <a:spLocks/>
            </p:cNvSpPr>
            <p:nvPr/>
          </p:nvSpPr>
          <p:spPr bwMode="auto">
            <a:xfrm>
              <a:off x="2151" y="1736"/>
              <a:ext cx="55" cy="131"/>
            </a:xfrm>
            <a:custGeom>
              <a:avLst/>
              <a:gdLst>
                <a:gd name="T0" fmla="*/ 28 w 58"/>
                <a:gd name="T1" fmla="*/ 0 h 131"/>
                <a:gd name="T2" fmla="*/ 0 w 58"/>
                <a:gd name="T3" fmla="*/ 131 h 131"/>
                <a:gd name="T4" fmla="*/ 20 w 58"/>
                <a:gd name="T5" fmla="*/ 131 h 131"/>
                <a:gd name="T6" fmla="*/ 22 w 58"/>
                <a:gd name="T7" fmla="*/ 130 h 131"/>
                <a:gd name="T8" fmla="*/ 25 w 58"/>
                <a:gd name="T9" fmla="*/ 130 h 131"/>
                <a:gd name="T10" fmla="*/ 26 w 58"/>
                <a:gd name="T11" fmla="*/ 129 h 131"/>
                <a:gd name="T12" fmla="*/ 27 w 58"/>
                <a:gd name="T13" fmla="*/ 127 h 131"/>
                <a:gd name="T14" fmla="*/ 29 w 58"/>
                <a:gd name="T15" fmla="*/ 125 h 131"/>
                <a:gd name="T16" fmla="*/ 31 w 58"/>
                <a:gd name="T17" fmla="*/ 123 h 131"/>
                <a:gd name="T18" fmla="*/ 34 w 58"/>
                <a:gd name="T19" fmla="*/ 120 h 131"/>
                <a:gd name="T20" fmla="*/ 36 w 58"/>
                <a:gd name="T21" fmla="*/ 118 h 131"/>
                <a:gd name="T22" fmla="*/ 37 w 58"/>
                <a:gd name="T23" fmla="*/ 115 h 131"/>
                <a:gd name="T24" fmla="*/ 39 w 58"/>
                <a:gd name="T25" fmla="*/ 112 h 131"/>
                <a:gd name="T26" fmla="*/ 40 w 58"/>
                <a:gd name="T27" fmla="*/ 108 h 131"/>
                <a:gd name="T28" fmla="*/ 41 w 58"/>
                <a:gd name="T29" fmla="*/ 105 h 131"/>
                <a:gd name="T30" fmla="*/ 48 w 58"/>
                <a:gd name="T31" fmla="*/ 69 h 131"/>
                <a:gd name="T32" fmla="*/ 49 w 58"/>
                <a:gd name="T33" fmla="*/ 65 h 131"/>
                <a:gd name="T34" fmla="*/ 49 w 58"/>
                <a:gd name="T35" fmla="*/ 62 h 131"/>
                <a:gd name="T36" fmla="*/ 49 w 58"/>
                <a:gd name="T37" fmla="*/ 58 h 131"/>
                <a:gd name="T38" fmla="*/ 49 w 58"/>
                <a:gd name="T39" fmla="*/ 56 h 131"/>
                <a:gd name="T40" fmla="*/ 49 w 58"/>
                <a:gd name="T41" fmla="*/ 53 h 131"/>
                <a:gd name="T42" fmla="*/ 48 w 58"/>
                <a:gd name="T43" fmla="*/ 51 h 131"/>
                <a:gd name="T44" fmla="*/ 47 w 58"/>
                <a:gd name="T45" fmla="*/ 49 h 131"/>
                <a:gd name="T46" fmla="*/ 45 w 58"/>
                <a:gd name="T47" fmla="*/ 47 h 131"/>
                <a:gd name="T48" fmla="*/ 44 w 58"/>
                <a:gd name="T49" fmla="*/ 46 h 131"/>
                <a:gd name="T50" fmla="*/ 43 w 58"/>
                <a:gd name="T51" fmla="*/ 45 h 131"/>
                <a:gd name="T52" fmla="*/ 42 w 58"/>
                <a:gd name="T53" fmla="*/ 44 h 131"/>
                <a:gd name="T54" fmla="*/ 40 w 58"/>
                <a:gd name="T55" fmla="*/ 44 h 131"/>
                <a:gd name="T56" fmla="*/ 21 w 58"/>
                <a:gd name="T57" fmla="*/ 44 h 1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 h="131">
                  <a:moveTo>
                    <a:pt x="34" y="0"/>
                  </a:moveTo>
                  <a:lnTo>
                    <a:pt x="0" y="131"/>
                  </a:lnTo>
                  <a:lnTo>
                    <a:pt x="23" y="131"/>
                  </a:lnTo>
                  <a:lnTo>
                    <a:pt x="25" y="130"/>
                  </a:lnTo>
                  <a:lnTo>
                    <a:pt x="28" y="130"/>
                  </a:lnTo>
                  <a:lnTo>
                    <a:pt x="30" y="129"/>
                  </a:lnTo>
                  <a:lnTo>
                    <a:pt x="32" y="127"/>
                  </a:lnTo>
                  <a:lnTo>
                    <a:pt x="35" y="125"/>
                  </a:lnTo>
                  <a:lnTo>
                    <a:pt x="37" y="123"/>
                  </a:lnTo>
                  <a:lnTo>
                    <a:pt x="40" y="120"/>
                  </a:lnTo>
                  <a:lnTo>
                    <a:pt x="42" y="118"/>
                  </a:lnTo>
                  <a:lnTo>
                    <a:pt x="43" y="115"/>
                  </a:lnTo>
                  <a:lnTo>
                    <a:pt x="45" y="112"/>
                  </a:lnTo>
                  <a:lnTo>
                    <a:pt x="46" y="108"/>
                  </a:lnTo>
                  <a:lnTo>
                    <a:pt x="47" y="105"/>
                  </a:lnTo>
                  <a:lnTo>
                    <a:pt x="57" y="69"/>
                  </a:lnTo>
                  <a:lnTo>
                    <a:pt x="58" y="65"/>
                  </a:lnTo>
                  <a:lnTo>
                    <a:pt x="58" y="62"/>
                  </a:lnTo>
                  <a:lnTo>
                    <a:pt x="58" y="58"/>
                  </a:lnTo>
                  <a:lnTo>
                    <a:pt x="58" y="56"/>
                  </a:lnTo>
                  <a:lnTo>
                    <a:pt x="58" y="53"/>
                  </a:lnTo>
                  <a:lnTo>
                    <a:pt x="57" y="51"/>
                  </a:lnTo>
                  <a:lnTo>
                    <a:pt x="56" y="49"/>
                  </a:lnTo>
                  <a:lnTo>
                    <a:pt x="53" y="47"/>
                  </a:lnTo>
                  <a:lnTo>
                    <a:pt x="52" y="46"/>
                  </a:lnTo>
                  <a:lnTo>
                    <a:pt x="50" y="45"/>
                  </a:lnTo>
                  <a:lnTo>
                    <a:pt x="48" y="44"/>
                  </a:lnTo>
                  <a:lnTo>
                    <a:pt x="46" y="44"/>
                  </a:lnTo>
                  <a:lnTo>
                    <a:pt x="24"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13" name="Line 118"/>
            <p:cNvSpPr>
              <a:spLocks noChangeShapeType="1"/>
            </p:cNvSpPr>
            <p:nvPr/>
          </p:nvSpPr>
          <p:spPr bwMode="auto">
            <a:xfrm flipH="1">
              <a:off x="2227" y="1736"/>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14" name="Line 119"/>
            <p:cNvSpPr>
              <a:spLocks noChangeShapeType="1"/>
            </p:cNvSpPr>
            <p:nvPr/>
          </p:nvSpPr>
          <p:spPr bwMode="auto">
            <a:xfrm flipH="1">
              <a:off x="2248" y="1736"/>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15" name="Line 120"/>
            <p:cNvSpPr>
              <a:spLocks noChangeShapeType="1"/>
            </p:cNvSpPr>
            <p:nvPr/>
          </p:nvSpPr>
          <p:spPr bwMode="auto">
            <a:xfrm flipH="1">
              <a:off x="2426" y="249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16" name="Freeform 121"/>
            <p:cNvSpPr>
              <a:spLocks/>
            </p:cNvSpPr>
            <p:nvPr/>
          </p:nvSpPr>
          <p:spPr bwMode="auto">
            <a:xfrm>
              <a:off x="2413" y="2472"/>
              <a:ext cx="13" cy="20"/>
            </a:xfrm>
            <a:custGeom>
              <a:avLst/>
              <a:gdLst>
                <a:gd name="T0" fmla="*/ 1 w 11"/>
                <a:gd name="T1" fmla="*/ 0 h 26"/>
                <a:gd name="T2" fmla="*/ 0 w 11"/>
                <a:gd name="T3" fmla="*/ 2 h 26"/>
                <a:gd name="T4" fmla="*/ 0 w 11"/>
                <a:gd name="T5" fmla="*/ 3 h 26"/>
                <a:gd name="T6" fmla="*/ 0 w 11"/>
                <a:gd name="T7" fmla="*/ 5 h 26"/>
                <a:gd name="T8" fmla="*/ 0 w 11"/>
                <a:gd name="T9" fmla="*/ 6 h 26"/>
                <a:gd name="T10" fmla="*/ 1 w 11"/>
                <a:gd name="T11" fmla="*/ 7 h 26"/>
                <a:gd name="T12" fmla="*/ 1 w 11"/>
                <a:gd name="T13" fmla="*/ 8 h 26"/>
                <a:gd name="T14" fmla="*/ 6 w 11"/>
                <a:gd name="T15" fmla="*/ 9 h 26"/>
                <a:gd name="T16" fmla="*/ 7 w 11"/>
                <a:gd name="T17" fmla="*/ 10 h 26"/>
                <a:gd name="T18" fmla="*/ 8 w 11"/>
                <a:gd name="T19" fmla="*/ 11 h 26"/>
                <a:gd name="T20" fmla="*/ 11 w 11"/>
                <a:gd name="T21" fmla="*/ 12 h 26"/>
                <a:gd name="T22" fmla="*/ 15 w 11"/>
                <a:gd name="T23" fmla="*/ 12 h 26"/>
                <a:gd name="T24" fmla="*/ 18 w 11"/>
                <a:gd name="T25" fmla="*/ 12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26">
                  <a:moveTo>
                    <a:pt x="1" y="0"/>
                  </a:moveTo>
                  <a:lnTo>
                    <a:pt x="0" y="4"/>
                  </a:lnTo>
                  <a:lnTo>
                    <a:pt x="0" y="7"/>
                  </a:lnTo>
                  <a:lnTo>
                    <a:pt x="0" y="10"/>
                  </a:lnTo>
                  <a:lnTo>
                    <a:pt x="0" y="13"/>
                  </a:lnTo>
                  <a:lnTo>
                    <a:pt x="1" y="15"/>
                  </a:lnTo>
                  <a:lnTo>
                    <a:pt x="1" y="18"/>
                  </a:lnTo>
                  <a:lnTo>
                    <a:pt x="3" y="21"/>
                  </a:lnTo>
                  <a:lnTo>
                    <a:pt x="4" y="22"/>
                  </a:lnTo>
                  <a:lnTo>
                    <a:pt x="5" y="24"/>
                  </a:lnTo>
                  <a:lnTo>
                    <a:pt x="7" y="25"/>
                  </a:lnTo>
                  <a:lnTo>
                    <a:pt x="9" y="25"/>
                  </a:lnTo>
                  <a:lnTo>
                    <a:pt x="11"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17" name="Line 122"/>
            <p:cNvSpPr>
              <a:spLocks noChangeShapeType="1"/>
            </p:cNvSpPr>
            <p:nvPr/>
          </p:nvSpPr>
          <p:spPr bwMode="auto">
            <a:xfrm flipV="1">
              <a:off x="2413" y="2437"/>
              <a:ext cx="13"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18" name="Freeform 123"/>
            <p:cNvSpPr>
              <a:spLocks/>
            </p:cNvSpPr>
            <p:nvPr/>
          </p:nvSpPr>
          <p:spPr bwMode="auto">
            <a:xfrm>
              <a:off x="2426" y="2410"/>
              <a:ext cx="21" cy="27"/>
            </a:xfrm>
            <a:custGeom>
              <a:avLst/>
              <a:gdLst>
                <a:gd name="T0" fmla="*/ 15 w 25"/>
                <a:gd name="T1" fmla="*/ 0 h 25"/>
                <a:gd name="T2" fmla="*/ 13 w 25"/>
                <a:gd name="T3" fmla="*/ 0 h 25"/>
                <a:gd name="T4" fmla="*/ 12 w 25"/>
                <a:gd name="T5" fmla="*/ 1 h 25"/>
                <a:gd name="T6" fmla="*/ 10 w 25"/>
                <a:gd name="T7" fmla="*/ 2 h 25"/>
                <a:gd name="T8" fmla="*/ 9 w 25"/>
                <a:gd name="T9" fmla="*/ 3 h 25"/>
                <a:gd name="T10" fmla="*/ 8 w 25"/>
                <a:gd name="T11" fmla="*/ 5 h 25"/>
                <a:gd name="T12" fmla="*/ 7 w 25"/>
                <a:gd name="T13" fmla="*/ 10 h 25"/>
                <a:gd name="T14" fmla="*/ 6 w 25"/>
                <a:gd name="T15" fmla="*/ 12 h 25"/>
                <a:gd name="T16" fmla="*/ 4 w 25"/>
                <a:gd name="T17" fmla="*/ 15 h 25"/>
                <a:gd name="T18" fmla="*/ 3 w 25"/>
                <a:gd name="T19" fmla="*/ 18 h 25"/>
                <a:gd name="T20" fmla="*/ 2 w 25"/>
                <a:gd name="T21" fmla="*/ 23 h 25"/>
                <a:gd name="T22" fmla="*/ 1 w 25"/>
                <a:gd name="T23" fmla="*/ 27 h 25"/>
                <a:gd name="T24" fmla="*/ 0 w 25"/>
                <a:gd name="T25" fmla="*/ 31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25">
                  <a:moveTo>
                    <a:pt x="25" y="0"/>
                  </a:moveTo>
                  <a:lnTo>
                    <a:pt x="23" y="0"/>
                  </a:lnTo>
                  <a:lnTo>
                    <a:pt x="20" y="1"/>
                  </a:lnTo>
                  <a:lnTo>
                    <a:pt x="17" y="2"/>
                  </a:lnTo>
                  <a:lnTo>
                    <a:pt x="15" y="3"/>
                  </a:lnTo>
                  <a:lnTo>
                    <a:pt x="13" y="5"/>
                  </a:lnTo>
                  <a:lnTo>
                    <a:pt x="11" y="7"/>
                  </a:lnTo>
                  <a:lnTo>
                    <a:pt x="9" y="9"/>
                  </a:lnTo>
                  <a:lnTo>
                    <a:pt x="7" y="12"/>
                  </a:lnTo>
                  <a:lnTo>
                    <a:pt x="4" y="15"/>
                  </a:lnTo>
                  <a:lnTo>
                    <a:pt x="2" y="18"/>
                  </a:lnTo>
                  <a:lnTo>
                    <a:pt x="1" y="21"/>
                  </a:lnTo>
                  <a:lnTo>
                    <a:pt x="0"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19" name="Line 124"/>
            <p:cNvSpPr>
              <a:spLocks noChangeShapeType="1"/>
            </p:cNvSpPr>
            <p:nvPr/>
          </p:nvSpPr>
          <p:spPr bwMode="auto">
            <a:xfrm>
              <a:off x="2447" y="2410"/>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20" name="Line 125"/>
            <p:cNvSpPr>
              <a:spLocks noChangeShapeType="1"/>
            </p:cNvSpPr>
            <p:nvPr/>
          </p:nvSpPr>
          <p:spPr bwMode="auto">
            <a:xfrm flipH="1">
              <a:off x="2488" y="2369"/>
              <a:ext cx="7"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21" name="Line 126"/>
            <p:cNvSpPr>
              <a:spLocks noChangeShapeType="1"/>
            </p:cNvSpPr>
            <p:nvPr/>
          </p:nvSpPr>
          <p:spPr bwMode="auto">
            <a:xfrm flipH="1">
              <a:off x="2509" y="2369"/>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22" name="Freeform 127"/>
            <p:cNvSpPr>
              <a:spLocks/>
            </p:cNvSpPr>
            <p:nvPr/>
          </p:nvSpPr>
          <p:spPr bwMode="auto">
            <a:xfrm>
              <a:off x="756" y="2334"/>
              <a:ext cx="7" cy="21"/>
            </a:xfrm>
            <a:custGeom>
              <a:avLst/>
              <a:gdLst>
                <a:gd name="T0" fmla="*/ 1 w 5"/>
                <a:gd name="T1" fmla="*/ 0 h 18"/>
                <a:gd name="T2" fmla="*/ 0 w 5"/>
                <a:gd name="T3" fmla="*/ 2 h 18"/>
                <a:gd name="T4" fmla="*/ 0 w 5"/>
                <a:gd name="T5" fmla="*/ 8 h 18"/>
                <a:gd name="T6" fmla="*/ 0 w 5"/>
                <a:gd name="T7" fmla="*/ 11 h 18"/>
                <a:gd name="T8" fmla="*/ 0 w 5"/>
                <a:gd name="T9" fmla="*/ 15 h 18"/>
                <a:gd name="T10" fmla="*/ 1 w 5"/>
                <a:gd name="T11" fmla="*/ 16 h 18"/>
                <a:gd name="T12" fmla="*/ 1 w 5"/>
                <a:gd name="T13" fmla="*/ 18 h 18"/>
                <a:gd name="T14" fmla="*/ 1 w 5"/>
                <a:gd name="T15" fmla="*/ 19 h 18"/>
                <a:gd name="T16" fmla="*/ 6 w 5"/>
                <a:gd name="T17" fmla="*/ 22 h 18"/>
                <a:gd name="T18" fmla="*/ 11 w 5"/>
                <a:gd name="T19" fmla="*/ 26 h 18"/>
                <a:gd name="T20" fmla="*/ 11 w 5"/>
                <a:gd name="T21" fmla="*/ 27 h 18"/>
                <a:gd name="T22" fmla="*/ 14 w 5"/>
                <a:gd name="T23" fmla="*/ 29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18">
                  <a:moveTo>
                    <a:pt x="1" y="0"/>
                  </a:moveTo>
                  <a:lnTo>
                    <a:pt x="0" y="2"/>
                  </a:lnTo>
                  <a:lnTo>
                    <a:pt x="0" y="5"/>
                  </a:lnTo>
                  <a:lnTo>
                    <a:pt x="0" y="7"/>
                  </a:lnTo>
                  <a:lnTo>
                    <a:pt x="0" y="9"/>
                  </a:lnTo>
                  <a:lnTo>
                    <a:pt x="1" y="10"/>
                  </a:lnTo>
                  <a:lnTo>
                    <a:pt x="1" y="11"/>
                  </a:lnTo>
                  <a:lnTo>
                    <a:pt x="1" y="12"/>
                  </a:lnTo>
                  <a:lnTo>
                    <a:pt x="2" y="14"/>
                  </a:lnTo>
                  <a:lnTo>
                    <a:pt x="4" y="16"/>
                  </a:lnTo>
                  <a:lnTo>
                    <a:pt x="4" y="17"/>
                  </a:lnTo>
                  <a:lnTo>
                    <a:pt x="5" y="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23" name="Freeform 128"/>
            <p:cNvSpPr>
              <a:spLocks/>
            </p:cNvSpPr>
            <p:nvPr/>
          </p:nvSpPr>
          <p:spPr bwMode="auto">
            <a:xfrm>
              <a:off x="722" y="2266"/>
              <a:ext cx="55" cy="89"/>
            </a:xfrm>
            <a:custGeom>
              <a:avLst/>
              <a:gdLst>
                <a:gd name="T0" fmla="*/ 55 w 55"/>
                <a:gd name="T1" fmla="*/ 9 h 87"/>
                <a:gd name="T2" fmla="*/ 55 w 55"/>
                <a:gd name="T3" fmla="*/ 6 h 87"/>
                <a:gd name="T4" fmla="*/ 53 w 55"/>
                <a:gd name="T5" fmla="*/ 3 h 87"/>
                <a:gd name="T6" fmla="*/ 53 w 55"/>
                <a:gd name="T7" fmla="*/ 1 h 87"/>
                <a:gd name="T8" fmla="*/ 51 w 55"/>
                <a:gd name="T9" fmla="*/ 0 h 87"/>
                <a:gd name="T10" fmla="*/ 49 w 55"/>
                <a:gd name="T11" fmla="*/ 0 h 87"/>
                <a:gd name="T12" fmla="*/ 41 w 55"/>
                <a:gd name="T13" fmla="*/ 0 h 87"/>
                <a:gd name="T14" fmla="*/ 35 w 55"/>
                <a:gd name="T15" fmla="*/ 0 h 87"/>
                <a:gd name="T16" fmla="*/ 30 w 55"/>
                <a:gd name="T17" fmla="*/ 1 h 87"/>
                <a:gd name="T18" fmla="*/ 27 w 55"/>
                <a:gd name="T19" fmla="*/ 2 h 87"/>
                <a:gd name="T20" fmla="*/ 24 w 55"/>
                <a:gd name="T21" fmla="*/ 4 h 87"/>
                <a:gd name="T22" fmla="*/ 19 w 55"/>
                <a:gd name="T23" fmla="*/ 9 h 87"/>
                <a:gd name="T24" fmla="*/ 17 w 55"/>
                <a:gd name="T25" fmla="*/ 12 h 87"/>
                <a:gd name="T26" fmla="*/ 12 w 55"/>
                <a:gd name="T27" fmla="*/ 20 h 87"/>
                <a:gd name="T28" fmla="*/ 10 w 55"/>
                <a:gd name="T29" fmla="*/ 28 h 87"/>
                <a:gd name="T30" fmla="*/ 5 w 55"/>
                <a:gd name="T31" fmla="*/ 49 h 87"/>
                <a:gd name="T32" fmla="*/ 1 w 55"/>
                <a:gd name="T33" fmla="*/ 63 h 87"/>
                <a:gd name="T34" fmla="*/ 0 w 55"/>
                <a:gd name="T35" fmla="*/ 73 h 87"/>
                <a:gd name="T36" fmla="*/ 0 w 55"/>
                <a:gd name="T37" fmla="*/ 77 h 87"/>
                <a:gd name="T38" fmla="*/ 0 w 55"/>
                <a:gd name="T39" fmla="*/ 80 h 87"/>
                <a:gd name="T40" fmla="*/ 1 w 55"/>
                <a:gd name="T41" fmla="*/ 84 h 87"/>
                <a:gd name="T42" fmla="*/ 2 w 55"/>
                <a:gd name="T43" fmla="*/ 88 h 87"/>
                <a:gd name="T44" fmla="*/ 4 w 55"/>
                <a:gd name="T45" fmla="*/ 90 h 87"/>
                <a:gd name="T46" fmla="*/ 7 w 55"/>
                <a:gd name="T47" fmla="*/ 92 h 87"/>
                <a:gd name="T48" fmla="*/ 11 w 55"/>
                <a:gd name="T49" fmla="*/ 93 h 87"/>
                <a:gd name="T50" fmla="*/ 14 w 55"/>
                <a:gd name="T51" fmla="*/ 93 h 87"/>
                <a:gd name="T52" fmla="*/ 22 w 55"/>
                <a:gd name="T53" fmla="*/ 93 h 87"/>
                <a:gd name="T54" fmla="*/ 25 w 55"/>
                <a:gd name="T55" fmla="*/ 93 h 87"/>
                <a:gd name="T56" fmla="*/ 28 w 55"/>
                <a:gd name="T57" fmla="*/ 92 h 87"/>
                <a:gd name="T58" fmla="*/ 31 w 55"/>
                <a:gd name="T59" fmla="*/ 90 h 87"/>
                <a:gd name="T60" fmla="*/ 34 w 55"/>
                <a:gd name="T61" fmla="*/ 87 h 87"/>
                <a:gd name="T62" fmla="*/ 36 w 55"/>
                <a:gd name="T63" fmla="*/ 84 h 87"/>
                <a:gd name="T64" fmla="*/ 38 w 55"/>
                <a:gd name="T65" fmla="*/ 80 h 87"/>
                <a:gd name="T66" fmla="*/ 40 w 55"/>
                <a:gd name="T67" fmla="*/ 74 h 87"/>
                <a:gd name="T68" fmla="*/ 43 w 55"/>
                <a:gd name="T69" fmla="*/ 57 h 87"/>
                <a:gd name="T70" fmla="*/ 51 w 55"/>
                <a:gd name="T71" fmla="*/ 28 h 87"/>
                <a:gd name="T72" fmla="*/ 55 w 55"/>
                <a:gd name="T73" fmla="*/ 12 h 8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5" h="87">
                  <a:moveTo>
                    <a:pt x="55" y="12"/>
                  </a:moveTo>
                  <a:lnTo>
                    <a:pt x="55" y="9"/>
                  </a:lnTo>
                  <a:lnTo>
                    <a:pt x="55" y="8"/>
                  </a:lnTo>
                  <a:lnTo>
                    <a:pt x="55" y="6"/>
                  </a:lnTo>
                  <a:lnTo>
                    <a:pt x="54" y="4"/>
                  </a:lnTo>
                  <a:lnTo>
                    <a:pt x="53" y="3"/>
                  </a:lnTo>
                  <a:lnTo>
                    <a:pt x="53" y="2"/>
                  </a:lnTo>
                  <a:lnTo>
                    <a:pt x="53" y="1"/>
                  </a:lnTo>
                  <a:lnTo>
                    <a:pt x="52" y="1"/>
                  </a:lnTo>
                  <a:lnTo>
                    <a:pt x="51" y="0"/>
                  </a:lnTo>
                  <a:lnTo>
                    <a:pt x="50" y="0"/>
                  </a:lnTo>
                  <a:lnTo>
                    <a:pt x="49" y="0"/>
                  </a:lnTo>
                  <a:lnTo>
                    <a:pt x="45" y="0"/>
                  </a:lnTo>
                  <a:lnTo>
                    <a:pt x="41" y="0"/>
                  </a:lnTo>
                  <a:lnTo>
                    <a:pt x="38" y="0"/>
                  </a:lnTo>
                  <a:lnTo>
                    <a:pt x="35" y="0"/>
                  </a:lnTo>
                  <a:lnTo>
                    <a:pt x="33" y="1"/>
                  </a:lnTo>
                  <a:lnTo>
                    <a:pt x="30" y="1"/>
                  </a:lnTo>
                  <a:lnTo>
                    <a:pt x="29" y="2"/>
                  </a:lnTo>
                  <a:lnTo>
                    <a:pt x="27" y="2"/>
                  </a:lnTo>
                  <a:lnTo>
                    <a:pt x="26" y="3"/>
                  </a:lnTo>
                  <a:lnTo>
                    <a:pt x="24" y="4"/>
                  </a:lnTo>
                  <a:lnTo>
                    <a:pt x="22" y="6"/>
                  </a:lnTo>
                  <a:lnTo>
                    <a:pt x="19" y="9"/>
                  </a:lnTo>
                  <a:lnTo>
                    <a:pt x="18" y="10"/>
                  </a:lnTo>
                  <a:lnTo>
                    <a:pt x="17" y="12"/>
                  </a:lnTo>
                  <a:lnTo>
                    <a:pt x="13" y="18"/>
                  </a:lnTo>
                  <a:lnTo>
                    <a:pt x="12" y="20"/>
                  </a:lnTo>
                  <a:lnTo>
                    <a:pt x="11" y="21"/>
                  </a:lnTo>
                  <a:lnTo>
                    <a:pt x="10" y="25"/>
                  </a:lnTo>
                  <a:lnTo>
                    <a:pt x="9" y="32"/>
                  </a:lnTo>
                  <a:lnTo>
                    <a:pt x="5" y="46"/>
                  </a:lnTo>
                  <a:lnTo>
                    <a:pt x="3" y="53"/>
                  </a:lnTo>
                  <a:lnTo>
                    <a:pt x="1" y="60"/>
                  </a:lnTo>
                  <a:lnTo>
                    <a:pt x="1" y="64"/>
                  </a:lnTo>
                  <a:lnTo>
                    <a:pt x="0" y="67"/>
                  </a:lnTo>
                  <a:lnTo>
                    <a:pt x="0" y="69"/>
                  </a:lnTo>
                  <a:lnTo>
                    <a:pt x="0" y="71"/>
                  </a:lnTo>
                  <a:lnTo>
                    <a:pt x="0" y="72"/>
                  </a:lnTo>
                  <a:lnTo>
                    <a:pt x="0" y="74"/>
                  </a:lnTo>
                  <a:lnTo>
                    <a:pt x="1" y="76"/>
                  </a:lnTo>
                  <a:lnTo>
                    <a:pt x="1" y="78"/>
                  </a:lnTo>
                  <a:lnTo>
                    <a:pt x="2" y="80"/>
                  </a:lnTo>
                  <a:lnTo>
                    <a:pt x="2" y="82"/>
                  </a:lnTo>
                  <a:lnTo>
                    <a:pt x="3" y="83"/>
                  </a:lnTo>
                  <a:lnTo>
                    <a:pt x="4" y="84"/>
                  </a:lnTo>
                  <a:lnTo>
                    <a:pt x="6" y="85"/>
                  </a:lnTo>
                  <a:lnTo>
                    <a:pt x="7" y="86"/>
                  </a:lnTo>
                  <a:lnTo>
                    <a:pt x="9" y="87"/>
                  </a:lnTo>
                  <a:lnTo>
                    <a:pt x="11" y="87"/>
                  </a:lnTo>
                  <a:lnTo>
                    <a:pt x="12" y="87"/>
                  </a:lnTo>
                  <a:lnTo>
                    <a:pt x="14" y="87"/>
                  </a:lnTo>
                  <a:lnTo>
                    <a:pt x="18" y="87"/>
                  </a:lnTo>
                  <a:lnTo>
                    <a:pt x="22" y="87"/>
                  </a:lnTo>
                  <a:lnTo>
                    <a:pt x="23" y="87"/>
                  </a:lnTo>
                  <a:lnTo>
                    <a:pt x="25" y="87"/>
                  </a:lnTo>
                  <a:lnTo>
                    <a:pt x="27" y="87"/>
                  </a:lnTo>
                  <a:lnTo>
                    <a:pt x="28" y="86"/>
                  </a:lnTo>
                  <a:lnTo>
                    <a:pt x="30" y="85"/>
                  </a:lnTo>
                  <a:lnTo>
                    <a:pt x="31" y="84"/>
                  </a:lnTo>
                  <a:lnTo>
                    <a:pt x="33" y="82"/>
                  </a:lnTo>
                  <a:lnTo>
                    <a:pt x="34" y="81"/>
                  </a:lnTo>
                  <a:lnTo>
                    <a:pt x="35" y="80"/>
                  </a:lnTo>
                  <a:lnTo>
                    <a:pt x="36" y="78"/>
                  </a:lnTo>
                  <a:lnTo>
                    <a:pt x="37" y="76"/>
                  </a:lnTo>
                  <a:lnTo>
                    <a:pt x="38" y="74"/>
                  </a:lnTo>
                  <a:lnTo>
                    <a:pt x="39" y="71"/>
                  </a:lnTo>
                  <a:lnTo>
                    <a:pt x="40" y="68"/>
                  </a:lnTo>
                  <a:lnTo>
                    <a:pt x="42" y="60"/>
                  </a:lnTo>
                  <a:lnTo>
                    <a:pt x="43" y="54"/>
                  </a:lnTo>
                  <a:lnTo>
                    <a:pt x="47" y="39"/>
                  </a:lnTo>
                  <a:lnTo>
                    <a:pt x="51" y="25"/>
                  </a:lnTo>
                  <a:lnTo>
                    <a:pt x="53" y="19"/>
                  </a:lnTo>
                  <a:lnTo>
                    <a:pt x="55" y="1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24" name="Line 129"/>
            <p:cNvSpPr>
              <a:spLocks noChangeShapeType="1"/>
            </p:cNvSpPr>
            <p:nvPr/>
          </p:nvSpPr>
          <p:spPr bwMode="auto">
            <a:xfrm>
              <a:off x="344" y="2204"/>
              <a:ext cx="9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25" name="Line 130"/>
            <p:cNvSpPr>
              <a:spLocks noChangeShapeType="1"/>
            </p:cNvSpPr>
            <p:nvPr/>
          </p:nvSpPr>
          <p:spPr bwMode="auto">
            <a:xfrm flipV="1">
              <a:off x="1718" y="1008"/>
              <a:ext cx="0" cy="8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26" name="Freeform 131"/>
            <p:cNvSpPr>
              <a:spLocks/>
            </p:cNvSpPr>
            <p:nvPr/>
          </p:nvSpPr>
          <p:spPr bwMode="auto">
            <a:xfrm>
              <a:off x="2639" y="3042"/>
              <a:ext cx="69" cy="69"/>
            </a:xfrm>
            <a:custGeom>
              <a:avLst/>
              <a:gdLst>
                <a:gd name="T0" fmla="*/ 0 w 71"/>
                <a:gd name="T1" fmla="*/ 0 h 66"/>
                <a:gd name="T2" fmla="*/ 17 w 71"/>
                <a:gd name="T3" fmla="*/ 75 h 66"/>
                <a:gd name="T4" fmla="*/ 65 w 71"/>
                <a:gd name="T5" fmla="*/ 0 h 66"/>
                <a:gd name="T6" fmla="*/ 0 60000 65536"/>
                <a:gd name="T7" fmla="*/ 0 60000 65536"/>
                <a:gd name="T8" fmla="*/ 0 60000 65536"/>
              </a:gdLst>
              <a:ahLst/>
              <a:cxnLst>
                <a:cxn ang="T6">
                  <a:pos x="T0" y="T1"/>
                </a:cxn>
                <a:cxn ang="T7">
                  <a:pos x="T2" y="T3"/>
                </a:cxn>
                <a:cxn ang="T8">
                  <a:pos x="T4" y="T5"/>
                </a:cxn>
              </a:cxnLst>
              <a:rect l="0" t="0" r="r" b="b"/>
              <a:pathLst>
                <a:path w="71" h="66">
                  <a:moveTo>
                    <a:pt x="0" y="0"/>
                  </a:moveTo>
                  <a:lnTo>
                    <a:pt x="18" y="66"/>
                  </a:lnTo>
                  <a:lnTo>
                    <a:pt x="7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27" name="Line 132"/>
            <p:cNvSpPr>
              <a:spLocks noChangeShapeType="1"/>
            </p:cNvSpPr>
            <p:nvPr/>
          </p:nvSpPr>
          <p:spPr bwMode="auto">
            <a:xfrm flipH="1">
              <a:off x="2639" y="3111"/>
              <a:ext cx="14"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28" name="Line 133"/>
            <p:cNvSpPr>
              <a:spLocks noChangeShapeType="1"/>
            </p:cNvSpPr>
            <p:nvPr/>
          </p:nvSpPr>
          <p:spPr bwMode="auto">
            <a:xfrm>
              <a:off x="1897" y="1372"/>
              <a:ext cx="481" cy="109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29" name="Line 134"/>
            <p:cNvSpPr>
              <a:spLocks noChangeShapeType="1"/>
            </p:cNvSpPr>
            <p:nvPr/>
          </p:nvSpPr>
          <p:spPr bwMode="auto">
            <a:xfrm flipH="1">
              <a:off x="687" y="1372"/>
              <a:ext cx="12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0" name="Line 135"/>
            <p:cNvSpPr>
              <a:spLocks noChangeShapeType="1"/>
            </p:cNvSpPr>
            <p:nvPr/>
          </p:nvSpPr>
          <p:spPr bwMode="auto">
            <a:xfrm flipH="1">
              <a:off x="1498" y="2465"/>
              <a:ext cx="88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1" name="Line 136"/>
            <p:cNvSpPr>
              <a:spLocks noChangeShapeType="1"/>
            </p:cNvSpPr>
            <p:nvPr/>
          </p:nvSpPr>
          <p:spPr bwMode="auto">
            <a:xfrm flipH="1" flipV="1">
              <a:off x="687" y="1372"/>
              <a:ext cx="811" cy="109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2" name="Line 137"/>
            <p:cNvSpPr>
              <a:spLocks noChangeShapeType="1"/>
            </p:cNvSpPr>
            <p:nvPr/>
          </p:nvSpPr>
          <p:spPr bwMode="auto">
            <a:xfrm>
              <a:off x="687" y="1372"/>
              <a:ext cx="1100" cy="47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3" name="Line 138"/>
            <p:cNvSpPr>
              <a:spLocks noChangeShapeType="1"/>
            </p:cNvSpPr>
            <p:nvPr/>
          </p:nvSpPr>
          <p:spPr bwMode="auto">
            <a:xfrm flipH="1">
              <a:off x="1498" y="1846"/>
              <a:ext cx="289" cy="61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4" name="Line 139"/>
            <p:cNvSpPr>
              <a:spLocks noChangeShapeType="1"/>
            </p:cNvSpPr>
            <p:nvPr/>
          </p:nvSpPr>
          <p:spPr bwMode="auto">
            <a:xfrm>
              <a:off x="1787" y="1846"/>
              <a:ext cx="3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5" name="Line 140"/>
            <p:cNvSpPr>
              <a:spLocks noChangeShapeType="1"/>
            </p:cNvSpPr>
            <p:nvPr/>
          </p:nvSpPr>
          <p:spPr bwMode="auto">
            <a:xfrm flipV="1">
              <a:off x="687" y="1372"/>
              <a:ext cx="0" cy="10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6" name="Line 141"/>
            <p:cNvSpPr>
              <a:spLocks noChangeShapeType="1"/>
            </p:cNvSpPr>
            <p:nvPr/>
          </p:nvSpPr>
          <p:spPr bwMode="auto">
            <a:xfrm flipV="1">
              <a:off x="1498" y="2465"/>
              <a:ext cx="0" cy="4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7" name="Line 142"/>
            <p:cNvSpPr>
              <a:spLocks noChangeShapeType="1"/>
            </p:cNvSpPr>
            <p:nvPr/>
          </p:nvSpPr>
          <p:spPr bwMode="auto">
            <a:xfrm flipV="1">
              <a:off x="1787" y="1846"/>
              <a:ext cx="0" cy="7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8" name="Line 143"/>
            <p:cNvSpPr>
              <a:spLocks noChangeShapeType="1"/>
            </p:cNvSpPr>
            <p:nvPr/>
          </p:nvSpPr>
          <p:spPr bwMode="auto">
            <a:xfrm flipH="1">
              <a:off x="1498" y="2595"/>
              <a:ext cx="289" cy="2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39" name="Line 144"/>
            <p:cNvSpPr>
              <a:spLocks noChangeShapeType="1"/>
            </p:cNvSpPr>
            <p:nvPr/>
          </p:nvSpPr>
          <p:spPr bwMode="auto">
            <a:xfrm flipH="1" flipV="1">
              <a:off x="687" y="2389"/>
              <a:ext cx="811" cy="48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0" name="Line 145"/>
            <p:cNvSpPr>
              <a:spLocks noChangeShapeType="1"/>
            </p:cNvSpPr>
            <p:nvPr/>
          </p:nvSpPr>
          <p:spPr bwMode="auto">
            <a:xfrm>
              <a:off x="687" y="2389"/>
              <a:ext cx="1100" cy="20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1" name="Line 146"/>
            <p:cNvSpPr>
              <a:spLocks noChangeShapeType="1"/>
            </p:cNvSpPr>
            <p:nvPr/>
          </p:nvSpPr>
          <p:spPr bwMode="auto">
            <a:xfrm flipH="1" flipV="1">
              <a:off x="502" y="1193"/>
              <a:ext cx="185" cy="1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2" name="Line 147"/>
            <p:cNvSpPr>
              <a:spLocks noChangeShapeType="1"/>
            </p:cNvSpPr>
            <p:nvPr/>
          </p:nvSpPr>
          <p:spPr bwMode="auto">
            <a:xfrm flipH="1" flipV="1">
              <a:off x="832" y="1798"/>
              <a:ext cx="666" cy="6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3" name="Line 148"/>
            <p:cNvSpPr>
              <a:spLocks noChangeShapeType="1"/>
            </p:cNvSpPr>
            <p:nvPr/>
          </p:nvSpPr>
          <p:spPr bwMode="auto">
            <a:xfrm flipH="1" flipV="1">
              <a:off x="1395" y="1455"/>
              <a:ext cx="392" cy="3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4" name="Line 149"/>
            <p:cNvSpPr>
              <a:spLocks noChangeShapeType="1"/>
            </p:cNvSpPr>
            <p:nvPr/>
          </p:nvSpPr>
          <p:spPr bwMode="auto">
            <a:xfrm>
              <a:off x="502" y="1193"/>
              <a:ext cx="893" cy="26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5" name="Line 150"/>
            <p:cNvSpPr>
              <a:spLocks noChangeShapeType="1"/>
            </p:cNvSpPr>
            <p:nvPr/>
          </p:nvSpPr>
          <p:spPr bwMode="auto">
            <a:xfrm flipH="1">
              <a:off x="1182" y="1455"/>
              <a:ext cx="213" cy="13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6" name="Line 151"/>
            <p:cNvSpPr>
              <a:spLocks noChangeShapeType="1"/>
            </p:cNvSpPr>
            <p:nvPr/>
          </p:nvSpPr>
          <p:spPr bwMode="auto">
            <a:xfrm flipH="1" flipV="1">
              <a:off x="502" y="1193"/>
              <a:ext cx="330" cy="60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7" name="Line 152"/>
            <p:cNvSpPr>
              <a:spLocks noChangeShapeType="1"/>
            </p:cNvSpPr>
            <p:nvPr/>
          </p:nvSpPr>
          <p:spPr bwMode="auto">
            <a:xfrm flipH="1">
              <a:off x="832" y="1730"/>
              <a:ext cx="116" cy="6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8" name="Line 153"/>
            <p:cNvSpPr>
              <a:spLocks noChangeShapeType="1"/>
            </p:cNvSpPr>
            <p:nvPr/>
          </p:nvSpPr>
          <p:spPr bwMode="auto">
            <a:xfrm flipH="1">
              <a:off x="1141" y="1585"/>
              <a:ext cx="41"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49" name="Line 154"/>
            <p:cNvSpPr>
              <a:spLocks noChangeShapeType="1"/>
            </p:cNvSpPr>
            <p:nvPr/>
          </p:nvSpPr>
          <p:spPr bwMode="auto">
            <a:xfrm flipH="1">
              <a:off x="1072" y="1620"/>
              <a:ext cx="55"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50" name="Line 155"/>
            <p:cNvSpPr>
              <a:spLocks noChangeShapeType="1"/>
            </p:cNvSpPr>
            <p:nvPr/>
          </p:nvSpPr>
          <p:spPr bwMode="auto">
            <a:xfrm flipH="1">
              <a:off x="1003" y="1661"/>
              <a:ext cx="55"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51" name="Line 156"/>
            <p:cNvSpPr>
              <a:spLocks noChangeShapeType="1"/>
            </p:cNvSpPr>
            <p:nvPr/>
          </p:nvSpPr>
          <p:spPr bwMode="auto">
            <a:xfrm flipH="1">
              <a:off x="948" y="1702"/>
              <a:ext cx="42"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52" name="Line 157"/>
            <p:cNvSpPr>
              <a:spLocks noChangeShapeType="1"/>
            </p:cNvSpPr>
            <p:nvPr/>
          </p:nvSpPr>
          <p:spPr bwMode="auto">
            <a:xfrm flipH="1">
              <a:off x="1622" y="2204"/>
              <a:ext cx="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53" name="Line 158"/>
            <p:cNvSpPr>
              <a:spLocks noChangeShapeType="1"/>
            </p:cNvSpPr>
            <p:nvPr/>
          </p:nvSpPr>
          <p:spPr bwMode="auto">
            <a:xfrm flipV="1">
              <a:off x="1718" y="1998"/>
              <a:ext cx="0" cy="2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54" name="Line 159"/>
            <p:cNvSpPr>
              <a:spLocks noChangeShapeType="1"/>
            </p:cNvSpPr>
            <p:nvPr/>
          </p:nvSpPr>
          <p:spPr bwMode="auto">
            <a:xfrm flipV="1">
              <a:off x="1650" y="2266"/>
              <a:ext cx="13"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55" name="Freeform 160"/>
            <p:cNvSpPr>
              <a:spLocks/>
            </p:cNvSpPr>
            <p:nvPr/>
          </p:nvSpPr>
          <p:spPr bwMode="auto">
            <a:xfrm>
              <a:off x="1663" y="2231"/>
              <a:ext cx="62" cy="35"/>
            </a:xfrm>
            <a:custGeom>
              <a:avLst/>
              <a:gdLst>
                <a:gd name="T0" fmla="*/ 64 w 60"/>
                <a:gd name="T1" fmla="*/ 31 h 37"/>
                <a:gd name="T2" fmla="*/ 65 w 60"/>
                <a:gd name="T3" fmla="*/ 26 h 37"/>
                <a:gd name="T4" fmla="*/ 66 w 60"/>
                <a:gd name="T5" fmla="*/ 25 h 37"/>
                <a:gd name="T6" fmla="*/ 66 w 60"/>
                <a:gd name="T7" fmla="*/ 22 h 37"/>
                <a:gd name="T8" fmla="*/ 66 w 60"/>
                <a:gd name="T9" fmla="*/ 19 h 37"/>
                <a:gd name="T10" fmla="*/ 65 w 60"/>
                <a:gd name="T11" fmla="*/ 16 h 37"/>
                <a:gd name="T12" fmla="*/ 65 w 60"/>
                <a:gd name="T13" fmla="*/ 12 h 37"/>
                <a:gd name="T14" fmla="*/ 63 w 60"/>
                <a:gd name="T15" fmla="*/ 9 h 37"/>
                <a:gd name="T16" fmla="*/ 62 w 60"/>
                <a:gd name="T17" fmla="*/ 9 h 37"/>
                <a:gd name="T18" fmla="*/ 61 w 60"/>
                <a:gd name="T19" fmla="*/ 7 h 37"/>
                <a:gd name="T20" fmla="*/ 58 w 60"/>
                <a:gd name="T21" fmla="*/ 5 h 37"/>
                <a:gd name="T22" fmla="*/ 56 w 60"/>
                <a:gd name="T23" fmla="*/ 4 h 37"/>
                <a:gd name="T24" fmla="*/ 53 w 60"/>
                <a:gd name="T25" fmla="*/ 2 h 37"/>
                <a:gd name="T26" fmla="*/ 51 w 60"/>
                <a:gd name="T27" fmla="*/ 0 h 37"/>
                <a:gd name="T28" fmla="*/ 45 w 60"/>
                <a:gd name="T29" fmla="*/ 0 h 37"/>
                <a:gd name="T30" fmla="*/ 42 w 60"/>
                <a:gd name="T31" fmla="*/ 0 h 37"/>
                <a:gd name="T32" fmla="*/ 38 w 60"/>
                <a:gd name="T33" fmla="*/ 0 h 37"/>
                <a:gd name="T34" fmla="*/ 35 w 60"/>
                <a:gd name="T35" fmla="*/ 0 h 37"/>
                <a:gd name="T36" fmla="*/ 32 w 60"/>
                <a:gd name="T37" fmla="*/ 2 h 37"/>
                <a:gd name="T38" fmla="*/ 29 w 60"/>
                <a:gd name="T39" fmla="*/ 4 h 37"/>
                <a:gd name="T40" fmla="*/ 26 w 60"/>
                <a:gd name="T41" fmla="*/ 5 h 37"/>
                <a:gd name="T42" fmla="*/ 22 w 60"/>
                <a:gd name="T43" fmla="*/ 7 h 37"/>
                <a:gd name="T44" fmla="*/ 20 w 60"/>
                <a:gd name="T45" fmla="*/ 9 h 37"/>
                <a:gd name="T46" fmla="*/ 14 w 60"/>
                <a:gd name="T47" fmla="*/ 9 h 37"/>
                <a:gd name="T48" fmla="*/ 11 w 60"/>
                <a:gd name="T49" fmla="*/ 12 h 37"/>
                <a:gd name="T50" fmla="*/ 9 w 60"/>
                <a:gd name="T51" fmla="*/ 16 h 37"/>
                <a:gd name="T52" fmla="*/ 7 w 60"/>
                <a:gd name="T53" fmla="*/ 19 h 37"/>
                <a:gd name="T54" fmla="*/ 4 w 60"/>
                <a:gd name="T55" fmla="*/ 22 h 37"/>
                <a:gd name="T56" fmla="*/ 2 w 60"/>
                <a:gd name="T57" fmla="*/ 25 h 37"/>
                <a:gd name="T58" fmla="*/ 1 w 60"/>
                <a:gd name="T59" fmla="*/ 26 h 37"/>
                <a:gd name="T60" fmla="*/ 0 w 60"/>
                <a:gd name="T61" fmla="*/ 31 h 3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0" h="37">
                  <a:moveTo>
                    <a:pt x="58" y="37"/>
                  </a:moveTo>
                  <a:lnTo>
                    <a:pt x="59" y="32"/>
                  </a:lnTo>
                  <a:lnTo>
                    <a:pt x="60" y="29"/>
                  </a:lnTo>
                  <a:lnTo>
                    <a:pt x="60" y="25"/>
                  </a:lnTo>
                  <a:lnTo>
                    <a:pt x="60" y="22"/>
                  </a:lnTo>
                  <a:lnTo>
                    <a:pt x="59" y="19"/>
                  </a:lnTo>
                  <a:lnTo>
                    <a:pt x="59" y="15"/>
                  </a:lnTo>
                  <a:lnTo>
                    <a:pt x="57" y="12"/>
                  </a:lnTo>
                  <a:lnTo>
                    <a:pt x="56" y="9"/>
                  </a:lnTo>
                  <a:lnTo>
                    <a:pt x="55" y="7"/>
                  </a:lnTo>
                  <a:lnTo>
                    <a:pt x="52" y="5"/>
                  </a:lnTo>
                  <a:lnTo>
                    <a:pt x="50" y="4"/>
                  </a:lnTo>
                  <a:lnTo>
                    <a:pt x="47" y="2"/>
                  </a:lnTo>
                  <a:lnTo>
                    <a:pt x="45" y="0"/>
                  </a:lnTo>
                  <a:lnTo>
                    <a:pt x="42" y="0"/>
                  </a:lnTo>
                  <a:lnTo>
                    <a:pt x="39" y="0"/>
                  </a:lnTo>
                  <a:lnTo>
                    <a:pt x="35" y="0"/>
                  </a:lnTo>
                  <a:lnTo>
                    <a:pt x="32" y="0"/>
                  </a:lnTo>
                  <a:lnTo>
                    <a:pt x="29" y="2"/>
                  </a:lnTo>
                  <a:lnTo>
                    <a:pt x="26" y="4"/>
                  </a:lnTo>
                  <a:lnTo>
                    <a:pt x="23" y="5"/>
                  </a:lnTo>
                  <a:lnTo>
                    <a:pt x="19" y="7"/>
                  </a:lnTo>
                  <a:lnTo>
                    <a:pt x="17" y="9"/>
                  </a:lnTo>
                  <a:lnTo>
                    <a:pt x="14" y="12"/>
                  </a:lnTo>
                  <a:lnTo>
                    <a:pt x="11" y="15"/>
                  </a:lnTo>
                  <a:lnTo>
                    <a:pt x="9" y="19"/>
                  </a:lnTo>
                  <a:lnTo>
                    <a:pt x="7" y="22"/>
                  </a:lnTo>
                  <a:lnTo>
                    <a:pt x="4" y="25"/>
                  </a:lnTo>
                  <a:lnTo>
                    <a:pt x="2" y="29"/>
                  </a:lnTo>
                  <a:lnTo>
                    <a:pt x="1" y="32"/>
                  </a:lnTo>
                  <a:lnTo>
                    <a:pt x="0"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556" name="Line 161"/>
            <p:cNvSpPr>
              <a:spLocks noChangeShapeType="1"/>
            </p:cNvSpPr>
            <p:nvPr/>
          </p:nvSpPr>
          <p:spPr bwMode="auto">
            <a:xfrm flipH="1">
              <a:off x="1711" y="2266"/>
              <a:ext cx="14"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557" name="Freeform 162"/>
            <p:cNvSpPr>
              <a:spLocks/>
            </p:cNvSpPr>
            <p:nvPr/>
          </p:nvSpPr>
          <p:spPr bwMode="auto">
            <a:xfrm>
              <a:off x="1650" y="2321"/>
              <a:ext cx="61" cy="34"/>
            </a:xfrm>
            <a:custGeom>
              <a:avLst/>
              <a:gdLst>
                <a:gd name="T0" fmla="*/ 1 w 60"/>
                <a:gd name="T1" fmla="*/ 0 h 36"/>
                <a:gd name="T2" fmla="*/ 0 w 60"/>
                <a:gd name="T3" fmla="*/ 4 h 36"/>
                <a:gd name="T4" fmla="*/ 0 w 60"/>
                <a:gd name="T5" fmla="*/ 8 h 36"/>
                <a:gd name="T6" fmla="*/ 0 w 60"/>
                <a:gd name="T7" fmla="*/ 9 h 36"/>
                <a:gd name="T8" fmla="*/ 0 w 60"/>
                <a:gd name="T9" fmla="*/ 12 h 36"/>
                <a:gd name="T10" fmla="*/ 0 w 60"/>
                <a:gd name="T11" fmla="*/ 15 h 36"/>
                <a:gd name="T12" fmla="*/ 1 w 60"/>
                <a:gd name="T13" fmla="*/ 18 h 36"/>
                <a:gd name="T14" fmla="*/ 2 w 60"/>
                <a:gd name="T15" fmla="*/ 22 h 36"/>
                <a:gd name="T16" fmla="*/ 3 w 60"/>
                <a:gd name="T17" fmla="*/ 24 h 36"/>
                <a:gd name="T18" fmla="*/ 5 w 60"/>
                <a:gd name="T19" fmla="*/ 25 h 36"/>
                <a:gd name="T20" fmla="*/ 8 w 60"/>
                <a:gd name="T21" fmla="*/ 26 h 36"/>
                <a:gd name="T22" fmla="*/ 10 w 60"/>
                <a:gd name="T23" fmla="*/ 28 h 36"/>
                <a:gd name="T24" fmla="*/ 12 w 60"/>
                <a:gd name="T25" fmla="*/ 29 h 36"/>
                <a:gd name="T26" fmla="*/ 15 w 60"/>
                <a:gd name="T27" fmla="*/ 30 h 36"/>
                <a:gd name="T28" fmla="*/ 18 w 60"/>
                <a:gd name="T29" fmla="*/ 30 h 36"/>
                <a:gd name="T30" fmla="*/ 20 w 60"/>
                <a:gd name="T31" fmla="*/ 30 h 36"/>
                <a:gd name="T32" fmla="*/ 24 w 60"/>
                <a:gd name="T33" fmla="*/ 30 h 36"/>
                <a:gd name="T34" fmla="*/ 27 w 60"/>
                <a:gd name="T35" fmla="*/ 30 h 36"/>
                <a:gd name="T36" fmla="*/ 33 w 60"/>
                <a:gd name="T37" fmla="*/ 29 h 36"/>
                <a:gd name="T38" fmla="*/ 36 w 60"/>
                <a:gd name="T39" fmla="*/ 28 h 36"/>
                <a:gd name="T40" fmla="*/ 39 w 60"/>
                <a:gd name="T41" fmla="*/ 26 h 36"/>
                <a:gd name="T42" fmla="*/ 43 w 60"/>
                <a:gd name="T43" fmla="*/ 25 h 36"/>
                <a:gd name="T44" fmla="*/ 46 w 60"/>
                <a:gd name="T45" fmla="*/ 24 h 36"/>
                <a:gd name="T46" fmla="*/ 49 w 60"/>
                <a:gd name="T47" fmla="*/ 22 h 36"/>
                <a:gd name="T48" fmla="*/ 51 w 60"/>
                <a:gd name="T49" fmla="*/ 18 h 36"/>
                <a:gd name="T50" fmla="*/ 54 w 60"/>
                <a:gd name="T51" fmla="*/ 15 h 36"/>
                <a:gd name="T52" fmla="*/ 56 w 60"/>
                <a:gd name="T53" fmla="*/ 12 h 36"/>
                <a:gd name="T54" fmla="*/ 59 w 60"/>
                <a:gd name="T55" fmla="*/ 9 h 36"/>
                <a:gd name="T56" fmla="*/ 60 w 60"/>
                <a:gd name="T57" fmla="*/ 8 h 36"/>
                <a:gd name="T58" fmla="*/ 62 w 60"/>
                <a:gd name="T59" fmla="*/ 4 h 36"/>
                <a:gd name="T60" fmla="*/ 63 w 60"/>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0" h="36">
                  <a:moveTo>
                    <a:pt x="1" y="0"/>
                  </a:moveTo>
                  <a:lnTo>
                    <a:pt x="0" y="4"/>
                  </a:lnTo>
                  <a:lnTo>
                    <a:pt x="0" y="8"/>
                  </a:lnTo>
                  <a:lnTo>
                    <a:pt x="0" y="12"/>
                  </a:lnTo>
                  <a:lnTo>
                    <a:pt x="0" y="15"/>
                  </a:lnTo>
                  <a:lnTo>
                    <a:pt x="0" y="18"/>
                  </a:lnTo>
                  <a:lnTo>
                    <a:pt x="1" y="21"/>
                  </a:lnTo>
                  <a:lnTo>
                    <a:pt x="2" y="25"/>
                  </a:lnTo>
                  <a:lnTo>
                    <a:pt x="3" y="28"/>
                  </a:lnTo>
                  <a:lnTo>
                    <a:pt x="5" y="30"/>
                  </a:lnTo>
                  <a:lnTo>
                    <a:pt x="8" y="32"/>
                  </a:lnTo>
                  <a:lnTo>
                    <a:pt x="10" y="34"/>
                  </a:lnTo>
                  <a:lnTo>
                    <a:pt x="12" y="35"/>
                  </a:lnTo>
                  <a:lnTo>
                    <a:pt x="15" y="36"/>
                  </a:lnTo>
                  <a:lnTo>
                    <a:pt x="18" y="36"/>
                  </a:lnTo>
                  <a:lnTo>
                    <a:pt x="20" y="36"/>
                  </a:lnTo>
                  <a:lnTo>
                    <a:pt x="24" y="36"/>
                  </a:lnTo>
                  <a:lnTo>
                    <a:pt x="27" y="36"/>
                  </a:lnTo>
                  <a:lnTo>
                    <a:pt x="30" y="35"/>
                  </a:lnTo>
                  <a:lnTo>
                    <a:pt x="33" y="34"/>
                  </a:lnTo>
                  <a:lnTo>
                    <a:pt x="36" y="32"/>
                  </a:lnTo>
                  <a:lnTo>
                    <a:pt x="40" y="30"/>
                  </a:lnTo>
                  <a:lnTo>
                    <a:pt x="43" y="28"/>
                  </a:lnTo>
                  <a:lnTo>
                    <a:pt x="46" y="25"/>
                  </a:lnTo>
                  <a:lnTo>
                    <a:pt x="48" y="21"/>
                  </a:lnTo>
                  <a:lnTo>
                    <a:pt x="51" y="18"/>
                  </a:lnTo>
                  <a:lnTo>
                    <a:pt x="53" y="15"/>
                  </a:lnTo>
                  <a:lnTo>
                    <a:pt x="56" y="12"/>
                  </a:lnTo>
                  <a:lnTo>
                    <a:pt x="57" y="8"/>
                  </a:lnTo>
                  <a:lnTo>
                    <a:pt x="59" y="4"/>
                  </a:lnTo>
                  <a:lnTo>
                    <a:pt x="6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02243" name="Group 163"/>
          <p:cNvGrpSpPr>
            <a:grpSpLocks/>
          </p:cNvGrpSpPr>
          <p:nvPr/>
        </p:nvGrpSpPr>
        <p:grpSpPr bwMode="auto">
          <a:xfrm>
            <a:off x="4713288" y="939800"/>
            <a:ext cx="4179887" cy="3752850"/>
            <a:chOff x="2969" y="953"/>
            <a:chExt cx="2633" cy="2364"/>
          </a:xfrm>
        </p:grpSpPr>
        <p:sp>
          <p:nvSpPr>
            <p:cNvPr id="59398" name="Line 164"/>
            <p:cNvSpPr>
              <a:spLocks noChangeShapeType="1"/>
            </p:cNvSpPr>
            <p:nvPr/>
          </p:nvSpPr>
          <p:spPr bwMode="auto">
            <a:xfrm>
              <a:off x="2969" y="2135"/>
              <a:ext cx="26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399" name="Line 165"/>
            <p:cNvSpPr>
              <a:spLocks noChangeShapeType="1"/>
            </p:cNvSpPr>
            <p:nvPr/>
          </p:nvSpPr>
          <p:spPr bwMode="auto">
            <a:xfrm flipV="1">
              <a:off x="4399" y="953"/>
              <a:ext cx="0" cy="11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00" name="Line 166"/>
            <p:cNvSpPr>
              <a:spLocks noChangeShapeType="1"/>
            </p:cNvSpPr>
            <p:nvPr/>
          </p:nvSpPr>
          <p:spPr bwMode="auto">
            <a:xfrm>
              <a:off x="4399" y="2135"/>
              <a:ext cx="0" cy="11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01" name="Line 167"/>
            <p:cNvSpPr>
              <a:spLocks noChangeShapeType="1"/>
            </p:cNvSpPr>
            <p:nvPr/>
          </p:nvSpPr>
          <p:spPr bwMode="auto">
            <a:xfrm>
              <a:off x="4399" y="2135"/>
              <a:ext cx="1169" cy="1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02" name="Freeform 168"/>
            <p:cNvSpPr>
              <a:spLocks/>
            </p:cNvSpPr>
            <p:nvPr/>
          </p:nvSpPr>
          <p:spPr bwMode="auto">
            <a:xfrm>
              <a:off x="3072" y="1097"/>
              <a:ext cx="55" cy="83"/>
            </a:xfrm>
            <a:custGeom>
              <a:avLst/>
              <a:gdLst>
                <a:gd name="T0" fmla="*/ 55 w 55"/>
                <a:gd name="T1" fmla="*/ 8 h 88"/>
                <a:gd name="T2" fmla="*/ 55 w 55"/>
                <a:gd name="T3" fmla="*/ 7 h 88"/>
                <a:gd name="T4" fmla="*/ 54 w 55"/>
                <a:gd name="T5" fmla="*/ 3 h 88"/>
                <a:gd name="T6" fmla="*/ 53 w 55"/>
                <a:gd name="T7" fmla="*/ 1 h 88"/>
                <a:gd name="T8" fmla="*/ 51 w 55"/>
                <a:gd name="T9" fmla="*/ 1 h 88"/>
                <a:gd name="T10" fmla="*/ 45 w 55"/>
                <a:gd name="T11" fmla="*/ 0 h 88"/>
                <a:gd name="T12" fmla="*/ 38 w 55"/>
                <a:gd name="T13" fmla="*/ 0 h 88"/>
                <a:gd name="T14" fmla="*/ 33 w 55"/>
                <a:gd name="T15" fmla="*/ 1 h 88"/>
                <a:gd name="T16" fmla="*/ 29 w 55"/>
                <a:gd name="T17" fmla="*/ 2 h 88"/>
                <a:gd name="T18" fmla="*/ 26 w 55"/>
                <a:gd name="T19" fmla="*/ 3 h 88"/>
                <a:gd name="T20" fmla="*/ 22 w 55"/>
                <a:gd name="T21" fmla="*/ 8 h 88"/>
                <a:gd name="T22" fmla="*/ 18 w 55"/>
                <a:gd name="T23" fmla="*/ 8 h 88"/>
                <a:gd name="T24" fmla="*/ 13 w 55"/>
                <a:gd name="T25" fmla="*/ 16 h 88"/>
                <a:gd name="T26" fmla="*/ 12 w 55"/>
                <a:gd name="T27" fmla="*/ 20 h 88"/>
                <a:gd name="T28" fmla="*/ 9 w 55"/>
                <a:gd name="T29" fmla="*/ 27 h 88"/>
                <a:gd name="T30" fmla="*/ 3 w 55"/>
                <a:gd name="T31" fmla="*/ 45 h 88"/>
                <a:gd name="T32" fmla="*/ 1 w 55"/>
                <a:gd name="T33" fmla="*/ 54 h 88"/>
                <a:gd name="T34" fmla="*/ 0 w 55"/>
                <a:gd name="T35" fmla="*/ 58 h 88"/>
                <a:gd name="T36" fmla="*/ 0 w 55"/>
                <a:gd name="T37" fmla="*/ 62 h 88"/>
                <a:gd name="T38" fmla="*/ 1 w 55"/>
                <a:gd name="T39" fmla="*/ 65 h 88"/>
                <a:gd name="T40" fmla="*/ 2 w 55"/>
                <a:gd name="T41" fmla="*/ 67 h 88"/>
                <a:gd name="T42" fmla="*/ 3 w 55"/>
                <a:gd name="T43" fmla="*/ 70 h 88"/>
                <a:gd name="T44" fmla="*/ 6 w 55"/>
                <a:gd name="T45" fmla="*/ 73 h 88"/>
                <a:gd name="T46" fmla="*/ 9 w 55"/>
                <a:gd name="T47" fmla="*/ 74 h 88"/>
                <a:gd name="T48" fmla="*/ 12 w 55"/>
                <a:gd name="T49" fmla="*/ 74 h 88"/>
                <a:gd name="T50" fmla="*/ 19 w 55"/>
                <a:gd name="T51" fmla="*/ 74 h 88"/>
                <a:gd name="T52" fmla="*/ 24 w 55"/>
                <a:gd name="T53" fmla="*/ 74 h 88"/>
                <a:gd name="T54" fmla="*/ 27 w 55"/>
                <a:gd name="T55" fmla="*/ 74 h 88"/>
                <a:gd name="T56" fmla="*/ 30 w 55"/>
                <a:gd name="T57" fmla="*/ 71 h 88"/>
                <a:gd name="T58" fmla="*/ 33 w 55"/>
                <a:gd name="T59" fmla="*/ 70 h 88"/>
                <a:gd name="T60" fmla="*/ 36 w 55"/>
                <a:gd name="T61" fmla="*/ 67 h 88"/>
                <a:gd name="T62" fmla="*/ 37 w 55"/>
                <a:gd name="T63" fmla="*/ 65 h 88"/>
                <a:gd name="T64" fmla="*/ 39 w 55"/>
                <a:gd name="T65" fmla="*/ 60 h 88"/>
                <a:gd name="T66" fmla="*/ 42 w 55"/>
                <a:gd name="T67" fmla="*/ 52 h 88"/>
                <a:gd name="T68" fmla="*/ 47 w 55"/>
                <a:gd name="T69" fmla="*/ 35 h 88"/>
                <a:gd name="T70" fmla="*/ 53 w 55"/>
                <a:gd name="T71" fmla="*/ 16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5" h="88">
                  <a:moveTo>
                    <a:pt x="55" y="12"/>
                  </a:moveTo>
                  <a:lnTo>
                    <a:pt x="55" y="11"/>
                  </a:lnTo>
                  <a:lnTo>
                    <a:pt x="55" y="9"/>
                  </a:lnTo>
                  <a:lnTo>
                    <a:pt x="55" y="7"/>
                  </a:lnTo>
                  <a:lnTo>
                    <a:pt x="54" y="5"/>
                  </a:lnTo>
                  <a:lnTo>
                    <a:pt x="54" y="3"/>
                  </a:lnTo>
                  <a:lnTo>
                    <a:pt x="53" y="2"/>
                  </a:lnTo>
                  <a:lnTo>
                    <a:pt x="53" y="1"/>
                  </a:lnTo>
                  <a:lnTo>
                    <a:pt x="52" y="1"/>
                  </a:lnTo>
                  <a:lnTo>
                    <a:pt x="51" y="1"/>
                  </a:lnTo>
                  <a:lnTo>
                    <a:pt x="50" y="0"/>
                  </a:lnTo>
                  <a:lnTo>
                    <a:pt x="45" y="0"/>
                  </a:lnTo>
                  <a:lnTo>
                    <a:pt x="42" y="0"/>
                  </a:lnTo>
                  <a:lnTo>
                    <a:pt x="38" y="0"/>
                  </a:lnTo>
                  <a:lnTo>
                    <a:pt x="35" y="1"/>
                  </a:lnTo>
                  <a:lnTo>
                    <a:pt x="33" y="1"/>
                  </a:lnTo>
                  <a:lnTo>
                    <a:pt x="31" y="1"/>
                  </a:lnTo>
                  <a:lnTo>
                    <a:pt x="29" y="2"/>
                  </a:lnTo>
                  <a:lnTo>
                    <a:pt x="27" y="2"/>
                  </a:lnTo>
                  <a:lnTo>
                    <a:pt x="26" y="3"/>
                  </a:lnTo>
                  <a:lnTo>
                    <a:pt x="24" y="5"/>
                  </a:lnTo>
                  <a:lnTo>
                    <a:pt x="22" y="8"/>
                  </a:lnTo>
                  <a:lnTo>
                    <a:pt x="19" y="10"/>
                  </a:lnTo>
                  <a:lnTo>
                    <a:pt x="18" y="11"/>
                  </a:lnTo>
                  <a:lnTo>
                    <a:pt x="17" y="13"/>
                  </a:lnTo>
                  <a:lnTo>
                    <a:pt x="13" y="19"/>
                  </a:lnTo>
                  <a:lnTo>
                    <a:pt x="12" y="21"/>
                  </a:lnTo>
                  <a:lnTo>
                    <a:pt x="12" y="23"/>
                  </a:lnTo>
                  <a:lnTo>
                    <a:pt x="11" y="26"/>
                  </a:lnTo>
                  <a:lnTo>
                    <a:pt x="9" y="33"/>
                  </a:lnTo>
                  <a:lnTo>
                    <a:pt x="5" y="47"/>
                  </a:lnTo>
                  <a:lnTo>
                    <a:pt x="3" y="54"/>
                  </a:lnTo>
                  <a:lnTo>
                    <a:pt x="2" y="61"/>
                  </a:lnTo>
                  <a:lnTo>
                    <a:pt x="1" y="64"/>
                  </a:lnTo>
                  <a:lnTo>
                    <a:pt x="0" y="68"/>
                  </a:lnTo>
                  <a:lnTo>
                    <a:pt x="0" y="70"/>
                  </a:lnTo>
                  <a:lnTo>
                    <a:pt x="0" y="72"/>
                  </a:lnTo>
                  <a:lnTo>
                    <a:pt x="0" y="74"/>
                  </a:lnTo>
                  <a:lnTo>
                    <a:pt x="0" y="75"/>
                  </a:lnTo>
                  <a:lnTo>
                    <a:pt x="1" y="77"/>
                  </a:lnTo>
                  <a:lnTo>
                    <a:pt x="1" y="79"/>
                  </a:lnTo>
                  <a:lnTo>
                    <a:pt x="2" y="80"/>
                  </a:lnTo>
                  <a:lnTo>
                    <a:pt x="3" y="82"/>
                  </a:lnTo>
                  <a:lnTo>
                    <a:pt x="3" y="83"/>
                  </a:lnTo>
                  <a:lnTo>
                    <a:pt x="5" y="85"/>
                  </a:lnTo>
                  <a:lnTo>
                    <a:pt x="6" y="87"/>
                  </a:lnTo>
                  <a:lnTo>
                    <a:pt x="7" y="87"/>
                  </a:lnTo>
                  <a:lnTo>
                    <a:pt x="9" y="88"/>
                  </a:lnTo>
                  <a:lnTo>
                    <a:pt x="11" y="88"/>
                  </a:lnTo>
                  <a:lnTo>
                    <a:pt x="12" y="88"/>
                  </a:lnTo>
                  <a:lnTo>
                    <a:pt x="14" y="88"/>
                  </a:lnTo>
                  <a:lnTo>
                    <a:pt x="19" y="88"/>
                  </a:lnTo>
                  <a:lnTo>
                    <a:pt x="22" y="88"/>
                  </a:lnTo>
                  <a:lnTo>
                    <a:pt x="24" y="88"/>
                  </a:lnTo>
                  <a:lnTo>
                    <a:pt x="25" y="88"/>
                  </a:lnTo>
                  <a:lnTo>
                    <a:pt x="27" y="88"/>
                  </a:lnTo>
                  <a:lnTo>
                    <a:pt x="28" y="87"/>
                  </a:lnTo>
                  <a:lnTo>
                    <a:pt x="30" y="85"/>
                  </a:lnTo>
                  <a:lnTo>
                    <a:pt x="31" y="84"/>
                  </a:lnTo>
                  <a:lnTo>
                    <a:pt x="33" y="83"/>
                  </a:lnTo>
                  <a:lnTo>
                    <a:pt x="35" y="81"/>
                  </a:lnTo>
                  <a:lnTo>
                    <a:pt x="36" y="80"/>
                  </a:lnTo>
                  <a:lnTo>
                    <a:pt x="36" y="79"/>
                  </a:lnTo>
                  <a:lnTo>
                    <a:pt x="37" y="77"/>
                  </a:lnTo>
                  <a:lnTo>
                    <a:pt x="38" y="75"/>
                  </a:lnTo>
                  <a:lnTo>
                    <a:pt x="39" y="72"/>
                  </a:lnTo>
                  <a:lnTo>
                    <a:pt x="40" y="68"/>
                  </a:lnTo>
                  <a:lnTo>
                    <a:pt x="42" y="61"/>
                  </a:lnTo>
                  <a:lnTo>
                    <a:pt x="43" y="55"/>
                  </a:lnTo>
                  <a:lnTo>
                    <a:pt x="47" y="41"/>
                  </a:lnTo>
                  <a:lnTo>
                    <a:pt x="52" y="26"/>
                  </a:lnTo>
                  <a:lnTo>
                    <a:pt x="53" y="19"/>
                  </a:lnTo>
                  <a:lnTo>
                    <a:pt x="55" y="1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03" name="Freeform 169"/>
            <p:cNvSpPr>
              <a:spLocks/>
            </p:cNvSpPr>
            <p:nvPr/>
          </p:nvSpPr>
          <p:spPr bwMode="auto">
            <a:xfrm>
              <a:off x="3114" y="1166"/>
              <a:ext cx="7" cy="14"/>
            </a:xfrm>
            <a:custGeom>
              <a:avLst/>
              <a:gdLst>
                <a:gd name="T0" fmla="*/ 1 w 5"/>
                <a:gd name="T1" fmla="*/ 0 h 18"/>
                <a:gd name="T2" fmla="*/ 0 w 5"/>
                <a:gd name="T3" fmla="*/ 2 h 18"/>
                <a:gd name="T4" fmla="*/ 0 w 5"/>
                <a:gd name="T5" fmla="*/ 2 h 18"/>
                <a:gd name="T6" fmla="*/ 0 w 5"/>
                <a:gd name="T7" fmla="*/ 3 h 18"/>
                <a:gd name="T8" fmla="*/ 0 w 5"/>
                <a:gd name="T9" fmla="*/ 4 h 18"/>
                <a:gd name="T10" fmla="*/ 1 w 5"/>
                <a:gd name="T11" fmla="*/ 4 h 18"/>
                <a:gd name="T12" fmla="*/ 1 w 5"/>
                <a:gd name="T13" fmla="*/ 5 h 18"/>
                <a:gd name="T14" fmla="*/ 6 w 5"/>
                <a:gd name="T15" fmla="*/ 5 h 18"/>
                <a:gd name="T16" fmla="*/ 8 w 5"/>
                <a:gd name="T17" fmla="*/ 7 h 18"/>
                <a:gd name="T18" fmla="*/ 11 w 5"/>
                <a:gd name="T19" fmla="*/ 7 h 18"/>
                <a:gd name="T20" fmla="*/ 14 w 5"/>
                <a:gd name="T21" fmla="*/ 8 h 18"/>
                <a:gd name="T22" fmla="*/ 14 w 5"/>
                <a:gd name="T23" fmla="*/ 9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18">
                  <a:moveTo>
                    <a:pt x="1" y="0"/>
                  </a:moveTo>
                  <a:lnTo>
                    <a:pt x="0" y="3"/>
                  </a:lnTo>
                  <a:lnTo>
                    <a:pt x="0" y="5"/>
                  </a:lnTo>
                  <a:lnTo>
                    <a:pt x="0" y="7"/>
                  </a:lnTo>
                  <a:lnTo>
                    <a:pt x="0" y="8"/>
                  </a:lnTo>
                  <a:lnTo>
                    <a:pt x="1" y="9"/>
                  </a:lnTo>
                  <a:lnTo>
                    <a:pt x="1" y="10"/>
                  </a:lnTo>
                  <a:lnTo>
                    <a:pt x="2" y="12"/>
                  </a:lnTo>
                  <a:lnTo>
                    <a:pt x="3" y="14"/>
                  </a:lnTo>
                  <a:lnTo>
                    <a:pt x="4" y="15"/>
                  </a:lnTo>
                  <a:lnTo>
                    <a:pt x="5" y="17"/>
                  </a:lnTo>
                  <a:lnTo>
                    <a:pt x="5" y="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04" name="Line 170"/>
            <p:cNvSpPr>
              <a:spLocks noChangeShapeType="1"/>
            </p:cNvSpPr>
            <p:nvPr/>
          </p:nvSpPr>
          <p:spPr bwMode="auto">
            <a:xfrm flipH="1">
              <a:off x="3169" y="1056"/>
              <a:ext cx="7"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05" name="Freeform 171"/>
            <p:cNvSpPr>
              <a:spLocks/>
            </p:cNvSpPr>
            <p:nvPr/>
          </p:nvSpPr>
          <p:spPr bwMode="auto">
            <a:xfrm>
              <a:off x="4090" y="1235"/>
              <a:ext cx="62" cy="123"/>
            </a:xfrm>
            <a:custGeom>
              <a:avLst/>
              <a:gdLst>
                <a:gd name="T0" fmla="*/ 43 w 58"/>
                <a:gd name="T1" fmla="*/ 0 h 130"/>
                <a:gd name="T2" fmla="*/ 0 w 58"/>
                <a:gd name="T3" fmla="*/ 110 h 130"/>
                <a:gd name="T4" fmla="*/ 29 w 58"/>
                <a:gd name="T5" fmla="*/ 110 h 130"/>
                <a:gd name="T6" fmla="*/ 31 w 58"/>
                <a:gd name="T7" fmla="*/ 110 h 130"/>
                <a:gd name="T8" fmla="*/ 33 w 58"/>
                <a:gd name="T9" fmla="*/ 110 h 130"/>
                <a:gd name="T10" fmla="*/ 36 w 58"/>
                <a:gd name="T11" fmla="*/ 108 h 130"/>
                <a:gd name="T12" fmla="*/ 40 w 58"/>
                <a:gd name="T13" fmla="*/ 107 h 130"/>
                <a:gd name="T14" fmla="*/ 43 w 58"/>
                <a:gd name="T15" fmla="*/ 106 h 130"/>
                <a:gd name="T16" fmla="*/ 47 w 58"/>
                <a:gd name="T17" fmla="*/ 103 h 130"/>
                <a:gd name="T18" fmla="*/ 49 w 58"/>
                <a:gd name="T19" fmla="*/ 102 h 130"/>
                <a:gd name="T20" fmla="*/ 51 w 58"/>
                <a:gd name="T21" fmla="*/ 100 h 130"/>
                <a:gd name="T22" fmla="*/ 52 w 58"/>
                <a:gd name="T23" fmla="*/ 97 h 130"/>
                <a:gd name="T24" fmla="*/ 55 w 58"/>
                <a:gd name="T25" fmla="*/ 94 h 130"/>
                <a:gd name="T26" fmla="*/ 56 w 58"/>
                <a:gd name="T27" fmla="*/ 92 h 130"/>
                <a:gd name="T28" fmla="*/ 57 w 58"/>
                <a:gd name="T29" fmla="*/ 89 h 130"/>
                <a:gd name="T30" fmla="*/ 69 w 58"/>
                <a:gd name="T31" fmla="*/ 58 h 130"/>
                <a:gd name="T32" fmla="*/ 71 w 58"/>
                <a:gd name="T33" fmla="*/ 56 h 130"/>
                <a:gd name="T34" fmla="*/ 71 w 58"/>
                <a:gd name="T35" fmla="*/ 52 h 130"/>
                <a:gd name="T36" fmla="*/ 71 w 58"/>
                <a:gd name="T37" fmla="*/ 49 h 130"/>
                <a:gd name="T38" fmla="*/ 71 w 58"/>
                <a:gd name="T39" fmla="*/ 47 h 130"/>
                <a:gd name="T40" fmla="*/ 71 w 58"/>
                <a:gd name="T41" fmla="*/ 44 h 130"/>
                <a:gd name="T42" fmla="*/ 69 w 58"/>
                <a:gd name="T43" fmla="*/ 43 h 130"/>
                <a:gd name="T44" fmla="*/ 68 w 58"/>
                <a:gd name="T45" fmla="*/ 42 h 130"/>
                <a:gd name="T46" fmla="*/ 66 w 58"/>
                <a:gd name="T47" fmla="*/ 40 h 130"/>
                <a:gd name="T48" fmla="*/ 65 w 58"/>
                <a:gd name="T49" fmla="*/ 38 h 130"/>
                <a:gd name="T50" fmla="*/ 63 w 58"/>
                <a:gd name="T51" fmla="*/ 37 h 130"/>
                <a:gd name="T52" fmla="*/ 60 w 58"/>
                <a:gd name="T53" fmla="*/ 37 h 130"/>
                <a:gd name="T54" fmla="*/ 56 w 58"/>
                <a:gd name="T55" fmla="*/ 37 h 130"/>
                <a:gd name="T56" fmla="*/ 29 w 58"/>
                <a:gd name="T57" fmla="*/ 37 h 1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 h="130">
                  <a:moveTo>
                    <a:pt x="35" y="0"/>
                  </a:moveTo>
                  <a:lnTo>
                    <a:pt x="0" y="130"/>
                  </a:lnTo>
                  <a:lnTo>
                    <a:pt x="23" y="130"/>
                  </a:lnTo>
                  <a:lnTo>
                    <a:pt x="25" y="130"/>
                  </a:lnTo>
                  <a:lnTo>
                    <a:pt x="27" y="130"/>
                  </a:lnTo>
                  <a:lnTo>
                    <a:pt x="30" y="128"/>
                  </a:lnTo>
                  <a:lnTo>
                    <a:pt x="33" y="126"/>
                  </a:lnTo>
                  <a:lnTo>
                    <a:pt x="35" y="125"/>
                  </a:lnTo>
                  <a:lnTo>
                    <a:pt x="38" y="122"/>
                  </a:lnTo>
                  <a:lnTo>
                    <a:pt x="40" y="120"/>
                  </a:lnTo>
                  <a:lnTo>
                    <a:pt x="42" y="118"/>
                  </a:lnTo>
                  <a:lnTo>
                    <a:pt x="43" y="115"/>
                  </a:lnTo>
                  <a:lnTo>
                    <a:pt x="45" y="111"/>
                  </a:lnTo>
                  <a:lnTo>
                    <a:pt x="46" y="108"/>
                  </a:lnTo>
                  <a:lnTo>
                    <a:pt x="47" y="105"/>
                  </a:lnTo>
                  <a:lnTo>
                    <a:pt x="57" y="68"/>
                  </a:lnTo>
                  <a:lnTo>
                    <a:pt x="58" y="65"/>
                  </a:lnTo>
                  <a:lnTo>
                    <a:pt x="58" y="61"/>
                  </a:lnTo>
                  <a:lnTo>
                    <a:pt x="58" y="58"/>
                  </a:lnTo>
                  <a:lnTo>
                    <a:pt x="58" y="56"/>
                  </a:lnTo>
                  <a:lnTo>
                    <a:pt x="58" y="53"/>
                  </a:lnTo>
                  <a:lnTo>
                    <a:pt x="57" y="51"/>
                  </a:lnTo>
                  <a:lnTo>
                    <a:pt x="56" y="49"/>
                  </a:lnTo>
                  <a:lnTo>
                    <a:pt x="54" y="46"/>
                  </a:lnTo>
                  <a:lnTo>
                    <a:pt x="53" y="44"/>
                  </a:lnTo>
                  <a:lnTo>
                    <a:pt x="51" y="43"/>
                  </a:lnTo>
                  <a:lnTo>
                    <a:pt x="49" y="43"/>
                  </a:lnTo>
                  <a:lnTo>
                    <a:pt x="46" y="43"/>
                  </a:lnTo>
                  <a:lnTo>
                    <a:pt x="23" y="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06" name="Line 172"/>
            <p:cNvSpPr>
              <a:spLocks noChangeShapeType="1"/>
            </p:cNvSpPr>
            <p:nvPr/>
          </p:nvSpPr>
          <p:spPr bwMode="auto">
            <a:xfrm flipH="1">
              <a:off x="4165" y="1235"/>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07" name="Line 173"/>
            <p:cNvSpPr>
              <a:spLocks noChangeShapeType="1"/>
            </p:cNvSpPr>
            <p:nvPr/>
          </p:nvSpPr>
          <p:spPr bwMode="auto">
            <a:xfrm flipH="1">
              <a:off x="3423" y="1874"/>
              <a:ext cx="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08" name="Freeform 174"/>
            <p:cNvSpPr>
              <a:spLocks/>
            </p:cNvSpPr>
            <p:nvPr/>
          </p:nvSpPr>
          <p:spPr bwMode="auto">
            <a:xfrm>
              <a:off x="3409" y="1846"/>
              <a:ext cx="14" cy="28"/>
            </a:xfrm>
            <a:custGeom>
              <a:avLst/>
              <a:gdLst>
                <a:gd name="T0" fmla="*/ 1 w 12"/>
                <a:gd name="T1" fmla="*/ 0 h 25"/>
                <a:gd name="T2" fmla="*/ 0 w 12"/>
                <a:gd name="T3" fmla="*/ 3 h 25"/>
                <a:gd name="T4" fmla="*/ 0 w 12"/>
                <a:gd name="T5" fmla="*/ 9 h 25"/>
                <a:gd name="T6" fmla="*/ 0 w 12"/>
                <a:gd name="T7" fmla="*/ 12 h 25"/>
                <a:gd name="T8" fmla="*/ 0 w 12"/>
                <a:gd name="T9" fmla="*/ 19 h 25"/>
                <a:gd name="T10" fmla="*/ 0 w 12"/>
                <a:gd name="T11" fmla="*/ 22 h 25"/>
                <a:gd name="T12" fmla="*/ 1 w 12"/>
                <a:gd name="T13" fmla="*/ 25 h 25"/>
                <a:gd name="T14" fmla="*/ 2 w 12"/>
                <a:gd name="T15" fmla="*/ 28 h 25"/>
                <a:gd name="T16" fmla="*/ 7 w 12"/>
                <a:gd name="T17" fmla="*/ 31 h 25"/>
                <a:gd name="T18" fmla="*/ 9 w 12"/>
                <a:gd name="T19" fmla="*/ 32 h 25"/>
                <a:gd name="T20" fmla="*/ 13 w 12"/>
                <a:gd name="T21" fmla="*/ 34 h 25"/>
                <a:gd name="T22" fmla="*/ 16 w 12"/>
                <a:gd name="T23" fmla="*/ 35 h 25"/>
                <a:gd name="T24" fmla="*/ 19 w 12"/>
                <a:gd name="T25" fmla="*/ 35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25">
                  <a:moveTo>
                    <a:pt x="1" y="0"/>
                  </a:moveTo>
                  <a:lnTo>
                    <a:pt x="0" y="3"/>
                  </a:lnTo>
                  <a:lnTo>
                    <a:pt x="0" y="6"/>
                  </a:lnTo>
                  <a:lnTo>
                    <a:pt x="0" y="9"/>
                  </a:lnTo>
                  <a:lnTo>
                    <a:pt x="0" y="13"/>
                  </a:lnTo>
                  <a:lnTo>
                    <a:pt x="0" y="16"/>
                  </a:lnTo>
                  <a:lnTo>
                    <a:pt x="1" y="18"/>
                  </a:lnTo>
                  <a:lnTo>
                    <a:pt x="2" y="20"/>
                  </a:lnTo>
                  <a:lnTo>
                    <a:pt x="4" y="22"/>
                  </a:lnTo>
                  <a:lnTo>
                    <a:pt x="6" y="23"/>
                  </a:lnTo>
                  <a:lnTo>
                    <a:pt x="8" y="24"/>
                  </a:lnTo>
                  <a:lnTo>
                    <a:pt x="10" y="25"/>
                  </a:lnTo>
                  <a:lnTo>
                    <a:pt x="12"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09" name="Line 175"/>
            <p:cNvSpPr>
              <a:spLocks noChangeShapeType="1"/>
            </p:cNvSpPr>
            <p:nvPr/>
          </p:nvSpPr>
          <p:spPr bwMode="auto">
            <a:xfrm flipV="1">
              <a:off x="3409" y="1812"/>
              <a:ext cx="7"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0" name="Freeform 176"/>
            <p:cNvSpPr>
              <a:spLocks/>
            </p:cNvSpPr>
            <p:nvPr/>
          </p:nvSpPr>
          <p:spPr bwMode="auto">
            <a:xfrm>
              <a:off x="3416" y="1791"/>
              <a:ext cx="28" cy="21"/>
            </a:xfrm>
            <a:custGeom>
              <a:avLst/>
              <a:gdLst>
                <a:gd name="T0" fmla="*/ 39 w 24"/>
                <a:gd name="T1" fmla="*/ 0 h 26"/>
                <a:gd name="T2" fmla="*/ 35 w 24"/>
                <a:gd name="T3" fmla="*/ 0 h 26"/>
                <a:gd name="T4" fmla="*/ 30 w 24"/>
                <a:gd name="T5" fmla="*/ 1 h 26"/>
                <a:gd name="T6" fmla="*/ 27 w 24"/>
                <a:gd name="T7" fmla="*/ 2 h 26"/>
                <a:gd name="T8" fmla="*/ 25 w 24"/>
                <a:gd name="T9" fmla="*/ 2 h 26"/>
                <a:gd name="T10" fmla="*/ 19 w 24"/>
                <a:gd name="T11" fmla="*/ 2 h 26"/>
                <a:gd name="T12" fmla="*/ 15 w 24"/>
                <a:gd name="T13" fmla="*/ 4 h 26"/>
                <a:gd name="T14" fmla="*/ 11 w 24"/>
                <a:gd name="T15" fmla="*/ 6 h 26"/>
                <a:gd name="T16" fmla="*/ 8 w 24"/>
                <a:gd name="T17" fmla="*/ 7 h 26"/>
                <a:gd name="T18" fmla="*/ 7 w 24"/>
                <a:gd name="T19" fmla="*/ 9 h 26"/>
                <a:gd name="T20" fmla="*/ 2 w 24"/>
                <a:gd name="T21" fmla="*/ 10 h 26"/>
                <a:gd name="T22" fmla="*/ 1 w 24"/>
                <a:gd name="T23" fmla="*/ 12 h 26"/>
                <a:gd name="T24" fmla="*/ 0 w 24"/>
                <a:gd name="T25" fmla="*/ 14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4" h="26">
                  <a:moveTo>
                    <a:pt x="24" y="0"/>
                  </a:moveTo>
                  <a:lnTo>
                    <a:pt x="22" y="0"/>
                  </a:lnTo>
                  <a:lnTo>
                    <a:pt x="19" y="1"/>
                  </a:lnTo>
                  <a:lnTo>
                    <a:pt x="17" y="2"/>
                  </a:lnTo>
                  <a:lnTo>
                    <a:pt x="15" y="3"/>
                  </a:lnTo>
                  <a:lnTo>
                    <a:pt x="12" y="5"/>
                  </a:lnTo>
                  <a:lnTo>
                    <a:pt x="9" y="8"/>
                  </a:lnTo>
                  <a:lnTo>
                    <a:pt x="7" y="11"/>
                  </a:lnTo>
                  <a:lnTo>
                    <a:pt x="5" y="13"/>
                  </a:lnTo>
                  <a:lnTo>
                    <a:pt x="4" y="16"/>
                  </a:lnTo>
                  <a:lnTo>
                    <a:pt x="2" y="19"/>
                  </a:lnTo>
                  <a:lnTo>
                    <a:pt x="1" y="23"/>
                  </a:lnTo>
                  <a:lnTo>
                    <a:pt x="0"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11" name="Line 177"/>
            <p:cNvSpPr>
              <a:spLocks noChangeShapeType="1"/>
            </p:cNvSpPr>
            <p:nvPr/>
          </p:nvSpPr>
          <p:spPr bwMode="auto">
            <a:xfrm>
              <a:off x="3444" y="1791"/>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2" name="Line 178"/>
            <p:cNvSpPr>
              <a:spLocks noChangeShapeType="1"/>
            </p:cNvSpPr>
            <p:nvPr/>
          </p:nvSpPr>
          <p:spPr bwMode="auto">
            <a:xfrm flipH="1">
              <a:off x="3478" y="1743"/>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3" name="Line 179"/>
            <p:cNvSpPr>
              <a:spLocks noChangeShapeType="1"/>
            </p:cNvSpPr>
            <p:nvPr/>
          </p:nvSpPr>
          <p:spPr bwMode="auto">
            <a:xfrm>
              <a:off x="3189" y="1125"/>
              <a:ext cx="894" cy="26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4" name="Line 180"/>
            <p:cNvSpPr>
              <a:spLocks noChangeShapeType="1"/>
            </p:cNvSpPr>
            <p:nvPr/>
          </p:nvSpPr>
          <p:spPr bwMode="auto">
            <a:xfrm flipH="1" flipV="1">
              <a:off x="3189" y="1125"/>
              <a:ext cx="330" cy="60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5" name="Line 181"/>
            <p:cNvSpPr>
              <a:spLocks noChangeShapeType="1"/>
            </p:cNvSpPr>
            <p:nvPr/>
          </p:nvSpPr>
          <p:spPr bwMode="auto">
            <a:xfrm flipH="1">
              <a:off x="3519" y="1386"/>
              <a:ext cx="564" cy="34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6" name="Line 182"/>
            <p:cNvSpPr>
              <a:spLocks noChangeShapeType="1"/>
            </p:cNvSpPr>
            <p:nvPr/>
          </p:nvSpPr>
          <p:spPr bwMode="auto">
            <a:xfrm flipV="1">
              <a:off x="3189" y="1125"/>
              <a:ext cx="0" cy="127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7" name="Line 183"/>
            <p:cNvSpPr>
              <a:spLocks noChangeShapeType="1"/>
            </p:cNvSpPr>
            <p:nvPr/>
          </p:nvSpPr>
          <p:spPr bwMode="auto">
            <a:xfrm flipV="1">
              <a:off x="3519" y="1730"/>
              <a:ext cx="0" cy="13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8" name="Line 184"/>
            <p:cNvSpPr>
              <a:spLocks noChangeShapeType="1"/>
            </p:cNvSpPr>
            <p:nvPr/>
          </p:nvSpPr>
          <p:spPr bwMode="auto">
            <a:xfrm flipV="1">
              <a:off x="4083" y="1386"/>
              <a:ext cx="0" cy="13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19" name="Line 185"/>
            <p:cNvSpPr>
              <a:spLocks noChangeShapeType="1"/>
            </p:cNvSpPr>
            <p:nvPr/>
          </p:nvSpPr>
          <p:spPr bwMode="auto">
            <a:xfrm>
              <a:off x="3189" y="2396"/>
              <a:ext cx="330" cy="68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0" name="Line 186"/>
            <p:cNvSpPr>
              <a:spLocks noChangeShapeType="1"/>
            </p:cNvSpPr>
            <p:nvPr/>
          </p:nvSpPr>
          <p:spPr bwMode="auto">
            <a:xfrm flipV="1">
              <a:off x="3519" y="2692"/>
              <a:ext cx="564" cy="38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1" name="Line 187"/>
            <p:cNvSpPr>
              <a:spLocks noChangeShapeType="1"/>
            </p:cNvSpPr>
            <p:nvPr/>
          </p:nvSpPr>
          <p:spPr bwMode="auto">
            <a:xfrm flipH="1" flipV="1">
              <a:off x="3189" y="2396"/>
              <a:ext cx="894" cy="29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2" name="Line 188"/>
            <p:cNvSpPr>
              <a:spLocks noChangeShapeType="1"/>
            </p:cNvSpPr>
            <p:nvPr/>
          </p:nvSpPr>
          <p:spPr bwMode="auto">
            <a:xfrm>
              <a:off x="4083" y="2692"/>
              <a:ext cx="86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3" name="Line 189"/>
            <p:cNvSpPr>
              <a:spLocks noChangeShapeType="1"/>
            </p:cNvSpPr>
            <p:nvPr/>
          </p:nvSpPr>
          <p:spPr bwMode="auto">
            <a:xfrm>
              <a:off x="3189" y="2396"/>
              <a:ext cx="14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4" name="Line 190"/>
            <p:cNvSpPr>
              <a:spLocks noChangeShapeType="1"/>
            </p:cNvSpPr>
            <p:nvPr/>
          </p:nvSpPr>
          <p:spPr bwMode="auto">
            <a:xfrm flipV="1">
              <a:off x="4653" y="1125"/>
              <a:ext cx="0" cy="127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5" name="Line 191"/>
            <p:cNvSpPr>
              <a:spLocks noChangeShapeType="1"/>
            </p:cNvSpPr>
            <p:nvPr/>
          </p:nvSpPr>
          <p:spPr bwMode="auto">
            <a:xfrm flipH="1">
              <a:off x="3189" y="1125"/>
              <a:ext cx="14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6" name="Line 192"/>
            <p:cNvSpPr>
              <a:spLocks noChangeShapeType="1"/>
            </p:cNvSpPr>
            <p:nvPr/>
          </p:nvSpPr>
          <p:spPr bwMode="auto">
            <a:xfrm>
              <a:off x="3519" y="3076"/>
              <a:ext cx="88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7" name="Line 193"/>
            <p:cNvSpPr>
              <a:spLocks noChangeShapeType="1"/>
            </p:cNvSpPr>
            <p:nvPr/>
          </p:nvSpPr>
          <p:spPr bwMode="auto">
            <a:xfrm>
              <a:off x="4399" y="3076"/>
              <a:ext cx="9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8" name="Line 194"/>
            <p:cNvSpPr>
              <a:spLocks noChangeShapeType="1"/>
            </p:cNvSpPr>
            <p:nvPr/>
          </p:nvSpPr>
          <p:spPr bwMode="auto">
            <a:xfrm flipV="1">
              <a:off x="5341" y="1730"/>
              <a:ext cx="0" cy="13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29" name="Line 195"/>
            <p:cNvSpPr>
              <a:spLocks noChangeShapeType="1"/>
            </p:cNvSpPr>
            <p:nvPr/>
          </p:nvSpPr>
          <p:spPr bwMode="auto">
            <a:xfrm flipH="1">
              <a:off x="3519" y="1730"/>
              <a:ext cx="18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30" name="Line 196"/>
            <p:cNvSpPr>
              <a:spLocks noChangeShapeType="1"/>
            </p:cNvSpPr>
            <p:nvPr/>
          </p:nvSpPr>
          <p:spPr bwMode="auto">
            <a:xfrm>
              <a:off x="4653" y="1125"/>
              <a:ext cx="688" cy="60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31" name="Line 197"/>
            <p:cNvSpPr>
              <a:spLocks noChangeShapeType="1"/>
            </p:cNvSpPr>
            <p:nvPr/>
          </p:nvSpPr>
          <p:spPr bwMode="auto">
            <a:xfrm flipV="1">
              <a:off x="4949" y="1386"/>
              <a:ext cx="0" cy="13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32" name="Line 198"/>
            <p:cNvSpPr>
              <a:spLocks noChangeShapeType="1"/>
            </p:cNvSpPr>
            <p:nvPr/>
          </p:nvSpPr>
          <p:spPr bwMode="auto">
            <a:xfrm flipH="1">
              <a:off x="4083" y="1386"/>
              <a:ext cx="86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33" name="Line 199"/>
            <p:cNvSpPr>
              <a:spLocks noChangeShapeType="1"/>
            </p:cNvSpPr>
            <p:nvPr/>
          </p:nvSpPr>
          <p:spPr bwMode="auto">
            <a:xfrm flipH="1">
              <a:off x="3437" y="3186"/>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34" name="Freeform 200"/>
            <p:cNvSpPr>
              <a:spLocks/>
            </p:cNvSpPr>
            <p:nvPr/>
          </p:nvSpPr>
          <p:spPr bwMode="auto">
            <a:xfrm>
              <a:off x="3423" y="3159"/>
              <a:ext cx="14" cy="27"/>
            </a:xfrm>
            <a:custGeom>
              <a:avLst/>
              <a:gdLst>
                <a:gd name="T0" fmla="*/ 1 w 13"/>
                <a:gd name="T1" fmla="*/ 0 h 26"/>
                <a:gd name="T2" fmla="*/ 1 w 13"/>
                <a:gd name="T3" fmla="*/ 3 h 26"/>
                <a:gd name="T4" fmla="*/ 0 w 13"/>
                <a:gd name="T5" fmla="*/ 6 h 26"/>
                <a:gd name="T6" fmla="*/ 0 w 13"/>
                <a:gd name="T7" fmla="*/ 10 h 26"/>
                <a:gd name="T8" fmla="*/ 0 w 13"/>
                <a:gd name="T9" fmla="*/ 16 h 26"/>
                <a:gd name="T10" fmla="*/ 1 w 13"/>
                <a:gd name="T11" fmla="*/ 19 h 26"/>
                <a:gd name="T12" fmla="*/ 2 w 13"/>
                <a:gd name="T13" fmla="*/ 21 h 26"/>
                <a:gd name="T14" fmla="*/ 3 w 13"/>
                <a:gd name="T15" fmla="*/ 23 h 26"/>
                <a:gd name="T16" fmla="*/ 4 w 13"/>
                <a:gd name="T17" fmla="*/ 25 h 26"/>
                <a:gd name="T18" fmla="*/ 10 w 13"/>
                <a:gd name="T19" fmla="*/ 27 h 26"/>
                <a:gd name="T20" fmla="*/ 12 w 13"/>
                <a:gd name="T21" fmla="*/ 28 h 26"/>
                <a:gd name="T22" fmla="*/ 14 w 13"/>
                <a:gd name="T23" fmla="*/ 29 h 26"/>
                <a:gd name="T24" fmla="*/ 16 w 13"/>
                <a:gd name="T25" fmla="*/ 29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26">
                  <a:moveTo>
                    <a:pt x="1" y="0"/>
                  </a:moveTo>
                  <a:lnTo>
                    <a:pt x="1" y="3"/>
                  </a:lnTo>
                  <a:lnTo>
                    <a:pt x="0" y="6"/>
                  </a:lnTo>
                  <a:lnTo>
                    <a:pt x="0" y="10"/>
                  </a:lnTo>
                  <a:lnTo>
                    <a:pt x="0" y="13"/>
                  </a:lnTo>
                  <a:lnTo>
                    <a:pt x="1" y="16"/>
                  </a:lnTo>
                  <a:lnTo>
                    <a:pt x="2" y="18"/>
                  </a:lnTo>
                  <a:lnTo>
                    <a:pt x="3" y="20"/>
                  </a:lnTo>
                  <a:lnTo>
                    <a:pt x="4" y="22"/>
                  </a:lnTo>
                  <a:lnTo>
                    <a:pt x="7" y="24"/>
                  </a:lnTo>
                  <a:lnTo>
                    <a:pt x="9" y="25"/>
                  </a:lnTo>
                  <a:lnTo>
                    <a:pt x="11" y="26"/>
                  </a:lnTo>
                  <a:lnTo>
                    <a:pt x="13"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35" name="Line 201"/>
            <p:cNvSpPr>
              <a:spLocks noChangeShapeType="1"/>
            </p:cNvSpPr>
            <p:nvPr/>
          </p:nvSpPr>
          <p:spPr bwMode="auto">
            <a:xfrm flipV="1">
              <a:off x="3423" y="3125"/>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36" name="Freeform 202"/>
            <p:cNvSpPr>
              <a:spLocks/>
            </p:cNvSpPr>
            <p:nvPr/>
          </p:nvSpPr>
          <p:spPr bwMode="auto">
            <a:xfrm>
              <a:off x="3437" y="3097"/>
              <a:ext cx="20" cy="28"/>
            </a:xfrm>
            <a:custGeom>
              <a:avLst/>
              <a:gdLst>
                <a:gd name="T0" fmla="*/ 13 w 25"/>
                <a:gd name="T1" fmla="*/ 0 h 26"/>
                <a:gd name="T2" fmla="*/ 11 w 25"/>
                <a:gd name="T3" fmla="*/ 0 h 26"/>
                <a:gd name="T4" fmla="*/ 10 w 25"/>
                <a:gd name="T5" fmla="*/ 1 h 26"/>
                <a:gd name="T6" fmla="*/ 9 w 25"/>
                <a:gd name="T7" fmla="*/ 2 h 26"/>
                <a:gd name="T8" fmla="*/ 8 w 25"/>
                <a:gd name="T9" fmla="*/ 4 h 26"/>
                <a:gd name="T10" fmla="*/ 6 w 25"/>
                <a:gd name="T11" fmla="*/ 6 h 26"/>
                <a:gd name="T12" fmla="*/ 6 w 25"/>
                <a:gd name="T13" fmla="*/ 11 h 26"/>
                <a:gd name="T14" fmla="*/ 4 w 25"/>
                <a:gd name="T15" fmla="*/ 13 h 26"/>
                <a:gd name="T16" fmla="*/ 3 w 25"/>
                <a:gd name="T17" fmla="*/ 16 h 26"/>
                <a:gd name="T18" fmla="*/ 2 w 25"/>
                <a:gd name="T19" fmla="*/ 19 h 26"/>
                <a:gd name="T20" fmla="*/ 2 w 25"/>
                <a:gd name="T21" fmla="*/ 24 h 26"/>
                <a:gd name="T22" fmla="*/ 1 w 25"/>
                <a:gd name="T23" fmla="*/ 29 h 26"/>
                <a:gd name="T24" fmla="*/ 0 w 25"/>
                <a:gd name="T25" fmla="*/ 32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26">
                  <a:moveTo>
                    <a:pt x="25" y="0"/>
                  </a:moveTo>
                  <a:lnTo>
                    <a:pt x="22" y="0"/>
                  </a:lnTo>
                  <a:lnTo>
                    <a:pt x="20" y="1"/>
                  </a:lnTo>
                  <a:lnTo>
                    <a:pt x="18" y="2"/>
                  </a:lnTo>
                  <a:lnTo>
                    <a:pt x="15" y="4"/>
                  </a:lnTo>
                  <a:lnTo>
                    <a:pt x="13" y="6"/>
                  </a:lnTo>
                  <a:lnTo>
                    <a:pt x="11" y="8"/>
                  </a:lnTo>
                  <a:lnTo>
                    <a:pt x="8" y="10"/>
                  </a:lnTo>
                  <a:lnTo>
                    <a:pt x="6" y="13"/>
                  </a:lnTo>
                  <a:lnTo>
                    <a:pt x="4" y="16"/>
                  </a:lnTo>
                  <a:lnTo>
                    <a:pt x="3" y="19"/>
                  </a:lnTo>
                  <a:lnTo>
                    <a:pt x="1" y="23"/>
                  </a:lnTo>
                  <a:lnTo>
                    <a:pt x="0"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37" name="Line 203"/>
            <p:cNvSpPr>
              <a:spLocks noChangeShapeType="1"/>
            </p:cNvSpPr>
            <p:nvPr/>
          </p:nvSpPr>
          <p:spPr bwMode="auto">
            <a:xfrm>
              <a:off x="3457" y="309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38" name="Freeform 204"/>
            <p:cNvSpPr>
              <a:spLocks/>
            </p:cNvSpPr>
            <p:nvPr/>
          </p:nvSpPr>
          <p:spPr bwMode="auto">
            <a:xfrm>
              <a:off x="3114" y="2430"/>
              <a:ext cx="7" cy="21"/>
            </a:xfrm>
            <a:custGeom>
              <a:avLst/>
              <a:gdLst>
                <a:gd name="T0" fmla="*/ 0 w 5"/>
                <a:gd name="T1" fmla="*/ 0 h 18"/>
                <a:gd name="T2" fmla="*/ 0 w 5"/>
                <a:gd name="T3" fmla="*/ 2 h 18"/>
                <a:gd name="T4" fmla="*/ 0 w 5"/>
                <a:gd name="T5" fmla="*/ 7 h 18"/>
                <a:gd name="T6" fmla="*/ 0 w 5"/>
                <a:gd name="T7" fmla="*/ 11 h 18"/>
                <a:gd name="T8" fmla="*/ 0 w 5"/>
                <a:gd name="T9" fmla="*/ 13 h 18"/>
                <a:gd name="T10" fmla="*/ 0 w 5"/>
                <a:gd name="T11" fmla="*/ 16 h 18"/>
                <a:gd name="T12" fmla="*/ 0 w 5"/>
                <a:gd name="T13" fmla="*/ 18 h 18"/>
                <a:gd name="T14" fmla="*/ 1 w 5"/>
                <a:gd name="T15" fmla="*/ 19 h 18"/>
                <a:gd name="T16" fmla="*/ 6 w 5"/>
                <a:gd name="T17" fmla="*/ 22 h 18"/>
                <a:gd name="T18" fmla="*/ 8 w 5"/>
                <a:gd name="T19" fmla="*/ 26 h 18"/>
                <a:gd name="T20" fmla="*/ 11 w 5"/>
                <a:gd name="T21" fmla="*/ 27 h 18"/>
                <a:gd name="T22" fmla="*/ 14 w 5"/>
                <a:gd name="T23" fmla="*/ 29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18">
                  <a:moveTo>
                    <a:pt x="0" y="0"/>
                  </a:moveTo>
                  <a:lnTo>
                    <a:pt x="0" y="2"/>
                  </a:lnTo>
                  <a:lnTo>
                    <a:pt x="0" y="4"/>
                  </a:lnTo>
                  <a:lnTo>
                    <a:pt x="0" y="7"/>
                  </a:lnTo>
                  <a:lnTo>
                    <a:pt x="0" y="8"/>
                  </a:lnTo>
                  <a:lnTo>
                    <a:pt x="0" y="10"/>
                  </a:lnTo>
                  <a:lnTo>
                    <a:pt x="0" y="11"/>
                  </a:lnTo>
                  <a:lnTo>
                    <a:pt x="1" y="12"/>
                  </a:lnTo>
                  <a:lnTo>
                    <a:pt x="2" y="14"/>
                  </a:lnTo>
                  <a:lnTo>
                    <a:pt x="3" y="16"/>
                  </a:lnTo>
                  <a:lnTo>
                    <a:pt x="4" y="17"/>
                  </a:lnTo>
                  <a:lnTo>
                    <a:pt x="5" y="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39" name="Freeform 205"/>
            <p:cNvSpPr>
              <a:spLocks/>
            </p:cNvSpPr>
            <p:nvPr/>
          </p:nvSpPr>
          <p:spPr bwMode="auto">
            <a:xfrm>
              <a:off x="3079" y="2362"/>
              <a:ext cx="55" cy="89"/>
            </a:xfrm>
            <a:custGeom>
              <a:avLst/>
              <a:gdLst>
                <a:gd name="T0" fmla="*/ 53 w 56"/>
                <a:gd name="T1" fmla="*/ 9 h 87"/>
                <a:gd name="T2" fmla="*/ 52 w 56"/>
                <a:gd name="T3" fmla="*/ 6 h 87"/>
                <a:gd name="T4" fmla="*/ 51 w 56"/>
                <a:gd name="T5" fmla="*/ 2 h 87"/>
                <a:gd name="T6" fmla="*/ 50 w 56"/>
                <a:gd name="T7" fmla="*/ 1 h 87"/>
                <a:gd name="T8" fmla="*/ 48 w 56"/>
                <a:gd name="T9" fmla="*/ 0 h 87"/>
                <a:gd name="T10" fmla="*/ 42 w 56"/>
                <a:gd name="T11" fmla="*/ 0 h 87"/>
                <a:gd name="T12" fmla="*/ 36 w 56"/>
                <a:gd name="T13" fmla="*/ 0 h 87"/>
                <a:gd name="T14" fmla="*/ 31 w 56"/>
                <a:gd name="T15" fmla="*/ 0 h 87"/>
                <a:gd name="T16" fmla="*/ 28 w 56"/>
                <a:gd name="T17" fmla="*/ 1 h 87"/>
                <a:gd name="T18" fmla="*/ 26 w 56"/>
                <a:gd name="T19" fmla="*/ 3 h 87"/>
                <a:gd name="T20" fmla="*/ 22 w 56"/>
                <a:gd name="T21" fmla="*/ 6 h 87"/>
                <a:gd name="T22" fmla="*/ 19 w 56"/>
                <a:gd name="T23" fmla="*/ 10 h 87"/>
                <a:gd name="T24" fmla="*/ 13 w 56"/>
                <a:gd name="T25" fmla="*/ 18 h 87"/>
                <a:gd name="T26" fmla="*/ 12 w 56"/>
                <a:gd name="T27" fmla="*/ 21 h 87"/>
                <a:gd name="T28" fmla="*/ 9 w 56"/>
                <a:gd name="T29" fmla="*/ 35 h 87"/>
                <a:gd name="T30" fmla="*/ 4 w 56"/>
                <a:gd name="T31" fmla="*/ 56 h 87"/>
                <a:gd name="T32" fmla="*/ 1 w 56"/>
                <a:gd name="T33" fmla="*/ 68 h 87"/>
                <a:gd name="T34" fmla="*/ 0 w 56"/>
                <a:gd name="T35" fmla="*/ 75 h 87"/>
                <a:gd name="T36" fmla="*/ 1 w 56"/>
                <a:gd name="T37" fmla="*/ 78 h 87"/>
                <a:gd name="T38" fmla="*/ 1 w 56"/>
                <a:gd name="T39" fmla="*/ 81 h 87"/>
                <a:gd name="T40" fmla="*/ 2 w 56"/>
                <a:gd name="T41" fmla="*/ 86 h 87"/>
                <a:gd name="T42" fmla="*/ 4 w 56"/>
                <a:gd name="T43" fmla="*/ 89 h 87"/>
                <a:gd name="T44" fmla="*/ 6 w 56"/>
                <a:gd name="T45" fmla="*/ 91 h 87"/>
                <a:gd name="T46" fmla="*/ 9 w 56"/>
                <a:gd name="T47" fmla="*/ 92 h 87"/>
                <a:gd name="T48" fmla="*/ 13 w 56"/>
                <a:gd name="T49" fmla="*/ 93 h 87"/>
                <a:gd name="T50" fmla="*/ 19 w 56"/>
                <a:gd name="T51" fmla="*/ 93 h 87"/>
                <a:gd name="T52" fmla="*/ 24 w 56"/>
                <a:gd name="T53" fmla="*/ 93 h 87"/>
                <a:gd name="T54" fmla="*/ 27 w 56"/>
                <a:gd name="T55" fmla="*/ 92 h 87"/>
                <a:gd name="T56" fmla="*/ 28 w 56"/>
                <a:gd name="T57" fmla="*/ 90 h 87"/>
                <a:gd name="T58" fmla="*/ 31 w 56"/>
                <a:gd name="T59" fmla="*/ 88 h 87"/>
                <a:gd name="T60" fmla="*/ 33 w 56"/>
                <a:gd name="T61" fmla="*/ 85 h 87"/>
                <a:gd name="T62" fmla="*/ 35 w 56"/>
                <a:gd name="T63" fmla="*/ 81 h 87"/>
                <a:gd name="T64" fmla="*/ 37 w 56"/>
                <a:gd name="T65" fmla="*/ 77 h 87"/>
                <a:gd name="T66" fmla="*/ 39 w 56"/>
                <a:gd name="T67" fmla="*/ 63 h 87"/>
                <a:gd name="T68" fmla="*/ 45 w 56"/>
                <a:gd name="T69" fmla="*/ 42 h 87"/>
                <a:gd name="T70" fmla="*/ 51 w 56"/>
                <a:gd name="T71" fmla="*/ 18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6" h="87">
                  <a:moveTo>
                    <a:pt x="55" y="11"/>
                  </a:moveTo>
                  <a:lnTo>
                    <a:pt x="56" y="9"/>
                  </a:lnTo>
                  <a:lnTo>
                    <a:pt x="56" y="7"/>
                  </a:lnTo>
                  <a:lnTo>
                    <a:pt x="55" y="6"/>
                  </a:lnTo>
                  <a:lnTo>
                    <a:pt x="55" y="4"/>
                  </a:lnTo>
                  <a:lnTo>
                    <a:pt x="54" y="2"/>
                  </a:lnTo>
                  <a:lnTo>
                    <a:pt x="54" y="1"/>
                  </a:lnTo>
                  <a:lnTo>
                    <a:pt x="53" y="1"/>
                  </a:lnTo>
                  <a:lnTo>
                    <a:pt x="52" y="0"/>
                  </a:lnTo>
                  <a:lnTo>
                    <a:pt x="51" y="0"/>
                  </a:lnTo>
                  <a:lnTo>
                    <a:pt x="50" y="0"/>
                  </a:lnTo>
                  <a:lnTo>
                    <a:pt x="45" y="0"/>
                  </a:lnTo>
                  <a:lnTo>
                    <a:pt x="42" y="0"/>
                  </a:lnTo>
                  <a:lnTo>
                    <a:pt x="39" y="0"/>
                  </a:lnTo>
                  <a:lnTo>
                    <a:pt x="35" y="0"/>
                  </a:lnTo>
                  <a:lnTo>
                    <a:pt x="34" y="0"/>
                  </a:lnTo>
                  <a:lnTo>
                    <a:pt x="32" y="1"/>
                  </a:lnTo>
                  <a:lnTo>
                    <a:pt x="29" y="1"/>
                  </a:lnTo>
                  <a:lnTo>
                    <a:pt x="28" y="2"/>
                  </a:lnTo>
                  <a:lnTo>
                    <a:pt x="26" y="3"/>
                  </a:lnTo>
                  <a:lnTo>
                    <a:pt x="25" y="4"/>
                  </a:lnTo>
                  <a:lnTo>
                    <a:pt x="22" y="6"/>
                  </a:lnTo>
                  <a:lnTo>
                    <a:pt x="20" y="8"/>
                  </a:lnTo>
                  <a:lnTo>
                    <a:pt x="19" y="10"/>
                  </a:lnTo>
                  <a:lnTo>
                    <a:pt x="18" y="11"/>
                  </a:lnTo>
                  <a:lnTo>
                    <a:pt x="13" y="18"/>
                  </a:lnTo>
                  <a:lnTo>
                    <a:pt x="13" y="19"/>
                  </a:lnTo>
                  <a:lnTo>
                    <a:pt x="12" y="21"/>
                  </a:lnTo>
                  <a:lnTo>
                    <a:pt x="11" y="24"/>
                  </a:lnTo>
                  <a:lnTo>
                    <a:pt x="9" y="32"/>
                  </a:lnTo>
                  <a:lnTo>
                    <a:pt x="6" y="46"/>
                  </a:lnTo>
                  <a:lnTo>
                    <a:pt x="4" y="53"/>
                  </a:lnTo>
                  <a:lnTo>
                    <a:pt x="2" y="59"/>
                  </a:lnTo>
                  <a:lnTo>
                    <a:pt x="1" y="64"/>
                  </a:lnTo>
                  <a:lnTo>
                    <a:pt x="1" y="67"/>
                  </a:lnTo>
                  <a:lnTo>
                    <a:pt x="0" y="69"/>
                  </a:lnTo>
                  <a:lnTo>
                    <a:pt x="0" y="70"/>
                  </a:lnTo>
                  <a:lnTo>
                    <a:pt x="1" y="72"/>
                  </a:lnTo>
                  <a:lnTo>
                    <a:pt x="1" y="74"/>
                  </a:lnTo>
                  <a:lnTo>
                    <a:pt x="1" y="75"/>
                  </a:lnTo>
                  <a:lnTo>
                    <a:pt x="2" y="77"/>
                  </a:lnTo>
                  <a:lnTo>
                    <a:pt x="2" y="80"/>
                  </a:lnTo>
                  <a:lnTo>
                    <a:pt x="3" y="81"/>
                  </a:lnTo>
                  <a:lnTo>
                    <a:pt x="4" y="83"/>
                  </a:lnTo>
                  <a:lnTo>
                    <a:pt x="5" y="84"/>
                  </a:lnTo>
                  <a:lnTo>
                    <a:pt x="6" y="85"/>
                  </a:lnTo>
                  <a:lnTo>
                    <a:pt x="8" y="86"/>
                  </a:lnTo>
                  <a:lnTo>
                    <a:pt x="9" y="86"/>
                  </a:lnTo>
                  <a:lnTo>
                    <a:pt x="11" y="87"/>
                  </a:lnTo>
                  <a:lnTo>
                    <a:pt x="13" y="87"/>
                  </a:lnTo>
                  <a:lnTo>
                    <a:pt x="15" y="87"/>
                  </a:lnTo>
                  <a:lnTo>
                    <a:pt x="19" y="87"/>
                  </a:lnTo>
                  <a:lnTo>
                    <a:pt x="22" y="87"/>
                  </a:lnTo>
                  <a:lnTo>
                    <a:pt x="24" y="87"/>
                  </a:lnTo>
                  <a:lnTo>
                    <a:pt x="26" y="87"/>
                  </a:lnTo>
                  <a:lnTo>
                    <a:pt x="27" y="86"/>
                  </a:lnTo>
                  <a:lnTo>
                    <a:pt x="29" y="85"/>
                  </a:lnTo>
                  <a:lnTo>
                    <a:pt x="31" y="84"/>
                  </a:lnTo>
                  <a:lnTo>
                    <a:pt x="33" y="83"/>
                  </a:lnTo>
                  <a:lnTo>
                    <a:pt x="34" y="82"/>
                  </a:lnTo>
                  <a:lnTo>
                    <a:pt x="35" y="81"/>
                  </a:lnTo>
                  <a:lnTo>
                    <a:pt x="36" y="79"/>
                  </a:lnTo>
                  <a:lnTo>
                    <a:pt x="37" y="77"/>
                  </a:lnTo>
                  <a:lnTo>
                    <a:pt x="38" y="75"/>
                  </a:lnTo>
                  <a:lnTo>
                    <a:pt x="38" y="74"/>
                  </a:lnTo>
                  <a:lnTo>
                    <a:pt x="40" y="71"/>
                  </a:lnTo>
                  <a:lnTo>
                    <a:pt x="41" y="67"/>
                  </a:lnTo>
                  <a:lnTo>
                    <a:pt x="42" y="60"/>
                  </a:lnTo>
                  <a:lnTo>
                    <a:pt x="44" y="53"/>
                  </a:lnTo>
                  <a:lnTo>
                    <a:pt x="48" y="39"/>
                  </a:lnTo>
                  <a:lnTo>
                    <a:pt x="52" y="25"/>
                  </a:lnTo>
                  <a:lnTo>
                    <a:pt x="54" y="18"/>
                  </a:lnTo>
                  <a:lnTo>
                    <a:pt x="55" y="1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40" name="Freeform 206"/>
            <p:cNvSpPr>
              <a:spLocks/>
            </p:cNvSpPr>
            <p:nvPr/>
          </p:nvSpPr>
          <p:spPr bwMode="auto">
            <a:xfrm>
              <a:off x="4145" y="2534"/>
              <a:ext cx="55" cy="130"/>
            </a:xfrm>
            <a:custGeom>
              <a:avLst/>
              <a:gdLst>
                <a:gd name="T0" fmla="*/ 31 w 57"/>
                <a:gd name="T1" fmla="*/ 0 h 131"/>
                <a:gd name="T2" fmla="*/ 0 w 57"/>
                <a:gd name="T3" fmla="*/ 128 h 131"/>
                <a:gd name="T4" fmla="*/ 19 w 57"/>
                <a:gd name="T5" fmla="*/ 128 h 131"/>
                <a:gd name="T6" fmla="*/ 21 w 57"/>
                <a:gd name="T7" fmla="*/ 127 h 131"/>
                <a:gd name="T8" fmla="*/ 24 w 57"/>
                <a:gd name="T9" fmla="*/ 127 h 131"/>
                <a:gd name="T10" fmla="*/ 27 w 57"/>
                <a:gd name="T11" fmla="*/ 126 h 131"/>
                <a:gd name="T12" fmla="*/ 29 w 57"/>
                <a:gd name="T13" fmla="*/ 124 h 131"/>
                <a:gd name="T14" fmla="*/ 31 w 57"/>
                <a:gd name="T15" fmla="*/ 123 h 131"/>
                <a:gd name="T16" fmla="*/ 34 w 57"/>
                <a:gd name="T17" fmla="*/ 121 h 131"/>
                <a:gd name="T18" fmla="*/ 36 w 57"/>
                <a:gd name="T19" fmla="*/ 118 h 131"/>
                <a:gd name="T20" fmla="*/ 38 w 57"/>
                <a:gd name="T21" fmla="*/ 115 h 131"/>
                <a:gd name="T22" fmla="*/ 39 w 57"/>
                <a:gd name="T23" fmla="*/ 112 h 131"/>
                <a:gd name="T24" fmla="*/ 40 w 57"/>
                <a:gd name="T25" fmla="*/ 109 h 131"/>
                <a:gd name="T26" fmla="*/ 41 w 57"/>
                <a:gd name="T27" fmla="*/ 106 h 131"/>
                <a:gd name="T28" fmla="*/ 41 w 57"/>
                <a:gd name="T29" fmla="*/ 103 h 131"/>
                <a:gd name="T30" fmla="*/ 50 w 57"/>
                <a:gd name="T31" fmla="*/ 67 h 131"/>
                <a:gd name="T32" fmla="*/ 51 w 57"/>
                <a:gd name="T33" fmla="*/ 65 h 131"/>
                <a:gd name="T34" fmla="*/ 51 w 57"/>
                <a:gd name="T35" fmla="*/ 63 h 131"/>
                <a:gd name="T36" fmla="*/ 51 w 57"/>
                <a:gd name="T37" fmla="*/ 60 h 131"/>
                <a:gd name="T38" fmla="*/ 51 w 57"/>
                <a:gd name="T39" fmla="*/ 57 h 131"/>
                <a:gd name="T40" fmla="*/ 51 w 57"/>
                <a:gd name="T41" fmla="*/ 54 h 131"/>
                <a:gd name="T42" fmla="*/ 50 w 57"/>
                <a:gd name="T43" fmla="*/ 51 h 131"/>
                <a:gd name="T44" fmla="*/ 49 w 57"/>
                <a:gd name="T45" fmla="*/ 49 h 131"/>
                <a:gd name="T46" fmla="*/ 47 w 57"/>
                <a:gd name="T47" fmla="*/ 47 h 131"/>
                <a:gd name="T48" fmla="*/ 46 w 57"/>
                <a:gd name="T49" fmla="*/ 46 h 131"/>
                <a:gd name="T50" fmla="*/ 44 w 57"/>
                <a:gd name="T51" fmla="*/ 45 h 131"/>
                <a:gd name="T52" fmla="*/ 42 w 57"/>
                <a:gd name="T53" fmla="*/ 44 h 131"/>
                <a:gd name="T54" fmla="*/ 41 w 57"/>
                <a:gd name="T55" fmla="*/ 44 h 131"/>
                <a:gd name="T56" fmla="*/ 19 w 57"/>
                <a:gd name="T57" fmla="*/ 44 h 1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 h="131">
                  <a:moveTo>
                    <a:pt x="34" y="0"/>
                  </a:moveTo>
                  <a:lnTo>
                    <a:pt x="0" y="131"/>
                  </a:lnTo>
                  <a:lnTo>
                    <a:pt x="22" y="131"/>
                  </a:lnTo>
                  <a:lnTo>
                    <a:pt x="24" y="130"/>
                  </a:lnTo>
                  <a:lnTo>
                    <a:pt x="27" y="130"/>
                  </a:lnTo>
                  <a:lnTo>
                    <a:pt x="30" y="129"/>
                  </a:lnTo>
                  <a:lnTo>
                    <a:pt x="32" y="127"/>
                  </a:lnTo>
                  <a:lnTo>
                    <a:pt x="34" y="126"/>
                  </a:lnTo>
                  <a:lnTo>
                    <a:pt x="37" y="124"/>
                  </a:lnTo>
                  <a:lnTo>
                    <a:pt x="39" y="121"/>
                  </a:lnTo>
                  <a:lnTo>
                    <a:pt x="41" y="118"/>
                  </a:lnTo>
                  <a:lnTo>
                    <a:pt x="42" y="115"/>
                  </a:lnTo>
                  <a:lnTo>
                    <a:pt x="44" y="112"/>
                  </a:lnTo>
                  <a:lnTo>
                    <a:pt x="46" y="109"/>
                  </a:lnTo>
                  <a:lnTo>
                    <a:pt x="47" y="106"/>
                  </a:lnTo>
                  <a:lnTo>
                    <a:pt x="56" y="70"/>
                  </a:lnTo>
                  <a:lnTo>
                    <a:pt x="57" y="66"/>
                  </a:lnTo>
                  <a:lnTo>
                    <a:pt x="57" y="63"/>
                  </a:lnTo>
                  <a:lnTo>
                    <a:pt x="57" y="60"/>
                  </a:lnTo>
                  <a:lnTo>
                    <a:pt x="57" y="57"/>
                  </a:lnTo>
                  <a:lnTo>
                    <a:pt x="57" y="54"/>
                  </a:lnTo>
                  <a:lnTo>
                    <a:pt x="56" y="51"/>
                  </a:lnTo>
                  <a:lnTo>
                    <a:pt x="55" y="49"/>
                  </a:lnTo>
                  <a:lnTo>
                    <a:pt x="53" y="47"/>
                  </a:lnTo>
                  <a:lnTo>
                    <a:pt x="52" y="46"/>
                  </a:lnTo>
                  <a:lnTo>
                    <a:pt x="50" y="45"/>
                  </a:lnTo>
                  <a:lnTo>
                    <a:pt x="48" y="44"/>
                  </a:lnTo>
                  <a:lnTo>
                    <a:pt x="46" y="44"/>
                  </a:lnTo>
                  <a:lnTo>
                    <a:pt x="22"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41" name="Freeform 207"/>
            <p:cNvSpPr>
              <a:spLocks/>
            </p:cNvSpPr>
            <p:nvPr/>
          </p:nvSpPr>
          <p:spPr bwMode="auto">
            <a:xfrm>
              <a:off x="4708" y="1015"/>
              <a:ext cx="55" cy="82"/>
            </a:xfrm>
            <a:custGeom>
              <a:avLst/>
              <a:gdLst>
                <a:gd name="T0" fmla="*/ 55 w 55"/>
                <a:gd name="T1" fmla="*/ 8 h 87"/>
                <a:gd name="T2" fmla="*/ 55 w 55"/>
                <a:gd name="T3" fmla="*/ 7 h 87"/>
                <a:gd name="T4" fmla="*/ 54 w 55"/>
                <a:gd name="T5" fmla="*/ 2 h 87"/>
                <a:gd name="T6" fmla="*/ 53 w 55"/>
                <a:gd name="T7" fmla="*/ 1 h 87"/>
                <a:gd name="T8" fmla="*/ 51 w 55"/>
                <a:gd name="T9" fmla="*/ 0 h 87"/>
                <a:gd name="T10" fmla="*/ 45 w 55"/>
                <a:gd name="T11" fmla="*/ 0 h 87"/>
                <a:gd name="T12" fmla="*/ 38 w 55"/>
                <a:gd name="T13" fmla="*/ 0 h 87"/>
                <a:gd name="T14" fmla="*/ 33 w 55"/>
                <a:gd name="T15" fmla="*/ 0 h 87"/>
                <a:gd name="T16" fmla="*/ 29 w 55"/>
                <a:gd name="T17" fmla="*/ 1 h 87"/>
                <a:gd name="T18" fmla="*/ 26 w 55"/>
                <a:gd name="T19" fmla="*/ 3 h 87"/>
                <a:gd name="T20" fmla="*/ 22 w 55"/>
                <a:gd name="T21" fmla="*/ 7 h 87"/>
                <a:gd name="T22" fmla="*/ 18 w 55"/>
                <a:gd name="T23" fmla="*/ 8 h 87"/>
                <a:gd name="T24" fmla="*/ 13 w 55"/>
                <a:gd name="T25" fmla="*/ 15 h 87"/>
                <a:gd name="T26" fmla="*/ 12 w 55"/>
                <a:gd name="T27" fmla="*/ 18 h 87"/>
                <a:gd name="T28" fmla="*/ 9 w 55"/>
                <a:gd name="T29" fmla="*/ 26 h 87"/>
                <a:gd name="T30" fmla="*/ 3 w 55"/>
                <a:gd name="T31" fmla="*/ 44 h 87"/>
                <a:gd name="T32" fmla="*/ 1 w 55"/>
                <a:gd name="T33" fmla="*/ 54 h 87"/>
                <a:gd name="T34" fmla="*/ 0 w 55"/>
                <a:gd name="T35" fmla="*/ 57 h 87"/>
                <a:gd name="T36" fmla="*/ 0 w 55"/>
                <a:gd name="T37" fmla="*/ 61 h 87"/>
                <a:gd name="T38" fmla="*/ 1 w 55"/>
                <a:gd name="T39" fmla="*/ 65 h 87"/>
                <a:gd name="T40" fmla="*/ 2 w 55"/>
                <a:gd name="T41" fmla="*/ 67 h 87"/>
                <a:gd name="T42" fmla="*/ 4 w 55"/>
                <a:gd name="T43" fmla="*/ 70 h 87"/>
                <a:gd name="T44" fmla="*/ 6 w 55"/>
                <a:gd name="T45" fmla="*/ 71 h 87"/>
                <a:gd name="T46" fmla="*/ 9 w 55"/>
                <a:gd name="T47" fmla="*/ 73 h 87"/>
                <a:gd name="T48" fmla="*/ 13 w 55"/>
                <a:gd name="T49" fmla="*/ 73 h 87"/>
                <a:gd name="T50" fmla="*/ 19 w 55"/>
                <a:gd name="T51" fmla="*/ 73 h 87"/>
                <a:gd name="T52" fmla="*/ 24 w 55"/>
                <a:gd name="T53" fmla="*/ 73 h 87"/>
                <a:gd name="T54" fmla="*/ 27 w 55"/>
                <a:gd name="T55" fmla="*/ 72 h 87"/>
                <a:gd name="T56" fmla="*/ 30 w 55"/>
                <a:gd name="T57" fmla="*/ 71 h 87"/>
                <a:gd name="T58" fmla="*/ 34 w 55"/>
                <a:gd name="T59" fmla="*/ 69 h 87"/>
                <a:gd name="T60" fmla="*/ 36 w 55"/>
                <a:gd name="T61" fmla="*/ 67 h 87"/>
                <a:gd name="T62" fmla="*/ 37 w 55"/>
                <a:gd name="T63" fmla="*/ 65 h 87"/>
                <a:gd name="T64" fmla="*/ 39 w 55"/>
                <a:gd name="T65" fmla="*/ 59 h 87"/>
                <a:gd name="T66" fmla="*/ 42 w 55"/>
                <a:gd name="T67" fmla="*/ 51 h 87"/>
                <a:gd name="T68" fmla="*/ 48 w 55"/>
                <a:gd name="T69" fmla="*/ 34 h 87"/>
                <a:gd name="T70" fmla="*/ 54 w 55"/>
                <a:gd name="T71" fmla="*/ 15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5" h="87">
                  <a:moveTo>
                    <a:pt x="55" y="12"/>
                  </a:moveTo>
                  <a:lnTo>
                    <a:pt x="55" y="10"/>
                  </a:lnTo>
                  <a:lnTo>
                    <a:pt x="55" y="8"/>
                  </a:lnTo>
                  <a:lnTo>
                    <a:pt x="55" y="7"/>
                  </a:lnTo>
                  <a:lnTo>
                    <a:pt x="54" y="4"/>
                  </a:lnTo>
                  <a:lnTo>
                    <a:pt x="54" y="2"/>
                  </a:lnTo>
                  <a:lnTo>
                    <a:pt x="53" y="2"/>
                  </a:lnTo>
                  <a:lnTo>
                    <a:pt x="53" y="1"/>
                  </a:lnTo>
                  <a:lnTo>
                    <a:pt x="52" y="0"/>
                  </a:lnTo>
                  <a:lnTo>
                    <a:pt x="51" y="0"/>
                  </a:lnTo>
                  <a:lnTo>
                    <a:pt x="50" y="0"/>
                  </a:lnTo>
                  <a:lnTo>
                    <a:pt x="45" y="0"/>
                  </a:lnTo>
                  <a:lnTo>
                    <a:pt x="42" y="0"/>
                  </a:lnTo>
                  <a:lnTo>
                    <a:pt x="38" y="0"/>
                  </a:lnTo>
                  <a:lnTo>
                    <a:pt x="35" y="0"/>
                  </a:lnTo>
                  <a:lnTo>
                    <a:pt x="33" y="0"/>
                  </a:lnTo>
                  <a:lnTo>
                    <a:pt x="32" y="1"/>
                  </a:lnTo>
                  <a:lnTo>
                    <a:pt x="29" y="1"/>
                  </a:lnTo>
                  <a:lnTo>
                    <a:pt x="27" y="2"/>
                  </a:lnTo>
                  <a:lnTo>
                    <a:pt x="26" y="3"/>
                  </a:lnTo>
                  <a:lnTo>
                    <a:pt x="25" y="4"/>
                  </a:lnTo>
                  <a:lnTo>
                    <a:pt x="22" y="7"/>
                  </a:lnTo>
                  <a:lnTo>
                    <a:pt x="20" y="10"/>
                  </a:lnTo>
                  <a:lnTo>
                    <a:pt x="18" y="11"/>
                  </a:lnTo>
                  <a:lnTo>
                    <a:pt x="17" y="12"/>
                  </a:lnTo>
                  <a:lnTo>
                    <a:pt x="13" y="18"/>
                  </a:lnTo>
                  <a:lnTo>
                    <a:pt x="12" y="20"/>
                  </a:lnTo>
                  <a:lnTo>
                    <a:pt x="12" y="21"/>
                  </a:lnTo>
                  <a:lnTo>
                    <a:pt x="11" y="26"/>
                  </a:lnTo>
                  <a:lnTo>
                    <a:pt x="9" y="32"/>
                  </a:lnTo>
                  <a:lnTo>
                    <a:pt x="5" y="46"/>
                  </a:lnTo>
                  <a:lnTo>
                    <a:pt x="3" y="53"/>
                  </a:lnTo>
                  <a:lnTo>
                    <a:pt x="2" y="60"/>
                  </a:lnTo>
                  <a:lnTo>
                    <a:pt x="1" y="64"/>
                  </a:lnTo>
                  <a:lnTo>
                    <a:pt x="0" y="67"/>
                  </a:lnTo>
                  <a:lnTo>
                    <a:pt x="0" y="69"/>
                  </a:lnTo>
                  <a:lnTo>
                    <a:pt x="0" y="71"/>
                  </a:lnTo>
                  <a:lnTo>
                    <a:pt x="0" y="73"/>
                  </a:lnTo>
                  <a:lnTo>
                    <a:pt x="0" y="75"/>
                  </a:lnTo>
                  <a:lnTo>
                    <a:pt x="1" y="77"/>
                  </a:lnTo>
                  <a:lnTo>
                    <a:pt x="1" y="78"/>
                  </a:lnTo>
                  <a:lnTo>
                    <a:pt x="2" y="80"/>
                  </a:lnTo>
                  <a:lnTo>
                    <a:pt x="3" y="81"/>
                  </a:lnTo>
                  <a:lnTo>
                    <a:pt x="4" y="83"/>
                  </a:lnTo>
                  <a:lnTo>
                    <a:pt x="5" y="84"/>
                  </a:lnTo>
                  <a:lnTo>
                    <a:pt x="6" y="85"/>
                  </a:lnTo>
                  <a:lnTo>
                    <a:pt x="8" y="86"/>
                  </a:lnTo>
                  <a:lnTo>
                    <a:pt x="9" y="87"/>
                  </a:lnTo>
                  <a:lnTo>
                    <a:pt x="11" y="87"/>
                  </a:lnTo>
                  <a:lnTo>
                    <a:pt x="13" y="87"/>
                  </a:lnTo>
                  <a:lnTo>
                    <a:pt x="15" y="87"/>
                  </a:lnTo>
                  <a:lnTo>
                    <a:pt x="19" y="87"/>
                  </a:lnTo>
                  <a:lnTo>
                    <a:pt x="22" y="87"/>
                  </a:lnTo>
                  <a:lnTo>
                    <a:pt x="24" y="87"/>
                  </a:lnTo>
                  <a:lnTo>
                    <a:pt x="25" y="87"/>
                  </a:lnTo>
                  <a:lnTo>
                    <a:pt x="27" y="86"/>
                  </a:lnTo>
                  <a:lnTo>
                    <a:pt x="29" y="85"/>
                  </a:lnTo>
                  <a:lnTo>
                    <a:pt x="30" y="85"/>
                  </a:lnTo>
                  <a:lnTo>
                    <a:pt x="32" y="83"/>
                  </a:lnTo>
                  <a:lnTo>
                    <a:pt x="34" y="82"/>
                  </a:lnTo>
                  <a:lnTo>
                    <a:pt x="35" y="81"/>
                  </a:lnTo>
                  <a:lnTo>
                    <a:pt x="36" y="80"/>
                  </a:lnTo>
                  <a:lnTo>
                    <a:pt x="37" y="78"/>
                  </a:lnTo>
                  <a:lnTo>
                    <a:pt x="37" y="77"/>
                  </a:lnTo>
                  <a:lnTo>
                    <a:pt x="38" y="75"/>
                  </a:lnTo>
                  <a:lnTo>
                    <a:pt x="39" y="71"/>
                  </a:lnTo>
                  <a:lnTo>
                    <a:pt x="40" y="68"/>
                  </a:lnTo>
                  <a:lnTo>
                    <a:pt x="42" y="61"/>
                  </a:lnTo>
                  <a:lnTo>
                    <a:pt x="44" y="53"/>
                  </a:lnTo>
                  <a:lnTo>
                    <a:pt x="48" y="40"/>
                  </a:lnTo>
                  <a:lnTo>
                    <a:pt x="52" y="26"/>
                  </a:lnTo>
                  <a:lnTo>
                    <a:pt x="54" y="18"/>
                  </a:lnTo>
                  <a:lnTo>
                    <a:pt x="55" y="1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42" name="Freeform 208"/>
            <p:cNvSpPr>
              <a:spLocks/>
            </p:cNvSpPr>
            <p:nvPr/>
          </p:nvSpPr>
          <p:spPr bwMode="auto">
            <a:xfrm>
              <a:off x="4743" y="1084"/>
              <a:ext cx="7" cy="13"/>
            </a:xfrm>
            <a:custGeom>
              <a:avLst/>
              <a:gdLst>
                <a:gd name="T0" fmla="*/ 1 w 5"/>
                <a:gd name="T1" fmla="*/ 0 h 18"/>
                <a:gd name="T2" fmla="*/ 1 w 5"/>
                <a:gd name="T3" fmla="*/ 1 h 18"/>
                <a:gd name="T4" fmla="*/ 0 w 5"/>
                <a:gd name="T5" fmla="*/ 2 h 18"/>
                <a:gd name="T6" fmla="*/ 0 w 5"/>
                <a:gd name="T7" fmla="*/ 3 h 18"/>
                <a:gd name="T8" fmla="*/ 1 w 5"/>
                <a:gd name="T9" fmla="*/ 4 h 18"/>
                <a:gd name="T10" fmla="*/ 1 w 5"/>
                <a:gd name="T11" fmla="*/ 4 h 18"/>
                <a:gd name="T12" fmla="*/ 1 w 5"/>
                <a:gd name="T13" fmla="*/ 4 h 18"/>
                <a:gd name="T14" fmla="*/ 6 w 5"/>
                <a:gd name="T15" fmla="*/ 5 h 18"/>
                <a:gd name="T16" fmla="*/ 8 w 5"/>
                <a:gd name="T17" fmla="*/ 5 h 18"/>
                <a:gd name="T18" fmla="*/ 11 w 5"/>
                <a:gd name="T19" fmla="*/ 7 h 18"/>
                <a:gd name="T20" fmla="*/ 14 w 5"/>
                <a:gd name="T21" fmla="*/ 7 h 18"/>
                <a:gd name="T22" fmla="*/ 14 w 5"/>
                <a:gd name="T23" fmla="*/ 7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18">
                  <a:moveTo>
                    <a:pt x="1" y="0"/>
                  </a:moveTo>
                  <a:lnTo>
                    <a:pt x="1" y="2"/>
                  </a:lnTo>
                  <a:lnTo>
                    <a:pt x="0" y="5"/>
                  </a:lnTo>
                  <a:lnTo>
                    <a:pt x="0" y="8"/>
                  </a:lnTo>
                  <a:lnTo>
                    <a:pt x="1" y="9"/>
                  </a:lnTo>
                  <a:lnTo>
                    <a:pt x="1" y="10"/>
                  </a:lnTo>
                  <a:lnTo>
                    <a:pt x="1" y="11"/>
                  </a:lnTo>
                  <a:lnTo>
                    <a:pt x="2" y="12"/>
                  </a:lnTo>
                  <a:lnTo>
                    <a:pt x="3" y="14"/>
                  </a:lnTo>
                  <a:lnTo>
                    <a:pt x="4" y="16"/>
                  </a:lnTo>
                  <a:lnTo>
                    <a:pt x="5" y="17"/>
                  </a:lnTo>
                  <a:lnTo>
                    <a:pt x="5" y="1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43" name="Line 209"/>
            <p:cNvSpPr>
              <a:spLocks noChangeShapeType="1"/>
            </p:cNvSpPr>
            <p:nvPr/>
          </p:nvSpPr>
          <p:spPr bwMode="auto">
            <a:xfrm flipH="1">
              <a:off x="4825" y="967"/>
              <a:ext cx="7"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44" name="Line 210"/>
            <p:cNvSpPr>
              <a:spLocks noChangeShapeType="1"/>
            </p:cNvSpPr>
            <p:nvPr/>
          </p:nvSpPr>
          <p:spPr bwMode="auto">
            <a:xfrm flipH="1">
              <a:off x="4798" y="967"/>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45" name="Freeform 211"/>
            <p:cNvSpPr>
              <a:spLocks/>
            </p:cNvSpPr>
            <p:nvPr/>
          </p:nvSpPr>
          <p:spPr bwMode="auto">
            <a:xfrm>
              <a:off x="5025" y="1262"/>
              <a:ext cx="55" cy="124"/>
            </a:xfrm>
            <a:custGeom>
              <a:avLst/>
              <a:gdLst>
                <a:gd name="T0" fmla="*/ 29 w 59"/>
                <a:gd name="T1" fmla="*/ 0 h 131"/>
                <a:gd name="T2" fmla="*/ 0 w 59"/>
                <a:gd name="T3" fmla="*/ 111 h 131"/>
                <a:gd name="T4" fmla="*/ 20 w 59"/>
                <a:gd name="T5" fmla="*/ 111 h 131"/>
                <a:gd name="T6" fmla="*/ 21 w 59"/>
                <a:gd name="T7" fmla="*/ 111 h 131"/>
                <a:gd name="T8" fmla="*/ 22 w 59"/>
                <a:gd name="T9" fmla="*/ 110 h 131"/>
                <a:gd name="T10" fmla="*/ 25 w 59"/>
                <a:gd name="T11" fmla="*/ 109 h 131"/>
                <a:gd name="T12" fmla="*/ 27 w 59"/>
                <a:gd name="T13" fmla="*/ 109 h 131"/>
                <a:gd name="T14" fmla="*/ 29 w 59"/>
                <a:gd name="T15" fmla="*/ 107 h 131"/>
                <a:gd name="T16" fmla="*/ 32 w 59"/>
                <a:gd name="T17" fmla="*/ 105 h 131"/>
                <a:gd name="T18" fmla="*/ 33 w 59"/>
                <a:gd name="T19" fmla="*/ 103 h 131"/>
                <a:gd name="T20" fmla="*/ 34 w 59"/>
                <a:gd name="T21" fmla="*/ 101 h 131"/>
                <a:gd name="T22" fmla="*/ 35 w 59"/>
                <a:gd name="T23" fmla="*/ 97 h 131"/>
                <a:gd name="T24" fmla="*/ 37 w 59"/>
                <a:gd name="T25" fmla="*/ 95 h 131"/>
                <a:gd name="T26" fmla="*/ 38 w 59"/>
                <a:gd name="T27" fmla="*/ 92 h 131"/>
                <a:gd name="T28" fmla="*/ 39 w 59"/>
                <a:gd name="T29" fmla="*/ 90 h 131"/>
                <a:gd name="T30" fmla="*/ 47 w 59"/>
                <a:gd name="T31" fmla="*/ 59 h 131"/>
                <a:gd name="T32" fmla="*/ 48 w 59"/>
                <a:gd name="T33" fmla="*/ 56 h 131"/>
                <a:gd name="T34" fmla="*/ 48 w 59"/>
                <a:gd name="T35" fmla="*/ 54 h 131"/>
                <a:gd name="T36" fmla="*/ 48 w 59"/>
                <a:gd name="T37" fmla="*/ 51 h 131"/>
                <a:gd name="T38" fmla="*/ 48 w 59"/>
                <a:gd name="T39" fmla="*/ 48 h 131"/>
                <a:gd name="T40" fmla="*/ 48 w 59"/>
                <a:gd name="T41" fmla="*/ 46 h 131"/>
                <a:gd name="T42" fmla="*/ 47 w 59"/>
                <a:gd name="T43" fmla="*/ 44 h 131"/>
                <a:gd name="T44" fmla="*/ 46 w 59"/>
                <a:gd name="T45" fmla="*/ 42 h 131"/>
                <a:gd name="T46" fmla="*/ 45 w 59"/>
                <a:gd name="T47" fmla="*/ 40 h 131"/>
                <a:gd name="T48" fmla="*/ 43 w 59"/>
                <a:gd name="T49" fmla="*/ 40 h 131"/>
                <a:gd name="T50" fmla="*/ 42 w 59"/>
                <a:gd name="T51" fmla="*/ 39 h 131"/>
                <a:gd name="T52" fmla="*/ 40 w 59"/>
                <a:gd name="T53" fmla="*/ 38 h 131"/>
                <a:gd name="T54" fmla="*/ 38 w 59"/>
                <a:gd name="T55" fmla="*/ 38 h 131"/>
                <a:gd name="T56" fmla="*/ 20 w 59"/>
                <a:gd name="T57" fmla="*/ 38 h 1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9" h="131">
                  <a:moveTo>
                    <a:pt x="35" y="0"/>
                  </a:moveTo>
                  <a:lnTo>
                    <a:pt x="0" y="131"/>
                  </a:lnTo>
                  <a:lnTo>
                    <a:pt x="24" y="131"/>
                  </a:lnTo>
                  <a:lnTo>
                    <a:pt x="26" y="131"/>
                  </a:lnTo>
                  <a:lnTo>
                    <a:pt x="28" y="130"/>
                  </a:lnTo>
                  <a:lnTo>
                    <a:pt x="31" y="129"/>
                  </a:lnTo>
                  <a:lnTo>
                    <a:pt x="33" y="128"/>
                  </a:lnTo>
                  <a:lnTo>
                    <a:pt x="35" y="126"/>
                  </a:lnTo>
                  <a:lnTo>
                    <a:pt x="39" y="124"/>
                  </a:lnTo>
                  <a:lnTo>
                    <a:pt x="41" y="122"/>
                  </a:lnTo>
                  <a:lnTo>
                    <a:pt x="43" y="119"/>
                  </a:lnTo>
                  <a:lnTo>
                    <a:pt x="44" y="115"/>
                  </a:lnTo>
                  <a:lnTo>
                    <a:pt x="46" y="112"/>
                  </a:lnTo>
                  <a:lnTo>
                    <a:pt x="47" y="109"/>
                  </a:lnTo>
                  <a:lnTo>
                    <a:pt x="48" y="106"/>
                  </a:lnTo>
                  <a:lnTo>
                    <a:pt x="58" y="70"/>
                  </a:lnTo>
                  <a:lnTo>
                    <a:pt x="59" y="66"/>
                  </a:lnTo>
                  <a:lnTo>
                    <a:pt x="59" y="63"/>
                  </a:lnTo>
                  <a:lnTo>
                    <a:pt x="59" y="60"/>
                  </a:lnTo>
                  <a:lnTo>
                    <a:pt x="59" y="57"/>
                  </a:lnTo>
                  <a:lnTo>
                    <a:pt x="59" y="55"/>
                  </a:lnTo>
                  <a:lnTo>
                    <a:pt x="58" y="52"/>
                  </a:lnTo>
                  <a:lnTo>
                    <a:pt x="57" y="49"/>
                  </a:lnTo>
                  <a:lnTo>
                    <a:pt x="55" y="47"/>
                  </a:lnTo>
                  <a:lnTo>
                    <a:pt x="53" y="46"/>
                  </a:lnTo>
                  <a:lnTo>
                    <a:pt x="51" y="45"/>
                  </a:lnTo>
                  <a:lnTo>
                    <a:pt x="49" y="44"/>
                  </a:lnTo>
                  <a:lnTo>
                    <a:pt x="47" y="44"/>
                  </a:lnTo>
                  <a:lnTo>
                    <a:pt x="24"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46" name="Line 212"/>
            <p:cNvSpPr>
              <a:spLocks noChangeShapeType="1"/>
            </p:cNvSpPr>
            <p:nvPr/>
          </p:nvSpPr>
          <p:spPr bwMode="auto">
            <a:xfrm flipH="1">
              <a:off x="5100" y="1262"/>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47" name="Line 213"/>
            <p:cNvSpPr>
              <a:spLocks noChangeShapeType="1"/>
            </p:cNvSpPr>
            <p:nvPr/>
          </p:nvSpPr>
          <p:spPr bwMode="auto">
            <a:xfrm flipH="1">
              <a:off x="5128" y="1262"/>
              <a:ext cx="7"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48" name="Line 214"/>
            <p:cNvSpPr>
              <a:spLocks noChangeShapeType="1"/>
            </p:cNvSpPr>
            <p:nvPr/>
          </p:nvSpPr>
          <p:spPr bwMode="auto">
            <a:xfrm flipH="1">
              <a:off x="5430" y="174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49" name="Freeform 215"/>
            <p:cNvSpPr>
              <a:spLocks/>
            </p:cNvSpPr>
            <p:nvPr/>
          </p:nvSpPr>
          <p:spPr bwMode="auto">
            <a:xfrm>
              <a:off x="5416" y="1723"/>
              <a:ext cx="14" cy="20"/>
            </a:xfrm>
            <a:custGeom>
              <a:avLst/>
              <a:gdLst>
                <a:gd name="T0" fmla="*/ 1 w 12"/>
                <a:gd name="T1" fmla="*/ 0 h 25"/>
                <a:gd name="T2" fmla="*/ 1 w 12"/>
                <a:gd name="T3" fmla="*/ 2 h 25"/>
                <a:gd name="T4" fmla="*/ 0 w 12"/>
                <a:gd name="T5" fmla="*/ 3 h 25"/>
                <a:gd name="T6" fmla="*/ 0 w 12"/>
                <a:gd name="T7" fmla="*/ 5 h 25"/>
                <a:gd name="T8" fmla="*/ 0 w 12"/>
                <a:gd name="T9" fmla="*/ 6 h 25"/>
                <a:gd name="T10" fmla="*/ 1 w 12"/>
                <a:gd name="T11" fmla="*/ 8 h 25"/>
                <a:gd name="T12" fmla="*/ 2 w 12"/>
                <a:gd name="T13" fmla="*/ 9 h 25"/>
                <a:gd name="T14" fmla="*/ 6 w 12"/>
                <a:gd name="T15" fmla="*/ 10 h 25"/>
                <a:gd name="T16" fmla="*/ 7 w 12"/>
                <a:gd name="T17" fmla="*/ 11 h 25"/>
                <a:gd name="T18" fmla="*/ 9 w 12"/>
                <a:gd name="T19" fmla="*/ 11 h 25"/>
                <a:gd name="T20" fmla="*/ 13 w 12"/>
                <a:gd name="T21" fmla="*/ 12 h 25"/>
                <a:gd name="T22" fmla="*/ 16 w 12"/>
                <a:gd name="T23" fmla="*/ 13 h 25"/>
                <a:gd name="T24" fmla="*/ 19 w 12"/>
                <a:gd name="T25" fmla="*/ 13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25">
                  <a:moveTo>
                    <a:pt x="1" y="0"/>
                  </a:moveTo>
                  <a:lnTo>
                    <a:pt x="1" y="3"/>
                  </a:lnTo>
                  <a:lnTo>
                    <a:pt x="0" y="6"/>
                  </a:lnTo>
                  <a:lnTo>
                    <a:pt x="0" y="9"/>
                  </a:lnTo>
                  <a:lnTo>
                    <a:pt x="0" y="13"/>
                  </a:lnTo>
                  <a:lnTo>
                    <a:pt x="1" y="15"/>
                  </a:lnTo>
                  <a:lnTo>
                    <a:pt x="2" y="18"/>
                  </a:lnTo>
                  <a:lnTo>
                    <a:pt x="3" y="20"/>
                  </a:lnTo>
                  <a:lnTo>
                    <a:pt x="4" y="22"/>
                  </a:lnTo>
                  <a:lnTo>
                    <a:pt x="6" y="23"/>
                  </a:lnTo>
                  <a:lnTo>
                    <a:pt x="8" y="24"/>
                  </a:lnTo>
                  <a:lnTo>
                    <a:pt x="10" y="25"/>
                  </a:lnTo>
                  <a:lnTo>
                    <a:pt x="12"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50" name="Line 216"/>
            <p:cNvSpPr>
              <a:spLocks noChangeShapeType="1"/>
            </p:cNvSpPr>
            <p:nvPr/>
          </p:nvSpPr>
          <p:spPr bwMode="auto">
            <a:xfrm flipV="1">
              <a:off x="5416" y="1681"/>
              <a:ext cx="14"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51" name="Freeform 217"/>
            <p:cNvSpPr>
              <a:spLocks/>
            </p:cNvSpPr>
            <p:nvPr/>
          </p:nvSpPr>
          <p:spPr bwMode="auto">
            <a:xfrm>
              <a:off x="5430" y="1661"/>
              <a:ext cx="21" cy="20"/>
            </a:xfrm>
            <a:custGeom>
              <a:avLst/>
              <a:gdLst>
                <a:gd name="T0" fmla="*/ 15 w 25"/>
                <a:gd name="T1" fmla="*/ 0 h 26"/>
                <a:gd name="T2" fmla="*/ 13 w 25"/>
                <a:gd name="T3" fmla="*/ 0 h 26"/>
                <a:gd name="T4" fmla="*/ 11 w 25"/>
                <a:gd name="T5" fmla="*/ 1 h 26"/>
                <a:gd name="T6" fmla="*/ 10 w 25"/>
                <a:gd name="T7" fmla="*/ 2 h 26"/>
                <a:gd name="T8" fmla="*/ 8 w 25"/>
                <a:gd name="T9" fmla="*/ 2 h 26"/>
                <a:gd name="T10" fmla="*/ 7 w 25"/>
                <a:gd name="T11" fmla="*/ 2 h 26"/>
                <a:gd name="T12" fmla="*/ 6 w 25"/>
                <a:gd name="T13" fmla="*/ 4 h 26"/>
                <a:gd name="T14" fmla="*/ 5 w 25"/>
                <a:gd name="T15" fmla="*/ 5 h 26"/>
                <a:gd name="T16" fmla="*/ 3 w 25"/>
                <a:gd name="T17" fmla="*/ 6 h 26"/>
                <a:gd name="T18" fmla="*/ 3 w 25"/>
                <a:gd name="T19" fmla="*/ 7 h 26"/>
                <a:gd name="T20" fmla="*/ 2 w 25"/>
                <a:gd name="T21" fmla="*/ 9 h 26"/>
                <a:gd name="T22" fmla="*/ 1 w 25"/>
                <a:gd name="T23" fmla="*/ 10 h 26"/>
                <a:gd name="T24" fmla="*/ 0 w 25"/>
                <a:gd name="T25" fmla="*/ 12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26">
                  <a:moveTo>
                    <a:pt x="25" y="0"/>
                  </a:moveTo>
                  <a:lnTo>
                    <a:pt x="22" y="0"/>
                  </a:lnTo>
                  <a:lnTo>
                    <a:pt x="19" y="1"/>
                  </a:lnTo>
                  <a:lnTo>
                    <a:pt x="17" y="2"/>
                  </a:lnTo>
                  <a:lnTo>
                    <a:pt x="14" y="3"/>
                  </a:lnTo>
                  <a:lnTo>
                    <a:pt x="12" y="5"/>
                  </a:lnTo>
                  <a:lnTo>
                    <a:pt x="10" y="8"/>
                  </a:lnTo>
                  <a:lnTo>
                    <a:pt x="8" y="10"/>
                  </a:lnTo>
                  <a:lnTo>
                    <a:pt x="6" y="13"/>
                  </a:lnTo>
                  <a:lnTo>
                    <a:pt x="4" y="16"/>
                  </a:lnTo>
                  <a:lnTo>
                    <a:pt x="2" y="19"/>
                  </a:lnTo>
                  <a:lnTo>
                    <a:pt x="1" y="22"/>
                  </a:lnTo>
                  <a:lnTo>
                    <a:pt x="0"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52" name="Line 218"/>
            <p:cNvSpPr>
              <a:spLocks noChangeShapeType="1"/>
            </p:cNvSpPr>
            <p:nvPr/>
          </p:nvSpPr>
          <p:spPr bwMode="auto">
            <a:xfrm>
              <a:off x="5451" y="1661"/>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53" name="Line 219"/>
            <p:cNvSpPr>
              <a:spLocks noChangeShapeType="1"/>
            </p:cNvSpPr>
            <p:nvPr/>
          </p:nvSpPr>
          <p:spPr bwMode="auto">
            <a:xfrm flipH="1">
              <a:off x="5485" y="1620"/>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54" name="Line 220"/>
            <p:cNvSpPr>
              <a:spLocks noChangeShapeType="1"/>
            </p:cNvSpPr>
            <p:nvPr/>
          </p:nvSpPr>
          <p:spPr bwMode="auto">
            <a:xfrm flipH="1">
              <a:off x="5513" y="1620"/>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9455" name="Freeform 221"/>
            <p:cNvSpPr>
              <a:spLocks/>
            </p:cNvSpPr>
            <p:nvPr/>
          </p:nvSpPr>
          <p:spPr bwMode="auto">
            <a:xfrm>
              <a:off x="4990" y="1496"/>
              <a:ext cx="90" cy="234"/>
            </a:xfrm>
            <a:custGeom>
              <a:avLst/>
              <a:gdLst>
                <a:gd name="T0" fmla="*/ 90 w 90"/>
                <a:gd name="T1" fmla="*/ 0 h 237"/>
                <a:gd name="T2" fmla="*/ 81 w 90"/>
                <a:gd name="T3" fmla="*/ 11 h 237"/>
                <a:gd name="T4" fmla="*/ 71 w 90"/>
                <a:gd name="T5" fmla="*/ 22 h 237"/>
                <a:gd name="T6" fmla="*/ 63 w 90"/>
                <a:gd name="T7" fmla="*/ 34 h 237"/>
                <a:gd name="T8" fmla="*/ 55 w 90"/>
                <a:gd name="T9" fmla="*/ 43 h 237"/>
                <a:gd name="T10" fmla="*/ 48 w 90"/>
                <a:gd name="T11" fmla="*/ 56 h 237"/>
                <a:gd name="T12" fmla="*/ 41 w 90"/>
                <a:gd name="T13" fmla="*/ 68 h 237"/>
                <a:gd name="T14" fmla="*/ 34 w 90"/>
                <a:gd name="T15" fmla="*/ 81 h 237"/>
                <a:gd name="T16" fmla="*/ 29 w 90"/>
                <a:gd name="T17" fmla="*/ 94 h 237"/>
                <a:gd name="T18" fmla="*/ 24 w 90"/>
                <a:gd name="T19" fmla="*/ 108 h 237"/>
                <a:gd name="T20" fmla="*/ 18 w 90"/>
                <a:gd name="T21" fmla="*/ 119 h 237"/>
                <a:gd name="T22" fmla="*/ 14 w 90"/>
                <a:gd name="T23" fmla="*/ 131 h 237"/>
                <a:gd name="T24" fmla="*/ 11 w 90"/>
                <a:gd name="T25" fmla="*/ 146 h 237"/>
                <a:gd name="T26" fmla="*/ 8 w 90"/>
                <a:gd name="T27" fmla="*/ 160 h 237"/>
                <a:gd name="T28" fmla="*/ 4 w 90"/>
                <a:gd name="T29" fmla="*/ 174 h 237"/>
                <a:gd name="T30" fmla="*/ 2 w 90"/>
                <a:gd name="T31" fmla="*/ 188 h 237"/>
                <a:gd name="T32" fmla="*/ 1 w 90"/>
                <a:gd name="T33" fmla="*/ 200 h 237"/>
                <a:gd name="T34" fmla="*/ 0 w 90"/>
                <a:gd name="T35" fmla="*/ 215 h 237"/>
                <a:gd name="T36" fmla="*/ 0 w 90"/>
                <a:gd name="T37" fmla="*/ 228 h 2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0" h="237">
                  <a:moveTo>
                    <a:pt x="90" y="0"/>
                  </a:moveTo>
                  <a:lnTo>
                    <a:pt x="81" y="11"/>
                  </a:lnTo>
                  <a:lnTo>
                    <a:pt x="71" y="22"/>
                  </a:lnTo>
                  <a:lnTo>
                    <a:pt x="63" y="34"/>
                  </a:lnTo>
                  <a:lnTo>
                    <a:pt x="55" y="46"/>
                  </a:lnTo>
                  <a:lnTo>
                    <a:pt x="48" y="59"/>
                  </a:lnTo>
                  <a:lnTo>
                    <a:pt x="41" y="71"/>
                  </a:lnTo>
                  <a:lnTo>
                    <a:pt x="34" y="84"/>
                  </a:lnTo>
                  <a:lnTo>
                    <a:pt x="29" y="97"/>
                  </a:lnTo>
                  <a:lnTo>
                    <a:pt x="24" y="111"/>
                  </a:lnTo>
                  <a:lnTo>
                    <a:pt x="18" y="125"/>
                  </a:lnTo>
                  <a:lnTo>
                    <a:pt x="14" y="137"/>
                  </a:lnTo>
                  <a:lnTo>
                    <a:pt x="11" y="152"/>
                  </a:lnTo>
                  <a:lnTo>
                    <a:pt x="8" y="166"/>
                  </a:lnTo>
                  <a:lnTo>
                    <a:pt x="4" y="180"/>
                  </a:lnTo>
                  <a:lnTo>
                    <a:pt x="2" y="194"/>
                  </a:lnTo>
                  <a:lnTo>
                    <a:pt x="1" y="209"/>
                  </a:lnTo>
                  <a:lnTo>
                    <a:pt x="0" y="224"/>
                  </a:lnTo>
                  <a:lnTo>
                    <a:pt x="0" y="2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56" name="Freeform 222"/>
            <p:cNvSpPr>
              <a:spLocks/>
            </p:cNvSpPr>
            <p:nvPr/>
          </p:nvSpPr>
          <p:spPr bwMode="auto">
            <a:xfrm>
              <a:off x="4653" y="1358"/>
              <a:ext cx="269" cy="117"/>
            </a:xfrm>
            <a:custGeom>
              <a:avLst/>
              <a:gdLst>
                <a:gd name="T0" fmla="*/ 0 w 268"/>
                <a:gd name="T1" fmla="*/ 109 h 121"/>
                <a:gd name="T2" fmla="*/ 13 w 268"/>
                <a:gd name="T3" fmla="*/ 109 h 121"/>
                <a:gd name="T4" fmla="*/ 27 w 268"/>
                <a:gd name="T5" fmla="*/ 108 h 121"/>
                <a:gd name="T6" fmla="*/ 41 w 268"/>
                <a:gd name="T7" fmla="*/ 107 h 121"/>
                <a:gd name="T8" fmla="*/ 55 w 268"/>
                <a:gd name="T9" fmla="*/ 104 h 121"/>
                <a:gd name="T10" fmla="*/ 68 w 268"/>
                <a:gd name="T11" fmla="*/ 102 h 121"/>
                <a:gd name="T12" fmla="*/ 81 w 268"/>
                <a:gd name="T13" fmla="*/ 100 h 121"/>
                <a:gd name="T14" fmla="*/ 95 w 268"/>
                <a:gd name="T15" fmla="*/ 98 h 121"/>
                <a:gd name="T16" fmla="*/ 108 w 268"/>
                <a:gd name="T17" fmla="*/ 96 h 121"/>
                <a:gd name="T18" fmla="*/ 121 w 268"/>
                <a:gd name="T19" fmla="*/ 90 h 121"/>
                <a:gd name="T20" fmla="*/ 137 w 268"/>
                <a:gd name="T21" fmla="*/ 86 h 121"/>
                <a:gd name="T22" fmla="*/ 149 w 268"/>
                <a:gd name="T23" fmla="*/ 81 h 121"/>
                <a:gd name="T24" fmla="*/ 162 w 268"/>
                <a:gd name="T25" fmla="*/ 74 h 121"/>
                <a:gd name="T26" fmla="*/ 174 w 268"/>
                <a:gd name="T27" fmla="*/ 70 h 121"/>
                <a:gd name="T28" fmla="*/ 187 w 268"/>
                <a:gd name="T29" fmla="*/ 65 h 121"/>
                <a:gd name="T30" fmla="*/ 198 w 268"/>
                <a:gd name="T31" fmla="*/ 57 h 121"/>
                <a:gd name="T32" fmla="*/ 209 w 268"/>
                <a:gd name="T33" fmla="*/ 50 h 121"/>
                <a:gd name="T34" fmla="*/ 221 w 268"/>
                <a:gd name="T35" fmla="*/ 43 h 121"/>
                <a:gd name="T36" fmla="*/ 231 w 268"/>
                <a:gd name="T37" fmla="*/ 36 h 121"/>
                <a:gd name="T38" fmla="*/ 242 w 268"/>
                <a:gd name="T39" fmla="*/ 26 h 121"/>
                <a:gd name="T40" fmla="*/ 252 w 268"/>
                <a:gd name="T41" fmla="*/ 18 h 121"/>
                <a:gd name="T42" fmla="*/ 261 w 268"/>
                <a:gd name="T43" fmla="*/ 10 h 121"/>
                <a:gd name="T44" fmla="*/ 271 w 268"/>
                <a:gd name="T45" fmla="*/ 0 h 1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8" h="121">
                  <a:moveTo>
                    <a:pt x="0" y="121"/>
                  </a:moveTo>
                  <a:lnTo>
                    <a:pt x="13" y="121"/>
                  </a:lnTo>
                  <a:lnTo>
                    <a:pt x="27" y="120"/>
                  </a:lnTo>
                  <a:lnTo>
                    <a:pt x="41" y="119"/>
                  </a:lnTo>
                  <a:lnTo>
                    <a:pt x="55" y="116"/>
                  </a:lnTo>
                  <a:lnTo>
                    <a:pt x="68" y="114"/>
                  </a:lnTo>
                  <a:lnTo>
                    <a:pt x="81" y="111"/>
                  </a:lnTo>
                  <a:lnTo>
                    <a:pt x="95" y="108"/>
                  </a:lnTo>
                  <a:lnTo>
                    <a:pt x="108" y="105"/>
                  </a:lnTo>
                  <a:lnTo>
                    <a:pt x="121" y="99"/>
                  </a:lnTo>
                  <a:lnTo>
                    <a:pt x="134" y="95"/>
                  </a:lnTo>
                  <a:lnTo>
                    <a:pt x="146" y="90"/>
                  </a:lnTo>
                  <a:lnTo>
                    <a:pt x="159" y="83"/>
                  </a:lnTo>
                  <a:lnTo>
                    <a:pt x="171" y="77"/>
                  </a:lnTo>
                  <a:lnTo>
                    <a:pt x="184" y="71"/>
                  </a:lnTo>
                  <a:lnTo>
                    <a:pt x="195" y="63"/>
                  </a:lnTo>
                  <a:lnTo>
                    <a:pt x="206" y="56"/>
                  </a:lnTo>
                  <a:lnTo>
                    <a:pt x="218" y="47"/>
                  </a:lnTo>
                  <a:lnTo>
                    <a:pt x="228" y="39"/>
                  </a:lnTo>
                  <a:lnTo>
                    <a:pt x="239" y="29"/>
                  </a:lnTo>
                  <a:lnTo>
                    <a:pt x="249" y="21"/>
                  </a:lnTo>
                  <a:lnTo>
                    <a:pt x="258" y="10"/>
                  </a:lnTo>
                  <a:lnTo>
                    <a:pt x="26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59457" name="Freeform 223"/>
            <p:cNvSpPr>
              <a:spLocks/>
            </p:cNvSpPr>
            <p:nvPr/>
          </p:nvSpPr>
          <p:spPr bwMode="auto">
            <a:xfrm>
              <a:off x="5135" y="1661"/>
              <a:ext cx="13" cy="7"/>
            </a:xfrm>
            <a:custGeom>
              <a:avLst/>
              <a:gdLst>
                <a:gd name="T0" fmla="*/ 7 w 18"/>
                <a:gd name="T1" fmla="*/ 0 h 7"/>
                <a:gd name="T2" fmla="*/ 5 w 18"/>
                <a:gd name="T3" fmla="*/ 0 h 7"/>
                <a:gd name="T4" fmla="*/ 0 w 18"/>
                <a:gd name="T5" fmla="*/ 3 h 7"/>
                <a:gd name="T6" fmla="*/ 4 w 18"/>
                <a:gd name="T7" fmla="*/ 7 h 7"/>
                <a:gd name="T8" fmla="*/ 4 w 18"/>
                <a:gd name="T9" fmla="*/ 7 h 7"/>
                <a:gd name="T10" fmla="*/ 7 w 18"/>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7">
                  <a:moveTo>
                    <a:pt x="18" y="0"/>
                  </a:moveTo>
                  <a:lnTo>
                    <a:pt x="12" y="0"/>
                  </a:lnTo>
                  <a:lnTo>
                    <a:pt x="0" y="3"/>
                  </a:lnTo>
                  <a:lnTo>
                    <a:pt x="10" y="7"/>
                  </a:lnTo>
                  <a:lnTo>
                    <a:pt x="11" y="7"/>
                  </a:lnTo>
                  <a:lnTo>
                    <a:pt x="18" y="0"/>
                  </a:lnTo>
                  <a:close/>
                </a:path>
              </a:pathLst>
            </a:custGeom>
            <a:solidFill>
              <a:srgbClr val="000000"/>
            </a:solidFill>
            <a:ln w="19050" cmpd="sng">
              <a:solidFill>
                <a:srgbClr val="000000"/>
              </a:solidFill>
              <a:round/>
              <a:headEnd/>
              <a:tailEnd/>
            </a:ln>
          </p:spPr>
          <p:txBody>
            <a:bodyPr/>
            <a:lstStyle/>
            <a:p>
              <a:endParaRPr lang="zh-CN" altLang="en-US"/>
            </a:p>
          </p:txBody>
        </p:sp>
        <p:sp>
          <p:nvSpPr>
            <p:cNvPr id="59458" name="Freeform 224"/>
            <p:cNvSpPr>
              <a:spLocks/>
            </p:cNvSpPr>
            <p:nvPr/>
          </p:nvSpPr>
          <p:spPr bwMode="auto">
            <a:xfrm>
              <a:off x="5135" y="1647"/>
              <a:ext cx="13" cy="14"/>
            </a:xfrm>
            <a:custGeom>
              <a:avLst/>
              <a:gdLst>
                <a:gd name="T0" fmla="*/ 15 w 12"/>
                <a:gd name="T1" fmla="*/ 0 h 17"/>
                <a:gd name="T2" fmla="*/ 2 w 12"/>
                <a:gd name="T3" fmla="*/ 6 h 17"/>
                <a:gd name="T4" fmla="*/ 0 w 12"/>
                <a:gd name="T5" fmla="*/ 10 h 17"/>
                <a:gd name="T6" fmla="*/ 15 w 12"/>
                <a:gd name="T7" fmla="*/ 8 h 17"/>
                <a:gd name="T8" fmla="*/ 15 w 12"/>
                <a:gd name="T9" fmla="*/ 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7">
                  <a:moveTo>
                    <a:pt x="12" y="0"/>
                  </a:moveTo>
                  <a:lnTo>
                    <a:pt x="2" y="10"/>
                  </a:lnTo>
                  <a:lnTo>
                    <a:pt x="0" y="17"/>
                  </a:lnTo>
                  <a:lnTo>
                    <a:pt x="12" y="14"/>
                  </a:lnTo>
                  <a:lnTo>
                    <a:pt x="12" y="0"/>
                  </a:lnTo>
                  <a:close/>
                </a:path>
              </a:pathLst>
            </a:custGeom>
            <a:solidFill>
              <a:srgbClr val="000000"/>
            </a:solidFill>
            <a:ln w="19050" cmpd="sng">
              <a:solidFill>
                <a:srgbClr val="000000"/>
              </a:solidFill>
              <a:round/>
              <a:headEnd/>
              <a:tailEnd/>
            </a:ln>
          </p:spPr>
          <p:txBody>
            <a:bodyPr/>
            <a:lstStyle/>
            <a:p>
              <a:endParaRPr lang="zh-CN" altLang="en-US"/>
            </a:p>
          </p:txBody>
        </p:sp>
        <p:sp>
          <p:nvSpPr>
            <p:cNvPr id="59459" name="Freeform 225"/>
            <p:cNvSpPr>
              <a:spLocks/>
            </p:cNvSpPr>
            <p:nvPr/>
          </p:nvSpPr>
          <p:spPr bwMode="auto">
            <a:xfrm>
              <a:off x="5100" y="1585"/>
              <a:ext cx="41" cy="83"/>
            </a:xfrm>
            <a:custGeom>
              <a:avLst/>
              <a:gdLst>
                <a:gd name="T0" fmla="*/ 41 w 36"/>
                <a:gd name="T1" fmla="*/ 0 h 79"/>
                <a:gd name="T2" fmla="*/ 22 w 36"/>
                <a:gd name="T3" fmla="*/ 14 h 79"/>
                <a:gd name="T4" fmla="*/ 13 w 36"/>
                <a:gd name="T5" fmla="*/ 25 h 79"/>
                <a:gd name="T6" fmla="*/ 2 w 36"/>
                <a:gd name="T7" fmla="*/ 46 h 79"/>
                <a:gd name="T8" fmla="*/ 0 w 36"/>
                <a:gd name="T9" fmla="*/ 61 h 79"/>
                <a:gd name="T10" fmla="*/ 1 w 36"/>
                <a:gd name="T11" fmla="*/ 78 h 79"/>
                <a:gd name="T12" fmla="*/ 1 w 36"/>
                <a:gd name="T13" fmla="*/ 79 h 79"/>
                <a:gd name="T14" fmla="*/ 13 w 36"/>
                <a:gd name="T15" fmla="*/ 91 h 79"/>
                <a:gd name="T16" fmla="*/ 22 w 36"/>
                <a:gd name="T17" fmla="*/ 86 h 79"/>
                <a:gd name="T18" fmla="*/ 21 w 36"/>
                <a:gd name="T19" fmla="*/ 85 h 79"/>
                <a:gd name="T20" fmla="*/ 10 w 36"/>
                <a:gd name="T21" fmla="*/ 75 h 79"/>
                <a:gd name="T22" fmla="*/ 10 w 36"/>
                <a:gd name="T23" fmla="*/ 67 h 79"/>
                <a:gd name="T24" fmla="*/ 15 w 36"/>
                <a:gd name="T25" fmla="*/ 45 h 79"/>
                <a:gd name="T26" fmla="*/ 21 w 36"/>
                <a:gd name="T27" fmla="*/ 32 h 79"/>
                <a:gd name="T28" fmla="*/ 34 w 36"/>
                <a:gd name="T29" fmla="*/ 17 h 79"/>
                <a:gd name="T30" fmla="*/ 36 w 36"/>
                <a:gd name="T31" fmla="*/ 13 h 79"/>
                <a:gd name="T32" fmla="*/ 54 w 36"/>
                <a:gd name="T33" fmla="*/ 2 h 79"/>
                <a:gd name="T34" fmla="*/ 41 w 36"/>
                <a:gd name="T35" fmla="*/ 0 h 7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79">
                  <a:moveTo>
                    <a:pt x="28" y="0"/>
                  </a:moveTo>
                  <a:lnTo>
                    <a:pt x="15" y="11"/>
                  </a:lnTo>
                  <a:lnTo>
                    <a:pt x="9" y="22"/>
                  </a:lnTo>
                  <a:lnTo>
                    <a:pt x="2" y="40"/>
                  </a:lnTo>
                  <a:lnTo>
                    <a:pt x="0" y="52"/>
                  </a:lnTo>
                  <a:lnTo>
                    <a:pt x="1" y="67"/>
                  </a:lnTo>
                  <a:lnTo>
                    <a:pt x="1" y="68"/>
                  </a:lnTo>
                  <a:lnTo>
                    <a:pt x="9" y="79"/>
                  </a:lnTo>
                  <a:lnTo>
                    <a:pt x="15" y="74"/>
                  </a:lnTo>
                  <a:lnTo>
                    <a:pt x="14" y="73"/>
                  </a:lnTo>
                  <a:lnTo>
                    <a:pt x="7" y="65"/>
                  </a:lnTo>
                  <a:lnTo>
                    <a:pt x="7" y="58"/>
                  </a:lnTo>
                  <a:lnTo>
                    <a:pt x="10" y="39"/>
                  </a:lnTo>
                  <a:lnTo>
                    <a:pt x="14" y="28"/>
                  </a:lnTo>
                  <a:lnTo>
                    <a:pt x="23" y="14"/>
                  </a:lnTo>
                  <a:lnTo>
                    <a:pt x="25" y="10"/>
                  </a:lnTo>
                  <a:lnTo>
                    <a:pt x="36" y="2"/>
                  </a:lnTo>
                  <a:lnTo>
                    <a:pt x="28" y="0"/>
                  </a:lnTo>
                  <a:close/>
                </a:path>
              </a:pathLst>
            </a:custGeom>
            <a:solidFill>
              <a:srgbClr val="000000"/>
            </a:solidFill>
            <a:ln w="19050" cmpd="sng">
              <a:solidFill>
                <a:srgbClr val="000000"/>
              </a:solidFill>
              <a:round/>
              <a:headEnd/>
              <a:tailEnd/>
            </a:ln>
          </p:spPr>
          <p:txBody>
            <a:bodyPr/>
            <a:lstStyle/>
            <a:p>
              <a:endParaRPr lang="zh-CN" altLang="en-US"/>
            </a:p>
          </p:txBody>
        </p:sp>
        <p:sp>
          <p:nvSpPr>
            <p:cNvPr id="59460" name="Freeform 226"/>
            <p:cNvSpPr>
              <a:spLocks/>
            </p:cNvSpPr>
            <p:nvPr/>
          </p:nvSpPr>
          <p:spPr bwMode="auto">
            <a:xfrm>
              <a:off x="5114" y="1585"/>
              <a:ext cx="41" cy="83"/>
            </a:xfrm>
            <a:custGeom>
              <a:avLst/>
              <a:gdLst>
                <a:gd name="T0" fmla="*/ 25 w 46"/>
                <a:gd name="T1" fmla="*/ 0 h 80"/>
                <a:gd name="T2" fmla="*/ 16 w 46"/>
                <a:gd name="T3" fmla="*/ 0 h 80"/>
                <a:gd name="T4" fmla="*/ 13 w 46"/>
                <a:gd name="T5" fmla="*/ 1 h 80"/>
                <a:gd name="T6" fmla="*/ 19 w 46"/>
                <a:gd name="T7" fmla="*/ 3 h 80"/>
                <a:gd name="T8" fmla="*/ 26 w 46"/>
                <a:gd name="T9" fmla="*/ 9 h 80"/>
                <a:gd name="T10" fmla="*/ 26 w 46"/>
                <a:gd name="T11" fmla="*/ 26 h 80"/>
                <a:gd name="T12" fmla="*/ 19 w 46"/>
                <a:gd name="T13" fmla="*/ 65 h 80"/>
                <a:gd name="T14" fmla="*/ 12 w 46"/>
                <a:gd name="T15" fmla="*/ 80 h 80"/>
                <a:gd name="T16" fmla="*/ 4 w 46"/>
                <a:gd name="T17" fmla="*/ 84 h 80"/>
                <a:gd name="T18" fmla="*/ 0 w 46"/>
                <a:gd name="T19" fmla="*/ 89 h 80"/>
                <a:gd name="T20" fmla="*/ 7 w 46"/>
                <a:gd name="T21" fmla="*/ 89 h 80"/>
                <a:gd name="T22" fmla="*/ 8 w 46"/>
                <a:gd name="T23" fmla="*/ 89 h 80"/>
                <a:gd name="T24" fmla="*/ 17 w 46"/>
                <a:gd name="T25" fmla="*/ 78 h 80"/>
                <a:gd name="T26" fmla="*/ 24 w 46"/>
                <a:gd name="T27" fmla="*/ 65 h 80"/>
                <a:gd name="T28" fmla="*/ 31 w 46"/>
                <a:gd name="T29" fmla="*/ 25 h 80"/>
                <a:gd name="T30" fmla="*/ 33 w 46"/>
                <a:gd name="T31" fmla="*/ 20 h 80"/>
                <a:gd name="T32" fmla="*/ 29 w 46"/>
                <a:gd name="T33" fmla="*/ 11 h 80"/>
                <a:gd name="T34" fmla="*/ 29 w 46"/>
                <a:gd name="T35" fmla="*/ 10 h 80"/>
                <a:gd name="T36" fmla="*/ 25 w 46"/>
                <a:gd name="T37" fmla="*/ 0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6" h="80">
                  <a:moveTo>
                    <a:pt x="35" y="0"/>
                  </a:moveTo>
                  <a:lnTo>
                    <a:pt x="22" y="0"/>
                  </a:lnTo>
                  <a:lnTo>
                    <a:pt x="19" y="1"/>
                  </a:lnTo>
                  <a:lnTo>
                    <a:pt x="27" y="3"/>
                  </a:lnTo>
                  <a:lnTo>
                    <a:pt x="36" y="9"/>
                  </a:lnTo>
                  <a:lnTo>
                    <a:pt x="36" y="23"/>
                  </a:lnTo>
                  <a:lnTo>
                    <a:pt x="26" y="59"/>
                  </a:lnTo>
                  <a:lnTo>
                    <a:pt x="17" y="71"/>
                  </a:lnTo>
                  <a:lnTo>
                    <a:pt x="6" y="75"/>
                  </a:lnTo>
                  <a:lnTo>
                    <a:pt x="0" y="80"/>
                  </a:lnTo>
                  <a:lnTo>
                    <a:pt x="10" y="80"/>
                  </a:lnTo>
                  <a:lnTo>
                    <a:pt x="11" y="80"/>
                  </a:lnTo>
                  <a:lnTo>
                    <a:pt x="24" y="69"/>
                  </a:lnTo>
                  <a:lnTo>
                    <a:pt x="34" y="59"/>
                  </a:lnTo>
                  <a:lnTo>
                    <a:pt x="44" y="22"/>
                  </a:lnTo>
                  <a:lnTo>
                    <a:pt x="46" y="17"/>
                  </a:lnTo>
                  <a:lnTo>
                    <a:pt x="42" y="11"/>
                  </a:lnTo>
                  <a:lnTo>
                    <a:pt x="41" y="10"/>
                  </a:lnTo>
                  <a:lnTo>
                    <a:pt x="35" y="0"/>
                  </a:lnTo>
                  <a:close/>
                </a:path>
              </a:pathLst>
            </a:custGeom>
            <a:solidFill>
              <a:srgbClr val="000000"/>
            </a:solidFill>
            <a:ln w="19050" cmpd="sng">
              <a:solidFill>
                <a:srgbClr val="000000"/>
              </a:solidFill>
              <a:round/>
              <a:headEnd/>
              <a:tailEnd/>
            </a:ln>
          </p:spPr>
          <p:txBody>
            <a:bodyPr/>
            <a:lstStyle/>
            <a:p>
              <a:endParaRPr lang="zh-CN" altLang="en-US"/>
            </a:p>
          </p:txBody>
        </p:sp>
        <p:sp>
          <p:nvSpPr>
            <p:cNvPr id="59461" name="Freeform 227"/>
            <p:cNvSpPr>
              <a:spLocks/>
            </p:cNvSpPr>
            <p:nvPr/>
          </p:nvSpPr>
          <p:spPr bwMode="auto">
            <a:xfrm>
              <a:off x="5155" y="1585"/>
              <a:ext cx="7" cy="21"/>
            </a:xfrm>
            <a:custGeom>
              <a:avLst/>
              <a:gdLst>
                <a:gd name="T0" fmla="*/ 2 w 12"/>
                <a:gd name="T1" fmla="*/ 0 h 18"/>
                <a:gd name="T2" fmla="*/ 1 w 12"/>
                <a:gd name="T3" fmla="*/ 2 h 18"/>
                <a:gd name="T4" fmla="*/ 0 w 12"/>
                <a:gd name="T5" fmla="*/ 19 h 18"/>
                <a:gd name="T6" fmla="*/ 1 w 12"/>
                <a:gd name="T7" fmla="*/ 29 h 18"/>
                <a:gd name="T8" fmla="*/ 2 w 12"/>
                <a:gd name="T9" fmla="*/ 7 h 18"/>
                <a:gd name="T10" fmla="*/ 2 w 12"/>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18">
                  <a:moveTo>
                    <a:pt x="12" y="0"/>
                  </a:moveTo>
                  <a:lnTo>
                    <a:pt x="6" y="2"/>
                  </a:lnTo>
                  <a:lnTo>
                    <a:pt x="0" y="12"/>
                  </a:lnTo>
                  <a:lnTo>
                    <a:pt x="4" y="18"/>
                  </a:lnTo>
                  <a:lnTo>
                    <a:pt x="12" y="4"/>
                  </a:lnTo>
                  <a:lnTo>
                    <a:pt x="12" y="0"/>
                  </a:lnTo>
                  <a:close/>
                </a:path>
              </a:pathLst>
            </a:custGeom>
            <a:solidFill>
              <a:srgbClr val="000000"/>
            </a:solidFill>
            <a:ln w="19050" cmpd="sng">
              <a:solidFill>
                <a:srgbClr val="000000"/>
              </a:solidFill>
              <a:round/>
              <a:headEnd/>
              <a:tailEnd/>
            </a:ln>
          </p:spPr>
          <p:txBody>
            <a:bodyPr/>
            <a:lstStyle/>
            <a:p>
              <a:endParaRPr lang="zh-CN" altLang="en-US"/>
            </a:p>
          </p:txBody>
        </p:sp>
        <p:sp>
          <p:nvSpPr>
            <p:cNvPr id="59462" name="Freeform 228"/>
            <p:cNvSpPr>
              <a:spLocks/>
            </p:cNvSpPr>
            <p:nvPr/>
          </p:nvSpPr>
          <p:spPr bwMode="auto">
            <a:xfrm>
              <a:off x="4798" y="1578"/>
              <a:ext cx="14" cy="14"/>
            </a:xfrm>
            <a:custGeom>
              <a:avLst/>
              <a:gdLst>
                <a:gd name="T0" fmla="*/ 4 w 15"/>
                <a:gd name="T1" fmla="*/ 0 h 15"/>
                <a:gd name="T2" fmla="*/ 0 w 15"/>
                <a:gd name="T3" fmla="*/ 7 h 15"/>
                <a:gd name="T4" fmla="*/ 4 w 15"/>
                <a:gd name="T5" fmla="*/ 12 h 15"/>
                <a:gd name="T6" fmla="*/ 12 w 15"/>
                <a:gd name="T7" fmla="*/ 10 h 15"/>
                <a:gd name="T8" fmla="*/ 7 w 15"/>
                <a:gd name="T9" fmla="*/ 9 h 15"/>
                <a:gd name="T10" fmla="*/ 4 w 15"/>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5">
                  <a:moveTo>
                    <a:pt x="4" y="0"/>
                  </a:moveTo>
                  <a:lnTo>
                    <a:pt x="0" y="10"/>
                  </a:lnTo>
                  <a:lnTo>
                    <a:pt x="4" y="15"/>
                  </a:lnTo>
                  <a:lnTo>
                    <a:pt x="15" y="13"/>
                  </a:lnTo>
                  <a:lnTo>
                    <a:pt x="9" y="12"/>
                  </a:lnTo>
                  <a:lnTo>
                    <a:pt x="4" y="0"/>
                  </a:lnTo>
                  <a:close/>
                </a:path>
              </a:pathLst>
            </a:custGeom>
            <a:solidFill>
              <a:srgbClr val="000000"/>
            </a:solidFill>
            <a:ln w="19050" cmpd="sng">
              <a:solidFill>
                <a:srgbClr val="000000"/>
              </a:solidFill>
              <a:round/>
              <a:headEnd/>
              <a:tailEnd/>
            </a:ln>
          </p:spPr>
          <p:txBody>
            <a:bodyPr/>
            <a:lstStyle/>
            <a:p>
              <a:endParaRPr lang="zh-CN" altLang="en-US"/>
            </a:p>
          </p:txBody>
        </p:sp>
        <p:sp>
          <p:nvSpPr>
            <p:cNvPr id="59463" name="Freeform 229"/>
            <p:cNvSpPr>
              <a:spLocks/>
            </p:cNvSpPr>
            <p:nvPr/>
          </p:nvSpPr>
          <p:spPr bwMode="auto">
            <a:xfrm>
              <a:off x="4805" y="1516"/>
              <a:ext cx="48" cy="83"/>
            </a:xfrm>
            <a:custGeom>
              <a:avLst/>
              <a:gdLst>
                <a:gd name="T0" fmla="*/ 30 w 55"/>
                <a:gd name="T1" fmla="*/ 0 h 83"/>
                <a:gd name="T2" fmla="*/ 26 w 55"/>
                <a:gd name="T3" fmla="*/ 4 h 83"/>
                <a:gd name="T4" fmla="*/ 26 w 55"/>
                <a:gd name="T5" fmla="*/ 6 h 83"/>
                <a:gd name="T6" fmla="*/ 27 w 55"/>
                <a:gd name="T7" fmla="*/ 22 h 83"/>
                <a:gd name="T8" fmla="*/ 27 w 55"/>
                <a:gd name="T9" fmla="*/ 26 h 83"/>
                <a:gd name="T10" fmla="*/ 26 w 55"/>
                <a:gd name="T11" fmla="*/ 43 h 83"/>
                <a:gd name="T12" fmla="*/ 24 w 55"/>
                <a:gd name="T13" fmla="*/ 51 h 83"/>
                <a:gd name="T14" fmla="*/ 18 w 55"/>
                <a:gd name="T15" fmla="*/ 67 h 83"/>
                <a:gd name="T16" fmla="*/ 16 w 55"/>
                <a:gd name="T17" fmla="*/ 72 h 83"/>
                <a:gd name="T18" fmla="*/ 8 w 55"/>
                <a:gd name="T19" fmla="*/ 77 h 83"/>
                <a:gd name="T20" fmla="*/ 0 w 55"/>
                <a:gd name="T21" fmla="*/ 79 h 83"/>
                <a:gd name="T22" fmla="*/ 7 w 55"/>
                <a:gd name="T23" fmla="*/ 83 h 83"/>
                <a:gd name="T24" fmla="*/ 9 w 55"/>
                <a:gd name="T25" fmla="*/ 83 h 83"/>
                <a:gd name="T26" fmla="*/ 17 w 55"/>
                <a:gd name="T27" fmla="*/ 79 h 83"/>
                <a:gd name="T28" fmla="*/ 19 w 55"/>
                <a:gd name="T29" fmla="*/ 77 h 83"/>
                <a:gd name="T30" fmla="*/ 27 w 55"/>
                <a:gd name="T31" fmla="*/ 63 h 83"/>
                <a:gd name="T32" fmla="*/ 30 w 55"/>
                <a:gd name="T33" fmla="*/ 56 h 83"/>
                <a:gd name="T34" fmla="*/ 35 w 55"/>
                <a:gd name="T35" fmla="*/ 39 h 83"/>
                <a:gd name="T36" fmla="*/ 37 w 55"/>
                <a:gd name="T37" fmla="*/ 25 h 83"/>
                <a:gd name="T38" fmla="*/ 35 w 55"/>
                <a:gd name="T39" fmla="*/ 11 h 83"/>
                <a:gd name="T40" fmla="*/ 30 w 55"/>
                <a:gd name="T41" fmla="*/ 0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5" h="83">
                  <a:moveTo>
                    <a:pt x="45" y="0"/>
                  </a:moveTo>
                  <a:lnTo>
                    <a:pt x="39" y="4"/>
                  </a:lnTo>
                  <a:lnTo>
                    <a:pt x="39" y="6"/>
                  </a:lnTo>
                  <a:lnTo>
                    <a:pt x="41" y="22"/>
                  </a:lnTo>
                  <a:lnTo>
                    <a:pt x="41" y="26"/>
                  </a:lnTo>
                  <a:lnTo>
                    <a:pt x="39" y="43"/>
                  </a:lnTo>
                  <a:lnTo>
                    <a:pt x="36" y="51"/>
                  </a:lnTo>
                  <a:lnTo>
                    <a:pt x="27" y="67"/>
                  </a:lnTo>
                  <a:lnTo>
                    <a:pt x="24" y="72"/>
                  </a:lnTo>
                  <a:lnTo>
                    <a:pt x="11" y="77"/>
                  </a:lnTo>
                  <a:lnTo>
                    <a:pt x="0" y="79"/>
                  </a:lnTo>
                  <a:lnTo>
                    <a:pt x="10" y="83"/>
                  </a:lnTo>
                  <a:lnTo>
                    <a:pt x="13" y="83"/>
                  </a:lnTo>
                  <a:lnTo>
                    <a:pt x="26" y="79"/>
                  </a:lnTo>
                  <a:lnTo>
                    <a:pt x="29" y="77"/>
                  </a:lnTo>
                  <a:lnTo>
                    <a:pt x="41" y="63"/>
                  </a:lnTo>
                  <a:lnTo>
                    <a:pt x="45" y="56"/>
                  </a:lnTo>
                  <a:lnTo>
                    <a:pt x="53" y="39"/>
                  </a:lnTo>
                  <a:lnTo>
                    <a:pt x="55" y="25"/>
                  </a:lnTo>
                  <a:lnTo>
                    <a:pt x="53" y="11"/>
                  </a:lnTo>
                  <a:lnTo>
                    <a:pt x="45" y="0"/>
                  </a:lnTo>
                  <a:close/>
                </a:path>
              </a:pathLst>
            </a:custGeom>
            <a:solidFill>
              <a:srgbClr val="000000"/>
            </a:solidFill>
            <a:ln w="19050" cmpd="sng">
              <a:solidFill>
                <a:srgbClr val="000000"/>
              </a:solidFill>
              <a:round/>
              <a:headEnd/>
              <a:tailEnd/>
            </a:ln>
          </p:spPr>
          <p:txBody>
            <a:bodyPr/>
            <a:lstStyle/>
            <a:p>
              <a:endParaRPr lang="zh-CN" altLang="en-US"/>
            </a:p>
          </p:txBody>
        </p:sp>
        <p:sp>
          <p:nvSpPr>
            <p:cNvPr id="59464" name="Freeform 230"/>
            <p:cNvSpPr>
              <a:spLocks/>
            </p:cNvSpPr>
            <p:nvPr/>
          </p:nvSpPr>
          <p:spPr bwMode="auto">
            <a:xfrm>
              <a:off x="4825" y="1510"/>
              <a:ext cx="21" cy="13"/>
            </a:xfrm>
            <a:custGeom>
              <a:avLst/>
              <a:gdLst>
                <a:gd name="T0" fmla="*/ 8 w 20"/>
                <a:gd name="T1" fmla="*/ 0 h 11"/>
                <a:gd name="T2" fmla="*/ 0 w 20"/>
                <a:gd name="T3" fmla="*/ 8 h 11"/>
                <a:gd name="T4" fmla="*/ 5 w 20"/>
                <a:gd name="T5" fmla="*/ 18 h 11"/>
                <a:gd name="T6" fmla="*/ 17 w 20"/>
                <a:gd name="T7" fmla="*/ 15 h 11"/>
                <a:gd name="T8" fmla="*/ 23 w 20"/>
                <a:gd name="T9" fmla="*/ 8 h 11"/>
                <a:gd name="T10" fmla="*/ 23 w 20"/>
                <a:gd name="T11" fmla="*/ 8 h 11"/>
                <a:gd name="T12" fmla="*/ 19 w 20"/>
                <a:gd name="T13" fmla="*/ 6 h 11"/>
                <a:gd name="T14" fmla="*/ 8 w 20"/>
                <a:gd name="T15" fmla="*/ 0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 h="11">
                  <a:moveTo>
                    <a:pt x="8" y="0"/>
                  </a:moveTo>
                  <a:lnTo>
                    <a:pt x="0" y="5"/>
                  </a:lnTo>
                  <a:lnTo>
                    <a:pt x="5" y="11"/>
                  </a:lnTo>
                  <a:lnTo>
                    <a:pt x="14" y="9"/>
                  </a:lnTo>
                  <a:lnTo>
                    <a:pt x="20" y="5"/>
                  </a:lnTo>
                  <a:lnTo>
                    <a:pt x="16" y="3"/>
                  </a:lnTo>
                  <a:lnTo>
                    <a:pt x="8" y="0"/>
                  </a:lnTo>
                  <a:close/>
                </a:path>
              </a:pathLst>
            </a:custGeom>
            <a:solidFill>
              <a:srgbClr val="000000"/>
            </a:solidFill>
            <a:ln w="19050" cmpd="sng">
              <a:solidFill>
                <a:srgbClr val="000000"/>
              </a:solidFill>
              <a:round/>
              <a:headEnd/>
              <a:tailEnd/>
            </a:ln>
          </p:spPr>
          <p:txBody>
            <a:bodyPr/>
            <a:lstStyle/>
            <a:p>
              <a:endParaRPr lang="zh-CN" altLang="en-US"/>
            </a:p>
          </p:txBody>
        </p:sp>
        <p:sp>
          <p:nvSpPr>
            <p:cNvPr id="59465" name="Freeform 231"/>
            <p:cNvSpPr>
              <a:spLocks/>
            </p:cNvSpPr>
            <p:nvPr/>
          </p:nvSpPr>
          <p:spPr bwMode="auto">
            <a:xfrm>
              <a:off x="4770" y="1462"/>
              <a:ext cx="76" cy="178"/>
            </a:xfrm>
            <a:custGeom>
              <a:avLst/>
              <a:gdLst>
                <a:gd name="T0" fmla="*/ 61 w 76"/>
                <a:gd name="T1" fmla="*/ 0 h 180"/>
                <a:gd name="T2" fmla="*/ 60 w 76"/>
                <a:gd name="T3" fmla="*/ 1 h 180"/>
                <a:gd name="T4" fmla="*/ 49 w 76"/>
                <a:gd name="T5" fmla="*/ 15 h 180"/>
                <a:gd name="T6" fmla="*/ 46 w 76"/>
                <a:gd name="T7" fmla="*/ 20 h 180"/>
                <a:gd name="T8" fmla="*/ 40 w 76"/>
                <a:gd name="T9" fmla="*/ 40 h 180"/>
                <a:gd name="T10" fmla="*/ 10 w 76"/>
                <a:gd name="T11" fmla="*/ 143 h 180"/>
                <a:gd name="T12" fmla="*/ 7 w 76"/>
                <a:gd name="T13" fmla="*/ 155 h 180"/>
                <a:gd name="T14" fmla="*/ 0 w 76"/>
                <a:gd name="T15" fmla="*/ 174 h 180"/>
                <a:gd name="T16" fmla="*/ 11 w 76"/>
                <a:gd name="T17" fmla="*/ 174 h 180"/>
                <a:gd name="T18" fmla="*/ 17 w 76"/>
                <a:gd name="T19" fmla="*/ 160 h 180"/>
                <a:gd name="T20" fmla="*/ 23 w 76"/>
                <a:gd name="T21" fmla="*/ 141 h 180"/>
                <a:gd name="T22" fmla="*/ 27 w 76"/>
                <a:gd name="T23" fmla="*/ 126 h 180"/>
                <a:gd name="T24" fmla="*/ 31 w 76"/>
                <a:gd name="T25" fmla="*/ 116 h 180"/>
                <a:gd name="T26" fmla="*/ 54 w 76"/>
                <a:gd name="T27" fmla="*/ 32 h 180"/>
                <a:gd name="T28" fmla="*/ 54 w 76"/>
                <a:gd name="T29" fmla="*/ 32 h 180"/>
                <a:gd name="T30" fmla="*/ 59 w 76"/>
                <a:gd name="T31" fmla="*/ 14 h 180"/>
                <a:gd name="T32" fmla="*/ 67 w 76"/>
                <a:gd name="T33" fmla="*/ 4 h 180"/>
                <a:gd name="T34" fmla="*/ 76 w 76"/>
                <a:gd name="T35" fmla="*/ 1 h 180"/>
                <a:gd name="T36" fmla="*/ 61 w 76"/>
                <a:gd name="T37" fmla="*/ 0 h 1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76" h="180">
                  <a:moveTo>
                    <a:pt x="61" y="0"/>
                  </a:moveTo>
                  <a:lnTo>
                    <a:pt x="60" y="1"/>
                  </a:lnTo>
                  <a:lnTo>
                    <a:pt x="49" y="15"/>
                  </a:lnTo>
                  <a:lnTo>
                    <a:pt x="46" y="20"/>
                  </a:lnTo>
                  <a:lnTo>
                    <a:pt x="40" y="40"/>
                  </a:lnTo>
                  <a:lnTo>
                    <a:pt x="10" y="149"/>
                  </a:lnTo>
                  <a:lnTo>
                    <a:pt x="7" y="161"/>
                  </a:lnTo>
                  <a:lnTo>
                    <a:pt x="0" y="180"/>
                  </a:lnTo>
                  <a:lnTo>
                    <a:pt x="11" y="180"/>
                  </a:lnTo>
                  <a:lnTo>
                    <a:pt x="17" y="166"/>
                  </a:lnTo>
                  <a:lnTo>
                    <a:pt x="23" y="147"/>
                  </a:lnTo>
                  <a:lnTo>
                    <a:pt x="27" y="129"/>
                  </a:lnTo>
                  <a:lnTo>
                    <a:pt x="31" y="119"/>
                  </a:lnTo>
                  <a:lnTo>
                    <a:pt x="54" y="32"/>
                  </a:lnTo>
                  <a:lnTo>
                    <a:pt x="59" y="14"/>
                  </a:lnTo>
                  <a:lnTo>
                    <a:pt x="67" y="4"/>
                  </a:lnTo>
                  <a:lnTo>
                    <a:pt x="76" y="1"/>
                  </a:lnTo>
                  <a:lnTo>
                    <a:pt x="61" y="0"/>
                  </a:lnTo>
                  <a:close/>
                </a:path>
              </a:pathLst>
            </a:custGeom>
            <a:solidFill>
              <a:srgbClr val="000000"/>
            </a:solidFill>
            <a:ln w="19050" cmpd="sng">
              <a:solidFill>
                <a:srgbClr val="000000"/>
              </a:solidFill>
              <a:round/>
              <a:headEnd/>
              <a:tailEnd/>
            </a:ln>
          </p:spPr>
          <p:txBody>
            <a:bodyPr/>
            <a:lstStyle/>
            <a:p>
              <a:endParaRPr lang="zh-CN" altLang="en-US"/>
            </a:p>
          </p:txBody>
        </p:sp>
        <p:sp>
          <p:nvSpPr>
            <p:cNvPr id="59466" name="Freeform 232"/>
            <p:cNvSpPr>
              <a:spLocks/>
            </p:cNvSpPr>
            <p:nvPr/>
          </p:nvSpPr>
          <p:spPr bwMode="auto">
            <a:xfrm>
              <a:off x="4832" y="1455"/>
              <a:ext cx="35" cy="61"/>
            </a:xfrm>
            <a:custGeom>
              <a:avLst/>
              <a:gdLst>
                <a:gd name="T0" fmla="*/ 14 w 37"/>
                <a:gd name="T1" fmla="*/ 0 h 61"/>
                <a:gd name="T2" fmla="*/ 10 w 37"/>
                <a:gd name="T3" fmla="*/ 0 h 61"/>
                <a:gd name="T4" fmla="*/ 0 w 37"/>
                <a:gd name="T5" fmla="*/ 6 h 61"/>
                <a:gd name="T6" fmla="*/ 12 w 37"/>
                <a:gd name="T7" fmla="*/ 7 h 61"/>
                <a:gd name="T8" fmla="*/ 21 w 37"/>
                <a:gd name="T9" fmla="*/ 13 h 61"/>
                <a:gd name="T10" fmla="*/ 22 w 37"/>
                <a:gd name="T11" fmla="*/ 16 h 61"/>
                <a:gd name="T12" fmla="*/ 20 w 37"/>
                <a:gd name="T13" fmla="*/ 33 h 61"/>
                <a:gd name="T14" fmla="*/ 17 w 37"/>
                <a:gd name="T15" fmla="*/ 42 h 61"/>
                <a:gd name="T16" fmla="*/ 9 w 37"/>
                <a:gd name="T17" fmla="*/ 59 h 61"/>
                <a:gd name="T18" fmla="*/ 12 w 37"/>
                <a:gd name="T19" fmla="*/ 61 h 61"/>
                <a:gd name="T20" fmla="*/ 24 w 37"/>
                <a:gd name="T21" fmla="*/ 49 h 61"/>
                <a:gd name="T22" fmla="*/ 28 w 37"/>
                <a:gd name="T23" fmla="*/ 32 h 61"/>
                <a:gd name="T24" fmla="*/ 31 w 37"/>
                <a:gd name="T25" fmla="*/ 22 h 61"/>
                <a:gd name="T26" fmla="*/ 27 w 37"/>
                <a:gd name="T27" fmla="*/ 8 h 61"/>
                <a:gd name="T28" fmla="*/ 25 w 37"/>
                <a:gd name="T29" fmla="*/ 3 h 61"/>
                <a:gd name="T30" fmla="*/ 14 w 37"/>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7" h="61">
                  <a:moveTo>
                    <a:pt x="17" y="0"/>
                  </a:moveTo>
                  <a:lnTo>
                    <a:pt x="13" y="0"/>
                  </a:lnTo>
                  <a:lnTo>
                    <a:pt x="0" y="6"/>
                  </a:lnTo>
                  <a:lnTo>
                    <a:pt x="15" y="7"/>
                  </a:lnTo>
                  <a:lnTo>
                    <a:pt x="24" y="13"/>
                  </a:lnTo>
                  <a:lnTo>
                    <a:pt x="25" y="16"/>
                  </a:lnTo>
                  <a:lnTo>
                    <a:pt x="23" y="33"/>
                  </a:lnTo>
                  <a:lnTo>
                    <a:pt x="20" y="42"/>
                  </a:lnTo>
                  <a:lnTo>
                    <a:pt x="11" y="59"/>
                  </a:lnTo>
                  <a:lnTo>
                    <a:pt x="15" y="61"/>
                  </a:lnTo>
                  <a:lnTo>
                    <a:pt x="28" y="49"/>
                  </a:lnTo>
                  <a:lnTo>
                    <a:pt x="34" y="32"/>
                  </a:lnTo>
                  <a:lnTo>
                    <a:pt x="37" y="22"/>
                  </a:lnTo>
                  <a:lnTo>
                    <a:pt x="33" y="8"/>
                  </a:lnTo>
                  <a:lnTo>
                    <a:pt x="29" y="3"/>
                  </a:lnTo>
                  <a:lnTo>
                    <a:pt x="17" y="0"/>
                  </a:lnTo>
                  <a:close/>
                </a:path>
              </a:pathLst>
            </a:custGeom>
            <a:solidFill>
              <a:srgbClr val="000000"/>
            </a:solidFill>
            <a:ln w="19050" cmpd="sng">
              <a:solidFill>
                <a:srgbClr val="000000"/>
              </a:solidFill>
              <a:round/>
              <a:headEnd/>
              <a:tailEnd/>
            </a:ln>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0215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2100"/>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0224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4" presetClass="entr" presetSubtype="32" fill="hold" grpId="0" nodeType="clickEffect">
                                  <p:stCondLst>
                                    <p:cond delay="0"/>
                                  </p:stCondLst>
                                  <p:childTnLst>
                                    <p:set>
                                      <p:cBhvr>
                                        <p:cTn id="18" dur="1" fill="hold">
                                          <p:stCondLst>
                                            <p:cond delay="0"/>
                                          </p:stCondLst>
                                        </p:cTn>
                                        <p:tgtEl>
                                          <p:spTgt spid="302101">
                                            <p:txEl>
                                              <p:pRg st="0" end="0"/>
                                            </p:txEl>
                                          </p:spTgt>
                                        </p:tgtEl>
                                        <p:attrNameLst>
                                          <p:attrName>style.visibility</p:attrName>
                                        </p:attrNameLst>
                                      </p:cBhvr>
                                      <p:to>
                                        <p:strVal val="visible"/>
                                      </p:to>
                                    </p:set>
                                    <p:animEffect transition="in" filter="box(out)">
                                      <p:cBhvr>
                                        <p:cTn id="19" dur="500"/>
                                        <p:tgtEl>
                                          <p:spTgt spid="302101">
                                            <p:txEl>
                                              <p:pRg st="0" end="0"/>
                                            </p:txEl>
                                          </p:spTgt>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4" presetClass="entr" presetSubtype="32" fill="hold" grpId="0" nodeType="clickEffect">
                                  <p:stCondLst>
                                    <p:cond delay="0"/>
                                  </p:stCondLst>
                                  <p:childTnLst>
                                    <p:set>
                                      <p:cBhvr>
                                        <p:cTn id="23" dur="1" fill="hold">
                                          <p:stCondLst>
                                            <p:cond delay="0"/>
                                          </p:stCondLst>
                                        </p:cTn>
                                        <p:tgtEl>
                                          <p:spTgt spid="302101">
                                            <p:txEl>
                                              <p:pRg st="1" end="1"/>
                                            </p:txEl>
                                          </p:spTgt>
                                        </p:tgtEl>
                                        <p:attrNameLst>
                                          <p:attrName>style.visibility</p:attrName>
                                        </p:attrNameLst>
                                      </p:cBhvr>
                                      <p:to>
                                        <p:strVal val="visible"/>
                                      </p:to>
                                    </p:set>
                                    <p:animEffect transition="in" filter="box(out)">
                                      <p:cBhvr>
                                        <p:cTn id="24" dur="500"/>
                                        <p:tgtEl>
                                          <p:spTgt spid="302101">
                                            <p:txEl>
                                              <p:pRg st="1" end="1"/>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4" presetClass="entr" presetSubtype="32" fill="hold" grpId="0" nodeType="clickEffect">
                                  <p:stCondLst>
                                    <p:cond delay="0"/>
                                  </p:stCondLst>
                                  <p:childTnLst>
                                    <p:set>
                                      <p:cBhvr>
                                        <p:cTn id="28" dur="1" fill="hold">
                                          <p:stCondLst>
                                            <p:cond delay="0"/>
                                          </p:stCondLst>
                                        </p:cTn>
                                        <p:tgtEl>
                                          <p:spTgt spid="302101">
                                            <p:txEl>
                                              <p:pRg st="2" end="2"/>
                                            </p:txEl>
                                          </p:spTgt>
                                        </p:tgtEl>
                                        <p:attrNameLst>
                                          <p:attrName>style.visibility</p:attrName>
                                        </p:attrNameLst>
                                      </p:cBhvr>
                                      <p:to>
                                        <p:strVal val="visible"/>
                                      </p:to>
                                    </p:set>
                                    <p:animEffect transition="in" filter="box(out)">
                                      <p:cBhvr>
                                        <p:cTn id="29" dur="500"/>
                                        <p:tgtEl>
                                          <p:spTgt spid="302101">
                                            <p:txEl>
                                              <p:pRg st="2" end="2"/>
                                            </p:txEl>
                                          </p:spTgt>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4" presetClass="entr" presetSubtype="32" fill="hold" grpId="0" nodeType="clickEffect">
                                  <p:stCondLst>
                                    <p:cond delay="0"/>
                                  </p:stCondLst>
                                  <p:childTnLst>
                                    <p:set>
                                      <p:cBhvr>
                                        <p:cTn id="33" dur="1" fill="hold">
                                          <p:stCondLst>
                                            <p:cond delay="0"/>
                                          </p:stCondLst>
                                        </p:cTn>
                                        <p:tgtEl>
                                          <p:spTgt spid="302101">
                                            <p:txEl>
                                              <p:pRg st="3" end="3"/>
                                            </p:txEl>
                                          </p:spTgt>
                                        </p:tgtEl>
                                        <p:attrNameLst>
                                          <p:attrName>style.visibility</p:attrName>
                                        </p:attrNameLst>
                                      </p:cBhvr>
                                      <p:to>
                                        <p:strVal val="visible"/>
                                      </p:to>
                                    </p:set>
                                    <p:animEffect transition="in" filter="box(out)">
                                      <p:cBhvr>
                                        <p:cTn id="34" dur="500"/>
                                        <p:tgtEl>
                                          <p:spTgt spid="30210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2100" grpId="0"/>
      <p:bldP spid="302101" grpId="0" build="p" autoUpdateAnimBg="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78" name="AutoShape 26"/>
          <p:cNvSpPr>
            <a:spLocks noChangeArrowheads="1"/>
          </p:cNvSpPr>
          <p:nvPr/>
        </p:nvSpPr>
        <p:spPr bwMode="auto">
          <a:xfrm>
            <a:off x="0" y="260350"/>
            <a:ext cx="2051050" cy="533400"/>
          </a:xfrm>
          <a:prstGeom prst="cloudCallout">
            <a:avLst>
              <a:gd name="adj1" fmla="val 110370"/>
              <a:gd name="adj2" fmla="val 163986"/>
            </a:avLst>
          </a:prstGeom>
          <a:solidFill>
            <a:schemeClr val="bg1"/>
          </a:solidFill>
          <a:ln w="38100">
            <a:solidFill>
              <a:schemeClr val="accent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类似性</a:t>
            </a:r>
          </a:p>
        </p:txBody>
      </p:sp>
      <p:sp>
        <p:nvSpPr>
          <p:cNvPr id="305179" name="AutoShape 27"/>
          <p:cNvSpPr>
            <a:spLocks noChangeArrowheads="1"/>
          </p:cNvSpPr>
          <p:nvPr/>
        </p:nvSpPr>
        <p:spPr bwMode="auto">
          <a:xfrm>
            <a:off x="6877050" y="692150"/>
            <a:ext cx="1917700" cy="654050"/>
          </a:xfrm>
          <a:prstGeom prst="cloudCallout">
            <a:avLst>
              <a:gd name="adj1" fmla="val -103477"/>
              <a:gd name="adj2" fmla="val 85921"/>
            </a:avLst>
          </a:prstGeom>
          <a:solidFill>
            <a:schemeClr val="bg1"/>
          </a:solidFill>
          <a:ln w="38100">
            <a:solidFill>
              <a:schemeClr val="accent1"/>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类似性</a:t>
            </a:r>
          </a:p>
        </p:txBody>
      </p:sp>
      <p:sp>
        <p:nvSpPr>
          <p:cNvPr id="305180" name="AutoShape 28"/>
          <p:cNvSpPr>
            <a:spLocks noChangeArrowheads="1"/>
          </p:cNvSpPr>
          <p:nvPr/>
        </p:nvSpPr>
        <p:spPr bwMode="auto">
          <a:xfrm>
            <a:off x="179388" y="2205038"/>
            <a:ext cx="1870075" cy="685800"/>
          </a:xfrm>
          <a:prstGeom prst="wedgeEllipseCallout">
            <a:avLst>
              <a:gd name="adj1" fmla="val 120968"/>
              <a:gd name="adj2" fmla="val 103704"/>
            </a:avLst>
          </a:prstGeom>
          <a:solidFill>
            <a:srgbClr val="FFFFFF"/>
          </a:solidFill>
          <a:ln w="38100">
            <a:solidFill>
              <a:srgbClr val="FF99FF"/>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solidFill>
                  <a:srgbClr val="FF0000"/>
                </a:solidFill>
              </a:rPr>
              <a:t>积聚性</a:t>
            </a:r>
          </a:p>
        </p:txBody>
      </p:sp>
      <p:sp>
        <p:nvSpPr>
          <p:cNvPr id="305181" name="AutoShape 29"/>
          <p:cNvSpPr>
            <a:spLocks noChangeArrowheads="1"/>
          </p:cNvSpPr>
          <p:nvPr/>
        </p:nvSpPr>
        <p:spPr bwMode="auto">
          <a:xfrm>
            <a:off x="6732588" y="3573463"/>
            <a:ext cx="1908175" cy="609600"/>
          </a:xfrm>
          <a:prstGeom prst="wedgeEllipseCallout">
            <a:avLst>
              <a:gd name="adj1" fmla="val -119718"/>
              <a:gd name="adj2" fmla="val -189583"/>
            </a:avLst>
          </a:prstGeom>
          <a:solidFill>
            <a:srgbClr val="FFFFFF"/>
          </a:solidFill>
          <a:ln w="38100">
            <a:solidFill>
              <a:srgbClr val="FF993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铅垂面</a:t>
            </a:r>
          </a:p>
        </p:txBody>
      </p:sp>
      <p:sp>
        <p:nvSpPr>
          <p:cNvPr id="305182" name="Text Box 30" descr="编织物"/>
          <p:cNvSpPr txBox="1">
            <a:spLocks noChangeArrowheads="1"/>
          </p:cNvSpPr>
          <p:nvPr/>
        </p:nvSpPr>
        <p:spPr bwMode="auto">
          <a:xfrm>
            <a:off x="104775" y="4022725"/>
            <a:ext cx="5403850" cy="701675"/>
          </a:xfrm>
          <a:prstGeom prst="rect">
            <a:avLst/>
          </a:prstGeom>
          <a:noFill/>
          <a:ln>
            <a:noFill/>
          </a:ln>
          <a:effectLst/>
          <a:extLst>
            <a:ext uri="{909E8E84-426E-40DD-AFC4-6F175D3DCCD1}">
              <a14:hiddenFill xmlns:a14="http://schemas.microsoft.com/office/drawing/2010/main">
                <a:pattFill prst="weave">
                  <a:fgClr>
                    <a:srgbClr val="FF99FF"/>
                  </a:fgClr>
                  <a:bgClr>
                    <a:schemeClr val="bg1"/>
                  </a:bgClr>
                </a:patt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ea typeface="黑体" pitchFamily="2" charset="-122"/>
              </a:rPr>
              <a:t>投影特性：</a:t>
            </a:r>
          </a:p>
        </p:txBody>
      </p:sp>
      <p:sp>
        <p:nvSpPr>
          <p:cNvPr id="305183" name="Text Box 31"/>
          <p:cNvSpPr txBox="1">
            <a:spLocks noChangeArrowheads="1"/>
          </p:cNvSpPr>
          <p:nvPr/>
        </p:nvSpPr>
        <p:spPr bwMode="auto">
          <a:xfrm>
            <a:off x="84138" y="4683125"/>
            <a:ext cx="8736012" cy="15541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003399"/>
                </a:solidFill>
              </a:rPr>
              <a:t>        </a:t>
            </a:r>
            <a:r>
              <a:rPr lang="zh-CN" altLang="en-US" b="1">
                <a:solidFill>
                  <a:srgbClr val="003399"/>
                </a:solidFill>
              </a:rPr>
              <a:t>在它垂直的投影面上的投影积聚成直线。该直线与投影轴的夹角反映空间平面与另外两投影面夹角的真实大小。</a:t>
            </a:r>
          </a:p>
        </p:txBody>
      </p:sp>
      <p:sp>
        <p:nvSpPr>
          <p:cNvPr id="305184" name="Text Box 32"/>
          <p:cNvSpPr txBox="1">
            <a:spLocks noChangeArrowheads="1"/>
          </p:cNvSpPr>
          <p:nvPr/>
        </p:nvSpPr>
        <p:spPr bwMode="auto">
          <a:xfrm>
            <a:off x="806450" y="6234113"/>
            <a:ext cx="8229600" cy="5794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003399"/>
                </a:solidFill>
              </a:rPr>
              <a:t> </a:t>
            </a:r>
            <a:r>
              <a:rPr lang="zh-CN" altLang="en-US" b="1">
                <a:solidFill>
                  <a:srgbClr val="003399"/>
                </a:solidFill>
              </a:rPr>
              <a:t>另外两个投影面上的投影有类似性。</a:t>
            </a:r>
          </a:p>
        </p:txBody>
      </p:sp>
      <p:grpSp>
        <p:nvGrpSpPr>
          <p:cNvPr id="60425" name="Group 50"/>
          <p:cNvGrpSpPr>
            <a:grpSpLocks/>
          </p:cNvGrpSpPr>
          <p:nvPr/>
        </p:nvGrpSpPr>
        <p:grpSpPr bwMode="auto">
          <a:xfrm>
            <a:off x="2124075" y="93663"/>
            <a:ext cx="4608513" cy="4198937"/>
            <a:chOff x="1338" y="663"/>
            <a:chExt cx="2674" cy="2436"/>
          </a:xfrm>
        </p:grpSpPr>
        <p:sp>
          <p:nvSpPr>
            <p:cNvPr id="60439" name="Line 51"/>
            <p:cNvSpPr>
              <a:spLocks noChangeShapeType="1"/>
            </p:cNvSpPr>
            <p:nvPr/>
          </p:nvSpPr>
          <p:spPr bwMode="auto">
            <a:xfrm>
              <a:off x="1338" y="1932"/>
              <a:ext cx="267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0" name="Line 52"/>
            <p:cNvSpPr>
              <a:spLocks noChangeShapeType="1"/>
            </p:cNvSpPr>
            <p:nvPr/>
          </p:nvSpPr>
          <p:spPr bwMode="auto">
            <a:xfrm>
              <a:off x="2870" y="759"/>
              <a:ext cx="0" cy="23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1" name="Line 53"/>
            <p:cNvSpPr>
              <a:spLocks noChangeShapeType="1"/>
            </p:cNvSpPr>
            <p:nvPr/>
          </p:nvSpPr>
          <p:spPr bwMode="auto">
            <a:xfrm flipV="1">
              <a:off x="1515" y="2103"/>
              <a:ext cx="1142" cy="78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2" name="Line 54"/>
            <p:cNvSpPr>
              <a:spLocks noChangeShapeType="1"/>
            </p:cNvSpPr>
            <p:nvPr/>
          </p:nvSpPr>
          <p:spPr bwMode="auto">
            <a:xfrm flipV="1">
              <a:off x="1515" y="1741"/>
              <a:ext cx="0" cy="1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3" name="Line 55"/>
            <p:cNvSpPr>
              <a:spLocks noChangeShapeType="1"/>
            </p:cNvSpPr>
            <p:nvPr/>
          </p:nvSpPr>
          <p:spPr bwMode="auto">
            <a:xfrm flipV="1">
              <a:off x="1515" y="1500"/>
              <a:ext cx="1142" cy="24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4" name="Line 56"/>
            <p:cNvSpPr>
              <a:spLocks noChangeShapeType="1"/>
            </p:cNvSpPr>
            <p:nvPr/>
          </p:nvSpPr>
          <p:spPr bwMode="auto">
            <a:xfrm flipH="1" flipV="1">
              <a:off x="2164" y="844"/>
              <a:ext cx="493" cy="65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5" name="Line 57"/>
            <p:cNvSpPr>
              <a:spLocks noChangeShapeType="1"/>
            </p:cNvSpPr>
            <p:nvPr/>
          </p:nvSpPr>
          <p:spPr bwMode="auto">
            <a:xfrm flipH="1">
              <a:off x="1515" y="844"/>
              <a:ext cx="649" cy="89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6" name="Line 58"/>
            <p:cNvSpPr>
              <a:spLocks noChangeShapeType="1"/>
            </p:cNvSpPr>
            <p:nvPr/>
          </p:nvSpPr>
          <p:spPr bwMode="auto">
            <a:xfrm>
              <a:off x="2164" y="844"/>
              <a:ext cx="0" cy="15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7" name="Line 59"/>
            <p:cNvSpPr>
              <a:spLocks noChangeShapeType="1"/>
            </p:cNvSpPr>
            <p:nvPr/>
          </p:nvSpPr>
          <p:spPr bwMode="auto">
            <a:xfrm flipV="1">
              <a:off x="2657" y="1500"/>
              <a:ext cx="0" cy="6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8" name="Line 60"/>
            <p:cNvSpPr>
              <a:spLocks noChangeShapeType="1"/>
            </p:cNvSpPr>
            <p:nvPr/>
          </p:nvSpPr>
          <p:spPr bwMode="auto">
            <a:xfrm>
              <a:off x="2870" y="1932"/>
              <a:ext cx="1128" cy="11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49" name="Line 61"/>
            <p:cNvSpPr>
              <a:spLocks noChangeShapeType="1"/>
            </p:cNvSpPr>
            <p:nvPr/>
          </p:nvSpPr>
          <p:spPr bwMode="auto">
            <a:xfrm>
              <a:off x="2657" y="2103"/>
              <a:ext cx="38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0" name="Line 62"/>
            <p:cNvSpPr>
              <a:spLocks noChangeShapeType="1"/>
            </p:cNvSpPr>
            <p:nvPr/>
          </p:nvSpPr>
          <p:spPr bwMode="auto">
            <a:xfrm flipV="1">
              <a:off x="3037" y="1500"/>
              <a:ext cx="0" cy="6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1" name="Line 63"/>
            <p:cNvSpPr>
              <a:spLocks noChangeShapeType="1"/>
            </p:cNvSpPr>
            <p:nvPr/>
          </p:nvSpPr>
          <p:spPr bwMode="auto">
            <a:xfrm flipH="1">
              <a:off x="2657" y="1500"/>
              <a:ext cx="38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2" name="Line 64"/>
            <p:cNvSpPr>
              <a:spLocks noChangeShapeType="1"/>
            </p:cNvSpPr>
            <p:nvPr/>
          </p:nvSpPr>
          <p:spPr bwMode="auto">
            <a:xfrm>
              <a:off x="2164" y="2439"/>
              <a:ext cx="12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3" name="Line 65"/>
            <p:cNvSpPr>
              <a:spLocks noChangeShapeType="1"/>
            </p:cNvSpPr>
            <p:nvPr/>
          </p:nvSpPr>
          <p:spPr bwMode="auto">
            <a:xfrm flipV="1">
              <a:off x="3374" y="844"/>
              <a:ext cx="0" cy="15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4" name="Line 66"/>
            <p:cNvSpPr>
              <a:spLocks noChangeShapeType="1"/>
            </p:cNvSpPr>
            <p:nvPr/>
          </p:nvSpPr>
          <p:spPr bwMode="auto">
            <a:xfrm flipH="1">
              <a:off x="2164" y="844"/>
              <a:ext cx="12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5" name="Line 67"/>
            <p:cNvSpPr>
              <a:spLocks noChangeShapeType="1"/>
            </p:cNvSpPr>
            <p:nvPr/>
          </p:nvSpPr>
          <p:spPr bwMode="auto">
            <a:xfrm>
              <a:off x="1515" y="2886"/>
              <a:ext cx="230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6" name="Line 68"/>
            <p:cNvSpPr>
              <a:spLocks noChangeShapeType="1"/>
            </p:cNvSpPr>
            <p:nvPr/>
          </p:nvSpPr>
          <p:spPr bwMode="auto">
            <a:xfrm flipV="1">
              <a:off x="3820" y="1741"/>
              <a:ext cx="0" cy="1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7" name="Line 69"/>
            <p:cNvSpPr>
              <a:spLocks noChangeShapeType="1"/>
            </p:cNvSpPr>
            <p:nvPr/>
          </p:nvSpPr>
          <p:spPr bwMode="auto">
            <a:xfrm flipH="1">
              <a:off x="1515" y="1741"/>
              <a:ext cx="230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8" name="Line 70"/>
            <p:cNvSpPr>
              <a:spLocks noChangeShapeType="1"/>
            </p:cNvSpPr>
            <p:nvPr/>
          </p:nvSpPr>
          <p:spPr bwMode="auto">
            <a:xfrm flipH="1">
              <a:off x="3037" y="844"/>
              <a:ext cx="337" cy="65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59" name="Line 71"/>
            <p:cNvSpPr>
              <a:spLocks noChangeShapeType="1"/>
            </p:cNvSpPr>
            <p:nvPr/>
          </p:nvSpPr>
          <p:spPr bwMode="auto">
            <a:xfrm>
              <a:off x="3037" y="1500"/>
              <a:ext cx="783" cy="24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60" name="Line 72"/>
            <p:cNvSpPr>
              <a:spLocks noChangeShapeType="1"/>
            </p:cNvSpPr>
            <p:nvPr/>
          </p:nvSpPr>
          <p:spPr bwMode="auto">
            <a:xfrm flipH="1" flipV="1">
              <a:off x="3374" y="844"/>
              <a:ext cx="446" cy="89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61" name="Freeform 73"/>
            <p:cNvSpPr>
              <a:spLocks/>
            </p:cNvSpPr>
            <p:nvPr/>
          </p:nvSpPr>
          <p:spPr bwMode="auto">
            <a:xfrm>
              <a:off x="2044" y="741"/>
              <a:ext cx="60" cy="92"/>
            </a:xfrm>
            <a:custGeom>
              <a:avLst/>
              <a:gdLst>
                <a:gd name="T0" fmla="*/ 17 w 114"/>
                <a:gd name="T1" fmla="*/ 3 h 180"/>
                <a:gd name="T2" fmla="*/ 16 w 114"/>
                <a:gd name="T3" fmla="*/ 2 h 180"/>
                <a:gd name="T4" fmla="*/ 16 w 114"/>
                <a:gd name="T5" fmla="*/ 1 h 180"/>
                <a:gd name="T6" fmla="*/ 16 w 114"/>
                <a:gd name="T7" fmla="*/ 1 h 180"/>
                <a:gd name="T8" fmla="*/ 15 w 114"/>
                <a:gd name="T9" fmla="*/ 0 h 180"/>
                <a:gd name="T10" fmla="*/ 15 w 114"/>
                <a:gd name="T11" fmla="*/ 0 h 180"/>
                <a:gd name="T12" fmla="*/ 13 w 114"/>
                <a:gd name="T13" fmla="*/ 0 h 180"/>
                <a:gd name="T14" fmla="*/ 11 w 114"/>
                <a:gd name="T15" fmla="*/ 1 h 180"/>
                <a:gd name="T16" fmla="*/ 9 w 114"/>
                <a:gd name="T17" fmla="*/ 1 h 180"/>
                <a:gd name="T18" fmla="*/ 8 w 114"/>
                <a:gd name="T19" fmla="*/ 1 h 180"/>
                <a:gd name="T20" fmla="*/ 7 w 114"/>
                <a:gd name="T21" fmla="*/ 1 h 180"/>
                <a:gd name="T22" fmla="*/ 6 w 114"/>
                <a:gd name="T23" fmla="*/ 3 h 180"/>
                <a:gd name="T24" fmla="*/ 5 w 114"/>
                <a:gd name="T25" fmla="*/ 3 h 180"/>
                <a:gd name="T26" fmla="*/ 4 w 114"/>
                <a:gd name="T27" fmla="*/ 5 h 180"/>
                <a:gd name="T28" fmla="*/ 3 w 114"/>
                <a:gd name="T29" fmla="*/ 7 h 180"/>
                <a:gd name="T30" fmla="*/ 2 w 114"/>
                <a:gd name="T31" fmla="*/ 13 h 180"/>
                <a:gd name="T32" fmla="*/ 1 w 114"/>
                <a:gd name="T33" fmla="*/ 16 h 180"/>
                <a:gd name="T34" fmla="*/ 0 w 114"/>
                <a:gd name="T35" fmla="*/ 18 h 180"/>
                <a:gd name="T36" fmla="*/ 0 w 114"/>
                <a:gd name="T37" fmla="*/ 19 h 180"/>
                <a:gd name="T38" fmla="*/ 0 w 114"/>
                <a:gd name="T39" fmla="*/ 20 h 180"/>
                <a:gd name="T40" fmla="*/ 1 w 114"/>
                <a:gd name="T41" fmla="*/ 21 h 180"/>
                <a:gd name="T42" fmla="*/ 1 w 114"/>
                <a:gd name="T43" fmla="*/ 22 h 180"/>
                <a:gd name="T44" fmla="*/ 2 w 114"/>
                <a:gd name="T45" fmla="*/ 23 h 180"/>
                <a:gd name="T46" fmla="*/ 2 w 114"/>
                <a:gd name="T47" fmla="*/ 24 h 180"/>
                <a:gd name="T48" fmla="*/ 4 w 114"/>
                <a:gd name="T49" fmla="*/ 24 h 180"/>
                <a:gd name="T50" fmla="*/ 4 w 114"/>
                <a:gd name="T51" fmla="*/ 24 h 180"/>
                <a:gd name="T52" fmla="*/ 7 w 114"/>
                <a:gd name="T53" fmla="*/ 24 h 180"/>
                <a:gd name="T54" fmla="*/ 8 w 114"/>
                <a:gd name="T55" fmla="*/ 24 h 180"/>
                <a:gd name="T56" fmla="*/ 9 w 114"/>
                <a:gd name="T57" fmla="*/ 24 h 180"/>
                <a:gd name="T58" fmla="*/ 9 w 114"/>
                <a:gd name="T59" fmla="*/ 22 h 180"/>
                <a:gd name="T60" fmla="*/ 11 w 114"/>
                <a:gd name="T61" fmla="*/ 22 h 180"/>
                <a:gd name="T62" fmla="*/ 11 w 114"/>
                <a:gd name="T63" fmla="*/ 21 h 180"/>
                <a:gd name="T64" fmla="*/ 12 w 114"/>
                <a:gd name="T65" fmla="*/ 20 h 180"/>
                <a:gd name="T66" fmla="*/ 12 w 114"/>
                <a:gd name="T67" fmla="*/ 18 h 180"/>
                <a:gd name="T68" fmla="*/ 13 w 114"/>
                <a:gd name="T69" fmla="*/ 15 h 180"/>
                <a:gd name="T70" fmla="*/ 15 w 114"/>
                <a:gd name="T71" fmla="*/ 7 h 180"/>
                <a:gd name="T72" fmla="*/ 16 w 114"/>
                <a:gd name="T73" fmla="*/ 3 h 1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4" h="180">
                  <a:moveTo>
                    <a:pt x="114" y="23"/>
                  </a:moveTo>
                  <a:lnTo>
                    <a:pt x="114" y="20"/>
                  </a:lnTo>
                  <a:lnTo>
                    <a:pt x="114" y="17"/>
                  </a:lnTo>
                  <a:lnTo>
                    <a:pt x="113" y="13"/>
                  </a:lnTo>
                  <a:lnTo>
                    <a:pt x="112" y="8"/>
                  </a:lnTo>
                  <a:lnTo>
                    <a:pt x="111" y="5"/>
                  </a:lnTo>
                  <a:lnTo>
                    <a:pt x="110" y="3"/>
                  </a:lnTo>
                  <a:lnTo>
                    <a:pt x="109" y="2"/>
                  </a:lnTo>
                  <a:lnTo>
                    <a:pt x="108" y="1"/>
                  </a:lnTo>
                  <a:lnTo>
                    <a:pt x="106" y="0"/>
                  </a:lnTo>
                  <a:lnTo>
                    <a:pt x="104" y="0"/>
                  </a:lnTo>
                  <a:lnTo>
                    <a:pt x="103" y="0"/>
                  </a:lnTo>
                  <a:lnTo>
                    <a:pt x="94" y="0"/>
                  </a:lnTo>
                  <a:lnTo>
                    <a:pt x="87" y="0"/>
                  </a:lnTo>
                  <a:lnTo>
                    <a:pt x="79" y="0"/>
                  </a:lnTo>
                  <a:lnTo>
                    <a:pt x="72" y="1"/>
                  </a:lnTo>
                  <a:lnTo>
                    <a:pt x="68" y="1"/>
                  </a:lnTo>
                  <a:lnTo>
                    <a:pt x="64" y="2"/>
                  </a:lnTo>
                  <a:lnTo>
                    <a:pt x="61" y="3"/>
                  </a:lnTo>
                  <a:lnTo>
                    <a:pt x="58" y="4"/>
                  </a:lnTo>
                  <a:lnTo>
                    <a:pt x="55" y="6"/>
                  </a:lnTo>
                  <a:lnTo>
                    <a:pt x="51" y="8"/>
                  </a:lnTo>
                  <a:lnTo>
                    <a:pt x="46" y="14"/>
                  </a:lnTo>
                  <a:lnTo>
                    <a:pt x="41" y="19"/>
                  </a:lnTo>
                  <a:lnTo>
                    <a:pt x="38" y="21"/>
                  </a:lnTo>
                  <a:lnTo>
                    <a:pt x="35" y="24"/>
                  </a:lnTo>
                  <a:lnTo>
                    <a:pt x="28" y="37"/>
                  </a:lnTo>
                  <a:lnTo>
                    <a:pt x="27" y="40"/>
                  </a:lnTo>
                  <a:lnTo>
                    <a:pt x="25" y="45"/>
                  </a:lnTo>
                  <a:lnTo>
                    <a:pt x="23" y="51"/>
                  </a:lnTo>
                  <a:lnTo>
                    <a:pt x="20" y="66"/>
                  </a:lnTo>
                  <a:lnTo>
                    <a:pt x="11" y="95"/>
                  </a:lnTo>
                  <a:lnTo>
                    <a:pt x="8" y="110"/>
                  </a:lnTo>
                  <a:lnTo>
                    <a:pt x="4" y="123"/>
                  </a:lnTo>
                  <a:lnTo>
                    <a:pt x="1" y="131"/>
                  </a:lnTo>
                  <a:lnTo>
                    <a:pt x="0" y="138"/>
                  </a:lnTo>
                  <a:lnTo>
                    <a:pt x="0" y="141"/>
                  </a:lnTo>
                  <a:lnTo>
                    <a:pt x="0" y="146"/>
                  </a:lnTo>
                  <a:lnTo>
                    <a:pt x="0" y="149"/>
                  </a:lnTo>
                  <a:lnTo>
                    <a:pt x="0" y="153"/>
                  </a:lnTo>
                  <a:lnTo>
                    <a:pt x="1" y="156"/>
                  </a:lnTo>
                  <a:lnTo>
                    <a:pt x="2" y="161"/>
                  </a:lnTo>
                  <a:lnTo>
                    <a:pt x="4" y="164"/>
                  </a:lnTo>
                  <a:lnTo>
                    <a:pt x="6" y="167"/>
                  </a:lnTo>
                  <a:lnTo>
                    <a:pt x="8" y="170"/>
                  </a:lnTo>
                  <a:lnTo>
                    <a:pt x="10" y="173"/>
                  </a:lnTo>
                  <a:lnTo>
                    <a:pt x="13" y="176"/>
                  </a:lnTo>
                  <a:lnTo>
                    <a:pt x="16" y="178"/>
                  </a:lnTo>
                  <a:lnTo>
                    <a:pt x="20" y="179"/>
                  </a:lnTo>
                  <a:lnTo>
                    <a:pt x="24" y="179"/>
                  </a:lnTo>
                  <a:lnTo>
                    <a:pt x="27" y="180"/>
                  </a:lnTo>
                  <a:lnTo>
                    <a:pt x="31" y="180"/>
                  </a:lnTo>
                  <a:lnTo>
                    <a:pt x="39" y="179"/>
                  </a:lnTo>
                  <a:lnTo>
                    <a:pt x="46" y="180"/>
                  </a:lnTo>
                  <a:lnTo>
                    <a:pt x="49" y="180"/>
                  </a:lnTo>
                  <a:lnTo>
                    <a:pt x="54" y="179"/>
                  </a:lnTo>
                  <a:lnTo>
                    <a:pt x="57" y="178"/>
                  </a:lnTo>
                  <a:lnTo>
                    <a:pt x="60" y="177"/>
                  </a:lnTo>
                  <a:lnTo>
                    <a:pt x="63" y="174"/>
                  </a:lnTo>
                  <a:lnTo>
                    <a:pt x="66" y="171"/>
                  </a:lnTo>
                  <a:lnTo>
                    <a:pt x="68" y="169"/>
                  </a:lnTo>
                  <a:lnTo>
                    <a:pt x="72" y="166"/>
                  </a:lnTo>
                  <a:lnTo>
                    <a:pt x="74" y="163"/>
                  </a:lnTo>
                  <a:lnTo>
                    <a:pt x="76" y="160"/>
                  </a:lnTo>
                  <a:lnTo>
                    <a:pt x="77" y="156"/>
                  </a:lnTo>
                  <a:lnTo>
                    <a:pt x="79" y="153"/>
                  </a:lnTo>
                  <a:lnTo>
                    <a:pt x="81" y="147"/>
                  </a:lnTo>
                  <a:lnTo>
                    <a:pt x="83" y="139"/>
                  </a:lnTo>
                  <a:lnTo>
                    <a:pt x="88" y="124"/>
                  </a:lnTo>
                  <a:lnTo>
                    <a:pt x="91" y="111"/>
                  </a:lnTo>
                  <a:lnTo>
                    <a:pt x="98" y="81"/>
                  </a:lnTo>
                  <a:lnTo>
                    <a:pt x="107" y="52"/>
                  </a:lnTo>
                  <a:lnTo>
                    <a:pt x="110" y="38"/>
                  </a:lnTo>
                  <a:lnTo>
                    <a:pt x="113" y="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62" name="Freeform 74"/>
            <p:cNvSpPr>
              <a:spLocks/>
            </p:cNvSpPr>
            <p:nvPr/>
          </p:nvSpPr>
          <p:spPr bwMode="auto">
            <a:xfrm>
              <a:off x="2086" y="812"/>
              <a:ext cx="7" cy="18"/>
            </a:xfrm>
            <a:custGeom>
              <a:avLst/>
              <a:gdLst>
                <a:gd name="T0" fmla="*/ 1 w 12"/>
                <a:gd name="T1" fmla="*/ 0 h 38"/>
                <a:gd name="T2" fmla="*/ 1 w 12"/>
                <a:gd name="T3" fmla="*/ 0 h 38"/>
                <a:gd name="T4" fmla="*/ 0 w 12"/>
                <a:gd name="T5" fmla="*/ 1 h 38"/>
                <a:gd name="T6" fmla="*/ 0 w 12"/>
                <a:gd name="T7" fmla="*/ 2 h 38"/>
                <a:gd name="T8" fmla="*/ 1 w 12"/>
                <a:gd name="T9" fmla="*/ 2 h 38"/>
                <a:gd name="T10" fmla="*/ 1 w 12"/>
                <a:gd name="T11" fmla="*/ 2 h 38"/>
                <a:gd name="T12" fmla="*/ 1 w 12"/>
                <a:gd name="T13" fmla="*/ 2 h 38"/>
                <a:gd name="T14" fmla="*/ 1 w 12"/>
                <a:gd name="T15" fmla="*/ 3 h 38"/>
                <a:gd name="T16" fmla="*/ 1 w 12"/>
                <a:gd name="T17" fmla="*/ 3 h 38"/>
                <a:gd name="T18" fmla="*/ 2 w 12"/>
                <a:gd name="T19" fmla="*/ 4 h 38"/>
                <a:gd name="T20" fmla="*/ 2 w 12"/>
                <a:gd name="T21" fmla="*/ 4 h 38"/>
                <a:gd name="T22" fmla="*/ 2 w 12"/>
                <a:gd name="T23" fmla="*/ 4 h 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38">
                  <a:moveTo>
                    <a:pt x="2" y="0"/>
                  </a:moveTo>
                  <a:lnTo>
                    <a:pt x="1" y="6"/>
                  </a:lnTo>
                  <a:lnTo>
                    <a:pt x="0" y="11"/>
                  </a:lnTo>
                  <a:lnTo>
                    <a:pt x="0" y="16"/>
                  </a:lnTo>
                  <a:lnTo>
                    <a:pt x="1" y="19"/>
                  </a:lnTo>
                  <a:lnTo>
                    <a:pt x="1" y="21"/>
                  </a:lnTo>
                  <a:lnTo>
                    <a:pt x="2" y="23"/>
                  </a:lnTo>
                  <a:lnTo>
                    <a:pt x="3" y="26"/>
                  </a:lnTo>
                  <a:lnTo>
                    <a:pt x="6" y="30"/>
                  </a:lnTo>
                  <a:lnTo>
                    <a:pt x="9" y="35"/>
                  </a:lnTo>
                  <a:lnTo>
                    <a:pt x="10" y="37"/>
                  </a:lnTo>
                  <a:lnTo>
                    <a:pt x="12"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63" name="Line 75"/>
            <p:cNvSpPr>
              <a:spLocks noChangeShapeType="1"/>
            </p:cNvSpPr>
            <p:nvPr/>
          </p:nvSpPr>
          <p:spPr bwMode="auto">
            <a:xfrm flipH="1">
              <a:off x="2143" y="695"/>
              <a:ext cx="11"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64" name="Freeform 76"/>
            <p:cNvSpPr>
              <a:spLocks/>
            </p:cNvSpPr>
            <p:nvPr/>
          </p:nvSpPr>
          <p:spPr bwMode="auto">
            <a:xfrm>
              <a:off x="2714" y="1312"/>
              <a:ext cx="60" cy="138"/>
            </a:xfrm>
            <a:custGeom>
              <a:avLst/>
              <a:gdLst>
                <a:gd name="T0" fmla="*/ 9 w 120"/>
                <a:gd name="T1" fmla="*/ 0 h 268"/>
                <a:gd name="T2" fmla="*/ 0 w 120"/>
                <a:gd name="T3" fmla="*/ 37 h 268"/>
                <a:gd name="T4" fmla="*/ 6 w 120"/>
                <a:gd name="T5" fmla="*/ 37 h 268"/>
                <a:gd name="T6" fmla="*/ 7 w 120"/>
                <a:gd name="T7" fmla="*/ 37 h 268"/>
                <a:gd name="T8" fmla="*/ 7 w 120"/>
                <a:gd name="T9" fmla="*/ 37 h 268"/>
                <a:gd name="T10" fmla="*/ 8 w 120"/>
                <a:gd name="T11" fmla="*/ 37 h 268"/>
                <a:gd name="T12" fmla="*/ 8 w 120"/>
                <a:gd name="T13" fmla="*/ 36 h 268"/>
                <a:gd name="T14" fmla="*/ 9 w 120"/>
                <a:gd name="T15" fmla="*/ 36 h 268"/>
                <a:gd name="T16" fmla="*/ 9 w 120"/>
                <a:gd name="T17" fmla="*/ 35 h 268"/>
                <a:gd name="T18" fmla="*/ 10 w 120"/>
                <a:gd name="T19" fmla="*/ 35 h 268"/>
                <a:gd name="T20" fmla="*/ 11 w 120"/>
                <a:gd name="T21" fmla="*/ 34 h 268"/>
                <a:gd name="T22" fmla="*/ 11 w 120"/>
                <a:gd name="T23" fmla="*/ 33 h 268"/>
                <a:gd name="T24" fmla="*/ 11 w 120"/>
                <a:gd name="T25" fmla="*/ 32 h 268"/>
                <a:gd name="T26" fmla="*/ 12 w 120"/>
                <a:gd name="T27" fmla="*/ 32 h 268"/>
                <a:gd name="T28" fmla="*/ 12 w 120"/>
                <a:gd name="T29" fmla="*/ 31 h 268"/>
                <a:gd name="T30" fmla="*/ 12 w 120"/>
                <a:gd name="T31" fmla="*/ 30 h 268"/>
                <a:gd name="T32" fmla="*/ 13 w 120"/>
                <a:gd name="T33" fmla="*/ 29 h 268"/>
                <a:gd name="T34" fmla="*/ 15 w 120"/>
                <a:gd name="T35" fmla="*/ 20 h 268"/>
                <a:gd name="T36" fmla="*/ 15 w 120"/>
                <a:gd name="T37" fmla="*/ 19 h 268"/>
                <a:gd name="T38" fmla="*/ 15 w 120"/>
                <a:gd name="T39" fmla="*/ 18 h 268"/>
                <a:gd name="T40" fmla="*/ 15 w 120"/>
                <a:gd name="T41" fmla="*/ 17 h 268"/>
                <a:gd name="T42" fmla="*/ 15 w 120"/>
                <a:gd name="T43" fmla="*/ 16 h 268"/>
                <a:gd name="T44" fmla="*/ 15 w 120"/>
                <a:gd name="T45" fmla="*/ 15 h 268"/>
                <a:gd name="T46" fmla="*/ 15 w 120"/>
                <a:gd name="T47" fmla="*/ 15 h 268"/>
                <a:gd name="T48" fmla="*/ 15 w 120"/>
                <a:gd name="T49" fmla="*/ 14 h 268"/>
                <a:gd name="T50" fmla="*/ 15 w 120"/>
                <a:gd name="T51" fmla="*/ 14 h 268"/>
                <a:gd name="T52" fmla="*/ 14 w 120"/>
                <a:gd name="T53" fmla="*/ 13 h 268"/>
                <a:gd name="T54" fmla="*/ 14 w 120"/>
                <a:gd name="T55" fmla="*/ 13 h 268"/>
                <a:gd name="T56" fmla="*/ 14 w 120"/>
                <a:gd name="T57" fmla="*/ 12 h 268"/>
                <a:gd name="T58" fmla="*/ 13 w 120"/>
                <a:gd name="T59" fmla="*/ 12 h 268"/>
                <a:gd name="T60" fmla="*/ 13 w 120"/>
                <a:gd name="T61" fmla="*/ 12 h 268"/>
                <a:gd name="T62" fmla="*/ 12 w 120"/>
                <a:gd name="T63" fmla="*/ 12 h 268"/>
                <a:gd name="T64" fmla="*/ 6 w 120"/>
                <a:gd name="T65" fmla="*/ 12 h 2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0" h="268">
                  <a:moveTo>
                    <a:pt x="71" y="0"/>
                  </a:moveTo>
                  <a:lnTo>
                    <a:pt x="0" y="268"/>
                  </a:lnTo>
                  <a:lnTo>
                    <a:pt x="47" y="268"/>
                  </a:lnTo>
                  <a:lnTo>
                    <a:pt x="51" y="268"/>
                  </a:lnTo>
                  <a:lnTo>
                    <a:pt x="55" y="267"/>
                  </a:lnTo>
                  <a:lnTo>
                    <a:pt x="59" y="266"/>
                  </a:lnTo>
                  <a:lnTo>
                    <a:pt x="64" y="264"/>
                  </a:lnTo>
                  <a:lnTo>
                    <a:pt x="68" y="260"/>
                  </a:lnTo>
                  <a:lnTo>
                    <a:pt x="72" y="257"/>
                  </a:lnTo>
                  <a:lnTo>
                    <a:pt x="77" y="253"/>
                  </a:lnTo>
                  <a:lnTo>
                    <a:pt x="81" y="249"/>
                  </a:lnTo>
                  <a:lnTo>
                    <a:pt x="84" y="244"/>
                  </a:lnTo>
                  <a:lnTo>
                    <a:pt x="87" y="239"/>
                  </a:lnTo>
                  <a:lnTo>
                    <a:pt x="90" y="234"/>
                  </a:lnTo>
                  <a:lnTo>
                    <a:pt x="94" y="227"/>
                  </a:lnTo>
                  <a:lnTo>
                    <a:pt x="96" y="222"/>
                  </a:lnTo>
                  <a:lnTo>
                    <a:pt x="97" y="216"/>
                  </a:lnTo>
                  <a:lnTo>
                    <a:pt x="117" y="141"/>
                  </a:lnTo>
                  <a:lnTo>
                    <a:pt x="118" y="136"/>
                  </a:lnTo>
                  <a:lnTo>
                    <a:pt x="119" y="129"/>
                  </a:lnTo>
                  <a:lnTo>
                    <a:pt x="120" y="124"/>
                  </a:lnTo>
                  <a:lnTo>
                    <a:pt x="119" y="119"/>
                  </a:lnTo>
                  <a:lnTo>
                    <a:pt x="119" y="113"/>
                  </a:lnTo>
                  <a:lnTo>
                    <a:pt x="118" y="109"/>
                  </a:lnTo>
                  <a:lnTo>
                    <a:pt x="116" y="105"/>
                  </a:lnTo>
                  <a:lnTo>
                    <a:pt x="114" y="101"/>
                  </a:lnTo>
                  <a:lnTo>
                    <a:pt x="112" y="98"/>
                  </a:lnTo>
                  <a:lnTo>
                    <a:pt x="108" y="94"/>
                  </a:lnTo>
                  <a:lnTo>
                    <a:pt x="106" y="92"/>
                  </a:lnTo>
                  <a:lnTo>
                    <a:pt x="102" y="90"/>
                  </a:lnTo>
                  <a:lnTo>
                    <a:pt x="99" y="90"/>
                  </a:lnTo>
                  <a:lnTo>
                    <a:pt x="95" y="89"/>
                  </a:lnTo>
                  <a:lnTo>
                    <a:pt x="48" y="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65" name="Line 77"/>
            <p:cNvSpPr>
              <a:spLocks noChangeShapeType="1"/>
            </p:cNvSpPr>
            <p:nvPr/>
          </p:nvSpPr>
          <p:spPr bwMode="auto">
            <a:xfrm flipH="1">
              <a:off x="2792" y="1312"/>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66" name="Line 78"/>
            <p:cNvSpPr>
              <a:spLocks noChangeShapeType="1"/>
            </p:cNvSpPr>
            <p:nvPr/>
          </p:nvSpPr>
          <p:spPr bwMode="auto">
            <a:xfrm flipH="1">
              <a:off x="1409" y="1766"/>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67" name="Freeform 79"/>
            <p:cNvSpPr>
              <a:spLocks/>
            </p:cNvSpPr>
            <p:nvPr/>
          </p:nvSpPr>
          <p:spPr bwMode="auto">
            <a:xfrm>
              <a:off x="1395" y="1741"/>
              <a:ext cx="14" cy="25"/>
            </a:xfrm>
            <a:custGeom>
              <a:avLst/>
              <a:gdLst>
                <a:gd name="T0" fmla="*/ 1 w 26"/>
                <a:gd name="T1" fmla="*/ 0 h 52"/>
                <a:gd name="T2" fmla="*/ 1 w 26"/>
                <a:gd name="T3" fmla="*/ 0 h 52"/>
                <a:gd name="T4" fmla="*/ 1 w 26"/>
                <a:gd name="T5" fmla="*/ 1 h 52"/>
                <a:gd name="T6" fmla="*/ 0 w 26"/>
                <a:gd name="T7" fmla="*/ 2 h 52"/>
                <a:gd name="T8" fmla="*/ 1 w 26"/>
                <a:gd name="T9" fmla="*/ 2 h 52"/>
                <a:gd name="T10" fmla="*/ 1 w 26"/>
                <a:gd name="T11" fmla="*/ 3 h 52"/>
                <a:gd name="T12" fmla="*/ 1 w 26"/>
                <a:gd name="T13" fmla="*/ 4 h 52"/>
                <a:gd name="T14" fmla="*/ 1 w 26"/>
                <a:gd name="T15" fmla="*/ 4 h 52"/>
                <a:gd name="T16" fmla="*/ 1 w 26"/>
                <a:gd name="T17" fmla="*/ 5 h 52"/>
                <a:gd name="T18" fmla="*/ 2 w 26"/>
                <a:gd name="T19" fmla="*/ 5 h 52"/>
                <a:gd name="T20" fmla="*/ 2 w 26"/>
                <a:gd name="T21" fmla="*/ 5 h 52"/>
                <a:gd name="T22" fmla="*/ 2 w 26"/>
                <a:gd name="T23" fmla="*/ 6 h 52"/>
                <a:gd name="T24" fmla="*/ 3 w 26"/>
                <a:gd name="T25" fmla="*/ 6 h 52"/>
                <a:gd name="T26" fmla="*/ 3 w 26"/>
                <a:gd name="T27" fmla="*/ 6 h 52"/>
                <a:gd name="T28" fmla="*/ 4 w 26"/>
                <a:gd name="T29" fmla="*/ 6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 h="52">
                  <a:moveTo>
                    <a:pt x="3" y="0"/>
                  </a:moveTo>
                  <a:lnTo>
                    <a:pt x="2" y="6"/>
                  </a:lnTo>
                  <a:lnTo>
                    <a:pt x="1" y="12"/>
                  </a:lnTo>
                  <a:lnTo>
                    <a:pt x="0" y="18"/>
                  </a:lnTo>
                  <a:lnTo>
                    <a:pt x="1" y="23"/>
                  </a:lnTo>
                  <a:lnTo>
                    <a:pt x="1" y="28"/>
                  </a:lnTo>
                  <a:lnTo>
                    <a:pt x="2" y="33"/>
                  </a:lnTo>
                  <a:lnTo>
                    <a:pt x="4" y="37"/>
                  </a:lnTo>
                  <a:lnTo>
                    <a:pt x="7" y="41"/>
                  </a:lnTo>
                  <a:lnTo>
                    <a:pt x="9" y="45"/>
                  </a:lnTo>
                  <a:lnTo>
                    <a:pt x="11" y="48"/>
                  </a:lnTo>
                  <a:lnTo>
                    <a:pt x="14" y="50"/>
                  </a:lnTo>
                  <a:lnTo>
                    <a:pt x="18" y="51"/>
                  </a:lnTo>
                  <a:lnTo>
                    <a:pt x="21" y="52"/>
                  </a:lnTo>
                  <a:lnTo>
                    <a:pt x="26"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68" name="Line 80"/>
            <p:cNvSpPr>
              <a:spLocks noChangeShapeType="1"/>
            </p:cNvSpPr>
            <p:nvPr/>
          </p:nvSpPr>
          <p:spPr bwMode="auto">
            <a:xfrm flipV="1">
              <a:off x="1395" y="1702"/>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69" name="Freeform 81"/>
            <p:cNvSpPr>
              <a:spLocks/>
            </p:cNvSpPr>
            <p:nvPr/>
          </p:nvSpPr>
          <p:spPr bwMode="auto">
            <a:xfrm>
              <a:off x="1405" y="1677"/>
              <a:ext cx="25" cy="25"/>
            </a:xfrm>
            <a:custGeom>
              <a:avLst/>
              <a:gdLst>
                <a:gd name="T0" fmla="*/ 7 w 50"/>
                <a:gd name="T1" fmla="*/ 0 h 52"/>
                <a:gd name="T2" fmla="*/ 6 w 50"/>
                <a:gd name="T3" fmla="*/ 0 h 52"/>
                <a:gd name="T4" fmla="*/ 6 w 50"/>
                <a:gd name="T5" fmla="*/ 0 h 52"/>
                <a:gd name="T6" fmla="*/ 5 w 50"/>
                <a:gd name="T7" fmla="*/ 0 h 52"/>
                <a:gd name="T8" fmla="*/ 5 w 50"/>
                <a:gd name="T9" fmla="*/ 0 h 52"/>
                <a:gd name="T10" fmla="*/ 4 w 50"/>
                <a:gd name="T11" fmla="*/ 1 h 52"/>
                <a:gd name="T12" fmla="*/ 3 w 50"/>
                <a:gd name="T13" fmla="*/ 1 h 52"/>
                <a:gd name="T14" fmla="*/ 3 w 50"/>
                <a:gd name="T15" fmla="*/ 2 h 52"/>
                <a:gd name="T16" fmla="*/ 2 w 50"/>
                <a:gd name="T17" fmla="*/ 2 h 52"/>
                <a:gd name="T18" fmla="*/ 2 w 50"/>
                <a:gd name="T19" fmla="*/ 3 h 52"/>
                <a:gd name="T20" fmla="*/ 2 w 50"/>
                <a:gd name="T21" fmla="*/ 3 h 52"/>
                <a:gd name="T22" fmla="*/ 1 w 50"/>
                <a:gd name="T23" fmla="*/ 4 h 52"/>
                <a:gd name="T24" fmla="*/ 1 w 50"/>
                <a:gd name="T25" fmla="*/ 5 h 52"/>
                <a:gd name="T26" fmla="*/ 1 w 50"/>
                <a:gd name="T27" fmla="*/ 5 h 52"/>
                <a:gd name="T28" fmla="*/ 0 w 50"/>
                <a:gd name="T29" fmla="*/ 6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0" h="52">
                  <a:moveTo>
                    <a:pt x="50" y="0"/>
                  </a:moveTo>
                  <a:lnTo>
                    <a:pt x="45" y="0"/>
                  </a:lnTo>
                  <a:lnTo>
                    <a:pt x="41" y="1"/>
                  </a:lnTo>
                  <a:lnTo>
                    <a:pt x="37" y="3"/>
                  </a:lnTo>
                  <a:lnTo>
                    <a:pt x="33" y="6"/>
                  </a:lnTo>
                  <a:lnTo>
                    <a:pt x="28" y="9"/>
                  </a:lnTo>
                  <a:lnTo>
                    <a:pt x="24" y="12"/>
                  </a:lnTo>
                  <a:lnTo>
                    <a:pt x="20" y="16"/>
                  </a:lnTo>
                  <a:lnTo>
                    <a:pt x="16" y="20"/>
                  </a:lnTo>
                  <a:lnTo>
                    <a:pt x="12" y="25"/>
                  </a:lnTo>
                  <a:lnTo>
                    <a:pt x="9" y="30"/>
                  </a:lnTo>
                  <a:lnTo>
                    <a:pt x="6" y="35"/>
                  </a:lnTo>
                  <a:lnTo>
                    <a:pt x="3" y="41"/>
                  </a:lnTo>
                  <a:lnTo>
                    <a:pt x="1" y="47"/>
                  </a:lnTo>
                  <a:lnTo>
                    <a:pt x="0"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70" name="Line 82"/>
            <p:cNvSpPr>
              <a:spLocks noChangeShapeType="1"/>
            </p:cNvSpPr>
            <p:nvPr/>
          </p:nvSpPr>
          <p:spPr bwMode="auto">
            <a:xfrm>
              <a:off x="1430" y="167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71" name="Line 83"/>
            <p:cNvSpPr>
              <a:spLocks noChangeShapeType="1"/>
            </p:cNvSpPr>
            <p:nvPr/>
          </p:nvSpPr>
          <p:spPr bwMode="auto">
            <a:xfrm flipH="1">
              <a:off x="1466" y="1631"/>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72" name="Freeform 84"/>
            <p:cNvSpPr>
              <a:spLocks/>
            </p:cNvSpPr>
            <p:nvPr/>
          </p:nvSpPr>
          <p:spPr bwMode="auto">
            <a:xfrm>
              <a:off x="2186" y="2564"/>
              <a:ext cx="7" cy="17"/>
            </a:xfrm>
            <a:custGeom>
              <a:avLst/>
              <a:gdLst>
                <a:gd name="T0" fmla="*/ 1 w 12"/>
                <a:gd name="T1" fmla="*/ 0 h 37"/>
                <a:gd name="T2" fmla="*/ 1 w 12"/>
                <a:gd name="T3" fmla="*/ 0 h 37"/>
                <a:gd name="T4" fmla="*/ 0 w 12"/>
                <a:gd name="T5" fmla="*/ 1 h 37"/>
                <a:gd name="T6" fmla="*/ 0 w 12"/>
                <a:gd name="T7" fmla="*/ 1 h 37"/>
                <a:gd name="T8" fmla="*/ 1 w 12"/>
                <a:gd name="T9" fmla="*/ 2 h 37"/>
                <a:gd name="T10" fmla="*/ 1 w 12"/>
                <a:gd name="T11" fmla="*/ 2 h 37"/>
                <a:gd name="T12" fmla="*/ 1 w 12"/>
                <a:gd name="T13" fmla="*/ 2 h 37"/>
                <a:gd name="T14" fmla="*/ 1 w 12"/>
                <a:gd name="T15" fmla="*/ 2 h 37"/>
                <a:gd name="T16" fmla="*/ 1 w 12"/>
                <a:gd name="T17" fmla="*/ 3 h 37"/>
                <a:gd name="T18" fmla="*/ 2 w 12"/>
                <a:gd name="T19" fmla="*/ 3 h 37"/>
                <a:gd name="T20" fmla="*/ 2 w 12"/>
                <a:gd name="T21" fmla="*/ 3 h 37"/>
                <a:gd name="T22" fmla="*/ 2 w 12"/>
                <a:gd name="T23" fmla="*/ 4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37">
                  <a:moveTo>
                    <a:pt x="3" y="0"/>
                  </a:moveTo>
                  <a:lnTo>
                    <a:pt x="2" y="5"/>
                  </a:lnTo>
                  <a:lnTo>
                    <a:pt x="0" y="9"/>
                  </a:lnTo>
                  <a:lnTo>
                    <a:pt x="0" y="15"/>
                  </a:lnTo>
                  <a:lnTo>
                    <a:pt x="2" y="18"/>
                  </a:lnTo>
                  <a:lnTo>
                    <a:pt x="2" y="20"/>
                  </a:lnTo>
                  <a:lnTo>
                    <a:pt x="3" y="22"/>
                  </a:lnTo>
                  <a:lnTo>
                    <a:pt x="4" y="24"/>
                  </a:lnTo>
                  <a:lnTo>
                    <a:pt x="6" y="28"/>
                  </a:lnTo>
                  <a:lnTo>
                    <a:pt x="9" y="33"/>
                  </a:lnTo>
                  <a:lnTo>
                    <a:pt x="10" y="35"/>
                  </a:lnTo>
                  <a:lnTo>
                    <a:pt x="12"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73" name="Freeform 85"/>
            <p:cNvSpPr>
              <a:spLocks/>
            </p:cNvSpPr>
            <p:nvPr/>
          </p:nvSpPr>
          <p:spPr bwMode="auto">
            <a:xfrm>
              <a:off x="2147" y="2493"/>
              <a:ext cx="56" cy="88"/>
            </a:xfrm>
            <a:custGeom>
              <a:avLst/>
              <a:gdLst>
                <a:gd name="T0" fmla="*/ 14 w 113"/>
                <a:gd name="T1" fmla="*/ 2 h 179"/>
                <a:gd name="T2" fmla="*/ 14 w 113"/>
                <a:gd name="T3" fmla="*/ 1 h 179"/>
                <a:gd name="T4" fmla="*/ 13 w 113"/>
                <a:gd name="T5" fmla="*/ 0 h 179"/>
                <a:gd name="T6" fmla="*/ 13 w 113"/>
                <a:gd name="T7" fmla="*/ 0 h 179"/>
                <a:gd name="T8" fmla="*/ 13 w 113"/>
                <a:gd name="T9" fmla="*/ 0 h 179"/>
                <a:gd name="T10" fmla="*/ 12 w 113"/>
                <a:gd name="T11" fmla="*/ 0 h 179"/>
                <a:gd name="T12" fmla="*/ 10 w 113"/>
                <a:gd name="T13" fmla="*/ 0 h 179"/>
                <a:gd name="T14" fmla="*/ 8 w 113"/>
                <a:gd name="T15" fmla="*/ 0 h 179"/>
                <a:gd name="T16" fmla="*/ 8 w 113"/>
                <a:gd name="T17" fmla="*/ 0 h 179"/>
                <a:gd name="T18" fmla="*/ 7 w 113"/>
                <a:gd name="T19" fmla="*/ 0 h 179"/>
                <a:gd name="T20" fmla="*/ 6 w 113"/>
                <a:gd name="T21" fmla="*/ 1 h 179"/>
                <a:gd name="T22" fmla="*/ 5 w 113"/>
                <a:gd name="T23" fmla="*/ 2 h 179"/>
                <a:gd name="T24" fmla="*/ 4 w 113"/>
                <a:gd name="T25" fmla="*/ 3 h 179"/>
                <a:gd name="T26" fmla="*/ 3 w 113"/>
                <a:gd name="T27" fmla="*/ 5 h 179"/>
                <a:gd name="T28" fmla="*/ 2 w 113"/>
                <a:gd name="T29" fmla="*/ 6 h 179"/>
                <a:gd name="T30" fmla="*/ 1 w 113"/>
                <a:gd name="T31" fmla="*/ 11 h 179"/>
                <a:gd name="T32" fmla="*/ 0 w 113"/>
                <a:gd name="T33" fmla="*/ 15 h 179"/>
                <a:gd name="T34" fmla="*/ 0 w 113"/>
                <a:gd name="T35" fmla="*/ 16 h 179"/>
                <a:gd name="T36" fmla="*/ 0 w 113"/>
                <a:gd name="T37" fmla="*/ 17 h 179"/>
                <a:gd name="T38" fmla="*/ 0 w 113"/>
                <a:gd name="T39" fmla="*/ 18 h 179"/>
                <a:gd name="T40" fmla="*/ 0 w 113"/>
                <a:gd name="T41" fmla="*/ 19 h 179"/>
                <a:gd name="T42" fmla="*/ 0 w 113"/>
                <a:gd name="T43" fmla="*/ 20 h 179"/>
                <a:gd name="T44" fmla="*/ 1 w 113"/>
                <a:gd name="T45" fmla="*/ 21 h 179"/>
                <a:gd name="T46" fmla="*/ 1 w 113"/>
                <a:gd name="T47" fmla="*/ 21 h 179"/>
                <a:gd name="T48" fmla="*/ 2 w 113"/>
                <a:gd name="T49" fmla="*/ 21 h 179"/>
                <a:gd name="T50" fmla="*/ 3 w 113"/>
                <a:gd name="T51" fmla="*/ 21 h 179"/>
                <a:gd name="T52" fmla="*/ 5 w 113"/>
                <a:gd name="T53" fmla="*/ 21 h 179"/>
                <a:gd name="T54" fmla="*/ 6 w 113"/>
                <a:gd name="T55" fmla="*/ 21 h 179"/>
                <a:gd name="T56" fmla="*/ 7 w 113"/>
                <a:gd name="T57" fmla="*/ 21 h 179"/>
                <a:gd name="T58" fmla="*/ 8 w 113"/>
                <a:gd name="T59" fmla="*/ 20 h 179"/>
                <a:gd name="T60" fmla="*/ 8 w 113"/>
                <a:gd name="T61" fmla="*/ 20 h 179"/>
                <a:gd name="T62" fmla="*/ 9 w 113"/>
                <a:gd name="T63" fmla="*/ 19 h 179"/>
                <a:gd name="T64" fmla="*/ 9 w 113"/>
                <a:gd name="T65" fmla="*/ 18 h 179"/>
                <a:gd name="T66" fmla="*/ 10 w 113"/>
                <a:gd name="T67" fmla="*/ 16 h 179"/>
                <a:gd name="T68" fmla="*/ 11 w 113"/>
                <a:gd name="T69" fmla="*/ 13 h 179"/>
                <a:gd name="T70" fmla="*/ 13 w 113"/>
                <a:gd name="T71" fmla="*/ 6 h 179"/>
                <a:gd name="T72" fmla="*/ 14 w 113"/>
                <a:gd name="T73" fmla="*/ 2 h 1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3" h="179">
                  <a:moveTo>
                    <a:pt x="113" y="23"/>
                  </a:moveTo>
                  <a:lnTo>
                    <a:pt x="113" y="20"/>
                  </a:lnTo>
                  <a:lnTo>
                    <a:pt x="113" y="16"/>
                  </a:lnTo>
                  <a:lnTo>
                    <a:pt x="113" y="13"/>
                  </a:lnTo>
                  <a:lnTo>
                    <a:pt x="111" y="9"/>
                  </a:lnTo>
                  <a:lnTo>
                    <a:pt x="110" y="5"/>
                  </a:lnTo>
                  <a:lnTo>
                    <a:pt x="109" y="3"/>
                  </a:lnTo>
                  <a:lnTo>
                    <a:pt x="108" y="2"/>
                  </a:lnTo>
                  <a:lnTo>
                    <a:pt x="107" y="1"/>
                  </a:lnTo>
                  <a:lnTo>
                    <a:pt x="105" y="0"/>
                  </a:lnTo>
                  <a:lnTo>
                    <a:pt x="103" y="0"/>
                  </a:lnTo>
                  <a:lnTo>
                    <a:pt x="102" y="0"/>
                  </a:lnTo>
                  <a:lnTo>
                    <a:pt x="93" y="0"/>
                  </a:lnTo>
                  <a:lnTo>
                    <a:pt x="86" y="0"/>
                  </a:lnTo>
                  <a:lnTo>
                    <a:pt x="78" y="0"/>
                  </a:lnTo>
                  <a:lnTo>
                    <a:pt x="71" y="0"/>
                  </a:lnTo>
                  <a:lnTo>
                    <a:pt x="68" y="1"/>
                  </a:lnTo>
                  <a:lnTo>
                    <a:pt x="64" y="1"/>
                  </a:lnTo>
                  <a:lnTo>
                    <a:pt x="60" y="3"/>
                  </a:lnTo>
                  <a:lnTo>
                    <a:pt x="57" y="4"/>
                  </a:lnTo>
                  <a:lnTo>
                    <a:pt x="54" y="6"/>
                  </a:lnTo>
                  <a:lnTo>
                    <a:pt x="51" y="9"/>
                  </a:lnTo>
                  <a:lnTo>
                    <a:pt x="45" y="13"/>
                  </a:lnTo>
                  <a:lnTo>
                    <a:pt x="40" y="18"/>
                  </a:lnTo>
                  <a:lnTo>
                    <a:pt x="37" y="21"/>
                  </a:lnTo>
                  <a:lnTo>
                    <a:pt x="36" y="24"/>
                  </a:lnTo>
                  <a:lnTo>
                    <a:pt x="27" y="37"/>
                  </a:lnTo>
                  <a:lnTo>
                    <a:pt x="26" y="40"/>
                  </a:lnTo>
                  <a:lnTo>
                    <a:pt x="25" y="44"/>
                  </a:lnTo>
                  <a:lnTo>
                    <a:pt x="23" y="51"/>
                  </a:lnTo>
                  <a:lnTo>
                    <a:pt x="19" y="66"/>
                  </a:lnTo>
                  <a:lnTo>
                    <a:pt x="10" y="95"/>
                  </a:lnTo>
                  <a:lnTo>
                    <a:pt x="7" y="109"/>
                  </a:lnTo>
                  <a:lnTo>
                    <a:pt x="3" y="124"/>
                  </a:lnTo>
                  <a:lnTo>
                    <a:pt x="2" y="131"/>
                  </a:lnTo>
                  <a:lnTo>
                    <a:pt x="0" y="138"/>
                  </a:lnTo>
                  <a:lnTo>
                    <a:pt x="0" y="142"/>
                  </a:lnTo>
                  <a:lnTo>
                    <a:pt x="0" y="146"/>
                  </a:lnTo>
                  <a:lnTo>
                    <a:pt x="0" y="149"/>
                  </a:lnTo>
                  <a:lnTo>
                    <a:pt x="1" y="153"/>
                  </a:lnTo>
                  <a:lnTo>
                    <a:pt x="1" y="157"/>
                  </a:lnTo>
                  <a:lnTo>
                    <a:pt x="2" y="160"/>
                  </a:lnTo>
                  <a:lnTo>
                    <a:pt x="4" y="164"/>
                  </a:lnTo>
                  <a:lnTo>
                    <a:pt x="5" y="167"/>
                  </a:lnTo>
                  <a:lnTo>
                    <a:pt x="7" y="170"/>
                  </a:lnTo>
                  <a:lnTo>
                    <a:pt x="9" y="172"/>
                  </a:lnTo>
                  <a:lnTo>
                    <a:pt x="12" y="176"/>
                  </a:lnTo>
                  <a:lnTo>
                    <a:pt x="15" y="177"/>
                  </a:lnTo>
                  <a:lnTo>
                    <a:pt x="19" y="178"/>
                  </a:lnTo>
                  <a:lnTo>
                    <a:pt x="23" y="179"/>
                  </a:lnTo>
                  <a:lnTo>
                    <a:pt x="26" y="179"/>
                  </a:lnTo>
                  <a:lnTo>
                    <a:pt x="30" y="179"/>
                  </a:lnTo>
                  <a:lnTo>
                    <a:pt x="38" y="179"/>
                  </a:lnTo>
                  <a:lnTo>
                    <a:pt x="45" y="179"/>
                  </a:lnTo>
                  <a:lnTo>
                    <a:pt x="49" y="179"/>
                  </a:lnTo>
                  <a:lnTo>
                    <a:pt x="53" y="179"/>
                  </a:lnTo>
                  <a:lnTo>
                    <a:pt x="56" y="178"/>
                  </a:lnTo>
                  <a:lnTo>
                    <a:pt x="59" y="176"/>
                  </a:lnTo>
                  <a:lnTo>
                    <a:pt x="62" y="174"/>
                  </a:lnTo>
                  <a:lnTo>
                    <a:pt x="66" y="171"/>
                  </a:lnTo>
                  <a:lnTo>
                    <a:pt x="68" y="169"/>
                  </a:lnTo>
                  <a:lnTo>
                    <a:pt x="71" y="166"/>
                  </a:lnTo>
                  <a:lnTo>
                    <a:pt x="73" y="163"/>
                  </a:lnTo>
                  <a:lnTo>
                    <a:pt x="75" y="160"/>
                  </a:lnTo>
                  <a:lnTo>
                    <a:pt x="76" y="157"/>
                  </a:lnTo>
                  <a:lnTo>
                    <a:pt x="78" y="153"/>
                  </a:lnTo>
                  <a:lnTo>
                    <a:pt x="80" y="146"/>
                  </a:lnTo>
                  <a:lnTo>
                    <a:pt x="83" y="139"/>
                  </a:lnTo>
                  <a:lnTo>
                    <a:pt x="87" y="125"/>
                  </a:lnTo>
                  <a:lnTo>
                    <a:pt x="90" y="110"/>
                  </a:lnTo>
                  <a:lnTo>
                    <a:pt x="97" y="81"/>
                  </a:lnTo>
                  <a:lnTo>
                    <a:pt x="106" y="52"/>
                  </a:lnTo>
                  <a:lnTo>
                    <a:pt x="109" y="38"/>
                  </a:lnTo>
                  <a:lnTo>
                    <a:pt x="113" y="2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74" name="Line 86"/>
            <p:cNvSpPr>
              <a:spLocks noChangeShapeType="1"/>
            </p:cNvSpPr>
            <p:nvPr/>
          </p:nvSpPr>
          <p:spPr bwMode="auto">
            <a:xfrm flipH="1">
              <a:off x="1544" y="3007"/>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75" name="Freeform 87"/>
            <p:cNvSpPr>
              <a:spLocks/>
            </p:cNvSpPr>
            <p:nvPr/>
          </p:nvSpPr>
          <p:spPr bwMode="auto">
            <a:xfrm>
              <a:off x="1530" y="2978"/>
              <a:ext cx="14" cy="29"/>
            </a:xfrm>
            <a:custGeom>
              <a:avLst/>
              <a:gdLst>
                <a:gd name="T0" fmla="*/ 1 w 26"/>
                <a:gd name="T1" fmla="*/ 0 h 54"/>
                <a:gd name="T2" fmla="*/ 1 w 26"/>
                <a:gd name="T3" fmla="*/ 1 h 54"/>
                <a:gd name="T4" fmla="*/ 1 w 26"/>
                <a:gd name="T5" fmla="*/ 2 h 54"/>
                <a:gd name="T6" fmla="*/ 0 w 26"/>
                <a:gd name="T7" fmla="*/ 3 h 54"/>
                <a:gd name="T8" fmla="*/ 1 w 26"/>
                <a:gd name="T9" fmla="*/ 4 h 54"/>
                <a:gd name="T10" fmla="*/ 1 w 26"/>
                <a:gd name="T11" fmla="*/ 5 h 54"/>
                <a:gd name="T12" fmla="*/ 1 w 26"/>
                <a:gd name="T13" fmla="*/ 5 h 54"/>
                <a:gd name="T14" fmla="*/ 1 w 26"/>
                <a:gd name="T15" fmla="*/ 6 h 54"/>
                <a:gd name="T16" fmla="*/ 1 w 26"/>
                <a:gd name="T17" fmla="*/ 6 h 54"/>
                <a:gd name="T18" fmla="*/ 2 w 26"/>
                <a:gd name="T19" fmla="*/ 7 h 54"/>
                <a:gd name="T20" fmla="*/ 2 w 26"/>
                <a:gd name="T21" fmla="*/ 8 h 54"/>
                <a:gd name="T22" fmla="*/ 2 w 26"/>
                <a:gd name="T23" fmla="*/ 8 h 54"/>
                <a:gd name="T24" fmla="*/ 3 w 26"/>
                <a:gd name="T25" fmla="*/ 8 h 54"/>
                <a:gd name="T26" fmla="*/ 3 w 26"/>
                <a:gd name="T27" fmla="*/ 8 h 54"/>
                <a:gd name="T28" fmla="*/ 4 w 26"/>
                <a:gd name="T29" fmla="*/ 9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6" h="54">
                  <a:moveTo>
                    <a:pt x="4" y="0"/>
                  </a:moveTo>
                  <a:lnTo>
                    <a:pt x="3" y="7"/>
                  </a:lnTo>
                  <a:lnTo>
                    <a:pt x="1" y="12"/>
                  </a:lnTo>
                  <a:lnTo>
                    <a:pt x="0" y="19"/>
                  </a:lnTo>
                  <a:lnTo>
                    <a:pt x="1" y="24"/>
                  </a:lnTo>
                  <a:lnTo>
                    <a:pt x="1" y="29"/>
                  </a:lnTo>
                  <a:lnTo>
                    <a:pt x="3" y="33"/>
                  </a:lnTo>
                  <a:lnTo>
                    <a:pt x="5" y="38"/>
                  </a:lnTo>
                  <a:lnTo>
                    <a:pt x="7" y="42"/>
                  </a:lnTo>
                  <a:lnTo>
                    <a:pt x="9" y="45"/>
                  </a:lnTo>
                  <a:lnTo>
                    <a:pt x="11" y="48"/>
                  </a:lnTo>
                  <a:lnTo>
                    <a:pt x="14" y="51"/>
                  </a:lnTo>
                  <a:lnTo>
                    <a:pt x="18" y="52"/>
                  </a:lnTo>
                  <a:lnTo>
                    <a:pt x="22" y="53"/>
                  </a:lnTo>
                  <a:lnTo>
                    <a:pt x="2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76" name="Line 88"/>
            <p:cNvSpPr>
              <a:spLocks noChangeShapeType="1"/>
            </p:cNvSpPr>
            <p:nvPr/>
          </p:nvSpPr>
          <p:spPr bwMode="auto">
            <a:xfrm flipV="1">
              <a:off x="1530" y="2939"/>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77" name="Freeform 89"/>
            <p:cNvSpPr>
              <a:spLocks/>
            </p:cNvSpPr>
            <p:nvPr/>
          </p:nvSpPr>
          <p:spPr bwMode="auto">
            <a:xfrm>
              <a:off x="1540" y="2915"/>
              <a:ext cx="25" cy="24"/>
            </a:xfrm>
            <a:custGeom>
              <a:avLst/>
              <a:gdLst>
                <a:gd name="T0" fmla="*/ 7 w 50"/>
                <a:gd name="T1" fmla="*/ 0 h 52"/>
                <a:gd name="T2" fmla="*/ 6 w 50"/>
                <a:gd name="T3" fmla="*/ 0 h 52"/>
                <a:gd name="T4" fmla="*/ 6 w 50"/>
                <a:gd name="T5" fmla="*/ 0 h 52"/>
                <a:gd name="T6" fmla="*/ 5 w 50"/>
                <a:gd name="T7" fmla="*/ 0 h 52"/>
                <a:gd name="T8" fmla="*/ 5 w 50"/>
                <a:gd name="T9" fmla="*/ 0 h 52"/>
                <a:gd name="T10" fmla="*/ 4 w 50"/>
                <a:gd name="T11" fmla="*/ 1 h 52"/>
                <a:gd name="T12" fmla="*/ 3 w 50"/>
                <a:gd name="T13" fmla="*/ 1 h 52"/>
                <a:gd name="T14" fmla="*/ 3 w 50"/>
                <a:gd name="T15" fmla="*/ 1 h 52"/>
                <a:gd name="T16" fmla="*/ 2 w 50"/>
                <a:gd name="T17" fmla="*/ 2 h 52"/>
                <a:gd name="T18" fmla="*/ 2 w 50"/>
                <a:gd name="T19" fmla="*/ 2 h 52"/>
                <a:gd name="T20" fmla="*/ 2 w 50"/>
                <a:gd name="T21" fmla="*/ 3 h 52"/>
                <a:gd name="T22" fmla="*/ 1 w 50"/>
                <a:gd name="T23" fmla="*/ 3 h 52"/>
                <a:gd name="T24" fmla="*/ 1 w 50"/>
                <a:gd name="T25" fmla="*/ 4 h 52"/>
                <a:gd name="T26" fmla="*/ 1 w 50"/>
                <a:gd name="T27" fmla="*/ 5 h 52"/>
                <a:gd name="T28" fmla="*/ 0 w 50"/>
                <a:gd name="T29" fmla="*/ 5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0" h="52">
                  <a:moveTo>
                    <a:pt x="50" y="0"/>
                  </a:moveTo>
                  <a:lnTo>
                    <a:pt x="46" y="1"/>
                  </a:lnTo>
                  <a:lnTo>
                    <a:pt x="41" y="2"/>
                  </a:lnTo>
                  <a:lnTo>
                    <a:pt x="37" y="3"/>
                  </a:lnTo>
                  <a:lnTo>
                    <a:pt x="33" y="5"/>
                  </a:lnTo>
                  <a:lnTo>
                    <a:pt x="29" y="8"/>
                  </a:lnTo>
                  <a:lnTo>
                    <a:pt x="24" y="11"/>
                  </a:lnTo>
                  <a:lnTo>
                    <a:pt x="20" y="16"/>
                  </a:lnTo>
                  <a:lnTo>
                    <a:pt x="16" y="20"/>
                  </a:lnTo>
                  <a:lnTo>
                    <a:pt x="13" y="24"/>
                  </a:lnTo>
                  <a:lnTo>
                    <a:pt x="9" y="30"/>
                  </a:lnTo>
                  <a:lnTo>
                    <a:pt x="6" y="35"/>
                  </a:lnTo>
                  <a:lnTo>
                    <a:pt x="3" y="40"/>
                  </a:lnTo>
                  <a:lnTo>
                    <a:pt x="1" y="47"/>
                  </a:lnTo>
                  <a:lnTo>
                    <a:pt x="0"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78" name="Line 90"/>
            <p:cNvSpPr>
              <a:spLocks noChangeShapeType="1"/>
            </p:cNvSpPr>
            <p:nvPr/>
          </p:nvSpPr>
          <p:spPr bwMode="auto">
            <a:xfrm>
              <a:off x="1565" y="291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79" name="Freeform 91"/>
            <p:cNvSpPr>
              <a:spLocks/>
            </p:cNvSpPr>
            <p:nvPr/>
          </p:nvSpPr>
          <p:spPr bwMode="auto">
            <a:xfrm>
              <a:off x="2618" y="2149"/>
              <a:ext cx="64" cy="138"/>
            </a:xfrm>
            <a:custGeom>
              <a:avLst/>
              <a:gdLst>
                <a:gd name="T0" fmla="*/ 11 w 121"/>
                <a:gd name="T1" fmla="*/ 0 h 269"/>
                <a:gd name="T2" fmla="*/ 0 w 121"/>
                <a:gd name="T3" fmla="*/ 36 h 269"/>
                <a:gd name="T4" fmla="*/ 7 w 121"/>
                <a:gd name="T5" fmla="*/ 36 h 269"/>
                <a:gd name="T6" fmla="*/ 8 w 121"/>
                <a:gd name="T7" fmla="*/ 36 h 269"/>
                <a:gd name="T8" fmla="*/ 8 w 121"/>
                <a:gd name="T9" fmla="*/ 36 h 269"/>
                <a:gd name="T10" fmla="*/ 9 w 121"/>
                <a:gd name="T11" fmla="*/ 36 h 269"/>
                <a:gd name="T12" fmla="*/ 10 w 121"/>
                <a:gd name="T13" fmla="*/ 35 h 269"/>
                <a:gd name="T14" fmla="*/ 10 w 121"/>
                <a:gd name="T15" fmla="*/ 35 h 269"/>
                <a:gd name="T16" fmla="*/ 11 w 121"/>
                <a:gd name="T17" fmla="*/ 35 h 269"/>
                <a:gd name="T18" fmla="*/ 12 w 121"/>
                <a:gd name="T19" fmla="*/ 34 h 269"/>
                <a:gd name="T20" fmla="*/ 12 w 121"/>
                <a:gd name="T21" fmla="*/ 34 h 269"/>
                <a:gd name="T22" fmla="*/ 13 w 121"/>
                <a:gd name="T23" fmla="*/ 33 h 269"/>
                <a:gd name="T24" fmla="*/ 13 w 121"/>
                <a:gd name="T25" fmla="*/ 32 h 269"/>
                <a:gd name="T26" fmla="*/ 13 w 121"/>
                <a:gd name="T27" fmla="*/ 32 h 269"/>
                <a:gd name="T28" fmla="*/ 14 w 121"/>
                <a:gd name="T29" fmla="*/ 31 h 269"/>
                <a:gd name="T30" fmla="*/ 14 w 121"/>
                <a:gd name="T31" fmla="*/ 30 h 269"/>
                <a:gd name="T32" fmla="*/ 14 w 121"/>
                <a:gd name="T33" fmla="*/ 29 h 269"/>
                <a:gd name="T34" fmla="*/ 17 w 121"/>
                <a:gd name="T35" fmla="*/ 19 h 269"/>
                <a:gd name="T36" fmla="*/ 17 w 121"/>
                <a:gd name="T37" fmla="*/ 18 h 269"/>
                <a:gd name="T38" fmla="*/ 17 w 121"/>
                <a:gd name="T39" fmla="*/ 17 h 269"/>
                <a:gd name="T40" fmla="*/ 18 w 121"/>
                <a:gd name="T41" fmla="*/ 17 h 269"/>
                <a:gd name="T42" fmla="*/ 18 w 121"/>
                <a:gd name="T43" fmla="*/ 16 h 269"/>
                <a:gd name="T44" fmla="*/ 17 w 121"/>
                <a:gd name="T45" fmla="*/ 15 h 269"/>
                <a:gd name="T46" fmla="*/ 17 w 121"/>
                <a:gd name="T47" fmla="*/ 15 h 269"/>
                <a:gd name="T48" fmla="*/ 17 w 121"/>
                <a:gd name="T49" fmla="*/ 14 h 269"/>
                <a:gd name="T50" fmla="*/ 17 w 121"/>
                <a:gd name="T51" fmla="*/ 14 h 269"/>
                <a:gd name="T52" fmla="*/ 16 w 121"/>
                <a:gd name="T53" fmla="*/ 13 h 269"/>
                <a:gd name="T54" fmla="*/ 16 w 121"/>
                <a:gd name="T55" fmla="*/ 13 h 269"/>
                <a:gd name="T56" fmla="*/ 16 w 121"/>
                <a:gd name="T57" fmla="*/ 13 h 269"/>
                <a:gd name="T58" fmla="*/ 15 w 121"/>
                <a:gd name="T59" fmla="*/ 12 h 269"/>
                <a:gd name="T60" fmla="*/ 15 w 121"/>
                <a:gd name="T61" fmla="*/ 12 h 269"/>
                <a:gd name="T62" fmla="*/ 14 w 121"/>
                <a:gd name="T63" fmla="*/ 12 h 269"/>
                <a:gd name="T64" fmla="*/ 7 w 121"/>
                <a:gd name="T65" fmla="*/ 12 h 2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1" h="269">
                  <a:moveTo>
                    <a:pt x="72" y="0"/>
                  </a:moveTo>
                  <a:lnTo>
                    <a:pt x="0" y="269"/>
                  </a:lnTo>
                  <a:lnTo>
                    <a:pt x="47" y="269"/>
                  </a:lnTo>
                  <a:lnTo>
                    <a:pt x="52" y="268"/>
                  </a:lnTo>
                  <a:lnTo>
                    <a:pt x="56" y="268"/>
                  </a:lnTo>
                  <a:lnTo>
                    <a:pt x="60" y="266"/>
                  </a:lnTo>
                  <a:lnTo>
                    <a:pt x="64" y="264"/>
                  </a:lnTo>
                  <a:lnTo>
                    <a:pt x="69" y="261"/>
                  </a:lnTo>
                  <a:lnTo>
                    <a:pt x="73" y="258"/>
                  </a:lnTo>
                  <a:lnTo>
                    <a:pt x="77" y="253"/>
                  </a:lnTo>
                  <a:lnTo>
                    <a:pt x="81" y="249"/>
                  </a:lnTo>
                  <a:lnTo>
                    <a:pt x="85" y="245"/>
                  </a:lnTo>
                  <a:lnTo>
                    <a:pt x="88" y="240"/>
                  </a:lnTo>
                  <a:lnTo>
                    <a:pt x="91" y="234"/>
                  </a:lnTo>
                  <a:lnTo>
                    <a:pt x="94" y="229"/>
                  </a:lnTo>
                  <a:lnTo>
                    <a:pt x="96" y="222"/>
                  </a:lnTo>
                  <a:lnTo>
                    <a:pt x="97" y="217"/>
                  </a:lnTo>
                  <a:lnTo>
                    <a:pt x="118" y="143"/>
                  </a:lnTo>
                  <a:lnTo>
                    <a:pt x="119" y="136"/>
                  </a:lnTo>
                  <a:lnTo>
                    <a:pt x="120" y="131"/>
                  </a:lnTo>
                  <a:lnTo>
                    <a:pt x="121" y="125"/>
                  </a:lnTo>
                  <a:lnTo>
                    <a:pt x="121" y="119"/>
                  </a:lnTo>
                  <a:lnTo>
                    <a:pt x="120" y="114"/>
                  </a:lnTo>
                  <a:lnTo>
                    <a:pt x="119" y="110"/>
                  </a:lnTo>
                  <a:lnTo>
                    <a:pt x="116" y="105"/>
                  </a:lnTo>
                  <a:lnTo>
                    <a:pt x="115" y="101"/>
                  </a:lnTo>
                  <a:lnTo>
                    <a:pt x="112" y="98"/>
                  </a:lnTo>
                  <a:lnTo>
                    <a:pt x="110" y="95"/>
                  </a:lnTo>
                  <a:lnTo>
                    <a:pt x="107" y="93"/>
                  </a:lnTo>
                  <a:lnTo>
                    <a:pt x="103" y="92"/>
                  </a:lnTo>
                  <a:lnTo>
                    <a:pt x="99" y="90"/>
                  </a:lnTo>
                  <a:lnTo>
                    <a:pt x="95" y="90"/>
                  </a:lnTo>
                  <a:lnTo>
                    <a:pt x="48"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80" name="Freeform 92"/>
            <p:cNvSpPr>
              <a:spLocks/>
            </p:cNvSpPr>
            <p:nvPr/>
          </p:nvSpPr>
          <p:spPr bwMode="auto">
            <a:xfrm>
              <a:off x="3484" y="709"/>
              <a:ext cx="56" cy="92"/>
            </a:xfrm>
            <a:custGeom>
              <a:avLst/>
              <a:gdLst>
                <a:gd name="T0" fmla="*/ 14 w 114"/>
                <a:gd name="T1" fmla="*/ 3 h 180"/>
                <a:gd name="T2" fmla="*/ 14 w 114"/>
                <a:gd name="T3" fmla="*/ 2 h 180"/>
                <a:gd name="T4" fmla="*/ 13 w 114"/>
                <a:gd name="T5" fmla="*/ 1 h 180"/>
                <a:gd name="T6" fmla="*/ 13 w 114"/>
                <a:gd name="T7" fmla="*/ 1 h 180"/>
                <a:gd name="T8" fmla="*/ 13 w 114"/>
                <a:gd name="T9" fmla="*/ 1 h 180"/>
                <a:gd name="T10" fmla="*/ 12 w 114"/>
                <a:gd name="T11" fmla="*/ 0 h 180"/>
                <a:gd name="T12" fmla="*/ 10 w 114"/>
                <a:gd name="T13" fmla="*/ 0 h 180"/>
                <a:gd name="T14" fmla="*/ 8 w 114"/>
                <a:gd name="T15" fmla="*/ 1 h 180"/>
                <a:gd name="T16" fmla="*/ 7 w 114"/>
                <a:gd name="T17" fmla="*/ 1 h 180"/>
                <a:gd name="T18" fmla="*/ 7 w 114"/>
                <a:gd name="T19" fmla="*/ 1 h 180"/>
                <a:gd name="T20" fmla="*/ 6 w 114"/>
                <a:gd name="T21" fmla="*/ 2 h 180"/>
                <a:gd name="T22" fmla="*/ 4 w 114"/>
                <a:gd name="T23" fmla="*/ 3 h 180"/>
                <a:gd name="T24" fmla="*/ 4 w 114"/>
                <a:gd name="T25" fmla="*/ 4 h 180"/>
                <a:gd name="T26" fmla="*/ 3 w 114"/>
                <a:gd name="T27" fmla="*/ 6 h 180"/>
                <a:gd name="T28" fmla="*/ 2 w 114"/>
                <a:gd name="T29" fmla="*/ 7 h 180"/>
                <a:gd name="T30" fmla="*/ 1 w 114"/>
                <a:gd name="T31" fmla="*/ 13 h 180"/>
                <a:gd name="T32" fmla="*/ 0 w 114"/>
                <a:gd name="T33" fmla="*/ 16 h 180"/>
                <a:gd name="T34" fmla="*/ 0 w 114"/>
                <a:gd name="T35" fmla="*/ 18 h 180"/>
                <a:gd name="T36" fmla="*/ 0 w 114"/>
                <a:gd name="T37" fmla="*/ 19 h 180"/>
                <a:gd name="T38" fmla="*/ 0 w 114"/>
                <a:gd name="T39" fmla="*/ 20 h 180"/>
                <a:gd name="T40" fmla="*/ 0 w 114"/>
                <a:gd name="T41" fmla="*/ 21 h 180"/>
                <a:gd name="T42" fmla="*/ 0 w 114"/>
                <a:gd name="T43" fmla="*/ 22 h 180"/>
                <a:gd name="T44" fmla="*/ 1 w 114"/>
                <a:gd name="T45" fmla="*/ 23 h 180"/>
                <a:gd name="T46" fmla="*/ 2 w 114"/>
                <a:gd name="T47" fmla="*/ 24 h 180"/>
                <a:gd name="T48" fmla="*/ 2 w 114"/>
                <a:gd name="T49" fmla="*/ 24 h 180"/>
                <a:gd name="T50" fmla="*/ 3 w 114"/>
                <a:gd name="T51" fmla="*/ 24 h 180"/>
                <a:gd name="T52" fmla="*/ 5 w 114"/>
                <a:gd name="T53" fmla="*/ 24 h 180"/>
                <a:gd name="T54" fmla="*/ 6 w 114"/>
                <a:gd name="T55" fmla="*/ 24 h 180"/>
                <a:gd name="T56" fmla="*/ 7 w 114"/>
                <a:gd name="T57" fmla="*/ 24 h 180"/>
                <a:gd name="T58" fmla="*/ 8 w 114"/>
                <a:gd name="T59" fmla="*/ 23 h 180"/>
                <a:gd name="T60" fmla="*/ 8 w 114"/>
                <a:gd name="T61" fmla="*/ 22 h 180"/>
                <a:gd name="T62" fmla="*/ 9 w 114"/>
                <a:gd name="T63" fmla="*/ 21 h 180"/>
                <a:gd name="T64" fmla="*/ 9 w 114"/>
                <a:gd name="T65" fmla="*/ 20 h 180"/>
                <a:gd name="T66" fmla="*/ 10 w 114"/>
                <a:gd name="T67" fmla="*/ 19 h 180"/>
                <a:gd name="T68" fmla="*/ 11 w 114"/>
                <a:gd name="T69" fmla="*/ 15 h 180"/>
                <a:gd name="T70" fmla="*/ 13 w 114"/>
                <a:gd name="T71" fmla="*/ 7 h 180"/>
                <a:gd name="T72" fmla="*/ 14 w 114"/>
                <a:gd name="T73" fmla="*/ 4 h 1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4" h="180">
                  <a:moveTo>
                    <a:pt x="113" y="25"/>
                  </a:moveTo>
                  <a:lnTo>
                    <a:pt x="114" y="20"/>
                  </a:lnTo>
                  <a:lnTo>
                    <a:pt x="114" y="17"/>
                  </a:lnTo>
                  <a:lnTo>
                    <a:pt x="113" y="13"/>
                  </a:lnTo>
                  <a:lnTo>
                    <a:pt x="112" y="10"/>
                  </a:lnTo>
                  <a:lnTo>
                    <a:pt x="111" y="6"/>
                  </a:lnTo>
                  <a:lnTo>
                    <a:pt x="110" y="4"/>
                  </a:lnTo>
                  <a:lnTo>
                    <a:pt x="109" y="2"/>
                  </a:lnTo>
                  <a:lnTo>
                    <a:pt x="106" y="1"/>
                  </a:lnTo>
                  <a:lnTo>
                    <a:pt x="105" y="1"/>
                  </a:lnTo>
                  <a:lnTo>
                    <a:pt x="103" y="0"/>
                  </a:lnTo>
                  <a:lnTo>
                    <a:pt x="101" y="0"/>
                  </a:lnTo>
                  <a:lnTo>
                    <a:pt x="94" y="0"/>
                  </a:lnTo>
                  <a:lnTo>
                    <a:pt x="86" y="0"/>
                  </a:lnTo>
                  <a:lnTo>
                    <a:pt x="79" y="0"/>
                  </a:lnTo>
                  <a:lnTo>
                    <a:pt x="71" y="1"/>
                  </a:lnTo>
                  <a:lnTo>
                    <a:pt x="68" y="1"/>
                  </a:lnTo>
                  <a:lnTo>
                    <a:pt x="64" y="2"/>
                  </a:lnTo>
                  <a:lnTo>
                    <a:pt x="61" y="3"/>
                  </a:lnTo>
                  <a:lnTo>
                    <a:pt x="57" y="6"/>
                  </a:lnTo>
                  <a:lnTo>
                    <a:pt x="54" y="7"/>
                  </a:lnTo>
                  <a:lnTo>
                    <a:pt x="51" y="9"/>
                  </a:lnTo>
                  <a:lnTo>
                    <a:pt x="46" y="14"/>
                  </a:lnTo>
                  <a:lnTo>
                    <a:pt x="39" y="19"/>
                  </a:lnTo>
                  <a:lnTo>
                    <a:pt x="37" y="23"/>
                  </a:lnTo>
                  <a:lnTo>
                    <a:pt x="35" y="25"/>
                  </a:lnTo>
                  <a:lnTo>
                    <a:pt x="28" y="39"/>
                  </a:lnTo>
                  <a:lnTo>
                    <a:pt x="27" y="42"/>
                  </a:lnTo>
                  <a:lnTo>
                    <a:pt x="24" y="45"/>
                  </a:lnTo>
                  <a:lnTo>
                    <a:pt x="22" y="52"/>
                  </a:lnTo>
                  <a:lnTo>
                    <a:pt x="19" y="66"/>
                  </a:lnTo>
                  <a:lnTo>
                    <a:pt x="11" y="95"/>
                  </a:lnTo>
                  <a:lnTo>
                    <a:pt x="6" y="110"/>
                  </a:lnTo>
                  <a:lnTo>
                    <a:pt x="3" y="124"/>
                  </a:lnTo>
                  <a:lnTo>
                    <a:pt x="1" y="131"/>
                  </a:lnTo>
                  <a:lnTo>
                    <a:pt x="0" y="139"/>
                  </a:lnTo>
                  <a:lnTo>
                    <a:pt x="0" y="143"/>
                  </a:lnTo>
                  <a:lnTo>
                    <a:pt x="0" y="146"/>
                  </a:lnTo>
                  <a:lnTo>
                    <a:pt x="0" y="150"/>
                  </a:lnTo>
                  <a:lnTo>
                    <a:pt x="0" y="154"/>
                  </a:lnTo>
                  <a:lnTo>
                    <a:pt x="1" y="158"/>
                  </a:lnTo>
                  <a:lnTo>
                    <a:pt x="2" y="161"/>
                  </a:lnTo>
                  <a:lnTo>
                    <a:pt x="3" y="164"/>
                  </a:lnTo>
                  <a:lnTo>
                    <a:pt x="5" y="167"/>
                  </a:lnTo>
                  <a:lnTo>
                    <a:pt x="7" y="171"/>
                  </a:lnTo>
                  <a:lnTo>
                    <a:pt x="10" y="174"/>
                  </a:lnTo>
                  <a:lnTo>
                    <a:pt x="13" y="176"/>
                  </a:lnTo>
                  <a:lnTo>
                    <a:pt x="16" y="178"/>
                  </a:lnTo>
                  <a:lnTo>
                    <a:pt x="19" y="179"/>
                  </a:lnTo>
                  <a:lnTo>
                    <a:pt x="23" y="180"/>
                  </a:lnTo>
                  <a:lnTo>
                    <a:pt x="27" y="180"/>
                  </a:lnTo>
                  <a:lnTo>
                    <a:pt x="31" y="180"/>
                  </a:lnTo>
                  <a:lnTo>
                    <a:pt x="38" y="180"/>
                  </a:lnTo>
                  <a:lnTo>
                    <a:pt x="46" y="180"/>
                  </a:lnTo>
                  <a:lnTo>
                    <a:pt x="49" y="180"/>
                  </a:lnTo>
                  <a:lnTo>
                    <a:pt x="53" y="180"/>
                  </a:lnTo>
                  <a:lnTo>
                    <a:pt x="56" y="179"/>
                  </a:lnTo>
                  <a:lnTo>
                    <a:pt x="60" y="177"/>
                  </a:lnTo>
                  <a:lnTo>
                    <a:pt x="63" y="175"/>
                  </a:lnTo>
                  <a:lnTo>
                    <a:pt x="66" y="173"/>
                  </a:lnTo>
                  <a:lnTo>
                    <a:pt x="68" y="169"/>
                  </a:lnTo>
                  <a:lnTo>
                    <a:pt x="70" y="166"/>
                  </a:lnTo>
                  <a:lnTo>
                    <a:pt x="73" y="164"/>
                  </a:lnTo>
                  <a:lnTo>
                    <a:pt x="75" y="161"/>
                  </a:lnTo>
                  <a:lnTo>
                    <a:pt x="77" y="158"/>
                  </a:lnTo>
                  <a:lnTo>
                    <a:pt x="79" y="154"/>
                  </a:lnTo>
                  <a:lnTo>
                    <a:pt x="81" y="147"/>
                  </a:lnTo>
                  <a:lnTo>
                    <a:pt x="83" y="140"/>
                  </a:lnTo>
                  <a:lnTo>
                    <a:pt x="86" y="126"/>
                  </a:lnTo>
                  <a:lnTo>
                    <a:pt x="91" y="111"/>
                  </a:lnTo>
                  <a:lnTo>
                    <a:pt x="98" y="82"/>
                  </a:lnTo>
                  <a:lnTo>
                    <a:pt x="105" y="53"/>
                  </a:lnTo>
                  <a:lnTo>
                    <a:pt x="110" y="39"/>
                  </a:lnTo>
                  <a:lnTo>
                    <a:pt x="113" y="2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81" name="Freeform 93"/>
            <p:cNvSpPr>
              <a:spLocks/>
            </p:cNvSpPr>
            <p:nvPr/>
          </p:nvSpPr>
          <p:spPr bwMode="auto">
            <a:xfrm>
              <a:off x="3523" y="784"/>
              <a:ext cx="7" cy="17"/>
            </a:xfrm>
            <a:custGeom>
              <a:avLst/>
              <a:gdLst>
                <a:gd name="T0" fmla="*/ 1 w 11"/>
                <a:gd name="T1" fmla="*/ 0 h 37"/>
                <a:gd name="T2" fmla="*/ 0 w 11"/>
                <a:gd name="T3" fmla="*/ 0 h 37"/>
                <a:gd name="T4" fmla="*/ 0 w 11"/>
                <a:gd name="T5" fmla="*/ 1 h 37"/>
                <a:gd name="T6" fmla="*/ 0 w 11"/>
                <a:gd name="T7" fmla="*/ 1 h 37"/>
                <a:gd name="T8" fmla="*/ 0 w 11"/>
                <a:gd name="T9" fmla="*/ 2 h 37"/>
                <a:gd name="T10" fmla="*/ 1 w 11"/>
                <a:gd name="T11" fmla="*/ 2 h 37"/>
                <a:gd name="T12" fmla="*/ 1 w 11"/>
                <a:gd name="T13" fmla="*/ 2 h 37"/>
                <a:gd name="T14" fmla="*/ 1 w 11"/>
                <a:gd name="T15" fmla="*/ 2 h 37"/>
                <a:gd name="T16" fmla="*/ 1 w 11"/>
                <a:gd name="T17" fmla="*/ 3 h 37"/>
                <a:gd name="T18" fmla="*/ 2 w 11"/>
                <a:gd name="T19" fmla="*/ 3 h 37"/>
                <a:gd name="T20" fmla="*/ 3 w 11"/>
                <a:gd name="T21" fmla="*/ 3 h 37"/>
                <a:gd name="T22" fmla="*/ 3 w 11"/>
                <a:gd name="T23" fmla="*/ 4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37">
                  <a:moveTo>
                    <a:pt x="1" y="0"/>
                  </a:moveTo>
                  <a:lnTo>
                    <a:pt x="0" y="4"/>
                  </a:lnTo>
                  <a:lnTo>
                    <a:pt x="0" y="9"/>
                  </a:lnTo>
                  <a:lnTo>
                    <a:pt x="0" y="15"/>
                  </a:lnTo>
                  <a:lnTo>
                    <a:pt x="0" y="17"/>
                  </a:lnTo>
                  <a:lnTo>
                    <a:pt x="1" y="19"/>
                  </a:lnTo>
                  <a:lnTo>
                    <a:pt x="2" y="22"/>
                  </a:lnTo>
                  <a:lnTo>
                    <a:pt x="3" y="24"/>
                  </a:lnTo>
                  <a:lnTo>
                    <a:pt x="5" y="29"/>
                  </a:lnTo>
                  <a:lnTo>
                    <a:pt x="8" y="33"/>
                  </a:lnTo>
                  <a:lnTo>
                    <a:pt x="10" y="35"/>
                  </a:lnTo>
                  <a:lnTo>
                    <a:pt x="11"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82" name="Line 94"/>
            <p:cNvSpPr>
              <a:spLocks noChangeShapeType="1"/>
            </p:cNvSpPr>
            <p:nvPr/>
          </p:nvSpPr>
          <p:spPr bwMode="auto">
            <a:xfrm flipH="1">
              <a:off x="3604" y="663"/>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83" name="Line 95"/>
            <p:cNvSpPr>
              <a:spLocks noChangeShapeType="1"/>
            </p:cNvSpPr>
            <p:nvPr/>
          </p:nvSpPr>
          <p:spPr bwMode="auto">
            <a:xfrm flipH="1">
              <a:off x="3579" y="667"/>
              <a:ext cx="15"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84" name="Freeform 96"/>
            <p:cNvSpPr>
              <a:spLocks/>
            </p:cNvSpPr>
            <p:nvPr/>
          </p:nvSpPr>
          <p:spPr bwMode="auto">
            <a:xfrm>
              <a:off x="3132" y="1354"/>
              <a:ext cx="64" cy="135"/>
            </a:xfrm>
            <a:custGeom>
              <a:avLst/>
              <a:gdLst>
                <a:gd name="T0" fmla="*/ 11 w 121"/>
                <a:gd name="T1" fmla="*/ 0 h 268"/>
                <a:gd name="T2" fmla="*/ 0 w 121"/>
                <a:gd name="T3" fmla="*/ 34 h 268"/>
                <a:gd name="T4" fmla="*/ 7 w 121"/>
                <a:gd name="T5" fmla="*/ 34 h 268"/>
                <a:gd name="T6" fmla="*/ 7 w 121"/>
                <a:gd name="T7" fmla="*/ 34 h 268"/>
                <a:gd name="T8" fmla="*/ 8 w 121"/>
                <a:gd name="T9" fmla="*/ 34 h 268"/>
                <a:gd name="T10" fmla="*/ 9 w 121"/>
                <a:gd name="T11" fmla="*/ 34 h 268"/>
                <a:gd name="T12" fmla="*/ 10 w 121"/>
                <a:gd name="T13" fmla="*/ 33 h 268"/>
                <a:gd name="T14" fmla="*/ 10 w 121"/>
                <a:gd name="T15" fmla="*/ 33 h 268"/>
                <a:gd name="T16" fmla="*/ 11 w 121"/>
                <a:gd name="T17" fmla="*/ 33 h 268"/>
                <a:gd name="T18" fmla="*/ 12 w 121"/>
                <a:gd name="T19" fmla="*/ 32 h 268"/>
                <a:gd name="T20" fmla="*/ 12 w 121"/>
                <a:gd name="T21" fmla="*/ 32 h 268"/>
                <a:gd name="T22" fmla="*/ 13 w 121"/>
                <a:gd name="T23" fmla="*/ 31 h 268"/>
                <a:gd name="T24" fmla="*/ 13 w 121"/>
                <a:gd name="T25" fmla="*/ 30 h 268"/>
                <a:gd name="T26" fmla="*/ 14 w 121"/>
                <a:gd name="T27" fmla="*/ 30 h 268"/>
                <a:gd name="T28" fmla="*/ 14 w 121"/>
                <a:gd name="T29" fmla="*/ 29 h 268"/>
                <a:gd name="T30" fmla="*/ 14 w 121"/>
                <a:gd name="T31" fmla="*/ 28 h 268"/>
                <a:gd name="T32" fmla="*/ 15 w 121"/>
                <a:gd name="T33" fmla="*/ 28 h 268"/>
                <a:gd name="T34" fmla="*/ 17 w 121"/>
                <a:gd name="T35" fmla="*/ 18 h 268"/>
                <a:gd name="T36" fmla="*/ 17 w 121"/>
                <a:gd name="T37" fmla="*/ 17 h 268"/>
                <a:gd name="T38" fmla="*/ 18 w 121"/>
                <a:gd name="T39" fmla="*/ 17 h 268"/>
                <a:gd name="T40" fmla="*/ 18 w 121"/>
                <a:gd name="T41" fmla="*/ 16 h 268"/>
                <a:gd name="T42" fmla="*/ 18 w 121"/>
                <a:gd name="T43" fmla="*/ 15 h 268"/>
                <a:gd name="T44" fmla="*/ 17 w 121"/>
                <a:gd name="T45" fmla="*/ 15 h 268"/>
                <a:gd name="T46" fmla="*/ 17 w 121"/>
                <a:gd name="T47" fmla="*/ 14 h 268"/>
                <a:gd name="T48" fmla="*/ 17 w 121"/>
                <a:gd name="T49" fmla="*/ 13 h 268"/>
                <a:gd name="T50" fmla="*/ 17 w 121"/>
                <a:gd name="T51" fmla="*/ 13 h 268"/>
                <a:gd name="T52" fmla="*/ 17 w 121"/>
                <a:gd name="T53" fmla="*/ 12 h 268"/>
                <a:gd name="T54" fmla="*/ 16 w 121"/>
                <a:gd name="T55" fmla="*/ 12 h 268"/>
                <a:gd name="T56" fmla="*/ 16 w 121"/>
                <a:gd name="T57" fmla="*/ 12 h 268"/>
                <a:gd name="T58" fmla="*/ 15 w 121"/>
                <a:gd name="T59" fmla="*/ 12 h 268"/>
                <a:gd name="T60" fmla="*/ 15 w 121"/>
                <a:gd name="T61" fmla="*/ 12 h 268"/>
                <a:gd name="T62" fmla="*/ 14 w 121"/>
                <a:gd name="T63" fmla="*/ 12 h 268"/>
                <a:gd name="T64" fmla="*/ 7 w 121"/>
                <a:gd name="T65" fmla="*/ 12 h 2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1" h="268">
                  <a:moveTo>
                    <a:pt x="73" y="0"/>
                  </a:moveTo>
                  <a:lnTo>
                    <a:pt x="0" y="268"/>
                  </a:lnTo>
                  <a:lnTo>
                    <a:pt x="47" y="268"/>
                  </a:lnTo>
                  <a:lnTo>
                    <a:pt x="51" y="268"/>
                  </a:lnTo>
                  <a:lnTo>
                    <a:pt x="56" y="267"/>
                  </a:lnTo>
                  <a:lnTo>
                    <a:pt x="61" y="265"/>
                  </a:lnTo>
                  <a:lnTo>
                    <a:pt x="65" y="263"/>
                  </a:lnTo>
                  <a:lnTo>
                    <a:pt x="69" y="259"/>
                  </a:lnTo>
                  <a:lnTo>
                    <a:pt x="74" y="256"/>
                  </a:lnTo>
                  <a:lnTo>
                    <a:pt x="78" y="253"/>
                  </a:lnTo>
                  <a:lnTo>
                    <a:pt x="81" y="249"/>
                  </a:lnTo>
                  <a:lnTo>
                    <a:pt x="85" y="243"/>
                  </a:lnTo>
                  <a:lnTo>
                    <a:pt x="89" y="238"/>
                  </a:lnTo>
                  <a:lnTo>
                    <a:pt x="92" y="233"/>
                  </a:lnTo>
                  <a:lnTo>
                    <a:pt x="94" y="227"/>
                  </a:lnTo>
                  <a:lnTo>
                    <a:pt x="96" y="221"/>
                  </a:lnTo>
                  <a:lnTo>
                    <a:pt x="98" y="216"/>
                  </a:lnTo>
                  <a:lnTo>
                    <a:pt x="118" y="141"/>
                  </a:lnTo>
                  <a:lnTo>
                    <a:pt x="119" y="135"/>
                  </a:lnTo>
                  <a:lnTo>
                    <a:pt x="121" y="130"/>
                  </a:lnTo>
                  <a:lnTo>
                    <a:pt x="121" y="124"/>
                  </a:lnTo>
                  <a:lnTo>
                    <a:pt x="121" y="119"/>
                  </a:lnTo>
                  <a:lnTo>
                    <a:pt x="119" y="114"/>
                  </a:lnTo>
                  <a:lnTo>
                    <a:pt x="118" y="108"/>
                  </a:lnTo>
                  <a:lnTo>
                    <a:pt x="117" y="104"/>
                  </a:lnTo>
                  <a:lnTo>
                    <a:pt x="115" y="100"/>
                  </a:lnTo>
                  <a:lnTo>
                    <a:pt x="113" y="96"/>
                  </a:lnTo>
                  <a:lnTo>
                    <a:pt x="110" y="94"/>
                  </a:lnTo>
                  <a:lnTo>
                    <a:pt x="107" y="91"/>
                  </a:lnTo>
                  <a:lnTo>
                    <a:pt x="103" y="90"/>
                  </a:lnTo>
                  <a:lnTo>
                    <a:pt x="99" y="89"/>
                  </a:lnTo>
                  <a:lnTo>
                    <a:pt x="96" y="89"/>
                  </a:lnTo>
                  <a:lnTo>
                    <a:pt x="48" y="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85" name="Line 97"/>
            <p:cNvSpPr>
              <a:spLocks noChangeShapeType="1"/>
            </p:cNvSpPr>
            <p:nvPr/>
          </p:nvSpPr>
          <p:spPr bwMode="auto">
            <a:xfrm flipH="1">
              <a:off x="3214" y="1358"/>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86" name="Line 98"/>
            <p:cNvSpPr>
              <a:spLocks noChangeShapeType="1"/>
            </p:cNvSpPr>
            <p:nvPr/>
          </p:nvSpPr>
          <p:spPr bwMode="auto">
            <a:xfrm flipH="1">
              <a:off x="3242" y="1358"/>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87" name="Line 99"/>
            <p:cNvSpPr>
              <a:spLocks noChangeShapeType="1"/>
            </p:cNvSpPr>
            <p:nvPr/>
          </p:nvSpPr>
          <p:spPr bwMode="auto">
            <a:xfrm flipH="1">
              <a:off x="3906" y="177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88" name="Freeform 100"/>
            <p:cNvSpPr>
              <a:spLocks/>
            </p:cNvSpPr>
            <p:nvPr/>
          </p:nvSpPr>
          <p:spPr bwMode="auto">
            <a:xfrm>
              <a:off x="3891" y="1748"/>
              <a:ext cx="15" cy="25"/>
            </a:xfrm>
            <a:custGeom>
              <a:avLst/>
              <a:gdLst>
                <a:gd name="T0" fmla="*/ 1 w 25"/>
                <a:gd name="T1" fmla="*/ 0 h 52"/>
                <a:gd name="T2" fmla="*/ 1 w 25"/>
                <a:gd name="T3" fmla="*/ 0 h 52"/>
                <a:gd name="T4" fmla="*/ 0 w 25"/>
                <a:gd name="T5" fmla="*/ 1 h 52"/>
                <a:gd name="T6" fmla="*/ 0 w 25"/>
                <a:gd name="T7" fmla="*/ 2 h 52"/>
                <a:gd name="T8" fmla="*/ 0 w 25"/>
                <a:gd name="T9" fmla="*/ 2 h 52"/>
                <a:gd name="T10" fmla="*/ 0 w 25"/>
                <a:gd name="T11" fmla="*/ 3 h 52"/>
                <a:gd name="T12" fmla="*/ 1 w 25"/>
                <a:gd name="T13" fmla="*/ 4 h 52"/>
                <a:gd name="T14" fmla="*/ 1 w 25"/>
                <a:gd name="T15" fmla="*/ 4 h 52"/>
                <a:gd name="T16" fmla="*/ 1 w 25"/>
                <a:gd name="T17" fmla="*/ 4 h 52"/>
                <a:gd name="T18" fmla="*/ 2 w 25"/>
                <a:gd name="T19" fmla="*/ 5 h 52"/>
                <a:gd name="T20" fmla="*/ 2 w 25"/>
                <a:gd name="T21" fmla="*/ 5 h 52"/>
                <a:gd name="T22" fmla="*/ 3 w 25"/>
                <a:gd name="T23" fmla="*/ 6 h 52"/>
                <a:gd name="T24" fmla="*/ 4 w 25"/>
                <a:gd name="T25" fmla="*/ 6 h 52"/>
                <a:gd name="T26" fmla="*/ 5 w 25"/>
                <a:gd name="T27" fmla="*/ 6 h 52"/>
                <a:gd name="T28" fmla="*/ 5 w 25"/>
                <a:gd name="T29" fmla="*/ 6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 h="52">
                  <a:moveTo>
                    <a:pt x="2" y="0"/>
                  </a:moveTo>
                  <a:lnTo>
                    <a:pt x="1" y="5"/>
                  </a:lnTo>
                  <a:lnTo>
                    <a:pt x="0" y="12"/>
                  </a:lnTo>
                  <a:lnTo>
                    <a:pt x="0" y="17"/>
                  </a:lnTo>
                  <a:lnTo>
                    <a:pt x="0" y="22"/>
                  </a:lnTo>
                  <a:lnTo>
                    <a:pt x="0" y="27"/>
                  </a:lnTo>
                  <a:lnTo>
                    <a:pt x="1" y="33"/>
                  </a:lnTo>
                  <a:lnTo>
                    <a:pt x="4" y="37"/>
                  </a:lnTo>
                  <a:lnTo>
                    <a:pt x="6" y="40"/>
                  </a:lnTo>
                  <a:lnTo>
                    <a:pt x="8" y="43"/>
                  </a:lnTo>
                  <a:lnTo>
                    <a:pt x="11" y="47"/>
                  </a:lnTo>
                  <a:lnTo>
                    <a:pt x="14" y="49"/>
                  </a:lnTo>
                  <a:lnTo>
                    <a:pt x="17" y="51"/>
                  </a:lnTo>
                  <a:lnTo>
                    <a:pt x="22" y="52"/>
                  </a:lnTo>
                  <a:lnTo>
                    <a:pt x="25"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89" name="Line 101"/>
            <p:cNvSpPr>
              <a:spLocks noChangeShapeType="1"/>
            </p:cNvSpPr>
            <p:nvPr/>
          </p:nvSpPr>
          <p:spPr bwMode="auto">
            <a:xfrm flipV="1">
              <a:off x="3895" y="1709"/>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90" name="Freeform 102"/>
            <p:cNvSpPr>
              <a:spLocks/>
            </p:cNvSpPr>
            <p:nvPr/>
          </p:nvSpPr>
          <p:spPr bwMode="auto">
            <a:xfrm>
              <a:off x="3906" y="1684"/>
              <a:ext cx="24" cy="25"/>
            </a:xfrm>
            <a:custGeom>
              <a:avLst/>
              <a:gdLst>
                <a:gd name="T0" fmla="*/ 6 w 50"/>
                <a:gd name="T1" fmla="*/ 0 h 52"/>
                <a:gd name="T2" fmla="*/ 5 w 50"/>
                <a:gd name="T3" fmla="*/ 0 h 52"/>
                <a:gd name="T4" fmla="*/ 5 w 50"/>
                <a:gd name="T5" fmla="*/ 0 h 52"/>
                <a:gd name="T6" fmla="*/ 4 w 50"/>
                <a:gd name="T7" fmla="*/ 0 h 52"/>
                <a:gd name="T8" fmla="*/ 4 w 50"/>
                <a:gd name="T9" fmla="*/ 0 h 52"/>
                <a:gd name="T10" fmla="*/ 3 w 50"/>
                <a:gd name="T11" fmla="*/ 1 h 52"/>
                <a:gd name="T12" fmla="*/ 3 w 50"/>
                <a:gd name="T13" fmla="*/ 1 h 52"/>
                <a:gd name="T14" fmla="*/ 2 w 50"/>
                <a:gd name="T15" fmla="*/ 1 h 52"/>
                <a:gd name="T16" fmla="*/ 2 w 50"/>
                <a:gd name="T17" fmla="*/ 2 h 52"/>
                <a:gd name="T18" fmla="*/ 1 w 50"/>
                <a:gd name="T19" fmla="*/ 3 h 52"/>
                <a:gd name="T20" fmla="*/ 1 w 50"/>
                <a:gd name="T21" fmla="*/ 3 h 52"/>
                <a:gd name="T22" fmla="*/ 0 w 50"/>
                <a:gd name="T23" fmla="*/ 4 h 52"/>
                <a:gd name="T24" fmla="*/ 0 w 50"/>
                <a:gd name="T25" fmla="*/ 5 h 52"/>
                <a:gd name="T26" fmla="*/ 0 w 50"/>
                <a:gd name="T27" fmla="*/ 5 h 52"/>
                <a:gd name="T28" fmla="*/ 0 w 50"/>
                <a:gd name="T29" fmla="*/ 6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0" h="52">
                  <a:moveTo>
                    <a:pt x="50" y="0"/>
                  </a:moveTo>
                  <a:lnTo>
                    <a:pt x="47" y="0"/>
                  </a:lnTo>
                  <a:lnTo>
                    <a:pt x="41" y="1"/>
                  </a:lnTo>
                  <a:lnTo>
                    <a:pt x="37" y="3"/>
                  </a:lnTo>
                  <a:lnTo>
                    <a:pt x="33" y="5"/>
                  </a:lnTo>
                  <a:lnTo>
                    <a:pt x="28" y="8"/>
                  </a:lnTo>
                  <a:lnTo>
                    <a:pt x="24" y="11"/>
                  </a:lnTo>
                  <a:lnTo>
                    <a:pt x="20" y="15"/>
                  </a:lnTo>
                  <a:lnTo>
                    <a:pt x="17" y="19"/>
                  </a:lnTo>
                  <a:lnTo>
                    <a:pt x="12" y="25"/>
                  </a:lnTo>
                  <a:lnTo>
                    <a:pt x="9" y="30"/>
                  </a:lnTo>
                  <a:lnTo>
                    <a:pt x="6" y="35"/>
                  </a:lnTo>
                  <a:lnTo>
                    <a:pt x="4" y="41"/>
                  </a:lnTo>
                  <a:lnTo>
                    <a:pt x="2" y="46"/>
                  </a:lnTo>
                  <a:lnTo>
                    <a:pt x="0"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91" name="Line 103"/>
            <p:cNvSpPr>
              <a:spLocks noChangeShapeType="1"/>
            </p:cNvSpPr>
            <p:nvPr/>
          </p:nvSpPr>
          <p:spPr bwMode="auto">
            <a:xfrm>
              <a:off x="3930" y="168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92" name="Line 104"/>
            <p:cNvSpPr>
              <a:spLocks noChangeShapeType="1"/>
            </p:cNvSpPr>
            <p:nvPr/>
          </p:nvSpPr>
          <p:spPr bwMode="auto">
            <a:xfrm flipH="1">
              <a:off x="3966" y="1642"/>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93" name="Line 105"/>
            <p:cNvSpPr>
              <a:spLocks noChangeShapeType="1"/>
            </p:cNvSpPr>
            <p:nvPr/>
          </p:nvSpPr>
          <p:spPr bwMode="auto">
            <a:xfrm flipH="1">
              <a:off x="3994" y="1642"/>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05258" name="Group 106"/>
          <p:cNvGrpSpPr>
            <a:grpSpLocks/>
          </p:cNvGrpSpPr>
          <p:nvPr/>
        </p:nvGrpSpPr>
        <p:grpSpPr bwMode="auto">
          <a:xfrm>
            <a:off x="2425700" y="3113088"/>
            <a:ext cx="538163" cy="439737"/>
            <a:chOff x="1515" y="2415"/>
            <a:chExt cx="312" cy="255"/>
          </a:xfrm>
        </p:grpSpPr>
        <p:sp>
          <p:nvSpPr>
            <p:cNvPr id="60435" name="Freeform 107"/>
            <p:cNvSpPr>
              <a:spLocks/>
            </p:cNvSpPr>
            <p:nvPr/>
          </p:nvSpPr>
          <p:spPr bwMode="auto">
            <a:xfrm>
              <a:off x="1515" y="2507"/>
              <a:ext cx="312" cy="163"/>
            </a:xfrm>
            <a:custGeom>
              <a:avLst/>
              <a:gdLst>
                <a:gd name="T0" fmla="*/ 80 w 615"/>
                <a:gd name="T1" fmla="*/ 41 h 324"/>
                <a:gd name="T2" fmla="*/ 78 w 615"/>
                <a:gd name="T3" fmla="*/ 38 h 324"/>
                <a:gd name="T4" fmla="*/ 76 w 615"/>
                <a:gd name="T5" fmla="*/ 36 h 324"/>
                <a:gd name="T6" fmla="*/ 74 w 615"/>
                <a:gd name="T7" fmla="*/ 33 h 324"/>
                <a:gd name="T8" fmla="*/ 72 w 615"/>
                <a:gd name="T9" fmla="*/ 31 h 324"/>
                <a:gd name="T10" fmla="*/ 70 w 615"/>
                <a:gd name="T11" fmla="*/ 29 h 324"/>
                <a:gd name="T12" fmla="*/ 67 w 615"/>
                <a:gd name="T13" fmla="*/ 26 h 324"/>
                <a:gd name="T14" fmla="*/ 65 w 615"/>
                <a:gd name="T15" fmla="*/ 24 h 324"/>
                <a:gd name="T16" fmla="*/ 62 w 615"/>
                <a:gd name="T17" fmla="*/ 22 h 324"/>
                <a:gd name="T18" fmla="*/ 59 w 615"/>
                <a:gd name="T19" fmla="*/ 20 h 324"/>
                <a:gd name="T20" fmla="*/ 57 w 615"/>
                <a:gd name="T21" fmla="*/ 18 h 324"/>
                <a:gd name="T22" fmla="*/ 54 w 615"/>
                <a:gd name="T23" fmla="*/ 16 h 324"/>
                <a:gd name="T24" fmla="*/ 51 w 615"/>
                <a:gd name="T25" fmla="*/ 14 h 324"/>
                <a:gd name="T26" fmla="*/ 48 w 615"/>
                <a:gd name="T27" fmla="*/ 13 h 324"/>
                <a:gd name="T28" fmla="*/ 46 w 615"/>
                <a:gd name="T29" fmla="*/ 11 h 324"/>
                <a:gd name="T30" fmla="*/ 42 w 615"/>
                <a:gd name="T31" fmla="*/ 10 h 324"/>
                <a:gd name="T32" fmla="*/ 40 w 615"/>
                <a:gd name="T33" fmla="*/ 8 h 324"/>
                <a:gd name="T34" fmla="*/ 37 w 615"/>
                <a:gd name="T35" fmla="*/ 7 h 324"/>
                <a:gd name="T36" fmla="*/ 33 w 615"/>
                <a:gd name="T37" fmla="*/ 6 h 324"/>
                <a:gd name="T38" fmla="*/ 30 w 615"/>
                <a:gd name="T39" fmla="*/ 5 h 324"/>
                <a:gd name="T40" fmla="*/ 26 w 615"/>
                <a:gd name="T41" fmla="*/ 4 h 324"/>
                <a:gd name="T42" fmla="*/ 23 w 615"/>
                <a:gd name="T43" fmla="*/ 3 h 324"/>
                <a:gd name="T44" fmla="*/ 20 w 615"/>
                <a:gd name="T45" fmla="*/ 2 h 324"/>
                <a:gd name="T46" fmla="*/ 17 w 615"/>
                <a:gd name="T47" fmla="*/ 2 h 324"/>
                <a:gd name="T48" fmla="*/ 13 w 615"/>
                <a:gd name="T49" fmla="*/ 1 h 324"/>
                <a:gd name="T50" fmla="*/ 10 w 615"/>
                <a:gd name="T51" fmla="*/ 1 h 324"/>
                <a:gd name="T52" fmla="*/ 7 w 615"/>
                <a:gd name="T53" fmla="*/ 1 h 324"/>
                <a:gd name="T54" fmla="*/ 4 w 615"/>
                <a:gd name="T55" fmla="*/ 0 h 324"/>
                <a:gd name="T56" fmla="*/ 0 w 615"/>
                <a:gd name="T57" fmla="*/ 0 h 3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15" h="324">
                  <a:moveTo>
                    <a:pt x="615" y="324"/>
                  </a:moveTo>
                  <a:lnTo>
                    <a:pt x="600" y="302"/>
                  </a:lnTo>
                  <a:lnTo>
                    <a:pt x="584" y="282"/>
                  </a:lnTo>
                  <a:lnTo>
                    <a:pt x="567" y="262"/>
                  </a:lnTo>
                  <a:lnTo>
                    <a:pt x="550" y="243"/>
                  </a:lnTo>
                  <a:lnTo>
                    <a:pt x="533" y="224"/>
                  </a:lnTo>
                  <a:lnTo>
                    <a:pt x="515" y="205"/>
                  </a:lnTo>
                  <a:lnTo>
                    <a:pt x="496" y="188"/>
                  </a:lnTo>
                  <a:lnTo>
                    <a:pt x="476" y="171"/>
                  </a:lnTo>
                  <a:lnTo>
                    <a:pt x="455" y="155"/>
                  </a:lnTo>
                  <a:lnTo>
                    <a:pt x="435" y="139"/>
                  </a:lnTo>
                  <a:lnTo>
                    <a:pt x="414" y="126"/>
                  </a:lnTo>
                  <a:lnTo>
                    <a:pt x="392" y="111"/>
                  </a:lnTo>
                  <a:lnTo>
                    <a:pt x="370" y="98"/>
                  </a:lnTo>
                  <a:lnTo>
                    <a:pt x="348" y="85"/>
                  </a:lnTo>
                  <a:lnTo>
                    <a:pt x="324" y="73"/>
                  </a:lnTo>
                  <a:lnTo>
                    <a:pt x="301" y="63"/>
                  </a:lnTo>
                  <a:lnTo>
                    <a:pt x="277" y="53"/>
                  </a:lnTo>
                  <a:lnTo>
                    <a:pt x="253" y="44"/>
                  </a:lnTo>
                  <a:lnTo>
                    <a:pt x="229" y="35"/>
                  </a:lnTo>
                  <a:lnTo>
                    <a:pt x="204" y="28"/>
                  </a:lnTo>
                  <a:lnTo>
                    <a:pt x="178" y="21"/>
                  </a:lnTo>
                  <a:lnTo>
                    <a:pt x="154" y="16"/>
                  </a:lnTo>
                  <a:lnTo>
                    <a:pt x="128" y="11"/>
                  </a:lnTo>
                  <a:lnTo>
                    <a:pt x="103" y="6"/>
                  </a:lnTo>
                  <a:lnTo>
                    <a:pt x="77" y="3"/>
                  </a:lnTo>
                  <a:lnTo>
                    <a:pt x="52" y="1"/>
                  </a:lnTo>
                  <a:lnTo>
                    <a:pt x="25"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36" name="Freeform 108"/>
            <p:cNvSpPr>
              <a:spLocks/>
            </p:cNvSpPr>
            <p:nvPr/>
          </p:nvSpPr>
          <p:spPr bwMode="auto">
            <a:xfrm>
              <a:off x="1742" y="2429"/>
              <a:ext cx="14" cy="18"/>
            </a:xfrm>
            <a:custGeom>
              <a:avLst/>
              <a:gdLst>
                <a:gd name="T0" fmla="*/ 1 w 33"/>
                <a:gd name="T1" fmla="*/ 0 h 37"/>
                <a:gd name="T2" fmla="*/ 0 w 33"/>
                <a:gd name="T3" fmla="*/ 4 h 37"/>
                <a:gd name="T4" fmla="*/ 0 w 33"/>
                <a:gd name="T5" fmla="*/ 4 h 37"/>
                <a:gd name="T6" fmla="*/ 1 w 33"/>
                <a:gd name="T7" fmla="*/ 1 h 37"/>
                <a:gd name="T8" fmla="*/ 3 w 33"/>
                <a:gd name="T9" fmla="*/ 0 h 37"/>
                <a:gd name="T10" fmla="*/ 1 w 33"/>
                <a:gd name="T11" fmla="*/ 0 h 3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7">
                  <a:moveTo>
                    <a:pt x="13" y="0"/>
                  </a:moveTo>
                  <a:lnTo>
                    <a:pt x="0" y="37"/>
                  </a:lnTo>
                  <a:lnTo>
                    <a:pt x="5" y="37"/>
                  </a:lnTo>
                  <a:lnTo>
                    <a:pt x="16" y="13"/>
                  </a:lnTo>
                  <a:lnTo>
                    <a:pt x="33" y="2"/>
                  </a:lnTo>
                  <a:lnTo>
                    <a:pt x="13" y="0"/>
                  </a:lnTo>
                  <a:close/>
                </a:path>
              </a:pathLst>
            </a:custGeom>
            <a:solidFill>
              <a:srgbClr val="000000"/>
            </a:solidFill>
            <a:ln w="19050" cmpd="sng">
              <a:solidFill>
                <a:srgbClr val="000000"/>
              </a:solidFill>
              <a:round/>
              <a:headEnd/>
              <a:tailEnd/>
            </a:ln>
          </p:spPr>
          <p:txBody>
            <a:bodyPr/>
            <a:lstStyle/>
            <a:p>
              <a:endParaRPr lang="zh-CN" altLang="en-US"/>
            </a:p>
          </p:txBody>
        </p:sp>
        <p:sp>
          <p:nvSpPr>
            <p:cNvPr id="60437" name="Freeform 109"/>
            <p:cNvSpPr>
              <a:spLocks/>
            </p:cNvSpPr>
            <p:nvPr/>
          </p:nvSpPr>
          <p:spPr bwMode="auto">
            <a:xfrm>
              <a:off x="1739" y="2418"/>
              <a:ext cx="71" cy="131"/>
            </a:xfrm>
            <a:custGeom>
              <a:avLst/>
              <a:gdLst>
                <a:gd name="T0" fmla="*/ 18 w 139"/>
                <a:gd name="T1" fmla="*/ 0 h 260"/>
                <a:gd name="T2" fmla="*/ 15 w 139"/>
                <a:gd name="T3" fmla="*/ 0 h 260"/>
                <a:gd name="T4" fmla="*/ 7 w 139"/>
                <a:gd name="T5" fmla="*/ 17 h 260"/>
                <a:gd name="T6" fmla="*/ 5 w 139"/>
                <a:gd name="T7" fmla="*/ 17 h 260"/>
                <a:gd name="T8" fmla="*/ 5 w 139"/>
                <a:gd name="T9" fmla="*/ 21 h 260"/>
                <a:gd name="T10" fmla="*/ 4 w 139"/>
                <a:gd name="T11" fmla="*/ 23 h 260"/>
                <a:gd name="T12" fmla="*/ 2 w 139"/>
                <a:gd name="T13" fmla="*/ 27 h 260"/>
                <a:gd name="T14" fmla="*/ 0 w 139"/>
                <a:gd name="T15" fmla="*/ 30 h 260"/>
                <a:gd name="T16" fmla="*/ 0 w 139"/>
                <a:gd name="T17" fmla="*/ 31 h 260"/>
                <a:gd name="T18" fmla="*/ 1 w 139"/>
                <a:gd name="T19" fmla="*/ 33 h 260"/>
                <a:gd name="T20" fmla="*/ 1 w 139"/>
                <a:gd name="T21" fmla="*/ 33 h 260"/>
                <a:gd name="T22" fmla="*/ 3 w 139"/>
                <a:gd name="T23" fmla="*/ 31 h 260"/>
                <a:gd name="T24" fmla="*/ 5 w 139"/>
                <a:gd name="T25" fmla="*/ 26 h 260"/>
                <a:gd name="T26" fmla="*/ 5 w 139"/>
                <a:gd name="T27" fmla="*/ 25 h 260"/>
                <a:gd name="T28" fmla="*/ 6 w 139"/>
                <a:gd name="T29" fmla="*/ 21 h 260"/>
                <a:gd name="T30" fmla="*/ 18 w 139"/>
                <a:gd name="T31" fmla="*/ 0 h 2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260">
                  <a:moveTo>
                    <a:pt x="139" y="0"/>
                  </a:moveTo>
                  <a:lnTo>
                    <a:pt x="111" y="0"/>
                  </a:lnTo>
                  <a:lnTo>
                    <a:pt x="49" y="133"/>
                  </a:lnTo>
                  <a:lnTo>
                    <a:pt x="39" y="134"/>
                  </a:lnTo>
                  <a:lnTo>
                    <a:pt x="35" y="163"/>
                  </a:lnTo>
                  <a:lnTo>
                    <a:pt x="25" y="179"/>
                  </a:lnTo>
                  <a:lnTo>
                    <a:pt x="9" y="211"/>
                  </a:lnTo>
                  <a:lnTo>
                    <a:pt x="0" y="236"/>
                  </a:lnTo>
                  <a:lnTo>
                    <a:pt x="0" y="240"/>
                  </a:lnTo>
                  <a:lnTo>
                    <a:pt x="4" y="260"/>
                  </a:lnTo>
                  <a:lnTo>
                    <a:pt x="6" y="259"/>
                  </a:lnTo>
                  <a:lnTo>
                    <a:pt x="19" y="244"/>
                  </a:lnTo>
                  <a:lnTo>
                    <a:pt x="33" y="206"/>
                  </a:lnTo>
                  <a:lnTo>
                    <a:pt x="36" y="194"/>
                  </a:lnTo>
                  <a:lnTo>
                    <a:pt x="42" y="161"/>
                  </a:lnTo>
                  <a:lnTo>
                    <a:pt x="139" y="0"/>
                  </a:lnTo>
                  <a:close/>
                </a:path>
              </a:pathLst>
            </a:custGeom>
            <a:solidFill>
              <a:srgbClr val="000000"/>
            </a:solidFill>
            <a:ln w="19050" cmpd="sng">
              <a:solidFill>
                <a:srgbClr val="000000"/>
              </a:solidFill>
              <a:round/>
              <a:headEnd/>
              <a:tailEnd/>
            </a:ln>
          </p:spPr>
          <p:txBody>
            <a:bodyPr/>
            <a:lstStyle/>
            <a:p>
              <a:endParaRPr lang="zh-CN" altLang="en-US"/>
            </a:p>
          </p:txBody>
        </p:sp>
        <p:sp>
          <p:nvSpPr>
            <p:cNvPr id="60438" name="Freeform 110"/>
            <p:cNvSpPr>
              <a:spLocks/>
            </p:cNvSpPr>
            <p:nvPr/>
          </p:nvSpPr>
          <p:spPr bwMode="auto">
            <a:xfrm>
              <a:off x="1749" y="2415"/>
              <a:ext cx="22" cy="71"/>
            </a:xfrm>
            <a:custGeom>
              <a:avLst/>
              <a:gdLst>
                <a:gd name="T0" fmla="*/ 3 w 46"/>
                <a:gd name="T1" fmla="*/ 0 h 137"/>
                <a:gd name="T2" fmla="*/ 2 w 46"/>
                <a:gd name="T3" fmla="*/ 1 h 137"/>
                <a:gd name="T4" fmla="*/ 0 w 46"/>
                <a:gd name="T5" fmla="*/ 4 h 137"/>
                <a:gd name="T6" fmla="*/ 2 w 46"/>
                <a:gd name="T7" fmla="*/ 4 h 137"/>
                <a:gd name="T8" fmla="*/ 2 w 46"/>
                <a:gd name="T9" fmla="*/ 4 h 137"/>
                <a:gd name="T10" fmla="*/ 3 w 46"/>
                <a:gd name="T11" fmla="*/ 6 h 137"/>
                <a:gd name="T12" fmla="*/ 3 w 46"/>
                <a:gd name="T13" fmla="*/ 9 h 137"/>
                <a:gd name="T14" fmla="*/ 3 w 46"/>
                <a:gd name="T15" fmla="*/ 14 h 137"/>
                <a:gd name="T16" fmla="*/ 3 w 46"/>
                <a:gd name="T17" fmla="*/ 15 h 137"/>
                <a:gd name="T18" fmla="*/ 2 w 46"/>
                <a:gd name="T19" fmla="*/ 19 h 137"/>
                <a:gd name="T20" fmla="*/ 3 w 46"/>
                <a:gd name="T21" fmla="*/ 19 h 137"/>
                <a:gd name="T22" fmla="*/ 4 w 46"/>
                <a:gd name="T23" fmla="*/ 16 h 137"/>
                <a:gd name="T24" fmla="*/ 5 w 46"/>
                <a:gd name="T25" fmla="*/ 10 h 137"/>
                <a:gd name="T26" fmla="*/ 5 w 46"/>
                <a:gd name="T27" fmla="*/ 6 h 137"/>
                <a:gd name="T28" fmla="*/ 5 w 46"/>
                <a:gd name="T29" fmla="*/ 4 h 137"/>
                <a:gd name="T30" fmla="*/ 5 w 46"/>
                <a:gd name="T31" fmla="*/ 2 h 137"/>
                <a:gd name="T32" fmla="*/ 3 w 46"/>
                <a:gd name="T33" fmla="*/ 0 h 1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 h="137">
                  <a:moveTo>
                    <a:pt x="31" y="0"/>
                  </a:moveTo>
                  <a:lnTo>
                    <a:pt x="16" y="6"/>
                  </a:lnTo>
                  <a:lnTo>
                    <a:pt x="0" y="26"/>
                  </a:lnTo>
                  <a:lnTo>
                    <a:pt x="20" y="28"/>
                  </a:lnTo>
                  <a:lnTo>
                    <a:pt x="32" y="44"/>
                  </a:lnTo>
                  <a:lnTo>
                    <a:pt x="31" y="64"/>
                  </a:lnTo>
                  <a:lnTo>
                    <a:pt x="27" y="100"/>
                  </a:lnTo>
                  <a:lnTo>
                    <a:pt x="26" y="104"/>
                  </a:lnTo>
                  <a:lnTo>
                    <a:pt x="22" y="137"/>
                  </a:lnTo>
                  <a:lnTo>
                    <a:pt x="32" y="136"/>
                  </a:lnTo>
                  <a:lnTo>
                    <a:pt x="36" y="110"/>
                  </a:lnTo>
                  <a:lnTo>
                    <a:pt x="42" y="72"/>
                  </a:lnTo>
                  <a:lnTo>
                    <a:pt x="45" y="45"/>
                  </a:lnTo>
                  <a:lnTo>
                    <a:pt x="46" y="25"/>
                  </a:lnTo>
                  <a:lnTo>
                    <a:pt x="44" y="12"/>
                  </a:lnTo>
                  <a:lnTo>
                    <a:pt x="31"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305263" name="Group 111"/>
          <p:cNvGrpSpPr>
            <a:grpSpLocks/>
          </p:cNvGrpSpPr>
          <p:nvPr/>
        </p:nvGrpSpPr>
        <p:grpSpPr bwMode="auto">
          <a:xfrm>
            <a:off x="3630613" y="2576513"/>
            <a:ext cx="763587" cy="365125"/>
            <a:chOff x="2214" y="2103"/>
            <a:chExt cx="443" cy="212"/>
          </a:xfrm>
        </p:grpSpPr>
        <p:sp>
          <p:nvSpPr>
            <p:cNvPr id="60428" name="Line 112"/>
            <p:cNvSpPr>
              <a:spLocks noChangeShapeType="1"/>
            </p:cNvSpPr>
            <p:nvPr/>
          </p:nvSpPr>
          <p:spPr bwMode="auto">
            <a:xfrm flipH="1">
              <a:off x="2214" y="2103"/>
              <a:ext cx="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0429" name="Freeform 113"/>
            <p:cNvSpPr>
              <a:spLocks/>
            </p:cNvSpPr>
            <p:nvPr/>
          </p:nvSpPr>
          <p:spPr bwMode="auto">
            <a:xfrm>
              <a:off x="2281" y="2103"/>
              <a:ext cx="68" cy="212"/>
            </a:xfrm>
            <a:custGeom>
              <a:avLst/>
              <a:gdLst>
                <a:gd name="T0" fmla="*/ 0 w 131"/>
                <a:gd name="T1" fmla="*/ 0 h 421"/>
                <a:gd name="T2" fmla="*/ 1 w 131"/>
                <a:gd name="T3" fmla="*/ 4 h 421"/>
                <a:gd name="T4" fmla="*/ 1 w 131"/>
                <a:gd name="T5" fmla="*/ 7 h 421"/>
                <a:gd name="T6" fmla="*/ 1 w 131"/>
                <a:gd name="T7" fmla="*/ 10 h 421"/>
                <a:gd name="T8" fmla="*/ 1 w 131"/>
                <a:gd name="T9" fmla="*/ 14 h 421"/>
                <a:gd name="T10" fmla="*/ 2 w 131"/>
                <a:gd name="T11" fmla="*/ 17 h 421"/>
                <a:gd name="T12" fmla="*/ 3 w 131"/>
                <a:gd name="T13" fmla="*/ 20 h 421"/>
                <a:gd name="T14" fmla="*/ 3 w 131"/>
                <a:gd name="T15" fmla="*/ 23 h 421"/>
                <a:gd name="T16" fmla="*/ 4 w 131"/>
                <a:gd name="T17" fmla="*/ 27 h 421"/>
                <a:gd name="T18" fmla="*/ 5 w 131"/>
                <a:gd name="T19" fmla="*/ 30 h 421"/>
                <a:gd name="T20" fmla="*/ 6 w 131"/>
                <a:gd name="T21" fmla="*/ 33 h 421"/>
                <a:gd name="T22" fmla="*/ 8 w 131"/>
                <a:gd name="T23" fmla="*/ 36 h 421"/>
                <a:gd name="T24" fmla="*/ 9 w 131"/>
                <a:gd name="T25" fmla="*/ 39 h 421"/>
                <a:gd name="T26" fmla="*/ 11 w 131"/>
                <a:gd name="T27" fmla="*/ 42 h 421"/>
                <a:gd name="T28" fmla="*/ 12 w 131"/>
                <a:gd name="T29" fmla="*/ 45 h 421"/>
                <a:gd name="T30" fmla="*/ 15 w 131"/>
                <a:gd name="T31" fmla="*/ 48 h 421"/>
                <a:gd name="T32" fmla="*/ 16 w 131"/>
                <a:gd name="T33" fmla="*/ 51 h 421"/>
                <a:gd name="T34" fmla="*/ 18 w 131"/>
                <a:gd name="T35" fmla="*/ 54 h 4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1" h="421">
                  <a:moveTo>
                    <a:pt x="0" y="0"/>
                  </a:moveTo>
                  <a:lnTo>
                    <a:pt x="1" y="26"/>
                  </a:lnTo>
                  <a:lnTo>
                    <a:pt x="2" y="52"/>
                  </a:lnTo>
                  <a:lnTo>
                    <a:pt x="4" y="79"/>
                  </a:lnTo>
                  <a:lnTo>
                    <a:pt x="7" y="105"/>
                  </a:lnTo>
                  <a:lnTo>
                    <a:pt x="11" y="131"/>
                  </a:lnTo>
                  <a:lnTo>
                    <a:pt x="17" y="157"/>
                  </a:lnTo>
                  <a:lnTo>
                    <a:pt x="23" y="182"/>
                  </a:lnTo>
                  <a:lnTo>
                    <a:pt x="29" y="208"/>
                  </a:lnTo>
                  <a:lnTo>
                    <a:pt x="37" y="232"/>
                  </a:lnTo>
                  <a:lnTo>
                    <a:pt x="47" y="258"/>
                  </a:lnTo>
                  <a:lnTo>
                    <a:pt x="55" y="282"/>
                  </a:lnTo>
                  <a:lnTo>
                    <a:pt x="66" y="307"/>
                  </a:lnTo>
                  <a:lnTo>
                    <a:pt x="77" y="330"/>
                  </a:lnTo>
                  <a:lnTo>
                    <a:pt x="89" y="354"/>
                  </a:lnTo>
                  <a:lnTo>
                    <a:pt x="102" y="376"/>
                  </a:lnTo>
                  <a:lnTo>
                    <a:pt x="116" y="399"/>
                  </a:lnTo>
                  <a:lnTo>
                    <a:pt x="131" y="4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0430" name="Freeform 114"/>
            <p:cNvSpPr>
              <a:spLocks/>
            </p:cNvSpPr>
            <p:nvPr/>
          </p:nvSpPr>
          <p:spPr bwMode="auto">
            <a:xfrm>
              <a:off x="2374" y="2241"/>
              <a:ext cx="28" cy="18"/>
            </a:xfrm>
            <a:custGeom>
              <a:avLst/>
              <a:gdLst>
                <a:gd name="T0" fmla="*/ 1 w 56"/>
                <a:gd name="T1" fmla="*/ 0 h 37"/>
                <a:gd name="T2" fmla="*/ 0 w 56"/>
                <a:gd name="T3" fmla="*/ 2 h 37"/>
                <a:gd name="T4" fmla="*/ 1 w 56"/>
                <a:gd name="T5" fmla="*/ 3 h 37"/>
                <a:gd name="T6" fmla="*/ 4 w 56"/>
                <a:gd name="T7" fmla="*/ 4 h 37"/>
                <a:gd name="T8" fmla="*/ 5 w 56"/>
                <a:gd name="T9" fmla="*/ 4 h 37"/>
                <a:gd name="T10" fmla="*/ 7 w 56"/>
                <a:gd name="T11" fmla="*/ 3 h 37"/>
                <a:gd name="T12" fmla="*/ 4 w 56"/>
                <a:gd name="T13" fmla="*/ 3 h 37"/>
                <a:gd name="T14" fmla="*/ 2 w 56"/>
                <a:gd name="T15" fmla="*/ 2 h 37"/>
                <a:gd name="T16" fmla="*/ 1 w 56"/>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 h="37">
                  <a:moveTo>
                    <a:pt x="5" y="0"/>
                  </a:moveTo>
                  <a:lnTo>
                    <a:pt x="0" y="17"/>
                  </a:lnTo>
                  <a:lnTo>
                    <a:pt x="7" y="30"/>
                  </a:lnTo>
                  <a:lnTo>
                    <a:pt x="25" y="37"/>
                  </a:lnTo>
                  <a:lnTo>
                    <a:pt x="34" y="37"/>
                  </a:lnTo>
                  <a:lnTo>
                    <a:pt x="56" y="29"/>
                  </a:lnTo>
                  <a:lnTo>
                    <a:pt x="28" y="24"/>
                  </a:lnTo>
                  <a:lnTo>
                    <a:pt x="15" y="20"/>
                  </a:lnTo>
                  <a:lnTo>
                    <a:pt x="5" y="0"/>
                  </a:lnTo>
                  <a:close/>
                </a:path>
              </a:pathLst>
            </a:custGeom>
            <a:solidFill>
              <a:srgbClr val="000000"/>
            </a:solidFill>
            <a:ln w="19050" cmpd="sng">
              <a:solidFill>
                <a:srgbClr val="000000"/>
              </a:solidFill>
              <a:round/>
              <a:headEnd/>
              <a:tailEnd/>
            </a:ln>
          </p:spPr>
          <p:txBody>
            <a:bodyPr/>
            <a:lstStyle/>
            <a:p>
              <a:endParaRPr lang="zh-CN" altLang="en-US"/>
            </a:p>
          </p:txBody>
        </p:sp>
        <p:sp>
          <p:nvSpPr>
            <p:cNvPr id="60431" name="Freeform 115"/>
            <p:cNvSpPr>
              <a:spLocks/>
            </p:cNvSpPr>
            <p:nvPr/>
          </p:nvSpPr>
          <p:spPr bwMode="auto">
            <a:xfrm>
              <a:off x="2388" y="2177"/>
              <a:ext cx="42" cy="78"/>
            </a:xfrm>
            <a:custGeom>
              <a:avLst/>
              <a:gdLst>
                <a:gd name="T0" fmla="*/ 8 w 83"/>
                <a:gd name="T1" fmla="*/ 0 h 151"/>
                <a:gd name="T2" fmla="*/ 7 w 83"/>
                <a:gd name="T3" fmla="*/ 1 h 151"/>
                <a:gd name="T4" fmla="*/ 7 w 83"/>
                <a:gd name="T5" fmla="*/ 2 h 151"/>
                <a:gd name="T6" fmla="*/ 8 w 83"/>
                <a:gd name="T7" fmla="*/ 6 h 151"/>
                <a:gd name="T8" fmla="*/ 8 w 83"/>
                <a:gd name="T9" fmla="*/ 7 h 151"/>
                <a:gd name="T10" fmla="*/ 7 w 83"/>
                <a:gd name="T11" fmla="*/ 11 h 151"/>
                <a:gd name="T12" fmla="*/ 6 w 83"/>
                <a:gd name="T13" fmla="*/ 13 h 151"/>
                <a:gd name="T14" fmla="*/ 4 w 83"/>
                <a:gd name="T15" fmla="*/ 18 h 151"/>
                <a:gd name="T16" fmla="*/ 3 w 83"/>
                <a:gd name="T17" fmla="*/ 19 h 151"/>
                <a:gd name="T18" fmla="*/ 0 w 83"/>
                <a:gd name="T19" fmla="*/ 20 h 151"/>
                <a:gd name="T20" fmla="*/ 4 w 83"/>
                <a:gd name="T21" fmla="*/ 21 h 151"/>
                <a:gd name="T22" fmla="*/ 5 w 83"/>
                <a:gd name="T23" fmla="*/ 20 h 151"/>
                <a:gd name="T24" fmla="*/ 8 w 83"/>
                <a:gd name="T25" fmla="*/ 17 h 151"/>
                <a:gd name="T26" fmla="*/ 9 w 83"/>
                <a:gd name="T27" fmla="*/ 14 h 151"/>
                <a:gd name="T28" fmla="*/ 10 w 83"/>
                <a:gd name="T29" fmla="*/ 10 h 151"/>
                <a:gd name="T30" fmla="*/ 10 w 83"/>
                <a:gd name="T31" fmla="*/ 10 h 151"/>
                <a:gd name="T32" fmla="*/ 11 w 83"/>
                <a:gd name="T33" fmla="*/ 6 h 151"/>
                <a:gd name="T34" fmla="*/ 10 w 83"/>
                <a:gd name="T35" fmla="*/ 3 h 151"/>
                <a:gd name="T36" fmla="*/ 8 w 83"/>
                <a:gd name="T37" fmla="*/ 0 h 1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3" h="151">
                  <a:moveTo>
                    <a:pt x="63" y="0"/>
                  </a:moveTo>
                  <a:lnTo>
                    <a:pt x="52" y="7"/>
                  </a:lnTo>
                  <a:lnTo>
                    <a:pt x="54" y="12"/>
                  </a:lnTo>
                  <a:lnTo>
                    <a:pt x="57" y="40"/>
                  </a:lnTo>
                  <a:lnTo>
                    <a:pt x="57" y="52"/>
                  </a:lnTo>
                  <a:lnTo>
                    <a:pt x="52" y="82"/>
                  </a:lnTo>
                  <a:lnTo>
                    <a:pt x="45" y="99"/>
                  </a:lnTo>
                  <a:lnTo>
                    <a:pt x="30" y="128"/>
                  </a:lnTo>
                  <a:lnTo>
                    <a:pt x="22" y="138"/>
                  </a:lnTo>
                  <a:lnTo>
                    <a:pt x="0" y="146"/>
                  </a:lnTo>
                  <a:lnTo>
                    <a:pt x="28" y="151"/>
                  </a:lnTo>
                  <a:lnTo>
                    <a:pt x="36" y="144"/>
                  </a:lnTo>
                  <a:lnTo>
                    <a:pt x="57" y="120"/>
                  </a:lnTo>
                  <a:lnTo>
                    <a:pt x="67" y="104"/>
                  </a:lnTo>
                  <a:lnTo>
                    <a:pt x="78" y="72"/>
                  </a:lnTo>
                  <a:lnTo>
                    <a:pt x="79" y="70"/>
                  </a:lnTo>
                  <a:lnTo>
                    <a:pt x="83" y="41"/>
                  </a:lnTo>
                  <a:lnTo>
                    <a:pt x="77" y="17"/>
                  </a:lnTo>
                  <a:lnTo>
                    <a:pt x="63" y="0"/>
                  </a:lnTo>
                  <a:close/>
                </a:path>
              </a:pathLst>
            </a:custGeom>
            <a:solidFill>
              <a:srgbClr val="000000"/>
            </a:solidFill>
            <a:ln w="19050" cmpd="sng">
              <a:solidFill>
                <a:srgbClr val="000000"/>
              </a:solidFill>
              <a:round/>
              <a:headEnd/>
              <a:tailEnd/>
            </a:ln>
          </p:spPr>
          <p:txBody>
            <a:bodyPr/>
            <a:lstStyle/>
            <a:p>
              <a:endParaRPr lang="zh-CN" altLang="en-US"/>
            </a:p>
          </p:txBody>
        </p:sp>
        <p:sp>
          <p:nvSpPr>
            <p:cNvPr id="60432" name="Freeform 116"/>
            <p:cNvSpPr>
              <a:spLocks/>
            </p:cNvSpPr>
            <p:nvPr/>
          </p:nvSpPr>
          <p:spPr bwMode="auto">
            <a:xfrm>
              <a:off x="2402" y="2174"/>
              <a:ext cx="21" cy="10"/>
            </a:xfrm>
            <a:custGeom>
              <a:avLst/>
              <a:gdLst>
                <a:gd name="T0" fmla="*/ 1 w 44"/>
                <a:gd name="T1" fmla="*/ 0 h 19"/>
                <a:gd name="T2" fmla="*/ 0 w 44"/>
                <a:gd name="T3" fmla="*/ 1 h 19"/>
                <a:gd name="T4" fmla="*/ 1 w 44"/>
                <a:gd name="T5" fmla="*/ 3 h 19"/>
                <a:gd name="T6" fmla="*/ 3 w 44"/>
                <a:gd name="T7" fmla="*/ 2 h 19"/>
                <a:gd name="T8" fmla="*/ 4 w 44"/>
                <a:gd name="T9" fmla="*/ 2 h 19"/>
                <a:gd name="T10" fmla="*/ 5 w 44"/>
                <a:gd name="T11" fmla="*/ 1 h 19"/>
                <a:gd name="T12" fmla="*/ 3 w 44"/>
                <a:gd name="T13" fmla="*/ 1 h 19"/>
                <a:gd name="T14" fmla="*/ 1 w 44"/>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4" h="19">
                  <a:moveTo>
                    <a:pt x="14" y="0"/>
                  </a:moveTo>
                  <a:lnTo>
                    <a:pt x="0" y="8"/>
                  </a:lnTo>
                  <a:lnTo>
                    <a:pt x="11" y="19"/>
                  </a:lnTo>
                  <a:lnTo>
                    <a:pt x="26" y="16"/>
                  </a:lnTo>
                  <a:lnTo>
                    <a:pt x="37" y="9"/>
                  </a:lnTo>
                  <a:lnTo>
                    <a:pt x="44" y="4"/>
                  </a:lnTo>
                  <a:lnTo>
                    <a:pt x="30" y="4"/>
                  </a:lnTo>
                  <a:lnTo>
                    <a:pt x="14" y="0"/>
                  </a:lnTo>
                  <a:close/>
                </a:path>
              </a:pathLst>
            </a:custGeom>
            <a:solidFill>
              <a:srgbClr val="000000"/>
            </a:solidFill>
            <a:ln w="19050" cmpd="sng">
              <a:solidFill>
                <a:srgbClr val="000000"/>
              </a:solidFill>
              <a:round/>
              <a:headEnd/>
              <a:tailEnd/>
            </a:ln>
          </p:spPr>
          <p:txBody>
            <a:bodyPr/>
            <a:lstStyle/>
            <a:p>
              <a:endParaRPr lang="zh-CN" altLang="en-US"/>
            </a:p>
          </p:txBody>
        </p:sp>
        <p:sp>
          <p:nvSpPr>
            <p:cNvPr id="60433" name="Freeform 117"/>
            <p:cNvSpPr>
              <a:spLocks/>
            </p:cNvSpPr>
            <p:nvPr/>
          </p:nvSpPr>
          <p:spPr bwMode="auto">
            <a:xfrm>
              <a:off x="2349" y="2124"/>
              <a:ext cx="74" cy="174"/>
            </a:xfrm>
            <a:custGeom>
              <a:avLst/>
              <a:gdLst>
                <a:gd name="T0" fmla="*/ 15 w 147"/>
                <a:gd name="T1" fmla="*/ 0 h 344"/>
                <a:gd name="T2" fmla="*/ 15 w 147"/>
                <a:gd name="T3" fmla="*/ 1 h 344"/>
                <a:gd name="T4" fmla="*/ 12 w 147"/>
                <a:gd name="T5" fmla="*/ 4 h 344"/>
                <a:gd name="T6" fmla="*/ 11 w 147"/>
                <a:gd name="T7" fmla="*/ 6 h 344"/>
                <a:gd name="T8" fmla="*/ 10 w 147"/>
                <a:gd name="T9" fmla="*/ 10 h 344"/>
                <a:gd name="T10" fmla="*/ 3 w 147"/>
                <a:gd name="T11" fmla="*/ 37 h 344"/>
                <a:gd name="T12" fmla="*/ 2 w 147"/>
                <a:gd name="T13" fmla="*/ 40 h 344"/>
                <a:gd name="T14" fmla="*/ 0 w 147"/>
                <a:gd name="T15" fmla="*/ 45 h 344"/>
                <a:gd name="T16" fmla="*/ 3 w 147"/>
                <a:gd name="T17" fmla="*/ 45 h 344"/>
                <a:gd name="T18" fmla="*/ 3 w 147"/>
                <a:gd name="T19" fmla="*/ 45 h 344"/>
                <a:gd name="T20" fmla="*/ 5 w 147"/>
                <a:gd name="T21" fmla="*/ 40 h 344"/>
                <a:gd name="T22" fmla="*/ 6 w 147"/>
                <a:gd name="T23" fmla="*/ 36 h 344"/>
                <a:gd name="T24" fmla="*/ 7 w 147"/>
                <a:gd name="T25" fmla="*/ 32 h 344"/>
                <a:gd name="T26" fmla="*/ 8 w 147"/>
                <a:gd name="T27" fmla="*/ 29 h 344"/>
                <a:gd name="T28" fmla="*/ 13 w 147"/>
                <a:gd name="T29" fmla="*/ 8 h 344"/>
                <a:gd name="T30" fmla="*/ 13 w 147"/>
                <a:gd name="T31" fmla="*/ 8 h 344"/>
                <a:gd name="T32" fmla="*/ 15 w 147"/>
                <a:gd name="T33" fmla="*/ 4 h 344"/>
                <a:gd name="T34" fmla="*/ 16 w 147"/>
                <a:gd name="T35" fmla="*/ 2 h 344"/>
                <a:gd name="T36" fmla="*/ 19 w 147"/>
                <a:gd name="T37" fmla="*/ 1 h 344"/>
                <a:gd name="T38" fmla="*/ 15 w 147"/>
                <a:gd name="T39" fmla="*/ 0 h 3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47" h="344">
                  <a:moveTo>
                    <a:pt x="117" y="0"/>
                  </a:moveTo>
                  <a:lnTo>
                    <a:pt x="113" y="4"/>
                  </a:lnTo>
                  <a:lnTo>
                    <a:pt x="93" y="29"/>
                  </a:lnTo>
                  <a:lnTo>
                    <a:pt x="87" y="41"/>
                  </a:lnTo>
                  <a:lnTo>
                    <a:pt x="76" y="77"/>
                  </a:lnTo>
                  <a:lnTo>
                    <a:pt x="20" y="285"/>
                  </a:lnTo>
                  <a:lnTo>
                    <a:pt x="12" y="311"/>
                  </a:lnTo>
                  <a:lnTo>
                    <a:pt x="0" y="344"/>
                  </a:lnTo>
                  <a:lnTo>
                    <a:pt x="22" y="344"/>
                  </a:lnTo>
                  <a:lnTo>
                    <a:pt x="34" y="315"/>
                  </a:lnTo>
                  <a:lnTo>
                    <a:pt x="43" y="281"/>
                  </a:lnTo>
                  <a:lnTo>
                    <a:pt x="53" y="245"/>
                  </a:lnTo>
                  <a:lnTo>
                    <a:pt x="58" y="228"/>
                  </a:lnTo>
                  <a:lnTo>
                    <a:pt x="102" y="62"/>
                  </a:lnTo>
                  <a:lnTo>
                    <a:pt x="103" y="57"/>
                  </a:lnTo>
                  <a:lnTo>
                    <a:pt x="114" y="28"/>
                  </a:lnTo>
                  <a:lnTo>
                    <a:pt x="128" y="10"/>
                  </a:lnTo>
                  <a:lnTo>
                    <a:pt x="147" y="1"/>
                  </a:lnTo>
                  <a:lnTo>
                    <a:pt x="117" y="0"/>
                  </a:lnTo>
                  <a:close/>
                </a:path>
              </a:pathLst>
            </a:custGeom>
            <a:solidFill>
              <a:srgbClr val="000000"/>
            </a:solidFill>
            <a:ln w="19050" cmpd="sng">
              <a:solidFill>
                <a:srgbClr val="000000"/>
              </a:solidFill>
              <a:round/>
              <a:headEnd/>
              <a:tailEnd/>
            </a:ln>
          </p:spPr>
          <p:txBody>
            <a:bodyPr/>
            <a:lstStyle/>
            <a:p>
              <a:endParaRPr lang="zh-CN" altLang="en-US"/>
            </a:p>
          </p:txBody>
        </p:sp>
        <p:sp>
          <p:nvSpPr>
            <p:cNvPr id="60434" name="Freeform 118"/>
            <p:cNvSpPr>
              <a:spLocks/>
            </p:cNvSpPr>
            <p:nvPr/>
          </p:nvSpPr>
          <p:spPr bwMode="auto">
            <a:xfrm>
              <a:off x="2405" y="2117"/>
              <a:ext cx="36" cy="57"/>
            </a:xfrm>
            <a:custGeom>
              <a:avLst/>
              <a:gdLst>
                <a:gd name="T0" fmla="*/ 5 w 69"/>
                <a:gd name="T1" fmla="*/ 0 h 113"/>
                <a:gd name="T2" fmla="*/ 3 w 69"/>
                <a:gd name="T3" fmla="*/ 1 h 113"/>
                <a:gd name="T4" fmla="*/ 0 w 69"/>
                <a:gd name="T5" fmla="*/ 2 h 113"/>
                <a:gd name="T6" fmla="*/ 4 w 69"/>
                <a:gd name="T7" fmla="*/ 2 h 113"/>
                <a:gd name="T8" fmla="*/ 4 w 69"/>
                <a:gd name="T9" fmla="*/ 2 h 113"/>
                <a:gd name="T10" fmla="*/ 7 w 69"/>
                <a:gd name="T11" fmla="*/ 4 h 113"/>
                <a:gd name="T12" fmla="*/ 7 w 69"/>
                <a:gd name="T13" fmla="*/ 4 h 113"/>
                <a:gd name="T14" fmla="*/ 6 w 69"/>
                <a:gd name="T15" fmla="*/ 8 h 113"/>
                <a:gd name="T16" fmla="*/ 5 w 69"/>
                <a:gd name="T17" fmla="*/ 11 h 113"/>
                <a:gd name="T18" fmla="*/ 3 w 69"/>
                <a:gd name="T19" fmla="*/ 15 h 113"/>
                <a:gd name="T20" fmla="*/ 5 w 69"/>
                <a:gd name="T21" fmla="*/ 15 h 113"/>
                <a:gd name="T22" fmla="*/ 8 w 69"/>
                <a:gd name="T23" fmla="*/ 12 h 113"/>
                <a:gd name="T24" fmla="*/ 9 w 69"/>
                <a:gd name="T25" fmla="*/ 8 h 113"/>
                <a:gd name="T26" fmla="*/ 10 w 69"/>
                <a:gd name="T27" fmla="*/ 5 h 113"/>
                <a:gd name="T28" fmla="*/ 9 w 69"/>
                <a:gd name="T29" fmla="*/ 2 h 113"/>
                <a:gd name="T30" fmla="*/ 8 w 69"/>
                <a:gd name="T31" fmla="*/ 1 h 113"/>
                <a:gd name="T32" fmla="*/ 5 w 69"/>
                <a:gd name="T33" fmla="*/ 0 h 1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9" h="113">
                  <a:moveTo>
                    <a:pt x="33" y="0"/>
                  </a:moveTo>
                  <a:lnTo>
                    <a:pt x="22" y="1"/>
                  </a:lnTo>
                  <a:lnTo>
                    <a:pt x="0" y="12"/>
                  </a:lnTo>
                  <a:lnTo>
                    <a:pt x="30" y="13"/>
                  </a:lnTo>
                  <a:lnTo>
                    <a:pt x="31" y="13"/>
                  </a:lnTo>
                  <a:lnTo>
                    <a:pt x="46" y="26"/>
                  </a:lnTo>
                  <a:lnTo>
                    <a:pt x="47" y="32"/>
                  </a:lnTo>
                  <a:lnTo>
                    <a:pt x="43" y="63"/>
                  </a:lnTo>
                  <a:lnTo>
                    <a:pt x="36" y="84"/>
                  </a:lnTo>
                  <a:lnTo>
                    <a:pt x="20" y="113"/>
                  </a:lnTo>
                  <a:lnTo>
                    <a:pt x="34" y="113"/>
                  </a:lnTo>
                  <a:lnTo>
                    <a:pt x="54" y="90"/>
                  </a:lnTo>
                  <a:lnTo>
                    <a:pt x="66" y="62"/>
                  </a:lnTo>
                  <a:lnTo>
                    <a:pt x="69" y="40"/>
                  </a:lnTo>
                  <a:lnTo>
                    <a:pt x="64" y="16"/>
                  </a:lnTo>
                  <a:lnTo>
                    <a:pt x="53" y="6"/>
                  </a:lnTo>
                  <a:lnTo>
                    <a:pt x="33" y="0"/>
                  </a:lnTo>
                  <a:close/>
                </a:path>
              </a:pathLst>
            </a:custGeom>
            <a:solidFill>
              <a:srgbClr val="000000"/>
            </a:solidFill>
            <a:ln w="19050" cmpd="sng">
              <a:solidFill>
                <a:srgbClr val="000000"/>
              </a:solidFill>
              <a:round/>
              <a:headEnd/>
              <a:tailEnd/>
            </a:ln>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2" fill="hold" grpId="0" nodeType="clickEffect">
                                  <p:stCondLst>
                                    <p:cond delay="0"/>
                                  </p:stCondLst>
                                  <p:childTnLst>
                                    <p:set>
                                      <p:cBhvr>
                                        <p:cTn id="6" dur="1" fill="hold">
                                          <p:stCondLst>
                                            <p:cond delay="0"/>
                                          </p:stCondLst>
                                        </p:cTn>
                                        <p:tgtEl>
                                          <p:spTgt spid="305181"/>
                                        </p:tgtEl>
                                        <p:attrNameLst>
                                          <p:attrName>style.visibility</p:attrName>
                                        </p:attrNameLst>
                                      </p:cBhvr>
                                      <p:to>
                                        <p:strVal val="visible"/>
                                      </p:to>
                                    </p:set>
                                    <p:anim calcmode="lin" valueType="num">
                                      <p:cBhvr>
                                        <p:cTn id="7" dur="500" fill="hold"/>
                                        <p:tgtEl>
                                          <p:spTgt spid="305181"/>
                                        </p:tgtEl>
                                        <p:attrNameLst>
                                          <p:attrName>ppt_x</p:attrName>
                                        </p:attrNameLst>
                                      </p:cBhvr>
                                      <p:tavLst>
                                        <p:tav tm="0">
                                          <p:val>
                                            <p:strVal val="#ppt_x+#ppt_w/2"/>
                                          </p:val>
                                        </p:tav>
                                        <p:tav tm="100000">
                                          <p:val>
                                            <p:strVal val="#ppt_x"/>
                                          </p:val>
                                        </p:tav>
                                      </p:tavLst>
                                    </p:anim>
                                    <p:anim calcmode="lin" valueType="num">
                                      <p:cBhvr>
                                        <p:cTn id="8" dur="500" fill="hold"/>
                                        <p:tgtEl>
                                          <p:spTgt spid="305181"/>
                                        </p:tgtEl>
                                        <p:attrNameLst>
                                          <p:attrName>ppt_y</p:attrName>
                                        </p:attrNameLst>
                                      </p:cBhvr>
                                      <p:tavLst>
                                        <p:tav tm="0">
                                          <p:val>
                                            <p:strVal val="#ppt_y"/>
                                          </p:val>
                                        </p:tav>
                                        <p:tav tm="100000">
                                          <p:val>
                                            <p:strVal val="#ppt_y"/>
                                          </p:val>
                                        </p:tav>
                                      </p:tavLst>
                                    </p:anim>
                                    <p:anim calcmode="lin" valueType="num">
                                      <p:cBhvr>
                                        <p:cTn id="9" dur="500" fill="hold"/>
                                        <p:tgtEl>
                                          <p:spTgt spid="305181"/>
                                        </p:tgtEl>
                                        <p:attrNameLst>
                                          <p:attrName>ppt_w</p:attrName>
                                        </p:attrNameLst>
                                      </p:cBhvr>
                                      <p:tavLst>
                                        <p:tav tm="0">
                                          <p:val>
                                            <p:fltVal val="0"/>
                                          </p:val>
                                        </p:tav>
                                        <p:tav tm="100000">
                                          <p:val>
                                            <p:strVal val="#ppt_w"/>
                                          </p:val>
                                        </p:tav>
                                      </p:tavLst>
                                    </p:anim>
                                    <p:anim calcmode="lin" valueType="num">
                                      <p:cBhvr>
                                        <p:cTn id="10" dur="500" fill="hold"/>
                                        <p:tgtEl>
                                          <p:spTgt spid="305181"/>
                                        </p:tgtEl>
                                        <p:attrNameLst>
                                          <p:attrName>ppt_h</p:attrName>
                                        </p:attrNameLst>
                                      </p:cBhvr>
                                      <p:tavLst>
                                        <p:tav tm="0">
                                          <p:val>
                                            <p:strVal val="#ppt_h"/>
                                          </p:val>
                                        </p:tav>
                                        <p:tav tm="100000">
                                          <p:val>
                                            <p:strVal val="#ppt_h"/>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12" presetClass="entr" presetSubtype="8" fill="hold" grpId="0" nodeType="clickEffect">
                                  <p:stCondLst>
                                    <p:cond delay="0"/>
                                  </p:stCondLst>
                                  <p:childTnLst>
                                    <p:set>
                                      <p:cBhvr>
                                        <p:cTn id="14" dur="1" fill="hold">
                                          <p:stCondLst>
                                            <p:cond delay="0"/>
                                          </p:stCondLst>
                                        </p:cTn>
                                        <p:tgtEl>
                                          <p:spTgt spid="305180"/>
                                        </p:tgtEl>
                                        <p:attrNameLst>
                                          <p:attrName>style.visibility</p:attrName>
                                        </p:attrNameLst>
                                      </p:cBhvr>
                                      <p:to>
                                        <p:strVal val="visible"/>
                                      </p:to>
                                    </p:set>
                                    <p:animEffect transition="in" filter="slide(fromLeft)">
                                      <p:cBhvr>
                                        <p:cTn id="15" dur="500"/>
                                        <p:tgtEl>
                                          <p:spTgt spid="305180"/>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ntr" presetSubtype="32" fill="hold" grpId="0" nodeType="clickEffect">
                                  <p:stCondLst>
                                    <p:cond delay="0"/>
                                  </p:stCondLst>
                                  <p:childTnLst>
                                    <p:set>
                                      <p:cBhvr>
                                        <p:cTn id="19" dur="1" fill="hold">
                                          <p:stCondLst>
                                            <p:cond delay="0"/>
                                          </p:stCondLst>
                                        </p:cTn>
                                        <p:tgtEl>
                                          <p:spTgt spid="305178"/>
                                        </p:tgtEl>
                                        <p:attrNameLst>
                                          <p:attrName>style.visibility</p:attrName>
                                        </p:attrNameLst>
                                      </p:cBhvr>
                                      <p:to>
                                        <p:strVal val="visible"/>
                                      </p:to>
                                    </p:set>
                                    <p:animEffect transition="in" filter="box(out)">
                                      <p:cBhvr>
                                        <p:cTn id="20" dur="500"/>
                                        <p:tgtEl>
                                          <p:spTgt spid="305178"/>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305179"/>
                                        </p:tgtEl>
                                        <p:attrNameLst>
                                          <p:attrName>style.visibility</p:attrName>
                                        </p:attrNameLst>
                                      </p:cBhvr>
                                      <p:to>
                                        <p:strVal val="visible"/>
                                      </p:to>
                                    </p:set>
                                    <p:anim calcmode="lin" valueType="num">
                                      <p:cBhvr additive="base">
                                        <p:cTn id="25" dur="500" fill="hold"/>
                                        <p:tgtEl>
                                          <p:spTgt spid="305179"/>
                                        </p:tgtEl>
                                        <p:attrNameLst>
                                          <p:attrName>ppt_x</p:attrName>
                                        </p:attrNameLst>
                                      </p:cBhvr>
                                      <p:tavLst>
                                        <p:tav tm="0">
                                          <p:val>
                                            <p:strVal val="1+#ppt_w/2"/>
                                          </p:val>
                                        </p:tav>
                                        <p:tav tm="100000">
                                          <p:val>
                                            <p:strVal val="#ppt_x"/>
                                          </p:val>
                                        </p:tav>
                                      </p:tavLst>
                                    </p:anim>
                                    <p:anim calcmode="lin" valueType="num">
                                      <p:cBhvr additive="base">
                                        <p:cTn id="26" dur="500" fill="hold"/>
                                        <p:tgtEl>
                                          <p:spTgt spid="305179"/>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05263"/>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05258"/>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3" presetClass="entr" presetSubtype="5" fill="hold" grpId="0" nodeType="clickEffect">
                                  <p:stCondLst>
                                    <p:cond delay="0"/>
                                  </p:stCondLst>
                                  <p:iterate type="lt">
                                    <p:tmPct val="100000"/>
                                  </p:iterate>
                                  <p:childTnLst>
                                    <p:set>
                                      <p:cBhvr>
                                        <p:cTn id="38" dur="1" fill="hold">
                                          <p:stCondLst>
                                            <p:cond delay="0"/>
                                          </p:stCondLst>
                                        </p:cTn>
                                        <p:tgtEl>
                                          <p:spTgt spid="305182"/>
                                        </p:tgtEl>
                                        <p:attrNameLst>
                                          <p:attrName>style.visibility</p:attrName>
                                        </p:attrNameLst>
                                      </p:cBhvr>
                                      <p:to>
                                        <p:strVal val="visible"/>
                                      </p:to>
                                    </p:set>
                                    <p:animEffect transition="in" filter="blinds(vertical)">
                                      <p:cBhvr>
                                        <p:cTn id="39" dur="75"/>
                                        <p:tgtEl>
                                          <p:spTgt spid="305182"/>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1" fill="hold" grpId="0" nodeType="clickEffect">
                                  <p:stCondLst>
                                    <p:cond delay="0"/>
                                  </p:stCondLst>
                                  <p:childTnLst>
                                    <p:set>
                                      <p:cBhvr>
                                        <p:cTn id="43" dur="1" fill="hold">
                                          <p:stCondLst>
                                            <p:cond delay="0"/>
                                          </p:stCondLst>
                                        </p:cTn>
                                        <p:tgtEl>
                                          <p:spTgt spid="305183">
                                            <p:txEl>
                                              <p:pRg st="0" end="0"/>
                                            </p:txEl>
                                          </p:spTgt>
                                        </p:tgtEl>
                                        <p:attrNameLst>
                                          <p:attrName>style.visibility</p:attrName>
                                        </p:attrNameLst>
                                      </p:cBhvr>
                                      <p:to>
                                        <p:strVal val="visible"/>
                                      </p:to>
                                    </p:set>
                                    <p:animEffect transition="in" filter="wipe(up)">
                                      <p:cBhvr>
                                        <p:cTn id="44" dur="500"/>
                                        <p:tgtEl>
                                          <p:spTgt spid="305183">
                                            <p:txEl>
                                              <p:pRg st="0" end="0"/>
                                            </p:txEl>
                                          </p:spTgt>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1" fill="hold" grpId="0" nodeType="clickEffect">
                                  <p:stCondLst>
                                    <p:cond delay="0"/>
                                  </p:stCondLst>
                                  <p:childTnLst>
                                    <p:set>
                                      <p:cBhvr>
                                        <p:cTn id="48" dur="1" fill="hold">
                                          <p:stCondLst>
                                            <p:cond delay="0"/>
                                          </p:stCondLst>
                                        </p:cTn>
                                        <p:tgtEl>
                                          <p:spTgt spid="305184">
                                            <p:txEl>
                                              <p:pRg st="0" end="0"/>
                                            </p:txEl>
                                          </p:spTgt>
                                        </p:tgtEl>
                                        <p:attrNameLst>
                                          <p:attrName>style.visibility</p:attrName>
                                        </p:attrNameLst>
                                      </p:cBhvr>
                                      <p:to>
                                        <p:strVal val="visible"/>
                                      </p:to>
                                    </p:set>
                                    <p:animEffect transition="in" filter="wipe(up)">
                                      <p:cBhvr>
                                        <p:cTn id="49" dur="500"/>
                                        <p:tgtEl>
                                          <p:spTgt spid="3051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5178" grpId="0" animBg="1" autoUpdateAnimBg="0"/>
      <p:bldP spid="305179" grpId="0" animBg="1" autoUpdateAnimBg="0"/>
      <p:bldP spid="305180" grpId="0" animBg="1" autoUpdateAnimBg="0"/>
      <p:bldP spid="305181" grpId="0" animBg="1" autoUpdateAnimBg="0"/>
      <p:bldP spid="305182" grpId="0" autoUpdateAnimBg="0"/>
      <p:bldP spid="305183" grpId="0" build="p" autoUpdateAnimBg="0"/>
      <p:bldP spid="305184" grpId="0" build="p"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6190" name="Rectangle 14"/>
          <p:cNvSpPr>
            <a:spLocks noGrp="1" noChangeArrowheads="1"/>
          </p:cNvSpPr>
          <p:nvPr>
            <p:ph type="title"/>
          </p:nvPr>
        </p:nvSpPr>
        <p:spPr>
          <a:xfrm>
            <a:off x="6553200" y="76200"/>
            <a:ext cx="2590800"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r>
              <a:rPr lang="en-US" altLang="zh-CN" sz="3600" b="1" smtClean="0">
                <a:solidFill>
                  <a:schemeClr val="tx1"/>
                </a:solidFill>
              </a:rPr>
              <a:t> </a:t>
            </a:r>
            <a:r>
              <a:rPr lang="en-US" altLang="zh-CN" sz="3600" b="1" smtClean="0">
                <a:solidFill>
                  <a:srgbClr val="FF0000"/>
                </a:solidFill>
                <a:latin typeface="黑体" pitchFamily="2" charset="-122"/>
                <a:ea typeface="黑体" pitchFamily="2" charset="-122"/>
              </a:rPr>
              <a:t>1</a:t>
            </a:r>
            <a:r>
              <a:rPr lang="zh-CN" altLang="en-US" sz="3600" b="1" smtClean="0">
                <a:solidFill>
                  <a:srgbClr val="FF0000"/>
                </a:solidFill>
                <a:latin typeface="黑体" pitchFamily="2" charset="-122"/>
                <a:ea typeface="黑体" pitchFamily="2" charset="-122"/>
              </a:rPr>
              <a:t>、水平面</a:t>
            </a:r>
            <a:endParaRPr lang="zh-CN" altLang="en-US" smtClean="0">
              <a:solidFill>
                <a:srgbClr val="FF0000"/>
              </a:solidFill>
              <a:latin typeface="黑体" pitchFamily="2" charset="-122"/>
              <a:ea typeface="黑体" pitchFamily="2" charset="-122"/>
            </a:endParaRPr>
          </a:p>
        </p:txBody>
      </p:sp>
      <p:sp>
        <p:nvSpPr>
          <p:cNvPr id="306191" name="Rectangle 15"/>
          <p:cNvSpPr>
            <a:spLocks noGrp="1" noChangeArrowheads="1"/>
          </p:cNvSpPr>
          <p:nvPr>
            <p:ph type="body" idx="1"/>
          </p:nvPr>
        </p:nvSpPr>
        <p:spPr>
          <a:xfrm>
            <a:off x="76200" y="5181600"/>
            <a:ext cx="9464675" cy="16764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lnSpc>
                <a:spcPct val="90000"/>
              </a:lnSpc>
              <a:buFontTx/>
              <a:buNone/>
            </a:pPr>
            <a:r>
              <a:rPr lang="zh-CN" altLang="en-US" b="1" smtClean="0">
                <a:latin typeface="黑体" pitchFamily="2" charset="-122"/>
                <a:ea typeface="黑体" pitchFamily="2" charset="-122"/>
              </a:rPr>
              <a:t>投影特性：</a:t>
            </a:r>
          </a:p>
          <a:p>
            <a:pPr eaLnBrk="1" hangingPunct="1">
              <a:lnSpc>
                <a:spcPct val="90000"/>
              </a:lnSpc>
              <a:buFontTx/>
              <a:buNone/>
            </a:pPr>
            <a:r>
              <a:rPr lang="en-US" altLang="zh-CN" b="1" smtClean="0">
                <a:latin typeface="黑体" pitchFamily="2" charset="-122"/>
                <a:ea typeface="黑体" pitchFamily="2" charset="-122"/>
              </a:rPr>
              <a:t>1.a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积聚为一条线，具有积聚性；</a:t>
            </a:r>
          </a:p>
          <a:p>
            <a:pPr eaLnBrk="1" hangingPunct="1">
              <a:lnSpc>
                <a:spcPct val="90000"/>
              </a:lnSpc>
              <a:buFontTx/>
              <a:buNone/>
            </a:pPr>
            <a:r>
              <a:rPr lang="en-US" altLang="zh-CN" b="1" smtClean="0">
                <a:latin typeface="黑体" pitchFamily="2" charset="-122"/>
                <a:ea typeface="黑体" pitchFamily="2" charset="-122"/>
              </a:rPr>
              <a:t>2.</a:t>
            </a:r>
            <a:r>
              <a:rPr lang="zh-CN" altLang="en-US" b="1" smtClean="0"/>
              <a:t>水平投影</a:t>
            </a:r>
            <a:r>
              <a:rPr lang="en-US" altLang="zh-CN" b="1" smtClean="0">
                <a:latin typeface="黑体" pitchFamily="2" charset="-122"/>
                <a:ea typeface="黑体" pitchFamily="2" charset="-122"/>
              </a:rPr>
              <a:t>abc</a:t>
            </a:r>
            <a:r>
              <a:rPr lang="zh-CN" altLang="en-US" b="1" smtClean="0"/>
              <a:t>反映</a:t>
            </a:r>
            <a:r>
              <a:rPr lang="zh-CN" altLang="en-US" b="1" smtClean="0">
                <a:sym typeface="Symbol" pitchFamily="18" charset="2"/>
              </a:rPr>
              <a:t></a:t>
            </a:r>
            <a:r>
              <a:rPr lang="en-US" altLang="zh-CN" b="1" smtClean="0">
                <a:latin typeface="黑体" pitchFamily="2" charset="-122"/>
                <a:ea typeface="黑体" pitchFamily="2" charset="-122"/>
              </a:rPr>
              <a:t>ABC</a:t>
            </a:r>
            <a:r>
              <a:rPr lang="zh-CN" altLang="en-US" b="1" smtClean="0"/>
              <a:t>实形。</a:t>
            </a:r>
            <a:r>
              <a:rPr lang="zh-CN" altLang="en-US" sz="2800" b="1" smtClean="0"/>
              <a:t>                    </a:t>
            </a:r>
          </a:p>
        </p:txBody>
      </p:sp>
      <p:sp>
        <p:nvSpPr>
          <p:cNvPr id="61444" name="Text Box 75"/>
          <p:cNvSpPr txBox="1">
            <a:spLocks noChangeArrowheads="1"/>
          </p:cNvSpPr>
          <p:nvPr/>
        </p:nvSpPr>
        <p:spPr bwMode="auto">
          <a:xfrm>
            <a:off x="0" y="0"/>
            <a:ext cx="4875213"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0000"/>
                </a:solidFill>
                <a:latin typeface="黑体" pitchFamily="2" charset="-122"/>
                <a:ea typeface="黑体" pitchFamily="2" charset="-122"/>
              </a:rPr>
              <a:t>(</a:t>
            </a:r>
            <a:r>
              <a:rPr lang="zh-CN" altLang="en-US" sz="3600" b="1">
                <a:solidFill>
                  <a:srgbClr val="FF0000"/>
                </a:solidFill>
                <a:latin typeface="黑体" pitchFamily="2" charset="-122"/>
                <a:ea typeface="黑体" pitchFamily="2" charset="-122"/>
              </a:rPr>
              <a:t>二</a:t>
            </a:r>
            <a:r>
              <a:rPr lang="en-US" altLang="zh-CN" sz="3600" b="1">
                <a:solidFill>
                  <a:srgbClr val="FF0000"/>
                </a:solidFill>
                <a:latin typeface="黑体" pitchFamily="2" charset="-122"/>
                <a:ea typeface="黑体" pitchFamily="2" charset="-122"/>
              </a:rPr>
              <a:t>)</a:t>
            </a:r>
            <a:r>
              <a:rPr lang="zh-CN" altLang="en-US" sz="3600" b="1">
                <a:solidFill>
                  <a:srgbClr val="FF0000"/>
                </a:solidFill>
                <a:latin typeface="黑体" pitchFamily="2" charset="-122"/>
                <a:ea typeface="黑体" pitchFamily="2" charset="-122"/>
              </a:rPr>
              <a:t>投影面平行面</a:t>
            </a:r>
            <a:endParaRPr lang="zh-CN" altLang="en-US" b="1">
              <a:solidFill>
                <a:srgbClr val="FF0000"/>
              </a:solidFill>
              <a:latin typeface="黑体" pitchFamily="2" charset="-122"/>
              <a:ea typeface="黑体" pitchFamily="2" charset="-122"/>
            </a:endParaRPr>
          </a:p>
        </p:txBody>
      </p:sp>
      <p:grpSp>
        <p:nvGrpSpPr>
          <p:cNvPr id="306253" name="Group 77"/>
          <p:cNvGrpSpPr>
            <a:grpSpLocks/>
          </p:cNvGrpSpPr>
          <p:nvPr/>
        </p:nvGrpSpPr>
        <p:grpSpPr bwMode="auto">
          <a:xfrm>
            <a:off x="1079500" y="2179638"/>
            <a:ext cx="2828925" cy="2420937"/>
            <a:chOff x="705" y="2177"/>
            <a:chExt cx="1539" cy="1373"/>
          </a:xfrm>
        </p:grpSpPr>
        <p:sp>
          <p:nvSpPr>
            <p:cNvPr id="61572" name="Freeform 78"/>
            <p:cNvSpPr>
              <a:spLocks/>
            </p:cNvSpPr>
            <p:nvPr/>
          </p:nvSpPr>
          <p:spPr bwMode="auto">
            <a:xfrm>
              <a:off x="1436" y="2758"/>
              <a:ext cx="58" cy="127"/>
            </a:xfrm>
            <a:custGeom>
              <a:avLst/>
              <a:gdLst>
                <a:gd name="T0" fmla="*/ 10 w 105"/>
                <a:gd name="T1" fmla="*/ 0 h 235"/>
                <a:gd name="T2" fmla="*/ 0 w 105"/>
                <a:gd name="T3" fmla="*/ 37 h 235"/>
                <a:gd name="T4" fmla="*/ 7 w 105"/>
                <a:gd name="T5" fmla="*/ 37 h 235"/>
                <a:gd name="T6" fmla="*/ 8 w 105"/>
                <a:gd name="T7" fmla="*/ 37 h 235"/>
                <a:gd name="T8" fmla="*/ 8 w 105"/>
                <a:gd name="T9" fmla="*/ 37 h 235"/>
                <a:gd name="T10" fmla="*/ 9 w 105"/>
                <a:gd name="T11" fmla="*/ 37 h 235"/>
                <a:gd name="T12" fmla="*/ 10 w 105"/>
                <a:gd name="T13" fmla="*/ 36 h 235"/>
                <a:gd name="T14" fmla="*/ 10 w 105"/>
                <a:gd name="T15" fmla="*/ 36 h 235"/>
                <a:gd name="T16" fmla="*/ 12 w 105"/>
                <a:gd name="T17" fmla="*/ 35 h 235"/>
                <a:gd name="T18" fmla="*/ 12 w 105"/>
                <a:gd name="T19" fmla="*/ 34 h 235"/>
                <a:gd name="T20" fmla="*/ 13 w 105"/>
                <a:gd name="T21" fmla="*/ 34 h 235"/>
                <a:gd name="T22" fmla="*/ 13 w 105"/>
                <a:gd name="T23" fmla="*/ 33 h 235"/>
                <a:gd name="T24" fmla="*/ 14 w 105"/>
                <a:gd name="T25" fmla="*/ 32 h 235"/>
                <a:gd name="T26" fmla="*/ 14 w 105"/>
                <a:gd name="T27" fmla="*/ 31 h 235"/>
                <a:gd name="T28" fmla="*/ 15 w 105"/>
                <a:gd name="T29" fmla="*/ 30 h 235"/>
                <a:gd name="T30" fmla="*/ 17 w 105"/>
                <a:gd name="T31" fmla="*/ 19 h 235"/>
                <a:gd name="T32" fmla="*/ 17 w 105"/>
                <a:gd name="T33" fmla="*/ 19 h 235"/>
                <a:gd name="T34" fmla="*/ 18 w 105"/>
                <a:gd name="T35" fmla="*/ 18 h 235"/>
                <a:gd name="T36" fmla="*/ 18 w 105"/>
                <a:gd name="T37" fmla="*/ 17 h 235"/>
                <a:gd name="T38" fmla="*/ 18 w 105"/>
                <a:gd name="T39" fmla="*/ 16 h 235"/>
                <a:gd name="T40" fmla="*/ 17 w 105"/>
                <a:gd name="T41" fmla="*/ 15 h 235"/>
                <a:gd name="T42" fmla="*/ 17 w 105"/>
                <a:gd name="T43" fmla="*/ 15 h 235"/>
                <a:gd name="T44" fmla="*/ 17 w 105"/>
                <a:gd name="T45" fmla="*/ 14 h 235"/>
                <a:gd name="T46" fmla="*/ 17 w 105"/>
                <a:gd name="T47" fmla="*/ 13 h 235"/>
                <a:gd name="T48" fmla="*/ 16 w 105"/>
                <a:gd name="T49" fmla="*/ 13 h 235"/>
                <a:gd name="T50" fmla="*/ 15 w 105"/>
                <a:gd name="T51" fmla="*/ 12 h 235"/>
                <a:gd name="T52" fmla="*/ 15 w 105"/>
                <a:gd name="T53" fmla="*/ 12 h 235"/>
                <a:gd name="T54" fmla="*/ 14 w 105"/>
                <a:gd name="T55" fmla="*/ 12 h 235"/>
                <a:gd name="T56" fmla="*/ 7 w 105"/>
                <a:gd name="T57" fmla="*/ 12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 h="235">
                  <a:moveTo>
                    <a:pt x="63" y="0"/>
                  </a:moveTo>
                  <a:lnTo>
                    <a:pt x="0" y="235"/>
                  </a:lnTo>
                  <a:lnTo>
                    <a:pt x="42" y="235"/>
                  </a:lnTo>
                  <a:lnTo>
                    <a:pt x="46" y="234"/>
                  </a:lnTo>
                  <a:lnTo>
                    <a:pt x="50" y="233"/>
                  </a:lnTo>
                  <a:lnTo>
                    <a:pt x="54" y="231"/>
                  </a:lnTo>
                  <a:lnTo>
                    <a:pt x="60" y="229"/>
                  </a:lnTo>
                  <a:lnTo>
                    <a:pt x="64" y="226"/>
                  </a:lnTo>
                  <a:lnTo>
                    <a:pt x="68" y="222"/>
                  </a:lnTo>
                  <a:lnTo>
                    <a:pt x="71" y="217"/>
                  </a:lnTo>
                  <a:lnTo>
                    <a:pt x="76" y="212"/>
                  </a:lnTo>
                  <a:lnTo>
                    <a:pt x="79" y="207"/>
                  </a:lnTo>
                  <a:lnTo>
                    <a:pt x="82" y="201"/>
                  </a:lnTo>
                  <a:lnTo>
                    <a:pt x="84" y="195"/>
                  </a:lnTo>
                  <a:lnTo>
                    <a:pt x="86" y="190"/>
                  </a:lnTo>
                  <a:lnTo>
                    <a:pt x="103" y="124"/>
                  </a:lnTo>
                  <a:lnTo>
                    <a:pt x="104" y="118"/>
                  </a:lnTo>
                  <a:lnTo>
                    <a:pt x="105" y="112"/>
                  </a:lnTo>
                  <a:lnTo>
                    <a:pt x="105" y="107"/>
                  </a:lnTo>
                  <a:lnTo>
                    <a:pt x="105" y="101"/>
                  </a:lnTo>
                  <a:lnTo>
                    <a:pt x="104" y="96"/>
                  </a:lnTo>
                  <a:lnTo>
                    <a:pt x="102" y="92"/>
                  </a:lnTo>
                  <a:lnTo>
                    <a:pt x="100" y="87"/>
                  </a:lnTo>
                  <a:lnTo>
                    <a:pt x="98" y="84"/>
                  </a:lnTo>
                  <a:lnTo>
                    <a:pt x="95" y="82"/>
                  </a:lnTo>
                  <a:lnTo>
                    <a:pt x="92" y="80"/>
                  </a:lnTo>
                  <a:lnTo>
                    <a:pt x="87" y="79"/>
                  </a:lnTo>
                  <a:lnTo>
                    <a:pt x="83" y="78"/>
                  </a:lnTo>
                  <a:lnTo>
                    <a:pt x="43"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73" name="Line 79"/>
            <p:cNvSpPr>
              <a:spLocks noChangeShapeType="1"/>
            </p:cNvSpPr>
            <p:nvPr/>
          </p:nvSpPr>
          <p:spPr bwMode="auto">
            <a:xfrm flipH="1">
              <a:off x="2206" y="355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74" name="Freeform 80"/>
            <p:cNvSpPr>
              <a:spLocks/>
            </p:cNvSpPr>
            <p:nvPr/>
          </p:nvSpPr>
          <p:spPr bwMode="auto">
            <a:xfrm>
              <a:off x="2194" y="3527"/>
              <a:ext cx="12" cy="23"/>
            </a:xfrm>
            <a:custGeom>
              <a:avLst/>
              <a:gdLst>
                <a:gd name="T0" fmla="*/ 1 w 23"/>
                <a:gd name="T1" fmla="*/ 0 h 46"/>
                <a:gd name="T2" fmla="*/ 1 w 23"/>
                <a:gd name="T3" fmla="*/ 1 h 46"/>
                <a:gd name="T4" fmla="*/ 0 w 23"/>
                <a:gd name="T5" fmla="*/ 2 h 46"/>
                <a:gd name="T6" fmla="*/ 0 w 23"/>
                <a:gd name="T7" fmla="*/ 3 h 46"/>
                <a:gd name="T8" fmla="*/ 0 w 23"/>
                <a:gd name="T9" fmla="*/ 3 h 46"/>
                <a:gd name="T10" fmla="*/ 1 w 23"/>
                <a:gd name="T11" fmla="*/ 4 h 46"/>
                <a:gd name="T12" fmla="*/ 1 w 23"/>
                <a:gd name="T13" fmla="*/ 4 h 46"/>
                <a:gd name="T14" fmla="*/ 1 w 23"/>
                <a:gd name="T15" fmla="*/ 5 h 46"/>
                <a:gd name="T16" fmla="*/ 1 w 23"/>
                <a:gd name="T17" fmla="*/ 5 h 46"/>
                <a:gd name="T18" fmla="*/ 2 w 23"/>
                <a:gd name="T19" fmla="*/ 6 h 46"/>
                <a:gd name="T20" fmla="*/ 2 w 23"/>
                <a:gd name="T21" fmla="*/ 6 h 46"/>
                <a:gd name="T22" fmla="*/ 3 w 23"/>
                <a:gd name="T23" fmla="*/ 6 h 46"/>
                <a:gd name="T24" fmla="*/ 3 w 23"/>
                <a:gd name="T25" fmla="*/ 6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46">
                  <a:moveTo>
                    <a:pt x="2" y="0"/>
                  </a:moveTo>
                  <a:lnTo>
                    <a:pt x="1" y="7"/>
                  </a:lnTo>
                  <a:lnTo>
                    <a:pt x="0" y="12"/>
                  </a:lnTo>
                  <a:lnTo>
                    <a:pt x="0" y="18"/>
                  </a:lnTo>
                  <a:lnTo>
                    <a:pt x="0" y="24"/>
                  </a:lnTo>
                  <a:lnTo>
                    <a:pt x="1" y="28"/>
                  </a:lnTo>
                  <a:lnTo>
                    <a:pt x="3" y="32"/>
                  </a:lnTo>
                  <a:lnTo>
                    <a:pt x="5" y="37"/>
                  </a:lnTo>
                  <a:lnTo>
                    <a:pt x="8" y="40"/>
                  </a:lnTo>
                  <a:lnTo>
                    <a:pt x="11" y="43"/>
                  </a:lnTo>
                  <a:lnTo>
                    <a:pt x="14" y="45"/>
                  </a:lnTo>
                  <a:lnTo>
                    <a:pt x="18" y="46"/>
                  </a:lnTo>
                  <a:lnTo>
                    <a:pt x="2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75" name="Line 81"/>
            <p:cNvSpPr>
              <a:spLocks noChangeShapeType="1"/>
            </p:cNvSpPr>
            <p:nvPr/>
          </p:nvSpPr>
          <p:spPr bwMode="auto">
            <a:xfrm flipV="1">
              <a:off x="2194" y="3493"/>
              <a:ext cx="12"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76" name="Freeform 82"/>
            <p:cNvSpPr>
              <a:spLocks/>
            </p:cNvSpPr>
            <p:nvPr/>
          </p:nvSpPr>
          <p:spPr bwMode="auto">
            <a:xfrm>
              <a:off x="2206" y="3466"/>
              <a:ext cx="23" cy="27"/>
            </a:xfrm>
            <a:custGeom>
              <a:avLst/>
              <a:gdLst>
                <a:gd name="T0" fmla="*/ 6 w 44"/>
                <a:gd name="T1" fmla="*/ 0 h 45"/>
                <a:gd name="T2" fmla="*/ 6 w 44"/>
                <a:gd name="T3" fmla="*/ 0 h 45"/>
                <a:gd name="T4" fmla="*/ 5 w 44"/>
                <a:gd name="T5" fmla="*/ 1 h 45"/>
                <a:gd name="T6" fmla="*/ 4 w 44"/>
                <a:gd name="T7" fmla="*/ 1 h 45"/>
                <a:gd name="T8" fmla="*/ 4 w 44"/>
                <a:gd name="T9" fmla="*/ 1 h 45"/>
                <a:gd name="T10" fmla="*/ 3 w 44"/>
                <a:gd name="T11" fmla="*/ 2 h 45"/>
                <a:gd name="T12" fmla="*/ 3 w 44"/>
                <a:gd name="T13" fmla="*/ 2 h 45"/>
                <a:gd name="T14" fmla="*/ 2 w 44"/>
                <a:gd name="T15" fmla="*/ 4 h 45"/>
                <a:gd name="T16" fmla="*/ 2 w 44"/>
                <a:gd name="T17" fmla="*/ 5 h 45"/>
                <a:gd name="T18" fmla="*/ 1 w 44"/>
                <a:gd name="T19" fmla="*/ 6 h 45"/>
                <a:gd name="T20" fmla="*/ 1 w 44"/>
                <a:gd name="T21" fmla="*/ 7 h 45"/>
                <a:gd name="T22" fmla="*/ 1 w 44"/>
                <a:gd name="T23" fmla="*/ 8 h 45"/>
                <a:gd name="T24" fmla="*/ 0 w 44"/>
                <a:gd name="T25" fmla="*/ 10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5">
                  <a:moveTo>
                    <a:pt x="44" y="0"/>
                  </a:moveTo>
                  <a:lnTo>
                    <a:pt x="40" y="0"/>
                  </a:lnTo>
                  <a:lnTo>
                    <a:pt x="36" y="1"/>
                  </a:lnTo>
                  <a:lnTo>
                    <a:pt x="31" y="3"/>
                  </a:lnTo>
                  <a:lnTo>
                    <a:pt x="27" y="6"/>
                  </a:lnTo>
                  <a:lnTo>
                    <a:pt x="22" y="9"/>
                  </a:lnTo>
                  <a:lnTo>
                    <a:pt x="17" y="12"/>
                  </a:lnTo>
                  <a:lnTo>
                    <a:pt x="14" y="18"/>
                  </a:lnTo>
                  <a:lnTo>
                    <a:pt x="10" y="22"/>
                  </a:lnTo>
                  <a:lnTo>
                    <a:pt x="7" y="27"/>
                  </a:lnTo>
                  <a:lnTo>
                    <a:pt x="5" y="34"/>
                  </a:lnTo>
                  <a:lnTo>
                    <a:pt x="1" y="39"/>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77" name="Line 83"/>
            <p:cNvSpPr>
              <a:spLocks noChangeShapeType="1"/>
            </p:cNvSpPr>
            <p:nvPr/>
          </p:nvSpPr>
          <p:spPr bwMode="auto">
            <a:xfrm>
              <a:off x="2229" y="3466"/>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78" name="Freeform 84"/>
            <p:cNvSpPr>
              <a:spLocks/>
            </p:cNvSpPr>
            <p:nvPr/>
          </p:nvSpPr>
          <p:spPr bwMode="auto">
            <a:xfrm>
              <a:off x="743" y="3012"/>
              <a:ext cx="4" cy="15"/>
            </a:xfrm>
            <a:custGeom>
              <a:avLst/>
              <a:gdLst>
                <a:gd name="T0" fmla="*/ 0 w 10"/>
                <a:gd name="T1" fmla="*/ 0 h 32"/>
                <a:gd name="T2" fmla="*/ 0 w 10"/>
                <a:gd name="T3" fmla="*/ 0 h 32"/>
                <a:gd name="T4" fmla="*/ 0 w 10"/>
                <a:gd name="T5" fmla="*/ 1 h 32"/>
                <a:gd name="T6" fmla="*/ 0 w 10"/>
                <a:gd name="T7" fmla="*/ 1 h 32"/>
                <a:gd name="T8" fmla="*/ 0 w 10"/>
                <a:gd name="T9" fmla="*/ 1 h 32"/>
                <a:gd name="T10" fmla="*/ 0 w 10"/>
                <a:gd name="T11" fmla="*/ 2 h 32"/>
                <a:gd name="T12" fmla="*/ 0 w 10"/>
                <a:gd name="T13" fmla="*/ 2 h 32"/>
                <a:gd name="T14" fmla="*/ 0 w 10"/>
                <a:gd name="T15" fmla="*/ 2 h 32"/>
                <a:gd name="T16" fmla="*/ 0 w 10"/>
                <a:gd name="T17" fmla="*/ 3 h 32"/>
                <a:gd name="T18" fmla="*/ 0 w 10"/>
                <a:gd name="T19" fmla="*/ 3 h 32"/>
                <a:gd name="T20" fmla="*/ 0 w 10"/>
                <a:gd name="T21" fmla="*/ 3 h 32"/>
                <a:gd name="T22" fmla="*/ 1 w 10"/>
                <a:gd name="T23" fmla="*/ 3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32">
                  <a:moveTo>
                    <a:pt x="2" y="0"/>
                  </a:moveTo>
                  <a:lnTo>
                    <a:pt x="0" y="5"/>
                  </a:lnTo>
                  <a:lnTo>
                    <a:pt x="0" y="9"/>
                  </a:lnTo>
                  <a:lnTo>
                    <a:pt x="0" y="13"/>
                  </a:lnTo>
                  <a:lnTo>
                    <a:pt x="0" y="15"/>
                  </a:lnTo>
                  <a:lnTo>
                    <a:pt x="2" y="17"/>
                  </a:lnTo>
                  <a:lnTo>
                    <a:pt x="2" y="19"/>
                  </a:lnTo>
                  <a:lnTo>
                    <a:pt x="3" y="22"/>
                  </a:lnTo>
                  <a:lnTo>
                    <a:pt x="5" y="25"/>
                  </a:lnTo>
                  <a:lnTo>
                    <a:pt x="7" y="29"/>
                  </a:lnTo>
                  <a:lnTo>
                    <a:pt x="8" y="31"/>
                  </a:lnTo>
                  <a:lnTo>
                    <a:pt x="10"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79" name="Freeform 85"/>
            <p:cNvSpPr>
              <a:spLocks/>
            </p:cNvSpPr>
            <p:nvPr/>
          </p:nvSpPr>
          <p:spPr bwMode="auto">
            <a:xfrm>
              <a:off x="705" y="2942"/>
              <a:ext cx="53" cy="85"/>
            </a:xfrm>
            <a:custGeom>
              <a:avLst/>
              <a:gdLst>
                <a:gd name="T0" fmla="*/ 15 w 100"/>
                <a:gd name="T1" fmla="*/ 3 h 156"/>
                <a:gd name="T2" fmla="*/ 15 w 100"/>
                <a:gd name="T3" fmla="*/ 2 h 156"/>
                <a:gd name="T4" fmla="*/ 14 w 100"/>
                <a:gd name="T5" fmla="*/ 1 h 156"/>
                <a:gd name="T6" fmla="*/ 14 w 100"/>
                <a:gd name="T7" fmla="*/ 1 h 156"/>
                <a:gd name="T8" fmla="*/ 14 w 100"/>
                <a:gd name="T9" fmla="*/ 0 h 156"/>
                <a:gd name="T10" fmla="*/ 13 w 100"/>
                <a:gd name="T11" fmla="*/ 0 h 156"/>
                <a:gd name="T12" fmla="*/ 11 w 100"/>
                <a:gd name="T13" fmla="*/ 0 h 156"/>
                <a:gd name="T14" fmla="*/ 9 w 100"/>
                <a:gd name="T15" fmla="*/ 0 h 156"/>
                <a:gd name="T16" fmla="*/ 8 w 100"/>
                <a:gd name="T17" fmla="*/ 1 h 156"/>
                <a:gd name="T18" fmla="*/ 7 w 100"/>
                <a:gd name="T19" fmla="*/ 1 h 156"/>
                <a:gd name="T20" fmla="*/ 7 w 100"/>
                <a:gd name="T21" fmla="*/ 1 h 156"/>
                <a:gd name="T22" fmla="*/ 5 w 100"/>
                <a:gd name="T23" fmla="*/ 3 h 156"/>
                <a:gd name="T24" fmla="*/ 4 w 100"/>
                <a:gd name="T25" fmla="*/ 3 h 156"/>
                <a:gd name="T26" fmla="*/ 4 w 100"/>
                <a:gd name="T27" fmla="*/ 5 h 156"/>
                <a:gd name="T28" fmla="*/ 3 w 100"/>
                <a:gd name="T29" fmla="*/ 7 h 156"/>
                <a:gd name="T30" fmla="*/ 2 w 100"/>
                <a:gd name="T31" fmla="*/ 14 h 156"/>
                <a:gd name="T32" fmla="*/ 1 w 100"/>
                <a:gd name="T33" fmla="*/ 17 h 156"/>
                <a:gd name="T34" fmla="*/ 0 w 100"/>
                <a:gd name="T35" fmla="*/ 19 h 156"/>
                <a:gd name="T36" fmla="*/ 0 w 100"/>
                <a:gd name="T37" fmla="*/ 21 h 156"/>
                <a:gd name="T38" fmla="*/ 0 w 100"/>
                <a:gd name="T39" fmla="*/ 22 h 156"/>
                <a:gd name="T40" fmla="*/ 1 w 100"/>
                <a:gd name="T41" fmla="*/ 22 h 156"/>
                <a:gd name="T42" fmla="*/ 1 w 100"/>
                <a:gd name="T43" fmla="*/ 24 h 156"/>
                <a:gd name="T44" fmla="*/ 2 w 100"/>
                <a:gd name="T45" fmla="*/ 25 h 156"/>
                <a:gd name="T46" fmla="*/ 2 w 100"/>
                <a:gd name="T47" fmla="*/ 25 h 156"/>
                <a:gd name="T48" fmla="*/ 3 w 100"/>
                <a:gd name="T49" fmla="*/ 25 h 156"/>
                <a:gd name="T50" fmla="*/ 4 w 100"/>
                <a:gd name="T51" fmla="*/ 25 h 156"/>
                <a:gd name="T52" fmla="*/ 6 w 100"/>
                <a:gd name="T53" fmla="*/ 25 h 156"/>
                <a:gd name="T54" fmla="*/ 7 w 100"/>
                <a:gd name="T55" fmla="*/ 25 h 156"/>
                <a:gd name="T56" fmla="*/ 8 w 100"/>
                <a:gd name="T57" fmla="*/ 25 h 156"/>
                <a:gd name="T58" fmla="*/ 8 w 100"/>
                <a:gd name="T59" fmla="*/ 25 h 156"/>
                <a:gd name="T60" fmla="*/ 9 w 100"/>
                <a:gd name="T61" fmla="*/ 23 h 156"/>
                <a:gd name="T62" fmla="*/ 10 w 100"/>
                <a:gd name="T63" fmla="*/ 22 h 156"/>
                <a:gd name="T64" fmla="*/ 11 w 100"/>
                <a:gd name="T65" fmla="*/ 22 h 156"/>
                <a:gd name="T66" fmla="*/ 11 w 100"/>
                <a:gd name="T67" fmla="*/ 20 h 156"/>
                <a:gd name="T68" fmla="*/ 12 w 100"/>
                <a:gd name="T69" fmla="*/ 15 h 156"/>
                <a:gd name="T70" fmla="*/ 14 w 100"/>
                <a:gd name="T71" fmla="*/ 8 h 156"/>
                <a:gd name="T72" fmla="*/ 15 w 100"/>
                <a:gd name="T73" fmla="*/ 3 h 15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156">
                  <a:moveTo>
                    <a:pt x="99" y="20"/>
                  </a:moveTo>
                  <a:lnTo>
                    <a:pt x="100" y="17"/>
                  </a:lnTo>
                  <a:lnTo>
                    <a:pt x="100" y="14"/>
                  </a:lnTo>
                  <a:lnTo>
                    <a:pt x="99" y="10"/>
                  </a:lnTo>
                  <a:lnTo>
                    <a:pt x="98" y="7"/>
                  </a:lnTo>
                  <a:lnTo>
                    <a:pt x="97" y="4"/>
                  </a:lnTo>
                  <a:lnTo>
                    <a:pt x="96" y="3"/>
                  </a:lnTo>
                  <a:lnTo>
                    <a:pt x="95" y="2"/>
                  </a:lnTo>
                  <a:lnTo>
                    <a:pt x="94" y="1"/>
                  </a:lnTo>
                  <a:lnTo>
                    <a:pt x="93" y="0"/>
                  </a:lnTo>
                  <a:lnTo>
                    <a:pt x="91" y="0"/>
                  </a:lnTo>
                  <a:lnTo>
                    <a:pt x="90" y="0"/>
                  </a:lnTo>
                  <a:lnTo>
                    <a:pt x="82" y="0"/>
                  </a:lnTo>
                  <a:lnTo>
                    <a:pt x="76" y="0"/>
                  </a:lnTo>
                  <a:lnTo>
                    <a:pt x="69" y="0"/>
                  </a:lnTo>
                  <a:lnTo>
                    <a:pt x="63" y="0"/>
                  </a:lnTo>
                  <a:lnTo>
                    <a:pt x="60" y="1"/>
                  </a:lnTo>
                  <a:lnTo>
                    <a:pt x="57" y="1"/>
                  </a:lnTo>
                  <a:lnTo>
                    <a:pt x="53" y="2"/>
                  </a:lnTo>
                  <a:lnTo>
                    <a:pt x="50" y="4"/>
                  </a:lnTo>
                  <a:lnTo>
                    <a:pt x="48" y="5"/>
                  </a:lnTo>
                  <a:lnTo>
                    <a:pt x="45" y="7"/>
                  </a:lnTo>
                  <a:lnTo>
                    <a:pt x="40" y="11"/>
                  </a:lnTo>
                  <a:lnTo>
                    <a:pt x="35" y="16"/>
                  </a:lnTo>
                  <a:lnTo>
                    <a:pt x="33" y="19"/>
                  </a:lnTo>
                  <a:lnTo>
                    <a:pt x="31" y="21"/>
                  </a:lnTo>
                  <a:lnTo>
                    <a:pt x="25" y="33"/>
                  </a:lnTo>
                  <a:lnTo>
                    <a:pt x="24" y="35"/>
                  </a:lnTo>
                  <a:lnTo>
                    <a:pt x="23" y="38"/>
                  </a:lnTo>
                  <a:lnTo>
                    <a:pt x="20" y="44"/>
                  </a:lnTo>
                  <a:lnTo>
                    <a:pt x="17" y="57"/>
                  </a:lnTo>
                  <a:lnTo>
                    <a:pt x="10" y="83"/>
                  </a:lnTo>
                  <a:lnTo>
                    <a:pt x="7" y="95"/>
                  </a:lnTo>
                  <a:lnTo>
                    <a:pt x="3" y="107"/>
                  </a:lnTo>
                  <a:lnTo>
                    <a:pt x="1" y="114"/>
                  </a:lnTo>
                  <a:lnTo>
                    <a:pt x="0" y="120"/>
                  </a:lnTo>
                  <a:lnTo>
                    <a:pt x="0" y="123"/>
                  </a:lnTo>
                  <a:lnTo>
                    <a:pt x="0" y="128"/>
                  </a:lnTo>
                  <a:lnTo>
                    <a:pt x="0" y="131"/>
                  </a:lnTo>
                  <a:lnTo>
                    <a:pt x="0" y="134"/>
                  </a:lnTo>
                  <a:lnTo>
                    <a:pt x="1" y="137"/>
                  </a:lnTo>
                  <a:lnTo>
                    <a:pt x="2" y="140"/>
                  </a:lnTo>
                  <a:lnTo>
                    <a:pt x="3" y="142"/>
                  </a:lnTo>
                  <a:lnTo>
                    <a:pt x="4" y="146"/>
                  </a:lnTo>
                  <a:lnTo>
                    <a:pt x="7" y="149"/>
                  </a:lnTo>
                  <a:lnTo>
                    <a:pt x="9" y="151"/>
                  </a:lnTo>
                  <a:lnTo>
                    <a:pt x="11" y="153"/>
                  </a:lnTo>
                  <a:lnTo>
                    <a:pt x="14" y="155"/>
                  </a:lnTo>
                  <a:lnTo>
                    <a:pt x="17" y="156"/>
                  </a:lnTo>
                  <a:lnTo>
                    <a:pt x="20" y="156"/>
                  </a:lnTo>
                  <a:lnTo>
                    <a:pt x="24" y="156"/>
                  </a:lnTo>
                  <a:lnTo>
                    <a:pt x="27" y="156"/>
                  </a:lnTo>
                  <a:lnTo>
                    <a:pt x="33" y="156"/>
                  </a:lnTo>
                  <a:lnTo>
                    <a:pt x="40" y="156"/>
                  </a:lnTo>
                  <a:lnTo>
                    <a:pt x="44" y="156"/>
                  </a:lnTo>
                  <a:lnTo>
                    <a:pt x="47" y="156"/>
                  </a:lnTo>
                  <a:lnTo>
                    <a:pt x="49" y="155"/>
                  </a:lnTo>
                  <a:lnTo>
                    <a:pt x="52" y="154"/>
                  </a:lnTo>
                  <a:lnTo>
                    <a:pt x="56" y="152"/>
                  </a:lnTo>
                  <a:lnTo>
                    <a:pt x="58" y="150"/>
                  </a:lnTo>
                  <a:lnTo>
                    <a:pt x="60" y="148"/>
                  </a:lnTo>
                  <a:lnTo>
                    <a:pt x="62" y="145"/>
                  </a:lnTo>
                  <a:lnTo>
                    <a:pt x="64" y="142"/>
                  </a:lnTo>
                  <a:lnTo>
                    <a:pt x="66" y="139"/>
                  </a:lnTo>
                  <a:lnTo>
                    <a:pt x="67" y="137"/>
                  </a:lnTo>
                  <a:lnTo>
                    <a:pt x="69" y="134"/>
                  </a:lnTo>
                  <a:lnTo>
                    <a:pt x="71" y="128"/>
                  </a:lnTo>
                  <a:lnTo>
                    <a:pt x="74" y="121"/>
                  </a:lnTo>
                  <a:lnTo>
                    <a:pt x="77" y="108"/>
                  </a:lnTo>
                  <a:lnTo>
                    <a:pt x="79" y="96"/>
                  </a:lnTo>
                  <a:lnTo>
                    <a:pt x="85" y="71"/>
                  </a:lnTo>
                  <a:lnTo>
                    <a:pt x="93" y="46"/>
                  </a:lnTo>
                  <a:lnTo>
                    <a:pt x="96" y="33"/>
                  </a:lnTo>
                  <a:lnTo>
                    <a:pt x="99"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80" name="Line 86"/>
            <p:cNvSpPr>
              <a:spLocks noChangeShapeType="1"/>
            </p:cNvSpPr>
            <p:nvPr/>
          </p:nvSpPr>
          <p:spPr bwMode="auto">
            <a:xfrm>
              <a:off x="801" y="3008"/>
              <a:ext cx="1359" cy="48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81" name="Line 87"/>
            <p:cNvSpPr>
              <a:spLocks noChangeShapeType="1"/>
            </p:cNvSpPr>
            <p:nvPr/>
          </p:nvSpPr>
          <p:spPr bwMode="auto">
            <a:xfrm flipH="1" flipV="1">
              <a:off x="1390" y="2885"/>
              <a:ext cx="770" cy="60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82" name="Line 88"/>
            <p:cNvSpPr>
              <a:spLocks noChangeShapeType="1"/>
            </p:cNvSpPr>
            <p:nvPr/>
          </p:nvSpPr>
          <p:spPr bwMode="auto">
            <a:xfrm flipH="1">
              <a:off x="801" y="2885"/>
              <a:ext cx="589" cy="12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83" name="Line 89"/>
            <p:cNvSpPr>
              <a:spLocks noChangeShapeType="1"/>
            </p:cNvSpPr>
            <p:nvPr/>
          </p:nvSpPr>
          <p:spPr bwMode="auto">
            <a:xfrm flipV="1">
              <a:off x="801" y="2177"/>
              <a:ext cx="0" cy="8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84" name="Line 90"/>
            <p:cNvSpPr>
              <a:spLocks noChangeShapeType="1"/>
            </p:cNvSpPr>
            <p:nvPr/>
          </p:nvSpPr>
          <p:spPr bwMode="auto">
            <a:xfrm>
              <a:off x="2160" y="2661"/>
              <a:ext cx="0" cy="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85" name="Line 91"/>
            <p:cNvSpPr>
              <a:spLocks noChangeShapeType="1"/>
            </p:cNvSpPr>
            <p:nvPr/>
          </p:nvSpPr>
          <p:spPr bwMode="auto">
            <a:xfrm flipV="1">
              <a:off x="1390" y="2388"/>
              <a:ext cx="0" cy="4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06268" name="Group 92"/>
          <p:cNvGrpSpPr>
            <a:grpSpLocks/>
          </p:cNvGrpSpPr>
          <p:nvPr/>
        </p:nvGrpSpPr>
        <p:grpSpPr bwMode="auto">
          <a:xfrm>
            <a:off x="588963" y="1376363"/>
            <a:ext cx="3165475" cy="1657350"/>
            <a:chOff x="439" y="1722"/>
            <a:chExt cx="1721" cy="939"/>
          </a:xfrm>
        </p:grpSpPr>
        <p:sp>
          <p:nvSpPr>
            <p:cNvPr id="61557" name="Freeform 93"/>
            <p:cNvSpPr>
              <a:spLocks/>
            </p:cNvSpPr>
            <p:nvPr/>
          </p:nvSpPr>
          <p:spPr bwMode="auto">
            <a:xfrm>
              <a:off x="439" y="1772"/>
              <a:ext cx="54" cy="89"/>
            </a:xfrm>
            <a:custGeom>
              <a:avLst/>
              <a:gdLst>
                <a:gd name="T0" fmla="*/ 16 w 99"/>
                <a:gd name="T1" fmla="*/ 3 h 157"/>
                <a:gd name="T2" fmla="*/ 16 w 99"/>
                <a:gd name="T3" fmla="*/ 2 h 157"/>
                <a:gd name="T4" fmla="*/ 16 w 99"/>
                <a:gd name="T5" fmla="*/ 1 h 157"/>
                <a:gd name="T6" fmla="*/ 15 w 99"/>
                <a:gd name="T7" fmla="*/ 1 h 157"/>
                <a:gd name="T8" fmla="*/ 15 w 99"/>
                <a:gd name="T9" fmla="*/ 0 h 157"/>
                <a:gd name="T10" fmla="*/ 14 w 99"/>
                <a:gd name="T11" fmla="*/ 0 h 157"/>
                <a:gd name="T12" fmla="*/ 12 w 99"/>
                <a:gd name="T13" fmla="*/ 0 h 157"/>
                <a:gd name="T14" fmla="*/ 10 w 99"/>
                <a:gd name="T15" fmla="*/ 0 h 157"/>
                <a:gd name="T16" fmla="*/ 9 w 99"/>
                <a:gd name="T17" fmla="*/ 1 h 157"/>
                <a:gd name="T18" fmla="*/ 8 w 99"/>
                <a:gd name="T19" fmla="*/ 1 h 157"/>
                <a:gd name="T20" fmla="*/ 8 w 99"/>
                <a:gd name="T21" fmla="*/ 2 h 157"/>
                <a:gd name="T22" fmla="*/ 5 w 99"/>
                <a:gd name="T23" fmla="*/ 3 h 157"/>
                <a:gd name="T24" fmla="*/ 5 w 99"/>
                <a:gd name="T25" fmla="*/ 4 h 157"/>
                <a:gd name="T26" fmla="*/ 4 w 99"/>
                <a:gd name="T27" fmla="*/ 6 h 157"/>
                <a:gd name="T28" fmla="*/ 3 w 99"/>
                <a:gd name="T29" fmla="*/ 9 h 157"/>
                <a:gd name="T30" fmla="*/ 2 w 99"/>
                <a:gd name="T31" fmla="*/ 15 h 157"/>
                <a:gd name="T32" fmla="*/ 1 w 99"/>
                <a:gd name="T33" fmla="*/ 20 h 157"/>
                <a:gd name="T34" fmla="*/ 0 w 99"/>
                <a:gd name="T35" fmla="*/ 22 h 157"/>
                <a:gd name="T36" fmla="*/ 0 w 99"/>
                <a:gd name="T37" fmla="*/ 23 h 157"/>
                <a:gd name="T38" fmla="*/ 0 w 99"/>
                <a:gd name="T39" fmla="*/ 25 h 157"/>
                <a:gd name="T40" fmla="*/ 1 w 99"/>
                <a:gd name="T41" fmla="*/ 26 h 157"/>
                <a:gd name="T42" fmla="*/ 1 w 99"/>
                <a:gd name="T43" fmla="*/ 27 h 157"/>
                <a:gd name="T44" fmla="*/ 1 w 99"/>
                <a:gd name="T45" fmla="*/ 28 h 157"/>
                <a:gd name="T46" fmla="*/ 2 w 99"/>
                <a:gd name="T47" fmla="*/ 28 h 157"/>
                <a:gd name="T48" fmla="*/ 3 w 99"/>
                <a:gd name="T49" fmla="*/ 28 h 157"/>
                <a:gd name="T50" fmla="*/ 4 w 99"/>
                <a:gd name="T51" fmla="*/ 28 h 157"/>
                <a:gd name="T52" fmla="*/ 6 w 99"/>
                <a:gd name="T53" fmla="*/ 28 h 157"/>
                <a:gd name="T54" fmla="*/ 8 w 99"/>
                <a:gd name="T55" fmla="*/ 28 h 157"/>
                <a:gd name="T56" fmla="*/ 8 w 99"/>
                <a:gd name="T57" fmla="*/ 28 h 157"/>
                <a:gd name="T58" fmla="*/ 9 w 99"/>
                <a:gd name="T59" fmla="*/ 28 h 157"/>
                <a:gd name="T60" fmla="*/ 10 w 99"/>
                <a:gd name="T61" fmla="*/ 26 h 157"/>
                <a:gd name="T62" fmla="*/ 10 w 99"/>
                <a:gd name="T63" fmla="*/ 26 h 157"/>
                <a:gd name="T64" fmla="*/ 11 w 99"/>
                <a:gd name="T65" fmla="*/ 25 h 157"/>
                <a:gd name="T66" fmla="*/ 11 w 99"/>
                <a:gd name="T67" fmla="*/ 22 h 157"/>
                <a:gd name="T68" fmla="*/ 13 w 99"/>
                <a:gd name="T69" fmla="*/ 18 h 157"/>
                <a:gd name="T70" fmla="*/ 15 w 99"/>
                <a:gd name="T71" fmla="*/ 9 h 157"/>
                <a:gd name="T72" fmla="*/ 16 w 99"/>
                <a:gd name="T73" fmla="*/ 4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9" h="157">
                  <a:moveTo>
                    <a:pt x="99" y="21"/>
                  </a:moveTo>
                  <a:lnTo>
                    <a:pt x="99" y="18"/>
                  </a:lnTo>
                  <a:lnTo>
                    <a:pt x="99" y="14"/>
                  </a:lnTo>
                  <a:lnTo>
                    <a:pt x="99" y="11"/>
                  </a:lnTo>
                  <a:lnTo>
                    <a:pt x="98" y="8"/>
                  </a:lnTo>
                  <a:lnTo>
                    <a:pt x="97" y="5"/>
                  </a:lnTo>
                  <a:lnTo>
                    <a:pt x="96" y="4"/>
                  </a:lnTo>
                  <a:lnTo>
                    <a:pt x="95" y="2"/>
                  </a:lnTo>
                  <a:lnTo>
                    <a:pt x="94" y="2"/>
                  </a:lnTo>
                  <a:lnTo>
                    <a:pt x="91" y="0"/>
                  </a:lnTo>
                  <a:lnTo>
                    <a:pt x="90" y="0"/>
                  </a:lnTo>
                  <a:lnTo>
                    <a:pt x="88" y="0"/>
                  </a:lnTo>
                  <a:lnTo>
                    <a:pt x="82" y="0"/>
                  </a:lnTo>
                  <a:lnTo>
                    <a:pt x="76" y="0"/>
                  </a:lnTo>
                  <a:lnTo>
                    <a:pt x="69" y="0"/>
                  </a:lnTo>
                  <a:lnTo>
                    <a:pt x="63" y="0"/>
                  </a:lnTo>
                  <a:lnTo>
                    <a:pt x="60" y="2"/>
                  </a:lnTo>
                  <a:lnTo>
                    <a:pt x="56" y="2"/>
                  </a:lnTo>
                  <a:lnTo>
                    <a:pt x="53" y="3"/>
                  </a:lnTo>
                  <a:lnTo>
                    <a:pt x="50" y="5"/>
                  </a:lnTo>
                  <a:lnTo>
                    <a:pt x="47" y="6"/>
                  </a:lnTo>
                  <a:lnTo>
                    <a:pt x="45" y="8"/>
                  </a:lnTo>
                  <a:lnTo>
                    <a:pt x="39" y="12"/>
                  </a:lnTo>
                  <a:lnTo>
                    <a:pt x="35" y="16"/>
                  </a:lnTo>
                  <a:lnTo>
                    <a:pt x="33" y="19"/>
                  </a:lnTo>
                  <a:lnTo>
                    <a:pt x="31" y="22"/>
                  </a:lnTo>
                  <a:lnTo>
                    <a:pt x="24" y="33"/>
                  </a:lnTo>
                  <a:lnTo>
                    <a:pt x="22" y="36"/>
                  </a:lnTo>
                  <a:lnTo>
                    <a:pt x="21" y="39"/>
                  </a:lnTo>
                  <a:lnTo>
                    <a:pt x="19" y="45"/>
                  </a:lnTo>
                  <a:lnTo>
                    <a:pt x="16" y="58"/>
                  </a:lnTo>
                  <a:lnTo>
                    <a:pt x="10" y="84"/>
                  </a:lnTo>
                  <a:lnTo>
                    <a:pt x="5" y="95"/>
                  </a:lnTo>
                  <a:lnTo>
                    <a:pt x="2" y="108"/>
                  </a:lnTo>
                  <a:lnTo>
                    <a:pt x="1" y="114"/>
                  </a:lnTo>
                  <a:lnTo>
                    <a:pt x="0" y="121"/>
                  </a:lnTo>
                  <a:lnTo>
                    <a:pt x="0" y="124"/>
                  </a:lnTo>
                  <a:lnTo>
                    <a:pt x="0" y="127"/>
                  </a:lnTo>
                  <a:lnTo>
                    <a:pt x="0" y="131"/>
                  </a:lnTo>
                  <a:lnTo>
                    <a:pt x="0" y="135"/>
                  </a:lnTo>
                  <a:lnTo>
                    <a:pt x="1" y="138"/>
                  </a:lnTo>
                  <a:lnTo>
                    <a:pt x="2" y="141"/>
                  </a:lnTo>
                  <a:lnTo>
                    <a:pt x="3" y="143"/>
                  </a:lnTo>
                  <a:lnTo>
                    <a:pt x="4" y="146"/>
                  </a:lnTo>
                  <a:lnTo>
                    <a:pt x="6" y="150"/>
                  </a:lnTo>
                  <a:lnTo>
                    <a:pt x="8" y="152"/>
                  </a:lnTo>
                  <a:lnTo>
                    <a:pt x="11" y="154"/>
                  </a:lnTo>
                  <a:lnTo>
                    <a:pt x="14" y="156"/>
                  </a:lnTo>
                  <a:lnTo>
                    <a:pt x="17" y="156"/>
                  </a:lnTo>
                  <a:lnTo>
                    <a:pt x="20" y="157"/>
                  </a:lnTo>
                  <a:lnTo>
                    <a:pt x="23" y="157"/>
                  </a:lnTo>
                  <a:lnTo>
                    <a:pt x="27" y="157"/>
                  </a:lnTo>
                  <a:lnTo>
                    <a:pt x="33" y="157"/>
                  </a:lnTo>
                  <a:lnTo>
                    <a:pt x="39" y="157"/>
                  </a:lnTo>
                  <a:lnTo>
                    <a:pt x="43" y="157"/>
                  </a:lnTo>
                  <a:lnTo>
                    <a:pt x="46" y="157"/>
                  </a:lnTo>
                  <a:lnTo>
                    <a:pt x="49" y="156"/>
                  </a:lnTo>
                  <a:lnTo>
                    <a:pt x="52" y="155"/>
                  </a:lnTo>
                  <a:lnTo>
                    <a:pt x="54" y="153"/>
                  </a:lnTo>
                  <a:lnTo>
                    <a:pt x="57" y="151"/>
                  </a:lnTo>
                  <a:lnTo>
                    <a:pt x="60" y="148"/>
                  </a:lnTo>
                  <a:lnTo>
                    <a:pt x="62" y="145"/>
                  </a:lnTo>
                  <a:lnTo>
                    <a:pt x="64" y="143"/>
                  </a:lnTo>
                  <a:lnTo>
                    <a:pt x="65" y="140"/>
                  </a:lnTo>
                  <a:lnTo>
                    <a:pt x="67" y="138"/>
                  </a:lnTo>
                  <a:lnTo>
                    <a:pt x="68" y="135"/>
                  </a:lnTo>
                  <a:lnTo>
                    <a:pt x="70" y="128"/>
                  </a:lnTo>
                  <a:lnTo>
                    <a:pt x="72" y="122"/>
                  </a:lnTo>
                  <a:lnTo>
                    <a:pt x="76" y="109"/>
                  </a:lnTo>
                  <a:lnTo>
                    <a:pt x="79" y="96"/>
                  </a:lnTo>
                  <a:lnTo>
                    <a:pt x="85" y="72"/>
                  </a:lnTo>
                  <a:lnTo>
                    <a:pt x="93" y="46"/>
                  </a:lnTo>
                  <a:lnTo>
                    <a:pt x="96" y="33"/>
                  </a:lnTo>
                  <a:lnTo>
                    <a:pt x="99"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58" name="Freeform 94"/>
            <p:cNvSpPr>
              <a:spLocks/>
            </p:cNvSpPr>
            <p:nvPr/>
          </p:nvSpPr>
          <p:spPr bwMode="auto">
            <a:xfrm>
              <a:off x="477" y="1842"/>
              <a:ext cx="8" cy="19"/>
            </a:xfrm>
            <a:custGeom>
              <a:avLst/>
              <a:gdLst>
                <a:gd name="T0" fmla="*/ 2 w 10"/>
                <a:gd name="T1" fmla="*/ 0 h 33"/>
                <a:gd name="T2" fmla="*/ 1 w 10"/>
                <a:gd name="T3" fmla="*/ 1 h 33"/>
                <a:gd name="T4" fmla="*/ 0 w 10"/>
                <a:gd name="T5" fmla="*/ 2 h 33"/>
                <a:gd name="T6" fmla="*/ 0 w 10"/>
                <a:gd name="T7" fmla="*/ 3 h 33"/>
                <a:gd name="T8" fmla="*/ 1 w 10"/>
                <a:gd name="T9" fmla="*/ 3 h 33"/>
                <a:gd name="T10" fmla="*/ 1 w 10"/>
                <a:gd name="T11" fmla="*/ 3 h 33"/>
                <a:gd name="T12" fmla="*/ 2 w 10"/>
                <a:gd name="T13" fmla="*/ 4 h 33"/>
                <a:gd name="T14" fmla="*/ 2 w 10"/>
                <a:gd name="T15" fmla="*/ 4 h 33"/>
                <a:gd name="T16" fmla="*/ 3 w 10"/>
                <a:gd name="T17" fmla="*/ 5 h 33"/>
                <a:gd name="T18" fmla="*/ 4 w 10"/>
                <a:gd name="T19" fmla="*/ 6 h 33"/>
                <a:gd name="T20" fmla="*/ 5 w 10"/>
                <a:gd name="T21" fmla="*/ 6 h 33"/>
                <a:gd name="T22" fmla="*/ 5 w 10"/>
                <a:gd name="T23" fmla="*/ 6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33">
                  <a:moveTo>
                    <a:pt x="2" y="0"/>
                  </a:moveTo>
                  <a:lnTo>
                    <a:pt x="1" y="5"/>
                  </a:lnTo>
                  <a:lnTo>
                    <a:pt x="0" y="10"/>
                  </a:lnTo>
                  <a:lnTo>
                    <a:pt x="0" y="14"/>
                  </a:lnTo>
                  <a:lnTo>
                    <a:pt x="1" y="16"/>
                  </a:lnTo>
                  <a:lnTo>
                    <a:pt x="1" y="18"/>
                  </a:lnTo>
                  <a:lnTo>
                    <a:pt x="2" y="20"/>
                  </a:lnTo>
                  <a:lnTo>
                    <a:pt x="3" y="22"/>
                  </a:lnTo>
                  <a:lnTo>
                    <a:pt x="6" y="26"/>
                  </a:lnTo>
                  <a:lnTo>
                    <a:pt x="8" y="30"/>
                  </a:lnTo>
                  <a:lnTo>
                    <a:pt x="9" y="32"/>
                  </a:lnTo>
                  <a:lnTo>
                    <a:pt x="10"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59" name="Line 95"/>
            <p:cNvSpPr>
              <a:spLocks noChangeShapeType="1"/>
            </p:cNvSpPr>
            <p:nvPr/>
          </p:nvSpPr>
          <p:spPr bwMode="auto">
            <a:xfrm flipH="1">
              <a:off x="531" y="1730"/>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60" name="Freeform 96"/>
            <p:cNvSpPr>
              <a:spLocks/>
            </p:cNvSpPr>
            <p:nvPr/>
          </p:nvSpPr>
          <p:spPr bwMode="auto">
            <a:xfrm>
              <a:off x="1182" y="1722"/>
              <a:ext cx="58" cy="131"/>
            </a:xfrm>
            <a:custGeom>
              <a:avLst/>
              <a:gdLst>
                <a:gd name="T0" fmla="*/ 11 w 104"/>
                <a:gd name="T1" fmla="*/ 0 h 235"/>
                <a:gd name="T2" fmla="*/ 0 w 104"/>
                <a:gd name="T3" fmla="*/ 41 h 235"/>
                <a:gd name="T4" fmla="*/ 7 w 104"/>
                <a:gd name="T5" fmla="*/ 41 h 235"/>
                <a:gd name="T6" fmla="*/ 8 w 104"/>
                <a:gd name="T7" fmla="*/ 41 h 235"/>
                <a:gd name="T8" fmla="*/ 8 w 104"/>
                <a:gd name="T9" fmla="*/ 40 h 235"/>
                <a:gd name="T10" fmla="*/ 9 w 104"/>
                <a:gd name="T11" fmla="*/ 40 h 235"/>
                <a:gd name="T12" fmla="*/ 10 w 104"/>
                <a:gd name="T13" fmla="*/ 40 h 235"/>
                <a:gd name="T14" fmla="*/ 11 w 104"/>
                <a:gd name="T15" fmla="*/ 39 h 235"/>
                <a:gd name="T16" fmla="*/ 12 w 104"/>
                <a:gd name="T17" fmla="*/ 38 h 235"/>
                <a:gd name="T18" fmla="*/ 12 w 104"/>
                <a:gd name="T19" fmla="*/ 37 h 235"/>
                <a:gd name="T20" fmla="*/ 13 w 104"/>
                <a:gd name="T21" fmla="*/ 37 h 235"/>
                <a:gd name="T22" fmla="*/ 14 w 104"/>
                <a:gd name="T23" fmla="*/ 36 h 235"/>
                <a:gd name="T24" fmla="*/ 14 w 104"/>
                <a:gd name="T25" fmla="*/ 35 h 235"/>
                <a:gd name="T26" fmla="*/ 15 w 104"/>
                <a:gd name="T27" fmla="*/ 34 h 235"/>
                <a:gd name="T28" fmla="*/ 15 w 104"/>
                <a:gd name="T29" fmla="*/ 33 h 235"/>
                <a:gd name="T30" fmla="*/ 18 w 104"/>
                <a:gd name="T31" fmla="*/ 21 h 235"/>
                <a:gd name="T32" fmla="*/ 18 w 104"/>
                <a:gd name="T33" fmla="*/ 21 h 235"/>
                <a:gd name="T34" fmla="*/ 18 w 104"/>
                <a:gd name="T35" fmla="*/ 20 h 235"/>
                <a:gd name="T36" fmla="*/ 18 w 104"/>
                <a:gd name="T37" fmla="*/ 18 h 235"/>
                <a:gd name="T38" fmla="*/ 18 w 104"/>
                <a:gd name="T39" fmla="*/ 17 h 235"/>
                <a:gd name="T40" fmla="*/ 18 w 104"/>
                <a:gd name="T41" fmla="*/ 17 h 235"/>
                <a:gd name="T42" fmla="*/ 17 w 104"/>
                <a:gd name="T43" fmla="*/ 16 h 235"/>
                <a:gd name="T44" fmla="*/ 17 w 104"/>
                <a:gd name="T45" fmla="*/ 15 h 235"/>
                <a:gd name="T46" fmla="*/ 17 w 104"/>
                <a:gd name="T47" fmla="*/ 14 h 235"/>
                <a:gd name="T48" fmla="*/ 16 w 104"/>
                <a:gd name="T49" fmla="*/ 14 h 235"/>
                <a:gd name="T50" fmla="*/ 16 w 104"/>
                <a:gd name="T51" fmla="*/ 14 h 235"/>
                <a:gd name="T52" fmla="*/ 15 w 104"/>
                <a:gd name="T53" fmla="*/ 14 h 235"/>
                <a:gd name="T54" fmla="*/ 15 w 104"/>
                <a:gd name="T55" fmla="*/ 14 h 235"/>
                <a:gd name="T56" fmla="*/ 7 w 104"/>
                <a:gd name="T57" fmla="*/ 14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4" h="235">
                  <a:moveTo>
                    <a:pt x="63" y="0"/>
                  </a:moveTo>
                  <a:lnTo>
                    <a:pt x="0" y="235"/>
                  </a:lnTo>
                  <a:lnTo>
                    <a:pt x="40" y="235"/>
                  </a:lnTo>
                  <a:lnTo>
                    <a:pt x="45" y="235"/>
                  </a:lnTo>
                  <a:lnTo>
                    <a:pt x="49" y="234"/>
                  </a:lnTo>
                  <a:lnTo>
                    <a:pt x="54" y="232"/>
                  </a:lnTo>
                  <a:lnTo>
                    <a:pt x="58" y="229"/>
                  </a:lnTo>
                  <a:lnTo>
                    <a:pt x="63" y="226"/>
                  </a:lnTo>
                  <a:lnTo>
                    <a:pt x="67" y="222"/>
                  </a:lnTo>
                  <a:lnTo>
                    <a:pt x="70" y="217"/>
                  </a:lnTo>
                  <a:lnTo>
                    <a:pt x="74" y="213"/>
                  </a:lnTo>
                  <a:lnTo>
                    <a:pt x="78" y="208"/>
                  </a:lnTo>
                  <a:lnTo>
                    <a:pt x="81" y="201"/>
                  </a:lnTo>
                  <a:lnTo>
                    <a:pt x="83" y="196"/>
                  </a:lnTo>
                  <a:lnTo>
                    <a:pt x="85" y="189"/>
                  </a:lnTo>
                  <a:lnTo>
                    <a:pt x="102" y="124"/>
                  </a:lnTo>
                  <a:lnTo>
                    <a:pt x="103" y="118"/>
                  </a:lnTo>
                  <a:lnTo>
                    <a:pt x="104" y="113"/>
                  </a:lnTo>
                  <a:lnTo>
                    <a:pt x="104" y="107"/>
                  </a:lnTo>
                  <a:lnTo>
                    <a:pt x="104" y="101"/>
                  </a:lnTo>
                  <a:lnTo>
                    <a:pt x="103" y="97"/>
                  </a:lnTo>
                  <a:lnTo>
                    <a:pt x="101" y="93"/>
                  </a:lnTo>
                  <a:lnTo>
                    <a:pt x="99" y="88"/>
                  </a:lnTo>
                  <a:lnTo>
                    <a:pt x="97" y="85"/>
                  </a:lnTo>
                  <a:lnTo>
                    <a:pt x="94" y="82"/>
                  </a:lnTo>
                  <a:lnTo>
                    <a:pt x="90" y="80"/>
                  </a:lnTo>
                  <a:lnTo>
                    <a:pt x="86" y="79"/>
                  </a:lnTo>
                  <a:lnTo>
                    <a:pt x="83" y="79"/>
                  </a:lnTo>
                  <a:lnTo>
                    <a:pt x="41"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61" name="Line 97"/>
            <p:cNvSpPr>
              <a:spLocks noChangeShapeType="1"/>
            </p:cNvSpPr>
            <p:nvPr/>
          </p:nvSpPr>
          <p:spPr bwMode="auto">
            <a:xfrm flipH="1">
              <a:off x="1255" y="1722"/>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62" name="Line 98"/>
            <p:cNvSpPr>
              <a:spLocks noChangeShapeType="1"/>
            </p:cNvSpPr>
            <p:nvPr/>
          </p:nvSpPr>
          <p:spPr bwMode="auto">
            <a:xfrm flipH="1">
              <a:off x="1413" y="1857"/>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63" name="Freeform 99"/>
            <p:cNvSpPr>
              <a:spLocks/>
            </p:cNvSpPr>
            <p:nvPr/>
          </p:nvSpPr>
          <p:spPr bwMode="auto">
            <a:xfrm>
              <a:off x="1397" y="1834"/>
              <a:ext cx="16" cy="23"/>
            </a:xfrm>
            <a:custGeom>
              <a:avLst/>
              <a:gdLst>
                <a:gd name="T0" fmla="*/ 1 w 22"/>
                <a:gd name="T1" fmla="*/ 0 h 46"/>
                <a:gd name="T2" fmla="*/ 1 w 22"/>
                <a:gd name="T3" fmla="*/ 1 h 46"/>
                <a:gd name="T4" fmla="*/ 0 w 22"/>
                <a:gd name="T5" fmla="*/ 2 h 46"/>
                <a:gd name="T6" fmla="*/ 0 w 22"/>
                <a:gd name="T7" fmla="*/ 3 h 46"/>
                <a:gd name="T8" fmla="*/ 0 w 22"/>
                <a:gd name="T9" fmla="*/ 3 h 46"/>
                <a:gd name="T10" fmla="*/ 1 w 22"/>
                <a:gd name="T11" fmla="*/ 4 h 46"/>
                <a:gd name="T12" fmla="*/ 1 w 22"/>
                <a:gd name="T13" fmla="*/ 4 h 46"/>
                <a:gd name="T14" fmla="*/ 2 w 22"/>
                <a:gd name="T15" fmla="*/ 5 h 46"/>
                <a:gd name="T16" fmla="*/ 3 w 22"/>
                <a:gd name="T17" fmla="*/ 5 h 46"/>
                <a:gd name="T18" fmla="*/ 4 w 22"/>
                <a:gd name="T19" fmla="*/ 6 h 46"/>
                <a:gd name="T20" fmla="*/ 5 w 22"/>
                <a:gd name="T21" fmla="*/ 6 h 46"/>
                <a:gd name="T22" fmla="*/ 7 w 22"/>
                <a:gd name="T23" fmla="*/ 6 h 46"/>
                <a:gd name="T24" fmla="*/ 9 w 22"/>
                <a:gd name="T25" fmla="*/ 6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6">
                  <a:moveTo>
                    <a:pt x="2" y="0"/>
                  </a:moveTo>
                  <a:lnTo>
                    <a:pt x="1" y="5"/>
                  </a:lnTo>
                  <a:lnTo>
                    <a:pt x="0" y="12"/>
                  </a:lnTo>
                  <a:lnTo>
                    <a:pt x="0" y="17"/>
                  </a:lnTo>
                  <a:lnTo>
                    <a:pt x="0" y="22"/>
                  </a:lnTo>
                  <a:lnTo>
                    <a:pt x="1" y="28"/>
                  </a:lnTo>
                  <a:lnTo>
                    <a:pt x="3" y="32"/>
                  </a:lnTo>
                  <a:lnTo>
                    <a:pt x="5" y="36"/>
                  </a:lnTo>
                  <a:lnTo>
                    <a:pt x="8" y="39"/>
                  </a:lnTo>
                  <a:lnTo>
                    <a:pt x="11" y="42"/>
                  </a:lnTo>
                  <a:lnTo>
                    <a:pt x="14" y="44"/>
                  </a:lnTo>
                  <a:lnTo>
                    <a:pt x="18" y="45"/>
                  </a:lnTo>
                  <a:lnTo>
                    <a:pt x="22"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64" name="Line 100"/>
            <p:cNvSpPr>
              <a:spLocks noChangeShapeType="1"/>
            </p:cNvSpPr>
            <p:nvPr/>
          </p:nvSpPr>
          <p:spPr bwMode="auto">
            <a:xfrm flipV="1">
              <a:off x="1401" y="1796"/>
              <a:ext cx="8"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65" name="Freeform 101"/>
            <p:cNvSpPr>
              <a:spLocks/>
            </p:cNvSpPr>
            <p:nvPr/>
          </p:nvSpPr>
          <p:spPr bwMode="auto">
            <a:xfrm>
              <a:off x="1409" y="1772"/>
              <a:ext cx="27" cy="24"/>
            </a:xfrm>
            <a:custGeom>
              <a:avLst/>
              <a:gdLst>
                <a:gd name="T0" fmla="*/ 10 w 44"/>
                <a:gd name="T1" fmla="*/ 0 h 46"/>
                <a:gd name="T2" fmla="*/ 9 w 44"/>
                <a:gd name="T3" fmla="*/ 1 h 46"/>
                <a:gd name="T4" fmla="*/ 8 w 44"/>
                <a:gd name="T5" fmla="*/ 1 h 46"/>
                <a:gd name="T6" fmla="*/ 7 w 44"/>
                <a:gd name="T7" fmla="*/ 1 h 46"/>
                <a:gd name="T8" fmla="*/ 6 w 44"/>
                <a:gd name="T9" fmla="*/ 1 h 46"/>
                <a:gd name="T10" fmla="*/ 6 w 44"/>
                <a:gd name="T11" fmla="*/ 2 h 46"/>
                <a:gd name="T12" fmla="*/ 4 w 44"/>
                <a:gd name="T13" fmla="*/ 2 h 46"/>
                <a:gd name="T14" fmla="*/ 4 w 44"/>
                <a:gd name="T15" fmla="*/ 3 h 46"/>
                <a:gd name="T16" fmla="*/ 2 w 44"/>
                <a:gd name="T17" fmla="*/ 4 h 46"/>
                <a:gd name="T18" fmla="*/ 1 w 44"/>
                <a:gd name="T19" fmla="*/ 4 h 46"/>
                <a:gd name="T20" fmla="*/ 1 w 44"/>
                <a:gd name="T21" fmla="*/ 5 h 46"/>
                <a:gd name="T22" fmla="*/ 1 w 44"/>
                <a:gd name="T23" fmla="*/ 6 h 46"/>
                <a:gd name="T24" fmla="*/ 0 w 44"/>
                <a:gd name="T25" fmla="*/ 7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6">
                  <a:moveTo>
                    <a:pt x="44" y="0"/>
                  </a:moveTo>
                  <a:lnTo>
                    <a:pt x="40" y="1"/>
                  </a:lnTo>
                  <a:lnTo>
                    <a:pt x="35" y="2"/>
                  </a:lnTo>
                  <a:lnTo>
                    <a:pt x="31" y="5"/>
                  </a:lnTo>
                  <a:lnTo>
                    <a:pt x="27" y="7"/>
                  </a:lnTo>
                  <a:lnTo>
                    <a:pt x="22" y="10"/>
                  </a:lnTo>
                  <a:lnTo>
                    <a:pt x="18" y="14"/>
                  </a:lnTo>
                  <a:lnTo>
                    <a:pt x="14" y="18"/>
                  </a:lnTo>
                  <a:lnTo>
                    <a:pt x="10" y="24"/>
                  </a:lnTo>
                  <a:lnTo>
                    <a:pt x="7" y="29"/>
                  </a:lnTo>
                  <a:lnTo>
                    <a:pt x="5" y="34"/>
                  </a:lnTo>
                  <a:lnTo>
                    <a:pt x="1" y="41"/>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66" name="Line 102"/>
            <p:cNvSpPr>
              <a:spLocks noChangeShapeType="1"/>
            </p:cNvSpPr>
            <p:nvPr/>
          </p:nvSpPr>
          <p:spPr bwMode="auto">
            <a:xfrm>
              <a:off x="1436" y="1772"/>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67" name="Line 103"/>
            <p:cNvSpPr>
              <a:spLocks noChangeShapeType="1"/>
            </p:cNvSpPr>
            <p:nvPr/>
          </p:nvSpPr>
          <p:spPr bwMode="auto">
            <a:xfrm flipH="1">
              <a:off x="1467" y="1730"/>
              <a:ext cx="15"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68" name="Line 104"/>
            <p:cNvSpPr>
              <a:spLocks noChangeShapeType="1"/>
            </p:cNvSpPr>
            <p:nvPr/>
          </p:nvSpPr>
          <p:spPr bwMode="auto">
            <a:xfrm flipH="1" flipV="1">
              <a:off x="504" y="1880"/>
              <a:ext cx="297" cy="2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69" name="Line 105"/>
            <p:cNvSpPr>
              <a:spLocks noChangeShapeType="1"/>
            </p:cNvSpPr>
            <p:nvPr/>
          </p:nvSpPr>
          <p:spPr bwMode="auto">
            <a:xfrm flipH="1">
              <a:off x="504" y="1880"/>
              <a:ext cx="87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70" name="Line 106"/>
            <p:cNvSpPr>
              <a:spLocks noChangeShapeType="1"/>
            </p:cNvSpPr>
            <p:nvPr/>
          </p:nvSpPr>
          <p:spPr bwMode="auto">
            <a:xfrm flipH="1" flipV="1">
              <a:off x="1378" y="1880"/>
              <a:ext cx="782" cy="7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71" name="Line 107"/>
            <p:cNvSpPr>
              <a:spLocks noChangeShapeType="1"/>
            </p:cNvSpPr>
            <p:nvPr/>
          </p:nvSpPr>
          <p:spPr bwMode="auto">
            <a:xfrm flipH="1" flipV="1">
              <a:off x="1217" y="1880"/>
              <a:ext cx="173" cy="1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06284" name="Group 108"/>
          <p:cNvGrpSpPr>
            <a:grpSpLocks/>
          </p:cNvGrpSpPr>
          <p:nvPr/>
        </p:nvGrpSpPr>
        <p:grpSpPr bwMode="auto">
          <a:xfrm>
            <a:off x="73025" y="692150"/>
            <a:ext cx="4714875" cy="4140200"/>
            <a:chOff x="158" y="1338"/>
            <a:chExt cx="2564" cy="2347"/>
          </a:xfrm>
        </p:grpSpPr>
        <p:sp>
          <p:nvSpPr>
            <p:cNvPr id="61521" name="Line 109"/>
            <p:cNvSpPr>
              <a:spLocks noChangeShapeType="1"/>
            </p:cNvSpPr>
            <p:nvPr/>
          </p:nvSpPr>
          <p:spPr bwMode="auto">
            <a:xfrm flipV="1">
              <a:off x="1790" y="2634"/>
              <a:ext cx="15"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22" name="Freeform 110"/>
            <p:cNvSpPr>
              <a:spLocks/>
            </p:cNvSpPr>
            <p:nvPr/>
          </p:nvSpPr>
          <p:spPr bwMode="auto">
            <a:xfrm>
              <a:off x="1805" y="2600"/>
              <a:ext cx="62" cy="34"/>
            </a:xfrm>
            <a:custGeom>
              <a:avLst/>
              <a:gdLst>
                <a:gd name="T0" fmla="*/ 20 w 107"/>
                <a:gd name="T1" fmla="*/ 9 h 65"/>
                <a:gd name="T2" fmla="*/ 20 w 107"/>
                <a:gd name="T3" fmla="*/ 8 h 65"/>
                <a:gd name="T4" fmla="*/ 21 w 107"/>
                <a:gd name="T5" fmla="*/ 7 h 65"/>
                <a:gd name="T6" fmla="*/ 21 w 107"/>
                <a:gd name="T7" fmla="*/ 7 h 65"/>
                <a:gd name="T8" fmla="*/ 21 w 107"/>
                <a:gd name="T9" fmla="*/ 5 h 65"/>
                <a:gd name="T10" fmla="*/ 20 w 107"/>
                <a:gd name="T11" fmla="*/ 5 h 65"/>
                <a:gd name="T12" fmla="*/ 20 w 107"/>
                <a:gd name="T13" fmla="*/ 4 h 65"/>
                <a:gd name="T14" fmla="*/ 20 w 107"/>
                <a:gd name="T15" fmla="*/ 3 h 65"/>
                <a:gd name="T16" fmla="*/ 20 w 107"/>
                <a:gd name="T17" fmla="*/ 3 h 65"/>
                <a:gd name="T18" fmla="*/ 19 w 107"/>
                <a:gd name="T19" fmla="*/ 2 h 65"/>
                <a:gd name="T20" fmla="*/ 18 w 107"/>
                <a:gd name="T21" fmla="*/ 1 h 65"/>
                <a:gd name="T22" fmla="*/ 17 w 107"/>
                <a:gd name="T23" fmla="*/ 1 h 65"/>
                <a:gd name="T24" fmla="*/ 16 w 107"/>
                <a:gd name="T25" fmla="*/ 1 h 65"/>
                <a:gd name="T26" fmla="*/ 16 w 107"/>
                <a:gd name="T27" fmla="*/ 1 h 65"/>
                <a:gd name="T28" fmla="*/ 14 w 107"/>
                <a:gd name="T29" fmla="*/ 0 h 65"/>
                <a:gd name="T30" fmla="*/ 13 w 107"/>
                <a:gd name="T31" fmla="*/ 0 h 65"/>
                <a:gd name="T32" fmla="*/ 12 w 107"/>
                <a:gd name="T33" fmla="*/ 0 h 65"/>
                <a:gd name="T34" fmla="*/ 12 w 107"/>
                <a:gd name="T35" fmla="*/ 1 h 65"/>
                <a:gd name="T36" fmla="*/ 10 w 107"/>
                <a:gd name="T37" fmla="*/ 1 h 65"/>
                <a:gd name="T38" fmla="*/ 9 w 107"/>
                <a:gd name="T39" fmla="*/ 1 h 65"/>
                <a:gd name="T40" fmla="*/ 8 w 107"/>
                <a:gd name="T41" fmla="*/ 1 h 65"/>
                <a:gd name="T42" fmla="*/ 7 w 107"/>
                <a:gd name="T43" fmla="*/ 2 h 65"/>
                <a:gd name="T44" fmla="*/ 6 w 107"/>
                <a:gd name="T45" fmla="*/ 3 h 65"/>
                <a:gd name="T46" fmla="*/ 5 w 107"/>
                <a:gd name="T47" fmla="*/ 3 h 65"/>
                <a:gd name="T48" fmla="*/ 4 w 107"/>
                <a:gd name="T49" fmla="*/ 4 h 65"/>
                <a:gd name="T50" fmla="*/ 3 w 107"/>
                <a:gd name="T51" fmla="*/ 5 h 65"/>
                <a:gd name="T52" fmla="*/ 2 w 107"/>
                <a:gd name="T53" fmla="*/ 5 h 65"/>
                <a:gd name="T54" fmla="*/ 2 w 107"/>
                <a:gd name="T55" fmla="*/ 7 h 65"/>
                <a:gd name="T56" fmla="*/ 1 w 107"/>
                <a:gd name="T57" fmla="*/ 7 h 65"/>
                <a:gd name="T58" fmla="*/ 1 w 107"/>
                <a:gd name="T59" fmla="*/ 8 h 65"/>
                <a:gd name="T60" fmla="*/ 0 w 107"/>
                <a:gd name="T61" fmla="*/ 9 h 6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7" h="65">
                  <a:moveTo>
                    <a:pt x="105" y="65"/>
                  </a:moveTo>
                  <a:lnTo>
                    <a:pt x="106" y="58"/>
                  </a:lnTo>
                  <a:lnTo>
                    <a:pt x="107" y="51"/>
                  </a:lnTo>
                  <a:lnTo>
                    <a:pt x="107" y="45"/>
                  </a:lnTo>
                  <a:lnTo>
                    <a:pt x="107" y="38"/>
                  </a:lnTo>
                  <a:lnTo>
                    <a:pt x="106" y="32"/>
                  </a:lnTo>
                  <a:lnTo>
                    <a:pt x="105" y="26"/>
                  </a:lnTo>
                  <a:lnTo>
                    <a:pt x="102" y="21"/>
                  </a:lnTo>
                  <a:lnTo>
                    <a:pt x="100" y="17"/>
                  </a:lnTo>
                  <a:lnTo>
                    <a:pt x="97" y="13"/>
                  </a:lnTo>
                  <a:lnTo>
                    <a:pt x="93" y="8"/>
                  </a:lnTo>
                  <a:lnTo>
                    <a:pt x="90" y="5"/>
                  </a:lnTo>
                  <a:lnTo>
                    <a:pt x="84" y="3"/>
                  </a:lnTo>
                  <a:lnTo>
                    <a:pt x="80" y="1"/>
                  </a:lnTo>
                  <a:lnTo>
                    <a:pt x="75" y="0"/>
                  </a:lnTo>
                  <a:lnTo>
                    <a:pt x="69" y="0"/>
                  </a:lnTo>
                  <a:lnTo>
                    <a:pt x="64" y="0"/>
                  </a:lnTo>
                  <a:lnTo>
                    <a:pt x="58" y="1"/>
                  </a:lnTo>
                  <a:lnTo>
                    <a:pt x="52" y="3"/>
                  </a:lnTo>
                  <a:lnTo>
                    <a:pt x="47" y="5"/>
                  </a:lnTo>
                  <a:lnTo>
                    <a:pt x="41" y="8"/>
                  </a:lnTo>
                  <a:lnTo>
                    <a:pt x="35" y="13"/>
                  </a:lnTo>
                  <a:lnTo>
                    <a:pt x="30" y="17"/>
                  </a:lnTo>
                  <a:lnTo>
                    <a:pt x="25" y="21"/>
                  </a:lnTo>
                  <a:lnTo>
                    <a:pt x="20" y="26"/>
                  </a:lnTo>
                  <a:lnTo>
                    <a:pt x="15" y="32"/>
                  </a:lnTo>
                  <a:lnTo>
                    <a:pt x="11" y="38"/>
                  </a:lnTo>
                  <a:lnTo>
                    <a:pt x="8" y="45"/>
                  </a:lnTo>
                  <a:lnTo>
                    <a:pt x="4" y="51"/>
                  </a:lnTo>
                  <a:lnTo>
                    <a:pt x="2" y="58"/>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23" name="Line 111"/>
            <p:cNvSpPr>
              <a:spLocks noChangeShapeType="1"/>
            </p:cNvSpPr>
            <p:nvPr/>
          </p:nvSpPr>
          <p:spPr bwMode="auto">
            <a:xfrm flipH="1">
              <a:off x="1848" y="2634"/>
              <a:ext cx="15"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24" name="Freeform 112"/>
            <p:cNvSpPr>
              <a:spLocks/>
            </p:cNvSpPr>
            <p:nvPr/>
          </p:nvSpPr>
          <p:spPr bwMode="auto">
            <a:xfrm>
              <a:off x="1790" y="2692"/>
              <a:ext cx="58" cy="39"/>
            </a:xfrm>
            <a:custGeom>
              <a:avLst/>
              <a:gdLst>
                <a:gd name="T0" fmla="*/ 1 w 107"/>
                <a:gd name="T1" fmla="*/ 0 h 66"/>
                <a:gd name="T2" fmla="*/ 1 w 107"/>
                <a:gd name="T3" fmla="*/ 2 h 66"/>
                <a:gd name="T4" fmla="*/ 0 w 107"/>
                <a:gd name="T5" fmla="*/ 3 h 66"/>
                <a:gd name="T6" fmla="*/ 0 w 107"/>
                <a:gd name="T7" fmla="*/ 4 h 66"/>
                <a:gd name="T8" fmla="*/ 0 w 107"/>
                <a:gd name="T9" fmla="*/ 5 h 66"/>
                <a:gd name="T10" fmla="*/ 1 w 107"/>
                <a:gd name="T11" fmla="*/ 7 h 66"/>
                <a:gd name="T12" fmla="*/ 1 w 107"/>
                <a:gd name="T13" fmla="*/ 8 h 66"/>
                <a:gd name="T14" fmla="*/ 1 w 107"/>
                <a:gd name="T15" fmla="*/ 9 h 66"/>
                <a:gd name="T16" fmla="*/ 1 w 107"/>
                <a:gd name="T17" fmla="*/ 10 h 66"/>
                <a:gd name="T18" fmla="*/ 2 w 107"/>
                <a:gd name="T19" fmla="*/ 11 h 66"/>
                <a:gd name="T20" fmla="*/ 2 w 107"/>
                <a:gd name="T21" fmla="*/ 12 h 66"/>
                <a:gd name="T22" fmla="*/ 3 w 107"/>
                <a:gd name="T23" fmla="*/ 12 h 66"/>
                <a:gd name="T24" fmla="*/ 4 w 107"/>
                <a:gd name="T25" fmla="*/ 13 h 66"/>
                <a:gd name="T26" fmla="*/ 4 w 107"/>
                <a:gd name="T27" fmla="*/ 13 h 66"/>
                <a:gd name="T28" fmla="*/ 5 w 107"/>
                <a:gd name="T29" fmla="*/ 13 h 66"/>
                <a:gd name="T30" fmla="*/ 6 w 107"/>
                <a:gd name="T31" fmla="*/ 14 h 66"/>
                <a:gd name="T32" fmla="*/ 7 w 107"/>
                <a:gd name="T33" fmla="*/ 13 h 66"/>
                <a:gd name="T34" fmla="*/ 8 w 107"/>
                <a:gd name="T35" fmla="*/ 13 h 66"/>
                <a:gd name="T36" fmla="*/ 9 w 107"/>
                <a:gd name="T37" fmla="*/ 13 h 66"/>
                <a:gd name="T38" fmla="*/ 10 w 107"/>
                <a:gd name="T39" fmla="*/ 12 h 66"/>
                <a:gd name="T40" fmla="*/ 11 w 107"/>
                <a:gd name="T41" fmla="*/ 12 h 66"/>
                <a:gd name="T42" fmla="*/ 11 w 107"/>
                <a:gd name="T43" fmla="*/ 11 h 66"/>
                <a:gd name="T44" fmla="*/ 12 w 107"/>
                <a:gd name="T45" fmla="*/ 10 h 66"/>
                <a:gd name="T46" fmla="*/ 13 w 107"/>
                <a:gd name="T47" fmla="*/ 9 h 66"/>
                <a:gd name="T48" fmla="*/ 14 w 107"/>
                <a:gd name="T49" fmla="*/ 8 h 66"/>
                <a:gd name="T50" fmla="*/ 15 w 107"/>
                <a:gd name="T51" fmla="*/ 7 h 66"/>
                <a:gd name="T52" fmla="*/ 15 w 107"/>
                <a:gd name="T53" fmla="*/ 5 h 66"/>
                <a:gd name="T54" fmla="*/ 16 w 107"/>
                <a:gd name="T55" fmla="*/ 4 h 66"/>
                <a:gd name="T56" fmla="*/ 16 w 107"/>
                <a:gd name="T57" fmla="*/ 3 h 66"/>
                <a:gd name="T58" fmla="*/ 17 w 107"/>
                <a:gd name="T59" fmla="*/ 2 h 66"/>
                <a:gd name="T60" fmla="*/ 17 w 107"/>
                <a:gd name="T61" fmla="*/ 0 h 6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7" h="66">
                  <a:moveTo>
                    <a:pt x="2" y="0"/>
                  </a:moveTo>
                  <a:lnTo>
                    <a:pt x="1" y="8"/>
                  </a:lnTo>
                  <a:lnTo>
                    <a:pt x="0" y="14"/>
                  </a:lnTo>
                  <a:lnTo>
                    <a:pt x="0" y="20"/>
                  </a:lnTo>
                  <a:lnTo>
                    <a:pt x="0" y="27"/>
                  </a:lnTo>
                  <a:lnTo>
                    <a:pt x="1" y="33"/>
                  </a:lnTo>
                  <a:lnTo>
                    <a:pt x="2" y="39"/>
                  </a:lnTo>
                  <a:lnTo>
                    <a:pt x="5" y="44"/>
                  </a:lnTo>
                  <a:lnTo>
                    <a:pt x="7" y="49"/>
                  </a:lnTo>
                  <a:lnTo>
                    <a:pt x="10" y="53"/>
                  </a:lnTo>
                  <a:lnTo>
                    <a:pt x="14" y="57"/>
                  </a:lnTo>
                  <a:lnTo>
                    <a:pt x="17" y="60"/>
                  </a:lnTo>
                  <a:lnTo>
                    <a:pt x="23" y="63"/>
                  </a:lnTo>
                  <a:lnTo>
                    <a:pt x="27" y="64"/>
                  </a:lnTo>
                  <a:lnTo>
                    <a:pt x="32" y="65"/>
                  </a:lnTo>
                  <a:lnTo>
                    <a:pt x="38" y="66"/>
                  </a:lnTo>
                  <a:lnTo>
                    <a:pt x="43" y="65"/>
                  </a:lnTo>
                  <a:lnTo>
                    <a:pt x="48" y="64"/>
                  </a:lnTo>
                  <a:lnTo>
                    <a:pt x="55" y="63"/>
                  </a:lnTo>
                  <a:lnTo>
                    <a:pt x="60" y="60"/>
                  </a:lnTo>
                  <a:lnTo>
                    <a:pt x="66" y="57"/>
                  </a:lnTo>
                  <a:lnTo>
                    <a:pt x="72" y="53"/>
                  </a:lnTo>
                  <a:lnTo>
                    <a:pt x="77" y="49"/>
                  </a:lnTo>
                  <a:lnTo>
                    <a:pt x="82" y="44"/>
                  </a:lnTo>
                  <a:lnTo>
                    <a:pt x="87" y="39"/>
                  </a:lnTo>
                  <a:lnTo>
                    <a:pt x="92" y="33"/>
                  </a:lnTo>
                  <a:lnTo>
                    <a:pt x="95" y="27"/>
                  </a:lnTo>
                  <a:lnTo>
                    <a:pt x="99" y="20"/>
                  </a:lnTo>
                  <a:lnTo>
                    <a:pt x="103" y="14"/>
                  </a:lnTo>
                  <a:lnTo>
                    <a:pt x="105" y="8"/>
                  </a:lnTo>
                  <a:lnTo>
                    <a:pt x="10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25" name="Line 113"/>
            <p:cNvSpPr>
              <a:spLocks noChangeShapeType="1"/>
            </p:cNvSpPr>
            <p:nvPr/>
          </p:nvSpPr>
          <p:spPr bwMode="auto">
            <a:xfrm>
              <a:off x="347" y="1503"/>
              <a:ext cx="1378"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26" name="Line 114"/>
            <p:cNvSpPr>
              <a:spLocks noChangeShapeType="1"/>
            </p:cNvSpPr>
            <p:nvPr/>
          </p:nvSpPr>
          <p:spPr bwMode="auto">
            <a:xfrm flipV="1">
              <a:off x="347" y="1503"/>
              <a:ext cx="0" cy="120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27" name="Line 115"/>
            <p:cNvSpPr>
              <a:spLocks noChangeShapeType="1"/>
            </p:cNvSpPr>
            <p:nvPr/>
          </p:nvSpPr>
          <p:spPr bwMode="auto">
            <a:xfrm>
              <a:off x="1725" y="1503"/>
              <a:ext cx="862" cy="8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28" name="Line 116"/>
            <p:cNvSpPr>
              <a:spLocks noChangeShapeType="1"/>
            </p:cNvSpPr>
            <p:nvPr/>
          </p:nvSpPr>
          <p:spPr bwMode="auto">
            <a:xfrm>
              <a:off x="347" y="2711"/>
              <a:ext cx="862" cy="85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29" name="Line 117"/>
            <p:cNvSpPr>
              <a:spLocks noChangeShapeType="1"/>
            </p:cNvSpPr>
            <p:nvPr/>
          </p:nvSpPr>
          <p:spPr bwMode="auto">
            <a:xfrm>
              <a:off x="1209" y="3570"/>
              <a:ext cx="1378"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30" name="Line 118"/>
            <p:cNvSpPr>
              <a:spLocks noChangeShapeType="1"/>
            </p:cNvSpPr>
            <p:nvPr/>
          </p:nvSpPr>
          <p:spPr bwMode="auto">
            <a:xfrm flipV="1">
              <a:off x="2587" y="2365"/>
              <a:ext cx="0" cy="12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31" name="Line 119"/>
            <p:cNvSpPr>
              <a:spLocks noChangeShapeType="1"/>
            </p:cNvSpPr>
            <p:nvPr/>
          </p:nvSpPr>
          <p:spPr bwMode="auto">
            <a:xfrm flipH="1" flipV="1">
              <a:off x="1124" y="3408"/>
              <a:ext cx="131"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32" name="Line 120"/>
            <p:cNvSpPr>
              <a:spLocks noChangeShapeType="1"/>
            </p:cNvSpPr>
            <p:nvPr/>
          </p:nvSpPr>
          <p:spPr bwMode="auto">
            <a:xfrm>
              <a:off x="1182" y="3466"/>
              <a:ext cx="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33" name="Line 121"/>
            <p:cNvSpPr>
              <a:spLocks noChangeShapeType="1"/>
            </p:cNvSpPr>
            <p:nvPr/>
          </p:nvSpPr>
          <p:spPr bwMode="auto">
            <a:xfrm>
              <a:off x="1182" y="3408"/>
              <a:ext cx="131"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34" name="Freeform 122"/>
            <p:cNvSpPr>
              <a:spLocks/>
            </p:cNvSpPr>
            <p:nvPr/>
          </p:nvSpPr>
          <p:spPr bwMode="auto">
            <a:xfrm>
              <a:off x="401" y="1599"/>
              <a:ext cx="69" cy="127"/>
            </a:xfrm>
            <a:custGeom>
              <a:avLst/>
              <a:gdLst>
                <a:gd name="T0" fmla="*/ 0 w 125"/>
                <a:gd name="T1" fmla="*/ 0 h 235"/>
                <a:gd name="T2" fmla="*/ 0 w 125"/>
                <a:gd name="T3" fmla="*/ 37 h 235"/>
                <a:gd name="T4" fmla="*/ 21 w 125"/>
                <a:gd name="T5" fmla="*/ 0 h 235"/>
                <a:gd name="T6" fmla="*/ 0 60000 65536"/>
                <a:gd name="T7" fmla="*/ 0 60000 65536"/>
                <a:gd name="T8" fmla="*/ 0 60000 65536"/>
              </a:gdLst>
              <a:ahLst/>
              <a:cxnLst>
                <a:cxn ang="T6">
                  <a:pos x="T0" y="T1"/>
                </a:cxn>
                <a:cxn ang="T7">
                  <a:pos x="T2" y="T3"/>
                </a:cxn>
                <a:cxn ang="T8">
                  <a:pos x="T4" y="T5"/>
                </a:cxn>
              </a:cxnLst>
              <a:rect l="0" t="0" r="r" b="b"/>
              <a:pathLst>
                <a:path w="125" h="235">
                  <a:moveTo>
                    <a:pt x="0" y="0"/>
                  </a:moveTo>
                  <a:lnTo>
                    <a:pt x="0" y="235"/>
                  </a:lnTo>
                  <a:lnTo>
                    <a:pt x="1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35" name="Freeform 123"/>
            <p:cNvSpPr>
              <a:spLocks/>
            </p:cNvSpPr>
            <p:nvPr/>
          </p:nvSpPr>
          <p:spPr bwMode="auto">
            <a:xfrm>
              <a:off x="2437" y="2350"/>
              <a:ext cx="92" cy="138"/>
            </a:xfrm>
            <a:custGeom>
              <a:avLst/>
              <a:gdLst>
                <a:gd name="T0" fmla="*/ 0 w 164"/>
                <a:gd name="T1" fmla="*/ 0 h 252"/>
                <a:gd name="T2" fmla="*/ 0 w 164"/>
                <a:gd name="T3" fmla="*/ 39 h 252"/>
                <a:gd name="T4" fmla="*/ 12 w 164"/>
                <a:gd name="T5" fmla="*/ 15 h 252"/>
                <a:gd name="T6" fmla="*/ 15 w 164"/>
                <a:gd name="T7" fmla="*/ 42 h 252"/>
                <a:gd name="T8" fmla="*/ 29 w 164"/>
                <a:gd name="T9" fmla="*/ 5 h 2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4" h="252">
                  <a:moveTo>
                    <a:pt x="0" y="0"/>
                  </a:moveTo>
                  <a:lnTo>
                    <a:pt x="0" y="238"/>
                  </a:lnTo>
                  <a:lnTo>
                    <a:pt x="68" y="92"/>
                  </a:lnTo>
                  <a:lnTo>
                    <a:pt x="82" y="252"/>
                  </a:lnTo>
                  <a:lnTo>
                    <a:pt x="164"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36" name="Line 124"/>
            <p:cNvSpPr>
              <a:spLocks noChangeShapeType="1"/>
            </p:cNvSpPr>
            <p:nvPr/>
          </p:nvSpPr>
          <p:spPr bwMode="auto">
            <a:xfrm>
              <a:off x="193" y="2696"/>
              <a:ext cx="34"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37" name="Line 125"/>
            <p:cNvSpPr>
              <a:spLocks noChangeShapeType="1"/>
            </p:cNvSpPr>
            <p:nvPr/>
          </p:nvSpPr>
          <p:spPr bwMode="auto">
            <a:xfrm flipH="1">
              <a:off x="158" y="2696"/>
              <a:ext cx="104"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38" name="Freeform 126"/>
            <p:cNvSpPr>
              <a:spLocks/>
            </p:cNvSpPr>
            <p:nvPr/>
          </p:nvSpPr>
          <p:spPr bwMode="auto">
            <a:xfrm>
              <a:off x="1675" y="1338"/>
              <a:ext cx="92" cy="130"/>
            </a:xfrm>
            <a:custGeom>
              <a:avLst/>
              <a:gdLst>
                <a:gd name="T0" fmla="*/ 10 w 168"/>
                <a:gd name="T1" fmla="*/ 0 h 236"/>
                <a:gd name="T2" fmla="*/ 27 w 168"/>
                <a:gd name="T3" fmla="*/ 0 h 236"/>
                <a:gd name="T4" fmla="*/ 0 w 168"/>
                <a:gd name="T5" fmla="*/ 40 h 236"/>
                <a:gd name="T6" fmla="*/ 17 w 168"/>
                <a:gd name="T7" fmla="*/ 40 h 2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8" h="236">
                  <a:moveTo>
                    <a:pt x="63" y="0"/>
                  </a:moveTo>
                  <a:lnTo>
                    <a:pt x="168" y="0"/>
                  </a:lnTo>
                  <a:lnTo>
                    <a:pt x="0" y="236"/>
                  </a:lnTo>
                  <a:lnTo>
                    <a:pt x="104" y="2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39" name="Line 127"/>
            <p:cNvSpPr>
              <a:spLocks noChangeShapeType="1"/>
            </p:cNvSpPr>
            <p:nvPr/>
          </p:nvSpPr>
          <p:spPr bwMode="auto">
            <a:xfrm>
              <a:off x="1725" y="2711"/>
              <a:ext cx="862" cy="8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40" name="Freeform 128"/>
            <p:cNvSpPr>
              <a:spLocks/>
            </p:cNvSpPr>
            <p:nvPr/>
          </p:nvSpPr>
          <p:spPr bwMode="auto">
            <a:xfrm>
              <a:off x="674" y="2173"/>
              <a:ext cx="69" cy="131"/>
            </a:xfrm>
            <a:custGeom>
              <a:avLst/>
              <a:gdLst>
                <a:gd name="T0" fmla="*/ 0 w 125"/>
                <a:gd name="T1" fmla="*/ 41 h 235"/>
                <a:gd name="T2" fmla="*/ 21 w 125"/>
                <a:gd name="T3" fmla="*/ 0 h 235"/>
                <a:gd name="T4" fmla="*/ 21 w 125"/>
                <a:gd name="T5" fmla="*/ 41 h 235"/>
                <a:gd name="T6" fmla="*/ 0 60000 65536"/>
                <a:gd name="T7" fmla="*/ 0 60000 65536"/>
                <a:gd name="T8" fmla="*/ 0 60000 65536"/>
              </a:gdLst>
              <a:ahLst/>
              <a:cxnLst>
                <a:cxn ang="T6">
                  <a:pos x="T0" y="T1"/>
                </a:cxn>
                <a:cxn ang="T7">
                  <a:pos x="T2" y="T3"/>
                </a:cxn>
                <a:cxn ang="T8">
                  <a:pos x="T4" y="T5"/>
                </a:cxn>
              </a:cxnLst>
              <a:rect l="0" t="0" r="r" b="b"/>
              <a:pathLst>
                <a:path w="125" h="235">
                  <a:moveTo>
                    <a:pt x="0" y="235"/>
                  </a:moveTo>
                  <a:lnTo>
                    <a:pt x="125" y="0"/>
                  </a:lnTo>
                  <a:lnTo>
                    <a:pt x="125"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41" name="Line 129"/>
            <p:cNvSpPr>
              <a:spLocks noChangeShapeType="1"/>
            </p:cNvSpPr>
            <p:nvPr/>
          </p:nvSpPr>
          <p:spPr bwMode="auto">
            <a:xfrm flipH="1">
              <a:off x="693" y="2265"/>
              <a:ext cx="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42" name="Freeform 130"/>
            <p:cNvSpPr>
              <a:spLocks/>
            </p:cNvSpPr>
            <p:nvPr/>
          </p:nvSpPr>
          <p:spPr bwMode="auto">
            <a:xfrm>
              <a:off x="1305" y="2161"/>
              <a:ext cx="69" cy="73"/>
            </a:xfrm>
            <a:custGeom>
              <a:avLst/>
              <a:gdLst>
                <a:gd name="T0" fmla="*/ 0 w 124"/>
                <a:gd name="T1" fmla="*/ 23 h 131"/>
                <a:gd name="T2" fmla="*/ 9 w 124"/>
                <a:gd name="T3" fmla="*/ 23 h 131"/>
                <a:gd name="T4" fmla="*/ 10 w 124"/>
                <a:gd name="T5" fmla="*/ 23 h 131"/>
                <a:gd name="T6" fmla="*/ 11 w 124"/>
                <a:gd name="T7" fmla="*/ 22 h 131"/>
                <a:gd name="T8" fmla="*/ 12 w 124"/>
                <a:gd name="T9" fmla="*/ 22 h 131"/>
                <a:gd name="T10" fmla="*/ 13 w 124"/>
                <a:gd name="T11" fmla="*/ 22 h 131"/>
                <a:gd name="T12" fmla="*/ 14 w 124"/>
                <a:gd name="T13" fmla="*/ 21 h 131"/>
                <a:gd name="T14" fmla="*/ 15 w 124"/>
                <a:gd name="T15" fmla="*/ 21 h 131"/>
                <a:gd name="T16" fmla="*/ 16 w 124"/>
                <a:gd name="T17" fmla="*/ 20 h 131"/>
                <a:gd name="T18" fmla="*/ 17 w 124"/>
                <a:gd name="T19" fmla="*/ 19 h 131"/>
                <a:gd name="T20" fmla="*/ 18 w 124"/>
                <a:gd name="T21" fmla="*/ 18 h 131"/>
                <a:gd name="T22" fmla="*/ 18 w 124"/>
                <a:gd name="T23" fmla="*/ 17 h 131"/>
                <a:gd name="T24" fmla="*/ 19 w 124"/>
                <a:gd name="T25" fmla="*/ 16 h 131"/>
                <a:gd name="T26" fmla="*/ 19 w 124"/>
                <a:gd name="T27" fmla="*/ 15 h 131"/>
                <a:gd name="T28" fmla="*/ 20 w 124"/>
                <a:gd name="T29" fmla="*/ 14 h 131"/>
                <a:gd name="T30" fmla="*/ 21 w 124"/>
                <a:gd name="T31" fmla="*/ 13 h 131"/>
                <a:gd name="T32" fmla="*/ 21 w 124"/>
                <a:gd name="T33" fmla="*/ 12 h 131"/>
                <a:gd name="T34" fmla="*/ 21 w 124"/>
                <a:gd name="T35" fmla="*/ 10 h 131"/>
                <a:gd name="T36" fmla="*/ 21 w 124"/>
                <a:gd name="T37" fmla="*/ 9 h 131"/>
                <a:gd name="T38" fmla="*/ 21 w 124"/>
                <a:gd name="T39" fmla="*/ 8 h 131"/>
                <a:gd name="T40" fmla="*/ 21 w 124"/>
                <a:gd name="T41" fmla="*/ 7 h 131"/>
                <a:gd name="T42" fmla="*/ 21 w 124"/>
                <a:gd name="T43" fmla="*/ 6 h 131"/>
                <a:gd name="T44" fmla="*/ 21 w 124"/>
                <a:gd name="T45" fmla="*/ 5 h 131"/>
                <a:gd name="T46" fmla="*/ 21 w 124"/>
                <a:gd name="T47" fmla="*/ 4 h 131"/>
                <a:gd name="T48" fmla="*/ 21 w 124"/>
                <a:gd name="T49" fmla="*/ 3 h 131"/>
                <a:gd name="T50" fmla="*/ 20 w 124"/>
                <a:gd name="T51" fmla="*/ 2 h 131"/>
                <a:gd name="T52" fmla="*/ 19 w 124"/>
                <a:gd name="T53" fmla="*/ 2 h 131"/>
                <a:gd name="T54" fmla="*/ 18 w 124"/>
                <a:gd name="T55" fmla="*/ 1 h 131"/>
                <a:gd name="T56" fmla="*/ 18 w 124"/>
                <a:gd name="T57" fmla="*/ 1 h 131"/>
                <a:gd name="T58" fmla="*/ 17 w 124"/>
                <a:gd name="T59" fmla="*/ 1 h 131"/>
                <a:gd name="T60" fmla="*/ 16 w 124"/>
                <a:gd name="T61" fmla="*/ 1 h 131"/>
                <a:gd name="T62" fmla="*/ 15 w 124"/>
                <a:gd name="T63" fmla="*/ 0 h 131"/>
                <a:gd name="T64" fmla="*/ 6 w 124"/>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4" h="131">
                  <a:moveTo>
                    <a:pt x="0" y="131"/>
                  </a:moveTo>
                  <a:lnTo>
                    <a:pt x="52" y="131"/>
                  </a:lnTo>
                  <a:lnTo>
                    <a:pt x="58" y="131"/>
                  </a:lnTo>
                  <a:lnTo>
                    <a:pt x="64" y="130"/>
                  </a:lnTo>
                  <a:lnTo>
                    <a:pt x="69" y="128"/>
                  </a:lnTo>
                  <a:lnTo>
                    <a:pt x="75" y="126"/>
                  </a:lnTo>
                  <a:lnTo>
                    <a:pt x="81" y="123"/>
                  </a:lnTo>
                  <a:lnTo>
                    <a:pt x="86" y="119"/>
                  </a:lnTo>
                  <a:lnTo>
                    <a:pt x="91" y="114"/>
                  </a:lnTo>
                  <a:lnTo>
                    <a:pt x="97" y="110"/>
                  </a:lnTo>
                  <a:lnTo>
                    <a:pt x="102" y="105"/>
                  </a:lnTo>
                  <a:lnTo>
                    <a:pt x="106" y="98"/>
                  </a:lnTo>
                  <a:lnTo>
                    <a:pt x="111" y="93"/>
                  </a:lnTo>
                  <a:lnTo>
                    <a:pt x="114" y="87"/>
                  </a:lnTo>
                  <a:lnTo>
                    <a:pt x="117" y="80"/>
                  </a:lnTo>
                  <a:lnTo>
                    <a:pt x="120" y="73"/>
                  </a:lnTo>
                  <a:lnTo>
                    <a:pt x="122" y="66"/>
                  </a:lnTo>
                  <a:lnTo>
                    <a:pt x="123" y="59"/>
                  </a:lnTo>
                  <a:lnTo>
                    <a:pt x="124" y="53"/>
                  </a:lnTo>
                  <a:lnTo>
                    <a:pt x="124" y="46"/>
                  </a:lnTo>
                  <a:lnTo>
                    <a:pt x="124" y="40"/>
                  </a:lnTo>
                  <a:lnTo>
                    <a:pt x="123" y="33"/>
                  </a:lnTo>
                  <a:lnTo>
                    <a:pt x="122" y="28"/>
                  </a:lnTo>
                  <a:lnTo>
                    <a:pt x="120" y="23"/>
                  </a:lnTo>
                  <a:lnTo>
                    <a:pt x="118" y="17"/>
                  </a:lnTo>
                  <a:lnTo>
                    <a:pt x="115" y="13"/>
                  </a:lnTo>
                  <a:lnTo>
                    <a:pt x="111" y="10"/>
                  </a:lnTo>
                  <a:lnTo>
                    <a:pt x="107" y="7"/>
                  </a:lnTo>
                  <a:lnTo>
                    <a:pt x="103" y="4"/>
                  </a:lnTo>
                  <a:lnTo>
                    <a:pt x="98" y="3"/>
                  </a:lnTo>
                  <a:lnTo>
                    <a:pt x="92" y="1"/>
                  </a:lnTo>
                  <a:lnTo>
                    <a:pt x="87" y="0"/>
                  </a:lnTo>
                  <a:lnTo>
                    <a:pt x="3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43" name="Freeform 131"/>
            <p:cNvSpPr>
              <a:spLocks/>
            </p:cNvSpPr>
            <p:nvPr/>
          </p:nvSpPr>
          <p:spPr bwMode="auto">
            <a:xfrm>
              <a:off x="1305" y="2103"/>
              <a:ext cx="81" cy="131"/>
            </a:xfrm>
            <a:custGeom>
              <a:avLst/>
              <a:gdLst>
                <a:gd name="T0" fmla="*/ 15 w 146"/>
                <a:gd name="T1" fmla="*/ 18 h 235"/>
                <a:gd name="T2" fmla="*/ 16 w 146"/>
                <a:gd name="T3" fmla="*/ 18 h 235"/>
                <a:gd name="T4" fmla="*/ 17 w 146"/>
                <a:gd name="T5" fmla="*/ 18 h 235"/>
                <a:gd name="T6" fmla="*/ 18 w 146"/>
                <a:gd name="T7" fmla="*/ 17 h 235"/>
                <a:gd name="T8" fmla="*/ 18 w 146"/>
                <a:gd name="T9" fmla="*/ 17 h 235"/>
                <a:gd name="T10" fmla="*/ 19 w 146"/>
                <a:gd name="T11" fmla="*/ 17 h 235"/>
                <a:gd name="T12" fmla="*/ 21 w 146"/>
                <a:gd name="T13" fmla="*/ 16 h 235"/>
                <a:gd name="T14" fmla="*/ 21 w 146"/>
                <a:gd name="T15" fmla="*/ 15 h 235"/>
                <a:gd name="T16" fmla="*/ 22 w 146"/>
                <a:gd name="T17" fmla="*/ 14 h 235"/>
                <a:gd name="T18" fmla="*/ 23 w 146"/>
                <a:gd name="T19" fmla="*/ 13 h 235"/>
                <a:gd name="T20" fmla="*/ 23 w 146"/>
                <a:gd name="T21" fmla="*/ 12 h 235"/>
                <a:gd name="T22" fmla="*/ 24 w 146"/>
                <a:gd name="T23" fmla="*/ 11 h 235"/>
                <a:gd name="T24" fmla="*/ 24 w 146"/>
                <a:gd name="T25" fmla="*/ 10 h 235"/>
                <a:gd name="T26" fmla="*/ 24 w 146"/>
                <a:gd name="T27" fmla="*/ 9 h 235"/>
                <a:gd name="T28" fmla="*/ 24 w 146"/>
                <a:gd name="T29" fmla="*/ 8 h 235"/>
                <a:gd name="T30" fmla="*/ 25 w 146"/>
                <a:gd name="T31" fmla="*/ 7 h 235"/>
                <a:gd name="T32" fmla="*/ 25 w 146"/>
                <a:gd name="T33" fmla="*/ 6 h 235"/>
                <a:gd name="T34" fmla="*/ 24 w 146"/>
                <a:gd name="T35" fmla="*/ 5 h 235"/>
                <a:gd name="T36" fmla="*/ 24 w 146"/>
                <a:gd name="T37" fmla="*/ 4 h 235"/>
                <a:gd name="T38" fmla="*/ 24 w 146"/>
                <a:gd name="T39" fmla="*/ 3 h 235"/>
                <a:gd name="T40" fmla="*/ 24 w 146"/>
                <a:gd name="T41" fmla="*/ 2 h 235"/>
                <a:gd name="T42" fmla="*/ 23 w 146"/>
                <a:gd name="T43" fmla="*/ 2 h 235"/>
                <a:gd name="T44" fmla="*/ 23 w 146"/>
                <a:gd name="T45" fmla="*/ 1 h 235"/>
                <a:gd name="T46" fmla="*/ 22 w 146"/>
                <a:gd name="T47" fmla="*/ 1 h 235"/>
                <a:gd name="T48" fmla="*/ 21 w 146"/>
                <a:gd name="T49" fmla="*/ 1 h 235"/>
                <a:gd name="T50" fmla="*/ 21 w 146"/>
                <a:gd name="T51" fmla="*/ 1 h 235"/>
                <a:gd name="T52" fmla="*/ 20 w 146"/>
                <a:gd name="T53" fmla="*/ 0 h 235"/>
                <a:gd name="T54" fmla="*/ 11 w 146"/>
                <a:gd name="T55" fmla="*/ 0 h 235"/>
                <a:gd name="T56" fmla="*/ 0 w 146"/>
                <a:gd name="T57" fmla="*/ 41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6" h="235">
                  <a:moveTo>
                    <a:pt x="87" y="104"/>
                  </a:moveTo>
                  <a:lnTo>
                    <a:pt x="92" y="104"/>
                  </a:lnTo>
                  <a:lnTo>
                    <a:pt x="98" y="103"/>
                  </a:lnTo>
                  <a:lnTo>
                    <a:pt x="103" y="101"/>
                  </a:lnTo>
                  <a:lnTo>
                    <a:pt x="108" y="99"/>
                  </a:lnTo>
                  <a:lnTo>
                    <a:pt x="114" y="96"/>
                  </a:lnTo>
                  <a:lnTo>
                    <a:pt x="119" y="92"/>
                  </a:lnTo>
                  <a:lnTo>
                    <a:pt x="123" y="87"/>
                  </a:lnTo>
                  <a:lnTo>
                    <a:pt x="128" y="82"/>
                  </a:lnTo>
                  <a:lnTo>
                    <a:pt x="132" y="77"/>
                  </a:lnTo>
                  <a:lnTo>
                    <a:pt x="135" y="71"/>
                  </a:lnTo>
                  <a:lnTo>
                    <a:pt x="138" y="65"/>
                  </a:lnTo>
                  <a:lnTo>
                    <a:pt x="141" y="59"/>
                  </a:lnTo>
                  <a:lnTo>
                    <a:pt x="144" y="52"/>
                  </a:lnTo>
                  <a:lnTo>
                    <a:pt x="145" y="46"/>
                  </a:lnTo>
                  <a:lnTo>
                    <a:pt x="146" y="41"/>
                  </a:lnTo>
                  <a:lnTo>
                    <a:pt x="146" y="34"/>
                  </a:lnTo>
                  <a:lnTo>
                    <a:pt x="145" y="29"/>
                  </a:lnTo>
                  <a:lnTo>
                    <a:pt x="144" y="22"/>
                  </a:lnTo>
                  <a:lnTo>
                    <a:pt x="141" y="18"/>
                  </a:lnTo>
                  <a:lnTo>
                    <a:pt x="139" y="14"/>
                  </a:lnTo>
                  <a:lnTo>
                    <a:pt x="136" y="10"/>
                  </a:lnTo>
                  <a:lnTo>
                    <a:pt x="133" y="6"/>
                  </a:lnTo>
                  <a:lnTo>
                    <a:pt x="130" y="3"/>
                  </a:lnTo>
                  <a:lnTo>
                    <a:pt x="124" y="2"/>
                  </a:lnTo>
                  <a:lnTo>
                    <a:pt x="120" y="1"/>
                  </a:lnTo>
                  <a:lnTo>
                    <a:pt x="115" y="0"/>
                  </a:lnTo>
                  <a:lnTo>
                    <a:pt x="63" y="0"/>
                  </a:lnTo>
                  <a:lnTo>
                    <a:pt x="0"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44" name="Line 132"/>
            <p:cNvSpPr>
              <a:spLocks noChangeShapeType="1"/>
            </p:cNvSpPr>
            <p:nvPr/>
          </p:nvSpPr>
          <p:spPr bwMode="auto">
            <a:xfrm flipH="1">
              <a:off x="2198" y="2823"/>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45" name="Freeform 133"/>
            <p:cNvSpPr>
              <a:spLocks/>
            </p:cNvSpPr>
            <p:nvPr/>
          </p:nvSpPr>
          <p:spPr bwMode="auto">
            <a:xfrm>
              <a:off x="2179" y="2788"/>
              <a:ext cx="19" cy="35"/>
            </a:xfrm>
            <a:custGeom>
              <a:avLst/>
              <a:gdLst>
                <a:gd name="T0" fmla="*/ 1 w 33"/>
                <a:gd name="T1" fmla="*/ 0 h 58"/>
                <a:gd name="T2" fmla="*/ 1 w 33"/>
                <a:gd name="T3" fmla="*/ 1 h 58"/>
                <a:gd name="T4" fmla="*/ 0 w 33"/>
                <a:gd name="T5" fmla="*/ 3 h 58"/>
                <a:gd name="T6" fmla="*/ 0 w 33"/>
                <a:gd name="T7" fmla="*/ 4 h 58"/>
                <a:gd name="T8" fmla="*/ 0 w 33"/>
                <a:gd name="T9" fmla="*/ 5 h 58"/>
                <a:gd name="T10" fmla="*/ 1 w 33"/>
                <a:gd name="T11" fmla="*/ 7 h 58"/>
                <a:gd name="T12" fmla="*/ 1 w 33"/>
                <a:gd name="T13" fmla="*/ 8 h 58"/>
                <a:gd name="T14" fmla="*/ 1 w 33"/>
                <a:gd name="T15" fmla="*/ 9 h 58"/>
                <a:gd name="T16" fmla="*/ 1 w 33"/>
                <a:gd name="T17" fmla="*/ 10 h 58"/>
                <a:gd name="T18" fmla="*/ 2 w 33"/>
                <a:gd name="T19" fmla="*/ 11 h 58"/>
                <a:gd name="T20" fmla="*/ 3 w 33"/>
                <a:gd name="T21" fmla="*/ 11 h 58"/>
                <a:gd name="T22" fmla="*/ 3 w 33"/>
                <a:gd name="T23" fmla="*/ 12 h 58"/>
                <a:gd name="T24" fmla="*/ 4 w 33"/>
                <a:gd name="T25" fmla="*/ 13 h 58"/>
                <a:gd name="T26" fmla="*/ 5 w 33"/>
                <a:gd name="T27" fmla="*/ 13 h 58"/>
                <a:gd name="T28" fmla="*/ 6 w 33"/>
                <a:gd name="T29" fmla="*/ 13 h 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3" h="58">
                  <a:moveTo>
                    <a:pt x="2" y="0"/>
                  </a:moveTo>
                  <a:lnTo>
                    <a:pt x="1" y="6"/>
                  </a:lnTo>
                  <a:lnTo>
                    <a:pt x="0" y="13"/>
                  </a:lnTo>
                  <a:lnTo>
                    <a:pt x="0" y="19"/>
                  </a:lnTo>
                  <a:lnTo>
                    <a:pt x="0" y="25"/>
                  </a:lnTo>
                  <a:lnTo>
                    <a:pt x="1" y="31"/>
                  </a:lnTo>
                  <a:lnTo>
                    <a:pt x="2" y="36"/>
                  </a:lnTo>
                  <a:lnTo>
                    <a:pt x="4" y="41"/>
                  </a:lnTo>
                  <a:lnTo>
                    <a:pt x="7" y="46"/>
                  </a:lnTo>
                  <a:lnTo>
                    <a:pt x="10" y="50"/>
                  </a:lnTo>
                  <a:lnTo>
                    <a:pt x="14" y="53"/>
                  </a:lnTo>
                  <a:lnTo>
                    <a:pt x="19" y="55"/>
                  </a:lnTo>
                  <a:lnTo>
                    <a:pt x="23" y="57"/>
                  </a:lnTo>
                  <a:lnTo>
                    <a:pt x="28" y="58"/>
                  </a:lnTo>
                  <a:lnTo>
                    <a:pt x="33"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46" name="Line 134"/>
            <p:cNvSpPr>
              <a:spLocks noChangeShapeType="1"/>
            </p:cNvSpPr>
            <p:nvPr/>
          </p:nvSpPr>
          <p:spPr bwMode="auto">
            <a:xfrm flipV="1">
              <a:off x="2183" y="2723"/>
              <a:ext cx="15"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47" name="Freeform 135"/>
            <p:cNvSpPr>
              <a:spLocks/>
            </p:cNvSpPr>
            <p:nvPr/>
          </p:nvSpPr>
          <p:spPr bwMode="auto">
            <a:xfrm>
              <a:off x="2198" y="2692"/>
              <a:ext cx="35" cy="31"/>
            </a:xfrm>
            <a:custGeom>
              <a:avLst/>
              <a:gdLst>
                <a:gd name="T0" fmla="*/ 11 w 61"/>
                <a:gd name="T1" fmla="*/ 0 h 59"/>
                <a:gd name="T2" fmla="*/ 10 w 61"/>
                <a:gd name="T3" fmla="*/ 0 h 59"/>
                <a:gd name="T4" fmla="*/ 10 w 61"/>
                <a:gd name="T5" fmla="*/ 1 h 59"/>
                <a:gd name="T6" fmla="*/ 9 w 61"/>
                <a:gd name="T7" fmla="*/ 1 h 59"/>
                <a:gd name="T8" fmla="*/ 7 w 61"/>
                <a:gd name="T9" fmla="*/ 1 h 59"/>
                <a:gd name="T10" fmla="*/ 6 w 61"/>
                <a:gd name="T11" fmla="*/ 2 h 59"/>
                <a:gd name="T12" fmla="*/ 6 w 61"/>
                <a:gd name="T13" fmla="*/ 2 h 59"/>
                <a:gd name="T14" fmla="*/ 5 w 61"/>
                <a:gd name="T15" fmla="*/ 3 h 59"/>
                <a:gd name="T16" fmla="*/ 3 w 61"/>
                <a:gd name="T17" fmla="*/ 3 h 59"/>
                <a:gd name="T18" fmla="*/ 3 w 61"/>
                <a:gd name="T19" fmla="*/ 4 h 59"/>
                <a:gd name="T20" fmla="*/ 2 w 61"/>
                <a:gd name="T21" fmla="*/ 5 h 59"/>
                <a:gd name="T22" fmla="*/ 1 w 61"/>
                <a:gd name="T23" fmla="*/ 6 h 59"/>
                <a:gd name="T24" fmla="*/ 1 w 61"/>
                <a:gd name="T25" fmla="*/ 7 h 59"/>
                <a:gd name="T26" fmla="*/ 1 w 61"/>
                <a:gd name="T27" fmla="*/ 7 h 59"/>
                <a:gd name="T28" fmla="*/ 0 w 61"/>
                <a:gd name="T29" fmla="*/ 8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1" h="59">
                  <a:moveTo>
                    <a:pt x="61" y="0"/>
                  </a:moveTo>
                  <a:lnTo>
                    <a:pt x="56" y="0"/>
                  </a:lnTo>
                  <a:lnTo>
                    <a:pt x="51" y="2"/>
                  </a:lnTo>
                  <a:lnTo>
                    <a:pt x="45" y="3"/>
                  </a:lnTo>
                  <a:lnTo>
                    <a:pt x="40" y="6"/>
                  </a:lnTo>
                  <a:lnTo>
                    <a:pt x="35" y="10"/>
                  </a:lnTo>
                  <a:lnTo>
                    <a:pt x="29" y="13"/>
                  </a:lnTo>
                  <a:lnTo>
                    <a:pt x="24" y="17"/>
                  </a:lnTo>
                  <a:lnTo>
                    <a:pt x="19" y="22"/>
                  </a:lnTo>
                  <a:lnTo>
                    <a:pt x="15" y="28"/>
                  </a:lnTo>
                  <a:lnTo>
                    <a:pt x="10" y="33"/>
                  </a:lnTo>
                  <a:lnTo>
                    <a:pt x="7" y="39"/>
                  </a:lnTo>
                  <a:lnTo>
                    <a:pt x="4" y="46"/>
                  </a:lnTo>
                  <a:lnTo>
                    <a:pt x="2" y="52"/>
                  </a:lnTo>
                  <a:lnTo>
                    <a:pt x="0"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48" name="Line 136"/>
            <p:cNvSpPr>
              <a:spLocks noChangeShapeType="1"/>
            </p:cNvSpPr>
            <p:nvPr/>
          </p:nvSpPr>
          <p:spPr bwMode="auto">
            <a:xfrm>
              <a:off x="2233" y="2692"/>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49" name="Line 137"/>
            <p:cNvSpPr>
              <a:spLocks noChangeShapeType="1"/>
            </p:cNvSpPr>
            <p:nvPr/>
          </p:nvSpPr>
          <p:spPr bwMode="auto">
            <a:xfrm>
              <a:off x="347" y="2711"/>
              <a:ext cx="137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50" name="Line 138"/>
            <p:cNvSpPr>
              <a:spLocks noChangeShapeType="1"/>
            </p:cNvSpPr>
            <p:nvPr/>
          </p:nvSpPr>
          <p:spPr bwMode="auto">
            <a:xfrm flipV="1">
              <a:off x="1725" y="2508"/>
              <a:ext cx="0" cy="2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51" name="Freeform 139"/>
            <p:cNvSpPr>
              <a:spLocks/>
            </p:cNvSpPr>
            <p:nvPr/>
          </p:nvSpPr>
          <p:spPr bwMode="auto">
            <a:xfrm>
              <a:off x="2652" y="3554"/>
              <a:ext cx="70" cy="66"/>
            </a:xfrm>
            <a:custGeom>
              <a:avLst/>
              <a:gdLst>
                <a:gd name="T0" fmla="*/ 0 w 124"/>
                <a:gd name="T1" fmla="*/ 0 h 118"/>
                <a:gd name="T2" fmla="*/ 6 w 124"/>
                <a:gd name="T3" fmla="*/ 21 h 118"/>
                <a:gd name="T4" fmla="*/ 23 w 124"/>
                <a:gd name="T5" fmla="*/ 0 h 118"/>
                <a:gd name="T6" fmla="*/ 0 60000 65536"/>
                <a:gd name="T7" fmla="*/ 0 60000 65536"/>
                <a:gd name="T8" fmla="*/ 0 60000 65536"/>
              </a:gdLst>
              <a:ahLst/>
              <a:cxnLst>
                <a:cxn ang="T6">
                  <a:pos x="T0" y="T1"/>
                </a:cxn>
                <a:cxn ang="T7">
                  <a:pos x="T2" y="T3"/>
                </a:cxn>
                <a:cxn ang="T8">
                  <a:pos x="T4" y="T5"/>
                </a:cxn>
              </a:cxnLst>
              <a:rect l="0" t="0" r="r" b="b"/>
              <a:pathLst>
                <a:path w="124" h="118">
                  <a:moveTo>
                    <a:pt x="0" y="0"/>
                  </a:moveTo>
                  <a:lnTo>
                    <a:pt x="31" y="118"/>
                  </a:lnTo>
                  <a:lnTo>
                    <a:pt x="1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52" name="Line 140"/>
            <p:cNvSpPr>
              <a:spLocks noChangeShapeType="1"/>
            </p:cNvSpPr>
            <p:nvPr/>
          </p:nvSpPr>
          <p:spPr bwMode="auto">
            <a:xfrm flipH="1">
              <a:off x="2652" y="3620"/>
              <a:ext cx="20"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53" name="Line 141"/>
            <p:cNvSpPr>
              <a:spLocks noChangeShapeType="1"/>
            </p:cNvSpPr>
            <p:nvPr/>
          </p:nvSpPr>
          <p:spPr bwMode="auto">
            <a:xfrm>
              <a:off x="801" y="2177"/>
              <a:ext cx="1359" cy="48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54" name="Line 142"/>
            <p:cNvSpPr>
              <a:spLocks noChangeShapeType="1"/>
            </p:cNvSpPr>
            <p:nvPr/>
          </p:nvSpPr>
          <p:spPr bwMode="auto">
            <a:xfrm flipH="1" flipV="1">
              <a:off x="1390" y="2057"/>
              <a:ext cx="770" cy="60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55" name="Line 143"/>
            <p:cNvSpPr>
              <a:spLocks noChangeShapeType="1"/>
            </p:cNvSpPr>
            <p:nvPr/>
          </p:nvSpPr>
          <p:spPr bwMode="auto">
            <a:xfrm flipH="1">
              <a:off x="801" y="2057"/>
              <a:ext cx="589" cy="12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56" name="Line 144"/>
            <p:cNvSpPr>
              <a:spLocks noChangeShapeType="1"/>
            </p:cNvSpPr>
            <p:nvPr/>
          </p:nvSpPr>
          <p:spPr bwMode="auto">
            <a:xfrm flipV="1">
              <a:off x="1725" y="1503"/>
              <a:ext cx="0" cy="8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06321" name="Group 145"/>
          <p:cNvGrpSpPr>
            <a:grpSpLocks/>
          </p:cNvGrpSpPr>
          <p:nvPr/>
        </p:nvGrpSpPr>
        <p:grpSpPr bwMode="auto">
          <a:xfrm>
            <a:off x="2338388" y="1751013"/>
            <a:ext cx="2136775" cy="1533525"/>
            <a:chOff x="1390" y="1934"/>
            <a:chExt cx="1162" cy="870"/>
          </a:xfrm>
        </p:grpSpPr>
        <p:sp>
          <p:nvSpPr>
            <p:cNvPr id="61503" name="Freeform 146"/>
            <p:cNvSpPr>
              <a:spLocks/>
            </p:cNvSpPr>
            <p:nvPr/>
          </p:nvSpPr>
          <p:spPr bwMode="auto">
            <a:xfrm>
              <a:off x="2063" y="2096"/>
              <a:ext cx="54" cy="88"/>
            </a:xfrm>
            <a:custGeom>
              <a:avLst/>
              <a:gdLst>
                <a:gd name="T0" fmla="*/ 16 w 100"/>
                <a:gd name="T1" fmla="*/ 3 h 158"/>
                <a:gd name="T2" fmla="*/ 16 w 100"/>
                <a:gd name="T3" fmla="*/ 2 h 158"/>
                <a:gd name="T4" fmla="*/ 15 w 100"/>
                <a:gd name="T5" fmla="*/ 1 h 158"/>
                <a:gd name="T6" fmla="*/ 15 w 100"/>
                <a:gd name="T7" fmla="*/ 1 h 158"/>
                <a:gd name="T8" fmla="*/ 15 w 100"/>
                <a:gd name="T9" fmla="*/ 0 h 158"/>
                <a:gd name="T10" fmla="*/ 14 w 100"/>
                <a:gd name="T11" fmla="*/ 0 h 158"/>
                <a:gd name="T12" fmla="*/ 12 w 100"/>
                <a:gd name="T13" fmla="*/ 0 h 158"/>
                <a:gd name="T14" fmla="*/ 10 w 100"/>
                <a:gd name="T15" fmla="*/ 0 h 158"/>
                <a:gd name="T16" fmla="*/ 9 w 100"/>
                <a:gd name="T17" fmla="*/ 1 h 158"/>
                <a:gd name="T18" fmla="*/ 8 w 100"/>
                <a:gd name="T19" fmla="*/ 1 h 158"/>
                <a:gd name="T20" fmla="*/ 7 w 100"/>
                <a:gd name="T21" fmla="*/ 1 h 158"/>
                <a:gd name="T22" fmla="*/ 5 w 100"/>
                <a:gd name="T23" fmla="*/ 3 h 158"/>
                <a:gd name="T24" fmla="*/ 5 w 100"/>
                <a:gd name="T25" fmla="*/ 4 h 158"/>
                <a:gd name="T26" fmla="*/ 3 w 100"/>
                <a:gd name="T27" fmla="*/ 6 h 158"/>
                <a:gd name="T28" fmla="*/ 3 w 100"/>
                <a:gd name="T29" fmla="*/ 8 h 158"/>
                <a:gd name="T30" fmla="*/ 2 w 100"/>
                <a:gd name="T31" fmla="*/ 14 h 158"/>
                <a:gd name="T32" fmla="*/ 1 w 100"/>
                <a:gd name="T33" fmla="*/ 19 h 158"/>
                <a:gd name="T34" fmla="*/ 0 w 100"/>
                <a:gd name="T35" fmla="*/ 21 h 158"/>
                <a:gd name="T36" fmla="*/ 0 w 100"/>
                <a:gd name="T37" fmla="*/ 22 h 158"/>
                <a:gd name="T38" fmla="*/ 0 w 100"/>
                <a:gd name="T39" fmla="*/ 23 h 158"/>
                <a:gd name="T40" fmla="*/ 1 w 100"/>
                <a:gd name="T41" fmla="*/ 25 h 158"/>
                <a:gd name="T42" fmla="*/ 1 w 100"/>
                <a:gd name="T43" fmla="*/ 25 h 158"/>
                <a:gd name="T44" fmla="*/ 1 w 100"/>
                <a:gd name="T45" fmla="*/ 26 h 158"/>
                <a:gd name="T46" fmla="*/ 2 w 100"/>
                <a:gd name="T47" fmla="*/ 27 h 158"/>
                <a:gd name="T48" fmla="*/ 3 w 100"/>
                <a:gd name="T49" fmla="*/ 27 h 158"/>
                <a:gd name="T50" fmla="*/ 4 w 100"/>
                <a:gd name="T51" fmla="*/ 27 h 158"/>
                <a:gd name="T52" fmla="*/ 6 w 100"/>
                <a:gd name="T53" fmla="*/ 27 h 158"/>
                <a:gd name="T54" fmla="*/ 7 w 100"/>
                <a:gd name="T55" fmla="*/ 27 h 158"/>
                <a:gd name="T56" fmla="*/ 8 w 100"/>
                <a:gd name="T57" fmla="*/ 27 h 158"/>
                <a:gd name="T58" fmla="*/ 9 w 100"/>
                <a:gd name="T59" fmla="*/ 26 h 158"/>
                <a:gd name="T60" fmla="*/ 10 w 100"/>
                <a:gd name="T61" fmla="*/ 25 h 158"/>
                <a:gd name="T62" fmla="*/ 10 w 100"/>
                <a:gd name="T63" fmla="*/ 25 h 158"/>
                <a:gd name="T64" fmla="*/ 11 w 100"/>
                <a:gd name="T65" fmla="*/ 23 h 158"/>
                <a:gd name="T66" fmla="*/ 11 w 100"/>
                <a:gd name="T67" fmla="*/ 21 h 158"/>
                <a:gd name="T68" fmla="*/ 12 w 100"/>
                <a:gd name="T69" fmla="*/ 17 h 158"/>
                <a:gd name="T70" fmla="*/ 15 w 100"/>
                <a:gd name="T71" fmla="*/ 8 h 158"/>
                <a:gd name="T72" fmla="*/ 16 w 100"/>
                <a:gd name="T73" fmla="*/ 3 h 1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158">
                  <a:moveTo>
                    <a:pt x="99" y="21"/>
                  </a:moveTo>
                  <a:lnTo>
                    <a:pt x="100" y="18"/>
                  </a:lnTo>
                  <a:lnTo>
                    <a:pt x="100" y="14"/>
                  </a:lnTo>
                  <a:lnTo>
                    <a:pt x="99" y="11"/>
                  </a:lnTo>
                  <a:lnTo>
                    <a:pt x="98" y="8"/>
                  </a:lnTo>
                  <a:lnTo>
                    <a:pt x="96" y="4"/>
                  </a:lnTo>
                  <a:lnTo>
                    <a:pt x="95" y="3"/>
                  </a:lnTo>
                  <a:lnTo>
                    <a:pt x="94" y="2"/>
                  </a:lnTo>
                  <a:lnTo>
                    <a:pt x="93" y="1"/>
                  </a:lnTo>
                  <a:lnTo>
                    <a:pt x="92" y="0"/>
                  </a:lnTo>
                  <a:lnTo>
                    <a:pt x="90" y="0"/>
                  </a:lnTo>
                  <a:lnTo>
                    <a:pt x="89" y="0"/>
                  </a:lnTo>
                  <a:lnTo>
                    <a:pt x="82" y="0"/>
                  </a:lnTo>
                  <a:lnTo>
                    <a:pt x="75" y="0"/>
                  </a:lnTo>
                  <a:lnTo>
                    <a:pt x="69" y="0"/>
                  </a:lnTo>
                  <a:lnTo>
                    <a:pt x="62" y="0"/>
                  </a:lnTo>
                  <a:lnTo>
                    <a:pt x="59" y="1"/>
                  </a:lnTo>
                  <a:lnTo>
                    <a:pt x="56" y="2"/>
                  </a:lnTo>
                  <a:lnTo>
                    <a:pt x="53" y="2"/>
                  </a:lnTo>
                  <a:lnTo>
                    <a:pt x="50" y="4"/>
                  </a:lnTo>
                  <a:lnTo>
                    <a:pt x="46" y="5"/>
                  </a:lnTo>
                  <a:lnTo>
                    <a:pt x="44" y="8"/>
                  </a:lnTo>
                  <a:lnTo>
                    <a:pt x="39" y="12"/>
                  </a:lnTo>
                  <a:lnTo>
                    <a:pt x="35" y="16"/>
                  </a:lnTo>
                  <a:lnTo>
                    <a:pt x="33" y="19"/>
                  </a:lnTo>
                  <a:lnTo>
                    <a:pt x="30" y="21"/>
                  </a:lnTo>
                  <a:lnTo>
                    <a:pt x="24" y="33"/>
                  </a:lnTo>
                  <a:lnTo>
                    <a:pt x="23" y="36"/>
                  </a:lnTo>
                  <a:lnTo>
                    <a:pt x="21" y="38"/>
                  </a:lnTo>
                  <a:lnTo>
                    <a:pt x="20" y="45"/>
                  </a:lnTo>
                  <a:lnTo>
                    <a:pt x="17" y="58"/>
                  </a:lnTo>
                  <a:lnTo>
                    <a:pt x="9" y="83"/>
                  </a:lnTo>
                  <a:lnTo>
                    <a:pt x="6" y="96"/>
                  </a:lnTo>
                  <a:lnTo>
                    <a:pt x="3" y="109"/>
                  </a:lnTo>
                  <a:lnTo>
                    <a:pt x="1" y="115"/>
                  </a:lnTo>
                  <a:lnTo>
                    <a:pt x="0" y="121"/>
                  </a:lnTo>
                  <a:lnTo>
                    <a:pt x="0" y="125"/>
                  </a:lnTo>
                  <a:lnTo>
                    <a:pt x="0" y="128"/>
                  </a:lnTo>
                  <a:lnTo>
                    <a:pt x="0" y="131"/>
                  </a:lnTo>
                  <a:lnTo>
                    <a:pt x="0" y="134"/>
                  </a:lnTo>
                  <a:lnTo>
                    <a:pt x="1" y="137"/>
                  </a:lnTo>
                  <a:lnTo>
                    <a:pt x="2" y="141"/>
                  </a:lnTo>
                  <a:lnTo>
                    <a:pt x="3" y="144"/>
                  </a:lnTo>
                  <a:lnTo>
                    <a:pt x="4" y="146"/>
                  </a:lnTo>
                  <a:lnTo>
                    <a:pt x="6" y="149"/>
                  </a:lnTo>
                  <a:lnTo>
                    <a:pt x="8" y="151"/>
                  </a:lnTo>
                  <a:lnTo>
                    <a:pt x="10" y="153"/>
                  </a:lnTo>
                  <a:lnTo>
                    <a:pt x="13" y="156"/>
                  </a:lnTo>
                  <a:lnTo>
                    <a:pt x="17" y="157"/>
                  </a:lnTo>
                  <a:lnTo>
                    <a:pt x="20" y="157"/>
                  </a:lnTo>
                  <a:lnTo>
                    <a:pt x="23" y="157"/>
                  </a:lnTo>
                  <a:lnTo>
                    <a:pt x="26" y="157"/>
                  </a:lnTo>
                  <a:lnTo>
                    <a:pt x="33" y="157"/>
                  </a:lnTo>
                  <a:lnTo>
                    <a:pt x="39" y="158"/>
                  </a:lnTo>
                  <a:lnTo>
                    <a:pt x="42" y="158"/>
                  </a:lnTo>
                  <a:lnTo>
                    <a:pt x="45" y="157"/>
                  </a:lnTo>
                  <a:lnTo>
                    <a:pt x="49" y="156"/>
                  </a:lnTo>
                  <a:lnTo>
                    <a:pt x="52" y="154"/>
                  </a:lnTo>
                  <a:lnTo>
                    <a:pt x="55" y="152"/>
                  </a:lnTo>
                  <a:lnTo>
                    <a:pt x="57" y="150"/>
                  </a:lnTo>
                  <a:lnTo>
                    <a:pt x="59" y="148"/>
                  </a:lnTo>
                  <a:lnTo>
                    <a:pt x="61" y="146"/>
                  </a:lnTo>
                  <a:lnTo>
                    <a:pt x="63" y="143"/>
                  </a:lnTo>
                  <a:lnTo>
                    <a:pt x="66" y="141"/>
                  </a:lnTo>
                  <a:lnTo>
                    <a:pt x="67" y="137"/>
                  </a:lnTo>
                  <a:lnTo>
                    <a:pt x="68" y="134"/>
                  </a:lnTo>
                  <a:lnTo>
                    <a:pt x="71" y="128"/>
                  </a:lnTo>
                  <a:lnTo>
                    <a:pt x="72" y="121"/>
                  </a:lnTo>
                  <a:lnTo>
                    <a:pt x="75" y="110"/>
                  </a:lnTo>
                  <a:lnTo>
                    <a:pt x="78" y="97"/>
                  </a:lnTo>
                  <a:lnTo>
                    <a:pt x="85" y="71"/>
                  </a:lnTo>
                  <a:lnTo>
                    <a:pt x="92" y="46"/>
                  </a:lnTo>
                  <a:lnTo>
                    <a:pt x="95" y="33"/>
                  </a:lnTo>
                  <a:lnTo>
                    <a:pt x="99" y="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04" name="Freeform 147"/>
            <p:cNvSpPr>
              <a:spLocks/>
            </p:cNvSpPr>
            <p:nvPr/>
          </p:nvSpPr>
          <p:spPr bwMode="auto">
            <a:xfrm>
              <a:off x="2102" y="2165"/>
              <a:ext cx="8" cy="15"/>
            </a:xfrm>
            <a:custGeom>
              <a:avLst/>
              <a:gdLst>
                <a:gd name="T0" fmla="*/ 1 w 10"/>
                <a:gd name="T1" fmla="*/ 0 h 32"/>
                <a:gd name="T2" fmla="*/ 0 w 10"/>
                <a:gd name="T3" fmla="*/ 0 h 32"/>
                <a:gd name="T4" fmla="*/ 0 w 10"/>
                <a:gd name="T5" fmla="*/ 1 h 32"/>
                <a:gd name="T6" fmla="*/ 0 w 10"/>
                <a:gd name="T7" fmla="*/ 1 h 32"/>
                <a:gd name="T8" fmla="*/ 0 w 10"/>
                <a:gd name="T9" fmla="*/ 1 h 32"/>
                <a:gd name="T10" fmla="*/ 0 w 10"/>
                <a:gd name="T11" fmla="*/ 2 h 32"/>
                <a:gd name="T12" fmla="*/ 1 w 10"/>
                <a:gd name="T13" fmla="*/ 2 h 32"/>
                <a:gd name="T14" fmla="*/ 2 w 10"/>
                <a:gd name="T15" fmla="*/ 2 h 32"/>
                <a:gd name="T16" fmla="*/ 2 w 10"/>
                <a:gd name="T17" fmla="*/ 3 h 32"/>
                <a:gd name="T18" fmla="*/ 3 w 10"/>
                <a:gd name="T19" fmla="*/ 3 h 32"/>
                <a:gd name="T20" fmla="*/ 4 w 10"/>
                <a:gd name="T21" fmla="*/ 3 h 32"/>
                <a:gd name="T22" fmla="*/ 5 w 10"/>
                <a:gd name="T23" fmla="*/ 3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32">
                  <a:moveTo>
                    <a:pt x="1" y="0"/>
                  </a:moveTo>
                  <a:lnTo>
                    <a:pt x="0" y="4"/>
                  </a:lnTo>
                  <a:lnTo>
                    <a:pt x="0" y="8"/>
                  </a:lnTo>
                  <a:lnTo>
                    <a:pt x="0" y="12"/>
                  </a:lnTo>
                  <a:lnTo>
                    <a:pt x="0" y="15"/>
                  </a:lnTo>
                  <a:lnTo>
                    <a:pt x="0" y="17"/>
                  </a:lnTo>
                  <a:lnTo>
                    <a:pt x="1" y="19"/>
                  </a:lnTo>
                  <a:lnTo>
                    <a:pt x="2" y="21"/>
                  </a:lnTo>
                  <a:lnTo>
                    <a:pt x="4" y="25"/>
                  </a:lnTo>
                  <a:lnTo>
                    <a:pt x="6" y="28"/>
                  </a:lnTo>
                  <a:lnTo>
                    <a:pt x="7" y="31"/>
                  </a:lnTo>
                  <a:lnTo>
                    <a:pt x="10"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05" name="Line 148"/>
            <p:cNvSpPr>
              <a:spLocks noChangeShapeType="1"/>
            </p:cNvSpPr>
            <p:nvPr/>
          </p:nvSpPr>
          <p:spPr bwMode="auto">
            <a:xfrm flipH="1">
              <a:off x="2179" y="2053"/>
              <a:ext cx="15"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6" name="Line 149"/>
            <p:cNvSpPr>
              <a:spLocks noChangeShapeType="1"/>
            </p:cNvSpPr>
            <p:nvPr/>
          </p:nvSpPr>
          <p:spPr bwMode="auto">
            <a:xfrm flipH="1">
              <a:off x="2156" y="2053"/>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7" name="Freeform 150"/>
            <p:cNvSpPr>
              <a:spLocks/>
            </p:cNvSpPr>
            <p:nvPr/>
          </p:nvSpPr>
          <p:spPr bwMode="auto">
            <a:xfrm>
              <a:off x="1932" y="1934"/>
              <a:ext cx="58" cy="127"/>
            </a:xfrm>
            <a:custGeom>
              <a:avLst/>
              <a:gdLst>
                <a:gd name="T0" fmla="*/ 10 w 105"/>
                <a:gd name="T1" fmla="*/ 0 h 234"/>
                <a:gd name="T2" fmla="*/ 0 w 105"/>
                <a:gd name="T3" fmla="*/ 37 h 234"/>
                <a:gd name="T4" fmla="*/ 7 w 105"/>
                <a:gd name="T5" fmla="*/ 37 h 234"/>
                <a:gd name="T6" fmla="*/ 8 w 105"/>
                <a:gd name="T7" fmla="*/ 37 h 234"/>
                <a:gd name="T8" fmla="*/ 8 w 105"/>
                <a:gd name="T9" fmla="*/ 37 h 234"/>
                <a:gd name="T10" fmla="*/ 9 w 105"/>
                <a:gd name="T11" fmla="*/ 37 h 234"/>
                <a:gd name="T12" fmla="*/ 10 w 105"/>
                <a:gd name="T13" fmla="*/ 36 h 234"/>
                <a:gd name="T14" fmla="*/ 10 w 105"/>
                <a:gd name="T15" fmla="*/ 36 h 234"/>
                <a:gd name="T16" fmla="*/ 12 w 105"/>
                <a:gd name="T17" fmla="*/ 35 h 234"/>
                <a:gd name="T18" fmla="*/ 12 w 105"/>
                <a:gd name="T19" fmla="*/ 35 h 234"/>
                <a:gd name="T20" fmla="*/ 13 w 105"/>
                <a:gd name="T21" fmla="*/ 34 h 234"/>
                <a:gd name="T22" fmla="*/ 13 w 105"/>
                <a:gd name="T23" fmla="*/ 33 h 234"/>
                <a:gd name="T24" fmla="*/ 14 w 105"/>
                <a:gd name="T25" fmla="*/ 32 h 234"/>
                <a:gd name="T26" fmla="*/ 14 w 105"/>
                <a:gd name="T27" fmla="*/ 31 h 234"/>
                <a:gd name="T28" fmla="*/ 15 w 105"/>
                <a:gd name="T29" fmla="*/ 30 h 234"/>
                <a:gd name="T30" fmla="*/ 17 w 105"/>
                <a:gd name="T31" fmla="*/ 20 h 234"/>
                <a:gd name="T32" fmla="*/ 17 w 105"/>
                <a:gd name="T33" fmla="*/ 19 h 234"/>
                <a:gd name="T34" fmla="*/ 18 w 105"/>
                <a:gd name="T35" fmla="*/ 18 h 234"/>
                <a:gd name="T36" fmla="*/ 18 w 105"/>
                <a:gd name="T37" fmla="*/ 17 h 234"/>
                <a:gd name="T38" fmla="*/ 18 w 105"/>
                <a:gd name="T39" fmla="*/ 16 h 234"/>
                <a:gd name="T40" fmla="*/ 17 w 105"/>
                <a:gd name="T41" fmla="*/ 15 h 234"/>
                <a:gd name="T42" fmla="*/ 17 w 105"/>
                <a:gd name="T43" fmla="*/ 15 h 234"/>
                <a:gd name="T44" fmla="*/ 17 w 105"/>
                <a:gd name="T45" fmla="*/ 14 h 234"/>
                <a:gd name="T46" fmla="*/ 17 w 105"/>
                <a:gd name="T47" fmla="*/ 14 h 234"/>
                <a:gd name="T48" fmla="*/ 16 w 105"/>
                <a:gd name="T49" fmla="*/ 13 h 234"/>
                <a:gd name="T50" fmla="*/ 15 w 105"/>
                <a:gd name="T51" fmla="*/ 12 h 234"/>
                <a:gd name="T52" fmla="*/ 15 w 105"/>
                <a:gd name="T53" fmla="*/ 12 h 234"/>
                <a:gd name="T54" fmla="*/ 14 w 105"/>
                <a:gd name="T55" fmla="*/ 12 h 234"/>
                <a:gd name="T56" fmla="*/ 7 w 105"/>
                <a:gd name="T57" fmla="*/ 12 h 2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 h="234">
                  <a:moveTo>
                    <a:pt x="64" y="0"/>
                  </a:moveTo>
                  <a:lnTo>
                    <a:pt x="0" y="234"/>
                  </a:lnTo>
                  <a:lnTo>
                    <a:pt x="42" y="234"/>
                  </a:lnTo>
                  <a:lnTo>
                    <a:pt x="46" y="234"/>
                  </a:lnTo>
                  <a:lnTo>
                    <a:pt x="50" y="233"/>
                  </a:lnTo>
                  <a:lnTo>
                    <a:pt x="54" y="231"/>
                  </a:lnTo>
                  <a:lnTo>
                    <a:pt x="60" y="229"/>
                  </a:lnTo>
                  <a:lnTo>
                    <a:pt x="64" y="226"/>
                  </a:lnTo>
                  <a:lnTo>
                    <a:pt x="68" y="222"/>
                  </a:lnTo>
                  <a:lnTo>
                    <a:pt x="71" y="217"/>
                  </a:lnTo>
                  <a:lnTo>
                    <a:pt x="76" y="212"/>
                  </a:lnTo>
                  <a:lnTo>
                    <a:pt x="79" y="207"/>
                  </a:lnTo>
                  <a:lnTo>
                    <a:pt x="82" y="201"/>
                  </a:lnTo>
                  <a:lnTo>
                    <a:pt x="84" y="195"/>
                  </a:lnTo>
                  <a:lnTo>
                    <a:pt x="86" y="189"/>
                  </a:lnTo>
                  <a:lnTo>
                    <a:pt x="103" y="124"/>
                  </a:lnTo>
                  <a:lnTo>
                    <a:pt x="104" y="117"/>
                  </a:lnTo>
                  <a:lnTo>
                    <a:pt x="105" y="112"/>
                  </a:lnTo>
                  <a:lnTo>
                    <a:pt x="105" y="107"/>
                  </a:lnTo>
                  <a:lnTo>
                    <a:pt x="105" y="101"/>
                  </a:lnTo>
                  <a:lnTo>
                    <a:pt x="104" y="96"/>
                  </a:lnTo>
                  <a:lnTo>
                    <a:pt x="102" y="92"/>
                  </a:lnTo>
                  <a:lnTo>
                    <a:pt x="100" y="88"/>
                  </a:lnTo>
                  <a:lnTo>
                    <a:pt x="98" y="84"/>
                  </a:lnTo>
                  <a:lnTo>
                    <a:pt x="95" y="81"/>
                  </a:lnTo>
                  <a:lnTo>
                    <a:pt x="92" y="80"/>
                  </a:lnTo>
                  <a:lnTo>
                    <a:pt x="87" y="79"/>
                  </a:lnTo>
                  <a:lnTo>
                    <a:pt x="83" y="78"/>
                  </a:lnTo>
                  <a:lnTo>
                    <a:pt x="43"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08" name="Line 151"/>
            <p:cNvSpPr>
              <a:spLocks noChangeShapeType="1"/>
            </p:cNvSpPr>
            <p:nvPr/>
          </p:nvSpPr>
          <p:spPr bwMode="auto">
            <a:xfrm flipH="1">
              <a:off x="2009" y="1938"/>
              <a:ext cx="12"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9" name="Line 152"/>
            <p:cNvSpPr>
              <a:spLocks noChangeShapeType="1"/>
            </p:cNvSpPr>
            <p:nvPr/>
          </p:nvSpPr>
          <p:spPr bwMode="auto">
            <a:xfrm flipH="1">
              <a:off x="2033" y="1938"/>
              <a:ext cx="15"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0" name="Line 153"/>
            <p:cNvSpPr>
              <a:spLocks noChangeShapeType="1"/>
            </p:cNvSpPr>
            <p:nvPr/>
          </p:nvSpPr>
          <p:spPr bwMode="auto">
            <a:xfrm flipH="1">
              <a:off x="2456" y="2804"/>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1" name="Freeform 154"/>
            <p:cNvSpPr>
              <a:spLocks/>
            </p:cNvSpPr>
            <p:nvPr/>
          </p:nvSpPr>
          <p:spPr bwMode="auto">
            <a:xfrm>
              <a:off x="2444" y="2781"/>
              <a:ext cx="12" cy="23"/>
            </a:xfrm>
            <a:custGeom>
              <a:avLst/>
              <a:gdLst>
                <a:gd name="T0" fmla="*/ 1 w 22"/>
                <a:gd name="T1" fmla="*/ 0 h 45"/>
                <a:gd name="T2" fmla="*/ 1 w 22"/>
                <a:gd name="T3" fmla="*/ 1 h 45"/>
                <a:gd name="T4" fmla="*/ 0 w 22"/>
                <a:gd name="T5" fmla="*/ 2 h 45"/>
                <a:gd name="T6" fmla="*/ 0 w 22"/>
                <a:gd name="T7" fmla="*/ 3 h 45"/>
                <a:gd name="T8" fmla="*/ 0 w 22"/>
                <a:gd name="T9" fmla="*/ 3 h 45"/>
                <a:gd name="T10" fmla="*/ 1 w 22"/>
                <a:gd name="T11" fmla="*/ 4 h 45"/>
                <a:gd name="T12" fmla="*/ 1 w 22"/>
                <a:gd name="T13" fmla="*/ 4 h 45"/>
                <a:gd name="T14" fmla="*/ 1 w 22"/>
                <a:gd name="T15" fmla="*/ 5 h 45"/>
                <a:gd name="T16" fmla="*/ 1 w 22"/>
                <a:gd name="T17" fmla="*/ 5 h 45"/>
                <a:gd name="T18" fmla="*/ 2 w 22"/>
                <a:gd name="T19" fmla="*/ 6 h 45"/>
                <a:gd name="T20" fmla="*/ 2 w 22"/>
                <a:gd name="T21" fmla="*/ 6 h 45"/>
                <a:gd name="T22" fmla="*/ 3 w 22"/>
                <a:gd name="T23" fmla="*/ 6 h 45"/>
                <a:gd name="T24" fmla="*/ 4 w 22"/>
                <a:gd name="T25" fmla="*/ 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5">
                  <a:moveTo>
                    <a:pt x="2" y="0"/>
                  </a:moveTo>
                  <a:lnTo>
                    <a:pt x="1" y="5"/>
                  </a:lnTo>
                  <a:lnTo>
                    <a:pt x="0" y="11"/>
                  </a:lnTo>
                  <a:lnTo>
                    <a:pt x="0" y="17"/>
                  </a:lnTo>
                  <a:lnTo>
                    <a:pt x="0" y="22"/>
                  </a:lnTo>
                  <a:lnTo>
                    <a:pt x="1" y="27"/>
                  </a:lnTo>
                  <a:lnTo>
                    <a:pt x="3" y="32"/>
                  </a:lnTo>
                  <a:lnTo>
                    <a:pt x="5" y="36"/>
                  </a:lnTo>
                  <a:lnTo>
                    <a:pt x="7" y="39"/>
                  </a:lnTo>
                  <a:lnTo>
                    <a:pt x="10" y="41"/>
                  </a:lnTo>
                  <a:lnTo>
                    <a:pt x="14" y="43"/>
                  </a:lnTo>
                  <a:lnTo>
                    <a:pt x="18" y="44"/>
                  </a:lnTo>
                  <a:lnTo>
                    <a:pt x="22"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12" name="Line 155"/>
            <p:cNvSpPr>
              <a:spLocks noChangeShapeType="1"/>
            </p:cNvSpPr>
            <p:nvPr/>
          </p:nvSpPr>
          <p:spPr bwMode="auto">
            <a:xfrm flipV="1">
              <a:off x="2444" y="2742"/>
              <a:ext cx="12"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3" name="Freeform 156"/>
            <p:cNvSpPr>
              <a:spLocks/>
            </p:cNvSpPr>
            <p:nvPr/>
          </p:nvSpPr>
          <p:spPr bwMode="auto">
            <a:xfrm>
              <a:off x="2456" y="2719"/>
              <a:ext cx="23" cy="23"/>
            </a:xfrm>
            <a:custGeom>
              <a:avLst/>
              <a:gdLst>
                <a:gd name="T0" fmla="*/ 6 w 44"/>
                <a:gd name="T1" fmla="*/ 0 h 46"/>
                <a:gd name="T2" fmla="*/ 5 w 44"/>
                <a:gd name="T3" fmla="*/ 1 h 46"/>
                <a:gd name="T4" fmla="*/ 5 w 44"/>
                <a:gd name="T5" fmla="*/ 1 h 46"/>
                <a:gd name="T6" fmla="*/ 4 w 44"/>
                <a:gd name="T7" fmla="*/ 1 h 46"/>
                <a:gd name="T8" fmla="*/ 4 w 44"/>
                <a:gd name="T9" fmla="*/ 1 h 46"/>
                <a:gd name="T10" fmla="*/ 3 w 44"/>
                <a:gd name="T11" fmla="*/ 2 h 46"/>
                <a:gd name="T12" fmla="*/ 3 w 44"/>
                <a:gd name="T13" fmla="*/ 2 h 46"/>
                <a:gd name="T14" fmla="*/ 2 w 44"/>
                <a:gd name="T15" fmla="*/ 3 h 46"/>
                <a:gd name="T16" fmla="*/ 2 w 44"/>
                <a:gd name="T17" fmla="*/ 3 h 46"/>
                <a:gd name="T18" fmla="*/ 1 w 44"/>
                <a:gd name="T19" fmla="*/ 4 h 46"/>
                <a:gd name="T20" fmla="*/ 1 w 44"/>
                <a:gd name="T21" fmla="*/ 5 h 46"/>
                <a:gd name="T22" fmla="*/ 1 w 44"/>
                <a:gd name="T23" fmla="*/ 5 h 46"/>
                <a:gd name="T24" fmla="*/ 0 w 44"/>
                <a:gd name="T25" fmla="*/ 6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6">
                  <a:moveTo>
                    <a:pt x="44" y="0"/>
                  </a:moveTo>
                  <a:lnTo>
                    <a:pt x="39" y="1"/>
                  </a:lnTo>
                  <a:lnTo>
                    <a:pt x="35" y="2"/>
                  </a:lnTo>
                  <a:lnTo>
                    <a:pt x="31" y="4"/>
                  </a:lnTo>
                  <a:lnTo>
                    <a:pt x="27" y="6"/>
                  </a:lnTo>
                  <a:lnTo>
                    <a:pt x="21" y="9"/>
                  </a:lnTo>
                  <a:lnTo>
                    <a:pt x="18" y="14"/>
                  </a:lnTo>
                  <a:lnTo>
                    <a:pt x="14" y="18"/>
                  </a:lnTo>
                  <a:lnTo>
                    <a:pt x="10" y="23"/>
                  </a:lnTo>
                  <a:lnTo>
                    <a:pt x="6" y="29"/>
                  </a:lnTo>
                  <a:lnTo>
                    <a:pt x="4" y="34"/>
                  </a:lnTo>
                  <a:lnTo>
                    <a:pt x="1" y="40"/>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514" name="Line 157"/>
            <p:cNvSpPr>
              <a:spLocks noChangeShapeType="1"/>
            </p:cNvSpPr>
            <p:nvPr/>
          </p:nvSpPr>
          <p:spPr bwMode="auto">
            <a:xfrm>
              <a:off x="2479" y="2719"/>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5" name="Line 158"/>
            <p:cNvSpPr>
              <a:spLocks noChangeShapeType="1"/>
            </p:cNvSpPr>
            <p:nvPr/>
          </p:nvSpPr>
          <p:spPr bwMode="auto">
            <a:xfrm flipH="1">
              <a:off x="2518" y="2681"/>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6" name="Line 159"/>
            <p:cNvSpPr>
              <a:spLocks noChangeShapeType="1"/>
            </p:cNvSpPr>
            <p:nvPr/>
          </p:nvSpPr>
          <p:spPr bwMode="auto">
            <a:xfrm flipH="1">
              <a:off x="2541" y="2681"/>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7" name="Line 160"/>
            <p:cNvSpPr>
              <a:spLocks noChangeShapeType="1"/>
            </p:cNvSpPr>
            <p:nvPr/>
          </p:nvSpPr>
          <p:spPr bwMode="auto">
            <a:xfrm flipH="1">
              <a:off x="1390" y="2057"/>
              <a:ext cx="5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8" name="Line 161"/>
            <p:cNvSpPr>
              <a:spLocks noChangeShapeType="1"/>
            </p:cNvSpPr>
            <p:nvPr/>
          </p:nvSpPr>
          <p:spPr bwMode="auto">
            <a:xfrm flipH="1">
              <a:off x="2160" y="2661"/>
              <a:ext cx="3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19" name="Line 162"/>
            <p:cNvSpPr>
              <a:spLocks noChangeShapeType="1"/>
            </p:cNvSpPr>
            <p:nvPr/>
          </p:nvSpPr>
          <p:spPr bwMode="auto">
            <a:xfrm>
              <a:off x="1898" y="2057"/>
              <a:ext cx="604" cy="60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20" name="Line 163"/>
            <p:cNvSpPr>
              <a:spLocks noChangeShapeType="1"/>
            </p:cNvSpPr>
            <p:nvPr/>
          </p:nvSpPr>
          <p:spPr bwMode="auto">
            <a:xfrm>
              <a:off x="1548" y="2177"/>
              <a:ext cx="47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06393" name="Group 217"/>
          <p:cNvGrpSpPr>
            <a:grpSpLocks/>
          </p:cNvGrpSpPr>
          <p:nvPr/>
        </p:nvGrpSpPr>
        <p:grpSpPr bwMode="auto">
          <a:xfrm>
            <a:off x="4787900" y="836613"/>
            <a:ext cx="4279900" cy="3895725"/>
            <a:chOff x="3016" y="527"/>
            <a:chExt cx="2696" cy="2454"/>
          </a:xfrm>
        </p:grpSpPr>
        <p:sp>
          <p:nvSpPr>
            <p:cNvPr id="61450" name="Line 76"/>
            <p:cNvSpPr>
              <a:spLocks noChangeShapeType="1"/>
            </p:cNvSpPr>
            <p:nvPr/>
          </p:nvSpPr>
          <p:spPr bwMode="auto">
            <a:xfrm flipV="1">
              <a:off x="4438" y="527"/>
              <a:ext cx="0" cy="13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1451" name="Group 164"/>
            <p:cNvGrpSpPr>
              <a:grpSpLocks/>
            </p:cNvGrpSpPr>
            <p:nvPr/>
          </p:nvGrpSpPr>
          <p:grpSpPr bwMode="auto">
            <a:xfrm>
              <a:off x="3016" y="663"/>
              <a:ext cx="2696" cy="2318"/>
              <a:chOff x="3064" y="1645"/>
              <a:chExt cx="2583" cy="2221"/>
            </a:xfrm>
          </p:grpSpPr>
          <p:sp>
            <p:nvSpPr>
              <p:cNvPr id="61452" name="Line 165"/>
              <p:cNvSpPr>
                <a:spLocks noChangeShapeType="1"/>
              </p:cNvSpPr>
              <p:nvPr/>
            </p:nvSpPr>
            <p:spPr bwMode="auto">
              <a:xfrm>
                <a:off x="3064" y="2638"/>
                <a:ext cx="25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53" name="Line 166"/>
              <p:cNvSpPr>
                <a:spLocks noChangeShapeType="1"/>
              </p:cNvSpPr>
              <p:nvPr/>
            </p:nvSpPr>
            <p:spPr bwMode="auto">
              <a:xfrm>
                <a:off x="4427" y="2638"/>
                <a:ext cx="0" cy="12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54" name="Line 167"/>
              <p:cNvSpPr>
                <a:spLocks noChangeShapeType="1"/>
              </p:cNvSpPr>
              <p:nvPr/>
            </p:nvSpPr>
            <p:spPr bwMode="auto">
              <a:xfrm>
                <a:off x="4427" y="2638"/>
                <a:ext cx="1220" cy="12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55" name="Freeform 168"/>
              <p:cNvSpPr>
                <a:spLocks/>
              </p:cNvSpPr>
              <p:nvPr/>
            </p:nvSpPr>
            <p:spPr bwMode="auto">
              <a:xfrm>
                <a:off x="4639" y="1649"/>
                <a:ext cx="57" cy="131"/>
              </a:xfrm>
              <a:custGeom>
                <a:avLst/>
                <a:gdLst>
                  <a:gd name="T0" fmla="*/ 10 w 105"/>
                  <a:gd name="T1" fmla="*/ 0 h 235"/>
                  <a:gd name="T2" fmla="*/ 0 w 105"/>
                  <a:gd name="T3" fmla="*/ 41 h 235"/>
                  <a:gd name="T4" fmla="*/ 7 w 105"/>
                  <a:gd name="T5" fmla="*/ 41 h 235"/>
                  <a:gd name="T6" fmla="*/ 8 w 105"/>
                  <a:gd name="T7" fmla="*/ 41 h 235"/>
                  <a:gd name="T8" fmla="*/ 8 w 105"/>
                  <a:gd name="T9" fmla="*/ 40 h 235"/>
                  <a:gd name="T10" fmla="*/ 9 w 105"/>
                  <a:gd name="T11" fmla="*/ 40 h 235"/>
                  <a:gd name="T12" fmla="*/ 9 w 105"/>
                  <a:gd name="T13" fmla="*/ 40 h 235"/>
                  <a:gd name="T14" fmla="*/ 10 w 105"/>
                  <a:gd name="T15" fmla="*/ 39 h 235"/>
                  <a:gd name="T16" fmla="*/ 11 w 105"/>
                  <a:gd name="T17" fmla="*/ 38 h 235"/>
                  <a:gd name="T18" fmla="*/ 11 w 105"/>
                  <a:gd name="T19" fmla="*/ 37 h 235"/>
                  <a:gd name="T20" fmla="*/ 12 w 105"/>
                  <a:gd name="T21" fmla="*/ 37 h 235"/>
                  <a:gd name="T22" fmla="*/ 12 w 105"/>
                  <a:gd name="T23" fmla="*/ 36 h 235"/>
                  <a:gd name="T24" fmla="*/ 13 w 105"/>
                  <a:gd name="T25" fmla="*/ 35 h 235"/>
                  <a:gd name="T26" fmla="*/ 13 w 105"/>
                  <a:gd name="T27" fmla="*/ 34 h 235"/>
                  <a:gd name="T28" fmla="*/ 14 w 105"/>
                  <a:gd name="T29" fmla="*/ 33 h 235"/>
                  <a:gd name="T30" fmla="*/ 16 w 105"/>
                  <a:gd name="T31" fmla="*/ 21 h 235"/>
                  <a:gd name="T32" fmla="*/ 16 w 105"/>
                  <a:gd name="T33" fmla="*/ 21 h 235"/>
                  <a:gd name="T34" fmla="*/ 16 w 105"/>
                  <a:gd name="T35" fmla="*/ 20 h 235"/>
                  <a:gd name="T36" fmla="*/ 17 w 105"/>
                  <a:gd name="T37" fmla="*/ 18 h 235"/>
                  <a:gd name="T38" fmla="*/ 16 w 105"/>
                  <a:gd name="T39" fmla="*/ 17 h 235"/>
                  <a:gd name="T40" fmla="*/ 16 w 105"/>
                  <a:gd name="T41" fmla="*/ 17 h 235"/>
                  <a:gd name="T42" fmla="*/ 16 w 105"/>
                  <a:gd name="T43" fmla="*/ 16 h 235"/>
                  <a:gd name="T44" fmla="*/ 16 w 105"/>
                  <a:gd name="T45" fmla="*/ 15 h 235"/>
                  <a:gd name="T46" fmla="*/ 16 w 105"/>
                  <a:gd name="T47" fmla="*/ 14 h 235"/>
                  <a:gd name="T48" fmla="*/ 15 w 105"/>
                  <a:gd name="T49" fmla="*/ 14 h 235"/>
                  <a:gd name="T50" fmla="*/ 15 w 105"/>
                  <a:gd name="T51" fmla="*/ 14 h 235"/>
                  <a:gd name="T52" fmla="*/ 14 w 105"/>
                  <a:gd name="T53" fmla="*/ 13 h 235"/>
                  <a:gd name="T54" fmla="*/ 13 w 105"/>
                  <a:gd name="T55" fmla="*/ 13 h 235"/>
                  <a:gd name="T56" fmla="*/ 7 w 105"/>
                  <a:gd name="T57" fmla="*/ 13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 h="235">
                    <a:moveTo>
                      <a:pt x="63" y="0"/>
                    </a:moveTo>
                    <a:lnTo>
                      <a:pt x="0" y="235"/>
                    </a:lnTo>
                    <a:lnTo>
                      <a:pt x="40" y="235"/>
                    </a:lnTo>
                    <a:lnTo>
                      <a:pt x="46" y="235"/>
                    </a:lnTo>
                    <a:lnTo>
                      <a:pt x="50" y="234"/>
                    </a:lnTo>
                    <a:lnTo>
                      <a:pt x="54" y="232"/>
                    </a:lnTo>
                    <a:lnTo>
                      <a:pt x="58" y="229"/>
                    </a:lnTo>
                    <a:lnTo>
                      <a:pt x="63" y="225"/>
                    </a:lnTo>
                    <a:lnTo>
                      <a:pt x="67" y="222"/>
                    </a:lnTo>
                    <a:lnTo>
                      <a:pt x="71" y="217"/>
                    </a:lnTo>
                    <a:lnTo>
                      <a:pt x="74" y="213"/>
                    </a:lnTo>
                    <a:lnTo>
                      <a:pt x="78" y="207"/>
                    </a:lnTo>
                    <a:lnTo>
                      <a:pt x="81" y="201"/>
                    </a:lnTo>
                    <a:lnTo>
                      <a:pt x="83" y="196"/>
                    </a:lnTo>
                    <a:lnTo>
                      <a:pt x="85" y="189"/>
                    </a:lnTo>
                    <a:lnTo>
                      <a:pt x="102" y="124"/>
                    </a:lnTo>
                    <a:lnTo>
                      <a:pt x="104" y="118"/>
                    </a:lnTo>
                    <a:lnTo>
                      <a:pt x="104" y="113"/>
                    </a:lnTo>
                    <a:lnTo>
                      <a:pt x="105" y="106"/>
                    </a:lnTo>
                    <a:lnTo>
                      <a:pt x="104" y="101"/>
                    </a:lnTo>
                    <a:lnTo>
                      <a:pt x="103" y="97"/>
                    </a:lnTo>
                    <a:lnTo>
                      <a:pt x="102" y="91"/>
                    </a:lnTo>
                    <a:lnTo>
                      <a:pt x="100" y="88"/>
                    </a:lnTo>
                    <a:lnTo>
                      <a:pt x="97" y="85"/>
                    </a:lnTo>
                    <a:lnTo>
                      <a:pt x="95" y="82"/>
                    </a:lnTo>
                    <a:lnTo>
                      <a:pt x="90" y="80"/>
                    </a:lnTo>
                    <a:lnTo>
                      <a:pt x="87" y="78"/>
                    </a:lnTo>
                    <a:lnTo>
                      <a:pt x="83" y="78"/>
                    </a:lnTo>
                    <a:lnTo>
                      <a:pt x="41"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56" name="Line 169"/>
              <p:cNvSpPr>
                <a:spLocks noChangeShapeType="1"/>
              </p:cNvSpPr>
              <p:nvPr/>
            </p:nvSpPr>
            <p:spPr bwMode="auto">
              <a:xfrm flipH="1">
                <a:off x="4715" y="1653"/>
                <a:ext cx="16"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57" name="Line 170"/>
              <p:cNvSpPr>
                <a:spLocks noChangeShapeType="1"/>
              </p:cNvSpPr>
              <p:nvPr/>
            </p:nvSpPr>
            <p:spPr bwMode="auto">
              <a:xfrm flipH="1">
                <a:off x="4742" y="1653"/>
                <a:ext cx="12"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58" name="Freeform 171"/>
              <p:cNvSpPr>
                <a:spLocks/>
              </p:cNvSpPr>
              <p:nvPr/>
            </p:nvSpPr>
            <p:spPr bwMode="auto">
              <a:xfrm>
                <a:off x="4823" y="1692"/>
                <a:ext cx="54" cy="88"/>
              </a:xfrm>
              <a:custGeom>
                <a:avLst/>
                <a:gdLst>
                  <a:gd name="T0" fmla="*/ 16 w 100"/>
                  <a:gd name="T1" fmla="*/ 3 h 158"/>
                  <a:gd name="T2" fmla="*/ 16 w 100"/>
                  <a:gd name="T3" fmla="*/ 2 h 158"/>
                  <a:gd name="T4" fmla="*/ 15 w 100"/>
                  <a:gd name="T5" fmla="*/ 1 h 158"/>
                  <a:gd name="T6" fmla="*/ 15 w 100"/>
                  <a:gd name="T7" fmla="*/ 1 h 158"/>
                  <a:gd name="T8" fmla="*/ 15 w 100"/>
                  <a:gd name="T9" fmla="*/ 1 h 158"/>
                  <a:gd name="T10" fmla="*/ 14 w 100"/>
                  <a:gd name="T11" fmla="*/ 0 h 158"/>
                  <a:gd name="T12" fmla="*/ 12 w 100"/>
                  <a:gd name="T13" fmla="*/ 0 h 158"/>
                  <a:gd name="T14" fmla="*/ 10 w 100"/>
                  <a:gd name="T15" fmla="*/ 1 h 158"/>
                  <a:gd name="T16" fmla="*/ 9 w 100"/>
                  <a:gd name="T17" fmla="*/ 1 h 158"/>
                  <a:gd name="T18" fmla="*/ 8 w 100"/>
                  <a:gd name="T19" fmla="*/ 1 h 158"/>
                  <a:gd name="T20" fmla="*/ 7 w 100"/>
                  <a:gd name="T21" fmla="*/ 1 h 158"/>
                  <a:gd name="T22" fmla="*/ 5 w 100"/>
                  <a:gd name="T23" fmla="*/ 3 h 158"/>
                  <a:gd name="T24" fmla="*/ 5 w 100"/>
                  <a:gd name="T25" fmla="*/ 4 h 158"/>
                  <a:gd name="T26" fmla="*/ 3 w 100"/>
                  <a:gd name="T27" fmla="*/ 7 h 158"/>
                  <a:gd name="T28" fmla="*/ 3 w 100"/>
                  <a:gd name="T29" fmla="*/ 8 h 158"/>
                  <a:gd name="T30" fmla="*/ 2 w 100"/>
                  <a:gd name="T31" fmla="*/ 14 h 158"/>
                  <a:gd name="T32" fmla="*/ 1 w 100"/>
                  <a:gd name="T33" fmla="*/ 19 h 158"/>
                  <a:gd name="T34" fmla="*/ 0 w 100"/>
                  <a:gd name="T35" fmla="*/ 21 h 158"/>
                  <a:gd name="T36" fmla="*/ 0 w 100"/>
                  <a:gd name="T37" fmla="*/ 22 h 158"/>
                  <a:gd name="T38" fmla="*/ 0 w 100"/>
                  <a:gd name="T39" fmla="*/ 23 h 158"/>
                  <a:gd name="T40" fmla="*/ 1 w 100"/>
                  <a:gd name="T41" fmla="*/ 25 h 158"/>
                  <a:gd name="T42" fmla="*/ 1 w 100"/>
                  <a:gd name="T43" fmla="*/ 26 h 158"/>
                  <a:gd name="T44" fmla="*/ 2 w 100"/>
                  <a:gd name="T45" fmla="*/ 26 h 158"/>
                  <a:gd name="T46" fmla="*/ 2 w 100"/>
                  <a:gd name="T47" fmla="*/ 27 h 158"/>
                  <a:gd name="T48" fmla="*/ 3 w 100"/>
                  <a:gd name="T49" fmla="*/ 27 h 158"/>
                  <a:gd name="T50" fmla="*/ 4 w 100"/>
                  <a:gd name="T51" fmla="*/ 27 h 158"/>
                  <a:gd name="T52" fmla="*/ 6 w 100"/>
                  <a:gd name="T53" fmla="*/ 27 h 158"/>
                  <a:gd name="T54" fmla="*/ 8 w 100"/>
                  <a:gd name="T55" fmla="*/ 27 h 158"/>
                  <a:gd name="T56" fmla="*/ 8 w 100"/>
                  <a:gd name="T57" fmla="*/ 27 h 158"/>
                  <a:gd name="T58" fmla="*/ 9 w 100"/>
                  <a:gd name="T59" fmla="*/ 26 h 158"/>
                  <a:gd name="T60" fmla="*/ 10 w 100"/>
                  <a:gd name="T61" fmla="*/ 25 h 158"/>
                  <a:gd name="T62" fmla="*/ 10 w 100"/>
                  <a:gd name="T63" fmla="*/ 25 h 158"/>
                  <a:gd name="T64" fmla="*/ 11 w 100"/>
                  <a:gd name="T65" fmla="*/ 23 h 158"/>
                  <a:gd name="T66" fmla="*/ 11 w 100"/>
                  <a:gd name="T67" fmla="*/ 21 h 158"/>
                  <a:gd name="T68" fmla="*/ 12 w 100"/>
                  <a:gd name="T69" fmla="*/ 17 h 158"/>
                  <a:gd name="T70" fmla="*/ 15 w 100"/>
                  <a:gd name="T71" fmla="*/ 8 h 158"/>
                  <a:gd name="T72" fmla="*/ 16 w 100"/>
                  <a:gd name="T73" fmla="*/ 4 h 1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158">
                    <a:moveTo>
                      <a:pt x="99" y="22"/>
                    </a:moveTo>
                    <a:lnTo>
                      <a:pt x="100" y="19"/>
                    </a:lnTo>
                    <a:lnTo>
                      <a:pt x="99" y="15"/>
                    </a:lnTo>
                    <a:lnTo>
                      <a:pt x="99" y="12"/>
                    </a:lnTo>
                    <a:lnTo>
                      <a:pt x="98" y="8"/>
                    </a:lnTo>
                    <a:lnTo>
                      <a:pt x="97" y="5"/>
                    </a:lnTo>
                    <a:lnTo>
                      <a:pt x="96" y="4"/>
                    </a:lnTo>
                    <a:lnTo>
                      <a:pt x="95" y="3"/>
                    </a:lnTo>
                    <a:lnTo>
                      <a:pt x="94" y="2"/>
                    </a:lnTo>
                    <a:lnTo>
                      <a:pt x="92" y="2"/>
                    </a:lnTo>
                    <a:lnTo>
                      <a:pt x="91" y="0"/>
                    </a:lnTo>
                    <a:lnTo>
                      <a:pt x="88" y="0"/>
                    </a:lnTo>
                    <a:lnTo>
                      <a:pt x="82" y="0"/>
                    </a:lnTo>
                    <a:lnTo>
                      <a:pt x="76" y="0"/>
                    </a:lnTo>
                    <a:lnTo>
                      <a:pt x="69" y="0"/>
                    </a:lnTo>
                    <a:lnTo>
                      <a:pt x="63" y="2"/>
                    </a:lnTo>
                    <a:lnTo>
                      <a:pt x="60" y="2"/>
                    </a:lnTo>
                    <a:lnTo>
                      <a:pt x="56" y="3"/>
                    </a:lnTo>
                    <a:lnTo>
                      <a:pt x="53" y="4"/>
                    </a:lnTo>
                    <a:lnTo>
                      <a:pt x="50" y="5"/>
                    </a:lnTo>
                    <a:lnTo>
                      <a:pt x="47" y="7"/>
                    </a:lnTo>
                    <a:lnTo>
                      <a:pt x="45" y="8"/>
                    </a:lnTo>
                    <a:lnTo>
                      <a:pt x="39" y="12"/>
                    </a:lnTo>
                    <a:lnTo>
                      <a:pt x="35" y="18"/>
                    </a:lnTo>
                    <a:lnTo>
                      <a:pt x="33" y="20"/>
                    </a:lnTo>
                    <a:lnTo>
                      <a:pt x="31" y="22"/>
                    </a:lnTo>
                    <a:lnTo>
                      <a:pt x="25" y="33"/>
                    </a:lnTo>
                    <a:lnTo>
                      <a:pt x="22" y="37"/>
                    </a:lnTo>
                    <a:lnTo>
                      <a:pt x="21" y="40"/>
                    </a:lnTo>
                    <a:lnTo>
                      <a:pt x="20" y="46"/>
                    </a:lnTo>
                    <a:lnTo>
                      <a:pt x="16" y="58"/>
                    </a:lnTo>
                    <a:lnTo>
                      <a:pt x="10" y="84"/>
                    </a:lnTo>
                    <a:lnTo>
                      <a:pt x="5" y="96"/>
                    </a:lnTo>
                    <a:lnTo>
                      <a:pt x="2" y="109"/>
                    </a:lnTo>
                    <a:lnTo>
                      <a:pt x="1" y="115"/>
                    </a:lnTo>
                    <a:lnTo>
                      <a:pt x="0" y="122"/>
                    </a:lnTo>
                    <a:lnTo>
                      <a:pt x="0" y="125"/>
                    </a:lnTo>
                    <a:lnTo>
                      <a:pt x="0" y="128"/>
                    </a:lnTo>
                    <a:lnTo>
                      <a:pt x="0" y="131"/>
                    </a:lnTo>
                    <a:lnTo>
                      <a:pt x="0" y="135"/>
                    </a:lnTo>
                    <a:lnTo>
                      <a:pt x="1" y="138"/>
                    </a:lnTo>
                    <a:lnTo>
                      <a:pt x="2" y="141"/>
                    </a:lnTo>
                    <a:lnTo>
                      <a:pt x="3" y="144"/>
                    </a:lnTo>
                    <a:lnTo>
                      <a:pt x="4" y="147"/>
                    </a:lnTo>
                    <a:lnTo>
                      <a:pt x="6" y="150"/>
                    </a:lnTo>
                    <a:lnTo>
                      <a:pt x="9" y="153"/>
                    </a:lnTo>
                    <a:lnTo>
                      <a:pt x="11" y="155"/>
                    </a:lnTo>
                    <a:lnTo>
                      <a:pt x="14" y="156"/>
                    </a:lnTo>
                    <a:lnTo>
                      <a:pt x="17" y="157"/>
                    </a:lnTo>
                    <a:lnTo>
                      <a:pt x="20" y="157"/>
                    </a:lnTo>
                    <a:lnTo>
                      <a:pt x="23" y="158"/>
                    </a:lnTo>
                    <a:lnTo>
                      <a:pt x="27" y="158"/>
                    </a:lnTo>
                    <a:lnTo>
                      <a:pt x="33" y="158"/>
                    </a:lnTo>
                    <a:lnTo>
                      <a:pt x="39" y="158"/>
                    </a:lnTo>
                    <a:lnTo>
                      <a:pt x="43" y="158"/>
                    </a:lnTo>
                    <a:lnTo>
                      <a:pt x="46" y="157"/>
                    </a:lnTo>
                    <a:lnTo>
                      <a:pt x="49" y="157"/>
                    </a:lnTo>
                    <a:lnTo>
                      <a:pt x="52" y="155"/>
                    </a:lnTo>
                    <a:lnTo>
                      <a:pt x="54" y="153"/>
                    </a:lnTo>
                    <a:lnTo>
                      <a:pt x="58" y="151"/>
                    </a:lnTo>
                    <a:lnTo>
                      <a:pt x="60" y="148"/>
                    </a:lnTo>
                    <a:lnTo>
                      <a:pt x="62" y="146"/>
                    </a:lnTo>
                    <a:lnTo>
                      <a:pt x="64" y="143"/>
                    </a:lnTo>
                    <a:lnTo>
                      <a:pt x="65" y="141"/>
                    </a:lnTo>
                    <a:lnTo>
                      <a:pt x="67" y="138"/>
                    </a:lnTo>
                    <a:lnTo>
                      <a:pt x="68" y="135"/>
                    </a:lnTo>
                    <a:lnTo>
                      <a:pt x="70" y="129"/>
                    </a:lnTo>
                    <a:lnTo>
                      <a:pt x="72" y="123"/>
                    </a:lnTo>
                    <a:lnTo>
                      <a:pt x="76" y="110"/>
                    </a:lnTo>
                    <a:lnTo>
                      <a:pt x="79" y="97"/>
                    </a:lnTo>
                    <a:lnTo>
                      <a:pt x="85" y="72"/>
                    </a:lnTo>
                    <a:lnTo>
                      <a:pt x="93" y="46"/>
                    </a:lnTo>
                    <a:lnTo>
                      <a:pt x="96" y="35"/>
                    </a:lnTo>
                    <a:lnTo>
                      <a:pt x="99" y="2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59" name="Freeform 172"/>
              <p:cNvSpPr>
                <a:spLocks/>
              </p:cNvSpPr>
              <p:nvPr/>
            </p:nvSpPr>
            <p:spPr bwMode="auto">
              <a:xfrm>
                <a:off x="4862" y="1761"/>
                <a:ext cx="4" cy="19"/>
              </a:xfrm>
              <a:custGeom>
                <a:avLst/>
                <a:gdLst>
                  <a:gd name="T0" fmla="*/ 0 w 10"/>
                  <a:gd name="T1" fmla="*/ 0 h 33"/>
                  <a:gd name="T2" fmla="*/ 0 w 10"/>
                  <a:gd name="T3" fmla="*/ 1 h 33"/>
                  <a:gd name="T4" fmla="*/ 0 w 10"/>
                  <a:gd name="T5" fmla="*/ 2 h 33"/>
                  <a:gd name="T6" fmla="*/ 0 w 10"/>
                  <a:gd name="T7" fmla="*/ 2 h 33"/>
                  <a:gd name="T8" fmla="*/ 0 w 10"/>
                  <a:gd name="T9" fmla="*/ 3 h 33"/>
                  <a:gd name="T10" fmla="*/ 0 w 10"/>
                  <a:gd name="T11" fmla="*/ 3 h 33"/>
                  <a:gd name="T12" fmla="*/ 0 w 10"/>
                  <a:gd name="T13" fmla="*/ 3 h 33"/>
                  <a:gd name="T14" fmla="*/ 0 w 10"/>
                  <a:gd name="T15" fmla="*/ 4 h 33"/>
                  <a:gd name="T16" fmla="*/ 0 w 10"/>
                  <a:gd name="T17" fmla="*/ 5 h 33"/>
                  <a:gd name="T18" fmla="*/ 0 w 10"/>
                  <a:gd name="T19" fmla="*/ 6 h 33"/>
                  <a:gd name="T20" fmla="*/ 1 w 10"/>
                  <a:gd name="T21" fmla="*/ 6 h 33"/>
                  <a:gd name="T22" fmla="*/ 1 w 10"/>
                  <a:gd name="T23" fmla="*/ 6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33">
                    <a:moveTo>
                      <a:pt x="2" y="0"/>
                    </a:moveTo>
                    <a:lnTo>
                      <a:pt x="1" y="4"/>
                    </a:lnTo>
                    <a:lnTo>
                      <a:pt x="0" y="9"/>
                    </a:lnTo>
                    <a:lnTo>
                      <a:pt x="0" y="13"/>
                    </a:lnTo>
                    <a:lnTo>
                      <a:pt x="1" y="15"/>
                    </a:lnTo>
                    <a:lnTo>
                      <a:pt x="1" y="17"/>
                    </a:lnTo>
                    <a:lnTo>
                      <a:pt x="2" y="19"/>
                    </a:lnTo>
                    <a:lnTo>
                      <a:pt x="4" y="21"/>
                    </a:lnTo>
                    <a:lnTo>
                      <a:pt x="6" y="26"/>
                    </a:lnTo>
                    <a:lnTo>
                      <a:pt x="8" y="29"/>
                    </a:lnTo>
                    <a:lnTo>
                      <a:pt x="9" y="31"/>
                    </a:lnTo>
                    <a:lnTo>
                      <a:pt x="10"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60" name="Line 173"/>
              <p:cNvSpPr>
                <a:spLocks noChangeShapeType="1"/>
              </p:cNvSpPr>
              <p:nvPr/>
            </p:nvSpPr>
            <p:spPr bwMode="auto">
              <a:xfrm flipH="1">
                <a:off x="4939" y="1649"/>
                <a:ext cx="11"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61" name="Line 174"/>
              <p:cNvSpPr>
                <a:spLocks noChangeShapeType="1"/>
              </p:cNvSpPr>
              <p:nvPr/>
            </p:nvSpPr>
            <p:spPr bwMode="auto">
              <a:xfrm flipH="1">
                <a:off x="4916" y="1649"/>
                <a:ext cx="11"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62" name="Line 175"/>
              <p:cNvSpPr>
                <a:spLocks noChangeShapeType="1"/>
              </p:cNvSpPr>
              <p:nvPr/>
            </p:nvSpPr>
            <p:spPr bwMode="auto">
              <a:xfrm flipH="1">
                <a:off x="5481" y="1772"/>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63" name="Freeform 176"/>
              <p:cNvSpPr>
                <a:spLocks/>
              </p:cNvSpPr>
              <p:nvPr/>
            </p:nvSpPr>
            <p:spPr bwMode="auto">
              <a:xfrm>
                <a:off x="5470" y="1746"/>
                <a:ext cx="11" cy="26"/>
              </a:xfrm>
              <a:custGeom>
                <a:avLst/>
                <a:gdLst>
                  <a:gd name="T0" fmla="*/ 1 w 21"/>
                  <a:gd name="T1" fmla="*/ 0 h 46"/>
                  <a:gd name="T2" fmla="*/ 1 w 21"/>
                  <a:gd name="T3" fmla="*/ 1 h 46"/>
                  <a:gd name="T4" fmla="*/ 0 w 21"/>
                  <a:gd name="T5" fmla="*/ 2 h 46"/>
                  <a:gd name="T6" fmla="*/ 0 w 21"/>
                  <a:gd name="T7" fmla="*/ 3 h 46"/>
                  <a:gd name="T8" fmla="*/ 0 w 21"/>
                  <a:gd name="T9" fmla="*/ 5 h 46"/>
                  <a:gd name="T10" fmla="*/ 1 w 21"/>
                  <a:gd name="T11" fmla="*/ 5 h 46"/>
                  <a:gd name="T12" fmla="*/ 1 w 21"/>
                  <a:gd name="T13" fmla="*/ 6 h 46"/>
                  <a:gd name="T14" fmla="*/ 1 w 21"/>
                  <a:gd name="T15" fmla="*/ 7 h 46"/>
                  <a:gd name="T16" fmla="*/ 1 w 21"/>
                  <a:gd name="T17" fmla="*/ 7 h 46"/>
                  <a:gd name="T18" fmla="*/ 2 w 21"/>
                  <a:gd name="T19" fmla="*/ 8 h 46"/>
                  <a:gd name="T20" fmla="*/ 2 w 21"/>
                  <a:gd name="T21" fmla="*/ 8 h 46"/>
                  <a:gd name="T22" fmla="*/ 3 w 21"/>
                  <a:gd name="T23" fmla="*/ 8 h 46"/>
                  <a:gd name="T24" fmla="*/ 3 w 21"/>
                  <a:gd name="T25" fmla="*/ 8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46">
                    <a:moveTo>
                      <a:pt x="2" y="0"/>
                    </a:moveTo>
                    <a:lnTo>
                      <a:pt x="1" y="7"/>
                    </a:lnTo>
                    <a:lnTo>
                      <a:pt x="0" y="12"/>
                    </a:lnTo>
                    <a:lnTo>
                      <a:pt x="0" y="19"/>
                    </a:lnTo>
                    <a:lnTo>
                      <a:pt x="0" y="24"/>
                    </a:lnTo>
                    <a:lnTo>
                      <a:pt x="1" y="28"/>
                    </a:lnTo>
                    <a:lnTo>
                      <a:pt x="3" y="33"/>
                    </a:lnTo>
                    <a:lnTo>
                      <a:pt x="4" y="37"/>
                    </a:lnTo>
                    <a:lnTo>
                      <a:pt x="7" y="41"/>
                    </a:lnTo>
                    <a:lnTo>
                      <a:pt x="10" y="43"/>
                    </a:lnTo>
                    <a:lnTo>
                      <a:pt x="14" y="45"/>
                    </a:lnTo>
                    <a:lnTo>
                      <a:pt x="18" y="46"/>
                    </a:lnTo>
                    <a:lnTo>
                      <a:pt x="21"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64" name="Line 177"/>
              <p:cNvSpPr>
                <a:spLocks noChangeShapeType="1"/>
              </p:cNvSpPr>
              <p:nvPr/>
            </p:nvSpPr>
            <p:spPr bwMode="auto">
              <a:xfrm flipV="1">
                <a:off x="5474" y="1711"/>
                <a:ext cx="7"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65" name="Freeform 178"/>
              <p:cNvSpPr>
                <a:spLocks/>
              </p:cNvSpPr>
              <p:nvPr/>
            </p:nvSpPr>
            <p:spPr bwMode="auto">
              <a:xfrm>
                <a:off x="5481" y="1684"/>
                <a:ext cx="27" cy="27"/>
              </a:xfrm>
              <a:custGeom>
                <a:avLst/>
                <a:gdLst>
                  <a:gd name="T0" fmla="*/ 10 w 45"/>
                  <a:gd name="T1" fmla="*/ 0 h 45"/>
                  <a:gd name="T2" fmla="*/ 8 w 45"/>
                  <a:gd name="T3" fmla="*/ 0 h 45"/>
                  <a:gd name="T4" fmla="*/ 8 w 45"/>
                  <a:gd name="T5" fmla="*/ 1 h 45"/>
                  <a:gd name="T6" fmla="*/ 7 w 45"/>
                  <a:gd name="T7" fmla="*/ 1 h 45"/>
                  <a:gd name="T8" fmla="*/ 6 w 45"/>
                  <a:gd name="T9" fmla="*/ 1 h 45"/>
                  <a:gd name="T10" fmla="*/ 5 w 45"/>
                  <a:gd name="T11" fmla="*/ 2 h 45"/>
                  <a:gd name="T12" fmla="*/ 4 w 45"/>
                  <a:gd name="T13" fmla="*/ 3 h 45"/>
                  <a:gd name="T14" fmla="*/ 3 w 45"/>
                  <a:gd name="T15" fmla="*/ 4 h 45"/>
                  <a:gd name="T16" fmla="*/ 2 w 45"/>
                  <a:gd name="T17" fmla="*/ 5 h 45"/>
                  <a:gd name="T18" fmla="*/ 1 w 45"/>
                  <a:gd name="T19" fmla="*/ 6 h 45"/>
                  <a:gd name="T20" fmla="*/ 1 w 45"/>
                  <a:gd name="T21" fmla="*/ 7 h 45"/>
                  <a:gd name="T22" fmla="*/ 1 w 45"/>
                  <a:gd name="T23" fmla="*/ 8 h 45"/>
                  <a:gd name="T24" fmla="*/ 0 w 45"/>
                  <a:gd name="T25" fmla="*/ 10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5" h="45">
                    <a:moveTo>
                      <a:pt x="45" y="0"/>
                    </a:moveTo>
                    <a:lnTo>
                      <a:pt x="40" y="0"/>
                    </a:lnTo>
                    <a:lnTo>
                      <a:pt x="36" y="1"/>
                    </a:lnTo>
                    <a:lnTo>
                      <a:pt x="31" y="3"/>
                    </a:lnTo>
                    <a:lnTo>
                      <a:pt x="27" y="6"/>
                    </a:lnTo>
                    <a:lnTo>
                      <a:pt x="22" y="9"/>
                    </a:lnTo>
                    <a:lnTo>
                      <a:pt x="18" y="14"/>
                    </a:lnTo>
                    <a:lnTo>
                      <a:pt x="14" y="18"/>
                    </a:lnTo>
                    <a:lnTo>
                      <a:pt x="11" y="23"/>
                    </a:lnTo>
                    <a:lnTo>
                      <a:pt x="7" y="28"/>
                    </a:lnTo>
                    <a:lnTo>
                      <a:pt x="4" y="34"/>
                    </a:lnTo>
                    <a:lnTo>
                      <a:pt x="2" y="39"/>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66" name="Line 179"/>
              <p:cNvSpPr>
                <a:spLocks noChangeShapeType="1"/>
              </p:cNvSpPr>
              <p:nvPr/>
            </p:nvSpPr>
            <p:spPr bwMode="auto">
              <a:xfrm>
                <a:off x="5508" y="1684"/>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67" name="Line 180"/>
              <p:cNvSpPr>
                <a:spLocks noChangeShapeType="1"/>
              </p:cNvSpPr>
              <p:nvPr/>
            </p:nvSpPr>
            <p:spPr bwMode="auto">
              <a:xfrm flipH="1">
                <a:off x="5543" y="1645"/>
                <a:ext cx="12"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68" name="Line 181"/>
              <p:cNvSpPr>
                <a:spLocks noChangeShapeType="1"/>
              </p:cNvSpPr>
              <p:nvPr/>
            </p:nvSpPr>
            <p:spPr bwMode="auto">
              <a:xfrm flipH="1">
                <a:off x="5566" y="1645"/>
                <a:ext cx="16"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69" name="Freeform 182"/>
              <p:cNvSpPr>
                <a:spLocks/>
              </p:cNvSpPr>
              <p:nvPr/>
            </p:nvSpPr>
            <p:spPr bwMode="auto">
              <a:xfrm>
                <a:off x="3114" y="3092"/>
                <a:ext cx="8" cy="20"/>
              </a:xfrm>
              <a:custGeom>
                <a:avLst/>
                <a:gdLst>
                  <a:gd name="T0" fmla="*/ 2 w 10"/>
                  <a:gd name="T1" fmla="*/ 0 h 32"/>
                  <a:gd name="T2" fmla="*/ 1 w 10"/>
                  <a:gd name="T3" fmla="*/ 1 h 32"/>
                  <a:gd name="T4" fmla="*/ 0 w 10"/>
                  <a:gd name="T5" fmla="*/ 3 h 32"/>
                  <a:gd name="T6" fmla="*/ 0 w 10"/>
                  <a:gd name="T7" fmla="*/ 3 h 32"/>
                  <a:gd name="T8" fmla="*/ 1 w 10"/>
                  <a:gd name="T9" fmla="*/ 4 h 32"/>
                  <a:gd name="T10" fmla="*/ 1 w 10"/>
                  <a:gd name="T11" fmla="*/ 4 h 32"/>
                  <a:gd name="T12" fmla="*/ 2 w 10"/>
                  <a:gd name="T13" fmla="*/ 5 h 32"/>
                  <a:gd name="T14" fmla="*/ 2 w 10"/>
                  <a:gd name="T15" fmla="*/ 6 h 32"/>
                  <a:gd name="T16" fmla="*/ 2 w 10"/>
                  <a:gd name="T17" fmla="*/ 6 h 32"/>
                  <a:gd name="T18" fmla="*/ 4 w 10"/>
                  <a:gd name="T19" fmla="*/ 7 h 32"/>
                  <a:gd name="T20" fmla="*/ 5 w 10"/>
                  <a:gd name="T21" fmla="*/ 8 h 32"/>
                  <a:gd name="T22" fmla="*/ 5 w 10"/>
                  <a:gd name="T23" fmla="*/ 8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32">
                    <a:moveTo>
                      <a:pt x="2" y="0"/>
                    </a:moveTo>
                    <a:lnTo>
                      <a:pt x="1" y="5"/>
                    </a:lnTo>
                    <a:lnTo>
                      <a:pt x="0" y="9"/>
                    </a:lnTo>
                    <a:lnTo>
                      <a:pt x="0" y="13"/>
                    </a:lnTo>
                    <a:lnTo>
                      <a:pt x="1" y="15"/>
                    </a:lnTo>
                    <a:lnTo>
                      <a:pt x="1" y="17"/>
                    </a:lnTo>
                    <a:lnTo>
                      <a:pt x="2" y="19"/>
                    </a:lnTo>
                    <a:lnTo>
                      <a:pt x="3" y="22"/>
                    </a:lnTo>
                    <a:lnTo>
                      <a:pt x="5" y="25"/>
                    </a:lnTo>
                    <a:lnTo>
                      <a:pt x="7" y="29"/>
                    </a:lnTo>
                    <a:lnTo>
                      <a:pt x="9" y="31"/>
                    </a:lnTo>
                    <a:lnTo>
                      <a:pt x="10"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70" name="Freeform 183"/>
              <p:cNvSpPr>
                <a:spLocks/>
              </p:cNvSpPr>
              <p:nvPr/>
            </p:nvSpPr>
            <p:spPr bwMode="auto">
              <a:xfrm>
                <a:off x="3076" y="3023"/>
                <a:ext cx="54" cy="89"/>
              </a:xfrm>
              <a:custGeom>
                <a:avLst/>
                <a:gdLst>
                  <a:gd name="T0" fmla="*/ 16 w 99"/>
                  <a:gd name="T1" fmla="*/ 3 h 156"/>
                  <a:gd name="T2" fmla="*/ 16 w 99"/>
                  <a:gd name="T3" fmla="*/ 2 h 156"/>
                  <a:gd name="T4" fmla="*/ 16 w 99"/>
                  <a:gd name="T5" fmla="*/ 1 h 156"/>
                  <a:gd name="T6" fmla="*/ 15 w 99"/>
                  <a:gd name="T7" fmla="*/ 1 h 156"/>
                  <a:gd name="T8" fmla="*/ 15 w 99"/>
                  <a:gd name="T9" fmla="*/ 0 h 156"/>
                  <a:gd name="T10" fmla="*/ 14 w 99"/>
                  <a:gd name="T11" fmla="*/ 0 h 156"/>
                  <a:gd name="T12" fmla="*/ 12 w 99"/>
                  <a:gd name="T13" fmla="*/ 0 h 156"/>
                  <a:gd name="T14" fmla="*/ 10 w 99"/>
                  <a:gd name="T15" fmla="*/ 0 h 156"/>
                  <a:gd name="T16" fmla="*/ 9 w 99"/>
                  <a:gd name="T17" fmla="*/ 1 h 156"/>
                  <a:gd name="T18" fmla="*/ 8 w 99"/>
                  <a:gd name="T19" fmla="*/ 1 h 156"/>
                  <a:gd name="T20" fmla="*/ 7 w 99"/>
                  <a:gd name="T21" fmla="*/ 1 h 156"/>
                  <a:gd name="T22" fmla="*/ 5 w 99"/>
                  <a:gd name="T23" fmla="*/ 3 h 156"/>
                  <a:gd name="T24" fmla="*/ 5 w 99"/>
                  <a:gd name="T25" fmla="*/ 4 h 156"/>
                  <a:gd name="T26" fmla="*/ 4 w 99"/>
                  <a:gd name="T27" fmla="*/ 6 h 156"/>
                  <a:gd name="T28" fmla="*/ 3 w 99"/>
                  <a:gd name="T29" fmla="*/ 8 h 156"/>
                  <a:gd name="T30" fmla="*/ 2 w 99"/>
                  <a:gd name="T31" fmla="*/ 15 h 156"/>
                  <a:gd name="T32" fmla="*/ 1 w 99"/>
                  <a:gd name="T33" fmla="*/ 20 h 156"/>
                  <a:gd name="T34" fmla="*/ 0 w 99"/>
                  <a:gd name="T35" fmla="*/ 22 h 156"/>
                  <a:gd name="T36" fmla="*/ 0 w 99"/>
                  <a:gd name="T37" fmla="*/ 24 h 156"/>
                  <a:gd name="T38" fmla="*/ 0 w 99"/>
                  <a:gd name="T39" fmla="*/ 25 h 156"/>
                  <a:gd name="T40" fmla="*/ 1 w 99"/>
                  <a:gd name="T41" fmla="*/ 26 h 156"/>
                  <a:gd name="T42" fmla="*/ 1 w 99"/>
                  <a:gd name="T43" fmla="*/ 27 h 156"/>
                  <a:gd name="T44" fmla="*/ 1 w 99"/>
                  <a:gd name="T45" fmla="*/ 28 h 156"/>
                  <a:gd name="T46" fmla="*/ 2 w 99"/>
                  <a:gd name="T47" fmla="*/ 29 h 156"/>
                  <a:gd name="T48" fmla="*/ 3 w 99"/>
                  <a:gd name="T49" fmla="*/ 29 h 156"/>
                  <a:gd name="T50" fmla="*/ 4 w 99"/>
                  <a:gd name="T51" fmla="*/ 29 h 156"/>
                  <a:gd name="T52" fmla="*/ 6 w 99"/>
                  <a:gd name="T53" fmla="*/ 29 h 156"/>
                  <a:gd name="T54" fmla="*/ 8 w 99"/>
                  <a:gd name="T55" fmla="*/ 29 h 156"/>
                  <a:gd name="T56" fmla="*/ 8 w 99"/>
                  <a:gd name="T57" fmla="*/ 29 h 156"/>
                  <a:gd name="T58" fmla="*/ 9 w 99"/>
                  <a:gd name="T59" fmla="*/ 28 h 156"/>
                  <a:gd name="T60" fmla="*/ 10 w 99"/>
                  <a:gd name="T61" fmla="*/ 27 h 156"/>
                  <a:gd name="T62" fmla="*/ 10 w 99"/>
                  <a:gd name="T63" fmla="*/ 26 h 156"/>
                  <a:gd name="T64" fmla="*/ 11 w 99"/>
                  <a:gd name="T65" fmla="*/ 25 h 156"/>
                  <a:gd name="T66" fmla="*/ 11 w 99"/>
                  <a:gd name="T67" fmla="*/ 22 h 156"/>
                  <a:gd name="T68" fmla="*/ 13 w 99"/>
                  <a:gd name="T69" fmla="*/ 18 h 156"/>
                  <a:gd name="T70" fmla="*/ 15 w 99"/>
                  <a:gd name="T71" fmla="*/ 9 h 156"/>
                  <a:gd name="T72" fmla="*/ 16 w 99"/>
                  <a:gd name="T73" fmla="*/ 3 h 15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9" h="156">
                    <a:moveTo>
                      <a:pt x="99" y="20"/>
                    </a:moveTo>
                    <a:lnTo>
                      <a:pt x="99" y="17"/>
                    </a:lnTo>
                    <a:lnTo>
                      <a:pt x="99" y="14"/>
                    </a:lnTo>
                    <a:lnTo>
                      <a:pt x="99" y="10"/>
                    </a:lnTo>
                    <a:lnTo>
                      <a:pt x="98" y="7"/>
                    </a:lnTo>
                    <a:lnTo>
                      <a:pt x="97" y="4"/>
                    </a:lnTo>
                    <a:lnTo>
                      <a:pt x="96" y="3"/>
                    </a:lnTo>
                    <a:lnTo>
                      <a:pt x="95" y="2"/>
                    </a:lnTo>
                    <a:lnTo>
                      <a:pt x="93" y="1"/>
                    </a:lnTo>
                    <a:lnTo>
                      <a:pt x="91" y="0"/>
                    </a:lnTo>
                    <a:lnTo>
                      <a:pt x="90" y="0"/>
                    </a:lnTo>
                    <a:lnTo>
                      <a:pt x="88" y="0"/>
                    </a:lnTo>
                    <a:lnTo>
                      <a:pt x="82" y="0"/>
                    </a:lnTo>
                    <a:lnTo>
                      <a:pt x="75" y="0"/>
                    </a:lnTo>
                    <a:lnTo>
                      <a:pt x="69" y="0"/>
                    </a:lnTo>
                    <a:lnTo>
                      <a:pt x="63" y="0"/>
                    </a:lnTo>
                    <a:lnTo>
                      <a:pt x="59" y="1"/>
                    </a:lnTo>
                    <a:lnTo>
                      <a:pt x="56" y="1"/>
                    </a:lnTo>
                    <a:lnTo>
                      <a:pt x="53" y="2"/>
                    </a:lnTo>
                    <a:lnTo>
                      <a:pt x="50" y="4"/>
                    </a:lnTo>
                    <a:lnTo>
                      <a:pt x="47" y="5"/>
                    </a:lnTo>
                    <a:lnTo>
                      <a:pt x="44" y="7"/>
                    </a:lnTo>
                    <a:lnTo>
                      <a:pt x="39" y="11"/>
                    </a:lnTo>
                    <a:lnTo>
                      <a:pt x="35" y="16"/>
                    </a:lnTo>
                    <a:lnTo>
                      <a:pt x="33" y="19"/>
                    </a:lnTo>
                    <a:lnTo>
                      <a:pt x="31" y="21"/>
                    </a:lnTo>
                    <a:lnTo>
                      <a:pt x="24" y="33"/>
                    </a:lnTo>
                    <a:lnTo>
                      <a:pt x="22" y="35"/>
                    </a:lnTo>
                    <a:lnTo>
                      <a:pt x="21" y="38"/>
                    </a:lnTo>
                    <a:lnTo>
                      <a:pt x="19" y="44"/>
                    </a:lnTo>
                    <a:lnTo>
                      <a:pt x="16" y="57"/>
                    </a:lnTo>
                    <a:lnTo>
                      <a:pt x="9" y="83"/>
                    </a:lnTo>
                    <a:lnTo>
                      <a:pt x="5" y="96"/>
                    </a:lnTo>
                    <a:lnTo>
                      <a:pt x="2" y="107"/>
                    </a:lnTo>
                    <a:lnTo>
                      <a:pt x="1" y="114"/>
                    </a:lnTo>
                    <a:lnTo>
                      <a:pt x="0" y="120"/>
                    </a:lnTo>
                    <a:lnTo>
                      <a:pt x="0" y="123"/>
                    </a:lnTo>
                    <a:lnTo>
                      <a:pt x="0" y="128"/>
                    </a:lnTo>
                    <a:lnTo>
                      <a:pt x="0" y="131"/>
                    </a:lnTo>
                    <a:lnTo>
                      <a:pt x="0" y="134"/>
                    </a:lnTo>
                    <a:lnTo>
                      <a:pt x="1" y="137"/>
                    </a:lnTo>
                    <a:lnTo>
                      <a:pt x="2" y="140"/>
                    </a:lnTo>
                    <a:lnTo>
                      <a:pt x="3" y="143"/>
                    </a:lnTo>
                    <a:lnTo>
                      <a:pt x="4" y="146"/>
                    </a:lnTo>
                    <a:lnTo>
                      <a:pt x="6" y="149"/>
                    </a:lnTo>
                    <a:lnTo>
                      <a:pt x="8" y="151"/>
                    </a:lnTo>
                    <a:lnTo>
                      <a:pt x="10" y="153"/>
                    </a:lnTo>
                    <a:lnTo>
                      <a:pt x="14" y="155"/>
                    </a:lnTo>
                    <a:lnTo>
                      <a:pt x="17" y="156"/>
                    </a:lnTo>
                    <a:lnTo>
                      <a:pt x="20" y="156"/>
                    </a:lnTo>
                    <a:lnTo>
                      <a:pt x="23" y="156"/>
                    </a:lnTo>
                    <a:lnTo>
                      <a:pt x="26" y="156"/>
                    </a:lnTo>
                    <a:lnTo>
                      <a:pt x="33" y="156"/>
                    </a:lnTo>
                    <a:lnTo>
                      <a:pt x="39" y="156"/>
                    </a:lnTo>
                    <a:lnTo>
                      <a:pt x="42" y="156"/>
                    </a:lnTo>
                    <a:lnTo>
                      <a:pt x="46" y="156"/>
                    </a:lnTo>
                    <a:lnTo>
                      <a:pt x="49" y="155"/>
                    </a:lnTo>
                    <a:lnTo>
                      <a:pt x="52" y="154"/>
                    </a:lnTo>
                    <a:lnTo>
                      <a:pt x="54" y="152"/>
                    </a:lnTo>
                    <a:lnTo>
                      <a:pt x="57" y="150"/>
                    </a:lnTo>
                    <a:lnTo>
                      <a:pt x="59" y="148"/>
                    </a:lnTo>
                    <a:lnTo>
                      <a:pt x="62" y="145"/>
                    </a:lnTo>
                    <a:lnTo>
                      <a:pt x="64" y="142"/>
                    </a:lnTo>
                    <a:lnTo>
                      <a:pt x="65" y="139"/>
                    </a:lnTo>
                    <a:lnTo>
                      <a:pt x="67" y="137"/>
                    </a:lnTo>
                    <a:lnTo>
                      <a:pt x="68" y="134"/>
                    </a:lnTo>
                    <a:lnTo>
                      <a:pt x="70" y="128"/>
                    </a:lnTo>
                    <a:lnTo>
                      <a:pt x="72" y="121"/>
                    </a:lnTo>
                    <a:lnTo>
                      <a:pt x="75" y="108"/>
                    </a:lnTo>
                    <a:lnTo>
                      <a:pt x="79" y="96"/>
                    </a:lnTo>
                    <a:lnTo>
                      <a:pt x="85" y="71"/>
                    </a:lnTo>
                    <a:lnTo>
                      <a:pt x="92" y="46"/>
                    </a:lnTo>
                    <a:lnTo>
                      <a:pt x="96" y="33"/>
                    </a:lnTo>
                    <a:lnTo>
                      <a:pt x="99"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71" name="Freeform 184"/>
              <p:cNvSpPr>
                <a:spLocks/>
              </p:cNvSpPr>
              <p:nvPr/>
            </p:nvSpPr>
            <p:spPr bwMode="auto">
              <a:xfrm>
                <a:off x="3953" y="2754"/>
                <a:ext cx="58" cy="131"/>
              </a:xfrm>
              <a:custGeom>
                <a:avLst/>
                <a:gdLst>
                  <a:gd name="T0" fmla="*/ 10 w 105"/>
                  <a:gd name="T1" fmla="*/ 0 h 235"/>
                  <a:gd name="T2" fmla="*/ 0 w 105"/>
                  <a:gd name="T3" fmla="*/ 41 h 235"/>
                  <a:gd name="T4" fmla="*/ 7 w 105"/>
                  <a:gd name="T5" fmla="*/ 41 h 235"/>
                  <a:gd name="T6" fmla="*/ 8 w 105"/>
                  <a:gd name="T7" fmla="*/ 40 h 235"/>
                  <a:gd name="T8" fmla="*/ 8 w 105"/>
                  <a:gd name="T9" fmla="*/ 40 h 235"/>
                  <a:gd name="T10" fmla="*/ 9 w 105"/>
                  <a:gd name="T11" fmla="*/ 40 h 235"/>
                  <a:gd name="T12" fmla="*/ 10 w 105"/>
                  <a:gd name="T13" fmla="*/ 40 h 235"/>
                  <a:gd name="T14" fmla="*/ 10 w 105"/>
                  <a:gd name="T15" fmla="*/ 39 h 235"/>
                  <a:gd name="T16" fmla="*/ 11 w 105"/>
                  <a:gd name="T17" fmla="*/ 38 h 235"/>
                  <a:gd name="T18" fmla="*/ 12 w 105"/>
                  <a:gd name="T19" fmla="*/ 37 h 235"/>
                  <a:gd name="T20" fmla="*/ 13 w 105"/>
                  <a:gd name="T21" fmla="*/ 37 h 235"/>
                  <a:gd name="T22" fmla="*/ 13 w 105"/>
                  <a:gd name="T23" fmla="*/ 36 h 235"/>
                  <a:gd name="T24" fmla="*/ 14 w 105"/>
                  <a:gd name="T25" fmla="*/ 35 h 235"/>
                  <a:gd name="T26" fmla="*/ 14 w 105"/>
                  <a:gd name="T27" fmla="*/ 34 h 235"/>
                  <a:gd name="T28" fmla="*/ 14 w 105"/>
                  <a:gd name="T29" fmla="*/ 33 h 235"/>
                  <a:gd name="T30" fmla="*/ 17 w 105"/>
                  <a:gd name="T31" fmla="*/ 21 h 235"/>
                  <a:gd name="T32" fmla="*/ 17 w 105"/>
                  <a:gd name="T33" fmla="*/ 21 h 235"/>
                  <a:gd name="T34" fmla="*/ 17 w 105"/>
                  <a:gd name="T35" fmla="*/ 20 h 235"/>
                  <a:gd name="T36" fmla="*/ 18 w 105"/>
                  <a:gd name="T37" fmla="*/ 18 h 235"/>
                  <a:gd name="T38" fmla="*/ 17 w 105"/>
                  <a:gd name="T39" fmla="*/ 17 h 235"/>
                  <a:gd name="T40" fmla="*/ 17 w 105"/>
                  <a:gd name="T41" fmla="*/ 17 h 235"/>
                  <a:gd name="T42" fmla="*/ 17 w 105"/>
                  <a:gd name="T43" fmla="*/ 16 h 235"/>
                  <a:gd name="T44" fmla="*/ 17 w 105"/>
                  <a:gd name="T45" fmla="*/ 15 h 235"/>
                  <a:gd name="T46" fmla="*/ 17 w 105"/>
                  <a:gd name="T47" fmla="*/ 14 h 235"/>
                  <a:gd name="T48" fmla="*/ 16 w 105"/>
                  <a:gd name="T49" fmla="*/ 14 h 235"/>
                  <a:gd name="T50" fmla="*/ 15 w 105"/>
                  <a:gd name="T51" fmla="*/ 14 h 235"/>
                  <a:gd name="T52" fmla="*/ 15 w 105"/>
                  <a:gd name="T53" fmla="*/ 14 h 235"/>
                  <a:gd name="T54" fmla="*/ 14 w 105"/>
                  <a:gd name="T55" fmla="*/ 13 h 235"/>
                  <a:gd name="T56" fmla="*/ 7 w 105"/>
                  <a:gd name="T57" fmla="*/ 13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 h="235">
                    <a:moveTo>
                      <a:pt x="63" y="0"/>
                    </a:moveTo>
                    <a:lnTo>
                      <a:pt x="0" y="235"/>
                    </a:lnTo>
                    <a:lnTo>
                      <a:pt x="42" y="235"/>
                    </a:lnTo>
                    <a:lnTo>
                      <a:pt x="46" y="234"/>
                    </a:lnTo>
                    <a:lnTo>
                      <a:pt x="50" y="233"/>
                    </a:lnTo>
                    <a:lnTo>
                      <a:pt x="54" y="231"/>
                    </a:lnTo>
                    <a:lnTo>
                      <a:pt x="59" y="229"/>
                    </a:lnTo>
                    <a:lnTo>
                      <a:pt x="63" y="226"/>
                    </a:lnTo>
                    <a:lnTo>
                      <a:pt x="67" y="221"/>
                    </a:lnTo>
                    <a:lnTo>
                      <a:pt x="71" y="217"/>
                    </a:lnTo>
                    <a:lnTo>
                      <a:pt x="75" y="212"/>
                    </a:lnTo>
                    <a:lnTo>
                      <a:pt x="78" y="206"/>
                    </a:lnTo>
                    <a:lnTo>
                      <a:pt x="81" y="201"/>
                    </a:lnTo>
                    <a:lnTo>
                      <a:pt x="83" y="195"/>
                    </a:lnTo>
                    <a:lnTo>
                      <a:pt x="85" y="189"/>
                    </a:lnTo>
                    <a:lnTo>
                      <a:pt x="102" y="123"/>
                    </a:lnTo>
                    <a:lnTo>
                      <a:pt x="104" y="118"/>
                    </a:lnTo>
                    <a:lnTo>
                      <a:pt x="104" y="112"/>
                    </a:lnTo>
                    <a:lnTo>
                      <a:pt x="105" y="106"/>
                    </a:lnTo>
                    <a:lnTo>
                      <a:pt x="104" y="101"/>
                    </a:lnTo>
                    <a:lnTo>
                      <a:pt x="103" y="96"/>
                    </a:lnTo>
                    <a:lnTo>
                      <a:pt x="102" y="91"/>
                    </a:lnTo>
                    <a:lnTo>
                      <a:pt x="100" y="87"/>
                    </a:lnTo>
                    <a:lnTo>
                      <a:pt x="97" y="84"/>
                    </a:lnTo>
                    <a:lnTo>
                      <a:pt x="95" y="82"/>
                    </a:lnTo>
                    <a:lnTo>
                      <a:pt x="90" y="80"/>
                    </a:lnTo>
                    <a:lnTo>
                      <a:pt x="87" y="79"/>
                    </a:lnTo>
                    <a:lnTo>
                      <a:pt x="83" y="78"/>
                    </a:lnTo>
                    <a:lnTo>
                      <a:pt x="42"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72" name="Line 185"/>
              <p:cNvSpPr>
                <a:spLocks noChangeShapeType="1"/>
              </p:cNvSpPr>
              <p:nvPr/>
            </p:nvSpPr>
            <p:spPr bwMode="auto">
              <a:xfrm flipH="1">
                <a:off x="3980" y="3820"/>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73" name="Freeform 186"/>
              <p:cNvSpPr>
                <a:spLocks/>
              </p:cNvSpPr>
              <p:nvPr/>
            </p:nvSpPr>
            <p:spPr bwMode="auto">
              <a:xfrm>
                <a:off x="3969" y="3797"/>
                <a:ext cx="11" cy="23"/>
              </a:xfrm>
              <a:custGeom>
                <a:avLst/>
                <a:gdLst>
                  <a:gd name="T0" fmla="*/ 1 w 21"/>
                  <a:gd name="T1" fmla="*/ 0 h 46"/>
                  <a:gd name="T2" fmla="*/ 1 w 21"/>
                  <a:gd name="T3" fmla="*/ 1 h 46"/>
                  <a:gd name="T4" fmla="*/ 0 w 21"/>
                  <a:gd name="T5" fmla="*/ 2 h 46"/>
                  <a:gd name="T6" fmla="*/ 0 w 21"/>
                  <a:gd name="T7" fmla="*/ 3 h 46"/>
                  <a:gd name="T8" fmla="*/ 0 w 21"/>
                  <a:gd name="T9" fmla="*/ 3 h 46"/>
                  <a:gd name="T10" fmla="*/ 1 w 21"/>
                  <a:gd name="T11" fmla="*/ 4 h 46"/>
                  <a:gd name="T12" fmla="*/ 1 w 21"/>
                  <a:gd name="T13" fmla="*/ 5 h 46"/>
                  <a:gd name="T14" fmla="*/ 1 w 21"/>
                  <a:gd name="T15" fmla="*/ 5 h 46"/>
                  <a:gd name="T16" fmla="*/ 1 w 21"/>
                  <a:gd name="T17" fmla="*/ 6 h 46"/>
                  <a:gd name="T18" fmla="*/ 2 w 21"/>
                  <a:gd name="T19" fmla="*/ 6 h 46"/>
                  <a:gd name="T20" fmla="*/ 2 w 21"/>
                  <a:gd name="T21" fmla="*/ 6 h 46"/>
                  <a:gd name="T22" fmla="*/ 3 w 21"/>
                  <a:gd name="T23" fmla="*/ 6 h 46"/>
                  <a:gd name="T24" fmla="*/ 3 w 21"/>
                  <a:gd name="T25" fmla="*/ 6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46">
                    <a:moveTo>
                      <a:pt x="2" y="0"/>
                    </a:moveTo>
                    <a:lnTo>
                      <a:pt x="1" y="6"/>
                    </a:lnTo>
                    <a:lnTo>
                      <a:pt x="0" y="13"/>
                    </a:lnTo>
                    <a:lnTo>
                      <a:pt x="0" y="18"/>
                    </a:lnTo>
                    <a:lnTo>
                      <a:pt x="0" y="23"/>
                    </a:lnTo>
                    <a:lnTo>
                      <a:pt x="1" y="29"/>
                    </a:lnTo>
                    <a:lnTo>
                      <a:pt x="2" y="33"/>
                    </a:lnTo>
                    <a:lnTo>
                      <a:pt x="4" y="37"/>
                    </a:lnTo>
                    <a:lnTo>
                      <a:pt x="7" y="41"/>
                    </a:lnTo>
                    <a:lnTo>
                      <a:pt x="10" y="43"/>
                    </a:lnTo>
                    <a:lnTo>
                      <a:pt x="13" y="45"/>
                    </a:lnTo>
                    <a:lnTo>
                      <a:pt x="18" y="46"/>
                    </a:lnTo>
                    <a:lnTo>
                      <a:pt x="21"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74" name="Line 187"/>
              <p:cNvSpPr>
                <a:spLocks noChangeShapeType="1"/>
              </p:cNvSpPr>
              <p:nvPr/>
            </p:nvSpPr>
            <p:spPr bwMode="auto">
              <a:xfrm flipV="1">
                <a:off x="3969" y="3758"/>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75" name="Freeform 188"/>
              <p:cNvSpPr>
                <a:spLocks/>
              </p:cNvSpPr>
              <p:nvPr/>
            </p:nvSpPr>
            <p:spPr bwMode="auto">
              <a:xfrm>
                <a:off x="3980" y="3735"/>
                <a:ext cx="23" cy="23"/>
              </a:xfrm>
              <a:custGeom>
                <a:avLst/>
                <a:gdLst>
                  <a:gd name="T0" fmla="*/ 6 w 44"/>
                  <a:gd name="T1" fmla="*/ 0 h 46"/>
                  <a:gd name="T2" fmla="*/ 6 w 44"/>
                  <a:gd name="T3" fmla="*/ 1 h 46"/>
                  <a:gd name="T4" fmla="*/ 5 w 44"/>
                  <a:gd name="T5" fmla="*/ 1 h 46"/>
                  <a:gd name="T6" fmla="*/ 4 w 44"/>
                  <a:gd name="T7" fmla="*/ 1 h 46"/>
                  <a:gd name="T8" fmla="*/ 4 w 44"/>
                  <a:gd name="T9" fmla="*/ 1 h 46"/>
                  <a:gd name="T10" fmla="*/ 3 w 44"/>
                  <a:gd name="T11" fmla="*/ 2 h 46"/>
                  <a:gd name="T12" fmla="*/ 3 w 44"/>
                  <a:gd name="T13" fmla="*/ 2 h 46"/>
                  <a:gd name="T14" fmla="*/ 2 w 44"/>
                  <a:gd name="T15" fmla="*/ 3 h 46"/>
                  <a:gd name="T16" fmla="*/ 2 w 44"/>
                  <a:gd name="T17" fmla="*/ 3 h 46"/>
                  <a:gd name="T18" fmla="*/ 1 w 44"/>
                  <a:gd name="T19" fmla="*/ 4 h 46"/>
                  <a:gd name="T20" fmla="*/ 1 w 44"/>
                  <a:gd name="T21" fmla="*/ 5 h 46"/>
                  <a:gd name="T22" fmla="*/ 1 w 44"/>
                  <a:gd name="T23" fmla="*/ 5 h 46"/>
                  <a:gd name="T24" fmla="*/ 0 w 44"/>
                  <a:gd name="T25" fmla="*/ 6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6">
                    <a:moveTo>
                      <a:pt x="44" y="0"/>
                    </a:moveTo>
                    <a:lnTo>
                      <a:pt x="40" y="1"/>
                    </a:lnTo>
                    <a:lnTo>
                      <a:pt x="36" y="2"/>
                    </a:lnTo>
                    <a:lnTo>
                      <a:pt x="31" y="4"/>
                    </a:lnTo>
                    <a:lnTo>
                      <a:pt x="26" y="7"/>
                    </a:lnTo>
                    <a:lnTo>
                      <a:pt x="22" y="10"/>
                    </a:lnTo>
                    <a:lnTo>
                      <a:pt x="18" y="14"/>
                    </a:lnTo>
                    <a:lnTo>
                      <a:pt x="14" y="18"/>
                    </a:lnTo>
                    <a:lnTo>
                      <a:pt x="10" y="24"/>
                    </a:lnTo>
                    <a:lnTo>
                      <a:pt x="7" y="29"/>
                    </a:lnTo>
                    <a:lnTo>
                      <a:pt x="4" y="34"/>
                    </a:lnTo>
                    <a:lnTo>
                      <a:pt x="2" y="40"/>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76" name="Line 189"/>
              <p:cNvSpPr>
                <a:spLocks noChangeShapeType="1"/>
              </p:cNvSpPr>
              <p:nvPr/>
            </p:nvSpPr>
            <p:spPr bwMode="auto">
              <a:xfrm>
                <a:off x="4003" y="3735"/>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77" name="Freeform 190"/>
              <p:cNvSpPr>
                <a:spLocks/>
              </p:cNvSpPr>
              <p:nvPr/>
            </p:nvSpPr>
            <p:spPr bwMode="auto">
              <a:xfrm>
                <a:off x="3145" y="1703"/>
                <a:ext cx="54" cy="89"/>
              </a:xfrm>
              <a:custGeom>
                <a:avLst/>
                <a:gdLst>
                  <a:gd name="T0" fmla="*/ 16 w 100"/>
                  <a:gd name="T1" fmla="*/ 3 h 157"/>
                  <a:gd name="T2" fmla="*/ 16 w 100"/>
                  <a:gd name="T3" fmla="*/ 2 h 157"/>
                  <a:gd name="T4" fmla="*/ 15 w 100"/>
                  <a:gd name="T5" fmla="*/ 1 h 157"/>
                  <a:gd name="T6" fmla="*/ 15 w 100"/>
                  <a:gd name="T7" fmla="*/ 1 h 157"/>
                  <a:gd name="T8" fmla="*/ 15 w 100"/>
                  <a:gd name="T9" fmla="*/ 0 h 157"/>
                  <a:gd name="T10" fmla="*/ 14 w 100"/>
                  <a:gd name="T11" fmla="*/ 0 h 157"/>
                  <a:gd name="T12" fmla="*/ 12 w 100"/>
                  <a:gd name="T13" fmla="*/ 0 h 157"/>
                  <a:gd name="T14" fmla="*/ 10 w 100"/>
                  <a:gd name="T15" fmla="*/ 0 h 157"/>
                  <a:gd name="T16" fmla="*/ 9 w 100"/>
                  <a:gd name="T17" fmla="*/ 1 h 157"/>
                  <a:gd name="T18" fmla="*/ 8 w 100"/>
                  <a:gd name="T19" fmla="*/ 1 h 157"/>
                  <a:gd name="T20" fmla="*/ 7 w 100"/>
                  <a:gd name="T21" fmla="*/ 1 h 157"/>
                  <a:gd name="T22" fmla="*/ 5 w 100"/>
                  <a:gd name="T23" fmla="*/ 3 h 157"/>
                  <a:gd name="T24" fmla="*/ 5 w 100"/>
                  <a:gd name="T25" fmla="*/ 4 h 157"/>
                  <a:gd name="T26" fmla="*/ 4 w 100"/>
                  <a:gd name="T27" fmla="*/ 6 h 157"/>
                  <a:gd name="T28" fmla="*/ 3 w 100"/>
                  <a:gd name="T29" fmla="*/ 8 h 157"/>
                  <a:gd name="T30" fmla="*/ 2 w 100"/>
                  <a:gd name="T31" fmla="*/ 15 h 157"/>
                  <a:gd name="T32" fmla="*/ 1 w 100"/>
                  <a:gd name="T33" fmla="*/ 20 h 157"/>
                  <a:gd name="T34" fmla="*/ 0 w 100"/>
                  <a:gd name="T35" fmla="*/ 22 h 157"/>
                  <a:gd name="T36" fmla="*/ 0 w 100"/>
                  <a:gd name="T37" fmla="*/ 23 h 157"/>
                  <a:gd name="T38" fmla="*/ 1 w 100"/>
                  <a:gd name="T39" fmla="*/ 24 h 157"/>
                  <a:gd name="T40" fmla="*/ 1 w 100"/>
                  <a:gd name="T41" fmla="*/ 26 h 157"/>
                  <a:gd name="T42" fmla="*/ 1 w 100"/>
                  <a:gd name="T43" fmla="*/ 27 h 157"/>
                  <a:gd name="T44" fmla="*/ 2 w 100"/>
                  <a:gd name="T45" fmla="*/ 28 h 157"/>
                  <a:gd name="T46" fmla="*/ 2 w 100"/>
                  <a:gd name="T47" fmla="*/ 28 h 157"/>
                  <a:gd name="T48" fmla="*/ 3 w 100"/>
                  <a:gd name="T49" fmla="*/ 28 h 157"/>
                  <a:gd name="T50" fmla="*/ 4 w 100"/>
                  <a:gd name="T51" fmla="*/ 28 h 157"/>
                  <a:gd name="T52" fmla="*/ 6 w 100"/>
                  <a:gd name="T53" fmla="*/ 28 h 157"/>
                  <a:gd name="T54" fmla="*/ 8 w 100"/>
                  <a:gd name="T55" fmla="*/ 28 h 157"/>
                  <a:gd name="T56" fmla="*/ 8 w 100"/>
                  <a:gd name="T57" fmla="*/ 28 h 157"/>
                  <a:gd name="T58" fmla="*/ 9 w 100"/>
                  <a:gd name="T59" fmla="*/ 27 h 157"/>
                  <a:gd name="T60" fmla="*/ 10 w 100"/>
                  <a:gd name="T61" fmla="*/ 27 h 157"/>
                  <a:gd name="T62" fmla="*/ 10 w 100"/>
                  <a:gd name="T63" fmla="*/ 26 h 157"/>
                  <a:gd name="T64" fmla="*/ 11 w 100"/>
                  <a:gd name="T65" fmla="*/ 24 h 157"/>
                  <a:gd name="T66" fmla="*/ 12 w 100"/>
                  <a:gd name="T67" fmla="*/ 22 h 157"/>
                  <a:gd name="T68" fmla="*/ 12 w 100"/>
                  <a:gd name="T69" fmla="*/ 18 h 157"/>
                  <a:gd name="T70" fmla="*/ 15 w 100"/>
                  <a:gd name="T71" fmla="*/ 9 h 157"/>
                  <a:gd name="T72" fmla="*/ 16 w 100"/>
                  <a:gd name="T73" fmla="*/ 3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157">
                    <a:moveTo>
                      <a:pt x="99" y="21"/>
                    </a:moveTo>
                    <a:lnTo>
                      <a:pt x="100" y="18"/>
                    </a:lnTo>
                    <a:lnTo>
                      <a:pt x="100" y="15"/>
                    </a:lnTo>
                    <a:lnTo>
                      <a:pt x="99" y="10"/>
                    </a:lnTo>
                    <a:lnTo>
                      <a:pt x="98" y="7"/>
                    </a:lnTo>
                    <a:lnTo>
                      <a:pt x="97" y="4"/>
                    </a:lnTo>
                    <a:lnTo>
                      <a:pt x="96" y="3"/>
                    </a:lnTo>
                    <a:lnTo>
                      <a:pt x="95" y="2"/>
                    </a:lnTo>
                    <a:lnTo>
                      <a:pt x="94" y="1"/>
                    </a:lnTo>
                    <a:lnTo>
                      <a:pt x="93" y="0"/>
                    </a:lnTo>
                    <a:lnTo>
                      <a:pt x="91" y="0"/>
                    </a:lnTo>
                    <a:lnTo>
                      <a:pt x="90" y="0"/>
                    </a:lnTo>
                    <a:lnTo>
                      <a:pt x="82" y="0"/>
                    </a:lnTo>
                    <a:lnTo>
                      <a:pt x="76" y="0"/>
                    </a:lnTo>
                    <a:lnTo>
                      <a:pt x="69" y="0"/>
                    </a:lnTo>
                    <a:lnTo>
                      <a:pt x="63" y="0"/>
                    </a:lnTo>
                    <a:lnTo>
                      <a:pt x="60" y="1"/>
                    </a:lnTo>
                    <a:lnTo>
                      <a:pt x="57" y="2"/>
                    </a:lnTo>
                    <a:lnTo>
                      <a:pt x="53" y="3"/>
                    </a:lnTo>
                    <a:lnTo>
                      <a:pt x="50" y="4"/>
                    </a:lnTo>
                    <a:lnTo>
                      <a:pt x="48" y="5"/>
                    </a:lnTo>
                    <a:lnTo>
                      <a:pt x="45" y="7"/>
                    </a:lnTo>
                    <a:lnTo>
                      <a:pt x="40" y="11"/>
                    </a:lnTo>
                    <a:lnTo>
                      <a:pt x="35" y="16"/>
                    </a:lnTo>
                    <a:lnTo>
                      <a:pt x="33" y="19"/>
                    </a:lnTo>
                    <a:lnTo>
                      <a:pt x="31" y="21"/>
                    </a:lnTo>
                    <a:lnTo>
                      <a:pt x="25" y="33"/>
                    </a:lnTo>
                    <a:lnTo>
                      <a:pt x="24" y="36"/>
                    </a:lnTo>
                    <a:lnTo>
                      <a:pt x="23" y="38"/>
                    </a:lnTo>
                    <a:lnTo>
                      <a:pt x="20" y="44"/>
                    </a:lnTo>
                    <a:lnTo>
                      <a:pt x="17" y="57"/>
                    </a:lnTo>
                    <a:lnTo>
                      <a:pt x="10" y="83"/>
                    </a:lnTo>
                    <a:lnTo>
                      <a:pt x="7" y="96"/>
                    </a:lnTo>
                    <a:lnTo>
                      <a:pt x="3" y="108"/>
                    </a:lnTo>
                    <a:lnTo>
                      <a:pt x="1" y="115"/>
                    </a:lnTo>
                    <a:lnTo>
                      <a:pt x="0" y="121"/>
                    </a:lnTo>
                    <a:lnTo>
                      <a:pt x="0" y="124"/>
                    </a:lnTo>
                    <a:lnTo>
                      <a:pt x="0" y="128"/>
                    </a:lnTo>
                    <a:lnTo>
                      <a:pt x="0" y="131"/>
                    </a:lnTo>
                    <a:lnTo>
                      <a:pt x="1" y="134"/>
                    </a:lnTo>
                    <a:lnTo>
                      <a:pt x="1" y="137"/>
                    </a:lnTo>
                    <a:lnTo>
                      <a:pt x="2" y="140"/>
                    </a:lnTo>
                    <a:lnTo>
                      <a:pt x="3" y="144"/>
                    </a:lnTo>
                    <a:lnTo>
                      <a:pt x="4" y="146"/>
                    </a:lnTo>
                    <a:lnTo>
                      <a:pt x="7" y="149"/>
                    </a:lnTo>
                    <a:lnTo>
                      <a:pt x="9" y="151"/>
                    </a:lnTo>
                    <a:lnTo>
                      <a:pt x="11" y="153"/>
                    </a:lnTo>
                    <a:lnTo>
                      <a:pt x="14" y="155"/>
                    </a:lnTo>
                    <a:lnTo>
                      <a:pt x="17" y="156"/>
                    </a:lnTo>
                    <a:lnTo>
                      <a:pt x="20" y="156"/>
                    </a:lnTo>
                    <a:lnTo>
                      <a:pt x="24" y="157"/>
                    </a:lnTo>
                    <a:lnTo>
                      <a:pt x="27" y="157"/>
                    </a:lnTo>
                    <a:lnTo>
                      <a:pt x="33" y="156"/>
                    </a:lnTo>
                    <a:lnTo>
                      <a:pt x="41" y="157"/>
                    </a:lnTo>
                    <a:lnTo>
                      <a:pt x="44" y="157"/>
                    </a:lnTo>
                    <a:lnTo>
                      <a:pt x="47" y="156"/>
                    </a:lnTo>
                    <a:lnTo>
                      <a:pt x="50" y="155"/>
                    </a:lnTo>
                    <a:lnTo>
                      <a:pt x="52" y="154"/>
                    </a:lnTo>
                    <a:lnTo>
                      <a:pt x="56" y="152"/>
                    </a:lnTo>
                    <a:lnTo>
                      <a:pt x="58" y="150"/>
                    </a:lnTo>
                    <a:lnTo>
                      <a:pt x="60" y="148"/>
                    </a:lnTo>
                    <a:lnTo>
                      <a:pt x="62" y="146"/>
                    </a:lnTo>
                    <a:lnTo>
                      <a:pt x="64" y="142"/>
                    </a:lnTo>
                    <a:lnTo>
                      <a:pt x="66" y="140"/>
                    </a:lnTo>
                    <a:lnTo>
                      <a:pt x="67" y="137"/>
                    </a:lnTo>
                    <a:lnTo>
                      <a:pt x="69" y="134"/>
                    </a:lnTo>
                    <a:lnTo>
                      <a:pt x="72" y="128"/>
                    </a:lnTo>
                    <a:lnTo>
                      <a:pt x="74" y="122"/>
                    </a:lnTo>
                    <a:lnTo>
                      <a:pt x="77" y="109"/>
                    </a:lnTo>
                    <a:lnTo>
                      <a:pt x="79" y="97"/>
                    </a:lnTo>
                    <a:lnTo>
                      <a:pt x="86" y="71"/>
                    </a:lnTo>
                    <a:lnTo>
                      <a:pt x="93" y="46"/>
                    </a:lnTo>
                    <a:lnTo>
                      <a:pt x="97" y="33"/>
                    </a:lnTo>
                    <a:lnTo>
                      <a:pt x="99" y="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78" name="Freeform 191"/>
              <p:cNvSpPr>
                <a:spLocks/>
              </p:cNvSpPr>
              <p:nvPr/>
            </p:nvSpPr>
            <p:spPr bwMode="auto">
              <a:xfrm>
                <a:off x="3183" y="1772"/>
                <a:ext cx="4" cy="20"/>
              </a:xfrm>
              <a:custGeom>
                <a:avLst/>
                <a:gdLst>
                  <a:gd name="T0" fmla="*/ 0 w 9"/>
                  <a:gd name="T1" fmla="*/ 0 h 32"/>
                  <a:gd name="T2" fmla="*/ 0 w 9"/>
                  <a:gd name="T3" fmla="*/ 1 h 32"/>
                  <a:gd name="T4" fmla="*/ 0 w 9"/>
                  <a:gd name="T5" fmla="*/ 3 h 32"/>
                  <a:gd name="T6" fmla="*/ 0 w 9"/>
                  <a:gd name="T7" fmla="*/ 3 h 32"/>
                  <a:gd name="T8" fmla="*/ 0 w 9"/>
                  <a:gd name="T9" fmla="*/ 4 h 32"/>
                  <a:gd name="T10" fmla="*/ 0 w 9"/>
                  <a:gd name="T11" fmla="*/ 4 h 32"/>
                  <a:gd name="T12" fmla="*/ 0 w 9"/>
                  <a:gd name="T13" fmla="*/ 5 h 32"/>
                  <a:gd name="T14" fmla="*/ 0 w 9"/>
                  <a:gd name="T15" fmla="*/ 6 h 32"/>
                  <a:gd name="T16" fmla="*/ 0 w 9"/>
                  <a:gd name="T17" fmla="*/ 6 h 32"/>
                  <a:gd name="T18" fmla="*/ 0 w 9"/>
                  <a:gd name="T19" fmla="*/ 7 h 32"/>
                  <a:gd name="T20" fmla="*/ 1 w 9"/>
                  <a:gd name="T21" fmla="*/ 8 h 32"/>
                  <a:gd name="T22" fmla="*/ 1 w 9"/>
                  <a:gd name="T23" fmla="*/ 8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2">
                    <a:moveTo>
                      <a:pt x="1" y="0"/>
                    </a:moveTo>
                    <a:lnTo>
                      <a:pt x="0" y="5"/>
                    </a:lnTo>
                    <a:lnTo>
                      <a:pt x="0" y="9"/>
                    </a:lnTo>
                    <a:lnTo>
                      <a:pt x="0" y="13"/>
                    </a:lnTo>
                    <a:lnTo>
                      <a:pt x="0" y="15"/>
                    </a:lnTo>
                    <a:lnTo>
                      <a:pt x="1" y="17"/>
                    </a:lnTo>
                    <a:lnTo>
                      <a:pt x="1" y="20"/>
                    </a:lnTo>
                    <a:lnTo>
                      <a:pt x="2" y="22"/>
                    </a:lnTo>
                    <a:lnTo>
                      <a:pt x="4" y="26"/>
                    </a:lnTo>
                    <a:lnTo>
                      <a:pt x="6" y="29"/>
                    </a:lnTo>
                    <a:lnTo>
                      <a:pt x="8" y="31"/>
                    </a:lnTo>
                    <a:lnTo>
                      <a:pt x="9"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79" name="Line 192"/>
              <p:cNvSpPr>
                <a:spLocks noChangeShapeType="1"/>
              </p:cNvSpPr>
              <p:nvPr/>
            </p:nvSpPr>
            <p:spPr bwMode="auto">
              <a:xfrm flipH="1">
                <a:off x="3237" y="1661"/>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80" name="Freeform 193"/>
              <p:cNvSpPr>
                <a:spLocks/>
              </p:cNvSpPr>
              <p:nvPr/>
            </p:nvSpPr>
            <p:spPr bwMode="auto">
              <a:xfrm>
                <a:off x="3884" y="1653"/>
                <a:ext cx="58" cy="131"/>
              </a:xfrm>
              <a:custGeom>
                <a:avLst/>
                <a:gdLst>
                  <a:gd name="T0" fmla="*/ 10 w 106"/>
                  <a:gd name="T1" fmla="*/ 0 h 236"/>
                  <a:gd name="T2" fmla="*/ 0 w 106"/>
                  <a:gd name="T3" fmla="*/ 41 h 236"/>
                  <a:gd name="T4" fmla="*/ 7 w 106"/>
                  <a:gd name="T5" fmla="*/ 41 h 236"/>
                  <a:gd name="T6" fmla="*/ 8 w 106"/>
                  <a:gd name="T7" fmla="*/ 40 h 236"/>
                  <a:gd name="T8" fmla="*/ 8 w 106"/>
                  <a:gd name="T9" fmla="*/ 40 h 236"/>
                  <a:gd name="T10" fmla="*/ 9 w 106"/>
                  <a:gd name="T11" fmla="*/ 39 h 236"/>
                  <a:gd name="T12" fmla="*/ 10 w 106"/>
                  <a:gd name="T13" fmla="*/ 39 h 236"/>
                  <a:gd name="T14" fmla="*/ 10 w 106"/>
                  <a:gd name="T15" fmla="*/ 38 h 236"/>
                  <a:gd name="T16" fmla="*/ 11 w 106"/>
                  <a:gd name="T17" fmla="*/ 38 h 236"/>
                  <a:gd name="T18" fmla="*/ 11 w 106"/>
                  <a:gd name="T19" fmla="*/ 37 h 236"/>
                  <a:gd name="T20" fmla="*/ 12 w 106"/>
                  <a:gd name="T21" fmla="*/ 37 h 236"/>
                  <a:gd name="T22" fmla="*/ 13 w 106"/>
                  <a:gd name="T23" fmla="*/ 36 h 236"/>
                  <a:gd name="T24" fmla="*/ 13 w 106"/>
                  <a:gd name="T25" fmla="*/ 34 h 236"/>
                  <a:gd name="T26" fmla="*/ 14 w 106"/>
                  <a:gd name="T27" fmla="*/ 33 h 236"/>
                  <a:gd name="T28" fmla="*/ 14 w 106"/>
                  <a:gd name="T29" fmla="*/ 32 h 236"/>
                  <a:gd name="T30" fmla="*/ 17 w 106"/>
                  <a:gd name="T31" fmla="*/ 21 h 236"/>
                  <a:gd name="T32" fmla="*/ 17 w 106"/>
                  <a:gd name="T33" fmla="*/ 21 h 236"/>
                  <a:gd name="T34" fmla="*/ 17 w 106"/>
                  <a:gd name="T35" fmla="*/ 19 h 236"/>
                  <a:gd name="T36" fmla="*/ 18 w 106"/>
                  <a:gd name="T37" fmla="*/ 18 h 236"/>
                  <a:gd name="T38" fmla="*/ 17 w 106"/>
                  <a:gd name="T39" fmla="*/ 17 h 236"/>
                  <a:gd name="T40" fmla="*/ 17 w 106"/>
                  <a:gd name="T41" fmla="*/ 16 h 236"/>
                  <a:gd name="T42" fmla="*/ 17 w 106"/>
                  <a:gd name="T43" fmla="*/ 16 h 236"/>
                  <a:gd name="T44" fmla="*/ 16 w 106"/>
                  <a:gd name="T45" fmla="*/ 15 h 236"/>
                  <a:gd name="T46" fmla="*/ 16 w 106"/>
                  <a:gd name="T47" fmla="*/ 14 h 236"/>
                  <a:gd name="T48" fmla="*/ 15 w 106"/>
                  <a:gd name="T49" fmla="*/ 14 h 236"/>
                  <a:gd name="T50" fmla="*/ 15 w 106"/>
                  <a:gd name="T51" fmla="*/ 13 h 236"/>
                  <a:gd name="T52" fmla="*/ 14 w 106"/>
                  <a:gd name="T53" fmla="*/ 13 h 236"/>
                  <a:gd name="T54" fmla="*/ 14 w 106"/>
                  <a:gd name="T55" fmla="*/ 13 h 236"/>
                  <a:gd name="T56" fmla="*/ 7 w 106"/>
                  <a:gd name="T57" fmla="*/ 13 h 2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6" h="236">
                    <a:moveTo>
                      <a:pt x="63" y="0"/>
                    </a:moveTo>
                    <a:lnTo>
                      <a:pt x="0" y="236"/>
                    </a:lnTo>
                    <a:lnTo>
                      <a:pt x="42" y="236"/>
                    </a:lnTo>
                    <a:lnTo>
                      <a:pt x="46" y="235"/>
                    </a:lnTo>
                    <a:lnTo>
                      <a:pt x="50" y="233"/>
                    </a:lnTo>
                    <a:lnTo>
                      <a:pt x="55" y="231"/>
                    </a:lnTo>
                    <a:lnTo>
                      <a:pt x="59" y="229"/>
                    </a:lnTo>
                    <a:lnTo>
                      <a:pt x="63" y="226"/>
                    </a:lnTo>
                    <a:lnTo>
                      <a:pt x="67" y="222"/>
                    </a:lnTo>
                    <a:lnTo>
                      <a:pt x="72" y="217"/>
                    </a:lnTo>
                    <a:lnTo>
                      <a:pt x="75" y="212"/>
                    </a:lnTo>
                    <a:lnTo>
                      <a:pt x="78" y="207"/>
                    </a:lnTo>
                    <a:lnTo>
                      <a:pt x="81" y="201"/>
                    </a:lnTo>
                    <a:lnTo>
                      <a:pt x="83" y="195"/>
                    </a:lnTo>
                    <a:lnTo>
                      <a:pt x="85" y="190"/>
                    </a:lnTo>
                    <a:lnTo>
                      <a:pt x="103" y="124"/>
                    </a:lnTo>
                    <a:lnTo>
                      <a:pt x="105" y="118"/>
                    </a:lnTo>
                    <a:lnTo>
                      <a:pt x="105" y="112"/>
                    </a:lnTo>
                    <a:lnTo>
                      <a:pt x="106" y="107"/>
                    </a:lnTo>
                    <a:lnTo>
                      <a:pt x="105" y="101"/>
                    </a:lnTo>
                    <a:lnTo>
                      <a:pt x="103" y="96"/>
                    </a:lnTo>
                    <a:lnTo>
                      <a:pt x="102" y="92"/>
                    </a:lnTo>
                    <a:lnTo>
                      <a:pt x="100" y="88"/>
                    </a:lnTo>
                    <a:lnTo>
                      <a:pt x="97" y="84"/>
                    </a:lnTo>
                    <a:lnTo>
                      <a:pt x="95" y="82"/>
                    </a:lnTo>
                    <a:lnTo>
                      <a:pt x="91" y="80"/>
                    </a:lnTo>
                    <a:lnTo>
                      <a:pt x="88" y="79"/>
                    </a:lnTo>
                    <a:lnTo>
                      <a:pt x="83" y="78"/>
                    </a:lnTo>
                    <a:lnTo>
                      <a:pt x="42"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81" name="Line 194"/>
              <p:cNvSpPr>
                <a:spLocks noChangeShapeType="1"/>
              </p:cNvSpPr>
              <p:nvPr/>
            </p:nvSpPr>
            <p:spPr bwMode="auto">
              <a:xfrm flipH="1">
                <a:off x="3957" y="1653"/>
                <a:ext cx="16"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82" name="Line 195"/>
              <p:cNvSpPr>
                <a:spLocks noChangeShapeType="1"/>
              </p:cNvSpPr>
              <p:nvPr/>
            </p:nvSpPr>
            <p:spPr bwMode="auto">
              <a:xfrm flipH="1">
                <a:off x="4115" y="1788"/>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83" name="Freeform 196"/>
              <p:cNvSpPr>
                <a:spLocks/>
              </p:cNvSpPr>
              <p:nvPr/>
            </p:nvSpPr>
            <p:spPr bwMode="auto">
              <a:xfrm>
                <a:off x="4103" y="1765"/>
                <a:ext cx="12" cy="23"/>
              </a:xfrm>
              <a:custGeom>
                <a:avLst/>
                <a:gdLst>
                  <a:gd name="T0" fmla="*/ 1 w 23"/>
                  <a:gd name="T1" fmla="*/ 0 h 46"/>
                  <a:gd name="T2" fmla="*/ 1 w 23"/>
                  <a:gd name="T3" fmla="*/ 1 h 46"/>
                  <a:gd name="T4" fmla="*/ 1 w 23"/>
                  <a:gd name="T5" fmla="*/ 2 h 46"/>
                  <a:gd name="T6" fmla="*/ 0 w 23"/>
                  <a:gd name="T7" fmla="*/ 3 h 46"/>
                  <a:gd name="T8" fmla="*/ 1 w 23"/>
                  <a:gd name="T9" fmla="*/ 3 h 46"/>
                  <a:gd name="T10" fmla="*/ 1 w 23"/>
                  <a:gd name="T11" fmla="*/ 4 h 46"/>
                  <a:gd name="T12" fmla="*/ 1 w 23"/>
                  <a:gd name="T13" fmla="*/ 4 h 46"/>
                  <a:gd name="T14" fmla="*/ 1 w 23"/>
                  <a:gd name="T15" fmla="*/ 5 h 46"/>
                  <a:gd name="T16" fmla="*/ 2 w 23"/>
                  <a:gd name="T17" fmla="*/ 5 h 46"/>
                  <a:gd name="T18" fmla="*/ 2 w 23"/>
                  <a:gd name="T19" fmla="*/ 6 h 46"/>
                  <a:gd name="T20" fmla="*/ 2 w 23"/>
                  <a:gd name="T21" fmla="*/ 6 h 46"/>
                  <a:gd name="T22" fmla="*/ 3 w 23"/>
                  <a:gd name="T23" fmla="*/ 6 h 46"/>
                  <a:gd name="T24" fmla="*/ 3 w 23"/>
                  <a:gd name="T25" fmla="*/ 6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46">
                    <a:moveTo>
                      <a:pt x="4" y="0"/>
                    </a:moveTo>
                    <a:lnTo>
                      <a:pt x="1" y="7"/>
                    </a:lnTo>
                    <a:lnTo>
                      <a:pt x="1" y="12"/>
                    </a:lnTo>
                    <a:lnTo>
                      <a:pt x="0" y="17"/>
                    </a:lnTo>
                    <a:lnTo>
                      <a:pt x="1" y="23"/>
                    </a:lnTo>
                    <a:lnTo>
                      <a:pt x="3" y="28"/>
                    </a:lnTo>
                    <a:lnTo>
                      <a:pt x="4" y="32"/>
                    </a:lnTo>
                    <a:lnTo>
                      <a:pt x="6" y="37"/>
                    </a:lnTo>
                    <a:lnTo>
                      <a:pt x="9" y="40"/>
                    </a:lnTo>
                    <a:lnTo>
                      <a:pt x="12" y="43"/>
                    </a:lnTo>
                    <a:lnTo>
                      <a:pt x="15" y="44"/>
                    </a:lnTo>
                    <a:lnTo>
                      <a:pt x="18" y="46"/>
                    </a:lnTo>
                    <a:lnTo>
                      <a:pt x="2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84" name="Line 197"/>
              <p:cNvSpPr>
                <a:spLocks noChangeShapeType="1"/>
              </p:cNvSpPr>
              <p:nvPr/>
            </p:nvSpPr>
            <p:spPr bwMode="auto">
              <a:xfrm flipV="1">
                <a:off x="4103" y="1726"/>
                <a:ext cx="12"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85" name="Freeform 198"/>
              <p:cNvSpPr>
                <a:spLocks/>
              </p:cNvSpPr>
              <p:nvPr/>
            </p:nvSpPr>
            <p:spPr bwMode="auto">
              <a:xfrm>
                <a:off x="4115" y="1703"/>
                <a:ext cx="23" cy="23"/>
              </a:xfrm>
              <a:custGeom>
                <a:avLst/>
                <a:gdLst>
                  <a:gd name="T0" fmla="*/ 6 w 44"/>
                  <a:gd name="T1" fmla="*/ 0 h 45"/>
                  <a:gd name="T2" fmla="*/ 6 w 44"/>
                  <a:gd name="T3" fmla="*/ 0 h 45"/>
                  <a:gd name="T4" fmla="*/ 5 w 44"/>
                  <a:gd name="T5" fmla="*/ 1 h 45"/>
                  <a:gd name="T6" fmla="*/ 4 w 44"/>
                  <a:gd name="T7" fmla="*/ 1 h 45"/>
                  <a:gd name="T8" fmla="*/ 4 w 44"/>
                  <a:gd name="T9" fmla="*/ 1 h 45"/>
                  <a:gd name="T10" fmla="*/ 3 w 44"/>
                  <a:gd name="T11" fmla="*/ 2 h 45"/>
                  <a:gd name="T12" fmla="*/ 3 w 44"/>
                  <a:gd name="T13" fmla="*/ 2 h 45"/>
                  <a:gd name="T14" fmla="*/ 2 w 44"/>
                  <a:gd name="T15" fmla="*/ 3 h 45"/>
                  <a:gd name="T16" fmla="*/ 2 w 44"/>
                  <a:gd name="T17" fmla="*/ 3 h 45"/>
                  <a:gd name="T18" fmla="*/ 1 w 44"/>
                  <a:gd name="T19" fmla="*/ 4 h 45"/>
                  <a:gd name="T20" fmla="*/ 1 w 44"/>
                  <a:gd name="T21" fmla="*/ 5 h 45"/>
                  <a:gd name="T22" fmla="*/ 1 w 44"/>
                  <a:gd name="T23" fmla="*/ 5 h 45"/>
                  <a:gd name="T24" fmla="*/ 0 w 44"/>
                  <a:gd name="T25" fmla="*/ 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5">
                    <a:moveTo>
                      <a:pt x="44" y="0"/>
                    </a:moveTo>
                    <a:lnTo>
                      <a:pt x="40" y="0"/>
                    </a:lnTo>
                    <a:lnTo>
                      <a:pt x="35" y="1"/>
                    </a:lnTo>
                    <a:lnTo>
                      <a:pt x="30" y="3"/>
                    </a:lnTo>
                    <a:lnTo>
                      <a:pt x="26" y="5"/>
                    </a:lnTo>
                    <a:lnTo>
                      <a:pt x="22" y="9"/>
                    </a:lnTo>
                    <a:lnTo>
                      <a:pt x="18" y="12"/>
                    </a:lnTo>
                    <a:lnTo>
                      <a:pt x="13" y="17"/>
                    </a:lnTo>
                    <a:lnTo>
                      <a:pt x="10" y="22"/>
                    </a:lnTo>
                    <a:lnTo>
                      <a:pt x="7" y="27"/>
                    </a:lnTo>
                    <a:lnTo>
                      <a:pt x="4" y="34"/>
                    </a:lnTo>
                    <a:lnTo>
                      <a:pt x="2" y="39"/>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1486" name="Line 199"/>
              <p:cNvSpPr>
                <a:spLocks noChangeShapeType="1"/>
              </p:cNvSpPr>
              <p:nvPr/>
            </p:nvSpPr>
            <p:spPr bwMode="auto">
              <a:xfrm>
                <a:off x="4138" y="1703"/>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87" name="Line 200"/>
              <p:cNvSpPr>
                <a:spLocks noChangeShapeType="1"/>
              </p:cNvSpPr>
              <p:nvPr/>
            </p:nvSpPr>
            <p:spPr bwMode="auto">
              <a:xfrm flipH="1">
                <a:off x="4173" y="1661"/>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88" name="Line 201"/>
              <p:cNvSpPr>
                <a:spLocks noChangeShapeType="1"/>
              </p:cNvSpPr>
              <p:nvPr/>
            </p:nvSpPr>
            <p:spPr bwMode="auto">
              <a:xfrm flipH="1">
                <a:off x="3210" y="1811"/>
                <a:ext cx="874"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89" name="Line 202"/>
              <p:cNvSpPr>
                <a:spLocks noChangeShapeType="1"/>
              </p:cNvSpPr>
              <p:nvPr/>
            </p:nvSpPr>
            <p:spPr bwMode="auto">
              <a:xfrm flipV="1">
                <a:off x="3210" y="1811"/>
                <a:ext cx="0" cy="12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0" name="Line 203"/>
              <p:cNvSpPr>
                <a:spLocks noChangeShapeType="1"/>
              </p:cNvSpPr>
              <p:nvPr/>
            </p:nvSpPr>
            <p:spPr bwMode="auto">
              <a:xfrm flipV="1">
                <a:off x="3923" y="1811"/>
                <a:ext cx="0" cy="10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1" name="Line 204"/>
              <p:cNvSpPr>
                <a:spLocks noChangeShapeType="1"/>
              </p:cNvSpPr>
              <p:nvPr/>
            </p:nvSpPr>
            <p:spPr bwMode="auto">
              <a:xfrm flipV="1">
                <a:off x="4084" y="1811"/>
                <a:ext cx="0" cy="19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2" name="Line 205"/>
              <p:cNvSpPr>
                <a:spLocks noChangeShapeType="1"/>
              </p:cNvSpPr>
              <p:nvPr/>
            </p:nvSpPr>
            <p:spPr bwMode="auto">
              <a:xfrm flipV="1">
                <a:off x="3210" y="2885"/>
                <a:ext cx="713" cy="17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3" name="Line 206"/>
              <p:cNvSpPr>
                <a:spLocks noChangeShapeType="1"/>
              </p:cNvSpPr>
              <p:nvPr/>
            </p:nvSpPr>
            <p:spPr bwMode="auto">
              <a:xfrm>
                <a:off x="3923" y="2885"/>
                <a:ext cx="161" cy="85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4" name="Line 207"/>
              <p:cNvSpPr>
                <a:spLocks noChangeShapeType="1"/>
              </p:cNvSpPr>
              <p:nvPr/>
            </p:nvSpPr>
            <p:spPr bwMode="auto">
              <a:xfrm flipH="1" flipV="1">
                <a:off x="3210" y="3062"/>
                <a:ext cx="874" cy="68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5" name="Line 208"/>
              <p:cNvSpPr>
                <a:spLocks noChangeShapeType="1"/>
              </p:cNvSpPr>
              <p:nvPr/>
            </p:nvSpPr>
            <p:spPr bwMode="auto">
              <a:xfrm>
                <a:off x="3923" y="2885"/>
                <a:ext cx="7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6" name="Line 209"/>
              <p:cNvSpPr>
                <a:spLocks noChangeShapeType="1"/>
              </p:cNvSpPr>
              <p:nvPr/>
            </p:nvSpPr>
            <p:spPr bwMode="auto">
              <a:xfrm flipV="1">
                <a:off x="4673" y="1811"/>
                <a:ext cx="0" cy="10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7" name="Line 210"/>
              <p:cNvSpPr>
                <a:spLocks noChangeShapeType="1"/>
              </p:cNvSpPr>
              <p:nvPr/>
            </p:nvSpPr>
            <p:spPr bwMode="auto">
              <a:xfrm flipH="1">
                <a:off x="4084" y="1811"/>
                <a:ext cx="5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8" name="Line 211"/>
              <p:cNvSpPr>
                <a:spLocks noChangeShapeType="1"/>
              </p:cNvSpPr>
              <p:nvPr/>
            </p:nvSpPr>
            <p:spPr bwMode="auto">
              <a:xfrm>
                <a:off x="4084" y="3743"/>
                <a:ext cx="14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499" name="Line 212"/>
              <p:cNvSpPr>
                <a:spLocks noChangeShapeType="1"/>
              </p:cNvSpPr>
              <p:nvPr/>
            </p:nvSpPr>
            <p:spPr bwMode="auto">
              <a:xfrm flipV="1">
                <a:off x="5532" y="1811"/>
                <a:ext cx="0" cy="19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0" name="Line 213"/>
              <p:cNvSpPr>
                <a:spLocks noChangeShapeType="1"/>
              </p:cNvSpPr>
              <p:nvPr/>
            </p:nvSpPr>
            <p:spPr bwMode="auto">
              <a:xfrm flipH="1">
                <a:off x="4673" y="1811"/>
                <a:ext cx="859"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1" name="Line 214"/>
              <p:cNvSpPr>
                <a:spLocks noChangeShapeType="1"/>
              </p:cNvSpPr>
              <p:nvPr/>
            </p:nvSpPr>
            <p:spPr bwMode="auto">
              <a:xfrm>
                <a:off x="3210" y="3062"/>
                <a:ext cx="16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1502" name="Line 215"/>
              <p:cNvSpPr>
                <a:spLocks noChangeShapeType="1"/>
              </p:cNvSpPr>
              <p:nvPr/>
            </p:nvSpPr>
            <p:spPr bwMode="auto">
              <a:xfrm flipV="1">
                <a:off x="4846" y="1811"/>
                <a:ext cx="0" cy="12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0628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1" fill="hold" nodeType="clickEffect">
                                  <p:stCondLst>
                                    <p:cond delay="0"/>
                                  </p:stCondLst>
                                  <p:childTnLst>
                                    <p:set>
                                      <p:cBhvr>
                                        <p:cTn id="10" dur="1" fill="hold">
                                          <p:stCondLst>
                                            <p:cond delay="0"/>
                                          </p:stCondLst>
                                        </p:cTn>
                                        <p:tgtEl>
                                          <p:spTgt spid="306253"/>
                                        </p:tgtEl>
                                        <p:attrNameLst>
                                          <p:attrName>style.visibility</p:attrName>
                                        </p:attrNameLst>
                                      </p:cBhvr>
                                      <p:to>
                                        <p:strVal val="visible"/>
                                      </p:to>
                                    </p:set>
                                    <p:animEffect transition="in" filter="wipe(up)">
                                      <p:cBhvr>
                                        <p:cTn id="11" dur="500"/>
                                        <p:tgtEl>
                                          <p:spTgt spid="30625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nodeType="clickEffect">
                                  <p:stCondLst>
                                    <p:cond delay="0"/>
                                  </p:stCondLst>
                                  <p:childTnLst>
                                    <p:set>
                                      <p:cBhvr>
                                        <p:cTn id="15" dur="1" fill="hold">
                                          <p:stCondLst>
                                            <p:cond delay="0"/>
                                          </p:stCondLst>
                                        </p:cTn>
                                        <p:tgtEl>
                                          <p:spTgt spid="306268"/>
                                        </p:tgtEl>
                                        <p:attrNameLst>
                                          <p:attrName>style.visibility</p:attrName>
                                        </p:attrNameLst>
                                      </p:cBhvr>
                                      <p:to>
                                        <p:strVal val="visible"/>
                                      </p:to>
                                    </p:set>
                                    <p:animEffect transition="in" filter="wipe(down)">
                                      <p:cBhvr>
                                        <p:cTn id="16" dur="500"/>
                                        <p:tgtEl>
                                          <p:spTgt spid="30626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306321"/>
                                        </p:tgtEl>
                                        <p:attrNameLst>
                                          <p:attrName>style.visibility</p:attrName>
                                        </p:attrNameLst>
                                      </p:cBhvr>
                                      <p:to>
                                        <p:strVal val="visible"/>
                                      </p:to>
                                    </p:set>
                                    <p:animEffect transition="in" filter="wipe(left)">
                                      <p:cBhvr>
                                        <p:cTn id="21" dur="500"/>
                                        <p:tgtEl>
                                          <p:spTgt spid="30632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4" presetClass="entr" presetSubtype="32" fill="hold" grpId="0" nodeType="clickEffect">
                                  <p:stCondLst>
                                    <p:cond delay="0"/>
                                  </p:stCondLst>
                                  <p:childTnLst>
                                    <p:set>
                                      <p:cBhvr>
                                        <p:cTn id="25" dur="1" fill="hold">
                                          <p:stCondLst>
                                            <p:cond delay="0"/>
                                          </p:stCondLst>
                                        </p:cTn>
                                        <p:tgtEl>
                                          <p:spTgt spid="306190"/>
                                        </p:tgtEl>
                                        <p:attrNameLst>
                                          <p:attrName>style.visibility</p:attrName>
                                        </p:attrNameLst>
                                      </p:cBhvr>
                                      <p:to>
                                        <p:strVal val="visible"/>
                                      </p:to>
                                    </p:set>
                                    <p:animEffect transition="in" filter="box(out)">
                                      <p:cBhvr>
                                        <p:cTn id="26" dur="500"/>
                                        <p:tgtEl>
                                          <p:spTgt spid="306190"/>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06393"/>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32" fill="hold" grpId="0" nodeType="clickEffect">
                                  <p:stCondLst>
                                    <p:cond delay="0"/>
                                  </p:stCondLst>
                                  <p:childTnLst>
                                    <p:set>
                                      <p:cBhvr>
                                        <p:cTn id="34" dur="1" fill="hold">
                                          <p:stCondLst>
                                            <p:cond delay="0"/>
                                          </p:stCondLst>
                                        </p:cTn>
                                        <p:tgtEl>
                                          <p:spTgt spid="306191">
                                            <p:txEl>
                                              <p:pRg st="0" end="0"/>
                                            </p:txEl>
                                          </p:spTgt>
                                        </p:tgtEl>
                                        <p:attrNameLst>
                                          <p:attrName>style.visibility</p:attrName>
                                        </p:attrNameLst>
                                      </p:cBhvr>
                                      <p:to>
                                        <p:strVal val="visible"/>
                                      </p:to>
                                    </p:set>
                                    <p:animEffect transition="in" filter="box(out)">
                                      <p:cBhvr>
                                        <p:cTn id="35" dur="500"/>
                                        <p:tgtEl>
                                          <p:spTgt spid="306191">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4" presetClass="entr" presetSubtype="32" fill="hold" grpId="0" nodeType="clickEffect">
                                  <p:stCondLst>
                                    <p:cond delay="0"/>
                                  </p:stCondLst>
                                  <p:childTnLst>
                                    <p:set>
                                      <p:cBhvr>
                                        <p:cTn id="39" dur="1" fill="hold">
                                          <p:stCondLst>
                                            <p:cond delay="0"/>
                                          </p:stCondLst>
                                        </p:cTn>
                                        <p:tgtEl>
                                          <p:spTgt spid="306191">
                                            <p:txEl>
                                              <p:pRg st="1" end="1"/>
                                            </p:txEl>
                                          </p:spTgt>
                                        </p:tgtEl>
                                        <p:attrNameLst>
                                          <p:attrName>style.visibility</p:attrName>
                                        </p:attrNameLst>
                                      </p:cBhvr>
                                      <p:to>
                                        <p:strVal val="visible"/>
                                      </p:to>
                                    </p:set>
                                    <p:animEffect transition="in" filter="box(out)">
                                      <p:cBhvr>
                                        <p:cTn id="40" dur="500"/>
                                        <p:tgtEl>
                                          <p:spTgt spid="306191">
                                            <p:txEl>
                                              <p:pRg st="1" end="1"/>
                                            </p:txEl>
                                          </p:spTgt>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32" fill="hold" grpId="0" nodeType="clickEffect">
                                  <p:stCondLst>
                                    <p:cond delay="0"/>
                                  </p:stCondLst>
                                  <p:childTnLst>
                                    <p:set>
                                      <p:cBhvr>
                                        <p:cTn id="44" dur="1" fill="hold">
                                          <p:stCondLst>
                                            <p:cond delay="0"/>
                                          </p:stCondLst>
                                        </p:cTn>
                                        <p:tgtEl>
                                          <p:spTgt spid="306191">
                                            <p:txEl>
                                              <p:pRg st="2" end="2"/>
                                            </p:txEl>
                                          </p:spTgt>
                                        </p:tgtEl>
                                        <p:attrNameLst>
                                          <p:attrName>style.visibility</p:attrName>
                                        </p:attrNameLst>
                                      </p:cBhvr>
                                      <p:to>
                                        <p:strVal val="visible"/>
                                      </p:to>
                                    </p:set>
                                    <p:animEffect transition="in" filter="box(out)">
                                      <p:cBhvr>
                                        <p:cTn id="45" dur="500"/>
                                        <p:tgtEl>
                                          <p:spTgt spid="30619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90" grpId="0" autoUpdateAnimBg="0"/>
      <p:bldP spid="306191" grpId="0" build="p"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8240" name="Rectangle 16"/>
          <p:cNvSpPr>
            <a:spLocks noGrp="1" noChangeArrowheads="1"/>
          </p:cNvSpPr>
          <p:nvPr>
            <p:ph type="title"/>
          </p:nvPr>
        </p:nvSpPr>
        <p:spPr>
          <a:xfrm>
            <a:off x="0" y="76200"/>
            <a:ext cx="9144000"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en-US" altLang="zh-CN" sz="3600" b="1" smtClean="0">
                <a:solidFill>
                  <a:srgbClr val="FF0000"/>
                </a:solidFill>
                <a:latin typeface="黑体" pitchFamily="2" charset="-122"/>
                <a:ea typeface="黑体" pitchFamily="2" charset="-122"/>
              </a:rPr>
              <a:t>2</a:t>
            </a:r>
            <a:r>
              <a:rPr lang="zh-CN" altLang="en-US" sz="3600" b="1" smtClean="0">
                <a:solidFill>
                  <a:srgbClr val="FF0000"/>
                </a:solidFill>
                <a:latin typeface="黑体" pitchFamily="2" charset="-122"/>
                <a:ea typeface="黑体" pitchFamily="2" charset="-122"/>
              </a:rPr>
              <a:t>、正平面</a:t>
            </a:r>
          </a:p>
        </p:txBody>
      </p:sp>
      <p:sp>
        <p:nvSpPr>
          <p:cNvPr id="308241" name="Rectangle 17"/>
          <p:cNvSpPr>
            <a:spLocks noGrp="1" noChangeArrowheads="1"/>
          </p:cNvSpPr>
          <p:nvPr>
            <p:ph type="body" idx="1"/>
          </p:nvPr>
        </p:nvSpPr>
        <p:spPr>
          <a:xfrm>
            <a:off x="76200" y="5013325"/>
            <a:ext cx="9067800" cy="16764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buFontTx/>
              <a:buNone/>
            </a:pPr>
            <a:r>
              <a:rPr lang="zh-CN" altLang="en-US" b="1" smtClean="0"/>
              <a:t>投影特性：</a:t>
            </a:r>
          </a:p>
          <a:p>
            <a:pPr eaLnBrk="1" hangingPunct="1">
              <a:buFontTx/>
              <a:buNone/>
            </a:pPr>
            <a:r>
              <a:rPr lang="en-US" altLang="zh-CN" b="1" smtClean="0">
                <a:latin typeface="黑体" pitchFamily="2" charset="-122"/>
                <a:ea typeface="黑体" pitchFamily="2" charset="-122"/>
              </a:rPr>
              <a:t>1.abc</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积聚为一条线，具有积聚性。</a:t>
            </a:r>
          </a:p>
          <a:p>
            <a:pPr eaLnBrk="1" hangingPunct="1">
              <a:buFontTx/>
              <a:buNone/>
            </a:pPr>
            <a:r>
              <a:rPr lang="en-US" altLang="zh-CN" b="1" smtClean="0">
                <a:latin typeface="黑体" pitchFamily="2" charset="-122"/>
                <a:ea typeface="黑体" pitchFamily="2" charset="-122"/>
              </a:rPr>
              <a:t>2.</a:t>
            </a:r>
            <a:r>
              <a:rPr lang="zh-CN" altLang="en-US" b="1" smtClean="0"/>
              <a:t>正面投影</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en-US" altLang="zh-CN" b="1" smtClean="0"/>
              <a:t> </a:t>
            </a:r>
            <a:r>
              <a:rPr lang="zh-CN" altLang="en-US" b="1" smtClean="0"/>
              <a:t>反映</a:t>
            </a:r>
            <a:r>
              <a:rPr lang="zh-CN" altLang="en-US" b="1" smtClean="0">
                <a:sym typeface="Symbol" pitchFamily="18" charset="2"/>
              </a:rPr>
              <a:t></a:t>
            </a:r>
            <a:r>
              <a:rPr lang="en-US" altLang="zh-CN" b="1" smtClean="0">
                <a:latin typeface="黑体" pitchFamily="2" charset="-122"/>
                <a:ea typeface="黑体" pitchFamily="2" charset="-122"/>
              </a:rPr>
              <a:t>ABC</a:t>
            </a:r>
            <a:r>
              <a:rPr lang="zh-CN" altLang="en-US" b="1" smtClean="0"/>
              <a:t>实形 。                   </a:t>
            </a:r>
          </a:p>
        </p:txBody>
      </p:sp>
      <p:grpSp>
        <p:nvGrpSpPr>
          <p:cNvPr id="308296" name="Group 72"/>
          <p:cNvGrpSpPr>
            <a:grpSpLocks/>
          </p:cNvGrpSpPr>
          <p:nvPr/>
        </p:nvGrpSpPr>
        <p:grpSpPr bwMode="auto">
          <a:xfrm>
            <a:off x="179388" y="765175"/>
            <a:ext cx="4533900" cy="4151313"/>
            <a:chOff x="113" y="236"/>
            <a:chExt cx="2856" cy="2615"/>
          </a:xfrm>
        </p:grpSpPr>
        <p:sp>
          <p:nvSpPr>
            <p:cNvPr id="62520" name="Freeform 73"/>
            <p:cNvSpPr>
              <a:spLocks/>
            </p:cNvSpPr>
            <p:nvPr/>
          </p:nvSpPr>
          <p:spPr bwMode="auto">
            <a:xfrm>
              <a:off x="1931" y="2375"/>
              <a:ext cx="65" cy="141"/>
            </a:xfrm>
            <a:custGeom>
              <a:avLst/>
              <a:gdLst>
                <a:gd name="T0" fmla="*/ 15 w 106"/>
                <a:gd name="T1" fmla="*/ 0 h 235"/>
                <a:gd name="T2" fmla="*/ 0 w 106"/>
                <a:gd name="T3" fmla="*/ 51 h 235"/>
                <a:gd name="T4" fmla="*/ 9 w 106"/>
                <a:gd name="T5" fmla="*/ 51 h 235"/>
                <a:gd name="T6" fmla="*/ 10 w 106"/>
                <a:gd name="T7" fmla="*/ 50 h 235"/>
                <a:gd name="T8" fmla="*/ 12 w 106"/>
                <a:gd name="T9" fmla="*/ 50 h 235"/>
                <a:gd name="T10" fmla="*/ 13 w 106"/>
                <a:gd name="T11" fmla="*/ 50 h 235"/>
                <a:gd name="T12" fmla="*/ 13 w 106"/>
                <a:gd name="T13" fmla="*/ 49 h 235"/>
                <a:gd name="T14" fmla="*/ 15 w 106"/>
                <a:gd name="T15" fmla="*/ 49 h 235"/>
                <a:gd name="T16" fmla="*/ 15 w 106"/>
                <a:gd name="T17" fmla="*/ 48 h 235"/>
                <a:gd name="T18" fmla="*/ 17 w 106"/>
                <a:gd name="T19" fmla="*/ 47 h 235"/>
                <a:gd name="T20" fmla="*/ 17 w 106"/>
                <a:gd name="T21" fmla="*/ 46 h 235"/>
                <a:gd name="T22" fmla="*/ 18 w 106"/>
                <a:gd name="T23" fmla="*/ 44 h 235"/>
                <a:gd name="T24" fmla="*/ 19 w 106"/>
                <a:gd name="T25" fmla="*/ 44 h 235"/>
                <a:gd name="T26" fmla="*/ 19 w 106"/>
                <a:gd name="T27" fmla="*/ 42 h 235"/>
                <a:gd name="T28" fmla="*/ 20 w 106"/>
                <a:gd name="T29" fmla="*/ 41 h 235"/>
                <a:gd name="T30" fmla="*/ 24 w 106"/>
                <a:gd name="T31" fmla="*/ 26 h 235"/>
                <a:gd name="T32" fmla="*/ 24 w 106"/>
                <a:gd name="T33" fmla="*/ 26 h 235"/>
                <a:gd name="T34" fmla="*/ 24 w 106"/>
                <a:gd name="T35" fmla="*/ 24 h 235"/>
                <a:gd name="T36" fmla="*/ 25 w 106"/>
                <a:gd name="T37" fmla="*/ 23 h 235"/>
                <a:gd name="T38" fmla="*/ 24 w 106"/>
                <a:gd name="T39" fmla="*/ 22 h 235"/>
                <a:gd name="T40" fmla="*/ 24 w 106"/>
                <a:gd name="T41" fmla="*/ 21 h 235"/>
                <a:gd name="T42" fmla="*/ 24 w 106"/>
                <a:gd name="T43" fmla="*/ 20 h 235"/>
                <a:gd name="T44" fmla="*/ 23 w 106"/>
                <a:gd name="T45" fmla="*/ 19 h 235"/>
                <a:gd name="T46" fmla="*/ 22 w 106"/>
                <a:gd name="T47" fmla="*/ 18 h 235"/>
                <a:gd name="T48" fmla="*/ 22 w 106"/>
                <a:gd name="T49" fmla="*/ 17 h 235"/>
                <a:gd name="T50" fmla="*/ 21 w 106"/>
                <a:gd name="T51" fmla="*/ 17 h 235"/>
                <a:gd name="T52" fmla="*/ 20 w 106"/>
                <a:gd name="T53" fmla="*/ 17 h 235"/>
                <a:gd name="T54" fmla="*/ 19 w 106"/>
                <a:gd name="T55" fmla="*/ 17 h 235"/>
                <a:gd name="T56" fmla="*/ 10 w 106"/>
                <a:gd name="T57" fmla="*/ 17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6" h="235">
                  <a:moveTo>
                    <a:pt x="63" y="0"/>
                  </a:moveTo>
                  <a:lnTo>
                    <a:pt x="0" y="235"/>
                  </a:lnTo>
                  <a:lnTo>
                    <a:pt x="41" y="235"/>
                  </a:lnTo>
                  <a:lnTo>
                    <a:pt x="46" y="234"/>
                  </a:lnTo>
                  <a:lnTo>
                    <a:pt x="50" y="233"/>
                  </a:lnTo>
                  <a:lnTo>
                    <a:pt x="55" y="231"/>
                  </a:lnTo>
                  <a:lnTo>
                    <a:pt x="59" y="229"/>
                  </a:lnTo>
                  <a:lnTo>
                    <a:pt x="63" y="226"/>
                  </a:lnTo>
                  <a:lnTo>
                    <a:pt x="67" y="222"/>
                  </a:lnTo>
                  <a:lnTo>
                    <a:pt x="72" y="217"/>
                  </a:lnTo>
                  <a:lnTo>
                    <a:pt x="75" y="212"/>
                  </a:lnTo>
                  <a:lnTo>
                    <a:pt x="78" y="207"/>
                  </a:lnTo>
                  <a:lnTo>
                    <a:pt x="81" y="201"/>
                  </a:lnTo>
                  <a:lnTo>
                    <a:pt x="83" y="195"/>
                  </a:lnTo>
                  <a:lnTo>
                    <a:pt x="85" y="190"/>
                  </a:lnTo>
                  <a:lnTo>
                    <a:pt x="102" y="124"/>
                  </a:lnTo>
                  <a:lnTo>
                    <a:pt x="105" y="118"/>
                  </a:lnTo>
                  <a:lnTo>
                    <a:pt x="105" y="112"/>
                  </a:lnTo>
                  <a:lnTo>
                    <a:pt x="106" y="107"/>
                  </a:lnTo>
                  <a:lnTo>
                    <a:pt x="105" y="101"/>
                  </a:lnTo>
                  <a:lnTo>
                    <a:pt x="104" y="96"/>
                  </a:lnTo>
                  <a:lnTo>
                    <a:pt x="102" y="92"/>
                  </a:lnTo>
                  <a:lnTo>
                    <a:pt x="100" y="87"/>
                  </a:lnTo>
                  <a:lnTo>
                    <a:pt x="97" y="84"/>
                  </a:lnTo>
                  <a:lnTo>
                    <a:pt x="95" y="82"/>
                  </a:lnTo>
                  <a:lnTo>
                    <a:pt x="91" y="80"/>
                  </a:lnTo>
                  <a:lnTo>
                    <a:pt x="88" y="79"/>
                  </a:lnTo>
                  <a:lnTo>
                    <a:pt x="83" y="78"/>
                  </a:lnTo>
                  <a:lnTo>
                    <a:pt x="42"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21" name="Freeform 74"/>
            <p:cNvSpPr>
              <a:spLocks/>
            </p:cNvSpPr>
            <p:nvPr/>
          </p:nvSpPr>
          <p:spPr bwMode="auto">
            <a:xfrm>
              <a:off x="2475" y="1929"/>
              <a:ext cx="61" cy="99"/>
            </a:xfrm>
            <a:custGeom>
              <a:avLst/>
              <a:gdLst>
                <a:gd name="T0" fmla="*/ 22 w 101"/>
                <a:gd name="T1" fmla="*/ 4 h 157"/>
                <a:gd name="T2" fmla="*/ 22 w 101"/>
                <a:gd name="T3" fmla="*/ 3 h 157"/>
                <a:gd name="T4" fmla="*/ 22 w 101"/>
                <a:gd name="T5" fmla="*/ 1 h 157"/>
                <a:gd name="T6" fmla="*/ 21 w 101"/>
                <a:gd name="T7" fmla="*/ 1 h 157"/>
                <a:gd name="T8" fmla="*/ 21 w 101"/>
                <a:gd name="T9" fmla="*/ 0 h 157"/>
                <a:gd name="T10" fmla="*/ 20 w 101"/>
                <a:gd name="T11" fmla="*/ 0 h 157"/>
                <a:gd name="T12" fmla="*/ 17 w 101"/>
                <a:gd name="T13" fmla="*/ 0 h 157"/>
                <a:gd name="T14" fmla="*/ 14 w 101"/>
                <a:gd name="T15" fmla="*/ 0 h 157"/>
                <a:gd name="T16" fmla="*/ 13 w 101"/>
                <a:gd name="T17" fmla="*/ 1 h 157"/>
                <a:gd name="T18" fmla="*/ 11 w 101"/>
                <a:gd name="T19" fmla="*/ 1 h 157"/>
                <a:gd name="T20" fmla="*/ 10 w 101"/>
                <a:gd name="T21" fmla="*/ 2 h 157"/>
                <a:gd name="T22" fmla="*/ 8 w 101"/>
                <a:gd name="T23" fmla="*/ 4 h 157"/>
                <a:gd name="T24" fmla="*/ 7 w 101"/>
                <a:gd name="T25" fmla="*/ 5 h 157"/>
                <a:gd name="T26" fmla="*/ 5 w 101"/>
                <a:gd name="T27" fmla="*/ 9 h 157"/>
                <a:gd name="T28" fmla="*/ 5 w 101"/>
                <a:gd name="T29" fmla="*/ 11 h 157"/>
                <a:gd name="T30" fmla="*/ 2 w 101"/>
                <a:gd name="T31" fmla="*/ 21 h 157"/>
                <a:gd name="T32" fmla="*/ 1 w 101"/>
                <a:gd name="T33" fmla="*/ 27 h 157"/>
                <a:gd name="T34" fmla="*/ 1 w 101"/>
                <a:gd name="T35" fmla="*/ 30 h 157"/>
                <a:gd name="T36" fmla="*/ 0 w 101"/>
                <a:gd name="T37" fmla="*/ 32 h 157"/>
                <a:gd name="T38" fmla="*/ 1 w 101"/>
                <a:gd name="T39" fmla="*/ 33 h 157"/>
                <a:gd name="T40" fmla="*/ 1 w 101"/>
                <a:gd name="T41" fmla="*/ 35 h 157"/>
                <a:gd name="T42" fmla="*/ 1 w 101"/>
                <a:gd name="T43" fmla="*/ 37 h 157"/>
                <a:gd name="T44" fmla="*/ 2 w 101"/>
                <a:gd name="T45" fmla="*/ 38 h 157"/>
                <a:gd name="T46" fmla="*/ 3 w 101"/>
                <a:gd name="T47" fmla="*/ 38 h 157"/>
                <a:gd name="T48" fmla="*/ 5 w 101"/>
                <a:gd name="T49" fmla="*/ 39 h 157"/>
                <a:gd name="T50" fmla="*/ 6 w 101"/>
                <a:gd name="T51" fmla="*/ 39 h 157"/>
                <a:gd name="T52" fmla="*/ 9 w 101"/>
                <a:gd name="T53" fmla="*/ 39 h 157"/>
                <a:gd name="T54" fmla="*/ 10 w 101"/>
                <a:gd name="T55" fmla="*/ 39 h 157"/>
                <a:gd name="T56" fmla="*/ 12 w 101"/>
                <a:gd name="T57" fmla="*/ 38 h 157"/>
                <a:gd name="T58" fmla="*/ 13 w 101"/>
                <a:gd name="T59" fmla="*/ 38 h 157"/>
                <a:gd name="T60" fmla="*/ 14 w 101"/>
                <a:gd name="T61" fmla="*/ 36 h 157"/>
                <a:gd name="T62" fmla="*/ 14 w 101"/>
                <a:gd name="T63" fmla="*/ 35 h 157"/>
                <a:gd name="T64" fmla="*/ 15 w 101"/>
                <a:gd name="T65" fmla="*/ 33 h 157"/>
                <a:gd name="T66" fmla="*/ 16 w 101"/>
                <a:gd name="T67" fmla="*/ 30 h 157"/>
                <a:gd name="T68" fmla="*/ 18 w 101"/>
                <a:gd name="T69" fmla="*/ 24 h 157"/>
                <a:gd name="T70" fmla="*/ 21 w 101"/>
                <a:gd name="T71" fmla="*/ 11 h 157"/>
                <a:gd name="T72" fmla="*/ 22 w 101"/>
                <a:gd name="T73" fmla="*/ 5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1" h="157">
                  <a:moveTo>
                    <a:pt x="101" y="20"/>
                  </a:moveTo>
                  <a:lnTo>
                    <a:pt x="101" y="17"/>
                  </a:lnTo>
                  <a:lnTo>
                    <a:pt x="101" y="14"/>
                  </a:lnTo>
                  <a:lnTo>
                    <a:pt x="101" y="11"/>
                  </a:lnTo>
                  <a:lnTo>
                    <a:pt x="100" y="8"/>
                  </a:lnTo>
                  <a:lnTo>
                    <a:pt x="97" y="4"/>
                  </a:lnTo>
                  <a:lnTo>
                    <a:pt x="97" y="2"/>
                  </a:lnTo>
                  <a:lnTo>
                    <a:pt x="96" y="1"/>
                  </a:lnTo>
                  <a:lnTo>
                    <a:pt x="94" y="0"/>
                  </a:lnTo>
                  <a:lnTo>
                    <a:pt x="93" y="0"/>
                  </a:lnTo>
                  <a:lnTo>
                    <a:pt x="92" y="0"/>
                  </a:lnTo>
                  <a:lnTo>
                    <a:pt x="90" y="0"/>
                  </a:lnTo>
                  <a:lnTo>
                    <a:pt x="84" y="0"/>
                  </a:lnTo>
                  <a:lnTo>
                    <a:pt x="76" y="0"/>
                  </a:lnTo>
                  <a:lnTo>
                    <a:pt x="70" y="0"/>
                  </a:lnTo>
                  <a:lnTo>
                    <a:pt x="63" y="0"/>
                  </a:lnTo>
                  <a:lnTo>
                    <a:pt x="60" y="0"/>
                  </a:lnTo>
                  <a:lnTo>
                    <a:pt x="57" y="1"/>
                  </a:lnTo>
                  <a:lnTo>
                    <a:pt x="54" y="2"/>
                  </a:lnTo>
                  <a:lnTo>
                    <a:pt x="52" y="3"/>
                  </a:lnTo>
                  <a:lnTo>
                    <a:pt x="48" y="5"/>
                  </a:lnTo>
                  <a:lnTo>
                    <a:pt x="45" y="8"/>
                  </a:lnTo>
                  <a:lnTo>
                    <a:pt x="41" y="12"/>
                  </a:lnTo>
                  <a:lnTo>
                    <a:pt x="36" y="16"/>
                  </a:lnTo>
                  <a:lnTo>
                    <a:pt x="34" y="18"/>
                  </a:lnTo>
                  <a:lnTo>
                    <a:pt x="32" y="21"/>
                  </a:lnTo>
                  <a:lnTo>
                    <a:pt x="25" y="32"/>
                  </a:lnTo>
                  <a:lnTo>
                    <a:pt x="24" y="35"/>
                  </a:lnTo>
                  <a:lnTo>
                    <a:pt x="23" y="38"/>
                  </a:lnTo>
                  <a:lnTo>
                    <a:pt x="21" y="45"/>
                  </a:lnTo>
                  <a:lnTo>
                    <a:pt x="18" y="58"/>
                  </a:lnTo>
                  <a:lnTo>
                    <a:pt x="10" y="82"/>
                  </a:lnTo>
                  <a:lnTo>
                    <a:pt x="7" y="95"/>
                  </a:lnTo>
                  <a:lnTo>
                    <a:pt x="4" y="108"/>
                  </a:lnTo>
                  <a:lnTo>
                    <a:pt x="3" y="114"/>
                  </a:lnTo>
                  <a:lnTo>
                    <a:pt x="2" y="120"/>
                  </a:lnTo>
                  <a:lnTo>
                    <a:pt x="0" y="124"/>
                  </a:lnTo>
                  <a:lnTo>
                    <a:pt x="0" y="127"/>
                  </a:lnTo>
                  <a:lnTo>
                    <a:pt x="0" y="130"/>
                  </a:lnTo>
                  <a:lnTo>
                    <a:pt x="2" y="133"/>
                  </a:lnTo>
                  <a:lnTo>
                    <a:pt x="2" y="136"/>
                  </a:lnTo>
                  <a:lnTo>
                    <a:pt x="3" y="140"/>
                  </a:lnTo>
                  <a:lnTo>
                    <a:pt x="4" y="143"/>
                  </a:lnTo>
                  <a:lnTo>
                    <a:pt x="6" y="146"/>
                  </a:lnTo>
                  <a:lnTo>
                    <a:pt x="7" y="149"/>
                  </a:lnTo>
                  <a:lnTo>
                    <a:pt x="9" y="151"/>
                  </a:lnTo>
                  <a:lnTo>
                    <a:pt x="12" y="153"/>
                  </a:lnTo>
                  <a:lnTo>
                    <a:pt x="14" y="154"/>
                  </a:lnTo>
                  <a:lnTo>
                    <a:pt x="18" y="156"/>
                  </a:lnTo>
                  <a:lnTo>
                    <a:pt x="21" y="157"/>
                  </a:lnTo>
                  <a:lnTo>
                    <a:pt x="24" y="157"/>
                  </a:lnTo>
                  <a:lnTo>
                    <a:pt x="28" y="157"/>
                  </a:lnTo>
                  <a:lnTo>
                    <a:pt x="35" y="157"/>
                  </a:lnTo>
                  <a:lnTo>
                    <a:pt x="41" y="157"/>
                  </a:lnTo>
                  <a:lnTo>
                    <a:pt x="44" y="157"/>
                  </a:lnTo>
                  <a:lnTo>
                    <a:pt x="47" y="157"/>
                  </a:lnTo>
                  <a:lnTo>
                    <a:pt x="51" y="156"/>
                  </a:lnTo>
                  <a:lnTo>
                    <a:pt x="54" y="153"/>
                  </a:lnTo>
                  <a:lnTo>
                    <a:pt x="56" y="152"/>
                  </a:lnTo>
                  <a:lnTo>
                    <a:pt x="59" y="150"/>
                  </a:lnTo>
                  <a:lnTo>
                    <a:pt x="61" y="148"/>
                  </a:lnTo>
                  <a:lnTo>
                    <a:pt x="63" y="145"/>
                  </a:lnTo>
                  <a:lnTo>
                    <a:pt x="65" y="143"/>
                  </a:lnTo>
                  <a:lnTo>
                    <a:pt x="67" y="140"/>
                  </a:lnTo>
                  <a:lnTo>
                    <a:pt x="69" y="136"/>
                  </a:lnTo>
                  <a:lnTo>
                    <a:pt x="70" y="134"/>
                  </a:lnTo>
                  <a:lnTo>
                    <a:pt x="72" y="128"/>
                  </a:lnTo>
                  <a:lnTo>
                    <a:pt x="74" y="121"/>
                  </a:lnTo>
                  <a:lnTo>
                    <a:pt x="77" y="109"/>
                  </a:lnTo>
                  <a:lnTo>
                    <a:pt x="80" y="96"/>
                  </a:lnTo>
                  <a:lnTo>
                    <a:pt x="87" y="70"/>
                  </a:lnTo>
                  <a:lnTo>
                    <a:pt x="94" y="46"/>
                  </a:lnTo>
                  <a:lnTo>
                    <a:pt x="97" y="33"/>
                  </a:lnTo>
                  <a:lnTo>
                    <a:pt x="101"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22" name="Freeform 75"/>
            <p:cNvSpPr>
              <a:spLocks/>
            </p:cNvSpPr>
            <p:nvPr/>
          </p:nvSpPr>
          <p:spPr bwMode="auto">
            <a:xfrm>
              <a:off x="2519" y="2007"/>
              <a:ext cx="8" cy="21"/>
            </a:xfrm>
            <a:custGeom>
              <a:avLst/>
              <a:gdLst>
                <a:gd name="T0" fmla="*/ 1 w 9"/>
                <a:gd name="T1" fmla="*/ 0 h 33"/>
                <a:gd name="T2" fmla="*/ 0 w 9"/>
                <a:gd name="T3" fmla="*/ 1 h 33"/>
                <a:gd name="T4" fmla="*/ 0 w 9"/>
                <a:gd name="T5" fmla="*/ 2 h 33"/>
                <a:gd name="T6" fmla="*/ 0 w 9"/>
                <a:gd name="T7" fmla="*/ 3 h 33"/>
                <a:gd name="T8" fmla="*/ 0 w 9"/>
                <a:gd name="T9" fmla="*/ 4 h 33"/>
                <a:gd name="T10" fmla="*/ 1 w 9"/>
                <a:gd name="T11" fmla="*/ 4 h 33"/>
                <a:gd name="T12" fmla="*/ 2 w 9"/>
                <a:gd name="T13" fmla="*/ 5 h 33"/>
                <a:gd name="T14" fmla="*/ 2 w 9"/>
                <a:gd name="T15" fmla="*/ 6 h 33"/>
                <a:gd name="T16" fmla="*/ 4 w 9"/>
                <a:gd name="T17" fmla="*/ 6 h 33"/>
                <a:gd name="T18" fmla="*/ 4 w 9"/>
                <a:gd name="T19" fmla="*/ 7 h 33"/>
                <a:gd name="T20" fmla="*/ 5 w 9"/>
                <a:gd name="T21" fmla="*/ 8 h 33"/>
                <a:gd name="T22" fmla="*/ 6 w 9"/>
                <a:gd name="T23" fmla="*/ 8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3">
                  <a:moveTo>
                    <a:pt x="1" y="0"/>
                  </a:moveTo>
                  <a:lnTo>
                    <a:pt x="0" y="4"/>
                  </a:lnTo>
                  <a:lnTo>
                    <a:pt x="0" y="8"/>
                  </a:lnTo>
                  <a:lnTo>
                    <a:pt x="0" y="13"/>
                  </a:lnTo>
                  <a:lnTo>
                    <a:pt x="0" y="16"/>
                  </a:lnTo>
                  <a:lnTo>
                    <a:pt x="1" y="18"/>
                  </a:lnTo>
                  <a:lnTo>
                    <a:pt x="2" y="20"/>
                  </a:lnTo>
                  <a:lnTo>
                    <a:pt x="2" y="22"/>
                  </a:lnTo>
                  <a:lnTo>
                    <a:pt x="5" y="25"/>
                  </a:lnTo>
                  <a:lnTo>
                    <a:pt x="7" y="29"/>
                  </a:lnTo>
                  <a:lnTo>
                    <a:pt x="8" y="30"/>
                  </a:lnTo>
                  <a:lnTo>
                    <a:pt x="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23" name="Line 76"/>
            <p:cNvSpPr>
              <a:spLocks noChangeShapeType="1"/>
            </p:cNvSpPr>
            <p:nvPr/>
          </p:nvSpPr>
          <p:spPr bwMode="auto">
            <a:xfrm flipH="1">
              <a:off x="2604" y="1883"/>
              <a:ext cx="17"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24" name="Line 77"/>
            <p:cNvSpPr>
              <a:spLocks noChangeShapeType="1"/>
            </p:cNvSpPr>
            <p:nvPr/>
          </p:nvSpPr>
          <p:spPr bwMode="auto">
            <a:xfrm flipH="1">
              <a:off x="2578" y="1883"/>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25" name="Line 78"/>
            <p:cNvSpPr>
              <a:spLocks noChangeShapeType="1"/>
            </p:cNvSpPr>
            <p:nvPr/>
          </p:nvSpPr>
          <p:spPr bwMode="auto">
            <a:xfrm>
              <a:off x="324" y="420"/>
              <a:ext cx="1535"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26" name="Line 79"/>
            <p:cNvSpPr>
              <a:spLocks noChangeShapeType="1"/>
            </p:cNvSpPr>
            <p:nvPr/>
          </p:nvSpPr>
          <p:spPr bwMode="auto">
            <a:xfrm flipV="1">
              <a:off x="324" y="420"/>
              <a:ext cx="0" cy="134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27" name="Line 80"/>
            <p:cNvSpPr>
              <a:spLocks noChangeShapeType="1"/>
            </p:cNvSpPr>
            <p:nvPr/>
          </p:nvSpPr>
          <p:spPr bwMode="auto">
            <a:xfrm>
              <a:off x="1859" y="420"/>
              <a:ext cx="960" cy="96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28" name="Line 81"/>
            <p:cNvSpPr>
              <a:spLocks noChangeShapeType="1"/>
            </p:cNvSpPr>
            <p:nvPr/>
          </p:nvSpPr>
          <p:spPr bwMode="auto">
            <a:xfrm>
              <a:off x="324" y="1767"/>
              <a:ext cx="960" cy="96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29" name="Line 82"/>
            <p:cNvSpPr>
              <a:spLocks noChangeShapeType="1"/>
            </p:cNvSpPr>
            <p:nvPr/>
          </p:nvSpPr>
          <p:spPr bwMode="auto">
            <a:xfrm>
              <a:off x="1284" y="2727"/>
              <a:ext cx="1535"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30" name="Line 83"/>
            <p:cNvSpPr>
              <a:spLocks noChangeShapeType="1"/>
            </p:cNvSpPr>
            <p:nvPr/>
          </p:nvSpPr>
          <p:spPr bwMode="auto">
            <a:xfrm flipV="1">
              <a:off x="2819" y="1381"/>
              <a:ext cx="0" cy="134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31" name="Line 84"/>
            <p:cNvSpPr>
              <a:spLocks noChangeShapeType="1"/>
            </p:cNvSpPr>
            <p:nvPr/>
          </p:nvSpPr>
          <p:spPr bwMode="auto">
            <a:xfrm flipH="1" flipV="1">
              <a:off x="1189" y="2543"/>
              <a:ext cx="146"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32" name="Line 85"/>
            <p:cNvSpPr>
              <a:spLocks noChangeShapeType="1"/>
            </p:cNvSpPr>
            <p:nvPr/>
          </p:nvSpPr>
          <p:spPr bwMode="auto">
            <a:xfrm>
              <a:off x="1254" y="2607"/>
              <a:ext cx="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33" name="Line 86"/>
            <p:cNvSpPr>
              <a:spLocks noChangeShapeType="1"/>
            </p:cNvSpPr>
            <p:nvPr/>
          </p:nvSpPr>
          <p:spPr bwMode="auto">
            <a:xfrm>
              <a:off x="1254" y="2543"/>
              <a:ext cx="145"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34" name="Freeform 87"/>
            <p:cNvSpPr>
              <a:spLocks/>
            </p:cNvSpPr>
            <p:nvPr/>
          </p:nvSpPr>
          <p:spPr bwMode="auto">
            <a:xfrm>
              <a:off x="387" y="472"/>
              <a:ext cx="78" cy="146"/>
            </a:xfrm>
            <a:custGeom>
              <a:avLst/>
              <a:gdLst>
                <a:gd name="T0" fmla="*/ 1 w 126"/>
                <a:gd name="T1" fmla="*/ 0 h 236"/>
                <a:gd name="T2" fmla="*/ 0 w 126"/>
                <a:gd name="T3" fmla="*/ 56 h 236"/>
                <a:gd name="T4" fmla="*/ 30 w 126"/>
                <a:gd name="T5" fmla="*/ 0 h 236"/>
                <a:gd name="T6" fmla="*/ 0 60000 65536"/>
                <a:gd name="T7" fmla="*/ 0 60000 65536"/>
                <a:gd name="T8" fmla="*/ 0 60000 65536"/>
              </a:gdLst>
              <a:ahLst/>
              <a:cxnLst>
                <a:cxn ang="T6">
                  <a:pos x="T0" y="T1"/>
                </a:cxn>
                <a:cxn ang="T7">
                  <a:pos x="T2" y="T3"/>
                </a:cxn>
                <a:cxn ang="T8">
                  <a:pos x="T4" y="T5"/>
                </a:cxn>
              </a:cxnLst>
              <a:rect l="0" t="0" r="r" b="b"/>
              <a:pathLst>
                <a:path w="126" h="236">
                  <a:moveTo>
                    <a:pt x="1" y="0"/>
                  </a:moveTo>
                  <a:lnTo>
                    <a:pt x="0" y="236"/>
                  </a:lnTo>
                  <a:lnTo>
                    <a:pt x="1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35" name="Freeform 88"/>
            <p:cNvSpPr>
              <a:spLocks/>
            </p:cNvSpPr>
            <p:nvPr/>
          </p:nvSpPr>
          <p:spPr bwMode="auto">
            <a:xfrm>
              <a:off x="2574" y="1222"/>
              <a:ext cx="99" cy="155"/>
            </a:xfrm>
            <a:custGeom>
              <a:avLst/>
              <a:gdLst>
                <a:gd name="T0" fmla="*/ 0 w 164"/>
                <a:gd name="T1" fmla="*/ 0 h 253"/>
                <a:gd name="T2" fmla="*/ 0 w 164"/>
                <a:gd name="T3" fmla="*/ 55 h 253"/>
                <a:gd name="T4" fmla="*/ 15 w 164"/>
                <a:gd name="T5" fmla="*/ 21 h 253"/>
                <a:gd name="T6" fmla="*/ 18 w 164"/>
                <a:gd name="T7" fmla="*/ 58 h 253"/>
                <a:gd name="T8" fmla="*/ 36 w 164"/>
                <a:gd name="T9" fmla="*/ 7 h 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4" h="253">
                  <a:moveTo>
                    <a:pt x="0" y="0"/>
                  </a:moveTo>
                  <a:lnTo>
                    <a:pt x="0" y="239"/>
                  </a:lnTo>
                  <a:lnTo>
                    <a:pt x="68" y="91"/>
                  </a:lnTo>
                  <a:lnTo>
                    <a:pt x="82" y="253"/>
                  </a:lnTo>
                  <a:lnTo>
                    <a:pt x="164" y="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36" name="Line 89"/>
            <p:cNvSpPr>
              <a:spLocks noChangeShapeType="1"/>
            </p:cNvSpPr>
            <p:nvPr/>
          </p:nvSpPr>
          <p:spPr bwMode="auto">
            <a:xfrm>
              <a:off x="151" y="1750"/>
              <a:ext cx="40"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37" name="Line 90"/>
            <p:cNvSpPr>
              <a:spLocks noChangeShapeType="1"/>
            </p:cNvSpPr>
            <p:nvPr/>
          </p:nvSpPr>
          <p:spPr bwMode="auto">
            <a:xfrm flipH="1">
              <a:off x="113" y="1750"/>
              <a:ext cx="116"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38" name="Freeform 91"/>
            <p:cNvSpPr>
              <a:spLocks/>
            </p:cNvSpPr>
            <p:nvPr/>
          </p:nvSpPr>
          <p:spPr bwMode="auto">
            <a:xfrm>
              <a:off x="1802" y="236"/>
              <a:ext cx="103" cy="146"/>
            </a:xfrm>
            <a:custGeom>
              <a:avLst/>
              <a:gdLst>
                <a:gd name="T0" fmla="*/ 15 w 168"/>
                <a:gd name="T1" fmla="*/ 0 h 234"/>
                <a:gd name="T2" fmla="*/ 39 w 168"/>
                <a:gd name="T3" fmla="*/ 0 h 234"/>
                <a:gd name="T4" fmla="*/ 0 w 168"/>
                <a:gd name="T5" fmla="*/ 57 h 234"/>
                <a:gd name="T6" fmla="*/ 24 w 168"/>
                <a:gd name="T7" fmla="*/ 57 h 23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8" h="234">
                  <a:moveTo>
                    <a:pt x="63" y="0"/>
                  </a:moveTo>
                  <a:lnTo>
                    <a:pt x="168" y="0"/>
                  </a:lnTo>
                  <a:lnTo>
                    <a:pt x="0" y="234"/>
                  </a:lnTo>
                  <a:lnTo>
                    <a:pt x="104" y="2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39" name="Line 92"/>
            <p:cNvSpPr>
              <a:spLocks noChangeShapeType="1"/>
            </p:cNvSpPr>
            <p:nvPr/>
          </p:nvSpPr>
          <p:spPr bwMode="auto">
            <a:xfrm>
              <a:off x="1888" y="1796"/>
              <a:ext cx="931" cy="9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40" name="Freeform 93"/>
            <p:cNvSpPr>
              <a:spLocks/>
            </p:cNvSpPr>
            <p:nvPr/>
          </p:nvSpPr>
          <p:spPr bwMode="auto">
            <a:xfrm>
              <a:off x="975" y="1917"/>
              <a:ext cx="77" cy="145"/>
            </a:xfrm>
            <a:custGeom>
              <a:avLst/>
              <a:gdLst>
                <a:gd name="T0" fmla="*/ 0 w 126"/>
                <a:gd name="T1" fmla="*/ 55 h 235"/>
                <a:gd name="T2" fmla="*/ 29 w 126"/>
                <a:gd name="T3" fmla="*/ 0 h 235"/>
                <a:gd name="T4" fmla="*/ 29 w 126"/>
                <a:gd name="T5" fmla="*/ 55 h 235"/>
                <a:gd name="T6" fmla="*/ 0 60000 65536"/>
                <a:gd name="T7" fmla="*/ 0 60000 65536"/>
                <a:gd name="T8" fmla="*/ 0 60000 65536"/>
              </a:gdLst>
              <a:ahLst/>
              <a:cxnLst>
                <a:cxn ang="T6">
                  <a:pos x="T0" y="T1"/>
                </a:cxn>
                <a:cxn ang="T7">
                  <a:pos x="T2" y="T3"/>
                </a:cxn>
                <a:cxn ang="T8">
                  <a:pos x="T4" y="T5"/>
                </a:cxn>
              </a:cxnLst>
              <a:rect l="0" t="0" r="r" b="b"/>
              <a:pathLst>
                <a:path w="126" h="235">
                  <a:moveTo>
                    <a:pt x="0" y="235"/>
                  </a:moveTo>
                  <a:lnTo>
                    <a:pt x="126" y="0"/>
                  </a:lnTo>
                  <a:lnTo>
                    <a:pt x="126"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41" name="Line 94"/>
            <p:cNvSpPr>
              <a:spLocks noChangeShapeType="1"/>
            </p:cNvSpPr>
            <p:nvPr/>
          </p:nvSpPr>
          <p:spPr bwMode="auto">
            <a:xfrm flipH="1">
              <a:off x="996" y="2020"/>
              <a:ext cx="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42" name="Freeform 95"/>
            <p:cNvSpPr>
              <a:spLocks/>
            </p:cNvSpPr>
            <p:nvPr/>
          </p:nvSpPr>
          <p:spPr bwMode="auto">
            <a:xfrm>
              <a:off x="2004" y="991"/>
              <a:ext cx="77" cy="81"/>
            </a:xfrm>
            <a:custGeom>
              <a:avLst/>
              <a:gdLst>
                <a:gd name="T0" fmla="*/ 0 w 124"/>
                <a:gd name="T1" fmla="*/ 31 h 131"/>
                <a:gd name="T2" fmla="*/ 12 w 124"/>
                <a:gd name="T3" fmla="*/ 31 h 131"/>
                <a:gd name="T4" fmla="*/ 14 w 124"/>
                <a:gd name="T5" fmla="*/ 30 h 131"/>
                <a:gd name="T6" fmla="*/ 16 w 124"/>
                <a:gd name="T7" fmla="*/ 30 h 131"/>
                <a:gd name="T8" fmla="*/ 17 w 124"/>
                <a:gd name="T9" fmla="*/ 30 h 131"/>
                <a:gd name="T10" fmla="*/ 18 w 124"/>
                <a:gd name="T11" fmla="*/ 30 h 131"/>
                <a:gd name="T12" fmla="*/ 19 w 124"/>
                <a:gd name="T13" fmla="*/ 28 h 131"/>
                <a:gd name="T14" fmla="*/ 20 w 124"/>
                <a:gd name="T15" fmla="*/ 28 h 131"/>
                <a:gd name="T16" fmla="*/ 22 w 124"/>
                <a:gd name="T17" fmla="*/ 27 h 131"/>
                <a:gd name="T18" fmla="*/ 23 w 124"/>
                <a:gd name="T19" fmla="*/ 25 h 131"/>
                <a:gd name="T20" fmla="*/ 24 w 124"/>
                <a:gd name="T21" fmla="*/ 25 h 131"/>
                <a:gd name="T22" fmla="*/ 25 w 124"/>
                <a:gd name="T23" fmla="*/ 23 h 131"/>
                <a:gd name="T24" fmla="*/ 27 w 124"/>
                <a:gd name="T25" fmla="*/ 22 h 131"/>
                <a:gd name="T26" fmla="*/ 27 w 124"/>
                <a:gd name="T27" fmla="*/ 20 h 131"/>
                <a:gd name="T28" fmla="*/ 28 w 124"/>
                <a:gd name="T29" fmla="*/ 19 h 131"/>
                <a:gd name="T30" fmla="*/ 29 w 124"/>
                <a:gd name="T31" fmla="*/ 17 h 131"/>
                <a:gd name="T32" fmla="*/ 29 w 124"/>
                <a:gd name="T33" fmla="*/ 15 h 131"/>
                <a:gd name="T34" fmla="*/ 29 w 124"/>
                <a:gd name="T35" fmla="*/ 14 h 131"/>
                <a:gd name="T36" fmla="*/ 30 w 124"/>
                <a:gd name="T37" fmla="*/ 12 h 131"/>
                <a:gd name="T38" fmla="*/ 30 w 124"/>
                <a:gd name="T39" fmla="*/ 11 h 131"/>
                <a:gd name="T40" fmla="*/ 30 w 124"/>
                <a:gd name="T41" fmla="*/ 9 h 131"/>
                <a:gd name="T42" fmla="*/ 29 w 124"/>
                <a:gd name="T43" fmla="*/ 7 h 131"/>
                <a:gd name="T44" fmla="*/ 29 w 124"/>
                <a:gd name="T45" fmla="*/ 7 h 131"/>
                <a:gd name="T46" fmla="*/ 29 w 124"/>
                <a:gd name="T47" fmla="*/ 5 h 131"/>
                <a:gd name="T48" fmla="*/ 28 w 124"/>
                <a:gd name="T49" fmla="*/ 4 h 131"/>
                <a:gd name="T50" fmla="*/ 27 w 124"/>
                <a:gd name="T51" fmla="*/ 3 h 131"/>
                <a:gd name="T52" fmla="*/ 27 w 124"/>
                <a:gd name="T53" fmla="*/ 2 h 131"/>
                <a:gd name="T54" fmla="*/ 25 w 124"/>
                <a:gd name="T55" fmla="*/ 1 h 131"/>
                <a:gd name="T56" fmla="*/ 24 w 124"/>
                <a:gd name="T57" fmla="*/ 1 h 131"/>
                <a:gd name="T58" fmla="*/ 24 w 124"/>
                <a:gd name="T59" fmla="*/ 1 h 131"/>
                <a:gd name="T60" fmla="*/ 22 w 124"/>
                <a:gd name="T61" fmla="*/ 0 h 131"/>
                <a:gd name="T62" fmla="*/ 21 w 124"/>
                <a:gd name="T63" fmla="*/ 0 h 131"/>
                <a:gd name="T64" fmla="*/ 9 w 124"/>
                <a:gd name="T65" fmla="*/ 0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4" h="131">
                  <a:moveTo>
                    <a:pt x="0" y="131"/>
                  </a:moveTo>
                  <a:lnTo>
                    <a:pt x="52" y="131"/>
                  </a:lnTo>
                  <a:lnTo>
                    <a:pt x="58" y="130"/>
                  </a:lnTo>
                  <a:lnTo>
                    <a:pt x="64" y="129"/>
                  </a:lnTo>
                  <a:lnTo>
                    <a:pt x="69" y="128"/>
                  </a:lnTo>
                  <a:lnTo>
                    <a:pt x="75" y="125"/>
                  </a:lnTo>
                  <a:lnTo>
                    <a:pt x="81" y="121"/>
                  </a:lnTo>
                  <a:lnTo>
                    <a:pt x="86" y="118"/>
                  </a:lnTo>
                  <a:lnTo>
                    <a:pt x="91" y="114"/>
                  </a:lnTo>
                  <a:lnTo>
                    <a:pt x="97" y="109"/>
                  </a:lnTo>
                  <a:lnTo>
                    <a:pt x="102" y="103"/>
                  </a:lnTo>
                  <a:lnTo>
                    <a:pt x="106" y="98"/>
                  </a:lnTo>
                  <a:lnTo>
                    <a:pt x="111" y="92"/>
                  </a:lnTo>
                  <a:lnTo>
                    <a:pt x="114" y="85"/>
                  </a:lnTo>
                  <a:lnTo>
                    <a:pt x="117" y="79"/>
                  </a:lnTo>
                  <a:lnTo>
                    <a:pt x="120" y="72"/>
                  </a:lnTo>
                  <a:lnTo>
                    <a:pt x="122" y="65"/>
                  </a:lnTo>
                  <a:lnTo>
                    <a:pt x="123" y="59"/>
                  </a:lnTo>
                  <a:lnTo>
                    <a:pt x="124" y="51"/>
                  </a:lnTo>
                  <a:lnTo>
                    <a:pt x="124" y="45"/>
                  </a:lnTo>
                  <a:lnTo>
                    <a:pt x="124" y="38"/>
                  </a:lnTo>
                  <a:lnTo>
                    <a:pt x="123" y="33"/>
                  </a:lnTo>
                  <a:lnTo>
                    <a:pt x="122" y="27"/>
                  </a:lnTo>
                  <a:lnTo>
                    <a:pt x="120" y="21"/>
                  </a:lnTo>
                  <a:lnTo>
                    <a:pt x="118" y="17"/>
                  </a:lnTo>
                  <a:lnTo>
                    <a:pt x="115" y="13"/>
                  </a:lnTo>
                  <a:lnTo>
                    <a:pt x="111" y="9"/>
                  </a:lnTo>
                  <a:lnTo>
                    <a:pt x="107" y="5"/>
                  </a:lnTo>
                  <a:lnTo>
                    <a:pt x="102" y="3"/>
                  </a:lnTo>
                  <a:lnTo>
                    <a:pt x="98" y="1"/>
                  </a:lnTo>
                  <a:lnTo>
                    <a:pt x="92" y="0"/>
                  </a:lnTo>
                  <a:lnTo>
                    <a:pt x="87" y="0"/>
                  </a:lnTo>
                  <a:lnTo>
                    <a:pt x="3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43" name="Freeform 96"/>
            <p:cNvSpPr>
              <a:spLocks/>
            </p:cNvSpPr>
            <p:nvPr/>
          </p:nvSpPr>
          <p:spPr bwMode="auto">
            <a:xfrm>
              <a:off x="2004" y="930"/>
              <a:ext cx="90" cy="142"/>
            </a:xfrm>
            <a:custGeom>
              <a:avLst/>
              <a:gdLst>
                <a:gd name="T0" fmla="*/ 20 w 146"/>
                <a:gd name="T1" fmla="*/ 23 h 235"/>
                <a:gd name="T2" fmla="*/ 22 w 146"/>
                <a:gd name="T3" fmla="*/ 22 h 235"/>
                <a:gd name="T4" fmla="*/ 23 w 146"/>
                <a:gd name="T5" fmla="*/ 22 h 235"/>
                <a:gd name="T6" fmla="*/ 24 w 146"/>
                <a:gd name="T7" fmla="*/ 22 h 235"/>
                <a:gd name="T8" fmla="*/ 25 w 146"/>
                <a:gd name="T9" fmla="*/ 22 h 235"/>
                <a:gd name="T10" fmla="*/ 27 w 146"/>
                <a:gd name="T11" fmla="*/ 21 h 235"/>
                <a:gd name="T12" fmla="*/ 28 w 146"/>
                <a:gd name="T13" fmla="*/ 20 h 235"/>
                <a:gd name="T14" fmla="*/ 29 w 146"/>
                <a:gd name="T15" fmla="*/ 19 h 235"/>
                <a:gd name="T16" fmla="*/ 30 w 146"/>
                <a:gd name="T17" fmla="*/ 18 h 235"/>
                <a:gd name="T18" fmla="*/ 31 w 146"/>
                <a:gd name="T19" fmla="*/ 17 h 235"/>
                <a:gd name="T20" fmla="*/ 31 w 146"/>
                <a:gd name="T21" fmla="*/ 15 h 235"/>
                <a:gd name="T22" fmla="*/ 32 w 146"/>
                <a:gd name="T23" fmla="*/ 15 h 235"/>
                <a:gd name="T24" fmla="*/ 33 w 146"/>
                <a:gd name="T25" fmla="*/ 13 h 235"/>
                <a:gd name="T26" fmla="*/ 34 w 146"/>
                <a:gd name="T27" fmla="*/ 11 h 235"/>
                <a:gd name="T28" fmla="*/ 34 w 146"/>
                <a:gd name="T29" fmla="*/ 10 h 235"/>
                <a:gd name="T30" fmla="*/ 34 w 146"/>
                <a:gd name="T31" fmla="*/ 9 h 235"/>
                <a:gd name="T32" fmla="*/ 34 w 146"/>
                <a:gd name="T33" fmla="*/ 7 h 235"/>
                <a:gd name="T34" fmla="*/ 34 w 146"/>
                <a:gd name="T35" fmla="*/ 6 h 235"/>
                <a:gd name="T36" fmla="*/ 34 w 146"/>
                <a:gd name="T37" fmla="*/ 5 h 235"/>
                <a:gd name="T38" fmla="*/ 33 w 146"/>
                <a:gd name="T39" fmla="*/ 4 h 235"/>
                <a:gd name="T40" fmla="*/ 33 w 146"/>
                <a:gd name="T41" fmla="*/ 2 h 235"/>
                <a:gd name="T42" fmla="*/ 32 w 146"/>
                <a:gd name="T43" fmla="*/ 2 h 235"/>
                <a:gd name="T44" fmla="*/ 31 w 146"/>
                <a:gd name="T45" fmla="*/ 1 h 235"/>
                <a:gd name="T46" fmla="*/ 30 w 146"/>
                <a:gd name="T47" fmla="*/ 1 h 235"/>
                <a:gd name="T48" fmla="*/ 29 w 146"/>
                <a:gd name="T49" fmla="*/ 1 h 235"/>
                <a:gd name="T50" fmla="*/ 28 w 146"/>
                <a:gd name="T51" fmla="*/ 0 h 235"/>
                <a:gd name="T52" fmla="*/ 27 w 146"/>
                <a:gd name="T53" fmla="*/ 0 h 235"/>
                <a:gd name="T54" fmla="*/ 15 w 146"/>
                <a:gd name="T55" fmla="*/ 0 h 235"/>
                <a:gd name="T56" fmla="*/ 0 w 146"/>
                <a:gd name="T57" fmla="*/ 52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46" h="235">
                  <a:moveTo>
                    <a:pt x="87" y="104"/>
                  </a:moveTo>
                  <a:lnTo>
                    <a:pt x="92" y="103"/>
                  </a:lnTo>
                  <a:lnTo>
                    <a:pt x="98" y="102"/>
                  </a:lnTo>
                  <a:lnTo>
                    <a:pt x="103" y="101"/>
                  </a:lnTo>
                  <a:lnTo>
                    <a:pt x="108" y="98"/>
                  </a:lnTo>
                  <a:lnTo>
                    <a:pt x="114" y="94"/>
                  </a:lnTo>
                  <a:lnTo>
                    <a:pt x="118" y="90"/>
                  </a:lnTo>
                  <a:lnTo>
                    <a:pt x="123" y="86"/>
                  </a:lnTo>
                  <a:lnTo>
                    <a:pt x="128" y="82"/>
                  </a:lnTo>
                  <a:lnTo>
                    <a:pt x="132" y="76"/>
                  </a:lnTo>
                  <a:lnTo>
                    <a:pt x="135" y="70"/>
                  </a:lnTo>
                  <a:lnTo>
                    <a:pt x="138" y="65"/>
                  </a:lnTo>
                  <a:lnTo>
                    <a:pt x="141" y="58"/>
                  </a:lnTo>
                  <a:lnTo>
                    <a:pt x="144" y="52"/>
                  </a:lnTo>
                  <a:lnTo>
                    <a:pt x="145" y="45"/>
                  </a:lnTo>
                  <a:lnTo>
                    <a:pt x="146" y="39"/>
                  </a:lnTo>
                  <a:lnTo>
                    <a:pt x="146" y="33"/>
                  </a:lnTo>
                  <a:lnTo>
                    <a:pt x="145" y="27"/>
                  </a:lnTo>
                  <a:lnTo>
                    <a:pt x="144" y="22"/>
                  </a:lnTo>
                  <a:lnTo>
                    <a:pt x="141" y="17"/>
                  </a:lnTo>
                  <a:lnTo>
                    <a:pt x="139" y="12"/>
                  </a:lnTo>
                  <a:lnTo>
                    <a:pt x="136" y="8"/>
                  </a:lnTo>
                  <a:lnTo>
                    <a:pt x="133" y="5"/>
                  </a:lnTo>
                  <a:lnTo>
                    <a:pt x="129" y="3"/>
                  </a:lnTo>
                  <a:lnTo>
                    <a:pt x="124" y="1"/>
                  </a:lnTo>
                  <a:lnTo>
                    <a:pt x="120" y="0"/>
                  </a:lnTo>
                  <a:lnTo>
                    <a:pt x="115" y="0"/>
                  </a:lnTo>
                  <a:lnTo>
                    <a:pt x="63" y="0"/>
                  </a:lnTo>
                  <a:lnTo>
                    <a:pt x="0" y="2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44" name="Line 97"/>
            <p:cNvSpPr>
              <a:spLocks noChangeShapeType="1"/>
            </p:cNvSpPr>
            <p:nvPr/>
          </p:nvSpPr>
          <p:spPr bwMode="auto">
            <a:xfrm flipH="1">
              <a:off x="2133" y="1719"/>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45" name="Freeform 98"/>
            <p:cNvSpPr>
              <a:spLocks/>
            </p:cNvSpPr>
            <p:nvPr/>
          </p:nvSpPr>
          <p:spPr bwMode="auto">
            <a:xfrm>
              <a:off x="2111" y="1685"/>
              <a:ext cx="22" cy="34"/>
            </a:xfrm>
            <a:custGeom>
              <a:avLst/>
              <a:gdLst>
                <a:gd name="T0" fmla="*/ 1 w 34"/>
                <a:gd name="T1" fmla="*/ 0 h 59"/>
                <a:gd name="T2" fmla="*/ 1 w 34"/>
                <a:gd name="T3" fmla="*/ 1 h 59"/>
                <a:gd name="T4" fmla="*/ 0 w 34"/>
                <a:gd name="T5" fmla="*/ 2 h 59"/>
                <a:gd name="T6" fmla="*/ 0 w 34"/>
                <a:gd name="T7" fmla="*/ 4 h 59"/>
                <a:gd name="T8" fmla="*/ 0 w 34"/>
                <a:gd name="T9" fmla="*/ 5 h 59"/>
                <a:gd name="T10" fmla="*/ 1 w 34"/>
                <a:gd name="T11" fmla="*/ 6 h 59"/>
                <a:gd name="T12" fmla="*/ 1 w 34"/>
                <a:gd name="T13" fmla="*/ 7 h 59"/>
                <a:gd name="T14" fmla="*/ 1 w 34"/>
                <a:gd name="T15" fmla="*/ 8 h 59"/>
                <a:gd name="T16" fmla="*/ 2 w 34"/>
                <a:gd name="T17" fmla="*/ 9 h 59"/>
                <a:gd name="T18" fmla="*/ 3 w 34"/>
                <a:gd name="T19" fmla="*/ 10 h 59"/>
                <a:gd name="T20" fmla="*/ 4 w 34"/>
                <a:gd name="T21" fmla="*/ 10 h 59"/>
                <a:gd name="T22" fmla="*/ 5 w 34"/>
                <a:gd name="T23" fmla="*/ 10 h 59"/>
                <a:gd name="T24" fmla="*/ 6 w 34"/>
                <a:gd name="T25" fmla="*/ 11 h 59"/>
                <a:gd name="T26" fmla="*/ 8 w 34"/>
                <a:gd name="T27" fmla="*/ 11 h 59"/>
                <a:gd name="T28" fmla="*/ 9 w 34"/>
                <a:gd name="T29" fmla="*/ 12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59">
                  <a:moveTo>
                    <a:pt x="2" y="0"/>
                  </a:moveTo>
                  <a:lnTo>
                    <a:pt x="1" y="7"/>
                  </a:lnTo>
                  <a:lnTo>
                    <a:pt x="0" y="13"/>
                  </a:lnTo>
                  <a:lnTo>
                    <a:pt x="0" y="20"/>
                  </a:lnTo>
                  <a:lnTo>
                    <a:pt x="0" y="25"/>
                  </a:lnTo>
                  <a:lnTo>
                    <a:pt x="1" y="32"/>
                  </a:lnTo>
                  <a:lnTo>
                    <a:pt x="3" y="37"/>
                  </a:lnTo>
                  <a:lnTo>
                    <a:pt x="5" y="41"/>
                  </a:lnTo>
                  <a:lnTo>
                    <a:pt x="8" y="46"/>
                  </a:lnTo>
                  <a:lnTo>
                    <a:pt x="11" y="50"/>
                  </a:lnTo>
                  <a:lnTo>
                    <a:pt x="15" y="53"/>
                  </a:lnTo>
                  <a:lnTo>
                    <a:pt x="19" y="55"/>
                  </a:lnTo>
                  <a:lnTo>
                    <a:pt x="24" y="57"/>
                  </a:lnTo>
                  <a:lnTo>
                    <a:pt x="29" y="58"/>
                  </a:lnTo>
                  <a:lnTo>
                    <a:pt x="34"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46" name="Line 99"/>
            <p:cNvSpPr>
              <a:spLocks noChangeShapeType="1"/>
            </p:cNvSpPr>
            <p:nvPr/>
          </p:nvSpPr>
          <p:spPr bwMode="auto">
            <a:xfrm flipV="1">
              <a:off x="2111" y="1613"/>
              <a:ext cx="22"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47" name="Freeform 100"/>
            <p:cNvSpPr>
              <a:spLocks/>
            </p:cNvSpPr>
            <p:nvPr/>
          </p:nvSpPr>
          <p:spPr bwMode="auto">
            <a:xfrm>
              <a:off x="2133" y="1573"/>
              <a:ext cx="38" cy="40"/>
            </a:xfrm>
            <a:custGeom>
              <a:avLst/>
              <a:gdLst>
                <a:gd name="T0" fmla="*/ 14 w 63"/>
                <a:gd name="T1" fmla="*/ 0 h 58"/>
                <a:gd name="T2" fmla="*/ 13 w 63"/>
                <a:gd name="T3" fmla="*/ 0 h 58"/>
                <a:gd name="T4" fmla="*/ 11 w 63"/>
                <a:gd name="T5" fmla="*/ 1 h 58"/>
                <a:gd name="T6" fmla="*/ 10 w 63"/>
                <a:gd name="T7" fmla="*/ 1 h 58"/>
                <a:gd name="T8" fmla="*/ 9 w 63"/>
                <a:gd name="T9" fmla="*/ 1 h 58"/>
                <a:gd name="T10" fmla="*/ 8 w 63"/>
                <a:gd name="T11" fmla="*/ 3 h 58"/>
                <a:gd name="T12" fmla="*/ 7 w 63"/>
                <a:gd name="T13" fmla="*/ 4 h 58"/>
                <a:gd name="T14" fmla="*/ 5 w 63"/>
                <a:gd name="T15" fmla="*/ 6 h 58"/>
                <a:gd name="T16" fmla="*/ 4 w 63"/>
                <a:gd name="T17" fmla="*/ 7 h 58"/>
                <a:gd name="T18" fmla="*/ 3 w 63"/>
                <a:gd name="T19" fmla="*/ 9 h 58"/>
                <a:gd name="T20" fmla="*/ 2 w 63"/>
                <a:gd name="T21" fmla="*/ 11 h 58"/>
                <a:gd name="T22" fmla="*/ 2 w 63"/>
                <a:gd name="T23" fmla="*/ 13 h 58"/>
                <a:gd name="T24" fmla="*/ 1 w 63"/>
                <a:gd name="T25" fmla="*/ 15 h 58"/>
                <a:gd name="T26" fmla="*/ 1 w 63"/>
                <a:gd name="T27" fmla="*/ 17 h 58"/>
                <a:gd name="T28" fmla="*/ 0 w 63"/>
                <a:gd name="T29" fmla="*/ 19 h 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3" h="58">
                  <a:moveTo>
                    <a:pt x="63" y="0"/>
                  </a:moveTo>
                  <a:lnTo>
                    <a:pt x="58" y="0"/>
                  </a:lnTo>
                  <a:lnTo>
                    <a:pt x="52" y="1"/>
                  </a:lnTo>
                  <a:lnTo>
                    <a:pt x="46" y="3"/>
                  </a:lnTo>
                  <a:lnTo>
                    <a:pt x="41" y="5"/>
                  </a:lnTo>
                  <a:lnTo>
                    <a:pt x="35" y="8"/>
                  </a:lnTo>
                  <a:lnTo>
                    <a:pt x="30" y="13"/>
                  </a:lnTo>
                  <a:lnTo>
                    <a:pt x="25" y="17"/>
                  </a:lnTo>
                  <a:lnTo>
                    <a:pt x="20" y="22"/>
                  </a:lnTo>
                  <a:lnTo>
                    <a:pt x="15" y="28"/>
                  </a:lnTo>
                  <a:lnTo>
                    <a:pt x="12" y="33"/>
                  </a:lnTo>
                  <a:lnTo>
                    <a:pt x="8" y="39"/>
                  </a:lnTo>
                  <a:lnTo>
                    <a:pt x="4" y="46"/>
                  </a:lnTo>
                  <a:lnTo>
                    <a:pt x="2" y="52"/>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48" name="Line 101"/>
            <p:cNvSpPr>
              <a:spLocks noChangeShapeType="1"/>
            </p:cNvSpPr>
            <p:nvPr/>
          </p:nvSpPr>
          <p:spPr bwMode="auto">
            <a:xfrm>
              <a:off x="2171" y="1573"/>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49" name="Freeform 102"/>
            <p:cNvSpPr>
              <a:spLocks/>
            </p:cNvSpPr>
            <p:nvPr/>
          </p:nvSpPr>
          <p:spPr bwMode="auto">
            <a:xfrm>
              <a:off x="413" y="1329"/>
              <a:ext cx="60" cy="99"/>
            </a:xfrm>
            <a:custGeom>
              <a:avLst/>
              <a:gdLst>
                <a:gd name="T0" fmla="*/ 22 w 100"/>
                <a:gd name="T1" fmla="*/ 4 h 157"/>
                <a:gd name="T2" fmla="*/ 22 w 100"/>
                <a:gd name="T3" fmla="*/ 3 h 157"/>
                <a:gd name="T4" fmla="*/ 21 w 100"/>
                <a:gd name="T5" fmla="*/ 1 h 157"/>
                <a:gd name="T6" fmla="*/ 21 w 100"/>
                <a:gd name="T7" fmla="*/ 1 h 157"/>
                <a:gd name="T8" fmla="*/ 20 w 100"/>
                <a:gd name="T9" fmla="*/ 0 h 157"/>
                <a:gd name="T10" fmla="*/ 19 w 100"/>
                <a:gd name="T11" fmla="*/ 0 h 157"/>
                <a:gd name="T12" fmla="*/ 17 w 100"/>
                <a:gd name="T13" fmla="*/ 0 h 157"/>
                <a:gd name="T14" fmla="*/ 14 w 100"/>
                <a:gd name="T15" fmla="*/ 1 h 157"/>
                <a:gd name="T16" fmla="*/ 12 w 100"/>
                <a:gd name="T17" fmla="*/ 1 h 157"/>
                <a:gd name="T18" fmla="*/ 11 w 100"/>
                <a:gd name="T19" fmla="*/ 1 h 157"/>
                <a:gd name="T20" fmla="*/ 10 w 100"/>
                <a:gd name="T21" fmla="*/ 2 h 157"/>
                <a:gd name="T22" fmla="*/ 8 w 100"/>
                <a:gd name="T23" fmla="*/ 4 h 157"/>
                <a:gd name="T24" fmla="*/ 7 w 100"/>
                <a:gd name="T25" fmla="*/ 5 h 157"/>
                <a:gd name="T26" fmla="*/ 5 w 100"/>
                <a:gd name="T27" fmla="*/ 9 h 157"/>
                <a:gd name="T28" fmla="*/ 5 w 100"/>
                <a:gd name="T29" fmla="*/ 11 h 157"/>
                <a:gd name="T30" fmla="*/ 2 w 100"/>
                <a:gd name="T31" fmla="*/ 21 h 157"/>
                <a:gd name="T32" fmla="*/ 1 w 100"/>
                <a:gd name="T33" fmla="*/ 27 h 157"/>
                <a:gd name="T34" fmla="*/ 1 w 100"/>
                <a:gd name="T35" fmla="*/ 30 h 157"/>
                <a:gd name="T36" fmla="*/ 0 w 100"/>
                <a:gd name="T37" fmla="*/ 32 h 157"/>
                <a:gd name="T38" fmla="*/ 1 w 100"/>
                <a:gd name="T39" fmla="*/ 33 h 157"/>
                <a:gd name="T40" fmla="*/ 1 w 100"/>
                <a:gd name="T41" fmla="*/ 35 h 157"/>
                <a:gd name="T42" fmla="*/ 1 w 100"/>
                <a:gd name="T43" fmla="*/ 37 h 157"/>
                <a:gd name="T44" fmla="*/ 2 w 100"/>
                <a:gd name="T45" fmla="*/ 38 h 157"/>
                <a:gd name="T46" fmla="*/ 3 w 100"/>
                <a:gd name="T47" fmla="*/ 39 h 157"/>
                <a:gd name="T48" fmla="*/ 5 w 100"/>
                <a:gd name="T49" fmla="*/ 39 h 157"/>
                <a:gd name="T50" fmla="*/ 6 w 100"/>
                <a:gd name="T51" fmla="*/ 39 h 157"/>
                <a:gd name="T52" fmla="*/ 9 w 100"/>
                <a:gd name="T53" fmla="*/ 39 h 157"/>
                <a:gd name="T54" fmla="*/ 10 w 100"/>
                <a:gd name="T55" fmla="*/ 39 h 157"/>
                <a:gd name="T56" fmla="*/ 11 w 100"/>
                <a:gd name="T57" fmla="*/ 38 h 157"/>
                <a:gd name="T58" fmla="*/ 13 w 100"/>
                <a:gd name="T59" fmla="*/ 38 h 157"/>
                <a:gd name="T60" fmla="*/ 14 w 100"/>
                <a:gd name="T61" fmla="*/ 36 h 157"/>
                <a:gd name="T62" fmla="*/ 14 w 100"/>
                <a:gd name="T63" fmla="*/ 35 h 157"/>
                <a:gd name="T64" fmla="*/ 15 w 100"/>
                <a:gd name="T65" fmla="*/ 33 h 157"/>
                <a:gd name="T66" fmla="*/ 16 w 100"/>
                <a:gd name="T67" fmla="*/ 31 h 157"/>
                <a:gd name="T68" fmla="*/ 17 w 100"/>
                <a:gd name="T69" fmla="*/ 24 h 157"/>
                <a:gd name="T70" fmla="*/ 20 w 100"/>
                <a:gd name="T71" fmla="*/ 11 h 157"/>
                <a:gd name="T72" fmla="*/ 22 w 100"/>
                <a:gd name="T73" fmla="*/ 5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157">
                  <a:moveTo>
                    <a:pt x="100" y="21"/>
                  </a:moveTo>
                  <a:lnTo>
                    <a:pt x="100" y="18"/>
                  </a:lnTo>
                  <a:lnTo>
                    <a:pt x="100" y="14"/>
                  </a:lnTo>
                  <a:lnTo>
                    <a:pt x="100" y="11"/>
                  </a:lnTo>
                  <a:lnTo>
                    <a:pt x="99" y="7"/>
                  </a:lnTo>
                  <a:lnTo>
                    <a:pt x="97" y="4"/>
                  </a:lnTo>
                  <a:lnTo>
                    <a:pt x="97" y="3"/>
                  </a:lnTo>
                  <a:lnTo>
                    <a:pt x="96" y="2"/>
                  </a:lnTo>
                  <a:lnTo>
                    <a:pt x="94" y="1"/>
                  </a:lnTo>
                  <a:lnTo>
                    <a:pt x="93" y="0"/>
                  </a:lnTo>
                  <a:lnTo>
                    <a:pt x="92" y="0"/>
                  </a:lnTo>
                  <a:lnTo>
                    <a:pt x="90" y="0"/>
                  </a:lnTo>
                  <a:lnTo>
                    <a:pt x="83" y="0"/>
                  </a:lnTo>
                  <a:lnTo>
                    <a:pt x="76" y="0"/>
                  </a:lnTo>
                  <a:lnTo>
                    <a:pt x="70" y="0"/>
                  </a:lnTo>
                  <a:lnTo>
                    <a:pt x="63" y="1"/>
                  </a:lnTo>
                  <a:lnTo>
                    <a:pt x="60" y="1"/>
                  </a:lnTo>
                  <a:lnTo>
                    <a:pt x="57" y="2"/>
                  </a:lnTo>
                  <a:lnTo>
                    <a:pt x="54" y="3"/>
                  </a:lnTo>
                  <a:lnTo>
                    <a:pt x="51" y="4"/>
                  </a:lnTo>
                  <a:lnTo>
                    <a:pt x="48" y="5"/>
                  </a:lnTo>
                  <a:lnTo>
                    <a:pt x="45" y="7"/>
                  </a:lnTo>
                  <a:lnTo>
                    <a:pt x="41" y="11"/>
                  </a:lnTo>
                  <a:lnTo>
                    <a:pt x="36" y="17"/>
                  </a:lnTo>
                  <a:lnTo>
                    <a:pt x="33" y="19"/>
                  </a:lnTo>
                  <a:lnTo>
                    <a:pt x="32" y="21"/>
                  </a:lnTo>
                  <a:lnTo>
                    <a:pt x="25" y="33"/>
                  </a:lnTo>
                  <a:lnTo>
                    <a:pt x="24" y="36"/>
                  </a:lnTo>
                  <a:lnTo>
                    <a:pt x="23" y="39"/>
                  </a:lnTo>
                  <a:lnTo>
                    <a:pt x="21" y="44"/>
                  </a:lnTo>
                  <a:lnTo>
                    <a:pt x="17" y="57"/>
                  </a:lnTo>
                  <a:lnTo>
                    <a:pt x="10" y="83"/>
                  </a:lnTo>
                  <a:lnTo>
                    <a:pt x="7" y="95"/>
                  </a:lnTo>
                  <a:lnTo>
                    <a:pt x="4" y="108"/>
                  </a:lnTo>
                  <a:lnTo>
                    <a:pt x="2" y="115"/>
                  </a:lnTo>
                  <a:lnTo>
                    <a:pt x="1" y="121"/>
                  </a:lnTo>
                  <a:lnTo>
                    <a:pt x="0" y="124"/>
                  </a:lnTo>
                  <a:lnTo>
                    <a:pt x="0" y="127"/>
                  </a:lnTo>
                  <a:lnTo>
                    <a:pt x="0" y="131"/>
                  </a:lnTo>
                  <a:lnTo>
                    <a:pt x="1" y="134"/>
                  </a:lnTo>
                  <a:lnTo>
                    <a:pt x="1" y="137"/>
                  </a:lnTo>
                  <a:lnTo>
                    <a:pt x="2" y="140"/>
                  </a:lnTo>
                  <a:lnTo>
                    <a:pt x="4" y="143"/>
                  </a:lnTo>
                  <a:lnTo>
                    <a:pt x="6" y="146"/>
                  </a:lnTo>
                  <a:lnTo>
                    <a:pt x="7" y="149"/>
                  </a:lnTo>
                  <a:lnTo>
                    <a:pt x="9" y="152"/>
                  </a:lnTo>
                  <a:lnTo>
                    <a:pt x="12" y="153"/>
                  </a:lnTo>
                  <a:lnTo>
                    <a:pt x="15" y="155"/>
                  </a:lnTo>
                  <a:lnTo>
                    <a:pt x="17" y="156"/>
                  </a:lnTo>
                  <a:lnTo>
                    <a:pt x="21" y="156"/>
                  </a:lnTo>
                  <a:lnTo>
                    <a:pt x="25" y="157"/>
                  </a:lnTo>
                  <a:lnTo>
                    <a:pt x="28" y="157"/>
                  </a:lnTo>
                  <a:lnTo>
                    <a:pt x="34" y="156"/>
                  </a:lnTo>
                  <a:lnTo>
                    <a:pt x="41" y="157"/>
                  </a:lnTo>
                  <a:lnTo>
                    <a:pt x="44" y="157"/>
                  </a:lnTo>
                  <a:lnTo>
                    <a:pt x="47" y="156"/>
                  </a:lnTo>
                  <a:lnTo>
                    <a:pt x="50" y="155"/>
                  </a:lnTo>
                  <a:lnTo>
                    <a:pt x="54" y="154"/>
                  </a:lnTo>
                  <a:lnTo>
                    <a:pt x="56" y="152"/>
                  </a:lnTo>
                  <a:lnTo>
                    <a:pt x="59" y="150"/>
                  </a:lnTo>
                  <a:lnTo>
                    <a:pt x="61" y="148"/>
                  </a:lnTo>
                  <a:lnTo>
                    <a:pt x="63" y="145"/>
                  </a:lnTo>
                  <a:lnTo>
                    <a:pt x="65" y="142"/>
                  </a:lnTo>
                  <a:lnTo>
                    <a:pt x="66" y="140"/>
                  </a:lnTo>
                  <a:lnTo>
                    <a:pt x="69" y="137"/>
                  </a:lnTo>
                  <a:lnTo>
                    <a:pt x="70" y="134"/>
                  </a:lnTo>
                  <a:lnTo>
                    <a:pt x="72" y="127"/>
                  </a:lnTo>
                  <a:lnTo>
                    <a:pt x="74" y="122"/>
                  </a:lnTo>
                  <a:lnTo>
                    <a:pt x="77" y="109"/>
                  </a:lnTo>
                  <a:lnTo>
                    <a:pt x="80" y="96"/>
                  </a:lnTo>
                  <a:lnTo>
                    <a:pt x="87" y="71"/>
                  </a:lnTo>
                  <a:lnTo>
                    <a:pt x="94" y="45"/>
                  </a:lnTo>
                  <a:lnTo>
                    <a:pt x="97" y="34"/>
                  </a:lnTo>
                  <a:lnTo>
                    <a:pt x="100"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50" name="Freeform 103"/>
            <p:cNvSpPr>
              <a:spLocks/>
            </p:cNvSpPr>
            <p:nvPr/>
          </p:nvSpPr>
          <p:spPr bwMode="auto">
            <a:xfrm>
              <a:off x="456" y="1406"/>
              <a:ext cx="5" cy="22"/>
            </a:xfrm>
            <a:custGeom>
              <a:avLst/>
              <a:gdLst>
                <a:gd name="T0" fmla="*/ 1 w 9"/>
                <a:gd name="T1" fmla="*/ 0 h 32"/>
                <a:gd name="T2" fmla="*/ 0 w 9"/>
                <a:gd name="T3" fmla="*/ 1 h 32"/>
                <a:gd name="T4" fmla="*/ 0 w 9"/>
                <a:gd name="T5" fmla="*/ 3 h 32"/>
                <a:gd name="T6" fmla="*/ 0 w 9"/>
                <a:gd name="T7" fmla="*/ 4 h 32"/>
                <a:gd name="T8" fmla="*/ 1 w 9"/>
                <a:gd name="T9" fmla="*/ 5 h 32"/>
                <a:gd name="T10" fmla="*/ 1 w 9"/>
                <a:gd name="T11" fmla="*/ 6 h 32"/>
                <a:gd name="T12" fmla="*/ 1 w 9"/>
                <a:gd name="T13" fmla="*/ 6 h 32"/>
                <a:gd name="T14" fmla="*/ 1 w 9"/>
                <a:gd name="T15" fmla="*/ 7 h 32"/>
                <a:gd name="T16" fmla="*/ 1 w 9"/>
                <a:gd name="T17" fmla="*/ 8 h 32"/>
                <a:gd name="T18" fmla="*/ 1 w 9"/>
                <a:gd name="T19" fmla="*/ 10 h 32"/>
                <a:gd name="T20" fmla="*/ 1 w 9"/>
                <a:gd name="T21" fmla="*/ 10 h 32"/>
                <a:gd name="T22" fmla="*/ 2 w 9"/>
                <a:gd name="T23" fmla="*/ 1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2">
                  <a:moveTo>
                    <a:pt x="1" y="0"/>
                  </a:moveTo>
                  <a:lnTo>
                    <a:pt x="0" y="4"/>
                  </a:lnTo>
                  <a:lnTo>
                    <a:pt x="0" y="9"/>
                  </a:lnTo>
                  <a:lnTo>
                    <a:pt x="0" y="13"/>
                  </a:lnTo>
                  <a:lnTo>
                    <a:pt x="1" y="15"/>
                  </a:lnTo>
                  <a:lnTo>
                    <a:pt x="1" y="17"/>
                  </a:lnTo>
                  <a:lnTo>
                    <a:pt x="2" y="19"/>
                  </a:lnTo>
                  <a:lnTo>
                    <a:pt x="2" y="21"/>
                  </a:lnTo>
                  <a:lnTo>
                    <a:pt x="5" y="26"/>
                  </a:lnTo>
                  <a:lnTo>
                    <a:pt x="7" y="29"/>
                  </a:lnTo>
                  <a:lnTo>
                    <a:pt x="8" y="31"/>
                  </a:lnTo>
                  <a:lnTo>
                    <a:pt x="9"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51" name="Line 104"/>
            <p:cNvSpPr>
              <a:spLocks noChangeShapeType="1"/>
            </p:cNvSpPr>
            <p:nvPr/>
          </p:nvSpPr>
          <p:spPr bwMode="auto">
            <a:xfrm flipH="1">
              <a:off x="516" y="1282"/>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52" name="Freeform 105"/>
            <p:cNvSpPr>
              <a:spLocks/>
            </p:cNvSpPr>
            <p:nvPr/>
          </p:nvSpPr>
          <p:spPr bwMode="auto">
            <a:xfrm>
              <a:off x="1258" y="455"/>
              <a:ext cx="64" cy="141"/>
            </a:xfrm>
            <a:custGeom>
              <a:avLst/>
              <a:gdLst>
                <a:gd name="T0" fmla="*/ 14 w 105"/>
                <a:gd name="T1" fmla="*/ 0 h 236"/>
                <a:gd name="T2" fmla="*/ 0 w 105"/>
                <a:gd name="T3" fmla="*/ 50 h 236"/>
                <a:gd name="T4" fmla="*/ 9 w 105"/>
                <a:gd name="T5" fmla="*/ 50 h 236"/>
                <a:gd name="T6" fmla="*/ 10 w 105"/>
                <a:gd name="T7" fmla="*/ 50 h 236"/>
                <a:gd name="T8" fmla="*/ 11 w 105"/>
                <a:gd name="T9" fmla="*/ 50 h 236"/>
                <a:gd name="T10" fmla="*/ 13 w 105"/>
                <a:gd name="T11" fmla="*/ 50 h 236"/>
                <a:gd name="T12" fmla="*/ 13 w 105"/>
                <a:gd name="T13" fmla="*/ 49 h 236"/>
                <a:gd name="T14" fmla="*/ 14 w 105"/>
                <a:gd name="T15" fmla="*/ 48 h 236"/>
                <a:gd name="T16" fmla="*/ 15 w 105"/>
                <a:gd name="T17" fmla="*/ 47 h 236"/>
                <a:gd name="T18" fmla="*/ 16 w 105"/>
                <a:gd name="T19" fmla="*/ 47 h 236"/>
                <a:gd name="T20" fmla="*/ 17 w 105"/>
                <a:gd name="T21" fmla="*/ 45 h 236"/>
                <a:gd name="T22" fmla="*/ 18 w 105"/>
                <a:gd name="T23" fmla="*/ 44 h 236"/>
                <a:gd name="T24" fmla="*/ 18 w 105"/>
                <a:gd name="T25" fmla="*/ 43 h 236"/>
                <a:gd name="T26" fmla="*/ 19 w 105"/>
                <a:gd name="T27" fmla="*/ 42 h 236"/>
                <a:gd name="T28" fmla="*/ 20 w 105"/>
                <a:gd name="T29" fmla="*/ 41 h 236"/>
                <a:gd name="T30" fmla="*/ 23 w 105"/>
                <a:gd name="T31" fmla="*/ 27 h 236"/>
                <a:gd name="T32" fmla="*/ 24 w 105"/>
                <a:gd name="T33" fmla="*/ 25 h 236"/>
                <a:gd name="T34" fmla="*/ 24 w 105"/>
                <a:gd name="T35" fmla="*/ 24 h 236"/>
                <a:gd name="T36" fmla="*/ 24 w 105"/>
                <a:gd name="T37" fmla="*/ 23 h 236"/>
                <a:gd name="T38" fmla="*/ 24 w 105"/>
                <a:gd name="T39" fmla="*/ 22 h 236"/>
                <a:gd name="T40" fmla="*/ 23 w 105"/>
                <a:gd name="T41" fmla="*/ 20 h 236"/>
                <a:gd name="T42" fmla="*/ 23 w 105"/>
                <a:gd name="T43" fmla="*/ 20 h 236"/>
                <a:gd name="T44" fmla="*/ 23 w 105"/>
                <a:gd name="T45" fmla="*/ 19 h 236"/>
                <a:gd name="T46" fmla="*/ 22 w 105"/>
                <a:gd name="T47" fmla="*/ 18 h 236"/>
                <a:gd name="T48" fmla="*/ 21 w 105"/>
                <a:gd name="T49" fmla="*/ 17 h 236"/>
                <a:gd name="T50" fmla="*/ 21 w 105"/>
                <a:gd name="T51" fmla="*/ 17 h 236"/>
                <a:gd name="T52" fmla="*/ 20 w 105"/>
                <a:gd name="T53" fmla="*/ 17 h 236"/>
                <a:gd name="T54" fmla="*/ 19 w 105"/>
                <a:gd name="T55" fmla="*/ 17 h 236"/>
                <a:gd name="T56" fmla="*/ 10 w 105"/>
                <a:gd name="T57" fmla="*/ 17 h 2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 h="236">
                  <a:moveTo>
                    <a:pt x="63" y="0"/>
                  </a:moveTo>
                  <a:lnTo>
                    <a:pt x="0" y="236"/>
                  </a:lnTo>
                  <a:lnTo>
                    <a:pt x="41" y="236"/>
                  </a:lnTo>
                  <a:lnTo>
                    <a:pt x="45" y="236"/>
                  </a:lnTo>
                  <a:lnTo>
                    <a:pt x="50" y="234"/>
                  </a:lnTo>
                  <a:lnTo>
                    <a:pt x="55" y="233"/>
                  </a:lnTo>
                  <a:lnTo>
                    <a:pt x="59" y="229"/>
                  </a:lnTo>
                  <a:lnTo>
                    <a:pt x="63" y="226"/>
                  </a:lnTo>
                  <a:lnTo>
                    <a:pt x="68" y="222"/>
                  </a:lnTo>
                  <a:lnTo>
                    <a:pt x="72" y="218"/>
                  </a:lnTo>
                  <a:lnTo>
                    <a:pt x="75" y="212"/>
                  </a:lnTo>
                  <a:lnTo>
                    <a:pt x="78" y="207"/>
                  </a:lnTo>
                  <a:lnTo>
                    <a:pt x="81" y="202"/>
                  </a:lnTo>
                  <a:lnTo>
                    <a:pt x="83" y="196"/>
                  </a:lnTo>
                  <a:lnTo>
                    <a:pt x="86" y="190"/>
                  </a:lnTo>
                  <a:lnTo>
                    <a:pt x="103" y="125"/>
                  </a:lnTo>
                  <a:lnTo>
                    <a:pt x="105" y="119"/>
                  </a:lnTo>
                  <a:lnTo>
                    <a:pt x="105" y="113"/>
                  </a:lnTo>
                  <a:lnTo>
                    <a:pt x="105" y="107"/>
                  </a:lnTo>
                  <a:lnTo>
                    <a:pt x="105" y="102"/>
                  </a:lnTo>
                  <a:lnTo>
                    <a:pt x="104" y="96"/>
                  </a:lnTo>
                  <a:lnTo>
                    <a:pt x="103" y="92"/>
                  </a:lnTo>
                  <a:lnTo>
                    <a:pt x="101" y="89"/>
                  </a:lnTo>
                  <a:lnTo>
                    <a:pt x="97" y="85"/>
                  </a:lnTo>
                  <a:lnTo>
                    <a:pt x="94" y="82"/>
                  </a:lnTo>
                  <a:lnTo>
                    <a:pt x="91" y="80"/>
                  </a:lnTo>
                  <a:lnTo>
                    <a:pt x="88" y="79"/>
                  </a:lnTo>
                  <a:lnTo>
                    <a:pt x="83" y="79"/>
                  </a:lnTo>
                  <a:lnTo>
                    <a:pt x="42"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53" name="Line 106"/>
            <p:cNvSpPr>
              <a:spLocks noChangeShapeType="1"/>
            </p:cNvSpPr>
            <p:nvPr/>
          </p:nvSpPr>
          <p:spPr bwMode="auto">
            <a:xfrm flipH="1">
              <a:off x="1339" y="455"/>
              <a:ext cx="18"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54" name="Line 107"/>
            <p:cNvSpPr>
              <a:spLocks noChangeShapeType="1"/>
            </p:cNvSpPr>
            <p:nvPr/>
          </p:nvSpPr>
          <p:spPr bwMode="auto">
            <a:xfrm flipH="1">
              <a:off x="2296" y="2482"/>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55" name="Freeform 108"/>
            <p:cNvSpPr>
              <a:spLocks/>
            </p:cNvSpPr>
            <p:nvPr/>
          </p:nvSpPr>
          <p:spPr bwMode="auto">
            <a:xfrm>
              <a:off x="2283" y="2457"/>
              <a:ext cx="13" cy="25"/>
            </a:xfrm>
            <a:custGeom>
              <a:avLst/>
              <a:gdLst>
                <a:gd name="T0" fmla="*/ 1 w 23"/>
                <a:gd name="T1" fmla="*/ 0 h 46"/>
                <a:gd name="T2" fmla="*/ 1 w 23"/>
                <a:gd name="T3" fmla="*/ 1 h 46"/>
                <a:gd name="T4" fmla="*/ 1 w 23"/>
                <a:gd name="T5" fmla="*/ 2 h 46"/>
                <a:gd name="T6" fmla="*/ 0 w 23"/>
                <a:gd name="T7" fmla="*/ 3 h 46"/>
                <a:gd name="T8" fmla="*/ 1 w 23"/>
                <a:gd name="T9" fmla="*/ 4 h 46"/>
                <a:gd name="T10" fmla="*/ 1 w 23"/>
                <a:gd name="T11" fmla="*/ 4 h 46"/>
                <a:gd name="T12" fmla="*/ 1 w 23"/>
                <a:gd name="T13" fmla="*/ 5 h 46"/>
                <a:gd name="T14" fmla="*/ 1 w 23"/>
                <a:gd name="T15" fmla="*/ 6 h 46"/>
                <a:gd name="T16" fmla="*/ 2 w 23"/>
                <a:gd name="T17" fmla="*/ 7 h 46"/>
                <a:gd name="T18" fmla="*/ 2 w 23"/>
                <a:gd name="T19" fmla="*/ 7 h 46"/>
                <a:gd name="T20" fmla="*/ 3 w 23"/>
                <a:gd name="T21" fmla="*/ 7 h 46"/>
                <a:gd name="T22" fmla="*/ 3 w 23"/>
                <a:gd name="T23" fmla="*/ 8 h 46"/>
                <a:gd name="T24" fmla="*/ 4 w 23"/>
                <a:gd name="T25" fmla="*/ 8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46">
                  <a:moveTo>
                    <a:pt x="4" y="0"/>
                  </a:moveTo>
                  <a:lnTo>
                    <a:pt x="1" y="7"/>
                  </a:lnTo>
                  <a:lnTo>
                    <a:pt x="1" y="12"/>
                  </a:lnTo>
                  <a:lnTo>
                    <a:pt x="0" y="18"/>
                  </a:lnTo>
                  <a:lnTo>
                    <a:pt x="1" y="24"/>
                  </a:lnTo>
                  <a:lnTo>
                    <a:pt x="3" y="28"/>
                  </a:lnTo>
                  <a:lnTo>
                    <a:pt x="4" y="32"/>
                  </a:lnTo>
                  <a:lnTo>
                    <a:pt x="6" y="36"/>
                  </a:lnTo>
                  <a:lnTo>
                    <a:pt x="9" y="40"/>
                  </a:lnTo>
                  <a:lnTo>
                    <a:pt x="11" y="43"/>
                  </a:lnTo>
                  <a:lnTo>
                    <a:pt x="15" y="45"/>
                  </a:lnTo>
                  <a:lnTo>
                    <a:pt x="18" y="46"/>
                  </a:lnTo>
                  <a:lnTo>
                    <a:pt x="23"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56" name="Line 109"/>
            <p:cNvSpPr>
              <a:spLocks noChangeShapeType="1"/>
            </p:cNvSpPr>
            <p:nvPr/>
          </p:nvSpPr>
          <p:spPr bwMode="auto">
            <a:xfrm flipV="1">
              <a:off x="2287" y="2414"/>
              <a:ext cx="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57" name="Freeform 110"/>
            <p:cNvSpPr>
              <a:spLocks/>
            </p:cNvSpPr>
            <p:nvPr/>
          </p:nvSpPr>
          <p:spPr bwMode="auto">
            <a:xfrm>
              <a:off x="2296" y="2388"/>
              <a:ext cx="25" cy="26"/>
            </a:xfrm>
            <a:custGeom>
              <a:avLst/>
              <a:gdLst>
                <a:gd name="T0" fmla="*/ 9 w 43"/>
                <a:gd name="T1" fmla="*/ 0 h 46"/>
                <a:gd name="T2" fmla="*/ 8 w 43"/>
                <a:gd name="T3" fmla="*/ 0 h 46"/>
                <a:gd name="T4" fmla="*/ 7 w 43"/>
                <a:gd name="T5" fmla="*/ 1 h 46"/>
                <a:gd name="T6" fmla="*/ 6 w 43"/>
                <a:gd name="T7" fmla="*/ 1 h 46"/>
                <a:gd name="T8" fmla="*/ 5 w 43"/>
                <a:gd name="T9" fmla="*/ 1 h 46"/>
                <a:gd name="T10" fmla="*/ 5 w 43"/>
                <a:gd name="T11" fmla="*/ 2 h 46"/>
                <a:gd name="T12" fmla="*/ 3 w 43"/>
                <a:gd name="T13" fmla="*/ 2 h 46"/>
                <a:gd name="T14" fmla="*/ 3 w 43"/>
                <a:gd name="T15" fmla="*/ 3 h 46"/>
                <a:gd name="T16" fmla="*/ 2 w 43"/>
                <a:gd name="T17" fmla="*/ 4 h 46"/>
                <a:gd name="T18" fmla="*/ 1 w 43"/>
                <a:gd name="T19" fmla="*/ 5 h 46"/>
                <a:gd name="T20" fmla="*/ 1 w 43"/>
                <a:gd name="T21" fmla="*/ 6 h 46"/>
                <a:gd name="T22" fmla="*/ 1 w 43"/>
                <a:gd name="T23" fmla="*/ 7 h 46"/>
                <a:gd name="T24" fmla="*/ 0 w 43"/>
                <a:gd name="T25" fmla="*/ 8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3" h="46">
                  <a:moveTo>
                    <a:pt x="43" y="0"/>
                  </a:moveTo>
                  <a:lnTo>
                    <a:pt x="39" y="0"/>
                  </a:lnTo>
                  <a:lnTo>
                    <a:pt x="35" y="2"/>
                  </a:lnTo>
                  <a:lnTo>
                    <a:pt x="30" y="4"/>
                  </a:lnTo>
                  <a:lnTo>
                    <a:pt x="26" y="7"/>
                  </a:lnTo>
                  <a:lnTo>
                    <a:pt x="22" y="10"/>
                  </a:lnTo>
                  <a:lnTo>
                    <a:pt x="18" y="13"/>
                  </a:lnTo>
                  <a:lnTo>
                    <a:pt x="13" y="19"/>
                  </a:lnTo>
                  <a:lnTo>
                    <a:pt x="10" y="23"/>
                  </a:lnTo>
                  <a:lnTo>
                    <a:pt x="7" y="28"/>
                  </a:lnTo>
                  <a:lnTo>
                    <a:pt x="4" y="35"/>
                  </a:lnTo>
                  <a:lnTo>
                    <a:pt x="2" y="40"/>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58" name="Line 111"/>
            <p:cNvSpPr>
              <a:spLocks noChangeShapeType="1"/>
            </p:cNvSpPr>
            <p:nvPr/>
          </p:nvSpPr>
          <p:spPr bwMode="auto">
            <a:xfrm>
              <a:off x="2321" y="2388"/>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59" name="Line 112"/>
            <p:cNvSpPr>
              <a:spLocks noChangeShapeType="1"/>
            </p:cNvSpPr>
            <p:nvPr/>
          </p:nvSpPr>
          <p:spPr bwMode="auto">
            <a:xfrm flipH="1">
              <a:off x="1644" y="1312"/>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60" name="Freeform 113"/>
            <p:cNvSpPr>
              <a:spLocks/>
            </p:cNvSpPr>
            <p:nvPr/>
          </p:nvSpPr>
          <p:spPr bwMode="auto">
            <a:xfrm>
              <a:off x="1631" y="1286"/>
              <a:ext cx="13" cy="26"/>
            </a:xfrm>
            <a:custGeom>
              <a:avLst/>
              <a:gdLst>
                <a:gd name="T0" fmla="*/ 1 w 21"/>
                <a:gd name="T1" fmla="*/ 0 h 46"/>
                <a:gd name="T2" fmla="*/ 0 w 21"/>
                <a:gd name="T3" fmla="*/ 1 h 46"/>
                <a:gd name="T4" fmla="*/ 0 w 21"/>
                <a:gd name="T5" fmla="*/ 2 h 46"/>
                <a:gd name="T6" fmla="*/ 0 w 21"/>
                <a:gd name="T7" fmla="*/ 3 h 46"/>
                <a:gd name="T8" fmla="*/ 0 w 21"/>
                <a:gd name="T9" fmla="*/ 4 h 46"/>
                <a:gd name="T10" fmla="*/ 1 w 21"/>
                <a:gd name="T11" fmla="*/ 5 h 46"/>
                <a:gd name="T12" fmla="*/ 1 w 21"/>
                <a:gd name="T13" fmla="*/ 6 h 46"/>
                <a:gd name="T14" fmla="*/ 1 w 21"/>
                <a:gd name="T15" fmla="*/ 6 h 46"/>
                <a:gd name="T16" fmla="*/ 1 w 21"/>
                <a:gd name="T17" fmla="*/ 7 h 46"/>
                <a:gd name="T18" fmla="*/ 2 w 21"/>
                <a:gd name="T19" fmla="*/ 8 h 46"/>
                <a:gd name="T20" fmla="*/ 3 w 21"/>
                <a:gd name="T21" fmla="*/ 8 h 46"/>
                <a:gd name="T22" fmla="*/ 4 w 21"/>
                <a:gd name="T23" fmla="*/ 8 h 46"/>
                <a:gd name="T24" fmla="*/ 5 w 21"/>
                <a:gd name="T25" fmla="*/ 8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46">
                  <a:moveTo>
                    <a:pt x="2" y="0"/>
                  </a:moveTo>
                  <a:lnTo>
                    <a:pt x="0" y="7"/>
                  </a:lnTo>
                  <a:lnTo>
                    <a:pt x="0" y="12"/>
                  </a:lnTo>
                  <a:lnTo>
                    <a:pt x="0" y="17"/>
                  </a:lnTo>
                  <a:lnTo>
                    <a:pt x="0" y="22"/>
                  </a:lnTo>
                  <a:lnTo>
                    <a:pt x="1" y="28"/>
                  </a:lnTo>
                  <a:lnTo>
                    <a:pt x="2" y="32"/>
                  </a:lnTo>
                  <a:lnTo>
                    <a:pt x="4" y="36"/>
                  </a:lnTo>
                  <a:lnTo>
                    <a:pt x="7" y="40"/>
                  </a:lnTo>
                  <a:lnTo>
                    <a:pt x="10" y="43"/>
                  </a:lnTo>
                  <a:lnTo>
                    <a:pt x="13" y="44"/>
                  </a:lnTo>
                  <a:lnTo>
                    <a:pt x="17" y="46"/>
                  </a:lnTo>
                  <a:lnTo>
                    <a:pt x="21"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61" name="Line 114"/>
            <p:cNvSpPr>
              <a:spLocks noChangeShapeType="1"/>
            </p:cNvSpPr>
            <p:nvPr/>
          </p:nvSpPr>
          <p:spPr bwMode="auto">
            <a:xfrm flipV="1">
              <a:off x="1631" y="1248"/>
              <a:ext cx="13"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62" name="Freeform 115"/>
            <p:cNvSpPr>
              <a:spLocks/>
            </p:cNvSpPr>
            <p:nvPr/>
          </p:nvSpPr>
          <p:spPr bwMode="auto">
            <a:xfrm>
              <a:off x="1644" y="1218"/>
              <a:ext cx="25" cy="30"/>
            </a:xfrm>
            <a:custGeom>
              <a:avLst/>
              <a:gdLst>
                <a:gd name="T0" fmla="*/ 8 w 44"/>
                <a:gd name="T1" fmla="*/ 0 h 46"/>
                <a:gd name="T2" fmla="*/ 7 w 44"/>
                <a:gd name="T3" fmla="*/ 0 h 46"/>
                <a:gd name="T4" fmla="*/ 6 w 44"/>
                <a:gd name="T5" fmla="*/ 1 h 46"/>
                <a:gd name="T6" fmla="*/ 6 w 44"/>
                <a:gd name="T7" fmla="*/ 1 h 46"/>
                <a:gd name="T8" fmla="*/ 5 w 44"/>
                <a:gd name="T9" fmla="*/ 2 h 46"/>
                <a:gd name="T10" fmla="*/ 4 w 44"/>
                <a:gd name="T11" fmla="*/ 3 h 46"/>
                <a:gd name="T12" fmla="*/ 3 w 44"/>
                <a:gd name="T13" fmla="*/ 3 h 46"/>
                <a:gd name="T14" fmla="*/ 3 w 44"/>
                <a:gd name="T15" fmla="*/ 5 h 46"/>
                <a:gd name="T16" fmla="*/ 2 w 44"/>
                <a:gd name="T17" fmla="*/ 7 h 46"/>
                <a:gd name="T18" fmla="*/ 1 w 44"/>
                <a:gd name="T19" fmla="*/ 8 h 46"/>
                <a:gd name="T20" fmla="*/ 1 w 44"/>
                <a:gd name="T21" fmla="*/ 9 h 46"/>
                <a:gd name="T22" fmla="*/ 1 w 44"/>
                <a:gd name="T23" fmla="*/ 11 h 46"/>
                <a:gd name="T24" fmla="*/ 0 w 44"/>
                <a:gd name="T25" fmla="*/ 13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6">
                  <a:moveTo>
                    <a:pt x="44" y="0"/>
                  </a:moveTo>
                  <a:lnTo>
                    <a:pt x="40" y="0"/>
                  </a:lnTo>
                  <a:lnTo>
                    <a:pt x="35" y="1"/>
                  </a:lnTo>
                  <a:lnTo>
                    <a:pt x="31" y="4"/>
                  </a:lnTo>
                  <a:lnTo>
                    <a:pt x="26" y="6"/>
                  </a:lnTo>
                  <a:lnTo>
                    <a:pt x="22" y="10"/>
                  </a:lnTo>
                  <a:lnTo>
                    <a:pt x="18" y="13"/>
                  </a:lnTo>
                  <a:lnTo>
                    <a:pt x="14" y="19"/>
                  </a:lnTo>
                  <a:lnTo>
                    <a:pt x="10" y="23"/>
                  </a:lnTo>
                  <a:lnTo>
                    <a:pt x="7" y="28"/>
                  </a:lnTo>
                  <a:lnTo>
                    <a:pt x="4" y="34"/>
                  </a:lnTo>
                  <a:lnTo>
                    <a:pt x="2" y="40"/>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63" name="Line 116"/>
            <p:cNvSpPr>
              <a:spLocks noChangeShapeType="1"/>
            </p:cNvSpPr>
            <p:nvPr/>
          </p:nvSpPr>
          <p:spPr bwMode="auto">
            <a:xfrm>
              <a:off x="1669" y="1218"/>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64" name="Line 117"/>
            <p:cNvSpPr>
              <a:spLocks noChangeShapeType="1"/>
            </p:cNvSpPr>
            <p:nvPr/>
          </p:nvSpPr>
          <p:spPr bwMode="auto">
            <a:xfrm flipH="1">
              <a:off x="1708" y="1170"/>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65" name="Freeform 118"/>
            <p:cNvSpPr>
              <a:spLocks/>
            </p:cNvSpPr>
            <p:nvPr/>
          </p:nvSpPr>
          <p:spPr bwMode="auto">
            <a:xfrm>
              <a:off x="2253" y="1175"/>
              <a:ext cx="64" cy="145"/>
            </a:xfrm>
            <a:custGeom>
              <a:avLst/>
              <a:gdLst>
                <a:gd name="T0" fmla="*/ 14 w 106"/>
                <a:gd name="T1" fmla="*/ 0 h 236"/>
                <a:gd name="T2" fmla="*/ 0 w 106"/>
                <a:gd name="T3" fmla="*/ 55 h 236"/>
                <a:gd name="T4" fmla="*/ 9 w 106"/>
                <a:gd name="T5" fmla="*/ 55 h 236"/>
                <a:gd name="T6" fmla="*/ 10 w 106"/>
                <a:gd name="T7" fmla="*/ 55 h 236"/>
                <a:gd name="T8" fmla="*/ 11 w 106"/>
                <a:gd name="T9" fmla="*/ 54 h 236"/>
                <a:gd name="T10" fmla="*/ 12 w 106"/>
                <a:gd name="T11" fmla="*/ 54 h 236"/>
                <a:gd name="T12" fmla="*/ 13 w 106"/>
                <a:gd name="T13" fmla="*/ 53 h 236"/>
                <a:gd name="T14" fmla="*/ 14 w 106"/>
                <a:gd name="T15" fmla="*/ 52 h 236"/>
                <a:gd name="T16" fmla="*/ 14 w 106"/>
                <a:gd name="T17" fmla="*/ 52 h 236"/>
                <a:gd name="T18" fmla="*/ 16 w 106"/>
                <a:gd name="T19" fmla="*/ 50 h 236"/>
                <a:gd name="T20" fmla="*/ 17 w 106"/>
                <a:gd name="T21" fmla="*/ 49 h 236"/>
                <a:gd name="T22" fmla="*/ 18 w 106"/>
                <a:gd name="T23" fmla="*/ 49 h 236"/>
                <a:gd name="T24" fmla="*/ 18 w 106"/>
                <a:gd name="T25" fmla="*/ 47 h 236"/>
                <a:gd name="T26" fmla="*/ 19 w 106"/>
                <a:gd name="T27" fmla="*/ 45 h 236"/>
                <a:gd name="T28" fmla="*/ 19 w 106"/>
                <a:gd name="T29" fmla="*/ 44 h 236"/>
                <a:gd name="T30" fmla="*/ 22 w 106"/>
                <a:gd name="T31" fmla="*/ 29 h 236"/>
                <a:gd name="T32" fmla="*/ 23 w 106"/>
                <a:gd name="T33" fmla="*/ 28 h 236"/>
                <a:gd name="T34" fmla="*/ 24 w 106"/>
                <a:gd name="T35" fmla="*/ 26 h 236"/>
                <a:gd name="T36" fmla="*/ 24 w 106"/>
                <a:gd name="T37" fmla="*/ 25 h 236"/>
                <a:gd name="T38" fmla="*/ 23 w 106"/>
                <a:gd name="T39" fmla="*/ 23 h 236"/>
                <a:gd name="T40" fmla="*/ 23 w 106"/>
                <a:gd name="T41" fmla="*/ 23 h 236"/>
                <a:gd name="T42" fmla="*/ 22 w 106"/>
                <a:gd name="T43" fmla="*/ 22 h 236"/>
                <a:gd name="T44" fmla="*/ 22 w 106"/>
                <a:gd name="T45" fmla="*/ 21 h 236"/>
                <a:gd name="T46" fmla="*/ 22 w 106"/>
                <a:gd name="T47" fmla="*/ 20 h 236"/>
                <a:gd name="T48" fmla="*/ 21 w 106"/>
                <a:gd name="T49" fmla="*/ 19 h 236"/>
                <a:gd name="T50" fmla="*/ 21 w 106"/>
                <a:gd name="T51" fmla="*/ 18 h 236"/>
                <a:gd name="T52" fmla="*/ 19 w 106"/>
                <a:gd name="T53" fmla="*/ 18 h 236"/>
                <a:gd name="T54" fmla="*/ 18 w 106"/>
                <a:gd name="T55" fmla="*/ 18 h 236"/>
                <a:gd name="T56" fmla="*/ 10 w 106"/>
                <a:gd name="T57" fmla="*/ 18 h 2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6" h="236">
                  <a:moveTo>
                    <a:pt x="63" y="0"/>
                  </a:moveTo>
                  <a:lnTo>
                    <a:pt x="0" y="236"/>
                  </a:lnTo>
                  <a:lnTo>
                    <a:pt x="42" y="236"/>
                  </a:lnTo>
                  <a:lnTo>
                    <a:pt x="46" y="236"/>
                  </a:lnTo>
                  <a:lnTo>
                    <a:pt x="50" y="235"/>
                  </a:lnTo>
                  <a:lnTo>
                    <a:pt x="54" y="232"/>
                  </a:lnTo>
                  <a:lnTo>
                    <a:pt x="59" y="229"/>
                  </a:lnTo>
                  <a:lnTo>
                    <a:pt x="63" y="226"/>
                  </a:lnTo>
                  <a:lnTo>
                    <a:pt x="67" y="222"/>
                  </a:lnTo>
                  <a:lnTo>
                    <a:pt x="71" y="218"/>
                  </a:lnTo>
                  <a:lnTo>
                    <a:pt x="76" y="213"/>
                  </a:lnTo>
                  <a:lnTo>
                    <a:pt x="79" y="208"/>
                  </a:lnTo>
                  <a:lnTo>
                    <a:pt x="81" y="202"/>
                  </a:lnTo>
                  <a:lnTo>
                    <a:pt x="84" y="196"/>
                  </a:lnTo>
                  <a:lnTo>
                    <a:pt x="85" y="190"/>
                  </a:lnTo>
                  <a:lnTo>
                    <a:pt x="103" y="125"/>
                  </a:lnTo>
                  <a:lnTo>
                    <a:pt x="104" y="119"/>
                  </a:lnTo>
                  <a:lnTo>
                    <a:pt x="106" y="113"/>
                  </a:lnTo>
                  <a:lnTo>
                    <a:pt x="106" y="107"/>
                  </a:lnTo>
                  <a:lnTo>
                    <a:pt x="104" y="101"/>
                  </a:lnTo>
                  <a:lnTo>
                    <a:pt x="104" y="97"/>
                  </a:lnTo>
                  <a:lnTo>
                    <a:pt x="102" y="92"/>
                  </a:lnTo>
                  <a:lnTo>
                    <a:pt x="100" y="89"/>
                  </a:lnTo>
                  <a:lnTo>
                    <a:pt x="98" y="86"/>
                  </a:lnTo>
                  <a:lnTo>
                    <a:pt x="95" y="82"/>
                  </a:lnTo>
                  <a:lnTo>
                    <a:pt x="92" y="80"/>
                  </a:lnTo>
                  <a:lnTo>
                    <a:pt x="87" y="79"/>
                  </a:lnTo>
                  <a:lnTo>
                    <a:pt x="83" y="79"/>
                  </a:lnTo>
                  <a:lnTo>
                    <a:pt x="43"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66" name="Line 119"/>
            <p:cNvSpPr>
              <a:spLocks noChangeShapeType="1"/>
            </p:cNvSpPr>
            <p:nvPr/>
          </p:nvSpPr>
          <p:spPr bwMode="auto">
            <a:xfrm flipH="1">
              <a:off x="2338" y="1179"/>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67" name="Line 120"/>
            <p:cNvSpPr>
              <a:spLocks noChangeShapeType="1"/>
            </p:cNvSpPr>
            <p:nvPr/>
          </p:nvSpPr>
          <p:spPr bwMode="auto">
            <a:xfrm flipH="1">
              <a:off x="2364" y="1179"/>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68" name="Line 121"/>
            <p:cNvSpPr>
              <a:spLocks noChangeShapeType="1"/>
            </p:cNvSpPr>
            <p:nvPr/>
          </p:nvSpPr>
          <p:spPr bwMode="auto">
            <a:xfrm flipH="1">
              <a:off x="2501" y="1775"/>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69" name="Freeform 122"/>
            <p:cNvSpPr>
              <a:spLocks/>
            </p:cNvSpPr>
            <p:nvPr/>
          </p:nvSpPr>
          <p:spPr bwMode="auto">
            <a:xfrm>
              <a:off x="2488" y="1745"/>
              <a:ext cx="13" cy="30"/>
            </a:xfrm>
            <a:custGeom>
              <a:avLst/>
              <a:gdLst>
                <a:gd name="T0" fmla="*/ 1 w 22"/>
                <a:gd name="T1" fmla="*/ 0 h 46"/>
                <a:gd name="T2" fmla="*/ 1 w 22"/>
                <a:gd name="T3" fmla="*/ 1 h 46"/>
                <a:gd name="T4" fmla="*/ 0 w 22"/>
                <a:gd name="T5" fmla="*/ 3 h 46"/>
                <a:gd name="T6" fmla="*/ 0 w 22"/>
                <a:gd name="T7" fmla="*/ 5 h 46"/>
                <a:gd name="T8" fmla="*/ 0 w 22"/>
                <a:gd name="T9" fmla="*/ 6 h 46"/>
                <a:gd name="T10" fmla="*/ 1 w 22"/>
                <a:gd name="T11" fmla="*/ 8 h 46"/>
                <a:gd name="T12" fmla="*/ 1 w 22"/>
                <a:gd name="T13" fmla="*/ 9 h 46"/>
                <a:gd name="T14" fmla="*/ 1 w 22"/>
                <a:gd name="T15" fmla="*/ 10 h 46"/>
                <a:gd name="T16" fmla="*/ 1 w 22"/>
                <a:gd name="T17" fmla="*/ 10 h 46"/>
                <a:gd name="T18" fmla="*/ 2 w 22"/>
                <a:gd name="T19" fmla="*/ 12 h 46"/>
                <a:gd name="T20" fmla="*/ 3 w 22"/>
                <a:gd name="T21" fmla="*/ 12 h 46"/>
                <a:gd name="T22" fmla="*/ 4 w 22"/>
                <a:gd name="T23" fmla="*/ 12 h 46"/>
                <a:gd name="T24" fmla="*/ 5 w 22"/>
                <a:gd name="T25" fmla="*/ 13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6">
                  <a:moveTo>
                    <a:pt x="2" y="0"/>
                  </a:moveTo>
                  <a:lnTo>
                    <a:pt x="1" y="5"/>
                  </a:lnTo>
                  <a:lnTo>
                    <a:pt x="0" y="12"/>
                  </a:lnTo>
                  <a:lnTo>
                    <a:pt x="0" y="17"/>
                  </a:lnTo>
                  <a:lnTo>
                    <a:pt x="0" y="22"/>
                  </a:lnTo>
                  <a:lnTo>
                    <a:pt x="1" y="28"/>
                  </a:lnTo>
                  <a:lnTo>
                    <a:pt x="3" y="32"/>
                  </a:lnTo>
                  <a:lnTo>
                    <a:pt x="5" y="36"/>
                  </a:lnTo>
                  <a:lnTo>
                    <a:pt x="7" y="39"/>
                  </a:lnTo>
                  <a:lnTo>
                    <a:pt x="11" y="41"/>
                  </a:lnTo>
                  <a:lnTo>
                    <a:pt x="14" y="43"/>
                  </a:lnTo>
                  <a:lnTo>
                    <a:pt x="18" y="45"/>
                  </a:lnTo>
                  <a:lnTo>
                    <a:pt x="22"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70" name="Line 123"/>
            <p:cNvSpPr>
              <a:spLocks noChangeShapeType="1"/>
            </p:cNvSpPr>
            <p:nvPr/>
          </p:nvSpPr>
          <p:spPr bwMode="auto">
            <a:xfrm flipV="1">
              <a:off x="2492" y="1706"/>
              <a:ext cx="9"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71" name="Freeform 124"/>
            <p:cNvSpPr>
              <a:spLocks/>
            </p:cNvSpPr>
            <p:nvPr/>
          </p:nvSpPr>
          <p:spPr bwMode="auto">
            <a:xfrm>
              <a:off x="2501" y="1676"/>
              <a:ext cx="26" cy="30"/>
            </a:xfrm>
            <a:custGeom>
              <a:avLst/>
              <a:gdLst>
                <a:gd name="T0" fmla="*/ 9 w 44"/>
                <a:gd name="T1" fmla="*/ 0 h 45"/>
                <a:gd name="T2" fmla="*/ 8 w 44"/>
                <a:gd name="T3" fmla="*/ 0 h 45"/>
                <a:gd name="T4" fmla="*/ 7 w 44"/>
                <a:gd name="T5" fmla="*/ 1 h 45"/>
                <a:gd name="T6" fmla="*/ 7 w 44"/>
                <a:gd name="T7" fmla="*/ 1 h 45"/>
                <a:gd name="T8" fmla="*/ 5 w 44"/>
                <a:gd name="T9" fmla="*/ 1 h 45"/>
                <a:gd name="T10" fmla="*/ 4 w 44"/>
                <a:gd name="T11" fmla="*/ 3 h 45"/>
                <a:gd name="T12" fmla="*/ 4 w 44"/>
                <a:gd name="T13" fmla="*/ 4 h 45"/>
                <a:gd name="T14" fmla="*/ 3 w 44"/>
                <a:gd name="T15" fmla="*/ 5 h 45"/>
                <a:gd name="T16" fmla="*/ 2 w 44"/>
                <a:gd name="T17" fmla="*/ 7 h 45"/>
                <a:gd name="T18" fmla="*/ 1 w 44"/>
                <a:gd name="T19" fmla="*/ 9 h 45"/>
                <a:gd name="T20" fmla="*/ 1 w 44"/>
                <a:gd name="T21" fmla="*/ 10 h 45"/>
                <a:gd name="T22" fmla="*/ 1 w 44"/>
                <a:gd name="T23" fmla="*/ 12 h 45"/>
                <a:gd name="T24" fmla="*/ 0 w 44"/>
                <a:gd name="T25" fmla="*/ 13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5">
                  <a:moveTo>
                    <a:pt x="44" y="0"/>
                  </a:moveTo>
                  <a:lnTo>
                    <a:pt x="39" y="0"/>
                  </a:lnTo>
                  <a:lnTo>
                    <a:pt x="35" y="1"/>
                  </a:lnTo>
                  <a:lnTo>
                    <a:pt x="31" y="3"/>
                  </a:lnTo>
                  <a:lnTo>
                    <a:pt x="27" y="5"/>
                  </a:lnTo>
                  <a:lnTo>
                    <a:pt x="21" y="9"/>
                  </a:lnTo>
                  <a:lnTo>
                    <a:pt x="17" y="13"/>
                  </a:lnTo>
                  <a:lnTo>
                    <a:pt x="14" y="17"/>
                  </a:lnTo>
                  <a:lnTo>
                    <a:pt x="10" y="22"/>
                  </a:lnTo>
                  <a:lnTo>
                    <a:pt x="6" y="28"/>
                  </a:lnTo>
                  <a:lnTo>
                    <a:pt x="4" y="33"/>
                  </a:lnTo>
                  <a:lnTo>
                    <a:pt x="1" y="40"/>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72" name="Line 125"/>
            <p:cNvSpPr>
              <a:spLocks noChangeShapeType="1"/>
            </p:cNvSpPr>
            <p:nvPr/>
          </p:nvSpPr>
          <p:spPr bwMode="auto">
            <a:xfrm>
              <a:off x="2527" y="1676"/>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73" name="Line 126"/>
            <p:cNvSpPr>
              <a:spLocks noChangeShapeType="1"/>
            </p:cNvSpPr>
            <p:nvPr/>
          </p:nvSpPr>
          <p:spPr bwMode="auto">
            <a:xfrm flipH="1">
              <a:off x="2570" y="1634"/>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74" name="Line 127"/>
            <p:cNvSpPr>
              <a:spLocks noChangeShapeType="1"/>
            </p:cNvSpPr>
            <p:nvPr/>
          </p:nvSpPr>
          <p:spPr bwMode="auto">
            <a:xfrm flipH="1">
              <a:off x="2595" y="1634"/>
              <a:ext cx="17"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75" name="Freeform 128"/>
            <p:cNvSpPr>
              <a:spLocks/>
            </p:cNvSpPr>
            <p:nvPr/>
          </p:nvSpPr>
          <p:spPr bwMode="auto">
            <a:xfrm>
              <a:off x="1159" y="2452"/>
              <a:ext cx="9" cy="17"/>
            </a:xfrm>
            <a:custGeom>
              <a:avLst/>
              <a:gdLst>
                <a:gd name="T0" fmla="*/ 1 w 9"/>
                <a:gd name="T1" fmla="*/ 0 h 32"/>
                <a:gd name="T2" fmla="*/ 0 w 9"/>
                <a:gd name="T3" fmla="*/ 1 h 32"/>
                <a:gd name="T4" fmla="*/ 0 w 9"/>
                <a:gd name="T5" fmla="*/ 1 h 32"/>
                <a:gd name="T6" fmla="*/ 0 w 9"/>
                <a:gd name="T7" fmla="*/ 2 h 32"/>
                <a:gd name="T8" fmla="*/ 0 w 9"/>
                <a:gd name="T9" fmla="*/ 2 h 32"/>
                <a:gd name="T10" fmla="*/ 1 w 9"/>
                <a:gd name="T11" fmla="*/ 3 h 32"/>
                <a:gd name="T12" fmla="*/ 1 w 9"/>
                <a:gd name="T13" fmla="*/ 3 h 32"/>
                <a:gd name="T14" fmla="*/ 2 w 9"/>
                <a:gd name="T15" fmla="*/ 3 h 32"/>
                <a:gd name="T16" fmla="*/ 4 w 9"/>
                <a:gd name="T17" fmla="*/ 4 h 32"/>
                <a:gd name="T18" fmla="*/ 6 w 9"/>
                <a:gd name="T19" fmla="*/ 4 h 32"/>
                <a:gd name="T20" fmla="*/ 8 w 9"/>
                <a:gd name="T21" fmla="*/ 5 h 32"/>
                <a:gd name="T22" fmla="*/ 9 w 9"/>
                <a:gd name="T23" fmla="*/ 5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2">
                  <a:moveTo>
                    <a:pt x="1" y="0"/>
                  </a:moveTo>
                  <a:lnTo>
                    <a:pt x="0" y="4"/>
                  </a:lnTo>
                  <a:lnTo>
                    <a:pt x="0" y="8"/>
                  </a:lnTo>
                  <a:lnTo>
                    <a:pt x="0" y="13"/>
                  </a:lnTo>
                  <a:lnTo>
                    <a:pt x="0" y="15"/>
                  </a:lnTo>
                  <a:lnTo>
                    <a:pt x="1" y="17"/>
                  </a:lnTo>
                  <a:lnTo>
                    <a:pt x="1" y="19"/>
                  </a:lnTo>
                  <a:lnTo>
                    <a:pt x="2" y="21"/>
                  </a:lnTo>
                  <a:lnTo>
                    <a:pt x="4" y="25"/>
                  </a:lnTo>
                  <a:lnTo>
                    <a:pt x="6" y="29"/>
                  </a:lnTo>
                  <a:lnTo>
                    <a:pt x="8" y="31"/>
                  </a:lnTo>
                  <a:lnTo>
                    <a:pt x="9"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76" name="Freeform 129"/>
            <p:cNvSpPr>
              <a:spLocks/>
            </p:cNvSpPr>
            <p:nvPr/>
          </p:nvSpPr>
          <p:spPr bwMode="auto">
            <a:xfrm>
              <a:off x="1117" y="2375"/>
              <a:ext cx="59" cy="99"/>
            </a:xfrm>
            <a:custGeom>
              <a:avLst/>
              <a:gdLst>
                <a:gd name="T0" fmla="*/ 20 w 101"/>
                <a:gd name="T1" fmla="*/ 4 h 158"/>
                <a:gd name="T2" fmla="*/ 20 w 101"/>
                <a:gd name="T3" fmla="*/ 3 h 158"/>
                <a:gd name="T4" fmla="*/ 19 w 101"/>
                <a:gd name="T5" fmla="*/ 1 h 158"/>
                <a:gd name="T6" fmla="*/ 19 w 101"/>
                <a:gd name="T7" fmla="*/ 1 h 158"/>
                <a:gd name="T8" fmla="*/ 19 w 101"/>
                <a:gd name="T9" fmla="*/ 0 h 158"/>
                <a:gd name="T10" fmla="*/ 18 w 101"/>
                <a:gd name="T11" fmla="*/ 0 h 158"/>
                <a:gd name="T12" fmla="*/ 15 w 101"/>
                <a:gd name="T13" fmla="*/ 0 h 158"/>
                <a:gd name="T14" fmla="*/ 13 w 101"/>
                <a:gd name="T15" fmla="*/ 0 h 158"/>
                <a:gd name="T16" fmla="*/ 11 w 101"/>
                <a:gd name="T17" fmla="*/ 1 h 158"/>
                <a:gd name="T18" fmla="*/ 10 w 101"/>
                <a:gd name="T19" fmla="*/ 1 h 158"/>
                <a:gd name="T20" fmla="*/ 9 w 101"/>
                <a:gd name="T21" fmla="*/ 2 h 158"/>
                <a:gd name="T22" fmla="*/ 7 w 101"/>
                <a:gd name="T23" fmla="*/ 4 h 158"/>
                <a:gd name="T24" fmla="*/ 6 w 101"/>
                <a:gd name="T25" fmla="*/ 6 h 158"/>
                <a:gd name="T26" fmla="*/ 5 w 101"/>
                <a:gd name="T27" fmla="*/ 9 h 158"/>
                <a:gd name="T28" fmla="*/ 4 w 101"/>
                <a:gd name="T29" fmla="*/ 11 h 158"/>
                <a:gd name="T30" fmla="*/ 2 w 101"/>
                <a:gd name="T31" fmla="*/ 21 h 158"/>
                <a:gd name="T32" fmla="*/ 1 w 101"/>
                <a:gd name="T33" fmla="*/ 27 h 158"/>
                <a:gd name="T34" fmla="*/ 0 w 101"/>
                <a:gd name="T35" fmla="*/ 30 h 158"/>
                <a:gd name="T36" fmla="*/ 0 w 101"/>
                <a:gd name="T37" fmla="*/ 31 h 158"/>
                <a:gd name="T38" fmla="*/ 1 w 101"/>
                <a:gd name="T39" fmla="*/ 33 h 158"/>
                <a:gd name="T40" fmla="*/ 1 w 101"/>
                <a:gd name="T41" fmla="*/ 34 h 158"/>
                <a:gd name="T42" fmla="*/ 1 w 101"/>
                <a:gd name="T43" fmla="*/ 36 h 158"/>
                <a:gd name="T44" fmla="*/ 2 w 101"/>
                <a:gd name="T45" fmla="*/ 38 h 158"/>
                <a:gd name="T46" fmla="*/ 3 w 101"/>
                <a:gd name="T47" fmla="*/ 38 h 158"/>
                <a:gd name="T48" fmla="*/ 4 w 101"/>
                <a:gd name="T49" fmla="*/ 38 h 158"/>
                <a:gd name="T50" fmla="*/ 5 w 101"/>
                <a:gd name="T51" fmla="*/ 39 h 158"/>
                <a:gd name="T52" fmla="*/ 8 w 101"/>
                <a:gd name="T53" fmla="*/ 39 h 158"/>
                <a:gd name="T54" fmla="*/ 9 w 101"/>
                <a:gd name="T55" fmla="*/ 38 h 158"/>
                <a:gd name="T56" fmla="*/ 11 w 101"/>
                <a:gd name="T57" fmla="*/ 38 h 158"/>
                <a:gd name="T58" fmla="*/ 12 w 101"/>
                <a:gd name="T59" fmla="*/ 37 h 158"/>
                <a:gd name="T60" fmla="*/ 12 w 101"/>
                <a:gd name="T61" fmla="*/ 36 h 158"/>
                <a:gd name="T62" fmla="*/ 13 w 101"/>
                <a:gd name="T63" fmla="*/ 34 h 158"/>
                <a:gd name="T64" fmla="*/ 14 w 101"/>
                <a:gd name="T65" fmla="*/ 33 h 158"/>
                <a:gd name="T66" fmla="*/ 15 w 101"/>
                <a:gd name="T67" fmla="*/ 30 h 158"/>
                <a:gd name="T68" fmla="*/ 16 w 101"/>
                <a:gd name="T69" fmla="*/ 24 h 158"/>
                <a:gd name="T70" fmla="*/ 19 w 101"/>
                <a:gd name="T71" fmla="*/ 11 h 158"/>
                <a:gd name="T72" fmla="*/ 20 w 101"/>
                <a:gd name="T73" fmla="*/ 5 h 1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1" h="158">
                  <a:moveTo>
                    <a:pt x="99" y="22"/>
                  </a:moveTo>
                  <a:lnTo>
                    <a:pt x="101" y="18"/>
                  </a:lnTo>
                  <a:lnTo>
                    <a:pt x="101" y="15"/>
                  </a:lnTo>
                  <a:lnTo>
                    <a:pt x="99" y="11"/>
                  </a:lnTo>
                  <a:lnTo>
                    <a:pt x="98" y="8"/>
                  </a:lnTo>
                  <a:lnTo>
                    <a:pt x="97" y="5"/>
                  </a:lnTo>
                  <a:lnTo>
                    <a:pt x="96" y="4"/>
                  </a:lnTo>
                  <a:lnTo>
                    <a:pt x="95" y="2"/>
                  </a:lnTo>
                  <a:lnTo>
                    <a:pt x="94" y="1"/>
                  </a:lnTo>
                  <a:lnTo>
                    <a:pt x="93" y="0"/>
                  </a:lnTo>
                  <a:lnTo>
                    <a:pt x="91" y="0"/>
                  </a:lnTo>
                  <a:lnTo>
                    <a:pt x="90" y="0"/>
                  </a:lnTo>
                  <a:lnTo>
                    <a:pt x="82" y="0"/>
                  </a:lnTo>
                  <a:lnTo>
                    <a:pt x="76" y="0"/>
                  </a:lnTo>
                  <a:lnTo>
                    <a:pt x="70" y="0"/>
                  </a:lnTo>
                  <a:lnTo>
                    <a:pt x="63" y="0"/>
                  </a:lnTo>
                  <a:lnTo>
                    <a:pt x="60" y="1"/>
                  </a:lnTo>
                  <a:lnTo>
                    <a:pt x="57" y="2"/>
                  </a:lnTo>
                  <a:lnTo>
                    <a:pt x="54" y="4"/>
                  </a:lnTo>
                  <a:lnTo>
                    <a:pt x="50" y="5"/>
                  </a:lnTo>
                  <a:lnTo>
                    <a:pt x="48" y="6"/>
                  </a:lnTo>
                  <a:lnTo>
                    <a:pt x="45" y="8"/>
                  </a:lnTo>
                  <a:lnTo>
                    <a:pt x="41" y="12"/>
                  </a:lnTo>
                  <a:lnTo>
                    <a:pt x="36" y="16"/>
                  </a:lnTo>
                  <a:lnTo>
                    <a:pt x="33" y="19"/>
                  </a:lnTo>
                  <a:lnTo>
                    <a:pt x="31" y="22"/>
                  </a:lnTo>
                  <a:lnTo>
                    <a:pt x="25" y="33"/>
                  </a:lnTo>
                  <a:lnTo>
                    <a:pt x="24" y="37"/>
                  </a:lnTo>
                  <a:lnTo>
                    <a:pt x="23" y="39"/>
                  </a:lnTo>
                  <a:lnTo>
                    <a:pt x="21" y="45"/>
                  </a:lnTo>
                  <a:lnTo>
                    <a:pt x="17" y="58"/>
                  </a:lnTo>
                  <a:lnTo>
                    <a:pt x="10" y="83"/>
                  </a:lnTo>
                  <a:lnTo>
                    <a:pt x="7" y="96"/>
                  </a:lnTo>
                  <a:lnTo>
                    <a:pt x="4" y="109"/>
                  </a:lnTo>
                  <a:lnTo>
                    <a:pt x="1" y="115"/>
                  </a:lnTo>
                  <a:lnTo>
                    <a:pt x="0" y="122"/>
                  </a:lnTo>
                  <a:lnTo>
                    <a:pt x="0" y="125"/>
                  </a:lnTo>
                  <a:lnTo>
                    <a:pt x="0" y="128"/>
                  </a:lnTo>
                  <a:lnTo>
                    <a:pt x="0" y="131"/>
                  </a:lnTo>
                  <a:lnTo>
                    <a:pt x="1" y="134"/>
                  </a:lnTo>
                  <a:lnTo>
                    <a:pt x="1" y="138"/>
                  </a:lnTo>
                  <a:lnTo>
                    <a:pt x="3" y="141"/>
                  </a:lnTo>
                  <a:lnTo>
                    <a:pt x="4" y="144"/>
                  </a:lnTo>
                  <a:lnTo>
                    <a:pt x="6" y="146"/>
                  </a:lnTo>
                  <a:lnTo>
                    <a:pt x="7" y="149"/>
                  </a:lnTo>
                  <a:lnTo>
                    <a:pt x="9" y="152"/>
                  </a:lnTo>
                  <a:lnTo>
                    <a:pt x="12" y="154"/>
                  </a:lnTo>
                  <a:lnTo>
                    <a:pt x="14" y="156"/>
                  </a:lnTo>
                  <a:lnTo>
                    <a:pt x="17" y="157"/>
                  </a:lnTo>
                  <a:lnTo>
                    <a:pt x="21" y="157"/>
                  </a:lnTo>
                  <a:lnTo>
                    <a:pt x="24" y="158"/>
                  </a:lnTo>
                  <a:lnTo>
                    <a:pt x="27" y="158"/>
                  </a:lnTo>
                  <a:lnTo>
                    <a:pt x="33" y="157"/>
                  </a:lnTo>
                  <a:lnTo>
                    <a:pt x="41" y="158"/>
                  </a:lnTo>
                  <a:lnTo>
                    <a:pt x="44" y="158"/>
                  </a:lnTo>
                  <a:lnTo>
                    <a:pt x="47" y="157"/>
                  </a:lnTo>
                  <a:lnTo>
                    <a:pt x="50" y="156"/>
                  </a:lnTo>
                  <a:lnTo>
                    <a:pt x="53" y="155"/>
                  </a:lnTo>
                  <a:lnTo>
                    <a:pt x="56" y="153"/>
                  </a:lnTo>
                  <a:lnTo>
                    <a:pt x="58" y="150"/>
                  </a:lnTo>
                  <a:lnTo>
                    <a:pt x="60" y="148"/>
                  </a:lnTo>
                  <a:lnTo>
                    <a:pt x="62" y="146"/>
                  </a:lnTo>
                  <a:lnTo>
                    <a:pt x="64" y="143"/>
                  </a:lnTo>
                  <a:lnTo>
                    <a:pt x="66" y="141"/>
                  </a:lnTo>
                  <a:lnTo>
                    <a:pt x="68" y="138"/>
                  </a:lnTo>
                  <a:lnTo>
                    <a:pt x="70" y="134"/>
                  </a:lnTo>
                  <a:lnTo>
                    <a:pt x="72" y="128"/>
                  </a:lnTo>
                  <a:lnTo>
                    <a:pt x="74" y="123"/>
                  </a:lnTo>
                  <a:lnTo>
                    <a:pt x="77" y="110"/>
                  </a:lnTo>
                  <a:lnTo>
                    <a:pt x="79" y="97"/>
                  </a:lnTo>
                  <a:lnTo>
                    <a:pt x="87" y="72"/>
                  </a:lnTo>
                  <a:lnTo>
                    <a:pt x="93" y="46"/>
                  </a:lnTo>
                  <a:lnTo>
                    <a:pt x="97" y="33"/>
                  </a:lnTo>
                  <a:lnTo>
                    <a:pt x="99" y="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77" name="Line 130"/>
            <p:cNvSpPr>
              <a:spLocks noChangeShapeType="1"/>
            </p:cNvSpPr>
            <p:nvPr/>
          </p:nvSpPr>
          <p:spPr bwMode="auto">
            <a:xfrm>
              <a:off x="324" y="1767"/>
              <a:ext cx="9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78" name="Line 131"/>
            <p:cNvSpPr>
              <a:spLocks noChangeShapeType="1"/>
            </p:cNvSpPr>
            <p:nvPr/>
          </p:nvSpPr>
          <p:spPr bwMode="auto">
            <a:xfrm flipV="1">
              <a:off x="1859" y="420"/>
              <a:ext cx="0" cy="8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79" name="Freeform 132"/>
            <p:cNvSpPr>
              <a:spLocks/>
            </p:cNvSpPr>
            <p:nvPr/>
          </p:nvSpPr>
          <p:spPr bwMode="auto">
            <a:xfrm>
              <a:off x="2892" y="2705"/>
              <a:ext cx="77" cy="73"/>
            </a:xfrm>
            <a:custGeom>
              <a:avLst/>
              <a:gdLst>
                <a:gd name="T0" fmla="*/ 0 w 124"/>
                <a:gd name="T1" fmla="*/ 0 h 118"/>
                <a:gd name="T2" fmla="*/ 7 w 124"/>
                <a:gd name="T3" fmla="*/ 28 h 118"/>
                <a:gd name="T4" fmla="*/ 30 w 124"/>
                <a:gd name="T5" fmla="*/ 0 h 118"/>
                <a:gd name="T6" fmla="*/ 0 60000 65536"/>
                <a:gd name="T7" fmla="*/ 0 60000 65536"/>
                <a:gd name="T8" fmla="*/ 0 60000 65536"/>
              </a:gdLst>
              <a:ahLst/>
              <a:cxnLst>
                <a:cxn ang="T6">
                  <a:pos x="T0" y="T1"/>
                </a:cxn>
                <a:cxn ang="T7">
                  <a:pos x="T2" y="T3"/>
                </a:cxn>
                <a:cxn ang="T8">
                  <a:pos x="T4" y="T5"/>
                </a:cxn>
              </a:cxnLst>
              <a:rect l="0" t="0" r="r" b="b"/>
              <a:pathLst>
                <a:path w="124" h="118">
                  <a:moveTo>
                    <a:pt x="0" y="0"/>
                  </a:moveTo>
                  <a:lnTo>
                    <a:pt x="31" y="118"/>
                  </a:lnTo>
                  <a:lnTo>
                    <a:pt x="1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80" name="Line 133"/>
            <p:cNvSpPr>
              <a:spLocks noChangeShapeType="1"/>
            </p:cNvSpPr>
            <p:nvPr/>
          </p:nvSpPr>
          <p:spPr bwMode="auto">
            <a:xfrm flipH="1">
              <a:off x="2892" y="2778"/>
              <a:ext cx="21"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1" name="Line 134"/>
            <p:cNvSpPr>
              <a:spLocks noChangeShapeType="1"/>
            </p:cNvSpPr>
            <p:nvPr/>
          </p:nvSpPr>
          <p:spPr bwMode="auto">
            <a:xfrm flipH="1">
              <a:off x="1121" y="1124"/>
              <a:ext cx="861" cy="80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2" name="Line 135"/>
            <p:cNvSpPr>
              <a:spLocks noChangeShapeType="1"/>
            </p:cNvSpPr>
            <p:nvPr/>
          </p:nvSpPr>
          <p:spPr bwMode="auto">
            <a:xfrm flipV="1">
              <a:off x="1121" y="1719"/>
              <a:ext cx="1187" cy="21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3" name="Line 136"/>
            <p:cNvSpPr>
              <a:spLocks noChangeShapeType="1"/>
            </p:cNvSpPr>
            <p:nvPr/>
          </p:nvSpPr>
          <p:spPr bwMode="auto">
            <a:xfrm flipH="1" flipV="1">
              <a:off x="1982" y="1124"/>
              <a:ext cx="326" cy="59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4" name="Line 137"/>
            <p:cNvSpPr>
              <a:spLocks noChangeShapeType="1"/>
            </p:cNvSpPr>
            <p:nvPr/>
          </p:nvSpPr>
          <p:spPr bwMode="auto">
            <a:xfrm flipH="1">
              <a:off x="550" y="553"/>
              <a:ext cx="862" cy="80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5" name="Line 138"/>
            <p:cNvSpPr>
              <a:spLocks noChangeShapeType="1"/>
            </p:cNvSpPr>
            <p:nvPr/>
          </p:nvSpPr>
          <p:spPr bwMode="auto">
            <a:xfrm flipV="1">
              <a:off x="550" y="1145"/>
              <a:ext cx="1189" cy="21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6" name="Line 139"/>
            <p:cNvSpPr>
              <a:spLocks noChangeShapeType="1"/>
            </p:cNvSpPr>
            <p:nvPr/>
          </p:nvSpPr>
          <p:spPr bwMode="auto">
            <a:xfrm flipH="1" flipV="1">
              <a:off x="1412" y="553"/>
              <a:ext cx="327" cy="59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7" name="Line 140"/>
            <p:cNvSpPr>
              <a:spLocks noChangeShapeType="1"/>
            </p:cNvSpPr>
            <p:nvPr/>
          </p:nvSpPr>
          <p:spPr bwMode="auto">
            <a:xfrm flipH="1" flipV="1">
              <a:off x="550" y="1360"/>
              <a:ext cx="571" cy="5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8" name="Line 141"/>
            <p:cNvSpPr>
              <a:spLocks noChangeShapeType="1"/>
            </p:cNvSpPr>
            <p:nvPr/>
          </p:nvSpPr>
          <p:spPr bwMode="auto">
            <a:xfrm flipH="1" flipV="1">
              <a:off x="1412" y="553"/>
              <a:ext cx="570" cy="57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89" name="Line 142"/>
            <p:cNvSpPr>
              <a:spLocks noChangeShapeType="1"/>
            </p:cNvSpPr>
            <p:nvPr/>
          </p:nvSpPr>
          <p:spPr bwMode="auto">
            <a:xfrm flipH="1" flipV="1">
              <a:off x="1739" y="1145"/>
              <a:ext cx="106" cy="1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0" name="Line 143"/>
            <p:cNvSpPr>
              <a:spLocks noChangeShapeType="1"/>
            </p:cNvSpPr>
            <p:nvPr/>
          </p:nvSpPr>
          <p:spPr bwMode="auto">
            <a:xfrm flipV="1">
              <a:off x="2308" y="1719"/>
              <a:ext cx="0" cy="6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1" name="Line 144"/>
            <p:cNvSpPr>
              <a:spLocks noChangeShapeType="1"/>
            </p:cNvSpPr>
            <p:nvPr/>
          </p:nvSpPr>
          <p:spPr bwMode="auto">
            <a:xfrm flipH="1">
              <a:off x="1121" y="2337"/>
              <a:ext cx="118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2" name="Line 145"/>
            <p:cNvSpPr>
              <a:spLocks noChangeShapeType="1"/>
            </p:cNvSpPr>
            <p:nvPr/>
          </p:nvSpPr>
          <p:spPr bwMode="auto">
            <a:xfrm flipV="1">
              <a:off x="1121" y="1929"/>
              <a:ext cx="0" cy="40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3" name="Line 146"/>
            <p:cNvSpPr>
              <a:spLocks noChangeShapeType="1"/>
            </p:cNvSpPr>
            <p:nvPr/>
          </p:nvSpPr>
          <p:spPr bwMode="auto">
            <a:xfrm>
              <a:off x="1982" y="1124"/>
              <a:ext cx="0" cy="6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4" name="Line 147"/>
            <p:cNvSpPr>
              <a:spLocks noChangeShapeType="1"/>
            </p:cNvSpPr>
            <p:nvPr/>
          </p:nvSpPr>
          <p:spPr bwMode="auto">
            <a:xfrm>
              <a:off x="1982" y="1124"/>
              <a:ext cx="4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5" name="Line 148"/>
            <p:cNvSpPr>
              <a:spLocks noChangeShapeType="1"/>
            </p:cNvSpPr>
            <p:nvPr/>
          </p:nvSpPr>
          <p:spPr bwMode="auto">
            <a:xfrm>
              <a:off x="2429" y="1124"/>
              <a:ext cx="0" cy="80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6" name="Line 149"/>
            <p:cNvSpPr>
              <a:spLocks noChangeShapeType="1"/>
            </p:cNvSpPr>
            <p:nvPr/>
          </p:nvSpPr>
          <p:spPr bwMode="auto">
            <a:xfrm flipH="1">
              <a:off x="1121" y="1929"/>
              <a:ext cx="13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7" name="Line 150"/>
            <p:cNvSpPr>
              <a:spLocks noChangeShapeType="1"/>
            </p:cNvSpPr>
            <p:nvPr/>
          </p:nvSpPr>
          <p:spPr bwMode="auto">
            <a:xfrm>
              <a:off x="2308" y="1719"/>
              <a:ext cx="1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98" name="Line 151"/>
            <p:cNvSpPr>
              <a:spLocks noChangeShapeType="1"/>
            </p:cNvSpPr>
            <p:nvPr/>
          </p:nvSpPr>
          <p:spPr bwMode="auto">
            <a:xfrm>
              <a:off x="1982" y="1775"/>
              <a:ext cx="0" cy="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08376" name="Group 152"/>
          <p:cNvGrpSpPr>
            <a:grpSpLocks/>
          </p:cNvGrpSpPr>
          <p:nvPr/>
        </p:nvGrpSpPr>
        <p:grpSpPr bwMode="auto">
          <a:xfrm>
            <a:off x="4926013" y="962025"/>
            <a:ext cx="3967162" cy="3867150"/>
            <a:chOff x="3103" y="360"/>
            <a:chExt cx="2499" cy="2436"/>
          </a:xfrm>
        </p:grpSpPr>
        <p:sp>
          <p:nvSpPr>
            <p:cNvPr id="62470" name="Line 153"/>
            <p:cNvSpPr>
              <a:spLocks noChangeShapeType="1"/>
            </p:cNvSpPr>
            <p:nvPr/>
          </p:nvSpPr>
          <p:spPr bwMode="auto">
            <a:xfrm>
              <a:off x="3128" y="1689"/>
              <a:ext cx="247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71" name="Line 154"/>
            <p:cNvSpPr>
              <a:spLocks noChangeShapeType="1"/>
            </p:cNvSpPr>
            <p:nvPr/>
          </p:nvSpPr>
          <p:spPr bwMode="auto">
            <a:xfrm flipV="1">
              <a:off x="4547" y="360"/>
              <a:ext cx="0" cy="13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72" name="Line 155"/>
            <p:cNvSpPr>
              <a:spLocks noChangeShapeType="1"/>
            </p:cNvSpPr>
            <p:nvPr/>
          </p:nvSpPr>
          <p:spPr bwMode="auto">
            <a:xfrm>
              <a:off x="4547" y="1689"/>
              <a:ext cx="0" cy="11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73" name="Line 156"/>
            <p:cNvSpPr>
              <a:spLocks noChangeShapeType="1"/>
            </p:cNvSpPr>
            <p:nvPr/>
          </p:nvSpPr>
          <p:spPr bwMode="auto">
            <a:xfrm>
              <a:off x="4547" y="1689"/>
              <a:ext cx="1029" cy="10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74" name="Freeform 157"/>
            <p:cNvSpPr>
              <a:spLocks/>
            </p:cNvSpPr>
            <p:nvPr/>
          </p:nvSpPr>
          <p:spPr bwMode="auto">
            <a:xfrm>
              <a:off x="5400" y="377"/>
              <a:ext cx="65" cy="142"/>
            </a:xfrm>
            <a:custGeom>
              <a:avLst/>
              <a:gdLst>
                <a:gd name="T0" fmla="*/ 15 w 105"/>
                <a:gd name="T1" fmla="*/ 0 h 235"/>
                <a:gd name="T2" fmla="*/ 0 w 105"/>
                <a:gd name="T3" fmla="*/ 52 h 235"/>
                <a:gd name="T4" fmla="*/ 10 w 105"/>
                <a:gd name="T5" fmla="*/ 52 h 235"/>
                <a:gd name="T6" fmla="*/ 11 w 105"/>
                <a:gd name="T7" fmla="*/ 52 h 235"/>
                <a:gd name="T8" fmla="*/ 12 w 105"/>
                <a:gd name="T9" fmla="*/ 51 h 235"/>
                <a:gd name="T10" fmla="*/ 12 w 105"/>
                <a:gd name="T11" fmla="*/ 51 h 235"/>
                <a:gd name="T12" fmla="*/ 14 w 105"/>
                <a:gd name="T13" fmla="*/ 50 h 235"/>
                <a:gd name="T14" fmla="*/ 15 w 105"/>
                <a:gd name="T15" fmla="*/ 50 h 235"/>
                <a:gd name="T16" fmla="*/ 15 w 105"/>
                <a:gd name="T17" fmla="*/ 49 h 235"/>
                <a:gd name="T18" fmla="*/ 17 w 105"/>
                <a:gd name="T19" fmla="*/ 48 h 235"/>
                <a:gd name="T20" fmla="*/ 18 w 105"/>
                <a:gd name="T21" fmla="*/ 47 h 235"/>
                <a:gd name="T22" fmla="*/ 19 w 105"/>
                <a:gd name="T23" fmla="*/ 45 h 235"/>
                <a:gd name="T24" fmla="*/ 19 w 105"/>
                <a:gd name="T25" fmla="*/ 44 h 235"/>
                <a:gd name="T26" fmla="*/ 20 w 105"/>
                <a:gd name="T27" fmla="*/ 43 h 235"/>
                <a:gd name="T28" fmla="*/ 20 w 105"/>
                <a:gd name="T29" fmla="*/ 42 h 235"/>
                <a:gd name="T30" fmla="*/ 25 w 105"/>
                <a:gd name="T31" fmla="*/ 27 h 235"/>
                <a:gd name="T32" fmla="*/ 25 w 105"/>
                <a:gd name="T33" fmla="*/ 26 h 235"/>
                <a:gd name="T34" fmla="*/ 25 w 105"/>
                <a:gd name="T35" fmla="*/ 25 h 235"/>
                <a:gd name="T36" fmla="*/ 25 w 105"/>
                <a:gd name="T37" fmla="*/ 24 h 235"/>
                <a:gd name="T38" fmla="*/ 25 w 105"/>
                <a:gd name="T39" fmla="*/ 22 h 235"/>
                <a:gd name="T40" fmla="*/ 25 w 105"/>
                <a:gd name="T41" fmla="*/ 21 h 235"/>
                <a:gd name="T42" fmla="*/ 24 w 105"/>
                <a:gd name="T43" fmla="*/ 20 h 235"/>
                <a:gd name="T44" fmla="*/ 24 w 105"/>
                <a:gd name="T45" fmla="*/ 19 h 235"/>
                <a:gd name="T46" fmla="*/ 24 w 105"/>
                <a:gd name="T47" fmla="*/ 19 h 235"/>
                <a:gd name="T48" fmla="*/ 23 w 105"/>
                <a:gd name="T49" fmla="*/ 18 h 235"/>
                <a:gd name="T50" fmla="*/ 22 w 105"/>
                <a:gd name="T51" fmla="*/ 18 h 235"/>
                <a:gd name="T52" fmla="*/ 20 w 105"/>
                <a:gd name="T53" fmla="*/ 18 h 235"/>
                <a:gd name="T54" fmla="*/ 20 w 105"/>
                <a:gd name="T55" fmla="*/ 18 h 235"/>
                <a:gd name="T56" fmla="*/ 11 w 105"/>
                <a:gd name="T57" fmla="*/ 18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 h="235">
                  <a:moveTo>
                    <a:pt x="63" y="0"/>
                  </a:moveTo>
                  <a:lnTo>
                    <a:pt x="0" y="235"/>
                  </a:lnTo>
                  <a:lnTo>
                    <a:pt x="42" y="235"/>
                  </a:lnTo>
                  <a:lnTo>
                    <a:pt x="46" y="235"/>
                  </a:lnTo>
                  <a:lnTo>
                    <a:pt x="50" y="233"/>
                  </a:lnTo>
                  <a:lnTo>
                    <a:pt x="54" y="232"/>
                  </a:lnTo>
                  <a:lnTo>
                    <a:pt x="59" y="229"/>
                  </a:lnTo>
                  <a:lnTo>
                    <a:pt x="64" y="225"/>
                  </a:lnTo>
                  <a:lnTo>
                    <a:pt x="67" y="221"/>
                  </a:lnTo>
                  <a:lnTo>
                    <a:pt x="71" y="217"/>
                  </a:lnTo>
                  <a:lnTo>
                    <a:pt x="76" y="212"/>
                  </a:lnTo>
                  <a:lnTo>
                    <a:pt x="79" y="206"/>
                  </a:lnTo>
                  <a:lnTo>
                    <a:pt x="81" y="201"/>
                  </a:lnTo>
                  <a:lnTo>
                    <a:pt x="84" y="196"/>
                  </a:lnTo>
                  <a:lnTo>
                    <a:pt x="85" y="189"/>
                  </a:lnTo>
                  <a:lnTo>
                    <a:pt x="103" y="124"/>
                  </a:lnTo>
                  <a:lnTo>
                    <a:pt x="104" y="118"/>
                  </a:lnTo>
                  <a:lnTo>
                    <a:pt x="105" y="113"/>
                  </a:lnTo>
                  <a:lnTo>
                    <a:pt x="105" y="106"/>
                  </a:lnTo>
                  <a:lnTo>
                    <a:pt x="105" y="101"/>
                  </a:lnTo>
                  <a:lnTo>
                    <a:pt x="104" y="96"/>
                  </a:lnTo>
                  <a:lnTo>
                    <a:pt x="102" y="91"/>
                  </a:lnTo>
                  <a:lnTo>
                    <a:pt x="100" y="88"/>
                  </a:lnTo>
                  <a:lnTo>
                    <a:pt x="98" y="84"/>
                  </a:lnTo>
                  <a:lnTo>
                    <a:pt x="95" y="82"/>
                  </a:lnTo>
                  <a:lnTo>
                    <a:pt x="92" y="80"/>
                  </a:lnTo>
                  <a:lnTo>
                    <a:pt x="87" y="79"/>
                  </a:lnTo>
                  <a:lnTo>
                    <a:pt x="83" y="79"/>
                  </a:lnTo>
                  <a:lnTo>
                    <a:pt x="43"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75" name="Line 158"/>
            <p:cNvSpPr>
              <a:spLocks noChangeShapeType="1"/>
            </p:cNvSpPr>
            <p:nvPr/>
          </p:nvSpPr>
          <p:spPr bwMode="auto">
            <a:xfrm flipH="1">
              <a:off x="5486" y="377"/>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76" name="Line 159"/>
            <p:cNvSpPr>
              <a:spLocks noChangeShapeType="1"/>
            </p:cNvSpPr>
            <p:nvPr/>
          </p:nvSpPr>
          <p:spPr bwMode="auto">
            <a:xfrm flipH="1">
              <a:off x="5516" y="377"/>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77" name="Freeform 160"/>
            <p:cNvSpPr>
              <a:spLocks/>
            </p:cNvSpPr>
            <p:nvPr/>
          </p:nvSpPr>
          <p:spPr bwMode="auto">
            <a:xfrm>
              <a:off x="5431" y="1227"/>
              <a:ext cx="64" cy="93"/>
            </a:xfrm>
            <a:custGeom>
              <a:avLst/>
              <a:gdLst>
                <a:gd name="T0" fmla="*/ 26 w 100"/>
                <a:gd name="T1" fmla="*/ 4 h 158"/>
                <a:gd name="T2" fmla="*/ 26 w 100"/>
                <a:gd name="T3" fmla="*/ 2 h 158"/>
                <a:gd name="T4" fmla="*/ 26 w 100"/>
                <a:gd name="T5" fmla="*/ 1 h 158"/>
                <a:gd name="T6" fmla="*/ 25 w 100"/>
                <a:gd name="T7" fmla="*/ 1 h 158"/>
                <a:gd name="T8" fmla="*/ 24 w 100"/>
                <a:gd name="T9" fmla="*/ 0 h 158"/>
                <a:gd name="T10" fmla="*/ 24 w 100"/>
                <a:gd name="T11" fmla="*/ 0 h 158"/>
                <a:gd name="T12" fmla="*/ 20 w 100"/>
                <a:gd name="T13" fmla="*/ 0 h 158"/>
                <a:gd name="T14" fmla="*/ 17 w 100"/>
                <a:gd name="T15" fmla="*/ 0 h 158"/>
                <a:gd name="T16" fmla="*/ 15 w 100"/>
                <a:gd name="T17" fmla="*/ 1 h 158"/>
                <a:gd name="T18" fmla="*/ 13 w 100"/>
                <a:gd name="T19" fmla="*/ 1 h 158"/>
                <a:gd name="T20" fmla="*/ 12 w 100"/>
                <a:gd name="T21" fmla="*/ 2 h 158"/>
                <a:gd name="T22" fmla="*/ 9 w 100"/>
                <a:gd name="T23" fmla="*/ 3 h 158"/>
                <a:gd name="T24" fmla="*/ 8 w 100"/>
                <a:gd name="T25" fmla="*/ 4 h 158"/>
                <a:gd name="T26" fmla="*/ 6 w 100"/>
                <a:gd name="T27" fmla="*/ 7 h 158"/>
                <a:gd name="T28" fmla="*/ 5 w 100"/>
                <a:gd name="T29" fmla="*/ 9 h 158"/>
                <a:gd name="T30" fmla="*/ 3 w 100"/>
                <a:gd name="T31" fmla="*/ 17 h 158"/>
                <a:gd name="T32" fmla="*/ 1 w 100"/>
                <a:gd name="T33" fmla="*/ 22 h 158"/>
                <a:gd name="T34" fmla="*/ 0 w 100"/>
                <a:gd name="T35" fmla="*/ 25 h 158"/>
                <a:gd name="T36" fmla="*/ 0 w 100"/>
                <a:gd name="T37" fmla="*/ 26 h 158"/>
                <a:gd name="T38" fmla="*/ 0 w 100"/>
                <a:gd name="T39" fmla="*/ 28 h 158"/>
                <a:gd name="T40" fmla="*/ 1 w 100"/>
                <a:gd name="T41" fmla="*/ 29 h 158"/>
                <a:gd name="T42" fmla="*/ 1 w 100"/>
                <a:gd name="T43" fmla="*/ 30 h 158"/>
                <a:gd name="T44" fmla="*/ 3 w 100"/>
                <a:gd name="T45" fmla="*/ 31 h 158"/>
                <a:gd name="T46" fmla="*/ 4 w 100"/>
                <a:gd name="T47" fmla="*/ 32 h 158"/>
                <a:gd name="T48" fmla="*/ 5 w 100"/>
                <a:gd name="T49" fmla="*/ 32 h 158"/>
                <a:gd name="T50" fmla="*/ 7 w 100"/>
                <a:gd name="T51" fmla="*/ 32 h 158"/>
                <a:gd name="T52" fmla="*/ 11 w 100"/>
                <a:gd name="T53" fmla="*/ 32 h 158"/>
                <a:gd name="T54" fmla="*/ 12 w 100"/>
                <a:gd name="T55" fmla="*/ 32 h 158"/>
                <a:gd name="T56" fmla="*/ 13 w 100"/>
                <a:gd name="T57" fmla="*/ 32 h 158"/>
                <a:gd name="T58" fmla="*/ 15 w 100"/>
                <a:gd name="T59" fmla="*/ 31 h 158"/>
                <a:gd name="T60" fmla="*/ 17 w 100"/>
                <a:gd name="T61" fmla="*/ 30 h 158"/>
                <a:gd name="T62" fmla="*/ 17 w 100"/>
                <a:gd name="T63" fmla="*/ 29 h 158"/>
                <a:gd name="T64" fmla="*/ 18 w 100"/>
                <a:gd name="T65" fmla="*/ 28 h 158"/>
                <a:gd name="T66" fmla="*/ 19 w 100"/>
                <a:gd name="T67" fmla="*/ 25 h 158"/>
                <a:gd name="T68" fmla="*/ 21 w 100"/>
                <a:gd name="T69" fmla="*/ 20 h 158"/>
                <a:gd name="T70" fmla="*/ 24 w 100"/>
                <a:gd name="T71" fmla="*/ 9 h 158"/>
                <a:gd name="T72" fmla="*/ 26 w 100"/>
                <a:gd name="T73" fmla="*/ 4 h 1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158">
                  <a:moveTo>
                    <a:pt x="99" y="20"/>
                  </a:moveTo>
                  <a:lnTo>
                    <a:pt x="100" y="18"/>
                  </a:lnTo>
                  <a:lnTo>
                    <a:pt x="100" y="14"/>
                  </a:lnTo>
                  <a:lnTo>
                    <a:pt x="99" y="11"/>
                  </a:lnTo>
                  <a:lnTo>
                    <a:pt x="98" y="8"/>
                  </a:lnTo>
                  <a:lnTo>
                    <a:pt x="97" y="4"/>
                  </a:lnTo>
                  <a:lnTo>
                    <a:pt x="96" y="3"/>
                  </a:lnTo>
                  <a:lnTo>
                    <a:pt x="95" y="2"/>
                  </a:lnTo>
                  <a:lnTo>
                    <a:pt x="94" y="1"/>
                  </a:lnTo>
                  <a:lnTo>
                    <a:pt x="93" y="0"/>
                  </a:lnTo>
                  <a:lnTo>
                    <a:pt x="91" y="0"/>
                  </a:lnTo>
                  <a:lnTo>
                    <a:pt x="90" y="0"/>
                  </a:lnTo>
                  <a:lnTo>
                    <a:pt x="82" y="0"/>
                  </a:lnTo>
                  <a:lnTo>
                    <a:pt x="76" y="0"/>
                  </a:lnTo>
                  <a:lnTo>
                    <a:pt x="69" y="0"/>
                  </a:lnTo>
                  <a:lnTo>
                    <a:pt x="63" y="0"/>
                  </a:lnTo>
                  <a:lnTo>
                    <a:pt x="60" y="1"/>
                  </a:lnTo>
                  <a:lnTo>
                    <a:pt x="57" y="2"/>
                  </a:lnTo>
                  <a:lnTo>
                    <a:pt x="53" y="2"/>
                  </a:lnTo>
                  <a:lnTo>
                    <a:pt x="50" y="4"/>
                  </a:lnTo>
                  <a:lnTo>
                    <a:pt x="47" y="6"/>
                  </a:lnTo>
                  <a:lnTo>
                    <a:pt x="45" y="8"/>
                  </a:lnTo>
                  <a:lnTo>
                    <a:pt x="40" y="12"/>
                  </a:lnTo>
                  <a:lnTo>
                    <a:pt x="35" y="16"/>
                  </a:lnTo>
                  <a:lnTo>
                    <a:pt x="33" y="19"/>
                  </a:lnTo>
                  <a:lnTo>
                    <a:pt x="31" y="21"/>
                  </a:lnTo>
                  <a:lnTo>
                    <a:pt x="25" y="33"/>
                  </a:lnTo>
                  <a:lnTo>
                    <a:pt x="24" y="36"/>
                  </a:lnTo>
                  <a:lnTo>
                    <a:pt x="23" y="39"/>
                  </a:lnTo>
                  <a:lnTo>
                    <a:pt x="20" y="45"/>
                  </a:lnTo>
                  <a:lnTo>
                    <a:pt x="17" y="58"/>
                  </a:lnTo>
                  <a:lnTo>
                    <a:pt x="10" y="83"/>
                  </a:lnTo>
                  <a:lnTo>
                    <a:pt x="7" y="96"/>
                  </a:lnTo>
                  <a:lnTo>
                    <a:pt x="3" y="109"/>
                  </a:lnTo>
                  <a:lnTo>
                    <a:pt x="1" y="115"/>
                  </a:lnTo>
                  <a:lnTo>
                    <a:pt x="0" y="122"/>
                  </a:lnTo>
                  <a:lnTo>
                    <a:pt x="0" y="125"/>
                  </a:lnTo>
                  <a:lnTo>
                    <a:pt x="0" y="128"/>
                  </a:lnTo>
                  <a:lnTo>
                    <a:pt x="0" y="131"/>
                  </a:lnTo>
                  <a:lnTo>
                    <a:pt x="0" y="134"/>
                  </a:lnTo>
                  <a:lnTo>
                    <a:pt x="1" y="138"/>
                  </a:lnTo>
                  <a:lnTo>
                    <a:pt x="2" y="141"/>
                  </a:lnTo>
                  <a:lnTo>
                    <a:pt x="3" y="144"/>
                  </a:lnTo>
                  <a:lnTo>
                    <a:pt x="4" y="146"/>
                  </a:lnTo>
                  <a:lnTo>
                    <a:pt x="7" y="149"/>
                  </a:lnTo>
                  <a:lnTo>
                    <a:pt x="9" y="151"/>
                  </a:lnTo>
                  <a:lnTo>
                    <a:pt x="11" y="154"/>
                  </a:lnTo>
                  <a:lnTo>
                    <a:pt x="14" y="156"/>
                  </a:lnTo>
                  <a:lnTo>
                    <a:pt x="17" y="157"/>
                  </a:lnTo>
                  <a:lnTo>
                    <a:pt x="20" y="157"/>
                  </a:lnTo>
                  <a:lnTo>
                    <a:pt x="24" y="157"/>
                  </a:lnTo>
                  <a:lnTo>
                    <a:pt x="27" y="157"/>
                  </a:lnTo>
                  <a:lnTo>
                    <a:pt x="33" y="157"/>
                  </a:lnTo>
                  <a:lnTo>
                    <a:pt x="40" y="158"/>
                  </a:lnTo>
                  <a:lnTo>
                    <a:pt x="44" y="158"/>
                  </a:lnTo>
                  <a:lnTo>
                    <a:pt x="47" y="157"/>
                  </a:lnTo>
                  <a:lnTo>
                    <a:pt x="49" y="156"/>
                  </a:lnTo>
                  <a:lnTo>
                    <a:pt x="52" y="155"/>
                  </a:lnTo>
                  <a:lnTo>
                    <a:pt x="56" y="152"/>
                  </a:lnTo>
                  <a:lnTo>
                    <a:pt x="58" y="150"/>
                  </a:lnTo>
                  <a:lnTo>
                    <a:pt x="60" y="148"/>
                  </a:lnTo>
                  <a:lnTo>
                    <a:pt x="62" y="146"/>
                  </a:lnTo>
                  <a:lnTo>
                    <a:pt x="64" y="143"/>
                  </a:lnTo>
                  <a:lnTo>
                    <a:pt x="66" y="141"/>
                  </a:lnTo>
                  <a:lnTo>
                    <a:pt x="67" y="138"/>
                  </a:lnTo>
                  <a:lnTo>
                    <a:pt x="69" y="134"/>
                  </a:lnTo>
                  <a:lnTo>
                    <a:pt x="72" y="128"/>
                  </a:lnTo>
                  <a:lnTo>
                    <a:pt x="74" y="122"/>
                  </a:lnTo>
                  <a:lnTo>
                    <a:pt x="76" y="110"/>
                  </a:lnTo>
                  <a:lnTo>
                    <a:pt x="79" y="97"/>
                  </a:lnTo>
                  <a:lnTo>
                    <a:pt x="85" y="72"/>
                  </a:lnTo>
                  <a:lnTo>
                    <a:pt x="93" y="46"/>
                  </a:lnTo>
                  <a:lnTo>
                    <a:pt x="96" y="33"/>
                  </a:lnTo>
                  <a:lnTo>
                    <a:pt x="99"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78" name="Freeform 161"/>
            <p:cNvSpPr>
              <a:spLocks/>
            </p:cNvSpPr>
            <p:nvPr/>
          </p:nvSpPr>
          <p:spPr bwMode="auto">
            <a:xfrm>
              <a:off x="5478" y="1303"/>
              <a:ext cx="4" cy="17"/>
            </a:xfrm>
            <a:custGeom>
              <a:avLst/>
              <a:gdLst>
                <a:gd name="T0" fmla="*/ 0 w 9"/>
                <a:gd name="T1" fmla="*/ 0 h 32"/>
                <a:gd name="T2" fmla="*/ 0 w 9"/>
                <a:gd name="T3" fmla="*/ 1 h 32"/>
                <a:gd name="T4" fmla="*/ 0 w 9"/>
                <a:gd name="T5" fmla="*/ 1 h 32"/>
                <a:gd name="T6" fmla="*/ 0 w 9"/>
                <a:gd name="T7" fmla="*/ 2 h 32"/>
                <a:gd name="T8" fmla="*/ 0 w 9"/>
                <a:gd name="T9" fmla="*/ 2 h 32"/>
                <a:gd name="T10" fmla="*/ 0 w 9"/>
                <a:gd name="T11" fmla="*/ 3 h 32"/>
                <a:gd name="T12" fmla="*/ 0 w 9"/>
                <a:gd name="T13" fmla="*/ 3 h 32"/>
                <a:gd name="T14" fmla="*/ 0 w 9"/>
                <a:gd name="T15" fmla="*/ 3 h 32"/>
                <a:gd name="T16" fmla="*/ 0 w 9"/>
                <a:gd name="T17" fmla="*/ 4 h 32"/>
                <a:gd name="T18" fmla="*/ 0 w 9"/>
                <a:gd name="T19" fmla="*/ 4 h 32"/>
                <a:gd name="T20" fmla="*/ 0 w 9"/>
                <a:gd name="T21" fmla="*/ 5 h 32"/>
                <a:gd name="T22" fmla="*/ 1 w 9"/>
                <a:gd name="T23" fmla="*/ 5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2">
                  <a:moveTo>
                    <a:pt x="1" y="0"/>
                  </a:moveTo>
                  <a:lnTo>
                    <a:pt x="0" y="4"/>
                  </a:lnTo>
                  <a:lnTo>
                    <a:pt x="0" y="8"/>
                  </a:lnTo>
                  <a:lnTo>
                    <a:pt x="0" y="13"/>
                  </a:lnTo>
                  <a:lnTo>
                    <a:pt x="0" y="15"/>
                  </a:lnTo>
                  <a:lnTo>
                    <a:pt x="1" y="17"/>
                  </a:lnTo>
                  <a:lnTo>
                    <a:pt x="1" y="19"/>
                  </a:lnTo>
                  <a:lnTo>
                    <a:pt x="2" y="21"/>
                  </a:lnTo>
                  <a:lnTo>
                    <a:pt x="4" y="24"/>
                  </a:lnTo>
                  <a:lnTo>
                    <a:pt x="6" y="29"/>
                  </a:lnTo>
                  <a:lnTo>
                    <a:pt x="7" y="31"/>
                  </a:lnTo>
                  <a:lnTo>
                    <a:pt x="9"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79" name="Line 162"/>
            <p:cNvSpPr>
              <a:spLocks noChangeShapeType="1"/>
            </p:cNvSpPr>
            <p:nvPr/>
          </p:nvSpPr>
          <p:spPr bwMode="auto">
            <a:xfrm flipH="1">
              <a:off x="5564" y="1179"/>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80" name="Line 163"/>
            <p:cNvSpPr>
              <a:spLocks noChangeShapeType="1"/>
            </p:cNvSpPr>
            <p:nvPr/>
          </p:nvSpPr>
          <p:spPr bwMode="auto">
            <a:xfrm flipH="1">
              <a:off x="5533" y="1179"/>
              <a:ext cx="18"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81" name="Line 164"/>
            <p:cNvSpPr>
              <a:spLocks noChangeShapeType="1"/>
            </p:cNvSpPr>
            <p:nvPr/>
          </p:nvSpPr>
          <p:spPr bwMode="auto">
            <a:xfrm flipH="1">
              <a:off x="5461" y="1119"/>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82" name="Freeform 165"/>
            <p:cNvSpPr>
              <a:spLocks/>
            </p:cNvSpPr>
            <p:nvPr/>
          </p:nvSpPr>
          <p:spPr bwMode="auto">
            <a:xfrm>
              <a:off x="5444" y="1090"/>
              <a:ext cx="17" cy="29"/>
            </a:xfrm>
            <a:custGeom>
              <a:avLst/>
              <a:gdLst>
                <a:gd name="T0" fmla="*/ 1 w 23"/>
                <a:gd name="T1" fmla="*/ 0 h 44"/>
                <a:gd name="T2" fmla="*/ 1 w 23"/>
                <a:gd name="T3" fmla="*/ 1 h 44"/>
                <a:gd name="T4" fmla="*/ 1 w 23"/>
                <a:gd name="T5" fmla="*/ 3 h 44"/>
                <a:gd name="T6" fmla="*/ 0 w 23"/>
                <a:gd name="T7" fmla="*/ 5 h 44"/>
                <a:gd name="T8" fmla="*/ 1 w 23"/>
                <a:gd name="T9" fmla="*/ 7 h 44"/>
                <a:gd name="T10" fmla="*/ 1 w 23"/>
                <a:gd name="T11" fmla="*/ 8 h 44"/>
                <a:gd name="T12" fmla="*/ 1 w 23"/>
                <a:gd name="T13" fmla="*/ 9 h 44"/>
                <a:gd name="T14" fmla="*/ 2 w 23"/>
                <a:gd name="T15" fmla="*/ 11 h 44"/>
                <a:gd name="T16" fmla="*/ 4 w 23"/>
                <a:gd name="T17" fmla="*/ 11 h 44"/>
                <a:gd name="T18" fmla="*/ 4 w 23"/>
                <a:gd name="T19" fmla="*/ 12 h 44"/>
                <a:gd name="T20" fmla="*/ 6 w 23"/>
                <a:gd name="T21" fmla="*/ 12 h 44"/>
                <a:gd name="T22" fmla="*/ 7 w 23"/>
                <a:gd name="T23" fmla="*/ 13 h 44"/>
                <a:gd name="T24" fmla="*/ 10 w 23"/>
                <a:gd name="T25" fmla="*/ 13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 h="44">
                  <a:moveTo>
                    <a:pt x="4" y="0"/>
                  </a:moveTo>
                  <a:lnTo>
                    <a:pt x="1" y="5"/>
                  </a:lnTo>
                  <a:lnTo>
                    <a:pt x="1" y="11"/>
                  </a:lnTo>
                  <a:lnTo>
                    <a:pt x="0" y="17"/>
                  </a:lnTo>
                  <a:lnTo>
                    <a:pt x="1" y="22"/>
                  </a:lnTo>
                  <a:lnTo>
                    <a:pt x="3" y="27"/>
                  </a:lnTo>
                  <a:lnTo>
                    <a:pt x="4" y="32"/>
                  </a:lnTo>
                  <a:lnTo>
                    <a:pt x="6" y="36"/>
                  </a:lnTo>
                  <a:lnTo>
                    <a:pt x="9" y="39"/>
                  </a:lnTo>
                  <a:lnTo>
                    <a:pt x="11" y="41"/>
                  </a:lnTo>
                  <a:lnTo>
                    <a:pt x="15" y="43"/>
                  </a:lnTo>
                  <a:lnTo>
                    <a:pt x="19" y="44"/>
                  </a:lnTo>
                  <a:lnTo>
                    <a:pt x="23"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83" name="Line 166"/>
            <p:cNvSpPr>
              <a:spLocks noChangeShapeType="1"/>
            </p:cNvSpPr>
            <p:nvPr/>
          </p:nvSpPr>
          <p:spPr bwMode="auto">
            <a:xfrm flipV="1">
              <a:off x="5448" y="1050"/>
              <a:ext cx="8"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84" name="Freeform 167"/>
            <p:cNvSpPr>
              <a:spLocks/>
            </p:cNvSpPr>
            <p:nvPr/>
          </p:nvSpPr>
          <p:spPr bwMode="auto">
            <a:xfrm>
              <a:off x="5456" y="1021"/>
              <a:ext cx="30" cy="29"/>
            </a:xfrm>
            <a:custGeom>
              <a:avLst/>
              <a:gdLst>
                <a:gd name="T0" fmla="*/ 14 w 44"/>
                <a:gd name="T1" fmla="*/ 0 h 46"/>
                <a:gd name="T2" fmla="*/ 12 w 44"/>
                <a:gd name="T3" fmla="*/ 1 h 46"/>
                <a:gd name="T4" fmla="*/ 11 w 44"/>
                <a:gd name="T5" fmla="*/ 1 h 46"/>
                <a:gd name="T6" fmla="*/ 10 w 44"/>
                <a:gd name="T7" fmla="*/ 1 h 46"/>
                <a:gd name="T8" fmla="*/ 8 w 44"/>
                <a:gd name="T9" fmla="*/ 2 h 46"/>
                <a:gd name="T10" fmla="*/ 7 w 44"/>
                <a:gd name="T11" fmla="*/ 3 h 46"/>
                <a:gd name="T12" fmla="*/ 5 w 44"/>
                <a:gd name="T13" fmla="*/ 4 h 46"/>
                <a:gd name="T14" fmla="*/ 4 w 44"/>
                <a:gd name="T15" fmla="*/ 4 h 46"/>
                <a:gd name="T16" fmla="*/ 3 w 44"/>
                <a:gd name="T17" fmla="*/ 6 h 46"/>
                <a:gd name="T18" fmla="*/ 2 w 44"/>
                <a:gd name="T19" fmla="*/ 7 h 46"/>
                <a:gd name="T20" fmla="*/ 1 w 44"/>
                <a:gd name="T21" fmla="*/ 8 h 46"/>
                <a:gd name="T22" fmla="*/ 1 w 44"/>
                <a:gd name="T23" fmla="*/ 10 h 46"/>
                <a:gd name="T24" fmla="*/ 0 w 44"/>
                <a:gd name="T25" fmla="*/ 11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6">
                  <a:moveTo>
                    <a:pt x="44" y="0"/>
                  </a:moveTo>
                  <a:lnTo>
                    <a:pt x="40" y="1"/>
                  </a:lnTo>
                  <a:lnTo>
                    <a:pt x="35" y="2"/>
                  </a:lnTo>
                  <a:lnTo>
                    <a:pt x="31" y="3"/>
                  </a:lnTo>
                  <a:lnTo>
                    <a:pt x="26" y="6"/>
                  </a:lnTo>
                  <a:lnTo>
                    <a:pt x="22" y="10"/>
                  </a:lnTo>
                  <a:lnTo>
                    <a:pt x="18" y="14"/>
                  </a:lnTo>
                  <a:lnTo>
                    <a:pt x="13" y="18"/>
                  </a:lnTo>
                  <a:lnTo>
                    <a:pt x="10" y="23"/>
                  </a:lnTo>
                  <a:lnTo>
                    <a:pt x="7" y="29"/>
                  </a:lnTo>
                  <a:lnTo>
                    <a:pt x="4" y="34"/>
                  </a:lnTo>
                  <a:lnTo>
                    <a:pt x="2" y="40"/>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85" name="Line 168"/>
            <p:cNvSpPr>
              <a:spLocks noChangeShapeType="1"/>
            </p:cNvSpPr>
            <p:nvPr/>
          </p:nvSpPr>
          <p:spPr bwMode="auto">
            <a:xfrm>
              <a:off x="5486" y="1021"/>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86" name="Line 169"/>
            <p:cNvSpPr>
              <a:spLocks noChangeShapeType="1"/>
            </p:cNvSpPr>
            <p:nvPr/>
          </p:nvSpPr>
          <p:spPr bwMode="auto">
            <a:xfrm flipH="1">
              <a:off x="5524" y="978"/>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87" name="Line 170"/>
            <p:cNvSpPr>
              <a:spLocks noChangeShapeType="1"/>
            </p:cNvSpPr>
            <p:nvPr/>
          </p:nvSpPr>
          <p:spPr bwMode="auto">
            <a:xfrm flipH="1">
              <a:off x="5551" y="978"/>
              <a:ext cx="17"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88" name="Freeform 171"/>
            <p:cNvSpPr>
              <a:spLocks/>
            </p:cNvSpPr>
            <p:nvPr/>
          </p:nvSpPr>
          <p:spPr bwMode="auto">
            <a:xfrm>
              <a:off x="3166" y="2636"/>
              <a:ext cx="9" cy="23"/>
            </a:xfrm>
            <a:custGeom>
              <a:avLst/>
              <a:gdLst>
                <a:gd name="T0" fmla="*/ 1 w 10"/>
                <a:gd name="T1" fmla="*/ 0 h 32"/>
                <a:gd name="T2" fmla="*/ 0 w 10"/>
                <a:gd name="T3" fmla="*/ 2 h 32"/>
                <a:gd name="T4" fmla="*/ 0 w 10"/>
                <a:gd name="T5" fmla="*/ 3 h 32"/>
                <a:gd name="T6" fmla="*/ 0 w 10"/>
                <a:gd name="T7" fmla="*/ 4 h 32"/>
                <a:gd name="T8" fmla="*/ 0 w 10"/>
                <a:gd name="T9" fmla="*/ 6 h 32"/>
                <a:gd name="T10" fmla="*/ 1 w 10"/>
                <a:gd name="T11" fmla="*/ 6 h 32"/>
                <a:gd name="T12" fmla="*/ 2 w 10"/>
                <a:gd name="T13" fmla="*/ 7 h 32"/>
                <a:gd name="T14" fmla="*/ 2 w 10"/>
                <a:gd name="T15" fmla="*/ 9 h 32"/>
                <a:gd name="T16" fmla="*/ 5 w 10"/>
                <a:gd name="T17" fmla="*/ 9 h 32"/>
                <a:gd name="T18" fmla="*/ 5 w 10"/>
                <a:gd name="T19" fmla="*/ 11 h 32"/>
                <a:gd name="T20" fmla="*/ 6 w 10"/>
                <a:gd name="T21" fmla="*/ 12 h 32"/>
                <a:gd name="T22" fmla="*/ 7 w 10"/>
                <a:gd name="T23" fmla="*/ 12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32">
                  <a:moveTo>
                    <a:pt x="1" y="0"/>
                  </a:moveTo>
                  <a:lnTo>
                    <a:pt x="0" y="5"/>
                  </a:lnTo>
                  <a:lnTo>
                    <a:pt x="0" y="9"/>
                  </a:lnTo>
                  <a:lnTo>
                    <a:pt x="0" y="13"/>
                  </a:lnTo>
                  <a:lnTo>
                    <a:pt x="0" y="15"/>
                  </a:lnTo>
                  <a:lnTo>
                    <a:pt x="1" y="17"/>
                  </a:lnTo>
                  <a:lnTo>
                    <a:pt x="2" y="20"/>
                  </a:lnTo>
                  <a:lnTo>
                    <a:pt x="2" y="22"/>
                  </a:lnTo>
                  <a:lnTo>
                    <a:pt x="5" y="25"/>
                  </a:lnTo>
                  <a:lnTo>
                    <a:pt x="8" y="29"/>
                  </a:lnTo>
                  <a:lnTo>
                    <a:pt x="9" y="31"/>
                  </a:lnTo>
                  <a:lnTo>
                    <a:pt x="10"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89" name="Freeform 172"/>
            <p:cNvSpPr>
              <a:spLocks/>
            </p:cNvSpPr>
            <p:nvPr/>
          </p:nvSpPr>
          <p:spPr bwMode="auto">
            <a:xfrm>
              <a:off x="3124" y="2560"/>
              <a:ext cx="59" cy="99"/>
            </a:xfrm>
            <a:custGeom>
              <a:avLst/>
              <a:gdLst>
                <a:gd name="T0" fmla="*/ 21 w 100"/>
                <a:gd name="T1" fmla="*/ 4 h 157"/>
                <a:gd name="T2" fmla="*/ 21 w 100"/>
                <a:gd name="T3" fmla="*/ 3 h 157"/>
                <a:gd name="T4" fmla="*/ 20 w 100"/>
                <a:gd name="T5" fmla="*/ 1 h 157"/>
                <a:gd name="T6" fmla="*/ 20 w 100"/>
                <a:gd name="T7" fmla="*/ 1 h 157"/>
                <a:gd name="T8" fmla="*/ 19 w 100"/>
                <a:gd name="T9" fmla="*/ 0 h 157"/>
                <a:gd name="T10" fmla="*/ 18 w 100"/>
                <a:gd name="T11" fmla="*/ 0 h 157"/>
                <a:gd name="T12" fmla="*/ 15 w 100"/>
                <a:gd name="T13" fmla="*/ 0 h 157"/>
                <a:gd name="T14" fmla="*/ 13 w 100"/>
                <a:gd name="T15" fmla="*/ 0 h 157"/>
                <a:gd name="T16" fmla="*/ 11 w 100"/>
                <a:gd name="T17" fmla="*/ 1 h 157"/>
                <a:gd name="T18" fmla="*/ 11 w 100"/>
                <a:gd name="T19" fmla="*/ 1 h 157"/>
                <a:gd name="T20" fmla="*/ 9 w 100"/>
                <a:gd name="T21" fmla="*/ 2 h 157"/>
                <a:gd name="T22" fmla="*/ 7 w 100"/>
                <a:gd name="T23" fmla="*/ 4 h 157"/>
                <a:gd name="T24" fmla="*/ 6 w 100"/>
                <a:gd name="T25" fmla="*/ 5 h 157"/>
                <a:gd name="T26" fmla="*/ 5 w 100"/>
                <a:gd name="T27" fmla="*/ 9 h 157"/>
                <a:gd name="T28" fmla="*/ 4 w 100"/>
                <a:gd name="T29" fmla="*/ 11 h 157"/>
                <a:gd name="T30" fmla="*/ 2 w 100"/>
                <a:gd name="T31" fmla="*/ 21 h 157"/>
                <a:gd name="T32" fmla="*/ 1 w 100"/>
                <a:gd name="T33" fmla="*/ 26 h 157"/>
                <a:gd name="T34" fmla="*/ 1 w 100"/>
                <a:gd name="T35" fmla="*/ 30 h 157"/>
                <a:gd name="T36" fmla="*/ 0 w 100"/>
                <a:gd name="T37" fmla="*/ 32 h 157"/>
                <a:gd name="T38" fmla="*/ 1 w 100"/>
                <a:gd name="T39" fmla="*/ 33 h 157"/>
                <a:gd name="T40" fmla="*/ 1 w 100"/>
                <a:gd name="T41" fmla="*/ 35 h 157"/>
                <a:gd name="T42" fmla="*/ 1 w 100"/>
                <a:gd name="T43" fmla="*/ 37 h 157"/>
                <a:gd name="T44" fmla="*/ 2 w 100"/>
                <a:gd name="T45" fmla="*/ 38 h 157"/>
                <a:gd name="T46" fmla="*/ 3 w 100"/>
                <a:gd name="T47" fmla="*/ 39 h 157"/>
                <a:gd name="T48" fmla="*/ 4 w 100"/>
                <a:gd name="T49" fmla="*/ 39 h 157"/>
                <a:gd name="T50" fmla="*/ 5 w 100"/>
                <a:gd name="T51" fmla="*/ 39 h 157"/>
                <a:gd name="T52" fmla="*/ 8 w 100"/>
                <a:gd name="T53" fmla="*/ 39 h 157"/>
                <a:gd name="T54" fmla="*/ 10 w 100"/>
                <a:gd name="T55" fmla="*/ 39 h 157"/>
                <a:gd name="T56" fmla="*/ 11 w 100"/>
                <a:gd name="T57" fmla="*/ 38 h 157"/>
                <a:gd name="T58" fmla="*/ 12 w 100"/>
                <a:gd name="T59" fmla="*/ 38 h 157"/>
                <a:gd name="T60" fmla="*/ 13 w 100"/>
                <a:gd name="T61" fmla="*/ 37 h 157"/>
                <a:gd name="T62" fmla="*/ 14 w 100"/>
                <a:gd name="T63" fmla="*/ 35 h 157"/>
                <a:gd name="T64" fmla="*/ 14 w 100"/>
                <a:gd name="T65" fmla="*/ 33 h 157"/>
                <a:gd name="T66" fmla="*/ 15 w 100"/>
                <a:gd name="T67" fmla="*/ 30 h 157"/>
                <a:gd name="T68" fmla="*/ 17 w 100"/>
                <a:gd name="T69" fmla="*/ 24 h 157"/>
                <a:gd name="T70" fmla="*/ 19 w 100"/>
                <a:gd name="T71" fmla="*/ 11 h 157"/>
                <a:gd name="T72" fmla="*/ 21 w 100"/>
                <a:gd name="T73" fmla="*/ 5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157">
                  <a:moveTo>
                    <a:pt x="100" y="20"/>
                  </a:moveTo>
                  <a:lnTo>
                    <a:pt x="100" y="17"/>
                  </a:lnTo>
                  <a:lnTo>
                    <a:pt x="100" y="14"/>
                  </a:lnTo>
                  <a:lnTo>
                    <a:pt x="100" y="10"/>
                  </a:lnTo>
                  <a:lnTo>
                    <a:pt x="99" y="7"/>
                  </a:lnTo>
                  <a:lnTo>
                    <a:pt x="97" y="4"/>
                  </a:lnTo>
                  <a:lnTo>
                    <a:pt x="97" y="3"/>
                  </a:lnTo>
                  <a:lnTo>
                    <a:pt x="96" y="2"/>
                  </a:lnTo>
                  <a:lnTo>
                    <a:pt x="94" y="1"/>
                  </a:lnTo>
                  <a:lnTo>
                    <a:pt x="92" y="0"/>
                  </a:lnTo>
                  <a:lnTo>
                    <a:pt x="91" y="0"/>
                  </a:lnTo>
                  <a:lnTo>
                    <a:pt x="89" y="0"/>
                  </a:lnTo>
                  <a:lnTo>
                    <a:pt x="83" y="0"/>
                  </a:lnTo>
                  <a:lnTo>
                    <a:pt x="75" y="0"/>
                  </a:lnTo>
                  <a:lnTo>
                    <a:pt x="69" y="0"/>
                  </a:lnTo>
                  <a:lnTo>
                    <a:pt x="63" y="0"/>
                  </a:lnTo>
                  <a:lnTo>
                    <a:pt x="59" y="1"/>
                  </a:lnTo>
                  <a:lnTo>
                    <a:pt x="56" y="1"/>
                  </a:lnTo>
                  <a:lnTo>
                    <a:pt x="53" y="2"/>
                  </a:lnTo>
                  <a:lnTo>
                    <a:pt x="51" y="4"/>
                  </a:lnTo>
                  <a:lnTo>
                    <a:pt x="48" y="5"/>
                  </a:lnTo>
                  <a:lnTo>
                    <a:pt x="45" y="7"/>
                  </a:lnTo>
                  <a:lnTo>
                    <a:pt x="40" y="11"/>
                  </a:lnTo>
                  <a:lnTo>
                    <a:pt x="35" y="16"/>
                  </a:lnTo>
                  <a:lnTo>
                    <a:pt x="33" y="19"/>
                  </a:lnTo>
                  <a:lnTo>
                    <a:pt x="32" y="21"/>
                  </a:lnTo>
                  <a:lnTo>
                    <a:pt x="24" y="33"/>
                  </a:lnTo>
                  <a:lnTo>
                    <a:pt x="23" y="36"/>
                  </a:lnTo>
                  <a:lnTo>
                    <a:pt x="22" y="38"/>
                  </a:lnTo>
                  <a:lnTo>
                    <a:pt x="20" y="44"/>
                  </a:lnTo>
                  <a:lnTo>
                    <a:pt x="17" y="57"/>
                  </a:lnTo>
                  <a:lnTo>
                    <a:pt x="9" y="83"/>
                  </a:lnTo>
                  <a:lnTo>
                    <a:pt x="6" y="96"/>
                  </a:lnTo>
                  <a:lnTo>
                    <a:pt x="3" y="107"/>
                  </a:lnTo>
                  <a:lnTo>
                    <a:pt x="2" y="114"/>
                  </a:lnTo>
                  <a:lnTo>
                    <a:pt x="1" y="120"/>
                  </a:lnTo>
                  <a:lnTo>
                    <a:pt x="0" y="124"/>
                  </a:lnTo>
                  <a:lnTo>
                    <a:pt x="0" y="128"/>
                  </a:lnTo>
                  <a:lnTo>
                    <a:pt x="0" y="131"/>
                  </a:lnTo>
                  <a:lnTo>
                    <a:pt x="1" y="134"/>
                  </a:lnTo>
                  <a:lnTo>
                    <a:pt x="1" y="137"/>
                  </a:lnTo>
                  <a:lnTo>
                    <a:pt x="2" y="140"/>
                  </a:lnTo>
                  <a:lnTo>
                    <a:pt x="3" y="144"/>
                  </a:lnTo>
                  <a:lnTo>
                    <a:pt x="5" y="146"/>
                  </a:lnTo>
                  <a:lnTo>
                    <a:pt x="6" y="149"/>
                  </a:lnTo>
                  <a:lnTo>
                    <a:pt x="8" y="151"/>
                  </a:lnTo>
                  <a:lnTo>
                    <a:pt x="12" y="153"/>
                  </a:lnTo>
                  <a:lnTo>
                    <a:pt x="14" y="155"/>
                  </a:lnTo>
                  <a:lnTo>
                    <a:pt x="17" y="156"/>
                  </a:lnTo>
                  <a:lnTo>
                    <a:pt x="20" y="156"/>
                  </a:lnTo>
                  <a:lnTo>
                    <a:pt x="24" y="156"/>
                  </a:lnTo>
                  <a:lnTo>
                    <a:pt x="27" y="156"/>
                  </a:lnTo>
                  <a:lnTo>
                    <a:pt x="34" y="156"/>
                  </a:lnTo>
                  <a:lnTo>
                    <a:pt x="40" y="156"/>
                  </a:lnTo>
                  <a:lnTo>
                    <a:pt x="43" y="157"/>
                  </a:lnTo>
                  <a:lnTo>
                    <a:pt x="47" y="156"/>
                  </a:lnTo>
                  <a:lnTo>
                    <a:pt x="50" y="155"/>
                  </a:lnTo>
                  <a:lnTo>
                    <a:pt x="53" y="154"/>
                  </a:lnTo>
                  <a:lnTo>
                    <a:pt x="55" y="152"/>
                  </a:lnTo>
                  <a:lnTo>
                    <a:pt x="58" y="150"/>
                  </a:lnTo>
                  <a:lnTo>
                    <a:pt x="60" y="148"/>
                  </a:lnTo>
                  <a:lnTo>
                    <a:pt x="63" y="146"/>
                  </a:lnTo>
                  <a:lnTo>
                    <a:pt x="65" y="142"/>
                  </a:lnTo>
                  <a:lnTo>
                    <a:pt x="66" y="139"/>
                  </a:lnTo>
                  <a:lnTo>
                    <a:pt x="68" y="137"/>
                  </a:lnTo>
                  <a:lnTo>
                    <a:pt x="69" y="134"/>
                  </a:lnTo>
                  <a:lnTo>
                    <a:pt x="71" y="128"/>
                  </a:lnTo>
                  <a:lnTo>
                    <a:pt x="73" y="121"/>
                  </a:lnTo>
                  <a:lnTo>
                    <a:pt x="76" y="108"/>
                  </a:lnTo>
                  <a:lnTo>
                    <a:pt x="80" y="96"/>
                  </a:lnTo>
                  <a:lnTo>
                    <a:pt x="86" y="71"/>
                  </a:lnTo>
                  <a:lnTo>
                    <a:pt x="94" y="46"/>
                  </a:lnTo>
                  <a:lnTo>
                    <a:pt x="97" y="33"/>
                  </a:lnTo>
                  <a:lnTo>
                    <a:pt x="100"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90" name="Freeform 173"/>
            <p:cNvSpPr>
              <a:spLocks/>
            </p:cNvSpPr>
            <p:nvPr/>
          </p:nvSpPr>
          <p:spPr bwMode="auto">
            <a:xfrm>
              <a:off x="4020" y="2564"/>
              <a:ext cx="64" cy="141"/>
            </a:xfrm>
            <a:custGeom>
              <a:avLst/>
              <a:gdLst>
                <a:gd name="T0" fmla="*/ 14 w 105"/>
                <a:gd name="T1" fmla="*/ 0 h 235"/>
                <a:gd name="T2" fmla="*/ 0 w 105"/>
                <a:gd name="T3" fmla="*/ 51 h 235"/>
                <a:gd name="T4" fmla="*/ 9 w 105"/>
                <a:gd name="T5" fmla="*/ 51 h 235"/>
                <a:gd name="T6" fmla="*/ 10 w 105"/>
                <a:gd name="T7" fmla="*/ 50 h 235"/>
                <a:gd name="T8" fmla="*/ 11 w 105"/>
                <a:gd name="T9" fmla="*/ 50 h 235"/>
                <a:gd name="T10" fmla="*/ 12 w 105"/>
                <a:gd name="T11" fmla="*/ 50 h 235"/>
                <a:gd name="T12" fmla="*/ 13 w 105"/>
                <a:gd name="T13" fmla="*/ 49 h 235"/>
                <a:gd name="T14" fmla="*/ 14 w 105"/>
                <a:gd name="T15" fmla="*/ 49 h 235"/>
                <a:gd name="T16" fmla="*/ 15 w 105"/>
                <a:gd name="T17" fmla="*/ 48 h 235"/>
                <a:gd name="T18" fmla="*/ 16 w 105"/>
                <a:gd name="T19" fmla="*/ 47 h 235"/>
                <a:gd name="T20" fmla="*/ 16 w 105"/>
                <a:gd name="T21" fmla="*/ 46 h 235"/>
                <a:gd name="T22" fmla="*/ 18 w 105"/>
                <a:gd name="T23" fmla="*/ 44 h 235"/>
                <a:gd name="T24" fmla="*/ 18 w 105"/>
                <a:gd name="T25" fmla="*/ 44 h 235"/>
                <a:gd name="T26" fmla="*/ 19 w 105"/>
                <a:gd name="T27" fmla="*/ 42 h 235"/>
                <a:gd name="T28" fmla="*/ 20 w 105"/>
                <a:gd name="T29" fmla="*/ 41 h 235"/>
                <a:gd name="T30" fmla="*/ 23 w 105"/>
                <a:gd name="T31" fmla="*/ 26 h 235"/>
                <a:gd name="T32" fmla="*/ 23 w 105"/>
                <a:gd name="T33" fmla="*/ 26 h 235"/>
                <a:gd name="T34" fmla="*/ 24 w 105"/>
                <a:gd name="T35" fmla="*/ 24 h 235"/>
                <a:gd name="T36" fmla="*/ 24 w 105"/>
                <a:gd name="T37" fmla="*/ 23 h 235"/>
                <a:gd name="T38" fmla="*/ 23 w 105"/>
                <a:gd name="T39" fmla="*/ 22 h 235"/>
                <a:gd name="T40" fmla="*/ 23 w 105"/>
                <a:gd name="T41" fmla="*/ 21 h 235"/>
                <a:gd name="T42" fmla="*/ 23 w 105"/>
                <a:gd name="T43" fmla="*/ 20 h 235"/>
                <a:gd name="T44" fmla="*/ 23 w 105"/>
                <a:gd name="T45" fmla="*/ 19 h 235"/>
                <a:gd name="T46" fmla="*/ 23 w 105"/>
                <a:gd name="T47" fmla="*/ 18 h 235"/>
                <a:gd name="T48" fmla="*/ 21 w 105"/>
                <a:gd name="T49" fmla="*/ 17 h 235"/>
                <a:gd name="T50" fmla="*/ 21 w 105"/>
                <a:gd name="T51" fmla="*/ 17 h 235"/>
                <a:gd name="T52" fmla="*/ 20 w 105"/>
                <a:gd name="T53" fmla="*/ 17 h 235"/>
                <a:gd name="T54" fmla="*/ 19 w 105"/>
                <a:gd name="T55" fmla="*/ 17 h 235"/>
                <a:gd name="T56" fmla="*/ 10 w 105"/>
                <a:gd name="T57" fmla="*/ 17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 h="235">
                  <a:moveTo>
                    <a:pt x="63" y="0"/>
                  </a:moveTo>
                  <a:lnTo>
                    <a:pt x="0" y="235"/>
                  </a:lnTo>
                  <a:lnTo>
                    <a:pt x="41" y="235"/>
                  </a:lnTo>
                  <a:lnTo>
                    <a:pt x="46" y="234"/>
                  </a:lnTo>
                  <a:lnTo>
                    <a:pt x="50" y="233"/>
                  </a:lnTo>
                  <a:lnTo>
                    <a:pt x="54" y="231"/>
                  </a:lnTo>
                  <a:lnTo>
                    <a:pt x="58" y="229"/>
                  </a:lnTo>
                  <a:lnTo>
                    <a:pt x="63" y="226"/>
                  </a:lnTo>
                  <a:lnTo>
                    <a:pt x="67" y="221"/>
                  </a:lnTo>
                  <a:lnTo>
                    <a:pt x="71" y="217"/>
                  </a:lnTo>
                  <a:lnTo>
                    <a:pt x="74" y="212"/>
                  </a:lnTo>
                  <a:lnTo>
                    <a:pt x="79" y="207"/>
                  </a:lnTo>
                  <a:lnTo>
                    <a:pt x="81" y="201"/>
                  </a:lnTo>
                  <a:lnTo>
                    <a:pt x="84" y="195"/>
                  </a:lnTo>
                  <a:lnTo>
                    <a:pt x="85" y="189"/>
                  </a:lnTo>
                  <a:lnTo>
                    <a:pt x="103" y="123"/>
                  </a:lnTo>
                  <a:lnTo>
                    <a:pt x="104" y="118"/>
                  </a:lnTo>
                  <a:lnTo>
                    <a:pt x="105" y="112"/>
                  </a:lnTo>
                  <a:lnTo>
                    <a:pt x="105" y="106"/>
                  </a:lnTo>
                  <a:lnTo>
                    <a:pt x="104" y="101"/>
                  </a:lnTo>
                  <a:lnTo>
                    <a:pt x="103" y="96"/>
                  </a:lnTo>
                  <a:lnTo>
                    <a:pt x="102" y="92"/>
                  </a:lnTo>
                  <a:lnTo>
                    <a:pt x="100" y="87"/>
                  </a:lnTo>
                  <a:lnTo>
                    <a:pt x="98" y="84"/>
                  </a:lnTo>
                  <a:lnTo>
                    <a:pt x="95" y="82"/>
                  </a:lnTo>
                  <a:lnTo>
                    <a:pt x="91" y="80"/>
                  </a:lnTo>
                  <a:lnTo>
                    <a:pt x="87" y="79"/>
                  </a:lnTo>
                  <a:lnTo>
                    <a:pt x="83" y="79"/>
                  </a:lnTo>
                  <a:lnTo>
                    <a:pt x="42"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91" name="Line 174"/>
            <p:cNvSpPr>
              <a:spLocks noChangeShapeType="1"/>
            </p:cNvSpPr>
            <p:nvPr/>
          </p:nvSpPr>
          <p:spPr bwMode="auto">
            <a:xfrm flipH="1">
              <a:off x="4470" y="2659"/>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92" name="Freeform 175"/>
            <p:cNvSpPr>
              <a:spLocks/>
            </p:cNvSpPr>
            <p:nvPr/>
          </p:nvSpPr>
          <p:spPr bwMode="auto">
            <a:xfrm>
              <a:off x="4457" y="2628"/>
              <a:ext cx="13" cy="31"/>
            </a:xfrm>
            <a:custGeom>
              <a:avLst/>
              <a:gdLst>
                <a:gd name="T0" fmla="*/ 1 w 21"/>
                <a:gd name="T1" fmla="*/ 0 h 46"/>
                <a:gd name="T2" fmla="*/ 1 w 21"/>
                <a:gd name="T3" fmla="*/ 2 h 46"/>
                <a:gd name="T4" fmla="*/ 0 w 21"/>
                <a:gd name="T5" fmla="*/ 3 h 46"/>
                <a:gd name="T6" fmla="*/ 0 w 21"/>
                <a:gd name="T7" fmla="*/ 5 h 46"/>
                <a:gd name="T8" fmla="*/ 0 w 21"/>
                <a:gd name="T9" fmla="*/ 7 h 46"/>
                <a:gd name="T10" fmla="*/ 1 w 21"/>
                <a:gd name="T11" fmla="*/ 9 h 46"/>
                <a:gd name="T12" fmla="*/ 1 w 21"/>
                <a:gd name="T13" fmla="*/ 10 h 46"/>
                <a:gd name="T14" fmla="*/ 1 w 21"/>
                <a:gd name="T15" fmla="*/ 11 h 46"/>
                <a:gd name="T16" fmla="*/ 2 w 21"/>
                <a:gd name="T17" fmla="*/ 12 h 46"/>
                <a:gd name="T18" fmla="*/ 2 w 21"/>
                <a:gd name="T19" fmla="*/ 13 h 46"/>
                <a:gd name="T20" fmla="*/ 4 w 21"/>
                <a:gd name="T21" fmla="*/ 13 h 46"/>
                <a:gd name="T22" fmla="*/ 4 w 21"/>
                <a:gd name="T23" fmla="*/ 13 h 46"/>
                <a:gd name="T24" fmla="*/ 5 w 21"/>
                <a:gd name="T25" fmla="*/ 14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46">
                  <a:moveTo>
                    <a:pt x="2" y="0"/>
                  </a:moveTo>
                  <a:lnTo>
                    <a:pt x="1" y="6"/>
                  </a:lnTo>
                  <a:lnTo>
                    <a:pt x="0" y="12"/>
                  </a:lnTo>
                  <a:lnTo>
                    <a:pt x="0" y="18"/>
                  </a:lnTo>
                  <a:lnTo>
                    <a:pt x="0" y="23"/>
                  </a:lnTo>
                  <a:lnTo>
                    <a:pt x="1" y="28"/>
                  </a:lnTo>
                  <a:lnTo>
                    <a:pt x="2" y="32"/>
                  </a:lnTo>
                  <a:lnTo>
                    <a:pt x="4" y="37"/>
                  </a:lnTo>
                  <a:lnTo>
                    <a:pt x="8" y="40"/>
                  </a:lnTo>
                  <a:lnTo>
                    <a:pt x="11" y="42"/>
                  </a:lnTo>
                  <a:lnTo>
                    <a:pt x="14" y="44"/>
                  </a:lnTo>
                  <a:lnTo>
                    <a:pt x="17" y="45"/>
                  </a:lnTo>
                  <a:lnTo>
                    <a:pt x="21"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93" name="Line 176"/>
            <p:cNvSpPr>
              <a:spLocks noChangeShapeType="1"/>
            </p:cNvSpPr>
            <p:nvPr/>
          </p:nvSpPr>
          <p:spPr bwMode="auto">
            <a:xfrm flipV="1">
              <a:off x="4457" y="2590"/>
              <a:ext cx="9"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94" name="Freeform 177"/>
            <p:cNvSpPr>
              <a:spLocks/>
            </p:cNvSpPr>
            <p:nvPr/>
          </p:nvSpPr>
          <p:spPr bwMode="auto">
            <a:xfrm>
              <a:off x="4466" y="2560"/>
              <a:ext cx="29" cy="30"/>
            </a:xfrm>
            <a:custGeom>
              <a:avLst/>
              <a:gdLst>
                <a:gd name="T0" fmla="*/ 12 w 45"/>
                <a:gd name="T1" fmla="*/ 0 h 45"/>
                <a:gd name="T2" fmla="*/ 11 w 45"/>
                <a:gd name="T3" fmla="*/ 1 h 45"/>
                <a:gd name="T4" fmla="*/ 10 w 45"/>
                <a:gd name="T5" fmla="*/ 1 h 45"/>
                <a:gd name="T6" fmla="*/ 8 w 45"/>
                <a:gd name="T7" fmla="*/ 1 h 45"/>
                <a:gd name="T8" fmla="*/ 7 w 45"/>
                <a:gd name="T9" fmla="*/ 2 h 45"/>
                <a:gd name="T10" fmla="*/ 6 w 45"/>
                <a:gd name="T11" fmla="*/ 3 h 45"/>
                <a:gd name="T12" fmla="*/ 5 w 45"/>
                <a:gd name="T13" fmla="*/ 4 h 45"/>
                <a:gd name="T14" fmla="*/ 4 w 45"/>
                <a:gd name="T15" fmla="*/ 5 h 45"/>
                <a:gd name="T16" fmla="*/ 3 w 45"/>
                <a:gd name="T17" fmla="*/ 7 h 45"/>
                <a:gd name="T18" fmla="*/ 2 w 45"/>
                <a:gd name="T19" fmla="*/ 9 h 45"/>
                <a:gd name="T20" fmla="*/ 1 w 45"/>
                <a:gd name="T21" fmla="*/ 10 h 45"/>
                <a:gd name="T22" fmla="*/ 1 w 45"/>
                <a:gd name="T23" fmla="*/ 12 h 45"/>
                <a:gd name="T24" fmla="*/ 0 w 45"/>
                <a:gd name="T25" fmla="*/ 13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5" h="45">
                  <a:moveTo>
                    <a:pt x="45" y="0"/>
                  </a:moveTo>
                  <a:lnTo>
                    <a:pt x="41" y="1"/>
                  </a:lnTo>
                  <a:lnTo>
                    <a:pt x="36" y="2"/>
                  </a:lnTo>
                  <a:lnTo>
                    <a:pt x="31" y="4"/>
                  </a:lnTo>
                  <a:lnTo>
                    <a:pt x="27" y="6"/>
                  </a:lnTo>
                  <a:lnTo>
                    <a:pt x="23" y="9"/>
                  </a:lnTo>
                  <a:lnTo>
                    <a:pt x="18" y="14"/>
                  </a:lnTo>
                  <a:lnTo>
                    <a:pt x="14" y="18"/>
                  </a:lnTo>
                  <a:lnTo>
                    <a:pt x="11" y="23"/>
                  </a:lnTo>
                  <a:lnTo>
                    <a:pt x="8" y="28"/>
                  </a:lnTo>
                  <a:lnTo>
                    <a:pt x="5" y="34"/>
                  </a:lnTo>
                  <a:lnTo>
                    <a:pt x="2" y="40"/>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95" name="Line 178"/>
            <p:cNvSpPr>
              <a:spLocks noChangeShapeType="1"/>
            </p:cNvSpPr>
            <p:nvPr/>
          </p:nvSpPr>
          <p:spPr bwMode="auto">
            <a:xfrm>
              <a:off x="4495" y="2560"/>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96" name="Freeform 179"/>
            <p:cNvSpPr>
              <a:spLocks/>
            </p:cNvSpPr>
            <p:nvPr/>
          </p:nvSpPr>
          <p:spPr bwMode="auto">
            <a:xfrm>
              <a:off x="3103" y="1252"/>
              <a:ext cx="63" cy="99"/>
            </a:xfrm>
            <a:custGeom>
              <a:avLst/>
              <a:gdLst>
                <a:gd name="T0" fmla="*/ 25 w 100"/>
                <a:gd name="T1" fmla="*/ 4 h 157"/>
                <a:gd name="T2" fmla="*/ 25 w 100"/>
                <a:gd name="T3" fmla="*/ 3 h 157"/>
                <a:gd name="T4" fmla="*/ 24 w 100"/>
                <a:gd name="T5" fmla="*/ 1 h 157"/>
                <a:gd name="T6" fmla="*/ 23 w 100"/>
                <a:gd name="T7" fmla="*/ 1 h 157"/>
                <a:gd name="T8" fmla="*/ 23 w 100"/>
                <a:gd name="T9" fmla="*/ 1 h 157"/>
                <a:gd name="T10" fmla="*/ 22 w 100"/>
                <a:gd name="T11" fmla="*/ 0 h 157"/>
                <a:gd name="T12" fmla="*/ 19 w 100"/>
                <a:gd name="T13" fmla="*/ 0 h 157"/>
                <a:gd name="T14" fmla="*/ 16 w 100"/>
                <a:gd name="T15" fmla="*/ 1 h 157"/>
                <a:gd name="T16" fmla="*/ 14 w 100"/>
                <a:gd name="T17" fmla="*/ 1 h 157"/>
                <a:gd name="T18" fmla="*/ 13 w 100"/>
                <a:gd name="T19" fmla="*/ 1 h 157"/>
                <a:gd name="T20" fmla="*/ 11 w 100"/>
                <a:gd name="T21" fmla="*/ 2 h 157"/>
                <a:gd name="T22" fmla="*/ 9 w 100"/>
                <a:gd name="T23" fmla="*/ 4 h 157"/>
                <a:gd name="T24" fmla="*/ 8 w 100"/>
                <a:gd name="T25" fmla="*/ 6 h 157"/>
                <a:gd name="T26" fmla="*/ 6 w 100"/>
                <a:gd name="T27" fmla="*/ 9 h 157"/>
                <a:gd name="T28" fmla="*/ 5 w 100"/>
                <a:gd name="T29" fmla="*/ 11 h 157"/>
                <a:gd name="T30" fmla="*/ 3 w 100"/>
                <a:gd name="T31" fmla="*/ 21 h 157"/>
                <a:gd name="T32" fmla="*/ 1 w 100"/>
                <a:gd name="T33" fmla="*/ 27 h 157"/>
                <a:gd name="T34" fmla="*/ 0 w 100"/>
                <a:gd name="T35" fmla="*/ 30 h 157"/>
                <a:gd name="T36" fmla="*/ 0 w 100"/>
                <a:gd name="T37" fmla="*/ 32 h 157"/>
                <a:gd name="T38" fmla="*/ 0 w 100"/>
                <a:gd name="T39" fmla="*/ 33 h 157"/>
                <a:gd name="T40" fmla="*/ 1 w 100"/>
                <a:gd name="T41" fmla="*/ 35 h 157"/>
                <a:gd name="T42" fmla="*/ 1 w 100"/>
                <a:gd name="T43" fmla="*/ 37 h 157"/>
                <a:gd name="T44" fmla="*/ 2 w 100"/>
                <a:gd name="T45" fmla="*/ 38 h 157"/>
                <a:gd name="T46" fmla="*/ 4 w 100"/>
                <a:gd name="T47" fmla="*/ 39 h 157"/>
                <a:gd name="T48" fmla="*/ 5 w 100"/>
                <a:gd name="T49" fmla="*/ 39 h 157"/>
                <a:gd name="T50" fmla="*/ 6 w 100"/>
                <a:gd name="T51" fmla="*/ 39 h 157"/>
                <a:gd name="T52" fmla="*/ 10 w 100"/>
                <a:gd name="T53" fmla="*/ 39 h 157"/>
                <a:gd name="T54" fmla="*/ 11 w 100"/>
                <a:gd name="T55" fmla="*/ 39 h 157"/>
                <a:gd name="T56" fmla="*/ 13 w 100"/>
                <a:gd name="T57" fmla="*/ 38 h 157"/>
                <a:gd name="T58" fmla="*/ 14 w 100"/>
                <a:gd name="T59" fmla="*/ 38 h 157"/>
                <a:gd name="T60" fmla="*/ 15 w 100"/>
                <a:gd name="T61" fmla="*/ 37 h 157"/>
                <a:gd name="T62" fmla="*/ 16 w 100"/>
                <a:gd name="T63" fmla="*/ 35 h 157"/>
                <a:gd name="T64" fmla="*/ 17 w 100"/>
                <a:gd name="T65" fmla="*/ 34 h 157"/>
                <a:gd name="T66" fmla="*/ 18 w 100"/>
                <a:gd name="T67" fmla="*/ 31 h 157"/>
                <a:gd name="T68" fmla="*/ 20 w 100"/>
                <a:gd name="T69" fmla="*/ 24 h 157"/>
                <a:gd name="T70" fmla="*/ 23 w 100"/>
                <a:gd name="T71" fmla="*/ 12 h 157"/>
                <a:gd name="T72" fmla="*/ 25 w 100"/>
                <a:gd name="T73" fmla="*/ 5 h 1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0" h="157">
                  <a:moveTo>
                    <a:pt x="99" y="21"/>
                  </a:moveTo>
                  <a:lnTo>
                    <a:pt x="100" y="18"/>
                  </a:lnTo>
                  <a:lnTo>
                    <a:pt x="100" y="15"/>
                  </a:lnTo>
                  <a:lnTo>
                    <a:pt x="99" y="12"/>
                  </a:lnTo>
                  <a:lnTo>
                    <a:pt x="98" y="8"/>
                  </a:lnTo>
                  <a:lnTo>
                    <a:pt x="97" y="5"/>
                  </a:lnTo>
                  <a:lnTo>
                    <a:pt x="96" y="3"/>
                  </a:lnTo>
                  <a:lnTo>
                    <a:pt x="94" y="2"/>
                  </a:lnTo>
                  <a:lnTo>
                    <a:pt x="93" y="1"/>
                  </a:lnTo>
                  <a:lnTo>
                    <a:pt x="92" y="1"/>
                  </a:lnTo>
                  <a:lnTo>
                    <a:pt x="90" y="0"/>
                  </a:lnTo>
                  <a:lnTo>
                    <a:pt x="88" y="0"/>
                  </a:lnTo>
                  <a:lnTo>
                    <a:pt x="82" y="0"/>
                  </a:lnTo>
                  <a:lnTo>
                    <a:pt x="75" y="0"/>
                  </a:lnTo>
                  <a:lnTo>
                    <a:pt x="69" y="0"/>
                  </a:lnTo>
                  <a:lnTo>
                    <a:pt x="63" y="1"/>
                  </a:lnTo>
                  <a:lnTo>
                    <a:pt x="59" y="1"/>
                  </a:lnTo>
                  <a:lnTo>
                    <a:pt x="56" y="2"/>
                  </a:lnTo>
                  <a:lnTo>
                    <a:pt x="53" y="3"/>
                  </a:lnTo>
                  <a:lnTo>
                    <a:pt x="50" y="4"/>
                  </a:lnTo>
                  <a:lnTo>
                    <a:pt x="47" y="6"/>
                  </a:lnTo>
                  <a:lnTo>
                    <a:pt x="44" y="7"/>
                  </a:lnTo>
                  <a:lnTo>
                    <a:pt x="39" y="13"/>
                  </a:lnTo>
                  <a:lnTo>
                    <a:pt x="35" y="17"/>
                  </a:lnTo>
                  <a:lnTo>
                    <a:pt x="33" y="19"/>
                  </a:lnTo>
                  <a:lnTo>
                    <a:pt x="31" y="22"/>
                  </a:lnTo>
                  <a:lnTo>
                    <a:pt x="24" y="33"/>
                  </a:lnTo>
                  <a:lnTo>
                    <a:pt x="23" y="36"/>
                  </a:lnTo>
                  <a:lnTo>
                    <a:pt x="21" y="39"/>
                  </a:lnTo>
                  <a:lnTo>
                    <a:pt x="20" y="46"/>
                  </a:lnTo>
                  <a:lnTo>
                    <a:pt x="16" y="58"/>
                  </a:lnTo>
                  <a:lnTo>
                    <a:pt x="9" y="83"/>
                  </a:lnTo>
                  <a:lnTo>
                    <a:pt x="6" y="96"/>
                  </a:lnTo>
                  <a:lnTo>
                    <a:pt x="3" y="108"/>
                  </a:lnTo>
                  <a:lnTo>
                    <a:pt x="1" y="115"/>
                  </a:lnTo>
                  <a:lnTo>
                    <a:pt x="0" y="121"/>
                  </a:lnTo>
                  <a:lnTo>
                    <a:pt x="0" y="124"/>
                  </a:lnTo>
                  <a:lnTo>
                    <a:pt x="0" y="128"/>
                  </a:lnTo>
                  <a:lnTo>
                    <a:pt x="0" y="131"/>
                  </a:lnTo>
                  <a:lnTo>
                    <a:pt x="0" y="134"/>
                  </a:lnTo>
                  <a:lnTo>
                    <a:pt x="1" y="137"/>
                  </a:lnTo>
                  <a:lnTo>
                    <a:pt x="2" y="140"/>
                  </a:lnTo>
                  <a:lnTo>
                    <a:pt x="3" y="144"/>
                  </a:lnTo>
                  <a:lnTo>
                    <a:pt x="4" y="147"/>
                  </a:lnTo>
                  <a:lnTo>
                    <a:pt x="6" y="149"/>
                  </a:lnTo>
                  <a:lnTo>
                    <a:pt x="8" y="152"/>
                  </a:lnTo>
                  <a:lnTo>
                    <a:pt x="10" y="154"/>
                  </a:lnTo>
                  <a:lnTo>
                    <a:pt x="14" y="155"/>
                  </a:lnTo>
                  <a:lnTo>
                    <a:pt x="17" y="156"/>
                  </a:lnTo>
                  <a:lnTo>
                    <a:pt x="20" y="157"/>
                  </a:lnTo>
                  <a:lnTo>
                    <a:pt x="23" y="157"/>
                  </a:lnTo>
                  <a:lnTo>
                    <a:pt x="26" y="157"/>
                  </a:lnTo>
                  <a:lnTo>
                    <a:pt x="33" y="157"/>
                  </a:lnTo>
                  <a:lnTo>
                    <a:pt x="39" y="157"/>
                  </a:lnTo>
                  <a:lnTo>
                    <a:pt x="42" y="157"/>
                  </a:lnTo>
                  <a:lnTo>
                    <a:pt x="46" y="157"/>
                  </a:lnTo>
                  <a:lnTo>
                    <a:pt x="49" y="156"/>
                  </a:lnTo>
                  <a:lnTo>
                    <a:pt x="52" y="154"/>
                  </a:lnTo>
                  <a:lnTo>
                    <a:pt x="55" y="153"/>
                  </a:lnTo>
                  <a:lnTo>
                    <a:pt x="57" y="151"/>
                  </a:lnTo>
                  <a:lnTo>
                    <a:pt x="59" y="148"/>
                  </a:lnTo>
                  <a:lnTo>
                    <a:pt x="61" y="146"/>
                  </a:lnTo>
                  <a:lnTo>
                    <a:pt x="64" y="144"/>
                  </a:lnTo>
                  <a:lnTo>
                    <a:pt x="66" y="140"/>
                  </a:lnTo>
                  <a:lnTo>
                    <a:pt x="67" y="137"/>
                  </a:lnTo>
                  <a:lnTo>
                    <a:pt x="68" y="135"/>
                  </a:lnTo>
                  <a:lnTo>
                    <a:pt x="71" y="129"/>
                  </a:lnTo>
                  <a:lnTo>
                    <a:pt x="72" y="122"/>
                  </a:lnTo>
                  <a:lnTo>
                    <a:pt x="75" y="110"/>
                  </a:lnTo>
                  <a:lnTo>
                    <a:pt x="79" y="97"/>
                  </a:lnTo>
                  <a:lnTo>
                    <a:pt x="85" y="71"/>
                  </a:lnTo>
                  <a:lnTo>
                    <a:pt x="92" y="47"/>
                  </a:lnTo>
                  <a:lnTo>
                    <a:pt x="96" y="34"/>
                  </a:lnTo>
                  <a:lnTo>
                    <a:pt x="99"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97" name="Freeform 180"/>
            <p:cNvSpPr>
              <a:spLocks/>
            </p:cNvSpPr>
            <p:nvPr/>
          </p:nvSpPr>
          <p:spPr bwMode="auto">
            <a:xfrm>
              <a:off x="3145" y="1329"/>
              <a:ext cx="9" cy="22"/>
            </a:xfrm>
            <a:custGeom>
              <a:avLst/>
              <a:gdLst>
                <a:gd name="T0" fmla="*/ 1 w 10"/>
                <a:gd name="T1" fmla="*/ 0 h 33"/>
                <a:gd name="T2" fmla="*/ 0 w 10"/>
                <a:gd name="T3" fmla="*/ 1 h 33"/>
                <a:gd name="T4" fmla="*/ 0 w 10"/>
                <a:gd name="T5" fmla="*/ 3 h 33"/>
                <a:gd name="T6" fmla="*/ 0 w 10"/>
                <a:gd name="T7" fmla="*/ 4 h 33"/>
                <a:gd name="T8" fmla="*/ 0 w 10"/>
                <a:gd name="T9" fmla="*/ 5 h 33"/>
                <a:gd name="T10" fmla="*/ 0 w 10"/>
                <a:gd name="T11" fmla="*/ 6 h 33"/>
                <a:gd name="T12" fmla="*/ 1 w 10"/>
                <a:gd name="T13" fmla="*/ 6 h 33"/>
                <a:gd name="T14" fmla="*/ 2 w 10"/>
                <a:gd name="T15" fmla="*/ 7 h 33"/>
                <a:gd name="T16" fmla="*/ 4 w 10"/>
                <a:gd name="T17" fmla="*/ 7 h 33"/>
                <a:gd name="T18" fmla="*/ 5 w 10"/>
                <a:gd name="T19" fmla="*/ 9 h 33"/>
                <a:gd name="T20" fmla="*/ 5 w 10"/>
                <a:gd name="T21" fmla="*/ 9 h 33"/>
                <a:gd name="T22" fmla="*/ 7 w 10"/>
                <a:gd name="T23" fmla="*/ 10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33">
                  <a:moveTo>
                    <a:pt x="1" y="0"/>
                  </a:moveTo>
                  <a:lnTo>
                    <a:pt x="0" y="5"/>
                  </a:lnTo>
                  <a:lnTo>
                    <a:pt x="0" y="9"/>
                  </a:lnTo>
                  <a:lnTo>
                    <a:pt x="0" y="13"/>
                  </a:lnTo>
                  <a:lnTo>
                    <a:pt x="0" y="16"/>
                  </a:lnTo>
                  <a:lnTo>
                    <a:pt x="0" y="19"/>
                  </a:lnTo>
                  <a:lnTo>
                    <a:pt x="1" y="21"/>
                  </a:lnTo>
                  <a:lnTo>
                    <a:pt x="2" y="22"/>
                  </a:lnTo>
                  <a:lnTo>
                    <a:pt x="4" y="26"/>
                  </a:lnTo>
                  <a:lnTo>
                    <a:pt x="6" y="29"/>
                  </a:lnTo>
                  <a:lnTo>
                    <a:pt x="8" y="31"/>
                  </a:lnTo>
                  <a:lnTo>
                    <a:pt x="10"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498" name="Line 181"/>
            <p:cNvSpPr>
              <a:spLocks noChangeShapeType="1"/>
            </p:cNvSpPr>
            <p:nvPr/>
          </p:nvSpPr>
          <p:spPr bwMode="auto">
            <a:xfrm flipH="1">
              <a:off x="3205" y="1204"/>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499" name="Freeform 182"/>
            <p:cNvSpPr>
              <a:spLocks/>
            </p:cNvSpPr>
            <p:nvPr/>
          </p:nvSpPr>
          <p:spPr bwMode="auto">
            <a:xfrm>
              <a:off x="3947" y="377"/>
              <a:ext cx="65" cy="142"/>
            </a:xfrm>
            <a:custGeom>
              <a:avLst/>
              <a:gdLst>
                <a:gd name="T0" fmla="*/ 15 w 105"/>
                <a:gd name="T1" fmla="*/ 0 h 235"/>
                <a:gd name="T2" fmla="*/ 0 w 105"/>
                <a:gd name="T3" fmla="*/ 52 h 235"/>
                <a:gd name="T4" fmla="*/ 9 w 105"/>
                <a:gd name="T5" fmla="*/ 52 h 235"/>
                <a:gd name="T6" fmla="*/ 11 w 105"/>
                <a:gd name="T7" fmla="*/ 52 h 235"/>
                <a:gd name="T8" fmla="*/ 12 w 105"/>
                <a:gd name="T9" fmla="*/ 51 h 235"/>
                <a:gd name="T10" fmla="*/ 12 w 105"/>
                <a:gd name="T11" fmla="*/ 51 h 235"/>
                <a:gd name="T12" fmla="*/ 14 w 105"/>
                <a:gd name="T13" fmla="*/ 50 h 235"/>
                <a:gd name="T14" fmla="*/ 15 w 105"/>
                <a:gd name="T15" fmla="*/ 50 h 235"/>
                <a:gd name="T16" fmla="*/ 15 w 105"/>
                <a:gd name="T17" fmla="*/ 49 h 235"/>
                <a:gd name="T18" fmla="*/ 17 w 105"/>
                <a:gd name="T19" fmla="*/ 48 h 235"/>
                <a:gd name="T20" fmla="*/ 17 w 105"/>
                <a:gd name="T21" fmla="*/ 47 h 235"/>
                <a:gd name="T22" fmla="*/ 19 w 105"/>
                <a:gd name="T23" fmla="*/ 46 h 235"/>
                <a:gd name="T24" fmla="*/ 19 w 105"/>
                <a:gd name="T25" fmla="*/ 44 h 235"/>
                <a:gd name="T26" fmla="*/ 20 w 105"/>
                <a:gd name="T27" fmla="*/ 43 h 235"/>
                <a:gd name="T28" fmla="*/ 20 w 105"/>
                <a:gd name="T29" fmla="*/ 42 h 235"/>
                <a:gd name="T30" fmla="*/ 25 w 105"/>
                <a:gd name="T31" fmla="*/ 27 h 235"/>
                <a:gd name="T32" fmla="*/ 25 w 105"/>
                <a:gd name="T33" fmla="*/ 26 h 235"/>
                <a:gd name="T34" fmla="*/ 25 w 105"/>
                <a:gd name="T35" fmla="*/ 25 h 235"/>
                <a:gd name="T36" fmla="*/ 25 w 105"/>
                <a:gd name="T37" fmla="*/ 24 h 235"/>
                <a:gd name="T38" fmla="*/ 25 w 105"/>
                <a:gd name="T39" fmla="*/ 22 h 235"/>
                <a:gd name="T40" fmla="*/ 25 w 105"/>
                <a:gd name="T41" fmla="*/ 22 h 235"/>
                <a:gd name="T42" fmla="*/ 24 w 105"/>
                <a:gd name="T43" fmla="*/ 21 h 235"/>
                <a:gd name="T44" fmla="*/ 24 w 105"/>
                <a:gd name="T45" fmla="*/ 19 h 235"/>
                <a:gd name="T46" fmla="*/ 24 w 105"/>
                <a:gd name="T47" fmla="*/ 19 h 235"/>
                <a:gd name="T48" fmla="*/ 22 w 105"/>
                <a:gd name="T49" fmla="*/ 18 h 235"/>
                <a:gd name="T50" fmla="*/ 22 w 105"/>
                <a:gd name="T51" fmla="*/ 18 h 235"/>
                <a:gd name="T52" fmla="*/ 20 w 105"/>
                <a:gd name="T53" fmla="*/ 18 h 235"/>
                <a:gd name="T54" fmla="*/ 20 w 105"/>
                <a:gd name="T55" fmla="*/ 18 h 235"/>
                <a:gd name="T56" fmla="*/ 10 w 105"/>
                <a:gd name="T57" fmla="*/ 18 h 2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5" h="235">
                  <a:moveTo>
                    <a:pt x="63" y="0"/>
                  </a:moveTo>
                  <a:lnTo>
                    <a:pt x="0" y="235"/>
                  </a:lnTo>
                  <a:lnTo>
                    <a:pt x="41" y="235"/>
                  </a:lnTo>
                  <a:lnTo>
                    <a:pt x="46" y="235"/>
                  </a:lnTo>
                  <a:lnTo>
                    <a:pt x="50" y="234"/>
                  </a:lnTo>
                  <a:lnTo>
                    <a:pt x="54" y="232"/>
                  </a:lnTo>
                  <a:lnTo>
                    <a:pt x="58" y="229"/>
                  </a:lnTo>
                  <a:lnTo>
                    <a:pt x="64" y="225"/>
                  </a:lnTo>
                  <a:lnTo>
                    <a:pt x="67" y="222"/>
                  </a:lnTo>
                  <a:lnTo>
                    <a:pt x="71" y="217"/>
                  </a:lnTo>
                  <a:lnTo>
                    <a:pt x="75" y="213"/>
                  </a:lnTo>
                  <a:lnTo>
                    <a:pt x="79" y="207"/>
                  </a:lnTo>
                  <a:lnTo>
                    <a:pt x="81" y="201"/>
                  </a:lnTo>
                  <a:lnTo>
                    <a:pt x="84" y="196"/>
                  </a:lnTo>
                  <a:lnTo>
                    <a:pt x="85" y="189"/>
                  </a:lnTo>
                  <a:lnTo>
                    <a:pt x="103" y="124"/>
                  </a:lnTo>
                  <a:lnTo>
                    <a:pt x="104" y="118"/>
                  </a:lnTo>
                  <a:lnTo>
                    <a:pt x="105" y="113"/>
                  </a:lnTo>
                  <a:lnTo>
                    <a:pt x="105" y="106"/>
                  </a:lnTo>
                  <a:lnTo>
                    <a:pt x="105" y="101"/>
                  </a:lnTo>
                  <a:lnTo>
                    <a:pt x="104" y="97"/>
                  </a:lnTo>
                  <a:lnTo>
                    <a:pt x="102" y="92"/>
                  </a:lnTo>
                  <a:lnTo>
                    <a:pt x="100" y="88"/>
                  </a:lnTo>
                  <a:lnTo>
                    <a:pt x="98" y="85"/>
                  </a:lnTo>
                  <a:lnTo>
                    <a:pt x="94" y="82"/>
                  </a:lnTo>
                  <a:lnTo>
                    <a:pt x="91" y="80"/>
                  </a:lnTo>
                  <a:lnTo>
                    <a:pt x="87" y="79"/>
                  </a:lnTo>
                  <a:lnTo>
                    <a:pt x="83" y="79"/>
                  </a:lnTo>
                  <a:lnTo>
                    <a:pt x="42"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00" name="Line 183"/>
            <p:cNvSpPr>
              <a:spLocks noChangeShapeType="1"/>
            </p:cNvSpPr>
            <p:nvPr/>
          </p:nvSpPr>
          <p:spPr bwMode="auto">
            <a:xfrm flipH="1">
              <a:off x="4033" y="377"/>
              <a:ext cx="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01" name="Line 184"/>
            <p:cNvSpPr>
              <a:spLocks noChangeShapeType="1"/>
            </p:cNvSpPr>
            <p:nvPr/>
          </p:nvSpPr>
          <p:spPr bwMode="auto">
            <a:xfrm flipH="1">
              <a:off x="4337" y="1235"/>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02" name="Freeform 185"/>
            <p:cNvSpPr>
              <a:spLocks/>
            </p:cNvSpPr>
            <p:nvPr/>
          </p:nvSpPr>
          <p:spPr bwMode="auto">
            <a:xfrm>
              <a:off x="4320" y="1209"/>
              <a:ext cx="17" cy="26"/>
            </a:xfrm>
            <a:custGeom>
              <a:avLst/>
              <a:gdLst>
                <a:gd name="T0" fmla="*/ 2 w 22"/>
                <a:gd name="T1" fmla="*/ 0 h 46"/>
                <a:gd name="T2" fmla="*/ 1 w 22"/>
                <a:gd name="T3" fmla="*/ 1 h 46"/>
                <a:gd name="T4" fmla="*/ 0 w 22"/>
                <a:gd name="T5" fmla="*/ 2 h 46"/>
                <a:gd name="T6" fmla="*/ 0 w 22"/>
                <a:gd name="T7" fmla="*/ 3 h 46"/>
                <a:gd name="T8" fmla="*/ 0 w 22"/>
                <a:gd name="T9" fmla="*/ 5 h 46"/>
                <a:gd name="T10" fmla="*/ 1 w 22"/>
                <a:gd name="T11" fmla="*/ 5 h 46"/>
                <a:gd name="T12" fmla="*/ 2 w 22"/>
                <a:gd name="T13" fmla="*/ 6 h 46"/>
                <a:gd name="T14" fmla="*/ 2 w 22"/>
                <a:gd name="T15" fmla="*/ 7 h 46"/>
                <a:gd name="T16" fmla="*/ 3 w 22"/>
                <a:gd name="T17" fmla="*/ 7 h 46"/>
                <a:gd name="T18" fmla="*/ 5 w 22"/>
                <a:gd name="T19" fmla="*/ 8 h 46"/>
                <a:gd name="T20" fmla="*/ 7 w 22"/>
                <a:gd name="T21" fmla="*/ 8 h 46"/>
                <a:gd name="T22" fmla="*/ 9 w 22"/>
                <a:gd name="T23" fmla="*/ 8 h 46"/>
                <a:gd name="T24" fmla="*/ 10 w 22"/>
                <a:gd name="T25" fmla="*/ 8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6">
                  <a:moveTo>
                    <a:pt x="2" y="0"/>
                  </a:moveTo>
                  <a:lnTo>
                    <a:pt x="1" y="7"/>
                  </a:lnTo>
                  <a:lnTo>
                    <a:pt x="0" y="12"/>
                  </a:lnTo>
                  <a:lnTo>
                    <a:pt x="0" y="19"/>
                  </a:lnTo>
                  <a:lnTo>
                    <a:pt x="0" y="24"/>
                  </a:lnTo>
                  <a:lnTo>
                    <a:pt x="1" y="28"/>
                  </a:lnTo>
                  <a:lnTo>
                    <a:pt x="3" y="33"/>
                  </a:lnTo>
                  <a:lnTo>
                    <a:pt x="5" y="37"/>
                  </a:lnTo>
                  <a:lnTo>
                    <a:pt x="7" y="40"/>
                  </a:lnTo>
                  <a:lnTo>
                    <a:pt x="10" y="43"/>
                  </a:lnTo>
                  <a:lnTo>
                    <a:pt x="14" y="45"/>
                  </a:lnTo>
                  <a:lnTo>
                    <a:pt x="18" y="46"/>
                  </a:lnTo>
                  <a:lnTo>
                    <a:pt x="22"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03" name="Line 186"/>
            <p:cNvSpPr>
              <a:spLocks noChangeShapeType="1"/>
            </p:cNvSpPr>
            <p:nvPr/>
          </p:nvSpPr>
          <p:spPr bwMode="auto">
            <a:xfrm flipV="1">
              <a:off x="4324" y="1166"/>
              <a:ext cx="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04" name="Freeform 187"/>
            <p:cNvSpPr>
              <a:spLocks/>
            </p:cNvSpPr>
            <p:nvPr/>
          </p:nvSpPr>
          <p:spPr bwMode="auto">
            <a:xfrm>
              <a:off x="4333" y="1141"/>
              <a:ext cx="29" cy="25"/>
            </a:xfrm>
            <a:custGeom>
              <a:avLst/>
              <a:gdLst>
                <a:gd name="T0" fmla="*/ 13 w 44"/>
                <a:gd name="T1" fmla="*/ 0 h 45"/>
                <a:gd name="T2" fmla="*/ 11 w 44"/>
                <a:gd name="T3" fmla="*/ 0 h 45"/>
                <a:gd name="T4" fmla="*/ 10 w 44"/>
                <a:gd name="T5" fmla="*/ 1 h 45"/>
                <a:gd name="T6" fmla="*/ 9 w 44"/>
                <a:gd name="T7" fmla="*/ 1 h 45"/>
                <a:gd name="T8" fmla="*/ 8 w 44"/>
                <a:gd name="T9" fmla="*/ 1 h 45"/>
                <a:gd name="T10" fmla="*/ 6 w 44"/>
                <a:gd name="T11" fmla="*/ 2 h 45"/>
                <a:gd name="T12" fmla="*/ 5 w 44"/>
                <a:gd name="T13" fmla="*/ 2 h 45"/>
                <a:gd name="T14" fmla="*/ 4 w 44"/>
                <a:gd name="T15" fmla="*/ 3 h 45"/>
                <a:gd name="T16" fmla="*/ 3 w 44"/>
                <a:gd name="T17" fmla="*/ 4 h 45"/>
                <a:gd name="T18" fmla="*/ 2 w 44"/>
                <a:gd name="T19" fmla="*/ 5 h 45"/>
                <a:gd name="T20" fmla="*/ 1 w 44"/>
                <a:gd name="T21" fmla="*/ 6 h 45"/>
                <a:gd name="T22" fmla="*/ 1 w 44"/>
                <a:gd name="T23" fmla="*/ 7 h 45"/>
                <a:gd name="T24" fmla="*/ 0 w 44"/>
                <a:gd name="T25" fmla="*/ 8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45">
                  <a:moveTo>
                    <a:pt x="44" y="0"/>
                  </a:moveTo>
                  <a:lnTo>
                    <a:pt x="39" y="0"/>
                  </a:lnTo>
                  <a:lnTo>
                    <a:pt x="35" y="1"/>
                  </a:lnTo>
                  <a:lnTo>
                    <a:pt x="31" y="3"/>
                  </a:lnTo>
                  <a:lnTo>
                    <a:pt x="27" y="6"/>
                  </a:lnTo>
                  <a:lnTo>
                    <a:pt x="21" y="9"/>
                  </a:lnTo>
                  <a:lnTo>
                    <a:pt x="17" y="14"/>
                  </a:lnTo>
                  <a:lnTo>
                    <a:pt x="14" y="18"/>
                  </a:lnTo>
                  <a:lnTo>
                    <a:pt x="10" y="22"/>
                  </a:lnTo>
                  <a:lnTo>
                    <a:pt x="6" y="28"/>
                  </a:lnTo>
                  <a:lnTo>
                    <a:pt x="4" y="34"/>
                  </a:lnTo>
                  <a:lnTo>
                    <a:pt x="1" y="39"/>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2505" name="Line 188"/>
            <p:cNvSpPr>
              <a:spLocks noChangeShapeType="1"/>
            </p:cNvSpPr>
            <p:nvPr/>
          </p:nvSpPr>
          <p:spPr bwMode="auto">
            <a:xfrm>
              <a:off x="4362" y="1141"/>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06" name="Line 189"/>
            <p:cNvSpPr>
              <a:spLocks noChangeShapeType="1"/>
            </p:cNvSpPr>
            <p:nvPr/>
          </p:nvSpPr>
          <p:spPr bwMode="auto">
            <a:xfrm flipH="1">
              <a:off x="4397" y="1094"/>
              <a:ext cx="17"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07" name="Line 190"/>
            <p:cNvSpPr>
              <a:spLocks noChangeShapeType="1"/>
            </p:cNvSpPr>
            <p:nvPr/>
          </p:nvSpPr>
          <p:spPr bwMode="auto">
            <a:xfrm flipH="1">
              <a:off x="3244" y="476"/>
              <a:ext cx="861" cy="80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08" name="Line 191"/>
            <p:cNvSpPr>
              <a:spLocks noChangeShapeType="1"/>
            </p:cNvSpPr>
            <p:nvPr/>
          </p:nvSpPr>
          <p:spPr bwMode="auto">
            <a:xfrm flipV="1">
              <a:off x="3244" y="1072"/>
              <a:ext cx="1183" cy="21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09" name="Line 192"/>
            <p:cNvSpPr>
              <a:spLocks noChangeShapeType="1"/>
            </p:cNvSpPr>
            <p:nvPr/>
          </p:nvSpPr>
          <p:spPr bwMode="auto">
            <a:xfrm flipH="1" flipV="1">
              <a:off x="4105" y="476"/>
              <a:ext cx="322" cy="59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0" name="Line 193"/>
            <p:cNvSpPr>
              <a:spLocks noChangeShapeType="1"/>
            </p:cNvSpPr>
            <p:nvPr/>
          </p:nvSpPr>
          <p:spPr bwMode="auto">
            <a:xfrm flipV="1">
              <a:off x="3244" y="1282"/>
              <a:ext cx="0" cy="12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1" name="Line 194"/>
            <p:cNvSpPr>
              <a:spLocks noChangeShapeType="1"/>
            </p:cNvSpPr>
            <p:nvPr/>
          </p:nvSpPr>
          <p:spPr bwMode="auto">
            <a:xfrm>
              <a:off x="3244" y="2495"/>
              <a:ext cx="118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2" name="Line 195"/>
            <p:cNvSpPr>
              <a:spLocks noChangeShapeType="1"/>
            </p:cNvSpPr>
            <p:nvPr/>
          </p:nvSpPr>
          <p:spPr bwMode="auto">
            <a:xfrm flipV="1">
              <a:off x="4427" y="1072"/>
              <a:ext cx="0" cy="14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3" name="Line 196"/>
            <p:cNvSpPr>
              <a:spLocks noChangeShapeType="1"/>
            </p:cNvSpPr>
            <p:nvPr/>
          </p:nvSpPr>
          <p:spPr bwMode="auto">
            <a:xfrm>
              <a:off x="4105" y="476"/>
              <a:ext cx="0" cy="20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4" name="Line 197"/>
            <p:cNvSpPr>
              <a:spLocks noChangeShapeType="1"/>
            </p:cNvSpPr>
            <p:nvPr/>
          </p:nvSpPr>
          <p:spPr bwMode="auto">
            <a:xfrm>
              <a:off x="4427" y="2495"/>
              <a:ext cx="9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5" name="Line 198"/>
            <p:cNvSpPr>
              <a:spLocks noChangeShapeType="1"/>
            </p:cNvSpPr>
            <p:nvPr/>
          </p:nvSpPr>
          <p:spPr bwMode="auto">
            <a:xfrm flipV="1">
              <a:off x="5357" y="1282"/>
              <a:ext cx="0" cy="12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6" name="Line 199"/>
            <p:cNvSpPr>
              <a:spLocks noChangeShapeType="1"/>
            </p:cNvSpPr>
            <p:nvPr/>
          </p:nvSpPr>
          <p:spPr bwMode="auto">
            <a:xfrm flipV="1">
              <a:off x="5357" y="476"/>
              <a:ext cx="0" cy="80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7" name="Line 200"/>
            <p:cNvSpPr>
              <a:spLocks noChangeShapeType="1"/>
            </p:cNvSpPr>
            <p:nvPr/>
          </p:nvSpPr>
          <p:spPr bwMode="auto">
            <a:xfrm flipH="1">
              <a:off x="4105" y="476"/>
              <a:ext cx="12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8" name="Line 201"/>
            <p:cNvSpPr>
              <a:spLocks noChangeShapeType="1"/>
            </p:cNvSpPr>
            <p:nvPr/>
          </p:nvSpPr>
          <p:spPr bwMode="auto">
            <a:xfrm>
              <a:off x="4427" y="1072"/>
              <a:ext cx="9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2519" name="Line 202"/>
            <p:cNvSpPr>
              <a:spLocks noChangeShapeType="1"/>
            </p:cNvSpPr>
            <p:nvPr/>
          </p:nvSpPr>
          <p:spPr bwMode="auto">
            <a:xfrm>
              <a:off x="3244" y="1282"/>
              <a:ext cx="21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0829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308240"/>
                                        </p:tgtEl>
                                        <p:attrNameLst>
                                          <p:attrName>style.visibility</p:attrName>
                                        </p:attrNameLst>
                                      </p:cBhvr>
                                      <p:to>
                                        <p:strVal val="visible"/>
                                      </p:to>
                                    </p:set>
                                    <p:animEffect transition="in" filter="wipe(left)">
                                      <p:cBhvr>
                                        <p:cTn id="11" dur="500"/>
                                        <p:tgtEl>
                                          <p:spTgt spid="308240"/>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308376"/>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ntr" presetSubtype="32" fill="hold" grpId="0" nodeType="clickEffect">
                                  <p:stCondLst>
                                    <p:cond delay="0"/>
                                  </p:stCondLst>
                                  <p:childTnLst>
                                    <p:set>
                                      <p:cBhvr>
                                        <p:cTn id="19" dur="1" fill="hold">
                                          <p:stCondLst>
                                            <p:cond delay="0"/>
                                          </p:stCondLst>
                                        </p:cTn>
                                        <p:tgtEl>
                                          <p:spTgt spid="308241">
                                            <p:txEl>
                                              <p:pRg st="0" end="0"/>
                                            </p:txEl>
                                          </p:spTgt>
                                        </p:tgtEl>
                                        <p:attrNameLst>
                                          <p:attrName>style.visibility</p:attrName>
                                        </p:attrNameLst>
                                      </p:cBhvr>
                                      <p:to>
                                        <p:strVal val="visible"/>
                                      </p:to>
                                    </p:set>
                                    <p:animEffect transition="in" filter="box(out)">
                                      <p:cBhvr>
                                        <p:cTn id="20" dur="500"/>
                                        <p:tgtEl>
                                          <p:spTgt spid="308241">
                                            <p:txEl>
                                              <p:pRg st="0" end="0"/>
                                            </p:txEl>
                                          </p:spTgt>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4" presetClass="entr" presetSubtype="32" fill="hold" grpId="0" nodeType="clickEffect">
                                  <p:stCondLst>
                                    <p:cond delay="0"/>
                                  </p:stCondLst>
                                  <p:childTnLst>
                                    <p:set>
                                      <p:cBhvr>
                                        <p:cTn id="24" dur="1" fill="hold">
                                          <p:stCondLst>
                                            <p:cond delay="0"/>
                                          </p:stCondLst>
                                        </p:cTn>
                                        <p:tgtEl>
                                          <p:spTgt spid="308241">
                                            <p:txEl>
                                              <p:pRg st="1" end="1"/>
                                            </p:txEl>
                                          </p:spTgt>
                                        </p:tgtEl>
                                        <p:attrNameLst>
                                          <p:attrName>style.visibility</p:attrName>
                                        </p:attrNameLst>
                                      </p:cBhvr>
                                      <p:to>
                                        <p:strVal val="visible"/>
                                      </p:to>
                                    </p:set>
                                    <p:animEffect transition="in" filter="box(out)">
                                      <p:cBhvr>
                                        <p:cTn id="25" dur="500"/>
                                        <p:tgtEl>
                                          <p:spTgt spid="308241">
                                            <p:txEl>
                                              <p:pRg st="1" end="1"/>
                                            </p:txEl>
                                          </p:spTgt>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 presetClass="entr" presetSubtype="32" fill="hold" grpId="0" nodeType="clickEffect">
                                  <p:stCondLst>
                                    <p:cond delay="0"/>
                                  </p:stCondLst>
                                  <p:childTnLst>
                                    <p:set>
                                      <p:cBhvr>
                                        <p:cTn id="29" dur="1" fill="hold">
                                          <p:stCondLst>
                                            <p:cond delay="0"/>
                                          </p:stCondLst>
                                        </p:cTn>
                                        <p:tgtEl>
                                          <p:spTgt spid="308241">
                                            <p:txEl>
                                              <p:pRg st="2" end="2"/>
                                            </p:txEl>
                                          </p:spTgt>
                                        </p:tgtEl>
                                        <p:attrNameLst>
                                          <p:attrName>style.visibility</p:attrName>
                                        </p:attrNameLst>
                                      </p:cBhvr>
                                      <p:to>
                                        <p:strVal val="visible"/>
                                      </p:to>
                                    </p:set>
                                    <p:animEffect transition="in" filter="box(out)">
                                      <p:cBhvr>
                                        <p:cTn id="30" dur="500"/>
                                        <p:tgtEl>
                                          <p:spTgt spid="30824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240" grpId="0"/>
      <p:bldP spid="308241" grpId="0" build="p"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10287" name="Rectangle 15"/>
          <p:cNvSpPr>
            <a:spLocks noGrp="1" noChangeArrowheads="1"/>
          </p:cNvSpPr>
          <p:nvPr>
            <p:ph type="title"/>
          </p:nvPr>
        </p:nvSpPr>
        <p:spPr>
          <a:xfrm>
            <a:off x="0" y="76200"/>
            <a:ext cx="9144000"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en-US" altLang="zh-CN" sz="3600" b="1" smtClean="0">
                <a:solidFill>
                  <a:srgbClr val="FF0000"/>
                </a:solidFill>
                <a:latin typeface="黑体" pitchFamily="2" charset="-122"/>
                <a:ea typeface="黑体" pitchFamily="2" charset="-122"/>
              </a:rPr>
              <a:t>3</a:t>
            </a:r>
            <a:r>
              <a:rPr lang="zh-CN" altLang="en-US" sz="3600" b="1" smtClean="0">
                <a:solidFill>
                  <a:srgbClr val="FF0000"/>
                </a:solidFill>
                <a:latin typeface="黑体" pitchFamily="2" charset="-122"/>
                <a:ea typeface="黑体" pitchFamily="2" charset="-122"/>
              </a:rPr>
              <a:t>、侧平面</a:t>
            </a:r>
          </a:p>
        </p:txBody>
      </p:sp>
      <p:sp>
        <p:nvSpPr>
          <p:cNvPr id="310288" name="Rectangle 16"/>
          <p:cNvSpPr>
            <a:spLocks noGrp="1" noChangeArrowheads="1"/>
          </p:cNvSpPr>
          <p:nvPr>
            <p:ph type="body" idx="1"/>
          </p:nvPr>
        </p:nvSpPr>
        <p:spPr>
          <a:xfrm>
            <a:off x="76200" y="5013325"/>
            <a:ext cx="9067800" cy="16764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buFontTx/>
              <a:buNone/>
            </a:pPr>
            <a:r>
              <a:rPr lang="zh-CN" altLang="en-US" b="1" smtClean="0"/>
              <a:t>投影特性：</a:t>
            </a:r>
          </a:p>
          <a:p>
            <a:pPr eaLnBrk="1" hangingPunct="1">
              <a:buFontTx/>
              <a:buNone/>
            </a:pPr>
            <a:r>
              <a:rPr lang="en-US" altLang="zh-CN" b="1" smtClean="0">
                <a:latin typeface="黑体" pitchFamily="2" charset="-122"/>
                <a:ea typeface="黑体" pitchFamily="2" charset="-122"/>
              </a:rPr>
              <a:t>1.abc</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积聚为一条线，具有积聚性。</a:t>
            </a:r>
          </a:p>
          <a:p>
            <a:pPr eaLnBrk="1" hangingPunct="1">
              <a:buFontTx/>
              <a:buNone/>
            </a:pPr>
            <a:r>
              <a:rPr lang="en-US" altLang="zh-CN" b="1" smtClean="0">
                <a:latin typeface="黑体" pitchFamily="2" charset="-122"/>
                <a:ea typeface="黑体" pitchFamily="2" charset="-122"/>
              </a:rPr>
              <a:t>2.</a:t>
            </a:r>
            <a:r>
              <a:rPr lang="zh-CN" altLang="en-US" b="1" smtClean="0"/>
              <a:t>侧面投影</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en-US" altLang="zh-CN" b="1" smtClean="0"/>
              <a:t> </a:t>
            </a:r>
            <a:r>
              <a:rPr lang="zh-CN" altLang="en-US" b="1" smtClean="0"/>
              <a:t>反映</a:t>
            </a:r>
            <a:r>
              <a:rPr lang="zh-CN" altLang="en-US" b="1" smtClean="0">
                <a:sym typeface="Symbol" pitchFamily="18" charset="2"/>
              </a:rPr>
              <a:t></a:t>
            </a:r>
            <a:r>
              <a:rPr lang="en-US" altLang="zh-CN" b="1" smtClean="0">
                <a:latin typeface="黑体" pitchFamily="2" charset="-122"/>
                <a:ea typeface="黑体" pitchFamily="2" charset="-122"/>
              </a:rPr>
              <a:t>ABC</a:t>
            </a:r>
            <a:r>
              <a:rPr lang="zh-CN" altLang="en-US" b="1" smtClean="0"/>
              <a:t>实形                    </a:t>
            </a:r>
          </a:p>
        </p:txBody>
      </p:sp>
      <p:grpSp>
        <p:nvGrpSpPr>
          <p:cNvPr id="310349" name="Group 77"/>
          <p:cNvGrpSpPr>
            <a:grpSpLocks/>
          </p:cNvGrpSpPr>
          <p:nvPr/>
        </p:nvGrpSpPr>
        <p:grpSpPr bwMode="auto">
          <a:xfrm>
            <a:off x="323850" y="765175"/>
            <a:ext cx="4313238" cy="3946525"/>
            <a:chOff x="204" y="1319"/>
            <a:chExt cx="2397" cy="2193"/>
          </a:xfrm>
        </p:grpSpPr>
        <p:sp>
          <p:nvSpPr>
            <p:cNvPr id="63546" name="Freeform 78"/>
            <p:cNvSpPr>
              <a:spLocks/>
            </p:cNvSpPr>
            <p:nvPr/>
          </p:nvSpPr>
          <p:spPr bwMode="auto">
            <a:xfrm>
              <a:off x="1623" y="3243"/>
              <a:ext cx="54" cy="123"/>
            </a:xfrm>
            <a:custGeom>
              <a:avLst/>
              <a:gdLst>
                <a:gd name="T0" fmla="*/ 14 w 83"/>
                <a:gd name="T1" fmla="*/ 0 h 187"/>
                <a:gd name="T2" fmla="*/ 0 w 83"/>
                <a:gd name="T3" fmla="*/ 53 h 187"/>
                <a:gd name="T4" fmla="*/ 9 w 83"/>
                <a:gd name="T5" fmla="*/ 53 h 187"/>
                <a:gd name="T6" fmla="*/ 10 w 83"/>
                <a:gd name="T7" fmla="*/ 53 h 187"/>
                <a:gd name="T8" fmla="*/ 11 w 83"/>
                <a:gd name="T9" fmla="*/ 53 h 187"/>
                <a:gd name="T10" fmla="*/ 12 w 83"/>
                <a:gd name="T11" fmla="*/ 52 h 187"/>
                <a:gd name="T12" fmla="*/ 13 w 83"/>
                <a:gd name="T13" fmla="*/ 51 h 187"/>
                <a:gd name="T14" fmla="*/ 14 w 83"/>
                <a:gd name="T15" fmla="*/ 51 h 187"/>
                <a:gd name="T16" fmla="*/ 15 w 83"/>
                <a:gd name="T17" fmla="*/ 50 h 187"/>
                <a:gd name="T18" fmla="*/ 16 w 83"/>
                <a:gd name="T19" fmla="*/ 49 h 187"/>
                <a:gd name="T20" fmla="*/ 16 w 83"/>
                <a:gd name="T21" fmla="*/ 48 h 187"/>
                <a:gd name="T22" fmla="*/ 17 w 83"/>
                <a:gd name="T23" fmla="*/ 47 h 187"/>
                <a:gd name="T24" fmla="*/ 18 w 83"/>
                <a:gd name="T25" fmla="*/ 45 h 187"/>
                <a:gd name="T26" fmla="*/ 18 w 83"/>
                <a:gd name="T27" fmla="*/ 44 h 187"/>
                <a:gd name="T28" fmla="*/ 19 w 83"/>
                <a:gd name="T29" fmla="*/ 43 h 187"/>
                <a:gd name="T30" fmla="*/ 22 w 83"/>
                <a:gd name="T31" fmla="*/ 28 h 187"/>
                <a:gd name="T32" fmla="*/ 22 w 83"/>
                <a:gd name="T33" fmla="*/ 27 h 187"/>
                <a:gd name="T34" fmla="*/ 23 w 83"/>
                <a:gd name="T35" fmla="*/ 26 h 187"/>
                <a:gd name="T36" fmla="*/ 23 w 83"/>
                <a:gd name="T37" fmla="*/ 24 h 187"/>
                <a:gd name="T38" fmla="*/ 23 w 83"/>
                <a:gd name="T39" fmla="*/ 23 h 187"/>
                <a:gd name="T40" fmla="*/ 22 w 83"/>
                <a:gd name="T41" fmla="*/ 22 h 187"/>
                <a:gd name="T42" fmla="*/ 22 w 83"/>
                <a:gd name="T43" fmla="*/ 21 h 187"/>
                <a:gd name="T44" fmla="*/ 21 w 83"/>
                <a:gd name="T45" fmla="*/ 20 h 187"/>
                <a:gd name="T46" fmla="*/ 21 w 83"/>
                <a:gd name="T47" fmla="*/ 19 h 187"/>
                <a:gd name="T48" fmla="*/ 21 w 83"/>
                <a:gd name="T49" fmla="*/ 18 h 187"/>
                <a:gd name="T50" fmla="*/ 20 w 83"/>
                <a:gd name="T51" fmla="*/ 18 h 187"/>
                <a:gd name="T52" fmla="*/ 20 w 83"/>
                <a:gd name="T53" fmla="*/ 18 h 187"/>
                <a:gd name="T54" fmla="*/ 18 w 83"/>
                <a:gd name="T55" fmla="*/ 18 h 187"/>
                <a:gd name="T56" fmla="*/ 9 w 83"/>
                <a:gd name="T57" fmla="*/ 18 h 1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3" h="187">
                  <a:moveTo>
                    <a:pt x="50" y="0"/>
                  </a:moveTo>
                  <a:lnTo>
                    <a:pt x="0" y="187"/>
                  </a:lnTo>
                  <a:lnTo>
                    <a:pt x="33" y="187"/>
                  </a:lnTo>
                  <a:lnTo>
                    <a:pt x="37" y="186"/>
                  </a:lnTo>
                  <a:lnTo>
                    <a:pt x="40" y="186"/>
                  </a:lnTo>
                  <a:lnTo>
                    <a:pt x="43" y="183"/>
                  </a:lnTo>
                  <a:lnTo>
                    <a:pt x="47" y="181"/>
                  </a:lnTo>
                  <a:lnTo>
                    <a:pt x="50" y="179"/>
                  </a:lnTo>
                  <a:lnTo>
                    <a:pt x="54" y="176"/>
                  </a:lnTo>
                  <a:lnTo>
                    <a:pt x="57" y="172"/>
                  </a:lnTo>
                  <a:lnTo>
                    <a:pt x="60" y="168"/>
                  </a:lnTo>
                  <a:lnTo>
                    <a:pt x="62" y="164"/>
                  </a:lnTo>
                  <a:lnTo>
                    <a:pt x="64" y="160"/>
                  </a:lnTo>
                  <a:lnTo>
                    <a:pt x="66" y="155"/>
                  </a:lnTo>
                  <a:lnTo>
                    <a:pt x="67" y="150"/>
                  </a:lnTo>
                  <a:lnTo>
                    <a:pt x="81" y="98"/>
                  </a:lnTo>
                  <a:lnTo>
                    <a:pt x="82" y="94"/>
                  </a:lnTo>
                  <a:lnTo>
                    <a:pt x="83" y="89"/>
                  </a:lnTo>
                  <a:lnTo>
                    <a:pt x="83" y="84"/>
                  </a:lnTo>
                  <a:lnTo>
                    <a:pt x="83" y="80"/>
                  </a:lnTo>
                  <a:lnTo>
                    <a:pt x="82" y="77"/>
                  </a:lnTo>
                  <a:lnTo>
                    <a:pt x="81" y="73"/>
                  </a:lnTo>
                  <a:lnTo>
                    <a:pt x="79" y="69"/>
                  </a:lnTo>
                  <a:lnTo>
                    <a:pt x="77" y="67"/>
                  </a:lnTo>
                  <a:lnTo>
                    <a:pt x="75" y="65"/>
                  </a:lnTo>
                  <a:lnTo>
                    <a:pt x="73" y="63"/>
                  </a:lnTo>
                  <a:lnTo>
                    <a:pt x="70" y="63"/>
                  </a:lnTo>
                  <a:lnTo>
                    <a:pt x="66" y="62"/>
                  </a:lnTo>
                  <a:lnTo>
                    <a:pt x="33"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47" name="Freeform 79"/>
            <p:cNvSpPr>
              <a:spLocks/>
            </p:cNvSpPr>
            <p:nvPr/>
          </p:nvSpPr>
          <p:spPr bwMode="auto">
            <a:xfrm>
              <a:off x="1764" y="1856"/>
              <a:ext cx="54" cy="82"/>
            </a:xfrm>
            <a:custGeom>
              <a:avLst/>
              <a:gdLst>
                <a:gd name="T0" fmla="*/ 25 w 79"/>
                <a:gd name="T1" fmla="*/ 4 h 125"/>
                <a:gd name="T2" fmla="*/ 25 w 79"/>
                <a:gd name="T3" fmla="*/ 3 h 125"/>
                <a:gd name="T4" fmla="*/ 25 w 79"/>
                <a:gd name="T5" fmla="*/ 1 h 125"/>
                <a:gd name="T6" fmla="*/ 24 w 79"/>
                <a:gd name="T7" fmla="*/ 1 h 125"/>
                <a:gd name="T8" fmla="*/ 23 w 79"/>
                <a:gd name="T9" fmla="*/ 0 h 125"/>
                <a:gd name="T10" fmla="*/ 23 w 79"/>
                <a:gd name="T11" fmla="*/ 0 h 125"/>
                <a:gd name="T12" fmla="*/ 19 w 79"/>
                <a:gd name="T13" fmla="*/ 0 h 125"/>
                <a:gd name="T14" fmla="*/ 16 w 79"/>
                <a:gd name="T15" fmla="*/ 0 h 125"/>
                <a:gd name="T16" fmla="*/ 14 w 79"/>
                <a:gd name="T17" fmla="*/ 1 h 125"/>
                <a:gd name="T18" fmla="*/ 12 w 79"/>
                <a:gd name="T19" fmla="*/ 1 h 125"/>
                <a:gd name="T20" fmla="*/ 12 w 79"/>
                <a:gd name="T21" fmla="*/ 2 h 125"/>
                <a:gd name="T22" fmla="*/ 8 w 79"/>
                <a:gd name="T23" fmla="*/ 4 h 125"/>
                <a:gd name="T24" fmla="*/ 8 w 79"/>
                <a:gd name="T25" fmla="*/ 5 h 125"/>
                <a:gd name="T26" fmla="*/ 5 w 79"/>
                <a:gd name="T27" fmla="*/ 8 h 125"/>
                <a:gd name="T28" fmla="*/ 5 w 79"/>
                <a:gd name="T29" fmla="*/ 10 h 125"/>
                <a:gd name="T30" fmla="*/ 2 w 79"/>
                <a:gd name="T31" fmla="*/ 18 h 125"/>
                <a:gd name="T32" fmla="*/ 1 w 79"/>
                <a:gd name="T33" fmla="*/ 24 h 125"/>
                <a:gd name="T34" fmla="*/ 1 w 79"/>
                <a:gd name="T35" fmla="*/ 27 h 125"/>
                <a:gd name="T36" fmla="*/ 0 w 79"/>
                <a:gd name="T37" fmla="*/ 28 h 125"/>
                <a:gd name="T38" fmla="*/ 1 w 79"/>
                <a:gd name="T39" fmla="*/ 30 h 125"/>
                <a:gd name="T40" fmla="*/ 1 w 79"/>
                <a:gd name="T41" fmla="*/ 31 h 125"/>
                <a:gd name="T42" fmla="*/ 1 w 79"/>
                <a:gd name="T43" fmla="*/ 33 h 125"/>
                <a:gd name="T44" fmla="*/ 2 w 79"/>
                <a:gd name="T45" fmla="*/ 34 h 125"/>
                <a:gd name="T46" fmla="*/ 3 w 79"/>
                <a:gd name="T47" fmla="*/ 35 h 125"/>
                <a:gd name="T48" fmla="*/ 5 w 79"/>
                <a:gd name="T49" fmla="*/ 35 h 125"/>
                <a:gd name="T50" fmla="*/ 7 w 79"/>
                <a:gd name="T51" fmla="*/ 35 h 125"/>
                <a:gd name="T52" fmla="*/ 10 w 79"/>
                <a:gd name="T53" fmla="*/ 35 h 125"/>
                <a:gd name="T54" fmla="*/ 12 w 79"/>
                <a:gd name="T55" fmla="*/ 35 h 125"/>
                <a:gd name="T56" fmla="*/ 13 w 79"/>
                <a:gd name="T57" fmla="*/ 35 h 125"/>
                <a:gd name="T58" fmla="*/ 14 w 79"/>
                <a:gd name="T59" fmla="*/ 34 h 125"/>
                <a:gd name="T60" fmla="*/ 16 w 79"/>
                <a:gd name="T61" fmla="*/ 32 h 125"/>
                <a:gd name="T62" fmla="*/ 17 w 79"/>
                <a:gd name="T63" fmla="*/ 31 h 125"/>
                <a:gd name="T64" fmla="*/ 17 w 79"/>
                <a:gd name="T65" fmla="*/ 30 h 125"/>
                <a:gd name="T66" fmla="*/ 18 w 79"/>
                <a:gd name="T67" fmla="*/ 28 h 125"/>
                <a:gd name="T68" fmla="*/ 20 w 79"/>
                <a:gd name="T69" fmla="*/ 22 h 125"/>
                <a:gd name="T70" fmla="*/ 23 w 79"/>
                <a:gd name="T71" fmla="*/ 10 h 125"/>
                <a:gd name="T72" fmla="*/ 25 w 79"/>
                <a:gd name="T73" fmla="*/ 5 h 1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125">
                  <a:moveTo>
                    <a:pt x="78" y="16"/>
                  </a:moveTo>
                  <a:lnTo>
                    <a:pt x="79" y="14"/>
                  </a:lnTo>
                  <a:lnTo>
                    <a:pt x="78" y="12"/>
                  </a:lnTo>
                  <a:lnTo>
                    <a:pt x="78" y="9"/>
                  </a:lnTo>
                  <a:lnTo>
                    <a:pt x="77" y="7"/>
                  </a:lnTo>
                  <a:lnTo>
                    <a:pt x="76" y="3"/>
                  </a:lnTo>
                  <a:lnTo>
                    <a:pt x="76" y="2"/>
                  </a:lnTo>
                  <a:lnTo>
                    <a:pt x="75" y="1"/>
                  </a:lnTo>
                  <a:lnTo>
                    <a:pt x="74" y="1"/>
                  </a:lnTo>
                  <a:lnTo>
                    <a:pt x="73" y="0"/>
                  </a:lnTo>
                  <a:lnTo>
                    <a:pt x="72" y="0"/>
                  </a:lnTo>
                  <a:lnTo>
                    <a:pt x="71" y="0"/>
                  </a:lnTo>
                  <a:lnTo>
                    <a:pt x="65" y="0"/>
                  </a:lnTo>
                  <a:lnTo>
                    <a:pt x="60" y="0"/>
                  </a:lnTo>
                  <a:lnTo>
                    <a:pt x="55" y="0"/>
                  </a:lnTo>
                  <a:lnTo>
                    <a:pt x="50" y="0"/>
                  </a:lnTo>
                  <a:lnTo>
                    <a:pt x="48" y="1"/>
                  </a:lnTo>
                  <a:lnTo>
                    <a:pt x="44" y="1"/>
                  </a:lnTo>
                  <a:lnTo>
                    <a:pt x="42" y="2"/>
                  </a:lnTo>
                  <a:lnTo>
                    <a:pt x="40" y="3"/>
                  </a:lnTo>
                  <a:lnTo>
                    <a:pt x="38" y="5"/>
                  </a:lnTo>
                  <a:lnTo>
                    <a:pt x="36" y="6"/>
                  </a:lnTo>
                  <a:lnTo>
                    <a:pt x="32" y="10"/>
                  </a:lnTo>
                  <a:lnTo>
                    <a:pt x="27" y="13"/>
                  </a:lnTo>
                  <a:lnTo>
                    <a:pt x="26" y="15"/>
                  </a:lnTo>
                  <a:lnTo>
                    <a:pt x="24" y="17"/>
                  </a:lnTo>
                  <a:lnTo>
                    <a:pt x="20" y="26"/>
                  </a:lnTo>
                  <a:lnTo>
                    <a:pt x="18" y="28"/>
                  </a:lnTo>
                  <a:lnTo>
                    <a:pt x="18" y="31"/>
                  </a:lnTo>
                  <a:lnTo>
                    <a:pt x="16" y="35"/>
                  </a:lnTo>
                  <a:lnTo>
                    <a:pt x="13" y="46"/>
                  </a:lnTo>
                  <a:lnTo>
                    <a:pt x="7" y="66"/>
                  </a:lnTo>
                  <a:lnTo>
                    <a:pt x="5" y="76"/>
                  </a:lnTo>
                  <a:lnTo>
                    <a:pt x="2" y="85"/>
                  </a:lnTo>
                  <a:lnTo>
                    <a:pt x="1" y="91"/>
                  </a:lnTo>
                  <a:lnTo>
                    <a:pt x="1" y="96"/>
                  </a:lnTo>
                  <a:lnTo>
                    <a:pt x="0" y="98"/>
                  </a:lnTo>
                  <a:lnTo>
                    <a:pt x="0" y="101"/>
                  </a:lnTo>
                  <a:lnTo>
                    <a:pt x="0" y="104"/>
                  </a:lnTo>
                  <a:lnTo>
                    <a:pt x="1" y="106"/>
                  </a:lnTo>
                  <a:lnTo>
                    <a:pt x="1" y="109"/>
                  </a:lnTo>
                  <a:lnTo>
                    <a:pt x="2" y="111"/>
                  </a:lnTo>
                  <a:lnTo>
                    <a:pt x="3" y="113"/>
                  </a:lnTo>
                  <a:lnTo>
                    <a:pt x="4" y="116"/>
                  </a:lnTo>
                  <a:lnTo>
                    <a:pt x="5" y="118"/>
                  </a:lnTo>
                  <a:lnTo>
                    <a:pt x="7" y="121"/>
                  </a:lnTo>
                  <a:lnTo>
                    <a:pt x="9" y="122"/>
                  </a:lnTo>
                  <a:lnTo>
                    <a:pt x="11" y="123"/>
                  </a:lnTo>
                  <a:lnTo>
                    <a:pt x="13" y="124"/>
                  </a:lnTo>
                  <a:lnTo>
                    <a:pt x="16" y="124"/>
                  </a:lnTo>
                  <a:lnTo>
                    <a:pt x="19" y="125"/>
                  </a:lnTo>
                  <a:lnTo>
                    <a:pt x="21" y="125"/>
                  </a:lnTo>
                  <a:lnTo>
                    <a:pt x="26" y="124"/>
                  </a:lnTo>
                  <a:lnTo>
                    <a:pt x="32" y="125"/>
                  </a:lnTo>
                  <a:lnTo>
                    <a:pt x="34" y="125"/>
                  </a:lnTo>
                  <a:lnTo>
                    <a:pt x="37" y="124"/>
                  </a:lnTo>
                  <a:lnTo>
                    <a:pt x="39" y="124"/>
                  </a:lnTo>
                  <a:lnTo>
                    <a:pt x="41" y="123"/>
                  </a:lnTo>
                  <a:lnTo>
                    <a:pt x="43" y="121"/>
                  </a:lnTo>
                  <a:lnTo>
                    <a:pt x="45" y="120"/>
                  </a:lnTo>
                  <a:lnTo>
                    <a:pt x="48" y="117"/>
                  </a:lnTo>
                  <a:lnTo>
                    <a:pt x="49" y="115"/>
                  </a:lnTo>
                  <a:lnTo>
                    <a:pt x="51" y="113"/>
                  </a:lnTo>
                  <a:lnTo>
                    <a:pt x="52" y="111"/>
                  </a:lnTo>
                  <a:lnTo>
                    <a:pt x="53" y="109"/>
                  </a:lnTo>
                  <a:lnTo>
                    <a:pt x="54" y="107"/>
                  </a:lnTo>
                  <a:lnTo>
                    <a:pt x="56" y="101"/>
                  </a:lnTo>
                  <a:lnTo>
                    <a:pt x="58" y="97"/>
                  </a:lnTo>
                  <a:lnTo>
                    <a:pt x="60" y="86"/>
                  </a:lnTo>
                  <a:lnTo>
                    <a:pt x="62" y="77"/>
                  </a:lnTo>
                  <a:lnTo>
                    <a:pt x="68" y="57"/>
                  </a:lnTo>
                  <a:lnTo>
                    <a:pt x="73" y="36"/>
                  </a:lnTo>
                  <a:lnTo>
                    <a:pt x="76" y="27"/>
                  </a:lnTo>
                  <a:lnTo>
                    <a:pt x="78" y="1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48" name="Freeform 80"/>
            <p:cNvSpPr>
              <a:spLocks/>
            </p:cNvSpPr>
            <p:nvPr/>
          </p:nvSpPr>
          <p:spPr bwMode="auto">
            <a:xfrm>
              <a:off x="1800" y="1919"/>
              <a:ext cx="5" cy="19"/>
            </a:xfrm>
            <a:custGeom>
              <a:avLst/>
              <a:gdLst>
                <a:gd name="T0" fmla="*/ 1 w 7"/>
                <a:gd name="T1" fmla="*/ 0 h 27"/>
                <a:gd name="T2" fmla="*/ 0 w 7"/>
                <a:gd name="T3" fmla="*/ 1 h 27"/>
                <a:gd name="T4" fmla="*/ 0 w 7"/>
                <a:gd name="T5" fmla="*/ 3 h 27"/>
                <a:gd name="T6" fmla="*/ 0 w 7"/>
                <a:gd name="T7" fmla="*/ 4 h 27"/>
                <a:gd name="T8" fmla="*/ 0 w 7"/>
                <a:gd name="T9" fmla="*/ 4 h 27"/>
                <a:gd name="T10" fmla="*/ 1 w 7"/>
                <a:gd name="T11" fmla="*/ 5 h 27"/>
                <a:gd name="T12" fmla="*/ 1 w 7"/>
                <a:gd name="T13" fmla="*/ 6 h 27"/>
                <a:gd name="T14" fmla="*/ 1 w 7"/>
                <a:gd name="T15" fmla="*/ 6 h 27"/>
                <a:gd name="T16" fmla="*/ 1 w 7"/>
                <a:gd name="T17" fmla="*/ 7 h 27"/>
                <a:gd name="T18" fmla="*/ 2 w 7"/>
                <a:gd name="T19" fmla="*/ 8 h 27"/>
                <a:gd name="T20" fmla="*/ 2 w 7"/>
                <a:gd name="T21" fmla="*/ 9 h 27"/>
                <a:gd name="T22" fmla="*/ 3 w 7"/>
                <a:gd name="T23" fmla="*/ 9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7">
                  <a:moveTo>
                    <a:pt x="1" y="0"/>
                  </a:moveTo>
                  <a:lnTo>
                    <a:pt x="0" y="3"/>
                  </a:lnTo>
                  <a:lnTo>
                    <a:pt x="0" y="8"/>
                  </a:lnTo>
                  <a:lnTo>
                    <a:pt x="0" y="11"/>
                  </a:lnTo>
                  <a:lnTo>
                    <a:pt x="0" y="13"/>
                  </a:lnTo>
                  <a:lnTo>
                    <a:pt x="1" y="14"/>
                  </a:lnTo>
                  <a:lnTo>
                    <a:pt x="1" y="16"/>
                  </a:lnTo>
                  <a:lnTo>
                    <a:pt x="2" y="17"/>
                  </a:lnTo>
                  <a:lnTo>
                    <a:pt x="4" y="20"/>
                  </a:lnTo>
                  <a:lnTo>
                    <a:pt x="5" y="24"/>
                  </a:lnTo>
                  <a:lnTo>
                    <a:pt x="6" y="25"/>
                  </a:lnTo>
                  <a:lnTo>
                    <a:pt x="7" y="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49" name="Line 81"/>
            <p:cNvSpPr>
              <a:spLocks noChangeShapeType="1"/>
            </p:cNvSpPr>
            <p:nvPr/>
          </p:nvSpPr>
          <p:spPr bwMode="auto">
            <a:xfrm flipH="1">
              <a:off x="1873" y="1815"/>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0" name="Line 82"/>
            <p:cNvSpPr>
              <a:spLocks noChangeShapeType="1"/>
            </p:cNvSpPr>
            <p:nvPr/>
          </p:nvSpPr>
          <p:spPr bwMode="auto">
            <a:xfrm flipH="1">
              <a:off x="1850" y="1815"/>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1" name="Line 83"/>
            <p:cNvSpPr>
              <a:spLocks noChangeShapeType="1"/>
            </p:cNvSpPr>
            <p:nvPr/>
          </p:nvSpPr>
          <p:spPr bwMode="auto">
            <a:xfrm>
              <a:off x="381" y="1474"/>
              <a:ext cx="1287"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2" name="Line 84"/>
            <p:cNvSpPr>
              <a:spLocks noChangeShapeType="1"/>
            </p:cNvSpPr>
            <p:nvPr/>
          </p:nvSpPr>
          <p:spPr bwMode="auto">
            <a:xfrm flipV="1">
              <a:off x="381" y="1474"/>
              <a:ext cx="0" cy="112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3" name="Line 85"/>
            <p:cNvSpPr>
              <a:spLocks noChangeShapeType="1"/>
            </p:cNvSpPr>
            <p:nvPr/>
          </p:nvSpPr>
          <p:spPr bwMode="auto">
            <a:xfrm>
              <a:off x="1668" y="1474"/>
              <a:ext cx="805" cy="8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4" name="Line 86"/>
            <p:cNvSpPr>
              <a:spLocks noChangeShapeType="1"/>
            </p:cNvSpPr>
            <p:nvPr/>
          </p:nvSpPr>
          <p:spPr bwMode="auto">
            <a:xfrm>
              <a:off x="381" y="2602"/>
              <a:ext cx="805" cy="80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5" name="Line 87"/>
            <p:cNvSpPr>
              <a:spLocks noChangeShapeType="1"/>
            </p:cNvSpPr>
            <p:nvPr/>
          </p:nvSpPr>
          <p:spPr bwMode="auto">
            <a:xfrm>
              <a:off x="1186" y="3407"/>
              <a:ext cx="1287"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6" name="Line 88"/>
            <p:cNvSpPr>
              <a:spLocks noChangeShapeType="1"/>
            </p:cNvSpPr>
            <p:nvPr/>
          </p:nvSpPr>
          <p:spPr bwMode="auto">
            <a:xfrm flipV="1">
              <a:off x="2473" y="2279"/>
              <a:ext cx="0" cy="112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7" name="Line 89"/>
            <p:cNvSpPr>
              <a:spLocks noChangeShapeType="1"/>
            </p:cNvSpPr>
            <p:nvPr/>
          </p:nvSpPr>
          <p:spPr bwMode="auto">
            <a:xfrm flipH="1" flipV="1">
              <a:off x="1109" y="3257"/>
              <a:ext cx="118" cy="1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8" name="Line 90"/>
            <p:cNvSpPr>
              <a:spLocks noChangeShapeType="1"/>
            </p:cNvSpPr>
            <p:nvPr/>
          </p:nvSpPr>
          <p:spPr bwMode="auto">
            <a:xfrm>
              <a:off x="1164" y="3307"/>
              <a:ext cx="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59" name="Line 91"/>
            <p:cNvSpPr>
              <a:spLocks noChangeShapeType="1"/>
            </p:cNvSpPr>
            <p:nvPr/>
          </p:nvSpPr>
          <p:spPr bwMode="auto">
            <a:xfrm>
              <a:off x="1164" y="3257"/>
              <a:ext cx="118" cy="1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60" name="Freeform 92"/>
            <p:cNvSpPr>
              <a:spLocks/>
            </p:cNvSpPr>
            <p:nvPr/>
          </p:nvSpPr>
          <p:spPr bwMode="auto">
            <a:xfrm>
              <a:off x="436" y="1515"/>
              <a:ext cx="64" cy="122"/>
            </a:xfrm>
            <a:custGeom>
              <a:avLst/>
              <a:gdLst>
                <a:gd name="T0" fmla="*/ 0 w 99"/>
                <a:gd name="T1" fmla="*/ 0 h 187"/>
                <a:gd name="T2" fmla="*/ 0 w 99"/>
                <a:gd name="T3" fmla="*/ 52 h 187"/>
                <a:gd name="T4" fmla="*/ 27 w 99"/>
                <a:gd name="T5" fmla="*/ 0 h 187"/>
                <a:gd name="T6" fmla="*/ 0 60000 65536"/>
                <a:gd name="T7" fmla="*/ 0 60000 65536"/>
                <a:gd name="T8" fmla="*/ 0 60000 65536"/>
              </a:gdLst>
              <a:ahLst/>
              <a:cxnLst>
                <a:cxn ang="T6">
                  <a:pos x="T0" y="T1"/>
                </a:cxn>
                <a:cxn ang="T7">
                  <a:pos x="T2" y="T3"/>
                </a:cxn>
                <a:cxn ang="T8">
                  <a:pos x="T4" y="T5"/>
                </a:cxn>
              </a:cxnLst>
              <a:rect l="0" t="0" r="r" b="b"/>
              <a:pathLst>
                <a:path w="99" h="187">
                  <a:moveTo>
                    <a:pt x="0" y="0"/>
                  </a:moveTo>
                  <a:lnTo>
                    <a:pt x="0" y="187"/>
                  </a:lnTo>
                  <a:lnTo>
                    <a:pt x="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61" name="Freeform 93"/>
            <p:cNvSpPr>
              <a:spLocks/>
            </p:cNvSpPr>
            <p:nvPr/>
          </p:nvSpPr>
          <p:spPr bwMode="auto">
            <a:xfrm>
              <a:off x="2341" y="2283"/>
              <a:ext cx="87" cy="128"/>
            </a:xfrm>
            <a:custGeom>
              <a:avLst/>
              <a:gdLst>
                <a:gd name="T0" fmla="*/ 0 w 131"/>
                <a:gd name="T1" fmla="*/ 0 h 200"/>
                <a:gd name="T2" fmla="*/ 1 w 131"/>
                <a:gd name="T3" fmla="*/ 49 h 200"/>
                <a:gd name="T4" fmla="*/ 16 w 131"/>
                <a:gd name="T5" fmla="*/ 19 h 200"/>
                <a:gd name="T6" fmla="*/ 19 w 131"/>
                <a:gd name="T7" fmla="*/ 52 h 200"/>
                <a:gd name="T8" fmla="*/ 39 w 131"/>
                <a:gd name="T9" fmla="*/ 6 h 2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1" h="200">
                  <a:moveTo>
                    <a:pt x="0" y="0"/>
                  </a:moveTo>
                  <a:lnTo>
                    <a:pt x="1" y="189"/>
                  </a:lnTo>
                  <a:lnTo>
                    <a:pt x="54" y="73"/>
                  </a:lnTo>
                  <a:lnTo>
                    <a:pt x="66" y="200"/>
                  </a:lnTo>
                  <a:lnTo>
                    <a:pt x="131" y="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62" name="Line 94"/>
            <p:cNvSpPr>
              <a:spLocks noChangeShapeType="1"/>
            </p:cNvSpPr>
            <p:nvPr/>
          </p:nvSpPr>
          <p:spPr bwMode="auto">
            <a:xfrm>
              <a:off x="236" y="2588"/>
              <a:ext cx="32" cy="1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63" name="Line 95"/>
            <p:cNvSpPr>
              <a:spLocks noChangeShapeType="1"/>
            </p:cNvSpPr>
            <p:nvPr/>
          </p:nvSpPr>
          <p:spPr bwMode="auto">
            <a:xfrm flipH="1">
              <a:off x="204" y="2588"/>
              <a:ext cx="95" cy="1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64" name="Freeform 96"/>
            <p:cNvSpPr>
              <a:spLocks/>
            </p:cNvSpPr>
            <p:nvPr/>
          </p:nvSpPr>
          <p:spPr bwMode="auto">
            <a:xfrm>
              <a:off x="1623" y="1319"/>
              <a:ext cx="86" cy="118"/>
            </a:xfrm>
            <a:custGeom>
              <a:avLst/>
              <a:gdLst>
                <a:gd name="T0" fmla="*/ 14 w 133"/>
                <a:gd name="T1" fmla="*/ 0 h 186"/>
                <a:gd name="T2" fmla="*/ 36 w 133"/>
                <a:gd name="T3" fmla="*/ 0 h 186"/>
                <a:gd name="T4" fmla="*/ 0 w 133"/>
                <a:gd name="T5" fmla="*/ 48 h 186"/>
                <a:gd name="T6" fmla="*/ 23 w 133"/>
                <a:gd name="T7" fmla="*/ 48 h 18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3" h="186">
                  <a:moveTo>
                    <a:pt x="50" y="0"/>
                  </a:moveTo>
                  <a:lnTo>
                    <a:pt x="133" y="0"/>
                  </a:lnTo>
                  <a:lnTo>
                    <a:pt x="0" y="186"/>
                  </a:lnTo>
                  <a:lnTo>
                    <a:pt x="83" y="1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65" name="Line 97"/>
            <p:cNvSpPr>
              <a:spLocks noChangeShapeType="1"/>
            </p:cNvSpPr>
            <p:nvPr/>
          </p:nvSpPr>
          <p:spPr bwMode="auto">
            <a:xfrm>
              <a:off x="1668" y="2602"/>
              <a:ext cx="805" cy="8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66" name="Freeform 98"/>
            <p:cNvSpPr>
              <a:spLocks/>
            </p:cNvSpPr>
            <p:nvPr/>
          </p:nvSpPr>
          <p:spPr bwMode="auto">
            <a:xfrm>
              <a:off x="1150" y="1637"/>
              <a:ext cx="64" cy="123"/>
            </a:xfrm>
            <a:custGeom>
              <a:avLst/>
              <a:gdLst>
                <a:gd name="T0" fmla="*/ 0 w 100"/>
                <a:gd name="T1" fmla="*/ 54 h 186"/>
                <a:gd name="T2" fmla="*/ 26 w 100"/>
                <a:gd name="T3" fmla="*/ 0 h 186"/>
                <a:gd name="T4" fmla="*/ 26 w 100"/>
                <a:gd name="T5" fmla="*/ 54 h 186"/>
                <a:gd name="T6" fmla="*/ 0 60000 65536"/>
                <a:gd name="T7" fmla="*/ 0 60000 65536"/>
                <a:gd name="T8" fmla="*/ 0 60000 65536"/>
              </a:gdLst>
              <a:ahLst/>
              <a:cxnLst>
                <a:cxn ang="T6">
                  <a:pos x="T0" y="T1"/>
                </a:cxn>
                <a:cxn ang="T7">
                  <a:pos x="T2" y="T3"/>
                </a:cxn>
                <a:cxn ang="T8">
                  <a:pos x="T4" y="T5"/>
                </a:cxn>
              </a:cxnLst>
              <a:rect l="0" t="0" r="r" b="b"/>
              <a:pathLst>
                <a:path w="100" h="186">
                  <a:moveTo>
                    <a:pt x="0" y="186"/>
                  </a:moveTo>
                  <a:lnTo>
                    <a:pt x="100" y="0"/>
                  </a:lnTo>
                  <a:lnTo>
                    <a:pt x="100" y="1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67" name="Line 99"/>
            <p:cNvSpPr>
              <a:spLocks noChangeShapeType="1"/>
            </p:cNvSpPr>
            <p:nvPr/>
          </p:nvSpPr>
          <p:spPr bwMode="auto">
            <a:xfrm flipH="1">
              <a:off x="1168" y="1724"/>
              <a:ext cx="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68" name="Freeform 100"/>
            <p:cNvSpPr>
              <a:spLocks/>
            </p:cNvSpPr>
            <p:nvPr/>
          </p:nvSpPr>
          <p:spPr bwMode="auto">
            <a:xfrm>
              <a:off x="1641" y="3043"/>
              <a:ext cx="64" cy="68"/>
            </a:xfrm>
            <a:custGeom>
              <a:avLst/>
              <a:gdLst>
                <a:gd name="T0" fmla="*/ 0 w 98"/>
                <a:gd name="T1" fmla="*/ 29 h 104"/>
                <a:gd name="T2" fmla="*/ 11 w 98"/>
                <a:gd name="T3" fmla="*/ 29 h 104"/>
                <a:gd name="T4" fmla="*/ 13 w 98"/>
                <a:gd name="T5" fmla="*/ 29 h 104"/>
                <a:gd name="T6" fmla="*/ 14 w 98"/>
                <a:gd name="T7" fmla="*/ 29 h 104"/>
                <a:gd name="T8" fmla="*/ 15 w 98"/>
                <a:gd name="T9" fmla="*/ 29 h 104"/>
                <a:gd name="T10" fmla="*/ 16 w 98"/>
                <a:gd name="T11" fmla="*/ 28 h 104"/>
                <a:gd name="T12" fmla="*/ 18 w 98"/>
                <a:gd name="T13" fmla="*/ 27 h 104"/>
                <a:gd name="T14" fmla="*/ 19 w 98"/>
                <a:gd name="T15" fmla="*/ 26 h 104"/>
                <a:gd name="T16" fmla="*/ 20 w 98"/>
                <a:gd name="T17" fmla="*/ 26 h 104"/>
                <a:gd name="T18" fmla="*/ 22 w 98"/>
                <a:gd name="T19" fmla="*/ 24 h 104"/>
                <a:gd name="T20" fmla="*/ 22 w 98"/>
                <a:gd name="T21" fmla="*/ 23 h 104"/>
                <a:gd name="T22" fmla="*/ 24 w 98"/>
                <a:gd name="T23" fmla="*/ 22 h 104"/>
                <a:gd name="T24" fmla="*/ 24 w 98"/>
                <a:gd name="T25" fmla="*/ 20 h 104"/>
                <a:gd name="T26" fmla="*/ 25 w 98"/>
                <a:gd name="T27" fmla="*/ 19 h 104"/>
                <a:gd name="T28" fmla="*/ 26 w 98"/>
                <a:gd name="T29" fmla="*/ 18 h 104"/>
                <a:gd name="T30" fmla="*/ 26 w 98"/>
                <a:gd name="T31" fmla="*/ 16 h 104"/>
                <a:gd name="T32" fmla="*/ 27 w 98"/>
                <a:gd name="T33" fmla="*/ 15 h 104"/>
                <a:gd name="T34" fmla="*/ 27 w 98"/>
                <a:gd name="T35" fmla="*/ 13 h 104"/>
                <a:gd name="T36" fmla="*/ 27 w 98"/>
                <a:gd name="T37" fmla="*/ 12 h 104"/>
                <a:gd name="T38" fmla="*/ 27 w 98"/>
                <a:gd name="T39" fmla="*/ 10 h 104"/>
                <a:gd name="T40" fmla="*/ 27 w 98"/>
                <a:gd name="T41" fmla="*/ 9 h 104"/>
                <a:gd name="T42" fmla="*/ 27 w 98"/>
                <a:gd name="T43" fmla="*/ 8 h 104"/>
                <a:gd name="T44" fmla="*/ 27 w 98"/>
                <a:gd name="T45" fmla="*/ 6 h 104"/>
                <a:gd name="T46" fmla="*/ 26 w 98"/>
                <a:gd name="T47" fmla="*/ 5 h 104"/>
                <a:gd name="T48" fmla="*/ 26 w 98"/>
                <a:gd name="T49" fmla="*/ 4 h 104"/>
                <a:gd name="T50" fmla="*/ 25 w 98"/>
                <a:gd name="T51" fmla="*/ 3 h 104"/>
                <a:gd name="T52" fmla="*/ 24 w 98"/>
                <a:gd name="T53" fmla="*/ 2 h 104"/>
                <a:gd name="T54" fmla="*/ 24 w 98"/>
                <a:gd name="T55" fmla="*/ 2 h 104"/>
                <a:gd name="T56" fmla="*/ 23 w 98"/>
                <a:gd name="T57" fmla="*/ 1 h 104"/>
                <a:gd name="T58" fmla="*/ 22 w 98"/>
                <a:gd name="T59" fmla="*/ 1 h 104"/>
                <a:gd name="T60" fmla="*/ 20 w 98"/>
                <a:gd name="T61" fmla="*/ 1 h 104"/>
                <a:gd name="T62" fmla="*/ 19 w 98"/>
                <a:gd name="T63" fmla="*/ 0 h 104"/>
                <a:gd name="T64" fmla="*/ 8 w 98"/>
                <a:gd name="T65" fmla="*/ 0 h 1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8" h="104">
                  <a:moveTo>
                    <a:pt x="0" y="104"/>
                  </a:moveTo>
                  <a:lnTo>
                    <a:pt x="40" y="104"/>
                  </a:lnTo>
                  <a:lnTo>
                    <a:pt x="46" y="104"/>
                  </a:lnTo>
                  <a:lnTo>
                    <a:pt x="50" y="103"/>
                  </a:lnTo>
                  <a:lnTo>
                    <a:pt x="54" y="102"/>
                  </a:lnTo>
                  <a:lnTo>
                    <a:pt x="58" y="99"/>
                  </a:lnTo>
                  <a:lnTo>
                    <a:pt x="64" y="97"/>
                  </a:lnTo>
                  <a:lnTo>
                    <a:pt x="68" y="94"/>
                  </a:lnTo>
                  <a:lnTo>
                    <a:pt x="72" y="91"/>
                  </a:lnTo>
                  <a:lnTo>
                    <a:pt x="77" y="87"/>
                  </a:lnTo>
                  <a:lnTo>
                    <a:pt x="80" y="82"/>
                  </a:lnTo>
                  <a:lnTo>
                    <a:pt x="84" y="78"/>
                  </a:lnTo>
                  <a:lnTo>
                    <a:pt x="87" y="74"/>
                  </a:lnTo>
                  <a:lnTo>
                    <a:pt x="89" y="69"/>
                  </a:lnTo>
                  <a:lnTo>
                    <a:pt x="93" y="63"/>
                  </a:lnTo>
                  <a:lnTo>
                    <a:pt x="95" y="58"/>
                  </a:lnTo>
                  <a:lnTo>
                    <a:pt x="96" y="53"/>
                  </a:lnTo>
                  <a:lnTo>
                    <a:pt x="97" y="47"/>
                  </a:lnTo>
                  <a:lnTo>
                    <a:pt x="98" y="42"/>
                  </a:lnTo>
                  <a:lnTo>
                    <a:pt x="98" y="37"/>
                  </a:lnTo>
                  <a:lnTo>
                    <a:pt x="98" y="31"/>
                  </a:lnTo>
                  <a:lnTo>
                    <a:pt x="98" y="27"/>
                  </a:lnTo>
                  <a:lnTo>
                    <a:pt x="96" y="22"/>
                  </a:lnTo>
                  <a:lnTo>
                    <a:pt x="95" y="17"/>
                  </a:lnTo>
                  <a:lnTo>
                    <a:pt x="93" y="14"/>
                  </a:lnTo>
                  <a:lnTo>
                    <a:pt x="90" y="11"/>
                  </a:lnTo>
                  <a:lnTo>
                    <a:pt x="87" y="8"/>
                  </a:lnTo>
                  <a:lnTo>
                    <a:pt x="84" y="6"/>
                  </a:lnTo>
                  <a:lnTo>
                    <a:pt x="81" y="4"/>
                  </a:lnTo>
                  <a:lnTo>
                    <a:pt x="77" y="1"/>
                  </a:lnTo>
                  <a:lnTo>
                    <a:pt x="72" y="1"/>
                  </a:lnTo>
                  <a:lnTo>
                    <a:pt x="68" y="0"/>
                  </a:lnTo>
                  <a:lnTo>
                    <a:pt x="2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69" name="Freeform 101"/>
            <p:cNvSpPr>
              <a:spLocks/>
            </p:cNvSpPr>
            <p:nvPr/>
          </p:nvSpPr>
          <p:spPr bwMode="auto">
            <a:xfrm>
              <a:off x="1641" y="2988"/>
              <a:ext cx="73" cy="123"/>
            </a:xfrm>
            <a:custGeom>
              <a:avLst/>
              <a:gdLst>
                <a:gd name="T0" fmla="*/ 17 w 115"/>
                <a:gd name="T1" fmla="*/ 24 h 186"/>
                <a:gd name="T2" fmla="*/ 18 w 115"/>
                <a:gd name="T3" fmla="*/ 24 h 186"/>
                <a:gd name="T4" fmla="*/ 20 w 115"/>
                <a:gd name="T5" fmla="*/ 24 h 186"/>
                <a:gd name="T6" fmla="*/ 20 w 115"/>
                <a:gd name="T7" fmla="*/ 23 h 186"/>
                <a:gd name="T8" fmla="*/ 22 w 115"/>
                <a:gd name="T9" fmla="*/ 22 h 186"/>
                <a:gd name="T10" fmla="*/ 23 w 115"/>
                <a:gd name="T11" fmla="*/ 22 h 186"/>
                <a:gd name="T12" fmla="*/ 24 w 115"/>
                <a:gd name="T13" fmla="*/ 21 h 186"/>
                <a:gd name="T14" fmla="*/ 25 w 115"/>
                <a:gd name="T15" fmla="*/ 20 h 186"/>
                <a:gd name="T16" fmla="*/ 25 w 115"/>
                <a:gd name="T17" fmla="*/ 19 h 186"/>
                <a:gd name="T18" fmla="*/ 27 w 115"/>
                <a:gd name="T19" fmla="*/ 17 h 186"/>
                <a:gd name="T20" fmla="*/ 27 w 115"/>
                <a:gd name="T21" fmla="*/ 16 h 186"/>
                <a:gd name="T22" fmla="*/ 28 w 115"/>
                <a:gd name="T23" fmla="*/ 15 h 186"/>
                <a:gd name="T24" fmla="*/ 28 w 115"/>
                <a:gd name="T25" fmla="*/ 13 h 186"/>
                <a:gd name="T26" fmla="*/ 29 w 115"/>
                <a:gd name="T27" fmla="*/ 13 h 186"/>
                <a:gd name="T28" fmla="*/ 29 w 115"/>
                <a:gd name="T29" fmla="*/ 11 h 186"/>
                <a:gd name="T30" fmla="*/ 29 w 115"/>
                <a:gd name="T31" fmla="*/ 9 h 186"/>
                <a:gd name="T32" fmla="*/ 29 w 115"/>
                <a:gd name="T33" fmla="*/ 8 h 186"/>
                <a:gd name="T34" fmla="*/ 29 w 115"/>
                <a:gd name="T35" fmla="*/ 7 h 186"/>
                <a:gd name="T36" fmla="*/ 29 w 115"/>
                <a:gd name="T37" fmla="*/ 5 h 186"/>
                <a:gd name="T38" fmla="*/ 29 w 115"/>
                <a:gd name="T39" fmla="*/ 4 h 186"/>
                <a:gd name="T40" fmla="*/ 28 w 115"/>
                <a:gd name="T41" fmla="*/ 3 h 186"/>
                <a:gd name="T42" fmla="*/ 27 w 115"/>
                <a:gd name="T43" fmla="*/ 2 h 186"/>
                <a:gd name="T44" fmla="*/ 27 w 115"/>
                <a:gd name="T45" fmla="*/ 1 h 186"/>
                <a:gd name="T46" fmla="*/ 26 w 115"/>
                <a:gd name="T47" fmla="*/ 1 h 186"/>
                <a:gd name="T48" fmla="*/ 25 w 115"/>
                <a:gd name="T49" fmla="*/ 1 h 186"/>
                <a:gd name="T50" fmla="*/ 24 w 115"/>
                <a:gd name="T51" fmla="*/ 0 h 186"/>
                <a:gd name="T52" fmla="*/ 23 w 115"/>
                <a:gd name="T53" fmla="*/ 0 h 186"/>
                <a:gd name="T54" fmla="*/ 13 w 115"/>
                <a:gd name="T55" fmla="*/ 0 h 186"/>
                <a:gd name="T56" fmla="*/ 0 w 115"/>
                <a:gd name="T57" fmla="*/ 54 h 1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15" h="186">
                  <a:moveTo>
                    <a:pt x="68" y="82"/>
                  </a:moveTo>
                  <a:lnTo>
                    <a:pt x="72" y="82"/>
                  </a:lnTo>
                  <a:lnTo>
                    <a:pt x="77" y="81"/>
                  </a:lnTo>
                  <a:lnTo>
                    <a:pt x="81" y="80"/>
                  </a:lnTo>
                  <a:lnTo>
                    <a:pt x="85" y="78"/>
                  </a:lnTo>
                  <a:lnTo>
                    <a:pt x="89" y="76"/>
                  </a:lnTo>
                  <a:lnTo>
                    <a:pt x="94" y="73"/>
                  </a:lnTo>
                  <a:lnTo>
                    <a:pt x="97" y="69"/>
                  </a:lnTo>
                  <a:lnTo>
                    <a:pt x="100" y="65"/>
                  </a:lnTo>
                  <a:lnTo>
                    <a:pt x="104" y="61"/>
                  </a:lnTo>
                  <a:lnTo>
                    <a:pt x="106" y="56"/>
                  </a:lnTo>
                  <a:lnTo>
                    <a:pt x="110" y="52"/>
                  </a:lnTo>
                  <a:lnTo>
                    <a:pt x="111" y="46"/>
                  </a:lnTo>
                  <a:lnTo>
                    <a:pt x="113" y="42"/>
                  </a:lnTo>
                  <a:lnTo>
                    <a:pt x="114" y="37"/>
                  </a:lnTo>
                  <a:lnTo>
                    <a:pt x="114" y="31"/>
                  </a:lnTo>
                  <a:lnTo>
                    <a:pt x="115" y="27"/>
                  </a:lnTo>
                  <a:lnTo>
                    <a:pt x="114" y="23"/>
                  </a:lnTo>
                  <a:lnTo>
                    <a:pt x="113" y="17"/>
                  </a:lnTo>
                  <a:lnTo>
                    <a:pt x="112" y="14"/>
                  </a:lnTo>
                  <a:lnTo>
                    <a:pt x="110" y="10"/>
                  </a:lnTo>
                  <a:lnTo>
                    <a:pt x="107" y="8"/>
                  </a:lnTo>
                  <a:lnTo>
                    <a:pt x="104" y="5"/>
                  </a:lnTo>
                  <a:lnTo>
                    <a:pt x="102" y="3"/>
                  </a:lnTo>
                  <a:lnTo>
                    <a:pt x="98" y="1"/>
                  </a:lnTo>
                  <a:lnTo>
                    <a:pt x="95" y="0"/>
                  </a:lnTo>
                  <a:lnTo>
                    <a:pt x="90" y="0"/>
                  </a:lnTo>
                  <a:lnTo>
                    <a:pt x="49" y="0"/>
                  </a:lnTo>
                  <a:lnTo>
                    <a:pt x="0" y="1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70" name="Line 102"/>
            <p:cNvSpPr>
              <a:spLocks noChangeShapeType="1"/>
            </p:cNvSpPr>
            <p:nvPr/>
          </p:nvSpPr>
          <p:spPr bwMode="auto">
            <a:xfrm flipH="1">
              <a:off x="1041" y="2329"/>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71" name="Freeform 103"/>
            <p:cNvSpPr>
              <a:spLocks/>
            </p:cNvSpPr>
            <p:nvPr/>
          </p:nvSpPr>
          <p:spPr bwMode="auto">
            <a:xfrm>
              <a:off x="1023" y="2302"/>
              <a:ext cx="18" cy="27"/>
            </a:xfrm>
            <a:custGeom>
              <a:avLst/>
              <a:gdLst>
                <a:gd name="T0" fmla="*/ 1 w 27"/>
                <a:gd name="T1" fmla="*/ 0 h 47"/>
                <a:gd name="T2" fmla="*/ 1 w 27"/>
                <a:gd name="T3" fmla="*/ 1 h 47"/>
                <a:gd name="T4" fmla="*/ 0 w 27"/>
                <a:gd name="T5" fmla="*/ 2 h 47"/>
                <a:gd name="T6" fmla="*/ 0 w 27"/>
                <a:gd name="T7" fmla="*/ 3 h 47"/>
                <a:gd name="T8" fmla="*/ 0 w 27"/>
                <a:gd name="T9" fmla="*/ 3 h 47"/>
                <a:gd name="T10" fmla="*/ 1 w 27"/>
                <a:gd name="T11" fmla="*/ 5 h 47"/>
                <a:gd name="T12" fmla="*/ 1 w 27"/>
                <a:gd name="T13" fmla="*/ 6 h 47"/>
                <a:gd name="T14" fmla="*/ 1 w 27"/>
                <a:gd name="T15" fmla="*/ 6 h 47"/>
                <a:gd name="T16" fmla="*/ 2 w 27"/>
                <a:gd name="T17" fmla="*/ 7 h 47"/>
                <a:gd name="T18" fmla="*/ 3 w 27"/>
                <a:gd name="T19" fmla="*/ 7 h 47"/>
                <a:gd name="T20" fmla="*/ 3 w 27"/>
                <a:gd name="T21" fmla="*/ 8 h 47"/>
                <a:gd name="T22" fmla="*/ 5 w 27"/>
                <a:gd name="T23" fmla="*/ 9 h 47"/>
                <a:gd name="T24" fmla="*/ 6 w 27"/>
                <a:gd name="T25" fmla="*/ 9 h 47"/>
                <a:gd name="T26" fmla="*/ 7 w 27"/>
                <a:gd name="T27" fmla="*/ 9 h 47"/>
                <a:gd name="T28" fmla="*/ 8 w 27"/>
                <a:gd name="T29" fmla="*/ 9 h 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7" h="47">
                  <a:moveTo>
                    <a:pt x="2" y="0"/>
                  </a:moveTo>
                  <a:lnTo>
                    <a:pt x="1" y="5"/>
                  </a:lnTo>
                  <a:lnTo>
                    <a:pt x="0" y="11"/>
                  </a:lnTo>
                  <a:lnTo>
                    <a:pt x="0" y="16"/>
                  </a:lnTo>
                  <a:lnTo>
                    <a:pt x="0" y="20"/>
                  </a:lnTo>
                  <a:lnTo>
                    <a:pt x="1" y="25"/>
                  </a:lnTo>
                  <a:lnTo>
                    <a:pt x="2" y="30"/>
                  </a:lnTo>
                  <a:lnTo>
                    <a:pt x="4" y="33"/>
                  </a:lnTo>
                  <a:lnTo>
                    <a:pt x="6" y="36"/>
                  </a:lnTo>
                  <a:lnTo>
                    <a:pt x="9" y="39"/>
                  </a:lnTo>
                  <a:lnTo>
                    <a:pt x="12" y="42"/>
                  </a:lnTo>
                  <a:lnTo>
                    <a:pt x="15" y="45"/>
                  </a:lnTo>
                  <a:lnTo>
                    <a:pt x="19" y="46"/>
                  </a:lnTo>
                  <a:lnTo>
                    <a:pt x="22" y="47"/>
                  </a:lnTo>
                  <a:lnTo>
                    <a:pt x="27"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72" name="Line 104"/>
            <p:cNvSpPr>
              <a:spLocks noChangeShapeType="1"/>
            </p:cNvSpPr>
            <p:nvPr/>
          </p:nvSpPr>
          <p:spPr bwMode="auto">
            <a:xfrm flipV="1">
              <a:off x="1023" y="2238"/>
              <a:ext cx="18"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73" name="Freeform 105"/>
            <p:cNvSpPr>
              <a:spLocks/>
            </p:cNvSpPr>
            <p:nvPr/>
          </p:nvSpPr>
          <p:spPr bwMode="auto">
            <a:xfrm>
              <a:off x="1041" y="2211"/>
              <a:ext cx="32" cy="27"/>
            </a:xfrm>
            <a:custGeom>
              <a:avLst/>
              <a:gdLst>
                <a:gd name="T0" fmla="*/ 13 w 50"/>
                <a:gd name="T1" fmla="*/ 0 h 47"/>
                <a:gd name="T2" fmla="*/ 12 w 50"/>
                <a:gd name="T3" fmla="*/ 1 h 47"/>
                <a:gd name="T4" fmla="*/ 11 w 50"/>
                <a:gd name="T5" fmla="*/ 1 h 47"/>
                <a:gd name="T6" fmla="*/ 10 w 50"/>
                <a:gd name="T7" fmla="*/ 1 h 47"/>
                <a:gd name="T8" fmla="*/ 8 w 50"/>
                <a:gd name="T9" fmla="*/ 1 h 47"/>
                <a:gd name="T10" fmla="*/ 8 w 50"/>
                <a:gd name="T11" fmla="*/ 2 h 47"/>
                <a:gd name="T12" fmla="*/ 6 w 50"/>
                <a:gd name="T13" fmla="*/ 2 h 47"/>
                <a:gd name="T14" fmla="*/ 5 w 50"/>
                <a:gd name="T15" fmla="*/ 3 h 47"/>
                <a:gd name="T16" fmla="*/ 4 w 50"/>
                <a:gd name="T17" fmla="*/ 3 h 47"/>
                <a:gd name="T18" fmla="*/ 3 w 50"/>
                <a:gd name="T19" fmla="*/ 4 h 47"/>
                <a:gd name="T20" fmla="*/ 3 w 50"/>
                <a:gd name="T21" fmla="*/ 5 h 47"/>
                <a:gd name="T22" fmla="*/ 2 w 50"/>
                <a:gd name="T23" fmla="*/ 6 h 47"/>
                <a:gd name="T24" fmla="*/ 1 w 50"/>
                <a:gd name="T25" fmla="*/ 7 h 47"/>
                <a:gd name="T26" fmla="*/ 1 w 50"/>
                <a:gd name="T27" fmla="*/ 8 h 47"/>
                <a:gd name="T28" fmla="*/ 0 w 50"/>
                <a:gd name="T29" fmla="*/ 9 h 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0" h="47">
                  <a:moveTo>
                    <a:pt x="50" y="0"/>
                  </a:moveTo>
                  <a:lnTo>
                    <a:pt x="45" y="1"/>
                  </a:lnTo>
                  <a:lnTo>
                    <a:pt x="41" y="1"/>
                  </a:lnTo>
                  <a:lnTo>
                    <a:pt x="37" y="4"/>
                  </a:lnTo>
                  <a:lnTo>
                    <a:pt x="33" y="6"/>
                  </a:lnTo>
                  <a:lnTo>
                    <a:pt x="28" y="8"/>
                  </a:lnTo>
                  <a:lnTo>
                    <a:pt x="24" y="11"/>
                  </a:lnTo>
                  <a:lnTo>
                    <a:pt x="20" y="14"/>
                  </a:lnTo>
                  <a:lnTo>
                    <a:pt x="16" y="18"/>
                  </a:lnTo>
                  <a:lnTo>
                    <a:pt x="12" y="23"/>
                  </a:lnTo>
                  <a:lnTo>
                    <a:pt x="9" y="27"/>
                  </a:lnTo>
                  <a:lnTo>
                    <a:pt x="6" y="32"/>
                  </a:lnTo>
                  <a:lnTo>
                    <a:pt x="4" y="37"/>
                  </a:lnTo>
                  <a:lnTo>
                    <a:pt x="2" y="42"/>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74" name="Line 106"/>
            <p:cNvSpPr>
              <a:spLocks noChangeShapeType="1"/>
            </p:cNvSpPr>
            <p:nvPr/>
          </p:nvSpPr>
          <p:spPr bwMode="auto">
            <a:xfrm>
              <a:off x="1073" y="2211"/>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75" name="Freeform 107"/>
            <p:cNvSpPr>
              <a:spLocks/>
            </p:cNvSpPr>
            <p:nvPr/>
          </p:nvSpPr>
          <p:spPr bwMode="auto">
            <a:xfrm>
              <a:off x="763" y="1569"/>
              <a:ext cx="50" cy="82"/>
            </a:xfrm>
            <a:custGeom>
              <a:avLst/>
              <a:gdLst>
                <a:gd name="T0" fmla="*/ 21 w 78"/>
                <a:gd name="T1" fmla="*/ 5 h 124"/>
                <a:gd name="T2" fmla="*/ 21 w 78"/>
                <a:gd name="T3" fmla="*/ 3 h 124"/>
                <a:gd name="T4" fmla="*/ 20 w 78"/>
                <a:gd name="T5" fmla="*/ 1 h 124"/>
                <a:gd name="T6" fmla="*/ 20 w 78"/>
                <a:gd name="T7" fmla="*/ 1 h 124"/>
                <a:gd name="T8" fmla="*/ 19 w 78"/>
                <a:gd name="T9" fmla="*/ 1 h 124"/>
                <a:gd name="T10" fmla="*/ 19 w 78"/>
                <a:gd name="T11" fmla="*/ 0 h 124"/>
                <a:gd name="T12" fmla="*/ 15 w 78"/>
                <a:gd name="T13" fmla="*/ 0 h 124"/>
                <a:gd name="T14" fmla="*/ 13 w 78"/>
                <a:gd name="T15" fmla="*/ 1 h 124"/>
                <a:gd name="T16" fmla="*/ 12 w 78"/>
                <a:gd name="T17" fmla="*/ 1 h 124"/>
                <a:gd name="T18" fmla="*/ 11 w 78"/>
                <a:gd name="T19" fmla="*/ 1 h 124"/>
                <a:gd name="T20" fmla="*/ 9 w 78"/>
                <a:gd name="T21" fmla="*/ 2 h 124"/>
                <a:gd name="T22" fmla="*/ 7 w 78"/>
                <a:gd name="T23" fmla="*/ 4 h 124"/>
                <a:gd name="T24" fmla="*/ 6 w 78"/>
                <a:gd name="T25" fmla="*/ 5 h 124"/>
                <a:gd name="T26" fmla="*/ 5 w 78"/>
                <a:gd name="T27" fmla="*/ 9 h 124"/>
                <a:gd name="T28" fmla="*/ 4 w 78"/>
                <a:gd name="T29" fmla="*/ 11 h 124"/>
                <a:gd name="T30" fmla="*/ 2 w 78"/>
                <a:gd name="T31" fmla="*/ 19 h 124"/>
                <a:gd name="T32" fmla="*/ 1 w 78"/>
                <a:gd name="T33" fmla="*/ 25 h 124"/>
                <a:gd name="T34" fmla="*/ 0 w 78"/>
                <a:gd name="T35" fmla="*/ 28 h 124"/>
                <a:gd name="T36" fmla="*/ 0 w 78"/>
                <a:gd name="T37" fmla="*/ 29 h 124"/>
                <a:gd name="T38" fmla="*/ 1 w 78"/>
                <a:gd name="T39" fmla="*/ 30 h 124"/>
                <a:gd name="T40" fmla="*/ 1 w 78"/>
                <a:gd name="T41" fmla="*/ 32 h 124"/>
                <a:gd name="T42" fmla="*/ 1 w 78"/>
                <a:gd name="T43" fmla="*/ 34 h 124"/>
                <a:gd name="T44" fmla="*/ 2 w 78"/>
                <a:gd name="T45" fmla="*/ 34 h 124"/>
                <a:gd name="T46" fmla="*/ 3 w 78"/>
                <a:gd name="T47" fmla="*/ 36 h 124"/>
                <a:gd name="T48" fmla="*/ 4 w 78"/>
                <a:gd name="T49" fmla="*/ 36 h 124"/>
                <a:gd name="T50" fmla="*/ 5 w 78"/>
                <a:gd name="T51" fmla="*/ 36 h 124"/>
                <a:gd name="T52" fmla="*/ 8 w 78"/>
                <a:gd name="T53" fmla="*/ 36 h 124"/>
                <a:gd name="T54" fmla="*/ 10 w 78"/>
                <a:gd name="T55" fmla="*/ 36 h 124"/>
                <a:gd name="T56" fmla="*/ 11 w 78"/>
                <a:gd name="T57" fmla="*/ 36 h 124"/>
                <a:gd name="T58" fmla="*/ 12 w 78"/>
                <a:gd name="T59" fmla="*/ 34 h 124"/>
                <a:gd name="T60" fmla="*/ 13 w 78"/>
                <a:gd name="T61" fmla="*/ 34 h 124"/>
                <a:gd name="T62" fmla="*/ 13 w 78"/>
                <a:gd name="T63" fmla="*/ 32 h 124"/>
                <a:gd name="T64" fmla="*/ 14 w 78"/>
                <a:gd name="T65" fmla="*/ 30 h 124"/>
                <a:gd name="T66" fmla="*/ 15 w 78"/>
                <a:gd name="T67" fmla="*/ 28 h 124"/>
                <a:gd name="T68" fmla="*/ 17 w 78"/>
                <a:gd name="T69" fmla="*/ 22 h 124"/>
                <a:gd name="T70" fmla="*/ 19 w 78"/>
                <a:gd name="T71" fmla="*/ 11 h 124"/>
                <a:gd name="T72" fmla="*/ 21 w 78"/>
                <a:gd name="T73" fmla="*/ 5 h 1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8" h="124">
                  <a:moveTo>
                    <a:pt x="78" y="17"/>
                  </a:moveTo>
                  <a:lnTo>
                    <a:pt x="78" y="15"/>
                  </a:lnTo>
                  <a:lnTo>
                    <a:pt x="78" y="11"/>
                  </a:lnTo>
                  <a:lnTo>
                    <a:pt x="78" y="9"/>
                  </a:lnTo>
                  <a:lnTo>
                    <a:pt x="77" y="6"/>
                  </a:lnTo>
                  <a:lnTo>
                    <a:pt x="76" y="4"/>
                  </a:lnTo>
                  <a:lnTo>
                    <a:pt x="76" y="3"/>
                  </a:lnTo>
                  <a:lnTo>
                    <a:pt x="75" y="2"/>
                  </a:lnTo>
                  <a:lnTo>
                    <a:pt x="74" y="1"/>
                  </a:lnTo>
                  <a:lnTo>
                    <a:pt x="73" y="1"/>
                  </a:lnTo>
                  <a:lnTo>
                    <a:pt x="72" y="0"/>
                  </a:lnTo>
                  <a:lnTo>
                    <a:pt x="70" y="0"/>
                  </a:lnTo>
                  <a:lnTo>
                    <a:pt x="65" y="0"/>
                  </a:lnTo>
                  <a:lnTo>
                    <a:pt x="59" y="0"/>
                  </a:lnTo>
                  <a:lnTo>
                    <a:pt x="55" y="0"/>
                  </a:lnTo>
                  <a:lnTo>
                    <a:pt x="50" y="1"/>
                  </a:lnTo>
                  <a:lnTo>
                    <a:pt x="48" y="1"/>
                  </a:lnTo>
                  <a:lnTo>
                    <a:pt x="44" y="2"/>
                  </a:lnTo>
                  <a:lnTo>
                    <a:pt x="42" y="2"/>
                  </a:lnTo>
                  <a:lnTo>
                    <a:pt x="40" y="3"/>
                  </a:lnTo>
                  <a:lnTo>
                    <a:pt x="37" y="5"/>
                  </a:lnTo>
                  <a:lnTo>
                    <a:pt x="35" y="6"/>
                  </a:lnTo>
                  <a:lnTo>
                    <a:pt x="32" y="9"/>
                  </a:lnTo>
                  <a:lnTo>
                    <a:pt x="27" y="13"/>
                  </a:lnTo>
                  <a:lnTo>
                    <a:pt x="26" y="15"/>
                  </a:lnTo>
                  <a:lnTo>
                    <a:pt x="24" y="17"/>
                  </a:lnTo>
                  <a:lnTo>
                    <a:pt x="19" y="26"/>
                  </a:lnTo>
                  <a:lnTo>
                    <a:pt x="18" y="28"/>
                  </a:lnTo>
                  <a:lnTo>
                    <a:pt x="18" y="31"/>
                  </a:lnTo>
                  <a:lnTo>
                    <a:pt x="16" y="36"/>
                  </a:lnTo>
                  <a:lnTo>
                    <a:pt x="14" y="45"/>
                  </a:lnTo>
                  <a:lnTo>
                    <a:pt x="7" y="66"/>
                  </a:lnTo>
                  <a:lnTo>
                    <a:pt x="5" y="75"/>
                  </a:lnTo>
                  <a:lnTo>
                    <a:pt x="2" y="86"/>
                  </a:lnTo>
                  <a:lnTo>
                    <a:pt x="1" y="91"/>
                  </a:lnTo>
                  <a:lnTo>
                    <a:pt x="0" y="95"/>
                  </a:lnTo>
                  <a:lnTo>
                    <a:pt x="0" y="99"/>
                  </a:lnTo>
                  <a:lnTo>
                    <a:pt x="0" y="101"/>
                  </a:lnTo>
                  <a:lnTo>
                    <a:pt x="0" y="104"/>
                  </a:lnTo>
                  <a:lnTo>
                    <a:pt x="1" y="106"/>
                  </a:lnTo>
                  <a:lnTo>
                    <a:pt x="1" y="108"/>
                  </a:lnTo>
                  <a:lnTo>
                    <a:pt x="2" y="111"/>
                  </a:lnTo>
                  <a:lnTo>
                    <a:pt x="3" y="114"/>
                  </a:lnTo>
                  <a:lnTo>
                    <a:pt x="4" y="116"/>
                  </a:lnTo>
                  <a:lnTo>
                    <a:pt x="5" y="118"/>
                  </a:lnTo>
                  <a:lnTo>
                    <a:pt x="7" y="120"/>
                  </a:lnTo>
                  <a:lnTo>
                    <a:pt x="8" y="122"/>
                  </a:lnTo>
                  <a:lnTo>
                    <a:pt x="11" y="123"/>
                  </a:lnTo>
                  <a:lnTo>
                    <a:pt x="14" y="124"/>
                  </a:lnTo>
                  <a:lnTo>
                    <a:pt x="16" y="124"/>
                  </a:lnTo>
                  <a:lnTo>
                    <a:pt x="19" y="124"/>
                  </a:lnTo>
                  <a:lnTo>
                    <a:pt x="21" y="124"/>
                  </a:lnTo>
                  <a:lnTo>
                    <a:pt x="26" y="124"/>
                  </a:lnTo>
                  <a:lnTo>
                    <a:pt x="32" y="124"/>
                  </a:lnTo>
                  <a:lnTo>
                    <a:pt x="34" y="124"/>
                  </a:lnTo>
                  <a:lnTo>
                    <a:pt x="37" y="124"/>
                  </a:lnTo>
                  <a:lnTo>
                    <a:pt x="39" y="123"/>
                  </a:lnTo>
                  <a:lnTo>
                    <a:pt x="41" y="122"/>
                  </a:lnTo>
                  <a:lnTo>
                    <a:pt x="43" y="121"/>
                  </a:lnTo>
                  <a:lnTo>
                    <a:pt x="45" y="119"/>
                  </a:lnTo>
                  <a:lnTo>
                    <a:pt x="48" y="117"/>
                  </a:lnTo>
                  <a:lnTo>
                    <a:pt x="49" y="116"/>
                  </a:lnTo>
                  <a:lnTo>
                    <a:pt x="51" y="114"/>
                  </a:lnTo>
                  <a:lnTo>
                    <a:pt x="52" y="111"/>
                  </a:lnTo>
                  <a:lnTo>
                    <a:pt x="53" y="108"/>
                  </a:lnTo>
                  <a:lnTo>
                    <a:pt x="54" y="106"/>
                  </a:lnTo>
                  <a:lnTo>
                    <a:pt x="56" y="102"/>
                  </a:lnTo>
                  <a:lnTo>
                    <a:pt x="57" y="97"/>
                  </a:lnTo>
                  <a:lnTo>
                    <a:pt x="60" y="87"/>
                  </a:lnTo>
                  <a:lnTo>
                    <a:pt x="63" y="76"/>
                  </a:lnTo>
                  <a:lnTo>
                    <a:pt x="68" y="56"/>
                  </a:lnTo>
                  <a:lnTo>
                    <a:pt x="73" y="37"/>
                  </a:lnTo>
                  <a:lnTo>
                    <a:pt x="76" y="26"/>
                  </a:lnTo>
                  <a:lnTo>
                    <a:pt x="78" y="1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76" name="Freeform 108"/>
            <p:cNvSpPr>
              <a:spLocks/>
            </p:cNvSpPr>
            <p:nvPr/>
          </p:nvSpPr>
          <p:spPr bwMode="auto">
            <a:xfrm>
              <a:off x="800" y="1637"/>
              <a:ext cx="4" cy="14"/>
            </a:xfrm>
            <a:custGeom>
              <a:avLst/>
              <a:gdLst>
                <a:gd name="T0" fmla="*/ 1 w 8"/>
                <a:gd name="T1" fmla="*/ 0 h 25"/>
                <a:gd name="T2" fmla="*/ 0 w 8"/>
                <a:gd name="T3" fmla="*/ 1 h 25"/>
                <a:gd name="T4" fmla="*/ 0 w 8"/>
                <a:gd name="T5" fmla="*/ 1 h 25"/>
                <a:gd name="T6" fmla="*/ 0 w 8"/>
                <a:gd name="T7" fmla="*/ 2 h 25"/>
                <a:gd name="T8" fmla="*/ 0 w 8"/>
                <a:gd name="T9" fmla="*/ 2 h 25"/>
                <a:gd name="T10" fmla="*/ 1 w 8"/>
                <a:gd name="T11" fmla="*/ 2 h 25"/>
                <a:gd name="T12" fmla="*/ 1 w 8"/>
                <a:gd name="T13" fmla="*/ 2 h 25"/>
                <a:gd name="T14" fmla="*/ 1 w 8"/>
                <a:gd name="T15" fmla="*/ 3 h 25"/>
                <a:gd name="T16" fmla="*/ 1 w 8"/>
                <a:gd name="T17" fmla="*/ 3 h 25"/>
                <a:gd name="T18" fmla="*/ 1 w 8"/>
                <a:gd name="T19" fmla="*/ 4 h 25"/>
                <a:gd name="T20" fmla="*/ 1 w 8"/>
                <a:gd name="T21" fmla="*/ 4 h 25"/>
                <a:gd name="T22" fmla="*/ 1 w 8"/>
                <a:gd name="T23" fmla="*/ 4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25">
                  <a:moveTo>
                    <a:pt x="1" y="0"/>
                  </a:moveTo>
                  <a:lnTo>
                    <a:pt x="0" y="3"/>
                  </a:lnTo>
                  <a:lnTo>
                    <a:pt x="0" y="6"/>
                  </a:lnTo>
                  <a:lnTo>
                    <a:pt x="0" y="10"/>
                  </a:lnTo>
                  <a:lnTo>
                    <a:pt x="0" y="11"/>
                  </a:lnTo>
                  <a:lnTo>
                    <a:pt x="1" y="14"/>
                  </a:lnTo>
                  <a:lnTo>
                    <a:pt x="1" y="15"/>
                  </a:lnTo>
                  <a:lnTo>
                    <a:pt x="2" y="17"/>
                  </a:lnTo>
                  <a:lnTo>
                    <a:pt x="4" y="20"/>
                  </a:lnTo>
                  <a:lnTo>
                    <a:pt x="5" y="22"/>
                  </a:lnTo>
                  <a:lnTo>
                    <a:pt x="7" y="24"/>
                  </a:lnTo>
                  <a:lnTo>
                    <a:pt x="8"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77" name="Line 109"/>
            <p:cNvSpPr>
              <a:spLocks noChangeShapeType="1"/>
            </p:cNvSpPr>
            <p:nvPr/>
          </p:nvSpPr>
          <p:spPr bwMode="auto">
            <a:xfrm flipH="1">
              <a:off x="850" y="1533"/>
              <a:ext cx="9"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78" name="Freeform 110"/>
            <p:cNvSpPr>
              <a:spLocks/>
            </p:cNvSpPr>
            <p:nvPr/>
          </p:nvSpPr>
          <p:spPr bwMode="auto">
            <a:xfrm>
              <a:off x="786" y="2393"/>
              <a:ext cx="55" cy="122"/>
            </a:xfrm>
            <a:custGeom>
              <a:avLst/>
              <a:gdLst>
                <a:gd name="T0" fmla="*/ 14 w 83"/>
                <a:gd name="T1" fmla="*/ 0 h 185"/>
                <a:gd name="T2" fmla="*/ 0 w 83"/>
                <a:gd name="T3" fmla="*/ 53 h 185"/>
                <a:gd name="T4" fmla="*/ 9 w 83"/>
                <a:gd name="T5" fmla="*/ 53 h 185"/>
                <a:gd name="T6" fmla="*/ 10 w 83"/>
                <a:gd name="T7" fmla="*/ 53 h 185"/>
                <a:gd name="T8" fmla="*/ 11 w 83"/>
                <a:gd name="T9" fmla="*/ 53 h 185"/>
                <a:gd name="T10" fmla="*/ 13 w 83"/>
                <a:gd name="T11" fmla="*/ 53 h 185"/>
                <a:gd name="T12" fmla="*/ 13 w 83"/>
                <a:gd name="T13" fmla="*/ 51 h 185"/>
                <a:gd name="T14" fmla="*/ 14 w 83"/>
                <a:gd name="T15" fmla="*/ 51 h 185"/>
                <a:gd name="T16" fmla="*/ 15 w 83"/>
                <a:gd name="T17" fmla="*/ 50 h 185"/>
                <a:gd name="T18" fmla="*/ 17 w 83"/>
                <a:gd name="T19" fmla="*/ 49 h 185"/>
                <a:gd name="T20" fmla="*/ 17 w 83"/>
                <a:gd name="T21" fmla="*/ 48 h 185"/>
                <a:gd name="T22" fmla="*/ 18 w 83"/>
                <a:gd name="T23" fmla="*/ 47 h 185"/>
                <a:gd name="T24" fmla="*/ 19 w 83"/>
                <a:gd name="T25" fmla="*/ 46 h 185"/>
                <a:gd name="T26" fmla="*/ 19 w 83"/>
                <a:gd name="T27" fmla="*/ 44 h 185"/>
                <a:gd name="T28" fmla="*/ 19 w 83"/>
                <a:gd name="T29" fmla="*/ 43 h 185"/>
                <a:gd name="T30" fmla="*/ 24 w 83"/>
                <a:gd name="T31" fmla="*/ 28 h 185"/>
                <a:gd name="T32" fmla="*/ 24 w 83"/>
                <a:gd name="T33" fmla="*/ 26 h 185"/>
                <a:gd name="T34" fmla="*/ 24 w 83"/>
                <a:gd name="T35" fmla="*/ 25 h 185"/>
                <a:gd name="T36" fmla="*/ 24 w 83"/>
                <a:gd name="T37" fmla="*/ 24 h 185"/>
                <a:gd name="T38" fmla="*/ 24 w 83"/>
                <a:gd name="T39" fmla="*/ 22 h 185"/>
                <a:gd name="T40" fmla="*/ 24 w 83"/>
                <a:gd name="T41" fmla="*/ 21 h 185"/>
                <a:gd name="T42" fmla="*/ 23 w 83"/>
                <a:gd name="T43" fmla="*/ 20 h 185"/>
                <a:gd name="T44" fmla="*/ 23 w 83"/>
                <a:gd name="T45" fmla="*/ 20 h 185"/>
                <a:gd name="T46" fmla="*/ 23 w 83"/>
                <a:gd name="T47" fmla="*/ 19 h 185"/>
                <a:gd name="T48" fmla="*/ 21 w 83"/>
                <a:gd name="T49" fmla="*/ 18 h 185"/>
                <a:gd name="T50" fmla="*/ 21 w 83"/>
                <a:gd name="T51" fmla="*/ 18 h 185"/>
                <a:gd name="T52" fmla="*/ 20 w 83"/>
                <a:gd name="T53" fmla="*/ 17 h 185"/>
                <a:gd name="T54" fmla="*/ 19 w 83"/>
                <a:gd name="T55" fmla="*/ 17 h 185"/>
                <a:gd name="T56" fmla="*/ 10 w 83"/>
                <a:gd name="T57" fmla="*/ 17 h 18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3" h="185">
                  <a:moveTo>
                    <a:pt x="49" y="0"/>
                  </a:moveTo>
                  <a:lnTo>
                    <a:pt x="0" y="185"/>
                  </a:lnTo>
                  <a:lnTo>
                    <a:pt x="32" y="185"/>
                  </a:lnTo>
                  <a:lnTo>
                    <a:pt x="35" y="185"/>
                  </a:lnTo>
                  <a:lnTo>
                    <a:pt x="39" y="184"/>
                  </a:lnTo>
                  <a:lnTo>
                    <a:pt x="43" y="183"/>
                  </a:lnTo>
                  <a:lnTo>
                    <a:pt x="46" y="181"/>
                  </a:lnTo>
                  <a:lnTo>
                    <a:pt x="49" y="177"/>
                  </a:lnTo>
                  <a:lnTo>
                    <a:pt x="53" y="174"/>
                  </a:lnTo>
                  <a:lnTo>
                    <a:pt x="56" y="171"/>
                  </a:lnTo>
                  <a:lnTo>
                    <a:pt x="59" y="167"/>
                  </a:lnTo>
                  <a:lnTo>
                    <a:pt x="62" y="162"/>
                  </a:lnTo>
                  <a:lnTo>
                    <a:pt x="64" y="158"/>
                  </a:lnTo>
                  <a:lnTo>
                    <a:pt x="66" y="154"/>
                  </a:lnTo>
                  <a:lnTo>
                    <a:pt x="67" y="149"/>
                  </a:lnTo>
                  <a:lnTo>
                    <a:pt x="81" y="98"/>
                  </a:lnTo>
                  <a:lnTo>
                    <a:pt x="82" y="92"/>
                  </a:lnTo>
                  <a:lnTo>
                    <a:pt x="83" y="88"/>
                  </a:lnTo>
                  <a:lnTo>
                    <a:pt x="83" y="84"/>
                  </a:lnTo>
                  <a:lnTo>
                    <a:pt x="82" y="79"/>
                  </a:lnTo>
                  <a:lnTo>
                    <a:pt x="82" y="75"/>
                  </a:lnTo>
                  <a:lnTo>
                    <a:pt x="80" y="72"/>
                  </a:lnTo>
                  <a:lnTo>
                    <a:pt x="79" y="69"/>
                  </a:lnTo>
                  <a:lnTo>
                    <a:pt x="77" y="66"/>
                  </a:lnTo>
                  <a:lnTo>
                    <a:pt x="74" y="63"/>
                  </a:lnTo>
                  <a:lnTo>
                    <a:pt x="71" y="62"/>
                  </a:lnTo>
                  <a:lnTo>
                    <a:pt x="68" y="61"/>
                  </a:lnTo>
                  <a:lnTo>
                    <a:pt x="65" y="61"/>
                  </a:lnTo>
                  <a:lnTo>
                    <a:pt x="33"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79" name="Line 111"/>
            <p:cNvSpPr>
              <a:spLocks noChangeShapeType="1"/>
            </p:cNvSpPr>
            <p:nvPr/>
          </p:nvSpPr>
          <p:spPr bwMode="auto">
            <a:xfrm flipH="1">
              <a:off x="854" y="2393"/>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80" name="Line 112"/>
            <p:cNvSpPr>
              <a:spLocks noChangeShapeType="1"/>
            </p:cNvSpPr>
            <p:nvPr/>
          </p:nvSpPr>
          <p:spPr bwMode="auto">
            <a:xfrm flipH="1">
              <a:off x="872" y="2725"/>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81" name="Freeform 113"/>
            <p:cNvSpPr>
              <a:spLocks/>
            </p:cNvSpPr>
            <p:nvPr/>
          </p:nvSpPr>
          <p:spPr bwMode="auto">
            <a:xfrm>
              <a:off x="859" y="2702"/>
              <a:ext cx="13" cy="23"/>
            </a:xfrm>
            <a:custGeom>
              <a:avLst/>
              <a:gdLst>
                <a:gd name="T0" fmla="*/ 1 w 18"/>
                <a:gd name="T1" fmla="*/ 0 h 37"/>
                <a:gd name="T2" fmla="*/ 1 w 18"/>
                <a:gd name="T3" fmla="*/ 1 h 37"/>
                <a:gd name="T4" fmla="*/ 0 w 18"/>
                <a:gd name="T5" fmla="*/ 2 h 37"/>
                <a:gd name="T6" fmla="*/ 0 w 18"/>
                <a:gd name="T7" fmla="*/ 4 h 37"/>
                <a:gd name="T8" fmla="*/ 1 w 18"/>
                <a:gd name="T9" fmla="*/ 4 h 37"/>
                <a:gd name="T10" fmla="*/ 1 w 18"/>
                <a:gd name="T11" fmla="*/ 6 h 37"/>
                <a:gd name="T12" fmla="*/ 1 w 18"/>
                <a:gd name="T13" fmla="*/ 6 h 37"/>
                <a:gd name="T14" fmla="*/ 1 w 18"/>
                <a:gd name="T15" fmla="*/ 7 h 37"/>
                <a:gd name="T16" fmla="*/ 2 w 18"/>
                <a:gd name="T17" fmla="*/ 7 h 37"/>
                <a:gd name="T18" fmla="*/ 3 w 18"/>
                <a:gd name="T19" fmla="*/ 8 h 37"/>
                <a:gd name="T20" fmla="*/ 5 w 18"/>
                <a:gd name="T21" fmla="*/ 9 h 37"/>
                <a:gd name="T22" fmla="*/ 6 w 18"/>
                <a:gd name="T23" fmla="*/ 9 h 37"/>
                <a:gd name="T24" fmla="*/ 7 w 18"/>
                <a:gd name="T25" fmla="*/ 9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37">
                  <a:moveTo>
                    <a:pt x="2" y="0"/>
                  </a:moveTo>
                  <a:lnTo>
                    <a:pt x="1" y="6"/>
                  </a:lnTo>
                  <a:lnTo>
                    <a:pt x="0" y="10"/>
                  </a:lnTo>
                  <a:lnTo>
                    <a:pt x="0" y="14"/>
                  </a:lnTo>
                  <a:lnTo>
                    <a:pt x="1" y="19"/>
                  </a:lnTo>
                  <a:lnTo>
                    <a:pt x="1" y="23"/>
                  </a:lnTo>
                  <a:lnTo>
                    <a:pt x="3" y="26"/>
                  </a:lnTo>
                  <a:lnTo>
                    <a:pt x="4" y="29"/>
                  </a:lnTo>
                  <a:lnTo>
                    <a:pt x="6" y="32"/>
                  </a:lnTo>
                  <a:lnTo>
                    <a:pt x="8" y="34"/>
                  </a:lnTo>
                  <a:lnTo>
                    <a:pt x="12" y="36"/>
                  </a:lnTo>
                  <a:lnTo>
                    <a:pt x="15" y="37"/>
                  </a:lnTo>
                  <a:lnTo>
                    <a:pt x="18"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82" name="Line 114"/>
            <p:cNvSpPr>
              <a:spLocks noChangeShapeType="1"/>
            </p:cNvSpPr>
            <p:nvPr/>
          </p:nvSpPr>
          <p:spPr bwMode="auto">
            <a:xfrm flipV="1">
              <a:off x="863" y="2670"/>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83" name="Freeform 115"/>
            <p:cNvSpPr>
              <a:spLocks/>
            </p:cNvSpPr>
            <p:nvPr/>
          </p:nvSpPr>
          <p:spPr bwMode="auto">
            <a:xfrm>
              <a:off x="872" y="2643"/>
              <a:ext cx="23" cy="27"/>
            </a:xfrm>
            <a:custGeom>
              <a:avLst/>
              <a:gdLst>
                <a:gd name="T0" fmla="*/ 10 w 35"/>
                <a:gd name="T1" fmla="*/ 0 h 36"/>
                <a:gd name="T2" fmla="*/ 9 w 35"/>
                <a:gd name="T3" fmla="*/ 0 h 36"/>
                <a:gd name="T4" fmla="*/ 8 w 35"/>
                <a:gd name="T5" fmla="*/ 1 h 36"/>
                <a:gd name="T6" fmla="*/ 7 w 35"/>
                <a:gd name="T7" fmla="*/ 2 h 36"/>
                <a:gd name="T8" fmla="*/ 6 w 35"/>
                <a:gd name="T9" fmla="*/ 2 h 36"/>
                <a:gd name="T10" fmla="*/ 5 w 35"/>
                <a:gd name="T11" fmla="*/ 4 h 36"/>
                <a:gd name="T12" fmla="*/ 4 w 35"/>
                <a:gd name="T13" fmla="*/ 5 h 36"/>
                <a:gd name="T14" fmla="*/ 3 w 35"/>
                <a:gd name="T15" fmla="*/ 6 h 36"/>
                <a:gd name="T16" fmla="*/ 2 w 35"/>
                <a:gd name="T17" fmla="*/ 8 h 36"/>
                <a:gd name="T18" fmla="*/ 1 w 35"/>
                <a:gd name="T19" fmla="*/ 10 h 36"/>
                <a:gd name="T20" fmla="*/ 1 w 35"/>
                <a:gd name="T21" fmla="*/ 11 h 36"/>
                <a:gd name="T22" fmla="*/ 1 w 35"/>
                <a:gd name="T23" fmla="*/ 13 h 36"/>
                <a:gd name="T24" fmla="*/ 0 w 35"/>
                <a:gd name="T25" fmla="*/ 15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6">
                  <a:moveTo>
                    <a:pt x="35" y="0"/>
                  </a:moveTo>
                  <a:lnTo>
                    <a:pt x="32" y="0"/>
                  </a:lnTo>
                  <a:lnTo>
                    <a:pt x="27" y="1"/>
                  </a:lnTo>
                  <a:lnTo>
                    <a:pt x="24" y="2"/>
                  </a:lnTo>
                  <a:lnTo>
                    <a:pt x="21" y="4"/>
                  </a:lnTo>
                  <a:lnTo>
                    <a:pt x="18" y="8"/>
                  </a:lnTo>
                  <a:lnTo>
                    <a:pt x="14" y="11"/>
                  </a:lnTo>
                  <a:lnTo>
                    <a:pt x="10" y="14"/>
                  </a:lnTo>
                  <a:lnTo>
                    <a:pt x="8" y="18"/>
                  </a:lnTo>
                  <a:lnTo>
                    <a:pt x="5" y="22"/>
                  </a:lnTo>
                  <a:lnTo>
                    <a:pt x="3" y="27"/>
                  </a:lnTo>
                  <a:lnTo>
                    <a:pt x="1" y="31"/>
                  </a:lnTo>
                  <a:lnTo>
                    <a:pt x="0"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84" name="Line 116"/>
            <p:cNvSpPr>
              <a:spLocks noChangeShapeType="1"/>
            </p:cNvSpPr>
            <p:nvPr/>
          </p:nvSpPr>
          <p:spPr bwMode="auto">
            <a:xfrm>
              <a:off x="895" y="2643"/>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85" name="Line 117"/>
            <p:cNvSpPr>
              <a:spLocks noChangeShapeType="1"/>
            </p:cNvSpPr>
            <p:nvPr/>
          </p:nvSpPr>
          <p:spPr bwMode="auto">
            <a:xfrm flipH="1">
              <a:off x="809" y="2288"/>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86" name="Freeform 118"/>
            <p:cNvSpPr>
              <a:spLocks/>
            </p:cNvSpPr>
            <p:nvPr/>
          </p:nvSpPr>
          <p:spPr bwMode="auto">
            <a:xfrm>
              <a:off x="800" y="2265"/>
              <a:ext cx="9" cy="23"/>
            </a:xfrm>
            <a:custGeom>
              <a:avLst/>
              <a:gdLst>
                <a:gd name="T0" fmla="*/ 1 w 17"/>
                <a:gd name="T1" fmla="*/ 0 h 35"/>
                <a:gd name="T2" fmla="*/ 0 w 17"/>
                <a:gd name="T3" fmla="*/ 1 h 35"/>
                <a:gd name="T4" fmla="*/ 0 w 17"/>
                <a:gd name="T5" fmla="*/ 2 h 35"/>
                <a:gd name="T6" fmla="*/ 0 w 17"/>
                <a:gd name="T7" fmla="*/ 4 h 35"/>
                <a:gd name="T8" fmla="*/ 0 w 17"/>
                <a:gd name="T9" fmla="*/ 5 h 35"/>
                <a:gd name="T10" fmla="*/ 1 w 17"/>
                <a:gd name="T11" fmla="*/ 6 h 35"/>
                <a:gd name="T12" fmla="*/ 1 w 17"/>
                <a:gd name="T13" fmla="*/ 7 h 35"/>
                <a:gd name="T14" fmla="*/ 1 w 17"/>
                <a:gd name="T15" fmla="*/ 8 h 35"/>
                <a:gd name="T16" fmla="*/ 1 w 17"/>
                <a:gd name="T17" fmla="*/ 9 h 35"/>
                <a:gd name="T18" fmla="*/ 2 w 17"/>
                <a:gd name="T19" fmla="*/ 9 h 35"/>
                <a:gd name="T20" fmla="*/ 2 w 17"/>
                <a:gd name="T21" fmla="*/ 9 h 35"/>
                <a:gd name="T22" fmla="*/ 2 w 17"/>
                <a:gd name="T23" fmla="*/ 10 h 35"/>
                <a:gd name="T24" fmla="*/ 3 w 17"/>
                <a:gd name="T25" fmla="*/ 1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35">
                  <a:moveTo>
                    <a:pt x="1" y="0"/>
                  </a:moveTo>
                  <a:lnTo>
                    <a:pt x="0" y="4"/>
                  </a:lnTo>
                  <a:lnTo>
                    <a:pt x="0" y="8"/>
                  </a:lnTo>
                  <a:lnTo>
                    <a:pt x="0" y="14"/>
                  </a:lnTo>
                  <a:lnTo>
                    <a:pt x="0" y="18"/>
                  </a:lnTo>
                  <a:lnTo>
                    <a:pt x="1" y="21"/>
                  </a:lnTo>
                  <a:lnTo>
                    <a:pt x="2" y="25"/>
                  </a:lnTo>
                  <a:lnTo>
                    <a:pt x="3" y="27"/>
                  </a:lnTo>
                  <a:lnTo>
                    <a:pt x="6" y="31"/>
                  </a:lnTo>
                  <a:lnTo>
                    <a:pt x="9" y="33"/>
                  </a:lnTo>
                  <a:lnTo>
                    <a:pt x="11" y="34"/>
                  </a:lnTo>
                  <a:lnTo>
                    <a:pt x="14" y="35"/>
                  </a:lnTo>
                  <a:lnTo>
                    <a:pt x="17" y="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87" name="Line 119"/>
            <p:cNvSpPr>
              <a:spLocks noChangeShapeType="1"/>
            </p:cNvSpPr>
            <p:nvPr/>
          </p:nvSpPr>
          <p:spPr bwMode="auto">
            <a:xfrm flipV="1">
              <a:off x="800" y="2233"/>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88" name="Freeform 120"/>
            <p:cNvSpPr>
              <a:spLocks/>
            </p:cNvSpPr>
            <p:nvPr/>
          </p:nvSpPr>
          <p:spPr bwMode="auto">
            <a:xfrm>
              <a:off x="809" y="2211"/>
              <a:ext cx="23" cy="22"/>
            </a:xfrm>
            <a:custGeom>
              <a:avLst/>
              <a:gdLst>
                <a:gd name="T0" fmla="*/ 10 w 35"/>
                <a:gd name="T1" fmla="*/ 0 h 37"/>
                <a:gd name="T2" fmla="*/ 9 w 35"/>
                <a:gd name="T3" fmla="*/ 0 h 37"/>
                <a:gd name="T4" fmla="*/ 8 w 35"/>
                <a:gd name="T5" fmla="*/ 1 h 37"/>
                <a:gd name="T6" fmla="*/ 7 w 35"/>
                <a:gd name="T7" fmla="*/ 1 h 37"/>
                <a:gd name="T8" fmla="*/ 6 w 35"/>
                <a:gd name="T9" fmla="*/ 1 h 37"/>
                <a:gd name="T10" fmla="*/ 5 w 35"/>
                <a:gd name="T11" fmla="*/ 2 h 37"/>
                <a:gd name="T12" fmla="*/ 5 w 35"/>
                <a:gd name="T13" fmla="*/ 2 h 37"/>
                <a:gd name="T14" fmla="*/ 3 w 35"/>
                <a:gd name="T15" fmla="*/ 3 h 37"/>
                <a:gd name="T16" fmla="*/ 3 w 35"/>
                <a:gd name="T17" fmla="*/ 4 h 37"/>
                <a:gd name="T18" fmla="*/ 2 w 35"/>
                <a:gd name="T19" fmla="*/ 5 h 37"/>
                <a:gd name="T20" fmla="*/ 1 w 35"/>
                <a:gd name="T21" fmla="*/ 6 h 37"/>
                <a:gd name="T22" fmla="*/ 1 w 35"/>
                <a:gd name="T23" fmla="*/ 7 h 37"/>
                <a:gd name="T24" fmla="*/ 0 w 35"/>
                <a:gd name="T25" fmla="*/ 8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7">
                  <a:moveTo>
                    <a:pt x="35" y="0"/>
                  </a:moveTo>
                  <a:lnTo>
                    <a:pt x="32" y="0"/>
                  </a:lnTo>
                  <a:lnTo>
                    <a:pt x="29" y="1"/>
                  </a:lnTo>
                  <a:lnTo>
                    <a:pt x="25" y="4"/>
                  </a:lnTo>
                  <a:lnTo>
                    <a:pt x="21" y="6"/>
                  </a:lnTo>
                  <a:lnTo>
                    <a:pt x="18" y="8"/>
                  </a:lnTo>
                  <a:lnTo>
                    <a:pt x="15" y="11"/>
                  </a:lnTo>
                  <a:lnTo>
                    <a:pt x="12" y="14"/>
                  </a:lnTo>
                  <a:lnTo>
                    <a:pt x="9" y="18"/>
                  </a:lnTo>
                  <a:lnTo>
                    <a:pt x="6" y="23"/>
                  </a:lnTo>
                  <a:lnTo>
                    <a:pt x="4" y="27"/>
                  </a:lnTo>
                  <a:lnTo>
                    <a:pt x="2" y="32"/>
                  </a:lnTo>
                  <a:lnTo>
                    <a:pt x="0"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89" name="Line 121"/>
            <p:cNvSpPr>
              <a:spLocks noChangeShapeType="1"/>
            </p:cNvSpPr>
            <p:nvPr/>
          </p:nvSpPr>
          <p:spPr bwMode="auto">
            <a:xfrm>
              <a:off x="832" y="2211"/>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90" name="Line 122"/>
            <p:cNvSpPr>
              <a:spLocks noChangeShapeType="1"/>
            </p:cNvSpPr>
            <p:nvPr/>
          </p:nvSpPr>
          <p:spPr bwMode="auto">
            <a:xfrm flipH="1">
              <a:off x="863" y="2170"/>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91" name="Freeform 123"/>
            <p:cNvSpPr>
              <a:spLocks/>
            </p:cNvSpPr>
            <p:nvPr/>
          </p:nvSpPr>
          <p:spPr bwMode="auto">
            <a:xfrm>
              <a:off x="2346" y="3148"/>
              <a:ext cx="54" cy="122"/>
            </a:xfrm>
            <a:custGeom>
              <a:avLst/>
              <a:gdLst>
                <a:gd name="T0" fmla="*/ 14 w 83"/>
                <a:gd name="T1" fmla="*/ 0 h 187"/>
                <a:gd name="T2" fmla="*/ 0 w 83"/>
                <a:gd name="T3" fmla="*/ 52 h 187"/>
                <a:gd name="T4" fmla="*/ 9 w 83"/>
                <a:gd name="T5" fmla="*/ 52 h 187"/>
                <a:gd name="T6" fmla="*/ 10 w 83"/>
                <a:gd name="T7" fmla="*/ 52 h 187"/>
                <a:gd name="T8" fmla="*/ 11 w 83"/>
                <a:gd name="T9" fmla="*/ 51 h 187"/>
                <a:gd name="T10" fmla="*/ 12 w 83"/>
                <a:gd name="T11" fmla="*/ 51 h 187"/>
                <a:gd name="T12" fmla="*/ 13 w 83"/>
                <a:gd name="T13" fmla="*/ 50 h 187"/>
                <a:gd name="T14" fmla="*/ 14 w 83"/>
                <a:gd name="T15" fmla="*/ 50 h 187"/>
                <a:gd name="T16" fmla="*/ 14 w 83"/>
                <a:gd name="T17" fmla="*/ 49 h 187"/>
                <a:gd name="T18" fmla="*/ 15 w 83"/>
                <a:gd name="T19" fmla="*/ 48 h 187"/>
                <a:gd name="T20" fmla="*/ 16 w 83"/>
                <a:gd name="T21" fmla="*/ 47 h 187"/>
                <a:gd name="T22" fmla="*/ 17 w 83"/>
                <a:gd name="T23" fmla="*/ 46 h 187"/>
                <a:gd name="T24" fmla="*/ 18 w 83"/>
                <a:gd name="T25" fmla="*/ 44 h 187"/>
                <a:gd name="T26" fmla="*/ 18 w 83"/>
                <a:gd name="T27" fmla="*/ 43 h 187"/>
                <a:gd name="T28" fmla="*/ 19 w 83"/>
                <a:gd name="T29" fmla="*/ 42 h 187"/>
                <a:gd name="T30" fmla="*/ 22 w 83"/>
                <a:gd name="T31" fmla="*/ 27 h 187"/>
                <a:gd name="T32" fmla="*/ 22 w 83"/>
                <a:gd name="T33" fmla="*/ 26 h 187"/>
                <a:gd name="T34" fmla="*/ 22 w 83"/>
                <a:gd name="T35" fmla="*/ 25 h 187"/>
                <a:gd name="T36" fmla="*/ 23 w 83"/>
                <a:gd name="T37" fmla="*/ 23 h 187"/>
                <a:gd name="T38" fmla="*/ 22 w 83"/>
                <a:gd name="T39" fmla="*/ 22 h 187"/>
                <a:gd name="T40" fmla="*/ 22 w 83"/>
                <a:gd name="T41" fmla="*/ 22 h 187"/>
                <a:gd name="T42" fmla="*/ 22 w 83"/>
                <a:gd name="T43" fmla="*/ 20 h 187"/>
                <a:gd name="T44" fmla="*/ 21 w 83"/>
                <a:gd name="T45" fmla="*/ 19 h 187"/>
                <a:gd name="T46" fmla="*/ 21 w 83"/>
                <a:gd name="T47" fmla="*/ 19 h 187"/>
                <a:gd name="T48" fmla="*/ 21 w 83"/>
                <a:gd name="T49" fmla="*/ 18 h 187"/>
                <a:gd name="T50" fmla="*/ 20 w 83"/>
                <a:gd name="T51" fmla="*/ 18 h 187"/>
                <a:gd name="T52" fmla="*/ 19 w 83"/>
                <a:gd name="T53" fmla="*/ 17 h 187"/>
                <a:gd name="T54" fmla="*/ 18 w 83"/>
                <a:gd name="T55" fmla="*/ 17 h 187"/>
                <a:gd name="T56" fmla="*/ 9 w 83"/>
                <a:gd name="T57" fmla="*/ 17 h 18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3" h="187">
                  <a:moveTo>
                    <a:pt x="49" y="0"/>
                  </a:moveTo>
                  <a:lnTo>
                    <a:pt x="0" y="187"/>
                  </a:lnTo>
                  <a:lnTo>
                    <a:pt x="32" y="187"/>
                  </a:lnTo>
                  <a:lnTo>
                    <a:pt x="35" y="186"/>
                  </a:lnTo>
                  <a:lnTo>
                    <a:pt x="40" y="184"/>
                  </a:lnTo>
                  <a:lnTo>
                    <a:pt x="43" y="183"/>
                  </a:lnTo>
                  <a:lnTo>
                    <a:pt x="46" y="181"/>
                  </a:lnTo>
                  <a:lnTo>
                    <a:pt x="49" y="179"/>
                  </a:lnTo>
                  <a:lnTo>
                    <a:pt x="53" y="176"/>
                  </a:lnTo>
                  <a:lnTo>
                    <a:pt x="56" y="172"/>
                  </a:lnTo>
                  <a:lnTo>
                    <a:pt x="59" y="168"/>
                  </a:lnTo>
                  <a:lnTo>
                    <a:pt x="62" y="164"/>
                  </a:lnTo>
                  <a:lnTo>
                    <a:pt x="64" y="159"/>
                  </a:lnTo>
                  <a:lnTo>
                    <a:pt x="66" y="155"/>
                  </a:lnTo>
                  <a:lnTo>
                    <a:pt x="67" y="150"/>
                  </a:lnTo>
                  <a:lnTo>
                    <a:pt x="81" y="98"/>
                  </a:lnTo>
                  <a:lnTo>
                    <a:pt x="82" y="94"/>
                  </a:lnTo>
                  <a:lnTo>
                    <a:pt x="82" y="89"/>
                  </a:lnTo>
                  <a:lnTo>
                    <a:pt x="83" y="84"/>
                  </a:lnTo>
                  <a:lnTo>
                    <a:pt x="82" y="80"/>
                  </a:lnTo>
                  <a:lnTo>
                    <a:pt x="82" y="76"/>
                  </a:lnTo>
                  <a:lnTo>
                    <a:pt x="80" y="73"/>
                  </a:lnTo>
                  <a:lnTo>
                    <a:pt x="79" y="69"/>
                  </a:lnTo>
                  <a:lnTo>
                    <a:pt x="77" y="67"/>
                  </a:lnTo>
                  <a:lnTo>
                    <a:pt x="75" y="65"/>
                  </a:lnTo>
                  <a:lnTo>
                    <a:pt x="72" y="63"/>
                  </a:lnTo>
                  <a:lnTo>
                    <a:pt x="68" y="62"/>
                  </a:lnTo>
                  <a:lnTo>
                    <a:pt x="65" y="62"/>
                  </a:lnTo>
                  <a:lnTo>
                    <a:pt x="33"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92" name="Line 124"/>
            <p:cNvSpPr>
              <a:spLocks noChangeShapeType="1"/>
            </p:cNvSpPr>
            <p:nvPr/>
          </p:nvSpPr>
          <p:spPr bwMode="auto">
            <a:xfrm flipH="1">
              <a:off x="2419" y="3152"/>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93" name="Line 125"/>
            <p:cNvSpPr>
              <a:spLocks noChangeShapeType="1"/>
            </p:cNvSpPr>
            <p:nvPr/>
          </p:nvSpPr>
          <p:spPr bwMode="auto">
            <a:xfrm flipH="1">
              <a:off x="2441" y="3152"/>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94" name="Line 126"/>
            <p:cNvSpPr>
              <a:spLocks noChangeShapeType="1"/>
            </p:cNvSpPr>
            <p:nvPr/>
          </p:nvSpPr>
          <p:spPr bwMode="auto">
            <a:xfrm flipH="1">
              <a:off x="1809" y="230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95" name="Freeform 127"/>
            <p:cNvSpPr>
              <a:spLocks/>
            </p:cNvSpPr>
            <p:nvPr/>
          </p:nvSpPr>
          <p:spPr bwMode="auto">
            <a:xfrm>
              <a:off x="1800" y="2274"/>
              <a:ext cx="9" cy="28"/>
            </a:xfrm>
            <a:custGeom>
              <a:avLst/>
              <a:gdLst>
                <a:gd name="T0" fmla="*/ 1 w 17"/>
                <a:gd name="T1" fmla="*/ 0 h 36"/>
                <a:gd name="T2" fmla="*/ 0 w 17"/>
                <a:gd name="T3" fmla="*/ 2 h 36"/>
                <a:gd name="T4" fmla="*/ 0 w 17"/>
                <a:gd name="T5" fmla="*/ 4 h 36"/>
                <a:gd name="T6" fmla="*/ 0 w 17"/>
                <a:gd name="T7" fmla="*/ 6 h 36"/>
                <a:gd name="T8" fmla="*/ 0 w 17"/>
                <a:gd name="T9" fmla="*/ 9 h 36"/>
                <a:gd name="T10" fmla="*/ 1 w 17"/>
                <a:gd name="T11" fmla="*/ 10 h 36"/>
                <a:gd name="T12" fmla="*/ 1 w 17"/>
                <a:gd name="T13" fmla="*/ 12 h 36"/>
                <a:gd name="T14" fmla="*/ 1 w 17"/>
                <a:gd name="T15" fmla="*/ 13 h 36"/>
                <a:gd name="T16" fmla="*/ 1 w 17"/>
                <a:gd name="T17" fmla="*/ 15 h 36"/>
                <a:gd name="T18" fmla="*/ 1 w 17"/>
                <a:gd name="T19" fmla="*/ 16 h 36"/>
                <a:gd name="T20" fmla="*/ 2 w 17"/>
                <a:gd name="T21" fmla="*/ 16 h 36"/>
                <a:gd name="T22" fmla="*/ 2 w 17"/>
                <a:gd name="T23" fmla="*/ 17 h 36"/>
                <a:gd name="T24" fmla="*/ 3 w 17"/>
                <a:gd name="T25" fmla="*/ 17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36">
                  <a:moveTo>
                    <a:pt x="1" y="0"/>
                  </a:moveTo>
                  <a:lnTo>
                    <a:pt x="0" y="5"/>
                  </a:lnTo>
                  <a:lnTo>
                    <a:pt x="0" y="9"/>
                  </a:lnTo>
                  <a:lnTo>
                    <a:pt x="0" y="13"/>
                  </a:lnTo>
                  <a:lnTo>
                    <a:pt x="0" y="18"/>
                  </a:lnTo>
                  <a:lnTo>
                    <a:pt x="1" y="22"/>
                  </a:lnTo>
                  <a:lnTo>
                    <a:pt x="2" y="25"/>
                  </a:lnTo>
                  <a:lnTo>
                    <a:pt x="4" y="28"/>
                  </a:lnTo>
                  <a:lnTo>
                    <a:pt x="5" y="32"/>
                  </a:lnTo>
                  <a:lnTo>
                    <a:pt x="8" y="34"/>
                  </a:lnTo>
                  <a:lnTo>
                    <a:pt x="10" y="35"/>
                  </a:lnTo>
                  <a:lnTo>
                    <a:pt x="14" y="36"/>
                  </a:lnTo>
                  <a:lnTo>
                    <a:pt x="17"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96" name="Line 128"/>
            <p:cNvSpPr>
              <a:spLocks noChangeShapeType="1"/>
            </p:cNvSpPr>
            <p:nvPr/>
          </p:nvSpPr>
          <p:spPr bwMode="auto">
            <a:xfrm flipV="1">
              <a:off x="1800" y="2242"/>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97" name="Freeform 129"/>
            <p:cNvSpPr>
              <a:spLocks/>
            </p:cNvSpPr>
            <p:nvPr/>
          </p:nvSpPr>
          <p:spPr bwMode="auto">
            <a:xfrm>
              <a:off x="1809" y="2220"/>
              <a:ext cx="23" cy="22"/>
            </a:xfrm>
            <a:custGeom>
              <a:avLst/>
              <a:gdLst>
                <a:gd name="T0" fmla="*/ 10 w 35"/>
                <a:gd name="T1" fmla="*/ 0 h 37"/>
                <a:gd name="T2" fmla="*/ 9 w 35"/>
                <a:gd name="T3" fmla="*/ 0 h 37"/>
                <a:gd name="T4" fmla="*/ 8 w 35"/>
                <a:gd name="T5" fmla="*/ 1 h 37"/>
                <a:gd name="T6" fmla="*/ 7 w 35"/>
                <a:gd name="T7" fmla="*/ 1 h 37"/>
                <a:gd name="T8" fmla="*/ 6 w 35"/>
                <a:gd name="T9" fmla="*/ 1 h 37"/>
                <a:gd name="T10" fmla="*/ 5 w 35"/>
                <a:gd name="T11" fmla="*/ 2 h 37"/>
                <a:gd name="T12" fmla="*/ 5 w 35"/>
                <a:gd name="T13" fmla="*/ 2 h 37"/>
                <a:gd name="T14" fmla="*/ 3 w 35"/>
                <a:gd name="T15" fmla="*/ 3 h 37"/>
                <a:gd name="T16" fmla="*/ 2 w 35"/>
                <a:gd name="T17" fmla="*/ 4 h 37"/>
                <a:gd name="T18" fmla="*/ 2 w 35"/>
                <a:gd name="T19" fmla="*/ 5 h 37"/>
                <a:gd name="T20" fmla="*/ 1 w 35"/>
                <a:gd name="T21" fmla="*/ 6 h 37"/>
                <a:gd name="T22" fmla="*/ 1 w 35"/>
                <a:gd name="T23" fmla="*/ 7 h 37"/>
                <a:gd name="T24" fmla="*/ 0 w 35"/>
                <a:gd name="T25" fmla="*/ 8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7">
                  <a:moveTo>
                    <a:pt x="35" y="0"/>
                  </a:moveTo>
                  <a:lnTo>
                    <a:pt x="32" y="0"/>
                  </a:lnTo>
                  <a:lnTo>
                    <a:pt x="28" y="1"/>
                  </a:lnTo>
                  <a:lnTo>
                    <a:pt x="25" y="2"/>
                  </a:lnTo>
                  <a:lnTo>
                    <a:pt x="21" y="5"/>
                  </a:lnTo>
                  <a:lnTo>
                    <a:pt x="18" y="8"/>
                  </a:lnTo>
                  <a:lnTo>
                    <a:pt x="15" y="11"/>
                  </a:lnTo>
                  <a:lnTo>
                    <a:pt x="11" y="14"/>
                  </a:lnTo>
                  <a:lnTo>
                    <a:pt x="8" y="18"/>
                  </a:lnTo>
                  <a:lnTo>
                    <a:pt x="6" y="23"/>
                  </a:lnTo>
                  <a:lnTo>
                    <a:pt x="4" y="27"/>
                  </a:lnTo>
                  <a:lnTo>
                    <a:pt x="2" y="31"/>
                  </a:lnTo>
                  <a:lnTo>
                    <a:pt x="0"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98" name="Line 130"/>
            <p:cNvSpPr>
              <a:spLocks noChangeShapeType="1"/>
            </p:cNvSpPr>
            <p:nvPr/>
          </p:nvSpPr>
          <p:spPr bwMode="auto">
            <a:xfrm>
              <a:off x="1832" y="2220"/>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99" name="Line 131"/>
            <p:cNvSpPr>
              <a:spLocks noChangeShapeType="1"/>
            </p:cNvSpPr>
            <p:nvPr/>
          </p:nvSpPr>
          <p:spPr bwMode="auto">
            <a:xfrm flipH="1">
              <a:off x="1864" y="2183"/>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00" name="Line 132"/>
            <p:cNvSpPr>
              <a:spLocks noChangeShapeType="1"/>
            </p:cNvSpPr>
            <p:nvPr/>
          </p:nvSpPr>
          <p:spPr bwMode="auto">
            <a:xfrm flipH="1">
              <a:off x="1887" y="2183"/>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01" name="Freeform 133"/>
            <p:cNvSpPr>
              <a:spLocks/>
            </p:cNvSpPr>
            <p:nvPr/>
          </p:nvSpPr>
          <p:spPr bwMode="auto">
            <a:xfrm>
              <a:off x="1095" y="2934"/>
              <a:ext cx="5" cy="18"/>
            </a:xfrm>
            <a:custGeom>
              <a:avLst/>
              <a:gdLst>
                <a:gd name="T0" fmla="*/ 1 w 7"/>
                <a:gd name="T1" fmla="*/ 0 h 26"/>
                <a:gd name="T2" fmla="*/ 0 w 7"/>
                <a:gd name="T3" fmla="*/ 1 h 26"/>
                <a:gd name="T4" fmla="*/ 0 w 7"/>
                <a:gd name="T5" fmla="*/ 3 h 26"/>
                <a:gd name="T6" fmla="*/ 0 w 7"/>
                <a:gd name="T7" fmla="*/ 4 h 26"/>
                <a:gd name="T8" fmla="*/ 0 w 7"/>
                <a:gd name="T9" fmla="*/ 4 h 26"/>
                <a:gd name="T10" fmla="*/ 1 w 7"/>
                <a:gd name="T11" fmla="*/ 5 h 26"/>
                <a:gd name="T12" fmla="*/ 1 w 7"/>
                <a:gd name="T13" fmla="*/ 6 h 26"/>
                <a:gd name="T14" fmla="*/ 1 w 7"/>
                <a:gd name="T15" fmla="*/ 6 h 26"/>
                <a:gd name="T16" fmla="*/ 1 w 7"/>
                <a:gd name="T17" fmla="*/ 7 h 26"/>
                <a:gd name="T18" fmla="*/ 2 w 7"/>
                <a:gd name="T19" fmla="*/ 8 h 26"/>
                <a:gd name="T20" fmla="*/ 2 w 7"/>
                <a:gd name="T21" fmla="*/ 8 h 26"/>
                <a:gd name="T22" fmla="*/ 3 w 7"/>
                <a:gd name="T23" fmla="*/ 8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6">
                  <a:moveTo>
                    <a:pt x="1" y="0"/>
                  </a:moveTo>
                  <a:lnTo>
                    <a:pt x="0" y="3"/>
                  </a:lnTo>
                  <a:lnTo>
                    <a:pt x="0" y="8"/>
                  </a:lnTo>
                  <a:lnTo>
                    <a:pt x="0" y="11"/>
                  </a:lnTo>
                  <a:lnTo>
                    <a:pt x="0" y="13"/>
                  </a:lnTo>
                  <a:lnTo>
                    <a:pt x="1" y="14"/>
                  </a:lnTo>
                  <a:lnTo>
                    <a:pt x="1" y="16"/>
                  </a:lnTo>
                  <a:lnTo>
                    <a:pt x="2" y="17"/>
                  </a:lnTo>
                  <a:lnTo>
                    <a:pt x="3" y="20"/>
                  </a:lnTo>
                  <a:lnTo>
                    <a:pt x="5" y="24"/>
                  </a:lnTo>
                  <a:lnTo>
                    <a:pt x="6" y="25"/>
                  </a:lnTo>
                  <a:lnTo>
                    <a:pt x="7"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602" name="Freeform 134"/>
            <p:cNvSpPr>
              <a:spLocks/>
            </p:cNvSpPr>
            <p:nvPr/>
          </p:nvSpPr>
          <p:spPr bwMode="auto">
            <a:xfrm>
              <a:off x="1054" y="2870"/>
              <a:ext cx="55" cy="82"/>
            </a:xfrm>
            <a:custGeom>
              <a:avLst/>
              <a:gdLst>
                <a:gd name="T0" fmla="*/ 26 w 79"/>
                <a:gd name="T1" fmla="*/ 4 h 125"/>
                <a:gd name="T2" fmla="*/ 26 w 79"/>
                <a:gd name="T3" fmla="*/ 3 h 125"/>
                <a:gd name="T4" fmla="*/ 26 w 79"/>
                <a:gd name="T5" fmla="*/ 1 h 125"/>
                <a:gd name="T6" fmla="*/ 26 w 79"/>
                <a:gd name="T7" fmla="*/ 1 h 125"/>
                <a:gd name="T8" fmla="*/ 25 w 79"/>
                <a:gd name="T9" fmla="*/ 0 h 125"/>
                <a:gd name="T10" fmla="*/ 24 w 79"/>
                <a:gd name="T11" fmla="*/ 0 h 125"/>
                <a:gd name="T12" fmla="*/ 20 w 79"/>
                <a:gd name="T13" fmla="*/ 0 h 125"/>
                <a:gd name="T14" fmla="*/ 17 w 79"/>
                <a:gd name="T15" fmla="*/ 0 h 125"/>
                <a:gd name="T16" fmla="*/ 15 w 79"/>
                <a:gd name="T17" fmla="*/ 1 h 125"/>
                <a:gd name="T18" fmla="*/ 14 w 79"/>
                <a:gd name="T19" fmla="*/ 1 h 125"/>
                <a:gd name="T20" fmla="*/ 12 w 79"/>
                <a:gd name="T21" fmla="*/ 1 h 125"/>
                <a:gd name="T22" fmla="*/ 9 w 79"/>
                <a:gd name="T23" fmla="*/ 4 h 125"/>
                <a:gd name="T24" fmla="*/ 8 w 79"/>
                <a:gd name="T25" fmla="*/ 5 h 125"/>
                <a:gd name="T26" fmla="*/ 6 w 79"/>
                <a:gd name="T27" fmla="*/ 8 h 125"/>
                <a:gd name="T28" fmla="*/ 6 w 79"/>
                <a:gd name="T29" fmla="*/ 10 h 125"/>
                <a:gd name="T30" fmla="*/ 3 w 79"/>
                <a:gd name="T31" fmla="*/ 18 h 125"/>
                <a:gd name="T32" fmla="*/ 1 w 79"/>
                <a:gd name="T33" fmla="*/ 24 h 125"/>
                <a:gd name="T34" fmla="*/ 0 w 79"/>
                <a:gd name="T35" fmla="*/ 27 h 125"/>
                <a:gd name="T36" fmla="*/ 0 w 79"/>
                <a:gd name="T37" fmla="*/ 28 h 125"/>
                <a:gd name="T38" fmla="*/ 1 w 79"/>
                <a:gd name="T39" fmla="*/ 30 h 125"/>
                <a:gd name="T40" fmla="*/ 1 w 79"/>
                <a:gd name="T41" fmla="*/ 31 h 125"/>
                <a:gd name="T42" fmla="*/ 1 w 79"/>
                <a:gd name="T43" fmla="*/ 33 h 125"/>
                <a:gd name="T44" fmla="*/ 3 w 79"/>
                <a:gd name="T45" fmla="*/ 33 h 125"/>
                <a:gd name="T46" fmla="*/ 4 w 79"/>
                <a:gd name="T47" fmla="*/ 35 h 125"/>
                <a:gd name="T48" fmla="*/ 6 w 79"/>
                <a:gd name="T49" fmla="*/ 35 h 125"/>
                <a:gd name="T50" fmla="*/ 7 w 79"/>
                <a:gd name="T51" fmla="*/ 35 h 125"/>
                <a:gd name="T52" fmla="*/ 10 w 79"/>
                <a:gd name="T53" fmla="*/ 35 h 125"/>
                <a:gd name="T54" fmla="*/ 13 w 79"/>
                <a:gd name="T55" fmla="*/ 35 h 125"/>
                <a:gd name="T56" fmla="*/ 14 w 79"/>
                <a:gd name="T57" fmla="*/ 34 h 125"/>
                <a:gd name="T58" fmla="*/ 15 w 79"/>
                <a:gd name="T59" fmla="*/ 33 h 125"/>
                <a:gd name="T60" fmla="*/ 17 w 79"/>
                <a:gd name="T61" fmla="*/ 32 h 125"/>
                <a:gd name="T62" fmla="*/ 17 w 79"/>
                <a:gd name="T63" fmla="*/ 31 h 125"/>
                <a:gd name="T64" fmla="*/ 18 w 79"/>
                <a:gd name="T65" fmla="*/ 30 h 125"/>
                <a:gd name="T66" fmla="*/ 19 w 79"/>
                <a:gd name="T67" fmla="*/ 27 h 125"/>
                <a:gd name="T68" fmla="*/ 22 w 79"/>
                <a:gd name="T69" fmla="*/ 22 h 125"/>
                <a:gd name="T70" fmla="*/ 25 w 79"/>
                <a:gd name="T71" fmla="*/ 10 h 125"/>
                <a:gd name="T72" fmla="*/ 26 w 79"/>
                <a:gd name="T73" fmla="*/ 5 h 1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125">
                  <a:moveTo>
                    <a:pt x="79" y="16"/>
                  </a:moveTo>
                  <a:lnTo>
                    <a:pt x="79" y="14"/>
                  </a:lnTo>
                  <a:lnTo>
                    <a:pt x="79" y="11"/>
                  </a:lnTo>
                  <a:lnTo>
                    <a:pt x="79" y="9"/>
                  </a:lnTo>
                  <a:lnTo>
                    <a:pt x="78" y="7"/>
                  </a:lnTo>
                  <a:lnTo>
                    <a:pt x="77" y="3"/>
                  </a:lnTo>
                  <a:lnTo>
                    <a:pt x="77" y="2"/>
                  </a:lnTo>
                  <a:lnTo>
                    <a:pt x="76" y="1"/>
                  </a:lnTo>
                  <a:lnTo>
                    <a:pt x="75" y="0"/>
                  </a:lnTo>
                  <a:lnTo>
                    <a:pt x="74" y="0"/>
                  </a:lnTo>
                  <a:lnTo>
                    <a:pt x="73" y="0"/>
                  </a:lnTo>
                  <a:lnTo>
                    <a:pt x="71" y="0"/>
                  </a:lnTo>
                  <a:lnTo>
                    <a:pt x="65" y="0"/>
                  </a:lnTo>
                  <a:lnTo>
                    <a:pt x="60" y="0"/>
                  </a:lnTo>
                  <a:lnTo>
                    <a:pt x="56" y="0"/>
                  </a:lnTo>
                  <a:lnTo>
                    <a:pt x="50" y="0"/>
                  </a:lnTo>
                  <a:lnTo>
                    <a:pt x="47" y="0"/>
                  </a:lnTo>
                  <a:lnTo>
                    <a:pt x="45" y="1"/>
                  </a:lnTo>
                  <a:lnTo>
                    <a:pt x="43" y="2"/>
                  </a:lnTo>
                  <a:lnTo>
                    <a:pt x="41" y="3"/>
                  </a:lnTo>
                  <a:lnTo>
                    <a:pt x="38" y="4"/>
                  </a:lnTo>
                  <a:lnTo>
                    <a:pt x="35" y="5"/>
                  </a:lnTo>
                  <a:lnTo>
                    <a:pt x="32" y="10"/>
                  </a:lnTo>
                  <a:lnTo>
                    <a:pt x="28" y="13"/>
                  </a:lnTo>
                  <a:lnTo>
                    <a:pt x="27" y="15"/>
                  </a:lnTo>
                  <a:lnTo>
                    <a:pt x="25" y="17"/>
                  </a:lnTo>
                  <a:lnTo>
                    <a:pt x="19" y="26"/>
                  </a:lnTo>
                  <a:lnTo>
                    <a:pt x="18" y="28"/>
                  </a:lnTo>
                  <a:lnTo>
                    <a:pt x="17" y="31"/>
                  </a:lnTo>
                  <a:lnTo>
                    <a:pt x="16" y="35"/>
                  </a:lnTo>
                  <a:lnTo>
                    <a:pt x="14" y="46"/>
                  </a:lnTo>
                  <a:lnTo>
                    <a:pt x="8" y="65"/>
                  </a:lnTo>
                  <a:lnTo>
                    <a:pt x="6" y="76"/>
                  </a:lnTo>
                  <a:lnTo>
                    <a:pt x="2" y="85"/>
                  </a:lnTo>
                  <a:lnTo>
                    <a:pt x="1" y="91"/>
                  </a:lnTo>
                  <a:lnTo>
                    <a:pt x="0" y="96"/>
                  </a:lnTo>
                  <a:lnTo>
                    <a:pt x="0" y="98"/>
                  </a:lnTo>
                  <a:lnTo>
                    <a:pt x="0" y="101"/>
                  </a:lnTo>
                  <a:lnTo>
                    <a:pt x="0" y="103"/>
                  </a:lnTo>
                  <a:lnTo>
                    <a:pt x="1" y="106"/>
                  </a:lnTo>
                  <a:lnTo>
                    <a:pt x="1" y="109"/>
                  </a:lnTo>
                  <a:lnTo>
                    <a:pt x="2" y="111"/>
                  </a:lnTo>
                  <a:lnTo>
                    <a:pt x="3" y="113"/>
                  </a:lnTo>
                  <a:lnTo>
                    <a:pt x="4" y="116"/>
                  </a:lnTo>
                  <a:lnTo>
                    <a:pt x="6" y="118"/>
                  </a:lnTo>
                  <a:lnTo>
                    <a:pt x="8" y="119"/>
                  </a:lnTo>
                  <a:lnTo>
                    <a:pt x="9" y="122"/>
                  </a:lnTo>
                  <a:lnTo>
                    <a:pt x="12" y="123"/>
                  </a:lnTo>
                  <a:lnTo>
                    <a:pt x="14" y="124"/>
                  </a:lnTo>
                  <a:lnTo>
                    <a:pt x="16" y="124"/>
                  </a:lnTo>
                  <a:lnTo>
                    <a:pt x="19" y="124"/>
                  </a:lnTo>
                  <a:lnTo>
                    <a:pt x="22" y="124"/>
                  </a:lnTo>
                  <a:lnTo>
                    <a:pt x="27" y="124"/>
                  </a:lnTo>
                  <a:lnTo>
                    <a:pt x="32" y="125"/>
                  </a:lnTo>
                  <a:lnTo>
                    <a:pt x="34" y="125"/>
                  </a:lnTo>
                  <a:lnTo>
                    <a:pt x="38" y="124"/>
                  </a:lnTo>
                  <a:lnTo>
                    <a:pt x="40" y="124"/>
                  </a:lnTo>
                  <a:lnTo>
                    <a:pt x="42" y="122"/>
                  </a:lnTo>
                  <a:lnTo>
                    <a:pt x="44" y="120"/>
                  </a:lnTo>
                  <a:lnTo>
                    <a:pt x="46" y="118"/>
                  </a:lnTo>
                  <a:lnTo>
                    <a:pt x="48" y="117"/>
                  </a:lnTo>
                  <a:lnTo>
                    <a:pt x="49" y="115"/>
                  </a:lnTo>
                  <a:lnTo>
                    <a:pt x="51" y="113"/>
                  </a:lnTo>
                  <a:lnTo>
                    <a:pt x="52" y="111"/>
                  </a:lnTo>
                  <a:lnTo>
                    <a:pt x="53" y="109"/>
                  </a:lnTo>
                  <a:lnTo>
                    <a:pt x="55" y="107"/>
                  </a:lnTo>
                  <a:lnTo>
                    <a:pt x="57" y="101"/>
                  </a:lnTo>
                  <a:lnTo>
                    <a:pt x="58" y="96"/>
                  </a:lnTo>
                  <a:lnTo>
                    <a:pt x="61" y="86"/>
                  </a:lnTo>
                  <a:lnTo>
                    <a:pt x="63" y="76"/>
                  </a:lnTo>
                  <a:lnTo>
                    <a:pt x="68" y="57"/>
                  </a:lnTo>
                  <a:lnTo>
                    <a:pt x="74" y="36"/>
                  </a:lnTo>
                  <a:lnTo>
                    <a:pt x="77" y="27"/>
                  </a:lnTo>
                  <a:lnTo>
                    <a:pt x="79" y="1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603" name="Line 135"/>
            <p:cNvSpPr>
              <a:spLocks noChangeShapeType="1"/>
            </p:cNvSpPr>
            <p:nvPr/>
          </p:nvSpPr>
          <p:spPr bwMode="auto">
            <a:xfrm flipV="1">
              <a:off x="1668" y="1474"/>
              <a:ext cx="0" cy="11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04" name="Freeform 136"/>
            <p:cNvSpPr>
              <a:spLocks/>
            </p:cNvSpPr>
            <p:nvPr/>
          </p:nvSpPr>
          <p:spPr bwMode="auto">
            <a:xfrm>
              <a:off x="2537" y="3393"/>
              <a:ext cx="64" cy="59"/>
            </a:xfrm>
            <a:custGeom>
              <a:avLst/>
              <a:gdLst>
                <a:gd name="T0" fmla="*/ 0 w 99"/>
                <a:gd name="T1" fmla="*/ 0 h 94"/>
                <a:gd name="T2" fmla="*/ 6 w 99"/>
                <a:gd name="T3" fmla="*/ 23 h 94"/>
                <a:gd name="T4" fmla="*/ 27 w 99"/>
                <a:gd name="T5" fmla="*/ 0 h 94"/>
                <a:gd name="T6" fmla="*/ 0 60000 65536"/>
                <a:gd name="T7" fmla="*/ 0 60000 65536"/>
                <a:gd name="T8" fmla="*/ 0 60000 65536"/>
              </a:gdLst>
              <a:ahLst/>
              <a:cxnLst>
                <a:cxn ang="T6">
                  <a:pos x="T0" y="T1"/>
                </a:cxn>
                <a:cxn ang="T7">
                  <a:pos x="T2" y="T3"/>
                </a:cxn>
                <a:cxn ang="T8">
                  <a:pos x="T4" y="T5"/>
                </a:cxn>
              </a:cxnLst>
              <a:rect l="0" t="0" r="r" b="b"/>
              <a:pathLst>
                <a:path w="99" h="94">
                  <a:moveTo>
                    <a:pt x="0" y="0"/>
                  </a:moveTo>
                  <a:lnTo>
                    <a:pt x="24" y="94"/>
                  </a:lnTo>
                  <a:lnTo>
                    <a:pt x="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605" name="Line 137"/>
            <p:cNvSpPr>
              <a:spLocks noChangeShapeType="1"/>
            </p:cNvSpPr>
            <p:nvPr/>
          </p:nvSpPr>
          <p:spPr bwMode="auto">
            <a:xfrm flipH="1">
              <a:off x="2537" y="3452"/>
              <a:ext cx="18"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06" name="Line 138"/>
            <p:cNvSpPr>
              <a:spLocks noChangeShapeType="1"/>
            </p:cNvSpPr>
            <p:nvPr/>
          </p:nvSpPr>
          <p:spPr bwMode="auto">
            <a:xfrm flipH="1">
              <a:off x="1414" y="2602"/>
              <a:ext cx="2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07" name="Line 139"/>
            <p:cNvSpPr>
              <a:spLocks noChangeShapeType="1"/>
            </p:cNvSpPr>
            <p:nvPr/>
          </p:nvSpPr>
          <p:spPr bwMode="auto">
            <a:xfrm flipV="1">
              <a:off x="1609" y="2656"/>
              <a:ext cx="14"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08" name="Freeform 140"/>
            <p:cNvSpPr>
              <a:spLocks/>
            </p:cNvSpPr>
            <p:nvPr/>
          </p:nvSpPr>
          <p:spPr bwMode="auto">
            <a:xfrm>
              <a:off x="1623" y="2625"/>
              <a:ext cx="54" cy="31"/>
            </a:xfrm>
            <a:custGeom>
              <a:avLst/>
              <a:gdLst>
                <a:gd name="T0" fmla="*/ 22 w 84"/>
                <a:gd name="T1" fmla="*/ 11 h 52"/>
                <a:gd name="T2" fmla="*/ 22 w 84"/>
                <a:gd name="T3" fmla="*/ 10 h 52"/>
                <a:gd name="T4" fmla="*/ 23 w 84"/>
                <a:gd name="T5" fmla="*/ 9 h 52"/>
                <a:gd name="T6" fmla="*/ 23 w 84"/>
                <a:gd name="T7" fmla="*/ 8 h 52"/>
                <a:gd name="T8" fmla="*/ 23 w 84"/>
                <a:gd name="T9" fmla="*/ 7 h 52"/>
                <a:gd name="T10" fmla="*/ 23 w 84"/>
                <a:gd name="T11" fmla="*/ 6 h 52"/>
                <a:gd name="T12" fmla="*/ 22 w 84"/>
                <a:gd name="T13" fmla="*/ 5 h 52"/>
                <a:gd name="T14" fmla="*/ 21 w 84"/>
                <a:gd name="T15" fmla="*/ 4 h 52"/>
                <a:gd name="T16" fmla="*/ 21 w 84"/>
                <a:gd name="T17" fmla="*/ 3 h 52"/>
                <a:gd name="T18" fmla="*/ 21 w 84"/>
                <a:gd name="T19" fmla="*/ 2 h 52"/>
                <a:gd name="T20" fmla="*/ 20 w 84"/>
                <a:gd name="T21" fmla="*/ 2 h 52"/>
                <a:gd name="T22" fmla="*/ 19 w 84"/>
                <a:gd name="T23" fmla="*/ 1 h 52"/>
                <a:gd name="T24" fmla="*/ 18 w 84"/>
                <a:gd name="T25" fmla="*/ 1 h 52"/>
                <a:gd name="T26" fmla="*/ 17 w 84"/>
                <a:gd name="T27" fmla="*/ 1 h 52"/>
                <a:gd name="T28" fmla="*/ 15 w 84"/>
                <a:gd name="T29" fmla="*/ 1 h 52"/>
                <a:gd name="T30" fmla="*/ 15 w 84"/>
                <a:gd name="T31" fmla="*/ 0 h 52"/>
                <a:gd name="T32" fmla="*/ 14 w 84"/>
                <a:gd name="T33" fmla="*/ 1 h 52"/>
                <a:gd name="T34" fmla="*/ 12 w 84"/>
                <a:gd name="T35" fmla="*/ 1 h 52"/>
                <a:gd name="T36" fmla="*/ 11 w 84"/>
                <a:gd name="T37" fmla="*/ 1 h 52"/>
                <a:gd name="T38" fmla="*/ 10 w 84"/>
                <a:gd name="T39" fmla="*/ 1 h 52"/>
                <a:gd name="T40" fmla="*/ 9 w 84"/>
                <a:gd name="T41" fmla="*/ 2 h 52"/>
                <a:gd name="T42" fmla="*/ 8 w 84"/>
                <a:gd name="T43" fmla="*/ 2 h 52"/>
                <a:gd name="T44" fmla="*/ 6 w 84"/>
                <a:gd name="T45" fmla="*/ 3 h 52"/>
                <a:gd name="T46" fmla="*/ 5 w 84"/>
                <a:gd name="T47" fmla="*/ 4 h 52"/>
                <a:gd name="T48" fmla="*/ 4 w 84"/>
                <a:gd name="T49" fmla="*/ 5 h 52"/>
                <a:gd name="T50" fmla="*/ 3 w 84"/>
                <a:gd name="T51" fmla="*/ 6 h 52"/>
                <a:gd name="T52" fmla="*/ 3 w 84"/>
                <a:gd name="T53" fmla="*/ 7 h 52"/>
                <a:gd name="T54" fmla="*/ 2 w 84"/>
                <a:gd name="T55" fmla="*/ 8 h 52"/>
                <a:gd name="T56" fmla="*/ 1 w 84"/>
                <a:gd name="T57" fmla="*/ 9 h 52"/>
                <a:gd name="T58" fmla="*/ 1 w 84"/>
                <a:gd name="T59" fmla="*/ 10 h 52"/>
                <a:gd name="T60" fmla="*/ 0 w 84"/>
                <a:gd name="T61" fmla="*/ 1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4" h="52">
                  <a:moveTo>
                    <a:pt x="82" y="52"/>
                  </a:moveTo>
                  <a:lnTo>
                    <a:pt x="83" y="47"/>
                  </a:lnTo>
                  <a:lnTo>
                    <a:pt x="84" y="42"/>
                  </a:lnTo>
                  <a:lnTo>
                    <a:pt x="84" y="36"/>
                  </a:lnTo>
                  <a:lnTo>
                    <a:pt x="84" y="31"/>
                  </a:lnTo>
                  <a:lnTo>
                    <a:pt x="84" y="27"/>
                  </a:lnTo>
                  <a:lnTo>
                    <a:pt x="82" y="21"/>
                  </a:lnTo>
                  <a:lnTo>
                    <a:pt x="81" y="17"/>
                  </a:lnTo>
                  <a:lnTo>
                    <a:pt x="79" y="14"/>
                  </a:lnTo>
                  <a:lnTo>
                    <a:pt x="77" y="11"/>
                  </a:lnTo>
                  <a:lnTo>
                    <a:pt x="74" y="8"/>
                  </a:lnTo>
                  <a:lnTo>
                    <a:pt x="71" y="4"/>
                  </a:lnTo>
                  <a:lnTo>
                    <a:pt x="67" y="3"/>
                  </a:lnTo>
                  <a:lnTo>
                    <a:pt x="63" y="1"/>
                  </a:lnTo>
                  <a:lnTo>
                    <a:pt x="59" y="1"/>
                  </a:lnTo>
                  <a:lnTo>
                    <a:pt x="55" y="0"/>
                  </a:lnTo>
                  <a:lnTo>
                    <a:pt x="50" y="1"/>
                  </a:lnTo>
                  <a:lnTo>
                    <a:pt x="46" y="1"/>
                  </a:lnTo>
                  <a:lnTo>
                    <a:pt x="42" y="3"/>
                  </a:lnTo>
                  <a:lnTo>
                    <a:pt x="38" y="4"/>
                  </a:lnTo>
                  <a:lnTo>
                    <a:pt x="32" y="8"/>
                  </a:lnTo>
                  <a:lnTo>
                    <a:pt x="28" y="11"/>
                  </a:lnTo>
                  <a:lnTo>
                    <a:pt x="24" y="14"/>
                  </a:lnTo>
                  <a:lnTo>
                    <a:pt x="19" y="17"/>
                  </a:lnTo>
                  <a:lnTo>
                    <a:pt x="16" y="21"/>
                  </a:lnTo>
                  <a:lnTo>
                    <a:pt x="12" y="27"/>
                  </a:lnTo>
                  <a:lnTo>
                    <a:pt x="9" y="31"/>
                  </a:lnTo>
                  <a:lnTo>
                    <a:pt x="7" y="36"/>
                  </a:lnTo>
                  <a:lnTo>
                    <a:pt x="4" y="42"/>
                  </a:lnTo>
                  <a:lnTo>
                    <a:pt x="1" y="47"/>
                  </a:lnTo>
                  <a:lnTo>
                    <a:pt x="0"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609" name="Line 141"/>
            <p:cNvSpPr>
              <a:spLocks noChangeShapeType="1"/>
            </p:cNvSpPr>
            <p:nvPr/>
          </p:nvSpPr>
          <p:spPr bwMode="auto">
            <a:xfrm flipH="1">
              <a:off x="1664" y="2656"/>
              <a:ext cx="13"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0" name="Freeform 142"/>
            <p:cNvSpPr>
              <a:spLocks/>
            </p:cNvSpPr>
            <p:nvPr/>
          </p:nvSpPr>
          <p:spPr bwMode="auto">
            <a:xfrm>
              <a:off x="1609" y="2711"/>
              <a:ext cx="55" cy="32"/>
            </a:xfrm>
            <a:custGeom>
              <a:avLst/>
              <a:gdLst>
                <a:gd name="T0" fmla="*/ 1 w 84"/>
                <a:gd name="T1" fmla="*/ 0 h 51"/>
                <a:gd name="T2" fmla="*/ 1 w 84"/>
                <a:gd name="T3" fmla="*/ 2 h 51"/>
                <a:gd name="T4" fmla="*/ 0 w 84"/>
                <a:gd name="T5" fmla="*/ 3 h 51"/>
                <a:gd name="T6" fmla="*/ 0 w 84"/>
                <a:gd name="T7" fmla="*/ 4 h 51"/>
                <a:gd name="T8" fmla="*/ 0 w 84"/>
                <a:gd name="T9" fmla="*/ 5 h 51"/>
                <a:gd name="T10" fmla="*/ 1 w 84"/>
                <a:gd name="T11" fmla="*/ 6 h 51"/>
                <a:gd name="T12" fmla="*/ 1 w 84"/>
                <a:gd name="T13" fmla="*/ 8 h 51"/>
                <a:gd name="T14" fmla="*/ 1 w 84"/>
                <a:gd name="T15" fmla="*/ 8 h 51"/>
                <a:gd name="T16" fmla="*/ 1 w 84"/>
                <a:gd name="T17" fmla="*/ 9 h 51"/>
                <a:gd name="T18" fmla="*/ 2 w 84"/>
                <a:gd name="T19" fmla="*/ 10 h 51"/>
                <a:gd name="T20" fmla="*/ 3 w 84"/>
                <a:gd name="T21" fmla="*/ 11 h 51"/>
                <a:gd name="T22" fmla="*/ 4 w 84"/>
                <a:gd name="T23" fmla="*/ 11 h 51"/>
                <a:gd name="T24" fmla="*/ 5 w 84"/>
                <a:gd name="T25" fmla="*/ 12 h 51"/>
                <a:gd name="T26" fmla="*/ 6 w 84"/>
                <a:gd name="T27" fmla="*/ 12 h 51"/>
                <a:gd name="T28" fmla="*/ 7 w 84"/>
                <a:gd name="T29" fmla="*/ 13 h 51"/>
                <a:gd name="T30" fmla="*/ 9 w 84"/>
                <a:gd name="T31" fmla="*/ 13 h 51"/>
                <a:gd name="T32" fmla="*/ 9 w 84"/>
                <a:gd name="T33" fmla="*/ 13 h 51"/>
                <a:gd name="T34" fmla="*/ 10 w 84"/>
                <a:gd name="T35" fmla="*/ 12 h 51"/>
                <a:gd name="T36" fmla="*/ 12 w 84"/>
                <a:gd name="T37" fmla="*/ 12 h 51"/>
                <a:gd name="T38" fmla="*/ 13 w 84"/>
                <a:gd name="T39" fmla="*/ 11 h 51"/>
                <a:gd name="T40" fmla="*/ 14 w 84"/>
                <a:gd name="T41" fmla="*/ 11 h 51"/>
                <a:gd name="T42" fmla="*/ 16 w 84"/>
                <a:gd name="T43" fmla="*/ 10 h 51"/>
                <a:gd name="T44" fmla="*/ 17 w 84"/>
                <a:gd name="T45" fmla="*/ 9 h 51"/>
                <a:gd name="T46" fmla="*/ 18 w 84"/>
                <a:gd name="T47" fmla="*/ 8 h 51"/>
                <a:gd name="T48" fmla="*/ 19 w 84"/>
                <a:gd name="T49" fmla="*/ 8 h 51"/>
                <a:gd name="T50" fmla="*/ 20 w 84"/>
                <a:gd name="T51" fmla="*/ 6 h 51"/>
                <a:gd name="T52" fmla="*/ 21 w 84"/>
                <a:gd name="T53" fmla="*/ 5 h 51"/>
                <a:gd name="T54" fmla="*/ 22 w 84"/>
                <a:gd name="T55" fmla="*/ 4 h 51"/>
                <a:gd name="T56" fmla="*/ 23 w 84"/>
                <a:gd name="T57" fmla="*/ 3 h 51"/>
                <a:gd name="T58" fmla="*/ 23 w 84"/>
                <a:gd name="T59" fmla="*/ 2 h 51"/>
                <a:gd name="T60" fmla="*/ 24 w 84"/>
                <a:gd name="T61" fmla="*/ 0 h 5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4" h="51">
                  <a:moveTo>
                    <a:pt x="2" y="0"/>
                  </a:moveTo>
                  <a:lnTo>
                    <a:pt x="1" y="6"/>
                  </a:lnTo>
                  <a:lnTo>
                    <a:pt x="0" y="11"/>
                  </a:lnTo>
                  <a:lnTo>
                    <a:pt x="0" y="16"/>
                  </a:lnTo>
                  <a:lnTo>
                    <a:pt x="0" y="21"/>
                  </a:lnTo>
                  <a:lnTo>
                    <a:pt x="1" y="26"/>
                  </a:lnTo>
                  <a:lnTo>
                    <a:pt x="2" y="30"/>
                  </a:lnTo>
                  <a:lnTo>
                    <a:pt x="3" y="34"/>
                  </a:lnTo>
                  <a:lnTo>
                    <a:pt x="5" y="39"/>
                  </a:lnTo>
                  <a:lnTo>
                    <a:pt x="7" y="42"/>
                  </a:lnTo>
                  <a:lnTo>
                    <a:pt x="10" y="45"/>
                  </a:lnTo>
                  <a:lnTo>
                    <a:pt x="14" y="47"/>
                  </a:lnTo>
                  <a:lnTo>
                    <a:pt x="17" y="49"/>
                  </a:lnTo>
                  <a:lnTo>
                    <a:pt x="21" y="50"/>
                  </a:lnTo>
                  <a:lnTo>
                    <a:pt x="25" y="51"/>
                  </a:lnTo>
                  <a:lnTo>
                    <a:pt x="30" y="51"/>
                  </a:lnTo>
                  <a:lnTo>
                    <a:pt x="34" y="51"/>
                  </a:lnTo>
                  <a:lnTo>
                    <a:pt x="38" y="50"/>
                  </a:lnTo>
                  <a:lnTo>
                    <a:pt x="42" y="49"/>
                  </a:lnTo>
                  <a:lnTo>
                    <a:pt x="48" y="47"/>
                  </a:lnTo>
                  <a:lnTo>
                    <a:pt x="52" y="45"/>
                  </a:lnTo>
                  <a:lnTo>
                    <a:pt x="56" y="42"/>
                  </a:lnTo>
                  <a:lnTo>
                    <a:pt x="61" y="39"/>
                  </a:lnTo>
                  <a:lnTo>
                    <a:pt x="65" y="34"/>
                  </a:lnTo>
                  <a:lnTo>
                    <a:pt x="68" y="30"/>
                  </a:lnTo>
                  <a:lnTo>
                    <a:pt x="72" y="26"/>
                  </a:lnTo>
                  <a:lnTo>
                    <a:pt x="75" y="21"/>
                  </a:lnTo>
                  <a:lnTo>
                    <a:pt x="79" y="16"/>
                  </a:lnTo>
                  <a:lnTo>
                    <a:pt x="81" y="11"/>
                  </a:lnTo>
                  <a:lnTo>
                    <a:pt x="83" y="6"/>
                  </a:lnTo>
                  <a:lnTo>
                    <a:pt x="8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611" name="Line 143"/>
            <p:cNvSpPr>
              <a:spLocks noChangeShapeType="1"/>
            </p:cNvSpPr>
            <p:nvPr/>
          </p:nvSpPr>
          <p:spPr bwMode="auto">
            <a:xfrm>
              <a:off x="1136" y="1788"/>
              <a:ext cx="460" cy="13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2" name="Line 144"/>
            <p:cNvSpPr>
              <a:spLocks noChangeShapeType="1"/>
            </p:cNvSpPr>
            <p:nvPr/>
          </p:nvSpPr>
          <p:spPr bwMode="auto">
            <a:xfrm flipH="1" flipV="1">
              <a:off x="950" y="2283"/>
              <a:ext cx="646" cy="86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3" name="Line 145"/>
            <p:cNvSpPr>
              <a:spLocks noChangeShapeType="1"/>
            </p:cNvSpPr>
            <p:nvPr/>
          </p:nvSpPr>
          <p:spPr bwMode="auto">
            <a:xfrm flipV="1">
              <a:off x="950" y="1788"/>
              <a:ext cx="186" cy="49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4" name="Line 146"/>
            <p:cNvSpPr>
              <a:spLocks noChangeShapeType="1"/>
            </p:cNvSpPr>
            <p:nvPr/>
          </p:nvSpPr>
          <p:spPr bwMode="auto">
            <a:xfrm>
              <a:off x="1136" y="1788"/>
              <a:ext cx="77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5" name="Line 147"/>
            <p:cNvSpPr>
              <a:spLocks noChangeShapeType="1"/>
            </p:cNvSpPr>
            <p:nvPr/>
          </p:nvSpPr>
          <p:spPr bwMode="auto">
            <a:xfrm>
              <a:off x="1596" y="3143"/>
              <a:ext cx="7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6" name="Line 148"/>
            <p:cNvSpPr>
              <a:spLocks noChangeShapeType="1"/>
            </p:cNvSpPr>
            <p:nvPr/>
          </p:nvSpPr>
          <p:spPr bwMode="auto">
            <a:xfrm flipV="1">
              <a:off x="1596" y="3143"/>
              <a:ext cx="0" cy="1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7" name="Line 149"/>
            <p:cNvSpPr>
              <a:spLocks noChangeShapeType="1"/>
            </p:cNvSpPr>
            <p:nvPr/>
          </p:nvSpPr>
          <p:spPr bwMode="auto">
            <a:xfrm>
              <a:off x="950" y="2661"/>
              <a:ext cx="646" cy="64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8" name="Line 150"/>
            <p:cNvSpPr>
              <a:spLocks noChangeShapeType="1"/>
            </p:cNvSpPr>
            <p:nvPr/>
          </p:nvSpPr>
          <p:spPr bwMode="auto">
            <a:xfrm>
              <a:off x="950" y="2283"/>
              <a:ext cx="0" cy="3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19" name="Line 151"/>
            <p:cNvSpPr>
              <a:spLocks noChangeShapeType="1"/>
            </p:cNvSpPr>
            <p:nvPr/>
          </p:nvSpPr>
          <p:spPr bwMode="auto">
            <a:xfrm>
              <a:off x="1914" y="1788"/>
              <a:ext cx="459" cy="13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0" name="Line 152"/>
            <p:cNvSpPr>
              <a:spLocks noChangeShapeType="1"/>
            </p:cNvSpPr>
            <p:nvPr/>
          </p:nvSpPr>
          <p:spPr bwMode="auto">
            <a:xfrm flipH="1" flipV="1">
              <a:off x="1727" y="2283"/>
              <a:ext cx="646" cy="86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1" name="Line 153"/>
            <p:cNvSpPr>
              <a:spLocks noChangeShapeType="1"/>
            </p:cNvSpPr>
            <p:nvPr/>
          </p:nvSpPr>
          <p:spPr bwMode="auto">
            <a:xfrm flipV="1">
              <a:off x="1727" y="1788"/>
              <a:ext cx="187" cy="49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2" name="Line 154"/>
            <p:cNvSpPr>
              <a:spLocks noChangeShapeType="1"/>
            </p:cNvSpPr>
            <p:nvPr/>
          </p:nvSpPr>
          <p:spPr bwMode="auto">
            <a:xfrm flipH="1" flipV="1">
              <a:off x="891" y="1542"/>
              <a:ext cx="245" cy="2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3" name="Line 155"/>
            <p:cNvSpPr>
              <a:spLocks noChangeShapeType="1"/>
            </p:cNvSpPr>
            <p:nvPr/>
          </p:nvSpPr>
          <p:spPr bwMode="auto">
            <a:xfrm>
              <a:off x="891" y="1542"/>
              <a:ext cx="0" cy="89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4" name="Line 156"/>
            <p:cNvSpPr>
              <a:spLocks noChangeShapeType="1"/>
            </p:cNvSpPr>
            <p:nvPr/>
          </p:nvSpPr>
          <p:spPr bwMode="auto">
            <a:xfrm flipH="1" flipV="1">
              <a:off x="891" y="2438"/>
              <a:ext cx="705" cy="7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5" name="Line 157"/>
            <p:cNvSpPr>
              <a:spLocks noChangeShapeType="1"/>
            </p:cNvSpPr>
            <p:nvPr/>
          </p:nvSpPr>
          <p:spPr bwMode="auto">
            <a:xfrm flipH="1" flipV="1">
              <a:off x="891" y="2220"/>
              <a:ext cx="59"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6" name="Line 158"/>
            <p:cNvSpPr>
              <a:spLocks noChangeShapeType="1"/>
            </p:cNvSpPr>
            <p:nvPr/>
          </p:nvSpPr>
          <p:spPr bwMode="auto">
            <a:xfrm>
              <a:off x="1136" y="1788"/>
              <a:ext cx="0" cy="7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7" name="Line 159"/>
            <p:cNvSpPr>
              <a:spLocks noChangeShapeType="1"/>
            </p:cNvSpPr>
            <p:nvPr/>
          </p:nvSpPr>
          <p:spPr bwMode="auto">
            <a:xfrm>
              <a:off x="1136" y="2529"/>
              <a:ext cx="0" cy="3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8" name="Line 160"/>
            <p:cNvSpPr>
              <a:spLocks noChangeShapeType="1"/>
            </p:cNvSpPr>
            <p:nvPr/>
          </p:nvSpPr>
          <p:spPr bwMode="auto">
            <a:xfrm>
              <a:off x="1304" y="2283"/>
              <a:ext cx="4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629" name="Line 161"/>
            <p:cNvSpPr>
              <a:spLocks noChangeShapeType="1"/>
            </p:cNvSpPr>
            <p:nvPr/>
          </p:nvSpPr>
          <p:spPr bwMode="auto">
            <a:xfrm flipH="1">
              <a:off x="381" y="2602"/>
              <a:ext cx="8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0434" name="Group 162"/>
          <p:cNvGrpSpPr>
            <a:grpSpLocks/>
          </p:cNvGrpSpPr>
          <p:nvPr/>
        </p:nvGrpSpPr>
        <p:grpSpPr bwMode="auto">
          <a:xfrm>
            <a:off x="4975225" y="838200"/>
            <a:ext cx="3917950" cy="4117975"/>
            <a:chOff x="2789" y="1360"/>
            <a:chExt cx="2177" cy="2288"/>
          </a:xfrm>
        </p:grpSpPr>
        <p:sp>
          <p:nvSpPr>
            <p:cNvPr id="63494" name="Line 163"/>
            <p:cNvSpPr>
              <a:spLocks noChangeShapeType="1"/>
            </p:cNvSpPr>
            <p:nvPr/>
          </p:nvSpPr>
          <p:spPr bwMode="auto">
            <a:xfrm>
              <a:off x="2789" y="2538"/>
              <a:ext cx="21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495" name="Line 164"/>
            <p:cNvSpPr>
              <a:spLocks noChangeShapeType="1"/>
            </p:cNvSpPr>
            <p:nvPr/>
          </p:nvSpPr>
          <p:spPr bwMode="auto">
            <a:xfrm flipV="1">
              <a:off x="3834" y="1424"/>
              <a:ext cx="0" cy="11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496" name="Line 165"/>
            <p:cNvSpPr>
              <a:spLocks noChangeShapeType="1"/>
            </p:cNvSpPr>
            <p:nvPr/>
          </p:nvSpPr>
          <p:spPr bwMode="auto">
            <a:xfrm>
              <a:off x="3834" y="2538"/>
              <a:ext cx="0" cy="11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497" name="Line 166"/>
            <p:cNvSpPr>
              <a:spLocks noChangeShapeType="1"/>
            </p:cNvSpPr>
            <p:nvPr/>
          </p:nvSpPr>
          <p:spPr bwMode="auto">
            <a:xfrm>
              <a:off x="3834" y="2538"/>
              <a:ext cx="1105" cy="1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498" name="Freeform 167"/>
            <p:cNvSpPr>
              <a:spLocks/>
            </p:cNvSpPr>
            <p:nvPr/>
          </p:nvSpPr>
          <p:spPr bwMode="auto">
            <a:xfrm>
              <a:off x="4252" y="1401"/>
              <a:ext cx="50" cy="82"/>
            </a:xfrm>
            <a:custGeom>
              <a:avLst/>
              <a:gdLst>
                <a:gd name="T0" fmla="*/ 20 w 79"/>
                <a:gd name="T1" fmla="*/ 4 h 124"/>
                <a:gd name="T2" fmla="*/ 20 w 79"/>
                <a:gd name="T3" fmla="*/ 2 h 124"/>
                <a:gd name="T4" fmla="*/ 20 w 79"/>
                <a:gd name="T5" fmla="*/ 1 h 124"/>
                <a:gd name="T6" fmla="*/ 19 w 79"/>
                <a:gd name="T7" fmla="*/ 1 h 124"/>
                <a:gd name="T8" fmla="*/ 19 w 79"/>
                <a:gd name="T9" fmla="*/ 0 h 124"/>
                <a:gd name="T10" fmla="*/ 18 w 79"/>
                <a:gd name="T11" fmla="*/ 0 h 124"/>
                <a:gd name="T12" fmla="*/ 15 w 79"/>
                <a:gd name="T13" fmla="*/ 0 h 124"/>
                <a:gd name="T14" fmla="*/ 13 w 79"/>
                <a:gd name="T15" fmla="*/ 0 h 124"/>
                <a:gd name="T16" fmla="*/ 11 w 79"/>
                <a:gd name="T17" fmla="*/ 1 h 124"/>
                <a:gd name="T18" fmla="*/ 10 w 79"/>
                <a:gd name="T19" fmla="*/ 1 h 124"/>
                <a:gd name="T20" fmla="*/ 9 w 79"/>
                <a:gd name="T21" fmla="*/ 2 h 124"/>
                <a:gd name="T22" fmla="*/ 7 w 79"/>
                <a:gd name="T23" fmla="*/ 3 h 124"/>
                <a:gd name="T24" fmla="*/ 6 w 79"/>
                <a:gd name="T25" fmla="*/ 5 h 124"/>
                <a:gd name="T26" fmla="*/ 5 w 79"/>
                <a:gd name="T27" fmla="*/ 9 h 124"/>
                <a:gd name="T28" fmla="*/ 4 w 79"/>
                <a:gd name="T29" fmla="*/ 11 h 124"/>
                <a:gd name="T30" fmla="*/ 2 w 79"/>
                <a:gd name="T31" fmla="*/ 19 h 124"/>
                <a:gd name="T32" fmla="*/ 1 w 79"/>
                <a:gd name="T33" fmla="*/ 24 h 124"/>
                <a:gd name="T34" fmla="*/ 0 w 79"/>
                <a:gd name="T35" fmla="*/ 28 h 124"/>
                <a:gd name="T36" fmla="*/ 0 w 79"/>
                <a:gd name="T37" fmla="*/ 29 h 124"/>
                <a:gd name="T38" fmla="*/ 0 w 79"/>
                <a:gd name="T39" fmla="*/ 30 h 124"/>
                <a:gd name="T40" fmla="*/ 1 w 79"/>
                <a:gd name="T41" fmla="*/ 32 h 124"/>
                <a:gd name="T42" fmla="*/ 1 w 79"/>
                <a:gd name="T43" fmla="*/ 34 h 124"/>
                <a:gd name="T44" fmla="*/ 2 w 79"/>
                <a:gd name="T45" fmla="*/ 34 h 124"/>
                <a:gd name="T46" fmla="*/ 3 w 79"/>
                <a:gd name="T47" fmla="*/ 36 h 124"/>
                <a:gd name="T48" fmla="*/ 4 w 79"/>
                <a:gd name="T49" fmla="*/ 36 h 124"/>
                <a:gd name="T50" fmla="*/ 6 w 79"/>
                <a:gd name="T51" fmla="*/ 36 h 124"/>
                <a:gd name="T52" fmla="*/ 8 w 79"/>
                <a:gd name="T53" fmla="*/ 36 h 124"/>
                <a:gd name="T54" fmla="*/ 9 w 79"/>
                <a:gd name="T55" fmla="*/ 36 h 124"/>
                <a:gd name="T56" fmla="*/ 11 w 79"/>
                <a:gd name="T57" fmla="*/ 36 h 124"/>
                <a:gd name="T58" fmla="*/ 11 w 79"/>
                <a:gd name="T59" fmla="*/ 34 h 124"/>
                <a:gd name="T60" fmla="*/ 13 w 79"/>
                <a:gd name="T61" fmla="*/ 33 h 124"/>
                <a:gd name="T62" fmla="*/ 14 w 79"/>
                <a:gd name="T63" fmla="*/ 32 h 124"/>
                <a:gd name="T64" fmla="*/ 14 w 79"/>
                <a:gd name="T65" fmla="*/ 30 h 124"/>
                <a:gd name="T66" fmla="*/ 15 w 79"/>
                <a:gd name="T67" fmla="*/ 28 h 124"/>
                <a:gd name="T68" fmla="*/ 16 w 79"/>
                <a:gd name="T69" fmla="*/ 22 h 124"/>
                <a:gd name="T70" fmla="*/ 19 w 79"/>
                <a:gd name="T71" fmla="*/ 11 h 124"/>
                <a:gd name="T72" fmla="*/ 20 w 79"/>
                <a:gd name="T73" fmla="*/ 5 h 1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124">
                  <a:moveTo>
                    <a:pt x="79" y="17"/>
                  </a:moveTo>
                  <a:lnTo>
                    <a:pt x="79" y="14"/>
                  </a:lnTo>
                  <a:lnTo>
                    <a:pt x="79" y="11"/>
                  </a:lnTo>
                  <a:lnTo>
                    <a:pt x="79" y="8"/>
                  </a:lnTo>
                  <a:lnTo>
                    <a:pt x="78" y="6"/>
                  </a:lnTo>
                  <a:lnTo>
                    <a:pt x="77" y="3"/>
                  </a:lnTo>
                  <a:lnTo>
                    <a:pt x="76" y="2"/>
                  </a:lnTo>
                  <a:lnTo>
                    <a:pt x="76" y="1"/>
                  </a:lnTo>
                  <a:lnTo>
                    <a:pt x="75" y="1"/>
                  </a:lnTo>
                  <a:lnTo>
                    <a:pt x="74" y="0"/>
                  </a:lnTo>
                  <a:lnTo>
                    <a:pt x="72" y="0"/>
                  </a:lnTo>
                  <a:lnTo>
                    <a:pt x="71" y="0"/>
                  </a:lnTo>
                  <a:lnTo>
                    <a:pt x="65" y="0"/>
                  </a:lnTo>
                  <a:lnTo>
                    <a:pt x="60" y="0"/>
                  </a:lnTo>
                  <a:lnTo>
                    <a:pt x="55" y="0"/>
                  </a:lnTo>
                  <a:lnTo>
                    <a:pt x="51" y="0"/>
                  </a:lnTo>
                  <a:lnTo>
                    <a:pt x="47" y="1"/>
                  </a:lnTo>
                  <a:lnTo>
                    <a:pt x="45" y="1"/>
                  </a:lnTo>
                  <a:lnTo>
                    <a:pt x="43" y="2"/>
                  </a:lnTo>
                  <a:lnTo>
                    <a:pt x="40" y="3"/>
                  </a:lnTo>
                  <a:lnTo>
                    <a:pt x="38" y="4"/>
                  </a:lnTo>
                  <a:lnTo>
                    <a:pt x="36" y="6"/>
                  </a:lnTo>
                  <a:lnTo>
                    <a:pt x="32" y="9"/>
                  </a:lnTo>
                  <a:lnTo>
                    <a:pt x="28" y="12"/>
                  </a:lnTo>
                  <a:lnTo>
                    <a:pt x="27" y="15"/>
                  </a:lnTo>
                  <a:lnTo>
                    <a:pt x="25" y="17"/>
                  </a:lnTo>
                  <a:lnTo>
                    <a:pt x="20" y="25"/>
                  </a:lnTo>
                  <a:lnTo>
                    <a:pt x="19" y="28"/>
                  </a:lnTo>
                  <a:lnTo>
                    <a:pt x="18" y="31"/>
                  </a:lnTo>
                  <a:lnTo>
                    <a:pt x="16" y="36"/>
                  </a:lnTo>
                  <a:lnTo>
                    <a:pt x="13" y="46"/>
                  </a:lnTo>
                  <a:lnTo>
                    <a:pt x="8" y="66"/>
                  </a:lnTo>
                  <a:lnTo>
                    <a:pt x="6" y="75"/>
                  </a:lnTo>
                  <a:lnTo>
                    <a:pt x="3" y="85"/>
                  </a:lnTo>
                  <a:lnTo>
                    <a:pt x="2" y="90"/>
                  </a:lnTo>
                  <a:lnTo>
                    <a:pt x="0" y="96"/>
                  </a:lnTo>
                  <a:lnTo>
                    <a:pt x="0" y="98"/>
                  </a:lnTo>
                  <a:lnTo>
                    <a:pt x="0" y="101"/>
                  </a:lnTo>
                  <a:lnTo>
                    <a:pt x="0" y="103"/>
                  </a:lnTo>
                  <a:lnTo>
                    <a:pt x="0" y="106"/>
                  </a:lnTo>
                  <a:lnTo>
                    <a:pt x="2" y="108"/>
                  </a:lnTo>
                  <a:lnTo>
                    <a:pt x="3" y="110"/>
                  </a:lnTo>
                  <a:lnTo>
                    <a:pt x="3" y="114"/>
                  </a:lnTo>
                  <a:lnTo>
                    <a:pt x="5" y="116"/>
                  </a:lnTo>
                  <a:lnTo>
                    <a:pt x="6" y="118"/>
                  </a:lnTo>
                  <a:lnTo>
                    <a:pt x="7" y="120"/>
                  </a:lnTo>
                  <a:lnTo>
                    <a:pt x="9" y="121"/>
                  </a:lnTo>
                  <a:lnTo>
                    <a:pt x="11" y="122"/>
                  </a:lnTo>
                  <a:lnTo>
                    <a:pt x="14" y="123"/>
                  </a:lnTo>
                  <a:lnTo>
                    <a:pt x="16" y="124"/>
                  </a:lnTo>
                  <a:lnTo>
                    <a:pt x="20" y="124"/>
                  </a:lnTo>
                  <a:lnTo>
                    <a:pt x="22" y="124"/>
                  </a:lnTo>
                  <a:lnTo>
                    <a:pt x="27" y="124"/>
                  </a:lnTo>
                  <a:lnTo>
                    <a:pt x="32" y="124"/>
                  </a:lnTo>
                  <a:lnTo>
                    <a:pt x="35" y="124"/>
                  </a:lnTo>
                  <a:lnTo>
                    <a:pt x="38" y="124"/>
                  </a:lnTo>
                  <a:lnTo>
                    <a:pt x="40" y="123"/>
                  </a:lnTo>
                  <a:lnTo>
                    <a:pt x="42" y="122"/>
                  </a:lnTo>
                  <a:lnTo>
                    <a:pt x="44" y="120"/>
                  </a:lnTo>
                  <a:lnTo>
                    <a:pt x="46" y="119"/>
                  </a:lnTo>
                  <a:lnTo>
                    <a:pt x="48" y="117"/>
                  </a:lnTo>
                  <a:lnTo>
                    <a:pt x="49" y="115"/>
                  </a:lnTo>
                  <a:lnTo>
                    <a:pt x="52" y="113"/>
                  </a:lnTo>
                  <a:lnTo>
                    <a:pt x="53" y="110"/>
                  </a:lnTo>
                  <a:lnTo>
                    <a:pt x="54" y="108"/>
                  </a:lnTo>
                  <a:lnTo>
                    <a:pt x="55" y="106"/>
                  </a:lnTo>
                  <a:lnTo>
                    <a:pt x="57" y="101"/>
                  </a:lnTo>
                  <a:lnTo>
                    <a:pt x="58" y="97"/>
                  </a:lnTo>
                  <a:lnTo>
                    <a:pt x="61" y="86"/>
                  </a:lnTo>
                  <a:lnTo>
                    <a:pt x="63" y="76"/>
                  </a:lnTo>
                  <a:lnTo>
                    <a:pt x="69" y="56"/>
                  </a:lnTo>
                  <a:lnTo>
                    <a:pt x="74" y="36"/>
                  </a:lnTo>
                  <a:lnTo>
                    <a:pt x="77" y="26"/>
                  </a:lnTo>
                  <a:lnTo>
                    <a:pt x="79" y="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499" name="Freeform 168"/>
            <p:cNvSpPr>
              <a:spLocks/>
            </p:cNvSpPr>
            <p:nvPr/>
          </p:nvSpPr>
          <p:spPr bwMode="auto">
            <a:xfrm>
              <a:off x="4288" y="1465"/>
              <a:ext cx="5" cy="18"/>
            </a:xfrm>
            <a:custGeom>
              <a:avLst/>
              <a:gdLst>
                <a:gd name="T0" fmla="*/ 1 w 7"/>
                <a:gd name="T1" fmla="*/ 0 h 26"/>
                <a:gd name="T2" fmla="*/ 0 w 7"/>
                <a:gd name="T3" fmla="*/ 1 h 26"/>
                <a:gd name="T4" fmla="*/ 0 w 7"/>
                <a:gd name="T5" fmla="*/ 2 h 26"/>
                <a:gd name="T6" fmla="*/ 0 w 7"/>
                <a:gd name="T7" fmla="*/ 3 h 26"/>
                <a:gd name="T8" fmla="*/ 0 w 7"/>
                <a:gd name="T9" fmla="*/ 4 h 26"/>
                <a:gd name="T10" fmla="*/ 1 w 7"/>
                <a:gd name="T11" fmla="*/ 5 h 26"/>
                <a:gd name="T12" fmla="*/ 1 w 7"/>
                <a:gd name="T13" fmla="*/ 6 h 26"/>
                <a:gd name="T14" fmla="*/ 1 w 7"/>
                <a:gd name="T15" fmla="*/ 6 h 26"/>
                <a:gd name="T16" fmla="*/ 1 w 7"/>
                <a:gd name="T17" fmla="*/ 7 h 26"/>
                <a:gd name="T18" fmla="*/ 2 w 7"/>
                <a:gd name="T19" fmla="*/ 8 h 26"/>
                <a:gd name="T20" fmla="*/ 2 w 7"/>
                <a:gd name="T21" fmla="*/ 8 h 26"/>
                <a:gd name="T22" fmla="*/ 3 w 7"/>
                <a:gd name="T23" fmla="*/ 8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6">
                  <a:moveTo>
                    <a:pt x="1" y="0"/>
                  </a:moveTo>
                  <a:lnTo>
                    <a:pt x="0" y="4"/>
                  </a:lnTo>
                  <a:lnTo>
                    <a:pt x="0" y="7"/>
                  </a:lnTo>
                  <a:lnTo>
                    <a:pt x="0" y="10"/>
                  </a:lnTo>
                  <a:lnTo>
                    <a:pt x="0" y="12"/>
                  </a:lnTo>
                  <a:lnTo>
                    <a:pt x="1" y="14"/>
                  </a:lnTo>
                  <a:lnTo>
                    <a:pt x="1" y="16"/>
                  </a:lnTo>
                  <a:lnTo>
                    <a:pt x="2" y="17"/>
                  </a:lnTo>
                  <a:lnTo>
                    <a:pt x="3" y="20"/>
                  </a:lnTo>
                  <a:lnTo>
                    <a:pt x="5" y="23"/>
                  </a:lnTo>
                  <a:lnTo>
                    <a:pt x="6" y="24"/>
                  </a:lnTo>
                  <a:lnTo>
                    <a:pt x="7"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00" name="Line 169"/>
            <p:cNvSpPr>
              <a:spLocks noChangeShapeType="1"/>
            </p:cNvSpPr>
            <p:nvPr/>
          </p:nvSpPr>
          <p:spPr bwMode="auto">
            <a:xfrm flipH="1">
              <a:off x="4361" y="1360"/>
              <a:ext cx="9"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01" name="Line 170"/>
            <p:cNvSpPr>
              <a:spLocks noChangeShapeType="1"/>
            </p:cNvSpPr>
            <p:nvPr/>
          </p:nvSpPr>
          <p:spPr bwMode="auto">
            <a:xfrm flipH="1">
              <a:off x="4338" y="1360"/>
              <a:ext cx="10"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02" name="Freeform 171"/>
            <p:cNvSpPr>
              <a:spLocks/>
            </p:cNvSpPr>
            <p:nvPr/>
          </p:nvSpPr>
          <p:spPr bwMode="auto">
            <a:xfrm>
              <a:off x="4848" y="2279"/>
              <a:ext cx="54" cy="123"/>
            </a:xfrm>
            <a:custGeom>
              <a:avLst/>
              <a:gdLst>
                <a:gd name="T0" fmla="*/ 14 w 83"/>
                <a:gd name="T1" fmla="*/ 0 h 186"/>
                <a:gd name="T2" fmla="*/ 0 w 83"/>
                <a:gd name="T3" fmla="*/ 54 h 186"/>
                <a:gd name="T4" fmla="*/ 8 w 83"/>
                <a:gd name="T5" fmla="*/ 54 h 186"/>
                <a:gd name="T6" fmla="*/ 10 w 83"/>
                <a:gd name="T7" fmla="*/ 54 h 186"/>
                <a:gd name="T8" fmla="*/ 10 w 83"/>
                <a:gd name="T9" fmla="*/ 54 h 186"/>
                <a:gd name="T10" fmla="*/ 12 w 83"/>
                <a:gd name="T11" fmla="*/ 53 h 186"/>
                <a:gd name="T12" fmla="*/ 12 w 83"/>
                <a:gd name="T13" fmla="*/ 52 h 186"/>
                <a:gd name="T14" fmla="*/ 14 w 83"/>
                <a:gd name="T15" fmla="*/ 52 h 186"/>
                <a:gd name="T16" fmla="*/ 14 w 83"/>
                <a:gd name="T17" fmla="*/ 51 h 186"/>
                <a:gd name="T18" fmla="*/ 15 w 83"/>
                <a:gd name="T19" fmla="*/ 50 h 186"/>
                <a:gd name="T20" fmla="*/ 16 w 83"/>
                <a:gd name="T21" fmla="*/ 48 h 186"/>
                <a:gd name="T22" fmla="*/ 17 w 83"/>
                <a:gd name="T23" fmla="*/ 47 h 186"/>
                <a:gd name="T24" fmla="*/ 18 w 83"/>
                <a:gd name="T25" fmla="*/ 46 h 186"/>
                <a:gd name="T26" fmla="*/ 18 w 83"/>
                <a:gd name="T27" fmla="*/ 44 h 186"/>
                <a:gd name="T28" fmla="*/ 19 w 83"/>
                <a:gd name="T29" fmla="*/ 43 h 186"/>
                <a:gd name="T30" fmla="*/ 22 w 83"/>
                <a:gd name="T31" fmla="*/ 28 h 186"/>
                <a:gd name="T32" fmla="*/ 22 w 83"/>
                <a:gd name="T33" fmla="*/ 27 h 186"/>
                <a:gd name="T34" fmla="*/ 23 w 83"/>
                <a:gd name="T35" fmla="*/ 25 h 186"/>
                <a:gd name="T36" fmla="*/ 23 w 83"/>
                <a:gd name="T37" fmla="*/ 24 h 186"/>
                <a:gd name="T38" fmla="*/ 23 w 83"/>
                <a:gd name="T39" fmla="*/ 23 h 186"/>
                <a:gd name="T40" fmla="*/ 22 w 83"/>
                <a:gd name="T41" fmla="*/ 22 h 186"/>
                <a:gd name="T42" fmla="*/ 22 w 83"/>
                <a:gd name="T43" fmla="*/ 21 h 186"/>
                <a:gd name="T44" fmla="*/ 21 w 83"/>
                <a:gd name="T45" fmla="*/ 20 h 186"/>
                <a:gd name="T46" fmla="*/ 21 w 83"/>
                <a:gd name="T47" fmla="*/ 19 h 186"/>
                <a:gd name="T48" fmla="*/ 20 w 83"/>
                <a:gd name="T49" fmla="*/ 19 h 186"/>
                <a:gd name="T50" fmla="*/ 20 w 83"/>
                <a:gd name="T51" fmla="*/ 19 h 186"/>
                <a:gd name="T52" fmla="*/ 19 w 83"/>
                <a:gd name="T53" fmla="*/ 18 h 186"/>
                <a:gd name="T54" fmla="*/ 18 w 83"/>
                <a:gd name="T55" fmla="*/ 18 h 186"/>
                <a:gd name="T56" fmla="*/ 9 w 83"/>
                <a:gd name="T57" fmla="*/ 18 h 1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3" h="186">
                  <a:moveTo>
                    <a:pt x="50" y="0"/>
                  </a:moveTo>
                  <a:lnTo>
                    <a:pt x="0" y="186"/>
                  </a:lnTo>
                  <a:lnTo>
                    <a:pt x="31" y="186"/>
                  </a:lnTo>
                  <a:lnTo>
                    <a:pt x="35" y="185"/>
                  </a:lnTo>
                  <a:lnTo>
                    <a:pt x="39" y="184"/>
                  </a:lnTo>
                  <a:lnTo>
                    <a:pt x="42" y="183"/>
                  </a:lnTo>
                  <a:lnTo>
                    <a:pt x="45" y="181"/>
                  </a:lnTo>
                  <a:lnTo>
                    <a:pt x="50" y="179"/>
                  </a:lnTo>
                  <a:lnTo>
                    <a:pt x="53" y="176"/>
                  </a:lnTo>
                  <a:lnTo>
                    <a:pt x="56" y="171"/>
                  </a:lnTo>
                  <a:lnTo>
                    <a:pt x="58" y="168"/>
                  </a:lnTo>
                  <a:lnTo>
                    <a:pt x="61" y="164"/>
                  </a:lnTo>
                  <a:lnTo>
                    <a:pt x="63" y="159"/>
                  </a:lnTo>
                  <a:lnTo>
                    <a:pt x="66" y="154"/>
                  </a:lnTo>
                  <a:lnTo>
                    <a:pt x="67" y="150"/>
                  </a:lnTo>
                  <a:lnTo>
                    <a:pt x="80" y="98"/>
                  </a:lnTo>
                  <a:lnTo>
                    <a:pt x="82" y="94"/>
                  </a:lnTo>
                  <a:lnTo>
                    <a:pt x="83" y="88"/>
                  </a:lnTo>
                  <a:lnTo>
                    <a:pt x="83" y="84"/>
                  </a:lnTo>
                  <a:lnTo>
                    <a:pt x="83" y="80"/>
                  </a:lnTo>
                  <a:lnTo>
                    <a:pt x="82" y="76"/>
                  </a:lnTo>
                  <a:lnTo>
                    <a:pt x="80" y="72"/>
                  </a:lnTo>
                  <a:lnTo>
                    <a:pt x="78" y="69"/>
                  </a:lnTo>
                  <a:lnTo>
                    <a:pt x="76" y="67"/>
                  </a:lnTo>
                  <a:lnTo>
                    <a:pt x="74" y="65"/>
                  </a:lnTo>
                  <a:lnTo>
                    <a:pt x="71" y="63"/>
                  </a:lnTo>
                  <a:lnTo>
                    <a:pt x="69" y="62"/>
                  </a:lnTo>
                  <a:lnTo>
                    <a:pt x="65" y="62"/>
                  </a:lnTo>
                  <a:lnTo>
                    <a:pt x="33"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03" name="Line 172"/>
            <p:cNvSpPr>
              <a:spLocks noChangeShapeType="1"/>
            </p:cNvSpPr>
            <p:nvPr/>
          </p:nvSpPr>
          <p:spPr bwMode="auto">
            <a:xfrm flipH="1">
              <a:off x="4921" y="2283"/>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04" name="Line 173"/>
            <p:cNvSpPr>
              <a:spLocks noChangeShapeType="1"/>
            </p:cNvSpPr>
            <p:nvPr/>
          </p:nvSpPr>
          <p:spPr bwMode="auto">
            <a:xfrm flipH="1">
              <a:off x="4943" y="2283"/>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05" name="Line 174"/>
            <p:cNvSpPr>
              <a:spLocks noChangeShapeType="1"/>
            </p:cNvSpPr>
            <p:nvPr/>
          </p:nvSpPr>
          <p:spPr bwMode="auto">
            <a:xfrm flipH="1">
              <a:off x="4011" y="214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06" name="Freeform 175"/>
            <p:cNvSpPr>
              <a:spLocks/>
            </p:cNvSpPr>
            <p:nvPr/>
          </p:nvSpPr>
          <p:spPr bwMode="auto">
            <a:xfrm>
              <a:off x="4002" y="2120"/>
              <a:ext cx="9" cy="22"/>
            </a:xfrm>
            <a:custGeom>
              <a:avLst/>
              <a:gdLst>
                <a:gd name="T0" fmla="*/ 1 w 17"/>
                <a:gd name="T1" fmla="*/ 0 h 36"/>
                <a:gd name="T2" fmla="*/ 1 w 17"/>
                <a:gd name="T3" fmla="*/ 1 h 36"/>
                <a:gd name="T4" fmla="*/ 0 w 17"/>
                <a:gd name="T5" fmla="*/ 2 h 36"/>
                <a:gd name="T6" fmla="*/ 0 w 17"/>
                <a:gd name="T7" fmla="*/ 4 h 36"/>
                <a:gd name="T8" fmla="*/ 0 w 17"/>
                <a:gd name="T9" fmla="*/ 4 h 36"/>
                <a:gd name="T10" fmla="*/ 1 w 17"/>
                <a:gd name="T11" fmla="*/ 5 h 36"/>
                <a:gd name="T12" fmla="*/ 1 w 17"/>
                <a:gd name="T13" fmla="*/ 6 h 36"/>
                <a:gd name="T14" fmla="*/ 1 w 17"/>
                <a:gd name="T15" fmla="*/ 7 h 36"/>
                <a:gd name="T16" fmla="*/ 1 w 17"/>
                <a:gd name="T17" fmla="*/ 7 h 36"/>
                <a:gd name="T18" fmla="*/ 2 w 17"/>
                <a:gd name="T19" fmla="*/ 7 h 36"/>
                <a:gd name="T20" fmla="*/ 2 w 17"/>
                <a:gd name="T21" fmla="*/ 8 h 36"/>
                <a:gd name="T22" fmla="*/ 2 w 17"/>
                <a:gd name="T23" fmla="*/ 8 h 36"/>
                <a:gd name="T24" fmla="*/ 3 w 17"/>
                <a:gd name="T25" fmla="*/ 8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36">
                  <a:moveTo>
                    <a:pt x="2" y="0"/>
                  </a:moveTo>
                  <a:lnTo>
                    <a:pt x="1" y="4"/>
                  </a:lnTo>
                  <a:lnTo>
                    <a:pt x="0" y="9"/>
                  </a:lnTo>
                  <a:lnTo>
                    <a:pt x="0" y="14"/>
                  </a:lnTo>
                  <a:lnTo>
                    <a:pt x="0" y="18"/>
                  </a:lnTo>
                  <a:lnTo>
                    <a:pt x="1" y="22"/>
                  </a:lnTo>
                  <a:lnTo>
                    <a:pt x="2" y="25"/>
                  </a:lnTo>
                  <a:lnTo>
                    <a:pt x="4" y="29"/>
                  </a:lnTo>
                  <a:lnTo>
                    <a:pt x="6" y="31"/>
                  </a:lnTo>
                  <a:lnTo>
                    <a:pt x="9" y="33"/>
                  </a:lnTo>
                  <a:lnTo>
                    <a:pt x="12" y="35"/>
                  </a:lnTo>
                  <a:lnTo>
                    <a:pt x="14" y="36"/>
                  </a:lnTo>
                  <a:lnTo>
                    <a:pt x="17"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07" name="Line 176"/>
            <p:cNvSpPr>
              <a:spLocks noChangeShapeType="1"/>
            </p:cNvSpPr>
            <p:nvPr/>
          </p:nvSpPr>
          <p:spPr bwMode="auto">
            <a:xfrm flipV="1">
              <a:off x="4002" y="2083"/>
              <a:ext cx="9"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08" name="Freeform 177"/>
            <p:cNvSpPr>
              <a:spLocks/>
            </p:cNvSpPr>
            <p:nvPr/>
          </p:nvSpPr>
          <p:spPr bwMode="auto">
            <a:xfrm>
              <a:off x="4011" y="2060"/>
              <a:ext cx="23" cy="23"/>
            </a:xfrm>
            <a:custGeom>
              <a:avLst/>
              <a:gdLst>
                <a:gd name="T0" fmla="*/ 10 w 35"/>
                <a:gd name="T1" fmla="*/ 0 h 37"/>
                <a:gd name="T2" fmla="*/ 9 w 35"/>
                <a:gd name="T3" fmla="*/ 1 h 37"/>
                <a:gd name="T4" fmla="*/ 8 w 35"/>
                <a:gd name="T5" fmla="*/ 1 h 37"/>
                <a:gd name="T6" fmla="*/ 7 w 35"/>
                <a:gd name="T7" fmla="*/ 1 h 37"/>
                <a:gd name="T8" fmla="*/ 6 w 35"/>
                <a:gd name="T9" fmla="*/ 1 h 37"/>
                <a:gd name="T10" fmla="*/ 5 w 35"/>
                <a:gd name="T11" fmla="*/ 2 h 37"/>
                <a:gd name="T12" fmla="*/ 4 w 35"/>
                <a:gd name="T13" fmla="*/ 2 h 37"/>
                <a:gd name="T14" fmla="*/ 3 w 35"/>
                <a:gd name="T15" fmla="*/ 4 h 37"/>
                <a:gd name="T16" fmla="*/ 2 w 35"/>
                <a:gd name="T17" fmla="*/ 4 h 37"/>
                <a:gd name="T18" fmla="*/ 1 w 35"/>
                <a:gd name="T19" fmla="*/ 6 h 37"/>
                <a:gd name="T20" fmla="*/ 1 w 35"/>
                <a:gd name="T21" fmla="*/ 7 h 37"/>
                <a:gd name="T22" fmla="*/ 1 w 35"/>
                <a:gd name="T23" fmla="*/ 7 h 37"/>
                <a:gd name="T24" fmla="*/ 0 w 35"/>
                <a:gd name="T25" fmla="*/ 9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7">
                  <a:moveTo>
                    <a:pt x="35" y="0"/>
                  </a:moveTo>
                  <a:lnTo>
                    <a:pt x="31" y="1"/>
                  </a:lnTo>
                  <a:lnTo>
                    <a:pt x="28" y="3"/>
                  </a:lnTo>
                  <a:lnTo>
                    <a:pt x="25" y="4"/>
                  </a:lnTo>
                  <a:lnTo>
                    <a:pt x="21" y="6"/>
                  </a:lnTo>
                  <a:lnTo>
                    <a:pt x="17" y="8"/>
                  </a:lnTo>
                  <a:lnTo>
                    <a:pt x="14" y="11"/>
                  </a:lnTo>
                  <a:lnTo>
                    <a:pt x="11" y="15"/>
                  </a:lnTo>
                  <a:lnTo>
                    <a:pt x="8" y="19"/>
                  </a:lnTo>
                  <a:lnTo>
                    <a:pt x="5" y="23"/>
                  </a:lnTo>
                  <a:lnTo>
                    <a:pt x="3" y="28"/>
                  </a:lnTo>
                  <a:lnTo>
                    <a:pt x="1" y="32"/>
                  </a:lnTo>
                  <a:lnTo>
                    <a:pt x="0"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09" name="Line 178"/>
            <p:cNvSpPr>
              <a:spLocks noChangeShapeType="1"/>
            </p:cNvSpPr>
            <p:nvPr/>
          </p:nvSpPr>
          <p:spPr bwMode="auto">
            <a:xfrm>
              <a:off x="4034" y="2060"/>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10" name="Line 179"/>
            <p:cNvSpPr>
              <a:spLocks noChangeShapeType="1"/>
            </p:cNvSpPr>
            <p:nvPr/>
          </p:nvSpPr>
          <p:spPr bwMode="auto">
            <a:xfrm flipH="1">
              <a:off x="4066" y="2024"/>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11" name="Line 180"/>
            <p:cNvSpPr>
              <a:spLocks noChangeShapeType="1"/>
            </p:cNvSpPr>
            <p:nvPr/>
          </p:nvSpPr>
          <p:spPr bwMode="auto">
            <a:xfrm flipH="1">
              <a:off x="4093" y="2024"/>
              <a:ext cx="9"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12" name="Freeform 181"/>
            <p:cNvSpPr>
              <a:spLocks/>
            </p:cNvSpPr>
            <p:nvPr/>
          </p:nvSpPr>
          <p:spPr bwMode="auto">
            <a:xfrm>
              <a:off x="2929" y="1506"/>
              <a:ext cx="50" cy="81"/>
            </a:xfrm>
            <a:custGeom>
              <a:avLst/>
              <a:gdLst>
                <a:gd name="T0" fmla="*/ 21 w 78"/>
                <a:gd name="T1" fmla="*/ 4 h 124"/>
                <a:gd name="T2" fmla="*/ 21 w 78"/>
                <a:gd name="T3" fmla="*/ 3 h 124"/>
                <a:gd name="T4" fmla="*/ 20 w 78"/>
                <a:gd name="T5" fmla="*/ 1 h 124"/>
                <a:gd name="T6" fmla="*/ 20 w 78"/>
                <a:gd name="T7" fmla="*/ 1 h 124"/>
                <a:gd name="T8" fmla="*/ 19 w 78"/>
                <a:gd name="T9" fmla="*/ 1 h 124"/>
                <a:gd name="T10" fmla="*/ 19 w 78"/>
                <a:gd name="T11" fmla="*/ 0 h 124"/>
                <a:gd name="T12" fmla="*/ 15 w 78"/>
                <a:gd name="T13" fmla="*/ 0 h 124"/>
                <a:gd name="T14" fmla="*/ 13 w 78"/>
                <a:gd name="T15" fmla="*/ 1 h 124"/>
                <a:gd name="T16" fmla="*/ 12 w 78"/>
                <a:gd name="T17" fmla="*/ 1 h 124"/>
                <a:gd name="T18" fmla="*/ 10 w 78"/>
                <a:gd name="T19" fmla="*/ 1 h 124"/>
                <a:gd name="T20" fmla="*/ 9 w 78"/>
                <a:gd name="T21" fmla="*/ 2 h 124"/>
                <a:gd name="T22" fmla="*/ 7 w 78"/>
                <a:gd name="T23" fmla="*/ 3 h 124"/>
                <a:gd name="T24" fmla="*/ 6 w 78"/>
                <a:gd name="T25" fmla="*/ 5 h 124"/>
                <a:gd name="T26" fmla="*/ 5 w 78"/>
                <a:gd name="T27" fmla="*/ 8 h 124"/>
                <a:gd name="T28" fmla="*/ 4 w 78"/>
                <a:gd name="T29" fmla="*/ 10 h 124"/>
                <a:gd name="T30" fmla="*/ 2 w 78"/>
                <a:gd name="T31" fmla="*/ 18 h 124"/>
                <a:gd name="T32" fmla="*/ 1 w 78"/>
                <a:gd name="T33" fmla="*/ 24 h 124"/>
                <a:gd name="T34" fmla="*/ 0 w 78"/>
                <a:gd name="T35" fmla="*/ 27 h 124"/>
                <a:gd name="T36" fmla="*/ 0 w 78"/>
                <a:gd name="T37" fmla="*/ 28 h 124"/>
                <a:gd name="T38" fmla="*/ 0 w 78"/>
                <a:gd name="T39" fmla="*/ 29 h 124"/>
                <a:gd name="T40" fmla="*/ 1 w 78"/>
                <a:gd name="T41" fmla="*/ 31 h 124"/>
                <a:gd name="T42" fmla="*/ 1 w 78"/>
                <a:gd name="T43" fmla="*/ 33 h 124"/>
                <a:gd name="T44" fmla="*/ 2 w 78"/>
                <a:gd name="T45" fmla="*/ 33 h 124"/>
                <a:gd name="T46" fmla="*/ 3 w 78"/>
                <a:gd name="T47" fmla="*/ 34 h 124"/>
                <a:gd name="T48" fmla="*/ 4 w 78"/>
                <a:gd name="T49" fmla="*/ 35 h 124"/>
                <a:gd name="T50" fmla="*/ 5 w 78"/>
                <a:gd name="T51" fmla="*/ 35 h 124"/>
                <a:gd name="T52" fmla="*/ 8 w 78"/>
                <a:gd name="T53" fmla="*/ 35 h 124"/>
                <a:gd name="T54" fmla="*/ 10 w 78"/>
                <a:gd name="T55" fmla="*/ 35 h 124"/>
                <a:gd name="T56" fmla="*/ 11 w 78"/>
                <a:gd name="T57" fmla="*/ 34 h 124"/>
                <a:gd name="T58" fmla="*/ 12 w 78"/>
                <a:gd name="T59" fmla="*/ 33 h 124"/>
                <a:gd name="T60" fmla="*/ 13 w 78"/>
                <a:gd name="T61" fmla="*/ 33 h 124"/>
                <a:gd name="T62" fmla="*/ 13 w 78"/>
                <a:gd name="T63" fmla="*/ 31 h 124"/>
                <a:gd name="T64" fmla="*/ 14 w 78"/>
                <a:gd name="T65" fmla="*/ 29 h 124"/>
                <a:gd name="T66" fmla="*/ 15 w 78"/>
                <a:gd name="T67" fmla="*/ 27 h 124"/>
                <a:gd name="T68" fmla="*/ 17 w 78"/>
                <a:gd name="T69" fmla="*/ 22 h 124"/>
                <a:gd name="T70" fmla="*/ 19 w 78"/>
                <a:gd name="T71" fmla="*/ 10 h 124"/>
                <a:gd name="T72" fmla="*/ 21 w 78"/>
                <a:gd name="T73" fmla="*/ 5 h 1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8" h="124">
                  <a:moveTo>
                    <a:pt x="78" y="17"/>
                  </a:moveTo>
                  <a:lnTo>
                    <a:pt x="78" y="14"/>
                  </a:lnTo>
                  <a:lnTo>
                    <a:pt x="78" y="11"/>
                  </a:lnTo>
                  <a:lnTo>
                    <a:pt x="78" y="9"/>
                  </a:lnTo>
                  <a:lnTo>
                    <a:pt x="77" y="6"/>
                  </a:lnTo>
                  <a:lnTo>
                    <a:pt x="76" y="4"/>
                  </a:lnTo>
                  <a:lnTo>
                    <a:pt x="75" y="3"/>
                  </a:lnTo>
                  <a:lnTo>
                    <a:pt x="75" y="2"/>
                  </a:lnTo>
                  <a:lnTo>
                    <a:pt x="74" y="1"/>
                  </a:lnTo>
                  <a:lnTo>
                    <a:pt x="73" y="1"/>
                  </a:lnTo>
                  <a:lnTo>
                    <a:pt x="72" y="1"/>
                  </a:lnTo>
                  <a:lnTo>
                    <a:pt x="70" y="0"/>
                  </a:lnTo>
                  <a:lnTo>
                    <a:pt x="65" y="1"/>
                  </a:lnTo>
                  <a:lnTo>
                    <a:pt x="59" y="0"/>
                  </a:lnTo>
                  <a:lnTo>
                    <a:pt x="55" y="1"/>
                  </a:lnTo>
                  <a:lnTo>
                    <a:pt x="50" y="1"/>
                  </a:lnTo>
                  <a:lnTo>
                    <a:pt x="46" y="1"/>
                  </a:lnTo>
                  <a:lnTo>
                    <a:pt x="44" y="2"/>
                  </a:lnTo>
                  <a:lnTo>
                    <a:pt x="42" y="2"/>
                  </a:lnTo>
                  <a:lnTo>
                    <a:pt x="39" y="3"/>
                  </a:lnTo>
                  <a:lnTo>
                    <a:pt x="37" y="5"/>
                  </a:lnTo>
                  <a:lnTo>
                    <a:pt x="35" y="6"/>
                  </a:lnTo>
                  <a:lnTo>
                    <a:pt x="32" y="9"/>
                  </a:lnTo>
                  <a:lnTo>
                    <a:pt x="27" y="13"/>
                  </a:lnTo>
                  <a:lnTo>
                    <a:pt x="26" y="16"/>
                  </a:lnTo>
                  <a:lnTo>
                    <a:pt x="24" y="18"/>
                  </a:lnTo>
                  <a:lnTo>
                    <a:pt x="19" y="26"/>
                  </a:lnTo>
                  <a:lnTo>
                    <a:pt x="18" y="28"/>
                  </a:lnTo>
                  <a:lnTo>
                    <a:pt x="17" y="30"/>
                  </a:lnTo>
                  <a:lnTo>
                    <a:pt x="16" y="36"/>
                  </a:lnTo>
                  <a:lnTo>
                    <a:pt x="12" y="45"/>
                  </a:lnTo>
                  <a:lnTo>
                    <a:pt x="7" y="66"/>
                  </a:lnTo>
                  <a:lnTo>
                    <a:pt x="5" y="75"/>
                  </a:lnTo>
                  <a:lnTo>
                    <a:pt x="2" y="86"/>
                  </a:lnTo>
                  <a:lnTo>
                    <a:pt x="1" y="91"/>
                  </a:lnTo>
                  <a:lnTo>
                    <a:pt x="0" y="95"/>
                  </a:lnTo>
                  <a:lnTo>
                    <a:pt x="0" y="99"/>
                  </a:lnTo>
                  <a:lnTo>
                    <a:pt x="0" y="101"/>
                  </a:lnTo>
                  <a:lnTo>
                    <a:pt x="0" y="104"/>
                  </a:lnTo>
                  <a:lnTo>
                    <a:pt x="0" y="106"/>
                  </a:lnTo>
                  <a:lnTo>
                    <a:pt x="1" y="108"/>
                  </a:lnTo>
                  <a:lnTo>
                    <a:pt x="2" y="111"/>
                  </a:lnTo>
                  <a:lnTo>
                    <a:pt x="3" y="113"/>
                  </a:lnTo>
                  <a:lnTo>
                    <a:pt x="4" y="116"/>
                  </a:lnTo>
                  <a:lnTo>
                    <a:pt x="5" y="118"/>
                  </a:lnTo>
                  <a:lnTo>
                    <a:pt x="6" y="120"/>
                  </a:lnTo>
                  <a:lnTo>
                    <a:pt x="8" y="122"/>
                  </a:lnTo>
                  <a:lnTo>
                    <a:pt x="10" y="123"/>
                  </a:lnTo>
                  <a:lnTo>
                    <a:pt x="13" y="124"/>
                  </a:lnTo>
                  <a:lnTo>
                    <a:pt x="16" y="124"/>
                  </a:lnTo>
                  <a:lnTo>
                    <a:pt x="19" y="124"/>
                  </a:lnTo>
                  <a:lnTo>
                    <a:pt x="21" y="124"/>
                  </a:lnTo>
                  <a:lnTo>
                    <a:pt x="26" y="124"/>
                  </a:lnTo>
                  <a:lnTo>
                    <a:pt x="32" y="124"/>
                  </a:lnTo>
                  <a:lnTo>
                    <a:pt x="34" y="124"/>
                  </a:lnTo>
                  <a:lnTo>
                    <a:pt x="37" y="124"/>
                  </a:lnTo>
                  <a:lnTo>
                    <a:pt x="39" y="123"/>
                  </a:lnTo>
                  <a:lnTo>
                    <a:pt x="41" y="122"/>
                  </a:lnTo>
                  <a:lnTo>
                    <a:pt x="43" y="121"/>
                  </a:lnTo>
                  <a:lnTo>
                    <a:pt x="45" y="119"/>
                  </a:lnTo>
                  <a:lnTo>
                    <a:pt x="47" y="117"/>
                  </a:lnTo>
                  <a:lnTo>
                    <a:pt x="49" y="116"/>
                  </a:lnTo>
                  <a:lnTo>
                    <a:pt x="51" y="113"/>
                  </a:lnTo>
                  <a:lnTo>
                    <a:pt x="52" y="111"/>
                  </a:lnTo>
                  <a:lnTo>
                    <a:pt x="53" y="108"/>
                  </a:lnTo>
                  <a:lnTo>
                    <a:pt x="54" y="106"/>
                  </a:lnTo>
                  <a:lnTo>
                    <a:pt x="56" y="102"/>
                  </a:lnTo>
                  <a:lnTo>
                    <a:pt x="57" y="96"/>
                  </a:lnTo>
                  <a:lnTo>
                    <a:pt x="60" y="87"/>
                  </a:lnTo>
                  <a:lnTo>
                    <a:pt x="62" y="76"/>
                  </a:lnTo>
                  <a:lnTo>
                    <a:pt x="68" y="56"/>
                  </a:lnTo>
                  <a:lnTo>
                    <a:pt x="73" y="37"/>
                  </a:lnTo>
                  <a:lnTo>
                    <a:pt x="76" y="26"/>
                  </a:lnTo>
                  <a:lnTo>
                    <a:pt x="78" y="1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13" name="Freeform 182"/>
            <p:cNvSpPr>
              <a:spLocks/>
            </p:cNvSpPr>
            <p:nvPr/>
          </p:nvSpPr>
          <p:spPr bwMode="auto">
            <a:xfrm>
              <a:off x="2965" y="1569"/>
              <a:ext cx="5" cy="18"/>
            </a:xfrm>
            <a:custGeom>
              <a:avLst/>
              <a:gdLst>
                <a:gd name="T0" fmla="*/ 1 w 7"/>
                <a:gd name="T1" fmla="*/ 0 h 25"/>
                <a:gd name="T2" fmla="*/ 0 w 7"/>
                <a:gd name="T3" fmla="*/ 1 h 25"/>
                <a:gd name="T4" fmla="*/ 0 w 7"/>
                <a:gd name="T5" fmla="*/ 2 h 25"/>
                <a:gd name="T6" fmla="*/ 0 w 7"/>
                <a:gd name="T7" fmla="*/ 4 h 25"/>
                <a:gd name="T8" fmla="*/ 0 w 7"/>
                <a:gd name="T9" fmla="*/ 4 h 25"/>
                <a:gd name="T10" fmla="*/ 1 w 7"/>
                <a:gd name="T11" fmla="*/ 4 h 25"/>
                <a:gd name="T12" fmla="*/ 1 w 7"/>
                <a:gd name="T13" fmla="*/ 5 h 25"/>
                <a:gd name="T14" fmla="*/ 1 w 7"/>
                <a:gd name="T15" fmla="*/ 6 h 25"/>
                <a:gd name="T16" fmla="*/ 1 w 7"/>
                <a:gd name="T17" fmla="*/ 7 h 25"/>
                <a:gd name="T18" fmla="*/ 2 w 7"/>
                <a:gd name="T19" fmla="*/ 9 h 25"/>
                <a:gd name="T20" fmla="*/ 2 w 7"/>
                <a:gd name="T21" fmla="*/ 9 h 25"/>
                <a:gd name="T22" fmla="*/ 3 w 7"/>
                <a:gd name="T23" fmla="*/ 9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5">
                  <a:moveTo>
                    <a:pt x="1" y="0"/>
                  </a:moveTo>
                  <a:lnTo>
                    <a:pt x="0" y="3"/>
                  </a:lnTo>
                  <a:lnTo>
                    <a:pt x="0" y="6"/>
                  </a:lnTo>
                  <a:lnTo>
                    <a:pt x="0" y="10"/>
                  </a:lnTo>
                  <a:lnTo>
                    <a:pt x="0" y="11"/>
                  </a:lnTo>
                  <a:lnTo>
                    <a:pt x="1" y="13"/>
                  </a:lnTo>
                  <a:lnTo>
                    <a:pt x="1" y="14"/>
                  </a:lnTo>
                  <a:lnTo>
                    <a:pt x="2" y="17"/>
                  </a:lnTo>
                  <a:lnTo>
                    <a:pt x="3" y="20"/>
                  </a:lnTo>
                  <a:lnTo>
                    <a:pt x="5" y="23"/>
                  </a:lnTo>
                  <a:lnTo>
                    <a:pt x="6" y="24"/>
                  </a:lnTo>
                  <a:lnTo>
                    <a:pt x="7"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14" name="Line 183"/>
            <p:cNvSpPr>
              <a:spLocks noChangeShapeType="1"/>
            </p:cNvSpPr>
            <p:nvPr/>
          </p:nvSpPr>
          <p:spPr bwMode="auto">
            <a:xfrm flipH="1">
              <a:off x="3015" y="1465"/>
              <a:ext cx="9"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15" name="Freeform 184"/>
            <p:cNvSpPr>
              <a:spLocks/>
            </p:cNvSpPr>
            <p:nvPr/>
          </p:nvSpPr>
          <p:spPr bwMode="auto">
            <a:xfrm>
              <a:off x="2951" y="2329"/>
              <a:ext cx="55" cy="118"/>
            </a:xfrm>
            <a:custGeom>
              <a:avLst/>
              <a:gdLst>
                <a:gd name="T0" fmla="*/ 15 w 83"/>
                <a:gd name="T1" fmla="*/ 0 h 186"/>
                <a:gd name="T2" fmla="*/ 0 w 83"/>
                <a:gd name="T3" fmla="*/ 48 h 186"/>
                <a:gd name="T4" fmla="*/ 10 w 83"/>
                <a:gd name="T5" fmla="*/ 48 h 186"/>
                <a:gd name="T6" fmla="*/ 11 w 83"/>
                <a:gd name="T7" fmla="*/ 48 h 186"/>
                <a:gd name="T8" fmla="*/ 11 w 83"/>
                <a:gd name="T9" fmla="*/ 47 h 186"/>
                <a:gd name="T10" fmla="*/ 13 w 83"/>
                <a:gd name="T11" fmla="*/ 47 h 186"/>
                <a:gd name="T12" fmla="*/ 14 w 83"/>
                <a:gd name="T13" fmla="*/ 46 h 186"/>
                <a:gd name="T14" fmla="*/ 15 w 83"/>
                <a:gd name="T15" fmla="*/ 46 h 186"/>
                <a:gd name="T16" fmla="*/ 15 w 83"/>
                <a:gd name="T17" fmla="*/ 45 h 186"/>
                <a:gd name="T18" fmla="*/ 17 w 83"/>
                <a:gd name="T19" fmla="*/ 44 h 186"/>
                <a:gd name="T20" fmla="*/ 17 w 83"/>
                <a:gd name="T21" fmla="*/ 43 h 186"/>
                <a:gd name="T22" fmla="*/ 19 w 83"/>
                <a:gd name="T23" fmla="*/ 41 h 186"/>
                <a:gd name="T24" fmla="*/ 19 w 83"/>
                <a:gd name="T25" fmla="*/ 41 h 186"/>
                <a:gd name="T26" fmla="*/ 19 w 83"/>
                <a:gd name="T27" fmla="*/ 39 h 186"/>
                <a:gd name="T28" fmla="*/ 20 w 83"/>
                <a:gd name="T29" fmla="*/ 38 h 186"/>
                <a:gd name="T30" fmla="*/ 24 w 83"/>
                <a:gd name="T31" fmla="*/ 25 h 186"/>
                <a:gd name="T32" fmla="*/ 24 w 83"/>
                <a:gd name="T33" fmla="*/ 24 h 186"/>
                <a:gd name="T34" fmla="*/ 24 w 83"/>
                <a:gd name="T35" fmla="*/ 23 h 186"/>
                <a:gd name="T36" fmla="*/ 24 w 83"/>
                <a:gd name="T37" fmla="*/ 22 h 186"/>
                <a:gd name="T38" fmla="*/ 24 w 83"/>
                <a:gd name="T39" fmla="*/ 20 h 186"/>
                <a:gd name="T40" fmla="*/ 24 w 83"/>
                <a:gd name="T41" fmla="*/ 19 h 186"/>
                <a:gd name="T42" fmla="*/ 24 w 83"/>
                <a:gd name="T43" fmla="*/ 18 h 186"/>
                <a:gd name="T44" fmla="*/ 23 w 83"/>
                <a:gd name="T45" fmla="*/ 18 h 186"/>
                <a:gd name="T46" fmla="*/ 23 w 83"/>
                <a:gd name="T47" fmla="*/ 17 h 186"/>
                <a:gd name="T48" fmla="*/ 22 w 83"/>
                <a:gd name="T49" fmla="*/ 16 h 186"/>
                <a:gd name="T50" fmla="*/ 21 w 83"/>
                <a:gd name="T51" fmla="*/ 16 h 186"/>
                <a:gd name="T52" fmla="*/ 20 w 83"/>
                <a:gd name="T53" fmla="*/ 16 h 186"/>
                <a:gd name="T54" fmla="*/ 19 w 83"/>
                <a:gd name="T55" fmla="*/ 16 h 186"/>
                <a:gd name="T56" fmla="*/ 10 w 83"/>
                <a:gd name="T57" fmla="*/ 16 h 1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3" h="186">
                  <a:moveTo>
                    <a:pt x="50" y="0"/>
                  </a:moveTo>
                  <a:lnTo>
                    <a:pt x="0" y="186"/>
                  </a:lnTo>
                  <a:lnTo>
                    <a:pt x="33" y="186"/>
                  </a:lnTo>
                  <a:lnTo>
                    <a:pt x="36" y="186"/>
                  </a:lnTo>
                  <a:lnTo>
                    <a:pt x="39" y="185"/>
                  </a:lnTo>
                  <a:lnTo>
                    <a:pt x="43" y="184"/>
                  </a:lnTo>
                  <a:lnTo>
                    <a:pt x="47" y="181"/>
                  </a:lnTo>
                  <a:lnTo>
                    <a:pt x="50" y="178"/>
                  </a:lnTo>
                  <a:lnTo>
                    <a:pt x="53" y="176"/>
                  </a:lnTo>
                  <a:lnTo>
                    <a:pt x="56" y="172"/>
                  </a:lnTo>
                  <a:lnTo>
                    <a:pt x="59" y="168"/>
                  </a:lnTo>
                  <a:lnTo>
                    <a:pt x="63" y="163"/>
                  </a:lnTo>
                  <a:lnTo>
                    <a:pt x="65" y="159"/>
                  </a:lnTo>
                  <a:lnTo>
                    <a:pt x="66" y="155"/>
                  </a:lnTo>
                  <a:lnTo>
                    <a:pt x="68" y="150"/>
                  </a:lnTo>
                  <a:lnTo>
                    <a:pt x="82" y="98"/>
                  </a:lnTo>
                  <a:lnTo>
                    <a:pt x="83" y="94"/>
                  </a:lnTo>
                  <a:lnTo>
                    <a:pt x="83" y="89"/>
                  </a:lnTo>
                  <a:lnTo>
                    <a:pt x="83" y="85"/>
                  </a:lnTo>
                  <a:lnTo>
                    <a:pt x="83" y="80"/>
                  </a:lnTo>
                  <a:lnTo>
                    <a:pt x="82" y="76"/>
                  </a:lnTo>
                  <a:lnTo>
                    <a:pt x="81" y="73"/>
                  </a:lnTo>
                  <a:lnTo>
                    <a:pt x="80" y="70"/>
                  </a:lnTo>
                  <a:lnTo>
                    <a:pt x="78" y="68"/>
                  </a:lnTo>
                  <a:lnTo>
                    <a:pt x="75" y="65"/>
                  </a:lnTo>
                  <a:lnTo>
                    <a:pt x="72" y="63"/>
                  </a:lnTo>
                  <a:lnTo>
                    <a:pt x="69" y="62"/>
                  </a:lnTo>
                  <a:lnTo>
                    <a:pt x="66" y="62"/>
                  </a:lnTo>
                  <a:lnTo>
                    <a:pt x="34"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16" name="Line 185"/>
            <p:cNvSpPr>
              <a:spLocks noChangeShapeType="1"/>
            </p:cNvSpPr>
            <p:nvPr/>
          </p:nvSpPr>
          <p:spPr bwMode="auto">
            <a:xfrm flipH="1">
              <a:off x="3020" y="2329"/>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17" name="Line 186"/>
            <p:cNvSpPr>
              <a:spLocks noChangeShapeType="1"/>
            </p:cNvSpPr>
            <p:nvPr/>
          </p:nvSpPr>
          <p:spPr bwMode="auto">
            <a:xfrm flipH="1">
              <a:off x="2974" y="2224"/>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18" name="Freeform 187"/>
            <p:cNvSpPr>
              <a:spLocks/>
            </p:cNvSpPr>
            <p:nvPr/>
          </p:nvSpPr>
          <p:spPr bwMode="auto">
            <a:xfrm>
              <a:off x="2965" y="2201"/>
              <a:ext cx="9" cy="23"/>
            </a:xfrm>
            <a:custGeom>
              <a:avLst/>
              <a:gdLst>
                <a:gd name="T0" fmla="*/ 1 w 17"/>
                <a:gd name="T1" fmla="*/ 0 h 36"/>
                <a:gd name="T2" fmla="*/ 0 w 17"/>
                <a:gd name="T3" fmla="*/ 1 h 36"/>
                <a:gd name="T4" fmla="*/ 0 w 17"/>
                <a:gd name="T5" fmla="*/ 2 h 36"/>
                <a:gd name="T6" fmla="*/ 0 w 17"/>
                <a:gd name="T7" fmla="*/ 3 h 36"/>
                <a:gd name="T8" fmla="*/ 0 w 17"/>
                <a:gd name="T9" fmla="*/ 5 h 36"/>
                <a:gd name="T10" fmla="*/ 1 w 17"/>
                <a:gd name="T11" fmla="*/ 5 h 36"/>
                <a:gd name="T12" fmla="*/ 1 w 17"/>
                <a:gd name="T13" fmla="*/ 6 h 36"/>
                <a:gd name="T14" fmla="*/ 1 w 17"/>
                <a:gd name="T15" fmla="*/ 8 h 36"/>
                <a:gd name="T16" fmla="*/ 1 w 17"/>
                <a:gd name="T17" fmla="*/ 8 h 36"/>
                <a:gd name="T18" fmla="*/ 2 w 17"/>
                <a:gd name="T19" fmla="*/ 8 h 36"/>
                <a:gd name="T20" fmla="*/ 2 w 17"/>
                <a:gd name="T21" fmla="*/ 9 h 36"/>
                <a:gd name="T22" fmla="*/ 2 w 17"/>
                <a:gd name="T23" fmla="*/ 9 h 36"/>
                <a:gd name="T24" fmla="*/ 3 w 17"/>
                <a:gd name="T25" fmla="*/ 10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 h="36">
                  <a:moveTo>
                    <a:pt x="1" y="0"/>
                  </a:moveTo>
                  <a:lnTo>
                    <a:pt x="0" y="4"/>
                  </a:lnTo>
                  <a:lnTo>
                    <a:pt x="0" y="8"/>
                  </a:lnTo>
                  <a:lnTo>
                    <a:pt x="0" y="13"/>
                  </a:lnTo>
                  <a:lnTo>
                    <a:pt x="0" y="18"/>
                  </a:lnTo>
                  <a:lnTo>
                    <a:pt x="1" y="21"/>
                  </a:lnTo>
                  <a:lnTo>
                    <a:pt x="2" y="25"/>
                  </a:lnTo>
                  <a:lnTo>
                    <a:pt x="3" y="28"/>
                  </a:lnTo>
                  <a:lnTo>
                    <a:pt x="5" y="30"/>
                  </a:lnTo>
                  <a:lnTo>
                    <a:pt x="9" y="33"/>
                  </a:lnTo>
                  <a:lnTo>
                    <a:pt x="11" y="34"/>
                  </a:lnTo>
                  <a:lnTo>
                    <a:pt x="14" y="35"/>
                  </a:lnTo>
                  <a:lnTo>
                    <a:pt x="17"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19" name="Line 188"/>
            <p:cNvSpPr>
              <a:spLocks noChangeShapeType="1"/>
            </p:cNvSpPr>
            <p:nvPr/>
          </p:nvSpPr>
          <p:spPr bwMode="auto">
            <a:xfrm flipV="1">
              <a:off x="2965" y="2165"/>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0" name="Freeform 189"/>
            <p:cNvSpPr>
              <a:spLocks/>
            </p:cNvSpPr>
            <p:nvPr/>
          </p:nvSpPr>
          <p:spPr bwMode="auto">
            <a:xfrm>
              <a:off x="2974" y="2142"/>
              <a:ext cx="23" cy="23"/>
            </a:xfrm>
            <a:custGeom>
              <a:avLst/>
              <a:gdLst>
                <a:gd name="T0" fmla="*/ 10 w 35"/>
                <a:gd name="T1" fmla="*/ 0 h 36"/>
                <a:gd name="T2" fmla="*/ 9 w 35"/>
                <a:gd name="T3" fmla="*/ 0 h 36"/>
                <a:gd name="T4" fmla="*/ 8 w 35"/>
                <a:gd name="T5" fmla="*/ 1 h 36"/>
                <a:gd name="T6" fmla="*/ 7 w 35"/>
                <a:gd name="T7" fmla="*/ 1 h 36"/>
                <a:gd name="T8" fmla="*/ 6 w 35"/>
                <a:gd name="T9" fmla="*/ 2 h 36"/>
                <a:gd name="T10" fmla="*/ 5 w 35"/>
                <a:gd name="T11" fmla="*/ 2 h 36"/>
                <a:gd name="T12" fmla="*/ 5 w 35"/>
                <a:gd name="T13" fmla="*/ 3 h 36"/>
                <a:gd name="T14" fmla="*/ 3 w 35"/>
                <a:gd name="T15" fmla="*/ 4 h 36"/>
                <a:gd name="T16" fmla="*/ 2 w 35"/>
                <a:gd name="T17" fmla="*/ 5 h 36"/>
                <a:gd name="T18" fmla="*/ 2 w 35"/>
                <a:gd name="T19" fmla="*/ 6 h 36"/>
                <a:gd name="T20" fmla="*/ 1 w 35"/>
                <a:gd name="T21" fmla="*/ 7 h 36"/>
                <a:gd name="T22" fmla="*/ 1 w 35"/>
                <a:gd name="T23" fmla="*/ 8 h 36"/>
                <a:gd name="T24" fmla="*/ 0 w 35"/>
                <a:gd name="T25" fmla="*/ 10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6">
                  <a:moveTo>
                    <a:pt x="35" y="0"/>
                  </a:moveTo>
                  <a:lnTo>
                    <a:pt x="32" y="0"/>
                  </a:lnTo>
                  <a:lnTo>
                    <a:pt x="29" y="1"/>
                  </a:lnTo>
                  <a:lnTo>
                    <a:pt x="24" y="3"/>
                  </a:lnTo>
                  <a:lnTo>
                    <a:pt x="21" y="6"/>
                  </a:lnTo>
                  <a:lnTo>
                    <a:pt x="18" y="8"/>
                  </a:lnTo>
                  <a:lnTo>
                    <a:pt x="15" y="11"/>
                  </a:lnTo>
                  <a:lnTo>
                    <a:pt x="12" y="14"/>
                  </a:lnTo>
                  <a:lnTo>
                    <a:pt x="8" y="18"/>
                  </a:lnTo>
                  <a:lnTo>
                    <a:pt x="6" y="23"/>
                  </a:lnTo>
                  <a:lnTo>
                    <a:pt x="3" y="27"/>
                  </a:lnTo>
                  <a:lnTo>
                    <a:pt x="2" y="32"/>
                  </a:lnTo>
                  <a:lnTo>
                    <a:pt x="0"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21" name="Line 190"/>
            <p:cNvSpPr>
              <a:spLocks noChangeShapeType="1"/>
            </p:cNvSpPr>
            <p:nvPr/>
          </p:nvSpPr>
          <p:spPr bwMode="auto">
            <a:xfrm>
              <a:off x="2997" y="214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2" name="Line 191"/>
            <p:cNvSpPr>
              <a:spLocks noChangeShapeType="1"/>
            </p:cNvSpPr>
            <p:nvPr/>
          </p:nvSpPr>
          <p:spPr bwMode="auto">
            <a:xfrm flipH="1">
              <a:off x="3029" y="2101"/>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3" name="Line 192"/>
            <p:cNvSpPr>
              <a:spLocks noChangeShapeType="1"/>
            </p:cNvSpPr>
            <p:nvPr/>
          </p:nvSpPr>
          <p:spPr bwMode="auto">
            <a:xfrm>
              <a:off x="3056" y="1478"/>
              <a:ext cx="0" cy="89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4" name="Line 193"/>
            <p:cNvSpPr>
              <a:spLocks noChangeShapeType="1"/>
            </p:cNvSpPr>
            <p:nvPr/>
          </p:nvSpPr>
          <p:spPr bwMode="auto">
            <a:xfrm>
              <a:off x="3056" y="2620"/>
              <a:ext cx="0" cy="91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5" name="Line 194"/>
            <p:cNvSpPr>
              <a:spLocks noChangeShapeType="1"/>
            </p:cNvSpPr>
            <p:nvPr/>
          </p:nvSpPr>
          <p:spPr bwMode="auto">
            <a:xfrm>
              <a:off x="3056" y="2620"/>
              <a:ext cx="8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6" name="Line 195"/>
            <p:cNvSpPr>
              <a:spLocks noChangeShapeType="1"/>
            </p:cNvSpPr>
            <p:nvPr/>
          </p:nvSpPr>
          <p:spPr bwMode="auto">
            <a:xfrm>
              <a:off x="3056" y="3534"/>
              <a:ext cx="177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7" name="Line 196"/>
            <p:cNvSpPr>
              <a:spLocks noChangeShapeType="1"/>
            </p:cNvSpPr>
            <p:nvPr/>
          </p:nvSpPr>
          <p:spPr bwMode="auto">
            <a:xfrm>
              <a:off x="3056" y="1478"/>
              <a:ext cx="11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8" name="Line 197"/>
            <p:cNvSpPr>
              <a:spLocks noChangeShapeType="1"/>
            </p:cNvSpPr>
            <p:nvPr/>
          </p:nvSpPr>
          <p:spPr bwMode="auto">
            <a:xfrm>
              <a:off x="3056" y="2156"/>
              <a:ext cx="86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29" name="Line 198"/>
            <p:cNvSpPr>
              <a:spLocks noChangeShapeType="1"/>
            </p:cNvSpPr>
            <p:nvPr/>
          </p:nvSpPr>
          <p:spPr bwMode="auto">
            <a:xfrm>
              <a:off x="3056" y="2370"/>
              <a:ext cx="177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0" name="Line 199"/>
            <p:cNvSpPr>
              <a:spLocks noChangeShapeType="1"/>
            </p:cNvSpPr>
            <p:nvPr/>
          </p:nvSpPr>
          <p:spPr bwMode="auto">
            <a:xfrm flipV="1">
              <a:off x="4830" y="2370"/>
              <a:ext cx="0" cy="11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1" name="Line 200"/>
            <p:cNvSpPr>
              <a:spLocks noChangeShapeType="1"/>
            </p:cNvSpPr>
            <p:nvPr/>
          </p:nvSpPr>
          <p:spPr bwMode="auto">
            <a:xfrm flipV="1">
              <a:off x="3920" y="2156"/>
              <a:ext cx="0" cy="4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2" name="Line 201"/>
            <p:cNvSpPr>
              <a:spLocks noChangeShapeType="1"/>
            </p:cNvSpPr>
            <p:nvPr/>
          </p:nvSpPr>
          <p:spPr bwMode="auto">
            <a:xfrm>
              <a:off x="3056" y="2370"/>
              <a:ext cx="0" cy="2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3" name="Line 202"/>
            <p:cNvSpPr>
              <a:spLocks noChangeShapeType="1"/>
            </p:cNvSpPr>
            <p:nvPr/>
          </p:nvSpPr>
          <p:spPr bwMode="auto">
            <a:xfrm>
              <a:off x="3056" y="2884"/>
              <a:ext cx="11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4" name="Line 203"/>
            <p:cNvSpPr>
              <a:spLocks noChangeShapeType="1"/>
            </p:cNvSpPr>
            <p:nvPr/>
          </p:nvSpPr>
          <p:spPr bwMode="auto">
            <a:xfrm flipV="1">
              <a:off x="4179" y="1478"/>
              <a:ext cx="0" cy="14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5" name="Line 204"/>
            <p:cNvSpPr>
              <a:spLocks noChangeShapeType="1"/>
            </p:cNvSpPr>
            <p:nvPr/>
          </p:nvSpPr>
          <p:spPr bwMode="auto">
            <a:xfrm>
              <a:off x="4179" y="1478"/>
              <a:ext cx="651" cy="89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6" name="Line 205"/>
            <p:cNvSpPr>
              <a:spLocks noChangeShapeType="1"/>
            </p:cNvSpPr>
            <p:nvPr/>
          </p:nvSpPr>
          <p:spPr bwMode="auto">
            <a:xfrm flipH="1" flipV="1">
              <a:off x="3920" y="2156"/>
              <a:ext cx="910" cy="21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7" name="Line 206"/>
            <p:cNvSpPr>
              <a:spLocks noChangeShapeType="1"/>
            </p:cNvSpPr>
            <p:nvPr/>
          </p:nvSpPr>
          <p:spPr bwMode="auto">
            <a:xfrm flipV="1">
              <a:off x="3920" y="1478"/>
              <a:ext cx="259" cy="67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38" name="Freeform 207"/>
            <p:cNvSpPr>
              <a:spLocks/>
            </p:cNvSpPr>
            <p:nvPr/>
          </p:nvSpPr>
          <p:spPr bwMode="auto">
            <a:xfrm>
              <a:off x="2933" y="3457"/>
              <a:ext cx="55" cy="118"/>
            </a:xfrm>
            <a:custGeom>
              <a:avLst/>
              <a:gdLst>
                <a:gd name="T0" fmla="*/ 14 w 83"/>
                <a:gd name="T1" fmla="*/ 0 h 186"/>
                <a:gd name="T2" fmla="*/ 0 w 83"/>
                <a:gd name="T3" fmla="*/ 48 h 186"/>
                <a:gd name="T4" fmla="*/ 9 w 83"/>
                <a:gd name="T5" fmla="*/ 48 h 186"/>
                <a:gd name="T6" fmla="*/ 10 w 83"/>
                <a:gd name="T7" fmla="*/ 48 h 186"/>
                <a:gd name="T8" fmla="*/ 11 w 83"/>
                <a:gd name="T9" fmla="*/ 47 h 186"/>
                <a:gd name="T10" fmla="*/ 13 w 83"/>
                <a:gd name="T11" fmla="*/ 47 h 186"/>
                <a:gd name="T12" fmla="*/ 13 w 83"/>
                <a:gd name="T13" fmla="*/ 46 h 186"/>
                <a:gd name="T14" fmla="*/ 14 w 83"/>
                <a:gd name="T15" fmla="*/ 46 h 186"/>
                <a:gd name="T16" fmla="*/ 15 w 83"/>
                <a:gd name="T17" fmla="*/ 45 h 186"/>
                <a:gd name="T18" fmla="*/ 17 w 83"/>
                <a:gd name="T19" fmla="*/ 44 h 186"/>
                <a:gd name="T20" fmla="*/ 17 w 83"/>
                <a:gd name="T21" fmla="*/ 43 h 186"/>
                <a:gd name="T22" fmla="*/ 18 w 83"/>
                <a:gd name="T23" fmla="*/ 42 h 186"/>
                <a:gd name="T24" fmla="*/ 19 w 83"/>
                <a:gd name="T25" fmla="*/ 41 h 186"/>
                <a:gd name="T26" fmla="*/ 19 w 83"/>
                <a:gd name="T27" fmla="*/ 39 h 186"/>
                <a:gd name="T28" fmla="*/ 19 w 83"/>
                <a:gd name="T29" fmla="*/ 38 h 186"/>
                <a:gd name="T30" fmla="*/ 24 w 83"/>
                <a:gd name="T31" fmla="*/ 25 h 186"/>
                <a:gd name="T32" fmla="*/ 24 w 83"/>
                <a:gd name="T33" fmla="*/ 24 h 186"/>
                <a:gd name="T34" fmla="*/ 24 w 83"/>
                <a:gd name="T35" fmla="*/ 23 h 186"/>
                <a:gd name="T36" fmla="*/ 24 w 83"/>
                <a:gd name="T37" fmla="*/ 22 h 186"/>
                <a:gd name="T38" fmla="*/ 24 w 83"/>
                <a:gd name="T39" fmla="*/ 20 h 186"/>
                <a:gd name="T40" fmla="*/ 24 w 83"/>
                <a:gd name="T41" fmla="*/ 20 h 186"/>
                <a:gd name="T42" fmla="*/ 23 w 83"/>
                <a:gd name="T43" fmla="*/ 18 h 186"/>
                <a:gd name="T44" fmla="*/ 23 w 83"/>
                <a:gd name="T45" fmla="*/ 18 h 186"/>
                <a:gd name="T46" fmla="*/ 23 w 83"/>
                <a:gd name="T47" fmla="*/ 17 h 186"/>
                <a:gd name="T48" fmla="*/ 22 w 83"/>
                <a:gd name="T49" fmla="*/ 16 h 186"/>
                <a:gd name="T50" fmla="*/ 21 w 83"/>
                <a:gd name="T51" fmla="*/ 16 h 186"/>
                <a:gd name="T52" fmla="*/ 20 w 83"/>
                <a:gd name="T53" fmla="*/ 16 h 186"/>
                <a:gd name="T54" fmla="*/ 19 w 83"/>
                <a:gd name="T55" fmla="*/ 16 h 186"/>
                <a:gd name="T56" fmla="*/ 10 w 83"/>
                <a:gd name="T57" fmla="*/ 16 h 1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3" h="186">
                  <a:moveTo>
                    <a:pt x="49" y="0"/>
                  </a:moveTo>
                  <a:lnTo>
                    <a:pt x="0" y="186"/>
                  </a:lnTo>
                  <a:lnTo>
                    <a:pt x="32" y="186"/>
                  </a:lnTo>
                  <a:lnTo>
                    <a:pt x="35" y="186"/>
                  </a:lnTo>
                  <a:lnTo>
                    <a:pt x="39" y="185"/>
                  </a:lnTo>
                  <a:lnTo>
                    <a:pt x="43" y="183"/>
                  </a:lnTo>
                  <a:lnTo>
                    <a:pt x="46" y="181"/>
                  </a:lnTo>
                  <a:lnTo>
                    <a:pt x="49" y="179"/>
                  </a:lnTo>
                  <a:lnTo>
                    <a:pt x="53" y="176"/>
                  </a:lnTo>
                  <a:lnTo>
                    <a:pt x="57" y="172"/>
                  </a:lnTo>
                  <a:lnTo>
                    <a:pt x="59" y="168"/>
                  </a:lnTo>
                  <a:lnTo>
                    <a:pt x="62" y="164"/>
                  </a:lnTo>
                  <a:lnTo>
                    <a:pt x="64" y="160"/>
                  </a:lnTo>
                  <a:lnTo>
                    <a:pt x="66" y="154"/>
                  </a:lnTo>
                  <a:lnTo>
                    <a:pt x="67" y="150"/>
                  </a:lnTo>
                  <a:lnTo>
                    <a:pt x="81" y="98"/>
                  </a:lnTo>
                  <a:lnTo>
                    <a:pt x="82" y="94"/>
                  </a:lnTo>
                  <a:lnTo>
                    <a:pt x="83" y="89"/>
                  </a:lnTo>
                  <a:lnTo>
                    <a:pt x="83" y="84"/>
                  </a:lnTo>
                  <a:lnTo>
                    <a:pt x="82" y="80"/>
                  </a:lnTo>
                  <a:lnTo>
                    <a:pt x="82" y="77"/>
                  </a:lnTo>
                  <a:lnTo>
                    <a:pt x="80" y="72"/>
                  </a:lnTo>
                  <a:lnTo>
                    <a:pt x="79" y="69"/>
                  </a:lnTo>
                  <a:lnTo>
                    <a:pt x="77" y="67"/>
                  </a:lnTo>
                  <a:lnTo>
                    <a:pt x="75" y="65"/>
                  </a:lnTo>
                  <a:lnTo>
                    <a:pt x="71" y="64"/>
                  </a:lnTo>
                  <a:lnTo>
                    <a:pt x="68" y="63"/>
                  </a:lnTo>
                  <a:lnTo>
                    <a:pt x="65" y="62"/>
                  </a:lnTo>
                  <a:lnTo>
                    <a:pt x="33"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39" name="Freeform 208"/>
            <p:cNvSpPr>
              <a:spLocks/>
            </p:cNvSpPr>
            <p:nvPr/>
          </p:nvSpPr>
          <p:spPr bwMode="auto">
            <a:xfrm>
              <a:off x="2970" y="2916"/>
              <a:ext cx="4" cy="13"/>
            </a:xfrm>
            <a:custGeom>
              <a:avLst/>
              <a:gdLst>
                <a:gd name="T0" fmla="*/ 0 w 9"/>
                <a:gd name="T1" fmla="*/ 0 h 26"/>
                <a:gd name="T2" fmla="*/ 0 w 9"/>
                <a:gd name="T3" fmla="*/ 1 h 26"/>
                <a:gd name="T4" fmla="*/ 0 w 9"/>
                <a:gd name="T5" fmla="*/ 1 h 26"/>
                <a:gd name="T6" fmla="*/ 0 w 9"/>
                <a:gd name="T7" fmla="*/ 2 h 26"/>
                <a:gd name="T8" fmla="*/ 0 w 9"/>
                <a:gd name="T9" fmla="*/ 2 h 26"/>
                <a:gd name="T10" fmla="*/ 0 w 9"/>
                <a:gd name="T11" fmla="*/ 2 h 26"/>
                <a:gd name="T12" fmla="*/ 0 w 9"/>
                <a:gd name="T13" fmla="*/ 2 h 26"/>
                <a:gd name="T14" fmla="*/ 0 w 9"/>
                <a:gd name="T15" fmla="*/ 3 h 26"/>
                <a:gd name="T16" fmla="*/ 0 w 9"/>
                <a:gd name="T17" fmla="*/ 3 h 26"/>
                <a:gd name="T18" fmla="*/ 0 w 9"/>
                <a:gd name="T19" fmla="*/ 3 h 26"/>
                <a:gd name="T20" fmla="*/ 1 w 9"/>
                <a:gd name="T21" fmla="*/ 4 h 26"/>
                <a:gd name="T22" fmla="*/ 1 w 9"/>
                <a:gd name="T23" fmla="*/ 4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26">
                  <a:moveTo>
                    <a:pt x="1" y="0"/>
                  </a:moveTo>
                  <a:lnTo>
                    <a:pt x="1" y="4"/>
                  </a:lnTo>
                  <a:lnTo>
                    <a:pt x="0" y="8"/>
                  </a:lnTo>
                  <a:lnTo>
                    <a:pt x="1" y="11"/>
                  </a:lnTo>
                  <a:lnTo>
                    <a:pt x="1" y="13"/>
                  </a:lnTo>
                  <a:lnTo>
                    <a:pt x="1" y="14"/>
                  </a:lnTo>
                  <a:lnTo>
                    <a:pt x="2" y="16"/>
                  </a:lnTo>
                  <a:lnTo>
                    <a:pt x="2" y="17"/>
                  </a:lnTo>
                  <a:lnTo>
                    <a:pt x="5" y="21"/>
                  </a:lnTo>
                  <a:lnTo>
                    <a:pt x="7" y="24"/>
                  </a:lnTo>
                  <a:lnTo>
                    <a:pt x="8" y="25"/>
                  </a:lnTo>
                  <a:lnTo>
                    <a:pt x="9"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40" name="Freeform 209"/>
            <p:cNvSpPr>
              <a:spLocks/>
            </p:cNvSpPr>
            <p:nvPr/>
          </p:nvSpPr>
          <p:spPr bwMode="auto">
            <a:xfrm>
              <a:off x="2933" y="2852"/>
              <a:ext cx="50" cy="82"/>
            </a:xfrm>
            <a:custGeom>
              <a:avLst/>
              <a:gdLst>
                <a:gd name="T0" fmla="*/ 20 w 79"/>
                <a:gd name="T1" fmla="*/ 4 h 125"/>
                <a:gd name="T2" fmla="*/ 20 w 79"/>
                <a:gd name="T3" fmla="*/ 3 h 125"/>
                <a:gd name="T4" fmla="*/ 20 w 79"/>
                <a:gd name="T5" fmla="*/ 1 h 125"/>
                <a:gd name="T6" fmla="*/ 19 w 79"/>
                <a:gd name="T7" fmla="*/ 1 h 125"/>
                <a:gd name="T8" fmla="*/ 18 w 79"/>
                <a:gd name="T9" fmla="*/ 0 h 125"/>
                <a:gd name="T10" fmla="*/ 18 w 79"/>
                <a:gd name="T11" fmla="*/ 0 h 125"/>
                <a:gd name="T12" fmla="*/ 15 w 79"/>
                <a:gd name="T13" fmla="*/ 0 h 125"/>
                <a:gd name="T14" fmla="*/ 13 w 79"/>
                <a:gd name="T15" fmla="*/ 0 h 125"/>
                <a:gd name="T16" fmla="*/ 11 w 79"/>
                <a:gd name="T17" fmla="*/ 1 h 125"/>
                <a:gd name="T18" fmla="*/ 10 w 79"/>
                <a:gd name="T19" fmla="*/ 1 h 125"/>
                <a:gd name="T20" fmla="*/ 9 w 79"/>
                <a:gd name="T21" fmla="*/ 2 h 125"/>
                <a:gd name="T22" fmla="*/ 7 w 79"/>
                <a:gd name="T23" fmla="*/ 4 h 125"/>
                <a:gd name="T24" fmla="*/ 6 w 79"/>
                <a:gd name="T25" fmla="*/ 5 h 125"/>
                <a:gd name="T26" fmla="*/ 4 w 79"/>
                <a:gd name="T27" fmla="*/ 8 h 125"/>
                <a:gd name="T28" fmla="*/ 4 w 79"/>
                <a:gd name="T29" fmla="*/ 10 h 125"/>
                <a:gd name="T30" fmla="*/ 2 w 79"/>
                <a:gd name="T31" fmla="*/ 18 h 125"/>
                <a:gd name="T32" fmla="*/ 1 w 79"/>
                <a:gd name="T33" fmla="*/ 24 h 125"/>
                <a:gd name="T34" fmla="*/ 0 w 79"/>
                <a:gd name="T35" fmla="*/ 27 h 125"/>
                <a:gd name="T36" fmla="*/ 0 w 79"/>
                <a:gd name="T37" fmla="*/ 29 h 125"/>
                <a:gd name="T38" fmla="*/ 0 w 79"/>
                <a:gd name="T39" fmla="*/ 30 h 125"/>
                <a:gd name="T40" fmla="*/ 1 w 79"/>
                <a:gd name="T41" fmla="*/ 31 h 125"/>
                <a:gd name="T42" fmla="*/ 1 w 79"/>
                <a:gd name="T43" fmla="*/ 33 h 125"/>
                <a:gd name="T44" fmla="*/ 2 w 79"/>
                <a:gd name="T45" fmla="*/ 34 h 125"/>
                <a:gd name="T46" fmla="*/ 3 w 79"/>
                <a:gd name="T47" fmla="*/ 35 h 125"/>
                <a:gd name="T48" fmla="*/ 4 w 79"/>
                <a:gd name="T49" fmla="*/ 35 h 125"/>
                <a:gd name="T50" fmla="*/ 5 w 79"/>
                <a:gd name="T51" fmla="*/ 35 h 125"/>
                <a:gd name="T52" fmla="*/ 8 w 79"/>
                <a:gd name="T53" fmla="*/ 35 h 125"/>
                <a:gd name="T54" fmla="*/ 9 w 79"/>
                <a:gd name="T55" fmla="*/ 35 h 125"/>
                <a:gd name="T56" fmla="*/ 10 w 79"/>
                <a:gd name="T57" fmla="*/ 34 h 125"/>
                <a:gd name="T58" fmla="*/ 11 w 79"/>
                <a:gd name="T59" fmla="*/ 33 h 125"/>
                <a:gd name="T60" fmla="*/ 13 w 79"/>
                <a:gd name="T61" fmla="*/ 32 h 125"/>
                <a:gd name="T62" fmla="*/ 13 w 79"/>
                <a:gd name="T63" fmla="*/ 31 h 125"/>
                <a:gd name="T64" fmla="*/ 14 w 79"/>
                <a:gd name="T65" fmla="*/ 30 h 125"/>
                <a:gd name="T66" fmla="*/ 15 w 79"/>
                <a:gd name="T67" fmla="*/ 27 h 125"/>
                <a:gd name="T68" fmla="*/ 16 w 79"/>
                <a:gd name="T69" fmla="*/ 22 h 125"/>
                <a:gd name="T70" fmla="*/ 18 w 79"/>
                <a:gd name="T71" fmla="*/ 10 h 125"/>
                <a:gd name="T72" fmla="*/ 20 w 79"/>
                <a:gd name="T73" fmla="*/ 5 h 1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125">
                  <a:moveTo>
                    <a:pt x="79" y="16"/>
                  </a:moveTo>
                  <a:lnTo>
                    <a:pt x="79" y="14"/>
                  </a:lnTo>
                  <a:lnTo>
                    <a:pt x="79" y="11"/>
                  </a:lnTo>
                  <a:lnTo>
                    <a:pt x="78" y="9"/>
                  </a:lnTo>
                  <a:lnTo>
                    <a:pt x="78" y="7"/>
                  </a:lnTo>
                  <a:lnTo>
                    <a:pt x="77" y="4"/>
                  </a:lnTo>
                  <a:lnTo>
                    <a:pt x="76" y="3"/>
                  </a:lnTo>
                  <a:lnTo>
                    <a:pt x="74" y="1"/>
                  </a:lnTo>
                  <a:lnTo>
                    <a:pt x="73" y="1"/>
                  </a:lnTo>
                  <a:lnTo>
                    <a:pt x="72" y="0"/>
                  </a:lnTo>
                  <a:lnTo>
                    <a:pt x="71" y="0"/>
                  </a:lnTo>
                  <a:lnTo>
                    <a:pt x="70" y="0"/>
                  </a:lnTo>
                  <a:lnTo>
                    <a:pt x="65" y="0"/>
                  </a:lnTo>
                  <a:lnTo>
                    <a:pt x="60" y="0"/>
                  </a:lnTo>
                  <a:lnTo>
                    <a:pt x="54" y="0"/>
                  </a:lnTo>
                  <a:lnTo>
                    <a:pt x="49" y="0"/>
                  </a:lnTo>
                  <a:lnTo>
                    <a:pt x="47" y="1"/>
                  </a:lnTo>
                  <a:lnTo>
                    <a:pt x="45" y="1"/>
                  </a:lnTo>
                  <a:lnTo>
                    <a:pt x="41" y="3"/>
                  </a:lnTo>
                  <a:lnTo>
                    <a:pt x="39" y="4"/>
                  </a:lnTo>
                  <a:lnTo>
                    <a:pt x="37" y="5"/>
                  </a:lnTo>
                  <a:lnTo>
                    <a:pt x="35" y="6"/>
                  </a:lnTo>
                  <a:lnTo>
                    <a:pt x="31" y="10"/>
                  </a:lnTo>
                  <a:lnTo>
                    <a:pt x="28" y="13"/>
                  </a:lnTo>
                  <a:lnTo>
                    <a:pt x="26" y="15"/>
                  </a:lnTo>
                  <a:lnTo>
                    <a:pt x="24" y="17"/>
                  </a:lnTo>
                  <a:lnTo>
                    <a:pt x="19" y="26"/>
                  </a:lnTo>
                  <a:lnTo>
                    <a:pt x="18" y="28"/>
                  </a:lnTo>
                  <a:lnTo>
                    <a:pt x="17" y="31"/>
                  </a:lnTo>
                  <a:lnTo>
                    <a:pt x="16" y="36"/>
                  </a:lnTo>
                  <a:lnTo>
                    <a:pt x="13" y="46"/>
                  </a:lnTo>
                  <a:lnTo>
                    <a:pt x="7" y="65"/>
                  </a:lnTo>
                  <a:lnTo>
                    <a:pt x="4" y="76"/>
                  </a:lnTo>
                  <a:lnTo>
                    <a:pt x="2" y="86"/>
                  </a:lnTo>
                  <a:lnTo>
                    <a:pt x="1" y="91"/>
                  </a:lnTo>
                  <a:lnTo>
                    <a:pt x="0" y="96"/>
                  </a:lnTo>
                  <a:lnTo>
                    <a:pt x="0" y="98"/>
                  </a:lnTo>
                  <a:lnTo>
                    <a:pt x="0" y="102"/>
                  </a:lnTo>
                  <a:lnTo>
                    <a:pt x="0" y="104"/>
                  </a:lnTo>
                  <a:lnTo>
                    <a:pt x="0" y="106"/>
                  </a:lnTo>
                  <a:lnTo>
                    <a:pt x="0" y="109"/>
                  </a:lnTo>
                  <a:lnTo>
                    <a:pt x="1" y="111"/>
                  </a:lnTo>
                  <a:lnTo>
                    <a:pt x="2" y="113"/>
                  </a:lnTo>
                  <a:lnTo>
                    <a:pt x="3" y="116"/>
                  </a:lnTo>
                  <a:lnTo>
                    <a:pt x="4" y="119"/>
                  </a:lnTo>
                  <a:lnTo>
                    <a:pt x="6" y="120"/>
                  </a:lnTo>
                  <a:lnTo>
                    <a:pt x="8" y="122"/>
                  </a:lnTo>
                  <a:lnTo>
                    <a:pt x="11" y="123"/>
                  </a:lnTo>
                  <a:lnTo>
                    <a:pt x="13" y="124"/>
                  </a:lnTo>
                  <a:lnTo>
                    <a:pt x="16" y="124"/>
                  </a:lnTo>
                  <a:lnTo>
                    <a:pt x="18" y="125"/>
                  </a:lnTo>
                  <a:lnTo>
                    <a:pt x="21" y="125"/>
                  </a:lnTo>
                  <a:lnTo>
                    <a:pt x="26" y="124"/>
                  </a:lnTo>
                  <a:lnTo>
                    <a:pt x="31" y="125"/>
                  </a:lnTo>
                  <a:lnTo>
                    <a:pt x="34" y="125"/>
                  </a:lnTo>
                  <a:lnTo>
                    <a:pt x="36" y="124"/>
                  </a:lnTo>
                  <a:lnTo>
                    <a:pt x="38" y="124"/>
                  </a:lnTo>
                  <a:lnTo>
                    <a:pt x="41" y="122"/>
                  </a:lnTo>
                  <a:lnTo>
                    <a:pt x="44" y="121"/>
                  </a:lnTo>
                  <a:lnTo>
                    <a:pt x="46" y="119"/>
                  </a:lnTo>
                  <a:lnTo>
                    <a:pt x="47" y="118"/>
                  </a:lnTo>
                  <a:lnTo>
                    <a:pt x="49" y="115"/>
                  </a:lnTo>
                  <a:lnTo>
                    <a:pt x="50" y="113"/>
                  </a:lnTo>
                  <a:lnTo>
                    <a:pt x="52" y="111"/>
                  </a:lnTo>
                  <a:lnTo>
                    <a:pt x="53" y="109"/>
                  </a:lnTo>
                  <a:lnTo>
                    <a:pt x="54" y="107"/>
                  </a:lnTo>
                  <a:lnTo>
                    <a:pt x="55" y="102"/>
                  </a:lnTo>
                  <a:lnTo>
                    <a:pt x="57" y="96"/>
                  </a:lnTo>
                  <a:lnTo>
                    <a:pt x="60" y="87"/>
                  </a:lnTo>
                  <a:lnTo>
                    <a:pt x="62" y="77"/>
                  </a:lnTo>
                  <a:lnTo>
                    <a:pt x="67" y="57"/>
                  </a:lnTo>
                  <a:lnTo>
                    <a:pt x="73" y="37"/>
                  </a:lnTo>
                  <a:lnTo>
                    <a:pt x="76" y="27"/>
                  </a:lnTo>
                  <a:lnTo>
                    <a:pt x="78" y="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41" name="Line 210"/>
            <p:cNvSpPr>
              <a:spLocks noChangeShapeType="1"/>
            </p:cNvSpPr>
            <p:nvPr/>
          </p:nvSpPr>
          <p:spPr bwMode="auto">
            <a:xfrm flipH="1">
              <a:off x="2942" y="2706"/>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42" name="Freeform 211"/>
            <p:cNvSpPr>
              <a:spLocks/>
            </p:cNvSpPr>
            <p:nvPr/>
          </p:nvSpPr>
          <p:spPr bwMode="auto">
            <a:xfrm>
              <a:off x="2933" y="2684"/>
              <a:ext cx="9" cy="22"/>
            </a:xfrm>
            <a:custGeom>
              <a:avLst/>
              <a:gdLst>
                <a:gd name="T0" fmla="*/ 1 w 18"/>
                <a:gd name="T1" fmla="*/ 0 h 36"/>
                <a:gd name="T2" fmla="*/ 1 w 18"/>
                <a:gd name="T3" fmla="*/ 1 h 36"/>
                <a:gd name="T4" fmla="*/ 0 w 18"/>
                <a:gd name="T5" fmla="*/ 2 h 36"/>
                <a:gd name="T6" fmla="*/ 0 w 18"/>
                <a:gd name="T7" fmla="*/ 3 h 36"/>
                <a:gd name="T8" fmla="*/ 1 w 18"/>
                <a:gd name="T9" fmla="*/ 4 h 36"/>
                <a:gd name="T10" fmla="*/ 1 w 18"/>
                <a:gd name="T11" fmla="*/ 5 h 36"/>
                <a:gd name="T12" fmla="*/ 1 w 18"/>
                <a:gd name="T13" fmla="*/ 6 h 36"/>
                <a:gd name="T14" fmla="*/ 1 w 18"/>
                <a:gd name="T15" fmla="*/ 6 h 36"/>
                <a:gd name="T16" fmla="*/ 1 w 18"/>
                <a:gd name="T17" fmla="*/ 7 h 36"/>
                <a:gd name="T18" fmla="*/ 1 w 18"/>
                <a:gd name="T19" fmla="*/ 7 h 36"/>
                <a:gd name="T20" fmla="*/ 2 w 18"/>
                <a:gd name="T21" fmla="*/ 8 h 36"/>
                <a:gd name="T22" fmla="*/ 2 w 18"/>
                <a:gd name="T23" fmla="*/ 8 h 36"/>
                <a:gd name="T24" fmla="*/ 3 w 18"/>
                <a:gd name="T25" fmla="*/ 8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36">
                  <a:moveTo>
                    <a:pt x="2" y="0"/>
                  </a:moveTo>
                  <a:lnTo>
                    <a:pt x="1" y="4"/>
                  </a:lnTo>
                  <a:lnTo>
                    <a:pt x="0" y="8"/>
                  </a:lnTo>
                  <a:lnTo>
                    <a:pt x="0" y="13"/>
                  </a:lnTo>
                  <a:lnTo>
                    <a:pt x="1" y="18"/>
                  </a:lnTo>
                  <a:lnTo>
                    <a:pt x="1" y="21"/>
                  </a:lnTo>
                  <a:lnTo>
                    <a:pt x="2" y="25"/>
                  </a:lnTo>
                  <a:lnTo>
                    <a:pt x="4" y="28"/>
                  </a:lnTo>
                  <a:lnTo>
                    <a:pt x="6" y="30"/>
                  </a:lnTo>
                  <a:lnTo>
                    <a:pt x="8" y="33"/>
                  </a:lnTo>
                  <a:lnTo>
                    <a:pt x="12" y="34"/>
                  </a:lnTo>
                  <a:lnTo>
                    <a:pt x="15" y="35"/>
                  </a:lnTo>
                  <a:lnTo>
                    <a:pt x="18"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43" name="Line 212"/>
            <p:cNvSpPr>
              <a:spLocks noChangeShapeType="1"/>
            </p:cNvSpPr>
            <p:nvPr/>
          </p:nvSpPr>
          <p:spPr bwMode="auto">
            <a:xfrm flipV="1">
              <a:off x="2933" y="2647"/>
              <a:ext cx="9"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3544" name="Freeform 213"/>
            <p:cNvSpPr>
              <a:spLocks/>
            </p:cNvSpPr>
            <p:nvPr/>
          </p:nvSpPr>
          <p:spPr bwMode="auto">
            <a:xfrm>
              <a:off x="2942" y="2625"/>
              <a:ext cx="23" cy="22"/>
            </a:xfrm>
            <a:custGeom>
              <a:avLst/>
              <a:gdLst>
                <a:gd name="T0" fmla="*/ 10 w 35"/>
                <a:gd name="T1" fmla="*/ 0 h 36"/>
                <a:gd name="T2" fmla="*/ 9 w 35"/>
                <a:gd name="T3" fmla="*/ 0 h 36"/>
                <a:gd name="T4" fmla="*/ 8 w 35"/>
                <a:gd name="T5" fmla="*/ 1 h 36"/>
                <a:gd name="T6" fmla="*/ 7 w 35"/>
                <a:gd name="T7" fmla="*/ 1 h 36"/>
                <a:gd name="T8" fmla="*/ 6 w 35"/>
                <a:gd name="T9" fmla="*/ 1 h 36"/>
                <a:gd name="T10" fmla="*/ 5 w 35"/>
                <a:gd name="T11" fmla="*/ 2 h 36"/>
                <a:gd name="T12" fmla="*/ 4 w 35"/>
                <a:gd name="T13" fmla="*/ 2 h 36"/>
                <a:gd name="T14" fmla="*/ 3 w 35"/>
                <a:gd name="T15" fmla="*/ 4 h 36"/>
                <a:gd name="T16" fmla="*/ 2 w 35"/>
                <a:gd name="T17" fmla="*/ 4 h 36"/>
                <a:gd name="T18" fmla="*/ 1 w 35"/>
                <a:gd name="T19" fmla="*/ 6 h 36"/>
                <a:gd name="T20" fmla="*/ 1 w 35"/>
                <a:gd name="T21" fmla="*/ 6 h 36"/>
                <a:gd name="T22" fmla="*/ 1 w 35"/>
                <a:gd name="T23" fmla="*/ 7 h 36"/>
                <a:gd name="T24" fmla="*/ 0 w 35"/>
                <a:gd name="T25" fmla="*/ 8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6">
                  <a:moveTo>
                    <a:pt x="35" y="0"/>
                  </a:moveTo>
                  <a:lnTo>
                    <a:pt x="32" y="0"/>
                  </a:lnTo>
                  <a:lnTo>
                    <a:pt x="28" y="1"/>
                  </a:lnTo>
                  <a:lnTo>
                    <a:pt x="24" y="3"/>
                  </a:lnTo>
                  <a:lnTo>
                    <a:pt x="21" y="6"/>
                  </a:lnTo>
                  <a:lnTo>
                    <a:pt x="17" y="8"/>
                  </a:lnTo>
                  <a:lnTo>
                    <a:pt x="14" y="11"/>
                  </a:lnTo>
                  <a:lnTo>
                    <a:pt x="11" y="14"/>
                  </a:lnTo>
                  <a:lnTo>
                    <a:pt x="8" y="18"/>
                  </a:lnTo>
                  <a:lnTo>
                    <a:pt x="5" y="23"/>
                  </a:lnTo>
                  <a:lnTo>
                    <a:pt x="3" y="27"/>
                  </a:lnTo>
                  <a:lnTo>
                    <a:pt x="1" y="32"/>
                  </a:lnTo>
                  <a:lnTo>
                    <a:pt x="0"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3545" name="Line 214"/>
            <p:cNvSpPr>
              <a:spLocks noChangeShapeType="1"/>
            </p:cNvSpPr>
            <p:nvPr/>
          </p:nvSpPr>
          <p:spPr bwMode="auto">
            <a:xfrm>
              <a:off x="2965" y="262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1034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310287"/>
                                        </p:tgtEl>
                                        <p:attrNameLst>
                                          <p:attrName>style.visibility</p:attrName>
                                        </p:attrNameLst>
                                      </p:cBhvr>
                                      <p:to>
                                        <p:strVal val="visible"/>
                                      </p:to>
                                    </p:set>
                                    <p:animEffect transition="in" filter="wipe(left)">
                                      <p:cBhvr>
                                        <p:cTn id="11" dur="500"/>
                                        <p:tgtEl>
                                          <p:spTgt spid="31028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310434"/>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4" presetClass="entr" presetSubtype="32" fill="hold" grpId="0" nodeType="clickEffect">
                                  <p:stCondLst>
                                    <p:cond delay="0"/>
                                  </p:stCondLst>
                                  <p:childTnLst>
                                    <p:set>
                                      <p:cBhvr>
                                        <p:cTn id="19" dur="1" fill="hold">
                                          <p:stCondLst>
                                            <p:cond delay="0"/>
                                          </p:stCondLst>
                                        </p:cTn>
                                        <p:tgtEl>
                                          <p:spTgt spid="310288">
                                            <p:txEl>
                                              <p:pRg st="0" end="0"/>
                                            </p:txEl>
                                          </p:spTgt>
                                        </p:tgtEl>
                                        <p:attrNameLst>
                                          <p:attrName>style.visibility</p:attrName>
                                        </p:attrNameLst>
                                      </p:cBhvr>
                                      <p:to>
                                        <p:strVal val="visible"/>
                                      </p:to>
                                    </p:set>
                                    <p:animEffect transition="in" filter="box(out)">
                                      <p:cBhvr>
                                        <p:cTn id="20" dur="500"/>
                                        <p:tgtEl>
                                          <p:spTgt spid="310288">
                                            <p:txEl>
                                              <p:pRg st="0" end="0"/>
                                            </p:txEl>
                                          </p:spTgt>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4" presetClass="entr" presetSubtype="32" fill="hold" grpId="0" nodeType="clickEffect">
                                  <p:stCondLst>
                                    <p:cond delay="0"/>
                                  </p:stCondLst>
                                  <p:childTnLst>
                                    <p:set>
                                      <p:cBhvr>
                                        <p:cTn id="24" dur="1" fill="hold">
                                          <p:stCondLst>
                                            <p:cond delay="0"/>
                                          </p:stCondLst>
                                        </p:cTn>
                                        <p:tgtEl>
                                          <p:spTgt spid="310288">
                                            <p:txEl>
                                              <p:pRg st="1" end="1"/>
                                            </p:txEl>
                                          </p:spTgt>
                                        </p:tgtEl>
                                        <p:attrNameLst>
                                          <p:attrName>style.visibility</p:attrName>
                                        </p:attrNameLst>
                                      </p:cBhvr>
                                      <p:to>
                                        <p:strVal val="visible"/>
                                      </p:to>
                                    </p:set>
                                    <p:animEffect transition="in" filter="box(out)">
                                      <p:cBhvr>
                                        <p:cTn id="25" dur="500"/>
                                        <p:tgtEl>
                                          <p:spTgt spid="310288">
                                            <p:txEl>
                                              <p:pRg st="1" end="1"/>
                                            </p:txEl>
                                          </p:spTgt>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4" presetClass="entr" presetSubtype="32" fill="hold" grpId="0" nodeType="clickEffect">
                                  <p:stCondLst>
                                    <p:cond delay="0"/>
                                  </p:stCondLst>
                                  <p:childTnLst>
                                    <p:set>
                                      <p:cBhvr>
                                        <p:cTn id="29" dur="1" fill="hold">
                                          <p:stCondLst>
                                            <p:cond delay="0"/>
                                          </p:stCondLst>
                                        </p:cTn>
                                        <p:tgtEl>
                                          <p:spTgt spid="310288">
                                            <p:txEl>
                                              <p:pRg st="2" end="2"/>
                                            </p:txEl>
                                          </p:spTgt>
                                        </p:tgtEl>
                                        <p:attrNameLst>
                                          <p:attrName>style.visibility</p:attrName>
                                        </p:attrNameLst>
                                      </p:cBhvr>
                                      <p:to>
                                        <p:strVal val="visible"/>
                                      </p:to>
                                    </p:set>
                                    <p:animEffect transition="in" filter="box(out)">
                                      <p:cBhvr>
                                        <p:cTn id="30" dur="500"/>
                                        <p:tgtEl>
                                          <p:spTgt spid="31028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287" grpId="0"/>
      <p:bldP spid="310288" grpId="0" build="p"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74" name="AutoShape 30"/>
          <p:cNvSpPr>
            <a:spLocks noChangeArrowheads="1"/>
          </p:cNvSpPr>
          <p:nvPr/>
        </p:nvSpPr>
        <p:spPr bwMode="auto">
          <a:xfrm>
            <a:off x="250825" y="1341438"/>
            <a:ext cx="1954213" cy="1143000"/>
          </a:xfrm>
          <a:prstGeom prst="cloudCallout">
            <a:avLst>
              <a:gd name="adj1" fmla="val 96060"/>
              <a:gd name="adj2" fmla="val -93889"/>
            </a:avLst>
          </a:prstGeom>
          <a:noFill/>
          <a:ln w="38100">
            <a:solidFill>
              <a:srgbClr val="3399FF"/>
            </a:solidFill>
            <a:round/>
            <a:headEnd/>
            <a:tailEnd/>
          </a:ln>
          <a:effectLst/>
          <a:extLst>
            <a:ext uri="{909E8E84-426E-40DD-AFC4-6F175D3DCCD1}">
              <a14:hiddenFill xmlns:a14="http://schemas.microsoft.com/office/drawing/2010/main">
                <a:solidFill>
                  <a:srgbClr val="FF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积聚性</a:t>
            </a:r>
          </a:p>
        </p:txBody>
      </p:sp>
      <p:sp>
        <p:nvSpPr>
          <p:cNvPr id="313375" name="AutoShape 31"/>
          <p:cNvSpPr>
            <a:spLocks noChangeArrowheads="1"/>
          </p:cNvSpPr>
          <p:nvPr/>
        </p:nvSpPr>
        <p:spPr bwMode="auto">
          <a:xfrm>
            <a:off x="6804025" y="1196975"/>
            <a:ext cx="1966913" cy="1311275"/>
          </a:xfrm>
          <a:prstGeom prst="cloudCallout">
            <a:avLst>
              <a:gd name="adj1" fmla="val -94148"/>
              <a:gd name="adj2" fmla="val -77241"/>
            </a:avLst>
          </a:prstGeom>
          <a:noFill/>
          <a:ln w="38100">
            <a:solidFill>
              <a:srgbClr val="3399FF"/>
            </a:solidFill>
            <a:round/>
            <a:headEnd/>
            <a:tailEnd/>
          </a:ln>
          <a:effectLst/>
          <a:extLst>
            <a:ext uri="{909E8E84-426E-40DD-AFC4-6F175D3DCCD1}">
              <a14:hiddenFill xmlns:a14="http://schemas.microsoft.com/office/drawing/2010/main">
                <a:solidFill>
                  <a:srgbClr val="FF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积聚性</a:t>
            </a:r>
          </a:p>
        </p:txBody>
      </p:sp>
      <p:sp>
        <p:nvSpPr>
          <p:cNvPr id="313376" name="AutoShape 32"/>
          <p:cNvSpPr>
            <a:spLocks noChangeArrowheads="1"/>
          </p:cNvSpPr>
          <p:nvPr/>
        </p:nvSpPr>
        <p:spPr bwMode="auto">
          <a:xfrm>
            <a:off x="250825" y="3276600"/>
            <a:ext cx="2160588" cy="609600"/>
          </a:xfrm>
          <a:prstGeom prst="wedgeEllipseCallout">
            <a:avLst>
              <a:gd name="adj1" fmla="val 66384"/>
              <a:gd name="adj2" fmla="val -67968"/>
            </a:avLst>
          </a:prstGeom>
          <a:solidFill>
            <a:srgbClr val="FFFFFF"/>
          </a:solidFill>
          <a:ln w="38100">
            <a:solidFill>
              <a:srgbClr val="FF993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实形性</a:t>
            </a:r>
          </a:p>
        </p:txBody>
      </p:sp>
      <p:sp>
        <p:nvSpPr>
          <p:cNvPr id="313377" name="AutoShape 33"/>
          <p:cNvSpPr>
            <a:spLocks noChangeArrowheads="1"/>
          </p:cNvSpPr>
          <p:nvPr/>
        </p:nvSpPr>
        <p:spPr bwMode="auto">
          <a:xfrm>
            <a:off x="6781800" y="3352800"/>
            <a:ext cx="1893888" cy="652463"/>
          </a:xfrm>
          <a:prstGeom prst="wedgeEllipseCallout">
            <a:avLst>
              <a:gd name="adj1" fmla="val -71963"/>
              <a:gd name="adj2" fmla="val -116912"/>
            </a:avLst>
          </a:prstGeom>
          <a:solidFill>
            <a:srgbClr val="FFFFFF"/>
          </a:solidFill>
          <a:ln w="381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水平面</a:t>
            </a:r>
          </a:p>
        </p:txBody>
      </p:sp>
      <p:sp>
        <p:nvSpPr>
          <p:cNvPr id="313378" name="Text Box 34" descr="30%"/>
          <p:cNvSpPr txBox="1">
            <a:spLocks noChangeArrowheads="1"/>
          </p:cNvSpPr>
          <p:nvPr/>
        </p:nvSpPr>
        <p:spPr bwMode="auto">
          <a:xfrm>
            <a:off x="457200" y="4008438"/>
            <a:ext cx="6130925" cy="701675"/>
          </a:xfrm>
          <a:prstGeom prst="rect">
            <a:avLst/>
          </a:prstGeom>
          <a:noFill/>
          <a:ln>
            <a:noFill/>
          </a:ln>
          <a:effectLst/>
          <a:extLst>
            <a:ext uri="{909E8E84-426E-40DD-AFC4-6F175D3DCCD1}">
              <a14:hiddenFill xmlns:a14="http://schemas.microsoft.com/office/drawing/2010/main">
                <a:pattFill prst="pct30">
                  <a:fgClr>
                    <a:schemeClr val="bg1"/>
                  </a:fgClr>
                  <a:bgClr>
                    <a:srgbClr val="FFCCFF"/>
                  </a:bgClr>
                </a:patt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ea typeface="黑体" pitchFamily="2" charset="-122"/>
              </a:rPr>
              <a:t>投影特性：</a:t>
            </a:r>
          </a:p>
        </p:txBody>
      </p:sp>
      <p:sp>
        <p:nvSpPr>
          <p:cNvPr id="313379" name="Text Box 35"/>
          <p:cNvSpPr txBox="1">
            <a:spLocks noChangeArrowheads="1"/>
          </p:cNvSpPr>
          <p:nvPr/>
        </p:nvSpPr>
        <p:spPr bwMode="auto">
          <a:xfrm>
            <a:off x="539750" y="4797425"/>
            <a:ext cx="860425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003399"/>
                </a:solidFill>
              </a:rPr>
              <a:t>在它所平行的投影面上的投影反映实形。</a:t>
            </a:r>
          </a:p>
        </p:txBody>
      </p:sp>
      <p:sp>
        <p:nvSpPr>
          <p:cNvPr id="313380" name="Text Box 36"/>
          <p:cNvSpPr txBox="1">
            <a:spLocks noChangeArrowheads="1"/>
          </p:cNvSpPr>
          <p:nvPr/>
        </p:nvSpPr>
        <p:spPr bwMode="auto">
          <a:xfrm>
            <a:off x="0" y="5445125"/>
            <a:ext cx="8820150" cy="1190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rgbClr val="003399"/>
                </a:solidFill>
              </a:rPr>
              <a:t>     </a:t>
            </a:r>
            <a:r>
              <a:rPr lang="zh-CN" altLang="en-US" sz="3600" b="1">
                <a:solidFill>
                  <a:srgbClr val="003399"/>
                </a:solidFill>
              </a:rPr>
              <a:t>另两个投影面上的投影分别积聚成与相应的投影轴平行的直线。</a:t>
            </a:r>
          </a:p>
        </p:txBody>
      </p:sp>
      <p:grpSp>
        <p:nvGrpSpPr>
          <p:cNvPr id="313381" name="Group 37"/>
          <p:cNvGrpSpPr>
            <a:grpSpLocks/>
          </p:cNvGrpSpPr>
          <p:nvPr/>
        </p:nvGrpSpPr>
        <p:grpSpPr bwMode="auto">
          <a:xfrm>
            <a:off x="2051050" y="333375"/>
            <a:ext cx="4616450" cy="3848100"/>
            <a:chOff x="1968" y="2482"/>
            <a:chExt cx="445" cy="371"/>
          </a:xfrm>
        </p:grpSpPr>
        <p:sp>
          <p:nvSpPr>
            <p:cNvPr id="64522" name="Line 38"/>
            <p:cNvSpPr>
              <a:spLocks noChangeShapeType="1"/>
            </p:cNvSpPr>
            <p:nvPr/>
          </p:nvSpPr>
          <p:spPr bwMode="auto">
            <a:xfrm>
              <a:off x="1968" y="2680"/>
              <a:ext cx="4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23" name="Line 39"/>
            <p:cNvSpPr>
              <a:spLocks noChangeShapeType="1"/>
            </p:cNvSpPr>
            <p:nvPr/>
          </p:nvSpPr>
          <p:spPr bwMode="auto">
            <a:xfrm>
              <a:off x="2243" y="2482"/>
              <a:ext cx="0" cy="3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24" name="Line 40"/>
            <p:cNvSpPr>
              <a:spLocks noChangeShapeType="1"/>
            </p:cNvSpPr>
            <p:nvPr/>
          </p:nvSpPr>
          <p:spPr bwMode="auto">
            <a:xfrm>
              <a:off x="2243" y="2680"/>
              <a:ext cx="169" cy="1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25" name="Freeform 41"/>
            <p:cNvSpPr>
              <a:spLocks/>
            </p:cNvSpPr>
            <p:nvPr/>
          </p:nvSpPr>
          <p:spPr bwMode="auto">
            <a:xfrm>
              <a:off x="2085" y="2500"/>
              <a:ext cx="12" cy="18"/>
            </a:xfrm>
            <a:custGeom>
              <a:avLst/>
              <a:gdLst>
                <a:gd name="T0" fmla="*/ 0 w 80"/>
                <a:gd name="T1" fmla="*/ 0 h 127"/>
                <a:gd name="T2" fmla="*/ 0 w 80"/>
                <a:gd name="T3" fmla="*/ 0 h 127"/>
                <a:gd name="T4" fmla="*/ 0 w 80"/>
                <a:gd name="T5" fmla="*/ 0 h 127"/>
                <a:gd name="T6" fmla="*/ 0 w 80"/>
                <a:gd name="T7" fmla="*/ 0 h 127"/>
                <a:gd name="T8" fmla="*/ 0 w 80"/>
                <a:gd name="T9" fmla="*/ 0 h 127"/>
                <a:gd name="T10" fmla="*/ 0 w 80"/>
                <a:gd name="T11" fmla="*/ 0 h 127"/>
                <a:gd name="T12" fmla="*/ 0 w 80"/>
                <a:gd name="T13" fmla="*/ 0 h 127"/>
                <a:gd name="T14" fmla="*/ 0 w 80"/>
                <a:gd name="T15" fmla="*/ 0 h 127"/>
                <a:gd name="T16" fmla="*/ 0 w 80"/>
                <a:gd name="T17" fmla="*/ 0 h 127"/>
                <a:gd name="T18" fmla="*/ 0 w 80"/>
                <a:gd name="T19" fmla="*/ 0 h 127"/>
                <a:gd name="T20" fmla="*/ 0 w 80"/>
                <a:gd name="T21" fmla="*/ 0 h 127"/>
                <a:gd name="T22" fmla="*/ 0 w 80"/>
                <a:gd name="T23" fmla="*/ 0 h 127"/>
                <a:gd name="T24" fmla="*/ 0 w 80"/>
                <a:gd name="T25" fmla="*/ 0 h 127"/>
                <a:gd name="T26" fmla="*/ 0 w 80"/>
                <a:gd name="T27" fmla="*/ 0 h 127"/>
                <a:gd name="T28" fmla="*/ 0 w 80"/>
                <a:gd name="T29" fmla="*/ 0 h 127"/>
                <a:gd name="T30" fmla="*/ 0 w 80"/>
                <a:gd name="T31" fmla="*/ 0 h 127"/>
                <a:gd name="T32" fmla="*/ 0 w 80"/>
                <a:gd name="T33" fmla="*/ 0 h 127"/>
                <a:gd name="T34" fmla="*/ 0 w 80"/>
                <a:gd name="T35" fmla="*/ 0 h 127"/>
                <a:gd name="T36" fmla="*/ 0 w 80"/>
                <a:gd name="T37" fmla="*/ 0 h 127"/>
                <a:gd name="T38" fmla="*/ 0 w 80"/>
                <a:gd name="T39" fmla="*/ 0 h 127"/>
                <a:gd name="T40" fmla="*/ 0 w 80"/>
                <a:gd name="T41" fmla="*/ 0 h 127"/>
                <a:gd name="T42" fmla="*/ 0 w 80"/>
                <a:gd name="T43" fmla="*/ 0 h 127"/>
                <a:gd name="T44" fmla="*/ 0 w 80"/>
                <a:gd name="T45" fmla="*/ 0 h 127"/>
                <a:gd name="T46" fmla="*/ 0 w 80"/>
                <a:gd name="T47" fmla="*/ 0 h 127"/>
                <a:gd name="T48" fmla="*/ 0 w 80"/>
                <a:gd name="T49" fmla="*/ 0 h 127"/>
                <a:gd name="T50" fmla="*/ 0 w 80"/>
                <a:gd name="T51" fmla="*/ 0 h 127"/>
                <a:gd name="T52" fmla="*/ 0 w 80"/>
                <a:gd name="T53" fmla="*/ 0 h 127"/>
                <a:gd name="T54" fmla="*/ 0 w 80"/>
                <a:gd name="T55" fmla="*/ 0 h 127"/>
                <a:gd name="T56" fmla="*/ 0 w 80"/>
                <a:gd name="T57" fmla="*/ 0 h 127"/>
                <a:gd name="T58" fmla="*/ 0 w 80"/>
                <a:gd name="T59" fmla="*/ 0 h 127"/>
                <a:gd name="T60" fmla="*/ 0 w 80"/>
                <a:gd name="T61" fmla="*/ 0 h 127"/>
                <a:gd name="T62" fmla="*/ 0 w 80"/>
                <a:gd name="T63" fmla="*/ 0 h 127"/>
                <a:gd name="T64" fmla="*/ 0 w 80"/>
                <a:gd name="T65" fmla="*/ 0 h 127"/>
                <a:gd name="T66" fmla="*/ 0 w 80"/>
                <a:gd name="T67" fmla="*/ 0 h 127"/>
                <a:gd name="T68" fmla="*/ 0 w 80"/>
                <a:gd name="T69" fmla="*/ 0 h 127"/>
                <a:gd name="T70" fmla="*/ 0 w 80"/>
                <a:gd name="T71" fmla="*/ 0 h 127"/>
                <a:gd name="T72" fmla="*/ 0 w 80"/>
                <a:gd name="T73" fmla="*/ 0 h 12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0" h="127">
                  <a:moveTo>
                    <a:pt x="80" y="17"/>
                  </a:moveTo>
                  <a:lnTo>
                    <a:pt x="80" y="14"/>
                  </a:lnTo>
                  <a:lnTo>
                    <a:pt x="80" y="12"/>
                  </a:lnTo>
                  <a:lnTo>
                    <a:pt x="80" y="9"/>
                  </a:lnTo>
                  <a:lnTo>
                    <a:pt x="79" y="7"/>
                  </a:lnTo>
                  <a:lnTo>
                    <a:pt x="78" y="3"/>
                  </a:lnTo>
                  <a:lnTo>
                    <a:pt x="77" y="2"/>
                  </a:lnTo>
                  <a:lnTo>
                    <a:pt x="77" y="1"/>
                  </a:lnTo>
                  <a:lnTo>
                    <a:pt x="76" y="1"/>
                  </a:lnTo>
                  <a:lnTo>
                    <a:pt x="75" y="0"/>
                  </a:lnTo>
                  <a:lnTo>
                    <a:pt x="73" y="0"/>
                  </a:lnTo>
                  <a:lnTo>
                    <a:pt x="72" y="0"/>
                  </a:lnTo>
                  <a:lnTo>
                    <a:pt x="67" y="0"/>
                  </a:lnTo>
                  <a:lnTo>
                    <a:pt x="61" y="0"/>
                  </a:lnTo>
                  <a:lnTo>
                    <a:pt x="56" y="0"/>
                  </a:lnTo>
                  <a:lnTo>
                    <a:pt x="51" y="0"/>
                  </a:lnTo>
                  <a:lnTo>
                    <a:pt x="48" y="1"/>
                  </a:lnTo>
                  <a:lnTo>
                    <a:pt x="45" y="1"/>
                  </a:lnTo>
                  <a:lnTo>
                    <a:pt x="43" y="2"/>
                  </a:lnTo>
                  <a:lnTo>
                    <a:pt x="41" y="3"/>
                  </a:lnTo>
                  <a:lnTo>
                    <a:pt x="39" y="4"/>
                  </a:lnTo>
                  <a:lnTo>
                    <a:pt x="37" y="5"/>
                  </a:lnTo>
                  <a:lnTo>
                    <a:pt x="32" y="10"/>
                  </a:lnTo>
                  <a:lnTo>
                    <a:pt x="28" y="13"/>
                  </a:lnTo>
                  <a:lnTo>
                    <a:pt x="27" y="15"/>
                  </a:lnTo>
                  <a:lnTo>
                    <a:pt x="25" y="17"/>
                  </a:lnTo>
                  <a:lnTo>
                    <a:pt x="20" y="27"/>
                  </a:lnTo>
                  <a:lnTo>
                    <a:pt x="19" y="29"/>
                  </a:lnTo>
                  <a:lnTo>
                    <a:pt x="18" y="31"/>
                  </a:lnTo>
                  <a:lnTo>
                    <a:pt x="16" y="36"/>
                  </a:lnTo>
                  <a:lnTo>
                    <a:pt x="13" y="46"/>
                  </a:lnTo>
                  <a:lnTo>
                    <a:pt x="8" y="66"/>
                  </a:lnTo>
                  <a:lnTo>
                    <a:pt x="5" y="77"/>
                  </a:lnTo>
                  <a:lnTo>
                    <a:pt x="3" y="87"/>
                  </a:lnTo>
                  <a:lnTo>
                    <a:pt x="2" y="92"/>
                  </a:lnTo>
                  <a:lnTo>
                    <a:pt x="0" y="97"/>
                  </a:lnTo>
                  <a:lnTo>
                    <a:pt x="0" y="100"/>
                  </a:lnTo>
                  <a:lnTo>
                    <a:pt x="0" y="102"/>
                  </a:lnTo>
                  <a:lnTo>
                    <a:pt x="0" y="106"/>
                  </a:lnTo>
                  <a:lnTo>
                    <a:pt x="0" y="108"/>
                  </a:lnTo>
                  <a:lnTo>
                    <a:pt x="2" y="111"/>
                  </a:lnTo>
                  <a:lnTo>
                    <a:pt x="2" y="113"/>
                  </a:lnTo>
                  <a:lnTo>
                    <a:pt x="3" y="115"/>
                  </a:lnTo>
                  <a:lnTo>
                    <a:pt x="4" y="117"/>
                  </a:lnTo>
                  <a:lnTo>
                    <a:pt x="6" y="120"/>
                  </a:lnTo>
                  <a:lnTo>
                    <a:pt x="7" y="122"/>
                  </a:lnTo>
                  <a:lnTo>
                    <a:pt x="9" y="124"/>
                  </a:lnTo>
                  <a:lnTo>
                    <a:pt x="11" y="125"/>
                  </a:lnTo>
                  <a:lnTo>
                    <a:pt x="14" y="126"/>
                  </a:lnTo>
                  <a:lnTo>
                    <a:pt x="16" y="126"/>
                  </a:lnTo>
                  <a:lnTo>
                    <a:pt x="20" y="127"/>
                  </a:lnTo>
                  <a:lnTo>
                    <a:pt x="22" y="127"/>
                  </a:lnTo>
                  <a:lnTo>
                    <a:pt x="27" y="126"/>
                  </a:lnTo>
                  <a:lnTo>
                    <a:pt x="32" y="127"/>
                  </a:lnTo>
                  <a:lnTo>
                    <a:pt x="35" y="127"/>
                  </a:lnTo>
                  <a:lnTo>
                    <a:pt x="38" y="126"/>
                  </a:lnTo>
                  <a:lnTo>
                    <a:pt x="40" y="126"/>
                  </a:lnTo>
                  <a:lnTo>
                    <a:pt x="42" y="124"/>
                  </a:lnTo>
                  <a:lnTo>
                    <a:pt x="44" y="123"/>
                  </a:lnTo>
                  <a:lnTo>
                    <a:pt x="46" y="120"/>
                  </a:lnTo>
                  <a:lnTo>
                    <a:pt x="48" y="119"/>
                  </a:lnTo>
                  <a:lnTo>
                    <a:pt x="51" y="117"/>
                  </a:lnTo>
                  <a:lnTo>
                    <a:pt x="52" y="115"/>
                  </a:lnTo>
                  <a:lnTo>
                    <a:pt x="54" y="113"/>
                  </a:lnTo>
                  <a:lnTo>
                    <a:pt x="55" y="111"/>
                  </a:lnTo>
                  <a:lnTo>
                    <a:pt x="56" y="108"/>
                  </a:lnTo>
                  <a:lnTo>
                    <a:pt x="58" y="103"/>
                  </a:lnTo>
                  <a:lnTo>
                    <a:pt x="59" y="98"/>
                  </a:lnTo>
                  <a:lnTo>
                    <a:pt x="61" y="87"/>
                  </a:lnTo>
                  <a:lnTo>
                    <a:pt x="64" y="78"/>
                  </a:lnTo>
                  <a:lnTo>
                    <a:pt x="70" y="58"/>
                  </a:lnTo>
                  <a:lnTo>
                    <a:pt x="75" y="37"/>
                  </a:lnTo>
                  <a:lnTo>
                    <a:pt x="78" y="27"/>
                  </a:lnTo>
                  <a:lnTo>
                    <a:pt x="80" y="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26" name="Freeform 42"/>
            <p:cNvSpPr>
              <a:spLocks/>
            </p:cNvSpPr>
            <p:nvPr/>
          </p:nvSpPr>
          <p:spPr bwMode="auto">
            <a:xfrm>
              <a:off x="2094" y="2514"/>
              <a:ext cx="1" cy="4"/>
            </a:xfrm>
            <a:custGeom>
              <a:avLst/>
              <a:gdLst>
                <a:gd name="T0" fmla="*/ 0 w 8"/>
                <a:gd name="T1" fmla="*/ 0 h 26"/>
                <a:gd name="T2" fmla="*/ 0 w 8"/>
                <a:gd name="T3" fmla="*/ 0 h 26"/>
                <a:gd name="T4" fmla="*/ 0 w 8"/>
                <a:gd name="T5" fmla="*/ 0 h 26"/>
                <a:gd name="T6" fmla="*/ 0 w 8"/>
                <a:gd name="T7" fmla="*/ 0 h 26"/>
                <a:gd name="T8" fmla="*/ 0 w 8"/>
                <a:gd name="T9" fmla="*/ 0 h 26"/>
                <a:gd name="T10" fmla="*/ 0 w 8"/>
                <a:gd name="T11" fmla="*/ 0 h 26"/>
                <a:gd name="T12" fmla="*/ 0 w 8"/>
                <a:gd name="T13" fmla="*/ 0 h 26"/>
                <a:gd name="T14" fmla="*/ 0 w 8"/>
                <a:gd name="T15" fmla="*/ 0 h 26"/>
                <a:gd name="T16" fmla="*/ 0 w 8"/>
                <a:gd name="T17" fmla="*/ 0 h 26"/>
                <a:gd name="T18" fmla="*/ 0 w 8"/>
                <a:gd name="T19" fmla="*/ 0 h 26"/>
                <a:gd name="T20" fmla="*/ 0 w 8"/>
                <a:gd name="T21" fmla="*/ 0 h 26"/>
                <a:gd name="T22" fmla="*/ 0 w 8"/>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26">
                  <a:moveTo>
                    <a:pt x="1" y="0"/>
                  </a:moveTo>
                  <a:lnTo>
                    <a:pt x="1" y="3"/>
                  </a:lnTo>
                  <a:lnTo>
                    <a:pt x="0" y="7"/>
                  </a:lnTo>
                  <a:lnTo>
                    <a:pt x="1" y="11"/>
                  </a:lnTo>
                  <a:lnTo>
                    <a:pt x="1" y="12"/>
                  </a:lnTo>
                  <a:lnTo>
                    <a:pt x="1" y="14"/>
                  </a:lnTo>
                  <a:lnTo>
                    <a:pt x="2" y="16"/>
                  </a:lnTo>
                  <a:lnTo>
                    <a:pt x="2" y="17"/>
                  </a:lnTo>
                  <a:lnTo>
                    <a:pt x="4" y="20"/>
                  </a:lnTo>
                  <a:lnTo>
                    <a:pt x="6" y="24"/>
                  </a:lnTo>
                  <a:lnTo>
                    <a:pt x="7" y="25"/>
                  </a:lnTo>
                  <a:lnTo>
                    <a:pt x="8"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27" name="Line 43"/>
            <p:cNvSpPr>
              <a:spLocks noChangeShapeType="1"/>
            </p:cNvSpPr>
            <p:nvPr/>
          </p:nvSpPr>
          <p:spPr bwMode="auto">
            <a:xfrm flipH="1">
              <a:off x="2105" y="2491"/>
              <a:ext cx="2"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28" name="Freeform 44"/>
            <p:cNvSpPr>
              <a:spLocks/>
            </p:cNvSpPr>
            <p:nvPr/>
          </p:nvSpPr>
          <p:spPr bwMode="auto">
            <a:xfrm>
              <a:off x="2200" y="2492"/>
              <a:ext cx="12" cy="27"/>
            </a:xfrm>
            <a:custGeom>
              <a:avLst/>
              <a:gdLst>
                <a:gd name="T0" fmla="*/ 0 w 86"/>
                <a:gd name="T1" fmla="*/ 0 h 189"/>
                <a:gd name="T2" fmla="*/ 0 w 86"/>
                <a:gd name="T3" fmla="*/ 1 h 189"/>
                <a:gd name="T4" fmla="*/ 0 w 86"/>
                <a:gd name="T5" fmla="*/ 1 h 189"/>
                <a:gd name="T6" fmla="*/ 0 w 86"/>
                <a:gd name="T7" fmla="*/ 1 h 189"/>
                <a:gd name="T8" fmla="*/ 0 w 86"/>
                <a:gd name="T9" fmla="*/ 1 h 189"/>
                <a:gd name="T10" fmla="*/ 0 w 86"/>
                <a:gd name="T11" fmla="*/ 1 h 189"/>
                <a:gd name="T12" fmla="*/ 0 w 86"/>
                <a:gd name="T13" fmla="*/ 1 h 189"/>
                <a:gd name="T14" fmla="*/ 0 w 86"/>
                <a:gd name="T15" fmla="*/ 1 h 189"/>
                <a:gd name="T16" fmla="*/ 0 w 86"/>
                <a:gd name="T17" fmla="*/ 1 h 189"/>
                <a:gd name="T18" fmla="*/ 0 w 86"/>
                <a:gd name="T19" fmla="*/ 1 h 189"/>
                <a:gd name="T20" fmla="*/ 0 w 86"/>
                <a:gd name="T21" fmla="*/ 1 h 189"/>
                <a:gd name="T22" fmla="*/ 0 w 86"/>
                <a:gd name="T23" fmla="*/ 1 h 189"/>
                <a:gd name="T24" fmla="*/ 0 w 86"/>
                <a:gd name="T25" fmla="*/ 0 h 189"/>
                <a:gd name="T26" fmla="*/ 0 w 86"/>
                <a:gd name="T27" fmla="*/ 0 h 189"/>
                <a:gd name="T28" fmla="*/ 0 w 86"/>
                <a:gd name="T29" fmla="*/ 0 h 189"/>
                <a:gd name="T30" fmla="*/ 0 w 86"/>
                <a:gd name="T31" fmla="*/ 0 h 189"/>
                <a:gd name="T32" fmla="*/ 0 w 86"/>
                <a:gd name="T33" fmla="*/ 0 h 189"/>
                <a:gd name="T34" fmla="*/ 0 w 86"/>
                <a:gd name="T35" fmla="*/ 0 h 189"/>
                <a:gd name="T36" fmla="*/ 0 w 86"/>
                <a:gd name="T37" fmla="*/ 0 h 189"/>
                <a:gd name="T38" fmla="*/ 0 w 86"/>
                <a:gd name="T39" fmla="*/ 0 h 189"/>
                <a:gd name="T40" fmla="*/ 0 w 86"/>
                <a:gd name="T41" fmla="*/ 0 h 189"/>
                <a:gd name="T42" fmla="*/ 0 w 86"/>
                <a:gd name="T43" fmla="*/ 0 h 189"/>
                <a:gd name="T44" fmla="*/ 0 w 86"/>
                <a:gd name="T45" fmla="*/ 0 h 189"/>
                <a:gd name="T46" fmla="*/ 0 w 86"/>
                <a:gd name="T47" fmla="*/ 0 h 189"/>
                <a:gd name="T48" fmla="*/ 0 w 86"/>
                <a:gd name="T49" fmla="*/ 0 h 189"/>
                <a:gd name="T50" fmla="*/ 0 w 86"/>
                <a:gd name="T51" fmla="*/ 0 h 189"/>
                <a:gd name="T52" fmla="*/ 0 w 86"/>
                <a:gd name="T53" fmla="*/ 0 h 189"/>
                <a:gd name="T54" fmla="*/ 0 w 86"/>
                <a:gd name="T55" fmla="*/ 0 h 189"/>
                <a:gd name="T56" fmla="*/ 0 w 86"/>
                <a:gd name="T57" fmla="*/ 0 h 189"/>
                <a:gd name="T58" fmla="*/ 0 w 86"/>
                <a:gd name="T59" fmla="*/ 0 h 189"/>
                <a:gd name="T60" fmla="*/ 0 w 86"/>
                <a:gd name="T61" fmla="*/ 0 h 189"/>
                <a:gd name="T62" fmla="*/ 0 w 86"/>
                <a:gd name="T63" fmla="*/ 0 h 189"/>
                <a:gd name="T64" fmla="*/ 0 w 86"/>
                <a:gd name="T65" fmla="*/ 0 h 1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6" h="189">
                  <a:moveTo>
                    <a:pt x="51" y="0"/>
                  </a:moveTo>
                  <a:lnTo>
                    <a:pt x="0" y="189"/>
                  </a:lnTo>
                  <a:lnTo>
                    <a:pt x="33" y="189"/>
                  </a:lnTo>
                  <a:lnTo>
                    <a:pt x="37" y="189"/>
                  </a:lnTo>
                  <a:lnTo>
                    <a:pt x="40" y="188"/>
                  </a:lnTo>
                  <a:lnTo>
                    <a:pt x="43" y="187"/>
                  </a:lnTo>
                  <a:lnTo>
                    <a:pt x="46" y="186"/>
                  </a:lnTo>
                  <a:lnTo>
                    <a:pt x="48" y="184"/>
                  </a:lnTo>
                  <a:lnTo>
                    <a:pt x="51" y="182"/>
                  </a:lnTo>
                  <a:lnTo>
                    <a:pt x="55" y="178"/>
                  </a:lnTo>
                  <a:lnTo>
                    <a:pt x="58" y="175"/>
                  </a:lnTo>
                  <a:lnTo>
                    <a:pt x="60" y="172"/>
                  </a:lnTo>
                  <a:lnTo>
                    <a:pt x="62" y="169"/>
                  </a:lnTo>
                  <a:lnTo>
                    <a:pt x="64" y="165"/>
                  </a:lnTo>
                  <a:lnTo>
                    <a:pt x="66" y="160"/>
                  </a:lnTo>
                  <a:lnTo>
                    <a:pt x="67" y="157"/>
                  </a:lnTo>
                  <a:lnTo>
                    <a:pt x="70" y="153"/>
                  </a:lnTo>
                  <a:lnTo>
                    <a:pt x="83" y="100"/>
                  </a:lnTo>
                  <a:lnTo>
                    <a:pt x="84" y="95"/>
                  </a:lnTo>
                  <a:lnTo>
                    <a:pt x="84" y="92"/>
                  </a:lnTo>
                  <a:lnTo>
                    <a:pt x="86" y="88"/>
                  </a:lnTo>
                  <a:lnTo>
                    <a:pt x="84" y="84"/>
                  </a:lnTo>
                  <a:lnTo>
                    <a:pt x="84" y="81"/>
                  </a:lnTo>
                  <a:lnTo>
                    <a:pt x="83" y="77"/>
                  </a:lnTo>
                  <a:lnTo>
                    <a:pt x="82" y="74"/>
                  </a:lnTo>
                  <a:lnTo>
                    <a:pt x="81" y="71"/>
                  </a:lnTo>
                  <a:lnTo>
                    <a:pt x="79" y="69"/>
                  </a:lnTo>
                  <a:lnTo>
                    <a:pt x="77" y="67"/>
                  </a:lnTo>
                  <a:lnTo>
                    <a:pt x="75" y="66"/>
                  </a:lnTo>
                  <a:lnTo>
                    <a:pt x="73" y="65"/>
                  </a:lnTo>
                  <a:lnTo>
                    <a:pt x="71" y="63"/>
                  </a:lnTo>
                  <a:lnTo>
                    <a:pt x="67" y="63"/>
                  </a:lnTo>
                  <a:lnTo>
                    <a:pt x="34"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29" name="Line 45"/>
            <p:cNvSpPr>
              <a:spLocks noChangeShapeType="1"/>
            </p:cNvSpPr>
            <p:nvPr/>
          </p:nvSpPr>
          <p:spPr bwMode="auto">
            <a:xfrm flipH="1">
              <a:off x="2216" y="2492"/>
              <a:ext cx="2"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30" name="Line 46"/>
            <p:cNvSpPr>
              <a:spLocks noChangeShapeType="1"/>
            </p:cNvSpPr>
            <p:nvPr/>
          </p:nvSpPr>
          <p:spPr bwMode="auto">
            <a:xfrm flipH="1">
              <a:off x="1989" y="2523"/>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31" name="Freeform 47"/>
            <p:cNvSpPr>
              <a:spLocks/>
            </p:cNvSpPr>
            <p:nvPr/>
          </p:nvSpPr>
          <p:spPr bwMode="auto">
            <a:xfrm>
              <a:off x="1986" y="2517"/>
              <a:ext cx="3" cy="6"/>
            </a:xfrm>
            <a:custGeom>
              <a:avLst/>
              <a:gdLst>
                <a:gd name="T0" fmla="*/ 0 w 18"/>
                <a:gd name="T1" fmla="*/ 0 h 37"/>
                <a:gd name="T2" fmla="*/ 0 w 18"/>
                <a:gd name="T3" fmla="*/ 0 h 37"/>
                <a:gd name="T4" fmla="*/ 0 w 18"/>
                <a:gd name="T5" fmla="*/ 0 h 37"/>
                <a:gd name="T6" fmla="*/ 0 w 18"/>
                <a:gd name="T7" fmla="*/ 0 h 37"/>
                <a:gd name="T8" fmla="*/ 0 w 18"/>
                <a:gd name="T9" fmla="*/ 0 h 37"/>
                <a:gd name="T10" fmla="*/ 0 w 18"/>
                <a:gd name="T11" fmla="*/ 0 h 37"/>
                <a:gd name="T12" fmla="*/ 0 w 18"/>
                <a:gd name="T13" fmla="*/ 0 h 37"/>
                <a:gd name="T14" fmla="*/ 0 w 18"/>
                <a:gd name="T15" fmla="*/ 0 h 37"/>
                <a:gd name="T16" fmla="*/ 0 w 18"/>
                <a:gd name="T17" fmla="*/ 0 h 37"/>
                <a:gd name="T18" fmla="*/ 0 w 18"/>
                <a:gd name="T19" fmla="*/ 0 h 37"/>
                <a:gd name="T20" fmla="*/ 0 w 18"/>
                <a:gd name="T21" fmla="*/ 0 h 37"/>
                <a:gd name="T22" fmla="*/ 0 w 18"/>
                <a:gd name="T23" fmla="*/ 0 h 37"/>
                <a:gd name="T24" fmla="*/ 0 w 18"/>
                <a:gd name="T25" fmla="*/ 0 h 37"/>
                <a:gd name="T26" fmla="*/ 0 w 18"/>
                <a:gd name="T27" fmla="*/ 0 h 37"/>
                <a:gd name="T28" fmla="*/ 0 w 18"/>
                <a:gd name="T29" fmla="*/ 0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37">
                  <a:moveTo>
                    <a:pt x="2" y="0"/>
                  </a:moveTo>
                  <a:lnTo>
                    <a:pt x="1" y="4"/>
                  </a:lnTo>
                  <a:lnTo>
                    <a:pt x="0" y="8"/>
                  </a:lnTo>
                  <a:lnTo>
                    <a:pt x="0" y="12"/>
                  </a:lnTo>
                  <a:lnTo>
                    <a:pt x="0" y="15"/>
                  </a:lnTo>
                  <a:lnTo>
                    <a:pt x="1" y="20"/>
                  </a:lnTo>
                  <a:lnTo>
                    <a:pt x="1" y="23"/>
                  </a:lnTo>
                  <a:lnTo>
                    <a:pt x="2" y="26"/>
                  </a:lnTo>
                  <a:lnTo>
                    <a:pt x="5" y="28"/>
                  </a:lnTo>
                  <a:lnTo>
                    <a:pt x="6" y="30"/>
                  </a:lnTo>
                  <a:lnTo>
                    <a:pt x="8" y="33"/>
                  </a:lnTo>
                  <a:lnTo>
                    <a:pt x="10" y="35"/>
                  </a:lnTo>
                  <a:lnTo>
                    <a:pt x="13" y="36"/>
                  </a:lnTo>
                  <a:lnTo>
                    <a:pt x="15" y="36"/>
                  </a:lnTo>
                  <a:lnTo>
                    <a:pt x="18"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32" name="Line 48"/>
            <p:cNvSpPr>
              <a:spLocks noChangeShapeType="1"/>
            </p:cNvSpPr>
            <p:nvPr/>
          </p:nvSpPr>
          <p:spPr bwMode="auto">
            <a:xfrm flipV="1">
              <a:off x="1987" y="2510"/>
              <a:ext cx="2"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33" name="Freeform 49"/>
            <p:cNvSpPr>
              <a:spLocks/>
            </p:cNvSpPr>
            <p:nvPr/>
          </p:nvSpPr>
          <p:spPr bwMode="auto">
            <a:xfrm>
              <a:off x="1989" y="2505"/>
              <a:ext cx="5" cy="5"/>
            </a:xfrm>
            <a:custGeom>
              <a:avLst/>
              <a:gdLst>
                <a:gd name="T0" fmla="*/ 0 w 35"/>
                <a:gd name="T1" fmla="*/ 0 h 37"/>
                <a:gd name="T2" fmla="*/ 0 w 35"/>
                <a:gd name="T3" fmla="*/ 0 h 37"/>
                <a:gd name="T4" fmla="*/ 0 w 35"/>
                <a:gd name="T5" fmla="*/ 0 h 37"/>
                <a:gd name="T6" fmla="*/ 0 w 35"/>
                <a:gd name="T7" fmla="*/ 0 h 37"/>
                <a:gd name="T8" fmla="*/ 0 w 35"/>
                <a:gd name="T9" fmla="*/ 0 h 37"/>
                <a:gd name="T10" fmla="*/ 0 w 35"/>
                <a:gd name="T11" fmla="*/ 0 h 37"/>
                <a:gd name="T12" fmla="*/ 0 w 35"/>
                <a:gd name="T13" fmla="*/ 0 h 37"/>
                <a:gd name="T14" fmla="*/ 0 w 35"/>
                <a:gd name="T15" fmla="*/ 0 h 37"/>
                <a:gd name="T16" fmla="*/ 0 w 35"/>
                <a:gd name="T17" fmla="*/ 0 h 37"/>
                <a:gd name="T18" fmla="*/ 0 w 35"/>
                <a:gd name="T19" fmla="*/ 0 h 37"/>
                <a:gd name="T20" fmla="*/ 0 w 35"/>
                <a:gd name="T21" fmla="*/ 0 h 37"/>
                <a:gd name="T22" fmla="*/ 0 w 35"/>
                <a:gd name="T23" fmla="*/ 0 h 37"/>
                <a:gd name="T24" fmla="*/ 0 w 35"/>
                <a:gd name="T25" fmla="*/ 0 h 37"/>
                <a:gd name="T26" fmla="*/ 0 w 35"/>
                <a:gd name="T27" fmla="*/ 0 h 37"/>
                <a:gd name="T28" fmla="*/ 0 w 35"/>
                <a:gd name="T29" fmla="*/ 0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37">
                  <a:moveTo>
                    <a:pt x="35" y="0"/>
                  </a:moveTo>
                  <a:lnTo>
                    <a:pt x="33" y="0"/>
                  </a:lnTo>
                  <a:lnTo>
                    <a:pt x="30" y="1"/>
                  </a:lnTo>
                  <a:lnTo>
                    <a:pt x="27" y="2"/>
                  </a:lnTo>
                  <a:lnTo>
                    <a:pt x="24" y="4"/>
                  </a:lnTo>
                  <a:lnTo>
                    <a:pt x="21" y="5"/>
                  </a:lnTo>
                  <a:lnTo>
                    <a:pt x="17" y="9"/>
                  </a:lnTo>
                  <a:lnTo>
                    <a:pt x="15" y="11"/>
                  </a:lnTo>
                  <a:lnTo>
                    <a:pt x="12" y="14"/>
                  </a:lnTo>
                  <a:lnTo>
                    <a:pt x="10" y="17"/>
                  </a:lnTo>
                  <a:lnTo>
                    <a:pt x="7" y="21"/>
                  </a:lnTo>
                  <a:lnTo>
                    <a:pt x="5" y="25"/>
                  </a:lnTo>
                  <a:lnTo>
                    <a:pt x="3" y="29"/>
                  </a:lnTo>
                  <a:lnTo>
                    <a:pt x="1" y="33"/>
                  </a:lnTo>
                  <a:lnTo>
                    <a:pt x="0"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34" name="Line 50"/>
            <p:cNvSpPr>
              <a:spLocks noChangeShapeType="1"/>
            </p:cNvSpPr>
            <p:nvPr/>
          </p:nvSpPr>
          <p:spPr bwMode="auto">
            <a:xfrm>
              <a:off x="1994" y="2505"/>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35" name="Line 51"/>
            <p:cNvSpPr>
              <a:spLocks noChangeShapeType="1"/>
            </p:cNvSpPr>
            <p:nvPr/>
          </p:nvSpPr>
          <p:spPr bwMode="auto">
            <a:xfrm flipH="1">
              <a:off x="2001" y="2496"/>
              <a:ext cx="3"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36" name="Freeform 52"/>
            <p:cNvSpPr>
              <a:spLocks/>
            </p:cNvSpPr>
            <p:nvPr/>
          </p:nvSpPr>
          <p:spPr bwMode="auto">
            <a:xfrm>
              <a:off x="2078" y="2849"/>
              <a:ext cx="1" cy="4"/>
            </a:xfrm>
            <a:custGeom>
              <a:avLst/>
              <a:gdLst>
                <a:gd name="T0" fmla="*/ 0 w 8"/>
                <a:gd name="T1" fmla="*/ 0 h 26"/>
                <a:gd name="T2" fmla="*/ 0 w 8"/>
                <a:gd name="T3" fmla="*/ 0 h 26"/>
                <a:gd name="T4" fmla="*/ 0 w 8"/>
                <a:gd name="T5" fmla="*/ 0 h 26"/>
                <a:gd name="T6" fmla="*/ 0 w 8"/>
                <a:gd name="T7" fmla="*/ 0 h 26"/>
                <a:gd name="T8" fmla="*/ 0 w 8"/>
                <a:gd name="T9" fmla="*/ 0 h 26"/>
                <a:gd name="T10" fmla="*/ 0 w 8"/>
                <a:gd name="T11" fmla="*/ 0 h 26"/>
                <a:gd name="T12" fmla="*/ 0 w 8"/>
                <a:gd name="T13" fmla="*/ 0 h 26"/>
                <a:gd name="T14" fmla="*/ 0 w 8"/>
                <a:gd name="T15" fmla="*/ 0 h 26"/>
                <a:gd name="T16" fmla="*/ 0 w 8"/>
                <a:gd name="T17" fmla="*/ 0 h 26"/>
                <a:gd name="T18" fmla="*/ 0 w 8"/>
                <a:gd name="T19" fmla="*/ 0 h 26"/>
                <a:gd name="T20" fmla="*/ 0 w 8"/>
                <a:gd name="T21" fmla="*/ 0 h 26"/>
                <a:gd name="T22" fmla="*/ 0 w 8"/>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26">
                  <a:moveTo>
                    <a:pt x="1" y="0"/>
                  </a:moveTo>
                  <a:lnTo>
                    <a:pt x="0" y="4"/>
                  </a:lnTo>
                  <a:lnTo>
                    <a:pt x="0" y="7"/>
                  </a:lnTo>
                  <a:lnTo>
                    <a:pt x="0" y="10"/>
                  </a:lnTo>
                  <a:lnTo>
                    <a:pt x="0" y="12"/>
                  </a:lnTo>
                  <a:lnTo>
                    <a:pt x="1" y="15"/>
                  </a:lnTo>
                  <a:lnTo>
                    <a:pt x="1" y="16"/>
                  </a:lnTo>
                  <a:lnTo>
                    <a:pt x="3" y="18"/>
                  </a:lnTo>
                  <a:lnTo>
                    <a:pt x="4" y="21"/>
                  </a:lnTo>
                  <a:lnTo>
                    <a:pt x="6" y="23"/>
                  </a:lnTo>
                  <a:lnTo>
                    <a:pt x="7" y="25"/>
                  </a:lnTo>
                  <a:lnTo>
                    <a:pt x="8"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37" name="Freeform 53"/>
            <p:cNvSpPr>
              <a:spLocks/>
            </p:cNvSpPr>
            <p:nvPr/>
          </p:nvSpPr>
          <p:spPr bwMode="auto">
            <a:xfrm>
              <a:off x="2070" y="2835"/>
              <a:ext cx="12" cy="18"/>
            </a:xfrm>
            <a:custGeom>
              <a:avLst/>
              <a:gdLst>
                <a:gd name="T0" fmla="*/ 0 w 81"/>
                <a:gd name="T1" fmla="*/ 0 h 126"/>
                <a:gd name="T2" fmla="*/ 0 w 81"/>
                <a:gd name="T3" fmla="*/ 0 h 126"/>
                <a:gd name="T4" fmla="*/ 0 w 81"/>
                <a:gd name="T5" fmla="*/ 0 h 126"/>
                <a:gd name="T6" fmla="*/ 0 w 81"/>
                <a:gd name="T7" fmla="*/ 0 h 126"/>
                <a:gd name="T8" fmla="*/ 0 w 81"/>
                <a:gd name="T9" fmla="*/ 0 h 126"/>
                <a:gd name="T10" fmla="*/ 0 w 81"/>
                <a:gd name="T11" fmla="*/ 0 h 126"/>
                <a:gd name="T12" fmla="*/ 0 w 81"/>
                <a:gd name="T13" fmla="*/ 0 h 126"/>
                <a:gd name="T14" fmla="*/ 0 w 81"/>
                <a:gd name="T15" fmla="*/ 0 h 126"/>
                <a:gd name="T16" fmla="*/ 0 w 81"/>
                <a:gd name="T17" fmla="*/ 0 h 126"/>
                <a:gd name="T18" fmla="*/ 0 w 81"/>
                <a:gd name="T19" fmla="*/ 0 h 126"/>
                <a:gd name="T20" fmla="*/ 0 w 81"/>
                <a:gd name="T21" fmla="*/ 0 h 126"/>
                <a:gd name="T22" fmla="*/ 0 w 81"/>
                <a:gd name="T23" fmla="*/ 0 h 126"/>
                <a:gd name="T24" fmla="*/ 0 w 81"/>
                <a:gd name="T25" fmla="*/ 0 h 126"/>
                <a:gd name="T26" fmla="*/ 0 w 81"/>
                <a:gd name="T27" fmla="*/ 0 h 126"/>
                <a:gd name="T28" fmla="*/ 0 w 81"/>
                <a:gd name="T29" fmla="*/ 0 h 126"/>
                <a:gd name="T30" fmla="*/ 0 w 81"/>
                <a:gd name="T31" fmla="*/ 0 h 126"/>
                <a:gd name="T32" fmla="*/ 0 w 81"/>
                <a:gd name="T33" fmla="*/ 0 h 126"/>
                <a:gd name="T34" fmla="*/ 0 w 81"/>
                <a:gd name="T35" fmla="*/ 0 h 126"/>
                <a:gd name="T36" fmla="*/ 0 w 81"/>
                <a:gd name="T37" fmla="*/ 0 h 126"/>
                <a:gd name="T38" fmla="*/ 0 w 81"/>
                <a:gd name="T39" fmla="*/ 0 h 126"/>
                <a:gd name="T40" fmla="*/ 0 w 81"/>
                <a:gd name="T41" fmla="*/ 0 h 126"/>
                <a:gd name="T42" fmla="*/ 0 w 81"/>
                <a:gd name="T43" fmla="*/ 0 h 126"/>
                <a:gd name="T44" fmla="*/ 0 w 81"/>
                <a:gd name="T45" fmla="*/ 0 h 126"/>
                <a:gd name="T46" fmla="*/ 0 w 81"/>
                <a:gd name="T47" fmla="*/ 0 h 126"/>
                <a:gd name="T48" fmla="*/ 0 w 81"/>
                <a:gd name="T49" fmla="*/ 0 h 126"/>
                <a:gd name="T50" fmla="*/ 0 w 81"/>
                <a:gd name="T51" fmla="*/ 0 h 126"/>
                <a:gd name="T52" fmla="*/ 0 w 81"/>
                <a:gd name="T53" fmla="*/ 0 h 126"/>
                <a:gd name="T54" fmla="*/ 0 w 81"/>
                <a:gd name="T55" fmla="*/ 0 h 126"/>
                <a:gd name="T56" fmla="*/ 0 w 81"/>
                <a:gd name="T57" fmla="*/ 0 h 126"/>
                <a:gd name="T58" fmla="*/ 0 w 81"/>
                <a:gd name="T59" fmla="*/ 0 h 126"/>
                <a:gd name="T60" fmla="*/ 0 w 81"/>
                <a:gd name="T61" fmla="*/ 0 h 126"/>
                <a:gd name="T62" fmla="*/ 0 w 81"/>
                <a:gd name="T63" fmla="*/ 0 h 126"/>
                <a:gd name="T64" fmla="*/ 0 w 81"/>
                <a:gd name="T65" fmla="*/ 0 h 126"/>
                <a:gd name="T66" fmla="*/ 0 w 81"/>
                <a:gd name="T67" fmla="*/ 0 h 126"/>
                <a:gd name="T68" fmla="*/ 0 w 81"/>
                <a:gd name="T69" fmla="*/ 0 h 126"/>
                <a:gd name="T70" fmla="*/ 0 w 81"/>
                <a:gd name="T71" fmla="*/ 0 h 126"/>
                <a:gd name="T72" fmla="*/ 0 w 81"/>
                <a:gd name="T73" fmla="*/ 0 h 1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1" h="126">
                  <a:moveTo>
                    <a:pt x="80" y="17"/>
                  </a:moveTo>
                  <a:lnTo>
                    <a:pt x="81" y="15"/>
                  </a:lnTo>
                  <a:lnTo>
                    <a:pt x="81" y="11"/>
                  </a:lnTo>
                  <a:lnTo>
                    <a:pt x="80" y="9"/>
                  </a:lnTo>
                  <a:lnTo>
                    <a:pt x="79" y="6"/>
                  </a:lnTo>
                  <a:lnTo>
                    <a:pt x="78" y="4"/>
                  </a:lnTo>
                  <a:lnTo>
                    <a:pt x="78" y="3"/>
                  </a:lnTo>
                  <a:lnTo>
                    <a:pt x="77" y="2"/>
                  </a:lnTo>
                  <a:lnTo>
                    <a:pt x="75" y="1"/>
                  </a:lnTo>
                  <a:lnTo>
                    <a:pt x="74" y="1"/>
                  </a:lnTo>
                  <a:lnTo>
                    <a:pt x="73" y="0"/>
                  </a:lnTo>
                  <a:lnTo>
                    <a:pt x="72" y="0"/>
                  </a:lnTo>
                  <a:lnTo>
                    <a:pt x="66" y="0"/>
                  </a:lnTo>
                  <a:lnTo>
                    <a:pt x="61" y="0"/>
                  </a:lnTo>
                  <a:lnTo>
                    <a:pt x="56" y="0"/>
                  </a:lnTo>
                  <a:lnTo>
                    <a:pt x="51" y="1"/>
                  </a:lnTo>
                  <a:lnTo>
                    <a:pt x="48" y="1"/>
                  </a:lnTo>
                  <a:lnTo>
                    <a:pt x="46" y="2"/>
                  </a:lnTo>
                  <a:lnTo>
                    <a:pt x="42" y="2"/>
                  </a:lnTo>
                  <a:lnTo>
                    <a:pt x="40" y="3"/>
                  </a:lnTo>
                  <a:lnTo>
                    <a:pt x="38" y="5"/>
                  </a:lnTo>
                  <a:lnTo>
                    <a:pt x="36" y="6"/>
                  </a:lnTo>
                  <a:lnTo>
                    <a:pt x="32" y="9"/>
                  </a:lnTo>
                  <a:lnTo>
                    <a:pt x="29" y="13"/>
                  </a:lnTo>
                  <a:lnTo>
                    <a:pt x="27" y="16"/>
                  </a:lnTo>
                  <a:lnTo>
                    <a:pt x="25" y="18"/>
                  </a:lnTo>
                  <a:lnTo>
                    <a:pt x="20" y="26"/>
                  </a:lnTo>
                  <a:lnTo>
                    <a:pt x="19" y="28"/>
                  </a:lnTo>
                  <a:lnTo>
                    <a:pt x="18" y="32"/>
                  </a:lnTo>
                  <a:lnTo>
                    <a:pt x="16" y="36"/>
                  </a:lnTo>
                  <a:lnTo>
                    <a:pt x="14" y="46"/>
                  </a:lnTo>
                  <a:lnTo>
                    <a:pt x="7" y="67"/>
                  </a:lnTo>
                  <a:lnTo>
                    <a:pt x="5" y="77"/>
                  </a:lnTo>
                  <a:lnTo>
                    <a:pt x="2" y="87"/>
                  </a:lnTo>
                  <a:lnTo>
                    <a:pt x="1" y="92"/>
                  </a:lnTo>
                  <a:lnTo>
                    <a:pt x="0" y="98"/>
                  </a:lnTo>
                  <a:lnTo>
                    <a:pt x="0" y="100"/>
                  </a:lnTo>
                  <a:lnTo>
                    <a:pt x="0" y="103"/>
                  </a:lnTo>
                  <a:lnTo>
                    <a:pt x="0" y="105"/>
                  </a:lnTo>
                  <a:lnTo>
                    <a:pt x="1" y="108"/>
                  </a:lnTo>
                  <a:lnTo>
                    <a:pt x="1" y="110"/>
                  </a:lnTo>
                  <a:lnTo>
                    <a:pt x="2" y="112"/>
                  </a:lnTo>
                  <a:lnTo>
                    <a:pt x="3" y="116"/>
                  </a:lnTo>
                  <a:lnTo>
                    <a:pt x="4" y="118"/>
                  </a:lnTo>
                  <a:lnTo>
                    <a:pt x="5" y="120"/>
                  </a:lnTo>
                  <a:lnTo>
                    <a:pt x="7" y="122"/>
                  </a:lnTo>
                  <a:lnTo>
                    <a:pt x="9" y="124"/>
                  </a:lnTo>
                  <a:lnTo>
                    <a:pt x="12" y="125"/>
                  </a:lnTo>
                  <a:lnTo>
                    <a:pt x="14" y="126"/>
                  </a:lnTo>
                  <a:lnTo>
                    <a:pt x="17" y="126"/>
                  </a:lnTo>
                  <a:lnTo>
                    <a:pt x="19" y="126"/>
                  </a:lnTo>
                  <a:lnTo>
                    <a:pt x="21" y="126"/>
                  </a:lnTo>
                  <a:lnTo>
                    <a:pt x="27" y="126"/>
                  </a:lnTo>
                  <a:lnTo>
                    <a:pt x="32" y="126"/>
                  </a:lnTo>
                  <a:lnTo>
                    <a:pt x="35" y="126"/>
                  </a:lnTo>
                  <a:lnTo>
                    <a:pt x="37" y="126"/>
                  </a:lnTo>
                  <a:lnTo>
                    <a:pt x="40" y="125"/>
                  </a:lnTo>
                  <a:lnTo>
                    <a:pt x="42" y="124"/>
                  </a:lnTo>
                  <a:lnTo>
                    <a:pt x="45" y="123"/>
                  </a:lnTo>
                  <a:lnTo>
                    <a:pt x="47" y="121"/>
                  </a:lnTo>
                  <a:lnTo>
                    <a:pt x="49" y="119"/>
                  </a:lnTo>
                  <a:lnTo>
                    <a:pt x="50" y="117"/>
                  </a:lnTo>
                  <a:lnTo>
                    <a:pt x="52" y="115"/>
                  </a:lnTo>
                  <a:lnTo>
                    <a:pt x="53" y="112"/>
                  </a:lnTo>
                  <a:lnTo>
                    <a:pt x="54" y="110"/>
                  </a:lnTo>
                  <a:lnTo>
                    <a:pt x="55" y="108"/>
                  </a:lnTo>
                  <a:lnTo>
                    <a:pt x="57" y="103"/>
                  </a:lnTo>
                  <a:lnTo>
                    <a:pt x="58" y="99"/>
                  </a:lnTo>
                  <a:lnTo>
                    <a:pt x="62" y="88"/>
                  </a:lnTo>
                  <a:lnTo>
                    <a:pt x="64" y="77"/>
                  </a:lnTo>
                  <a:lnTo>
                    <a:pt x="69" y="57"/>
                  </a:lnTo>
                  <a:lnTo>
                    <a:pt x="74" y="37"/>
                  </a:lnTo>
                  <a:lnTo>
                    <a:pt x="78" y="27"/>
                  </a:lnTo>
                  <a:lnTo>
                    <a:pt x="80" y="1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38" name="Line 54"/>
            <p:cNvSpPr>
              <a:spLocks noChangeShapeType="1"/>
            </p:cNvSpPr>
            <p:nvPr/>
          </p:nvSpPr>
          <p:spPr bwMode="auto">
            <a:xfrm flipH="1">
              <a:off x="1978" y="2711"/>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39" name="Freeform 55"/>
            <p:cNvSpPr>
              <a:spLocks/>
            </p:cNvSpPr>
            <p:nvPr/>
          </p:nvSpPr>
          <p:spPr bwMode="auto">
            <a:xfrm>
              <a:off x="1976" y="2706"/>
              <a:ext cx="2" cy="5"/>
            </a:xfrm>
            <a:custGeom>
              <a:avLst/>
              <a:gdLst>
                <a:gd name="T0" fmla="*/ 0 w 18"/>
                <a:gd name="T1" fmla="*/ 0 h 37"/>
                <a:gd name="T2" fmla="*/ 0 w 18"/>
                <a:gd name="T3" fmla="*/ 0 h 37"/>
                <a:gd name="T4" fmla="*/ 0 w 18"/>
                <a:gd name="T5" fmla="*/ 0 h 37"/>
                <a:gd name="T6" fmla="*/ 0 w 18"/>
                <a:gd name="T7" fmla="*/ 0 h 37"/>
                <a:gd name="T8" fmla="*/ 0 w 18"/>
                <a:gd name="T9" fmla="*/ 0 h 37"/>
                <a:gd name="T10" fmla="*/ 0 w 18"/>
                <a:gd name="T11" fmla="*/ 0 h 37"/>
                <a:gd name="T12" fmla="*/ 0 w 18"/>
                <a:gd name="T13" fmla="*/ 0 h 37"/>
                <a:gd name="T14" fmla="*/ 0 w 18"/>
                <a:gd name="T15" fmla="*/ 0 h 37"/>
                <a:gd name="T16" fmla="*/ 0 w 18"/>
                <a:gd name="T17" fmla="*/ 0 h 37"/>
                <a:gd name="T18" fmla="*/ 0 w 18"/>
                <a:gd name="T19" fmla="*/ 0 h 37"/>
                <a:gd name="T20" fmla="*/ 0 w 18"/>
                <a:gd name="T21" fmla="*/ 0 h 37"/>
                <a:gd name="T22" fmla="*/ 0 w 18"/>
                <a:gd name="T23" fmla="*/ 0 h 37"/>
                <a:gd name="T24" fmla="*/ 0 w 18"/>
                <a:gd name="T25" fmla="*/ 0 h 37"/>
                <a:gd name="T26" fmla="*/ 0 w 18"/>
                <a:gd name="T27" fmla="*/ 0 h 37"/>
                <a:gd name="T28" fmla="*/ 0 w 18"/>
                <a:gd name="T29" fmla="*/ 0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37">
                  <a:moveTo>
                    <a:pt x="2" y="0"/>
                  </a:moveTo>
                  <a:lnTo>
                    <a:pt x="1" y="4"/>
                  </a:lnTo>
                  <a:lnTo>
                    <a:pt x="0" y="8"/>
                  </a:lnTo>
                  <a:lnTo>
                    <a:pt x="0" y="13"/>
                  </a:lnTo>
                  <a:lnTo>
                    <a:pt x="0" y="16"/>
                  </a:lnTo>
                  <a:lnTo>
                    <a:pt x="0" y="19"/>
                  </a:lnTo>
                  <a:lnTo>
                    <a:pt x="1" y="23"/>
                  </a:lnTo>
                  <a:lnTo>
                    <a:pt x="2" y="26"/>
                  </a:lnTo>
                  <a:lnTo>
                    <a:pt x="4" y="29"/>
                  </a:lnTo>
                  <a:lnTo>
                    <a:pt x="5" y="31"/>
                  </a:lnTo>
                  <a:lnTo>
                    <a:pt x="7" y="33"/>
                  </a:lnTo>
                  <a:lnTo>
                    <a:pt x="9" y="35"/>
                  </a:lnTo>
                  <a:lnTo>
                    <a:pt x="11" y="36"/>
                  </a:lnTo>
                  <a:lnTo>
                    <a:pt x="15" y="36"/>
                  </a:lnTo>
                  <a:lnTo>
                    <a:pt x="18"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40" name="Line 56"/>
            <p:cNvSpPr>
              <a:spLocks noChangeShapeType="1"/>
            </p:cNvSpPr>
            <p:nvPr/>
          </p:nvSpPr>
          <p:spPr bwMode="auto">
            <a:xfrm flipV="1">
              <a:off x="1976" y="2699"/>
              <a:ext cx="2" cy="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41" name="Freeform 57"/>
            <p:cNvSpPr>
              <a:spLocks/>
            </p:cNvSpPr>
            <p:nvPr/>
          </p:nvSpPr>
          <p:spPr bwMode="auto">
            <a:xfrm>
              <a:off x="1978" y="2693"/>
              <a:ext cx="5" cy="6"/>
            </a:xfrm>
            <a:custGeom>
              <a:avLst/>
              <a:gdLst>
                <a:gd name="T0" fmla="*/ 0 w 35"/>
                <a:gd name="T1" fmla="*/ 0 h 38"/>
                <a:gd name="T2" fmla="*/ 0 w 35"/>
                <a:gd name="T3" fmla="*/ 0 h 38"/>
                <a:gd name="T4" fmla="*/ 0 w 35"/>
                <a:gd name="T5" fmla="*/ 0 h 38"/>
                <a:gd name="T6" fmla="*/ 0 w 35"/>
                <a:gd name="T7" fmla="*/ 0 h 38"/>
                <a:gd name="T8" fmla="*/ 0 w 35"/>
                <a:gd name="T9" fmla="*/ 0 h 38"/>
                <a:gd name="T10" fmla="*/ 0 w 35"/>
                <a:gd name="T11" fmla="*/ 0 h 38"/>
                <a:gd name="T12" fmla="*/ 0 w 35"/>
                <a:gd name="T13" fmla="*/ 0 h 38"/>
                <a:gd name="T14" fmla="*/ 0 w 35"/>
                <a:gd name="T15" fmla="*/ 0 h 38"/>
                <a:gd name="T16" fmla="*/ 0 w 35"/>
                <a:gd name="T17" fmla="*/ 0 h 38"/>
                <a:gd name="T18" fmla="*/ 0 w 35"/>
                <a:gd name="T19" fmla="*/ 0 h 38"/>
                <a:gd name="T20" fmla="*/ 0 w 35"/>
                <a:gd name="T21" fmla="*/ 0 h 38"/>
                <a:gd name="T22" fmla="*/ 0 w 35"/>
                <a:gd name="T23" fmla="*/ 0 h 38"/>
                <a:gd name="T24" fmla="*/ 0 w 35"/>
                <a:gd name="T25" fmla="*/ 0 h 38"/>
                <a:gd name="T26" fmla="*/ 0 w 35"/>
                <a:gd name="T27" fmla="*/ 0 h 38"/>
                <a:gd name="T28" fmla="*/ 0 w 35"/>
                <a:gd name="T29" fmla="*/ 0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38">
                  <a:moveTo>
                    <a:pt x="35" y="0"/>
                  </a:moveTo>
                  <a:lnTo>
                    <a:pt x="33" y="0"/>
                  </a:lnTo>
                  <a:lnTo>
                    <a:pt x="29" y="1"/>
                  </a:lnTo>
                  <a:lnTo>
                    <a:pt x="26" y="3"/>
                  </a:lnTo>
                  <a:lnTo>
                    <a:pt x="23" y="5"/>
                  </a:lnTo>
                  <a:lnTo>
                    <a:pt x="20" y="6"/>
                  </a:lnTo>
                  <a:lnTo>
                    <a:pt x="17" y="9"/>
                  </a:lnTo>
                  <a:lnTo>
                    <a:pt x="13" y="11"/>
                  </a:lnTo>
                  <a:lnTo>
                    <a:pt x="11" y="14"/>
                  </a:lnTo>
                  <a:lnTo>
                    <a:pt x="8" y="17"/>
                  </a:lnTo>
                  <a:lnTo>
                    <a:pt x="6" y="22"/>
                  </a:lnTo>
                  <a:lnTo>
                    <a:pt x="4" y="25"/>
                  </a:lnTo>
                  <a:lnTo>
                    <a:pt x="3" y="29"/>
                  </a:lnTo>
                  <a:lnTo>
                    <a:pt x="1" y="33"/>
                  </a:lnTo>
                  <a:lnTo>
                    <a:pt x="0"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42" name="Line 58"/>
            <p:cNvSpPr>
              <a:spLocks noChangeShapeType="1"/>
            </p:cNvSpPr>
            <p:nvPr/>
          </p:nvSpPr>
          <p:spPr bwMode="auto">
            <a:xfrm>
              <a:off x="1983" y="2693"/>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43" name="Freeform 59"/>
            <p:cNvSpPr>
              <a:spLocks/>
            </p:cNvSpPr>
            <p:nvPr/>
          </p:nvSpPr>
          <p:spPr bwMode="auto">
            <a:xfrm>
              <a:off x="2208" y="2763"/>
              <a:ext cx="12" cy="27"/>
            </a:xfrm>
            <a:custGeom>
              <a:avLst/>
              <a:gdLst>
                <a:gd name="T0" fmla="*/ 0 w 84"/>
                <a:gd name="T1" fmla="*/ 0 h 189"/>
                <a:gd name="T2" fmla="*/ 0 w 84"/>
                <a:gd name="T3" fmla="*/ 1 h 189"/>
                <a:gd name="T4" fmla="*/ 0 w 84"/>
                <a:gd name="T5" fmla="*/ 1 h 189"/>
                <a:gd name="T6" fmla="*/ 0 w 84"/>
                <a:gd name="T7" fmla="*/ 1 h 189"/>
                <a:gd name="T8" fmla="*/ 0 w 84"/>
                <a:gd name="T9" fmla="*/ 1 h 189"/>
                <a:gd name="T10" fmla="*/ 0 w 84"/>
                <a:gd name="T11" fmla="*/ 1 h 189"/>
                <a:gd name="T12" fmla="*/ 0 w 84"/>
                <a:gd name="T13" fmla="*/ 1 h 189"/>
                <a:gd name="T14" fmla="*/ 0 w 84"/>
                <a:gd name="T15" fmla="*/ 1 h 189"/>
                <a:gd name="T16" fmla="*/ 0 w 84"/>
                <a:gd name="T17" fmla="*/ 1 h 189"/>
                <a:gd name="T18" fmla="*/ 0 w 84"/>
                <a:gd name="T19" fmla="*/ 1 h 189"/>
                <a:gd name="T20" fmla="*/ 0 w 84"/>
                <a:gd name="T21" fmla="*/ 1 h 189"/>
                <a:gd name="T22" fmla="*/ 0 w 84"/>
                <a:gd name="T23" fmla="*/ 0 h 189"/>
                <a:gd name="T24" fmla="*/ 0 w 84"/>
                <a:gd name="T25" fmla="*/ 0 h 189"/>
                <a:gd name="T26" fmla="*/ 0 w 84"/>
                <a:gd name="T27" fmla="*/ 0 h 189"/>
                <a:gd name="T28" fmla="*/ 0 w 84"/>
                <a:gd name="T29" fmla="*/ 0 h 189"/>
                <a:gd name="T30" fmla="*/ 0 w 84"/>
                <a:gd name="T31" fmla="*/ 0 h 189"/>
                <a:gd name="T32" fmla="*/ 0 w 84"/>
                <a:gd name="T33" fmla="*/ 0 h 189"/>
                <a:gd name="T34" fmla="*/ 0 w 84"/>
                <a:gd name="T35" fmla="*/ 0 h 189"/>
                <a:gd name="T36" fmla="*/ 0 w 84"/>
                <a:gd name="T37" fmla="*/ 0 h 189"/>
                <a:gd name="T38" fmla="*/ 0 w 84"/>
                <a:gd name="T39" fmla="*/ 0 h 189"/>
                <a:gd name="T40" fmla="*/ 0 w 84"/>
                <a:gd name="T41" fmla="*/ 0 h 189"/>
                <a:gd name="T42" fmla="*/ 0 w 84"/>
                <a:gd name="T43" fmla="*/ 0 h 189"/>
                <a:gd name="T44" fmla="*/ 0 w 84"/>
                <a:gd name="T45" fmla="*/ 0 h 189"/>
                <a:gd name="T46" fmla="*/ 0 w 84"/>
                <a:gd name="T47" fmla="*/ 0 h 189"/>
                <a:gd name="T48" fmla="*/ 0 w 84"/>
                <a:gd name="T49" fmla="*/ 0 h 189"/>
                <a:gd name="T50" fmla="*/ 0 w 84"/>
                <a:gd name="T51" fmla="*/ 0 h 189"/>
                <a:gd name="T52" fmla="*/ 0 w 84"/>
                <a:gd name="T53" fmla="*/ 0 h 189"/>
                <a:gd name="T54" fmla="*/ 0 w 84"/>
                <a:gd name="T55" fmla="*/ 0 h 189"/>
                <a:gd name="T56" fmla="*/ 0 w 84"/>
                <a:gd name="T57" fmla="*/ 0 h 189"/>
                <a:gd name="T58" fmla="*/ 0 w 84"/>
                <a:gd name="T59" fmla="*/ 0 h 189"/>
                <a:gd name="T60" fmla="*/ 0 w 84"/>
                <a:gd name="T61" fmla="*/ 0 h 189"/>
                <a:gd name="T62" fmla="*/ 0 w 84"/>
                <a:gd name="T63" fmla="*/ 0 h 189"/>
                <a:gd name="T64" fmla="*/ 0 w 84"/>
                <a:gd name="T65" fmla="*/ 0 h 1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4" h="189">
                  <a:moveTo>
                    <a:pt x="50" y="0"/>
                  </a:moveTo>
                  <a:lnTo>
                    <a:pt x="0" y="189"/>
                  </a:lnTo>
                  <a:lnTo>
                    <a:pt x="33" y="189"/>
                  </a:lnTo>
                  <a:lnTo>
                    <a:pt x="35" y="188"/>
                  </a:lnTo>
                  <a:lnTo>
                    <a:pt x="38" y="188"/>
                  </a:lnTo>
                  <a:lnTo>
                    <a:pt x="41" y="187"/>
                  </a:lnTo>
                  <a:lnTo>
                    <a:pt x="45" y="185"/>
                  </a:lnTo>
                  <a:lnTo>
                    <a:pt x="48" y="183"/>
                  </a:lnTo>
                  <a:lnTo>
                    <a:pt x="51" y="181"/>
                  </a:lnTo>
                  <a:lnTo>
                    <a:pt x="53" y="178"/>
                  </a:lnTo>
                  <a:lnTo>
                    <a:pt x="56" y="176"/>
                  </a:lnTo>
                  <a:lnTo>
                    <a:pt x="58" y="171"/>
                  </a:lnTo>
                  <a:lnTo>
                    <a:pt x="62" y="168"/>
                  </a:lnTo>
                  <a:lnTo>
                    <a:pt x="64" y="164"/>
                  </a:lnTo>
                  <a:lnTo>
                    <a:pt x="65" y="161"/>
                  </a:lnTo>
                  <a:lnTo>
                    <a:pt x="67" y="156"/>
                  </a:lnTo>
                  <a:lnTo>
                    <a:pt x="68" y="152"/>
                  </a:lnTo>
                  <a:lnTo>
                    <a:pt x="82" y="100"/>
                  </a:lnTo>
                  <a:lnTo>
                    <a:pt x="83" y="96"/>
                  </a:lnTo>
                  <a:lnTo>
                    <a:pt x="84" y="92"/>
                  </a:lnTo>
                  <a:lnTo>
                    <a:pt x="84" y="87"/>
                  </a:lnTo>
                  <a:lnTo>
                    <a:pt x="84" y="84"/>
                  </a:lnTo>
                  <a:lnTo>
                    <a:pt x="84" y="80"/>
                  </a:lnTo>
                  <a:lnTo>
                    <a:pt x="83" y="77"/>
                  </a:lnTo>
                  <a:lnTo>
                    <a:pt x="82" y="73"/>
                  </a:lnTo>
                  <a:lnTo>
                    <a:pt x="80" y="71"/>
                  </a:lnTo>
                  <a:lnTo>
                    <a:pt x="79" y="68"/>
                  </a:lnTo>
                  <a:lnTo>
                    <a:pt x="77" y="66"/>
                  </a:lnTo>
                  <a:lnTo>
                    <a:pt x="74" y="65"/>
                  </a:lnTo>
                  <a:lnTo>
                    <a:pt x="72" y="64"/>
                  </a:lnTo>
                  <a:lnTo>
                    <a:pt x="69" y="63"/>
                  </a:lnTo>
                  <a:lnTo>
                    <a:pt x="66" y="63"/>
                  </a:lnTo>
                  <a:lnTo>
                    <a:pt x="33"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44" name="Freeform 60"/>
            <p:cNvSpPr>
              <a:spLocks/>
            </p:cNvSpPr>
            <p:nvPr/>
          </p:nvSpPr>
          <p:spPr bwMode="auto">
            <a:xfrm>
              <a:off x="2382" y="2504"/>
              <a:ext cx="11" cy="18"/>
            </a:xfrm>
            <a:custGeom>
              <a:avLst/>
              <a:gdLst>
                <a:gd name="T0" fmla="*/ 0 w 81"/>
                <a:gd name="T1" fmla="*/ 0 h 126"/>
                <a:gd name="T2" fmla="*/ 0 w 81"/>
                <a:gd name="T3" fmla="*/ 0 h 126"/>
                <a:gd name="T4" fmla="*/ 0 w 81"/>
                <a:gd name="T5" fmla="*/ 0 h 126"/>
                <a:gd name="T6" fmla="*/ 0 w 81"/>
                <a:gd name="T7" fmla="*/ 0 h 126"/>
                <a:gd name="T8" fmla="*/ 0 w 81"/>
                <a:gd name="T9" fmla="*/ 0 h 126"/>
                <a:gd name="T10" fmla="*/ 0 w 81"/>
                <a:gd name="T11" fmla="*/ 0 h 126"/>
                <a:gd name="T12" fmla="*/ 0 w 81"/>
                <a:gd name="T13" fmla="*/ 0 h 126"/>
                <a:gd name="T14" fmla="*/ 0 w 81"/>
                <a:gd name="T15" fmla="*/ 0 h 126"/>
                <a:gd name="T16" fmla="*/ 0 w 81"/>
                <a:gd name="T17" fmla="*/ 0 h 126"/>
                <a:gd name="T18" fmla="*/ 0 w 81"/>
                <a:gd name="T19" fmla="*/ 0 h 126"/>
                <a:gd name="T20" fmla="*/ 0 w 81"/>
                <a:gd name="T21" fmla="*/ 0 h 126"/>
                <a:gd name="T22" fmla="*/ 0 w 81"/>
                <a:gd name="T23" fmla="*/ 0 h 126"/>
                <a:gd name="T24" fmla="*/ 0 w 81"/>
                <a:gd name="T25" fmla="*/ 0 h 126"/>
                <a:gd name="T26" fmla="*/ 0 w 81"/>
                <a:gd name="T27" fmla="*/ 0 h 126"/>
                <a:gd name="T28" fmla="*/ 0 w 81"/>
                <a:gd name="T29" fmla="*/ 0 h 126"/>
                <a:gd name="T30" fmla="*/ 0 w 81"/>
                <a:gd name="T31" fmla="*/ 0 h 126"/>
                <a:gd name="T32" fmla="*/ 0 w 81"/>
                <a:gd name="T33" fmla="*/ 0 h 126"/>
                <a:gd name="T34" fmla="*/ 0 w 81"/>
                <a:gd name="T35" fmla="*/ 0 h 126"/>
                <a:gd name="T36" fmla="*/ 0 w 81"/>
                <a:gd name="T37" fmla="*/ 0 h 126"/>
                <a:gd name="T38" fmla="*/ 0 w 81"/>
                <a:gd name="T39" fmla="*/ 0 h 126"/>
                <a:gd name="T40" fmla="*/ 0 w 81"/>
                <a:gd name="T41" fmla="*/ 0 h 126"/>
                <a:gd name="T42" fmla="*/ 0 w 81"/>
                <a:gd name="T43" fmla="*/ 0 h 126"/>
                <a:gd name="T44" fmla="*/ 0 w 81"/>
                <a:gd name="T45" fmla="*/ 0 h 126"/>
                <a:gd name="T46" fmla="*/ 0 w 81"/>
                <a:gd name="T47" fmla="*/ 0 h 126"/>
                <a:gd name="T48" fmla="*/ 0 w 81"/>
                <a:gd name="T49" fmla="*/ 0 h 126"/>
                <a:gd name="T50" fmla="*/ 0 w 81"/>
                <a:gd name="T51" fmla="*/ 0 h 126"/>
                <a:gd name="T52" fmla="*/ 0 w 81"/>
                <a:gd name="T53" fmla="*/ 0 h 126"/>
                <a:gd name="T54" fmla="*/ 0 w 81"/>
                <a:gd name="T55" fmla="*/ 0 h 126"/>
                <a:gd name="T56" fmla="*/ 0 w 81"/>
                <a:gd name="T57" fmla="*/ 0 h 126"/>
                <a:gd name="T58" fmla="*/ 0 w 81"/>
                <a:gd name="T59" fmla="*/ 0 h 126"/>
                <a:gd name="T60" fmla="*/ 0 w 81"/>
                <a:gd name="T61" fmla="*/ 0 h 126"/>
                <a:gd name="T62" fmla="*/ 0 w 81"/>
                <a:gd name="T63" fmla="*/ 0 h 126"/>
                <a:gd name="T64" fmla="*/ 0 w 81"/>
                <a:gd name="T65" fmla="*/ 0 h 126"/>
                <a:gd name="T66" fmla="*/ 0 w 81"/>
                <a:gd name="T67" fmla="*/ 0 h 126"/>
                <a:gd name="T68" fmla="*/ 0 w 81"/>
                <a:gd name="T69" fmla="*/ 0 h 126"/>
                <a:gd name="T70" fmla="*/ 0 w 81"/>
                <a:gd name="T71" fmla="*/ 0 h 126"/>
                <a:gd name="T72" fmla="*/ 0 w 81"/>
                <a:gd name="T73" fmla="*/ 0 h 1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1" h="126">
                  <a:moveTo>
                    <a:pt x="81" y="16"/>
                  </a:moveTo>
                  <a:lnTo>
                    <a:pt x="81" y="14"/>
                  </a:lnTo>
                  <a:lnTo>
                    <a:pt x="81" y="11"/>
                  </a:lnTo>
                  <a:lnTo>
                    <a:pt x="81" y="8"/>
                  </a:lnTo>
                  <a:lnTo>
                    <a:pt x="80" y="6"/>
                  </a:lnTo>
                  <a:lnTo>
                    <a:pt x="78" y="3"/>
                  </a:lnTo>
                  <a:lnTo>
                    <a:pt x="77" y="2"/>
                  </a:lnTo>
                  <a:lnTo>
                    <a:pt x="76" y="1"/>
                  </a:lnTo>
                  <a:lnTo>
                    <a:pt x="75" y="0"/>
                  </a:lnTo>
                  <a:lnTo>
                    <a:pt x="74" y="0"/>
                  </a:lnTo>
                  <a:lnTo>
                    <a:pt x="73" y="0"/>
                  </a:lnTo>
                  <a:lnTo>
                    <a:pt x="72" y="0"/>
                  </a:lnTo>
                  <a:lnTo>
                    <a:pt x="67" y="0"/>
                  </a:lnTo>
                  <a:lnTo>
                    <a:pt x="61" y="0"/>
                  </a:lnTo>
                  <a:lnTo>
                    <a:pt x="56" y="0"/>
                  </a:lnTo>
                  <a:lnTo>
                    <a:pt x="51" y="0"/>
                  </a:lnTo>
                  <a:lnTo>
                    <a:pt x="49" y="0"/>
                  </a:lnTo>
                  <a:lnTo>
                    <a:pt x="45" y="1"/>
                  </a:lnTo>
                  <a:lnTo>
                    <a:pt x="43" y="2"/>
                  </a:lnTo>
                  <a:lnTo>
                    <a:pt x="41" y="3"/>
                  </a:lnTo>
                  <a:lnTo>
                    <a:pt x="38" y="4"/>
                  </a:lnTo>
                  <a:lnTo>
                    <a:pt x="36" y="5"/>
                  </a:lnTo>
                  <a:lnTo>
                    <a:pt x="33" y="9"/>
                  </a:lnTo>
                  <a:lnTo>
                    <a:pt x="28" y="12"/>
                  </a:lnTo>
                  <a:lnTo>
                    <a:pt x="27" y="15"/>
                  </a:lnTo>
                  <a:lnTo>
                    <a:pt x="25" y="17"/>
                  </a:lnTo>
                  <a:lnTo>
                    <a:pt x="20" y="26"/>
                  </a:lnTo>
                  <a:lnTo>
                    <a:pt x="19" y="28"/>
                  </a:lnTo>
                  <a:lnTo>
                    <a:pt x="18" y="31"/>
                  </a:lnTo>
                  <a:lnTo>
                    <a:pt x="17" y="36"/>
                  </a:lnTo>
                  <a:lnTo>
                    <a:pt x="14" y="45"/>
                  </a:lnTo>
                  <a:lnTo>
                    <a:pt x="8" y="66"/>
                  </a:lnTo>
                  <a:lnTo>
                    <a:pt x="5" y="76"/>
                  </a:lnTo>
                  <a:lnTo>
                    <a:pt x="3" y="86"/>
                  </a:lnTo>
                  <a:lnTo>
                    <a:pt x="2" y="91"/>
                  </a:lnTo>
                  <a:lnTo>
                    <a:pt x="1" y="97"/>
                  </a:lnTo>
                  <a:lnTo>
                    <a:pt x="1" y="100"/>
                  </a:lnTo>
                  <a:lnTo>
                    <a:pt x="0" y="102"/>
                  </a:lnTo>
                  <a:lnTo>
                    <a:pt x="1" y="105"/>
                  </a:lnTo>
                  <a:lnTo>
                    <a:pt x="1" y="107"/>
                  </a:lnTo>
                  <a:lnTo>
                    <a:pt x="1" y="109"/>
                  </a:lnTo>
                  <a:lnTo>
                    <a:pt x="2" y="113"/>
                  </a:lnTo>
                  <a:lnTo>
                    <a:pt x="3" y="115"/>
                  </a:lnTo>
                  <a:lnTo>
                    <a:pt x="4" y="117"/>
                  </a:lnTo>
                  <a:lnTo>
                    <a:pt x="5" y="119"/>
                  </a:lnTo>
                  <a:lnTo>
                    <a:pt x="7" y="121"/>
                  </a:lnTo>
                  <a:lnTo>
                    <a:pt x="9" y="123"/>
                  </a:lnTo>
                  <a:lnTo>
                    <a:pt x="11" y="124"/>
                  </a:lnTo>
                  <a:lnTo>
                    <a:pt x="14" y="125"/>
                  </a:lnTo>
                  <a:lnTo>
                    <a:pt x="17" y="125"/>
                  </a:lnTo>
                  <a:lnTo>
                    <a:pt x="19" y="125"/>
                  </a:lnTo>
                  <a:lnTo>
                    <a:pt x="22" y="125"/>
                  </a:lnTo>
                  <a:lnTo>
                    <a:pt x="27" y="125"/>
                  </a:lnTo>
                  <a:lnTo>
                    <a:pt x="33" y="125"/>
                  </a:lnTo>
                  <a:lnTo>
                    <a:pt x="35" y="126"/>
                  </a:lnTo>
                  <a:lnTo>
                    <a:pt x="38" y="125"/>
                  </a:lnTo>
                  <a:lnTo>
                    <a:pt x="40" y="124"/>
                  </a:lnTo>
                  <a:lnTo>
                    <a:pt x="42" y="123"/>
                  </a:lnTo>
                  <a:lnTo>
                    <a:pt x="44" y="122"/>
                  </a:lnTo>
                  <a:lnTo>
                    <a:pt x="47" y="120"/>
                  </a:lnTo>
                  <a:lnTo>
                    <a:pt x="49" y="119"/>
                  </a:lnTo>
                  <a:lnTo>
                    <a:pt x="51" y="117"/>
                  </a:lnTo>
                  <a:lnTo>
                    <a:pt x="52" y="115"/>
                  </a:lnTo>
                  <a:lnTo>
                    <a:pt x="53" y="113"/>
                  </a:lnTo>
                  <a:lnTo>
                    <a:pt x="55" y="109"/>
                  </a:lnTo>
                  <a:lnTo>
                    <a:pt x="56" y="107"/>
                  </a:lnTo>
                  <a:lnTo>
                    <a:pt x="57" y="103"/>
                  </a:lnTo>
                  <a:lnTo>
                    <a:pt x="59" y="98"/>
                  </a:lnTo>
                  <a:lnTo>
                    <a:pt x="61" y="87"/>
                  </a:lnTo>
                  <a:lnTo>
                    <a:pt x="64" y="77"/>
                  </a:lnTo>
                  <a:lnTo>
                    <a:pt x="69" y="56"/>
                  </a:lnTo>
                  <a:lnTo>
                    <a:pt x="75" y="36"/>
                  </a:lnTo>
                  <a:lnTo>
                    <a:pt x="77" y="26"/>
                  </a:lnTo>
                  <a:lnTo>
                    <a:pt x="81" y="1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45" name="Freeform 61"/>
            <p:cNvSpPr>
              <a:spLocks/>
            </p:cNvSpPr>
            <p:nvPr/>
          </p:nvSpPr>
          <p:spPr bwMode="auto">
            <a:xfrm>
              <a:off x="2390" y="2518"/>
              <a:ext cx="1" cy="4"/>
            </a:xfrm>
            <a:custGeom>
              <a:avLst/>
              <a:gdLst>
                <a:gd name="T0" fmla="*/ 0 w 9"/>
                <a:gd name="T1" fmla="*/ 0 h 25"/>
                <a:gd name="T2" fmla="*/ 0 w 9"/>
                <a:gd name="T3" fmla="*/ 0 h 25"/>
                <a:gd name="T4" fmla="*/ 0 w 9"/>
                <a:gd name="T5" fmla="*/ 0 h 25"/>
                <a:gd name="T6" fmla="*/ 0 w 9"/>
                <a:gd name="T7" fmla="*/ 0 h 25"/>
                <a:gd name="T8" fmla="*/ 0 w 9"/>
                <a:gd name="T9" fmla="*/ 0 h 25"/>
                <a:gd name="T10" fmla="*/ 0 w 9"/>
                <a:gd name="T11" fmla="*/ 0 h 25"/>
                <a:gd name="T12" fmla="*/ 0 w 9"/>
                <a:gd name="T13" fmla="*/ 0 h 25"/>
                <a:gd name="T14" fmla="*/ 0 w 9"/>
                <a:gd name="T15" fmla="*/ 0 h 25"/>
                <a:gd name="T16" fmla="*/ 0 w 9"/>
                <a:gd name="T17" fmla="*/ 0 h 25"/>
                <a:gd name="T18" fmla="*/ 0 w 9"/>
                <a:gd name="T19" fmla="*/ 0 h 25"/>
                <a:gd name="T20" fmla="*/ 0 w 9"/>
                <a:gd name="T21" fmla="*/ 0 h 25"/>
                <a:gd name="T22" fmla="*/ 0 w 9"/>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25">
                  <a:moveTo>
                    <a:pt x="1" y="0"/>
                  </a:moveTo>
                  <a:lnTo>
                    <a:pt x="1" y="3"/>
                  </a:lnTo>
                  <a:lnTo>
                    <a:pt x="0" y="6"/>
                  </a:lnTo>
                  <a:lnTo>
                    <a:pt x="0" y="10"/>
                  </a:lnTo>
                  <a:lnTo>
                    <a:pt x="1" y="11"/>
                  </a:lnTo>
                  <a:lnTo>
                    <a:pt x="1" y="14"/>
                  </a:lnTo>
                  <a:lnTo>
                    <a:pt x="1" y="15"/>
                  </a:lnTo>
                  <a:lnTo>
                    <a:pt x="2" y="17"/>
                  </a:lnTo>
                  <a:lnTo>
                    <a:pt x="4" y="20"/>
                  </a:lnTo>
                  <a:lnTo>
                    <a:pt x="7" y="23"/>
                  </a:lnTo>
                  <a:lnTo>
                    <a:pt x="8" y="24"/>
                  </a:lnTo>
                  <a:lnTo>
                    <a:pt x="9"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46" name="Line 62"/>
            <p:cNvSpPr>
              <a:spLocks noChangeShapeType="1"/>
            </p:cNvSpPr>
            <p:nvPr/>
          </p:nvSpPr>
          <p:spPr bwMode="auto">
            <a:xfrm flipH="1">
              <a:off x="2406" y="2495"/>
              <a:ext cx="3"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47" name="Line 63"/>
            <p:cNvSpPr>
              <a:spLocks noChangeShapeType="1"/>
            </p:cNvSpPr>
            <p:nvPr/>
          </p:nvSpPr>
          <p:spPr bwMode="auto">
            <a:xfrm flipH="1">
              <a:off x="2401" y="2495"/>
              <a:ext cx="3"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48" name="Freeform 64"/>
            <p:cNvSpPr>
              <a:spLocks/>
            </p:cNvSpPr>
            <p:nvPr/>
          </p:nvSpPr>
          <p:spPr bwMode="auto">
            <a:xfrm>
              <a:off x="2312" y="2496"/>
              <a:ext cx="12" cy="27"/>
            </a:xfrm>
            <a:custGeom>
              <a:avLst/>
              <a:gdLst>
                <a:gd name="T0" fmla="*/ 0 w 85"/>
                <a:gd name="T1" fmla="*/ 0 h 190"/>
                <a:gd name="T2" fmla="*/ 0 w 85"/>
                <a:gd name="T3" fmla="*/ 1 h 190"/>
                <a:gd name="T4" fmla="*/ 0 w 85"/>
                <a:gd name="T5" fmla="*/ 1 h 190"/>
                <a:gd name="T6" fmla="*/ 0 w 85"/>
                <a:gd name="T7" fmla="*/ 1 h 190"/>
                <a:gd name="T8" fmla="*/ 0 w 85"/>
                <a:gd name="T9" fmla="*/ 1 h 190"/>
                <a:gd name="T10" fmla="*/ 0 w 85"/>
                <a:gd name="T11" fmla="*/ 1 h 190"/>
                <a:gd name="T12" fmla="*/ 0 w 85"/>
                <a:gd name="T13" fmla="*/ 1 h 190"/>
                <a:gd name="T14" fmla="*/ 0 w 85"/>
                <a:gd name="T15" fmla="*/ 1 h 190"/>
                <a:gd name="T16" fmla="*/ 0 w 85"/>
                <a:gd name="T17" fmla="*/ 1 h 190"/>
                <a:gd name="T18" fmla="*/ 0 w 85"/>
                <a:gd name="T19" fmla="*/ 1 h 190"/>
                <a:gd name="T20" fmla="*/ 0 w 85"/>
                <a:gd name="T21" fmla="*/ 1 h 190"/>
                <a:gd name="T22" fmla="*/ 0 w 85"/>
                <a:gd name="T23" fmla="*/ 0 h 190"/>
                <a:gd name="T24" fmla="*/ 0 w 85"/>
                <a:gd name="T25" fmla="*/ 0 h 190"/>
                <a:gd name="T26" fmla="*/ 0 w 85"/>
                <a:gd name="T27" fmla="*/ 0 h 190"/>
                <a:gd name="T28" fmla="*/ 0 w 85"/>
                <a:gd name="T29" fmla="*/ 0 h 190"/>
                <a:gd name="T30" fmla="*/ 0 w 85"/>
                <a:gd name="T31" fmla="*/ 0 h 190"/>
                <a:gd name="T32" fmla="*/ 0 w 85"/>
                <a:gd name="T33" fmla="*/ 0 h 190"/>
                <a:gd name="T34" fmla="*/ 0 w 85"/>
                <a:gd name="T35" fmla="*/ 0 h 190"/>
                <a:gd name="T36" fmla="*/ 0 w 85"/>
                <a:gd name="T37" fmla="*/ 0 h 190"/>
                <a:gd name="T38" fmla="*/ 0 w 85"/>
                <a:gd name="T39" fmla="*/ 0 h 190"/>
                <a:gd name="T40" fmla="*/ 0 w 85"/>
                <a:gd name="T41" fmla="*/ 0 h 190"/>
                <a:gd name="T42" fmla="*/ 0 w 85"/>
                <a:gd name="T43" fmla="*/ 0 h 190"/>
                <a:gd name="T44" fmla="*/ 0 w 85"/>
                <a:gd name="T45" fmla="*/ 0 h 190"/>
                <a:gd name="T46" fmla="*/ 0 w 85"/>
                <a:gd name="T47" fmla="*/ 0 h 190"/>
                <a:gd name="T48" fmla="*/ 0 w 85"/>
                <a:gd name="T49" fmla="*/ 0 h 190"/>
                <a:gd name="T50" fmla="*/ 0 w 85"/>
                <a:gd name="T51" fmla="*/ 0 h 190"/>
                <a:gd name="T52" fmla="*/ 0 w 85"/>
                <a:gd name="T53" fmla="*/ 0 h 190"/>
                <a:gd name="T54" fmla="*/ 0 w 85"/>
                <a:gd name="T55" fmla="*/ 0 h 190"/>
                <a:gd name="T56" fmla="*/ 0 w 85"/>
                <a:gd name="T57" fmla="*/ 0 h 190"/>
                <a:gd name="T58" fmla="*/ 0 w 85"/>
                <a:gd name="T59" fmla="*/ 0 h 190"/>
                <a:gd name="T60" fmla="*/ 0 w 85"/>
                <a:gd name="T61" fmla="*/ 0 h 190"/>
                <a:gd name="T62" fmla="*/ 0 w 85"/>
                <a:gd name="T63" fmla="*/ 0 h 190"/>
                <a:gd name="T64" fmla="*/ 0 w 85"/>
                <a:gd name="T65" fmla="*/ 0 h 1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5" h="190">
                  <a:moveTo>
                    <a:pt x="51" y="0"/>
                  </a:moveTo>
                  <a:lnTo>
                    <a:pt x="0" y="190"/>
                  </a:lnTo>
                  <a:lnTo>
                    <a:pt x="34" y="190"/>
                  </a:lnTo>
                  <a:lnTo>
                    <a:pt x="36" y="189"/>
                  </a:lnTo>
                  <a:lnTo>
                    <a:pt x="39" y="189"/>
                  </a:lnTo>
                  <a:lnTo>
                    <a:pt x="42" y="188"/>
                  </a:lnTo>
                  <a:lnTo>
                    <a:pt x="46" y="186"/>
                  </a:lnTo>
                  <a:lnTo>
                    <a:pt x="49" y="183"/>
                  </a:lnTo>
                  <a:lnTo>
                    <a:pt x="52" y="181"/>
                  </a:lnTo>
                  <a:lnTo>
                    <a:pt x="54" y="178"/>
                  </a:lnTo>
                  <a:lnTo>
                    <a:pt x="57" y="176"/>
                  </a:lnTo>
                  <a:lnTo>
                    <a:pt x="59" y="172"/>
                  </a:lnTo>
                  <a:lnTo>
                    <a:pt x="63" y="169"/>
                  </a:lnTo>
                  <a:lnTo>
                    <a:pt x="65" y="164"/>
                  </a:lnTo>
                  <a:lnTo>
                    <a:pt x="66" y="161"/>
                  </a:lnTo>
                  <a:lnTo>
                    <a:pt x="68" y="157"/>
                  </a:lnTo>
                  <a:lnTo>
                    <a:pt x="69" y="153"/>
                  </a:lnTo>
                  <a:lnTo>
                    <a:pt x="83" y="100"/>
                  </a:lnTo>
                  <a:lnTo>
                    <a:pt x="84" y="96"/>
                  </a:lnTo>
                  <a:lnTo>
                    <a:pt x="85" y="92"/>
                  </a:lnTo>
                  <a:lnTo>
                    <a:pt x="85" y="88"/>
                  </a:lnTo>
                  <a:lnTo>
                    <a:pt x="85" y="84"/>
                  </a:lnTo>
                  <a:lnTo>
                    <a:pt x="84" y="80"/>
                  </a:lnTo>
                  <a:lnTo>
                    <a:pt x="84" y="77"/>
                  </a:lnTo>
                  <a:lnTo>
                    <a:pt x="83" y="74"/>
                  </a:lnTo>
                  <a:lnTo>
                    <a:pt x="81" y="72"/>
                  </a:lnTo>
                  <a:lnTo>
                    <a:pt x="80" y="68"/>
                  </a:lnTo>
                  <a:lnTo>
                    <a:pt x="78" y="66"/>
                  </a:lnTo>
                  <a:lnTo>
                    <a:pt x="75" y="65"/>
                  </a:lnTo>
                  <a:lnTo>
                    <a:pt x="72" y="64"/>
                  </a:lnTo>
                  <a:lnTo>
                    <a:pt x="70" y="63"/>
                  </a:lnTo>
                  <a:lnTo>
                    <a:pt x="67" y="63"/>
                  </a:lnTo>
                  <a:lnTo>
                    <a:pt x="34"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49" name="Line 65"/>
            <p:cNvSpPr>
              <a:spLocks noChangeShapeType="1"/>
            </p:cNvSpPr>
            <p:nvPr/>
          </p:nvSpPr>
          <p:spPr bwMode="auto">
            <a:xfrm flipH="1">
              <a:off x="2328" y="2497"/>
              <a:ext cx="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50" name="Line 66"/>
            <p:cNvSpPr>
              <a:spLocks noChangeShapeType="1"/>
            </p:cNvSpPr>
            <p:nvPr/>
          </p:nvSpPr>
          <p:spPr bwMode="auto">
            <a:xfrm flipH="1">
              <a:off x="2333" y="2496"/>
              <a:ext cx="3" cy="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51" name="Line 67"/>
            <p:cNvSpPr>
              <a:spLocks noChangeShapeType="1"/>
            </p:cNvSpPr>
            <p:nvPr/>
          </p:nvSpPr>
          <p:spPr bwMode="auto">
            <a:xfrm flipH="1">
              <a:off x="2256" y="2521"/>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52" name="Freeform 68"/>
            <p:cNvSpPr>
              <a:spLocks/>
            </p:cNvSpPr>
            <p:nvPr/>
          </p:nvSpPr>
          <p:spPr bwMode="auto">
            <a:xfrm>
              <a:off x="2254" y="2516"/>
              <a:ext cx="2" cy="5"/>
            </a:xfrm>
            <a:custGeom>
              <a:avLst/>
              <a:gdLst>
                <a:gd name="T0" fmla="*/ 0 w 18"/>
                <a:gd name="T1" fmla="*/ 0 h 37"/>
                <a:gd name="T2" fmla="*/ 0 w 18"/>
                <a:gd name="T3" fmla="*/ 0 h 37"/>
                <a:gd name="T4" fmla="*/ 0 w 18"/>
                <a:gd name="T5" fmla="*/ 0 h 37"/>
                <a:gd name="T6" fmla="*/ 0 w 18"/>
                <a:gd name="T7" fmla="*/ 0 h 37"/>
                <a:gd name="T8" fmla="*/ 0 w 18"/>
                <a:gd name="T9" fmla="*/ 0 h 37"/>
                <a:gd name="T10" fmla="*/ 0 w 18"/>
                <a:gd name="T11" fmla="*/ 0 h 37"/>
                <a:gd name="T12" fmla="*/ 0 w 18"/>
                <a:gd name="T13" fmla="*/ 0 h 37"/>
                <a:gd name="T14" fmla="*/ 0 w 18"/>
                <a:gd name="T15" fmla="*/ 0 h 37"/>
                <a:gd name="T16" fmla="*/ 0 w 18"/>
                <a:gd name="T17" fmla="*/ 0 h 37"/>
                <a:gd name="T18" fmla="*/ 0 w 18"/>
                <a:gd name="T19" fmla="*/ 0 h 37"/>
                <a:gd name="T20" fmla="*/ 0 w 18"/>
                <a:gd name="T21" fmla="*/ 0 h 37"/>
                <a:gd name="T22" fmla="*/ 0 w 18"/>
                <a:gd name="T23" fmla="*/ 0 h 37"/>
                <a:gd name="T24" fmla="*/ 0 w 18"/>
                <a:gd name="T25" fmla="*/ 0 h 37"/>
                <a:gd name="T26" fmla="*/ 0 w 18"/>
                <a:gd name="T27" fmla="*/ 0 h 37"/>
                <a:gd name="T28" fmla="*/ 0 w 18"/>
                <a:gd name="T29" fmla="*/ 0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37">
                  <a:moveTo>
                    <a:pt x="2" y="0"/>
                  </a:moveTo>
                  <a:lnTo>
                    <a:pt x="1" y="4"/>
                  </a:lnTo>
                  <a:lnTo>
                    <a:pt x="1" y="8"/>
                  </a:lnTo>
                  <a:lnTo>
                    <a:pt x="0" y="13"/>
                  </a:lnTo>
                  <a:lnTo>
                    <a:pt x="0" y="16"/>
                  </a:lnTo>
                  <a:lnTo>
                    <a:pt x="1" y="20"/>
                  </a:lnTo>
                  <a:lnTo>
                    <a:pt x="2" y="23"/>
                  </a:lnTo>
                  <a:lnTo>
                    <a:pt x="3" y="26"/>
                  </a:lnTo>
                  <a:lnTo>
                    <a:pt x="4" y="28"/>
                  </a:lnTo>
                  <a:lnTo>
                    <a:pt x="6" y="32"/>
                  </a:lnTo>
                  <a:lnTo>
                    <a:pt x="8" y="34"/>
                  </a:lnTo>
                  <a:lnTo>
                    <a:pt x="10" y="35"/>
                  </a:lnTo>
                  <a:lnTo>
                    <a:pt x="13" y="36"/>
                  </a:lnTo>
                  <a:lnTo>
                    <a:pt x="15" y="37"/>
                  </a:lnTo>
                  <a:lnTo>
                    <a:pt x="18"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53" name="Line 69"/>
            <p:cNvSpPr>
              <a:spLocks noChangeShapeType="1"/>
            </p:cNvSpPr>
            <p:nvPr/>
          </p:nvSpPr>
          <p:spPr bwMode="auto">
            <a:xfrm flipV="1">
              <a:off x="2254" y="2508"/>
              <a:ext cx="2" cy="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54" name="Freeform 70"/>
            <p:cNvSpPr>
              <a:spLocks/>
            </p:cNvSpPr>
            <p:nvPr/>
          </p:nvSpPr>
          <p:spPr bwMode="auto">
            <a:xfrm>
              <a:off x="2256" y="2503"/>
              <a:ext cx="5" cy="5"/>
            </a:xfrm>
            <a:custGeom>
              <a:avLst/>
              <a:gdLst>
                <a:gd name="T0" fmla="*/ 0 w 36"/>
                <a:gd name="T1" fmla="*/ 0 h 38"/>
                <a:gd name="T2" fmla="*/ 0 w 36"/>
                <a:gd name="T3" fmla="*/ 0 h 38"/>
                <a:gd name="T4" fmla="*/ 0 w 36"/>
                <a:gd name="T5" fmla="*/ 0 h 38"/>
                <a:gd name="T6" fmla="*/ 0 w 36"/>
                <a:gd name="T7" fmla="*/ 0 h 38"/>
                <a:gd name="T8" fmla="*/ 0 w 36"/>
                <a:gd name="T9" fmla="*/ 0 h 38"/>
                <a:gd name="T10" fmla="*/ 0 w 36"/>
                <a:gd name="T11" fmla="*/ 0 h 38"/>
                <a:gd name="T12" fmla="*/ 0 w 36"/>
                <a:gd name="T13" fmla="*/ 0 h 38"/>
                <a:gd name="T14" fmla="*/ 0 w 36"/>
                <a:gd name="T15" fmla="*/ 0 h 38"/>
                <a:gd name="T16" fmla="*/ 0 w 36"/>
                <a:gd name="T17" fmla="*/ 0 h 38"/>
                <a:gd name="T18" fmla="*/ 0 w 36"/>
                <a:gd name="T19" fmla="*/ 0 h 38"/>
                <a:gd name="T20" fmla="*/ 0 w 36"/>
                <a:gd name="T21" fmla="*/ 0 h 38"/>
                <a:gd name="T22" fmla="*/ 0 w 36"/>
                <a:gd name="T23" fmla="*/ 0 h 38"/>
                <a:gd name="T24" fmla="*/ 0 w 36"/>
                <a:gd name="T25" fmla="*/ 0 h 38"/>
                <a:gd name="T26" fmla="*/ 0 w 36"/>
                <a:gd name="T27" fmla="*/ 0 h 38"/>
                <a:gd name="T28" fmla="*/ 0 w 36"/>
                <a:gd name="T29" fmla="*/ 0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6" h="38">
                  <a:moveTo>
                    <a:pt x="36" y="0"/>
                  </a:moveTo>
                  <a:lnTo>
                    <a:pt x="33" y="1"/>
                  </a:lnTo>
                  <a:lnTo>
                    <a:pt x="30" y="1"/>
                  </a:lnTo>
                  <a:lnTo>
                    <a:pt x="27" y="2"/>
                  </a:lnTo>
                  <a:lnTo>
                    <a:pt x="24" y="5"/>
                  </a:lnTo>
                  <a:lnTo>
                    <a:pt x="20" y="7"/>
                  </a:lnTo>
                  <a:lnTo>
                    <a:pt x="18" y="9"/>
                  </a:lnTo>
                  <a:lnTo>
                    <a:pt x="15" y="12"/>
                  </a:lnTo>
                  <a:lnTo>
                    <a:pt x="12" y="14"/>
                  </a:lnTo>
                  <a:lnTo>
                    <a:pt x="10" y="18"/>
                  </a:lnTo>
                  <a:lnTo>
                    <a:pt x="8" y="22"/>
                  </a:lnTo>
                  <a:lnTo>
                    <a:pt x="6" y="26"/>
                  </a:lnTo>
                  <a:lnTo>
                    <a:pt x="3" y="29"/>
                  </a:lnTo>
                  <a:lnTo>
                    <a:pt x="1" y="33"/>
                  </a:lnTo>
                  <a:lnTo>
                    <a:pt x="0"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4555" name="Line 71"/>
            <p:cNvSpPr>
              <a:spLocks noChangeShapeType="1"/>
            </p:cNvSpPr>
            <p:nvPr/>
          </p:nvSpPr>
          <p:spPr bwMode="auto">
            <a:xfrm>
              <a:off x="2261" y="2503"/>
              <a:ext cx="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56" name="Line 72"/>
            <p:cNvSpPr>
              <a:spLocks noChangeShapeType="1"/>
            </p:cNvSpPr>
            <p:nvPr/>
          </p:nvSpPr>
          <p:spPr bwMode="auto">
            <a:xfrm flipH="1">
              <a:off x="2269" y="2495"/>
              <a:ext cx="3"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57" name="Line 73"/>
            <p:cNvSpPr>
              <a:spLocks noChangeShapeType="1"/>
            </p:cNvSpPr>
            <p:nvPr/>
          </p:nvSpPr>
          <p:spPr bwMode="auto">
            <a:xfrm flipH="1">
              <a:off x="2274" y="2495"/>
              <a:ext cx="3"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58" name="Line 74"/>
            <p:cNvSpPr>
              <a:spLocks noChangeShapeType="1"/>
            </p:cNvSpPr>
            <p:nvPr/>
          </p:nvSpPr>
          <p:spPr bwMode="auto">
            <a:xfrm>
              <a:off x="1997" y="2695"/>
              <a:ext cx="215" cy="5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59" name="Line 75"/>
            <p:cNvSpPr>
              <a:spLocks noChangeShapeType="1"/>
            </p:cNvSpPr>
            <p:nvPr/>
          </p:nvSpPr>
          <p:spPr bwMode="auto">
            <a:xfrm flipH="1">
              <a:off x="2092" y="2754"/>
              <a:ext cx="120" cy="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0" name="Line 76"/>
            <p:cNvSpPr>
              <a:spLocks noChangeShapeType="1"/>
            </p:cNvSpPr>
            <p:nvPr/>
          </p:nvSpPr>
          <p:spPr bwMode="auto">
            <a:xfrm flipH="1" flipV="1">
              <a:off x="1997" y="2695"/>
              <a:ext cx="95" cy="13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1" name="Line 77"/>
            <p:cNvSpPr>
              <a:spLocks noChangeShapeType="1"/>
            </p:cNvSpPr>
            <p:nvPr/>
          </p:nvSpPr>
          <p:spPr bwMode="auto">
            <a:xfrm flipV="1">
              <a:off x="1997" y="2529"/>
              <a:ext cx="0" cy="1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2" name="Line 78"/>
            <p:cNvSpPr>
              <a:spLocks noChangeShapeType="1"/>
            </p:cNvSpPr>
            <p:nvPr/>
          </p:nvSpPr>
          <p:spPr bwMode="auto">
            <a:xfrm>
              <a:off x="1997" y="2529"/>
              <a:ext cx="215"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3" name="Line 79"/>
            <p:cNvSpPr>
              <a:spLocks noChangeShapeType="1"/>
            </p:cNvSpPr>
            <p:nvPr/>
          </p:nvSpPr>
          <p:spPr bwMode="auto">
            <a:xfrm>
              <a:off x="2212" y="2529"/>
              <a:ext cx="0" cy="2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4" name="Line 80"/>
            <p:cNvSpPr>
              <a:spLocks noChangeShapeType="1"/>
            </p:cNvSpPr>
            <p:nvPr/>
          </p:nvSpPr>
          <p:spPr bwMode="auto">
            <a:xfrm flipV="1">
              <a:off x="2092" y="2529"/>
              <a:ext cx="0" cy="2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5" name="Line 81"/>
            <p:cNvSpPr>
              <a:spLocks noChangeShapeType="1"/>
            </p:cNvSpPr>
            <p:nvPr/>
          </p:nvSpPr>
          <p:spPr bwMode="auto">
            <a:xfrm>
              <a:off x="1997" y="2695"/>
              <a:ext cx="2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6" name="Line 82"/>
            <p:cNvSpPr>
              <a:spLocks noChangeShapeType="1"/>
            </p:cNvSpPr>
            <p:nvPr/>
          </p:nvSpPr>
          <p:spPr bwMode="auto">
            <a:xfrm flipV="1">
              <a:off x="2257" y="2529"/>
              <a:ext cx="0" cy="1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7" name="Line 83"/>
            <p:cNvSpPr>
              <a:spLocks noChangeShapeType="1"/>
            </p:cNvSpPr>
            <p:nvPr/>
          </p:nvSpPr>
          <p:spPr bwMode="auto">
            <a:xfrm>
              <a:off x="2092" y="2828"/>
              <a:ext cx="2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8" name="Line 84"/>
            <p:cNvSpPr>
              <a:spLocks noChangeShapeType="1"/>
            </p:cNvSpPr>
            <p:nvPr/>
          </p:nvSpPr>
          <p:spPr bwMode="auto">
            <a:xfrm flipV="1">
              <a:off x="2390" y="2529"/>
              <a:ext cx="0" cy="2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69" name="Line 85"/>
            <p:cNvSpPr>
              <a:spLocks noChangeShapeType="1"/>
            </p:cNvSpPr>
            <p:nvPr/>
          </p:nvSpPr>
          <p:spPr bwMode="auto">
            <a:xfrm flipH="1">
              <a:off x="2257" y="2529"/>
              <a:ext cx="13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70" name="Line 86"/>
            <p:cNvSpPr>
              <a:spLocks noChangeShapeType="1"/>
            </p:cNvSpPr>
            <p:nvPr/>
          </p:nvSpPr>
          <p:spPr bwMode="auto">
            <a:xfrm flipH="1">
              <a:off x="2212" y="2529"/>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71" name="Line 87"/>
            <p:cNvSpPr>
              <a:spLocks noChangeShapeType="1"/>
            </p:cNvSpPr>
            <p:nvPr/>
          </p:nvSpPr>
          <p:spPr bwMode="auto">
            <a:xfrm>
              <a:off x="2212" y="2754"/>
              <a:ext cx="10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4572" name="Line 88"/>
            <p:cNvSpPr>
              <a:spLocks noChangeShapeType="1"/>
            </p:cNvSpPr>
            <p:nvPr/>
          </p:nvSpPr>
          <p:spPr bwMode="auto">
            <a:xfrm flipV="1">
              <a:off x="2317" y="2529"/>
              <a:ext cx="0" cy="2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1338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2" fill="hold" grpId="0" nodeType="clickEffect">
                                  <p:stCondLst>
                                    <p:cond delay="0"/>
                                  </p:stCondLst>
                                  <p:childTnLst>
                                    <p:set>
                                      <p:cBhvr>
                                        <p:cTn id="10" dur="1" fill="hold">
                                          <p:stCondLst>
                                            <p:cond delay="0"/>
                                          </p:stCondLst>
                                        </p:cTn>
                                        <p:tgtEl>
                                          <p:spTgt spid="313377"/>
                                        </p:tgtEl>
                                        <p:attrNameLst>
                                          <p:attrName>style.visibility</p:attrName>
                                        </p:attrNameLst>
                                      </p:cBhvr>
                                      <p:to>
                                        <p:strVal val="visible"/>
                                      </p:to>
                                    </p:set>
                                    <p:anim calcmode="lin" valueType="num">
                                      <p:cBhvr additive="base">
                                        <p:cTn id="11" dur="500" fill="hold"/>
                                        <p:tgtEl>
                                          <p:spTgt spid="313377"/>
                                        </p:tgtEl>
                                        <p:attrNameLst>
                                          <p:attrName>ppt_x</p:attrName>
                                        </p:attrNameLst>
                                      </p:cBhvr>
                                      <p:tavLst>
                                        <p:tav tm="0">
                                          <p:val>
                                            <p:strVal val="1+#ppt_w/2"/>
                                          </p:val>
                                        </p:tav>
                                        <p:tav tm="100000">
                                          <p:val>
                                            <p:strVal val="#ppt_x"/>
                                          </p:val>
                                        </p:tav>
                                      </p:tavLst>
                                    </p:anim>
                                    <p:anim calcmode="lin" valueType="num">
                                      <p:cBhvr additive="base">
                                        <p:cTn id="12" dur="500" fill="hold"/>
                                        <p:tgtEl>
                                          <p:spTgt spid="313377"/>
                                        </p:tgtEl>
                                        <p:attrNameLst>
                                          <p:attrName>ppt_y</p:attrName>
                                        </p:attrNameLst>
                                      </p:cBhvr>
                                      <p:tavLst>
                                        <p:tav tm="0">
                                          <p:val>
                                            <p:strVal val="#ppt_y"/>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313374"/>
                                        </p:tgtEl>
                                        <p:attrNameLst>
                                          <p:attrName>style.visibility</p:attrName>
                                        </p:attrNameLst>
                                      </p:cBhvr>
                                      <p:to>
                                        <p:strVal val="visible"/>
                                      </p:to>
                                    </p:set>
                                    <p:anim calcmode="lin" valueType="num">
                                      <p:cBhvr additive="base">
                                        <p:cTn id="17" dur="500" fill="hold"/>
                                        <p:tgtEl>
                                          <p:spTgt spid="313374"/>
                                        </p:tgtEl>
                                        <p:attrNameLst>
                                          <p:attrName>ppt_x</p:attrName>
                                        </p:attrNameLst>
                                      </p:cBhvr>
                                      <p:tavLst>
                                        <p:tav tm="0">
                                          <p:val>
                                            <p:strVal val="0-#ppt_w/2"/>
                                          </p:val>
                                        </p:tav>
                                        <p:tav tm="100000">
                                          <p:val>
                                            <p:strVal val="#ppt_x"/>
                                          </p:val>
                                        </p:tav>
                                      </p:tavLst>
                                    </p:anim>
                                    <p:anim calcmode="lin" valueType="num">
                                      <p:cBhvr additive="base">
                                        <p:cTn id="18" dur="500" fill="hold"/>
                                        <p:tgtEl>
                                          <p:spTgt spid="313374"/>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2" presetClass="entr" presetSubtype="8" fill="hold" grpId="0" nodeType="clickEffect">
                                  <p:stCondLst>
                                    <p:cond delay="0"/>
                                  </p:stCondLst>
                                  <p:childTnLst>
                                    <p:set>
                                      <p:cBhvr>
                                        <p:cTn id="22" dur="1" fill="hold">
                                          <p:stCondLst>
                                            <p:cond delay="0"/>
                                          </p:stCondLst>
                                        </p:cTn>
                                        <p:tgtEl>
                                          <p:spTgt spid="313376"/>
                                        </p:tgtEl>
                                        <p:attrNameLst>
                                          <p:attrName>style.visibility</p:attrName>
                                        </p:attrNameLst>
                                      </p:cBhvr>
                                      <p:to>
                                        <p:strVal val="visible"/>
                                      </p:to>
                                    </p:set>
                                    <p:animEffect transition="in" filter="slide(fromLeft)">
                                      <p:cBhvr>
                                        <p:cTn id="23" dur="500"/>
                                        <p:tgtEl>
                                          <p:spTgt spid="31337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 presetClass="entr" presetSubtype="3" fill="hold" grpId="0" nodeType="clickEffect">
                                  <p:stCondLst>
                                    <p:cond delay="0"/>
                                  </p:stCondLst>
                                  <p:childTnLst>
                                    <p:set>
                                      <p:cBhvr>
                                        <p:cTn id="27" dur="1" fill="hold">
                                          <p:stCondLst>
                                            <p:cond delay="0"/>
                                          </p:stCondLst>
                                        </p:cTn>
                                        <p:tgtEl>
                                          <p:spTgt spid="313375"/>
                                        </p:tgtEl>
                                        <p:attrNameLst>
                                          <p:attrName>style.visibility</p:attrName>
                                        </p:attrNameLst>
                                      </p:cBhvr>
                                      <p:to>
                                        <p:strVal val="visible"/>
                                      </p:to>
                                    </p:set>
                                    <p:anim calcmode="lin" valueType="num">
                                      <p:cBhvr additive="base">
                                        <p:cTn id="28" dur="500" fill="hold"/>
                                        <p:tgtEl>
                                          <p:spTgt spid="313375"/>
                                        </p:tgtEl>
                                        <p:attrNameLst>
                                          <p:attrName>ppt_x</p:attrName>
                                        </p:attrNameLst>
                                      </p:cBhvr>
                                      <p:tavLst>
                                        <p:tav tm="0">
                                          <p:val>
                                            <p:strVal val="1+#ppt_w/2"/>
                                          </p:val>
                                        </p:tav>
                                        <p:tav tm="100000">
                                          <p:val>
                                            <p:strVal val="#ppt_x"/>
                                          </p:val>
                                        </p:tav>
                                      </p:tavLst>
                                    </p:anim>
                                    <p:anim calcmode="lin" valueType="num">
                                      <p:cBhvr additive="base">
                                        <p:cTn id="29" dur="500" fill="hold"/>
                                        <p:tgtEl>
                                          <p:spTgt spid="313375"/>
                                        </p:tgtEl>
                                        <p:attrNameLst>
                                          <p:attrName>ppt_y</p:attrName>
                                        </p:attrNameLst>
                                      </p:cBhvr>
                                      <p:tavLst>
                                        <p:tav tm="0">
                                          <p:val>
                                            <p:strVal val="0-#ppt_h/2"/>
                                          </p:val>
                                        </p:tav>
                                        <p:tav tm="100000">
                                          <p:val>
                                            <p:strVal val="#ppt_y"/>
                                          </p:val>
                                        </p:tav>
                                      </p:tavLst>
                                    </p:anim>
                                  </p:childTnLst>
                                </p:cTn>
                              </p:par>
                            </p:childTnLst>
                          </p:cTn>
                        </p:par>
                      </p:childTnLst>
                    </p:cTn>
                  </p:par>
                  <p:par>
                    <p:cTn id="30" fill="hold" nodeType="clickPar">
                      <p:stCondLst>
                        <p:cond delay="indefinite"/>
                      </p:stCondLst>
                      <p:childTnLst>
                        <p:par>
                          <p:cTn id="31" fill="hold" nodeType="withGroup">
                            <p:stCondLst>
                              <p:cond delay="0"/>
                            </p:stCondLst>
                            <p:childTnLst>
                              <p:par>
                                <p:cTn id="32" presetID="17" presetClass="entr" presetSubtype="10" fill="hold" grpId="0" nodeType="clickEffect">
                                  <p:stCondLst>
                                    <p:cond delay="0"/>
                                  </p:stCondLst>
                                  <p:iterate type="lt">
                                    <p:tmPct val="100000"/>
                                  </p:iterate>
                                  <p:childTnLst>
                                    <p:set>
                                      <p:cBhvr>
                                        <p:cTn id="33" dur="1" fill="hold">
                                          <p:stCondLst>
                                            <p:cond delay="0"/>
                                          </p:stCondLst>
                                        </p:cTn>
                                        <p:tgtEl>
                                          <p:spTgt spid="313378"/>
                                        </p:tgtEl>
                                        <p:attrNameLst>
                                          <p:attrName>style.visibility</p:attrName>
                                        </p:attrNameLst>
                                      </p:cBhvr>
                                      <p:to>
                                        <p:strVal val="visible"/>
                                      </p:to>
                                    </p:set>
                                    <p:anim calcmode="lin" valueType="num">
                                      <p:cBhvr>
                                        <p:cTn id="34" dur="75" fill="hold"/>
                                        <p:tgtEl>
                                          <p:spTgt spid="313378"/>
                                        </p:tgtEl>
                                        <p:attrNameLst>
                                          <p:attrName>ppt_w</p:attrName>
                                        </p:attrNameLst>
                                      </p:cBhvr>
                                      <p:tavLst>
                                        <p:tav tm="0">
                                          <p:val>
                                            <p:fltVal val="0"/>
                                          </p:val>
                                        </p:tav>
                                        <p:tav tm="100000">
                                          <p:val>
                                            <p:strVal val="#ppt_w"/>
                                          </p:val>
                                        </p:tav>
                                      </p:tavLst>
                                    </p:anim>
                                    <p:anim calcmode="lin" valueType="num">
                                      <p:cBhvr>
                                        <p:cTn id="35" dur="75" fill="hold"/>
                                        <p:tgtEl>
                                          <p:spTgt spid="313378"/>
                                        </p:tgtEl>
                                        <p:attrNameLst>
                                          <p:attrName>ppt_h</p:attrName>
                                        </p:attrNameLst>
                                      </p:cBhvr>
                                      <p:tavLst>
                                        <p:tav tm="0">
                                          <p:val>
                                            <p:strVal val="#ppt_h"/>
                                          </p:val>
                                        </p:tav>
                                        <p:tav tm="100000">
                                          <p:val>
                                            <p:strVal val="#ppt_h"/>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313379">
                                            <p:txEl>
                                              <p:pRg st="0" end="0"/>
                                            </p:txEl>
                                          </p:spTgt>
                                        </p:tgtEl>
                                        <p:attrNameLst>
                                          <p:attrName>style.visibility</p:attrName>
                                        </p:attrNameLst>
                                      </p:cBhvr>
                                      <p:to>
                                        <p:strVal val="visible"/>
                                      </p:to>
                                    </p:set>
                                    <p:animEffect transition="in" filter="wipe(up)">
                                      <p:cBhvr>
                                        <p:cTn id="40" dur="500"/>
                                        <p:tgtEl>
                                          <p:spTgt spid="313379">
                                            <p:txEl>
                                              <p:pRg st="0" end="0"/>
                                            </p:txEl>
                                          </p:spTgt>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313380">
                                            <p:txEl>
                                              <p:pRg st="0" end="0"/>
                                            </p:txEl>
                                          </p:spTgt>
                                        </p:tgtEl>
                                        <p:attrNameLst>
                                          <p:attrName>style.visibility</p:attrName>
                                        </p:attrNameLst>
                                      </p:cBhvr>
                                      <p:to>
                                        <p:strVal val="visible"/>
                                      </p:to>
                                    </p:set>
                                    <p:animEffect transition="in" filter="wipe(up)">
                                      <p:cBhvr>
                                        <p:cTn id="45" dur="500"/>
                                        <p:tgtEl>
                                          <p:spTgt spid="31338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3374" grpId="0" animBg="1" autoUpdateAnimBg="0"/>
      <p:bldP spid="313375" grpId="0" animBg="1" autoUpdateAnimBg="0"/>
      <p:bldP spid="313376" grpId="0" animBg="1" autoUpdateAnimBg="0"/>
      <p:bldP spid="313377" grpId="0" animBg="1" autoUpdateAnimBg="0"/>
      <p:bldP spid="313378" grpId="0" autoUpdateAnimBg="0"/>
      <p:bldP spid="313379" grpId="0" build="p" autoUpdateAnimBg="0"/>
      <p:bldP spid="313380" grpId="0" build="p"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Text Box 5"/>
          <p:cNvSpPr txBox="1">
            <a:spLocks noChangeArrowheads="1"/>
          </p:cNvSpPr>
          <p:nvPr/>
        </p:nvSpPr>
        <p:spPr bwMode="auto">
          <a:xfrm>
            <a:off x="0" y="0"/>
            <a:ext cx="91440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4000" b="1">
                <a:latin typeface="黑体" pitchFamily="2" charset="-122"/>
                <a:ea typeface="黑体" pitchFamily="2" charset="-122"/>
              </a:rPr>
              <a:t>    </a:t>
            </a:r>
            <a:r>
              <a:rPr lang="zh-CN" altLang="en-US" sz="4000" b="1">
                <a:latin typeface="黑体" pitchFamily="2" charset="-122"/>
                <a:ea typeface="黑体" pitchFamily="2" charset="-122"/>
              </a:rPr>
              <a:t>用</a:t>
            </a:r>
            <a:r>
              <a:rPr lang="zh-CN" altLang="en-US" sz="4000" b="1">
                <a:solidFill>
                  <a:srgbClr val="FF0000"/>
                </a:solidFill>
                <a:latin typeface="黑体" pitchFamily="2" charset="-122"/>
                <a:ea typeface="黑体" pitchFamily="2" charset="-122"/>
              </a:rPr>
              <a:t>迹线</a:t>
            </a:r>
            <a:r>
              <a:rPr lang="zh-CN" altLang="en-US" sz="4000" b="1">
                <a:latin typeface="黑体" pitchFamily="2" charset="-122"/>
                <a:ea typeface="黑体" pitchFamily="2" charset="-122"/>
              </a:rPr>
              <a:t>表示投影面</a:t>
            </a:r>
            <a:r>
              <a:rPr lang="zh-CN" altLang="en-US" sz="4000" b="1">
                <a:solidFill>
                  <a:srgbClr val="FF0000"/>
                </a:solidFill>
                <a:latin typeface="黑体" pitchFamily="2" charset="-122"/>
                <a:ea typeface="黑体" pitchFamily="2" charset="-122"/>
              </a:rPr>
              <a:t>平行面</a:t>
            </a:r>
            <a:r>
              <a:rPr lang="zh-CN" altLang="en-US" sz="4000" b="1">
                <a:latin typeface="黑体" pitchFamily="2" charset="-122"/>
                <a:ea typeface="黑体" pitchFamily="2" charset="-122"/>
              </a:rPr>
              <a:t>和投影面</a:t>
            </a:r>
            <a:r>
              <a:rPr lang="zh-CN" altLang="en-US" sz="4000" b="1">
                <a:solidFill>
                  <a:srgbClr val="FF0000"/>
                </a:solidFill>
                <a:latin typeface="黑体" pitchFamily="2" charset="-122"/>
                <a:ea typeface="黑体" pitchFamily="2" charset="-122"/>
              </a:rPr>
              <a:t>垂直面</a:t>
            </a:r>
            <a:r>
              <a:rPr lang="en-US" altLang="zh-CN" sz="4000" b="1">
                <a:latin typeface="黑体" pitchFamily="2" charset="-122"/>
                <a:ea typeface="黑体" pitchFamily="2" charset="-122"/>
              </a:rPr>
              <a:t>:</a:t>
            </a:r>
          </a:p>
        </p:txBody>
      </p:sp>
      <p:grpSp>
        <p:nvGrpSpPr>
          <p:cNvPr id="256187" name="Group 187"/>
          <p:cNvGrpSpPr>
            <a:grpSpLocks/>
          </p:cNvGrpSpPr>
          <p:nvPr/>
        </p:nvGrpSpPr>
        <p:grpSpPr bwMode="auto">
          <a:xfrm>
            <a:off x="971550" y="1303338"/>
            <a:ext cx="7488238" cy="2522537"/>
            <a:chOff x="612" y="821"/>
            <a:chExt cx="4717" cy="1589"/>
          </a:xfrm>
        </p:grpSpPr>
        <p:sp>
          <p:nvSpPr>
            <p:cNvPr id="65602" name="Line 16"/>
            <p:cNvSpPr>
              <a:spLocks noChangeShapeType="1"/>
            </p:cNvSpPr>
            <p:nvPr/>
          </p:nvSpPr>
          <p:spPr bwMode="auto">
            <a:xfrm>
              <a:off x="612" y="1849"/>
              <a:ext cx="110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3" name="Line 17"/>
            <p:cNvSpPr>
              <a:spLocks noChangeShapeType="1"/>
            </p:cNvSpPr>
            <p:nvPr/>
          </p:nvSpPr>
          <p:spPr bwMode="auto">
            <a:xfrm flipV="1">
              <a:off x="4770" y="821"/>
              <a:ext cx="0" cy="102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4" name="Line 18"/>
            <p:cNvSpPr>
              <a:spLocks noChangeShapeType="1"/>
            </p:cNvSpPr>
            <p:nvPr/>
          </p:nvSpPr>
          <p:spPr bwMode="auto">
            <a:xfrm flipH="1">
              <a:off x="612" y="821"/>
              <a:ext cx="4158"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5" name="Line 19"/>
            <p:cNvSpPr>
              <a:spLocks noChangeShapeType="1"/>
            </p:cNvSpPr>
            <p:nvPr/>
          </p:nvSpPr>
          <p:spPr bwMode="auto">
            <a:xfrm>
              <a:off x="612" y="821"/>
              <a:ext cx="0" cy="102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6" name="Line 20"/>
            <p:cNvSpPr>
              <a:spLocks noChangeShapeType="1"/>
            </p:cNvSpPr>
            <p:nvPr/>
          </p:nvSpPr>
          <p:spPr bwMode="auto">
            <a:xfrm>
              <a:off x="612" y="1849"/>
              <a:ext cx="559" cy="561"/>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7" name="Line 21"/>
            <p:cNvSpPr>
              <a:spLocks noChangeShapeType="1"/>
            </p:cNvSpPr>
            <p:nvPr/>
          </p:nvSpPr>
          <p:spPr bwMode="auto">
            <a:xfrm>
              <a:off x="4770" y="1849"/>
              <a:ext cx="559" cy="561"/>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8" name="Line 22"/>
            <p:cNvSpPr>
              <a:spLocks noChangeShapeType="1"/>
            </p:cNvSpPr>
            <p:nvPr/>
          </p:nvSpPr>
          <p:spPr bwMode="auto">
            <a:xfrm flipH="1">
              <a:off x="1171" y="2410"/>
              <a:ext cx="4158"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9" name="Line 23"/>
            <p:cNvSpPr>
              <a:spLocks noChangeShapeType="1"/>
            </p:cNvSpPr>
            <p:nvPr/>
          </p:nvSpPr>
          <p:spPr bwMode="auto">
            <a:xfrm>
              <a:off x="694" y="1087"/>
              <a:ext cx="471" cy="47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0" name="Line 24"/>
            <p:cNvSpPr>
              <a:spLocks noChangeShapeType="1"/>
            </p:cNvSpPr>
            <p:nvPr/>
          </p:nvSpPr>
          <p:spPr bwMode="auto">
            <a:xfrm>
              <a:off x="1719" y="2184"/>
              <a:ext cx="482"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1" name="Line 25"/>
            <p:cNvSpPr>
              <a:spLocks noChangeShapeType="1"/>
            </p:cNvSpPr>
            <p:nvPr/>
          </p:nvSpPr>
          <p:spPr bwMode="auto">
            <a:xfrm flipV="1">
              <a:off x="2201" y="1403"/>
              <a:ext cx="0" cy="78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2" name="Line 26"/>
            <p:cNvSpPr>
              <a:spLocks noChangeShapeType="1"/>
            </p:cNvSpPr>
            <p:nvPr/>
          </p:nvSpPr>
          <p:spPr bwMode="auto">
            <a:xfrm flipV="1">
              <a:off x="1719" y="1423"/>
              <a:ext cx="0" cy="76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3" name="Line 27"/>
            <p:cNvSpPr>
              <a:spLocks noChangeShapeType="1"/>
            </p:cNvSpPr>
            <p:nvPr/>
          </p:nvSpPr>
          <p:spPr bwMode="auto">
            <a:xfrm>
              <a:off x="694" y="1087"/>
              <a:ext cx="484"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4" name="Line 28"/>
            <p:cNvSpPr>
              <a:spLocks noChangeShapeType="1"/>
            </p:cNvSpPr>
            <p:nvPr/>
          </p:nvSpPr>
          <p:spPr bwMode="auto">
            <a:xfrm>
              <a:off x="1178" y="1087"/>
              <a:ext cx="400" cy="40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5" name="Line 29"/>
            <p:cNvSpPr>
              <a:spLocks noChangeShapeType="1"/>
            </p:cNvSpPr>
            <p:nvPr/>
          </p:nvSpPr>
          <p:spPr bwMode="auto">
            <a:xfrm>
              <a:off x="2431" y="1249"/>
              <a:ext cx="0" cy="60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6" name="Line 30"/>
            <p:cNvSpPr>
              <a:spLocks noChangeShapeType="1"/>
            </p:cNvSpPr>
            <p:nvPr/>
          </p:nvSpPr>
          <p:spPr bwMode="auto">
            <a:xfrm>
              <a:off x="2431" y="1849"/>
              <a:ext cx="341" cy="34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7" name="Line 31"/>
            <p:cNvSpPr>
              <a:spLocks noChangeShapeType="1"/>
            </p:cNvSpPr>
            <p:nvPr/>
          </p:nvSpPr>
          <p:spPr bwMode="auto">
            <a:xfrm flipV="1">
              <a:off x="2772" y="1467"/>
              <a:ext cx="0" cy="72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8" name="Line 32"/>
            <p:cNvSpPr>
              <a:spLocks noChangeShapeType="1"/>
            </p:cNvSpPr>
            <p:nvPr/>
          </p:nvSpPr>
          <p:spPr bwMode="auto">
            <a:xfrm>
              <a:off x="2974" y="1303"/>
              <a:ext cx="0" cy="54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19" name="Line 33"/>
            <p:cNvSpPr>
              <a:spLocks noChangeShapeType="1"/>
            </p:cNvSpPr>
            <p:nvPr/>
          </p:nvSpPr>
          <p:spPr bwMode="auto">
            <a:xfrm>
              <a:off x="2974" y="1849"/>
              <a:ext cx="438" cy="20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20" name="Line 34"/>
            <p:cNvSpPr>
              <a:spLocks noChangeShapeType="1"/>
            </p:cNvSpPr>
            <p:nvPr/>
          </p:nvSpPr>
          <p:spPr bwMode="auto">
            <a:xfrm flipV="1">
              <a:off x="3412" y="1492"/>
              <a:ext cx="0" cy="55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21" name="Line 35"/>
            <p:cNvSpPr>
              <a:spLocks noChangeShapeType="1"/>
            </p:cNvSpPr>
            <p:nvPr/>
          </p:nvSpPr>
          <p:spPr bwMode="auto">
            <a:xfrm flipH="1" flipV="1">
              <a:off x="3500" y="1849"/>
              <a:ext cx="379" cy="38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22" name="Line 36"/>
            <p:cNvSpPr>
              <a:spLocks noChangeShapeType="1"/>
            </p:cNvSpPr>
            <p:nvPr/>
          </p:nvSpPr>
          <p:spPr bwMode="auto">
            <a:xfrm>
              <a:off x="4089" y="1369"/>
              <a:ext cx="405"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23" name="Line 37"/>
            <p:cNvSpPr>
              <a:spLocks noChangeShapeType="1"/>
            </p:cNvSpPr>
            <p:nvPr/>
          </p:nvSpPr>
          <p:spPr bwMode="auto">
            <a:xfrm>
              <a:off x="4494" y="1369"/>
              <a:ext cx="279" cy="76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24" name="Line 38"/>
            <p:cNvSpPr>
              <a:spLocks noChangeShapeType="1"/>
            </p:cNvSpPr>
            <p:nvPr/>
          </p:nvSpPr>
          <p:spPr bwMode="auto">
            <a:xfrm flipH="1">
              <a:off x="4296" y="2130"/>
              <a:ext cx="477"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25" name="Freeform 39"/>
            <p:cNvSpPr>
              <a:spLocks/>
            </p:cNvSpPr>
            <p:nvPr/>
          </p:nvSpPr>
          <p:spPr bwMode="auto">
            <a:xfrm>
              <a:off x="1165" y="1487"/>
              <a:ext cx="413" cy="72"/>
            </a:xfrm>
            <a:custGeom>
              <a:avLst/>
              <a:gdLst>
                <a:gd name="T0" fmla="*/ 2 w 1123"/>
                <a:gd name="T1" fmla="*/ 9 h 197"/>
                <a:gd name="T2" fmla="*/ 3 w 1123"/>
                <a:gd name="T3" fmla="*/ 8 h 197"/>
                <a:gd name="T4" fmla="*/ 4 w 1123"/>
                <a:gd name="T5" fmla="*/ 7 h 197"/>
                <a:gd name="T6" fmla="*/ 6 w 1123"/>
                <a:gd name="T7" fmla="*/ 7 h 197"/>
                <a:gd name="T8" fmla="*/ 6 w 1123"/>
                <a:gd name="T9" fmla="*/ 7 h 197"/>
                <a:gd name="T10" fmla="*/ 7 w 1123"/>
                <a:gd name="T11" fmla="*/ 6 h 197"/>
                <a:gd name="T12" fmla="*/ 8 w 1123"/>
                <a:gd name="T13" fmla="*/ 6 h 197"/>
                <a:gd name="T14" fmla="*/ 8 w 1123"/>
                <a:gd name="T15" fmla="*/ 5 h 197"/>
                <a:gd name="T16" fmla="*/ 9 w 1123"/>
                <a:gd name="T17" fmla="*/ 5 h 197"/>
                <a:gd name="T18" fmla="*/ 10 w 1123"/>
                <a:gd name="T19" fmla="*/ 5 h 197"/>
                <a:gd name="T20" fmla="*/ 10 w 1123"/>
                <a:gd name="T21" fmla="*/ 5 h 197"/>
                <a:gd name="T22" fmla="*/ 11 w 1123"/>
                <a:gd name="T23" fmla="*/ 5 h 197"/>
                <a:gd name="T24" fmla="*/ 11 w 1123"/>
                <a:gd name="T25" fmla="*/ 4 h 197"/>
                <a:gd name="T26" fmla="*/ 12 w 1123"/>
                <a:gd name="T27" fmla="*/ 4 h 197"/>
                <a:gd name="T28" fmla="*/ 13 w 1123"/>
                <a:gd name="T29" fmla="*/ 4 h 197"/>
                <a:gd name="T30" fmla="*/ 13 w 1123"/>
                <a:gd name="T31" fmla="*/ 4 h 197"/>
                <a:gd name="T32" fmla="*/ 14 w 1123"/>
                <a:gd name="T33" fmla="*/ 4 h 197"/>
                <a:gd name="T34" fmla="*/ 15 w 1123"/>
                <a:gd name="T35" fmla="*/ 4 h 197"/>
                <a:gd name="T36" fmla="*/ 15 w 1123"/>
                <a:gd name="T37" fmla="*/ 4 h 197"/>
                <a:gd name="T38" fmla="*/ 16 w 1123"/>
                <a:gd name="T39" fmla="*/ 4 h 197"/>
                <a:gd name="T40" fmla="*/ 17 w 1123"/>
                <a:gd name="T41" fmla="*/ 4 h 197"/>
                <a:gd name="T42" fmla="*/ 17 w 1123"/>
                <a:gd name="T43" fmla="*/ 4 h 197"/>
                <a:gd name="T44" fmla="*/ 18 w 1123"/>
                <a:gd name="T45" fmla="*/ 4 h 197"/>
                <a:gd name="T46" fmla="*/ 19 w 1123"/>
                <a:gd name="T47" fmla="*/ 4 h 197"/>
                <a:gd name="T48" fmla="*/ 19 w 1123"/>
                <a:gd name="T49" fmla="*/ 4 h 197"/>
                <a:gd name="T50" fmla="*/ 20 w 1123"/>
                <a:gd name="T51" fmla="*/ 4 h 197"/>
                <a:gd name="T52" fmla="*/ 21 w 1123"/>
                <a:gd name="T53" fmla="*/ 4 h 197"/>
                <a:gd name="T54" fmla="*/ 21 w 1123"/>
                <a:gd name="T55" fmla="*/ 4 h 197"/>
                <a:gd name="T56" fmla="*/ 22 w 1123"/>
                <a:gd name="T57" fmla="*/ 5 h 197"/>
                <a:gd name="T58" fmla="*/ 24 w 1123"/>
                <a:gd name="T59" fmla="*/ 5 h 197"/>
                <a:gd name="T60" fmla="*/ 26 w 1123"/>
                <a:gd name="T61" fmla="*/ 5 h 197"/>
                <a:gd name="T62" fmla="*/ 28 w 1123"/>
                <a:gd name="T63" fmla="*/ 6 h 197"/>
                <a:gd name="T64" fmla="*/ 29 w 1123"/>
                <a:gd name="T65" fmla="*/ 6 h 197"/>
                <a:gd name="T66" fmla="*/ 30 w 1123"/>
                <a:gd name="T67" fmla="*/ 7 h 197"/>
                <a:gd name="T68" fmla="*/ 31 w 1123"/>
                <a:gd name="T69" fmla="*/ 7 h 197"/>
                <a:gd name="T70" fmla="*/ 32 w 1123"/>
                <a:gd name="T71" fmla="*/ 7 h 197"/>
                <a:gd name="T72" fmla="*/ 32 w 1123"/>
                <a:gd name="T73" fmla="*/ 7 h 197"/>
                <a:gd name="T74" fmla="*/ 33 w 1123"/>
                <a:gd name="T75" fmla="*/ 7 h 197"/>
                <a:gd name="T76" fmla="*/ 34 w 1123"/>
                <a:gd name="T77" fmla="*/ 7 h 197"/>
                <a:gd name="T78" fmla="*/ 34 w 1123"/>
                <a:gd name="T79" fmla="*/ 7 h 197"/>
                <a:gd name="T80" fmla="*/ 35 w 1123"/>
                <a:gd name="T81" fmla="*/ 7 h 197"/>
                <a:gd name="T82" fmla="*/ 36 w 1123"/>
                <a:gd name="T83" fmla="*/ 7 h 197"/>
                <a:gd name="T84" fmla="*/ 36 w 1123"/>
                <a:gd name="T85" fmla="*/ 7 h 197"/>
                <a:gd name="T86" fmla="*/ 37 w 1123"/>
                <a:gd name="T87" fmla="*/ 7 h 197"/>
                <a:gd name="T88" fmla="*/ 38 w 1123"/>
                <a:gd name="T89" fmla="*/ 7 h 197"/>
                <a:gd name="T90" fmla="*/ 38 w 1123"/>
                <a:gd name="T91" fmla="*/ 7 h 197"/>
                <a:gd name="T92" fmla="*/ 39 w 1123"/>
                <a:gd name="T93" fmla="*/ 7 h 197"/>
                <a:gd name="T94" fmla="*/ 40 w 1123"/>
                <a:gd name="T95" fmla="*/ 7 h 197"/>
                <a:gd name="T96" fmla="*/ 40 w 1123"/>
                <a:gd name="T97" fmla="*/ 6 h 197"/>
                <a:gd name="T98" fmla="*/ 41 w 1123"/>
                <a:gd name="T99" fmla="*/ 6 h 197"/>
                <a:gd name="T100" fmla="*/ 42 w 1123"/>
                <a:gd name="T101" fmla="*/ 6 h 197"/>
                <a:gd name="T102" fmla="*/ 42 w 1123"/>
                <a:gd name="T103" fmla="*/ 5 h 197"/>
                <a:gd name="T104" fmla="*/ 43 w 1123"/>
                <a:gd name="T105" fmla="*/ 5 h 197"/>
                <a:gd name="T106" fmla="*/ 44 w 1123"/>
                <a:gd name="T107" fmla="*/ 5 h 197"/>
                <a:gd name="T108" fmla="*/ 47 w 1123"/>
                <a:gd name="T109" fmla="*/ 4 h 197"/>
                <a:gd name="T110" fmla="*/ 49 w 1123"/>
                <a:gd name="T111" fmla="*/ 3 h 197"/>
                <a:gd name="T112" fmla="*/ 51 w 1123"/>
                <a:gd name="T113" fmla="*/ 2 h 197"/>
                <a:gd name="T114" fmla="*/ 56 w 1123"/>
                <a:gd name="T115" fmla="*/ 0 h 1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123" h="197">
                  <a:moveTo>
                    <a:pt x="0" y="197"/>
                  </a:moveTo>
                  <a:lnTo>
                    <a:pt x="17" y="187"/>
                  </a:lnTo>
                  <a:lnTo>
                    <a:pt x="34" y="178"/>
                  </a:lnTo>
                  <a:lnTo>
                    <a:pt x="43" y="174"/>
                  </a:lnTo>
                  <a:lnTo>
                    <a:pt x="51" y="169"/>
                  </a:lnTo>
                  <a:lnTo>
                    <a:pt x="59" y="165"/>
                  </a:lnTo>
                  <a:lnTo>
                    <a:pt x="68" y="160"/>
                  </a:lnTo>
                  <a:lnTo>
                    <a:pt x="76" y="156"/>
                  </a:lnTo>
                  <a:lnTo>
                    <a:pt x="85" y="152"/>
                  </a:lnTo>
                  <a:lnTo>
                    <a:pt x="94" y="147"/>
                  </a:lnTo>
                  <a:lnTo>
                    <a:pt x="101" y="143"/>
                  </a:lnTo>
                  <a:lnTo>
                    <a:pt x="110" y="138"/>
                  </a:lnTo>
                  <a:lnTo>
                    <a:pt x="119" y="135"/>
                  </a:lnTo>
                  <a:lnTo>
                    <a:pt x="124" y="133"/>
                  </a:lnTo>
                  <a:lnTo>
                    <a:pt x="127" y="131"/>
                  </a:lnTo>
                  <a:lnTo>
                    <a:pt x="131" y="128"/>
                  </a:lnTo>
                  <a:lnTo>
                    <a:pt x="136" y="126"/>
                  </a:lnTo>
                  <a:lnTo>
                    <a:pt x="140" y="125"/>
                  </a:lnTo>
                  <a:lnTo>
                    <a:pt x="145" y="123"/>
                  </a:lnTo>
                  <a:lnTo>
                    <a:pt x="149" y="121"/>
                  </a:lnTo>
                  <a:lnTo>
                    <a:pt x="153" y="120"/>
                  </a:lnTo>
                  <a:lnTo>
                    <a:pt x="157" y="117"/>
                  </a:lnTo>
                  <a:lnTo>
                    <a:pt x="161" y="116"/>
                  </a:lnTo>
                  <a:lnTo>
                    <a:pt x="166" y="114"/>
                  </a:lnTo>
                  <a:lnTo>
                    <a:pt x="170" y="112"/>
                  </a:lnTo>
                  <a:lnTo>
                    <a:pt x="174" y="111"/>
                  </a:lnTo>
                  <a:lnTo>
                    <a:pt x="179" y="109"/>
                  </a:lnTo>
                  <a:lnTo>
                    <a:pt x="183" y="107"/>
                  </a:lnTo>
                  <a:lnTo>
                    <a:pt x="188" y="106"/>
                  </a:lnTo>
                  <a:lnTo>
                    <a:pt x="191" y="104"/>
                  </a:lnTo>
                  <a:lnTo>
                    <a:pt x="195" y="103"/>
                  </a:lnTo>
                  <a:lnTo>
                    <a:pt x="200" y="102"/>
                  </a:lnTo>
                  <a:lnTo>
                    <a:pt x="204" y="100"/>
                  </a:lnTo>
                  <a:lnTo>
                    <a:pt x="209" y="99"/>
                  </a:lnTo>
                  <a:lnTo>
                    <a:pt x="213" y="97"/>
                  </a:lnTo>
                  <a:lnTo>
                    <a:pt x="217" y="96"/>
                  </a:lnTo>
                  <a:lnTo>
                    <a:pt x="222" y="95"/>
                  </a:lnTo>
                  <a:lnTo>
                    <a:pt x="226" y="93"/>
                  </a:lnTo>
                  <a:lnTo>
                    <a:pt x="231" y="92"/>
                  </a:lnTo>
                  <a:lnTo>
                    <a:pt x="235" y="91"/>
                  </a:lnTo>
                  <a:lnTo>
                    <a:pt x="240" y="90"/>
                  </a:lnTo>
                  <a:lnTo>
                    <a:pt x="243" y="89"/>
                  </a:lnTo>
                  <a:lnTo>
                    <a:pt x="247" y="89"/>
                  </a:lnTo>
                  <a:lnTo>
                    <a:pt x="252" y="88"/>
                  </a:lnTo>
                  <a:lnTo>
                    <a:pt x="256" y="86"/>
                  </a:lnTo>
                  <a:lnTo>
                    <a:pt x="261" y="85"/>
                  </a:lnTo>
                  <a:lnTo>
                    <a:pt x="265" y="84"/>
                  </a:lnTo>
                  <a:lnTo>
                    <a:pt x="269" y="84"/>
                  </a:lnTo>
                  <a:lnTo>
                    <a:pt x="274" y="83"/>
                  </a:lnTo>
                  <a:lnTo>
                    <a:pt x="278" y="82"/>
                  </a:lnTo>
                  <a:lnTo>
                    <a:pt x="283" y="82"/>
                  </a:lnTo>
                  <a:lnTo>
                    <a:pt x="287" y="81"/>
                  </a:lnTo>
                  <a:lnTo>
                    <a:pt x="292" y="81"/>
                  </a:lnTo>
                  <a:lnTo>
                    <a:pt x="296" y="81"/>
                  </a:lnTo>
                  <a:lnTo>
                    <a:pt x="300" y="80"/>
                  </a:lnTo>
                  <a:lnTo>
                    <a:pt x="305" y="80"/>
                  </a:lnTo>
                  <a:lnTo>
                    <a:pt x="309" y="80"/>
                  </a:lnTo>
                  <a:lnTo>
                    <a:pt x="314" y="80"/>
                  </a:lnTo>
                  <a:lnTo>
                    <a:pt x="318" y="79"/>
                  </a:lnTo>
                  <a:lnTo>
                    <a:pt x="322" y="79"/>
                  </a:lnTo>
                  <a:lnTo>
                    <a:pt x="327" y="79"/>
                  </a:lnTo>
                  <a:lnTo>
                    <a:pt x="331" y="79"/>
                  </a:lnTo>
                  <a:lnTo>
                    <a:pt x="336" y="79"/>
                  </a:lnTo>
                  <a:lnTo>
                    <a:pt x="340" y="79"/>
                  </a:lnTo>
                  <a:lnTo>
                    <a:pt x="345" y="80"/>
                  </a:lnTo>
                  <a:lnTo>
                    <a:pt x="349" y="80"/>
                  </a:lnTo>
                  <a:lnTo>
                    <a:pt x="353" y="80"/>
                  </a:lnTo>
                  <a:lnTo>
                    <a:pt x="358" y="80"/>
                  </a:lnTo>
                  <a:lnTo>
                    <a:pt x="362" y="81"/>
                  </a:lnTo>
                  <a:lnTo>
                    <a:pt x="368" y="81"/>
                  </a:lnTo>
                  <a:lnTo>
                    <a:pt x="372" y="81"/>
                  </a:lnTo>
                  <a:lnTo>
                    <a:pt x="377" y="82"/>
                  </a:lnTo>
                  <a:lnTo>
                    <a:pt x="381" y="82"/>
                  </a:lnTo>
                  <a:lnTo>
                    <a:pt x="385" y="83"/>
                  </a:lnTo>
                  <a:lnTo>
                    <a:pt x="390" y="83"/>
                  </a:lnTo>
                  <a:lnTo>
                    <a:pt x="394" y="84"/>
                  </a:lnTo>
                  <a:lnTo>
                    <a:pt x="399" y="85"/>
                  </a:lnTo>
                  <a:lnTo>
                    <a:pt x="403" y="85"/>
                  </a:lnTo>
                  <a:lnTo>
                    <a:pt x="408" y="86"/>
                  </a:lnTo>
                  <a:lnTo>
                    <a:pt x="412" y="88"/>
                  </a:lnTo>
                  <a:lnTo>
                    <a:pt x="416" y="88"/>
                  </a:lnTo>
                  <a:lnTo>
                    <a:pt x="422" y="89"/>
                  </a:lnTo>
                  <a:lnTo>
                    <a:pt x="426" y="90"/>
                  </a:lnTo>
                  <a:lnTo>
                    <a:pt x="431" y="91"/>
                  </a:lnTo>
                  <a:lnTo>
                    <a:pt x="435" y="91"/>
                  </a:lnTo>
                  <a:lnTo>
                    <a:pt x="444" y="93"/>
                  </a:lnTo>
                  <a:lnTo>
                    <a:pt x="453" y="95"/>
                  </a:lnTo>
                  <a:lnTo>
                    <a:pt x="463" y="97"/>
                  </a:lnTo>
                  <a:lnTo>
                    <a:pt x="472" y="100"/>
                  </a:lnTo>
                  <a:lnTo>
                    <a:pt x="481" y="102"/>
                  </a:lnTo>
                  <a:lnTo>
                    <a:pt x="489" y="104"/>
                  </a:lnTo>
                  <a:lnTo>
                    <a:pt x="508" y="109"/>
                  </a:lnTo>
                  <a:lnTo>
                    <a:pt x="527" y="113"/>
                  </a:lnTo>
                  <a:lnTo>
                    <a:pt x="545" y="117"/>
                  </a:lnTo>
                  <a:lnTo>
                    <a:pt x="553" y="120"/>
                  </a:lnTo>
                  <a:lnTo>
                    <a:pt x="563" y="122"/>
                  </a:lnTo>
                  <a:lnTo>
                    <a:pt x="572" y="123"/>
                  </a:lnTo>
                  <a:lnTo>
                    <a:pt x="581" y="125"/>
                  </a:lnTo>
                  <a:lnTo>
                    <a:pt x="591" y="127"/>
                  </a:lnTo>
                  <a:lnTo>
                    <a:pt x="600" y="130"/>
                  </a:lnTo>
                  <a:lnTo>
                    <a:pt x="604" y="131"/>
                  </a:lnTo>
                  <a:lnTo>
                    <a:pt x="609" y="131"/>
                  </a:lnTo>
                  <a:lnTo>
                    <a:pt x="613" y="132"/>
                  </a:lnTo>
                  <a:lnTo>
                    <a:pt x="618" y="133"/>
                  </a:lnTo>
                  <a:lnTo>
                    <a:pt x="623" y="134"/>
                  </a:lnTo>
                  <a:lnTo>
                    <a:pt x="628" y="134"/>
                  </a:lnTo>
                  <a:lnTo>
                    <a:pt x="632" y="135"/>
                  </a:lnTo>
                  <a:lnTo>
                    <a:pt x="636" y="136"/>
                  </a:lnTo>
                  <a:lnTo>
                    <a:pt x="641" y="136"/>
                  </a:lnTo>
                  <a:lnTo>
                    <a:pt x="645" y="137"/>
                  </a:lnTo>
                  <a:lnTo>
                    <a:pt x="650" y="137"/>
                  </a:lnTo>
                  <a:lnTo>
                    <a:pt x="654" y="138"/>
                  </a:lnTo>
                  <a:lnTo>
                    <a:pt x="660" y="138"/>
                  </a:lnTo>
                  <a:lnTo>
                    <a:pt x="664" y="139"/>
                  </a:lnTo>
                  <a:lnTo>
                    <a:pt x="668" y="139"/>
                  </a:lnTo>
                  <a:lnTo>
                    <a:pt x="673" y="139"/>
                  </a:lnTo>
                  <a:lnTo>
                    <a:pt x="677" y="141"/>
                  </a:lnTo>
                  <a:lnTo>
                    <a:pt x="682" y="141"/>
                  </a:lnTo>
                  <a:lnTo>
                    <a:pt x="686" y="141"/>
                  </a:lnTo>
                  <a:lnTo>
                    <a:pt x="691" y="141"/>
                  </a:lnTo>
                  <a:lnTo>
                    <a:pt x="695" y="142"/>
                  </a:lnTo>
                  <a:lnTo>
                    <a:pt x="700" y="142"/>
                  </a:lnTo>
                  <a:lnTo>
                    <a:pt x="705" y="142"/>
                  </a:lnTo>
                  <a:lnTo>
                    <a:pt x="709" y="142"/>
                  </a:lnTo>
                  <a:lnTo>
                    <a:pt x="714" y="142"/>
                  </a:lnTo>
                  <a:lnTo>
                    <a:pt x="718" y="142"/>
                  </a:lnTo>
                  <a:lnTo>
                    <a:pt x="723" y="141"/>
                  </a:lnTo>
                  <a:lnTo>
                    <a:pt x="727" y="141"/>
                  </a:lnTo>
                  <a:lnTo>
                    <a:pt x="731" y="141"/>
                  </a:lnTo>
                  <a:lnTo>
                    <a:pt x="736" y="141"/>
                  </a:lnTo>
                  <a:lnTo>
                    <a:pt x="740" y="139"/>
                  </a:lnTo>
                  <a:lnTo>
                    <a:pt x="745" y="139"/>
                  </a:lnTo>
                  <a:lnTo>
                    <a:pt x="749" y="138"/>
                  </a:lnTo>
                  <a:lnTo>
                    <a:pt x="754" y="138"/>
                  </a:lnTo>
                  <a:lnTo>
                    <a:pt x="758" y="137"/>
                  </a:lnTo>
                  <a:lnTo>
                    <a:pt x="762" y="137"/>
                  </a:lnTo>
                  <a:lnTo>
                    <a:pt x="767" y="136"/>
                  </a:lnTo>
                  <a:lnTo>
                    <a:pt x="771" y="135"/>
                  </a:lnTo>
                  <a:lnTo>
                    <a:pt x="776" y="134"/>
                  </a:lnTo>
                  <a:lnTo>
                    <a:pt x="780" y="134"/>
                  </a:lnTo>
                  <a:lnTo>
                    <a:pt x="784" y="133"/>
                  </a:lnTo>
                  <a:lnTo>
                    <a:pt x="789" y="132"/>
                  </a:lnTo>
                  <a:lnTo>
                    <a:pt x="793" y="131"/>
                  </a:lnTo>
                  <a:lnTo>
                    <a:pt x="798" y="130"/>
                  </a:lnTo>
                  <a:lnTo>
                    <a:pt x="802" y="128"/>
                  </a:lnTo>
                  <a:lnTo>
                    <a:pt x="807" y="127"/>
                  </a:lnTo>
                  <a:lnTo>
                    <a:pt x="811" y="125"/>
                  </a:lnTo>
                  <a:lnTo>
                    <a:pt x="815" y="124"/>
                  </a:lnTo>
                  <a:lnTo>
                    <a:pt x="820" y="123"/>
                  </a:lnTo>
                  <a:lnTo>
                    <a:pt x="824" y="122"/>
                  </a:lnTo>
                  <a:lnTo>
                    <a:pt x="829" y="121"/>
                  </a:lnTo>
                  <a:lnTo>
                    <a:pt x="833" y="118"/>
                  </a:lnTo>
                  <a:lnTo>
                    <a:pt x="838" y="117"/>
                  </a:lnTo>
                  <a:lnTo>
                    <a:pt x="842" y="116"/>
                  </a:lnTo>
                  <a:lnTo>
                    <a:pt x="846" y="114"/>
                  </a:lnTo>
                  <a:lnTo>
                    <a:pt x="851" y="113"/>
                  </a:lnTo>
                  <a:lnTo>
                    <a:pt x="855" y="111"/>
                  </a:lnTo>
                  <a:lnTo>
                    <a:pt x="860" y="110"/>
                  </a:lnTo>
                  <a:lnTo>
                    <a:pt x="868" y="106"/>
                  </a:lnTo>
                  <a:lnTo>
                    <a:pt x="877" y="103"/>
                  </a:lnTo>
                  <a:lnTo>
                    <a:pt x="886" y="100"/>
                  </a:lnTo>
                  <a:lnTo>
                    <a:pt x="894" y="96"/>
                  </a:lnTo>
                  <a:lnTo>
                    <a:pt x="903" y="92"/>
                  </a:lnTo>
                  <a:lnTo>
                    <a:pt x="920" y="85"/>
                  </a:lnTo>
                  <a:lnTo>
                    <a:pt x="937" y="79"/>
                  </a:lnTo>
                  <a:lnTo>
                    <a:pt x="955" y="71"/>
                  </a:lnTo>
                  <a:lnTo>
                    <a:pt x="971" y="64"/>
                  </a:lnTo>
                  <a:lnTo>
                    <a:pt x="989" y="57"/>
                  </a:lnTo>
                  <a:lnTo>
                    <a:pt x="1006" y="50"/>
                  </a:lnTo>
                  <a:lnTo>
                    <a:pt x="1022" y="42"/>
                  </a:lnTo>
                  <a:lnTo>
                    <a:pt x="1039" y="36"/>
                  </a:lnTo>
                  <a:lnTo>
                    <a:pt x="1056" y="29"/>
                  </a:lnTo>
                  <a:lnTo>
                    <a:pt x="1090" y="15"/>
                  </a:lnTo>
                  <a:lnTo>
                    <a:pt x="11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26" name="Freeform 40"/>
            <p:cNvSpPr>
              <a:spLocks/>
            </p:cNvSpPr>
            <p:nvPr/>
          </p:nvSpPr>
          <p:spPr bwMode="auto">
            <a:xfrm>
              <a:off x="1719" y="1403"/>
              <a:ext cx="482" cy="20"/>
            </a:xfrm>
            <a:custGeom>
              <a:avLst/>
              <a:gdLst>
                <a:gd name="T0" fmla="*/ 1 w 1319"/>
                <a:gd name="T1" fmla="*/ 2 h 59"/>
                <a:gd name="T2" fmla="*/ 3 w 1319"/>
                <a:gd name="T3" fmla="*/ 2 h 59"/>
                <a:gd name="T4" fmla="*/ 4 w 1319"/>
                <a:gd name="T5" fmla="*/ 1 h 59"/>
                <a:gd name="T6" fmla="*/ 4 w 1319"/>
                <a:gd name="T7" fmla="*/ 1 h 59"/>
                <a:gd name="T8" fmla="*/ 5 w 1319"/>
                <a:gd name="T9" fmla="*/ 1 h 59"/>
                <a:gd name="T10" fmla="*/ 7 w 1319"/>
                <a:gd name="T11" fmla="*/ 1 h 59"/>
                <a:gd name="T12" fmla="*/ 7 w 1319"/>
                <a:gd name="T13" fmla="*/ 1 h 59"/>
                <a:gd name="T14" fmla="*/ 8 w 1319"/>
                <a:gd name="T15" fmla="*/ 1 h 59"/>
                <a:gd name="T16" fmla="*/ 10 w 1319"/>
                <a:gd name="T17" fmla="*/ 1 h 59"/>
                <a:gd name="T18" fmla="*/ 10 w 1319"/>
                <a:gd name="T19" fmla="*/ 1 h 59"/>
                <a:gd name="T20" fmla="*/ 11 w 1319"/>
                <a:gd name="T21" fmla="*/ 0 h 59"/>
                <a:gd name="T22" fmla="*/ 12 w 1319"/>
                <a:gd name="T23" fmla="*/ 0 h 59"/>
                <a:gd name="T24" fmla="*/ 14 w 1319"/>
                <a:gd name="T25" fmla="*/ 0 h 59"/>
                <a:gd name="T26" fmla="*/ 14 w 1319"/>
                <a:gd name="T27" fmla="*/ 0 h 59"/>
                <a:gd name="T28" fmla="*/ 15 w 1319"/>
                <a:gd name="T29" fmla="*/ 0 h 59"/>
                <a:gd name="T30" fmla="*/ 16 w 1319"/>
                <a:gd name="T31" fmla="*/ 1 h 59"/>
                <a:gd name="T32" fmla="*/ 18 w 1319"/>
                <a:gd name="T33" fmla="*/ 1 h 59"/>
                <a:gd name="T34" fmla="*/ 20 w 1319"/>
                <a:gd name="T35" fmla="*/ 1 h 59"/>
                <a:gd name="T36" fmla="*/ 22 w 1319"/>
                <a:gd name="T37" fmla="*/ 1 h 59"/>
                <a:gd name="T38" fmla="*/ 26 w 1319"/>
                <a:gd name="T39" fmla="*/ 2 h 59"/>
                <a:gd name="T40" fmla="*/ 28 w 1319"/>
                <a:gd name="T41" fmla="*/ 2 h 59"/>
                <a:gd name="T42" fmla="*/ 30 w 1319"/>
                <a:gd name="T43" fmla="*/ 2 h 59"/>
                <a:gd name="T44" fmla="*/ 31 w 1319"/>
                <a:gd name="T45" fmla="*/ 2 h 59"/>
                <a:gd name="T46" fmla="*/ 33 w 1319"/>
                <a:gd name="T47" fmla="*/ 2 h 59"/>
                <a:gd name="T48" fmla="*/ 34 w 1319"/>
                <a:gd name="T49" fmla="*/ 2 h 59"/>
                <a:gd name="T50" fmla="*/ 35 w 1319"/>
                <a:gd name="T51" fmla="*/ 2 h 59"/>
                <a:gd name="T52" fmla="*/ 36 w 1319"/>
                <a:gd name="T53" fmla="*/ 2 h 59"/>
                <a:gd name="T54" fmla="*/ 37 w 1319"/>
                <a:gd name="T55" fmla="*/ 2 h 59"/>
                <a:gd name="T56" fmla="*/ 38 w 1319"/>
                <a:gd name="T57" fmla="*/ 2 h 59"/>
                <a:gd name="T58" fmla="*/ 39 w 1319"/>
                <a:gd name="T59" fmla="*/ 2 h 59"/>
                <a:gd name="T60" fmla="*/ 40 w 1319"/>
                <a:gd name="T61" fmla="*/ 2 h 59"/>
                <a:gd name="T62" fmla="*/ 41 w 1319"/>
                <a:gd name="T63" fmla="*/ 2 h 59"/>
                <a:gd name="T64" fmla="*/ 42 w 1319"/>
                <a:gd name="T65" fmla="*/ 2 h 59"/>
                <a:gd name="T66" fmla="*/ 44 w 1319"/>
                <a:gd name="T67" fmla="*/ 1 h 59"/>
                <a:gd name="T68" fmla="*/ 46 w 1319"/>
                <a:gd name="T69" fmla="*/ 1 h 59"/>
                <a:gd name="T70" fmla="*/ 49 w 1319"/>
                <a:gd name="T71" fmla="*/ 1 h 59"/>
                <a:gd name="T72" fmla="*/ 51 w 1319"/>
                <a:gd name="T73" fmla="*/ 0 h 59"/>
                <a:gd name="T74" fmla="*/ 53 w 1319"/>
                <a:gd name="T75" fmla="*/ 0 h 59"/>
                <a:gd name="T76" fmla="*/ 54 w 1319"/>
                <a:gd name="T77" fmla="*/ 0 h 59"/>
                <a:gd name="T78" fmla="*/ 55 w 1319"/>
                <a:gd name="T79" fmla="*/ 0 h 59"/>
                <a:gd name="T80" fmla="*/ 56 w 1319"/>
                <a:gd name="T81" fmla="*/ 0 h 59"/>
                <a:gd name="T82" fmla="*/ 57 w 1319"/>
                <a:gd name="T83" fmla="*/ 0 h 59"/>
                <a:gd name="T84" fmla="*/ 58 w 1319"/>
                <a:gd name="T85" fmla="*/ 0 h 59"/>
                <a:gd name="T86" fmla="*/ 59 w 1319"/>
                <a:gd name="T87" fmla="*/ 0 h 59"/>
                <a:gd name="T88" fmla="*/ 60 w 1319"/>
                <a:gd name="T89" fmla="*/ 0 h 59"/>
                <a:gd name="T90" fmla="*/ 61 w 1319"/>
                <a:gd name="T91" fmla="*/ 0 h 59"/>
                <a:gd name="T92" fmla="*/ 64 w 1319"/>
                <a:gd name="T93" fmla="*/ 0 h 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19" h="59">
                  <a:moveTo>
                    <a:pt x="0" y="59"/>
                  </a:moveTo>
                  <a:lnTo>
                    <a:pt x="20" y="53"/>
                  </a:lnTo>
                  <a:lnTo>
                    <a:pt x="40" y="47"/>
                  </a:lnTo>
                  <a:lnTo>
                    <a:pt x="50" y="44"/>
                  </a:lnTo>
                  <a:lnTo>
                    <a:pt x="60" y="42"/>
                  </a:lnTo>
                  <a:lnTo>
                    <a:pt x="70" y="38"/>
                  </a:lnTo>
                  <a:lnTo>
                    <a:pt x="80" y="36"/>
                  </a:lnTo>
                  <a:lnTo>
                    <a:pt x="90" y="34"/>
                  </a:lnTo>
                  <a:lnTo>
                    <a:pt x="100" y="32"/>
                  </a:lnTo>
                  <a:lnTo>
                    <a:pt x="111" y="30"/>
                  </a:lnTo>
                  <a:lnTo>
                    <a:pt x="121" y="27"/>
                  </a:lnTo>
                  <a:lnTo>
                    <a:pt x="131" y="25"/>
                  </a:lnTo>
                  <a:lnTo>
                    <a:pt x="141" y="23"/>
                  </a:lnTo>
                  <a:lnTo>
                    <a:pt x="151" y="22"/>
                  </a:lnTo>
                  <a:lnTo>
                    <a:pt x="161" y="20"/>
                  </a:lnTo>
                  <a:lnTo>
                    <a:pt x="172" y="19"/>
                  </a:lnTo>
                  <a:lnTo>
                    <a:pt x="182" y="17"/>
                  </a:lnTo>
                  <a:lnTo>
                    <a:pt x="192" y="16"/>
                  </a:lnTo>
                  <a:lnTo>
                    <a:pt x="202" y="15"/>
                  </a:lnTo>
                  <a:lnTo>
                    <a:pt x="212" y="14"/>
                  </a:lnTo>
                  <a:lnTo>
                    <a:pt x="223" y="13"/>
                  </a:lnTo>
                  <a:lnTo>
                    <a:pt x="233" y="13"/>
                  </a:lnTo>
                  <a:lnTo>
                    <a:pt x="242" y="12"/>
                  </a:lnTo>
                  <a:lnTo>
                    <a:pt x="252" y="12"/>
                  </a:lnTo>
                  <a:lnTo>
                    <a:pt x="263" y="12"/>
                  </a:lnTo>
                  <a:lnTo>
                    <a:pt x="273" y="12"/>
                  </a:lnTo>
                  <a:lnTo>
                    <a:pt x="283" y="12"/>
                  </a:lnTo>
                  <a:lnTo>
                    <a:pt x="294" y="13"/>
                  </a:lnTo>
                  <a:lnTo>
                    <a:pt x="304" y="13"/>
                  </a:lnTo>
                  <a:lnTo>
                    <a:pt x="314" y="13"/>
                  </a:lnTo>
                  <a:lnTo>
                    <a:pt x="325" y="14"/>
                  </a:lnTo>
                  <a:lnTo>
                    <a:pt x="335" y="15"/>
                  </a:lnTo>
                  <a:lnTo>
                    <a:pt x="345" y="15"/>
                  </a:lnTo>
                  <a:lnTo>
                    <a:pt x="366" y="17"/>
                  </a:lnTo>
                  <a:lnTo>
                    <a:pt x="387" y="20"/>
                  </a:lnTo>
                  <a:lnTo>
                    <a:pt x="408" y="22"/>
                  </a:lnTo>
                  <a:lnTo>
                    <a:pt x="428" y="25"/>
                  </a:lnTo>
                  <a:lnTo>
                    <a:pt x="449" y="27"/>
                  </a:lnTo>
                  <a:lnTo>
                    <a:pt x="491" y="34"/>
                  </a:lnTo>
                  <a:lnTo>
                    <a:pt x="533" y="40"/>
                  </a:lnTo>
                  <a:lnTo>
                    <a:pt x="554" y="43"/>
                  </a:lnTo>
                  <a:lnTo>
                    <a:pt x="574" y="45"/>
                  </a:lnTo>
                  <a:lnTo>
                    <a:pt x="595" y="48"/>
                  </a:lnTo>
                  <a:lnTo>
                    <a:pt x="616" y="51"/>
                  </a:lnTo>
                  <a:lnTo>
                    <a:pt x="637" y="53"/>
                  </a:lnTo>
                  <a:lnTo>
                    <a:pt x="647" y="53"/>
                  </a:lnTo>
                  <a:lnTo>
                    <a:pt x="658" y="54"/>
                  </a:lnTo>
                  <a:lnTo>
                    <a:pt x="668" y="55"/>
                  </a:lnTo>
                  <a:lnTo>
                    <a:pt x="679" y="55"/>
                  </a:lnTo>
                  <a:lnTo>
                    <a:pt x="689" y="56"/>
                  </a:lnTo>
                  <a:lnTo>
                    <a:pt x="700" y="56"/>
                  </a:lnTo>
                  <a:lnTo>
                    <a:pt x="710" y="56"/>
                  </a:lnTo>
                  <a:lnTo>
                    <a:pt x="720" y="57"/>
                  </a:lnTo>
                  <a:lnTo>
                    <a:pt x="731" y="57"/>
                  </a:lnTo>
                  <a:lnTo>
                    <a:pt x="741" y="57"/>
                  </a:lnTo>
                  <a:lnTo>
                    <a:pt x="752" y="56"/>
                  </a:lnTo>
                  <a:lnTo>
                    <a:pt x="762" y="56"/>
                  </a:lnTo>
                  <a:lnTo>
                    <a:pt x="772" y="55"/>
                  </a:lnTo>
                  <a:lnTo>
                    <a:pt x="783" y="55"/>
                  </a:lnTo>
                  <a:lnTo>
                    <a:pt x="793" y="54"/>
                  </a:lnTo>
                  <a:lnTo>
                    <a:pt x="803" y="53"/>
                  </a:lnTo>
                  <a:lnTo>
                    <a:pt x="814" y="52"/>
                  </a:lnTo>
                  <a:lnTo>
                    <a:pt x="824" y="51"/>
                  </a:lnTo>
                  <a:lnTo>
                    <a:pt x="834" y="50"/>
                  </a:lnTo>
                  <a:lnTo>
                    <a:pt x="845" y="48"/>
                  </a:lnTo>
                  <a:lnTo>
                    <a:pt x="865" y="45"/>
                  </a:lnTo>
                  <a:lnTo>
                    <a:pt x="886" y="42"/>
                  </a:lnTo>
                  <a:lnTo>
                    <a:pt x="907" y="38"/>
                  </a:lnTo>
                  <a:lnTo>
                    <a:pt x="927" y="34"/>
                  </a:lnTo>
                  <a:lnTo>
                    <a:pt x="948" y="31"/>
                  </a:lnTo>
                  <a:lnTo>
                    <a:pt x="989" y="23"/>
                  </a:lnTo>
                  <a:lnTo>
                    <a:pt x="1010" y="20"/>
                  </a:lnTo>
                  <a:lnTo>
                    <a:pt x="1029" y="15"/>
                  </a:lnTo>
                  <a:lnTo>
                    <a:pt x="1050" y="12"/>
                  </a:lnTo>
                  <a:lnTo>
                    <a:pt x="1071" y="10"/>
                  </a:lnTo>
                  <a:lnTo>
                    <a:pt x="1081" y="8"/>
                  </a:lnTo>
                  <a:lnTo>
                    <a:pt x="1091" y="6"/>
                  </a:lnTo>
                  <a:lnTo>
                    <a:pt x="1102" y="5"/>
                  </a:lnTo>
                  <a:lnTo>
                    <a:pt x="1112" y="4"/>
                  </a:lnTo>
                  <a:lnTo>
                    <a:pt x="1122" y="3"/>
                  </a:lnTo>
                  <a:lnTo>
                    <a:pt x="1133" y="3"/>
                  </a:lnTo>
                  <a:lnTo>
                    <a:pt x="1143" y="2"/>
                  </a:lnTo>
                  <a:lnTo>
                    <a:pt x="1153" y="1"/>
                  </a:lnTo>
                  <a:lnTo>
                    <a:pt x="1164" y="1"/>
                  </a:lnTo>
                  <a:lnTo>
                    <a:pt x="1174" y="0"/>
                  </a:lnTo>
                  <a:lnTo>
                    <a:pt x="1184" y="0"/>
                  </a:lnTo>
                  <a:lnTo>
                    <a:pt x="1195" y="0"/>
                  </a:lnTo>
                  <a:lnTo>
                    <a:pt x="1205" y="0"/>
                  </a:lnTo>
                  <a:lnTo>
                    <a:pt x="1215" y="0"/>
                  </a:lnTo>
                  <a:lnTo>
                    <a:pt x="1226" y="0"/>
                  </a:lnTo>
                  <a:lnTo>
                    <a:pt x="1236" y="0"/>
                  </a:lnTo>
                  <a:lnTo>
                    <a:pt x="1257" y="0"/>
                  </a:lnTo>
                  <a:lnTo>
                    <a:pt x="1278" y="1"/>
                  </a:lnTo>
                  <a:lnTo>
                    <a:pt x="1299" y="2"/>
                  </a:lnTo>
                  <a:lnTo>
                    <a:pt x="1319" y="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27" name="Freeform 41"/>
            <p:cNvSpPr>
              <a:spLocks/>
            </p:cNvSpPr>
            <p:nvPr/>
          </p:nvSpPr>
          <p:spPr bwMode="auto">
            <a:xfrm>
              <a:off x="2431" y="1249"/>
              <a:ext cx="341" cy="218"/>
            </a:xfrm>
            <a:custGeom>
              <a:avLst/>
              <a:gdLst>
                <a:gd name="T0" fmla="*/ 1 w 933"/>
                <a:gd name="T1" fmla="*/ 0 h 598"/>
                <a:gd name="T2" fmla="*/ 3 w 933"/>
                <a:gd name="T3" fmla="*/ 1 h 598"/>
                <a:gd name="T4" fmla="*/ 3 w 933"/>
                <a:gd name="T5" fmla="*/ 1 h 598"/>
                <a:gd name="T6" fmla="*/ 4 w 933"/>
                <a:gd name="T7" fmla="*/ 2 h 598"/>
                <a:gd name="T8" fmla="*/ 4 w 933"/>
                <a:gd name="T9" fmla="*/ 3 h 598"/>
                <a:gd name="T10" fmla="*/ 5 w 933"/>
                <a:gd name="T11" fmla="*/ 3 h 598"/>
                <a:gd name="T12" fmla="*/ 6 w 933"/>
                <a:gd name="T13" fmla="*/ 3 h 598"/>
                <a:gd name="T14" fmla="*/ 7 w 933"/>
                <a:gd name="T15" fmla="*/ 4 h 598"/>
                <a:gd name="T16" fmla="*/ 7 w 933"/>
                <a:gd name="T17" fmla="*/ 4 h 598"/>
                <a:gd name="T18" fmla="*/ 8 w 933"/>
                <a:gd name="T19" fmla="*/ 5 h 598"/>
                <a:gd name="T20" fmla="*/ 9 w 933"/>
                <a:gd name="T21" fmla="*/ 5 h 598"/>
                <a:gd name="T22" fmla="*/ 10 w 933"/>
                <a:gd name="T23" fmla="*/ 6 h 598"/>
                <a:gd name="T24" fmla="*/ 10 w 933"/>
                <a:gd name="T25" fmla="*/ 7 h 598"/>
                <a:gd name="T26" fmla="*/ 11 w 933"/>
                <a:gd name="T27" fmla="*/ 7 h 598"/>
                <a:gd name="T28" fmla="*/ 11 w 933"/>
                <a:gd name="T29" fmla="*/ 8 h 598"/>
                <a:gd name="T30" fmla="*/ 12 w 933"/>
                <a:gd name="T31" fmla="*/ 9 h 598"/>
                <a:gd name="T32" fmla="*/ 12 w 933"/>
                <a:gd name="T33" fmla="*/ 9 h 598"/>
                <a:gd name="T34" fmla="*/ 13 w 933"/>
                <a:gd name="T35" fmla="*/ 10 h 598"/>
                <a:gd name="T36" fmla="*/ 14 w 933"/>
                <a:gd name="T37" fmla="*/ 11 h 598"/>
                <a:gd name="T38" fmla="*/ 15 w 933"/>
                <a:gd name="T39" fmla="*/ 13 h 598"/>
                <a:gd name="T40" fmla="*/ 16 w 933"/>
                <a:gd name="T41" fmla="*/ 15 h 598"/>
                <a:gd name="T42" fmla="*/ 17 w 933"/>
                <a:gd name="T43" fmla="*/ 16 h 598"/>
                <a:gd name="T44" fmla="*/ 18 w 933"/>
                <a:gd name="T45" fmla="*/ 17 h 598"/>
                <a:gd name="T46" fmla="*/ 18 w 933"/>
                <a:gd name="T47" fmla="*/ 17 h 598"/>
                <a:gd name="T48" fmla="*/ 19 w 933"/>
                <a:gd name="T49" fmla="*/ 18 h 598"/>
                <a:gd name="T50" fmla="*/ 19 w 933"/>
                <a:gd name="T51" fmla="*/ 19 h 598"/>
                <a:gd name="T52" fmla="*/ 20 w 933"/>
                <a:gd name="T53" fmla="*/ 19 h 598"/>
                <a:gd name="T54" fmla="*/ 20 w 933"/>
                <a:gd name="T55" fmla="*/ 20 h 598"/>
                <a:gd name="T56" fmla="*/ 21 w 933"/>
                <a:gd name="T57" fmla="*/ 20 h 598"/>
                <a:gd name="T58" fmla="*/ 22 w 933"/>
                <a:gd name="T59" fmla="*/ 21 h 598"/>
                <a:gd name="T60" fmla="*/ 23 w 933"/>
                <a:gd name="T61" fmla="*/ 22 h 598"/>
                <a:gd name="T62" fmla="*/ 23 w 933"/>
                <a:gd name="T63" fmla="*/ 22 h 598"/>
                <a:gd name="T64" fmla="*/ 24 w 933"/>
                <a:gd name="T65" fmla="*/ 23 h 598"/>
                <a:gd name="T66" fmla="*/ 25 w 933"/>
                <a:gd name="T67" fmla="*/ 23 h 598"/>
                <a:gd name="T68" fmla="*/ 26 w 933"/>
                <a:gd name="T69" fmla="*/ 23 h 598"/>
                <a:gd name="T70" fmla="*/ 26 w 933"/>
                <a:gd name="T71" fmla="*/ 24 h 598"/>
                <a:gd name="T72" fmla="*/ 27 w 933"/>
                <a:gd name="T73" fmla="*/ 24 h 598"/>
                <a:gd name="T74" fmla="*/ 28 w 933"/>
                <a:gd name="T75" fmla="*/ 24 h 598"/>
                <a:gd name="T76" fmla="*/ 29 w 933"/>
                <a:gd name="T77" fmla="*/ 25 h 598"/>
                <a:gd name="T78" fmla="*/ 30 w 933"/>
                <a:gd name="T79" fmla="*/ 25 h 598"/>
                <a:gd name="T80" fmla="*/ 30 w 933"/>
                <a:gd name="T81" fmla="*/ 26 h 598"/>
                <a:gd name="T82" fmla="*/ 31 w 933"/>
                <a:gd name="T83" fmla="*/ 26 h 598"/>
                <a:gd name="T84" fmla="*/ 32 w 933"/>
                <a:gd name="T85" fmla="*/ 26 h 598"/>
                <a:gd name="T86" fmla="*/ 33 w 933"/>
                <a:gd name="T87" fmla="*/ 27 h 598"/>
                <a:gd name="T88" fmla="*/ 35 w 933"/>
                <a:gd name="T89" fmla="*/ 27 h 598"/>
                <a:gd name="T90" fmla="*/ 37 w 933"/>
                <a:gd name="T91" fmla="*/ 27 h 598"/>
                <a:gd name="T92" fmla="*/ 39 w 933"/>
                <a:gd name="T93" fmla="*/ 28 h 598"/>
                <a:gd name="T94" fmla="*/ 40 w 933"/>
                <a:gd name="T95" fmla="*/ 28 h 598"/>
                <a:gd name="T96" fmla="*/ 42 w 933"/>
                <a:gd name="T97" fmla="*/ 28 h 598"/>
                <a:gd name="T98" fmla="*/ 44 w 933"/>
                <a:gd name="T99" fmla="*/ 29 h 598"/>
                <a:gd name="T100" fmla="*/ 46 w 933"/>
                <a:gd name="T101" fmla="*/ 29 h 5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33" h="598">
                  <a:moveTo>
                    <a:pt x="0" y="0"/>
                  </a:moveTo>
                  <a:lnTo>
                    <a:pt x="16" y="8"/>
                  </a:lnTo>
                  <a:lnTo>
                    <a:pt x="32" y="16"/>
                  </a:lnTo>
                  <a:lnTo>
                    <a:pt x="48" y="24"/>
                  </a:lnTo>
                  <a:lnTo>
                    <a:pt x="56" y="29"/>
                  </a:lnTo>
                  <a:lnTo>
                    <a:pt x="64" y="33"/>
                  </a:lnTo>
                  <a:lnTo>
                    <a:pt x="72" y="39"/>
                  </a:lnTo>
                  <a:lnTo>
                    <a:pt x="79" y="43"/>
                  </a:lnTo>
                  <a:lnTo>
                    <a:pt x="86" y="47"/>
                  </a:lnTo>
                  <a:lnTo>
                    <a:pt x="94" y="52"/>
                  </a:lnTo>
                  <a:lnTo>
                    <a:pt x="101" y="57"/>
                  </a:lnTo>
                  <a:lnTo>
                    <a:pt x="109" y="62"/>
                  </a:lnTo>
                  <a:lnTo>
                    <a:pt x="116" y="66"/>
                  </a:lnTo>
                  <a:lnTo>
                    <a:pt x="124" y="72"/>
                  </a:lnTo>
                  <a:lnTo>
                    <a:pt x="130" y="77"/>
                  </a:lnTo>
                  <a:lnTo>
                    <a:pt x="138" y="82"/>
                  </a:lnTo>
                  <a:lnTo>
                    <a:pt x="145" y="87"/>
                  </a:lnTo>
                  <a:lnTo>
                    <a:pt x="151" y="93"/>
                  </a:lnTo>
                  <a:lnTo>
                    <a:pt x="158" y="98"/>
                  </a:lnTo>
                  <a:lnTo>
                    <a:pt x="164" y="104"/>
                  </a:lnTo>
                  <a:lnTo>
                    <a:pt x="171" y="109"/>
                  </a:lnTo>
                  <a:lnTo>
                    <a:pt x="178" y="116"/>
                  </a:lnTo>
                  <a:lnTo>
                    <a:pt x="184" y="121"/>
                  </a:lnTo>
                  <a:lnTo>
                    <a:pt x="191" y="127"/>
                  </a:lnTo>
                  <a:lnTo>
                    <a:pt x="198" y="134"/>
                  </a:lnTo>
                  <a:lnTo>
                    <a:pt x="203" y="139"/>
                  </a:lnTo>
                  <a:lnTo>
                    <a:pt x="210" y="146"/>
                  </a:lnTo>
                  <a:lnTo>
                    <a:pt x="215" y="152"/>
                  </a:lnTo>
                  <a:lnTo>
                    <a:pt x="222" y="159"/>
                  </a:lnTo>
                  <a:lnTo>
                    <a:pt x="227" y="166"/>
                  </a:lnTo>
                  <a:lnTo>
                    <a:pt x="233" y="172"/>
                  </a:lnTo>
                  <a:lnTo>
                    <a:pt x="239" y="179"/>
                  </a:lnTo>
                  <a:lnTo>
                    <a:pt x="244" y="186"/>
                  </a:lnTo>
                  <a:lnTo>
                    <a:pt x="250" y="193"/>
                  </a:lnTo>
                  <a:lnTo>
                    <a:pt x="255" y="200"/>
                  </a:lnTo>
                  <a:lnTo>
                    <a:pt x="261" y="208"/>
                  </a:lnTo>
                  <a:lnTo>
                    <a:pt x="272" y="222"/>
                  </a:lnTo>
                  <a:lnTo>
                    <a:pt x="282" y="236"/>
                  </a:lnTo>
                  <a:lnTo>
                    <a:pt x="292" y="251"/>
                  </a:lnTo>
                  <a:lnTo>
                    <a:pt x="313" y="281"/>
                  </a:lnTo>
                  <a:lnTo>
                    <a:pt x="323" y="295"/>
                  </a:lnTo>
                  <a:lnTo>
                    <a:pt x="334" y="310"/>
                  </a:lnTo>
                  <a:lnTo>
                    <a:pt x="345" y="325"/>
                  </a:lnTo>
                  <a:lnTo>
                    <a:pt x="349" y="331"/>
                  </a:lnTo>
                  <a:lnTo>
                    <a:pt x="355" y="339"/>
                  </a:lnTo>
                  <a:lnTo>
                    <a:pt x="360" y="346"/>
                  </a:lnTo>
                  <a:lnTo>
                    <a:pt x="366" y="352"/>
                  </a:lnTo>
                  <a:lnTo>
                    <a:pt x="372" y="360"/>
                  </a:lnTo>
                  <a:lnTo>
                    <a:pt x="378" y="367"/>
                  </a:lnTo>
                  <a:lnTo>
                    <a:pt x="383" y="373"/>
                  </a:lnTo>
                  <a:lnTo>
                    <a:pt x="389" y="380"/>
                  </a:lnTo>
                  <a:lnTo>
                    <a:pt x="395" y="387"/>
                  </a:lnTo>
                  <a:lnTo>
                    <a:pt x="402" y="392"/>
                  </a:lnTo>
                  <a:lnTo>
                    <a:pt x="408" y="399"/>
                  </a:lnTo>
                  <a:lnTo>
                    <a:pt x="414" y="404"/>
                  </a:lnTo>
                  <a:lnTo>
                    <a:pt x="421" y="411"/>
                  </a:lnTo>
                  <a:lnTo>
                    <a:pt x="428" y="417"/>
                  </a:lnTo>
                  <a:lnTo>
                    <a:pt x="434" y="422"/>
                  </a:lnTo>
                  <a:lnTo>
                    <a:pt x="441" y="428"/>
                  </a:lnTo>
                  <a:lnTo>
                    <a:pt x="447" y="433"/>
                  </a:lnTo>
                  <a:lnTo>
                    <a:pt x="455" y="439"/>
                  </a:lnTo>
                  <a:lnTo>
                    <a:pt x="462" y="444"/>
                  </a:lnTo>
                  <a:lnTo>
                    <a:pt x="470" y="450"/>
                  </a:lnTo>
                  <a:lnTo>
                    <a:pt x="476" y="454"/>
                  </a:lnTo>
                  <a:lnTo>
                    <a:pt x="484" y="460"/>
                  </a:lnTo>
                  <a:lnTo>
                    <a:pt x="492" y="464"/>
                  </a:lnTo>
                  <a:lnTo>
                    <a:pt x="499" y="469"/>
                  </a:lnTo>
                  <a:lnTo>
                    <a:pt x="507" y="473"/>
                  </a:lnTo>
                  <a:lnTo>
                    <a:pt x="515" y="477"/>
                  </a:lnTo>
                  <a:lnTo>
                    <a:pt x="523" y="482"/>
                  </a:lnTo>
                  <a:lnTo>
                    <a:pt x="530" y="486"/>
                  </a:lnTo>
                  <a:lnTo>
                    <a:pt x="538" y="491"/>
                  </a:lnTo>
                  <a:lnTo>
                    <a:pt x="546" y="495"/>
                  </a:lnTo>
                  <a:lnTo>
                    <a:pt x="555" y="498"/>
                  </a:lnTo>
                  <a:lnTo>
                    <a:pt x="562" y="503"/>
                  </a:lnTo>
                  <a:lnTo>
                    <a:pt x="571" y="506"/>
                  </a:lnTo>
                  <a:lnTo>
                    <a:pt x="579" y="511"/>
                  </a:lnTo>
                  <a:lnTo>
                    <a:pt x="588" y="514"/>
                  </a:lnTo>
                  <a:lnTo>
                    <a:pt x="596" y="517"/>
                  </a:lnTo>
                  <a:lnTo>
                    <a:pt x="604" y="520"/>
                  </a:lnTo>
                  <a:lnTo>
                    <a:pt x="613" y="524"/>
                  </a:lnTo>
                  <a:lnTo>
                    <a:pt x="621" y="527"/>
                  </a:lnTo>
                  <a:lnTo>
                    <a:pt x="630" y="530"/>
                  </a:lnTo>
                  <a:lnTo>
                    <a:pt x="639" y="534"/>
                  </a:lnTo>
                  <a:lnTo>
                    <a:pt x="647" y="536"/>
                  </a:lnTo>
                  <a:lnTo>
                    <a:pt x="656" y="539"/>
                  </a:lnTo>
                  <a:lnTo>
                    <a:pt x="665" y="543"/>
                  </a:lnTo>
                  <a:lnTo>
                    <a:pt x="683" y="548"/>
                  </a:lnTo>
                  <a:lnTo>
                    <a:pt x="701" y="553"/>
                  </a:lnTo>
                  <a:lnTo>
                    <a:pt x="718" y="558"/>
                  </a:lnTo>
                  <a:lnTo>
                    <a:pt x="736" y="562"/>
                  </a:lnTo>
                  <a:lnTo>
                    <a:pt x="754" y="567"/>
                  </a:lnTo>
                  <a:lnTo>
                    <a:pt x="771" y="570"/>
                  </a:lnTo>
                  <a:lnTo>
                    <a:pt x="790" y="575"/>
                  </a:lnTo>
                  <a:lnTo>
                    <a:pt x="808" y="578"/>
                  </a:lnTo>
                  <a:lnTo>
                    <a:pt x="825" y="581"/>
                  </a:lnTo>
                  <a:lnTo>
                    <a:pt x="843" y="585"/>
                  </a:lnTo>
                  <a:lnTo>
                    <a:pt x="862" y="588"/>
                  </a:lnTo>
                  <a:lnTo>
                    <a:pt x="880" y="590"/>
                  </a:lnTo>
                  <a:lnTo>
                    <a:pt x="897" y="593"/>
                  </a:lnTo>
                  <a:lnTo>
                    <a:pt x="915" y="596"/>
                  </a:lnTo>
                  <a:lnTo>
                    <a:pt x="933" y="5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28" name="Freeform 42"/>
            <p:cNvSpPr>
              <a:spLocks/>
            </p:cNvSpPr>
            <p:nvPr/>
          </p:nvSpPr>
          <p:spPr bwMode="auto">
            <a:xfrm>
              <a:off x="2974" y="1303"/>
              <a:ext cx="438" cy="189"/>
            </a:xfrm>
            <a:custGeom>
              <a:avLst/>
              <a:gdLst>
                <a:gd name="T0" fmla="*/ 1 w 1200"/>
                <a:gd name="T1" fmla="*/ 1 h 519"/>
                <a:gd name="T2" fmla="*/ 4 w 1200"/>
                <a:gd name="T3" fmla="*/ 2 h 519"/>
                <a:gd name="T4" fmla="*/ 7 w 1200"/>
                <a:gd name="T5" fmla="*/ 3 h 519"/>
                <a:gd name="T6" fmla="*/ 8 w 1200"/>
                <a:gd name="T7" fmla="*/ 4 h 519"/>
                <a:gd name="T8" fmla="*/ 9 w 1200"/>
                <a:gd name="T9" fmla="*/ 4 h 519"/>
                <a:gd name="T10" fmla="*/ 11 w 1200"/>
                <a:gd name="T11" fmla="*/ 5 h 519"/>
                <a:gd name="T12" fmla="*/ 12 w 1200"/>
                <a:gd name="T13" fmla="*/ 5 h 519"/>
                <a:gd name="T14" fmla="*/ 14 w 1200"/>
                <a:gd name="T15" fmla="*/ 6 h 519"/>
                <a:gd name="T16" fmla="*/ 15 w 1200"/>
                <a:gd name="T17" fmla="*/ 6 h 519"/>
                <a:gd name="T18" fmla="*/ 16 w 1200"/>
                <a:gd name="T19" fmla="*/ 7 h 519"/>
                <a:gd name="T20" fmla="*/ 17 w 1200"/>
                <a:gd name="T21" fmla="*/ 7 h 519"/>
                <a:gd name="T22" fmla="*/ 18 w 1200"/>
                <a:gd name="T23" fmla="*/ 8 h 519"/>
                <a:gd name="T24" fmla="*/ 19 w 1200"/>
                <a:gd name="T25" fmla="*/ 8 h 519"/>
                <a:gd name="T26" fmla="*/ 20 w 1200"/>
                <a:gd name="T27" fmla="*/ 8 h 519"/>
                <a:gd name="T28" fmla="*/ 21 w 1200"/>
                <a:gd name="T29" fmla="*/ 9 h 519"/>
                <a:gd name="T30" fmla="*/ 22 w 1200"/>
                <a:gd name="T31" fmla="*/ 9 h 519"/>
                <a:gd name="T32" fmla="*/ 23 w 1200"/>
                <a:gd name="T33" fmla="*/ 9 h 519"/>
                <a:gd name="T34" fmla="*/ 24 w 1200"/>
                <a:gd name="T35" fmla="*/ 9 h 519"/>
                <a:gd name="T36" fmla="*/ 25 w 1200"/>
                <a:gd name="T37" fmla="*/ 10 h 519"/>
                <a:gd name="T38" fmla="*/ 26 w 1200"/>
                <a:gd name="T39" fmla="*/ 10 h 519"/>
                <a:gd name="T40" fmla="*/ 27 w 1200"/>
                <a:gd name="T41" fmla="*/ 10 h 519"/>
                <a:gd name="T42" fmla="*/ 28 w 1200"/>
                <a:gd name="T43" fmla="*/ 11 h 519"/>
                <a:gd name="T44" fmla="*/ 29 w 1200"/>
                <a:gd name="T45" fmla="*/ 11 h 519"/>
                <a:gd name="T46" fmla="*/ 30 w 1200"/>
                <a:gd name="T47" fmla="*/ 11 h 519"/>
                <a:gd name="T48" fmla="*/ 32 w 1200"/>
                <a:gd name="T49" fmla="*/ 12 h 519"/>
                <a:gd name="T50" fmla="*/ 34 w 1200"/>
                <a:gd name="T51" fmla="*/ 12 h 519"/>
                <a:gd name="T52" fmla="*/ 35 w 1200"/>
                <a:gd name="T53" fmla="*/ 12 h 519"/>
                <a:gd name="T54" fmla="*/ 36 w 1200"/>
                <a:gd name="T55" fmla="*/ 13 h 519"/>
                <a:gd name="T56" fmla="*/ 38 w 1200"/>
                <a:gd name="T57" fmla="*/ 13 h 519"/>
                <a:gd name="T58" fmla="*/ 39 w 1200"/>
                <a:gd name="T59" fmla="*/ 14 h 519"/>
                <a:gd name="T60" fmla="*/ 41 w 1200"/>
                <a:gd name="T61" fmla="*/ 15 h 519"/>
                <a:gd name="T62" fmla="*/ 42 w 1200"/>
                <a:gd name="T63" fmla="*/ 15 h 519"/>
                <a:gd name="T64" fmla="*/ 43 w 1200"/>
                <a:gd name="T65" fmla="*/ 16 h 519"/>
                <a:gd name="T66" fmla="*/ 45 w 1200"/>
                <a:gd name="T67" fmla="*/ 17 h 519"/>
                <a:gd name="T68" fmla="*/ 46 w 1200"/>
                <a:gd name="T69" fmla="*/ 17 h 519"/>
                <a:gd name="T70" fmla="*/ 48 w 1200"/>
                <a:gd name="T71" fmla="*/ 18 h 519"/>
                <a:gd name="T72" fmla="*/ 50 w 1200"/>
                <a:gd name="T73" fmla="*/ 19 h 519"/>
                <a:gd name="T74" fmla="*/ 51 w 1200"/>
                <a:gd name="T75" fmla="*/ 20 h 519"/>
                <a:gd name="T76" fmla="*/ 53 w 1200"/>
                <a:gd name="T77" fmla="*/ 21 h 519"/>
                <a:gd name="T78" fmla="*/ 54 w 1200"/>
                <a:gd name="T79" fmla="*/ 23 h 519"/>
                <a:gd name="T80" fmla="*/ 56 w 1200"/>
                <a:gd name="T81" fmla="*/ 23 h 519"/>
                <a:gd name="T82" fmla="*/ 58 w 1200"/>
                <a:gd name="T83" fmla="*/ 25 h 5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200" h="519">
                  <a:moveTo>
                    <a:pt x="0" y="0"/>
                  </a:moveTo>
                  <a:lnTo>
                    <a:pt x="30" y="14"/>
                  </a:lnTo>
                  <a:lnTo>
                    <a:pt x="60" y="29"/>
                  </a:lnTo>
                  <a:lnTo>
                    <a:pt x="90" y="42"/>
                  </a:lnTo>
                  <a:lnTo>
                    <a:pt x="120" y="56"/>
                  </a:lnTo>
                  <a:lnTo>
                    <a:pt x="135" y="63"/>
                  </a:lnTo>
                  <a:lnTo>
                    <a:pt x="149" y="70"/>
                  </a:lnTo>
                  <a:lnTo>
                    <a:pt x="164" y="75"/>
                  </a:lnTo>
                  <a:lnTo>
                    <a:pt x="178" y="82"/>
                  </a:lnTo>
                  <a:lnTo>
                    <a:pt x="192" y="88"/>
                  </a:lnTo>
                  <a:lnTo>
                    <a:pt x="207" y="94"/>
                  </a:lnTo>
                  <a:lnTo>
                    <a:pt x="221" y="101"/>
                  </a:lnTo>
                  <a:lnTo>
                    <a:pt x="234" y="106"/>
                  </a:lnTo>
                  <a:lnTo>
                    <a:pt x="248" y="112"/>
                  </a:lnTo>
                  <a:lnTo>
                    <a:pt x="261" y="117"/>
                  </a:lnTo>
                  <a:lnTo>
                    <a:pt x="274" y="122"/>
                  </a:lnTo>
                  <a:lnTo>
                    <a:pt x="286" y="127"/>
                  </a:lnTo>
                  <a:lnTo>
                    <a:pt x="300" y="132"/>
                  </a:lnTo>
                  <a:lnTo>
                    <a:pt x="312" y="137"/>
                  </a:lnTo>
                  <a:lnTo>
                    <a:pt x="324" y="141"/>
                  </a:lnTo>
                  <a:lnTo>
                    <a:pt x="336" y="146"/>
                  </a:lnTo>
                  <a:lnTo>
                    <a:pt x="348" y="150"/>
                  </a:lnTo>
                  <a:lnTo>
                    <a:pt x="359" y="155"/>
                  </a:lnTo>
                  <a:lnTo>
                    <a:pt x="372" y="158"/>
                  </a:lnTo>
                  <a:lnTo>
                    <a:pt x="383" y="162"/>
                  </a:lnTo>
                  <a:lnTo>
                    <a:pt x="394" y="166"/>
                  </a:lnTo>
                  <a:lnTo>
                    <a:pt x="405" y="170"/>
                  </a:lnTo>
                  <a:lnTo>
                    <a:pt x="415" y="174"/>
                  </a:lnTo>
                  <a:lnTo>
                    <a:pt x="426" y="177"/>
                  </a:lnTo>
                  <a:lnTo>
                    <a:pt x="436" y="180"/>
                  </a:lnTo>
                  <a:lnTo>
                    <a:pt x="447" y="183"/>
                  </a:lnTo>
                  <a:lnTo>
                    <a:pt x="457" y="187"/>
                  </a:lnTo>
                  <a:lnTo>
                    <a:pt x="467" y="190"/>
                  </a:lnTo>
                  <a:lnTo>
                    <a:pt x="477" y="193"/>
                  </a:lnTo>
                  <a:lnTo>
                    <a:pt x="485" y="196"/>
                  </a:lnTo>
                  <a:lnTo>
                    <a:pt x="495" y="199"/>
                  </a:lnTo>
                  <a:lnTo>
                    <a:pt x="505" y="201"/>
                  </a:lnTo>
                  <a:lnTo>
                    <a:pt x="514" y="204"/>
                  </a:lnTo>
                  <a:lnTo>
                    <a:pt x="523" y="207"/>
                  </a:lnTo>
                  <a:lnTo>
                    <a:pt x="532" y="209"/>
                  </a:lnTo>
                  <a:lnTo>
                    <a:pt x="542" y="212"/>
                  </a:lnTo>
                  <a:lnTo>
                    <a:pt x="551" y="214"/>
                  </a:lnTo>
                  <a:lnTo>
                    <a:pt x="558" y="217"/>
                  </a:lnTo>
                  <a:lnTo>
                    <a:pt x="567" y="219"/>
                  </a:lnTo>
                  <a:lnTo>
                    <a:pt x="576" y="221"/>
                  </a:lnTo>
                  <a:lnTo>
                    <a:pt x="593" y="225"/>
                  </a:lnTo>
                  <a:lnTo>
                    <a:pt x="609" y="230"/>
                  </a:lnTo>
                  <a:lnTo>
                    <a:pt x="625" y="234"/>
                  </a:lnTo>
                  <a:lnTo>
                    <a:pt x="640" y="238"/>
                  </a:lnTo>
                  <a:lnTo>
                    <a:pt x="656" y="242"/>
                  </a:lnTo>
                  <a:lnTo>
                    <a:pt x="671" y="246"/>
                  </a:lnTo>
                  <a:lnTo>
                    <a:pt x="687" y="251"/>
                  </a:lnTo>
                  <a:lnTo>
                    <a:pt x="701" y="254"/>
                  </a:lnTo>
                  <a:lnTo>
                    <a:pt x="715" y="259"/>
                  </a:lnTo>
                  <a:lnTo>
                    <a:pt x="731" y="263"/>
                  </a:lnTo>
                  <a:lnTo>
                    <a:pt x="745" y="267"/>
                  </a:lnTo>
                  <a:lnTo>
                    <a:pt x="759" y="272"/>
                  </a:lnTo>
                  <a:lnTo>
                    <a:pt x="774" y="277"/>
                  </a:lnTo>
                  <a:lnTo>
                    <a:pt x="788" y="282"/>
                  </a:lnTo>
                  <a:lnTo>
                    <a:pt x="803" y="287"/>
                  </a:lnTo>
                  <a:lnTo>
                    <a:pt x="817" y="293"/>
                  </a:lnTo>
                  <a:lnTo>
                    <a:pt x="831" y="300"/>
                  </a:lnTo>
                  <a:lnTo>
                    <a:pt x="846" y="306"/>
                  </a:lnTo>
                  <a:lnTo>
                    <a:pt x="861" y="313"/>
                  </a:lnTo>
                  <a:lnTo>
                    <a:pt x="877" y="319"/>
                  </a:lnTo>
                  <a:lnTo>
                    <a:pt x="891" y="327"/>
                  </a:lnTo>
                  <a:lnTo>
                    <a:pt x="906" y="335"/>
                  </a:lnTo>
                  <a:lnTo>
                    <a:pt x="922" y="344"/>
                  </a:lnTo>
                  <a:lnTo>
                    <a:pt x="937" y="351"/>
                  </a:lnTo>
                  <a:lnTo>
                    <a:pt x="954" y="360"/>
                  </a:lnTo>
                  <a:lnTo>
                    <a:pt x="969" y="370"/>
                  </a:lnTo>
                  <a:lnTo>
                    <a:pt x="985" y="379"/>
                  </a:lnTo>
                  <a:lnTo>
                    <a:pt x="1002" y="389"/>
                  </a:lnTo>
                  <a:lnTo>
                    <a:pt x="1018" y="399"/>
                  </a:lnTo>
                  <a:lnTo>
                    <a:pt x="1034" y="409"/>
                  </a:lnTo>
                  <a:lnTo>
                    <a:pt x="1050" y="419"/>
                  </a:lnTo>
                  <a:lnTo>
                    <a:pt x="1067" y="430"/>
                  </a:lnTo>
                  <a:lnTo>
                    <a:pt x="1083" y="441"/>
                  </a:lnTo>
                  <a:lnTo>
                    <a:pt x="1100" y="452"/>
                  </a:lnTo>
                  <a:lnTo>
                    <a:pt x="1116" y="463"/>
                  </a:lnTo>
                  <a:lnTo>
                    <a:pt x="1133" y="474"/>
                  </a:lnTo>
                  <a:lnTo>
                    <a:pt x="1150" y="485"/>
                  </a:lnTo>
                  <a:lnTo>
                    <a:pt x="1167" y="496"/>
                  </a:lnTo>
                  <a:lnTo>
                    <a:pt x="1200" y="5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29" name="Freeform 43"/>
            <p:cNvSpPr>
              <a:spLocks/>
            </p:cNvSpPr>
            <p:nvPr/>
          </p:nvSpPr>
          <p:spPr bwMode="auto">
            <a:xfrm>
              <a:off x="3879" y="1884"/>
              <a:ext cx="335" cy="346"/>
            </a:xfrm>
            <a:custGeom>
              <a:avLst/>
              <a:gdLst>
                <a:gd name="T0" fmla="*/ 44 w 917"/>
                <a:gd name="T1" fmla="*/ 0 h 943"/>
                <a:gd name="T2" fmla="*/ 43 w 917"/>
                <a:gd name="T3" fmla="*/ 1 h 943"/>
                <a:gd name="T4" fmla="*/ 42 w 917"/>
                <a:gd name="T5" fmla="*/ 1 h 943"/>
                <a:gd name="T6" fmla="*/ 40 w 917"/>
                <a:gd name="T7" fmla="*/ 1 h 943"/>
                <a:gd name="T8" fmla="*/ 39 w 917"/>
                <a:gd name="T9" fmla="*/ 2 h 943"/>
                <a:gd name="T10" fmla="*/ 38 w 917"/>
                <a:gd name="T11" fmla="*/ 3 h 943"/>
                <a:gd name="T12" fmla="*/ 38 w 917"/>
                <a:gd name="T13" fmla="*/ 3 h 943"/>
                <a:gd name="T14" fmla="*/ 37 w 917"/>
                <a:gd name="T15" fmla="*/ 3 h 943"/>
                <a:gd name="T16" fmla="*/ 36 w 917"/>
                <a:gd name="T17" fmla="*/ 3 h 943"/>
                <a:gd name="T18" fmla="*/ 35 w 917"/>
                <a:gd name="T19" fmla="*/ 4 h 943"/>
                <a:gd name="T20" fmla="*/ 34 w 917"/>
                <a:gd name="T21" fmla="*/ 4 h 943"/>
                <a:gd name="T22" fmla="*/ 34 w 917"/>
                <a:gd name="T23" fmla="*/ 4 h 943"/>
                <a:gd name="T24" fmla="*/ 33 w 917"/>
                <a:gd name="T25" fmla="*/ 5 h 943"/>
                <a:gd name="T26" fmla="*/ 31 w 917"/>
                <a:gd name="T27" fmla="*/ 6 h 943"/>
                <a:gd name="T28" fmla="*/ 30 w 917"/>
                <a:gd name="T29" fmla="*/ 6 h 943"/>
                <a:gd name="T30" fmla="*/ 30 w 917"/>
                <a:gd name="T31" fmla="*/ 7 h 943"/>
                <a:gd name="T32" fmla="*/ 29 w 917"/>
                <a:gd name="T33" fmla="*/ 8 h 943"/>
                <a:gd name="T34" fmla="*/ 28 w 917"/>
                <a:gd name="T35" fmla="*/ 8 h 943"/>
                <a:gd name="T36" fmla="*/ 27 w 917"/>
                <a:gd name="T37" fmla="*/ 9 h 943"/>
                <a:gd name="T38" fmla="*/ 27 w 917"/>
                <a:gd name="T39" fmla="*/ 10 h 943"/>
                <a:gd name="T40" fmla="*/ 26 w 917"/>
                <a:gd name="T41" fmla="*/ 11 h 943"/>
                <a:gd name="T42" fmla="*/ 26 w 917"/>
                <a:gd name="T43" fmla="*/ 12 h 943"/>
                <a:gd name="T44" fmla="*/ 25 w 917"/>
                <a:gd name="T45" fmla="*/ 14 h 943"/>
                <a:gd name="T46" fmla="*/ 23 w 917"/>
                <a:gd name="T47" fmla="*/ 17 h 943"/>
                <a:gd name="T48" fmla="*/ 22 w 917"/>
                <a:gd name="T49" fmla="*/ 18 h 943"/>
                <a:gd name="T50" fmla="*/ 22 w 917"/>
                <a:gd name="T51" fmla="*/ 19 h 943"/>
                <a:gd name="T52" fmla="*/ 21 w 917"/>
                <a:gd name="T53" fmla="*/ 21 h 943"/>
                <a:gd name="T54" fmla="*/ 20 w 917"/>
                <a:gd name="T55" fmla="*/ 21 h 943"/>
                <a:gd name="T56" fmla="*/ 20 w 917"/>
                <a:gd name="T57" fmla="*/ 22 h 943"/>
                <a:gd name="T58" fmla="*/ 19 w 917"/>
                <a:gd name="T59" fmla="*/ 23 h 943"/>
                <a:gd name="T60" fmla="*/ 19 w 917"/>
                <a:gd name="T61" fmla="*/ 23 h 943"/>
                <a:gd name="T62" fmla="*/ 18 w 917"/>
                <a:gd name="T63" fmla="*/ 24 h 943"/>
                <a:gd name="T64" fmla="*/ 17 w 917"/>
                <a:gd name="T65" fmla="*/ 24 h 943"/>
                <a:gd name="T66" fmla="*/ 16 w 917"/>
                <a:gd name="T67" fmla="*/ 25 h 943"/>
                <a:gd name="T68" fmla="*/ 15 w 917"/>
                <a:gd name="T69" fmla="*/ 26 h 943"/>
                <a:gd name="T70" fmla="*/ 14 w 917"/>
                <a:gd name="T71" fmla="*/ 26 h 943"/>
                <a:gd name="T72" fmla="*/ 12 w 917"/>
                <a:gd name="T73" fmla="*/ 27 h 943"/>
                <a:gd name="T74" fmla="*/ 11 w 917"/>
                <a:gd name="T75" fmla="*/ 28 h 943"/>
                <a:gd name="T76" fmla="*/ 10 w 917"/>
                <a:gd name="T77" fmla="*/ 28 h 943"/>
                <a:gd name="T78" fmla="*/ 10 w 917"/>
                <a:gd name="T79" fmla="*/ 29 h 943"/>
                <a:gd name="T80" fmla="*/ 9 w 917"/>
                <a:gd name="T81" fmla="*/ 29 h 943"/>
                <a:gd name="T82" fmla="*/ 8 w 917"/>
                <a:gd name="T83" fmla="*/ 30 h 943"/>
                <a:gd name="T84" fmla="*/ 7 w 917"/>
                <a:gd name="T85" fmla="*/ 32 h 943"/>
                <a:gd name="T86" fmla="*/ 6 w 917"/>
                <a:gd name="T87" fmla="*/ 33 h 943"/>
                <a:gd name="T88" fmla="*/ 5 w 917"/>
                <a:gd name="T89" fmla="*/ 33 h 943"/>
                <a:gd name="T90" fmla="*/ 5 w 917"/>
                <a:gd name="T91" fmla="*/ 34 h 943"/>
                <a:gd name="T92" fmla="*/ 5 w 917"/>
                <a:gd name="T93" fmla="*/ 35 h 943"/>
                <a:gd name="T94" fmla="*/ 4 w 917"/>
                <a:gd name="T95" fmla="*/ 36 h 943"/>
                <a:gd name="T96" fmla="*/ 4 w 917"/>
                <a:gd name="T97" fmla="*/ 37 h 943"/>
                <a:gd name="T98" fmla="*/ 3 w 917"/>
                <a:gd name="T99" fmla="*/ 37 h 943"/>
                <a:gd name="T100" fmla="*/ 3 w 917"/>
                <a:gd name="T101" fmla="*/ 39 h 943"/>
                <a:gd name="T102" fmla="*/ 2 w 917"/>
                <a:gd name="T103" fmla="*/ 40 h 943"/>
                <a:gd name="T104" fmla="*/ 1 w 917"/>
                <a:gd name="T105" fmla="*/ 41 h 943"/>
                <a:gd name="T106" fmla="*/ 1 w 917"/>
                <a:gd name="T107" fmla="*/ 42 h 943"/>
                <a:gd name="T108" fmla="*/ 0 w 917"/>
                <a:gd name="T109" fmla="*/ 43 h 943"/>
                <a:gd name="T110" fmla="*/ 0 w 917"/>
                <a:gd name="T111" fmla="*/ 44 h 943"/>
                <a:gd name="T112" fmla="*/ 0 w 917"/>
                <a:gd name="T113" fmla="*/ 45 h 943"/>
                <a:gd name="T114" fmla="*/ 0 w 917"/>
                <a:gd name="T115" fmla="*/ 46 h 94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17" h="943">
                  <a:moveTo>
                    <a:pt x="917" y="0"/>
                  </a:moveTo>
                  <a:lnTo>
                    <a:pt x="910" y="3"/>
                  </a:lnTo>
                  <a:lnTo>
                    <a:pt x="904" y="5"/>
                  </a:lnTo>
                  <a:lnTo>
                    <a:pt x="897" y="7"/>
                  </a:lnTo>
                  <a:lnTo>
                    <a:pt x="892" y="9"/>
                  </a:lnTo>
                  <a:lnTo>
                    <a:pt x="885" y="11"/>
                  </a:lnTo>
                  <a:lnTo>
                    <a:pt x="879" y="14"/>
                  </a:lnTo>
                  <a:lnTo>
                    <a:pt x="873" y="16"/>
                  </a:lnTo>
                  <a:lnTo>
                    <a:pt x="867" y="18"/>
                  </a:lnTo>
                  <a:lnTo>
                    <a:pt x="861" y="20"/>
                  </a:lnTo>
                  <a:lnTo>
                    <a:pt x="855" y="22"/>
                  </a:lnTo>
                  <a:lnTo>
                    <a:pt x="850" y="25"/>
                  </a:lnTo>
                  <a:lnTo>
                    <a:pt x="844" y="27"/>
                  </a:lnTo>
                  <a:lnTo>
                    <a:pt x="839" y="29"/>
                  </a:lnTo>
                  <a:lnTo>
                    <a:pt x="833" y="30"/>
                  </a:lnTo>
                  <a:lnTo>
                    <a:pt x="827" y="32"/>
                  </a:lnTo>
                  <a:lnTo>
                    <a:pt x="822" y="35"/>
                  </a:lnTo>
                  <a:lnTo>
                    <a:pt x="816" y="37"/>
                  </a:lnTo>
                  <a:lnTo>
                    <a:pt x="812" y="39"/>
                  </a:lnTo>
                  <a:lnTo>
                    <a:pt x="806" y="40"/>
                  </a:lnTo>
                  <a:lnTo>
                    <a:pt x="802" y="42"/>
                  </a:lnTo>
                  <a:lnTo>
                    <a:pt x="797" y="45"/>
                  </a:lnTo>
                  <a:lnTo>
                    <a:pt x="792" y="47"/>
                  </a:lnTo>
                  <a:lnTo>
                    <a:pt x="787" y="48"/>
                  </a:lnTo>
                  <a:lnTo>
                    <a:pt x="782" y="50"/>
                  </a:lnTo>
                  <a:lnTo>
                    <a:pt x="778" y="52"/>
                  </a:lnTo>
                  <a:lnTo>
                    <a:pt x="773" y="53"/>
                  </a:lnTo>
                  <a:lnTo>
                    <a:pt x="768" y="56"/>
                  </a:lnTo>
                  <a:lnTo>
                    <a:pt x="763" y="57"/>
                  </a:lnTo>
                  <a:lnTo>
                    <a:pt x="759" y="59"/>
                  </a:lnTo>
                  <a:lnTo>
                    <a:pt x="755" y="61"/>
                  </a:lnTo>
                  <a:lnTo>
                    <a:pt x="751" y="62"/>
                  </a:lnTo>
                  <a:lnTo>
                    <a:pt x="747" y="64"/>
                  </a:lnTo>
                  <a:lnTo>
                    <a:pt x="742" y="66"/>
                  </a:lnTo>
                  <a:lnTo>
                    <a:pt x="738" y="68"/>
                  </a:lnTo>
                  <a:lnTo>
                    <a:pt x="735" y="69"/>
                  </a:lnTo>
                  <a:lnTo>
                    <a:pt x="730" y="71"/>
                  </a:lnTo>
                  <a:lnTo>
                    <a:pt x="726" y="72"/>
                  </a:lnTo>
                  <a:lnTo>
                    <a:pt x="722" y="74"/>
                  </a:lnTo>
                  <a:lnTo>
                    <a:pt x="718" y="76"/>
                  </a:lnTo>
                  <a:lnTo>
                    <a:pt x="715" y="78"/>
                  </a:lnTo>
                  <a:lnTo>
                    <a:pt x="711" y="79"/>
                  </a:lnTo>
                  <a:lnTo>
                    <a:pt x="707" y="81"/>
                  </a:lnTo>
                  <a:lnTo>
                    <a:pt x="704" y="82"/>
                  </a:lnTo>
                  <a:lnTo>
                    <a:pt x="700" y="84"/>
                  </a:lnTo>
                  <a:lnTo>
                    <a:pt x="697" y="85"/>
                  </a:lnTo>
                  <a:lnTo>
                    <a:pt x="694" y="87"/>
                  </a:lnTo>
                  <a:lnTo>
                    <a:pt x="690" y="89"/>
                  </a:lnTo>
                  <a:lnTo>
                    <a:pt x="687" y="90"/>
                  </a:lnTo>
                  <a:lnTo>
                    <a:pt x="680" y="93"/>
                  </a:lnTo>
                  <a:lnTo>
                    <a:pt x="674" y="97"/>
                  </a:lnTo>
                  <a:lnTo>
                    <a:pt x="668" y="100"/>
                  </a:lnTo>
                  <a:lnTo>
                    <a:pt x="662" y="103"/>
                  </a:lnTo>
                  <a:lnTo>
                    <a:pt x="656" y="105"/>
                  </a:lnTo>
                  <a:lnTo>
                    <a:pt x="651" y="109"/>
                  </a:lnTo>
                  <a:lnTo>
                    <a:pt x="645" y="112"/>
                  </a:lnTo>
                  <a:lnTo>
                    <a:pt x="640" y="115"/>
                  </a:lnTo>
                  <a:lnTo>
                    <a:pt x="635" y="119"/>
                  </a:lnTo>
                  <a:lnTo>
                    <a:pt x="630" y="122"/>
                  </a:lnTo>
                  <a:lnTo>
                    <a:pt x="625" y="124"/>
                  </a:lnTo>
                  <a:lnTo>
                    <a:pt x="621" y="127"/>
                  </a:lnTo>
                  <a:lnTo>
                    <a:pt x="616" y="131"/>
                  </a:lnTo>
                  <a:lnTo>
                    <a:pt x="612" y="134"/>
                  </a:lnTo>
                  <a:lnTo>
                    <a:pt x="608" y="137"/>
                  </a:lnTo>
                  <a:lnTo>
                    <a:pt x="603" y="141"/>
                  </a:lnTo>
                  <a:lnTo>
                    <a:pt x="599" y="144"/>
                  </a:lnTo>
                  <a:lnTo>
                    <a:pt x="595" y="147"/>
                  </a:lnTo>
                  <a:lnTo>
                    <a:pt x="591" y="152"/>
                  </a:lnTo>
                  <a:lnTo>
                    <a:pt x="588" y="155"/>
                  </a:lnTo>
                  <a:lnTo>
                    <a:pt x="584" y="158"/>
                  </a:lnTo>
                  <a:lnTo>
                    <a:pt x="580" y="163"/>
                  </a:lnTo>
                  <a:lnTo>
                    <a:pt x="577" y="166"/>
                  </a:lnTo>
                  <a:lnTo>
                    <a:pt x="573" y="169"/>
                  </a:lnTo>
                  <a:lnTo>
                    <a:pt x="570" y="174"/>
                  </a:lnTo>
                  <a:lnTo>
                    <a:pt x="567" y="178"/>
                  </a:lnTo>
                  <a:lnTo>
                    <a:pt x="563" y="182"/>
                  </a:lnTo>
                  <a:lnTo>
                    <a:pt x="560" y="186"/>
                  </a:lnTo>
                  <a:lnTo>
                    <a:pt x="557" y="190"/>
                  </a:lnTo>
                  <a:lnTo>
                    <a:pt x="553" y="195"/>
                  </a:lnTo>
                  <a:lnTo>
                    <a:pt x="550" y="199"/>
                  </a:lnTo>
                  <a:lnTo>
                    <a:pt x="548" y="204"/>
                  </a:lnTo>
                  <a:lnTo>
                    <a:pt x="545" y="208"/>
                  </a:lnTo>
                  <a:lnTo>
                    <a:pt x="541" y="214"/>
                  </a:lnTo>
                  <a:lnTo>
                    <a:pt x="538" y="218"/>
                  </a:lnTo>
                  <a:lnTo>
                    <a:pt x="536" y="223"/>
                  </a:lnTo>
                  <a:lnTo>
                    <a:pt x="532" y="228"/>
                  </a:lnTo>
                  <a:lnTo>
                    <a:pt x="529" y="232"/>
                  </a:lnTo>
                  <a:lnTo>
                    <a:pt x="527" y="238"/>
                  </a:lnTo>
                  <a:lnTo>
                    <a:pt x="524" y="242"/>
                  </a:lnTo>
                  <a:lnTo>
                    <a:pt x="518" y="253"/>
                  </a:lnTo>
                  <a:lnTo>
                    <a:pt x="512" y="263"/>
                  </a:lnTo>
                  <a:lnTo>
                    <a:pt x="507" y="273"/>
                  </a:lnTo>
                  <a:lnTo>
                    <a:pt x="501" y="284"/>
                  </a:lnTo>
                  <a:lnTo>
                    <a:pt x="490" y="305"/>
                  </a:lnTo>
                  <a:lnTo>
                    <a:pt x="479" y="328"/>
                  </a:lnTo>
                  <a:lnTo>
                    <a:pt x="474" y="337"/>
                  </a:lnTo>
                  <a:lnTo>
                    <a:pt x="468" y="349"/>
                  </a:lnTo>
                  <a:lnTo>
                    <a:pt x="463" y="358"/>
                  </a:lnTo>
                  <a:lnTo>
                    <a:pt x="457" y="368"/>
                  </a:lnTo>
                  <a:lnTo>
                    <a:pt x="455" y="374"/>
                  </a:lnTo>
                  <a:lnTo>
                    <a:pt x="452" y="379"/>
                  </a:lnTo>
                  <a:lnTo>
                    <a:pt x="449" y="384"/>
                  </a:lnTo>
                  <a:lnTo>
                    <a:pt x="446" y="388"/>
                  </a:lnTo>
                  <a:lnTo>
                    <a:pt x="444" y="394"/>
                  </a:lnTo>
                  <a:lnTo>
                    <a:pt x="441" y="398"/>
                  </a:lnTo>
                  <a:lnTo>
                    <a:pt x="437" y="403"/>
                  </a:lnTo>
                  <a:lnTo>
                    <a:pt x="435" y="408"/>
                  </a:lnTo>
                  <a:lnTo>
                    <a:pt x="432" y="413"/>
                  </a:lnTo>
                  <a:lnTo>
                    <a:pt x="428" y="417"/>
                  </a:lnTo>
                  <a:lnTo>
                    <a:pt x="426" y="421"/>
                  </a:lnTo>
                  <a:lnTo>
                    <a:pt x="423" y="426"/>
                  </a:lnTo>
                  <a:lnTo>
                    <a:pt x="420" y="429"/>
                  </a:lnTo>
                  <a:lnTo>
                    <a:pt x="416" y="434"/>
                  </a:lnTo>
                  <a:lnTo>
                    <a:pt x="413" y="438"/>
                  </a:lnTo>
                  <a:lnTo>
                    <a:pt x="410" y="441"/>
                  </a:lnTo>
                  <a:lnTo>
                    <a:pt x="406" y="446"/>
                  </a:lnTo>
                  <a:lnTo>
                    <a:pt x="404" y="449"/>
                  </a:lnTo>
                  <a:lnTo>
                    <a:pt x="401" y="454"/>
                  </a:lnTo>
                  <a:lnTo>
                    <a:pt x="396" y="457"/>
                  </a:lnTo>
                  <a:lnTo>
                    <a:pt x="393" y="460"/>
                  </a:lnTo>
                  <a:lnTo>
                    <a:pt x="390" y="463"/>
                  </a:lnTo>
                  <a:lnTo>
                    <a:pt x="386" y="467"/>
                  </a:lnTo>
                  <a:lnTo>
                    <a:pt x="383" y="470"/>
                  </a:lnTo>
                  <a:lnTo>
                    <a:pt x="380" y="473"/>
                  </a:lnTo>
                  <a:lnTo>
                    <a:pt x="377" y="476"/>
                  </a:lnTo>
                  <a:lnTo>
                    <a:pt x="373" y="479"/>
                  </a:lnTo>
                  <a:lnTo>
                    <a:pt x="369" y="481"/>
                  </a:lnTo>
                  <a:lnTo>
                    <a:pt x="365" y="484"/>
                  </a:lnTo>
                  <a:lnTo>
                    <a:pt x="362" y="487"/>
                  </a:lnTo>
                  <a:lnTo>
                    <a:pt x="359" y="490"/>
                  </a:lnTo>
                  <a:lnTo>
                    <a:pt x="354" y="492"/>
                  </a:lnTo>
                  <a:lnTo>
                    <a:pt x="351" y="494"/>
                  </a:lnTo>
                  <a:lnTo>
                    <a:pt x="348" y="498"/>
                  </a:lnTo>
                  <a:lnTo>
                    <a:pt x="344" y="500"/>
                  </a:lnTo>
                  <a:lnTo>
                    <a:pt x="340" y="502"/>
                  </a:lnTo>
                  <a:lnTo>
                    <a:pt x="337" y="504"/>
                  </a:lnTo>
                  <a:lnTo>
                    <a:pt x="333" y="507"/>
                  </a:lnTo>
                  <a:lnTo>
                    <a:pt x="326" y="511"/>
                  </a:lnTo>
                  <a:lnTo>
                    <a:pt x="318" y="515"/>
                  </a:lnTo>
                  <a:lnTo>
                    <a:pt x="311" y="519"/>
                  </a:lnTo>
                  <a:lnTo>
                    <a:pt x="304" y="523"/>
                  </a:lnTo>
                  <a:lnTo>
                    <a:pt x="296" y="526"/>
                  </a:lnTo>
                  <a:lnTo>
                    <a:pt x="289" y="530"/>
                  </a:lnTo>
                  <a:lnTo>
                    <a:pt x="281" y="534"/>
                  </a:lnTo>
                  <a:lnTo>
                    <a:pt x="275" y="538"/>
                  </a:lnTo>
                  <a:lnTo>
                    <a:pt x="267" y="541"/>
                  </a:lnTo>
                  <a:lnTo>
                    <a:pt x="260" y="544"/>
                  </a:lnTo>
                  <a:lnTo>
                    <a:pt x="254" y="547"/>
                  </a:lnTo>
                  <a:lnTo>
                    <a:pt x="247" y="551"/>
                  </a:lnTo>
                  <a:lnTo>
                    <a:pt x="241" y="554"/>
                  </a:lnTo>
                  <a:lnTo>
                    <a:pt x="234" y="557"/>
                  </a:lnTo>
                  <a:lnTo>
                    <a:pt x="227" y="561"/>
                  </a:lnTo>
                  <a:lnTo>
                    <a:pt x="222" y="564"/>
                  </a:lnTo>
                  <a:lnTo>
                    <a:pt x="218" y="566"/>
                  </a:lnTo>
                  <a:lnTo>
                    <a:pt x="215" y="568"/>
                  </a:lnTo>
                  <a:lnTo>
                    <a:pt x="213" y="570"/>
                  </a:lnTo>
                  <a:lnTo>
                    <a:pt x="210" y="572"/>
                  </a:lnTo>
                  <a:lnTo>
                    <a:pt x="207" y="574"/>
                  </a:lnTo>
                  <a:lnTo>
                    <a:pt x="204" y="575"/>
                  </a:lnTo>
                  <a:lnTo>
                    <a:pt x="199" y="580"/>
                  </a:lnTo>
                  <a:lnTo>
                    <a:pt x="193" y="584"/>
                  </a:lnTo>
                  <a:lnTo>
                    <a:pt x="189" y="588"/>
                  </a:lnTo>
                  <a:lnTo>
                    <a:pt x="183" y="593"/>
                  </a:lnTo>
                  <a:lnTo>
                    <a:pt x="179" y="597"/>
                  </a:lnTo>
                  <a:lnTo>
                    <a:pt x="173" y="602"/>
                  </a:lnTo>
                  <a:lnTo>
                    <a:pt x="169" y="606"/>
                  </a:lnTo>
                  <a:lnTo>
                    <a:pt x="164" y="612"/>
                  </a:lnTo>
                  <a:lnTo>
                    <a:pt x="160" y="617"/>
                  </a:lnTo>
                  <a:lnTo>
                    <a:pt x="155" y="622"/>
                  </a:lnTo>
                  <a:lnTo>
                    <a:pt x="151" y="627"/>
                  </a:lnTo>
                  <a:lnTo>
                    <a:pt x="147" y="634"/>
                  </a:lnTo>
                  <a:lnTo>
                    <a:pt x="142" y="639"/>
                  </a:lnTo>
                  <a:lnTo>
                    <a:pt x="138" y="645"/>
                  </a:lnTo>
                  <a:lnTo>
                    <a:pt x="133" y="651"/>
                  </a:lnTo>
                  <a:lnTo>
                    <a:pt x="129" y="658"/>
                  </a:lnTo>
                  <a:lnTo>
                    <a:pt x="125" y="665"/>
                  </a:lnTo>
                  <a:lnTo>
                    <a:pt x="122" y="668"/>
                  </a:lnTo>
                  <a:lnTo>
                    <a:pt x="120" y="671"/>
                  </a:lnTo>
                  <a:lnTo>
                    <a:pt x="118" y="675"/>
                  </a:lnTo>
                  <a:lnTo>
                    <a:pt x="116" y="678"/>
                  </a:lnTo>
                  <a:lnTo>
                    <a:pt x="113" y="682"/>
                  </a:lnTo>
                  <a:lnTo>
                    <a:pt x="111" y="686"/>
                  </a:lnTo>
                  <a:lnTo>
                    <a:pt x="108" y="689"/>
                  </a:lnTo>
                  <a:lnTo>
                    <a:pt x="106" y="693"/>
                  </a:lnTo>
                  <a:lnTo>
                    <a:pt x="104" y="697"/>
                  </a:lnTo>
                  <a:lnTo>
                    <a:pt x="101" y="701"/>
                  </a:lnTo>
                  <a:lnTo>
                    <a:pt x="99" y="704"/>
                  </a:lnTo>
                  <a:lnTo>
                    <a:pt x="97" y="709"/>
                  </a:lnTo>
                  <a:lnTo>
                    <a:pt x="94" y="712"/>
                  </a:lnTo>
                  <a:lnTo>
                    <a:pt x="91" y="717"/>
                  </a:lnTo>
                  <a:lnTo>
                    <a:pt x="89" y="721"/>
                  </a:lnTo>
                  <a:lnTo>
                    <a:pt x="87" y="725"/>
                  </a:lnTo>
                  <a:lnTo>
                    <a:pt x="84" y="729"/>
                  </a:lnTo>
                  <a:lnTo>
                    <a:pt x="81" y="733"/>
                  </a:lnTo>
                  <a:lnTo>
                    <a:pt x="79" y="738"/>
                  </a:lnTo>
                  <a:lnTo>
                    <a:pt x="76" y="742"/>
                  </a:lnTo>
                  <a:lnTo>
                    <a:pt x="74" y="746"/>
                  </a:lnTo>
                  <a:lnTo>
                    <a:pt x="70" y="752"/>
                  </a:lnTo>
                  <a:lnTo>
                    <a:pt x="68" y="756"/>
                  </a:lnTo>
                  <a:lnTo>
                    <a:pt x="65" y="761"/>
                  </a:lnTo>
                  <a:lnTo>
                    <a:pt x="63" y="765"/>
                  </a:lnTo>
                  <a:lnTo>
                    <a:pt x="59" y="771"/>
                  </a:lnTo>
                  <a:lnTo>
                    <a:pt x="57" y="775"/>
                  </a:lnTo>
                  <a:lnTo>
                    <a:pt x="54" y="780"/>
                  </a:lnTo>
                  <a:lnTo>
                    <a:pt x="48" y="790"/>
                  </a:lnTo>
                  <a:lnTo>
                    <a:pt x="45" y="795"/>
                  </a:lnTo>
                  <a:lnTo>
                    <a:pt x="43" y="801"/>
                  </a:lnTo>
                  <a:lnTo>
                    <a:pt x="39" y="805"/>
                  </a:lnTo>
                  <a:lnTo>
                    <a:pt x="37" y="811"/>
                  </a:lnTo>
                  <a:lnTo>
                    <a:pt x="34" y="816"/>
                  </a:lnTo>
                  <a:lnTo>
                    <a:pt x="32" y="820"/>
                  </a:lnTo>
                  <a:lnTo>
                    <a:pt x="29" y="826"/>
                  </a:lnTo>
                  <a:lnTo>
                    <a:pt x="27" y="832"/>
                  </a:lnTo>
                  <a:lnTo>
                    <a:pt x="24" y="837"/>
                  </a:lnTo>
                  <a:lnTo>
                    <a:pt x="22" y="843"/>
                  </a:lnTo>
                  <a:lnTo>
                    <a:pt x="20" y="848"/>
                  </a:lnTo>
                  <a:lnTo>
                    <a:pt x="17" y="854"/>
                  </a:lnTo>
                  <a:lnTo>
                    <a:pt x="15" y="859"/>
                  </a:lnTo>
                  <a:lnTo>
                    <a:pt x="13" y="865"/>
                  </a:lnTo>
                  <a:lnTo>
                    <a:pt x="12" y="870"/>
                  </a:lnTo>
                  <a:lnTo>
                    <a:pt x="10" y="876"/>
                  </a:lnTo>
                  <a:lnTo>
                    <a:pt x="8" y="881"/>
                  </a:lnTo>
                  <a:lnTo>
                    <a:pt x="6" y="887"/>
                  </a:lnTo>
                  <a:lnTo>
                    <a:pt x="5" y="892"/>
                  </a:lnTo>
                  <a:lnTo>
                    <a:pt x="4" y="898"/>
                  </a:lnTo>
                  <a:lnTo>
                    <a:pt x="3" y="903"/>
                  </a:lnTo>
                  <a:lnTo>
                    <a:pt x="2" y="909"/>
                  </a:lnTo>
                  <a:lnTo>
                    <a:pt x="1" y="914"/>
                  </a:lnTo>
                  <a:lnTo>
                    <a:pt x="0" y="920"/>
                  </a:lnTo>
                  <a:lnTo>
                    <a:pt x="0" y="927"/>
                  </a:lnTo>
                  <a:lnTo>
                    <a:pt x="0" y="932"/>
                  </a:lnTo>
                  <a:lnTo>
                    <a:pt x="0" y="938"/>
                  </a:lnTo>
                  <a:lnTo>
                    <a:pt x="0" y="9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30" name="Freeform 44"/>
            <p:cNvSpPr>
              <a:spLocks/>
            </p:cNvSpPr>
            <p:nvPr/>
          </p:nvSpPr>
          <p:spPr bwMode="auto">
            <a:xfrm>
              <a:off x="4089" y="1369"/>
              <a:ext cx="233" cy="761"/>
            </a:xfrm>
            <a:custGeom>
              <a:avLst/>
              <a:gdLst>
                <a:gd name="T0" fmla="*/ 1 w 637"/>
                <a:gd name="T1" fmla="*/ 2 h 2078"/>
                <a:gd name="T2" fmla="*/ 3 w 637"/>
                <a:gd name="T3" fmla="*/ 5 h 2078"/>
                <a:gd name="T4" fmla="*/ 4 w 637"/>
                <a:gd name="T5" fmla="*/ 7 h 2078"/>
                <a:gd name="T6" fmla="*/ 4 w 637"/>
                <a:gd name="T7" fmla="*/ 9 h 2078"/>
                <a:gd name="T8" fmla="*/ 5 w 637"/>
                <a:gd name="T9" fmla="*/ 10 h 2078"/>
                <a:gd name="T10" fmla="*/ 6 w 637"/>
                <a:gd name="T11" fmla="*/ 12 h 2078"/>
                <a:gd name="T12" fmla="*/ 7 w 637"/>
                <a:gd name="T13" fmla="*/ 14 h 2078"/>
                <a:gd name="T14" fmla="*/ 7 w 637"/>
                <a:gd name="T15" fmla="*/ 15 h 2078"/>
                <a:gd name="T16" fmla="*/ 8 w 637"/>
                <a:gd name="T17" fmla="*/ 17 h 2078"/>
                <a:gd name="T18" fmla="*/ 8 w 637"/>
                <a:gd name="T19" fmla="*/ 19 h 2078"/>
                <a:gd name="T20" fmla="*/ 8 w 637"/>
                <a:gd name="T21" fmla="*/ 20 h 2078"/>
                <a:gd name="T22" fmla="*/ 9 w 637"/>
                <a:gd name="T23" fmla="*/ 22 h 2078"/>
                <a:gd name="T24" fmla="*/ 9 w 637"/>
                <a:gd name="T25" fmla="*/ 23 h 2078"/>
                <a:gd name="T26" fmla="*/ 9 w 637"/>
                <a:gd name="T27" fmla="*/ 25 h 2078"/>
                <a:gd name="T28" fmla="*/ 10 w 637"/>
                <a:gd name="T29" fmla="*/ 27 h 2078"/>
                <a:gd name="T30" fmla="*/ 10 w 637"/>
                <a:gd name="T31" fmla="*/ 32 h 2078"/>
                <a:gd name="T32" fmla="*/ 10 w 637"/>
                <a:gd name="T33" fmla="*/ 34 h 2078"/>
                <a:gd name="T34" fmla="*/ 10 w 637"/>
                <a:gd name="T35" fmla="*/ 36 h 2078"/>
                <a:gd name="T36" fmla="*/ 11 w 637"/>
                <a:gd name="T37" fmla="*/ 38 h 2078"/>
                <a:gd name="T38" fmla="*/ 11 w 637"/>
                <a:gd name="T39" fmla="*/ 40 h 2078"/>
                <a:gd name="T40" fmla="*/ 11 w 637"/>
                <a:gd name="T41" fmla="*/ 41 h 2078"/>
                <a:gd name="T42" fmla="*/ 12 w 637"/>
                <a:gd name="T43" fmla="*/ 43 h 2078"/>
                <a:gd name="T44" fmla="*/ 12 w 637"/>
                <a:gd name="T45" fmla="*/ 44 h 2078"/>
                <a:gd name="T46" fmla="*/ 13 w 637"/>
                <a:gd name="T47" fmla="*/ 46 h 2078"/>
                <a:gd name="T48" fmla="*/ 14 w 637"/>
                <a:gd name="T49" fmla="*/ 47 h 2078"/>
                <a:gd name="T50" fmla="*/ 15 w 637"/>
                <a:gd name="T51" fmla="*/ 49 h 2078"/>
                <a:gd name="T52" fmla="*/ 16 w 637"/>
                <a:gd name="T53" fmla="*/ 50 h 2078"/>
                <a:gd name="T54" fmla="*/ 17 w 637"/>
                <a:gd name="T55" fmla="*/ 52 h 2078"/>
                <a:gd name="T56" fmla="*/ 18 w 637"/>
                <a:gd name="T57" fmla="*/ 53 h 2078"/>
                <a:gd name="T58" fmla="*/ 20 w 637"/>
                <a:gd name="T59" fmla="*/ 55 h 2078"/>
                <a:gd name="T60" fmla="*/ 23 w 637"/>
                <a:gd name="T61" fmla="*/ 59 h 2078"/>
                <a:gd name="T62" fmla="*/ 25 w 637"/>
                <a:gd name="T63" fmla="*/ 61 h 2078"/>
                <a:gd name="T64" fmla="*/ 25 w 637"/>
                <a:gd name="T65" fmla="*/ 62 h 2078"/>
                <a:gd name="T66" fmla="*/ 26 w 637"/>
                <a:gd name="T67" fmla="*/ 63 h 2078"/>
                <a:gd name="T68" fmla="*/ 27 w 637"/>
                <a:gd name="T69" fmla="*/ 65 h 2078"/>
                <a:gd name="T70" fmla="*/ 29 w 637"/>
                <a:gd name="T71" fmla="*/ 66 h 2078"/>
                <a:gd name="T72" fmla="*/ 29 w 637"/>
                <a:gd name="T73" fmla="*/ 68 h 2078"/>
                <a:gd name="T74" fmla="*/ 30 w 637"/>
                <a:gd name="T75" fmla="*/ 69 h 2078"/>
                <a:gd name="T76" fmla="*/ 30 w 637"/>
                <a:gd name="T77" fmla="*/ 70 h 2078"/>
                <a:gd name="T78" fmla="*/ 30 w 637"/>
                <a:gd name="T79" fmla="*/ 71 h 2078"/>
                <a:gd name="T80" fmla="*/ 31 w 637"/>
                <a:gd name="T81" fmla="*/ 72 h 2078"/>
                <a:gd name="T82" fmla="*/ 31 w 637"/>
                <a:gd name="T83" fmla="*/ 73 h 2078"/>
                <a:gd name="T84" fmla="*/ 31 w 637"/>
                <a:gd name="T85" fmla="*/ 73 h 2078"/>
                <a:gd name="T86" fmla="*/ 31 w 637"/>
                <a:gd name="T87" fmla="*/ 74 h 2078"/>
                <a:gd name="T88" fmla="*/ 31 w 637"/>
                <a:gd name="T89" fmla="*/ 75 h 2078"/>
                <a:gd name="T90" fmla="*/ 31 w 637"/>
                <a:gd name="T91" fmla="*/ 76 h 2078"/>
                <a:gd name="T92" fmla="*/ 31 w 637"/>
                <a:gd name="T93" fmla="*/ 77 h 2078"/>
                <a:gd name="T94" fmla="*/ 31 w 637"/>
                <a:gd name="T95" fmla="*/ 79 h 2078"/>
                <a:gd name="T96" fmla="*/ 31 w 637"/>
                <a:gd name="T97" fmla="*/ 81 h 2078"/>
                <a:gd name="T98" fmla="*/ 30 w 637"/>
                <a:gd name="T99" fmla="*/ 82 h 2078"/>
                <a:gd name="T100" fmla="*/ 30 w 637"/>
                <a:gd name="T101" fmla="*/ 84 h 2078"/>
                <a:gd name="T102" fmla="*/ 29 w 637"/>
                <a:gd name="T103" fmla="*/ 89 h 2078"/>
                <a:gd name="T104" fmla="*/ 29 w 637"/>
                <a:gd name="T105" fmla="*/ 91 h 2078"/>
                <a:gd name="T106" fmla="*/ 28 w 637"/>
                <a:gd name="T107" fmla="*/ 93 h 2078"/>
                <a:gd name="T108" fmla="*/ 28 w 637"/>
                <a:gd name="T109" fmla="*/ 95 h 2078"/>
                <a:gd name="T110" fmla="*/ 27 w 637"/>
                <a:gd name="T111" fmla="*/ 96 h 2078"/>
                <a:gd name="T112" fmla="*/ 27 w 637"/>
                <a:gd name="T113" fmla="*/ 98 h 2078"/>
                <a:gd name="T114" fmla="*/ 27 w 637"/>
                <a:gd name="T115" fmla="*/ 99 h 2078"/>
                <a:gd name="T116" fmla="*/ 27 w 637"/>
                <a:gd name="T117" fmla="*/ 100 h 2078"/>
                <a:gd name="T118" fmla="*/ 27 w 637"/>
                <a:gd name="T119" fmla="*/ 101 h 2078"/>
                <a:gd name="T120" fmla="*/ 27 w 637"/>
                <a:gd name="T121" fmla="*/ 101 h 20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37" h="2078">
                  <a:moveTo>
                    <a:pt x="0" y="0"/>
                  </a:moveTo>
                  <a:lnTo>
                    <a:pt x="9" y="16"/>
                  </a:lnTo>
                  <a:lnTo>
                    <a:pt x="18" y="31"/>
                  </a:lnTo>
                  <a:lnTo>
                    <a:pt x="27" y="47"/>
                  </a:lnTo>
                  <a:lnTo>
                    <a:pt x="36" y="62"/>
                  </a:lnTo>
                  <a:lnTo>
                    <a:pt x="44" y="78"/>
                  </a:lnTo>
                  <a:lnTo>
                    <a:pt x="52" y="93"/>
                  </a:lnTo>
                  <a:lnTo>
                    <a:pt x="60" y="109"/>
                  </a:lnTo>
                  <a:lnTo>
                    <a:pt x="68" y="125"/>
                  </a:lnTo>
                  <a:lnTo>
                    <a:pt x="72" y="133"/>
                  </a:lnTo>
                  <a:lnTo>
                    <a:pt x="76" y="141"/>
                  </a:lnTo>
                  <a:lnTo>
                    <a:pt x="80" y="148"/>
                  </a:lnTo>
                  <a:lnTo>
                    <a:pt x="83" y="156"/>
                  </a:lnTo>
                  <a:lnTo>
                    <a:pt x="88" y="164"/>
                  </a:lnTo>
                  <a:lnTo>
                    <a:pt x="91" y="172"/>
                  </a:lnTo>
                  <a:lnTo>
                    <a:pt x="94" y="181"/>
                  </a:lnTo>
                  <a:lnTo>
                    <a:pt x="99" y="188"/>
                  </a:lnTo>
                  <a:lnTo>
                    <a:pt x="102" y="196"/>
                  </a:lnTo>
                  <a:lnTo>
                    <a:pt x="105" y="204"/>
                  </a:lnTo>
                  <a:lnTo>
                    <a:pt x="109" y="211"/>
                  </a:lnTo>
                  <a:lnTo>
                    <a:pt x="112" y="220"/>
                  </a:lnTo>
                  <a:lnTo>
                    <a:pt x="115" y="228"/>
                  </a:lnTo>
                  <a:lnTo>
                    <a:pt x="119" y="236"/>
                  </a:lnTo>
                  <a:lnTo>
                    <a:pt x="122" y="245"/>
                  </a:lnTo>
                  <a:lnTo>
                    <a:pt x="125" y="252"/>
                  </a:lnTo>
                  <a:lnTo>
                    <a:pt x="129" y="260"/>
                  </a:lnTo>
                  <a:lnTo>
                    <a:pt x="132" y="269"/>
                  </a:lnTo>
                  <a:lnTo>
                    <a:pt x="135" y="277"/>
                  </a:lnTo>
                  <a:lnTo>
                    <a:pt x="138" y="284"/>
                  </a:lnTo>
                  <a:lnTo>
                    <a:pt x="141" y="293"/>
                  </a:lnTo>
                  <a:lnTo>
                    <a:pt x="143" y="301"/>
                  </a:lnTo>
                  <a:lnTo>
                    <a:pt x="146" y="310"/>
                  </a:lnTo>
                  <a:lnTo>
                    <a:pt x="149" y="318"/>
                  </a:lnTo>
                  <a:lnTo>
                    <a:pt x="152" y="326"/>
                  </a:lnTo>
                  <a:lnTo>
                    <a:pt x="154" y="334"/>
                  </a:lnTo>
                  <a:lnTo>
                    <a:pt x="156" y="343"/>
                  </a:lnTo>
                  <a:lnTo>
                    <a:pt x="159" y="351"/>
                  </a:lnTo>
                  <a:lnTo>
                    <a:pt x="161" y="360"/>
                  </a:lnTo>
                  <a:lnTo>
                    <a:pt x="163" y="367"/>
                  </a:lnTo>
                  <a:lnTo>
                    <a:pt x="165" y="376"/>
                  </a:lnTo>
                  <a:lnTo>
                    <a:pt x="167" y="385"/>
                  </a:lnTo>
                  <a:lnTo>
                    <a:pt x="170" y="393"/>
                  </a:lnTo>
                  <a:lnTo>
                    <a:pt x="172" y="402"/>
                  </a:lnTo>
                  <a:lnTo>
                    <a:pt x="173" y="410"/>
                  </a:lnTo>
                  <a:lnTo>
                    <a:pt x="175" y="418"/>
                  </a:lnTo>
                  <a:lnTo>
                    <a:pt x="177" y="427"/>
                  </a:lnTo>
                  <a:lnTo>
                    <a:pt x="178" y="436"/>
                  </a:lnTo>
                  <a:lnTo>
                    <a:pt x="180" y="445"/>
                  </a:lnTo>
                  <a:lnTo>
                    <a:pt x="182" y="452"/>
                  </a:lnTo>
                  <a:lnTo>
                    <a:pt x="183" y="461"/>
                  </a:lnTo>
                  <a:lnTo>
                    <a:pt x="184" y="470"/>
                  </a:lnTo>
                  <a:lnTo>
                    <a:pt x="185" y="479"/>
                  </a:lnTo>
                  <a:lnTo>
                    <a:pt x="186" y="488"/>
                  </a:lnTo>
                  <a:lnTo>
                    <a:pt x="187" y="497"/>
                  </a:lnTo>
                  <a:lnTo>
                    <a:pt x="188" y="505"/>
                  </a:lnTo>
                  <a:lnTo>
                    <a:pt x="189" y="514"/>
                  </a:lnTo>
                  <a:lnTo>
                    <a:pt x="191" y="523"/>
                  </a:lnTo>
                  <a:lnTo>
                    <a:pt x="192" y="532"/>
                  </a:lnTo>
                  <a:lnTo>
                    <a:pt x="192" y="541"/>
                  </a:lnTo>
                  <a:lnTo>
                    <a:pt x="194" y="559"/>
                  </a:lnTo>
                  <a:lnTo>
                    <a:pt x="195" y="576"/>
                  </a:lnTo>
                  <a:lnTo>
                    <a:pt x="196" y="594"/>
                  </a:lnTo>
                  <a:lnTo>
                    <a:pt x="198" y="629"/>
                  </a:lnTo>
                  <a:lnTo>
                    <a:pt x="201" y="647"/>
                  </a:lnTo>
                  <a:lnTo>
                    <a:pt x="202" y="665"/>
                  </a:lnTo>
                  <a:lnTo>
                    <a:pt x="203" y="682"/>
                  </a:lnTo>
                  <a:lnTo>
                    <a:pt x="204" y="691"/>
                  </a:lnTo>
                  <a:lnTo>
                    <a:pt x="205" y="700"/>
                  </a:lnTo>
                  <a:lnTo>
                    <a:pt x="205" y="709"/>
                  </a:lnTo>
                  <a:lnTo>
                    <a:pt x="206" y="717"/>
                  </a:lnTo>
                  <a:lnTo>
                    <a:pt x="207" y="725"/>
                  </a:lnTo>
                  <a:lnTo>
                    <a:pt x="208" y="734"/>
                  </a:lnTo>
                  <a:lnTo>
                    <a:pt x="209" y="743"/>
                  </a:lnTo>
                  <a:lnTo>
                    <a:pt x="210" y="752"/>
                  </a:lnTo>
                  <a:lnTo>
                    <a:pt x="212" y="761"/>
                  </a:lnTo>
                  <a:lnTo>
                    <a:pt x="214" y="770"/>
                  </a:lnTo>
                  <a:lnTo>
                    <a:pt x="215" y="777"/>
                  </a:lnTo>
                  <a:lnTo>
                    <a:pt x="216" y="786"/>
                  </a:lnTo>
                  <a:lnTo>
                    <a:pt x="218" y="795"/>
                  </a:lnTo>
                  <a:lnTo>
                    <a:pt x="219" y="803"/>
                  </a:lnTo>
                  <a:lnTo>
                    <a:pt x="222" y="812"/>
                  </a:lnTo>
                  <a:lnTo>
                    <a:pt x="224" y="820"/>
                  </a:lnTo>
                  <a:lnTo>
                    <a:pt x="226" y="828"/>
                  </a:lnTo>
                  <a:lnTo>
                    <a:pt x="228" y="837"/>
                  </a:lnTo>
                  <a:lnTo>
                    <a:pt x="230" y="845"/>
                  </a:lnTo>
                  <a:lnTo>
                    <a:pt x="233" y="854"/>
                  </a:lnTo>
                  <a:lnTo>
                    <a:pt x="235" y="861"/>
                  </a:lnTo>
                  <a:lnTo>
                    <a:pt x="238" y="870"/>
                  </a:lnTo>
                  <a:lnTo>
                    <a:pt x="240" y="878"/>
                  </a:lnTo>
                  <a:lnTo>
                    <a:pt x="244" y="886"/>
                  </a:lnTo>
                  <a:lnTo>
                    <a:pt x="247" y="895"/>
                  </a:lnTo>
                  <a:lnTo>
                    <a:pt x="250" y="902"/>
                  </a:lnTo>
                  <a:lnTo>
                    <a:pt x="254" y="910"/>
                  </a:lnTo>
                  <a:lnTo>
                    <a:pt x="257" y="918"/>
                  </a:lnTo>
                  <a:lnTo>
                    <a:pt x="260" y="925"/>
                  </a:lnTo>
                  <a:lnTo>
                    <a:pt x="265" y="933"/>
                  </a:lnTo>
                  <a:lnTo>
                    <a:pt x="269" y="941"/>
                  </a:lnTo>
                  <a:lnTo>
                    <a:pt x="272" y="949"/>
                  </a:lnTo>
                  <a:lnTo>
                    <a:pt x="277" y="956"/>
                  </a:lnTo>
                  <a:lnTo>
                    <a:pt x="281" y="964"/>
                  </a:lnTo>
                  <a:lnTo>
                    <a:pt x="286" y="972"/>
                  </a:lnTo>
                  <a:lnTo>
                    <a:pt x="291" y="980"/>
                  </a:lnTo>
                  <a:lnTo>
                    <a:pt x="296" y="987"/>
                  </a:lnTo>
                  <a:lnTo>
                    <a:pt x="300" y="994"/>
                  </a:lnTo>
                  <a:lnTo>
                    <a:pt x="306" y="1002"/>
                  </a:lnTo>
                  <a:lnTo>
                    <a:pt x="310" y="1009"/>
                  </a:lnTo>
                  <a:lnTo>
                    <a:pt x="315" y="1016"/>
                  </a:lnTo>
                  <a:lnTo>
                    <a:pt x="321" y="1024"/>
                  </a:lnTo>
                  <a:lnTo>
                    <a:pt x="327" y="1030"/>
                  </a:lnTo>
                  <a:lnTo>
                    <a:pt x="332" y="1038"/>
                  </a:lnTo>
                  <a:lnTo>
                    <a:pt x="336" y="1046"/>
                  </a:lnTo>
                  <a:lnTo>
                    <a:pt x="343" y="1053"/>
                  </a:lnTo>
                  <a:lnTo>
                    <a:pt x="349" y="1060"/>
                  </a:lnTo>
                  <a:lnTo>
                    <a:pt x="354" y="1067"/>
                  </a:lnTo>
                  <a:lnTo>
                    <a:pt x="360" y="1075"/>
                  </a:lnTo>
                  <a:lnTo>
                    <a:pt x="365" y="1081"/>
                  </a:lnTo>
                  <a:lnTo>
                    <a:pt x="372" y="1088"/>
                  </a:lnTo>
                  <a:lnTo>
                    <a:pt x="377" y="1096"/>
                  </a:lnTo>
                  <a:lnTo>
                    <a:pt x="390" y="1110"/>
                  </a:lnTo>
                  <a:lnTo>
                    <a:pt x="402" y="1123"/>
                  </a:lnTo>
                  <a:lnTo>
                    <a:pt x="413" y="1138"/>
                  </a:lnTo>
                  <a:lnTo>
                    <a:pt x="437" y="1165"/>
                  </a:lnTo>
                  <a:lnTo>
                    <a:pt x="449" y="1180"/>
                  </a:lnTo>
                  <a:lnTo>
                    <a:pt x="461" y="1193"/>
                  </a:lnTo>
                  <a:lnTo>
                    <a:pt x="474" y="1207"/>
                  </a:lnTo>
                  <a:lnTo>
                    <a:pt x="486" y="1221"/>
                  </a:lnTo>
                  <a:lnTo>
                    <a:pt x="491" y="1228"/>
                  </a:lnTo>
                  <a:lnTo>
                    <a:pt x="497" y="1235"/>
                  </a:lnTo>
                  <a:lnTo>
                    <a:pt x="503" y="1242"/>
                  </a:lnTo>
                  <a:lnTo>
                    <a:pt x="509" y="1249"/>
                  </a:lnTo>
                  <a:lnTo>
                    <a:pt x="514" y="1256"/>
                  </a:lnTo>
                  <a:lnTo>
                    <a:pt x="520" y="1264"/>
                  </a:lnTo>
                  <a:lnTo>
                    <a:pt x="525" y="1270"/>
                  </a:lnTo>
                  <a:lnTo>
                    <a:pt x="531" y="1277"/>
                  </a:lnTo>
                  <a:lnTo>
                    <a:pt x="537" y="1285"/>
                  </a:lnTo>
                  <a:lnTo>
                    <a:pt x="541" y="1291"/>
                  </a:lnTo>
                  <a:lnTo>
                    <a:pt x="546" y="1299"/>
                  </a:lnTo>
                  <a:lnTo>
                    <a:pt x="551" y="1306"/>
                  </a:lnTo>
                  <a:lnTo>
                    <a:pt x="556" y="1313"/>
                  </a:lnTo>
                  <a:lnTo>
                    <a:pt x="561" y="1320"/>
                  </a:lnTo>
                  <a:lnTo>
                    <a:pt x="566" y="1328"/>
                  </a:lnTo>
                  <a:lnTo>
                    <a:pt x="571" y="1334"/>
                  </a:lnTo>
                  <a:lnTo>
                    <a:pt x="575" y="1342"/>
                  </a:lnTo>
                  <a:lnTo>
                    <a:pt x="580" y="1349"/>
                  </a:lnTo>
                  <a:lnTo>
                    <a:pt x="584" y="1357"/>
                  </a:lnTo>
                  <a:lnTo>
                    <a:pt x="587" y="1364"/>
                  </a:lnTo>
                  <a:lnTo>
                    <a:pt x="592" y="1372"/>
                  </a:lnTo>
                  <a:lnTo>
                    <a:pt x="596" y="1379"/>
                  </a:lnTo>
                  <a:lnTo>
                    <a:pt x="600" y="1386"/>
                  </a:lnTo>
                  <a:lnTo>
                    <a:pt x="603" y="1394"/>
                  </a:lnTo>
                  <a:lnTo>
                    <a:pt x="606" y="1402"/>
                  </a:lnTo>
                  <a:lnTo>
                    <a:pt x="609" y="1410"/>
                  </a:lnTo>
                  <a:lnTo>
                    <a:pt x="613" y="1417"/>
                  </a:lnTo>
                  <a:lnTo>
                    <a:pt x="614" y="1421"/>
                  </a:lnTo>
                  <a:lnTo>
                    <a:pt x="616" y="1424"/>
                  </a:lnTo>
                  <a:lnTo>
                    <a:pt x="617" y="1428"/>
                  </a:lnTo>
                  <a:lnTo>
                    <a:pt x="618" y="1432"/>
                  </a:lnTo>
                  <a:lnTo>
                    <a:pt x="619" y="1436"/>
                  </a:lnTo>
                  <a:lnTo>
                    <a:pt x="621" y="1441"/>
                  </a:lnTo>
                  <a:lnTo>
                    <a:pt x="622" y="1444"/>
                  </a:lnTo>
                  <a:lnTo>
                    <a:pt x="624" y="1448"/>
                  </a:lnTo>
                  <a:lnTo>
                    <a:pt x="625" y="1452"/>
                  </a:lnTo>
                  <a:lnTo>
                    <a:pt x="626" y="1456"/>
                  </a:lnTo>
                  <a:lnTo>
                    <a:pt x="626" y="1459"/>
                  </a:lnTo>
                  <a:lnTo>
                    <a:pt x="627" y="1464"/>
                  </a:lnTo>
                  <a:lnTo>
                    <a:pt x="628" y="1468"/>
                  </a:lnTo>
                  <a:lnTo>
                    <a:pt x="629" y="1471"/>
                  </a:lnTo>
                  <a:lnTo>
                    <a:pt x="630" y="1476"/>
                  </a:lnTo>
                  <a:lnTo>
                    <a:pt x="630" y="1479"/>
                  </a:lnTo>
                  <a:lnTo>
                    <a:pt x="632" y="1484"/>
                  </a:lnTo>
                  <a:lnTo>
                    <a:pt x="633" y="1488"/>
                  </a:lnTo>
                  <a:lnTo>
                    <a:pt x="633" y="1491"/>
                  </a:lnTo>
                  <a:lnTo>
                    <a:pt x="634" y="1496"/>
                  </a:lnTo>
                  <a:lnTo>
                    <a:pt x="634" y="1500"/>
                  </a:lnTo>
                  <a:lnTo>
                    <a:pt x="635" y="1505"/>
                  </a:lnTo>
                  <a:lnTo>
                    <a:pt x="635" y="1508"/>
                  </a:lnTo>
                  <a:lnTo>
                    <a:pt x="635" y="1512"/>
                  </a:lnTo>
                  <a:lnTo>
                    <a:pt x="636" y="1517"/>
                  </a:lnTo>
                  <a:lnTo>
                    <a:pt x="636" y="1521"/>
                  </a:lnTo>
                  <a:lnTo>
                    <a:pt x="636" y="1525"/>
                  </a:lnTo>
                  <a:lnTo>
                    <a:pt x="636" y="1529"/>
                  </a:lnTo>
                  <a:lnTo>
                    <a:pt x="636" y="1533"/>
                  </a:lnTo>
                  <a:lnTo>
                    <a:pt x="637" y="1538"/>
                  </a:lnTo>
                  <a:lnTo>
                    <a:pt x="637" y="1542"/>
                  </a:lnTo>
                  <a:lnTo>
                    <a:pt x="637" y="1546"/>
                  </a:lnTo>
                  <a:lnTo>
                    <a:pt x="636" y="1554"/>
                  </a:lnTo>
                  <a:lnTo>
                    <a:pt x="636" y="1563"/>
                  </a:lnTo>
                  <a:lnTo>
                    <a:pt x="636" y="1572"/>
                  </a:lnTo>
                  <a:lnTo>
                    <a:pt x="635" y="1580"/>
                  </a:lnTo>
                  <a:lnTo>
                    <a:pt x="635" y="1589"/>
                  </a:lnTo>
                  <a:lnTo>
                    <a:pt x="634" y="1597"/>
                  </a:lnTo>
                  <a:lnTo>
                    <a:pt x="633" y="1606"/>
                  </a:lnTo>
                  <a:lnTo>
                    <a:pt x="632" y="1615"/>
                  </a:lnTo>
                  <a:lnTo>
                    <a:pt x="630" y="1624"/>
                  </a:lnTo>
                  <a:lnTo>
                    <a:pt x="629" y="1633"/>
                  </a:lnTo>
                  <a:lnTo>
                    <a:pt x="627" y="1642"/>
                  </a:lnTo>
                  <a:lnTo>
                    <a:pt x="626" y="1651"/>
                  </a:lnTo>
                  <a:lnTo>
                    <a:pt x="625" y="1659"/>
                  </a:lnTo>
                  <a:lnTo>
                    <a:pt x="623" y="1668"/>
                  </a:lnTo>
                  <a:lnTo>
                    <a:pt x="621" y="1677"/>
                  </a:lnTo>
                  <a:lnTo>
                    <a:pt x="619" y="1686"/>
                  </a:lnTo>
                  <a:lnTo>
                    <a:pt x="617" y="1695"/>
                  </a:lnTo>
                  <a:lnTo>
                    <a:pt x="615" y="1705"/>
                  </a:lnTo>
                  <a:lnTo>
                    <a:pt x="613" y="1714"/>
                  </a:lnTo>
                  <a:lnTo>
                    <a:pt x="609" y="1731"/>
                  </a:lnTo>
                  <a:lnTo>
                    <a:pt x="605" y="1749"/>
                  </a:lnTo>
                  <a:lnTo>
                    <a:pt x="601" y="1768"/>
                  </a:lnTo>
                  <a:lnTo>
                    <a:pt x="592" y="1803"/>
                  </a:lnTo>
                  <a:lnTo>
                    <a:pt x="587" y="1822"/>
                  </a:lnTo>
                  <a:lnTo>
                    <a:pt x="583" y="1840"/>
                  </a:lnTo>
                  <a:lnTo>
                    <a:pt x="581" y="1848"/>
                  </a:lnTo>
                  <a:lnTo>
                    <a:pt x="579" y="1857"/>
                  </a:lnTo>
                  <a:lnTo>
                    <a:pt x="576" y="1866"/>
                  </a:lnTo>
                  <a:lnTo>
                    <a:pt x="575" y="1875"/>
                  </a:lnTo>
                  <a:lnTo>
                    <a:pt x="573" y="1884"/>
                  </a:lnTo>
                  <a:lnTo>
                    <a:pt x="571" y="1893"/>
                  </a:lnTo>
                  <a:lnTo>
                    <a:pt x="570" y="1901"/>
                  </a:lnTo>
                  <a:lnTo>
                    <a:pt x="567" y="1910"/>
                  </a:lnTo>
                  <a:lnTo>
                    <a:pt x="566" y="1919"/>
                  </a:lnTo>
                  <a:lnTo>
                    <a:pt x="565" y="1928"/>
                  </a:lnTo>
                  <a:lnTo>
                    <a:pt x="564" y="1937"/>
                  </a:lnTo>
                  <a:lnTo>
                    <a:pt x="563" y="1946"/>
                  </a:lnTo>
                  <a:lnTo>
                    <a:pt x="562" y="1954"/>
                  </a:lnTo>
                  <a:lnTo>
                    <a:pt x="561" y="1962"/>
                  </a:lnTo>
                  <a:lnTo>
                    <a:pt x="560" y="1971"/>
                  </a:lnTo>
                  <a:lnTo>
                    <a:pt x="559" y="1980"/>
                  </a:lnTo>
                  <a:lnTo>
                    <a:pt x="559" y="1989"/>
                  </a:lnTo>
                  <a:lnTo>
                    <a:pt x="559" y="1996"/>
                  </a:lnTo>
                  <a:lnTo>
                    <a:pt x="558" y="2005"/>
                  </a:lnTo>
                  <a:lnTo>
                    <a:pt x="558" y="2010"/>
                  </a:lnTo>
                  <a:lnTo>
                    <a:pt x="558" y="2013"/>
                  </a:lnTo>
                  <a:lnTo>
                    <a:pt x="558" y="2017"/>
                  </a:lnTo>
                  <a:lnTo>
                    <a:pt x="558" y="2022"/>
                  </a:lnTo>
                  <a:lnTo>
                    <a:pt x="559" y="2026"/>
                  </a:lnTo>
                  <a:lnTo>
                    <a:pt x="559" y="2030"/>
                  </a:lnTo>
                  <a:lnTo>
                    <a:pt x="559" y="2034"/>
                  </a:lnTo>
                  <a:lnTo>
                    <a:pt x="559" y="2038"/>
                  </a:lnTo>
                  <a:lnTo>
                    <a:pt x="559" y="2042"/>
                  </a:lnTo>
                  <a:lnTo>
                    <a:pt x="560" y="2046"/>
                  </a:lnTo>
                  <a:lnTo>
                    <a:pt x="560" y="2051"/>
                  </a:lnTo>
                  <a:lnTo>
                    <a:pt x="561" y="2054"/>
                  </a:lnTo>
                  <a:lnTo>
                    <a:pt x="561" y="2058"/>
                  </a:lnTo>
                  <a:lnTo>
                    <a:pt x="562" y="2063"/>
                  </a:lnTo>
                  <a:lnTo>
                    <a:pt x="562" y="2066"/>
                  </a:lnTo>
                  <a:lnTo>
                    <a:pt x="563" y="2071"/>
                  </a:lnTo>
                  <a:lnTo>
                    <a:pt x="563" y="2074"/>
                  </a:lnTo>
                  <a:lnTo>
                    <a:pt x="564" y="20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31" name="Line 45"/>
            <p:cNvSpPr>
              <a:spLocks noChangeShapeType="1"/>
            </p:cNvSpPr>
            <p:nvPr/>
          </p:nvSpPr>
          <p:spPr bwMode="auto">
            <a:xfrm>
              <a:off x="2201" y="1849"/>
              <a:ext cx="2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32" name="Line 46"/>
            <p:cNvSpPr>
              <a:spLocks noChangeShapeType="1"/>
            </p:cNvSpPr>
            <p:nvPr/>
          </p:nvSpPr>
          <p:spPr bwMode="auto">
            <a:xfrm>
              <a:off x="2772" y="1849"/>
              <a:ext cx="20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33" name="Line 47"/>
            <p:cNvSpPr>
              <a:spLocks noChangeShapeType="1"/>
            </p:cNvSpPr>
            <p:nvPr/>
          </p:nvSpPr>
          <p:spPr bwMode="auto">
            <a:xfrm>
              <a:off x="3412" y="1849"/>
              <a:ext cx="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34" name="Line 48"/>
            <p:cNvSpPr>
              <a:spLocks noChangeShapeType="1"/>
            </p:cNvSpPr>
            <p:nvPr/>
          </p:nvSpPr>
          <p:spPr bwMode="auto">
            <a:xfrm flipH="1">
              <a:off x="4179" y="1849"/>
              <a:ext cx="1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35" name="Line 49"/>
            <p:cNvSpPr>
              <a:spLocks noChangeShapeType="1"/>
            </p:cNvSpPr>
            <p:nvPr/>
          </p:nvSpPr>
          <p:spPr bwMode="auto">
            <a:xfrm>
              <a:off x="4671" y="1849"/>
              <a:ext cx="9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36" name="Freeform 50"/>
            <p:cNvSpPr>
              <a:spLocks/>
            </p:cNvSpPr>
            <p:nvPr/>
          </p:nvSpPr>
          <p:spPr bwMode="auto">
            <a:xfrm>
              <a:off x="691" y="867"/>
              <a:ext cx="64" cy="123"/>
            </a:xfrm>
            <a:custGeom>
              <a:avLst/>
              <a:gdLst>
                <a:gd name="T0" fmla="*/ 0 w 176"/>
                <a:gd name="T1" fmla="*/ 0 h 330"/>
                <a:gd name="T2" fmla="*/ 0 w 176"/>
                <a:gd name="T3" fmla="*/ 17 h 330"/>
                <a:gd name="T4" fmla="*/ 8 w 176"/>
                <a:gd name="T5" fmla="*/ 0 h 330"/>
                <a:gd name="T6" fmla="*/ 0 60000 65536"/>
                <a:gd name="T7" fmla="*/ 0 60000 65536"/>
                <a:gd name="T8" fmla="*/ 0 60000 65536"/>
              </a:gdLst>
              <a:ahLst/>
              <a:cxnLst>
                <a:cxn ang="T6">
                  <a:pos x="T0" y="T1"/>
                </a:cxn>
                <a:cxn ang="T7">
                  <a:pos x="T2" y="T3"/>
                </a:cxn>
                <a:cxn ang="T8">
                  <a:pos x="T4" y="T5"/>
                </a:cxn>
              </a:cxnLst>
              <a:rect l="0" t="0" r="r" b="b"/>
              <a:pathLst>
                <a:path w="176" h="330">
                  <a:moveTo>
                    <a:pt x="0" y="0"/>
                  </a:moveTo>
                  <a:lnTo>
                    <a:pt x="0" y="330"/>
                  </a:lnTo>
                  <a:lnTo>
                    <a:pt x="17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37" name="Line 51"/>
            <p:cNvSpPr>
              <a:spLocks noChangeShapeType="1"/>
            </p:cNvSpPr>
            <p:nvPr/>
          </p:nvSpPr>
          <p:spPr bwMode="auto">
            <a:xfrm flipH="1" flipV="1">
              <a:off x="1091" y="2241"/>
              <a:ext cx="121" cy="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38" name="Line 52"/>
            <p:cNvSpPr>
              <a:spLocks noChangeShapeType="1"/>
            </p:cNvSpPr>
            <p:nvPr/>
          </p:nvSpPr>
          <p:spPr bwMode="auto">
            <a:xfrm>
              <a:off x="1145" y="2294"/>
              <a:ext cx="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39" name="Line 53"/>
            <p:cNvSpPr>
              <a:spLocks noChangeShapeType="1"/>
            </p:cNvSpPr>
            <p:nvPr/>
          </p:nvSpPr>
          <p:spPr bwMode="auto">
            <a:xfrm>
              <a:off x="1145" y="2241"/>
              <a:ext cx="120" cy="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40" name="Freeform 54"/>
            <p:cNvSpPr>
              <a:spLocks/>
            </p:cNvSpPr>
            <p:nvPr/>
          </p:nvSpPr>
          <p:spPr bwMode="auto">
            <a:xfrm>
              <a:off x="884" y="941"/>
              <a:ext cx="53" cy="121"/>
            </a:xfrm>
            <a:custGeom>
              <a:avLst/>
              <a:gdLst>
                <a:gd name="T0" fmla="*/ 0 w 153"/>
                <a:gd name="T1" fmla="*/ 16 h 330"/>
                <a:gd name="T2" fmla="*/ 3 w 153"/>
                <a:gd name="T3" fmla="*/ 0 h 330"/>
                <a:gd name="T4" fmla="*/ 6 w 153"/>
                <a:gd name="T5" fmla="*/ 0 h 330"/>
                <a:gd name="T6" fmla="*/ 0 60000 65536"/>
                <a:gd name="T7" fmla="*/ 0 60000 65536"/>
                <a:gd name="T8" fmla="*/ 0 60000 65536"/>
              </a:gdLst>
              <a:ahLst/>
              <a:cxnLst>
                <a:cxn ang="T6">
                  <a:pos x="T0" y="T1"/>
                </a:cxn>
                <a:cxn ang="T7">
                  <a:pos x="T2" y="T3"/>
                </a:cxn>
                <a:cxn ang="T8">
                  <a:pos x="T4" y="T5"/>
                </a:cxn>
              </a:cxnLst>
              <a:rect l="0" t="0" r="r" b="b"/>
              <a:pathLst>
                <a:path w="153" h="330">
                  <a:moveTo>
                    <a:pt x="0" y="330"/>
                  </a:moveTo>
                  <a:lnTo>
                    <a:pt x="88"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41" name="Freeform 55"/>
            <p:cNvSpPr>
              <a:spLocks/>
            </p:cNvSpPr>
            <p:nvPr/>
          </p:nvSpPr>
          <p:spPr bwMode="auto">
            <a:xfrm>
              <a:off x="919" y="941"/>
              <a:ext cx="36" cy="67"/>
            </a:xfrm>
            <a:custGeom>
              <a:avLst/>
              <a:gdLst>
                <a:gd name="T0" fmla="*/ 0 w 93"/>
                <a:gd name="T1" fmla="*/ 9 h 183"/>
                <a:gd name="T2" fmla="*/ 0 w 93"/>
                <a:gd name="T3" fmla="*/ 9 h 183"/>
                <a:gd name="T4" fmla="*/ 0 w 93"/>
                <a:gd name="T5" fmla="*/ 9 h 183"/>
                <a:gd name="T6" fmla="*/ 1 w 93"/>
                <a:gd name="T7" fmla="*/ 9 h 183"/>
                <a:gd name="T8" fmla="*/ 1 w 93"/>
                <a:gd name="T9" fmla="*/ 9 h 183"/>
                <a:gd name="T10" fmla="*/ 1 w 93"/>
                <a:gd name="T11" fmla="*/ 9 h 183"/>
                <a:gd name="T12" fmla="*/ 2 w 93"/>
                <a:gd name="T13" fmla="*/ 8 h 183"/>
                <a:gd name="T14" fmla="*/ 2 w 93"/>
                <a:gd name="T15" fmla="*/ 8 h 183"/>
                <a:gd name="T16" fmla="*/ 2 w 93"/>
                <a:gd name="T17" fmla="*/ 8 h 183"/>
                <a:gd name="T18" fmla="*/ 3 w 93"/>
                <a:gd name="T19" fmla="*/ 8 h 183"/>
                <a:gd name="T20" fmla="*/ 3 w 93"/>
                <a:gd name="T21" fmla="*/ 8 h 183"/>
                <a:gd name="T22" fmla="*/ 3 w 93"/>
                <a:gd name="T23" fmla="*/ 8 h 183"/>
                <a:gd name="T24" fmla="*/ 3 w 93"/>
                <a:gd name="T25" fmla="*/ 7 h 183"/>
                <a:gd name="T26" fmla="*/ 3 w 93"/>
                <a:gd name="T27" fmla="*/ 7 h 183"/>
                <a:gd name="T28" fmla="*/ 4 w 93"/>
                <a:gd name="T29" fmla="*/ 7 h 183"/>
                <a:gd name="T30" fmla="*/ 4 w 93"/>
                <a:gd name="T31" fmla="*/ 7 h 183"/>
                <a:gd name="T32" fmla="*/ 4 w 93"/>
                <a:gd name="T33" fmla="*/ 6 h 183"/>
                <a:gd name="T34" fmla="*/ 4 w 93"/>
                <a:gd name="T35" fmla="*/ 6 h 183"/>
                <a:gd name="T36" fmla="*/ 5 w 93"/>
                <a:gd name="T37" fmla="*/ 6 h 183"/>
                <a:gd name="T38" fmla="*/ 5 w 93"/>
                <a:gd name="T39" fmla="*/ 5 h 183"/>
                <a:gd name="T40" fmla="*/ 5 w 93"/>
                <a:gd name="T41" fmla="*/ 5 h 183"/>
                <a:gd name="T42" fmla="*/ 5 w 93"/>
                <a:gd name="T43" fmla="*/ 5 h 183"/>
                <a:gd name="T44" fmla="*/ 5 w 93"/>
                <a:gd name="T45" fmla="*/ 4 h 183"/>
                <a:gd name="T46" fmla="*/ 5 w 93"/>
                <a:gd name="T47" fmla="*/ 4 h 183"/>
                <a:gd name="T48" fmla="*/ 5 w 93"/>
                <a:gd name="T49" fmla="*/ 4 h 183"/>
                <a:gd name="T50" fmla="*/ 5 w 93"/>
                <a:gd name="T51" fmla="*/ 4 h 183"/>
                <a:gd name="T52" fmla="*/ 5 w 93"/>
                <a:gd name="T53" fmla="*/ 3 h 183"/>
                <a:gd name="T54" fmla="*/ 5 w 93"/>
                <a:gd name="T55" fmla="*/ 3 h 183"/>
                <a:gd name="T56" fmla="*/ 5 w 93"/>
                <a:gd name="T57" fmla="*/ 3 h 183"/>
                <a:gd name="T58" fmla="*/ 5 w 93"/>
                <a:gd name="T59" fmla="*/ 2 h 183"/>
                <a:gd name="T60" fmla="*/ 5 w 93"/>
                <a:gd name="T61" fmla="*/ 2 h 183"/>
                <a:gd name="T62" fmla="*/ 5 w 93"/>
                <a:gd name="T63" fmla="*/ 2 h 183"/>
                <a:gd name="T64" fmla="*/ 5 w 93"/>
                <a:gd name="T65" fmla="*/ 1 h 183"/>
                <a:gd name="T66" fmla="*/ 5 w 93"/>
                <a:gd name="T67" fmla="*/ 1 h 183"/>
                <a:gd name="T68" fmla="*/ 5 w 93"/>
                <a:gd name="T69" fmla="*/ 1 h 183"/>
                <a:gd name="T70" fmla="*/ 5 w 93"/>
                <a:gd name="T71" fmla="*/ 1 h 183"/>
                <a:gd name="T72" fmla="*/ 5 w 93"/>
                <a:gd name="T73" fmla="*/ 1 h 183"/>
                <a:gd name="T74" fmla="*/ 4 w 93"/>
                <a:gd name="T75" fmla="*/ 0 h 183"/>
                <a:gd name="T76" fmla="*/ 4 w 93"/>
                <a:gd name="T77" fmla="*/ 0 h 183"/>
                <a:gd name="T78" fmla="*/ 4 w 93"/>
                <a:gd name="T79" fmla="*/ 0 h 183"/>
                <a:gd name="T80" fmla="*/ 4 w 93"/>
                <a:gd name="T81" fmla="*/ 0 h 183"/>
                <a:gd name="T82" fmla="*/ 3 w 93"/>
                <a:gd name="T83" fmla="*/ 0 h 183"/>
                <a:gd name="T84" fmla="*/ 3 w 93"/>
                <a:gd name="T85" fmla="*/ 0 h 183"/>
                <a:gd name="T86" fmla="*/ 3 w 93"/>
                <a:gd name="T87" fmla="*/ 0 h 183"/>
                <a:gd name="T88" fmla="*/ 3 w 93"/>
                <a:gd name="T89" fmla="*/ 0 h 1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3" h="183">
                  <a:moveTo>
                    <a:pt x="0" y="183"/>
                  </a:moveTo>
                  <a:lnTo>
                    <a:pt x="4" y="183"/>
                  </a:lnTo>
                  <a:lnTo>
                    <a:pt x="9" y="182"/>
                  </a:lnTo>
                  <a:lnTo>
                    <a:pt x="13" y="181"/>
                  </a:lnTo>
                  <a:lnTo>
                    <a:pt x="19" y="180"/>
                  </a:lnTo>
                  <a:lnTo>
                    <a:pt x="23" y="178"/>
                  </a:lnTo>
                  <a:lnTo>
                    <a:pt x="29" y="174"/>
                  </a:lnTo>
                  <a:lnTo>
                    <a:pt x="33" y="172"/>
                  </a:lnTo>
                  <a:lnTo>
                    <a:pt x="38" y="169"/>
                  </a:lnTo>
                  <a:lnTo>
                    <a:pt x="43" y="164"/>
                  </a:lnTo>
                  <a:lnTo>
                    <a:pt x="47" y="161"/>
                  </a:lnTo>
                  <a:lnTo>
                    <a:pt x="52" y="157"/>
                  </a:lnTo>
                  <a:lnTo>
                    <a:pt x="56" y="151"/>
                  </a:lnTo>
                  <a:lnTo>
                    <a:pt x="61" y="147"/>
                  </a:lnTo>
                  <a:lnTo>
                    <a:pt x="65" y="141"/>
                  </a:lnTo>
                  <a:lnTo>
                    <a:pt x="68" y="136"/>
                  </a:lnTo>
                  <a:lnTo>
                    <a:pt x="72" y="129"/>
                  </a:lnTo>
                  <a:lnTo>
                    <a:pt x="75" y="124"/>
                  </a:lnTo>
                  <a:lnTo>
                    <a:pt x="78" y="117"/>
                  </a:lnTo>
                  <a:lnTo>
                    <a:pt x="82" y="111"/>
                  </a:lnTo>
                  <a:lnTo>
                    <a:pt x="84" y="105"/>
                  </a:lnTo>
                  <a:lnTo>
                    <a:pt x="86" y="98"/>
                  </a:lnTo>
                  <a:lnTo>
                    <a:pt x="88" y="92"/>
                  </a:lnTo>
                  <a:lnTo>
                    <a:pt x="89" y="85"/>
                  </a:lnTo>
                  <a:lnTo>
                    <a:pt x="91" y="78"/>
                  </a:lnTo>
                  <a:lnTo>
                    <a:pt x="92" y="72"/>
                  </a:lnTo>
                  <a:lnTo>
                    <a:pt x="93" y="66"/>
                  </a:lnTo>
                  <a:lnTo>
                    <a:pt x="93" y="59"/>
                  </a:lnTo>
                  <a:lnTo>
                    <a:pt x="93" y="53"/>
                  </a:lnTo>
                  <a:lnTo>
                    <a:pt x="92" y="47"/>
                  </a:lnTo>
                  <a:lnTo>
                    <a:pt x="92" y="42"/>
                  </a:lnTo>
                  <a:lnTo>
                    <a:pt x="91" y="36"/>
                  </a:lnTo>
                  <a:lnTo>
                    <a:pt x="88" y="32"/>
                  </a:lnTo>
                  <a:lnTo>
                    <a:pt x="87" y="26"/>
                  </a:lnTo>
                  <a:lnTo>
                    <a:pt x="85" y="22"/>
                  </a:lnTo>
                  <a:lnTo>
                    <a:pt x="82" y="19"/>
                  </a:lnTo>
                  <a:lnTo>
                    <a:pt x="80" y="14"/>
                  </a:lnTo>
                  <a:lnTo>
                    <a:pt x="76" y="11"/>
                  </a:lnTo>
                  <a:lnTo>
                    <a:pt x="73" y="8"/>
                  </a:lnTo>
                  <a:lnTo>
                    <a:pt x="70" y="5"/>
                  </a:lnTo>
                  <a:lnTo>
                    <a:pt x="65" y="3"/>
                  </a:lnTo>
                  <a:lnTo>
                    <a:pt x="62" y="2"/>
                  </a:lnTo>
                  <a:lnTo>
                    <a:pt x="57" y="1"/>
                  </a:lnTo>
                  <a:lnTo>
                    <a:pt x="53"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42" name="Line 56"/>
            <p:cNvSpPr>
              <a:spLocks noChangeShapeType="1"/>
            </p:cNvSpPr>
            <p:nvPr/>
          </p:nvSpPr>
          <p:spPr bwMode="auto">
            <a:xfrm flipH="1">
              <a:off x="896" y="1008"/>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43" name="Freeform 57"/>
            <p:cNvSpPr>
              <a:spLocks/>
            </p:cNvSpPr>
            <p:nvPr/>
          </p:nvSpPr>
          <p:spPr bwMode="auto">
            <a:xfrm>
              <a:off x="994" y="980"/>
              <a:ext cx="41" cy="84"/>
            </a:xfrm>
            <a:custGeom>
              <a:avLst/>
              <a:gdLst>
                <a:gd name="T0" fmla="*/ 0 w 116"/>
                <a:gd name="T1" fmla="*/ 0 h 231"/>
                <a:gd name="T2" fmla="*/ 0 w 116"/>
                <a:gd name="T3" fmla="*/ 11 h 231"/>
                <a:gd name="T4" fmla="*/ 5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7"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44" name="Freeform 58"/>
            <p:cNvSpPr>
              <a:spLocks/>
            </p:cNvSpPr>
            <p:nvPr/>
          </p:nvSpPr>
          <p:spPr bwMode="auto">
            <a:xfrm>
              <a:off x="1921" y="2207"/>
              <a:ext cx="57" cy="121"/>
            </a:xfrm>
            <a:custGeom>
              <a:avLst/>
              <a:gdLst>
                <a:gd name="T0" fmla="*/ 0 w 153"/>
                <a:gd name="T1" fmla="*/ 16 h 330"/>
                <a:gd name="T2" fmla="*/ 4 w 153"/>
                <a:gd name="T3" fmla="*/ 0 h 330"/>
                <a:gd name="T4" fmla="*/ 8 w 153"/>
                <a:gd name="T5" fmla="*/ 0 h 330"/>
                <a:gd name="T6" fmla="*/ 0 60000 65536"/>
                <a:gd name="T7" fmla="*/ 0 60000 65536"/>
                <a:gd name="T8" fmla="*/ 0 60000 65536"/>
              </a:gdLst>
              <a:ahLst/>
              <a:cxnLst>
                <a:cxn ang="T6">
                  <a:pos x="T0" y="T1"/>
                </a:cxn>
                <a:cxn ang="T7">
                  <a:pos x="T2" y="T3"/>
                </a:cxn>
                <a:cxn ang="T8">
                  <a:pos x="T4" y="T5"/>
                </a:cxn>
              </a:cxnLst>
              <a:rect l="0" t="0" r="r" b="b"/>
              <a:pathLst>
                <a:path w="153" h="330">
                  <a:moveTo>
                    <a:pt x="0" y="330"/>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45" name="Freeform 59"/>
            <p:cNvSpPr>
              <a:spLocks/>
            </p:cNvSpPr>
            <p:nvPr/>
          </p:nvSpPr>
          <p:spPr bwMode="auto">
            <a:xfrm>
              <a:off x="1960" y="2207"/>
              <a:ext cx="33" cy="67"/>
            </a:xfrm>
            <a:custGeom>
              <a:avLst/>
              <a:gdLst>
                <a:gd name="T0" fmla="*/ 0 w 93"/>
                <a:gd name="T1" fmla="*/ 9 h 184"/>
                <a:gd name="T2" fmla="*/ 0 w 93"/>
                <a:gd name="T3" fmla="*/ 9 h 184"/>
                <a:gd name="T4" fmla="*/ 0 w 93"/>
                <a:gd name="T5" fmla="*/ 9 h 184"/>
                <a:gd name="T6" fmla="*/ 1 w 93"/>
                <a:gd name="T7" fmla="*/ 9 h 184"/>
                <a:gd name="T8" fmla="*/ 1 w 93"/>
                <a:gd name="T9" fmla="*/ 9 h 184"/>
                <a:gd name="T10" fmla="*/ 1 w 93"/>
                <a:gd name="T11" fmla="*/ 8 h 184"/>
                <a:gd name="T12" fmla="*/ 1 w 93"/>
                <a:gd name="T13" fmla="*/ 8 h 184"/>
                <a:gd name="T14" fmla="*/ 1 w 93"/>
                <a:gd name="T15" fmla="*/ 8 h 184"/>
                <a:gd name="T16" fmla="*/ 2 w 93"/>
                <a:gd name="T17" fmla="*/ 8 h 184"/>
                <a:gd name="T18" fmla="*/ 2 w 93"/>
                <a:gd name="T19" fmla="*/ 8 h 184"/>
                <a:gd name="T20" fmla="*/ 2 w 93"/>
                <a:gd name="T21" fmla="*/ 8 h 184"/>
                <a:gd name="T22" fmla="*/ 2 w 93"/>
                <a:gd name="T23" fmla="*/ 8 h 184"/>
                <a:gd name="T24" fmla="*/ 2 w 93"/>
                <a:gd name="T25" fmla="*/ 7 h 184"/>
                <a:gd name="T26" fmla="*/ 3 w 93"/>
                <a:gd name="T27" fmla="*/ 7 h 184"/>
                <a:gd name="T28" fmla="*/ 3 w 93"/>
                <a:gd name="T29" fmla="*/ 7 h 184"/>
                <a:gd name="T30" fmla="*/ 3 w 93"/>
                <a:gd name="T31" fmla="*/ 7 h 184"/>
                <a:gd name="T32" fmla="*/ 3 w 93"/>
                <a:gd name="T33" fmla="*/ 6 h 184"/>
                <a:gd name="T34" fmla="*/ 4 w 93"/>
                <a:gd name="T35" fmla="*/ 6 h 184"/>
                <a:gd name="T36" fmla="*/ 4 w 93"/>
                <a:gd name="T37" fmla="*/ 6 h 184"/>
                <a:gd name="T38" fmla="*/ 4 w 93"/>
                <a:gd name="T39" fmla="*/ 5 h 184"/>
                <a:gd name="T40" fmla="*/ 4 w 93"/>
                <a:gd name="T41" fmla="*/ 5 h 184"/>
                <a:gd name="T42" fmla="*/ 4 w 93"/>
                <a:gd name="T43" fmla="*/ 5 h 184"/>
                <a:gd name="T44" fmla="*/ 4 w 93"/>
                <a:gd name="T45" fmla="*/ 4 h 184"/>
                <a:gd name="T46" fmla="*/ 4 w 93"/>
                <a:gd name="T47" fmla="*/ 4 h 184"/>
                <a:gd name="T48" fmla="*/ 4 w 93"/>
                <a:gd name="T49" fmla="*/ 4 h 184"/>
                <a:gd name="T50" fmla="*/ 4 w 93"/>
                <a:gd name="T51" fmla="*/ 3 h 184"/>
                <a:gd name="T52" fmla="*/ 4 w 93"/>
                <a:gd name="T53" fmla="*/ 3 h 184"/>
                <a:gd name="T54" fmla="*/ 4 w 93"/>
                <a:gd name="T55" fmla="*/ 3 h 184"/>
                <a:gd name="T56" fmla="*/ 4 w 93"/>
                <a:gd name="T57" fmla="*/ 3 h 184"/>
                <a:gd name="T58" fmla="*/ 4 w 93"/>
                <a:gd name="T59" fmla="*/ 2 h 184"/>
                <a:gd name="T60" fmla="*/ 4 w 93"/>
                <a:gd name="T61" fmla="*/ 2 h 184"/>
                <a:gd name="T62" fmla="*/ 4 w 93"/>
                <a:gd name="T63" fmla="*/ 2 h 184"/>
                <a:gd name="T64" fmla="*/ 4 w 93"/>
                <a:gd name="T65" fmla="*/ 1 h 184"/>
                <a:gd name="T66" fmla="*/ 4 w 93"/>
                <a:gd name="T67" fmla="*/ 1 h 184"/>
                <a:gd name="T68" fmla="*/ 4 w 93"/>
                <a:gd name="T69" fmla="*/ 1 h 184"/>
                <a:gd name="T70" fmla="*/ 4 w 93"/>
                <a:gd name="T71" fmla="*/ 1 h 184"/>
                <a:gd name="T72" fmla="*/ 4 w 93"/>
                <a:gd name="T73" fmla="*/ 1 h 184"/>
                <a:gd name="T74" fmla="*/ 4 w 93"/>
                <a:gd name="T75" fmla="*/ 0 h 184"/>
                <a:gd name="T76" fmla="*/ 3 w 93"/>
                <a:gd name="T77" fmla="*/ 0 h 184"/>
                <a:gd name="T78" fmla="*/ 3 w 93"/>
                <a:gd name="T79" fmla="*/ 0 h 184"/>
                <a:gd name="T80" fmla="*/ 3 w 93"/>
                <a:gd name="T81" fmla="*/ 0 h 184"/>
                <a:gd name="T82" fmla="*/ 3 w 93"/>
                <a:gd name="T83" fmla="*/ 0 h 184"/>
                <a:gd name="T84" fmla="*/ 2 w 93"/>
                <a:gd name="T85" fmla="*/ 0 h 184"/>
                <a:gd name="T86" fmla="*/ 2 w 93"/>
                <a:gd name="T87" fmla="*/ 0 h 184"/>
                <a:gd name="T88" fmla="*/ 2 w 93"/>
                <a:gd name="T89" fmla="*/ 0 h 1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3" h="184">
                  <a:moveTo>
                    <a:pt x="0" y="184"/>
                  </a:moveTo>
                  <a:lnTo>
                    <a:pt x="5" y="183"/>
                  </a:lnTo>
                  <a:lnTo>
                    <a:pt x="10" y="183"/>
                  </a:lnTo>
                  <a:lnTo>
                    <a:pt x="15" y="182"/>
                  </a:lnTo>
                  <a:lnTo>
                    <a:pt x="19" y="179"/>
                  </a:lnTo>
                  <a:lnTo>
                    <a:pt x="25" y="177"/>
                  </a:lnTo>
                  <a:lnTo>
                    <a:pt x="29" y="175"/>
                  </a:lnTo>
                  <a:lnTo>
                    <a:pt x="35" y="173"/>
                  </a:lnTo>
                  <a:lnTo>
                    <a:pt x="39" y="168"/>
                  </a:lnTo>
                  <a:lnTo>
                    <a:pt x="43" y="165"/>
                  </a:lnTo>
                  <a:lnTo>
                    <a:pt x="48" y="161"/>
                  </a:lnTo>
                  <a:lnTo>
                    <a:pt x="53" y="156"/>
                  </a:lnTo>
                  <a:lnTo>
                    <a:pt x="58" y="152"/>
                  </a:lnTo>
                  <a:lnTo>
                    <a:pt x="61" y="146"/>
                  </a:lnTo>
                  <a:lnTo>
                    <a:pt x="66" y="142"/>
                  </a:lnTo>
                  <a:lnTo>
                    <a:pt x="70" y="135"/>
                  </a:lnTo>
                  <a:lnTo>
                    <a:pt x="73" y="130"/>
                  </a:lnTo>
                  <a:lnTo>
                    <a:pt x="77" y="124"/>
                  </a:lnTo>
                  <a:lnTo>
                    <a:pt x="80" y="118"/>
                  </a:lnTo>
                  <a:lnTo>
                    <a:pt x="82" y="111"/>
                  </a:lnTo>
                  <a:lnTo>
                    <a:pt x="85" y="104"/>
                  </a:lnTo>
                  <a:lnTo>
                    <a:pt x="88" y="99"/>
                  </a:lnTo>
                  <a:lnTo>
                    <a:pt x="89" y="92"/>
                  </a:lnTo>
                  <a:lnTo>
                    <a:pt x="91" y="85"/>
                  </a:lnTo>
                  <a:lnTo>
                    <a:pt x="92" y="79"/>
                  </a:lnTo>
                  <a:lnTo>
                    <a:pt x="93" y="72"/>
                  </a:lnTo>
                  <a:lnTo>
                    <a:pt x="93" y="66"/>
                  </a:lnTo>
                  <a:lnTo>
                    <a:pt x="93" y="60"/>
                  </a:lnTo>
                  <a:lnTo>
                    <a:pt x="93" y="53"/>
                  </a:lnTo>
                  <a:lnTo>
                    <a:pt x="93" y="48"/>
                  </a:lnTo>
                  <a:lnTo>
                    <a:pt x="92" y="42"/>
                  </a:lnTo>
                  <a:lnTo>
                    <a:pt x="91" y="37"/>
                  </a:lnTo>
                  <a:lnTo>
                    <a:pt x="90" y="31"/>
                  </a:lnTo>
                  <a:lnTo>
                    <a:pt x="88" y="27"/>
                  </a:lnTo>
                  <a:lnTo>
                    <a:pt x="85" y="22"/>
                  </a:lnTo>
                  <a:lnTo>
                    <a:pt x="83" y="18"/>
                  </a:lnTo>
                  <a:lnTo>
                    <a:pt x="80" y="15"/>
                  </a:lnTo>
                  <a:lnTo>
                    <a:pt x="78" y="11"/>
                  </a:lnTo>
                  <a:lnTo>
                    <a:pt x="74" y="8"/>
                  </a:lnTo>
                  <a:lnTo>
                    <a:pt x="70" y="6"/>
                  </a:lnTo>
                  <a:lnTo>
                    <a:pt x="67" y="4"/>
                  </a:lnTo>
                  <a:lnTo>
                    <a:pt x="62" y="3"/>
                  </a:lnTo>
                  <a:lnTo>
                    <a:pt x="59" y="1"/>
                  </a:lnTo>
                  <a:lnTo>
                    <a:pt x="55"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46" name="Line 60"/>
            <p:cNvSpPr>
              <a:spLocks noChangeShapeType="1"/>
            </p:cNvSpPr>
            <p:nvPr/>
          </p:nvSpPr>
          <p:spPr bwMode="auto">
            <a:xfrm flipH="1">
              <a:off x="1937" y="227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47" name="Line 61"/>
            <p:cNvSpPr>
              <a:spLocks noChangeShapeType="1"/>
            </p:cNvSpPr>
            <p:nvPr/>
          </p:nvSpPr>
          <p:spPr bwMode="auto">
            <a:xfrm flipV="1">
              <a:off x="2014" y="2246"/>
              <a:ext cx="20"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48" name="Line 62"/>
            <p:cNvSpPr>
              <a:spLocks noChangeShapeType="1"/>
            </p:cNvSpPr>
            <p:nvPr/>
          </p:nvSpPr>
          <p:spPr bwMode="auto">
            <a:xfrm>
              <a:off x="2024" y="2284"/>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49" name="Line 63"/>
            <p:cNvSpPr>
              <a:spLocks noChangeShapeType="1"/>
            </p:cNvSpPr>
            <p:nvPr/>
          </p:nvSpPr>
          <p:spPr bwMode="auto">
            <a:xfrm flipH="1">
              <a:off x="2044" y="2246"/>
              <a:ext cx="23"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50" name="Freeform 64"/>
            <p:cNvSpPr>
              <a:spLocks/>
            </p:cNvSpPr>
            <p:nvPr/>
          </p:nvSpPr>
          <p:spPr bwMode="auto">
            <a:xfrm>
              <a:off x="1117" y="1216"/>
              <a:ext cx="56" cy="120"/>
            </a:xfrm>
            <a:custGeom>
              <a:avLst/>
              <a:gdLst>
                <a:gd name="T0" fmla="*/ 0 w 153"/>
                <a:gd name="T1" fmla="*/ 16 h 331"/>
                <a:gd name="T2" fmla="*/ 4 w 153"/>
                <a:gd name="T3" fmla="*/ 0 h 331"/>
                <a:gd name="T4" fmla="*/ 7 w 153"/>
                <a:gd name="T5" fmla="*/ 0 h 331"/>
                <a:gd name="T6" fmla="*/ 0 60000 65536"/>
                <a:gd name="T7" fmla="*/ 0 60000 65536"/>
                <a:gd name="T8" fmla="*/ 0 60000 65536"/>
              </a:gdLst>
              <a:ahLst/>
              <a:cxnLst>
                <a:cxn ang="T6">
                  <a:pos x="T0" y="T1"/>
                </a:cxn>
                <a:cxn ang="T7">
                  <a:pos x="T2" y="T3"/>
                </a:cxn>
                <a:cxn ang="T8">
                  <a:pos x="T4" y="T5"/>
                </a:cxn>
              </a:cxnLst>
              <a:rect l="0" t="0" r="r" b="b"/>
              <a:pathLst>
                <a:path w="153" h="331">
                  <a:moveTo>
                    <a:pt x="0" y="331"/>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51" name="Freeform 65"/>
            <p:cNvSpPr>
              <a:spLocks/>
            </p:cNvSpPr>
            <p:nvPr/>
          </p:nvSpPr>
          <p:spPr bwMode="auto">
            <a:xfrm>
              <a:off x="1155" y="1216"/>
              <a:ext cx="33" cy="66"/>
            </a:xfrm>
            <a:custGeom>
              <a:avLst/>
              <a:gdLst>
                <a:gd name="T0" fmla="*/ 0 w 94"/>
                <a:gd name="T1" fmla="*/ 9 h 184"/>
                <a:gd name="T2" fmla="*/ 0 w 94"/>
                <a:gd name="T3" fmla="*/ 9 h 184"/>
                <a:gd name="T4" fmla="*/ 0 w 94"/>
                <a:gd name="T5" fmla="*/ 9 h 184"/>
                <a:gd name="T6" fmla="*/ 1 w 94"/>
                <a:gd name="T7" fmla="*/ 8 h 184"/>
                <a:gd name="T8" fmla="*/ 1 w 94"/>
                <a:gd name="T9" fmla="*/ 8 h 184"/>
                <a:gd name="T10" fmla="*/ 1 w 94"/>
                <a:gd name="T11" fmla="*/ 8 h 184"/>
                <a:gd name="T12" fmla="*/ 1 w 94"/>
                <a:gd name="T13" fmla="*/ 8 h 184"/>
                <a:gd name="T14" fmla="*/ 1 w 94"/>
                <a:gd name="T15" fmla="*/ 8 h 184"/>
                <a:gd name="T16" fmla="*/ 2 w 94"/>
                <a:gd name="T17" fmla="*/ 8 h 184"/>
                <a:gd name="T18" fmla="*/ 2 w 94"/>
                <a:gd name="T19" fmla="*/ 8 h 184"/>
                <a:gd name="T20" fmla="*/ 2 w 94"/>
                <a:gd name="T21" fmla="*/ 8 h 184"/>
                <a:gd name="T22" fmla="*/ 2 w 94"/>
                <a:gd name="T23" fmla="*/ 7 h 184"/>
                <a:gd name="T24" fmla="*/ 2 w 94"/>
                <a:gd name="T25" fmla="*/ 7 h 184"/>
                <a:gd name="T26" fmla="*/ 3 w 94"/>
                <a:gd name="T27" fmla="*/ 7 h 184"/>
                <a:gd name="T28" fmla="*/ 3 w 94"/>
                <a:gd name="T29" fmla="*/ 6 h 184"/>
                <a:gd name="T30" fmla="*/ 3 w 94"/>
                <a:gd name="T31" fmla="*/ 6 h 184"/>
                <a:gd name="T32" fmla="*/ 3 w 94"/>
                <a:gd name="T33" fmla="*/ 6 h 184"/>
                <a:gd name="T34" fmla="*/ 3 w 94"/>
                <a:gd name="T35" fmla="*/ 6 h 184"/>
                <a:gd name="T36" fmla="*/ 4 w 94"/>
                <a:gd name="T37" fmla="*/ 5 h 184"/>
                <a:gd name="T38" fmla="*/ 4 w 94"/>
                <a:gd name="T39" fmla="*/ 5 h 184"/>
                <a:gd name="T40" fmla="*/ 4 w 94"/>
                <a:gd name="T41" fmla="*/ 5 h 184"/>
                <a:gd name="T42" fmla="*/ 4 w 94"/>
                <a:gd name="T43" fmla="*/ 5 h 184"/>
                <a:gd name="T44" fmla="*/ 4 w 94"/>
                <a:gd name="T45" fmla="*/ 4 h 184"/>
                <a:gd name="T46" fmla="*/ 4 w 94"/>
                <a:gd name="T47" fmla="*/ 4 h 184"/>
                <a:gd name="T48" fmla="*/ 4 w 94"/>
                <a:gd name="T49" fmla="*/ 4 h 184"/>
                <a:gd name="T50" fmla="*/ 4 w 94"/>
                <a:gd name="T51" fmla="*/ 3 h 184"/>
                <a:gd name="T52" fmla="*/ 4 w 94"/>
                <a:gd name="T53" fmla="*/ 3 h 184"/>
                <a:gd name="T54" fmla="*/ 4 w 94"/>
                <a:gd name="T55" fmla="*/ 3 h 184"/>
                <a:gd name="T56" fmla="*/ 4 w 94"/>
                <a:gd name="T57" fmla="*/ 3 h 184"/>
                <a:gd name="T58" fmla="*/ 4 w 94"/>
                <a:gd name="T59" fmla="*/ 2 h 184"/>
                <a:gd name="T60" fmla="*/ 4 w 94"/>
                <a:gd name="T61" fmla="*/ 2 h 184"/>
                <a:gd name="T62" fmla="*/ 4 w 94"/>
                <a:gd name="T63" fmla="*/ 2 h 184"/>
                <a:gd name="T64" fmla="*/ 4 w 94"/>
                <a:gd name="T65" fmla="*/ 1 h 184"/>
                <a:gd name="T66" fmla="*/ 4 w 94"/>
                <a:gd name="T67" fmla="*/ 1 h 184"/>
                <a:gd name="T68" fmla="*/ 4 w 94"/>
                <a:gd name="T69" fmla="*/ 1 h 184"/>
                <a:gd name="T70" fmla="*/ 4 w 94"/>
                <a:gd name="T71" fmla="*/ 1 h 184"/>
                <a:gd name="T72" fmla="*/ 4 w 94"/>
                <a:gd name="T73" fmla="*/ 1 h 184"/>
                <a:gd name="T74" fmla="*/ 3 w 94"/>
                <a:gd name="T75" fmla="*/ 0 h 184"/>
                <a:gd name="T76" fmla="*/ 3 w 94"/>
                <a:gd name="T77" fmla="*/ 0 h 184"/>
                <a:gd name="T78" fmla="*/ 3 w 94"/>
                <a:gd name="T79" fmla="*/ 0 h 184"/>
                <a:gd name="T80" fmla="*/ 3 w 94"/>
                <a:gd name="T81" fmla="*/ 0 h 184"/>
                <a:gd name="T82" fmla="*/ 3 w 94"/>
                <a:gd name="T83" fmla="*/ 0 h 184"/>
                <a:gd name="T84" fmla="*/ 2 w 94"/>
                <a:gd name="T85" fmla="*/ 0 h 184"/>
                <a:gd name="T86" fmla="*/ 2 w 94"/>
                <a:gd name="T87" fmla="*/ 0 h 184"/>
                <a:gd name="T88" fmla="*/ 2 w 94"/>
                <a:gd name="T89" fmla="*/ 0 h 1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4" h="184">
                  <a:moveTo>
                    <a:pt x="0" y="184"/>
                  </a:moveTo>
                  <a:lnTo>
                    <a:pt x="6" y="184"/>
                  </a:lnTo>
                  <a:lnTo>
                    <a:pt x="10" y="183"/>
                  </a:lnTo>
                  <a:lnTo>
                    <a:pt x="14" y="182"/>
                  </a:lnTo>
                  <a:lnTo>
                    <a:pt x="20" y="181"/>
                  </a:lnTo>
                  <a:lnTo>
                    <a:pt x="24" y="178"/>
                  </a:lnTo>
                  <a:lnTo>
                    <a:pt x="29" y="175"/>
                  </a:lnTo>
                  <a:lnTo>
                    <a:pt x="34" y="173"/>
                  </a:lnTo>
                  <a:lnTo>
                    <a:pt x="39" y="170"/>
                  </a:lnTo>
                  <a:lnTo>
                    <a:pt x="44" y="165"/>
                  </a:lnTo>
                  <a:lnTo>
                    <a:pt x="49" y="162"/>
                  </a:lnTo>
                  <a:lnTo>
                    <a:pt x="53" y="157"/>
                  </a:lnTo>
                  <a:lnTo>
                    <a:pt x="57" y="152"/>
                  </a:lnTo>
                  <a:lnTo>
                    <a:pt x="62" y="147"/>
                  </a:lnTo>
                  <a:lnTo>
                    <a:pt x="65" y="142"/>
                  </a:lnTo>
                  <a:lnTo>
                    <a:pt x="70" y="136"/>
                  </a:lnTo>
                  <a:lnTo>
                    <a:pt x="73" y="130"/>
                  </a:lnTo>
                  <a:lnTo>
                    <a:pt x="76" y="124"/>
                  </a:lnTo>
                  <a:lnTo>
                    <a:pt x="80" y="118"/>
                  </a:lnTo>
                  <a:lnTo>
                    <a:pt x="83" y="112"/>
                  </a:lnTo>
                  <a:lnTo>
                    <a:pt x="85" y="105"/>
                  </a:lnTo>
                  <a:lnTo>
                    <a:pt x="87" y="99"/>
                  </a:lnTo>
                  <a:lnTo>
                    <a:pt x="90" y="92"/>
                  </a:lnTo>
                  <a:lnTo>
                    <a:pt x="91" y="86"/>
                  </a:lnTo>
                  <a:lnTo>
                    <a:pt x="92" y="79"/>
                  </a:lnTo>
                  <a:lnTo>
                    <a:pt x="93" y="72"/>
                  </a:lnTo>
                  <a:lnTo>
                    <a:pt x="94" y="67"/>
                  </a:lnTo>
                  <a:lnTo>
                    <a:pt x="94" y="60"/>
                  </a:lnTo>
                  <a:lnTo>
                    <a:pt x="94" y="55"/>
                  </a:lnTo>
                  <a:lnTo>
                    <a:pt x="93" y="48"/>
                  </a:lnTo>
                  <a:lnTo>
                    <a:pt x="92" y="42"/>
                  </a:lnTo>
                  <a:lnTo>
                    <a:pt x="91" y="37"/>
                  </a:lnTo>
                  <a:lnTo>
                    <a:pt x="90" y="33"/>
                  </a:lnTo>
                  <a:lnTo>
                    <a:pt x="87" y="27"/>
                  </a:lnTo>
                  <a:lnTo>
                    <a:pt x="85" y="23"/>
                  </a:lnTo>
                  <a:lnTo>
                    <a:pt x="83" y="19"/>
                  </a:lnTo>
                  <a:lnTo>
                    <a:pt x="81" y="15"/>
                  </a:lnTo>
                  <a:lnTo>
                    <a:pt x="77" y="12"/>
                  </a:lnTo>
                  <a:lnTo>
                    <a:pt x="74" y="9"/>
                  </a:lnTo>
                  <a:lnTo>
                    <a:pt x="71" y="6"/>
                  </a:lnTo>
                  <a:lnTo>
                    <a:pt x="66" y="4"/>
                  </a:lnTo>
                  <a:lnTo>
                    <a:pt x="63" y="3"/>
                  </a:lnTo>
                  <a:lnTo>
                    <a:pt x="59" y="2"/>
                  </a:lnTo>
                  <a:lnTo>
                    <a:pt x="54" y="0"/>
                  </a:lnTo>
                  <a:lnTo>
                    <a:pt x="5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52" name="Line 66"/>
            <p:cNvSpPr>
              <a:spLocks noChangeShapeType="1"/>
            </p:cNvSpPr>
            <p:nvPr/>
          </p:nvSpPr>
          <p:spPr bwMode="auto">
            <a:xfrm flipH="1">
              <a:off x="1132" y="1282"/>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53" name="Freeform 67"/>
            <p:cNvSpPr>
              <a:spLocks/>
            </p:cNvSpPr>
            <p:nvPr/>
          </p:nvSpPr>
          <p:spPr bwMode="auto">
            <a:xfrm>
              <a:off x="1916" y="1820"/>
              <a:ext cx="54" cy="123"/>
            </a:xfrm>
            <a:custGeom>
              <a:avLst/>
              <a:gdLst>
                <a:gd name="T0" fmla="*/ 0 w 152"/>
                <a:gd name="T1" fmla="*/ 17 h 330"/>
                <a:gd name="T2" fmla="*/ 4 w 152"/>
                <a:gd name="T3" fmla="*/ 0 h 330"/>
                <a:gd name="T4" fmla="*/ 7 w 152"/>
                <a:gd name="T5" fmla="*/ 0 h 330"/>
                <a:gd name="T6" fmla="*/ 0 60000 65536"/>
                <a:gd name="T7" fmla="*/ 0 60000 65536"/>
                <a:gd name="T8" fmla="*/ 0 60000 65536"/>
              </a:gdLst>
              <a:ahLst/>
              <a:cxnLst>
                <a:cxn ang="T6">
                  <a:pos x="T0" y="T1"/>
                </a:cxn>
                <a:cxn ang="T7">
                  <a:pos x="T2" y="T3"/>
                </a:cxn>
                <a:cxn ang="T8">
                  <a:pos x="T4" y="T5"/>
                </a:cxn>
              </a:cxnLst>
              <a:rect l="0" t="0" r="r" b="b"/>
              <a:pathLst>
                <a:path w="152" h="330">
                  <a:moveTo>
                    <a:pt x="0" y="330"/>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54" name="Freeform 68"/>
            <p:cNvSpPr>
              <a:spLocks/>
            </p:cNvSpPr>
            <p:nvPr/>
          </p:nvSpPr>
          <p:spPr bwMode="auto">
            <a:xfrm>
              <a:off x="1952" y="1820"/>
              <a:ext cx="36" cy="70"/>
            </a:xfrm>
            <a:custGeom>
              <a:avLst/>
              <a:gdLst>
                <a:gd name="T0" fmla="*/ 0 w 92"/>
                <a:gd name="T1" fmla="*/ 10 h 183"/>
                <a:gd name="T2" fmla="*/ 0 w 92"/>
                <a:gd name="T3" fmla="*/ 10 h 183"/>
                <a:gd name="T4" fmla="*/ 0 w 92"/>
                <a:gd name="T5" fmla="*/ 10 h 183"/>
                <a:gd name="T6" fmla="*/ 1 w 92"/>
                <a:gd name="T7" fmla="*/ 10 h 183"/>
                <a:gd name="T8" fmla="*/ 1 w 92"/>
                <a:gd name="T9" fmla="*/ 10 h 183"/>
                <a:gd name="T10" fmla="*/ 2 w 92"/>
                <a:gd name="T11" fmla="*/ 10 h 183"/>
                <a:gd name="T12" fmla="*/ 2 w 92"/>
                <a:gd name="T13" fmla="*/ 10 h 183"/>
                <a:gd name="T14" fmla="*/ 2 w 92"/>
                <a:gd name="T15" fmla="*/ 10 h 183"/>
                <a:gd name="T16" fmla="*/ 2 w 92"/>
                <a:gd name="T17" fmla="*/ 10 h 183"/>
                <a:gd name="T18" fmla="*/ 3 w 92"/>
                <a:gd name="T19" fmla="*/ 9 h 183"/>
                <a:gd name="T20" fmla="*/ 3 w 92"/>
                <a:gd name="T21" fmla="*/ 9 h 183"/>
                <a:gd name="T22" fmla="*/ 3 w 92"/>
                <a:gd name="T23" fmla="*/ 9 h 183"/>
                <a:gd name="T24" fmla="*/ 4 w 92"/>
                <a:gd name="T25" fmla="*/ 8 h 183"/>
                <a:gd name="T26" fmla="*/ 4 w 92"/>
                <a:gd name="T27" fmla="*/ 8 h 183"/>
                <a:gd name="T28" fmla="*/ 4 w 92"/>
                <a:gd name="T29" fmla="*/ 8 h 183"/>
                <a:gd name="T30" fmla="*/ 4 w 92"/>
                <a:gd name="T31" fmla="*/ 8 h 183"/>
                <a:gd name="T32" fmla="*/ 4 w 92"/>
                <a:gd name="T33" fmla="*/ 7 h 183"/>
                <a:gd name="T34" fmla="*/ 5 w 92"/>
                <a:gd name="T35" fmla="*/ 7 h 183"/>
                <a:gd name="T36" fmla="*/ 5 w 92"/>
                <a:gd name="T37" fmla="*/ 7 h 183"/>
                <a:gd name="T38" fmla="*/ 5 w 92"/>
                <a:gd name="T39" fmla="*/ 6 h 183"/>
                <a:gd name="T40" fmla="*/ 5 w 92"/>
                <a:gd name="T41" fmla="*/ 6 h 183"/>
                <a:gd name="T42" fmla="*/ 5 w 92"/>
                <a:gd name="T43" fmla="*/ 5 h 183"/>
                <a:gd name="T44" fmla="*/ 5 w 92"/>
                <a:gd name="T45" fmla="*/ 5 h 183"/>
                <a:gd name="T46" fmla="*/ 5 w 92"/>
                <a:gd name="T47" fmla="*/ 5 h 183"/>
                <a:gd name="T48" fmla="*/ 5 w 92"/>
                <a:gd name="T49" fmla="*/ 4 h 183"/>
                <a:gd name="T50" fmla="*/ 5 w 92"/>
                <a:gd name="T51" fmla="*/ 4 h 183"/>
                <a:gd name="T52" fmla="*/ 5 w 92"/>
                <a:gd name="T53" fmla="*/ 4 h 183"/>
                <a:gd name="T54" fmla="*/ 5 w 92"/>
                <a:gd name="T55" fmla="*/ 3 h 183"/>
                <a:gd name="T56" fmla="*/ 5 w 92"/>
                <a:gd name="T57" fmla="*/ 3 h 183"/>
                <a:gd name="T58" fmla="*/ 5 w 92"/>
                <a:gd name="T59" fmla="*/ 3 h 183"/>
                <a:gd name="T60" fmla="*/ 5 w 92"/>
                <a:gd name="T61" fmla="*/ 2 h 183"/>
                <a:gd name="T62" fmla="*/ 5 w 92"/>
                <a:gd name="T63" fmla="*/ 2 h 183"/>
                <a:gd name="T64" fmla="*/ 5 w 92"/>
                <a:gd name="T65" fmla="*/ 2 h 183"/>
                <a:gd name="T66" fmla="*/ 5 w 92"/>
                <a:gd name="T67" fmla="*/ 2 h 183"/>
                <a:gd name="T68" fmla="*/ 5 w 92"/>
                <a:gd name="T69" fmla="*/ 1 h 183"/>
                <a:gd name="T70" fmla="*/ 5 w 92"/>
                <a:gd name="T71" fmla="*/ 1 h 183"/>
                <a:gd name="T72" fmla="*/ 5 w 92"/>
                <a:gd name="T73" fmla="*/ 1 h 183"/>
                <a:gd name="T74" fmla="*/ 5 w 92"/>
                <a:gd name="T75" fmla="*/ 1 h 183"/>
                <a:gd name="T76" fmla="*/ 4 w 92"/>
                <a:gd name="T77" fmla="*/ 0 h 183"/>
                <a:gd name="T78" fmla="*/ 4 w 92"/>
                <a:gd name="T79" fmla="*/ 0 h 183"/>
                <a:gd name="T80" fmla="*/ 4 w 92"/>
                <a:gd name="T81" fmla="*/ 0 h 183"/>
                <a:gd name="T82" fmla="*/ 4 w 92"/>
                <a:gd name="T83" fmla="*/ 0 h 183"/>
                <a:gd name="T84" fmla="*/ 4 w 92"/>
                <a:gd name="T85" fmla="*/ 0 h 183"/>
                <a:gd name="T86" fmla="*/ 3 w 92"/>
                <a:gd name="T87" fmla="*/ 0 h 183"/>
                <a:gd name="T88" fmla="*/ 3 w 92"/>
                <a:gd name="T89" fmla="*/ 0 h 1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2" h="183">
                  <a:moveTo>
                    <a:pt x="0" y="183"/>
                  </a:moveTo>
                  <a:lnTo>
                    <a:pt x="4" y="183"/>
                  </a:lnTo>
                  <a:lnTo>
                    <a:pt x="8" y="182"/>
                  </a:lnTo>
                  <a:lnTo>
                    <a:pt x="14" y="181"/>
                  </a:lnTo>
                  <a:lnTo>
                    <a:pt x="18" y="180"/>
                  </a:lnTo>
                  <a:lnTo>
                    <a:pt x="23" y="178"/>
                  </a:lnTo>
                  <a:lnTo>
                    <a:pt x="28" y="176"/>
                  </a:lnTo>
                  <a:lnTo>
                    <a:pt x="33" y="172"/>
                  </a:lnTo>
                  <a:lnTo>
                    <a:pt x="38" y="169"/>
                  </a:lnTo>
                  <a:lnTo>
                    <a:pt x="43" y="166"/>
                  </a:lnTo>
                  <a:lnTo>
                    <a:pt x="47" y="161"/>
                  </a:lnTo>
                  <a:lnTo>
                    <a:pt x="52" y="157"/>
                  </a:lnTo>
                  <a:lnTo>
                    <a:pt x="56" y="152"/>
                  </a:lnTo>
                  <a:lnTo>
                    <a:pt x="60" y="147"/>
                  </a:lnTo>
                  <a:lnTo>
                    <a:pt x="65" y="141"/>
                  </a:lnTo>
                  <a:lnTo>
                    <a:pt x="68" y="136"/>
                  </a:lnTo>
                  <a:lnTo>
                    <a:pt x="73" y="130"/>
                  </a:lnTo>
                  <a:lnTo>
                    <a:pt x="76" y="124"/>
                  </a:lnTo>
                  <a:lnTo>
                    <a:pt x="78" y="118"/>
                  </a:lnTo>
                  <a:lnTo>
                    <a:pt x="81" y="112"/>
                  </a:lnTo>
                  <a:lnTo>
                    <a:pt x="84" y="105"/>
                  </a:lnTo>
                  <a:lnTo>
                    <a:pt x="86" y="98"/>
                  </a:lnTo>
                  <a:lnTo>
                    <a:pt x="88" y="92"/>
                  </a:lnTo>
                  <a:lnTo>
                    <a:pt x="89" y="85"/>
                  </a:lnTo>
                  <a:lnTo>
                    <a:pt x="91" y="78"/>
                  </a:lnTo>
                  <a:lnTo>
                    <a:pt x="91" y="73"/>
                  </a:lnTo>
                  <a:lnTo>
                    <a:pt x="92" y="66"/>
                  </a:lnTo>
                  <a:lnTo>
                    <a:pt x="92" y="60"/>
                  </a:lnTo>
                  <a:lnTo>
                    <a:pt x="92" y="54"/>
                  </a:lnTo>
                  <a:lnTo>
                    <a:pt x="92" y="49"/>
                  </a:lnTo>
                  <a:lnTo>
                    <a:pt x="91" y="42"/>
                  </a:lnTo>
                  <a:lnTo>
                    <a:pt x="90" y="38"/>
                  </a:lnTo>
                  <a:lnTo>
                    <a:pt x="88" y="32"/>
                  </a:lnTo>
                  <a:lnTo>
                    <a:pt x="87" y="28"/>
                  </a:lnTo>
                  <a:lnTo>
                    <a:pt x="85" y="23"/>
                  </a:lnTo>
                  <a:lnTo>
                    <a:pt x="82" y="19"/>
                  </a:lnTo>
                  <a:lnTo>
                    <a:pt x="79" y="14"/>
                  </a:lnTo>
                  <a:lnTo>
                    <a:pt x="76" y="11"/>
                  </a:lnTo>
                  <a:lnTo>
                    <a:pt x="73" y="9"/>
                  </a:lnTo>
                  <a:lnTo>
                    <a:pt x="69" y="7"/>
                  </a:lnTo>
                  <a:lnTo>
                    <a:pt x="66" y="4"/>
                  </a:lnTo>
                  <a:lnTo>
                    <a:pt x="61" y="2"/>
                  </a:lnTo>
                  <a:lnTo>
                    <a:pt x="57" y="1"/>
                  </a:lnTo>
                  <a:lnTo>
                    <a:pt x="53" y="1"/>
                  </a:lnTo>
                  <a:lnTo>
                    <a:pt x="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55" name="Line 69"/>
            <p:cNvSpPr>
              <a:spLocks noChangeShapeType="1"/>
            </p:cNvSpPr>
            <p:nvPr/>
          </p:nvSpPr>
          <p:spPr bwMode="auto">
            <a:xfrm flipH="1">
              <a:off x="1929" y="1890"/>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56" name="Freeform 70"/>
            <p:cNvSpPr>
              <a:spLocks/>
            </p:cNvSpPr>
            <p:nvPr/>
          </p:nvSpPr>
          <p:spPr bwMode="auto">
            <a:xfrm>
              <a:off x="2531" y="1677"/>
              <a:ext cx="54" cy="120"/>
            </a:xfrm>
            <a:custGeom>
              <a:avLst/>
              <a:gdLst>
                <a:gd name="T0" fmla="*/ 0 w 152"/>
                <a:gd name="T1" fmla="*/ 16 h 330"/>
                <a:gd name="T2" fmla="*/ 4 w 152"/>
                <a:gd name="T3" fmla="*/ 0 h 330"/>
                <a:gd name="T4" fmla="*/ 7 w 152"/>
                <a:gd name="T5" fmla="*/ 0 h 330"/>
                <a:gd name="T6" fmla="*/ 0 60000 65536"/>
                <a:gd name="T7" fmla="*/ 0 60000 65536"/>
                <a:gd name="T8" fmla="*/ 0 60000 65536"/>
              </a:gdLst>
              <a:ahLst/>
              <a:cxnLst>
                <a:cxn ang="T6">
                  <a:pos x="T0" y="T1"/>
                </a:cxn>
                <a:cxn ang="T7">
                  <a:pos x="T2" y="T3"/>
                </a:cxn>
                <a:cxn ang="T8">
                  <a:pos x="T4" y="T5"/>
                </a:cxn>
              </a:cxnLst>
              <a:rect l="0" t="0" r="r" b="b"/>
              <a:pathLst>
                <a:path w="152" h="330">
                  <a:moveTo>
                    <a:pt x="0" y="330"/>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57" name="Freeform 71"/>
            <p:cNvSpPr>
              <a:spLocks/>
            </p:cNvSpPr>
            <p:nvPr/>
          </p:nvSpPr>
          <p:spPr bwMode="auto">
            <a:xfrm>
              <a:off x="2570" y="1677"/>
              <a:ext cx="33" cy="66"/>
            </a:xfrm>
            <a:custGeom>
              <a:avLst/>
              <a:gdLst>
                <a:gd name="T0" fmla="*/ 0 w 93"/>
                <a:gd name="T1" fmla="*/ 9 h 184"/>
                <a:gd name="T2" fmla="*/ 0 w 93"/>
                <a:gd name="T3" fmla="*/ 9 h 184"/>
                <a:gd name="T4" fmla="*/ 0 w 93"/>
                <a:gd name="T5" fmla="*/ 9 h 184"/>
                <a:gd name="T6" fmla="*/ 1 w 93"/>
                <a:gd name="T7" fmla="*/ 8 h 184"/>
                <a:gd name="T8" fmla="*/ 1 w 93"/>
                <a:gd name="T9" fmla="*/ 8 h 184"/>
                <a:gd name="T10" fmla="*/ 1 w 93"/>
                <a:gd name="T11" fmla="*/ 8 h 184"/>
                <a:gd name="T12" fmla="*/ 1 w 93"/>
                <a:gd name="T13" fmla="*/ 8 h 184"/>
                <a:gd name="T14" fmla="*/ 1 w 93"/>
                <a:gd name="T15" fmla="*/ 8 h 184"/>
                <a:gd name="T16" fmla="*/ 2 w 93"/>
                <a:gd name="T17" fmla="*/ 8 h 184"/>
                <a:gd name="T18" fmla="*/ 2 w 93"/>
                <a:gd name="T19" fmla="*/ 8 h 184"/>
                <a:gd name="T20" fmla="*/ 2 w 93"/>
                <a:gd name="T21" fmla="*/ 8 h 184"/>
                <a:gd name="T22" fmla="*/ 2 w 93"/>
                <a:gd name="T23" fmla="*/ 7 h 184"/>
                <a:gd name="T24" fmla="*/ 2 w 93"/>
                <a:gd name="T25" fmla="*/ 7 h 184"/>
                <a:gd name="T26" fmla="*/ 2 w 93"/>
                <a:gd name="T27" fmla="*/ 7 h 184"/>
                <a:gd name="T28" fmla="*/ 3 w 93"/>
                <a:gd name="T29" fmla="*/ 6 h 184"/>
                <a:gd name="T30" fmla="*/ 3 w 93"/>
                <a:gd name="T31" fmla="*/ 6 h 184"/>
                <a:gd name="T32" fmla="*/ 3 w 93"/>
                <a:gd name="T33" fmla="*/ 6 h 184"/>
                <a:gd name="T34" fmla="*/ 4 w 93"/>
                <a:gd name="T35" fmla="*/ 6 h 184"/>
                <a:gd name="T36" fmla="*/ 4 w 93"/>
                <a:gd name="T37" fmla="*/ 5 h 184"/>
                <a:gd name="T38" fmla="*/ 4 w 93"/>
                <a:gd name="T39" fmla="*/ 5 h 184"/>
                <a:gd name="T40" fmla="*/ 4 w 93"/>
                <a:gd name="T41" fmla="*/ 5 h 184"/>
                <a:gd name="T42" fmla="*/ 4 w 93"/>
                <a:gd name="T43" fmla="*/ 5 h 184"/>
                <a:gd name="T44" fmla="*/ 4 w 93"/>
                <a:gd name="T45" fmla="*/ 4 h 184"/>
                <a:gd name="T46" fmla="*/ 4 w 93"/>
                <a:gd name="T47" fmla="*/ 4 h 184"/>
                <a:gd name="T48" fmla="*/ 4 w 93"/>
                <a:gd name="T49" fmla="*/ 4 h 184"/>
                <a:gd name="T50" fmla="*/ 4 w 93"/>
                <a:gd name="T51" fmla="*/ 3 h 184"/>
                <a:gd name="T52" fmla="*/ 4 w 93"/>
                <a:gd name="T53" fmla="*/ 3 h 184"/>
                <a:gd name="T54" fmla="*/ 4 w 93"/>
                <a:gd name="T55" fmla="*/ 3 h 184"/>
                <a:gd name="T56" fmla="*/ 4 w 93"/>
                <a:gd name="T57" fmla="*/ 3 h 184"/>
                <a:gd name="T58" fmla="*/ 4 w 93"/>
                <a:gd name="T59" fmla="*/ 2 h 184"/>
                <a:gd name="T60" fmla="*/ 4 w 93"/>
                <a:gd name="T61" fmla="*/ 2 h 184"/>
                <a:gd name="T62" fmla="*/ 4 w 93"/>
                <a:gd name="T63" fmla="*/ 2 h 184"/>
                <a:gd name="T64" fmla="*/ 4 w 93"/>
                <a:gd name="T65" fmla="*/ 1 h 184"/>
                <a:gd name="T66" fmla="*/ 4 w 93"/>
                <a:gd name="T67" fmla="*/ 1 h 184"/>
                <a:gd name="T68" fmla="*/ 4 w 93"/>
                <a:gd name="T69" fmla="*/ 1 h 184"/>
                <a:gd name="T70" fmla="*/ 4 w 93"/>
                <a:gd name="T71" fmla="*/ 1 h 184"/>
                <a:gd name="T72" fmla="*/ 4 w 93"/>
                <a:gd name="T73" fmla="*/ 1 h 184"/>
                <a:gd name="T74" fmla="*/ 4 w 93"/>
                <a:gd name="T75" fmla="*/ 0 h 184"/>
                <a:gd name="T76" fmla="*/ 3 w 93"/>
                <a:gd name="T77" fmla="*/ 0 h 184"/>
                <a:gd name="T78" fmla="*/ 3 w 93"/>
                <a:gd name="T79" fmla="*/ 0 h 184"/>
                <a:gd name="T80" fmla="*/ 3 w 93"/>
                <a:gd name="T81" fmla="*/ 0 h 184"/>
                <a:gd name="T82" fmla="*/ 3 w 93"/>
                <a:gd name="T83" fmla="*/ 0 h 184"/>
                <a:gd name="T84" fmla="*/ 2 w 93"/>
                <a:gd name="T85" fmla="*/ 0 h 184"/>
                <a:gd name="T86" fmla="*/ 2 w 93"/>
                <a:gd name="T87" fmla="*/ 0 h 184"/>
                <a:gd name="T88" fmla="*/ 2 w 93"/>
                <a:gd name="T89" fmla="*/ 0 h 1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3" h="184">
                  <a:moveTo>
                    <a:pt x="0" y="184"/>
                  </a:moveTo>
                  <a:lnTo>
                    <a:pt x="4" y="183"/>
                  </a:lnTo>
                  <a:lnTo>
                    <a:pt x="9" y="183"/>
                  </a:lnTo>
                  <a:lnTo>
                    <a:pt x="14" y="182"/>
                  </a:lnTo>
                  <a:lnTo>
                    <a:pt x="18" y="179"/>
                  </a:lnTo>
                  <a:lnTo>
                    <a:pt x="24" y="177"/>
                  </a:lnTo>
                  <a:lnTo>
                    <a:pt x="28" y="175"/>
                  </a:lnTo>
                  <a:lnTo>
                    <a:pt x="34" y="172"/>
                  </a:lnTo>
                  <a:lnTo>
                    <a:pt x="38" y="168"/>
                  </a:lnTo>
                  <a:lnTo>
                    <a:pt x="43" y="165"/>
                  </a:lnTo>
                  <a:lnTo>
                    <a:pt x="47" y="161"/>
                  </a:lnTo>
                  <a:lnTo>
                    <a:pt x="53" y="156"/>
                  </a:lnTo>
                  <a:lnTo>
                    <a:pt x="56" y="152"/>
                  </a:lnTo>
                  <a:lnTo>
                    <a:pt x="60" y="146"/>
                  </a:lnTo>
                  <a:lnTo>
                    <a:pt x="65" y="141"/>
                  </a:lnTo>
                  <a:lnTo>
                    <a:pt x="68" y="135"/>
                  </a:lnTo>
                  <a:lnTo>
                    <a:pt x="73" y="130"/>
                  </a:lnTo>
                  <a:lnTo>
                    <a:pt x="76" y="124"/>
                  </a:lnTo>
                  <a:lnTo>
                    <a:pt x="79" y="117"/>
                  </a:lnTo>
                  <a:lnTo>
                    <a:pt x="81" y="111"/>
                  </a:lnTo>
                  <a:lnTo>
                    <a:pt x="84" y="104"/>
                  </a:lnTo>
                  <a:lnTo>
                    <a:pt x="86" y="99"/>
                  </a:lnTo>
                  <a:lnTo>
                    <a:pt x="88" y="92"/>
                  </a:lnTo>
                  <a:lnTo>
                    <a:pt x="90" y="85"/>
                  </a:lnTo>
                  <a:lnTo>
                    <a:pt x="91" y="79"/>
                  </a:lnTo>
                  <a:lnTo>
                    <a:pt x="93" y="72"/>
                  </a:lnTo>
                  <a:lnTo>
                    <a:pt x="93" y="65"/>
                  </a:lnTo>
                  <a:lnTo>
                    <a:pt x="93" y="60"/>
                  </a:lnTo>
                  <a:lnTo>
                    <a:pt x="93" y="53"/>
                  </a:lnTo>
                  <a:lnTo>
                    <a:pt x="93" y="48"/>
                  </a:lnTo>
                  <a:lnTo>
                    <a:pt x="91" y="42"/>
                  </a:lnTo>
                  <a:lnTo>
                    <a:pt x="90" y="37"/>
                  </a:lnTo>
                  <a:lnTo>
                    <a:pt x="89" y="31"/>
                  </a:lnTo>
                  <a:lnTo>
                    <a:pt x="87" y="27"/>
                  </a:lnTo>
                  <a:lnTo>
                    <a:pt x="85" y="22"/>
                  </a:lnTo>
                  <a:lnTo>
                    <a:pt x="83" y="18"/>
                  </a:lnTo>
                  <a:lnTo>
                    <a:pt x="79" y="15"/>
                  </a:lnTo>
                  <a:lnTo>
                    <a:pt x="76" y="11"/>
                  </a:lnTo>
                  <a:lnTo>
                    <a:pt x="73" y="8"/>
                  </a:lnTo>
                  <a:lnTo>
                    <a:pt x="69" y="6"/>
                  </a:lnTo>
                  <a:lnTo>
                    <a:pt x="66" y="4"/>
                  </a:lnTo>
                  <a:lnTo>
                    <a:pt x="62" y="2"/>
                  </a:lnTo>
                  <a:lnTo>
                    <a:pt x="57" y="0"/>
                  </a:lnTo>
                  <a:lnTo>
                    <a:pt x="53" y="0"/>
                  </a:lnTo>
                  <a:lnTo>
                    <a:pt x="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58" name="Line 72"/>
            <p:cNvSpPr>
              <a:spLocks noChangeShapeType="1"/>
            </p:cNvSpPr>
            <p:nvPr/>
          </p:nvSpPr>
          <p:spPr bwMode="auto">
            <a:xfrm flipH="1">
              <a:off x="2544" y="1743"/>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59" name="Freeform 73"/>
            <p:cNvSpPr>
              <a:spLocks/>
            </p:cNvSpPr>
            <p:nvPr/>
          </p:nvSpPr>
          <p:spPr bwMode="auto">
            <a:xfrm>
              <a:off x="3182" y="1672"/>
              <a:ext cx="56" cy="123"/>
            </a:xfrm>
            <a:custGeom>
              <a:avLst/>
              <a:gdLst>
                <a:gd name="T0" fmla="*/ 0 w 153"/>
                <a:gd name="T1" fmla="*/ 17 h 331"/>
                <a:gd name="T2" fmla="*/ 4 w 153"/>
                <a:gd name="T3" fmla="*/ 0 h 331"/>
                <a:gd name="T4" fmla="*/ 7 w 153"/>
                <a:gd name="T5" fmla="*/ 0 h 331"/>
                <a:gd name="T6" fmla="*/ 0 60000 65536"/>
                <a:gd name="T7" fmla="*/ 0 60000 65536"/>
                <a:gd name="T8" fmla="*/ 0 60000 65536"/>
              </a:gdLst>
              <a:ahLst/>
              <a:cxnLst>
                <a:cxn ang="T6">
                  <a:pos x="T0" y="T1"/>
                </a:cxn>
                <a:cxn ang="T7">
                  <a:pos x="T2" y="T3"/>
                </a:cxn>
                <a:cxn ang="T8">
                  <a:pos x="T4" y="T5"/>
                </a:cxn>
              </a:cxnLst>
              <a:rect l="0" t="0" r="r" b="b"/>
              <a:pathLst>
                <a:path w="153" h="331">
                  <a:moveTo>
                    <a:pt x="0" y="331"/>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60" name="Freeform 74"/>
            <p:cNvSpPr>
              <a:spLocks/>
            </p:cNvSpPr>
            <p:nvPr/>
          </p:nvSpPr>
          <p:spPr bwMode="auto">
            <a:xfrm>
              <a:off x="3218" y="1672"/>
              <a:ext cx="36" cy="69"/>
            </a:xfrm>
            <a:custGeom>
              <a:avLst/>
              <a:gdLst>
                <a:gd name="T0" fmla="*/ 0 w 94"/>
                <a:gd name="T1" fmla="*/ 10 h 184"/>
                <a:gd name="T2" fmla="*/ 0 w 94"/>
                <a:gd name="T3" fmla="*/ 10 h 184"/>
                <a:gd name="T4" fmla="*/ 1 w 94"/>
                <a:gd name="T5" fmla="*/ 10 h 184"/>
                <a:gd name="T6" fmla="*/ 1 w 94"/>
                <a:gd name="T7" fmla="*/ 10 h 184"/>
                <a:gd name="T8" fmla="*/ 1 w 94"/>
                <a:gd name="T9" fmla="*/ 10 h 184"/>
                <a:gd name="T10" fmla="*/ 1 w 94"/>
                <a:gd name="T11" fmla="*/ 9 h 184"/>
                <a:gd name="T12" fmla="*/ 2 w 94"/>
                <a:gd name="T13" fmla="*/ 9 h 184"/>
                <a:gd name="T14" fmla="*/ 2 w 94"/>
                <a:gd name="T15" fmla="*/ 9 h 184"/>
                <a:gd name="T16" fmla="*/ 2 w 94"/>
                <a:gd name="T17" fmla="*/ 9 h 184"/>
                <a:gd name="T18" fmla="*/ 2 w 94"/>
                <a:gd name="T19" fmla="*/ 9 h 184"/>
                <a:gd name="T20" fmla="*/ 3 w 94"/>
                <a:gd name="T21" fmla="*/ 9 h 184"/>
                <a:gd name="T22" fmla="*/ 3 w 94"/>
                <a:gd name="T23" fmla="*/ 8 h 184"/>
                <a:gd name="T24" fmla="*/ 3 w 94"/>
                <a:gd name="T25" fmla="*/ 8 h 184"/>
                <a:gd name="T26" fmla="*/ 3 w 94"/>
                <a:gd name="T27" fmla="*/ 8 h 184"/>
                <a:gd name="T28" fmla="*/ 4 w 94"/>
                <a:gd name="T29" fmla="*/ 8 h 184"/>
                <a:gd name="T30" fmla="*/ 4 w 94"/>
                <a:gd name="T31" fmla="*/ 7 h 184"/>
                <a:gd name="T32" fmla="*/ 4 w 94"/>
                <a:gd name="T33" fmla="*/ 7 h 184"/>
                <a:gd name="T34" fmla="*/ 4 w 94"/>
                <a:gd name="T35" fmla="*/ 7 h 184"/>
                <a:gd name="T36" fmla="*/ 5 w 94"/>
                <a:gd name="T37" fmla="*/ 6 h 184"/>
                <a:gd name="T38" fmla="*/ 5 w 94"/>
                <a:gd name="T39" fmla="*/ 6 h 184"/>
                <a:gd name="T40" fmla="*/ 5 w 94"/>
                <a:gd name="T41" fmla="*/ 6 h 184"/>
                <a:gd name="T42" fmla="*/ 5 w 94"/>
                <a:gd name="T43" fmla="*/ 5 h 184"/>
                <a:gd name="T44" fmla="*/ 5 w 94"/>
                <a:gd name="T45" fmla="*/ 5 h 184"/>
                <a:gd name="T46" fmla="*/ 5 w 94"/>
                <a:gd name="T47" fmla="*/ 5 h 184"/>
                <a:gd name="T48" fmla="*/ 5 w 94"/>
                <a:gd name="T49" fmla="*/ 4 h 184"/>
                <a:gd name="T50" fmla="*/ 5 w 94"/>
                <a:gd name="T51" fmla="*/ 4 h 184"/>
                <a:gd name="T52" fmla="*/ 5 w 94"/>
                <a:gd name="T53" fmla="*/ 3 h 184"/>
                <a:gd name="T54" fmla="*/ 5 w 94"/>
                <a:gd name="T55" fmla="*/ 3 h 184"/>
                <a:gd name="T56" fmla="*/ 5 w 94"/>
                <a:gd name="T57" fmla="*/ 3 h 184"/>
                <a:gd name="T58" fmla="*/ 5 w 94"/>
                <a:gd name="T59" fmla="*/ 3 h 184"/>
                <a:gd name="T60" fmla="*/ 5 w 94"/>
                <a:gd name="T61" fmla="*/ 2 h 184"/>
                <a:gd name="T62" fmla="*/ 5 w 94"/>
                <a:gd name="T63" fmla="*/ 2 h 184"/>
                <a:gd name="T64" fmla="*/ 5 w 94"/>
                <a:gd name="T65" fmla="*/ 2 h 184"/>
                <a:gd name="T66" fmla="*/ 5 w 94"/>
                <a:gd name="T67" fmla="*/ 2 h 184"/>
                <a:gd name="T68" fmla="*/ 5 w 94"/>
                <a:gd name="T69" fmla="*/ 1 h 184"/>
                <a:gd name="T70" fmla="*/ 5 w 94"/>
                <a:gd name="T71" fmla="*/ 1 h 184"/>
                <a:gd name="T72" fmla="*/ 5 w 94"/>
                <a:gd name="T73" fmla="*/ 1 h 184"/>
                <a:gd name="T74" fmla="*/ 4 w 94"/>
                <a:gd name="T75" fmla="*/ 1 h 184"/>
                <a:gd name="T76" fmla="*/ 4 w 94"/>
                <a:gd name="T77" fmla="*/ 0 h 184"/>
                <a:gd name="T78" fmla="*/ 4 w 94"/>
                <a:gd name="T79" fmla="*/ 0 h 184"/>
                <a:gd name="T80" fmla="*/ 4 w 94"/>
                <a:gd name="T81" fmla="*/ 0 h 184"/>
                <a:gd name="T82" fmla="*/ 3 w 94"/>
                <a:gd name="T83" fmla="*/ 0 h 184"/>
                <a:gd name="T84" fmla="*/ 3 w 94"/>
                <a:gd name="T85" fmla="*/ 0 h 184"/>
                <a:gd name="T86" fmla="*/ 3 w 94"/>
                <a:gd name="T87" fmla="*/ 0 h 184"/>
                <a:gd name="T88" fmla="*/ 3 w 94"/>
                <a:gd name="T89" fmla="*/ 0 h 1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4" h="184">
                  <a:moveTo>
                    <a:pt x="0" y="184"/>
                  </a:moveTo>
                  <a:lnTo>
                    <a:pt x="4" y="184"/>
                  </a:lnTo>
                  <a:lnTo>
                    <a:pt x="10" y="183"/>
                  </a:lnTo>
                  <a:lnTo>
                    <a:pt x="14" y="182"/>
                  </a:lnTo>
                  <a:lnTo>
                    <a:pt x="19" y="180"/>
                  </a:lnTo>
                  <a:lnTo>
                    <a:pt x="24" y="178"/>
                  </a:lnTo>
                  <a:lnTo>
                    <a:pt x="29" y="175"/>
                  </a:lnTo>
                  <a:lnTo>
                    <a:pt x="34" y="173"/>
                  </a:lnTo>
                  <a:lnTo>
                    <a:pt x="39" y="169"/>
                  </a:lnTo>
                  <a:lnTo>
                    <a:pt x="43" y="165"/>
                  </a:lnTo>
                  <a:lnTo>
                    <a:pt x="49" y="162"/>
                  </a:lnTo>
                  <a:lnTo>
                    <a:pt x="53" y="157"/>
                  </a:lnTo>
                  <a:lnTo>
                    <a:pt x="57" y="152"/>
                  </a:lnTo>
                  <a:lnTo>
                    <a:pt x="62" y="147"/>
                  </a:lnTo>
                  <a:lnTo>
                    <a:pt x="65" y="142"/>
                  </a:lnTo>
                  <a:lnTo>
                    <a:pt x="70" y="136"/>
                  </a:lnTo>
                  <a:lnTo>
                    <a:pt x="73" y="130"/>
                  </a:lnTo>
                  <a:lnTo>
                    <a:pt x="76" y="124"/>
                  </a:lnTo>
                  <a:lnTo>
                    <a:pt x="80" y="117"/>
                  </a:lnTo>
                  <a:lnTo>
                    <a:pt x="82" y="112"/>
                  </a:lnTo>
                  <a:lnTo>
                    <a:pt x="85" y="105"/>
                  </a:lnTo>
                  <a:lnTo>
                    <a:pt x="87" y="99"/>
                  </a:lnTo>
                  <a:lnTo>
                    <a:pt x="88" y="92"/>
                  </a:lnTo>
                  <a:lnTo>
                    <a:pt x="91" y="85"/>
                  </a:lnTo>
                  <a:lnTo>
                    <a:pt x="92" y="79"/>
                  </a:lnTo>
                  <a:lnTo>
                    <a:pt x="93" y="72"/>
                  </a:lnTo>
                  <a:lnTo>
                    <a:pt x="93" y="67"/>
                  </a:lnTo>
                  <a:lnTo>
                    <a:pt x="94" y="60"/>
                  </a:lnTo>
                  <a:lnTo>
                    <a:pt x="93" y="54"/>
                  </a:lnTo>
                  <a:lnTo>
                    <a:pt x="93" y="48"/>
                  </a:lnTo>
                  <a:lnTo>
                    <a:pt x="92" y="42"/>
                  </a:lnTo>
                  <a:lnTo>
                    <a:pt x="91" y="37"/>
                  </a:lnTo>
                  <a:lnTo>
                    <a:pt x="89" y="32"/>
                  </a:lnTo>
                  <a:lnTo>
                    <a:pt x="87" y="27"/>
                  </a:lnTo>
                  <a:lnTo>
                    <a:pt x="85" y="22"/>
                  </a:lnTo>
                  <a:lnTo>
                    <a:pt x="83" y="19"/>
                  </a:lnTo>
                  <a:lnTo>
                    <a:pt x="80" y="15"/>
                  </a:lnTo>
                  <a:lnTo>
                    <a:pt x="77" y="11"/>
                  </a:lnTo>
                  <a:lnTo>
                    <a:pt x="74" y="9"/>
                  </a:lnTo>
                  <a:lnTo>
                    <a:pt x="71" y="6"/>
                  </a:lnTo>
                  <a:lnTo>
                    <a:pt x="66" y="4"/>
                  </a:lnTo>
                  <a:lnTo>
                    <a:pt x="62" y="3"/>
                  </a:lnTo>
                  <a:lnTo>
                    <a:pt x="59" y="1"/>
                  </a:lnTo>
                  <a:lnTo>
                    <a:pt x="54" y="0"/>
                  </a:lnTo>
                  <a:lnTo>
                    <a:pt x="5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61" name="Line 75"/>
            <p:cNvSpPr>
              <a:spLocks noChangeShapeType="1"/>
            </p:cNvSpPr>
            <p:nvPr/>
          </p:nvSpPr>
          <p:spPr bwMode="auto">
            <a:xfrm flipH="1">
              <a:off x="3195" y="1741"/>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62" name="Freeform 76"/>
            <p:cNvSpPr>
              <a:spLocks/>
            </p:cNvSpPr>
            <p:nvPr/>
          </p:nvSpPr>
          <p:spPr bwMode="auto">
            <a:xfrm>
              <a:off x="3740" y="1738"/>
              <a:ext cx="57" cy="121"/>
            </a:xfrm>
            <a:custGeom>
              <a:avLst/>
              <a:gdLst>
                <a:gd name="T0" fmla="*/ 0 w 152"/>
                <a:gd name="T1" fmla="*/ 16 h 331"/>
                <a:gd name="T2" fmla="*/ 5 w 152"/>
                <a:gd name="T3" fmla="*/ 0 h 331"/>
                <a:gd name="T4" fmla="*/ 8 w 152"/>
                <a:gd name="T5" fmla="*/ 0 h 331"/>
                <a:gd name="T6" fmla="*/ 0 60000 65536"/>
                <a:gd name="T7" fmla="*/ 0 60000 65536"/>
                <a:gd name="T8" fmla="*/ 0 60000 65536"/>
              </a:gdLst>
              <a:ahLst/>
              <a:cxnLst>
                <a:cxn ang="T6">
                  <a:pos x="T0" y="T1"/>
                </a:cxn>
                <a:cxn ang="T7">
                  <a:pos x="T2" y="T3"/>
                </a:cxn>
                <a:cxn ang="T8">
                  <a:pos x="T4" y="T5"/>
                </a:cxn>
              </a:cxnLst>
              <a:rect l="0" t="0" r="r" b="b"/>
              <a:pathLst>
                <a:path w="152" h="331">
                  <a:moveTo>
                    <a:pt x="0" y="331"/>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63" name="Freeform 77"/>
            <p:cNvSpPr>
              <a:spLocks/>
            </p:cNvSpPr>
            <p:nvPr/>
          </p:nvSpPr>
          <p:spPr bwMode="auto">
            <a:xfrm>
              <a:off x="3779" y="1738"/>
              <a:ext cx="36" cy="67"/>
            </a:xfrm>
            <a:custGeom>
              <a:avLst/>
              <a:gdLst>
                <a:gd name="T0" fmla="*/ 0 w 93"/>
                <a:gd name="T1" fmla="*/ 9 h 184"/>
                <a:gd name="T2" fmla="*/ 0 w 93"/>
                <a:gd name="T3" fmla="*/ 9 h 184"/>
                <a:gd name="T4" fmla="*/ 1 w 93"/>
                <a:gd name="T5" fmla="*/ 9 h 184"/>
                <a:gd name="T6" fmla="*/ 1 w 93"/>
                <a:gd name="T7" fmla="*/ 9 h 184"/>
                <a:gd name="T8" fmla="*/ 2 w 93"/>
                <a:gd name="T9" fmla="*/ 8 h 184"/>
                <a:gd name="T10" fmla="*/ 2 w 93"/>
                <a:gd name="T11" fmla="*/ 8 h 184"/>
                <a:gd name="T12" fmla="*/ 2 w 93"/>
                <a:gd name="T13" fmla="*/ 8 h 184"/>
                <a:gd name="T14" fmla="*/ 3 w 93"/>
                <a:gd name="T15" fmla="*/ 8 h 184"/>
                <a:gd name="T16" fmla="*/ 3 w 93"/>
                <a:gd name="T17" fmla="*/ 7 h 184"/>
                <a:gd name="T18" fmla="*/ 3 w 93"/>
                <a:gd name="T19" fmla="*/ 7 h 184"/>
                <a:gd name="T20" fmla="*/ 4 w 93"/>
                <a:gd name="T21" fmla="*/ 7 h 184"/>
                <a:gd name="T22" fmla="*/ 4 w 93"/>
                <a:gd name="T23" fmla="*/ 7 h 184"/>
                <a:gd name="T24" fmla="*/ 4 w 93"/>
                <a:gd name="T25" fmla="*/ 6 h 184"/>
                <a:gd name="T26" fmla="*/ 5 w 93"/>
                <a:gd name="T27" fmla="*/ 6 h 184"/>
                <a:gd name="T28" fmla="*/ 5 w 93"/>
                <a:gd name="T29" fmla="*/ 5 h 184"/>
                <a:gd name="T30" fmla="*/ 5 w 93"/>
                <a:gd name="T31" fmla="*/ 5 h 184"/>
                <a:gd name="T32" fmla="*/ 5 w 93"/>
                <a:gd name="T33" fmla="*/ 4 h 184"/>
                <a:gd name="T34" fmla="*/ 5 w 93"/>
                <a:gd name="T35" fmla="*/ 4 h 184"/>
                <a:gd name="T36" fmla="*/ 5 w 93"/>
                <a:gd name="T37" fmla="*/ 4 h 184"/>
                <a:gd name="T38" fmla="*/ 5 w 93"/>
                <a:gd name="T39" fmla="*/ 3 h 184"/>
                <a:gd name="T40" fmla="*/ 5 w 93"/>
                <a:gd name="T41" fmla="*/ 3 h 184"/>
                <a:gd name="T42" fmla="*/ 5 w 93"/>
                <a:gd name="T43" fmla="*/ 3 h 184"/>
                <a:gd name="T44" fmla="*/ 5 w 93"/>
                <a:gd name="T45" fmla="*/ 2 h 184"/>
                <a:gd name="T46" fmla="*/ 5 w 93"/>
                <a:gd name="T47" fmla="*/ 2 h 184"/>
                <a:gd name="T48" fmla="*/ 5 w 93"/>
                <a:gd name="T49" fmla="*/ 1 h 184"/>
                <a:gd name="T50" fmla="*/ 5 w 93"/>
                <a:gd name="T51" fmla="*/ 1 h 184"/>
                <a:gd name="T52" fmla="*/ 5 w 93"/>
                <a:gd name="T53" fmla="*/ 1 h 184"/>
                <a:gd name="T54" fmla="*/ 5 w 93"/>
                <a:gd name="T55" fmla="*/ 1 h 184"/>
                <a:gd name="T56" fmla="*/ 4 w 93"/>
                <a:gd name="T57" fmla="*/ 0 h 184"/>
                <a:gd name="T58" fmla="*/ 4 w 93"/>
                <a:gd name="T59" fmla="*/ 0 h 184"/>
                <a:gd name="T60" fmla="*/ 3 w 93"/>
                <a:gd name="T61" fmla="*/ 0 h 184"/>
                <a:gd name="T62" fmla="*/ 3 w 93"/>
                <a:gd name="T63" fmla="*/ 0 h 184"/>
                <a:gd name="T64" fmla="*/ 3 w 93"/>
                <a:gd name="T65" fmla="*/ 0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184">
                  <a:moveTo>
                    <a:pt x="0" y="184"/>
                  </a:moveTo>
                  <a:lnTo>
                    <a:pt x="3" y="184"/>
                  </a:lnTo>
                  <a:lnTo>
                    <a:pt x="5" y="184"/>
                  </a:lnTo>
                  <a:lnTo>
                    <a:pt x="9" y="183"/>
                  </a:lnTo>
                  <a:lnTo>
                    <a:pt x="12" y="183"/>
                  </a:lnTo>
                  <a:lnTo>
                    <a:pt x="15" y="182"/>
                  </a:lnTo>
                  <a:lnTo>
                    <a:pt x="19" y="181"/>
                  </a:lnTo>
                  <a:lnTo>
                    <a:pt x="22" y="178"/>
                  </a:lnTo>
                  <a:lnTo>
                    <a:pt x="25" y="177"/>
                  </a:lnTo>
                  <a:lnTo>
                    <a:pt x="29" y="176"/>
                  </a:lnTo>
                  <a:lnTo>
                    <a:pt x="32" y="174"/>
                  </a:lnTo>
                  <a:lnTo>
                    <a:pt x="35" y="172"/>
                  </a:lnTo>
                  <a:lnTo>
                    <a:pt x="39" y="170"/>
                  </a:lnTo>
                  <a:lnTo>
                    <a:pt x="42" y="167"/>
                  </a:lnTo>
                  <a:lnTo>
                    <a:pt x="44" y="164"/>
                  </a:lnTo>
                  <a:lnTo>
                    <a:pt x="47" y="162"/>
                  </a:lnTo>
                  <a:lnTo>
                    <a:pt x="51" y="159"/>
                  </a:lnTo>
                  <a:lnTo>
                    <a:pt x="54" y="155"/>
                  </a:lnTo>
                  <a:lnTo>
                    <a:pt x="56" y="152"/>
                  </a:lnTo>
                  <a:lnTo>
                    <a:pt x="60" y="149"/>
                  </a:lnTo>
                  <a:lnTo>
                    <a:pt x="62" y="145"/>
                  </a:lnTo>
                  <a:lnTo>
                    <a:pt x="65" y="142"/>
                  </a:lnTo>
                  <a:lnTo>
                    <a:pt x="67" y="139"/>
                  </a:lnTo>
                  <a:lnTo>
                    <a:pt x="69" y="134"/>
                  </a:lnTo>
                  <a:lnTo>
                    <a:pt x="73" y="131"/>
                  </a:lnTo>
                  <a:lnTo>
                    <a:pt x="75" y="126"/>
                  </a:lnTo>
                  <a:lnTo>
                    <a:pt x="77" y="122"/>
                  </a:lnTo>
                  <a:lnTo>
                    <a:pt x="78" y="118"/>
                  </a:lnTo>
                  <a:lnTo>
                    <a:pt x="81" y="114"/>
                  </a:lnTo>
                  <a:lnTo>
                    <a:pt x="83" y="110"/>
                  </a:lnTo>
                  <a:lnTo>
                    <a:pt x="84" y="105"/>
                  </a:lnTo>
                  <a:lnTo>
                    <a:pt x="86" y="101"/>
                  </a:lnTo>
                  <a:lnTo>
                    <a:pt x="87" y="97"/>
                  </a:lnTo>
                  <a:lnTo>
                    <a:pt x="88" y="92"/>
                  </a:lnTo>
                  <a:lnTo>
                    <a:pt x="89" y="88"/>
                  </a:lnTo>
                  <a:lnTo>
                    <a:pt x="90" y="83"/>
                  </a:lnTo>
                  <a:lnTo>
                    <a:pt x="92" y="79"/>
                  </a:lnTo>
                  <a:lnTo>
                    <a:pt x="92" y="75"/>
                  </a:lnTo>
                  <a:lnTo>
                    <a:pt x="93" y="70"/>
                  </a:lnTo>
                  <a:lnTo>
                    <a:pt x="93" y="67"/>
                  </a:lnTo>
                  <a:lnTo>
                    <a:pt x="93" y="62"/>
                  </a:lnTo>
                  <a:lnTo>
                    <a:pt x="93" y="58"/>
                  </a:lnTo>
                  <a:lnTo>
                    <a:pt x="93" y="55"/>
                  </a:lnTo>
                  <a:lnTo>
                    <a:pt x="93" y="50"/>
                  </a:lnTo>
                  <a:lnTo>
                    <a:pt x="92" y="47"/>
                  </a:lnTo>
                  <a:lnTo>
                    <a:pt x="92" y="42"/>
                  </a:lnTo>
                  <a:lnTo>
                    <a:pt x="90" y="39"/>
                  </a:lnTo>
                  <a:lnTo>
                    <a:pt x="89" y="36"/>
                  </a:lnTo>
                  <a:lnTo>
                    <a:pt x="88" y="33"/>
                  </a:lnTo>
                  <a:lnTo>
                    <a:pt x="87" y="29"/>
                  </a:lnTo>
                  <a:lnTo>
                    <a:pt x="86" y="26"/>
                  </a:lnTo>
                  <a:lnTo>
                    <a:pt x="85" y="23"/>
                  </a:lnTo>
                  <a:lnTo>
                    <a:pt x="83" y="20"/>
                  </a:lnTo>
                  <a:lnTo>
                    <a:pt x="82" y="17"/>
                  </a:lnTo>
                  <a:lnTo>
                    <a:pt x="79" y="15"/>
                  </a:lnTo>
                  <a:lnTo>
                    <a:pt x="77" y="13"/>
                  </a:lnTo>
                  <a:lnTo>
                    <a:pt x="75" y="10"/>
                  </a:lnTo>
                  <a:lnTo>
                    <a:pt x="73" y="9"/>
                  </a:lnTo>
                  <a:lnTo>
                    <a:pt x="71" y="7"/>
                  </a:lnTo>
                  <a:lnTo>
                    <a:pt x="68" y="6"/>
                  </a:lnTo>
                  <a:lnTo>
                    <a:pt x="66" y="4"/>
                  </a:lnTo>
                  <a:lnTo>
                    <a:pt x="63" y="3"/>
                  </a:lnTo>
                  <a:lnTo>
                    <a:pt x="61" y="3"/>
                  </a:lnTo>
                  <a:lnTo>
                    <a:pt x="57" y="2"/>
                  </a:lnTo>
                  <a:lnTo>
                    <a:pt x="55" y="0"/>
                  </a:lnTo>
                  <a:lnTo>
                    <a:pt x="52" y="0"/>
                  </a:lnTo>
                  <a:lnTo>
                    <a:pt x="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64" name="Line 78"/>
            <p:cNvSpPr>
              <a:spLocks noChangeShapeType="1"/>
            </p:cNvSpPr>
            <p:nvPr/>
          </p:nvSpPr>
          <p:spPr bwMode="auto">
            <a:xfrm flipH="1">
              <a:off x="3756" y="1805"/>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65" name="Freeform 79"/>
            <p:cNvSpPr>
              <a:spLocks/>
            </p:cNvSpPr>
            <p:nvPr/>
          </p:nvSpPr>
          <p:spPr bwMode="auto">
            <a:xfrm>
              <a:off x="4396" y="1731"/>
              <a:ext cx="57" cy="120"/>
            </a:xfrm>
            <a:custGeom>
              <a:avLst/>
              <a:gdLst>
                <a:gd name="T0" fmla="*/ 0 w 152"/>
                <a:gd name="T1" fmla="*/ 16 h 330"/>
                <a:gd name="T2" fmla="*/ 5 w 152"/>
                <a:gd name="T3" fmla="*/ 0 h 330"/>
                <a:gd name="T4" fmla="*/ 8 w 152"/>
                <a:gd name="T5" fmla="*/ 0 h 330"/>
                <a:gd name="T6" fmla="*/ 0 60000 65536"/>
                <a:gd name="T7" fmla="*/ 0 60000 65536"/>
                <a:gd name="T8" fmla="*/ 0 60000 65536"/>
              </a:gdLst>
              <a:ahLst/>
              <a:cxnLst>
                <a:cxn ang="T6">
                  <a:pos x="T0" y="T1"/>
                </a:cxn>
                <a:cxn ang="T7">
                  <a:pos x="T2" y="T3"/>
                </a:cxn>
                <a:cxn ang="T8">
                  <a:pos x="T4" y="T5"/>
                </a:cxn>
              </a:cxnLst>
              <a:rect l="0" t="0" r="r" b="b"/>
              <a:pathLst>
                <a:path w="152" h="330">
                  <a:moveTo>
                    <a:pt x="0" y="330"/>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66" name="Freeform 80"/>
            <p:cNvSpPr>
              <a:spLocks/>
            </p:cNvSpPr>
            <p:nvPr/>
          </p:nvSpPr>
          <p:spPr bwMode="auto">
            <a:xfrm>
              <a:off x="4435" y="1731"/>
              <a:ext cx="33" cy="66"/>
            </a:xfrm>
            <a:custGeom>
              <a:avLst/>
              <a:gdLst>
                <a:gd name="T0" fmla="*/ 0 w 93"/>
                <a:gd name="T1" fmla="*/ 9 h 183"/>
                <a:gd name="T2" fmla="*/ 0 w 93"/>
                <a:gd name="T3" fmla="*/ 9 h 183"/>
                <a:gd name="T4" fmla="*/ 0 w 93"/>
                <a:gd name="T5" fmla="*/ 9 h 183"/>
                <a:gd name="T6" fmla="*/ 1 w 93"/>
                <a:gd name="T7" fmla="*/ 8 h 183"/>
                <a:gd name="T8" fmla="*/ 1 w 93"/>
                <a:gd name="T9" fmla="*/ 8 h 183"/>
                <a:gd name="T10" fmla="*/ 1 w 93"/>
                <a:gd name="T11" fmla="*/ 8 h 183"/>
                <a:gd name="T12" fmla="*/ 1 w 93"/>
                <a:gd name="T13" fmla="*/ 8 h 183"/>
                <a:gd name="T14" fmla="*/ 1 w 93"/>
                <a:gd name="T15" fmla="*/ 8 h 183"/>
                <a:gd name="T16" fmla="*/ 1 w 93"/>
                <a:gd name="T17" fmla="*/ 8 h 183"/>
                <a:gd name="T18" fmla="*/ 2 w 93"/>
                <a:gd name="T19" fmla="*/ 8 h 183"/>
                <a:gd name="T20" fmla="*/ 2 w 93"/>
                <a:gd name="T21" fmla="*/ 8 h 183"/>
                <a:gd name="T22" fmla="*/ 2 w 93"/>
                <a:gd name="T23" fmla="*/ 8 h 183"/>
                <a:gd name="T24" fmla="*/ 2 w 93"/>
                <a:gd name="T25" fmla="*/ 8 h 183"/>
                <a:gd name="T26" fmla="*/ 2 w 93"/>
                <a:gd name="T27" fmla="*/ 7 h 183"/>
                <a:gd name="T28" fmla="*/ 2 w 93"/>
                <a:gd name="T29" fmla="*/ 7 h 183"/>
                <a:gd name="T30" fmla="*/ 2 w 93"/>
                <a:gd name="T31" fmla="*/ 7 h 183"/>
                <a:gd name="T32" fmla="*/ 3 w 93"/>
                <a:gd name="T33" fmla="*/ 7 h 183"/>
                <a:gd name="T34" fmla="*/ 3 w 93"/>
                <a:gd name="T35" fmla="*/ 6 h 183"/>
                <a:gd name="T36" fmla="*/ 3 w 93"/>
                <a:gd name="T37" fmla="*/ 6 h 183"/>
                <a:gd name="T38" fmla="*/ 3 w 93"/>
                <a:gd name="T39" fmla="*/ 6 h 183"/>
                <a:gd name="T40" fmla="*/ 4 w 93"/>
                <a:gd name="T41" fmla="*/ 6 h 183"/>
                <a:gd name="T42" fmla="*/ 4 w 93"/>
                <a:gd name="T43" fmla="*/ 6 h 183"/>
                <a:gd name="T44" fmla="*/ 4 w 93"/>
                <a:gd name="T45" fmla="*/ 5 h 183"/>
                <a:gd name="T46" fmla="*/ 4 w 93"/>
                <a:gd name="T47" fmla="*/ 5 h 183"/>
                <a:gd name="T48" fmla="*/ 4 w 93"/>
                <a:gd name="T49" fmla="*/ 5 h 183"/>
                <a:gd name="T50" fmla="*/ 4 w 93"/>
                <a:gd name="T51" fmla="*/ 5 h 183"/>
                <a:gd name="T52" fmla="*/ 4 w 93"/>
                <a:gd name="T53" fmla="*/ 4 h 183"/>
                <a:gd name="T54" fmla="*/ 4 w 93"/>
                <a:gd name="T55" fmla="*/ 4 h 183"/>
                <a:gd name="T56" fmla="*/ 4 w 93"/>
                <a:gd name="T57" fmla="*/ 4 h 183"/>
                <a:gd name="T58" fmla="*/ 4 w 93"/>
                <a:gd name="T59" fmla="*/ 4 h 183"/>
                <a:gd name="T60" fmla="*/ 4 w 93"/>
                <a:gd name="T61" fmla="*/ 3 h 183"/>
                <a:gd name="T62" fmla="*/ 4 w 93"/>
                <a:gd name="T63" fmla="*/ 3 h 183"/>
                <a:gd name="T64" fmla="*/ 4 w 93"/>
                <a:gd name="T65" fmla="*/ 3 h 183"/>
                <a:gd name="T66" fmla="*/ 4 w 93"/>
                <a:gd name="T67" fmla="*/ 3 h 183"/>
                <a:gd name="T68" fmla="*/ 4 w 93"/>
                <a:gd name="T69" fmla="*/ 2 h 183"/>
                <a:gd name="T70" fmla="*/ 4 w 93"/>
                <a:gd name="T71" fmla="*/ 2 h 183"/>
                <a:gd name="T72" fmla="*/ 4 w 93"/>
                <a:gd name="T73" fmla="*/ 2 h 183"/>
                <a:gd name="T74" fmla="*/ 4 w 93"/>
                <a:gd name="T75" fmla="*/ 1 h 183"/>
                <a:gd name="T76" fmla="*/ 4 w 93"/>
                <a:gd name="T77" fmla="*/ 1 h 183"/>
                <a:gd name="T78" fmla="*/ 4 w 93"/>
                <a:gd name="T79" fmla="*/ 1 h 183"/>
                <a:gd name="T80" fmla="*/ 4 w 93"/>
                <a:gd name="T81" fmla="*/ 1 h 183"/>
                <a:gd name="T82" fmla="*/ 4 w 93"/>
                <a:gd name="T83" fmla="*/ 1 h 183"/>
                <a:gd name="T84" fmla="*/ 4 w 93"/>
                <a:gd name="T85" fmla="*/ 1 h 183"/>
                <a:gd name="T86" fmla="*/ 4 w 93"/>
                <a:gd name="T87" fmla="*/ 1 h 183"/>
                <a:gd name="T88" fmla="*/ 4 w 93"/>
                <a:gd name="T89" fmla="*/ 0 h 183"/>
                <a:gd name="T90" fmla="*/ 3 w 93"/>
                <a:gd name="T91" fmla="*/ 0 h 183"/>
                <a:gd name="T92" fmla="*/ 3 w 93"/>
                <a:gd name="T93" fmla="*/ 0 h 183"/>
                <a:gd name="T94" fmla="*/ 3 w 93"/>
                <a:gd name="T95" fmla="*/ 0 h 183"/>
                <a:gd name="T96" fmla="*/ 3 w 93"/>
                <a:gd name="T97" fmla="*/ 0 h 183"/>
                <a:gd name="T98" fmla="*/ 2 w 93"/>
                <a:gd name="T99" fmla="*/ 0 h 183"/>
                <a:gd name="T100" fmla="*/ 2 w 93"/>
                <a:gd name="T101" fmla="*/ 0 h 183"/>
                <a:gd name="T102" fmla="*/ 2 w 93"/>
                <a:gd name="T103" fmla="*/ 0 h 183"/>
                <a:gd name="T104" fmla="*/ 2 w 93"/>
                <a:gd name="T105" fmla="*/ 0 h 1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3" h="183">
                  <a:moveTo>
                    <a:pt x="0" y="183"/>
                  </a:moveTo>
                  <a:lnTo>
                    <a:pt x="4" y="183"/>
                  </a:lnTo>
                  <a:lnTo>
                    <a:pt x="8" y="183"/>
                  </a:lnTo>
                  <a:lnTo>
                    <a:pt x="13" y="181"/>
                  </a:lnTo>
                  <a:lnTo>
                    <a:pt x="16" y="180"/>
                  </a:lnTo>
                  <a:lnTo>
                    <a:pt x="20" y="179"/>
                  </a:lnTo>
                  <a:lnTo>
                    <a:pt x="25" y="177"/>
                  </a:lnTo>
                  <a:lnTo>
                    <a:pt x="29" y="175"/>
                  </a:lnTo>
                  <a:lnTo>
                    <a:pt x="33" y="173"/>
                  </a:lnTo>
                  <a:lnTo>
                    <a:pt x="37" y="170"/>
                  </a:lnTo>
                  <a:lnTo>
                    <a:pt x="41" y="167"/>
                  </a:lnTo>
                  <a:lnTo>
                    <a:pt x="45" y="164"/>
                  </a:lnTo>
                  <a:lnTo>
                    <a:pt x="49" y="160"/>
                  </a:lnTo>
                  <a:lnTo>
                    <a:pt x="52" y="156"/>
                  </a:lnTo>
                  <a:lnTo>
                    <a:pt x="57" y="153"/>
                  </a:lnTo>
                  <a:lnTo>
                    <a:pt x="60" y="148"/>
                  </a:lnTo>
                  <a:lnTo>
                    <a:pt x="63" y="144"/>
                  </a:lnTo>
                  <a:lnTo>
                    <a:pt x="67" y="138"/>
                  </a:lnTo>
                  <a:lnTo>
                    <a:pt x="70" y="134"/>
                  </a:lnTo>
                  <a:lnTo>
                    <a:pt x="73" y="129"/>
                  </a:lnTo>
                  <a:lnTo>
                    <a:pt x="76" y="124"/>
                  </a:lnTo>
                  <a:lnTo>
                    <a:pt x="79" y="118"/>
                  </a:lnTo>
                  <a:lnTo>
                    <a:pt x="81" y="113"/>
                  </a:lnTo>
                  <a:lnTo>
                    <a:pt x="83" y="107"/>
                  </a:lnTo>
                  <a:lnTo>
                    <a:pt x="86" y="103"/>
                  </a:lnTo>
                  <a:lnTo>
                    <a:pt x="88" y="97"/>
                  </a:lnTo>
                  <a:lnTo>
                    <a:pt x="89" y="92"/>
                  </a:lnTo>
                  <a:lnTo>
                    <a:pt x="90" y="86"/>
                  </a:lnTo>
                  <a:lnTo>
                    <a:pt x="91" y="81"/>
                  </a:lnTo>
                  <a:lnTo>
                    <a:pt x="92" y="75"/>
                  </a:lnTo>
                  <a:lnTo>
                    <a:pt x="93" y="70"/>
                  </a:lnTo>
                  <a:lnTo>
                    <a:pt x="93" y="64"/>
                  </a:lnTo>
                  <a:lnTo>
                    <a:pt x="93" y="59"/>
                  </a:lnTo>
                  <a:lnTo>
                    <a:pt x="93" y="53"/>
                  </a:lnTo>
                  <a:lnTo>
                    <a:pt x="93" y="49"/>
                  </a:lnTo>
                  <a:lnTo>
                    <a:pt x="92" y="44"/>
                  </a:lnTo>
                  <a:lnTo>
                    <a:pt x="91" y="39"/>
                  </a:lnTo>
                  <a:lnTo>
                    <a:pt x="90" y="34"/>
                  </a:lnTo>
                  <a:lnTo>
                    <a:pt x="89" y="31"/>
                  </a:lnTo>
                  <a:lnTo>
                    <a:pt x="88" y="27"/>
                  </a:lnTo>
                  <a:lnTo>
                    <a:pt x="86" y="22"/>
                  </a:lnTo>
                  <a:lnTo>
                    <a:pt x="83" y="19"/>
                  </a:lnTo>
                  <a:lnTo>
                    <a:pt x="81" y="16"/>
                  </a:lnTo>
                  <a:lnTo>
                    <a:pt x="79" y="13"/>
                  </a:lnTo>
                  <a:lnTo>
                    <a:pt x="77" y="10"/>
                  </a:lnTo>
                  <a:lnTo>
                    <a:pt x="73" y="8"/>
                  </a:lnTo>
                  <a:lnTo>
                    <a:pt x="70" y="6"/>
                  </a:lnTo>
                  <a:lnTo>
                    <a:pt x="67" y="3"/>
                  </a:lnTo>
                  <a:lnTo>
                    <a:pt x="63" y="2"/>
                  </a:lnTo>
                  <a:lnTo>
                    <a:pt x="60" y="1"/>
                  </a:lnTo>
                  <a:lnTo>
                    <a:pt x="57" y="0"/>
                  </a:lnTo>
                  <a:lnTo>
                    <a:pt x="54"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67" name="Line 81"/>
            <p:cNvSpPr>
              <a:spLocks noChangeShapeType="1"/>
            </p:cNvSpPr>
            <p:nvPr/>
          </p:nvSpPr>
          <p:spPr bwMode="auto">
            <a:xfrm flipH="1">
              <a:off x="4412" y="1797"/>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68" name="Freeform 82"/>
            <p:cNvSpPr>
              <a:spLocks/>
            </p:cNvSpPr>
            <p:nvPr/>
          </p:nvSpPr>
          <p:spPr bwMode="auto">
            <a:xfrm>
              <a:off x="2272" y="1523"/>
              <a:ext cx="57" cy="121"/>
            </a:xfrm>
            <a:custGeom>
              <a:avLst/>
              <a:gdLst>
                <a:gd name="T0" fmla="*/ 0 w 152"/>
                <a:gd name="T1" fmla="*/ 16 h 331"/>
                <a:gd name="T2" fmla="*/ 5 w 152"/>
                <a:gd name="T3" fmla="*/ 0 h 331"/>
                <a:gd name="T4" fmla="*/ 8 w 152"/>
                <a:gd name="T5" fmla="*/ 0 h 331"/>
                <a:gd name="T6" fmla="*/ 0 60000 65536"/>
                <a:gd name="T7" fmla="*/ 0 60000 65536"/>
                <a:gd name="T8" fmla="*/ 0 60000 65536"/>
              </a:gdLst>
              <a:ahLst/>
              <a:cxnLst>
                <a:cxn ang="T6">
                  <a:pos x="T0" y="T1"/>
                </a:cxn>
                <a:cxn ang="T7">
                  <a:pos x="T2" y="T3"/>
                </a:cxn>
                <a:cxn ang="T8">
                  <a:pos x="T4" y="T5"/>
                </a:cxn>
              </a:cxnLst>
              <a:rect l="0" t="0" r="r" b="b"/>
              <a:pathLst>
                <a:path w="152" h="331">
                  <a:moveTo>
                    <a:pt x="0" y="331"/>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69" name="Freeform 83"/>
            <p:cNvSpPr>
              <a:spLocks/>
            </p:cNvSpPr>
            <p:nvPr/>
          </p:nvSpPr>
          <p:spPr bwMode="auto">
            <a:xfrm>
              <a:off x="2311" y="1523"/>
              <a:ext cx="33" cy="67"/>
            </a:xfrm>
            <a:custGeom>
              <a:avLst/>
              <a:gdLst>
                <a:gd name="T0" fmla="*/ 0 w 94"/>
                <a:gd name="T1" fmla="*/ 9 h 184"/>
                <a:gd name="T2" fmla="*/ 0 w 94"/>
                <a:gd name="T3" fmla="*/ 9 h 184"/>
                <a:gd name="T4" fmla="*/ 0 w 94"/>
                <a:gd name="T5" fmla="*/ 9 h 184"/>
                <a:gd name="T6" fmla="*/ 1 w 94"/>
                <a:gd name="T7" fmla="*/ 9 h 184"/>
                <a:gd name="T8" fmla="*/ 1 w 94"/>
                <a:gd name="T9" fmla="*/ 9 h 184"/>
                <a:gd name="T10" fmla="*/ 1 w 94"/>
                <a:gd name="T11" fmla="*/ 9 h 184"/>
                <a:gd name="T12" fmla="*/ 1 w 94"/>
                <a:gd name="T13" fmla="*/ 8 h 184"/>
                <a:gd name="T14" fmla="*/ 1 w 94"/>
                <a:gd name="T15" fmla="*/ 8 h 184"/>
                <a:gd name="T16" fmla="*/ 2 w 94"/>
                <a:gd name="T17" fmla="*/ 8 h 184"/>
                <a:gd name="T18" fmla="*/ 2 w 94"/>
                <a:gd name="T19" fmla="*/ 8 h 184"/>
                <a:gd name="T20" fmla="*/ 2 w 94"/>
                <a:gd name="T21" fmla="*/ 8 h 184"/>
                <a:gd name="T22" fmla="*/ 2 w 94"/>
                <a:gd name="T23" fmla="*/ 8 h 184"/>
                <a:gd name="T24" fmla="*/ 2 w 94"/>
                <a:gd name="T25" fmla="*/ 7 h 184"/>
                <a:gd name="T26" fmla="*/ 3 w 94"/>
                <a:gd name="T27" fmla="*/ 7 h 184"/>
                <a:gd name="T28" fmla="*/ 3 w 94"/>
                <a:gd name="T29" fmla="*/ 7 h 184"/>
                <a:gd name="T30" fmla="*/ 3 w 94"/>
                <a:gd name="T31" fmla="*/ 7 h 184"/>
                <a:gd name="T32" fmla="*/ 3 w 94"/>
                <a:gd name="T33" fmla="*/ 6 h 184"/>
                <a:gd name="T34" fmla="*/ 3 w 94"/>
                <a:gd name="T35" fmla="*/ 6 h 184"/>
                <a:gd name="T36" fmla="*/ 4 w 94"/>
                <a:gd name="T37" fmla="*/ 6 h 184"/>
                <a:gd name="T38" fmla="*/ 4 w 94"/>
                <a:gd name="T39" fmla="*/ 5 h 184"/>
                <a:gd name="T40" fmla="*/ 4 w 94"/>
                <a:gd name="T41" fmla="*/ 5 h 184"/>
                <a:gd name="T42" fmla="*/ 4 w 94"/>
                <a:gd name="T43" fmla="*/ 5 h 184"/>
                <a:gd name="T44" fmla="*/ 4 w 94"/>
                <a:gd name="T45" fmla="*/ 4 h 184"/>
                <a:gd name="T46" fmla="*/ 4 w 94"/>
                <a:gd name="T47" fmla="*/ 4 h 184"/>
                <a:gd name="T48" fmla="*/ 4 w 94"/>
                <a:gd name="T49" fmla="*/ 4 h 184"/>
                <a:gd name="T50" fmla="*/ 4 w 94"/>
                <a:gd name="T51" fmla="*/ 3 h 184"/>
                <a:gd name="T52" fmla="*/ 4 w 94"/>
                <a:gd name="T53" fmla="*/ 3 h 184"/>
                <a:gd name="T54" fmla="*/ 4 w 94"/>
                <a:gd name="T55" fmla="*/ 3 h 184"/>
                <a:gd name="T56" fmla="*/ 4 w 94"/>
                <a:gd name="T57" fmla="*/ 3 h 184"/>
                <a:gd name="T58" fmla="*/ 4 w 94"/>
                <a:gd name="T59" fmla="*/ 2 h 184"/>
                <a:gd name="T60" fmla="*/ 4 w 94"/>
                <a:gd name="T61" fmla="*/ 2 h 184"/>
                <a:gd name="T62" fmla="*/ 4 w 94"/>
                <a:gd name="T63" fmla="*/ 2 h 184"/>
                <a:gd name="T64" fmla="*/ 4 w 94"/>
                <a:gd name="T65" fmla="*/ 1 h 184"/>
                <a:gd name="T66" fmla="*/ 4 w 94"/>
                <a:gd name="T67" fmla="*/ 1 h 184"/>
                <a:gd name="T68" fmla="*/ 4 w 94"/>
                <a:gd name="T69" fmla="*/ 1 h 184"/>
                <a:gd name="T70" fmla="*/ 4 w 94"/>
                <a:gd name="T71" fmla="*/ 1 h 184"/>
                <a:gd name="T72" fmla="*/ 4 w 94"/>
                <a:gd name="T73" fmla="*/ 1 h 184"/>
                <a:gd name="T74" fmla="*/ 3 w 94"/>
                <a:gd name="T75" fmla="*/ 0 h 184"/>
                <a:gd name="T76" fmla="*/ 3 w 94"/>
                <a:gd name="T77" fmla="*/ 0 h 184"/>
                <a:gd name="T78" fmla="*/ 3 w 94"/>
                <a:gd name="T79" fmla="*/ 0 h 184"/>
                <a:gd name="T80" fmla="*/ 3 w 94"/>
                <a:gd name="T81" fmla="*/ 0 h 184"/>
                <a:gd name="T82" fmla="*/ 3 w 94"/>
                <a:gd name="T83" fmla="*/ 0 h 184"/>
                <a:gd name="T84" fmla="*/ 2 w 94"/>
                <a:gd name="T85" fmla="*/ 0 h 184"/>
                <a:gd name="T86" fmla="*/ 2 w 94"/>
                <a:gd name="T87" fmla="*/ 0 h 184"/>
                <a:gd name="T88" fmla="*/ 2 w 94"/>
                <a:gd name="T89" fmla="*/ 0 h 1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4" h="184">
                  <a:moveTo>
                    <a:pt x="0" y="184"/>
                  </a:moveTo>
                  <a:lnTo>
                    <a:pt x="6" y="184"/>
                  </a:lnTo>
                  <a:lnTo>
                    <a:pt x="10" y="183"/>
                  </a:lnTo>
                  <a:lnTo>
                    <a:pt x="15" y="182"/>
                  </a:lnTo>
                  <a:lnTo>
                    <a:pt x="20" y="181"/>
                  </a:lnTo>
                  <a:lnTo>
                    <a:pt x="25" y="178"/>
                  </a:lnTo>
                  <a:lnTo>
                    <a:pt x="30" y="175"/>
                  </a:lnTo>
                  <a:lnTo>
                    <a:pt x="35" y="173"/>
                  </a:lnTo>
                  <a:lnTo>
                    <a:pt x="39" y="170"/>
                  </a:lnTo>
                  <a:lnTo>
                    <a:pt x="45" y="165"/>
                  </a:lnTo>
                  <a:lnTo>
                    <a:pt x="49" y="162"/>
                  </a:lnTo>
                  <a:lnTo>
                    <a:pt x="53" y="157"/>
                  </a:lnTo>
                  <a:lnTo>
                    <a:pt x="58" y="152"/>
                  </a:lnTo>
                  <a:lnTo>
                    <a:pt x="62" y="147"/>
                  </a:lnTo>
                  <a:lnTo>
                    <a:pt x="66" y="142"/>
                  </a:lnTo>
                  <a:lnTo>
                    <a:pt x="70" y="136"/>
                  </a:lnTo>
                  <a:lnTo>
                    <a:pt x="73" y="130"/>
                  </a:lnTo>
                  <a:lnTo>
                    <a:pt x="77" y="124"/>
                  </a:lnTo>
                  <a:lnTo>
                    <a:pt x="80" y="118"/>
                  </a:lnTo>
                  <a:lnTo>
                    <a:pt x="83" y="112"/>
                  </a:lnTo>
                  <a:lnTo>
                    <a:pt x="86" y="105"/>
                  </a:lnTo>
                  <a:lnTo>
                    <a:pt x="88" y="99"/>
                  </a:lnTo>
                  <a:lnTo>
                    <a:pt x="90" y="92"/>
                  </a:lnTo>
                  <a:lnTo>
                    <a:pt x="91" y="86"/>
                  </a:lnTo>
                  <a:lnTo>
                    <a:pt x="92" y="79"/>
                  </a:lnTo>
                  <a:lnTo>
                    <a:pt x="93" y="72"/>
                  </a:lnTo>
                  <a:lnTo>
                    <a:pt x="94" y="67"/>
                  </a:lnTo>
                  <a:lnTo>
                    <a:pt x="94" y="60"/>
                  </a:lnTo>
                  <a:lnTo>
                    <a:pt x="94" y="55"/>
                  </a:lnTo>
                  <a:lnTo>
                    <a:pt x="93" y="48"/>
                  </a:lnTo>
                  <a:lnTo>
                    <a:pt x="92" y="42"/>
                  </a:lnTo>
                  <a:lnTo>
                    <a:pt x="91" y="37"/>
                  </a:lnTo>
                  <a:lnTo>
                    <a:pt x="90" y="33"/>
                  </a:lnTo>
                  <a:lnTo>
                    <a:pt x="88" y="27"/>
                  </a:lnTo>
                  <a:lnTo>
                    <a:pt x="86" y="23"/>
                  </a:lnTo>
                  <a:lnTo>
                    <a:pt x="83" y="19"/>
                  </a:lnTo>
                  <a:lnTo>
                    <a:pt x="81" y="15"/>
                  </a:lnTo>
                  <a:lnTo>
                    <a:pt x="78" y="12"/>
                  </a:lnTo>
                  <a:lnTo>
                    <a:pt x="74" y="9"/>
                  </a:lnTo>
                  <a:lnTo>
                    <a:pt x="71" y="6"/>
                  </a:lnTo>
                  <a:lnTo>
                    <a:pt x="67" y="4"/>
                  </a:lnTo>
                  <a:lnTo>
                    <a:pt x="63" y="3"/>
                  </a:lnTo>
                  <a:lnTo>
                    <a:pt x="59" y="2"/>
                  </a:lnTo>
                  <a:lnTo>
                    <a:pt x="55" y="0"/>
                  </a:lnTo>
                  <a:lnTo>
                    <a:pt x="5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70" name="Line 84"/>
            <p:cNvSpPr>
              <a:spLocks noChangeShapeType="1"/>
            </p:cNvSpPr>
            <p:nvPr/>
          </p:nvSpPr>
          <p:spPr bwMode="auto">
            <a:xfrm flipH="1">
              <a:off x="2285" y="1590"/>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71" name="Freeform 85"/>
            <p:cNvSpPr>
              <a:spLocks/>
            </p:cNvSpPr>
            <p:nvPr/>
          </p:nvSpPr>
          <p:spPr bwMode="auto">
            <a:xfrm>
              <a:off x="2382" y="1562"/>
              <a:ext cx="41" cy="84"/>
            </a:xfrm>
            <a:custGeom>
              <a:avLst/>
              <a:gdLst>
                <a:gd name="T0" fmla="*/ 0 w 116"/>
                <a:gd name="T1" fmla="*/ 0 h 231"/>
                <a:gd name="T2" fmla="*/ 0 w 116"/>
                <a:gd name="T3" fmla="*/ 11 h 231"/>
                <a:gd name="T4" fmla="*/ 5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8"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72" name="Freeform 86"/>
            <p:cNvSpPr>
              <a:spLocks/>
            </p:cNvSpPr>
            <p:nvPr/>
          </p:nvSpPr>
          <p:spPr bwMode="auto">
            <a:xfrm>
              <a:off x="2805" y="1523"/>
              <a:ext cx="54" cy="121"/>
            </a:xfrm>
            <a:custGeom>
              <a:avLst/>
              <a:gdLst>
                <a:gd name="T0" fmla="*/ 0 w 153"/>
                <a:gd name="T1" fmla="*/ 16 h 330"/>
                <a:gd name="T2" fmla="*/ 4 w 153"/>
                <a:gd name="T3" fmla="*/ 0 h 330"/>
                <a:gd name="T4" fmla="*/ 7 w 153"/>
                <a:gd name="T5" fmla="*/ 0 h 330"/>
                <a:gd name="T6" fmla="*/ 0 60000 65536"/>
                <a:gd name="T7" fmla="*/ 0 60000 65536"/>
                <a:gd name="T8" fmla="*/ 0 60000 65536"/>
              </a:gdLst>
              <a:ahLst/>
              <a:cxnLst>
                <a:cxn ang="T6">
                  <a:pos x="T0" y="T1"/>
                </a:cxn>
                <a:cxn ang="T7">
                  <a:pos x="T2" y="T3"/>
                </a:cxn>
                <a:cxn ang="T8">
                  <a:pos x="T4" y="T5"/>
                </a:cxn>
              </a:cxnLst>
              <a:rect l="0" t="0" r="r" b="b"/>
              <a:pathLst>
                <a:path w="153" h="330">
                  <a:moveTo>
                    <a:pt x="0" y="330"/>
                  </a:moveTo>
                  <a:lnTo>
                    <a:pt x="88"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73" name="Freeform 87"/>
            <p:cNvSpPr>
              <a:spLocks/>
            </p:cNvSpPr>
            <p:nvPr/>
          </p:nvSpPr>
          <p:spPr bwMode="auto">
            <a:xfrm>
              <a:off x="2841" y="1523"/>
              <a:ext cx="36" cy="67"/>
            </a:xfrm>
            <a:custGeom>
              <a:avLst/>
              <a:gdLst>
                <a:gd name="T0" fmla="*/ 0 w 94"/>
                <a:gd name="T1" fmla="*/ 9 h 184"/>
                <a:gd name="T2" fmla="*/ 0 w 94"/>
                <a:gd name="T3" fmla="*/ 9 h 184"/>
                <a:gd name="T4" fmla="*/ 1 w 94"/>
                <a:gd name="T5" fmla="*/ 9 h 184"/>
                <a:gd name="T6" fmla="*/ 1 w 94"/>
                <a:gd name="T7" fmla="*/ 9 h 184"/>
                <a:gd name="T8" fmla="*/ 1 w 94"/>
                <a:gd name="T9" fmla="*/ 9 h 184"/>
                <a:gd name="T10" fmla="*/ 1 w 94"/>
                <a:gd name="T11" fmla="*/ 8 h 184"/>
                <a:gd name="T12" fmla="*/ 2 w 94"/>
                <a:gd name="T13" fmla="*/ 8 h 184"/>
                <a:gd name="T14" fmla="*/ 2 w 94"/>
                <a:gd name="T15" fmla="*/ 8 h 184"/>
                <a:gd name="T16" fmla="*/ 2 w 94"/>
                <a:gd name="T17" fmla="*/ 8 h 184"/>
                <a:gd name="T18" fmla="*/ 3 w 94"/>
                <a:gd name="T19" fmla="*/ 8 h 184"/>
                <a:gd name="T20" fmla="*/ 3 w 94"/>
                <a:gd name="T21" fmla="*/ 8 h 184"/>
                <a:gd name="T22" fmla="*/ 3 w 94"/>
                <a:gd name="T23" fmla="*/ 8 h 184"/>
                <a:gd name="T24" fmla="*/ 3 w 94"/>
                <a:gd name="T25" fmla="*/ 7 h 184"/>
                <a:gd name="T26" fmla="*/ 3 w 94"/>
                <a:gd name="T27" fmla="*/ 7 h 184"/>
                <a:gd name="T28" fmla="*/ 4 w 94"/>
                <a:gd name="T29" fmla="*/ 7 h 184"/>
                <a:gd name="T30" fmla="*/ 4 w 94"/>
                <a:gd name="T31" fmla="*/ 7 h 184"/>
                <a:gd name="T32" fmla="*/ 4 w 94"/>
                <a:gd name="T33" fmla="*/ 6 h 184"/>
                <a:gd name="T34" fmla="*/ 4 w 94"/>
                <a:gd name="T35" fmla="*/ 6 h 184"/>
                <a:gd name="T36" fmla="*/ 4 w 94"/>
                <a:gd name="T37" fmla="*/ 6 h 184"/>
                <a:gd name="T38" fmla="*/ 5 w 94"/>
                <a:gd name="T39" fmla="*/ 5 h 184"/>
                <a:gd name="T40" fmla="*/ 5 w 94"/>
                <a:gd name="T41" fmla="*/ 5 h 184"/>
                <a:gd name="T42" fmla="*/ 5 w 94"/>
                <a:gd name="T43" fmla="*/ 5 h 184"/>
                <a:gd name="T44" fmla="*/ 5 w 94"/>
                <a:gd name="T45" fmla="*/ 4 h 184"/>
                <a:gd name="T46" fmla="*/ 5 w 94"/>
                <a:gd name="T47" fmla="*/ 4 h 184"/>
                <a:gd name="T48" fmla="*/ 5 w 94"/>
                <a:gd name="T49" fmla="*/ 4 h 184"/>
                <a:gd name="T50" fmla="*/ 5 w 94"/>
                <a:gd name="T51" fmla="*/ 3 h 184"/>
                <a:gd name="T52" fmla="*/ 5 w 94"/>
                <a:gd name="T53" fmla="*/ 3 h 184"/>
                <a:gd name="T54" fmla="*/ 5 w 94"/>
                <a:gd name="T55" fmla="*/ 3 h 184"/>
                <a:gd name="T56" fmla="*/ 5 w 94"/>
                <a:gd name="T57" fmla="*/ 3 h 184"/>
                <a:gd name="T58" fmla="*/ 5 w 94"/>
                <a:gd name="T59" fmla="*/ 2 h 184"/>
                <a:gd name="T60" fmla="*/ 5 w 94"/>
                <a:gd name="T61" fmla="*/ 2 h 184"/>
                <a:gd name="T62" fmla="*/ 5 w 94"/>
                <a:gd name="T63" fmla="*/ 2 h 184"/>
                <a:gd name="T64" fmla="*/ 5 w 94"/>
                <a:gd name="T65" fmla="*/ 1 h 184"/>
                <a:gd name="T66" fmla="*/ 5 w 94"/>
                <a:gd name="T67" fmla="*/ 1 h 184"/>
                <a:gd name="T68" fmla="*/ 5 w 94"/>
                <a:gd name="T69" fmla="*/ 1 h 184"/>
                <a:gd name="T70" fmla="*/ 5 w 94"/>
                <a:gd name="T71" fmla="*/ 1 h 184"/>
                <a:gd name="T72" fmla="*/ 5 w 94"/>
                <a:gd name="T73" fmla="*/ 1 h 184"/>
                <a:gd name="T74" fmla="*/ 4 w 94"/>
                <a:gd name="T75" fmla="*/ 0 h 184"/>
                <a:gd name="T76" fmla="*/ 4 w 94"/>
                <a:gd name="T77" fmla="*/ 0 h 184"/>
                <a:gd name="T78" fmla="*/ 4 w 94"/>
                <a:gd name="T79" fmla="*/ 0 h 184"/>
                <a:gd name="T80" fmla="*/ 4 w 94"/>
                <a:gd name="T81" fmla="*/ 0 h 184"/>
                <a:gd name="T82" fmla="*/ 3 w 94"/>
                <a:gd name="T83" fmla="*/ 0 h 184"/>
                <a:gd name="T84" fmla="*/ 3 w 94"/>
                <a:gd name="T85" fmla="*/ 0 h 184"/>
                <a:gd name="T86" fmla="*/ 3 w 94"/>
                <a:gd name="T87" fmla="*/ 0 h 184"/>
                <a:gd name="T88" fmla="*/ 3 w 94"/>
                <a:gd name="T89" fmla="*/ 0 h 1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4" h="184">
                  <a:moveTo>
                    <a:pt x="0" y="184"/>
                  </a:moveTo>
                  <a:lnTo>
                    <a:pt x="5" y="183"/>
                  </a:lnTo>
                  <a:lnTo>
                    <a:pt x="10" y="183"/>
                  </a:lnTo>
                  <a:lnTo>
                    <a:pt x="14" y="182"/>
                  </a:lnTo>
                  <a:lnTo>
                    <a:pt x="20" y="180"/>
                  </a:lnTo>
                  <a:lnTo>
                    <a:pt x="24" y="177"/>
                  </a:lnTo>
                  <a:lnTo>
                    <a:pt x="30" y="175"/>
                  </a:lnTo>
                  <a:lnTo>
                    <a:pt x="34" y="172"/>
                  </a:lnTo>
                  <a:lnTo>
                    <a:pt x="39" y="168"/>
                  </a:lnTo>
                  <a:lnTo>
                    <a:pt x="44" y="165"/>
                  </a:lnTo>
                  <a:lnTo>
                    <a:pt x="48" y="161"/>
                  </a:lnTo>
                  <a:lnTo>
                    <a:pt x="53" y="156"/>
                  </a:lnTo>
                  <a:lnTo>
                    <a:pt x="57" y="152"/>
                  </a:lnTo>
                  <a:lnTo>
                    <a:pt x="62" y="146"/>
                  </a:lnTo>
                  <a:lnTo>
                    <a:pt x="65" y="141"/>
                  </a:lnTo>
                  <a:lnTo>
                    <a:pt x="69" y="135"/>
                  </a:lnTo>
                  <a:lnTo>
                    <a:pt x="73" y="130"/>
                  </a:lnTo>
                  <a:lnTo>
                    <a:pt x="76" y="124"/>
                  </a:lnTo>
                  <a:lnTo>
                    <a:pt x="79" y="118"/>
                  </a:lnTo>
                  <a:lnTo>
                    <a:pt x="83" y="111"/>
                  </a:lnTo>
                  <a:lnTo>
                    <a:pt x="85" y="104"/>
                  </a:lnTo>
                  <a:lnTo>
                    <a:pt x="87" y="99"/>
                  </a:lnTo>
                  <a:lnTo>
                    <a:pt x="89" y="92"/>
                  </a:lnTo>
                  <a:lnTo>
                    <a:pt x="90" y="86"/>
                  </a:lnTo>
                  <a:lnTo>
                    <a:pt x="92" y="79"/>
                  </a:lnTo>
                  <a:lnTo>
                    <a:pt x="93" y="72"/>
                  </a:lnTo>
                  <a:lnTo>
                    <a:pt x="94" y="66"/>
                  </a:lnTo>
                  <a:lnTo>
                    <a:pt x="94" y="60"/>
                  </a:lnTo>
                  <a:lnTo>
                    <a:pt x="94" y="54"/>
                  </a:lnTo>
                  <a:lnTo>
                    <a:pt x="93" y="48"/>
                  </a:lnTo>
                  <a:lnTo>
                    <a:pt x="92" y="42"/>
                  </a:lnTo>
                  <a:lnTo>
                    <a:pt x="90" y="37"/>
                  </a:lnTo>
                  <a:lnTo>
                    <a:pt x="89" y="31"/>
                  </a:lnTo>
                  <a:lnTo>
                    <a:pt x="87" y="27"/>
                  </a:lnTo>
                  <a:lnTo>
                    <a:pt x="85" y="23"/>
                  </a:lnTo>
                  <a:lnTo>
                    <a:pt x="83" y="18"/>
                  </a:lnTo>
                  <a:lnTo>
                    <a:pt x="81" y="15"/>
                  </a:lnTo>
                  <a:lnTo>
                    <a:pt x="77" y="12"/>
                  </a:lnTo>
                  <a:lnTo>
                    <a:pt x="74" y="8"/>
                  </a:lnTo>
                  <a:lnTo>
                    <a:pt x="71" y="6"/>
                  </a:lnTo>
                  <a:lnTo>
                    <a:pt x="66" y="4"/>
                  </a:lnTo>
                  <a:lnTo>
                    <a:pt x="63" y="3"/>
                  </a:lnTo>
                  <a:lnTo>
                    <a:pt x="58" y="2"/>
                  </a:lnTo>
                  <a:lnTo>
                    <a:pt x="54" y="0"/>
                  </a:lnTo>
                  <a:lnTo>
                    <a:pt x="5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74" name="Line 88"/>
            <p:cNvSpPr>
              <a:spLocks noChangeShapeType="1"/>
            </p:cNvSpPr>
            <p:nvPr/>
          </p:nvSpPr>
          <p:spPr bwMode="auto">
            <a:xfrm flipH="1">
              <a:off x="2818" y="1590"/>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75" name="Freeform 89"/>
            <p:cNvSpPr>
              <a:spLocks/>
            </p:cNvSpPr>
            <p:nvPr/>
          </p:nvSpPr>
          <p:spPr bwMode="auto">
            <a:xfrm>
              <a:off x="2915" y="1562"/>
              <a:ext cx="41" cy="84"/>
            </a:xfrm>
            <a:custGeom>
              <a:avLst/>
              <a:gdLst>
                <a:gd name="T0" fmla="*/ 0 w 116"/>
                <a:gd name="T1" fmla="*/ 0 h 231"/>
                <a:gd name="T2" fmla="*/ 0 w 116"/>
                <a:gd name="T3" fmla="*/ 11 h 231"/>
                <a:gd name="T4" fmla="*/ 5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7"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76" name="Freeform 90"/>
            <p:cNvSpPr>
              <a:spLocks/>
            </p:cNvSpPr>
            <p:nvPr/>
          </p:nvSpPr>
          <p:spPr bwMode="auto">
            <a:xfrm>
              <a:off x="3533" y="1531"/>
              <a:ext cx="54" cy="120"/>
            </a:xfrm>
            <a:custGeom>
              <a:avLst/>
              <a:gdLst>
                <a:gd name="T0" fmla="*/ 0 w 153"/>
                <a:gd name="T1" fmla="*/ 16 h 330"/>
                <a:gd name="T2" fmla="*/ 4 w 153"/>
                <a:gd name="T3" fmla="*/ 0 h 330"/>
                <a:gd name="T4" fmla="*/ 7 w 153"/>
                <a:gd name="T5" fmla="*/ 0 h 330"/>
                <a:gd name="T6" fmla="*/ 0 60000 65536"/>
                <a:gd name="T7" fmla="*/ 0 60000 65536"/>
                <a:gd name="T8" fmla="*/ 0 60000 65536"/>
              </a:gdLst>
              <a:ahLst/>
              <a:cxnLst>
                <a:cxn ang="T6">
                  <a:pos x="T0" y="T1"/>
                </a:cxn>
                <a:cxn ang="T7">
                  <a:pos x="T2" y="T3"/>
                </a:cxn>
                <a:cxn ang="T8">
                  <a:pos x="T4" y="T5"/>
                </a:cxn>
              </a:cxnLst>
              <a:rect l="0" t="0" r="r" b="b"/>
              <a:pathLst>
                <a:path w="153" h="330">
                  <a:moveTo>
                    <a:pt x="0" y="330"/>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77" name="Freeform 91"/>
            <p:cNvSpPr>
              <a:spLocks/>
            </p:cNvSpPr>
            <p:nvPr/>
          </p:nvSpPr>
          <p:spPr bwMode="auto">
            <a:xfrm>
              <a:off x="3569" y="1531"/>
              <a:ext cx="36" cy="66"/>
            </a:xfrm>
            <a:custGeom>
              <a:avLst/>
              <a:gdLst>
                <a:gd name="T0" fmla="*/ 0 w 93"/>
                <a:gd name="T1" fmla="*/ 9 h 184"/>
                <a:gd name="T2" fmla="*/ 0 w 93"/>
                <a:gd name="T3" fmla="*/ 9 h 184"/>
                <a:gd name="T4" fmla="*/ 1 w 93"/>
                <a:gd name="T5" fmla="*/ 8 h 184"/>
                <a:gd name="T6" fmla="*/ 1 w 93"/>
                <a:gd name="T7" fmla="*/ 8 h 184"/>
                <a:gd name="T8" fmla="*/ 2 w 93"/>
                <a:gd name="T9" fmla="*/ 8 h 184"/>
                <a:gd name="T10" fmla="*/ 2 w 93"/>
                <a:gd name="T11" fmla="*/ 8 h 184"/>
                <a:gd name="T12" fmla="*/ 2 w 93"/>
                <a:gd name="T13" fmla="*/ 8 h 184"/>
                <a:gd name="T14" fmla="*/ 3 w 93"/>
                <a:gd name="T15" fmla="*/ 7 h 184"/>
                <a:gd name="T16" fmla="*/ 3 w 93"/>
                <a:gd name="T17" fmla="*/ 7 h 184"/>
                <a:gd name="T18" fmla="*/ 3 w 93"/>
                <a:gd name="T19" fmla="*/ 7 h 184"/>
                <a:gd name="T20" fmla="*/ 4 w 93"/>
                <a:gd name="T21" fmla="*/ 6 h 184"/>
                <a:gd name="T22" fmla="*/ 4 w 93"/>
                <a:gd name="T23" fmla="*/ 6 h 184"/>
                <a:gd name="T24" fmla="*/ 4 w 93"/>
                <a:gd name="T25" fmla="*/ 6 h 184"/>
                <a:gd name="T26" fmla="*/ 5 w 93"/>
                <a:gd name="T27" fmla="*/ 5 h 184"/>
                <a:gd name="T28" fmla="*/ 5 w 93"/>
                <a:gd name="T29" fmla="*/ 5 h 184"/>
                <a:gd name="T30" fmla="*/ 5 w 93"/>
                <a:gd name="T31" fmla="*/ 5 h 184"/>
                <a:gd name="T32" fmla="*/ 5 w 93"/>
                <a:gd name="T33" fmla="*/ 4 h 184"/>
                <a:gd name="T34" fmla="*/ 5 w 93"/>
                <a:gd name="T35" fmla="*/ 4 h 184"/>
                <a:gd name="T36" fmla="*/ 5 w 93"/>
                <a:gd name="T37" fmla="*/ 4 h 184"/>
                <a:gd name="T38" fmla="*/ 5 w 93"/>
                <a:gd name="T39" fmla="*/ 3 h 184"/>
                <a:gd name="T40" fmla="*/ 5 w 93"/>
                <a:gd name="T41" fmla="*/ 3 h 184"/>
                <a:gd name="T42" fmla="*/ 5 w 93"/>
                <a:gd name="T43" fmla="*/ 2 h 184"/>
                <a:gd name="T44" fmla="*/ 5 w 93"/>
                <a:gd name="T45" fmla="*/ 2 h 184"/>
                <a:gd name="T46" fmla="*/ 5 w 93"/>
                <a:gd name="T47" fmla="*/ 1 h 184"/>
                <a:gd name="T48" fmla="*/ 5 w 93"/>
                <a:gd name="T49" fmla="*/ 1 h 184"/>
                <a:gd name="T50" fmla="*/ 5 w 93"/>
                <a:gd name="T51" fmla="*/ 1 h 184"/>
                <a:gd name="T52" fmla="*/ 5 w 93"/>
                <a:gd name="T53" fmla="*/ 1 h 184"/>
                <a:gd name="T54" fmla="*/ 5 w 93"/>
                <a:gd name="T55" fmla="*/ 0 h 184"/>
                <a:gd name="T56" fmla="*/ 4 w 93"/>
                <a:gd name="T57" fmla="*/ 0 h 184"/>
                <a:gd name="T58" fmla="*/ 4 w 93"/>
                <a:gd name="T59" fmla="*/ 0 h 184"/>
                <a:gd name="T60" fmla="*/ 3 w 93"/>
                <a:gd name="T61" fmla="*/ 0 h 184"/>
                <a:gd name="T62" fmla="*/ 3 w 93"/>
                <a:gd name="T63" fmla="*/ 0 h 184"/>
                <a:gd name="T64" fmla="*/ 3 w 93"/>
                <a:gd name="T65" fmla="*/ 0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184">
                  <a:moveTo>
                    <a:pt x="0" y="184"/>
                  </a:moveTo>
                  <a:lnTo>
                    <a:pt x="3" y="184"/>
                  </a:lnTo>
                  <a:lnTo>
                    <a:pt x="6" y="183"/>
                  </a:lnTo>
                  <a:lnTo>
                    <a:pt x="9" y="183"/>
                  </a:lnTo>
                  <a:lnTo>
                    <a:pt x="12" y="181"/>
                  </a:lnTo>
                  <a:lnTo>
                    <a:pt x="16" y="180"/>
                  </a:lnTo>
                  <a:lnTo>
                    <a:pt x="19" y="179"/>
                  </a:lnTo>
                  <a:lnTo>
                    <a:pt x="22" y="178"/>
                  </a:lnTo>
                  <a:lnTo>
                    <a:pt x="26" y="177"/>
                  </a:lnTo>
                  <a:lnTo>
                    <a:pt x="29" y="175"/>
                  </a:lnTo>
                  <a:lnTo>
                    <a:pt x="32" y="173"/>
                  </a:lnTo>
                  <a:lnTo>
                    <a:pt x="36" y="171"/>
                  </a:lnTo>
                  <a:lnTo>
                    <a:pt x="39" y="168"/>
                  </a:lnTo>
                  <a:lnTo>
                    <a:pt x="41" y="166"/>
                  </a:lnTo>
                  <a:lnTo>
                    <a:pt x="45" y="164"/>
                  </a:lnTo>
                  <a:lnTo>
                    <a:pt x="48" y="160"/>
                  </a:lnTo>
                  <a:lnTo>
                    <a:pt x="51" y="158"/>
                  </a:lnTo>
                  <a:lnTo>
                    <a:pt x="54" y="155"/>
                  </a:lnTo>
                  <a:lnTo>
                    <a:pt x="57" y="152"/>
                  </a:lnTo>
                  <a:lnTo>
                    <a:pt x="60" y="148"/>
                  </a:lnTo>
                  <a:lnTo>
                    <a:pt x="62" y="145"/>
                  </a:lnTo>
                  <a:lnTo>
                    <a:pt x="66" y="142"/>
                  </a:lnTo>
                  <a:lnTo>
                    <a:pt x="68" y="137"/>
                  </a:lnTo>
                  <a:lnTo>
                    <a:pt x="70" y="134"/>
                  </a:lnTo>
                  <a:lnTo>
                    <a:pt x="72" y="129"/>
                  </a:lnTo>
                  <a:lnTo>
                    <a:pt x="75" y="126"/>
                  </a:lnTo>
                  <a:lnTo>
                    <a:pt x="77" y="122"/>
                  </a:lnTo>
                  <a:lnTo>
                    <a:pt x="79" y="117"/>
                  </a:lnTo>
                  <a:lnTo>
                    <a:pt x="81" y="113"/>
                  </a:lnTo>
                  <a:lnTo>
                    <a:pt x="83" y="108"/>
                  </a:lnTo>
                  <a:lnTo>
                    <a:pt x="84" y="104"/>
                  </a:lnTo>
                  <a:lnTo>
                    <a:pt x="87" y="101"/>
                  </a:lnTo>
                  <a:lnTo>
                    <a:pt x="88" y="96"/>
                  </a:lnTo>
                  <a:lnTo>
                    <a:pt x="89" y="92"/>
                  </a:lnTo>
                  <a:lnTo>
                    <a:pt x="90" y="87"/>
                  </a:lnTo>
                  <a:lnTo>
                    <a:pt x="91" y="83"/>
                  </a:lnTo>
                  <a:lnTo>
                    <a:pt x="91" y="79"/>
                  </a:lnTo>
                  <a:lnTo>
                    <a:pt x="92" y="74"/>
                  </a:lnTo>
                  <a:lnTo>
                    <a:pt x="93" y="70"/>
                  </a:lnTo>
                  <a:lnTo>
                    <a:pt x="93" y="65"/>
                  </a:lnTo>
                  <a:lnTo>
                    <a:pt x="93" y="62"/>
                  </a:lnTo>
                  <a:lnTo>
                    <a:pt x="93" y="58"/>
                  </a:lnTo>
                  <a:lnTo>
                    <a:pt x="93" y="53"/>
                  </a:lnTo>
                  <a:lnTo>
                    <a:pt x="93" y="50"/>
                  </a:lnTo>
                  <a:lnTo>
                    <a:pt x="92" y="45"/>
                  </a:lnTo>
                  <a:lnTo>
                    <a:pt x="92" y="42"/>
                  </a:lnTo>
                  <a:lnTo>
                    <a:pt x="91" y="39"/>
                  </a:lnTo>
                  <a:lnTo>
                    <a:pt x="90" y="34"/>
                  </a:lnTo>
                  <a:lnTo>
                    <a:pt x="89" y="31"/>
                  </a:lnTo>
                  <a:lnTo>
                    <a:pt x="88" y="28"/>
                  </a:lnTo>
                  <a:lnTo>
                    <a:pt x="87" y="26"/>
                  </a:lnTo>
                  <a:lnTo>
                    <a:pt x="85" y="22"/>
                  </a:lnTo>
                  <a:lnTo>
                    <a:pt x="83" y="19"/>
                  </a:lnTo>
                  <a:lnTo>
                    <a:pt x="82" y="17"/>
                  </a:lnTo>
                  <a:lnTo>
                    <a:pt x="80" y="15"/>
                  </a:lnTo>
                  <a:lnTo>
                    <a:pt x="78" y="12"/>
                  </a:lnTo>
                  <a:lnTo>
                    <a:pt x="75" y="10"/>
                  </a:lnTo>
                  <a:lnTo>
                    <a:pt x="73" y="8"/>
                  </a:lnTo>
                  <a:lnTo>
                    <a:pt x="71" y="7"/>
                  </a:lnTo>
                  <a:lnTo>
                    <a:pt x="69" y="5"/>
                  </a:lnTo>
                  <a:lnTo>
                    <a:pt x="67" y="3"/>
                  </a:lnTo>
                  <a:lnTo>
                    <a:pt x="63" y="2"/>
                  </a:lnTo>
                  <a:lnTo>
                    <a:pt x="61" y="1"/>
                  </a:lnTo>
                  <a:lnTo>
                    <a:pt x="58" y="1"/>
                  </a:lnTo>
                  <a:lnTo>
                    <a:pt x="56" y="0"/>
                  </a:lnTo>
                  <a:lnTo>
                    <a:pt x="52"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78" name="Line 92"/>
            <p:cNvSpPr>
              <a:spLocks noChangeShapeType="1"/>
            </p:cNvSpPr>
            <p:nvPr/>
          </p:nvSpPr>
          <p:spPr bwMode="auto">
            <a:xfrm flipH="1">
              <a:off x="3546" y="1597"/>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79" name="Freeform 93"/>
            <p:cNvSpPr>
              <a:spLocks/>
            </p:cNvSpPr>
            <p:nvPr/>
          </p:nvSpPr>
          <p:spPr bwMode="auto">
            <a:xfrm>
              <a:off x="3643" y="1569"/>
              <a:ext cx="41" cy="85"/>
            </a:xfrm>
            <a:custGeom>
              <a:avLst/>
              <a:gdLst>
                <a:gd name="T0" fmla="*/ 0 w 116"/>
                <a:gd name="T1" fmla="*/ 0 h 231"/>
                <a:gd name="T2" fmla="*/ 0 w 116"/>
                <a:gd name="T3" fmla="*/ 11 h 231"/>
                <a:gd name="T4" fmla="*/ 5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9"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80" name="Freeform 94"/>
            <p:cNvSpPr>
              <a:spLocks/>
            </p:cNvSpPr>
            <p:nvPr/>
          </p:nvSpPr>
          <p:spPr bwMode="auto">
            <a:xfrm>
              <a:off x="4207" y="1218"/>
              <a:ext cx="56" cy="121"/>
            </a:xfrm>
            <a:custGeom>
              <a:avLst/>
              <a:gdLst>
                <a:gd name="T0" fmla="*/ 0 w 153"/>
                <a:gd name="T1" fmla="*/ 17 h 329"/>
                <a:gd name="T2" fmla="*/ 4 w 153"/>
                <a:gd name="T3" fmla="*/ 0 h 329"/>
                <a:gd name="T4" fmla="*/ 7 w 153"/>
                <a:gd name="T5" fmla="*/ 0 h 329"/>
                <a:gd name="T6" fmla="*/ 0 60000 65536"/>
                <a:gd name="T7" fmla="*/ 0 60000 65536"/>
                <a:gd name="T8" fmla="*/ 0 60000 65536"/>
              </a:gdLst>
              <a:ahLst/>
              <a:cxnLst>
                <a:cxn ang="T6">
                  <a:pos x="T0" y="T1"/>
                </a:cxn>
                <a:cxn ang="T7">
                  <a:pos x="T2" y="T3"/>
                </a:cxn>
                <a:cxn ang="T8">
                  <a:pos x="T4" y="T5"/>
                </a:cxn>
              </a:cxnLst>
              <a:rect l="0" t="0" r="r" b="b"/>
              <a:pathLst>
                <a:path w="153" h="329">
                  <a:moveTo>
                    <a:pt x="0" y="329"/>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81" name="Freeform 95"/>
            <p:cNvSpPr>
              <a:spLocks/>
            </p:cNvSpPr>
            <p:nvPr/>
          </p:nvSpPr>
          <p:spPr bwMode="auto">
            <a:xfrm>
              <a:off x="4245" y="1218"/>
              <a:ext cx="34" cy="67"/>
            </a:xfrm>
            <a:custGeom>
              <a:avLst/>
              <a:gdLst>
                <a:gd name="T0" fmla="*/ 0 w 93"/>
                <a:gd name="T1" fmla="*/ 9 h 184"/>
                <a:gd name="T2" fmla="*/ 0 w 93"/>
                <a:gd name="T3" fmla="*/ 9 h 184"/>
                <a:gd name="T4" fmla="*/ 0 w 93"/>
                <a:gd name="T5" fmla="*/ 9 h 184"/>
                <a:gd name="T6" fmla="*/ 1 w 93"/>
                <a:gd name="T7" fmla="*/ 9 h 184"/>
                <a:gd name="T8" fmla="*/ 1 w 93"/>
                <a:gd name="T9" fmla="*/ 9 h 184"/>
                <a:gd name="T10" fmla="*/ 1 w 93"/>
                <a:gd name="T11" fmla="*/ 9 h 184"/>
                <a:gd name="T12" fmla="*/ 1 w 93"/>
                <a:gd name="T13" fmla="*/ 8 h 184"/>
                <a:gd name="T14" fmla="*/ 1 w 93"/>
                <a:gd name="T15" fmla="*/ 8 h 184"/>
                <a:gd name="T16" fmla="*/ 2 w 93"/>
                <a:gd name="T17" fmla="*/ 8 h 184"/>
                <a:gd name="T18" fmla="*/ 2 w 93"/>
                <a:gd name="T19" fmla="*/ 8 h 184"/>
                <a:gd name="T20" fmla="*/ 2 w 93"/>
                <a:gd name="T21" fmla="*/ 8 h 184"/>
                <a:gd name="T22" fmla="*/ 3 w 93"/>
                <a:gd name="T23" fmla="*/ 8 h 184"/>
                <a:gd name="T24" fmla="*/ 3 w 93"/>
                <a:gd name="T25" fmla="*/ 7 h 184"/>
                <a:gd name="T26" fmla="*/ 3 w 93"/>
                <a:gd name="T27" fmla="*/ 7 h 184"/>
                <a:gd name="T28" fmla="*/ 3 w 93"/>
                <a:gd name="T29" fmla="*/ 7 h 184"/>
                <a:gd name="T30" fmla="*/ 3 w 93"/>
                <a:gd name="T31" fmla="*/ 7 h 184"/>
                <a:gd name="T32" fmla="*/ 4 w 93"/>
                <a:gd name="T33" fmla="*/ 7 h 184"/>
                <a:gd name="T34" fmla="*/ 4 w 93"/>
                <a:gd name="T35" fmla="*/ 6 h 184"/>
                <a:gd name="T36" fmla="*/ 4 w 93"/>
                <a:gd name="T37" fmla="*/ 6 h 184"/>
                <a:gd name="T38" fmla="*/ 4 w 93"/>
                <a:gd name="T39" fmla="*/ 5 h 184"/>
                <a:gd name="T40" fmla="*/ 4 w 93"/>
                <a:gd name="T41" fmla="*/ 5 h 184"/>
                <a:gd name="T42" fmla="*/ 4 w 93"/>
                <a:gd name="T43" fmla="*/ 5 h 184"/>
                <a:gd name="T44" fmla="*/ 4 w 93"/>
                <a:gd name="T45" fmla="*/ 5 h 184"/>
                <a:gd name="T46" fmla="*/ 4 w 93"/>
                <a:gd name="T47" fmla="*/ 4 h 184"/>
                <a:gd name="T48" fmla="*/ 4 w 93"/>
                <a:gd name="T49" fmla="*/ 4 h 184"/>
                <a:gd name="T50" fmla="*/ 4 w 93"/>
                <a:gd name="T51" fmla="*/ 4 h 184"/>
                <a:gd name="T52" fmla="*/ 4 w 93"/>
                <a:gd name="T53" fmla="*/ 4 h 184"/>
                <a:gd name="T54" fmla="*/ 4 w 93"/>
                <a:gd name="T55" fmla="*/ 3 h 184"/>
                <a:gd name="T56" fmla="*/ 4 w 93"/>
                <a:gd name="T57" fmla="*/ 3 h 184"/>
                <a:gd name="T58" fmla="*/ 4 w 93"/>
                <a:gd name="T59" fmla="*/ 3 h 184"/>
                <a:gd name="T60" fmla="*/ 4 w 93"/>
                <a:gd name="T61" fmla="*/ 3 h 184"/>
                <a:gd name="T62" fmla="*/ 4 w 93"/>
                <a:gd name="T63" fmla="*/ 2 h 184"/>
                <a:gd name="T64" fmla="*/ 4 w 93"/>
                <a:gd name="T65" fmla="*/ 2 h 184"/>
                <a:gd name="T66" fmla="*/ 4 w 93"/>
                <a:gd name="T67" fmla="*/ 1 h 184"/>
                <a:gd name="T68" fmla="*/ 4 w 93"/>
                <a:gd name="T69" fmla="*/ 1 h 184"/>
                <a:gd name="T70" fmla="*/ 4 w 93"/>
                <a:gd name="T71" fmla="*/ 1 h 184"/>
                <a:gd name="T72" fmla="*/ 4 w 93"/>
                <a:gd name="T73" fmla="*/ 1 h 184"/>
                <a:gd name="T74" fmla="*/ 4 w 93"/>
                <a:gd name="T75" fmla="*/ 1 h 184"/>
                <a:gd name="T76" fmla="*/ 4 w 93"/>
                <a:gd name="T77" fmla="*/ 1 h 184"/>
                <a:gd name="T78" fmla="*/ 4 w 93"/>
                <a:gd name="T79" fmla="*/ 0 h 184"/>
                <a:gd name="T80" fmla="*/ 4 w 93"/>
                <a:gd name="T81" fmla="*/ 0 h 184"/>
                <a:gd name="T82" fmla="*/ 3 w 93"/>
                <a:gd name="T83" fmla="*/ 0 h 184"/>
                <a:gd name="T84" fmla="*/ 3 w 93"/>
                <a:gd name="T85" fmla="*/ 0 h 184"/>
                <a:gd name="T86" fmla="*/ 3 w 93"/>
                <a:gd name="T87" fmla="*/ 0 h 184"/>
                <a:gd name="T88" fmla="*/ 3 w 93"/>
                <a:gd name="T89" fmla="*/ 0 h 184"/>
                <a:gd name="T90" fmla="*/ 3 w 93"/>
                <a:gd name="T91" fmla="*/ 0 h 184"/>
                <a:gd name="T92" fmla="*/ 3 w 93"/>
                <a:gd name="T93" fmla="*/ 0 h 1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3" h="184">
                  <a:moveTo>
                    <a:pt x="0" y="184"/>
                  </a:moveTo>
                  <a:lnTo>
                    <a:pt x="4" y="182"/>
                  </a:lnTo>
                  <a:lnTo>
                    <a:pt x="9" y="182"/>
                  </a:lnTo>
                  <a:lnTo>
                    <a:pt x="13" y="181"/>
                  </a:lnTo>
                  <a:lnTo>
                    <a:pt x="18" y="179"/>
                  </a:lnTo>
                  <a:lnTo>
                    <a:pt x="22" y="178"/>
                  </a:lnTo>
                  <a:lnTo>
                    <a:pt x="28" y="176"/>
                  </a:lnTo>
                  <a:lnTo>
                    <a:pt x="32" y="173"/>
                  </a:lnTo>
                  <a:lnTo>
                    <a:pt x="36" y="169"/>
                  </a:lnTo>
                  <a:lnTo>
                    <a:pt x="41" y="166"/>
                  </a:lnTo>
                  <a:lnTo>
                    <a:pt x="45" y="163"/>
                  </a:lnTo>
                  <a:lnTo>
                    <a:pt x="50" y="158"/>
                  </a:lnTo>
                  <a:lnTo>
                    <a:pt x="54" y="154"/>
                  </a:lnTo>
                  <a:lnTo>
                    <a:pt x="59" y="149"/>
                  </a:lnTo>
                  <a:lnTo>
                    <a:pt x="62" y="144"/>
                  </a:lnTo>
                  <a:lnTo>
                    <a:pt x="66" y="139"/>
                  </a:lnTo>
                  <a:lnTo>
                    <a:pt x="70" y="134"/>
                  </a:lnTo>
                  <a:lnTo>
                    <a:pt x="73" y="128"/>
                  </a:lnTo>
                  <a:lnTo>
                    <a:pt x="76" y="122"/>
                  </a:lnTo>
                  <a:lnTo>
                    <a:pt x="80" y="116"/>
                  </a:lnTo>
                  <a:lnTo>
                    <a:pt x="82" y="110"/>
                  </a:lnTo>
                  <a:lnTo>
                    <a:pt x="84" y="104"/>
                  </a:lnTo>
                  <a:lnTo>
                    <a:pt x="86" y="97"/>
                  </a:lnTo>
                  <a:lnTo>
                    <a:pt x="88" y="92"/>
                  </a:lnTo>
                  <a:lnTo>
                    <a:pt x="90" y="85"/>
                  </a:lnTo>
                  <a:lnTo>
                    <a:pt x="91" y="79"/>
                  </a:lnTo>
                  <a:lnTo>
                    <a:pt x="92" y="73"/>
                  </a:lnTo>
                  <a:lnTo>
                    <a:pt x="93" y="66"/>
                  </a:lnTo>
                  <a:lnTo>
                    <a:pt x="93" y="61"/>
                  </a:lnTo>
                  <a:lnTo>
                    <a:pt x="93" y="55"/>
                  </a:lnTo>
                  <a:lnTo>
                    <a:pt x="93" y="49"/>
                  </a:lnTo>
                  <a:lnTo>
                    <a:pt x="92" y="44"/>
                  </a:lnTo>
                  <a:lnTo>
                    <a:pt x="91" y="39"/>
                  </a:lnTo>
                  <a:lnTo>
                    <a:pt x="90" y="33"/>
                  </a:lnTo>
                  <a:lnTo>
                    <a:pt x="87" y="29"/>
                  </a:lnTo>
                  <a:lnTo>
                    <a:pt x="86" y="24"/>
                  </a:lnTo>
                  <a:lnTo>
                    <a:pt x="84" y="20"/>
                  </a:lnTo>
                  <a:lnTo>
                    <a:pt x="81" y="17"/>
                  </a:lnTo>
                  <a:lnTo>
                    <a:pt x="78" y="13"/>
                  </a:lnTo>
                  <a:lnTo>
                    <a:pt x="75" y="10"/>
                  </a:lnTo>
                  <a:lnTo>
                    <a:pt x="72" y="8"/>
                  </a:lnTo>
                  <a:lnTo>
                    <a:pt x="69" y="5"/>
                  </a:lnTo>
                  <a:lnTo>
                    <a:pt x="65" y="3"/>
                  </a:lnTo>
                  <a:lnTo>
                    <a:pt x="61" y="1"/>
                  </a:lnTo>
                  <a:lnTo>
                    <a:pt x="57" y="0"/>
                  </a:lnTo>
                  <a:lnTo>
                    <a:pt x="53"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82" name="Line 96"/>
            <p:cNvSpPr>
              <a:spLocks noChangeShapeType="1"/>
            </p:cNvSpPr>
            <p:nvPr/>
          </p:nvSpPr>
          <p:spPr bwMode="auto">
            <a:xfrm flipH="1">
              <a:off x="4222" y="1285"/>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83" name="Freeform 97"/>
            <p:cNvSpPr>
              <a:spLocks/>
            </p:cNvSpPr>
            <p:nvPr/>
          </p:nvSpPr>
          <p:spPr bwMode="auto">
            <a:xfrm>
              <a:off x="4317" y="1257"/>
              <a:ext cx="43" cy="84"/>
            </a:xfrm>
            <a:custGeom>
              <a:avLst/>
              <a:gdLst>
                <a:gd name="T0" fmla="*/ 0 w 116"/>
                <a:gd name="T1" fmla="*/ 0 h 231"/>
                <a:gd name="T2" fmla="*/ 0 w 116"/>
                <a:gd name="T3" fmla="*/ 11 h 231"/>
                <a:gd name="T4" fmla="*/ 6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7"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84" name="Freeform 98"/>
            <p:cNvSpPr>
              <a:spLocks/>
            </p:cNvSpPr>
            <p:nvPr/>
          </p:nvSpPr>
          <p:spPr bwMode="auto">
            <a:xfrm>
              <a:off x="2416" y="2023"/>
              <a:ext cx="56" cy="120"/>
            </a:xfrm>
            <a:custGeom>
              <a:avLst/>
              <a:gdLst>
                <a:gd name="T0" fmla="*/ 0 w 152"/>
                <a:gd name="T1" fmla="*/ 16 h 331"/>
                <a:gd name="T2" fmla="*/ 4 w 152"/>
                <a:gd name="T3" fmla="*/ 0 h 331"/>
                <a:gd name="T4" fmla="*/ 8 w 152"/>
                <a:gd name="T5" fmla="*/ 0 h 331"/>
                <a:gd name="T6" fmla="*/ 0 60000 65536"/>
                <a:gd name="T7" fmla="*/ 0 60000 65536"/>
                <a:gd name="T8" fmla="*/ 0 60000 65536"/>
              </a:gdLst>
              <a:ahLst/>
              <a:cxnLst>
                <a:cxn ang="T6">
                  <a:pos x="T0" y="T1"/>
                </a:cxn>
                <a:cxn ang="T7">
                  <a:pos x="T2" y="T3"/>
                </a:cxn>
                <a:cxn ang="T8">
                  <a:pos x="T4" y="T5"/>
                </a:cxn>
              </a:cxnLst>
              <a:rect l="0" t="0" r="r" b="b"/>
              <a:pathLst>
                <a:path w="152" h="331">
                  <a:moveTo>
                    <a:pt x="0" y="331"/>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85" name="Freeform 99"/>
            <p:cNvSpPr>
              <a:spLocks/>
            </p:cNvSpPr>
            <p:nvPr/>
          </p:nvSpPr>
          <p:spPr bwMode="auto">
            <a:xfrm>
              <a:off x="2454" y="2023"/>
              <a:ext cx="34" cy="66"/>
            </a:xfrm>
            <a:custGeom>
              <a:avLst/>
              <a:gdLst>
                <a:gd name="T0" fmla="*/ 0 w 93"/>
                <a:gd name="T1" fmla="*/ 9 h 184"/>
                <a:gd name="T2" fmla="*/ 0 w 93"/>
                <a:gd name="T3" fmla="*/ 9 h 184"/>
                <a:gd name="T4" fmla="*/ 0 w 93"/>
                <a:gd name="T5" fmla="*/ 9 h 184"/>
                <a:gd name="T6" fmla="*/ 1 w 93"/>
                <a:gd name="T7" fmla="*/ 8 h 184"/>
                <a:gd name="T8" fmla="*/ 1 w 93"/>
                <a:gd name="T9" fmla="*/ 8 h 184"/>
                <a:gd name="T10" fmla="*/ 1 w 93"/>
                <a:gd name="T11" fmla="*/ 8 h 184"/>
                <a:gd name="T12" fmla="*/ 1 w 93"/>
                <a:gd name="T13" fmla="*/ 8 h 184"/>
                <a:gd name="T14" fmla="*/ 1 w 93"/>
                <a:gd name="T15" fmla="*/ 8 h 184"/>
                <a:gd name="T16" fmla="*/ 2 w 93"/>
                <a:gd name="T17" fmla="*/ 8 h 184"/>
                <a:gd name="T18" fmla="*/ 2 w 93"/>
                <a:gd name="T19" fmla="*/ 8 h 184"/>
                <a:gd name="T20" fmla="*/ 2 w 93"/>
                <a:gd name="T21" fmla="*/ 8 h 184"/>
                <a:gd name="T22" fmla="*/ 3 w 93"/>
                <a:gd name="T23" fmla="*/ 7 h 184"/>
                <a:gd name="T24" fmla="*/ 3 w 93"/>
                <a:gd name="T25" fmla="*/ 7 h 184"/>
                <a:gd name="T26" fmla="*/ 3 w 93"/>
                <a:gd name="T27" fmla="*/ 7 h 184"/>
                <a:gd name="T28" fmla="*/ 3 w 93"/>
                <a:gd name="T29" fmla="*/ 6 h 184"/>
                <a:gd name="T30" fmla="*/ 3 w 93"/>
                <a:gd name="T31" fmla="*/ 6 h 184"/>
                <a:gd name="T32" fmla="*/ 4 w 93"/>
                <a:gd name="T33" fmla="*/ 6 h 184"/>
                <a:gd name="T34" fmla="*/ 4 w 93"/>
                <a:gd name="T35" fmla="*/ 6 h 184"/>
                <a:gd name="T36" fmla="*/ 4 w 93"/>
                <a:gd name="T37" fmla="*/ 5 h 184"/>
                <a:gd name="T38" fmla="*/ 4 w 93"/>
                <a:gd name="T39" fmla="*/ 5 h 184"/>
                <a:gd name="T40" fmla="*/ 4 w 93"/>
                <a:gd name="T41" fmla="*/ 5 h 184"/>
                <a:gd name="T42" fmla="*/ 4 w 93"/>
                <a:gd name="T43" fmla="*/ 5 h 184"/>
                <a:gd name="T44" fmla="*/ 4 w 93"/>
                <a:gd name="T45" fmla="*/ 4 h 184"/>
                <a:gd name="T46" fmla="*/ 4 w 93"/>
                <a:gd name="T47" fmla="*/ 4 h 184"/>
                <a:gd name="T48" fmla="*/ 4 w 93"/>
                <a:gd name="T49" fmla="*/ 4 h 184"/>
                <a:gd name="T50" fmla="*/ 4 w 93"/>
                <a:gd name="T51" fmla="*/ 3 h 184"/>
                <a:gd name="T52" fmla="*/ 4 w 93"/>
                <a:gd name="T53" fmla="*/ 3 h 184"/>
                <a:gd name="T54" fmla="*/ 4 w 93"/>
                <a:gd name="T55" fmla="*/ 3 h 184"/>
                <a:gd name="T56" fmla="*/ 4 w 93"/>
                <a:gd name="T57" fmla="*/ 3 h 184"/>
                <a:gd name="T58" fmla="*/ 4 w 93"/>
                <a:gd name="T59" fmla="*/ 2 h 184"/>
                <a:gd name="T60" fmla="*/ 4 w 93"/>
                <a:gd name="T61" fmla="*/ 2 h 184"/>
                <a:gd name="T62" fmla="*/ 4 w 93"/>
                <a:gd name="T63" fmla="*/ 2 h 184"/>
                <a:gd name="T64" fmla="*/ 4 w 93"/>
                <a:gd name="T65" fmla="*/ 1 h 184"/>
                <a:gd name="T66" fmla="*/ 4 w 93"/>
                <a:gd name="T67" fmla="*/ 1 h 184"/>
                <a:gd name="T68" fmla="*/ 4 w 93"/>
                <a:gd name="T69" fmla="*/ 1 h 184"/>
                <a:gd name="T70" fmla="*/ 4 w 93"/>
                <a:gd name="T71" fmla="*/ 1 h 184"/>
                <a:gd name="T72" fmla="*/ 4 w 93"/>
                <a:gd name="T73" fmla="*/ 1 h 184"/>
                <a:gd name="T74" fmla="*/ 4 w 93"/>
                <a:gd name="T75" fmla="*/ 0 h 184"/>
                <a:gd name="T76" fmla="*/ 4 w 93"/>
                <a:gd name="T77" fmla="*/ 0 h 184"/>
                <a:gd name="T78" fmla="*/ 3 w 93"/>
                <a:gd name="T79" fmla="*/ 0 h 184"/>
                <a:gd name="T80" fmla="*/ 3 w 93"/>
                <a:gd name="T81" fmla="*/ 0 h 184"/>
                <a:gd name="T82" fmla="*/ 3 w 93"/>
                <a:gd name="T83" fmla="*/ 0 h 184"/>
                <a:gd name="T84" fmla="*/ 3 w 93"/>
                <a:gd name="T85" fmla="*/ 0 h 184"/>
                <a:gd name="T86" fmla="*/ 3 w 93"/>
                <a:gd name="T87" fmla="*/ 0 h 184"/>
                <a:gd name="T88" fmla="*/ 3 w 93"/>
                <a:gd name="T89" fmla="*/ 0 h 1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3" h="184">
                  <a:moveTo>
                    <a:pt x="0" y="184"/>
                  </a:moveTo>
                  <a:lnTo>
                    <a:pt x="4" y="184"/>
                  </a:lnTo>
                  <a:lnTo>
                    <a:pt x="9" y="184"/>
                  </a:lnTo>
                  <a:lnTo>
                    <a:pt x="14" y="181"/>
                  </a:lnTo>
                  <a:lnTo>
                    <a:pt x="19" y="180"/>
                  </a:lnTo>
                  <a:lnTo>
                    <a:pt x="23" y="178"/>
                  </a:lnTo>
                  <a:lnTo>
                    <a:pt x="29" y="176"/>
                  </a:lnTo>
                  <a:lnTo>
                    <a:pt x="33" y="172"/>
                  </a:lnTo>
                  <a:lnTo>
                    <a:pt x="38" y="169"/>
                  </a:lnTo>
                  <a:lnTo>
                    <a:pt x="43" y="166"/>
                  </a:lnTo>
                  <a:lnTo>
                    <a:pt x="47" y="161"/>
                  </a:lnTo>
                  <a:lnTo>
                    <a:pt x="52" y="157"/>
                  </a:lnTo>
                  <a:lnTo>
                    <a:pt x="56" y="153"/>
                  </a:lnTo>
                  <a:lnTo>
                    <a:pt x="61" y="147"/>
                  </a:lnTo>
                  <a:lnTo>
                    <a:pt x="65" y="142"/>
                  </a:lnTo>
                  <a:lnTo>
                    <a:pt x="68" y="136"/>
                  </a:lnTo>
                  <a:lnTo>
                    <a:pt x="73" y="130"/>
                  </a:lnTo>
                  <a:lnTo>
                    <a:pt x="76" y="124"/>
                  </a:lnTo>
                  <a:lnTo>
                    <a:pt x="78" y="118"/>
                  </a:lnTo>
                  <a:lnTo>
                    <a:pt x="82" y="112"/>
                  </a:lnTo>
                  <a:lnTo>
                    <a:pt x="84" y="105"/>
                  </a:lnTo>
                  <a:lnTo>
                    <a:pt x="86" y="98"/>
                  </a:lnTo>
                  <a:lnTo>
                    <a:pt x="88" y="92"/>
                  </a:lnTo>
                  <a:lnTo>
                    <a:pt x="89" y="85"/>
                  </a:lnTo>
                  <a:lnTo>
                    <a:pt x="92" y="80"/>
                  </a:lnTo>
                  <a:lnTo>
                    <a:pt x="92" y="73"/>
                  </a:lnTo>
                  <a:lnTo>
                    <a:pt x="93" y="66"/>
                  </a:lnTo>
                  <a:lnTo>
                    <a:pt x="93" y="60"/>
                  </a:lnTo>
                  <a:lnTo>
                    <a:pt x="93" y="54"/>
                  </a:lnTo>
                  <a:lnTo>
                    <a:pt x="93" y="49"/>
                  </a:lnTo>
                  <a:lnTo>
                    <a:pt x="92" y="43"/>
                  </a:lnTo>
                  <a:lnTo>
                    <a:pt x="90" y="38"/>
                  </a:lnTo>
                  <a:lnTo>
                    <a:pt x="88" y="32"/>
                  </a:lnTo>
                  <a:lnTo>
                    <a:pt x="87" y="28"/>
                  </a:lnTo>
                  <a:lnTo>
                    <a:pt x="85" y="23"/>
                  </a:lnTo>
                  <a:lnTo>
                    <a:pt x="83" y="19"/>
                  </a:lnTo>
                  <a:lnTo>
                    <a:pt x="79" y="16"/>
                  </a:lnTo>
                  <a:lnTo>
                    <a:pt x="76" y="12"/>
                  </a:lnTo>
                  <a:lnTo>
                    <a:pt x="73" y="9"/>
                  </a:lnTo>
                  <a:lnTo>
                    <a:pt x="69" y="7"/>
                  </a:lnTo>
                  <a:lnTo>
                    <a:pt x="66" y="4"/>
                  </a:lnTo>
                  <a:lnTo>
                    <a:pt x="62" y="2"/>
                  </a:lnTo>
                  <a:lnTo>
                    <a:pt x="57" y="1"/>
                  </a:lnTo>
                  <a:lnTo>
                    <a:pt x="53" y="1"/>
                  </a:lnTo>
                  <a:lnTo>
                    <a:pt x="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86" name="Line 100"/>
            <p:cNvSpPr>
              <a:spLocks noChangeShapeType="1"/>
            </p:cNvSpPr>
            <p:nvPr/>
          </p:nvSpPr>
          <p:spPr bwMode="auto">
            <a:xfrm flipH="1">
              <a:off x="2431" y="2089"/>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87" name="Line 101"/>
            <p:cNvSpPr>
              <a:spLocks noChangeShapeType="1"/>
            </p:cNvSpPr>
            <p:nvPr/>
          </p:nvSpPr>
          <p:spPr bwMode="auto">
            <a:xfrm flipV="1">
              <a:off x="2505" y="2061"/>
              <a:ext cx="24"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88" name="Line 102"/>
            <p:cNvSpPr>
              <a:spLocks noChangeShapeType="1"/>
            </p:cNvSpPr>
            <p:nvPr/>
          </p:nvSpPr>
          <p:spPr bwMode="auto">
            <a:xfrm>
              <a:off x="2518" y="2097"/>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89" name="Line 103"/>
            <p:cNvSpPr>
              <a:spLocks noChangeShapeType="1"/>
            </p:cNvSpPr>
            <p:nvPr/>
          </p:nvSpPr>
          <p:spPr bwMode="auto">
            <a:xfrm flipH="1">
              <a:off x="2539" y="2061"/>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90" name="Freeform 104"/>
            <p:cNvSpPr>
              <a:spLocks/>
            </p:cNvSpPr>
            <p:nvPr/>
          </p:nvSpPr>
          <p:spPr bwMode="auto">
            <a:xfrm>
              <a:off x="3126" y="2002"/>
              <a:ext cx="56" cy="121"/>
            </a:xfrm>
            <a:custGeom>
              <a:avLst/>
              <a:gdLst>
                <a:gd name="T0" fmla="*/ 0 w 152"/>
                <a:gd name="T1" fmla="*/ 16 h 331"/>
                <a:gd name="T2" fmla="*/ 4 w 152"/>
                <a:gd name="T3" fmla="*/ 0 h 331"/>
                <a:gd name="T4" fmla="*/ 8 w 152"/>
                <a:gd name="T5" fmla="*/ 0 h 331"/>
                <a:gd name="T6" fmla="*/ 0 60000 65536"/>
                <a:gd name="T7" fmla="*/ 0 60000 65536"/>
                <a:gd name="T8" fmla="*/ 0 60000 65536"/>
              </a:gdLst>
              <a:ahLst/>
              <a:cxnLst>
                <a:cxn ang="T6">
                  <a:pos x="T0" y="T1"/>
                </a:cxn>
                <a:cxn ang="T7">
                  <a:pos x="T2" y="T3"/>
                </a:cxn>
                <a:cxn ang="T8">
                  <a:pos x="T4" y="T5"/>
                </a:cxn>
              </a:cxnLst>
              <a:rect l="0" t="0" r="r" b="b"/>
              <a:pathLst>
                <a:path w="152" h="331">
                  <a:moveTo>
                    <a:pt x="0" y="331"/>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91" name="Freeform 105"/>
            <p:cNvSpPr>
              <a:spLocks/>
            </p:cNvSpPr>
            <p:nvPr/>
          </p:nvSpPr>
          <p:spPr bwMode="auto">
            <a:xfrm>
              <a:off x="3164" y="2002"/>
              <a:ext cx="33" cy="67"/>
            </a:xfrm>
            <a:custGeom>
              <a:avLst/>
              <a:gdLst>
                <a:gd name="T0" fmla="*/ 0 w 93"/>
                <a:gd name="T1" fmla="*/ 9 h 184"/>
                <a:gd name="T2" fmla="*/ 0 w 93"/>
                <a:gd name="T3" fmla="*/ 9 h 184"/>
                <a:gd name="T4" fmla="*/ 0 w 93"/>
                <a:gd name="T5" fmla="*/ 9 h 184"/>
                <a:gd name="T6" fmla="*/ 1 w 93"/>
                <a:gd name="T7" fmla="*/ 9 h 184"/>
                <a:gd name="T8" fmla="*/ 1 w 93"/>
                <a:gd name="T9" fmla="*/ 9 h 184"/>
                <a:gd name="T10" fmla="*/ 1 w 93"/>
                <a:gd name="T11" fmla="*/ 9 h 184"/>
                <a:gd name="T12" fmla="*/ 1 w 93"/>
                <a:gd name="T13" fmla="*/ 8 h 184"/>
                <a:gd name="T14" fmla="*/ 1 w 93"/>
                <a:gd name="T15" fmla="*/ 8 h 184"/>
                <a:gd name="T16" fmla="*/ 2 w 93"/>
                <a:gd name="T17" fmla="*/ 8 h 184"/>
                <a:gd name="T18" fmla="*/ 2 w 93"/>
                <a:gd name="T19" fmla="*/ 8 h 184"/>
                <a:gd name="T20" fmla="*/ 2 w 93"/>
                <a:gd name="T21" fmla="*/ 8 h 184"/>
                <a:gd name="T22" fmla="*/ 2 w 93"/>
                <a:gd name="T23" fmla="*/ 8 h 184"/>
                <a:gd name="T24" fmla="*/ 2 w 93"/>
                <a:gd name="T25" fmla="*/ 7 h 184"/>
                <a:gd name="T26" fmla="*/ 3 w 93"/>
                <a:gd name="T27" fmla="*/ 7 h 184"/>
                <a:gd name="T28" fmla="*/ 3 w 93"/>
                <a:gd name="T29" fmla="*/ 7 h 184"/>
                <a:gd name="T30" fmla="*/ 3 w 93"/>
                <a:gd name="T31" fmla="*/ 7 h 184"/>
                <a:gd name="T32" fmla="*/ 3 w 93"/>
                <a:gd name="T33" fmla="*/ 6 h 184"/>
                <a:gd name="T34" fmla="*/ 4 w 93"/>
                <a:gd name="T35" fmla="*/ 6 h 184"/>
                <a:gd name="T36" fmla="*/ 4 w 93"/>
                <a:gd name="T37" fmla="*/ 6 h 184"/>
                <a:gd name="T38" fmla="*/ 4 w 93"/>
                <a:gd name="T39" fmla="*/ 5 h 184"/>
                <a:gd name="T40" fmla="*/ 4 w 93"/>
                <a:gd name="T41" fmla="*/ 5 h 184"/>
                <a:gd name="T42" fmla="*/ 4 w 93"/>
                <a:gd name="T43" fmla="*/ 5 h 184"/>
                <a:gd name="T44" fmla="*/ 4 w 93"/>
                <a:gd name="T45" fmla="*/ 4 h 184"/>
                <a:gd name="T46" fmla="*/ 4 w 93"/>
                <a:gd name="T47" fmla="*/ 4 h 184"/>
                <a:gd name="T48" fmla="*/ 4 w 93"/>
                <a:gd name="T49" fmla="*/ 4 h 184"/>
                <a:gd name="T50" fmla="*/ 4 w 93"/>
                <a:gd name="T51" fmla="*/ 3 h 184"/>
                <a:gd name="T52" fmla="*/ 4 w 93"/>
                <a:gd name="T53" fmla="*/ 3 h 184"/>
                <a:gd name="T54" fmla="*/ 4 w 93"/>
                <a:gd name="T55" fmla="*/ 3 h 184"/>
                <a:gd name="T56" fmla="*/ 4 w 93"/>
                <a:gd name="T57" fmla="*/ 3 h 184"/>
                <a:gd name="T58" fmla="*/ 4 w 93"/>
                <a:gd name="T59" fmla="*/ 2 h 184"/>
                <a:gd name="T60" fmla="*/ 4 w 93"/>
                <a:gd name="T61" fmla="*/ 2 h 184"/>
                <a:gd name="T62" fmla="*/ 4 w 93"/>
                <a:gd name="T63" fmla="*/ 2 h 184"/>
                <a:gd name="T64" fmla="*/ 4 w 93"/>
                <a:gd name="T65" fmla="*/ 1 h 184"/>
                <a:gd name="T66" fmla="*/ 4 w 93"/>
                <a:gd name="T67" fmla="*/ 1 h 184"/>
                <a:gd name="T68" fmla="*/ 4 w 93"/>
                <a:gd name="T69" fmla="*/ 1 h 184"/>
                <a:gd name="T70" fmla="*/ 4 w 93"/>
                <a:gd name="T71" fmla="*/ 1 h 184"/>
                <a:gd name="T72" fmla="*/ 4 w 93"/>
                <a:gd name="T73" fmla="*/ 1 h 184"/>
                <a:gd name="T74" fmla="*/ 4 w 93"/>
                <a:gd name="T75" fmla="*/ 0 h 184"/>
                <a:gd name="T76" fmla="*/ 3 w 93"/>
                <a:gd name="T77" fmla="*/ 0 h 184"/>
                <a:gd name="T78" fmla="*/ 3 w 93"/>
                <a:gd name="T79" fmla="*/ 0 h 184"/>
                <a:gd name="T80" fmla="*/ 3 w 93"/>
                <a:gd name="T81" fmla="*/ 0 h 184"/>
                <a:gd name="T82" fmla="*/ 3 w 93"/>
                <a:gd name="T83" fmla="*/ 0 h 184"/>
                <a:gd name="T84" fmla="*/ 2 w 93"/>
                <a:gd name="T85" fmla="*/ 0 h 184"/>
                <a:gd name="T86" fmla="*/ 2 w 93"/>
                <a:gd name="T87" fmla="*/ 0 h 184"/>
                <a:gd name="T88" fmla="*/ 2 w 93"/>
                <a:gd name="T89" fmla="*/ 0 h 1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3" h="184">
                  <a:moveTo>
                    <a:pt x="0" y="184"/>
                  </a:moveTo>
                  <a:lnTo>
                    <a:pt x="4" y="184"/>
                  </a:lnTo>
                  <a:lnTo>
                    <a:pt x="9" y="182"/>
                  </a:lnTo>
                  <a:lnTo>
                    <a:pt x="14" y="181"/>
                  </a:lnTo>
                  <a:lnTo>
                    <a:pt x="19" y="180"/>
                  </a:lnTo>
                  <a:lnTo>
                    <a:pt x="24" y="178"/>
                  </a:lnTo>
                  <a:lnTo>
                    <a:pt x="28" y="175"/>
                  </a:lnTo>
                  <a:lnTo>
                    <a:pt x="33" y="173"/>
                  </a:lnTo>
                  <a:lnTo>
                    <a:pt x="38" y="169"/>
                  </a:lnTo>
                  <a:lnTo>
                    <a:pt x="43" y="165"/>
                  </a:lnTo>
                  <a:lnTo>
                    <a:pt x="47" y="161"/>
                  </a:lnTo>
                  <a:lnTo>
                    <a:pt x="53" y="157"/>
                  </a:lnTo>
                  <a:lnTo>
                    <a:pt x="56" y="152"/>
                  </a:lnTo>
                  <a:lnTo>
                    <a:pt x="61" y="147"/>
                  </a:lnTo>
                  <a:lnTo>
                    <a:pt x="65" y="142"/>
                  </a:lnTo>
                  <a:lnTo>
                    <a:pt x="68" y="136"/>
                  </a:lnTo>
                  <a:lnTo>
                    <a:pt x="73" y="129"/>
                  </a:lnTo>
                  <a:lnTo>
                    <a:pt x="76" y="124"/>
                  </a:lnTo>
                  <a:lnTo>
                    <a:pt x="79" y="117"/>
                  </a:lnTo>
                  <a:lnTo>
                    <a:pt x="82" y="112"/>
                  </a:lnTo>
                  <a:lnTo>
                    <a:pt x="84" y="105"/>
                  </a:lnTo>
                  <a:lnTo>
                    <a:pt x="86" y="98"/>
                  </a:lnTo>
                  <a:lnTo>
                    <a:pt x="88" y="92"/>
                  </a:lnTo>
                  <a:lnTo>
                    <a:pt x="90" y="85"/>
                  </a:lnTo>
                  <a:lnTo>
                    <a:pt x="91" y="79"/>
                  </a:lnTo>
                  <a:lnTo>
                    <a:pt x="93" y="72"/>
                  </a:lnTo>
                  <a:lnTo>
                    <a:pt x="93" y="66"/>
                  </a:lnTo>
                  <a:lnTo>
                    <a:pt x="93" y="60"/>
                  </a:lnTo>
                  <a:lnTo>
                    <a:pt x="93" y="54"/>
                  </a:lnTo>
                  <a:lnTo>
                    <a:pt x="93" y="48"/>
                  </a:lnTo>
                  <a:lnTo>
                    <a:pt x="91" y="42"/>
                  </a:lnTo>
                  <a:lnTo>
                    <a:pt x="90" y="37"/>
                  </a:lnTo>
                  <a:lnTo>
                    <a:pt x="89" y="32"/>
                  </a:lnTo>
                  <a:lnTo>
                    <a:pt x="87" y="27"/>
                  </a:lnTo>
                  <a:lnTo>
                    <a:pt x="85" y="22"/>
                  </a:lnTo>
                  <a:lnTo>
                    <a:pt x="83" y="19"/>
                  </a:lnTo>
                  <a:lnTo>
                    <a:pt x="79" y="14"/>
                  </a:lnTo>
                  <a:lnTo>
                    <a:pt x="76" y="11"/>
                  </a:lnTo>
                  <a:lnTo>
                    <a:pt x="73" y="9"/>
                  </a:lnTo>
                  <a:lnTo>
                    <a:pt x="69" y="6"/>
                  </a:lnTo>
                  <a:lnTo>
                    <a:pt x="66" y="3"/>
                  </a:lnTo>
                  <a:lnTo>
                    <a:pt x="62" y="2"/>
                  </a:lnTo>
                  <a:lnTo>
                    <a:pt x="57" y="1"/>
                  </a:lnTo>
                  <a:lnTo>
                    <a:pt x="53" y="0"/>
                  </a:lnTo>
                  <a:lnTo>
                    <a:pt x="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92" name="Line 106"/>
            <p:cNvSpPr>
              <a:spLocks noChangeShapeType="1"/>
            </p:cNvSpPr>
            <p:nvPr/>
          </p:nvSpPr>
          <p:spPr bwMode="auto">
            <a:xfrm flipH="1">
              <a:off x="3141" y="2069"/>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93" name="Line 107"/>
            <p:cNvSpPr>
              <a:spLocks noChangeShapeType="1"/>
            </p:cNvSpPr>
            <p:nvPr/>
          </p:nvSpPr>
          <p:spPr bwMode="auto">
            <a:xfrm flipV="1">
              <a:off x="3218" y="2041"/>
              <a:ext cx="20"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94" name="Line 108"/>
            <p:cNvSpPr>
              <a:spLocks noChangeShapeType="1"/>
            </p:cNvSpPr>
            <p:nvPr/>
          </p:nvSpPr>
          <p:spPr bwMode="auto">
            <a:xfrm>
              <a:off x="3231" y="2079"/>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95" name="Line 109"/>
            <p:cNvSpPr>
              <a:spLocks noChangeShapeType="1"/>
            </p:cNvSpPr>
            <p:nvPr/>
          </p:nvSpPr>
          <p:spPr bwMode="auto">
            <a:xfrm flipH="1">
              <a:off x="3248" y="2041"/>
              <a:ext cx="24"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96" name="Freeform 110"/>
            <p:cNvSpPr>
              <a:spLocks/>
            </p:cNvSpPr>
            <p:nvPr/>
          </p:nvSpPr>
          <p:spPr bwMode="auto">
            <a:xfrm>
              <a:off x="3546" y="2046"/>
              <a:ext cx="56" cy="120"/>
            </a:xfrm>
            <a:custGeom>
              <a:avLst/>
              <a:gdLst>
                <a:gd name="T0" fmla="*/ 0 w 152"/>
                <a:gd name="T1" fmla="*/ 16 h 330"/>
                <a:gd name="T2" fmla="*/ 4 w 152"/>
                <a:gd name="T3" fmla="*/ 0 h 330"/>
                <a:gd name="T4" fmla="*/ 8 w 152"/>
                <a:gd name="T5" fmla="*/ 0 h 330"/>
                <a:gd name="T6" fmla="*/ 0 60000 65536"/>
                <a:gd name="T7" fmla="*/ 0 60000 65536"/>
                <a:gd name="T8" fmla="*/ 0 60000 65536"/>
              </a:gdLst>
              <a:ahLst/>
              <a:cxnLst>
                <a:cxn ang="T6">
                  <a:pos x="T0" y="T1"/>
                </a:cxn>
                <a:cxn ang="T7">
                  <a:pos x="T2" y="T3"/>
                </a:cxn>
                <a:cxn ang="T8">
                  <a:pos x="T4" y="T5"/>
                </a:cxn>
              </a:cxnLst>
              <a:rect l="0" t="0" r="r" b="b"/>
              <a:pathLst>
                <a:path w="152" h="330">
                  <a:moveTo>
                    <a:pt x="0" y="330"/>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97" name="Freeform 111"/>
            <p:cNvSpPr>
              <a:spLocks/>
            </p:cNvSpPr>
            <p:nvPr/>
          </p:nvSpPr>
          <p:spPr bwMode="auto">
            <a:xfrm>
              <a:off x="3584" y="2046"/>
              <a:ext cx="33" cy="66"/>
            </a:xfrm>
            <a:custGeom>
              <a:avLst/>
              <a:gdLst>
                <a:gd name="T0" fmla="*/ 0 w 94"/>
                <a:gd name="T1" fmla="*/ 9 h 184"/>
                <a:gd name="T2" fmla="*/ 0 w 94"/>
                <a:gd name="T3" fmla="*/ 9 h 184"/>
                <a:gd name="T4" fmla="*/ 0 w 94"/>
                <a:gd name="T5" fmla="*/ 9 h 184"/>
                <a:gd name="T6" fmla="*/ 0 w 94"/>
                <a:gd name="T7" fmla="*/ 8 h 184"/>
                <a:gd name="T8" fmla="*/ 1 w 94"/>
                <a:gd name="T9" fmla="*/ 8 h 184"/>
                <a:gd name="T10" fmla="*/ 1 w 94"/>
                <a:gd name="T11" fmla="*/ 8 h 184"/>
                <a:gd name="T12" fmla="*/ 1 w 94"/>
                <a:gd name="T13" fmla="*/ 8 h 184"/>
                <a:gd name="T14" fmla="*/ 1 w 94"/>
                <a:gd name="T15" fmla="*/ 8 h 184"/>
                <a:gd name="T16" fmla="*/ 1 w 94"/>
                <a:gd name="T17" fmla="*/ 8 h 184"/>
                <a:gd name="T18" fmla="*/ 2 w 94"/>
                <a:gd name="T19" fmla="*/ 8 h 184"/>
                <a:gd name="T20" fmla="*/ 2 w 94"/>
                <a:gd name="T21" fmla="*/ 8 h 184"/>
                <a:gd name="T22" fmla="*/ 2 w 94"/>
                <a:gd name="T23" fmla="*/ 8 h 184"/>
                <a:gd name="T24" fmla="*/ 2 w 94"/>
                <a:gd name="T25" fmla="*/ 7 h 184"/>
                <a:gd name="T26" fmla="*/ 2 w 94"/>
                <a:gd name="T27" fmla="*/ 7 h 184"/>
                <a:gd name="T28" fmla="*/ 2 w 94"/>
                <a:gd name="T29" fmla="*/ 7 h 184"/>
                <a:gd name="T30" fmla="*/ 2 w 94"/>
                <a:gd name="T31" fmla="*/ 7 h 184"/>
                <a:gd name="T32" fmla="*/ 3 w 94"/>
                <a:gd name="T33" fmla="*/ 7 h 184"/>
                <a:gd name="T34" fmla="*/ 3 w 94"/>
                <a:gd name="T35" fmla="*/ 6 h 184"/>
                <a:gd name="T36" fmla="*/ 3 w 94"/>
                <a:gd name="T37" fmla="*/ 6 h 184"/>
                <a:gd name="T38" fmla="*/ 3 w 94"/>
                <a:gd name="T39" fmla="*/ 6 h 184"/>
                <a:gd name="T40" fmla="*/ 3 w 94"/>
                <a:gd name="T41" fmla="*/ 6 h 184"/>
                <a:gd name="T42" fmla="*/ 3 w 94"/>
                <a:gd name="T43" fmla="*/ 5 h 184"/>
                <a:gd name="T44" fmla="*/ 4 w 94"/>
                <a:gd name="T45" fmla="*/ 5 h 184"/>
                <a:gd name="T46" fmla="*/ 4 w 94"/>
                <a:gd name="T47" fmla="*/ 5 h 184"/>
                <a:gd name="T48" fmla="*/ 4 w 94"/>
                <a:gd name="T49" fmla="*/ 5 h 184"/>
                <a:gd name="T50" fmla="*/ 4 w 94"/>
                <a:gd name="T51" fmla="*/ 5 h 184"/>
                <a:gd name="T52" fmla="*/ 4 w 94"/>
                <a:gd name="T53" fmla="*/ 4 h 184"/>
                <a:gd name="T54" fmla="*/ 4 w 94"/>
                <a:gd name="T55" fmla="*/ 4 h 184"/>
                <a:gd name="T56" fmla="*/ 4 w 94"/>
                <a:gd name="T57" fmla="*/ 4 h 184"/>
                <a:gd name="T58" fmla="*/ 4 w 94"/>
                <a:gd name="T59" fmla="*/ 4 h 184"/>
                <a:gd name="T60" fmla="*/ 4 w 94"/>
                <a:gd name="T61" fmla="*/ 3 h 184"/>
                <a:gd name="T62" fmla="*/ 4 w 94"/>
                <a:gd name="T63" fmla="*/ 3 h 184"/>
                <a:gd name="T64" fmla="*/ 4 w 94"/>
                <a:gd name="T65" fmla="*/ 3 h 184"/>
                <a:gd name="T66" fmla="*/ 4 w 94"/>
                <a:gd name="T67" fmla="*/ 3 h 184"/>
                <a:gd name="T68" fmla="*/ 4 w 94"/>
                <a:gd name="T69" fmla="*/ 2 h 184"/>
                <a:gd name="T70" fmla="*/ 4 w 94"/>
                <a:gd name="T71" fmla="*/ 2 h 184"/>
                <a:gd name="T72" fmla="*/ 4 w 94"/>
                <a:gd name="T73" fmla="*/ 2 h 184"/>
                <a:gd name="T74" fmla="*/ 4 w 94"/>
                <a:gd name="T75" fmla="*/ 2 h 184"/>
                <a:gd name="T76" fmla="*/ 4 w 94"/>
                <a:gd name="T77" fmla="*/ 1 h 184"/>
                <a:gd name="T78" fmla="*/ 4 w 94"/>
                <a:gd name="T79" fmla="*/ 1 h 184"/>
                <a:gd name="T80" fmla="*/ 4 w 94"/>
                <a:gd name="T81" fmla="*/ 1 h 184"/>
                <a:gd name="T82" fmla="*/ 4 w 94"/>
                <a:gd name="T83" fmla="*/ 1 h 184"/>
                <a:gd name="T84" fmla="*/ 4 w 94"/>
                <a:gd name="T85" fmla="*/ 1 h 184"/>
                <a:gd name="T86" fmla="*/ 4 w 94"/>
                <a:gd name="T87" fmla="*/ 1 h 184"/>
                <a:gd name="T88" fmla="*/ 3 w 94"/>
                <a:gd name="T89" fmla="*/ 0 h 184"/>
                <a:gd name="T90" fmla="*/ 3 w 94"/>
                <a:gd name="T91" fmla="*/ 0 h 184"/>
                <a:gd name="T92" fmla="*/ 3 w 94"/>
                <a:gd name="T93" fmla="*/ 0 h 184"/>
                <a:gd name="T94" fmla="*/ 3 w 94"/>
                <a:gd name="T95" fmla="*/ 0 h 184"/>
                <a:gd name="T96" fmla="*/ 3 w 94"/>
                <a:gd name="T97" fmla="*/ 0 h 184"/>
                <a:gd name="T98" fmla="*/ 2 w 94"/>
                <a:gd name="T99" fmla="*/ 0 h 184"/>
                <a:gd name="T100" fmla="*/ 2 w 94"/>
                <a:gd name="T101" fmla="*/ 0 h 184"/>
                <a:gd name="T102" fmla="*/ 2 w 94"/>
                <a:gd name="T103" fmla="*/ 0 h 184"/>
                <a:gd name="T104" fmla="*/ 2 w 94"/>
                <a:gd name="T105" fmla="*/ 0 h 18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4" h="184">
                  <a:moveTo>
                    <a:pt x="0" y="184"/>
                  </a:moveTo>
                  <a:lnTo>
                    <a:pt x="4" y="184"/>
                  </a:lnTo>
                  <a:lnTo>
                    <a:pt x="7" y="183"/>
                  </a:lnTo>
                  <a:lnTo>
                    <a:pt x="12" y="181"/>
                  </a:lnTo>
                  <a:lnTo>
                    <a:pt x="16" y="180"/>
                  </a:lnTo>
                  <a:lnTo>
                    <a:pt x="21" y="179"/>
                  </a:lnTo>
                  <a:lnTo>
                    <a:pt x="24" y="177"/>
                  </a:lnTo>
                  <a:lnTo>
                    <a:pt x="28" y="175"/>
                  </a:lnTo>
                  <a:lnTo>
                    <a:pt x="33" y="173"/>
                  </a:lnTo>
                  <a:lnTo>
                    <a:pt x="37" y="170"/>
                  </a:lnTo>
                  <a:lnTo>
                    <a:pt x="41" y="167"/>
                  </a:lnTo>
                  <a:lnTo>
                    <a:pt x="45" y="164"/>
                  </a:lnTo>
                  <a:lnTo>
                    <a:pt x="48" y="160"/>
                  </a:lnTo>
                  <a:lnTo>
                    <a:pt x="53" y="156"/>
                  </a:lnTo>
                  <a:lnTo>
                    <a:pt x="56" y="153"/>
                  </a:lnTo>
                  <a:lnTo>
                    <a:pt x="59" y="148"/>
                  </a:lnTo>
                  <a:lnTo>
                    <a:pt x="64" y="144"/>
                  </a:lnTo>
                  <a:lnTo>
                    <a:pt x="67" y="139"/>
                  </a:lnTo>
                  <a:lnTo>
                    <a:pt x="70" y="134"/>
                  </a:lnTo>
                  <a:lnTo>
                    <a:pt x="73" y="129"/>
                  </a:lnTo>
                  <a:lnTo>
                    <a:pt x="76" y="124"/>
                  </a:lnTo>
                  <a:lnTo>
                    <a:pt x="78" y="118"/>
                  </a:lnTo>
                  <a:lnTo>
                    <a:pt x="81" y="114"/>
                  </a:lnTo>
                  <a:lnTo>
                    <a:pt x="84" y="108"/>
                  </a:lnTo>
                  <a:lnTo>
                    <a:pt x="85" y="103"/>
                  </a:lnTo>
                  <a:lnTo>
                    <a:pt x="87" y="97"/>
                  </a:lnTo>
                  <a:lnTo>
                    <a:pt x="89" y="92"/>
                  </a:lnTo>
                  <a:lnTo>
                    <a:pt x="90" y="86"/>
                  </a:lnTo>
                  <a:lnTo>
                    <a:pt x="91" y="81"/>
                  </a:lnTo>
                  <a:lnTo>
                    <a:pt x="93" y="75"/>
                  </a:lnTo>
                  <a:lnTo>
                    <a:pt x="93" y="70"/>
                  </a:lnTo>
                  <a:lnTo>
                    <a:pt x="94" y="64"/>
                  </a:lnTo>
                  <a:lnTo>
                    <a:pt x="94" y="59"/>
                  </a:lnTo>
                  <a:lnTo>
                    <a:pt x="94" y="54"/>
                  </a:lnTo>
                  <a:lnTo>
                    <a:pt x="93" y="49"/>
                  </a:lnTo>
                  <a:lnTo>
                    <a:pt x="93" y="44"/>
                  </a:lnTo>
                  <a:lnTo>
                    <a:pt x="91" y="40"/>
                  </a:lnTo>
                  <a:lnTo>
                    <a:pt x="90" y="36"/>
                  </a:lnTo>
                  <a:lnTo>
                    <a:pt x="89" y="31"/>
                  </a:lnTo>
                  <a:lnTo>
                    <a:pt x="87" y="27"/>
                  </a:lnTo>
                  <a:lnTo>
                    <a:pt x="86" y="23"/>
                  </a:lnTo>
                  <a:lnTo>
                    <a:pt x="84" y="19"/>
                  </a:lnTo>
                  <a:lnTo>
                    <a:pt x="81" y="16"/>
                  </a:lnTo>
                  <a:lnTo>
                    <a:pt x="79" y="13"/>
                  </a:lnTo>
                  <a:lnTo>
                    <a:pt x="76" y="10"/>
                  </a:lnTo>
                  <a:lnTo>
                    <a:pt x="74" y="8"/>
                  </a:lnTo>
                  <a:lnTo>
                    <a:pt x="70" y="6"/>
                  </a:lnTo>
                  <a:lnTo>
                    <a:pt x="67" y="3"/>
                  </a:lnTo>
                  <a:lnTo>
                    <a:pt x="64" y="2"/>
                  </a:lnTo>
                  <a:lnTo>
                    <a:pt x="60" y="1"/>
                  </a:lnTo>
                  <a:lnTo>
                    <a:pt x="57" y="0"/>
                  </a:lnTo>
                  <a:lnTo>
                    <a:pt x="53"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698" name="Line 112"/>
            <p:cNvSpPr>
              <a:spLocks noChangeShapeType="1"/>
            </p:cNvSpPr>
            <p:nvPr/>
          </p:nvSpPr>
          <p:spPr bwMode="auto">
            <a:xfrm flipH="1">
              <a:off x="3559" y="2112"/>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99" name="Line 113"/>
            <p:cNvSpPr>
              <a:spLocks noChangeShapeType="1"/>
            </p:cNvSpPr>
            <p:nvPr/>
          </p:nvSpPr>
          <p:spPr bwMode="auto">
            <a:xfrm flipV="1">
              <a:off x="3635" y="2084"/>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700" name="Line 114"/>
            <p:cNvSpPr>
              <a:spLocks noChangeShapeType="1"/>
            </p:cNvSpPr>
            <p:nvPr/>
          </p:nvSpPr>
          <p:spPr bwMode="auto">
            <a:xfrm>
              <a:off x="3648" y="2120"/>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701" name="Line 115"/>
            <p:cNvSpPr>
              <a:spLocks noChangeShapeType="1"/>
            </p:cNvSpPr>
            <p:nvPr/>
          </p:nvSpPr>
          <p:spPr bwMode="auto">
            <a:xfrm flipH="1">
              <a:off x="3669" y="2084"/>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702" name="Freeform 116"/>
            <p:cNvSpPr>
              <a:spLocks/>
            </p:cNvSpPr>
            <p:nvPr/>
          </p:nvSpPr>
          <p:spPr bwMode="auto">
            <a:xfrm>
              <a:off x="4473" y="2161"/>
              <a:ext cx="57" cy="121"/>
            </a:xfrm>
            <a:custGeom>
              <a:avLst/>
              <a:gdLst>
                <a:gd name="T0" fmla="*/ 0 w 153"/>
                <a:gd name="T1" fmla="*/ 16 h 330"/>
                <a:gd name="T2" fmla="*/ 4 w 153"/>
                <a:gd name="T3" fmla="*/ 0 h 330"/>
                <a:gd name="T4" fmla="*/ 8 w 153"/>
                <a:gd name="T5" fmla="*/ 0 h 330"/>
                <a:gd name="T6" fmla="*/ 0 60000 65536"/>
                <a:gd name="T7" fmla="*/ 0 60000 65536"/>
                <a:gd name="T8" fmla="*/ 0 60000 65536"/>
              </a:gdLst>
              <a:ahLst/>
              <a:cxnLst>
                <a:cxn ang="T6">
                  <a:pos x="T0" y="T1"/>
                </a:cxn>
                <a:cxn ang="T7">
                  <a:pos x="T2" y="T3"/>
                </a:cxn>
                <a:cxn ang="T8">
                  <a:pos x="T4" y="T5"/>
                </a:cxn>
              </a:cxnLst>
              <a:rect l="0" t="0" r="r" b="b"/>
              <a:pathLst>
                <a:path w="153" h="330">
                  <a:moveTo>
                    <a:pt x="0" y="330"/>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703" name="Freeform 117"/>
            <p:cNvSpPr>
              <a:spLocks/>
            </p:cNvSpPr>
            <p:nvPr/>
          </p:nvSpPr>
          <p:spPr bwMode="auto">
            <a:xfrm>
              <a:off x="4512" y="2161"/>
              <a:ext cx="33" cy="67"/>
            </a:xfrm>
            <a:custGeom>
              <a:avLst/>
              <a:gdLst>
                <a:gd name="T0" fmla="*/ 0 w 94"/>
                <a:gd name="T1" fmla="*/ 9 h 184"/>
                <a:gd name="T2" fmla="*/ 0 w 94"/>
                <a:gd name="T3" fmla="*/ 9 h 184"/>
                <a:gd name="T4" fmla="*/ 1 w 94"/>
                <a:gd name="T5" fmla="*/ 9 h 184"/>
                <a:gd name="T6" fmla="*/ 1 w 94"/>
                <a:gd name="T7" fmla="*/ 9 h 184"/>
                <a:gd name="T8" fmla="*/ 1 w 94"/>
                <a:gd name="T9" fmla="*/ 8 h 184"/>
                <a:gd name="T10" fmla="*/ 2 w 94"/>
                <a:gd name="T11" fmla="*/ 8 h 184"/>
                <a:gd name="T12" fmla="*/ 2 w 94"/>
                <a:gd name="T13" fmla="*/ 8 h 184"/>
                <a:gd name="T14" fmla="*/ 2 w 94"/>
                <a:gd name="T15" fmla="*/ 8 h 184"/>
                <a:gd name="T16" fmla="*/ 2 w 94"/>
                <a:gd name="T17" fmla="*/ 7 h 184"/>
                <a:gd name="T18" fmla="*/ 3 w 94"/>
                <a:gd name="T19" fmla="*/ 7 h 184"/>
                <a:gd name="T20" fmla="*/ 3 w 94"/>
                <a:gd name="T21" fmla="*/ 7 h 184"/>
                <a:gd name="T22" fmla="*/ 3 w 94"/>
                <a:gd name="T23" fmla="*/ 6 h 184"/>
                <a:gd name="T24" fmla="*/ 3 w 94"/>
                <a:gd name="T25" fmla="*/ 6 h 184"/>
                <a:gd name="T26" fmla="*/ 4 w 94"/>
                <a:gd name="T27" fmla="*/ 5 h 184"/>
                <a:gd name="T28" fmla="*/ 4 w 94"/>
                <a:gd name="T29" fmla="*/ 5 h 184"/>
                <a:gd name="T30" fmla="*/ 4 w 94"/>
                <a:gd name="T31" fmla="*/ 5 h 184"/>
                <a:gd name="T32" fmla="*/ 4 w 94"/>
                <a:gd name="T33" fmla="*/ 4 h 184"/>
                <a:gd name="T34" fmla="*/ 4 w 94"/>
                <a:gd name="T35" fmla="*/ 4 h 184"/>
                <a:gd name="T36" fmla="*/ 4 w 94"/>
                <a:gd name="T37" fmla="*/ 3 h 184"/>
                <a:gd name="T38" fmla="*/ 4 w 94"/>
                <a:gd name="T39" fmla="*/ 3 h 184"/>
                <a:gd name="T40" fmla="*/ 4 w 94"/>
                <a:gd name="T41" fmla="*/ 3 h 184"/>
                <a:gd name="T42" fmla="*/ 4 w 94"/>
                <a:gd name="T43" fmla="*/ 2 h 184"/>
                <a:gd name="T44" fmla="*/ 4 w 94"/>
                <a:gd name="T45" fmla="*/ 2 h 184"/>
                <a:gd name="T46" fmla="*/ 4 w 94"/>
                <a:gd name="T47" fmla="*/ 1 h 184"/>
                <a:gd name="T48" fmla="*/ 4 w 94"/>
                <a:gd name="T49" fmla="*/ 1 h 184"/>
                <a:gd name="T50" fmla="*/ 4 w 94"/>
                <a:gd name="T51" fmla="*/ 1 h 184"/>
                <a:gd name="T52" fmla="*/ 4 w 94"/>
                <a:gd name="T53" fmla="*/ 1 h 184"/>
                <a:gd name="T54" fmla="*/ 3 w 94"/>
                <a:gd name="T55" fmla="*/ 0 h 184"/>
                <a:gd name="T56" fmla="*/ 3 w 94"/>
                <a:gd name="T57" fmla="*/ 0 h 184"/>
                <a:gd name="T58" fmla="*/ 3 w 94"/>
                <a:gd name="T59" fmla="*/ 0 h 184"/>
                <a:gd name="T60" fmla="*/ 2 w 94"/>
                <a:gd name="T61" fmla="*/ 0 h 184"/>
                <a:gd name="T62" fmla="*/ 2 w 94"/>
                <a:gd name="T63" fmla="*/ 0 h 1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4" h="184">
                  <a:moveTo>
                    <a:pt x="0" y="184"/>
                  </a:moveTo>
                  <a:lnTo>
                    <a:pt x="3" y="184"/>
                  </a:lnTo>
                  <a:lnTo>
                    <a:pt x="7" y="183"/>
                  </a:lnTo>
                  <a:lnTo>
                    <a:pt x="10" y="183"/>
                  </a:lnTo>
                  <a:lnTo>
                    <a:pt x="13" y="182"/>
                  </a:lnTo>
                  <a:lnTo>
                    <a:pt x="17" y="181"/>
                  </a:lnTo>
                  <a:lnTo>
                    <a:pt x="20" y="180"/>
                  </a:lnTo>
                  <a:lnTo>
                    <a:pt x="23" y="178"/>
                  </a:lnTo>
                  <a:lnTo>
                    <a:pt x="27" y="176"/>
                  </a:lnTo>
                  <a:lnTo>
                    <a:pt x="30" y="175"/>
                  </a:lnTo>
                  <a:lnTo>
                    <a:pt x="33" y="173"/>
                  </a:lnTo>
                  <a:lnTo>
                    <a:pt x="37" y="171"/>
                  </a:lnTo>
                  <a:lnTo>
                    <a:pt x="40" y="168"/>
                  </a:lnTo>
                  <a:lnTo>
                    <a:pt x="43" y="165"/>
                  </a:lnTo>
                  <a:lnTo>
                    <a:pt x="46" y="163"/>
                  </a:lnTo>
                  <a:lnTo>
                    <a:pt x="50" y="160"/>
                  </a:lnTo>
                  <a:lnTo>
                    <a:pt x="53" y="156"/>
                  </a:lnTo>
                  <a:lnTo>
                    <a:pt x="56" y="153"/>
                  </a:lnTo>
                  <a:lnTo>
                    <a:pt x="59" y="150"/>
                  </a:lnTo>
                  <a:lnTo>
                    <a:pt x="62" y="146"/>
                  </a:lnTo>
                  <a:lnTo>
                    <a:pt x="64" y="143"/>
                  </a:lnTo>
                  <a:lnTo>
                    <a:pt x="67" y="139"/>
                  </a:lnTo>
                  <a:lnTo>
                    <a:pt x="70" y="135"/>
                  </a:lnTo>
                  <a:lnTo>
                    <a:pt x="73" y="131"/>
                  </a:lnTo>
                  <a:lnTo>
                    <a:pt x="75" y="126"/>
                  </a:lnTo>
                  <a:lnTo>
                    <a:pt x="77" y="123"/>
                  </a:lnTo>
                  <a:lnTo>
                    <a:pt x="80" y="119"/>
                  </a:lnTo>
                  <a:lnTo>
                    <a:pt x="81" y="114"/>
                  </a:lnTo>
                  <a:lnTo>
                    <a:pt x="83" y="110"/>
                  </a:lnTo>
                  <a:lnTo>
                    <a:pt x="85" y="105"/>
                  </a:lnTo>
                  <a:lnTo>
                    <a:pt x="86" y="101"/>
                  </a:lnTo>
                  <a:lnTo>
                    <a:pt x="87" y="97"/>
                  </a:lnTo>
                  <a:lnTo>
                    <a:pt x="90" y="92"/>
                  </a:lnTo>
                  <a:lnTo>
                    <a:pt x="91" y="88"/>
                  </a:lnTo>
                  <a:lnTo>
                    <a:pt x="91" y="83"/>
                  </a:lnTo>
                  <a:lnTo>
                    <a:pt x="92" y="79"/>
                  </a:lnTo>
                  <a:lnTo>
                    <a:pt x="93" y="75"/>
                  </a:lnTo>
                  <a:lnTo>
                    <a:pt x="93" y="70"/>
                  </a:lnTo>
                  <a:lnTo>
                    <a:pt x="94" y="66"/>
                  </a:lnTo>
                  <a:lnTo>
                    <a:pt x="94" y="61"/>
                  </a:lnTo>
                  <a:lnTo>
                    <a:pt x="94" y="57"/>
                  </a:lnTo>
                  <a:lnTo>
                    <a:pt x="94" y="52"/>
                  </a:lnTo>
                  <a:lnTo>
                    <a:pt x="93" y="49"/>
                  </a:lnTo>
                  <a:lnTo>
                    <a:pt x="93" y="45"/>
                  </a:lnTo>
                  <a:lnTo>
                    <a:pt x="92" y="41"/>
                  </a:lnTo>
                  <a:lnTo>
                    <a:pt x="91" y="37"/>
                  </a:lnTo>
                  <a:lnTo>
                    <a:pt x="90" y="34"/>
                  </a:lnTo>
                  <a:lnTo>
                    <a:pt x="88" y="30"/>
                  </a:lnTo>
                  <a:lnTo>
                    <a:pt x="87" y="27"/>
                  </a:lnTo>
                  <a:lnTo>
                    <a:pt x="86" y="24"/>
                  </a:lnTo>
                  <a:lnTo>
                    <a:pt x="85" y="21"/>
                  </a:lnTo>
                  <a:lnTo>
                    <a:pt x="83" y="18"/>
                  </a:lnTo>
                  <a:lnTo>
                    <a:pt x="81" y="16"/>
                  </a:lnTo>
                  <a:lnTo>
                    <a:pt x="79" y="14"/>
                  </a:lnTo>
                  <a:lnTo>
                    <a:pt x="76" y="12"/>
                  </a:lnTo>
                  <a:lnTo>
                    <a:pt x="74" y="9"/>
                  </a:lnTo>
                  <a:lnTo>
                    <a:pt x="72" y="7"/>
                  </a:lnTo>
                  <a:lnTo>
                    <a:pt x="70" y="6"/>
                  </a:lnTo>
                  <a:lnTo>
                    <a:pt x="67" y="4"/>
                  </a:lnTo>
                  <a:lnTo>
                    <a:pt x="64" y="3"/>
                  </a:lnTo>
                  <a:lnTo>
                    <a:pt x="62" y="2"/>
                  </a:lnTo>
                  <a:lnTo>
                    <a:pt x="59" y="2"/>
                  </a:lnTo>
                  <a:lnTo>
                    <a:pt x="55" y="0"/>
                  </a:lnTo>
                  <a:lnTo>
                    <a:pt x="53" y="0"/>
                  </a:lnTo>
                  <a:lnTo>
                    <a:pt x="5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704" name="Line 118"/>
            <p:cNvSpPr>
              <a:spLocks noChangeShapeType="1"/>
            </p:cNvSpPr>
            <p:nvPr/>
          </p:nvSpPr>
          <p:spPr bwMode="auto">
            <a:xfrm flipH="1">
              <a:off x="4486" y="2228"/>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705" name="Line 119"/>
            <p:cNvSpPr>
              <a:spLocks noChangeShapeType="1"/>
            </p:cNvSpPr>
            <p:nvPr/>
          </p:nvSpPr>
          <p:spPr bwMode="auto">
            <a:xfrm flipV="1">
              <a:off x="4563" y="2200"/>
              <a:ext cx="23"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706" name="Line 120"/>
            <p:cNvSpPr>
              <a:spLocks noChangeShapeType="1"/>
            </p:cNvSpPr>
            <p:nvPr/>
          </p:nvSpPr>
          <p:spPr bwMode="auto">
            <a:xfrm>
              <a:off x="4576" y="2238"/>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707" name="Line 121"/>
            <p:cNvSpPr>
              <a:spLocks noChangeShapeType="1"/>
            </p:cNvSpPr>
            <p:nvPr/>
          </p:nvSpPr>
          <p:spPr bwMode="auto">
            <a:xfrm flipH="1">
              <a:off x="4596" y="2200"/>
              <a:ext cx="23"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708" name="Line 143"/>
            <p:cNvSpPr>
              <a:spLocks noChangeShapeType="1"/>
            </p:cNvSpPr>
            <p:nvPr/>
          </p:nvSpPr>
          <p:spPr bwMode="auto">
            <a:xfrm flipV="1">
              <a:off x="3500" y="1482"/>
              <a:ext cx="312" cy="36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709" name="Line 144"/>
            <p:cNvSpPr>
              <a:spLocks noChangeShapeType="1"/>
            </p:cNvSpPr>
            <p:nvPr/>
          </p:nvSpPr>
          <p:spPr bwMode="auto">
            <a:xfrm>
              <a:off x="3812" y="1482"/>
              <a:ext cx="402" cy="40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56186" name="Group 186"/>
          <p:cNvGrpSpPr>
            <a:grpSpLocks/>
          </p:cNvGrpSpPr>
          <p:nvPr/>
        </p:nvGrpSpPr>
        <p:grpSpPr bwMode="auto">
          <a:xfrm>
            <a:off x="971550" y="3895725"/>
            <a:ext cx="6600825" cy="2486025"/>
            <a:chOff x="612" y="2681"/>
            <a:chExt cx="4158" cy="1566"/>
          </a:xfrm>
        </p:grpSpPr>
        <p:sp>
          <p:nvSpPr>
            <p:cNvPr id="65541" name="Line 122"/>
            <p:cNvSpPr>
              <a:spLocks noChangeShapeType="1"/>
            </p:cNvSpPr>
            <p:nvPr/>
          </p:nvSpPr>
          <p:spPr bwMode="auto">
            <a:xfrm>
              <a:off x="612" y="3588"/>
              <a:ext cx="415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42" name="Line 123"/>
            <p:cNvSpPr>
              <a:spLocks noChangeShapeType="1"/>
            </p:cNvSpPr>
            <p:nvPr/>
          </p:nvSpPr>
          <p:spPr bwMode="auto">
            <a:xfrm>
              <a:off x="817" y="2830"/>
              <a:ext cx="484"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43" name="Line 124"/>
            <p:cNvSpPr>
              <a:spLocks noChangeShapeType="1"/>
            </p:cNvSpPr>
            <p:nvPr/>
          </p:nvSpPr>
          <p:spPr bwMode="auto">
            <a:xfrm>
              <a:off x="2564" y="2989"/>
              <a:ext cx="0" cy="59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44" name="Line 125"/>
            <p:cNvSpPr>
              <a:spLocks noChangeShapeType="1"/>
            </p:cNvSpPr>
            <p:nvPr/>
          </p:nvSpPr>
          <p:spPr bwMode="auto">
            <a:xfrm>
              <a:off x="3108" y="3043"/>
              <a:ext cx="0" cy="54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45" name="Line 126"/>
            <p:cNvSpPr>
              <a:spLocks noChangeShapeType="1"/>
            </p:cNvSpPr>
            <p:nvPr/>
          </p:nvSpPr>
          <p:spPr bwMode="auto">
            <a:xfrm>
              <a:off x="4089" y="3109"/>
              <a:ext cx="405"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46" name="Freeform 127"/>
            <p:cNvSpPr>
              <a:spLocks/>
            </p:cNvSpPr>
            <p:nvPr/>
          </p:nvSpPr>
          <p:spPr bwMode="auto">
            <a:xfrm>
              <a:off x="1004" y="2681"/>
              <a:ext cx="56" cy="121"/>
            </a:xfrm>
            <a:custGeom>
              <a:avLst/>
              <a:gdLst>
                <a:gd name="T0" fmla="*/ 0 w 152"/>
                <a:gd name="T1" fmla="*/ 16 h 331"/>
                <a:gd name="T2" fmla="*/ 4 w 152"/>
                <a:gd name="T3" fmla="*/ 0 h 331"/>
                <a:gd name="T4" fmla="*/ 8 w 152"/>
                <a:gd name="T5" fmla="*/ 0 h 331"/>
                <a:gd name="T6" fmla="*/ 0 60000 65536"/>
                <a:gd name="T7" fmla="*/ 0 60000 65536"/>
                <a:gd name="T8" fmla="*/ 0 60000 65536"/>
              </a:gdLst>
              <a:ahLst/>
              <a:cxnLst>
                <a:cxn ang="T6">
                  <a:pos x="T0" y="T1"/>
                </a:cxn>
                <a:cxn ang="T7">
                  <a:pos x="T2" y="T3"/>
                </a:cxn>
                <a:cxn ang="T8">
                  <a:pos x="T4" y="T5"/>
                </a:cxn>
              </a:cxnLst>
              <a:rect l="0" t="0" r="r" b="b"/>
              <a:pathLst>
                <a:path w="152" h="331">
                  <a:moveTo>
                    <a:pt x="0" y="331"/>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47" name="Freeform 128"/>
            <p:cNvSpPr>
              <a:spLocks/>
            </p:cNvSpPr>
            <p:nvPr/>
          </p:nvSpPr>
          <p:spPr bwMode="auto">
            <a:xfrm>
              <a:off x="1042" y="2681"/>
              <a:ext cx="34" cy="67"/>
            </a:xfrm>
            <a:custGeom>
              <a:avLst/>
              <a:gdLst>
                <a:gd name="T0" fmla="*/ 0 w 93"/>
                <a:gd name="T1" fmla="*/ 9 h 184"/>
                <a:gd name="T2" fmla="*/ 0 w 93"/>
                <a:gd name="T3" fmla="*/ 9 h 184"/>
                <a:gd name="T4" fmla="*/ 1 w 93"/>
                <a:gd name="T5" fmla="*/ 9 h 184"/>
                <a:gd name="T6" fmla="*/ 1 w 93"/>
                <a:gd name="T7" fmla="*/ 9 h 184"/>
                <a:gd name="T8" fmla="*/ 1 w 93"/>
                <a:gd name="T9" fmla="*/ 8 h 184"/>
                <a:gd name="T10" fmla="*/ 2 w 93"/>
                <a:gd name="T11" fmla="*/ 8 h 184"/>
                <a:gd name="T12" fmla="*/ 2 w 93"/>
                <a:gd name="T13" fmla="*/ 8 h 184"/>
                <a:gd name="T14" fmla="*/ 3 w 93"/>
                <a:gd name="T15" fmla="*/ 8 h 184"/>
                <a:gd name="T16" fmla="*/ 3 w 93"/>
                <a:gd name="T17" fmla="*/ 7 h 184"/>
                <a:gd name="T18" fmla="*/ 3 w 93"/>
                <a:gd name="T19" fmla="*/ 7 h 184"/>
                <a:gd name="T20" fmla="*/ 4 w 93"/>
                <a:gd name="T21" fmla="*/ 6 h 184"/>
                <a:gd name="T22" fmla="*/ 4 w 93"/>
                <a:gd name="T23" fmla="*/ 6 h 184"/>
                <a:gd name="T24" fmla="*/ 4 w 93"/>
                <a:gd name="T25" fmla="*/ 5 h 184"/>
                <a:gd name="T26" fmla="*/ 4 w 93"/>
                <a:gd name="T27" fmla="*/ 5 h 184"/>
                <a:gd name="T28" fmla="*/ 4 w 93"/>
                <a:gd name="T29" fmla="*/ 4 h 184"/>
                <a:gd name="T30" fmla="*/ 4 w 93"/>
                <a:gd name="T31" fmla="*/ 4 h 184"/>
                <a:gd name="T32" fmla="*/ 4 w 93"/>
                <a:gd name="T33" fmla="*/ 3 h 184"/>
                <a:gd name="T34" fmla="*/ 4 w 93"/>
                <a:gd name="T35" fmla="*/ 3 h 184"/>
                <a:gd name="T36" fmla="*/ 4 w 93"/>
                <a:gd name="T37" fmla="*/ 3 h 184"/>
                <a:gd name="T38" fmla="*/ 4 w 93"/>
                <a:gd name="T39" fmla="*/ 2 h 184"/>
                <a:gd name="T40" fmla="*/ 4 w 93"/>
                <a:gd name="T41" fmla="*/ 2 h 184"/>
                <a:gd name="T42" fmla="*/ 4 w 93"/>
                <a:gd name="T43" fmla="*/ 1 h 184"/>
                <a:gd name="T44" fmla="*/ 4 w 93"/>
                <a:gd name="T45" fmla="*/ 1 h 184"/>
                <a:gd name="T46" fmla="*/ 4 w 93"/>
                <a:gd name="T47" fmla="*/ 1 h 184"/>
                <a:gd name="T48" fmla="*/ 4 w 93"/>
                <a:gd name="T49" fmla="*/ 0 h 184"/>
                <a:gd name="T50" fmla="*/ 3 w 93"/>
                <a:gd name="T51" fmla="*/ 0 h 184"/>
                <a:gd name="T52" fmla="*/ 3 w 93"/>
                <a:gd name="T53" fmla="*/ 0 h 184"/>
                <a:gd name="T54" fmla="*/ 3 w 93"/>
                <a:gd name="T55" fmla="*/ 0 h 184"/>
                <a:gd name="T56" fmla="*/ 3 w 93"/>
                <a:gd name="T57" fmla="*/ 0 h 1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3" h="184">
                  <a:moveTo>
                    <a:pt x="0" y="184"/>
                  </a:moveTo>
                  <a:lnTo>
                    <a:pt x="7" y="184"/>
                  </a:lnTo>
                  <a:lnTo>
                    <a:pt x="15" y="182"/>
                  </a:lnTo>
                  <a:lnTo>
                    <a:pt x="23" y="179"/>
                  </a:lnTo>
                  <a:lnTo>
                    <a:pt x="30" y="175"/>
                  </a:lnTo>
                  <a:lnTo>
                    <a:pt x="38" y="170"/>
                  </a:lnTo>
                  <a:lnTo>
                    <a:pt x="45" y="164"/>
                  </a:lnTo>
                  <a:lnTo>
                    <a:pt x="53" y="157"/>
                  </a:lnTo>
                  <a:lnTo>
                    <a:pt x="59" y="150"/>
                  </a:lnTo>
                  <a:lnTo>
                    <a:pt x="66" y="141"/>
                  </a:lnTo>
                  <a:lnTo>
                    <a:pt x="71" y="132"/>
                  </a:lnTo>
                  <a:lnTo>
                    <a:pt x="77" y="123"/>
                  </a:lnTo>
                  <a:lnTo>
                    <a:pt x="81" y="113"/>
                  </a:lnTo>
                  <a:lnTo>
                    <a:pt x="86" y="102"/>
                  </a:lnTo>
                  <a:lnTo>
                    <a:pt x="89" y="92"/>
                  </a:lnTo>
                  <a:lnTo>
                    <a:pt x="91" y="82"/>
                  </a:lnTo>
                  <a:lnTo>
                    <a:pt x="92" y="72"/>
                  </a:lnTo>
                  <a:lnTo>
                    <a:pt x="93" y="62"/>
                  </a:lnTo>
                  <a:lnTo>
                    <a:pt x="92" y="52"/>
                  </a:lnTo>
                  <a:lnTo>
                    <a:pt x="91" y="44"/>
                  </a:lnTo>
                  <a:lnTo>
                    <a:pt x="90" y="35"/>
                  </a:lnTo>
                  <a:lnTo>
                    <a:pt x="87" y="28"/>
                  </a:lnTo>
                  <a:lnTo>
                    <a:pt x="84" y="20"/>
                  </a:lnTo>
                  <a:lnTo>
                    <a:pt x="79" y="15"/>
                  </a:lnTo>
                  <a:lnTo>
                    <a:pt x="75" y="9"/>
                  </a:lnTo>
                  <a:lnTo>
                    <a:pt x="69" y="6"/>
                  </a:lnTo>
                  <a:lnTo>
                    <a:pt x="63" y="3"/>
                  </a:lnTo>
                  <a:lnTo>
                    <a:pt x="56" y="2"/>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48" name="Line 129"/>
            <p:cNvSpPr>
              <a:spLocks noChangeShapeType="1"/>
            </p:cNvSpPr>
            <p:nvPr/>
          </p:nvSpPr>
          <p:spPr bwMode="auto">
            <a:xfrm flipH="1">
              <a:off x="1019" y="2748"/>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49" name="Freeform 130"/>
            <p:cNvSpPr>
              <a:spLocks/>
            </p:cNvSpPr>
            <p:nvPr/>
          </p:nvSpPr>
          <p:spPr bwMode="auto">
            <a:xfrm>
              <a:off x="1114" y="2720"/>
              <a:ext cx="44" cy="84"/>
            </a:xfrm>
            <a:custGeom>
              <a:avLst/>
              <a:gdLst>
                <a:gd name="T0" fmla="*/ 0 w 116"/>
                <a:gd name="T1" fmla="*/ 0 h 231"/>
                <a:gd name="T2" fmla="*/ 0 w 116"/>
                <a:gd name="T3" fmla="*/ 11 h 231"/>
                <a:gd name="T4" fmla="*/ 6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8"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50" name="Freeform 131"/>
            <p:cNvSpPr>
              <a:spLocks/>
            </p:cNvSpPr>
            <p:nvPr/>
          </p:nvSpPr>
          <p:spPr bwMode="auto">
            <a:xfrm>
              <a:off x="2406" y="2907"/>
              <a:ext cx="56" cy="120"/>
            </a:xfrm>
            <a:custGeom>
              <a:avLst/>
              <a:gdLst>
                <a:gd name="T0" fmla="*/ 0 w 153"/>
                <a:gd name="T1" fmla="*/ 16 h 331"/>
                <a:gd name="T2" fmla="*/ 4 w 153"/>
                <a:gd name="T3" fmla="*/ 0 h 331"/>
                <a:gd name="T4" fmla="*/ 7 w 153"/>
                <a:gd name="T5" fmla="*/ 0 h 331"/>
                <a:gd name="T6" fmla="*/ 0 60000 65536"/>
                <a:gd name="T7" fmla="*/ 0 60000 65536"/>
                <a:gd name="T8" fmla="*/ 0 60000 65536"/>
              </a:gdLst>
              <a:ahLst/>
              <a:cxnLst>
                <a:cxn ang="T6">
                  <a:pos x="T0" y="T1"/>
                </a:cxn>
                <a:cxn ang="T7">
                  <a:pos x="T2" y="T3"/>
                </a:cxn>
                <a:cxn ang="T8">
                  <a:pos x="T4" y="T5"/>
                </a:cxn>
              </a:cxnLst>
              <a:rect l="0" t="0" r="r" b="b"/>
              <a:pathLst>
                <a:path w="153" h="331">
                  <a:moveTo>
                    <a:pt x="0" y="331"/>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51" name="Freeform 132"/>
            <p:cNvSpPr>
              <a:spLocks/>
            </p:cNvSpPr>
            <p:nvPr/>
          </p:nvSpPr>
          <p:spPr bwMode="auto">
            <a:xfrm>
              <a:off x="2444" y="2907"/>
              <a:ext cx="33" cy="66"/>
            </a:xfrm>
            <a:custGeom>
              <a:avLst/>
              <a:gdLst>
                <a:gd name="T0" fmla="*/ 0 w 94"/>
                <a:gd name="T1" fmla="*/ 9 h 184"/>
                <a:gd name="T2" fmla="*/ 0 w 94"/>
                <a:gd name="T3" fmla="*/ 9 h 184"/>
                <a:gd name="T4" fmla="*/ 0 w 94"/>
                <a:gd name="T5" fmla="*/ 9 h 184"/>
                <a:gd name="T6" fmla="*/ 1 w 94"/>
                <a:gd name="T7" fmla="*/ 9 h 184"/>
                <a:gd name="T8" fmla="*/ 1 w 94"/>
                <a:gd name="T9" fmla="*/ 8 h 184"/>
                <a:gd name="T10" fmla="*/ 1 w 94"/>
                <a:gd name="T11" fmla="*/ 8 h 184"/>
                <a:gd name="T12" fmla="*/ 1 w 94"/>
                <a:gd name="T13" fmla="*/ 8 h 184"/>
                <a:gd name="T14" fmla="*/ 1 w 94"/>
                <a:gd name="T15" fmla="*/ 8 h 184"/>
                <a:gd name="T16" fmla="*/ 2 w 94"/>
                <a:gd name="T17" fmla="*/ 8 h 184"/>
                <a:gd name="T18" fmla="*/ 2 w 94"/>
                <a:gd name="T19" fmla="*/ 8 h 184"/>
                <a:gd name="T20" fmla="*/ 2 w 94"/>
                <a:gd name="T21" fmla="*/ 8 h 184"/>
                <a:gd name="T22" fmla="*/ 2 w 94"/>
                <a:gd name="T23" fmla="*/ 8 h 184"/>
                <a:gd name="T24" fmla="*/ 2 w 94"/>
                <a:gd name="T25" fmla="*/ 7 h 184"/>
                <a:gd name="T26" fmla="*/ 2 w 94"/>
                <a:gd name="T27" fmla="*/ 7 h 184"/>
                <a:gd name="T28" fmla="*/ 2 w 94"/>
                <a:gd name="T29" fmla="*/ 7 h 184"/>
                <a:gd name="T30" fmla="*/ 3 w 94"/>
                <a:gd name="T31" fmla="*/ 6 h 184"/>
                <a:gd name="T32" fmla="*/ 3 w 94"/>
                <a:gd name="T33" fmla="*/ 6 h 184"/>
                <a:gd name="T34" fmla="*/ 3 w 94"/>
                <a:gd name="T35" fmla="*/ 6 h 184"/>
                <a:gd name="T36" fmla="*/ 3 w 94"/>
                <a:gd name="T37" fmla="*/ 6 h 184"/>
                <a:gd name="T38" fmla="*/ 3 w 94"/>
                <a:gd name="T39" fmla="*/ 6 h 184"/>
                <a:gd name="T40" fmla="*/ 4 w 94"/>
                <a:gd name="T41" fmla="*/ 5 h 184"/>
                <a:gd name="T42" fmla="*/ 4 w 94"/>
                <a:gd name="T43" fmla="*/ 5 h 184"/>
                <a:gd name="T44" fmla="*/ 4 w 94"/>
                <a:gd name="T45" fmla="*/ 5 h 184"/>
                <a:gd name="T46" fmla="*/ 4 w 94"/>
                <a:gd name="T47" fmla="*/ 5 h 184"/>
                <a:gd name="T48" fmla="*/ 4 w 94"/>
                <a:gd name="T49" fmla="*/ 4 h 184"/>
                <a:gd name="T50" fmla="*/ 4 w 94"/>
                <a:gd name="T51" fmla="*/ 4 h 184"/>
                <a:gd name="T52" fmla="*/ 4 w 94"/>
                <a:gd name="T53" fmla="*/ 4 h 184"/>
                <a:gd name="T54" fmla="*/ 4 w 94"/>
                <a:gd name="T55" fmla="*/ 4 h 184"/>
                <a:gd name="T56" fmla="*/ 4 w 94"/>
                <a:gd name="T57" fmla="*/ 3 h 184"/>
                <a:gd name="T58" fmla="*/ 4 w 94"/>
                <a:gd name="T59" fmla="*/ 3 h 184"/>
                <a:gd name="T60" fmla="*/ 4 w 94"/>
                <a:gd name="T61" fmla="*/ 3 h 184"/>
                <a:gd name="T62" fmla="*/ 4 w 94"/>
                <a:gd name="T63" fmla="*/ 3 h 184"/>
                <a:gd name="T64" fmla="*/ 4 w 94"/>
                <a:gd name="T65" fmla="*/ 2 h 184"/>
                <a:gd name="T66" fmla="*/ 4 w 94"/>
                <a:gd name="T67" fmla="*/ 2 h 184"/>
                <a:gd name="T68" fmla="*/ 4 w 94"/>
                <a:gd name="T69" fmla="*/ 2 h 184"/>
                <a:gd name="T70" fmla="*/ 4 w 94"/>
                <a:gd name="T71" fmla="*/ 1 h 184"/>
                <a:gd name="T72" fmla="*/ 4 w 94"/>
                <a:gd name="T73" fmla="*/ 1 h 184"/>
                <a:gd name="T74" fmla="*/ 4 w 94"/>
                <a:gd name="T75" fmla="*/ 1 h 184"/>
                <a:gd name="T76" fmla="*/ 4 w 94"/>
                <a:gd name="T77" fmla="*/ 1 h 184"/>
                <a:gd name="T78" fmla="*/ 4 w 94"/>
                <a:gd name="T79" fmla="*/ 1 h 184"/>
                <a:gd name="T80" fmla="*/ 4 w 94"/>
                <a:gd name="T81" fmla="*/ 0 h 184"/>
                <a:gd name="T82" fmla="*/ 3 w 94"/>
                <a:gd name="T83" fmla="*/ 0 h 184"/>
                <a:gd name="T84" fmla="*/ 3 w 94"/>
                <a:gd name="T85" fmla="*/ 0 h 184"/>
                <a:gd name="T86" fmla="*/ 3 w 94"/>
                <a:gd name="T87" fmla="*/ 0 h 184"/>
                <a:gd name="T88" fmla="*/ 3 w 94"/>
                <a:gd name="T89" fmla="*/ 0 h 184"/>
                <a:gd name="T90" fmla="*/ 3 w 94"/>
                <a:gd name="T91" fmla="*/ 0 h 184"/>
                <a:gd name="T92" fmla="*/ 2 w 94"/>
                <a:gd name="T93" fmla="*/ 0 h 184"/>
                <a:gd name="T94" fmla="*/ 2 w 94"/>
                <a:gd name="T95" fmla="*/ 0 h 184"/>
                <a:gd name="T96" fmla="*/ 2 w 94"/>
                <a:gd name="T97" fmla="*/ 0 h 18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4" h="184">
                  <a:moveTo>
                    <a:pt x="0" y="184"/>
                  </a:moveTo>
                  <a:lnTo>
                    <a:pt x="5" y="184"/>
                  </a:lnTo>
                  <a:lnTo>
                    <a:pt x="9" y="183"/>
                  </a:lnTo>
                  <a:lnTo>
                    <a:pt x="14" y="183"/>
                  </a:lnTo>
                  <a:lnTo>
                    <a:pt x="18" y="180"/>
                  </a:lnTo>
                  <a:lnTo>
                    <a:pt x="22" y="179"/>
                  </a:lnTo>
                  <a:lnTo>
                    <a:pt x="27" y="177"/>
                  </a:lnTo>
                  <a:lnTo>
                    <a:pt x="31" y="175"/>
                  </a:lnTo>
                  <a:lnTo>
                    <a:pt x="36" y="171"/>
                  </a:lnTo>
                  <a:lnTo>
                    <a:pt x="40" y="168"/>
                  </a:lnTo>
                  <a:lnTo>
                    <a:pt x="44" y="165"/>
                  </a:lnTo>
                  <a:lnTo>
                    <a:pt x="49" y="162"/>
                  </a:lnTo>
                  <a:lnTo>
                    <a:pt x="53" y="157"/>
                  </a:lnTo>
                  <a:lnTo>
                    <a:pt x="57" y="153"/>
                  </a:lnTo>
                  <a:lnTo>
                    <a:pt x="61" y="148"/>
                  </a:lnTo>
                  <a:lnTo>
                    <a:pt x="64" y="143"/>
                  </a:lnTo>
                  <a:lnTo>
                    <a:pt x="69" y="138"/>
                  </a:lnTo>
                  <a:lnTo>
                    <a:pt x="72" y="133"/>
                  </a:lnTo>
                  <a:lnTo>
                    <a:pt x="75" y="127"/>
                  </a:lnTo>
                  <a:lnTo>
                    <a:pt x="78" y="122"/>
                  </a:lnTo>
                  <a:lnTo>
                    <a:pt x="81" y="116"/>
                  </a:lnTo>
                  <a:lnTo>
                    <a:pt x="83" y="110"/>
                  </a:lnTo>
                  <a:lnTo>
                    <a:pt x="85" y="104"/>
                  </a:lnTo>
                  <a:lnTo>
                    <a:pt x="88" y="99"/>
                  </a:lnTo>
                  <a:lnTo>
                    <a:pt x="89" y="92"/>
                  </a:lnTo>
                  <a:lnTo>
                    <a:pt x="91" y="86"/>
                  </a:lnTo>
                  <a:lnTo>
                    <a:pt x="92" y="80"/>
                  </a:lnTo>
                  <a:lnTo>
                    <a:pt x="93" y="74"/>
                  </a:lnTo>
                  <a:lnTo>
                    <a:pt x="93" y="69"/>
                  </a:lnTo>
                  <a:lnTo>
                    <a:pt x="94" y="63"/>
                  </a:lnTo>
                  <a:lnTo>
                    <a:pt x="94" y="57"/>
                  </a:lnTo>
                  <a:lnTo>
                    <a:pt x="93" y="52"/>
                  </a:lnTo>
                  <a:lnTo>
                    <a:pt x="93" y="47"/>
                  </a:lnTo>
                  <a:lnTo>
                    <a:pt x="92" y="41"/>
                  </a:lnTo>
                  <a:lnTo>
                    <a:pt x="91" y="37"/>
                  </a:lnTo>
                  <a:lnTo>
                    <a:pt x="90" y="32"/>
                  </a:lnTo>
                  <a:lnTo>
                    <a:pt x="88" y="28"/>
                  </a:lnTo>
                  <a:lnTo>
                    <a:pt x="85" y="23"/>
                  </a:lnTo>
                  <a:lnTo>
                    <a:pt x="83" y="19"/>
                  </a:lnTo>
                  <a:lnTo>
                    <a:pt x="81" y="16"/>
                  </a:lnTo>
                  <a:lnTo>
                    <a:pt x="79" y="12"/>
                  </a:lnTo>
                  <a:lnTo>
                    <a:pt x="75" y="10"/>
                  </a:lnTo>
                  <a:lnTo>
                    <a:pt x="72" y="8"/>
                  </a:lnTo>
                  <a:lnTo>
                    <a:pt x="69" y="6"/>
                  </a:lnTo>
                  <a:lnTo>
                    <a:pt x="65" y="3"/>
                  </a:lnTo>
                  <a:lnTo>
                    <a:pt x="62" y="2"/>
                  </a:lnTo>
                  <a:lnTo>
                    <a:pt x="58" y="1"/>
                  </a:lnTo>
                  <a:lnTo>
                    <a:pt x="53" y="0"/>
                  </a:lnTo>
                  <a:lnTo>
                    <a:pt x="5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52" name="Line 133"/>
            <p:cNvSpPr>
              <a:spLocks noChangeShapeType="1"/>
            </p:cNvSpPr>
            <p:nvPr/>
          </p:nvSpPr>
          <p:spPr bwMode="auto">
            <a:xfrm flipH="1">
              <a:off x="2421" y="2973"/>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53" name="Freeform 134"/>
            <p:cNvSpPr>
              <a:spLocks/>
            </p:cNvSpPr>
            <p:nvPr/>
          </p:nvSpPr>
          <p:spPr bwMode="auto">
            <a:xfrm>
              <a:off x="2516" y="2945"/>
              <a:ext cx="43" cy="85"/>
            </a:xfrm>
            <a:custGeom>
              <a:avLst/>
              <a:gdLst>
                <a:gd name="T0" fmla="*/ 0 w 116"/>
                <a:gd name="T1" fmla="*/ 0 h 231"/>
                <a:gd name="T2" fmla="*/ 0 w 116"/>
                <a:gd name="T3" fmla="*/ 11 h 231"/>
                <a:gd name="T4" fmla="*/ 6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8"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54" name="Freeform 135"/>
            <p:cNvSpPr>
              <a:spLocks/>
            </p:cNvSpPr>
            <p:nvPr/>
          </p:nvSpPr>
          <p:spPr bwMode="auto">
            <a:xfrm>
              <a:off x="2938" y="2920"/>
              <a:ext cx="57" cy="120"/>
            </a:xfrm>
            <a:custGeom>
              <a:avLst/>
              <a:gdLst>
                <a:gd name="T0" fmla="*/ 0 w 152"/>
                <a:gd name="T1" fmla="*/ 16 h 330"/>
                <a:gd name="T2" fmla="*/ 5 w 152"/>
                <a:gd name="T3" fmla="*/ 0 h 330"/>
                <a:gd name="T4" fmla="*/ 8 w 152"/>
                <a:gd name="T5" fmla="*/ 0 h 330"/>
                <a:gd name="T6" fmla="*/ 0 60000 65536"/>
                <a:gd name="T7" fmla="*/ 0 60000 65536"/>
                <a:gd name="T8" fmla="*/ 0 60000 65536"/>
              </a:gdLst>
              <a:ahLst/>
              <a:cxnLst>
                <a:cxn ang="T6">
                  <a:pos x="T0" y="T1"/>
                </a:cxn>
                <a:cxn ang="T7">
                  <a:pos x="T2" y="T3"/>
                </a:cxn>
                <a:cxn ang="T8">
                  <a:pos x="T4" y="T5"/>
                </a:cxn>
              </a:cxnLst>
              <a:rect l="0" t="0" r="r" b="b"/>
              <a:pathLst>
                <a:path w="152" h="330">
                  <a:moveTo>
                    <a:pt x="0" y="330"/>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55" name="Freeform 136"/>
            <p:cNvSpPr>
              <a:spLocks/>
            </p:cNvSpPr>
            <p:nvPr/>
          </p:nvSpPr>
          <p:spPr bwMode="auto">
            <a:xfrm>
              <a:off x="2977" y="2920"/>
              <a:ext cx="33" cy="66"/>
            </a:xfrm>
            <a:custGeom>
              <a:avLst/>
              <a:gdLst>
                <a:gd name="T0" fmla="*/ 0 w 94"/>
                <a:gd name="T1" fmla="*/ 9 h 183"/>
                <a:gd name="T2" fmla="*/ 0 w 94"/>
                <a:gd name="T3" fmla="*/ 9 h 183"/>
                <a:gd name="T4" fmla="*/ 0 w 94"/>
                <a:gd name="T5" fmla="*/ 9 h 183"/>
                <a:gd name="T6" fmla="*/ 1 w 94"/>
                <a:gd name="T7" fmla="*/ 9 h 183"/>
                <a:gd name="T8" fmla="*/ 1 w 94"/>
                <a:gd name="T9" fmla="*/ 8 h 183"/>
                <a:gd name="T10" fmla="*/ 1 w 94"/>
                <a:gd name="T11" fmla="*/ 8 h 183"/>
                <a:gd name="T12" fmla="*/ 1 w 94"/>
                <a:gd name="T13" fmla="*/ 8 h 183"/>
                <a:gd name="T14" fmla="*/ 1 w 94"/>
                <a:gd name="T15" fmla="*/ 8 h 183"/>
                <a:gd name="T16" fmla="*/ 1 w 94"/>
                <a:gd name="T17" fmla="*/ 8 h 183"/>
                <a:gd name="T18" fmla="*/ 2 w 94"/>
                <a:gd name="T19" fmla="*/ 8 h 183"/>
                <a:gd name="T20" fmla="*/ 2 w 94"/>
                <a:gd name="T21" fmla="*/ 8 h 183"/>
                <a:gd name="T22" fmla="*/ 2 w 94"/>
                <a:gd name="T23" fmla="*/ 8 h 183"/>
                <a:gd name="T24" fmla="*/ 2 w 94"/>
                <a:gd name="T25" fmla="*/ 8 h 183"/>
                <a:gd name="T26" fmla="*/ 2 w 94"/>
                <a:gd name="T27" fmla="*/ 7 h 183"/>
                <a:gd name="T28" fmla="*/ 2 w 94"/>
                <a:gd name="T29" fmla="*/ 7 h 183"/>
                <a:gd name="T30" fmla="*/ 3 w 94"/>
                <a:gd name="T31" fmla="*/ 6 h 183"/>
                <a:gd name="T32" fmla="*/ 3 w 94"/>
                <a:gd name="T33" fmla="*/ 6 h 183"/>
                <a:gd name="T34" fmla="*/ 3 w 94"/>
                <a:gd name="T35" fmla="*/ 6 h 183"/>
                <a:gd name="T36" fmla="*/ 3 w 94"/>
                <a:gd name="T37" fmla="*/ 6 h 183"/>
                <a:gd name="T38" fmla="*/ 3 w 94"/>
                <a:gd name="T39" fmla="*/ 6 h 183"/>
                <a:gd name="T40" fmla="*/ 4 w 94"/>
                <a:gd name="T41" fmla="*/ 5 h 183"/>
                <a:gd name="T42" fmla="*/ 4 w 94"/>
                <a:gd name="T43" fmla="*/ 5 h 183"/>
                <a:gd name="T44" fmla="*/ 4 w 94"/>
                <a:gd name="T45" fmla="*/ 5 h 183"/>
                <a:gd name="T46" fmla="*/ 4 w 94"/>
                <a:gd name="T47" fmla="*/ 5 h 183"/>
                <a:gd name="T48" fmla="*/ 4 w 94"/>
                <a:gd name="T49" fmla="*/ 4 h 183"/>
                <a:gd name="T50" fmla="*/ 4 w 94"/>
                <a:gd name="T51" fmla="*/ 4 h 183"/>
                <a:gd name="T52" fmla="*/ 4 w 94"/>
                <a:gd name="T53" fmla="*/ 4 h 183"/>
                <a:gd name="T54" fmla="*/ 4 w 94"/>
                <a:gd name="T55" fmla="*/ 4 h 183"/>
                <a:gd name="T56" fmla="*/ 4 w 94"/>
                <a:gd name="T57" fmla="*/ 3 h 183"/>
                <a:gd name="T58" fmla="*/ 4 w 94"/>
                <a:gd name="T59" fmla="*/ 3 h 183"/>
                <a:gd name="T60" fmla="*/ 4 w 94"/>
                <a:gd name="T61" fmla="*/ 3 h 183"/>
                <a:gd name="T62" fmla="*/ 4 w 94"/>
                <a:gd name="T63" fmla="*/ 2 h 183"/>
                <a:gd name="T64" fmla="*/ 4 w 94"/>
                <a:gd name="T65" fmla="*/ 2 h 183"/>
                <a:gd name="T66" fmla="*/ 4 w 94"/>
                <a:gd name="T67" fmla="*/ 2 h 183"/>
                <a:gd name="T68" fmla="*/ 4 w 94"/>
                <a:gd name="T69" fmla="*/ 2 h 183"/>
                <a:gd name="T70" fmla="*/ 4 w 94"/>
                <a:gd name="T71" fmla="*/ 1 h 183"/>
                <a:gd name="T72" fmla="*/ 4 w 94"/>
                <a:gd name="T73" fmla="*/ 1 h 183"/>
                <a:gd name="T74" fmla="*/ 4 w 94"/>
                <a:gd name="T75" fmla="*/ 1 h 183"/>
                <a:gd name="T76" fmla="*/ 4 w 94"/>
                <a:gd name="T77" fmla="*/ 1 h 183"/>
                <a:gd name="T78" fmla="*/ 4 w 94"/>
                <a:gd name="T79" fmla="*/ 1 h 183"/>
                <a:gd name="T80" fmla="*/ 3 w 94"/>
                <a:gd name="T81" fmla="*/ 0 h 183"/>
                <a:gd name="T82" fmla="*/ 3 w 94"/>
                <a:gd name="T83" fmla="*/ 0 h 183"/>
                <a:gd name="T84" fmla="*/ 3 w 94"/>
                <a:gd name="T85" fmla="*/ 0 h 183"/>
                <a:gd name="T86" fmla="*/ 3 w 94"/>
                <a:gd name="T87" fmla="*/ 0 h 183"/>
                <a:gd name="T88" fmla="*/ 3 w 94"/>
                <a:gd name="T89" fmla="*/ 0 h 183"/>
                <a:gd name="T90" fmla="*/ 3 w 94"/>
                <a:gd name="T91" fmla="*/ 0 h 183"/>
                <a:gd name="T92" fmla="*/ 2 w 94"/>
                <a:gd name="T93" fmla="*/ 0 h 183"/>
                <a:gd name="T94" fmla="*/ 2 w 94"/>
                <a:gd name="T95" fmla="*/ 0 h 183"/>
                <a:gd name="T96" fmla="*/ 2 w 94"/>
                <a:gd name="T97" fmla="*/ 0 h 1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4" h="183">
                  <a:moveTo>
                    <a:pt x="0" y="183"/>
                  </a:moveTo>
                  <a:lnTo>
                    <a:pt x="4" y="183"/>
                  </a:lnTo>
                  <a:lnTo>
                    <a:pt x="9" y="182"/>
                  </a:lnTo>
                  <a:lnTo>
                    <a:pt x="13" y="182"/>
                  </a:lnTo>
                  <a:lnTo>
                    <a:pt x="17" y="180"/>
                  </a:lnTo>
                  <a:lnTo>
                    <a:pt x="22" y="179"/>
                  </a:lnTo>
                  <a:lnTo>
                    <a:pt x="26" y="177"/>
                  </a:lnTo>
                  <a:lnTo>
                    <a:pt x="31" y="174"/>
                  </a:lnTo>
                  <a:lnTo>
                    <a:pt x="35" y="171"/>
                  </a:lnTo>
                  <a:lnTo>
                    <a:pt x="39" y="168"/>
                  </a:lnTo>
                  <a:lnTo>
                    <a:pt x="44" y="165"/>
                  </a:lnTo>
                  <a:lnTo>
                    <a:pt x="48" y="161"/>
                  </a:lnTo>
                  <a:lnTo>
                    <a:pt x="53" y="157"/>
                  </a:lnTo>
                  <a:lnTo>
                    <a:pt x="56" y="152"/>
                  </a:lnTo>
                  <a:lnTo>
                    <a:pt x="60" y="148"/>
                  </a:lnTo>
                  <a:lnTo>
                    <a:pt x="64" y="142"/>
                  </a:lnTo>
                  <a:lnTo>
                    <a:pt x="68" y="138"/>
                  </a:lnTo>
                  <a:lnTo>
                    <a:pt x="72" y="132"/>
                  </a:lnTo>
                  <a:lnTo>
                    <a:pt x="75" y="127"/>
                  </a:lnTo>
                  <a:lnTo>
                    <a:pt x="77" y="121"/>
                  </a:lnTo>
                  <a:lnTo>
                    <a:pt x="80" y="116"/>
                  </a:lnTo>
                  <a:lnTo>
                    <a:pt x="83" y="109"/>
                  </a:lnTo>
                  <a:lnTo>
                    <a:pt x="85" y="104"/>
                  </a:lnTo>
                  <a:lnTo>
                    <a:pt x="87" y="98"/>
                  </a:lnTo>
                  <a:lnTo>
                    <a:pt x="89" y="92"/>
                  </a:lnTo>
                  <a:lnTo>
                    <a:pt x="90" y="86"/>
                  </a:lnTo>
                  <a:lnTo>
                    <a:pt x="91" y="79"/>
                  </a:lnTo>
                  <a:lnTo>
                    <a:pt x="93" y="74"/>
                  </a:lnTo>
                  <a:lnTo>
                    <a:pt x="93" y="68"/>
                  </a:lnTo>
                  <a:lnTo>
                    <a:pt x="94" y="63"/>
                  </a:lnTo>
                  <a:lnTo>
                    <a:pt x="94" y="56"/>
                  </a:lnTo>
                  <a:lnTo>
                    <a:pt x="93" y="51"/>
                  </a:lnTo>
                  <a:lnTo>
                    <a:pt x="93" y="46"/>
                  </a:lnTo>
                  <a:lnTo>
                    <a:pt x="91" y="41"/>
                  </a:lnTo>
                  <a:lnTo>
                    <a:pt x="90" y="36"/>
                  </a:lnTo>
                  <a:lnTo>
                    <a:pt x="89" y="31"/>
                  </a:lnTo>
                  <a:lnTo>
                    <a:pt x="87" y="27"/>
                  </a:lnTo>
                  <a:lnTo>
                    <a:pt x="85" y="23"/>
                  </a:lnTo>
                  <a:lnTo>
                    <a:pt x="83" y="19"/>
                  </a:lnTo>
                  <a:lnTo>
                    <a:pt x="80" y="15"/>
                  </a:lnTo>
                  <a:lnTo>
                    <a:pt x="78" y="12"/>
                  </a:lnTo>
                  <a:lnTo>
                    <a:pt x="75" y="10"/>
                  </a:lnTo>
                  <a:lnTo>
                    <a:pt x="72" y="8"/>
                  </a:lnTo>
                  <a:lnTo>
                    <a:pt x="68" y="5"/>
                  </a:lnTo>
                  <a:lnTo>
                    <a:pt x="65" y="3"/>
                  </a:lnTo>
                  <a:lnTo>
                    <a:pt x="62" y="2"/>
                  </a:lnTo>
                  <a:lnTo>
                    <a:pt x="57" y="1"/>
                  </a:lnTo>
                  <a:lnTo>
                    <a:pt x="53"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56" name="Line 137"/>
            <p:cNvSpPr>
              <a:spLocks noChangeShapeType="1"/>
            </p:cNvSpPr>
            <p:nvPr/>
          </p:nvSpPr>
          <p:spPr bwMode="auto">
            <a:xfrm flipH="1">
              <a:off x="2951" y="2986"/>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57" name="Freeform 138"/>
            <p:cNvSpPr>
              <a:spLocks/>
            </p:cNvSpPr>
            <p:nvPr/>
          </p:nvSpPr>
          <p:spPr bwMode="auto">
            <a:xfrm>
              <a:off x="3049" y="2958"/>
              <a:ext cx="41" cy="85"/>
            </a:xfrm>
            <a:custGeom>
              <a:avLst/>
              <a:gdLst>
                <a:gd name="T0" fmla="*/ 0 w 116"/>
                <a:gd name="T1" fmla="*/ 0 h 231"/>
                <a:gd name="T2" fmla="*/ 0 w 116"/>
                <a:gd name="T3" fmla="*/ 11 h 231"/>
                <a:gd name="T4" fmla="*/ 5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7"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58" name="Freeform 139"/>
            <p:cNvSpPr>
              <a:spLocks/>
            </p:cNvSpPr>
            <p:nvPr/>
          </p:nvSpPr>
          <p:spPr bwMode="auto">
            <a:xfrm>
              <a:off x="4207" y="2958"/>
              <a:ext cx="56" cy="121"/>
            </a:xfrm>
            <a:custGeom>
              <a:avLst/>
              <a:gdLst>
                <a:gd name="T0" fmla="*/ 0 w 153"/>
                <a:gd name="T1" fmla="*/ 16 h 330"/>
                <a:gd name="T2" fmla="*/ 4 w 153"/>
                <a:gd name="T3" fmla="*/ 0 h 330"/>
                <a:gd name="T4" fmla="*/ 7 w 153"/>
                <a:gd name="T5" fmla="*/ 0 h 330"/>
                <a:gd name="T6" fmla="*/ 0 60000 65536"/>
                <a:gd name="T7" fmla="*/ 0 60000 65536"/>
                <a:gd name="T8" fmla="*/ 0 60000 65536"/>
              </a:gdLst>
              <a:ahLst/>
              <a:cxnLst>
                <a:cxn ang="T6">
                  <a:pos x="T0" y="T1"/>
                </a:cxn>
                <a:cxn ang="T7">
                  <a:pos x="T2" y="T3"/>
                </a:cxn>
                <a:cxn ang="T8">
                  <a:pos x="T4" y="T5"/>
                </a:cxn>
              </a:cxnLst>
              <a:rect l="0" t="0" r="r" b="b"/>
              <a:pathLst>
                <a:path w="153" h="330">
                  <a:moveTo>
                    <a:pt x="0" y="330"/>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59" name="Freeform 140"/>
            <p:cNvSpPr>
              <a:spLocks/>
            </p:cNvSpPr>
            <p:nvPr/>
          </p:nvSpPr>
          <p:spPr bwMode="auto">
            <a:xfrm>
              <a:off x="4245" y="2958"/>
              <a:ext cx="34" cy="67"/>
            </a:xfrm>
            <a:custGeom>
              <a:avLst/>
              <a:gdLst>
                <a:gd name="T0" fmla="*/ 0 w 93"/>
                <a:gd name="T1" fmla="*/ 9 h 183"/>
                <a:gd name="T2" fmla="*/ 0 w 93"/>
                <a:gd name="T3" fmla="*/ 9 h 183"/>
                <a:gd name="T4" fmla="*/ 1 w 93"/>
                <a:gd name="T5" fmla="*/ 9 h 183"/>
                <a:gd name="T6" fmla="*/ 1 w 93"/>
                <a:gd name="T7" fmla="*/ 9 h 183"/>
                <a:gd name="T8" fmla="*/ 1 w 93"/>
                <a:gd name="T9" fmla="*/ 8 h 183"/>
                <a:gd name="T10" fmla="*/ 2 w 93"/>
                <a:gd name="T11" fmla="*/ 8 h 183"/>
                <a:gd name="T12" fmla="*/ 2 w 93"/>
                <a:gd name="T13" fmla="*/ 8 h 183"/>
                <a:gd name="T14" fmla="*/ 3 w 93"/>
                <a:gd name="T15" fmla="*/ 8 h 183"/>
                <a:gd name="T16" fmla="*/ 3 w 93"/>
                <a:gd name="T17" fmla="*/ 7 h 183"/>
                <a:gd name="T18" fmla="*/ 3 w 93"/>
                <a:gd name="T19" fmla="*/ 7 h 183"/>
                <a:gd name="T20" fmla="*/ 4 w 93"/>
                <a:gd name="T21" fmla="*/ 7 h 183"/>
                <a:gd name="T22" fmla="*/ 4 w 93"/>
                <a:gd name="T23" fmla="*/ 6 h 183"/>
                <a:gd name="T24" fmla="*/ 4 w 93"/>
                <a:gd name="T25" fmla="*/ 5 h 183"/>
                <a:gd name="T26" fmla="*/ 4 w 93"/>
                <a:gd name="T27" fmla="*/ 5 h 183"/>
                <a:gd name="T28" fmla="*/ 4 w 93"/>
                <a:gd name="T29" fmla="*/ 4 h 183"/>
                <a:gd name="T30" fmla="*/ 4 w 93"/>
                <a:gd name="T31" fmla="*/ 4 h 183"/>
                <a:gd name="T32" fmla="*/ 4 w 93"/>
                <a:gd name="T33" fmla="*/ 4 h 183"/>
                <a:gd name="T34" fmla="*/ 4 w 93"/>
                <a:gd name="T35" fmla="*/ 3 h 183"/>
                <a:gd name="T36" fmla="*/ 4 w 93"/>
                <a:gd name="T37" fmla="*/ 3 h 183"/>
                <a:gd name="T38" fmla="*/ 4 w 93"/>
                <a:gd name="T39" fmla="*/ 2 h 183"/>
                <a:gd name="T40" fmla="*/ 4 w 93"/>
                <a:gd name="T41" fmla="*/ 1 h 183"/>
                <a:gd name="T42" fmla="*/ 4 w 93"/>
                <a:gd name="T43" fmla="*/ 1 h 183"/>
                <a:gd name="T44" fmla="*/ 4 w 93"/>
                <a:gd name="T45" fmla="*/ 1 h 183"/>
                <a:gd name="T46" fmla="*/ 4 w 93"/>
                <a:gd name="T47" fmla="*/ 1 h 183"/>
                <a:gd name="T48" fmla="*/ 4 w 93"/>
                <a:gd name="T49" fmla="*/ 0 h 183"/>
                <a:gd name="T50" fmla="*/ 3 w 93"/>
                <a:gd name="T51" fmla="*/ 0 h 183"/>
                <a:gd name="T52" fmla="*/ 3 w 93"/>
                <a:gd name="T53" fmla="*/ 0 h 183"/>
                <a:gd name="T54" fmla="*/ 3 w 93"/>
                <a:gd name="T55" fmla="*/ 0 h 183"/>
                <a:gd name="T56" fmla="*/ 3 w 93"/>
                <a:gd name="T57" fmla="*/ 0 h 1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3" h="183">
                  <a:moveTo>
                    <a:pt x="0" y="183"/>
                  </a:moveTo>
                  <a:lnTo>
                    <a:pt x="7" y="182"/>
                  </a:lnTo>
                  <a:lnTo>
                    <a:pt x="14" y="181"/>
                  </a:lnTo>
                  <a:lnTo>
                    <a:pt x="22" y="178"/>
                  </a:lnTo>
                  <a:lnTo>
                    <a:pt x="30" y="174"/>
                  </a:lnTo>
                  <a:lnTo>
                    <a:pt x="38" y="169"/>
                  </a:lnTo>
                  <a:lnTo>
                    <a:pt x="45" y="163"/>
                  </a:lnTo>
                  <a:lnTo>
                    <a:pt x="52" y="157"/>
                  </a:lnTo>
                  <a:lnTo>
                    <a:pt x="59" y="149"/>
                  </a:lnTo>
                  <a:lnTo>
                    <a:pt x="65" y="140"/>
                  </a:lnTo>
                  <a:lnTo>
                    <a:pt x="71" y="131"/>
                  </a:lnTo>
                  <a:lnTo>
                    <a:pt x="76" y="121"/>
                  </a:lnTo>
                  <a:lnTo>
                    <a:pt x="81" y="111"/>
                  </a:lnTo>
                  <a:lnTo>
                    <a:pt x="85" y="101"/>
                  </a:lnTo>
                  <a:lnTo>
                    <a:pt x="88" y="91"/>
                  </a:lnTo>
                  <a:lnTo>
                    <a:pt x="91" y="82"/>
                  </a:lnTo>
                  <a:lnTo>
                    <a:pt x="92" y="70"/>
                  </a:lnTo>
                  <a:lnTo>
                    <a:pt x="93" y="61"/>
                  </a:lnTo>
                  <a:lnTo>
                    <a:pt x="93" y="52"/>
                  </a:lnTo>
                  <a:lnTo>
                    <a:pt x="92" y="43"/>
                  </a:lnTo>
                  <a:lnTo>
                    <a:pt x="90" y="34"/>
                  </a:lnTo>
                  <a:lnTo>
                    <a:pt x="87" y="26"/>
                  </a:lnTo>
                  <a:lnTo>
                    <a:pt x="83" y="20"/>
                  </a:lnTo>
                  <a:lnTo>
                    <a:pt x="78" y="14"/>
                  </a:lnTo>
                  <a:lnTo>
                    <a:pt x="74" y="9"/>
                  </a:lnTo>
                  <a:lnTo>
                    <a:pt x="69" y="5"/>
                  </a:lnTo>
                  <a:lnTo>
                    <a:pt x="62" y="2"/>
                  </a:lnTo>
                  <a:lnTo>
                    <a:pt x="55"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60" name="Line 141"/>
            <p:cNvSpPr>
              <a:spLocks noChangeShapeType="1"/>
            </p:cNvSpPr>
            <p:nvPr/>
          </p:nvSpPr>
          <p:spPr bwMode="auto">
            <a:xfrm flipH="1">
              <a:off x="4222" y="3025"/>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61" name="Freeform 142"/>
            <p:cNvSpPr>
              <a:spLocks/>
            </p:cNvSpPr>
            <p:nvPr/>
          </p:nvSpPr>
          <p:spPr bwMode="auto">
            <a:xfrm>
              <a:off x="4317" y="2997"/>
              <a:ext cx="43" cy="84"/>
            </a:xfrm>
            <a:custGeom>
              <a:avLst/>
              <a:gdLst>
                <a:gd name="T0" fmla="*/ 0 w 116"/>
                <a:gd name="T1" fmla="*/ 0 h 231"/>
                <a:gd name="T2" fmla="*/ 0 w 116"/>
                <a:gd name="T3" fmla="*/ 11 h 231"/>
                <a:gd name="T4" fmla="*/ 6 w 116"/>
                <a:gd name="T5" fmla="*/ 0 h 231"/>
                <a:gd name="T6" fmla="*/ 0 60000 65536"/>
                <a:gd name="T7" fmla="*/ 0 60000 65536"/>
                <a:gd name="T8" fmla="*/ 0 60000 65536"/>
              </a:gdLst>
              <a:ahLst/>
              <a:cxnLst>
                <a:cxn ang="T6">
                  <a:pos x="T0" y="T1"/>
                </a:cxn>
                <a:cxn ang="T7">
                  <a:pos x="T2" y="T3"/>
                </a:cxn>
                <a:cxn ang="T8">
                  <a:pos x="T4" y="T5"/>
                </a:cxn>
              </a:cxnLst>
              <a:rect l="0" t="0" r="r" b="b"/>
              <a:pathLst>
                <a:path w="116" h="231">
                  <a:moveTo>
                    <a:pt x="7" y="0"/>
                  </a:moveTo>
                  <a:lnTo>
                    <a:pt x="0" y="231"/>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62" name="Freeform 145"/>
            <p:cNvSpPr>
              <a:spLocks/>
            </p:cNvSpPr>
            <p:nvPr/>
          </p:nvSpPr>
          <p:spPr bwMode="auto">
            <a:xfrm>
              <a:off x="3643" y="3071"/>
              <a:ext cx="56" cy="123"/>
            </a:xfrm>
            <a:custGeom>
              <a:avLst/>
              <a:gdLst>
                <a:gd name="T0" fmla="*/ 0 w 152"/>
                <a:gd name="T1" fmla="*/ 17 h 331"/>
                <a:gd name="T2" fmla="*/ 4 w 152"/>
                <a:gd name="T3" fmla="*/ 0 h 331"/>
                <a:gd name="T4" fmla="*/ 8 w 152"/>
                <a:gd name="T5" fmla="*/ 0 h 331"/>
                <a:gd name="T6" fmla="*/ 0 60000 65536"/>
                <a:gd name="T7" fmla="*/ 0 60000 65536"/>
                <a:gd name="T8" fmla="*/ 0 60000 65536"/>
              </a:gdLst>
              <a:ahLst/>
              <a:cxnLst>
                <a:cxn ang="T6">
                  <a:pos x="T0" y="T1"/>
                </a:cxn>
                <a:cxn ang="T7">
                  <a:pos x="T2" y="T3"/>
                </a:cxn>
                <a:cxn ang="T8">
                  <a:pos x="T4" y="T5"/>
                </a:cxn>
              </a:cxnLst>
              <a:rect l="0" t="0" r="r" b="b"/>
              <a:pathLst>
                <a:path w="152" h="331">
                  <a:moveTo>
                    <a:pt x="0" y="331"/>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63" name="Freeform 146"/>
            <p:cNvSpPr>
              <a:spLocks/>
            </p:cNvSpPr>
            <p:nvPr/>
          </p:nvSpPr>
          <p:spPr bwMode="auto">
            <a:xfrm>
              <a:off x="3682" y="3071"/>
              <a:ext cx="33" cy="69"/>
            </a:xfrm>
            <a:custGeom>
              <a:avLst/>
              <a:gdLst>
                <a:gd name="T0" fmla="*/ 0 w 93"/>
                <a:gd name="T1" fmla="*/ 10 h 184"/>
                <a:gd name="T2" fmla="*/ 0 w 93"/>
                <a:gd name="T3" fmla="*/ 10 h 184"/>
                <a:gd name="T4" fmla="*/ 0 w 93"/>
                <a:gd name="T5" fmla="*/ 10 h 184"/>
                <a:gd name="T6" fmla="*/ 1 w 93"/>
                <a:gd name="T7" fmla="*/ 10 h 184"/>
                <a:gd name="T8" fmla="*/ 1 w 93"/>
                <a:gd name="T9" fmla="*/ 10 h 184"/>
                <a:gd name="T10" fmla="*/ 1 w 93"/>
                <a:gd name="T11" fmla="*/ 9 h 184"/>
                <a:gd name="T12" fmla="*/ 1 w 93"/>
                <a:gd name="T13" fmla="*/ 9 h 184"/>
                <a:gd name="T14" fmla="*/ 1 w 93"/>
                <a:gd name="T15" fmla="*/ 9 h 184"/>
                <a:gd name="T16" fmla="*/ 2 w 93"/>
                <a:gd name="T17" fmla="*/ 9 h 184"/>
                <a:gd name="T18" fmla="*/ 2 w 93"/>
                <a:gd name="T19" fmla="*/ 9 h 184"/>
                <a:gd name="T20" fmla="*/ 2 w 93"/>
                <a:gd name="T21" fmla="*/ 9 h 184"/>
                <a:gd name="T22" fmla="*/ 2 w 93"/>
                <a:gd name="T23" fmla="*/ 9 h 184"/>
                <a:gd name="T24" fmla="*/ 2 w 93"/>
                <a:gd name="T25" fmla="*/ 8 h 184"/>
                <a:gd name="T26" fmla="*/ 2 w 93"/>
                <a:gd name="T27" fmla="*/ 8 h 184"/>
                <a:gd name="T28" fmla="*/ 3 w 93"/>
                <a:gd name="T29" fmla="*/ 8 h 184"/>
                <a:gd name="T30" fmla="*/ 3 w 93"/>
                <a:gd name="T31" fmla="*/ 8 h 184"/>
                <a:gd name="T32" fmla="*/ 3 w 93"/>
                <a:gd name="T33" fmla="*/ 8 h 184"/>
                <a:gd name="T34" fmla="*/ 3 w 93"/>
                <a:gd name="T35" fmla="*/ 7 h 184"/>
                <a:gd name="T36" fmla="*/ 4 w 93"/>
                <a:gd name="T37" fmla="*/ 7 h 184"/>
                <a:gd name="T38" fmla="*/ 4 w 93"/>
                <a:gd name="T39" fmla="*/ 6 h 184"/>
                <a:gd name="T40" fmla="*/ 4 w 93"/>
                <a:gd name="T41" fmla="*/ 6 h 184"/>
                <a:gd name="T42" fmla="*/ 4 w 93"/>
                <a:gd name="T43" fmla="*/ 6 h 184"/>
                <a:gd name="T44" fmla="*/ 4 w 93"/>
                <a:gd name="T45" fmla="*/ 6 h 184"/>
                <a:gd name="T46" fmla="*/ 4 w 93"/>
                <a:gd name="T47" fmla="*/ 5 h 184"/>
                <a:gd name="T48" fmla="*/ 4 w 93"/>
                <a:gd name="T49" fmla="*/ 5 h 184"/>
                <a:gd name="T50" fmla="*/ 4 w 93"/>
                <a:gd name="T51" fmla="*/ 5 h 184"/>
                <a:gd name="T52" fmla="*/ 4 w 93"/>
                <a:gd name="T53" fmla="*/ 4 h 184"/>
                <a:gd name="T54" fmla="*/ 4 w 93"/>
                <a:gd name="T55" fmla="*/ 4 h 184"/>
                <a:gd name="T56" fmla="*/ 4 w 93"/>
                <a:gd name="T57" fmla="*/ 4 h 184"/>
                <a:gd name="T58" fmla="*/ 4 w 93"/>
                <a:gd name="T59" fmla="*/ 3 h 184"/>
                <a:gd name="T60" fmla="*/ 4 w 93"/>
                <a:gd name="T61" fmla="*/ 3 h 184"/>
                <a:gd name="T62" fmla="*/ 4 w 93"/>
                <a:gd name="T63" fmla="*/ 3 h 184"/>
                <a:gd name="T64" fmla="*/ 4 w 93"/>
                <a:gd name="T65" fmla="*/ 3 h 184"/>
                <a:gd name="T66" fmla="*/ 4 w 93"/>
                <a:gd name="T67" fmla="*/ 2 h 184"/>
                <a:gd name="T68" fmla="*/ 4 w 93"/>
                <a:gd name="T69" fmla="*/ 2 h 184"/>
                <a:gd name="T70" fmla="*/ 4 w 93"/>
                <a:gd name="T71" fmla="*/ 2 h 184"/>
                <a:gd name="T72" fmla="*/ 4 w 93"/>
                <a:gd name="T73" fmla="*/ 2 h 184"/>
                <a:gd name="T74" fmla="*/ 4 w 93"/>
                <a:gd name="T75" fmla="*/ 1 h 184"/>
                <a:gd name="T76" fmla="*/ 4 w 93"/>
                <a:gd name="T77" fmla="*/ 1 h 184"/>
                <a:gd name="T78" fmla="*/ 4 w 93"/>
                <a:gd name="T79" fmla="*/ 1 h 184"/>
                <a:gd name="T80" fmla="*/ 4 w 93"/>
                <a:gd name="T81" fmla="*/ 1 h 184"/>
                <a:gd name="T82" fmla="*/ 4 w 93"/>
                <a:gd name="T83" fmla="*/ 1 h 184"/>
                <a:gd name="T84" fmla="*/ 3 w 93"/>
                <a:gd name="T85" fmla="*/ 0 h 184"/>
                <a:gd name="T86" fmla="*/ 3 w 93"/>
                <a:gd name="T87" fmla="*/ 0 h 184"/>
                <a:gd name="T88" fmla="*/ 3 w 93"/>
                <a:gd name="T89" fmla="*/ 0 h 184"/>
                <a:gd name="T90" fmla="*/ 3 w 93"/>
                <a:gd name="T91" fmla="*/ 0 h 184"/>
                <a:gd name="T92" fmla="*/ 2 w 93"/>
                <a:gd name="T93" fmla="*/ 0 h 184"/>
                <a:gd name="T94" fmla="*/ 2 w 93"/>
                <a:gd name="T95" fmla="*/ 0 h 184"/>
                <a:gd name="T96" fmla="*/ 2 w 93"/>
                <a:gd name="T97" fmla="*/ 0 h 18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3" h="184">
                  <a:moveTo>
                    <a:pt x="0" y="184"/>
                  </a:moveTo>
                  <a:lnTo>
                    <a:pt x="5" y="184"/>
                  </a:lnTo>
                  <a:lnTo>
                    <a:pt x="9" y="183"/>
                  </a:lnTo>
                  <a:lnTo>
                    <a:pt x="14" y="183"/>
                  </a:lnTo>
                  <a:lnTo>
                    <a:pt x="18" y="180"/>
                  </a:lnTo>
                  <a:lnTo>
                    <a:pt x="23" y="179"/>
                  </a:lnTo>
                  <a:lnTo>
                    <a:pt x="27" y="177"/>
                  </a:lnTo>
                  <a:lnTo>
                    <a:pt x="31" y="175"/>
                  </a:lnTo>
                  <a:lnTo>
                    <a:pt x="36" y="172"/>
                  </a:lnTo>
                  <a:lnTo>
                    <a:pt x="40" y="168"/>
                  </a:lnTo>
                  <a:lnTo>
                    <a:pt x="45" y="165"/>
                  </a:lnTo>
                  <a:lnTo>
                    <a:pt x="49" y="162"/>
                  </a:lnTo>
                  <a:lnTo>
                    <a:pt x="54" y="157"/>
                  </a:lnTo>
                  <a:lnTo>
                    <a:pt x="57" y="153"/>
                  </a:lnTo>
                  <a:lnTo>
                    <a:pt x="61" y="148"/>
                  </a:lnTo>
                  <a:lnTo>
                    <a:pt x="65" y="143"/>
                  </a:lnTo>
                  <a:lnTo>
                    <a:pt x="68" y="138"/>
                  </a:lnTo>
                  <a:lnTo>
                    <a:pt x="71" y="133"/>
                  </a:lnTo>
                  <a:lnTo>
                    <a:pt x="75" y="127"/>
                  </a:lnTo>
                  <a:lnTo>
                    <a:pt x="78" y="122"/>
                  </a:lnTo>
                  <a:lnTo>
                    <a:pt x="80" y="116"/>
                  </a:lnTo>
                  <a:lnTo>
                    <a:pt x="83" y="110"/>
                  </a:lnTo>
                  <a:lnTo>
                    <a:pt x="86" y="104"/>
                  </a:lnTo>
                  <a:lnTo>
                    <a:pt x="88" y="99"/>
                  </a:lnTo>
                  <a:lnTo>
                    <a:pt x="89" y="92"/>
                  </a:lnTo>
                  <a:lnTo>
                    <a:pt x="91" y="87"/>
                  </a:lnTo>
                  <a:lnTo>
                    <a:pt x="92" y="80"/>
                  </a:lnTo>
                  <a:lnTo>
                    <a:pt x="92" y="74"/>
                  </a:lnTo>
                  <a:lnTo>
                    <a:pt x="93" y="69"/>
                  </a:lnTo>
                  <a:lnTo>
                    <a:pt x="93" y="62"/>
                  </a:lnTo>
                  <a:lnTo>
                    <a:pt x="93" y="57"/>
                  </a:lnTo>
                  <a:lnTo>
                    <a:pt x="93" y="51"/>
                  </a:lnTo>
                  <a:lnTo>
                    <a:pt x="93" y="47"/>
                  </a:lnTo>
                  <a:lnTo>
                    <a:pt x="92" y="41"/>
                  </a:lnTo>
                  <a:lnTo>
                    <a:pt x="91" y="37"/>
                  </a:lnTo>
                  <a:lnTo>
                    <a:pt x="89" y="31"/>
                  </a:lnTo>
                  <a:lnTo>
                    <a:pt x="88" y="28"/>
                  </a:lnTo>
                  <a:lnTo>
                    <a:pt x="86" y="24"/>
                  </a:lnTo>
                  <a:lnTo>
                    <a:pt x="83" y="19"/>
                  </a:lnTo>
                  <a:lnTo>
                    <a:pt x="81" y="16"/>
                  </a:lnTo>
                  <a:lnTo>
                    <a:pt x="78" y="12"/>
                  </a:lnTo>
                  <a:lnTo>
                    <a:pt x="76" y="10"/>
                  </a:lnTo>
                  <a:lnTo>
                    <a:pt x="72" y="8"/>
                  </a:lnTo>
                  <a:lnTo>
                    <a:pt x="69" y="6"/>
                  </a:lnTo>
                  <a:lnTo>
                    <a:pt x="66" y="4"/>
                  </a:lnTo>
                  <a:lnTo>
                    <a:pt x="61" y="3"/>
                  </a:lnTo>
                  <a:lnTo>
                    <a:pt x="58" y="1"/>
                  </a:lnTo>
                  <a:lnTo>
                    <a:pt x="54"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64" name="Line 147"/>
            <p:cNvSpPr>
              <a:spLocks noChangeShapeType="1"/>
            </p:cNvSpPr>
            <p:nvPr/>
          </p:nvSpPr>
          <p:spPr bwMode="auto">
            <a:xfrm flipH="1">
              <a:off x="3658" y="3140"/>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65" name="Freeform 148"/>
            <p:cNvSpPr>
              <a:spLocks/>
            </p:cNvSpPr>
            <p:nvPr/>
          </p:nvSpPr>
          <p:spPr bwMode="auto">
            <a:xfrm>
              <a:off x="3753" y="3109"/>
              <a:ext cx="44" cy="85"/>
            </a:xfrm>
            <a:custGeom>
              <a:avLst/>
              <a:gdLst>
                <a:gd name="T0" fmla="*/ 0 w 115"/>
                <a:gd name="T1" fmla="*/ 0 h 231"/>
                <a:gd name="T2" fmla="*/ 0 w 115"/>
                <a:gd name="T3" fmla="*/ 11 h 231"/>
                <a:gd name="T4" fmla="*/ 7 w 115"/>
                <a:gd name="T5" fmla="*/ 0 h 231"/>
                <a:gd name="T6" fmla="*/ 0 60000 65536"/>
                <a:gd name="T7" fmla="*/ 0 60000 65536"/>
                <a:gd name="T8" fmla="*/ 0 60000 65536"/>
              </a:gdLst>
              <a:ahLst/>
              <a:cxnLst>
                <a:cxn ang="T6">
                  <a:pos x="T0" y="T1"/>
                </a:cxn>
                <a:cxn ang="T7">
                  <a:pos x="T2" y="T3"/>
                </a:cxn>
                <a:cxn ang="T8">
                  <a:pos x="T4" y="T5"/>
                </a:cxn>
              </a:cxnLst>
              <a:rect l="0" t="0" r="r" b="b"/>
              <a:pathLst>
                <a:path w="115" h="231">
                  <a:moveTo>
                    <a:pt x="8" y="0"/>
                  </a:moveTo>
                  <a:lnTo>
                    <a:pt x="0" y="231"/>
                  </a:lnTo>
                  <a:lnTo>
                    <a:pt x="11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66" name="Line 149"/>
            <p:cNvSpPr>
              <a:spLocks noChangeShapeType="1"/>
            </p:cNvSpPr>
            <p:nvPr/>
          </p:nvSpPr>
          <p:spPr bwMode="auto">
            <a:xfrm flipV="1">
              <a:off x="3412" y="3222"/>
              <a:ext cx="316" cy="36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67" name="Line 150"/>
            <p:cNvSpPr>
              <a:spLocks noChangeShapeType="1"/>
            </p:cNvSpPr>
            <p:nvPr/>
          </p:nvSpPr>
          <p:spPr bwMode="auto">
            <a:xfrm>
              <a:off x="2564" y="3588"/>
              <a:ext cx="0" cy="48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68" name="Line 151"/>
            <p:cNvSpPr>
              <a:spLocks noChangeShapeType="1"/>
            </p:cNvSpPr>
            <p:nvPr/>
          </p:nvSpPr>
          <p:spPr bwMode="auto">
            <a:xfrm>
              <a:off x="3108" y="3588"/>
              <a:ext cx="184" cy="48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69" name="Line 152"/>
            <p:cNvSpPr>
              <a:spLocks noChangeShapeType="1"/>
            </p:cNvSpPr>
            <p:nvPr/>
          </p:nvSpPr>
          <p:spPr bwMode="auto">
            <a:xfrm>
              <a:off x="3412" y="3588"/>
              <a:ext cx="0" cy="48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70" name="Line 153"/>
            <p:cNvSpPr>
              <a:spLocks noChangeShapeType="1"/>
            </p:cNvSpPr>
            <p:nvPr/>
          </p:nvSpPr>
          <p:spPr bwMode="auto">
            <a:xfrm flipH="1">
              <a:off x="4089" y="4073"/>
              <a:ext cx="405"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71" name="Line 154"/>
            <p:cNvSpPr>
              <a:spLocks noChangeShapeType="1"/>
            </p:cNvSpPr>
            <p:nvPr/>
          </p:nvSpPr>
          <p:spPr bwMode="auto">
            <a:xfrm flipH="1">
              <a:off x="1719" y="4027"/>
              <a:ext cx="482"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72" name="Freeform 155"/>
            <p:cNvSpPr>
              <a:spLocks/>
            </p:cNvSpPr>
            <p:nvPr/>
          </p:nvSpPr>
          <p:spPr bwMode="auto">
            <a:xfrm>
              <a:off x="1921" y="4124"/>
              <a:ext cx="57" cy="120"/>
            </a:xfrm>
            <a:custGeom>
              <a:avLst/>
              <a:gdLst>
                <a:gd name="T0" fmla="*/ 0 w 153"/>
                <a:gd name="T1" fmla="*/ 16 h 330"/>
                <a:gd name="T2" fmla="*/ 4 w 153"/>
                <a:gd name="T3" fmla="*/ 0 h 330"/>
                <a:gd name="T4" fmla="*/ 8 w 153"/>
                <a:gd name="T5" fmla="*/ 0 h 330"/>
                <a:gd name="T6" fmla="*/ 0 60000 65536"/>
                <a:gd name="T7" fmla="*/ 0 60000 65536"/>
                <a:gd name="T8" fmla="*/ 0 60000 65536"/>
              </a:gdLst>
              <a:ahLst/>
              <a:cxnLst>
                <a:cxn ang="T6">
                  <a:pos x="T0" y="T1"/>
                </a:cxn>
                <a:cxn ang="T7">
                  <a:pos x="T2" y="T3"/>
                </a:cxn>
                <a:cxn ang="T8">
                  <a:pos x="T4" y="T5"/>
                </a:cxn>
              </a:cxnLst>
              <a:rect l="0" t="0" r="r" b="b"/>
              <a:pathLst>
                <a:path w="153" h="330">
                  <a:moveTo>
                    <a:pt x="0" y="330"/>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73" name="Freeform 156"/>
            <p:cNvSpPr>
              <a:spLocks/>
            </p:cNvSpPr>
            <p:nvPr/>
          </p:nvSpPr>
          <p:spPr bwMode="auto">
            <a:xfrm>
              <a:off x="1960" y="4124"/>
              <a:ext cx="33" cy="67"/>
            </a:xfrm>
            <a:custGeom>
              <a:avLst/>
              <a:gdLst>
                <a:gd name="T0" fmla="*/ 0 w 93"/>
                <a:gd name="T1" fmla="*/ 9 h 183"/>
                <a:gd name="T2" fmla="*/ 0 w 93"/>
                <a:gd name="T3" fmla="*/ 9 h 183"/>
                <a:gd name="T4" fmla="*/ 1 w 93"/>
                <a:gd name="T5" fmla="*/ 9 h 183"/>
                <a:gd name="T6" fmla="*/ 1 w 93"/>
                <a:gd name="T7" fmla="*/ 9 h 183"/>
                <a:gd name="T8" fmla="*/ 1 w 93"/>
                <a:gd name="T9" fmla="*/ 8 h 183"/>
                <a:gd name="T10" fmla="*/ 2 w 93"/>
                <a:gd name="T11" fmla="*/ 8 h 183"/>
                <a:gd name="T12" fmla="*/ 2 w 93"/>
                <a:gd name="T13" fmla="*/ 8 h 183"/>
                <a:gd name="T14" fmla="*/ 2 w 93"/>
                <a:gd name="T15" fmla="*/ 8 h 183"/>
                <a:gd name="T16" fmla="*/ 2 w 93"/>
                <a:gd name="T17" fmla="*/ 8 h 183"/>
                <a:gd name="T18" fmla="*/ 3 w 93"/>
                <a:gd name="T19" fmla="*/ 7 h 183"/>
                <a:gd name="T20" fmla="*/ 3 w 93"/>
                <a:gd name="T21" fmla="*/ 7 h 183"/>
                <a:gd name="T22" fmla="*/ 3 w 93"/>
                <a:gd name="T23" fmla="*/ 6 h 183"/>
                <a:gd name="T24" fmla="*/ 4 w 93"/>
                <a:gd name="T25" fmla="*/ 6 h 183"/>
                <a:gd name="T26" fmla="*/ 4 w 93"/>
                <a:gd name="T27" fmla="*/ 5 h 183"/>
                <a:gd name="T28" fmla="*/ 4 w 93"/>
                <a:gd name="T29" fmla="*/ 5 h 183"/>
                <a:gd name="T30" fmla="*/ 4 w 93"/>
                <a:gd name="T31" fmla="*/ 4 h 183"/>
                <a:gd name="T32" fmla="*/ 4 w 93"/>
                <a:gd name="T33" fmla="*/ 4 h 183"/>
                <a:gd name="T34" fmla="*/ 4 w 93"/>
                <a:gd name="T35" fmla="*/ 4 h 183"/>
                <a:gd name="T36" fmla="*/ 4 w 93"/>
                <a:gd name="T37" fmla="*/ 3 h 183"/>
                <a:gd name="T38" fmla="*/ 4 w 93"/>
                <a:gd name="T39" fmla="*/ 3 h 183"/>
                <a:gd name="T40" fmla="*/ 4 w 93"/>
                <a:gd name="T41" fmla="*/ 2 h 183"/>
                <a:gd name="T42" fmla="*/ 4 w 93"/>
                <a:gd name="T43" fmla="*/ 2 h 183"/>
                <a:gd name="T44" fmla="*/ 4 w 93"/>
                <a:gd name="T45" fmla="*/ 1 h 183"/>
                <a:gd name="T46" fmla="*/ 4 w 93"/>
                <a:gd name="T47" fmla="*/ 1 h 183"/>
                <a:gd name="T48" fmla="*/ 4 w 93"/>
                <a:gd name="T49" fmla="*/ 1 h 183"/>
                <a:gd name="T50" fmla="*/ 4 w 93"/>
                <a:gd name="T51" fmla="*/ 0 h 183"/>
                <a:gd name="T52" fmla="*/ 3 w 93"/>
                <a:gd name="T53" fmla="*/ 0 h 183"/>
                <a:gd name="T54" fmla="*/ 3 w 93"/>
                <a:gd name="T55" fmla="*/ 0 h 183"/>
                <a:gd name="T56" fmla="*/ 3 w 93"/>
                <a:gd name="T57" fmla="*/ 0 h 183"/>
                <a:gd name="T58" fmla="*/ 2 w 93"/>
                <a:gd name="T59" fmla="*/ 0 h 183"/>
                <a:gd name="T60" fmla="*/ 2 w 93"/>
                <a:gd name="T61" fmla="*/ 0 h 1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3" h="183">
                  <a:moveTo>
                    <a:pt x="0" y="183"/>
                  </a:moveTo>
                  <a:lnTo>
                    <a:pt x="7" y="182"/>
                  </a:lnTo>
                  <a:lnTo>
                    <a:pt x="15" y="181"/>
                  </a:lnTo>
                  <a:lnTo>
                    <a:pt x="21" y="179"/>
                  </a:lnTo>
                  <a:lnTo>
                    <a:pt x="29" y="176"/>
                  </a:lnTo>
                  <a:lnTo>
                    <a:pt x="36" y="171"/>
                  </a:lnTo>
                  <a:lnTo>
                    <a:pt x="42" y="166"/>
                  </a:lnTo>
                  <a:lnTo>
                    <a:pt x="50" y="160"/>
                  </a:lnTo>
                  <a:lnTo>
                    <a:pt x="57" y="152"/>
                  </a:lnTo>
                  <a:lnTo>
                    <a:pt x="62" y="146"/>
                  </a:lnTo>
                  <a:lnTo>
                    <a:pt x="68" y="137"/>
                  </a:lnTo>
                  <a:lnTo>
                    <a:pt x="73" y="129"/>
                  </a:lnTo>
                  <a:lnTo>
                    <a:pt x="79" y="120"/>
                  </a:lnTo>
                  <a:lnTo>
                    <a:pt x="82" y="110"/>
                  </a:lnTo>
                  <a:lnTo>
                    <a:pt x="87" y="102"/>
                  </a:lnTo>
                  <a:lnTo>
                    <a:pt x="89" y="92"/>
                  </a:lnTo>
                  <a:lnTo>
                    <a:pt x="91" y="82"/>
                  </a:lnTo>
                  <a:lnTo>
                    <a:pt x="93" y="73"/>
                  </a:lnTo>
                  <a:lnTo>
                    <a:pt x="93" y="63"/>
                  </a:lnTo>
                  <a:lnTo>
                    <a:pt x="93" y="54"/>
                  </a:lnTo>
                  <a:lnTo>
                    <a:pt x="93" y="45"/>
                  </a:lnTo>
                  <a:lnTo>
                    <a:pt x="91" y="37"/>
                  </a:lnTo>
                  <a:lnTo>
                    <a:pt x="89" y="30"/>
                  </a:lnTo>
                  <a:lnTo>
                    <a:pt x="87" y="23"/>
                  </a:lnTo>
                  <a:lnTo>
                    <a:pt x="82" y="18"/>
                  </a:lnTo>
                  <a:lnTo>
                    <a:pt x="79" y="12"/>
                  </a:lnTo>
                  <a:lnTo>
                    <a:pt x="73" y="8"/>
                  </a:lnTo>
                  <a:lnTo>
                    <a:pt x="68" y="4"/>
                  </a:lnTo>
                  <a:lnTo>
                    <a:pt x="62" y="2"/>
                  </a:lnTo>
                  <a:lnTo>
                    <a:pt x="56"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74" name="Line 157"/>
            <p:cNvSpPr>
              <a:spLocks noChangeShapeType="1"/>
            </p:cNvSpPr>
            <p:nvPr/>
          </p:nvSpPr>
          <p:spPr bwMode="auto">
            <a:xfrm flipH="1">
              <a:off x="1937" y="4191"/>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75" name="Line 158"/>
            <p:cNvSpPr>
              <a:spLocks noChangeShapeType="1"/>
            </p:cNvSpPr>
            <p:nvPr/>
          </p:nvSpPr>
          <p:spPr bwMode="auto">
            <a:xfrm flipV="1">
              <a:off x="2014" y="4162"/>
              <a:ext cx="20"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76" name="Line 159"/>
            <p:cNvSpPr>
              <a:spLocks noChangeShapeType="1"/>
            </p:cNvSpPr>
            <p:nvPr/>
          </p:nvSpPr>
          <p:spPr bwMode="auto">
            <a:xfrm>
              <a:off x="2024" y="4198"/>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77" name="Line 160"/>
            <p:cNvSpPr>
              <a:spLocks noChangeShapeType="1"/>
            </p:cNvSpPr>
            <p:nvPr/>
          </p:nvSpPr>
          <p:spPr bwMode="auto">
            <a:xfrm flipH="1">
              <a:off x="2044" y="4162"/>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78" name="Freeform 161"/>
            <p:cNvSpPr>
              <a:spLocks/>
            </p:cNvSpPr>
            <p:nvPr/>
          </p:nvSpPr>
          <p:spPr bwMode="auto">
            <a:xfrm>
              <a:off x="2634" y="3878"/>
              <a:ext cx="56" cy="120"/>
            </a:xfrm>
            <a:custGeom>
              <a:avLst/>
              <a:gdLst>
                <a:gd name="T0" fmla="*/ 0 w 152"/>
                <a:gd name="T1" fmla="*/ 16 h 330"/>
                <a:gd name="T2" fmla="*/ 4 w 152"/>
                <a:gd name="T3" fmla="*/ 0 h 330"/>
                <a:gd name="T4" fmla="*/ 8 w 152"/>
                <a:gd name="T5" fmla="*/ 0 h 330"/>
                <a:gd name="T6" fmla="*/ 0 60000 65536"/>
                <a:gd name="T7" fmla="*/ 0 60000 65536"/>
                <a:gd name="T8" fmla="*/ 0 60000 65536"/>
              </a:gdLst>
              <a:ahLst/>
              <a:cxnLst>
                <a:cxn ang="T6">
                  <a:pos x="T0" y="T1"/>
                </a:cxn>
                <a:cxn ang="T7">
                  <a:pos x="T2" y="T3"/>
                </a:cxn>
                <a:cxn ang="T8">
                  <a:pos x="T4" y="T5"/>
                </a:cxn>
              </a:cxnLst>
              <a:rect l="0" t="0" r="r" b="b"/>
              <a:pathLst>
                <a:path w="152" h="330">
                  <a:moveTo>
                    <a:pt x="0" y="330"/>
                  </a:moveTo>
                  <a:lnTo>
                    <a:pt x="88"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79" name="Freeform 162"/>
            <p:cNvSpPr>
              <a:spLocks/>
            </p:cNvSpPr>
            <p:nvPr/>
          </p:nvSpPr>
          <p:spPr bwMode="auto">
            <a:xfrm>
              <a:off x="2672" y="3878"/>
              <a:ext cx="33" cy="67"/>
            </a:xfrm>
            <a:custGeom>
              <a:avLst/>
              <a:gdLst>
                <a:gd name="T0" fmla="*/ 0 w 93"/>
                <a:gd name="T1" fmla="*/ 9 h 183"/>
                <a:gd name="T2" fmla="*/ 0 w 93"/>
                <a:gd name="T3" fmla="*/ 9 h 183"/>
                <a:gd name="T4" fmla="*/ 1 w 93"/>
                <a:gd name="T5" fmla="*/ 9 h 183"/>
                <a:gd name="T6" fmla="*/ 1 w 93"/>
                <a:gd name="T7" fmla="*/ 9 h 183"/>
                <a:gd name="T8" fmla="*/ 1 w 93"/>
                <a:gd name="T9" fmla="*/ 8 h 183"/>
                <a:gd name="T10" fmla="*/ 1 w 93"/>
                <a:gd name="T11" fmla="*/ 8 h 183"/>
                <a:gd name="T12" fmla="*/ 2 w 93"/>
                <a:gd name="T13" fmla="*/ 8 h 183"/>
                <a:gd name="T14" fmla="*/ 2 w 93"/>
                <a:gd name="T15" fmla="*/ 8 h 183"/>
                <a:gd name="T16" fmla="*/ 2 w 93"/>
                <a:gd name="T17" fmla="*/ 8 h 183"/>
                <a:gd name="T18" fmla="*/ 3 w 93"/>
                <a:gd name="T19" fmla="*/ 7 h 183"/>
                <a:gd name="T20" fmla="*/ 3 w 93"/>
                <a:gd name="T21" fmla="*/ 7 h 183"/>
                <a:gd name="T22" fmla="*/ 3 w 93"/>
                <a:gd name="T23" fmla="*/ 6 h 183"/>
                <a:gd name="T24" fmla="*/ 4 w 93"/>
                <a:gd name="T25" fmla="*/ 6 h 183"/>
                <a:gd name="T26" fmla="*/ 4 w 93"/>
                <a:gd name="T27" fmla="*/ 5 h 183"/>
                <a:gd name="T28" fmla="*/ 4 w 93"/>
                <a:gd name="T29" fmla="*/ 5 h 183"/>
                <a:gd name="T30" fmla="*/ 4 w 93"/>
                <a:gd name="T31" fmla="*/ 4 h 183"/>
                <a:gd name="T32" fmla="*/ 4 w 93"/>
                <a:gd name="T33" fmla="*/ 4 h 183"/>
                <a:gd name="T34" fmla="*/ 4 w 93"/>
                <a:gd name="T35" fmla="*/ 4 h 183"/>
                <a:gd name="T36" fmla="*/ 4 w 93"/>
                <a:gd name="T37" fmla="*/ 3 h 183"/>
                <a:gd name="T38" fmla="*/ 4 w 93"/>
                <a:gd name="T39" fmla="*/ 3 h 183"/>
                <a:gd name="T40" fmla="*/ 4 w 93"/>
                <a:gd name="T41" fmla="*/ 2 h 183"/>
                <a:gd name="T42" fmla="*/ 4 w 93"/>
                <a:gd name="T43" fmla="*/ 2 h 183"/>
                <a:gd name="T44" fmla="*/ 4 w 93"/>
                <a:gd name="T45" fmla="*/ 1 h 183"/>
                <a:gd name="T46" fmla="*/ 4 w 93"/>
                <a:gd name="T47" fmla="*/ 1 h 183"/>
                <a:gd name="T48" fmla="*/ 4 w 93"/>
                <a:gd name="T49" fmla="*/ 1 h 183"/>
                <a:gd name="T50" fmla="*/ 4 w 93"/>
                <a:gd name="T51" fmla="*/ 0 h 183"/>
                <a:gd name="T52" fmla="*/ 3 w 93"/>
                <a:gd name="T53" fmla="*/ 0 h 183"/>
                <a:gd name="T54" fmla="*/ 3 w 93"/>
                <a:gd name="T55" fmla="*/ 0 h 183"/>
                <a:gd name="T56" fmla="*/ 3 w 93"/>
                <a:gd name="T57" fmla="*/ 0 h 183"/>
                <a:gd name="T58" fmla="*/ 2 w 93"/>
                <a:gd name="T59" fmla="*/ 0 h 183"/>
                <a:gd name="T60" fmla="*/ 2 w 93"/>
                <a:gd name="T61" fmla="*/ 0 h 1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3" h="183">
                  <a:moveTo>
                    <a:pt x="0" y="183"/>
                  </a:moveTo>
                  <a:lnTo>
                    <a:pt x="6" y="182"/>
                  </a:lnTo>
                  <a:lnTo>
                    <a:pt x="14" y="181"/>
                  </a:lnTo>
                  <a:lnTo>
                    <a:pt x="21" y="179"/>
                  </a:lnTo>
                  <a:lnTo>
                    <a:pt x="28" y="176"/>
                  </a:lnTo>
                  <a:lnTo>
                    <a:pt x="35" y="171"/>
                  </a:lnTo>
                  <a:lnTo>
                    <a:pt x="43" y="166"/>
                  </a:lnTo>
                  <a:lnTo>
                    <a:pt x="49" y="160"/>
                  </a:lnTo>
                  <a:lnTo>
                    <a:pt x="56" y="152"/>
                  </a:lnTo>
                  <a:lnTo>
                    <a:pt x="61" y="146"/>
                  </a:lnTo>
                  <a:lnTo>
                    <a:pt x="68" y="137"/>
                  </a:lnTo>
                  <a:lnTo>
                    <a:pt x="72" y="129"/>
                  </a:lnTo>
                  <a:lnTo>
                    <a:pt x="78" y="120"/>
                  </a:lnTo>
                  <a:lnTo>
                    <a:pt x="82" y="110"/>
                  </a:lnTo>
                  <a:lnTo>
                    <a:pt x="86" y="101"/>
                  </a:lnTo>
                  <a:lnTo>
                    <a:pt x="89" y="92"/>
                  </a:lnTo>
                  <a:lnTo>
                    <a:pt x="91" y="82"/>
                  </a:lnTo>
                  <a:lnTo>
                    <a:pt x="92" y="73"/>
                  </a:lnTo>
                  <a:lnTo>
                    <a:pt x="93" y="63"/>
                  </a:lnTo>
                  <a:lnTo>
                    <a:pt x="93" y="54"/>
                  </a:lnTo>
                  <a:lnTo>
                    <a:pt x="92" y="45"/>
                  </a:lnTo>
                  <a:lnTo>
                    <a:pt x="90" y="37"/>
                  </a:lnTo>
                  <a:lnTo>
                    <a:pt x="88" y="30"/>
                  </a:lnTo>
                  <a:lnTo>
                    <a:pt x="86" y="23"/>
                  </a:lnTo>
                  <a:lnTo>
                    <a:pt x="82" y="17"/>
                  </a:lnTo>
                  <a:lnTo>
                    <a:pt x="78" y="12"/>
                  </a:lnTo>
                  <a:lnTo>
                    <a:pt x="72" y="8"/>
                  </a:lnTo>
                  <a:lnTo>
                    <a:pt x="68" y="4"/>
                  </a:lnTo>
                  <a:lnTo>
                    <a:pt x="61" y="2"/>
                  </a:lnTo>
                  <a:lnTo>
                    <a:pt x="56"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80" name="Line 163"/>
            <p:cNvSpPr>
              <a:spLocks noChangeShapeType="1"/>
            </p:cNvSpPr>
            <p:nvPr/>
          </p:nvSpPr>
          <p:spPr bwMode="auto">
            <a:xfrm flipH="1">
              <a:off x="2649" y="3945"/>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81" name="Line 164"/>
            <p:cNvSpPr>
              <a:spLocks noChangeShapeType="1"/>
            </p:cNvSpPr>
            <p:nvPr/>
          </p:nvSpPr>
          <p:spPr bwMode="auto">
            <a:xfrm flipV="1">
              <a:off x="2723" y="3916"/>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82" name="Line 165"/>
            <p:cNvSpPr>
              <a:spLocks noChangeShapeType="1"/>
            </p:cNvSpPr>
            <p:nvPr/>
          </p:nvSpPr>
          <p:spPr bwMode="auto">
            <a:xfrm>
              <a:off x="2736" y="3952"/>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83" name="Line 166"/>
            <p:cNvSpPr>
              <a:spLocks noChangeShapeType="1"/>
            </p:cNvSpPr>
            <p:nvPr/>
          </p:nvSpPr>
          <p:spPr bwMode="auto">
            <a:xfrm flipH="1">
              <a:off x="2757" y="3916"/>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84" name="Freeform 167"/>
            <p:cNvSpPr>
              <a:spLocks/>
            </p:cNvSpPr>
            <p:nvPr/>
          </p:nvSpPr>
          <p:spPr bwMode="auto">
            <a:xfrm>
              <a:off x="2990" y="3822"/>
              <a:ext cx="56" cy="120"/>
            </a:xfrm>
            <a:custGeom>
              <a:avLst/>
              <a:gdLst>
                <a:gd name="T0" fmla="*/ 0 w 153"/>
                <a:gd name="T1" fmla="*/ 16 h 329"/>
                <a:gd name="T2" fmla="*/ 4 w 153"/>
                <a:gd name="T3" fmla="*/ 0 h 329"/>
                <a:gd name="T4" fmla="*/ 7 w 153"/>
                <a:gd name="T5" fmla="*/ 0 h 329"/>
                <a:gd name="T6" fmla="*/ 0 60000 65536"/>
                <a:gd name="T7" fmla="*/ 0 60000 65536"/>
                <a:gd name="T8" fmla="*/ 0 60000 65536"/>
              </a:gdLst>
              <a:ahLst/>
              <a:cxnLst>
                <a:cxn ang="T6">
                  <a:pos x="T0" y="T1"/>
                </a:cxn>
                <a:cxn ang="T7">
                  <a:pos x="T2" y="T3"/>
                </a:cxn>
                <a:cxn ang="T8">
                  <a:pos x="T4" y="T5"/>
                </a:cxn>
              </a:cxnLst>
              <a:rect l="0" t="0" r="r" b="b"/>
              <a:pathLst>
                <a:path w="153" h="329">
                  <a:moveTo>
                    <a:pt x="0" y="329"/>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85" name="Freeform 168"/>
            <p:cNvSpPr>
              <a:spLocks/>
            </p:cNvSpPr>
            <p:nvPr/>
          </p:nvSpPr>
          <p:spPr bwMode="auto">
            <a:xfrm>
              <a:off x="3028" y="3822"/>
              <a:ext cx="33" cy="69"/>
            </a:xfrm>
            <a:custGeom>
              <a:avLst/>
              <a:gdLst>
                <a:gd name="T0" fmla="*/ 0 w 93"/>
                <a:gd name="T1" fmla="*/ 10 h 183"/>
                <a:gd name="T2" fmla="*/ 0 w 93"/>
                <a:gd name="T3" fmla="*/ 10 h 183"/>
                <a:gd name="T4" fmla="*/ 1 w 93"/>
                <a:gd name="T5" fmla="*/ 10 h 183"/>
                <a:gd name="T6" fmla="*/ 1 w 93"/>
                <a:gd name="T7" fmla="*/ 9 h 183"/>
                <a:gd name="T8" fmla="*/ 1 w 93"/>
                <a:gd name="T9" fmla="*/ 9 h 183"/>
                <a:gd name="T10" fmla="*/ 2 w 93"/>
                <a:gd name="T11" fmla="*/ 9 h 183"/>
                <a:gd name="T12" fmla="*/ 2 w 93"/>
                <a:gd name="T13" fmla="*/ 9 h 183"/>
                <a:gd name="T14" fmla="*/ 2 w 93"/>
                <a:gd name="T15" fmla="*/ 9 h 183"/>
                <a:gd name="T16" fmla="*/ 2 w 93"/>
                <a:gd name="T17" fmla="*/ 8 h 183"/>
                <a:gd name="T18" fmla="*/ 3 w 93"/>
                <a:gd name="T19" fmla="*/ 8 h 183"/>
                <a:gd name="T20" fmla="*/ 3 w 93"/>
                <a:gd name="T21" fmla="*/ 8 h 183"/>
                <a:gd name="T22" fmla="*/ 3 w 93"/>
                <a:gd name="T23" fmla="*/ 7 h 183"/>
                <a:gd name="T24" fmla="*/ 4 w 93"/>
                <a:gd name="T25" fmla="*/ 6 h 183"/>
                <a:gd name="T26" fmla="*/ 4 w 93"/>
                <a:gd name="T27" fmla="*/ 6 h 183"/>
                <a:gd name="T28" fmla="*/ 4 w 93"/>
                <a:gd name="T29" fmla="*/ 5 h 183"/>
                <a:gd name="T30" fmla="*/ 4 w 93"/>
                <a:gd name="T31" fmla="*/ 5 h 183"/>
                <a:gd name="T32" fmla="*/ 4 w 93"/>
                <a:gd name="T33" fmla="*/ 5 h 183"/>
                <a:gd name="T34" fmla="*/ 4 w 93"/>
                <a:gd name="T35" fmla="*/ 4 h 183"/>
                <a:gd name="T36" fmla="*/ 4 w 93"/>
                <a:gd name="T37" fmla="*/ 3 h 183"/>
                <a:gd name="T38" fmla="*/ 4 w 93"/>
                <a:gd name="T39" fmla="*/ 3 h 183"/>
                <a:gd name="T40" fmla="*/ 4 w 93"/>
                <a:gd name="T41" fmla="*/ 2 h 183"/>
                <a:gd name="T42" fmla="*/ 4 w 93"/>
                <a:gd name="T43" fmla="*/ 2 h 183"/>
                <a:gd name="T44" fmla="*/ 4 w 93"/>
                <a:gd name="T45" fmla="*/ 2 h 183"/>
                <a:gd name="T46" fmla="*/ 4 w 93"/>
                <a:gd name="T47" fmla="*/ 1 h 183"/>
                <a:gd name="T48" fmla="*/ 4 w 93"/>
                <a:gd name="T49" fmla="*/ 1 h 183"/>
                <a:gd name="T50" fmla="*/ 4 w 93"/>
                <a:gd name="T51" fmla="*/ 1 h 183"/>
                <a:gd name="T52" fmla="*/ 3 w 93"/>
                <a:gd name="T53" fmla="*/ 0 h 183"/>
                <a:gd name="T54" fmla="*/ 3 w 93"/>
                <a:gd name="T55" fmla="*/ 0 h 183"/>
                <a:gd name="T56" fmla="*/ 3 w 93"/>
                <a:gd name="T57" fmla="*/ 0 h 183"/>
                <a:gd name="T58" fmla="*/ 2 w 93"/>
                <a:gd name="T59" fmla="*/ 0 h 183"/>
                <a:gd name="T60" fmla="*/ 2 w 93"/>
                <a:gd name="T61" fmla="*/ 0 h 1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3" h="183">
                  <a:moveTo>
                    <a:pt x="0" y="183"/>
                  </a:moveTo>
                  <a:lnTo>
                    <a:pt x="7" y="182"/>
                  </a:lnTo>
                  <a:lnTo>
                    <a:pt x="13" y="181"/>
                  </a:lnTo>
                  <a:lnTo>
                    <a:pt x="21" y="179"/>
                  </a:lnTo>
                  <a:lnTo>
                    <a:pt x="28" y="174"/>
                  </a:lnTo>
                  <a:lnTo>
                    <a:pt x="36" y="170"/>
                  </a:lnTo>
                  <a:lnTo>
                    <a:pt x="42" y="165"/>
                  </a:lnTo>
                  <a:lnTo>
                    <a:pt x="49" y="159"/>
                  </a:lnTo>
                  <a:lnTo>
                    <a:pt x="55" y="152"/>
                  </a:lnTo>
                  <a:lnTo>
                    <a:pt x="62" y="144"/>
                  </a:lnTo>
                  <a:lnTo>
                    <a:pt x="68" y="137"/>
                  </a:lnTo>
                  <a:lnTo>
                    <a:pt x="73" y="128"/>
                  </a:lnTo>
                  <a:lnTo>
                    <a:pt x="78" y="119"/>
                  </a:lnTo>
                  <a:lnTo>
                    <a:pt x="82" y="110"/>
                  </a:lnTo>
                  <a:lnTo>
                    <a:pt x="85" y="100"/>
                  </a:lnTo>
                  <a:lnTo>
                    <a:pt x="89" y="91"/>
                  </a:lnTo>
                  <a:lnTo>
                    <a:pt x="91" y="81"/>
                  </a:lnTo>
                  <a:lnTo>
                    <a:pt x="92" y="71"/>
                  </a:lnTo>
                  <a:lnTo>
                    <a:pt x="93" y="63"/>
                  </a:lnTo>
                  <a:lnTo>
                    <a:pt x="93" y="54"/>
                  </a:lnTo>
                  <a:lnTo>
                    <a:pt x="92" y="45"/>
                  </a:lnTo>
                  <a:lnTo>
                    <a:pt x="91" y="37"/>
                  </a:lnTo>
                  <a:lnTo>
                    <a:pt x="89" y="29"/>
                  </a:lnTo>
                  <a:lnTo>
                    <a:pt x="85" y="23"/>
                  </a:lnTo>
                  <a:lnTo>
                    <a:pt x="82" y="16"/>
                  </a:lnTo>
                  <a:lnTo>
                    <a:pt x="78" y="12"/>
                  </a:lnTo>
                  <a:lnTo>
                    <a:pt x="73" y="7"/>
                  </a:lnTo>
                  <a:lnTo>
                    <a:pt x="68" y="4"/>
                  </a:lnTo>
                  <a:lnTo>
                    <a:pt x="62" y="1"/>
                  </a:lnTo>
                  <a:lnTo>
                    <a:pt x="55" y="0"/>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86" name="Line 169"/>
            <p:cNvSpPr>
              <a:spLocks noChangeShapeType="1"/>
            </p:cNvSpPr>
            <p:nvPr/>
          </p:nvSpPr>
          <p:spPr bwMode="auto">
            <a:xfrm flipH="1">
              <a:off x="3005" y="3891"/>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87" name="Line 170"/>
            <p:cNvSpPr>
              <a:spLocks noChangeShapeType="1"/>
            </p:cNvSpPr>
            <p:nvPr/>
          </p:nvSpPr>
          <p:spPr bwMode="auto">
            <a:xfrm flipV="1">
              <a:off x="3079" y="3860"/>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88" name="Line 171"/>
            <p:cNvSpPr>
              <a:spLocks noChangeShapeType="1"/>
            </p:cNvSpPr>
            <p:nvPr/>
          </p:nvSpPr>
          <p:spPr bwMode="auto">
            <a:xfrm>
              <a:off x="3092" y="3899"/>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89" name="Line 172"/>
            <p:cNvSpPr>
              <a:spLocks noChangeShapeType="1"/>
            </p:cNvSpPr>
            <p:nvPr/>
          </p:nvSpPr>
          <p:spPr bwMode="auto">
            <a:xfrm flipH="1">
              <a:off x="3113" y="3860"/>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90" name="Freeform 173"/>
            <p:cNvSpPr>
              <a:spLocks/>
            </p:cNvSpPr>
            <p:nvPr/>
          </p:nvSpPr>
          <p:spPr bwMode="auto">
            <a:xfrm>
              <a:off x="3482" y="4014"/>
              <a:ext cx="56" cy="120"/>
            </a:xfrm>
            <a:custGeom>
              <a:avLst/>
              <a:gdLst>
                <a:gd name="T0" fmla="*/ 0 w 153"/>
                <a:gd name="T1" fmla="*/ 16 h 331"/>
                <a:gd name="T2" fmla="*/ 4 w 153"/>
                <a:gd name="T3" fmla="*/ 0 h 331"/>
                <a:gd name="T4" fmla="*/ 7 w 153"/>
                <a:gd name="T5" fmla="*/ 0 h 331"/>
                <a:gd name="T6" fmla="*/ 0 60000 65536"/>
                <a:gd name="T7" fmla="*/ 0 60000 65536"/>
                <a:gd name="T8" fmla="*/ 0 60000 65536"/>
              </a:gdLst>
              <a:ahLst/>
              <a:cxnLst>
                <a:cxn ang="T6">
                  <a:pos x="T0" y="T1"/>
                </a:cxn>
                <a:cxn ang="T7">
                  <a:pos x="T2" y="T3"/>
                </a:cxn>
                <a:cxn ang="T8">
                  <a:pos x="T4" y="T5"/>
                </a:cxn>
              </a:cxnLst>
              <a:rect l="0" t="0" r="r" b="b"/>
              <a:pathLst>
                <a:path w="153" h="331">
                  <a:moveTo>
                    <a:pt x="0" y="331"/>
                  </a:moveTo>
                  <a:lnTo>
                    <a:pt x="89"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91" name="Freeform 174"/>
            <p:cNvSpPr>
              <a:spLocks/>
            </p:cNvSpPr>
            <p:nvPr/>
          </p:nvSpPr>
          <p:spPr bwMode="auto">
            <a:xfrm>
              <a:off x="3520" y="4014"/>
              <a:ext cx="33" cy="66"/>
            </a:xfrm>
            <a:custGeom>
              <a:avLst/>
              <a:gdLst>
                <a:gd name="T0" fmla="*/ 0 w 93"/>
                <a:gd name="T1" fmla="*/ 9 h 184"/>
                <a:gd name="T2" fmla="*/ 0 w 93"/>
                <a:gd name="T3" fmla="*/ 9 h 184"/>
                <a:gd name="T4" fmla="*/ 1 w 93"/>
                <a:gd name="T5" fmla="*/ 8 h 184"/>
                <a:gd name="T6" fmla="*/ 1 w 93"/>
                <a:gd name="T7" fmla="*/ 8 h 184"/>
                <a:gd name="T8" fmla="*/ 1 w 93"/>
                <a:gd name="T9" fmla="*/ 8 h 184"/>
                <a:gd name="T10" fmla="*/ 2 w 93"/>
                <a:gd name="T11" fmla="*/ 8 h 184"/>
                <a:gd name="T12" fmla="*/ 2 w 93"/>
                <a:gd name="T13" fmla="*/ 8 h 184"/>
                <a:gd name="T14" fmla="*/ 2 w 93"/>
                <a:gd name="T15" fmla="*/ 8 h 184"/>
                <a:gd name="T16" fmla="*/ 2 w 93"/>
                <a:gd name="T17" fmla="*/ 7 h 184"/>
                <a:gd name="T18" fmla="*/ 3 w 93"/>
                <a:gd name="T19" fmla="*/ 7 h 184"/>
                <a:gd name="T20" fmla="*/ 3 w 93"/>
                <a:gd name="T21" fmla="*/ 6 h 184"/>
                <a:gd name="T22" fmla="*/ 3 w 93"/>
                <a:gd name="T23" fmla="*/ 6 h 184"/>
                <a:gd name="T24" fmla="*/ 4 w 93"/>
                <a:gd name="T25" fmla="*/ 5 h 184"/>
                <a:gd name="T26" fmla="*/ 4 w 93"/>
                <a:gd name="T27" fmla="*/ 5 h 184"/>
                <a:gd name="T28" fmla="*/ 4 w 93"/>
                <a:gd name="T29" fmla="*/ 5 h 184"/>
                <a:gd name="T30" fmla="*/ 4 w 93"/>
                <a:gd name="T31" fmla="*/ 4 h 184"/>
                <a:gd name="T32" fmla="*/ 4 w 93"/>
                <a:gd name="T33" fmla="*/ 4 h 184"/>
                <a:gd name="T34" fmla="*/ 4 w 93"/>
                <a:gd name="T35" fmla="*/ 3 h 184"/>
                <a:gd name="T36" fmla="*/ 4 w 93"/>
                <a:gd name="T37" fmla="*/ 3 h 184"/>
                <a:gd name="T38" fmla="*/ 4 w 93"/>
                <a:gd name="T39" fmla="*/ 3 h 184"/>
                <a:gd name="T40" fmla="*/ 4 w 93"/>
                <a:gd name="T41" fmla="*/ 2 h 184"/>
                <a:gd name="T42" fmla="*/ 4 w 93"/>
                <a:gd name="T43" fmla="*/ 2 h 184"/>
                <a:gd name="T44" fmla="*/ 4 w 93"/>
                <a:gd name="T45" fmla="*/ 1 h 184"/>
                <a:gd name="T46" fmla="*/ 4 w 93"/>
                <a:gd name="T47" fmla="*/ 1 h 184"/>
                <a:gd name="T48" fmla="*/ 4 w 93"/>
                <a:gd name="T49" fmla="*/ 1 h 184"/>
                <a:gd name="T50" fmla="*/ 4 w 93"/>
                <a:gd name="T51" fmla="*/ 1 h 184"/>
                <a:gd name="T52" fmla="*/ 3 w 93"/>
                <a:gd name="T53" fmla="*/ 0 h 184"/>
                <a:gd name="T54" fmla="*/ 3 w 93"/>
                <a:gd name="T55" fmla="*/ 0 h 184"/>
                <a:gd name="T56" fmla="*/ 3 w 93"/>
                <a:gd name="T57" fmla="*/ 0 h 184"/>
                <a:gd name="T58" fmla="*/ 2 w 93"/>
                <a:gd name="T59" fmla="*/ 0 h 184"/>
                <a:gd name="T60" fmla="*/ 2 w 93"/>
                <a:gd name="T61" fmla="*/ 0 h 18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3" h="184">
                  <a:moveTo>
                    <a:pt x="0" y="184"/>
                  </a:moveTo>
                  <a:lnTo>
                    <a:pt x="7" y="184"/>
                  </a:lnTo>
                  <a:lnTo>
                    <a:pt x="14" y="182"/>
                  </a:lnTo>
                  <a:lnTo>
                    <a:pt x="21" y="179"/>
                  </a:lnTo>
                  <a:lnTo>
                    <a:pt x="28" y="176"/>
                  </a:lnTo>
                  <a:lnTo>
                    <a:pt x="36" y="172"/>
                  </a:lnTo>
                  <a:lnTo>
                    <a:pt x="42" y="166"/>
                  </a:lnTo>
                  <a:lnTo>
                    <a:pt x="49" y="161"/>
                  </a:lnTo>
                  <a:lnTo>
                    <a:pt x="56" y="154"/>
                  </a:lnTo>
                  <a:lnTo>
                    <a:pt x="62" y="146"/>
                  </a:lnTo>
                  <a:lnTo>
                    <a:pt x="68" y="139"/>
                  </a:lnTo>
                  <a:lnTo>
                    <a:pt x="73" y="130"/>
                  </a:lnTo>
                  <a:lnTo>
                    <a:pt x="78" y="121"/>
                  </a:lnTo>
                  <a:lnTo>
                    <a:pt x="82" y="112"/>
                  </a:lnTo>
                  <a:lnTo>
                    <a:pt x="85" y="102"/>
                  </a:lnTo>
                  <a:lnTo>
                    <a:pt x="89" y="92"/>
                  </a:lnTo>
                  <a:lnTo>
                    <a:pt x="91" y="83"/>
                  </a:lnTo>
                  <a:lnTo>
                    <a:pt x="92" y="73"/>
                  </a:lnTo>
                  <a:lnTo>
                    <a:pt x="93" y="64"/>
                  </a:lnTo>
                  <a:lnTo>
                    <a:pt x="93" y="55"/>
                  </a:lnTo>
                  <a:lnTo>
                    <a:pt x="92" y="47"/>
                  </a:lnTo>
                  <a:lnTo>
                    <a:pt x="91" y="38"/>
                  </a:lnTo>
                  <a:lnTo>
                    <a:pt x="89" y="31"/>
                  </a:lnTo>
                  <a:lnTo>
                    <a:pt x="85" y="25"/>
                  </a:lnTo>
                  <a:lnTo>
                    <a:pt x="82" y="18"/>
                  </a:lnTo>
                  <a:lnTo>
                    <a:pt x="78" y="13"/>
                  </a:lnTo>
                  <a:lnTo>
                    <a:pt x="73" y="8"/>
                  </a:lnTo>
                  <a:lnTo>
                    <a:pt x="68" y="5"/>
                  </a:lnTo>
                  <a:lnTo>
                    <a:pt x="62" y="3"/>
                  </a:lnTo>
                  <a:lnTo>
                    <a:pt x="56" y="1"/>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92" name="Line 175"/>
            <p:cNvSpPr>
              <a:spLocks noChangeShapeType="1"/>
            </p:cNvSpPr>
            <p:nvPr/>
          </p:nvSpPr>
          <p:spPr bwMode="auto">
            <a:xfrm flipH="1">
              <a:off x="3497" y="4080"/>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93" name="Line 176"/>
            <p:cNvSpPr>
              <a:spLocks noChangeShapeType="1"/>
            </p:cNvSpPr>
            <p:nvPr/>
          </p:nvSpPr>
          <p:spPr bwMode="auto">
            <a:xfrm flipV="1">
              <a:off x="3574" y="4052"/>
              <a:ext cx="20"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94" name="Line 177"/>
            <p:cNvSpPr>
              <a:spLocks noChangeShapeType="1"/>
            </p:cNvSpPr>
            <p:nvPr/>
          </p:nvSpPr>
          <p:spPr bwMode="auto">
            <a:xfrm>
              <a:off x="3584" y="4091"/>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95" name="Line 178"/>
            <p:cNvSpPr>
              <a:spLocks noChangeShapeType="1"/>
            </p:cNvSpPr>
            <p:nvPr/>
          </p:nvSpPr>
          <p:spPr bwMode="auto">
            <a:xfrm flipH="1">
              <a:off x="3605" y="4052"/>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96" name="Freeform 179"/>
            <p:cNvSpPr>
              <a:spLocks/>
            </p:cNvSpPr>
            <p:nvPr/>
          </p:nvSpPr>
          <p:spPr bwMode="auto">
            <a:xfrm>
              <a:off x="4222" y="4109"/>
              <a:ext cx="54" cy="123"/>
            </a:xfrm>
            <a:custGeom>
              <a:avLst/>
              <a:gdLst>
                <a:gd name="T0" fmla="*/ 0 w 152"/>
                <a:gd name="T1" fmla="*/ 17 h 331"/>
                <a:gd name="T2" fmla="*/ 4 w 152"/>
                <a:gd name="T3" fmla="*/ 0 h 331"/>
                <a:gd name="T4" fmla="*/ 7 w 152"/>
                <a:gd name="T5" fmla="*/ 0 h 331"/>
                <a:gd name="T6" fmla="*/ 0 60000 65536"/>
                <a:gd name="T7" fmla="*/ 0 60000 65536"/>
                <a:gd name="T8" fmla="*/ 0 60000 65536"/>
              </a:gdLst>
              <a:ahLst/>
              <a:cxnLst>
                <a:cxn ang="T6">
                  <a:pos x="T0" y="T1"/>
                </a:cxn>
                <a:cxn ang="T7">
                  <a:pos x="T2" y="T3"/>
                </a:cxn>
                <a:cxn ang="T8">
                  <a:pos x="T4" y="T5"/>
                </a:cxn>
              </a:cxnLst>
              <a:rect l="0" t="0" r="r" b="b"/>
              <a:pathLst>
                <a:path w="152" h="331">
                  <a:moveTo>
                    <a:pt x="0" y="331"/>
                  </a:moveTo>
                  <a:lnTo>
                    <a:pt x="88" y="0"/>
                  </a:lnTo>
                  <a:lnTo>
                    <a:pt x="152" y="0"/>
                  </a:lnTo>
                </a:path>
              </a:pathLst>
            </a:custGeom>
            <a:noFill/>
            <a:ln w="19050" cmpd="sng">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97" name="Freeform 180"/>
            <p:cNvSpPr>
              <a:spLocks/>
            </p:cNvSpPr>
            <p:nvPr/>
          </p:nvSpPr>
          <p:spPr bwMode="auto">
            <a:xfrm>
              <a:off x="4261" y="4109"/>
              <a:ext cx="33" cy="69"/>
            </a:xfrm>
            <a:custGeom>
              <a:avLst/>
              <a:gdLst>
                <a:gd name="T0" fmla="*/ 0 w 93"/>
                <a:gd name="T1" fmla="*/ 10 h 184"/>
                <a:gd name="T2" fmla="*/ 0 w 93"/>
                <a:gd name="T3" fmla="*/ 10 h 184"/>
                <a:gd name="T4" fmla="*/ 1 w 93"/>
                <a:gd name="T5" fmla="*/ 10 h 184"/>
                <a:gd name="T6" fmla="*/ 1 w 93"/>
                <a:gd name="T7" fmla="*/ 9 h 184"/>
                <a:gd name="T8" fmla="*/ 1 w 93"/>
                <a:gd name="T9" fmla="*/ 9 h 184"/>
                <a:gd name="T10" fmla="*/ 1 w 93"/>
                <a:gd name="T11" fmla="*/ 9 h 184"/>
                <a:gd name="T12" fmla="*/ 2 w 93"/>
                <a:gd name="T13" fmla="*/ 9 h 184"/>
                <a:gd name="T14" fmla="*/ 2 w 93"/>
                <a:gd name="T15" fmla="*/ 9 h 184"/>
                <a:gd name="T16" fmla="*/ 2 w 93"/>
                <a:gd name="T17" fmla="*/ 8 h 184"/>
                <a:gd name="T18" fmla="*/ 3 w 93"/>
                <a:gd name="T19" fmla="*/ 8 h 184"/>
                <a:gd name="T20" fmla="*/ 3 w 93"/>
                <a:gd name="T21" fmla="*/ 8 h 184"/>
                <a:gd name="T22" fmla="*/ 3 w 93"/>
                <a:gd name="T23" fmla="*/ 7 h 184"/>
                <a:gd name="T24" fmla="*/ 4 w 93"/>
                <a:gd name="T25" fmla="*/ 6 h 184"/>
                <a:gd name="T26" fmla="*/ 4 w 93"/>
                <a:gd name="T27" fmla="*/ 6 h 184"/>
                <a:gd name="T28" fmla="*/ 4 w 93"/>
                <a:gd name="T29" fmla="*/ 5 h 184"/>
                <a:gd name="T30" fmla="*/ 4 w 93"/>
                <a:gd name="T31" fmla="*/ 5 h 184"/>
                <a:gd name="T32" fmla="*/ 4 w 93"/>
                <a:gd name="T33" fmla="*/ 5 h 184"/>
                <a:gd name="T34" fmla="*/ 4 w 93"/>
                <a:gd name="T35" fmla="*/ 4 h 184"/>
                <a:gd name="T36" fmla="*/ 4 w 93"/>
                <a:gd name="T37" fmla="*/ 3 h 184"/>
                <a:gd name="T38" fmla="*/ 4 w 93"/>
                <a:gd name="T39" fmla="*/ 3 h 184"/>
                <a:gd name="T40" fmla="*/ 4 w 93"/>
                <a:gd name="T41" fmla="*/ 3 h 184"/>
                <a:gd name="T42" fmla="*/ 4 w 93"/>
                <a:gd name="T43" fmla="*/ 2 h 184"/>
                <a:gd name="T44" fmla="*/ 4 w 93"/>
                <a:gd name="T45" fmla="*/ 2 h 184"/>
                <a:gd name="T46" fmla="*/ 4 w 93"/>
                <a:gd name="T47" fmla="*/ 1 h 184"/>
                <a:gd name="T48" fmla="*/ 4 w 93"/>
                <a:gd name="T49" fmla="*/ 1 h 184"/>
                <a:gd name="T50" fmla="*/ 4 w 93"/>
                <a:gd name="T51" fmla="*/ 1 h 184"/>
                <a:gd name="T52" fmla="*/ 3 w 93"/>
                <a:gd name="T53" fmla="*/ 0 h 184"/>
                <a:gd name="T54" fmla="*/ 3 w 93"/>
                <a:gd name="T55" fmla="*/ 0 h 184"/>
                <a:gd name="T56" fmla="*/ 3 w 93"/>
                <a:gd name="T57" fmla="*/ 0 h 184"/>
                <a:gd name="T58" fmla="*/ 2 w 93"/>
                <a:gd name="T59" fmla="*/ 0 h 184"/>
                <a:gd name="T60" fmla="*/ 2 w 93"/>
                <a:gd name="T61" fmla="*/ 0 h 18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3" h="184">
                  <a:moveTo>
                    <a:pt x="0" y="184"/>
                  </a:moveTo>
                  <a:lnTo>
                    <a:pt x="6" y="184"/>
                  </a:lnTo>
                  <a:lnTo>
                    <a:pt x="13" y="182"/>
                  </a:lnTo>
                  <a:lnTo>
                    <a:pt x="21" y="179"/>
                  </a:lnTo>
                  <a:lnTo>
                    <a:pt x="27" y="176"/>
                  </a:lnTo>
                  <a:lnTo>
                    <a:pt x="35" y="172"/>
                  </a:lnTo>
                  <a:lnTo>
                    <a:pt x="42" y="166"/>
                  </a:lnTo>
                  <a:lnTo>
                    <a:pt x="48" y="161"/>
                  </a:lnTo>
                  <a:lnTo>
                    <a:pt x="55" y="154"/>
                  </a:lnTo>
                  <a:lnTo>
                    <a:pt x="62" y="146"/>
                  </a:lnTo>
                  <a:lnTo>
                    <a:pt x="67" y="138"/>
                  </a:lnTo>
                  <a:lnTo>
                    <a:pt x="73" y="130"/>
                  </a:lnTo>
                  <a:lnTo>
                    <a:pt x="77" y="121"/>
                  </a:lnTo>
                  <a:lnTo>
                    <a:pt x="81" y="111"/>
                  </a:lnTo>
                  <a:lnTo>
                    <a:pt x="85" y="102"/>
                  </a:lnTo>
                  <a:lnTo>
                    <a:pt x="88" y="92"/>
                  </a:lnTo>
                  <a:lnTo>
                    <a:pt x="90" y="82"/>
                  </a:lnTo>
                  <a:lnTo>
                    <a:pt x="91" y="73"/>
                  </a:lnTo>
                  <a:lnTo>
                    <a:pt x="93" y="63"/>
                  </a:lnTo>
                  <a:lnTo>
                    <a:pt x="93" y="54"/>
                  </a:lnTo>
                  <a:lnTo>
                    <a:pt x="91" y="47"/>
                  </a:lnTo>
                  <a:lnTo>
                    <a:pt x="90" y="38"/>
                  </a:lnTo>
                  <a:lnTo>
                    <a:pt x="88" y="31"/>
                  </a:lnTo>
                  <a:lnTo>
                    <a:pt x="85" y="24"/>
                  </a:lnTo>
                  <a:lnTo>
                    <a:pt x="81" y="18"/>
                  </a:lnTo>
                  <a:lnTo>
                    <a:pt x="77" y="12"/>
                  </a:lnTo>
                  <a:lnTo>
                    <a:pt x="73" y="8"/>
                  </a:lnTo>
                  <a:lnTo>
                    <a:pt x="67" y="5"/>
                  </a:lnTo>
                  <a:lnTo>
                    <a:pt x="62" y="3"/>
                  </a:lnTo>
                  <a:lnTo>
                    <a:pt x="55" y="1"/>
                  </a:lnTo>
                  <a:lnTo>
                    <a:pt x="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5598" name="Line 181"/>
            <p:cNvSpPr>
              <a:spLocks noChangeShapeType="1"/>
            </p:cNvSpPr>
            <p:nvPr/>
          </p:nvSpPr>
          <p:spPr bwMode="auto">
            <a:xfrm flipH="1">
              <a:off x="4235" y="4178"/>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599" name="Line 182"/>
            <p:cNvSpPr>
              <a:spLocks noChangeShapeType="1"/>
            </p:cNvSpPr>
            <p:nvPr/>
          </p:nvSpPr>
          <p:spPr bwMode="auto">
            <a:xfrm flipV="1">
              <a:off x="4312" y="4147"/>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0" name="Line 183"/>
            <p:cNvSpPr>
              <a:spLocks noChangeShapeType="1"/>
            </p:cNvSpPr>
            <p:nvPr/>
          </p:nvSpPr>
          <p:spPr bwMode="auto">
            <a:xfrm>
              <a:off x="4325" y="4186"/>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5601" name="Line 184"/>
            <p:cNvSpPr>
              <a:spLocks noChangeShapeType="1"/>
            </p:cNvSpPr>
            <p:nvPr/>
          </p:nvSpPr>
          <p:spPr bwMode="auto">
            <a:xfrm flipH="1">
              <a:off x="4345" y="4147"/>
              <a:ext cx="23"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56187"/>
                                        </p:tgtEl>
                                        <p:attrNameLst>
                                          <p:attrName>style.visibility</p:attrName>
                                        </p:attrNameLst>
                                      </p:cBhvr>
                                      <p:to>
                                        <p:strVal val="visible"/>
                                      </p:to>
                                    </p:set>
                                    <p:animEffect transition="in" filter="wipe(left)">
                                      <p:cBhvr>
                                        <p:cTn id="7" dur="500"/>
                                        <p:tgtEl>
                                          <p:spTgt spid="25618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256186"/>
                                        </p:tgtEl>
                                        <p:attrNameLst>
                                          <p:attrName>style.visibility</p:attrName>
                                        </p:attrNameLst>
                                      </p:cBhvr>
                                      <p:to>
                                        <p:strVal val="visible"/>
                                      </p:to>
                                    </p:set>
                                    <p:animEffect transition="in" filter="wipe(left)">
                                      <p:cBhvr>
                                        <p:cTn id="12" dur="500"/>
                                        <p:tgtEl>
                                          <p:spTgt spid="2561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14378" name="Rectangle 10"/>
          <p:cNvSpPr>
            <a:spLocks noGrp="1" noChangeArrowheads="1"/>
          </p:cNvSpPr>
          <p:nvPr>
            <p:ph type="title"/>
          </p:nvPr>
        </p:nvSpPr>
        <p:spPr>
          <a:xfrm>
            <a:off x="0" y="0"/>
            <a:ext cx="5334000"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en-US" altLang="zh-CN" sz="3600" b="1" smtClean="0">
                <a:solidFill>
                  <a:srgbClr val="FF0000"/>
                </a:solidFill>
                <a:latin typeface="黑体" pitchFamily="2" charset="-122"/>
                <a:ea typeface="黑体" pitchFamily="2" charset="-122"/>
              </a:rPr>
              <a:t>(</a:t>
            </a:r>
            <a:r>
              <a:rPr lang="zh-CN" altLang="en-US" sz="3600" b="1" smtClean="0">
                <a:solidFill>
                  <a:srgbClr val="FF0000"/>
                </a:solidFill>
                <a:latin typeface="黑体" pitchFamily="2" charset="-122"/>
                <a:ea typeface="黑体" pitchFamily="2" charset="-122"/>
              </a:rPr>
              <a:t>三</a:t>
            </a:r>
            <a:r>
              <a:rPr lang="en-US" altLang="zh-CN" sz="3600" b="1" smtClean="0">
                <a:solidFill>
                  <a:srgbClr val="FF0000"/>
                </a:solidFill>
                <a:latin typeface="黑体" pitchFamily="2" charset="-122"/>
                <a:ea typeface="黑体" pitchFamily="2" charset="-122"/>
              </a:rPr>
              <a:t>)</a:t>
            </a:r>
            <a:r>
              <a:rPr lang="zh-CN" altLang="en-US" sz="3600" b="1" smtClean="0">
                <a:solidFill>
                  <a:srgbClr val="FF0000"/>
                </a:solidFill>
                <a:latin typeface="黑体" pitchFamily="2" charset="-122"/>
                <a:ea typeface="黑体" pitchFamily="2" charset="-122"/>
              </a:rPr>
              <a:t>一般位置平面</a:t>
            </a:r>
            <a:endParaRPr lang="zh-CN" altLang="en-US" smtClean="0">
              <a:solidFill>
                <a:srgbClr val="FF0000"/>
              </a:solidFill>
              <a:latin typeface="黑体" pitchFamily="2" charset="-122"/>
              <a:ea typeface="黑体" pitchFamily="2" charset="-122"/>
            </a:endParaRPr>
          </a:p>
        </p:txBody>
      </p:sp>
      <p:sp>
        <p:nvSpPr>
          <p:cNvPr id="314379" name="Rectangle 11"/>
          <p:cNvSpPr>
            <a:spLocks noGrp="1" noChangeArrowheads="1"/>
          </p:cNvSpPr>
          <p:nvPr>
            <p:ph type="body" idx="1"/>
          </p:nvPr>
        </p:nvSpPr>
        <p:spPr>
          <a:xfrm>
            <a:off x="76200" y="5181600"/>
            <a:ext cx="9464675" cy="14478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eaLnBrk="1" hangingPunct="1">
              <a:lnSpc>
                <a:spcPct val="90000"/>
              </a:lnSpc>
              <a:buFontTx/>
              <a:buNone/>
            </a:pPr>
            <a:r>
              <a:rPr lang="zh-CN" altLang="en-US" b="1" smtClean="0">
                <a:solidFill>
                  <a:srgbClr val="FF0000"/>
                </a:solidFill>
              </a:rPr>
              <a:t>投影特性</a:t>
            </a:r>
            <a:r>
              <a:rPr lang="en-US" altLang="zh-CN" b="1" smtClean="0">
                <a:solidFill>
                  <a:srgbClr val="FF0000"/>
                </a:solidFill>
              </a:rPr>
              <a:t>:</a:t>
            </a:r>
          </a:p>
          <a:p>
            <a:pPr eaLnBrk="1" hangingPunct="1">
              <a:lnSpc>
                <a:spcPct val="90000"/>
              </a:lnSpc>
              <a:buFontTx/>
              <a:buNone/>
            </a:pPr>
            <a:r>
              <a:rPr lang="en-US" altLang="zh-CN" b="1" smtClean="0">
                <a:latin typeface="黑体" pitchFamily="2" charset="-122"/>
                <a:ea typeface="黑体" pitchFamily="2" charset="-122"/>
              </a:rPr>
              <a:t>1.abc</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latin typeface="黑体" pitchFamily="2" charset="-122"/>
                <a:ea typeface="黑体" pitchFamily="2" charset="-122"/>
              </a:rPr>
              <a:t>、</a:t>
            </a:r>
            <a:r>
              <a:rPr lang="en-US" altLang="zh-CN" b="1" smtClean="0">
                <a:latin typeface="黑体" pitchFamily="2" charset="-122"/>
                <a:ea typeface="黑体" pitchFamily="2" charset="-122"/>
              </a:rPr>
              <a:t>a</a:t>
            </a:r>
            <a:r>
              <a:rPr lang="en-US" altLang="zh-CN" b="1" smtClean="0">
                <a:ea typeface="黑体" pitchFamily="2" charset="-122"/>
              </a:rPr>
              <a:t>’’</a:t>
            </a:r>
            <a:r>
              <a:rPr lang="en-US" altLang="zh-CN" b="1" smtClean="0">
                <a:latin typeface="黑体" pitchFamily="2" charset="-122"/>
                <a:ea typeface="黑体" pitchFamily="2" charset="-122"/>
              </a:rPr>
              <a:t>b</a:t>
            </a:r>
            <a:r>
              <a:rPr lang="en-US" altLang="zh-CN" b="1" smtClean="0">
                <a:ea typeface="黑体" pitchFamily="2" charset="-122"/>
              </a:rPr>
              <a:t>’’</a:t>
            </a:r>
            <a:r>
              <a:rPr lang="en-US" altLang="zh-CN" b="1" smtClean="0">
                <a:latin typeface="黑体" pitchFamily="2" charset="-122"/>
                <a:ea typeface="黑体" pitchFamily="2" charset="-122"/>
              </a:rPr>
              <a:t>c</a:t>
            </a:r>
            <a:r>
              <a:rPr lang="en-US" altLang="zh-CN" b="1" smtClean="0">
                <a:ea typeface="黑体" pitchFamily="2" charset="-122"/>
              </a:rPr>
              <a:t>’’</a:t>
            </a:r>
            <a:r>
              <a:rPr lang="zh-CN" altLang="en-US" b="1" smtClean="0"/>
              <a:t>均为</a:t>
            </a:r>
            <a:r>
              <a:rPr lang="zh-CN" altLang="en-US" b="1" smtClean="0">
                <a:sym typeface="Symbol" pitchFamily="18" charset="2"/>
              </a:rPr>
              <a:t> </a:t>
            </a:r>
            <a:r>
              <a:rPr lang="en-US" altLang="zh-CN" b="1" smtClean="0">
                <a:latin typeface="黑体" pitchFamily="2" charset="-122"/>
                <a:ea typeface="黑体" pitchFamily="2" charset="-122"/>
              </a:rPr>
              <a:t>ABC</a:t>
            </a:r>
            <a:r>
              <a:rPr lang="zh-CN" altLang="en-US" b="1" smtClean="0"/>
              <a:t>的类似形。</a:t>
            </a:r>
          </a:p>
          <a:p>
            <a:pPr eaLnBrk="1" hangingPunct="1">
              <a:lnSpc>
                <a:spcPct val="90000"/>
              </a:lnSpc>
              <a:buFontTx/>
              <a:buNone/>
            </a:pPr>
            <a:r>
              <a:rPr lang="en-US" altLang="zh-CN" b="1" smtClean="0">
                <a:latin typeface="黑体" pitchFamily="2" charset="-122"/>
                <a:ea typeface="黑体" pitchFamily="2" charset="-122"/>
              </a:rPr>
              <a:t>2.</a:t>
            </a:r>
            <a:r>
              <a:rPr lang="zh-CN" altLang="en-US" b="1" smtClean="0"/>
              <a:t>不反映</a:t>
            </a:r>
            <a:r>
              <a:rPr lang="zh-CN" altLang="en-US" b="1" smtClean="0">
                <a:latin typeface="黑体" pitchFamily="2" charset="-122"/>
                <a:ea typeface="黑体" pitchFamily="2" charset="-122"/>
                <a:sym typeface="Symbol" pitchFamily="18" charset="2"/>
              </a:rPr>
              <a:t></a:t>
            </a:r>
            <a:r>
              <a:rPr lang="zh-CN" altLang="en-US" b="1" smtClean="0">
                <a:latin typeface="黑体" pitchFamily="2" charset="-122"/>
                <a:ea typeface="黑体" pitchFamily="2" charset="-122"/>
                <a:sym typeface="Math1" pitchFamily="2" charset="2"/>
              </a:rPr>
              <a:t>、</a:t>
            </a:r>
            <a:r>
              <a:rPr lang="zh-CN" altLang="en-US" b="1" smtClean="0">
                <a:latin typeface="黑体" pitchFamily="2" charset="-122"/>
                <a:ea typeface="黑体" pitchFamily="2" charset="-122"/>
                <a:sym typeface="Symbol" pitchFamily="18" charset="2"/>
              </a:rPr>
              <a:t></a:t>
            </a:r>
            <a:r>
              <a:rPr lang="zh-CN" altLang="en-US" b="1" smtClean="0">
                <a:latin typeface="黑体" pitchFamily="2" charset="-122"/>
                <a:ea typeface="黑体" pitchFamily="2" charset="-122"/>
                <a:sym typeface="Math1" pitchFamily="2" charset="2"/>
              </a:rPr>
              <a:t>、</a:t>
            </a:r>
            <a:r>
              <a:rPr lang="zh-CN" altLang="en-US" b="1" smtClean="0">
                <a:latin typeface="黑体" pitchFamily="2" charset="-122"/>
                <a:ea typeface="黑体" pitchFamily="2" charset="-122"/>
                <a:sym typeface="Symbol" pitchFamily="18" charset="2"/>
              </a:rPr>
              <a:t></a:t>
            </a:r>
            <a:r>
              <a:rPr lang="zh-CN" altLang="en-US" b="1" smtClean="0">
                <a:sym typeface="Symbol" pitchFamily="18" charset="2"/>
              </a:rPr>
              <a:t> </a:t>
            </a:r>
            <a:r>
              <a:rPr lang="zh-CN" altLang="en-US" b="1" smtClean="0">
                <a:sym typeface="Math1" pitchFamily="2" charset="2"/>
              </a:rPr>
              <a:t>的真实大小 。</a:t>
            </a:r>
            <a:r>
              <a:rPr lang="zh-CN" altLang="en-US" smtClean="0">
                <a:sym typeface="Math1" pitchFamily="2" charset="2"/>
              </a:rPr>
              <a:t>                     </a:t>
            </a:r>
          </a:p>
        </p:txBody>
      </p:sp>
      <p:grpSp>
        <p:nvGrpSpPr>
          <p:cNvPr id="314452" name="Group 84"/>
          <p:cNvGrpSpPr>
            <a:grpSpLocks/>
          </p:cNvGrpSpPr>
          <p:nvPr/>
        </p:nvGrpSpPr>
        <p:grpSpPr bwMode="auto">
          <a:xfrm>
            <a:off x="179388" y="766763"/>
            <a:ext cx="4281487" cy="3916362"/>
            <a:chOff x="113" y="483"/>
            <a:chExt cx="2697" cy="2467"/>
          </a:xfrm>
        </p:grpSpPr>
        <p:sp>
          <p:nvSpPr>
            <p:cNvPr id="66695" name="Line 85"/>
            <p:cNvSpPr>
              <a:spLocks noChangeShapeType="1"/>
            </p:cNvSpPr>
            <p:nvPr/>
          </p:nvSpPr>
          <p:spPr bwMode="auto">
            <a:xfrm>
              <a:off x="309" y="654"/>
              <a:ext cx="145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6" name="Line 86"/>
            <p:cNvSpPr>
              <a:spLocks noChangeShapeType="1"/>
            </p:cNvSpPr>
            <p:nvPr/>
          </p:nvSpPr>
          <p:spPr bwMode="auto">
            <a:xfrm flipV="1">
              <a:off x="309" y="654"/>
              <a:ext cx="0" cy="127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7" name="Line 87"/>
            <p:cNvSpPr>
              <a:spLocks noChangeShapeType="1"/>
            </p:cNvSpPr>
            <p:nvPr/>
          </p:nvSpPr>
          <p:spPr bwMode="auto">
            <a:xfrm>
              <a:off x="1759" y="654"/>
              <a:ext cx="908" cy="90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8" name="Line 88"/>
            <p:cNvSpPr>
              <a:spLocks noChangeShapeType="1"/>
            </p:cNvSpPr>
            <p:nvPr/>
          </p:nvSpPr>
          <p:spPr bwMode="auto">
            <a:xfrm>
              <a:off x="309" y="1926"/>
              <a:ext cx="908" cy="90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9" name="Line 89"/>
            <p:cNvSpPr>
              <a:spLocks noChangeShapeType="1"/>
            </p:cNvSpPr>
            <p:nvPr/>
          </p:nvSpPr>
          <p:spPr bwMode="auto">
            <a:xfrm>
              <a:off x="1217" y="2831"/>
              <a:ext cx="1450"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00" name="Line 90"/>
            <p:cNvSpPr>
              <a:spLocks noChangeShapeType="1"/>
            </p:cNvSpPr>
            <p:nvPr/>
          </p:nvSpPr>
          <p:spPr bwMode="auto">
            <a:xfrm flipV="1">
              <a:off x="2667" y="1563"/>
              <a:ext cx="0" cy="126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01" name="Line 91"/>
            <p:cNvSpPr>
              <a:spLocks noChangeShapeType="1"/>
            </p:cNvSpPr>
            <p:nvPr/>
          </p:nvSpPr>
          <p:spPr bwMode="auto">
            <a:xfrm flipH="1" flipV="1">
              <a:off x="1130" y="2660"/>
              <a:ext cx="136"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02" name="Line 92"/>
            <p:cNvSpPr>
              <a:spLocks noChangeShapeType="1"/>
            </p:cNvSpPr>
            <p:nvPr/>
          </p:nvSpPr>
          <p:spPr bwMode="auto">
            <a:xfrm>
              <a:off x="1189" y="2723"/>
              <a:ext cx="5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03" name="Line 93"/>
            <p:cNvSpPr>
              <a:spLocks noChangeShapeType="1"/>
            </p:cNvSpPr>
            <p:nvPr/>
          </p:nvSpPr>
          <p:spPr bwMode="auto">
            <a:xfrm>
              <a:off x="1189" y="2660"/>
              <a:ext cx="136"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04" name="Freeform 94"/>
            <p:cNvSpPr>
              <a:spLocks/>
            </p:cNvSpPr>
            <p:nvPr/>
          </p:nvSpPr>
          <p:spPr bwMode="auto">
            <a:xfrm>
              <a:off x="372" y="703"/>
              <a:ext cx="73" cy="136"/>
            </a:xfrm>
            <a:custGeom>
              <a:avLst/>
              <a:gdLst>
                <a:gd name="T0" fmla="*/ 0 w 145"/>
                <a:gd name="T1" fmla="*/ 0 h 272"/>
                <a:gd name="T2" fmla="*/ 0 w 145"/>
                <a:gd name="T3" fmla="*/ 34 h 272"/>
                <a:gd name="T4" fmla="*/ 19 w 145"/>
                <a:gd name="T5" fmla="*/ 0 h 272"/>
                <a:gd name="T6" fmla="*/ 0 60000 65536"/>
                <a:gd name="T7" fmla="*/ 0 60000 65536"/>
                <a:gd name="T8" fmla="*/ 0 60000 65536"/>
              </a:gdLst>
              <a:ahLst/>
              <a:cxnLst>
                <a:cxn ang="T6">
                  <a:pos x="T0" y="T1"/>
                </a:cxn>
                <a:cxn ang="T7">
                  <a:pos x="T2" y="T3"/>
                </a:cxn>
                <a:cxn ang="T8">
                  <a:pos x="T4" y="T5"/>
                </a:cxn>
              </a:cxnLst>
              <a:rect l="0" t="0" r="r" b="b"/>
              <a:pathLst>
                <a:path w="145" h="272">
                  <a:moveTo>
                    <a:pt x="0" y="0"/>
                  </a:moveTo>
                  <a:lnTo>
                    <a:pt x="0" y="272"/>
                  </a:lnTo>
                  <a:lnTo>
                    <a:pt x="1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05" name="Freeform 95"/>
            <p:cNvSpPr>
              <a:spLocks/>
            </p:cNvSpPr>
            <p:nvPr/>
          </p:nvSpPr>
          <p:spPr bwMode="auto">
            <a:xfrm>
              <a:off x="2548" y="1566"/>
              <a:ext cx="98" cy="147"/>
            </a:xfrm>
            <a:custGeom>
              <a:avLst/>
              <a:gdLst>
                <a:gd name="T0" fmla="*/ 0 w 190"/>
                <a:gd name="T1" fmla="*/ 0 h 294"/>
                <a:gd name="T2" fmla="*/ 0 w 190"/>
                <a:gd name="T3" fmla="*/ 35 h 294"/>
                <a:gd name="T4" fmla="*/ 11 w 190"/>
                <a:gd name="T5" fmla="*/ 14 h 294"/>
                <a:gd name="T6" fmla="*/ 13 w 190"/>
                <a:gd name="T7" fmla="*/ 37 h 294"/>
                <a:gd name="T8" fmla="*/ 26 w 190"/>
                <a:gd name="T9" fmla="*/ 5 h 2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0" h="294">
                  <a:moveTo>
                    <a:pt x="0" y="0"/>
                  </a:moveTo>
                  <a:lnTo>
                    <a:pt x="0" y="278"/>
                  </a:lnTo>
                  <a:lnTo>
                    <a:pt x="80" y="106"/>
                  </a:lnTo>
                  <a:lnTo>
                    <a:pt x="96" y="294"/>
                  </a:lnTo>
                  <a:lnTo>
                    <a:pt x="190"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06" name="Line 96"/>
            <p:cNvSpPr>
              <a:spLocks noChangeShapeType="1"/>
            </p:cNvSpPr>
            <p:nvPr/>
          </p:nvSpPr>
          <p:spPr bwMode="auto">
            <a:xfrm>
              <a:off x="148" y="1912"/>
              <a:ext cx="35"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07" name="Line 97"/>
            <p:cNvSpPr>
              <a:spLocks noChangeShapeType="1"/>
            </p:cNvSpPr>
            <p:nvPr/>
          </p:nvSpPr>
          <p:spPr bwMode="auto">
            <a:xfrm flipH="1">
              <a:off x="113" y="1912"/>
              <a:ext cx="108"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08" name="Freeform 98"/>
            <p:cNvSpPr>
              <a:spLocks/>
            </p:cNvSpPr>
            <p:nvPr/>
          </p:nvSpPr>
          <p:spPr bwMode="auto">
            <a:xfrm>
              <a:off x="1706" y="483"/>
              <a:ext cx="98" cy="133"/>
            </a:xfrm>
            <a:custGeom>
              <a:avLst/>
              <a:gdLst>
                <a:gd name="T0" fmla="*/ 10 w 194"/>
                <a:gd name="T1" fmla="*/ 0 h 272"/>
                <a:gd name="T2" fmla="*/ 25 w 194"/>
                <a:gd name="T3" fmla="*/ 0 h 272"/>
                <a:gd name="T4" fmla="*/ 0 w 194"/>
                <a:gd name="T5" fmla="*/ 32 h 272"/>
                <a:gd name="T6" fmla="*/ 16 w 194"/>
                <a:gd name="T7" fmla="*/ 32 h 2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 h="272">
                  <a:moveTo>
                    <a:pt x="74" y="0"/>
                  </a:moveTo>
                  <a:lnTo>
                    <a:pt x="194" y="0"/>
                  </a:lnTo>
                  <a:lnTo>
                    <a:pt x="0" y="272"/>
                  </a:lnTo>
                  <a:lnTo>
                    <a:pt x="122" y="2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09" name="Line 99"/>
            <p:cNvSpPr>
              <a:spLocks noChangeShapeType="1"/>
            </p:cNvSpPr>
            <p:nvPr/>
          </p:nvSpPr>
          <p:spPr bwMode="auto">
            <a:xfrm>
              <a:off x="1759" y="1926"/>
              <a:ext cx="908" cy="9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10" name="Freeform 100"/>
            <p:cNvSpPr>
              <a:spLocks/>
            </p:cNvSpPr>
            <p:nvPr/>
          </p:nvSpPr>
          <p:spPr bwMode="auto">
            <a:xfrm>
              <a:off x="882" y="1664"/>
              <a:ext cx="73" cy="136"/>
            </a:xfrm>
            <a:custGeom>
              <a:avLst/>
              <a:gdLst>
                <a:gd name="T0" fmla="*/ 0 w 145"/>
                <a:gd name="T1" fmla="*/ 34 h 273"/>
                <a:gd name="T2" fmla="*/ 19 w 145"/>
                <a:gd name="T3" fmla="*/ 0 h 273"/>
                <a:gd name="T4" fmla="*/ 19 w 145"/>
                <a:gd name="T5" fmla="*/ 34 h 273"/>
                <a:gd name="T6" fmla="*/ 0 60000 65536"/>
                <a:gd name="T7" fmla="*/ 0 60000 65536"/>
                <a:gd name="T8" fmla="*/ 0 60000 65536"/>
              </a:gdLst>
              <a:ahLst/>
              <a:cxnLst>
                <a:cxn ang="T6">
                  <a:pos x="T0" y="T1"/>
                </a:cxn>
                <a:cxn ang="T7">
                  <a:pos x="T2" y="T3"/>
                </a:cxn>
                <a:cxn ang="T8">
                  <a:pos x="T4" y="T5"/>
                </a:cxn>
              </a:cxnLst>
              <a:rect l="0" t="0" r="r" b="b"/>
              <a:pathLst>
                <a:path w="145" h="273">
                  <a:moveTo>
                    <a:pt x="0" y="273"/>
                  </a:moveTo>
                  <a:lnTo>
                    <a:pt x="145" y="0"/>
                  </a:lnTo>
                  <a:lnTo>
                    <a:pt x="145" y="2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11" name="Line 101"/>
            <p:cNvSpPr>
              <a:spLocks noChangeShapeType="1"/>
            </p:cNvSpPr>
            <p:nvPr/>
          </p:nvSpPr>
          <p:spPr bwMode="auto">
            <a:xfrm flipH="1">
              <a:off x="903" y="1765"/>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12" name="Freeform 102"/>
            <p:cNvSpPr>
              <a:spLocks/>
            </p:cNvSpPr>
            <p:nvPr/>
          </p:nvSpPr>
          <p:spPr bwMode="auto">
            <a:xfrm>
              <a:off x="1545" y="811"/>
              <a:ext cx="70" cy="77"/>
            </a:xfrm>
            <a:custGeom>
              <a:avLst/>
              <a:gdLst>
                <a:gd name="T0" fmla="*/ 0 w 145"/>
                <a:gd name="T1" fmla="*/ 20 h 151"/>
                <a:gd name="T2" fmla="*/ 7 w 145"/>
                <a:gd name="T3" fmla="*/ 20 h 151"/>
                <a:gd name="T4" fmla="*/ 7 w 145"/>
                <a:gd name="T5" fmla="*/ 20 h 151"/>
                <a:gd name="T6" fmla="*/ 8 w 145"/>
                <a:gd name="T7" fmla="*/ 20 h 151"/>
                <a:gd name="T8" fmla="*/ 8 w 145"/>
                <a:gd name="T9" fmla="*/ 20 h 151"/>
                <a:gd name="T10" fmla="*/ 9 w 145"/>
                <a:gd name="T11" fmla="*/ 19 h 151"/>
                <a:gd name="T12" fmla="*/ 9 w 145"/>
                <a:gd name="T13" fmla="*/ 19 h 151"/>
                <a:gd name="T14" fmla="*/ 10 w 145"/>
                <a:gd name="T15" fmla="*/ 19 h 151"/>
                <a:gd name="T16" fmla="*/ 11 w 145"/>
                <a:gd name="T17" fmla="*/ 19 h 151"/>
                <a:gd name="T18" fmla="*/ 11 w 145"/>
                <a:gd name="T19" fmla="*/ 18 h 151"/>
                <a:gd name="T20" fmla="*/ 12 w 145"/>
                <a:gd name="T21" fmla="*/ 18 h 151"/>
                <a:gd name="T22" fmla="*/ 12 w 145"/>
                <a:gd name="T23" fmla="*/ 17 h 151"/>
                <a:gd name="T24" fmla="*/ 13 w 145"/>
                <a:gd name="T25" fmla="*/ 17 h 151"/>
                <a:gd name="T26" fmla="*/ 13 w 145"/>
                <a:gd name="T27" fmla="*/ 17 h 151"/>
                <a:gd name="T28" fmla="*/ 13 w 145"/>
                <a:gd name="T29" fmla="*/ 16 h 151"/>
                <a:gd name="T30" fmla="*/ 14 w 145"/>
                <a:gd name="T31" fmla="*/ 15 h 151"/>
                <a:gd name="T32" fmla="*/ 14 w 145"/>
                <a:gd name="T33" fmla="*/ 15 h 151"/>
                <a:gd name="T34" fmla="*/ 14 w 145"/>
                <a:gd name="T35" fmla="*/ 14 h 151"/>
                <a:gd name="T36" fmla="*/ 14 w 145"/>
                <a:gd name="T37" fmla="*/ 14 h 151"/>
                <a:gd name="T38" fmla="*/ 15 w 145"/>
                <a:gd name="T39" fmla="*/ 13 h 151"/>
                <a:gd name="T40" fmla="*/ 15 w 145"/>
                <a:gd name="T41" fmla="*/ 12 h 151"/>
                <a:gd name="T42" fmla="*/ 15 w 145"/>
                <a:gd name="T43" fmla="*/ 11 h 151"/>
                <a:gd name="T44" fmla="*/ 16 w 145"/>
                <a:gd name="T45" fmla="*/ 11 h 151"/>
                <a:gd name="T46" fmla="*/ 16 w 145"/>
                <a:gd name="T47" fmla="*/ 10 h 151"/>
                <a:gd name="T48" fmla="*/ 16 w 145"/>
                <a:gd name="T49" fmla="*/ 9 h 151"/>
                <a:gd name="T50" fmla="*/ 16 w 145"/>
                <a:gd name="T51" fmla="*/ 9 h 151"/>
                <a:gd name="T52" fmla="*/ 16 w 145"/>
                <a:gd name="T53" fmla="*/ 8 h 151"/>
                <a:gd name="T54" fmla="*/ 16 w 145"/>
                <a:gd name="T55" fmla="*/ 7 h 151"/>
                <a:gd name="T56" fmla="*/ 16 w 145"/>
                <a:gd name="T57" fmla="*/ 7 h 151"/>
                <a:gd name="T58" fmla="*/ 16 w 145"/>
                <a:gd name="T59" fmla="*/ 6 h 151"/>
                <a:gd name="T60" fmla="*/ 16 w 145"/>
                <a:gd name="T61" fmla="*/ 5 h 151"/>
                <a:gd name="T62" fmla="*/ 16 w 145"/>
                <a:gd name="T63" fmla="*/ 5 h 151"/>
                <a:gd name="T64" fmla="*/ 16 w 145"/>
                <a:gd name="T65" fmla="*/ 4 h 151"/>
                <a:gd name="T66" fmla="*/ 16 w 145"/>
                <a:gd name="T67" fmla="*/ 4 h 151"/>
                <a:gd name="T68" fmla="*/ 15 w 145"/>
                <a:gd name="T69" fmla="*/ 3 h 151"/>
                <a:gd name="T70" fmla="*/ 15 w 145"/>
                <a:gd name="T71" fmla="*/ 3 h 151"/>
                <a:gd name="T72" fmla="*/ 15 w 145"/>
                <a:gd name="T73" fmla="*/ 2 h 151"/>
                <a:gd name="T74" fmla="*/ 14 w 145"/>
                <a:gd name="T75" fmla="*/ 2 h 151"/>
                <a:gd name="T76" fmla="*/ 14 w 145"/>
                <a:gd name="T77" fmla="*/ 2 h 151"/>
                <a:gd name="T78" fmla="*/ 14 w 145"/>
                <a:gd name="T79" fmla="*/ 1 h 151"/>
                <a:gd name="T80" fmla="*/ 14 w 145"/>
                <a:gd name="T81" fmla="*/ 1 h 151"/>
                <a:gd name="T82" fmla="*/ 13 w 145"/>
                <a:gd name="T83" fmla="*/ 1 h 151"/>
                <a:gd name="T84" fmla="*/ 13 w 145"/>
                <a:gd name="T85" fmla="*/ 1 h 151"/>
                <a:gd name="T86" fmla="*/ 13 w 145"/>
                <a:gd name="T87" fmla="*/ 0 h 151"/>
                <a:gd name="T88" fmla="*/ 12 w 145"/>
                <a:gd name="T89" fmla="*/ 0 h 151"/>
                <a:gd name="T90" fmla="*/ 12 w 145"/>
                <a:gd name="T91" fmla="*/ 0 h 151"/>
                <a:gd name="T92" fmla="*/ 5 w 145"/>
                <a:gd name="T93" fmla="*/ 0 h 15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45" h="151">
                  <a:moveTo>
                    <a:pt x="0" y="151"/>
                  </a:moveTo>
                  <a:lnTo>
                    <a:pt x="61" y="151"/>
                  </a:lnTo>
                  <a:lnTo>
                    <a:pt x="65" y="151"/>
                  </a:lnTo>
                  <a:lnTo>
                    <a:pt x="70" y="150"/>
                  </a:lnTo>
                  <a:lnTo>
                    <a:pt x="75" y="149"/>
                  </a:lnTo>
                  <a:lnTo>
                    <a:pt x="79" y="148"/>
                  </a:lnTo>
                  <a:lnTo>
                    <a:pt x="83" y="146"/>
                  </a:lnTo>
                  <a:lnTo>
                    <a:pt x="88" y="144"/>
                  </a:lnTo>
                  <a:lnTo>
                    <a:pt x="93" y="142"/>
                  </a:lnTo>
                  <a:lnTo>
                    <a:pt x="97" y="140"/>
                  </a:lnTo>
                  <a:lnTo>
                    <a:pt x="101" y="137"/>
                  </a:lnTo>
                  <a:lnTo>
                    <a:pt x="106" y="132"/>
                  </a:lnTo>
                  <a:lnTo>
                    <a:pt x="110" y="129"/>
                  </a:lnTo>
                  <a:lnTo>
                    <a:pt x="114" y="125"/>
                  </a:lnTo>
                  <a:lnTo>
                    <a:pt x="117" y="121"/>
                  </a:lnTo>
                  <a:lnTo>
                    <a:pt x="122" y="116"/>
                  </a:lnTo>
                  <a:lnTo>
                    <a:pt x="125" y="112"/>
                  </a:lnTo>
                  <a:lnTo>
                    <a:pt x="128" y="107"/>
                  </a:lnTo>
                  <a:lnTo>
                    <a:pt x="131" y="102"/>
                  </a:lnTo>
                  <a:lnTo>
                    <a:pt x="133" y="97"/>
                  </a:lnTo>
                  <a:lnTo>
                    <a:pt x="137" y="92"/>
                  </a:lnTo>
                  <a:lnTo>
                    <a:pt x="139" y="86"/>
                  </a:lnTo>
                  <a:lnTo>
                    <a:pt x="141" y="81"/>
                  </a:lnTo>
                  <a:lnTo>
                    <a:pt x="142" y="76"/>
                  </a:lnTo>
                  <a:lnTo>
                    <a:pt x="143" y="71"/>
                  </a:lnTo>
                  <a:lnTo>
                    <a:pt x="144" y="65"/>
                  </a:lnTo>
                  <a:lnTo>
                    <a:pt x="145" y="60"/>
                  </a:lnTo>
                  <a:lnTo>
                    <a:pt x="145" y="55"/>
                  </a:lnTo>
                  <a:lnTo>
                    <a:pt x="145" y="49"/>
                  </a:lnTo>
                  <a:lnTo>
                    <a:pt x="145" y="44"/>
                  </a:lnTo>
                  <a:lnTo>
                    <a:pt x="144" y="40"/>
                  </a:lnTo>
                  <a:lnTo>
                    <a:pt x="143" y="34"/>
                  </a:lnTo>
                  <a:lnTo>
                    <a:pt x="142" y="30"/>
                  </a:lnTo>
                  <a:lnTo>
                    <a:pt x="141" y="26"/>
                  </a:lnTo>
                  <a:lnTo>
                    <a:pt x="139" y="22"/>
                  </a:lnTo>
                  <a:lnTo>
                    <a:pt x="137" y="18"/>
                  </a:lnTo>
                  <a:lnTo>
                    <a:pt x="134" y="15"/>
                  </a:lnTo>
                  <a:lnTo>
                    <a:pt x="131" y="12"/>
                  </a:lnTo>
                  <a:lnTo>
                    <a:pt x="128" y="9"/>
                  </a:lnTo>
                  <a:lnTo>
                    <a:pt x="125" y="7"/>
                  </a:lnTo>
                  <a:lnTo>
                    <a:pt x="122" y="5"/>
                  </a:lnTo>
                  <a:lnTo>
                    <a:pt x="117" y="2"/>
                  </a:lnTo>
                  <a:lnTo>
                    <a:pt x="114" y="1"/>
                  </a:lnTo>
                  <a:lnTo>
                    <a:pt x="110" y="0"/>
                  </a:lnTo>
                  <a:lnTo>
                    <a:pt x="106" y="0"/>
                  </a:lnTo>
                  <a:lnTo>
                    <a:pt x="101" y="0"/>
                  </a:lnTo>
                  <a:lnTo>
                    <a:pt x="4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13" name="Freeform 103"/>
            <p:cNvSpPr>
              <a:spLocks/>
            </p:cNvSpPr>
            <p:nvPr/>
          </p:nvSpPr>
          <p:spPr bwMode="auto">
            <a:xfrm>
              <a:off x="1545" y="752"/>
              <a:ext cx="84" cy="136"/>
            </a:xfrm>
            <a:custGeom>
              <a:avLst/>
              <a:gdLst>
                <a:gd name="T0" fmla="*/ 12 w 169"/>
                <a:gd name="T1" fmla="*/ 16 h 272"/>
                <a:gd name="T2" fmla="*/ 13 w 169"/>
                <a:gd name="T3" fmla="*/ 15 h 272"/>
                <a:gd name="T4" fmla="*/ 13 w 169"/>
                <a:gd name="T5" fmla="*/ 15 h 272"/>
                <a:gd name="T6" fmla="*/ 14 w 169"/>
                <a:gd name="T7" fmla="*/ 15 h 272"/>
                <a:gd name="T8" fmla="*/ 14 w 169"/>
                <a:gd name="T9" fmla="*/ 15 h 272"/>
                <a:gd name="T10" fmla="*/ 15 w 169"/>
                <a:gd name="T11" fmla="*/ 15 h 272"/>
                <a:gd name="T12" fmla="*/ 15 w 169"/>
                <a:gd name="T13" fmla="*/ 15 h 272"/>
                <a:gd name="T14" fmla="*/ 16 w 169"/>
                <a:gd name="T15" fmla="*/ 14 h 272"/>
                <a:gd name="T16" fmla="*/ 16 w 169"/>
                <a:gd name="T17" fmla="*/ 14 h 272"/>
                <a:gd name="T18" fmla="*/ 17 w 169"/>
                <a:gd name="T19" fmla="*/ 14 h 272"/>
                <a:gd name="T20" fmla="*/ 17 w 169"/>
                <a:gd name="T21" fmla="*/ 13 h 272"/>
                <a:gd name="T22" fmla="*/ 18 w 169"/>
                <a:gd name="T23" fmla="*/ 13 h 272"/>
                <a:gd name="T24" fmla="*/ 18 w 169"/>
                <a:gd name="T25" fmla="*/ 12 h 272"/>
                <a:gd name="T26" fmla="*/ 18 w 169"/>
                <a:gd name="T27" fmla="*/ 12 h 272"/>
                <a:gd name="T28" fmla="*/ 19 w 169"/>
                <a:gd name="T29" fmla="*/ 11 h 272"/>
                <a:gd name="T30" fmla="*/ 19 w 169"/>
                <a:gd name="T31" fmla="*/ 11 h 272"/>
                <a:gd name="T32" fmla="*/ 19 w 169"/>
                <a:gd name="T33" fmla="*/ 10 h 272"/>
                <a:gd name="T34" fmla="*/ 20 w 169"/>
                <a:gd name="T35" fmla="*/ 10 h 272"/>
                <a:gd name="T36" fmla="*/ 20 w 169"/>
                <a:gd name="T37" fmla="*/ 9 h 272"/>
                <a:gd name="T38" fmla="*/ 20 w 169"/>
                <a:gd name="T39" fmla="*/ 9 h 272"/>
                <a:gd name="T40" fmla="*/ 20 w 169"/>
                <a:gd name="T41" fmla="*/ 8 h 272"/>
                <a:gd name="T42" fmla="*/ 20 w 169"/>
                <a:gd name="T43" fmla="*/ 7 h 272"/>
                <a:gd name="T44" fmla="*/ 21 w 169"/>
                <a:gd name="T45" fmla="*/ 7 h 272"/>
                <a:gd name="T46" fmla="*/ 21 w 169"/>
                <a:gd name="T47" fmla="*/ 6 h 272"/>
                <a:gd name="T48" fmla="*/ 21 w 169"/>
                <a:gd name="T49" fmla="*/ 6 h 272"/>
                <a:gd name="T50" fmla="*/ 21 w 169"/>
                <a:gd name="T51" fmla="*/ 5 h 272"/>
                <a:gd name="T52" fmla="*/ 21 w 169"/>
                <a:gd name="T53" fmla="*/ 5 h 272"/>
                <a:gd name="T54" fmla="*/ 20 w 169"/>
                <a:gd name="T55" fmla="*/ 4 h 272"/>
                <a:gd name="T56" fmla="*/ 20 w 169"/>
                <a:gd name="T57" fmla="*/ 3 h 272"/>
                <a:gd name="T58" fmla="*/ 20 w 169"/>
                <a:gd name="T59" fmla="*/ 3 h 272"/>
                <a:gd name="T60" fmla="*/ 20 w 169"/>
                <a:gd name="T61" fmla="*/ 3 h 272"/>
                <a:gd name="T62" fmla="*/ 20 w 169"/>
                <a:gd name="T63" fmla="*/ 2 h 272"/>
                <a:gd name="T64" fmla="*/ 20 w 169"/>
                <a:gd name="T65" fmla="*/ 2 h 272"/>
                <a:gd name="T66" fmla="*/ 19 w 169"/>
                <a:gd name="T67" fmla="*/ 1 h 272"/>
                <a:gd name="T68" fmla="*/ 19 w 169"/>
                <a:gd name="T69" fmla="*/ 1 h 272"/>
                <a:gd name="T70" fmla="*/ 19 w 169"/>
                <a:gd name="T71" fmla="*/ 1 h 272"/>
                <a:gd name="T72" fmla="*/ 18 w 169"/>
                <a:gd name="T73" fmla="*/ 1 h 272"/>
                <a:gd name="T74" fmla="*/ 18 w 169"/>
                <a:gd name="T75" fmla="*/ 1 h 272"/>
                <a:gd name="T76" fmla="*/ 17 w 169"/>
                <a:gd name="T77" fmla="*/ 0 h 272"/>
                <a:gd name="T78" fmla="*/ 17 w 169"/>
                <a:gd name="T79" fmla="*/ 0 h 272"/>
                <a:gd name="T80" fmla="*/ 16 w 169"/>
                <a:gd name="T81" fmla="*/ 0 h 272"/>
                <a:gd name="T82" fmla="*/ 9 w 169"/>
                <a:gd name="T83" fmla="*/ 0 h 272"/>
                <a:gd name="T84" fmla="*/ 0 w 169"/>
                <a:gd name="T85" fmla="*/ 34 h 2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69" h="272">
                  <a:moveTo>
                    <a:pt x="101" y="121"/>
                  </a:moveTo>
                  <a:lnTo>
                    <a:pt x="106" y="120"/>
                  </a:lnTo>
                  <a:lnTo>
                    <a:pt x="110" y="120"/>
                  </a:lnTo>
                  <a:lnTo>
                    <a:pt x="113" y="119"/>
                  </a:lnTo>
                  <a:lnTo>
                    <a:pt x="117" y="118"/>
                  </a:lnTo>
                  <a:lnTo>
                    <a:pt x="122" y="116"/>
                  </a:lnTo>
                  <a:lnTo>
                    <a:pt x="126" y="114"/>
                  </a:lnTo>
                  <a:lnTo>
                    <a:pt x="129" y="112"/>
                  </a:lnTo>
                  <a:lnTo>
                    <a:pt x="133" y="110"/>
                  </a:lnTo>
                  <a:lnTo>
                    <a:pt x="137" y="106"/>
                  </a:lnTo>
                  <a:lnTo>
                    <a:pt x="141" y="103"/>
                  </a:lnTo>
                  <a:lnTo>
                    <a:pt x="144" y="100"/>
                  </a:lnTo>
                  <a:lnTo>
                    <a:pt x="147" y="96"/>
                  </a:lnTo>
                  <a:lnTo>
                    <a:pt x="150" y="91"/>
                  </a:lnTo>
                  <a:lnTo>
                    <a:pt x="154" y="87"/>
                  </a:lnTo>
                  <a:lnTo>
                    <a:pt x="157" y="83"/>
                  </a:lnTo>
                  <a:lnTo>
                    <a:pt x="159" y="79"/>
                  </a:lnTo>
                  <a:lnTo>
                    <a:pt x="161" y="74"/>
                  </a:lnTo>
                  <a:lnTo>
                    <a:pt x="163" y="70"/>
                  </a:lnTo>
                  <a:lnTo>
                    <a:pt x="165" y="65"/>
                  </a:lnTo>
                  <a:lnTo>
                    <a:pt x="166" y="61"/>
                  </a:lnTo>
                  <a:lnTo>
                    <a:pt x="167" y="55"/>
                  </a:lnTo>
                  <a:lnTo>
                    <a:pt x="169" y="51"/>
                  </a:lnTo>
                  <a:lnTo>
                    <a:pt x="169" y="46"/>
                  </a:lnTo>
                  <a:lnTo>
                    <a:pt x="169" y="41"/>
                  </a:lnTo>
                  <a:lnTo>
                    <a:pt x="169" y="37"/>
                  </a:lnTo>
                  <a:lnTo>
                    <a:pt x="169" y="33"/>
                  </a:lnTo>
                  <a:lnTo>
                    <a:pt x="167" y="29"/>
                  </a:lnTo>
                  <a:lnTo>
                    <a:pt x="166" y="24"/>
                  </a:lnTo>
                  <a:lnTo>
                    <a:pt x="165" y="21"/>
                  </a:lnTo>
                  <a:lnTo>
                    <a:pt x="163" y="17"/>
                  </a:lnTo>
                  <a:lnTo>
                    <a:pt x="162" y="14"/>
                  </a:lnTo>
                  <a:lnTo>
                    <a:pt x="160" y="12"/>
                  </a:lnTo>
                  <a:lnTo>
                    <a:pt x="157" y="8"/>
                  </a:lnTo>
                  <a:lnTo>
                    <a:pt x="155" y="6"/>
                  </a:lnTo>
                  <a:lnTo>
                    <a:pt x="152" y="4"/>
                  </a:lnTo>
                  <a:lnTo>
                    <a:pt x="148" y="3"/>
                  </a:lnTo>
                  <a:lnTo>
                    <a:pt x="145" y="1"/>
                  </a:lnTo>
                  <a:lnTo>
                    <a:pt x="142" y="0"/>
                  </a:lnTo>
                  <a:lnTo>
                    <a:pt x="138" y="0"/>
                  </a:lnTo>
                  <a:lnTo>
                    <a:pt x="134" y="0"/>
                  </a:lnTo>
                  <a:lnTo>
                    <a:pt x="74" y="0"/>
                  </a:lnTo>
                  <a:lnTo>
                    <a:pt x="0" y="2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14" name="Line 104"/>
            <p:cNvSpPr>
              <a:spLocks noChangeShapeType="1"/>
            </p:cNvSpPr>
            <p:nvPr/>
          </p:nvSpPr>
          <p:spPr bwMode="auto">
            <a:xfrm flipH="1">
              <a:off x="2157" y="2199"/>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15" name="Freeform 105"/>
            <p:cNvSpPr>
              <a:spLocks/>
            </p:cNvSpPr>
            <p:nvPr/>
          </p:nvSpPr>
          <p:spPr bwMode="auto">
            <a:xfrm>
              <a:off x="2139" y="2164"/>
              <a:ext cx="18" cy="35"/>
            </a:xfrm>
            <a:custGeom>
              <a:avLst/>
              <a:gdLst>
                <a:gd name="T0" fmla="*/ 0 w 38"/>
                <a:gd name="T1" fmla="*/ 0 h 68"/>
                <a:gd name="T2" fmla="*/ 0 w 38"/>
                <a:gd name="T3" fmla="*/ 1 h 68"/>
                <a:gd name="T4" fmla="*/ 0 w 38"/>
                <a:gd name="T5" fmla="*/ 2 h 68"/>
                <a:gd name="T6" fmla="*/ 0 w 38"/>
                <a:gd name="T7" fmla="*/ 2 h 68"/>
                <a:gd name="T8" fmla="*/ 0 w 38"/>
                <a:gd name="T9" fmla="*/ 3 h 68"/>
                <a:gd name="T10" fmla="*/ 0 w 38"/>
                <a:gd name="T11" fmla="*/ 3 h 68"/>
                <a:gd name="T12" fmla="*/ 0 w 38"/>
                <a:gd name="T13" fmla="*/ 4 h 68"/>
                <a:gd name="T14" fmla="*/ 0 w 38"/>
                <a:gd name="T15" fmla="*/ 5 h 68"/>
                <a:gd name="T16" fmla="*/ 0 w 38"/>
                <a:gd name="T17" fmla="*/ 5 h 68"/>
                <a:gd name="T18" fmla="*/ 0 w 38"/>
                <a:gd name="T19" fmla="*/ 6 h 68"/>
                <a:gd name="T20" fmla="*/ 0 w 38"/>
                <a:gd name="T21" fmla="*/ 6 h 68"/>
                <a:gd name="T22" fmla="*/ 0 w 38"/>
                <a:gd name="T23" fmla="*/ 7 h 68"/>
                <a:gd name="T24" fmla="*/ 1 w 38"/>
                <a:gd name="T25" fmla="*/ 7 h 68"/>
                <a:gd name="T26" fmla="*/ 1 w 38"/>
                <a:gd name="T27" fmla="*/ 8 h 68"/>
                <a:gd name="T28" fmla="*/ 1 w 38"/>
                <a:gd name="T29" fmla="*/ 8 h 68"/>
                <a:gd name="T30" fmla="*/ 2 w 38"/>
                <a:gd name="T31" fmla="*/ 8 h 68"/>
                <a:gd name="T32" fmla="*/ 2 w 38"/>
                <a:gd name="T33" fmla="*/ 8 h 68"/>
                <a:gd name="T34" fmla="*/ 2 w 38"/>
                <a:gd name="T35" fmla="*/ 9 h 68"/>
                <a:gd name="T36" fmla="*/ 3 w 38"/>
                <a:gd name="T37" fmla="*/ 9 h 68"/>
                <a:gd name="T38" fmla="*/ 3 w 38"/>
                <a:gd name="T39" fmla="*/ 9 h 68"/>
                <a:gd name="T40" fmla="*/ 4 w 38"/>
                <a:gd name="T41" fmla="*/ 9 h 68"/>
                <a:gd name="T42" fmla="*/ 4 w 38"/>
                <a:gd name="T43" fmla="*/ 9 h 6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8" h="68">
                  <a:moveTo>
                    <a:pt x="2" y="0"/>
                  </a:moveTo>
                  <a:lnTo>
                    <a:pt x="1" y="4"/>
                  </a:lnTo>
                  <a:lnTo>
                    <a:pt x="0" y="9"/>
                  </a:lnTo>
                  <a:lnTo>
                    <a:pt x="0" y="15"/>
                  </a:lnTo>
                  <a:lnTo>
                    <a:pt x="0" y="20"/>
                  </a:lnTo>
                  <a:lnTo>
                    <a:pt x="0" y="24"/>
                  </a:lnTo>
                  <a:lnTo>
                    <a:pt x="0" y="29"/>
                  </a:lnTo>
                  <a:lnTo>
                    <a:pt x="1" y="34"/>
                  </a:lnTo>
                  <a:lnTo>
                    <a:pt x="2" y="38"/>
                  </a:lnTo>
                  <a:lnTo>
                    <a:pt x="3" y="42"/>
                  </a:lnTo>
                  <a:lnTo>
                    <a:pt x="4" y="46"/>
                  </a:lnTo>
                  <a:lnTo>
                    <a:pt x="6" y="50"/>
                  </a:lnTo>
                  <a:lnTo>
                    <a:pt x="8" y="53"/>
                  </a:lnTo>
                  <a:lnTo>
                    <a:pt x="11" y="56"/>
                  </a:lnTo>
                  <a:lnTo>
                    <a:pt x="13" y="58"/>
                  </a:lnTo>
                  <a:lnTo>
                    <a:pt x="17" y="61"/>
                  </a:lnTo>
                  <a:lnTo>
                    <a:pt x="20" y="63"/>
                  </a:lnTo>
                  <a:lnTo>
                    <a:pt x="23" y="65"/>
                  </a:lnTo>
                  <a:lnTo>
                    <a:pt x="26" y="66"/>
                  </a:lnTo>
                  <a:lnTo>
                    <a:pt x="31" y="67"/>
                  </a:lnTo>
                  <a:lnTo>
                    <a:pt x="35" y="67"/>
                  </a:lnTo>
                  <a:lnTo>
                    <a:pt x="38" y="6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16" name="Line 106"/>
            <p:cNvSpPr>
              <a:spLocks noChangeShapeType="1"/>
            </p:cNvSpPr>
            <p:nvPr/>
          </p:nvSpPr>
          <p:spPr bwMode="auto">
            <a:xfrm flipV="1">
              <a:off x="2139" y="2097"/>
              <a:ext cx="18"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17" name="Freeform 107"/>
            <p:cNvSpPr>
              <a:spLocks/>
            </p:cNvSpPr>
            <p:nvPr/>
          </p:nvSpPr>
          <p:spPr bwMode="auto">
            <a:xfrm>
              <a:off x="2157" y="2062"/>
              <a:ext cx="35" cy="35"/>
            </a:xfrm>
            <a:custGeom>
              <a:avLst/>
              <a:gdLst>
                <a:gd name="T0" fmla="*/ 8 w 72"/>
                <a:gd name="T1" fmla="*/ 0 h 69"/>
                <a:gd name="T2" fmla="*/ 8 w 72"/>
                <a:gd name="T3" fmla="*/ 0 h 69"/>
                <a:gd name="T4" fmla="*/ 7 w 72"/>
                <a:gd name="T5" fmla="*/ 0 h 69"/>
                <a:gd name="T6" fmla="*/ 7 w 72"/>
                <a:gd name="T7" fmla="*/ 1 h 69"/>
                <a:gd name="T8" fmla="*/ 6 w 72"/>
                <a:gd name="T9" fmla="*/ 1 h 69"/>
                <a:gd name="T10" fmla="*/ 6 w 72"/>
                <a:gd name="T11" fmla="*/ 1 h 69"/>
                <a:gd name="T12" fmla="*/ 5 w 72"/>
                <a:gd name="T13" fmla="*/ 1 h 69"/>
                <a:gd name="T14" fmla="*/ 5 w 72"/>
                <a:gd name="T15" fmla="*/ 2 h 69"/>
                <a:gd name="T16" fmla="*/ 4 w 72"/>
                <a:gd name="T17" fmla="*/ 2 h 69"/>
                <a:gd name="T18" fmla="*/ 4 w 72"/>
                <a:gd name="T19" fmla="*/ 2 h 69"/>
                <a:gd name="T20" fmla="*/ 3 w 72"/>
                <a:gd name="T21" fmla="*/ 3 h 69"/>
                <a:gd name="T22" fmla="*/ 3 w 72"/>
                <a:gd name="T23" fmla="*/ 3 h 69"/>
                <a:gd name="T24" fmla="*/ 2 w 72"/>
                <a:gd name="T25" fmla="*/ 4 h 69"/>
                <a:gd name="T26" fmla="*/ 2 w 72"/>
                <a:gd name="T27" fmla="*/ 4 h 69"/>
                <a:gd name="T28" fmla="*/ 2 w 72"/>
                <a:gd name="T29" fmla="*/ 5 h 69"/>
                <a:gd name="T30" fmla="*/ 1 w 72"/>
                <a:gd name="T31" fmla="*/ 5 h 69"/>
                <a:gd name="T32" fmla="*/ 1 w 72"/>
                <a:gd name="T33" fmla="*/ 6 h 69"/>
                <a:gd name="T34" fmla="*/ 0 w 72"/>
                <a:gd name="T35" fmla="*/ 6 h 69"/>
                <a:gd name="T36" fmla="*/ 0 w 72"/>
                <a:gd name="T37" fmla="*/ 7 h 69"/>
                <a:gd name="T38" fmla="*/ 0 w 72"/>
                <a:gd name="T39" fmla="*/ 8 h 69"/>
                <a:gd name="T40" fmla="*/ 0 w 72"/>
                <a:gd name="T41" fmla="*/ 8 h 69"/>
                <a:gd name="T42" fmla="*/ 0 w 72"/>
                <a:gd name="T43" fmla="*/ 9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2" h="69">
                  <a:moveTo>
                    <a:pt x="72" y="0"/>
                  </a:moveTo>
                  <a:lnTo>
                    <a:pt x="68" y="0"/>
                  </a:lnTo>
                  <a:lnTo>
                    <a:pt x="64" y="0"/>
                  </a:lnTo>
                  <a:lnTo>
                    <a:pt x="60" y="2"/>
                  </a:lnTo>
                  <a:lnTo>
                    <a:pt x="55" y="3"/>
                  </a:lnTo>
                  <a:lnTo>
                    <a:pt x="51" y="5"/>
                  </a:lnTo>
                  <a:lnTo>
                    <a:pt x="47" y="7"/>
                  </a:lnTo>
                  <a:lnTo>
                    <a:pt x="43" y="9"/>
                  </a:lnTo>
                  <a:lnTo>
                    <a:pt x="38" y="12"/>
                  </a:lnTo>
                  <a:lnTo>
                    <a:pt x="34" y="15"/>
                  </a:lnTo>
                  <a:lnTo>
                    <a:pt x="31" y="19"/>
                  </a:lnTo>
                  <a:lnTo>
                    <a:pt x="27" y="22"/>
                  </a:lnTo>
                  <a:lnTo>
                    <a:pt x="22" y="26"/>
                  </a:lnTo>
                  <a:lnTo>
                    <a:pt x="19" y="30"/>
                  </a:lnTo>
                  <a:lnTo>
                    <a:pt x="16" y="35"/>
                  </a:lnTo>
                  <a:lnTo>
                    <a:pt x="13" y="39"/>
                  </a:lnTo>
                  <a:lnTo>
                    <a:pt x="10" y="43"/>
                  </a:lnTo>
                  <a:lnTo>
                    <a:pt x="7" y="48"/>
                  </a:lnTo>
                  <a:lnTo>
                    <a:pt x="5" y="53"/>
                  </a:lnTo>
                  <a:lnTo>
                    <a:pt x="3" y="58"/>
                  </a:lnTo>
                  <a:lnTo>
                    <a:pt x="1" y="63"/>
                  </a:lnTo>
                  <a:lnTo>
                    <a:pt x="0"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18" name="Line 108"/>
            <p:cNvSpPr>
              <a:spLocks noChangeShapeType="1"/>
            </p:cNvSpPr>
            <p:nvPr/>
          </p:nvSpPr>
          <p:spPr bwMode="auto">
            <a:xfrm>
              <a:off x="2192" y="2062"/>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19" name="Line 109"/>
            <p:cNvSpPr>
              <a:spLocks noChangeShapeType="1"/>
            </p:cNvSpPr>
            <p:nvPr/>
          </p:nvSpPr>
          <p:spPr bwMode="auto">
            <a:xfrm>
              <a:off x="309" y="1926"/>
              <a:ext cx="10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0" name="Line 110"/>
            <p:cNvSpPr>
              <a:spLocks noChangeShapeType="1"/>
            </p:cNvSpPr>
            <p:nvPr/>
          </p:nvSpPr>
          <p:spPr bwMode="auto">
            <a:xfrm flipV="1">
              <a:off x="1759" y="654"/>
              <a:ext cx="0" cy="7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1" name="Freeform 111"/>
            <p:cNvSpPr>
              <a:spLocks/>
            </p:cNvSpPr>
            <p:nvPr/>
          </p:nvSpPr>
          <p:spPr bwMode="auto">
            <a:xfrm>
              <a:off x="2737" y="2814"/>
              <a:ext cx="73" cy="70"/>
            </a:xfrm>
            <a:custGeom>
              <a:avLst/>
              <a:gdLst>
                <a:gd name="T0" fmla="*/ 0 w 145"/>
                <a:gd name="T1" fmla="*/ 0 h 136"/>
                <a:gd name="T2" fmla="*/ 5 w 145"/>
                <a:gd name="T3" fmla="*/ 19 h 136"/>
                <a:gd name="T4" fmla="*/ 19 w 145"/>
                <a:gd name="T5" fmla="*/ 0 h 136"/>
                <a:gd name="T6" fmla="*/ 0 60000 65536"/>
                <a:gd name="T7" fmla="*/ 0 60000 65536"/>
                <a:gd name="T8" fmla="*/ 0 60000 65536"/>
              </a:gdLst>
              <a:ahLst/>
              <a:cxnLst>
                <a:cxn ang="T6">
                  <a:pos x="T0" y="T1"/>
                </a:cxn>
                <a:cxn ang="T7">
                  <a:pos x="T2" y="T3"/>
                </a:cxn>
                <a:cxn ang="T8">
                  <a:pos x="T4" y="T5"/>
                </a:cxn>
              </a:cxnLst>
              <a:rect l="0" t="0" r="r" b="b"/>
              <a:pathLst>
                <a:path w="145" h="136">
                  <a:moveTo>
                    <a:pt x="0" y="0"/>
                  </a:moveTo>
                  <a:lnTo>
                    <a:pt x="36" y="136"/>
                  </a:lnTo>
                  <a:lnTo>
                    <a:pt x="1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22" name="Line 112"/>
            <p:cNvSpPr>
              <a:spLocks noChangeShapeType="1"/>
            </p:cNvSpPr>
            <p:nvPr/>
          </p:nvSpPr>
          <p:spPr bwMode="auto">
            <a:xfrm flipH="1">
              <a:off x="2737" y="2884"/>
              <a:ext cx="17"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3" name="Line 113"/>
            <p:cNvSpPr>
              <a:spLocks noChangeShapeType="1"/>
            </p:cNvSpPr>
            <p:nvPr/>
          </p:nvSpPr>
          <p:spPr bwMode="auto">
            <a:xfrm flipH="1">
              <a:off x="1329" y="1926"/>
              <a:ext cx="4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4" name="Line 114"/>
            <p:cNvSpPr>
              <a:spLocks noChangeShapeType="1"/>
            </p:cNvSpPr>
            <p:nvPr/>
          </p:nvSpPr>
          <p:spPr bwMode="auto">
            <a:xfrm flipV="1">
              <a:off x="1759" y="1902"/>
              <a:ext cx="0" cy="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5" name="Line 115"/>
            <p:cNvSpPr>
              <a:spLocks noChangeShapeType="1"/>
            </p:cNvSpPr>
            <p:nvPr/>
          </p:nvSpPr>
          <p:spPr bwMode="auto">
            <a:xfrm flipV="1">
              <a:off x="1692" y="1989"/>
              <a:ext cx="18"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6" name="Freeform 116"/>
            <p:cNvSpPr>
              <a:spLocks/>
            </p:cNvSpPr>
            <p:nvPr/>
          </p:nvSpPr>
          <p:spPr bwMode="auto">
            <a:xfrm>
              <a:off x="1710" y="1951"/>
              <a:ext cx="59" cy="38"/>
            </a:xfrm>
            <a:custGeom>
              <a:avLst/>
              <a:gdLst>
                <a:gd name="T0" fmla="*/ 13 w 124"/>
                <a:gd name="T1" fmla="*/ 10 h 75"/>
                <a:gd name="T2" fmla="*/ 13 w 124"/>
                <a:gd name="T3" fmla="*/ 9 h 75"/>
                <a:gd name="T4" fmla="*/ 13 w 124"/>
                <a:gd name="T5" fmla="*/ 9 h 75"/>
                <a:gd name="T6" fmla="*/ 13 w 124"/>
                <a:gd name="T7" fmla="*/ 8 h 75"/>
                <a:gd name="T8" fmla="*/ 13 w 124"/>
                <a:gd name="T9" fmla="*/ 7 h 75"/>
                <a:gd name="T10" fmla="*/ 13 w 124"/>
                <a:gd name="T11" fmla="*/ 7 h 75"/>
                <a:gd name="T12" fmla="*/ 13 w 124"/>
                <a:gd name="T13" fmla="*/ 6 h 75"/>
                <a:gd name="T14" fmla="*/ 13 w 124"/>
                <a:gd name="T15" fmla="*/ 5 h 75"/>
                <a:gd name="T16" fmla="*/ 13 w 124"/>
                <a:gd name="T17" fmla="*/ 5 h 75"/>
                <a:gd name="T18" fmla="*/ 13 w 124"/>
                <a:gd name="T19" fmla="*/ 4 h 75"/>
                <a:gd name="T20" fmla="*/ 13 w 124"/>
                <a:gd name="T21" fmla="*/ 4 h 75"/>
                <a:gd name="T22" fmla="*/ 13 w 124"/>
                <a:gd name="T23" fmla="*/ 3 h 75"/>
                <a:gd name="T24" fmla="*/ 12 w 124"/>
                <a:gd name="T25" fmla="*/ 3 h 75"/>
                <a:gd name="T26" fmla="*/ 12 w 124"/>
                <a:gd name="T27" fmla="*/ 2 h 75"/>
                <a:gd name="T28" fmla="*/ 12 w 124"/>
                <a:gd name="T29" fmla="*/ 2 h 75"/>
                <a:gd name="T30" fmla="*/ 11 w 124"/>
                <a:gd name="T31" fmla="*/ 2 h 75"/>
                <a:gd name="T32" fmla="*/ 11 w 124"/>
                <a:gd name="T33" fmla="*/ 1 h 75"/>
                <a:gd name="T34" fmla="*/ 11 w 124"/>
                <a:gd name="T35" fmla="*/ 1 h 75"/>
                <a:gd name="T36" fmla="*/ 10 w 124"/>
                <a:gd name="T37" fmla="*/ 1 h 75"/>
                <a:gd name="T38" fmla="*/ 10 w 124"/>
                <a:gd name="T39" fmla="*/ 1 h 75"/>
                <a:gd name="T40" fmla="*/ 10 w 124"/>
                <a:gd name="T41" fmla="*/ 1 h 75"/>
                <a:gd name="T42" fmla="*/ 9 w 124"/>
                <a:gd name="T43" fmla="*/ 0 h 75"/>
                <a:gd name="T44" fmla="*/ 9 w 124"/>
                <a:gd name="T45" fmla="*/ 0 h 75"/>
                <a:gd name="T46" fmla="*/ 8 w 124"/>
                <a:gd name="T47" fmla="*/ 0 h 75"/>
                <a:gd name="T48" fmla="*/ 8 w 124"/>
                <a:gd name="T49" fmla="*/ 1 h 75"/>
                <a:gd name="T50" fmla="*/ 7 w 124"/>
                <a:gd name="T51" fmla="*/ 1 h 75"/>
                <a:gd name="T52" fmla="*/ 7 w 124"/>
                <a:gd name="T53" fmla="*/ 1 h 75"/>
                <a:gd name="T54" fmla="*/ 6 w 124"/>
                <a:gd name="T55" fmla="*/ 1 h 75"/>
                <a:gd name="T56" fmla="*/ 6 w 124"/>
                <a:gd name="T57" fmla="*/ 1 h 75"/>
                <a:gd name="T58" fmla="*/ 5 w 124"/>
                <a:gd name="T59" fmla="*/ 2 h 75"/>
                <a:gd name="T60" fmla="*/ 5 w 124"/>
                <a:gd name="T61" fmla="*/ 2 h 75"/>
                <a:gd name="T62" fmla="*/ 5 w 124"/>
                <a:gd name="T63" fmla="*/ 2 h 75"/>
                <a:gd name="T64" fmla="*/ 4 w 124"/>
                <a:gd name="T65" fmla="*/ 3 h 75"/>
                <a:gd name="T66" fmla="*/ 3 w 124"/>
                <a:gd name="T67" fmla="*/ 3 h 75"/>
                <a:gd name="T68" fmla="*/ 3 w 124"/>
                <a:gd name="T69" fmla="*/ 4 h 75"/>
                <a:gd name="T70" fmla="*/ 2 w 124"/>
                <a:gd name="T71" fmla="*/ 4 h 75"/>
                <a:gd name="T72" fmla="*/ 2 w 124"/>
                <a:gd name="T73" fmla="*/ 5 h 75"/>
                <a:gd name="T74" fmla="*/ 2 w 124"/>
                <a:gd name="T75" fmla="*/ 5 h 75"/>
                <a:gd name="T76" fmla="*/ 1 w 124"/>
                <a:gd name="T77" fmla="*/ 6 h 75"/>
                <a:gd name="T78" fmla="*/ 1 w 124"/>
                <a:gd name="T79" fmla="*/ 7 h 75"/>
                <a:gd name="T80" fmla="*/ 1 w 124"/>
                <a:gd name="T81" fmla="*/ 7 h 75"/>
                <a:gd name="T82" fmla="*/ 0 w 124"/>
                <a:gd name="T83" fmla="*/ 8 h 75"/>
                <a:gd name="T84" fmla="*/ 0 w 124"/>
                <a:gd name="T85" fmla="*/ 9 h 75"/>
                <a:gd name="T86" fmla="*/ 0 w 124"/>
                <a:gd name="T87" fmla="*/ 9 h 75"/>
                <a:gd name="T88" fmla="*/ 0 w 124"/>
                <a:gd name="T89" fmla="*/ 10 h 7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4" h="75">
                  <a:moveTo>
                    <a:pt x="121" y="75"/>
                  </a:moveTo>
                  <a:lnTo>
                    <a:pt x="123" y="70"/>
                  </a:lnTo>
                  <a:lnTo>
                    <a:pt x="124" y="65"/>
                  </a:lnTo>
                  <a:lnTo>
                    <a:pt x="124" y="59"/>
                  </a:lnTo>
                  <a:lnTo>
                    <a:pt x="124" y="54"/>
                  </a:lnTo>
                  <a:lnTo>
                    <a:pt x="124" y="49"/>
                  </a:lnTo>
                  <a:lnTo>
                    <a:pt x="124" y="44"/>
                  </a:lnTo>
                  <a:lnTo>
                    <a:pt x="124" y="39"/>
                  </a:lnTo>
                  <a:lnTo>
                    <a:pt x="123" y="34"/>
                  </a:lnTo>
                  <a:lnTo>
                    <a:pt x="121" y="30"/>
                  </a:lnTo>
                  <a:lnTo>
                    <a:pt x="120" y="25"/>
                  </a:lnTo>
                  <a:lnTo>
                    <a:pt x="117" y="22"/>
                  </a:lnTo>
                  <a:lnTo>
                    <a:pt x="115" y="18"/>
                  </a:lnTo>
                  <a:lnTo>
                    <a:pt x="113" y="15"/>
                  </a:lnTo>
                  <a:lnTo>
                    <a:pt x="110" y="12"/>
                  </a:lnTo>
                  <a:lnTo>
                    <a:pt x="107" y="9"/>
                  </a:lnTo>
                  <a:lnTo>
                    <a:pt x="104" y="6"/>
                  </a:lnTo>
                  <a:lnTo>
                    <a:pt x="100" y="4"/>
                  </a:lnTo>
                  <a:lnTo>
                    <a:pt x="97" y="3"/>
                  </a:lnTo>
                  <a:lnTo>
                    <a:pt x="93" y="1"/>
                  </a:lnTo>
                  <a:lnTo>
                    <a:pt x="89" y="1"/>
                  </a:lnTo>
                  <a:lnTo>
                    <a:pt x="85" y="0"/>
                  </a:lnTo>
                  <a:lnTo>
                    <a:pt x="81" y="0"/>
                  </a:lnTo>
                  <a:lnTo>
                    <a:pt x="76" y="0"/>
                  </a:lnTo>
                  <a:lnTo>
                    <a:pt x="72" y="1"/>
                  </a:lnTo>
                  <a:lnTo>
                    <a:pt x="67" y="1"/>
                  </a:lnTo>
                  <a:lnTo>
                    <a:pt x="63" y="3"/>
                  </a:lnTo>
                  <a:lnTo>
                    <a:pt x="59" y="4"/>
                  </a:lnTo>
                  <a:lnTo>
                    <a:pt x="54" y="6"/>
                  </a:lnTo>
                  <a:lnTo>
                    <a:pt x="49" y="9"/>
                  </a:lnTo>
                  <a:lnTo>
                    <a:pt x="45" y="12"/>
                  </a:lnTo>
                  <a:lnTo>
                    <a:pt x="41" y="15"/>
                  </a:lnTo>
                  <a:lnTo>
                    <a:pt x="36" y="18"/>
                  </a:lnTo>
                  <a:lnTo>
                    <a:pt x="32" y="22"/>
                  </a:lnTo>
                  <a:lnTo>
                    <a:pt x="28" y="25"/>
                  </a:lnTo>
                  <a:lnTo>
                    <a:pt x="24" y="30"/>
                  </a:lnTo>
                  <a:lnTo>
                    <a:pt x="20" y="34"/>
                  </a:lnTo>
                  <a:lnTo>
                    <a:pt x="17" y="39"/>
                  </a:lnTo>
                  <a:lnTo>
                    <a:pt x="14" y="44"/>
                  </a:lnTo>
                  <a:lnTo>
                    <a:pt x="11" y="49"/>
                  </a:lnTo>
                  <a:lnTo>
                    <a:pt x="8" y="54"/>
                  </a:lnTo>
                  <a:lnTo>
                    <a:pt x="6" y="59"/>
                  </a:lnTo>
                  <a:lnTo>
                    <a:pt x="3" y="65"/>
                  </a:lnTo>
                  <a:lnTo>
                    <a:pt x="1" y="70"/>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27" name="Line 117"/>
            <p:cNvSpPr>
              <a:spLocks noChangeShapeType="1"/>
            </p:cNvSpPr>
            <p:nvPr/>
          </p:nvSpPr>
          <p:spPr bwMode="auto">
            <a:xfrm flipH="1">
              <a:off x="1752" y="1989"/>
              <a:ext cx="17"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28" name="Freeform 118"/>
            <p:cNvSpPr>
              <a:spLocks/>
            </p:cNvSpPr>
            <p:nvPr/>
          </p:nvSpPr>
          <p:spPr bwMode="auto">
            <a:xfrm>
              <a:off x="1689" y="2048"/>
              <a:ext cx="63" cy="39"/>
            </a:xfrm>
            <a:custGeom>
              <a:avLst/>
              <a:gdLst>
                <a:gd name="T0" fmla="*/ 1 w 125"/>
                <a:gd name="T1" fmla="*/ 0 h 75"/>
                <a:gd name="T2" fmla="*/ 1 w 125"/>
                <a:gd name="T3" fmla="*/ 1 h 75"/>
                <a:gd name="T4" fmla="*/ 1 w 125"/>
                <a:gd name="T5" fmla="*/ 2 h 75"/>
                <a:gd name="T6" fmla="*/ 0 w 125"/>
                <a:gd name="T7" fmla="*/ 2 h 75"/>
                <a:gd name="T8" fmla="*/ 0 w 125"/>
                <a:gd name="T9" fmla="*/ 3 h 75"/>
                <a:gd name="T10" fmla="*/ 0 w 125"/>
                <a:gd name="T11" fmla="*/ 4 h 75"/>
                <a:gd name="T12" fmla="*/ 0 w 125"/>
                <a:gd name="T13" fmla="*/ 4 h 75"/>
                <a:gd name="T14" fmla="*/ 1 w 125"/>
                <a:gd name="T15" fmla="*/ 5 h 75"/>
                <a:gd name="T16" fmla="*/ 1 w 125"/>
                <a:gd name="T17" fmla="*/ 6 h 75"/>
                <a:gd name="T18" fmla="*/ 1 w 125"/>
                <a:gd name="T19" fmla="*/ 6 h 75"/>
                <a:gd name="T20" fmla="*/ 1 w 125"/>
                <a:gd name="T21" fmla="*/ 7 h 75"/>
                <a:gd name="T22" fmla="*/ 1 w 125"/>
                <a:gd name="T23" fmla="*/ 8 h 75"/>
                <a:gd name="T24" fmla="*/ 2 w 125"/>
                <a:gd name="T25" fmla="*/ 8 h 75"/>
                <a:gd name="T26" fmla="*/ 2 w 125"/>
                <a:gd name="T27" fmla="*/ 9 h 75"/>
                <a:gd name="T28" fmla="*/ 2 w 125"/>
                <a:gd name="T29" fmla="*/ 9 h 75"/>
                <a:gd name="T30" fmla="*/ 3 w 125"/>
                <a:gd name="T31" fmla="*/ 9 h 75"/>
                <a:gd name="T32" fmla="*/ 3 w 125"/>
                <a:gd name="T33" fmla="*/ 9 h 75"/>
                <a:gd name="T34" fmla="*/ 3 w 125"/>
                <a:gd name="T35" fmla="*/ 10 h 75"/>
                <a:gd name="T36" fmla="*/ 4 w 125"/>
                <a:gd name="T37" fmla="*/ 10 h 75"/>
                <a:gd name="T38" fmla="*/ 4 w 125"/>
                <a:gd name="T39" fmla="*/ 10 h 75"/>
                <a:gd name="T40" fmla="*/ 5 w 125"/>
                <a:gd name="T41" fmla="*/ 10 h 75"/>
                <a:gd name="T42" fmla="*/ 5 w 125"/>
                <a:gd name="T43" fmla="*/ 10 h 75"/>
                <a:gd name="T44" fmla="*/ 6 w 125"/>
                <a:gd name="T45" fmla="*/ 10 h 75"/>
                <a:gd name="T46" fmla="*/ 6 w 125"/>
                <a:gd name="T47" fmla="*/ 10 h 75"/>
                <a:gd name="T48" fmla="*/ 7 w 125"/>
                <a:gd name="T49" fmla="*/ 10 h 75"/>
                <a:gd name="T50" fmla="*/ 8 w 125"/>
                <a:gd name="T51" fmla="*/ 10 h 75"/>
                <a:gd name="T52" fmla="*/ 8 w 125"/>
                <a:gd name="T53" fmla="*/ 10 h 75"/>
                <a:gd name="T54" fmla="*/ 9 w 125"/>
                <a:gd name="T55" fmla="*/ 10 h 75"/>
                <a:gd name="T56" fmla="*/ 9 w 125"/>
                <a:gd name="T57" fmla="*/ 9 h 75"/>
                <a:gd name="T58" fmla="*/ 10 w 125"/>
                <a:gd name="T59" fmla="*/ 9 h 75"/>
                <a:gd name="T60" fmla="*/ 10 w 125"/>
                <a:gd name="T61" fmla="*/ 9 h 75"/>
                <a:gd name="T62" fmla="*/ 11 w 125"/>
                <a:gd name="T63" fmla="*/ 9 h 75"/>
                <a:gd name="T64" fmla="*/ 11 w 125"/>
                <a:gd name="T65" fmla="*/ 8 h 75"/>
                <a:gd name="T66" fmla="*/ 12 w 125"/>
                <a:gd name="T67" fmla="*/ 8 h 75"/>
                <a:gd name="T68" fmla="*/ 13 w 125"/>
                <a:gd name="T69" fmla="*/ 7 h 75"/>
                <a:gd name="T70" fmla="*/ 13 w 125"/>
                <a:gd name="T71" fmla="*/ 6 h 75"/>
                <a:gd name="T72" fmla="*/ 13 w 125"/>
                <a:gd name="T73" fmla="*/ 6 h 75"/>
                <a:gd name="T74" fmla="*/ 14 w 125"/>
                <a:gd name="T75" fmla="*/ 5 h 75"/>
                <a:gd name="T76" fmla="*/ 14 w 125"/>
                <a:gd name="T77" fmla="*/ 4 h 75"/>
                <a:gd name="T78" fmla="*/ 15 w 125"/>
                <a:gd name="T79" fmla="*/ 4 h 75"/>
                <a:gd name="T80" fmla="*/ 15 w 125"/>
                <a:gd name="T81" fmla="*/ 3 h 75"/>
                <a:gd name="T82" fmla="*/ 15 w 125"/>
                <a:gd name="T83" fmla="*/ 2 h 75"/>
                <a:gd name="T84" fmla="*/ 16 w 125"/>
                <a:gd name="T85" fmla="*/ 2 h 75"/>
                <a:gd name="T86" fmla="*/ 16 w 125"/>
                <a:gd name="T87" fmla="*/ 1 h 75"/>
                <a:gd name="T88" fmla="*/ 16 w 125"/>
                <a:gd name="T89" fmla="*/ 0 h 7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5" h="75">
                  <a:moveTo>
                    <a:pt x="3" y="0"/>
                  </a:moveTo>
                  <a:lnTo>
                    <a:pt x="2" y="5"/>
                  </a:lnTo>
                  <a:lnTo>
                    <a:pt x="1" y="10"/>
                  </a:lnTo>
                  <a:lnTo>
                    <a:pt x="0" y="16"/>
                  </a:lnTo>
                  <a:lnTo>
                    <a:pt x="0" y="21"/>
                  </a:lnTo>
                  <a:lnTo>
                    <a:pt x="0" y="26"/>
                  </a:lnTo>
                  <a:lnTo>
                    <a:pt x="0" y="31"/>
                  </a:lnTo>
                  <a:lnTo>
                    <a:pt x="1" y="36"/>
                  </a:lnTo>
                  <a:lnTo>
                    <a:pt x="2" y="40"/>
                  </a:lnTo>
                  <a:lnTo>
                    <a:pt x="3" y="45"/>
                  </a:lnTo>
                  <a:lnTo>
                    <a:pt x="5" y="49"/>
                  </a:lnTo>
                  <a:lnTo>
                    <a:pt x="6" y="53"/>
                  </a:lnTo>
                  <a:lnTo>
                    <a:pt x="9" y="56"/>
                  </a:lnTo>
                  <a:lnTo>
                    <a:pt x="12" y="61"/>
                  </a:lnTo>
                  <a:lnTo>
                    <a:pt x="14" y="64"/>
                  </a:lnTo>
                  <a:lnTo>
                    <a:pt x="17" y="66"/>
                  </a:lnTo>
                  <a:lnTo>
                    <a:pt x="20" y="68"/>
                  </a:lnTo>
                  <a:lnTo>
                    <a:pt x="23" y="70"/>
                  </a:lnTo>
                  <a:lnTo>
                    <a:pt x="28" y="72"/>
                  </a:lnTo>
                  <a:lnTo>
                    <a:pt x="31" y="73"/>
                  </a:lnTo>
                  <a:lnTo>
                    <a:pt x="35" y="74"/>
                  </a:lnTo>
                  <a:lnTo>
                    <a:pt x="39" y="75"/>
                  </a:lnTo>
                  <a:lnTo>
                    <a:pt x="44" y="75"/>
                  </a:lnTo>
                  <a:lnTo>
                    <a:pt x="48" y="75"/>
                  </a:lnTo>
                  <a:lnTo>
                    <a:pt x="52" y="74"/>
                  </a:lnTo>
                  <a:lnTo>
                    <a:pt x="58" y="73"/>
                  </a:lnTo>
                  <a:lnTo>
                    <a:pt x="62" y="72"/>
                  </a:lnTo>
                  <a:lnTo>
                    <a:pt x="66" y="70"/>
                  </a:lnTo>
                  <a:lnTo>
                    <a:pt x="70" y="68"/>
                  </a:lnTo>
                  <a:lnTo>
                    <a:pt x="76" y="66"/>
                  </a:lnTo>
                  <a:lnTo>
                    <a:pt x="80" y="64"/>
                  </a:lnTo>
                  <a:lnTo>
                    <a:pt x="84" y="61"/>
                  </a:lnTo>
                  <a:lnTo>
                    <a:pt x="88" y="56"/>
                  </a:lnTo>
                  <a:lnTo>
                    <a:pt x="93" y="53"/>
                  </a:lnTo>
                  <a:lnTo>
                    <a:pt x="97" y="49"/>
                  </a:lnTo>
                  <a:lnTo>
                    <a:pt x="100" y="45"/>
                  </a:lnTo>
                  <a:lnTo>
                    <a:pt x="104" y="40"/>
                  </a:lnTo>
                  <a:lnTo>
                    <a:pt x="108" y="36"/>
                  </a:lnTo>
                  <a:lnTo>
                    <a:pt x="111" y="31"/>
                  </a:lnTo>
                  <a:lnTo>
                    <a:pt x="114" y="26"/>
                  </a:lnTo>
                  <a:lnTo>
                    <a:pt x="116" y="21"/>
                  </a:lnTo>
                  <a:lnTo>
                    <a:pt x="119" y="16"/>
                  </a:lnTo>
                  <a:lnTo>
                    <a:pt x="121" y="10"/>
                  </a:lnTo>
                  <a:lnTo>
                    <a:pt x="123" y="5"/>
                  </a:lnTo>
                  <a:lnTo>
                    <a:pt x="1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729" name="Line 119"/>
            <p:cNvSpPr>
              <a:spLocks noChangeShapeType="1"/>
            </p:cNvSpPr>
            <p:nvPr/>
          </p:nvSpPr>
          <p:spPr bwMode="auto">
            <a:xfrm>
              <a:off x="1021" y="1661"/>
              <a:ext cx="1066" cy="34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30" name="Line 120"/>
            <p:cNvSpPr>
              <a:spLocks noChangeShapeType="1"/>
            </p:cNvSpPr>
            <p:nvPr/>
          </p:nvSpPr>
          <p:spPr bwMode="auto">
            <a:xfrm flipH="1" flipV="1">
              <a:off x="1490" y="916"/>
              <a:ext cx="597" cy="10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731" name="Line 121"/>
            <p:cNvSpPr>
              <a:spLocks noChangeShapeType="1"/>
            </p:cNvSpPr>
            <p:nvPr/>
          </p:nvSpPr>
          <p:spPr bwMode="auto">
            <a:xfrm flipH="1">
              <a:off x="1021" y="916"/>
              <a:ext cx="469" cy="7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4490" name="Group 122"/>
          <p:cNvGrpSpPr>
            <a:grpSpLocks/>
          </p:cNvGrpSpPr>
          <p:nvPr/>
        </p:nvGrpSpPr>
        <p:grpSpPr bwMode="auto">
          <a:xfrm>
            <a:off x="2355850" y="1452563"/>
            <a:ext cx="1601788" cy="1836737"/>
            <a:chOff x="1490" y="916"/>
            <a:chExt cx="1009" cy="1157"/>
          </a:xfrm>
        </p:grpSpPr>
        <p:sp>
          <p:nvSpPr>
            <p:cNvPr id="66675" name="Freeform 123"/>
            <p:cNvSpPr>
              <a:spLocks/>
            </p:cNvSpPr>
            <p:nvPr/>
          </p:nvSpPr>
          <p:spPr bwMode="auto">
            <a:xfrm>
              <a:off x="2363" y="1675"/>
              <a:ext cx="59" cy="90"/>
            </a:xfrm>
            <a:custGeom>
              <a:avLst/>
              <a:gdLst>
                <a:gd name="T0" fmla="*/ 15 w 116"/>
                <a:gd name="T1" fmla="*/ 2 h 182"/>
                <a:gd name="T2" fmla="*/ 15 w 116"/>
                <a:gd name="T3" fmla="*/ 2 h 182"/>
                <a:gd name="T4" fmla="*/ 15 w 116"/>
                <a:gd name="T5" fmla="*/ 1 h 182"/>
                <a:gd name="T6" fmla="*/ 15 w 116"/>
                <a:gd name="T7" fmla="*/ 1 h 182"/>
                <a:gd name="T8" fmla="*/ 15 w 116"/>
                <a:gd name="T9" fmla="*/ 0 h 182"/>
                <a:gd name="T10" fmla="*/ 14 w 116"/>
                <a:gd name="T11" fmla="*/ 0 h 182"/>
                <a:gd name="T12" fmla="*/ 14 w 116"/>
                <a:gd name="T13" fmla="*/ 0 h 182"/>
                <a:gd name="T14" fmla="*/ 14 w 116"/>
                <a:gd name="T15" fmla="*/ 0 h 182"/>
                <a:gd name="T16" fmla="*/ 12 w 116"/>
                <a:gd name="T17" fmla="*/ 0 h 182"/>
                <a:gd name="T18" fmla="*/ 10 w 116"/>
                <a:gd name="T19" fmla="*/ 0 h 182"/>
                <a:gd name="T20" fmla="*/ 9 w 116"/>
                <a:gd name="T21" fmla="*/ 0 h 182"/>
                <a:gd name="T22" fmla="*/ 8 w 116"/>
                <a:gd name="T23" fmla="*/ 0 h 182"/>
                <a:gd name="T24" fmla="*/ 7 w 116"/>
                <a:gd name="T25" fmla="*/ 0 h 182"/>
                <a:gd name="T26" fmla="*/ 7 w 116"/>
                <a:gd name="T27" fmla="*/ 1 h 182"/>
                <a:gd name="T28" fmla="*/ 6 w 116"/>
                <a:gd name="T29" fmla="*/ 2 h 182"/>
                <a:gd name="T30" fmla="*/ 5 w 116"/>
                <a:gd name="T31" fmla="*/ 3 h 182"/>
                <a:gd name="T32" fmla="*/ 4 w 116"/>
                <a:gd name="T33" fmla="*/ 5 h 182"/>
                <a:gd name="T34" fmla="*/ 4 w 116"/>
                <a:gd name="T35" fmla="*/ 6 h 182"/>
                <a:gd name="T36" fmla="*/ 3 w 116"/>
                <a:gd name="T37" fmla="*/ 8 h 182"/>
                <a:gd name="T38" fmla="*/ 1 w 116"/>
                <a:gd name="T39" fmla="*/ 13 h 182"/>
                <a:gd name="T40" fmla="*/ 1 w 116"/>
                <a:gd name="T41" fmla="*/ 16 h 182"/>
                <a:gd name="T42" fmla="*/ 1 w 116"/>
                <a:gd name="T43" fmla="*/ 17 h 182"/>
                <a:gd name="T44" fmla="*/ 0 w 116"/>
                <a:gd name="T45" fmla="*/ 18 h 182"/>
                <a:gd name="T46" fmla="*/ 1 w 116"/>
                <a:gd name="T47" fmla="*/ 19 h 182"/>
                <a:gd name="T48" fmla="*/ 1 w 116"/>
                <a:gd name="T49" fmla="*/ 20 h 182"/>
                <a:gd name="T50" fmla="*/ 1 w 116"/>
                <a:gd name="T51" fmla="*/ 21 h 182"/>
                <a:gd name="T52" fmla="*/ 2 w 116"/>
                <a:gd name="T53" fmla="*/ 21 h 182"/>
                <a:gd name="T54" fmla="*/ 2 w 116"/>
                <a:gd name="T55" fmla="*/ 22 h 182"/>
                <a:gd name="T56" fmla="*/ 2 w 116"/>
                <a:gd name="T57" fmla="*/ 22 h 182"/>
                <a:gd name="T58" fmla="*/ 3 w 116"/>
                <a:gd name="T59" fmla="*/ 22 h 182"/>
                <a:gd name="T60" fmla="*/ 4 w 116"/>
                <a:gd name="T61" fmla="*/ 22 h 182"/>
                <a:gd name="T62" fmla="*/ 4 w 116"/>
                <a:gd name="T63" fmla="*/ 22 h 182"/>
                <a:gd name="T64" fmla="*/ 6 w 116"/>
                <a:gd name="T65" fmla="*/ 22 h 182"/>
                <a:gd name="T66" fmla="*/ 7 w 116"/>
                <a:gd name="T67" fmla="*/ 22 h 182"/>
                <a:gd name="T68" fmla="*/ 7 w 116"/>
                <a:gd name="T69" fmla="*/ 22 h 182"/>
                <a:gd name="T70" fmla="*/ 8 w 116"/>
                <a:gd name="T71" fmla="*/ 22 h 182"/>
                <a:gd name="T72" fmla="*/ 8 w 116"/>
                <a:gd name="T73" fmla="*/ 22 h 182"/>
                <a:gd name="T74" fmla="*/ 9 w 116"/>
                <a:gd name="T75" fmla="*/ 21 h 182"/>
                <a:gd name="T76" fmla="*/ 10 w 116"/>
                <a:gd name="T77" fmla="*/ 20 h 182"/>
                <a:gd name="T78" fmla="*/ 10 w 116"/>
                <a:gd name="T79" fmla="*/ 20 h 182"/>
                <a:gd name="T80" fmla="*/ 11 w 116"/>
                <a:gd name="T81" fmla="*/ 19 h 182"/>
                <a:gd name="T82" fmla="*/ 11 w 116"/>
                <a:gd name="T83" fmla="*/ 18 h 182"/>
                <a:gd name="T84" fmla="*/ 11 w 116"/>
                <a:gd name="T85" fmla="*/ 16 h 182"/>
                <a:gd name="T86" fmla="*/ 12 w 116"/>
                <a:gd name="T87" fmla="*/ 13 h 182"/>
                <a:gd name="T88" fmla="*/ 13 w 116"/>
                <a:gd name="T89" fmla="*/ 10 h 182"/>
                <a:gd name="T90" fmla="*/ 14 w 116"/>
                <a:gd name="T91" fmla="*/ 6 h 182"/>
                <a:gd name="T92" fmla="*/ 15 w 116"/>
                <a:gd name="T93" fmla="*/ 4 h 18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82">
                  <a:moveTo>
                    <a:pt x="116" y="23"/>
                  </a:moveTo>
                  <a:lnTo>
                    <a:pt x="116" y="22"/>
                  </a:lnTo>
                  <a:lnTo>
                    <a:pt x="116" y="20"/>
                  </a:lnTo>
                  <a:lnTo>
                    <a:pt x="116" y="18"/>
                  </a:lnTo>
                  <a:lnTo>
                    <a:pt x="116" y="16"/>
                  </a:lnTo>
                  <a:lnTo>
                    <a:pt x="116" y="15"/>
                  </a:lnTo>
                  <a:lnTo>
                    <a:pt x="116" y="13"/>
                  </a:lnTo>
                  <a:lnTo>
                    <a:pt x="114" y="9"/>
                  </a:lnTo>
                  <a:lnTo>
                    <a:pt x="114" y="6"/>
                  </a:lnTo>
                  <a:lnTo>
                    <a:pt x="113" y="5"/>
                  </a:lnTo>
                  <a:lnTo>
                    <a:pt x="112" y="3"/>
                  </a:lnTo>
                  <a:lnTo>
                    <a:pt x="111" y="2"/>
                  </a:lnTo>
                  <a:lnTo>
                    <a:pt x="110" y="1"/>
                  </a:lnTo>
                  <a:lnTo>
                    <a:pt x="108" y="0"/>
                  </a:lnTo>
                  <a:lnTo>
                    <a:pt x="106" y="0"/>
                  </a:lnTo>
                  <a:lnTo>
                    <a:pt x="105" y="0"/>
                  </a:lnTo>
                  <a:lnTo>
                    <a:pt x="96" y="0"/>
                  </a:lnTo>
                  <a:lnTo>
                    <a:pt x="89" y="0"/>
                  </a:lnTo>
                  <a:lnTo>
                    <a:pt x="81" y="0"/>
                  </a:lnTo>
                  <a:lnTo>
                    <a:pt x="77" y="0"/>
                  </a:lnTo>
                  <a:lnTo>
                    <a:pt x="74" y="0"/>
                  </a:lnTo>
                  <a:lnTo>
                    <a:pt x="69" y="1"/>
                  </a:lnTo>
                  <a:lnTo>
                    <a:pt x="66" y="1"/>
                  </a:lnTo>
                  <a:lnTo>
                    <a:pt x="63" y="3"/>
                  </a:lnTo>
                  <a:lnTo>
                    <a:pt x="59" y="4"/>
                  </a:lnTo>
                  <a:lnTo>
                    <a:pt x="56" y="6"/>
                  </a:lnTo>
                  <a:lnTo>
                    <a:pt x="52" y="9"/>
                  </a:lnTo>
                  <a:lnTo>
                    <a:pt x="50" y="11"/>
                  </a:lnTo>
                  <a:lnTo>
                    <a:pt x="47" y="14"/>
                  </a:lnTo>
                  <a:lnTo>
                    <a:pt x="42" y="19"/>
                  </a:lnTo>
                  <a:lnTo>
                    <a:pt x="40" y="21"/>
                  </a:lnTo>
                  <a:lnTo>
                    <a:pt x="37" y="25"/>
                  </a:lnTo>
                  <a:lnTo>
                    <a:pt x="29" y="37"/>
                  </a:lnTo>
                  <a:lnTo>
                    <a:pt x="28" y="42"/>
                  </a:lnTo>
                  <a:lnTo>
                    <a:pt x="26" y="45"/>
                  </a:lnTo>
                  <a:lnTo>
                    <a:pt x="25" y="48"/>
                  </a:lnTo>
                  <a:lnTo>
                    <a:pt x="24" y="52"/>
                  </a:lnTo>
                  <a:lnTo>
                    <a:pt x="20" y="67"/>
                  </a:lnTo>
                  <a:lnTo>
                    <a:pt x="12" y="96"/>
                  </a:lnTo>
                  <a:lnTo>
                    <a:pt x="8" y="111"/>
                  </a:lnTo>
                  <a:lnTo>
                    <a:pt x="4" y="125"/>
                  </a:lnTo>
                  <a:lnTo>
                    <a:pt x="2" y="132"/>
                  </a:lnTo>
                  <a:lnTo>
                    <a:pt x="1" y="136"/>
                  </a:lnTo>
                  <a:lnTo>
                    <a:pt x="1" y="140"/>
                  </a:lnTo>
                  <a:lnTo>
                    <a:pt x="1" y="144"/>
                  </a:lnTo>
                  <a:lnTo>
                    <a:pt x="0" y="147"/>
                  </a:lnTo>
                  <a:lnTo>
                    <a:pt x="1" y="151"/>
                  </a:lnTo>
                  <a:lnTo>
                    <a:pt x="1" y="156"/>
                  </a:lnTo>
                  <a:lnTo>
                    <a:pt x="2" y="159"/>
                  </a:lnTo>
                  <a:lnTo>
                    <a:pt x="3" y="162"/>
                  </a:lnTo>
                  <a:lnTo>
                    <a:pt x="4" y="166"/>
                  </a:lnTo>
                  <a:lnTo>
                    <a:pt x="7" y="169"/>
                  </a:lnTo>
                  <a:lnTo>
                    <a:pt x="9" y="173"/>
                  </a:lnTo>
                  <a:lnTo>
                    <a:pt x="10" y="174"/>
                  </a:lnTo>
                  <a:lnTo>
                    <a:pt x="11" y="176"/>
                  </a:lnTo>
                  <a:lnTo>
                    <a:pt x="12" y="177"/>
                  </a:lnTo>
                  <a:lnTo>
                    <a:pt x="14" y="178"/>
                  </a:lnTo>
                  <a:lnTo>
                    <a:pt x="15" y="179"/>
                  </a:lnTo>
                  <a:lnTo>
                    <a:pt x="17" y="180"/>
                  </a:lnTo>
                  <a:lnTo>
                    <a:pt x="18" y="180"/>
                  </a:lnTo>
                  <a:lnTo>
                    <a:pt x="20" y="181"/>
                  </a:lnTo>
                  <a:lnTo>
                    <a:pt x="25" y="181"/>
                  </a:lnTo>
                  <a:lnTo>
                    <a:pt x="28" y="182"/>
                  </a:lnTo>
                  <a:lnTo>
                    <a:pt x="32" y="182"/>
                  </a:lnTo>
                  <a:lnTo>
                    <a:pt x="40" y="181"/>
                  </a:lnTo>
                  <a:lnTo>
                    <a:pt x="43" y="182"/>
                  </a:lnTo>
                  <a:lnTo>
                    <a:pt x="47" y="182"/>
                  </a:lnTo>
                  <a:lnTo>
                    <a:pt x="51" y="182"/>
                  </a:lnTo>
                  <a:lnTo>
                    <a:pt x="52" y="182"/>
                  </a:lnTo>
                  <a:lnTo>
                    <a:pt x="54" y="181"/>
                  </a:lnTo>
                  <a:lnTo>
                    <a:pt x="57" y="181"/>
                  </a:lnTo>
                  <a:lnTo>
                    <a:pt x="58" y="180"/>
                  </a:lnTo>
                  <a:lnTo>
                    <a:pt x="60" y="180"/>
                  </a:lnTo>
                  <a:lnTo>
                    <a:pt x="62" y="179"/>
                  </a:lnTo>
                  <a:lnTo>
                    <a:pt x="65" y="177"/>
                  </a:lnTo>
                  <a:lnTo>
                    <a:pt x="67" y="174"/>
                  </a:lnTo>
                  <a:lnTo>
                    <a:pt x="70" y="171"/>
                  </a:lnTo>
                  <a:lnTo>
                    <a:pt x="73" y="168"/>
                  </a:lnTo>
                  <a:lnTo>
                    <a:pt x="75" y="165"/>
                  </a:lnTo>
                  <a:lnTo>
                    <a:pt x="77" y="162"/>
                  </a:lnTo>
                  <a:lnTo>
                    <a:pt x="79" y="159"/>
                  </a:lnTo>
                  <a:lnTo>
                    <a:pt x="80" y="156"/>
                  </a:lnTo>
                  <a:lnTo>
                    <a:pt x="82" y="152"/>
                  </a:lnTo>
                  <a:lnTo>
                    <a:pt x="83" y="148"/>
                  </a:lnTo>
                  <a:lnTo>
                    <a:pt x="85" y="141"/>
                  </a:lnTo>
                  <a:lnTo>
                    <a:pt x="87" y="134"/>
                  </a:lnTo>
                  <a:lnTo>
                    <a:pt x="89" y="127"/>
                  </a:lnTo>
                  <a:lnTo>
                    <a:pt x="93" y="112"/>
                  </a:lnTo>
                  <a:lnTo>
                    <a:pt x="96" y="97"/>
                  </a:lnTo>
                  <a:lnTo>
                    <a:pt x="100" y="82"/>
                  </a:lnTo>
                  <a:lnTo>
                    <a:pt x="105" y="67"/>
                  </a:lnTo>
                  <a:lnTo>
                    <a:pt x="109" y="53"/>
                  </a:lnTo>
                  <a:lnTo>
                    <a:pt x="111" y="46"/>
                  </a:lnTo>
                  <a:lnTo>
                    <a:pt x="112" y="38"/>
                  </a:lnTo>
                  <a:lnTo>
                    <a:pt x="116" y="2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76" name="Freeform 124"/>
            <p:cNvSpPr>
              <a:spLocks/>
            </p:cNvSpPr>
            <p:nvPr/>
          </p:nvSpPr>
          <p:spPr bwMode="auto">
            <a:xfrm>
              <a:off x="2405" y="1744"/>
              <a:ext cx="7" cy="21"/>
            </a:xfrm>
            <a:custGeom>
              <a:avLst/>
              <a:gdLst>
                <a:gd name="T0" fmla="*/ 1 w 11"/>
                <a:gd name="T1" fmla="*/ 0 h 38"/>
                <a:gd name="T2" fmla="*/ 1 w 11"/>
                <a:gd name="T3" fmla="*/ 1 h 38"/>
                <a:gd name="T4" fmla="*/ 0 w 11"/>
                <a:gd name="T5" fmla="*/ 1 h 38"/>
                <a:gd name="T6" fmla="*/ 0 w 11"/>
                <a:gd name="T7" fmla="*/ 1 h 38"/>
                <a:gd name="T8" fmla="*/ 0 w 11"/>
                <a:gd name="T9" fmla="*/ 2 h 38"/>
                <a:gd name="T10" fmla="*/ 0 w 11"/>
                <a:gd name="T11" fmla="*/ 2 h 38"/>
                <a:gd name="T12" fmla="*/ 0 w 11"/>
                <a:gd name="T13" fmla="*/ 2 h 38"/>
                <a:gd name="T14" fmla="*/ 0 w 11"/>
                <a:gd name="T15" fmla="*/ 3 h 38"/>
                <a:gd name="T16" fmla="*/ 1 w 11"/>
                <a:gd name="T17" fmla="*/ 3 h 38"/>
                <a:gd name="T18" fmla="*/ 1 w 11"/>
                <a:gd name="T19" fmla="*/ 4 h 38"/>
                <a:gd name="T20" fmla="*/ 1 w 11"/>
                <a:gd name="T21" fmla="*/ 4 h 38"/>
                <a:gd name="T22" fmla="*/ 2 w 11"/>
                <a:gd name="T23" fmla="*/ 5 h 38"/>
                <a:gd name="T24" fmla="*/ 3 w 11"/>
                <a:gd name="T25" fmla="*/ 6 h 38"/>
                <a:gd name="T26" fmla="*/ 3 w 11"/>
                <a:gd name="T27" fmla="*/ 6 h 38"/>
                <a:gd name="T28" fmla="*/ 3 w 11"/>
                <a:gd name="T29" fmla="*/ 7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 h="38">
                  <a:moveTo>
                    <a:pt x="1" y="0"/>
                  </a:moveTo>
                  <a:lnTo>
                    <a:pt x="1" y="2"/>
                  </a:lnTo>
                  <a:lnTo>
                    <a:pt x="0" y="5"/>
                  </a:lnTo>
                  <a:lnTo>
                    <a:pt x="0" y="7"/>
                  </a:lnTo>
                  <a:lnTo>
                    <a:pt x="0" y="9"/>
                  </a:lnTo>
                  <a:lnTo>
                    <a:pt x="0" y="13"/>
                  </a:lnTo>
                  <a:lnTo>
                    <a:pt x="0" y="15"/>
                  </a:lnTo>
                  <a:lnTo>
                    <a:pt x="0" y="18"/>
                  </a:lnTo>
                  <a:lnTo>
                    <a:pt x="1" y="20"/>
                  </a:lnTo>
                  <a:lnTo>
                    <a:pt x="2" y="22"/>
                  </a:lnTo>
                  <a:lnTo>
                    <a:pt x="3" y="24"/>
                  </a:lnTo>
                  <a:lnTo>
                    <a:pt x="6" y="30"/>
                  </a:lnTo>
                  <a:lnTo>
                    <a:pt x="9" y="34"/>
                  </a:lnTo>
                  <a:lnTo>
                    <a:pt x="10" y="36"/>
                  </a:lnTo>
                  <a:lnTo>
                    <a:pt x="11"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77" name="Line 125"/>
            <p:cNvSpPr>
              <a:spLocks noChangeShapeType="1"/>
            </p:cNvSpPr>
            <p:nvPr/>
          </p:nvSpPr>
          <p:spPr bwMode="auto">
            <a:xfrm flipH="1">
              <a:off x="2485" y="1629"/>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78" name="Line 126"/>
            <p:cNvSpPr>
              <a:spLocks noChangeShapeType="1"/>
            </p:cNvSpPr>
            <p:nvPr/>
          </p:nvSpPr>
          <p:spPr bwMode="auto">
            <a:xfrm flipH="1">
              <a:off x="2461" y="1629"/>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79" name="Freeform 127"/>
            <p:cNvSpPr>
              <a:spLocks/>
            </p:cNvSpPr>
            <p:nvPr/>
          </p:nvSpPr>
          <p:spPr bwMode="auto">
            <a:xfrm>
              <a:off x="1828" y="972"/>
              <a:ext cx="60" cy="136"/>
            </a:xfrm>
            <a:custGeom>
              <a:avLst/>
              <a:gdLst>
                <a:gd name="T0" fmla="*/ 9 w 121"/>
                <a:gd name="T1" fmla="*/ 0 h 272"/>
                <a:gd name="T2" fmla="*/ 0 w 121"/>
                <a:gd name="T3" fmla="*/ 34 h 272"/>
                <a:gd name="T4" fmla="*/ 5 w 121"/>
                <a:gd name="T5" fmla="*/ 34 h 272"/>
                <a:gd name="T6" fmla="*/ 6 w 121"/>
                <a:gd name="T7" fmla="*/ 34 h 272"/>
                <a:gd name="T8" fmla="*/ 6 w 121"/>
                <a:gd name="T9" fmla="*/ 34 h 272"/>
                <a:gd name="T10" fmla="*/ 7 w 121"/>
                <a:gd name="T11" fmla="*/ 34 h 272"/>
                <a:gd name="T12" fmla="*/ 7 w 121"/>
                <a:gd name="T13" fmla="*/ 34 h 272"/>
                <a:gd name="T14" fmla="*/ 8 w 121"/>
                <a:gd name="T15" fmla="*/ 34 h 272"/>
                <a:gd name="T16" fmla="*/ 8 w 121"/>
                <a:gd name="T17" fmla="*/ 34 h 272"/>
                <a:gd name="T18" fmla="*/ 8 w 121"/>
                <a:gd name="T19" fmla="*/ 33 h 272"/>
                <a:gd name="T20" fmla="*/ 9 w 121"/>
                <a:gd name="T21" fmla="*/ 33 h 272"/>
                <a:gd name="T22" fmla="*/ 9 w 121"/>
                <a:gd name="T23" fmla="*/ 33 h 272"/>
                <a:gd name="T24" fmla="*/ 9 w 121"/>
                <a:gd name="T25" fmla="*/ 32 h 272"/>
                <a:gd name="T26" fmla="*/ 10 w 121"/>
                <a:gd name="T27" fmla="*/ 32 h 272"/>
                <a:gd name="T28" fmla="*/ 10 w 121"/>
                <a:gd name="T29" fmla="*/ 31 h 272"/>
                <a:gd name="T30" fmla="*/ 10 w 121"/>
                <a:gd name="T31" fmla="*/ 31 h 272"/>
                <a:gd name="T32" fmla="*/ 11 w 121"/>
                <a:gd name="T33" fmla="*/ 30 h 272"/>
                <a:gd name="T34" fmla="*/ 11 w 121"/>
                <a:gd name="T35" fmla="*/ 30 h 272"/>
                <a:gd name="T36" fmla="*/ 11 w 121"/>
                <a:gd name="T37" fmla="*/ 29 h 272"/>
                <a:gd name="T38" fmla="*/ 12 w 121"/>
                <a:gd name="T39" fmla="*/ 29 h 272"/>
                <a:gd name="T40" fmla="*/ 12 w 121"/>
                <a:gd name="T41" fmla="*/ 28 h 272"/>
                <a:gd name="T42" fmla="*/ 12 w 121"/>
                <a:gd name="T43" fmla="*/ 28 h 272"/>
                <a:gd name="T44" fmla="*/ 14 w 121"/>
                <a:gd name="T45" fmla="*/ 18 h 272"/>
                <a:gd name="T46" fmla="*/ 15 w 121"/>
                <a:gd name="T47" fmla="*/ 18 h 272"/>
                <a:gd name="T48" fmla="*/ 15 w 121"/>
                <a:gd name="T49" fmla="*/ 17 h 272"/>
                <a:gd name="T50" fmla="*/ 15 w 121"/>
                <a:gd name="T51" fmla="*/ 17 h 272"/>
                <a:gd name="T52" fmla="*/ 15 w 121"/>
                <a:gd name="T53" fmla="*/ 16 h 272"/>
                <a:gd name="T54" fmla="*/ 15 w 121"/>
                <a:gd name="T55" fmla="*/ 16 h 272"/>
                <a:gd name="T56" fmla="*/ 15 w 121"/>
                <a:gd name="T57" fmla="*/ 15 h 272"/>
                <a:gd name="T58" fmla="*/ 15 w 121"/>
                <a:gd name="T59" fmla="*/ 15 h 272"/>
                <a:gd name="T60" fmla="*/ 15 w 121"/>
                <a:gd name="T61" fmla="*/ 14 h 272"/>
                <a:gd name="T62" fmla="*/ 14 w 121"/>
                <a:gd name="T63" fmla="*/ 14 h 272"/>
                <a:gd name="T64" fmla="*/ 14 w 121"/>
                <a:gd name="T65" fmla="*/ 13 h 272"/>
                <a:gd name="T66" fmla="*/ 14 w 121"/>
                <a:gd name="T67" fmla="*/ 13 h 272"/>
                <a:gd name="T68" fmla="*/ 14 w 121"/>
                <a:gd name="T69" fmla="*/ 13 h 272"/>
                <a:gd name="T70" fmla="*/ 14 w 121"/>
                <a:gd name="T71" fmla="*/ 12 h 272"/>
                <a:gd name="T72" fmla="*/ 13 w 121"/>
                <a:gd name="T73" fmla="*/ 12 h 272"/>
                <a:gd name="T74" fmla="*/ 13 w 121"/>
                <a:gd name="T75" fmla="*/ 12 h 272"/>
                <a:gd name="T76" fmla="*/ 13 w 121"/>
                <a:gd name="T77" fmla="*/ 12 h 272"/>
                <a:gd name="T78" fmla="*/ 12 w 121"/>
                <a:gd name="T79" fmla="*/ 12 h 272"/>
                <a:gd name="T80" fmla="*/ 12 w 121"/>
                <a:gd name="T81" fmla="*/ 12 h 272"/>
                <a:gd name="T82" fmla="*/ 12 w 121"/>
                <a:gd name="T83" fmla="*/ 12 h 272"/>
                <a:gd name="T84" fmla="*/ 6 w 121"/>
                <a:gd name="T85" fmla="*/ 12 h 2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1" h="272">
                  <a:moveTo>
                    <a:pt x="72" y="0"/>
                  </a:moveTo>
                  <a:lnTo>
                    <a:pt x="0" y="272"/>
                  </a:lnTo>
                  <a:lnTo>
                    <a:pt x="47" y="272"/>
                  </a:lnTo>
                  <a:lnTo>
                    <a:pt x="50" y="272"/>
                  </a:lnTo>
                  <a:lnTo>
                    <a:pt x="53" y="271"/>
                  </a:lnTo>
                  <a:lnTo>
                    <a:pt x="56" y="270"/>
                  </a:lnTo>
                  <a:lnTo>
                    <a:pt x="59" y="269"/>
                  </a:lnTo>
                  <a:lnTo>
                    <a:pt x="64" y="268"/>
                  </a:lnTo>
                  <a:lnTo>
                    <a:pt x="67" y="266"/>
                  </a:lnTo>
                  <a:lnTo>
                    <a:pt x="70" y="264"/>
                  </a:lnTo>
                  <a:lnTo>
                    <a:pt x="73" y="260"/>
                  </a:lnTo>
                  <a:lnTo>
                    <a:pt x="76" y="258"/>
                  </a:lnTo>
                  <a:lnTo>
                    <a:pt x="79" y="255"/>
                  </a:lnTo>
                  <a:lnTo>
                    <a:pt x="82" y="252"/>
                  </a:lnTo>
                  <a:lnTo>
                    <a:pt x="85" y="248"/>
                  </a:lnTo>
                  <a:lnTo>
                    <a:pt x="87" y="244"/>
                  </a:lnTo>
                  <a:lnTo>
                    <a:pt x="89" y="240"/>
                  </a:lnTo>
                  <a:lnTo>
                    <a:pt x="91" y="236"/>
                  </a:lnTo>
                  <a:lnTo>
                    <a:pt x="93" y="232"/>
                  </a:lnTo>
                  <a:lnTo>
                    <a:pt x="96" y="227"/>
                  </a:lnTo>
                  <a:lnTo>
                    <a:pt x="97" y="223"/>
                  </a:lnTo>
                  <a:lnTo>
                    <a:pt x="99" y="219"/>
                  </a:lnTo>
                  <a:lnTo>
                    <a:pt x="119" y="143"/>
                  </a:lnTo>
                  <a:lnTo>
                    <a:pt x="120" y="139"/>
                  </a:lnTo>
                  <a:lnTo>
                    <a:pt x="120" y="135"/>
                  </a:lnTo>
                  <a:lnTo>
                    <a:pt x="121" y="131"/>
                  </a:lnTo>
                  <a:lnTo>
                    <a:pt x="121" y="126"/>
                  </a:lnTo>
                  <a:lnTo>
                    <a:pt x="121" y="122"/>
                  </a:lnTo>
                  <a:lnTo>
                    <a:pt x="121" y="118"/>
                  </a:lnTo>
                  <a:lnTo>
                    <a:pt x="120" y="115"/>
                  </a:lnTo>
                  <a:lnTo>
                    <a:pt x="120" y="110"/>
                  </a:lnTo>
                  <a:lnTo>
                    <a:pt x="118" y="107"/>
                  </a:lnTo>
                  <a:lnTo>
                    <a:pt x="117" y="104"/>
                  </a:lnTo>
                  <a:lnTo>
                    <a:pt x="116" y="102"/>
                  </a:lnTo>
                  <a:lnTo>
                    <a:pt x="114" y="99"/>
                  </a:lnTo>
                  <a:lnTo>
                    <a:pt x="112" y="96"/>
                  </a:lnTo>
                  <a:lnTo>
                    <a:pt x="109" y="94"/>
                  </a:lnTo>
                  <a:lnTo>
                    <a:pt x="107" y="93"/>
                  </a:lnTo>
                  <a:lnTo>
                    <a:pt x="104" y="92"/>
                  </a:lnTo>
                  <a:lnTo>
                    <a:pt x="102" y="91"/>
                  </a:lnTo>
                  <a:lnTo>
                    <a:pt x="99" y="90"/>
                  </a:lnTo>
                  <a:lnTo>
                    <a:pt x="96" y="90"/>
                  </a:lnTo>
                  <a:lnTo>
                    <a:pt x="48"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80" name="Line 128"/>
            <p:cNvSpPr>
              <a:spLocks noChangeShapeType="1"/>
            </p:cNvSpPr>
            <p:nvPr/>
          </p:nvSpPr>
          <p:spPr bwMode="auto">
            <a:xfrm flipH="1">
              <a:off x="1909" y="976"/>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81" name="Line 129"/>
            <p:cNvSpPr>
              <a:spLocks noChangeShapeType="1"/>
            </p:cNvSpPr>
            <p:nvPr/>
          </p:nvSpPr>
          <p:spPr bwMode="auto">
            <a:xfrm flipH="1">
              <a:off x="1933" y="976"/>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82" name="Line 130"/>
            <p:cNvSpPr>
              <a:spLocks noChangeShapeType="1"/>
            </p:cNvSpPr>
            <p:nvPr/>
          </p:nvSpPr>
          <p:spPr bwMode="auto">
            <a:xfrm flipH="1">
              <a:off x="2300" y="207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83" name="Freeform 131"/>
            <p:cNvSpPr>
              <a:spLocks/>
            </p:cNvSpPr>
            <p:nvPr/>
          </p:nvSpPr>
          <p:spPr bwMode="auto">
            <a:xfrm>
              <a:off x="2290" y="2045"/>
              <a:ext cx="10" cy="28"/>
            </a:xfrm>
            <a:custGeom>
              <a:avLst/>
              <a:gdLst>
                <a:gd name="T0" fmla="*/ 0 w 26"/>
                <a:gd name="T1" fmla="*/ 0 h 53"/>
                <a:gd name="T2" fmla="*/ 0 w 26"/>
                <a:gd name="T3" fmla="*/ 1 h 53"/>
                <a:gd name="T4" fmla="*/ 0 w 26"/>
                <a:gd name="T5" fmla="*/ 1 h 53"/>
                <a:gd name="T6" fmla="*/ 0 w 26"/>
                <a:gd name="T7" fmla="*/ 2 h 53"/>
                <a:gd name="T8" fmla="*/ 0 w 26"/>
                <a:gd name="T9" fmla="*/ 3 h 53"/>
                <a:gd name="T10" fmla="*/ 0 w 26"/>
                <a:gd name="T11" fmla="*/ 3 h 53"/>
                <a:gd name="T12" fmla="*/ 0 w 26"/>
                <a:gd name="T13" fmla="*/ 4 h 53"/>
                <a:gd name="T14" fmla="*/ 0 w 26"/>
                <a:gd name="T15" fmla="*/ 4 h 53"/>
                <a:gd name="T16" fmla="*/ 0 w 26"/>
                <a:gd name="T17" fmla="*/ 5 h 53"/>
                <a:gd name="T18" fmla="*/ 0 w 26"/>
                <a:gd name="T19" fmla="*/ 5 h 53"/>
                <a:gd name="T20" fmla="*/ 0 w 26"/>
                <a:gd name="T21" fmla="*/ 6 h 53"/>
                <a:gd name="T22" fmla="*/ 0 w 26"/>
                <a:gd name="T23" fmla="*/ 6 h 53"/>
                <a:gd name="T24" fmla="*/ 0 w 26"/>
                <a:gd name="T25" fmla="*/ 6 h 53"/>
                <a:gd name="T26" fmla="*/ 1 w 26"/>
                <a:gd name="T27" fmla="*/ 7 h 53"/>
                <a:gd name="T28" fmla="*/ 1 w 26"/>
                <a:gd name="T29" fmla="*/ 7 h 53"/>
                <a:gd name="T30" fmla="*/ 1 w 26"/>
                <a:gd name="T31" fmla="*/ 7 h 53"/>
                <a:gd name="T32" fmla="*/ 1 w 26"/>
                <a:gd name="T33" fmla="*/ 7 h 53"/>
                <a:gd name="T34" fmla="*/ 1 w 26"/>
                <a:gd name="T35" fmla="*/ 7 h 53"/>
                <a:gd name="T36" fmla="*/ 1 w 26"/>
                <a:gd name="T37" fmla="*/ 8 h 53"/>
                <a:gd name="T38" fmla="*/ 2 w 26"/>
                <a:gd name="T39" fmla="*/ 8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3">
                  <a:moveTo>
                    <a:pt x="3" y="0"/>
                  </a:moveTo>
                  <a:lnTo>
                    <a:pt x="2" y="4"/>
                  </a:lnTo>
                  <a:lnTo>
                    <a:pt x="1" y="8"/>
                  </a:lnTo>
                  <a:lnTo>
                    <a:pt x="0" y="12"/>
                  </a:lnTo>
                  <a:lnTo>
                    <a:pt x="0" y="17"/>
                  </a:lnTo>
                  <a:lnTo>
                    <a:pt x="0" y="21"/>
                  </a:lnTo>
                  <a:lnTo>
                    <a:pt x="0" y="25"/>
                  </a:lnTo>
                  <a:lnTo>
                    <a:pt x="1" y="28"/>
                  </a:lnTo>
                  <a:lnTo>
                    <a:pt x="2" y="33"/>
                  </a:lnTo>
                  <a:lnTo>
                    <a:pt x="3" y="36"/>
                  </a:lnTo>
                  <a:lnTo>
                    <a:pt x="4" y="39"/>
                  </a:lnTo>
                  <a:lnTo>
                    <a:pt x="5" y="41"/>
                  </a:lnTo>
                  <a:lnTo>
                    <a:pt x="7" y="44"/>
                  </a:lnTo>
                  <a:lnTo>
                    <a:pt x="10" y="46"/>
                  </a:lnTo>
                  <a:lnTo>
                    <a:pt x="12" y="48"/>
                  </a:lnTo>
                  <a:lnTo>
                    <a:pt x="14" y="50"/>
                  </a:lnTo>
                  <a:lnTo>
                    <a:pt x="17" y="51"/>
                  </a:lnTo>
                  <a:lnTo>
                    <a:pt x="20" y="52"/>
                  </a:lnTo>
                  <a:lnTo>
                    <a:pt x="22" y="53"/>
                  </a:lnTo>
                  <a:lnTo>
                    <a:pt x="2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84" name="Line 132"/>
            <p:cNvSpPr>
              <a:spLocks noChangeShapeType="1"/>
            </p:cNvSpPr>
            <p:nvPr/>
          </p:nvSpPr>
          <p:spPr bwMode="auto">
            <a:xfrm flipV="1">
              <a:off x="2290" y="2010"/>
              <a:ext cx="10"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85" name="Freeform 133"/>
            <p:cNvSpPr>
              <a:spLocks/>
            </p:cNvSpPr>
            <p:nvPr/>
          </p:nvSpPr>
          <p:spPr bwMode="auto">
            <a:xfrm>
              <a:off x="2300" y="1982"/>
              <a:ext cx="25" cy="28"/>
            </a:xfrm>
            <a:custGeom>
              <a:avLst/>
              <a:gdLst>
                <a:gd name="T0" fmla="*/ 6 w 52"/>
                <a:gd name="T1" fmla="*/ 0 h 53"/>
                <a:gd name="T2" fmla="*/ 5 w 52"/>
                <a:gd name="T3" fmla="*/ 0 h 53"/>
                <a:gd name="T4" fmla="*/ 5 w 52"/>
                <a:gd name="T5" fmla="*/ 1 h 53"/>
                <a:gd name="T6" fmla="*/ 5 w 52"/>
                <a:gd name="T7" fmla="*/ 1 h 53"/>
                <a:gd name="T8" fmla="*/ 4 w 52"/>
                <a:gd name="T9" fmla="*/ 1 h 53"/>
                <a:gd name="T10" fmla="*/ 4 w 52"/>
                <a:gd name="T11" fmla="*/ 1 h 53"/>
                <a:gd name="T12" fmla="*/ 3 w 52"/>
                <a:gd name="T13" fmla="*/ 1 h 53"/>
                <a:gd name="T14" fmla="*/ 3 w 52"/>
                <a:gd name="T15" fmla="*/ 1 h 53"/>
                <a:gd name="T16" fmla="*/ 3 w 52"/>
                <a:gd name="T17" fmla="*/ 2 h 53"/>
                <a:gd name="T18" fmla="*/ 2 w 52"/>
                <a:gd name="T19" fmla="*/ 2 h 53"/>
                <a:gd name="T20" fmla="*/ 2 w 52"/>
                <a:gd name="T21" fmla="*/ 3 h 53"/>
                <a:gd name="T22" fmla="*/ 2 w 52"/>
                <a:gd name="T23" fmla="*/ 3 h 53"/>
                <a:gd name="T24" fmla="*/ 1 w 52"/>
                <a:gd name="T25" fmla="*/ 4 h 53"/>
                <a:gd name="T26" fmla="*/ 1 w 52"/>
                <a:gd name="T27" fmla="*/ 4 h 53"/>
                <a:gd name="T28" fmla="*/ 1 w 52"/>
                <a:gd name="T29" fmla="*/ 5 h 53"/>
                <a:gd name="T30" fmla="*/ 0 w 52"/>
                <a:gd name="T31" fmla="*/ 5 h 53"/>
                <a:gd name="T32" fmla="*/ 0 w 52"/>
                <a:gd name="T33" fmla="*/ 6 h 53"/>
                <a:gd name="T34" fmla="*/ 0 w 52"/>
                <a:gd name="T35" fmla="*/ 6 h 53"/>
                <a:gd name="T36" fmla="*/ 0 w 52"/>
                <a:gd name="T37" fmla="*/ 7 h 53"/>
                <a:gd name="T38" fmla="*/ 0 w 52"/>
                <a:gd name="T39" fmla="*/ 8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53">
                  <a:moveTo>
                    <a:pt x="52" y="0"/>
                  </a:moveTo>
                  <a:lnTo>
                    <a:pt x="48" y="0"/>
                  </a:lnTo>
                  <a:lnTo>
                    <a:pt x="45" y="1"/>
                  </a:lnTo>
                  <a:lnTo>
                    <a:pt x="42" y="2"/>
                  </a:lnTo>
                  <a:lnTo>
                    <a:pt x="39" y="3"/>
                  </a:lnTo>
                  <a:lnTo>
                    <a:pt x="36" y="4"/>
                  </a:lnTo>
                  <a:lnTo>
                    <a:pt x="32" y="6"/>
                  </a:lnTo>
                  <a:lnTo>
                    <a:pt x="29" y="8"/>
                  </a:lnTo>
                  <a:lnTo>
                    <a:pt x="26" y="11"/>
                  </a:lnTo>
                  <a:lnTo>
                    <a:pt x="23" y="14"/>
                  </a:lnTo>
                  <a:lnTo>
                    <a:pt x="20" y="17"/>
                  </a:lnTo>
                  <a:lnTo>
                    <a:pt x="16" y="20"/>
                  </a:lnTo>
                  <a:lnTo>
                    <a:pt x="14" y="24"/>
                  </a:lnTo>
                  <a:lnTo>
                    <a:pt x="11" y="27"/>
                  </a:lnTo>
                  <a:lnTo>
                    <a:pt x="9" y="32"/>
                  </a:lnTo>
                  <a:lnTo>
                    <a:pt x="7" y="36"/>
                  </a:lnTo>
                  <a:lnTo>
                    <a:pt x="5" y="40"/>
                  </a:lnTo>
                  <a:lnTo>
                    <a:pt x="3" y="44"/>
                  </a:lnTo>
                  <a:lnTo>
                    <a:pt x="2" y="49"/>
                  </a:lnTo>
                  <a:lnTo>
                    <a:pt x="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86" name="Line 134"/>
            <p:cNvSpPr>
              <a:spLocks noChangeShapeType="1"/>
            </p:cNvSpPr>
            <p:nvPr/>
          </p:nvSpPr>
          <p:spPr bwMode="auto">
            <a:xfrm>
              <a:off x="2325" y="1982"/>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87" name="Line 135"/>
            <p:cNvSpPr>
              <a:spLocks noChangeShapeType="1"/>
            </p:cNvSpPr>
            <p:nvPr/>
          </p:nvSpPr>
          <p:spPr bwMode="auto">
            <a:xfrm flipH="1">
              <a:off x="2363" y="1940"/>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88" name="Line 136"/>
            <p:cNvSpPr>
              <a:spLocks noChangeShapeType="1"/>
            </p:cNvSpPr>
            <p:nvPr/>
          </p:nvSpPr>
          <p:spPr bwMode="auto">
            <a:xfrm flipH="1">
              <a:off x="2391" y="1940"/>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89" name="Line 137"/>
            <p:cNvSpPr>
              <a:spLocks noChangeShapeType="1"/>
            </p:cNvSpPr>
            <p:nvPr/>
          </p:nvSpPr>
          <p:spPr bwMode="auto">
            <a:xfrm flipH="1">
              <a:off x="2087" y="2010"/>
              <a:ext cx="1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0" name="Line 138"/>
            <p:cNvSpPr>
              <a:spLocks noChangeShapeType="1"/>
            </p:cNvSpPr>
            <p:nvPr/>
          </p:nvSpPr>
          <p:spPr bwMode="auto">
            <a:xfrm flipH="1">
              <a:off x="1895" y="1661"/>
              <a:ext cx="4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1" name="Line 139"/>
            <p:cNvSpPr>
              <a:spLocks noChangeShapeType="1"/>
            </p:cNvSpPr>
            <p:nvPr/>
          </p:nvSpPr>
          <p:spPr bwMode="auto">
            <a:xfrm flipH="1">
              <a:off x="1490" y="916"/>
              <a:ext cx="4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2" name="Line 140"/>
            <p:cNvSpPr>
              <a:spLocks noChangeShapeType="1"/>
            </p:cNvSpPr>
            <p:nvPr/>
          </p:nvSpPr>
          <p:spPr bwMode="auto">
            <a:xfrm>
              <a:off x="1986" y="916"/>
              <a:ext cx="352" cy="7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3" name="Line 141"/>
            <p:cNvSpPr>
              <a:spLocks noChangeShapeType="1"/>
            </p:cNvSpPr>
            <p:nvPr/>
          </p:nvSpPr>
          <p:spPr bwMode="auto">
            <a:xfrm flipH="1">
              <a:off x="2258" y="1661"/>
              <a:ext cx="80" cy="34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94" name="Line 142"/>
            <p:cNvSpPr>
              <a:spLocks noChangeShapeType="1"/>
            </p:cNvSpPr>
            <p:nvPr/>
          </p:nvSpPr>
          <p:spPr bwMode="auto">
            <a:xfrm flipH="1" flipV="1">
              <a:off x="1986" y="916"/>
              <a:ext cx="272" cy="10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4511" name="Group 143"/>
          <p:cNvGrpSpPr>
            <a:grpSpLocks/>
          </p:cNvGrpSpPr>
          <p:nvPr/>
        </p:nvGrpSpPr>
        <p:grpSpPr bwMode="auto">
          <a:xfrm>
            <a:off x="1463675" y="2611438"/>
            <a:ext cx="1962150" cy="1358900"/>
            <a:chOff x="924" y="1661"/>
            <a:chExt cx="1236" cy="856"/>
          </a:xfrm>
        </p:grpSpPr>
        <p:sp>
          <p:nvSpPr>
            <p:cNvPr id="66661" name="Freeform 144"/>
            <p:cNvSpPr>
              <a:spLocks/>
            </p:cNvSpPr>
            <p:nvPr/>
          </p:nvSpPr>
          <p:spPr bwMode="auto">
            <a:xfrm>
              <a:off x="1371" y="2031"/>
              <a:ext cx="63" cy="136"/>
            </a:xfrm>
            <a:custGeom>
              <a:avLst/>
              <a:gdLst>
                <a:gd name="T0" fmla="*/ 10 w 122"/>
                <a:gd name="T1" fmla="*/ 0 h 272"/>
                <a:gd name="T2" fmla="*/ 0 w 122"/>
                <a:gd name="T3" fmla="*/ 34 h 272"/>
                <a:gd name="T4" fmla="*/ 6 w 122"/>
                <a:gd name="T5" fmla="*/ 34 h 272"/>
                <a:gd name="T6" fmla="*/ 7 w 122"/>
                <a:gd name="T7" fmla="*/ 34 h 272"/>
                <a:gd name="T8" fmla="*/ 7 w 122"/>
                <a:gd name="T9" fmla="*/ 34 h 272"/>
                <a:gd name="T10" fmla="*/ 8 w 122"/>
                <a:gd name="T11" fmla="*/ 34 h 272"/>
                <a:gd name="T12" fmla="*/ 8 w 122"/>
                <a:gd name="T13" fmla="*/ 34 h 272"/>
                <a:gd name="T14" fmla="*/ 9 w 122"/>
                <a:gd name="T15" fmla="*/ 34 h 272"/>
                <a:gd name="T16" fmla="*/ 9 w 122"/>
                <a:gd name="T17" fmla="*/ 34 h 272"/>
                <a:gd name="T18" fmla="*/ 10 w 122"/>
                <a:gd name="T19" fmla="*/ 33 h 272"/>
                <a:gd name="T20" fmla="*/ 10 w 122"/>
                <a:gd name="T21" fmla="*/ 33 h 272"/>
                <a:gd name="T22" fmla="*/ 10 w 122"/>
                <a:gd name="T23" fmla="*/ 33 h 272"/>
                <a:gd name="T24" fmla="*/ 11 w 122"/>
                <a:gd name="T25" fmla="*/ 32 h 272"/>
                <a:gd name="T26" fmla="*/ 11 w 122"/>
                <a:gd name="T27" fmla="*/ 32 h 272"/>
                <a:gd name="T28" fmla="*/ 12 w 122"/>
                <a:gd name="T29" fmla="*/ 32 h 272"/>
                <a:gd name="T30" fmla="*/ 12 w 122"/>
                <a:gd name="T31" fmla="*/ 31 h 272"/>
                <a:gd name="T32" fmla="*/ 12 w 122"/>
                <a:gd name="T33" fmla="*/ 30 h 272"/>
                <a:gd name="T34" fmla="*/ 13 w 122"/>
                <a:gd name="T35" fmla="*/ 30 h 272"/>
                <a:gd name="T36" fmla="*/ 13 w 122"/>
                <a:gd name="T37" fmla="*/ 30 h 272"/>
                <a:gd name="T38" fmla="*/ 13 w 122"/>
                <a:gd name="T39" fmla="*/ 29 h 272"/>
                <a:gd name="T40" fmla="*/ 13 w 122"/>
                <a:gd name="T41" fmla="*/ 28 h 272"/>
                <a:gd name="T42" fmla="*/ 13 w 122"/>
                <a:gd name="T43" fmla="*/ 28 h 272"/>
                <a:gd name="T44" fmla="*/ 17 w 122"/>
                <a:gd name="T45" fmla="*/ 18 h 272"/>
                <a:gd name="T46" fmla="*/ 17 w 122"/>
                <a:gd name="T47" fmla="*/ 18 h 272"/>
                <a:gd name="T48" fmla="*/ 17 w 122"/>
                <a:gd name="T49" fmla="*/ 17 h 272"/>
                <a:gd name="T50" fmla="*/ 17 w 122"/>
                <a:gd name="T51" fmla="*/ 17 h 272"/>
                <a:gd name="T52" fmla="*/ 17 w 122"/>
                <a:gd name="T53" fmla="*/ 16 h 272"/>
                <a:gd name="T54" fmla="*/ 17 w 122"/>
                <a:gd name="T55" fmla="*/ 16 h 272"/>
                <a:gd name="T56" fmla="*/ 17 w 122"/>
                <a:gd name="T57" fmla="*/ 15 h 272"/>
                <a:gd name="T58" fmla="*/ 17 w 122"/>
                <a:gd name="T59" fmla="*/ 15 h 272"/>
                <a:gd name="T60" fmla="*/ 17 w 122"/>
                <a:gd name="T61" fmla="*/ 14 h 272"/>
                <a:gd name="T62" fmla="*/ 17 w 122"/>
                <a:gd name="T63" fmla="*/ 14 h 272"/>
                <a:gd name="T64" fmla="*/ 16 w 122"/>
                <a:gd name="T65" fmla="*/ 14 h 272"/>
                <a:gd name="T66" fmla="*/ 16 w 122"/>
                <a:gd name="T67" fmla="*/ 13 h 272"/>
                <a:gd name="T68" fmla="*/ 15 w 122"/>
                <a:gd name="T69" fmla="*/ 13 h 272"/>
                <a:gd name="T70" fmla="*/ 15 w 122"/>
                <a:gd name="T71" fmla="*/ 13 h 272"/>
                <a:gd name="T72" fmla="*/ 15 w 122"/>
                <a:gd name="T73" fmla="*/ 12 h 272"/>
                <a:gd name="T74" fmla="*/ 15 w 122"/>
                <a:gd name="T75" fmla="*/ 12 h 272"/>
                <a:gd name="T76" fmla="*/ 14 w 122"/>
                <a:gd name="T77" fmla="*/ 12 h 272"/>
                <a:gd name="T78" fmla="*/ 14 w 122"/>
                <a:gd name="T79" fmla="*/ 12 h 272"/>
                <a:gd name="T80" fmla="*/ 13 w 122"/>
                <a:gd name="T81" fmla="*/ 12 h 272"/>
                <a:gd name="T82" fmla="*/ 13 w 122"/>
                <a:gd name="T83" fmla="*/ 12 h 272"/>
                <a:gd name="T84" fmla="*/ 7 w 122"/>
                <a:gd name="T85" fmla="*/ 12 h 2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 h="272">
                  <a:moveTo>
                    <a:pt x="73" y="0"/>
                  </a:moveTo>
                  <a:lnTo>
                    <a:pt x="0" y="272"/>
                  </a:lnTo>
                  <a:lnTo>
                    <a:pt x="47" y="272"/>
                  </a:lnTo>
                  <a:lnTo>
                    <a:pt x="50" y="272"/>
                  </a:lnTo>
                  <a:lnTo>
                    <a:pt x="54" y="271"/>
                  </a:lnTo>
                  <a:lnTo>
                    <a:pt x="57" y="271"/>
                  </a:lnTo>
                  <a:lnTo>
                    <a:pt x="60" y="269"/>
                  </a:lnTo>
                  <a:lnTo>
                    <a:pt x="63" y="268"/>
                  </a:lnTo>
                  <a:lnTo>
                    <a:pt x="66" y="266"/>
                  </a:lnTo>
                  <a:lnTo>
                    <a:pt x="71" y="264"/>
                  </a:lnTo>
                  <a:lnTo>
                    <a:pt x="74" y="262"/>
                  </a:lnTo>
                  <a:lnTo>
                    <a:pt x="76" y="258"/>
                  </a:lnTo>
                  <a:lnTo>
                    <a:pt x="79" y="255"/>
                  </a:lnTo>
                  <a:lnTo>
                    <a:pt x="82" y="252"/>
                  </a:lnTo>
                  <a:lnTo>
                    <a:pt x="85" y="249"/>
                  </a:lnTo>
                  <a:lnTo>
                    <a:pt x="88" y="245"/>
                  </a:lnTo>
                  <a:lnTo>
                    <a:pt x="90" y="240"/>
                  </a:lnTo>
                  <a:lnTo>
                    <a:pt x="92" y="237"/>
                  </a:lnTo>
                  <a:lnTo>
                    <a:pt x="94" y="233"/>
                  </a:lnTo>
                  <a:lnTo>
                    <a:pt x="96" y="229"/>
                  </a:lnTo>
                  <a:lnTo>
                    <a:pt x="97" y="223"/>
                  </a:lnTo>
                  <a:lnTo>
                    <a:pt x="98" y="219"/>
                  </a:lnTo>
                  <a:lnTo>
                    <a:pt x="120" y="143"/>
                  </a:lnTo>
                  <a:lnTo>
                    <a:pt x="120" y="139"/>
                  </a:lnTo>
                  <a:lnTo>
                    <a:pt x="121" y="135"/>
                  </a:lnTo>
                  <a:lnTo>
                    <a:pt x="122" y="131"/>
                  </a:lnTo>
                  <a:lnTo>
                    <a:pt x="122" y="126"/>
                  </a:lnTo>
                  <a:lnTo>
                    <a:pt x="122" y="122"/>
                  </a:lnTo>
                  <a:lnTo>
                    <a:pt x="122" y="119"/>
                  </a:lnTo>
                  <a:lnTo>
                    <a:pt x="121" y="115"/>
                  </a:lnTo>
                  <a:lnTo>
                    <a:pt x="120" y="111"/>
                  </a:lnTo>
                  <a:lnTo>
                    <a:pt x="118" y="108"/>
                  </a:lnTo>
                  <a:lnTo>
                    <a:pt x="117" y="105"/>
                  </a:lnTo>
                  <a:lnTo>
                    <a:pt x="116" y="102"/>
                  </a:lnTo>
                  <a:lnTo>
                    <a:pt x="114" y="100"/>
                  </a:lnTo>
                  <a:lnTo>
                    <a:pt x="112" y="97"/>
                  </a:lnTo>
                  <a:lnTo>
                    <a:pt x="110" y="95"/>
                  </a:lnTo>
                  <a:lnTo>
                    <a:pt x="108" y="93"/>
                  </a:lnTo>
                  <a:lnTo>
                    <a:pt x="105" y="92"/>
                  </a:lnTo>
                  <a:lnTo>
                    <a:pt x="103" y="91"/>
                  </a:lnTo>
                  <a:lnTo>
                    <a:pt x="99" y="91"/>
                  </a:lnTo>
                  <a:lnTo>
                    <a:pt x="96" y="90"/>
                  </a:lnTo>
                  <a:lnTo>
                    <a:pt x="48"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62" name="Line 145"/>
            <p:cNvSpPr>
              <a:spLocks noChangeShapeType="1"/>
            </p:cNvSpPr>
            <p:nvPr/>
          </p:nvSpPr>
          <p:spPr bwMode="auto">
            <a:xfrm flipH="1">
              <a:off x="2125" y="2517"/>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63" name="Freeform 146"/>
            <p:cNvSpPr>
              <a:spLocks/>
            </p:cNvSpPr>
            <p:nvPr/>
          </p:nvSpPr>
          <p:spPr bwMode="auto">
            <a:xfrm>
              <a:off x="2111" y="2489"/>
              <a:ext cx="14" cy="28"/>
            </a:xfrm>
            <a:custGeom>
              <a:avLst/>
              <a:gdLst>
                <a:gd name="T0" fmla="*/ 1 w 26"/>
                <a:gd name="T1" fmla="*/ 0 h 54"/>
                <a:gd name="T2" fmla="*/ 1 w 26"/>
                <a:gd name="T3" fmla="*/ 1 h 54"/>
                <a:gd name="T4" fmla="*/ 0 w 26"/>
                <a:gd name="T5" fmla="*/ 2 h 54"/>
                <a:gd name="T6" fmla="*/ 0 w 26"/>
                <a:gd name="T7" fmla="*/ 2 h 54"/>
                <a:gd name="T8" fmla="*/ 0 w 26"/>
                <a:gd name="T9" fmla="*/ 3 h 54"/>
                <a:gd name="T10" fmla="*/ 0 w 26"/>
                <a:gd name="T11" fmla="*/ 3 h 54"/>
                <a:gd name="T12" fmla="*/ 0 w 26"/>
                <a:gd name="T13" fmla="*/ 4 h 54"/>
                <a:gd name="T14" fmla="*/ 0 w 26"/>
                <a:gd name="T15" fmla="*/ 4 h 54"/>
                <a:gd name="T16" fmla="*/ 1 w 26"/>
                <a:gd name="T17" fmla="*/ 5 h 54"/>
                <a:gd name="T18" fmla="*/ 1 w 26"/>
                <a:gd name="T19" fmla="*/ 5 h 54"/>
                <a:gd name="T20" fmla="*/ 1 w 26"/>
                <a:gd name="T21" fmla="*/ 6 h 54"/>
                <a:gd name="T22" fmla="*/ 1 w 26"/>
                <a:gd name="T23" fmla="*/ 6 h 54"/>
                <a:gd name="T24" fmla="*/ 1 w 26"/>
                <a:gd name="T25" fmla="*/ 6 h 54"/>
                <a:gd name="T26" fmla="*/ 2 w 26"/>
                <a:gd name="T27" fmla="*/ 6 h 54"/>
                <a:gd name="T28" fmla="*/ 2 w 26"/>
                <a:gd name="T29" fmla="*/ 7 h 54"/>
                <a:gd name="T30" fmla="*/ 2 w 26"/>
                <a:gd name="T31" fmla="*/ 7 h 54"/>
                <a:gd name="T32" fmla="*/ 3 w 26"/>
                <a:gd name="T33" fmla="*/ 7 h 54"/>
                <a:gd name="T34" fmla="*/ 3 w 26"/>
                <a:gd name="T35" fmla="*/ 7 h 54"/>
                <a:gd name="T36" fmla="*/ 3 w 26"/>
                <a:gd name="T37" fmla="*/ 7 h 54"/>
                <a:gd name="T38" fmla="*/ 4 w 26"/>
                <a:gd name="T39" fmla="*/ 8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4">
                  <a:moveTo>
                    <a:pt x="3" y="0"/>
                  </a:moveTo>
                  <a:lnTo>
                    <a:pt x="2" y="5"/>
                  </a:lnTo>
                  <a:lnTo>
                    <a:pt x="0" y="9"/>
                  </a:lnTo>
                  <a:lnTo>
                    <a:pt x="0" y="13"/>
                  </a:lnTo>
                  <a:lnTo>
                    <a:pt x="0" y="17"/>
                  </a:lnTo>
                  <a:lnTo>
                    <a:pt x="0" y="22"/>
                  </a:lnTo>
                  <a:lnTo>
                    <a:pt x="0" y="26"/>
                  </a:lnTo>
                  <a:lnTo>
                    <a:pt x="0" y="29"/>
                  </a:lnTo>
                  <a:lnTo>
                    <a:pt x="2" y="32"/>
                  </a:lnTo>
                  <a:lnTo>
                    <a:pt x="3" y="37"/>
                  </a:lnTo>
                  <a:lnTo>
                    <a:pt x="4" y="40"/>
                  </a:lnTo>
                  <a:lnTo>
                    <a:pt x="6" y="42"/>
                  </a:lnTo>
                  <a:lnTo>
                    <a:pt x="8" y="45"/>
                  </a:lnTo>
                  <a:lnTo>
                    <a:pt x="10" y="47"/>
                  </a:lnTo>
                  <a:lnTo>
                    <a:pt x="12" y="48"/>
                  </a:lnTo>
                  <a:lnTo>
                    <a:pt x="14" y="50"/>
                  </a:lnTo>
                  <a:lnTo>
                    <a:pt x="16" y="52"/>
                  </a:lnTo>
                  <a:lnTo>
                    <a:pt x="20" y="53"/>
                  </a:lnTo>
                  <a:lnTo>
                    <a:pt x="23" y="53"/>
                  </a:lnTo>
                  <a:lnTo>
                    <a:pt x="2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64" name="Line 147"/>
            <p:cNvSpPr>
              <a:spLocks noChangeShapeType="1"/>
            </p:cNvSpPr>
            <p:nvPr/>
          </p:nvSpPr>
          <p:spPr bwMode="auto">
            <a:xfrm flipV="1">
              <a:off x="2111" y="2450"/>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65" name="Freeform 148"/>
            <p:cNvSpPr>
              <a:spLocks/>
            </p:cNvSpPr>
            <p:nvPr/>
          </p:nvSpPr>
          <p:spPr bwMode="auto">
            <a:xfrm>
              <a:off x="2122" y="2426"/>
              <a:ext cx="28" cy="24"/>
            </a:xfrm>
            <a:custGeom>
              <a:avLst/>
              <a:gdLst>
                <a:gd name="T0" fmla="*/ 8 w 51"/>
                <a:gd name="T1" fmla="*/ 0 h 53"/>
                <a:gd name="T2" fmla="*/ 8 w 51"/>
                <a:gd name="T3" fmla="*/ 0 h 53"/>
                <a:gd name="T4" fmla="*/ 8 w 51"/>
                <a:gd name="T5" fmla="*/ 0 h 53"/>
                <a:gd name="T6" fmla="*/ 7 w 51"/>
                <a:gd name="T7" fmla="*/ 0 h 53"/>
                <a:gd name="T8" fmla="*/ 7 w 51"/>
                <a:gd name="T9" fmla="*/ 0 h 53"/>
                <a:gd name="T10" fmla="*/ 5 w 51"/>
                <a:gd name="T11" fmla="*/ 0 h 53"/>
                <a:gd name="T12" fmla="*/ 5 w 51"/>
                <a:gd name="T13" fmla="*/ 0 h 53"/>
                <a:gd name="T14" fmla="*/ 5 w 51"/>
                <a:gd name="T15" fmla="*/ 1 h 53"/>
                <a:gd name="T16" fmla="*/ 4 w 51"/>
                <a:gd name="T17" fmla="*/ 1 h 53"/>
                <a:gd name="T18" fmla="*/ 4 w 51"/>
                <a:gd name="T19" fmla="*/ 1 h 53"/>
                <a:gd name="T20" fmla="*/ 3 w 51"/>
                <a:gd name="T21" fmla="*/ 2 h 53"/>
                <a:gd name="T22" fmla="*/ 3 w 51"/>
                <a:gd name="T23" fmla="*/ 2 h 53"/>
                <a:gd name="T24" fmla="*/ 2 w 51"/>
                <a:gd name="T25" fmla="*/ 2 h 53"/>
                <a:gd name="T26" fmla="*/ 2 w 51"/>
                <a:gd name="T27" fmla="*/ 2 h 53"/>
                <a:gd name="T28" fmla="*/ 1 w 51"/>
                <a:gd name="T29" fmla="*/ 3 h 53"/>
                <a:gd name="T30" fmla="*/ 1 w 51"/>
                <a:gd name="T31" fmla="*/ 3 h 53"/>
                <a:gd name="T32" fmla="*/ 1 w 51"/>
                <a:gd name="T33" fmla="*/ 4 h 53"/>
                <a:gd name="T34" fmla="*/ 1 w 51"/>
                <a:gd name="T35" fmla="*/ 4 h 53"/>
                <a:gd name="T36" fmla="*/ 1 w 51"/>
                <a:gd name="T37" fmla="*/ 5 h 53"/>
                <a:gd name="T38" fmla="*/ 0 w 51"/>
                <a:gd name="T39" fmla="*/ 5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53">
                  <a:moveTo>
                    <a:pt x="51" y="0"/>
                  </a:moveTo>
                  <a:lnTo>
                    <a:pt x="48" y="0"/>
                  </a:lnTo>
                  <a:lnTo>
                    <a:pt x="45" y="1"/>
                  </a:lnTo>
                  <a:lnTo>
                    <a:pt x="41" y="1"/>
                  </a:lnTo>
                  <a:lnTo>
                    <a:pt x="38" y="3"/>
                  </a:lnTo>
                  <a:lnTo>
                    <a:pt x="35" y="4"/>
                  </a:lnTo>
                  <a:lnTo>
                    <a:pt x="32" y="6"/>
                  </a:lnTo>
                  <a:lnTo>
                    <a:pt x="29" y="8"/>
                  </a:lnTo>
                  <a:lnTo>
                    <a:pt x="25" y="10"/>
                  </a:lnTo>
                  <a:lnTo>
                    <a:pt x="22" y="13"/>
                  </a:lnTo>
                  <a:lnTo>
                    <a:pt x="19" y="17"/>
                  </a:lnTo>
                  <a:lnTo>
                    <a:pt x="17" y="20"/>
                  </a:lnTo>
                  <a:lnTo>
                    <a:pt x="14" y="24"/>
                  </a:lnTo>
                  <a:lnTo>
                    <a:pt x="12" y="27"/>
                  </a:lnTo>
                  <a:lnTo>
                    <a:pt x="8" y="32"/>
                  </a:lnTo>
                  <a:lnTo>
                    <a:pt x="6" y="36"/>
                  </a:lnTo>
                  <a:lnTo>
                    <a:pt x="4" y="40"/>
                  </a:lnTo>
                  <a:lnTo>
                    <a:pt x="3" y="44"/>
                  </a:lnTo>
                  <a:lnTo>
                    <a:pt x="1" y="49"/>
                  </a:lnTo>
                  <a:lnTo>
                    <a:pt x="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66" name="Line 149"/>
            <p:cNvSpPr>
              <a:spLocks noChangeShapeType="1"/>
            </p:cNvSpPr>
            <p:nvPr/>
          </p:nvSpPr>
          <p:spPr bwMode="auto">
            <a:xfrm>
              <a:off x="2150" y="2426"/>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67" name="Freeform 150"/>
            <p:cNvSpPr>
              <a:spLocks/>
            </p:cNvSpPr>
            <p:nvPr/>
          </p:nvSpPr>
          <p:spPr bwMode="auto">
            <a:xfrm>
              <a:off x="965" y="2450"/>
              <a:ext cx="7" cy="18"/>
            </a:xfrm>
            <a:custGeom>
              <a:avLst/>
              <a:gdLst>
                <a:gd name="T0" fmla="*/ 1 w 10"/>
                <a:gd name="T1" fmla="*/ 0 h 38"/>
                <a:gd name="T2" fmla="*/ 1 w 10"/>
                <a:gd name="T3" fmla="*/ 0 h 38"/>
                <a:gd name="T4" fmla="*/ 0 w 10"/>
                <a:gd name="T5" fmla="*/ 0 h 38"/>
                <a:gd name="T6" fmla="*/ 0 w 10"/>
                <a:gd name="T7" fmla="*/ 0 h 38"/>
                <a:gd name="T8" fmla="*/ 0 w 10"/>
                <a:gd name="T9" fmla="*/ 1 h 38"/>
                <a:gd name="T10" fmla="*/ 0 w 10"/>
                <a:gd name="T11" fmla="*/ 1 h 38"/>
                <a:gd name="T12" fmla="*/ 0 w 10"/>
                <a:gd name="T13" fmla="*/ 2 h 38"/>
                <a:gd name="T14" fmla="*/ 0 w 10"/>
                <a:gd name="T15" fmla="*/ 2 h 38"/>
                <a:gd name="T16" fmla="*/ 1 w 10"/>
                <a:gd name="T17" fmla="*/ 2 h 38"/>
                <a:gd name="T18" fmla="*/ 1 w 10"/>
                <a:gd name="T19" fmla="*/ 2 h 38"/>
                <a:gd name="T20" fmla="*/ 1 w 10"/>
                <a:gd name="T21" fmla="*/ 3 h 38"/>
                <a:gd name="T22" fmla="*/ 2 w 10"/>
                <a:gd name="T23" fmla="*/ 3 h 38"/>
                <a:gd name="T24" fmla="*/ 3 w 10"/>
                <a:gd name="T25" fmla="*/ 4 h 38"/>
                <a:gd name="T26" fmla="*/ 3 w 10"/>
                <a:gd name="T27" fmla="*/ 4 h 38"/>
                <a:gd name="T28" fmla="*/ 4 w 10"/>
                <a:gd name="T29" fmla="*/ 4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 h="38">
                  <a:moveTo>
                    <a:pt x="1" y="0"/>
                  </a:moveTo>
                  <a:lnTo>
                    <a:pt x="1" y="3"/>
                  </a:lnTo>
                  <a:lnTo>
                    <a:pt x="0" y="5"/>
                  </a:lnTo>
                  <a:lnTo>
                    <a:pt x="0" y="7"/>
                  </a:lnTo>
                  <a:lnTo>
                    <a:pt x="0" y="10"/>
                  </a:lnTo>
                  <a:lnTo>
                    <a:pt x="0" y="12"/>
                  </a:lnTo>
                  <a:lnTo>
                    <a:pt x="0" y="16"/>
                  </a:lnTo>
                  <a:lnTo>
                    <a:pt x="0" y="18"/>
                  </a:lnTo>
                  <a:lnTo>
                    <a:pt x="1" y="20"/>
                  </a:lnTo>
                  <a:lnTo>
                    <a:pt x="2" y="23"/>
                  </a:lnTo>
                  <a:lnTo>
                    <a:pt x="2" y="25"/>
                  </a:lnTo>
                  <a:lnTo>
                    <a:pt x="5" y="29"/>
                  </a:lnTo>
                  <a:lnTo>
                    <a:pt x="7" y="34"/>
                  </a:lnTo>
                  <a:lnTo>
                    <a:pt x="9" y="36"/>
                  </a:lnTo>
                  <a:lnTo>
                    <a:pt x="10"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68" name="Freeform 151"/>
            <p:cNvSpPr>
              <a:spLocks/>
            </p:cNvSpPr>
            <p:nvPr/>
          </p:nvSpPr>
          <p:spPr bwMode="auto">
            <a:xfrm>
              <a:off x="924" y="2377"/>
              <a:ext cx="59" cy="91"/>
            </a:xfrm>
            <a:custGeom>
              <a:avLst/>
              <a:gdLst>
                <a:gd name="T0" fmla="*/ 15 w 116"/>
                <a:gd name="T1" fmla="*/ 3 h 182"/>
                <a:gd name="T2" fmla="*/ 15 w 116"/>
                <a:gd name="T3" fmla="*/ 3 h 182"/>
                <a:gd name="T4" fmla="*/ 15 w 116"/>
                <a:gd name="T5" fmla="*/ 2 h 182"/>
                <a:gd name="T6" fmla="*/ 15 w 116"/>
                <a:gd name="T7" fmla="*/ 1 h 182"/>
                <a:gd name="T8" fmla="*/ 15 w 116"/>
                <a:gd name="T9" fmla="*/ 1 h 182"/>
                <a:gd name="T10" fmla="*/ 14 w 116"/>
                <a:gd name="T11" fmla="*/ 1 h 182"/>
                <a:gd name="T12" fmla="*/ 14 w 116"/>
                <a:gd name="T13" fmla="*/ 0 h 182"/>
                <a:gd name="T14" fmla="*/ 13 w 116"/>
                <a:gd name="T15" fmla="*/ 0 h 182"/>
                <a:gd name="T16" fmla="*/ 12 w 116"/>
                <a:gd name="T17" fmla="*/ 0 h 182"/>
                <a:gd name="T18" fmla="*/ 10 w 116"/>
                <a:gd name="T19" fmla="*/ 0 h 182"/>
                <a:gd name="T20" fmla="*/ 9 w 116"/>
                <a:gd name="T21" fmla="*/ 1 h 182"/>
                <a:gd name="T22" fmla="*/ 8 w 116"/>
                <a:gd name="T23" fmla="*/ 1 h 182"/>
                <a:gd name="T24" fmla="*/ 7 w 116"/>
                <a:gd name="T25" fmla="*/ 1 h 182"/>
                <a:gd name="T26" fmla="*/ 7 w 116"/>
                <a:gd name="T27" fmla="*/ 2 h 182"/>
                <a:gd name="T28" fmla="*/ 6 w 116"/>
                <a:gd name="T29" fmla="*/ 3 h 182"/>
                <a:gd name="T30" fmla="*/ 5 w 116"/>
                <a:gd name="T31" fmla="*/ 4 h 182"/>
                <a:gd name="T32" fmla="*/ 4 w 116"/>
                <a:gd name="T33" fmla="*/ 6 h 182"/>
                <a:gd name="T34" fmla="*/ 3 w 116"/>
                <a:gd name="T35" fmla="*/ 7 h 182"/>
                <a:gd name="T36" fmla="*/ 3 w 116"/>
                <a:gd name="T37" fmla="*/ 9 h 182"/>
                <a:gd name="T38" fmla="*/ 1 w 116"/>
                <a:gd name="T39" fmla="*/ 14 h 182"/>
                <a:gd name="T40" fmla="*/ 1 w 116"/>
                <a:gd name="T41" fmla="*/ 17 h 182"/>
                <a:gd name="T42" fmla="*/ 1 w 116"/>
                <a:gd name="T43" fmla="*/ 18 h 182"/>
                <a:gd name="T44" fmla="*/ 0 w 116"/>
                <a:gd name="T45" fmla="*/ 19 h 182"/>
                <a:gd name="T46" fmla="*/ 1 w 116"/>
                <a:gd name="T47" fmla="*/ 20 h 182"/>
                <a:gd name="T48" fmla="*/ 1 w 116"/>
                <a:gd name="T49" fmla="*/ 21 h 182"/>
                <a:gd name="T50" fmla="*/ 1 w 116"/>
                <a:gd name="T51" fmla="*/ 22 h 182"/>
                <a:gd name="T52" fmla="*/ 2 w 116"/>
                <a:gd name="T53" fmla="*/ 22 h 182"/>
                <a:gd name="T54" fmla="*/ 2 w 116"/>
                <a:gd name="T55" fmla="*/ 23 h 182"/>
                <a:gd name="T56" fmla="*/ 2 w 116"/>
                <a:gd name="T57" fmla="*/ 23 h 182"/>
                <a:gd name="T58" fmla="*/ 3 w 116"/>
                <a:gd name="T59" fmla="*/ 23 h 182"/>
                <a:gd name="T60" fmla="*/ 3 w 116"/>
                <a:gd name="T61" fmla="*/ 23 h 182"/>
                <a:gd name="T62" fmla="*/ 4 w 116"/>
                <a:gd name="T63" fmla="*/ 23 h 182"/>
                <a:gd name="T64" fmla="*/ 6 w 116"/>
                <a:gd name="T65" fmla="*/ 23 h 182"/>
                <a:gd name="T66" fmla="*/ 7 w 116"/>
                <a:gd name="T67" fmla="*/ 23 h 182"/>
                <a:gd name="T68" fmla="*/ 7 w 116"/>
                <a:gd name="T69" fmla="*/ 23 h 182"/>
                <a:gd name="T70" fmla="*/ 8 w 116"/>
                <a:gd name="T71" fmla="*/ 23 h 182"/>
                <a:gd name="T72" fmla="*/ 8 w 116"/>
                <a:gd name="T73" fmla="*/ 23 h 182"/>
                <a:gd name="T74" fmla="*/ 9 w 116"/>
                <a:gd name="T75" fmla="*/ 22 h 182"/>
                <a:gd name="T76" fmla="*/ 10 w 116"/>
                <a:gd name="T77" fmla="*/ 21 h 182"/>
                <a:gd name="T78" fmla="*/ 10 w 116"/>
                <a:gd name="T79" fmla="*/ 21 h 182"/>
                <a:gd name="T80" fmla="*/ 11 w 116"/>
                <a:gd name="T81" fmla="*/ 20 h 182"/>
                <a:gd name="T82" fmla="*/ 11 w 116"/>
                <a:gd name="T83" fmla="*/ 19 h 182"/>
                <a:gd name="T84" fmla="*/ 11 w 116"/>
                <a:gd name="T85" fmla="*/ 17 h 182"/>
                <a:gd name="T86" fmla="*/ 12 w 116"/>
                <a:gd name="T87" fmla="*/ 14 h 182"/>
                <a:gd name="T88" fmla="*/ 13 w 116"/>
                <a:gd name="T89" fmla="*/ 11 h 182"/>
                <a:gd name="T90" fmla="*/ 14 w 116"/>
                <a:gd name="T91" fmla="*/ 7 h 182"/>
                <a:gd name="T92" fmla="*/ 14 w 116"/>
                <a:gd name="T93" fmla="*/ 5 h 18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82">
                  <a:moveTo>
                    <a:pt x="116" y="24"/>
                  </a:moveTo>
                  <a:lnTo>
                    <a:pt x="116" y="22"/>
                  </a:lnTo>
                  <a:lnTo>
                    <a:pt x="116" y="20"/>
                  </a:lnTo>
                  <a:lnTo>
                    <a:pt x="116" y="18"/>
                  </a:lnTo>
                  <a:lnTo>
                    <a:pt x="116" y="17"/>
                  </a:lnTo>
                  <a:lnTo>
                    <a:pt x="116" y="15"/>
                  </a:lnTo>
                  <a:lnTo>
                    <a:pt x="115" y="13"/>
                  </a:lnTo>
                  <a:lnTo>
                    <a:pt x="114" y="8"/>
                  </a:lnTo>
                  <a:lnTo>
                    <a:pt x="114" y="7"/>
                  </a:lnTo>
                  <a:lnTo>
                    <a:pt x="113" y="5"/>
                  </a:lnTo>
                  <a:lnTo>
                    <a:pt x="111" y="3"/>
                  </a:lnTo>
                  <a:lnTo>
                    <a:pt x="110" y="2"/>
                  </a:lnTo>
                  <a:lnTo>
                    <a:pt x="108" y="1"/>
                  </a:lnTo>
                  <a:lnTo>
                    <a:pt x="107" y="0"/>
                  </a:lnTo>
                  <a:lnTo>
                    <a:pt x="105" y="0"/>
                  </a:lnTo>
                  <a:lnTo>
                    <a:pt x="103" y="0"/>
                  </a:lnTo>
                  <a:lnTo>
                    <a:pt x="96" y="0"/>
                  </a:lnTo>
                  <a:lnTo>
                    <a:pt x="88" y="0"/>
                  </a:lnTo>
                  <a:lnTo>
                    <a:pt x="81" y="0"/>
                  </a:lnTo>
                  <a:lnTo>
                    <a:pt x="76" y="0"/>
                  </a:lnTo>
                  <a:lnTo>
                    <a:pt x="73" y="1"/>
                  </a:lnTo>
                  <a:lnTo>
                    <a:pt x="69" y="1"/>
                  </a:lnTo>
                  <a:lnTo>
                    <a:pt x="66" y="2"/>
                  </a:lnTo>
                  <a:lnTo>
                    <a:pt x="61" y="3"/>
                  </a:lnTo>
                  <a:lnTo>
                    <a:pt x="58" y="4"/>
                  </a:lnTo>
                  <a:lnTo>
                    <a:pt x="55" y="6"/>
                  </a:lnTo>
                  <a:lnTo>
                    <a:pt x="52" y="8"/>
                  </a:lnTo>
                  <a:lnTo>
                    <a:pt x="49" y="12"/>
                  </a:lnTo>
                  <a:lnTo>
                    <a:pt x="47" y="14"/>
                  </a:lnTo>
                  <a:lnTo>
                    <a:pt x="41" y="19"/>
                  </a:lnTo>
                  <a:lnTo>
                    <a:pt x="38" y="22"/>
                  </a:lnTo>
                  <a:lnTo>
                    <a:pt x="36" y="25"/>
                  </a:lnTo>
                  <a:lnTo>
                    <a:pt x="28" y="38"/>
                  </a:lnTo>
                  <a:lnTo>
                    <a:pt x="27" y="41"/>
                  </a:lnTo>
                  <a:lnTo>
                    <a:pt x="25" y="45"/>
                  </a:lnTo>
                  <a:lnTo>
                    <a:pt x="24" y="49"/>
                  </a:lnTo>
                  <a:lnTo>
                    <a:pt x="23" y="52"/>
                  </a:lnTo>
                  <a:lnTo>
                    <a:pt x="20" y="67"/>
                  </a:lnTo>
                  <a:lnTo>
                    <a:pt x="11" y="96"/>
                  </a:lnTo>
                  <a:lnTo>
                    <a:pt x="7" y="111"/>
                  </a:lnTo>
                  <a:lnTo>
                    <a:pt x="4" y="125"/>
                  </a:lnTo>
                  <a:lnTo>
                    <a:pt x="2" y="133"/>
                  </a:lnTo>
                  <a:lnTo>
                    <a:pt x="1" y="136"/>
                  </a:lnTo>
                  <a:lnTo>
                    <a:pt x="1" y="140"/>
                  </a:lnTo>
                  <a:lnTo>
                    <a:pt x="0" y="144"/>
                  </a:lnTo>
                  <a:lnTo>
                    <a:pt x="0" y="148"/>
                  </a:lnTo>
                  <a:lnTo>
                    <a:pt x="0" y="151"/>
                  </a:lnTo>
                  <a:lnTo>
                    <a:pt x="1" y="155"/>
                  </a:lnTo>
                  <a:lnTo>
                    <a:pt x="2" y="158"/>
                  </a:lnTo>
                  <a:lnTo>
                    <a:pt x="3" y="163"/>
                  </a:lnTo>
                  <a:lnTo>
                    <a:pt x="4" y="166"/>
                  </a:lnTo>
                  <a:lnTo>
                    <a:pt x="6" y="169"/>
                  </a:lnTo>
                  <a:lnTo>
                    <a:pt x="7" y="172"/>
                  </a:lnTo>
                  <a:lnTo>
                    <a:pt x="9" y="174"/>
                  </a:lnTo>
                  <a:lnTo>
                    <a:pt x="10" y="176"/>
                  </a:lnTo>
                  <a:lnTo>
                    <a:pt x="11" y="177"/>
                  </a:lnTo>
                  <a:lnTo>
                    <a:pt x="12" y="178"/>
                  </a:lnTo>
                  <a:lnTo>
                    <a:pt x="15" y="179"/>
                  </a:lnTo>
                  <a:lnTo>
                    <a:pt x="17" y="180"/>
                  </a:lnTo>
                  <a:lnTo>
                    <a:pt x="18" y="181"/>
                  </a:lnTo>
                  <a:lnTo>
                    <a:pt x="20" y="181"/>
                  </a:lnTo>
                  <a:lnTo>
                    <a:pt x="24" y="182"/>
                  </a:lnTo>
                  <a:lnTo>
                    <a:pt x="27" y="182"/>
                  </a:lnTo>
                  <a:lnTo>
                    <a:pt x="32" y="182"/>
                  </a:lnTo>
                  <a:lnTo>
                    <a:pt x="39" y="182"/>
                  </a:lnTo>
                  <a:lnTo>
                    <a:pt x="42" y="182"/>
                  </a:lnTo>
                  <a:lnTo>
                    <a:pt x="47" y="182"/>
                  </a:lnTo>
                  <a:lnTo>
                    <a:pt x="50" y="182"/>
                  </a:lnTo>
                  <a:lnTo>
                    <a:pt x="52" y="182"/>
                  </a:lnTo>
                  <a:lnTo>
                    <a:pt x="54" y="182"/>
                  </a:lnTo>
                  <a:lnTo>
                    <a:pt x="56" y="181"/>
                  </a:lnTo>
                  <a:lnTo>
                    <a:pt x="57" y="181"/>
                  </a:lnTo>
                  <a:lnTo>
                    <a:pt x="59" y="180"/>
                  </a:lnTo>
                  <a:lnTo>
                    <a:pt x="60" y="179"/>
                  </a:lnTo>
                  <a:lnTo>
                    <a:pt x="64" y="177"/>
                  </a:lnTo>
                  <a:lnTo>
                    <a:pt x="67" y="174"/>
                  </a:lnTo>
                  <a:lnTo>
                    <a:pt x="70" y="171"/>
                  </a:lnTo>
                  <a:lnTo>
                    <a:pt x="72" y="168"/>
                  </a:lnTo>
                  <a:lnTo>
                    <a:pt x="74" y="166"/>
                  </a:lnTo>
                  <a:lnTo>
                    <a:pt x="76" y="163"/>
                  </a:lnTo>
                  <a:lnTo>
                    <a:pt x="78" y="158"/>
                  </a:lnTo>
                  <a:lnTo>
                    <a:pt x="80" y="155"/>
                  </a:lnTo>
                  <a:lnTo>
                    <a:pt x="82" y="152"/>
                  </a:lnTo>
                  <a:lnTo>
                    <a:pt x="83" y="149"/>
                  </a:lnTo>
                  <a:lnTo>
                    <a:pt x="85" y="141"/>
                  </a:lnTo>
                  <a:lnTo>
                    <a:pt x="87" y="134"/>
                  </a:lnTo>
                  <a:lnTo>
                    <a:pt x="88" y="127"/>
                  </a:lnTo>
                  <a:lnTo>
                    <a:pt x="92" y="112"/>
                  </a:lnTo>
                  <a:lnTo>
                    <a:pt x="96" y="97"/>
                  </a:lnTo>
                  <a:lnTo>
                    <a:pt x="100" y="83"/>
                  </a:lnTo>
                  <a:lnTo>
                    <a:pt x="104" y="68"/>
                  </a:lnTo>
                  <a:lnTo>
                    <a:pt x="107" y="53"/>
                  </a:lnTo>
                  <a:lnTo>
                    <a:pt x="109" y="46"/>
                  </a:lnTo>
                  <a:lnTo>
                    <a:pt x="111" y="38"/>
                  </a:lnTo>
                  <a:lnTo>
                    <a:pt x="115" y="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69" name="Line 152"/>
            <p:cNvSpPr>
              <a:spLocks noChangeShapeType="1"/>
            </p:cNvSpPr>
            <p:nvPr/>
          </p:nvSpPr>
          <p:spPr bwMode="auto">
            <a:xfrm>
              <a:off x="1021" y="1661"/>
              <a:ext cx="0" cy="8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70" name="Line 153"/>
            <p:cNvSpPr>
              <a:spLocks noChangeShapeType="1"/>
            </p:cNvSpPr>
            <p:nvPr/>
          </p:nvSpPr>
          <p:spPr bwMode="auto">
            <a:xfrm flipV="1">
              <a:off x="1021" y="2426"/>
              <a:ext cx="1066" cy="7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71" name="Line 154"/>
            <p:cNvSpPr>
              <a:spLocks noChangeShapeType="1"/>
            </p:cNvSpPr>
            <p:nvPr/>
          </p:nvSpPr>
          <p:spPr bwMode="auto">
            <a:xfrm flipH="1" flipV="1">
              <a:off x="1490" y="2150"/>
              <a:ext cx="597" cy="27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72" name="Line 155"/>
            <p:cNvSpPr>
              <a:spLocks noChangeShapeType="1"/>
            </p:cNvSpPr>
            <p:nvPr/>
          </p:nvSpPr>
          <p:spPr bwMode="auto">
            <a:xfrm flipH="1">
              <a:off x="1021" y="2150"/>
              <a:ext cx="469" cy="35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73" name="Line 156"/>
            <p:cNvSpPr>
              <a:spLocks noChangeShapeType="1"/>
            </p:cNvSpPr>
            <p:nvPr/>
          </p:nvSpPr>
          <p:spPr bwMode="auto">
            <a:xfrm>
              <a:off x="2087" y="2010"/>
              <a:ext cx="0" cy="4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74" name="Line 157"/>
            <p:cNvSpPr>
              <a:spLocks noChangeShapeType="1"/>
            </p:cNvSpPr>
            <p:nvPr/>
          </p:nvSpPr>
          <p:spPr bwMode="auto">
            <a:xfrm flipV="1">
              <a:off x="1490" y="1814"/>
              <a:ext cx="0" cy="3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4526" name="Group 158"/>
          <p:cNvGrpSpPr>
            <a:grpSpLocks/>
          </p:cNvGrpSpPr>
          <p:nvPr/>
        </p:nvGrpSpPr>
        <p:grpSpPr bwMode="auto">
          <a:xfrm>
            <a:off x="584200" y="1111250"/>
            <a:ext cx="2744788" cy="2090738"/>
            <a:chOff x="358" y="693"/>
            <a:chExt cx="1729" cy="1317"/>
          </a:xfrm>
        </p:grpSpPr>
        <p:sp>
          <p:nvSpPr>
            <p:cNvPr id="66627" name="Line 159"/>
            <p:cNvSpPr>
              <a:spLocks noChangeShapeType="1"/>
            </p:cNvSpPr>
            <p:nvPr/>
          </p:nvSpPr>
          <p:spPr bwMode="auto">
            <a:xfrm flipH="1" flipV="1">
              <a:off x="441" y="1080"/>
              <a:ext cx="580" cy="5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8" name="Line 160"/>
            <p:cNvSpPr>
              <a:spLocks noChangeShapeType="1"/>
            </p:cNvSpPr>
            <p:nvPr/>
          </p:nvSpPr>
          <p:spPr bwMode="auto">
            <a:xfrm flipH="1" flipV="1">
              <a:off x="1266" y="693"/>
              <a:ext cx="224" cy="2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9" name="Line 161"/>
            <p:cNvSpPr>
              <a:spLocks noChangeShapeType="1"/>
            </p:cNvSpPr>
            <p:nvPr/>
          </p:nvSpPr>
          <p:spPr bwMode="auto">
            <a:xfrm flipV="1">
              <a:off x="441" y="693"/>
              <a:ext cx="825" cy="38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6630" name="Group 162"/>
            <p:cNvGrpSpPr>
              <a:grpSpLocks/>
            </p:cNvGrpSpPr>
            <p:nvPr/>
          </p:nvGrpSpPr>
          <p:grpSpPr bwMode="auto">
            <a:xfrm>
              <a:off x="358" y="693"/>
              <a:ext cx="1729" cy="1317"/>
              <a:chOff x="358" y="693"/>
              <a:chExt cx="1729" cy="1317"/>
            </a:xfrm>
          </p:grpSpPr>
          <p:sp>
            <p:nvSpPr>
              <p:cNvPr id="66631" name="Freeform 163"/>
              <p:cNvSpPr>
                <a:spLocks/>
              </p:cNvSpPr>
              <p:nvPr/>
            </p:nvSpPr>
            <p:spPr bwMode="auto">
              <a:xfrm>
                <a:off x="1503" y="1580"/>
                <a:ext cx="28" cy="28"/>
              </a:xfrm>
              <a:custGeom>
                <a:avLst/>
                <a:gdLst>
                  <a:gd name="T0" fmla="*/ 8 w 52"/>
                  <a:gd name="T1" fmla="*/ 0 h 53"/>
                  <a:gd name="T2" fmla="*/ 8 w 52"/>
                  <a:gd name="T3" fmla="*/ 1 h 53"/>
                  <a:gd name="T4" fmla="*/ 7 w 52"/>
                  <a:gd name="T5" fmla="*/ 1 h 53"/>
                  <a:gd name="T6" fmla="*/ 6 w 52"/>
                  <a:gd name="T7" fmla="*/ 1 h 53"/>
                  <a:gd name="T8" fmla="*/ 6 w 52"/>
                  <a:gd name="T9" fmla="*/ 1 h 53"/>
                  <a:gd name="T10" fmla="*/ 5 w 52"/>
                  <a:gd name="T11" fmla="*/ 1 h 53"/>
                  <a:gd name="T12" fmla="*/ 5 w 52"/>
                  <a:gd name="T13" fmla="*/ 1 h 53"/>
                  <a:gd name="T14" fmla="*/ 5 w 52"/>
                  <a:gd name="T15" fmla="*/ 2 h 53"/>
                  <a:gd name="T16" fmla="*/ 4 w 52"/>
                  <a:gd name="T17" fmla="*/ 2 h 53"/>
                  <a:gd name="T18" fmla="*/ 3 w 52"/>
                  <a:gd name="T19" fmla="*/ 2 h 53"/>
                  <a:gd name="T20" fmla="*/ 3 w 52"/>
                  <a:gd name="T21" fmla="*/ 3 h 53"/>
                  <a:gd name="T22" fmla="*/ 3 w 52"/>
                  <a:gd name="T23" fmla="*/ 3 h 53"/>
                  <a:gd name="T24" fmla="*/ 2 w 52"/>
                  <a:gd name="T25" fmla="*/ 4 h 53"/>
                  <a:gd name="T26" fmla="*/ 2 w 52"/>
                  <a:gd name="T27" fmla="*/ 4 h 53"/>
                  <a:gd name="T28" fmla="*/ 2 w 52"/>
                  <a:gd name="T29" fmla="*/ 5 h 53"/>
                  <a:gd name="T30" fmla="*/ 1 w 52"/>
                  <a:gd name="T31" fmla="*/ 5 h 53"/>
                  <a:gd name="T32" fmla="*/ 1 w 52"/>
                  <a:gd name="T33" fmla="*/ 6 h 53"/>
                  <a:gd name="T34" fmla="*/ 1 w 52"/>
                  <a:gd name="T35" fmla="*/ 7 h 53"/>
                  <a:gd name="T36" fmla="*/ 1 w 52"/>
                  <a:gd name="T37" fmla="*/ 7 h 53"/>
                  <a:gd name="T38" fmla="*/ 0 w 52"/>
                  <a:gd name="T39" fmla="*/ 8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53">
                    <a:moveTo>
                      <a:pt x="52" y="0"/>
                    </a:moveTo>
                    <a:lnTo>
                      <a:pt x="48" y="1"/>
                    </a:lnTo>
                    <a:lnTo>
                      <a:pt x="45" y="1"/>
                    </a:lnTo>
                    <a:lnTo>
                      <a:pt x="42" y="2"/>
                    </a:lnTo>
                    <a:lnTo>
                      <a:pt x="39" y="3"/>
                    </a:lnTo>
                    <a:lnTo>
                      <a:pt x="36" y="5"/>
                    </a:lnTo>
                    <a:lnTo>
                      <a:pt x="32" y="6"/>
                    </a:lnTo>
                    <a:lnTo>
                      <a:pt x="29" y="10"/>
                    </a:lnTo>
                    <a:lnTo>
                      <a:pt x="26" y="12"/>
                    </a:lnTo>
                    <a:lnTo>
                      <a:pt x="23" y="15"/>
                    </a:lnTo>
                    <a:lnTo>
                      <a:pt x="20" y="18"/>
                    </a:lnTo>
                    <a:lnTo>
                      <a:pt x="16" y="21"/>
                    </a:lnTo>
                    <a:lnTo>
                      <a:pt x="14" y="24"/>
                    </a:lnTo>
                    <a:lnTo>
                      <a:pt x="11" y="29"/>
                    </a:lnTo>
                    <a:lnTo>
                      <a:pt x="9" y="32"/>
                    </a:lnTo>
                    <a:lnTo>
                      <a:pt x="7" y="36"/>
                    </a:lnTo>
                    <a:lnTo>
                      <a:pt x="5" y="40"/>
                    </a:lnTo>
                    <a:lnTo>
                      <a:pt x="4" y="45"/>
                    </a:lnTo>
                    <a:lnTo>
                      <a:pt x="2" y="49"/>
                    </a:lnTo>
                    <a:lnTo>
                      <a:pt x="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32" name="Line 164"/>
              <p:cNvSpPr>
                <a:spLocks noChangeShapeType="1"/>
              </p:cNvSpPr>
              <p:nvPr/>
            </p:nvSpPr>
            <p:spPr bwMode="auto">
              <a:xfrm>
                <a:off x="1531" y="1580"/>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3" name="Line 165"/>
              <p:cNvSpPr>
                <a:spLocks noChangeShapeType="1"/>
              </p:cNvSpPr>
              <p:nvPr/>
            </p:nvSpPr>
            <p:spPr bwMode="auto">
              <a:xfrm flipH="1">
                <a:off x="1566" y="1535"/>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4" name="Line 166"/>
              <p:cNvSpPr>
                <a:spLocks noChangeShapeType="1"/>
              </p:cNvSpPr>
              <p:nvPr/>
            </p:nvSpPr>
            <p:spPr bwMode="auto">
              <a:xfrm flipH="1" flipV="1">
                <a:off x="1535" y="1493"/>
                <a:ext cx="52" cy="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6635" name="Group 167"/>
              <p:cNvGrpSpPr>
                <a:grpSpLocks/>
              </p:cNvGrpSpPr>
              <p:nvPr/>
            </p:nvGrpSpPr>
            <p:grpSpPr bwMode="auto">
              <a:xfrm>
                <a:off x="358" y="693"/>
                <a:ext cx="1729" cy="1317"/>
                <a:chOff x="358" y="693"/>
                <a:chExt cx="1729" cy="1317"/>
              </a:xfrm>
            </p:grpSpPr>
            <p:sp>
              <p:nvSpPr>
                <p:cNvPr id="66636" name="Freeform 168"/>
                <p:cNvSpPr>
                  <a:spLocks/>
                </p:cNvSpPr>
                <p:nvPr/>
              </p:nvSpPr>
              <p:spPr bwMode="auto">
                <a:xfrm>
                  <a:off x="358" y="965"/>
                  <a:ext cx="55" cy="91"/>
                </a:xfrm>
                <a:custGeom>
                  <a:avLst/>
                  <a:gdLst>
                    <a:gd name="T0" fmla="*/ 12 w 116"/>
                    <a:gd name="T1" fmla="*/ 3 h 182"/>
                    <a:gd name="T2" fmla="*/ 12 w 116"/>
                    <a:gd name="T3" fmla="*/ 2 h 182"/>
                    <a:gd name="T4" fmla="*/ 12 w 116"/>
                    <a:gd name="T5" fmla="*/ 2 h 182"/>
                    <a:gd name="T6" fmla="*/ 12 w 116"/>
                    <a:gd name="T7" fmla="*/ 1 h 182"/>
                    <a:gd name="T8" fmla="*/ 12 w 116"/>
                    <a:gd name="T9" fmla="*/ 1 h 182"/>
                    <a:gd name="T10" fmla="*/ 11 w 116"/>
                    <a:gd name="T11" fmla="*/ 1 h 182"/>
                    <a:gd name="T12" fmla="*/ 10 w 116"/>
                    <a:gd name="T13" fmla="*/ 0 h 182"/>
                    <a:gd name="T14" fmla="*/ 9 w 116"/>
                    <a:gd name="T15" fmla="*/ 0 h 182"/>
                    <a:gd name="T16" fmla="*/ 9 w 116"/>
                    <a:gd name="T17" fmla="*/ 1 h 182"/>
                    <a:gd name="T18" fmla="*/ 7 w 116"/>
                    <a:gd name="T19" fmla="*/ 1 h 182"/>
                    <a:gd name="T20" fmla="*/ 7 w 116"/>
                    <a:gd name="T21" fmla="*/ 1 h 182"/>
                    <a:gd name="T22" fmla="*/ 6 w 116"/>
                    <a:gd name="T23" fmla="*/ 1 h 182"/>
                    <a:gd name="T24" fmla="*/ 6 w 116"/>
                    <a:gd name="T25" fmla="*/ 2 h 182"/>
                    <a:gd name="T26" fmla="*/ 5 w 116"/>
                    <a:gd name="T27" fmla="*/ 3 h 182"/>
                    <a:gd name="T28" fmla="*/ 4 w 116"/>
                    <a:gd name="T29" fmla="*/ 3 h 182"/>
                    <a:gd name="T30" fmla="*/ 3 w 116"/>
                    <a:gd name="T31" fmla="*/ 4 h 182"/>
                    <a:gd name="T32" fmla="*/ 3 w 116"/>
                    <a:gd name="T33" fmla="*/ 5 h 182"/>
                    <a:gd name="T34" fmla="*/ 3 w 116"/>
                    <a:gd name="T35" fmla="*/ 6 h 182"/>
                    <a:gd name="T36" fmla="*/ 2 w 116"/>
                    <a:gd name="T37" fmla="*/ 9 h 182"/>
                    <a:gd name="T38" fmla="*/ 1 w 116"/>
                    <a:gd name="T39" fmla="*/ 14 h 182"/>
                    <a:gd name="T40" fmla="*/ 0 w 116"/>
                    <a:gd name="T41" fmla="*/ 17 h 182"/>
                    <a:gd name="T42" fmla="*/ 0 w 116"/>
                    <a:gd name="T43" fmla="*/ 18 h 182"/>
                    <a:gd name="T44" fmla="*/ 0 w 116"/>
                    <a:gd name="T45" fmla="*/ 19 h 182"/>
                    <a:gd name="T46" fmla="*/ 0 w 116"/>
                    <a:gd name="T47" fmla="*/ 20 h 182"/>
                    <a:gd name="T48" fmla="*/ 0 w 116"/>
                    <a:gd name="T49" fmla="*/ 20 h 182"/>
                    <a:gd name="T50" fmla="*/ 0 w 116"/>
                    <a:gd name="T51" fmla="*/ 21 h 182"/>
                    <a:gd name="T52" fmla="*/ 0 w 116"/>
                    <a:gd name="T53" fmla="*/ 22 h 182"/>
                    <a:gd name="T54" fmla="*/ 1 w 116"/>
                    <a:gd name="T55" fmla="*/ 22 h 182"/>
                    <a:gd name="T56" fmla="*/ 1 w 116"/>
                    <a:gd name="T57" fmla="*/ 23 h 182"/>
                    <a:gd name="T58" fmla="*/ 2 w 116"/>
                    <a:gd name="T59" fmla="*/ 23 h 182"/>
                    <a:gd name="T60" fmla="*/ 2 w 116"/>
                    <a:gd name="T61" fmla="*/ 23 h 182"/>
                    <a:gd name="T62" fmla="*/ 3 w 116"/>
                    <a:gd name="T63" fmla="*/ 23 h 182"/>
                    <a:gd name="T64" fmla="*/ 5 w 116"/>
                    <a:gd name="T65" fmla="*/ 23 h 182"/>
                    <a:gd name="T66" fmla="*/ 6 w 116"/>
                    <a:gd name="T67" fmla="*/ 23 h 182"/>
                    <a:gd name="T68" fmla="*/ 6 w 116"/>
                    <a:gd name="T69" fmla="*/ 23 h 182"/>
                    <a:gd name="T70" fmla="*/ 7 w 116"/>
                    <a:gd name="T71" fmla="*/ 23 h 182"/>
                    <a:gd name="T72" fmla="*/ 7 w 116"/>
                    <a:gd name="T73" fmla="*/ 22 h 182"/>
                    <a:gd name="T74" fmla="*/ 8 w 116"/>
                    <a:gd name="T75" fmla="*/ 22 h 182"/>
                    <a:gd name="T76" fmla="*/ 8 w 116"/>
                    <a:gd name="T77" fmla="*/ 21 h 182"/>
                    <a:gd name="T78" fmla="*/ 9 w 116"/>
                    <a:gd name="T79" fmla="*/ 21 h 182"/>
                    <a:gd name="T80" fmla="*/ 9 w 116"/>
                    <a:gd name="T81" fmla="*/ 19 h 182"/>
                    <a:gd name="T82" fmla="*/ 9 w 116"/>
                    <a:gd name="T83" fmla="*/ 18 h 182"/>
                    <a:gd name="T84" fmla="*/ 9 w 116"/>
                    <a:gd name="T85" fmla="*/ 16 h 182"/>
                    <a:gd name="T86" fmla="*/ 10 w 116"/>
                    <a:gd name="T87" fmla="*/ 11 h 182"/>
                    <a:gd name="T88" fmla="*/ 12 w 116"/>
                    <a:gd name="T89" fmla="*/ 6 h 182"/>
                    <a:gd name="T90" fmla="*/ 12 w 116"/>
                    <a:gd name="T91" fmla="*/ 4 h 1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6" h="182">
                      <a:moveTo>
                        <a:pt x="115" y="24"/>
                      </a:moveTo>
                      <a:lnTo>
                        <a:pt x="116" y="22"/>
                      </a:lnTo>
                      <a:lnTo>
                        <a:pt x="116" y="21"/>
                      </a:lnTo>
                      <a:lnTo>
                        <a:pt x="116" y="19"/>
                      </a:lnTo>
                      <a:lnTo>
                        <a:pt x="116" y="17"/>
                      </a:lnTo>
                      <a:lnTo>
                        <a:pt x="115" y="15"/>
                      </a:lnTo>
                      <a:lnTo>
                        <a:pt x="115" y="13"/>
                      </a:lnTo>
                      <a:lnTo>
                        <a:pt x="114" y="12"/>
                      </a:lnTo>
                      <a:lnTo>
                        <a:pt x="114" y="9"/>
                      </a:lnTo>
                      <a:lnTo>
                        <a:pt x="113" y="7"/>
                      </a:lnTo>
                      <a:lnTo>
                        <a:pt x="112" y="5"/>
                      </a:lnTo>
                      <a:lnTo>
                        <a:pt x="112" y="4"/>
                      </a:lnTo>
                      <a:lnTo>
                        <a:pt x="111" y="4"/>
                      </a:lnTo>
                      <a:lnTo>
                        <a:pt x="111" y="3"/>
                      </a:lnTo>
                      <a:lnTo>
                        <a:pt x="110" y="2"/>
                      </a:lnTo>
                      <a:lnTo>
                        <a:pt x="109" y="1"/>
                      </a:lnTo>
                      <a:lnTo>
                        <a:pt x="108" y="1"/>
                      </a:lnTo>
                      <a:lnTo>
                        <a:pt x="107" y="1"/>
                      </a:lnTo>
                      <a:lnTo>
                        <a:pt x="106" y="0"/>
                      </a:lnTo>
                      <a:lnTo>
                        <a:pt x="104" y="0"/>
                      </a:lnTo>
                      <a:lnTo>
                        <a:pt x="99" y="0"/>
                      </a:lnTo>
                      <a:lnTo>
                        <a:pt x="95" y="0"/>
                      </a:lnTo>
                      <a:lnTo>
                        <a:pt x="92" y="0"/>
                      </a:lnTo>
                      <a:lnTo>
                        <a:pt x="88" y="0"/>
                      </a:lnTo>
                      <a:lnTo>
                        <a:pt x="85" y="0"/>
                      </a:lnTo>
                      <a:lnTo>
                        <a:pt x="80" y="0"/>
                      </a:lnTo>
                      <a:lnTo>
                        <a:pt x="77" y="1"/>
                      </a:lnTo>
                      <a:lnTo>
                        <a:pt x="73" y="1"/>
                      </a:lnTo>
                      <a:lnTo>
                        <a:pt x="70" y="1"/>
                      </a:lnTo>
                      <a:lnTo>
                        <a:pt x="67" y="2"/>
                      </a:lnTo>
                      <a:lnTo>
                        <a:pt x="65" y="2"/>
                      </a:lnTo>
                      <a:lnTo>
                        <a:pt x="64" y="3"/>
                      </a:lnTo>
                      <a:lnTo>
                        <a:pt x="62" y="3"/>
                      </a:lnTo>
                      <a:lnTo>
                        <a:pt x="60" y="4"/>
                      </a:lnTo>
                      <a:lnTo>
                        <a:pt x="59" y="5"/>
                      </a:lnTo>
                      <a:lnTo>
                        <a:pt x="57" y="6"/>
                      </a:lnTo>
                      <a:lnTo>
                        <a:pt x="56" y="6"/>
                      </a:lnTo>
                      <a:lnTo>
                        <a:pt x="54" y="7"/>
                      </a:lnTo>
                      <a:lnTo>
                        <a:pt x="53" y="9"/>
                      </a:lnTo>
                      <a:lnTo>
                        <a:pt x="49" y="12"/>
                      </a:lnTo>
                      <a:lnTo>
                        <a:pt x="46" y="14"/>
                      </a:lnTo>
                      <a:lnTo>
                        <a:pt x="44" y="17"/>
                      </a:lnTo>
                      <a:lnTo>
                        <a:pt x="41" y="19"/>
                      </a:lnTo>
                      <a:lnTo>
                        <a:pt x="40" y="21"/>
                      </a:lnTo>
                      <a:lnTo>
                        <a:pt x="39" y="22"/>
                      </a:lnTo>
                      <a:lnTo>
                        <a:pt x="38" y="23"/>
                      </a:lnTo>
                      <a:lnTo>
                        <a:pt x="37" y="25"/>
                      </a:lnTo>
                      <a:lnTo>
                        <a:pt x="32" y="32"/>
                      </a:lnTo>
                      <a:lnTo>
                        <a:pt x="30" y="35"/>
                      </a:lnTo>
                      <a:lnTo>
                        <a:pt x="29" y="38"/>
                      </a:lnTo>
                      <a:lnTo>
                        <a:pt x="28" y="40"/>
                      </a:lnTo>
                      <a:lnTo>
                        <a:pt x="27" y="41"/>
                      </a:lnTo>
                      <a:lnTo>
                        <a:pt x="26" y="43"/>
                      </a:lnTo>
                      <a:lnTo>
                        <a:pt x="26" y="46"/>
                      </a:lnTo>
                      <a:lnTo>
                        <a:pt x="25" y="49"/>
                      </a:lnTo>
                      <a:lnTo>
                        <a:pt x="24" y="52"/>
                      </a:lnTo>
                      <a:lnTo>
                        <a:pt x="20" y="67"/>
                      </a:lnTo>
                      <a:lnTo>
                        <a:pt x="15" y="82"/>
                      </a:lnTo>
                      <a:lnTo>
                        <a:pt x="11" y="97"/>
                      </a:lnTo>
                      <a:lnTo>
                        <a:pt x="8" y="111"/>
                      </a:lnTo>
                      <a:lnTo>
                        <a:pt x="6" y="118"/>
                      </a:lnTo>
                      <a:lnTo>
                        <a:pt x="4" y="125"/>
                      </a:lnTo>
                      <a:lnTo>
                        <a:pt x="3" y="133"/>
                      </a:lnTo>
                      <a:lnTo>
                        <a:pt x="1" y="137"/>
                      </a:lnTo>
                      <a:lnTo>
                        <a:pt x="0" y="140"/>
                      </a:lnTo>
                      <a:lnTo>
                        <a:pt x="0" y="143"/>
                      </a:lnTo>
                      <a:lnTo>
                        <a:pt x="0" y="145"/>
                      </a:lnTo>
                      <a:lnTo>
                        <a:pt x="0" y="146"/>
                      </a:lnTo>
                      <a:lnTo>
                        <a:pt x="0" y="148"/>
                      </a:lnTo>
                      <a:lnTo>
                        <a:pt x="0" y="150"/>
                      </a:lnTo>
                      <a:lnTo>
                        <a:pt x="0" y="152"/>
                      </a:lnTo>
                      <a:lnTo>
                        <a:pt x="0" y="153"/>
                      </a:lnTo>
                      <a:lnTo>
                        <a:pt x="0" y="155"/>
                      </a:lnTo>
                      <a:lnTo>
                        <a:pt x="1" y="157"/>
                      </a:lnTo>
                      <a:lnTo>
                        <a:pt x="1" y="160"/>
                      </a:lnTo>
                      <a:lnTo>
                        <a:pt x="3" y="161"/>
                      </a:lnTo>
                      <a:lnTo>
                        <a:pt x="3" y="163"/>
                      </a:lnTo>
                      <a:lnTo>
                        <a:pt x="4" y="165"/>
                      </a:lnTo>
                      <a:lnTo>
                        <a:pt x="5" y="166"/>
                      </a:lnTo>
                      <a:lnTo>
                        <a:pt x="5" y="168"/>
                      </a:lnTo>
                      <a:lnTo>
                        <a:pt x="6" y="170"/>
                      </a:lnTo>
                      <a:lnTo>
                        <a:pt x="7" y="171"/>
                      </a:lnTo>
                      <a:lnTo>
                        <a:pt x="8" y="173"/>
                      </a:lnTo>
                      <a:lnTo>
                        <a:pt x="9" y="174"/>
                      </a:lnTo>
                      <a:lnTo>
                        <a:pt x="10" y="176"/>
                      </a:lnTo>
                      <a:lnTo>
                        <a:pt x="12" y="178"/>
                      </a:lnTo>
                      <a:lnTo>
                        <a:pt x="13" y="179"/>
                      </a:lnTo>
                      <a:lnTo>
                        <a:pt x="15" y="180"/>
                      </a:lnTo>
                      <a:lnTo>
                        <a:pt x="16" y="180"/>
                      </a:lnTo>
                      <a:lnTo>
                        <a:pt x="18" y="181"/>
                      </a:lnTo>
                      <a:lnTo>
                        <a:pt x="21" y="181"/>
                      </a:lnTo>
                      <a:lnTo>
                        <a:pt x="22" y="182"/>
                      </a:lnTo>
                      <a:lnTo>
                        <a:pt x="24" y="182"/>
                      </a:lnTo>
                      <a:lnTo>
                        <a:pt x="26" y="182"/>
                      </a:lnTo>
                      <a:lnTo>
                        <a:pt x="28" y="182"/>
                      </a:lnTo>
                      <a:lnTo>
                        <a:pt x="31" y="182"/>
                      </a:lnTo>
                      <a:lnTo>
                        <a:pt x="39" y="182"/>
                      </a:lnTo>
                      <a:lnTo>
                        <a:pt x="43" y="182"/>
                      </a:lnTo>
                      <a:lnTo>
                        <a:pt x="46" y="182"/>
                      </a:lnTo>
                      <a:lnTo>
                        <a:pt x="48" y="182"/>
                      </a:lnTo>
                      <a:lnTo>
                        <a:pt x="50" y="182"/>
                      </a:lnTo>
                      <a:lnTo>
                        <a:pt x="53" y="182"/>
                      </a:lnTo>
                      <a:lnTo>
                        <a:pt x="54" y="182"/>
                      </a:lnTo>
                      <a:lnTo>
                        <a:pt x="56" y="182"/>
                      </a:lnTo>
                      <a:lnTo>
                        <a:pt x="58" y="181"/>
                      </a:lnTo>
                      <a:lnTo>
                        <a:pt x="59" y="180"/>
                      </a:lnTo>
                      <a:lnTo>
                        <a:pt x="61" y="179"/>
                      </a:lnTo>
                      <a:lnTo>
                        <a:pt x="63" y="178"/>
                      </a:lnTo>
                      <a:lnTo>
                        <a:pt x="64" y="177"/>
                      </a:lnTo>
                      <a:lnTo>
                        <a:pt x="65" y="176"/>
                      </a:lnTo>
                      <a:lnTo>
                        <a:pt x="67" y="174"/>
                      </a:lnTo>
                      <a:lnTo>
                        <a:pt x="69" y="173"/>
                      </a:lnTo>
                      <a:lnTo>
                        <a:pt x="70" y="171"/>
                      </a:lnTo>
                      <a:lnTo>
                        <a:pt x="72" y="170"/>
                      </a:lnTo>
                      <a:lnTo>
                        <a:pt x="73" y="169"/>
                      </a:lnTo>
                      <a:lnTo>
                        <a:pt x="74" y="167"/>
                      </a:lnTo>
                      <a:lnTo>
                        <a:pt x="75" y="166"/>
                      </a:lnTo>
                      <a:lnTo>
                        <a:pt x="76" y="164"/>
                      </a:lnTo>
                      <a:lnTo>
                        <a:pt x="77" y="163"/>
                      </a:lnTo>
                      <a:lnTo>
                        <a:pt x="78" y="161"/>
                      </a:lnTo>
                      <a:lnTo>
                        <a:pt x="78" y="160"/>
                      </a:lnTo>
                      <a:lnTo>
                        <a:pt x="80" y="156"/>
                      </a:lnTo>
                      <a:lnTo>
                        <a:pt x="81" y="152"/>
                      </a:lnTo>
                      <a:lnTo>
                        <a:pt x="82" y="149"/>
                      </a:lnTo>
                      <a:lnTo>
                        <a:pt x="83" y="145"/>
                      </a:lnTo>
                      <a:lnTo>
                        <a:pt x="85" y="141"/>
                      </a:lnTo>
                      <a:lnTo>
                        <a:pt x="86" y="138"/>
                      </a:lnTo>
                      <a:lnTo>
                        <a:pt x="87" y="134"/>
                      </a:lnTo>
                      <a:lnTo>
                        <a:pt x="89" y="127"/>
                      </a:lnTo>
                      <a:lnTo>
                        <a:pt x="92" y="112"/>
                      </a:lnTo>
                      <a:lnTo>
                        <a:pt x="96" y="98"/>
                      </a:lnTo>
                      <a:lnTo>
                        <a:pt x="99" y="83"/>
                      </a:lnTo>
                      <a:lnTo>
                        <a:pt x="104" y="68"/>
                      </a:lnTo>
                      <a:lnTo>
                        <a:pt x="108" y="53"/>
                      </a:lnTo>
                      <a:lnTo>
                        <a:pt x="110" y="47"/>
                      </a:lnTo>
                      <a:lnTo>
                        <a:pt x="112" y="39"/>
                      </a:lnTo>
                      <a:lnTo>
                        <a:pt x="113" y="35"/>
                      </a:lnTo>
                      <a:lnTo>
                        <a:pt x="113" y="32"/>
                      </a:lnTo>
                      <a:lnTo>
                        <a:pt x="114" y="28"/>
                      </a:lnTo>
                      <a:lnTo>
                        <a:pt x="115" y="2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37" name="Freeform 169"/>
                <p:cNvSpPr>
                  <a:spLocks/>
                </p:cNvSpPr>
                <p:nvPr/>
              </p:nvSpPr>
              <p:spPr bwMode="auto">
                <a:xfrm>
                  <a:off x="396" y="1039"/>
                  <a:ext cx="7" cy="17"/>
                </a:xfrm>
                <a:custGeom>
                  <a:avLst/>
                  <a:gdLst>
                    <a:gd name="T0" fmla="*/ 1 w 12"/>
                    <a:gd name="T1" fmla="*/ 0 h 37"/>
                    <a:gd name="T2" fmla="*/ 1 w 12"/>
                    <a:gd name="T3" fmla="*/ 0 h 37"/>
                    <a:gd name="T4" fmla="*/ 1 w 12"/>
                    <a:gd name="T5" fmla="*/ 0 h 37"/>
                    <a:gd name="T6" fmla="*/ 0 w 12"/>
                    <a:gd name="T7" fmla="*/ 0 h 37"/>
                    <a:gd name="T8" fmla="*/ 0 w 12"/>
                    <a:gd name="T9" fmla="*/ 1 h 37"/>
                    <a:gd name="T10" fmla="*/ 0 w 12"/>
                    <a:gd name="T11" fmla="*/ 1 h 37"/>
                    <a:gd name="T12" fmla="*/ 0 w 12"/>
                    <a:gd name="T13" fmla="*/ 1 h 37"/>
                    <a:gd name="T14" fmla="*/ 1 w 12"/>
                    <a:gd name="T15" fmla="*/ 2 h 37"/>
                    <a:gd name="T16" fmla="*/ 1 w 12"/>
                    <a:gd name="T17" fmla="*/ 2 h 37"/>
                    <a:gd name="T18" fmla="*/ 1 w 12"/>
                    <a:gd name="T19" fmla="*/ 2 h 37"/>
                    <a:gd name="T20" fmla="*/ 1 w 12"/>
                    <a:gd name="T21" fmla="*/ 2 h 37"/>
                    <a:gd name="T22" fmla="*/ 1 w 12"/>
                    <a:gd name="T23" fmla="*/ 3 h 37"/>
                    <a:gd name="T24" fmla="*/ 1 w 12"/>
                    <a:gd name="T25" fmla="*/ 3 h 37"/>
                    <a:gd name="T26" fmla="*/ 2 w 12"/>
                    <a:gd name="T27" fmla="*/ 3 h 37"/>
                    <a:gd name="T28" fmla="*/ 2 w 12"/>
                    <a:gd name="T29" fmla="*/ 3 h 37"/>
                    <a:gd name="T30" fmla="*/ 2 w 12"/>
                    <a:gd name="T31" fmla="*/ 4 h 37"/>
                    <a:gd name="T32" fmla="*/ 2 w 12"/>
                    <a:gd name="T33" fmla="*/ 4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 h="37">
                      <a:moveTo>
                        <a:pt x="3" y="0"/>
                      </a:moveTo>
                      <a:lnTo>
                        <a:pt x="1" y="2"/>
                      </a:lnTo>
                      <a:lnTo>
                        <a:pt x="1" y="4"/>
                      </a:lnTo>
                      <a:lnTo>
                        <a:pt x="0" y="7"/>
                      </a:lnTo>
                      <a:lnTo>
                        <a:pt x="0" y="9"/>
                      </a:lnTo>
                      <a:lnTo>
                        <a:pt x="0" y="12"/>
                      </a:lnTo>
                      <a:lnTo>
                        <a:pt x="0" y="15"/>
                      </a:lnTo>
                      <a:lnTo>
                        <a:pt x="1" y="17"/>
                      </a:lnTo>
                      <a:lnTo>
                        <a:pt x="1" y="20"/>
                      </a:lnTo>
                      <a:lnTo>
                        <a:pt x="3" y="22"/>
                      </a:lnTo>
                      <a:lnTo>
                        <a:pt x="4" y="24"/>
                      </a:lnTo>
                      <a:lnTo>
                        <a:pt x="5" y="26"/>
                      </a:lnTo>
                      <a:lnTo>
                        <a:pt x="6" y="28"/>
                      </a:lnTo>
                      <a:lnTo>
                        <a:pt x="9" y="33"/>
                      </a:lnTo>
                      <a:lnTo>
                        <a:pt x="10" y="35"/>
                      </a:lnTo>
                      <a:lnTo>
                        <a:pt x="11" y="36"/>
                      </a:lnTo>
                      <a:lnTo>
                        <a:pt x="12"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38" name="Line 170"/>
                <p:cNvSpPr>
                  <a:spLocks noChangeShapeType="1"/>
                </p:cNvSpPr>
                <p:nvPr/>
              </p:nvSpPr>
              <p:spPr bwMode="auto">
                <a:xfrm flipH="1">
                  <a:off x="452" y="920"/>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39" name="Freeform 171"/>
                <p:cNvSpPr>
                  <a:spLocks/>
                </p:cNvSpPr>
                <p:nvPr/>
              </p:nvSpPr>
              <p:spPr bwMode="auto">
                <a:xfrm>
                  <a:off x="1161" y="759"/>
                  <a:ext cx="63" cy="136"/>
                </a:xfrm>
                <a:custGeom>
                  <a:avLst/>
                  <a:gdLst>
                    <a:gd name="T0" fmla="*/ 10 w 121"/>
                    <a:gd name="T1" fmla="*/ 0 h 272"/>
                    <a:gd name="T2" fmla="*/ 0 w 121"/>
                    <a:gd name="T3" fmla="*/ 34 h 272"/>
                    <a:gd name="T4" fmla="*/ 6 w 121"/>
                    <a:gd name="T5" fmla="*/ 34 h 272"/>
                    <a:gd name="T6" fmla="*/ 7 w 121"/>
                    <a:gd name="T7" fmla="*/ 34 h 272"/>
                    <a:gd name="T8" fmla="*/ 8 w 121"/>
                    <a:gd name="T9" fmla="*/ 34 h 272"/>
                    <a:gd name="T10" fmla="*/ 8 w 121"/>
                    <a:gd name="T11" fmla="*/ 34 h 272"/>
                    <a:gd name="T12" fmla="*/ 8 w 121"/>
                    <a:gd name="T13" fmla="*/ 34 h 272"/>
                    <a:gd name="T14" fmla="*/ 9 w 121"/>
                    <a:gd name="T15" fmla="*/ 34 h 272"/>
                    <a:gd name="T16" fmla="*/ 9 w 121"/>
                    <a:gd name="T17" fmla="*/ 34 h 272"/>
                    <a:gd name="T18" fmla="*/ 10 w 121"/>
                    <a:gd name="T19" fmla="*/ 33 h 272"/>
                    <a:gd name="T20" fmla="*/ 10 w 121"/>
                    <a:gd name="T21" fmla="*/ 33 h 272"/>
                    <a:gd name="T22" fmla="*/ 11 w 121"/>
                    <a:gd name="T23" fmla="*/ 33 h 272"/>
                    <a:gd name="T24" fmla="*/ 11 w 121"/>
                    <a:gd name="T25" fmla="*/ 32 h 272"/>
                    <a:gd name="T26" fmla="*/ 11 w 121"/>
                    <a:gd name="T27" fmla="*/ 32 h 272"/>
                    <a:gd name="T28" fmla="*/ 12 w 121"/>
                    <a:gd name="T29" fmla="*/ 31 h 272"/>
                    <a:gd name="T30" fmla="*/ 12 w 121"/>
                    <a:gd name="T31" fmla="*/ 31 h 272"/>
                    <a:gd name="T32" fmla="*/ 12 w 121"/>
                    <a:gd name="T33" fmla="*/ 30 h 272"/>
                    <a:gd name="T34" fmla="*/ 12 w 121"/>
                    <a:gd name="T35" fmla="*/ 30 h 272"/>
                    <a:gd name="T36" fmla="*/ 13 w 121"/>
                    <a:gd name="T37" fmla="*/ 29 h 272"/>
                    <a:gd name="T38" fmla="*/ 14 w 121"/>
                    <a:gd name="T39" fmla="*/ 29 h 272"/>
                    <a:gd name="T40" fmla="*/ 14 w 121"/>
                    <a:gd name="T41" fmla="*/ 28 h 272"/>
                    <a:gd name="T42" fmla="*/ 14 w 121"/>
                    <a:gd name="T43" fmla="*/ 28 h 272"/>
                    <a:gd name="T44" fmla="*/ 17 w 121"/>
                    <a:gd name="T45" fmla="*/ 18 h 272"/>
                    <a:gd name="T46" fmla="*/ 17 w 121"/>
                    <a:gd name="T47" fmla="*/ 18 h 272"/>
                    <a:gd name="T48" fmla="*/ 17 w 121"/>
                    <a:gd name="T49" fmla="*/ 17 h 272"/>
                    <a:gd name="T50" fmla="*/ 17 w 121"/>
                    <a:gd name="T51" fmla="*/ 17 h 272"/>
                    <a:gd name="T52" fmla="*/ 17 w 121"/>
                    <a:gd name="T53" fmla="*/ 16 h 272"/>
                    <a:gd name="T54" fmla="*/ 17 w 121"/>
                    <a:gd name="T55" fmla="*/ 16 h 272"/>
                    <a:gd name="T56" fmla="*/ 17 w 121"/>
                    <a:gd name="T57" fmla="*/ 15 h 272"/>
                    <a:gd name="T58" fmla="*/ 17 w 121"/>
                    <a:gd name="T59" fmla="*/ 15 h 272"/>
                    <a:gd name="T60" fmla="*/ 17 w 121"/>
                    <a:gd name="T61" fmla="*/ 14 h 272"/>
                    <a:gd name="T62" fmla="*/ 17 w 121"/>
                    <a:gd name="T63" fmla="*/ 14 h 272"/>
                    <a:gd name="T64" fmla="*/ 17 w 121"/>
                    <a:gd name="T65" fmla="*/ 14 h 272"/>
                    <a:gd name="T66" fmla="*/ 16 w 121"/>
                    <a:gd name="T67" fmla="*/ 13 h 272"/>
                    <a:gd name="T68" fmla="*/ 16 w 121"/>
                    <a:gd name="T69" fmla="*/ 13 h 272"/>
                    <a:gd name="T70" fmla="*/ 16 w 121"/>
                    <a:gd name="T71" fmla="*/ 13 h 272"/>
                    <a:gd name="T72" fmla="*/ 16 w 121"/>
                    <a:gd name="T73" fmla="*/ 12 h 272"/>
                    <a:gd name="T74" fmla="*/ 15 w 121"/>
                    <a:gd name="T75" fmla="*/ 12 h 272"/>
                    <a:gd name="T76" fmla="*/ 15 w 121"/>
                    <a:gd name="T77" fmla="*/ 12 h 272"/>
                    <a:gd name="T78" fmla="*/ 15 w 121"/>
                    <a:gd name="T79" fmla="*/ 12 h 272"/>
                    <a:gd name="T80" fmla="*/ 14 w 121"/>
                    <a:gd name="T81" fmla="*/ 12 h 272"/>
                    <a:gd name="T82" fmla="*/ 14 w 121"/>
                    <a:gd name="T83" fmla="*/ 12 h 272"/>
                    <a:gd name="T84" fmla="*/ 7 w 121"/>
                    <a:gd name="T85" fmla="*/ 12 h 2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1" h="272">
                      <a:moveTo>
                        <a:pt x="72" y="0"/>
                      </a:moveTo>
                      <a:lnTo>
                        <a:pt x="0" y="272"/>
                      </a:lnTo>
                      <a:lnTo>
                        <a:pt x="46" y="272"/>
                      </a:lnTo>
                      <a:lnTo>
                        <a:pt x="50" y="272"/>
                      </a:lnTo>
                      <a:lnTo>
                        <a:pt x="53" y="271"/>
                      </a:lnTo>
                      <a:lnTo>
                        <a:pt x="56" y="271"/>
                      </a:lnTo>
                      <a:lnTo>
                        <a:pt x="59" y="269"/>
                      </a:lnTo>
                      <a:lnTo>
                        <a:pt x="64" y="268"/>
                      </a:lnTo>
                      <a:lnTo>
                        <a:pt x="67" y="266"/>
                      </a:lnTo>
                      <a:lnTo>
                        <a:pt x="70" y="264"/>
                      </a:lnTo>
                      <a:lnTo>
                        <a:pt x="73" y="262"/>
                      </a:lnTo>
                      <a:lnTo>
                        <a:pt x="76" y="259"/>
                      </a:lnTo>
                      <a:lnTo>
                        <a:pt x="78" y="255"/>
                      </a:lnTo>
                      <a:lnTo>
                        <a:pt x="82" y="252"/>
                      </a:lnTo>
                      <a:lnTo>
                        <a:pt x="85" y="248"/>
                      </a:lnTo>
                      <a:lnTo>
                        <a:pt x="87" y="245"/>
                      </a:lnTo>
                      <a:lnTo>
                        <a:pt x="89" y="240"/>
                      </a:lnTo>
                      <a:lnTo>
                        <a:pt x="91" y="236"/>
                      </a:lnTo>
                      <a:lnTo>
                        <a:pt x="93" y="232"/>
                      </a:lnTo>
                      <a:lnTo>
                        <a:pt x="95" y="228"/>
                      </a:lnTo>
                      <a:lnTo>
                        <a:pt x="97" y="223"/>
                      </a:lnTo>
                      <a:lnTo>
                        <a:pt x="99" y="219"/>
                      </a:lnTo>
                      <a:lnTo>
                        <a:pt x="119" y="144"/>
                      </a:lnTo>
                      <a:lnTo>
                        <a:pt x="120" y="139"/>
                      </a:lnTo>
                      <a:lnTo>
                        <a:pt x="120" y="135"/>
                      </a:lnTo>
                      <a:lnTo>
                        <a:pt x="121" y="131"/>
                      </a:lnTo>
                      <a:lnTo>
                        <a:pt x="121" y="126"/>
                      </a:lnTo>
                      <a:lnTo>
                        <a:pt x="121" y="122"/>
                      </a:lnTo>
                      <a:lnTo>
                        <a:pt x="121" y="118"/>
                      </a:lnTo>
                      <a:lnTo>
                        <a:pt x="120" y="115"/>
                      </a:lnTo>
                      <a:lnTo>
                        <a:pt x="119" y="112"/>
                      </a:lnTo>
                      <a:lnTo>
                        <a:pt x="118" y="107"/>
                      </a:lnTo>
                      <a:lnTo>
                        <a:pt x="117" y="105"/>
                      </a:lnTo>
                      <a:lnTo>
                        <a:pt x="116" y="102"/>
                      </a:lnTo>
                      <a:lnTo>
                        <a:pt x="114" y="99"/>
                      </a:lnTo>
                      <a:lnTo>
                        <a:pt x="111" y="97"/>
                      </a:lnTo>
                      <a:lnTo>
                        <a:pt x="109" y="96"/>
                      </a:lnTo>
                      <a:lnTo>
                        <a:pt x="107" y="93"/>
                      </a:lnTo>
                      <a:lnTo>
                        <a:pt x="104" y="92"/>
                      </a:lnTo>
                      <a:lnTo>
                        <a:pt x="102" y="91"/>
                      </a:lnTo>
                      <a:lnTo>
                        <a:pt x="99" y="91"/>
                      </a:lnTo>
                      <a:lnTo>
                        <a:pt x="95" y="90"/>
                      </a:lnTo>
                      <a:lnTo>
                        <a:pt x="48"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40" name="Line 172"/>
                <p:cNvSpPr>
                  <a:spLocks noChangeShapeType="1"/>
                </p:cNvSpPr>
                <p:nvPr/>
              </p:nvSpPr>
              <p:spPr bwMode="auto">
                <a:xfrm flipH="1">
                  <a:off x="1241" y="759"/>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1" name="Line 173"/>
                <p:cNvSpPr>
                  <a:spLocks noChangeShapeType="1"/>
                </p:cNvSpPr>
                <p:nvPr/>
              </p:nvSpPr>
              <p:spPr bwMode="auto">
                <a:xfrm flipH="1">
                  <a:off x="1507" y="167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2" name="Freeform 174"/>
                <p:cNvSpPr>
                  <a:spLocks/>
                </p:cNvSpPr>
                <p:nvPr/>
              </p:nvSpPr>
              <p:spPr bwMode="auto">
                <a:xfrm>
                  <a:off x="1493" y="1647"/>
                  <a:ext cx="14" cy="24"/>
                </a:xfrm>
                <a:custGeom>
                  <a:avLst/>
                  <a:gdLst>
                    <a:gd name="T0" fmla="*/ 1 w 26"/>
                    <a:gd name="T1" fmla="*/ 0 h 53"/>
                    <a:gd name="T2" fmla="*/ 1 w 26"/>
                    <a:gd name="T3" fmla="*/ 0 h 53"/>
                    <a:gd name="T4" fmla="*/ 1 w 26"/>
                    <a:gd name="T5" fmla="*/ 1 h 53"/>
                    <a:gd name="T6" fmla="*/ 1 w 26"/>
                    <a:gd name="T7" fmla="*/ 1 h 53"/>
                    <a:gd name="T8" fmla="*/ 0 w 26"/>
                    <a:gd name="T9" fmla="*/ 2 h 53"/>
                    <a:gd name="T10" fmla="*/ 0 w 26"/>
                    <a:gd name="T11" fmla="*/ 2 h 53"/>
                    <a:gd name="T12" fmla="*/ 1 w 26"/>
                    <a:gd name="T13" fmla="*/ 2 h 53"/>
                    <a:gd name="T14" fmla="*/ 1 w 26"/>
                    <a:gd name="T15" fmla="*/ 3 h 53"/>
                    <a:gd name="T16" fmla="*/ 1 w 26"/>
                    <a:gd name="T17" fmla="*/ 3 h 53"/>
                    <a:gd name="T18" fmla="*/ 1 w 26"/>
                    <a:gd name="T19" fmla="*/ 3 h 53"/>
                    <a:gd name="T20" fmla="*/ 1 w 26"/>
                    <a:gd name="T21" fmla="*/ 4 h 53"/>
                    <a:gd name="T22" fmla="*/ 1 w 26"/>
                    <a:gd name="T23" fmla="*/ 4 h 53"/>
                    <a:gd name="T24" fmla="*/ 1 w 26"/>
                    <a:gd name="T25" fmla="*/ 4 h 53"/>
                    <a:gd name="T26" fmla="*/ 2 w 26"/>
                    <a:gd name="T27" fmla="*/ 5 h 53"/>
                    <a:gd name="T28" fmla="*/ 2 w 26"/>
                    <a:gd name="T29" fmla="*/ 5 h 53"/>
                    <a:gd name="T30" fmla="*/ 2 w 26"/>
                    <a:gd name="T31" fmla="*/ 5 h 53"/>
                    <a:gd name="T32" fmla="*/ 3 w 26"/>
                    <a:gd name="T33" fmla="*/ 5 h 53"/>
                    <a:gd name="T34" fmla="*/ 3 w 26"/>
                    <a:gd name="T35" fmla="*/ 5 h 53"/>
                    <a:gd name="T36" fmla="*/ 3 w 26"/>
                    <a:gd name="T37" fmla="*/ 5 h 53"/>
                    <a:gd name="T38" fmla="*/ 4 w 26"/>
                    <a:gd name="T39" fmla="*/ 5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3">
                      <a:moveTo>
                        <a:pt x="3" y="0"/>
                      </a:moveTo>
                      <a:lnTo>
                        <a:pt x="2" y="4"/>
                      </a:lnTo>
                      <a:lnTo>
                        <a:pt x="1" y="9"/>
                      </a:lnTo>
                      <a:lnTo>
                        <a:pt x="1" y="14"/>
                      </a:lnTo>
                      <a:lnTo>
                        <a:pt x="0" y="18"/>
                      </a:lnTo>
                      <a:lnTo>
                        <a:pt x="0" y="21"/>
                      </a:lnTo>
                      <a:lnTo>
                        <a:pt x="1" y="25"/>
                      </a:lnTo>
                      <a:lnTo>
                        <a:pt x="1" y="30"/>
                      </a:lnTo>
                      <a:lnTo>
                        <a:pt x="2" y="33"/>
                      </a:lnTo>
                      <a:lnTo>
                        <a:pt x="3" y="36"/>
                      </a:lnTo>
                      <a:lnTo>
                        <a:pt x="4" y="39"/>
                      </a:lnTo>
                      <a:lnTo>
                        <a:pt x="6" y="42"/>
                      </a:lnTo>
                      <a:lnTo>
                        <a:pt x="7" y="44"/>
                      </a:lnTo>
                      <a:lnTo>
                        <a:pt x="10" y="47"/>
                      </a:lnTo>
                      <a:lnTo>
                        <a:pt x="12" y="49"/>
                      </a:lnTo>
                      <a:lnTo>
                        <a:pt x="15" y="50"/>
                      </a:lnTo>
                      <a:lnTo>
                        <a:pt x="17" y="52"/>
                      </a:lnTo>
                      <a:lnTo>
                        <a:pt x="20" y="52"/>
                      </a:lnTo>
                      <a:lnTo>
                        <a:pt x="22" y="53"/>
                      </a:lnTo>
                      <a:lnTo>
                        <a:pt x="2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43" name="Line 175"/>
                <p:cNvSpPr>
                  <a:spLocks noChangeShapeType="1"/>
                </p:cNvSpPr>
                <p:nvPr/>
              </p:nvSpPr>
              <p:spPr bwMode="auto">
                <a:xfrm flipV="1">
                  <a:off x="1493" y="1608"/>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4" name="Line 176"/>
                <p:cNvSpPr>
                  <a:spLocks noChangeShapeType="1"/>
                </p:cNvSpPr>
                <p:nvPr/>
              </p:nvSpPr>
              <p:spPr bwMode="auto">
                <a:xfrm flipH="1" flipV="1">
                  <a:off x="2038" y="1961"/>
                  <a:ext cx="49"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5" name="Line 177"/>
                <p:cNvSpPr>
                  <a:spLocks noChangeShapeType="1"/>
                </p:cNvSpPr>
                <p:nvPr/>
              </p:nvSpPr>
              <p:spPr bwMode="auto">
                <a:xfrm flipH="1" flipV="1">
                  <a:off x="1975" y="1898"/>
                  <a:ext cx="46"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6" name="Line 178"/>
                <p:cNvSpPr>
                  <a:spLocks noChangeShapeType="1"/>
                </p:cNvSpPr>
                <p:nvPr/>
              </p:nvSpPr>
              <p:spPr bwMode="auto">
                <a:xfrm flipH="1" flipV="1">
                  <a:off x="1909" y="1832"/>
                  <a:ext cx="49"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7" name="Line 179"/>
                <p:cNvSpPr>
                  <a:spLocks noChangeShapeType="1"/>
                </p:cNvSpPr>
                <p:nvPr/>
              </p:nvSpPr>
              <p:spPr bwMode="auto">
                <a:xfrm flipH="1" flipV="1">
                  <a:off x="1846" y="1769"/>
                  <a:ext cx="49"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8" name="Line 180"/>
                <p:cNvSpPr>
                  <a:spLocks noChangeShapeType="1"/>
                </p:cNvSpPr>
                <p:nvPr/>
              </p:nvSpPr>
              <p:spPr bwMode="auto">
                <a:xfrm flipH="1" flipV="1">
                  <a:off x="1783" y="1706"/>
                  <a:ext cx="49"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49" name="Line 181"/>
                <p:cNvSpPr>
                  <a:spLocks noChangeShapeType="1"/>
                </p:cNvSpPr>
                <p:nvPr/>
              </p:nvSpPr>
              <p:spPr bwMode="auto">
                <a:xfrm flipH="1" flipV="1">
                  <a:off x="1720" y="1643"/>
                  <a:ext cx="46"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0" name="Line 182"/>
                <p:cNvSpPr>
                  <a:spLocks noChangeShapeType="1"/>
                </p:cNvSpPr>
                <p:nvPr/>
              </p:nvSpPr>
              <p:spPr bwMode="auto">
                <a:xfrm flipH="1" flipV="1">
                  <a:off x="1657" y="1580"/>
                  <a:ext cx="46"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1" name="Line 183"/>
                <p:cNvSpPr>
                  <a:spLocks noChangeShapeType="1"/>
                </p:cNvSpPr>
                <p:nvPr/>
              </p:nvSpPr>
              <p:spPr bwMode="auto">
                <a:xfrm flipH="1" flipV="1">
                  <a:off x="1587" y="1510"/>
                  <a:ext cx="53"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2" name="Line 184"/>
                <p:cNvSpPr>
                  <a:spLocks noChangeShapeType="1"/>
                </p:cNvSpPr>
                <p:nvPr/>
              </p:nvSpPr>
              <p:spPr bwMode="auto">
                <a:xfrm>
                  <a:off x="1266" y="693"/>
                  <a:ext cx="140" cy="35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3" name="Line 185"/>
                <p:cNvSpPr>
                  <a:spLocks noChangeShapeType="1"/>
                </p:cNvSpPr>
                <p:nvPr/>
              </p:nvSpPr>
              <p:spPr bwMode="auto">
                <a:xfrm flipH="1" flipV="1">
                  <a:off x="441" y="1080"/>
                  <a:ext cx="766" cy="28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4" name="Line 186"/>
                <p:cNvSpPr>
                  <a:spLocks noChangeShapeType="1"/>
                </p:cNvSpPr>
                <p:nvPr/>
              </p:nvSpPr>
              <p:spPr bwMode="auto">
                <a:xfrm flipH="1" flipV="1">
                  <a:off x="1552" y="1419"/>
                  <a:ext cx="35"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5" name="Line 187"/>
                <p:cNvSpPr>
                  <a:spLocks noChangeShapeType="1"/>
                </p:cNvSpPr>
                <p:nvPr/>
              </p:nvSpPr>
              <p:spPr bwMode="auto">
                <a:xfrm flipH="1" flipV="1">
                  <a:off x="1503" y="1294"/>
                  <a:ext cx="39" cy="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6" name="Line 188"/>
                <p:cNvSpPr>
                  <a:spLocks noChangeShapeType="1"/>
                </p:cNvSpPr>
                <p:nvPr/>
              </p:nvSpPr>
              <p:spPr bwMode="auto">
                <a:xfrm flipH="1" flipV="1">
                  <a:off x="1455" y="1168"/>
                  <a:ext cx="38" cy="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7" name="Line 189"/>
                <p:cNvSpPr>
                  <a:spLocks noChangeShapeType="1"/>
                </p:cNvSpPr>
                <p:nvPr/>
              </p:nvSpPr>
              <p:spPr bwMode="auto">
                <a:xfrm flipH="1" flipV="1">
                  <a:off x="1406" y="1049"/>
                  <a:ext cx="38"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8" name="Line 190"/>
                <p:cNvSpPr>
                  <a:spLocks noChangeShapeType="1"/>
                </p:cNvSpPr>
                <p:nvPr/>
              </p:nvSpPr>
              <p:spPr bwMode="auto">
                <a:xfrm flipH="1" flipV="1">
                  <a:off x="1409" y="1444"/>
                  <a:ext cx="101"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59" name="Line 191"/>
                <p:cNvSpPr>
                  <a:spLocks noChangeShapeType="1"/>
                </p:cNvSpPr>
                <p:nvPr/>
              </p:nvSpPr>
              <p:spPr bwMode="auto">
                <a:xfrm flipH="1" flipV="1">
                  <a:off x="1283" y="1398"/>
                  <a:ext cx="102"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60" name="Line 192"/>
                <p:cNvSpPr>
                  <a:spLocks noChangeShapeType="1"/>
                </p:cNvSpPr>
                <p:nvPr/>
              </p:nvSpPr>
              <p:spPr bwMode="auto">
                <a:xfrm flipH="1" flipV="1">
                  <a:off x="1207" y="1367"/>
                  <a:ext cx="52" cy="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314561" name="Group 193"/>
          <p:cNvGrpSpPr>
            <a:grpSpLocks/>
          </p:cNvGrpSpPr>
          <p:nvPr/>
        </p:nvGrpSpPr>
        <p:grpSpPr bwMode="auto">
          <a:xfrm>
            <a:off x="4905375" y="655638"/>
            <a:ext cx="4059238" cy="3860800"/>
            <a:chOff x="3090" y="413"/>
            <a:chExt cx="2557" cy="2432"/>
          </a:xfrm>
        </p:grpSpPr>
        <p:sp>
          <p:nvSpPr>
            <p:cNvPr id="66569" name="Line 194"/>
            <p:cNvSpPr>
              <a:spLocks noChangeShapeType="1"/>
            </p:cNvSpPr>
            <p:nvPr/>
          </p:nvSpPr>
          <p:spPr bwMode="auto">
            <a:xfrm>
              <a:off x="3090" y="1853"/>
              <a:ext cx="24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0" name="Line 195"/>
            <p:cNvSpPr>
              <a:spLocks noChangeShapeType="1"/>
            </p:cNvSpPr>
            <p:nvPr/>
          </p:nvSpPr>
          <p:spPr bwMode="auto">
            <a:xfrm flipV="1">
              <a:off x="4606" y="413"/>
              <a:ext cx="0" cy="14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1" name="Line 196"/>
            <p:cNvSpPr>
              <a:spLocks noChangeShapeType="1"/>
            </p:cNvSpPr>
            <p:nvPr/>
          </p:nvSpPr>
          <p:spPr bwMode="auto">
            <a:xfrm>
              <a:off x="4606" y="1853"/>
              <a:ext cx="0" cy="9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2" name="Line 197"/>
            <p:cNvSpPr>
              <a:spLocks noChangeShapeType="1"/>
            </p:cNvSpPr>
            <p:nvPr/>
          </p:nvSpPr>
          <p:spPr bwMode="auto">
            <a:xfrm>
              <a:off x="4606" y="1853"/>
              <a:ext cx="992" cy="9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3" name="Line 198"/>
            <p:cNvSpPr>
              <a:spLocks noChangeShapeType="1"/>
            </p:cNvSpPr>
            <p:nvPr/>
          </p:nvSpPr>
          <p:spPr bwMode="auto">
            <a:xfrm flipH="1">
              <a:off x="4382" y="2716"/>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4" name="Freeform 199"/>
            <p:cNvSpPr>
              <a:spLocks/>
            </p:cNvSpPr>
            <p:nvPr/>
          </p:nvSpPr>
          <p:spPr bwMode="auto">
            <a:xfrm>
              <a:off x="4368" y="2691"/>
              <a:ext cx="14" cy="25"/>
            </a:xfrm>
            <a:custGeom>
              <a:avLst/>
              <a:gdLst>
                <a:gd name="T0" fmla="*/ 1 w 25"/>
                <a:gd name="T1" fmla="*/ 0 h 52"/>
                <a:gd name="T2" fmla="*/ 1 w 25"/>
                <a:gd name="T3" fmla="*/ 0 h 52"/>
                <a:gd name="T4" fmla="*/ 1 w 25"/>
                <a:gd name="T5" fmla="*/ 1 h 52"/>
                <a:gd name="T6" fmla="*/ 0 w 25"/>
                <a:gd name="T7" fmla="*/ 1 h 52"/>
                <a:gd name="T8" fmla="*/ 0 w 25"/>
                <a:gd name="T9" fmla="*/ 2 h 52"/>
                <a:gd name="T10" fmla="*/ 0 w 25"/>
                <a:gd name="T11" fmla="*/ 2 h 52"/>
                <a:gd name="T12" fmla="*/ 0 w 25"/>
                <a:gd name="T13" fmla="*/ 3 h 52"/>
                <a:gd name="T14" fmla="*/ 1 w 25"/>
                <a:gd name="T15" fmla="*/ 3 h 52"/>
                <a:gd name="T16" fmla="*/ 1 w 25"/>
                <a:gd name="T17" fmla="*/ 3 h 52"/>
                <a:gd name="T18" fmla="*/ 1 w 25"/>
                <a:gd name="T19" fmla="*/ 4 h 52"/>
                <a:gd name="T20" fmla="*/ 1 w 25"/>
                <a:gd name="T21" fmla="*/ 4 h 52"/>
                <a:gd name="T22" fmla="*/ 1 w 25"/>
                <a:gd name="T23" fmla="*/ 5 h 52"/>
                <a:gd name="T24" fmla="*/ 1 w 25"/>
                <a:gd name="T25" fmla="*/ 5 h 52"/>
                <a:gd name="T26" fmla="*/ 2 w 25"/>
                <a:gd name="T27" fmla="*/ 5 h 52"/>
                <a:gd name="T28" fmla="*/ 2 w 25"/>
                <a:gd name="T29" fmla="*/ 5 h 52"/>
                <a:gd name="T30" fmla="*/ 2 w 25"/>
                <a:gd name="T31" fmla="*/ 6 h 52"/>
                <a:gd name="T32" fmla="*/ 3 w 25"/>
                <a:gd name="T33" fmla="*/ 6 h 52"/>
                <a:gd name="T34" fmla="*/ 3 w 25"/>
                <a:gd name="T35" fmla="*/ 6 h 52"/>
                <a:gd name="T36" fmla="*/ 4 w 25"/>
                <a:gd name="T37" fmla="*/ 6 h 52"/>
                <a:gd name="T38" fmla="*/ 4 w 25"/>
                <a:gd name="T39" fmla="*/ 6 h 5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5" h="52">
                  <a:moveTo>
                    <a:pt x="2" y="0"/>
                  </a:moveTo>
                  <a:lnTo>
                    <a:pt x="2" y="4"/>
                  </a:lnTo>
                  <a:lnTo>
                    <a:pt x="1" y="8"/>
                  </a:lnTo>
                  <a:lnTo>
                    <a:pt x="0" y="13"/>
                  </a:lnTo>
                  <a:lnTo>
                    <a:pt x="0" y="17"/>
                  </a:lnTo>
                  <a:lnTo>
                    <a:pt x="0" y="21"/>
                  </a:lnTo>
                  <a:lnTo>
                    <a:pt x="0" y="24"/>
                  </a:lnTo>
                  <a:lnTo>
                    <a:pt x="1" y="29"/>
                  </a:lnTo>
                  <a:lnTo>
                    <a:pt x="2" y="32"/>
                  </a:lnTo>
                  <a:lnTo>
                    <a:pt x="3" y="35"/>
                  </a:lnTo>
                  <a:lnTo>
                    <a:pt x="4" y="38"/>
                  </a:lnTo>
                  <a:lnTo>
                    <a:pt x="5" y="41"/>
                  </a:lnTo>
                  <a:lnTo>
                    <a:pt x="7" y="44"/>
                  </a:lnTo>
                  <a:lnTo>
                    <a:pt x="9" y="46"/>
                  </a:lnTo>
                  <a:lnTo>
                    <a:pt x="12" y="48"/>
                  </a:lnTo>
                  <a:lnTo>
                    <a:pt x="14" y="50"/>
                  </a:lnTo>
                  <a:lnTo>
                    <a:pt x="17" y="51"/>
                  </a:lnTo>
                  <a:lnTo>
                    <a:pt x="19" y="52"/>
                  </a:lnTo>
                  <a:lnTo>
                    <a:pt x="22" y="52"/>
                  </a:lnTo>
                  <a:lnTo>
                    <a:pt x="25"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75" name="Line 200"/>
            <p:cNvSpPr>
              <a:spLocks noChangeShapeType="1"/>
            </p:cNvSpPr>
            <p:nvPr/>
          </p:nvSpPr>
          <p:spPr bwMode="auto">
            <a:xfrm flipV="1">
              <a:off x="4372" y="2653"/>
              <a:ext cx="1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6" name="Freeform 201"/>
            <p:cNvSpPr>
              <a:spLocks/>
            </p:cNvSpPr>
            <p:nvPr/>
          </p:nvSpPr>
          <p:spPr bwMode="auto">
            <a:xfrm>
              <a:off x="4382" y="2625"/>
              <a:ext cx="25" cy="28"/>
            </a:xfrm>
            <a:custGeom>
              <a:avLst/>
              <a:gdLst>
                <a:gd name="T0" fmla="*/ 6 w 51"/>
                <a:gd name="T1" fmla="*/ 0 h 52"/>
                <a:gd name="T2" fmla="*/ 6 w 51"/>
                <a:gd name="T3" fmla="*/ 0 h 52"/>
                <a:gd name="T4" fmla="*/ 5 w 51"/>
                <a:gd name="T5" fmla="*/ 0 h 52"/>
                <a:gd name="T6" fmla="*/ 5 w 51"/>
                <a:gd name="T7" fmla="*/ 1 h 52"/>
                <a:gd name="T8" fmla="*/ 4 w 51"/>
                <a:gd name="T9" fmla="*/ 1 h 52"/>
                <a:gd name="T10" fmla="*/ 4 w 51"/>
                <a:gd name="T11" fmla="*/ 1 h 52"/>
                <a:gd name="T12" fmla="*/ 3 w 51"/>
                <a:gd name="T13" fmla="*/ 1 h 52"/>
                <a:gd name="T14" fmla="*/ 3 w 51"/>
                <a:gd name="T15" fmla="*/ 2 h 52"/>
                <a:gd name="T16" fmla="*/ 3 w 51"/>
                <a:gd name="T17" fmla="*/ 2 h 52"/>
                <a:gd name="T18" fmla="*/ 2 w 51"/>
                <a:gd name="T19" fmla="*/ 2 h 52"/>
                <a:gd name="T20" fmla="*/ 2 w 51"/>
                <a:gd name="T21" fmla="*/ 3 h 52"/>
                <a:gd name="T22" fmla="*/ 2 w 51"/>
                <a:gd name="T23" fmla="*/ 3 h 52"/>
                <a:gd name="T24" fmla="*/ 1 w 51"/>
                <a:gd name="T25" fmla="*/ 3 h 52"/>
                <a:gd name="T26" fmla="*/ 1 w 51"/>
                <a:gd name="T27" fmla="*/ 4 h 52"/>
                <a:gd name="T28" fmla="*/ 1 w 51"/>
                <a:gd name="T29" fmla="*/ 5 h 52"/>
                <a:gd name="T30" fmla="*/ 0 w 51"/>
                <a:gd name="T31" fmla="*/ 5 h 52"/>
                <a:gd name="T32" fmla="*/ 0 w 51"/>
                <a:gd name="T33" fmla="*/ 6 h 52"/>
                <a:gd name="T34" fmla="*/ 0 w 51"/>
                <a:gd name="T35" fmla="*/ 7 h 52"/>
                <a:gd name="T36" fmla="*/ 0 w 51"/>
                <a:gd name="T37" fmla="*/ 8 h 52"/>
                <a:gd name="T38" fmla="*/ 0 w 51"/>
                <a:gd name="T39" fmla="*/ 8 h 5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52">
                  <a:moveTo>
                    <a:pt x="51" y="0"/>
                  </a:moveTo>
                  <a:lnTo>
                    <a:pt x="48" y="0"/>
                  </a:lnTo>
                  <a:lnTo>
                    <a:pt x="45" y="0"/>
                  </a:lnTo>
                  <a:lnTo>
                    <a:pt x="42" y="1"/>
                  </a:lnTo>
                  <a:lnTo>
                    <a:pt x="39" y="2"/>
                  </a:lnTo>
                  <a:lnTo>
                    <a:pt x="35" y="4"/>
                  </a:lnTo>
                  <a:lnTo>
                    <a:pt x="31" y="6"/>
                  </a:lnTo>
                  <a:lnTo>
                    <a:pt x="28" y="9"/>
                  </a:lnTo>
                  <a:lnTo>
                    <a:pt x="25" y="11"/>
                  </a:lnTo>
                  <a:lnTo>
                    <a:pt x="23" y="14"/>
                  </a:lnTo>
                  <a:lnTo>
                    <a:pt x="19" y="17"/>
                  </a:lnTo>
                  <a:lnTo>
                    <a:pt x="16" y="20"/>
                  </a:lnTo>
                  <a:lnTo>
                    <a:pt x="13" y="23"/>
                  </a:lnTo>
                  <a:lnTo>
                    <a:pt x="11" y="28"/>
                  </a:lnTo>
                  <a:lnTo>
                    <a:pt x="9" y="31"/>
                  </a:lnTo>
                  <a:lnTo>
                    <a:pt x="7" y="35"/>
                  </a:lnTo>
                  <a:lnTo>
                    <a:pt x="5" y="39"/>
                  </a:lnTo>
                  <a:lnTo>
                    <a:pt x="2" y="44"/>
                  </a:lnTo>
                  <a:lnTo>
                    <a:pt x="1" y="48"/>
                  </a:lnTo>
                  <a:lnTo>
                    <a:pt x="0"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77" name="Line 202"/>
            <p:cNvSpPr>
              <a:spLocks noChangeShapeType="1"/>
            </p:cNvSpPr>
            <p:nvPr/>
          </p:nvSpPr>
          <p:spPr bwMode="auto">
            <a:xfrm>
              <a:off x="4407" y="262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78" name="Freeform 203"/>
            <p:cNvSpPr>
              <a:spLocks/>
            </p:cNvSpPr>
            <p:nvPr/>
          </p:nvSpPr>
          <p:spPr bwMode="auto">
            <a:xfrm>
              <a:off x="3163" y="2691"/>
              <a:ext cx="3" cy="18"/>
            </a:xfrm>
            <a:custGeom>
              <a:avLst/>
              <a:gdLst>
                <a:gd name="T0" fmla="*/ 0 w 10"/>
                <a:gd name="T1" fmla="*/ 0 h 38"/>
                <a:gd name="T2" fmla="*/ 0 w 10"/>
                <a:gd name="T3" fmla="*/ 0 h 38"/>
                <a:gd name="T4" fmla="*/ 0 w 10"/>
                <a:gd name="T5" fmla="*/ 0 h 38"/>
                <a:gd name="T6" fmla="*/ 0 w 10"/>
                <a:gd name="T7" fmla="*/ 0 h 38"/>
                <a:gd name="T8" fmla="*/ 0 w 10"/>
                <a:gd name="T9" fmla="*/ 1 h 38"/>
                <a:gd name="T10" fmla="*/ 0 w 10"/>
                <a:gd name="T11" fmla="*/ 1 h 38"/>
                <a:gd name="T12" fmla="*/ 0 w 10"/>
                <a:gd name="T13" fmla="*/ 1 h 38"/>
                <a:gd name="T14" fmla="*/ 0 w 10"/>
                <a:gd name="T15" fmla="*/ 2 h 38"/>
                <a:gd name="T16" fmla="*/ 0 w 10"/>
                <a:gd name="T17" fmla="*/ 2 h 38"/>
                <a:gd name="T18" fmla="*/ 0 w 10"/>
                <a:gd name="T19" fmla="*/ 2 h 38"/>
                <a:gd name="T20" fmla="*/ 0 w 10"/>
                <a:gd name="T21" fmla="*/ 3 h 38"/>
                <a:gd name="T22" fmla="*/ 0 w 10"/>
                <a:gd name="T23" fmla="*/ 3 h 38"/>
                <a:gd name="T24" fmla="*/ 0 w 10"/>
                <a:gd name="T25" fmla="*/ 4 h 38"/>
                <a:gd name="T26" fmla="*/ 0 w 10"/>
                <a:gd name="T27" fmla="*/ 4 h 38"/>
                <a:gd name="T28" fmla="*/ 0 w 10"/>
                <a:gd name="T29" fmla="*/ 4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 h="38">
                  <a:moveTo>
                    <a:pt x="1" y="0"/>
                  </a:moveTo>
                  <a:lnTo>
                    <a:pt x="1" y="2"/>
                  </a:lnTo>
                  <a:lnTo>
                    <a:pt x="0" y="5"/>
                  </a:lnTo>
                  <a:lnTo>
                    <a:pt x="0" y="7"/>
                  </a:lnTo>
                  <a:lnTo>
                    <a:pt x="0" y="11"/>
                  </a:lnTo>
                  <a:lnTo>
                    <a:pt x="0" y="13"/>
                  </a:lnTo>
                  <a:lnTo>
                    <a:pt x="0" y="15"/>
                  </a:lnTo>
                  <a:lnTo>
                    <a:pt x="0" y="18"/>
                  </a:lnTo>
                  <a:lnTo>
                    <a:pt x="1" y="20"/>
                  </a:lnTo>
                  <a:lnTo>
                    <a:pt x="2" y="22"/>
                  </a:lnTo>
                  <a:lnTo>
                    <a:pt x="3" y="26"/>
                  </a:lnTo>
                  <a:lnTo>
                    <a:pt x="5" y="30"/>
                  </a:lnTo>
                  <a:lnTo>
                    <a:pt x="8" y="34"/>
                  </a:lnTo>
                  <a:lnTo>
                    <a:pt x="9" y="36"/>
                  </a:lnTo>
                  <a:lnTo>
                    <a:pt x="10"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79" name="Freeform 204"/>
            <p:cNvSpPr>
              <a:spLocks/>
            </p:cNvSpPr>
            <p:nvPr/>
          </p:nvSpPr>
          <p:spPr bwMode="auto">
            <a:xfrm>
              <a:off x="3121" y="2618"/>
              <a:ext cx="59" cy="91"/>
            </a:xfrm>
            <a:custGeom>
              <a:avLst/>
              <a:gdLst>
                <a:gd name="T0" fmla="*/ 15 w 116"/>
                <a:gd name="T1" fmla="*/ 3 h 182"/>
                <a:gd name="T2" fmla="*/ 15 w 116"/>
                <a:gd name="T3" fmla="*/ 3 h 182"/>
                <a:gd name="T4" fmla="*/ 15 w 116"/>
                <a:gd name="T5" fmla="*/ 2 h 182"/>
                <a:gd name="T6" fmla="*/ 15 w 116"/>
                <a:gd name="T7" fmla="*/ 2 h 182"/>
                <a:gd name="T8" fmla="*/ 15 w 116"/>
                <a:gd name="T9" fmla="*/ 1 h 182"/>
                <a:gd name="T10" fmla="*/ 14 w 116"/>
                <a:gd name="T11" fmla="*/ 1 h 182"/>
                <a:gd name="T12" fmla="*/ 14 w 116"/>
                <a:gd name="T13" fmla="*/ 0 h 182"/>
                <a:gd name="T14" fmla="*/ 14 w 116"/>
                <a:gd name="T15" fmla="*/ 0 h 182"/>
                <a:gd name="T16" fmla="*/ 12 w 116"/>
                <a:gd name="T17" fmla="*/ 0 h 182"/>
                <a:gd name="T18" fmla="*/ 10 w 116"/>
                <a:gd name="T19" fmla="*/ 0 h 182"/>
                <a:gd name="T20" fmla="*/ 9 w 116"/>
                <a:gd name="T21" fmla="*/ 1 h 182"/>
                <a:gd name="T22" fmla="*/ 8 w 116"/>
                <a:gd name="T23" fmla="*/ 1 h 182"/>
                <a:gd name="T24" fmla="*/ 7 w 116"/>
                <a:gd name="T25" fmla="*/ 1 h 182"/>
                <a:gd name="T26" fmla="*/ 7 w 116"/>
                <a:gd name="T27" fmla="*/ 2 h 182"/>
                <a:gd name="T28" fmla="*/ 6 w 116"/>
                <a:gd name="T29" fmla="*/ 3 h 182"/>
                <a:gd name="T30" fmla="*/ 5 w 116"/>
                <a:gd name="T31" fmla="*/ 4 h 182"/>
                <a:gd name="T32" fmla="*/ 4 w 116"/>
                <a:gd name="T33" fmla="*/ 6 h 182"/>
                <a:gd name="T34" fmla="*/ 3 w 116"/>
                <a:gd name="T35" fmla="*/ 6 h 182"/>
                <a:gd name="T36" fmla="*/ 3 w 116"/>
                <a:gd name="T37" fmla="*/ 9 h 182"/>
                <a:gd name="T38" fmla="*/ 1 w 116"/>
                <a:gd name="T39" fmla="*/ 14 h 182"/>
                <a:gd name="T40" fmla="*/ 1 w 116"/>
                <a:gd name="T41" fmla="*/ 17 h 182"/>
                <a:gd name="T42" fmla="*/ 1 w 116"/>
                <a:gd name="T43" fmla="*/ 18 h 182"/>
                <a:gd name="T44" fmla="*/ 0 w 116"/>
                <a:gd name="T45" fmla="*/ 19 h 182"/>
                <a:gd name="T46" fmla="*/ 1 w 116"/>
                <a:gd name="T47" fmla="*/ 20 h 182"/>
                <a:gd name="T48" fmla="*/ 1 w 116"/>
                <a:gd name="T49" fmla="*/ 21 h 182"/>
                <a:gd name="T50" fmla="*/ 1 w 116"/>
                <a:gd name="T51" fmla="*/ 22 h 182"/>
                <a:gd name="T52" fmla="*/ 2 w 116"/>
                <a:gd name="T53" fmla="*/ 22 h 182"/>
                <a:gd name="T54" fmla="*/ 2 w 116"/>
                <a:gd name="T55" fmla="*/ 23 h 182"/>
                <a:gd name="T56" fmla="*/ 2 w 116"/>
                <a:gd name="T57" fmla="*/ 23 h 182"/>
                <a:gd name="T58" fmla="*/ 3 w 116"/>
                <a:gd name="T59" fmla="*/ 23 h 182"/>
                <a:gd name="T60" fmla="*/ 3 w 116"/>
                <a:gd name="T61" fmla="*/ 23 h 182"/>
                <a:gd name="T62" fmla="*/ 4 w 116"/>
                <a:gd name="T63" fmla="*/ 23 h 182"/>
                <a:gd name="T64" fmla="*/ 6 w 116"/>
                <a:gd name="T65" fmla="*/ 23 h 182"/>
                <a:gd name="T66" fmla="*/ 7 w 116"/>
                <a:gd name="T67" fmla="*/ 23 h 182"/>
                <a:gd name="T68" fmla="*/ 7 w 116"/>
                <a:gd name="T69" fmla="*/ 23 h 182"/>
                <a:gd name="T70" fmla="*/ 8 w 116"/>
                <a:gd name="T71" fmla="*/ 23 h 182"/>
                <a:gd name="T72" fmla="*/ 8 w 116"/>
                <a:gd name="T73" fmla="*/ 23 h 182"/>
                <a:gd name="T74" fmla="*/ 9 w 116"/>
                <a:gd name="T75" fmla="*/ 22 h 182"/>
                <a:gd name="T76" fmla="*/ 10 w 116"/>
                <a:gd name="T77" fmla="*/ 21 h 182"/>
                <a:gd name="T78" fmla="*/ 10 w 116"/>
                <a:gd name="T79" fmla="*/ 21 h 182"/>
                <a:gd name="T80" fmla="*/ 10 w 116"/>
                <a:gd name="T81" fmla="*/ 20 h 182"/>
                <a:gd name="T82" fmla="*/ 11 w 116"/>
                <a:gd name="T83" fmla="*/ 19 h 182"/>
                <a:gd name="T84" fmla="*/ 11 w 116"/>
                <a:gd name="T85" fmla="*/ 17 h 182"/>
                <a:gd name="T86" fmla="*/ 12 w 116"/>
                <a:gd name="T87" fmla="*/ 14 h 182"/>
                <a:gd name="T88" fmla="*/ 13 w 116"/>
                <a:gd name="T89" fmla="*/ 11 h 182"/>
                <a:gd name="T90" fmla="*/ 14 w 116"/>
                <a:gd name="T91" fmla="*/ 7 h 182"/>
                <a:gd name="T92" fmla="*/ 14 w 116"/>
                <a:gd name="T93" fmla="*/ 5 h 18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82">
                  <a:moveTo>
                    <a:pt x="116" y="24"/>
                  </a:moveTo>
                  <a:lnTo>
                    <a:pt x="116" y="23"/>
                  </a:lnTo>
                  <a:lnTo>
                    <a:pt x="116" y="20"/>
                  </a:lnTo>
                  <a:lnTo>
                    <a:pt x="116" y="18"/>
                  </a:lnTo>
                  <a:lnTo>
                    <a:pt x="116" y="16"/>
                  </a:lnTo>
                  <a:lnTo>
                    <a:pt x="116" y="15"/>
                  </a:lnTo>
                  <a:lnTo>
                    <a:pt x="116" y="13"/>
                  </a:lnTo>
                  <a:lnTo>
                    <a:pt x="115" y="9"/>
                  </a:lnTo>
                  <a:lnTo>
                    <a:pt x="114" y="7"/>
                  </a:lnTo>
                  <a:lnTo>
                    <a:pt x="112" y="6"/>
                  </a:lnTo>
                  <a:lnTo>
                    <a:pt x="111" y="3"/>
                  </a:lnTo>
                  <a:lnTo>
                    <a:pt x="110" y="2"/>
                  </a:lnTo>
                  <a:lnTo>
                    <a:pt x="109" y="1"/>
                  </a:lnTo>
                  <a:lnTo>
                    <a:pt x="107" y="0"/>
                  </a:lnTo>
                  <a:lnTo>
                    <a:pt x="105" y="0"/>
                  </a:lnTo>
                  <a:lnTo>
                    <a:pt x="104" y="0"/>
                  </a:lnTo>
                  <a:lnTo>
                    <a:pt x="95" y="0"/>
                  </a:lnTo>
                  <a:lnTo>
                    <a:pt x="88" y="0"/>
                  </a:lnTo>
                  <a:lnTo>
                    <a:pt x="81" y="0"/>
                  </a:lnTo>
                  <a:lnTo>
                    <a:pt x="76" y="0"/>
                  </a:lnTo>
                  <a:lnTo>
                    <a:pt x="73" y="0"/>
                  </a:lnTo>
                  <a:lnTo>
                    <a:pt x="69" y="1"/>
                  </a:lnTo>
                  <a:lnTo>
                    <a:pt x="66" y="2"/>
                  </a:lnTo>
                  <a:lnTo>
                    <a:pt x="62" y="3"/>
                  </a:lnTo>
                  <a:lnTo>
                    <a:pt x="58" y="4"/>
                  </a:lnTo>
                  <a:lnTo>
                    <a:pt x="55" y="7"/>
                  </a:lnTo>
                  <a:lnTo>
                    <a:pt x="52" y="9"/>
                  </a:lnTo>
                  <a:lnTo>
                    <a:pt x="50" y="11"/>
                  </a:lnTo>
                  <a:lnTo>
                    <a:pt x="46" y="14"/>
                  </a:lnTo>
                  <a:lnTo>
                    <a:pt x="41" y="19"/>
                  </a:lnTo>
                  <a:lnTo>
                    <a:pt x="39" y="22"/>
                  </a:lnTo>
                  <a:lnTo>
                    <a:pt x="37" y="25"/>
                  </a:lnTo>
                  <a:lnTo>
                    <a:pt x="28" y="39"/>
                  </a:lnTo>
                  <a:lnTo>
                    <a:pt x="27" y="42"/>
                  </a:lnTo>
                  <a:lnTo>
                    <a:pt x="25" y="45"/>
                  </a:lnTo>
                  <a:lnTo>
                    <a:pt x="24" y="48"/>
                  </a:lnTo>
                  <a:lnTo>
                    <a:pt x="23" y="52"/>
                  </a:lnTo>
                  <a:lnTo>
                    <a:pt x="20" y="67"/>
                  </a:lnTo>
                  <a:lnTo>
                    <a:pt x="11" y="96"/>
                  </a:lnTo>
                  <a:lnTo>
                    <a:pt x="7" y="111"/>
                  </a:lnTo>
                  <a:lnTo>
                    <a:pt x="4" y="126"/>
                  </a:lnTo>
                  <a:lnTo>
                    <a:pt x="2" y="132"/>
                  </a:lnTo>
                  <a:lnTo>
                    <a:pt x="1" y="137"/>
                  </a:lnTo>
                  <a:lnTo>
                    <a:pt x="1" y="140"/>
                  </a:lnTo>
                  <a:lnTo>
                    <a:pt x="1" y="144"/>
                  </a:lnTo>
                  <a:lnTo>
                    <a:pt x="0" y="148"/>
                  </a:lnTo>
                  <a:lnTo>
                    <a:pt x="1" y="151"/>
                  </a:lnTo>
                  <a:lnTo>
                    <a:pt x="1" y="156"/>
                  </a:lnTo>
                  <a:lnTo>
                    <a:pt x="2" y="159"/>
                  </a:lnTo>
                  <a:lnTo>
                    <a:pt x="3" y="163"/>
                  </a:lnTo>
                  <a:lnTo>
                    <a:pt x="4" y="166"/>
                  </a:lnTo>
                  <a:lnTo>
                    <a:pt x="6" y="170"/>
                  </a:lnTo>
                  <a:lnTo>
                    <a:pt x="8" y="173"/>
                  </a:lnTo>
                  <a:lnTo>
                    <a:pt x="9" y="175"/>
                  </a:lnTo>
                  <a:lnTo>
                    <a:pt x="10" y="176"/>
                  </a:lnTo>
                  <a:lnTo>
                    <a:pt x="11" y="177"/>
                  </a:lnTo>
                  <a:lnTo>
                    <a:pt x="13" y="178"/>
                  </a:lnTo>
                  <a:lnTo>
                    <a:pt x="15" y="179"/>
                  </a:lnTo>
                  <a:lnTo>
                    <a:pt x="17" y="180"/>
                  </a:lnTo>
                  <a:lnTo>
                    <a:pt x="18" y="180"/>
                  </a:lnTo>
                  <a:lnTo>
                    <a:pt x="20" y="181"/>
                  </a:lnTo>
                  <a:lnTo>
                    <a:pt x="24" y="181"/>
                  </a:lnTo>
                  <a:lnTo>
                    <a:pt x="27" y="182"/>
                  </a:lnTo>
                  <a:lnTo>
                    <a:pt x="32" y="182"/>
                  </a:lnTo>
                  <a:lnTo>
                    <a:pt x="39" y="182"/>
                  </a:lnTo>
                  <a:lnTo>
                    <a:pt x="42" y="182"/>
                  </a:lnTo>
                  <a:lnTo>
                    <a:pt x="46" y="182"/>
                  </a:lnTo>
                  <a:lnTo>
                    <a:pt x="51" y="182"/>
                  </a:lnTo>
                  <a:lnTo>
                    <a:pt x="52" y="182"/>
                  </a:lnTo>
                  <a:lnTo>
                    <a:pt x="54" y="182"/>
                  </a:lnTo>
                  <a:lnTo>
                    <a:pt x="56" y="181"/>
                  </a:lnTo>
                  <a:lnTo>
                    <a:pt x="57" y="180"/>
                  </a:lnTo>
                  <a:lnTo>
                    <a:pt x="59" y="180"/>
                  </a:lnTo>
                  <a:lnTo>
                    <a:pt x="61" y="179"/>
                  </a:lnTo>
                  <a:lnTo>
                    <a:pt x="65" y="177"/>
                  </a:lnTo>
                  <a:lnTo>
                    <a:pt x="67" y="174"/>
                  </a:lnTo>
                  <a:lnTo>
                    <a:pt x="70" y="172"/>
                  </a:lnTo>
                  <a:lnTo>
                    <a:pt x="72" y="168"/>
                  </a:lnTo>
                  <a:lnTo>
                    <a:pt x="74" y="165"/>
                  </a:lnTo>
                  <a:lnTo>
                    <a:pt x="76" y="162"/>
                  </a:lnTo>
                  <a:lnTo>
                    <a:pt x="78" y="159"/>
                  </a:lnTo>
                  <a:lnTo>
                    <a:pt x="79" y="156"/>
                  </a:lnTo>
                  <a:lnTo>
                    <a:pt x="82" y="152"/>
                  </a:lnTo>
                  <a:lnTo>
                    <a:pt x="83" y="148"/>
                  </a:lnTo>
                  <a:lnTo>
                    <a:pt x="85" y="142"/>
                  </a:lnTo>
                  <a:lnTo>
                    <a:pt x="87" y="134"/>
                  </a:lnTo>
                  <a:lnTo>
                    <a:pt x="88" y="127"/>
                  </a:lnTo>
                  <a:lnTo>
                    <a:pt x="92" y="112"/>
                  </a:lnTo>
                  <a:lnTo>
                    <a:pt x="95" y="97"/>
                  </a:lnTo>
                  <a:lnTo>
                    <a:pt x="100" y="82"/>
                  </a:lnTo>
                  <a:lnTo>
                    <a:pt x="104" y="68"/>
                  </a:lnTo>
                  <a:lnTo>
                    <a:pt x="108" y="53"/>
                  </a:lnTo>
                  <a:lnTo>
                    <a:pt x="110" y="46"/>
                  </a:lnTo>
                  <a:lnTo>
                    <a:pt x="111" y="39"/>
                  </a:lnTo>
                  <a:lnTo>
                    <a:pt x="116" y="2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80" name="Freeform 205"/>
            <p:cNvSpPr>
              <a:spLocks/>
            </p:cNvSpPr>
            <p:nvPr/>
          </p:nvSpPr>
          <p:spPr bwMode="auto">
            <a:xfrm>
              <a:off x="3987" y="2041"/>
              <a:ext cx="63" cy="137"/>
            </a:xfrm>
            <a:custGeom>
              <a:avLst/>
              <a:gdLst>
                <a:gd name="T0" fmla="*/ 10 w 123"/>
                <a:gd name="T1" fmla="*/ 0 h 272"/>
                <a:gd name="T2" fmla="*/ 0 w 123"/>
                <a:gd name="T3" fmla="*/ 35 h 272"/>
                <a:gd name="T4" fmla="*/ 7 w 123"/>
                <a:gd name="T5" fmla="*/ 35 h 272"/>
                <a:gd name="T6" fmla="*/ 7 w 123"/>
                <a:gd name="T7" fmla="*/ 35 h 272"/>
                <a:gd name="T8" fmla="*/ 7 w 123"/>
                <a:gd name="T9" fmla="*/ 35 h 272"/>
                <a:gd name="T10" fmla="*/ 8 w 123"/>
                <a:gd name="T11" fmla="*/ 35 h 272"/>
                <a:gd name="T12" fmla="*/ 8 w 123"/>
                <a:gd name="T13" fmla="*/ 34 h 272"/>
                <a:gd name="T14" fmla="*/ 9 w 123"/>
                <a:gd name="T15" fmla="*/ 34 h 272"/>
                <a:gd name="T16" fmla="*/ 9 w 123"/>
                <a:gd name="T17" fmla="*/ 34 h 272"/>
                <a:gd name="T18" fmla="*/ 9 w 123"/>
                <a:gd name="T19" fmla="*/ 34 h 272"/>
                <a:gd name="T20" fmla="*/ 10 w 123"/>
                <a:gd name="T21" fmla="*/ 33 h 272"/>
                <a:gd name="T22" fmla="*/ 10 w 123"/>
                <a:gd name="T23" fmla="*/ 33 h 272"/>
                <a:gd name="T24" fmla="*/ 11 w 123"/>
                <a:gd name="T25" fmla="*/ 32 h 272"/>
                <a:gd name="T26" fmla="*/ 11 w 123"/>
                <a:gd name="T27" fmla="*/ 32 h 272"/>
                <a:gd name="T28" fmla="*/ 12 w 123"/>
                <a:gd name="T29" fmla="*/ 32 h 272"/>
                <a:gd name="T30" fmla="*/ 12 w 123"/>
                <a:gd name="T31" fmla="*/ 31 h 272"/>
                <a:gd name="T32" fmla="*/ 12 w 123"/>
                <a:gd name="T33" fmla="*/ 31 h 272"/>
                <a:gd name="T34" fmla="*/ 13 w 123"/>
                <a:gd name="T35" fmla="*/ 30 h 272"/>
                <a:gd name="T36" fmla="*/ 13 w 123"/>
                <a:gd name="T37" fmla="*/ 30 h 272"/>
                <a:gd name="T38" fmla="*/ 13 w 123"/>
                <a:gd name="T39" fmla="*/ 29 h 272"/>
                <a:gd name="T40" fmla="*/ 13 w 123"/>
                <a:gd name="T41" fmla="*/ 28 h 272"/>
                <a:gd name="T42" fmla="*/ 13 w 123"/>
                <a:gd name="T43" fmla="*/ 28 h 272"/>
                <a:gd name="T44" fmla="*/ 16 w 123"/>
                <a:gd name="T45" fmla="*/ 19 h 272"/>
                <a:gd name="T46" fmla="*/ 16 w 123"/>
                <a:gd name="T47" fmla="*/ 18 h 272"/>
                <a:gd name="T48" fmla="*/ 16 w 123"/>
                <a:gd name="T49" fmla="*/ 17 h 272"/>
                <a:gd name="T50" fmla="*/ 16 w 123"/>
                <a:gd name="T51" fmla="*/ 17 h 272"/>
                <a:gd name="T52" fmla="*/ 16 w 123"/>
                <a:gd name="T53" fmla="*/ 16 h 272"/>
                <a:gd name="T54" fmla="*/ 16 w 123"/>
                <a:gd name="T55" fmla="*/ 16 h 272"/>
                <a:gd name="T56" fmla="*/ 16 w 123"/>
                <a:gd name="T57" fmla="*/ 15 h 272"/>
                <a:gd name="T58" fmla="*/ 16 w 123"/>
                <a:gd name="T59" fmla="*/ 15 h 272"/>
                <a:gd name="T60" fmla="*/ 16 w 123"/>
                <a:gd name="T61" fmla="*/ 14 h 272"/>
                <a:gd name="T62" fmla="*/ 16 w 123"/>
                <a:gd name="T63" fmla="*/ 14 h 272"/>
                <a:gd name="T64" fmla="*/ 16 w 123"/>
                <a:gd name="T65" fmla="*/ 13 h 272"/>
                <a:gd name="T66" fmla="*/ 15 w 123"/>
                <a:gd name="T67" fmla="*/ 13 h 272"/>
                <a:gd name="T68" fmla="*/ 15 w 123"/>
                <a:gd name="T69" fmla="*/ 13 h 272"/>
                <a:gd name="T70" fmla="*/ 15 w 123"/>
                <a:gd name="T71" fmla="*/ 13 h 272"/>
                <a:gd name="T72" fmla="*/ 15 w 123"/>
                <a:gd name="T73" fmla="*/ 12 h 272"/>
                <a:gd name="T74" fmla="*/ 14 w 123"/>
                <a:gd name="T75" fmla="*/ 12 h 272"/>
                <a:gd name="T76" fmla="*/ 14 w 123"/>
                <a:gd name="T77" fmla="*/ 12 h 272"/>
                <a:gd name="T78" fmla="*/ 14 w 123"/>
                <a:gd name="T79" fmla="*/ 12 h 272"/>
                <a:gd name="T80" fmla="*/ 13 w 123"/>
                <a:gd name="T81" fmla="*/ 12 h 272"/>
                <a:gd name="T82" fmla="*/ 13 w 123"/>
                <a:gd name="T83" fmla="*/ 12 h 272"/>
                <a:gd name="T84" fmla="*/ 7 w 123"/>
                <a:gd name="T85" fmla="*/ 12 h 2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3" h="272">
                  <a:moveTo>
                    <a:pt x="74" y="0"/>
                  </a:moveTo>
                  <a:lnTo>
                    <a:pt x="0" y="272"/>
                  </a:lnTo>
                  <a:lnTo>
                    <a:pt x="48" y="272"/>
                  </a:lnTo>
                  <a:lnTo>
                    <a:pt x="51" y="272"/>
                  </a:lnTo>
                  <a:lnTo>
                    <a:pt x="55" y="271"/>
                  </a:lnTo>
                  <a:lnTo>
                    <a:pt x="58" y="270"/>
                  </a:lnTo>
                  <a:lnTo>
                    <a:pt x="61" y="269"/>
                  </a:lnTo>
                  <a:lnTo>
                    <a:pt x="64" y="268"/>
                  </a:lnTo>
                  <a:lnTo>
                    <a:pt x="67" y="266"/>
                  </a:lnTo>
                  <a:lnTo>
                    <a:pt x="71" y="264"/>
                  </a:lnTo>
                  <a:lnTo>
                    <a:pt x="74" y="261"/>
                  </a:lnTo>
                  <a:lnTo>
                    <a:pt x="77" y="259"/>
                  </a:lnTo>
                  <a:lnTo>
                    <a:pt x="80" y="255"/>
                  </a:lnTo>
                  <a:lnTo>
                    <a:pt x="83" y="252"/>
                  </a:lnTo>
                  <a:lnTo>
                    <a:pt x="85" y="248"/>
                  </a:lnTo>
                  <a:lnTo>
                    <a:pt x="89" y="245"/>
                  </a:lnTo>
                  <a:lnTo>
                    <a:pt x="91" y="240"/>
                  </a:lnTo>
                  <a:lnTo>
                    <a:pt x="93" y="236"/>
                  </a:lnTo>
                  <a:lnTo>
                    <a:pt x="95" y="232"/>
                  </a:lnTo>
                  <a:lnTo>
                    <a:pt x="97" y="228"/>
                  </a:lnTo>
                  <a:lnTo>
                    <a:pt x="98" y="223"/>
                  </a:lnTo>
                  <a:lnTo>
                    <a:pt x="99" y="219"/>
                  </a:lnTo>
                  <a:lnTo>
                    <a:pt x="120" y="144"/>
                  </a:lnTo>
                  <a:lnTo>
                    <a:pt x="121" y="139"/>
                  </a:lnTo>
                  <a:lnTo>
                    <a:pt x="122" y="135"/>
                  </a:lnTo>
                  <a:lnTo>
                    <a:pt x="123" y="131"/>
                  </a:lnTo>
                  <a:lnTo>
                    <a:pt x="123" y="126"/>
                  </a:lnTo>
                  <a:lnTo>
                    <a:pt x="123" y="122"/>
                  </a:lnTo>
                  <a:lnTo>
                    <a:pt x="123" y="118"/>
                  </a:lnTo>
                  <a:lnTo>
                    <a:pt x="122" y="115"/>
                  </a:lnTo>
                  <a:lnTo>
                    <a:pt x="121" y="112"/>
                  </a:lnTo>
                  <a:lnTo>
                    <a:pt x="120" y="107"/>
                  </a:lnTo>
                  <a:lnTo>
                    <a:pt x="118" y="104"/>
                  </a:lnTo>
                  <a:lnTo>
                    <a:pt x="116" y="102"/>
                  </a:lnTo>
                  <a:lnTo>
                    <a:pt x="115" y="99"/>
                  </a:lnTo>
                  <a:lnTo>
                    <a:pt x="113" y="97"/>
                  </a:lnTo>
                  <a:lnTo>
                    <a:pt x="111" y="95"/>
                  </a:lnTo>
                  <a:lnTo>
                    <a:pt x="108" y="93"/>
                  </a:lnTo>
                  <a:lnTo>
                    <a:pt x="106" y="92"/>
                  </a:lnTo>
                  <a:lnTo>
                    <a:pt x="103" y="91"/>
                  </a:lnTo>
                  <a:lnTo>
                    <a:pt x="100" y="90"/>
                  </a:lnTo>
                  <a:lnTo>
                    <a:pt x="97" y="90"/>
                  </a:lnTo>
                  <a:lnTo>
                    <a:pt x="49"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81" name="Freeform 206"/>
            <p:cNvSpPr>
              <a:spLocks/>
            </p:cNvSpPr>
            <p:nvPr/>
          </p:nvSpPr>
          <p:spPr bwMode="auto">
            <a:xfrm>
              <a:off x="5511" y="955"/>
              <a:ext cx="56" cy="91"/>
            </a:xfrm>
            <a:custGeom>
              <a:avLst/>
              <a:gdLst>
                <a:gd name="T0" fmla="*/ 13 w 116"/>
                <a:gd name="T1" fmla="*/ 3 h 182"/>
                <a:gd name="T2" fmla="*/ 13 w 116"/>
                <a:gd name="T3" fmla="*/ 3 h 182"/>
                <a:gd name="T4" fmla="*/ 13 w 116"/>
                <a:gd name="T5" fmla="*/ 2 h 182"/>
                <a:gd name="T6" fmla="*/ 13 w 116"/>
                <a:gd name="T7" fmla="*/ 1 h 182"/>
                <a:gd name="T8" fmla="*/ 13 w 116"/>
                <a:gd name="T9" fmla="*/ 1 h 182"/>
                <a:gd name="T10" fmla="*/ 13 w 116"/>
                <a:gd name="T11" fmla="*/ 1 h 182"/>
                <a:gd name="T12" fmla="*/ 12 w 116"/>
                <a:gd name="T13" fmla="*/ 0 h 182"/>
                <a:gd name="T14" fmla="*/ 12 w 116"/>
                <a:gd name="T15" fmla="*/ 0 h 182"/>
                <a:gd name="T16" fmla="*/ 10 w 116"/>
                <a:gd name="T17" fmla="*/ 0 h 182"/>
                <a:gd name="T18" fmla="*/ 9 w 116"/>
                <a:gd name="T19" fmla="*/ 0 h 182"/>
                <a:gd name="T20" fmla="*/ 8 w 116"/>
                <a:gd name="T21" fmla="*/ 1 h 182"/>
                <a:gd name="T22" fmla="*/ 7 w 116"/>
                <a:gd name="T23" fmla="*/ 1 h 182"/>
                <a:gd name="T24" fmla="*/ 6 w 116"/>
                <a:gd name="T25" fmla="*/ 1 h 182"/>
                <a:gd name="T26" fmla="*/ 6 w 116"/>
                <a:gd name="T27" fmla="*/ 2 h 182"/>
                <a:gd name="T28" fmla="*/ 5 w 116"/>
                <a:gd name="T29" fmla="*/ 3 h 182"/>
                <a:gd name="T30" fmla="*/ 4 w 116"/>
                <a:gd name="T31" fmla="*/ 4 h 182"/>
                <a:gd name="T32" fmla="*/ 3 w 116"/>
                <a:gd name="T33" fmla="*/ 6 h 182"/>
                <a:gd name="T34" fmla="*/ 3 w 116"/>
                <a:gd name="T35" fmla="*/ 7 h 182"/>
                <a:gd name="T36" fmla="*/ 2 w 116"/>
                <a:gd name="T37" fmla="*/ 9 h 182"/>
                <a:gd name="T38" fmla="*/ 0 w 116"/>
                <a:gd name="T39" fmla="*/ 14 h 182"/>
                <a:gd name="T40" fmla="*/ 0 w 116"/>
                <a:gd name="T41" fmla="*/ 17 h 182"/>
                <a:gd name="T42" fmla="*/ 0 w 116"/>
                <a:gd name="T43" fmla="*/ 18 h 182"/>
                <a:gd name="T44" fmla="*/ 0 w 116"/>
                <a:gd name="T45" fmla="*/ 19 h 182"/>
                <a:gd name="T46" fmla="*/ 0 w 116"/>
                <a:gd name="T47" fmla="*/ 20 h 182"/>
                <a:gd name="T48" fmla="*/ 0 w 116"/>
                <a:gd name="T49" fmla="*/ 21 h 182"/>
                <a:gd name="T50" fmla="*/ 0 w 116"/>
                <a:gd name="T51" fmla="*/ 22 h 182"/>
                <a:gd name="T52" fmla="*/ 1 w 116"/>
                <a:gd name="T53" fmla="*/ 22 h 182"/>
                <a:gd name="T54" fmla="*/ 1 w 116"/>
                <a:gd name="T55" fmla="*/ 22 h 182"/>
                <a:gd name="T56" fmla="*/ 1 w 116"/>
                <a:gd name="T57" fmla="*/ 23 h 182"/>
                <a:gd name="T58" fmla="*/ 2 w 116"/>
                <a:gd name="T59" fmla="*/ 23 h 182"/>
                <a:gd name="T60" fmla="*/ 3 w 116"/>
                <a:gd name="T61" fmla="*/ 23 h 182"/>
                <a:gd name="T62" fmla="*/ 3 w 116"/>
                <a:gd name="T63" fmla="*/ 23 h 182"/>
                <a:gd name="T64" fmla="*/ 5 w 116"/>
                <a:gd name="T65" fmla="*/ 23 h 182"/>
                <a:gd name="T66" fmla="*/ 6 w 116"/>
                <a:gd name="T67" fmla="*/ 23 h 182"/>
                <a:gd name="T68" fmla="*/ 6 w 116"/>
                <a:gd name="T69" fmla="*/ 23 h 182"/>
                <a:gd name="T70" fmla="*/ 7 w 116"/>
                <a:gd name="T71" fmla="*/ 23 h 182"/>
                <a:gd name="T72" fmla="*/ 7 w 116"/>
                <a:gd name="T73" fmla="*/ 23 h 182"/>
                <a:gd name="T74" fmla="*/ 7 w 116"/>
                <a:gd name="T75" fmla="*/ 22 h 182"/>
                <a:gd name="T76" fmla="*/ 8 w 116"/>
                <a:gd name="T77" fmla="*/ 21 h 182"/>
                <a:gd name="T78" fmla="*/ 9 w 116"/>
                <a:gd name="T79" fmla="*/ 21 h 182"/>
                <a:gd name="T80" fmla="*/ 9 w 116"/>
                <a:gd name="T81" fmla="*/ 20 h 182"/>
                <a:gd name="T82" fmla="*/ 9 w 116"/>
                <a:gd name="T83" fmla="*/ 19 h 182"/>
                <a:gd name="T84" fmla="*/ 10 w 116"/>
                <a:gd name="T85" fmla="*/ 17 h 182"/>
                <a:gd name="T86" fmla="*/ 11 w 116"/>
                <a:gd name="T87" fmla="*/ 14 h 182"/>
                <a:gd name="T88" fmla="*/ 11 w 116"/>
                <a:gd name="T89" fmla="*/ 11 h 182"/>
                <a:gd name="T90" fmla="*/ 13 w 116"/>
                <a:gd name="T91" fmla="*/ 7 h 182"/>
                <a:gd name="T92" fmla="*/ 13 w 116"/>
                <a:gd name="T93" fmla="*/ 5 h 18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82">
                  <a:moveTo>
                    <a:pt x="116" y="24"/>
                  </a:moveTo>
                  <a:lnTo>
                    <a:pt x="116" y="22"/>
                  </a:lnTo>
                  <a:lnTo>
                    <a:pt x="116" y="20"/>
                  </a:lnTo>
                  <a:lnTo>
                    <a:pt x="116" y="18"/>
                  </a:lnTo>
                  <a:lnTo>
                    <a:pt x="116" y="17"/>
                  </a:lnTo>
                  <a:lnTo>
                    <a:pt x="116" y="14"/>
                  </a:lnTo>
                  <a:lnTo>
                    <a:pt x="116" y="12"/>
                  </a:lnTo>
                  <a:lnTo>
                    <a:pt x="115" y="8"/>
                  </a:lnTo>
                  <a:lnTo>
                    <a:pt x="114" y="7"/>
                  </a:lnTo>
                  <a:lnTo>
                    <a:pt x="113" y="5"/>
                  </a:lnTo>
                  <a:lnTo>
                    <a:pt x="112" y="3"/>
                  </a:lnTo>
                  <a:lnTo>
                    <a:pt x="111" y="2"/>
                  </a:lnTo>
                  <a:lnTo>
                    <a:pt x="110" y="1"/>
                  </a:lnTo>
                  <a:lnTo>
                    <a:pt x="107" y="0"/>
                  </a:lnTo>
                  <a:lnTo>
                    <a:pt x="105" y="0"/>
                  </a:lnTo>
                  <a:lnTo>
                    <a:pt x="104" y="0"/>
                  </a:lnTo>
                  <a:lnTo>
                    <a:pt x="96" y="0"/>
                  </a:lnTo>
                  <a:lnTo>
                    <a:pt x="88" y="0"/>
                  </a:lnTo>
                  <a:lnTo>
                    <a:pt x="81" y="0"/>
                  </a:lnTo>
                  <a:lnTo>
                    <a:pt x="78" y="0"/>
                  </a:lnTo>
                  <a:lnTo>
                    <a:pt x="73" y="1"/>
                  </a:lnTo>
                  <a:lnTo>
                    <a:pt x="69" y="1"/>
                  </a:lnTo>
                  <a:lnTo>
                    <a:pt x="66" y="2"/>
                  </a:lnTo>
                  <a:lnTo>
                    <a:pt x="63" y="3"/>
                  </a:lnTo>
                  <a:lnTo>
                    <a:pt x="58" y="4"/>
                  </a:lnTo>
                  <a:lnTo>
                    <a:pt x="55" y="6"/>
                  </a:lnTo>
                  <a:lnTo>
                    <a:pt x="52" y="8"/>
                  </a:lnTo>
                  <a:lnTo>
                    <a:pt x="50" y="11"/>
                  </a:lnTo>
                  <a:lnTo>
                    <a:pt x="47" y="13"/>
                  </a:lnTo>
                  <a:lnTo>
                    <a:pt x="41" y="19"/>
                  </a:lnTo>
                  <a:lnTo>
                    <a:pt x="39" y="22"/>
                  </a:lnTo>
                  <a:lnTo>
                    <a:pt x="37" y="25"/>
                  </a:lnTo>
                  <a:lnTo>
                    <a:pt x="29" y="38"/>
                  </a:lnTo>
                  <a:lnTo>
                    <a:pt x="28" y="41"/>
                  </a:lnTo>
                  <a:lnTo>
                    <a:pt x="27" y="44"/>
                  </a:lnTo>
                  <a:lnTo>
                    <a:pt x="24" y="49"/>
                  </a:lnTo>
                  <a:lnTo>
                    <a:pt x="23" y="52"/>
                  </a:lnTo>
                  <a:lnTo>
                    <a:pt x="20" y="67"/>
                  </a:lnTo>
                  <a:lnTo>
                    <a:pt x="12" y="95"/>
                  </a:lnTo>
                  <a:lnTo>
                    <a:pt x="7" y="110"/>
                  </a:lnTo>
                  <a:lnTo>
                    <a:pt x="4" y="125"/>
                  </a:lnTo>
                  <a:lnTo>
                    <a:pt x="2" y="133"/>
                  </a:lnTo>
                  <a:lnTo>
                    <a:pt x="1" y="136"/>
                  </a:lnTo>
                  <a:lnTo>
                    <a:pt x="1" y="140"/>
                  </a:lnTo>
                  <a:lnTo>
                    <a:pt x="1" y="143"/>
                  </a:lnTo>
                  <a:lnTo>
                    <a:pt x="0" y="148"/>
                  </a:lnTo>
                  <a:lnTo>
                    <a:pt x="1" y="151"/>
                  </a:lnTo>
                  <a:lnTo>
                    <a:pt x="1" y="155"/>
                  </a:lnTo>
                  <a:lnTo>
                    <a:pt x="2" y="158"/>
                  </a:lnTo>
                  <a:lnTo>
                    <a:pt x="3" y="162"/>
                  </a:lnTo>
                  <a:lnTo>
                    <a:pt x="4" y="166"/>
                  </a:lnTo>
                  <a:lnTo>
                    <a:pt x="6" y="169"/>
                  </a:lnTo>
                  <a:lnTo>
                    <a:pt x="8" y="172"/>
                  </a:lnTo>
                  <a:lnTo>
                    <a:pt x="10" y="174"/>
                  </a:lnTo>
                  <a:lnTo>
                    <a:pt x="11" y="175"/>
                  </a:lnTo>
                  <a:lnTo>
                    <a:pt x="12" y="176"/>
                  </a:lnTo>
                  <a:lnTo>
                    <a:pt x="14" y="177"/>
                  </a:lnTo>
                  <a:lnTo>
                    <a:pt x="15" y="178"/>
                  </a:lnTo>
                  <a:lnTo>
                    <a:pt x="17" y="179"/>
                  </a:lnTo>
                  <a:lnTo>
                    <a:pt x="19" y="181"/>
                  </a:lnTo>
                  <a:lnTo>
                    <a:pt x="20" y="181"/>
                  </a:lnTo>
                  <a:lnTo>
                    <a:pt x="24" y="182"/>
                  </a:lnTo>
                  <a:lnTo>
                    <a:pt x="28" y="182"/>
                  </a:lnTo>
                  <a:lnTo>
                    <a:pt x="32" y="182"/>
                  </a:lnTo>
                  <a:lnTo>
                    <a:pt x="39" y="182"/>
                  </a:lnTo>
                  <a:lnTo>
                    <a:pt x="44" y="182"/>
                  </a:lnTo>
                  <a:lnTo>
                    <a:pt x="47" y="182"/>
                  </a:lnTo>
                  <a:lnTo>
                    <a:pt x="51" y="182"/>
                  </a:lnTo>
                  <a:lnTo>
                    <a:pt x="52" y="182"/>
                  </a:lnTo>
                  <a:lnTo>
                    <a:pt x="54" y="182"/>
                  </a:lnTo>
                  <a:lnTo>
                    <a:pt x="56" y="181"/>
                  </a:lnTo>
                  <a:lnTo>
                    <a:pt x="58" y="181"/>
                  </a:lnTo>
                  <a:lnTo>
                    <a:pt x="60" y="179"/>
                  </a:lnTo>
                  <a:lnTo>
                    <a:pt x="62" y="178"/>
                  </a:lnTo>
                  <a:lnTo>
                    <a:pt x="65" y="176"/>
                  </a:lnTo>
                  <a:lnTo>
                    <a:pt x="67" y="174"/>
                  </a:lnTo>
                  <a:lnTo>
                    <a:pt x="70" y="171"/>
                  </a:lnTo>
                  <a:lnTo>
                    <a:pt x="72" y="168"/>
                  </a:lnTo>
                  <a:lnTo>
                    <a:pt x="74" y="166"/>
                  </a:lnTo>
                  <a:lnTo>
                    <a:pt x="77" y="162"/>
                  </a:lnTo>
                  <a:lnTo>
                    <a:pt x="79" y="158"/>
                  </a:lnTo>
                  <a:lnTo>
                    <a:pt x="81" y="155"/>
                  </a:lnTo>
                  <a:lnTo>
                    <a:pt x="82" y="152"/>
                  </a:lnTo>
                  <a:lnTo>
                    <a:pt x="83" y="149"/>
                  </a:lnTo>
                  <a:lnTo>
                    <a:pt x="85" y="141"/>
                  </a:lnTo>
                  <a:lnTo>
                    <a:pt x="87" y="134"/>
                  </a:lnTo>
                  <a:lnTo>
                    <a:pt x="89" y="126"/>
                  </a:lnTo>
                  <a:lnTo>
                    <a:pt x="93" y="111"/>
                  </a:lnTo>
                  <a:lnTo>
                    <a:pt x="96" y="96"/>
                  </a:lnTo>
                  <a:lnTo>
                    <a:pt x="100" y="83"/>
                  </a:lnTo>
                  <a:lnTo>
                    <a:pt x="104" y="68"/>
                  </a:lnTo>
                  <a:lnTo>
                    <a:pt x="109" y="53"/>
                  </a:lnTo>
                  <a:lnTo>
                    <a:pt x="111" y="45"/>
                  </a:lnTo>
                  <a:lnTo>
                    <a:pt x="113" y="38"/>
                  </a:lnTo>
                  <a:lnTo>
                    <a:pt x="116" y="2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82" name="Freeform 207"/>
            <p:cNvSpPr>
              <a:spLocks/>
            </p:cNvSpPr>
            <p:nvPr/>
          </p:nvSpPr>
          <p:spPr bwMode="auto">
            <a:xfrm>
              <a:off x="5553" y="1025"/>
              <a:ext cx="3" cy="21"/>
            </a:xfrm>
            <a:custGeom>
              <a:avLst/>
              <a:gdLst>
                <a:gd name="T0" fmla="*/ 0 w 12"/>
                <a:gd name="T1" fmla="*/ 0 h 39"/>
                <a:gd name="T2" fmla="*/ 0 w 12"/>
                <a:gd name="T3" fmla="*/ 1 h 39"/>
                <a:gd name="T4" fmla="*/ 0 w 12"/>
                <a:gd name="T5" fmla="*/ 1 h 39"/>
                <a:gd name="T6" fmla="*/ 0 w 12"/>
                <a:gd name="T7" fmla="*/ 1 h 39"/>
                <a:gd name="T8" fmla="*/ 0 w 12"/>
                <a:gd name="T9" fmla="*/ 2 h 39"/>
                <a:gd name="T10" fmla="*/ 0 w 12"/>
                <a:gd name="T11" fmla="*/ 2 h 39"/>
                <a:gd name="T12" fmla="*/ 0 w 12"/>
                <a:gd name="T13" fmla="*/ 3 h 39"/>
                <a:gd name="T14" fmla="*/ 0 w 12"/>
                <a:gd name="T15" fmla="*/ 3 h 39"/>
                <a:gd name="T16" fmla="*/ 0 w 12"/>
                <a:gd name="T17" fmla="*/ 3 h 39"/>
                <a:gd name="T18" fmla="*/ 0 w 12"/>
                <a:gd name="T19" fmla="*/ 4 h 39"/>
                <a:gd name="T20" fmla="*/ 0 w 12"/>
                <a:gd name="T21" fmla="*/ 4 h 39"/>
                <a:gd name="T22" fmla="*/ 0 w 12"/>
                <a:gd name="T23" fmla="*/ 5 h 39"/>
                <a:gd name="T24" fmla="*/ 0 w 12"/>
                <a:gd name="T25" fmla="*/ 5 h 39"/>
                <a:gd name="T26" fmla="*/ 0 w 12"/>
                <a:gd name="T27" fmla="*/ 5 h 39"/>
                <a:gd name="T28" fmla="*/ 0 w 12"/>
                <a:gd name="T29" fmla="*/ 6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39">
                  <a:moveTo>
                    <a:pt x="1" y="0"/>
                  </a:moveTo>
                  <a:lnTo>
                    <a:pt x="1" y="3"/>
                  </a:lnTo>
                  <a:lnTo>
                    <a:pt x="0" y="6"/>
                  </a:lnTo>
                  <a:lnTo>
                    <a:pt x="0" y="8"/>
                  </a:lnTo>
                  <a:lnTo>
                    <a:pt x="0" y="11"/>
                  </a:lnTo>
                  <a:lnTo>
                    <a:pt x="0" y="13"/>
                  </a:lnTo>
                  <a:lnTo>
                    <a:pt x="0" y="16"/>
                  </a:lnTo>
                  <a:lnTo>
                    <a:pt x="0" y="18"/>
                  </a:lnTo>
                  <a:lnTo>
                    <a:pt x="1" y="21"/>
                  </a:lnTo>
                  <a:lnTo>
                    <a:pt x="2" y="24"/>
                  </a:lnTo>
                  <a:lnTo>
                    <a:pt x="3" y="26"/>
                  </a:lnTo>
                  <a:lnTo>
                    <a:pt x="5" y="30"/>
                  </a:lnTo>
                  <a:lnTo>
                    <a:pt x="8" y="34"/>
                  </a:lnTo>
                  <a:lnTo>
                    <a:pt x="10" y="36"/>
                  </a:lnTo>
                  <a:lnTo>
                    <a:pt x="12"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83" name="Line 208"/>
            <p:cNvSpPr>
              <a:spLocks noChangeShapeType="1"/>
            </p:cNvSpPr>
            <p:nvPr/>
          </p:nvSpPr>
          <p:spPr bwMode="auto">
            <a:xfrm flipH="1">
              <a:off x="5633" y="909"/>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84" name="Line 209"/>
            <p:cNvSpPr>
              <a:spLocks noChangeShapeType="1"/>
            </p:cNvSpPr>
            <p:nvPr/>
          </p:nvSpPr>
          <p:spPr bwMode="auto">
            <a:xfrm flipH="1">
              <a:off x="5609" y="909"/>
              <a:ext cx="10"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85" name="Freeform 210"/>
            <p:cNvSpPr>
              <a:spLocks/>
            </p:cNvSpPr>
            <p:nvPr/>
          </p:nvSpPr>
          <p:spPr bwMode="auto">
            <a:xfrm>
              <a:off x="4934" y="448"/>
              <a:ext cx="63" cy="136"/>
            </a:xfrm>
            <a:custGeom>
              <a:avLst/>
              <a:gdLst>
                <a:gd name="T0" fmla="*/ 10 w 121"/>
                <a:gd name="T1" fmla="*/ 0 h 272"/>
                <a:gd name="T2" fmla="*/ 0 w 121"/>
                <a:gd name="T3" fmla="*/ 34 h 272"/>
                <a:gd name="T4" fmla="*/ 7 w 121"/>
                <a:gd name="T5" fmla="*/ 34 h 272"/>
                <a:gd name="T6" fmla="*/ 7 w 121"/>
                <a:gd name="T7" fmla="*/ 34 h 272"/>
                <a:gd name="T8" fmla="*/ 8 w 121"/>
                <a:gd name="T9" fmla="*/ 34 h 272"/>
                <a:gd name="T10" fmla="*/ 8 w 121"/>
                <a:gd name="T11" fmla="*/ 34 h 272"/>
                <a:gd name="T12" fmla="*/ 8 w 121"/>
                <a:gd name="T13" fmla="*/ 34 h 272"/>
                <a:gd name="T14" fmla="*/ 9 w 121"/>
                <a:gd name="T15" fmla="*/ 34 h 272"/>
                <a:gd name="T16" fmla="*/ 9 w 121"/>
                <a:gd name="T17" fmla="*/ 34 h 272"/>
                <a:gd name="T18" fmla="*/ 10 w 121"/>
                <a:gd name="T19" fmla="*/ 33 h 272"/>
                <a:gd name="T20" fmla="*/ 10 w 121"/>
                <a:gd name="T21" fmla="*/ 33 h 272"/>
                <a:gd name="T22" fmla="*/ 11 w 121"/>
                <a:gd name="T23" fmla="*/ 33 h 272"/>
                <a:gd name="T24" fmla="*/ 11 w 121"/>
                <a:gd name="T25" fmla="*/ 32 h 272"/>
                <a:gd name="T26" fmla="*/ 11 w 121"/>
                <a:gd name="T27" fmla="*/ 32 h 272"/>
                <a:gd name="T28" fmla="*/ 12 w 121"/>
                <a:gd name="T29" fmla="*/ 31 h 272"/>
                <a:gd name="T30" fmla="*/ 12 w 121"/>
                <a:gd name="T31" fmla="*/ 31 h 272"/>
                <a:gd name="T32" fmla="*/ 12 w 121"/>
                <a:gd name="T33" fmla="*/ 31 h 272"/>
                <a:gd name="T34" fmla="*/ 13 w 121"/>
                <a:gd name="T35" fmla="*/ 30 h 272"/>
                <a:gd name="T36" fmla="*/ 13 w 121"/>
                <a:gd name="T37" fmla="*/ 29 h 272"/>
                <a:gd name="T38" fmla="*/ 14 w 121"/>
                <a:gd name="T39" fmla="*/ 29 h 272"/>
                <a:gd name="T40" fmla="*/ 14 w 121"/>
                <a:gd name="T41" fmla="*/ 28 h 272"/>
                <a:gd name="T42" fmla="*/ 14 w 121"/>
                <a:gd name="T43" fmla="*/ 28 h 272"/>
                <a:gd name="T44" fmla="*/ 17 w 121"/>
                <a:gd name="T45" fmla="*/ 18 h 272"/>
                <a:gd name="T46" fmla="*/ 17 w 121"/>
                <a:gd name="T47" fmla="*/ 18 h 272"/>
                <a:gd name="T48" fmla="*/ 17 w 121"/>
                <a:gd name="T49" fmla="*/ 17 h 272"/>
                <a:gd name="T50" fmla="*/ 17 w 121"/>
                <a:gd name="T51" fmla="*/ 17 h 272"/>
                <a:gd name="T52" fmla="*/ 17 w 121"/>
                <a:gd name="T53" fmla="*/ 16 h 272"/>
                <a:gd name="T54" fmla="*/ 17 w 121"/>
                <a:gd name="T55" fmla="*/ 16 h 272"/>
                <a:gd name="T56" fmla="*/ 17 w 121"/>
                <a:gd name="T57" fmla="*/ 15 h 272"/>
                <a:gd name="T58" fmla="*/ 17 w 121"/>
                <a:gd name="T59" fmla="*/ 15 h 272"/>
                <a:gd name="T60" fmla="*/ 17 w 121"/>
                <a:gd name="T61" fmla="*/ 14 h 272"/>
                <a:gd name="T62" fmla="*/ 17 w 121"/>
                <a:gd name="T63" fmla="*/ 14 h 272"/>
                <a:gd name="T64" fmla="*/ 17 w 121"/>
                <a:gd name="T65" fmla="*/ 13 h 272"/>
                <a:gd name="T66" fmla="*/ 16 w 121"/>
                <a:gd name="T67" fmla="*/ 13 h 272"/>
                <a:gd name="T68" fmla="*/ 16 w 121"/>
                <a:gd name="T69" fmla="*/ 13 h 272"/>
                <a:gd name="T70" fmla="*/ 16 w 121"/>
                <a:gd name="T71" fmla="*/ 13 h 272"/>
                <a:gd name="T72" fmla="*/ 16 w 121"/>
                <a:gd name="T73" fmla="*/ 12 h 272"/>
                <a:gd name="T74" fmla="*/ 15 w 121"/>
                <a:gd name="T75" fmla="*/ 12 h 272"/>
                <a:gd name="T76" fmla="*/ 15 w 121"/>
                <a:gd name="T77" fmla="*/ 12 h 272"/>
                <a:gd name="T78" fmla="*/ 15 w 121"/>
                <a:gd name="T79" fmla="*/ 12 h 272"/>
                <a:gd name="T80" fmla="*/ 14 w 121"/>
                <a:gd name="T81" fmla="*/ 12 h 272"/>
                <a:gd name="T82" fmla="*/ 14 w 121"/>
                <a:gd name="T83" fmla="*/ 12 h 272"/>
                <a:gd name="T84" fmla="*/ 7 w 121"/>
                <a:gd name="T85" fmla="*/ 12 h 2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1" h="272">
                  <a:moveTo>
                    <a:pt x="72" y="0"/>
                  </a:moveTo>
                  <a:lnTo>
                    <a:pt x="0" y="272"/>
                  </a:lnTo>
                  <a:lnTo>
                    <a:pt x="48" y="272"/>
                  </a:lnTo>
                  <a:lnTo>
                    <a:pt x="51" y="272"/>
                  </a:lnTo>
                  <a:lnTo>
                    <a:pt x="54" y="271"/>
                  </a:lnTo>
                  <a:lnTo>
                    <a:pt x="57" y="270"/>
                  </a:lnTo>
                  <a:lnTo>
                    <a:pt x="60" y="269"/>
                  </a:lnTo>
                  <a:lnTo>
                    <a:pt x="64" y="268"/>
                  </a:lnTo>
                  <a:lnTo>
                    <a:pt x="67" y="266"/>
                  </a:lnTo>
                  <a:lnTo>
                    <a:pt x="70" y="264"/>
                  </a:lnTo>
                  <a:lnTo>
                    <a:pt x="73" y="261"/>
                  </a:lnTo>
                  <a:lnTo>
                    <a:pt x="76" y="259"/>
                  </a:lnTo>
                  <a:lnTo>
                    <a:pt x="80" y="255"/>
                  </a:lnTo>
                  <a:lnTo>
                    <a:pt x="82" y="252"/>
                  </a:lnTo>
                  <a:lnTo>
                    <a:pt x="85" y="248"/>
                  </a:lnTo>
                  <a:lnTo>
                    <a:pt x="87" y="245"/>
                  </a:lnTo>
                  <a:lnTo>
                    <a:pt x="90" y="241"/>
                  </a:lnTo>
                  <a:lnTo>
                    <a:pt x="92" y="236"/>
                  </a:lnTo>
                  <a:lnTo>
                    <a:pt x="93" y="232"/>
                  </a:lnTo>
                  <a:lnTo>
                    <a:pt x="96" y="228"/>
                  </a:lnTo>
                  <a:lnTo>
                    <a:pt x="98" y="224"/>
                  </a:lnTo>
                  <a:lnTo>
                    <a:pt x="99" y="219"/>
                  </a:lnTo>
                  <a:lnTo>
                    <a:pt x="119" y="144"/>
                  </a:lnTo>
                  <a:lnTo>
                    <a:pt x="120" y="139"/>
                  </a:lnTo>
                  <a:lnTo>
                    <a:pt x="121" y="135"/>
                  </a:lnTo>
                  <a:lnTo>
                    <a:pt x="121" y="131"/>
                  </a:lnTo>
                  <a:lnTo>
                    <a:pt x="121" y="127"/>
                  </a:lnTo>
                  <a:lnTo>
                    <a:pt x="121" y="122"/>
                  </a:lnTo>
                  <a:lnTo>
                    <a:pt x="121" y="118"/>
                  </a:lnTo>
                  <a:lnTo>
                    <a:pt x="120" y="115"/>
                  </a:lnTo>
                  <a:lnTo>
                    <a:pt x="120" y="111"/>
                  </a:lnTo>
                  <a:lnTo>
                    <a:pt x="119" y="107"/>
                  </a:lnTo>
                  <a:lnTo>
                    <a:pt x="117" y="104"/>
                  </a:lnTo>
                  <a:lnTo>
                    <a:pt x="116" y="102"/>
                  </a:lnTo>
                  <a:lnTo>
                    <a:pt x="114" y="99"/>
                  </a:lnTo>
                  <a:lnTo>
                    <a:pt x="112" y="97"/>
                  </a:lnTo>
                  <a:lnTo>
                    <a:pt x="109" y="95"/>
                  </a:lnTo>
                  <a:lnTo>
                    <a:pt x="107" y="94"/>
                  </a:lnTo>
                  <a:lnTo>
                    <a:pt x="104" y="93"/>
                  </a:lnTo>
                  <a:lnTo>
                    <a:pt x="102" y="91"/>
                  </a:lnTo>
                  <a:lnTo>
                    <a:pt x="99" y="90"/>
                  </a:lnTo>
                  <a:lnTo>
                    <a:pt x="96" y="90"/>
                  </a:lnTo>
                  <a:lnTo>
                    <a:pt x="49"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86" name="Line 211"/>
            <p:cNvSpPr>
              <a:spLocks noChangeShapeType="1"/>
            </p:cNvSpPr>
            <p:nvPr/>
          </p:nvSpPr>
          <p:spPr bwMode="auto">
            <a:xfrm flipH="1">
              <a:off x="5015" y="451"/>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87" name="Line 212"/>
            <p:cNvSpPr>
              <a:spLocks noChangeShapeType="1"/>
            </p:cNvSpPr>
            <p:nvPr/>
          </p:nvSpPr>
          <p:spPr bwMode="auto">
            <a:xfrm flipH="1">
              <a:off x="5043" y="451"/>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88" name="Line 213"/>
            <p:cNvSpPr>
              <a:spLocks noChangeShapeType="1"/>
            </p:cNvSpPr>
            <p:nvPr/>
          </p:nvSpPr>
          <p:spPr bwMode="auto">
            <a:xfrm flipH="1">
              <a:off x="5175" y="161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89" name="Freeform 214"/>
            <p:cNvSpPr>
              <a:spLocks/>
            </p:cNvSpPr>
            <p:nvPr/>
          </p:nvSpPr>
          <p:spPr bwMode="auto">
            <a:xfrm>
              <a:off x="5161" y="1591"/>
              <a:ext cx="14" cy="24"/>
            </a:xfrm>
            <a:custGeom>
              <a:avLst/>
              <a:gdLst>
                <a:gd name="T0" fmla="*/ 1 w 26"/>
                <a:gd name="T1" fmla="*/ 0 h 53"/>
                <a:gd name="T2" fmla="*/ 1 w 26"/>
                <a:gd name="T3" fmla="*/ 0 h 53"/>
                <a:gd name="T4" fmla="*/ 1 w 26"/>
                <a:gd name="T5" fmla="*/ 1 h 53"/>
                <a:gd name="T6" fmla="*/ 1 w 26"/>
                <a:gd name="T7" fmla="*/ 1 h 53"/>
                <a:gd name="T8" fmla="*/ 0 w 26"/>
                <a:gd name="T9" fmla="*/ 2 h 53"/>
                <a:gd name="T10" fmla="*/ 0 w 26"/>
                <a:gd name="T11" fmla="*/ 2 h 53"/>
                <a:gd name="T12" fmla="*/ 1 w 26"/>
                <a:gd name="T13" fmla="*/ 2 h 53"/>
                <a:gd name="T14" fmla="*/ 1 w 26"/>
                <a:gd name="T15" fmla="*/ 3 h 53"/>
                <a:gd name="T16" fmla="*/ 1 w 26"/>
                <a:gd name="T17" fmla="*/ 3 h 53"/>
                <a:gd name="T18" fmla="*/ 1 w 26"/>
                <a:gd name="T19" fmla="*/ 3 h 53"/>
                <a:gd name="T20" fmla="*/ 1 w 26"/>
                <a:gd name="T21" fmla="*/ 4 h 53"/>
                <a:gd name="T22" fmla="*/ 1 w 26"/>
                <a:gd name="T23" fmla="*/ 4 h 53"/>
                <a:gd name="T24" fmla="*/ 1 w 26"/>
                <a:gd name="T25" fmla="*/ 4 h 53"/>
                <a:gd name="T26" fmla="*/ 2 w 26"/>
                <a:gd name="T27" fmla="*/ 5 h 53"/>
                <a:gd name="T28" fmla="*/ 2 w 26"/>
                <a:gd name="T29" fmla="*/ 5 h 53"/>
                <a:gd name="T30" fmla="*/ 2 w 26"/>
                <a:gd name="T31" fmla="*/ 5 h 53"/>
                <a:gd name="T32" fmla="*/ 3 w 26"/>
                <a:gd name="T33" fmla="*/ 5 h 53"/>
                <a:gd name="T34" fmla="*/ 3 w 26"/>
                <a:gd name="T35" fmla="*/ 5 h 53"/>
                <a:gd name="T36" fmla="*/ 3 w 26"/>
                <a:gd name="T37" fmla="*/ 5 h 53"/>
                <a:gd name="T38" fmla="*/ 4 w 26"/>
                <a:gd name="T39" fmla="*/ 5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3">
                  <a:moveTo>
                    <a:pt x="4" y="0"/>
                  </a:moveTo>
                  <a:lnTo>
                    <a:pt x="3" y="4"/>
                  </a:lnTo>
                  <a:lnTo>
                    <a:pt x="1" y="8"/>
                  </a:lnTo>
                  <a:lnTo>
                    <a:pt x="1" y="13"/>
                  </a:lnTo>
                  <a:lnTo>
                    <a:pt x="0" y="17"/>
                  </a:lnTo>
                  <a:lnTo>
                    <a:pt x="0" y="21"/>
                  </a:lnTo>
                  <a:lnTo>
                    <a:pt x="1" y="24"/>
                  </a:lnTo>
                  <a:lnTo>
                    <a:pt x="1" y="29"/>
                  </a:lnTo>
                  <a:lnTo>
                    <a:pt x="3" y="32"/>
                  </a:lnTo>
                  <a:lnTo>
                    <a:pt x="4" y="35"/>
                  </a:lnTo>
                  <a:lnTo>
                    <a:pt x="5" y="38"/>
                  </a:lnTo>
                  <a:lnTo>
                    <a:pt x="7" y="41"/>
                  </a:lnTo>
                  <a:lnTo>
                    <a:pt x="8" y="44"/>
                  </a:lnTo>
                  <a:lnTo>
                    <a:pt x="10" y="47"/>
                  </a:lnTo>
                  <a:lnTo>
                    <a:pt x="12" y="48"/>
                  </a:lnTo>
                  <a:lnTo>
                    <a:pt x="15" y="50"/>
                  </a:lnTo>
                  <a:lnTo>
                    <a:pt x="17" y="51"/>
                  </a:lnTo>
                  <a:lnTo>
                    <a:pt x="21" y="52"/>
                  </a:lnTo>
                  <a:lnTo>
                    <a:pt x="23" y="52"/>
                  </a:lnTo>
                  <a:lnTo>
                    <a:pt x="2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90" name="Line 215"/>
            <p:cNvSpPr>
              <a:spLocks noChangeShapeType="1"/>
            </p:cNvSpPr>
            <p:nvPr/>
          </p:nvSpPr>
          <p:spPr bwMode="auto">
            <a:xfrm flipV="1">
              <a:off x="5165" y="1552"/>
              <a:ext cx="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91" name="Freeform 216"/>
            <p:cNvSpPr>
              <a:spLocks/>
            </p:cNvSpPr>
            <p:nvPr/>
          </p:nvSpPr>
          <p:spPr bwMode="auto">
            <a:xfrm>
              <a:off x="5172" y="1524"/>
              <a:ext cx="28" cy="28"/>
            </a:xfrm>
            <a:custGeom>
              <a:avLst/>
              <a:gdLst>
                <a:gd name="T0" fmla="*/ 8 w 51"/>
                <a:gd name="T1" fmla="*/ 0 h 53"/>
                <a:gd name="T2" fmla="*/ 8 w 51"/>
                <a:gd name="T3" fmla="*/ 0 h 53"/>
                <a:gd name="T4" fmla="*/ 8 w 51"/>
                <a:gd name="T5" fmla="*/ 0 h 53"/>
                <a:gd name="T6" fmla="*/ 7 w 51"/>
                <a:gd name="T7" fmla="*/ 1 h 53"/>
                <a:gd name="T8" fmla="*/ 7 w 51"/>
                <a:gd name="T9" fmla="*/ 1 h 53"/>
                <a:gd name="T10" fmla="*/ 5 w 51"/>
                <a:gd name="T11" fmla="*/ 1 h 53"/>
                <a:gd name="T12" fmla="*/ 5 w 51"/>
                <a:gd name="T13" fmla="*/ 1 h 53"/>
                <a:gd name="T14" fmla="*/ 5 w 51"/>
                <a:gd name="T15" fmla="*/ 2 h 53"/>
                <a:gd name="T16" fmla="*/ 4 w 51"/>
                <a:gd name="T17" fmla="*/ 2 h 53"/>
                <a:gd name="T18" fmla="*/ 4 w 51"/>
                <a:gd name="T19" fmla="*/ 2 h 53"/>
                <a:gd name="T20" fmla="*/ 3 w 51"/>
                <a:gd name="T21" fmla="*/ 3 h 53"/>
                <a:gd name="T22" fmla="*/ 3 w 51"/>
                <a:gd name="T23" fmla="*/ 3 h 53"/>
                <a:gd name="T24" fmla="*/ 2 w 51"/>
                <a:gd name="T25" fmla="*/ 4 h 53"/>
                <a:gd name="T26" fmla="*/ 2 w 51"/>
                <a:gd name="T27" fmla="*/ 4 h 53"/>
                <a:gd name="T28" fmla="*/ 1 w 51"/>
                <a:gd name="T29" fmla="*/ 5 h 53"/>
                <a:gd name="T30" fmla="*/ 1 w 51"/>
                <a:gd name="T31" fmla="*/ 5 h 53"/>
                <a:gd name="T32" fmla="*/ 1 w 51"/>
                <a:gd name="T33" fmla="*/ 6 h 53"/>
                <a:gd name="T34" fmla="*/ 1 w 51"/>
                <a:gd name="T35" fmla="*/ 6 h 53"/>
                <a:gd name="T36" fmla="*/ 1 w 51"/>
                <a:gd name="T37" fmla="*/ 7 h 53"/>
                <a:gd name="T38" fmla="*/ 0 w 51"/>
                <a:gd name="T39" fmla="*/ 8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53">
                  <a:moveTo>
                    <a:pt x="51" y="0"/>
                  </a:moveTo>
                  <a:lnTo>
                    <a:pt x="48" y="0"/>
                  </a:lnTo>
                  <a:lnTo>
                    <a:pt x="45" y="0"/>
                  </a:lnTo>
                  <a:lnTo>
                    <a:pt x="41" y="1"/>
                  </a:lnTo>
                  <a:lnTo>
                    <a:pt x="38" y="3"/>
                  </a:lnTo>
                  <a:lnTo>
                    <a:pt x="35" y="4"/>
                  </a:lnTo>
                  <a:lnTo>
                    <a:pt x="32" y="7"/>
                  </a:lnTo>
                  <a:lnTo>
                    <a:pt x="29" y="9"/>
                  </a:lnTo>
                  <a:lnTo>
                    <a:pt x="25" y="11"/>
                  </a:lnTo>
                  <a:lnTo>
                    <a:pt x="22" y="14"/>
                  </a:lnTo>
                  <a:lnTo>
                    <a:pt x="19" y="17"/>
                  </a:lnTo>
                  <a:lnTo>
                    <a:pt x="16" y="20"/>
                  </a:lnTo>
                  <a:lnTo>
                    <a:pt x="14" y="24"/>
                  </a:lnTo>
                  <a:lnTo>
                    <a:pt x="10" y="28"/>
                  </a:lnTo>
                  <a:lnTo>
                    <a:pt x="8" y="32"/>
                  </a:lnTo>
                  <a:lnTo>
                    <a:pt x="6" y="35"/>
                  </a:lnTo>
                  <a:lnTo>
                    <a:pt x="4" y="40"/>
                  </a:lnTo>
                  <a:lnTo>
                    <a:pt x="3" y="44"/>
                  </a:lnTo>
                  <a:lnTo>
                    <a:pt x="1" y="48"/>
                  </a:lnTo>
                  <a:lnTo>
                    <a:pt x="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92" name="Line 217"/>
            <p:cNvSpPr>
              <a:spLocks noChangeShapeType="1"/>
            </p:cNvSpPr>
            <p:nvPr/>
          </p:nvSpPr>
          <p:spPr bwMode="auto">
            <a:xfrm>
              <a:off x="5200" y="1524"/>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93" name="Line 218"/>
            <p:cNvSpPr>
              <a:spLocks noChangeShapeType="1"/>
            </p:cNvSpPr>
            <p:nvPr/>
          </p:nvSpPr>
          <p:spPr bwMode="auto">
            <a:xfrm flipH="1">
              <a:off x="5238" y="1486"/>
              <a:ext cx="11"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94" name="Line 219"/>
            <p:cNvSpPr>
              <a:spLocks noChangeShapeType="1"/>
            </p:cNvSpPr>
            <p:nvPr/>
          </p:nvSpPr>
          <p:spPr bwMode="auto">
            <a:xfrm flipH="1">
              <a:off x="5263" y="1482"/>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95" name="Freeform 220"/>
            <p:cNvSpPr>
              <a:spLocks/>
            </p:cNvSpPr>
            <p:nvPr/>
          </p:nvSpPr>
          <p:spPr bwMode="auto">
            <a:xfrm>
              <a:off x="3201" y="892"/>
              <a:ext cx="60" cy="91"/>
            </a:xfrm>
            <a:custGeom>
              <a:avLst/>
              <a:gdLst>
                <a:gd name="T0" fmla="*/ 16 w 116"/>
                <a:gd name="T1" fmla="*/ 3 h 182"/>
                <a:gd name="T2" fmla="*/ 16 w 116"/>
                <a:gd name="T3" fmla="*/ 2 h 182"/>
                <a:gd name="T4" fmla="*/ 16 w 116"/>
                <a:gd name="T5" fmla="*/ 1 h 182"/>
                <a:gd name="T6" fmla="*/ 16 w 116"/>
                <a:gd name="T7" fmla="*/ 1 h 182"/>
                <a:gd name="T8" fmla="*/ 15 w 116"/>
                <a:gd name="T9" fmla="*/ 1 h 182"/>
                <a:gd name="T10" fmla="*/ 15 w 116"/>
                <a:gd name="T11" fmla="*/ 0 h 182"/>
                <a:gd name="T12" fmla="*/ 14 w 116"/>
                <a:gd name="T13" fmla="*/ 0 h 182"/>
                <a:gd name="T14" fmla="*/ 13 w 116"/>
                <a:gd name="T15" fmla="*/ 0 h 182"/>
                <a:gd name="T16" fmla="*/ 11 w 116"/>
                <a:gd name="T17" fmla="*/ 0 h 182"/>
                <a:gd name="T18" fmla="*/ 10 w 116"/>
                <a:gd name="T19" fmla="*/ 1 h 182"/>
                <a:gd name="T20" fmla="*/ 9 w 116"/>
                <a:gd name="T21" fmla="*/ 1 h 182"/>
                <a:gd name="T22" fmla="*/ 8 w 116"/>
                <a:gd name="T23" fmla="*/ 1 h 182"/>
                <a:gd name="T24" fmla="*/ 7 w 116"/>
                <a:gd name="T25" fmla="*/ 1 h 182"/>
                <a:gd name="T26" fmla="*/ 6 w 116"/>
                <a:gd name="T27" fmla="*/ 2 h 182"/>
                <a:gd name="T28" fmla="*/ 6 w 116"/>
                <a:gd name="T29" fmla="*/ 3 h 182"/>
                <a:gd name="T30" fmla="*/ 5 w 116"/>
                <a:gd name="T31" fmla="*/ 3 h 182"/>
                <a:gd name="T32" fmla="*/ 4 w 116"/>
                <a:gd name="T33" fmla="*/ 5 h 182"/>
                <a:gd name="T34" fmla="*/ 4 w 116"/>
                <a:gd name="T35" fmla="*/ 6 h 182"/>
                <a:gd name="T36" fmla="*/ 3 w 116"/>
                <a:gd name="T37" fmla="*/ 7 h 182"/>
                <a:gd name="T38" fmla="*/ 2 w 116"/>
                <a:gd name="T39" fmla="*/ 12 h 182"/>
                <a:gd name="T40" fmla="*/ 1 w 116"/>
                <a:gd name="T41" fmla="*/ 16 h 182"/>
                <a:gd name="T42" fmla="*/ 0 w 116"/>
                <a:gd name="T43" fmla="*/ 18 h 182"/>
                <a:gd name="T44" fmla="*/ 0 w 116"/>
                <a:gd name="T45" fmla="*/ 19 h 182"/>
                <a:gd name="T46" fmla="*/ 0 w 116"/>
                <a:gd name="T47" fmla="*/ 19 h 182"/>
                <a:gd name="T48" fmla="*/ 1 w 116"/>
                <a:gd name="T49" fmla="*/ 20 h 182"/>
                <a:gd name="T50" fmla="*/ 1 w 116"/>
                <a:gd name="T51" fmla="*/ 21 h 182"/>
                <a:gd name="T52" fmla="*/ 1 w 116"/>
                <a:gd name="T53" fmla="*/ 21 h 182"/>
                <a:gd name="T54" fmla="*/ 1 w 116"/>
                <a:gd name="T55" fmla="*/ 22 h 182"/>
                <a:gd name="T56" fmla="*/ 2 w 116"/>
                <a:gd name="T57" fmla="*/ 23 h 182"/>
                <a:gd name="T58" fmla="*/ 2 w 116"/>
                <a:gd name="T59" fmla="*/ 23 h 182"/>
                <a:gd name="T60" fmla="*/ 3 w 116"/>
                <a:gd name="T61" fmla="*/ 23 h 182"/>
                <a:gd name="T62" fmla="*/ 4 w 116"/>
                <a:gd name="T63" fmla="*/ 23 h 182"/>
                <a:gd name="T64" fmla="*/ 6 w 116"/>
                <a:gd name="T65" fmla="*/ 23 h 182"/>
                <a:gd name="T66" fmla="*/ 7 w 116"/>
                <a:gd name="T67" fmla="*/ 23 h 182"/>
                <a:gd name="T68" fmla="*/ 8 w 116"/>
                <a:gd name="T69" fmla="*/ 23 h 182"/>
                <a:gd name="T70" fmla="*/ 9 w 116"/>
                <a:gd name="T71" fmla="*/ 23 h 182"/>
                <a:gd name="T72" fmla="*/ 9 w 116"/>
                <a:gd name="T73" fmla="*/ 22 h 182"/>
                <a:gd name="T74" fmla="*/ 10 w 116"/>
                <a:gd name="T75" fmla="*/ 22 h 182"/>
                <a:gd name="T76" fmla="*/ 10 w 116"/>
                <a:gd name="T77" fmla="*/ 21 h 182"/>
                <a:gd name="T78" fmla="*/ 11 w 116"/>
                <a:gd name="T79" fmla="*/ 21 h 182"/>
                <a:gd name="T80" fmla="*/ 11 w 116"/>
                <a:gd name="T81" fmla="*/ 20 h 182"/>
                <a:gd name="T82" fmla="*/ 12 w 116"/>
                <a:gd name="T83" fmla="*/ 19 h 182"/>
                <a:gd name="T84" fmla="*/ 12 w 116"/>
                <a:gd name="T85" fmla="*/ 17 h 182"/>
                <a:gd name="T86" fmla="*/ 13 w 116"/>
                <a:gd name="T87" fmla="*/ 13 h 182"/>
                <a:gd name="T88" fmla="*/ 15 w 116"/>
                <a:gd name="T89" fmla="*/ 7 h 182"/>
                <a:gd name="T90" fmla="*/ 16 w 116"/>
                <a:gd name="T91" fmla="*/ 5 h 182"/>
                <a:gd name="T92" fmla="*/ 16 w 116"/>
                <a:gd name="T93" fmla="*/ 3 h 18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16" h="182">
                  <a:moveTo>
                    <a:pt x="115" y="23"/>
                  </a:moveTo>
                  <a:lnTo>
                    <a:pt x="116" y="22"/>
                  </a:lnTo>
                  <a:lnTo>
                    <a:pt x="116" y="20"/>
                  </a:lnTo>
                  <a:lnTo>
                    <a:pt x="116" y="18"/>
                  </a:lnTo>
                  <a:lnTo>
                    <a:pt x="116" y="16"/>
                  </a:lnTo>
                  <a:lnTo>
                    <a:pt x="116" y="15"/>
                  </a:lnTo>
                  <a:lnTo>
                    <a:pt x="115" y="13"/>
                  </a:lnTo>
                  <a:lnTo>
                    <a:pt x="115" y="11"/>
                  </a:lnTo>
                  <a:lnTo>
                    <a:pt x="114" y="8"/>
                  </a:lnTo>
                  <a:lnTo>
                    <a:pt x="113" y="6"/>
                  </a:lnTo>
                  <a:lnTo>
                    <a:pt x="113" y="5"/>
                  </a:lnTo>
                  <a:lnTo>
                    <a:pt x="112" y="4"/>
                  </a:lnTo>
                  <a:lnTo>
                    <a:pt x="112" y="3"/>
                  </a:lnTo>
                  <a:lnTo>
                    <a:pt x="111" y="2"/>
                  </a:lnTo>
                  <a:lnTo>
                    <a:pt x="110" y="1"/>
                  </a:lnTo>
                  <a:lnTo>
                    <a:pt x="109" y="1"/>
                  </a:lnTo>
                  <a:lnTo>
                    <a:pt x="109" y="0"/>
                  </a:lnTo>
                  <a:lnTo>
                    <a:pt x="108" y="0"/>
                  </a:lnTo>
                  <a:lnTo>
                    <a:pt x="107" y="0"/>
                  </a:lnTo>
                  <a:lnTo>
                    <a:pt x="106" y="0"/>
                  </a:lnTo>
                  <a:lnTo>
                    <a:pt x="104" y="0"/>
                  </a:lnTo>
                  <a:lnTo>
                    <a:pt x="99" y="0"/>
                  </a:lnTo>
                  <a:lnTo>
                    <a:pt x="96" y="0"/>
                  </a:lnTo>
                  <a:lnTo>
                    <a:pt x="92" y="0"/>
                  </a:lnTo>
                  <a:lnTo>
                    <a:pt x="89" y="0"/>
                  </a:lnTo>
                  <a:lnTo>
                    <a:pt x="85" y="0"/>
                  </a:lnTo>
                  <a:lnTo>
                    <a:pt x="81" y="0"/>
                  </a:lnTo>
                  <a:lnTo>
                    <a:pt x="77" y="0"/>
                  </a:lnTo>
                  <a:lnTo>
                    <a:pt x="74" y="0"/>
                  </a:lnTo>
                  <a:lnTo>
                    <a:pt x="70" y="1"/>
                  </a:lnTo>
                  <a:lnTo>
                    <a:pt x="67" y="1"/>
                  </a:lnTo>
                  <a:lnTo>
                    <a:pt x="66" y="2"/>
                  </a:lnTo>
                  <a:lnTo>
                    <a:pt x="64" y="2"/>
                  </a:lnTo>
                  <a:lnTo>
                    <a:pt x="62" y="3"/>
                  </a:lnTo>
                  <a:lnTo>
                    <a:pt x="61" y="3"/>
                  </a:lnTo>
                  <a:lnTo>
                    <a:pt x="59" y="4"/>
                  </a:lnTo>
                  <a:lnTo>
                    <a:pt x="57" y="5"/>
                  </a:lnTo>
                  <a:lnTo>
                    <a:pt x="56" y="6"/>
                  </a:lnTo>
                  <a:lnTo>
                    <a:pt x="54" y="7"/>
                  </a:lnTo>
                  <a:lnTo>
                    <a:pt x="53" y="8"/>
                  </a:lnTo>
                  <a:lnTo>
                    <a:pt x="49" y="11"/>
                  </a:lnTo>
                  <a:lnTo>
                    <a:pt x="47" y="14"/>
                  </a:lnTo>
                  <a:lnTo>
                    <a:pt x="44" y="16"/>
                  </a:lnTo>
                  <a:lnTo>
                    <a:pt x="41" y="19"/>
                  </a:lnTo>
                  <a:lnTo>
                    <a:pt x="40" y="20"/>
                  </a:lnTo>
                  <a:lnTo>
                    <a:pt x="39" y="21"/>
                  </a:lnTo>
                  <a:lnTo>
                    <a:pt x="38" y="23"/>
                  </a:lnTo>
                  <a:lnTo>
                    <a:pt x="37" y="24"/>
                  </a:lnTo>
                  <a:lnTo>
                    <a:pt x="33" y="31"/>
                  </a:lnTo>
                  <a:lnTo>
                    <a:pt x="31" y="34"/>
                  </a:lnTo>
                  <a:lnTo>
                    <a:pt x="29" y="37"/>
                  </a:lnTo>
                  <a:lnTo>
                    <a:pt x="28" y="39"/>
                  </a:lnTo>
                  <a:lnTo>
                    <a:pt x="27" y="41"/>
                  </a:lnTo>
                  <a:lnTo>
                    <a:pt x="27" y="43"/>
                  </a:lnTo>
                  <a:lnTo>
                    <a:pt x="26" y="45"/>
                  </a:lnTo>
                  <a:lnTo>
                    <a:pt x="25" y="48"/>
                  </a:lnTo>
                  <a:lnTo>
                    <a:pt x="24" y="52"/>
                  </a:lnTo>
                  <a:lnTo>
                    <a:pt x="20" y="67"/>
                  </a:lnTo>
                  <a:lnTo>
                    <a:pt x="16" y="81"/>
                  </a:lnTo>
                  <a:lnTo>
                    <a:pt x="12" y="96"/>
                  </a:lnTo>
                  <a:lnTo>
                    <a:pt x="8" y="111"/>
                  </a:lnTo>
                  <a:lnTo>
                    <a:pt x="6" y="118"/>
                  </a:lnTo>
                  <a:lnTo>
                    <a:pt x="4" y="125"/>
                  </a:lnTo>
                  <a:lnTo>
                    <a:pt x="3" y="132"/>
                  </a:lnTo>
                  <a:lnTo>
                    <a:pt x="1" y="136"/>
                  </a:lnTo>
                  <a:lnTo>
                    <a:pt x="0" y="139"/>
                  </a:lnTo>
                  <a:lnTo>
                    <a:pt x="0" y="142"/>
                  </a:lnTo>
                  <a:lnTo>
                    <a:pt x="0" y="144"/>
                  </a:lnTo>
                  <a:lnTo>
                    <a:pt x="0" y="146"/>
                  </a:lnTo>
                  <a:lnTo>
                    <a:pt x="0" y="148"/>
                  </a:lnTo>
                  <a:lnTo>
                    <a:pt x="0" y="149"/>
                  </a:lnTo>
                  <a:lnTo>
                    <a:pt x="0" y="151"/>
                  </a:lnTo>
                  <a:lnTo>
                    <a:pt x="0" y="153"/>
                  </a:lnTo>
                  <a:lnTo>
                    <a:pt x="1" y="155"/>
                  </a:lnTo>
                  <a:lnTo>
                    <a:pt x="1" y="156"/>
                  </a:lnTo>
                  <a:lnTo>
                    <a:pt x="1" y="159"/>
                  </a:lnTo>
                  <a:lnTo>
                    <a:pt x="3" y="161"/>
                  </a:lnTo>
                  <a:lnTo>
                    <a:pt x="3" y="163"/>
                  </a:lnTo>
                  <a:lnTo>
                    <a:pt x="4" y="164"/>
                  </a:lnTo>
                  <a:lnTo>
                    <a:pt x="5" y="166"/>
                  </a:lnTo>
                  <a:lnTo>
                    <a:pt x="5" y="167"/>
                  </a:lnTo>
                  <a:lnTo>
                    <a:pt x="6" y="169"/>
                  </a:lnTo>
                  <a:lnTo>
                    <a:pt x="7" y="171"/>
                  </a:lnTo>
                  <a:lnTo>
                    <a:pt x="8" y="172"/>
                  </a:lnTo>
                  <a:lnTo>
                    <a:pt x="9" y="174"/>
                  </a:lnTo>
                  <a:lnTo>
                    <a:pt x="10" y="176"/>
                  </a:lnTo>
                  <a:lnTo>
                    <a:pt x="12" y="177"/>
                  </a:lnTo>
                  <a:lnTo>
                    <a:pt x="13" y="178"/>
                  </a:lnTo>
                  <a:lnTo>
                    <a:pt x="15" y="179"/>
                  </a:lnTo>
                  <a:lnTo>
                    <a:pt x="16" y="180"/>
                  </a:lnTo>
                  <a:lnTo>
                    <a:pt x="18" y="180"/>
                  </a:lnTo>
                  <a:lnTo>
                    <a:pt x="21" y="181"/>
                  </a:lnTo>
                  <a:lnTo>
                    <a:pt x="23" y="181"/>
                  </a:lnTo>
                  <a:lnTo>
                    <a:pt x="24" y="181"/>
                  </a:lnTo>
                  <a:lnTo>
                    <a:pt x="26" y="182"/>
                  </a:lnTo>
                  <a:lnTo>
                    <a:pt x="28" y="182"/>
                  </a:lnTo>
                  <a:lnTo>
                    <a:pt x="31" y="182"/>
                  </a:lnTo>
                  <a:lnTo>
                    <a:pt x="39" y="182"/>
                  </a:lnTo>
                  <a:lnTo>
                    <a:pt x="43" y="182"/>
                  </a:lnTo>
                  <a:lnTo>
                    <a:pt x="47" y="182"/>
                  </a:lnTo>
                  <a:lnTo>
                    <a:pt x="48" y="182"/>
                  </a:lnTo>
                  <a:lnTo>
                    <a:pt x="50" y="182"/>
                  </a:lnTo>
                  <a:lnTo>
                    <a:pt x="53" y="182"/>
                  </a:lnTo>
                  <a:lnTo>
                    <a:pt x="55" y="181"/>
                  </a:lnTo>
                  <a:lnTo>
                    <a:pt x="56" y="181"/>
                  </a:lnTo>
                  <a:lnTo>
                    <a:pt x="58" y="180"/>
                  </a:lnTo>
                  <a:lnTo>
                    <a:pt x="60" y="180"/>
                  </a:lnTo>
                  <a:lnTo>
                    <a:pt x="61" y="179"/>
                  </a:lnTo>
                  <a:lnTo>
                    <a:pt x="63" y="178"/>
                  </a:lnTo>
                  <a:lnTo>
                    <a:pt x="64" y="177"/>
                  </a:lnTo>
                  <a:lnTo>
                    <a:pt x="66" y="176"/>
                  </a:lnTo>
                  <a:lnTo>
                    <a:pt x="67" y="174"/>
                  </a:lnTo>
                  <a:lnTo>
                    <a:pt x="69" y="172"/>
                  </a:lnTo>
                  <a:lnTo>
                    <a:pt x="71" y="171"/>
                  </a:lnTo>
                  <a:lnTo>
                    <a:pt x="72" y="170"/>
                  </a:lnTo>
                  <a:lnTo>
                    <a:pt x="73" y="168"/>
                  </a:lnTo>
                  <a:lnTo>
                    <a:pt x="74" y="167"/>
                  </a:lnTo>
                  <a:lnTo>
                    <a:pt x="75" y="165"/>
                  </a:lnTo>
                  <a:lnTo>
                    <a:pt x="76" y="164"/>
                  </a:lnTo>
                  <a:lnTo>
                    <a:pt x="77" y="162"/>
                  </a:lnTo>
                  <a:lnTo>
                    <a:pt x="78" y="161"/>
                  </a:lnTo>
                  <a:lnTo>
                    <a:pt x="79" y="159"/>
                  </a:lnTo>
                  <a:lnTo>
                    <a:pt x="80" y="155"/>
                  </a:lnTo>
                  <a:lnTo>
                    <a:pt x="81" y="152"/>
                  </a:lnTo>
                  <a:lnTo>
                    <a:pt x="83" y="148"/>
                  </a:lnTo>
                  <a:lnTo>
                    <a:pt x="85" y="145"/>
                  </a:lnTo>
                  <a:lnTo>
                    <a:pt x="86" y="141"/>
                  </a:lnTo>
                  <a:lnTo>
                    <a:pt x="87" y="137"/>
                  </a:lnTo>
                  <a:lnTo>
                    <a:pt x="87" y="134"/>
                  </a:lnTo>
                  <a:lnTo>
                    <a:pt x="89" y="127"/>
                  </a:lnTo>
                  <a:lnTo>
                    <a:pt x="92" y="112"/>
                  </a:lnTo>
                  <a:lnTo>
                    <a:pt x="96" y="97"/>
                  </a:lnTo>
                  <a:lnTo>
                    <a:pt x="99" y="82"/>
                  </a:lnTo>
                  <a:lnTo>
                    <a:pt x="104" y="67"/>
                  </a:lnTo>
                  <a:lnTo>
                    <a:pt x="108" y="53"/>
                  </a:lnTo>
                  <a:lnTo>
                    <a:pt x="110" y="46"/>
                  </a:lnTo>
                  <a:lnTo>
                    <a:pt x="112" y="38"/>
                  </a:lnTo>
                  <a:lnTo>
                    <a:pt x="113" y="35"/>
                  </a:lnTo>
                  <a:lnTo>
                    <a:pt x="114" y="31"/>
                  </a:lnTo>
                  <a:lnTo>
                    <a:pt x="114" y="28"/>
                  </a:lnTo>
                  <a:lnTo>
                    <a:pt x="115" y="2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96" name="Freeform 221"/>
            <p:cNvSpPr>
              <a:spLocks/>
            </p:cNvSpPr>
            <p:nvPr/>
          </p:nvSpPr>
          <p:spPr bwMode="auto">
            <a:xfrm>
              <a:off x="3243" y="965"/>
              <a:ext cx="4" cy="18"/>
            </a:xfrm>
            <a:custGeom>
              <a:avLst/>
              <a:gdLst>
                <a:gd name="T0" fmla="*/ 0 w 11"/>
                <a:gd name="T1" fmla="*/ 0 h 38"/>
                <a:gd name="T2" fmla="*/ 0 w 11"/>
                <a:gd name="T3" fmla="*/ 0 h 38"/>
                <a:gd name="T4" fmla="*/ 0 w 11"/>
                <a:gd name="T5" fmla="*/ 0 h 38"/>
                <a:gd name="T6" fmla="*/ 0 w 11"/>
                <a:gd name="T7" fmla="*/ 0 h 38"/>
                <a:gd name="T8" fmla="*/ 0 w 11"/>
                <a:gd name="T9" fmla="*/ 1 h 38"/>
                <a:gd name="T10" fmla="*/ 0 w 11"/>
                <a:gd name="T11" fmla="*/ 1 h 38"/>
                <a:gd name="T12" fmla="*/ 0 w 11"/>
                <a:gd name="T13" fmla="*/ 1 h 38"/>
                <a:gd name="T14" fmla="*/ 0 w 11"/>
                <a:gd name="T15" fmla="*/ 2 h 38"/>
                <a:gd name="T16" fmla="*/ 0 w 11"/>
                <a:gd name="T17" fmla="*/ 2 h 38"/>
                <a:gd name="T18" fmla="*/ 0 w 11"/>
                <a:gd name="T19" fmla="*/ 2 h 38"/>
                <a:gd name="T20" fmla="*/ 0 w 11"/>
                <a:gd name="T21" fmla="*/ 2 h 38"/>
                <a:gd name="T22" fmla="*/ 0 w 11"/>
                <a:gd name="T23" fmla="*/ 3 h 38"/>
                <a:gd name="T24" fmla="*/ 0 w 11"/>
                <a:gd name="T25" fmla="*/ 3 h 38"/>
                <a:gd name="T26" fmla="*/ 0 w 11"/>
                <a:gd name="T27" fmla="*/ 4 h 38"/>
                <a:gd name="T28" fmla="*/ 0 w 11"/>
                <a:gd name="T29" fmla="*/ 4 h 38"/>
                <a:gd name="T30" fmla="*/ 0 w 11"/>
                <a:gd name="T31" fmla="*/ 4 h 38"/>
                <a:gd name="T32" fmla="*/ 0 w 11"/>
                <a:gd name="T33" fmla="*/ 4 h 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 h="38">
                  <a:moveTo>
                    <a:pt x="2" y="0"/>
                  </a:moveTo>
                  <a:lnTo>
                    <a:pt x="0" y="2"/>
                  </a:lnTo>
                  <a:lnTo>
                    <a:pt x="0" y="5"/>
                  </a:lnTo>
                  <a:lnTo>
                    <a:pt x="0" y="7"/>
                  </a:lnTo>
                  <a:lnTo>
                    <a:pt x="0" y="10"/>
                  </a:lnTo>
                  <a:lnTo>
                    <a:pt x="0" y="12"/>
                  </a:lnTo>
                  <a:lnTo>
                    <a:pt x="0" y="15"/>
                  </a:lnTo>
                  <a:lnTo>
                    <a:pt x="0" y="18"/>
                  </a:lnTo>
                  <a:lnTo>
                    <a:pt x="2" y="20"/>
                  </a:lnTo>
                  <a:lnTo>
                    <a:pt x="2" y="22"/>
                  </a:lnTo>
                  <a:lnTo>
                    <a:pt x="3" y="24"/>
                  </a:lnTo>
                  <a:lnTo>
                    <a:pt x="4" y="27"/>
                  </a:lnTo>
                  <a:lnTo>
                    <a:pt x="6" y="30"/>
                  </a:lnTo>
                  <a:lnTo>
                    <a:pt x="8" y="34"/>
                  </a:lnTo>
                  <a:lnTo>
                    <a:pt x="10" y="36"/>
                  </a:lnTo>
                  <a:lnTo>
                    <a:pt x="10" y="37"/>
                  </a:lnTo>
                  <a:lnTo>
                    <a:pt x="11"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97" name="Line 222"/>
            <p:cNvSpPr>
              <a:spLocks noChangeShapeType="1"/>
            </p:cNvSpPr>
            <p:nvPr/>
          </p:nvSpPr>
          <p:spPr bwMode="auto">
            <a:xfrm flipH="1">
              <a:off x="3299" y="846"/>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598" name="Freeform 223"/>
            <p:cNvSpPr>
              <a:spLocks/>
            </p:cNvSpPr>
            <p:nvPr/>
          </p:nvSpPr>
          <p:spPr bwMode="auto">
            <a:xfrm>
              <a:off x="4008" y="472"/>
              <a:ext cx="60" cy="137"/>
            </a:xfrm>
            <a:custGeom>
              <a:avLst/>
              <a:gdLst>
                <a:gd name="T0" fmla="*/ 9 w 121"/>
                <a:gd name="T1" fmla="*/ 0 h 273"/>
                <a:gd name="T2" fmla="*/ 0 w 121"/>
                <a:gd name="T3" fmla="*/ 35 h 273"/>
                <a:gd name="T4" fmla="*/ 6 w 121"/>
                <a:gd name="T5" fmla="*/ 35 h 273"/>
                <a:gd name="T6" fmla="*/ 6 w 121"/>
                <a:gd name="T7" fmla="*/ 35 h 273"/>
                <a:gd name="T8" fmla="*/ 6 w 121"/>
                <a:gd name="T9" fmla="*/ 35 h 273"/>
                <a:gd name="T10" fmla="*/ 7 w 121"/>
                <a:gd name="T11" fmla="*/ 34 h 273"/>
                <a:gd name="T12" fmla="*/ 7 w 121"/>
                <a:gd name="T13" fmla="*/ 34 h 273"/>
                <a:gd name="T14" fmla="*/ 8 w 121"/>
                <a:gd name="T15" fmla="*/ 34 h 273"/>
                <a:gd name="T16" fmla="*/ 8 w 121"/>
                <a:gd name="T17" fmla="*/ 34 h 273"/>
                <a:gd name="T18" fmla="*/ 8 w 121"/>
                <a:gd name="T19" fmla="*/ 33 h 273"/>
                <a:gd name="T20" fmla="*/ 9 w 121"/>
                <a:gd name="T21" fmla="*/ 33 h 273"/>
                <a:gd name="T22" fmla="*/ 9 w 121"/>
                <a:gd name="T23" fmla="*/ 33 h 273"/>
                <a:gd name="T24" fmla="*/ 9 w 121"/>
                <a:gd name="T25" fmla="*/ 32 h 273"/>
                <a:gd name="T26" fmla="*/ 10 w 121"/>
                <a:gd name="T27" fmla="*/ 32 h 273"/>
                <a:gd name="T28" fmla="*/ 10 w 121"/>
                <a:gd name="T29" fmla="*/ 32 h 273"/>
                <a:gd name="T30" fmla="*/ 10 w 121"/>
                <a:gd name="T31" fmla="*/ 31 h 273"/>
                <a:gd name="T32" fmla="*/ 11 w 121"/>
                <a:gd name="T33" fmla="*/ 31 h 273"/>
                <a:gd name="T34" fmla="*/ 11 w 121"/>
                <a:gd name="T35" fmla="*/ 30 h 273"/>
                <a:gd name="T36" fmla="*/ 11 w 121"/>
                <a:gd name="T37" fmla="*/ 30 h 273"/>
                <a:gd name="T38" fmla="*/ 11 w 121"/>
                <a:gd name="T39" fmla="*/ 29 h 273"/>
                <a:gd name="T40" fmla="*/ 12 w 121"/>
                <a:gd name="T41" fmla="*/ 29 h 273"/>
                <a:gd name="T42" fmla="*/ 12 w 121"/>
                <a:gd name="T43" fmla="*/ 28 h 273"/>
                <a:gd name="T44" fmla="*/ 14 w 121"/>
                <a:gd name="T45" fmla="*/ 18 h 273"/>
                <a:gd name="T46" fmla="*/ 15 w 121"/>
                <a:gd name="T47" fmla="*/ 18 h 273"/>
                <a:gd name="T48" fmla="*/ 15 w 121"/>
                <a:gd name="T49" fmla="*/ 17 h 273"/>
                <a:gd name="T50" fmla="*/ 15 w 121"/>
                <a:gd name="T51" fmla="*/ 17 h 273"/>
                <a:gd name="T52" fmla="*/ 15 w 121"/>
                <a:gd name="T53" fmla="*/ 16 h 273"/>
                <a:gd name="T54" fmla="*/ 15 w 121"/>
                <a:gd name="T55" fmla="*/ 16 h 273"/>
                <a:gd name="T56" fmla="*/ 15 w 121"/>
                <a:gd name="T57" fmla="*/ 15 h 273"/>
                <a:gd name="T58" fmla="*/ 15 w 121"/>
                <a:gd name="T59" fmla="*/ 15 h 273"/>
                <a:gd name="T60" fmla="*/ 15 w 121"/>
                <a:gd name="T61" fmla="*/ 14 h 273"/>
                <a:gd name="T62" fmla="*/ 14 w 121"/>
                <a:gd name="T63" fmla="*/ 14 h 273"/>
                <a:gd name="T64" fmla="*/ 14 w 121"/>
                <a:gd name="T65" fmla="*/ 14 h 273"/>
                <a:gd name="T66" fmla="*/ 14 w 121"/>
                <a:gd name="T67" fmla="*/ 13 h 273"/>
                <a:gd name="T68" fmla="*/ 14 w 121"/>
                <a:gd name="T69" fmla="*/ 13 h 273"/>
                <a:gd name="T70" fmla="*/ 13 w 121"/>
                <a:gd name="T71" fmla="*/ 13 h 273"/>
                <a:gd name="T72" fmla="*/ 13 w 121"/>
                <a:gd name="T73" fmla="*/ 12 h 273"/>
                <a:gd name="T74" fmla="*/ 13 w 121"/>
                <a:gd name="T75" fmla="*/ 12 h 273"/>
                <a:gd name="T76" fmla="*/ 13 w 121"/>
                <a:gd name="T77" fmla="*/ 12 h 273"/>
                <a:gd name="T78" fmla="*/ 12 w 121"/>
                <a:gd name="T79" fmla="*/ 12 h 273"/>
                <a:gd name="T80" fmla="*/ 12 w 121"/>
                <a:gd name="T81" fmla="*/ 12 h 273"/>
                <a:gd name="T82" fmla="*/ 11 w 121"/>
                <a:gd name="T83" fmla="*/ 12 h 273"/>
                <a:gd name="T84" fmla="*/ 6 w 121"/>
                <a:gd name="T85" fmla="*/ 12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1" h="273">
                  <a:moveTo>
                    <a:pt x="72" y="0"/>
                  </a:moveTo>
                  <a:lnTo>
                    <a:pt x="0" y="273"/>
                  </a:lnTo>
                  <a:lnTo>
                    <a:pt x="48" y="273"/>
                  </a:lnTo>
                  <a:lnTo>
                    <a:pt x="51" y="273"/>
                  </a:lnTo>
                  <a:lnTo>
                    <a:pt x="54" y="273"/>
                  </a:lnTo>
                  <a:lnTo>
                    <a:pt x="57" y="272"/>
                  </a:lnTo>
                  <a:lnTo>
                    <a:pt x="60" y="270"/>
                  </a:lnTo>
                  <a:lnTo>
                    <a:pt x="64" y="268"/>
                  </a:lnTo>
                  <a:lnTo>
                    <a:pt x="67" y="266"/>
                  </a:lnTo>
                  <a:lnTo>
                    <a:pt x="70" y="264"/>
                  </a:lnTo>
                  <a:lnTo>
                    <a:pt x="73" y="262"/>
                  </a:lnTo>
                  <a:lnTo>
                    <a:pt x="76" y="259"/>
                  </a:lnTo>
                  <a:lnTo>
                    <a:pt x="79" y="256"/>
                  </a:lnTo>
                  <a:lnTo>
                    <a:pt x="82" y="252"/>
                  </a:lnTo>
                  <a:lnTo>
                    <a:pt x="85" y="249"/>
                  </a:lnTo>
                  <a:lnTo>
                    <a:pt x="87" y="245"/>
                  </a:lnTo>
                  <a:lnTo>
                    <a:pt x="90" y="241"/>
                  </a:lnTo>
                  <a:lnTo>
                    <a:pt x="92" y="237"/>
                  </a:lnTo>
                  <a:lnTo>
                    <a:pt x="93" y="233"/>
                  </a:lnTo>
                  <a:lnTo>
                    <a:pt x="95" y="229"/>
                  </a:lnTo>
                  <a:lnTo>
                    <a:pt x="98" y="225"/>
                  </a:lnTo>
                  <a:lnTo>
                    <a:pt x="99" y="219"/>
                  </a:lnTo>
                  <a:lnTo>
                    <a:pt x="119" y="144"/>
                  </a:lnTo>
                  <a:lnTo>
                    <a:pt x="120" y="139"/>
                  </a:lnTo>
                  <a:lnTo>
                    <a:pt x="121" y="135"/>
                  </a:lnTo>
                  <a:lnTo>
                    <a:pt x="121" y="131"/>
                  </a:lnTo>
                  <a:lnTo>
                    <a:pt x="121" y="127"/>
                  </a:lnTo>
                  <a:lnTo>
                    <a:pt x="121" y="122"/>
                  </a:lnTo>
                  <a:lnTo>
                    <a:pt x="121" y="119"/>
                  </a:lnTo>
                  <a:lnTo>
                    <a:pt x="120" y="115"/>
                  </a:lnTo>
                  <a:lnTo>
                    <a:pt x="120" y="112"/>
                  </a:lnTo>
                  <a:lnTo>
                    <a:pt x="119" y="109"/>
                  </a:lnTo>
                  <a:lnTo>
                    <a:pt x="117" y="105"/>
                  </a:lnTo>
                  <a:lnTo>
                    <a:pt x="116" y="102"/>
                  </a:lnTo>
                  <a:lnTo>
                    <a:pt x="114" y="100"/>
                  </a:lnTo>
                  <a:lnTo>
                    <a:pt x="111" y="98"/>
                  </a:lnTo>
                  <a:lnTo>
                    <a:pt x="109" y="96"/>
                  </a:lnTo>
                  <a:lnTo>
                    <a:pt x="107" y="94"/>
                  </a:lnTo>
                  <a:lnTo>
                    <a:pt x="105" y="93"/>
                  </a:lnTo>
                  <a:lnTo>
                    <a:pt x="102" y="92"/>
                  </a:lnTo>
                  <a:lnTo>
                    <a:pt x="99" y="92"/>
                  </a:lnTo>
                  <a:lnTo>
                    <a:pt x="95" y="92"/>
                  </a:lnTo>
                  <a:lnTo>
                    <a:pt x="49" y="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599" name="Line 224"/>
            <p:cNvSpPr>
              <a:spLocks noChangeShapeType="1"/>
            </p:cNvSpPr>
            <p:nvPr/>
          </p:nvSpPr>
          <p:spPr bwMode="auto">
            <a:xfrm flipH="1">
              <a:off x="4085" y="472"/>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00" name="Line 225"/>
            <p:cNvSpPr>
              <a:spLocks noChangeShapeType="1"/>
            </p:cNvSpPr>
            <p:nvPr/>
          </p:nvSpPr>
          <p:spPr bwMode="auto">
            <a:xfrm flipH="1">
              <a:off x="4459" y="1350"/>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01" name="Freeform 226"/>
            <p:cNvSpPr>
              <a:spLocks/>
            </p:cNvSpPr>
            <p:nvPr/>
          </p:nvSpPr>
          <p:spPr bwMode="auto">
            <a:xfrm>
              <a:off x="4445" y="1322"/>
              <a:ext cx="14" cy="28"/>
            </a:xfrm>
            <a:custGeom>
              <a:avLst/>
              <a:gdLst>
                <a:gd name="T0" fmla="*/ 1 w 26"/>
                <a:gd name="T1" fmla="*/ 0 h 54"/>
                <a:gd name="T2" fmla="*/ 1 w 26"/>
                <a:gd name="T3" fmla="*/ 1 h 54"/>
                <a:gd name="T4" fmla="*/ 1 w 26"/>
                <a:gd name="T5" fmla="*/ 2 h 54"/>
                <a:gd name="T6" fmla="*/ 0 w 26"/>
                <a:gd name="T7" fmla="*/ 2 h 54"/>
                <a:gd name="T8" fmla="*/ 0 w 26"/>
                <a:gd name="T9" fmla="*/ 3 h 54"/>
                <a:gd name="T10" fmla="*/ 0 w 26"/>
                <a:gd name="T11" fmla="*/ 3 h 54"/>
                <a:gd name="T12" fmla="*/ 0 w 26"/>
                <a:gd name="T13" fmla="*/ 4 h 54"/>
                <a:gd name="T14" fmla="*/ 1 w 26"/>
                <a:gd name="T15" fmla="*/ 4 h 54"/>
                <a:gd name="T16" fmla="*/ 1 w 26"/>
                <a:gd name="T17" fmla="*/ 5 h 54"/>
                <a:gd name="T18" fmla="*/ 1 w 26"/>
                <a:gd name="T19" fmla="*/ 5 h 54"/>
                <a:gd name="T20" fmla="*/ 1 w 26"/>
                <a:gd name="T21" fmla="*/ 6 h 54"/>
                <a:gd name="T22" fmla="*/ 1 w 26"/>
                <a:gd name="T23" fmla="*/ 6 h 54"/>
                <a:gd name="T24" fmla="*/ 1 w 26"/>
                <a:gd name="T25" fmla="*/ 6 h 54"/>
                <a:gd name="T26" fmla="*/ 2 w 26"/>
                <a:gd name="T27" fmla="*/ 6 h 54"/>
                <a:gd name="T28" fmla="*/ 2 w 26"/>
                <a:gd name="T29" fmla="*/ 7 h 54"/>
                <a:gd name="T30" fmla="*/ 2 w 26"/>
                <a:gd name="T31" fmla="*/ 7 h 54"/>
                <a:gd name="T32" fmla="*/ 3 w 26"/>
                <a:gd name="T33" fmla="*/ 7 h 54"/>
                <a:gd name="T34" fmla="*/ 3 w 26"/>
                <a:gd name="T35" fmla="*/ 7 h 54"/>
                <a:gd name="T36" fmla="*/ 3 w 26"/>
                <a:gd name="T37" fmla="*/ 8 h 54"/>
                <a:gd name="T38" fmla="*/ 4 w 26"/>
                <a:gd name="T39" fmla="*/ 8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4">
                  <a:moveTo>
                    <a:pt x="2" y="0"/>
                  </a:moveTo>
                  <a:lnTo>
                    <a:pt x="1" y="5"/>
                  </a:lnTo>
                  <a:lnTo>
                    <a:pt x="1" y="9"/>
                  </a:lnTo>
                  <a:lnTo>
                    <a:pt x="0" y="13"/>
                  </a:lnTo>
                  <a:lnTo>
                    <a:pt x="0" y="17"/>
                  </a:lnTo>
                  <a:lnTo>
                    <a:pt x="0" y="22"/>
                  </a:lnTo>
                  <a:lnTo>
                    <a:pt x="0" y="26"/>
                  </a:lnTo>
                  <a:lnTo>
                    <a:pt x="1" y="29"/>
                  </a:lnTo>
                  <a:lnTo>
                    <a:pt x="1" y="33"/>
                  </a:lnTo>
                  <a:lnTo>
                    <a:pt x="2" y="36"/>
                  </a:lnTo>
                  <a:lnTo>
                    <a:pt x="4" y="40"/>
                  </a:lnTo>
                  <a:lnTo>
                    <a:pt x="5" y="42"/>
                  </a:lnTo>
                  <a:lnTo>
                    <a:pt x="7" y="45"/>
                  </a:lnTo>
                  <a:lnTo>
                    <a:pt x="10" y="47"/>
                  </a:lnTo>
                  <a:lnTo>
                    <a:pt x="12" y="49"/>
                  </a:lnTo>
                  <a:lnTo>
                    <a:pt x="14" y="50"/>
                  </a:lnTo>
                  <a:lnTo>
                    <a:pt x="17" y="51"/>
                  </a:lnTo>
                  <a:lnTo>
                    <a:pt x="19" y="52"/>
                  </a:lnTo>
                  <a:lnTo>
                    <a:pt x="22" y="54"/>
                  </a:lnTo>
                  <a:lnTo>
                    <a:pt x="2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02" name="Line 227"/>
            <p:cNvSpPr>
              <a:spLocks noChangeShapeType="1"/>
            </p:cNvSpPr>
            <p:nvPr/>
          </p:nvSpPr>
          <p:spPr bwMode="auto">
            <a:xfrm flipV="1">
              <a:off x="4445" y="1283"/>
              <a:ext cx="11"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03" name="Freeform 228"/>
            <p:cNvSpPr>
              <a:spLocks/>
            </p:cNvSpPr>
            <p:nvPr/>
          </p:nvSpPr>
          <p:spPr bwMode="auto">
            <a:xfrm>
              <a:off x="4456" y="1259"/>
              <a:ext cx="24" cy="24"/>
            </a:xfrm>
            <a:custGeom>
              <a:avLst/>
              <a:gdLst>
                <a:gd name="T0" fmla="*/ 5 w 51"/>
                <a:gd name="T1" fmla="*/ 0 h 54"/>
                <a:gd name="T2" fmla="*/ 5 w 51"/>
                <a:gd name="T3" fmla="*/ 0 h 54"/>
                <a:gd name="T4" fmla="*/ 5 w 51"/>
                <a:gd name="T5" fmla="*/ 0 h 54"/>
                <a:gd name="T6" fmla="*/ 4 w 51"/>
                <a:gd name="T7" fmla="*/ 0 h 54"/>
                <a:gd name="T8" fmla="*/ 4 w 51"/>
                <a:gd name="T9" fmla="*/ 0 h 54"/>
                <a:gd name="T10" fmla="*/ 4 w 51"/>
                <a:gd name="T11" fmla="*/ 0 h 54"/>
                <a:gd name="T12" fmla="*/ 3 w 51"/>
                <a:gd name="T13" fmla="*/ 0 h 54"/>
                <a:gd name="T14" fmla="*/ 3 w 51"/>
                <a:gd name="T15" fmla="*/ 1 h 54"/>
                <a:gd name="T16" fmla="*/ 3 w 51"/>
                <a:gd name="T17" fmla="*/ 1 h 54"/>
                <a:gd name="T18" fmla="*/ 2 w 51"/>
                <a:gd name="T19" fmla="*/ 1 h 54"/>
                <a:gd name="T20" fmla="*/ 2 w 51"/>
                <a:gd name="T21" fmla="*/ 2 h 54"/>
                <a:gd name="T22" fmla="*/ 2 w 51"/>
                <a:gd name="T23" fmla="*/ 2 h 54"/>
                <a:gd name="T24" fmla="*/ 1 w 51"/>
                <a:gd name="T25" fmla="*/ 2 h 54"/>
                <a:gd name="T26" fmla="*/ 1 w 51"/>
                <a:gd name="T27" fmla="*/ 2 h 54"/>
                <a:gd name="T28" fmla="*/ 1 w 51"/>
                <a:gd name="T29" fmla="*/ 3 h 54"/>
                <a:gd name="T30" fmla="*/ 0 w 51"/>
                <a:gd name="T31" fmla="*/ 3 h 54"/>
                <a:gd name="T32" fmla="*/ 0 w 51"/>
                <a:gd name="T33" fmla="*/ 4 h 54"/>
                <a:gd name="T34" fmla="*/ 0 w 51"/>
                <a:gd name="T35" fmla="*/ 4 h 54"/>
                <a:gd name="T36" fmla="*/ 0 w 51"/>
                <a:gd name="T37" fmla="*/ 4 h 54"/>
                <a:gd name="T38" fmla="*/ 0 w 51"/>
                <a:gd name="T39" fmla="*/ 5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54">
                  <a:moveTo>
                    <a:pt x="51" y="0"/>
                  </a:moveTo>
                  <a:lnTo>
                    <a:pt x="49" y="0"/>
                  </a:lnTo>
                  <a:lnTo>
                    <a:pt x="46" y="2"/>
                  </a:lnTo>
                  <a:lnTo>
                    <a:pt x="42" y="3"/>
                  </a:lnTo>
                  <a:lnTo>
                    <a:pt x="39" y="4"/>
                  </a:lnTo>
                  <a:lnTo>
                    <a:pt x="35" y="5"/>
                  </a:lnTo>
                  <a:lnTo>
                    <a:pt x="32" y="7"/>
                  </a:lnTo>
                  <a:lnTo>
                    <a:pt x="29" y="9"/>
                  </a:lnTo>
                  <a:lnTo>
                    <a:pt x="26" y="12"/>
                  </a:lnTo>
                  <a:lnTo>
                    <a:pt x="23" y="14"/>
                  </a:lnTo>
                  <a:lnTo>
                    <a:pt x="21" y="17"/>
                  </a:lnTo>
                  <a:lnTo>
                    <a:pt x="17" y="21"/>
                  </a:lnTo>
                  <a:lnTo>
                    <a:pt x="14" y="25"/>
                  </a:lnTo>
                  <a:lnTo>
                    <a:pt x="12" y="28"/>
                  </a:lnTo>
                  <a:lnTo>
                    <a:pt x="10" y="32"/>
                  </a:lnTo>
                  <a:lnTo>
                    <a:pt x="7" y="37"/>
                  </a:lnTo>
                  <a:lnTo>
                    <a:pt x="6" y="41"/>
                  </a:lnTo>
                  <a:lnTo>
                    <a:pt x="4" y="45"/>
                  </a:lnTo>
                  <a:lnTo>
                    <a:pt x="1" y="49"/>
                  </a:lnTo>
                  <a:lnTo>
                    <a:pt x="0"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6604" name="Line 229"/>
            <p:cNvSpPr>
              <a:spLocks noChangeShapeType="1"/>
            </p:cNvSpPr>
            <p:nvPr/>
          </p:nvSpPr>
          <p:spPr bwMode="auto">
            <a:xfrm>
              <a:off x="4480" y="1259"/>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05" name="Line 230"/>
            <p:cNvSpPr>
              <a:spLocks noChangeShapeType="1"/>
            </p:cNvSpPr>
            <p:nvPr/>
          </p:nvSpPr>
          <p:spPr bwMode="auto">
            <a:xfrm flipH="1">
              <a:off x="4519" y="1213"/>
              <a:ext cx="10"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06" name="Line 231"/>
            <p:cNvSpPr>
              <a:spLocks noChangeShapeType="1"/>
            </p:cNvSpPr>
            <p:nvPr/>
          </p:nvSpPr>
          <p:spPr bwMode="auto">
            <a:xfrm flipV="1">
              <a:off x="3289" y="619"/>
              <a:ext cx="824" cy="3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07" name="Line 232"/>
            <p:cNvSpPr>
              <a:spLocks noChangeShapeType="1"/>
            </p:cNvSpPr>
            <p:nvPr/>
          </p:nvSpPr>
          <p:spPr bwMode="auto">
            <a:xfrm>
              <a:off x="4113" y="619"/>
              <a:ext cx="322" cy="82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08" name="Line 233"/>
            <p:cNvSpPr>
              <a:spLocks noChangeShapeType="1"/>
            </p:cNvSpPr>
            <p:nvPr/>
          </p:nvSpPr>
          <p:spPr bwMode="auto">
            <a:xfrm flipH="1" flipV="1">
              <a:off x="3289" y="1007"/>
              <a:ext cx="1146" cy="43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09" name="Line 234"/>
            <p:cNvSpPr>
              <a:spLocks noChangeShapeType="1"/>
            </p:cNvSpPr>
            <p:nvPr/>
          </p:nvSpPr>
          <p:spPr bwMode="auto">
            <a:xfrm flipV="1">
              <a:off x="3289" y="1007"/>
              <a:ext cx="0" cy="16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0" name="Line 235"/>
            <p:cNvSpPr>
              <a:spLocks noChangeShapeType="1"/>
            </p:cNvSpPr>
            <p:nvPr/>
          </p:nvSpPr>
          <p:spPr bwMode="auto">
            <a:xfrm flipV="1">
              <a:off x="4113" y="619"/>
              <a:ext cx="0" cy="15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1" name="Line 236"/>
            <p:cNvSpPr>
              <a:spLocks noChangeShapeType="1"/>
            </p:cNvSpPr>
            <p:nvPr/>
          </p:nvSpPr>
          <p:spPr bwMode="auto">
            <a:xfrm flipV="1">
              <a:off x="4435" y="1440"/>
              <a:ext cx="0" cy="11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2" name="Line 237"/>
            <p:cNvSpPr>
              <a:spLocks noChangeShapeType="1"/>
            </p:cNvSpPr>
            <p:nvPr/>
          </p:nvSpPr>
          <p:spPr bwMode="auto">
            <a:xfrm flipH="1">
              <a:off x="3289" y="2171"/>
              <a:ext cx="824" cy="4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3" name="Line 238"/>
            <p:cNvSpPr>
              <a:spLocks noChangeShapeType="1"/>
            </p:cNvSpPr>
            <p:nvPr/>
          </p:nvSpPr>
          <p:spPr bwMode="auto">
            <a:xfrm flipV="1">
              <a:off x="3289" y="2559"/>
              <a:ext cx="1146" cy="11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4" name="Line 239"/>
            <p:cNvSpPr>
              <a:spLocks noChangeShapeType="1"/>
            </p:cNvSpPr>
            <p:nvPr/>
          </p:nvSpPr>
          <p:spPr bwMode="auto">
            <a:xfrm flipH="1" flipV="1">
              <a:off x="4113" y="2171"/>
              <a:ext cx="322" cy="3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5" name="Line 240"/>
            <p:cNvSpPr>
              <a:spLocks noChangeShapeType="1"/>
            </p:cNvSpPr>
            <p:nvPr/>
          </p:nvSpPr>
          <p:spPr bwMode="auto">
            <a:xfrm>
              <a:off x="4113" y="2171"/>
              <a:ext cx="8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6" name="Line 241"/>
            <p:cNvSpPr>
              <a:spLocks noChangeShapeType="1"/>
            </p:cNvSpPr>
            <p:nvPr/>
          </p:nvSpPr>
          <p:spPr bwMode="auto">
            <a:xfrm flipV="1">
              <a:off x="4924" y="619"/>
              <a:ext cx="0" cy="15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7" name="Line 242"/>
            <p:cNvSpPr>
              <a:spLocks noChangeShapeType="1"/>
            </p:cNvSpPr>
            <p:nvPr/>
          </p:nvSpPr>
          <p:spPr bwMode="auto">
            <a:xfrm flipH="1">
              <a:off x="4113" y="619"/>
              <a:ext cx="8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8" name="Line 243"/>
            <p:cNvSpPr>
              <a:spLocks noChangeShapeType="1"/>
            </p:cNvSpPr>
            <p:nvPr/>
          </p:nvSpPr>
          <p:spPr bwMode="auto">
            <a:xfrm>
              <a:off x="3289" y="2670"/>
              <a:ext cx="21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19" name="Line 244"/>
            <p:cNvSpPr>
              <a:spLocks noChangeShapeType="1"/>
            </p:cNvSpPr>
            <p:nvPr/>
          </p:nvSpPr>
          <p:spPr bwMode="auto">
            <a:xfrm flipV="1">
              <a:off x="5423" y="1007"/>
              <a:ext cx="0" cy="16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0" name="Line 245"/>
            <p:cNvSpPr>
              <a:spLocks noChangeShapeType="1"/>
            </p:cNvSpPr>
            <p:nvPr/>
          </p:nvSpPr>
          <p:spPr bwMode="auto">
            <a:xfrm flipH="1">
              <a:off x="3289" y="1007"/>
              <a:ext cx="21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1" name="Line 246"/>
            <p:cNvSpPr>
              <a:spLocks noChangeShapeType="1"/>
            </p:cNvSpPr>
            <p:nvPr/>
          </p:nvSpPr>
          <p:spPr bwMode="auto">
            <a:xfrm>
              <a:off x="4435" y="2559"/>
              <a:ext cx="8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2" name="Line 247"/>
            <p:cNvSpPr>
              <a:spLocks noChangeShapeType="1"/>
            </p:cNvSpPr>
            <p:nvPr/>
          </p:nvSpPr>
          <p:spPr bwMode="auto">
            <a:xfrm flipV="1">
              <a:off x="5312" y="1440"/>
              <a:ext cx="0" cy="11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3" name="Line 248"/>
            <p:cNvSpPr>
              <a:spLocks noChangeShapeType="1"/>
            </p:cNvSpPr>
            <p:nvPr/>
          </p:nvSpPr>
          <p:spPr bwMode="auto">
            <a:xfrm flipH="1">
              <a:off x="4435" y="1440"/>
              <a:ext cx="8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4" name="Line 249"/>
            <p:cNvSpPr>
              <a:spLocks noChangeShapeType="1"/>
            </p:cNvSpPr>
            <p:nvPr/>
          </p:nvSpPr>
          <p:spPr bwMode="auto">
            <a:xfrm>
              <a:off x="4924" y="619"/>
              <a:ext cx="499" cy="3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5" name="Line 250"/>
            <p:cNvSpPr>
              <a:spLocks noChangeShapeType="1"/>
            </p:cNvSpPr>
            <p:nvPr/>
          </p:nvSpPr>
          <p:spPr bwMode="auto">
            <a:xfrm flipH="1">
              <a:off x="5312" y="1007"/>
              <a:ext cx="111" cy="43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6626" name="Line 251"/>
            <p:cNvSpPr>
              <a:spLocks noChangeShapeType="1"/>
            </p:cNvSpPr>
            <p:nvPr/>
          </p:nvSpPr>
          <p:spPr bwMode="auto">
            <a:xfrm flipH="1" flipV="1">
              <a:off x="4924" y="619"/>
              <a:ext cx="388" cy="82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1445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1" fill="hold" nodeType="clickEffect">
                                  <p:stCondLst>
                                    <p:cond delay="0"/>
                                  </p:stCondLst>
                                  <p:childTnLst>
                                    <p:set>
                                      <p:cBhvr>
                                        <p:cTn id="10" dur="1" fill="hold">
                                          <p:stCondLst>
                                            <p:cond delay="0"/>
                                          </p:stCondLst>
                                        </p:cTn>
                                        <p:tgtEl>
                                          <p:spTgt spid="314511"/>
                                        </p:tgtEl>
                                        <p:attrNameLst>
                                          <p:attrName>style.visibility</p:attrName>
                                        </p:attrNameLst>
                                      </p:cBhvr>
                                      <p:to>
                                        <p:strVal val="visible"/>
                                      </p:to>
                                    </p:set>
                                    <p:animEffect transition="in" filter="wipe(up)">
                                      <p:cBhvr>
                                        <p:cTn id="11" dur="500"/>
                                        <p:tgtEl>
                                          <p:spTgt spid="314511"/>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2" fill="hold" nodeType="clickEffect">
                                  <p:stCondLst>
                                    <p:cond delay="0"/>
                                  </p:stCondLst>
                                  <p:childTnLst>
                                    <p:set>
                                      <p:cBhvr>
                                        <p:cTn id="15" dur="1" fill="hold">
                                          <p:stCondLst>
                                            <p:cond delay="0"/>
                                          </p:stCondLst>
                                        </p:cTn>
                                        <p:tgtEl>
                                          <p:spTgt spid="314526"/>
                                        </p:tgtEl>
                                        <p:attrNameLst>
                                          <p:attrName>style.visibility</p:attrName>
                                        </p:attrNameLst>
                                      </p:cBhvr>
                                      <p:to>
                                        <p:strVal val="visible"/>
                                      </p:to>
                                    </p:set>
                                    <p:animEffect transition="in" filter="wipe(right)">
                                      <p:cBhvr>
                                        <p:cTn id="16" dur="500"/>
                                        <p:tgtEl>
                                          <p:spTgt spid="31452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314490"/>
                                        </p:tgtEl>
                                        <p:attrNameLst>
                                          <p:attrName>style.visibility</p:attrName>
                                        </p:attrNameLst>
                                      </p:cBhvr>
                                      <p:to>
                                        <p:strVal val="visible"/>
                                      </p:to>
                                    </p:set>
                                    <p:animEffect transition="in" filter="wipe(left)">
                                      <p:cBhvr>
                                        <p:cTn id="21" dur="500"/>
                                        <p:tgtEl>
                                          <p:spTgt spid="31449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314378"/>
                                        </p:tgtEl>
                                        <p:attrNameLst>
                                          <p:attrName>style.visibility</p:attrName>
                                        </p:attrNameLst>
                                      </p:cBhvr>
                                      <p:to>
                                        <p:strVal val="visible"/>
                                      </p:to>
                                    </p:set>
                                    <p:animEffect transition="in" filter="wipe(left)">
                                      <p:cBhvr>
                                        <p:cTn id="26" dur="500"/>
                                        <p:tgtEl>
                                          <p:spTgt spid="314378"/>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14561"/>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4" presetClass="entr" presetSubtype="32" fill="hold" grpId="0" nodeType="clickEffect">
                                  <p:stCondLst>
                                    <p:cond delay="0"/>
                                  </p:stCondLst>
                                  <p:childTnLst>
                                    <p:set>
                                      <p:cBhvr>
                                        <p:cTn id="34" dur="1" fill="hold">
                                          <p:stCondLst>
                                            <p:cond delay="0"/>
                                          </p:stCondLst>
                                        </p:cTn>
                                        <p:tgtEl>
                                          <p:spTgt spid="314379">
                                            <p:txEl>
                                              <p:pRg st="0" end="0"/>
                                            </p:txEl>
                                          </p:spTgt>
                                        </p:tgtEl>
                                        <p:attrNameLst>
                                          <p:attrName>style.visibility</p:attrName>
                                        </p:attrNameLst>
                                      </p:cBhvr>
                                      <p:to>
                                        <p:strVal val="visible"/>
                                      </p:to>
                                    </p:set>
                                    <p:animEffect transition="in" filter="box(out)">
                                      <p:cBhvr>
                                        <p:cTn id="35" dur="500"/>
                                        <p:tgtEl>
                                          <p:spTgt spid="314379">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4" presetClass="entr" presetSubtype="32" fill="hold" grpId="0" nodeType="clickEffect">
                                  <p:stCondLst>
                                    <p:cond delay="0"/>
                                  </p:stCondLst>
                                  <p:childTnLst>
                                    <p:set>
                                      <p:cBhvr>
                                        <p:cTn id="39" dur="1" fill="hold">
                                          <p:stCondLst>
                                            <p:cond delay="0"/>
                                          </p:stCondLst>
                                        </p:cTn>
                                        <p:tgtEl>
                                          <p:spTgt spid="314379">
                                            <p:txEl>
                                              <p:pRg st="1" end="1"/>
                                            </p:txEl>
                                          </p:spTgt>
                                        </p:tgtEl>
                                        <p:attrNameLst>
                                          <p:attrName>style.visibility</p:attrName>
                                        </p:attrNameLst>
                                      </p:cBhvr>
                                      <p:to>
                                        <p:strVal val="visible"/>
                                      </p:to>
                                    </p:set>
                                    <p:animEffect transition="in" filter="box(out)">
                                      <p:cBhvr>
                                        <p:cTn id="40" dur="500"/>
                                        <p:tgtEl>
                                          <p:spTgt spid="314379">
                                            <p:txEl>
                                              <p:pRg st="1" end="1"/>
                                            </p:txEl>
                                          </p:spTgt>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4" presetClass="entr" presetSubtype="32" fill="hold" grpId="0" nodeType="clickEffect">
                                  <p:stCondLst>
                                    <p:cond delay="0"/>
                                  </p:stCondLst>
                                  <p:childTnLst>
                                    <p:set>
                                      <p:cBhvr>
                                        <p:cTn id="44" dur="1" fill="hold">
                                          <p:stCondLst>
                                            <p:cond delay="0"/>
                                          </p:stCondLst>
                                        </p:cTn>
                                        <p:tgtEl>
                                          <p:spTgt spid="314379">
                                            <p:txEl>
                                              <p:pRg st="2" end="2"/>
                                            </p:txEl>
                                          </p:spTgt>
                                        </p:tgtEl>
                                        <p:attrNameLst>
                                          <p:attrName>style.visibility</p:attrName>
                                        </p:attrNameLst>
                                      </p:cBhvr>
                                      <p:to>
                                        <p:strVal val="visible"/>
                                      </p:to>
                                    </p:set>
                                    <p:animEffect transition="in" filter="box(out)">
                                      <p:cBhvr>
                                        <p:cTn id="45" dur="500"/>
                                        <p:tgtEl>
                                          <p:spTgt spid="31437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378" grpId="0"/>
      <p:bldP spid="314379" grpId="0" build="p"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6418" name="Group 2"/>
          <p:cNvGrpSpPr>
            <a:grpSpLocks/>
          </p:cNvGrpSpPr>
          <p:nvPr/>
        </p:nvGrpSpPr>
        <p:grpSpPr bwMode="auto">
          <a:xfrm>
            <a:off x="2209800" y="2209800"/>
            <a:ext cx="4648200" cy="1219200"/>
            <a:chOff x="1392" y="1536"/>
            <a:chExt cx="2928" cy="768"/>
          </a:xfrm>
        </p:grpSpPr>
        <p:sp>
          <p:nvSpPr>
            <p:cNvPr id="67598" name="AutoShape 3"/>
            <p:cNvSpPr>
              <a:spLocks noChangeArrowheads="1"/>
            </p:cNvSpPr>
            <p:nvPr/>
          </p:nvSpPr>
          <p:spPr bwMode="auto">
            <a:xfrm rot="5400000">
              <a:off x="3672" y="1656"/>
              <a:ext cx="768" cy="528"/>
            </a:xfrm>
            <a:custGeom>
              <a:avLst/>
              <a:gdLst>
                <a:gd name="T0" fmla="*/ 1 w 21600"/>
                <a:gd name="T1" fmla="*/ 0 h 21600"/>
                <a:gd name="T2" fmla="*/ 1 w 21600"/>
                <a:gd name="T3" fmla="*/ 0 h 21600"/>
                <a:gd name="T4" fmla="*/ 0 w 21600"/>
                <a:gd name="T5" fmla="*/ 0 h 21600"/>
                <a:gd name="T6" fmla="*/ 1 w 21600"/>
                <a:gd name="T7" fmla="*/ 0 h 21600"/>
                <a:gd name="T8" fmla="*/ 17694720 60000 65536"/>
                <a:gd name="T9" fmla="*/ 5898240 60000 65536"/>
                <a:gd name="T10" fmla="*/ 5898240 60000 65536"/>
                <a:gd name="T11" fmla="*/ 0 60000 65536"/>
                <a:gd name="T12" fmla="*/ 12431 w 21600"/>
                <a:gd name="T13" fmla="*/ 2905 h 21600"/>
                <a:gd name="T14" fmla="*/ 18225 w 21600"/>
                <a:gd name="T15" fmla="*/ 9245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noFill/>
            <a:ln w="38100">
              <a:solidFill>
                <a:srgbClr val="FF9933"/>
              </a:solidFill>
              <a:miter lim="800000"/>
              <a:headEnd/>
              <a:tailEnd/>
            </a:ln>
            <a:effectLst/>
            <a:extLst>
              <a:ext uri="{909E8E84-426E-40DD-AFC4-6F175D3DCCD1}">
                <a14:hiddenFill xmlns:a14="http://schemas.microsoft.com/office/drawing/2010/main">
                  <a:solidFill>
                    <a:srgbClr val="FF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sp>
          <p:nvSpPr>
            <p:cNvPr id="67599" name="AutoShape 4"/>
            <p:cNvSpPr>
              <a:spLocks noChangeArrowheads="1"/>
            </p:cNvSpPr>
            <p:nvPr/>
          </p:nvSpPr>
          <p:spPr bwMode="auto">
            <a:xfrm rot="16200000" flipH="1">
              <a:off x="1248" y="1680"/>
              <a:ext cx="768" cy="480"/>
            </a:xfrm>
            <a:custGeom>
              <a:avLst/>
              <a:gdLst>
                <a:gd name="T0" fmla="*/ 1 w 21600"/>
                <a:gd name="T1" fmla="*/ 0 h 21600"/>
                <a:gd name="T2" fmla="*/ 1 w 21600"/>
                <a:gd name="T3" fmla="*/ 0 h 21600"/>
                <a:gd name="T4" fmla="*/ 0 w 21600"/>
                <a:gd name="T5" fmla="*/ 0 h 21600"/>
                <a:gd name="T6" fmla="*/ 1 w 21600"/>
                <a:gd name="T7" fmla="*/ 0 h 21600"/>
                <a:gd name="T8" fmla="*/ 17694720 60000 65536"/>
                <a:gd name="T9" fmla="*/ 5898240 60000 65536"/>
                <a:gd name="T10" fmla="*/ 5898240 60000 65536"/>
                <a:gd name="T11" fmla="*/ 0 60000 65536"/>
                <a:gd name="T12" fmla="*/ 12431 w 21600"/>
                <a:gd name="T13" fmla="*/ 2925 h 21600"/>
                <a:gd name="T14" fmla="*/ 18225 w 21600"/>
                <a:gd name="T15" fmla="*/ 9225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noFill/>
            <a:ln w="38100">
              <a:solidFill>
                <a:srgbClr val="FF9933"/>
              </a:solidFill>
              <a:miter lim="800000"/>
              <a:headEnd/>
              <a:tailEnd/>
            </a:ln>
            <a:effectLst/>
            <a:extLst>
              <a:ext uri="{909E8E84-426E-40DD-AFC4-6F175D3DCCD1}">
                <a14:hiddenFill xmlns:a14="http://schemas.microsoft.com/office/drawing/2010/main">
                  <a:solidFill>
                    <a:srgbClr val="FFFF99"/>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zh-CN" altLang="en-US"/>
            </a:p>
          </p:txBody>
        </p:sp>
      </p:grpSp>
      <p:sp>
        <p:nvSpPr>
          <p:cNvPr id="67587" name="Text Box 5"/>
          <p:cNvSpPr txBox="1">
            <a:spLocks noChangeArrowheads="1"/>
          </p:cNvSpPr>
          <p:nvPr/>
        </p:nvSpPr>
        <p:spPr bwMode="auto">
          <a:xfrm>
            <a:off x="107950" y="115888"/>
            <a:ext cx="903605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ea typeface="黑体" pitchFamily="2" charset="-122"/>
              </a:rPr>
              <a:t>三、平面上的直线和点</a:t>
            </a:r>
          </a:p>
        </p:txBody>
      </p:sp>
      <p:grpSp>
        <p:nvGrpSpPr>
          <p:cNvPr id="316422" name="Group 6"/>
          <p:cNvGrpSpPr>
            <a:grpSpLocks/>
          </p:cNvGrpSpPr>
          <p:nvPr/>
        </p:nvGrpSpPr>
        <p:grpSpPr bwMode="auto">
          <a:xfrm>
            <a:off x="2971800" y="1752600"/>
            <a:ext cx="3270250" cy="1371600"/>
            <a:chOff x="1872" y="932"/>
            <a:chExt cx="2060" cy="864"/>
          </a:xfrm>
        </p:grpSpPr>
        <p:sp>
          <p:nvSpPr>
            <p:cNvPr id="67596" name="AutoShape 7"/>
            <p:cNvSpPr>
              <a:spLocks noChangeArrowheads="1"/>
            </p:cNvSpPr>
            <p:nvPr/>
          </p:nvSpPr>
          <p:spPr bwMode="auto">
            <a:xfrm>
              <a:off x="1872" y="932"/>
              <a:ext cx="1933" cy="864"/>
            </a:xfrm>
            <a:prstGeom prst="flowChartOffpageConnector">
              <a:avLst/>
            </a:prstGeom>
            <a:solidFill>
              <a:srgbClr val="FFFFFF"/>
            </a:solidFill>
            <a:ln w="38100">
              <a:solidFill>
                <a:srgbClr val="FF33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67597" name="Text Box 8"/>
            <p:cNvSpPr txBox="1">
              <a:spLocks noChangeArrowheads="1"/>
            </p:cNvSpPr>
            <p:nvPr/>
          </p:nvSpPr>
          <p:spPr bwMode="auto">
            <a:xfrm>
              <a:off x="1882" y="962"/>
              <a:ext cx="2050" cy="67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a:t>判断直线在平面内的方法</a:t>
              </a:r>
            </a:p>
          </p:txBody>
        </p:sp>
      </p:grpSp>
      <p:grpSp>
        <p:nvGrpSpPr>
          <p:cNvPr id="316425" name="Group 9"/>
          <p:cNvGrpSpPr>
            <a:grpSpLocks/>
          </p:cNvGrpSpPr>
          <p:nvPr/>
        </p:nvGrpSpPr>
        <p:grpSpPr bwMode="auto">
          <a:xfrm>
            <a:off x="419100" y="3497263"/>
            <a:ext cx="3970338" cy="2720975"/>
            <a:chOff x="264" y="2031"/>
            <a:chExt cx="2501" cy="1714"/>
          </a:xfrm>
        </p:grpSpPr>
        <p:sp>
          <p:nvSpPr>
            <p:cNvPr id="67594" name="AutoShape 10"/>
            <p:cNvSpPr>
              <a:spLocks noChangeArrowheads="1"/>
            </p:cNvSpPr>
            <p:nvPr/>
          </p:nvSpPr>
          <p:spPr bwMode="auto">
            <a:xfrm>
              <a:off x="264" y="2036"/>
              <a:ext cx="2501" cy="1709"/>
            </a:xfrm>
            <a:prstGeom prst="plaque">
              <a:avLst>
                <a:gd name="adj" fmla="val 16667"/>
              </a:avLst>
            </a:prstGeom>
            <a:noFill/>
            <a:ln w="38100">
              <a:solidFill>
                <a:schemeClr val="accent1"/>
              </a:solidFill>
              <a:miter lim="800000"/>
              <a:headEnd/>
              <a:tailEnd/>
            </a:ln>
            <a:effectLst/>
            <a:extLst>
              <a:ext uri="{909E8E84-426E-40DD-AFC4-6F175D3DCCD1}">
                <a14:hiddenFill xmlns:a14="http://schemas.microsoft.com/office/drawing/2010/main">
                  <a:solidFill>
                    <a:srgbClr val="99FFCC"/>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67595" name="Text Box 11"/>
            <p:cNvSpPr txBox="1">
              <a:spLocks noChangeArrowheads="1"/>
            </p:cNvSpPr>
            <p:nvPr/>
          </p:nvSpPr>
          <p:spPr bwMode="auto">
            <a:xfrm>
              <a:off x="537" y="2031"/>
              <a:ext cx="2112" cy="159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t>     </a:t>
              </a:r>
              <a:r>
                <a:rPr lang="zh-CN" altLang="en-US" b="1" u="sng">
                  <a:solidFill>
                    <a:srgbClr val="FF0000"/>
                  </a:solidFill>
                  <a:latin typeface="黑体" pitchFamily="2" charset="-122"/>
                  <a:ea typeface="黑体" pitchFamily="2" charset="-122"/>
                </a:rPr>
                <a:t>定  理  一</a:t>
              </a:r>
              <a:endParaRPr lang="zh-CN" altLang="en-US" b="1">
                <a:solidFill>
                  <a:srgbClr val="FF0000"/>
                </a:solidFill>
                <a:latin typeface="黑体" pitchFamily="2" charset="-122"/>
                <a:ea typeface="黑体" pitchFamily="2" charset="-122"/>
              </a:endParaRPr>
            </a:p>
            <a:p>
              <a:pPr eaLnBrk="1" hangingPunct="1">
                <a:spcBef>
                  <a:spcPct val="0"/>
                </a:spcBef>
                <a:buFontTx/>
                <a:buNone/>
              </a:pPr>
              <a:r>
                <a:rPr lang="zh-CN" altLang="en-US" b="1"/>
                <a:t>若一直线过平面上的两点，则此直线必在该平面内。</a:t>
              </a:r>
            </a:p>
          </p:txBody>
        </p:sp>
      </p:grpSp>
      <p:grpSp>
        <p:nvGrpSpPr>
          <p:cNvPr id="316428" name="Group 12"/>
          <p:cNvGrpSpPr>
            <a:grpSpLocks/>
          </p:cNvGrpSpPr>
          <p:nvPr/>
        </p:nvGrpSpPr>
        <p:grpSpPr bwMode="auto">
          <a:xfrm>
            <a:off x="4662488" y="3498850"/>
            <a:ext cx="4210050" cy="2706688"/>
            <a:chOff x="2937" y="2032"/>
            <a:chExt cx="2652" cy="1705"/>
          </a:xfrm>
        </p:grpSpPr>
        <p:sp>
          <p:nvSpPr>
            <p:cNvPr id="67592" name="AutoShape 13"/>
            <p:cNvSpPr>
              <a:spLocks noChangeArrowheads="1"/>
            </p:cNvSpPr>
            <p:nvPr/>
          </p:nvSpPr>
          <p:spPr bwMode="auto">
            <a:xfrm>
              <a:off x="2937" y="2036"/>
              <a:ext cx="2638" cy="1701"/>
            </a:xfrm>
            <a:prstGeom prst="plaque">
              <a:avLst>
                <a:gd name="adj" fmla="val 16667"/>
              </a:avLst>
            </a:prstGeom>
            <a:noFill/>
            <a:ln w="38100">
              <a:solidFill>
                <a:srgbClr val="9966FF"/>
              </a:solidFill>
              <a:miter lim="800000"/>
              <a:headEnd/>
              <a:tailEnd/>
            </a:ln>
            <a:effectLst/>
            <a:extLst>
              <a:ext uri="{909E8E84-426E-40DD-AFC4-6F175D3DCCD1}">
                <a14:hiddenFill xmlns:a14="http://schemas.microsoft.com/office/drawing/2010/main">
                  <a:solidFill>
                    <a:srgbClr val="FF99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67593" name="Text Box 14"/>
            <p:cNvSpPr txBox="1">
              <a:spLocks noChangeArrowheads="1"/>
            </p:cNvSpPr>
            <p:nvPr/>
          </p:nvSpPr>
          <p:spPr bwMode="auto">
            <a:xfrm>
              <a:off x="3098" y="2032"/>
              <a:ext cx="2491" cy="159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FF33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b="1" u="sng">
                  <a:solidFill>
                    <a:srgbClr val="FF0000"/>
                  </a:solidFill>
                  <a:latin typeface="黑体" pitchFamily="2" charset="-122"/>
                  <a:ea typeface="黑体" pitchFamily="2" charset="-122"/>
                </a:rPr>
                <a:t>定   理  二</a:t>
              </a:r>
              <a:endParaRPr lang="zh-CN" altLang="en-US" b="1">
                <a:solidFill>
                  <a:srgbClr val="FF0000"/>
                </a:solidFill>
                <a:latin typeface="黑体" pitchFamily="2" charset="-122"/>
                <a:ea typeface="黑体" pitchFamily="2" charset="-122"/>
              </a:endParaRPr>
            </a:p>
            <a:p>
              <a:pPr eaLnBrk="1" hangingPunct="1">
                <a:spcBef>
                  <a:spcPct val="0"/>
                </a:spcBef>
                <a:buFontTx/>
                <a:buNone/>
              </a:pPr>
              <a:r>
                <a:rPr lang="zh-CN" altLang="en-US" b="1"/>
                <a:t>若一直线过平面上的一点，且平行于该平面上的另一直线，则此直线在该平面内。</a:t>
              </a:r>
            </a:p>
          </p:txBody>
        </p:sp>
      </p:grpSp>
      <p:sp>
        <p:nvSpPr>
          <p:cNvPr id="316431" name="Text Box 15"/>
          <p:cNvSpPr txBox="1">
            <a:spLocks noChangeArrowheads="1"/>
          </p:cNvSpPr>
          <p:nvPr/>
        </p:nvSpPr>
        <p:spPr bwMode="auto">
          <a:xfrm>
            <a:off x="107950" y="908050"/>
            <a:ext cx="4314825"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latin typeface="黑体" pitchFamily="2" charset="-122"/>
                <a:ea typeface="黑体" pitchFamily="2" charset="-122"/>
              </a:rPr>
              <a:t>1.</a:t>
            </a:r>
            <a:r>
              <a:rPr lang="zh-CN" altLang="en-US" sz="3600" b="1"/>
              <a:t>平面上取任意直线</a:t>
            </a:r>
          </a:p>
        </p:txBody>
      </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16431">
                                            <p:txEl>
                                              <p:pRg st="0" end="0"/>
                                            </p:txEl>
                                          </p:spTgt>
                                        </p:tgtEl>
                                        <p:attrNameLst>
                                          <p:attrName>style.visibility</p:attrName>
                                        </p:attrNameLst>
                                      </p:cBhvr>
                                      <p:to>
                                        <p:strVal val="visible"/>
                                      </p:to>
                                    </p:set>
                                    <p:animEffect transition="in" filter="wipe(up)">
                                      <p:cBhvr>
                                        <p:cTn id="7" dur="500"/>
                                        <p:tgtEl>
                                          <p:spTgt spid="316431">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nodeType="clickEffect">
                                  <p:stCondLst>
                                    <p:cond delay="0"/>
                                  </p:stCondLst>
                                  <p:childTnLst>
                                    <p:set>
                                      <p:cBhvr>
                                        <p:cTn id="11" dur="1" fill="hold">
                                          <p:stCondLst>
                                            <p:cond delay="0"/>
                                          </p:stCondLst>
                                        </p:cTn>
                                        <p:tgtEl>
                                          <p:spTgt spid="316422"/>
                                        </p:tgtEl>
                                        <p:attrNameLst>
                                          <p:attrName>style.visibility</p:attrName>
                                        </p:attrNameLst>
                                      </p:cBhvr>
                                      <p:to>
                                        <p:strVal val="visible"/>
                                      </p:to>
                                    </p:set>
                                    <p:animEffect transition="in" filter="blinds(horizontal)">
                                      <p:cBhvr>
                                        <p:cTn id="12" dur="500"/>
                                        <p:tgtEl>
                                          <p:spTgt spid="31642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316418"/>
                                        </p:tgtEl>
                                        <p:attrNameLst>
                                          <p:attrName>style.visibility</p:attrName>
                                        </p:attrNameLst>
                                      </p:cBhvr>
                                      <p:to>
                                        <p:strVal val="visible"/>
                                      </p:to>
                                    </p:set>
                                    <p:animEffect transition="in" filter="wipe(up)">
                                      <p:cBhvr>
                                        <p:cTn id="17" dur="500"/>
                                        <p:tgtEl>
                                          <p:spTgt spid="31641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3" presetClass="entr" presetSubtype="10" fill="hold" nodeType="clickEffect">
                                  <p:stCondLst>
                                    <p:cond delay="0"/>
                                  </p:stCondLst>
                                  <p:childTnLst>
                                    <p:set>
                                      <p:cBhvr>
                                        <p:cTn id="21" dur="1" fill="hold">
                                          <p:stCondLst>
                                            <p:cond delay="0"/>
                                          </p:stCondLst>
                                        </p:cTn>
                                        <p:tgtEl>
                                          <p:spTgt spid="316425"/>
                                        </p:tgtEl>
                                        <p:attrNameLst>
                                          <p:attrName>style.visibility</p:attrName>
                                        </p:attrNameLst>
                                      </p:cBhvr>
                                      <p:to>
                                        <p:strVal val="visible"/>
                                      </p:to>
                                    </p:set>
                                    <p:animEffect transition="in" filter="blinds(horizontal)">
                                      <p:cBhvr>
                                        <p:cTn id="22" dur="500"/>
                                        <p:tgtEl>
                                          <p:spTgt spid="31642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3" presetClass="entr" presetSubtype="10" fill="hold" nodeType="clickEffect">
                                  <p:stCondLst>
                                    <p:cond delay="0"/>
                                  </p:stCondLst>
                                  <p:childTnLst>
                                    <p:set>
                                      <p:cBhvr>
                                        <p:cTn id="26" dur="1" fill="hold">
                                          <p:stCondLst>
                                            <p:cond delay="0"/>
                                          </p:stCondLst>
                                        </p:cTn>
                                        <p:tgtEl>
                                          <p:spTgt spid="316428"/>
                                        </p:tgtEl>
                                        <p:attrNameLst>
                                          <p:attrName>style.visibility</p:attrName>
                                        </p:attrNameLst>
                                      </p:cBhvr>
                                      <p:to>
                                        <p:strVal val="visible"/>
                                      </p:to>
                                    </p:set>
                                    <p:animEffect transition="in" filter="blinds(horizontal)">
                                      <p:cBhvr>
                                        <p:cTn id="27" dur="500"/>
                                        <p:tgtEl>
                                          <p:spTgt spid="316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31" grpId="0" build="p"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8610" name="Rectangle 32"/>
          <p:cNvSpPr>
            <a:spLocks noGrp="1" noChangeArrowheads="1"/>
          </p:cNvSpPr>
          <p:nvPr>
            <p:ph type="title"/>
          </p:nvPr>
        </p:nvSpPr>
        <p:spPr>
          <a:xfrm>
            <a:off x="0" y="76200"/>
            <a:ext cx="9144000"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zh-CN" altLang="en-US" sz="4000" b="1" smtClean="0">
                <a:solidFill>
                  <a:srgbClr val="FF0000"/>
                </a:solidFill>
                <a:ea typeface="黑体" pitchFamily="2" charset="-122"/>
              </a:rPr>
              <a:t>取属于平面的直线</a:t>
            </a:r>
            <a:r>
              <a:rPr lang="zh-CN" altLang="en-US" sz="3600" b="1" smtClean="0">
                <a:solidFill>
                  <a:schemeClr val="tx1"/>
                </a:solidFill>
              </a:rPr>
              <a:t>  </a:t>
            </a:r>
            <a:endParaRPr lang="zh-CN" altLang="en-US" smtClean="0"/>
          </a:p>
        </p:txBody>
      </p:sp>
      <p:sp>
        <p:nvSpPr>
          <p:cNvPr id="318509" name="Text Box 45"/>
          <p:cNvSpPr txBox="1">
            <a:spLocks noChangeArrowheads="1"/>
          </p:cNvSpPr>
          <p:nvPr/>
        </p:nvSpPr>
        <p:spPr bwMode="auto">
          <a:xfrm>
            <a:off x="0" y="5303838"/>
            <a:ext cx="9144000" cy="1554162"/>
          </a:xfrm>
          <a:prstGeom prst="rect">
            <a:avLst/>
          </a:prstGeom>
          <a:noFill/>
          <a:ln>
            <a:noFill/>
          </a:ln>
          <a:effectLst/>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800" b="1">
                <a:solidFill>
                  <a:srgbClr val="336600"/>
                </a:solidFill>
              </a:rPr>
              <a:t>         </a:t>
            </a:r>
            <a:r>
              <a:rPr lang="zh-CN" altLang="en-US" b="1">
                <a:ea typeface="黑体" pitchFamily="2" charset="-122"/>
              </a:rPr>
              <a:t>取属于定平面的直线，要经过属于该平面的已知两点；或经过属于该平面的一已知点，且平行于属于该平面的一已知直线。</a:t>
            </a:r>
            <a:endParaRPr lang="zh-CN" altLang="en-US" b="1" u="sng">
              <a:ea typeface="黑体" pitchFamily="2" charset="-122"/>
            </a:endParaRPr>
          </a:p>
        </p:txBody>
      </p:sp>
      <p:sp>
        <p:nvSpPr>
          <p:cNvPr id="318532" name="Line 68"/>
          <p:cNvSpPr>
            <a:spLocks noChangeShapeType="1"/>
          </p:cNvSpPr>
          <p:nvPr/>
        </p:nvSpPr>
        <p:spPr bwMode="auto">
          <a:xfrm>
            <a:off x="5492750" y="1736725"/>
            <a:ext cx="0" cy="22082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33" name="Line 69"/>
          <p:cNvSpPr>
            <a:spLocks noChangeShapeType="1"/>
          </p:cNvSpPr>
          <p:nvPr/>
        </p:nvSpPr>
        <p:spPr bwMode="auto">
          <a:xfrm flipV="1">
            <a:off x="5492750" y="992188"/>
            <a:ext cx="1254125" cy="744537"/>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34" name="Line 70"/>
          <p:cNvSpPr>
            <a:spLocks noChangeShapeType="1"/>
          </p:cNvSpPr>
          <p:nvPr/>
        </p:nvSpPr>
        <p:spPr bwMode="auto">
          <a:xfrm>
            <a:off x="5492750" y="3944938"/>
            <a:ext cx="1254125" cy="347662"/>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35" name="Line 71"/>
          <p:cNvSpPr>
            <a:spLocks noChangeShapeType="1"/>
          </p:cNvSpPr>
          <p:nvPr/>
        </p:nvSpPr>
        <p:spPr bwMode="auto">
          <a:xfrm flipV="1">
            <a:off x="3219450" y="2065338"/>
            <a:ext cx="801688" cy="128270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36" name="Line 72"/>
          <p:cNvSpPr>
            <a:spLocks noChangeShapeType="1"/>
          </p:cNvSpPr>
          <p:nvPr/>
        </p:nvSpPr>
        <p:spPr bwMode="auto">
          <a:xfrm flipV="1">
            <a:off x="7432675" y="617538"/>
            <a:ext cx="614363" cy="106362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37" name="Line 73"/>
          <p:cNvSpPr>
            <a:spLocks noChangeShapeType="1"/>
          </p:cNvSpPr>
          <p:nvPr/>
        </p:nvSpPr>
        <p:spPr bwMode="auto">
          <a:xfrm>
            <a:off x="7432675" y="3352800"/>
            <a:ext cx="614363" cy="88900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38" name="Line 74"/>
          <p:cNvSpPr>
            <a:spLocks noChangeShapeType="1"/>
          </p:cNvSpPr>
          <p:nvPr/>
        </p:nvSpPr>
        <p:spPr bwMode="auto">
          <a:xfrm>
            <a:off x="8047038" y="617538"/>
            <a:ext cx="0" cy="36242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39" name="Line 75"/>
          <p:cNvSpPr>
            <a:spLocks noChangeShapeType="1"/>
          </p:cNvSpPr>
          <p:nvPr/>
        </p:nvSpPr>
        <p:spPr bwMode="auto">
          <a:xfrm>
            <a:off x="6746875" y="992188"/>
            <a:ext cx="0" cy="33004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18540" name="Line 76"/>
          <p:cNvSpPr>
            <a:spLocks noChangeShapeType="1"/>
          </p:cNvSpPr>
          <p:nvPr/>
        </p:nvSpPr>
        <p:spPr bwMode="auto">
          <a:xfrm flipV="1">
            <a:off x="1474788" y="2589213"/>
            <a:ext cx="1365250" cy="71755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18541" name="Group 77"/>
          <p:cNvGrpSpPr>
            <a:grpSpLocks/>
          </p:cNvGrpSpPr>
          <p:nvPr/>
        </p:nvGrpSpPr>
        <p:grpSpPr bwMode="auto">
          <a:xfrm>
            <a:off x="4700588" y="149225"/>
            <a:ext cx="3976687" cy="5008563"/>
            <a:chOff x="2961" y="572"/>
            <a:chExt cx="2505" cy="3155"/>
          </a:xfrm>
        </p:grpSpPr>
        <p:sp>
          <p:nvSpPr>
            <p:cNvPr id="68695" name="Line 78"/>
            <p:cNvSpPr>
              <a:spLocks noChangeShapeType="1"/>
            </p:cNvSpPr>
            <p:nvPr/>
          </p:nvSpPr>
          <p:spPr bwMode="auto">
            <a:xfrm>
              <a:off x="2961" y="2202"/>
              <a:ext cx="250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96" name="Line 79"/>
            <p:cNvSpPr>
              <a:spLocks noChangeShapeType="1"/>
            </p:cNvSpPr>
            <p:nvPr/>
          </p:nvSpPr>
          <p:spPr bwMode="auto">
            <a:xfrm flipV="1">
              <a:off x="3247" y="776"/>
              <a:ext cx="674" cy="11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97" name="Line 80"/>
            <p:cNvSpPr>
              <a:spLocks noChangeShapeType="1"/>
            </p:cNvSpPr>
            <p:nvPr/>
          </p:nvSpPr>
          <p:spPr bwMode="auto">
            <a:xfrm>
              <a:off x="3921" y="776"/>
              <a:ext cx="761" cy="76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98" name="Line 81"/>
            <p:cNvSpPr>
              <a:spLocks noChangeShapeType="1"/>
            </p:cNvSpPr>
            <p:nvPr/>
          </p:nvSpPr>
          <p:spPr bwMode="auto">
            <a:xfrm>
              <a:off x="3247" y="1945"/>
              <a:ext cx="0" cy="7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99" name="Line 82"/>
            <p:cNvSpPr>
              <a:spLocks noChangeShapeType="1"/>
            </p:cNvSpPr>
            <p:nvPr/>
          </p:nvSpPr>
          <p:spPr bwMode="auto">
            <a:xfrm>
              <a:off x="3247" y="2654"/>
              <a:ext cx="674" cy="9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700" name="Line 83"/>
            <p:cNvSpPr>
              <a:spLocks noChangeShapeType="1"/>
            </p:cNvSpPr>
            <p:nvPr/>
          </p:nvSpPr>
          <p:spPr bwMode="auto">
            <a:xfrm flipV="1">
              <a:off x="3921" y="2590"/>
              <a:ext cx="761" cy="10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701" name="Line 84"/>
            <p:cNvSpPr>
              <a:spLocks noChangeShapeType="1"/>
            </p:cNvSpPr>
            <p:nvPr/>
          </p:nvSpPr>
          <p:spPr bwMode="auto">
            <a:xfrm>
              <a:off x="3921" y="776"/>
              <a:ext cx="0" cy="28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702" name="Line 85"/>
            <p:cNvSpPr>
              <a:spLocks noChangeShapeType="1"/>
            </p:cNvSpPr>
            <p:nvPr/>
          </p:nvSpPr>
          <p:spPr bwMode="auto">
            <a:xfrm>
              <a:off x="4682" y="1537"/>
              <a:ext cx="0" cy="10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8703" name="Group 86"/>
            <p:cNvGrpSpPr>
              <a:grpSpLocks/>
            </p:cNvGrpSpPr>
            <p:nvPr/>
          </p:nvGrpSpPr>
          <p:grpSpPr bwMode="auto">
            <a:xfrm>
              <a:off x="3078" y="2607"/>
              <a:ext cx="67" cy="108"/>
              <a:chOff x="3078" y="2607"/>
              <a:chExt cx="67" cy="108"/>
            </a:xfrm>
          </p:grpSpPr>
          <p:sp>
            <p:nvSpPr>
              <p:cNvPr id="68725" name="Freeform 87"/>
              <p:cNvSpPr>
                <a:spLocks/>
              </p:cNvSpPr>
              <p:nvPr/>
            </p:nvSpPr>
            <p:spPr bwMode="auto">
              <a:xfrm>
                <a:off x="3128" y="2692"/>
                <a:ext cx="5" cy="23"/>
              </a:xfrm>
              <a:custGeom>
                <a:avLst/>
                <a:gdLst>
                  <a:gd name="T0" fmla="*/ 0 w 16"/>
                  <a:gd name="T1" fmla="*/ 0 h 53"/>
                  <a:gd name="T2" fmla="*/ 0 w 16"/>
                  <a:gd name="T3" fmla="*/ 0 h 53"/>
                  <a:gd name="T4" fmla="*/ 0 w 16"/>
                  <a:gd name="T5" fmla="*/ 0 h 53"/>
                  <a:gd name="T6" fmla="*/ 0 w 16"/>
                  <a:gd name="T7" fmla="*/ 1 h 53"/>
                  <a:gd name="T8" fmla="*/ 0 w 16"/>
                  <a:gd name="T9" fmla="*/ 1 h 53"/>
                  <a:gd name="T10" fmla="*/ 0 w 16"/>
                  <a:gd name="T11" fmla="*/ 1 h 53"/>
                  <a:gd name="T12" fmla="*/ 0 w 16"/>
                  <a:gd name="T13" fmla="*/ 2 h 53"/>
                  <a:gd name="T14" fmla="*/ 0 w 16"/>
                  <a:gd name="T15" fmla="*/ 2 h 53"/>
                  <a:gd name="T16" fmla="*/ 0 w 16"/>
                  <a:gd name="T17" fmla="*/ 2 h 53"/>
                  <a:gd name="T18" fmla="*/ 0 w 16"/>
                  <a:gd name="T19" fmla="*/ 3 h 53"/>
                  <a:gd name="T20" fmla="*/ 0 w 16"/>
                  <a:gd name="T21" fmla="*/ 3 h 53"/>
                  <a:gd name="T22" fmla="*/ 0 w 16"/>
                  <a:gd name="T23" fmla="*/ 3 h 53"/>
                  <a:gd name="T24" fmla="*/ 0 w 16"/>
                  <a:gd name="T25" fmla="*/ 4 h 53"/>
                  <a:gd name="T26" fmla="*/ 0 w 16"/>
                  <a:gd name="T27" fmla="*/ 4 h 53"/>
                  <a:gd name="T28" fmla="*/ 1 w 16"/>
                  <a:gd name="T29" fmla="*/ 4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53">
                    <a:moveTo>
                      <a:pt x="3" y="0"/>
                    </a:moveTo>
                    <a:lnTo>
                      <a:pt x="1" y="3"/>
                    </a:lnTo>
                    <a:lnTo>
                      <a:pt x="0" y="6"/>
                    </a:lnTo>
                    <a:lnTo>
                      <a:pt x="0" y="10"/>
                    </a:lnTo>
                    <a:lnTo>
                      <a:pt x="0" y="14"/>
                    </a:lnTo>
                    <a:lnTo>
                      <a:pt x="0" y="17"/>
                    </a:lnTo>
                    <a:lnTo>
                      <a:pt x="0" y="21"/>
                    </a:lnTo>
                    <a:lnTo>
                      <a:pt x="0" y="25"/>
                    </a:lnTo>
                    <a:lnTo>
                      <a:pt x="1" y="28"/>
                    </a:lnTo>
                    <a:lnTo>
                      <a:pt x="3" y="32"/>
                    </a:lnTo>
                    <a:lnTo>
                      <a:pt x="5" y="35"/>
                    </a:lnTo>
                    <a:lnTo>
                      <a:pt x="8" y="42"/>
                    </a:lnTo>
                    <a:lnTo>
                      <a:pt x="12" y="47"/>
                    </a:lnTo>
                    <a:lnTo>
                      <a:pt x="13" y="50"/>
                    </a:lnTo>
                    <a:lnTo>
                      <a:pt x="1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726" name="Freeform 88"/>
              <p:cNvSpPr>
                <a:spLocks/>
              </p:cNvSpPr>
              <p:nvPr/>
            </p:nvSpPr>
            <p:spPr bwMode="auto">
              <a:xfrm>
                <a:off x="3078" y="2607"/>
                <a:ext cx="67" cy="108"/>
              </a:xfrm>
              <a:custGeom>
                <a:avLst/>
                <a:gdLst>
                  <a:gd name="T0" fmla="*/ 11 w 164"/>
                  <a:gd name="T1" fmla="*/ 2 h 257"/>
                  <a:gd name="T2" fmla="*/ 11 w 164"/>
                  <a:gd name="T3" fmla="*/ 2 h 257"/>
                  <a:gd name="T4" fmla="*/ 11 w 164"/>
                  <a:gd name="T5" fmla="*/ 2 h 257"/>
                  <a:gd name="T6" fmla="*/ 11 w 164"/>
                  <a:gd name="T7" fmla="*/ 1 h 257"/>
                  <a:gd name="T8" fmla="*/ 11 w 164"/>
                  <a:gd name="T9" fmla="*/ 0 h 257"/>
                  <a:gd name="T10" fmla="*/ 11 w 164"/>
                  <a:gd name="T11" fmla="*/ 0 h 257"/>
                  <a:gd name="T12" fmla="*/ 11 w 164"/>
                  <a:gd name="T13" fmla="*/ 0 h 257"/>
                  <a:gd name="T14" fmla="*/ 10 w 164"/>
                  <a:gd name="T15" fmla="*/ 0 h 257"/>
                  <a:gd name="T16" fmla="*/ 9 w 164"/>
                  <a:gd name="T17" fmla="*/ 0 h 257"/>
                  <a:gd name="T18" fmla="*/ 7 w 164"/>
                  <a:gd name="T19" fmla="*/ 0 h 257"/>
                  <a:gd name="T20" fmla="*/ 7 w 164"/>
                  <a:gd name="T21" fmla="*/ 0 h 257"/>
                  <a:gd name="T22" fmla="*/ 6 w 164"/>
                  <a:gd name="T23" fmla="*/ 0 h 257"/>
                  <a:gd name="T24" fmla="*/ 5 w 164"/>
                  <a:gd name="T25" fmla="*/ 1 h 257"/>
                  <a:gd name="T26" fmla="*/ 4 w 164"/>
                  <a:gd name="T27" fmla="*/ 1 h 257"/>
                  <a:gd name="T28" fmla="*/ 4 w 164"/>
                  <a:gd name="T29" fmla="*/ 2 h 257"/>
                  <a:gd name="T30" fmla="*/ 4 w 164"/>
                  <a:gd name="T31" fmla="*/ 3 h 257"/>
                  <a:gd name="T32" fmla="*/ 3 w 164"/>
                  <a:gd name="T33" fmla="*/ 4 h 257"/>
                  <a:gd name="T34" fmla="*/ 2 w 164"/>
                  <a:gd name="T35" fmla="*/ 5 h 257"/>
                  <a:gd name="T36" fmla="*/ 2 w 164"/>
                  <a:gd name="T37" fmla="*/ 7 h 257"/>
                  <a:gd name="T38" fmla="*/ 1 w 164"/>
                  <a:gd name="T39" fmla="*/ 12 h 257"/>
                  <a:gd name="T40" fmla="*/ 0 w 164"/>
                  <a:gd name="T41" fmla="*/ 14 h 257"/>
                  <a:gd name="T42" fmla="*/ 0 w 164"/>
                  <a:gd name="T43" fmla="*/ 15 h 257"/>
                  <a:gd name="T44" fmla="*/ 0 w 164"/>
                  <a:gd name="T45" fmla="*/ 16 h 257"/>
                  <a:gd name="T46" fmla="*/ 0 w 164"/>
                  <a:gd name="T47" fmla="*/ 16 h 257"/>
                  <a:gd name="T48" fmla="*/ 0 w 164"/>
                  <a:gd name="T49" fmla="*/ 17 h 257"/>
                  <a:gd name="T50" fmla="*/ 1 w 164"/>
                  <a:gd name="T51" fmla="*/ 18 h 257"/>
                  <a:gd name="T52" fmla="*/ 1 w 164"/>
                  <a:gd name="T53" fmla="*/ 18 h 257"/>
                  <a:gd name="T54" fmla="*/ 1 w 164"/>
                  <a:gd name="T55" fmla="*/ 18 h 257"/>
                  <a:gd name="T56" fmla="*/ 2 w 164"/>
                  <a:gd name="T57" fmla="*/ 19 h 257"/>
                  <a:gd name="T58" fmla="*/ 2 w 164"/>
                  <a:gd name="T59" fmla="*/ 19 h 257"/>
                  <a:gd name="T60" fmla="*/ 2 w 164"/>
                  <a:gd name="T61" fmla="*/ 19 h 257"/>
                  <a:gd name="T62" fmla="*/ 3 w 164"/>
                  <a:gd name="T63" fmla="*/ 19 h 257"/>
                  <a:gd name="T64" fmla="*/ 4 w 164"/>
                  <a:gd name="T65" fmla="*/ 19 h 257"/>
                  <a:gd name="T66" fmla="*/ 5 w 164"/>
                  <a:gd name="T67" fmla="*/ 19 h 257"/>
                  <a:gd name="T68" fmla="*/ 5 w 164"/>
                  <a:gd name="T69" fmla="*/ 19 h 257"/>
                  <a:gd name="T70" fmla="*/ 6 w 164"/>
                  <a:gd name="T71" fmla="*/ 19 h 257"/>
                  <a:gd name="T72" fmla="*/ 6 w 164"/>
                  <a:gd name="T73" fmla="*/ 19 h 257"/>
                  <a:gd name="T74" fmla="*/ 7 w 164"/>
                  <a:gd name="T75" fmla="*/ 18 h 257"/>
                  <a:gd name="T76" fmla="*/ 7 w 164"/>
                  <a:gd name="T77" fmla="*/ 18 h 257"/>
                  <a:gd name="T78" fmla="*/ 7 w 164"/>
                  <a:gd name="T79" fmla="*/ 17 h 257"/>
                  <a:gd name="T80" fmla="*/ 8 w 164"/>
                  <a:gd name="T81" fmla="*/ 16 h 257"/>
                  <a:gd name="T82" fmla="*/ 8 w 164"/>
                  <a:gd name="T83" fmla="*/ 16 h 257"/>
                  <a:gd name="T84" fmla="*/ 8 w 164"/>
                  <a:gd name="T85" fmla="*/ 14 h 257"/>
                  <a:gd name="T86" fmla="*/ 9 w 164"/>
                  <a:gd name="T87" fmla="*/ 12 h 257"/>
                  <a:gd name="T88" fmla="*/ 10 w 164"/>
                  <a:gd name="T89" fmla="*/ 9 h 257"/>
                  <a:gd name="T90" fmla="*/ 11 w 164"/>
                  <a:gd name="T91" fmla="*/ 5 h 257"/>
                  <a:gd name="T92" fmla="*/ 11 w 164"/>
                  <a:gd name="T93" fmla="*/ 4 h 25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64" h="257">
                    <a:moveTo>
                      <a:pt x="163" y="34"/>
                    </a:moveTo>
                    <a:lnTo>
                      <a:pt x="164" y="32"/>
                    </a:lnTo>
                    <a:lnTo>
                      <a:pt x="164" y="28"/>
                    </a:lnTo>
                    <a:lnTo>
                      <a:pt x="164" y="26"/>
                    </a:lnTo>
                    <a:lnTo>
                      <a:pt x="164" y="23"/>
                    </a:lnTo>
                    <a:lnTo>
                      <a:pt x="164" y="21"/>
                    </a:lnTo>
                    <a:lnTo>
                      <a:pt x="163" y="18"/>
                    </a:lnTo>
                    <a:lnTo>
                      <a:pt x="162" y="12"/>
                    </a:lnTo>
                    <a:lnTo>
                      <a:pt x="161" y="9"/>
                    </a:lnTo>
                    <a:lnTo>
                      <a:pt x="160" y="7"/>
                    </a:lnTo>
                    <a:lnTo>
                      <a:pt x="158" y="5"/>
                    </a:lnTo>
                    <a:lnTo>
                      <a:pt x="157" y="3"/>
                    </a:lnTo>
                    <a:lnTo>
                      <a:pt x="155" y="1"/>
                    </a:lnTo>
                    <a:lnTo>
                      <a:pt x="153" y="1"/>
                    </a:lnTo>
                    <a:lnTo>
                      <a:pt x="149" y="0"/>
                    </a:lnTo>
                    <a:lnTo>
                      <a:pt x="147" y="0"/>
                    </a:lnTo>
                    <a:lnTo>
                      <a:pt x="135" y="0"/>
                    </a:lnTo>
                    <a:lnTo>
                      <a:pt x="125" y="0"/>
                    </a:lnTo>
                    <a:lnTo>
                      <a:pt x="114" y="0"/>
                    </a:lnTo>
                    <a:lnTo>
                      <a:pt x="109" y="0"/>
                    </a:lnTo>
                    <a:lnTo>
                      <a:pt x="104" y="1"/>
                    </a:lnTo>
                    <a:lnTo>
                      <a:pt x="98" y="1"/>
                    </a:lnTo>
                    <a:lnTo>
                      <a:pt x="93" y="3"/>
                    </a:lnTo>
                    <a:lnTo>
                      <a:pt x="88" y="4"/>
                    </a:lnTo>
                    <a:lnTo>
                      <a:pt x="83" y="6"/>
                    </a:lnTo>
                    <a:lnTo>
                      <a:pt x="78" y="9"/>
                    </a:lnTo>
                    <a:lnTo>
                      <a:pt x="74" y="12"/>
                    </a:lnTo>
                    <a:lnTo>
                      <a:pt x="69" y="16"/>
                    </a:lnTo>
                    <a:lnTo>
                      <a:pt x="66" y="19"/>
                    </a:lnTo>
                    <a:lnTo>
                      <a:pt x="58" y="26"/>
                    </a:lnTo>
                    <a:lnTo>
                      <a:pt x="55" y="30"/>
                    </a:lnTo>
                    <a:lnTo>
                      <a:pt x="51" y="35"/>
                    </a:lnTo>
                    <a:lnTo>
                      <a:pt x="41" y="54"/>
                    </a:lnTo>
                    <a:lnTo>
                      <a:pt x="39" y="58"/>
                    </a:lnTo>
                    <a:lnTo>
                      <a:pt x="36" y="63"/>
                    </a:lnTo>
                    <a:lnTo>
                      <a:pt x="35" y="69"/>
                    </a:lnTo>
                    <a:lnTo>
                      <a:pt x="33" y="73"/>
                    </a:lnTo>
                    <a:lnTo>
                      <a:pt x="28" y="94"/>
                    </a:lnTo>
                    <a:lnTo>
                      <a:pt x="16" y="136"/>
                    </a:lnTo>
                    <a:lnTo>
                      <a:pt x="11" y="156"/>
                    </a:lnTo>
                    <a:lnTo>
                      <a:pt x="6" y="177"/>
                    </a:lnTo>
                    <a:lnTo>
                      <a:pt x="3" y="187"/>
                    </a:lnTo>
                    <a:lnTo>
                      <a:pt x="2" y="192"/>
                    </a:lnTo>
                    <a:lnTo>
                      <a:pt x="1" y="198"/>
                    </a:lnTo>
                    <a:lnTo>
                      <a:pt x="0" y="203"/>
                    </a:lnTo>
                    <a:lnTo>
                      <a:pt x="0" y="208"/>
                    </a:lnTo>
                    <a:lnTo>
                      <a:pt x="0" y="214"/>
                    </a:lnTo>
                    <a:lnTo>
                      <a:pt x="1" y="219"/>
                    </a:lnTo>
                    <a:lnTo>
                      <a:pt x="2" y="224"/>
                    </a:lnTo>
                    <a:lnTo>
                      <a:pt x="5" y="230"/>
                    </a:lnTo>
                    <a:lnTo>
                      <a:pt x="6" y="235"/>
                    </a:lnTo>
                    <a:lnTo>
                      <a:pt x="9" y="239"/>
                    </a:lnTo>
                    <a:lnTo>
                      <a:pt x="11" y="244"/>
                    </a:lnTo>
                    <a:lnTo>
                      <a:pt x="13" y="247"/>
                    </a:lnTo>
                    <a:lnTo>
                      <a:pt x="14" y="249"/>
                    </a:lnTo>
                    <a:lnTo>
                      <a:pt x="16" y="250"/>
                    </a:lnTo>
                    <a:lnTo>
                      <a:pt x="18" y="252"/>
                    </a:lnTo>
                    <a:lnTo>
                      <a:pt x="22" y="253"/>
                    </a:lnTo>
                    <a:lnTo>
                      <a:pt x="24" y="254"/>
                    </a:lnTo>
                    <a:lnTo>
                      <a:pt x="26" y="255"/>
                    </a:lnTo>
                    <a:lnTo>
                      <a:pt x="29" y="256"/>
                    </a:lnTo>
                    <a:lnTo>
                      <a:pt x="34" y="257"/>
                    </a:lnTo>
                    <a:lnTo>
                      <a:pt x="40" y="257"/>
                    </a:lnTo>
                    <a:lnTo>
                      <a:pt x="45" y="257"/>
                    </a:lnTo>
                    <a:lnTo>
                      <a:pt x="56" y="257"/>
                    </a:lnTo>
                    <a:lnTo>
                      <a:pt x="61" y="257"/>
                    </a:lnTo>
                    <a:lnTo>
                      <a:pt x="66" y="257"/>
                    </a:lnTo>
                    <a:lnTo>
                      <a:pt x="72" y="257"/>
                    </a:lnTo>
                    <a:lnTo>
                      <a:pt x="74" y="257"/>
                    </a:lnTo>
                    <a:lnTo>
                      <a:pt x="77" y="257"/>
                    </a:lnTo>
                    <a:lnTo>
                      <a:pt x="79" y="256"/>
                    </a:lnTo>
                    <a:lnTo>
                      <a:pt x="82" y="255"/>
                    </a:lnTo>
                    <a:lnTo>
                      <a:pt x="84" y="254"/>
                    </a:lnTo>
                    <a:lnTo>
                      <a:pt x="87" y="253"/>
                    </a:lnTo>
                    <a:lnTo>
                      <a:pt x="91" y="250"/>
                    </a:lnTo>
                    <a:lnTo>
                      <a:pt x="95" y="247"/>
                    </a:lnTo>
                    <a:lnTo>
                      <a:pt x="99" y="242"/>
                    </a:lnTo>
                    <a:lnTo>
                      <a:pt x="102" y="238"/>
                    </a:lnTo>
                    <a:lnTo>
                      <a:pt x="106" y="234"/>
                    </a:lnTo>
                    <a:lnTo>
                      <a:pt x="109" y="230"/>
                    </a:lnTo>
                    <a:lnTo>
                      <a:pt x="111" y="224"/>
                    </a:lnTo>
                    <a:lnTo>
                      <a:pt x="113" y="220"/>
                    </a:lnTo>
                    <a:lnTo>
                      <a:pt x="115" y="215"/>
                    </a:lnTo>
                    <a:lnTo>
                      <a:pt x="117" y="209"/>
                    </a:lnTo>
                    <a:lnTo>
                      <a:pt x="121" y="200"/>
                    </a:lnTo>
                    <a:lnTo>
                      <a:pt x="123" y="189"/>
                    </a:lnTo>
                    <a:lnTo>
                      <a:pt x="126" y="178"/>
                    </a:lnTo>
                    <a:lnTo>
                      <a:pt x="130" y="158"/>
                    </a:lnTo>
                    <a:lnTo>
                      <a:pt x="135" y="137"/>
                    </a:lnTo>
                    <a:lnTo>
                      <a:pt x="141" y="117"/>
                    </a:lnTo>
                    <a:lnTo>
                      <a:pt x="147" y="95"/>
                    </a:lnTo>
                    <a:lnTo>
                      <a:pt x="153" y="75"/>
                    </a:lnTo>
                    <a:lnTo>
                      <a:pt x="156" y="65"/>
                    </a:lnTo>
                    <a:lnTo>
                      <a:pt x="159" y="55"/>
                    </a:lnTo>
                    <a:lnTo>
                      <a:pt x="163" y="3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68704" name="Group 89"/>
            <p:cNvGrpSpPr>
              <a:grpSpLocks/>
            </p:cNvGrpSpPr>
            <p:nvPr/>
          </p:nvGrpSpPr>
          <p:grpSpPr bwMode="auto">
            <a:xfrm>
              <a:off x="3095" y="1718"/>
              <a:ext cx="132" cy="160"/>
              <a:chOff x="3095" y="1718"/>
              <a:chExt cx="132" cy="160"/>
            </a:xfrm>
          </p:grpSpPr>
          <p:sp>
            <p:nvSpPr>
              <p:cNvPr id="68722" name="Freeform 90"/>
              <p:cNvSpPr>
                <a:spLocks/>
              </p:cNvSpPr>
              <p:nvPr/>
            </p:nvSpPr>
            <p:spPr bwMode="auto">
              <a:xfrm>
                <a:off x="3095" y="1770"/>
                <a:ext cx="70" cy="108"/>
              </a:xfrm>
              <a:custGeom>
                <a:avLst/>
                <a:gdLst>
                  <a:gd name="T0" fmla="*/ 13 w 164"/>
                  <a:gd name="T1" fmla="*/ 2 h 258"/>
                  <a:gd name="T2" fmla="*/ 13 w 164"/>
                  <a:gd name="T3" fmla="*/ 2 h 258"/>
                  <a:gd name="T4" fmla="*/ 12 w 164"/>
                  <a:gd name="T5" fmla="*/ 1 h 258"/>
                  <a:gd name="T6" fmla="*/ 12 w 164"/>
                  <a:gd name="T7" fmla="*/ 0 h 258"/>
                  <a:gd name="T8" fmla="*/ 12 w 164"/>
                  <a:gd name="T9" fmla="*/ 0 h 258"/>
                  <a:gd name="T10" fmla="*/ 12 w 164"/>
                  <a:gd name="T11" fmla="*/ 0 h 258"/>
                  <a:gd name="T12" fmla="*/ 12 w 164"/>
                  <a:gd name="T13" fmla="*/ 0 h 258"/>
                  <a:gd name="T14" fmla="*/ 11 w 164"/>
                  <a:gd name="T15" fmla="*/ 0 h 258"/>
                  <a:gd name="T16" fmla="*/ 9 w 164"/>
                  <a:gd name="T17" fmla="*/ 0 h 258"/>
                  <a:gd name="T18" fmla="*/ 8 w 164"/>
                  <a:gd name="T19" fmla="*/ 0 h 258"/>
                  <a:gd name="T20" fmla="*/ 7 w 164"/>
                  <a:gd name="T21" fmla="*/ 0 h 258"/>
                  <a:gd name="T22" fmla="*/ 6 w 164"/>
                  <a:gd name="T23" fmla="*/ 0 h 258"/>
                  <a:gd name="T24" fmla="*/ 6 w 164"/>
                  <a:gd name="T25" fmla="*/ 1 h 258"/>
                  <a:gd name="T26" fmla="*/ 5 w 164"/>
                  <a:gd name="T27" fmla="*/ 1 h 258"/>
                  <a:gd name="T28" fmla="*/ 4 w 164"/>
                  <a:gd name="T29" fmla="*/ 2 h 258"/>
                  <a:gd name="T30" fmla="*/ 4 w 164"/>
                  <a:gd name="T31" fmla="*/ 3 h 258"/>
                  <a:gd name="T32" fmla="*/ 3 w 164"/>
                  <a:gd name="T33" fmla="*/ 4 h 258"/>
                  <a:gd name="T34" fmla="*/ 3 w 164"/>
                  <a:gd name="T35" fmla="*/ 4 h 258"/>
                  <a:gd name="T36" fmla="*/ 3 w 164"/>
                  <a:gd name="T37" fmla="*/ 5 h 258"/>
                  <a:gd name="T38" fmla="*/ 2 w 164"/>
                  <a:gd name="T39" fmla="*/ 9 h 258"/>
                  <a:gd name="T40" fmla="*/ 0 w 164"/>
                  <a:gd name="T41" fmla="*/ 12 h 258"/>
                  <a:gd name="T42" fmla="*/ 0 w 164"/>
                  <a:gd name="T43" fmla="*/ 14 h 258"/>
                  <a:gd name="T44" fmla="*/ 0 w 164"/>
                  <a:gd name="T45" fmla="*/ 15 h 258"/>
                  <a:gd name="T46" fmla="*/ 0 w 164"/>
                  <a:gd name="T47" fmla="*/ 15 h 258"/>
                  <a:gd name="T48" fmla="*/ 0 w 164"/>
                  <a:gd name="T49" fmla="*/ 16 h 258"/>
                  <a:gd name="T50" fmla="*/ 0 w 164"/>
                  <a:gd name="T51" fmla="*/ 17 h 258"/>
                  <a:gd name="T52" fmla="*/ 0 w 164"/>
                  <a:gd name="T53" fmla="*/ 17 h 258"/>
                  <a:gd name="T54" fmla="*/ 1 w 164"/>
                  <a:gd name="T55" fmla="*/ 18 h 258"/>
                  <a:gd name="T56" fmla="*/ 1 w 164"/>
                  <a:gd name="T57" fmla="*/ 18 h 258"/>
                  <a:gd name="T58" fmla="*/ 2 w 164"/>
                  <a:gd name="T59" fmla="*/ 18 h 258"/>
                  <a:gd name="T60" fmla="*/ 2 w 164"/>
                  <a:gd name="T61" fmla="*/ 19 h 258"/>
                  <a:gd name="T62" fmla="*/ 3 w 164"/>
                  <a:gd name="T63" fmla="*/ 19 h 258"/>
                  <a:gd name="T64" fmla="*/ 4 w 164"/>
                  <a:gd name="T65" fmla="*/ 19 h 258"/>
                  <a:gd name="T66" fmla="*/ 5 w 164"/>
                  <a:gd name="T67" fmla="*/ 19 h 258"/>
                  <a:gd name="T68" fmla="*/ 6 w 164"/>
                  <a:gd name="T69" fmla="*/ 19 h 258"/>
                  <a:gd name="T70" fmla="*/ 6 w 164"/>
                  <a:gd name="T71" fmla="*/ 18 h 258"/>
                  <a:gd name="T72" fmla="*/ 7 w 164"/>
                  <a:gd name="T73" fmla="*/ 18 h 258"/>
                  <a:gd name="T74" fmla="*/ 8 w 164"/>
                  <a:gd name="T75" fmla="*/ 18 h 258"/>
                  <a:gd name="T76" fmla="*/ 8 w 164"/>
                  <a:gd name="T77" fmla="*/ 18 h 258"/>
                  <a:gd name="T78" fmla="*/ 8 w 164"/>
                  <a:gd name="T79" fmla="*/ 17 h 258"/>
                  <a:gd name="T80" fmla="*/ 9 w 164"/>
                  <a:gd name="T81" fmla="*/ 16 h 258"/>
                  <a:gd name="T82" fmla="*/ 9 w 164"/>
                  <a:gd name="T83" fmla="*/ 15 h 258"/>
                  <a:gd name="T84" fmla="*/ 9 w 164"/>
                  <a:gd name="T85" fmla="*/ 14 h 258"/>
                  <a:gd name="T86" fmla="*/ 10 w 164"/>
                  <a:gd name="T87" fmla="*/ 12 h 258"/>
                  <a:gd name="T88" fmla="*/ 12 w 164"/>
                  <a:gd name="T89" fmla="*/ 7 h 258"/>
                  <a:gd name="T90" fmla="*/ 12 w 164"/>
                  <a:gd name="T91" fmla="*/ 4 h 258"/>
                  <a:gd name="T92" fmla="*/ 12 w 164"/>
                  <a:gd name="T93" fmla="*/ 3 h 2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64" h="258">
                    <a:moveTo>
                      <a:pt x="164" y="35"/>
                    </a:moveTo>
                    <a:lnTo>
                      <a:pt x="164" y="32"/>
                    </a:lnTo>
                    <a:lnTo>
                      <a:pt x="164" y="30"/>
                    </a:lnTo>
                    <a:lnTo>
                      <a:pt x="164" y="26"/>
                    </a:lnTo>
                    <a:lnTo>
                      <a:pt x="164" y="24"/>
                    </a:lnTo>
                    <a:lnTo>
                      <a:pt x="164" y="21"/>
                    </a:lnTo>
                    <a:lnTo>
                      <a:pt x="163" y="19"/>
                    </a:lnTo>
                    <a:lnTo>
                      <a:pt x="163" y="16"/>
                    </a:lnTo>
                    <a:lnTo>
                      <a:pt x="162" y="12"/>
                    </a:lnTo>
                    <a:lnTo>
                      <a:pt x="161" y="10"/>
                    </a:lnTo>
                    <a:lnTo>
                      <a:pt x="160" y="7"/>
                    </a:lnTo>
                    <a:lnTo>
                      <a:pt x="159" y="6"/>
                    </a:lnTo>
                    <a:lnTo>
                      <a:pt x="158" y="5"/>
                    </a:lnTo>
                    <a:lnTo>
                      <a:pt x="156" y="4"/>
                    </a:lnTo>
                    <a:lnTo>
                      <a:pt x="156" y="3"/>
                    </a:lnTo>
                    <a:lnTo>
                      <a:pt x="155" y="3"/>
                    </a:lnTo>
                    <a:lnTo>
                      <a:pt x="154" y="2"/>
                    </a:lnTo>
                    <a:lnTo>
                      <a:pt x="153" y="2"/>
                    </a:lnTo>
                    <a:lnTo>
                      <a:pt x="152" y="1"/>
                    </a:lnTo>
                    <a:lnTo>
                      <a:pt x="150" y="1"/>
                    </a:lnTo>
                    <a:lnTo>
                      <a:pt x="149" y="1"/>
                    </a:lnTo>
                    <a:lnTo>
                      <a:pt x="147" y="0"/>
                    </a:lnTo>
                    <a:lnTo>
                      <a:pt x="140" y="1"/>
                    </a:lnTo>
                    <a:lnTo>
                      <a:pt x="135" y="1"/>
                    </a:lnTo>
                    <a:lnTo>
                      <a:pt x="130" y="1"/>
                    </a:lnTo>
                    <a:lnTo>
                      <a:pt x="125" y="1"/>
                    </a:lnTo>
                    <a:lnTo>
                      <a:pt x="119" y="1"/>
                    </a:lnTo>
                    <a:lnTo>
                      <a:pt x="114" y="1"/>
                    </a:lnTo>
                    <a:lnTo>
                      <a:pt x="109" y="1"/>
                    </a:lnTo>
                    <a:lnTo>
                      <a:pt x="103" y="1"/>
                    </a:lnTo>
                    <a:lnTo>
                      <a:pt x="98" y="2"/>
                    </a:lnTo>
                    <a:lnTo>
                      <a:pt x="96" y="3"/>
                    </a:lnTo>
                    <a:lnTo>
                      <a:pt x="93" y="3"/>
                    </a:lnTo>
                    <a:lnTo>
                      <a:pt x="90" y="4"/>
                    </a:lnTo>
                    <a:lnTo>
                      <a:pt x="87" y="5"/>
                    </a:lnTo>
                    <a:lnTo>
                      <a:pt x="85" y="6"/>
                    </a:lnTo>
                    <a:lnTo>
                      <a:pt x="83" y="7"/>
                    </a:lnTo>
                    <a:lnTo>
                      <a:pt x="81" y="8"/>
                    </a:lnTo>
                    <a:lnTo>
                      <a:pt x="78" y="9"/>
                    </a:lnTo>
                    <a:lnTo>
                      <a:pt x="76" y="11"/>
                    </a:lnTo>
                    <a:lnTo>
                      <a:pt x="73" y="12"/>
                    </a:lnTo>
                    <a:lnTo>
                      <a:pt x="69" y="16"/>
                    </a:lnTo>
                    <a:lnTo>
                      <a:pt x="66" y="20"/>
                    </a:lnTo>
                    <a:lnTo>
                      <a:pt x="62" y="23"/>
                    </a:lnTo>
                    <a:lnTo>
                      <a:pt x="57" y="27"/>
                    </a:lnTo>
                    <a:lnTo>
                      <a:pt x="56" y="30"/>
                    </a:lnTo>
                    <a:lnTo>
                      <a:pt x="54" y="32"/>
                    </a:lnTo>
                    <a:lnTo>
                      <a:pt x="53" y="34"/>
                    </a:lnTo>
                    <a:lnTo>
                      <a:pt x="51" y="36"/>
                    </a:lnTo>
                    <a:lnTo>
                      <a:pt x="46" y="44"/>
                    </a:lnTo>
                    <a:lnTo>
                      <a:pt x="44" y="50"/>
                    </a:lnTo>
                    <a:lnTo>
                      <a:pt x="40" y="54"/>
                    </a:lnTo>
                    <a:lnTo>
                      <a:pt x="39" y="56"/>
                    </a:lnTo>
                    <a:lnTo>
                      <a:pt x="38" y="59"/>
                    </a:lnTo>
                    <a:lnTo>
                      <a:pt x="37" y="61"/>
                    </a:lnTo>
                    <a:lnTo>
                      <a:pt x="36" y="64"/>
                    </a:lnTo>
                    <a:lnTo>
                      <a:pt x="35" y="69"/>
                    </a:lnTo>
                    <a:lnTo>
                      <a:pt x="33" y="74"/>
                    </a:lnTo>
                    <a:lnTo>
                      <a:pt x="28" y="94"/>
                    </a:lnTo>
                    <a:lnTo>
                      <a:pt x="22" y="116"/>
                    </a:lnTo>
                    <a:lnTo>
                      <a:pt x="16" y="136"/>
                    </a:lnTo>
                    <a:lnTo>
                      <a:pt x="11" y="157"/>
                    </a:lnTo>
                    <a:lnTo>
                      <a:pt x="7" y="167"/>
                    </a:lnTo>
                    <a:lnTo>
                      <a:pt x="5" y="178"/>
                    </a:lnTo>
                    <a:lnTo>
                      <a:pt x="3" y="188"/>
                    </a:lnTo>
                    <a:lnTo>
                      <a:pt x="2" y="193"/>
                    </a:lnTo>
                    <a:lnTo>
                      <a:pt x="1" y="199"/>
                    </a:lnTo>
                    <a:lnTo>
                      <a:pt x="0" y="201"/>
                    </a:lnTo>
                    <a:lnTo>
                      <a:pt x="0" y="204"/>
                    </a:lnTo>
                    <a:lnTo>
                      <a:pt x="0" y="206"/>
                    </a:lnTo>
                    <a:lnTo>
                      <a:pt x="0" y="209"/>
                    </a:lnTo>
                    <a:lnTo>
                      <a:pt x="0" y="212"/>
                    </a:lnTo>
                    <a:lnTo>
                      <a:pt x="0" y="215"/>
                    </a:lnTo>
                    <a:lnTo>
                      <a:pt x="1" y="217"/>
                    </a:lnTo>
                    <a:lnTo>
                      <a:pt x="1" y="220"/>
                    </a:lnTo>
                    <a:lnTo>
                      <a:pt x="2" y="222"/>
                    </a:lnTo>
                    <a:lnTo>
                      <a:pt x="2" y="225"/>
                    </a:lnTo>
                    <a:lnTo>
                      <a:pt x="3" y="228"/>
                    </a:lnTo>
                    <a:lnTo>
                      <a:pt x="4" y="231"/>
                    </a:lnTo>
                    <a:lnTo>
                      <a:pt x="4" y="233"/>
                    </a:lnTo>
                    <a:lnTo>
                      <a:pt x="5" y="235"/>
                    </a:lnTo>
                    <a:lnTo>
                      <a:pt x="6" y="238"/>
                    </a:lnTo>
                    <a:lnTo>
                      <a:pt x="8" y="240"/>
                    </a:lnTo>
                    <a:lnTo>
                      <a:pt x="10" y="242"/>
                    </a:lnTo>
                    <a:lnTo>
                      <a:pt x="11" y="245"/>
                    </a:lnTo>
                    <a:lnTo>
                      <a:pt x="13" y="247"/>
                    </a:lnTo>
                    <a:lnTo>
                      <a:pt x="15" y="249"/>
                    </a:lnTo>
                    <a:lnTo>
                      <a:pt x="16" y="251"/>
                    </a:lnTo>
                    <a:lnTo>
                      <a:pt x="18" y="252"/>
                    </a:lnTo>
                    <a:lnTo>
                      <a:pt x="21" y="254"/>
                    </a:lnTo>
                    <a:lnTo>
                      <a:pt x="23" y="255"/>
                    </a:lnTo>
                    <a:lnTo>
                      <a:pt x="25" y="256"/>
                    </a:lnTo>
                    <a:lnTo>
                      <a:pt x="29" y="256"/>
                    </a:lnTo>
                    <a:lnTo>
                      <a:pt x="31" y="257"/>
                    </a:lnTo>
                    <a:lnTo>
                      <a:pt x="34" y="257"/>
                    </a:lnTo>
                    <a:lnTo>
                      <a:pt x="36" y="257"/>
                    </a:lnTo>
                    <a:lnTo>
                      <a:pt x="39" y="257"/>
                    </a:lnTo>
                    <a:lnTo>
                      <a:pt x="45" y="257"/>
                    </a:lnTo>
                    <a:lnTo>
                      <a:pt x="55" y="257"/>
                    </a:lnTo>
                    <a:lnTo>
                      <a:pt x="61" y="257"/>
                    </a:lnTo>
                    <a:lnTo>
                      <a:pt x="66" y="258"/>
                    </a:lnTo>
                    <a:lnTo>
                      <a:pt x="68" y="258"/>
                    </a:lnTo>
                    <a:lnTo>
                      <a:pt x="71" y="258"/>
                    </a:lnTo>
                    <a:lnTo>
                      <a:pt x="73" y="258"/>
                    </a:lnTo>
                    <a:lnTo>
                      <a:pt x="77" y="257"/>
                    </a:lnTo>
                    <a:lnTo>
                      <a:pt x="79" y="256"/>
                    </a:lnTo>
                    <a:lnTo>
                      <a:pt x="82" y="256"/>
                    </a:lnTo>
                    <a:lnTo>
                      <a:pt x="84" y="254"/>
                    </a:lnTo>
                    <a:lnTo>
                      <a:pt x="86" y="253"/>
                    </a:lnTo>
                    <a:lnTo>
                      <a:pt x="88" y="252"/>
                    </a:lnTo>
                    <a:lnTo>
                      <a:pt x="90" y="250"/>
                    </a:lnTo>
                    <a:lnTo>
                      <a:pt x="93" y="249"/>
                    </a:lnTo>
                    <a:lnTo>
                      <a:pt x="95" y="247"/>
                    </a:lnTo>
                    <a:lnTo>
                      <a:pt x="97" y="245"/>
                    </a:lnTo>
                    <a:lnTo>
                      <a:pt x="99" y="244"/>
                    </a:lnTo>
                    <a:lnTo>
                      <a:pt x="101" y="241"/>
                    </a:lnTo>
                    <a:lnTo>
                      <a:pt x="102" y="239"/>
                    </a:lnTo>
                    <a:lnTo>
                      <a:pt x="104" y="237"/>
                    </a:lnTo>
                    <a:lnTo>
                      <a:pt x="105" y="235"/>
                    </a:lnTo>
                    <a:lnTo>
                      <a:pt x="106" y="233"/>
                    </a:lnTo>
                    <a:lnTo>
                      <a:pt x="109" y="230"/>
                    </a:lnTo>
                    <a:lnTo>
                      <a:pt x="110" y="228"/>
                    </a:lnTo>
                    <a:lnTo>
                      <a:pt x="111" y="225"/>
                    </a:lnTo>
                    <a:lnTo>
                      <a:pt x="113" y="220"/>
                    </a:lnTo>
                    <a:lnTo>
                      <a:pt x="115" y="216"/>
                    </a:lnTo>
                    <a:lnTo>
                      <a:pt x="117" y="211"/>
                    </a:lnTo>
                    <a:lnTo>
                      <a:pt x="118" y="205"/>
                    </a:lnTo>
                    <a:lnTo>
                      <a:pt x="120" y="200"/>
                    </a:lnTo>
                    <a:lnTo>
                      <a:pt x="121" y="196"/>
                    </a:lnTo>
                    <a:lnTo>
                      <a:pt x="122" y="190"/>
                    </a:lnTo>
                    <a:lnTo>
                      <a:pt x="126" y="180"/>
                    </a:lnTo>
                    <a:lnTo>
                      <a:pt x="130" y="158"/>
                    </a:lnTo>
                    <a:lnTo>
                      <a:pt x="135" y="138"/>
                    </a:lnTo>
                    <a:lnTo>
                      <a:pt x="140" y="117"/>
                    </a:lnTo>
                    <a:lnTo>
                      <a:pt x="147" y="97"/>
                    </a:lnTo>
                    <a:lnTo>
                      <a:pt x="152" y="75"/>
                    </a:lnTo>
                    <a:lnTo>
                      <a:pt x="155" y="66"/>
                    </a:lnTo>
                    <a:lnTo>
                      <a:pt x="159" y="55"/>
                    </a:lnTo>
                    <a:lnTo>
                      <a:pt x="160" y="50"/>
                    </a:lnTo>
                    <a:lnTo>
                      <a:pt x="161" y="44"/>
                    </a:lnTo>
                    <a:lnTo>
                      <a:pt x="162" y="39"/>
                    </a:lnTo>
                    <a:lnTo>
                      <a:pt x="163"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723" name="Freeform 91"/>
              <p:cNvSpPr>
                <a:spLocks/>
              </p:cNvSpPr>
              <p:nvPr/>
            </p:nvSpPr>
            <p:spPr bwMode="auto">
              <a:xfrm>
                <a:off x="3145" y="1858"/>
                <a:ext cx="6" cy="20"/>
              </a:xfrm>
              <a:custGeom>
                <a:avLst/>
                <a:gdLst>
                  <a:gd name="T0" fmla="*/ 0 w 16"/>
                  <a:gd name="T1" fmla="*/ 0 h 53"/>
                  <a:gd name="T2" fmla="*/ 0 w 16"/>
                  <a:gd name="T3" fmla="*/ 0 h 53"/>
                  <a:gd name="T4" fmla="*/ 0 w 16"/>
                  <a:gd name="T5" fmla="*/ 0 h 53"/>
                  <a:gd name="T6" fmla="*/ 0 w 16"/>
                  <a:gd name="T7" fmla="*/ 1 h 53"/>
                  <a:gd name="T8" fmla="*/ 0 w 16"/>
                  <a:gd name="T9" fmla="*/ 1 h 53"/>
                  <a:gd name="T10" fmla="*/ 0 w 16"/>
                  <a:gd name="T11" fmla="*/ 1 h 53"/>
                  <a:gd name="T12" fmla="*/ 0 w 16"/>
                  <a:gd name="T13" fmla="*/ 1 h 53"/>
                  <a:gd name="T14" fmla="*/ 0 w 16"/>
                  <a:gd name="T15" fmla="*/ 2 h 53"/>
                  <a:gd name="T16" fmla="*/ 0 w 16"/>
                  <a:gd name="T17" fmla="*/ 2 h 53"/>
                  <a:gd name="T18" fmla="*/ 0 w 16"/>
                  <a:gd name="T19" fmla="*/ 2 h 53"/>
                  <a:gd name="T20" fmla="*/ 0 w 16"/>
                  <a:gd name="T21" fmla="*/ 2 h 53"/>
                  <a:gd name="T22" fmla="*/ 0 w 16"/>
                  <a:gd name="T23" fmla="*/ 2 h 53"/>
                  <a:gd name="T24" fmla="*/ 0 w 16"/>
                  <a:gd name="T25" fmla="*/ 2 h 53"/>
                  <a:gd name="T26" fmla="*/ 1 w 16"/>
                  <a:gd name="T27" fmla="*/ 3 h 53"/>
                  <a:gd name="T28" fmla="*/ 1 w 16"/>
                  <a:gd name="T29" fmla="*/ 3 h 53"/>
                  <a:gd name="T30" fmla="*/ 1 w 16"/>
                  <a:gd name="T31" fmla="*/ 3 h 53"/>
                  <a:gd name="T32" fmla="*/ 1 w 16"/>
                  <a:gd name="T33" fmla="*/ 3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53">
                    <a:moveTo>
                      <a:pt x="2" y="0"/>
                    </a:moveTo>
                    <a:lnTo>
                      <a:pt x="1" y="3"/>
                    </a:lnTo>
                    <a:lnTo>
                      <a:pt x="0" y="8"/>
                    </a:lnTo>
                    <a:lnTo>
                      <a:pt x="0" y="11"/>
                    </a:lnTo>
                    <a:lnTo>
                      <a:pt x="0" y="14"/>
                    </a:lnTo>
                    <a:lnTo>
                      <a:pt x="0" y="18"/>
                    </a:lnTo>
                    <a:lnTo>
                      <a:pt x="0" y="21"/>
                    </a:lnTo>
                    <a:lnTo>
                      <a:pt x="0" y="26"/>
                    </a:lnTo>
                    <a:lnTo>
                      <a:pt x="1" y="29"/>
                    </a:lnTo>
                    <a:lnTo>
                      <a:pt x="2" y="32"/>
                    </a:lnTo>
                    <a:lnTo>
                      <a:pt x="4" y="35"/>
                    </a:lnTo>
                    <a:lnTo>
                      <a:pt x="5" y="38"/>
                    </a:lnTo>
                    <a:lnTo>
                      <a:pt x="8" y="42"/>
                    </a:lnTo>
                    <a:lnTo>
                      <a:pt x="12" y="48"/>
                    </a:lnTo>
                    <a:lnTo>
                      <a:pt x="14" y="51"/>
                    </a:lnTo>
                    <a:lnTo>
                      <a:pt x="15" y="52"/>
                    </a:lnTo>
                    <a:lnTo>
                      <a:pt x="1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724" name="Line 92"/>
              <p:cNvSpPr>
                <a:spLocks noChangeShapeType="1"/>
              </p:cNvSpPr>
              <p:nvPr/>
            </p:nvSpPr>
            <p:spPr bwMode="auto">
              <a:xfrm flipH="1">
                <a:off x="3209" y="1718"/>
                <a:ext cx="18"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8705" name="Group 93"/>
            <p:cNvGrpSpPr>
              <a:grpSpLocks/>
            </p:cNvGrpSpPr>
            <p:nvPr/>
          </p:nvGrpSpPr>
          <p:grpSpPr bwMode="auto">
            <a:xfrm>
              <a:off x="3775" y="572"/>
              <a:ext cx="108" cy="160"/>
              <a:chOff x="3775" y="572"/>
              <a:chExt cx="108" cy="160"/>
            </a:xfrm>
          </p:grpSpPr>
          <p:sp>
            <p:nvSpPr>
              <p:cNvPr id="68720" name="Freeform 94"/>
              <p:cNvSpPr>
                <a:spLocks/>
              </p:cNvSpPr>
              <p:nvPr/>
            </p:nvSpPr>
            <p:spPr bwMode="auto">
              <a:xfrm>
                <a:off x="3775" y="572"/>
                <a:ext cx="70" cy="160"/>
              </a:xfrm>
              <a:custGeom>
                <a:avLst/>
                <a:gdLst>
                  <a:gd name="T0" fmla="*/ 7 w 173"/>
                  <a:gd name="T1" fmla="*/ 0 h 385"/>
                  <a:gd name="T2" fmla="*/ 0 w 173"/>
                  <a:gd name="T3" fmla="*/ 27 h 385"/>
                  <a:gd name="T4" fmla="*/ 4 w 173"/>
                  <a:gd name="T5" fmla="*/ 27 h 385"/>
                  <a:gd name="T6" fmla="*/ 5 w 173"/>
                  <a:gd name="T7" fmla="*/ 27 h 385"/>
                  <a:gd name="T8" fmla="*/ 6 w 173"/>
                  <a:gd name="T9" fmla="*/ 27 h 385"/>
                  <a:gd name="T10" fmla="*/ 6 w 173"/>
                  <a:gd name="T11" fmla="*/ 27 h 385"/>
                  <a:gd name="T12" fmla="*/ 6 w 173"/>
                  <a:gd name="T13" fmla="*/ 27 h 385"/>
                  <a:gd name="T14" fmla="*/ 7 w 173"/>
                  <a:gd name="T15" fmla="*/ 27 h 385"/>
                  <a:gd name="T16" fmla="*/ 8 w 173"/>
                  <a:gd name="T17" fmla="*/ 26 h 385"/>
                  <a:gd name="T18" fmla="*/ 8 w 173"/>
                  <a:gd name="T19" fmla="*/ 25 h 385"/>
                  <a:gd name="T20" fmla="*/ 8 w 173"/>
                  <a:gd name="T21" fmla="*/ 25 h 385"/>
                  <a:gd name="T22" fmla="*/ 8 w 173"/>
                  <a:gd name="T23" fmla="*/ 24 h 385"/>
                  <a:gd name="T24" fmla="*/ 9 w 173"/>
                  <a:gd name="T25" fmla="*/ 23 h 385"/>
                  <a:gd name="T26" fmla="*/ 9 w 173"/>
                  <a:gd name="T27" fmla="*/ 22 h 385"/>
                  <a:gd name="T28" fmla="*/ 11 w 173"/>
                  <a:gd name="T29" fmla="*/ 15 h 385"/>
                  <a:gd name="T30" fmla="*/ 11 w 173"/>
                  <a:gd name="T31" fmla="*/ 14 h 385"/>
                  <a:gd name="T32" fmla="*/ 11 w 173"/>
                  <a:gd name="T33" fmla="*/ 13 h 385"/>
                  <a:gd name="T34" fmla="*/ 11 w 173"/>
                  <a:gd name="T35" fmla="*/ 12 h 385"/>
                  <a:gd name="T36" fmla="*/ 11 w 173"/>
                  <a:gd name="T37" fmla="*/ 12 h 385"/>
                  <a:gd name="T38" fmla="*/ 11 w 173"/>
                  <a:gd name="T39" fmla="*/ 11 h 385"/>
                  <a:gd name="T40" fmla="*/ 11 w 173"/>
                  <a:gd name="T41" fmla="*/ 10 h 385"/>
                  <a:gd name="T42" fmla="*/ 11 w 173"/>
                  <a:gd name="T43" fmla="*/ 10 h 385"/>
                  <a:gd name="T44" fmla="*/ 11 w 173"/>
                  <a:gd name="T45" fmla="*/ 10 h 385"/>
                  <a:gd name="T46" fmla="*/ 10 w 173"/>
                  <a:gd name="T47" fmla="*/ 10 h 385"/>
                  <a:gd name="T48" fmla="*/ 9 w 173"/>
                  <a:gd name="T49" fmla="*/ 9 h 385"/>
                  <a:gd name="T50" fmla="*/ 9 w 173"/>
                  <a:gd name="T51" fmla="*/ 9 h 385"/>
                  <a:gd name="T52" fmla="*/ 4 w 173"/>
                  <a:gd name="T53" fmla="*/ 9 h 3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3" h="385">
                    <a:moveTo>
                      <a:pt x="103" y="0"/>
                    </a:moveTo>
                    <a:lnTo>
                      <a:pt x="0" y="385"/>
                    </a:lnTo>
                    <a:lnTo>
                      <a:pt x="68" y="385"/>
                    </a:lnTo>
                    <a:lnTo>
                      <a:pt x="76" y="385"/>
                    </a:lnTo>
                    <a:lnTo>
                      <a:pt x="83" y="383"/>
                    </a:lnTo>
                    <a:lnTo>
                      <a:pt x="92" y="379"/>
                    </a:lnTo>
                    <a:lnTo>
                      <a:pt x="99" y="373"/>
                    </a:lnTo>
                    <a:lnTo>
                      <a:pt x="106" y="367"/>
                    </a:lnTo>
                    <a:lnTo>
                      <a:pt x="114" y="360"/>
                    </a:lnTo>
                    <a:lnTo>
                      <a:pt x="121" y="351"/>
                    </a:lnTo>
                    <a:lnTo>
                      <a:pt x="127" y="341"/>
                    </a:lnTo>
                    <a:lnTo>
                      <a:pt x="132" y="332"/>
                    </a:lnTo>
                    <a:lnTo>
                      <a:pt x="137" y="321"/>
                    </a:lnTo>
                    <a:lnTo>
                      <a:pt x="141" y="311"/>
                    </a:lnTo>
                    <a:lnTo>
                      <a:pt x="169" y="203"/>
                    </a:lnTo>
                    <a:lnTo>
                      <a:pt x="171" y="192"/>
                    </a:lnTo>
                    <a:lnTo>
                      <a:pt x="173" y="182"/>
                    </a:lnTo>
                    <a:lnTo>
                      <a:pt x="173" y="172"/>
                    </a:lnTo>
                    <a:lnTo>
                      <a:pt x="171" y="163"/>
                    </a:lnTo>
                    <a:lnTo>
                      <a:pt x="169" y="154"/>
                    </a:lnTo>
                    <a:lnTo>
                      <a:pt x="166" y="147"/>
                    </a:lnTo>
                    <a:lnTo>
                      <a:pt x="162" y="140"/>
                    </a:lnTo>
                    <a:lnTo>
                      <a:pt x="157" y="135"/>
                    </a:lnTo>
                    <a:lnTo>
                      <a:pt x="150" y="132"/>
                    </a:lnTo>
                    <a:lnTo>
                      <a:pt x="144" y="130"/>
                    </a:lnTo>
                    <a:lnTo>
                      <a:pt x="136" y="128"/>
                    </a:lnTo>
                    <a:lnTo>
                      <a:pt x="69" y="1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721" name="Line 95"/>
              <p:cNvSpPr>
                <a:spLocks noChangeShapeType="1"/>
              </p:cNvSpPr>
              <p:nvPr/>
            </p:nvSpPr>
            <p:spPr bwMode="auto">
              <a:xfrm flipH="1">
                <a:off x="3868" y="572"/>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8706" name="Freeform 96"/>
            <p:cNvSpPr>
              <a:spLocks/>
            </p:cNvSpPr>
            <p:nvPr/>
          </p:nvSpPr>
          <p:spPr bwMode="auto">
            <a:xfrm>
              <a:off x="3760" y="3567"/>
              <a:ext cx="73" cy="160"/>
            </a:xfrm>
            <a:custGeom>
              <a:avLst/>
              <a:gdLst>
                <a:gd name="T0" fmla="*/ 8 w 172"/>
                <a:gd name="T1" fmla="*/ 0 h 385"/>
                <a:gd name="T2" fmla="*/ 0 w 172"/>
                <a:gd name="T3" fmla="*/ 27 h 385"/>
                <a:gd name="T4" fmla="*/ 5 w 172"/>
                <a:gd name="T5" fmla="*/ 27 h 385"/>
                <a:gd name="T6" fmla="*/ 6 w 172"/>
                <a:gd name="T7" fmla="*/ 27 h 385"/>
                <a:gd name="T8" fmla="*/ 6 w 172"/>
                <a:gd name="T9" fmla="*/ 27 h 385"/>
                <a:gd name="T10" fmla="*/ 7 w 172"/>
                <a:gd name="T11" fmla="*/ 27 h 385"/>
                <a:gd name="T12" fmla="*/ 8 w 172"/>
                <a:gd name="T13" fmla="*/ 27 h 385"/>
                <a:gd name="T14" fmla="*/ 8 w 172"/>
                <a:gd name="T15" fmla="*/ 27 h 385"/>
                <a:gd name="T16" fmla="*/ 8 w 172"/>
                <a:gd name="T17" fmla="*/ 26 h 385"/>
                <a:gd name="T18" fmla="*/ 9 w 172"/>
                <a:gd name="T19" fmla="*/ 25 h 385"/>
                <a:gd name="T20" fmla="*/ 10 w 172"/>
                <a:gd name="T21" fmla="*/ 25 h 385"/>
                <a:gd name="T22" fmla="*/ 10 w 172"/>
                <a:gd name="T23" fmla="*/ 24 h 385"/>
                <a:gd name="T24" fmla="*/ 11 w 172"/>
                <a:gd name="T25" fmla="*/ 23 h 385"/>
                <a:gd name="T26" fmla="*/ 11 w 172"/>
                <a:gd name="T27" fmla="*/ 22 h 385"/>
                <a:gd name="T28" fmla="*/ 13 w 172"/>
                <a:gd name="T29" fmla="*/ 15 h 385"/>
                <a:gd name="T30" fmla="*/ 13 w 172"/>
                <a:gd name="T31" fmla="*/ 14 h 385"/>
                <a:gd name="T32" fmla="*/ 13 w 172"/>
                <a:gd name="T33" fmla="*/ 13 h 385"/>
                <a:gd name="T34" fmla="*/ 13 w 172"/>
                <a:gd name="T35" fmla="*/ 12 h 385"/>
                <a:gd name="T36" fmla="*/ 13 w 172"/>
                <a:gd name="T37" fmla="*/ 12 h 385"/>
                <a:gd name="T38" fmla="*/ 13 w 172"/>
                <a:gd name="T39" fmla="*/ 11 h 385"/>
                <a:gd name="T40" fmla="*/ 13 w 172"/>
                <a:gd name="T41" fmla="*/ 10 h 385"/>
                <a:gd name="T42" fmla="*/ 12 w 172"/>
                <a:gd name="T43" fmla="*/ 10 h 385"/>
                <a:gd name="T44" fmla="*/ 12 w 172"/>
                <a:gd name="T45" fmla="*/ 10 h 385"/>
                <a:gd name="T46" fmla="*/ 11 w 172"/>
                <a:gd name="T47" fmla="*/ 9 h 385"/>
                <a:gd name="T48" fmla="*/ 11 w 172"/>
                <a:gd name="T49" fmla="*/ 9 h 385"/>
                <a:gd name="T50" fmla="*/ 11 w 172"/>
                <a:gd name="T51" fmla="*/ 9 h 385"/>
                <a:gd name="T52" fmla="*/ 5 w 172"/>
                <a:gd name="T53" fmla="*/ 9 h 3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2" h="385">
                  <a:moveTo>
                    <a:pt x="103" y="0"/>
                  </a:moveTo>
                  <a:lnTo>
                    <a:pt x="0" y="385"/>
                  </a:lnTo>
                  <a:lnTo>
                    <a:pt x="67" y="385"/>
                  </a:lnTo>
                  <a:lnTo>
                    <a:pt x="75" y="384"/>
                  </a:lnTo>
                  <a:lnTo>
                    <a:pt x="83" y="382"/>
                  </a:lnTo>
                  <a:lnTo>
                    <a:pt x="91" y="379"/>
                  </a:lnTo>
                  <a:lnTo>
                    <a:pt x="99" y="373"/>
                  </a:lnTo>
                  <a:lnTo>
                    <a:pt x="107" y="367"/>
                  </a:lnTo>
                  <a:lnTo>
                    <a:pt x="114" y="360"/>
                  </a:lnTo>
                  <a:lnTo>
                    <a:pt x="121" y="351"/>
                  </a:lnTo>
                  <a:lnTo>
                    <a:pt x="127" y="342"/>
                  </a:lnTo>
                  <a:lnTo>
                    <a:pt x="132" y="331"/>
                  </a:lnTo>
                  <a:lnTo>
                    <a:pt x="136" y="321"/>
                  </a:lnTo>
                  <a:lnTo>
                    <a:pt x="140" y="310"/>
                  </a:lnTo>
                  <a:lnTo>
                    <a:pt x="168" y="203"/>
                  </a:lnTo>
                  <a:lnTo>
                    <a:pt x="171" y="192"/>
                  </a:lnTo>
                  <a:lnTo>
                    <a:pt x="172" y="182"/>
                  </a:lnTo>
                  <a:lnTo>
                    <a:pt x="172" y="172"/>
                  </a:lnTo>
                  <a:lnTo>
                    <a:pt x="171" y="163"/>
                  </a:lnTo>
                  <a:lnTo>
                    <a:pt x="168" y="154"/>
                  </a:lnTo>
                  <a:lnTo>
                    <a:pt x="165" y="147"/>
                  </a:lnTo>
                  <a:lnTo>
                    <a:pt x="161" y="140"/>
                  </a:lnTo>
                  <a:lnTo>
                    <a:pt x="156" y="135"/>
                  </a:lnTo>
                  <a:lnTo>
                    <a:pt x="150" y="131"/>
                  </a:lnTo>
                  <a:lnTo>
                    <a:pt x="143" y="129"/>
                  </a:lnTo>
                  <a:lnTo>
                    <a:pt x="136" y="128"/>
                  </a:lnTo>
                  <a:lnTo>
                    <a:pt x="68" y="1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68707" name="Group 97"/>
            <p:cNvGrpSpPr>
              <a:grpSpLocks/>
            </p:cNvGrpSpPr>
            <p:nvPr/>
          </p:nvGrpSpPr>
          <p:grpSpPr bwMode="auto">
            <a:xfrm>
              <a:off x="4778" y="2502"/>
              <a:ext cx="58" cy="105"/>
              <a:chOff x="4778" y="2502"/>
              <a:chExt cx="58" cy="105"/>
            </a:xfrm>
          </p:grpSpPr>
          <p:sp>
            <p:nvSpPr>
              <p:cNvPr id="68715" name="Line 98"/>
              <p:cNvSpPr>
                <a:spLocks noChangeShapeType="1"/>
              </p:cNvSpPr>
              <p:nvPr/>
            </p:nvSpPr>
            <p:spPr bwMode="auto">
              <a:xfrm flipH="1">
                <a:off x="4792" y="2607"/>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716" name="Freeform 99"/>
              <p:cNvSpPr>
                <a:spLocks/>
              </p:cNvSpPr>
              <p:nvPr/>
            </p:nvSpPr>
            <p:spPr bwMode="auto">
              <a:xfrm>
                <a:off x="4778" y="2578"/>
                <a:ext cx="14" cy="29"/>
              </a:xfrm>
              <a:custGeom>
                <a:avLst/>
                <a:gdLst>
                  <a:gd name="T0" fmla="*/ 0 w 36"/>
                  <a:gd name="T1" fmla="*/ 0 h 75"/>
                  <a:gd name="T2" fmla="*/ 0 w 36"/>
                  <a:gd name="T3" fmla="*/ 1 h 75"/>
                  <a:gd name="T4" fmla="*/ 0 w 36"/>
                  <a:gd name="T5" fmla="*/ 1 h 75"/>
                  <a:gd name="T6" fmla="*/ 0 w 36"/>
                  <a:gd name="T7" fmla="*/ 2 h 75"/>
                  <a:gd name="T8" fmla="*/ 0 w 36"/>
                  <a:gd name="T9" fmla="*/ 2 h 75"/>
                  <a:gd name="T10" fmla="*/ 0 w 36"/>
                  <a:gd name="T11" fmla="*/ 3 h 75"/>
                  <a:gd name="T12" fmla="*/ 0 w 36"/>
                  <a:gd name="T13" fmla="*/ 3 h 75"/>
                  <a:gd name="T14" fmla="*/ 1 w 36"/>
                  <a:gd name="T15" fmla="*/ 3 h 75"/>
                  <a:gd name="T16" fmla="*/ 1 w 36"/>
                  <a:gd name="T17" fmla="*/ 4 h 75"/>
                  <a:gd name="T18" fmla="*/ 2 w 36"/>
                  <a:gd name="T19" fmla="*/ 4 h 75"/>
                  <a:gd name="T20" fmla="*/ 2 w 36"/>
                  <a:gd name="T21" fmla="*/ 4 h 75"/>
                  <a:gd name="T22" fmla="*/ 2 w 36"/>
                  <a:gd name="T23" fmla="*/ 4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6" h="75">
                    <a:moveTo>
                      <a:pt x="3" y="0"/>
                    </a:moveTo>
                    <a:lnTo>
                      <a:pt x="1" y="11"/>
                    </a:lnTo>
                    <a:lnTo>
                      <a:pt x="0" y="22"/>
                    </a:lnTo>
                    <a:lnTo>
                      <a:pt x="0" y="31"/>
                    </a:lnTo>
                    <a:lnTo>
                      <a:pt x="1" y="41"/>
                    </a:lnTo>
                    <a:lnTo>
                      <a:pt x="3" y="49"/>
                    </a:lnTo>
                    <a:lnTo>
                      <a:pt x="6" y="57"/>
                    </a:lnTo>
                    <a:lnTo>
                      <a:pt x="10" y="63"/>
                    </a:lnTo>
                    <a:lnTo>
                      <a:pt x="16" y="68"/>
                    </a:lnTo>
                    <a:lnTo>
                      <a:pt x="22" y="72"/>
                    </a:lnTo>
                    <a:lnTo>
                      <a:pt x="28" y="75"/>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717" name="Line 100"/>
              <p:cNvSpPr>
                <a:spLocks noChangeShapeType="1"/>
              </p:cNvSpPr>
              <p:nvPr/>
            </p:nvSpPr>
            <p:spPr bwMode="auto">
              <a:xfrm flipV="1">
                <a:off x="4778" y="2531"/>
                <a:ext cx="12"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718" name="Freeform 101"/>
              <p:cNvSpPr>
                <a:spLocks/>
              </p:cNvSpPr>
              <p:nvPr/>
            </p:nvSpPr>
            <p:spPr bwMode="auto">
              <a:xfrm>
                <a:off x="4790" y="2502"/>
                <a:ext cx="32" cy="29"/>
              </a:xfrm>
              <a:custGeom>
                <a:avLst/>
                <a:gdLst>
                  <a:gd name="T0" fmla="*/ 6 w 74"/>
                  <a:gd name="T1" fmla="*/ 0 h 75"/>
                  <a:gd name="T2" fmla="*/ 5 w 74"/>
                  <a:gd name="T3" fmla="*/ 0 h 75"/>
                  <a:gd name="T4" fmla="*/ 5 w 74"/>
                  <a:gd name="T5" fmla="*/ 0 h 75"/>
                  <a:gd name="T6" fmla="*/ 4 w 74"/>
                  <a:gd name="T7" fmla="*/ 0 h 75"/>
                  <a:gd name="T8" fmla="*/ 3 w 74"/>
                  <a:gd name="T9" fmla="*/ 1 h 75"/>
                  <a:gd name="T10" fmla="*/ 3 w 74"/>
                  <a:gd name="T11" fmla="*/ 1 h 75"/>
                  <a:gd name="T12" fmla="*/ 2 w 74"/>
                  <a:gd name="T13" fmla="*/ 2 h 75"/>
                  <a:gd name="T14" fmla="*/ 2 w 74"/>
                  <a:gd name="T15" fmla="*/ 2 h 75"/>
                  <a:gd name="T16" fmla="*/ 1 w 74"/>
                  <a:gd name="T17" fmla="*/ 3 h 75"/>
                  <a:gd name="T18" fmla="*/ 1 w 74"/>
                  <a:gd name="T19" fmla="*/ 3 h 75"/>
                  <a:gd name="T20" fmla="*/ 0 w 74"/>
                  <a:gd name="T21" fmla="*/ 4 h 75"/>
                  <a:gd name="T22" fmla="*/ 0 w 74"/>
                  <a:gd name="T23" fmla="*/ 4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4" h="75">
                    <a:moveTo>
                      <a:pt x="74" y="0"/>
                    </a:moveTo>
                    <a:lnTo>
                      <a:pt x="65" y="0"/>
                    </a:lnTo>
                    <a:lnTo>
                      <a:pt x="58" y="3"/>
                    </a:lnTo>
                    <a:lnTo>
                      <a:pt x="49" y="7"/>
                    </a:lnTo>
                    <a:lnTo>
                      <a:pt x="42" y="12"/>
                    </a:lnTo>
                    <a:lnTo>
                      <a:pt x="35" y="18"/>
                    </a:lnTo>
                    <a:lnTo>
                      <a:pt x="27" y="26"/>
                    </a:lnTo>
                    <a:lnTo>
                      <a:pt x="20" y="34"/>
                    </a:lnTo>
                    <a:lnTo>
                      <a:pt x="14" y="44"/>
                    </a:lnTo>
                    <a:lnTo>
                      <a:pt x="9" y="53"/>
                    </a:lnTo>
                    <a:lnTo>
                      <a:pt x="5" y="64"/>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719" name="Line 102"/>
              <p:cNvSpPr>
                <a:spLocks noChangeShapeType="1"/>
              </p:cNvSpPr>
              <p:nvPr/>
            </p:nvSpPr>
            <p:spPr bwMode="auto">
              <a:xfrm>
                <a:off x="4822" y="250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8708" name="Group 103"/>
            <p:cNvGrpSpPr>
              <a:grpSpLocks/>
            </p:cNvGrpSpPr>
            <p:nvPr/>
          </p:nvGrpSpPr>
          <p:grpSpPr bwMode="auto">
            <a:xfrm>
              <a:off x="4766" y="1543"/>
              <a:ext cx="102" cy="160"/>
              <a:chOff x="4766" y="1543"/>
              <a:chExt cx="102" cy="160"/>
            </a:xfrm>
          </p:grpSpPr>
          <p:sp>
            <p:nvSpPr>
              <p:cNvPr id="68709" name="Line 104"/>
              <p:cNvSpPr>
                <a:spLocks noChangeShapeType="1"/>
              </p:cNvSpPr>
              <p:nvPr/>
            </p:nvSpPr>
            <p:spPr bwMode="auto">
              <a:xfrm flipH="1">
                <a:off x="4784" y="170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710" name="Freeform 105"/>
              <p:cNvSpPr>
                <a:spLocks/>
              </p:cNvSpPr>
              <p:nvPr/>
            </p:nvSpPr>
            <p:spPr bwMode="auto">
              <a:xfrm>
                <a:off x="4766" y="1671"/>
                <a:ext cx="18" cy="32"/>
              </a:xfrm>
              <a:custGeom>
                <a:avLst/>
                <a:gdLst>
                  <a:gd name="T0" fmla="*/ 1 w 36"/>
                  <a:gd name="T1" fmla="*/ 0 h 75"/>
                  <a:gd name="T2" fmla="*/ 1 w 36"/>
                  <a:gd name="T3" fmla="*/ 1 h 75"/>
                  <a:gd name="T4" fmla="*/ 1 w 36"/>
                  <a:gd name="T5" fmla="*/ 2 h 75"/>
                  <a:gd name="T6" fmla="*/ 0 w 36"/>
                  <a:gd name="T7" fmla="*/ 3 h 75"/>
                  <a:gd name="T8" fmla="*/ 1 w 36"/>
                  <a:gd name="T9" fmla="*/ 3 h 75"/>
                  <a:gd name="T10" fmla="*/ 1 w 36"/>
                  <a:gd name="T11" fmla="*/ 4 h 75"/>
                  <a:gd name="T12" fmla="*/ 1 w 36"/>
                  <a:gd name="T13" fmla="*/ 4 h 75"/>
                  <a:gd name="T14" fmla="*/ 2 w 36"/>
                  <a:gd name="T15" fmla="*/ 5 h 75"/>
                  <a:gd name="T16" fmla="*/ 3 w 36"/>
                  <a:gd name="T17" fmla="*/ 5 h 75"/>
                  <a:gd name="T18" fmla="*/ 3 w 36"/>
                  <a:gd name="T19" fmla="*/ 6 h 75"/>
                  <a:gd name="T20" fmla="*/ 4 w 36"/>
                  <a:gd name="T21" fmla="*/ 6 h 75"/>
                  <a:gd name="T22" fmla="*/ 5 w 36"/>
                  <a:gd name="T23" fmla="*/ 6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6" h="75">
                    <a:moveTo>
                      <a:pt x="4" y="0"/>
                    </a:moveTo>
                    <a:lnTo>
                      <a:pt x="2" y="11"/>
                    </a:lnTo>
                    <a:lnTo>
                      <a:pt x="1" y="21"/>
                    </a:lnTo>
                    <a:lnTo>
                      <a:pt x="0" y="31"/>
                    </a:lnTo>
                    <a:lnTo>
                      <a:pt x="1" y="41"/>
                    </a:lnTo>
                    <a:lnTo>
                      <a:pt x="4" y="49"/>
                    </a:lnTo>
                    <a:lnTo>
                      <a:pt x="8" y="57"/>
                    </a:lnTo>
                    <a:lnTo>
                      <a:pt x="12" y="63"/>
                    </a:lnTo>
                    <a:lnTo>
                      <a:pt x="17" y="68"/>
                    </a:lnTo>
                    <a:lnTo>
                      <a:pt x="23" y="71"/>
                    </a:lnTo>
                    <a:lnTo>
                      <a:pt x="29" y="75"/>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711" name="Line 106"/>
              <p:cNvSpPr>
                <a:spLocks noChangeShapeType="1"/>
              </p:cNvSpPr>
              <p:nvPr/>
            </p:nvSpPr>
            <p:spPr bwMode="auto">
              <a:xfrm flipV="1">
                <a:off x="4769" y="1628"/>
                <a:ext cx="12"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712" name="Freeform 107"/>
              <p:cNvSpPr>
                <a:spLocks/>
              </p:cNvSpPr>
              <p:nvPr/>
            </p:nvSpPr>
            <p:spPr bwMode="auto">
              <a:xfrm>
                <a:off x="4781" y="1595"/>
                <a:ext cx="32" cy="33"/>
              </a:xfrm>
              <a:custGeom>
                <a:avLst/>
                <a:gdLst>
                  <a:gd name="T0" fmla="*/ 6 w 73"/>
                  <a:gd name="T1" fmla="*/ 0 h 75"/>
                  <a:gd name="T2" fmla="*/ 5 w 73"/>
                  <a:gd name="T3" fmla="*/ 0 h 75"/>
                  <a:gd name="T4" fmla="*/ 5 w 73"/>
                  <a:gd name="T5" fmla="*/ 0 h 75"/>
                  <a:gd name="T6" fmla="*/ 4 w 73"/>
                  <a:gd name="T7" fmla="*/ 0 h 75"/>
                  <a:gd name="T8" fmla="*/ 4 w 73"/>
                  <a:gd name="T9" fmla="*/ 1 h 75"/>
                  <a:gd name="T10" fmla="*/ 3 w 73"/>
                  <a:gd name="T11" fmla="*/ 2 h 75"/>
                  <a:gd name="T12" fmla="*/ 2 w 73"/>
                  <a:gd name="T13" fmla="*/ 2 h 75"/>
                  <a:gd name="T14" fmla="*/ 2 w 73"/>
                  <a:gd name="T15" fmla="*/ 3 h 75"/>
                  <a:gd name="T16" fmla="*/ 1 w 73"/>
                  <a:gd name="T17" fmla="*/ 4 h 75"/>
                  <a:gd name="T18" fmla="*/ 1 w 73"/>
                  <a:gd name="T19" fmla="*/ 4 h 75"/>
                  <a:gd name="T20" fmla="*/ 0 w 73"/>
                  <a:gd name="T21" fmla="*/ 5 h 75"/>
                  <a:gd name="T22" fmla="*/ 0 w 73"/>
                  <a:gd name="T23" fmla="*/ 7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3" h="75">
                    <a:moveTo>
                      <a:pt x="73" y="0"/>
                    </a:moveTo>
                    <a:lnTo>
                      <a:pt x="65" y="1"/>
                    </a:lnTo>
                    <a:lnTo>
                      <a:pt x="57" y="3"/>
                    </a:lnTo>
                    <a:lnTo>
                      <a:pt x="49" y="6"/>
                    </a:lnTo>
                    <a:lnTo>
                      <a:pt x="41" y="12"/>
                    </a:lnTo>
                    <a:lnTo>
                      <a:pt x="33" y="18"/>
                    </a:lnTo>
                    <a:lnTo>
                      <a:pt x="26" y="26"/>
                    </a:lnTo>
                    <a:lnTo>
                      <a:pt x="19" y="34"/>
                    </a:lnTo>
                    <a:lnTo>
                      <a:pt x="13" y="44"/>
                    </a:lnTo>
                    <a:lnTo>
                      <a:pt x="8" y="53"/>
                    </a:lnTo>
                    <a:lnTo>
                      <a:pt x="3" y="64"/>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713" name="Line 108"/>
              <p:cNvSpPr>
                <a:spLocks noChangeShapeType="1"/>
              </p:cNvSpPr>
              <p:nvPr/>
            </p:nvSpPr>
            <p:spPr bwMode="auto">
              <a:xfrm>
                <a:off x="4813" y="159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714" name="Line 109"/>
              <p:cNvSpPr>
                <a:spLocks noChangeShapeType="1"/>
              </p:cNvSpPr>
              <p:nvPr/>
            </p:nvSpPr>
            <p:spPr bwMode="auto">
              <a:xfrm flipH="1">
                <a:off x="4854" y="1543"/>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18574" name="Group 110"/>
          <p:cNvGrpSpPr>
            <a:grpSpLocks/>
          </p:cNvGrpSpPr>
          <p:nvPr/>
        </p:nvGrpSpPr>
        <p:grpSpPr bwMode="auto">
          <a:xfrm>
            <a:off x="5154613" y="3894138"/>
            <a:ext cx="393700" cy="342900"/>
            <a:chOff x="3247" y="2931"/>
            <a:chExt cx="248" cy="216"/>
          </a:xfrm>
        </p:grpSpPr>
        <p:sp>
          <p:nvSpPr>
            <p:cNvPr id="68688" name="Freeform 111"/>
            <p:cNvSpPr>
              <a:spLocks/>
            </p:cNvSpPr>
            <p:nvPr/>
          </p:nvSpPr>
          <p:spPr bwMode="auto">
            <a:xfrm>
              <a:off x="3428" y="2931"/>
              <a:ext cx="67" cy="67"/>
            </a:xfrm>
            <a:custGeom>
              <a:avLst/>
              <a:gdLst>
                <a:gd name="T0" fmla="*/ 12 w 159"/>
                <a:gd name="T1" fmla="*/ 6 h 159"/>
                <a:gd name="T2" fmla="*/ 12 w 159"/>
                <a:gd name="T3" fmla="*/ 5 h 159"/>
                <a:gd name="T4" fmla="*/ 11 w 159"/>
                <a:gd name="T5" fmla="*/ 4 h 159"/>
                <a:gd name="T6" fmla="*/ 11 w 159"/>
                <a:gd name="T7" fmla="*/ 3 h 159"/>
                <a:gd name="T8" fmla="*/ 11 w 159"/>
                <a:gd name="T9" fmla="*/ 2 h 159"/>
                <a:gd name="T10" fmla="*/ 10 w 159"/>
                <a:gd name="T11" fmla="*/ 1 h 159"/>
                <a:gd name="T12" fmla="*/ 9 w 159"/>
                <a:gd name="T13" fmla="*/ 1 h 159"/>
                <a:gd name="T14" fmla="*/ 8 w 159"/>
                <a:gd name="T15" fmla="*/ 0 h 159"/>
                <a:gd name="T16" fmla="*/ 7 w 159"/>
                <a:gd name="T17" fmla="*/ 0 h 159"/>
                <a:gd name="T18" fmla="*/ 6 w 159"/>
                <a:gd name="T19" fmla="*/ 0 h 159"/>
                <a:gd name="T20" fmla="*/ 5 w 159"/>
                <a:gd name="T21" fmla="*/ 0 h 159"/>
                <a:gd name="T22" fmla="*/ 4 w 159"/>
                <a:gd name="T23" fmla="*/ 0 h 159"/>
                <a:gd name="T24" fmla="*/ 3 w 159"/>
                <a:gd name="T25" fmla="*/ 1 h 159"/>
                <a:gd name="T26" fmla="*/ 2 w 159"/>
                <a:gd name="T27" fmla="*/ 1 h 159"/>
                <a:gd name="T28" fmla="*/ 1 w 159"/>
                <a:gd name="T29" fmla="*/ 2 h 159"/>
                <a:gd name="T30" fmla="*/ 1 w 159"/>
                <a:gd name="T31" fmla="*/ 3 h 159"/>
                <a:gd name="T32" fmla="*/ 0 w 159"/>
                <a:gd name="T33" fmla="*/ 4 h 159"/>
                <a:gd name="T34" fmla="*/ 0 w 159"/>
                <a:gd name="T35" fmla="*/ 5 h 159"/>
                <a:gd name="T36" fmla="*/ 0 w 159"/>
                <a:gd name="T37" fmla="*/ 6 h 159"/>
                <a:gd name="T38" fmla="*/ 0 w 159"/>
                <a:gd name="T39" fmla="*/ 7 h 159"/>
                <a:gd name="T40" fmla="*/ 0 w 159"/>
                <a:gd name="T41" fmla="*/ 8 h 159"/>
                <a:gd name="T42" fmla="*/ 1 w 159"/>
                <a:gd name="T43" fmla="*/ 9 h 159"/>
                <a:gd name="T44" fmla="*/ 1 w 159"/>
                <a:gd name="T45" fmla="*/ 10 h 159"/>
                <a:gd name="T46" fmla="*/ 2 w 159"/>
                <a:gd name="T47" fmla="*/ 11 h 159"/>
                <a:gd name="T48" fmla="*/ 3 w 159"/>
                <a:gd name="T49" fmla="*/ 11 h 159"/>
                <a:gd name="T50" fmla="*/ 4 w 159"/>
                <a:gd name="T51" fmla="*/ 11 h 159"/>
                <a:gd name="T52" fmla="*/ 5 w 159"/>
                <a:gd name="T53" fmla="*/ 12 h 159"/>
                <a:gd name="T54" fmla="*/ 6 w 159"/>
                <a:gd name="T55" fmla="*/ 12 h 159"/>
                <a:gd name="T56" fmla="*/ 7 w 159"/>
                <a:gd name="T57" fmla="*/ 12 h 159"/>
                <a:gd name="T58" fmla="*/ 8 w 159"/>
                <a:gd name="T59" fmla="*/ 11 h 159"/>
                <a:gd name="T60" fmla="*/ 9 w 159"/>
                <a:gd name="T61" fmla="*/ 11 h 159"/>
                <a:gd name="T62" fmla="*/ 10 w 159"/>
                <a:gd name="T63" fmla="*/ 11 h 159"/>
                <a:gd name="T64" fmla="*/ 11 w 159"/>
                <a:gd name="T65" fmla="*/ 10 h 159"/>
                <a:gd name="T66" fmla="*/ 11 w 159"/>
                <a:gd name="T67" fmla="*/ 9 h 159"/>
                <a:gd name="T68" fmla="*/ 11 w 159"/>
                <a:gd name="T69" fmla="*/ 8 h 159"/>
                <a:gd name="T70" fmla="*/ 12 w 159"/>
                <a:gd name="T71" fmla="*/ 7 h 159"/>
                <a:gd name="T72" fmla="*/ 12 w 159"/>
                <a:gd name="T73" fmla="*/ 6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79"/>
                  </a:moveTo>
                  <a:lnTo>
                    <a:pt x="158" y="65"/>
                  </a:lnTo>
                  <a:lnTo>
                    <a:pt x="155" y="52"/>
                  </a:lnTo>
                  <a:lnTo>
                    <a:pt x="148" y="39"/>
                  </a:lnTo>
                  <a:lnTo>
                    <a:pt x="141" y="28"/>
                  </a:lnTo>
                  <a:lnTo>
                    <a:pt x="131" y="18"/>
                  </a:lnTo>
                  <a:lnTo>
                    <a:pt x="120" y="11"/>
                  </a:lnTo>
                  <a:lnTo>
                    <a:pt x="107" y="4"/>
                  </a:lnTo>
                  <a:lnTo>
                    <a:pt x="94" y="1"/>
                  </a:lnTo>
                  <a:lnTo>
                    <a:pt x="80" y="0"/>
                  </a:lnTo>
                  <a:lnTo>
                    <a:pt x="66" y="1"/>
                  </a:lnTo>
                  <a:lnTo>
                    <a:pt x="53" y="4"/>
                  </a:lnTo>
                  <a:lnTo>
                    <a:pt x="40" y="11"/>
                  </a:lnTo>
                  <a:lnTo>
                    <a:pt x="29" y="18"/>
                  </a:lnTo>
                  <a:lnTo>
                    <a:pt x="19" y="28"/>
                  </a:lnTo>
                  <a:lnTo>
                    <a:pt x="11" y="39"/>
                  </a:lnTo>
                  <a:lnTo>
                    <a:pt x="6" y="52"/>
                  </a:lnTo>
                  <a:lnTo>
                    <a:pt x="1" y="65"/>
                  </a:lnTo>
                  <a:lnTo>
                    <a:pt x="0" y="79"/>
                  </a:lnTo>
                  <a:lnTo>
                    <a:pt x="1" y="93"/>
                  </a:lnTo>
                  <a:lnTo>
                    <a:pt x="6" y="106"/>
                  </a:lnTo>
                  <a:lnTo>
                    <a:pt x="11" y="119"/>
                  </a:lnTo>
                  <a:lnTo>
                    <a:pt x="19" y="130"/>
                  </a:lnTo>
                  <a:lnTo>
                    <a:pt x="29" y="140"/>
                  </a:lnTo>
                  <a:lnTo>
                    <a:pt x="40" y="148"/>
                  </a:lnTo>
                  <a:lnTo>
                    <a:pt x="53" y="154"/>
                  </a:lnTo>
                  <a:lnTo>
                    <a:pt x="66" y="158"/>
                  </a:lnTo>
                  <a:lnTo>
                    <a:pt x="80" y="159"/>
                  </a:lnTo>
                  <a:lnTo>
                    <a:pt x="94" y="158"/>
                  </a:lnTo>
                  <a:lnTo>
                    <a:pt x="107" y="154"/>
                  </a:lnTo>
                  <a:lnTo>
                    <a:pt x="120" y="148"/>
                  </a:lnTo>
                  <a:lnTo>
                    <a:pt x="131" y="140"/>
                  </a:lnTo>
                  <a:lnTo>
                    <a:pt x="141" y="130"/>
                  </a:lnTo>
                  <a:lnTo>
                    <a:pt x="148" y="119"/>
                  </a:lnTo>
                  <a:lnTo>
                    <a:pt x="155" y="106"/>
                  </a:lnTo>
                  <a:lnTo>
                    <a:pt x="158" y="93"/>
                  </a:lnTo>
                  <a:lnTo>
                    <a:pt x="159" y="79"/>
                  </a:lnTo>
                  <a:close/>
                </a:path>
              </a:pathLst>
            </a:custGeom>
            <a:solidFill>
              <a:srgbClr val="CC00CC"/>
            </a:solidFill>
            <a:ln w="19050" cmpd="sng">
              <a:solidFill>
                <a:srgbClr val="CC00CC"/>
              </a:solidFill>
              <a:prstDash val="solid"/>
              <a:round/>
              <a:headEnd/>
              <a:tailEnd/>
            </a:ln>
          </p:spPr>
          <p:txBody>
            <a:bodyPr/>
            <a:lstStyle/>
            <a:p>
              <a:endParaRPr lang="zh-CN" altLang="en-US"/>
            </a:p>
          </p:txBody>
        </p:sp>
        <p:grpSp>
          <p:nvGrpSpPr>
            <p:cNvPr id="68689" name="Group 112"/>
            <p:cNvGrpSpPr>
              <a:grpSpLocks/>
            </p:cNvGrpSpPr>
            <p:nvPr/>
          </p:nvGrpSpPr>
          <p:grpSpPr bwMode="auto">
            <a:xfrm>
              <a:off x="3247" y="2986"/>
              <a:ext cx="85" cy="161"/>
              <a:chOff x="3247" y="2986"/>
              <a:chExt cx="85" cy="161"/>
            </a:xfrm>
          </p:grpSpPr>
          <p:sp>
            <p:nvSpPr>
              <p:cNvPr id="68690" name="Freeform 113"/>
              <p:cNvSpPr>
                <a:spLocks/>
              </p:cNvSpPr>
              <p:nvPr/>
            </p:nvSpPr>
            <p:spPr bwMode="auto">
              <a:xfrm>
                <a:off x="3262" y="2986"/>
                <a:ext cx="70" cy="161"/>
              </a:xfrm>
              <a:custGeom>
                <a:avLst/>
                <a:gdLst>
                  <a:gd name="T0" fmla="*/ 12 w 171"/>
                  <a:gd name="T1" fmla="*/ 0 h 386"/>
                  <a:gd name="T2" fmla="*/ 5 w 171"/>
                  <a:gd name="T3" fmla="*/ 28 h 386"/>
                  <a:gd name="T4" fmla="*/ 0 w 171"/>
                  <a:gd name="T5" fmla="*/ 28 h 386"/>
                  <a:gd name="T6" fmla="*/ 0 60000 65536"/>
                  <a:gd name="T7" fmla="*/ 0 60000 65536"/>
                  <a:gd name="T8" fmla="*/ 0 60000 65536"/>
                </a:gdLst>
                <a:ahLst/>
                <a:cxnLst>
                  <a:cxn ang="T6">
                    <a:pos x="T0" y="T1"/>
                  </a:cxn>
                  <a:cxn ang="T7">
                    <a:pos x="T2" y="T3"/>
                  </a:cxn>
                  <a:cxn ang="T8">
                    <a:pos x="T4" y="T5"/>
                  </a:cxn>
                </a:cxnLst>
                <a:rect l="0" t="0" r="r" b="b"/>
                <a:pathLst>
                  <a:path w="171" h="386">
                    <a:moveTo>
                      <a:pt x="171" y="0"/>
                    </a:moveTo>
                    <a:lnTo>
                      <a:pt x="67" y="386"/>
                    </a:lnTo>
                    <a:lnTo>
                      <a:pt x="0" y="3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91" name="Freeform 114"/>
              <p:cNvSpPr>
                <a:spLocks/>
              </p:cNvSpPr>
              <p:nvPr/>
            </p:nvSpPr>
            <p:spPr bwMode="auto">
              <a:xfrm>
                <a:off x="3247" y="3115"/>
                <a:ext cx="15" cy="32"/>
              </a:xfrm>
              <a:custGeom>
                <a:avLst/>
                <a:gdLst>
                  <a:gd name="T0" fmla="*/ 0 w 36"/>
                  <a:gd name="T1" fmla="*/ 0 h 75"/>
                  <a:gd name="T2" fmla="*/ 0 w 36"/>
                  <a:gd name="T3" fmla="*/ 1 h 75"/>
                  <a:gd name="T4" fmla="*/ 0 w 36"/>
                  <a:gd name="T5" fmla="*/ 2 h 75"/>
                  <a:gd name="T6" fmla="*/ 0 w 36"/>
                  <a:gd name="T7" fmla="*/ 3 h 75"/>
                  <a:gd name="T8" fmla="*/ 0 w 36"/>
                  <a:gd name="T9" fmla="*/ 3 h 75"/>
                  <a:gd name="T10" fmla="*/ 0 w 36"/>
                  <a:gd name="T11" fmla="*/ 4 h 75"/>
                  <a:gd name="T12" fmla="*/ 0 w 36"/>
                  <a:gd name="T13" fmla="*/ 4 h 75"/>
                  <a:gd name="T14" fmla="*/ 1 w 36"/>
                  <a:gd name="T15" fmla="*/ 5 h 75"/>
                  <a:gd name="T16" fmla="*/ 1 w 36"/>
                  <a:gd name="T17" fmla="*/ 5 h 75"/>
                  <a:gd name="T18" fmla="*/ 2 w 36"/>
                  <a:gd name="T19" fmla="*/ 6 h 75"/>
                  <a:gd name="T20" fmla="*/ 2 w 36"/>
                  <a:gd name="T21" fmla="*/ 6 h 75"/>
                  <a:gd name="T22" fmla="*/ 3 w 36"/>
                  <a:gd name="T23" fmla="*/ 6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6" h="75">
                    <a:moveTo>
                      <a:pt x="3" y="0"/>
                    </a:moveTo>
                    <a:lnTo>
                      <a:pt x="1" y="10"/>
                    </a:lnTo>
                    <a:lnTo>
                      <a:pt x="0" y="21"/>
                    </a:lnTo>
                    <a:lnTo>
                      <a:pt x="0" y="31"/>
                    </a:lnTo>
                    <a:lnTo>
                      <a:pt x="1" y="40"/>
                    </a:lnTo>
                    <a:lnTo>
                      <a:pt x="3" y="49"/>
                    </a:lnTo>
                    <a:lnTo>
                      <a:pt x="6" y="56"/>
                    </a:lnTo>
                    <a:lnTo>
                      <a:pt x="11" y="63"/>
                    </a:lnTo>
                    <a:lnTo>
                      <a:pt x="16" y="68"/>
                    </a:lnTo>
                    <a:lnTo>
                      <a:pt x="22" y="72"/>
                    </a:lnTo>
                    <a:lnTo>
                      <a:pt x="29" y="74"/>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92" name="Line 115"/>
              <p:cNvSpPr>
                <a:spLocks noChangeShapeType="1"/>
              </p:cNvSpPr>
              <p:nvPr/>
            </p:nvSpPr>
            <p:spPr bwMode="auto">
              <a:xfrm flipV="1">
                <a:off x="3247" y="3071"/>
                <a:ext cx="12"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93" name="Freeform 116"/>
              <p:cNvSpPr>
                <a:spLocks/>
              </p:cNvSpPr>
              <p:nvPr/>
            </p:nvSpPr>
            <p:spPr bwMode="auto">
              <a:xfrm>
                <a:off x="3259" y="3039"/>
                <a:ext cx="32" cy="32"/>
              </a:xfrm>
              <a:custGeom>
                <a:avLst/>
                <a:gdLst>
                  <a:gd name="T0" fmla="*/ 6 w 73"/>
                  <a:gd name="T1" fmla="*/ 0 h 75"/>
                  <a:gd name="T2" fmla="*/ 5 w 73"/>
                  <a:gd name="T3" fmla="*/ 0 h 75"/>
                  <a:gd name="T4" fmla="*/ 5 w 73"/>
                  <a:gd name="T5" fmla="*/ 0 h 75"/>
                  <a:gd name="T6" fmla="*/ 4 w 73"/>
                  <a:gd name="T7" fmla="*/ 0 h 75"/>
                  <a:gd name="T8" fmla="*/ 4 w 73"/>
                  <a:gd name="T9" fmla="*/ 1 h 75"/>
                  <a:gd name="T10" fmla="*/ 3 w 73"/>
                  <a:gd name="T11" fmla="*/ 1 h 75"/>
                  <a:gd name="T12" fmla="*/ 2 w 73"/>
                  <a:gd name="T13" fmla="*/ 2 h 75"/>
                  <a:gd name="T14" fmla="*/ 2 w 73"/>
                  <a:gd name="T15" fmla="*/ 3 h 75"/>
                  <a:gd name="T16" fmla="*/ 1 w 73"/>
                  <a:gd name="T17" fmla="*/ 3 h 75"/>
                  <a:gd name="T18" fmla="*/ 1 w 73"/>
                  <a:gd name="T19" fmla="*/ 4 h 75"/>
                  <a:gd name="T20" fmla="*/ 0 w 73"/>
                  <a:gd name="T21" fmla="*/ 5 h 75"/>
                  <a:gd name="T22" fmla="*/ 0 w 73"/>
                  <a:gd name="T23" fmla="*/ 6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3" h="75">
                    <a:moveTo>
                      <a:pt x="73" y="0"/>
                    </a:moveTo>
                    <a:lnTo>
                      <a:pt x="65" y="1"/>
                    </a:lnTo>
                    <a:lnTo>
                      <a:pt x="57" y="3"/>
                    </a:lnTo>
                    <a:lnTo>
                      <a:pt x="49" y="7"/>
                    </a:lnTo>
                    <a:lnTo>
                      <a:pt x="41" y="11"/>
                    </a:lnTo>
                    <a:lnTo>
                      <a:pt x="34" y="18"/>
                    </a:lnTo>
                    <a:lnTo>
                      <a:pt x="27" y="25"/>
                    </a:lnTo>
                    <a:lnTo>
                      <a:pt x="19" y="34"/>
                    </a:lnTo>
                    <a:lnTo>
                      <a:pt x="14" y="43"/>
                    </a:lnTo>
                    <a:lnTo>
                      <a:pt x="8" y="54"/>
                    </a:lnTo>
                    <a:lnTo>
                      <a:pt x="4" y="65"/>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94" name="Line 117"/>
              <p:cNvSpPr>
                <a:spLocks noChangeShapeType="1"/>
              </p:cNvSpPr>
              <p:nvPr/>
            </p:nvSpPr>
            <p:spPr bwMode="auto">
              <a:xfrm>
                <a:off x="3291" y="3039"/>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18582" name="Group 118"/>
          <p:cNvGrpSpPr>
            <a:grpSpLocks/>
          </p:cNvGrpSpPr>
          <p:nvPr/>
        </p:nvGrpSpPr>
        <p:grpSpPr bwMode="auto">
          <a:xfrm>
            <a:off x="5246688" y="1403350"/>
            <a:ext cx="301625" cy="384175"/>
            <a:chOff x="3305" y="1362"/>
            <a:chExt cx="190" cy="242"/>
          </a:xfrm>
        </p:grpSpPr>
        <p:sp>
          <p:nvSpPr>
            <p:cNvPr id="68681" name="Freeform 119"/>
            <p:cNvSpPr>
              <a:spLocks/>
            </p:cNvSpPr>
            <p:nvPr/>
          </p:nvSpPr>
          <p:spPr bwMode="auto">
            <a:xfrm>
              <a:off x="3428" y="1540"/>
              <a:ext cx="67" cy="64"/>
            </a:xfrm>
            <a:custGeom>
              <a:avLst/>
              <a:gdLst>
                <a:gd name="T0" fmla="*/ 12 w 159"/>
                <a:gd name="T1" fmla="*/ 5 h 159"/>
                <a:gd name="T2" fmla="*/ 12 w 159"/>
                <a:gd name="T3" fmla="*/ 4 h 159"/>
                <a:gd name="T4" fmla="*/ 11 w 159"/>
                <a:gd name="T5" fmla="*/ 3 h 159"/>
                <a:gd name="T6" fmla="*/ 11 w 159"/>
                <a:gd name="T7" fmla="*/ 2 h 159"/>
                <a:gd name="T8" fmla="*/ 11 w 159"/>
                <a:gd name="T9" fmla="*/ 2 h 159"/>
                <a:gd name="T10" fmla="*/ 10 w 159"/>
                <a:gd name="T11" fmla="*/ 1 h 159"/>
                <a:gd name="T12" fmla="*/ 9 w 159"/>
                <a:gd name="T13" fmla="*/ 1 h 159"/>
                <a:gd name="T14" fmla="*/ 8 w 159"/>
                <a:gd name="T15" fmla="*/ 0 h 159"/>
                <a:gd name="T16" fmla="*/ 7 w 159"/>
                <a:gd name="T17" fmla="*/ 0 h 159"/>
                <a:gd name="T18" fmla="*/ 6 w 159"/>
                <a:gd name="T19" fmla="*/ 0 h 159"/>
                <a:gd name="T20" fmla="*/ 5 w 159"/>
                <a:gd name="T21" fmla="*/ 0 h 159"/>
                <a:gd name="T22" fmla="*/ 4 w 159"/>
                <a:gd name="T23" fmla="*/ 0 h 159"/>
                <a:gd name="T24" fmla="*/ 3 w 159"/>
                <a:gd name="T25" fmla="*/ 1 h 159"/>
                <a:gd name="T26" fmla="*/ 2 w 159"/>
                <a:gd name="T27" fmla="*/ 1 h 159"/>
                <a:gd name="T28" fmla="*/ 1 w 159"/>
                <a:gd name="T29" fmla="*/ 2 h 159"/>
                <a:gd name="T30" fmla="*/ 1 w 159"/>
                <a:gd name="T31" fmla="*/ 2 h 159"/>
                <a:gd name="T32" fmla="*/ 0 w 159"/>
                <a:gd name="T33" fmla="*/ 3 h 159"/>
                <a:gd name="T34" fmla="*/ 0 w 159"/>
                <a:gd name="T35" fmla="*/ 4 h 159"/>
                <a:gd name="T36" fmla="*/ 0 w 159"/>
                <a:gd name="T37" fmla="*/ 5 h 159"/>
                <a:gd name="T38" fmla="*/ 0 w 159"/>
                <a:gd name="T39" fmla="*/ 6 h 159"/>
                <a:gd name="T40" fmla="*/ 0 w 159"/>
                <a:gd name="T41" fmla="*/ 7 h 159"/>
                <a:gd name="T42" fmla="*/ 1 w 159"/>
                <a:gd name="T43" fmla="*/ 8 h 159"/>
                <a:gd name="T44" fmla="*/ 1 w 159"/>
                <a:gd name="T45" fmla="*/ 8 h 159"/>
                <a:gd name="T46" fmla="*/ 2 w 159"/>
                <a:gd name="T47" fmla="*/ 9 h 159"/>
                <a:gd name="T48" fmla="*/ 3 w 159"/>
                <a:gd name="T49" fmla="*/ 10 h 159"/>
                <a:gd name="T50" fmla="*/ 4 w 159"/>
                <a:gd name="T51" fmla="*/ 10 h 159"/>
                <a:gd name="T52" fmla="*/ 5 w 159"/>
                <a:gd name="T53" fmla="*/ 10 h 159"/>
                <a:gd name="T54" fmla="*/ 6 w 159"/>
                <a:gd name="T55" fmla="*/ 10 h 159"/>
                <a:gd name="T56" fmla="*/ 7 w 159"/>
                <a:gd name="T57" fmla="*/ 10 h 159"/>
                <a:gd name="T58" fmla="*/ 8 w 159"/>
                <a:gd name="T59" fmla="*/ 10 h 159"/>
                <a:gd name="T60" fmla="*/ 9 w 159"/>
                <a:gd name="T61" fmla="*/ 10 h 159"/>
                <a:gd name="T62" fmla="*/ 10 w 159"/>
                <a:gd name="T63" fmla="*/ 9 h 159"/>
                <a:gd name="T64" fmla="*/ 11 w 159"/>
                <a:gd name="T65" fmla="*/ 8 h 159"/>
                <a:gd name="T66" fmla="*/ 11 w 159"/>
                <a:gd name="T67" fmla="*/ 8 h 159"/>
                <a:gd name="T68" fmla="*/ 11 w 159"/>
                <a:gd name="T69" fmla="*/ 7 h 159"/>
                <a:gd name="T70" fmla="*/ 12 w 159"/>
                <a:gd name="T71" fmla="*/ 6 h 159"/>
                <a:gd name="T72" fmla="*/ 12 w 159"/>
                <a:gd name="T73" fmla="*/ 5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80"/>
                  </a:moveTo>
                  <a:lnTo>
                    <a:pt x="158" y="66"/>
                  </a:lnTo>
                  <a:lnTo>
                    <a:pt x="155" y="53"/>
                  </a:lnTo>
                  <a:lnTo>
                    <a:pt x="148" y="40"/>
                  </a:lnTo>
                  <a:lnTo>
                    <a:pt x="141" y="29"/>
                  </a:lnTo>
                  <a:lnTo>
                    <a:pt x="131" y="19"/>
                  </a:lnTo>
                  <a:lnTo>
                    <a:pt x="120" y="10"/>
                  </a:lnTo>
                  <a:lnTo>
                    <a:pt x="107" y="5"/>
                  </a:lnTo>
                  <a:lnTo>
                    <a:pt x="94" y="2"/>
                  </a:lnTo>
                  <a:lnTo>
                    <a:pt x="80" y="0"/>
                  </a:lnTo>
                  <a:lnTo>
                    <a:pt x="66" y="2"/>
                  </a:lnTo>
                  <a:lnTo>
                    <a:pt x="53" y="5"/>
                  </a:lnTo>
                  <a:lnTo>
                    <a:pt x="40" y="10"/>
                  </a:lnTo>
                  <a:lnTo>
                    <a:pt x="29" y="19"/>
                  </a:lnTo>
                  <a:lnTo>
                    <a:pt x="19" y="29"/>
                  </a:lnTo>
                  <a:lnTo>
                    <a:pt x="11" y="40"/>
                  </a:lnTo>
                  <a:lnTo>
                    <a:pt x="6" y="53"/>
                  </a:lnTo>
                  <a:lnTo>
                    <a:pt x="1" y="66"/>
                  </a:lnTo>
                  <a:lnTo>
                    <a:pt x="0" y="80"/>
                  </a:lnTo>
                  <a:lnTo>
                    <a:pt x="1" y="93"/>
                  </a:lnTo>
                  <a:lnTo>
                    <a:pt x="6" y="107"/>
                  </a:lnTo>
                  <a:lnTo>
                    <a:pt x="11" y="120"/>
                  </a:lnTo>
                  <a:lnTo>
                    <a:pt x="19" y="131"/>
                  </a:lnTo>
                  <a:lnTo>
                    <a:pt x="29" y="140"/>
                  </a:lnTo>
                  <a:lnTo>
                    <a:pt x="40" y="149"/>
                  </a:lnTo>
                  <a:lnTo>
                    <a:pt x="53" y="154"/>
                  </a:lnTo>
                  <a:lnTo>
                    <a:pt x="66" y="158"/>
                  </a:lnTo>
                  <a:lnTo>
                    <a:pt x="80" y="159"/>
                  </a:lnTo>
                  <a:lnTo>
                    <a:pt x="94" y="158"/>
                  </a:lnTo>
                  <a:lnTo>
                    <a:pt x="107" y="154"/>
                  </a:lnTo>
                  <a:lnTo>
                    <a:pt x="120" y="149"/>
                  </a:lnTo>
                  <a:lnTo>
                    <a:pt x="131" y="140"/>
                  </a:lnTo>
                  <a:lnTo>
                    <a:pt x="141" y="131"/>
                  </a:lnTo>
                  <a:lnTo>
                    <a:pt x="148" y="120"/>
                  </a:lnTo>
                  <a:lnTo>
                    <a:pt x="155" y="107"/>
                  </a:lnTo>
                  <a:lnTo>
                    <a:pt x="158" y="93"/>
                  </a:lnTo>
                  <a:lnTo>
                    <a:pt x="159" y="80"/>
                  </a:lnTo>
                  <a:close/>
                </a:path>
              </a:pathLst>
            </a:custGeom>
            <a:solidFill>
              <a:srgbClr val="CC00CC"/>
            </a:solidFill>
            <a:ln w="19050" cmpd="sng">
              <a:solidFill>
                <a:srgbClr val="CC00CC"/>
              </a:solidFill>
              <a:prstDash val="solid"/>
              <a:round/>
              <a:headEnd/>
              <a:tailEnd/>
            </a:ln>
          </p:spPr>
          <p:txBody>
            <a:bodyPr/>
            <a:lstStyle/>
            <a:p>
              <a:endParaRPr lang="zh-CN" altLang="en-US"/>
            </a:p>
          </p:txBody>
        </p:sp>
        <p:sp>
          <p:nvSpPr>
            <p:cNvPr id="68682" name="Freeform 120"/>
            <p:cNvSpPr>
              <a:spLocks/>
            </p:cNvSpPr>
            <p:nvPr/>
          </p:nvSpPr>
          <p:spPr bwMode="auto">
            <a:xfrm>
              <a:off x="3320" y="1362"/>
              <a:ext cx="70" cy="161"/>
            </a:xfrm>
            <a:custGeom>
              <a:avLst/>
              <a:gdLst>
                <a:gd name="T0" fmla="*/ 12 w 170"/>
                <a:gd name="T1" fmla="*/ 0 h 385"/>
                <a:gd name="T2" fmla="*/ 5 w 170"/>
                <a:gd name="T3" fmla="*/ 28 h 385"/>
                <a:gd name="T4" fmla="*/ 0 w 170"/>
                <a:gd name="T5" fmla="*/ 28 h 385"/>
                <a:gd name="T6" fmla="*/ 0 60000 65536"/>
                <a:gd name="T7" fmla="*/ 0 60000 65536"/>
                <a:gd name="T8" fmla="*/ 0 60000 65536"/>
              </a:gdLst>
              <a:ahLst/>
              <a:cxnLst>
                <a:cxn ang="T6">
                  <a:pos x="T0" y="T1"/>
                </a:cxn>
                <a:cxn ang="T7">
                  <a:pos x="T2" y="T3"/>
                </a:cxn>
                <a:cxn ang="T8">
                  <a:pos x="T4" y="T5"/>
                </a:cxn>
              </a:cxnLst>
              <a:rect l="0" t="0" r="r" b="b"/>
              <a:pathLst>
                <a:path w="170" h="385">
                  <a:moveTo>
                    <a:pt x="170" y="0"/>
                  </a:moveTo>
                  <a:lnTo>
                    <a:pt x="67" y="385"/>
                  </a:lnTo>
                  <a:lnTo>
                    <a:pt x="0" y="3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83" name="Freeform 121"/>
            <p:cNvSpPr>
              <a:spLocks/>
            </p:cNvSpPr>
            <p:nvPr/>
          </p:nvSpPr>
          <p:spPr bwMode="auto">
            <a:xfrm>
              <a:off x="3305" y="1491"/>
              <a:ext cx="15" cy="32"/>
            </a:xfrm>
            <a:custGeom>
              <a:avLst/>
              <a:gdLst>
                <a:gd name="T0" fmla="*/ 0 w 37"/>
                <a:gd name="T1" fmla="*/ 0 h 74"/>
                <a:gd name="T2" fmla="*/ 0 w 37"/>
                <a:gd name="T3" fmla="*/ 1 h 74"/>
                <a:gd name="T4" fmla="*/ 0 w 37"/>
                <a:gd name="T5" fmla="*/ 2 h 74"/>
                <a:gd name="T6" fmla="*/ 0 w 37"/>
                <a:gd name="T7" fmla="*/ 3 h 74"/>
                <a:gd name="T8" fmla="*/ 0 w 37"/>
                <a:gd name="T9" fmla="*/ 3 h 74"/>
                <a:gd name="T10" fmla="*/ 0 w 37"/>
                <a:gd name="T11" fmla="*/ 4 h 74"/>
                <a:gd name="T12" fmla="*/ 0 w 37"/>
                <a:gd name="T13" fmla="*/ 4 h 74"/>
                <a:gd name="T14" fmla="*/ 1 w 37"/>
                <a:gd name="T15" fmla="*/ 5 h 74"/>
                <a:gd name="T16" fmla="*/ 1 w 37"/>
                <a:gd name="T17" fmla="*/ 6 h 74"/>
                <a:gd name="T18" fmla="*/ 2 w 37"/>
                <a:gd name="T19" fmla="*/ 6 h 74"/>
                <a:gd name="T20" fmla="*/ 2 w 37"/>
                <a:gd name="T21" fmla="*/ 6 h 74"/>
                <a:gd name="T22" fmla="*/ 2 w 37"/>
                <a:gd name="T23" fmla="*/ 6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7" h="74">
                  <a:moveTo>
                    <a:pt x="4" y="0"/>
                  </a:moveTo>
                  <a:lnTo>
                    <a:pt x="1" y="10"/>
                  </a:lnTo>
                  <a:lnTo>
                    <a:pt x="0" y="21"/>
                  </a:lnTo>
                  <a:lnTo>
                    <a:pt x="0" y="31"/>
                  </a:lnTo>
                  <a:lnTo>
                    <a:pt x="1" y="40"/>
                  </a:lnTo>
                  <a:lnTo>
                    <a:pt x="4" y="49"/>
                  </a:lnTo>
                  <a:lnTo>
                    <a:pt x="7" y="56"/>
                  </a:lnTo>
                  <a:lnTo>
                    <a:pt x="11" y="62"/>
                  </a:lnTo>
                  <a:lnTo>
                    <a:pt x="16" y="68"/>
                  </a:lnTo>
                  <a:lnTo>
                    <a:pt x="23" y="71"/>
                  </a:lnTo>
                  <a:lnTo>
                    <a:pt x="29" y="74"/>
                  </a:lnTo>
                  <a:lnTo>
                    <a:pt x="37"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84" name="Line 122"/>
            <p:cNvSpPr>
              <a:spLocks noChangeShapeType="1"/>
            </p:cNvSpPr>
            <p:nvPr/>
          </p:nvSpPr>
          <p:spPr bwMode="auto">
            <a:xfrm flipV="1">
              <a:off x="3305" y="1447"/>
              <a:ext cx="12"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85" name="Freeform 123"/>
            <p:cNvSpPr>
              <a:spLocks/>
            </p:cNvSpPr>
            <p:nvPr/>
          </p:nvSpPr>
          <p:spPr bwMode="auto">
            <a:xfrm>
              <a:off x="3317" y="1415"/>
              <a:ext cx="32" cy="32"/>
            </a:xfrm>
            <a:custGeom>
              <a:avLst/>
              <a:gdLst>
                <a:gd name="T0" fmla="*/ 6 w 73"/>
                <a:gd name="T1" fmla="*/ 0 h 74"/>
                <a:gd name="T2" fmla="*/ 5 w 73"/>
                <a:gd name="T3" fmla="*/ 0 h 74"/>
                <a:gd name="T4" fmla="*/ 5 w 73"/>
                <a:gd name="T5" fmla="*/ 0 h 74"/>
                <a:gd name="T6" fmla="*/ 4 w 73"/>
                <a:gd name="T7" fmla="*/ 0 h 74"/>
                <a:gd name="T8" fmla="*/ 4 w 73"/>
                <a:gd name="T9" fmla="*/ 1 h 74"/>
                <a:gd name="T10" fmla="*/ 3 w 73"/>
                <a:gd name="T11" fmla="*/ 1 h 74"/>
                <a:gd name="T12" fmla="*/ 2 w 73"/>
                <a:gd name="T13" fmla="*/ 2 h 74"/>
                <a:gd name="T14" fmla="*/ 2 w 73"/>
                <a:gd name="T15" fmla="*/ 3 h 74"/>
                <a:gd name="T16" fmla="*/ 1 w 73"/>
                <a:gd name="T17" fmla="*/ 3 h 74"/>
                <a:gd name="T18" fmla="*/ 1 w 73"/>
                <a:gd name="T19" fmla="*/ 4 h 74"/>
                <a:gd name="T20" fmla="*/ 0 w 73"/>
                <a:gd name="T21" fmla="*/ 5 h 74"/>
                <a:gd name="T22" fmla="*/ 0 w 73"/>
                <a:gd name="T23" fmla="*/ 6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3" h="74">
                  <a:moveTo>
                    <a:pt x="73" y="0"/>
                  </a:moveTo>
                  <a:lnTo>
                    <a:pt x="65" y="1"/>
                  </a:lnTo>
                  <a:lnTo>
                    <a:pt x="58" y="3"/>
                  </a:lnTo>
                  <a:lnTo>
                    <a:pt x="49" y="6"/>
                  </a:lnTo>
                  <a:lnTo>
                    <a:pt x="42" y="11"/>
                  </a:lnTo>
                  <a:lnTo>
                    <a:pt x="33" y="18"/>
                  </a:lnTo>
                  <a:lnTo>
                    <a:pt x="27" y="25"/>
                  </a:lnTo>
                  <a:lnTo>
                    <a:pt x="19" y="34"/>
                  </a:lnTo>
                  <a:lnTo>
                    <a:pt x="13" y="43"/>
                  </a:lnTo>
                  <a:lnTo>
                    <a:pt x="8" y="53"/>
                  </a:lnTo>
                  <a:lnTo>
                    <a:pt x="4" y="63"/>
                  </a:lnTo>
                  <a:lnTo>
                    <a:pt x="0"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86" name="Line 124"/>
            <p:cNvSpPr>
              <a:spLocks noChangeShapeType="1"/>
            </p:cNvSpPr>
            <p:nvPr/>
          </p:nvSpPr>
          <p:spPr bwMode="auto">
            <a:xfrm>
              <a:off x="3349" y="1415"/>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87" name="Line 125"/>
            <p:cNvSpPr>
              <a:spLocks noChangeShapeType="1"/>
            </p:cNvSpPr>
            <p:nvPr/>
          </p:nvSpPr>
          <p:spPr bwMode="auto">
            <a:xfrm flipH="1">
              <a:off x="3407" y="1362"/>
              <a:ext cx="18"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8590" name="Group 126"/>
          <p:cNvGrpSpPr>
            <a:grpSpLocks/>
          </p:cNvGrpSpPr>
          <p:nvPr/>
        </p:nvGrpSpPr>
        <p:grpSpPr bwMode="auto">
          <a:xfrm>
            <a:off x="6691313" y="4237038"/>
            <a:ext cx="292100" cy="203200"/>
            <a:chOff x="4215" y="3147"/>
            <a:chExt cx="184" cy="128"/>
          </a:xfrm>
        </p:grpSpPr>
        <p:sp>
          <p:nvSpPr>
            <p:cNvPr id="68674" name="Freeform 127"/>
            <p:cNvSpPr>
              <a:spLocks/>
            </p:cNvSpPr>
            <p:nvPr/>
          </p:nvSpPr>
          <p:spPr bwMode="auto">
            <a:xfrm>
              <a:off x="4215" y="3147"/>
              <a:ext cx="67" cy="67"/>
            </a:xfrm>
            <a:custGeom>
              <a:avLst/>
              <a:gdLst>
                <a:gd name="T0" fmla="*/ 12 w 159"/>
                <a:gd name="T1" fmla="*/ 6 h 158"/>
                <a:gd name="T2" fmla="*/ 12 w 159"/>
                <a:gd name="T3" fmla="*/ 5 h 158"/>
                <a:gd name="T4" fmla="*/ 11 w 159"/>
                <a:gd name="T5" fmla="*/ 4 h 158"/>
                <a:gd name="T6" fmla="*/ 11 w 159"/>
                <a:gd name="T7" fmla="*/ 3 h 158"/>
                <a:gd name="T8" fmla="*/ 11 w 159"/>
                <a:gd name="T9" fmla="*/ 2 h 158"/>
                <a:gd name="T10" fmla="*/ 10 w 159"/>
                <a:gd name="T11" fmla="*/ 1 h 158"/>
                <a:gd name="T12" fmla="*/ 9 w 159"/>
                <a:gd name="T13" fmla="*/ 1 h 158"/>
                <a:gd name="T14" fmla="*/ 8 w 159"/>
                <a:gd name="T15" fmla="*/ 0 h 158"/>
                <a:gd name="T16" fmla="*/ 7 w 159"/>
                <a:gd name="T17" fmla="*/ 0 h 158"/>
                <a:gd name="T18" fmla="*/ 6 w 159"/>
                <a:gd name="T19" fmla="*/ 0 h 158"/>
                <a:gd name="T20" fmla="*/ 5 w 159"/>
                <a:gd name="T21" fmla="*/ 0 h 158"/>
                <a:gd name="T22" fmla="*/ 4 w 159"/>
                <a:gd name="T23" fmla="*/ 0 h 158"/>
                <a:gd name="T24" fmla="*/ 3 w 159"/>
                <a:gd name="T25" fmla="*/ 1 h 158"/>
                <a:gd name="T26" fmla="*/ 2 w 159"/>
                <a:gd name="T27" fmla="*/ 1 h 158"/>
                <a:gd name="T28" fmla="*/ 1 w 159"/>
                <a:gd name="T29" fmla="*/ 2 h 158"/>
                <a:gd name="T30" fmla="*/ 1 w 159"/>
                <a:gd name="T31" fmla="*/ 3 h 158"/>
                <a:gd name="T32" fmla="*/ 0 w 159"/>
                <a:gd name="T33" fmla="*/ 4 h 158"/>
                <a:gd name="T34" fmla="*/ 0 w 159"/>
                <a:gd name="T35" fmla="*/ 5 h 158"/>
                <a:gd name="T36" fmla="*/ 0 w 159"/>
                <a:gd name="T37" fmla="*/ 6 h 158"/>
                <a:gd name="T38" fmla="*/ 0 w 159"/>
                <a:gd name="T39" fmla="*/ 7 h 158"/>
                <a:gd name="T40" fmla="*/ 0 w 159"/>
                <a:gd name="T41" fmla="*/ 8 h 158"/>
                <a:gd name="T42" fmla="*/ 1 w 159"/>
                <a:gd name="T43" fmla="*/ 9 h 158"/>
                <a:gd name="T44" fmla="*/ 1 w 159"/>
                <a:gd name="T45" fmla="*/ 10 h 158"/>
                <a:gd name="T46" fmla="*/ 2 w 159"/>
                <a:gd name="T47" fmla="*/ 11 h 158"/>
                <a:gd name="T48" fmla="*/ 3 w 159"/>
                <a:gd name="T49" fmla="*/ 11 h 158"/>
                <a:gd name="T50" fmla="*/ 4 w 159"/>
                <a:gd name="T51" fmla="*/ 12 h 158"/>
                <a:gd name="T52" fmla="*/ 5 w 159"/>
                <a:gd name="T53" fmla="*/ 12 h 158"/>
                <a:gd name="T54" fmla="*/ 6 w 159"/>
                <a:gd name="T55" fmla="*/ 12 h 158"/>
                <a:gd name="T56" fmla="*/ 7 w 159"/>
                <a:gd name="T57" fmla="*/ 12 h 158"/>
                <a:gd name="T58" fmla="*/ 8 w 159"/>
                <a:gd name="T59" fmla="*/ 12 h 158"/>
                <a:gd name="T60" fmla="*/ 9 w 159"/>
                <a:gd name="T61" fmla="*/ 11 h 158"/>
                <a:gd name="T62" fmla="*/ 10 w 159"/>
                <a:gd name="T63" fmla="*/ 11 h 158"/>
                <a:gd name="T64" fmla="*/ 11 w 159"/>
                <a:gd name="T65" fmla="*/ 10 h 158"/>
                <a:gd name="T66" fmla="*/ 11 w 159"/>
                <a:gd name="T67" fmla="*/ 9 h 158"/>
                <a:gd name="T68" fmla="*/ 11 w 159"/>
                <a:gd name="T69" fmla="*/ 8 h 158"/>
                <a:gd name="T70" fmla="*/ 12 w 159"/>
                <a:gd name="T71" fmla="*/ 7 h 158"/>
                <a:gd name="T72" fmla="*/ 12 w 159"/>
                <a:gd name="T73" fmla="*/ 6 h 1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8">
                  <a:moveTo>
                    <a:pt x="159" y="79"/>
                  </a:moveTo>
                  <a:lnTo>
                    <a:pt x="158" y="66"/>
                  </a:lnTo>
                  <a:lnTo>
                    <a:pt x="154" y="52"/>
                  </a:lnTo>
                  <a:lnTo>
                    <a:pt x="149" y="39"/>
                  </a:lnTo>
                  <a:lnTo>
                    <a:pt x="140" y="28"/>
                  </a:lnTo>
                  <a:lnTo>
                    <a:pt x="131" y="18"/>
                  </a:lnTo>
                  <a:lnTo>
                    <a:pt x="119" y="10"/>
                  </a:lnTo>
                  <a:lnTo>
                    <a:pt x="107" y="4"/>
                  </a:lnTo>
                  <a:lnTo>
                    <a:pt x="93" y="1"/>
                  </a:lnTo>
                  <a:lnTo>
                    <a:pt x="79" y="0"/>
                  </a:lnTo>
                  <a:lnTo>
                    <a:pt x="66" y="1"/>
                  </a:lnTo>
                  <a:lnTo>
                    <a:pt x="52" y="4"/>
                  </a:lnTo>
                  <a:lnTo>
                    <a:pt x="40" y="10"/>
                  </a:lnTo>
                  <a:lnTo>
                    <a:pt x="28" y="18"/>
                  </a:lnTo>
                  <a:lnTo>
                    <a:pt x="19" y="28"/>
                  </a:lnTo>
                  <a:lnTo>
                    <a:pt x="10" y="39"/>
                  </a:lnTo>
                  <a:lnTo>
                    <a:pt x="5" y="52"/>
                  </a:lnTo>
                  <a:lnTo>
                    <a:pt x="1" y="66"/>
                  </a:lnTo>
                  <a:lnTo>
                    <a:pt x="0" y="79"/>
                  </a:lnTo>
                  <a:lnTo>
                    <a:pt x="1" y="93"/>
                  </a:lnTo>
                  <a:lnTo>
                    <a:pt x="5" y="106"/>
                  </a:lnTo>
                  <a:lnTo>
                    <a:pt x="10" y="119"/>
                  </a:lnTo>
                  <a:lnTo>
                    <a:pt x="19" y="130"/>
                  </a:lnTo>
                  <a:lnTo>
                    <a:pt x="28" y="140"/>
                  </a:lnTo>
                  <a:lnTo>
                    <a:pt x="40" y="148"/>
                  </a:lnTo>
                  <a:lnTo>
                    <a:pt x="52" y="154"/>
                  </a:lnTo>
                  <a:lnTo>
                    <a:pt x="66" y="157"/>
                  </a:lnTo>
                  <a:lnTo>
                    <a:pt x="79" y="158"/>
                  </a:lnTo>
                  <a:lnTo>
                    <a:pt x="93" y="157"/>
                  </a:lnTo>
                  <a:lnTo>
                    <a:pt x="107" y="154"/>
                  </a:lnTo>
                  <a:lnTo>
                    <a:pt x="119" y="148"/>
                  </a:lnTo>
                  <a:lnTo>
                    <a:pt x="131" y="140"/>
                  </a:lnTo>
                  <a:lnTo>
                    <a:pt x="140" y="130"/>
                  </a:lnTo>
                  <a:lnTo>
                    <a:pt x="149" y="119"/>
                  </a:lnTo>
                  <a:lnTo>
                    <a:pt x="154" y="106"/>
                  </a:lnTo>
                  <a:lnTo>
                    <a:pt x="158" y="93"/>
                  </a:lnTo>
                  <a:lnTo>
                    <a:pt x="159" y="79"/>
                  </a:lnTo>
                  <a:close/>
                </a:path>
              </a:pathLst>
            </a:custGeom>
            <a:solidFill>
              <a:srgbClr val="CC00CC"/>
            </a:solidFill>
            <a:ln w="19050" cmpd="sng">
              <a:solidFill>
                <a:srgbClr val="CC00CC"/>
              </a:solidFill>
              <a:prstDash val="solid"/>
              <a:round/>
              <a:headEnd/>
              <a:tailEnd/>
            </a:ln>
          </p:spPr>
          <p:txBody>
            <a:bodyPr/>
            <a:lstStyle/>
            <a:p>
              <a:endParaRPr lang="zh-CN" altLang="en-US"/>
            </a:p>
          </p:txBody>
        </p:sp>
        <p:grpSp>
          <p:nvGrpSpPr>
            <p:cNvPr id="68675" name="Group 128"/>
            <p:cNvGrpSpPr>
              <a:grpSpLocks/>
            </p:cNvGrpSpPr>
            <p:nvPr/>
          </p:nvGrpSpPr>
          <p:grpSpPr bwMode="auto">
            <a:xfrm>
              <a:off x="4335" y="3167"/>
              <a:ext cx="64" cy="108"/>
              <a:chOff x="4335" y="3167"/>
              <a:chExt cx="64" cy="108"/>
            </a:xfrm>
          </p:grpSpPr>
          <p:sp>
            <p:nvSpPr>
              <p:cNvPr id="68676" name="Line 129"/>
              <p:cNvSpPr>
                <a:spLocks noChangeShapeType="1"/>
              </p:cNvSpPr>
              <p:nvPr/>
            </p:nvSpPr>
            <p:spPr bwMode="auto">
              <a:xfrm flipH="1">
                <a:off x="4346" y="3275"/>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77" name="Freeform 130"/>
              <p:cNvSpPr>
                <a:spLocks/>
              </p:cNvSpPr>
              <p:nvPr/>
            </p:nvSpPr>
            <p:spPr bwMode="auto">
              <a:xfrm>
                <a:off x="4335" y="3249"/>
                <a:ext cx="11" cy="26"/>
              </a:xfrm>
              <a:custGeom>
                <a:avLst/>
                <a:gdLst>
                  <a:gd name="T0" fmla="*/ 0 w 31"/>
                  <a:gd name="T1" fmla="*/ 0 h 64"/>
                  <a:gd name="T2" fmla="*/ 0 w 31"/>
                  <a:gd name="T3" fmla="*/ 1 h 64"/>
                  <a:gd name="T4" fmla="*/ 0 w 31"/>
                  <a:gd name="T5" fmla="*/ 1 h 64"/>
                  <a:gd name="T6" fmla="*/ 0 w 31"/>
                  <a:gd name="T7" fmla="*/ 2 h 64"/>
                  <a:gd name="T8" fmla="*/ 0 w 31"/>
                  <a:gd name="T9" fmla="*/ 2 h 64"/>
                  <a:gd name="T10" fmla="*/ 0 w 31"/>
                  <a:gd name="T11" fmla="*/ 3 h 64"/>
                  <a:gd name="T12" fmla="*/ 0 w 31"/>
                  <a:gd name="T13" fmla="*/ 4 h 64"/>
                  <a:gd name="T14" fmla="*/ 1 w 31"/>
                  <a:gd name="T15" fmla="*/ 4 h 64"/>
                  <a:gd name="T16" fmla="*/ 1 w 31"/>
                  <a:gd name="T17" fmla="*/ 4 h 64"/>
                  <a:gd name="T18" fmla="*/ 1 w 31"/>
                  <a:gd name="T19" fmla="*/ 4 h 64"/>
                  <a:gd name="T20" fmla="*/ 1 w 31"/>
                  <a:gd name="T21" fmla="*/ 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64">
                    <a:moveTo>
                      <a:pt x="3" y="0"/>
                    </a:moveTo>
                    <a:lnTo>
                      <a:pt x="1" y="10"/>
                    </a:lnTo>
                    <a:lnTo>
                      <a:pt x="0" y="19"/>
                    </a:lnTo>
                    <a:lnTo>
                      <a:pt x="0" y="29"/>
                    </a:lnTo>
                    <a:lnTo>
                      <a:pt x="2" y="37"/>
                    </a:lnTo>
                    <a:lnTo>
                      <a:pt x="4" y="45"/>
                    </a:lnTo>
                    <a:lnTo>
                      <a:pt x="7" y="52"/>
                    </a:lnTo>
                    <a:lnTo>
                      <a:pt x="13" y="57"/>
                    </a:lnTo>
                    <a:lnTo>
                      <a:pt x="18" y="61"/>
                    </a:lnTo>
                    <a:lnTo>
                      <a:pt x="24" y="63"/>
                    </a:lnTo>
                    <a:lnTo>
                      <a:pt x="31"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78" name="Line 131"/>
              <p:cNvSpPr>
                <a:spLocks noChangeShapeType="1"/>
              </p:cNvSpPr>
              <p:nvPr/>
            </p:nvSpPr>
            <p:spPr bwMode="auto">
              <a:xfrm flipV="1">
                <a:off x="4335" y="3202"/>
                <a:ext cx="1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79" name="Freeform 132"/>
              <p:cNvSpPr>
                <a:spLocks/>
              </p:cNvSpPr>
              <p:nvPr/>
            </p:nvSpPr>
            <p:spPr bwMode="auto">
              <a:xfrm>
                <a:off x="4346" y="3167"/>
                <a:ext cx="53" cy="35"/>
              </a:xfrm>
              <a:custGeom>
                <a:avLst/>
                <a:gdLst>
                  <a:gd name="T0" fmla="*/ 9 w 124"/>
                  <a:gd name="T1" fmla="*/ 6 h 86"/>
                  <a:gd name="T2" fmla="*/ 9 w 124"/>
                  <a:gd name="T3" fmla="*/ 5 h 86"/>
                  <a:gd name="T4" fmla="*/ 10 w 124"/>
                  <a:gd name="T5" fmla="*/ 4 h 86"/>
                  <a:gd name="T6" fmla="*/ 10 w 124"/>
                  <a:gd name="T7" fmla="*/ 3 h 86"/>
                  <a:gd name="T8" fmla="*/ 9 w 124"/>
                  <a:gd name="T9" fmla="*/ 3 h 86"/>
                  <a:gd name="T10" fmla="*/ 9 w 124"/>
                  <a:gd name="T11" fmla="*/ 2 h 86"/>
                  <a:gd name="T12" fmla="*/ 9 w 124"/>
                  <a:gd name="T13" fmla="*/ 2 h 86"/>
                  <a:gd name="T14" fmla="*/ 9 w 124"/>
                  <a:gd name="T15" fmla="*/ 1 h 86"/>
                  <a:gd name="T16" fmla="*/ 8 w 124"/>
                  <a:gd name="T17" fmla="*/ 0 h 86"/>
                  <a:gd name="T18" fmla="*/ 8 w 124"/>
                  <a:gd name="T19" fmla="*/ 0 h 86"/>
                  <a:gd name="T20" fmla="*/ 7 w 124"/>
                  <a:gd name="T21" fmla="*/ 0 h 86"/>
                  <a:gd name="T22" fmla="*/ 6 w 124"/>
                  <a:gd name="T23" fmla="*/ 0 h 86"/>
                  <a:gd name="T24" fmla="*/ 6 w 124"/>
                  <a:gd name="T25" fmla="*/ 0 h 86"/>
                  <a:gd name="T26" fmla="*/ 5 w 124"/>
                  <a:gd name="T27" fmla="*/ 0 h 86"/>
                  <a:gd name="T28" fmla="*/ 4 w 124"/>
                  <a:gd name="T29" fmla="*/ 0 h 86"/>
                  <a:gd name="T30" fmla="*/ 4 w 124"/>
                  <a:gd name="T31" fmla="*/ 1 h 86"/>
                  <a:gd name="T32" fmla="*/ 3 w 124"/>
                  <a:gd name="T33" fmla="*/ 2 h 86"/>
                  <a:gd name="T34" fmla="*/ 3 w 124"/>
                  <a:gd name="T35" fmla="*/ 2 h 86"/>
                  <a:gd name="T36" fmla="*/ 2 w 124"/>
                  <a:gd name="T37" fmla="*/ 3 h 86"/>
                  <a:gd name="T38" fmla="*/ 1 w 124"/>
                  <a:gd name="T39" fmla="*/ 3 h 86"/>
                  <a:gd name="T40" fmla="*/ 0 w 124"/>
                  <a:gd name="T41" fmla="*/ 4 h 86"/>
                  <a:gd name="T42" fmla="*/ 0 w 124"/>
                  <a:gd name="T43" fmla="*/ 5 h 86"/>
                  <a:gd name="T44" fmla="*/ 0 w 124"/>
                  <a:gd name="T45" fmla="*/ 6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4" h="86">
                    <a:moveTo>
                      <a:pt x="120" y="86"/>
                    </a:moveTo>
                    <a:lnTo>
                      <a:pt x="122" y="74"/>
                    </a:lnTo>
                    <a:lnTo>
                      <a:pt x="123" y="61"/>
                    </a:lnTo>
                    <a:lnTo>
                      <a:pt x="124" y="50"/>
                    </a:lnTo>
                    <a:lnTo>
                      <a:pt x="122" y="40"/>
                    </a:lnTo>
                    <a:lnTo>
                      <a:pt x="120" y="29"/>
                    </a:lnTo>
                    <a:lnTo>
                      <a:pt x="117" y="21"/>
                    </a:lnTo>
                    <a:lnTo>
                      <a:pt x="112" y="13"/>
                    </a:lnTo>
                    <a:lnTo>
                      <a:pt x="105" y="8"/>
                    </a:lnTo>
                    <a:lnTo>
                      <a:pt x="99" y="4"/>
                    </a:lnTo>
                    <a:lnTo>
                      <a:pt x="91" y="0"/>
                    </a:lnTo>
                    <a:lnTo>
                      <a:pt x="83" y="0"/>
                    </a:lnTo>
                    <a:lnTo>
                      <a:pt x="74" y="0"/>
                    </a:lnTo>
                    <a:lnTo>
                      <a:pt x="65" y="4"/>
                    </a:lnTo>
                    <a:lnTo>
                      <a:pt x="56" y="8"/>
                    </a:lnTo>
                    <a:lnTo>
                      <a:pt x="47" y="13"/>
                    </a:lnTo>
                    <a:lnTo>
                      <a:pt x="38" y="21"/>
                    </a:lnTo>
                    <a:lnTo>
                      <a:pt x="30" y="29"/>
                    </a:lnTo>
                    <a:lnTo>
                      <a:pt x="22" y="40"/>
                    </a:lnTo>
                    <a:lnTo>
                      <a:pt x="15" y="50"/>
                    </a:lnTo>
                    <a:lnTo>
                      <a:pt x="8" y="61"/>
                    </a:lnTo>
                    <a:lnTo>
                      <a:pt x="4" y="74"/>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80" name="Freeform 133"/>
              <p:cNvSpPr>
                <a:spLocks/>
              </p:cNvSpPr>
              <p:nvPr/>
            </p:nvSpPr>
            <p:spPr bwMode="auto">
              <a:xfrm>
                <a:off x="4343" y="3202"/>
                <a:ext cx="53" cy="18"/>
              </a:xfrm>
              <a:custGeom>
                <a:avLst/>
                <a:gdLst>
                  <a:gd name="T0" fmla="*/ 8 w 132"/>
                  <a:gd name="T1" fmla="*/ 0 h 42"/>
                  <a:gd name="T2" fmla="*/ 8 w 132"/>
                  <a:gd name="T3" fmla="*/ 3 h 42"/>
                  <a:gd name="T4" fmla="*/ 0 w 132"/>
                  <a:gd name="T5" fmla="*/ 3 h 42"/>
                  <a:gd name="T6" fmla="*/ 0 60000 65536"/>
                  <a:gd name="T7" fmla="*/ 0 60000 65536"/>
                  <a:gd name="T8" fmla="*/ 0 60000 65536"/>
                </a:gdLst>
                <a:ahLst/>
                <a:cxnLst>
                  <a:cxn ang="T6">
                    <a:pos x="T0" y="T1"/>
                  </a:cxn>
                  <a:cxn ang="T7">
                    <a:pos x="T2" y="T3"/>
                  </a:cxn>
                  <a:cxn ang="T8">
                    <a:pos x="T4" y="T5"/>
                  </a:cxn>
                </a:cxnLst>
                <a:rect l="0" t="0" r="r" b="b"/>
                <a:pathLst>
                  <a:path w="132" h="42">
                    <a:moveTo>
                      <a:pt x="132" y="0"/>
                    </a:moveTo>
                    <a:lnTo>
                      <a:pt x="120" y="42"/>
                    </a:lnTo>
                    <a:lnTo>
                      <a:pt x="0"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318598" name="Group 134"/>
          <p:cNvGrpSpPr>
            <a:grpSpLocks/>
          </p:cNvGrpSpPr>
          <p:nvPr/>
        </p:nvGrpSpPr>
        <p:grpSpPr bwMode="auto">
          <a:xfrm>
            <a:off x="6691313" y="714375"/>
            <a:ext cx="463550" cy="333375"/>
            <a:chOff x="4215" y="928"/>
            <a:chExt cx="292" cy="210"/>
          </a:xfrm>
        </p:grpSpPr>
        <p:sp>
          <p:nvSpPr>
            <p:cNvPr id="68667" name="Freeform 135"/>
            <p:cNvSpPr>
              <a:spLocks/>
            </p:cNvSpPr>
            <p:nvPr/>
          </p:nvSpPr>
          <p:spPr bwMode="auto">
            <a:xfrm>
              <a:off x="4215" y="1071"/>
              <a:ext cx="67" cy="67"/>
            </a:xfrm>
            <a:custGeom>
              <a:avLst/>
              <a:gdLst>
                <a:gd name="T0" fmla="*/ 12 w 159"/>
                <a:gd name="T1" fmla="*/ 6 h 159"/>
                <a:gd name="T2" fmla="*/ 12 w 159"/>
                <a:gd name="T3" fmla="*/ 5 h 159"/>
                <a:gd name="T4" fmla="*/ 11 w 159"/>
                <a:gd name="T5" fmla="*/ 4 h 159"/>
                <a:gd name="T6" fmla="*/ 11 w 159"/>
                <a:gd name="T7" fmla="*/ 3 h 159"/>
                <a:gd name="T8" fmla="*/ 11 w 159"/>
                <a:gd name="T9" fmla="*/ 2 h 159"/>
                <a:gd name="T10" fmla="*/ 10 w 159"/>
                <a:gd name="T11" fmla="*/ 1 h 159"/>
                <a:gd name="T12" fmla="*/ 9 w 159"/>
                <a:gd name="T13" fmla="*/ 1 h 159"/>
                <a:gd name="T14" fmla="*/ 8 w 159"/>
                <a:gd name="T15" fmla="*/ 0 h 159"/>
                <a:gd name="T16" fmla="*/ 7 w 159"/>
                <a:gd name="T17" fmla="*/ 0 h 159"/>
                <a:gd name="T18" fmla="*/ 6 w 159"/>
                <a:gd name="T19" fmla="*/ 0 h 159"/>
                <a:gd name="T20" fmla="*/ 5 w 159"/>
                <a:gd name="T21" fmla="*/ 0 h 159"/>
                <a:gd name="T22" fmla="*/ 4 w 159"/>
                <a:gd name="T23" fmla="*/ 0 h 159"/>
                <a:gd name="T24" fmla="*/ 3 w 159"/>
                <a:gd name="T25" fmla="*/ 1 h 159"/>
                <a:gd name="T26" fmla="*/ 2 w 159"/>
                <a:gd name="T27" fmla="*/ 1 h 159"/>
                <a:gd name="T28" fmla="*/ 1 w 159"/>
                <a:gd name="T29" fmla="*/ 2 h 159"/>
                <a:gd name="T30" fmla="*/ 1 w 159"/>
                <a:gd name="T31" fmla="*/ 3 h 159"/>
                <a:gd name="T32" fmla="*/ 0 w 159"/>
                <a:gd name="T33" fmla="*/ 4 h 159"/>
                <a:gd name="T34" fmla="*/ 0 w 159"/>
                <a:gd name="T35" fmla="*/ 5 h 159"/>
                <a:gd name="T36" fmla="*/ 0 w 159"/>
                <a:gd name="T37" fmla="*/ 6 h 159"/>
                <a:gd name="T38" fmla="*/ 0 w 159"/>
                <a:gd name="T39" fmla="*/ 7 h 159"/>
                <a:gd name="T40" fmla="*/ 0 w 159"/>
                <a:gd name="T41" fmla="*/ 8 h 159"/>
                <a:gd name="T42" fmla="*/ 1 w 159"/>
                <a:gd name="T43" fmla="*/ 9 h 159"/>
                <a:gd name="T44" fmla="*/ 1 w 159"/>
                <a:gd name="T45" fmla="*/ 10 h 159"/>
                <a:gd name="T46" fmla="*/ 2 w 159"/>
                <a:gd name="T47" fmla="*/ 11 h 159"/>
                <a:gd name="T48" fmla="*/ 3 w 159"/>
                <a:gd name="T49" fmla="*/ 11 h 159"/>
                <a:gd name="T50" fmla="*/ 4 w 159"/>
                <a:gd name="T51" fmla="*/ 11 h 159"/>
                <a:gd name="T52" fmla="*/ 5 w 159"/>
                <a:gd name="T53" fmla="*/ 12 h 159"/>
                <a:gd name="T54" fmla="*/ 6 w 159"/>
                <a:gd name="T55" fmla="*/ 12 h 159"/>
                <a:gd name="T56" fmla="*/ 7 w 159"/>
                <a:gd name="T57" fmla="*/ 12 h 159"/>
                <a:gd name="T58" fmla="*/ 8 w 159"/>
                <a:gd name="T59" fmla="*/ 11 h 159"/>
                <a:gd name="T60" fmla="*/ 9 w 159"/>
                <a:gd name="T61" fmla="*/ 11 h 159"/>
                <a:gd name="T62" fmla="*/ 10 w 159"/>
                <a:gd name="T63" fmla="*/ 11 h 159"/>
                <a:gd name="T64" fmla="*/ 11 w 159"/>
                <a:gd name="T65" fmla="*/ 10 h 159"/>
                <a:gd name="T66" fmla="*/ 11 w 159"/>
                <a:gd name="T67" fmla="*/ 9 h 159"/>
                <a:gd name="T68" fmla="*/ 11 w 159"/>
                <a:gd name="T69" fmla="*/ 8 h 159"/>
                <a:gd name="T70" fmla="*/ 12 w 159"/>
                <a:gd name="T71" fmla="*/ 7 h 159"/>
                <a:gd name="T72" fmla="*/ 12 w 159"/>
                <a:gd name="T73" fmla="*/ 6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79"/>
                  </a:moveTo>
                  <a:lnTo>
                    <a:pt x="158" y="65"/>
                  </a:lnTo>
                  <a:lnTo>
                    <a:pt x="154" y="53"/>
                  </a:lnTo>
                  <a:lnTo>
                    <a:pt x="149" y="40"/>
                  </a:lnTo>
                  <a:lnTo>
                    <a:pt x="140" y="28"/>
                  </a:lnTo>
                  <a:lnTo>
                    <a:pt x="131" y="18"/>
                  </a:lnTo>
                  <a:lnTo>
                    <a:pt x="119" y="11"/>
                  </a:lnTo>
                  <a:lnTo>
                    <a:pt x="107" y="5"/>
                  </a:lnTo>
                  <a:lnTo>
                    <a:pt x="93" y="1"/>
                  </a:lnTo>
                  <a:lnTo>
                    <a:pt x="79" y="0"/>
                  </a:lnTo>
                  <a:lnTo>
                    <a:pt x="66" y="1"/>
                  </a:lnTo>
                  <a:lnTo>
                    <a:pt x="52" y="5"/>
                  </a:lnTo>
                  <a:lnTo>
                    <a:pt x="40" y="11"/>
                  </a:lnTo>
                  <a:lnTo>
                    <a:pt x="28" y="18"/>
                  </a:lnTo>
                  <a:lnTo>
                    <a:pt x="19" y="28"/>
                  </a:lnTo>
                  <a:lnTo>
                    <a:pt x="10" y="40"/>
                  </a:lnTo>
                  <a:lnTo>
                    <a:pt x="5" y="53"/>
                  </a:lnTo>
                  <a:lnTo>
                    <a:pt x="1" y="65"/>
                  </a:lnTo>
                  <a:lnTo>
                    <a:pt x="0" y="79"/>
                  </a:lnTo>
                  <a:lnTo>
                    <a:pt x="1" y="93"/>
                  </a:lnTo>
                  <a:lnTo>
                    <a:pt x="5" y="107"/>
                  </a:lnTo>
                  <a:lnTo>
                    <a:pt x="10" y="120"/>
                  </a:lnTo>
                  <a:lnTo>
                    <a:pt x="19" y="130"/>
                  </a:lnTo>
                  <a:lnTo>
                    <a:pt x="28" y="141"/>
                  </a:lnTo>
                  <a:lnTo>
                    <a:pt x="40" y="148"/>
                  </a:lnTo>
                  <a:lnTo>
                    <a:pt x="52" y="155"/>
                  </a:lnTo>
                  <a:lnTo>
                    <a:pt x="66" y="158"/>
                  </a:lnTo>
                  <a:lnTo>
                    <a:pt x="79" y="159"/>
                  </a:lnTo>
                  <a:lnTo>
                    <a:pt x="93" y="158"/>
                  </a:lnTo>
                  <a:lnTo>
                    <a:pt x="107" y="155"/>
                  </a:lnTo>
                  <a:lnTo>
                    <a:pt x="119" y="148"/>
                  </a:lnTo>
                  <a:lnTo>
                    <a:pt x="131" y="141"/>
                  </a:lnTo>
                  <a:lnTo>
                    <a:pt x="140" y="130"/>
                  </a:lnTo>
                  <a:lnTo>
                    <a:pt x="149" y="120"/>
                  </a:lnTo>
                  <a:lnTo>
                    <a:pt x="154" y="107"/>
                  </a:lnTo>
                  <a:lnTo>
                    <a:pt x="158" y="93"/>
                  </a:lnTo>
                  <a:lnTo>
                    <a:pt x="159" y="79"/>
                  </a:lnTo>
                  <a:close/>
                </a:path>
              </a:pathLst>
            </a:custGeom>
            <a:solidFill>
              <a:srgbClr val="CC00CC"/>
            </a:solidFill>
            <a:ln w="19050" cmpd="sng">
              <a:solidFill>
                <a:srgbClr val="CC00CC"/>
              </a:solidFill>
              <a:prstDash val="solid"/>
              <a:round/>
              <a:headEnd/>
              <a:tailEnd/>
            </a:ln>
          </p:spPr>
          <p:txBody>
            <a:bodyPr/>
            <a:lstStyle/>
            <a:p>
              <a:endParaRPr lang="zh-CN" altLang="en-US"/>
            </a:p>
          </p:txBody>
        </p:sp>
        <p:sp>
          <p:nvSpPr>
            <p:cNvPr id="68668" name="Line 136"/>
            <p:cNvSpPr>
              <a:spLocks noChangeShapeType="1"/>
            </p:cNvSpPr>
            <p:nvPr/>
          </p:nvSpPr>
          <p:spPr bwMode="auto">
            <a:xfrm flipH="1">
              <a:off x="4399" y="1088"/>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69" name="Freeform 137"/>
            <p:cNvSpPr>
              <a:spLocks/>
            </p:cNvSpPr>
            <p:nvPr/>
          </p:nvSpPr>
          <p:spPr bwMode="auto">
            <a:xfrm>
              <a:off x="4387" y="1062"/>
              <a:ext cx="12" cy="26"/>
            </a:xfrm>
            <a:custGeom>
              <a:avLst/>
              <a:gdLst>
                <a:gd name="T0" fmla="*/ 0 w 30"/>
                <a:gd name="T1" fmla="*/ 0 h 64"/>
                <a:gd name="T2" fmla="*/ 0 w 30"/>
                <a:gd name="T3" fmla="*/ 1 h 64"/>
                <a:gd name="T4" fmla="*/ 0 w 30"/>
                <a:gd name="T5" fmla="*/ 1 h 64"/>
                <a:gd name="T6" fmla="*/ 0 w 30"/>
                <a:gd name="T7" fmla="*/ 2 h 64"/>
                <a:gd name="T8" fmla="*/ 0 w 30"/>
                <a:gd name="T9" fmla="*/ 2 h 64"/>
                <a:gd name="T10" fmla="*/ 0 w 30"/>
                <a:gd name="T11" fmla="*/ 3 h 64"/>
                <a:gd name="T12" fmla="*/ 0 w 30"/>
                <a:gd name="T13" fmla="*/ 4 h 64"/>
                <a:gd name="T14" fmla="*/ 1 w 30"/>
                <a:gd name="T15" fmla="*/ 4 h 64"/>
                <a:gd name="T16" fmla="*/ 1 w 30"/>
                <a:gd name="T17" fmla="*/ 4 h 64"/>
                <a:gd name="T18" fmla="*/ 2 w 30"/>
                <a:gd name="T19" fmla="*/ 4 h 64"/>
                <a:gd name="T20" fmla="*/ 2 w 30"/>
                <a:gd name="T21" fmla="*/ 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64">
                  <a:moveTo>
                    <a:pt x="3" y="0"/>
                  </a:moveTo>
                  <a:lnTo>
                    <a:pt x="0" y="10"/>
                  </a:lnTo>
                  <a:lnTo>
                    <a:pt x="0" y="20"/>
                  </a:lnTo>
                  <a:lnTo>
                    <a:pt x="0" y="29"/>
                  </a:lnTo>
                  <a:lnTo>
                    <a:pt x="2" y="38"/>
                  </a:lnTo>
                  <a:lnTo>
                    <a:pt x="4" y="46"/>
                  </a:lnTo>
                  <a:lnTo>
                    <a:pt x="8" y="52"/>
                  </a:lnTo>
                  <a:lnTo>
                    <a:pt x="12" y="57"/>
                  </a:lnTo>
                  <a:lnTo>
                    <a:pt x="17" y="61"/>
                  </a:lnTo>
                  <a:lnTo>
                    <a:pt x="24" y="64"/>
                  </a:lnTo>
                  <a:lnTo>
                    <a:pt x="30"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70" name="Line 138"/>
            <p:cNvSpPr>
              <a:spLocks noChangeShapeType="1"/>
            </p:cNvSpPr>
            <p:nvPr/>
          </p:nvSpPr>
          <p:spPr bwMode="auto">
            <a:xfrm flipV="1">
              <a:off x="4387" y="1015"/>
              <a:ext cx="12"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71" name="Freeform 139"/>
            <p:cNvSpPr>
              <a:spLocks/>
            </p:cNvSpPr>
            <p:nvPr/>
          </p:nvSpPr>
          <p:spPr bwMode="auto">
            <a:xfrm>
              <a:off x="4399" y="980"/>
              <a:ext cx="52" cy="35"/>
            </a:xfrm>
            <a:custGeom>
              <a:avLst/>
              <a:gdLst>
                <a:gd name="T0" fmla="*/ 9 w 125"/>
                <a:gd name="T1" fmla="*/ 6 h 85"/>
                <a:gd name="T2" fmla="*/ 9 w 125"/>
                <a:gd name="T3" fmla="*/ 5 h 85"/>
                <a:gd name="T4" fmla="*/ 9 w 125"/>
                <a:gd name="T5" fmla="*/ 5 h 85"/>
                <a:gd name="T6" fmla="*/ 9 w 125"/>
                <a:gd name="T7" fmla="*/ 4 h 85"/>
                <a:gd name="T8" fmla="*/ 9 w 125"/>
                <a:gd name="T9" fmla="*/ 3 h 85"/>
                <a:gd name="T10" fmla="*/ 9 w 125"/>
                <a:gd name="T11" fmla="*/ 2 h 85"/>
                <a:gd name="T12" fmla="*/ 8 w 125"/>
                <a:gd name="T13" fmla="*/ 2 h 85"/>
                <a:gd name="T14" fmla="*/ 8 w 125"/>
                <a:gd name="T15" fmla="*/ 1 h 85"/>
                <a:gd name="T16" fmla="*/ 8 w 125"/>
                <a:gd name="T17" fmla="*/ 0 h 85"/>
                <a:gd name="T18" fmla="*/ 7 w 125"/>
                <a:gd name="T19" fmla="*/ 0 h 85"/>
                <a:gd name="T20" fmla="*/ 7 w 125"/>
                <a:gd name="T21" fmla="*/ 0 h 85"/>
                <a:gd name="T22" fmla="*/ 6 w 125"/>
                <a:gd name="T23" fmla="*/ 0 h 85"/>
                <a:gd name="T24" fmla="*/ 5 w 125"/>
                <a:gd name="T25" fmla="*/ 0 h 85"/>
                <a:gd name="T26" fmla="*/ 5 w 125"/>
                <a:gd name="T27" fmla="*/ 0 h 85"/>
                <a:gd name="T28" fmla="*/ 4 w 125"/>
                <a:gd name="T29" fmla="*/ 0 h 85"/>
                <a:gd name="T30" fmla="*/ 3 w 125"/>
                <a:gd name="T31" fmla="*/ 1 h 85"/>
                <a:gd name="T32" fmla="*/ 3 w 125"/>
                <a:gd name="T33" fmla="*/ 2 h 85"/>
                <a:gd name="T34" fmla="*/ 2 w 125"/>
                <a:gd name="T35" fmla="*/ 2 h 85"/>
                <a:gd name="T36" fmla="*/ 2 w 125"/>
                <a:gd name="T37" fmla="*/ 3 h 85"/>
                <a:gd name="T38" fmla="*/ 1 w 125"/>
                <a:gd name="T39" fmla="*/ 4 h 85"/>
                <a:gd name="T40" fmla="*/ 1 w 125"/>
                <a:gd name="T41" fmla="*/ 5 h 85"/>
                <a:gd name="T42" fmla="*/ 0 w 125"/>
                <a:gd name="T43" fmla="*/ 5 h 85"/>
                <a:gd name="T44" fmla="*/ 0 w 125"/>
                <a:gd name="T45" fmla="*/ 6 h 8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5" h="85">
                  <a:moveTo>
                    <a:pt x="121" y="85"/>
                  </a:moveTo>
                  <a:lnTo>
                    <a:pt x="123" y="74"/>
                  </a:lnTo>
                  <a:lnTo>
                    <a:pt x="125" y="62"/>
                  </a:lnTo>
                  <a:lnTo>
                    <a:pt x="125" y="50"/>
                  </a:lnTo>
                  <a:lnTo>
                    <a:pt x="124" y="40"/>
                  </a:lnTo>
                  <a:lnTo>
                    <a:pt x="121" y="30"/>
                  </a:lnTo>
                  <a:lnTo>
                    <a:pt x="117" y="22"/>
                  </a:lnTo>
                  <a:lnTo>
                    <a:pt x="112" y="14"/>
                  </a:lnTo>
                  <a:lnTo>
                    <a:pt x="107" y="8"/>
                  </a:lnTo>
                  <a:lnTo>
                    <a:pt x="99" y="3"/>
                  </a:lnTo>
                  <a:lnTo>
                    <a:pt x="92" y="1"/>
                  </a:lnTo>
                  <a:lnTo>
                    <a:pt x="83" y="0"/>
                  </a:lnTo>
                  <a:lnTo>
                    <a:pt x="75" y="1"/>
                  </a:lnTo>
                  <a:lnTo>
                    <a:pt x="65" y="3"/>
                  </a:lnTo>
                  <a:lnTo>
                    <a:pt x="57" y="8"/>
                  </a:lnTo>
                  <a:lnTo>
                    <a:pt x="47" y="14"/>
                  </a:lnTo>
                  <a:lnTo>
                    <a:pt x="39" y="22"/>
                  </a:lnTo>
                  <a:lnTo>
                    <a:pt x="30" y="30"/>
                  </a:lnTo>
                  <a:lnTo>
                    <a:pt x="23" y="40"/>
                  </a:lnTo>
                  <a:lnTo>
                    <a:pt x="15" y="50"/>
                  </a:lnTo>
                  <a:lnTo>
                    <a:pt x="10" y="62"/>
                  </a:lnTo>
                  <a:lnTo>
                    <a:pt x="5" y="74"/>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72" name="Freeform 140"/>
            <p:cNvSpPr>
              <a:spLocks/>
            </p:cNvSpPr>
            <p:nvPr/>
          </p:nvSpPr>
          <p:spPr bwMode="auto">
            <a:xfrm>
              <a:off x="4396" y="1015"/>
              <a:ext cx="52" cy="18"/>
            </a:xfrm>
            <a:custGeom>
              <a:avLst/>
              <a:gdLst>
                <a:gd name="T0" fmla="*/ 8 w 131"/>
                <a:gd name="T1" fmla="*/ 0 h 44"/>
                <a:gd name="T2" fmla="*/ 8 w 131"/>
                <a:gd name="T3" fmla="*/ 3 h 44"/>
                <a:gd name="T4" fmla="*/ 0 w 131"/>
                <a:gd name="T5" fmla="*/ 3 h 44"/>
                <a:gd name="T6" fmla="*/ 0 60000 65536"/>
                <a:gd name="T7" fmla="*/ 0 60000 65536"/>
                <a:gd name="T8" fmla="*/ 0 60000 65536"/>
              </a:gdLst>
              <a:ahLst/>
              <a:cxnLst>
                <a:cxn ang="T6">
                  <a:pos x="T0" y="T1"/>
                </a:cxn>
                <a:cxn ang="T7">
                  <a:pos x="T2" y="T3"/>
                </a:cxn>
                <a:cxn ang="T8">
                  <a:pos x="T4" y="T5"/>
                </a:cxn>
              </a:cxnLst>
              <a:rect l="0" t="0" r="r" b="b"/>
              <a:pathLst>
                <a:path w="131" h="44">
                  <a:moveTo>
                    <a:pt x="131" y="0"/>
                  </a:moveTo>
                  <a:lnTo>
                    <a:pt x="119" y="44"/>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73" name="Line 141"/>
            <p:cNvSpPr>
              <a:spLocks noChangeShapeType="1"/>
            </p:cNvSpPr>
            <p:nvPr/>
          </p:nvSpPr>
          <p:spPr bwMode="auto">
            <a:xfrm flipH="1">
              <a:off x="4492" y="928"/>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8606" name="Group 142"/>
          <p:cNvGrpSpPr>
            <a:grpSpLocks/>
          </p:cNvGrpSpPr>
          <p:nvPr/>
        </p:nvGrpSpPr>
        <p:grpSpPr bwMode="auto">
          <a:xfrm>
            <a:off x="7991475" y="4148138"/>
            <a:ext cx="381000" cy="260350"/>
            <a:chOff x="5034" y="3091"/>
            <a:chExt cx="240" cy="164"/>
          </a:xfrm>
        </p:grpSpPr>
        <p:sp>
          <p:nvSpPr>
            <p:cNvPr id="68663" name="Freeform 143"/>
            <p:cNvSpPr>
              <a:spLocks/>
            </p:cNvSpPr>
            <p:nvPr/>
          </p:nvSpPr>
          <p:spPr bwMode="auto">
            <a:xfrm>
              <a:off x="5034" y="3115"/>
              <a:ext cx="68" cy="67"/>
            </a:xfrm>
            <a:custGeom>
              <a:avLst/>
              <a:gdLst>
                <a:gd name="T0" fmla="*/ 12 w 159"/>
                <a:gd name="T1" fmla="*/ 6 h 159"/>
                <a:gd name="T2" fmla="*/ 12 w 159"/>
                <a:gd name="T3" fmla="*/ 5 h 159"/>
                <a:gd name="T4" fmla="*/ 12 w 159"/>
                <a:gd name="T5" fmla="*/ 4 h 159"/>
                <a:gd name="T6" fmla="*/ 12 w 159"/>
                <a:gd name="T7" fmla="*/ 3 h 159"/>
                <a:gd name="T8" fmla="*/ 11 w 159"/>
                <a:gd name="T9" fmla="*/ 2 h 159"/>
                <a:gd name="T10" fmla="*/ 10 w 159"/>
                <a:gd name="T11" fmla="*/ 1 h 159"/>
                <a:gd name="T12" fmla="*/ 9 w 159"/>
                <a:gd name="T13" fmla="*/ 1 h 159"/>
                <a:gd name="T14" fmla="*/ 9 w 159"/>
                <a:gd name="T15" fmla="*/ 0 h 159"/>
                <a:gd name="T16" fmla="*/ 7 w 159"/>
                <a:gd name="T17" fmla="*/ 0 h 159"/>
                <a:gd name="T18" fmla="*/ 6 w 159"/>
                <a:gd name="T19" fmla="*/ 0 h 159"/>
                <a:gd name="T20" fmla="*/ 5 w 159"/>
                <a:gd name="T21" fmla="*/ 0 h 159"/>
                <a:gd name="T22" fmla="*/ 4 w 159"/>
                <a:gd name="T23" fmla="*/ 0 h 159"/>
                <a:gd name="T24" fmla="*/ 3 w 159"/>
                <a:gd name="T25" fmla="*/ 1 h 159"/>
                <a:gd name="T26" fmla="*/ 2 w 159"/>
                <a:gd name="T27" fmla="*/ 1 h 159"/>
                <a:gd name="T28" fmla="*/ 1 w 159"/>
                <a:gd name="T29" fmla="*/ 2 h 159"/>
                <a:gd name="T30" fmla="*/ 1 w 159"/>
                <a:gd name="T31" fmla="*/ 3 h 159"/>
                <a:gd name="T32" fmla="*/ 0 w 159"/>
                <a:gd name="T33" fmla="*/ 4 h 159"/>
                <a:gd name="T34" fmla="*/ 0 w 159"/>
                <a:gd name="T35" fmla="*/ 5 h 159"/>
                <a:gd name="T36" fmla="*/ 0 w 159"/>
                <a:gd name="T37" fmla="*/ 6 h 159"/>
                <a:gd name="T38" fmla="*/ 0 w 159"/>
                <a:gd name="T39" fmla="*/ 7 h 159"/>
                <a:gd name="T40" fmla="*/ 0 w 159"/>
                <a:gd name="T41" fmla="*/ 8 h 159"/>
                <a:gd name="T42" fmla="*/ 1 w 159"/>
                <a:gd name="T43" fmla="*/ 9 h 159"/>
                <a:gd name="T44" fmla="*/ 1 w 159"/>
                <a:gd name="T45" fmla="*/ 10 h 159"/>
                <a:gd name="T46" fmla="*/ 2 w 159"/>
                <a:gd name="T47" fmla="*/ 11 h 159"/>
                <a:gd name="T48" fmla="*/ 3 w 159"/>
                <a:gd name="T49" fmla="*/ 11 h 159"/>
                <a:gd name="T50" fmla="*/ 4 w 159"/>
                <a:gd name="T51" fmla="*/ 11 h 159"/>
                <a:gd name="T52" fmla="*/ 5 w 159"/>
                <a:gd name="T53" fmla="*/ 12 h 159"/>
                <a:gd name="T54" fmla="*/ 6 w 159"/>
                <a:gd name="T55" fmla="*/ 12 h 159"/>
                <a:gd name="T56" fmla="*/ 7 w 159"/>
                <a:gd name="T57" fmla="*/ 12 h 159"/>
                <a:gd name="T58" fmla="*/ 9 w 159"/>
                <a:gd name="T59" fmla="*/ 11 h 159"/>
                <a:gd name="T60" fmla="*/ 9 w 159"/>
                <a:gd name="T61" fmla="*/ 11 h 159"/>
                <a:gd name="T62" fmla="*/ 10 w 159"/>
                <a:gd name="T63" fmla="*/ 11 h 159"/>
                <a:gd name="T64" fmla="*/ 11 w 159"/>
                <a:gd name="T65" fmla="*/ 10 h 159"/>
                <a:gd name="T66" fmla="*/ 12 w 159"/>
                <a:gd name="T67" fmla="*/ 9 h 159"/>
                <a:gd name="T68" fmla="*/ 12 w 159"/>
                <a:gd name="T69" fmla="*/ 8 h 159"/>
                <a:gd name="T70" fmla="*/ 12 w 159"/>
                <a:gd name="T71" fmla="*/ 7 h 159"/>
                <a:gd name="T72" fmla="*/ 12 w 159"/>
                <a:gd name="T73" fmla="*/ 6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80"/>
                  </a:moveTo>
                  <a:lnTo>
                    <a:pt x="158" y="66"/>
                  </a:lnTo>
                  <a:lnTo>
                    <a:pt x="155" y="52"/>
                  </a:lnTo>
                  <a:lnTo>
                    <a:pt x="148" y="40"/>
                  </a:lnTo>
                  <a:lnTo>
                    <a:pt x="141" y="29"/>
                  </a:lnTo>
                  <a:lnTo>
                    <a:pt x="131" y="19"/>
                  </a:lnTo>
                  <a:lnTo>
                    <a:pt x="120" y="10"/>
                  </a:lnTo>
                  <a:lnTo>
                    <a:pt x="107" y="5"/>
                  </a:lnTo>
                  <a:lnTo>
                    <a:pt x="93" y="1"/>
                  </a:lnTo>
                  <a:lnTo>
                    <a:pt x="80" y="0"/>
                  </a:lnTo>
                  <a:lnTo>
                    <a:pt x="66" y="1"/>
                  </a:lnTo>
                  <a:lnTo>
                    <a:pt x="53" y="5"/>
                  </a:lnTo>
                  <a:lnTo>
                    <a:pt x="40" y="10"/>
                  </a:lnTo>
                  <a:lnTo>
                    <a:pt x="28" y="19"/>
                  </a:lnTo>
                  <a:lnTo>
                    <a:pt x="18" y="29"/>
                  </a:lnTo>
                  <a:lnTo>
                    <a:pt x="11" y="40"/>
                  </a:lnTo>
                  <a:lnTo>
                    <a:pt x="5" y="52"/>
                  </a:lnTo>
                  <a:lnTo>
                    <a:pt x="1" y="66"/>
                  </a:lnTo>
                  <a:lnTo>
                    <a:pt x="0" y="80"/>
                  </a:lnTo>
                  <a:lnTo>
                    <a:pt x="1" y="93"/>
                  </a:lnTo>
                  <a:lnTo>
                    <a:pt x="5" y="107"/>
                  </a:lnTo>
                  <a:lnTo>
                    <a:pt x="11" y="119"/>
                  </a:lnTo>
                  <a:lnTo>
                    <a:pt x="18" y="131"/>
                  </a:lnTo>
                  <a:lnTo>
                    <a:pt x="28" y="140"/>
                  </a:lnTo>
                  <a:lnTo>
                    <a:pt x="40" y="149"/>
                  </a:lnTo>
                  <a:lnTo>
                    <a:pt x="53" y="154"/>
                  </a:lnTo>
                  <a:lnTo>
                    <a:pt x="66" y="158"/>
                  </a:lnTo>
                  <a:lnTo>
                    <a:pt x="80" y="159"/>
                  </a:lnTo>
                  <a:lnTo>
                    <a:pt x="93" y="158"/>
                  </a:lnTo>
                  <a:lnTo>
                    <a:pt x="107" y="154"/>
                  </a:lnTo>
                  <a:lnTo>
                    <a:pt x="120" y="149"/>
                  </a:lnTo>
                  <a:lnTo>
                    <a:pt x="131" y="140"/>
                  </a:lnTo>
                  <a:lnTo>
                    <a:pt x="141" y="131"/>
                  </a:lnTo>
                  <a:lnTo>
                    <a:pt x="148" y="119"/>
                  </a:lnTo>
                  <a:lnTo>
                    <a:pt x="155" y="107"/>
                  </a:lnTo>
                  <a:lnTo>
                    <a:pt x="158" y="93"/>
                  </a:lnTo>
                  <a:lnTo>
                    <a:pt x="159" y="8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68664" name="Line 144"/>
            <p:cNvSpPr>
              <a:spLocks noChangeShapeType="1"/>
            </p:cNvSpPr>
            <p:nvPr/>
          </p:nvSpPr>
          <p:spPr bwMode="auto">
            <a:xfrm flipV="1">
              <a:off x="5206" y="3129"/>
              <a:ext cx="35" cy="1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65" name="Freeform 145"/>
            <p:cNvSpPr>
              <a:spLocks/>
            </p:cNvSpPr>
            <p:nvPr/>
          </p:nvSpPr>
          <p:spPr bwMode="auto">
            <a:xfrm>
              <a:off x="5241" y="3091"/>
              <a:ext cx="33" cy="38"/>
            </a:xfrm>
            <a:custGeom>
              <a:avLst/>
              <a:gdLst>
                <a:gd name="T0" fmla="*/ 5 w 82"/>
                <a:gd name="T1" fmla="*/ 0 h 87"/>
                <a:gd name="T2" fmla="*/ 5 w 82"/>
                <a:gd name="T3" fmla="*/ 0 h 87"/>
                <a:gd name="T4" fmla="*/ 4 w 82"/>
                <a:gd name="T5" fmla="*/ 0 h 87"/>
                <a:gd name="T6" fmla="*/ 4 w 82"/>
                <a:gd name="T7" fmla="*/ 1 h 87"/>
                <a:gd name="T8" fmla="*/ 3 w 82"/>
                <a:gd name="T9" fmla="*/ 1 h 87"/>
                <a:gd name="T10" fmla="*/ 2 w 82"/>
                <a:gd name="T11" fmla="*/ 2 h 87"/>
                <a:gd name="T12" fmla="*/ 2 w 82"/>
                <a:gd name="T13" fmla="*/ 3 h 87"/>
                <a:gd name="T14" fmla="*/ 2 w 82"/>
                <a:gd name="T15" fmla="*/ 3 h 87"/>
                <a:gd name="T16" fmla="*/ 1 w 82"/>
                <a:gd name="T17" fmla="*/ 4 h 87"/>
                <a:gd name="T18" fmla="*/ 1 w 82"/>
                <a:gd name="T19" fmla="*/ 5 h 87"/>
                <a:gd name="T20" fmla="*/ 0 w 82"/>
                <a:gd name="T21" fmla="*/ 6 h 87"/>
                <a:gd name="T22" fmla="*/ 0 w 82"/>
                <a:gd name="T23" fmla="*/ 7 h 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2" h="87">
                  <a:moveTo>
                    <a:pt x="82" y="0"/>
                  </a:moveTo>
                  <a:lnTo>
                    <a:pt x="74" y="2"/>
                  </a:lnTo>
                  <a:lnTo>
                    <a:pt x="65" y="5"/>
                  </a:lnTo>
                  <a:lnTo>
                    <a:pt x="56" y="9"/>
                  </a:lnTo>
                  <a:lnTo>
                    <a:pt x="47" y="14"/>
                  </a:lnTo>
                  <a:lnTo>
                    <a:pt x="38" y="22"/>
                  </a:lnTo>
                  <a:lnTo>
                    <a:pt x="29" y="30"/>
                  </a:lnTo>
                  <a:lnTo>
                    <a:pt x="22" y="40"/>
                  </a:lnTo>
                  <a:lnTo>
                    <a:pt x="15" y="51"/>
                  </a:lnTo>
                  <a:lnTo>
                    <a:pt x="9" y="62"/>
                  </a:lnTo>
                  <a:lnTo>
                    <a:pt x="4" y="74"/>
                  </a:lnTo>
                  <a:lnTo>
                    <a:pt x="0"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66" name="Line 146"/>
            <p:cNvSpPr>
              <a:spLocks noChangeShapeType="1"/>
            </p:cNvSpPr>
            <p:nvPr/>
          </p:nvSpPr>
          <p:spPr bwMode="auto">
            <a:xfrm>
              <a:off x="5224" y="3147"/>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8611" name="Group 147"/>
          <p:cNvGrpSpPr>
            <a:grpSpLocks/>
          </p:cNvGrpSpPr>
          <p:nvPr/>
        </p:nvGrpSpPr>
        <p:grpSpPr bwMode="auto">
          <a:xfrm>
            <a:off x="7991475" y="325438"/>
            <a:ext cx="431800" cy="342900"/>
            <a:chOff x="5034" y="683"/>
            <a:chExt cx="272" cy="216"/>
          </a:xfrm>
        </p:grpSpPr>
        <p:sp>
          <p:nvSpPr>
            <p:cNvPr id="68658" name="Freeform 148"/>
            <p:cNvSpPr>
              <a:spLocks/>
            </p:cNvSpPr>
            <p:nvPr/>
          </p:nvSpPr>
          <p:spPr bwMode="auto">
            <a:xfrm>
              <a:off x="5034" y="832"/>
              <a:ext cx="68" cy="67"/>
            </a:xfrm>
            <a:custGeom>
              <a:avLst/>
              <a:gdLst>
                <a:gd name="T0" fmla="*/ 12 w 159"/>
                <a:gd name="T1" fmla="*/ 6 h 159"/>
                <a:gd name="T2" fmla="*/ 12 w 159"/>
                <a:gd name="T3" fmla="*/ 5 h 159"/>
                <a:gd name="T4" fmla="*/ 12 w 159"/>
                <a:gd name="T5" fmla="*/ 4 h 159"/>
                <a:gd name="T6" fmla="*/ 12 w 159"/>
                <a:gd name="T7" fmla="*/ 3 h 159"/>
                <a:gd name="T8" fmla="*/ 11 w 159"/>
                <a:gd name="T9" fmla="*/ 2 h 159"/>
                <a:gd name="T10" fmla="*/ 10 w 159"/>
                <a:gd name="T11" fmla="*/ 1 h 159"/>
                <a:gd name="T12" fmla="*/ 9 w 159"/>
                <a:gd name="T13" fmla="*/ 1 h 159"/>
                <a:gd name="T14" fmla="*/ 9 w 159"/>
                <a:gd name="T15" fmla="*/ 0 h 159"/>
                <a:gd name="T16" fmla="*/ 7 w 159"/>
                <a:gd name="T17" fmla="*/ 0 h 159"/>
                <a:gd name="T18" fmla="*/ 6 w 159"/>
                <a:gd name="T19" fmla="*/ 0 h 159"/>
                <a:gd name="T20" fmla="*/ 5 w 159"/>
                <a:gd name="T21" fmla="*/ 0 h 159"/>
                <a:gd name="T22" fmla="*/ 4 w 159"/>
                <a:gd name="T23" fmla="*/ 0 h 159"/>
                <a:gd name="T24" fmla="*/ 3 w 159"/>
                <a:gd name="T25" fmla="*/ 1 h 159"/>
                <a:gd name="T26" fmla="*/ 2 w 159"/>
                <a:gd name="T27" fmla="*/ 1 h 159"/>
                <a:gd name="T28" fmla="*/ 1 w 159"/>
                <a:gd name="T29" fmla="*/ 2 h 159"/>
                <a:gd name="T30" fmla="*/ 1 w 159"/>
                <a:gd name="T31" fmla="*/ 3 h 159"/>
                <a:gd name="T32" fmla="*/ 0 w 159"/>
                <a:gd name="T33" fmla="*/ 4 h 159"/>
                <a:gd name="T34" fmla="*/ 0 w 159"/>
                <a:gd name="T35" fmla="*/ 5 h 159"/>
                <a:gd name="T36" fmla="*/ 0 w 159"/>
                <a:gd name="T37" fmla="*/ 6 h 159"/>
                <a:gd name="T38" fmla="*/ 0 w 159"/>
                <a:gd name="T39" fmla="*/ 7 h 159"/>
                <a:gd name="T40" fmla="*/ 0 w 159"/>
                <a:gd name="T41" fmla="*/ 8 h 159"/>
                <a:gd name="T42" fmla="*/ 1 w 159"/>
                <a:gd name="T43" fmla="*/ 9 h 159"/>
                <a:gd name="T44" fmla="*/ 1 w 159"/>
                <a:gd name="T45" fmla="*/ 10 h 159"/>
                <a:gd name="T46" fmla="*/ 2 w 159"/>
                <a:gd name="T47" fmla="*/ 11 h 159"/>
                <a:gd name="T48" fmla="*/ 3 w 159"/>
                <a:gd name="T49" fmla="*/ 11 h 159"/>
                <a:gd name="T50" fmla="*/ 4 w 159"/>
                <a:gd name="T51" fmla="*/ 11 h 159"/>
                <a:gd name="T52" fmla="*/ 5 w 159"/>
                <a:gd name="T53" fmla="*/ 12 h 159"/>
                <a:gd name="T54" fmla="*/ 6 w 159"/>
                <a:gd name="T55" fmla="*/ 12 h 159"/>
                <a:gd name="T56" fmla="*/ 7 w 159"/>
                <a:gd name="T57" fmla="*/ 12 h 159"/>
                <a:gd name="T58" fmla="*/ 9 w 159"/>
                <a:gd name="T59" fmla="*/ 11 h 159"/>
                <a:gd name="T60" fmla="*/ 9 w 159"/>
                <a:gd name="T61" fmla="*/ 11 h 159"/>
                <a:gd name="T62" fmla="*/ 10 w 159"/>
                <a:gd name="T63" fmla="*/ 11 h 159"/>
                <a:gd name="T64" fmla="*/ 11 w 159"/>
                <a:gd name="T65" fmla="*/ 10 h 159"/>
                <a:gd name="T66" fmla="*/ 12 w 159"/>
                <a:gd name="T67" fmla="*/ 9 h 159"/>
                <a:gd name="T68" fmla="*/ 12 w 159"/>
                <a:gd name="T69" fmla="*/ 8 h 159"/>
                <a:gd name="T70" fmla="*/ 12 w 159"/>
                <a:gd name="T71" fmla="*/ 7 h 159"/>
                <a:gd name="T72" fmla="*/ 12 w 159"/>
                <a:gd name="T73" fmla="*/ 6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80"/>
                  </a:moveTo>
                  <a:lnTo>
                    <a:pt x="158" y="66"/>
                  </a:lnTo>
                  <a:lnTo>
                    <a:pt x="155" y="52"/>
                  </a:lnTo>
                  <a:lnTo>
                    <a:pt x="148" y="39"/>
                  </a:lnTo>
                  <a:lnTo>
                    <a:pt x="141" y="28"/>
                  </a:lnTo>
                  <a:lnTo>
                    <a:pt x="131" y="19"/>
                  </a:lnTo>
                  <a:lnTo>
                    <a:pt x="120" y="10"/>
                  </a:lnTo>
                  <a:lnTo>
                    <a:pt x="107" y="5"/>
                  </a:lnTo>
                  <a:lnTo>
                    <a:pt x="93" y="1"/>
                  </a:lnTo>
                  <a:lnTo>
                    <a:pt x="80" y="0"/>
                  </a:lnTo>
                  <a:lnTo>
                    <a:pt x="66" y="1"/>
                  </a:lnTo>
                  <a:lnTo>
                    <a:pt x="53" y="5"/>
                  </a:lnTo>
                  <a:lnTo>
                    <a:pt x="40" y="10"/>
                  </a:lnTo>
                  <a:lnTo>
                    <a:pt x="28" y="19"/>
                  </a:lnTo>
                  <a:lnTo>
                    <a:pt x="18" y="28"/>
                  </a:lnTo>
                  <a:lnTo>
                    <a:pt x="11" y="39"/>
                  </a:lnTo>
                  <a:lnTo>
                    <a:pt x="5" y="52"/>
                  </a:lnTo>
                  <a:lnTo>
                    <a:pt x="1" y="66"/>
                  </a:lnTo>
                  <a:lnTo>
                    <a:pt x="0" y="80"/>
                  </a:lnTo>
                  <a:lnTo>
                    <a:pt x="1" y="93"/>
                  </a:lnTo>
                  <a:lnTo>
                    <a:pt x="5" y="106"/>
                  </a:lnTo>
                  <a:lnTo>
                    <a:pt x="11" y="119"/>
                  </a:lnTo>
                  <a:lnTo>
                    <a:pt x="18" y="131"/>
                  </a:lnTo>
                  <a:lnTo>
                    <a:pt x="28" y="140"/>
                  </a:lnTo>
                  <a:lnTo>
                    <a:pt x="40" y="149"/>
                  </a:lnTo>
                  <a:lnTo>
                    <a:pt x="53" y="154"/>
                  </a:lnTo>
                  <a:lnTo>
                    <a:pt x="66" y="157"/>
                  </a:lnTo>
                  <a:lnTo>
                    <a:pt x="80" y="159"/>
                  </a:lnTo>
                  <a:lnTo>
                    <a:pt x="93" y="157"/>
                  </a:lnTo>
                  <a:lnTo>
                    <a:pt x="107" y="154"/>
                  </a:lnTo>
                  <a:lnTo>
                    <a:pt x="120" y="149"/>
                  </a:lnTo>
                  <a:lnTo>
                    <a:pt x="131" y="140"/>
                  </a:lnTo>
                  <a:lnTo>
                    <a:pt x="141" y="131"/>
                  </a:lnTo>
                  <a:lnTo>
                    <a:pt x="148" y="119"/>
                  </a:lnTo>
                  <a:lnTo>
                    <a:pt x="155" y="106"/>
                  </a:lnTo>
                  <a:lnTo>
                    <a:pt x="158" y="93"/>
                  </a:lnTo>
                  <a:lnTo>
                    <a:pt x="159" y="8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68659" name="Line 149"/>
            <p:cNvSpPr>
              <a:spLocks noChangeShapeType="1"/>
            </p:cNvSpPr>
            <p:nvPr/>
          </p:nvSpPr>
          <p:spPr bwMode="auto">
            <a:xfrm flipV="1">
              <a:off x="5192" y="718"/>
              <a:ext cx="35" cy="1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60" name="Freeform 150"/>
            <p:cNvSpPr>
              <a:spLocks/>
            </p:cNvSpPr>
            <p:nvPr/>
          </p:nvSpPr>
          <p:spPr bwMode="auto">
            <a:xfrm>
              <a:off x="5227" y="683"/>
              <a:ext cx="35" cy="35"/>
            </a:xfrm>
            <a:custGeom>
              <a:avLst/>
              <a:gdLst>
                <a:gd name="T0" fmla="*/ 6 w 83"/>
                <a:gd name="T1" fmla="*/ 0 h 86"/>
                <a:gd name="T2" fmla="*/ 5 w 83"/>
                <a:gd name="T3" fmla="*/ 0 h 86"/>
                <a:gd name="T4" fmla="*/ 5 w 83"/>
                <a:gd name="T5" fmla="*/ 0 h 86"/>
                <a:gd name="T6" fmla="*/ 4 w 83"/>
                <a:gd name="T7" fmla="*/ 0 h 86"/>
                <a:gd name="T8" fmla="*/ 3 w 83"/>
                <a:gd name="T9" fmla="*/ 1 h 86"/>
                <a:gd name="T10" fmla="*/ 3 w 83"/>
                <a:gd name="T11" fmla="*/ 2 h 86"/>
                <a:gd name="T12" fmla="*/ 2 w 83"/>
                <a:gd name="T13" fmla="*/ 2 h 86"/>
                <a:gd name="T14" fmla="*/ 2 w 83"/>
                <a:gd name="T15" fmla="*/ 3 h 86"/>
                <a:gd name="T16" fmla="*/ 1 w 83"/>
                <a:gd name="T17" fmla="*/ 3 h 86"/>
                <a:gd name="T18" fmla="*/ 1 w 83"/>
                <a:gd name="T19" fmla="*/ 4 h 86"/>
                <a:gd name="T20" fmla="*/ 0 w 83"/>
                <a:gd name="T21" fmla="*/ 5 h 86"/>
                <a:gd name="T22" fmla="*/ 0 w 83"/>
                <a:gd name="T23" fmla="*/ 6 h 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3" h="86">
                  <a:moveTo>
                    <a:pt x="83" y="0"/>
                  </a:moveTo>
                  <a:lnTo>
                    <a:pt x="75" y="1"/>
                  </a:lnTo>
                  <a:lnTo>
                    <a:pt x="65" y="3"/>
                  </a:lnTo>
                  <a:lnTo>
                    <a:pt x="56" y="7"/>
                  </a:lnTo>
                  <a:lnTo>
                    <a:pt x="47" y="14"/>
                  </a:lnTo>
                  <a:lnTo>
                    <a:pt x="39" y="21"/>
                  </a:lnTo>
                  <a:lnTo>
                    <a:pt x="30" y="30"/>
                  </a:lnTo>
                  <a:lnTo>
                    <a:pt x="23" y="39"/>
                  </a:lnTo>
                  <a:lnTo>
                    <a:pt x="15" y="50"/>
                  </a:lnTo>
                  <a:lnTo>
                    <a:pt x="9" y="62"/>
                  </a:lnTo>
                  <a:lnTo>
                    <a:pt x="4" y="73"/>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61" name="Line 151"/>
            <p:cNvSpPr>
              <a:spLocks noChangeShapeType="1"/>
            </p:cNvSpPr>
            <p:nvPr/>
          </p:nvSpPr>
          <p:spPr bwMode="auto">
            <a:xfrm>
              <a:off x="5209" y="735"/>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62" name="Line 152"/>
            <p:cNvSpPr>
              <a:spLocks noChangeShapeType="1"/>
            </p:cNvSpPr>
            <p:nvPr/>
          </p:nvSpPr>
          <p:spPr bwMode="auto">
            <a:xfrm flipH="1">
              <a:off x="5291" y="683"/>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8617" name="Group 153"/>
          <p:cNvGrpSpPr>
            <a:grpSpLocks/>
          </p:cNvGrpSpPr>
          <p:nvPr/>
        </p:nvGrpSpPr>
        <p:grpSpPr bwMode="auto">
          <a:xfrm>
            <a:off x="3770313" y="1751013"/>
            <a:ext cx="149225" cy="254000"/>
            <a:chOff x="2375" y="1581"/>
            <a:chExt cx="94" cy="160"/>
          </a:xfrm>
        </p:grpSpPr>
        <p:sp>
          <p:nvSpPr>
            <p:cNvPr id="68656" name="Freeform 154"/>
            <p:cNvSpPr>
              <a:spLocks/>
            </p:cNvSpPr>
            <p:nvPr/>
          </p:nvSpPr>
          <p:spPr bwMode="auto">
            <a:xfrm>
              <a:off x="2375" y="1581"/>
              <a:ext cx="94" cy="160"/>
            </a:xfrm>
            <a:custGeom>
              <a:avLst/>
              <a:gdLst>
                <a:gd name="T0" fmla="*/ 0 w 224"/>
                <a:gd name="T1" fmla="*/ 27 h 387"/>
                <a:gd name="T2" fmla="*/ 8 w 224"/>
                <a:gd name="T3" fmla="*/ 0 h 387"/>
                <a:gd name="T4" fmla="*/ 16 w 224"/>
                <a:gd name="T5" fmla="*/ 0 h 387"/>
                <a:gd name="T6" fmla="*/ 0 60000 65536"/>
                <a:gd name="T7" fmla="*/ 0 60000 65536"/>
                <a:gd name="T8" fmla="*/ 0 60000 65536"/>
              </a:gdLst>
              <a:ahLst/>
              <a:cxnLst>
                <a:cxn ang="T6">
                  <a:pos x="T0" y="T1"/>
                </a:cxn>
                <a:cxn ang="T7">
                  <a:pos x="T2" y="T3"/>
                </a:cxn>
                <a:cxn ang="T8">
                  <a:pos x="T4" y="T5"/>
                </a:cxn>
              </a:cxnLst>
              <a:rect l="0" t="0" r="r" b="b"/>
              <a:pathLst>
                <a:path w="224" h="387">
                  <a:moveTo>
                    <a:pt x="0" y="387"/>
                  </a:moveTo>
                  <a:lnTo>
                    <a:pt x="104" y="0"/>
                  </a:lnTo>
                  <a:lnTo>
                    <a:pt x="22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57" name="Line 155"/>
            <p:cNvSpPr>
              <a:spLocks noChangeShapeType="1"/>
            </p:cNvSpPr>
            <p:nvPr/>
          </p:nvSpPr>
          <p:spPr bwMode="auto">
            <a:xfrm>
              <a:off x="2401" y="1651"/>
              <a:ext cx="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18620" name="Group 156"/>
          <p:cNvGrpSpPr>
            <a:grpSpLocks/>
          </p:cNvGrpSpPr>
          <p:nvPr/>
        </p:nvGrpSpPr>
        <p:grpSpPr bwMode="auto">
          <a:xfrm>
            <a:off x="539750" y="893763"/>
            <a:ext cx="3962400" cy="3967162"/>
            <a:chOff x="340" y="1041"/>
            <a:chExt cx="2496" cy="2499"/>
          </a:xfrm>
        </p:grpSpPr>
        <p:sp>
          <p:nvSpPr>
            <p:cNvPr id="68638" name="Line 157"/>
            <p:cNvSpPr>
              <a:spLocks noChangeShapeType="1"/>
            </p:cNvSpPr>
            <p:nvPr/>
          </p:nvSpPr>
          <p:spPr bwMode="auto">
            <a:xfrm flipV="1">
              <a:off x="340" y="1569"/>
              <a:ext cx="528" cy="197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39" name="Line 158"/>
            <p:cNvSpPr>
              <a:spLocks noChangeShapeType="1"/>
            </p:cNvSpPr>
            <p:nvPr/>
          </p:nvSpPr>
          <p:spPr bwMode="auto">
            <a:xfrm flipV="1">
              <a:off x="868" y="1041"/>
              <a:ext cx="1968" cy="52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40" name="Line 159"/>
            <p:cNvSpPr>
              <a:spLocks noChangeShapeType="1"/>
            </p:cNvSpPr>
            <p:nvPr/>
          </p:nvSpPr>
          <p:spPr bwMode="auto">
            <a:xfrm flipH="1">
              <a:off x="2308" y="1041"/>
              <a:ext cx="528" cy="197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41" name="Line 160"/>
            <p:cNvSpPr>
              <a:spLocks noChangeShapeType="1"/>
            </p:cNvSpPr>
            <p:nvPr/>
          </p:nvSpPr>
          <p:spPr bwMode="auto">
            <a:xfrm flipH="1">
              <a:off x="340" y="3013"/>
              <a:ext cx="1968" cy="5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42" name="Line 161"/>
            <p:cNvSpPr>
              <a:spLocks noChangeShapeType="1"/>
            </p:cNvSpPr>
            <p:nvPr/>
          </p:nvSpPr>
          <p:spPr bwMode="auto">
            <a:xfrm flipV="1">
              <a:off x="602" y="1595"/>
              <a:ext cx="928" cy="149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43" name="Line 162"/>
            <p:cNvSpPr>
              <a:spLocks noChangeShapeType="1"/>
            </p:cNvSpPr>
            <p:nvPr/>
          </p:nvSpPr>
          <p:spPr bwMode="auto">
            <a:xfrm>
              <a:off x="1530" y="1595"/>
              <a:ext cx="498" cy="99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8644" name="Group 163"/>
            <p:cNvGrpSpPr>
              <a:grpSpLocks/>
            </p:cNvGrpSpPr>
            <p:nvPr/>
          </p:nvGrpSpPr>
          <p:grpSpPr bwMode="auto">
            <a:xfrm>
              <a:off x="588" y="3077"/>
              <a:ext cx="79" cy="160"/>
              <a:chOff x="588" y="3077"/>
              <a:chExt cx="79" cy="160"/>
            </a:xfrm>
          </p:grpSpPr>
          <p:sp>
            <p:nvSpPr>
              <p:cNvPr id="68654" name="Freeform 164"/>
              <p:cNvSpPr>
                <a:spLocks/>
              </p:cNvSpPr>
              <p:nvPr/>
            </p:nvSpPr>
            <p:spPr bwMode="auto">
              <a:xfrm>
                <a:off x="588" y="3077"/>
                <a:ext cx="79" cy="160"/>
              </a:xfrm>
              <a:custGeom>
                <a:avLst/>
                <a:gdLst>
                  <a:gd name="T0" fmla="*/ 0 w 192"/>
                  <a:gd name="T1" fmla="*/ 27 h 385"/>
                  <a:gd name="T2" fmla="*/ 14 w 192"/>
                  <a:gd name="T3" fmla="*/ 0 h 385"/>
                  <a:gd name="T4" fmla="*/ 12 w 192"/>
                  <a:gd name="T5" fmla="*/ 27 h 385"/>
                  <a:gd name="T6" fmla="*/ 0 60000 65536"/>
                  <a:gd name="T7" fmla="*/ 0 60000 65536"/>
                  <a:gd name="T8" fmla="*/ 0 60000 65536"/>
                </a:gdLst>
                <a:ahLst/>
                <a:cxnLst>
                  <a:cxn ang="T6">
                    <a:pos x="T0" y="T1"/>
                  </a:cxn>
                  <a:cxn ang="T7">
                    <a:pos x="T2" y="T3"/>
                  </a:cxn>
                  <a:cxn ang="T8">
                    <a:pos x="T4" y="T5"/>
                  </a:cxn>
                </a:cxnLst>
                <a:rect l="0" t="0" r="r" b="b"/>
                <a:pathLst>
                  <a:path w="192" h="385">
                    <a:moveTo>
                      <a:pt x="0" y="385"/>
                    </a:moveTo>
                    <a:lnTo>
                      <a:pt x="192" y="0"/>
                    </a:lnTo>
                    <a:lnTo>
                      <a:pt x="180" y="3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55" name="Line 165"/>
              <p:cNvSpPr>
                <a:spLocks noChangeShapeType="1"/>
              </p:cNvSpPr>
              <p:nvPr/>
            </p:nvSpPr>
            <p:spPr bwMode="auto">
              <a:xfrm flipH="1">
                <a:off x="608" y="3193"/>
                <a:ext cx="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8645" name="Group 166"/>
            <p:cNvGrpSpPr>
              <a:grpSpLocks/>
            </p:cNvGrpSpPr>
            <p:nvPr/>
          </p:nvGrpSpPr>
          <p:grpSpPr bwMode="auto">
            <a:xfrm>
              <a:off x="1331" y="1505"/>
              <a:ext cx="91" cy="160"/>
              <a:chOff x="1331" y="1505"/>
              <a:chExt cx="91" cy="160"/>
            </a:xfrm>
          </p:grpSpPr>
          <p:sp>
            <p:nvSpPr>
              <p:cNvPr id="68652" name="Freeform 167"/>
              <p:cNvSpPr>
                <a:spLocks/>
              </p:cNvSpPr>
              <p:nvPr/>
            </p:nvSpPr>
            <p:spPr bwMode="auto">
              <a:xfrm>
                <a:off x="1331" y="1578"/>
                <a:ext cx="76" cy="87"/>
              </a:xfrm>
              <a:custGeom>
                <a:avLst/>
                <a:gdLst>
                  <a:gd name="T0" fmla="*/ 0 w 183"/>
                  <a:gd name="T1" fmla="*/ 14 h 214"/>
                  <a:gd name="T2" fmla="*/ 5 w 183"/>
                  <a:gd name="T3" fmla="*/ 14 h 214"/>
                  <a:gd name="T4" fmla="*/ 6 w 183"/>
                  <a:gd name="T5" fmla="*/ 14 h 214"/>
                  <a:gd name="T6" fmla="*/ 7 w 183"/>
                  <a:gd name="T7" fmla="*/ 14 h 214"/>
                  <a:gd name="T8" fmla="*/ 7 w 183"/>
                  <a:gd name="T9" fmla="*/ 14 h 214"/>
                  <a:gd name="T10" fmla="*/ 8 w 183"/>
                  <a:gd name="T11" fmla="*/ 13 h 214"/>
                  <a:gd name="T12" fmla="*/ 9 w 183"/>
                  <a:gd name="T13" fmla="*/ 13 h 214"/>
                  <a:gd name="T14" fmla="*/ 10 w 183"/>
                  <a:gd name="T15" fmla="*/ 13 h 214"/>
                  <a:gd name="T16" fmla="*/ 10 w 183"/>
                  <a:gd name="T17" fmla="*/ 12 h 214"/>
                  <a:gd name="T18" fmla="*/ 11 w 183"/>
                  <a:gd name="T19" fmla="*/ 11 h 214"/>
                  <a:gd name="T20" fmla="*/ 11 w 183"/>
                  <a:gd name="T21" fmla="*/ 11 h 214"/>
                  <a:gd name="T22" fmla="*/ 12 w 183"/>
                  <a:gd name="T23" fmla="*/ 10 h 214"/>
                  <a:gd name="T24" fmla="*/ 12 w 183"/>
                  <a:gd name="T25" fmla="*/ 9 h 214"/>
                  <a:gd name="T26" fmla="*/ 12 w 183"/>
                  <a:gd name="T27" fmla="*/ 8 h 214"/>
                  <a:gd name="T28" fmla="*/ 13 w 183"/>
                  <a:gd name="T29" fmla="*/ 7 h 214"/>
                  <a:gd name="T30" fmla="*/ 13 w 183"/>
                  <a:gd name="T31" fmla="*/ 6 h 214"/>
                  <a:gd name="T32" fmla="*/ 13 w 183"/>
                  <a:gd name="T33" fmla="*/ 5 h 214"/>
                  <a:gd name="T34" fmla="*/ 13 w 183"/>
                  <a:gd name="T35" fmla="*/ 4 h 214"/>
                  <a:gd name="T36" fmla="*/ 13 w 183"/>
                  <a:gd name="T37" fmla="*/ 4 h 214"/>
                  <a:gd name="T38" fmla="*/ 13 w 183"/>
                  <a:gd name="T39" fmla="*/ 3 h 214"/>
                  <a:gd name="T40" fmla="*/ 13 w 183"/>
                  <a:gd name="T41" fmla="*/ 2 h 214"/>
                  <a:gd name="T42" fmla="*/ 12 w 183"/>
                  <a:gd name="T43" fmla="*/ 2 h 214"/>
                  <a:gd name="T44" fmla="*/ 12 w 183"/>
                  <a:gd name="T45" fmla="*/ 1 h 214"/>
                  <a:gd name="T46" fmla="*/ 12 w 183"/>
                  <a:gd name="T47" fmla="*/ 1 h 214"/>
                  <a:gd name="T48" fmla="*/ 11 w 183"/>
                  <a:gd name="T49" fmla="*/ 0 h 214"/>
                  <a:gd name="T50" fmla="*/ 11 w 183"/>
                  <a:gd name="T51" fmla="*/ 0 h 214"/>
                  <a:gd name="T52" fmla="*/ 10 w 183"/>
                  <a:gd name="T53" fmla="*/ 0 h 214"/>
                  <a:gd name="T54" fmla="*/ 10 w 183"/>
                  <a:gd name="T55" fmla="*/ 0 h 214"/>
                  <a:gd name="T56" fmla="*/ 4 w 183"/>
                  <a:gd name="T57" fmla="*/ 0 h 2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83" h="214">
                    <a:moveTo>
                      <a:pt x="0" y="214"/>
                    </a:moveTo>
                    <a:lnTo>
                      <a:pt x="74" y="214"/>
                    </a:lnTo>
                    <a:lnTo>
                      <a:pt x="84" y="213"/>
                    </a:lnTo>
                    <a:lnTo>
                      <a:pt x="93" y="211"/>
                    </a:lnTo>
                    <a:lnTo>
                      <a:pt x="103" y="207"/>
                    </a:lnTo>
                    <a:lnTo>
                      <a:pt x="112" y="202"/>
                    </a:lnTo>
                    <a:lnTo>
                      <a:pt x="122" y="195"/>
                    </a:lnTo>
                    <a:lnTo>
                      <a:pt x="132" y="187"/>
                    </a:lnTo>
                    <a:lnTo>
                      <a:pt x="140" y="178"/>
                    </a:lnTo>
                    <a:lnTo>
                      <a:pt x="149" y="168"/>
                    </a:lnTo>
                    <a:lnTo>
                      <a:pt x="156" y="156"/>
                    </a:lnTo>
                    <a:lnTo>
                      <a:pt x="162" y="145"/>
                    </a:lnTo>
                    <a:lnTo>
                      <a:pt x="169" y="133"/>
                    </a:lnTo>
                    <a:lnTo>
                      <a:pt x="174" y="120"/>
                    </a:lnTo>
                    <a:lnTo>
                      <a:pt x="177" y="107"/>
                    </a:lnTo>
                    <a:lnTo>
                      <a:pt x="181" y="94"/>
                    </a:lnTo>
                    <a:lnTo>
                      <a:pt x="183" y="81"/>
                    </a:lnTo>
                    <a:lnTo>
                      <a:pt x="183" y="69"/>
                    </a:lnTo>
                    <a:lnTo>
                      <a:pt x="183" y="57"/>
                    </a:lnTo>
                    <a:lnTo>
                      <a:pt x="181" y="46"/>
                    </a:lnTo>
                    <a:lnTo>
                      <a:pt x="178" y="36"/>
                    </a:lnTo>
                    <a:lnTo>
                      <a:pt x="174" y="26"/>
                    </a:lnTo>
                    <a:lnTo>
                      <a:pt x="169" y="19"/>
                    </a:lnTo>
                    <a:lnTo>
                      <a:pt x="163" y="12"/>
                    </a:lnTo>
                    <a:lnTo>
                      <a:pt x="156" y="6"/>
                    </a:lnTo>
                    <a:lnTo>
                      <a:pt x="149" y="3"/>
                    </a:lnTo>
                    <a:lnTo>
                      <a:pt x="140" y="1"/>
                    </a:lnTo>
                    <a:lnTo>
                      <a:pt x="132" y="0"/>
                    </a:lnTo>
                    <a:lnTo>
                      <a:pt x="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53" name="Freeform 168"/>
              <p:cNvSpPr>
                <a:spLocks/>
              </p:cNvSpPr>
              <p:nvPr/>
            </p:nvSpPr>
            <p:spPr bwMode="auto">
              <a:xfrm>
                <a:off x="1331" y="1505"/>
                <a:ext cx="91" cy="160"/>
              </a:xfrm>
              <a:custGeom>
                <a:avLst/>
                <a:gdLst>
                  <a:gd name="T0" fmla="*/ 10 w 219"/>
                  <a:gd name="T1" fmla="*/ 12 h 386"/>
                  <a:gd name="T2" fmla="*/ 10 w 219"/>
                  <a:gd name="T3" fmla="*/ 12 h 386"/>
                  <a:gd name="T4" fmla="*/ 11 w 219"/>
                  <a:gd name="T5" fmla="*/ 12 h 386"/>
                  <a:gd name="T6" fmla="*/ 11 w 219"/>
                  <a:gd name="T7" fmla="*/ 12 h 386"/>
                  <a:gd name="T8" fmla="*/ 12 w 219"/>
                  <a:gd name="T9" fmla="*/ 11 h 386"/>
                  <a:gd name="T10" fmla="*/ 12 w 219"/>
                  <a:gd name="T11" fmla="*/ 11 h 386"/>
                  <a:gd name="T12" fmla="*/ 13 w 219"/>
                  <a:gd name="T13" fmla="*/ 10 h 386"/>
                  <a:gd name="T14" fmla="*/ 14 w 219"/>
                  <a:gd name="T15" fmla="*/ 10 h 386"/>
                  <a:gd name="T16" fmla="*/ 14 w 219"/>
                  <a:gd name="T17" fmla="*/ 9 h 386"/>
                  <a:gd name="T18" fmla="*/ 15 w 219"/>
                  <a:gd name="T19" fmla="*/ 8 h 386"/>
                  <a:gd name="T20" fmla="*/ 15 w 219"/>
                  <a:gd name="T21" fmla="*/ 7 h 386"/>
                  <a:gd name="T22" fmla="*/ 15 w 219"/>
                  <a:gd name="T23" fmla="*/ 6 h 386"/>
                  <a:gd name="T24" fmla="*/ 15 w 219"/>
                  <a:gd name="T25" fmla="*/ 5 h 386"/>
                  <a:gd name="T26" fmla="*/ 16 w 219"/>
                  <a:gd name="T27" fmla="*/ 5 h 386"/>
                  <a:gd name="T28" fmla="*/ 16 w 219"/>
                  <a:gd name="T29" fmla="*/ 4 h 386"/>
                  <a:gd name="T30" fmla="*/ 16 w 219"/>
                  <a:gd name="T31" fmla="*/ 3 h 386"/>
                  <a:gd name="T32" fmla="*/ 15 w 219"/>
                  <a:gd name="T33" fmla="*/ 2 h 386"/>
                  <a:gd name="T34" fmla="*/ 15 w 219"/>
                  <a:gd name="T35" fmla="*/ 2 h 386"/>
                  <a:gd name="T36" fmla="*/ 15 w 219"/>
                  <a:gd name="T37" fmla="*/ 1 h 386"/>
                  <a:gd name="T38" fmla="*/ 15 w 219"/>
                  <a:gd name="T39" fmla="*/ 0 h 386"/>
                  <a:gd name="T40" fmla="*/ 14 w 219"/>
                  <a:gd name="T41" fmla="*/ 0 h 386"/>
                  <a:gd name="T42" fmla="*/ 13 w 219"/>
                  <a:gd name="T43" fmla="*/ 0 h 386"/>
                  <a:gd name="T44" fmla="*/ 13 w 219"/>
                  <a:gd name="T45" fmla="*/ 0 h 386"/>
                  <a:gd name="T46" fmla="*/ 7 w 219"/>
                  <a:gd name="T47" fmla="*/ 0 h 386"/>
                  <a:gd name="T48" fmla="*/ 0 w 219"/>
                  <a:gd name="T49" fmla="*/ 27 h 38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9" h="386">
                    <a:moveTo>
                      <a:pt x="132" y="172"/>
                    </a:moveTo>
                    <a:lnTo>
                      <a:pt x="140" y="171"/>
                    </a:lnTo>
                    <a:lnTo>
                      <a:pt x="150" y="169"/>
                    </a:lnTo>
                    <a:lnTo>
                      <a:pt x="158" y="164"/>
                    </a:lnTo>
                    <a:lnTo>
                      <a:pt x="168" y="158"/>
                    </a:lnTo>
                    <a:lnTo>
                      <a:pt x="176" y="151"/>
                    </a:lnTo>
                    <a:lnTo>
                      <a:pt x="185" y="142"/>
                    </a:lnTo>
                    <a:lnTo>
                      <a:pt x="192" y="132"/>
                    </a:lnTo>
                    <a:lnTo>
                      <a:pt x="200" y="122"/>
                    </a:lnTo>
                    <a:lnTo>
                      <a:pt x="205" y="110"/>
                    </a:lnTo>
                    <a:lnTo>
                      <a:pt x="210" y="98"/>
                    </a:lnTo>
                    <a:lnTo>
                      <a:pt x="215" y="86"/>
                    </a:lnTo>
                    <a:lnTo>
                      <a:pt x="217" y="74"/>
                    </a:lnTo>
                    <a:lnTo>
                      <a:pt x="219" y="62"/>
                    </a:lnTo>
                    <a:lnTo>
                      <a:pt x="219" y="50"/>
                    </a:lnTo>
                    <a:lnTo>
                      <a:pt x="218" y="40"/>
                    </a:lnTo>
                    <a:lnTo>
                      <a:pt x="215" y="30"/>
                    </a:lnTo>
                    <a:lnTo>
                      <a:pt x="211" y="22"/>
                    </a:lnTo>
                    <a:lnTo>
                      <a:pt x="206" y="14"/>
                    </a:lnTo>
                    <a:lnTo>
                      <a:pt x="201" y="8"/>
                    </a:lnTo>
                    <a:lnTo>
                      <a:pt x="193" y="4"/>
                    </a:lnTo>
                    <a:lnTo>
                      <a:pt x="186" y="1"/>
                    </a:lnTo>
                    <a:lnTo>
                      <a:pt x="177" y="0"/>
                    </a:lnTo>
                    <a:lnTo>
                      <a:pt x="103" y="0"/>
                    </a:lnTo>
                    <a:lnTo>
                      <a:pt x="0" y="3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68646" name="Group 169"/>
            <p:cNvGrpSpPr>
              <a:grpSpLocks/>
            </p:cNvGrpSpPr>
            <p:nvPr/>
          </p:nvGrpSpPr>
          <p:grpSpPr bwMode="auto">
            <a:xfrm>
              <a:off x="2089" y="2566"/>
              <a:ext cx="85" cy="164"/>
              <a:chOff x="2089" y="2566"/>
              <a:chExt cx="85" cy="164"/>
            </a:xfrm>
          </p:grpSpPr>
          <p:sp>
            <p:nvSpPr>
              <p:cNvPr id="68647" name="Line 170"/>
              <p:cNvSpPr>
                <a:spLocks noChangeShapeType="1"/>
              </p:cNvSpPr>
              <p:nvPr/>
            </p:nvSpPr>
            <p:spPr bwMode="auto">
              <a:xfrm flipH="1">
                <a:off x="2110" y="2730"/>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48" name="Freeform 171"/>
              <p:cNvSpPr>
                <a:spLocks/>
              </p:cNvSpPr>
              <p:nvPr/>
            </p:nvSpPr>
            <p:spPr bwMode="auto">
              <a:xfrm>
                <a:off x="2089" y="2689"/>
                <a:ext cx="21" cy="41"/>
              </a:xfrm>
              <a:custGeom>
                <a:avLst/>
                <a:gdLst>
                  <a:gd name="T0" fmla="*/ 0 w 47"/>
                  <a:gd name="T1" fmla="*/ 0 h 97"/>
                  <a:gd name="T2" fmla="*/ 0 w 47"/>
                  <a:gd name="T3" fmla="*/ 1 h 97"/>
                  <a:gd name="T4" fmla="*/ 0 w 47"/>
                  <a:gd name="T5" fmla="*/ 2 h 97"/>
                  <a:gd name="T6" fmla="*/ 0 w 47"/>
                  <a:gd name="T7" fmla="*/ 3 h 97"/>
                  <a:gd name="T8" fmla="*/ 0 w 47"/>
                  <a:gd name="T9" fmla="*/ 3 h 97"/>
                  <a:gd name="T10" fmla="*/ 0 w 47"/>
                  <a:gd name="T11" fmla="*/ 5 h 97"/>
                  <a:gd name="T12" fmla="*/ 0 w 47"/>
                  <a:gd name="T13" fmla="*/ 5 h 97"/>
                  <a:gd name="T14" fmla="*/ 1 w 47"/>
                  <a:gd name="T15" fmla="*/ 6 h 97"/>
                  <a:gd name="T16" fmla="*/ 1 w 47"/>
                  <a:gd name="T17" fmla="*/ 6 h 97"/>
                  <a:gd name="T18" fmla="*/ 2 w 47"/>
                  <a:gd name="T19" fmla="*/ 7 h 97"/>
                  <a:gd name="T20" fmla="*/ 3 w 47"/>
                  <a:gd name="T21" fmla="*/ 7 h 97"/>
                  <a:gd name="T22" fmla="*/ 4 w 47"/>
                  <a:gd name="T23" fmla="*/ 7 h 97"/>
                  <a:gd name="T24" fmla="*/ 4 w 47"/>
                  <a:gd name="T25" fmla="*/ 7 h 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 h="97">
                    <a:moveTo>
                      <a:pt x="5" y="0"/>
                    </a:moveTo>
                    <a:lnTo>
                      <a:pt x="3" y="13"/>
                    </a:lnTo>
                    <a:lnTo>
                      <a:pt x="0" y="26"/>
                    </a:lnTo>
                    <a:lnTo>
                      <a:pt x="0" y="37"/>
                    </a:lnTo>
                    <a:lnTo>
                      <a:pt x="1" y="48"/>
                    </a:lnTo>
                    <a:lnTo>
                      <a:pt x="4" y="59"/>
                    </a:lnTo>
                    <a:lnTo>
                      <a:pt x="7" y="68"/>
                    </a:lnTo>
                    <a:lnTo>
                      <a:pt x="11" y="77"/>
                    </a:lnTo>
                    <a:lnTo>
                      <a:pt x="16" y="84"/>
                    </a:lnTo>
                    <a:lnTo>
                      <a:pt x="23" y="90"/>
                    </a:lnTo>
                    <a:lnTo>
                      <a:pt x="30" y="94"/>
                    </a:lnTo>
                    <a:lnTo>
                      <a:pt x="39" y="96"/>
                    </a:lnTo>
                    <a:lnTo>
                      <a:pt x="47"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49" name="Line 172"/>
              <p:cNvSpPr>
                <a:spLocks noChangeShapeType="1"/>
              </p:cNvSpPr>
              <p:nvPr/>
            </p:nvSpPr>
            <p:spPr bwMode="auto">
              <a:xfrm flipV="1">
                <a:off x="2092" y="2607"/>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8650" name="Freeform 173"/>
              <p:cNvSpPr>
                <a:spLocks/>
              </p:cNvSpPr>
              <p:nvPr/>
            </p:nvSpPr>
            <p:spPr bwMode="auto">
              <a:xfrm>
                <a:off x="2113" y="2566"/>
                <a:ext cx="41" cy="41"/>
              </a:xfrm>
              <a:custGeom>
                <a:avLst/>
                <a:gdLst>
                  <a:gd name="T0" fmla="*/ 8 w 94"/>
                  <a:gd name="T1" fmla="*/ 0 h 97"/>
                  <a:gd name="T2" fmla="*/ 7 w 94"/>
                  <a:gd name="T3" fmla="*/ 0 h 97"/>
                  <a:gd name="T4" fmla="*/ 6 w 94"/>
                  <a:gd name="T5" fmla="*/ 0 h 97"/>
                  <a:gd name="T6" fmla="*/ 5 w 94"/>
                  <a:gd name="T7" fmla="*/ 0 h 97"/>
                  <a:gd name="T8" fmla="*/ 4 w 94"/>
                  <a:gd name="T9" fmla="*/ 1 h 97"/>
                  <a:gd name="T10" fmla="*/ 4 w 94"/>
                  <a:gd name="T11" fmla="*/ 2 h 97"/>
                  <a:gd name="T12" fmla="*/ 3 w 94"/>
                  <a:gd name="T13" fmla="*/ 2 h 97"/>
                  <a:gd name="T14" fmla="*/ 3 w 94"/>
                  <a:gd name="T15" fmla="*/ 3 h 97"/>
                  <a:gd name="T16" fmla="*/ 2 w 94"/>
                  <a:gd name="T17" fmla="*/ 4 h 97"/>
                  <a:gd name="T18" fmla="*/ 1 w 94"/>
                  <a:gd name="T19" fmla="*/ 5 h 97"/>
                  <a:gd name="T20" fmla="*/ 0 w 94"/>
                  <a:gd name="T21" fmla="*/ 5 h 97"/>
                  <a:gd name="T22" fmla="*/ 0 w 94"/>
                  <a:gd name="T23" fmla="*/ 6 h 97"/>
                  <a:gd name="T24" fmla="*/ 0 w 94"/>
                  <a:gd name="T25" fmla="*/ 7 h 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4" h="97">
                    <a:moveTo>
                      <a:pt x="94" y="0"/>
                    </a:moveTo>
                    <a:lnTo>
                      <a:pt x="84" y="2"/>
                    </a:lnTo>
                    <a:lnTo>
                      <a:pt x="74" y="5"/>
                    </a:lnTo>
                    <a:lnTo>
                      <a:pt x="65" y="8"/>
                    </a:lnTo>
                    <a:lnTo>
                      <a:pt x="56" y="14"/>
                    </a:lnTo>
                    <a:lnTo>
                      <a:pt x="47" y="21"/>
                    </a:lnTo>
                    <a:lnTo>
                      <a:pt x="38" y="29"/>
                    </a:lnTo>
                    <a:lnTo>
                      <a:pt x="30" y="39"/>
                    </a:lnTo>
                    <a:lnTo>
                      <a:pt x="22" y="49"/>
                    </a:lnTo>
                    <a:lnTo>
                      <a:pt x="15" y="60"/>
                    </a:lnTo>
                    <a:lnTo>
                      <a:pt x="8" y="73"/>
                    </a:lnTo>
                    <a:lnTo>
                      <a:pt x="4" y="85"/>
                    </a:lnTo>
                    <a:lnTo>
                      <a:pt x="0"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51" name="Line 174"/>
              <p:cNvSpPr>
                <a:spLocks noChangeShapeType="1"/>
              </p:cNvSpPr>
              <p:nvPr/>
            </p:nvSpPr>
            <p:spPr bwMode="auto">
              <a:xfrm>
                <a:off x="2154" y="2566"/>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18639" name="Group 175"/>
          <p:cNvGrpSpPr>
            <a:grpSpLocks/>
          </p:cNvGrpSpPr>
          <p:nvPr/>
        </p:nvGrpSpPr>
        <p:grpSpPr bwMode="auto">
          <a:xfrm>
            <a:off x="2706688" y="2538413"/>
            <a:ext cx="184150" cy="452437"/>
            <a:chOff x="1705" y="2077"/>
            <a:chExt cx="116" cy="285"/>
          </a:xfrm>
        </p:grpSpPr>
        <p:sp>
          <p:nvSpPr>
            <p:cNvPr id="68634" name="Freeform 176"/>
            <p:cNvSpPr>
              <a:spLocks/>
            </p:cNvSpPr>
            <p:nvPr/>
          </p:nvSpPr>
          <p:spPr bwMode="auto">
            <a:xfrm>
              <a:off x="1754" y="2077"/>
              <a:ext cx="67" cy="67"/>
            </a:xfrm>
            <a:custGeom>
              <a:avLst/>
              <a:gdLst>
                <a:gd name="T0" fmla="*/ 12 w 160"/>
                <a:gd name="T1" fmla="*/ 6 h 159"/>
                <a:gd name="T2" fmla="*/ 12 w 160"/>
                <a:gd name="T3" fmla="*/ 5 h 159"/>
                <a:gd name="T4" fmla="*/ 11 w 160"/>
                <a:gd name="T5" fmla="*/ 4 h 159"/>
                <a:gd name="T6" fmla="*/ 11 w 160"/>
                <a:gd name="T7" fmla="*/ 3 h 159"/>
                <a:gd name="T8" fmla="*/ 10 w 160"/>
                <a:gd name="T9" fmla="*/ 2 h 159"/>
                <a:gd name="T10" fmla="*/ 10 w 160"/>
                <a:gd name="T11" fmla="*/ 1 h 159"/>
                <a:gd name="T12" fmla="*/ 9 w 160"/>
                <a:gd name="T13" fmla="*/ 1 h 159"/>
                <a:gd name="T14" fmla="*/ 8 w 160"/>
                <a:gd name="T15" fmla="*/ 0 h 159"/>
                <a:gd name="T16" fmla="*/ 7 w 160"/>
                <a:gd name="T17" fmla="*/ 0 h 159"/>
                <a:gd name="T18" fmla="*/ 6 w 160"/>
                <a:gd name="T19" fmla="*/ 0 h 159"/>
                <a:gd name="T20" fmla="*/ 5 w 160"/>
                <a:gd name="T21" fmla="*/ 0 h 159"/>
                <a:gd name="T22" fmla="*/ 4 w 160"/>
                <a:gd name="T23" fmla="*/ 0 h 159"/>
                <a:gd name="T24" fmla="*/ 3 w 160"/>
                <a:gd name="T25" fmla="*/ 1 h 159"/>
                <a:gd name="T26" fmla="*/ 2 w 160"/>
                <a:gd name="T27" fmla="*/ 1 h 159"/>
                <a:gd name="T28" fmla="*/ 1 w 160"/>
                <a:gd name="T29" fmla="*/ 2 h 159"/>
                <a:gd name="T30" fmla="*/ 1 w 160"/>
                <a:gd name="T31" fmla="*/ 3 h 159"/>
                <a:gd name="T32" fmla="*/ 0 w 160"/>
                <a:gd name="T33" fmla="*/ 4 h 159"/>
                <a:gd name="T34" fmla="*/ 0 w 160"/>
                <a:gd name="T35" fmla="*/ 5 h 159"/>
                <a:gd name="T36" fmla="*/ 0 w 160"/>
                <a:gd name="T37" fmla="*/ 6 h 159"/>
                <a:gd name="T38" fmla="*/ 0 w 160"/>
                <a:gd name="T39" fmla="*/ 7 h 159"/>
                <a:gd name="T40" fmla="*/ 0 w 160"/>
                <a:gd name="T41" fmla="*/ 8 h 159"/>
                <a:gd name="T42" fmla="*/ 1 w 160"/>
                <a:gd name="T43" fmla="*/ 9 h 159"/>
                <a:gd name="T44" fmla="*/ 1 w 160"/>
                <a:gd name="T45" fmla="*/ 10 h 159"/>
                <a:gd name="T46" fmla="*/ 2 w 160"/>
                <a:gd name="T47" fmla="*/ 11 h 159"/>
                <a:gd name="T48" fmla="*/ 3 w 160"/>
                <a:gd name="T49" fmla="*/ 11 h 159"/>
                <a:gd name="T50" fmla="*/ 4 w 160"/>
                <a:gd name="T51" fmla="*/ 11 h 159"/>
                <a:gd name="T52" fmla="*/ 5 w 160"/>
                <a:gd name="T53" fmla="*/ 12 h 159"/>
                <a:gd name="T54" fmla="*/ 6 w 160"/>
                <a:gd name="T55" fmla="*/ 12 h 159"/>
                <a:gd name="T56" fmla="*/ 7 w 160"/>
                <a:gd name="T57" fmla="*/ 12 h 159"/>
                <a:gd name="T58" fmla="*/ 8 w 160"/>
                <a:gd name="T59" fmla="*/ 11 h 159"/>
                <a:gd name="T60" fmla="*/ 9 w 160"/>
                <a:gd name="T61" fmla="*/ 11 h 159"/>
                <a:gd name="T62" fmla="*/ 10 w 160"/>
                <a:gd name="T63" fmla="*/ 11 h 159"/>
                <a:gd name="T64" fmla="*/ 10 w 160"/>
                <a:gd name="T65" fmla="*/ 10 h 159"/>
                <a:gd name="T66" fmla="*/ 11 w 160"/>
                <a:gd name="T67" fmla="*/ 9 h 159"/>
                <a:gd name="T68" fmla="*/ 11 w 160"/>
                <a:gd name="T69" fmla="*/ 8 h 159"/>
                <a:gd name="T70" fmla="*/ 12 w 160"/>
                <a:gd name="T71" fmla="*/ 7 h 159"/>
                <a:gd name="T72" fmla="*/ 12 w 160"/>
                <a:gd name="T73" fmla="*/ 6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0" h="159">
                  <a:moveTo>
                    <a:pt x="160" y="79"/>
                  </a:moveTo>
                  <a:lnTo>
                    <a:pt x="158" y="65"/>
                  </a:lnTo>
                  <a:lnTo>
                    <a:pt x="155" y="52"/>
                  </a:lnTo>
                  <a:lnTo>
                    <a:pt x="150" y="39"/>
                  </a:lnTo>
                  <a:lnTo>
                    <a:pt x="141" y="28"/>
                  </a:lnTo>
                  <a:lnTo>
                    <a:pt x="131" y="18"/>
                  </a:lnTo>
                  <a:lnTo>
                    <a:pt x="120" y="11"/>
                  </a:lnTo>
                  <a:lnTo>
                    <a:pt x="107" y="4"/>
                  </a:lnTo>
                  <a:lnTo>
                    <a:pt x="94" y="1"/>
                  </a:lnTo>
                  <a:lnTo>
                    <a:pt x="80" y="0"/>
                  </a:lnTo>
                  <a:lnTo>
                    <a:pt x="66" y="1"/>
                  </a:lnTo>
                  <a:lnTo>
                    <a:pt x="53" y="4"/>
                  </a:lnTo>
                  <a:lnTo>
                    <a:pt x="41" y="11"/>
                  </a:lnTo>
                  <a:lnTo>
                    <a:pt x="29" y="18"/>
                  </a:lnTo>
                  <a:lnTo>
                    <a:pt x="20" y="28"/>
                  </a:lnTo>
                  <a:lnTo>
                    <a:pt x="11" y="39"/>
                  </a:lnTo>
                  <a:lnTo>
                    <a:pt x="6" y="52"/>
                  </a:lnTo>
                  <a:lnTo>
                    <a:pt x="2" y="65"/>
                  </a:lnTo>
                  <a:lnTo>
                    <a:pt x="0" y="79"/>
                  </a:lnTo>
                  <a:lnTo>
                    <a:pt x="2" y="92"/>
                  </a:lnTo>
                  <a:lnTo>
                    <a:pt x="6" y="106"/>
                  </a:lnTo>
                  <a:lnTo>
                    <a:pt x="11" y="119"/>
                  </a:lnTo>
                  <a:lnTo>
                    <a:pt x="20" y="130"/>
                  </a:lnTo>
                  <a:lnTo>
                    <a:pt x="29" y="140"/>
                  </a:lnTo>
                  <a:lnTo>
                    <a:pt x="41" y="148"/>
                  </a:lnTo>
                  <a:lnTo>
                    <a:pt x="53" y="154"/>
                  </a:lnTo>
                  <a:lnTo>
                    <a:pt x="66" y="157"/>
                  </a:lnTo>
                  <a:lnTo>
                    <a:pt x="80" y="159"/>
                  </a:lnTo>
                  <a:lnTo>
                    <a:pt x="94" y="157"/>
                  </a:lnTo>
                  <a:lnTo>
                    <a:pt x="107" y="154"/>
                  </a:lnTo>
                  <a:lnTo>
                    <a:pt x="120" y="148"/>
                  </a:lnTo>
                  <a:lnTo>
                    <a:pt x="131" y="140"/>
                  </a:lnTo>
                  <a:lnTo>
                    <a:pt x="141" y="130"/>
                  </a:lnTo>
                  <a:lnTo>
                    <a:pt x="150" y="119"/>
                  </a:lnTo>
                  <a:lnTo>
                    <a:pt x="155" y="106"/>
                  </a:lnTo>
                  <a:lnTo>
                    <a:pt x="158" y="92"/>
                  </a:lnTo>
                  <a:lnTo>
                    <a:pt x="160" y="79"/>
                  </a:lnTo>
                  <a:close/>
                </a:path>
              </a:pathLst>
            </a:custGeom>
            <a:solidFill>
              <a:srgbClr val="CC00CC"/>
            </a:solidFill>
            <a:ln w="19050" cmpd="sng">
              <a:solidFill>
                <a:srgbClr val="CC00CC"/>
              </a:solidFill>
              <a:prstDash val="solid"/>
              <a:round/>
              <a:headEnd/>
              <a:tailEnd/>
            </a:ln>
          </p:spPr>
          <p:txBody>
            <a:bodyPr/>
            <a:lstStyle/>
            <a:p>
              <a:endParaRPr lang="zh-CN" altLang="en-US"/>
            </a:p>
          </p:txBody>
        </p:sp>
        <p:grpSp>
          <p:nvGrpSpPr>
            <p:cNvPr id="68635" name="Group 177"/>
            <p:cNvGrpSpPr>
              <a:grpSpLocks/>
            </p:cNvGrpSpPr>
            <p:nvPr/>
          </p:nvGrpSpPr>
          <p:grpSpPr bwMode="auto">
            <a:xfrm>
              <a:off x="1705" y="2202"/>
              <a:ext cx="93" cy="160"/>
              <a:chOff x="1705" y="2202"/>
              <a:chExt cx="93" cy="160"/>
            </a:xfrm>
          </p:grpSpPr>
          <p:sp>
            <p:nvSpPr>
              <p:cNvPr id="68636" name="Freeform 178"/>
              <p:cNvSpPr>
                <a:spLocks/>
              </p:cNvSpPr>
              <p:nvPr/>
            </p:nvSpPr>
            <p:spPr bwMode="auto">
              <a:xfrm>
                <a:off x="1705" y="2202"/>
                <a:ext cx="93" cy="160"/>
              </a:xfrm>
              <a:custGeom>
                <a:avLst/>
                <a:gdLst>
                  <a:gd name="T0" fmla="*/ 9 w 223"/>
                  <a:gd name="T1" fmla="*/ 27 h 385"/>
                  <a:gd name="T2" fmla="*/ 0 w 223"/>
                  <a:gd name="T3" fmla="*/ 27 h 385"/>
                  <a:gd name="T4" fmla="*/ 8 w 223"/>
                  <a:gd name="T5" fmla="*/ 0 h 385"/>
                  <a:gd name="T6" fmla="*/ 16 w 223"/>
                  <a:gd name="T7" fmla="*/ 0 h 38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3" h="385">
                    <a:moveTo>
                      <a:pt x="120" y="385"/>
                    </a:moveTo>
                    <a:lnTo>
                      <a:pt x="0" y="385"/>
                    </a:lnTo>
                    <a:lnTo>
                      <a:pt x="104" y="0"/>
                    </a:lnTo>
                    <a:lnTo>
                      <a:pt x="2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8637" name="Line 179"/>
              <p:cNvSpPr>
                <a:spLocks noChangeShapeType="1"/>
              </p:cNvSpPr>
              <p:nvPr/>
            </p:nvSpPr>
            <p:spPr bwMode="auto">
              <a:xfrm flipH="1">
                <a:off x="1731" y="2272"/>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18644" name="Group 180"/>
          <p:cNvGrpSpPr>
            <a:grpSpLocks/>
          </p:cNvGrpSpPr>
          <p:nvPr/>
        </p:nvGrpSpPr>
        <p:grpSpPr bwMode="auto">
          <a:xfrm>
            <a:off x="1216025" y="3060700"/>
            <a:ext cx="309563" cy="296863"/>
            <a:chOff x="766" y="2406"/>
            <a:chExt cx="195" cy="187"/>
          </a:xfrm>
        </p:grpSpPr>
        <p:sp>
          <p:nvSpPr>
            <p:cNvPr id="68632" name="Freeform 181"/>
            <p:cNvSpPr>
              <a:spLocks/>
            </p:cNvSpPr>
            <p:nvPr/>
          </p:nvSpPr>
          <p:spPr bwMode="auto">
            <a:xfrm>
              <a:off x="897" y="2529"/>
              <a:ext cx="64" cy="64"/>
            </a:xfrm>
            <a:custGeom>
              <a:avLst/>
              <a:gdLst>
                <a:gd name="T0" fmla="*/ 10 w 159"/>
                <a:gd name="T1" fmla="*/ 5 h 159"/>
                <a:gd name="T2" fmla="*/ 10 w 159"/>
                <a:gd name="T3" fmla="*/ 4 h 159"/>
                <a:gd name="T4" fmla="*/ 10 w 159"/>
                <a:gd name="T5" fmla="*/ 3 h 159"/>
                <a:gd name="T6" fmla="*/ 10 w 159"/>
                <a:gd name="T7" fmla="*/ 2 h 159"/>
                <a:gd name="T8" fmla="*/ 9 w 159"/>
                <a:gd name="T9" fmla="*/ 2 h 159"/>
                <a:gd name="T10" fmla="*/ 8 w 159"/>
                <a:gd name="T11" fmla="*/ 1 h 159"/>
                <a:gd name="T12" fmla="*/ 8 w 159"/>
                <a:gd name="T13" fmla="*/ 1 h 159"/>
                <a:gd name="T14" fmla="*/ 7 w 159"/>
                <a:gd name="T15" fmla="*/ 0 h 159"/>
                <a:gd name="T16" fmla="*/ 6 w 159"/>
                <a:gd name="T17" fmla="*/ 0 h 159"/>
                <a:gd name="T18" fmla="*/ 5 w 159"/>
                <a:gd name="T19" fmla="*/ 0 h 159"/>
                <a:gd name="T20" fmla="*/ 4 w 159"/>
                <a:gd name="T21" fmla="*/ 0 h 159"/>
                <a:gd name="T22" fmla="*/ 3 w 159"/>
                <a:gd name="T23" fmla="*/ 0 h 159"/>
                <a:gd name="T24" fmla="*/ 2 w 159"/>
                <a:gd name="T25" fmla="*/ 1 h 159"/>
                <a:gd name="T26" fmla="*/ 2 w 159"/>
                <a:gd name="T27" fmla="*/ 1 h 159"/>
                <a:gd name="T28" fmla="*/ 1 w 159"/>
                <a:gd name="T29" fmla="*/ 2 h 159"/>
                <a:gd name="T30" fmla="*/ 1 w 159"/>
                <a:gd name="T31" fmla="*/ 2 h 159"/>
                <a:gd name="T32" fmla="*/ 0 w 159"/>
                <a:gd name="T33" fmla="*/ 3 h 159"/>
                <a:gd name="T34" fmla="*/ 0 w 159"/>
                <a:gd name="T35" fmla="*/ 4 h 159"/>
                <a:gd name="T36" fmla="*/ 0 w 159"/>
                <a:gd name="T37" fmla="*/ 5 h 159"/>
                <a:gd name="T38" fmla="*/ 0 w 159"/>
                <a:gd name="T39" fmla="*/ 6 h 159"/>
                <a:gd name="T40" fmla="*/ 0 w 159"/>
                <a:gd name="T41" fmla="*/ 7 h 159"/>
                <a:gd name="T42" fmla="*/ 1 w 159"/>
                <a:gd name="T43" fmla="*/ 8 h 159"/>
                <a:gd name="T44" fmla="*/ 1 w 159"/>
                <a:gd name="T45" fmla="*/ 8 h 159"/>
                <a:gd name="T46" fmla="*/ 2 w 159"/>
                <a:gd name="T47" fmla="*/ 9 h 159"/>
                <a:gd name="T48" fmla="*/ 2 w 159"/>
                <a:gd name="T49" fmla="*/ 10 h 159"/>
                <a:gd name="T50" fmla="*/ 3 w 159"/>
                <a:gd name="T51" fmla="*/ 10 h 159"/>
                <a:gd name="T52" fmla="*/ 4 w 159"/>
                <a:gd name="T53" fmla="*/ 10 h 159"/>
                <a:gd name="T54" fmla="*/ 5 w 159"/>
                <a:gd name="T55" fmla="*/ 10 h 159"/>
                <a:gd name="T56" fmla="*/ 6 w 159"/>
                <a:gd name="T57" fmla="*/ 10 h 159"/>
                <a:gd name="T58" fmla="*/ 7 w 159"/>
                <a:gd name="T59" fmla="*/ 10 h 159"/>
                <a:gd name="T60" fmla="*/ 8 w 159"/>
                <a:gd name="T61" fmla="*/ 10 h 159"/>
                <a:gd name="T62" fmla="*/ 8 w 159"/>
                <a:gd name="T63" fmla="*/ 9 h 159"/>
                <a:gd name="T64" fmla="*/ 9 w 159"/>
                <a:gd name="T65" fmla="*/ 8 h 159"/>
                <a:gd name="T66" fmla="*/ 10 w 159"/>
                <a:gd name="T67" fmla="*/ 8 h 159"/>
                <a:gd name="T68" fmla="*/ 10 w 159"/>
                <a:gd name="T69" fmla="*/ 7 h 159"/>
                <a:gd name="T70" fmla="*/ 10 w 159"/>
                <a:gd name="T71" fmla="*/ 6 h 159"/>
                <a:gd name="T72" fmla="*/ 10 w 159"/>
                <a:gd name="T73" fmla="*/ 5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79"/>
                  </a:moveTo>
                  <a:lnTo>
                    <a:pt x="157" y="66"/>
                  </a:lnTo>
                  <a:lnTo>
                    <a:pt x="153" y="52"/>
                  </a:lnTo>
                  <a:lnTo>
                    <a:pt x="148" y="40"/>
                  </a:lnTo>
                  <a:lnTo>
                    <a:pt x="139" y="28"/>
                  </a:lnTo>
                  <a:lnTo>
                    <a:pt x="130" y="19"/>
                  </a:lnTo>
                  <a:lnTo>
                    <a:pt x="119" y="10"/>
                  </a:lnTo>
                  <a:lnTo>
                    <a:pt x="106" y="5"/>
                  </a:lnTo>
                  <a:lnTo>
                    <a:pt x="93" y="1"/>
                  </a:lnTo>
                  <a:lnTo>
                    <a:pt x="79" y="0"/>
                  </a:lnTo>
                  <a:lnTo>
                    <a:pt x="65" y="1"/>
                  </a:lnTo>
                  <a:lnTo>
                    <a:pt x="52" y="5"/>
                  </a:lnTo>
                  <a:lnTo>
                    <a:pt x="39" y="10"/>
                  </a:lnTo>
                  <a:lnTo>
                    <a:pt x="28" y="19"/>
                  </a:lnTo>
                  <a:lnTo>
                    <a:pt x="18" y="28"/>
                  </a:lnTo>
                  <a:lnTo>
                    <a:pt x="11" y="40"/>
                  </a:lnTo>
                  <a:lnTo>
                    <a:pt x="4" y="52"/>
                  </a:lnTo>
                  <a:lnTo>
                    <a:pt x="1" y="66"/>
                  </a:lnTo>
                  <a:lnTo>
                    <a:pt x="0" y="79"/>
                  </a:lnTo>
                  <a:lnTo>
                    <a:pt x="1" y="93"/>
                  </a:lnTo>
                  <a:lnTo>
                    <a:pt x="4" y="107"/>
                  </a:lnTo>
                  <a:lnTo>
                    <a:pt x="11" y="119"/>
                  </a:lnTo>
                  <a:lnTo>
                    <a:pt x="18" y="131"/>
                  </a:lnTo>
                  <a:lnTo>
                    <a:pt x="28" y="140"/>
                  </a:lnTo>
                  <a:lnTo>
                    <a:pt x="39" y="149"/>
                  </a:lnTo>
                  <a:lnTo>
                    <a:pt x="52" y="154"/>
                  </a:lnTo>
                  <a:lnTo>
                    <a:pt x="65" y="158"/>
                  </a:lnTo>
                  <a:lnTo>
                    <a:pt x="79" y="159"/>
                  </a:lnTo>
                  <a:lnTo>
                    <a:pt x="93" y="158"/>
                  </a:lnTo>
                  <a:lnTo>
                    <a:pt x="106" y="154"/>
                  </a:lnTo>
                  <a:lnTo>
                    <a:pt x="119" y="149"/>
                  </a:lnTo>
                  <a:lnTo>
                    <a:pt x="130" y="140"/>
                  </a:lnTo>
                  <a:lnTo>
                    <a:pt x="139" y="131"/>
                  </a:lnTo>
                  <a:lnTo>
                    <a:pt x="148" y="119"/>
                  </a:lnTo>
                  <a:lnTo>
                    <a:pt x="153" y="107"/>
                  </a:lnTo>
                  <a:lnTo>
                    <a:pt x="157" y="93"/>
                  </a:lnTo>
                  <a:lnTo>
                    <a:pt x="159" y="79"/>
                  </a:lnTo>
                  <a:close/>
                </a:path>
              </a:pathLst>
            </a:custGeom>
            <a:solidFill>
              <a:srgbClr val="CC00CC"/>
            </a:solidFill>
            <a:ln w="19050" cmpd="sng">
              <a:solidFill>
                <a:srgbClr val="CC00CC"/>
              </a:solidFill>
              <a:prstDash val="solid"/>
              <a:round/>
              <a:headEnd/>
              <a:tailEnd/>
            </a:ln>
          </p:spPr>
          <p:txBody>
            <a:bodyPr/>
            <a:lstStyle/>
            <a:p>
              <a:endParaRPr lang="zh-CN" altLang="en-US"/>
            </a:p>
          </p:txBody>
        </p:sp>
        <p:sp>
          <p:nvSpPr>
            <p:cNvPr id="68633" name="Freeform 182"/>
            <p:cNvSpPr>
              <a:spLocks/>
            </p:cNvSpPr>
            <p:nvPr/>
          </p:nvSpPr>
          <p:spPr bwMode="auto">
            <a:xfrm>
              <a:off x="766" y="2406"/>
              <a:ext cx="96" cy="160"/>
            </a:xfrm>
            <a:custGeom>
              <a:avLst/>
              <a:gdLst>
                <a:gd name="T0" fmla="*/ 0 w 227"/>
                <a:gd name="T1" fmla="*/ 27 h 385"/>
                <a:gd name="T2" fmla="*/ 5 w 227"/>
                <a:gd name="T3" fmla="*/ 27 h 385"/>
                <a:gd name="T4" fmla="*/ 6 w 227"/>
                <a:gd name="T5" fmla="*/ 27 h 385"/>
                <a:gd name="T6" fmla="*/ 7 w 227"/>
                <a:gd name="T7" fmla="*/ 27 h 385"/>
                <a:gd name="T8" fmla="*/ 8 w 227"/>
                <a:gd name="T9" fmla="*/ 27 h 385"/>
                <a:gd name="T10" fmla="*/ 8 w 227"/>
                <a:gd name="T11" fmla="*/ 27 h 385"/>
                <a:gd name="T12" fmla="*/ 9 w 227"/>
                <a:gd name="T13" fmla="*/ 26 h 385"/>
                <a:gd name="T14" fmla="*/ 10 w 227"/>
                <a:gd name="T15" fmla="*/ 26 h 385"/>
                <a:gd name="T16" fmla="*/ 11 w 227"/>
                <a:gd name="T17" fmla="*/ 25 h 385"/>
                <a:gd name="T18" fmla="*/ 11 w 227"/>
                <a:gd name="T19" fmla="*/ 24 h 385"/>
                <a:gd name="T20" fmla="*/ 12 w 227"/>
                <a:gd name="T21" fmla="*/ 23 h 385"/>
                <a:gd name="T22" fmla="*/ 13 w 227"/>
                <a:gd name="T23" fmla="*/ 22 h 385"/>
                <a:gd name="T24" fmla="*/ 13 w 227"/>
                <a:gd name="T25" fmla="*/ 21 h 385"/>
                <a:gd name="T26" fmla="*/ 14 w 227"/>
                <a:gd name="T27" fmla="*/ 20 h 385"/>
                <a:gd name="T28" fmla="*/ 14 w 227"/>
                <a:gd name="T29" fmla="*/ 19 h 385"/>
                <a:gd name="T30" fmla="*/ 17 w 227"/>
                <a:gd name="T31" fmla="*/ 8 h 385"/>
                <a:gd name="T32" fmla="*/ 17 w 227"/>
                <a:gd name="T33" fmla="*/ 7 h 385"/>
                <a:gd name="T34" fmla="*/ 17 w 227"/>
                <a:gd name="T35" fmla="*/ 6 h 385"/>
                <a:gd name="T36" fmla="*/ 17 w 227"/>
                <a:gd name="T37" fmla="*/ 5 h 385"/>
                <a:gd name="T38" fmla="*/ 17 w 227"/>
                <a:gd name="T39" fmla="*/ 5 h 385"/>
                <a:gd name="T40" fmla="*/ 17 w 227"/>
                <a:gd name="T41" fmla="*/ 4 h 385"/>
                <a:gd name="T42" fmla="*/ 17 w 227"/>
                <a:gd name="T43" fmla="*/ 3 h 385"/>
                <a:gd name="T44" fmla="*/ 16 w 227"/>
                <a:gd name="T45" fmla="*/ 2 h 385"/>
                <a:gd name="T46" fmla="*/ 16 w 227"/>
                <a:gd name="T47" fmla="*/ 2 h 385"/>
                <a:gd name="T48" fmla="*/ 16 w 227"/>
                <a:gd name="T49" fmla="*/ 1 h 385"/>
                <a:gd name="T50" fmla="*/ 15 w 227"/>
                <a:gd name="T51" fmla="*/ 0 h 385"/>
                <a:gd name="T52" fmla="*/ 14 w 227"/>
                <a:gd name="T53" fmla="*/ 0 h 385"/>
                <a:gd name="T54" fmla="*/ 14 w 227"/>
                <a:gd name="T55" fmla="*/ 0 h 385"/>
                <a:gd name="T56" fmla="*/ 13 w 227"/>
                <a:gd name="T57" fmla="*/ 0 h 385"/>
                <a:gd name="T58" fmla="*/ 8 w 227"/>
                <a:gd name="T59" fmla="*/ 0 h 385"/>
                <a:gd name="T60" fmla="*/ 0 w 227"/>
                <a:gd name="T61" fmla="*/ 27 h 3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27" h="385">
                  <a:moveTo>
                    <a:pt x="0" y="385"/>
                  </a:moveTo>
                  <a:lnTo>
                    <a:pt x="67" y="385"/>
                  </a:lnTo>
                  <a:lnTo>
                    <a:pt x="78" y="384"/>
                  </a:lnTo>
                  <a:lnTo>
                    <a:pt x="88" y="382"/>
                  </a:lnTo>
                  <a:lnTo>
                    <a:pt x="99" y="378"/>
                  </a:lnTo>
                  <a:lnTo>
                    <a:pt x="110" y="372"/>
                  </a:lnTo>
                  <a:lnTo>
                    <a:pt x="119" y="365"/>
                  </a:lnTo>
                  <a:lnTo>
                    <a:pt x="130" y="355"/>
                  </a:lnTo>
                  <a:lnTo>
                    <a:pt x="140" y="346"/>
                  </a:lnTo>
                  <a:lnTo>
                    <a:pt x="149" y="334"/>
                  </a:lnTo>
                  <a:lnTo>
                    <a:pt x="158" y="322"/>
                  </a:lnTo>
                  <a:lnTo>
                    <a:pt x="165" y="310"/>
                  </a:lnTo>
                  <a:lnTo>
                    <a:pt x="172" y="296"/>
                  </a:lnTo>
                  <a:lnTo>
                    <a:pt x="177" y="282"/>
                  </a:lnTo>
                  <a:lnTo>
                    <a:pt x="181" y="268"/>
                  </a:lnTo>
                  <a:lnTo>
                    <a:pt x="222" y="118"/>
                  </a:lnTo>
                  <a:lnTo>
                    <a:pt x="225" y="103"/>
                  </a:lnTo>
                  <a:lnTo>
                    <a:pt x="227" y="89"/>
                  </a:lnTo>
                  <a:lnTo>
                    <a:pt x="227" y="75"/>
                  </a:lnTo>
                  <a:lnTo>
                    <a:pt x="227" y="63"/>
                  </a:lnTo>
                  <a:lnTo>
                    <a:pt x="225" y="51"/>
                  </a:lnTo>
                  <a:lnTo>
                    <a:pt x="222" y="39"/>
                  </a:lnTo>
                  <a:lnTo>
                    <a:pt x="217" y="30"/>
                  </a:lnTo>
                  <a:lnTo>
                    <a:pt x="212" y="21"/>
                  </a:lnTo>
                  <a:lnTo>
                    <a:pt x="206" y="14"/>
                  </a:lnTo>
                  <a:lnTo>
                    <a:pt x="198" y="7"/>
                  </a:lnTo>
                  <a:lnTo>
                    <a:pt x="190" y="3"/>
                  </a:lnTo>
                  <a:lnTo>
                    <a:pt x="180" y="1"/>
                  </a:lnTo>
                  <a:lnTo>
                    <a:pt x="170" y="0"/>
                  </a:lnTo>
                  <a:lnTo>
                    <a:pt x="103" y="0"/>
                  </a:lnTo>
                  <a:lnTo>
                    <a:pt x="0" y="38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18620"/>
                                        </p:tgtEl>
                                        <p:attrNameLst>
                                          <p:attrName>style.visibility</p:attrName>
                                        </p:attrNameLst>
                                      </p:cBhvr>
                                      <p:to>
                                        <p:strVal val="visible"/>
                                      </p:to>
                                    </p:set>
                                    <p:animEffect transition="in" filter="wipe(left)">
                                      <p:cBhvr>
                                        <p:cTn id="7" dur="500"/>
                                        <p:tgtEl>
                                          <p:spTgt spid="31862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18541"/>
                                        </p:tgtEl>
                                        <p:attrNameLst>
                                          <p:attrName>style.visibility</p:attrName>
                                        </p:attrNameLst>
                                      </p:cBhvr>
                                      <p:to>
                                        <p:strVal val="visible"/>
                                      </p:to>
                                    </p:set>
                                    <p:animEffect transition="in" filter="wipe(left)">
                                      <p:cBhvr>
                                        <p:cTn id="12" dur="500"/>
                                        <p:tgtEl>
                                          <p:spTgt spid="31854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18644"/>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18639"/>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4" fill="hold" grpId="0" nodeType="clickEffect">
                                  <p:stCondLst>
                                    <p:cond delay="0"/>
                                  </p:stCondLst>
                                  <p:childTnLst>
                                    <p:set>
                                      <p:cBhvr>
                                        <p:cTn id="24" dur="1" fill="hold">
                                          <p:stCondLst>
                                            <p:cond delay="0"/>
                                          </p:stCondLst>
                                        </p:cTn>
                                        <p:tgtEl>
                                          <p:spTgt spid="318540"/>
                                        </p:tgtEl>
                                        <p:attrNameLst>
                                          <p:attrName>style.visibility</p:attrName>
                                        </p:attrNameLst>
                                      </p:cBhvr>
                                      <p:to>
                                        <p:strVal val="visible"/>
                                      </p:to>
                                    </p:set>
                                    <p:animEffect transition="in" filter="wipe(down)">
                                      <p:cBhvr>
                                        <p:cTn id="25" dur="500"/>
                                        <p:tgtEl>
                                          <p:spTgt spid="318540"/>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318582"/>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318532"/>
                                        </p:tgtEl>
                                        <p:attrNameLst>
                                          <p:attrName>style.visibility</p:attrName>
                                        </p:attrNameLst>
                                      </p:cBhvr>
                                      <p:to>
                                        <p:strVal val="visible"/>
                                      </p:to>
                                    </p:set>
                                    <p:animEffect transition="in" filter="wipe(up)">
                                      <p:cBhvr>
                                        <p:cTn id="34" dur="500"/>
                                        <p:tgtEl>
                                          <p:spTgt spid="318532"/>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18574"/>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318598"/>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318539"/>
                                        </p:tgtEl>
                                        <p:attrNameLst>
                                          <p:attrName>style.visibility</p:attrName>
                                        </p:attrNameLst>
                                      </p:cBhvr>
                                      <p:to>
                                        <p:strVal val="visible"/>
                                      </p:to>
                                    </p:set>
                                    <p:animEffect transition="in" filter="wipe(up)">
                                      <p:cBhvr>
                                        <p:cTn id="47" dur="500"/>
                                        <p:tgtEl>
                                          <p:spTgt spid="31853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nodeType="clickEffect">
                                  <p:stCondLst>
                                    <p:cond delay="0"/>
                                  </p:stCondLst>
                                  <p:childTnLst>
                                    <p:set>
                                      <p:cBhvr>
                                        <p:cTn id="51" dur="1" fill="hold">
                                          <p:stCondLst>
                                            <p:cond delay="0"/>
                                          </p:stCondLst>
                                        </p:cTn>
                                        <p:tgtEl>
                                          <p:spTgt spid="318590"/>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318533"/>
                                        </p:tgtEl>
                                        <p:attrNameLst>
                                          <p:attrName>style.visibility</p:attrName>
                                        </p:attrNameLst>
                                      </p:cBhvr>
                                      <p:to>
                                        <p:strVal val="visible"/>
                                      </p:to>
                                    </p:set>
                                    <p:animEffect transition="in" filter="wipe(down)">
                                      <p:cBhvr>
                                        <p:cTn id="56" dur="500"/>
                                        <p:tgtEl>
                                          <p:spTgt spid="318533"/>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318534"/>
                                        </p:tgtEl>
                                        <p:attrNameLst>
                                          <p:attrName>style.visibility</p:attrName>
                                        </p:attrNameLst>
                                      </p:cBhvr>
                                      <p:to>
                                        <p:strVal val="visible"/>
                                      </p:to>
                                    </p:set>
                                    <p:animEffect transition="in" filter="wipe(left)">
                                      <p:cBhvr>
                                        <p:cTn id="61" dur="500"/>
                                        <p:tgtEl>
                                          <p:spTgt spid="318534"/>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22" presetClass="entr" presetSubtype="4" fill="hold" grpId="0" nodeType="clickEffect">
                                  <p:stCondLst>
                                    <p:cond delay="0"/>
                                  </p:stCondLst>
                                  <p:childTnLst>
                                    <p:set>
                                      <p:cBhvr>
                                        <p:cTn id="65" dur="1" fill="hold">
                                          <p:stCondLst>
                                            <p:cond delay="0"/>
                                          </p:stCondLst>
                                        </p:cTn>
                                        <p:tgtEl>
                                          <p:spTgt spid="318535"/>
                                        </p:tgtEl>
                                        <p:attrNameLst>
                                          <p:attrName>style.visibility</p:attrName>
                                        </p:attrNameLst>
                                      </p:cBhvr>
                                      <p:to>
                                        <p:strVal val="visible"/>
                                      </p:to>
                                    </p:set>
                                    <p:animEffect transition="in" filter="wipe(down)">
                                      <p:cBhvr>
                                        <p:cTn id="66" dur="500"/>
                                        <p:tgtEl>
                                          <p:spTgt spid="318535"/>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nodeType="clickEffect">
                                  <p:stCondLst>
                                    <p:cond delay="0"/>
                                  </p:stCondLst>
                                  <p:childTnLst>
                                    <p:set>
                                      <p:cBhvr>
                                        <p:cTn id="70" dur="1" fill="hold">
                                          <p:stCondLst>
                                            <p:cond delay="0"/>
                                          </p:stCondLst>
                                        </p:cTn>
                                        <p:tgtEl>
                                          <p:spTgt spid="318617"/>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22" presetClass="entr" presetSubtype="4" fill="hold" grpId="0" nodeType="clickEffect">
                                  <p:stCondLst>
                                    <p:cond delay="0"/>
                                  </p:stCondLst>
                                  <p:childTnLst>
                                    <p:set>
                                      <p:cBhvr>
                                        <p:cTn id="74" dur="1" fill="hold">
                                          <p:stCondLst>
                                            <p:cond delay="0"/>
                                          </p:stCondLst>
                                        </p:cTn>
                                        <p:tgtEl>
                                          <p:spTgt spid="318536"/>
                                        </p:tgtEl>
                                        <p:attrNameLst>
                                          <p:attrName>style.visibility</p:attrName>
                                        </p:attrNameLst>
                                      </p:cBhvr>
                                      <p:to>
                                        <p:strVal val="visible"/>
                                      </p:to>
                                    </p:set>
                                    <p:animEffect transition="in" filter="wipe(down)">
                                      <p:cBhvr>
                                        <p:cTn id="75" dur="500"/>
                                        <p:tgtEl>
                                          <p:spTgt spid="318536"/>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1" presetClass="entr" presetSubtype="0" fill="hold" nodeType="clickEffect">
                                  <p:stCondLst>
                                    <p:cond delay="0"/>
                                  </p:stCondLst>
                                  <p:childTnLst>
                                    <p:set>
                                      <p:cBhvr>
                                        <p:cTn id="79" dur="1" fill="hold">
                                          <p:stCondLst>
                                            <p:cond delay="0"/>
                                          </p:stCondLst>
                                        </p:cTn>
                                        <p:tgtEl>
                                          <p:spTgt spid="318611"/>
                                        </p:tgtEl>
                                        <p:attrNameLst>
                                          <p:attrName>style.visibility</p:attrName>
                                        </p:attrNameLst>
                                      </p:cBhvr>
                                      <p:to>
                                        <p:strVal val="visible"/>
                                      </p:to>
                                    </p:set>
                                  </p:childTnLst>
                                </p:cTn>
                              </p:par>
                            </p:childTnLst>
                          </p:cTn>
                        </p:par>
                      </p:childTnLst>
                    </p:cTn>
                  </p:par>
                  <p:par>
                    <p:cTn id="80" fill="hold" nodeType="clickPar">
                      <p:stCondLst>
                        <p:cond delay="indefinite"/>
                      </p:stCondLst>
                      <p:childTnLst>
                        <p:par>
                          <p:cTn id="81" fill="hold" nodeType="withGroup">
                            <p:stCondLst>
                              <p:cond delay="0"/>
                            </p:stCondLst>
                            <p:childTnLst>
                              <p:par>
                                <p:cTn id="82" presetID="22" presetClass="entr" presetSubtype="1" fill="hold" grpId="0" nodeType="clickEffect">
                                  <p:stCondLst>
                                    <p:cond delay="0"/>
                                  </p:stCondLst>
                                  <p:childTnLst>
                                    <p:set>
                                      <p:cBhvr>
                                        <p:cTn id="83" dur="1" fill="hold">
                                          <p:stCondLst>
                                            <p:cond delay="0"/>
                                          </p:stCondLst>
                                        </p:cTn>
                                        <p:tgtEl>
                                          <p:spTgt spid="318538"/>
                                        </p:tgtEl>
                                        <p:attrNameLst>
                                          <p:attrName>style.visibility</p:attrName>
                                        </p:attrNameLst>
                                      </p:cBhvr>
                                      <p:to>
                                        <p:strVal val="visible"/>
                                      </p:to>
                                    </p:set>
                                    <p:animEffect transition="in" filter="wipe(up)">
                                      <p:cBhvr>
                                        <p:cTn id="84" dur="500"/>
                                        <p:tgtEl>
                                          <p:spTgt spid="318538"/>
                                        </p:tgtEl>
                                      </p:cBhvr>
                                    </p:animEffect>
                                  </p:childTnLst>
                                </p:cTn>
                              </p:par>
                            </p:childTnLst>
                          </p:cTn>
                        </p:par>
                      </p:childTnLst>
                    </p:cTn>
                  </p:par>
                  <p:par>
                    <p:cTn id="85" fill="hold" nodeType="clickPar">
                      <p:stCondLst>
                        <p:cond delay="indefinite"/>
                      </p:stCondLst>
                      <p:childTnLst>
                        <p:par>
                          <p:cTn id="86" fill="hold" nodeType="withGroup">
                            <p:stCondLst>
                              <p:cond delay="0"/>
                            </p:stCondLst>
                            <p:childTnLst>
                              <p:par>
                                <p:cTn id="87" presetID="22" presetClass="entr" presetSubtype="8" fill="hold" grpId="0" nodeType="clickEffect">
                                  <p:stCondLst>
                                    <p:cond delay="0"/>
                                  </p:stCondLst>
                                  <p:childTnLst>
                                    <p:set>
                                      <p:cBhvr>
                                        <p:cTn id="88" dur="1" fill="hold">
                                          <p:stCondLst>
                                            <p:cond delay="0"/>
                                          </p:stCondLst>
                                        </p:cTn>
                                        <p:tgtEl>
                                          <p:spTgt spid="318537"/>
                                        </p:tgtEl>
                                        <p:attrNameLst>
                                          <p:attrName>style.visibility</p:attrName>
                                        </p:attrNameLst>
                                      </p:cBhvr>
                                      <p:to>
                                        <p:strVal val="visible"/>
                                      </p:to>
                                    </p:set>
                                    <p:animEffect transition="in" filter="wipe(left)">
                                      <p:cBhvr>
                                        <p:cTn id="89" dur="500"/>
                                        <p:tgtEl>
                                          <p:spTgt spid="318537"/>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1" presetClass="entr" presetSubtype="0" fill="hold" nodeType="clickEffect">
                                  <p:stCondLst>
                                    <p:cond delay="0"/>
                                  </p:stCondLst>
                                  <p:childTnLst>
                                    <p:set>
                                      <p:cBhvr>
                                        <p:cTn id="93" dur="1" fill="hold">
                                          <p:stCondLst>
                                            <p:cond delay="0"/>
                                          </p:stCondLst>
                                        </p:cTn>
                                        <p:tgtEl>
                                          <p:spTgt spid="318606"/>
                                        </p:tgtEl>
                                        <p:attrNameLst>
                                          <p:attrName>style.visibility</p:attrName>
                                        </p:attrNameLst>
                                      </p:cBhvr>
                                      <p:to>
                                        <p:strVal val="visible"/>
                                      </p:to>
                                    </p:set>
                                  </p:childTnLst>
                                </p:cTn>
                              </p:par>
                            </p:childTnLst>
                          </p:cTn>
                        </p:par>
                      </p:childTnLst>
                    </p:cTn>
                  </p:par>
                  <p:par>
                    <p:cTn id="94" fill="hold" nodeType="clickPar">
                      <p:stCondLst>
                        <p:cond delay="indefinite"/>
                      </p:stCondLst>
                      <p:childTnLst>
                        <p:par>
                          <p:cTn id="95" fill="hold" nodeType="withGroup">
                            <p:stCondLst>
                              <p:cond delay="0"/>
                            </p:stCondLst>
                            <p:childTnLst>
                              <p:par>
                                <p:cTn id="96" presetID="16" presetClass="entr" presetSubtype="37" fill="hold" grpId="0" nodeType="clickEffect">
                                  <p:stCondLst>
                                    <p:cond delay="0"/>
                                  </p:stCondLst>
                                  <p:childTnLst>
                                    <p:set>
                                      <p:cBhvr>
                                        <p:cTn id="97" dur="1" fill="hold">
                                          <p:stCondLst>
                                            <p:cond delay="0"/>
                                          </p:stCondLst>
                                        </p:cTn>
                                        <p:tgtEl>
                                          <p:spTgt spid="318509"/>
                                        </p:tgtEl>
                                        <p:attrNameLst>
                                          <p:attrName>style.visibility</p:attrName>
                                        </p:attrNameLst>
                                      </p:cBhvr>
                                      <p:to>
                                        <p:strVal val="visible"/>
                                      </p:to>
                                    </p:set>
                                    <p:animEffect transition="in" filter="barn(outVertical)">
                                      <p:cBhvr>
                                        <p:cTn id="98" dur="500"/>
                                        <p:tgtEl>
                                          <p:spTgt spid="3185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509" grpId="0" autoUpdateAnimBg="0"/>
      <p:bldP spid="318532" grpId="0" animBg="1"/>
      <p:bldP spid="318533" grpId="0" animBg="1"/>
      <p:bldP spid="318534" grpId="0" animBg="1"/>
      <p:bldP spid="318535" grpId="0" animBg="1"/>
      <p:bldP spid="318536" grpId="0" animBg="1"/>
      <p:bldP spid="318537" grpId="0" animBg="1"/>
      <p:bldP spid="318538" grpId="0" animBg="1"/>
      <p:bldP spid="318539" grpId="0" animBg="1"/>
      <p:bldP spid="318540" grpId="0" animBg="1"/>
    </p:bldLst>
  </p:timing>
</p:sld>
</file>

<file path=ppt/slides/slide6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9634" name="Rectangle 15"/>
          <p:cNvSpPr>
            <a:spLocks noGrp="1" noChangeArrowheads="1"/>
          </p:cNvSpPr>
          <p:nvPr>
            <p:ph type="title"/>
          </p:nvPr>
        </p:nvSpPr>
        <p:spPr>
          <a:xfrm>
            <a:off x="0" y="0"/>
            <a:ext cx="9144000" cy="69215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en-US" altLang="zh-CN" sz="4000" b="1" smtClean="0">
                <a:solidFill>
                  <a:srgbClr val="FF0000"/>
                </a:solidFill>
                <a:latin typeface="黑体" pitchFamily="2" charset="-122"/>
                <a:ea typeface="黑体" pitchFamily="2" charset="-122"/>
              </a:rPr>
              <a:t>2.</a:t>
            </a:r>
            <a:r>
              <a:rPr lang="zh-CN" altLang="en-US" sz="4000" b="1" smtClean="0">
                <a:solidFill>
                  <a:srgbClr val="FF0000"/>
                </a:solidFill>
                <a:latin typeface="黑体" pitchFamily="2" charset="-122"/>
                <a:ea typeface="黑体" pitchFamily="2" charset="-122"/>
              </a:rPr>
              <a:t>取属于平面的点</a:t>
            </a:r>
            <a:r>
              <a:rPr lang="zh-CN" altLang="en-US" sz="3200" b="1" smtClean="0">
                <a:solidFill>
                  <a:schemeClr val="tx1"/>
                </a:solidFill>
              </a:rPr>
              <a:t>  </a:t>
            </a:r>
          </a:p>
        </p:txBody>
      </p:sp>
      <p:sp>
        <p:nvSpPr>
          <p:cNvPr id="320557" name="Text Box 45"/>
          <p:cNvSpPr txBox="1">
            <a:spLocks noChangeArrowheads="1"/>
          </p:cNvSpPr>
          <p:nvPr/>
        </p:nvSpPr>
        <p:spPr bwMode="auto">
          <a:xfrm>
            <a:off x="0" y="5667375"/>
            <a:ext cx="8915400" cy="1190625"/>
          </a:xfrm>
          <a:prstGeom prst="rect">
            <a:avLst/>
          </a:prstGeom>
          <a:noFill/>
          <a:ln>
            <a:noFill/>
          </a:ln>
          <a:effectLst/>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b="1">
                <a:solidFill>
                  <a:srgbClr val="FF0000"/>
                </a:solidFill>
              </a:rPr>
              <a:t>        </a:t>
            </a:r>
            <a:r>
              <a:rPr lang="zh-CN" altLang="en-US" sz="3600" b="1">
                <a:solidFill>
                  <a:srgbClr val="FF0000"/>
                </a:solidFill>
              </a:rPr>
              <a:t>取属于平面的点，要取自属于该平面的已知直线</a:t>
            </a:r>
            <a:endParaRPr lang="zh-CN" altLang="en-US" sz="3600">
              <a:solidFill>
                <a:srgbClr val="FF0000"/>
              </a:solidFill>
            </a:endParaRPr>
          </a:p>
        </p:txBody>
      </p:sp>
      <p:grpSp>
        <p:nvGrpSpPr>
          <p:cNvPr id="320647" name="Group 135"/>
          <p:cNvGrpSpPr>
            <a:grpSpLocks/>
          </p:cNvGrpSpPr>
          <p:nvPr/>
        </p:nvGrpSpPr>
        <p:grpSpPr bwMode="auto">
          <a:xfrm>
            <a:off x="323850" y="893763"/>
            <a:ext cx="4330700" cy="4335462"/>
            <a:chOff x="340" y="1041"/>
            <a:chExt cx="2496" cy="2499"/>
          </a:xfrm>
        </p:grpSpPr>
        <p:sp>
          <p:nvSpPr>
            <p:cNvPr id="69713" name="Line 136"/>
            <p:cNvSpPr>
              <a:spLocks noChangeShapeType="1"/>
            </p:cNvSpPr>
            <p:nvPr/>
          </p:nvSpPr>
          <p:spPr bwMode="auto">
            <a:xfrm flipV="1">
              <a:off x="340" y="1569"/>
              <a:ext cx="528" cy="197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714" name="Line 137"/>
            <p:cNvSpPr>
              <a:spLocks noChangeShapeType="1"/>
            </p:cNvSpPr>
            <p:nvPr/>
          </p:nvSpPr>
          <p:spPr bwMode="auto">
            <a:xfrm flipV="1">
              <a:off x="868" y="1041"/>
              <a:ext cx="1968" cy="52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715" name="Line 138"/>
            <p:cNvSpPr>
              <a:spLocks noChangeShapeType="1"/>
            </p:cNvSpPr>
            <p:nvPr/>
          </p:nvSpPr>
          <p:spPr bwMode="auto">
            <a:xfrm flipH="1">
              <a:off x="2308" y="1041"/>
              <a:ext cx="528" cy="197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716" name="Line 139"/>
            <p:cNvSpPr>
              <a:spLocks noChangeShapeType="1"/>
            </p:cNvSpPr>
            <p:nvPr/>
          </p:nvSpPr>
          <p:spPr bwMode="auto">
            <a:xfrm flipH="1">
              <a:off x="340" y="3013"/>
              <a:ext cx="1968" cy="5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717" name="Line 140"/>
            <p:cNvSpPr>
              <a:spLocks noChangeShapeType="1"/>
            </p:cNvSpPr>
            <p:nvPr/>
          </p:nvSpPr>
          <p:spPr bwMode="auto">
            <a:xfrm flipV="1">
              <a:off x="602" y="1595"/>
              <a:ext cx="928" cy="149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718" name="Line 141"/>
            <p:cNvSpPr>
              <a:spLocks noChangeShapeType="1"/>
            </p:cNvSpPr>
            <p:nvPr/>
          </p:nvSpPr>
          <p:spPr bwMode="auto">
            <a:xfrm>
              <a:off x="1530" y="1595"/>
              <a:ext cx="498" cy="99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9719" name="Group 142"/>
            <p:cNvGrpSpPr>
              <a:grpSpLocks/>
            </p:cNvGrpSpPr>
            <p:nvPr/>
          </p:nvGrpSpPr>
          <p:grpSpPr bwMode="auto">
            <a:xfrm>
              <a:off x="588" y="3077"/>
              <a:ext cx="79" cy="160"/>
              <a:chOff x="588" y="3077"/>
              <a:chExt cx="79" cy="160"/>
            </a:xfrm>
          </p:grpSpPr>
          <p:sp>
            <p:nvSpPr>
              <p:cNvPr id="69729" name="Freeform 143"/>
              <p:cNvSpPr>
                <a:spLocks/>
              </p:cNvSpPr>
              <p:nvPr/>
            </p:nvSpPr>
            <p:spPr bwMode="auto">
              <a:xfrm>
                <a:off x="588" y="3077"/>
                <a:ext cx="79" cy="160"/>
              </a:xfrm>
              <a:custGeom>
                <a:avLst/>
                <a:gdLst>
                  <a:gd name="T0" fmla="*/ 0 w 192"/>
                  <a:gd name="T1" fmla="*/ 27 h 385"/>
                  <a:gd name="T2" fmla="*/ 14 w 192"/>
                  <a:gd name="T3" fmla="*/ 0 h 385"/>
                  <a:gd name="T4" fmla="*/ 12 w 192"/>
                  <a:gd name="T5" fmla="*/ 27 h 385"/>
                  <a:gd name="T6" fmla="*/ 0 60000 65536"/>
                  <a:gd name="T7" fmla="*/ 0 60000 65536"/>
                  <a:gd name="T8" fmla="*/ 0 60000 65536"/>
                </a:gdLst>
                <a:ahLst/>
                <a:cxnLst>
                  <a:cxn ang="T6">
                    <a:pos x="T0" y="T1"/>
                  </a:cxn>
                  <a:cxn ang="T7">
                    <a:pos x="T2" y="T3"/>
                  </a:cxn>
                  <a:cxn ang="T8">
                    <a:pos x="T4" y="T5"/>
                  </a:cxn>
                </a:cxnLst>
                <a:rect l="0" t="0" r="r" b="b"/>
                <a:pathLst>
                  <a:path w="192" h="385">
                    <a:moveTo>
                      <a:pt x="0" y="385"/>
                    </a:moveTo>
                    <a:lnTo>
                      <a:pt x="192" y="0"/>
                    </a:lnTo>
                    <a:lnTo>
                      <a:pt x="180" y="3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30" name="Line 144"/>
              <p:cNvSpPr>
                <a:spLocks noChangeShapeType="1"/>
              </p:cNvSpPr>
              <p:nvPr/>
            </p:nvSpPr>
            <p:spPr bwMode="auto">
              <a:xfrm flipH="1">
                <a:off x="608" y="3193"/>
                <a:ext cx="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9720" name="Group 145"/>
            <p:cNvGrpSpPr>
              <a:grpSpLocks/>
            </p:cNvGrpSpPr>
            <p:nvPr/>
          </p:nvGrpSpPr>
          <p:grpSpPr bwMode="auto">
            <a:xfrm>
              <a:off x="1331" y="1505"/>
              <a:ext cx="91" cy="160"/>
              <a:chOff x="1331" y="1505"/>
              <a:chExt cx="91" cy="160"/>
            </a:xfrm>
          </p:grpSpPr>
          <p:sp>
            <p:nvSpPr>
              <p:cNvPr id="69727" name="Freeform 146"/>
              <p:cNvSpPr>
                <a:spLocks/>
              </p:cNvSpPr>
              <p:nvPr/>
            </p:nvSpPr>
            <p:spPr bwMode="auto">
              <a:xfrm>
                <a:off x="1331" y="1578"/>
                <a:ext cx="76" cy="87"/>
              </a:xfrm>
              <a:custGeom>
                <a:avLst/>
                <a:gdLst>
                  <a:gd name="T0" fmla="*/ 0 w 183"/>
                  <a:gd name="T1" fmla="*/ 14 h 214"/>
                  <a:gd name="T2" fmla="*/ 5 w 183"/>
                  <a:gd name="T3" fmla="*/ 14 h 214"/>
                  <a:gd name="T4" fmla="*/ 6 w 183"/>
                  <a:gd name="T5" fmla="*/ 14 h 214"/>
                  <a:gd name="T6" fmla="*/ 7 w 183"/>
                  <a:gd name="T7" fmla="*/ 14 h 214"/>
                  <a:gd name="T8" fmla="*/ 7 w 183"/>
                  <a:gd name="T9" fmla="*/ 14 h 214"/>
                  <a:gd name="T10" fmla="*/ 8 w 183"/>
                  <a:gd name="T11" fmla="*/ 13 h 214"/>
                  <a:gd name="T12" fmla="*/ 9 w 183"/>
                  <a:gd name="T13" fmla="*/ 13 h 214"/>
                  <a:gd name="T14" fmla="*/ 10 w 183"/>
                  <a:gd name="T15" fmla="*/ 13 h 214"/>
                  <a:gd name="T16" fmla="*/ 10 w 183"/>
                  <a:gd name="T17" fmla="*/ 12 h 214"/>
                  <a:gd name="T18" fmla="*/ 11 w 183"/>
                  <a:gd name="T19" fmla="*/ 11 h 214"/>
                  <a:gd name="T20" fmla="*/ 11 w 183"/>
                  <a:gd name="T21" fmla="*/ 11 h 214"/>
                  <a:gd name="T22" fmla="*/ 12 w 183"/>
                  <a:gd name="T23" fmla="*/ 10 h 214"/>
                  <a:gd name="T24" fmla="*/ 12 w 183"/>
                  <a:gd name="T25" fmla="*/ 9 h 214"/>
                  <a:gd name="T26" fmla="*/ 12 w 183"/>
                  <a:gd name="T27" fmla="*/ 8 h 214"/>
                  <a:gd name="T28" fmla="*/ 13 w 183"/>
                  <a:gd name="T29" fmla="*/ 7 h 214"/>
                  <a:gd name="T30" fmla="*/ 13 w 183"/>
                  <a:gd name="T31" fmla="*/ 6 h 214"/>
                  <a:gd name="T32" fmla="*/ 13 w 183"/>
                  <a:gd name="T33" fmla="*/ 5 h 214"/>
                  <a:gd name="T34" fmla="*/ 13 w 183"/>
                  <a:gd name="T35" fmla="*/ 4 h 214"/>
                  <a:gd name="T36" fmla="*/ 13 w 183"/>
                  <a:gd name="T37" fmla="*/ 4 h 214"/>
                  <a:gd name="T38" fmla="*/ 13 w 183"/>
                  <a:gd name="T39" fmla="*/ 3 h 214"/>
                  <a:gd name="T40" fmla="*/ 13 w 183"/>
                  <a:gd name="T41" fmla="*/ 2 h 214"/>
                  <a:gd name="T42" fmla="*/ 12 w 183"/>
                  <a:gd name="T43" fmla="*/ 2 h 214"/>
                  <a:gd name="T44" fmla="*/ 12 w 183"/>
                  <a:gd name="T45" fmla="*/ 1 h 214"/>
                  <a:gd name="T46" fmla="*/ 12 w 183"/>
                  <a:gd name="T47" fmla="*/ 1 h 214"/>
                  <a:gd name="T48" fmla="*/ 11 w 183"/>
                  <a:gd name="T49" fmla="*/ 0 h 214"/>
                  <a:gd name="T50" fmla="*/ 11 w 183"/>
                  <a:gd name="T51" fmla="*/ 0 h 214"/>
                  <a:gd name="T52" fmla="*/ 10 w 183"/>
                  <a:gd name="T53" fmla="*/ 0 h 214"/>
                  <a:gd name="T54" fmla="*/ 10 w 183"/>
                  <a:gd name="T55" fmla="*/ 0 h 214"/>
                  <a:gd name="T56" fmla="*/ 4 w 183"/>
                  <a:gd name="T57" fmla="*/ 0 h 2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83" h="214">
                    <a:moveTo>
                      <a:pt x="0" y="214"/>
                    </a:moveTo>
                    <a:lnTo>
                      <a:pt x="74" y="214"/>
                    </a:lnTo>
                    <a:lnTo>
                      <a:pt x="84" y="213"/>
                    </a:lnTo>
                    <a:lnTo>
                      <a:pt x="93" y="211"/>
                    </a:lnTo>
                    <a:lnTo>
                      <a:pt x="103" y="207"/>
                    </a:lnTo>
                    <a:lnTo>
                      <a:pt x="112" y="202"/>
                    </a:lnTo>
                    <a:lnTo>
                      <a:pt x="122" y="195"/>
                    </a:lnTo>
                    <a:lnTo>
                      <a:pt x="132" y="187"/>
                    </a:lnTo>
                    <a:lnTo>
                      <a:pt x="140" y="178"/>
                    </a:lnTo>
                    <a:lnTo>
                      <a:pt x="149" y="168"/>
                    </a:lnTo>
                    <a:lnTo>
                      <a:pt x="156" y="156"/>
                    </a:lnTo>
                    <a:lnTo>
                      <a:pt x="162" y="145"/>
                    </a:lnTo>
                    <a:lnTo>
                      <a:pt x="169" y="133"/>
                    </a:lnTo>
                    <a:lnTo>
                      <a:pt x="174" y="120"/>
                    </a:lnTo>
                    <a:lnTo>
                      <a:pt x="177" y="107"/>
                    </a:lnTo>
                    <a:lnTo>
                      <a:pt x="181" y="94"/>
                    </a:lnTo>
                    <a:lnTo>
                      <a:pt x="183" y="81"/>
                    </a:lnTo>
                    <a:lnTo>
                      <a:pt x="183" y="69"/>
                    </a:lnTo>
                    <a:lnTo>
                      <a:pt x="183" y="57"/>
                    </a:lnTo>
                    <a:lnTo>
                      <a:pt x="181" y="46"/>
                    </a:lnTo>
                    <a:lnTo>
                      <a:pt x="178" y="36"/>
                    </a:lnTo>
                    <a:lnTo>
                      <a:pt x="174" y="26"/>
                    </a:lnTo>
                    <a:lnTo>
                      <a:pt x="169" y="19"/>
                    </a:lnTo>
                    <a:lnTo>
                      <a:pt x="163" y="12"/>
                    </a:lnTo>
                    <a:lnTo>
                      <a:pt x="156" y="6"/>
                    </a:lnTo>
                    <a:lnTo>
                      <a:pt x="149" y="3"/>
                    </a:lnTo>
                    <a:lnTo>
                      <a:pt x="140" y="1"/>
                    </a:lnTo>
                    <a:lnTo>
                      <a:pt x="132" y="0"/>
                    </a:lnTo>
                    <a:lnTo>
                      <a:pt x="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28" name="Freeform 147"/>
              <p:cNvSpPr>
                <a:spLocks/>
              </p:cNvSpPr>
              <p:nvPr/>
            </p:nvSpPr>
            <p:spPr bwMode="auto">
              <a:xfrm>
                <a:off x="1331" y="1505"/>
                <a:ext cx="91" cy="160"/>
              </a:xfrm>
              <a:custGeom>
                <a:avLst/>
                <a:gdLst>
                  <a:gd name="T0" fmla="*/ 10 w 219"/>
                  <a:gd name="T1" fmla="*/ 12 h 386"/>
                  <a:gd name="T2" fmla="*/ 10 w 219"/>
                  <a:gd name="T3" fmla="*/ 12 h 386"/>
                  <a:gd name="T4" fmla="*/ 11 w 219"/>
                  <a:gd name="T5" fmla="*/ 12 h 386"/>
                  <a:gd name="T6" fmla="*/ 11 w 219"/>
                  <a:gd name="T7" fmla="*/ 12 h 386"/>
                  <a:gd name="T8" fmla="*/ 12 w 219"/>
                  <a:gd name="T9" fmla="*/ 11 h 386"/>
                  <a:gd name="T10" fmla="*/ 12 w 219"/>
                  <a:gd name="T11" fmla="*/ 11 h 386"/>
                  <a:gd name="T12" fmla="*/ 13 w 219"/>
                  <a:gd name="T13" fmla="*/ 10 h 386"/>
                  <a:gd name="T14" fmla="*/ 14 w 219"/>
                  <a:gd name="T15" fmla="*/ 10 h 386"/>
                  <a:gd name="T16" fmla="*/ 14 w 219"/>
                  <a:gd name="T17" fmla="*/ 9 h 386"/>
                  <a:gd name="T18" fmla="*/ 15 w 219"/>
                  <a:gd name="T19" fmla="*/ 8 h 386"/>
                  <a:gd name="T20" fmla="*/ 15 w 219"/>
                  <a:gd name="T21" fmla="*/ 7 h 386"/>
                  <a:gd name="T22" fmla="*/ 15 w 219"/>
                  <a:gd name="T23" fmla="*/ 6 h 386"/>
                  <a:gd name="T24" fmla="*/ 15 w 219"/>
                  <a:gd name="T25" fmla="*/ 5 h 386"/>
                  <a:gd name="T26" fmla="*/ 16 w 219"/>
                  <a:gd name="T27" fmla="*/ 5 h 386"/>
                  <a:gd name="T28" fmla="*/ 16 w 219"/>
                  <a:gd name="T29" fmla="*/ 4 h 386"/>
                  <a:gd name="T30" fmla="*/ 16 w 219"/>
                  <a:gd name="T31" fmla="*/ 3 h 386"/>
                  <a:gd name="T32" fmla="*/ 15 w 219"/>
                  <a:gd name="T33" fmla="*/ 2 h 386"/>
                  <a:gd name="T34" fmla="*/ 15 w 219"/>
                  <a:gd name="T35" fmla="*/ 2 h 386"/>
                  <a:gd name="T36" fmla="*/ 15 w 219"/>
                  <a:gd name="T37" fmla="*/ 1 h 386"/>
                  <a:gd name="T38" fmla="*/ 15 w 219"/>
                  <a:gd name="T39" fmla="*/ 0 h 386"/>
                  <a:gd name="T40" fmla="*/ 14 w 219"/>
                  <a:gd name="T41" fmla="*/ 0 h 386"/>
                  <a:gd name="T42" fmla="*/ 13 w 219"/>
                  <a:gd name="T43" fmla="*/ 0 h 386"/>
                  <a:gd name="T44" fmla="*/ 13 w 219"/>
                  <a:gd name="T45" fmla="*/ 0 h 386"/>
                  <a:gd name="T46" fmla="*/ 7 w 219"/>
                  <a:gd name="T47" fmla="*/ 0 h 386"/>
                  <a:gd name="T48" fmla="*/ 0 w 219"/>
                  <a:gd name="T49" fmla="*/ 27 h 38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9" h="386">
                    <a:moveTo>
                      <a:pt x="132" y="172"/>
                    </a:moveTo>
                    <a:lnTo>
                      <a:pt x="140" y="171"/>
                    </a:lnTo>
                    <a:lnTo>
                      <a:pt x="150" y="169"/>
                    </a:lnTo>
                    <a:lnTo>
                      <a:pt x="158" y="164"/>
                    </a:lnTo>
                    <a:lnTo>
                      <a:pt x="168" y="158"/>
                    </a:lnTo>
                    <a:lnTo>
                      <a:pt x="176" y="151"/>
                    </a:lnTo>
                    <a:lnTo>
                      <a:pt x="185" y="142"/>
                    </a:lnTo>
                    <a:lnTo>
                      <a:pt x="192" y="132"/>
                    </a:lnTo>
                    <a:lnTo>
                      <a:pt x="200" y="122"/>
                    </a:lnTo>
                    <a:lnTo>
                      <a:pt x="205" y="110"/>
                    </a:lnTo>
                    <a:lnTo>
                      <a:pt x="210" y="98"/>
                    </a:lnTo>
                    <a:lnTo>
                      <a:pt x="215" y="86"/>
                    </a:lnTo>
                    <a:lnTo>
                      <a:pt x="217" y="74"/>
                    </a:lnTo>
                    <a:lnTo>
                      <a:pt x="219" y="62"/>
                    </a:lnTo>
                    <a:lnTo>
                      <a:pt x="219" y="50"/>
                    </a:lnTo>
                    <a:lnTo>
                      <a:pt x="218" y="40"/>
                    </a:lnTo>
                    <a:lnTo>
                      <a:pt x="215" y="30"/>
                    </a:lnTo>
                    <a:lnTo>
                      <a:pt x="211" y="22"/>
                    </a:lnTo>
                    <a:lnTo>
                      <a:pt x="206" y="14"/>
                    </a:lnTo>
                    <a:lnTo>
                      <a:pt x="201" y="8"/>
                    </a:lnTo>
                    <a:lnTo>
                      <a:pt x="193" y="4"/>
                    </a:lnTo>
                    <a:lnTo>
                      <a:pt x="186" y="1"/>
                    </a:lnTo>
                    <a:lnTo>
                      <a:pt x="177" y="0"/>
                    </a:lnTo>
                    <a:lnTo>
                      <a:pt x="103" y="0"/>
                    </a:lnTo>
                    <a:lnTo>
                      <a:pt x="0" y="3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69721" name="Group 148"/>
            <p:cNvGrpSpPr>
              <a:grpSpLocks/>
            </p:cNvGrpSpPr>
            <p:nvPr/>
          </p:nvGrpSpPr>
          <p:grpSpPr bwMode="auto">
            <a:xfrm>
              <a:off x="2089" y="2566"/>
              <a:ext cx="85" cy="164"/>
              <a:chOff x="2089" y="2566"/>
              <a:chExt cx="85" cy="164"/>
            </a:xfrm>
          </p:grpSpPr>
          <p:sp>
            <p:nvSpPr>
              <p:cNvPr id="69722" name="Line 149"/>
              <p:cNvSpPr>
                <a:spLocks noChangeShapeType="1"/>
              </p:cNvSpPr>
              <p:nvPr/>
            </p:nvSpPr>
            <p:spPr bwMode="auto">
              <a:xfrm flipH="1">
                <a:off x="2110" y="2730"/>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723" name="Freeform 150"/>
              <p:cNvSpPr>
                <a:spLocks/>
              </p:cNvSpPr>
              <p:nvPr/>
            </p:nvSpPr>
            <p:spPr bwMode="auto">
              <a:xfrm>
                <a:off x="2089" y="2689"/>
                <a:ext cx="21" cy="41"/>
              </a:xfrm>
              <a:custGeom>
                <a:avLst/>
                <a:gdLst>
                  <a:gd name="T0" fmla="*/ 0 w 47"/>
                  <a:gd name="T1" fmla="*/ 0 h 97"/>
                  <a:gd name="T2" fmla="*/ 0 w 47"/>
                  <a:gd name="T3" fmla="*/ 1 h 97"/>
                  <a:gd name="T4" fmla="*/ 0 w 47"/>
                  <a:gd name="T5" fmla="*/ 2 h 97"/>
                  <a:gd name="T6" fmla="*/ 0 w 47"/>
                  <a:gd name="T7" fmla="*/ 3 h 97"/>
                  <a:gd name="T8" fmla="*/ 0 w 47"/>
                  <a:gd name="T9" fmla="*/ 3 h 97"/>
                  <a:gd name="T10" fmla="*/ 0 w 47"/>
                  <a:gd name="T11" fmla="*/ 5 h 97"/>
                  <a:gd name="T12" fmla="*/ 0 w 47"/>
                  <a:gd name="T13" fmla="*/ 5 h 97"/>
                  <a:gd name="T14" fmla="*/ 1 w 47"/>
                  <a:gd name="T15" fmla="*/ 6 h 97"/>
                  <a:gd name="T16" fmla="*/ 1 w 47"/>
                  <a:gd name="T17" fmla="*/ 6 h 97"/>
                  <a:gd name="T18" fmla="*/ 2 w 47"/>
                  <a:gd name="T19" fmla="*/ 7 h 97"/>
                  <a:gd name="T20" fmla="*/ 3 w 47"/>
                  <a:gd name="T21" fmla="*/ 7 h 97"/>
                  <a:gd name="T22" fmla="*/ 4 w 47"/>
                  <a:gd name="T23" fmla="*/ 7 h 97"/>
                  <a:gd name="T24" fmla="*/ 4 w 47"/>
                  <a:gd name="T25" fmla="*/ 7 h 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 h="97">
                    <a:moveTo>
                      <a:pt x="5" y="0"/>
                    </a:moveTo>
                    <a:lnTo>
                      <a:pt x="3" y="13"/>
                    </a:lnTo>
                    <a:lnTo>
                      <a:pt x="0" y="26"/>
                    </a:lnTo>
                    <a:lnTo>
                      <a:pt x="0" y="37"/>
                    </a:lnTo>
                    <a:lnTo>
                      <a:pt x="1" y="48"/>
                    </a:lnTo>
                    <a:lnTo>
                      <a:pt x="4" y="59"/>
                    </a:lnTo>
                    <a:lnTo>
                      <a:pt x="7" y="68"/>
                    </a:lnTo>
                    <a:lnTo>
                      <a:pt x="11" y="77"/>
                    </a:lnTo>
                    <a:lnTo>
                      <a:pt x="16" y="84"/>
                    </a:lnTo>
                    <a:lnTo>
                      <a:pt x="23" y="90"/>
                    </a:lnTo>
                    <a:lnTo>
                      <a:pt x="30" y="94"/>
                    </a:lnTo>
                    <a:lnTo>
                      <a:pt x="39" y="96"/>
                    </a:lnTo>
                    <a:lnTo>
                      <a:pt x="47"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24" name="Line 151"/>
              <p:cNvSpPr>
                <a:spLocks noChangeShapeType="1"/>
              </p:cNvSpPr>
              <p:nvPr/>
            </p:nvSpPr>
            <p:spPr bwMode="auto">
              <a:xfrm flipV="1">
                <a:off x="2092" y="2607"/>
                <a:ext cx="21"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725" name="Freeform 152"/>
              <p:cNvSpPr>
                <a:spLocks/>
              </p:cNvSpPr>
              <p:nvPr/>
            </p:nvSpPr>
            <p:spPr bwMode="auto">
              <a:xfrm>
                <a:off x="2113" y="2566"/>
                <a:ext cx="41" cy="41"/>
              </a:xfrm>
              <a:custGeom>
                <a:avLst/>
                <a:gdLst>
                  <a:gd name="T0" fmla="*/ 8 w 94"/>
                  <a:gd name="T1" fmla="*/ 0 h 97"/>
                  <a:gd name="T2" fmla="*/ 7 w 94"/>
                  <a:gd name="T3" fmla="*/ 0 h 97"/>
                  <a:gd name="T4" fmla="*/ 6 w 94"/>
                  <a:gd name="T5" fmla="*/ 0 h 97"/>
                  <a:gd name="T6" fmla="*/ 5 w 94"/>
                  <a:gd name="T7" fmla="*/ 0 h 97"/>
                  <a:gd name="T8" fmla="*/ 4 w 94"/>
                  <a:gd name="T9" fmla="*/ 1 h 97"/>
                  <a:gd name="T10" fmla="*/ 4 w 94"/>
                  <a:gd name="T11" fmla="*/ 2 h 97"/>
                  <a:gd name="T12" fmla="*/ 3 w 94"/>
                  <a:gd name="T13" fmla="*/ 2 h 97"/>
                  <a:gd name="T14" fmla="*/ 3 w 94"/>
                  <a:gd name="T15" fmla="*/ 3 h 97"/>
                  <a:gd name="T16" fmla="*/ 2 w 94"/>
                  <a:gd name="T17" fmla="*/ 4 h 97"/>
                  <a:gd name="T18" fmla="*/ 1 w 94"/>
                  <a:gd name="T19" fmla="*/ 5 h 97"/>
                  <a:gd name="T20" fmla="*/ 0 w 94"/>
                  <a:gd name="T21" fmla="*/ 5 h 97"/>
                  <a:gd name="T22" fmla="*/ 0 w 94"/>
                  <a:gd name="T23" fmla="*/ 6 h 97"/>
                  <a:gd name="T24" fmla="*/ 0 w 94"/>
                  <a:gd name="T25" fmla="*/ 7 h 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4" h="97">
                    <a:moveTo>
                      <a:pt x="94" y="0"/>
                    </a:moveTo>
                    <a:lnTo>
                      <a:pt x="84" y="2"/>
                    </a:lnTo>
                    <a:lnTo>
                      <a:pt x="74" y="5"/>
                    </a:lnTo>
                    <a:lnTo>
                      <a:pt x="65" y="8"/>
                    </a:lnTo>
                    <a:lnTo>
                      <a:pt x="56" y="14"/>
                    </a:lnTo>
                    <a:lnTo>
                      <a:pt x="47" y="21"/>
                    </a:lnTo>
                    <a:lnTo>
                      <a:pt x="38" y="29"/>
                    </a:lnTo>
                    <a:lnTo>
                      <a:pt x="30" y="39"/>
                    </a:lnTo>
                    <a:lnTo>
                      <a:pt x="22" y="49"/>
                    </a:lnTo>
                    <a:lnTo>
                      <a:pt x="15" y="60"/>
                    </a:lnTo>
                    <a:lnTo>
                      <a:pt x="8" y="73"/>
                    </a:lnTo>
                    <a:lnTo>
                      <a:pt x="4" y="85"/>
                    </a:lnTo>
                    <a:lnTo>
                      <a:pt x="0"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26" name="Line 153"/>
              <p:cNvSpPr>
                <a:spLocks noChangeShapeType="1"/>
              </p:cNvSpPr>
              <p:nvPr/>
            </p:nvSpPr>
            <p:spPr bwMode="auto">
              <a:xfrm>
                <a:off x="2154" y="2566"/>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20666" name="Group 154"/>
          <p:cNvGrpSpPr>
            <a:grpSpLocks/>
          </p:cNvGrpSpPr>
          <p:nvPr/>
        </p:nvGrpSpPr>
        <p:grpSpPr bwMode="auto">
          <a:xfrm>
            <a:off x="2692400" y="2690813"/>
            <a:ext cx="201613" cy="495300"/>
            <a:chOff x="1705" y="2077"/>
            <a:chExt cx="116" cy="285"/>
          </a:xfrm>
        </p:grpSpPr>
        <p:sp>
          <p:nvSpPr>
            <p:cNvPr id="69709" name="Freeform 155"/>
            <p:cNvSpPr>
              <a:spLocks/>
            </p:cNvSpPr>
            <p:nvPr/>
          </p:nvSpPr>
          <p:spPr bwMode="auto">
            <a:xfrm>
              <a:off x="1754" y="2077"/>
              <a:ext cx="67" cy="67"/>
            </a:xfrm>
            <a:custGeom>
              <a:avLst/>
              <a:gdLst>
                <a:gd name="T0" fmla="*/ 12 w 160"/>
                <a:gd name="T1" fmla="*/ 6 h 159"/>
                <a:gd name="T2" fmla="*/ 12 w 160"/>
                <a:gd name="T3" fmla="*/ 5 h 159"/>
                <a:gd name="T4" fmla="*/ 11 w 160"/>
                <a:gd name="T5" fmla="*/ 4 h 159"/>
                <a:gd name="T6" fmla="*/ 11 w 160"/>
                <a:gd name="T7" fmla="*/ 3 h 159"/>
                <a:gd name="T8" fmla="*/ 10 w 160"/>
                <a:gd name="T9" fmla="*/ 2 h 159"/>
                <a:gd name="T10" fmla="*/ 10 w 160"/>
                <a:gd name="T11" fmla="*/ 1 h 159"/>
                <a:gd name="T12" fmla="*/ 9 w 160"/>
                <a:gd name="T13" fmla="*/ 1 h 159"/>
                <a:gd name="T14" fmla="*/ 8 w 160"/>
                <a:gd name="T15" fmla="*/ 0 h 159"/>
                <a:gd name="T16" fmla="*/ 7 w 160"/>
                <a:gd name="T17" fmla="*/ 0 h 159"/>
                <a:gd name="T18" fmla="*/ 6 w 160"/>
                <a:gd name="T19" fmla="*/ 0 h 159"/>
                <a:gd name="T20" fmla="*/ 5 w 160"/>
                <a:gd name="T21" fmla="*/ 0 h 159"/>
                <a:gd name="T22" fmla="*/ 4 w 160"/>
                <a:gd name="T23" fmla="*/ 0 h 159"/>
                <a:gd name="T24" fmla="*/ 3 w 160"/>
                <a:gd name="T25" fmla="*/ 1 h 159"/>
                <a:gd name="T26" fmla="*/ 2 w 160"/>
                <a:gd name="T27" fmla="*/ 1 h 159"/>
                <a:gd name="T28" fmla="*/ 1 w 160"/>
                <a:gd name="T29" fmla="*/ 2 h 159"/>
                <a:gd name="T30" fmla="*/ 1 w 160"/>
                <a:gd name="T31" fmla="*/ 3 h 159"/>
                <a:gd name="T32" fmla="*/ 0 w 160"/>
                <a:gd name="T33" fmla="*/ 4 h 159"/>
                <a:gd name="T34" fmla="*/ 0 w 160"/>
                <a:gd name="T35" fmla="*/ 5 h 159"/>
                <a:gd name="T36" fmla="*/ 0 w 160"/>
                <a:gd name="T37" fmla="*/ 6 h 159"/>
                <a:gd name="T38" fmla="*/ 0 w 160"/>
                <a:gd name="T39" fmla="*/ 7 h 159"/>
                <a:gd name="T40" fmla="*/ 0 w 160"/>
                <a:gd name="T41" fmla="*/ 8 h 159"/>
                <a:gd name="T42" fmla="*/ 1 w 160"/>
                <a:gd name="T43" fmla="*/ 9 h 159"/>
                <a:gd name="T44" fmla="*/ 1 w 160"/>
                <a:gd name="T45" fmla="*/ 10 h 159"/>
                <a:gd name="T46" fmla="*/ 2 w 160"/>
                <a:gd name="T47" fmla="*/ 11 h 159"/>
                <a:gd name="T48" fmla="*/ 3 w 160"/>
                <a:gd name="T49" fmla="*/ 11 h 159"/>
                <a:gd name="T50" fmla="*/ 4 w 160"/>
                <a:gd name="T51" fmla="*/ 11 h 159"/>
                <a:gd name="T52" fmla="*/ 5 w 160"/>
                <a:gd name="T53" fmla="*/ 12 h 159"/>
                <a:gd name="T54" fmla="*/ 6 w 160"/>
                <a:gd name="T55" fmla="*/ 12 h 159"/>
                <a:gd name="T56" fmla="*/ 7 w 160"/>
                <a:gd name="T57" fmla="*/ 12 h 159"/>
                <a:gd name="T58" fmla="*/ 8 w 160"/>
                <a:gd name="T59" fmla="*/ 11 h 159"/>
                <a:gd name="T60" fmla="*/ 9 w 160"/>
                <a:gd name="T61" fmla="*/ 11 h 159"/>
                <a:gd name="T62" fmla="*/ 10 w 160"/>
                <a:gd name="T63" fmla="*/ 11 h 159"/>
                <a:gd name="T64" fmla="*/ 10 w 160"/>
                <a:gd name="T65" fmla="*/ 10 h 159"/>
                <a:gd name="T66" fmla="*/ 11 w 160"/>
                <a:gd name="T67" fmla="*/ 9 h 159"/>
                <a:gd name="T68" fmla="*/ 11 w 160"/>
                <a:gd name="T69" fmla="*/ 8 h 159"/>
                <a:gd name="T70" fmla="*/ 12 w 160"/>
                <a:gd name="T71" fmla="*/ 7 h 159"/>
                <a:gd name="T72" fmla="*/ 12 w 160"/>
                <a:gd name="T73" fmla="*/ 6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60" h="159">
                  <a:moveTo>
                    <a:pt x="160" y="79"/>
                  </a:moveTo>
                  <a:lnTo>
                    <a:pt x="158" y="65"/>
                  </a:lnTo>
                  <a:lnTo>
                    <a:pt x="155" y="52"/>
                  </a:lnTo>
                  <a:lnTo>
                    <a:pt x="150" y="39"/>
                  </a:lnTo>
                  <a:lnTo>
                    <a:pt x="141" y="28"/>
                  </a:lnTo>
                  <a:lnTo>
                    <a:pt x="131" y="18"/>
                  </a:lnTo>
                  <a:lnTo>
                    <a:pt x="120" y="11"/>
                  </a:lnTo>
                  <a:lnTo>
                    <a:pt x="107" y="4"/>
                  </a:lnTo>
                  <a:lnTo>
                    <a:pt x="94" y="1"/>
                  </a:lnTo>
                  <a:lnTo>
                    <a:pt x="80" y="0"/>
                  </a:lnTo>
                  <a:lnTo>
                    <a:pt x="66" y="1"/>
                  </a:lnTo>
                  <a:lnTo>
                    <a:pt x="53" y="4"/>
                  </a:lnTo>
                  <a:lnTo>
                    <a:pt x="41" y="11"/>
                  </a:lnTo>
                  <a:lnTo>
                    <a:pt x="29" y="18"/>
                  </a:lnTo>
                  <a:lnTo>
                    <a:pt x="20" y="28"/>
                  </a:lnTo>
                  <a:lnTo>
                    <a:pt x="11" y="39"/>
                  </a:lnTo>
                  <a:lnTo>
                    <a:pt x="6" y="52"/>
                  </a:lnTo>
                  <a:lnTo>
                    <a:pt x="2" y="65"/>
                  </a:lnTo>
                  <a:lnTo>
                    <a:pt x="0" y="79"/>
                  </a:lnTo>
                  <a:lnTo>
                    <a:pt x="2" y="92"/>
                  </a:lnTo>
                  <a:lnTo>
                    <a:pt x="6" y="106"/>
                  </a:lnTo>
                  <a:lnTo>
                    <a:pt x="11" y="119"/>
                  </a:lnTo>
                  <a:lnTo>
                    <a:pt x="20" y="130"/>
                  </a:lnTo>
                  <a:lnTo>
                    <a:pt x="29" y="140"/>
                  </a:lnTo>
                  <a:lnTo>
                    <a:pt x="41" y="148"/>
                  </a:lnTo>
                  <a:lnTo>
                    <a:pt x="53" y="154"/>
                  </a:lnTo>
                  <a:lnTo>
                    <a:pt x="66" y="157"/>
                  </a:lnTo>
                  <a:lnTo>
                    <a:pt x="80" y="159"/>
                  </a:lnTo>
                  <a:lnTo>
                    <a:pt x="94" y="157"/>
                  </a:lnTo>
                  <a:lnTo>
                    <a:pt x="107" y="154"/>
                  </a:lnTo>
                  <a:lnTo>
                    <a:pt x="120" y="148"/>
                  </a:lnTo>
                  <a:lnTo>
                    <a:pt x="131" y="140"/>
                  </a:lnTo>
                  <a:lnTo>
                    <a:pt x="141" y="130"/>
                  </a:lnTo>
                  <a:lnTo>
                    <a:pt x="150" y="119"/>
                  </a:lnTo>
                  <a:lnTo>
                    <a:pt x="155" y="106"/>
                  </a:lnTo>
                  <a:lnTo>
                    <a:pt x="158" y="92"/>
                  </a:lnTo>
                  <a:lnTo>
                    <a:pt x="160" y="79"/>
                  </a:lnTo>
                  <a:close/>
                </a:path>
              </a:pathLst>
            </a:custGeom>
            <a:solidFill>
              <a:srgbClr val="CC00CC"/>
            </a:solidFill>
            <a:ln w="19050" cmpd="sng">
              <a:solidFill>
                <a:srgbClr val="CC00CC"/>
              </a:solidFill>
              <a:prstDash val="solid"/>
              <a:round/>
              <a:headEnd/>
              <a:tailEnd/>
            </a:ln>
          </p:spPr>
          <p:txBody>
            <a:bodyPr/>
            <a:lstStyle/>
            <a:p>
              <a:endParaRPr lang="zh-CN" altLang="en-US"/>
            </a:p>
          </p:txBody>
        </p:sp>
        <p:grpSp>
          <p:nvGrpSpPr>
            <p:cNvPr id="69710" name="Group 156"/>
            <p:cNvGrpSpPr>
              <a:grpSpLocks/>
            </p:cNvGrpSpPr>
            <p:nvPr/>
          </p:nvGrpSpPr>
          <p:grpSpPr bwMode="auto">
            <a:xfrm>
              <a:off x="1705" y="2202"/>
              <a:ext cx="93" cy="160"/>
              <a:chOff x="1705" y="2202"/>
              <a:chExt cx="93" cy="160"/>
            </a:xfrm>
          </p:grpSpPr>
          <p:sp>
            <p:nvSpPr>
              <p:cNvPr id="69711" name="Freeform 157"/>
              <p:cNvSpPr>
                <a:spLocks/>
              </p:cNvSpPr>
              <p:nvPr/>
            </p:nvSpPr>
            <p:spPr bwMode="auto">
              <a:xfrm>
                <a:off x="1705" y="2202"/>
                <a:ext cx="93" cy="160"/>
              </a:xfrm>
              <a:custGeom>
                <a:avLst/>
                <a:gdLst>
                  <a:gd name="T0" fmla="*/ 9 w 223"/>
                  <a:gd name="T1" fmla="*/ 27 h 385"/>
                  <a:gd name="T2" fmla="*/ 0 w 223"/>
                  <a:gd name="T3" fmla="*/ 27 h 385"/>
                  <a:gd name="T4" fmla="*/ 8 w 223"/>
                  <a:gd name="T5" fmla="*/ 0 h 385"/>
                  <a:gd name="T6" fmla="*/ 16 w 223"/>
                  <a:gd name="T7" fmla="*/ 0 h 38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23" h="385">
                    <a:moveTo>
                      <a:pt x="120" y="385"/>
                    </a:moveTo>
                    <a:lnTo>
                      <a:pt x="0" y="385"/>
                    </a:lnTo>
                    <a:lnTo>
                      <a:pt x="104" y="0"/>
                    </a:lnTo>
                    <a:lnTo>
                      <a:pt x="2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12" name="Line 158"/>
              <p:cNvSpPr>
                <a:spLocks noChangeShapeType="1"/>
              </p:cNvSpPr>
              <p:nvPr/>
            </p:nvSpPr>
            <p:spPr bwMode="auto">
              <a:xfrm flipH="1">
                <a:off x="1731" y="2272"/>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20671" name="Group 159"/>
          <p:cNvGrpSpPr>
            <a:grpSpLocks/>
          </p:cNvGrpSpPr>
          <p:nvPr/>
        </p:nvGrpSpPr>
        <p:grpSpPr bwMode="auto">
          <a:xfrm>
            <a:off x="1063625" y="3262313"/>
            <a:ext cx="338138" cy="323850"/>
            <a:chOff x="766" y="2406"/>
            <a:chExt cx="195" cy="187"/>
          </a:xfrm>
        </p:grpSpPr>
        <p:sp>
          <p:nvSpPr>
            <p:cNvPr id="69707" name="Freeform 160"/>
            <p:cNvSpPr>
              <a:spLocks/>
            </p:cNvSpPr>
            <p:nvPr/>
          </p:nvSpPr>
          <p:spPr bwMode="auto">
            <a:xfrm>
              <a:off x="897" y="2529"/>
              <a:ext cx="64" cy="64"/>
            </a:xfrm>
            <a:custGeom>
              <a:avLst/>
              <a:gdLst>
                <a:gd name="T0" fmla="*/ 10 w 159"/>
                <a:gd name="T1" fmla="*/ 5 h 159"/>
                <a:gd name="T2" fmla="*/ 10 w 159"/>
                <a:gd name="T3" fmla="*/ 4 h 159"/>
                <a:gd name="T4" fmla="*/ 10 w 159"/>
                <a:gd name="T5" fmla="*/ 3 h 159"/>
                <a:gd name="T6" fmla="*/ 10 w 159"/>
                <a:gd name="T7" fmla="*/ 2 h 159"/>
                <a:gd name="T8" fmla="*/ 9 w 159"/>
                <a:gd name="T9" fmla="*/ 2 h 159"/>
                <a:gd name="T10" fmla="*/ 8 w 159"/>
                <a:gd name="T11" fmla="*/ 1 h 159"/>
                <a:gd name="T12" fmla="*/ 8 w 159"/>
                <a:gd name="T13" fmla="*/ 1 h 159"/>
                <a:gd name="T14" fmla="*/ 7 w 159"/>
                <a:gd name="T15" fmla="*/ 0 h 159"/>
                <a:gd name="T16" fmla="*/ 6 w 159"/>
                <a:gd name="T17" fmla="*/ 0 h 159"/>
                <a:gd name="T18" fmla="*/ 5 w 159"/>
                <a:gd name="T19" fmla="*/ 0 h 159"/>
                <a:gd name="T20" fmla="*/ 4 w 159"/>
                <a:gd name="T21" fmla="*/ 0 h 159"/>
                <a:gd name="T22" fmla="*/ 3 w 159"/>
                <a:gd name="T23" fmla="*/ 0 h 159"/>
                <a:gd name="T24" fmla="*/ 2 w 159"/>
                <a:gd name="T25" fmla="*/ 1 h 159"/>
                <a:gd name="T26" fmla="*/ 2 w 159"/>
                <a:gd name="T27" fmla="*/ 1 h 159"/>
                <a:gd name="T28" fmla="*/ 1 w 159"/>
                <a:gd name="T29" fmla="*/ 2 h 159"/>
                <a:gd name="T30" fmla="*/ 1 w 159"/>
                <a:gd name="T31" fmla="*/ 2 h 159"/>
                <a:gd name="T32" fmla="*/ 0 w 159"/>
                <a:gd name="T33" fmla="*/ 3 h 159"/>
                <a:gd name="T34" fmla="*/ 0 w 159"/>
                <a:gd name="T35" fmla="*/ 4 h 159"/>
                <a:gd name="T36" fmla="*/ 0 w 159"/>
                <a:gd name="T37" fmla="*/ 5 h 159"/>
                <a:gd name="T38" fmla="*/ 0 w 159"/>
                <a:gd name="T39" fmla="*/ 6 h 159"/>
                <a:gd name="T40" fmla="*/ 0 w 159"/>
                <a:gd name="T41" fmla="*/ 7 h 159"/>
                <a:gd name="T42" fmla="*/ 1 w 159"/>
                <a:gd name="T43" fmla="*/ 8 h 159"/>
                <a:gd name="T44" fmla="*/ 1 w 159"/>
                <a:gd name="T45" fmla="*/ 8 h 159"/>
                <a:gd name="T46" fmla="*/ 2 w 159"/>
                <a:gd name="T47" fmla="*/ 9 h 159"/>
                <a:gd name="T48" fmla="*/ 2 w 159"/>
                <a:gd name="T49" fmla="*/ 10 h 159"/>
                <a:gd name="T50" fmla="*/ 3 w 159"/>
                <a:gd name="T51" fmla="*/ 10 h 159"/>
                <a:gd name="T52" fmla="*/ 4 w 159"/>
                <a:gd name="T53" fmla="*/ 10 h 159"/>
                <a:gd name="T54" fmla="*/ 5 w 159"/>
                <a:gd name="T55" fmla="*/ 10 h 159"/>
                <a:gd name="T56" fmla="*/ 6 w 159"/>
                <a:gd name="T57" fmla="*/ 10 h 159"/>
                <a:gd name="T58" fmla="*/ 7 w 159"/>
                <a:gd name="T59" fmla="*/ 10 h 159"/>
                <a:gd name="T60" fmla="*/ 8 w 159"/>
                <a:gd name="T61" fmla="*/ 10 h 159"/>
                <a:gd name="T62" fmla="*/ 8 w 159"/>
                <a:gd name="T63" fmla="*/ 9 h 159"/>
                <a:gd name="T64" fmla="*/ 9 w 159"/>
                <a:gd name="T65" fmla="*/ 8 h 159"/>
                <a:gd name="T66" fmla="*/ 10 w 159"/>
                <a:gd name="T67" fmla="*/ 8 h 159"/>
                <a:gd name="T68" fmla="*/ 10 w 159"/>
                <a:gd name="T69" fmla="*/ 7 h 159"/>
                <a:gd name="T70" fmla="*/ 10 w 159"/>
                <a:gd name="T71" fmla="*/ 6 h 159"/>
                <a:gd name="T72" fmla="*/ 10 w 159"/>
                <a:gd name="T73" fmla="*/ 5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79"/>
                  </a:moveTo>
                  <a:lnTo>
                    <a:pt x="157" y="66"/>
                  </a:lnTo>
                  <a:lnTo>
                    <a:pt x="153" y="52"/>
                  </a:lnTo>
                  <a:lnTo>
                    <a:pt x="148" y="40"/>
                  </a:lnTo>
                  <a:lnTo>
                    <a:pt x="139" y="28"/>
                  </a:lnTo>
                  <a:lnTo>
                    <a:pt x="130" y="19"/>
                  </a:lnTo>
                  <a:lnTo>
                    <a:pt x="119" y="10"/>
                  </a:lnTo>
                  <a:lnTo>
                    <a:pt x="106" y="5"/>
                  </a:lnTo>
                  <a:lnTo>
                    <a:pt x="93" y="1"/>
                  </a:lnTo>
                  <a:lnTo>
                    <a:pt x="79" y="0"/>
                  </a:lnTo>
                  <a:lnTo>
                    <a:pt x="65" y="1"/>
                  </a:lnTo>
                  <a:lnTo>
                    <a:pt x="52" y="5"/>
                  </a:lnTo>
                  <a:lnTo>
                    <a:pt x="39" y="10"/>
                  </a:lnTo>
                  <a:lnTo>
                    <a:pt x="28" y="19"/>
                  </a:lnTo>
                  <a:lnTo>
                    <a:pt x="18" y="28"/>
                  </a:lnTo>
                  <a:lnTo>
                    <a:pt x="11" y="40"/>
                  </a:lnTo>
                  <a:lnTo>
                    <a:pt x="4" y="52"/>
                  </a:lnTo>
                  <a:lnTo>
                    <a:pt x="1" y="66"/>
                  </a:lnTo>
                  <a:lnTo>
                    <a:pt x="0" y="79"/>
                  </a:lnTo>
                  <a:lnTo>
                    <a:pt x="1" y="93"/>
                  </a:lnTo>
                  <a:lnTo>
                    <a:pt x="4" y="107"/>
                  </a:lnTo>
                  <a:lnTo>
                    <a:pt x="11" y="119"/>
                  </a:lnTo>
                  <a:lnTo>
                    <a:pt x="18" y="131"/>
                  </a:lnTo>
                  <a:lnTo>
                    <a:pt x="28" y="140"/>
                  </a:lnTo>
                  <a:lnTo>
                    <a:pt x="39" y="149"/>
                  </a:lnTo>
                  <a:lnTo>
                    <a:pt x="52" y="154"/>
                  </a:lnTo>
                  <a:lnTo>
                    <a:pt x="65" y="158"/>
                  </a:lnTo>
                  <a:lnTo>
                    <a:pt x="79" y="159"/>
                  </a:lnTo>
                  <a:lnTo>
                    <a:pt x="93" y="158"/>
                  </a:lnTo>
                  <a:lnTo>
                    <a:pt x="106" y="154"/>
                  </a:lnTo>
                  <a:lnTo>
                    <a:pt x="119" y="149"/>
                  </a:lnTo>
                  <a:lnTo>
                    <a:pt x="130" y="140"/>
                  </a:lnTo>
                  <a:lnTo>
                    <a:pt x="139" y="131"/>
                  </a:lnTo>
                  <a:lnTo>
                    <a:pt x="148" y="119"/>
                  </a:lnTo>
                  <a:lnTo>
                    <a:pt x="153" y="107"/>
                  </a:lnTo>
                  <a:lnTo>
                    <a:pt x="157" y="93"/>
                  </a:lnTo>
                  <a:lnTo>
                    <a:pt x="159" y="79"/>
                  </a:lnTo>
                  <a:close/>
                </a:path>
              </a:pathLst>
            </a:custGeom>
            <a:solidFill>
              <a:srgbClr val="CC00CC"/>
            </a:solidFill>
            <a:ln w="19050" cmpd="sng">
              <a:solidFill>
                <a:srgbClr val="CC00CC"/>
              </a:solidFill>
              <a:prstDash val="solid"/>
              <a:round/>
              <a:headEnd/>
              <a:tailEnd/>
            </a:ln>
          </p:spPr>
          <p:txBody>
            <a:bodyPr/>
            <a:lstStyle/>
            <a:p>
              <a:endParaRPr lang="zh-CN" altLang="en-US"/>
            </a:p>
          </p:txBody>
        </p:sp>
        <p:sp>
          <p:nvSpPr>
            <p:cNvPr id="69708" name="Freeform 161"/>
            <p:cNvSpPr>
              <a:spLocks/>
            </p:cNvSpPr>
            <p:nvPr/>
          </p:nvSpPr>
          <p:spPr bwMode="auto">
            <a:xfrm>
              <a:off x="766" y="2406"/>
              <a:ext cx="96" cy="160"/>
            </a:xfrm>
            <a:custGeom>
              <a:avLst/>
              <a:gdLst>
                <a:gd name="T0" fmla="*/ 0 w 227"/>
                <a:gd name="T1" fmla="*/ 27 h 385"/>
                <a:gd name="T2" fmla="*/ 5 w 227"/>
                <a:gd name="T3" fmla="*/ 27 h 385"/>
                <a:gd name="T4" fmla="*/ 6 w 227"/>
                <a:gd name="T5" fmla="*/ 27 h 385"/>
                <a:gd name="T6" fmla="*/ 7 w 227"/>
                <a:gd name="T7" fmla="*/ 27 h 385"/>
                <a:gd name="T8" fmla="*/ 8 w 227"/>
                <a:gd name="T9" fmla="*/ 27 h 385"/>
                <a:gd name="T10" fmla="*/ 8 w 227"/>
                <a:gd name="T11" fmla="*/ 27 h 385"/>
                <a:gd name="T12" fmla="*/ 9 w 227"/>
                <a:gd name="T13" fmla="*/ 26 h 385"/>
                <a:gd name="T14" fmla="*/ 10 w 227"/>
                <a:gd name="T15" fmla="*/ 26 h 385"/>
                <a:gd name="T16" fmla="*/ 11 w 227"/>
                <a:gd name="T17" fmla="*/ 25 h 385"/>
                <a:gd name="T18" fmla="*/ 11 w 227"/>
                <a:gd name="T19" fmla="*/ 24 h 385"/>
                <a:gd name="T20" fmla="*/ 12 w 227"/>
                <a:gd name="T21" fmla="*/ 23 h 385"/>
                <a:gd name="T22" fmla="*/ 13 w 227"/>
                <a:gd name="T23" fmla="*/ 22 h 385"/>
                <a:gd name="T24" fmla="*/ 13 w 227"/>
                <a:gd name="T25" fmla="*/ 21 h 385"/>
                <a:gd name="T26" fmla="*/ 14 w 227"/>
                <a:gd name="T27" fmla="*/ 20 h 385"/>
                <a:gd name="T28" fmla="*/ 14 w 227"/>
                <a:gd name="T29" fmla="*/ 19 h 385"/>
                <a:gd name="T30" fmla="*/ 17 w 227"/>
                <a:gd name="T31" fmla="*/ 8 h 385"/>
                <a:gd name="T32" fmla="*/ 17 w 227"/>
                <a:gd name="T33" fmla="*/ 7 h 385"/>
                <a:gd name="T34" fmla="*/ 17 w 227"/>
                <a:gd name="T35" fmla="*/ 6 h 385"/>
                <a:gd name="T36" fmla="*/ 17 w 227"/>
                <a:gd name="T37" fmla="*/ 5 h 385"/>
                <a:gd name="T38" fmla="*/ 17 w 227"/>
                <a:gd name="T39" fmla="*/ 5 h 385"/>
                <a:gd name="T40" fmla="*/ 17 w 227"/>
                <a:gd name="T41" fmla="*/ 4 h 385"/>
                <a:gd name="T42" fmla="*/ 17 w 227"/>
                <a:gd name="T43" fmla="*/ 3 h 385"/>
                <a:gd name="T44" fmla="*/ 16 w 227"/>
                <a:gd name="T45" fmla="*/ 2 h 385"/>
                <a:gd name="T46" fmla="*/ 16 w 227"/>
                <a:gd name="T47" fmla="*/ 2 h 385"/>
                <a:gd name="T48" fmla="*/ 16 w 227"/>
                <a:gd name="T49" fmla="*/ 1 h 385"/>
                <a:gd name="T50" fmla="*/ 15 w 227"/>
                <a:gd name="T51" fmla="*/ 0 h 385"/>
                <a:gd name="T52" fmla="*/ 14 w 227"/>
                <a:gd name="T53" fmla="*/ 0 h 385"/>
                <a:gd name="T54" fmla="*/ 14 w 227"/>
                <a:gd name="T55" fmla="*/ 0 h 385"/>
                <a:gd name="T56" fmla="*/ 13 w 227"/>
                <a:gd name="T57" fmla="*/ 0 h 385"/>
                <a:gd name="T58" fmla="*/ 8 w 227"/>
                <a:gd name="T59" fmla="*/ 0 h 385"/>
                <a:gd name="T60" fmla="*/ 0 w 227"/>
                <a:gd name="T61" fmla="*/ 27 h 3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27" h="385">
                  <a:moveTo>
                    <a:pt x="0" y="385"/>
                  </a:moveTo>
                  <a:lnTo>
                    <a:pt x="67" y="385"/>
                  </a:lnTo>
                  <a:lnTo>
                    <a:pt x="78" y="384"/>
                  </a:lnTo>
                  <a:lnTo>
                    <a:pt x="88" y="382"/>
                  </a:lnTo>
                  <a:lnTo>
                    <a:pt x="99" y="378"/>
                  </a:lnTo>
                  <a:lnTo>
                    <a:pt x="110" y="372"/>
                  </a:lnTo>
                  <a:lnTo>
                    <a:pt x="119" y="365"/>
                  </a:lnTo>
                  <a:lnTo>
                    <a:pt x="130" y="355"/>
                  </a:lnTo>
                  <a:lnTo>
                    <a:pt x="140" y="346"/>
                  </a:lnTo>
                  <a:lnTo>
                    <a:pt x="149" y="334"/>
                  </a:lnTo>
                  <a:lnTo>
                    <a:pt x="158" y="322"/>
                  </a:lnTo>
                  <a:lnTo>
                    <a:pt x="165" y="310"/>
                  </a:lnTo>
                  <a:lnTo>
                    <a:pt x="172" y="296"/>
                  </a:lnTo>
                  <a:lnTo>
                    <a:pt x="177" y="282"/>
                  </a:lnTo>
                  <a:lnTo>
                    <a:pt x="181" y="268"/>
                  </a:lnTo>
                  <a:lnTo>
                    <a:pt x="222" y="118"/>
                  </a:lnTo>
                  <a:lnTo>
                    <a:pt x="225" y="103"/>
                  </a:lnTo>
                  <a:lnTo>
                    <a:pt x="227" y="89"/>
                  </a:lnTo>
                  <a:lnTo>
                    <a:pt x="227" y="75"/>
                  </a:lnTo>
                  <a:lnTo>
                    <a:pt x="227" y="63"/>
                  </a:lnTo>
                  <a:lnTo>
                    <a:pt x="225" y="51"/>
                  </a:lnTo>
                  <a:lnTo>
                    <a:pt x="222" y="39"/>
                  </a:lnTo>
                  <a:lnTo>
                    <a:pt x="217" y="30"/>
                  </a:lnTo>
                  <a:lnTo>
                    <a:pt x="212" y="21"/>
                  </a:lnTo>
                  <a:lnTo>
                    <a:pt x="206" y="14"/>
                  </a:lnTo>
                  <a:lnTo>
                    <a:pt x="198" y="7"/>
                  </a:lnTo>
                  <a:lnTo>
                    <a:pt x="190" y="3"/>
                  </a:lnTo>
                  <a:lnTo>
                    <a:pt x="180" y="1"/>
                  </a:lnTo>
                  <a:lnTo>
                    <a:pt x="170" y="0"/>
                  </a:lnTo>
                  <a:lnTo>
                    <a:pt x="103" y="0"/>
                  </a:lnTo>
                  <a:lnTo>
                    <a:pt x="0" y="38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20559" name="Line 47"/>
          <p:cNvSpPr>
            <a:spLocks noChangeShapeType="1"/>
          </p:cNvSpPr>
          <p:nvPr/>
        </p:nvSpPr>
        <p:spPr bwMode="auto">
          <a:xfrm>
            <a:off x="6069013" y="1851025"/>
            <a:ext cx="0" cy="2365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0566" name="Line 54"/>
          <p:cNvSpPr>
            <a:spLocks noChangeShapeType="1"/>
          </p:cNvSpPr>
          <p:nvPr/>
        </p:nvSpPr>
        <p:spPr bwMode="auto">
          <a:xfrm>
            <a:off x="7413625" y="1052513"/>
            <a:ext cx="0" cy="35369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20679" name="Group 167"/>
          <p:cNvGrpSpPr>
            <a:grpSpLocks/>
          </p:cNvGrpSpPr>
          <p:nvPr/>
        </p:nvGrpSpPr>
        <p:grpSpPr bwMode="auto">
          <a:xfrm>
            <a:off x="5219700" y="149225"/>
            <a:ext cx="3244850" cy="5367338"/>
            <a:chOff x="2971" y="94"/>
            <a:chExt cx="2044" cy="3381"/>
          </a:xfrm>
        </p:grpSpPr>
        <p:sp>
          <p:nvSpPr>
            <p:cNvPr id="69674" name="Line 57"/>
            <p:cNvSpPr>
              <a:spLocks noChangeShapeType="1"/>
            </p:cNvSpPr>
            <p:nvPr/>
          </p:nvSpPr>
          <p:spPr bwMode="auto">
            <a:xfrm>
              <a:off x="2971" y="1841"/>
              <a:ext cx="20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9675" name="Group 166"/>
            <p:cNvGrpSpPr>
              <a:grpSpLocks/>
            </p:cNvGrpSpPr>
            <p:nvPr/>
          </p:nvGrpSpPr>
          <p:grpSpPr bwMode="auto">
            <a:xfrm>
              <a:off x="3096" y="94"/>
              <a:ext cx="1919" cy="3381"/>
              <a:chOff x="3096" y="94"/>
              <a:chExt cx="1919" cy="3381"/>
            </a:xfrm>
          </p:grpSpPr>
          <p:sp>
            <p:nvSpPr>
              <p:cNvPr id="69676" name="Line 58"/>
              <p:cNvSpPr>
                <a:spLocks noChangeShapeType="1"/>
              </p:cNvSpPr>
              <p:nvPr/>
            </p:nvSpPr>
            <p:spPr bwMode="auto">
              <a:xfrm flipV="1">
                <a:off x="3278" y="313"/>
                <a:ext cx="722" cy="125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77" name="Line 59"/>
              <p:cNvSpPr>
                <a:spLocks noChangeShapeType="1"/>
              </p:cNvSpPr>
              <p:nvPr/>
            </p:nvSpPr>
            <p:spPr bwMode="auto">
              <a:xfrm>
                <a:off x="4000" y="313"/>
                <a:ext cx="816" cy="81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78" name="Line 60"/>
              <p:cNvSpPr>
                <a:spLocks noChangeShapeType="1"/>
              </p:cNvSpPr>
              <p:nvPr/>
            </p:nvSpPr>
            <p:spPr bwMode="auto">
              <a:xfrm>
                <a:off x="3278" y="1565"/>
                <a:ext cx="0" cy="7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79" name="Line 61"/>
              <p:cNvSpPr>
                <a:spLocks noChangeShapeType="1"/>
              </p:cNvSpPr>
              <p:nvPr/>
            </p:nvSpPr>
            <p:spPr bwMode="auto">
              <a:xfrm>
                <a:off x="3278" y="2325"/>
                <a:ext cx="722" cy="104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80" name="Line 62"/>
              <p:cNvSpPr>
                <a:spLocks noChangeShapeType="1"/>
              </p:cNvSpPr>
              <p:nvPr/>
            </p:nvSpPr>
            <p:spPr bwMode="auto">
              <a:xfrm flipV="1">
                <a:off x="4000" y="2257"/>
                <a:ext cx="816" cy="11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81" name="Line 63"/>
              <p:cNvSpPr>
                <a:spLocks noChangeShapeType="1"/>
              </p:cNvSpPr>
              <p:nvPr/>
            </p:nvSpPr>
            <p:spPr bwMode="auto">
              <a:xfrm>
                <a:off x="4000" y="313"/>
                <a:ext cx="0" cy="30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82" name="Line 64"/>
              <p:cNvSpPr>
                <a:spLocks noChangeShapeType="1"/>
              </p:cNvSpPr>
              <p:nvPr/>
            </p:nvSpPr>
            <p:spPr bwMode="auto">
              <a:xfrm>
                <a:off x="4816" y="1128"/>
                <a:ext cx="0" cy="1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69683" name="Group 65"/>
              <p:cNvGrpSpPr>
                <a:grpSpLocks/>
              </p:cNvGrpSpPr>
              <p:nvPr/>
            </p:nvGrpSpPr>
            <p:grpSpPr bwMode="auto">
              <a:xfrm>
                <a:off x="3096" y="2275"/>
                <a:ext cx="72" cy="116"/>
                <a:chOff x="3078" y="2607"/>
                <a:chExt cx="67" cy="108"/>
              </a:xfrm>
            </p:grpSpPr>
            <p:sp>
              <p:nvSpPr>
                <p:cNvPr id="69705" name="Freeform 66"/>
                <p:cNvSpPr>
                  <a:spLocks/>
                </p:cNvSpPr>
                <p:nvPr/>
              </p:nvSpPr>
              <p:spPr bwMode="auto">
                <a:xfrm>
                  <a:off x="3128" y="2692"/>
                  <a:ext cx="5" cy="23"/>
                </a:xfrm>
                <a:custGeom>
                  <a:avLst/>
                  <a:gdLst>
                    <a:gd name="T0" fmla="*/ 0 w 16"/>
                    <a:gd name="T1" fmla="*/ 0 h 53"/>
                    <a:gd name="T2" fmla="*/ 0 w 16"/>
                    <a:gd name="T3" fmla="*/ 0 h 53"/>
                    <a:gd name="T4" fmla="*/ 0 w 16"/>
                    <a:gd name="T5" fmla="*/ 0 h 53"/>
                    <a:gd name="T6" fmla="*/ 0 w 16"/>
                    <a:gd name="T7" fmla="*/ 1 h 53"/>
                    <a:gd name="T8" fmla="*/ 0 w 16"/>
                    <a:gd name="T9" fmla="*/ 1 h 53"/>
                    <a:gd name="T10" fmla="*/ 0 w 16"/>
                    <a:gd name="T11" fmla="*/ 1 h 53"/>
                    <a:gd name="T12" fmla="*/ 0 w 16"/>
                    <a:gd name="T13" fmla="*/ 2 h 53"/>
                    <a:gd name="T14" fmla="*/ 0 w 16"/>
                    <a:gd name="T15" fmla="*/ 2 h 53"/>
                    <a:gd name="T16" fmla="*/ 0 w 16"/>
                    <a:gd name="T17" fmla="*/ 2 h 53"/>
                    <a:gd name="T18" fmla="*/ 0 w 16"/>
                    <a:gd name="T19" fmla="*/ 3 h 53"/>
                    <a:gd name="T20" fmla="*/ 0 w 16"/>
                    <a:gd name="T21" fmla="*/ 3 h 53"/>
                    <a:gd name="T22" fmla="*/ 0 w 16"/>
                    <a:gd name="T23" fmla="*/ 3 h 53"/>
                    <a:gd name="T24" fmla="*/ 0 w 16"/>
                    <a:gd name="T25" fmla="*/ 4 h 53"/>
                    <a:gd name="T26" fmla="*/ 0 w 16"/>
                    <a:gd name="T27" fmla="*/ 4 h 53"/>
                    <a:gd name="T28" fmla="*/ 1 w 16"/>
                    <a:gd name="T29" fmla="*/ 4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53">
                      <a:moveTo>
                        <a:pt x="3" y="0"/>
                      </a:moveTo>
                      <a:lnTo>
                        <a:pt x="1" y="3"/>
                      </a:lnTo>
                      <a:lnTo>
                        <a:pt x="0" y="6"/>
                      </a:lnTo>
                      <a:lnTo>
                        <a:pt x="0" y="10"/>
                      </a:lnTo>
                      <a:lnTo>
                        <a:pt x="0" y="14"/>
                      </a:lnTo>
                      <a:lnTo>
                        <a:pt x="0" y="17"/>
                      </a:lnTo>
                      <a:lnTo>
                        <a:pt x="0" y="21"/>
                      </a:lnTo>
                      <a:lnTo>
                        <a:pt x="0" y="25"/>
                      </a:lnTo>
                      <a:lnTo>
                        <a:pt x="1" y="28"/>
                      </a:lnTo>
                      <a:lnTo>
                        <a:pt x="3" y="32"/>
                      </a:lnTo>
                      <a:lnTo>
                        <a:pt x="5" y="35"/>
                      </a:lnTo>
                      <a:lnTo>
                        <a:pt x="8" y="42"/>
                      </a:lnTo>
                      <a:lnTo>
                        <a:pt x="12" y="47"/>
                      </a:lnTo>
                      <a:lnTo>
                        <a:pt x="13" y="50"/>
                      </a:lnTo>
                      <a:lnTo>
                        <a:pt x="1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06" name="Freeform 67"/>
                <p:cNvSpPr>
                  <a:spLocks/>
                </p:cNvSpPr>
                <p:nvPr/>
              </p:nvSpPr>
              <p:spPr bwMode="auto">
                <a:xfrm>
                  <a:off x="3078" y="2607"/>
                  <a:ext cx="67" cy="108"/>
                </a:xfrm>
                <a:custGeom>
                  <a:avLst/>
                  <a:gdLst>
                    <a:gd name="T0" fmla="*/ 11 w 164"/>
                    <a:gd name="T1" fmla="*/ 2 h 257"/>
                    <a:gd name="T2" fmla="*/ 11 w 164"/>
                    <a:gd name="T3" fmla="*/ 2 h 257"/>
                    <a:gd name="T4" fmla="*/ 11 w 164"/>
                    <a:gd name="T5" fmla="*/ 2 h 257"/>
                    <a:gd name="T6" fmla="*/ 11 w 164"/>
                    <a:gd name="T7" fmla="*/ 1 h 257"/>
                    <a:gd name="T8" fmla="*/ 11 w 164"/>
                    <a:gd name="T9" fmla="*/ 0 h 257"/>
                    <a:gd name="T10" fmla="*/ 11 w 164"/>
                    <a:gd name="T11" fmla="*/ 0 h 257"/>
                    <a:gd name="T12" fmla="*/ 11 w 164"/>
                    <a:gd name="T13" fmla="*/ 0 h 257"/>
                    <a:gd name="T14" fmla="*/ 10 w 164"/>
                    <a:gd name="T15" fmla="*/ 0 h 257"/>
                    <a:gd name="T16" fmla="*/ 9 w 164"/>
                    <a:gd name="T17" fmla="*/ 0 h 257"/>
                    <a:gd name="T18" fmla="*/ 7 w 164"/>
                    <a:gd name="T19" fmla="*/ 0 h 257"/>
                    <a:gd name="T20" fmla="*/ 7 w 164"/>
                    <a:gd name="T21" fmla="*/ 0 h 257"/>
                    <a:gd name="T22" fmla="*/ 6 w 164"/>
                    <a:gd name="T23" fmla="*/ 0 h 257"/>
                    <a:gd name="T24" fmla="*/ 5 w 164"/>
                    <a:gd name="T25" fmla="*/ 1 h 257"/>
                    <a:gd name="T26" fmla="*/ 4 w 164"/>
                    <a:gd name="T27" fmla="*/ 1 h 257"/>
                    <a:gd name="T28" fmla="*/ 4 w 164"/>
                    <a:gd name="T29" fmla="*/ 2 h 257"/>
                    <a:gd name="T30" fmla="*/ 4 w 164"/>
                    <a:gd name="T31" fmla="*/ 3 h 257"/>
                    <a:gd name="T32" fmla="*/ 3 w 164"/>
                    <a:gd name="T33" fmla="*/ 4 h 257"/>
                    <a:gd name="T34" fmla="*/ 2 w 164"/>
                    <a:gd name="T35" fmla="*/ 5 h 257"/>
                    <a:gd name="T36" fmla="*/ 2 w 164"/>
                    <a:gd name="T37" fmla="*/ 7 h 257"/>
                    <a:gd name="T38" fmla="*/ 1 w 164"/>
                    <a:gd name="T39" fmla="*/ 12 h 257"/>
                    <a:gd name="T40" fmla="*/ 0 w 164"/>
                    <a:gd name="T41" fmla="*/ 14 h 257"/>
                    <a:gd name="T42" fmla="*/ 0 w 164"/>
                    <a:gd name="T43" fmla="*/ 15 h 257"/>
                    <a:gd name="T44" fmla="*/ 0 w 164"/>
                    <a:gd name="T45" fmla="*/ 16 h 257"/>
                    <a:gd name="T46" fmla="*/ 0 w 164"/>
                    <a:gd name="T47" fmla="*/ 16 h 257"/>
                    <a:gd name="T48" fmla="*/ 0 w 164"/>
                    <a:gd name="T49" fmla="*/ 17 h 257"/>
                    <a:gd name="T50" fmla="*/ 1 w 164"/>
                    <a:gd name="T51" fmla="*/ 18 h 257"/>
                    <a:gd name="T52" fmla="*/ 1 w 164"/>
                    <a:gd name="T53" fmla="*/ 18 h 257"/>
                    <a:gd name="T54" fmla="*/ 1 w 164"/>
                    <a:gd name="T55" fmla="*/ 18 h 257"/>
                    <a:gd name="T56" fmla="*/ 2 w 164"/>
                    <a:gd name="T57" fmla="*/ 19 h 257"/>
                    <a:gd name="T58" fmla="*/ 2 w 164"/>
                    <a:gd name="T59" fmla="*/ 19 h 257"/>
                    <a:gd name="T60" fmla="*/ 2 w 164"/>
                    <a:gd name="T61" fmla="*/ 19 h 257"/>
                    <a:gd name="T62" fmla="*/ 3 w 164"/>
                    <a:gd name="T63" fmla="*/ 19 h 257"/>
                    <a:gd name="T64" fmla="*/ 4 w 164"/>
                    <a:gd name="T65" fmla="*/ 19 h 257"/>
                    <a:gd name="T66" fmla="*/ 5 w 164"/>
                    <a:gd name="T67" fmla="*/ 19 h 257"/>
                    <a:gd name="T68" fmla="*/ 5 w 164"/>
                    <a:gd name="T69" fmla="*/ 19 h 257"/>
                    <a:gd name="T70" fmla="*/ 6 w 164"/>
                    <a:gd name="T71" fmla="*/ 19 h 257"/>
                    <a:gd name="T72" fmla="*/ 6 w 164"/>
                    <a:gd name="T73" fmla="*/ 19 h 257"/>
                    <a:gd name="T74" fmla="*/ 7 w 164"/>
                    <a:gd name="T75" fmla="*/ 18 h 257"/>
                    <a:gd name="T76" fmla="*/ 7 w 164"/>
                    <a:gd name="T77" fmla="*/ 18 h 257"/>
                    <a:gd name="T78" fmla="*/ 7 w 164"/>
                    <a:gd name="T79" fmla="*/ 17 h 257"/>
                    <a:gd name="T80" fmla="*/ 8 w 164"/>
                    <a:gd name="T81" fmla="*/ 16 h 257"/>
                    <a:gd name="T82" fmla="*/ 8 w 164"/>
                    <a:gd name="T83" fmla="*/ 16 h 257"/>
                    <a:gd name="T84" fmla="*/ 8 w 164"/>
                    <a:gd name="T85" fmla="*/ 14 h 257"/>
                    <a:gd name="T86" fmla="*/ 9 w 164"/>
                    <a:gd name="T87" fmla="*/ 12 h 257"/>
                    <a:gd name="T88" fmla="*/ 10 w 164"/>
                    <a:gd name="T89" fmla="*/ 9 h 257"/>
                    <a:gd name="T90" fmla="*/ 11 w 164"/>
                    <a:gd name="T91" fmla="*/ 5 h 257"/>
                    <a:gd name="T92" fmla="*/ 11 w 164"/>
                    <a:gd name="T93" fmla="*/ 4 h 25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64" h="257">
                      <a:moveTo>
                        <a:pt x="163" y="34"/>
                      </a:moveTo>
                      <a:lnTo>
                        <a:pt x="164" y="32"/>
                      </a:lnTo>
                      <a:lnTo>
                        <a:pt x="164" y="28"/>
                      </a:lnTo>
                      <a:lnTo>
                        <a:pt x="164" y="26"/>
                      </a:lnTo>
                      <a:lnTo>
                        <a:pt x="164" y="23"/>
                      </a:lnTo>
                      <a:lnTo>
                        <a:pt x="164" y="21"/>
                      </a:lnTo>
                      <a:lnTo>
                        <a:pt x="163" y="18"/>
                      </a:lnTo>
                      <a:lnTo>
                        <a:pt x="162" y="12"/>
                      </a:lnTo>
                      <a:lnTo>
                        <a:pt x="161" y="9"/>
                      </a:lnTo>
                      <a:lnTo>
                        <a:pt x="160" y="7"/>
                      </a:lnTo>
                      <a:lnTo>
                        <a:pt x="158" y="5"/>
                      </a:lnTo>
                      <a:lnTo>
                        <a:pt x="157" y="3"/>
                      </a:lnTo>
                      <a:lnTo>
                        <a:pt x="155" y="1"/>
                      </a:lnTo>
                      <a:lnTo>
                        <a:pt x="153" y="1"/>
                      </a:lnTo>
                      <a:lnTo>
                        <a:pt x="149" y="0"/>
                      </a:lnTo>
                      <a:lnTo>
                        <a:pt x="147" y="0"/>
                      </a:lnTo>
                      <a:lnTo>
                        <a:pt x="135" y="0"/>
                      </a:lnTo>
                      <a:lnTo>
                        <a:pt x="125" y="0"/>
                      </a:lnTo>
                      <a:lnTo>
                        <a:pt x="114" y="0"/>
                      </a:lnTo>
                      <a:lnTo>
                        <a:pt x="109" y="0"/>
                      </a:lnTo>
                      <a:lnTo>
                        <a:pt x="104" y="1"/>
                      </a:lnTo>
                      <a:lnTo>
                        <a:pt x="98" y="1"/>
                      </a:lnTo>
                      <a:lnTo>
                        <a:pt x="93" y="3"/>
                      </a:lnTo>
                      <a:lnTo>
                        <a:pt x="88" y="4"/>
                      </a:lnTo>
                      <a:lnTo>
                        <a:pt x="83" y="6"/>
                      </a:lnTo>
                      <a:lnTo>
                        <a:pt x="78" y="9"/>
                      </a:lnTo>
                      <a:lnTo>
                        <a:pt x="74" y="12"/>
                      </a:lnTo>
                      <a:lnTo>
                        <a:pt x="69" y="16"/>
                      </a:lnTo>
                      <a:lnTo>
                        <a:pt x="66" y="19"/>
                      </a:lnTo>
                      <a:lnTo>
                        <a:pt x="58" y="26"/>
                      </a:lnTo>
                      <a:lnTo>
                        <a:pt x="55" y="30"/>
                      </a:lnTo>
                      <a:lnTo>
                        <a:pt x="51" y="35"/>
                      </a:lnTo>
                      <a:lnTo>
                        <a:pt x="41" y="54"/>
                      </a:lnTo>
                      <a:lnTo>
                        <a:pt x="39" y="58"/>
                      </a:lnTo>
                      <a:lnTo>
                        <a:pt x="36" y="63"/>
                      </a:lnTo>
                      <a:lnTo>
                        <a:pt x="35" y="69"/>
                      </a:lnTo>
                      <a:lnTo>
                        <a:pt x="33" y="73"/>
                      </a:lnTo>
                      <a:lnTo>
                        <a:pt x="28" y="94"/>
                      </a:lnTo>
                      <a:lnTo>
                        <a:pt x="16" y="136"/>
                      </a:lnTo>
                      <a:lnTo>
                        <a:pt x="11" y="156"/>
                      </a:lnTo>
                      <a:lnTo>
                        <a:pt x="6" y="177"/>
                      </a:lnTo>
                      <a:lnTo>
                        <a:pt x="3" y="187"/>
                      </a:lnTo>
                      <a:lnTo>
                        <a:pt x="2" y="192"/>
                      </a:lnTo>
                      <a:lnTo>
                        <a:pt x="1" y="198"/>
                      </a:lnTo>
                      <a:lnTo>
                        <a:pt x="0" y="203"/>
                      </a:lnTo>
                      <a:lnTo>
                        <a:pt x="0" y="208"/>
                      </a:lnTo>
                      <a:lnTo>
                        <a:pt x="0" y="214"/>
                      </a:lnTo>
                      <a:lnTo>
                        <a:pt x="1" y="219"/>
                      </a:lnTo>
                      <a:lnTo>
                        <a:pt x="2" y="224"/>
                      </a:lnTo>
                      <a:lnTo>
                        <a:pt x="5" y="230"/>
                      </a:lnTo>
                      <a:lnTo>
                        <a:pt x="6" y="235"/>
                      </a:lnTo>
                      <a:lnTo>
                        <a:pt x="9" y="239"/>
                      </a:lnTo>
                      <a:lnTo>
                        <a:pt x="11" y="244"/>
                      </a:lnTo>
                      <a:lnTo>
                        <a:pt x="13" y="247"/>
                      </a:lnTo>
                      <a:lnTo>
                        <a:pt x="14" y="249"/>
                      </a:lnTo>
                      <a:lnTo>
                        <a:pt x="16" y="250"/>
                      </a:lnTo>
                      <a:lnTo>
                        <a:pt x="18" y="252"/>
                      </a:lnTo>
                      <a:lnTo>
                        <a:pt x="22" y="253"/>
                      </a:lnTo>
                      <a:lnTo>
                        <a:pt x="24" y="254"/>
                      </a:lnTo>
                      <a:lnTo>
                        <a:pt x="26" y="255"/>
                      </a:lnTo>
                      <a:lnTo>
                        <a:pt x="29" y="256"/>
                      </a:lnTo>
                      <a:lnTo>
                        <a:pt x="34" y="257"/>
                      </a:lnTo>
                      <a:lnTo>
                        <a:pt x="40" y="257"/>
                      </a:lnTo>
                      <a:lnTo>
                        <a:pt x="45" y="257"/>
                      </a:lnTo>
                      <a:lnTo>
                        <a:pt x="56" y="257"/>
                      </a:lnTo>
                      <a:lnTo>
                        <a:pt x="61" y="257"/>
                      </a:lnTo>
                      <a:lnTo>
                        <a:pt x="66" y="257"/>
                      </a:lnTo>
                      <a:lnTo>
                        <a:pt x="72" y="257"/>
                      </a:lnTo>
                      <a:lnTo>
                        <a:pt x="74" y="257"/>
                      </a:lnTo>
                      <a:lnTo>
                        <a:pt x="77" y="257"/>
                      </a:lnTo>
                      <a:lnTo>
                        <a:pt x="79" y="256"/>
                      </a:lnTo>
                      <a:lnTo>
                        <a:pt x="82" y="255"/>
                      </a:lnTo>
                      <a:lnTo>
                        <a:pt x="84" y="254"/>
                      </a:lnTo>
                      <a:lnTo>
                        <a:pt x="87" y="253"/>
                      </a:lnTo>
                      <a:lnTo>
                        <a:pt x="91" y="250"/>
                      </a:lnTo>
                      <a:lnTo>
                        <a:pt x="95" y="247"/>
                      </a:lnTo>
                      <a:lnTo>
                        <a:pt x="99" y="242"/>
                      </a:lnTo>
                      <a:lnTo>
                        <a:pt x="102" y="238"/>
                      </a:lnTo>
                      <a:lnTo>
                        <a:pt x="106" y="234"/>
                      </a:lnTo>
                      <a:lnTo>
                        <a:pt x="109" y="230"/>
                      </a:lnTo>
                      <a:lnTo>
                        <a:pt x="111" y="224"/>
                      </a:lnTo>
                      <a:lnTo>
                        <a:pt x="113" y="220"/>
                      </a:lnTo>
                      <a:lnTo>
                        <a:pt x="115" y="215"/>
                      </a:lnTo>
                      <a:lnTo>
                        <a:pt x="117" y="209"/>
                      </a:lnTo>
                      <a:lnTo>
                        <a:pt x="121" y="200"/>
                      </a:lnTo>
                      <a:lnTo>
                        <a:pt x="123" y="189"/>
                      </a:lnTo>
                      <a:lnTo>
                        <a:pt x="126" y="178"/>
                      </a:lnTo>
                      <a:lnTo>
                        <a:pt x="130" y="158"/>
                      </a:lnTo>
                      <a:lnTo>
                        <a:pt x="135" y="137"/>
                      </a:lnTo>
                      <a:lnTo>
                        <a:pt x="141" y="117"/>
                      </a:lnTo>
                      <a:lnTo>
                        <a:pt x="147" y="95"/>
                      </a:lnTo>
                      <a:lnTo>
                        <a:pt x="153" y="75"/>
                      </a:lnTo>
                      <a:lnTo>
                        <a:pt x="156" y="65"/>
                      </a:lnTo>
                      <a:lnTo>
                        <a:pt x="159" y="55"/>
                      </a:lnTo>
                      <a:lnTo>
                        <a:pt x="163" y="3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69684" name="Group 68"/>
              <p:cNvGrpSpPr>
                <a:grpSpLocks/>
              </p:cNvGrpSpPr>
              <p:nvPr/>
            </p:nvGrpSpPr>
            <p:grpSpPr bwMode="auto">
              <a:xfrm>
                <a:off x="3115" y="1322"/>
                <a:ext cx="141" cy="172"/>
                <a:chOff x="3095" y="1718"/>
                <a:chExt cx="132" cy="160"/>
              </a:xfrm>
            </p:grpSpPr>
            <p:sp>
              <p:nvSpPr>
                <p:cNvPr id="69702" name="Freeform 69"/>
                <p:cNvSpPr>
                  <a:spLocks/>
                </p:cNvSpPr>
                <p:nvPr/>
              </p:nvSpPr>
              <p:spPr bwMode="auto">
                <a:xfrm>
                  <a:off x="3095" y="1770"/>
                  <a:ext cx="70" cy="108"/>
                </a:xfrm>
                <a:custGeom>
                  <a:avLst/>
                  <a:gdLst>
                    <a:gd name="T0" fmla="*/ 13 w 164"/>
                    <a:gd name="T1" fmla="*/ 2 h 258"/>
                    <a:gd name="T2" fmla="*/ 13 w 164"/>
                    <a:gd name="T3" fmla="*/ 2 h 258"/>
                    <a:gd name="T4" fmla="*/ 12 w 164"/>
                    <a:gd name="T5" fmla="*/ 1 h 258"/>
                    <a:gd name="T6" fmla="*/ 12 w 164"/>
                    <a:gd name="T7" fmla="*/ 0 h 258"/>
                    <a:gd name="T8" fmla="*/ 12 w 164"/>
                    <a:gd name="T9" fmla="*/ 0 h 258"/>
                    <a:gd name="T10" fmla="*/ 12 w 164"/>
                    <a:gd name="T11" fmla="*/ 0 h 258"/>
                    <a:gd name="T12" fmla="*/ 12 w 164"/>
                    <a:gd name="T13" fmla="*/ 0 h 258"/>
                    <a:gd name="T14" fmla="*/ 11 w 164"/>
                    <a:gd name="T15" fmla="*/ 0 h 258"/>
                    <a:gd name="T16" fmla="*/ 9 w 164"/>
                    <a:gd name="T17" fmla="*/ 0 h 258"/>
                    <a:gd name="T18" fmla="*/ 8 w 164"/>
                    <a:gd name="T19" fmla="*/ 0 h 258"/>
                    <a:gd name="T20" fmla="*/ 7 w 164"/>
                    <a:gd name="T21" fmla="*/ 0 h 258"/>
                    <a:gd name="T22" fmla="*/ 6 w 164"/>
                    <a:gd name="T23" fmla="*/ 0 h 258"/>
                    <a:gd name="T24" fmla="*/ 6 w 164"/>
                    <a:gd name="T25" fmla="*/ 1 h 258"/>
                    <a:gd name="T26" fmla="*/ 5 w 164"/>
                    <a:gd name="T27" fmla="*/ 1 h 258"/>
                    <a:gd name="T28" fmla="*/ 4 w 164"/>
                    <a:gd name="T29" fmla="*/ 2 h 258"/>
                    <a:gd name="T30" fmla="*/ 4 w 164"/>
                    <a:gd name="T31" fmla="*/ 3 h 258"/>
                    <a:gd name="T32" fmla="*/ 3 w 164"/>
                    <a:gd name="T33" fmla="*/ 4 h 258"/>
                    <a:gd name="T34" fmla="*/ 3 w 164"/>
                    <a:gd name="T35" fmla="*/ 4 h 258"/>
                    <a:gd name="T36" fmla="*/ 3 w 164"/>
                    <a:gd name="T37" fmla="*/ 5 h 258"/>
                    <a:gd name="T38" fmla="*/ 2 w 164"/>
                    <a:gd name="T39" fmla="*/ 9 h 258"/>
                    <a:gd name="T40" fmla="*/ 0 w 164"/>
                    <a:gd name="T41" fmla="*/ 12 h 258"/>
                    <a:gd name="T42" fmla="*/ 0 w 164"/>
                    <a:gd name="T43" fmla="*/ 14 h 258"/>
                    <a:gd name="T44" fmla="*/ 0 w 164"/>
                    <a:gd name="T45" fmla="*/ 15 h 258"/>
                    <a:gd name="T46" fmla="*/ 0 w 164"/>
                    <a:gd name="T47" fmla="*/ 15 h 258"/>
                    <a:gd name="T48" fmla="*/ 0 w 164"/>
                    <a:gd name="T49" fmla="*/ 16 h 258"/>
                    <a:gd name="T50" fmla="*/ 0 w 164"/>
                    <a:gd name="T51" fmla="*/ 17 h 258"/>
                    <a:gd name="T52" fmla="*/ 0 w 164"/>
                    <a:gd name="T53" fmla="*/ 17 h 258"/>
                    <a:gd name="T54" fmla="*/ 1 w 164"/>
                    <a:gd name="T55" fmla="*/ 18 h 258"/>
                    <a:gd name="T56" fmla="*/ 1 w 164"/>
                    <a:gd name="T57" fmla="*/ 18 h 258"/>
                    <a:gd name="T58" fmla="*/ 2 w 164"/>
                    <a:gd name="T59" fmla="*/ 18 h 258"/>
                    <a:gd name="T60" fmla="*/ 2 w 164"/>
                    <a:gd name="T61" fmla="*/ 19 h 258"/>
                    <a:gd name="T62" fmla="*/ 3 w 164"/>
                    <a:gd name="T63" fmla="*/ 19 h 258"/>
                    <a:gd name="T64" fmla="*/ 4 w 164"/>
                    <a:gd name="T65" fmla="*/ 19 h 258"/>
                    <a:gd name="T66" fmla="*/ 5 w 164"/>
                    <a:gd name="T67" fmla="*/ 19 h 258"/>
                    <a:gd name="T68" fmla="*/ 6 w 164"/>
                    <a:gd name="T69" fmla="*/ 19 h 258"/>
                    <a:gd name="T70" fmla="*/ 6 w 164"/>
                    <a:gd name="T71" fmla="*/ 18 h 258"/>
                    <a:gd name="T72" fmla="*/ 7 w 164"/>
                    <a:gd name="T73" fmla="*/ 18 h 258"/>
                    <a:gd name="T74" fmla="*/ 8 w 164"/>
                    <a:gd name="T75" fmla="*/ 18 h 258"/>
                    <a:gd name="T76" fmla="*/ 8 w 164"/>
                    <a:gd name="T77" fmla="*/ 18 h 258"/>
                    <a:gd name="T78" fmla="*/ 8 w 164"/>
                    <a:gd name="T79" fmla="*/ 17 h 258"/>
                    <a:gd name="T80" fmla="*/ 9 w 164"/>
                    <a:gd name="T81" fmla="*/ 16 h 258"/>
                    <a:gd name="T82" fmla="*/ 9 w 164"/>
                    <a:gd name="T83" fmla="*/ 15 h 258"/>
                    <a:gd name="T84" fmla="*/ 9 w 164"/>
                    <a:gd name="T85" fmla="*/ 14 h 258"/>
                    <a:gd name="T86" fmla="*/ 10 w 164"/>
                    <a:gd name="T87" fmla="*/ 12 h 258"/>
                    <a:gd name="T88" fmla="*/ 12 w 164"/>
                    <a:gd name="T89" fmla="*/ 7 h 258"/>
                    <a:gd name="T90" fmla="*/ 12 w 164"/>
                    <a:gd name="T91" fmla="*/ 4 h 258"/>
                    <a:gd name="T92" fmla="*/ 12 w 164"/>
                    <a:gd name="T93" fmla="*/ 3 h 2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64" h="258">
                      <a:moveTo>
                        <a:pt x="164" y="35"/>
                      </a:moveTo>
                      <a:lnTo>
                        <a:pt x="164" y="32"/>
                      </a:lnTo>
                      <a:lnTo>
                        <a:pt x="164" y="30"/>
                      </a:lnTo>
                      <a:lnTo>
                        <a:pt x="164" y="26"/>
                      </a:lnTo>
                      <a:lnTo>
                        <a:pt x="164" y="24"/>
                      </a:lnTo>
                      <a:lnTo>
                        <a:pt x="164" y="21"/>
                      </a:lnTo>
                      <a:lnTo>
                        <a:pt x="163" y="19"/>
                      </a:lnTo>
                      <a:lnTo>
                        <a:pt x="163" y="16"/>
                      </a:lnTo>
                      <a:lnTo>
                        <a:pt x="162" y="12"/>
                      </a:lnTo>
                      <a:lnTo>
                        <a:pt x="161" y="10"/>
                      </a:lnTo>
                      <a:lnTo>
                        <a:pt x="160" y="7"/>
                      </a:lnTo>
                      <a:lnTo>
                        <a:pt x="159" y="6"/>
                      </a:lnTo>
                      <a:lnTo>
                        <a:pt x="158" y="5"/>
                      </a:lnTo>
                      <a:lnTo>
                        <a:pt x="156" y="4"/>
                      </a:lnTo>
                      <a:lnTo>
                        <a:pt x="156" y="3"/>
                      </a:lnTo>
                      <a:lnTo>
                        <a:pt x="155" y="3"/>
                      </a:lnTo>
                      <a:lnTo>
                        <a:pt x="154" y="2"/>
                      </a:lnTo>
                      <a:lnTo>
                        <a:pt x="153" y="2"/>
                      </a:lnTo>
                      <a:lnTo>
                        <a:pt x="152" y="1"/>
                      </a:lnTo>
                      <a:lnTo>
                        <a:pt x="150" y="1"/>
                      </a:lnTo>
                      <a:lnTo>
                        <a:pt x="149" y="1"/>
                      </a:lnTo>
                      <a:lnTo>
                        <a:pt x="147" y="0"/>
                      </a:lnTo>
                      <a:lnTo>
                        <a:pt x="140" y="1"/>
                      </a:lnTo>
                      <a:lnTo>
                        <a:pt x="135" y="1"/>
                      </a:lnTo>
                      <a:lnTo>
                        <a:pt x="130" y="1"/>
                      </a:lnTo>
                      <a:lnTo>
                        <a:pt x="125" y="1"/>
                      </a:lnTo>
                      <a:lnTo>
                        <a:pt x="119" y="1"/>
                      </a:lnTo>
                      <a:lnTo>
                        <a:pt x="114" y="1"/>
                      </a:lnTo>
                      <a:lnTo>
                        <a:pt x="109" y="1"/>
                      </a:lnTo>
                      <a:lnTo>
                        <a:pt x="103" y="1"/>
                      </a:lnTo>
                      <a:lnTo>
                        <a:pt x="98" y="2"/>
                      </a:lnTo>
                      <a:lnTo>
                        <a:pt x="96" y="3"/>
                      </a:lnTo>
                      <a:lnTo>
                        <a:pt x="93" y="3"/>
                      </a:lnTo>
                      <a:lnTo>
                        <a:pt x="90" y="4"/>
                      </a:lnTo>
                      <a:lnTo>
                        <a:pt x="87" y="5"/>
                      </a:lnTo>
                      <a:lnTo>
                        <a:pt x="85" y="6"/>
                      </a:lnTo>
                      <a:lnTo>
                        <a:pt x="83" y="7"/>
                      </a:lnTo>
                      <a:lnTo>
                        <a:pt x="81" y="8"/>
                      </a:lnTo>
                      <a:lnTo>
                        <a:pt x="78" y="9"/>
                      </a:lnTo>
                      <a:lnTo>
                        <a:pt x="76" y="11"/>
                      </a:lnTo>
                      <a:lnTo>
                        <a:pt x="73" y="12"/>
                      </a:lnTo>
                      <a:lnTo>
                        <a:pt x="69" y="16"/>
                      </a:lnTo>
                      <a:lnTo>
                        <a:pt x="66" y="20"/>
                      </a:lnTo>
                      <a:lnTo>
                        <a:pt x="62" y="23"/>
                      </a:lnTo>
                      <a:lnTo>
                        <a:pt x="57" y="27"/>
                      </a:lnTo>
                      <a:lnTo>
                        <a:pt x="56" y="30"/>
                      </a:lnTo>
                      <a:lnTo>
                        <a:pt x="54" y="32"/>
                      </a:lnTo>
                      <a:lnTo>
                        <a:pt x="53" y="34"/>
                      </a:lnTo>
                      <a:lnTo>
                        <a:pt x="51" y="36"/>
                      </a:lnTo>
                      <a:lnTo>
                        <a:pt x="46" y="44"/>
                      </a:lnTo>
                      <a:lnTo>
                        <a:pt x="44" y="50"/>
                      </a:lnTo>
                      <a:lnTo>
                        <a:pt x="40" y="54"/>
                      </a:lnTo>
                      <a:lnTo>
                        <a:pt x="39" y="56"/>
                      </a:lnTo>
                      <a:lnTo>
                        <a:pt x="38" y="59"/>
                      </a:lnTo>
                      <a:lnTo>
                        <a:pt x="37" y="61"/>
                      </a:lnTo>
                      <a:lnTo>
                        <a:pt x="36" y="64"/>
                      </a:lnTo>
                      <a:lnTo>
                        <a:pt x="35" y="69"/>
                      </a:lnTo>
                      <a:lnTo>
                        <a:pt x="33" y="74"/>
                      </a:lnTo>
                      <a:lnTo>
                        <a:pt x="28" y="94"/>
                      </a:lnTo>
                      <a:lnTo>
                        <a:pt x="22" y="116"/>
                      </a:lnTo>
                      <a:lnTo>
                        <a:pt x="16" y="136"/>
                      </a:lnTo>
                      <a:lnTo>
                        <a:pt x="11" y="157"/>
                      </a:lnTo>
                      <a:lnTo>
                        <a:pt x="7" y="167"/>
                      </a:lnTo>
                      <a:lnTo>
                        <a:pt x="5" y="178"/>
                      </a:lnTo>
                      <a:lnTo>
                        <a:pt x="3" y="188"/>
                      </a:lnTo>
                      <a:lnTo>
                        <a:pt x="2" y="193"/>
                      </a:lnTo>
                      <a:lnTo>
                        <a:pt x="1" y="199"/>
                      </a:lnTo>
                      <a:lnTo>
                        <a:pt x="0" y="201"/>
                      </a:lnTo>
                      <a:lnTo>
                        <a:pt x="0" y="204"/>
                      </a:lnTo>
                      <a:lnTo>
                        <a:pt x="0" y="206"/>
                      </a:lnTo>
                      <a:lnTo>
                        <a:pt x="0" y="209"/>
                      </a:lnTo>
                      <a:lnTo>
                        <a:pt x="0" y="212"/>
                      </a:lnTo>
                      <a:lnTo>
                        <a:pt x="0" y="215"/>
                      </a:lnTo>
                      <a:lnTo>
                        <a:pt x="1" y="217"/>
                      </a:lnTo>
                      <a:lnTo>
                        <a:pt x="1" y="220"/>
                      </a:lnTo>
                      <a:lnTo>
                        <a:pt x="2" y="222"/>
                      </a:lnTo>
                      <a:lnTo>
                        <a:pt x="2" y="225"/>
                      </a:lnTo>
                      <a:lnTo>
                        <a:pt x="3" y="228"/>
                      </a:lnTo>
                      <a:lnTo>
                        <a:pt x="4" y="231"/>
                      </a:lnTo>
                      <a:lnTo>
                        <a:pt x="4" y="233"/>
                      </a:lnTo>
                      <a:lnTo>
                        <a:pt x="5" y="235"/>
                      </a:lnTo>
                      <a:lnTo>
                        <a:pt x="6" y="238"/>
                      </a:lnTo>
                      <a:lnTo>
                        <a:pt x="8" y="240"/>
                      </a:lnTo>
                      <a:lnTo>
                        <a:pt x="10" y="242"/>
                      </a:lnTo>
                      <a:lnTo>
                        <a:pt x="11" y="245"/>
                      </a:lnTo>
                      <a:lnTo>
                        <a:pt x="13" y="247"/>
                      </a:lnTo>
                      <a:lnTo>
                        <a:pt x="15" y="249"/>
                      </a:lnTo>
                      <a:lnTo>
                        <a:pt x="16" y="251"/>
                      </a:lnTo>
                      <a:lnTo>
                        <a:pt x="18" y="252"/>
                      </a:lnTo>
                      <a:lnTo>
                        <a:pt x="21" y="254"/>
                      </a:lnTo>
                      <a:lnTo>
                        <a:pt x="23" y="255"/>
                      </a:lnTo>
                      <a:lnTo>
                        <a:pt x="25" y="256"/>
                      </a:lnTo>
                      <a:lnTo>
                        <a:pt x="29" y="256"/>
                      </a:lnTo>
                      <a:lnTo>
                        <a:pt x="31" y="257"/>
                      </a:lnTo>
                      <a:lnTo>
                        <a:pt x="34" y="257"/>
                      </a:lnTo>
                      <a:lnTo>
                        <a:pt x="36" y="257"/>
                      </a:lnTo>
                      <a:lnTo>
                        <a:pt x="39" y="257"/>
                      </a:lnTo>
                      <a:lnTo>
                        <a:pt x="45" y="257"/>
                      </a:lnTo>
                      <a:lnTo>
                        <a:pt x="55" y="257"/>
                      </a:lnTo>
                      <a:lnTo>
                        <a:pt x="61" y="257"/>
                      </a:lnTo>
                      <a:lnTo>
                        <a:pt x="66" y="258"/>
                      </a:lnTo>
                      <a:lnTo>
                        <a:pt x="68" y="258"/>
                      </a:lnTo>
                      <a:lnTo>
                        <a:pt x="71" y="258"/>
                      </a:lnTo>
                      <a:lnTo>
                        <a:pt x="73" y="258"/>
                      </a:lnTo>
                      <a:lnTo>
                        <a:pt x="77" y="257"/>
                      </a:lnTo>
                      <a:lnTo>
                        <a:pt x="79" y="256"/>
                      </a:lnTo>
                      <a:lnTo>
                        <a:pt x="82" y="256"/>
                      </a:lnTo>
                      <a:lnTo>
                        <a:pt x="84" y="254"/>
                      </a:lnTo>
                      <a:lnTo>
                        <a:pt x="86" y="253"/>
                      </a:lnTo>
                      <a:lnTo>
                        <a:pt x="88" y="252"/>
                      </a:lnTo>
                      <a:lnTo>
                        <a:pt x="90" y="250"/>
                      </a:lnTo>
                      <a:lnTo>
                        <a:pt x="93" y="249"/>
                      </a:lnTo>
                      <a:lnTo>
                        <a:pt x="95" y="247"/>
                      </a:lnTo>
                      <a:lnTo>
                        <a:pt x="97" y="245"/>
                      </a:lnTo>
                      <a:lnTo>
                        <a:pt x="99" y="244"/>
                      </a:lnTo>
                      <a:lnTo>
                        <a:pt x="101" y="241"/>
                      </a:lnTo>
                      <a:lnTo>
                        <a:pt x="102" y="239"/>
                      </a:lnTo>
                      <a:lnTo>
                        <a:pt x="104" y="237"/>
                      </a:lnTo>
                      <a:lnTo>
                        <a:pt x="105" y="235"/>
                      </a:lnTo>
                      <a:lnTo>
                        <a:pt x="106" y="233"/>
                      </a:lnTo>
                      <a:lnTo>
                        <a:pt x="109" y="230"/>
                      </a:lnTo>
                      <a:lnTo>
                        <a:pt x="110" y="228"/>
                      </a:lnTo>
                      <a:lnTo>
                        <a:pt x="111" y="225"/>
                      </a:lnTo>
                      <a:lnTo>
                        <a:pt x="113" y="220"/>
                      </a:lnTo>
                      <a:lnTo>
                        <a:pt x="115" y="216"/>
                      </a:lnTo>
                      <a:lnTo>
                        <a:pt x="117" y="211"/>
                      </a:lnTo>
                      <a:lnTo>
                        <a:pt x="118" y="205"/>
                      </a:lnTo>
                      <a:lnTo>
                        <a:pt x="120" y="200"/>
                      </a:lnTo>
                      <a:lnTo>
                        <a:pt x="121" y="196"/>
                      </a:lnTo>
                      <a:lnTo>
                        <a:pt x="122" y="190"/>
                      </a:lnTo>
                      <a:lnTo>
                        <a:pt x="126" y="180"/>
                      </a:lnTo>
                      <a:lnTo>
                        <a:pt x="130" y="158"/>
                      </a:lnTo>
                      <a:lnTo>
                        <a:pt x="135" y="138"/>
                      </a:lnTo>
                      <a:lnTo>
                        <a:pt x="140" y="117"/>
                      </a:lnTo>
                      <a:lnTo>
                        <a:pt x="147" y="97"/>
                      </a:lnTo>
                      <a:lnTo>
                        <a:pt x="152" y="75"/>
                      </a:lnTo>
                      <a:lnTo>
                        <a:pt x="155" y="66"/>
                      </a:lnTo>
                      <a:lnTo>
                        <a:pt x="159" y="55"/>
                      </a:lnTo>
                      <a:lnTo>
                        <a:pt x="160" y="50"/>
                      </a:lnTo>
                      <a:lnTo>
                        <a:pt x="161" y="44"/>
                      </a:lnTo>
                      <a:lnTo>
                        <a:pt x="162" y="39"/>
                      </a:lnTo>
                      <a:lnTo>
                        <a:pt x="163"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03" name="Freeform 70"/>
                <p:cNvSpPr>
                  <a:spLocks/>
                </p:cNvSpPr>
                <p:nvPr/>
              </p:nvSpPr>
              <p:spPr bwMode="auto">
                <a:xfrm>
                  <a:off x="3145" y="1858"/>
                  <a:ext cx="6" cy="20"/>
                </a:xfrm>
                <a:custGeom>
                  <a:avLst/>
                  <a:gdLst>
                    <a:gd name="T0" fmla="*/ 0 w 16"/>
                    <a:gd name="T1" fmla="*/ 0 h 53"/>
                    <a:gd name="T2" fmla="*/ 0 w 16"/>
                    <a:gd name="T3" fmla="*/ 0 h 53"/>
                    <a:gd name="T4" fmla="*/ 0 w 16"/>
                    <a:gd name="T5" fmla="*/ 0 h 53"/>
                    <a:gd name="T6" fmla="*/ 0 w 16"/>
                    <a:gd name="T7" fmla="*/ 1 h 53"/>
                    <a:gd name="T8" fmla="*/ 0 w 16"/>
                    <a:gd name="T9" fmla="*/ 1 h 53"/>
                    <a:gd name="T10" fmla="*/ 0 w 16"/>
                    <a:gd name="T11" fmla="*/ 1 h 53"/>
                    <a:gd name="T12" fmla="*/ 0 w 16"/>
                    <a:gd name="T13" fmla="*/ 1 h 53"/>
                    <a:gd name="T14" fmla="*/ 0 w 16"/>
                    <a:gd name="T15" fmla="*/ 2 h 53"/>
                    <a:gd name="T16" fmla="*/ 0 w 16"/>
                    <a:gd name="T17" fmla="*/ 2 h 53"/>
                    <a:gd name="T18" fmla="*/ 0 w 16"/>
                    <a:gd name="T19" fmla="*/ 2 h 53"/>
                    <a:gd name="T20" fmla="*/ 0 w 16"/>
                    <a:gd name="T21" fmla="*/ 2 h 53"/>
                    <a:gd name="T22" fmla="*/ 0 w 16"/>
                    <a:gd name="T23" fmla="*/ 2 h 53"/>
                    <a:gd name="T24" fmla="*/ 0 w 16"/>
                    <a:gd name="T25" fmla="*/ 2 h 53"/>
                    <a:gd name="T26" fmla="*/ 1 w 16"/>
                    <a:gd name="T27" fmla="*/ 3 h 53"/>
                    <a:gd name="T28" fmla="*/ 1 w 16"/>
                    <a:gd name="T29" fmla="*/ 3 h 53"/>
                    <a:gd name="T30" fmla="*/ 1 w 16"/>
                    <a:gd name="T31" fmla="*/ 3 h 53"/>
                    <a:gd name="T32" fmla="*/ 1 w 16"/>
                    <a:gd name="T33" fmla="*/ 3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53">
                      <a:moveTo>
                        <a:pt x="2" y="0"/>
                      </a:moveTo>
                      <a:lnTo>
                        <a:pt x="1" y="3"/>
                      </a:lnTo>
                      <a:lnTo>
                        <a:pt x="0" y="8"/>
                      </a:lnTo>
                      <a:lnTo>
                        <a:pt x="0" y="11"/>
                      </a:lnTo>
                      <a:lnTo>
                        <a:pt x="0" y="14"/>
                      </a:lnTo>
                      <a:lnTo>
                        <a:pt x="0" y="18"/>
                      </a:lnTo>
                      <a:lnTo>
                        <a:pt x="0" y="21"/>
                      </a:lnTo>
                      <a:lnTo>
                        <a:pt x="0" y="26"/>
                      </a:lnTo>
                      <a:lnTo>
                        <a:pt x="1" y="29"/>
                      </a:lnTo>
                      <a:lnTo>
                        <a:pt x="2" y="32"/>
                      </a:lnTo>
                      <a:lnTo>
                        <a:pt x="4" y="35"/>
                      </a:lnTo>
                      <a:lnTo>
                        <a:pt x="5" y="38"/>
                      </a:lnTo>
                      <a:lnTo>
                        <a:pt x="8" y="42"/>
                      </a:lnTo>
                      <a:lnTo>
                        <a:pt x="12" y="48"/>
                      </a:lnTo>
                      <a:lnTo>
                        <a:pt x="14" y="51"/>
                      </a:lnTo>
                      <a:lnTo>
                        <a:pt x="15" y="52"/>
                      </a:lnTo>
                      <a:lnTo>
                        <a:pt x="1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04" name="Line 71"/>
                <p:cNvSpPr>
                  <a:spLocks noChangeShapeType="1"/>
                </p:cNvSpPr>
                <p:nvPr/>
              </p:nvSpPr>
              <p:spPr bwMode="auto">
                <a:xfrm flipH="1">
                  <a:off x="3209" y="1718"/>
                  <a:ext cx="18"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9685" name="Group 72"/>
              <p:cNvGrpSpPr>
                <a:grpSpLocks/>
              </p:cNvGrpSpPr>
              <p:nvPr/>
            </p:nvGrpSpPr>
            <p:grpSpPr bwMode="auto">
              <a:xfrm>
                <a:off x="3843" y="94"/>
                <a:ext cx="116" cy="171"/>
                <a:chOff x="3775" y="572"/>
                <a:chExt cx="108" cy="160"/>
              </a:xfrm>
            </p:grpSpPr>
            <p:sp>
              <p:nvSpPr>
                <p:cNvPr id="69700" name="Freeform 73"/>
                <p:cNvSpPr>
                  <a:spLocks/>
                </p:cNvSpPr>
                <p:nvPr/>
              </p:nvSpPr>
              <p:spPr bwMode="auto">
                <a:xfrm>
                  <a:off x="3775" y="572"/>
                  <a:ext cx="70" cy="160"/>
                </a:xfrm>
                <a:custGeom>
                  <a:avLst/>
                  <a:gdLst>
                    <a:gd name="T0" fmla="*/ 7 w 173"/>
                    <a:gd name="T1" fmla="*/ 0 h 385"/>
                    <a:gd name="T2" fmla="*/ 0 w 173"/>
                    <a:gd name="T3" fmla="*/ 27 h 385"/>
                    <a:gd name="T4" fmla="*/ 4 w 173"/>
                    <a:gd name="T5" fmla="*/ 27 h 385"/>
                    <a:gd name="T6" fmla="*/ 5 w 173"/>
                    <a:gd name="T7" fmla="*/ 27 h 385"/>
                    <a:gd name="T8" fmla="*/ 6 w 173"/>
                    <a:gd name="T9" fmla="*/ 27 h 385"/>
                    <a:gd name="T10" fmla="*/ 6 w 173"/>
                    <a:gd name="T11" fmla="*/ 27 h 385"/>
                    <a:gd name="T12" fmla="*/ 6 w 173"/>
                    <a:gd name="T13" fmla="*/ 27 h 385"/>
                    <a:gd name="T14" fmla="*/ 7 w 173"/>
                    <a:gd name="T15" fmla="*/ 27 h 385"/>
                    <a:gd name="T16" fmla="*/ 8 w 173"/>
                    <a:gd name="T17" fmla="*/ 26 h 385"/>
                    <a:gd name="T18" fmla="*/ 8 w 173"/>
                    <a:gd name="T19" fmla="*/ 25 h 385"/>
                    <a:gd name="T20" fmla="*/ 8 w 173"/>
                    <a:gd name="T21" fmla="*/ 25 h 385"/>
                    <a:gd name="T22" fmla="*/ 8 w 173"/>
                    <a:gd name="T23" fmla="*/ 24 h 385"/>
                    <a:gd name="T24" fmla="*/ 9 w 173"/>
                    <a:gd name="T25" fmla="*/ 23 h 385"/>
                    <a:gd name="T26" fmla="*/ 9 w 173"/>
                    <a:gd name="T27" fmla="*/ 22 h 385"/>
                    <a:gd name="T28" fmla="*/ 11 w 173"/>
                    <a:gd name="T29" fmla="*/ 15 h 385"/>
                    <a:gd name="T30" fmla="*/ 11 w 173"/>
                    <a:gd name="T31" fmla="*/ 14 h 385"/>
                    <a:gd name="T32" fmla="*/ 11 w 173"/>
                    <a:gd name="T33" fmla="*/ 13 h 385"/>
                    <a:gd name="T34" fmla="*/ 11 w 173"/>
                    <a:gd name="T35" fmla="*/ 12 h 385"/>
                    <a:gd name="T36" fmla="*/ 11 w 173"/>
                    <a:gd name="T37" fmla="*/ 12 h 385"/>
                    <a:gd name="T38" fmla="*/ 11 w 173"/>
                    <a:gd name="T39" fmla="*/ 11 h 385"/>
                    <a:gd name="T40" fmla="*/ 11 w 173"/>
                    <a:gd name="T41" fmla="*/ 10 h 385"/>
                    <a:gd name="T42" fmla="*/ 11 w 173"/>
                    <a:gd name="T43" fmla="*/ 10 h 385"/>
                    <a:gd name="T44" fmla="*/ 11 w 173"/>
                    <a:gd name="T45" fmla="*/ 10 h 385"/>
                    <a:gd name="T46" fmla="*/ 10 w 173"/>
                    <a:gd name="T47" fmla="*/ 10 h 385"/>
                    <a:gd name="T48" fmla="*/ 9 w 173"/>
                    <a:gd name="T49" fmla="*/ 9 h 385"/>
                    <a:gd name="T50" fmla="*/ 9 w 173"/>
                    <a:gd name="T51" fmla="*/ 9 h 385"/>
                    <a:gd name="T52" fmla="*/ 4 w 173"/>
                    <a:gd name="T53" fmla="*/ 9 h 3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3" h="385">
                      <a:moveTo>
                        <a:pt x="103" y="0"/>
                      </a:moveTo>
                      <a:lnTo>
                        <a:pt x="0" y="385"/>
                      </a:lnTo>
                      <a:lnTo>
                        <a:pt x="68" y="385"/>
                      </a:lnTo>
                      <a:lnTo>
                        <a:pt x="76" y="385"/>
                      </a:lnTo>
                      <a:lnTo>
                        <a:pt x="83" y="383"/>
                      </a:lnTo>
                      <a:lnTo>
                        <a:pt x="92" y="379"/>
                      </a:lnTo>
                      <a:lnTo>
                        <a:pt x="99" y="373"/>
                      </a:lnTo>
                      <a:lnTo>
                        <a:pt x="106" y="367"/>
                      </a:lnTo>
                      <a:lnTo>
                        <a:pt x="114" y="360"/>
                      </a:lnTo>
                      <a:lnTo>
                        <a:pt x="121" y="351"/>
                      </a:lnTo>
                      <a:lnTo>
                        <a:pt x="127" y="341"/>
                      </a:lnTo>
                      <a:lnTo>
                        <a:pt x="132" y="332"/>
                      </a:lnTo>
                      <a:lnTo>
                        <a:pt x="137" y="321"/>
                      </a:lnTo>
                      <a:lnTo>
                        <a:pt x="141" y="311"/>
                      </a:lnTo>
                      <a:lnTo>
                        <a:pt x="169" y="203"/>
                      </a:lnTo>
                      <a:lnTo>
                        <a:pt x="171" y="192"/>
                      </a:lnTo>
                      <a:lnTo>
                        <a:pt x="173" y="182"/>
                      </a:lnTo>
                      <a:lnTo>
                        <a:pt x="173" y="172"/>
                      </a:lnTo>
                      <a:lnTo>
                        <a:pt x="171" y="163"/>
                      </a:lnTo>
                      <a:lnTo>
                        <a:pt x="169" y="154"/>
                      </a:lnTo>
                      <a:lnTo>
                        <a:pt x="166" y="147"/>
                      </a:lnTo>
                      <a:lnTo>
                        <a:pt x="162" y="140"/>
                      </a:lnTo>
                      <a:lnTo>
                        <a:pt x="157" y="135"/>
                      </a:lnTo>
                      <a:lnTo>
                        <a:pt x="150" y="132"/>
                      </a:lnTo>
                      <a:lnTo>
                        <a:pt x="144" y="130"/>
                      </a:lnTo>
                      <a:lnTo>
                        <a:pt x="136" y="128"/>
                      </a:lnTo>
                      <a:lnTo>
                        <a:pt x="69" y="1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701" name="Line 74"/>
                <p:cNvSpPr>
                  <a:spLocks noChangeShapeType="1"/>
                </p:cNvSpPr>
                <p:nvPr/>
              </p:nvSpPr>
              <p:spPr bwMode="auto">
                <a:xfrm flipH="1">
                  <a:off x="3868" y="572"/>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9686" name="Freeform 75"/>
              <p:cNvSpPr>
                <a:spLocks/>
              </p:cNvSpPr>
              <p:nvPr/>
            </p:nvSpPr>
            <p:spPr bwMode="auto">
              <a:xfrm>
                <a:off x="3827" y="3304"/>
                <a:ext cx="79" cy="171"/>
              </a:xfrm>
              <a:custGeom>
                <a:avLst/>
                <a:gdLst>
                  <a:gd name="T0" fmla="*/ 10 w 172"/>
                  <a:gd name="T1" fmla="*/ 0 h 385"/>
                  <a:gd name="T2" fmla="*/ 0 w 172"/>
                  <a:gd name="T3" fmla="*/ 34 h 385"/>
                  <a:gd name="T4" fmla="*/ 6 w 172"/>
                  <a:gd name="T5" fmla="*/ 34 h 385"/>
                  <a:gd name="T6" fmla="*/ 7 w 172"/>
                  <a:gd name="T7" fmla="*/ 34 h 385"/>
                  <a:gd name="T8" fmla="*/ 8 w 172"/>
                  <a:gd name="T9" fmla="*/ 34 h 385"/>
                  <a:gd name="T10" fmla="*/ 9 w 172"/>
                  <a:gd name="T11" fmla="*/ 33 h 385"/>
                  <a:gd name="T12" fmla="*/ 10 w 172"/>
                  <a:gd name="T13" fmla="*/ 33 h 385"/>
                  <a:gd name="T14" fmla="*/ 11 w 172"/>
                  <a:gd name="T15" fmla="*/ 32 h 385"/>
                  <a:gd name="T16" fmla="*/ 11 w 172"/>
                  <a:gd name="T17" fmla="*/ 32 h 385"/>
                  <a:gd name="T18" fmla="*/ 12 w 172"/>
                  <a:gd name="T19" fmla="*/ 31 h 385"/>
                  <a:gd name="T20" fmla="*/ 12 w 172"/>
                  <a:gd name="T21" fmla="*/ 30 h 385"/>
                  <a:gd name="T22" fmla="*/ 13 w 172"/>
                  <a:gd name="T23" fmla="*/ 29 h 385"/>
                  <a:gd name="T24" fmla="*/ 13 w 172"/>
                  <a:gd name="T25" fmla="*/ 28 h 385"/>
                  <a:gd name="T26" fmla="*/ 13 w 172"/>
                  <a:gd name="T27" fmla="*/ 27 h 385"/>
                  <a:gd name="T28" fmla="*/ 16 w 172"/>
                  <a:gd name="T29" fmla="*/ 18 h 385"/>
                  <a:gd name="T30" fmla="*/ 17 w 172"/>
                  <a:gd name="T31" fmla="*/ 17 h 385"/>
                  <a:gd name="T32" fmla="*/ 17 w 172"/>
                  <a:gd name="T33" fmla="*/ 16 h 385"/>
                  <a:gd name="T34" fmla="*/ 17 w 172"/>
                  <a:gd name="T35" fmla="*/ 15 h 385"/>
                  <a:gd name="T36" fmla="*/ 17 w 172"/>
                  <a:gd name="T37" fmla="*/ 14 h 385"/>
                  <a:gd name="T38" fmla="*/ 16 w 172"/>
                  <a:gd name="T39" fmla="*/ 13 h 385"/>
                  <a:gd name="T40" fmla="*/ 16 w 172"/>
                  <a:gd name="T41" fmla="*/ 13 h 385"/>
                  <a:gd name="T42" fmla="*/ 16 w 172"/>
                  <a:gd name="T43" fmla="*/ 12 h 385"/>
                  <a:gd name="T44" fmla="*/ 15 w 172"/>
                  <a:gd name="T45" fmla="*/ 12 h 385"/>
                  <a:gd name="T46" fmla="*/ 15 w 172"/>
                  <a:gd name="T47" fmla="*/ 12 h 385"/>
                  <a:gd name="T48" fmla="*/ 14 w 172"/>
                  <a:gd name="T49" fmla="*/ 11 h 385"/>
                  <a:gd name="T50" fmla="*/ 13 w 172"/>
                  <a:gd name="T51" fmla="*/ 11 h 385"/>
                  <a:gd name="T52" fmla="*/ 6 w 172"/>
                  <a:gd name="T53" fmla="*/ 11 h 3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72" h="385">
                    <a:moveTo>
                      <a:pt x="103" y="0"/>
                    </a:moveTo>
                    <a:lnTo>
                      <a:pt x="0" y="385"/>
                    </a:lnTo>
                    <a:lnTo>
                      <a:pt x="67" y="385"/>
                    </a:lnTo>
                    <a:lnTo>
                      <a:pt x="75" y="384"/>
                    </a:lnTo>
                    <a:lnTo>
                      <a:pt x="83" y="382"/>
                    </a:lnTo>
                    <a:lnTo>
                      <a:pt x="91" y="379"/>
                    </a:lnTo>
                    <a:lnTo>
                      <a:pt x="99" y="373"/>
                    </a:lnTo>
                    <a:lnTo>
                      <a:pt x="107" y="367"/>
                    </a:lnTo>
                    <a:lnTo>
                      <a:pt x="114" y="360"/>
                    </a:lnTo>
                    <a:lnTo>
                      <a:pt x="121" y="351"/>
                    </a:lnTo>
                    <a:lnTo>
                      <a:pt x="127" y="342"/>
                    </a:lnTo>
                    <a:lnTo>
                      <a:pt x="132" y="331"/>
                    </a:lnTo>
                    <a:lnTo>
                      <a:pt x="136" y="321"/>
                    </a:lnTo>
                    <a:lnTo>
                      <a:pt x="140" y="310"/>
                    </a:lnTo>
                    <a:lnTo>
                      <a:pt x="168" y="203"/>
                    </a:lnTo>
                    <a:lnTo>
                      <a:pt x="171" y="192"/>
                    </a:lnTo>
                    <a:lnTo>
                      <a:pt x="172" y="182"/>
                    </a:lnTo>
                    <a:lnTo>
                      <a:pt x="172" y="172"/>
                    </a:lnTo>
                    <a:lnTo>
                      <a:pt x="171" y="163"/>
                    </a:lnTo>
                    <a:lnTo>
                      <a:pt x="168" y="154"/>
                    </a:lnTo>
                    <a:lnTo>
                      <a:pt x="165" y="147"/>
                    </a:lnTo>
                    <a:lnTo>
                      <a:pt x="161" y="140"/>
                    </a:lnTo>
                    <a:lnTo>
                      <a:pt x="156" y="135"/>
                    </a:lnTo>
                    <a:lnTo>
                      <a:pt x="150" y="131"/>
                    </a:lnTo>
                    <a:lnTo>
                      <a:pt x="143" y="129"/>
                    </a:lnTo>
                    <a:lnTo>
                      <a:pt x="136" y="128"/>
                    </a:lnTo>
                    <a:lnTo>
                      <a:pt x="68" y="1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69687" name="Group 76"/>
              <p:cNvGrpSpPr>
                <a:grpSpLocks/>
              </p:cNvGrpSpPr>
              <p:nvPr/>
            </p:nvGrpSpPr>
            <p:grpSpPr bwMode="auto">
              <a:xfrm>
                <a:off x="4919" y="2162"/>
                <a:ext cx="62" cy="113"/>
                <a:chOff x="4778" y="2502"/>
                <a:chExt cx="58" cy="105"/>
              </a:xfrm>
            </p:grpSpPr>
            <p:sp>
              <p:nvSpPr>
                <p:cNvPr id="69695" name="Line 77"/>
                <p:cNvSpPr>
                  <a:spLocks noChangeShapeType="1"/>
                </p:cNvSpPr>
                <p:nvPr/>
              </p:nvSpPr>
              <p:spPr bwMode="auto">
                <a:xfrm flipH="1">
                  <a:off x="4792" y="2607"/>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96" name="Freeform 78"/>
                <p:cNvSpPr>
                  <a:spLocks/>
                </p:cNvSpPr>
                <p:nvPr/>
              </p:nvSpPr>
              <p:spPr bwMode="auto">
                <a:xfrm>
                  <a:off x="4778" y="2578"/>
                  <a:ext cx="14" cy="29"/>
                </a:xfrm>
                <a:custGeom>
                  <a:avLst/>
                  <a:gdLst>
                    <a:gd name="T0" fmla="*/ 0 w 36"/>
                    <a:gd name="T1" fmla="*/ 0 h 75"/>
                    <a:gd name="T2" fmla="*/ 0 w 36"/>
                    <a:gd name="T3" fmla="*/ 1 h 75"/>
                    <a:gd name="T4" fmla="*/ 0 w 36"/>
                    <a:gd name="T5" fmla="*/ 1 h 75"/>
                    <a:gd name="T6" fmla="*/ 0 w 36"/>
                    <a:gd name="T7" fmla="*/ 2 h 75"/>
                    <a:gd name="T8" fmla="*/ 0 w 36"/>
                    <a:gd name="T9" fmla="*/ 2 h 75"/>
                    <a:gd name="T10" fmla="*/ 0 w 36"/>
                    <a:gd name="T11" fmla="*/ 3 h 75"/>
                    <a:gd name="T12" fmla="*/ 0 w 36"/>
                    <a:gd name="T13" fmla="*/ 3 h 75"/>
                    <a:gd name="T14" fmla="*/ 1 w 36"/>
                    <a:gd name="T15" fmla="*/ 3 h 75"/>
                    <a:gd name="T16" fmla="*/ 1 w 36"/>
                    <a:gd name="T17" fmla="*/ 4 h 75"/>
                    <a:gd name="T18" fmla="*/ 2 w 36"/>
                    <a:gd name="T19" fmla="*/ 4 h 75"/>
                    <a:gd name="T20" fmla="*/ 2 w 36"/>
                    <a:gd name="T21" fmla="*/ 4 h 75"/>
                    <a:gd name="T22" fmla="*/ 2 w 36"/>
                    <a:gd name="T23" fmla="*/ 4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6" h="75">
                      <a:moveTo>
                        <a:pt x="3" y="0"/>
                      </a:moveTo>
                      <a:lnTo>
                        <a:pt x="1" y="11"/>
                      </a:lnTo>
                      <a:lnTo>
                        <a:pt x="0" y="22"/>
                      </a:lnTo>
                      <a:lnTo>
                        <a:pt x="0" y="31"/>
                      </a:lnTo>
                      <a:lnTo>
                        <a:pt x="1" y="41"/>
                      </a:lnTo>
                      <a:lnTo>
                        <a:pt x="3" y="49"/>
                      </a:lnTo>
                      <a:lnTo>
                        <a:pt x="6" y="57"/>
                      </a:lnTo>
                      <a:lnTo>
                        <a:pt x="10" y="63"/>
                      </a:lnTo>
                      <a:lnTo>
                        <a:pt x="16" y="68"/>
                      </a:lnTo>
                      <a:lnTo>
                        <a:pt x="22" y="72"/>
                      </a:lnTo>
                      <a:lnTo>
                        <a:pt x="28" y="75"/>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97" name="Line 79"/>
                <p:cNvSpPr>
                  <a:spLocks noChangeShapeType="1"/>
                </p:cNvSpPr>
                <p:nvPr/>
              </p:nvSpPr>
              <p:spPr bwMode="auto">
                <a:xfrm flipV="1">
                  <a:off x="4778" y="2531"/>
                  <a:ext cx="12"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98" name="Freeform 80"/>
                <p:cNvSpPr>
                  <a:spLocks/>
                </p:cNvSpPr>
                <p:nvPr/>
              </p:nvSpPr>
              <p:spPr bwMode="auto">
                <a:xfrm>
                  <a:off x="4790" y="2502"/>
                  <a:ext cx="32" cy="29"/>
                </a:xfrm>
                <a:custGeom>
                  <a:avLst/>
                  <a:gdLst>
                    <a:gd name="T0" fmla="*/ 6 w 74"/>
                    <a:gd name="T1" fmla="*/ 0 h 75"/>
                    <a:gd name="T2" fmla="*/ 5 w 74"/>
                    <a:gd name="T3" fmla="*/ 0 h 75"/>
                    <a:gd name="T4" fmla="*/ 5 w 74"/>
                    <a:gd name="T5" fmla="*/ 0 h 75"/>
                    <a:gd name="T6" fmla="*/ 4 w 74"/>
                    <a:gd name="T7" fmla="*/ 0 h 75"/>
                    <a:gd name="T8" fmla="*/ 3 w 74"/>
                    <a:gd name="T9" fmla="*/ 1 h 75"/>
                    <a:gd name="T10" fmla="*/ 3 w 74"/>
                    <a:gd name="T11" fmla="*/ 1 h 75"/>
                    <a:gd name="T12" fmla="*/ 2 w 74"/>
                    <a:gd name="T13" fmla="*/ 2 h 75"/>
                    <a:gd name="T14" fmla="*/ 2 w 74"/>
                    <a:gd name="T15" fmla="*/ 2 h 75"/>
                    <a:gd name="T16" fmla="*/ 1 w 74"/>
                    <a:gd name="T17" fmla="*/ 3 h 75"/>
                    <a:gd name="T18" fmla="*/ 1 w 74"/>
                    <a:gd name="T19" fmla="*/ 3 h 75"/>
                    <a:gd name="T20" fmla="*/ 0 w 74"/>
                    <a:gd name="T21" fmla="*/ 4 h 75"/>
                    <a:gd name="T22" fmla="*/ 0 w 74"/>
                    <a:gd name="T23" fmla="*/ 4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4" h="75">
                      <a:moveTo>
                        <a:pt x="74" y="0"/>
                      </a:moveTo>
                      <a:lnTo>
                        <a:pt x="65" y="0"/>
                      </a:lnTo>
                      <a:lnTo>
                        <a:pt x="58" y="3"/>
                      </a:lnTo>
                      <a:lnTo>
                        <a:pt x="49" y="7"/>
                      </a:lnTo>
                      <a:lnTo>
                        <a:pt x="42" y="12"/>
                      </a:lnTo>
                      <a:lnTo>
                        <a:pt x="35" y="18"/>
                      </a:lnTo>
                      <a:lnTo>
                        <a:pt x="27" y="26"/>
                      </a:lnTo>
                      <a:lnTo>
                        <a:pt x="20" y="34"/>
                      </a:lnTo>
                      <a:lnTo>
                        <a:pt x="14" y="44"/>
                      </a:lnTo>
                      <a:lnTo>
                        <a:pt x="9" y="53"/>
                      </a:lnTo>
                      <a:lnTo>
                        <a:pt x="5" y="64"/>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99" name="Line 81"/>
                <p:cNvSpPr>
                  <a:spLocks noChangeShapeType="1"/>
                </p:cNvSpPr>
                <p:nvPr/>
              </p:nvSpPr>
              <p:spPr bwMode="auto">
                <a:xfrm>
                  <a:off x="4822" y="2502"/>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69688" name="Group 82"/>
              <p:cNvGrpSpPr>
                <a:grpSpLocks/>
              </p:cNvGrpSpPr>
              <p:nvPr/>
            </p:nvGrpSpPr>
            <p:grpSpPr bwMode="auto">
              <a:xfrm>
                <a:off x="4906" y="1135"/>
                <a:ext cx="109" cy="171"/>
                <a:chOff x="4766" y="1543"/>
                <a:chExt cx="102" cy="160"/>
              </a:xfrm>
            </p:grpSpPr>
            <p:sp>
              <p:nvSpPr>
                <p:cNvPr id="69689" name="Line 83"/>
                <p:cNvSpPr>
                  <a:spLocks noChangeShapeType="1"/>
                </p:cNvSpPr>
                <p:nvPr/>
              </p:nvSpPr>
              <p:spPr bwMode="auto">
                <a:xfrm flipH="1">
                  <a:off x="4784" y="170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90" name="Freeform 84"/>
                <p:cNvSpPr>
                  <a:spLocks/>
                </p:cNvSpPr>
                <p:nvPr/>
              </p:nvSpPr>
              <p:spPr bwMode="auto">
                <a:xfrm>
                  <a:off x="4766" y="1671"/>
                  <a:ext cx="18" cy="32"/>
                </a:xfrm>
                <a:custGeom>
                  <a:avLst/>
                  <a:gdLst>
                    <a:gd name="T0" fmla="*/ 1 w 36"/>
                    <a:gd name="T1" fmla="*/ 0 h 75"/>
                    <a:gd name="T2" fmla="*/ 1 w 36"/>
                    <a:gd name="T3" fmla="*/ 1 h 75"/>
                    <a:gd name="T4" fmla="*/ 1 w 36"/>
                    <a:gd name="T5" fmla="*/ 2 h 75"/>
                    <a:gd name="T6" fmla="*/ 0 w 36"/>
                    <a:gd name="T7" fmla="*/ 3 h 75"/>
                    <a:gd name="T8" fmla="*/ 1 w 36"/>
                    <a:gd name="T9" fmla="*/ 3 h 75"/>
                    <a:gd name="T10" fmla="*/ 1 w 36"/>
                    <a:gd name="T11" fmla="*/ 4 h 75"/>
                    <a:gd name="T12" fmla="*/ 1 w 36"/>
                    <a:gd name="T13" fmla="*/ 4 h 75"/>
                    <a:gd name="T14" fmla="*/ 2 w 36"/>
                    <a:gd name="T15" fmla="*/ 5 h 75"/>
                    <a:gd name="T16" fmla="*/ 3 w 36"/>
                    <a:gd name="T17" fmla="*/ 5 h 75"/>
                    <a:gd name="T18" fmla="*/ 3 w 36"/>
                    <a:gd name="T19" fmla="*/ 6 h 75"/>
                    <a:gd name="T20" fmla="*/ 4 w 36"/>
                    <a:gd name="T21" fmla="*/ 6 h 75"/>
                    <a:gd name="T22" fmla="*/ 5 w 36"/>
                    <a:gd name="T23" fmla="*/ 6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6" h="75">
                      <a:moveTo>
                        <a:pt x="4" y="0"/>
                      </a:moveTo>
                      <a:lnTo>
                        <a:pt x="2" y="11"/>
                      </a:lnTo>
                      <a:lnTo>
                        <a:pt x="1" y="21"/>
                      </a:lnTo>
                      <a:lnTo>
                        <a:pt x="0" y="31"/>
                      </a:lnTo>
                      <a:lnTo>
                        <a:pt x="1" y="41"/>
                      </a:lnTo>
                      <a:lnTo>
                        <a:pt x="4" y="49"/>
                      </a:lnTo>
                      <a:lnTo>
                        <a:pt x="8" y="57"/>
                      </a:lnTo>
                      <a:lnTo>
                        <a:pt x="12" y="63"/>
                      </a:lnTo>
                      <a:lnTo>
                        <a:pt x="17" y="68"/>
                      </a:lnTo>
                      <a:lnTo>
                        <a:pt x="23" y="71"/>
                      </a:lnTo>
                      <a:lnTo>
                        <a:pt x="29" y="75"/>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91" name="Line 85"/>
                <p:cNvSpPr>
                  <a:spLocks noChangeShapeType="1"/>
                </p:cNvSpPr>
                <p:nvPr/>
              </p:nvSpPr>
              <p:spPr bwMode="auto">
                <a:xfrm flipV="1">
                  <a:off x="4769" y="1628"/>
                  <a:ext cx="12"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92" name="Freeform 86"/>
                <p:cNvSpPr>
                  <a:spLocks/>
                </p:cNvSpPr>
                <p:nvPr/>
              </p:nvSpPr>
              <p:spPr bwMode="auto">
                <a:xfrm>
                  <a:off x="4781" y="1595"/>
                  <a:ext cx="32" cy="33"/>
                </a:xfrm>
                <a:custGeom>
                  <a:avLst/>
                  <a:gdLst>
                    <a:gd name="T0" fmla="*/ 6 w 73"/>
                    <a:gd name="T1" fmla="*/ 0 h 75"/>
                    <a:gd name="T2" fmla="*/ 5 w 73"/>
                    <a:gd name="T3" fmla="*/ 0 h 75"/>
                    <a:gd name="T4" fmla="*/ 5 w 73"/>
                    <a:gd name="T5" fmla="*/ 0 h 75"/>
                    <a:gd name="T6" fmla="*/ 4 w 73"/>
                    <a:gd name="T7" fmla="*/ 0 h 75"/>
                    <a:gd name="T8" fmla="*/ 4 w 73"/>
                    <a:gd name="T9" fmla="*/ 1 h 75"/>
                    <a:gd name="T10" fmla="*/ 3 w 73"/>
                    <a:gd name="T11" fmla="*/ 2 h 75"/>
                    <a:gd name="T12" fmla="*/ 2 w 73"/>
                    <a:gd name="T13" fmla="*/ 2 h 75"/>
                    <a:gd name="T14" fmla="*/ 2 w 73"/>
                    <a:gd name="T15" fmla="*/ 3 h 75"/>
                    <a:gd name="T16" fmla="*/ 1 w 73"/>
                    <a:gd name="T17" fmla="*/ 4 h 75"/>
                    <a:gd name="T18" fmla="*/ 1 w 73"/>
                    <a:gd name="T19" fmla="*/ 4 h 75"/>
                    <a:gd name="T20" fmla="*/ 0 w 73"/>
                    <a:gd name="T21" fmla="*/ 5 h 75"/>
                    <a:gd name="T22" fmla="*/ 0 w 73"/>
                    <a:gd name="T23" fmla="*/ 7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3" h="75">
                      <a:moveTo>
                        <a:pt x="73" y="0"/>
                      </a:moveTo>
                      <a:lnTo>
                        <a:pt x="65" y="1"/>
                      </a:lnTo>
                      <a:lnTo>
                        <a:pt x="57" y="3"/>
                      </a:lnTo>
                      <a:lnTo>
                        <a:pt x="49" y="6"/>
                      </a:lnTo>
                      <a:lnTo>
                        <a:pt x="41" y="12"/>
                      </a:lnTo>
                      <a:lnTo>
                        <a:pt x="33" y="18"/>
                      </a:lnTo>
                      <a:lnTo>
                        <a:pt x="26" y="26"/>
                      </a:lnTo>
                      <a:lnTo>
                        <a:pt x="19" y="34"/>
                      </a:lnTo>
                      <a:lnTo>
                        <a:pt x="13" y="44"/>
                      </a:lnTo>
                      <a:lnTo>
                        <a:pt x="8" y="53"/>
                      </a:lnTo>
                      <a:lnTo>
                        <a:pt x="3" y="64"/>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93" name="Line 87"/>
                <p:cNvSpPr>
                  <a:spLocks noChangeShapeType="1"/>
                </p:cNvSpPr>
                <p:nvPr/>
              </p:nvSpPr>
              <p:spPr bwMode="auto">
                <a:xfrm>
                  <a:off x="4813" y="159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94" name="Line 88"/>
                <p:cNvSpPr>
                  <a:spLocks noChangeShapeType="1"/>
                </p:cNvSpPr>
                <p:nvPr/>
              </p:nvSpPr>
              <p:spPr bwMode="auto">
                <a:xfrm flipH="1">
                  <a:off x="4854" y="1543"/>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320601" name="Group 89"/>
          <p:cNvGrpSpPr>
            <a:grpSpLocks/>
          </p:cNvGrpSpPr>
          <p:nvPr/>
        </p:nvGrpSpPr>
        <p:grpSpPr bwMode="auto">
          <a:xfrm>
            <a:off x="5707063" y="4162425"/>
            <a:ext cx="420687" cy="366713"/>
            <a:chOff x="3247" y="2931"/>
            <a:chExt cx="248" cy="216"/>
          </a:xfrm>
        </p:grpSpPr>
        <p:sp>
          <p:nvSpPr>
            <p:cNvPr id="69667" name="Freeform 90"/>
            <p:cNvSpPr>
              <a:spLocks/>
            </p:cNvSpPr>
            <p:nvPr/>
          </p:nvSpPr>
          <p:spPr bwMode="auto">
            <a:xfrm>
              <a:off x="3428" y="2931"/>
              <a:ext cx="67" cy="67"/>
            </a:xfrm>
            <a:custGeom>
              <a:avLst/>
              <a:gdLst>
                <a:gd name="T0" fmla="*/ 12 w 159"/>
                <a:gd name="T1" fmla="*/ 6 h 159"/>
                <a:gd name="T2" fmla="*/ 12 w 159"/>
                <a:gd name="T3" fmla="*/ 5 h 159"/>
                <a:gd name="T4" fmla="*/ 11 w 159"/>
                <a:gd name="T5" fmla="*/ 4 h 159"/>
                <a:gd name="T6" fmla="*/ 11 w 159"/>
                <a:gd name="T7" fmla="*/ 3 h 159"/>
                <a:gd name="T8" fmla="*/ 11 w 159"/>
                <a:gd name="T9" fmla="*/ 2 h 159"/>
                <a:gd name="T10" fmla="*/ 10 w 159"/>
                <a:gd name="T11" fmla="*/ 1 h 159"/>
                <a:gd name="T12" fmla="*/ 9 w 159"/>
                <a:gd name="T13" fmla="*/ 1 h 159"/>
                <a:gd name="T14" fmla="*/ 8 w 159"/>
                <a:gd name="T15" fmla="*/ 0 h 159"/>
                <a:gd name="T16" fmla="*/ 7 w 159"/>
                <a:gd name="T17" fmla="*/ 0 h 159"/>
                <a:gd name="T18" fmla="*/ 6 w 159"/>
                <a:gd name="T19" fmla="*/ 0 h 159"/>
                <a:gd name="T20" fmla="*/ 5 w 159"/>
                <a:gd name="T21" fmla="*/ 0 h 159"/>
                <a:gd name="T22" fmla="*/ 4 w 159"/>
                <a:gd name="T23" fmla="*/ 0 h 159"/>
                <a:gd name="T24" fmla="*/ 3 w 159"/>
                <a:gd name="T25" fmla="*/ 1 h 159"/>
                <a:gd name="T26" fmla="*/ 2 w 159"/>
                <a:gd name="T27" fmla="*/ 1 h 159"/>
                <a:gd name="T28" fmla="*/ 1 w 159"/>
                <a:gd name="T29" fmla="*/ 2 h 159"/>
                <a:gd name="T30" fmla="*/ 1 w 159"/>
                <a:gd name="T31" fmla="*/ 3 h 159"/>
                <a:gd name="T32" fmla="*/ 0 w 159"/>
                <a:gd name="T33" fmla="*/ 4 h 159"/>
                <a:gd name="T34" fmla="*/ 0 w 159"/>
                <a:gd name="T35" fmla="*/ 5 h 159"/>
                <a:gd name="T36" fmla="*/ 0 w 159"/>
                <a:gd name="T37" fmla="*/ 6 h 159"/>
                <a:gd name="T38" fmla="*/ 0 w 159"/>
                <a:gd name="T39" fmla="*/ 7 h 159"/>
                <a:gd name="T40" fmla="*/ 0 w 159"/>
                <a:gd name="T41" fmla="*/ 8 h 159"/>
                <a:gd name="T42" fmla="*/ 1 w 159"/>
                <a:gd name="T43" fmla="*/ 9 h 159"/>
                <a:gd name="T44" fmla="*/ 1 w 159"/>
                <a:gd name="T45" fmla="*/ 10 h 159"/>
                <a:gd name="T46" fmla="*/ 2 w 159"/>
                <a:gd name="T47" fmla="*/ 11 h 159"/>
                <a:gd name="T48" fmla="*/ 3 w 159"/>
                <a:gd name="T49" fmla="*/ 11 h 159"/>
                <a:gd name="T50" fmla="*/ 4 w 159"/>
                <a:gd name="T51" fmla="*/ 11 h 159"/>
                <a:gd name="T52" fmla="*/ 5 w 159"/>
                <a:gd name="T53" fmla="*/ 12 h 159"/>
                <a:gd name="T54" fmla="*/ 6 w 159"/>
                <a:gd name="T55" fmla="*/ 12 h 159"/>
                <a:gd name="T56" fmla="*/ 7 w 159"/>
                <a:gd name="T57" fmla="*/ 12 h 159"/>
                <a:gd name="T58" fmla="*/ 8 w 159"/>
                <a:gd name="T59" fmla="*/ 11 h 159"/>
                <a:gd name="T60" fmla="*/ 9 w 159"/>
                <a:gd name="T61" fmla="*/ 11 h 159"/>
                <a:gd name="T62" fmla="*/ 10 w 159"/>
                <a:gd name="T63" fmla="*/ 11 h 159"/>
                <a:gd name="T64" fmla="*/ 11 w 159"/>
                <a:gd name="T65" fmla="*/ 10 h 159"/>
                <a:gd name="T66" fmla="*/ 11 w 159"/>
                <a:gd name="T67" fmla="*/ 9 h 159"/>
                <a:gd name="T68" fmla="*/ 11 w 159"/>
                <a:gd name="T69" fmla="*/ 8 h 159"/>
                <a:gd name="T70" fmla="*/ 12 w 159"/>
                <a:gd name="T71" fmla="*/ 7 h 159"/>
                <a:gd name="T72" fmla="*/ 12 w 159"/>
                <a:gd name="T73" fmla="*/ 6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79"/>
                  </a:moveTo>
                  <a:lnTo>
                    <a:pt x="158" y="65"/>
                  </a:lnTo>
                  <a:lnTo>
                    <a:pt x="155" y="52"/>
                  </a:lnTo>
                  <a:lnTo>
                    <a:pt x="148" y="39"/>
                  </a:lnTo>
                  <a:lnTo>
                    <a:pt x="141" y="28"/>
                  </a:lnTo>
                  <a:lnTo>
                    <a:pt x="131" y="18"/>
                  </a:lnTo>
                  <a:lnTo>
                    <a:pt x="120" y="11"/>
                  </a:lnTo>
                  <a:lnTo>
                    <a:pt x="107" y="4"/>
                  </a:lnTo>
                  <a:lnTo>
                    <a:pt x="94" y="1"/>
                  </a:lnTo>
                  <a:lnTo>
                    <a:pt x="80" y="0"/>
                  </a:lnTo>
                  <a:lnTo>
                    <a:pt x="66" y="1"/>
                  </a:lnTo>
                  <a:lnTo>
                    <a:pt x="53" y="4"/>
                  </a:lnTo>
                  <a:lnTo>
                    <a:pt x="40" y="11"/>
                  </a:lnTo>
                  <a:lnTo>
                    <a:pt x="29" y="18"/>
                  </a:lnTo>
                  <a:lnTo>
                    <a:pt x="19" y="28"/>
                  </a:lnTo>
                  <a:lnTo>
                    <a:pt x="11" y="39"/>
                  </a:lnTo>
                  <a:lnTo>
                    <a:pt x="6" y="52"/>
                  </a:lnTo>
                  <a:lnTo>
                    <a:pt x="1" y="65"/>
                  </a:lnTo>
                  <a:lnTo>
                    <a:pt x="0" y="79"/>
                  </a:lnTo>
                  <a:lnTo>
                    <a:pt x="1" y="93"/>
                  </a:lnTo>
                  <a:lnTo>
                    <a:pt x="6" y="106"/>
                  </a:lnTo>
                  <a:lnTo>
                    <a:pt x="11" y="119"/>
                  </a:lnTo>
                  <a:lnTo>
                    <a:pt x="19" y="130"/>
                  </a:lnTo>
                  <a:lnTo>
                    <a:pt x="29" y="140"/>
                  </a:lnTo>
                  <a:lnTo>
                    <a:pt x="40" y="148"/>
                  </a:lnTo>
                  <a:lnTo>
                    <a:pt x="53" y="154"/>
                  </a:lnTo>
                  <a:lnTo>
                    <a:pt x="66" y="158"/>
                  </a:lnTo>
                  <a:lnTo>
                    <a:pt x="80" y="159"/>
                  </a:lnTo>
                  <a:lnTo>
                    <a:pt x="94" y="158"/>
                  </a:lnTo>
                  <a:lnTo>
                    <a:pt x="107" y="154"/>
                  </a:lnTo>
                  <a:lnTo>
                    <a:pt x="120" y="148"/>
                  </a:lnTo>
                  <a:lnTo>
                    <a:pt x="131" y="140"/>
                  </a:lnTo>
                  <a:lnTo>
                    <a:pt x="141" y="130"/>
                  </a:lnTo>
                  <a:lnTo>
                    <a:pt x="148" y="119"/>
                  </a:lnTo>
                  <a:lnTo>
                    <a:pt x="155" y="106"/>
                  </a:lnTo>
                  <a:lnTo>
                    <a:pt x="158" y="93"/>
                  </a:lnTo>
                  <a:lnTo>
                    <a:pt x="159" y="79"/>
                  </a:lnTo>
                  <a:close/>
                </a:path>
              </a:pathLst>
            </a:custGeom>
            <a:solidFill>
              <a:srgbClr val="CC00CC"/>
            </a:solidFill>
            <a:ln w="19050" cmpd="sng">
              <a:solidFill>
                <a:srgbClr val="CC00CC"/>
              </a:solidFill>
              <a:prstDash val="solid"/>
              <a:round/>
              <a:headEnd/>
              <a:tailEnd/>
            </a:ln>
          </p:spPr>
          <p:txBody>
            <a:bodyPr/>
            <a:lstStyle/>
            <a:p>
              <a:endParaRPr lang="zh-CN" altLang="en-US"/>
            </a:p>
          </p:txBody>
        </p:sp>
        <p:grpSp>
          <p:nvGrpSpPr>
            <p:cNvPr id="69668" name="Group 91"/>
            <p:cNvGrpSpPr>
              <a:grpSpLocks/>
            </p:cNvGrpSpPr>
            <p:nvPr/>
          </p:nvGrpSpPr>
          <p:grpSpPr bwMode="auto">
            <a:xfrm>
              <a:off x="3247" y="2986"/>
              <a:ext cx="85" cy="161"/>
              <a:chOff x="3247" y="2986"/>
              <a:chExt cx="85" cy="161"/>
            </a:xfrm>
          </p:grpSpPr>
          <p:sp>
            <p:nvSpPr>
              <p:cNvPr id="69669" name="Freeform 92"/>
              <p:cNvSpPr>
                <a:spLocks/>
              </p:cNvSpPr>
              <p:nvPr/>
            </p:nvSpPr>
            <p:spPr bwMode="auto">
              <a:xfrm>
                <a:off x="3262" y="2986"/>
                <a:ext cx="70" cy="161"/>
              </a:xfrm>
              <a:custGeom>
                <a:avLst/>
                <a:gdLst>
                  <a:gd name="T0" fmla="*/ 12 w 171"/>
                  <a:gd name="T1" fmla="*/ 0 h 386"/>
                  <a:gd name="T2" fmla="*/ 5 w 171"/>
                  <a:gd name="T3" fmla="*/ 28 h 386"/>
                  <a:gd name="T4" fmla="*/ 0 w 171"/>
                  <a:gd name="T5" fmla="*/ 28 h 386"/>
                  <a:gd name="T6" fmla="*/ 0 60000 65536"/>
                  <a:gd name="T7" fmla="*/ 0 60000 65536"/>
                  <a:gd name="T8" fmla="*/ 0 60000 65536"/>
                </a:gdLst>
                <a:ahLst/>
                <a:cxnLst>
                  <a:cxn ang="T6">
                    <a:pos x="T0" y="T1"/>
                  </a:cxn>
                  <a:cxn ang="T7">
                    <a:pos x="T2" y="T3"/>
                  </a:cxn>
                  <a:cxn ang="T8">
                    <a:pos x="T4" y="T5"/>
                  </a:cxn>
                </a:cxnLst>
                <a:rect l="0" t="0" r="r" b="b"/>
                <a:pathLst>
                  <a:path w="171" h="386">
                    <a:moveTo>
                      <a:pt x="171" y="0"/>
                    </a:moveTo>
                    <a:lnTo>
                      <a:pt x="67" y="386"/>
                    </a:lnTo>
                    <a:lnTo>
                      <a:pt x="0" y="3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70" name="Freeform 93"/>
              <p:cNvSpPr>
                <a:spLocks/>
              </p:cNvSpPr>
              <p:nvPr/>
            </p:nvSpPr>
            <p:spPr bwMode="auto">
              <a:xfrm>
                <a:off x="3247" y="3115"/>
                <a:ext cx="15" cy="32"/>
              </a:xfrm>
              <a:custGeom>
                <a:avLst/>
                <a:gdLst>
                  <a:gd name="T0" fmla="*/ 0 w 36"/>
                  <a:gd name="T1" fmla="*/ 0 h 75"/>
                  <a:gd name="T2" fmla="*/ 0 w 36"/>
                  <a:gd name="T3" fmla="*/ 1 h 75"/>
                  <a:gd name="T4" fmla="*/ 0 w 36"/>
                  <a:gd name="T5" fmla="*/ 2 h 75"/>
                  <a:gd name="T6" fmla="*/ 0 w 36"/>
                  <a:gd name="T7" fmla="*/ 3 h 75"/>
                  <a:gd name="T8" fmla="*/ 0 w 36"/>
                  <a:gd name="T9" fmla="*/ 3 h 75"/>
                  <a:gd name="T10" fmla="*/ 0 w 36"/>
                  <a:gd name="T11" fmla="*/ 4 h 75"/>
                  <a:gd name="T12" fmla="*/ 0 w 36"/>
                  <a:gd name="T13" fmla="*/ 4 h 75"/>
                  <a:gd name="T14" fmla="*/ 1 w 36"/>
                  <a:gd name="T15" fmla="*/ 5 h 75"/>
                  <a:gd name="T16" fmla="*/ 1 w 36"/>
                  <a:gd name="T17" fmla="*/ 5 h 75"/>
                  <a:gd name="T18" fmla="*/ 2 w 36"/>
                  <a:gd name="T19" fmla="*/ 6 h 75"/>
                  <a:gd name="T20" fmla="*/ 2 w 36"/>
                  <a:gd name="T21" fmla="*/ 6 h 75"/>
                  <a:gd name="T22" fmla="*/ 3 w 36"/>
                  <a:gd name="T23" fmla="*/ 6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6" h="75">
                    <a:moveTo>
                      <a:pt x="3" y="0"/>
                    </a:moveTo>
                    <a:lnTo>
                      <a:pt x="1" y="10"/>
                    </a:lnTo>
                    <a:lnTo>
                      <a:pt x="0" y="21"/>
                    </a:lnTo>
                    <a:lnTo>
                      <a:pt x="0" y="31"/>
                    </a:lnTo>
                    <a:lnTo>
                      <a:pt x="1" y="40"/>
                    </a:lnTo>
                    <a:lnTo>
                      <a:pt x="3" y="49"/>
                    </a:lnTo>
                    <a:lnTo>
                      <a:pt x="6" y="56"/>
                    </a:lnTo>
                    <a:lnTo>
                      <a:pt x="11" y="63"/>
                    </a:lnTo>
                    <a:lnTo>
                      <a:pt x="16" y="68"/>
                    </a:lnTo>
                    <a:lnTo>
                      <a:pt x="22" y="72"/>
                    </a:lnTo>
                    <a:lnTo>
                      <a:pt x="29" y="74"/>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71" name="Line 94"/>
              <p:cNvSpPr>
                <a:spLocks noChangeShapeType="1"/>
              </p:cNvSpPr>
              <p:nvPr/>
            </p:nvSpPr>
            <p:spPr bwMode="auto">
              <a:xfrm flipV="1">
                <a:off x="3247" y="3071"/>
                <a:ext cx="12"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72" name="Freeform 95"/>
              <p:cNvSpPr>
                <a:spLocks/>
              </p:cNvSpPr>
              <p:nvPr/>
            </p:nvSpPr>
            <p:spPr bwMode="auto">
              <a:xfrm>
                <a:off x="3259" y="3039"/>
                <a:ext cx="32" cy="32"/>
              </a:xfrm>
              <a:custGeom>
                <a:avLst/>
                <a:gdLst>
                  <a:gd name="T0" fmla="*/ 6 w 73"/>
                  <a:gd name="T1" fmla="*/ 0 h 75"/>
                  <a:gd name="T2" fmla="*/ 5 w 73"/>
                  <a:gd name="T3" fmla="*/ 0 h 75"/>
                  <a:gd name="T4" fmla="*/ 5 w 73"/>
                  <a:gd name="T5" fmla="*/ 0 h 75"/>
                  <a:gd name="T6" fmla="*/ 4 w 73"/>
                  <a:gd name="T7" fmla="*/ 0 h 75"/>
                  <a:gd name="T8" fmla="*/ 4 w 73"/>
                  <a:gd name="T9" fmla="*/ 1 h 75"/>
                  <a:gd name="T10" fmla="*/ 3 w 73"/>
                  <a:gd name="T11" fmla="*/ 1 h 75"/>
                  <a:gd name="T12" fmla="*/ 2 w 73"/>
                  <a:gd name="T13" fmla="*/ 2 h 75"/>
                  <a:gd name="T14" fmla="*/ 2 w 73"/>
                  <a:gd name="T15" fmla="*/ 3 h 75"/>
                  <a:gd name="T16" fmla="*/ 1 w 73"/>
                  <a:gd name="T17" fmla="*/ 3 h 75"/>
                  <a:gd name="T18" fmla="*/ 1 w 73"/>
                  <a:gd name="T19" fmla="*/ 4 h 75"/>
                  <a:gd name="T20" fmla="*/ 0 w 73"/>
                  <a:gd name="T21" fmla="*/ 5 h 75"/>
                  <a:gd name="T22" fmla="*/ 0 w 73"/>
                  <a:gd name="T23" fmla="*/ 6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3" h="75">
                    <a:moveTo>
                      <a:pt x="73" y="0"/>
                    </a:moveTo>
                    <a:lnTo>
                      <a:pt x="65" y="1"/>
                    </a:lnTo>
                    <a:lnTo>
                      <a:pt x="57" y="3"/>
                    </a:lnTo>
                    <a:lnTo>
                      <a:pt x="49" y="7"/>
                    </a:lnTo>
                    <a:lnTo>
                      <a:pt x="41" y="11"/>
                    </a:lnTo>
                    <a:lnTo>
                      <a:pt x="34" y="18"/>
                    </a:lnTo>
                    <a:lnTo>
                      <a:pt x="27" y="25"/>
                    </a:lnTo>
                    <a:lnTo>
                      <a:pt x="19" y="34"/>
                    </a:lnTo>
                    <a:lnTo>
                      <a:pt x="14" y="43"/>
                    </a:lnTo>
                    <a:lnTo>
                      <a:pt x="8" y="54"/>
                    </a:lnTo>
                    <a:lnTo>
                      <a:pt x="4" y="65"/>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73" name="Line 96"/>
              <p:cNvSpPr>
                <a:spLocks noChangeShapeType="1"/>
              </p:cNvSpPr>
              <p:nvPr/>
            </p:nvSpPr>
            <p:spPr bwMode="auto">
              <a:xfrm>
                <a:off x="3291" y="3039"/>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20609" name="Group 97"/>
          <p:cNvGrpSpPr>
            <a:grpSpLocks/>
          </p:cNvGrpSpPr>
          <p:nvPr/>
        </p:nvGrpSpPr>
        <p:grpSpPr bwMode="auto">
          <a:xfrm>
            <a:off x="5805488" y="1493838"/>
            <a:ext cx="322262" cy="411162"/>
            <a:chOff x="3305" y="1362"/>
            <a:chExt cx="190" cy="242"/>
          </a:xfrm>
        </p:grpSpPr>
        <p:sp>
          <p:nvSpPr>
            <p:cNvPr id="69660" name="Freeform 98"/>
            <p:cNvSpPr>
              <a:spLocks/>
            </p:cNvSpPr>
            <p:nvPr/>
          </p:nvSpPr>
          <p:spPr bwMode="auto">
            <a:xfrm>
              <a:off x="3428" y="1540"/>
              <a:ext cx="67" cy="64"/>
            </a:xfrm>
            <a:custGeom>
              <a:avLst/>
              <a:gdLst>
                <a:gd name="T0" fmla="*/ 12 w 159"/>
                <a:gd name="T1" fmla="*/ 5 h 159"/>
                <a:gd name="T2" fmla="*/ 12 w 159"/>
                <a:gd name="T3" fmla="*/ 4 h 159"/>
                <a:gd name="T4" fmla="*/ 11 w 159"/>
                <a:gd name="T5" fmla="*/ 3 h 159"/>
                <a:gd name="T6" fmla="*/ 11 w 159"/>
                <a:gd name="T7" fmla="*/ 2 h 159"/>
                <a:gd name="T8" fmla="*/ 11 w 159"/>
                <a:gd name="T9" fmla="*/ 2 h 159"/>
                <a:gd name="T10" fmla="*/ 10 w 159"/>
                <a:gd name="T11" fmla="*/ 1 h 159"/>
                <a:gd name="T12" fmla="*/ 9 w 159"/>
                <a:gd name="T13" fmla="*/ 1 h 159"/>
                <a:gd name="T14" fmla="*/ 8 w 159"/>
                <a:gd name="T15" fmla="*/ 0 h 159"/>
                <a:gd name="T16" fmla="*/ 7 w 159"/>
                <a:gd name="T17" fmla="*/ 0 h 159"/>
                <a:gd name="T18" fmla="*/ 6 w 159"/>
                <a:gd name="T19" fmla="*/ 0 h 159"/>
                <a:gd name="T20" fmla="*/ 5 w 159"/>
                <a:gd name="T21" fmla="*/ 0 h 159"/>
                <a:gd name="T22" fmla="*/ 4 w 159"/>
                <a:gd name="T23" fmla="*/ 0 h 159"/>
                <a:gd name="T24" fmla="*/ 3 w 159"/>
                <a:gd name="T25" fmla="*/ 1 h 159"/>
                <a:gd name="T26" fmla="*/ 2 w 159"/>
                <a:gd name="T27" fmla="*/ 1 h 159"/>
                <a:gd name="T28" fmla="*/ 1 w 159"/>
                <a:gd name="T29" fmla="*/ 2 h 159"/>
                <a:gd name="T30" fmla="*/ 1 w 159"/>
                <a:gd name="T31" fmla="*/ 2 h 159"/>
                <a:gd name="T32" fmla="*/ 0 w 159"/>
                <a:gd name="T33" fmla="*/ 3 h 159"/>
                <a:gd name="T34" fmla="*/ 0 w 159"/>
                <a:gd name="T35" fmla="*/ 4 h 159"/>
                <a:gd name="T36" fmla="*/ 0 w 159"/>
                <a:gd name="T37" fmla="*/ 5 h 159"/>
                <a:gd name="T38" fmla="*/ 0 w 159"/>
                <a:gd name="T39" fmla="*/ 6 h 159"/>
                <a:gd name="T40" fmla="*/ 0 w 159"/>
                <a:gd name="T41" fmla="*/ 7 h 159"/>
                <a:gd name="T42" fmla="*/ 1 w 159"/>
                <a:gd name="T43" fmla="*/ 8 h 159"/>
                <a:gd name="T44" fmla="*/ 1 w 159"/>
                <a:gd name="T45" fmla="*/ 8 h 159"/>
                <a:gd name="T46" fmla="*/ 2 w 159"/>
                <a:gd name="T47" fmla="*/ 9 h 159"/>
                <a:gd name="T48" fmla="*/ 3 w 159"/>
                <a:gd name="T49" fmla="*/ 10 h 159"/>
                <a:gd name="T50" fmla="*/ 4 w 159"/>
                <a:gd name="T51" fmla="*/ 10 h 159"/>
                <a:gd name="T52" fmla="*/ 5 w 159"/>
                <a:gd name="T53" fmla="*/ 10 h 159"/>
                <a:gd name="T54" fmla="*/ 6 w 159"/>
                <a:gd name="T55" fmla="*/ 10 h 159"/>
                <a:gd name="T56" fmla="*/ 7 w 159"/>
                <a:gd name="T57" fmla="*/ 10 h 159"/>
                <a:gd name="T58" fmla="*/ 8 w 159"/>
                <a:gd name="T59" fmla="*/ 10 h 159"/>
                <a:gd name="T60" fmla="*/ 9 w 159"/>
                <a:gd name="T61" fmla="*/ 10 h 159"/>
                <a:gd name="T62" fmla="*/ 10 w 159"/>
                <a:gd name="T63" fmla="*/ 9 h 159"/>
                <a:gd name="T64" fmla="*/ 11 w 159"/>
                <a:gd name="T65" fmla="*/ 8 h 159"/>
                <a:gd name="T66" fmla="*/ 11 w 159"/>
                <a:gd name="T67" fmla="*/ 8 h 159"/>
                <a:gd name="T68" fmla="*/ 11 w 159"/>
                <a:gd name="T69" fmla="*/ 7 h 159"/>
                <a:gd name="T70" fmla="*/ 12 w 159"/>
                <a:gd name="T71" fmla="*/ 6 h 159"/>
                <a:gd name="T72" fmla="*/ 12 w 159"/>
                <a:gd name="T73" fmla="*/ 5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80"/>
                  </a:moveTo>
                  <a:lnTo>
                    <a:pt x="158" y="66"/>
                  </a:lnTo>
                  <a:lnTo>
                    <a:pt x="155" y="53"/>
                  </a:lnTo>
                  <a:lnTo>
                    <a:pt x="148" y="40"/>
                  </a:lnTo>
                  <a:lnTo>
                    <a:pt x="141" y="29"/>
                  </a:lnTo>
                  <a:lnTo>
                    <a:pt x="131" y="19"/>
                  </a:lnTo>
                  <a:lnTo>
                    <a:pt x="120" y="10"/>
                  </a:lnTo>
                  <a:lnTo>
                    <a:pt x="107" y="5"/>
                  </a:lnTo>
                  <a:lnTo>
                    <a:pt x="94" y="2"/>
                  </a:lnTo>
                  <a:lnTo>
                    <a:pt x="80" y="0"/>
                  </a:lnTo>
                  <a:lnTo>
                    <a:pt x="66" y="2"/>
                  </a:lnTo>
                  <a:lnTo>
                    <a:pt x="53" y="5"/>
                  </a:lnTo>
                  <a:lnTo>
                    <a:pt x="40" y="10"/>
                  </a:lnTo>
                  <a:lnTo>
                    <a:pt x="29" y="19"/>
                  </a:lnTo>
                  <a:lnTo>
                    <a:pt x="19" y="29"/>
                  </a:lnTo>
                  <a:lnTo>
                    <a:pt x="11" y="40"/>
                  </a:lnTo>
                  <a:lnTo>
                    <a:pt x="6" y="53"/>
                  </a:lnTo>
                  <a:lnTo>
                    <a:pt x="1" y="66"/>
                  </a:lnTo>
                  <a:lnTo>
                    <a:pt x="0" y="80"/>
                  </a:lnTo>
                  <a:lnTo>
                    <a:pt x="1" y="93"/>
                  </a:lnTo>
                  <a:lnTo>
                    <a:pt x="6" y="107"/>
                  </a:lnTo>
                  <a:lnTo>
                    <a:pt x="11" y="120"/>
                  </a:lnTo>
                  <a:lnTo>
                    <a:pt x="19" y="131"/>
                  </a:lnTo>
                  <a:lnTo>
                    <a:pt x="29" y="140"/>
                  </a:lnTo>
                  <a:lnTo>
                    <a:pt x="40" y="149"/>
                  </a:lnTo>
                  <a:lnTo>
                    <a:pt x="53" y="154"/>
                  </a:lnTo>
                  <a:lnTo>
                    <a:pt x="66" y="158"/>
                  </a:lnTo>
                  <a:lnTo>
                    <a:pt x="80" y="159"/>
                  </a:lnTo>
                  <a:lnTo>
                    <a:pt x="94" y="158"/>
                  </a:lnTo>
                  <a:lnTo>
                    <a:pt x="107" y="154"/>
                  </a:lnTo>
                  <a:lnTo>
                    <a:pt x="120" y="149"/>
                  </a:lnTo>
                  <a:lnTo>
                    <a:pt x="131" y="140"/>
                  </a:lnTo>
                  <a:lnTo>
                    <a:pt x="141" y="131"/>
                  </a:lnTo>
                  <a:lnTo>
                    <a:pt x="148" y="120"/>
                  </a:lnTo>
                  <a:lnTo>
                    <a:pt x="155" y="107"/>
                  </a:lnTo>
                  <a:lnTo>
                    <a:pt x="158" y="93"/>
                  </a:lnTo>
                  <a:lnTo>
                    <a:pt x="159" y="80"/>
                  </a:lnTo>
                  <a:close/>
                </a:path>
              </a:pathLst>
            </a:custGeom>
            <a:solidFill>
              <a:srgbClr val="CC00CC"/>
            </a:solidFill>
            <a:ln w="19050" cmpd="sng">
              <a:solidFill>
                <a:srgbClr val="CC00CC"/>
              </a:solidFill>
              <a:prstDash val="solid"/>
              <a:round/>
              <a:headEnd/>
              <a:tailEnd/>
            </a:ln>
          </p:spPr>
          <p:txBody>
            <a:bodyPr/>
            <a:lstStyle/>
            <a:p>
              <a:endParaRPr lang="zh-CN" altLang="en-US"/>
            </a:p>
          </p:txBody>
        </p:sp>
        <p:sp>
          <p:nvSpPr>
            <p:cNvPr id="69661" name="Freeform 99"/>
            <p:cNvSpPr>
              <a:spLocks/>
            </p:cNvSpPr>
            <p:nvPr/>
          </p:nvSpPr>
          <p:spPr bwMode="auto">
            <a:xfrm>
              <a:off x="3320" y="1362"/>
              <a:ext cx="70" cy="161"/>
            </a:xfrm>
            <a:custGeom>
              <a:avLst/>
              <a:gdLst>
                <a:gd name="T0" fmla="*/ 12 w 170"/>
                <a:gd name="T1" fmla="*/ 0 h 385"/>
                <a:gd name="T2" fmla="*/ 5 w 170"/>
                <a:gd name="T3" fmla="*/ 28 h 385"/>
                <a:gd name="T4" fmla="*/ 0 w 170"/>
                <a:gd name="T5" fmla="*/ 28 h 385"/>
                <a:gd name="T6" fmla="*/ 0 60000 65536"/>
                <a:gd name="T7" fmla="*/ 0 60000 65536"/>
                <a:gd name="T8" fmla="*/ 0 60000 65536"/>
              </a:gdLst>
              <a:ahLst/>
              <a:cxnLst>
                <a:cxn ang="T6">
                  <a:pos x="T0" y="T1"/>
                </a:cxn>
                <a:cxn ang="T7">
                  <a:pos x="T2" y="T3"/>
                </a:cxn>
                <a:cxn ang="T8">
                  <a:pos x="T4" y="T5"/>
                </a:cxn>
              </a:cxnLst>
              <a:rect l="0" t="0" r="r" b="b"/>
              <a:pathLst>
                <a:path w="170" h="385">
                  <a:moveTo>
                    <a:pt x="170" y="0"/>
                  </a:moveTo>
                  <a:lnTo>
                    <a:pt x="67" y="385"/>
                  </a:lnTo>
                  <a:lnTo>
                    <a:pt x="0" y="3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62" name="Freeform 100"/>
            <p:cNvSpPr>
              <a:spLocks/>
            </p:cNvSpPr>
            <p:nvPr/>
          </p:nvSpPr>
          <p:spPr bwMode="auto">
            <a:xfrm>
              <a:off x="3305" y="1491"/>
              <a:ext cx="15" cy="32"/>
            </a:xfrm>
            <a:custGeom>
              <a:avLst/>
              <a:gdLst>
                <a:gd name="T0" fmla="*/ 0 w 37"/>
                <a:gd name="T1" fmla="*/ 0 h 74"/>
                <a:gd name="T2" fmla="*/ 0 w 37"/>
                <a:gd name="T3" fmla="*/ 1 h 74"/>
                <a:gd name="T4" fmla="*/ 0 w 37"/>
                <a:gd name="T5" fmla="*/ 2 h 74"/>
                <a:gd name="T6" fmla="*/ 0 w 37"/>
                <a:gd name="T7" fmla="*/ 3 h 74"/>
                <a:gd name="T8" fmla="*/ 0 w 37"/>
                <a:gd name="T9" fmla="*/ 3 h 74"/>
                <a:gd name="T10" fmla="*/ 0 w 37"/>
                <a:gd name="T11" fmla="*/ 4 h 74"/>
                <a:gd name="T12" fmla="*/ 0 w 37"/>
                <a:gd name="T13" fmla="*/ 4 h 74"/>
                <a:gd name="T14" fmla="*/ 1 w 37"/>
                <a:gd name="T15" fmla="*/ 5 h 74"/>
                <a:gd name="T16" fmla="*/ 1 w 37"/>
                <a:gd name="T17" fmla="*/ 6 h 74"/>
                <a:gd name="T18" fmla="*/ 2 w 37"/>
                <a:gd name="T19" fmla="*/ 6 h 74"/>
                <a:gd name="T20" fmla="*/ 2 w 37"/>
                <a:gd name="T21" fmla="*/ 6 h 74"/>
                <a:gd name="T22" fmla="*/ 2 w 37"/>
                <a:gd name="T23" fmla="*/ 6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7" h="74">
                  <a:moveTo>
                    <a:pt x="4" y="0"/>
                  </a:moveTo>
                  <a:lnTo>
                    <a:pt x="1" y="10"/>
                  </a:lnTo>
                  <a:lnTo>
                    <a:pt x="0" y="21"/>
                  </a:lnTo>
                  <a:lnTo>
                    <a:pt x="0" y="31"/>
                  </a:lnTo>
                  <a:lnTo>
                    <a:pt x="1" y="40"/>
                  </a:lnTo>
                  <a:lnTo>
                    <a:pt x="4" y="49"/>
                  </a:lnTo>
                  <a:lnTo>
                    <a:pt x="7" y="56"/>
                  </a:lnTo>
                  <a:lnTo>
                    <a:pt x="11" y="62"/>
                  </a:lnTo>
                  <a:lnTo>
                    <a:pt x="16" y="68"/>
                  </a:lnTo>
                  <a:lnTo>
                    <a:pt x="23" y="71"/>
                  </a:lnTo>
                  <a:lnTo>
                    <a:pt x="29" y="74"/>
                  </a:lnTo>
                  <a:lnTo>
                    <a:pt x="37"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63" name="Line 101"/>
            <p:cNvSpPr>
              <a:spLocks noChangeShapeType="1"/>
            </p:cNvSpPr>
            <p:nvPr/>
          </p:nvSpPr>
          <p:spPr bwMode="auto">
            <a:xfrm flipV="1">
              <a:off x="3305" y="1447"/>
              <a:ext cx="12"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64" name="Freeform 102"/>
            <p:cNvSpPr>
              <a:spLocks/>
            </p:cNvSpPr>
            <p:nvPr/>
          </p:nvSpPr>
          <p:spPr bwMode="auto">
            <a:xfrm>
              <a:off x="3317" y="1415"/>
              <a:ext cx="32" cy="32"/>
            </a:xfrm>
            <a:custGeom>
              <a:avLst/>
              <a:gdLst>
                <a:gd name="T0" fmla="*/ 6 w 73"/>
                <a:gd name="T1" fmla="*/ 0 h 74"/>
                <a:gd name="T2" fmla="*/ 5 w 73"/>
                <a:gd name="T3" fmla="*/ 0 h 74"/>
                <a:gd name="T4" fmla="*/ 5 w 73"/>
                <a:gd name="T5" fmla="*/ 0 h 74"/>
                <a:gd name="T6" fmla="*/ 4 w 73"/>
                <a:gd name="T7" fmla="*/ 0 h 74"/>
                <a:gd name="T8" fmla="*/ 4 w 73"/>
                <a:gd name="T9" fmla="*/ 1 h 74"/>
                <a:gd name="T10" fmla="*/ 3 w 73"/>
                <a:gd name="T11" fmla="*/ 1 h 74"/>
                <a:gd name="T12" fmla="*/ 2 w 73"/>
                <a:gd name="T13" fmla="*/ 2 h 74"/>
                <a:gd name="T14" fmla="*/ 2 w 73"/>
                <a:gd name="T15" fmla="*/ 3 h 74"/>
                <a:gd name="T16" fmla="*/ 1 w 73"/>
                <a:gd name="T17" fmla="*/ 3 h 74"/>
                <a:gd name="T18" fmla="*/ 1 w 73"/>
                <a:gd name="T19" fmla="*/ 4 h 74"/>
                <a:gd name="T20" fmla="*/ 0 w 73"/>
                <a:gd name="T21" fmla="*/ 5 h 74"/>
                <a:gd name="T22" fmla="*/ 0 w 73"/>
                <a:gd name="T23" fmla="*/ 6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3" h="74">
                  <a:moveTo>
                    <a:pt x="73" y="0"/>
                  </a:moveTo>
                  <a:lnTo>
                    <a:pt x="65" y="1"/>
                  </a:lnTo>
                  <a:lnTo>
                    <a:pt x="58" y="3"/>
                  </a:lnTo>
                  <a:lnTo>
                    <a:pt x="49" y="6"/>
                  </a:lnTo>
                  <a:lnTo>
                    <a:pt x="42" y="11"/>
                  </a:lnTo>
                  <a:lnTo>
                    <a:pt x="33" y="18"/>
                  </a:lnTo>
                  <a:lnTo>
                    <a:pt x="27" y="25"/>
                  </a:lnTo>
                  <a:lnTo>
                    <a:pt x="19" y="34"/>
                  </a:lnTo>
                  <a:lnTo>
                    <a:pt x="13" y="43"/>
                  </a:lnTo>
                  <a:lnTo>
                    <a:pt x="8" y="53"/>
                  </a:lnTo>
                  <a:lnTo>
                    <a:pt x="4" y="63"/>
                  </a:lnTo>
                  <a:lnTo>
                    <a:pt x="0"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65" name="Line 103"/>
            <p:cNvSpPr>
              <a:spLocks noChangeShapeType="1"/>
            </p:cNvSpPr>
            <p:nvPr/>
          </p:nvSpPr>
          <p:spPr bwMode="auto">
            <a:xfrm>
              <a:off x="3349" y="1415"/>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66" name="Line 104"/>
            <p:cNvSpPr>
              <a:spLocks noChangeShapeType="1"/>
            </p:cNvSpPr>
            <p:nvPr/>
          </p:nvSpPr>
          <p:spPr bwMode="auto">
            <a:xfrm flipH="1">
              <a:off x="3407" y="1362"/>
              <a:ext cx="18"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20617" name="Group 105"/>
          <p:cNvGrpSpPr>
            <a:grpSpLocks/>
          </p:cNvGrpSpPr>
          <p:nvPr/>
        </p:nvGrpSpPr>
        <p:grpSpPr bwMode="auto">
          <a:xfrm>
            <a:off x="7353300" y="4529138"/>
            <a:ext cx="312738" cy="219075"/>
            <a:chOff x="4215" y="3147"/>
            <a:chExt cx="184" cy="128"/>
          </a:xfrm>
        </p:grpSpPr>
        <p:sp>
          <p:nvSpPr>
            <p:cNvPr id="69653" name="Freeform 106"/>
            <p:cNvSpPr>
              <a:spLocks/>
            </p:cNvSpPr>
            <p:nvPr/>
          </p:nvSpPr>
          <p:spPr bwMode="auto">
            <a:xfrm>
              <a:off x="4215" y="3147"/>
              <a:ext cx="67" cy="67"/>
            </a:xfrm>
            <a:custGeom>
              <a:avLst/>
              <a:gdLst>
                <a:gd name="T0" fmla="*/ 12 w 159"/>
                <a:gd name="T1" fmla="*/ 6 h 158"/>
                <a:gd name="T2" fmla="*/ 12 w 159"/>
                <a:gd name="T3" fmla="*/ 5 h 158"/>
                <a:gd name="T4" fmla="*/ 11 w 159"/>
                <a:gd name="T5" fmla="*/ 4 h 158"/>
                <a:gd name="T6" fmla="*/ 11 w 159"/>
                <a:gd name="T7" fmla="*/ 3 h 158"/>
                <a:gd name="T8" fmla="*/ 11 w 159"/>
                <a:gd name="T9" fmla="*/ 2 h 158"/>
                <a:gd name="T10" fmla="*/ 10 w 159"/>
                <a:gd name="T11" fmla="*/ 1 h 158"/>
                <a:gd name="T12" fmla="*/ 9 w 159"/>
                <a:gd name="T13" fmla="*/ 1 h 158"/>
                <a:gd name="T14" fmla="*/ 8 w 159"/>
                <a:gd name="T15" fmla="*/ 0 h 158"/>
                <a:gd name="T16" fmla="*/ 7 w 159"/>
                <a:gd name="T17" fmla="*/ 0 h 158"/>
                <a:gd name="T18" fmla="*/ 6 w 159"/>
                <a:gd name="T19" fmla="*/ 0 h 158"/>
                <a:gd name="T20" fmla="*/ 5 w 159"/>
                <a:gd name="T21" fmla="*/ 0 h 158"/>
                <a:gd name="T22" fmla="*/ 4 w 159"/>
                <a:gd name="T23" fmla="*/ 0 h 158"/>
                <a:gd name="T24" fmla="*/ 3 w 159"/>
                <a:gd name="T25" fmla="*/ 1 h 158"/>
                <a:gd name="T26" fmla="*/ 2 w 159"/>
                <a:gd name="T27" fmla="*/ 1 h 158"/>
                <a:gd name="T28" fmla="*/ 1 w 159"/>
                <a:gd name="T29" fmla="*/ 2 h 158"/>
                <a:gd name="T30" fmla="*/ 1 w 159"/>
                <a:gd name="T31" fmla="*/ 3 h 158"/>
                <a:gd name="T32" fmla="*/ 0 w 159"/>
                <a:gd name="T33" fmla="*/ 4 h 158"/>
                <a:gd name="T34" fmla="*/ 0 w 159"/>
                <a:gd name="T35" fmla="*/ 5 h 158"/>
                <a:gd name="T36" fmla="*/ 0 w 159"/>
                <a:gd name="T37" fmla="*/ 6 h 158"/>
                <a:gd name="T38" fmla="*/ 0 w 159"/>
                <a:gd name="T39" fmla="*/ 7 h 158"/>
                <a:gd name="T40" fmla="*/ 0 w 159"/>
                <a:gd name="T41" fmla="*/ 8 h 158"/>
                <a:gd name="T42" fmla="*/ 1 w 159"/>
                <a:gd name="T43" fmla="*/ 9 h 158"/>
                <a:gd name="T44" fmla="*/ 1 w 159"/>
                <a:gd name="T45" fmla="*/ 10 h 158"/>
                <a:gd name="T46" fmla="*/ 2 w 159"/>
                <a:gd name="T47" fmla="*/ 11 h 158"/>
                <a:gd name="T48" fmla="*/ 3 w 159"/>
                <a:gd name="T49" fmla="*/ 11 h 158"/>
                <a:gd name="T50" fmla="*/ 4 w 159"/>
                <a:gd name="T51" fmla="*/ 12 h 158"/>
                <a:gd name="T52" fmla="*/ 5 w 159"/>
                <a:gd name="T53" fmla="*/ 12 h 158"/>
                <a:gd name="T54" fmla="*/ 6 w 159"/>
                <a:gd name="T55" fmla="*/ 12 h 158"/>
                <a:gd name="T56" fmla="*/ 7 w 159"/>
                <a:gd name="T57" fmla="*/ 12 h 158"/>
                <a:gd name="T58" fmla="*/ 8 w 159"/>
                <a:gd name="T59" fmla="*/ 12 h 158"/>
                <a:gd name="T60" fmla="*/ 9 w 159"/>
                <a:gd name="T61" fmla="*/ 11 h 158"/>
                <a:gd name="T62" fmla="*/ 10 w 159"/>
                <a:gd name="T63" fmla="*/ 11 h 158"/>
                <a:gd name="T64" fmla="*/ 11 w 159"/>
                <a:gd name="T65" fmla="*/ 10 h 158"/>
                <a:gd name="T66" fmla="*/ 11 w 159"/>
                <a:gd name="T67" fmla="*/ 9 h 158"/>
                <a:gd name="T68" fmla="*/ 11 w 159"/>
                <a:gd name="T69" fmla="*/ 8 h 158"/>
                <a:gd name="T70" fmla="*/ 12 w 159"/>
                <a:gd name="T71" fmla="*/ 7 h 158"/>
                <a:gd name="T72" fmla="*/ 12 w 159"/>
                <a:gd name="T73" fmla="*/ 6 h 1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8">
                  <a:moveTo>
                    <a:pt x="159" y="79"/>
                  </a:moveTo>
                  <a:lnTo>
                    <a:pt x="158" y="66"/>
                  </a:lnTo>
                  <a:lnTo>
                    <a:pt x="154" y="52"/>
                  </a:lnTo>
                  <a:lnTo>
                    <a:pt x="149" y="39"/>
                  </a:lnTo>
                  <a:lnTo>
                    <a:pt x="140" y="28"/>
                  </a:lnTo>
                  <a:lnTo>
                    <a:pt x="131" y="18"/>
                  </a:lnTo>
                  <a:lnTo>
                    <a:pt x="119" y="10"/>
                  </a:lnTo>
                  <a:lnTo>
                    <a:pt x="107" y="4"/>
                  </a:lnTo>
                  <a:lnTo>
                    <a:pt x="93" y="1"/>
                  </a:lnTo>
                  <a:lnTo>
                    <a:pt x="79" y="0"/>
                  </a:lnTo>
                  <a:lnTo>
                    <a:pt x="66" y="1"/>
                  </a:lnTo>
                  <a:lnTo>
                    <a:pt x="52" y="4"/>
                  </a:lnTo>
                  <a:lnTo>
                    <a:pt x="40" y="10"/>
                  </a:lnTo>
                  <a:lnTo>
                    <a:pt x="28" y="18"/>
                  </a:lnTo>
                  <a:lnTo>
                    <a:pt x="19" y="28"/>
                  </a:lnTo>
                  <a:lnTo>
                    <a:pt x="10" y="39"/>
                  </a:lnTo>
                  <a:lnTo>
                    <a:pt x="5" y="52"/>
                  </a:lnTo>
                  <a:lnTo>
                    <a:pt x="1" y="66"/>
                  </a:lnTo>
                  <a:lnTo>
                    <a:pt x="0" y="79"/>
                  </a:lnTo>
                  <a:lnTo>
                    <a:pt x="1" y="93"/>
                  </a:lnTo>
                  <a:lnTo>
                    <a:pt x="5" y="106"/>
                  </a:lnTo>
                  <a:lnTo>
                    <a:pt x="10" y="119"/>
                  </a:lnTo>
                  <a:lnTo>
                    <a:pt x="19" y="130"/>
                  </a:lnTo>
                  <a:lnTo>
                    <a:pt x="28" y="140"/>
                  </a:lnTo>
                  <a:lnTo>
                    <a:pt x="40" y="148"/>
                  </a:lnTo>
                  <a:lnTo>
                    <a:pt x="52" y="154"/>
                  </a:lnTo>
                  <a:lnTo>
                    <a:pt x="66" y="157"/>
                  </a:lnTo>
                  <a:lnTo>
                    <a:pt x="79" y="158"/>
                  </a:lnTo>
                  <a:lnTo>
                    <a:pt x="93" y="157"/>
                  </a:lnTo>
                  <a:lnTo>
                    <a:pt x="107" y="154"/>
                  </a:lnTo>
                  <a:lnTo>
                    <a:pt x="119" y="148"/>
                  </a:lnTo>
                  <a:lnTo>
                    <a:pt x="131" y="140"/>
                  </a:lnTo>
                  <a:lnTo>
                    <a:pt x="140" y="130"/>
                  </a:lnTo>
                  <a:lnTo>
                    <a:pt x="149" y="119"/>
                  </a:lnTo>
                  <a:lnTo>
                    <a:pt x="154" y="106"/>
                  </a:lnTo>
                  <a:lnTo>
                    <a:pt x="158" y="93"/>
                  </a:lnTo>
                  <a:lnTo>
                    <a:pt x="159" y="79"/>
                  </a:lnTo>
                  <a:close/>
                </a:path>
              </a:pathLst>
            </a:custGeom>
            <a:solidFill>
              <a:srgbClr val="CC00CC"/>
            </a:solidFill>
            <a:ln w="19050" cmpd="sng">
              <a:solidFill>
                <a:srgbClr val="CC00CC"/>
              </a:solidFill>
              <a:prstDash val="solid"/>
              <a:round/>
              <a:headEnd/>
              <a:tailEnd/>
            </a:ln>
          </p:spPr>
          <p:txBody>
            <a:bodyPr/>
            <a:lstStyle/>
            <a:p>
              <a:endParaRPr lang="zh-CN" altLang="en-US"/>
            </a:p>
          </p:txBody>
        </p:sp>
        <p:grpSp>
          <p:nvGrpSpPr>
            <p:cNvPr id="69654" name="Group 107"/>
            <p:cNvGrpSpPr>
              <a:grpSpLocks/>
            </p:cNvGrpSpPr>
            <p:nvPr/>
          </p:nvGrpSpPr>
          <p:grpSpPr bwMode="auto">
            <a:xfrm>
              <a:off x="4335" y="3167"/>
              <a:ext cx="64" cy="108"/>
              <a:chOff x="4335" y="3167"/>
              <a:chExt cx="64" cy="108"/>
            </a:xfrm>
          </p:grpSpPr>
          <p:sp>
            <p:nvSpPr>
              <p:cNvPr id="69655" name="Line 108"/>
              <p:cNvSpPr>
                <a:spLocks noChangeShapeType="1"/>
              </p:cNvSpPr>
              <p:nvPr/>
            </p:nvSpPr>
            <p:spPr bwMode="auto">
              <a:xfrm flipH="1">
                <a:off x="4346" y="3275"/>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56" name="Freeform 109"/>
              <p:cNvSpPr>
                <a:spLocks/>
              </p:cNvSpPr>
              <p:nvPr/>
            </p:nvSpPr>
            <p:spPr bwMode="auto">
              <a:xfrm>
                <a:off x="4335" y="3249"/>
                <a:ext cx="11" cy="26"/>
              </a:xfrm>
              <a:custGeom>
                <a:avLst/>
                <a:gdLst>
                  <a:gd name="T0" fmla="*/ 0 w 31"/>
                  <a:gd name="T1" fmla="*/ 0 h 64"/>
                  <a:gd name="T2" fmla="*/ 0 w 31"/>
                  <a:gd name="T3" fmla="*/ 1 h 64"/>
                  <a:gd name="T4" fmla="*/ 0 w 31"/>
                  <a:gd name="T5" fmla="*/ 1 h 64"/>
                  <a:gd name="T6" fmla="*/ 0 w 31"/>
                  <a:gd name="T7" fmla="*/ 2 h 64"/>
                  <a:gd name="T8" fmla="*/ 0 w 31"/>
                  <a:gd name="T9" fmla="*/ 2 h 64"/>
                  <a:gd name="T10" fmla="*/ 0 w 31"/>
                  <a:gd name="T11" fmla="*/ 3 h 64"/>
                  <a:gd name="T12" fmla="*/ 0 w 31"/>
                  <a:gd name="T13" fmla="*/ 4 h 64"/>
                  <a:gd name="T14" fmla="*/ 1 w 31"/>
                  <a:gd name="T15" fmla="*/ 4 h 64"/>
                  <a:gd name="T16" fmla="*/ 1 w 31"/>
                  <a:gd name="T17" fmla="*/ 4 h 64"/>
                  <a:gd name="T18" fmla="*/ 1 w 31"/>
                  <a:gd name="T19" fmla="*/ 4 h 64"/>
                  <a:gd name="T20" fmla="*/ 1 w 31"/>
                  <a:gd name="T21" fmla="*/ 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64">
                    <a:moveTo>
                      <a:pt x="3" y="0"/>
                    </a:moveTo>
                    <a:lnTo>
                      <a:pt x="1" y="10"/>
                    </a:lnTo>
                    <a:lnTo>
                      <a:pt x="0" y="19"/>
                    </a:lnTo>
                    <a:lnTo>
                      <a:pt x="0" y="29"/>
                    </a:lnTo>
                    <a:lnTo>
                      <a:pt x="2" y="37"/>
                    </a:lnTo>
                    <a:lnTo>
                      <a:pt x="4" y="45"/>
                    </a:lnTo>
                    <a:lnTo>
                      <a:pt x="7" y="52"/>
                    </a:lnTo>
                    <a:lnTo>
                      <a:pt x="13" y="57"/>
                    </a:lnTo>
                    <a:lnTo>
                      <a:pt x="18" y="61"/>
                    </a:lnTo>
                    <a:lnTo>
                      <a:pt x="24" y="63"/>
                    </a:lnTo>
                    <a:lnTo>
                      <a:pt x="31"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57" name="Line 110"/>
              <p:cNvSpPr>
                <a:spLocks noChangeShapeType="1"/>
              </p:cNvSpPr>
              <p:nvPr/>
            </p:nvSpPr>
            <p:spPr bwMode="auto">
              <a:xfrm flipV="1">
                <a:off x="4335" y="3202"/>
                <a:ext cx="1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58" name="Freeform 111"/>
              <p:cNvSpPr>
                <a:spLocks/>
              </p:cNvSpPr>
              <p:nvPr/>
            </p:nvSpPr>
            <p:spPr bwMode="auto">
              <a:xfrm>
                <a:off x="4346" y="3167"/>
                <a:ext cx="53" cy="35"/>
              </a:xfrm>
              <a:custGeom>
                <a:avLst/>
                <a:gdLst>
                  <a:gd name="T0" fmla="*/ 9 w 124"/>
                  <a:gd name="T1" fmla="*/ 6 h 86"/>
                  <a:gd name="T2" fmla="*/ 9 w 124"/>
                  <a:gd name="T3" fmla="*/ 5 h 86"/>
                  <a:gd name="T4" fmla="*/ 10 w 124"/>
                  <a:gd name="T5" fmla="*/ 4 h 86"/>
                  <a:gd name="T6" fmla="*/ 10 w 124"/>
                  <a:gd name="T7" fmla="*/ 3 h 86"/>
                  <a:gd name="T8" fmla="*/ 9 w 124"/>
                  <a:gd name="T9" fmla="*/ 3 h 86"/>
                  <a:gd name="T10" fmla="*/ 9 w 124"/>
                  <a:gd name="T11" fmla="*/ 2 h 86"/>
                  <a:gd name="T12" fmla="*/ 9 w 124"/>
                  <a:gd name="T13" fmla="*/ 2 h 86"/>
                  <a:gd name="T14" fmla="*/ 9 w 124"/>
                  <a:gd name="T15" fmla="*/ 1 h 86"/>
                  <a:gd name="T16" fmla="*/ 8 w 124"/>
                  <a:gd name="T17" fmla="*/ 0 h 86"/>
                  <a:gd name="T18" fmla="*/ 8 w 124"/>
                  <a:gd name="T19" fmla="*/ 0 h 86"/>
                  <a:gd name="T20" fmla="*/ 7 w 124"/>
                  <a:gd name="T21" fmla="*/ 0 h 86"/>
                  <a:gd name="T22" fmla="*/ 6 w 124"/>
                  <a:gd name="T23" fmla="*/ 0 h 86"/>
                  <a:gd name="T24" fmla="*/ 6 w 124"/>
                  <a:gd name="T25" fmla="*/ 0 h 86"/>
                  <a:gd name="T26" fmla="*/ 5 w 124"/>
                  <a:gd name="T27" fmla="*/ 0 h 86"/>
                  <a:gd name="T28" fmla="*/ 4 w 124"/>
                  <a:gd name="T29" fmla="*/ 0 h 86"/>
                  <a:gd name="T30" fmla="*/ 4 w 124"/>
                  <a:gd name="T31" fmla="*/ 1 h 86"/>
                  <a:gd name="T32" fmla="*/ 3 w 124"/>
                  <a:gd name="T33" fmla="*/ 2 h 86"/>
                  <a:gd name="T34" fmla="*/ 3 w 124"/>
                  <a:gd name="T35" fmla="*/ 2 h 86"/>
                  <a:gd name="T36" fmla="*/ 2 w 124"/>
                  <a:gd name="T37" fmla="*/ 3 h 86"/>
                  <a:gd name="T38" fmla="*/ 1 w 124"/>
                  <a:gd name="T39" fmla="*/ 3 h 86"/>
                  <a:gd name="T40" fmla="*/ 0 w 124"/>
                  <a:gd name="T41" fmla="*/ 4 h 86"/>
                  <a:gd name="T42" fmla="*/ 0 w 124"/>
                  <a:gd name="T43" fmla="*/ 5 h 86"/>
                  <a:gd name="T44" fmla="*/ 0 w 124"/>
                  <a:gd name="T45" fmla="*/ 6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4" h="86">
                    <a:moveTo>
                      <a:pt x="120" y="86"/>
                    </a:moveTo>
                    <a:lnTo>
                      <a:pt x="122" y="74"/>
                    </a:lnTo>
                    <a:lnTo>
                      <a:pt x="123" y="61"/>
                    </a:lnTo>
                    <a:lnTo>
                      <a:pt x="124" y="50"/>
                    </a:lnTo>
                    <a:lnTo>
                      <a:pt x="122" y="40"/>
                    </a:lnTo>
                    <a:lnTo>
                      <a:pt x="120" y="29"/>
                    </a:lnTo>
                    <a:lnTo>
                      <a:pt x="117" y="21"/>
                    </a:lnTo>
                    <a:lnTo>
                      <a:pt x="112" y="13"/>
                    </a:lnTo>
                    <a:lnTo>
                      <a:pt x="105" y="8"/>
                    </a:lnTo>
                    <a:lnTo>
                      <a:pt x="99" y="4"/>
                    </a:lnTo>
                    <a:lnTo>
                      <a:pt x="91" y="0"/>
                    </a:lnTo>
                    <a:lnTo>
                      <a:pt x="83" y="0"/>
                    </a:lnTo>
                    <a:lnTo>
                      <a:pt x="74" y="0"/>
                    </a:lnTo>
                    <a:lnTo>
                      <a:pt x="65" y="4"/>
                    </a:lnTo>
                    <a:lnTo>
                      <a:pt x="56" y="8"/>
                    </a:lnTo>
                    <a:lnTo>
                      <a:pt x="47" y="13"/>
                    </a:lnTo>
                    <a:lnTo>
                      <a:pt x="38" y="21"/>
                    </a:lnTo>
                    <a:lnTo>
                      <a:pt x="30" y="29"/>
                    </a:lnTo>
                    <a:lnTo>
                      <a:pt x="22" y="40"/>
                    </a:lnTo>
                    <a:lnTo>
                      <a:pt x="15" y="50"/>
                    </a:lnTo>
                    <a:lnTo>
                      <a:pt x="8" y="61"/>
                    </a:lnTo>
                    <a:lnTo>
                      <a:pt x="4" y="74"/>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59" name="Freeform 112"/>
              <p:cNvSpPr>
                <a:spLocks/>
              </p:cNvSpPr>
              <p:nvPr/>
            </p:nvSpPr>
            <p:spPr bwMode="auto">
              <a:xfrm>
                <a:off x="4343" y="3202"/>
                <a:ext cx="53" cy="18"/>
              </a:xfrm>
              <a:custGeom>
                <a:avLst/>
                <a:gdLst>
                  <a:gd name="T0" fmla="*/ 8 w 132"/>
                  <a:gd name="T1" fmla="*/ 0 h 42"/>
                  <a:gd name="T2" fmla="*/ 8 w 132"/>
                  <a:gd name="T3" fmla="*/ 3 h 42"/>
                  <a:gd name="T4" fmla="*/ 0 w 132"/>
                  <a:gd name="T5" fmla="*/ 3 h 42"/>
                  <a:gd name="T6" fmla="*/ 0 60000 65536"/>
                  <a:gd name="T7" fmla="*/ 0 60000 65536"/>
                  <a:gd name="T8" fmla="*/ 0 60000 65536"/>
                </a:gdLst>
                <a:ahLst/>
                <a:cxnLst>
                  <a:cxn ang="T6">
                    <a:pos x="T0" y="T1"/>
                  </a:cxn>
                  <a:cxn ang="T7">
                    <a:pos x="T2" y="T3"/>
                  </a:cxn>
                  <a:cxn ang="T8">
                    <a:pos x="T4" y="T5"/>
                  </a:cxn>
                </a:cxnLst>
                <a:rect l="0" t="0" r="r" b="b"/>
                <a:pathLst>
                  <a:path w="132" h="42">
                    <a:moveTo>
                      <a:pt x="132" y="0"/>
                    </a:moveTo>
                    <a:lnTo>
                      <a:pt x="120" y="42"/>
                    </a:lnTo>
                    <a:lnTo>
                      <a:pt x="0"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320625" name="Group 113"/>
          <p:cNvGrpSpPr>
            <a:grpSpLocks/>
          </p:cNvGrpSpPr>
          <p:nvPr/>
        </p:nvGrpSpPr>
        <p:grpSpPr bwMode="auto">
          <a:xfrm>
            <a:off x="7353300" y="755650"/>
            <a:ext cx="496888" cy="357188"/>
            <a:chOff x="4215" y="928"/>
            <a:chExt cx="292" cy="210"/>
          </a:xfrm>
        </p:grpSpPr>
        <p:sp>
          <p:nvSpPr>
            <p:cNvPr id="69646" name="Freeform 114"/>
            <p:cNvSpPr>
              <a:spLocks/>
            </p:cNvSpPr>
            <p:nvPr/>
          </p:nvSpPr>
          <p:spPr bwMode="auto">
            <a:xfrm>
              <a:off x="4215" y="1071"/>
              <a:ext cx="67" cy="67"/>
            </a:xfrm>
            <a:custGeom>
              <a:avLst/>
              <a:gdLst>
                <a:gd name="T0" fmla="*/ 12 w 159"/>
                <a:gd name="T1" fmla="*/ 6 h 159"/>
                <a:gd name="T2" fmla="*/ 12 w 159"/>
                <a:gd name="T3" fmla="*/ 5 h 159"/>
                <a:gd name="T4" fmla="*/ 11 w 159"/>
                <a:gd name="T5" fmla="*/ 4 h 159"/>
                <a:gd name="T6" fmla="*/ 11 w 159"/>
                <a:gd name="T7" fmla="*/ 3 h 159"/>
                <a:gd name="T8" fmla="*/ 11 w 159"/>
                <a:gd name="T9" fmla="*/ 2 h 159"/>
                <a:gd name="T10" fmla="*/ 10 w 159"/>
                <a:gd name="T11" fmla="*/ 1 h 159"/>
                <a:gd name="T12" fmla="*/ 9 w 159"/>
                <a:gd name="T13" fmla="*/ 1 h 159"/>
                <a:gd name="T14" fmla="*/ 8 w 159"/>
                <a:gd name="T15" fmla="*/ 0 h 159"/>
                <a:gd name="T16" fmla="*/ 7 w 159"/>
                <a:gd name="T17" fmla="*/ 0 h 159"/>
                <a:gd name="T18" fmla="*/ 6 w 159"/>
                <a:gd name="T19" fmla="*/ 0 h 159"/>
                <a:gd name="T20" fmla="*/ 5 w 159"/>
                <a:gd name="T21" fmla="*/ 0 h 159"/>
                <a:gd name="T22" fmla="*/ 4 w 159"/>
                <a:gd name="T23" fmla="*/ 0 h 159"/>
                <a:gd name="T24" fmla="*/ 3 w 159"/>
                <a:gd name="T25" fmla="*/ 1 h 159"/>
                <a:gd name="T26" fmla="*/ 2 w 159"/>
                <a:gd name="T27" fmla="*/ 1 h 159"/>
                <a:gd name="T28" fmla="*/ 1 w 159"/>
                <a:gd name="T29" fmla="*/ 2 h 159"/>
                <a:gd name="T30" fmla="*/ 1 w 159"/>
                <a:gd name="T31" fmla="*/ 3 h 159"/>
                <a:gd name="T32" fmla="*/ 0 w 159"/>
                <a:gd name="T33" fmla="*/ 4 h 159"/>
                <a:gd name="T34" fmla="*/ 0 w 159"/>
                <a:gd name="T35" fmla="*/ 5 h 159"/>
                <a:gd name="T36" fmla="*/ 0 w 159"/>
                <a:gd name="T37" fmla="*/ 6 h 159"/>
                <a:gd name="T38" fmla="*/ 0 w 159"/>
                <a:gd name="T39" fmla="*/ 7 h 159"/>
                <a:gd name="T40" fmla="*/ 0 w 159"/>
                <a:gd name="T41" fmla="*/ 8 h 159"/>
                <a:gd name="T42" fmla="*/ 1 w 159"/>
                <a:gd name="T43" fmla="*/ 9 h 159"/>
                <a:gd name="T44" fmla="*/ 1 w 159"/>
                <a:gd name="T45" fmla="*/ 10 h 159"/>
                <a:gd name="T46" fmla="*/ 2 w 159"/>
                <a:gd name="T47" fmla="*/ 11 h 159"/>
                <a:gd name="T48" fmla="*/ 3 w 159"/>
                <a:gd name="T49" fmla="*/ 11 h 159"/>
                <a:gd name="T50" fmla="*/ 4 w 159"/>
                <a:gd name="T51" fmla="*/ 11 h 159"/>
                <a:gd name="T52" fmla="*/ 5 w 159"/>
                <a:gd name="T53" fmla="*/ 12 h 159"/>
                <a:gd name="T54" fmla="*/ 6 w 159"/>
                <a:gd name="T55" fmla="*/ 12 h 159"/>
                <a:gd name="T56" fmla="*/ 7 w 159"/>
                <a:gd name="T57" fmla="*/ 12 h 159"/>
                <a:gd name="T58" fmla="*/ 8 w 159"/>
                <a:gd name="T59" fmla="*/ 11 h 159"/>
                <a:gd name="T60" fmla="*/ 9 w 159"/>
                <a:gd name="T61" fmla="*/ 11 h 159"/>
                <a:gd name="T62" fmla="*/ 10 w 159"/>
                <a:gd name="T63" fmla="*/ 11 h 159"/>
                <a:gd name="T64" fmla="*/ 11 w 159"/>
                <a:gd name="T65" fmla="*/ 10 h 159"/>
                <a:gd name="T66" fmla="*/ 11 w 159"/>
                <a:gd name="T67" fmla="*/ 9 h 159"/>
                <a:gd name="T68" fmla="*/ 11 w 159"/>
                <a:gd name="T69" fmla="*/ 8 h 159"/>
                <a:gd name="T70" fmla="*/ 12 w 159"/>
                <a:gd name="T71" fmla="*/ 7 h 159"/>
                <a:gd name="T72" fmla="*/ 12 w 159"/>
                <a:gd name="T73" fmla="*/ 6 h 1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9" h="159">
                  <a:moveTo>
                    <a:pt x="159" y="79"/>
                  </a:moveTo>
                  <a:lnTo>
                    <a:pt x="158" y="65"/>
                  </a:lnTo>
                  <a:lnTo>
                    <a:pt x="154" y="53"/>
                  </a:lnTo>
                  <a:lnTo>
                    <a:pt x="149" y="40"/>
                  </a:lnTo>
                  <a:lnTo>
                    <a:pt x="140" y="28"/>
                  </a:lnTo>
                  <a:lnTo>
                    <a:pt x="131" y="18"/>
                  </a:lnTo>
                  <a:lnTo>
                    <a:pt x="119" y="11"/>
                  </a:lnTo>
                  <a:lnTo>
                    <a:pt x="107" y="5"/>
                  </a:lnTo>
                  <a:lnTo>
                    <a:pt x="93" y="1"/>
                  </a:lnTo>
                  <a:lnTo>
                    <a:pt x="79" y="0"/>
                  </a:lnTo>
                  <a:lnTo>
                    <a:pt x="66" y="1"/>
                  </a:lnTo>
                  <a:lnTo>
                    <a:pt x="52" y="5"/>
                  </a:lnTo>
                  <a:lnTo>
                    <a:pt x="40" y="11"/>
                  </a:lnTo>
                  <a:lnTo>
                    <a:pt x="28" y="18"/>
                  </a:lnTo>
                  <a:lnTo>
                    <a:pt x="19" y="28"/>
                  </a:lnTo>
                  <a:lnTo>
                    <a:pt x="10" y="40"/>
                  </a:lnTo>
                  <a:lnTo>
                    <a:pt x="5" y="53"/>
                  </a:lnTo>
                  <a:lnTo>
                    <a:pt x="1" y="65"/>
                  </a:lnTo>
                  <a:lnTo>
                    <a:pt x="0" y="79"/>
                  </a:lnTo>
                  <a:lnTo>
                    <a:pt x="1" y="93"/>
                  </a:lnTo>
                  <a:lnTo>
                    <a:pt x="5" y="107"/>
                  </a:lnTo>
                  <a:lnTo>
                    <a:pt x="10" y="120"/>
                  </a:lnTo>
                  <a:lnTo>
                    <a:pt x="19" y="130"/>
                  </a:lnTo>
                  <a:lnTo>
                    <a:pt x="28" y="141"/>
                  </a:lnTo>
                  <a:lnTo>
                    <a:pt x="40" y="148"/>
                  </a:lnTo>
                  <a:lnTo>
                    <a:pt x="52" y="155"/>
                  </a:lnTo>
                  <a:lnTo>
                    <a:pt x="66" y="158"/>
                  </a:lnTo>
                  <a:lnTo>
                    <a:pt x="79" y="159"/>
                  </a:lnTo>
                  <a:lnTo>
                    <a:pt x="93" y="158"/>
                  </a:lnTo>
                  <a:lnTo>
                    <a:pt x="107" y="155"/>
                  </a:lnTo>
                  <a:lnTo>
                    <a:pt x="119" y="148"/>
                  </a:lnTo>
                  <a:lnTo>
                    <a:pt x="131" y="141"/>
                  </a:lnTo>
                  <a:lnTo>
                    <a:pt x="140" y="130"/>
                  </a:lnTo>
                  <a:lnTo>
                    <a:pt x="149" y="120"/>
                  </a:lnTo>
                  <a:lnTo>
                    <a:pt x="154" y="107"/>
                  </a:lnTo>
                  <a:lnTo>
                    <a:pt x="158" y="93"/>
                  </a:lnTo>
                  <a:lnTo>
                    <a:pt x="159" y="79"/>
                  </a:lnTo>
                  <a:close/>
                </a:path>
              </a:pathLst>
            </a:custGeom>
            <a:solidFill>
              <a:srgbClr val="CC00CC"/>
            </a:solidFill>
            <a:ln w="19050" cmpd="sng">
              <a:solidFill>
                <a:srgbClr val="CC00CC"/>
              </a:solidFill>
              <a:prstDash val="solid"/>
              <a:round/>
              <a:headEnd/>
              <a:tailEnd/>
            </a:ln>
          </p:spPr>
          <p:txBody>
            <a:bodyPr/>
            <a:lstStyle/>
            <a:p>
              <a:endParaRPr lang="zh-CN" altLang="en-US"/>
            </a:p>
          </p:txBody>
        </p:sp>
        <p:sp>
          <p:nvSpPr>
            <p:cNvPr id="69647" name="Line 115"/>
            <p:cNvSpPr>
              <a:spLocks noChangeShapeType="1"/>
            </p:cNvSpPr>
            <p:nvPr/>
          </p:nvSpPr>
          <p:spPr bwMode="auto">
            <a:xfrm flipH="1">
              <a:off x="4399" y="1088"/>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48" name="Freeform 116"/>
            <p:cNvSpPr>
              <a:spLocks/>
            </p:cNvSpPr>
            <p:nvPr/>
          </p:nvSpPr>
          <p:spPr bwMode="auto">
            <a:xfrm>
              <a:off x="4387" y="1062"/>
              <a:ext cx="12" cy="26"/>
            </a:xfrm>
            <a:custGeom>
              <a:avLst/>
              <a:gdLst>
                <a:gd name="T0" fmla="*/ 0 w 30"/>
                <a:gd name="T1" fmla="*/ 0 h 64"/>
                <a:gd name="T2" fmla="*/ 0 w 30"/>
                <a:gd name="T3" fmla="*/ 1 h 64"/>
                <a:gd name="T4" fmla="*/ 0 w 30"/>
                <a:gd name="T5" fmla="*/ 1 h 64"/>
                <a:gd name="T6" fmla="*/ 0 w 30"/>
                <a:gd name="T7" fmla="*/ 2 h 64"/>
                <a:gd name="T8" fmla="*/ 0 w 30"/>
                <a:gd name="T9" fmla="*/ 2 h 64"/>
                <a:gd name="T10" fmla="*/ 0 w 30"/>
                <a:gd name="T11" fmla="*/ 3 h 64"/>
                <a:gd name="T12" fmla="*/ 0 w 30"/>
                <a:gd name="T13" fmla="*/ 4 h 64"/>
                <a:gd name="T14" fmla="*/ 1 w 30"/>
                <a:gd name="T15" fmla="*/ 4 h 64"/>
                <a:gd name="T16" fmla="*/ 1 w 30"/>
                <a:gd name="T17" fmla="*/ 4 h 64"/>
                <a:gd name="T18" fmla="*/ 2 w 30"/>
                <a:gd name="T19" fmla="*/ 4 h 64"/>
                <a:gd name="T20" fmla="*/ 2 w 30"/>
                <a:gd name="T21" fmla="*/ 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64">
                  <a:moveTo>
                    <a:pt x="3" y="0"/>
                  </a:moveTo>
                  <a:lnTo>
                    <a:pt x="0" y="10"/>
                  </a:lnTo>
                  <a:lnTo>
                    <a:pt x="0" y="20"/>
                  </a:lnTo>
                  <a:lnTo>
                    <a:pt x="0" y="29"/>
                  </a:lnTo>
                  <a:lnTo>
                    <a:pt x="2" y="38"/>
                  </a:lnTo>
                  <a:lnTo>
                    <a:pt x="4" y="46"/>
                  </a:lnTo>
                  <a:lnTo>
                    <a:pt x="8" y="52"/>
                  </a:lnTo>
                  <a:lnTo>
                    <a:pt x="12" y="57"/>
                  </a:lnTo>
                  <a:lnTo>
                    <a:pt x="17" y="61"/>
                  </a:lnTo>
                  <a:lnTo>
                    <a:pt x="24" y="64"/>
                  </a:lnTo>
                  <a:lnTo>
                    <a:pt x="30"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49" name="Line 117"/>
            <p:cNvSpPr>
              <a:spLocks noChangeShapeType="1"/>
            </p:cNvSpPr>
            <p:nvPr/>
          </p:nvSpPr>
          <p:spPr bwMode="auto">
            <a:xfrm flipV="1">
              <a:off x="4387" y="1015"/>
              <a:ext cx="12"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69650" name="Freeform 118"/>
            <p:cNvSpPr>
              <a:spLocks/>
            </p:cNvSpPr>
            <p:nvPr/>
          </p:nvSpPr>
          <p:spPr bwMode="auto">
            <a:xfrm>
              <a:off x="4399" y="980"/>
              <a:ext cx="52" cy="35"/>
            </a:xfrm>
            <a:custGeom>
              <a:avLst/>
              <a:gdLst>
                <a:gd name="T0" fmla="*/ 9 w 125"/>
                <a:gd name="T1" fmla="*/ 6 h 85"/>
                <a:gd name="T2" fmla="*/ 9 w 125"/>
                <a:gd name="T3" fmla="*/ 5 h 85"/>
                <a:gd name="T4" fmla="*/ 9 w 125"/>
                <a:gd name="T5" fmla="*/ 5 h 85"/>
                <a:gd name="T6" fmla="*/ 9 w 125"/>
                <a:gd name="T7" fmla="*/ 4 h 85"/>
                <a:gd name="T8" fmla="*/ 9 w 125"/>
                <a:gd name="T9" fmla="*/ 3 h 85"/>
                <a:gd name="T10" fmla="*/ 9 w 125"/>
                <a:gd name="T11" fmla="*/ 2 h 85"/>
                <a:gd name="T12" fmla="*/ 8 w 125"/>
                <a:gd name="T13" fmla="*/ 2 h 85"/>
                <a:gd name="T14" fmla="*/ 8 w 125"/>
                <a:gd name="T15" fmla="*/ 1 h 85"/>
                <a:gd name="T16" fmla="*/ 8 w 125"/>
                <a:gd name="T17" fmla="*/ 0 h 85"/>
                <a:gd name="T18" fmla="*/ 7 w 125"/>
                <a:gd name="T19" fmla="*/ 0 h 85"/>
                <a:gd name="T20" fmla="*/ 7 w 125"/>
                <a:gd name="T21" fmla="*/ 0 h 85"/>
                <a:gd name="T22" fmla="*/ 6 w 125"/>
                <a:gd name="T23" fmla="*/ 0 h 85"/>
                <a:gd name="T24" fmla="*/ 5 w 125"/>
                <a:gd name="T25" fmla="*/ 0 h 85"/>
                <a:gd name="T26" fmla="*/ 5 w 125"/>
                <a:gd name="T27" fmla="*/ 0 h 85"/>
                <a:gd name="T28" fmla="*/ 4 w 125"/>
                <a:gd name="T29" fmla="*/ 0 h 85"/>
                <a:gd name="T30" fmla="*/ 3 w 125"/>
                <a:gd name="T31" fmla="*/ 1 h 85"/>
                <a:gd name="T32" fmla="*/ 3 w 125"/>
                <a:gd name="T33" fmla="*/ 2 h 85"/>
                <a:gd name="T34" fmla="*/ 2 w 125"/>
                <a:gd name="T35" fmla="*/ 2 h 85"/>
                <a:gd name="T36" fmla="*/ 2 w 125"/>
                <a:gd name="T37" fmla="*/ 3 h 85"/>
                <a:gd name="T38" fmla="*/ 1 w 125"/>
                <a:gd name="T39" fmla="*/ 4 h 85"/>
                <a:gd name="T40" fmla="*/ 1 w 125"/>
                <a:gd name="T41" fmla="*/ 5 h 85"/>
                <a:gd name="T42" fmla="*/ 0 w 125"/>
                <a:gd name="T43" fmla="*/ 5 h 85"/>
                <a:gd name="T44" fmla="*/ 0 w 125"/>
                <a:gd name="T45" fmla="*/ 6 h 8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5" h="85">
                  <a:moveTo>
                    <a:pt x="121" y="85"/>
                  </a:moveTo>
                  <a:lnTo>
                    <a:pt x="123" y="74"/>
                  </a:lnTo>
                  <a:lnTo>
                    <a:pt x="125" y="62"/>
                  </a:lnTo>
                  <a:lnTo>
                    <a:pt x="125" y="50"/>
                  </a:lnTo>
                  <a:lnTo>
                    <a:pt x="124" y="40"/>
                  </a:lnTo>
                  <a:lnTo>
                    <a:pt x="121" y="30"/>
                  </a:lnTo>
                  <a:lnTo>
                    <a:pt x="117" y="22"/>
                  </a:lnTo>
                  <a:lnTo>
                    <a:pt x="112" y="14"/>
                  </a:lnTo>
                  <a:lnTo>
                    <a:pt x="107" y="8"/>
                  </a:lnTo>
                  <a:lnTo>
                    <a:pt x="99" y="3"/>
                  </a:lnTo>
                  <a:lnTo>
                    <a:pt x="92" y="1"/>
                  </a:lnTo>
                  <a:lnTo>
                    <a:pt x="83" y="0"/>
                  </a:lnTo>
                  <a:lnTo>
                    <a:pt x="75" y="1"/>
                  </a:lnTo>
                  <a:lnTo>
                    <a:pt x="65" y="3"/>
                  </a:lnTo>
                  <a:lnTo>
                    <a:pt x="57" y="8"/>
                  </a:lnTo>
                  <a:lnTo>
                    <a:pt x="47" y="14"/>
                  </a:lnTo>
                  <a:lnTo>
                    <a:pt x="39" y="22"/>
                  </a:lnTo>
                  <a:lnTo>
                    <a:pt x="30" y="30"/>
                  </a:lnTo>
                  <a:lnTo>
                    <a:pt x="23" y="40"/>
                  </a:lnTo>
                  <a:lnTo>
                    <a:pt x="15" y="50"/>
                  </a:lnTo>
                  <a:lnTo>
                    <a:pt x="10" y="62"/>
                  </a:lnTo>
                  <a:lnTo>
                    <a:pt x="5" y="74"/>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51" name="Freeform 119"/>
            <p:cNvSpPr>
              <a:spLocks/>
            </p:cNvSpPr>
            <p:nvPr/>
          </p:nvSpPr>
          <p:spPr bwMode="auto">
            <a:xfrm>
              <a:off x="4396" y="1015"/>
              <a:ext cx="52" cy="18"/>
            </a:xfrm>
            <a:custGeom>
              <a:avLst/>
              <a:gdLst>
                <a:gd name="T0" fmla="*/ 8 w 131"/>
                <a:gd name="T1" fmla="*/ 0 h 44"/>
                <a:gd name="T2" fmla="*/ 8 w 131"/>
                <a:gd name="T3" fmla="*/ 3 h 44"/>
                <a:gd name="T4" fmla="*/ 0 w 131"/>
                <a:gd name="T5" fmla="*/ 3 h 44"/>
                <a:gd name="T6" fmla="*/ 0 60000 65536"/>
                <a:gd name="T7" fmla="*/ 0 60000 65536"/>
                <a:gd name="T8" fmla="*/ 0 60000 65536"/>
              </a:gdLst>
              <a:ahLst/>
              <a:cxnLst>
                <a:cxn ang="T6">
                  <a:pos x="T0" y="T1"/>
                </a:cxn>
                <a:cxn ang="T7">
                  <a:pos x="T2" y="T3"/>
                </a:cxn>
                <a:cxn ang="T8">
                  <a:pos x="T4" y="T5"/>
                </a:cxn>
              </a:cxnLst>
              <a:rect l="0" t="0" r="r" b="b"/>
              <a:pathLst>
                <a:path w="131" h="44">
                  <a:moveTo>
                    <a:pt x="131" y="0"/>
                  </a:moveTo>
                  <a:lnTo>
                    <a:pt x="119" y="44"/>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69652" name="Line 120"/>
            <p:cNvSpPr>
              <a:spLocks noChangeShapeType="1"/>
            </p:cNvSpPr>
            <p:nvPr/>
          </p:nvSpPr>
          <p:spPr bwMode="auto">
            <a:xfrm flipH="1">
              <a:off x="4492" y="928"/>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320647"/>
                                        </p:tgtEl>
                                        <p:attrNameLst>
                                          <p:attrName>style.visibility</p:attrName>
                                        </p:attrNameLst>
                                      </p:cBhvr>
                                      <p:to>
                                        <p:strVal val="visible"/>
                                      </p:to>
                                    </p:set>
                                    <p:animEffect transition="in" filter="wipe(down)">
                                      <p:cBhvr>
                                        <p:cTn id="7" dur="500"/>
                                        <p:tgtEl>
                                          <p:spTgt spid="32064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20679"/>
                                        </p:tgtEl>
                                        <p:attrNameLst>
                                          <p:attrName>style.visibility</p:attrName>
                                        </p:attrNameLst>
                                      </p:cBhvr>
                                      <p:to>
                                        <p:strVal val="visible"/>
                                      </p:to>
                                    </p:set>
                                    <p:animEffect transition="in" filter="wipe(left)">
                                      <p:cBhvr>
                                        <p:cTn id="12" dur="500"/>
                                        <p:tgtEl>
                                          <p:spTgt spid="3206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20671"/>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20666"/>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20609"/>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320559"/>
                                        </p:tgtEl>
                                        <p:attrNameLst>
                                          <p:attrName>style.visibility</p:attrName>
                                        </p:attrNameLst>
                                      </p:cBhvr>
                                      <p:to>
                                        <p:strVal val="visible"/>
                                      </p:to>
                                    </p:set>
                                    <p:animEffect transition="in" filter="wipe(up)">
                                      <p:cBhvr>
                                        <p:cTn id="29" dur="500"/>
                                        <p:tgtEl>
                                          <p:spTgt spid="320559"/>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320601"/>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0"/>
                                          </p:stCondLst>
                                        </p:cTn>
                                        <p:tgtEl>
                                          <p:spTgt spid="320625"/>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320566"/>
                                        </p:tgtEl>
                                        <p:attrNameLst>
                                          <p:attrName>style.visibility</p:attrName>
                                        </p:attrNameLst>
                                      </p:cBhvr>
                                      <p:to>
                                        <p:strVal val="visible"/>
                                      </p:to>
                                    </p:set>
                                    <p:animEffect transition="in" filter="wipe(up)">
                                      <p:cBhvr>
                                        <p:cTn id="42" dur="500"/>
                                        <p:tgtEl>
                                          <p:spTgt spid="32056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0"/>
                                          </p:stCondLst>
                                        </p:cTn>
                                        <p:tgtEl>
                                          <p:spTgt spid="320617"/>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320557"/>
                                        </p:tgtEl>
                                        <p:attrNameLst>
                                          <p:attrName>style.visibility</p:attrName>
                                        </p:attrNameLst>
                                      </p:cBhvr>
                                      <p:to>
                                        <p:strVal val="visible"/>
                                      </p:to>
                                    </p:set>
                                    <p:animEffect transition="in" filter="wipe(left)">
                                      <p:cBhvr>
                                        <p:cTn id="51" dur="500"/>
                                        <p:tgtEl>
                                          <p:spTgt spid="320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557" grpId="0" autoUpdateAnimBg="0"/>
      <p:bldP spid="320559" grpId="0" animBg="1"/>
      <p:bldP spid="320566"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Text Box 2"/>
          <p:cNvSpPr txBox="1">
            <a:spLocks noChangeArrowheads="1"/>
          </p:cNvSpPr>
          <p:nvPr/>
        </p:nvSpPr>
        <p:spPr bwMode="auto">
          <a:xfrm>
            <a:off x="0" y="0"/>
            <a:ext cx="4572000"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平面上取点</a:t>
            </a:r>
          </a:p>
        </p:txBody>
      </p:sp>
      <p:sp>
        <p:nvSpPr>
          <p:cNvPr id="357379" name="Text Box 3"/>
          <p:cNvSpPr txBox="1">
            <a:spLocks noChangeArrowheads="1"/>
          </p:cNvSpPr>
          <p:nvPr/>
        </p:nvSpPr>
        <p:spPr bwMode="auto">
          <a:xfrm>
            <a:off x="107950" y="1052513"/>
            <a:ext cx="9036050" cy="946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2800" b="1">
                <a:solidFill>
                  <a:srgbClr val="003399"/>
                </a:solidFill>
              </a:rPr>
              <a:t>        </a:t>
            </a:r>
            <a:r>
              <a:rPr lang="zh-CN" altLang="en-US" sz="2800" b="1">
                <a:solidFill>
                  <a:srgbClr val="003399"/>
                </a:solidFill>
              </a:rPr>
              <a:t>先找出过此点而又在平面内的一条直线作为辅助线，然后再在该直线上确定点的位置。</a:t>
            </a:r>
          </a:p>
        </p:txBody>
      </p:sp>
      <p:sp>
        <p:nvSpPr>
          <p:cNvPr id="357380" name="Text Box 4"/>
          <p:cNvSpPr txBox="1">
            <a:spLocks noChangeArrowheads="1"/>
          </p:cNvSpPr>
          <p:nvPr/>
        </p:nvSpPr>
        <p:spPr bwMode="auto">
          <a:xfrm>
            <a:off x="107950" y="1885950"/>
            <a:ext cx="9432925"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b="1">
                <a:solidFill>
                  <a:srgbClr val="FF0000"/>
                </a:solidFill>
                <a:latin typeface="黑体" pitchFamily="2" charset="-122"/>
                <a:ea typeface="黑体" pitchFamily="2" charset="-122"/>
              </a:rPr>
              <a:t>例</a:t>
            </a:r>
            <a:r>
              <a:rPr lang="en-US" altLang="zh-CN" b="1">
                <a:solidFill>
                  <a:srgbClr val="FF0000"/>
                </a:solidFill>
                <a:latin typeface="黑体" pitchFamily="2" charset="-122"/>
                <a:ea typeface="黑体" pitchFamily="2" charset="-122"/>
              </a:rPr>
              <a:t>1</a:t>
            </a:r>
            <a:r>
              <a:rPr lang="zh-CN" altLang="en-US" b="1">
                <a:solidFill>
                  <a:srgbClr val="FF0000"/>
                </a:solidFill>
                <a:latin typeface="黑体" pitchFamily="2" charset="-122"/>
                <a:ea typeface="黑体" pitchFamily="2" charset="-122"/>
              </a:rPr>
              <a:t>：已知</a:t>
            </a:r>
            <a:r>
              <a:rPr lang="en-US" altLang="zh-CN" b="1">
                <a:solidFill>
                  <a:srgbClr val="FF0000"/>
                </a:solidFill>
                <a:latin typeface="黑体" pitchFamily="2" charset="-122"/>
                <a:ea typeface="黑体" pitchFamily="2" charset="-122"/>
              </a:rPr>
              <a:t>K</a:t>
            </a:r>
            <a:r>
              <a:rPr lang="zh-CN" altLang="en-US" b="1">
                <a:solidFill>
                  <a:srgbClr val="FF0000"/>
                </a:solidFill>
                <a:latin typeface="黑体" pitchFamily="2" charset="-122"/>
                <a:ea typeface="黑体" pitchFamily="2" charset="-122"/>
              </a:rPr>
              <a:t>点在平面</a:t>
            </a:r>
            <a:r>
              <a:rPr lang="en-US" altLang="zh-CN" b="1">
                <a:solidFill>
                  <a:srgbClr val="FF0000"/>
                </a:solidFill>
                <a:latin typeface="黑体" pitchFamily="2" charset="-122"/>
                <a:ea typeface="黑体" pitchFamily="2" charset="-122"/>
              </a:rPr>
              <a:t>ABC</a:t>
            </a:r>
            <a:r>
              <a:rPr lang="zh-CN" altLang="en-US" b="1">
                <a:solidFill>
                  <a:srgbClr val="FF0000"/>
                </a:solidFill>
                <a:latin typeface="黑体" pitchFamily="2" charset="-122"/>
                <a:ea typeface="黑体" pitchFamily="2" charset="-122"/>
              </a:rPr>
              <a:t>上，求</a:t>
            </a:r>
            <a:r>
              <a:rPr lang="en-US" altLang="zh-CN" b="1">
                <a:solidFill>
                  <a:srgbClr val="FF0000"/>
                </a:solidFill>
                <a:latin typeface="黑体" pitchFamily="2" charset="-122"/>
                <a:ea typeface="黑体" pitchFamily="2" charset="-122"/>
              </a:rPr>
              <a:t>K</a:t>
            </a:r>
            <a:r>
              <a:rPr lang="zh-CN" altLang="en-US" b="1">
                <a:solidFill>
                  <a:srgbClr val="FF0000"/>
                </a:solidFill>
                <a:latin typeface="黑体" pitchFamily="2" charset="-122"/>
                <a:ea typeface="黑体" pitchFamily="2" charset="-122"/>
              </a:rPr>
              <a:t>点的水平投影</a:t>
            </a:r>
            <a:r>
              <a:rPr lang="zh-CN" altLang="en-US" b="1">
                <a:solidFill>
                  <a:srgbClr val="FF0000"/>
                </a:solidFill>
              </a:rPr>
              <a:t>。</a:t>
            </a:r>
          </a:p>
        </p:txBody>
      </p:sp>
      <p:sp>
        <p:nvSpPr>
          <p:cNvPr id="357403" name="Text Box 27"/>
          <p:cNvSpPr txBox="1">
            <a:spLocks noChangeArrowheads="1"/>
          </p:cNvSpPr>
          <p:nvPr/>
        </p:nvSpPr>
        <p:spPr bwMode="auto">
          <a:xfrm>
            <a:off x="179388" y="549275"/>
            <a:ext cx="5329237"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b="1">
                <a:solidFill>
                  <a:schemeClr val="accent2"/>
                </a:solidFill>
              </a:rPr>
              <a:t>      </a:t>
            </a:r>
            <a:r>
              <a:rPr lang="zh-CN" altLang="en-US" b="1">
                <a:solidFill>
                  <a:schemeClr val="accent2"/>
                </a:solidFill>
              </a:rPr>
              <a:t>面上取点的方法：</a:t>
            </a:r>
          </a:p>
        </p:txBody>
      </p:sp>
      <p:sp>
        <p:nvSpPr>
          <p:cNvPr id="357404" name="AutoShape 28"/>
          <p:cNvSpPr>
            <a:spLocks noChangeArrowheads="1"/>
          </p:cNvSpPr>
          <p:nvPr/>
        </p:nvSpPr>
        <p:spPr bwMode="auto">
          <a:xfrm>
            <a:off x="5076825" y="44450"/>
            <a:ext cx="3816350" cy="650875"/>
          </a:xfrm>
          <a:prstGeom prst="wedgeRectCallout">
            <a:avLst>
              <a:gd name="adj1" fmla="val -62481"/>
              <a:gd name="adj2" fmla="val 114389"/>
            </a:avLst>
          </a:prstGeom>
          <a:noFill/>
          <a:ln w="9525">
            <a:solidFill>
              <a:schemeClr val="tx2"/>
            </a:solidFill>
            <a:miter lim="800000"/>
            <a:headEnd/>
            <a:tailEnd/>
          </a:ln>
          <a:effectLst/>
          <a:extLst>
            <a:ext uri="{909E8E84-426E-40DD-AFC4-6F175D3DCCD1}">
              <a14:hiddenFill xmlns:a14="http://schemas.microsoft.com/office/drawing/2010/main">
                <a:solidFill>
                  <a:srgbClr val="FF99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3600" b="1">
                <a:solidFill>
                  <a:srgbClr val="FF0000"/>
                </a:solidFill>
                <a:ea typeface="黑体" pitchFamily="2" charset="-122"/>
              </a:rPr>
              <a:t>首先面上取线</a:t>
            </a:r>
          </a:p>
        </p:txBody>
      </p:sp>
      <p:sp>
        <p:nvSpPr>
          <p:cNvPr id="357438" name="Text Box 62"/>
          <p:cNvSpPr txBox="1">
            <a:spLocks noChangeArrowheads="1"/>
          </p:cNvSpPr>
          <p:nvPr/>
        </p:nvSpPr>
        <p:spPr bwMode="auto">
          <a:xfrm>
            <a:off x="468313" y="6289675"/>
            <a:ext cx="3756025" cy="5191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ea typeface="黑体" pitchFamily="2" charset="-122"/>
              </a:rPr>
              <a:t>利用平面的积聚性求解</a:t>
            </a:r>
          </a:p>
        </p:txBody>
      </p:sp>
      <p:sp>
        <p:nvSpPr>
          <p:cNvPr id="357439" name="Text Box 63"/>
          <p:cNvSpPr txBox="1">
            <a:spLocks noChangeArrowheads="1"/>
          </p:cNvSpPr>
          <p:nvPr/>
        </p:nvSpPr>
        <p:spPr bwMode="auto">
          <a:xfrm>
            <a:off x="4508500" y="6294438"/>
            <a:ext cx="4113213" cy="519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2800" b="1">
                <a:ea typeface="黑体" pitchFamily="2" charset="-122"/>
              </a:rPr>
              <a:t>通过在面内作辅助线求解</a:t>
            </a:r>
          </a:p>
        </p:txBody>
      </p:sp>
      <p:sp>
        <p:nvSpPr>
          <p:cNvPr id="357440" name="Line 64"/>
          <p:cNvSpPr>
            <a:spLocks noChangeShapeType="1"/>
          </p:cNvSpPr>
          <p:nvPr/>
        </p:nvSpPr>
        <p:spPr bwMode="auto">
          <a:xfrm>
            <a:off x="2611438" y="3838575"/>
            <a:ext cx="0" cy="17827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57441" name="Group 65"/>
          <p:cNvGrpSpPr>
            <a:grpSpLocks/>
          </p:cNvGrpSpPr>
          <p:nvPr/>
        </p:nvGrpSpPr>
        <p:grpSpPr bwMode="auto">
          <a:xfrm>
            <a:off x="1187450" y="2698750"/>
            <a:ext cx="2981325" cy="3609975"/>
            <a:chOff x="385" y="1015"/>
            <a:chExt cx="1878" cy="2274"/>
          </a:xfrm>
        </p:grpSpPr>
        <p:grpSp>
          <p:nvGrpSpPr>
            <p:cNvPr id="70740" name="Group 66"/>
            <p:cNvGrpSpPr>
              <a:grpSpLocks/>
            </p:cNvGrpSpPr>
            <p:nvPr/>
          </p:nvGrpSpPr>
          <p:grpSpPr bwMode="auto">
            <a:xfrm>
              <a:off x="385" y="1015"/>
              <a:ext cx="1878" cy="2274"/>
              <a:chOff x="385" y="1015"/>
              <a:chExt cx="1878" cy="2274"/>
            </a:xfrm>
          </p:grpSpPr>
          <p:sp>
            <p:nvSpPr>
              <p:cNvPr id="70748" name="Line 67"/>
              <p:cNvSpPr>
                <a:spLocks noChangeShapeType="1"/>
              </p:cNvSpPr>
              <p:nvPr/>
            </p:nvSpPr>
            <p:spPr bwMode="auto">
              <a:xfrm>
                <a:off x="385" y="2329"/>
                <a:ext cx="187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49" name="Line 68"/>
              <p:cNvSpPr>
                <a:spLocks noChangeShapeType="1"/>
              </p:cNvSpPr>
              <p:nvPr/>
            </p:nvSpPr>
            <p:spPr bwMode="auto">
              <a:xfrm flipV="1">
                <a:off x="696" y="1822"/>
                <a:ext cx="1251" cy="3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50" name="Line 69"/>
              <p:cNvSpPr>
                <a:spLocks noChangeShapeType="1"/>
              </p:cNvSpPr>
              <p:nvPr/>
            </p:nvSpPr>
            <p:spPr bwMode="auto">
              <a:xfrm flipH="1" flipV="1">
                <a:off x="1472" y="1189"/>
                <a:ext cx="475" cy="63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51" name="Line 70"/>
              <p:cNvSpPr>
                <a:spLocks noChangeShapeType="1"/>
              </p:cNvSpPr>
              <p:nvPr/>
            </p:nvSpPr>
            <p:spPr bwMode="auto">
              <a:xfrm flipH="1">
                <a:off x="696" y="1189"/>
                <a:ext cx="776" cy="97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52" name="Line 71"/>
              <p:cNvSpPr>
                <a:spLocks noChangeShapeType="1"/>
              </p:cNvSpPr>
              <p:nvPr/>
            </p:nvSpPr>
            <p:spPr bwMode="auto">
              <a:xfrm>
                <a:off x="696" y="2160"/>
                <a:ext cx="0" cy="4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53" name="Line 72"/>
              <p:cNvSpPr>
                <a:spLocks noChangeShapeType="1"/>
              </p:cNvSpPr>
              <p:nvPr/>
            </p:nvSpPr>
            <p:spPr bwMode="auto">
              <a:xfrm>
                <a:off x="696" y="2577"/>
                <a:ext cx="1251" cy="59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54" name="Line 73"/>
              <p:cNvSpPr>
                <a:spLocks noChangeShapeType="1"/>
              </p:cNvSpPr>
              <p:nvPr/>
            </p:nvSpPr>
            <p:spPr bwMode="auto">
              <a:xfrm flipV="1">
                <a:off x="1947" y="1822"/>
                <a:ext cx="0" cy="13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55" name="Line 74"/>
              <p:cNvSpPr>
                <a:spLocks noChangeShapeType="1"/>
              </p:cNvSpPr>
              <p:nvPr/>
            </p:nvSpPr>
            <p:spPr bwMode="auto">
              <a:xfrm>
                <a:off x="1472" y="1189"/>
                <a:ext cx="0" cy="17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0756" name="Group 75"/>
              <p:cNvGrpSpPr>
                <a:grpSpLocks/>
              </p:cNvGrpSpPr>
              <p:nvPr/>
            </p:nvGrpSpPr>
            <p:grpSpPr bwMode="auto">
              <a:xfrm>
                <a:off x="559" y="2540"/>
                <a:ext cx="53" cy="84"/>
                <a:chOff x="559" y="2540"/>
                <a:chExt cx="53" cy="84"/>
              </a:xfrm>
            </p:grpSpPr>
            <p:sp>
              <p:nvSpPr>
                <p:cNvPr id="70778" name="Freeform 76"/>
                <p:cNvSpPr>
                  <a:spLocks/>
                </p:cNvSpPr>
                <p:nvPr/>
              </p:nvSpPr>
              <p:spPr bwMode="auto">
                <a:xfrm>
                  <a:off x="596" y="2608"/>
                  <a:ext cx="5" cy="16"/>
                </a:xfrm>
                <a:custGeom>
                  <a:avLst/>
                  <a:gdLst>
                    <a:gd name="T0" fmla="*/ 1 w 8"/>
                    <a:gd name="T1" fmla="*/ 0 h 22"/>
                    <a:gd name="T2" fmla="*/ 1 w 8"/>
                    <a:gd name="T3" fmla="*/ 1 h 22"/>
                    <a:gd name="T4" fmla="*/ 1 w 8"/>
                    <a:gd name="T5" fmla="*/ 1 h 22"/>
                    <a:gd name="T6" fmla="*/ 0 w 8"/>
                    <a:gd name="T7" fmla="*/ 1 h 22"/>
                    <a:gd name="T8" fmla="*/ 0 w 8"/>
                    <a:gd name="T9" fmla="*/ 2 h 22"/>
                    <a:gd name="T10" fmla="*/ 0 w 8"/>
                    <a:gd name="T11" fmla="*/ 3 h 22"/>
                    <a:gd name="T12" fmla="*/ 0 w 8"/>
                    <a:gd name="T13" fmla="*/ 3 h 22"/>
                    <a:gd name="T14" fmla="*/ 1 w 8"/>
                    <a:gd name="T15" fmla="*/ 4 h 22"/>
                    <a:gd name="T16" fmla="*/ 1 w 8"/>
                    <a:gd name="T17" fmla="*/ 4 h 22"/>
                    <a:gd name="T18" fmla="*/ 1 w 8"/>
                    <a:gd name="T19" fmla="*/ 5 h 22"/>
                    <a:gd name="T20" fmla="*/ 1 w 8"/>
                    <a:gd name="T21" fmla="*/ 6 h 22"/>
                    <a:gd name="T22" fmla="*/ 1 w 8"/>
                    <a:gd name="T23" fmla="*/ 7 h 22"/>
                    <a:gd name="T24" fmla="*/ 1 w 8"/>
                    <a:gd name="T25" fmla="*/ 7 h 22"/>
                    <a:gd name="T26" fmla="*/ 2 w 8"/>
                    <a:gd name="T27" fmla="*/ 7 h 22"/>
                    <a:gd name="T28" fmla="*/ 2 w 8"/>
                    <a:gd name="T29" fmla="*/ 8 h 22"/>
                    <a:gd name="T30" fmla="*/ 2 w 8"/>
                    <a:gd name="T31" fmla="*/ 9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 h="22">
                      <a:moveTo>
                        <a:pt x="1" y="0"/>
                      </a:moveTo>
                      <a:lnTo>
                        <a:pt x="1" y="1"/>
                      </a:lnTo>
                      <a:lnTo>
                        <a:pt x="1" y="3"/>
                      </a:lnTo>
                      <a:lnTo>
                        <a:pt x="0" y="4"/>
                      </a:lnTo>
                      <a:lnTo>
                        <a:pt x="0" y="5"/>
                      </a:lnTo>
                      <a:lnTo>
                        <a:pt x="0" y="7"/>
                      </a:lnTo>
                      <a:lnTo>
                        <a:pt x="0" y="8"/>
                      </a:lnTo>
                      <a:lnTo>
                        <a:pt x="1" y="10"/>
                      </a:lnTo>
                      <a:lnTo>
                        <a:pt x="1" y="11"/>
                      </a:lnTo>
                      <a:lnTo>
                        <a:pt x="1" y="12"/>
                      </a:lnTo>
                      <a:lnTo>
                        <a:pt x="2" y="15"/>
                      </a:lnTo>
                      <a:lnTo>
                        <a:pt x="3" y="16"/>
                      </a:lnTo>
                      <a:lnTo>
                        <a:pt x="3" y="17"/>
                      </a:lnTo>
                      <a:lnTo>
                        <a:pt x="6" y="19"/>
                      </a:lnTo>
                      <a:lnTo>
                        <a:pt x="7" y="21"/>
                      </a:lnTo>
                      <a:lnTo>
                        <a:pt x="8" y="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79" name="Freeform 77"/>
                <p:cNvSpPr>
                  <a:spLocks/>
                </p:cNvSpPr>
                <p:nvPr/>
              </p:nvSpPr>
              <p:spPr bwMode="auto">
                <a:xfrm>
                  <a:off x="559" y="2540"/>
                  <a:ext cx="53" cy="84"/>
                </a:xfrm>
                <a:custGeom>
                  <a:avLst/>
                  <a:gdLst>
                    <a:gd name="T0" fmla="*/ 32 w 68"/>
                    <a:gd name="T1" fmla="*/ 6 h 107"/>
                    <a:gd name="T2" fmla="*/ 32 w 68"/>
                    <a:gd name="T3" fmla="*/ 5 h 107"/>
                    <a:gd name="T4" fmla="*/ 32 w 68"/>
                    <a:gd name="T5" fmla="*/ 4 h 107"/>
                    <a:gd name="T6" fmla="*/ 32 w 68"/>
                    <a:gd name="T7" fmla="*/ 3 h 107"/>
                    <a:gd name="T8" fmla="*/ 31 w 68"/>
                    <a:gd name="T9" fmla="*/ 2 h 107"/>
                    <a:gd name="T10" fmla="*/ 31 w 68"/>
                    <a:gd name="T11" fmla="*/ 2 h 107"/>
                    <a:gd name="T12" fmla="*/ 30 w 68"/>
                    <a:gd name="T13" fmla="*/ 2 h 107"/>
                    <a:gd name="T14" fmla="*/ 30 w 68"/>
                    <a:gd name="T15" fmla="*/ 0 h 107"/>
                    <a:gd name="T16" fmla="*/ 29 w 68"/>
                    <a:gd name="T17" fmla="*/ 0 h 107"/>
                    <a:gd name="T18" fmla="*/ 24 w 68"/>
                    <a:gd name="T19" fmla="*/ 0 h 107"/>
                    <a:gd name="T20" fmla="*/ 21 w 68"/>
                    <a:gd name="T21" fmla="*/ 0 h 107"/>
                    <a:gd name="T22" fmla="*/ 19 w 68"/>
                    <a:gd name="T23" fmla="*/ 2 h 107"/>
                    <a:gd name="T24" fmla="*/ 18 w 68"/>
                    <a:gd name="T25" fmla="*/ 2 h 107"/>
                    <a:gd name="T26" fmla="*/ 16 w 68"/>
                    <a:gd name="T27" fmla="*/ 2 h 107"/>
                    <a:gd name="T28" fmla="*/ 15 w 68"/>
                    <a:gd name="T29" fmla="*/ 2 h 107"/>
                    <a:gd name="T30" fmla="*/ 14 w 68"/>
                    <a:gd name="T31" fmla="*/ 3 h 107"/>
                    <a:gd name="T32" fmla="*/ 12 w 68"/>
                    <a:gd name="T33" fmla="*/ 5 h 107"/>
                    <a:gd name="T34" fmla="*/ 11 w 68"/>
                    <a:gd name="T35" fmla="*/ 6 h 107"/>
                    <a:gd name="T36" fmla="*/ 10 w 68"/>
                    <a:gd name="T37" fmla="*/ 7 h 107"/>
                    <a:gd name="T38" fmla="*/ 9 w 68"/>
                    <a:gd name="T39" fmla="*/ 10 h 107"/>
                    <a:gd name="T40" fmla="*/ 7 w 68"/>
                    <a:gd name="T41" fmla="*/ 13 h 107"/>
                    <a:gd name="T42" fmla="*/ 7 w 68"/>
                    <a:gd name="T43" fmla="*/ 14 h 107"/>
                    <a:gd name="T44" fmla="*/ 5 w 68"/>
                    <a:gd name="T45" fmla="*/ 19 h 107"/>
                    <a:gd name="T46" fmla="*/ 2 w 68"/>
                    <a:gd name="T47" fmla="*/ 31 h 107"/>
                    <a:gd name="T48" fmla="*/ 2 w 68"/>
                    <a:gd name="T49" fmla="*/ 36 h 107"/>
                    <a:gd name="T50" fmla="*/ 1 w 68"/>
                    <a:gd name="T51" fmla="*/ 38 h 107"/>
                    <a:gd name="T52" fmla="*/ 0 w 68"/>
                    <a:gd name="T53" fmla="*/ 42 h 107"/>
                    <a:gd name="T54" fmla="*/ 0 w 68"/>
                    <a:gd name="T55" fmla="*/ 43 h 107"/>
                    <a:gd name="T56" fmla="*/ 1 w 68"/>
                    <a:gd name="T57" fmla="*/ 45 h 107"/>
                    <a:gd name="T58" fmla="*/ 2 w 68"/>
                    <a:gd name="T59" fmla="*/ 47 h 107"/>
                    <a:gd name="T60" fmla="*/ 2 w 68"/>
                    <a:gd name="T61" fmla="*/ 49 h 107"/>
                    <a:gd name="T62" fmla="*/ 3 w 68"/>
                    <a:gd name="T63" fmla="*/ 50 h 107"/>
                    <a:gd name="T64" fmla="*/ 4 w 68"/>
                    <a:gd name="T65" fmla="*/ 50 h 107"/>
                    <a:gd name="T66" fmla="*/ 4 w 68"/>
                    <a:gd name="T67" fmla="*/ 50 h 107"/>
                    <a:gd name="T68" fmla="*/ 5 w 68"/>
                    <a:gd name="T69" fmla="*/ 51 h 107"/>
                    <a:gd name="T70" fmla="*/ 6 w 68"/>
                    <a:gd name="T71" fmla="*/ 51 h 107"/>
                    <a:gd name="T72" fmla="*/ 7 w 68"/>
                    <a:gd name="T73" fmla="*/ 52 h 107"/>
                    <a:gd name="T74" fmla="*/ 11 w 68"/>
                    <a:gd name="T75" fmla="*/ 52 h 107"/>
                    <a:gd name="T76" fmla="*/ 13 w 68"/>
                    <a:gd name="T77" fmla="*/ 52 h 107"/>
                    <a:gd name="T78" fmla="*/ 15 w 68"/>
                    <a:gd name="T79" fmla="*/ 52 h 107"/>
                    <a:gd name="T80" fmla="*/ 16 w 68"/>
                    <a:gd name="T81" fmla="*/ 51 h 107"/>
                    <a:gd name="T82" fmla="*/ 16 w 68"/>
                    <a:gd name="T83" fmla="*/ 51 h 107"/>
                    <a:gd name="T84" fmla="*/ 18 w 68"/>
                    <a:gd name="T85" fmla="*/ 50 h 107"/>
                    <a:gd name="T86" fmla="*/ 19 w 68"/>
                    <a:gd name="T87" fmla="*/ 49 h 107"/>
                    <a:gd name="T88" fmla="*/ 21 w 68"/>
                    <a:gd name="T89" fmla="*/ 47 h 107"/>
                    <a:gd name="T90" fmla="*/ 21 w 68"/>
                    <a:gd name="T91" fmla="*/ 46 h 107"/>
                    <a:gd name="T92" fmla="*/ 23 w 68"/>
                    <a:gd name="T93" fmla="*/ 44 h 107"/>
                    <a:gd name="T94" fmla="*/ 23 w 68"/>
                    <a:gd name="T95" fmla="*/ 42 h 107"/>
                    <a:gd name="T96" fmla="*/ 23 w 68"/>
                    <a:gd name="T97" fmla="*/ 39 h 107"/>
                    <a:gd name="T98" fmla="*/ 25 w 68"/>
                    <a:gd name="T99" fmla="*/ 36 h 107"/>
                    <a:gd name="T100" fmla="*/ 27 w 68"/>
                    <a:gd name="T101" fmla="*/ 27 h 107"/>
                    <a:gd name="T102" fmla="*/ 29 w 68"/>
                    <a:gd name="T103" fmla="*/ 19 h 107"/>
                    <a:gd name="T104" fmla="*/ 30 w 68"/>
                    <a:gd name="T105" fmla="*/ 13 h 107"/>
                    <a:gd name="T106" fmla="*/ 31 w 68"/>
                    <a:gd name="T107" fmla="*/ 9 h 107"/>
                    <a:gd name="T108" fmla="*/ 32 w 68"/>
                    <a:gd name="T109" fmla="*/ 7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68" h="107">
                      <a:moveTo>
                        <a:pt x="67" y="14"/>
                      </a:moveTo>
                      <a:lnTo>
                        <a:pt x="68" y="13"/>
                      </a:lnTo>
                      <a:lnTo>
                        <a:pt x="68" y="12"/>
                      </a:lnTo>
                      <a:lnTo>
                        <a:pt x="68" y="11"/>
                      </a:lnTo>
                      <a:lnTo>
                        <a:pt x="68" y="10"/>
                      </a:lnTo>
                      <a:lnTo>
                        <a:pt x="67" y="9"/>
                      </a:lnTo>
                      <a:lnTo>
                        <a:pt x="67" y="8"/>
                      </a:lnTo>
                      <a:lnTo>
                        <a:pt x="67" y="7"/>
                      </a:lnTo>
                      <a:lnTo>
                        <a:pt x="67" y="6"/>
                      </a:lnTo>
                      <a:lnTo>
                        <a:pt x="66" y="5"/>
                      </a:lnTo>
                      <a:lnTo>
                        <a:pt x="66" y="4"/>
                      </a:lnTo>
                      <a:lnTo>
                        <a:pt x="65" y="3"/>
                      </a:lnTo>
                      <a:lnTo>
                        <a:pt x="65" y="2"/>
                      </a:lnTo>
                      <a:lnTo>
                        <a:pt x="64" y="2"/>
                      </a:lnTo>
                      <a:lnTo>
                        <a:pt x="63" y="2"/>
                      </a:lnTo>
                      <a:lnTo>
                        <a:pt x="63" y="0"/>
                      </a:lnTo>
                      <a:lnTo>
                        <a:pt x="62" y="0"/>
                      </a:lnTo>
                      <a:lnTo>
                        <a:pt x="61" y="0"/>
                      </a:lnTo>
                      <a:lnTo>
                        <a:pt x="56" y="0"/>
                      </a:lnTo>
                      <a:lnTo>
                        <a:pt x="51" y="0"/>
                      </a:lnTo>
                      <a:lnTo>
                        <a:pt x="47" y="0"/>
                      </a:lnTo>
                      <a:lnTo>
                        <a:pt x="45" y="0"/>
                      </a:lnTo>
                      <a:lnTo>
                        <a:pt x="43" y="0"/>
                      </a:lnTo>
                      <a:lnTo>
                        <a:pt x="41" y="2"/>
                      </a:lnTo>
                      <a:lnTo>
                        <a:pt x="39" y="2"/>
                      </a:lnTo>
                      <a:lnTo>
                        <a:pt x="38" y="3"/>
                      </a:lnTo>
                      <a:lnTo>
                        <a:pt x="37" y="3"/>
                      </a:lnTo>
                      <a:lnTo>
                        <a:pt x="35" y="3"/>
                      </a:lnTo>
                      <a:lnTo>
                        <a:pt x="34" y="4"/>
                      </a:lnTo>
                      <a:lnTo>
                        <a:pt x="32" y="5"/>
                      </a:lnTo>
                      <a:lnTo>
                        <a:pt x="31" y="6"/>
                      </a:lnTo>
                      <a:lnTo>
                        <a:pt x="29" y="7"/>
                      </a:lnTo>
                      <a:lnTo>
                        <a:pt x="28" y="9"/>
                      </a:lnTo>
                      <a:lnTo>
                        <a:pt x="26" y="10"/>
                      </a:lnTo>
                      <a:lnTo>
                        <a:pt x="25" y="12"/>
                      </a:lnTo>
                      <a:lnTo>
                        <a:pt x="23" y="13"/>
                      </a:lnTo>
                      <a:lnTo>
                        <a:pt x="23" y="14"/>
                      </a:lnTo>
                      <a:lnTo>
                        <a:pt x="22" y="15"/>
                      </a:lnTo>
                      <a:lnTo>
                        <a:pt x="19" y="19"/>
                      </a:lnTo>
                      <a:lnTo>
                        <a:pt x="18" y="21"/>
                      </a:lnTo>
                      <a:lnTo>
                        <a:pt x="17" y="23"/>
                      </a:lnTo>
                      <a:lnTo>
                        <a:pt x="16" y="25"/>
                      </a:lnTo>
                      <a:lnTo>
                        <a:pt x="15" y="27"/>
                      </a:lnTo>
                      <a:lnTo>
                        <a:pt x="15" y="29"/>
                      </a:lnTo>
                      <a:lnTo>
                        <a:pt x="14" y="31"/>
                      </a:lnTo>
                      <a:lnTo>
                        <a:pt x="12" y="40"/>
                      </a:lnTo>
                      <a:lnTo>
                        <a:pt x="7" y="57"/>
                      </a:lnTo>
                      <a:lnTo>
                        <a:pt x="5" y="65"/>
                      </a:lnTo>
                      <a:lnTo>
                        <a:pt x="4" y="70"/>
                      </a:lnTo>
                      <a:lnTo>
                        <a:pt x="2" y="74"/>
                      </a:lnTo>
                      <a:lnTo>
                        <a:pt x="1" y="78"/>
                      </a:lnTo>
                      <a:lnTo>
                        <a:pt x="1" y="80"/>
                      </a:lnTo>
                      <a:lnTo>
                        <a:pt x="1" y="82"/>
                      </a:lnTo>
                      <a:lnTo>
                        <a:pt x="0" y="85"/>
                      </a:lnTo>
                      <a:lnTo>
                        <a:pt x="0" y="87"/>
                      </a:lnTo>
                      <a:lnTo>
                        <a:pt x="0" y="89"/>
                      </a:lnTo>
                      <a:lnTo>
                        <a:pt x="1" y="91"/>
                      </a:lnTo>
                      <a:lnTo>
                        <a:pt x="1" y="93"/>
                      </a:lnTo>
                      <a:lnTo>
                        <a:pt x="2" y="95"/>
                      </a:lnTo>
                      <a:lnTo>
                        <a:pt x="2" y="97"/>
                      </a:lnTo>
                      <a:lnTo>
                        <a:pt x="4" y="100"/>
                      </a:lnTo>
                      <a:lnTo>
                        <a:pt x="5" y="101"/>
                      </a:lnTo>
                      <a:lnTo>
                        <a:pt x="5" y="102"/>
                      </a:lnTo>
                      <a:lnTo>
                        <a:pt x="6" y="103"/>
                      </a:lnTo>
                      <a:lnTo>
                        <a:pt x="7" y="103"/>
                      </a:lnTo>
                      <a:lnTo>
                        <a:pt x="8" y="104"/>
                      </a:lnTo>
                      <a:lnTo>
                        <a:pt x="8" y="105"/>
                      </a:lnTo>
                      <a:lnTo>
                        <a:pt x="9" y="105"/>
                      </a:lnTo>
                      <a:lnTo>
                        <a:pt x="10" y="106"/>
                      </a:lnTo>
                      <a:lnTo>
                        <a:pt x="11" y="106"/>
                      </a:lnTo>
                      <a:lnTo>
                        <a:pt x="12" y="106"/>
                      </a:lnTo>
                      <a:lnTo>
                        <a:pt x="13" y="106"/>
                      </a:lnTo>
                      <a:lnTo>
                        <a:pt x="14" y="107"/>
                      </a:lnTo>
                      <a:lnTo>
                        <a:pt x="16" y="107"/>
                      </a:lnTo>
                      <a:lnTo>
                        <a:pt x="18" y="107"/>
                      </a:lnTo>
                      <a:lnTo>
                        <a:pt x="23" y="107"/>
                      </a:lnTo>
                      <a:lnTo>
                        <a:pt x="26" y="107"/>
                      </a:lnTo>
                      <a:lnTo>
                        <a:pt x="28" y="107"/>
                      </a:lnTo>
                      <a:lnTo>
                        <a:pt x="30" y="107"/>
                      </a:lnTo>
                      <a:lnTo>
                        <a:pt x="31" y="107"/>
                      </a:lnTo>
                      <a:lnTo>
                        <a:pt x="32" y="107"/>
                      </a:lnTo>
                      <a:lnTo>
                        <a:pt x="33" y="106"/>
                      </a:lnTo>
                      <a:lnTo>
                        <a:pt x="34" y="106"/>
                      </a:lnTo>
                      <a:lnTo>
                        <a:pt x="35" y="106"/>
                      </a:lnTo>
                      <a:lnTo>
                        <a:pt x="37" y="105"/>
                      </a:lnTo>
                      <a:lnTo>
                        <a:pt x="37" y="104"/>
                      </a:lnTo>
                      <a:lnTo>
                        <a:pt x="38" y="104"/>
                      </a:lnTo>
                      <a:lnTo>
                        <a:pt x="40" y="102"/>
                      </a:lnTo>
                      <a:lnTo>
                        <a:pt x="41" y="101"/>
                      </a:lnTo>
                      <a:lnTo>
                        <a:pt x="43" y="98"/>
                      </a:lnTo>
                      <a:lnTo>
                        <a:pt x="44" y="97"/>
                      </a:lnTo>
                      <a:lnTo>
                        <a:pt x="45" y="95"/>
                      </a:lnTo>
                      <a:lnTo>
                        <a:pt x="46" y="93"/>
                      </a:lnTo>
                      <a:lnTo>
                        <a:pt x="47" y="91"/>
                      </a:lnTo>
                      <a:lnTo>
                        <a:pt x="48" y="89"/>
                      </a:lnTo>
                      <a:lnTo>
                        <a:pt x="48" y="87"/>
                      </a:lnTo>
                      <a:lnTo>
                        <a:pt x="49" y="85"/>
                      </a:lnTo>
                      <a:lnTo>
                        <a:pt x="50" y="82"/>
                      </a:lnTo>
                      <a:lnTo>
                        <a:pt x="51" y="78"/>
                      </a:lnTo>
                      <a:lnTo>
                        <a:pt x="52" y="74"/>
                      </a:lnTo>
                      <a:lnTo>
                        <a:pt x="55" y="65"/>
                      </a:lnTo>
                      <a:lnTo>
                        <a:pt x="57" y="57"/>
                      </a:lnTo>
                      <a:lnTo>
                        <a:pt x="59" y="48"/>
                      </a:lnTo>
                      <a:lnTo>
                        <a:pt x="61" y="40"/>
                      </a:lnTo>
                      <a:lnTo>
                        <a:pt x="63" y="31"/>
                      </a:lnTo>
                      <a:lnTo>
                        <a:pt x="64" y="27"/>
                      </a:lnTo>
                      <a:lnTo>
                        <a:pt x="65" y="23"/>
                      </a:lnTo>
                      <a:lnTo>
                        <a:pt x="66" y="19"/>
                      </a:lnTo>
                      <a:lnTo>
                        <a:pt x="67" y="16"/>
                      </a:lnTo>
                      <a:lnTo>
                        <a:pt x="67" y="1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70757" name="Group 78"/>
              <p:cNvGrpSpPr>
                <a:grpSpLocks/>
              </p:cNvGrpSpPr>
              <p:nvPr/>
            </p:nvGrpSpPr>
            <p:grpSpPr bwMode="auto">
              <a:xfrm>
                <a:off x="564" y="2060"/>
                <a:ext cx="101" cy="121"/>
                <a:chOff x="564" y="2060"/>
                <a:chExt cx="101" cy="121"/>
              </a:xfrm>
            </p:grpSpPr>
            <p:sp>
              <p:nvSpPr>
                <p:cNvPr id="70775" name="Freeform 79"/>
                <p:cNvSpPr>
                  <a:spLocks/>
                </p:cNvSpPr>
                <p:nvPr/>
              </p:nvSpPr>
              <p:spPr bwMode="auto">
                <a:xfrm>
                  <a:off x="564" y="2102"/>
                  <a:ext cx="53" cy="79"/>
                </a:xfrm>
                <a:custGeom>
                  <a:avLst/>
                  <a:gdLst>
                    <a:gd name="T0" fmla="*/ 32 w 68"/>
                    <a:gd name="T1" fmla="*/ 5 h 106"/>
                    <a:gd name="T2" fmla="*/ 32 w 68"/>
                    <a:gd name="T3" fmla="*/ 3 h 106"/>
                    <a:gd name="T4" fmla="*/ 32 w 68"/>
                    <a:gd name="T5" fmla="*/ 2 h 106"/>
                    <a:gd name="T6" fmla="*/ 31 w 68"/>
                    <a:gd name="T7" fmla="*/ 1 h 106"/>
                    <a:gd name="T8" fmla="*/ 30 w 68"/>
                    <a:gd name="T9" fmla="*/ 1 h 106"/>
                    <a:gd name="T10" fmla="*/ 29 w 68"/>
                    <a:gd name="T11" fmla="*/ 0 h 106"/>
                    <a:gd name="T12" fmla="*/ 25 w 68"/>
                    <a:gd name="T13" fmla="*/ 0 h 106"/>
                    <a:gd name="T14" fmla="*/ 23 w 68"/>
                    <a:gd name="T15" fmla="*/ 0 h 106"/>
                    <a:gd name="T16" fmla="*/ 19 w 68"/>
                    <a:gd name="T17" fmla="*/ 1 h 106"/>
                    <a:gd name="T18" fmla="*/ 18 w 68"/>
                    <a:gd name="T19" fmla="*/ 1 h 106"/>
                    <a:gd name="T20" fmla="*/ 16 w 68"/>
                    <a:gd name="T21" fmla="*/ 1 h 106"/>
                    <a:gd name="T22" fmla="*/ 15 w 68"/>
                    <a:gd name="T23" fmla="*/ 2 h 106"/>
                    <a:gd name="T24" fmla="*/ 12 w 68"/>
                    <a:gd name="T25" fmla="*/ 4 h 106"/>
                    <a:gd name="T26" fmla="*/ 10 w 68"/>
                    <a:gd name="T27" fmla="*/ 5 h 106"/>
                    <a:gd name="T28" fmla="*/ 9 w 68"/>
                    <a:gd name="T29" fmla="*/ 7 h 106"/>
                    <a:gd name="T30" fmla="*/ 7 w 68"/>
                    <a:gd name="T31" fmla="*/ 10 h 106"/>
                    <a:gd name="T32" fmla="*/ 7 w 68"/>
                    <a:gd name="T33" fmla="*/ 10 h 106"/>
                    <a:gd name="T34" fmla="*/ 5 w 68"/>
                    <a:gd name="T35" fmla="*/ 16 h 106"/>
                    <a:gd name="T36" fmla="*/ 2 w 68"/>
                    <a:gd name="T37" fmla="*/ 27 h 106"/>
                    <a:gd name="T38" fmla="*/ 1 w 68"/>
                    <a:gd name="T39" fmla="*/ 32 h 106"/>
                    <a:gd name="T40" fmla="*/ 0 w 68"/>
                    <a:gd name="T41" fmla="*/ 34 h 106"/>
                    <a:gd name="T42" fmla="*/ 0 w 68"/>
                    <a:gd name="T43" fmla="*/ 36 h 106"/>
                    <a:gd name="T44" fmla="*/ 1 w 68"/>
                    <a:gd name="T45" fmla="*/ 37 h 106"/>
                    <a:gd name="T46" fmla="*/ 1 w 68"/>
                    <a:gd name="T47" fmla="*/ 38 h 106"/>
                    <a:gd name="T48" fmla="*/ 2 w 68"/>
                    <a:gd name="T49" fmla="*/ 40 h 106"/>
                    <a:gd name="T50" fmla="*/ 2 w 68"/>
                    <a:gd name="T51" fmla="*/ 41 h 106"/>
                    <a:gd name="T52" fmla="*/ 3 w 68"/>
                    <a:gd name="T53" fmla="*/ 42 h 106"/>
                    <a:gd name="T54" fmla="*/ 4 w 68"/>
                    <a:gd name="T55" fmla="*/ 43 h 106"/>
                    <a:gd name="T56" fmla="*/ 6 w 68"/>
                    <a:gd name="T57" fmla="*/ 43 h 106"/>
                    <a:gd name="T58" fmla="*/ 7 w 68"/>
                    <a:gd name="T59" fmla="*/ 43 h 106"/>
                    <a:gd name="T60" fmla="*/ 12 w 68"/>
                    <a:gd name="T61" fmla="*/ 43 h 106"/>
                    <a:gd name="T62" fmla="*/ 14 w 68"/>
                    <a:gd name="T63" fmla="*/ 44 h 106"/>
                    <a:gd name="T64" fmla="*/ 16 w 68"/>
                    <a:gd name="T65" fmla="*/ 43 h 106"/>
                    <a:gd name="T66" fmla="*/ 17 w 68"/>
                    <a:gd name="T67" fmla="*/ 43 h 106"/>
                    <a:gd name="T68" fmla="*/ 18 w 68"/>
                    <a:gd name="T69" fmla="*/ 42 h 106"/>
                    <a:gd name="T70" fmla="*/ 20 w 68"/>
                    <a:gd name="T71" fmla="*/ 40 h 106"/>
                    <a:gd name="T72" fmla="*/ 21 w 68"/>
                    <a:gd name="T73" fmla="*/ 40 h 106"/>
                    <a:gd name="T74" fmla="*/ 22 w 68"/>
                    <a:gd name="T75" fmla="*/ 38 h 106"/>
                    <a:gd name="T76" fmla="*/ 23 w 68"/>
                    <a:gd name="T77" fmla="*/ 36 h 106"/>
                    <a:gd name="T78" fmla="*/ 23 w 68"/>
                    <a:gd name="T79" fmla="*/ 34 h 106"/>
                    <a:gd name="T80" fmla="*/ 26 w 68"/>
                    <a:gd name="T81" fmla="*/ 27 h 106"/>
                    <a:gd name="T82" fmla="*/ 29 w 68"/>
                    <a:gd name="T83" fmla="*/ 16 h 106"/>
                    <a:gd name="T84" fmla="*/ 31 w 68"/>
                    <a:gd name="T85" fmla="*/ 9 h 106"/>
                    <a:gd name="T86" fmla="*/ 32 w 68"/>
                    <a:gd name="T87" fmla="*/ 7 h 1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8" h="106">
                      <a:moveTo>
                        <a:pt x="67" y="14"/>
                      </a:moveTo>
                      <a:lnTo>
                        <a:pt x="68" y="13"/>
                      </a:lnTo>
                      <a:lnTo>
                        <a:pt x="68" y="12"/>
                      </a:lnTo>
                      <a:lnTo>
                        <a:pt x="68" y="10"/>
                      </a:lnTo>
                      <a:lnTo>
                        <a:pt x="68" y="9"/>
                      </a:lnTo>
                      <a:lnTo>
                        <a:pt x="68" y="8"/>
                      </a:lnTo>
                      <a:lnTo>
                        <a:pt x="67" y="7"/>
                      </a:lnTo>
                      <a:lnTo>
                        <a:pt x="67" y="6"/>
                      </a:lnTo>
                      <a:lnTo>
                        <a:pt x="67" y="5"/>
                      </a:lnTo>
                      <a:lnTo>
                        <a:pt x="66" y="4"/>
                      </a:lnTo>
                      <a:lnTo>
                        <a:pt x="66" y="3"/>
                      </a:lnTo>
                      <a:lnTo>
                        <a:pt x="66" y="2"/>
                      </a:lnTo>
                      <a:lnTo>
                        <a:pt x="65" y="2"/>
                      </a:lnTo>
                      <a:lnTo>
                        <a:pt x="65" y="1"/>
                      </a:lnTo>
                      <a:lnTo>
                        <a:pt x="64" y="1"/>
                      </a:lnTo>
                      <a:lnTo>
                        <a:pt x="63" y="0"/>
                      </a:lnTo>
                      <a:lnTo>
                        <a:pt x="62" y="0"/>
                      </a:lnTo>
                      <a:lnTo>
                        <a:pt x="61" y="0"/>
                      </a:lnTo>
                      <a:lnTo>
                        <a:pt x="58" y="0"/>
                      </a:lnTo>
                      <a:lnTo>
                        <a:pt x="55" y="0"/>
                      </a:lnTo>
                      <a:lnTo>
                        <a:pt x="53" y="0"/>
                      </a:lnTo>
                      <a:lnTo>
                        <a:pt x="51" y="0"/>
                      </a:lnTo>
                      <a:lnTo>
                        <a:pt x="49" y="0"/>
                      </a:lnTo>
                      <a:lnTo>
                        <a:pt x="47" y="0"/>
                      </a:lnTo>
                      <a:lnTo>
                        <a:pt x="45" y="0"/>
                      </a:lnTo>
                      <a:lnTo>
                        <a:pt x="42" y="0"/>
                      </a:lnTo>
                      <a:lnTo>
                        <a:pt x="40" y="1"/>
                      </a:lnTo>
                      <a:lnTo>
                        <a:pt x="39" y="1"/>
                      </a:lnTo>
                      <a:lnTo>
                        <a:pt x="38" y="1"/>
                      </a:lnTo>
                      <a:lnTo>
                        <a:pt x="37" y="1"/>
                      </a:lnTo>
                      <a:lnTo>
                        <a:pt x="36" y="2"/>
                      </a:lnTo>
                      <a:lnTo>
                        <a:pt x="35" y="2"/>
                      </a:lnTo>
                      <a:lnTo>
                        <a:pt x="34" y="2"/>
                      </a:lnTo>
                      <a:lnTo>
                        <a:pt x="33" y="3"/>
                      </a:lnTo>
                      <a:lnTo>
                        <a:pt x="32" y="4"/>
                      </a:lnTo>
                      <a:lnTo>
                        <a:pt x="31" y="5"/>
                      </a:lnTo>
                      <a:lnTo>
                        <a:pt x="29" y="6"/>
                      </a:lnTo>
                      <a:lnTo>
                        <a:pt x="28" y="7"/>
                      </a:lnTo>
                      <a:lnTo>
                        <a:pt x="25" y="9"/>
                      </a:lnTo>
                      <a:lnTo>
                        <a:pt x="24" y="10"/>
                      </a:lnTo>
                      <a:lnTo>
                        <a:pt x="23" y="12"/>
                      </a:lnTo>
                      <a:lnTo>
                        <a:pt x="22" y="13"/>
                      </a:lnTo>
                      <a:lnTo>
                        <a:pt x="22" y="14"/>
                      </a:lnTo>
                      <a:lnTo>
                        <a:pt x="21" y="15"/>
                      </a:lnTo>
                      <a:lnTo>
                        <a:pt x="19" y="18"/>
                      </a:lnTo>
                      <a:lnTo>
                        <a:pt x="18" y="20"/>
                      </a:lnTo>
                      <a:lnTo>
                        <a:pt x="17" y="22"/>
                      </a:lnTo>
                      <a:lnTo>
                        <a:pt x="16" y="23"/>
                      </a:lnTo>
                      <a:lnTo>
                        <a:pt x="16" y="24"/>
                      </a:lnTo>
                      <a:lnTo>
                        <a:pt x="16" y="25"/>
                      </a:lnTo>
                      <a:lnTo>
                        <a:pt x="15" y="26"/>
                      </a:lnTo>
                      <a:lnTo>
                        <a:pt x="15" y="29"/>
                      </a:lnTo>
                      <a:lnTo>
                        <a:pt x="14" y="31"/>
                      </a:lnTo>
                      <a:lnTo>
                        <a:pt x="12" y="39"/>
                      </a:lnTo>
                      <a:lnTo>
                        <a:pt x="9" y="48"/>
                      </a:lnTo>
                      <a:lnTo>
                        <a:pt x="7" y="55"/>
                      </a:lnTo>
                      <a:lnTo>
                        <a:pt x="4" y="64"/>
                      </a:lnTo>
                      <a:lnTo>
                        <a:pt x="3" y="68"/>
                      </a:lnTo>
                      <a:lnTo>
                        <a:pt x="2" y="72"/>
                      </a:lnTo>
                      <a:lnTo>
                        <a:pt x="1" y="78"/>
                      </a:lnTo>
                      <a:lnTo>
                        <a:pt x="1" y="80"/>
                      </a:lnTo>
                      <a:lnTo>
                        <a:pt x="1" y="82"/>
                      </a:lnTo>
                      <a:lnTo>
                        <a:pt x="0" y="83"/>
                      </a:lnTo>
                      <a:lnTo>
                        <a:pt x="0" y="84"/>
                      </a:lnTo>
                      <a:lnTo>
                        <a:pt x="0" y="85"/>
                      </a:lnTo>
                      <a:lnTo>
                        <a:pt x="0" y="86"/>
                      </a:lnTo>
                      <a:lnTo>
                        <a:pt x="0" y="87"/>
                      </a:lnTo>
                      <a:lnTo>
                        <a:pt x="0" y="88"/>
                      </a:lnTo>
                      <a:lnTo>
                        <a:pt x="1" y="89"/>
                      </a:lnTo>
                      <a:lnTo>
                        <a:pt x="1" y="90"/>
                      </a:lnTo>
                      <a:lnTo>
                        <a:pt x="1" y="91"/>
                      </a:lnTo>
                      <a:lnTo>
                        <a:pt x="1" y="92"/>
                      </a:lnTo>
                      <a:lnTo>
                        <a:pt x="1" y="94"/>
                      </a:lnTo>
                      <a:lnTo>
                        <a:pt x="2" y="95"/>
                      </a:lnTo>
                      <a:lnTo>
                        <a:pt x="2" y="96"/>
                      </a:lnTo>
                      <a:lnTo>
                        <a:pt x="2" y="97"/>
                      </a:lnTo>
                      <a:lnTo>
                        <a:pt x="3" y="98"/>
                      </a:lnTo>
                      <a:lnTo>
                        <a:pt x="3" y="99"/>
                      </a:lnTo>
                      <a:lnTo>
                        <a:pt x="4" y="100"/>
                      </a:lnTo>
                      <a:lnTo>
                        <a:pt x="5" y="101"/>
                      </a:lnTo>
                      <a:lnTo>
                        <a:pt x="6" y="102"/>
                      </a:lnTo>
                      <a:lnTo>
                        <a:pt x="7" y="103"/>
                      </a:lnTo>
                      <a:lnTo>
                        <a:pt x="8" y="104"/>
                      </a:lnTo>
                      <a:lnTo>
                        <a:pt x="9" y="104"/>
                      </a:lnTo>
                      <a:lnTo>
                        <a:pt x="10" y="105"/>
                      </a:lnTo>
                      <a:lnTo>
                        <a:pt x="12" y="105"/>
                      </a:lnTo>
                      <a:lnTo>
                        <a:pt x="13" y="105"/>
                      </a:lnTo>
                      <a:lnTo>
                        <a:pt x="14" y="105"/>
                      </a:lnTo>
                      <a:lnTo>
                        <a:pt x="15" y="105"/>
                      </a:lnTo>
                      <a:lnTo>
                        <a:pt x="16" y="105"/>
                      </a:lnTo>
                      <a:lnTo>
                        <a:pt x="18" y="105"/>
                      </a:lnTo>
                      <a:lnTo>
                        <a:pt x="23" y="105"/>
                      </a:lnTo>
                      <a:lnTo>
                        <a:pt x="25" y="105"/>
                      </a:lnTo>
                      <a:lnTo>
                        <a:pt x="28" y="106"/>
                      </a:lnTo>
                      <a:lnTo>
                        <a:pt x="29" y="106"/>
                      </a:lnTo>
                      <a:lnTo>
                        <a:pt x="30" y="106"/>
                      </a:lnTo>
                      <a:lnTo>
                        <a:pt x="31" y="106"/>
                      </a:lnTo>
                      <a:lnTo>
                        <a:pt x="32" y="105"/>
                      </a:lnTo>
                      <a:lnTo>
                        <a:pt x="33" y="105"/>
                      </a:lnTo>
                      <a:lnTo>
                        <a:pt x="34" y="105"/>
                      </a:lnTo>
                      <a:lnTo>
                        <a:pt x="35" y="104"/>
                      </a:lnTo>
                      <a:lnTo>
                        <a:pt x="36" y="104"/>
                      </a:lnTo>
                      <a:lnTo>
                        <a:pt x="37" y="103"/>
                      </a:lnTo>
                      <a:lnTo>
                        <a:pt x="38" y="102"/>
                      </a:lnTo>
                      <a:lnTo>
                        <a:pt x="39" y="101"/>
                      </a:lnTo>
                      <a:lnTo>
                        <a:pt x="40" y="100"/>
                      </a:lnTo>
                      <a:lnTo>
                        <a:pt x="41" y="99"/>
                      </a:lnTo>
                      <a:lnTo>
                        <a:pt x="42" y="98"/>
                      </a:lnTo>
                      <a:lnTo>
                        <a:pt x="42" y="97"/>
                      </a:lnTo>
                      <a:lnTo>
                        <a:pt x="43" y="97"/>
                      </a:lnTo>
                      <a:lnTo>
                        <a:pt x="45" y="96"/>
                      </a:lnTo>
                      <a:lnTo>
                        <a:pt x="45" y="95"/>
                      </a:lnTo>
                      <a:lnTo>
                        <a:pt x="46" y="94"/>
                      </a:lnTo>
                      <a:lnTo>
                        <a:pt x="46" y="92"/>
                      </a:lnTo>
                      <a:lnTo>
                        <a:pt x="47" y="90"/>
                      </a:lnTo>
                      <a:lnTo>
                        <a:pt x="48" y="88"/>
                      </a:lnTo>
                      <a:lnTo>
                        <a:pt x="48" y="86"/>
                      </a:lnTo>
                      <a:lnTo>
                        <a:pt x="49" y="84"/>
                      </a:lnTo>
                      <a:lnTo>
                        <a:pt x="50" y="82"/>
                      </a:lnTo>
                      <a:lnTo>
                        <a:pt x="50" y="80"/>
                      </a:lnTo>
                      <a:lnTo>
                        <a:pt x="51" y="78"/>
                      </a:lnTo>
                      <a:lnTo>
                        <a:pt x="52" y="73"/>
                      </a:lnTo>
                      <a:lnTo>
                        <a:pt x="54" y="65"/>
                      </a:lnTo>
                      <a:lnTo>
                        <a:pt x="56" y="56"/>
                      </a:lnTo>
                      <a:lnTo>
                        <a:pt x="58" y="48"/>
                      </a:lnTo>
                      <a:lnTo>
                        <a:pt x="61" y="39"/>
                      </a:lnTo>
                      <a:lnTo>
                        <a:pt x="63" y="31"/>
                      </a:lnTo>
                      <a:lnTo>
                        <a:pt x="64" y="26"/>
                      </a:lnTo>
                      <a:lnTo>
                        <a:pt x="65" y="22"/>
                      </a:lnTo>
                      <a:lnTo>
                        <a:pt x="66" y="20"/>
                      </a:lnTo>
                      <a:lnTo>
                        <a:pt x="66" y="18"/>
                      </a:lnTo>
                      <a:lnTo>
                        <a:pt x="67" y="16"/>
                      </a:lnTo>
                      <a:lnTo>
                        <a:pt x="67" y="1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76" name="Freeform 80"/>
                <p:cNvSpPr>
                  <a:spLocks/>
                </p:cNvSpPr>
                <p:nvPr/>
              </p:nvSpPr>
              <p:spPr bwMode="auto">
                <a:xfrm>
                  <a:off x="601" y="2165"/>
                  <a:ext cx="6" cy="16"/>
                </a:xfrm>
                <a:custGeom>
                  <a:avLst/>
                  <a:gdLst>
                    <a:gd name="T0" fmla="*/ 1 w 7"/>
                    <a:gd name="T1" fmla="*/ 0 h 21"/>
                    <a:gd name="T2" fmla="*/ 1 w 7"/>
                    <a:gd name="T3" fmla="*/ 1 h 21"/>
                    <a:gd name="T4" fmla="*/ 1 w 7"/>
                    <a:gd name="T5" fmla="*/ 2 h 21"/>
                    <a:gd name="T6" fmla="*/ 1 w 7"/>
                    <a:gd name="T7" fmla="*/ 2 h 21"/>
                    <a:gd name="T8" fmla="*/ 0 w 7"/>
                    <a:gd name="T9" fmla="*/ 2 h 21"/>
                    <a:gd name="T10" fmla="*/ 0 w 7"/>
                    <a:gd name="T11" fmla="*/ 3 h 21"/>
                    <a:gd name="T12" fmla="*/ 1 w 7"/>
                    <a:gd name="T13" fmla="*/ 4 h 21"/>
                    <a:gd name="T14" fmla="*/ 1 w 7"/>
                    <a:gd name="T15" fmla="*/ 5 h 21"/>
                    <a:gd name="T16" fmla="*/ 1 w 7"/>
                    <a:gd name="T17" fmla="*/ 5 h 21"/>
                    <a:gd name="T18" fmla="*/ 1 w 7"/>
                    <a:gd name="T19" fmla="*/ 6 h 21"/>
                    <a:gd name="T20" fmla="*/ 2 w 7"/>
                    <a:gd name="T21" fmla="*/ 6 h 21"/>
                    <a:gd name="T22" fmla="*/ 3 w 7"/>
                    <a:gd name="T23" fmla="*/ 7 h 21"/>
                    <a:gd name="T24" fmla="*/ 3 w 7"/>
                    <a:gd name="T25" fmla="*/ 8 h 21"/>
                    <a:gd name="T26" fmla="*/ 3 w 7"/>
                    <a:gd name="T27" fmla="*/ 8 h 21"/>
                    <a:gd name="T28" fmla="*/ 3 w 7"/>
                    <a:gd name="T29" fmla="*/ 8 h 21"/>
                    <a:gd name="T30" fmla="*/ 3 w 7"/>
                    <a:gd name="T31" fmla="*/ 9 h 21"/>
                    <a:gd name="T32" fmla="*/ 4 w 7"/>
                    <a:gd name="T33" fmla="*/ 9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 h="21">
                      <a:moveTo>
                        <a:pt x="1" y="0"/>
                      </a:moveTo>
                      <a:lnTo>
                        <a:pt x="1" y="1"/>
                      </a:lnTo>
                      <a:lnTo>
                        <a:pt x="1" y="2"/>
                      </a:lnTo>
                      <a:lnTo>
                        <a:pt x="1" y="4"/>
                      </a:lnTo>
                      <a:lnTo>
                        <a:pt x="0" y="5"/>
                      </a:lnTo>
                      <a:lnTo>
                        <a:pt x="0" y="7"/>
                      </a:lnTo>
                      <a:lnTo>
                        <a:pt x="1" y="8"/>
                      </a:lnTo>
                      <a:lnTo>
                        <a:pt x="1" y="10"/>
                      </a:lnTo>
                      <a:lnTo>
                        <a:pt x="1" y="12"/>
                      </a:lnTo>
                      <a:lnTo>
                        <a:pt x="1" y="13"/>
                      </a:lnTo>
                      <a:lnTo>
                        <a:pt x="2" y="14"/>
                      </a:lnTo>
                      <a:lnTo>
                        <a:pt x="3" y="16"/>
                      </a:lnTo>
                      <a:lnTo>
                        <a:pt x="3" y="17"/>
                      </a:lnTo>
                      <a:lnTo>
                        <a:pt x="5" y="19"/>
                      </a:lnTo>
                      <a:lnTo>
                        <a:pt x="6" y="20"/>
                      </a:lnTo>
                      <a:lnTo>
                        <a:pt x="6" y="21"/>
                      </a:lnTo>
                      <a:lnTo>
                        <a:pt x="7" y="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77" name="Line 81"/>
                <p:cNvSpPr>
                  <a:spLocks noChangeShapeType="1"/>
                </p:cNvSpPr>
                <p:nvPr/>
              </p:nvSpPr>
              <p:spPr bwMode="auto">
                <a:xfrm flipH="1">
                  <a:off x="649" y="2060"/>
                  <a:ext cx="16"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0758" name="Group 82"/>
              <p:cNvGrpSpPr>
                <a:grpSpLocks/>
              </p:cNvGrpSpPr>
              <p:nvPr/>
            </p:nvGrpSpPr>
            <p:grpSpPr bwMode="auto">
              <a:xfrm>
                <a:off x="1472" y="1015"/>
                <a:ext cx="84" cy="121"/>
                <a:chOff x="1472" y="1015"/>
                <a:chExt cx="84" cy="121"/>
              </a:xfrm>
            </p:grpSpPr>
            <p:sp>
              <p:nvSpPr>
                <p:cNvPr id="70773" name="Freeform 83"/>
                <p:cNvSpPr>
                  <a:spLocks/>
                </p:cNvSpPr>
                <p:nvPr/>
              </p:nvSpPr>
              <p:spPr bwMode="auto">
                <a:xfrm>
                  <a:off x="1472" y="1015"/>
                  <a:ext cx="58" cy="121"/>
                </a:xfrm>
                <a:custGeom>
                  <a:avLst/>
                  <a:gdLst>
                    <a:gd name="T0" fmla="*/ 24 w 71"/>
                    <a:gd name="T1" fmla="*/ 0 h 159"/>
                    <a:gd name="T2" fmla="*/ 0 w 71"/>
                    <a:gd name="T3" fmla="*/ 70 h 159"/>
                    <a:gd name="T4" fmla="*/ 16 w 71"/>
                    <a:gd name="T5" fmla="*/ 70 h 159"/>
                    <a:gd name="T6" fmla="*/ 16 w 71"/>
                    <a:gd name="T7" fmla="*/ 69 h 159"/>
                    <a:gd name="T8" fmla="*/ 19 w 71"/>
                    <a:gd name="T9" fmla="*/ 69 h 159"/>
                    <a:gd name="T10" fmla="*/ 21 w 71"/>
                    <a:gd name="T11" fmla="*/ 68 h 159"/>
                    <a:gd name="T12" fmla="*/ 23 w 71"/>
                    <a:gd name="T13" fmla="*/ 67 h 159"/>
                    <a:gd name="T14" fmla="*/ 25 w 71"/>
                    <a:gd name="T15" fmla="*/ 65 h 159"/>
                    <a:gd name="T16" fmla="*/ 26 w 71"/>
                    <a:gd name="T17" fmla="*/ 64 h 159"/>
                    <a:gd name="T18" fmla="*/ 28 w 71"/>
                    <a:gd name="T19" fmla="*/ 62 h 159"/>
                    <a:gd name="T20" fmla="*/ 29 w 71"/>
                    <a:gd name="T21" fmla="*/ 61 h 159"/>
                    <a:gd name="T22" fmla="*/ 31 w 71"/>
                    <a:gd name="T23" fmla="*/ 58 h 159"/>
                    <a:gd name="T24" fmla="*/ 31 w 71"/>
                    <a:gd name="T25" fmla="*/ 56 h 159"/>
                    <a:gd name="T26" fmla="*/ 38 w 71"/>
                    <a:gd name="T27" fmla="*/ 37 h 159"/>
                    <a:gd name="T28" fmla="*/ 38 w 71"/>
                    <a:gd name="T29" fmla="*/ 35 h 159"/>
                    <a:gd name="T30" fmla="*/ 38 w 71"/>
                    <a:gd name="T31" fmla="*/ 33 h 159"/>
                    <a:gd name="T32" fmla="*/ 38 w 71"/>
                    <a:gd name="T33" fmla="*/ 30 h 159"/>
                    <a:gd name="T34" fmla="*/ 38 w 71"/>
                    <a:gd name="T35" fmla="*/ 28 h 159"/>
                    <a:gd name="T36" fmla="*/ 38 w 71"/>
                    <a:gd name="T37" fmla="*/ 27 h 159"/>
                    <a:gd name="T38" fmla="*/ 37 w 71"/>
                    <a:gd name="T39" fmla="*/ 26 h 159"/>
                    <a:gd name="T40" fmla="*/ 35 w 71"/>
                    <a:gd name="T41" fmla="*/ 25 h 159"/>
                    <a:gd name="T42" fmla="*/ 34 w 71"/>
                    <a:gd name="T43" fmla="*/ 24 h 159"/>
                    <a:gd name="T44" fmla="*/ 32 w 71"/>
                    <a:gd name="T45" fmla="*/ 24 h 159"/>
                    <a:gd name="T46" fmla="*/ 31 w 71"/>
                    <a:gd name="T47" fmla="*/ 23 h 159"/>
                    <a:gd name="T48" fmla="*/ 16 w 71"/>
                    <a:gd name="T49" fmla="*/ 23 h 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1" h="159">
                      <a:moveTo>
                        <a:pt x="43" y="0"/>
                      </a:moveTo>
                      <a:lnTo>
                        <a:pt x="0" y="159"/>
                      </a:lnTo>
                      <a:lnTo>
                        <a:pt x="28" y="159"/>
                      </a:lnTo>
                      <a:lnTo>
                        <a:pt x="31" y="158"/>
                      </a:lnTo>
                      <a:lnTo>
                        <a:pt x="34" y="157"/>
                      </a:lnTo>
                      <a:lnTo>
                        <a:pt x="39" y="155"/>
                      </a:lnTo>
                      <a:lnTo>
                        <a:pt x="42" y="153"/>
                      </a:lnTo>
                      <a:lnTo>
                        <a:pt x="45" y="149"/>
                      </a:lnTo>
                      <a:lnTo>
                        <a:pt x="48" y="146"/>
                      </a:lnTo>
                      <a:lnTo>
                        <a:pt x="51" y="142"/>
                      </a:lnTo>
                      <a:lnTo>
                        <a:pt x="54" y="138"/>
                      </a:lnTo>
                      <a:lnTo>
                        <a:pt x="56" y="132"/>
                      </a:lnTo>
                      <a:lnTo>
                        <a:pt x="58" y="128"/>
                      </a:lnTo>
                      <a:lnTo>
                        <a:pt x="69" y="83"/>
                      </a:lnTo>
                      <a:lnTo>
                        <a:pt x="71" y="79"/>
                      </a:lnTo>
                      <a:lnTo>
                        <a:pt x="71" y="74"/>
                      </a:lnTo>
                      <a:lnTo>
                        <a:pt x="71" y="70"/>
                      </a:lnTo>
                      <a:lnTo>
                        <a:pt x="71" y="65"/>
                      </a:lnTo>
                      <a:lnTo>
                        <a:pt x="68" y="62"/>
                      </a:lnTo>
                      <a:lnTo>
                        <a:pt x="67" y="59"/>
                      </a:lnTo>
                      <a:lnTo>
                        <a:pt x="65" y="56"/>
                      </a:lnTo>
                      <a:lnTo>
                        <a:pt x="62" y="55"/>
                      </a:lnTo>
                      <a:lnTo>
                        <a:pt x="59" y="54"/>
                      </a:lnTo>
                      <a:lnTo>
                        <a:pt x="56" y="53"/>
                      </a:lnTo>
                      <a:lnTo>
                        <a:pt x="28"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74" name="Line 84"/>
                <p:cNvSpPr>
                  <a:spLocks noChangeShapeType="1"/>
                </p:cNvSpPr>
                <p:nvPr/>
              </p:nvSpPr>
              <p:spPr bwMode="auto">
                <a:xfrm flipH="1">
                  <a:off x="1546" y="1015"/>
                  <a:ext cx="10"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0759" name="Freeform 85"/>
              <p:cNvSpPr>
                <a:spLocks/>
              </p:cNvSpPr>
              <p:nvPr/>
            </p:nvSpPr>
            <p:spPr bwMode="auto">
              <a:xfrm>
                <a:off x="1393" y="2978"/>
                <a:ext cx="58" cy="116"/>
              </a:xfrm>
              <a:custGeom>
                <a:avLst/>
                <a:gdLst>
                  <a:gd name="T0" fmla="*/ 23 w 71"/>
                  <a:gd name="T1" fmla="*/ 0 h 158"/>
                  <a:gd name="T2" fmla="*/ 0 w 71"/>
                  <a:gd name="T3" fmla="*/ 62 h 158"/>
                  <a:gd name="T4" fmla="*/ 16 w 71"/>
                  <a:gd name="T5" fmla="*/ 62 h 158"/>
                  <a:gd name="T6" fmla="*/ 16 w 71"/>
                  <a:gd name="T7" fmla="*/ 62 h 158"/>
                  <a:gd name="T8" fmla="*/ 20 w 71"/>
                  <a:gd name="T9" fmla="*/ 62 h 158"/>
                  <a:gd name="T10" fmla="*/ 20 w 71"/>
                  <a:gd name="T11" fmla="*/ 62 h 158"/>
                  <a:gd name="T12" fmla="*/ 23 w 71"/>
                  <a:gd name="T13" fmla="*/ 60 h 158"/>
                  <a:gd name="T14" fmla="*/ 25 w 71"/>
                  <a:gd name="T15" fmla="*/ 59 h 158"/>
                  <a:gd name="T16" fmla="*/ 27 w 71"/>
                  <a:gd name="T17" fmla="*/ 57 h 158"/>
                  <a:gd name="T18" fmla="*/ 28 w 71"/>
                  <a:gd name="T19" fmla="*/ 56 h 158"/>
                  <a:gd name="T20" fmla="*/ 29 w 71"/>
                  <a:gd name="T21" fmla="*/ 54 h 158"/>
                  <a:gd name="T22" fmla="*/ 31 w 71"/>
                  <a:gd name="T23" fmla="*/ 53 h 158"/>
                  <a:gd name="T24" fmla="*/ 31 w 71"/>
                  <a:gd name="T25" fmla="*/ 50 h 158"/>
                  <a:gd name="T26" fmla="*/ 38 w 71"/>
                  <a:gd name="T27" fmla="*/ 34 h 158"/>
                  <a:gd name="T28" fmla="*/ 38 w 71"/>
                  <a:gd name="T29" fmla="*/ 31 h 158"/>
                  <a:gd name="T30" fmla="*/ 38 w 71"/>
                  <a:gd name="T31" fmla="*/ 29 h 158"/>
                  <a:gd name="T32" fmla="*/ 38 w 71"/>
                  <a:gd name="T33" fmla="*/ 27 h 158"/>
                  <a:gd name="T34" fmla="*/ 38 w 71"/>
                  <a:gd name="T35" fmla="*/ 26 h 158"/>
                  <a:gd name="T36" fmla="*/ 38 w 71"/>
                  <a:gd name="T37" fmla="*/ 24 h 158"/>
                  <a:gd name="T38" fmla="*/ 37 w 71"/>
                  <a:gd name="T39" fmla="*/ 23 h 158"/>
                  <a:gd name="T40" fmla="*/ 35 w 71"/>
                  <a:gd name="T41" fmla="*/ 22 h 158"/>
                  <a:gd name="T42" fmla="*/ 34 w 71"/>
                  <a:gd name="T43" fmla="*/ 21 h 158"/>
                  <a:gd name="T44" fmla="*/ 32 w 71"/>
                  <a:gd name="T45" fmla="*/ 21 h 158"/>
                  <a:gd name="T46" fmla="*/ 31 w 71"/>
                  <a:gd name="T47" fmla="*/ 21 h 158"/>
                  <a:gd name="T48" fmla="*/ 16 w 71"/>
                  <a:gd name="T49" fmla="*/ 21 h 15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1" h="158">
                    <a:moveTo>
                      <a:pt x="42" y="0"/>
                    </a:moveTo>
                    <a:lnTo>
                      <a:pt x="0" y="158"/>
                    </a:lnTo>
                    <a:lnTo>
                      <a:pt x="28" y="158"/>
                    </a:lnTo>
                    <a:lnTo>
                      <a:pt x="31" y="158"/>
                    </a:lnTo>
                    <a:lnTo>
                      <a:pt x="35" y="157"/>
                    </a:lnTo>
                    <a:lnTo>
                      <a:pt x="38" y="155"/>
                    </a:lnTo>
                    <a:lnTo>
                      <a:pt x="42" y="152"/>
                    </a:lnTo>
                    <a:lnTo>
                      <a:pt x="46" y="150"/>
                    </a:lnTo>
                    <a:lnTo>
                      <a:pt x="49" y="145"/>
                    </a:lnTo>
                    <a:lnTo>
                      <a:pt x="52" y="141"/>
                    </a:lnTo>
                    <a:lnTo>
                      <a:pt x="54" y="137"/>
                    </a:lnTo>
                    <a:lnTo>
                      <a:pt x="56" y="133"/>
                    </a:lnTo>
                    <a:lnTo>
                      <a:pt x="57" y="127"/>
                    </a:lnTo>
                    <a:lnTo>
                      <a:pt x="69" y="84"/>
                    </a:lnTo>
                    <a:lnTo>
                      <a:pt x="70" y="78"/>
                    </a:lnTo>
                    <a:lnTo>
                      <a:pt x="71" y="74"/>
                    </a:lnTo>
                    <a:lnTo>
                      <a:pt x="71" y="69"/>
                    </a:lnTo>
                    <a:lnTo>
                      <a:pt x="70" y="66"/>
                    </a:lnTo>
                    <a:lnTo>
                      <a:pt x="69" y="61"/>
                    </a:lnTo>
                    <a:lnTo>
                      <a:pt x="67" y="58"/>
                    </a:lnTo>
                    <a:lnTo>
                      <a:pt x="65" y="56"/>
                    </a:lnTo>
                    <a:lnTo>
                      <a:pt x="63" y="54"/>
                    </a:lnTo>
                    <a:lnTo>
                      <a:pt x="59" y="53"/>
                    </a:lnTo>
                    <a:lnTo>
                      <a:pt x="56" y="53"/>
                    </a:lnTo>
                    <a:lnTo>
                      <a:pt x="29"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0760" name="Group 86"/>
              <p:cNvGrpSpPr>
                <a:grpSpLocks/>
              </p:cNvGrpSpPr>
              <p:nvPr/>
            </p:nvGrpSpPr>
            <p:grpSpPr bwMode="auto">
              <a:xfrm>
                <a:off x="1989" y="1748"/>
                <a:ext cx="79" cy="122"/>
                <a:chOff x="1989" y="1748"/>
                <a:chExt cx="79" cy="122"/>
              </a:xfrm>
            </p:grpSpPr>
            <p:sp>
              <p:nvSpPr>
                <p:cNvPr id="70767" name="Line 87"/>
                <p:cNvSpPr>
                  <a:spLocks noChangeShapeType="1"/>
                </p:cNvSpPr>
                <p:nvPr/>
              </p:nvSpPr>
              <p:spPr bwMode="auto">
                <a:xfrm flipH="1">
                  <a:off x="1999" y="1870"/>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68" name="Freeform 88"/>
                <p:cNvSpPr>
                  <a:spLocks/>
                </p:cNvSpPr>
                <p:nvPr/>
              </p:nvSpPr>
              <p:spPr bwMode="auto">
                <a:xfrm>
                  <a:off x="1989" y="1843"/>
                  <a:ext cx="10" cy="27"/>
                </a:xfrm>
                <a:custGeom>
                  <a:avLst/>
                  <a:gdLst>
                    <a:gd name="T0" fmla="*/ 1 w 15"/>
                    <a:gd name="T1" fmla="*/ 0 h 31"/>
                    <a:gd name="T2" fmla="*/ 0 w 15"/>
                    <a:gd name="T3" fmla="*/ 3 h 31"/>
                    <a:gd name="T4" fmla="*/ 0 w 15"/>
                    <a:gd name="T5" fmla="*/ 7 h 31"/>
                    <a:gd name="T6" fmla="*/ 0 w 15"/>
                    <a:gd name="T7" fmla="*/ 9 h 31"/>
                    <a:gd name="T8" fmla="*/ 0 w 15"/>
                    <a:gd name="T9" fmla="*/ 12 h 31"/>
                    <a:gd name="T10" fmla="*/ 1 w 15"/>
                    <a:gd name="T11" fmla="*/ 15 h 31"/>
                    <a:gd name="T12" fmla="*/ 1 w 15"/>
                    <a:gd name="T13" fmla="*/ 17 h 31"/>
                    <a:gd name="T14" fmla="*/ 1 w 15"/>
                    <a:gd name="T15" fmla="*/ 18 h 31"/>
                    <a:gd name="T16" fmla="*/ 2 w 15"/>
                    <a:gd name="T17" fmla="*/ 20 h 31"/>
                    <a:gd name="T18" fmla="*/ 3 w 15"/>
                    <a:gd name="T19" fmla="*/ 21 h 31"/>
                    <a:gd name="T20" fmla="*/ 5 w 15"/>
                    <a:gd name="T21" fmla="*/ 21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31">
                      <a:moveTo>
                        <a:pt x="1" y="0"/>
                      </a:moveTo>
                      <a:lnTo>
                        <a:pt x="0" y="6"/>
                      </a:lnTo>
                      <a:lnTo>
                        <a:pt x="0" y="10"/>
                      </a:lnTo>
                      <a:lnTo>
                        <a:pt x="0" y="14"/>
                      </a:lnTo>
                      <a:lnTo>
                        <a:pt x="0" y="18"/>
                      </a:lnTo>
                      <a:lnTo>
                        <a:pt x="2" y="23"/>
                      </a:lnTo>
                      <a:lnTo>
                        <a:pt x="3" y="26"/>
                      </a:lnTo>
                      <a:lnTo>
                        <a:pt x="5" y="28"/>
                      </a:lnTo>
                      <a:lnTo>
                        <a:pt x="8" y="30"/>
                      </a:lnTo>
                      <a:lnTo>
                        <a:pt x="12" y="31"/>
                      </a:lnTo>
                      <a:lnTo>
                        <a:pt x="15"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69" name="Line 89"/>
                <p:cNvSpPr>
                  <a:spLocks noChangeShapeType="1"/>
                </p:cNvSpPr>
                <p:nvPr/>
              </p:nvSpPr>
              <p:spPr bwMode="auto">
                <a:xfrm flipV="1">
                  <a:off x="1989" y="1812"/>
                  <a:ext cx="10"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70" name="Freeform 90"/>
                <p:cNvSpPr>
                  <a:spLocks/>
                </p:cNvSpPr>
                <p:nvPr/>
              </p:nvSpPr>
              <p:spPr bwMode="auto">
                <a:xfrm>
                  <a:off x="1999" y="1791"/>
                  <a:ext cx="21" cy="21"/>
                </a:xfrm>
                <a:custGeom>
                  <a:avLst/>
                  <a:gdLst>
                    <a:gd name="T0" fmla="*/ 11 w 30"/>
                    <a:gd name="T1" fmla="*/ 0 h 31"/>
                    <a:gd name="T2" fmla="*/ 9 w 30"/>
                    <a:gd name="T3" fmla="*/ 0 h 31"/>
                    <a:gd name="T4" fmla="*/ 8 w 30"/>
                    <a:gd name="T5" fmla="*/ 1 h 31"/>
                    <a:gd name="T6" fmla="*/ 6 w 30"/>
                    <a:gd name="T7" fmla="*/ 1 h 31"/>
                    <a:gd name="T8" fmla="*/ 6 w 30"/>
                    <a:gd name="T9" fmla="*/ 1 h 31"/>
                    <a:gd name="T10" fmla="*/ 4 w 30"/>
                    <a:gd name="T11" fmla="*/ 2 h 31"/>
                    <a:gd name="T12" fmla="*/ 3 w 30"/>
                    <a:gd name="T13" fmla="*/ 4 h 31"/>
                    <a:gd name="T14" fmla="*/ 2 w 30"/>
                    <a:gd name="T15" fmla="*/ 5 h 31"/>
                    <a:gd name="T16" fmla="*/ 1 w 30"/>
                    <a:gd name="T17" fmla="*/ 6 h 31"/>
                    <a:gd name="T18" fmla="*/ 1 w 30"/>
                    <a:gd name="T19" fmla="*/ 8 h 31"/>
                    <a:gd name="T20" fmla="*/ 0 w 30"/>
                    <a:gd name="T21" fmla="*/ 9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31">
                      <a:moveTo>
                        <a:pt x="30" y="0"/>
                      </a:moveTo>
                      <a:lnTo>
                        <a:pt x="26" y="0"/>
                      </a:lnTo>
                      <a:lnTo>
                        <a:pt x="23" y="1"/>
                      </a:lnTo>
                      <a:lnTo>
                        <a:pt x="19" y="3"/>
                      </a:lnTo>
                      <a:lnTo>
                        <a:pt x="16" y="5"/>
                      </a:lnTo>
                      <a:lnTo>
                        <a:pt x="12" y="8"/>
                      </a:lnTo>
                      <a:lnTo>
                        <a:pt x="9" y="13"/>
                      </a:lnTo>
                      <a:lnTo>
                        <a:pt x="6" y="17"/>
                      </a:lnTo>
                      <a:lnTo>
                        <a:pt x="4" y="21"/>
                      </a:lnTo>
                      <a:lnTo>
                        <a:pt x="2" y="25"/>
                      </a:lnTo>
                      <a:lnTo>
                        <a:pt x="0"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71" name="Line 91"/>
                <p:cNvSpPr>
                  <a:spLocks noChangeShapeType="1"/>
                </p:cNvSpPr>
                <p:nvPr/>
              </p:nvSpPr>
              <p:spPr bwMode="auto">
                <a:xfrm>
                  <a:off x="2020" y="1791"/>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72" name="Line 92"/>
                <p:cNvSpPr>
                  <a:spLocks noChangeShapeType="1"/>
                </p:cNvSpPr>
                <p:nvPr/>
              </p:nvSpPr>
              <p:spPr bwMode="auto">
                <a:xfrm flipH="1">
                  <a:off x="2052" y="1748"/>
                  <a:ext cx="16"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0761" name="Group 93"/>
              <p:cNvGrpSpPr>
                <a:grpSpLocks/>
              </p:cNvGrpSpPr>
              <p:nvPr/>
            </p:nvGrpSpPr>
            <p:grpSpPr bwMode="auto">
              <a:xfrm>
                <a:off x="1904" y="3210"/>
                <a:ext cx="43" cy="79"/>
                <a:chOff x="1904" y="3210"/>
                <a:chExt cx="43" cy="79"/>
              </a:xfrm>
            </p:grpSpPr>
            <p:sp>
              <p:nvSpPr>
                <p:cNvPr id="70762" name="Line 94"/>
                <p:cNvSpPr>
                  <a:spLocks noChangeShapeType="1"/>
                </p:cNvSpPr>
                <p:nvPr/>
              </p:nvSpPr>
              <p:spPr bwMode="auto">
                <a:xfrm flipH="1">
                  <a:off x="1915" y="3289"/>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63" name="Freeform 95"/>
                <p:cNvSpPr>
                  <a:spLocks/>
                </p:cNvSpPr>
                <p:nvPr/>
              </p:nvSpPr>
              <p:spPr bwMode="auto">
                <a:xfrm>
                  <a:off x="1904" y="3268"/>
                  <a:ext cx="11" cy="21"/>
                </a:xfrm>
                <a:custGeom>
                  <a:avLst/>
                  <a:gdLst>
                    <a:gd name="T0" fmla="*/ 1 w 15"/>
                    <a:gd name="T1" fmla="*/ 0 h 31"/>
                    <a:gd name="T2" fmla="*/ 1 w 15"/>
                    <a:gd name="T3" fmla="*/ 1 h 31"/>
                    <a:gd name="T4" fmla="*/ 0 w 15"/>
                    <a:gd name="T5" fmla="*/ 3 h 31"/>
                    <a:gd name="T6" fmla="*/ 0 w 15"/>
                    <a:gd name="T7" fmla="*/ 4 h 31"/>
                    <a:gd name="T8" fmla="*/ 1 w 15"/>
                    <a:gd name="T9" fmla="*/ 5 h 31"/>
                    <a:gd name="T10" fmla="*/ 1 w 15"/>
                    <a:gd name="T11" fmla="*/ 7 h 31"/>
                    <a:gd name="T12" fmla="*/ 1 w 15"/>
                    <a:gd name="T13" fmla="*/ 8 h 31"/>
                    <a:gd name="T14" fmla="*/ 2 w 15"/>
                    <a:gd name="T15" fmla="*/ 9 h 31"/>
                    <a:gd name="T16" fmla="*/ 3 w 15"/>
                    <a:gd name="T17" fmla="*/ 9 h 31"/>
                    <a:gd name="T18" fmla="*/ 5 w 15"/>
                    <a:gd name="T19" fmla="*/ 9 h 31"/>
                    <a:gd name="T20" fmla="*/ 6 w 15"/>
                    <a:gd name="T21" fmla="*/ 9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31">
                      <a:moveTo>
                        <a:pt x="2" y="0"/>
                      </a:moveTo>
                      <a:lnTo>
                        <a:pt x="1" y="5"/>
                      </a:lnTo>
                      <a:lnTo>
                        <a:pt x="0" y="10"/>
                      </a:lnTo>
                      <a:lnTo>
                        <a:pt x="0" y="14"/>
                      </a:lnTo>
                      <a:lnTo>
                        <a:pt x="1" y="18"/>
                      </a:lnTo>
                      <a:lnTo>
                        <a:pt x="2" y="22"/>
                      </a:lnTo>
                      <a:lnTo>
                        <a:pt x="4" y="25"/>
                      </a:lnTo>
                      <a:lnTo>
                        <a:pt x="6" y="28"/>
                      </a:lnTo>
                      <a:lnTo>
                        <a:pt x="8" y="30"/>
                      </a:lnTo>
                      <a:lnTo>
                        <a:pt x="12" y="31"/>
                      </a:lnTo>
                      <a:lnTo>
                        <a:pt x="15"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64" name="Line 96"/>
                <p:cNvSpPr>
                  <a:spLocks noChangeShapeType="1"/>
                </p:cNvSpPr>
                <p:nvPr/>
              </p:nvSpPr>
              <p:spPr bwMode="auto">
                <a:xfrm flipV="1">
                  <a:off x="1904" y="3236"/>
                  <a:ext cx="11"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65" name="Freeform 97"/>
                <p:cNvSpPr>
                  <a:spLocks/>
                </p:cNvSpPr>
                <p:nvPr/>
              </p:nvSpPr>
              <p:spPr bwMode="auto">
                <a:xfrm>
                  <a:off x="1915" y="3210"/>
                  <a:ext cx="21" cy="26"/>
                </a:xfrm>
                <a:custGeom>
                  <a:avLst/>
                  <a:gdLst>
                    <a:gd name="T0" fmla="*/ 11 w 29"/>
                    <a:gd name="T1" fmla="*/ 0 h 31"/>
                    <a:gd name="T2" fmla="*/ 9 w 29"/>
                    <a:gd name="T3" fmla="*/ 0 h 31"/>
                    <a:gd name="T4" fmla="*/ 9 w 29"/>
                    <a:gd name="T5" fmla="*/ 1 h 31"/>
                    <a:gd name="T6" fmla="*/ 7 w 29"/>
                    <a:gd name="T7" fmla="*/ 3 h 31"/>
                    <a:gd name="T8" fmla="*/ 6 w 29"/>
                    <a:gd name="T9" fmla="*/ 3 h 31"/>
                    <a:gd name="T10" fmla="*/ 4 w 29"/>
                    <a:gd name="T11" fmla="*/ 6 h 31"/>
                    <a:gd name="T12" fmla="*/ 3 w 29"/>
                    <a:gd name="T13" fmla="*/ 8 h 31"/>
                    <a:gd name="T14" fmla="*/ 2 w 29"/>
                    <a:gd name="T15" fmla="*/ 10 h 31"/>
                    <a:gd name="T16" fmla="*/ 1 w 29"/>
                    <a:gd name="T17" fmla="*/ 13 h 31"/>
                    <a:gd name="T18" fmla="*/ 1 w 29"/>
                    <a:gd name="T19" fmla="*/ 15 h 31"/>
                    <a:gd name="T20" fmla="*/ 0 w 29"/>
                    <a:gd name="T21" fmla="*/ 18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 h="31">
                      <a:moveTo>
                        <a:pt x="29" y="0"/>
                      </a:moveTo>
                      <a:lnTo>
                        <a:pt x="25" y="0"/>
                      </a:lnTo>
                      <a:lnTo>
                        <a:pt x="22" y="1"/>
                      </a:lnTo>
                      <a:lnTo>
                        <a:pt x="19" y="4"/>
                      </a:lnTo>
                      <a:lnTo>
                        <a:pt x="15" y="6"/>
                      </a:lnTo>
                      <a:lnTo>
                        <a:pt x="11" y="9"/>
                      </a:lnTo>
                      <a:lnTo>
                        <a:pt x="8" y="13"/>
                      </a:lnTo>
                      <a:lnTo>
                        <a:pt x="5" y="17"/>
                      </a:lnTo>
                      <a:lnTo>
                        <a:pt x="3" y="22"/>
                      </a:lnTo>
                      <a:lnTo>
                        <a:pt x="1" y="26"/>
                      </a:lnTo>
                      <a:lnTo>
                        <a:pt x="0"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66" name="Line 98"/>
                <p:cNvSpPr>
                  <a:spLocks noChangeShapeType="1"/>
                </p:cNvSpPr>
                <p:nvPr/>
              </p:nvSpPr>
              <p:spPr bwMode="auto">
                <a:xfrm>
                  <a:off x="1936" y="3210"/>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70741" name="Group 99"/>
            <p:cNvGrpSpPr>
              <a:grpSpLocks/>
            </p:cNvGrpSpPr>
            <p:nvPr/>
          </p:nvGrpSpPr>
          <p:grpSpPr bwMode="auto">
            <a:xfrm>
              <a:off x="1250" y="1553"/>
              <a:ext cx="174" cy="216"/>
              <a:chOff x="1250" y="1553"/>
              <a:chExt cx="174" cy="216"/>
            </a:xfrm>
          </p:grpSpPr>
          <p:sp>
            <p:nvSpPr>
              <p:cNvPr id="70742" name="Freeform 100"/>
              <p:cNvSpPr>
                <a:spLocks/>
              </p:cNvSpPr>
              <p:nvPr/>
            </p:nvSpPr>
            <p:spPr bwMode="auto">
              <a:xfrm>
                <a:off x="1250" y="1701"/>
                <a:ext cx="69" cy="68"/>
              </a:xfrm>
              <a:custGeom>
                <a:avLst/>
                <a:gdLst>
                  <a:gd name="T0" fmla="*/ 38 w 93"/>
                  <a:gd name="T1" fmla="*/ 18 h 92"/>
                  <a:gd name="T2" fmla="*/ 37 w 93"/>
                  <a:gd name="T3" fmla="*/ 16 h 92"/>
                  <a:gd name="T4" fmla="*/ 37 w 93"/>
                  <a:gd name="T5" fmla="*/ 13 h 92"/>
                  <a:gd name="T6" fmla="*/ 36 w 93"/>
                  <a:gd name="T7" fmla="*/ 11 h 92"/>
                  <a:gd name="T8" fmla="*/ 35 w 93"/>
                  <a:gd name="T9" fmla="*/ 9 h 92"/>
                  <a:gd name="T10" fmla="*/ 33 w 93"/>
                  <a:gd name="T11" fmla="*/ 7 h 92"/>
                  <a:gd name="T12" fmla="*/ 31 w 93"/>
                  <a:gd name="T13" fmla="*/ 5 h 92"/>
                  <a:gd name="T14" fmla="*/ 29 w 93"/>
                  <a:gd name="T15" fmla="*/ 3 h 92"/>
                  <a:gd name="T16" fmla="*/ 27 w 93"/>
                  <a:gd name="T17" fmla="*/ 2 h 92"/>
                  <a:gd name="T18" fmla="*/ 24 w 93"/>
                  <a:gd name="T19" fmla="*/ 1 h 92"/>
                  <a:gd name="T20" fmla="*/ 22 w 93"/>
                  <a:gd name="T21" fmla="*/ 0 h 92"/>
                  <a:gd name="T22" fmla="*/ 19 w 93"/>
                  <a:gd name="T23" fmla="*/ 0 h 92"/>
                  <a:gd name="T24" fmla="*/ 16 w 93"/>
                  <a:gd name="T25" fmla="*/ 0 h 92"/>
                  <a:gd name="T26" fmla="*/ 13 w 93"/>
                  <a:gd name="T27" fmla="*/ 1 h 92"/>
                  <a:gd name="T28" fmla="*/ 12 w 93"/>
                  <a:gd name="T29" fmla="*/ 2 h 92"/>
                  <a:gd name="T30" fmla="*/ 9 w 93"/>
                  <a:gd name="T31" fmla="*/ 3 h 92"/>
                  <a:gd name="T32" fmla="*/ 7 w 93"/>
                  <a:gd name="T33" fmla="*/ 5 h 92"/>
                  <a:gd name="T34" fmla="*/ 5 w 93"/>
                  <a:gd name="T35" fmla="*/ 7 h 92"/>
                  <a:gd name="T36" fmla="*/ 3 w 93"/>
                  <a:gd name="T37" fmla="*/ 9 h 92"/>
                  <a:gd name="T38" fmla="*/ 1 w 93"/>
                  <a:gd name="T39" fmla="*/ 11 h 92"/>
                  <a:gd name="T40" fmla="*/ 1 w 93"/>
                  <a:gd name="T41" fmla="*/ 13 h 92"/>
                  <a:gd name="T42" fmla="*/ 1 w 93"/>
                  <a:gd name="T43" fmla="*/ 16 h 92"/>
                  <a:gd name="T44" fmla="*/ 0 w 93"/>
                  <a:gd name="T45" fmla="*/ 18 h 92"/>
                  <a:gd name="T46" fmla="*/ 1 w 93"/>
                  <a:gd name="T47" fmla="*/ 21 h 92"/>
                  <a:gd name="T48" fmla="*/ 1 w 93"/>
                  <a:gd name="T49" fmla="*/ 24 h 92"/>
                  <a:gd name="T50" fmla="*/ 1 w 93"/>
                  <a:gd name="T51" fmla="*/ 26 h 92"/>
                  <a:gd name="T52" fmla="*/ 3 w 93"/>
                  <a:gd name="T53" fmla="*/ 28 h 92"/>
                  <a:gd name="T54" fmla="*/ 5 w 93"/>
                  <a:gd name="T55" fmla="*/ 30 h 92"/>
                  <a:gd name="T56" fmla="*/ 7 w 93"/>
                  <a:gd name="T57" fmla="*/ 33 h 92"/>
                  <a:gd name="T58" fmla="*/ 9 w 93"/>
                  <a:gd name="T59" fmla="*/ 35 h 92"/>
                  <a:gd name="T60" fmla="*/ 12 w 93"/>
                  <a:gd name="T61" fmla="*/ 35 h 92"/>
                  <a:gd name="T62" fmla="*/ 13 w 93"/>
                  <a:gd name="T63" fmla="*/ 37 h 92"/>
                  <a:gd name="T64" fmla="*/ 16 w 93"/>
                  <a:gd name="T65" fmla="*/ 37 h 92"/>
                  <a:gd name="T66" fmla="*/ 19 w 93"/>
                  <a:gd name="T67" fmla="*/ 37 h 92"/>
                  <a:gd name="T68" fmla="*/ 22 w 93"/>
                  <a:gd name="T69" fmla="*/ 37 h 92"/>
                  <a:gd name="T70" fmla="*/ 24 w 93"/>
                  <a:gd name="T71" fmla="*/ 37 h 92"/>
                  <a:gd name="T72" fmla="*/ 27 w 93"/>
                  <a:gd name="T73" fmla="*/ 35 h 92"/>
                  <a:gd name="T74" fmla="*/ 29 w 93"/>
                  <a:gd name="T75" fmla="*/ 35 h 92"/>
                  <a:gd name="T76" fmla="*/ 31 w 93"/>
                  <a:gd name="T77" fmla="*/ 33 h 92"/>
                  <a:gd name="T78" fmla="*/ 33 w 93"/>
                  <a:gd name="T79" fmla="*/ 30 h 92"/>
                  <a:gd name="T80" fmla="*/ 35 w 93"/>
                  <a:gd name="T81" fmla="*/ 28 h 92"/>
                  <a:gd name="T82" fmla="*/ 36 w 93"/>
                  <a:gd name="T83" fmla="*/ 26 h 92"/>
                  <a:gd name="T84" fmla="*/ 37 w 93"/>
                  <a:gd name="T85" fmla="*/ 24 h 92"/>
                  <a:gd name="T86" fmla="*/ 37 w 93"/>
                  <a:gd name="T87" fmla="*/ 21 h 92"/>
                  <a:gd name="T88" fmla="*/ 38 w 93"/>
                  <a:gd name="T89" fmla="*/ 18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3" h="92">
                    <a:moveTo>
                      <a:pt x="93" y="46"/>
                    </a:moveTo>
                    <a:lnTo>
                      <a:pt x="92" y="40"/>
                    </a:lnTo>
                    <a:lnTo>
                      <a:pt x="91" y="33"/>
                    </a:lnTo>
                    <a:lnTo>
                      <a:pt x="88" y="27"/>
                    </a:lnTo>
                    <a:lnTo>
                      <a:pt x="85" y="22"/>
                    </a:lnTo>
                    <a:lnTo>
                      <a:pt x="81" y="16"/>
                    </a:lnTo>
                    <a:lnTo>
                      <a:pt x="77" y="12"/>
                    </a:lnTo>
                    <a:lnTo>
                      <a:pt x="71" y="8"/>
                    </a:lnTo>
                    <a:lnTo>
                      <a:pt x="65" y="5"/>
                    </a:lnTo>
                    <a:lnTo>
                      <a:pt x="60" y="3"/>
                    </a:lnTo>
                    <a:lnTo>
                      <a:pt x="53" y="0"/>
                    </a:lnTo>
                    <a:lnTo>
                      <a:pt x="46" y="0"/>
                    </a:lnTo>
                    <a:lnTo>
                      <a:pt x="39" y="0"/>
                    </a:lnTo>
                    <a:lnTo>
                      <a:pt x="33" y="3"/>
                    </a:lnTo>
                    <a:lnTo>
                      <a:pt x="28" y="5"/>
                    </a:lnTo>
                    <a:lnTo>
                      <a:pt x="21" y="8"/>
                    </a:lnTo>
                    <a:lnTo>
                      <a:pt x="16" y="12"/>
                    </a:lnTo>
                    <a:lnTo>
                      <a:pt x="12" y="16"/>
                    </a:lnTo>
                    <a:lnTo>
                      <a:pt x="8" y="22"/>
                    </a:lnTo>
                    <a:lnTo>
                      <a:pt x="4" y="27"/>
                    </a:lnTo>
                    <a:lnTo>
                      <a:pt x="2" y="33"/>
                    </a:lnTo>
                    <a:lnTo>
                      <a:pt x="1" y="40"/>
                    </a:lnTo>
                    <a:lnTo>
                      <a:pt x="0" y="46"/>
                    </a:lnTo>
                    <a:lnTo>
                      <a:pt x="1" y="53"/>
                    </a:lnTo>
                    <a:lnTo>
                      <a:pt x="2" y="59"/>
                    </a:lnTo>
                    <a:lnTo>
                      <a:pt x="4" y="65"/>
                    </a:lnTo>
                    <a:lnTo>
                      <a:pt x="8" y="71"/>
                    </a:lnTo>
                    <a:lnTo>
                      <a:pt x="12" y="76"/>
                    </a:lnTo>
                    <a:lnTo>
                      <a:pt x="16" y="81"/>
                    </a:lnTo>
                    <a:lnTo>
                      <a:pt x="21" y="85"/>
                    </a:lnTo>
                    <a:lnTo>
                      <a:pt x="28" y="88"/>
                    </a:lnTo>
                    <a:lnTo>
                      <a:pt x="33" y="90"/>
                    </a:lnTo>
                    <a:lnTo>
                      <a:pt x="39" y="92"/>
                    </a:lnTo>
                    <a:lnTo>
                      <a:pt x="46" y="92"/>
                    </a:lnTo>
                    <a:lnTo>
                      <a:pt x="53" y="92"/>
                    </a:lnTo>
                    <a:lnTo>
                      <a:pt x="60" y="90"/>
                    </a:lnTo>
                    <a:lnTo>
                      <a:pt x="65" y="88"/>
                    </a:lnTo>
                    <a:lnTo>
                      <a:pt x="71" y="85"/>
                    </a:lnTo>
                    <a:lnTo>
                      <a:pt x="77" y="81"/>
                    </a:lnTo>
                    <a:lnTo>
                      <a:pt x="81" y="76"/>
                    </a:lnTo>
                    <a:lnTo>
                      <a:pt x="85" y="71"/>
                    </a:lnTo>
                    <a:lnTo>
                      <a:pt x="88" y="65"/>
                    </a:lnTo>
                    <a:lnTo>
                      <a:pt x="91" y="59"/>
                    </a:lnTo>
                    <a:lnTo>
                      <a:pt x="92" y="53"/>
                    </a:lnTo>
                    <a:lnTo>
                      <a:pt x="93" y="4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43" name="Freeform 101"/>
              <p:cNvSpPr>
                <a:spLocks/>
              </p:cNvSpPr>
              <p:nvPr/>
            </p:nvSpPr>
            <p:spPr bwMode="auto">
              <a:xfrm>
                <a:off x="1250" y="1701"/>
                <a:ext cx="69" cy="68"/>
              </a:xfrm>
              <a:custGeom>
                <a:avLst/>
                <a:gdLst>
                  <a:gd name="T0" fmla="*/ 38 w 93"/>
                  <a:gd name="T1" fmla="*/ 18 h 92"/>
                  <a:gd name="T2" fmla="*/ 37 w 93"/>
                  <a:gd name="T3" fmla="*/ 16 h 92"/>
                  <a:gd name="T4" fmla="*/ 37 w 93"/>
                  <a:gd name="T5" fmla="*/ 13 h 92"/>
                  <a:gd name="T6" fmla="*/ 36 w 93"/>
                  <a:gd name="T7" fmla="*/ 11 h 92"/>
                  <a:gd name="T8" fmla="*/ 35 w 93"/>
                  <a:gd name="T9" fmla="*/ 9 h 92"/>
                  <a:gd name="T10" fmla="*/ 33 w 93"/>
                  <a:gd name="T11" fmla="*/ 7 h 92"/>
                  <a:gd name="T12" fmla="*/ 31 w 93"/>
                  <a:gd name="T13" fmla="*/ 5 h 92"/>
                  <a:gd name="T14" fmla="*/ 29 w 93"/>
                  <a:gd name="T15" fmla="*/ 3 h 92"/>
                  <a:gd name="T16" fmla="*/ 27 w 93"/>
                  <a:gd name="T17" fmla="*/ 2 h 92"/>
                  <a:gd name="T18" fmla="*/ 24 w 93"/>
                  <a:gd name="T19" fmla="*/ 1 h 92"/>
                  <a:gd name="T20" fmla="*/ 22 w 93"/>
                  <a:gd name="T21" fmla="*/ 0 h 92"/>
                  <a:gd name="T22" fmla="*/ 19 w 93"/>
                  <a:gd name="T23" fmla="*/ 0 h 92"/>
                  <a:gd name="T24" fmla="*/ 16 w 93"/>
                  <a:gd name="T25" fmla="*/ 0 h 92"/>
                  <a:gd name="T26" fmla="*/ 13 w 93"/>
                  <a:gd name="T27" fmla="*/ 1 h 92"/>
                  <a:gd name="T28" fmla="*/ 12 w 93"/>
                  <a:gd name="T29" fmla="*/ 2 h 92"/>
                  <a:gd name="T30" fmla="*/ 9 w 93"/>
                  <a:gd name="T31" fmla="*/ 3 h 92"/>
                  <a:gd name="T32" fmla="*/ 7 w 93"/>
                  <a:gd name="T33" fmla="*/ 5 h 92"/>
                  <a:gd name="T34" fmla="*/ 5 w 93"/>
                  <a:gd name="T35" fmla="*/ 7 h 92"/>
                  <a:gd name="T36" fmla="*/ 3 w 93"/>
                  <a:gd name="T37" fmla="*/ 9 h 92"/>
                  <a:gd name="T38" fmla="*/ 1 w 93"/>
                  <a:gd name="T39" fmla="*/ 11 h 92"/>
                  <a:gd name="T40" fmla="*/ 1 w 93"/>
                  <a:gd name="T41" fmla="*/ 13 h 92"/>
                  <a:gd name="T42" fmla="*/ 1 w 93"/>
                  <a:gd name="T43" fmla="*/ 16 h 92"/>
                  <a:gd name="T44" fmla="*/ 0 w 93"/>
                  <a:gd name="T45" fmla="*/ 18 h 92"/>
                  <a:gd name="T46" fmla="*/ 1 w 93"/>
                  <a:gd name="T47" fmla="*/ 21 h 92"/>
                  <a:gd name="T48" fmla="*/ 1 w 93"/>
                  <a:gd name="T49" fmla="*/ 24 h 92"/>
                  <a:gd name="T50" fmla="*/ 1 w 93"/>
                  <a:gd name="T51" fmla="*/ 26 h 92"/>
                  <a:gd name="T52" fmla="*/ 3 w 93"/>
                  <a:gd name="T53" fmla="*/ 28 h 92"/>
                  <a:gd name="T54" fmla="*/ 5 w 93"/>
                  <a:gd name="T55" fmla="*/ 30 h 92"/>
                  <a:gd name="T56" fmla="*/ 7 w 93"/>
                  <a:gd name="T57" fmla="*/ 33 h 92"/>
                  <a:gd name="T58" fmla="*/ 9 w 93"/>
                  <a:gd name="T59" fmla="*/ 35 h 92"/>
                  <a:gd name="T60" fmla="*/ 12 w 93"/>
                  <a:gd name="T61" fmla="*/ 35 h 92"/>
                  <a:gd name="T62" fmla="*/ 13 w 93"/>
                  <a:gd name="T63" fmla="*/ 37 h 92"/>
                  <a:gd name="T64" fmla="*/ 16 w 93"/>
                  <a:gd name="T65" fmla="*/ 37 h 92"/>
                  <a:gd name="T66" fmla="*/ 19 w 93"/>
                  <a:gd name="T67" fmla="*/ 37 h 92"/>
                  <a:gd name="T68" fmla="*/ 22 w 93"/>
                  <a:gd name="T69" fmla="*/ 37 h 92"/>
                  <a:gd name="T70" fmla="*/ 24 w 93"/>
                  <a:gd name="T71" fmla="*/ 37 h 92"/>
                  <a:gd name="T72" fmla="*/ 27 w 93"/>
                  <a:gd name="T73" fmla="*/ 35 h 92"/>
                  <a:gd name="T74" fmla="*/ 29 w 93"/>
                  <a:gd name="T75" fmla="*/ 35 h 92"/>
                  <a:gd name="T76" fmla="*/ 31 w 93"/>
                  <a:gd name="T77" fmla="*/ 33 h 92"/>
                  <a:gd name="T78" fmla="*/ 33 w 93"/>
                  <a:gd name="T79" fmla="*/ 30 h 92"/>
                  <a:gd name="T80" fmla="*/ 35 w 93"/>
                  <a:gd name="T81" fmla="*/ 28 h 92"/>
                  <a:gd name="T82" fmla="*/ 36 w 93"/>
                  <a:gd name="T83" fmla="*/ 26 h 92"/>
                  <a:gd name="T84" fmla="*/ 37 w 93"/>
                  <a:gd name="T85" fmla="*/ 24 h 92"/>
                  <a:gd name="T86" fmla="*/ 37 w 93"/>
                  <a:gd name="T87" fmla="*/ 21 h 92"/>
                  <a:gd name="T88" fmla="*/ 38 w 93"/>
                  <a:gd name="T89" fmla="*/ 18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3" h="92">
                    <a:moveTo>
                      <a:pt x="93" y="46"/>
                    </a:moveTo>
                    <a:lnTo>
                      <a:pt x="92" y="40"/>
                    </a:lnTo>
                    <a:lnTo>
                      <a:pt x="91" y="33"/>
                    </a:lnTo>
                    <a:lnTo>
                      <a:pt x="88" y="27"/>
                    </a:lnTo>
                    <a:lnTo>
                      <a:pt x="85" y="22"/>
                    </a:lnTo>
                    <a:lnTo>
                      <a:pt x="81" y="16"/>
                    </a:lnTo>
                    <a:lnTo>
                      <a:pt x="77" y="12"/>
                    </a:lnTo>
                    <a:lnTo>
                      <a:pt x="71" y="8"/>
                    </a:lnTo>
                    <a:lnTo>
                      <a:pt x="65" y="5"/>
                    </a:lnTo>
                    <a:lnTo>
                      <a:pt x="60" y="3"/>
                    </a:lnTo>
                    <a:lnTo>
                      <a:pt x="53" y="0"/>
                    </a:lnTo>
                    <a:lnTo>
                      <a:pt x="46" y="0"/>
                    </a:lnTo>
                    <a:lnTo>
                      <a:pt x="39" y="0"/>
                    </a:lnTo>
                    <a:lnTo>
                      <a:pt x="33" y="3"/>
                    </a:lnTo>
                    <a:lnTo>
                      <a:pt x="28" y="5"/>
                    </a:lnTo>
                    <a:lnTo>
                      <a:pt x="21" y="8"/>
                    </a:lnTo>
                    <a:lnTo>
                      <a:pt x="16" y="12"/>
                    </a:lnTo>
                    <a:lnTo>
                      <a:pt x="12" y="16"/>
                    </a:lnTo>
                    <a:lnTo>
                      <a:pt x="8" y="22"/>
                    </a:lnTo>
                    <a:lnTo>
                      <a:pt x="4" y="27"/>
                    </a:lnTo>
                    <a:lnTo>
                      <a:pt x="2" y="33"/>
                    </a:lnTo>
                    <a:lnTo>
                      <a:pt x="1" y="40"/>
                    </a:lnTo>
                    <a:lnTo>
                      <a:pt x="0" y="46"/>
                    </a:lnTo>
                    <a:lnTo>
                      <a:pt x="1" y="53"/>
                    </a:lnTo>
                    <a:lnTo>
                      <a:pt x="2" y="59"/>
                    </a:lnTo>
                    <a:lnTo>
                      <a:pt x="4" y="65"/>
                    </a:lnTo>
                    <a:lnTo>
                      <a:pt x="8" y="71"/>
                    </a:lnTo>
                    <a:lnTo>
                      <a:pt x="12" y="76"/>
                    </a:lnTo>
                    <a:lnTo>
                      <a:pt x="16" y="81"/>
                    </a:lnTo>
                    <a:lnTo>
                      <a:pt x="21" y="85"/>
                    </a:lnTo>
                    <a:lnTo>
                      <a:pt x="28" y="88"/>
                    </a:lnTo>
                    <a:lnTo>
                      <a:pt x="33" y="90"/>
                    </a:lnTo>
                    <a:lnTo>
                      <a:pt x="39" y="92"/>
                    </a:lnTo>
                    <a:lnTo>
                      <a:pt x="46" y="92"/>
                    </a:lnTo>
                    <a:lnTo>
                      <a:pt x="53" y="92"/>
                    </a:lnTo>
                    <a:lnTo>
                      <a:pt x="60" y="90"/>
                    </a:lnTo>
                    <a:lnTo>
                      <a:pt x="65" y="88"/>
                    </a:lnTo>
                    <a:lnTo>
                      <a:pt x="71" y="85"/>
                    </a:lnTo>
                    <a:lnTo>
                      <a:pt x="77" y="81"/>
                    </a:lnTo>
                    <a:lnTo>
                      <a:pt x="81" y="76"/>
                    </a:lnTo>
                    <a:lnTo>
                      <a:pt x="85" y="71"/>
                    </a:lnTo>
                    <a:lnTo>
                      <a:pt x="88" y="65"/>
                    </a:lnTo>
                    <a:lnTo>
                      <a:pt x="91" y="59"/>
                    </a:lnTo>
                    <a:lnTo>
                      <a:pt x="92" y="53"/>
                    </a:lnTo>
                    <a:lnTo>
                      <a:pt x="93" y="46"/>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70744" name="Line 102"/>
              <p:cNvSpPr>
                <a:spLocks noChangeShapeType="1"/>
              </p:cNvSpPr>
              <p:nvPr/>
            </p:nvSpPr>
            <p:spPr bwMode="auto">
              <a:xfrm flipV="1">
                <a:off x="1329" y="1553"/>
                <a:ext cx="32" cy="1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45" name="Line 103"/>
              <p:cNvSpPr>
                <a:spLocks noChangeShapeType="1"/>
              </p:cNvSpPr>
              <p:nvPr/>
            </p:nvSpPr>
            <p:spPr bwMode="auto">
              <a:xfrm flipH="1">
                <a:off x="1340" y="1606"/>
                <a:ext cx="4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46" name="Line 104"/>
              <p:cNvSpPr>
                <a:spLocks noChangeShapeType="1"/>
              </p:cNvSpPr>
              <p:nvPr/>
            </p:nvSpPr>
            <p:spPr bwMode="auto">
              <a:xfrm>
                <a:off x="1361" y="1616"/>
                <a:ext cx="5"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47" name="Line 105"/>
              <p:cNvSpPr>
                <a:spLocks noChangeShapeType="1"/>
              </p:cNvSpPr>
              <p:nvPr/>
            </p:nvSpPr>
            <p:spPr bwMode="auto">
              <a:xfrm flipH="1">
                <a:off x="1408" y="1553"/>
                <a:ext cx="16"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57482" name="Line 106"/>
          <p:cNvSpPr>
            <a:spLocks noChangeShapeType="1"/>
          </p:cNvSpPr>
          <p:nvPr/>
        </p:nvSpPr>
        <p:spPr bwMode="auto">
          <a:xfrm>
            <a:off x="6254750" y="3838575"/>
            <a:ext cx="0" cy="18002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57483" name="Group 107"/>
          <p:cNvGrpSpPr>
            <a:grpSpLocks/>
          </p:cNvGrpSpPr>
          <p:nvPr/>
        </p:nvGrpSpPr>
        <p:grpSpPr bwMode="auto">
          <a:xfrm>
            <a:off x="6203950" y="5580063"/>
            <a:ext cx="201613" cy="284162"/>
            <a:chOff x="3545" y="2830"/>
            <a:chExt cx="127" cy="179"/>
          </a:xfrm>
        </p:grpSpPr>
        <p:sp>
          <p:nvSpPr>
            <p:cNvPr id="70735" name="Line 108"/>
            <p:cNvSpPr>
              <a:spLocks noChangeShapeType="1"/>
            </p:cNvSpPr>
            <p:nvPr/>
          </p:nvSpPr>
          <p:spPr bwMode="auto">
            <a:xfrm flipV="1">
              <a:off x="3614" y="2888"/>
              <a:ext cx="37"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0736" name="Group 109"/>
            <p:cNvGrpSpPr>
              <a:grpSpLocks/>
            </p:cNvGrpSpPr>
            <p:nvPr/>
          </p:nvGrpSpPr>
          <p:grpSpPr bwMode="auto">
            <a:xfrm>
              <a:off x="3545" y="2830"/>
              <a:ext cx="127" cy="142"/>
              <a:chOff x="3545" y="2830"/>
              <a:chExt cx="127" cy="142"/>
            </a:xfrm>
          </p:grpSpPr>
          <p:sp>
            <p:nvSpPr>
              <p:cNvPr id="70738" name="Freeform 110"/>
              <p:cNvSpPr>
                <a:spLocks/>
              </p:cNvSpPr>
              <p:nvPr/>
            </p:nvSpPr>
            <p:spPr bwMode="auto">
              <a:xfrm>
                <a:off x="3545" y="2830"/>
                <a:ext cx="69" cy="69"/>
              </a:xfrm>
              <a:custGeom>
                <a:avLst/>
                <a:gdLst>
                  <a:gd name="T0" fmla="*/ 39 w 92"/>
                  <a:gd name="T1" fmla="*/ 20 h 91"/>
                  <a:gd name="T2" fmla="*/ 39 w 92"/>
                  <a:gd name="T3" fmla="*/ 17 h 91"/>
                  <a:gd name="T4" fmla="*/ 38 w 92"/>
                  <a:gd name="T5" fmla="*/ 14 h 91"/>
                  <a:gd name="T6" fmla="*/ 38 w 92"/>
                  <a:gd name="T7" fmla="*/ 11 h 91"/>
                  <a:gd name="T8" fmla="*/ 36 w 92"/>
                  <a:gd name="T9" fmla="*/ 9 h 91"/>
                  <a:gd name="T10" fmla="*/ 35 w 92"/>
                  <a:gd name="T11" fmla="*/ 7 h 91"/>
                  <a:gd name="T12" fmla="*/ 32 w 92"/>
                  <a:gd name="T13" fmla="*/ 5 h 91"/>
                  <a:gd name="T14" fmla="*/ 30 w 92"/>
                  <a:gd name="T15" fmla="*/ 3 h 91"/>
                  <a:gd name="T16" fmla="*/ 28 w 92"/>
                  <a:gd name="T17" fmla="*/ 2 h 91"/>
                  <a:gd name="T18" fmla="*/ 25 w 92"/>
                  <a:gd name="T19" fmla="*/ 2 h 91"/>
                  <a:gd name="T20" fmla="*/ 23 w 92"/>
                  <a:gd name="T21" fmla="*/ 1 h 91"/>
                  <a:gd name="T22" fmla="*/ 20 w 92"/>
                  <a:gd name="T23" fmla="*/ 0 h 91"/>
                  <a:gd name="T24" fmla="*/ 17 w 92"/>
                  <a:gd name="T25" fmla="*/ 1 h 91"/>
                  <a:gd name="T26" fmla="*/ 14 w 92"/>
                  <a:gd name="T27" fmla="*/ 2 h 91"/>
                  <a:gd name="T28" fmla="*/ 11 w 92"/>
                  <a:gd name="T29" fmla="*/ 2 h 91"/>
                  <a:gd name="T30" fmla="*/ 10 w 92"/>
                  <a:gd name="T31" fmla="*/ 3 h 91"/>
                  <a:gd name="T32" fmla="*/ 7 w 92"/>
                  <a:gd name="T33" fmla="*/ 5 h 91"/>
                  <a:gd name="T34" fmla="*/ 5 w 92"/>
                  <a:gd name="T35" fmla="*/ 7 h 91"/>
                  <a:gd name="T36" fmla="*/ 4 w 92"/>
                  <a:gd name="T37" fmla="*/ 9 h 91"/>
                  <a:gd name="T38" fmla="*/ 2 w 92"/>
                  <a:gd name="T39" fmla="*/ 11 h 91"/>
                  <a:gd name="T40" fmla="*/ 2 w 92"/>
                  <a:gd name="T41" fmla="*/ 14 h 91"/>
                  <a:gd name="T42" fmla="*/ 2 w 92"/>
                  <a:gd name="T43" fmla="*/ 17 h 91"/>
                  <a:gd name="T44" fmla="*/ 0 w 92"/>
                  <a:gd name="T45" fmla="*/ 20 h 91"/>
                  <a:gd name="T46" fmla="*/ 2 w 92"/>
                  <a:gd name="T47" fmla="*/ 23 h 91"/>
                  <a:gd name="T48" fmla="*/ 2 w 92"/>
                  <a:gd name="T49" fmla="*/ 25 h 91"/>
                  <a:gd name="T50" fmla="*/ 2 w 92"/>
                  <a:gd name="T51" fmla="*/ 28 h 91"/>
                  <a:gd name="T52" fmla="*/ 4 w 92"/>
                  <a:gd name="T53" fmla="*/ 31 h 91"/>
                  <a:gd name="T54" fmla="*/ 5 w 92"/>
                  <a:gd name="T55" fmla="*/ 33 h 91"/>
                  <a:gd name="T56" fmla="*/ 7 w 92"/>
                  <a:gd name="T57" fmla="*/ 35 h 91"/>
                  <a:gd name="T58" fmla="*/ 10 w 92"/>
                  <a:gd name="T59" fmla="*/ 37 h 91"/>
                  <a:gd name="T60" fmla="*/ 11 w 92"/>
                  <a:gd name="T61" fmla="*/ 38 h 91"/>
                  <a:gd name="T62" fmla="*/ 14 w 92"/>
                  <a:gd name="T63" fmla="*/ 39 h 91"/>
                  <a:gd name="T64" fmla="*/ 17 w 92"/>
                  <a:gd name="T65" fmla="*/ 39 h 91"/>
                  <a:gd name="T66" fmla="*/ 20 w 92"/>
                  <a:gd name="T67" fmla="*/ 39 h 91"/>
                  <a:gd name="T68" fmla="*/ 23 w 92"/>
                  <a:gd name="T69" fmla="*/ 39 h 91"/>
                  <a:gd name="T70" fmla="*/ 25 w 92"/>
                  <a:gd name="T71" fmla="*/ 39 h 91"/>
                  <a:gd name="T72" fmla="*/ 28 w 92"/>
                  <a:gd name="T73" fmla="*/ 38 h 91"/>
                  <a:gd name="T74" fmla="*/ 30 w 92"/>
                  <a:gd name="T75" fmla="*/ 37 h 91"/>
                  <a:gd name="T76" fmla="*/ 32 w 92"/>
                  <a:gd name="T77" fmla="*/ 35 h 91"/>
                  <a:gd name="T78" fmla="*/ 35 w 92"/>
                  <a:gd name="T79" fmla="*/ 33 h 91"/>
                  <a:gd name="T80" fmla="*/ 36 w 92"/>
                  <a:gd name="T81" fmla="*/ 31 h 91"/>
                  <a:gd name="T82" fmla="*/ 38 w 92"/>
                  <a:gd name="T83" fmla="*/ 28 h 91"/>
                  <a:gd name="T84" fmla="*/ 38 w 92"/>
                  <a:gd name="T85" fmla="*/ 25 h 91"/>
                  <a:gd name="T86" fmla="*/ 39 w 92"/>
                  <a:gd name="T87" fmla="*/ 23 h 91"/>
                  <a:gd name="T88" fmla="*/ 39 w 92"/>
                  <a:gd name="T89" fmla="*/ 20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2" h="91">
                    <a:moveTo>
                      <a:pt x="92" y="46"/>
                    </a:moveTo>
                    <a:lnTo>
                      <a:pt x="92" y="39"/>
                    </a:lnTo>
                    <a:lnTo>
                      <a:pt x="91" y="33"/>
                    </a:lnTo>
                    <a:lnTo>
                      <a:pt x="88" y="26"/>
                    </a:lnTo>
                    <a:lnTo>
                      <a:pt x="85" y="21"/>
                    </a:lnTo>
                    <a:lnTo>
                      <a:pt x="81" y="16"/>
                    </a:lnTo>
                    <a:lnTo>
                      <a:pt x="76" y="11"/>
                    </a:lnTo>
                    <a:lnTo>
                      <a:pt x="71" y="7"/>
                    </a:lnTo>
                    <a:lnTo>
                      <a:pt x="65" y="4"/>
                    </a:lnTo>
                    <a:lnTo>
                      <a:pt x="59" y="2"/>
                    </a:lnTo>
                    <a:lnTo>
                      <a:pt x="53" y="1"/>
                    </a:lnTo>
                    <a:lnTo>
                      <a:pt x="46" y="0"/>
                    </a:lnTo>
                    <a:lnTo>
                      <a:pt x="40" y="1"/>
                    </a:lnTo>
                    <a:lnTo>
                      <a:pt x="33" y="2"/>
                    </a:lnTo>
                    <a:lnTo>
                      <a:pt x="27" y="4"/>
                    </a:lnTo>
                    <a:lnTo>
                      <a:pt x="22" y="7"/>
                    </a:lnTo>
                    <a:lnTo>
                      <a:pt x="16" y="11"/>
                    </a:lnTo>
                    <a:lnTo>
                      <a:pt x="12" y="16"/>
                    </a:lnTo>
                    <a:lnTo>
                      <a:pt x="8" y="21"/>
                    </a:lnTo>
                    <a:lnTo>
                      <a:pt x="5" y="26"/>
                    </a:lnTo>
                    <a:lnTo>
                      <a:pt x="3" y="33"/>
                    </a:lnTo>
                    <a:lnTo>
                      <a:pt x="2" y="39"/>
                    </a:lnTo>
                    <a:lnTo>
                      <a:pt x="0" y="46"/>
                    </a:lnTo>
                    <a:lnTo>
                      <a:pt x="2" y="52"/>
                    </a:lnTo>
                    <a:lnTo>
                      <a:pt x="3" y="58"/>
                    </a:lnTo>
                    <a:lnTo>
                      <a:pt x="5" y="65"/>
                    </a:lnTo>
                    <a:lnTo>
                      <a:pt x="8" y="71"/>
                    </a:lnTo>
                    <a:lnTo>
                      <a:pt x="12" y="75"/>
                    </a:lnTo>
                    <a:lnTo>
                      <a:pt x="16" y="81"/>
                    </a:lnTo>
                    <a:lnTo>
                      <a:pt x="22" y="85"/>
                    </a:lnTo>
                    <a:lnTo>
                      <a:pt x="27" y="87"/>
                    </a:lnTo>
                    <a:lnTo>
                      <a:pt x="33" y="90"/>
                    </a:lnTo>
                    <a:lnTo>
                      <a:pt x="40" y="91"/>
                    </a:lnTo>
                    <a:lnTo>
                      <a:pt x="46" y="91"/>
                    </a:lnTo>
                    <a:lnTo>
                      <a:pt x="53" y="91"/>
                    </a:lnTo>
                    <a:lnTo>
                      <a:pt x="59" y="90"/>
                    </a:lnTo>
                    <a:lnTo>
                      <a:pt x="65" y="87"/>
                    </a:lnTo>
                    <a:lnTo>
                      <a:pt x="71" y="85"/>
                    </a:lnTo>
                    <a:lnTo>
                      <a:pt x="76" y="81"/>
                    </a:lnTo>
                    <a:lnTo>
                      <a:pt x="81" y="75"/>
                    </a:lnTo>
                    <a:lnTo>
                      <a:pt x="85" y="71"/>
                    </a:lnTo>
                    <a:lnTo>
                      <a:pt x="88" y="65"/>
                    </a:lnTo>
                    <a:lnTo>
                      <a:pt x="91" y="58"/>
                    </a:lnTo>
                    <a:lnTo>
                      <a:pt x="92" y="52"/>
                    </a:lnTo>
                    <a:lnTo>
                      <a:pt x="92" y="46"/>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70739" name="Line 111"/>
              <p:cNvSpPr>
                <a:spLocks noChangeShapeType="1"/>
              </p:cNvSpPr>
              <p:nvPr/>
            </p:nvSpPr>
            <p:spPr bwMode="auto">
              <a:xfrm flipH="1">
                <a:off x="3629" y="2946"/>
                <a:ext cx="4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0737" name="Line 112"/>
            <p:cNvSpPr>
              <a:spLocks noChangeShapeType="1"/>
            </p:cNvSpPr>
            <p:nvPr/>
          </p:nvSpPr>
          <p:spPr bwMode="auto">
            <a:xfrm>
              <a:off x="3651" y="2957"/>
              <a:ext cx="5"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57489" name="Group 113"/>
          <p:cNvGrpSpPr>
            <a:grpSpLocks/>
          </p:cNvGrpSpPr>
          <p:nvPr/>
        </p:nvGrpSpPr>
        <p:grpSpPr bwMode="auto">
          <a:xfrm>
            <a:off x="4830763" y="2698750"/>
            <a:ext cx="2981325" cy="3459163"/>
            <a:chOff x="2680" y="1015"/>
            <a:chExt cx="1878" cy="2179"/>
          </a:xfrm>
        </p:grpSpPr>
        <p:grpSp>
          <p:nvGrpSpPr>
            <p:cNvPr id="70693" name="Group 114"/>
            <p:cNvGrpSpPr>
              <a:grpSpLocks/>
            </p:cNvGrpSpPr>
            <p:nvPr/>
          </p:nvGrpSpPr>
          <p:grpSpPr bwMode="auto">
            <a:xfrm>
              <a:off x="3545" y="1553"/>
              <a:ext cx="174" cy="216"/>
              <a:chOff x="3545" y="1553"/>
              <a:chExt cx="174" cy="216"/>
            </a:xfrm>
          </p:grpSpPr>
          <p:sp>
            <p:nvSpPr>
              <p:cNvPr id="70729" name="Freeform 115"/>
              <p:cNvSpPr>
                <a:spLocks/>
              </p:cNvSpPr>
              <p:nvPr/>
            </p:nvSpPr>
            <p:spPr bwMode="auto">
              <a:xfrm>
                <a:off x="3545" y="1701"/>
                <a:ext cx="69" cy="68"/>
              </a:xfrm>
              <a:custGeom>
                <a:avLst/>
                <a:gdLst>
                  <a:gd name="T0" fmla="*/ 39 w 92"/>
                  <a:gd name="T1" fmla="*/ 18 h 92"/>
                  <a:gd name="T2" fmla="*/ 39 w 92"/>
                  <a:gd name="T3" fmla="*/ 16 h 92"/>
                  <a:gd name="T4" fmla="*/ 38 w 92"/>
                  <a:gd name="T5" fmla="*/ 13 h 92"/>
                  <a:gd name="T6" fmla="*/ 38 w 92"/>
                  <a:gd name="T7" fmla="*/ 11 h 92"/>
                  <a:gd name="T8" fmla="*/ 36 w 92"/>
                  <a:gd name="T9" fmla="*/ 9 h 92"/>
                  <a:gd name="T10" fmla="*/ 35 w 92"/>
                  <a:gd name="T11" fmla="*/ 7 h 92"/>
                  <a:gd name="T12" fmla="*/ 32 w 92"/>
                  <a:gd name="T13" fmla="*/ 5 h 92"/>
                  <a:gd name="T14" fmla="*/ 30 w 92"/>
                  <a:gd name="T15" fmla="*/ 3 h 92"/>
                  <a:gd name="T16" fmla="*/ 28 w 92"/>
                  <a:gd name="T17" fmla="*/ 2 h 92"/>
                  <a:gd name="T18" fmla="*/ 25 w 92"/>
                  <a:gd name="T19" fmla="*/ 1 h 92"/>
                  <a:gd name="T20" fmla="*/ 23 w 92"/>
                  <a:gd name="T21" fmla="*/ 0 h 92"/>
                  <a:gd name="T22" fmla="*/ 20 w 92"/>
                  <a:gd name="T23" fmla="*/ 0 h 92"/>
                  <a:gd name="T24" fmla="*/ 17 w 92"/>
                  <a:gd name="T25" fmla="*/ 0 h 92"/>
                  <a:gd name="T26" fmla="*/ 14 w 92"/>
                  <a:gd name="T27" fmla="*/ 1 h 92"/>
                  <a:gd name="T28" fmla="*/ 11 w 92"/>
                  <a:gd name="T29" fmla="*/ 2 h 92"/>
                  <a:gd name="T30" fmla="*/ 10 w 92"/>
                  <a:gd name="T31" fmla="*/ 3 h 92"/>
                  <a:gd name="T32" fmla="*/ 7 w 92"/>
                  <a:gd name="T33" fmla="*/ 5 h 92"/>
                  <a:gd name="T34" fmla="*/ 5 w 92"/>
                  <a:gd name="T35" fmla="*/ 7 h 92"/>
                  <a:gd name="T36" fmla="*/ 4 w 92"/>
                  <a:gd name="T37" fmla="*/ 9 h 92"/>
                  <a:gd name="T38" fmla="*/ 2 w 92"/>
                  <a:gd name="T39" fmla="*/ 11 h 92"/>
                  <a:gd name="T40" fmla="*/ 2 w 92"/>
                  <a:gd name="T41" fmla="*/ 13 h 92"/>
                  <a:gd name="T42" fmla="*/ 2 w 92"/>
                  <a:gd name="T43" fmla="*/ 16 h 92"/>
                  <a:gd name="T44" fmla="*/ 0 w 92"/>
                  <a:gd name="T45" fmla="*/ 18 h 92"/>
                  <a:gd name="T46" fmla="*/ 2 w 92"/>
                  <a:gd name="T47" fmla="*/ 21 h 92"/>
                  <a:gd name="T48" fmla="*/ 2 w 92"/>
                  <a:gd name="T49" fmla="*/ 24 h 92"/>
                  <a:gd name="T50" fmla="*/ 2 w 92"/>
                  <a:gd name="T51" fmla="*/ 26 h 92"/>
                  <a:gd name="T52" fmla="*/ 4 w 92"/>
                  <a:gd name="T53" fmla="*/ 28 h 92"/>
                  <a:gd name="T54" fmla="*/ 5 w 92"/>
                  <a:gd name="T55" fmla="*/ 30 h 92"/>
                  <a:gd name="T56" fmla="*/ 7 w 92"/>
                  <a:gd name="T57" fmla="*/ 33 h 92"/>
                  <a:gd name="T58" fmla="*/ 10 w 92"/>
                  <a:gd name="T59" fmla="*/ 35 h 92"/>
                  <a:gd name="T60" fmla="*/ 11 w 92"/>
                  <a:gd name="T61" fmla="*/ 35 h 92"/>
                  <a:gd name="T62" fmla="*/ 14 w 92"/>
                  <a:gd name="T63" fmla="*/ 37 h 92"/>
                  <a:gd name="T64" fmla="*/ 17 w 92"/>
                  <a:gd name="T65" fmla="*/ 37 h 92"/>
                  <a:gd name="T66" fmla="*/ 20 w 92"/>
                  <a:gd name="T67" fmla="*/ 37 h 92"/>
                  <a:gd name="T68" fmla="*/ 23 w 92"/>
                  <a:gd name="T69" fmla="*/ 37 h 92"/>
                  <a:gd name="T70" fmla="*/ 25 w 92"/>
                  <a:gd name="T71" fmla="*/ 37 h 92"/>
                  <a:gd name="T72" fmla="*/ 28 w 92"/>
                  <a:gd name="T73" fmla="*/ 35 h 92"/>
                  <a:gd name="T74" fmla="*/ 30 w 92"/>
                  <a:gd name="T75" fmla="*/ 35 h 92"/>
                  <a:gd name="T76" fmla="*/ 32 w 92"/>
                  <a:gd name="T77" fmla="*/ 33 h 92"/>
                  <a:gd name="T78" fmla="*/ 35 w 92"/>
                  <a:gd name="T79" fmla="*/ 30 h 92"/>
                  <a:gd name="T80" fmla="*/ 36 w 92"/>
                  <a:gd name="T81" fmla="*/ 28 h 92"/>
                  <a:gd name="T82" fmla="*/ 38 w 92"/>
                  <a:gd name="T83" fmla="*/ 26 h 92"/>
                  <a:gd name="T84" fmla="*/ 38 w 92"/>
                  <a:gd name="T85" fmla="*/ 24 h 92"/>
                  <a:gd name="T86" fmla="*/ 39 w 92"/>
                  <a:gd name="T87" fmla="*/ 21 h 92"/>
                  <a:gd name="T88" fmla="*/ 39 w 92"/>
                  <a:gd name="T89" fmla="*/ 18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2" h="92">
                    <a:moveTo>
                      <a:pt x="92" y="46"/>
                    </a:moveTo>
                    <a:lnTo>
                      <a:pt x="92" y="40"/>
                    </a:lnTo>
                    <a:lnTo>
                      <a:pt x="91" y="33"/>
                    </a:lnTo>
                    <a:lnTo>
                      <a:pt x="88" y="27"/>
                    </a:lnTo>
                    <a:lnTo>
                      <a:pt x="85" y="22"/>
                    </a:lnTo>
                    <a:lnTo>
                      <a:pt x="81" y="16"/>
                    </a:lnTo>
                    <a:lnTo>
                      <a:pt x="76" y="12"/>
                    </a:lnTo>
                    <a:lnTo>
                      <a:pt x="71" y="8"/>
                    </a:lnTo>
                    <a:lnTo>
                      <a:pt x="65" y="5"/>
                    </a:lnTo>
                    <a:lnTo>
                      <a:pt x="59" y="3"/>
                    </a:lnTo>
                    <a:lnTo>
                      <a:pt x="53" y="0"/>
                    </a:lnTo>
                    <a:lnTo>
                      <a:pt x="46" y="0"/>
                    </a:lnTo>
                    <a:lnTo>
                      <a:pt x="40" y="0"/>
                    </a:lnTo>
                    <a:lnTo>
                      <a:pt x="33" y="3"/>
                    </a:lnTo>
                    <a:lnTo>
                      <a:pt x="27" y="5"/>
                    </a:lnTo>
                    <a:lnTo>
                      <a:pt x="22" y="8"/>
                    </a:lnTo>
                    <a:lnTo>
                      <a:pt x="16" y="12"/>
                    </a:lnTo>
                    <a:lnTo>
                      <a:pt x="12" y="16"/>
                    </a:lnTo>
                    <a:lnTo>
                      <a:pt x="8" y="22"/>
                    </a:lnTo>
                    <a:lnTo>
                      <a:pt x="5" y="27"/>
                    </a:lnTo>
                    <a:lnTo>
                      <a:pt x="3" y="33"/>
                    </a:lnTo>
                    <a:lnTo>
                      <a:pt x="2" y="40"/>
                    </a:lnTo>
                    <a:lnTo>
                      <a:pt x="0" y="46"/>
                    </a:lnTo>
                    <a:lnTo>
                      <a:pt x="2" y="53"/>
                    </a:lnTo>
                    <a:lnTo>
                      <a:pt x="3" y="59"/>
                    </a:lnTo>
                    <a:lnTo>
                      <a:pt x="5" y="65"/>
                    </a:lnTo>
                    <a:lnTo>
                      <a:pt x="8" y="71"/>
                    </a:lnTo>
                    <a:lnTo>
                      <a:pt x="12" y="76"/>
                    </a:lnTo>
                    <a:lnTo>
                      <a:pt x="16" y="81"/>
                    </a:lnTo>
                    <a:lnTo>
                      <a:pt x="22" y="85"/>
                    </a:lnTo>
                    <a:lnTo>
                      <a:pt x="27" y="88"/>
                    </a:lnTo>
                    <a:lnTo>
                      <a:pt x="33" y="90"/>
                    </a:lnTo>
                    <a:lnTo>
                      <a:pt x="40" y="92"/>
                    </a:lnTo>
                    <a:lnTo>
                      <a:pt x="46" y="92"/>
                    </a:lnTo>
                    <a:lnTo>
                      <a:pt x="53" y="92"/>
                    </a:lnTo>
                    <a:lnTo>
                      <a:pt x="59" y="90"/>
                    </a:lnTo>
                    <a:lnTo>
                      <a:pt x="65" y="88"/>
                    </a:lnTo>
                    <a:lnTo>
                      <a:pt x="71" y="85"/>
                    </a:lnTo>
                    <a:lnTo>
                      <a:pt x="76" y="81"/>
                    </a:lnTo>
                    <a:lnTo>
                      <a:pt x="81" y="76"/>
                    </a:lnTo>
                    <a:lnTo>
                      <a:pt x="85" y="71"/>
                    </a:lnTo>
                    <a:lnTo>
                      <a:pt x="88" y="65"/>
                    </a:lnTo>
                    <a:lnTo>
                      <a:pt x="91" y="59"/>
                    </a:lnTo>
                    <a:lnTo>
                      <a:pt x="92" y="53"/>
                    </a:lnTo>
                    <a:lnTo>
                      <a:pt x="92" y="4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30" name="Freeform 116"/>
              <p:cNvSpPr>
                <a:spLocks/>
              </p:cNvSpPr>
              <p:nvPr/>
            </p:nvSpPr>
            <p:spPr bwMode="auto">
              <a:xfrm>
                <a:off x="3545" y="1701"/>
                <a:ext cx="69" cy="68"/>
              </a:xfrm>
              <a:custGeom>
                <a:avLst/>
                <a:gdLst>
                  <a:gd name="T0" fmla="*/ 39 w 92"/>
                  <a:gd name="T1" fmla="*/ 18 h 92"/>
                  <a:gd name="T2" fmla="*/ 39 w 92"/>
                  <a:gd name="T3" fmla="*/ 16 h 92"/>
                  <a:gd name="T4" fmla="*/ 38 w 92"/>
                  <a:gd name="T5" fmla="*/ 13 h 92"/>
                  <a:gd name="T6" fmla="*/ 38 w 92"/>
                  <a:gd name="T7" fmla="*/ 11 h 92"/>
                  <a:gd name="T8" fmla="*/ 36 w 92"/>
                  <a:gd name="T9" fmla="*/ 9 h 92"/>
                  <a:gd name="T10" fmla="*/ 35 w 92"/>
                  <a:gd name="T11" fmla="*/ 7 h 92"/>
                  <a:gd name="T12" fmla="*/ 32 w 92"/>
                  <a:gd name="T13" fmla="*/ 5 h 92"/>
                  <a:gd name="T14" fmla="*/ 30 w 92"/>
                  <a:gd name="T15" fmla="*/ 3 h 92"/>
                  <a:gd name="T16" fmla="*/ 28 w 92"/>
                  <a:gd name="T17" fmla="*/ 2 h 92"/>
                  <a:gd name="T18" fmla="*/ 25 w 92"/>
                  <a:gd name="T19" fmla="*/ 1 h 92"/>
                  <a:gd name="T20" fmla="*/ 23 w 92"/>
                  <a:gd name="T21" fmla="*/ 0 h 92"/>
                  <a:gd name="T22" fmla="*/ 20 w 92"/>
                  <a:gd name="T23" fmla="*/ 0 h 92"/>
                  <a:gd name="T24" fmla="*/ 17 w 92"/>
                  <a:gd name="T25" fmla="*/ 0 h 92"/>
                  <a:gd name="T26" fmla="*/ 14 w 92"/>
                  <a:gd name="T27" fmla="*/ 1 h 92"/>
                  <a:gd name="T28" fmla="*/ 11 w 92"/>
                  <a:gd name="T29" fmla="*/ 2 h 92"/>
                  <a:gd name="T30" fmla="*/ 10 w 92"/>
                  <a:gd name="T31" fmla="*/ 3 h 92"/>
                  <a:gd name="T32" fmla="*/ 7 w 92"/>
                  <a:gd name="T33" fmla="*/ 5 h 92"/>
                  <a:gd name="T34" fmla="*/ 5 w 92"/>
                  <a:gd name="T35" fmla="*/ 7 h 92"/>
                  <a:gd name="T36" fmla="*/ 4 w 92"/>
                  <a:gd name="T37" fmla="*/ 9 h 92"/>
                  <a:gd name="T38" fmla="*/ 2 w 92"/>
                  <a:gd name="T39" fmla="*/ 11 h 92"/>
                  <a:gd name="T40" fmla="*/ 2 w 92"/>
                  <a:gd name="T41" fmla="*/ 13 h 92"/>
                  <a:gd name="T42" fmla="*/ 2 w 92"/>
                  <a:gd name="T43" fmla="*/ 16 h 92"/>
                  <a:gd name="T44" fmla="*/ 0 w 92"/>
                  <a:gd name="T45" fmla="*/ 18 h 92"/>
                  <a:gd name="T46" fmla="*/ 2 w 92"/>
                  <a:gd name="T47" fmla="*/ 21 h 92"/>
                  <a:gd name="T48" fmla="*/ 2 w 92"/>
                  <a:gd name="T49" fmla="*/ 24 h 92"/>
                  <a:gd name="T50" fmla="*/ 2 w 92"/>
                  <a:gd name="T51" fmla="*/ 26 h 92"/>
                  <a:gd name="T52" fmla="*/ 4 w 92"/>
                  <a:gd name="T53" fmla="*/ 28 h 92"/>
                  <a:gd name="T54" fmla="*/ 5 w 92"/>
                  <a:gd name="T55" fmla="*/ 30 h 92"/>
                  <a:gd name="T56" fmla="*/ 7 w 92"/>
                  <a:gd name="T57" fmla="*/ 33 h 92"/>
                  <a:gd name="T58" fmla="*/ 10 w 92"/>
                  <a:gd name="T59" fmla="*/ 35 h 92"/>
                  <a:gd name="T60" fmla="*/ 11 w 92"/>
                  <a:gd name="T61" fmla="*/ 35 h 92"/>
                  <a:gd name="T62" fmla="*/ 14 w 92"/>
                  <a:gd name="T63" fmla="*/ 37 h 92"/>
                  <a:gd name="T64" fmla="*/ 17 w 92"/>
                  <a:gd name="T65" fmla="*/ 37 h 92"/>
                  <a:gd name="T66" fmla="*/ 20 w 92"/>
                  <a:gd name="T67" fmla="*/ 37 h 92"/>
                  <a:gd name="T68" fmla="*/ 23 w 92"/>
                  <a:gd name="T69" fmla="*/ 37 h 92"/>
                  <a:gd name="T70" fmla="*/ 25 w 92"/>
                  <a:gd name="T71" fmla="*/ 37 h 92"/>
                  <a:gd name="T72" fmla="*/ 28 w 92"/>
                  <a:gd name="T73" fmla="*/ 35 h 92"/>
                  <a:gd name="T74" fmla="*/ 30 w 92"/>
                  <a:gd name="T75" fmla="*/ 35 h 92"/>
                  <a:gd name="T76" fmla="*/ 32 w 92"/>
                  <a:gd name="T77" fmla="*/ 33 h 92"/>
                  <a:gd name="T78" fmla="*/ 35 w 92"/>
                  <a:gd name="T79" fmla="*/ 30 h 92"/>
                  <a:gd name="T80" fmla="*/ 36 w 92"/>
                  <a:gd name="T81" fmla="*/ 28 h 92"/>
                  <a:gd name="T82" fmla="*/ 38 w 92"/>
                  <a:gd name="T83" fmla="*/ 26 h 92"/>
                  <a:gd name="T84" fmla="*/ 38 w 92"/>
                  <a:gd name="T85" fmla="*/ 24 h 92"/>
                  <a:gd name="T86" fmla="*/ 39 w 92"/>
                  <a:gd name="T87" fmla="*/ 21 h 92"/>
                  <a:gd name="T88" fmla="*/ 39 w 92"/>
                  <a:gd name="T89" fmla="*/ 18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2" h="92">
                    <a:moveTo>
                      <a:pt x="92" y="46"/>
                    </a:moveTo>
                    <a:lnTo>
                      <a:pt x="92" y="40"/>
                    </a:lnTo>
                    <a:lnTo>
                      <a:pt x="91" y="33"/>
                    </a:lnTo>
                    <a:lnTo>
                      <a:pt x="88" y="27"/>
                    </a:lnTo>
                    <a:lnTo>
                      <a:pt x="85" y="22"/>
                    </a:lnTo>
                    <a:lnTo>
                      <a:pt x="81" y="16"/>
                    </a:lnTo>
                    <a:lnTo>
                      <a:pt x="76" y="12"/>
                    </a:lnTo>
                    <a:lnTo>
                      <a:pt x="71" y="8"/>
                    </a:lnTo>
                    <a:lnTo>
                      <a:pt x="65" y="5"/>
                    </a:lnTo>
                    <a:lnTo>
                      <a:pt x="59" y="3"/>
                    </a:lnTo>
                    <a:lnTo>
                      <a:pt x="53" y="0"/>
                    </a:lnTo>
                    <a:lnTo>
                      <a:pt x="46" y="0"/>
                    </a:lnTo>
                    <a:lnTo>
                      <a:pt x="40" y="0"/>
                    </a:lnTo>
                    <a:lnTo>
                      <a:pt x="33" y="3"/>
                    </a:lnTo>
                    <a:lnTo>
                      <a:pt x="27" y="5"/>
                    </a:lnTo>
                    <a:lnTo>
                      <a:pt x="22" y="8"/>
                    </a:lnTo>
                    <a:lnTo>
                      <a:pt x="16" y="12"/>
                    </a:lnTo>
                    <a:lnTo>
                      <a:pt x="12" y="16"/>
                    </a:lnTo>
                    <a:lnTo>
                      <a:pt x="8" y="22"/>
                    </a:lnTo>
                    <a:lnTo>
                      <a:pt x="5" y="27"/>
                    </a:lnTo>
                    <a:lnTo>
                      <a:pt x="3" y="33"/>
                    </a:lnTo>
                    <a:lnTo>
                      <a:pt x="2" y="40"/>
                    </a:lnTo>
                    <a:lnTo>
                      <a:pt x="0" y="46"/>
                    </a:lnTo>
                    <a:lnTo>
                      <a:pt x="2" y="53"/>
                    </a:lnTo>
                    <a:lnTo>
                      <a:pt x="3" y="59"/>
                    </a:lnTo>
                    <a:lnTo>
                      <a:pt x="5" y="65"/>
                    </a:lnTo>
                    <a:lnTo>
                      <a:pt x="8" y="71"/>
                    </a:lnTo>
                    <a:lnTo>
                      <a:pt x="12" y="76"/>
                    </a:lnTo>
                    <a:lnTo>
                      <a:pt x="16" y="81"/>
                    </a:lnTo>
                    <a:lnTo>
                      <a:pt x="22" y="85"/>
                    </a:lnTo>
                    <a:lnTo>
                      <a:pt x="27" y="88"/>
                    </a:lnTo>
                    <a:lnTo>
                      <a:pt x="33" y="90"/>
                    </a:lnTo>
                    <a:lnTo>
                      <a:pt x="40" y="92"/>
                    </a:lnTo>
                    <a:lnTo>
                      <a:pt x="46" y="92"/>
                    </a:lnTo>
                    <a:lnTo>
                      <a:pt x="53" y="92"/>
                    </a:lnTo>
                    <a:lnTo>
                      <a:pt x="59" y="90"/>
                    </a:lnTo>
                    <a:lnTo>
                      <a:pt x="65" y="88"/>
                    </a:lnTo>
                    <a:lnTo>
                      <a:pt x="71" y="85"/>
                    </a:lnTo>
                    <a:lnTo>
                      <a:pt x="76" y="81"/>
                    </a:lnTo>
                    <a:lnTo>
                      <a:pt x="81" y="76"/>
                    </a:lnTo>
                    <a:lnTo>
                      <a:pt x="85" y="71"/>
                    </a:lnTo>
                    <a:lnTo>
                      <a:pt x="88" y="65"/>
                    </a:lnTo>
                    <a:lnTo>
                      <a:pt x="91" y="59"/>
                    </a:lnTo>
                    <a:lnTo>
                      <a:pt x="92" y="53"/>
                    </a:lnTo>
                    <a:lnTo>
                      <a:pt x="92" y="46"/>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70731" name="Line 117"/>
              <p:cNvSpPr>
                <a:spLocks noChangeShapeType="1"/>
              </p:cNvSpPr>
              <p:nvPr/>
            </p:nvSpPr>
            <p:spPr bwMode="auto">
              <a:xfrm flipV="1">
                <a:off x="3624" y="1553"/>
                <a:ext cx="32" cy="1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32" name="Line 118"/>
              <p:cNvSpPr>
                <a:spLocks noChangeShapeType="1"/>
              </p:cNvSpPr>
              <p:nvPr/>
            </p:nvSpPr>
            <p:spPr bwMode="auto">
              <a:xfrm flipH="1">
                <a:off x="3635" y="1606"/>
                <a:ext cx="4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33" name="Line 119"/>
              <p:cNvSpPr>
                <a:spLocks noChangeShapeType="1"/>
              </p:cNvSpPr>
              <p:nvPr/>
            </p:nvSpPr>
            <p:spPr bwMode="auto">
              <a:xfrm>
                <a:off x="3656" y="1616"/>
                <a:ext cx="5"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34" name="Line 120"/>
              <p:cNvSpPr>
                <a:spLocks noChangeShapeType="1"/>
              </p:cNvSpPr>
              <p:nvPr/>
            </p:nvSpPr>
            <p:spPr bwMode="auto">
              <a:xfrm flipH="1">
                <a:off x="3709" y="1553"/>
                <a:ext cx="10"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0694" name="Group 121"/>
            <p:cNvGrpSpPr>
              <a:grpSpLocks/>
            </p:cNvGrpSpPr>
            <p:nvPr/>
          </p:nvGrpSpPr>
          <p:grpSpPr bwMode="auto">
            <a:xfrm>
              <a:off x="2680" y="1015"/>
              <a:ext cx="1878" cy="2179"/>
              <a:chOff x="2680" y="1015"/>
              <a:chExt cx="1878" cy="2179"/>
            </a:xfrm>
          </p:grpSpPr>
          <p:sp>
            <p:nvSpPr>
              <p:cNvPr id="70695" name="Line 122"/>
              <p:cNvSpPr>
                <a:spLocks noChangeShapeType="1"/>
              </p:cNvSpPr>
              <p:nvPr/>
            </p:nvSpPr>
            <p:spPr bwMode="auto">
              <a:xfrm>
                <a:off x="2680" y="2329"/>
                <a:ext cx="187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96" name="Line 123"/>
              <p:cNvSpPr>
                <a:spLocks noChangeShapeType="1"/>
              </p:cNvSpPr>
              <p:nvPr/>
            </p:nvSpPr>
            <p:spPr bwMode="auto">
              <a:xfrm flipV="1">
                <a:off x="2996" y="1822"/>
                <a:ext cx="1245" cy="3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97" name="Line 124"/>
              <p:cNvSpPr>
                <a:spLocks noChangeShapeType="1"/>
              </p:cNvSpPr>
              <p:nvPr/>
            </p:nvSpPr>
            <p:spPr bwMode="auto">
              <a:xfrm flipH="1" flipV="1">
                <a:off x="3767" y="1189"/>
                <a:ext cx="474" cy="63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98" name="Line 125"/>
              <p:cNvSpPr>
                <a:spLocks noChangeShapeType="1"/>
              </p:cNvSpPr>
              <p:nvPr/>
            </p:nvSpPr>
            <p:spPr bwMode="auto">
              <a:xfrm flipH="1">
                <a:off x="2996" y="1189"/>
                <a:ext cx="771" cy="97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99" name="Line 126"/>
              <p:cNvSpPr>
                <a:spLocks noChangeShapeType="1"/>
              </p:cNvSpPr>
              <p:nvPr/>
            </p:nvSpPr>
            <p:spPr bwMode="auto">
              <a:xfrm>
                <a:off x="2996" y="2160"/>
                <a:ext cx="0" cy="7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00" name="Line 127"/>
              <p:cNvSpPr>
                <a:spLocks noChangeShapeType="1"/>
              </p:cNvSpPr>
              <p:nvPr/>
            </p:nvSpPr>
            <p:spPr bwMode="auto">
              <a:xfrm>
                <a:off x="2996" y="2930"/>
                <a:ext cx="1245" cy="2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01" name="Line 128"/>
              <p:cNvSpPr>
                <a:spLocks noChangeShapeType="1"/>
              </p:cNvSpPr>
              <p:nvPr/>
            </p:nvSpPr>
            <p:spPr bwMode="auto">
              <a:xfrm flipV="1">
                <a:off x="4241" y="1822"/>
                <a:ext cx="0" cy="13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02" name="Line 129"/>
              <p:cNvSpPr>
                <a:spLocks noChangeShapeType="1"/>
              </p:cNvSpPr>
              <p:nvPr/>
            </p:nvSpPr>
            <p:spPr bwMode="auto">
              <a:xfrm>
                <a:off x="3767" y="1189"/>
                <a:ext cx="0" cy="13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0703" name="Group 130"/>
              <p:cNvGrpSpPr>
                <a:grpSpLocks/>
              </p:cNvGrpSpPr>
              <p:nvPr/>
            </p:nvGrpSpPr>
            <p:grpSpPr bwMode="auto">
              <a:xfrm>
                <a:off x="2886" y="2925"/>
                <a:ext cx="52" cy="79"/>
                <a:chOff x="2886" y="2925"/>
                <a:chExt cx="52" cy="79"/>
              </a:xfrm>
            </p:grpSpPr>
            <p:sp>
              <p:nvSpPr>
                <p:cNvPr id="70727" name="Freeform 131"/>
                <p:cNvSpPr>
                  <a:spLocks/>
                </p:cNvSpPr>
                <p:nvPr/>
              </p:nvSpPr>
              <p:spPr bwMode="auto">
                <a:xfrm>
                  <a:off x="2923" y="2988"/>
                  <a:ext cx="5" cy="16"/>
                </a:xfrm>
                <a:custGeom>
                  <a:avLst/>
                  <a:gdLst>
                    <a:gd name="T0" fmla="*/ 1 w 7"/>
                    <a:gd name="T1" fmla="*/ 0 h 23"/>
                    <a:gd name="T2" fmla="*/ 1 w 7"/>
                    <a:gd name="T3" fmla="*/ 1 h 23"/>
                    <a:gd name="T4" fmla="*/ 0 w 7"/>
                    <a:gd name="T5" fmla="*/ 1 h 23"/>
                    <a:gd name="T6" fmla="*/ 0 w 7"/>
                    <a:gd name="T7" fmla="*/ 1 h 23"/>
                    <a:gd name="T8" fmla="*/ 0 w 7"/>
                    <a:gd name="T9" fmla="*/ 2 h 23"/>
                    <a:gd name="T10" fmla="*/ 0 w 7"/>
                    <a:gd name="T11" fmla="*/ 3 h 23"/>
                    <a:gd name="T12" fmla="*/ 0 w 7"/>
                    <a:gd name="T13" fmla="*/ 3 h 23"/>
                    <a:gd name="T14" fmla="*/ 0 w 7"/>
                    <a:gd name="T15" fmla="*/ 4 h 23"/>
                    <a:gd name="T16" fmla="*/ 1 w 7"/>
                    <a:gd name="T17" fmla="*/ 4 h 23"/>
                    <a:gd name="T18" fmla="*/ 1 w 7"/>
                    <a:gd name="T19" fmla="*/ 5 h 23"/>
                    <a:gd name="T20" fmla="*/ 1 w 7"/>
                    <a:gd name="T21" fmla="*/ 5 h 23"/>
                    <a:gd name="T22" fmla="*/ 1 w 7"/>
                    <a:gd name="T23" fmla="*/ 6 h 23"/>
                    <a:gd name="T24" fmla="*/ 1 w 7"/>
                    <a:gd name="T25" fmla="*/ 6 h 23"/>
                    <a:gd name="T26" fmla="*/ 2 w 7"/>
                    <a:gd name="T27" fmla="*/ 7 h 23"/>
                    <a:gd name="T28" fmla="*/ 2 w 7"/>
                    <a:gd name="T29" fmla="*/ 7 h 23"/>
                    <a:gd name="T30" fmla="*/ 3 w 7"/>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 h="23">
                      <a:moveTo>
                        <a:pt x="1" y="0"/>
                      </a:moveTo>
                      <a:lnTo>
                        <a:pt x="1" y="2"/>
                      </a:lnTo>
                      <a:lnTo>
                        <a:pt x="0" y="4"/>
                      </a:lnTo>
                      <a:lnTo>
                        <a:pt x="0" y="5"/>
                      </a:lnTo>
                      <a:lnTo>
                        <a:pt x="0" y="7"/>
                      </a:lnTo>
                      <a:lnTo>
                        <a:pt x="0" y="8"/>
                      </a:lnTo>
                      <a:lnTo>
                        <a:pt x="0" y="10"/>
                      </a:lnTo>
                      <a:lnTo>
                        <a:pt x="0" y="11"/>
                      </a:lnTo>
                      <a:lnTo>
                        <a:pt x="1" y="12"/>
                      </a:lnTo>
                      <a:lnTo>
                        <a:pt x="1" y="14"/>
                      </a:lnTo>
                      <a:lnTo>
                        <a:pt x="2" y="15"/>
                      </a:lnTo>
                      <a:lnTo>
                        <a:pt x="2" y="16"/>
                      </a:lnTo>
                      <a:lnTo>
                        <a:pt x="4" y="17"/>
                      </a:lnTo>
                      <a:lnTo>
                        <a:pt x="6" y="21"/>
                      </a:lnTo>
                      <a:lnTo>
                        <a:pt x="6" y="22"/>
                      </a:lnTo>
                      <a:lnTo>
                        <a:pt x="7" y="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28" name="Freeform 132"/>
                <p:cNvSpPr>
                  <a:spLocks/>
                </p:cNvSpPr>
                <p:nvPr/>
              </p:nvSpPr>
              <p:spPr bwMode="auto">
                <a:xfrm>
                  <a:off x="2886" y="2925"/>
                  <a:ext cx="52" cy="79"/>
                </a:xfrm>
                <a:custGeom>
                  <a:avLst/>
                  <a:gdLst>
                    <a:gd name="T0" fmla="*/ 29 w 69"/>
                    <a:gd name="T1" fmla="*/ 5 h 106"/>
                    <a:gd name="T2" fmla="*/ 29 w 69"/>
                    <a:gd name="T3" fmla="*/ 4 h 106"/>
                    <a:gd name="T4" fmla="*/ 29 w 69"/>
                    <a:gd name="T5" fmla="*/ 4 h 106"/>
                    <a:gd name="T6" fmla="*/ 29 w 69"/>
                    <a:gd name="T7" fmla="*/ 3 h 106"/>
                    <a:gd name="T8" fmla="*/ 29 w 69"/>
                    <a:gd name="T9" fmla="*/ 1 h 106"/>
                    <a:gd name="T10" fmla="*/ 28 w 69"/>
                    <a:gd name="T11" fmla="*/ 1 h 106"/>
                    <a:gd name="T12" fmla="*/ 27 w 69"/>
                    <a:gd name="T13" fmla="*/ 0 h 106"/>
                    <a:gd name="T14" fmla="*/ 26 w 69"/>
                    <a:gd name="T15" fmla="*/ 0 h 106"/>
                    <a:gd name="T16" fmla="*/ 24 w 69"/>
                    <a:gd name="T17" fmla="*/ 0 h 106"/>
                    <a:gd name="T18" fmla="*/ 20 w 69"/>
                    <a:gd name="T19" fmla="*/ 0 h 106"/>
                    <a:gd name="T20" fmla="*/ 18 w 69"/>
                    <a:gd name="T21" fmla="*/ 0 h 106"/>
                    <a:gd name="T22" fmla="*/ 17 w 69"/>
                    <a:gd name="T23" fmla="*/ 1 h 106"/>
                    <a:gd name="T24" fmla="*/ 16 w 69"/>
                    <a:gd name="T25" fmla="*/ 1 h 106"/>
                    <a:gd name="T26" fmla="*/ 15 w 69"/>
                    <a:gd name="T27" fmla="*/ 1 h 106"/>
                    <a:gd name="T28" fmla="*/ 13 w 69"/>
                    <a:gd name="T29" fmla="*/ 2 h 106"/>
                    <a:gd name="T30" fmla="*/ 11 w 69"/>
                    <a:gd name="T31" fmla="*/ 3 h 106"/>
                    <a:gd name="T32" fmla="*/ 11 w 69"/>
                    <a:gd name="T33" fmla="*/ 4 h 106"/>
                    <a:gd name="T34" fmla="*/ 10 w 69"/>
                    <a:gd name="T35" fmla="*/ 5 h 106"/>
                    <a:gd name="T36" fmla="*/ 8 w 69"/>
                    <a:gd name="T37" fmla="*/ 9 h 106"/>
                    <a:gd name="T38" fmla="*/ 7 w 69"/>
                    <a:gd name="T39" fmla="*/ 10 h 106"/>
                    <a:gd name="T40" fmla="*/ 6 w 69"/>
                    <a:gd name="T41" fmla="*/ 12 h 106"/>
                    <a:gd name="T42" fmla="*/ 5 w 69"/>
                    <a:gd name="T43" fmla="*/ 16 h 106"/>
                    <a:gd name="T44" fmla="*/ 2 w 69"/>
                    <a:gd name="T45" fmla="*/ 27 h 106"/>
                    <a:gd name="T46" fmla="*/ 2 w 69"/>
                    <a:gd name="T47" fmla="*/ 30 h 106"/>
                    <a:gd name="T48" fmla="*/ 1 w 69"/>
                    <a:gd name="T49" fmla="*/ 33 h 106"/>
                    <a:gd name="T50" fmla="*/ 0 w 69"/>
                    <a:gd name="T51" fmla="*/ 34 h 106"/>
                    <a:gd name="T52" fmla="*/ 0 w 69"/>
                    <a:gd name="T53" fmla="*/ 37 h 106"/>
                    <a:gd name="T54" fmla="*/ 1 w 69"/>
                    <a:gd name="T55" fmla="*/ 38 h 106"/>
                    <a:gd name="T56" fmla="*/ 2 w 69"/>
                    <a:gd name="T57" fmla="*/ 40 h 106"/>
                    <a:gd name="T58" fmla="*/ 2 w 69"/>
                    <a:gd name="T59" fmla="*/ 41 h 106"/>
                    <a:gd name="T60" fmla="*/ 3 w 69"/>
                    <a:gd name="T61" fmla="*/ 42 h 106"/>
                    <a:gd name="T62" fmla="*/ 4 w 69"/>
                    <a:gd name="T63" fmla="*/ 43 h 106"/>
                    <a:gd name="T64" fmla="*/ 5 w 69"/>
                    <a:gd name="T65" fmla="*/ 43 h 106"/>
                    <a:gd name="T66" fmla="*/ 5 w 69"/>
                    <a:gd name="T67" fmla="*/ 44 h 106"/>
                    <a:gd name="T68" fmla="*/ 6 w 69"/>
                    <a:gd name="T69" fmla="*/ 44 h 106"/>
                    <a:gd name="T70" fmla="*/ 8 w 69"/>
                    <a:gd name="T71" fmla="*/ 44 h 106"/>
                    <a:gd name="T72" fmla="*/ 11 w 69"/>
                    <a:gd name="T73" fmla="*/ 44 h 106"/>
                    <a:gd name="T74" fmla="*/ 13 w 69"/>
                    <a:gd name="T75" fmla="*/ 44 h 106"/>
                    <a:gd name="T76" fmla="*/ 14 w 69"/>
                    <a:gd name="T77" fmla="*/ 44 h 106"/>
                    <a:gd name="T78" fmla="*/ 15 w 69"/>
                    <a:gd name="T79" fmla="*/ 43 h 106"/>
                    <a:gd name="T80" fmla="*/ 16 w 69"/>
                    <a:gd name="T81" fmla="*/ 43 h 106"/>
                    <a:gd name="T82" fmla="*/ 17 w 69"/>
                    <a:gd name="T83" fmla="*/ 42 h 106"/>
                    <a:gd name="T84" fmla="*/ 18 w 69"/>
                    <a:gd name="T85" fmla="*/ 40 h 106"/>
                    <a:gd name="T86" fmla="*/ 20 w 69"/>
                    <a:gd name="T87" fmla="*/ 39 h 106"/>
                    <a:gd name="T88" fmla="*/ 20 w 69"/>
                    <a:gd name="T89" fmla="*/ 38 h 106"/>
                    <a:gd name="T90" fmla="*/ 20 w 69"/>
                    <a:gd name="T91" fmla="*/ 36 h 106"/>
                    <a:gd name="T92" fmla="*/ 21 w 69"/>
                    <a:gd name="T93" fmla="*/ 34 h 106"/>
                    <a:gd name="T94" fmla="*/ 22 w 69"/>
                    <a:gd name="T95" fmla="*/ 31 h 106"/>
                    <a:gd name="T96" fmla="*/ 24 w 69"/>
                    <a:gd name="T97" fmla="*/ 23 h 106"/>
                    <a:gd name="T98" fmla="*/ 26 w 69"/>
                    <a:gd name="T99" fmla="*/ 16 h 106"/>
                    <a:gd name="T100" fmla="*/ 27 w 69"/>
                    <a:gd name="T101" fmla="*/ 11 h 106"/>
                    <a:gd name="T102" fmla="*/ 29 w 69"/>
                    <a:gd name="T103" fmla="*/ 7 h 106"/>
                    <a:gd name="T104" fmla="*/ 29 w 69"/>
                    <a:gd name="T105" fmla="*/ 5 h 1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9" h="106">
                      <a:moveTo>
                        <a:pt x="67" y="14"/>
                      </a:moveTo>
                      <a:lnTo>
                        <a:pt x="67" y="13"/>
                      </a:lnTo>
                      <a:lnTo>
                        <a:pt x="69" y="12"/>
                      </a:lnTo>
                      <a:lnTo>
                        <a:pt x="69" y="11"/>
                      </a:lnTo>
                      <a:lnTo>
                        <a:pt x="67" y="10"/>
                      </a:lnTo>
                      <a:lnTo>
                        <a:pt x="67" y="9"/>
                      </a:lnTo>
                      <a:lnTo>
                        <a:pt x="67" y="8"/>
                      </a:lnTo>
                      <a:lnTo>
                        <a:pt x="67" y="7"/>
                      </a:lnTo>
                      <a:lnTo>
                        <a:pt x="66" y="5"/>
                      </a:lnTo>
                      <a:lnTo>
                        <a:pt x="66" y="3"/>
                      </a:lnTo>
                      <a:lnTo>
                        <a:pt x="66" y="2"/>
                      </a:lnTo>
                      <a:lnTo>
                        <a:pt x="65" y="1"/>
                      </a:lnTo>
                      <a:lnTo>
                        <a:pt x="64" y="1"/>
                      </a:lnTo>
                      <a:lnTo>
                        <a:pt x="64" y="0"/>
                      </a:lnTo>
                      <a:lnTo>
                        <a:pt x="63" y="0"/>
                      </a:lnTo>
                      <a:lnTo>
                        <a:pt x="62" y="0"/>
                      </a:lnTo>
                      <a:lnTo>
                        <a:pt x="61" y="0"/>
                      </a:lnTo>
                      <a:lnTo>
                        <a:pt x="56" y="0"/>
                      </a:lnTo>
                      <a:lnTo>
                        <a:pt x="52" y="0"/>
                      </a:lnTo>
                      <a:lnTo>
                        <a:pt x="47" y="0"/>
                      </a:lnTo>
                      <a:lnTo>
                        <a:pt x="45" y="0"/>
                      </a:lnTo>
                      <a:lnTo>
                        <a:pt x="43" y="0"/>
                      </a:lnTo>
                      <a:lnTo>
                        <a:pt x="41" y="0"/>
                      </a:lnTo>
                      <a:lnTo>
                        <a:pt x="39" y="1"/>
                      </a:lnTo>
                      <a:lnTo>
                        <a:pt x="38" y="1"/>
                      </a:lnTo>
                      <a:lnTo>
                        <a:pt x="37" y="1"/>
                      </a:lnTo>
                      <a:lnTo>
                        <a:pt x="36" y="2"/>
                      </a:lnTo>
                      <a:lnTo>
                        <a:pt x="34" y="2"/>
                      </a:lnTo>
                      <a:lnTo>
                        <a:pt x="32" y="3"/>
                      </a:lnTo>
                      <a:lnTo>
                        <a:pt x="31" y="5"/>
                      </a:lnTo>
                      <a:lnTo>
                        <a:pt x="29" y="7"/>
                      </a:lnTo>
                      <a:lnTo>
                        <a:pt x="27" y="8"/>
                      </a:lnTo>
                      <a:lnTo>
                        <a:pt x="26" y="9"/>
                      </a:lnTo>
                      <a:lnTo>
                        <a:pt x="24" y="11"/>
                      </a:lnTo>
                      <a:lnTo>
                        <a:pt x="23" y="13"/>
                      </a:lnTo>
                      <a:lnTo>
                        <a:pt x="22" y="14"/>
                      </a:lnTo>
                      <a:lnTo>
                        <a:pt x="20" y="18"/>
                      </a:lnTo>
                      <a:lnTo>
                        <a:pt x="18" y="21"/>
                      </a:lnTo>
                      <a:lnTo>
                        <a:pt x="17" y="22"/>
                      </a:lnTo>
                      <a:lnTo>
                        <a:pt x="16" y="24"/>
                      </a:lnTo>
                      <a:lnTo>
                        <a:pt x="15" y="26"/>
                      </a:lnTo>
                      <a:lnTo>
                        <a:pt x="14" y="28"/>
                      </a:lnTo>
                      <a:lnTo>
                        <a:pt x="14" y="30"/>
                      </a:lnTo>
                      <a:lnTo>
                        <a:pt x="12" y="39"/>
                      </a:lnTo>
                      <a:lnTo>
                        <a:pt x="7" y="56"/>
                      </a:lnTo>
                      <a:lnTo>
                        <a:pt x="5" y="64"/>
                      </a:lnTo>
                      <a:lnTo>
                        <a:pt x="4" y="68"/>
                      </a:lnTo>
                      <a:lnTo>
                        <a:pt x="3" y="73"/>
                      </a:lnTo>
                      <a:lnTo>
                        <a:pt x="1" y="77"/>
                      </a:lnTo>
                      <a:lnTo>
                        <a:pt x="1" y="79"/>
                      </a:lnTo>
                      <a:lnTo>
                        <a:pt x="0" y="81"/>
                      </a:lnTo>
                      <a:lnTo>
                        <a:pt x="0" y="83"/>
                      </a:lnTo>
                      <a:lnTo>
                        <a:pt x="0" y="85"/>
                      </a:lnTo>
                      <a:lnTo>
                        <a:pt x="0" y="88"/>
                      </a:lnTo>
                      <a:lnTo>
                        <a:pt x="0" y="90"/>
                      </a:lnTo>
                      <a:lnTo>
                        <a:pt x="1" y="93"/>
                      </a:lnTo>
                      <a:lnTo>
                        <a:pt x="3" y="94"/>
                      </a:lnTo>
                      <a:lnTo>
                        <a:pt x="3" y="96"/>
                      </a:lnTo>
                      <a:lnTo>
                        <a:pt x="4" y="98"/>
                      </a:lnTo>
                      <a:lnTo>
                        <a:pt x="5" y="99"/>
                      </a:lnTo>
                      <a:lnTo>
                        <a:pt x="5" y="100"/>
                      </a:lnTo>
                      <a:lnTo>
                        <a:pt x="6" y="101"/>
                      </a:lnTo>
                      <a:lnTo>
                        <a:pt x="7" y="103"/>
                      </a:lnTo>
                      <a:lnTo>
                        <a:pt x="8" y="104"/>
                      </a:lnTo>
                      <a:lnTo>
                        <a:pt x="9" y="104"/>
                      </a:lnTo>
                      <a:lnTo>
                        <a:pt x="10" y="105"/>
                      </a:lnTo>
                      <a:lnTo>
                        <a:pt x="11" y="105"/>
                      </a:lnTo>
                      <a:lnTo>
                        <a:pt x="12" y="106"/>
                      </a:lnTo>
                      <a:lnTo>
                        <a:pt x="13" y="106"/>
                      </a:lnTo>
                      <a:lnTo>
                        <a:pt x="14" y="106"/>
                      </a:lnTo>
                      <a:lnTo>
                        <a:pt x="16" y="106"/>
                      </a:lnTo>
                      <a:lnTo>
                        <a:pt x="18" y="106"/>
                      </a:lnTo>
                      <a:lnTo>
                        <a:pt x="23" y="106"/>
                      </a:lnTo>
                      <a:lnTo>
                        <a:pt x="25" y="106"/>
                      </a:lnTo>
                      <a:lnTo>
                        <a:pt x="27" y="106"/>
                      </a:lnTo>
                      <a:lnTo>
                        <a:pt x="30" y="106"/>
                      </a:lnTo>
                      <a:lnTo>
                        <a:pt x="31" y="106"/>
                      </a:lnTo>
                      <a:lnTo>
                        <a:pt x="32" y="106"/>
                      </a:lnTo>
                      <a:lnTo>
                        <a:pt x="33" y="106"/>
                      </a:lnTo>
                      <a:lnTo>
                        <a:pt x="34" y="105"/>
                      </a:lnTo>
                      <a:lnTo>
                        <a:pt x="36" y="104"/>
                      </a:lnTo>
                      <a:lnTo>
                        <a:pt x="37" y="104"/>
                      </a:lnTo>
                      <a:lnTo>
                        <a:pt x="38" y="103"/>
                      </a:lnTo>
                      <a:lnTo>
                        <a:pt x="40" y="101"/>
                      </a:lnTo>
                      <a:lnTo>
                        <a:pt x="41" y="99"/>
                      </a:lnTo>
                      <a:lnTo>
                        <a:pt x="43" y="98"/>
                      </a:lnTo>
                      <a:lnTo>
                        <a:pt x="44" y="96"/>
                      </a:lnTo>
                      <a:lnTo>
                        <a:pt x="45" y="94"/>
                      </a:lnTo>
                      <a:lnTo>
                        <a:pt x="46" y="93"/>
                      </a:lnTo>
                      <a:lnTo>
                        <a:pt x="47" y="91"/>
                      </a:lnTo>
                      <a:lnTo>
                        <a:pt x="48" y="89"/>
                      </a:lnTo>
                      <a:lnTo>
                        <a:pt x="48" y="87"/>
                      </a:lnTo>
                      <a:lnTo>
                        <a:pt x="49" y="84"/>
                      </a:lnTo>
                      <a:lnTo>
                        <a:pt x="49" y="82"/>
                      </a:lnTo>
                      <a:lnTo>
                        <a:pt x="50" y="78"/>
                      </a:lnTo>
                      <a:lnTo>
                        <a:pt x="52" y="74"/>
                      </a:lnTo>
                      <a:lnTo>
                        <a:pt x="54" y="65"/>
                      </a:lnTo>
                      <a:lnTo>
                        <a:pt x="56" y="57"/>
                      </a:lnTo>
                      <a:lnTo>
                        <a:pt x="58" y="48"/>
                      </a:lnTo>
                      <a:lnTo>
                        <a:pt x="61" y="40"/>
                      </a:lnTo>
                      <a:lnTo>
                        <a:pt x="63" y="31"/>
                      </a:lnTo>
                      <a:lnTo>
                        <a:pt x="64" y="27"/>
                      </a:lnTo>
                      <a:lnTo>
                        <a:pt x="65" y="23"/>
                      </a:lnTo>
                      <a:lnTo>
                        <a:pt x="66" y="18"/>
                      </a:lnTo>
                      <a:lnTo>
                        <a:pt x="67" y="16"/>
                      </a:lnTo>
                      <a:lnTo>
                        <a:pt x="67" y="1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70704" name="Group 133"/>
              <p:cNvGrpSpPr>
                <a:grpSpLocks/>
              </p:cNvGrpSpPr>
              <p:nvPr/>
            </p:nvGrpSpPr>
            <p:grpSpPr bwMode="auto">
              <a:xfrm>
                <a:off x="2859" y="2060"/>
                <a:ext cx="100" cy="121"/>
                <a:chOff x="2859" y="2060"/>
                <a:chExt cx="100" cy="121"/>
              </a:xfrm>
            </p:grpSpPr>
            <p:sp>
              <p:nvSpPr>
                <p:cNvPr id="70724" name="Freeform 134"/>
                <p:cNvSpPr>
                  <a:spLocks/>
                </p:cNvSpPr>
                <p:nvPr/>
              </p:nvSpPr>
              <p:spPr bwMode="auto">
                <a:xfrm>
                  <a:off x="2859" y="2102"/>
                  <a:ext cx="53" cy="79"/>
                </a:xfrm>
                <a:custGeom>
                  <a:avLst/>
                  <a:gdLst>
                    <a:gd name="T0" fmla="*/ 33 w 67"/>
                    <a:gd name="T1" fmla="*/ 5 h 106"/>
                    <a:gd name="T2" fmla="*/ 33 w 67"/>
                    <a:gd name="T3" fmla="*/ 3 h 106"/>
                    <a:gd name="T4" fmla="*/ 32 w 67"/>
                    <a:gd name="T5" fmla="*/ 2 h 106"/>
                    <a:gd name="T6" fmla="*/ 32 w 67"/>
                    <a:gd name="T7" fmla="*/ 1 h 106"/>
                    <a:gd name="T8" fmla="*/ 32 w 67"/>
                    <a:gd name="T9" fmla="*/ 0 h 106"/>
                    <a:gd name="T10" fmla="*/ 28 w 67"/>
                    <a:gd name="T11" fmla="*/ 0 h 106"/>
                    <a:gd name="T12" fmla="*/ 25 w 67"/>
                    <a:gd name="T13" fmla="*/ 0 h 106"/>
                    <a:gd name="T14" fmla="*/ 22 w 67"/>
                    <a:gd name="T15" fmla="*/ 0 h 106"/>
                    <a:gd name="T16" fmla="*/ 20 w 67"/>
                    <a:gd name="T17" fmla="*/ 1 h 106"/>
                    <a:gd name="T18" fmla="*/ 17 w 67"/>
                    <a:gd name="T19" fmla="*/ 1 h 106"/>
                    <a:gd name="T20" fmla="*/ 17 w 67"/>
                    <a:gd name="T21" fmla="*/ 1 h 106"/>
                    <a:gd name="T22" fmla="*/ 16 w 67"/>
                    <a:gd name="T23" fmla="*/ 2 h 106"/>
                    <a:gd name="T24" fmla="*/ 13 w 67"/>
                    <a:gd name="T25" fmla="*/ 4 h 106"/>
                    <a:gd name="T26" fmla="*/ 11 w 67"/>
                    <a:gd name="T27" fmla="*/ 5 h 106"/>
                    <a:gd name="T28" fmla="*/ 9 w 67"/>
                    <a:gd name="T29" fmla="*/ 7 h 106"/>
                    <a:gd name="T30" fmla="*/ 8 w 67"/>
                    <a:gd name="T31" fmla="*/ 10 h 106"/>
                    <a:gd name="T32" fmla="*/ 7 w 67"/>
                    <a:gd name="T33" fmla="*/ 10 h 106"/>
                    <a:gd name="T34" fmla="*/ 6 w 67"/>
                    <a:gd name="T35" fmla="*/ 16 h 106"/>
                    <a:gd name="T36" fmla="*/ 2 w 67"/>
                    <a:gd name="T37" fmla="*/ 27 h 106"/>
                    <a:gd name="T38" fmla="*/ 1 w 67"/>
                    <a:gd name="T39" fmla="*/ 32 h 106"/>
                    <a:gd name="T40" fmla="*/ 0 w 67"/>
                    <a:gd name="T41" fmla="*/ 34 h 106"/>
                    <a:gd name="T42" fmla="*/ 0 w 67"/>
                    <a:gd name="T43" fmla="*/ 36 h 106"/>
                    <a:gd name="T44" fmla="*/ 0 w 67"/>
                    <a:gd name="T45" fmla="*/ 37 h 106"/>
                    <a:gd name="T46" fmla="*/ 1 w 67"/>
                    <a:gd name="T47" fmla="*/ 38 h 106"/>
                    <a:gd name="T48" fmla="*/ 2 w 67"/>
                    <a:gd name="T49" fmla="*/ 40 h 106"/>
                    <a:gd name="T50" fmla="*/ 2 w 67"/>
                    <a:gd name="T51" fmla="*/ 41 h 106"/>
                    <a:gd name="T52" fmla="*/ 4 w 67"/>
                    <a:gd name="T53" fmla="*/ 42 h 106"/>
                    <a:gd name="T54" fmla="*/ 5 w 67"/>
                    <a:gd name="T55" fmla="*/ 43 h 106"/>
                    <a:gd name="T56" fmla="*/ 6 w 67"/>
                    <a:gd name="T57" fmla="*/ 43 h 106"/>
                    <a:gd name="T58" fmla="*/ 7 w 67"/>
                    <a:gd name="T59" fmla="*/ 43 h 106"/>
                    <a:gd name="T60" fmla="*/ 11 w 67"/>
                    <a:gd name="T61" fmla="*/ 43 h 106"/>
                    <a:gd name="T62" fmla="*/ 13 w 67"/>
                    <a:gd name="T63" fmla="*/ 44 h 106"/>
                    <a:gd name="T64" fmla="*/ 16 w 67"/>
                    <a:gd name="T65" fmla="*/ 43 h 106"/>
                    <a:gd name="T66" fmla="*/ 17 w 67"/>
                    <a:gd name="T67" fmla="*/ 43 h 106"/>
                    <a:gd name="T68" fmla="*/ 19 w 67"/>
                    <a:gd name="T69" fmla="*/ 42 h 106"/>
                    <a:gd name="T70" fmla="*/ 20 w 67"/>
                    <a:gd name="T71" fmla="*/ 42 h 106"/>
                    <a:gd name="T72" fmla="*/ 21 w 67"/>
                    <a:gd name="T73" fmla="*/ 40 h 106"/>
                    <a:gd name="T74" fmla="*/ 22 w 67"/>
                    <a:gd name="T75" fmla="*/ 40 h 106"/>
                    <a:gd name="T76" fmla="*/ 22 w 67"/>
                    <a:gd name="T77" fmla="*/ 38 h 106"/>
                    <a:gd name="T78" fmla="*/ 24 w 67"/>
                    <a:gd name="T79" fmla="*/ 36 h 106"/>
                    <a:gd name="T80" fmla="*/ 25 w 67"/>
                    <a:gd name="T81" fmla="*/ 34 h 106"/>
                    <a:gd name="T82" fmla="*/ 26 w 67"/>
                    <a:gd name="T83" fmla="*/ 27 h 106"/>
                    <a:gd name="T84" fmla="*/ 30 w 67"/>
                    <a:gd name="T85" fmla="*/ 16 h 106"/>
                    <a:gd name="T86" fmla="*/ 32 w 67"/>
                    <a:gd name="T87" fmla="*/ 9 h 106"/>
                    <a:gd name="T88" fmla="*/ 33 w 67"/>
                    <a:gd name="T89" fmla="*/ 7 h 10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67" h="106">
                      <a:moveTo>
                        <a:pt x="67" y="14"/>
                      </a:moveTo>
                      <a:lnTo>
                        <a:pt x="67" y="13"/>
                      </a:lnTo>
                      <a:lnTo>
                        <a:pt x="67" y="12"/>
                      </a:lnTo>
                      <a:lnTo>
                        <a:pt x="67" y="10"/>
                      </a:lnTo>
                      <a:lnTo>
                        <a:pt x="67" y="9"/>
                      </a:lnTo>
                      <a:lnTo>
                        <a:pt x="67" y="8"/>
                      </a:lnTo>
                      <a:lnTo>
                        <a:pt x="67" y="7"/>
                      </a:lnTo>
                      <a:lnTo>
                        <a:pt x="67" y="6"/>
                      </a:lnTo>
                      <a:lnTo>
                        <a:pt x="66" y="5"/>
                      </a:lnTo>
                      <a:lnTo>
                        <a:pt x="66" y="4"/>
                      </a:lnTo>
                      <a:lnTo>
                        <a:pt x="66" y="3"/>
                      </a:lnTo>
                      <a:lnTo>
                        <a:pt x="65" y="2"/>
                      </a:lnTo>
                      <a:lnTo>
                        <a:pt x="65" y="1"/>
                      </a:lnTo>
                      <a:lnTo>
                        <a:pt x="64" y="1"/>
                      </a:lnTo>
                      <a:lnTo>
                        <a:pt x="63" y="0"/>
                      </a:lnTo>
                      <a:lnTo>
                        <a:pt x="62" y="0"/>
                      </a:lnTo>
                      <a:lnTo>
                        <a:pt x="61" y="0"/>
                      </a:lnTo>
                      <a:lnTo>
                        <a:pt x="58" y="0"/>
                      </a:lnTo>
                      <a:lnTo>
                        <a:pt x="56" y="0"/>
                      </a:lnTo>
                      <a:lnTo>
                        <a:pt x="53" y="0"/>
                      </a:lnTo>
                      <a:lnTo>
                        <a:pt x="51" y="0"/>
                      </a:lnTo>
                      <a:lnTo>
                        <a:pt x="49" y="0"/>
                      </a:lnTo>
                      <a:lnTo>
                        <a:pt x="47" y="0"/>
                      </a:lnTo>
                      <a:lnTo>
                        <a:pt x="45" y="0"/>
                      </a:lnTo>
                      <a:lnTo>
                        <a:pt x="43" y="0"/>
                      </a:lnTo>
                      <a:lnTo>
                        <a:pt x="41" y="1"/>
                      </a:lnTo>
                      <a:lnTo>
                        <a:pt x="40" y="1"/>
                      </a:lnTo>
                      <a:lnTo>
                        <a:pt x="39" y="1"/>
                      </a:lnTo>
                      <a:lnTo>
                        <a:pt x="38" y="1"/>
                      </a:lnTo>
                      <a:lnTo>
                        <a:pt x="36" y="2"/>
                      </a:lnTo>
                      <a:lnTo>
                        <a:pt x="35" y="2"/>
                      </a:lnTo>
                      <a:lnTo>
                        <a:pt x="34" y="2"/>
                      </a:lnTo>
                      <a:lnTo>
                        <a:pt x="33" y="3"/>
                      </a:lnTo>
                      <a:lnTo>
                        <a:pt x="32" y="4"/>
                      </a:lnTo>
                      <a:lnTo>
                        <a:pt x="31" y="4"/>
                      </a:lnTo>
                      <a:lnTo>
                        <a:pt x="31" y="5"/>
                      </a:lnTo>
                      <a:lnTo>
                        <a:pt x="29" y="6"/>
                      </a:lnTo>
                      <a:lnTo>
                        <a:pt x="27" y="7"/>
                      </a:lnTo>
                      <a:lnTo>
                        <a:pt x="26" y="9"/>
                      </a:lnTo>
                      <a:lnTo>
                        <a:pt x="24" y="10"/>
                      </a:lnTo>
                      <a:lnTo>
                        <a:pt x="24" y="12"/>
                      </a:lnTo>
                      <a:lnTo>
                        <a:pt x="23" y="13"/>
                      </a:lnTo>
                      <a:lnTo>
                        <a:pt x="22" y="14"/>
                      </a:lnTo>
                      <a:lnTo>
                        <a:pt x="22" y="15"/>
                      </a:lnTo>
                      <a:lnTo>
                        <a:pt x="19" y="18"/>
                      </a:lnTo>
                      <a:lnTo>
                        <a:pt x="18" y="20"/>
                      </a:lnTo>
                      <a:lnTo>
                        <a:pt x="17" y="22"/>
                      </a:lnTo>
                      <a:lnTo>
                        <a:pt x="16" y="23"/>
                      </a:lnTo>
                      <a:lnTo>
                        <a:pt x="16" y="24"/>
                      </a:lnTo>
                      <a:lnTo>
                        <a:pt x="15" y="25"/>
                      </a:lnTo>
                      <a:lnTo>
                        <a:pt x="15" y="26"/>
                      </a:lnTo>
                      <a:lnTo>
                        <a:pt x="14" y="29"/>
                      </a:lnTo>
                      <a:lnTo>
                        <a:pt x="14" y="31"/>
                      </a:lnTo>
                      <a:lnTo>
                        <a:pt x="12" y="39"/>
                      </a:lnTo>
                      <a:lnTo>
                        <a:pt x="10" y="48"/>
                      </a:lnTo>
                      <a:lnTo>
                        <a:pt x="7" y="55"/>
                      </a:lnTo>
                      <a:lnTo>
                        <a:pt x="5" y="64"/>
                      </a:lnTo>
                      <a:lnTo>
                        <a:pt x="3" y="68"/>
                      </a:lnTo>
                      <a:lnTo>
                        <a:pt x="2" y="72"/>
                      </a:lnTo>
                      <a:lnTo>
                        <a:pt x="1" y="78"/>
                      </a:lnTo>
                      <a:lnTo>
                        <a:pt x="1" y="80"/>
                      </a:lnTo>
                      <a:lnTo>
                        <a:pt x="0" y="82"/>
                      </a:lnTo>
                      <a:lnTo>
                        <a:pt x="0" y="83"/>
                      </a:lnTo>
                      <a:lnTo>
                        <a:pt x="0" y="84"/>
                      </a:lnTo>
                      <a:lnTo>
                        <a:pt x="0" y="85"/>
                      </a:lnTo>
                      <a:lnTo>
                        <a:pt x="0" y="86"/>
                      </a:lnTo>
                      <a:lnTo>
                        <a:pt x="0" y="87"/>
                      </a:lnTo>
                      <a:lnTo>
                        <a:pt x="0" y="88"/>
                      </a:lnTo>
                      <a:lnTo>
                        <a:pt x="0" y="89"/>
                      </a:lnTo>
                      <a:lnTo>
                        <a:pt x="0" y="90"/>
                      </a:lnTo>
                      <a:lnTo>
                        <a:pt x="1" y="91"/>
                      </a:lnTo>
                      <a:lnTo>
                        <a:pt x="1" y="92"/>
                      </a:lnTo>
                      <a:lnTo>
                        <a:pt x="1" y="94"/>
                      </a:lnTo>
                      <a:lnTo>
                        <a:pt x="1" y="95"/>
                      </a:lnTo>
                      <a:lnTo>
                        <a:pt x="2" y="96"/>
                      </a:lnTo>
                      <a:lnTo>
                        <a:pt x="2" y="97"/>
                      </a:lnTo>
                      <a:lnTo>
                        <a:pt x="3" y="98"/>
                      </a:lnTo>
                      <a:lnTo>
                        <a:pt x="3" y="99"/>
                      </a:lnTo>
                      <a:lnTo>
                        <a:pt x="5" y="100"/>
                      </a:lnTo>
                      <a:lnTo>
                        <a:pt x="6" y="101"/>
                      </a:lnTo>
                      <a:lnTo>
                        <a:pt x="7" y="102"/>
                      </a:lnTo>
                      <a:lnTo>
                        <a:pt x="7" y="103"/>
                      </a:lnTo>
                      <a:lnTo>
                        <a:pt x="8" y="103"/>
                      </a:lnTo>
                      <a:lnTo>
                        <a:pt x="9" y="104"/>
                      </a:lnTo>
                      <a:lnTo>
                        <a:pt x="10" y="104"/>
                      </a:lnTo>
                      <a:lnTo>
                        <a:pt x="11" y="105"/>
                      </a:lnTo>
                      <a:lnTo>
                        <a:pt x="12" y="105"/>
                      </a:lnTo>
                      <a:lnTo>
                        <a:pt x="13" y="105"/>
                      </a:lnTo>
                      <a:lnTo>
                        <a:pt x="14" y="105"/>
                      </a:lnTo>
                      <a:lnTo>
                        <a:pt x="15" y="105"/>
                      </a:lnTo>
                      <a:lnTo>
                        <a:pt x="16" y="105"/>
                      </a:lnTo>
                      <a:lnTo>
                        <a:pt x="18" y="105"/>
                      </a:lnTo>
                      <a:lnTo>
                        <a:pt x="23" y="105"/>
                      </a:lnTo>
                      <a:lnTo>
                        <a:pt x="25" y="105"/>
                      </a:lnTo>
                      <a:lnTo>
                        <a:pt x="27" y="106"/>
                      </a:lnTo>
                      <a:lnTo>
                        <a:pt x="28" y="106"/>
                      </a:lnTo>
                      <a:lnTo>
                        <a:pt x="30" y="106"/>
                      </a:lnTo>
                      <a:lnTo>
                        <a:pt x="31" y="106"/>
                      </a:lnTo>
                      <a:lnTo>
                        <a:pt x="32" y="105"/>
                      </a:lnTo>
                      <a:lnTo>
                        <a:pt x="33" y="105"/>
                      </a:lnTo>
                      <a:lnTo>
                        <a:pt x="34" y="105"/>
                      </a:lnTo>
                      <a:lnTo>
                        <a:pt x="34" y="104"/>
                      </a:lnTo>
                      <a:lnTo>
                        <a:pt x="35" y="104"/>
                      </a:lnTo>
                      <a:lnTo>
                        <a:pt x="36" y="103"/>
                      </a:lnTo>
                      <a:lnTo>
                        <a:pt x="38" y="103"/>
                      </a:lnTo>
                      <a:lnTo>
                        <a:pt x="39" y="102"/>
                      </a:lnTo>
                      <a:lnTo>
                        <a:pt x="40" y="101"/>
                      </a:lnTo>
                      <a:lnTo>
                        <a:pt x="40" y="100"/>
                      </a:lnTo>
                      <a:lnTo>
                        <a:pt x="41" y="100"/>
                      </a:lnTo>
                      <a:lnTo>
                        <a:pt x="42" y="99"/>
                      </a:lnTo>
                      <a:lnTo>
                        <a:pt x="43" y="98"/>
                      </a:lnTo>
                      <a:lnTo>
                        <a:pt x="43" y="97"/>
                      </a:lnTo>
                      <a:lnTo>
                        <a:pt x="44" y="97"/>
                      </a:lnTo>
                      <a:lnTo>
                        <a:pt x="44" y="96"/>
                      </a:lnTo>
                      <a:lnTo>
                        <a:pt x="45" y="95"/>
                      </a:lnTo>
                      <a:lnTo>
                        <a:pt x="45" y="94"/>
                      </a:lnTo>
                      <a:lnTo>
                        <a:pt x="46" y="92"/>
                      </a:lnTo>
                      <a:lnTo>
                        <a:pt x="47" y="90"/>
                      </a:lnTo>
                      <a:lnTo>
                        <a:pt x="48" y="88"/>
                      </a:lnTo>
                      <a:lnTo>
                        <a:pt x="48" y="86"/>
                      </a:lnTo>
                      <a:lnTo>
                        <a:pt x="49" y="84"/>
                      </a:lnTo>
                      <a:lnTo>
                        <a:pt x="49" y="82"/>
                      </a:lnTo>
                      <a:lnTo>
                        <a:pt x="50" y="80"/>
                      </a:lnTo>
                      <a:lnTo>
                        <a:pt x="50" y="78"/>
                      </a:lnTo>
                      <a:lnTo>
                        <a:pt x="51" y="73"/>
                      </a:lnTo>
                      <a:lnTo>
                        <a:pt x="53" y="65"/>
                      </a:lnTo>
                      <a:lnTo>
                        <a:pt x="56" y="56"/>
                      </a:lnTo>
                      <a:lnTo>
                        <a:pt x="58" y="48"/>
                      </a:lnTo>
                      <a:lnTo>
                        <a:pt x="61" y="39"/>
                      </a:lnTo>
                      <a:lnTo>
                        <a:pt x="63" y="31"/>
                      </a:lnTo>
                      <a:lnTo>
                        <a:pt x="64" y="26"/>
                      </a:lnTo>
                      <a:lnTo>
                        <a:pt x="65" y="22"/>
                      </a:lnTo>
                      <a:lnTo>
                        <a:pt x="66" y="20"/>
                      </a:lnTo>
                      <a:lnTo>
                        <a:pt x="66" y="18"/>
                      </a:lnTo>
                      <a:lnTo>
                        <a:pt x="67" y="16"/>
                      </a:lnTo>
                      <a:lnTo>
                        <a:pt x="67" y="1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25" name="Freeform 135"/>
                <p:cNvSpPr>
                  <a:spLocks/>
                </p:cNvSpPr>
                <p:nvPr/>
              </p:nvSpPr>
              <p:spPr bwMode="auto">
                <a:xfrm>
                  <a:off x="2896" y="2165"/>
                  <a:ext cx="5" cy="16"/>
                </a:xfrm>
                <a:custGeom>
                  <a:avLst/>
                  <a:gdLst>
                    <a:gd name="T0" fmla="*/ 1 w 7"/>
                    <a:gd name="T1" fmla="*/ 0 h 21"/>
                    <a:gd name="T2" fmla="*/ 1 w 7"/>
                    <a:gd name="T3" fmla="*/ 1 h 21"/>
                    <a:gd name="T4" fmla="*/ 0 w 7"/>
                    <a:gd name="T5" fmla="*/ 2 h 21"/>
                    <a:gd name="T6" fmla="*/ 0 w 7"/>
                    <a:gd name="T7" fmla="*/ 2 h 21"/>
                    <a:gd name="T8" fmla="*/ 0 w 7"/>
                    <a:gd name="T9" fmla="*/ 2 h 21"/>
                    <a:gd name="T10" fmla="*/ 0 w 7"/>
                    <a:gd name="T11" fmla="*/ 3 h 21"/>
                    <a:gd name="T12" fmla="*/ 0 w 7"/>
                    <a:gd name="T13" fmla="*/ 4 h 21"/>
                    <a:gd name="T14" fmla="*/ 0 w 7"/>
                    <a:gd name="T15" fmla="*/ 5 h 21"/>
                    <a:gd name="T16" fmla="*/ 1 w 7"/>
                    <a:gd name="T17" fmla="*/ 5 h 21"/>
                    <a:gd name="T18" fmla="*/ 1 w 7"/>
                    <a:gd name="T19" fmla="*/ 6 h 21"/>
                    <a:gd name="T20" fmla="*/ 1 w 7"/>
                    <a:gd name="T21" fmla="*/ 6 h 21"/>
                    <a:gd name="T22" fmla="*/ 1 w 7"/>
                    <a:gd name="T23" fmla="*/ 7 h 21"/>
                    <a:gd name="T24" fmla="*/ 1 w 7"/>
                    <a:gd name="T25" fmla="*/ 8 h 21"/>
                    <a:gd name="T26" fmla="*/ 2 w 7"/>
                    <a:gd name="T27" fmla="*/ 8 h 21"/>
                    <a:gd name="T28" fmla="*/ 2 w 7"/>
                    <a:gd name="T29" fmla="*/ 8 h 21"/>
                    <a:gd name="T30" fmla="*/ 3 w 7"/>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 h="21">
                      <a:moveTo>
                        <a:pt x="1" y="0"/>
                      </a:moveTo>
                      <a:lnTo>
                        <a:pt x="1" y="1"/>
                      </a:lnTo>
                      <a:lnTo>
                        <a:pt x="0" y="2"/>
                      </a:lnTo>
                      <a:lnTo>
                        <a:pt x="0" y="4"/>
                      </a:lnTo>
                      <a:lnTo>
                        <a:pt x="0" y="5"/>
                      </a:lnTo>
                      <a:lnTo>
                        <a:pt x="0" y="7"/>
                      </a:lnTo>
                      <a:lnTo>
                        <a:pt x="0" y="8"/>
                      </a:lnTo>
                      <a:lnTo>
                        <a:pt x="0" y="10"/>
                      </a:lnTo>
                      <a:lnTo>
                        <a:pt x="1" y="12"/>
                      </a:lnTo>
                      <a:lnTo>
                        <a:pt x="1" y="13"/>
                      </a:lnTo>
                      <a:lnTo>
                        <a:pt x="2" y="14"/>
                      </a:lnTo>
                      <a:lnTo>
                        <a:pt x="2" y="16"/>
                      </a:lnTo>
                      <a:lnTo>
                        <a:pt x="3" y="17"/>
                      </a:lnTo>
                      <a:lnTo>
                        <a:pt x="5" y="19"/>
                      </a:lnTo>
                      <a:lnTo>
                        <a:pt x="5" y="20"/>
                      </a:lnTo>
                      <a:lnTo>
                        <a:pt x="7" y="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26" name="Line 136"/>
                <p:cNvSpPr>
                  <a:spLocks noChangeShapeType="1"/>
                </p:cNvSpPr>
                <p:nvPr/>
              </p:nvSpPr>
              <p:spPr bwMode="auto">
                <a:xfrm flipH="1">
                  <a:off x="2944" y="2060"/>
                  <a:ext cx="15"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0705" name="Group 137"/>
              <p:cNvGrpSpPr>
                <a:grpSpLocks/>
              </p:cNvGrpSpPr>
              <p:nvPr/>
            </p:nvGrpSpPr>
            <p:grpSpPr bwMode="auto">
              <a:xfrm>
                <a:off x="3772" y="1015"/>
                <a:ext cx="79" cy="121"/>
                <a:chOff x="3772" y="1015"/>
                <a:chExt cx="79" cy="121"/>
              </a:xfrm>
            </p:grpSpPr>
            <p:sp>
              <p:nvSpPr>
                <p:cNvPr id="70722" name="Freeform 138"/>
                <p:cNvSpPr>
                  <a:spLocks/>
                </p:cNvSpPr>
                <p:nvPr/>
              </p:nvSpPr>
              <p:spPr bwMode="auto">
                <a:xfrm>
                  <a:off x="3772" y="1015"/>
                  <a:ext cx="53" cy="121"/>
                </a:xfrm>
                <a:custGeom>
                  <a:avLst/>
                  <a:gdLst>
                    <a:gd name="T0" fmla="*/ 17 w 71"/>
                    <a:gd name="T1" fmla="*/ 0 h 159"/>
                    <a:gd name="T2" fmla="*/ 0 w 71"/>
                    <a:gd name="T3" fmla="*/ 70 h 159"/>
                    <a:gd name="T4" fmla="*/ 12 w 71"/>
                    <a:gd name="T5" fmla="*/ 70 h 159"/>
                    <a:gd name="T6" fmla="*/ 13 w 71"/>
                    <a:gd name="T7" fmla="*/ 69 h 159"/>
                    <a:gd name="T8" fmla="*/ 14 w 71"/>
                    <a:gd name="T9" fmla="*/ 69 h 159"/>
                    <a:gd name="T10" fmla="*/ 16 w 71"/>
                    <a:gd name="T11" fmla="*/ 68 h 159"/>
                    <a:gd name="T12" fmla="*/ 17 w 71"/>
                    <a:gd name="T13" fmla="*/ 67 h 159"/>
                    <a:gd name="T14" fmla="*/ 19 w 71"/>
                    <a:gd name="T15" fmla="*/ 65 h 159"/>
                    <a:gd name="T16" fmla="*/ 21 w 71"/>
                    <a:gd name="T17" fmla="*/ 64 h 159"/>
                    <a:gd name="T18" fmla="*/ 22 w 71"/>
                    <a:gd name="T19" fmla="*/ 62 h 159"/>
                    <a:gd name="T20" fmla="*/ 22 w 71"/>
                    <a:gd name="T21" fmla="*/ 61 h 159"/>
                    <a:gd name="T22" fmla="*/ 23 w 71"/>
                    <a:gd name="T23" fmla="*/ 58 h 159"/>
                    <a:gd name="T24" fmla="*/ 24 w 71"/>
                    <a:gd name="T25" fmla="*/ 56 h 159"/>
                    <a:gd name="T26" fmla="*/ 29 w 71"/>
                    <a:gd name="T27" fmla="*/ 37 h 159"/>
                    <a:gd name="T28" fmla="*/ 30 w 71"/>
                    <a:gd name="T29" fmla="*/ 35 h 159"/>
                    <a:gd name="T30" fmla="*/ 30 w 71"/>
                    <a:gd name="T31" fmla="*/ 33 h 159"/>
                    <a:gd name="T32" fmla="*/ 30 w 71"/>
                    <a:gd name="T33" fmla="*/ 30 h 159"/>
                    <a:gd name="T34" fmla="*/ 29 w 71"/>
                    <a:gd name="T35" fmla="*/ 28 h 159"/>
                    <a:gd name="T36" fmla="*/ 29 w 71"/>
                    <a:gd name="T37" fmla="*/ 27 h 159"/>
                    <a:gd name="T38" fmla="*/ 28 w 71"/>
                    <a:gd name="T39" fmla="*/ 26 h 159"/>
                    <a:gd name="T40" fmla="*/ 28 w 71"/>
                    <a:gd name="T41" fmla="*/ 25 h 159"/>
                    <a:gd name="T42" fmla="*/ 25 w 71"/>
                    <a:gd name="T43" fmla="*/ 24 h 159"/>
                    <a:gd name="T44" fmla="*/ 25 w 71"/>
                    <a:gd name="T45" fmla="*/ 24 h 159"/>
                    <a:gd name="T46" fmla="*/ 23 w 71"/>
                    <a:gd name="T47" fmla="*/ 23 h 159"/>
                    <a:gd name="T48" fmla="*/ 12 w 71"/>
                    <a:gd name="T49" fmla="*/ 23 h 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1" h="159">
                      <a:moveTo>
                        <a:pt x="42" y="0"/>
                      </a:moveTo>
                      <a:lnTo>
                        <a:pt x="0" y="159"/>
                      </a:lnTo>
                      <a:lnTo>
                        <a:pt x="28" y="159"/>
                      </a:lnTo>
                      <a:lnTo>
                        <a:pt x="32" y="158"/>
                      </a:lnTo>
                      <a:lnTo>
                        <a:pt x="35" y="157"/>
                      </a:lnTo>
                      <a:lnTo>
                        <a:pt x="39" y="155"/>
                      </a:lnTo>
                      <a:lnTo>
                        <a:pt x="42" y="153"/>
                      </a:lnTo>
                      <a:lnTo>
                        <a:pt x="45" y="149"/>
                      </a:lnTo>
                      <a:lnTo>
                        <a:pt x="49" y="146"/>
                      </a:lnTo>
                      <a:lnTo>
                        <a:pt x="52" y="142"/>
                      </a:lnTo>
                      <a:lnTo>
                        <a:pt x="54" y="138"/>
                      </a:lnTo>
                      <a:lnTo>
                        <a:pt x="56" y="132"/>
                      </a:lnTo>
                      <a:lnTo>
                        <a:pt x="58" y="128"/>
                      </a:lnTo>
                      <a:lnTo>
                        <a:pt x="70" y="83"/>
                      </a:lnTo>
                      <a:lnTo>
                        <a:pt x="71" y="79"/>
                      </a:lnTo>
                      <a:lnTo>
                        <a:pt x="71" y="74"/>
                      </a:lnTo>
                      <a:lnTo>
                        <a:pt x="71" y="70"/>
                      </a:lnTo>
                      <a:lnTo>
                        <a:pt x="70" y="65"/>
                      </a:lnTo>
                      <a:lnTo>
                        <a:pt x="69" y="62"/>
                      </a:lnTo>
                      <a:lnTo>
                        <a:pt x="68" y="59"/>
                      </a:lnTo>
                      <a:lnTo>
                        <a:pt x="65" y="56"/>
                      </a:lnTo>
                      <a:lnTo>
                        <a:pt x="62" y="55"/>
                      </a:lnTo>
                      <a:lnTo>
                        <a:pt x="59" y="54"/>
                      </a:lnTo>
                      <a:lnTo>
                        <a:pt x="56" y="53"/>
                      </a:lnTo>
                      <a:lnTo>
                        <a:pt x="28"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23" name="Line 139"/>
                <p:cNvSpPr>
                  <a:spLocks noChangeShapeType="1"/>
                </p:cNvSpPr>
                <p:nvPr/>
              </p:nvSpPr>
              <p:spPr bwMode="auto">
                <a:xfrm flipH="1">
                  <a:off x="3841" y="1015"/>
                  <a:ext cx="10"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0706" name="Freeform 140"/>
              <p:cNvSpPr>
                <a:spLocks/>
              </p:cNvSpPr>
              <p:nvPr/>
            </p:nvSpPr>
            <p:spPr bwMode="auto">
              <a:xfrm>
                <a:off x="3830" y="2440"/>
                <a:ext cx="58" cy="121"/>
              </a:xfrm>
              <a:custGeom>
                <a:avLst/>
                <a:gdLst>
                  <a:gd name="T0" fmla="*/ 23 w 71"/>
                  <a:gd name="T1" fmla="*/ 0 h 159"/>
                  <a:gd name="T2" fmla="*/ 0 w 71"/>
                  <a:gd name="T3" fmla="*/ 70 h 159"/>
                  <a:gd name="T4" fmla="*/ 15 w 71"/>
                  <a:gd name="T5" fmla="*/ 70 h 159"/>
                  <a:gd name="T6" fmla="*/ 16 w 71"/>
                  <a:gd name="T7" fmla="*/ 70 h 159"/>
                  <a:gd name="T8" fmla="*/ 20 w 71"/>
                  <a:gd name="T9" fmla="*/ 69 h 159"/>
                  <a:gd name="T10" fmla="*/ 20 w 71"/>
                  <a:gd name="T11" fmla="*/ 69 h 159"/>
                  <a:gd name="T12" fmla="*/ 22 w 71"/>
                  <a:gd name="T13" fmla="*/ 67 h 159"/>
                  <a:gd name="T14" fmla="*/ 25 w 71"/>
                  <a:gd name="T15" fmla="*/ 66 h 159"/>
                  <a:gd name="T16" fmla="*/ 27 w 71"/>
                  <a:gd name="T17" fmla="*/ 64 h 159"/>
                  <a:gd name="T18" fmla="*/ 28 w 71"/>
                  <a:gd name="T19" fmla="*/ 62 h 159"/>
                  <a:gd name="T20" fmla="*/ 29 w 71"/>
                  <a:gd name="T21" fmla="*/ 61 h 159"/>
                  <a:gd name="T22" fmla="*/ 31 w 71"/>
                  <a:gd name="T23" fmla="*/ 59 h 159"/>
                  <a:gd name="T24" fmla="*/ 31 w 71"/>
                  <a:gd name="T25" fmla="*/ 56 h 159"/>
                  <a:gd name="T26" fmla="*/ 38 w 71"/>
                  <a:gd name="T27" fmla="*/ 37 h 159"/>
                  <a:gd name="T28" fmla="*/ 38 w 71"/>
                  <a:gd name="T29" fmla="*/ 35 h 159"/>
                  <a:gd name="T30" fmla="*/ 38 w 71"/>
                  <a:gd name="T31" fmla="*/ 33 h 159"/>
                  <a:gd name="T32" fmla="*/ 38 w 71"/>
                  <a:gd name="T33" fmla="*/ 30 h 159"/>
                  <a:gd name="T34" fmla="*/ 38 w 71"/>
                  <a:gd name="T35" fmla="*/ 29 h 159"/>
                  <a:gd name="T36" fmla="*/ 38 w 71"/>
                  <a:gd name="T37" fmla="*/ 27 h 159"/>
                  <a:gd name="T38" fmla="*/ 37 w 71"/>
                  <a:gd name="T39" fmla="*/ 26 h 159"/>
                  <a:gd name="T40" fmla="*/ 35 w 71"/>
                  <a:gd name="T41" fmla="*/ 25 h 159"/>
                  <a:gd name="T42" fmla="*/ 34 w 71"/>
                  <a:gd name="T43" fmla="*/ 24 h 159"/>
                  <a:gd name="T44" fmla="*/ 32 w 71"/>
                  <a:gd name="T45" fmla="*/ 23 h 159"/>
                  <a:gd name="T46" fmla="*/ 31 w 71"/>
                  <a:gd name="T47" fmla="*/ 23 h 159"/>
                  <a:gd name="T48" fmla="*/ 16 w 71"/>
                  <a:gd name="T49" fmla="*/ 23 h 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1" h="159">
                    <a:moveTo>
                      <a:pt x="42" y="0"/>
                    </a:moveTo>
                    <a:lnTo>
                      <a:pt x="0" y="159"/>
                    </a:lnTo>
                    <a:lnTo>
                      <a:pt x="27" y="159"/>
                    </a:lnTo>
                    <a:lnTo>
                      <a:pt x="31" y="159"/>
                    </a:lnTo>
                    <a:lnTo>
                      <a:pt x="35" y="158"/>
                    </a:lnTo>
                    <a:lnTo>
                      <a:pt x="38" y="156"/>
                    </a:lnTo>
                    <a:lnTo>
                      <a:pt x="41" y="152"/>
                    </a:lnTo>
                    <a:lnTo>
                      <a:pt x="45" y="150"/>
                    </a:lnTo>
                    <a:lnTo>
                      <a:pt x="49" y="146"/>
                    </a:lnTo>
                    <a:lnTo>
                      <a:pt x="51" y="142"/>
                    </a:lnTo>
                    <a:lnTo>
                      <a:pt x="54" y="138"/>
                    </a:lnTo>
                    <a:lnTo>
                      <a:pt x="56" y="133"/>
                    </a:lnTo>
                    <a:lnTo>
                      <a:pt x="57" y="128"/>
                    </a:lnTo>
                    <a:lnTo>
                      <a:pt x="69" y="84"/>
                    </a:lnTo>
                    <a:lnTo>
                      <a:pt x="70" y="79"/>
                    </a:lnTo>
                    <a:lnTo>
                      <a:pt x="71" y="75"/>
                    </a:lnTo>
                    <a:lnTo>
                      <a:pt x="70" y="69"/>
                    </a:lnTo>
                    <a:lnTo>
                      <a:pt x="70" y="66"/>
                    </a:lnTo>
                    <a:lnTo>
                      <a:pt x="69" y="62"/>
                    </a:lnTo>
                    <a:lnTo>
                      <a:pt x="67" y="59"/>
                    </a:lnTo>
                    <a:lnTo>
                      <a:pt x="65" y="57"/>
                    </a:lnTo>
                    <a:lnTo>
                      <a:pt x="63" y="55"/>
                    </a:lnTo>
                    <a:lnTo>
                      <a:pt x="59" y="53"/>
                    </a:lnTo>
                    <a:lnTo>
                      <a:pt x="56" y="53"/>
                    </a:lnTo>
                    <a:lnTo>
                      <a:pt x="28"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0707" name="Group 141"/>
              <p:cNvGrpSpPr>
                <a:grpSpLocks/>
              </p:cNvGrpSpPr>
              <p:nvPr/>
            </p:nvGrpSpPr>
            <p:grpSpPr bwMode="auto">
              <a:xfrm>
                <a:off x="4284" y="1748"/>
                <a:ext cx="79" cy="122"/>
                <a:chOff x="4284" y="1748"/>
                <a:chExt cx="79" cy="122"/>
              </a:xfrm>
            </p:grpSpPr>
            <p:sp>
              <p:nvSpPr>
                <p:cNvPr id="70716" name="Line 142"/>
                <p:cNvSpPr>
                  <a:spLocks noChangeShapeType="1"/>
                </p:cNvSpPr>
                <p:nvPr/>
              </p:nvSpPr>
              <p:spPr bwMode="auto">
                <a:xfrm flipH="1">
                  <a:off x="4294" y="1870"/>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17" name="Freeform 143"/>
                <p:cNvSpPr>
                  <a:spLocks/>
                </p:cNvSpPr>
                <p:nvPr/>
              </p:nvSpPr>
              <p:spPr bwMode="auto">
                <a:xfrm>
                  <a:off x="4284" y="1843"/>
                  <a:ext cx="10" cy="27"/>
                </a:xfrm>
                <a:custGeom>
                  <a:avLst/>
                  <a:gdLst>
                    <a:gd name="T0" fmla="*/ 1 w 15"/>
                    <a:gd name="T1" fmla="*/ 0 h 31"/>
                    <a:gd name="T2" fmla="*/ 1 w 15"/>
                    <a:gd name="T3" fmla="*/ 3 h 31"/>
                    <a:gd name="T4" fmla="*/ 0 w 15"/>
                    <a:gd name="T5" fmla="*/ 7 h 31"/>
                    <a:gd name="T6" fmla="*/ 1 w 15"/>
                    <a:gd name="T7" fmla="*/ 9 h 31"/>
                    <a:gd name="T8" fmla="*/ 1 w 15"/>
                    <a:gd name="T9" fmla="*/ 12 h 31"/>
                    <a:gd name="T10" fmla="*/ 1 w 15"/>
                    <a:gd name="T11" fmla="*/ 15 h 31"/>
                    <a:gd name="T12" fmla="*/ 1 w 15"/>
                    <a:gd name="T13" fmla="*/ 17 h 31"/>
                    <a:gd name="T14" fmla="*/ 2 w 15"/>
                    <a:gd name="T15" fmla="*/ 18 h 31"/>
                    <a:gd name="T16" fmla="*/ 3 w 15"/>
                    <a:gd name="T17" fmla="*/ 20 h 31"/>
                    <a:gd name="T18" fmla="*/ 3 w 15"/>
                    <a:gd name="T19" fmla="*/ 21 h 31"/>
                    <a:gd name="T20" fmla="*/ 5 w 15"/>
                    <a:gd name="T21" fmla="*/ 21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31">
                      <a:moveTo>
                        <a:pt x="2" y="0"/>
                      </a:moveTo>
                      <a:lnTo>
                        <a:pt x="1" y="6"/>
                      </a:lnTo>
                      <a:lnTo>
                        <a:pt x="0" y="10"/>
                      </a:lnTo>
                      <a:lnTo>
                        <a:pt x="1" y="14"/>
                      </a:lnTo>
                      <a:lnTo>
                        <a:pt x="1" y="18"/>
                      </a:lnTo>
                      <a:lnTo>
                        <a:pt x="2" y="23"/>
                      </a:lnTo>
                      <a:lnTo>
                        <a:pt x="5" y="26"/>
                      </a:lnTo>
                      <a:lnTo>
                        <a:pt x="7" y="28"/>
                      </a:lnTo>
                      <a:lnTo>
                        <a:pt x="10" y="30"/>
                      </a:lnTo>
                      <a:lnTo>
                        <a:pt x="12" y="31"/>
                      </a:lnTo>
                      <a:lnTo>
                        <a:pt x="15"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18" name="Line 144"/>
                <p:cNvSpPr>
                  <a:spLocks noChangeShapeType="1"/>
                </p:cNvSpPr>
                <p:nvPr/>
              </p:nvSpPr>
              <p:spPr bwMode="auto">
                <a:xfrm flipV="1">
                  <a:off x="4289" y="1812"/>
                  <a:ext cx="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19" name="Freeform 145"/>
                <p:cNvSpPr>
                  <a:spLocks/>
                </p:cNvSpPr>
                <p:nvPr/>
              </p:nvSpPr>
              <p:spPr bwMode="auto">
                <a:xfrm>
                  <a:off x="4294" y="1791"/>
                  <a:ext cx="27" cy="21"/>
                </a:xfrm>
                <a:custGeom>
                  <a:avLst/>
                  <a:gdLst>
                    <a:gd name="T0" fmla="*/ 22 w 30"/>
                    <a:gd name="T1" fmla="*/ 0 h 31"/>
                    <a:gd name="T2" fmla="*/ 20 w 30"/>
                    <a:gd name="T3" fmla="*/ 0 h 31"/>
                    <a:gd name="T4" fmla="*/ 17 w 30"/>
                    <a:gd name="T5" fmla="*/ 1 h 31"/>
                    <a:gd name="T6" fmla="*/ 14 w 30"/>
                    <a:gd name="T7" fmla="*/ 1 h 31"/>
                    <a:gd name="T8" fmla="*/ 12 w 30"/>
                    <a:gd name="T9" fmla="*/ 1 h 31"/>
                    <a:gd name="T10" fmla="*/ 9 w 30"/>
                    <a:gd name="T11" fmla="*/ 2 h 31"/>
                    <a:gd name="T12" fmla="*/ 6 w 30"/>
                    <a:gd name="T13" fmla="*/ 4 h 31"/>
                    <a:gd name="T14" fmla="*/ 5 w 30"/>
                    <a:gd name="T15" fmla="*/ 5 h 31"/>
                    <a:gd name="T16" fmla="*/ 3 w 30"/>
                    <a:gd name="T17" fmla="*/ 6 h 31"/>
                    <a:gd name="T18" fmla="*/ 1 w 30"/>
                    <a:gd name="T19" fmla="*/ 8 h 31"/>
                    <a:gd name="T20" fmla="*/ 0 w 30"/>
                    <a:gd name="T21" fmla="*/ 9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31">
                      <a:moveTo>
                        <a:pt x="30" y="0"/>
                      </a:moveTo>
                      <a:lnTo>
                        <a:pt x="27" y="0"/>
                      </a:lnTo>
                      <a:lnTo>
                        <a:pt x="23" y="1"/>
                      </a:lnTo>
                      <a:lnTo>
                        <a:pt x="19" y="3"/>
                      </a:lnTo>
                      <a:lnTo>
                        <a:pt x="16" y="5"/>
                      </a:lnTo>
                      <a:lnTo>
                        <a:pt x="12" y="8"/>
                      </a:lnTo>
                      <a:lnTo>
                        <a:pt x="9" y="13"/>
                      </a:lnTo>
                      <a:lnTo>
                        <a:pt x="7" y="17"/>
                      </a:lnTo>
                      <a:lnTo>
                        <a:pt x="3" y="21"/>
                      </a:lnTo>
                      <a:lnTo>
                        <a:pt x="1" y="25"/>
                      </a:lnTo>
                      <a:lnTo>
                        <a:pt x="0"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20" name="Line 146"/>
                <p:cNvSpPr>
                  <a:spLocks noChangeShapeType="1"/>
                </p:cNvSpPr>
                <p:nvPr/>
              </p:nvSpPr>
              <p:spPr bwMode="auto">
                <a:xfrm>
                  <a:off x="4321" y="179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21" name="Line 147"/>
                <p:cNvSpPr>
                  <a:spLocks noChangeShapeType="1"/>
                </p:cNvSpPr>
                <p:nvPr/>
              </p:nvSpPr>
              <p:spPr bwMode="auto">
                <a:xfrm flipH="1">
                  <a:off x="4347" y="1748"/>
                  <a:ext cx="16"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0708" name="Group 148"/>
              <p:cNvGrpSpPr>
                <a:grpSpLocks/>
              </p:cNvGrpSpPr>
              <p:nvPr/>
            </p:nvGrpSpPr>
            <p:grpSpPr bwMode="auto">
              <a:xfrm>
                <a:off x="4294" y="3110"/>
                <a:ext cx="48" cy="84"/>
                <a:chOff x="4294" y="3110"/>
                <a:chExt cx="48" cy="84"/>
              </a:xfrm>
            </p:grpSpPr>
            <p:sp>
              <p:nvSpPr>
                <p:cNvPr id="70711" name="Line 149"/>
                <p:cNvSpPr>
                  <a:spLocks noChangeShapeType="1"/>
                </p:cNvSpPr>
                <p:nvPr/>
              </p:nvSpPr>
              <p:spPr bwMode="auto">
                <a:xfrm flipH="1">
                  <a:off x="4310" y="319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12" name="Freeform 150"/>
                <p:cNvSpPr>
                  <a:spLocks/>
                </p:cNvSpPr>
                <p:nvPr/>
              </p:nvSpPr>
              <p:spPr bwMode="auto">
                <a:xfrm>
                  <a:off x="4294" y="3168"/>
                  <a:ext cx="16" cy="26"/>
                </a:xfrm>
                <a:custGeom>
                  <a:avLst/>
                  <a:gdLst>
                    <a:gd name="T0" fmla="*/ 2 w 15"/>
                    <a:gd name="T1" fmla="*/ 0 h 31"/>
                    <a:gd name="T2" fmla="*/ 1 w 15"/>
                    <a:gd name="T3" fmla="*/ 3 h 31"/>
                    <a:gd name="T4" fmla="*/ 0 w 15"/>
                    <a:gd name="T5" fmla="*/ 6 h 31"/>
                    <a:gd name="T6" fmla="*/ 0 w 15"/>
                    <a:gd name="T7" fmla="*/ 8 h 31"/>
                    <a:gd name="T8" fmla="*/ 1 w 15"/>
                    <a:gd name="T9" fmla="*/ 11 h 31"/>
                    <a:gd name="T10" fmla="*/ 2 w 15"/>
                    <a:gd name="T11" fmla="*/ 13 h 31"/>
                    <a:gd name="T12" fmla="*/ 4 w 15"/>
                    <a:gd name="T13" fmla="*/ 14 h 31"/>
                    <a:gd name="T14" fmla="*/ 7 w 15"/>
                    <a:gd name="T15" fmla="*/ 16 h 31"/>
                    <a:gd name="T16" fmla="*/ 12 w 15"/>
                    <a:gd name="T17" fmla="*/ 18 h 31"/>
                    <a:gd name="T18" fmla="*/ 15 w 15"/>
                    <a:gd name="T19" fmla="*/ 18 h 31"/>
                    <a:gd name="T20" fmla="*/ 18 w 15"/>
                    <a:gd name="T21" fmla="*/ 18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31">
                      <a:moveTo>
                        <a:pt x="2" y="0"/>
                      </a:moveTo>
                      <a:lnTo>
                        <a:pt x="1" y="5"/>
                      </a:lnTo>
                      <a:lnTo>
                        <a:pt x="0" y="10"/>
                      </a:lnTo>
                      <a:lnTo>
                        <a:pt x="0" y="14"/>
                      </a:lnTo>
                      <a:lnTo>
                        <a:pt x="1" y="18"/>
                      </a:lnTo>
                      <a:lnTo>
                        <a:pt x="2" y="21"/>
                      </a:lnTo>
                      <a:lnTo>
                        <a:pt x="4" y="24"/>
                      </a:lnTo>
                      <a:lnTo>
                        <a:pt x="7" y="28"/>
                      </a:lnTo>
                      <a:lnTo>
                        <a:pt x="9" y="30"/>
                      </a:lnTo>
                      <a:lnTo>
                        <a:pt x="12" y="31"/>
                      </a:lnTo>
                      <a:lnTo>
                        <a:pt x="15"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13" name="Line 151"/>
                <p:cNvSpPr>
                  <a:spLocks noChangeShapeType="1"/>
                </p:cNvSpPr>
                <p:nvPr/>
              </p:nvSpPr>
              <p:spPr bwMode="auto">
                <a:xfrm flipV="1">
                  <a:off x="4299" y="3136"/>
                  <a:ext cx="6"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14" name="Freeform 152"/>
                <p:cNvSpPr>
                  <a:spLocks/>
                </p:cNvSpPr>
                <p:nvPr/>
              </p:nvSpPr>
              <p:spPr bwMode="auto">
                <a:xfrm>
                  <a:off x="4305" y="3110"/>
                  <a:ext cx="26" cy="26"/>
                </a:xfrm>
                <a:custGeom>
                  <a:avLst/>
                  <a:gdLst>
                    <a:gd name="T0" fmla="*/ 20 w 30"/>
                    <a:gd name="T1" fmla="*/ 0 h 31"/>
                    <a:gd name="T2" fmla="*/ 17 w 30"/>
                    <a:gd name="T3" fmla="*/ 0 h 31"/>
                    <a:gd name="T4" fmla="*/ 14 w 30"/>
                    <a:gd name="T5" fmla="*/ 2 h 31"/>
                    <a:gd name="T6" fmla="*/ 12 w 30"/>
                    <a:gd name="T7" fmla="*/ 3 h 31"/>
                    <a:gd name="T8" fmla="*/ 10 w 30"/>
                    <a:gd name="T9" fmla="*/ 3 h 31"/>
                    <a:gd name="T10" fmla="*/ 8 w 30"/>
                    <a:gd name="T11" fmla="*/ 6 h 31"/>
                    <a:gd name="T12" fmla="*/ 6 w 30"/>
                    <a:gd name="T13" fmla="*/ 8 h 31"/>
                    <a:gd name="T14" fmla="*/ 3 w 30"/>
                    <a:gd name="T15" fmla="*/ 9 h 31"/>
                    <a:gd name="T16" fmla="*/ 3 w 30"/>
                    <a:gd name="T17" fmla="*/ 13 h 31"/>
                    <a:gd name="T18" fmla="*/ 1 w 30"/>
                    <a:gd name="T19" fmla="*/ 15 h 31"/>
                    <a:gd name="T20" fmla="*/ 0 w 30"/>
                    <a:gd name="T21" fmla="*/ 18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31">
                      <a:moveTo>
                        <a:pt x="30" y="0"/>
                      </a:moveTo>
                      <a:lnTo>
                        <a:pt x="26" y="0"/>
                      </a:lnTo>
                      <a:lnTo>
                        <a:pt x="22" y="2"/>
                      </a:lnTo>
                      <a:lnTo>
                        <a:pt x="19" y="4"/>
                      </a:lnTo>
                      <a:lnTo>
                        <a:pt x="15" y="6"/>
                      </a:lnTo>
                      <a:lnTo>
                        <a:pt x="12" y="9"/>
                      </a:lnTo>
                      <a:lnTo>
                        <a:pt x="9" y="13"/>
                      </a:lnTo>
                      <a:lnTo>
                        <a:pt x="5" y="16"/>
                      </a:lnTo>
                      <a:lnTo>
                        <a:pt x="3" y="22"/>
                      </a:lnTo>
                      <a:lnTo>
                        <a:pt x="1" y="26"/>
                      </a:lnTo>
                      <a:lnTo>
                        <a:pt x="0"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715" name="Line 153"/>
                <p:cNvSpPr>
                  <a:spLocks noChangeShapeType="1"/>
                </p:cNvSpPr>
                <p:nvPr/>
              </p:nvSpPr>
              <p:spPr bwMode="auto">
                <a:xfrm>
                  <a:off x="4331" y="3110"/>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0709" name="Line 154"/>
              <p:cNvSpPr>
                <a:spLocks noChangeShapeType="1"/>
              </p:cNvSpPr>
              <p:nvPr/>
            </p:nvSpPr>
            <p:spPr bwMode="auto">
              <a:xfrm flipV="1">
                <a:off x="2996" y="2577"/>
                <a:ext cx="771" cy="35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710" name="Line 155"/>
              <p:cNvSpPr>
                <a:spLocks noChangeShapeType="1"/>
              </p:cNvSpPr>
              <p:nvPr/>
            </p:nvSpPr>
            <p:spPr bwMode="auto">
              <a:xfrm>
                <a:off x="3767" y="2577"/>
                <a:ext cx="474" cy="59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57532" name="Line 156"/>
          <p:cNvSpPr>
            <a:spLocks noChangeShapeType="1"/>
          </p:cNvSpPr>
          <p:nvPr/>
        </p:nvSpPr>
        <p:spPr bwMode="auto">
          <a:xfrm flipV="1">
            <a:off x="5332413" y="3394075"/>
            <a:ext cx="1541462" cy="11223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7533" name="Line 157"/>
          <p:cNvSpPr>
            <a:spLocks noChangeShapeType="1"/>
          </p:cNvSpPr>
          <p:nvPr/>
        </p:nvSpPr>
        <p:spPr bwMode="auto">
          <a:xfrm>
            <a:off x="6873875" y="3394075"/>
            <a:ext cx="0" cy="21780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57534" name="Line 158"/>
          <p:cNvSpPr>
            <a:spLocks noChangeShapeType="1"/>
          </p:cNvSpPr>
          <p:nvPr/>
        </p:nvSpPr>
        <p:spPr bwMode="auto">
          <a:xfrm flipH="1">
            <a:off x="5332413" y="5572125"/>
            <a:ext cx="1541462" cy="1666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57535" name="Group 159"/>
          <p:cNvGrpSpPr>
            <a:grpSpLocks/>
          </p:cNvGrpSpPr>
          <p:nvPr/>
        </p:nvGrpSpPr>
        <p:grpSpPr bwMode="auto">
          <a:xfrm>
            <a:off x="6815138" y="3201988"/>
            <a:ext cx="327025" cy="242887"/>
            <a:chOff x="3930" y="1332"/>
            <a:chExt cx="206" cy="153"/>
          </a:xfrm>
        </p:grpSpPr>
        <p:sp>
          <p:nvSpPr>
            <p:cNvPr id="70686" name="Freeform 160"/>
            <p:cNvSpPr>
              <a:spLocks/>
            </p:cNvSpPr>
            <p:nvPr/>
          </p:nvSpPr>
          <p:spPr bwMode="auto">
            <a:xfrm>
              <a:off x="4057" y="1332"/>
              <a:ext cx="53" cy="116"/>
            </a:xfrm>
            <a:custGeom>
              <a:avLst/>
              <a:gdLst>
                <a:gd name="T0" fmla="*/ 30 w 70"/>
                <a:gd name="T1" fmla="*/ 0 h 158"/>
                <a:gd name="T2" fmla="*/ 12 w 70"/>
                <a:gd name="T3" fmla="*/ 62 h 158"/>
                <a:gd name="T4" fmla="*/ 0 w 70"/>
                <a:gd name="T5" fmla="*/ 62 h 158"/>
                <a:gd name="T6" fmla="*/ 0 60000 65536"/>
                <a:gd name="T7" fmla="*/ 0 60000 65536"/>
                <a:gd name="T8" fmla="*/ 0 60000 65536"/>
              </a:gdLst>
              <a:ahLst/>
              <a:cxnLst>
                <a:cxn ang="T6">
                  <a:pos x="T0" y="T1"/>
                </a:cxn>
                <a:cxn ang="T7">
                  <a:pos x="T2" y="T3"/>
                </a:cxn>
                <a:cxn ang="T8">
                  <a:pos x="T4" y="T5"/>
                </a:cxn>
              </a:cxnLst>
              <a:rect l="0" t="0" r="r" b="b"/>
              <a:pathLst>
                <a:path w="70" h="158">
                  <a:moveTo>
                    <a:pt x="70" y="0"/>
                  </a:moveTo>
                  <a:lnTo>
                    <a:pt x="28" y="158"/>
                  </a:lnTo>
                  <a:lnTo>
                    <a:pt x="0" y="1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687" name="Freeform 161"/>
            <p:cNvSpPr>
              <a:spLocks/>
            </p:cNvSpPr>
            <p:nvPr/>
          </p:nvSpPr>
          <p:spPr bwMode="auto">
            <a:xfrm>
              <a:off x="4046" y="1427"/>
              <a:ext cx="11" cy="21"/>
            </a:xfrm>
            <a:custGeom>
              <a:avLst/>
              <a:gdLst>
                <a:gd name="T0" fmla="*/ 1 w 15"/>
                <a:gd name="T1" fmla="*/ 0 h 31"/>
                <a:gd name="T2" fmla="*/ 0 w 15"/>
                <a:gd name="T3" fmla="*/ 2 h 31"/>
                <a:gd name="T4" fmla="*/ 0 w 15"/>
                <a:gd name="T5" fmla="*/ 3 h 31"/>
                <a:gd name="T6" fmla="*/ 0 w 15"/>
                <a:gd name="T7" fmla="*/ 5 h 31"/>
                <a:gd name="T8" fmla="*/ 1 w 15"/>
                <a:gd name="T9" fmla="*/ 6 h 31"/>
                <a:gd name="T10" fmla="*/ 1 w 15"/>
                <a:gd name="T11" fmla="*/ 7 h 31"/>
                <a:gd name="T12" fmla="*/ 1 w 15"/>
                <a:gd name="T13" fmla="*/ 8 h 31"/>
                <a:gd name="T14" fmla="*/ 2 w 15"/>
                <a:gd name="T15" fmla="*/ 9 h 31"/>
                <a:gd name="T16" fmla="*/ 4 w 15"/>
                <a:gd name="T17" fmla="*/ 9 h 31"/>
                <a:gd name="T18" fmla="*/ 5 w 15"/>
                <a:gd name="T19" fmla="*/ 9 h 31"/>
                <a:gd name="T20" fmla="*/ 6 w 15"/>
                <a:gd name="T21" fmla="*/ 9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31">
                  <a:moveTo>
                    <a:pt x="1" y="0"/>
                  </a:moveTo>
                  <a:lnTo>
                    <a:pt x="0" y="6"/>
                  </a:lnTo>
                  <a:lnTo>
                    <a:pt x="0" y="10"/>
                  </a:lnTo>
                  <a:lnTo>
                    <a:pt x="0" y="15"/>
                  </a:lnTo>
                  <a:lnTo>
                    <a:pt x="1" y="19"/>
                  </a:lnTo>
                  <a:lnTo>
                    <a:pt x="2" y="23"/>
                  </a:lnTo>
                  <a:lnTo>
                    <a:pt x="3" y="26"/>
                  </a:lnTo>
                  <a:lnTo>
                    <a:pt x="5" y="28"/>
                  </a:lnTo>
                  <a:lnTo>
                    <a:pt x="9" y="30"/>
                  </a:lnTo>
                  <a:lnTo>
                    <a:pt x="12" y="31"/>
                  </a:lnTo>
                  <a:lnTo>
                    <a:pt x="15"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688" name="Line 162"/>
            <p:cNvSpPr>
              <a:spLocks noChangeShapeType="1"/>
            </p:cNvSpPr>
            <p:nvPr/>
          </p:nvSpPr>
          <p:spPr bwMode="auto">
            <a:xfrm flipV="1">
              <a:off x="4046" y="1395"/>
              <a:ext cx="11"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89" name="Freeform 163"/>
            <p:cNvSpPr>
              <a:spLocks/>
            </p:cNvSpPr>
            <p:nvPr/>
          </p:nvSpPr>
          <p:spPr bwMode="auto">
            <a:xfrm>
              <a:off x="4057" y="1368"/>
              <a:ext cx="21" cy="27"/>
            </a:xfrm>
            <a:custGeom>
              <a:avLst/>
              <a:gdLst>
                <a:gd name="T0" fmla="*/ 11 w 30"/>
                <a:gd name="T1" fmla="*/ 0 h 31"/>
                <a:gd name="T2" fmla="*/ 9 w 30"/>
                <a:gd name="T3" fmla="*/ 0 h 31"/>
                <a:gd name="T4" fmla="*/ 8 w 30"/>
                <a:gd name="T5" fmla="*/ 1 h 31"/>
                <a:gd name="T6" fmla="*/ 6 w 30"/>
                <a:gd name="T7" fmla="*/ 3 h 31"/>
                <a:gd name="T8" fmla="*/ 6 w 30"/>
                <a:gd name="T9" fmla="*/ 3 h 31"/>
                <a:gd name="T10" fmla="*/ 4 w 30"/>
                <a:gd name="T11" fmla="*/ 6 h 31"/>
                <a:gd name="T12" fmla="*/ 3 w 30"/>
                <a:gd name="T13" fmla="*/ 9 h 31"/>
                <a:gd name="T14" fmla="*/ 2 w 30"/>
                <a:gd name="T15" fmla="*/ 11 h 31"/>
                <a:gd name="T16" fmla="*/ 1 w 30"/>
                <a:gd name="T17" fmla="*/ 14 h 31"/>
                <a:gd name="T18" fmla="*/ 1 w 30"/>
                <a:gd name="T19" fmla="*/ 18 h 31"/>
                <a:gd name="T20" fmla="*/ 0 w 30"/>
                <a:gd name="T21" fmla="*/ 21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31">
                  <a:moveTo>
                    <a:pt x="30" y="0"/>
                  </a:moveTo>
                  <a:lnTo>
                    <a:pt x="26" y="0"/>
                  </a:lnTo>
                  <a:lnTo>
                    <a:pt x="23" y="1"/>
                  </a:lnTo>
                  <a:lnTo>
                    <a:pt x="19" y="3"/>
                  </a:lnTo>
                  <a:lnTo>
                    <a:pt x="16" y="6"/>
                  </a:lnTo>
                  <a:lnTo>
                    <a:pt x="13" y="9"/>
                  </a:lnTo>
                  <a:lnTo>
                    <a:pt x="9" y="13"/>
                  </a:lnTo>
                  <a:lnTo>
                    <a:pt x="6" y="17"/>
                  </a:lnTo>
                  <a:lnTo>
                    <a:pt x="4" y="21"/>
                  </a:lnTo>
                  <a:lnTo>
                    <a:pt x="2" y="27"/>
                  </a:lnTo>
                  <a:lnTo>
                    <a:pt x="0"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690" name="Line 164"/>
            <p:cNvSpPr>
              <a:spLocks noChangeShapeType="1"/>
            </p:cNvSpPr>
            <p:nvPr/>
          </p:nvSpPr>
          <p:spPr bwMode="auto">
            <a:xfrm>
              <a:off x="4078" y="1368"/>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91" name="Line 165"/>
            <p:cNvSpPr>
              <a:spLocks noChangeShapeType="1"/>
            </p:cNvSpPr>
            <p:nvPr/>
          </p:nvSpPr>
          <p:spPr bwMode="auto">
            <a:xfrm flipH="1">
              <a:off x="4125" y="1332"/>
              <a:ext cx="1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92" name="Freeform 166"/>
            <p:cNvSpPr>
              <a:spLocks/>
            </p:cNvSpPr>
            <p:nvPr/>
          </p:nvSpPr>
          <p:spPr bwMode="auto">
            <a:xfrm>
              <a:off x="3930" y="1416"/>
              <a:ext cx="69" cy="69"/>
            </a:xfrm>
            <a:custGeom>
              <a:avLst/>
              <a:gdLst>
                <a:gd name="T0" fmla="*/ 39 w 91"/>
                <a:gd name="T1" fmla="*/ 20 h 91"/>
                <a:gd name="T2" fmla="*/ 39 w 91"/>
                <a:gd name="T3" fmla="*/ 17 h 91"/>
                <a:gd name="T4" fmla="*/ 39 w 91"/>
                <a:gd name="T5" fmla="*/ 14 h 91"/>
                <a:gd name="T6" fmla="*/ 38 w 91"/>
                <a:gd name="T7" fmla="*/ 11 h 91"/>
                <a:gd name="T8" fmla="*/ 37 w 91"/>
                <a:gd name="T9" fmla="*/ 8 h 91"/>
                <a:gd name="T10" fmla="*/ 35 w 91"/>
                <a:gd name="T11" fmla="*/ 7 h 91"/>
                <a:gd name="T12" fmla="*/ 33 w 91"/>
                <a:gd name="T13" fmla="*/ 5 h 91"/>
                <a:gd name="T14" fmla="*/ 30 w 91"/>
                <a:gd name="T15" fmla="*/ 3 h 91"/>
                <a:gd name="T16" fmla="*/ 28 w 91"/>
                <a:gd name="T17" fmla="*/ 2 h 91"/>
                <a:gd name="T18" fmla="*/ 25 w 91"/>
                <a:gd name="T19" fmla="*/ 1 h 91"/>
                <a:gd name="T20" fmla="*/ 23 w 91"/>
                <a:gd name="T21" fmla="*/ 0 h 91"/>
                <a:gd name="T22" fmla="*/ 20 w 91"/>
                <a:gd name="T23" fmla="*/ 0 h 91"/>
                <a:gd name="T24" fmla="*/ 17 w 91"/>
                <a:gd name="T25" fmla="*/ 0 h 91"/>
                <a:gd name="T26" fmla="*/ 14 w 91"/>
                <a:gd name="T27" fmla="*/ 1 h 91"/>
                <a:gd name="T28" fmla="*/ 11 w 91"/>
                <a:gd name="T29" fmla="*/ 2 h 91"/>
                <a:gd name="T30" fmla="*/ 8 w 91"/>
                <a:gd name="T31" fmla="*/ 3 h 91"/>
                <a:gd name="T32" fmla="*/ 6 w 91"/>
                <a:gd name="T33" fmla="*/ 5 h 91"/>
                <a:gd name="T34" fmla="*/ 5 w 91"/>
                <a:gd name="T35" fmla="*/ 7 h 91"/>
                <a:gd name="T36" fmla="*/ 3 w 91"/>
                <a:gd name="T37" fmla="*/ 8 h 91"/>
                <a:gd name="T38" fmla="*/ 2 w 91"/>
                <a:gd name="T39" fmla="*/ 11 h 91"/>
                <a:gd name="T40" fmla="*/ 1 w 91"/>
                <a:gd name="T41" fmla="*/ 14 h 91"/>
                <a:gd name="T42" fmla="*/ 0 w 91"/>
                <a:gd name="T43" fmla="*/ 17 h 91"/>
                <a:gd name="T44" fmla="*/ 0 w 91"/>
                <a:gd name="T45" fmla="*/ 20 h 91"/>
                <a:gd name="T46" fmla="*/ 0 w 91"/>
                <a:gd name="T47" fmla="*/ 23 h 91"/>
                <a:gd name="T48" fmla="*/ 1 w 91"/>
                <a:gd name="T49" fmla="*/ 25 h 91"/>
                <a:gd name="T50" fmla="*/ 2 w 91"/>
                <a:gd name="T51" fmla="*/ 28 h 91"/>
                <a:gd name="T52" fmla="*/ 3 w 91"/>
                <a:gd name="T53" fmla="*/ 30 h 91"/>
                <a:gd name="T54" fmla="*/ 5 w 91"/>
                <a:gd name="T55" fmla="*/ 33 h 91"/>
                <a:gd name="T56" fmla="*/ 6 w 91"/>
                <a:gd name="T57" fmla="*/ 35 h 91"/>
                <a:gd name="T58" fmla="*/ 8 w 91"/>
                <a:gd name="T59" fmla="*/ 37 h 91"/>
                <a:gd name="T60" fmla="*/ 11 w 91"/>
                <a:gd name="T61" fmla="*/ 38 h 91"/>
                <a:gd name="T62" fmla="*/ 14 w 91"/>
                <a:gd name="T63" fmla="*/ 39 h 91"/>
                <a:gd name="T64" fmla="*/ 17 w 91"/>
                <a:gd name="T65" fmla="*/ 39 h 91"/>
                <a:gd name="T66" fmla="*/ 20 w 91"/>
                <a:gd name="T67" fmla="*/ 39 h 91"/>
                <a:gd name="T68" fmla="*/ 23 w 91"/>
                <a:gd name="T69" fmla="*/ 39 h 91"/>
                <a:gd name="T70" fmla="*/ 25 w 91"/>
                <a:gd name="T71" fmla="*/ 39 h 91"/>
                <a:gd name="T72" fmla="*/ 28 w 91"/>
                <a:gd name="T73" fmla="*/ 38 h 91"/>
                <a:gd name="T74" fmla="*/ 30 w 91"/>
                <a:gd name="T75" fmla="*/ 37 h 91"/>
                <a:gd name="T76" fmla="*/ 33 w 91"/>
                <a:gd name="T77" fmla="*/ 35 h 91"/>
                <a:gd name="T78" fmla="*/ 35 w 91"/>
                <a:gd name="T79" fmla="*/ 33 h 91"/>
                <a:gd name="T80" fmla="*/ 37 w 91"/>
                <a:gd name="T81" fmla="*/ 30 h 91"/>
                <a:gd name="T82" fmla="*/ 38 w 91"/>
                <a:gd name="T83" fmla="*/ 28 h 91"/>
                <a:gd name="T84" fmla="*/ 39 w 91"/>
                <a:gd name="T85" fmla="*/ 25 h 91"/>
                <a:gd name="T86" fmla="*/ 39 w 91"/>
                <a:gd name="T87" fmla="*/ 23 h 91"/>
                <a:gd name="T88" fmla="*/ 39 w 91"/>
                <a:gd name="T89" fmla="*/ 20 h 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1" h="91">
                  <a:moveTo>
                    <a:pt x="91" y="46"/>
                  </a:moveTo>
                  <a:lnTo>
                    <a:pt x="90" y="39"/>
                  </a:lnTo>
                  <a:lnTo>
                    <a:pt x="89" y="33"/>
                  </a:lnTo>
                  <a:lnTo>
                    <a:pt x="87" y="26"/>
                  </a:lnTo>
                  <a:lnTo>
                    <a:pt x="84" y="20"/>
                  </a:lnTo>
                  <a:lnTo>
                    <a:pt x="80" y="16"/>
                  </a:lnTo>
                  <a:lnTo>
                    <a:pt x="75" y="10"/>
                  </a:lnTo>
                  <a:lnTo>
                    <a:pt x="70" y="6"/>
                  </a:lnTo>
                  <a:lnTo>
                    <a:pt x="65" y="4"/>
                  </a:lnTo>
                  <a:lnTo>
                    <a:pt x="58" y="1"/>
                  </a:lnTo>
                  <a:lnTo>
                    <a:pt x="52" y="0"/>
                  </a:lnTo>
                  <a:lnTo>
                    <a:pt x="46" y="0"/>
                  </a:lnTo>
                  <a:lnTo>
                    <a:pt x="39" y="0"/>
                  </a:lnTo>
                  <a:lnTo>
                    <a:pt x="33" y="1"/>
                  </a:lnTo>
                  <a:lnTo>
                    <a:pt x="26" y="4"/>
                  </a:lnTo>
                  <a:lnTo>
                    <a:pt x="20" y="6"/>
                  </a:lnTo>
                  <a:lnTo>
                    <a:pt x="15" y="10"/>
                  </a:lnTo>
                  <a:lnTo>
                    <a:pt x="10" y="16"/>
                  </a:lnTo>
                  <a:lnTo>
                    <a:pt x="6" y="20"/>
                  </a:lnTo>
                  <a:lnTo>
                    <a:pt x="4" y="26"/>
                  </a:lnTo>
                  <a:lnTo>
                    <a:pt x="1" y="33"/>
                  </a:lnTo>
                  <a:lnTo>
                    <a:pt x="0" y="39"/>
                  </a:lnTo>
                  <a:lnTo>
                    <a:pt x="0" y="46"/>
                  </a:lnTo>
                  <a:lnTo>
                    <a:pt x="0" y="52"/>
                  </a:lnTo>
                  <a:lnTo>
                    <a:pt x="1" y="58"/>
                  </a:lnTo>
                  <a:lnTo>
                    <a:pt x="4" y="65"/>
                  </a:lnTo>
                  <a:lnTo>
                    <a:pt x="6" y="70"/>
                  </a:lnTo>
                  <a:lnTo>
                    <a:pt x="10" y="75"/>
                  </a:lnTo>
                  <a:lnTo>
                    <a:pt x="15" y="80"/>
                  </a:lnTo>
                  <a:lnTo>
                    <a:pt x="20" y="84"/>
                  </a:lnTo>
                  <a:lnTo>
                    <a:pt x="26" y="87"/>
                  </a:lnTo>
                  <a:lnTo>
                    <a:pt x="33" y="89"/>
                  </a:lnTo>
                  <a:lnTo>
                    <a:pt x="39" y="90"/>
                  </a:lnTo>
                  <a:lnTo>
                    <a:pt x="46" y="91"/>
                  </a:lnTo>
                  <a:lnTo>
                    <a:pt x="52" y="90"/>
                  </a:lnTo>
                  <a:lnTo>
                    <a:pt x="58" y="89"/>
                  </a:lnTo>
                  <a:lnTo>
                    <a:pt x="65" y="87"/>
                  </a:lnTo>
                  <a:lnTo>
                    <a:pt x="70" y="84"/>
                  </a:lnTo>
                  <a:lnTo>
                    <a:pt x="75" y="80"/>
                  </a:lnTo>
                  <a:lnTo>
                    <a:pt x="80" y="75"/>
                  </a:lnTo>
                  <a:lnTo>
                    <a:pt x="84" y="70"/>
                  </a:lnTo>
                  <a:lnTo>
                    <a:pt x="87" y="65"/>
                  </a:lnTo>
                  <a:lnTo>
                    <a:pt x="89" y="58"/>
                  </a:lnTo>
                  <a:lnTo>
                    <a:pt x="90" y="52"/>
                  </a:lnTo>
                  <a:lnTo>
                    <a:pt x="91" y="46"/>
                  </a:lnTo>
                  <a:close/>
                </a:path>
              </a:pathLst>
            </a:custGeom>
            <a:solidFill>
              <a:schemeClr val="accent2"/>
            </a:solidFill>
            <a:ln w="19050" cmpd="sng">
              <a:solidFill>
                <a:schemeClr val="accent2"/>
              </a:solidFill>
              <a:prstDash val="solid"/>
              <a:round/>
              <a:headEnd/>
              <a:tailEnd/>
            </a:ln>
          </p:spPr>
          <p:txBody>
            <a:bodyPr/>
            <a:lstStyle/>
            <a:p>
              <a:endParaRPr lang="zh-CN" altLang="en-US"/>
            </a:p>
          </p:txBody>
        </p:sp>
      </p:grpSp>
      <p:grpSp>
        <p:nvGrpSpPr>
          <p:cNvPr id="357543" name="Group 167"/>
          <p:cNvGrpSpPr>
            <a:grpSpLocks/>
          </p:cNvGrpSpPr>
          <p:nvPr/>
        </p:nvGrpSpPr>
        <p:grpSpPr bwMode="auto">
          <a:xfrm>
            <a:off x="6815138" y="5403850"/>
            <a:ext cx="301625" cy="217488"/>
            <a:chOff x="3930" y="2719"/>
            <a:chExt cx="190" cy="137"/>
          </a:xfrm>
        </p:grpSpPr>
        <p:sp>
          <p:nvSpPr>
            <p:cNvPr id="70680" name="Freeform 168"/>
            <p:cNvSpPr>
              <a:spLocks/>
            </p:cNvSpPr>
            <p:nvPr/>
          </p:nvSpPr>
          <p:spPr bwMode="auto">
            <a:xfrm>
              <a:off x="4067" y="2719"/>
              <a:ext cx="53" cy="116"/>
            </a:xfrm>
            <a:custGeom>
              <a:avLst/>
              <a:gdLst>
                <a:gd name="T0" fmla="*/ 30 w 70"/>
                <a:gd name="T1" fmla="*/ 0 h 158"/>
                <a:gd name="T2" fmla="*/ 12 w 70"/>
                <a:gd name="T3" fmla="*/ 62 h 158"/>
                <a:gd name="T4" fmla="*/ 0 w 70"/>
                <a:gd name="T5" fmla="*/ 62 h 158"/>
                <a:gd name="T6" fmla="*/ 0 60000 65536"/>
                <a:gd name="T7" fmla="*/ 0 60000 65536"/>
                <a:gd name="T8" fmla="*/ 0 60000 65536"/>
              </a:gdLst>
              <a:ahLst/>
              <a:cxnLst>
                <a:cxn ang="T6">
                  <a:pos x="T0" y="T1"/>
                </a:cxn>
                <a:cxn ang="T7">
                  <a:pos x="T2" y="T3"/>
                </a:cxn>
                <a:cxn ang="T8">
                  <a:pos x="T4" y="T5"/>
                </a:cxn>
              </a:cxnLst>
              <a:rect l="0" t="0" r="r" b="b"/>
              <a:pathLst>
                <a:path w="70" h="158">
                  <a:moveTo>
                    <a:pt x="70" y="0"/>
                  </a:moveTo>
                  <a:lnTo>
                    <a:pt x="28" y="158"/>
                  </a:lnTo>
                  <a:lnTo>
                    <a:pt x="0" y="1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681" name="Freeform 169"/>
            <p:cNvSpPr>
              <a:spLocks/>
            </p:cNvSpPr>
            <p:nvPr/>
          </p:nvSpPr>
          <p:spPr bwMode="auto">
            <a:xfrm>
              <a:off x="4057" y="2814"/>
              <a:ext cx="10" cy="21"/>
            </a:xfrm>
            <a:custGeom>
              <a:avLst/>
              <a:gdLst>
                <a:gd name="T0" fmla="*/ 1 w 15"/>
                <a:gd name="T1" fmla="*/ 0 h 31"/>
                <a:gd name="T2" fmla="*/ 1 w 15"/>
                <a:gd name="T3" fmla="*/ 2 h 31"/>
                <a:gd name="T4" fmla="*/ 0 w 15"/>
                <a:gd name="T5" fmla="*/ 3 h 31"/>
                <a:gd name="T6" fmla="*/ 0 w 15"/>
                <a:gd name="T7" fmla="*/ 4 h 31"/>
                <a:gd name="T8" fmla="*/ 1 w 15"/>
                <a:gd name="T9" fmla="*/ 5 h 31"/>
                <a:gd name="T10" fmla="*/ 1 w 15"/>
                <a:gd name="T11" fmla="*/ 7 h 31"/>
                <a:gd name="T12" fmla="*/ 1 w 15"/>
                <a:gd name="T13" fmla="*/ 8 h 31"/>
                <a:gd name="T14" fmla="*/ 2 w 15"/>
                <a:gd name="T15" fmla="*/ 9 h 31"/>
                <a:gd name="T16" fmla="*/ 2 w 15"/>
                <a:gd name="T17" fmla="*/ 9 h 31"/>
                <a:gd name="T18" fmla="*/ 3 w 15"/>
                <a:gd name="T19" fmla="*/ 9 h 31"/>
                <a:gd name="T20" fmla="*/ 5 w 15"/>
                <a:gd name="T21" fmla="*/ 9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31">
                  <a:moveTo>
                    <a:pt x="2" y="0"/>
                  </a:moveTo>
                  <a:lnTo>
                    <a:pt x="1" y="6"/>
                  </a:lnTo>
                  <a:lnTo>
                    <a:pt x="0" y="10"/>
                  </a:lnTo>
                  <a:lnTo>
                    <a:pt x="0" y="14"/>
                  </a:lnTo>
                  <a:lnTo>
                    <a:pt x="1" y="18"/>
                  </a:lnTo>
                  <a:lnTo>
                    <a:pt x="2" y="23"/>
                  </a:lnTo>
                  <a:lnTo>
                    <a:pt x="4" y="26"/>
                  </a:lnTo>
                  <a:lnTo>
                    <a:pt x="6" y="28"/>
                  </a:lnTo>
                  <a:lnTo>
                    <a:pt x="8" y="30"/>
                  </a:lnTo>
                  <a:lnTo>
                    <a:pt x="12" y="31"/>
                  </a:lnTo>
                  <a:lnTo>
                    <a:pt x="15"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682" name="Line 170"/>
            <p:cNvSpPr>
              <a:spLocks noChangeShapeType="1"/>
            </p:cNvSpPr>
            <p:nvPr/>
          </p:nvSpPr>
          <p:spPr bwMode="auto">
            <a:xfrm flipV="1">
              <a:off x="4062" y="2782"/>
              <a:ext cx="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83" name="Freeform 171"/>
            <p:cNvSpPr>
              <a:spLocks/>
            </p:cNvSpPr>
            <p:nvPr/>
          </p:nvSpPr>
          <p:spPr bwMode="auto">
            <a:xfrm>
              <a:off x="4067" y="2756"/>
              <a:ext cx="27" cy="26"/>
            </a:xfrm>
            <a:custGeom>
              <a:avLst/>
              <a:gdLst>
                <a:gd name="T0" fmla="*/ 22 w 30"/>
                <a:gd name="T1" fmla="*/ 0 h 31"/>
                <a:gd name="T2" fmla="*/ 19 w 30"/>
                <a:gd name="T3" fmla="*/ 0 h 31"/>
                <a:gd name="T4" fmla="*/ 16 w 30"/>
                <a:gd name="T5" fmla="*/ 1 h 31"/>
                <a:gd name="T6" fmla="*/ 14 w 30"/>
                <a:gd name="T7" fmla="*/ 3 h 31"/>
                <a:gd name="T8" fmla="*/ 12 w 30"/>
                <a:gd name="T9" fmla="*/ 3 h 31"/>
                <a:gd name="T10" fmla="*/ 9 w 30"/>
                <a:gd name="T11" fmla="*/ 5 h 31"/>
                <a:gd name="T12" fmla="*/ 5 w 30"/>
                <a:gd name="T13" fmla="*/ 8 h 31"/>
                <a:gd name="T14" fmla="*/ 5 w 30"/>
                <a:gd name="T15" fmla="*/ 10 h 31"/>
                <a:gd name="T16" fmla="*/ 3 w 30"/>
                <a:gd name="T17" fmla="*/ 13 h 31"/>
                <a:gd name="T18" fmla="*/ 1 w 30"/>
                <a:gd name="T19" fmla="*/ 15 h 31"/>
                <a:gd name="T20" fmla="*/ 0 w 30"/>
                <a:gd name="T21" fmla="*/ 18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31">
                  <a:moveTo>
                    <a:pt x="30" y="0"/>
                  </a:moveTo>
                  <a:lnTo>
                    <a:pt x="25" y="0"/>
                  </a:lnTo>
                  <a:lnTo>
                    <a:pt x="22" y="1"/>
                  </a:lnTo>
                  <a:lnTo>
                    <a:pt x="19" y="3"/>
                  </a:lnTo>
                  <a:lnTo>
                    <a:pt x="15" y="5"/>
                  </a:lnTo>
                  <a:lnTo>
                    <a:pt x="12" y="8"/>
                  </a:lnTo>
                  <a:lnTo>
                    <a:pt x="8" y="13"/>
                  </a:lnTo>
                  <a:lnTo>
                    <a:pt x="5" y="17"/>
                  </a:lnTo>
                  <a:lnTo>
                    <a:pt x="3" y="21"/>
                  </a:lnTo>
                  <a:lnTo>
                    <a:pt x="1" y="25"/>
                  </a:lnTo>
                  <a:lnTo>
                    <a:pt x="0"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0684" name="Line 172"/>
            <p:cNvSpPr>
              <a:spLocks noChangeShapeType="1"/>
            </p:cNvSpPr>
            <p:nvPr/>
          </p:nvSpPr>
          <p:spPr bwMode="auto">
            <a:xfrm>
              <a:off x="4094" y="2756"/>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85" name="Freeform 173"/>
            <p:cNvSpPr>
              <a:spLocks/>
            </p:cNvSpPr>
            <p:nvPr/>
          </p:nvSpPr>
          <p:spPr bwMode="auto">
            <a:xfrm>
              <a:off x="3930" y="2788"/>
              <a:ext cx="69" cy="68"/>
            </a:xfrm>
            <a:custGeom>
              <a:avLst/>
              <a:gdLst>
                <a:gd name="T0" fmla="*/ 39 w 91"/>
                <a:gd name="T1" fmla="*/ 18 h 92"/>
                <a:gd name="T2" fmla="*/ 39 w 91"/>
                <a:gd name="T3" fmla="*/ 16 h 92"/>
                <a:gd name="T4" fmla="*/ 39 w 91"/>
                <a:gd name="T5" fmla="*/ 13 h 92"/>
                <a:gd name="T6" fmla="*/ 38 w 91"/>
                <a:gd name="T7" fmla="*/ 11 h 92"/>
                <a:gd name="T8" fmla="*/ 37 w 91"/>
                <a:gd name="T9" fmla="*/ 9 h 92"/>
                <a:gd name="T10" fmla="*/ 35 w 91"/>
                <a:gd name="T11" fmla="*/ 6 h 92"/>
                <a:gd name="T12" fmla="*/ 33 w 91"/>
                <a:gd name="T13" fmla="*/ 4 h 92"/>
                <a:gd name="T14" fmla="*/ 30 w 91"/>
                <a:gd name="T15" fmla="*/ 3 h 92"/>
                <a:gd name="T16" fmla="*/ 28 w 91"/>
                <a:gd name="T17" fmla="*/ 1 h 92"/>
                <a:gd name="T18" fmla="*/ 25 w 91"/>
                <a:gd name="T19" fmla="*/ 1 h 92"/>
                <a:gd name="T20" fmla="*/ 23 w 91"/>
                <a:gd name="T21" fmla="*/ 0 h 92"/>
                <a:gd name="T22" fmla="*/ 20 w 91"/>
                <a:gd name="T23" fmla="*/ 0 h 92"/>
                <a:gd name="T24" fmla="*/ 17 w 91"/>
                <a:gd name="T25" fmla="*/ 0 h 92"/>
                <a:gd name="T26" fmla="*/ 14 w 91"/>
                <a:gd name="T27" fmla="*/ 1 h 92"/>
                <a:gd name="T28" fmla="*/ 11 w 91"/>
                <a:gd name="T29" fmla="*/ 1 h 92"/>
                <a:gd name="T30" fmla="*/ 8 w 91"/>
                <a:gd name="T31" fmla="*/ 3 h 92"/>
                <a:gd name="T32" fmla="*/ 6 w 91"/>
                <a:gd name="T33" fmla="*/ 4 h 92"/>
                <a:gd name="T34" fmla="*/ 5 w 91"/>
                <a:gd name="T35" fmla="*/ 6 h 92"/>
                <a:gd name="T36" fmla="*/ 3 w 91"/>
                <a:gd name="T37" fmla="*/ 9 h 92"/>
                <a:gd name="T38" fmla="*/ 2 w 91"/>
                <a:gd name="T39" fmla="*/ 11 h 92"/>
                <a:gd name="T40" fmla="*/ 1 w 91"/>
                <a:gd name="T41" fmla="*/ 13 h 92"/>
                <a:gd name="T42" fmla="*/ 0 w 91"/>
                <a:gd name="T43" fmla="*/ 16 h 92"/>
                <a:gd name="T44" fmla="*/ 0 w 91"/>
                <a:gd name="T45" fmla="*/ 18 h 92"/>
                <a:gd name="T46" fmla="*/ 0 w 91"/>
                <a:gd name="T47" fmla="*/ 21 h 92"/>
                <a:gd name="T48" fmla="*/ 1 w 91"/>
                <a:gd name="T49" fmla="*/ 24 h 92"/>
                <a:gd name="T50" fmla="*/ 2 w 91"/>
                <a:gd name="T51" fmla="*/ 26 h 92"/>
                <a:gd name="T52" fmla="*/ 3 w 91"/>
                <a:gd name="T53" fmla="*/ 28 h 92"/>
                <a:gd name="T54" fmla="*/ 5 w 91"/>
                <a:gd name="T55" fmla="*/ 30 h 92"/>
                <a:gd name="T56" fmla="*/ 6 w 91"/>
                <a:gd name="T57" fmla="*/ 33 h 92"/>
                <a:gd name="T58" fmla="*/ 8 w 91"/>
                <a:gd name="T59" fmla="*/ 34 h 92"/>
                <a:gd name="T60" fmla="*/ 11 w 91"/>
                <a:gd name="T61" fmla="*/ 35 h 92"/>
                <a:gd name="T62" fmla="*/ 14 w 91"/>
                <a:gd name="T63" fmla="*/ 37 h 92"/>
                <a:gd name="T64" fmla="*/ 17 w 91"/>
                <a:gd name="T65" fmla="*/ 37 h 92"/>
                <a:gd name="T66" fmla="*/ 20 w 91"/>
                <a:gd name="T67" fmla="*/ 37 h 92"/>
                <a:gd name="T68" fmla="*/ 23 w 91"/>
                <a:gd name="T69" fmla="*/ 37 h 92"/>
                <a:gd name="T70" fmla="*/ 25 w 91"/>
                <a:gd name="T71" fmla="*/ 37 h 92"/>
                <a:gd name="T72" fmla="*/ 28 w 91"/>
                <a:gd name="T73" fmla="*/ 35 h 92"/>
                <a:gd name="T74" fmla="*/ 30 w 91"/>
                <a:gd name="T75" fmla="*/ 34 h 92"/>
                <a:gd name="T76" fmla="*/ 33 w 91"/>
                <a:gd name="T77" fmla="*/ 33 h 92"/>
                <a:gd name="T78" fmla="*/ 35 w 91"/>
                <a:gd name="T79" fmla="*/ 30 h 92"/>
                <a:gd name="T80" fmla="*/ 37 w 91"/>
                <a:gd name="T81" fmla="*/ 28 h 92"/>
                <a:gd name="T82" fmla="*/ 38 w 91"/>
                <a:gd name="T83" fmla="*/ 26 h 92"/>
                <a:gd name="T84" fmla="*/ 39 w 91"/>
                <a:gd name="T85" fmla="*/ 24 h 92"/>
                <a:gd name="T86" fmla="*/ 39 w 91"/>
                <a:gd name="T87" fmla="*/ 21 h 92"/>
                <a:gd name="T88" fmla="*/ 39 w 91"/>
                <a:gd name="T89" fmla="*/ 18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1" h="92">
                  <a:moveTo>
                    <a:pt x="91" y="46"/>
                  </a:moveTo>
                  <a:lnTo>
                    <a:pt x="90" y="40"/>
                  </a:lnTo>
                  <a:lnTo>
                    <a:pt x="89" y="33"/>
                  </a:lnTo>
                  <a:lnTo>
                    <a:pt x="87" y="27"/>
                  </a:lnTo>
                  <a:lnTo>
                    <a:pt x="84" y="21"/>
                  </a:lnTo>
                  <a:lnTo>
                    <a:pt x="80" y="15"/>
                  </a:lnTo>
                  <a:lnTo>
                    <a:pt x="75" y="11"/>
                  </a:lnTo>
                  <a:lnTo>
                    <a:pt x="70" y="7"/>
                  </a:lnTo>
                  <a:lnTo>
                    <a:pt x="65" y="3"/>
                  </a:lnTo>
                  <a:lnTo>
                    <a:pt x="58" y="1"/>
                  </a:lnTo>
                  <a:lnTo>
                    <a:pt x="52" y="0"/>
                  </a:lnTo>
                  <a:lnTo>
                    <a:pt x="46" y="0"/>
                  </a:lnTo>
                  <a:lnTo>
                    <a:pt x="39" y="0"/>
                  </a:lnTo>
                  <a:lnTo>
                    <a:pt x="33" y="1"/>
                  </a:lnTo>
                  <a:lnTo>
                    <a:pt x="26" y="3"/>
                  </a:lnTo>
                  <a:lnTo>
                    <a:pt x="20" y="7"/>
                  </a:lnTo>
                  <a:lnTo>
                    <a:pt x="15" y="11"/>
                  </a:lnTo>
                  <a:lnTo>
                    <a:pt x="10" y="15"/>
                  </a:lnTo>
                  <a:lnTo>
                    <a:pt x="6" y="21"/>
                  </a:lnTo>
                  <a:lnTo>
                    <a:pt x="4" y="27"/>
                  </a:lnTo>
                  <a:lnTo>
                    <a:pt x="1" y="33"/>
                  </a:lnTo>
                  <a:lnTo>
                    <a:pt x="0" y="40"/>
                  </a:lnTo>
                  <a:lnTo>
                    <a:pt x="0" y="46"/>
                  </a:lnTo>
                  <a:lnTo>
                    <a:pt x="0" y="52"/>
                  </a:lnTo>
                  <a:lnTo>
                    <a:pt x="1" y="59"/>
                  </a:lnTo>
                  <a:lnTo>
                    <a:pt x="4" y="65"/>
                  </a:lnTo>
                  <a:lnTo>
                    <a:pt x="6" y="71"/>
                  </a:lnTo>
                  <a:lnTo>
                    <a:pt x="10" y="76"/>
                  </a:lnTo>
                  <a:lnTo>
                    <a:pt x="15" y="80"/>
                  </a:lnTo>
                  <a:lnTo>
                    <a:pt x="20" y="84"/>
                  </a:lnTo>
                  <a:lnTo>
                    <a:pt x="26" y="88"/>
                  </a:lnTo>
                  <a:lnTo>
                    <a:pt x="33" y="90"/>
                  </a:lnTo>
                  <a:lnTo>
                    <a:pt x="39" y="91"/>
                  </a:lnTo>
                  <a:lnTo>
                    <a:pt x="46" y="92"/>
                  </a:lnTo>
                  <a:lnTo>
                    <a:pt x="52" y="91"/>
                  </a:lnTo>
                  <a:lnTo>
                    <a:pt x="58" y="90"/>
                  </a:lnTo>
                  <a:lnTo>
                    <a:pt x="65" y="88"/>
                  </a:lnTo>
                  <a:lnTo>
                    <a:pt x="70" y="84"/>
                  </a:lnTo>
                  <a:lnTo>
                    <a:pt x="75" y="80"/>
                  </a:lnTo>
                  <a:lnTo>
                    <a:pt x="80" y="76"/>
                  </a:lnTo>
                  <a:lnTo>
                    <a:pt x="84" y="71"/>
                  </a:lnTo>
                  <a:lnTo>
                    <a:pt x="87" y="65"/>
                  </a:lnTo>
                  <a:lnTo>
                    <a:pt x="89" y="59"/>
                  </a:lnTo>
                  <a:lnTo>
                    <a:pt x="90" y="52"/>
                  </a:lnTo>
                  <a:lnTo>
                    <a:pt x="91" y="46"/>
                  </a:lnTo>
                  <a:close/>
                </a:path>
              </a:pathLst>
            </a:custGeom>
            <a:solidFill>
              <a:schemeClr val="accent2"/>
            </a:solidFill>
            <a:ln w="19050" cmpd="sng">
              <a:solidFill>
                <a:schemeClr val="accent2"/>
              </a:solidFill>
              <a:prstDash val="solid"/>
              <a:round/>
              <a:headEnd/>
              <a:tailEnd/>
            </a:ln>
          </p:spPr>
          <p:txBody>
            <a:bodyPr/>
            <a:lstStyle/>
            <a:p>
              <a:endParaRPr lang="zh-CN" altLang="en-US"/>
            </a:p>
          </p:txBody>
        </p:sp>
      </p:grpSp>
      <p:grpSp>
        <p:nvGrpSpPr>
          <p:cNvPr id="357550" name="Group 174"/>
          <p:cNvGrpSpPr>
            <a:grpSpLocks/>
          </p:cNvGrpSpPr>
          <p:nvPr/>
        </p:nvGrpSpPr>
        <p:grpSpPr bwMode="auto">
          <a:xfrm>
            <a:off x="2452688" y="5562600"/>
            <a:ext cx="217487" cy="301625"/>
            <a:chOff x="1182" y="2819"/>
            <a:chExt cx="137" cy="190"/>
          </a:xfrm>
        </p:grpSpPr>
        <p:sp>
          <p:nvSpPr>
            <p:cNvPr id="70676" name="Freeform 175"/>
            <p:cNvSpPr>
              <a:spLocks/>
            </p:cNvSpPr>
            <p:nvPr/>
          </p:nvSpPr>
          <p:spPr bwMode="auto">
            <a:xfrm>
              <a:off x="1250" y="2819"/>
              <a:ext cx="69" cy="69"/>
            </a:xfrm>
            <a:custGeom>
              <a:avLst/>
              <a:gdLst>
                <a:gd name="T0" fmla="*/ 38 w 93"/>
                <a:gd name="T1" fmla="*/ 20 h 92"/>
                <a:gd name="T2" fmla="*/ 37 w 93"/>
                <a:gd name="T3" fmla="*/ 17 h 92"/>
                <a:gd name="T4" fmla="*/ 37 w 93"/>
                <a:gd name="T5" fmla="*/ 14 h 92"/>
                <a:gd name="T6" fmla="*/ 36 w 93"/>
                <a:gd name="T7" fmla="*/ 12 h 92"/>
                <a:gd name="T8" fmla="*/ 35 w 93"/>
                <a:gd name="T9" fmla="*/ 9 h 92"/>
                <a:gd name="T10" fmla="*/ 33 w 93"/>
                <a:gd name="T11" fmla="*/ 7 h 92"/>
                <a:gd name="T12" fmla="*/ 31 w 93"/>
                <a:gd name="T13" fmla="*/ 5 h 92"/>
                <a:gd name="T14" fmla="*/ 29 w 93"/>
                <a:gd name="T15" fmla="*/ 3 h 92"/>
                <a:gd name="T16" fmla="*/ 27 w 93"/>
                <a:gd name="T17" fmla="*/ 2 h 92"/>
                <a:gd name="T18" fmla="*/ 24 w 93"/>
                <a:gd name="T19" fmla="*/ 2 h 92"/>
                <a:gd name="T20" fmla="*/ 22 w 93"/>
                <a:gd name="T21" fmla="*/ 1 h 92"/>
                <a:gd name="T22" fmla="*/ 19 w 93"/>
                <a:gd name="T23" fmla="*/ 0 h 92"/>
                <a:gd name="T24" fmla="*/ 16 w 93"/>
                <a:gd name="T25" fmla="*/ 1 h 92"/>
                <a:gd name="T26" fmla="*/ 13 w 93"/>
                <a:gd name="T27" fmla="*/ 2 h 92"/>
                <a:gd name="T28" fmla="*/ 12 w 93"/>
                <a:gd name="T29" fmla="*/ 2 h 92"/>
                <a:gd name="T30" fmla="*/ 9 w 93"/>
                <a:gd name="T31" fmla="*/ 3 h 92"/>
                <a:gd name="T32" fmla="*/ 7 w 93"/>
                <a:gd name="T33" fmla="*/ 5 h 92"/>
                <a:gd name="T34" fmla="*/ 5 w 93"/>
                <a:gd name="T35" fmla="*/ 7 h 92"/>
                <a:gd name="T36" fmla="*/ 3 w 93"/>
                <a:gd name="T37" fmla="*/ 9 h 92"/>
                <a:gd name="T38" fmla="*/ 1 w 93"/>
                <a:gd name="T39" fmla="*/ 12 h 92"/>
                <a:gd name="T40" fmla="*/ 1 w 93"/>
                <a:gd name="T41" fmla="*/ 14 h 92"/>
                <a:gd name="T42" fmla="*/ 1 w 93"/>
                <a:gd name="T43" fmla="*/ 17 h 92"/>
                <a:gd name="T44" fmla="*/ 0 w 93"/>
                <a:gd name="T45" fmla="*/ 20 h 92"/>
                <a:gd name="T46" fmla="*/ 1 w 93"/>
                <a:gd name="T47" fmla="*/ 23 h 92"/>
                <a:gd name="T48" fmla="*/ 1 w 93"/>
                <a:gd name="T49" fmla="*/ 25 h 92"/>
                <a:gd name="T50" fmla="*/ 1 w 93"/>
                <a:gd name="T51" fmla="*/ 28 h 92"/>
                <a:gd name="T52" fmla="*/ 3 w 93"/>
                <a:gd name="T53" fmla="*/ 30 h 92"/>
                <a:gd name="T54" fmla="*/ 5 w 93"/>
                <a:gd name="T55" fmla="*/ 32 h 92"/>
                <a:gd name="T56" fmla="*/ 7 w 93"/>
                <a:gd name="T57" fmla="*/ 35 h 92"/>
                <a:gd name="T58" fmla="*/ 9 w 93"/>
                <a:gd name="T59" fmla="*/ 36 h 92"/>
                <a:gd name="T60" fmla="*/ 12 w 93"/>
                <a:gd name="T61" fmla="*/ 38 h 92"/>
                <a:gd name="T62" fmla="*/ 13 w 93"/>
                <a:gd name="T63" fmla="*/ 38 h 92"/>
                <a:gd name="T64" fmla="*/ 16 w 93"/>
                <a:gd name="T65" fmla="*/ 38 h 92"/>
                <a:gd name="T66" fmla="*/ 19 w 93"/>
                <a:gd name="T67" fmla="*/ 39 h 92"/>
                <a:gd name="T68" fmla="*/ 22 w 93"/>
                <a:gd name="T69" fmla="*/ 38 h 92"/>
                <a:gd name="T70" fmla="*/ 24 w 93"/>
                <a:gd name="T71" fmla="*/ 38 h 92"/>
                <a:gd name="T72" fmla="*/ 27 w 93"/>
                <a:gd name="T73" fmla="*/ 38 h 92"/>
                <a:gd name="T74" fmla="*/ 29 w 93"/>
                <a:gd name="T75" fmla="*/ 36 h 92"/>
                <a:gd name="T76" fmla="*/ 31 w 93"/>
                <a:gd name="T77" fmla="*/ 35 h 92"/>
                <a:gd name="T78" fmla="*/ 33 w 93"/>
                <a:gd name="T79" fmla="*/ 32 h 92"/>
                <a:gd name="T80" fmla="*/ 35 w 93"/>
                <a:gd name="T81" fmla="*/ 30 h 92"/>
                <a:gd name="T82" fmla="*/ 36 w 93"/>
                <a:gd name="T83" fmla="*/ 28 h 92"/>
                <a:gd name="T84" fmla="*/ 37 w 93"/>
                <a:gd name="T85" fmla="*/ 25 h 92"/>
                <a:gd name="T86" fmla="*/ 37 w 93"/>
                <a:gd name="T87" fmla="*/ 23 h 92"/>
                <a:gd name="T88" fmla="*/ 38 w 93"/>
                <a:gd name="T89" fmla="*/ 20 h 9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3" h="92">
                  <a:moveTo>
                    <a:pt x="93" y="46"/>
                  </a:moveTo>
                  <a:lnTo>
                    <a:pt x="92" y="39"/>
                  </a:lnTo>
                  <a:lnTo>
                    <a:pt x="91" y="33"/>
                  </a:lnTo>
                  <a:lnTo>
                    <a:pt x="88" y="28"/>
                  </a:lnTo>
                  <a:lnTo>
                    <a:pt x="85" y="21"/>
                  </a:lnTo>
                  <a:lnTo>
                    <a:pt x="81" y="16"/>
                  </a:lnTo>
                  <a:lnTo>
                    <a:pt x="77" y="12"/>
                  </a:lnTo>
                  <a:lnTo>
                    <a:pt x="71" y="7"/>
                  </a:lnTo>
                  <a:lnTo>
                    <a:pt x="65" y="4"/>
                  </a:lnTo>
                  <a:lnTo>
                    <a:pt x="60" y="2"/>
                  </a:lnTo>
                  <a:lnTo>
                    <a:pt x="53" y="1"/>
                  </a:lnTo>
                  <a:lnTo>
                    <a:pt x="46" y="0"/>
                  </a:lnTo>
                  <a:lnTo>
                    <a:pt x="39" y="1"/>
                  </a:lnTo>
                  <a:lnTo>
                    <a:pt x="33" y="2"/>
                  </a:lnTo>
                  <a:lnTo>
                    <a:pt x="28" y="4"/>
                  </a:lnTo>
                  <a:lnTo>
                    <a:pt x="21" y="7"/>
                  </a:lnTo>
                  <a:lnTo>
                    <a:pt x="16" y="12"/>
                  </a:lnTo>
                  <a:lnTo>
                    <a:pt x="12" y="16"/>
                  </a:lnTo>
                  <a:lnTo>
                    <a:pt x="8" y="21"/>
                  </a:lnTo>
                  <a:lnTo>
                    <a:pt x="4" y="28"/>
                  </a:lnTo>
                  <a:lnTo>
                    <a:pt x="2" y="33"/>
                  </a:lnTo>
                  <a:lnTo>
                    <a:pt x="1" y="39"/>
                  </a:lnTo>
                  <a:lnTo>
                    <a:pt x="0" y="46"/>
                  </a:lnTo>
                  <a:lnTo>
                    <a:pt x="1" y="53"/>
                  </a:lnTo>
                  <a:lnTo>
                    <a:pt x="2" y="59"/>
                  </a:lnTo>
                  <a:lnTo>
                    <a:pt x="4" y="65"/>
                  </a:lnTo>
                  <a:lnTo>
                    <a:pt x="8" y="71"/>
                  </a:lnTo>
                  <a:lnTo>
                    <a:pt x="12" y="76"/>
                  </a:lnTo>
                  <a:lnTo>
                    <a:pt x="16" y="81"/>
                  </a:lnTo>
                  <a:lnTo>
                    <a:pt x="21" y="85"/>
                  </a:lnTo>
                  <a:lnTo>
                    <a:pt x="28" y="88"/>
                  </a:lnTo>
                  <a:lnTo>
                    <a:pt x="33" y="90"/>
                  </a:lnTo>
                  <a:lnTo>
                    <a:pt x="39" y="91"/>
                  </a:lnTo>
                  <a:lnTo>
                    <a:pt x="46" y="92"/>
                  </a:lnTo>
                  <a:lnTo>
                    <a:pt x="53" y="91"/>
                  </a:lnTo>
                  <a:lnTo>
                    <a:pt x="60" y="90"/>
                  </a:lnTo>
                  <a:lnTo>
                    <a:pt x="65" y="88"/>
                  </a:lnTo>
                  <a:lnTo>
                    <a:pt x="71" y="85"/>
                  </a:lnTo>
                  <a:lnTo>
                    <a:pt x="77" y="81"/>
                  </a:lnTo>
                  <a:lnTo>
                    <a:pt x="81" y="76"/>
                  </a:lnTo>
                  <a:lnTo>
                    <a:pt x="85" y="71"/>
                  </a:lnTo>
                  <a:lnTo>
                    <a:pt x="88" y="65"/>
                  </a:lnTo>
                  <a:lnTo>
                    <a:pt x="91" y="59"/>
                  </a:lnTo>
                  <a:lnTo>
                    <a:pt x="92" y="53"/>
                  </a:lnTo>
                  <a:lnTo>
                    <a:pt x="93" y="46"/>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70677" name="Line 176"/>
            <p:cNvSpPr>
              <a:spLocks noChangeShapeType="1"/>
            </p:cNvSpPr>
            <p:nvPr/>
          </p:nvSpPr>
          <p:spPr bwMode="auto">
            <a:xfrm flipV="1">
              <a:off x="1182" y="2888"/>
              <a:ext cx="31"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78" name="Line 177"/>
            <p:cNvSpPr>
              <a:spLocks noChangeShapeType="1"/>
            </p:cNvSpPr>
            <p:nvPr/>
          </p:nvSpPr>
          <p:spPr bwMode="auto">
            <a:xfrm flipH="1">
              <a:off x="1192" y="2946"/>
              <a:ext cx="48"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0679" name="Line 178"/>
            <p:cNvSpPr>
              <a:spLocks noChangeShapeType="1"/>
            </p:cNvSpPr>
            <p:nvPr/>
          </p:nvSpPr>
          <p:spPr bwMode="auto">
            <a:xfrm>
              <a:off x="1213" y="2957"/>
              <a:ext cx="6"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57403">
                                            <p:txEl>
                                              <p:pRg st="0" end="0"/>
                                            </p:txEl>
                                          </p:spTgt>
                                        </p:tgtEl>
                                        <p:attrNameLst>
                                          <p:attrName>style.visibility</p:attrName>
                                        </p:attrNameLst>
                                      </p:cBhvr>
                                      <p:to>
                                        <p:strVal val="visible"/>
                                      </p:to>
                                    </p:set>
                                    <p:animEffect transition="in" filter="wipe(up)">
                                      <p:cBhvr>
                                        <p:cTn id="7" dur="500"/>
                                        <p:tgtEl>
                                          <p:spTgt spid="35740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57379"/>
                                        </p:tgtEl>
                                        <p:attrNameLst>
                                          <p:attrName>style.visibility</p:attrName>
                                        </p:attrNameLst>
                                      </p:cBhvr>
                                      <p:to>
                                        <p:strVal val="visible"/>
                                      </p:to>
                                    </p:set>
                                    <p:animEffect transition="in" filter="blinds(horizontal)">
                                      <p:cBhvr>
                                        <p:cTn id="12" dur="500"/>
                                        <p:tgtEl>
                                          <p:spTgt spid="35737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357404"/>
                                        </p:tgtEl>
                                        <p:attrNameLst>
                                          <p:attrName>style.visibility</p:attrName>
                                        </p:attrNameLst>
                                      </p:cBhvr>
                                      <p:to>
                                        <p:strVal val="visible"/>
                                      </p:to>
                                    </p:set>
                                    <p:anim calcmode="lin" valueType="num">
                                      <p:cBhvr additive="base">
                                        <p:cTn id="17" dur="500" fill="hold"/>
                                        <p:tgtEl>
                                          <p:spTgt spid="357404"/>
                                        </p:tgtEl>
                                        <p:attrNameLst>
                                          <p:attrName>ppt_x</p:attrName>
                                        </p:attrNameLst>
                                      </p:cBhvr>
                                      <p:tavLst>
                                        <p:tav tm="0">
                                          <p:val>
                                            <p:strVal val="#ppt_x"/>
                                          </p:val>
                                        </p:tav>
                                        <p:tav tm="100000">
                                          <p:val>
                                            <p:strVal val="#ppt_x"/>
                                          </p:val>
                                        </p:tav>
                                      </p:tavLst>
                                    </p:anim>
                                    <p:anim calcmode="lin" valueType="num">
                                      <p:cBhvr additive="base">
                                        <p:cTn id="18" dur="500" fill="hold"/>
                                        <p:tgtEl>
                                          <p:spTgt spid="357404"/>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17" presetClass="entr" presetSubtype="8" fill="hold" grpId="0" nodeType="clickEffect">
                                  <p:stCondLst>
                                    <p:cond delay="0"/>
                                  </p:stCondLst>
                                  <p:childTnLst>
                                    <p:set>
                                      <p:cBhvr>
                                        <p:cTn id="22" dur="1" fill="hold">
                                          <p:stCondLst>
                                            <p:cond delay="0"/>
                                          </p:stCondLst>
                                        </p:cTn>
                                        <p:tgtEl>
                                          <p:spTgt spid="357380"/>
                                        </p:tgtEl>
                                        <p:attrNameLst>
                                          <p:attrName>style.visibility</p:attrName>
                                        </p:attrNameLst>
                                      </p:cBhvr>
                                      <p:to>
                                        <p:strVal val="visible"/>
                                      </p:to>
                                    </p:set>
                                    <p:anim calcmode="lin" valueType="num">
                                      <p:cBhvr>
                                        <p:cTn id="23" dur="500" fill="hold"/>
                                        <p:tgtEl>
                                          <p:spTgt spid="357380"/>
                                        </p:tgtEl>
                                        <p:attrNameLst>
                                          <p:attrName>ppt_x</p:attrName>
                                        </p:attrNameLst>
                                      </p:cBhvr>
                                      <p:tavLst>
                                        <p:tav tm="0">
                                          <p:val>
                                            <p:strVal val="#ppt_x-#ppt_w/2"/>
                                          </p:val>
                                        </p:tav>
                                        <p:tav tm="100000">
                                          <p:val>
                                            <p:strVal val="#ppt_x"/>
                                          </p:val>
                                        </p:tav>
                                      </p:tavLst>
                                    </p:anim>
                                    <p:anim calcmode="lin" valueType="num">
                                      <p:cBhvr>
                                        <p:cTn id="24" dur="500" fill="hold"/>
                                        <p:tgtEl>
                                          <p:spTgt spid="357380"/>
                                        </p:tgtEl>
                                        <p:attrNameLst>
                                          <p:attrName>ppt_y</p:attrName>
                                        </p:attrNameLst>
                                      </p:cBhvr>
                                      <p:tavLst>
                                        <p:tav tm="0">
                                          <p:val>
                                            <p:strVal val="#ppt_y"/>
                                          </p:val>
                                        </p:tav>
                                        <p:tav tm="100000">
                                          <p:val>
                                            <p:strVal val="#ppt_y"/>
                                          </p:val>
                                        </p:tav>
                                      </p:tavLst>
                                    </p:anim>
                                    <p:anim calcmode="lin" valueType="num">
                                      <p:cBhvr>
                                        <p:cTn id="25" dur="500" fill="hold"/>
                                        <p:tgtEl>
                                          <p:spTgt spid="357380"/>
                                        </p:tgtEl>
                                        <p:attrNameLst>
                                          <p:attrName>ppt_w</p:attrName>
                                        </p:attrNameLst>
                                      </p:cBhvr>
                                      <p:tavLst>
                                        <p:tav tm="0">
                                          <p:val>
                                            <p:fltVal val="0"/>
                                          </p:val>
                                        </p:tav>
                                        <p:tav tm="100000">
                                          <p:val>
                                            <p:strVal val="#ppt_w"/>
                                          </p:val>
                                        </p:tav>
                                      </p:tavLst>
                                    </p:anim>
                                    <p:anim calcmode="lin" valueType="num">
                                      <p:cBhvr>
                                        <p:cTn id="26" dur="500" fill="hold"/>
                                        <p:tgtEl>
                                          <p:spTgt spid="357380"/>
                                        </p:tgtEl>
                                        <p:attrNameLst>
                                          <p:attrName>ppt_h</p:attrName>
                                        </p:attrNameLst>
                                      </p:cBhvr>
                                      <p:tavLst>
                                        <p:tav tm="0">
                                          <p:val>
                                            <p:strVal val="#ppt_h"/>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4" fill="hold" nodeType="clickEffect">
                                  <p:stCondLst>
                                    <p:cond delay="0"/>
                                  </p:stCondLst>
                                  <p:childTnLst>
                                    <p:set>
                                      <p:cBhvr>
                                        <p:cTn id="30" dur="1" fill="hold">
                                          <p:stCondLst>
                                            <p:cond delay="0"/>
                                          </p:stCondLst>
                                        </p:cTn>
                                        <p:tgtEl>
                                          <p:spTgt spid="357441"/>
                                        </p:tgtEl>
                                        <p:attrNameLst>
                                          <p:attrName>style.visibility</p:attrName>
                                        </p:attrNameLst>
                                      </p:cBhvr>
                                      <p:to>
                                        <p:strVal val="visible"/>
                                      </p:to>
                                    </p:set>
                                    <p:animEffect transition="in" filter="wipe(down)">
                                      <p:cBhvr>
                                        <p:cTn id="31" dur="500"/>
                                        <p:tgtEl>
                                          <p:spTgt spid="357441"/>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1" fill="hold" grpId="0" nodeType="clickEffect">
                                  <p:stCondLst>
                                    <p:cond delay="0"/>
                                  </p:stCondLst>
                                  <p:childTnLst>
                                    <p:set>
                                      <p:cBhvr>
                                        <p:cTn id="35" dur="1" fill="hold">
                                          <p:stCondLst>
                                            <p:cond delay="0"/>
                                          </p:stCondLst>
                                        </p:cTn>
                                        <p:tgtEl>
                                          <p:spTgt spid="357440"/>
                                        </p:tgtEl>
                                        <p:attrNameLst>
                                          <p:attrName>style.visibility</p:attrName>
                                        </p:attrNameLst>
                                      </p:cBhvr>
                                      <p:to>
                                        <p:strVal val="visible"/>
                                      </p:to>
                                    </p:set>
                                    <p:animEffect transition="in" filter="wipe(up)">
                                      <p:cBhvr>
                                        <p:cTn id="36" dur="500"/>
                                        <p:tgtEl>
                                          <p:spTgt spid="357440"/>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nodeType="clickEffect">
                                  <p:stCondLst>
                                    <p:cond delay="0"/>
                                  </p:stCondLst>
                                  <p:childTnLst>
                                    <p:set>
                                      <p:cBhvr>
                                        <p:cTn id="40" dur="1" fill="hold">
                                          <p:stCondLst>
                                            <p:cond delay="0"/>
                                          </p:stCondLst>
                                        </p:cTn>
                                        <p:tgtEl>
                                          <p:spTgt spid="357550"/>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57438"/>
                                        </p:tgtEl>
                                        <p:attrNameLst>
                                          <p:attrName>style.visibility</p:attrName>
                                        </p:attrNameLst>
                                      </p:cBhvr>
                                      <p:to>
                                        <p:strVal val="visible"/>
                                      </p:to>
                                    </p:set>
                                    <p:anim calcmode="lin" valueType="num">
                                      <p:cBhvr additive="base">
                                        <p:cTn id="45" dur="500" fill="hold"/>
                                        <p:tgtEl>
                                          <p:spTgt spid="357438"/>
                                        </p:tgtEl>
                                        <p:attrNameLst>
                                          <p:attrName>ppt_x</p:attrName>
                                        </p:attrNameLst>
                                      </p:cBhvr>
                                      <p:tavLst>
                                        <p:tav tm="0">
                                          <p:val>
                                            <p:strVal val="#ppt_x"/>
                                          </p:val>
                                        </p:tav>
                                        <p:tav tm="100000">
                                          <p:val>
                                            <p:strVal val="#ppt_x"/>
                                          </p:val>
                                        </p:tav>
                                      </p:tavLst>
                                    </p:anim>
                                    <p:anim calcmode="lin" valueType="num">
                                      <p:cBhvr additive="base">
                                        <p:cTn id="46" dur="500" fill="hold"/>
                                        <p:tgtEl>
                                          <p:spTgt spid="357438"/>
                                        </p:tgtEl>
                                        <p:attrNameLst>
                                          <p:attrName>ppt_y</p:attrName>
                                        </p:attrNameLst>
                                      </p:cBhvr>
                                      <p:tavLst>
                                        <p:tav tm="0">
                                          <p:val>
                                            <p:strVal val="1+#ppt_h/2"/>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4" fill="hold" nodeType="clickEffect">
                                  <p:stCondLst>
                                    <p:cond delay="0"/>
                                  </p:stCondLst>
                                  <p:childTnLst>
                                    <p:set>
                                      <p:cBhvr>
                                        <p:cTn id="50" dur="1" fill="hold">
                                          <p:stCondLst>
                                            <p:cond delay="0"/>
                                          </p:stCondLst>
                                        </p:cTn>
                                        <p:tgtEl>
                                          <p:spTgt spid="357489"/>
                                        </p:tgtEl>
                                        <p:attrNameLst>
                                          <p:attrName>style.visibility</p:attrName>
                                        </p:attrNameLst>
                                      </p:cBhvr>
                                      <p:to>
                                        <p:strVal val="visible"/>
                                      </p:to>
                                    </p:set>
                                    <p:animEffect transition="in" filter="wipe(down)">
                                      <p:cBhvr>
                                        <p:cTn id="51" dur="500"/>
                                        <p:tgtEl>
                                          <p:spTgt spid="357489"/>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357532"/>
                                        </p:tgtEl>
                                        <p:attrNameLst>
                                          <p:attrName>style.visibility</p:attrName>
                                        </p:attrNameLst>
                                      </p:cBhvr>
                                      <p:to>
                                        <p:strVal val="visible"/>
                                      </p:to>
                                    </p:set>
                                    <p:animEffect transition="in" filter="wipe(down)">
                                      <p:cBhvr>
                                        <p:cTn id="56" dur="500"/>
                                        <p:tgtEl>
                                          <p:spTgt spid="357532"/>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nodeType="clickEffect">
                                  <p:stCondLst>
                                    <p:cond delay="0"/>
                                  </p:stCondLst>
                                  <p:childTnLst>
                                    <p:set>
                                      <p:cBhvr>
                                        <p:cTn id="60" dur="1" fill="hold">
                                          <p:stCondLst>
                                            <p:cond delay="0"/>
                                          </p:stCondLst>
                                        </p:cTn>
                                        <p:tgtEl>
                                          <p:spTgt spid="357535"/>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1" fill="hold" grpId="0" nodeType="clickEffect">
                                  <p:stCondLst>
                                    <p:cond delay="0"/>
                                  </p:stCondLst>
                                  <p:childTnLst>
                                    <p:set>
                                      <p:cBhvr>
                                        <p:cTn id="64" dur="1" fill="hold">
                                          <p:stCondLst>
                                            <p:cond delay="0"/>
                                          </p:stCondLst>
                                        </p:cTn>
                                        <p:tgtEl>
                                          <p:spTgt spid="357533"/>
                                        </p:tgtEl>
                                        <p:attrNameLst>
                                          <p:attrName>style.visibility</p:attrName>
                                        </p:attrNameLst>
                                      </p:cBhvr>
                                      <p:to>
                                        <p:strVal val="visible"/>
                                      </p:to>
                                    </p:set>
                                    <p:animEffect transition="in" filter="wipe(up)">
                                      <p:cBhvr>
                                        <p:cTn id="65" dur="500"/>
                                        <p:tgtEl>
                                          <p:spTgt spid="357533"/>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nodeType="clickEffect">
                                  <p:stCondLst>
                                    <p:cond delay="0"/>
                                  </p:stCondLst>
                                  <p:childTnLst>
                                    <p:set>
                                      <p:cBhvr>
                                        <p:cTn id="69" dur="1" fill="hold">
                                          <p:stCondLst>
                                            <p:cond delay="0"/>
                                          </p:stCondLst>
                                        </p:cTn>
                                        <p:tgtEl>
                                          <p:spTgt spid="357543"/>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22" presetClass="entr" presetSubtype="4" fill="hold" grpId="0" nodeType="clickEffect">
                                  <p:stCondLst>
                                    <p:cond delay="0"/>
                                  </p:stCondLst>
                                  <p:childTnLst>
                                    <p:set>
                                      <p:cBhvr>
                                        <p:cTn id="73" dur="1" fill="hold">
                                          <p:stCondLst>
                                            <p:cond delay="0"/>
                                          </p:stCondLst>
                                        </p:cTn>
                                        <p:tgtEl>
                                          <p:spTgt spid="357534"/>
                                        </p:tgtEl>
                                        <p:attrNameLst>
                                          <p:attrName>style.visibility</p:attrName>
                                        </p:attrNameLst>
                                      </p:cBhvr>
                                      <p:to>
                                        <p:strVal val="visible"/>
                                      </p:to>
                                    </p:set>
                                    <p:animEffect transition="in" filter="wipe(down)">
                                      <p:cBhvr>
                                        <p:cTn id="74" dur="500"/>
                                        <p:tgtEl>
                                          <p:spTgt spid="357534"/>
                                        </p:tgtEl>
                                      </p:cBhvr>
                                    </p:animEffect>
                                  </p:childTnLst>
                                </p:cTn>
                              </p:par>
                            </p:childTnLst>
                          </p:cTn>
                        </p:par>
                      </p:childTnLst>
                    </p:cTn>
                  </p:par>
                  <p:par>
                    <p:cTn id="75" fill="hold" nodeType="clickPar">
                      <p:stCondLst>
                        <p:cond delay="indefinite"/>
                      </p:stCondLst>
                      <p:childTnLst>
                        <p:par>
                          <p:cTn id="76" fill="hold" nodeType="withGroup">
                            <p:stCondLst>
                              <p:cond delay="0"/>
                            </p:stCondLst>
                            <p:childTnLst>
                              <p:par>
                                <p:cTn id="77" presetID="22" presetClass="entr" presetSubtype="1" fill="hold" grpId="0" nodeType="clickEffect">
                                  <p:stCondLst>
                                    <p:cond delay="0"/>
                                  </p:stCondLst>
                                  <p:childTnLst>
                                    <p:set>
                                      <p:cBhvr>
                                        <p:cTn id="78" dur="1" fill="hold">
                                          <p:stCondLst>
                                            <p:cond delay="0"/>
                                          </p:stCondLst>
                                        </p:cTn>
                                        <p:tgtEl>
                                          <p:spTgt spid="357482"/>
                                        </p:tgtEl>
                                        <p:attrNameLst>
                                          <p:attrName>style.visibility</p:attrName>
                                        </p:attrNameLst>
                                      </p:cBhvr>
                                      <p:to>
                                        <p:strVal val="visible"/>
                                      </p:to>
                                    </p:set>
                                    <p:animEffect transition="in" filter="wipe(up)">
                                      <p:cBhvr>
                                        <p:cTn id="79" dur="500"/>
                                        <p:tgtEl>
                                          <p:spTgt spid="357482"/>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1" presetClass="entr" presetSubtype="0" fill="hold" nodeType="clickEffect">
                                  <p:stCondLst>
                                    <p:cond delay="0"/>
                                  </p:stCondLst>
                                  <p:childTnLst>
                                    <p:set>
                                      <p:cBhvr>
                                        <p:cTn id="83" dur="1" fill="hold">
                                          <p:stCondLst>
                                            <p:cond delay="0"/>
                                          </p:stCondLst>
                                        </p:cTn>
                                        <p:tgtEl>
                                          <p:spTgt spid="357483"/>
                                        </p:tgtEl>
                                        <p:attrNameLst>
                                          <p:attrName>style.visibility</p:attrName>
                                        </p:attrNameLst>
                                      </p:cBhvr>
                                      <p:to>
                                        <p:strVal val="visible"/>
                                      </p:to>
                                    </p:set>
                                  </p:childTnLst>
                                </p:cTn>
                              </p:par>
                            </p:childTnLst>
                          </p:cTn>
                        </p:par>
                      </p:childTnLst>
                    </p:cTn>
                  </p:par>
                  <p:par>
                    <p:cTn id="84" fill="hold" nodeType="clickPar">
                      <p:stCondLst>
                        <p:cond delay="indefinite"/>
                      </p:stCondLst>
                      <p:childTnLst>
                        <p:par>
                          <p:cTn id="85" fill="hold" nodeType="withGroup">
                            <p:stCondLst>
                              <p:cond delay="0"/>
                            </p:stCondLst>
                            <p:childTnLst>
                              <p:par>
                                <p:cTn id="86" presetID="2" presetClass="entr" presetSubtype="4" fill="hold" grpId="0" nodeType="clickEffect">
                                  <p:stCondLst>
                                    <p:cond delay="0"/>
                                  </p:stCondLst>
                                  <p:childTnLst>
                                    <p:set>
                                      <p:cBhvr>
                                        <p:cTn id="87" dur="1" fill="hold">
                                          <p:stCondLst>
                                            <p:cond delay="0"/>
                                          </p:stCondLst>
                                        </p:cTn>
                                        <p:tgtEl>
                                          <p:spTgt spid="357439"/>
                                        </p:tgtEl>
                                        <p:attrNameLst>
                                          <p:attrName>style.visibility</p:attrName>
                                        </p:attrNameLst>
                                      </p:cBhvr>
                                      <p:to>
                                        <p:strVal val="visible"/>
                                      </p:to>
                                    </p:set>
                                    <p:anim calcmode="lin" valueType="num">
                                      <p:cBhvr additive="base">
                                        <p:cTn id="88" dur="500" fill="hold"/>
                                        <p:tgtEl>
                                          <p:spTgt spid="357439"/>
                                        </p:tgtEl>
                                        <p:attrNameLst>
                                          <p:attrName>ppt_x</p:attrName>
                                        </p:attrNameLst>
                                      </p:cBhvr>
                                      <p:tavLst>
                                        <p:tav tm="0">
                                          <p:val>
                                            <p:strVal val="#ppt_x"/>
                                          </p:val>
                                        </p:tav>
                                        <p:tav tm="100000">
                                          <p:val>
                                            <p:strVal val="#ppt_x"/>
                                          </p:val>
                                        </p:tav>
                                      </p:tavLst>
                                    </p:anim>
                                    <p:anim calcmode="lin" valueType="num">
                                      <p:cBhvr additive="base">
                                        <p:cTn id="89" dur="500" fill="hold"/>
                                        <p:tgtEl>
                                          <p:spTgt spid="35743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7379" grpId="0" autoUpdateAnimBg="0"/>
      <p:bldP spid="357380" grpId="0" autoUpdateAnimBg="0"/>
      <p:bldP spid="357403" grpId="0" build="p" autoUpdateAnimBg="0"/>
      <p:bldP spid="357404" grpId="0" animBg="1" autoUpdateAnimBg="0"/>
      <p:bldP spid="357438" grpId="0" autoUpdateAnimBg="0"/>
      <p:bldP spid="357439" grpId="0" autoUpdateAnimBg="0"/>
      <p:bldP spid="357440" grpId="0" animBg="1"/>
      <p:bldP spid="357482" grpId="0" animBg="1"/>
      <p:bldP spid="357532" grpId="0" animBg="1"/>
      <p:bldP spid="357533" grpId="0" animBg="1"/>
      <p:bldP spid="357534" grpId="0" animBg="1"/>
    </p:bldLst>
  </p:timing>
</p:sld>
</file>

<file path=ppt/slides/slide6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1682" name="Rectangle 3"/>
          <p:cNvSpPr>
            <a:spLocks noGrp="1" noChangeArrowheads="1"/>
          </p:cNvSpPr>
          <p:nvPr>
            <p:ph type="title"/>
          </p:nvPr>
        </p:nvSpPr>
        <p:spPr>
          <a:xfrm>
            <a:off x="0" y="0"/>
            <a:ext cx="9144000" cy="1371600"/>
          </a:xfrm>
          <a:extLst>
            <a:ext uri="{909E8E84-426E-40DD-AFC4-6F175D3DCCD1}">
              <a14:hiddenFill xmlns:a14="http://schemas.microsoft.com/office/drawing/2010/main">
                <a:gradFill rotWithShape="0">
                  <a:gsLst>
                    <a:gs pos="0">
                      <a:srgbClr val="FFFFCC"/>
                    </a:gs>
                    <a:gs pos="100000">
                      <a:srgbClr val="FFFFFF"/>
                    </a:gs>
                  </a:gsLst>
                  <a:lin ang="2700000" scaled="1"/>
                </a:gradFill>
              </a14:hiddenFill>
            </a:ext>
          </a:extLst>
        </p:spPr>
        <p:txBody>
          <a:bodyPr/>
          <a:lstStyle/>
          <a:p>
            <a:pPr algn="l" eaLnBrk="1" hangingPunct="1"/>
            <a:r>
              <a:rPr lang="zh-CN" altLang="zh-CN" sz="3600" b="1" smtClean="0">
                <a:solidFill>
                  <a:srgbClr val="FF0000"/>
                </a:solidFill>
                <a:latin typeface="黑体" pitchFamily="2" charset="-122"/>
                <a:ea typeface="黑体" pitchFamily="2" charset="-122"/>
              </a:rPr>
              <a:t>例</a:t>
            </a:r>
            <a:r>
              <a:rPr lang="en-US" altLang="zh-CN" sz="3600" b="1" smtClean="0">
                <a:solidFill>
                  <a:srgbClr val="FF0000"/>
                </a:solidFill>
                <a:latin typeface="黑体" pitchFamily="2" charset="-122"/>
                <a:ea typeface="黑体" pitchFamily="2" charset="-122"/>
              </a:rPr>
              <a:t>2.</a:t>
            </a:r>
            <a:r>
              <a:rPr lang="zh-CN" altLang="en-US" sz="3600" b="1" smtClean="0">
                <a:solidFill>
                  <a:srgbClr val="FF0000"/>
                </a:solidFill>
                <a:latin typeface="黑体" pitchFamily="2" charset="-122"/>
                <a:ea typeface="黑体" pitchFamily="2" charset="-122"/>
              </a:rPr>
              <a:t>已知</a:t>
            </a:r>
            <a:r>
              <a:rPr lang="zh-CN" altLang="en-US" sz="3600" b="1" smtClean="0">
                <a:solidFill>
                  <a:srgbClr val="FF0000"/>
                </a:solidFill>
                <a:latin typeface="黑体" pitchFamily="2" charset="-122"/>
                <a:ea typeface="黑体" pitchFamily="2" charset="-122"/>
                <a:sym typeface="Symbol" pitchFamily="18" charset="2"/>
              </a:rPr>
              <a:t></a:t>
            </a:r>
            <a:r>
              <a:rPr lang="en-US" altLang="zh-CN" sz="3600" b="1" smtClean="0">
                <a:solidFill>
                  <a:srgbClr val="FF0000"/>
                </a:solidFill>
                <a:latin typeface="黑体" pitchFamily="2" charset="-122"/>
                <a:ea typeface="黑体" pitchFamily="2" charset="-122"/>
              </a:rPr>
              <a:t>ABC</a:t>
            </a:r>
            <a:r>
              <a:rPr lang="zh-CN" altLang="en-US" sz="3600" b="1" smtClean="0">
                <a:solidFill>
                  <a:srgbClr val="FF0000"/>
                </a:solidFill>
                <a:latin typeface="黑体" pitchFamily="2" charset="-122"/>
                <a:ea typeface="黑体" pitchFamily="2" charset="-122"/>
              </a:rPr>
              <a:t>给定一平面，试判断点</a:t>
            </a:r>
            <a:r>
              <a:rPr lang="en-US" altLang="zh-CN" sz="3600" b="1" smtClean="0">
                <a:solidFill>
                  <a:srgbClr val="FF0000"/>
                </a:solidFill>
                <a:latin typeface="黑体" pitchFamily="2" charset="-122"/>
                <a:ea typeface="黑体" pitchFamily="2" charset="-122"/>
              </a:rPr>
              <a:t>K</a:t>
            </a:r>
            <a:r>
              <a:rPr lang="zh-CN" altLang="en-US" sz="3600" b="1" smtClean="0">
                <a:solidFill>
                  <a:srgbClr val="FF0000"/>
                </a:solidFill>
                <a:latin typeface="黑体" pitchFamily="2" charset="-122"/>
                <a:ea typeface="黑体" pitchFamily="2" charset="-122"/>
              </a:rPr>
              <a:t>是否</a:t>
            </a:r>
            <a:br>
              <a:rPr lang="zh-CN" altLang="en-US" sz="3600" b="1" smtClean="0">
                <a:solidFill>
                  <a:srgbClr val="FF0000"/>
                </a:solidFill>
                <a:latin typeface="黑体" pitchFamily="2" charset="-122"/>
                <a:ea typeface="黑体" pitchFamily="2" charset="-122"/>
              </a:rPr>
            </a:br>
            <a:r>
              <a:rPr lang="zh-CN" altLang="en-US" sz="3600" b="1" smtClean="0">
                <a:solidFill>
                  <a:srgbClr val="FF0000"/>
                </a:solidFill>
                <a:latin typeface="黑体" pitchFamily="2" charset="-122"/>
                <a:ea typeface="黑体" pitchFamily="2" charset="-122"/>
              </a:rPr>
              <a:t>    属于该平面。</a:t>
            </a:r>
          </a:p>
        </p:txBody>
      </p:sp>
      <p:sp>
        <p:nvSpPr>
          <p:cNvPr id="360483" name="Line 35"/>
          <p:cNvSpPr>
            <a:spLocks noChangeShapeType="1"/>
          </p:cNvSpPr>
          <p:nvPr/>
        </p:nvSpPr>
        <p:spPr bwMode="auto">
          <a:xfrm flipH="1">
            <a:off x="6169025" y="2808288"/>
            <a:ext cx="1662113" cy="44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0484" name="Line 36"/>
          <p:cNvSpPr>
            <a:spLocks noChangeShapeType="1"/>
          </p:cNvSpPr>
          <p:nvPr/>
        </p:nvSpPr>
        <p:spPr bwMode="auto">
          <a:xfrm flipH="1">
            <a:off x="1433513" y="2806700"/>
            <a:ext cx="1662112" cy="44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0485" name="Line 37"/>
          <p:cNvSpPr>
            <a:spLocks noChangeShapeType="1"/>
          </p:cNvSpPr>
          <p:nvPr/>
        </p:nvSpPr>
        <p:spPr bwMode="auto">
          <a:xfrm>
            <a:off x="1433513" y="2851150"/>
            <a:ext cx="0" cy="2286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0486" name="Line 38"/>
          <p:cNvSpPr>
            <a:spLocks noChangeShapeType="1"/>
          </p:cNvSpPr>
          <p:nvPr/>
        </p:nvSpPr>
        <p:spPr bwMode="auto">
          <a:xfrm flipV="1">
            <a:off x="1433513" y="4384675"/>
            <a:ext cx="1662112" cy="7524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0487" name="Line 39"/>
          <p:cNvSpPr>
            <a:spLocks noChangeShapeType="1"/>
          </p:cNvSpPr>
          <p:nvPr/>
        </p:nvSpPr>
        <p:spPr bwMode="auto">
          <a:xfrm flipH="1">
            <a:off x="6354763" y="4384675"/>
            <a:ext cx="1479550" cy="9779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0488" name="Line 40"/>
          <p:cNvSpPr>
            <a:spLocks noChangeShapeType="1"/>
          </p:cNvSpPr>
          <p:nvPr/>
        </p:nvSpPr>
        <p:spPr bwMode="auto">
          <a:xfrm flipH="1" flipV="1">
            <a:off x="6172200" y="2851150"/>
            <a:ext cx="182563" cy="25114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60495" name="Group 47"/>
          <p:cNvGrpSpPr>
            <a:grpSpLocks/>
          </p:cNvGrpSpPr>
          <p:nvPr/>
        </p:nvGrpSpPr>
        <p:grpSpPr bwMode="auto">
          <a:xfrm>
            <a:off x="1095375" y="5121275"/>
            <a:ext cx="171450" cy="315913"/>
            <a:chOff x="690" y="2954"/>
            <a:chExt cx="108" cy="199"/>
          </a:xfrm>
        </p:grpSpPr>
        <p:sp>
          <p:nvSpPr>
            <p:cNvPr id="71799" name="Freeform 48"/>
            <p:cNvSpPr>
              <a:spLocks/>
            </p:cNvSpPr>
            <p:nvPr/>
          </p:nvSpPr>
          <p:spPr bwMode="auto">
            <a:xfrm>
              <a:off x="709" y="2954"/>
              <a:ext cx="89" cy="199"/>
            </a:xfrm>
            <a:custGeom>
              <a:avLst/>
              <a:gdLst>
                <a:gd name="T0" fmla="*/ 7 w 325"/>
                <a:gd name="T1" fmla="*/ 0 h 736"/>
                <a:gd name="T2" fmla="*/ 3 w 325"/>
                <a:gd name="T3" fmla="*/ 15 h 736"/>
                <a:gd name="T4" fmla="*/ 0 w 325"/>
                <a:gd name="T5" fmla="*/ 15 h 736"/>
                <a:gd name="T6" fmla="*/ 0 60000 65536"/>
                <a:gd name="T7" fmla="*/ 0 60000 65536"/>
                <a:gd name="T8" fmla="*/ 0 60000 65536"/>
              </a:gdLst>
              <a:ahLst/>
              <a:cxnLst>
                <a:cxn ang="T6">
                  <a:pos x="T0" y="T1"/>
                </a:cxn>
                <a:cxn ang="T7">
                  <a:pos x="T2" y="T3"/>
                </a:cxn>
                <a:cxn ang="T8">
                  <a:pos x="T4" y="T5"/>
                </a:cxn>
              </a:cxnLst>
              <a:rect l="0" t="0" r="r" b="b"/>
              <a:pathLst>
                <a:path w="325" h="736">
                  <a:moveTo>
                    <a:pt x="325" y="0"/>
                  </a:moveTo>
                  <a:lnTo>
                    <a:pt x="128" y="736"/>
                  </a:lnTo>
                  <a:lnTo>
                    <a:pt x="0" y="7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00" name="Freeform 49"/>
            <p:cNvSpPr>
              <a:spLocks/>
            </p:cNvSpPr>
            <p:nvPr/>
          </p:nvSpPr>
          <p:spPr bwMode="auto">
            <a:xfrm>
              <a:off x="690" y="3115"/>
              <a:ext cx="19" cy="38"/>
            </a:xfrm>
            <a:custGeom>
              <a:avLst/>
              <a:gdLst>
                <a:gd name="T0" fmla="*/ 0 w 69"/>
                <a:gd name="T1" fmla="*/ 0 h 143"/>
                <a:gd name="T2" fmla="*/ 0 w 69"/>
                <a:gd name="T3" fmla="*/ 0 h 143"/>
                <a:gd name="T4" fmla="*/ 0 w 69"/>
                <a:gd name="T5" fmla="*/ 1 h 143"/>
                <a:gd name="T6" fmla="*/ 0 w 69"/>
                <a:gd name="T7" fmla="*/ 1 h 143"/>
                <a:gd name="T8" fmla="*/ 0 w 69"/>
                <a:gd name="T9" fmla="*/ 1 h 143"/>
                <a:gd name="T10" fmla="*/ 0 w 69"/>
                <a:gd name="T11" fmla="*/ 1 h 143"/>
                <a:gd name="T12" fmla="*/ 0 w 69"/>
                <a:gd name="T13" fmla="*/ 2 h 143"/>
                <a:gd name="T14" fmla="*/ 0 w 69"/>
                <a:gd name="T15" fmla="*/ 2 h 143"/>
                <a:gd name="T16" fmla="*/ 0 w 69"/>
                <a:gd name="T17" fmla="*/ 2 h 143"/>
                <a:gd name="T18" fmla="*/ 0 w 69"/>
                <a:gd name="T19" fmla="*/ 2 h 143"/>
                <a:gd name="T20" fmla="*/ 1 w 69"/>
                <a:gd name="T21" fmla="*/ 2 h 143"/>
                <a:gd name="T22" fmla="*/ 1 w 69"/>
                <a:gd name="T23" fmla="*/ 2 h 143"/>
                <a:gd name="T24" fmla="*/ 1 w 69"/>
                <a:gd name="T25" fmla="*/ 3 h 143"/>
                <a:gd name="T26" fmla="*/ 1 w 69"/>
                <a:gd name="T27" fmla="*/ 3 h 143"/>
                <a:gd name="T28" fmla="*/ 1 w 69"/>
                <a:gd name="T29" fmla="*/ 3 h 143"/>
                <a:gd name="T30" fmla="*/ 1 w 69"/>
                <a:gd name="T31" fmla="*/ 3 h 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9" h="143">
                  <a:moveTo>
                    <a:pt x="7" y="0"/>
                  </a:moveTo>
                  <a:lnTo>
                    <a:pt x="4" y="15"/>
                  </a:lnTo>
                  <a:lnTo>
                    <a:pt x="2" y="30"/>
                  </a:lnTo>
                  <a:lnTo>
                    <a:pt x="0" y="44"/>
                  </a:lnTo>
                  <a:lnTo>
                    <a:pt x="0" y="57"/>
                  </a:lnTo>
                  <a:lnTo>
                    <a:pt x="2" y="71"/>
                  </a:lnTo>
                  <a:lnTo>
                    <a:pt x="4" y="84"/>
                  </a:lnTo>
                  <a:lnTo>
                    <a:pt x="7" y="96"/>
                  </a:lnTo>
                  <a:lnTo>
                    <a:pt x="12" y="106"/>
                  </a:lnTo>
                  <a:lnTo>
                    <a:pt x="17" y="115"/>
                  </a:lnTo>
                  <a:lnTo>
                    <a:pt x="24" y="123"/>
                  </a:lnTo>
                  <a:lnTo>
                    <a:pt x="31" y="131"/>
                  </a:lnTo>
                  <a:lnTo>
                    <a:pt x="40" y="136"/>
                  </a:lnTo>
                  <a:lnTo>
                    <a:pt x="49" y="139"/>
                  </a:lnTo>
                  <a:lnTo>
                    <a:pt x="59" y="141"/>
                  </a:lnTo>
                  <a:lnTo>
                    <a:pt x="69"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01" name="Line 50"/>
            <p:cNvSpPr>
              <a:spLocks noChangeShapeType="1"/>
            </p:cNvSpPr>
            <p:nvPr/>
          </p:nvSpPr>
          <p:spPr bwMode="auto">
            <a:xfrm flipV="1">
              <a:off x="692" y="3058"/>
              <a:ext cx="15"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802" name="Freeform 51"/>
            <p:cNvSpPr>
              <a:spLocks/>
            </p:cNvSpPr>
            <p:nvPr/>
          </p:nvSpPr>
          <p:spPr bwMode="auto">
            <a:xfrm>
              <a:off x="707" y="3021"/>
              <a:ext cx="38" cy="37"/>
            </a:xfrm>
            <a:custGeom>
              <a:avLst/>
              <a:gdLst>
                <a:gd name="T0" fmla="*/ 3 w 139"/>
                <a:gd name="T1" fmla="*/ 0 h 143"/>
                <a:gd name="T2" fmla="*/ 3 w 139"/>
                <a:gd name="T3" fmla="*/ 0 h 143"/>
                <a:gd name="T4" fmla="*/ 2 w 139"/>
                <a:gd name="T5" fmla="*/ 0 h 143"/>
                <a:gd name="T6" fmla="*/ 2 w 139"/>
                <a:gd name="T7" fmla="*/ 0 h 143"/>
                <a:gd name="T8" fmla="*/ 2 w 139"/>
                <a:gd name="T9" fmla="*/ 0 h 143"/>
                <a:gd name="T10" fmla="*/ 2 w 139"/>
                <a:gd name="T11" fmla="*/ 0 h 143"/>
                <a:gd name="T12" fmla="*/ 1 w 139"/>
                <a:gd name="T13" fmla="*/ 1 h 143"/>
                <a:gd name="T14" fmla="*/ 1 w 139"/>
                <a:gd name="T15" fmla="*/ 1 h 143"/>
                <a:gd name="T16" fmla="*/ 1 w 139"/>
                <a:gd name="T17" fmla="*/ 1 h 143"/>
                <a:gd name="T18" fmla="*/ 1 w 139"/>
                <a:gd name="T19" fmla="*/ 1 h 143"/>
                <a:gd name="T20" fmla="*/ 1 w 139"/>
                <a:gd name="T21" fmla="*/ 1 h 143"/>
                <a:gd name="T22" fmla="*/ 1 w 139"/>
                <a:gd name="T23" fmla="*/ 2 h 143"/>
                <a:gd name="T24" fmla="*/ 0 w 139"/>
                <a:gd name="T25" fmla="*/ 2 h 143"/>
                <a:gd name="T26" fmla="*/ 0 w 139"/>
                <a:gd name="T27" fmla="*/ 2 h 143"/>
                <a:gd name="T28" fmla="*/ 0 w 139"/>
                <a:gd name="T29" fmla="*/ 2 h 143"/>
                <a:gd name="T30" fmla="*/ 0 w 139"/>
                <a:gd name="T31" fmla="*/ 3 h 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43">
                  <a:moveTo>
                    <a:pt x="139" y="0"/>
                  </a:moveTo>
                  <a:lnTo>
                    <a:pt x="128" y="1"/>
                  </a:lnTo>
                  <a:lnTo>
                    <a:pt x="116" y="3"/>
                  </a:lnTo>
                  <a:lnTo>
                    <a:pt x="106" y="7"/>
                  </a:lnTo>
                  <a:lnTo>
                    <a:pt x="94" y="12"/>
                  </a:lnTo>
                  <a:lnTo>
                    <a:pt x="83" y="19"/>
                  </a:lnTo>
                  <a:lnTo>
                    <a:pt x="73" y="27"/>
                  </a:lnTo>
                  <a:lnTo>
                    <a:pt x="62" y="37"/>
                  </a:lnTo>
                  <a:lnTo>
                    <a:pt x="51" y="48"/>
                  </a:lnTo>
                  <a:lnTo>
                    <a:pt x="42" y="59"/>
                  </a:lnTo>
                  <a:lnTo>
                    <a:pt x="32" y="72"/>
                  </a:lnTo>
                  <a:lnTo>
                    <a:pt x="24" y="85"/>
                  </a:lnTo>
                  <a:lnTo>
                    <a:pt x="16" y="99"/>
                  </a:lnTo>
                  <a:lnTo>
                    <a:pt x="10" y="114"/>
                  </a:lnTo>
                  <a:lnTo>
                    <a:pt x="4" y="129"/>
                  </a:lnTo>
                  <a:lnTo>
                    <a:pt x="0"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803" name="Line 52"/>
            <p:cNvSpPr>
              <a:spLocks noChangeShapeType="1"/>
            </p:cNvSpPr>
            <p:nvPr/>
          </p:nvSpPr>
          <p:spPr bwMode="auto">
            <a:xfrm>
              <a:off x="745" y="3021"/>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0501" name="Group 53"/>
          <p:cNvGrpSpPr>
            <a:grpSpLocks/>
          </p:cNvGrpSpPr>
          <p:nvPr/>
        </p:nvGrpSpPr>
        <p:grpSpPr bwMode="auto">
          <a:xfrm>
            <a:off x="395288" y="1371600"/>
            <a:ext cx="3614737" cy="4865688"/>
            <a:chOff x="249" y="592"/>
            <a:chExt cx="2277" cy="3065"/>
          </a:xfrm>
        </p:grpSpPr>
        <p:sp>
          <p:nvSpPr>
            <p:cNvPr id="71751" name="Line 54"/>
            <p:cNvSpPr>
              <a:spLocks noChangeShapeType="1"/>
            </p:cNvSpPr>
            <p:nvPr/>
          </p:nvSpPr>
          <p:spPr bwMode="auto">
            <a:xfrm>
              <a:off x="1128" y="1518"/>
              <a:ext cx="0" cy="15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1752" name="Group 55"/>
            <p:cNvGrpSpPr>
              <a:grpSpLocks/>
            </p:cNvGrpSpPr>
            <p:nvPr/>
          </p:nvGrpSpPr>
          <p:grpSpPr bwMode="auto">
            <a:xfrm>
              <a:off x="249" y="592"/>
              <a:ext cx="2277" cy="3065"/>
              <a:chOff x="249" y="592"/>
              <a:chExt cx="2277" cy="3065"/>
            </a:xfrm>
          </p:grpSpPr>
          <p:grpSp>
            <p:nvGrpSpPr>
              <p:cNvPr id="71753" name="Group 56"/>
              <p:cNvGrpSpPr>
                <a:grpSpLocks/>
              </p:cNvGrpSpPr>
              <p:nvPr/>
            </p:nvGrpSpPr>
            <p:grpSpPr bwMode="auto">
              <a:xfrm>
                <a:off x="249" y="592"/>
                <a:ext cx="2277" cy="3065"/>
                <a:chOff x="249" y="592"/>
                <a:chExt cx="2277" cy="3065"/>
              </a:xfrm>
            </p:grpSpPr>
            <p:sp>
              <p:nvSpPr>
                <p:cNvPr id="71765" name="Line 57"/>
                <p:cNvSpPr>
                  <a:spLocks noChangeShapeType="1"/>
                </p:cNvSpPr>
                <p:nvPr/>
              </p:nvSpPr>
              <p:spPr bwMode="auto">
                <a:xfrm>
                  <a:off x="249" y="2270"/>
                  <a:ext cx="22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66" name="Line 58"/>
                <p:cNvSpPr>
                  <a:spLocks noChangeShapeType="1"/>
                </p:cNvSpPr>
                <p:nvPr/>
              </p:nvSpPr>
              <p:spPr bwMode="auto">
                <a:xfrm flipV="1">
                  <a:off x="603" y="1496"/>
                  <a:ext cx="1347" cy="49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67" name="Line 59"/>
                <p:cNvSpPr>
                  <a:spLocks noChangeShapeType="1"/>
                </p:cNvSpPr>
                <p:nvPr/>
              </p:nvSpPr>
              <p:spPr bwMode="auto">
                <a:xfrm flipH="1" flipV="1">
                  <a:off x="1321" y="867"/>
                  <a:ext cx="629" cy="62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68" name="Line 60"/>
                <p:cNvSpPr>
                  <a:spLocks noChangeShapeType="1"/>
                </p:cNvSpPr>
                <p:nvPr/>
              </p:nvSpPr>
              <p:spPr bwMode="auto">
                <a:xfrm flipH="1">
                  <a:off x="603" y="867"/>
                  <a:ext cx="718" cy="112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69" name="Line 61"/>
                <p:cNvSpPr>
                  <a:spLocks noChangeShapeType="1"/>
                </p:cNvSpPr>
                <p:nvPr/>
              </p:nvSpPr>
              <p:spPr bwMode="auto">
                <a:xfrm>
                  <a:off x="603" y="1994"/>
                  <a:ext cx="0" cy="60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70" name="Line 62"/>
                <p:cNvSpPr>
                  <a:spLocks noChangeShapeType="1"/>
                </p:cNvSpPr>
                <p:nvPr/>
              </p:nvSpPr>
              <p:spPr bwMode="auto">
                <a:xfrm>
                  <a:off x="603" y="2602"/>
                  <a:ext cx="718" cy="87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71" name="Line 63"/>
                <p:cNvSpPr>
                  <a:spLocks noChangeShapeType="1"/>
                </p:cNvSpPr>
                <p:nvPr/>
              </p:nvSpPr>
              <p:spPr bwMode="auto">
                <a:xfrm flipV="1">
                  <a:off x="1321" y="2490"/>
                  <a:ext cx="629" cy="98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72" name="Line 64"/>
                <p:cNvSpPr>
                  <a:spLocks noChangeShapeType="1"/>
                </p:cNvSpPr>
                <p:nvPr/>
              </p:nvSpPr>
              <p:spPr bwMode="auto">
                <a:xfrm flipH="1">
                  <a:off x="603" y="2490"/>
                  <a:ext cx="1347" cy="1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73" name="Line 65"/>
                <p:cNvSpPr>
                  <a:spLocks noChangeShapeType="1"/>
                </p:cNvSpPr>
                <p:nvPr/>
              </p:nvSpPr>
              <p:spPr bwMode="auto">
                <a:xfrm>
                  <a:off x="1950" y="1496"/>
                  <a:ext cx="0" cy="9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74" name="Line 66"/>
                <p:cNvSpPr>
                  <a:spLocks noChangeShapeType="1"/>
                </p:cNvSpPr>
                <p:nvPr/>
              </p:nvSpPr>
              <p:spPr bwMode="auto">
                <a:xfrm>
                  <a:off x="1321" y="867"/>
                  <a:ext cx="0" cy="26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1775" name="Group 67"/>
                <p:cNvGrpSpPr>
                  <a:grpSpLocks/>
                </p:cNvGrpSpPr>
                <p:nvPr/>
              </p:nvGrpSpPr>
              <p:grpSpPr bwMode="auto">
                <a:xfrm>
                  <a:off x="406" y="1909"/>
                  <a:ext cx="161" cy="198"/>
                  <a:chOff x="351" y="1909"/>
                  <a:chExt cx="161" cy="198"/>
                </a:xfrm>
              </p:grpSpPr>
              <p:sp>
                <p:nvSpPr>
                  <p:cNvPr id="71796" name="Freeform 68"/>
                  <p:cNvSpPr>
                    <a:spLocks/>
                  </p:cNvSpPr>
                  <p:nvPr/>
                </p:nvSpPr>
                <p:spPr bwMode="auto">
                  <a:xfrm>
                    <a:off x="351" y="1975"/>
                    <a:ext cx="86" cy="132"/>
                  </a:xfrm>
                  <a:custGeom>
                    <a:avLst/>
                    <a:gdLst>
                      <a:gd name="T0" fmla="*/ 7 w 313"/>
                      <a:gd name="T1" fmla="*/ 1 h 492"/>
                      <a:gd name="T2" fmla="*/ 7 w 313"/>
                      <a:gd name="T3" fmla="*/ 1 h 492"/>
                      <a:gd name="T4" fmla="*/ 6 w 313"/>
                      <a:gd name="T5" fmla="*/ 1 h 492"/>
                      <a:gd name="T6" fmla="*/ 6 w 313"/>
                      <a:gd name="T7" fmla="*/ 0 h 492"/>
                      <a:gd name="T8" fmla="*/ 6 w 313"/>
                      <a:gd name="T9" fmla="*/ 0 h 492"/>
                      <a:gd name="T10" fmla="*/ 6 w 313"/>
                      <a:gd name="T11" fmla="*/ 0 h 492"/>
                      <a:gd name="T12" fmla="*/ 6 w 313"/>
                      <a:gd name="T13" fmla="*/ 0 h 492"/>
                      <a:gd name="T14" fmla="*/ 5 w 313"/>
                      <a:gd name="T15" fmla="*/ 0 h 492"/>
                      <a:gd name="T16" fmla="*/ 5 w 313"/>
                      <a:gd name="T17" fmla="*/ 0 h 492"/>
                      <a:gd name="T18" fmla="*/ 4 w 313"/>
                      <a:gd name="T19" fmla="*/ 0 h 492"/>
                      <a:gd name="T20" fmla="*/ 4 w 313"/>
                      <a:gd name="T21" fmla="*/ 0 h 492"/>
                      <a:gd name="T22" fmla="*/ 3 w 313"/>
                      <a:gd name="T23" fmla="*/ 0 h 492"/>
                      <a:gd name="T24" fmla="*/ 3 w 313"/>
                      <a:gd name="T25" fmla="*/ 0 h 492"/>
                      <a:gd name="T26" fmla="*/ 3 w 313"/>
                      <a:gd name="T27" fmla="*/ 1 h 492"/>
                      <a:gd name="T28" fmla="*/ 2 w 313"/>
                      <a:gd name="T29" fmla="*/ 1 h 492"/>
                      <a:gd name="T30" fmla="*/ 2 w 313"/>
                      <a:gd name="T31" fmla="*/ 1 h 492"/>
                      <a:gd name="T32" fmla="*/ 2 w 313"/>
                      <a:gd name="T33" fmla="*/ 2 h 492"/>
                      <a:gd name="T34" fmla="*/ 1 w 313"/>
                      <a:gd name="T35" fmla="*/ 2 h 492"/>
                      <a:gd name="T36" fmla="*/ 1 w 313"/>
                      <a:gd name="T37" fmla="*/ 2 h 492"/>
                      <a:gd name="T38" fmla="*/ 1 w 313"/>
                      <a:gd name="T39" fmla="*/ 4 h 492"/>
                      <a:gd name="T40" fmla="*/ 0 w 313"/>
                      <a:gd name="T41" fmla="*/ 6 h 492"/>
                      <a:gd name="T42" fmla="*/ 0 w 313"/>
                      <a:gd name="T43" fmla="*/ 7 h 492"/>
                      <a:gd name="T44" fmla="*/ 0 w 313"/>
                      <a:gd name="T45" fmla="*/ 8 h 492"/>
                      <a:gd name="T46" fmla="*/ 0 w 313"/>
                      <a:gd name="T47" fmla="*/ 8 h 492"/>
                      <a:gd name="T48" fmla="*/ 0 w 313"/>
                      <a:gd name="T49" fmla="*/ 8 h 492"/>
                      <a:gd name="T50" fmla="*/ 0 w 313"/>
                      <a:gd name="T51" fmla="*/ 8 h 492"/>
                      <a:gd name="T52" fmla="*/ 0 w 313"/>
                      <a:gd name="T53" fmla="*/ 9 h 492"/>
                      <a:gd name="T54" fmla="*/ 0 w 313"/>
                      <a:gd name="T55" fmla="*/ 9 h 492"/>
                      <a:gd name="T56" fmla="*/ 1 w 313"/>
                      <a:gd name="T57" fmla="*/ 9 h 492"/>
                      <a:gd name="T58" fmla="*/ 1 w 313"/>
                      <a:gd name="T59" fmla="*/ 9 h 492"/>
                      <a:gd name="T60" fmla="*/ 1 w 313"/>
                      <a:gd name="T61" fmla="*/ 9 h 492"/>
                      <a:gd name="T62" fmla="*/ 1 w 313"/>
                      <a:gd name="T63" fmla="*/ 9 h 492"/>
                      <a:gd name="T64" fmla="*/ 2 w 313"/>
                      <a:gd name="T65" fmla="*/ 9 h 492"/>
                      <a:gd name="T66" fmla="*/ 3 w 313"/>
                      <a:gd name="T67" fmla="*/ 9 h 492"/>
                      <a:gd name="T68" fmla="*/ 3 w 313"/>
                      <a:gd name="T69" fmla="*/ 9 h 492"/>
                      <a:gd name="T70" fmla="*/ 3 w 313"/>
                      <a:gd name="T71" fmla="*/ 9 h 492"/>
                      <a:gd name="T72" fmla="*/ 4 w 313"/>
                      <a:gd name="T73" fmla="*/ 9 h 492"/>
                      <a:gd name="T74" fmla="*/ 4 w 313"/>
                      <a:gd name="T75" fmla="*/ 9 h 492"/>
                      <a:gd name="T76" fmla="*/ 4 w 313"/>
                      <a:gd name="T77" fmla="*/ 9 h 492"/>
                      <a:gd name="T78" fmla="*/ 4 w 313"/>
                      <a:gd name="T79" fmla="*/ 9 h 492"/>
                      <a:gd name="T80" fmla="*/ 4 w 313"/>
                      <a:gd name="T81" fmla="*/ 8 h 492"/>
                      <a:gd name="T82" fmla="*/ 5 w 313"/>
                      <a:gd name="T83" fmla="*/ 8 h 492"/>
                      <a:gd name="T84" fmla="*/ 5 w 313"/>
                      <a:gd name="T85" fmla="*/ 7 h 492"/>
                      <a:gd name="T86" fmla="*/ 5 w 313"/>
                      <a:gd name="T87" fmla="*/ 6 h 492"/>
                      <a:gd name="T88" fmla="*/ 6 w 313"/>
                      <a:gd name="T89" fmla="*/ 3 h 492"/>
                      <a:gd name="T90" fmla="*/ 6 w 313"/>
                      <a:gd name="T91" fmla="*/ 2 h 492"/>
                      <a:gd name="T92" fmla="*/ 6 w 313"/>
                      <a:gd name="T93" fmla="*/ 1 h 4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13" h="492">
                        <a:moveTo>
                          <a:pt x="311" y="65"/>
                        </a:moveTo>
                        <a:lnTo>
                          <a:pt x="312" y="59"/>
                        </a:lnTo>
                        <a:lnTo>
                          <a:pt x="313" y="54"/>
                        </a:lnTo>
                        <a:lnTo>
                          <a:pt x="313" y="50"/>
                        </a:lnTo>
                        <a:lnTo>
                          <a:pt x="313" y="44"/>
                        </a:lnTo>
                        <a:lnTo>
                          <a:pt x="312" y="39"/>
                        </a:lnTo>
                        <a:lnTo>
                          <a:pt x="311" y="34"/>
                        </a:lnTo>
                        <a:lnTo>
                          <a:pt x="310" y="28"/>
                        </a:lnTo>
                        <a:lnTo>
                          <a:pt x="308" y="23"/>
                        </a:lnTo>
                        <a:lnTo>
                          <a:pt x="306" y="18"/>
                        </a:lnTo>
                        <a:lnTo>
                          <a:pt x="303" y="13"/>
                        </a:lnTo>
                        <a:lnTo>
                          <a:pt x="302" y="11"/>
                        </a:lnTo>
                        <a:lnTo>
                          <a:pt x="300" y="9"/>
                        </a:lnTo>
                        <a:lnTo>
                          <a:pt x="299" y="7"/>
                        </a:lnTo>
                        <a:lnTo>
                          <a:pt x="297" y="5"/>
                        </a:lnTo>
                        <a:lnTo>
                          <a:pt x="296" y="4"/>
                        </a:lnTo>
                        <a:lnTo>
                          <a:pt x="294" y="2"/>
                        </a:lnTo>
                        <a:lnTo>
                          <a:pt x="292" y="1"/>
                        </a:lnTo>
                        <a:lnTo>
                          <a:pt x="290" y="1"/>
                        </a:lnTo>
                        <a:lnTo>
                          <a:pt x="286" y="0"/>
                        </a:lnTo>
                        <a:lnTo>
                          <a:pt x="284" y="0"/>
                        </a:lnTo>
                        <a:lnTo>
                          <a:pt x="279" y="0"/>
                        </a:lnTo>
                        <a:lnTo>
                          <a:pt x="268" y="0"/>
                        </a:lnTo>
                        <a:lnTo>
                          <a:pt x="258" y="0"/>
                        </a:lnTo>
                        <a:lnTo>
                          <a:pt x="247" y="0"/>
                        </a:lnTo>
                        <a:lnTo>
                          <a:pt x="236" y="0"/>
                        </a:lnTo>
                        <a:lnTo>
                          <a:pt x="227" y="0"/>
                        </a:lnTo>
                        <a:lnTo>
                          <a:pt x="217" y="0"/>
                        </a:lnTo>
                        <a:lnTo>
                          <a:pt x="207" y="0"/>
                        </a:lnTo>
                        <a:lnTo>
                          <a:pt x="197" y="1"/>
                        </a:lnTo>
                        <a:lnTo>
                          <a:pt x="186" y="2"/>
                        </a:lnTo>
                        <a:lnTo>
                          <a:pt x="182" y="3"/>
                        </a:lnTo>
                        <a:lnTo>
                          <a:pt x="177" y="4"/>
                        </a:lnTo>
                        <a:lnTo>
                          <a:pt x="171" y="6"/>
                        </a:lnTo>
                        <a:lnTo>
                          <a:pt x="167" y="7"/>
                        </a:lnTo>
                        <a:lnTo>
                          <a:pt x="162" y="9"/>
                        </a:lnTo>
                        <a:lnTo>
                          <a:pt x="158" y="11"/>
                        </a:lnTo>
                        <a:lnTo>
                          <a:pt x="153" y="15"/>
                        </a:lnTo>
                        <a:lnTo>
                          <a:pt x="149" y="17"/>
                        </a:lnTo>
                        <a:lnTo>
                          <a:pt x="145" y="20"/>
                        </a:lnTo>
                        <a:lnTo>
                          <a:pt x="141" y="23"/>
                        </a:lnTo>
                        <a:lnTo>
                          <a:pt x="132" y="29"/>
                        </a:lnTo>
                        <a:lnTo>
                          <a:pt x="125" y="36"/>
                        </a:lnTo>
                        <a:lnTo>
                          <a:pt x="117" y="43"/>
                        </a:lnTo>
                        <a:lnTo>
                          <a:pt x="110" y="51"/>
                        </a:lnTo>
                        <a:lnTo>
                          <a:pt x="107" y="54"/>
                        </a:lnTo>
                        <a:lnTo>
                          <a:pt x="103" y="58"/>
                        </a:lnTo>
                        <a:lnTo>
                          <a:pt x="100" y="62"/>
                        </a:lnTo>
                        <a:lnTo>
                          <a:pt x="98" y="67"/>
                        </a:lnTo>
                        <a:lnTo>
                          <a:pt x="87" y="85"/>
                        </a:lnTo>
                        <a:lnTo>
                          <a:pt x="82" y="93"/>
                        </a:lnTo>
                        <a:lnTo>
                          <a:pt x="77" y="102"/>
                        </a:lnTo>
                        <a:lnTo>
                          <a:pt x="75" y="106"/>
                        </a:lnTo>
                        <a:lnTo>
                          <a:pt x="72" y="111"/>
                        </a:lnTo>
                        <a:lnTo>
                          <a:pt x="70" y="116"/>
                        </a:lnTo>
                        <a:lnTo>
                          <a:pt x="69" y="121"/>
                        </a:lnTo>
                        <a:lnTo>
                          <a:pt x="66" y="131"/>
                        </a:lnTo>
                        <a:lnTo>
                          <a:pt x="63" y="140"/>
                        </a:lnTo>
                        <a:lnTo>
                          <a:pt x="52" y="180"/>
                        </a:lnTo>
                        <a:lnTo>
                          <a:pt x="42" y="219"/>
                        </a:lnTo>
                        <a:lnTo>
                          <a:pt x="31" y="258"/>
                        </a:lnTo>
                        <a:lnTo>
                          <a:pt x="19" y="298"/>
                        </a:lnTo>
                        <a:lnTo>
                          <a:pt x="14" y="318"/>
                        </a:lnTo>
                        <a:lnTo>
                          <a:pt x="10" y="338"/>
                        </a:lnTo>
                        <a:lnTo>
                          <a:pt x="4" y="357"/>
                        </a:lnTo>
                        <a:lnTo>
                          <a:pt x="3" y="368"/>
                        </a:lnTo>
                        <a:lnTo>
                          <a:pt x="1" y="378"/>
                        </a:lnTo>
                        <a:lnTo>
                          <a:pt x="0" y="383"/>
                        </a:lnTo>
                        <a:lnTo>
                          <a:pt x="0" y="388"/>
                        </a:lnTo>
                        <a:lnTo>
                          <a:pt x="0" y="394"/>
                        </a:lnTo>
                        <a:lnTo>
                          <a:pt x="0" y="398"/>
                        </a:lnTo>
                        <a:lnTo>
                          <a:pt x="0" y="403"/>
                        </a:lnTo>
                        <a:lnTo>
                          <a:pt x="0" y="409"/>
                        </a:lnTo>
                        <a:lnTo>
                          <a:pt x="1" y="414"/>
                        </a:lnTo>
                        <a:lnTo>
                          <a:pt x="2" y="418"/>
                        </a:lnTo>
                        <a:lnTo>
                          <a:pt x="3" y="423"/>
                        </a:lnTo>
                        <a:lnTo>
                          <a:pt x="4" y="429"/>
                        </a:lnTo>
                        <a:lnTo>
                          <a:pt x="5" y="434"/>
                        </a:lnTo>
                        <a:lnTo>
                          <a:pt x="6" y="438"/>
                        </a:lnTo>
                        <a:lnTo>
                          <a:pt x="9" y="444"/>
                        </a:lnTo>
                        <a:lnTo>
                          <a:pt x="11" y="448"/>
                        </a:lnTo>
                        <a:lnTo>
                          <a:pt x="13" y="453"/>
                        </a:lnTo>
                        <a:lnTo>
                          <a:pt x="15" y="457"/>
                        </a:lnTo>
                        <a:lnTo>
                          <a:pt x="17" y="462"/>
                        </a:lnTo>
                        <a:lnTo>
                          <a:pt x="20" y="466"/>
                        </a:lnTo>
                        <a:lnTo>
                          <a:pt x="23" y="470"/>
                        </a:lnTo>
                        <a:lnTo>
                          <a:pt x="27" y="473"/>
                        </a:lnTo>
                        <a:lnTo>
                          <a:pt x="31" y="478"/>
                        </a:lnTo>
                        <a:lnTo>
                          <a:pt x="35" y="480"/>
                        </a:lnTo>
                        <a:lnTo>
                          <a:pt x="39" y="483"/>
                        </a:lnTo>
                        <a:lnTo>
                          <a:pt x="44" y="485"/>
                        </a:lnTo>
                        <a:lnTo>
                          <a:pt x="49" y="487"/>
                        </a:lnTo>
                        <a:lnTo>
                          <a:pt x="53" y="488"/>
                        </a:lnTo>
                        <a:lnTo>
                          <a:pt x="59" y="489"/>
                        </a:lnTo>
                        <a:lnTo>
                          <a:pt x="64" y="489"/>
                        </a:lnTo>
                        <a:lnTo>
                          <a:pt x="69" y="490"/>
                        </a:lnTo>
                        <a:lnTo>
                          <a:pt x="73" y="490"/>
                        </a:lnTo>
                        <a:lnTo>
                          <a:pt x="84" y="490"/>
                        </a:lnTo>
                        <a:lnTo>
                          <a:pt x="104" y="490"/>
                        </a:lnTo>
                        <a:lnTo>
                          <a:pt x="115" y="490"/>
                        </a:lnTo>
                        <a:lnTo>
                          <a:pt x="126" y="490"/>
                        </a:lnTo>
                        <a:lnTo>
                          <a:pt x="130" y="492"/>
                        </a:lnTo>
                        <a:lnTo>
                          <a:pt x="135" y="492"/>
                        </a:lnTo>
                        <a:lnTo>
                          <a:pt x="141" y="490"/>
                        </a:lnTo>
                        <a:lnTo>
                          <a:pt x="146" y="490"/>
                        </a:lnTo>
                        <a:lnTo>
                          <a:pt x="150" y="488"/>
                        </a:lnTo>
                        <a:lnTo>
                          <a:pt x="155" y="487"/>
                        </a:lnTo>
                        <a:lnTo>
                          <a:pt x="160" y="485"/>
                        </a:lnTo>
                        <a:lnTo>
                          <a:pt x="164" y="482"/>
                        </a:lnTo>
                        <a:lnTo>
                          <a:pt x="168" y="479"/>
                        </a:lnTo>
                        <a:lnTo>
                          <a:pt x="173" y="477"/>
                        </a:lnTo>
                        <a:lnTo>
                          <a:pt x="177" y="473"/>
                        </a:lnTo>
                        <a:lnTo>
                          <a:pt x="181" y="469"/>
                        </a:lnTo>
                        <a:lnTo>
                          <a:pt x="184" y="466"/>
                        </a:lnTo>
                        <a:lnTo>
                          <a:pt x="188" y="463"/>
                        </a:lnTo>
                        <a:lnTo>
                          <a:pt x="192" y="459"/>
                        </a:lnTo>
                        <a:lnTo>
                          <a:pt x="195" y="454"/>
                        </a:lnTo>
                        <a:lnTo>
                          <a:pt x="198" y="451"/>
                        </a:lnTo>
                        <a:lnTo>
                          <a:pt x="201" y="447"/>
                        </a:lnTo>
                        <a:lnTo>
                          <a:pt x="203" y="443"/>
                        </a:lnTo>
                        <a:lnTo>
                          <a:pt x="207" y="437"/>
                        </a:lnTo>
                        <a:lnTo>
                          <a:pt x="209" y="433"/>
                        </a:lnTo>
                        <a:lnTo>
                          <a:pt x="211" y="429"/>
                        </a:lnTo>
                        <a:lnTo>
                          <a:pt x="215" y="419"/>
                        </a:lnTo>
                        <a:lnTo>
                          <a:pt x="219" y="410"/>
                        </a:lnTo>
                        <a:lnTo>
                          <a:pt x="223" y="400"/>
                        </a:lnTo>
                        <a:lnTo>
                          <a:pt x="226" y="390"/>
                        </a:lnTo>
                        <a:lnTo>
                          <a:pt x="229" y="381"/>
                        </a:lnTo>
                        <a:lnTo>
                          <a:pt x="231" y="371"/>
                        </a:lnTo>
                        <a:lnTo>
                          <a:pt x="234" y="361"/>
                        </a:lnTo>
                        <a:lnTo>
                          <a:pt x="239" y="341"/>
                        </a:lnTo>
                        <a:lnTo>
                          <a:pt x="248" y="301"/>
                        </a:lnTo>
                        <a:lnTo>
                          <a:pt x="258" y="262"/>
                        </a:lnTo>
                        <a:lnTo>
                          <a:pt x="268" y="222"/>
                        </a:lnTo>
                        <a:lnTo>
                          <a:pt x="279" y="183"/>
                        </a:lnTo>
                        <a:lnTo>
                          <a:pt x="291" y="143"/>
                        </a:lnTo>
                        <a:lnTo>
                          <a:pt x="296" y="123"/>
                        </a:lnTo>
                        <a:lnTo>
                          <a:pt x="301" y="104"/>
                        </a:lnTo>
                        <a:lnTo>
                          <a:pt x="305" y="94"/>
                        </a:lnTo>
                        <a:lnTo>
                          <a:pt x="307" y="84"/>
                        </a:lnTo>
                        <a:lnTo>
                          <a:pt x="309" y="74"/>
                        </a:lnTo>
                        <a:lnTo>
                          <a:pt x="311"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97" name="Freeform 69"/>
                  <p:cNvSpPr>
                    <a:spLocks/>
                  </p:cNvSpPr>
                  <p:nvPr/>
                </p:nvSpPr>
                <p:spPr bwMode="auto">
                  <a:xfrm>
                    <a:off x="412" y="2079"/>
                    <a:ext cx="7" cy="28"/>
                  </a:xfrm>
                  <a:custGeom>
                    <a:avLst/>
                    <a:gdLst>
                      <a:gd name="T0" fmla="*/ 0 w 29"/>
                      <a:gd name="T1" fmla="*/ 0 h 102"/>
                      <a:gd name="T2" fmla="*/ 0 w 29"/>
                      <a:gd name="T3" fmla="*/ 0 h 102"/>
                      <a:gd name="T4" fmla="*/ 0 w 29"/>
                      <a:gd name="T5" fmla="*/ 0 h 102"/>
                      <a:gd name="T6" fmla="*/ 0 w 29"/>
                      <a:gd name="T7" fmla="*/ 1 h 102"/>
                      <a:gd name="T8" fmla="*/ 0 w 29"/>
                      <a:gd name="T9" fmla="*/ 1 h 102"/>
                      <a:gd name="T10" fmla="*/ 0 w 29"/>
                      <a:gd name="T11" fmla="*/ 1 h 102"/>
                      <a:gd name="T12" fmla="*/ 0 w 29"/>
                      <a:gd name="T13" fmla="*/ 1 h 102"/>
                      <a:gd name="T14" fmla="*/ 0 w 29"/>
                      <a:gd name="T15" fmla="*/ 1 h 102"/>
                      <a:gd name="T16" fmla="*/ 0 w 29"/>
                      <a:gd name="T17" fmla="*/ 1 h 102"/>
                      <a:gd name="T18" fmla="*/ 0 w 29"/>
                      <a:gd name="T19" fmla="*/ 1 h 102"/>
                      <a:gd name="T20" fmla="*/ 0 w 29"/>
                      <a:gd name="T21" fmla="*/ 1 h 102"/>
                      <a:gd name="T22" fmla="*/ 0 w 29"/>
                      <a:gd name="T23" fmla="*/ 1 h 102"/>
                      <a:gd name="T24" fmla="*/ 0 w 29"/>
                      <a:gd name="T25" fmla="*/ 2 h 102"/>
                      <a:gd name="T26" fmla="*/ 0 w 29"/>
                      <a:gd name="T27" fmla="*/ 2 h 102"/>
                      <a:gd name="T28" fmla="*/ 0 w 29"/>
                      <a:gd name="T29" fmla="*/ 2 h 102"/>
                      <a:gd name="T30" fmla="*/ 0 w 29"/>
                      <a:gd name="T31" fmla="*/ 2 h 102"/>
                      <a:gd name="T32" fmla="*/ 0 w 29"/>
                      <a:gd name="T33" fmla="*/ 2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102">
                        <a:moveTo>
                          <a:pt x="4" y="0"/>
                        </a:moveTo>
                        <a:lnTo>
                          <a:pt x="2" y="7"/>
                        </a:lnTo>
                        <a:lnTo>
                          <a:pt x="1" y="14"/>
                        </a:lnTo>
                        <a:lnTo>
                          <a:pt x="0" y="21"/>
                        </a:lnTo>
                        <a:lnTo>
                          <a:pt x="0" y="28"/>
                        </a:lnTo>
                        <a:lnTo>
                          <a:pt x="0" y="34"/>
                        </a:lnTo>
                        <a:lnTo>
                          <a:pt x="0" y="42"/>
                        </a:lnTo>
                        <a:lnTo>
                          <a:pt x="1" y="48"/>
                        </a:lnTo>
                        <a:lnTo>
                          <a:pt x="3" y="55"/>
                        </a:lnTo>
                        <a:lnTo>
                          <a:pt x="5" y="61"/>
                        </a:lnTo>
                        <a:lnTo>
                          <a:pt x="7" y="67"/>
                        </a:lnTo>
                        <a:lnTo>
                          <a:pt x="11" y="74"/>
                        </a:lnTo>
                        <a:lnTo>
                          <a:pt x="14" y="79"/>
                        </a:lnTo>
                        <a:lnTo>
                          <a:pt x="22" y="92"/>
                        </a:lnTo>
                        <a:lnTo>
                          <a:pt x="25" y="97"/>
                        </a:lnTo>
                        <a:lnTo>
                          <a:pt x="27" y="99"/>
                        </a:lnTo>
                        <a:lnTo>
                          <a:pt x="29"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98" name="Line 70"/>
                  <p:cNvSpPr>
                    <a:spLocks noChangeShapeType="1"/>
                  </p:cNvSpPr>
                  <p:nvPr/>
                </p:nvSpPr>
                <p:spPr bwMode="auto">
                  <a:xfrm flipH="1">
                    <a:off x="493" y="1909"/>
                    <a:ext cx="1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1776" name="Group 71"/>
                <p:cNvGrpSpPr>
                  <a:grpSpLocks/>
                </p:cNvGrpSpPr>
                <p:nvPr/>
              </p:nvGrpSpPr>
              <p:grpSpPr bwMode="auto">
                <a:xfrm>
                  <a:off x="1340" y="592"/>
                  <a:ext cx="135" cy="199"/>
                  <a:chOff x="1340" y="592"/>
                  <a:chExt cx="135" cy="199"/>
                </a:xfrm>
              </p:grpSpPr>
              <p:sp>
                <p:nvSpPr>
                  <p:cNvPr id="71794" name="Freeform 72"/>
                  <p:cNvSpPr>
                    <a:spLocks/>
                  </p:cNvSpPr>
                  <p:nvPr/>
                </p:nvSpPr>
                <p:spPr bwMode="auto">
                  <a:xfrm>
                    <a:off x="1340" y="592"/>
                    <a:ext cx="89" cy="199"/>
                  </a:xfrm>
                  <a:custGeom>
                    <a:avLst/>
                    <a:gdLst>
                      <a:gd name="T0" fmla="*/ 4 w 329"/>
                      <a:gd name="T1" fmla="*/ 0 h 737"/>
                      <a:gd name="T2" fmla="*/ 0 w 329"/>
                      <a:gd name="T3" fmla="*/ 15 h 737"/>
                      <a:gd name="T4" fmla="*/ 2 w 329"/>
                      <a:gd name="T5" fmla="*/ 15 h 737"/>
                      <a:gd name="T6" fmla="*/ 3 w 329"/>
                      <a:gd name="T7" fmla="*/ 15 h 737"/>
                      <a:gd name="T8" fmla="*/ 3 w 329"/>
                      <a:gd name="T9" fmla="*/ 14 h 737"/>
                      <a:gd name="T10" fmla="*/ 3 w 329"/>
                      <a:gd name="T11" fmla="*/ 14 h 737"/>
                      <a:gd name="T12" fmla="*/ 4 w 329"/>
                      <a:gd name="T13" fmla="*/ 14 h 737"/>
                      <a:gd name="T14" fmla="*/ 4 w 329"/>
                      <a:gd name="T15" fmla="*/ 14 h 737"/>
                      <a:gd name="T16" fmla="*/ 4 w 329"/>
                      <a:gd name="T17" fmla="*/ 14 h 737"/>
                      <a:gd name="T18" fmla="*/ 4 w 329"/>
                      <a:gd name="T19" fmla="*/ 14 h 737"/>
                      <a:gd name="T20" fmla="*/ 4 w 329"/>
                      <a:gd name="T21" fmla="*/ 14 h 737"/>
                      <a:gd name="T22" fmla="*/ 5 w 329"/>
                      <a:gd name="T23" fmla="*/ 13 h 737"/>
                      <a:gd name="T24" fmla="*/ 5 w 329"/>
                      <a:gd name="T25" fmla="*/ 13 h 737"/>
                      <a:gd name="T26" fmla="*/ 5 w 329"/>
                      <a:gd name="T27" fmla="*/ 13 h 737"/>
                      <a:gd name="T28" fmla="*/ 5 w 329"/>
                      <a:gd name="T29" fmla="*/ 12 h 737"/>
                      <a:gd name="T30" fmla="*/ 5 w 329"/>
                      <a:gd name="T31" fmla="*/ 12 h 737"/>
                      <a:gd name="T32" fmla="*/ 5 w 329"/>
                      <a:gd name="T33" fmla="*/ 12 h 737"/>
                      <a:gd name="T34" fmla="*/ 5 w 329"/>
                      <a:gd name="T35" fmla="*/ 12 h 737"/>
                      <a:gd name="T36" fmla="*/ 6 w 329"/>
                      <a:gd name="T37" fmla="*/ 8 h 737"/>
                      <a:gd name="T38" fmla="*/ 6 w 329"/>
                      <a:gd name="T39" fmla="*/ 7 h 737"/>
                      <a:gd name="T40" fmla="*/ 6 w 329"/>
                      <a:gd name="T41" fmla="*/ 7 h 737"/>
                      <a:gd name="T42" fmla="*/ 6 w 329"/>
                      <a:gd name="T43" fmla="*/ 7 h 737"/>
                      <a:gd name="T44" fmla="*/ 6 w 329"/>
                      <a:gd name="T45" fmla="*/ 6 h 737"/>
                      <a:gd name="T46" fmla="*/ 6 w 329"/>
                      <a:gd name="T47" fmla="*/ 6 h 737"/>
                      <a:gd name="T48" fmla="*/ 6 w 329"/>
                      <a:gd name="T49" fmla="*/ 6 h 737"/>
                      <a:gd name="T50" fmla="*/ 6 w 329"/>
                      <a:gd name="T51" fmla="*/ 6 h 737"/>
                      <a:gd name="T52" fmla="*/ 6 w 329"/>
                      <a:gd name="T53" fmla="*/ 6 h 737"/>
                      <a:gd name="T54" fmla="*/ 6 w 329"/>
                      <a:gd name="T55" fmla="*/ 5 h 737"/>
                      <a:gd name="T56" fmla="*/ 6 w 329"/>
                      <a:gd name="T57" fmla="*/ 5 h 737"/>
                      <a:gd name="T58" fmla="*/ 6 w 329"/>
                      <a:gd name="T59" fmla="*/ 5 h 737"/>
                      <a:gd name="T60" fmla="*/ 6 w 329"/>
                      <a:gd name="T61" fmla="*/ 5 h 737"/>
                      <a:gd name="T62" fmla="*/ 6 w 329"/>
                      <a:gd name="T63" fmla="*/ 5 h 737"/>
                      <a:gd name="T64" fmla="*/ 5 w 329"/>
                      <a:gd name="T65" fmla="*/ 5 h 737"/>
                      <a:gd name="T66" fmla="*/ 5 w 329"/>
                      <a:gd name="T67" fmla="*/ 5 h 737"/>
                      <a:gd name="T68" fmla="*/ 3 w 329"/>
                      <a:gd name="T69" fmla="*/ 5 h 7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29" h="737">
                        <a:moveTo>
                          <a:pt x="197" y="0"/>
                        </a:moveTo>
                        <a:lnTo>
                          <a:pt x="0" y="737"/>
                        </a:lnTo>
                        <a:lnTo>
                          <a:pt x="129" y="737"/>
                        </a:lnTo>
                        <a:lnTo>
                          <a:pt x="140" y="736"/>
                        </a:lnTo>
                        <a:lnTo>
                          <a:pt x="152" y="734"/>
                        </a:lnTo>
                        <a:lnTo>
                          <a:pt x="162" y="730"/>
                        </a:lnTo>
                        <a:lnTo>
                          <a:pt x="174" y="724"/>
                        </a:lnTo>
                        <a:lnTo>
                          <a:pt x="185" y="718"/>
                        </a:lnTo>
                        <a:lnTo>
                          <a:pt x="195" y="709"/>
                        </a:lnTo>
                        <a:lnTo>
                          <a:pt x="206" y="700"/>
                        </a:lnTo>
                        <a:lnTo>
                          <a:pt x="217" y="689"/>
                        </a:lnTo>
                        <a:lnTo>
                          <a:pt x="226" y="677"/>
                        </a:lnTo>
                        <a:lnTo>
                          <a:pt x="236" y="665"/>
                        </a:lnTo>
                        <a:lnTo>
                          <a:pt x="244" y="652"/>
                        </a:lnTo>
                        <a:lnTo>
                          <a:pt x="252" y="638"/>
                        </a:lnTo>
                        <a:lnTo>
                          <a:pt x="258" y="623"/>
                        </a:lnTo>
                        <a:lnTo>
                          <a:pt x="263" y="608"/>
                        </a:lnTo>
                        <a:lnTo>
                          <a:pt x="268" y="593"/>
                        </a:lnTo>
                        <a:lnTo>
                          <a:pt x="323" y="389"/>
                        </a:lnTo>
                        <a:lnTo>
                          <a:pt x="326" y="374"/>
                        </a:lnTo>
                        <a:lnTo>
                          <a:pt x="328" y="359"/>
                        </a:lnTo>
                        <a:lnTo>
                          <a:pt x="329" y="345"/>
                        </a:lnTo>
                        <a:lnTo>
                          <a:pt x="329" y="330"/>
                        </a:lnTo>
                        <a:lnTo>
                          <a:pt x="328" y="318"/>
                        </a:lnTo>
                        <a:lnTo>
                          <a:pt x="326" y="305"/>
                        </a:lnTo>
                        <a:lnTo>
                          <a:pt x="323" y="293"/>
                        </a:lnTo>
                        <a:lnTo>
                          <a:pt x="318" y="282"/>
                        </a:lnTo>
                        <a:lnTo>
                          <a:pt x="312" y="273"/>
                        </a:lnTo>
                        <a:lnTo>
                          <a:pt x="306" y="265"/>
                        </a:lnTo>
                        <a:lnTo>
                          <a:pt x="299" y="258"/>
                        </a:lnTo>
                        <a:lnTo>
                          <a:pt x="290" y="253"/>
                        </a:lnTo>
                        <a:lnTo>
                          <a:pt x="281" y="249"/>
                        </a:lnTo>
                        <a:lnTo>
                          <a:pt x="271" y="246"/>
                        </a:lnTo>
                        <a:lnTo>
                          <a:pt x="261" y="246"/>
                        </a:lnTo>
                        <a:lnTo>
                          <a:pt x="132" y="2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95" name="Line 73"/>
                  <p:cNvSpPr>
                    <a:spLocks noChangeShapeType="1"/>
                  </p:cNvSpPr>
                  <p:nvPr/>
                </p:nvSpPr>
                <p:spPr bwMode="auto">
                  <a:xfrm flipH="1">
                    <a:off x="1456" y="592"/>
                    <a:ext cx="19"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1777" name="Group 74"/>
                <p:cNvGrpSpPr>
                  <a:grpSpLocks/>
                </p:cNvGrpSpPr>
                <p:nvPr/>
              </p:nvGrpSpPr>
              <p:grpSpPr bwMode="auto">
                <a:xfrm>
                  <a:off x="2056" y="1319"/>
                  <a:ext cx="127" cy="199"/>
                  <a:chOff x="2056" y="1319"/>
                  <a:chExt cx="127" cy="199"/>
                </a:xfrm>
              </p:grpSpPr>
              <p:sp>
                <p:nvSpPr>
                  <p:cNvPr id="71788" name="Line 75"/>
                  <p:cNvSpPr>
                    <a:spLocks noChangeShapeType="1"/>
                  </p:cNvSpPr>
                  <p:nvPr/>
                </p:nvSpPr>
                <p:spPr bwMode="auto">
                  <a:xfrm flipH="1">
                    <a:off x="2075" y="1518"/>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89" name="Freeform 76"/>
                  <p:cNvSpPr>
                    <a:spLocks/>
                  </p:cNvSpPr>
                  <p:nvPr/>
                </p:nvSpPr>
                <p:spPr bwMode="auto">
                  <a:xfrm>
                    <a:off x="2056" y="1480"/>
                    <a:ext cx="19" cy="38"/>
                  </a:xfrm>
                  <a:custGeom>
                    <a:avLst/>
                    <a:gdLst>
                      <a:gd name="T0" fmla="*/ 0 w 69"/>
                      <a:gd name="T1" fmla="*/ 0 h 142"/>
                      <a:gd name="T2" fmla="*/ 0 w 69"/>
                      <a:gd name="T3" fmla="*/ 0 h 142"/>
                      <a:gd name="T4" fmla="*/ 0 w 69"/>
                      <a:gd name="T5" fmla="*/ 1 h 142"/>
                      <a:gd name="T6" fmla="*/ 0 w 69"/>
                      <a:gd name="T7" fmla="*/ 1 h 142"/>
                      <a:gd name="T8" fmla="*/ 0 w 69"/>
                      <a:gd name="T9" fmla="*/ 1 h 142"/>
                      <a:gd name="T10" fmla="*/ 0 w 69"/>
                      <a:gd name="T11" fmla="*/ 1 h 142"/>
                      <a:gd name="T12" fmla="*/ 0 w 69"/>
                      <a:gd name="T13" fmla="*/ 2 h 142"/>
                      <a:gd name="T14" fmla="*/ 0 w 69"/>
                      <a:gd name="T15" fmla="*/ 2 h 142"/>
                      <a:gd name="T16" fmla="*/ 0 w 69"/>
                      <a:gd name="T17" fmla="*/ 2 h 142"/>
                      <a:gd name="T18" fmla="*/ 0 w 69"/>
                      <a:gd name="T19" fmla="*/ 2 h 142"/>
                      <a:gd name="T20" fmla="*/ 1 w 69"/>
                      <a:gd name="T21" fmla="*/ 2 h 142"/>
                      <a:gd name="T22" fmla="*/ 1 w 69"/>
                      <a:gd name="T23" fmla="*/ 2 h 142"/>
                      <a:gd name="T24" fmla="*/ 1 w 69"/>
                      <a:gd name="T25" fmla="*/ 3 h 142"/>
                      <a:gd name="T26" fmla="*/ 1 w 69"/>
                      <a:gd name="T27" fmla="*/ 3 h 142"/>
                      <a:gd name="T28" fmla="*/ 1 w 69"/>
                      <a:gd name="T29" fmla="*/ 3 h 142"/>
                      <a:gd name="T30" fmla="*/ 1 w 69"/>
                      <a:gd name="T31" fmla="*/ 3 h 1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9" h="142">
                        <a:moveTo>
                          <a:pt x="7" y="0"/>
                        </a:moveTo>
                        <a:lnTo>
                          <a:pt x="3" y="15"/>
                        </a:lnTo>
                        <a:lnTo>
                          <a:pt x="1" y="30"/>
                        </a:lnTo>
                        <a:lnTo>
                          <a:pt x="0" y="43"/>
                        </a:lnTo>
                        <a:lnTo>
                          <a:pt x="0" y="57"/>
                        </a:lnTo>
                        <a:lnTo>
                          <a:pt x="1" y="71"/>
                        </a:lnTo>
                        <a:lnTo>
                          <a:pt x="3" y="84"/>
                        </a:lnTo>
                        <a:lnTo>
                          <a:pt x="7" y="96"/>
                        </a:lnTo>
                        <a:lnTo>
                          <a:pt x="11" y="105"/>
                        </a:lnTo>
                        <a:lnTo>
                          <a:pt x="17" y="115"/>
                        </a:lnTo>
                        <a:lnTo>
                          <a:pt x="23" y="123"/>
                        </a:lnTo>
                        <a:lnTo>
                          <a:pt x="32" y="130"/>
                        </a:lnTo>
                        <a:lnTo>
                          <a:pt x="39" y="135"/>
                        </a:lnTo>
                        <a:lnTo>
                          <a:pt x="49" y="139"/>
                        </a:lnTo>
                        <a:lnTo>
                          <a:pt x="58" y="141"/>
                        </a:lnTo>
                        <a:lnTo>
                          <a:pt x="69" y="1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90" name="Line 77"/>
                  <p:cNvSpPr>
                    <a:spLocks noChangeShapeType="1"/>
                  </p:cNvSpPr>
                  <p:nvPr/>
                </p:nvSpPr>
                <p:spPr bwMode="auto">
                  <a:xfrm flipV="1">
                    <a:off x="2058" y="1425"/>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91" name="Freeform 78"/>
                  <p:cNvSpPr>
                    <a:spLocks/>
                  </p:cNvSpPr>
                  <p:nvPr/>
                </p:nvSpPr>
                <p:spPr bwMode="auto">
                  <a:xfrm>
                    <a:off x="2073" y="1386"/>
                    <a:ext cx="38" cy="39"/>
                  </a:xfrm>
                  <a:custGeom>
                    <a:avLst/>
                    <a:gdLst>
                      <a:gd name="T0" fmla="*/ 3 w 139"/>
                      <a:gd name="T1" fmla="*/ 0 h 143"/>
                      <a:gd name="T2" fmla="*/ 3 w 139"/>
                      <a:gd name="T3" fmla="*/ 0 h 143"/>
                      <a:gd name="T4" fmla="*/ 2 w 139"/>
                      <a:gd name="T5" fmla="*/ 0 h 143"/>
                      <a:gd name="T6" fmla="*/ 2 w 139"/>
                      <a:gd name="T7" fmla="*/ 0 h 143"/>
                      <a:gd name="T8" fmla="*/ 2 w 139"/>
                      <a:gd name="T9" fmla="*/ 0 h 143"/>
                      <a:gd name="T10" fmla="*/ 2 w 139"/>
                      <a:gd name="T11" fmla="*/ 0 h 143"/>
                      <a:gd name="T12" fmla="*/ 1 w 139"/>
                      <a:gd name="T13" fmla="*/ 1 h 143"/>
                      <a:gd name="T14" fmla="*/ 1 w 139"/>
                      <a:gd name="T15" fmla="*/ 1 h 143"/>
                      <a:gd name="T16" fmla="*/ 1 w 139"/>
                      <a:gd name="T17" fmla="*/ 1 h 143"/>
                      <a:gd name="T18" fmla="*/ 1 w 139"/>
                      <a:gd name="T19" fmla="*/ 1 h 143"/>
                      <a:gd name="T20" fmla="*/ 1 w 139"/>
                      <a:gd name="T21" fmla="*/ 1 h 143"/>
                      <a:gd name="T22" fmla="*/ 1 w 139"/>
                      <a:gd name="T23" fmla="*/ 2 h 143"/>
                      <a:gd name="T24" fmla="*/ 0 w 139"/>
                      <a:gd name="T25" fmla="*/ 2 h 143"/>
                      <a:gd name="T26" fmla="*/ 0 w 139"/>
                      <a:gd name="T27" fmla="*/ 2 h 143"/>
                      <a:gd name="T28" fmla="*/ 0 w 139"/>
                      <a:gd name="T29" fmla="*/ 3 h 143"/>
                      <a:gd name="T30" fmla="*/ 0 w 139"/>
                      <a:gd name="T31" fmla="*/ 3 h 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43">
                        <a:moveTo>
                          <a:pt x="139" y="0"/>
                        </a:moveTo>
                        <a:lnTo>
                          <a:pt x="128" y="1"/>
                        </a:lnTo>
                        <a:lnTo>
                          <a:pt x="117" y="3"/>
                        </a:lnTo>
                        <a:lnTo>
                          <a:pt x="106" y="7"/>
                        </a:lnTo>
                        <a:lnTo>
                          <a:pt x="95" y="12"/>
                        </a:lnTo>
                        <a:lnTo>
                          <a:pt x="83" y="19"/>
                        </a:lnTo>
                        <a:lnTo>
                          <a:pt x="73" y="27"/>
                        </a:lnTo>
                        <a:lnTo>
                          <a:pt x="62" y="37"/>
                        </a:lnTo>
                        <a:lnTo>
                          <a:pt x="51" y="47"/>
                        </a:lnTo>
                        <a:lnTo>
                          <a:pt x="42" y="59"/>
                        </a:lnTo>
                        <a:lnTo>
                          <a:pt x="33" y="71"/>
                        </a:lnTo>
                        <a:lnTo>
                          <a:pt x="25" y="85"/>
                        </a:lnTo>
                        <a:lnTo>
                          <a:pt x="17" y="99"/>
                        </a:lnTo>
                        <a:lnTo>
                          <a:pt x="11" y="113"/>
                        </a:lnTo>
                        <a:lnTo>
                          <a:pt x="5" y="128"/>
                        </a:lnTo>
                        <a:lnTo>
                          <a:pt x="0"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92" name="Line 79"/>
                  <p:cNvSpPr>
                    <a:spLocks noChangeShapeType="1"/>
                  </p:cNvSpPr>
                  <p:nvPr/>
                </p:nvSpPr>
                <p:spPr bwMode="auto">
                  <a:xfrm>
                    <a:off x="2111" y="1386"/>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93" name="Line 80"/>
                  <p:cNvSpPr>
                    <a:spLocks noChangeShapeType="1"/>
                  </p:cNvSpPr>
                  <p:nvPr/>
                </p:nvSpPr>
                <p:spPr bwMode="auto">
                  <a:xfrm flipH="1">
                    <a:off x="2162" y="1319"/>
                    <a:ext cx="2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1778" name="Group 81"/>
                <p:cNvGrpSpPr>
                  <a:grpSpLocks/>
                </p:cNvGrpSpPr>
                <p:nvPr/>
              </p:nvGrpSpPr>
              <p:grpSpPr bwMode="auto">
                <a:xfrm>
                  <a:off x="387" y="2558"/>
                  <a:ext cx="84" cy="133"/>
                  <a:chOff x="387" y="2558"/>
                  <a:chExt cx="84" cy="133"/>
                </a:xfrm>
              </p:grpSpPr>
              <p:sp>
                <p:nvSpPr>
                  <p:cNvPr id="71786" name="Freeform 82"/>
                  <p:cNvSpPr>
                    <a:spLocks/>
                  </p:cNvSpPr>
                  <p:nvPr/>
                </p:nvSpPr>
                <p:spPr bwMode="auto">
                  <a:xfrm>
                    <a:off x="448" y="2664"/>
                    <a:ext cx="7" cy="27"/>
                  </a:xfrm>
                  <a:custGeom>
                    <a:avLst/>
                    <a:gdLst>
                      <a:gd name="T0" fmla="*/ 0 w 29"/>
                      <a:gd name="T1" fmla="*/ 0 h 101"/>
                      <a:gd name="T2" fmla="*/ 0 w 29"/>
                      <a:gd name="T3" fmla="*/ 0 h 101"/>
                      <a:gd name="T4" fmla="*/ 0 w 29"/>
                      <a:gd name="T5" fmla="*/ 0 h 101"/>
                      <a:gd name="T6" fmla="*/ 0 w 29"/>
                      <a:gd name="T7" fmla="*/ 0 h 101"/>
                      <a:gd name="T8" fmla="*/ 0 w 29"/>
                      <a:gd name="T9" fmla="*/ 1 h 101"/>
                      <a:gd name="T10" fmla="*/ 0 w 29"/>
                      <a:gd name="T11" fmla="*/ 1 h 101"/>
                      <a:gd name="T12" fmla="*/ 0 w 29"/>
                      <a:gd name="T13" fmla="*/ 1 h 101"/>
                      <a:gd name="T14" fmla="*/ 0 w 29"/>
                      <a:gd name="T15" fmla="*/ 1 h 101"/>
                      <a:gd name="T16" fmla="*/ 0 w 29"/>
                      <a:gd name="T17" fmla="*/ 1 h 101"/>
                      <a:gd name="T18" fmla="*/ 0 w 29"/>
                      <a:gd name="T19" fmla="*/ 1 h 101"/>
                      <a:gd name="T20" fmla="*/ 0 w 29"/>
                      <a:gd name="T21" fmla="*/ 1 h 101"/>
                      <a:gd name="T22" fmla="*/ 0 w 29"/>
                      <a:gd name="T23" fmla="*/ 1 h 101"/>
                      <a:gd name="T24" fmla="*/ 0 w 29"/>
                      <a:gd name="T25" fmla="*/ 2 h 101"/>
                      <a:gd name="T26" fmla="*/ 0 w 29"/>
                      <a:gd name="T27" fmla="*/ 2 h 101"/>
                      <a:gd name="T28" fmla="*/ 0 w 29"/>
                      <a:gd name="T29" fmla="*/ 2 h 101"/>
                      <a:gd name="T30" fmla="*/ 0 w 29"/>
                      <a:gd name="T31" fmla="*/ 2 h 1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9" h="101">
                        <a:moveTo>
                          <a:pt x="3" y="0"/>
                        </a:moveTo>
                        <a:lnTo>
                          <a:pt x="2" y="6"/>
                        </a:lnTo>
                        <a:lnTo>
                          <a:pt x="1" y="12"/>
                        </a:lnTo>
                        <a:lnTo>
                          <a:pt x="0" y="20"/>
                        </a:lnTo>
                        <a:lnTo>
                          <a:pt x="0" y="26"/>
                        </a:lnTo>
                        <a:lnTo>
                          <a:pt x="0" y="34"/>
                        </a:lnTo>
                        <a:lnTo>
                          <a:pt x="0" y="40"/>
                        </a:lnTo>
                        <a:lnTo>
                          <a:pt x="1" y="47"/>
                        </a:lnTo>
                        <a:lnTo>
                          <a:pt x="2" y="54"/>
                        </a:lnTo>
                        <a:lnTo>
                          <a:pt x="4" y="60"/>
                        </a:lnTo>
                        <a:lnTo>
                          <a:pt x="7" y="67"/>
                        </a:lnTo>
                        <a:lnTo>
                          <a:pt x="10" y="73"/>
                        </a:lnTo>
                        <a:lnTo>
                          <a:pt x="14" y="78"/>
                        </a:lnTo>
                        <a:lnTo>
                          <a:pt x="21" y="90"/>
                        </a:lnTo>
                        <a:lnTo>
                          <a:pt x="25" y="96"/>
                        </a:lnTo>
                        <a:lnTo>
                          <a:pt x="29" y="1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87" name="Freeform 83"/>
                  <p:cNvSpPr>
                    <a:spLocks/>
                  </p:cNvSpPr>
                  <p:nvPr/>
                </p:nvSpPr>
                <p:spPr bwMode="auto">
                  <a:xfrm>
                    <a:off x="387" y="2558"/>
                    <a:ext cx="84" cy="133"/>
                  </a:xfrm>
                  <a:custGeom>
                    <a:avLst/>
                    <a:gdLst>
                      <a:gd name="T0" fmla="*/ 6 w 314"/>
                      <a:gd name="T1" fmla="*/ 1 h 492"/>
                      <a:gd name="T2" fmla="*/ 6 w 314"/>
                      <a:gd name="T3" fmla="*/ 1 h 492"/>
                      <a:gd name="T4" fmla="*/ 6 w 314"/>
                      <a:gd name="T5" fmla="*/ 1 h 492"/>
                      <a:gd name="T6" fmla="*/ 6 w 314"/>
                      <a:gd name="T7" fmla="*/ 1 h 492"/>
                      <a:gd name="T8" fmla="*/ 6 w 314"/>
                      <a:gd name="T9" fmla="*/ 0 h 492"/>
                      <a:gd name="T10" fmla="*/ 6 w 314"/>
                      <a:gd name="T11" fmla="*/ 0 h 492"/>
                      <a:gd name="T12" fmla="*/ 6 w 314"/>
                      <a:gd name="T13" fmla="*/ 0 h 492"/>
                      <a:gd name="T14" fmla="*/ 6 w 314"/>
                      <a:gd name="T15" fmla="*/ 0 h 492"/>
                      <a:gd name="T16" fmla="*/ 5 w 314"/>
                      <a:gd name="T17" fmla="*/ 0 h 492"/>
                      <a:gd name="T18" fmla="*/ 5 w 314"/>
                      <a:gd name="T19" fmla="*/ 0 h 492"/>
                      <a:gd name="T20" fmla="*/ 4 w 314"/>
                      <a:gd name="T21" fmla="*/ 0 h 492"/>
                      <a:gd name="T22" fmla="*/ 4 w 314"/>
                      <a:gd name="T23" fmla="*/ 0 h 492"/>
                      <a:gd name="T24" fmla="*/ 3 w 314"/>
                      <a:gd name="T25" fmla="*/ 0 h 492"/>
                      <a:gd name="T26" fmla="*/ 3 w 314"/>
                      <a:gd name="T27" fmla="*/ 0 h 492"/>
                      <a:gd name="T28" fmla="*/ 3 w 314"/>
                      <a:gd name="T29" fmla="*/ 0 h 492"/>
                      <a:gd name="T30" fmla="*/ 3 w 314"/>
                      <a:gd name="T31" fmla="*/ 1 h 492"/>
                      <a:gd name="T32" fmla="*/ 2 w 314"/>
                      <a:gd name="T33" fmla="*/ 1 h 492"/>
                      <a:gd name="T34" fmla="*/ 2 w 314"/>
                      <a:gd name="T35" fmla="*/ 1 h 492"/>
                      <a:gd name="T36" fmla="*/ 2 w 314"/>
                      <a:gd name="T37" fmla="*/ 1 h 492"/>
                      <a:gd name="T38" fmla="*/ 2 w 314"/>
                      <a:gd name="T39" fmla="*/ 2 h 492"/>
                      <a:gd name="T40" fmla="*/ 2 w 314"/>
                      <a:gd name="T41" fmla="*/ 2 h 492"/>
                      <a:gd name="T42" fmla="*/ 1 w 314"/>
                      <a:gd name="T43" fmla="*/ 2 h 492"/>
                      <a:gd name="T44" fmla="*/ 1 w 314"/>
                      <a:gd name="T45" fmla="*/ 3 h 492"/>
                      <a:gd name="T46" fmla="*/ 1 w 314"/>
                      <a:gd name="T47" fmla="*/ 5 h 492"/>
                      <a:gd name="T48" fmla="*/ 0 w 314"/>
                      <a:gd name="T49" fmla="*/ 6 h 492"/>
                      <a:gd name="T50" fmla="*/ 0 w 314"/>
                      <a:gd name="T51" fmla="*/ 7 h 492"/>
                      <a:gd name="T52" fmla="*/ 0 w 314"/>
                      <a:gd name="T53" fmla="*/ 8 h 492"/>
                      <a:gd name="T54" fmla="*/ 0 w 314"/>
                      <a:gd name="T55" fmla="*/ 8 h 492"/>
                      <a:gd name="T56" fmla="*/ 0 w 314"/>
                      <a:gd name="T57" fmla="*/ 8 h 492"/>
                      <a:gd name="T58" fmla="*/ 0 w 314"/>
                      <a:gd name="T59" fmla="*/ 9 h 492"/>
                      <a:gd name="T60" fmla="*/ 0 w 314"/>
                      <a:gd name="T61" fmla="*/ 9 h 492"/>
                      <a:gd name="T62" fmla="*/ 1 w 314"/>
                      <a:gd name="T63" fmla="*/ 9 h 492"/>
                      <a:gd name="T64" fmla="*/ 1 w 314"/>
                      <a:gd name="T65" fmla="*/ 9 h 492"/>
                      <a:gd name="T66" fmla="*/ 1 w 314"/>
                      <a:gd name="T67" fmla="*/ 9 h 492"/>
                      <a:gd name="T68" fmla="*/ 1 w 314"/>
                      <a:gd name="T69" fmla="*/ 9 h 492"/>
                      <a:gd name="T70" fmla="*/ 1 w 314"/>
                      <a:gd name="T71" fmla="*/ 10 h 492"/>
                      <a:gd name="T72" fmla="*/ 1 w 314"/>
                      <a:gd name="T73" fmla="*/ 10 h 492"/>
                      <a:gd name="T74" fmla="*/ 2 w 314"/>
                      <a:gd name="T75" fmla="*/ 10 h 492"/>
                      <a:gd name="T76" fmla="*/ 2 w 314"/>
                      <a:gd name="T77" fmla="*/ 10 h 492"/>
                      <a:gd name="T78" fmla="*/ 3 w 314"/>
                      <a:gd name="T79" fmla="*/ 10 h 492"/>
                      <a:gd name="T80" fmla="*/ 3 w 314"/>
                      <a:gd name="T81" fmla="*/ 10 h 492"/>
                      <a:gd name="T82" fmla="*/ 3 w 314"/>
                      <a:gd name="T83" fmla="*/ 10 h 492"/>
                      <a:gd name="T84" fmla="*/ 3 w 314"/>
                      <a:gd name="T85" fmla="*/ 9 h 492"/>
                      <a:gd name="T86" fmla="*/ 3 w 314"/>
                      <a:gd name="T87" fmla="*/ 9 h 492"/>
                      <a:gd name="T88" fmla="*/ 3 w 314"/>
                      <a:gd name="T89" fmla="*/ 9 h 492"/>
                      <a:gd name="T90" fmla="*/ 4 w 314"/>
                      <a:gd name="T91" fmla="*/ 9 h 492"/>
                      <a:gd name="T92" fmla="*/ 4 w 314"/>
                      <a:gd name="T93" fmla="*/ 8 h 492"/>
                      <a:gd name="T94" fmla="*/ 4 w 314"/>
                      <a:gd name="T95" fmla="*/ 8 h 492"/>
                      <a:gd name="T96" fmla="*/ 4 w 314"/>
                      <a:gd name="T97" fmla="*/ 8 h 492"/>
                      <a:gd name="T98" fmla="*/ 5 w 314"/>
                      <a:gd name="T99" fmla="*/ 7 h 492"/>
                      <a:gd name="T100" fmla="*/ 5 w 314"/>
                      <a:gd name="T101" fmla="*/ 6 h 492"/>
                      <a:gd name="T102" fmla="*/ 5 w 314"/>
                      <a:gd name="T103" fmla="*/ 4 h 492"/>
                      <a:gd name="T104" fmla="*/ 6 w 314"/>
                      <a:gd name="T105" fmla="*/ 3 h 492"/>
                      <a:gd name="T106" fmla="*/ 6 w 314"/>
                      <a:gd name="T107" fmla="*/ 2 h 492"/>
                      <a:gd name="T108" fmla="*/ 6 w 314"/>
                      <a:gd name="T109" fmla="*/ 1 h 4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14" h="492">
                        <a:moveTo>
                          <a:pt x="312" y="65"/>
                        </a:moveTo>
                        <a:lnTo>
                          <a:pt x="313" y="61"/>
                        </a:lnTo>
                        <a:lnTo>
                          <a:pt x="314" y="55"/>
                        </a:lnTo>
                        <a:lnTo>
                          <a:pt x="314" y="50"/>
                        </a:lnTo>
                        <a:lnTo>
                          <a:pt x="313" y="45"/>
                        </a:lnTo>
                        <a:lnTo>
                          <a:pt x="313" y="40"/>
                        </a:lnTo>
                        <a:lnTo>
                          <a:pt x="311" y="35"/>
                        </a:lnTo>
                        <a:lnTo>
                          <a:pt x="310" y="30"/>
                        </a:lnTo>
                        <a:lnTo>
                          <a:pt x="309" y="24"/>
                        </a:lnTo>
                        <a:lnTo>
                          <a:pt x="307" y="19"/>
                        </a:lnTo>
                        <a:lnTo>
                          <a:pt x="304" y="14"/>
                        </a:lnTo>
                        <a:lnTo>
                          <a:pt x="301" y="9"/>
                        </a:lnTo>
                        <a:lnTo>
                          <a:pt x="298" y="6"/>
                        </a:lnTo>
                        <a:lnTo>
                          <a:pt x="296" y="4"/>
                        </a:lnTo>
                        <a:lnTo>
                          <a:pt x="294" y="3"/>
                        </a:lnTo>
                        <a:lnTo>
                          <a:pt x="292" y="2"/>
                        </a:lnTo>
                        <a:lnTo>
                          <a:pt x="290" y="1"/>
                        </a:lnTo>
                        <a:lnTo>
                          <a:pt x="285" y="0"/>
                        </a:lnTo>
                        <a:lnTo>
                          <a:pt x="280" y="0"/>
                        </a:lnTo>
                        <a:lnTo>
                          <a:pt x="258" y="0"/>
                        </a:lnTo>
                        <a:lnTo>
                          <a:pt x="237" y="0"/>
                        </a:lnTo>
                        <a:lnTo>
                          <a:pt x="217" y="0"/>
                        </a:lnTo>
                        <a:lnTo>
                          <a:pt x="208" y="1"/>
                        </a:lnTo>
                        <a:lnTo>
                          <a:pt x="197" y="2"/>
                        </a:lnTo>
                        <a:lnTo>
                          <a:pt x="187" y="3"/>
                        </a:lnTo>
                        <a:lnTo>
                          <a:pt x="178" y="5"/>
                        </a:lnTo>
                        <a:lnTo>
                          <a:pt x="172" y="6"/>
                        </a:lnTo>
                        <a:lnTo>
                          <a:pt x="167" y="8"/>
                        </a:lnTo>
                        <a:lnTo>
                          <a:pt x="163" y="11"/>
                        </a:lnTo>
                        <a:lnTo>
                          <a:pt x="159" y="13"/>
                        </a:lnTo>
                        <a:lnTo>
                          <a:pt x="149" y="18"/>
                        </a:lnTo>
                        <a:lnTo>
                          <a:pt x="140" y="23"/>
                        </a:lnTo>
                        <a:lnTo>
                          <a:pt x="133" y="30"/>
                        </a:lnTo>
                        <a:lnTo>
                          <a:pt x="126" y="37"/>
                        </a:lnTo>
                        <a:lnTo>
                          <a:pt x="118" y="45"/>
                        </a:lnTo>
                        <a:lnTo>
                          <a:pt x="111" y="51"/>
                        </a:lnTo>
                        <a:lnTo>
                          <a:pt x="104" y="59"/>
                        </a:lnTo>
                        <a:lnTo>
                          <a:pt x="101" y="64"/>
                        </a:lnTo>
                        <a:lnTo>
                          <a:pt x="99" y="68"/>
                        </a:lnTo>
                        <a:lnTo>
                          <a:pt x="88" y="85"/>
                        </a:lnTo>
                        <a:lnTo>
                          <a:pt x="83" y="94"/>
                        </a:lnTo>
                        <a:lnTo>
                          <a:pt x="78" y="103"/>
                        </a:lnTo>
                        <a:lnTo>
                          <a:pt x="73" y="112"/>
                        </a:lnTo>
                        <a:lnTo>
                          <a:pt x="69" y="121"/>
                        </a:lnTo>
                        <a:lnTo>
                          <a:pt x="66" y="131"/>
                        </a:lnTo>
                        <a:lnTo>
                          <a:pt x="64" y="141"/>
                        </a:lnTo>
                        <a:lnTo>
                          <a:pt x="53" y="181"/>
                        </a:lnTo>
                        <a:lnTo>
                          <a:pt x="31" y="260"/>
                        </a:lnTo>
                        <a:lnTo>
                          <a:pt x="20" y="299"/>
                        </a:lnTo>
                        <a:lnTo>
                          <a:pt x="15" y="318"/>
                        </a:lnTo>
                        <a:lnTo>
                          <a:pt x="10" y="338"/>
                        </a:lnTo>
                        <a:lnTo>
                          <a:pt x="5" y="359"/>
                        </a:lnTo>
                        <a:lnTo>
                          <a:pt x="3" y="368"/>
                        </a:lnTo>
                        <a:lnTo>
                          <a:pt x="2" y="379"/>
                        </a:lnTo>
                        <a:lnTo>
                          <a:pt x="1" y="388"/>
                        </a:lnTo>
                        <a:lnTo>
                          <a:pt x="0" y="399"/>
                        </a:lnTo>
                        <a:lnTo>
                          <a:pt x="1" y="410"/>
                        </a:lnTo>
                        <a:lnTo>
                          <a:pt x="2" y="419"/>
                        </a:lnTo>
                        <a:lnTo>
                          <a:pt x="4" y="429"/>
                        </a:lnTo>
                        <a:lnTo>
                          <a:pt x="7" y="440"/>
                        </a:lnTo>
                        <a:lnTo>
                          <a:pt x="11" y="449"/>
                        </a:lnTo>
                        <a:lnTo>
                          <a:pt x="16" y="458"/>
                        </a:lnTo>
                        <a:lnTo>
                          <a:pt x="18" y="463"/>
                        </a:lnTo>
                        <a:lnTo>
                          <a:pt x="21" y="467"/>
                        </a:lnTo>
                        <a:lnTo>
                          <a:pt x="24" y="470"/>
                        </a:lnTo>
                        <a:lnTo>
                          <a:pt x="28" y="475"/>
                        </a:lnTo>
                        <a:lnTo>
                          <a:pt x="31" y="478"/>
                        </a:lnTo>
                        <a:lnTo>
                          <a:pt x="35" y="481"/>
                        </a:lnTo>
                        <a:lnTo>
                          <a:pt x="40" y="483"/>
                        </a:lnTo>
                        <a:lnTo>
                          <a:pt x="45" y="485"/>
                        </a:lnTo>
                        <a:lnTo>
                          <a:pt x="49" y="488"/>
                        </a:lnTo>
                        <a:lnTo>
                          <a:pt x="54" y="489"/>
                        </a:lnTo>
                        <a:lnTo>
                          <a:pt x="60" y="490"/>
                        </a:lnTo>
                        <a:lnTo>
                          <a:pt x="65" y="491"/>
                        </a:lnTo>
                        <a:lnTo>
                          <a:pt x="74" y="492"/>
                        </a:lnTo>
                        <a:lnTo>
                          <a:pt x="85" y="492"/>
                        </a:lnTo>
                        <a:lnTo>
                          <a:pt x="105" y="491"/>
                        </a:lnTo>
                        <a:lnTo>
                          <a:pt x="115" y="491"/>
                        </a:lnTo>
                        <a:lnTo>
                          <a:pt x="126" y="492"/>
                        </a:lnTo>
                        <a:lnTo>
                          <a:pt x="136" y="492"/>
                        </a:lnTo>
                        <a:lnTo>
                          <a:pt x="142" y="492"/>
                        </a:lnTo>
                        <a:lnTo>
                          <a:pt x="146" y="491"/>
                        </a:lnTo>
                        <a:lnTo>
                          <a:pt x="151" y="490"/>
                        </a:lnTo>
                        <a:lnTo>
                          <a:pt x="155" y="488"/>
                        </a:lnTo>
                        <a:lnTo>
                          <a:pt x="161" y="485"/>
                        </a:lnTo>
                        <a:lnTo>
                          <a:pt x="165" y="483"/>
                        </a:lnTo>
                        <a:lnTo>
                          <a:pt x="169" y="480"/>
                        </a:lnTo>
                        <a:lnTo>
                          <a:pt x="173" y="477"/>
                        </a:lnTo>
                        <a:lnTo>
                          <a:pt x="181" y="470"/>
                        </a:lnTo>
                        <a:lnTo>
                          <a:pt x="188" y="463"/>
                        </a:lnTo>
                        <a:lnTo>
                          <a:pt x="196" y="456"/>
                        </a:lnTo>
                        <a:lnTo>
                          <a:pt x="201" y="447"/>
                        </a:lnTo>
                        <a:lnTo>
                          <a:pt x="207" y="439"/>
                        </a:lnTo>
                        <a:lnTo>
                          <a:pt x="212" y="430"/>
                        </a:lnTo>
                        <a:lnTo>
                          <a:pt x="216" y="420"/>
                        </a:lnTo>
                        <a:lnTo>
                          <a:pt x="220" y="411"/>
                        </a:lnTo>
                        <a:lnTo>
                          <a:pt x="224" y="401"/>
                        </a:lnTo>
                        <a:lnTo>
                          <a:pt x="227" y="392"/>
                        </a:lnTo>
                        <a:lnTo>
                          <a:pt x="229" y="382"/>
                        </a:lnTo>
                        <a:lnTo>
                          <a:pt x="234" y="362"/>
                        </a:lnTo>
                        <a:lnTo>
                          <a:pt x="240" y="342"/>
                        </a:lnTo>
                        <a:lnTo>
                          <a:pt x="249" y="302"/>
                        </a:lnTo>
                        <a:lnTo>
                          <a:pt x="259" y="263"/>
                        </a:lnTo>
                        <a:lnTo>
                          <a:pt x="269" y="222"/>
                        </a:lnTo>
                        <a:lnTo>
                          <a:pt x="280" y="183"/>
                        </a:lnTo>
                        <a:lnTo>
                          <a:pt x="292" y="145"/>
                        </a:lnTo>
                        <a:lnTo>
                          <a:pt x="297" y="124"/>
                        </a:lnTo>
                        <a:lnTo>
                          <a:pt x="302" y="104"/>
                        </a:lnTo>
                        <a:lnTo>
                          <a:pt x="307" y="85"/>
                        </a:lnTo>
                        <a:lnTo>
                          <a:pt x="309" y="74"/>
                        </a:lnTo>
                        <a:lnTo>
                          <a:pt x="311"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71779" name="Freeform 84"/>
                <p:cNvSpPr>
                  <a:spLocks/>
                </p:cNvSpPr>
                <p:nvPr/>
              </p:nvSpPr>
              <p:spPr bwMode="auto">
                <a:xfrm>
                  <a:off x="1431" y="3456"/>
                  <a:ext cx="89" cy="201"/>
                </a:xfrm>
                <a:custGeom>
                  <a:avLst/>
                  <a:gdLst>
                    <a:gd name="T0" fmla="*/ 4 w 329"/>
                    <a:gd name="T1" fmla="*/ 0 h 736"/>
                    <a:gd name="T2" fmla="*/ 0 w 329"/>
                    <a:gd name="T3" fmla="*/ 15 h 736"/>
                    <a:gd name="T4" fmla="*/ 2 w 329"/>
                    <a:gd name="T5" fmla="*/ 15 h 736"/>
                    <a:gd name="T6" fmla="*/ 3 w 329"/>
                    <a:gd name="T7" fmla="*/ 15 h 736"/>
                    <a:gd name="T8" fmla="*/ 3 w 329"/>
                    <a:gd name="T9" fmla="*/ 15 h 736"/>
                    <a:gd name="T10" fmla="*/ 3 w 329"/>
                    <a:gd name="T11" fmla="*/ 15 h 736"/>
                    <a:gd name="T12" fmla="*/ 4 w 329"/>
                    <a:gd name="T13" fmla="*/ 15 h 736"/>
                    <a:gd name="T14" fmla="*/ 4 w 329"/>
                    <a:gd name="T15" fmla="*/ 15 h 736"/>
                    <a:gd name="T16" fmla="*/ 4 w 329"/>
                    <a:gd name="T17" fmla="*/ 14 h 736"/>
                    <a:gd name="T18" fmla="*/ 4 w 329"/>
                    <a:gd name="T19" fmla="*/ 14 h 736"/>
                    <a:gd name="T20" fmla="*/ 4 w 329"/>
                    <a:gd name="T21" fmla="*/ 14 h 736"/>
                    <a:gd name="T22" fmla="*/ 5 w 329"/>
                    <a:gd name="T23" fmla="*/ 14 h 736"/>
                    <a:gd name="T24" fmla="*/ 5 w 329"/>
                    <a:gd name="T25" fmla="*/ 13 h 736"/>
                    <a:gd name="T26" fmla="*/ 5 w 329"/>
                    <a:gd name="T27" fmla="*/ 13 h 736"/>
                    <a:gd name="T28" fmla="*/ 5 w 329"/>
                    <a:gd name="T29" fmla="*/ 13 h 736"/>
                    <a:gd name="T30" fmla="*/ 5 w 329"/>
                    <a:gd name="T31" fmla="*/ 13 h 736"/>
                    <a:gd name="T32" fmla="*/ 5 w 329"/>
                    <a:gd name="T33" fmla="*/ 12 h 736"/>
                    <a:gd name="T34" fmla="*/ 5 w 329"/>
                    <a:gd name="T35" fmla="*/ 12 h 736"/>
                    <a:gd name="T36" fmla="*/ 6 w 329"/>
                    <a:gd name="T37" fmla="*/ 8 h 736"/>
                    <a:gd name="T38" fmla="*/ 6 w 329"/>
                    <a:gd name="T39" fmla="*/ 8 h 736"/>
                    <a:gd name="T40" fmla="*/ 6 w 329"/>
                    <a:gd name="T41" fmla="*/ 7 h 736"/>
                    <a:gd name="T42" fmla="*/ 6 w 329"/>
                    <a:gd name="T43" fmla="*/ 7 h 736"/>
                    <a:gd name="T44" fmla="*/ 6 w 329"/>
                    <a:gd name="T45" fmla="*/ 7 h 736"/>
                    <a:gd name="T46" fmla="*/ 6 w 329"/>
                    <a:gd name="T47" fmla="*/ 7 h 736"/>
                    <a:gd name="T48" fmla="*/ 6 w 329"/>
                    <a:gd name="T49" fmla="*/ 6 h 736"/>
                    <a:gd name="T50" fmla="*/ 6 w 329"/>
                    <a:gd name="T51" fmla="*/ 6 h 736"/>
                    <a:gd name="T52" fmla="*/ 6 w 329"/>
                    <a:gd name="T53" fmla="*/ 6 h 736"/>
                    <a:gd name="T54" fmla="*/ 6 w 329"/>
                    <a:gd name="T55" fmla="*/ 5 h 736"/>
                    <a:gd name="T56" fmla="*/ 6 w 329"/>
                    <a:gd name="T57" fmla="*/ 5 h 736"/>
                    <a:gd name="T58" fmla="*/ 6 w 329"/>
                    <a:gd name="T59" fmla="*/ 5 h 736"/>
                    <a:gd name="T60" fmla="*/ 6 w 329"/>
                    <a:gd name="T61" fmla="*/ 5 h 736"/>
                    <a:gd name="T62" fmla="*/ 6 w 329"/>
                    <a:gd name="T63" fmla="*/ 5 h 736"/>
                    <a:gd name="T64" fmla="*/ 5 w 329"/>
                    <a:gd name="T65" fmla="*/ 5 h 736"/>
                    <a:gd name="T66" fmla="*/ 5 w 329"/>
                    <a:gd name="T67" fmla="*/ 5 h 736"/>
                    <a:gd name="T68" fmla="*/ 2 w 329"/>
                    <a:gd name="T69" fmla="*/ 5 h 7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29" h="736">
                      <a:moveTo>
                        <a:pt x="197" y="0"/>
                      </a:moveTo>
                      <a:lnTo>
                        <a:pt x="0" y="736"/>
                      </a:lnTo>
                      <a:lnTo>
                        <a:pt x="129" y="736"/>
                      </a:lnTo>
                      <a:lnTo>
                        <a:pt x="139" y="736"/>
                      </a:lnTo>
                      <a:lnTo>
                        <a:pt x="150" y="732"/>
                      </a:lnTo>
                      <a:lnTo>
                        <a:pt x="162" y="729"/>
                      </a:lnTo>
                      <a:lnTo>
                        <a:pt x="173" y="724"/>
                      </a:lnTo>
                      <a:lnTo>
                        <a:pt x="184" y="716"/>
                      </a:lnTo>
                      <a:lnTo>
                        <a:pt x="195" y="709"/>
                      </a:lnTo>
                      <a:lnTo>
                        <a:pt x="206" y="699"/>
                      </a:lnTo>
                      <a:lnTo>
                        <a:pt x="216" y="689"/>
                      </a:lnTo>
                      <a:lnTo>
                        <a:pt x="226" y="677"/>
                      </a:lnTo>
                      <a:lnTo>
                        <a:pt x="234" y="664"/>
                      </a:lnTo>
                      <a:lnTo>
                        <a:pt x="243" y="651"/>
                      </a:lnTo>
                      <a:lnTo>
                        <a:pt x="250" y="637"/>
                      </a:lnTo>
                      <a:lnTo>
                        <a:pt x="257" y="623"/>
                      </a:lnTo>
                      <a:lnTo>
                        <a:pt x="263" y="608"/>
                      </a:lnTo>
                      <a:lnTo>
                        <a:pt x="267" y="593"/>
                      </a:lnTo>
                      <a:lnTo>
                        <a:pt x="322" y="388"/>
                      </a:lnTo>
                      <a:lnTo>
                        <a:pt x="326" y="374"/>
                      </a:lnTo>
                      <a:lnTo>
                        <a:pt x="328" y="359"/>
                      </a:lnTo>
                      <a:lnTo>
                        <a:pt x="329" y="344"/>
                      </a:lnTo>
                      <a:lnTo>
                        <a:pt x="329" y="330"/>
                      </a:lnTo>
                      <a:lnTo>
                        <a:pt x="328" y="317"/>
                      </a:lnTo>
                      <a:lnTo>
                        <a:pt x="325" y="304"/>
                      </a:lnTo>
                      <a:lnTo>
                        <a:pt x="322" y="293"/>
                      </a:lnTo>
                      <a:lnTo>
                        <a:pt x="317" y="282"/>
                      </a:lnTo>
                      <a:lnTo>
                        <a:pt x="312" y="272"/>
                      </a:lnTo>
                      <a:lnTo>
                        <a:pt x="305" y="264"/>
                      </a:lnTo>
                      <a:lnTo>
                        <a:pt x="297" y="258"/>
                      </a:lnTo>
                      <a:lnTo>
                        <a:pt x="290" y="252"/>
                      </a:lnTo>
                      <a:lnTo>
                        <a:pt x="280" y="248"/>
                      </a:lnTo>
                      <a:lnTo>
                        <a:pt x="270" y="246"/>
                      </a:lnTo>
                      <a:lnTo>
                        <a:pt x="260" y="245"/>
                      </a:lnTo>
                      <a:lnTo>
                        <a:pt x="131" y="2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1780" name="Group 85"/>
                <p:cNvGrpSpPr>
                  <a:grpSpLocks/>
                </p:cNvGrpSpPr>
                <p:nvPr/>
              </p:nvGrpSpPr>
              <p:grpSpPr bwMode="auto">
                <a:xfrm>
                  <a:off x="2026" y="2433"/>
                  <a:ext cx="74" cy="133"/>
                  <a:chOff x="2026" y="2433"/>
                  <a:chExt cx="74" cy="133"/>
                </a:xfrm>
              </p:grpSpPr>
              <p:sp>
                <p:nvSpPr>
                  <p:cNvPr id="71781" name="Line 86"/>
                  <p:cNvSpPr>
                    <a:spLocks noChangeShapeType="1"/>
                  </p:cNvSpPr>
                  <p:nvPr/>
                </p:nvSpPr>
                <p:spPr bwMode="auto">
                  <a:xfrm flipH="1">
                    <a:off x="2045" y="2566"/>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82" name="Freeform 87"/>
                  <p:cNvSpPr>
                    <a:spLocks/>
                  </p:cNvSpPr>
                  <p:nvPr/>
                </p:nvSpPr>
                <p:spPr bwMode="auto">
                  <a:xfrm>
                    <a:off x="2026" y="2526"/>
                    <a:ext cx="19" cy="40"/>
                  </a:xfrm>
                  <a:custGeom>
                    <a:avLst/>
                    <a:gdLst>
                      <a:gd name="T0" fmla="*/ 0 w 69"/>
                      <a:gd name="T1" fmla="*/ 0 h 143"/>
                      <a:gd name="T2" fmla="*/ 0 w 69"/>
                      <a:gd name="T3" fmla="*/ 0 h 143"/>
                      <a:gd name="T4" fmla="*/ 0 w 69"/>
                      <a:gd name="T5" fmla="*/ 1 h 143"/>
                      <a:gd name="T6" fmla="*/ 0 w 69"/>
                      <a:gd name="T7" fmla="*/ 1 h 143"/>
                      <a:gd name="T8" fmla="*/ 0 w 69"/>
                      <a:gd name="T9" fmla="*/ 1 h 143"/>
                      <a:gd name="T10" fmla="*/ 0 w 69"/>
                      <a:gd name="T11" fmla="*/ 2 h 143"/>
                      <a:gd name="T12" fmla="*/ 0 w 69"/>
                      <a:gd name="T13" fmla="*/ 2 h 143"/>
                      <a:gd name="T14" fmla="*/ 0 w 69"/>
                      <a:gd name="T15" fmla="*/ 2 h 143"/>
                      <a:gd name="T16" fmla="*/ 0 w 69"/>
                      <a:gd name="T17" fmla="*/ 2 h 143"/>
                      <a:gd name="T18" fmla="*/ 0 w 69"/>
                      <a:gd name="T19" fmla="*/ 3 h 143"/>
                      <a:gd name="T20" fmla="*/ 1 w 69"/>
                      <a:gd name="T21" fmla="*/ 3 h 143"/>
                      <a:gd name="T22" fmla="*/ 1 w 69"/>
                      <a:gd name="T23" fmla="*/ 3 h 143"/>
                      <a:gd name="T24" fmla="*/ 1 w 69"/>
                      <a:gd name="T25" fmla="*/ 3 h 143"/>
                      <a:gd name="T26" fmla="*/ 1 w 69"/>
                      <a:gd name="T27" fmla="*/ 3 h 143"/>
                      <a:gd name="T28" fmla="*/ 1 w 69"/>
                      <a:gd name="T29" fmla="*/ 3 h 143"/>
                      <a:gd name="T30" fmla="*/ 1 w 69"/>
                      <a:gd name="T31" fmla="*/ 3 h 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9" h="143">
                        <a:moveTo>
                          <a:pt x="7" y="0"/>
                        </a:moveTo>
                        <a:lnTo>
                          <a:pt x="4" y="15"/>
                        </a:lnTo>
                        <a:lnTo>
                          <a:pt x="1" y="30"/>
                        </a:lnTo>
                        <a:lnTo>
                          <a:pt x="0" y="44"/>
                        </a:lnTo>
                        <a:lnTo>
                          <a:pt x="0" y="58"/>
                        </a:lnTo>
                        <a:lnTo>
                          <a:pt x="1" y="71"/>
                        </a:lnTo>
                        <a:lnTo>
                          <a:pt x="4" y="84"/>
                        </a:lnTo>
                        <a:lnTo>
                          <a:pt x="7" y="96"/>
                        </a:lnTo>
                        <a:lnTo>
                          <a:pt x="11" y="106"/>
                        </a:lnTo>
                        <a:lnTo>
                          <a:pt x="17" y="116"/>
                        </a:lnTo>
                        <a:lnTo>
                          <a:pt x="24" y="124"/>
                        </a:lnTo>
                        <a:lnTo>
                          <a:pt x="32" y="131"/>
                        </a:lnTo>
                        <a:lnTo>
                          <a:pt x="40" y="136"/>
                        </a:lnTo>
                        <a:lnTo>
                          <a:pt x="49" y="140"/>
                        </a:lnTo>
                        <a:lnTo>
                          <a:pt x="58" y="142"/>
                        </a:lnTo>
                        <a:lnTo>
                          <a:pt x="69"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83" name="Line 88"/>
                  <p:cNvSpPr>
                    <a:spLocks noChangeShapeType="1"/>
                  </p:cNvSpPr>
                  <p:nvPr/>
                </p:nvSpPr>
                <p:spPr bwMode="auto">
                  <a:xfrm flipV="1">
                    <a:off x="2028" y="2471"/>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84" name="Freeform 89"/>
                  <p:cNvSpPr>
                    <a:spLocks/>
                  </p:cNvSpPr>
                  <p:nvPr/>
                </p:nvSpPr>
                <p:spPr bwMode="auto">
                  <a:xfrm>
                    <a:off x="2043" y="2433"/>
                    <a:ext cx="38" cy="38"/>
                  </a:xfrm>
                  <a:custGeom>
                    <a:avLst/>
                    <a:gdLst>
                      <a:gd name="T0" fmla="*/ 3 w 138"/>
                      <a:gd name="T1" fmla="*/ 0 h 142"/>
                      <a:gd name="T2" fmla="*/ 3 w 138"/>
                      <a:gd name="T3" fmla="*/ 0 h 142"/>
                      <a:gd name="T4" fmla="*/ 2 w 138"/>
                      <a:gd name="T5" fmla="*/ 0 h 142"/>
                      <a:gd name="T6" fmla="*/ 2 w 138"/>
                      <a:gd name="T7" fmla="*/ 0 h 142"/>
                      <a:gd name="T8" fmla="*/ 2 w 138"/>
                      <a:gd name="T9" fmla="*/ 0 h 142"/>
                      <a:gd name="T10" fmla="*/ 2 w 138"/>
                      <a:gd name="T11" fmla="*/ 0 h 142"/>
                      <a:gd name="T12" fmla="*/ 2 w 138"/>
                      <a:gd name="T13" fmla="*/ 1 h 142"/>
                      <a:gd name="T14" fmla="*/ 1 w 138"/>
                      <a:gd name="T15" fmla="*/ 1 h 142"/>
                      <a:gd name="T16" fmla="*/ 1 w 138"/>
                      <a:gd name="T17" fmla="*/ 1 h 142"/>
                      <a:gd name="T18" fmla="*/ 1 w 138"/>
                      <a:gd name="T19" fmla="*/ 1 h 142"/>
                      <a:gd name="T20" fmla="*/ 1 w 138"/>
                      <a:gd name="T21" fmla="*/ 1 h 142"/>
                      <a:gd name="T22" fmla="*/ 1 w 138"/>
                      <a:gd name="T23" fmla="*/ 2 h 142"/>
                      <a:gd name="T24" fmla="*/ 0 w 138"/>
                      <a:gd name="T25" fmla="*/ 2 h 142"/>
                      <a:gd name="T26" fmla="*/ 0 w 138"/>
                      <a:gd name="T27" fmla="*/ 2 h 142"/>
                      <a:gd name="T28" fmla="*/ 0 w 138"/>
                      <a:gd name="T29" fmla="*/ 2 h 142"/>
                      <a:gd name="T30" fmla="*/ 0 w 138"/>
                      <a:gd name="T31" fmla="*/ 3 h 1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8" h="142">
                        <a:moveTo>
                          <a:pt x="138" y="0"/>
                        </a:moveTo>
                        <a:lnTo>
                          <a:pt x="127" y="1"/>
                        </a:lnTo>
                        <a:lnTo>
                          <a:pt x="117" y="3"/>
                        </a:lnTo>
                        <a:lnTo>
                          <a:pt x="105" y="6"/>
                        </a:lnTo>
                        <a:lnTo>
                          <a:pt x="94" y="11"/>
                        </a:lnTo>
                        <a:lnTo>
                          <a:pt x="83" y="19"/>
                        </a:lnTo>
                        <a:lnTo>
                          <a:pt x="72" y="26"/>
                        </a:lnTo>
                        <a:lnTo>
                          <a:pt x="61" y="36"/>
                        </a:lnTo>
                        <a:lnTo>
                          <a:pt x="51" y="46"/>
                        </a:lnTo>
                        <a:lnTo>
                          <a:pt x="41" y="58"/>
                        </a:lnTo>
                        <a:lnTo>
                          <a:pt x="33" y="71"/>
                        </a:lnTo>
                        <a:lnTo>
                          <a:pt x="24" y="85"/>
                        </a:lnTo>
                        <a:lnTo>
                          <a:pt x="17" y="99"/>
                        </a:lnTo>
                        <a:lnTo>
                          <a:pt x="10" y="113"/>
                        </a:lnTo>
                        <a:lnTo>
                          <a:pt x="5" y="127"/>
                        </a:lnTo>
                        <a:lnTo>
                          <a:pt x="0" y="1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85" name="Line 90"/>
                  <p:cNvSpPr>
                    <a:spLocks noChangeShapeType="1"/>
                  </p:cNvSpPr>
                  <p:nvPr/>
                </p:nvSpPr>
                <p:spPr bwMode="auto">
                  <a:xfrm>
                    <a:off x="2081" y="2433"/>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71754" name="Group 91"/>
              <p:cNvGrpSpPr>
                <a:grpSpLocks/>
              </p:cNvGrpSpPr>
              <p:nvPr/>
            </p:nvGrpSpPr>
            <p:grpSpPr bwMode="auto">
              <a:xfrm>
                <a:off x="1082" y="2990"/>
                <a:ext cx="194" cy="252"/>
                <a:chOff x="1082" y="2990"/>
                <a:chExt cx="194" cy="252"/>
              </a:xfrm>
            </p:grpSpPr>
            <p:sp>
              <p:nvSpPr>
                <p:cNvPr id="71761" name="Freeform 92"/>
                <p:cNvSpPr>
                  <a:spLocks/>
                </p:cNvSpPr>
                <p:nvPr/>
              </p:nvSpPr>
              <p:spPr bwMode="auto">
                <a:xfrm>
                  <a:off x="1082" y="2990"/>
                  <a:ext cx="89" cy="87"/>
                </a:xfrm>
                <a:custGeom>
                  <a:avLst/>
                  <a:gdLst>
                    <a:gd name="T0" fmla="*/ 7 w 326"/>
                    <a:gd name="T1" fmla="*/ 3 h 327"/>
                    <a:gd name="T2" fmla="*/ 7 w 326"/>
                    <a:gd name="T3" fmla="*/ 2 h 327"/>
                    <a:gd name="T4" fmla="*/ 6 w 326"/>
                    <a:gd name="T5" fmla="*/ 2 h 327"/>
                    <a:gd name="T6" fmla="*/ 6 w 326"/>
                    <a:gd name="T7" fmla="*/ 1 h 327"/>
                    <a:gd name="T8" fmla="*/ 6 w 326"/>
                    <a:gd name="T9" fmla="*/ 1 h 327"/>
                    <a:gd name="T10" fmla="*/ 5 w 326"/>
                    <a:gd name="T11" fmla="*/ 1 h 327"/>
                    <a:gd name="T12" fmla="*/ 5 w 326"/>
                    <a:gd name="T13" fmla="*/ 0 h 327"/>
                    <a:gd name="T14" fmla="*/ 4 w 326"/>
                    <a:gd name="T15" fmla="*/ 0 h 327"/>
                    <a:gd name="T16" fmla="*/ 4 w 326"/>
                    <a:gd name="T17" fmla="*/ 0 h 327"/>
                    <a:gd name="T18" fmla="*/ 3 w 326"/>
                    <a:gd name="T19" fmla="*/ 0 h 327"/>
                    <a:gd name="T20" fmla="*/ 3 w 326"/>
                    <a:gd name="T21" fmla="*/ 0 h 327"/>
                    <a:gd name="T22" fmla="*/ 2 w 326"/>
                    <a:gd name="T23" fmla="*/ 0 h 327"/>
                    <a:gd name="T24" fmla="*/ 2 w 326"/>
                    <a:gd name="T25" fmla="*/ 0 h 327"/>
                    <a:gd name="T26" fmla="*/ 1 w 326"/>
                    <a:gd name="T27" fmla="*/ 1 h 327"/>
                    <a:gd name="T28" fmla="*/ 1 w 326"/>
                    <a:gd name="T29" fmla="*/ 1 h 327"/>
                    <a:gd name="T30" fmla="*/ 1 w 326"/>
                    <a:gd name="T31" fmla="*/ 1 h 327"/>
                    <a:gd name="T32" fmla="*/ 0 w 326"/>
                    <a:gd name="T33" fmla="*/ 2 h 327"/>
                    <a:gd name="T34" fmla="*/ 0 w 326"/>
                    <a:gd name="T35" fmla="*/ 2 h 327"/>
                    <a:gd name="T36" fmla="*/ 0 w 326"/>
                    <a:gd name="T37" fmla="*/ 3 h 327"/>
                    <a:gd name="T38" fmla="*/ 0 w 326"/>
                    <a:gd name="T39" fmla="*/ 3 h 327"/>
                    <a:gd name="T40" fmla="*/ 0 w 326"/>
                    <a:gd name="T41" fmla="*/ 4 h 327"/>
                    <a:gd name="T42" fmla="*/ 0 w 326"/>
                    <a:gd name="T43" fmla="*/ 4 h 327"/>
                    <a:gd name="T44" fmla="*/ 1 w 326"/>
                    <a:gd name="T45" fmla="*/ 5 h 327"/>
                    <a:gd name="T46" fmla="*/ 1 w 326"/>
                    <a:gd name="T47" fmla="*/ 5 h 327"/>
                    <a:gd name="T48" fmla="*/ 1 w 326"/>
                    <a:gd name="T49" fmla="*/ 6 h 327"/>
                    <a:gd name="T50" fmla="*/ 2 w 326"/>
                    <a:gd name="T51" fmla="*/ 6 h 327"/>
                    <a:gd name="T52" fmla="*/ 2 w 326"/>
                    <a:gd name="T53" fmla="*/ 6 h 327"/>
                    <a:gd name="T54" fmla="*/ 3 w 326"/>
                    <a:gd name="T55" fmla="*/ 6 h 327"/>
                    <a:gd name="T56" fmla="*/ 3 w 326"/>
                    <a:gd name="T57" fmla="*/ 6 h 327"/>
                    <a:gd name="T58" fmla="*/ 4 w 326"/>
                    <a:gd name="T59" fmla="*/ 6 h 327"/>
                    <a:gd name="T60" fmla="*/ 4 w 326"/>
                    <a:gd name="T61" fmla="*/ 6 h 327"/>
                    <a:gd name="T62" fmla="*/ 5 w 326"/>
                    <a:gd name="T63" fmla="*/ 6 h 327"/>
                    <a:gd name="T64" fmla="*/ 5 w 326"/>
                    <a:gd name="T65" fmla="*/ 6 h 327"/>
                    <a:gd name="T66" fmla="*/ 6 w 326"/>
                    <a:gd name="T67" fmla="*/ 5 h 327"/>
                    <a:gd name="T68" fmla="*/ 6 w 326"/>
                    <a:gd name="T69" fmla="*/ 5 h 327"/>
                    <a:gd name="T70" fmla="*/ 6 w 326"/>
                    <a:gd name="T71" fmla="*/ 4 h 327"/>
                    <a:gd name="T72" fmla="*/ 7 w 326"/>
                    <a:gd name="T73" fmla="*/ 4 h 327"/>
                    <a:gd name="T74" fmla="*/ 7 w 326"/>
                    <a:gd name="T75" fmla="*/ 3 h 3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6" h="327">
                      <a:moveTo>
                        <a:pt x="326" y="164"/>
                      </a:moveTo>
                      <a:lnTo>
                        <a:pt x="326" y="150"/>
                      </a:lnTo>
                      <a:lnTo>
                        <a:pt x="324" y="136"/>
                      </a:lnTo>
                      <a:lnTo>
                        <a:pt x="322" y="123"/>
                      </a:lnTo>
                      <a:lnTo>
                        <a:pt x="318" y="111"/>
                      </a:lnTo>
                      <a:lnTo>
                        <a:pt x="313" y="98"/>
                      </a:lnTo>
                      <a:lnTo>
                        <a:pt x="307" y="85"/>
                      </a:lnTo>
                      <a:lnTo>
                        <a:pt x="300" y="74"/>
                      </a:lnTo>
                      <a:lnTo>
                        <a:pt x="292" y="63"/>
                      </a:lnTo>
                      <a:lnTo>
                        <a:pt x="284" y="52"/>
                      </a:lnTo>
                      <a:lnTo>
                        <a:pt x="274" y="43"/>
                      </a:lnTo>
                      <a:lnTo>
                        <a:pt x="264" y="34"/>
                      </a:lnTo>
                      <a:lnTo>
                        <a:pt x="253" y="26"/>
                      </a:lnTo>
                      <a:lnTo>
                        <a:pt x="241" y="19"/>
                      </a:lnTo>
                      <a:lnTo>
                        <a:pt x="229" y="14"/>
                      </a:lnTo>
                      <a:lnTo>
                        <a:pt x="217" y="8"/>
                      </a:lnTo>
                      <a:lnTo>
                        <a:pt x="203" y="5"/>
                      </a:lnTo>
                      <a:lnTo>
                        <a:pt x="190" y="2"/>
                      </a:lnTo>
                      <a:lnTo>
                        <a:pt x="176" y="0"/>
                      </a:lnTo>
                      <a:lnTo>
                        <a:pt x="164" y="0"/>
                      </a:lnTo>
                      <a:lnTo>
                        <a:pt x="150" y="0"/>
                      </a:lnTo>
                      <a:lnTo>
                        <a:pt x="137" y="2"/>
                      </a:lnTo>
                      <a:lnTo>
                        <a:pt x="123" y="5"/>
                      </a:lnTo>
                      <a:lnTo>
                        <a:pt x="110" y="8"/>
                      </a:lnTo>
                      <a:lnTo>
                        <a:pt x="98" y="14"/>
                      </a:lnTo>
                      <a:lnTo>
                        <a:pt x="86" y="19"/>
                      </a:lnTo>
                      <a:lnTo>
                        <a:pt x="74" y="26"/>
                      </a:lnTo>
                      <a:lnTo>
                        <a:pt x="63" y="34"/>
                      </a:lnTo>
                      <a:lnTo>
                        <a:pt x="53" y="43"/>
                      </a:lnTo>
                      <a:lnTo>
                        <a:pt x="43" y="52"/>
                      </a:lnTo>
                      <a:lnTo>
                        <a:pt x="35" y="63"/>
                      </a:lnTo>
                      <a:lnTo>
                        <a:pt x="26" y="74"/>
                      </a:lnTo>
                      <a:lnTo>
                        <a:pt x="20" y="85"/>
                      </a:lnTo>
                      <a:lnTo>
                        <a:pt x="13" y="98"/>
                      </a:lnTo>
                      <a:lnTo>
                        <a:pt x="9" y="111"/>
                      </a:lnTo>
                      <a:lnTo>
                        <a:pt x="5" y="123"/>
                      </a:lnTo>
                      <a:lnTo>
                        <a:pt x="2" y="136"/>
                      </a:lnTo>
                      <a:lnTo>
                        <a:pt x="1" y="150"/>
                      </a:lnTo>
                      <a:lnTo>
                        <a:pt x="0" y="164"/>
                      </a:lnTo>
                      <a:lnTo>
                        <a:pt x="1" y="177"/>
                      </a:lnTo>
                      <a:lnTo>
                        <a:pt x="2" y="190"/>
                      </a:lnTo>
                      <a:lnTo>
                        <a:pt x="5" y="203"/>
                      </a:lnTo>
                      <a:lnTo>
                        <a:pt x="9" y="216"/>
                      </a:lnTo>
                      <a:lnTo>
                        <a:pt x="13" y="229"/>
                      </a:lnTo>
                      <a:lnTo>
                        <a:pt x="20" y="242"/>
                      </a:lnTo>
                      <a:lnTo>
                        <a:pt x="26" y="253"/>
                      </a:lnTo>
                      <a:lnTo>
                        <a:pt x="35" y="264"/>
                      </a:lnTo>
                      <a:lnTo>
                        <a:pt x="43" y="275"/>
                      </a:lnTo>
                      <a:lnTo>
                        <a:pt x="53" y="284"/>
                      </a:lnTo>
                      <a:lnTo>
                        <a:pt x="63" y="293"/>
                      </a:lnTo>
                      <a:lnTo>
                        <a:pt x="74" y="300"/>
                      </a:lnTo>
                      <a:lnTo>
                        <a:pt x="86" y="308"/>
                      </a:lnTo>
                      <a:lnTo>
                        <a:pt x="98" y="313"/>
                      </a:lnTo>
                      <a:lnTo>
                        <a:pt x="110" y="318"/>
                      </a:lnTo>
                      <a:lnTo>
                        <a:pt x="123" y="321"/>
                      </a:lnTo>
                      <a:lnTo>
                        <a:pt x="137" y="325"/>
                      </a:lnTo>
                      <a:lnTo>
                        <a:pt x="150" y="327"/>
                      </a:lnTo>
                      <a:lnTo>
                        <a:pt x="164" y="327"/>
                      </a:lnTo>
                      <a:lnTo>
                        <a:pt x="176" y="327"/>
                      </a:lnTo>
                      <a:lnTo>
                        <a:pt x="190" y="325"/>
                      </a:lnTo>
                      <a:lnTo>
                        <a:pt x="203" y="321"/>
                      </a:lnTo>
                      <a:lnTo>
                        <a:pt x="217" y="318"/>
                      </a:lnTo>
                      <a:lnTo>
                        <a:pt x="229" y="313"/>
                      </a:lnTo>
                      <a:lnTo>
                        <a:pt x="241" y="308"/>
                      </a:lnTo>
                      <a:lnTo>
                        <a:pt x="253" y="300"/>
                      </a:lnTo>
                      <a:lnTo>
                        <a:pt x="264" y="293"/>
                      </a:lnTo>
                      <a:lnTo>
                        <a:pt x="274" y="284"/>
                      </a:lnTo>
                      <a:lnTo>
                        <a:pt x="284" y="275"/>
                      </a:lnTo>
                      <a:lnTo>
                        <a:pt x="292" y="264"/>
                      </a:lnTo>
                      <a:lnTo>
                        <a:pt x="300" y="253"/>
                      </a:lnTo>
                      <a:lnTo>
                        <a:pt x="307" y="242"/>
                      </a:lnTo>
                      <a:lnTo>
                        <a:pt x="313" y="229"/>
                      </a:lnTo>
                      <a:lnTo>
                        <a:pt x="318" y="216"/>
                      </a:lnTo>
                      <a:lnTo>
                        <a:pt x="322" y="203"/>
                      </a:lnTo>
                      <a:lnTo>
                        <a:pt x="324" y="190"/>
                      </a:lnTo>
                      <a:lnTo>
                        <a:pt x="326" y="177"/>
                      </a:lnTo>
                      <a:lnTo>
                        <a:pt x="326" y="16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71762" name="Line 93"/>
                <p:cNvSpPr>
                  <a:spLocks noChangeShapeType="1"/>
                </p:cNvSpPr>
                <p:nvPr/>
              </p:nvSpPr>
              <p:spPr bwMode="auto">
                <a:xfrm flipV="1">
                  <a:off x="1185" y="3043"/>
                  <a:ext cx="53" cy="1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63" name="Line 94"/>
                <p:cNvSpPr>
                  <a:spLocks noChangeShapeType="1"/>
                </p:cNvSpPr>
                <p:nvPr/>
              </p:nvSpPr>
              <p:spPr bwMode="auto">
                <a:xfrm flipH="1">
                  <a:off x="1204" y="3132"/>
                  <a:ext cx="72"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64" name="Line 95"/>
                <p:cNvSpPr>
                  <a:spLocks noChangeShapeType="1"/>
                </p:cNvSpPr>
                <p:nvPr/>
              </p:nvSpPr>
              <p:spPr bwMode="auto">
                <a:xfrm>
                  <a:off x="1240" y="3155"/>
                  <a:ext cx="7"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1755" name="Group 96"/>
              <p:cNvGrpSpPr>
                <a:grpSpLocks/>
              </p:cNvGrpSpPr>
              <p:nvPr/>
            </p:nvGrpSpPr>
            <p:grpSpPr bwMode="auto">
              <a:xfrm>
                <a:off x="1082" y="1221"/>
                <a:ext cx="203" cy="341"/>
                <a:chOff x="1082" y="1221"/>
                <a:chExt cx="203" cy="341"/>
              </a:xfrm>
            </p:grpSpPr>
            <p:sp>
              <p:nvSpPr>
                <p:cNvPr id="71756" name="Line 97"/>
                <p:cNvSpPr>
                  <a:spLocks noChangeShapeType="1"/>
                </p:cNvSpPr>
                <p:nvPr/>
              </p:nvSpPr>
              <p:spPr bwMode="auto">
                <a:xfrm flipV="1">
                  <a:off x="1128" y="1221"/>
                  <a:ext cx="53" cy="1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57" name="Line 98"/>
                <p:cNvSpPr>
                  <a:spLocks noChangeShapeType="1"/>
                </p:cNvSpPr>
                <p:nvPr/>
              </p:nvSpPr>
              <p:spPr bwMode="auto">
                <a:xfrm flipH="1">
                  <a:off x="1145" y="1308"/>
                  <a:ext cx="74"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58" name="Line 99"/>
                <p:cNvSpPr>
                  <a:spLocks noChangeShapeType="1"/>
                </p:cNvSpPr>
                <p:nvPr/>
              </p:nvSpPr>
              <p:spPr bwMode="auto">
                <a:xfrm>
                  <a:off x="1183" y="1331"/>
                  <a:ext cx="6" cy="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59" name="Line 100"/>
                <p:cNvSpPr>
                  <a:spLocks noChangeShapeType="1"/>
                </p:cNvSpPr>
                <p:nvPr/>
              </p:nvSpPr>
              <p:spPr bwMode="auto">
                <a:xfrm flipH="1">
                  <a:off x="1264" y="1221"/>
                  <a:ext cx="2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60" name="Freeform 101"/>
                <p:cNvSpPr>
                  <a:spLocks/>
                </p:cNvSpPr>
                <p:nvPr/>
              </p:nvSpPr>
              <p:spPr bwMode="auto">
                <a:xfrm>
                  <a:off x="1082" y="1475"/>
                  <a:ext cx="89" cy="87"/>
                </a:xfrm>
                <a:custGeom>
                  <a:avLst/>
                  <a:gdLst>
                    <a:gd name="T0" fmla="*/ 7 w 326"/>
                    <a:gd name="T1" fmla="*/ 3 h 327"/>
                    <a:gd name="T2" fmla="*/ 7 w 326"/>
                    <a:gd name="T3" fmla="*/ 3 h 327"/>
                    <a:gd name="T4" fmla="*/ 7 w 326"/>
                    <a:gd name="T5" fmla="*/ 2 h 327"/>
                    <a:gd name="T6" fmla="*/ 6 w 326"/>
                    <a:gd name="T7" fmla="*/ 2 h 327"/>
                    <a:gd name="T8" fmla="*/ 6 w 326"/>
                    <a:gd name="T9" fmla="*/ 2 h 327"/>
                    <a:gd name="T10" fmla="*/ 6 w 326"/>
                    <a:gd name="T11" fmla="*/ 1 h 327"/>
                    <a:gd name="T12" fmla="*/ 6 w 326"/>
                    <a:gd name="T13" fmla="*/ 1 h 327"/>
                    <a:gd name="T14" fmla="*/ 5 w 326"/>
                    <a:gd name="T15" fmla="*/ 1 h 327"/>
                    <a:gd name="T16" fmla="*/ 5 w 326"/>
                    <a:gd name="T17" fmla="*/ 1 h 327"/>
                    <a:gd name="T18" fmla="*/ 5 w 326"/>
                    <a:gd name="T19" fmla="*/ 0 h 327"/>
                    <a:gd name="T20" fmla="*/ 4 w 326"/>
                    <a:gd name="T21" fmla="*/ 0 h 327"/>
                    <a:gd name="T22" fmla="*/ 4 w 326"/>
                    <a:gd name="T23" fmla="*/ 0 h 327"/>
                    <a:gd name="T24" fmla="*/ 4 w 326"/>
                    <a:gd name="T25" fmla="*/ 0 h 327"/>
                    <a:gd name="T26" fmla="*/ 3 w 326"/>
                    <a:gd name="T27" fmla="*/ 0 h 327"/>
                    <a:gd name="T28" fmla="*/ 3 w 326"/>
                    <a:gd name="T29" fmla="*/ 0 h 327"/>
                    <a:gd name="T30" fmla="*/ 2 w 326"/>
                    <a:gd name="T31" fmla="*/ 0 h 327"/>
                    <a:gd name="T32" fmla="*/ 2 w 326"/>
                    <a:gd name="T33" fmla="*/ 0 h 327"/>
                    <a:gd name="T34" fmla="*/ 2 w 326"/>
                    <a:gd name="T35" fmla="*/ 0 h 327"/>
                    <a:gd name="T36" fmla="*/ 1 w 326"/>
                    <a:gd name="T37" fmla="*/ 1 h 327"/>
                    <a:gd name="T38" fmla="*/ 1 w 326"/>
                    <a:gd name="T39" fmla="*/ 1 h 327"/>
                    <a:gd name="T40" fmla="*/ 1 w 326"/>
                    <a:gd name="T41" fmla="*/ 1 h 327"/>
                    <a:gd name="T42" fmla="*/ 1 w 326"/>
                    <a:gd name="T43" fmla="*/ 1 h 327"/>
                    <a:gd name="T44" fmla="*/ 1 w 326"/>
                    <a:gd name="T45" fmla="*/ 2 h 327"/>
                    <a:gd name="T46" fmla="*/ 0 w 326"/>
                    <a:gd name="T47" fmla="*/ 2 h 327"/>
                    <a:gd name="T48" fmla="*/ 0 w 326"/>
                    <a:gd name="T49" fmla="*/ 2 h 327"/>
                    <a:gd name="T50" fmla="*/ 0 w 326"/>
                    <a:gd name="T51" fmla="*/ 3 h 327"/>
                    <a:gd name="T52" fmla="*/ 0 w 326"/>
                    <a:gd name="T53" fmla="*/ 3 h 327"/>
                    <a:gd name="T54" fmla="*/ 0 w 326"/>
                    <a:gd name="T55" fmla="*/ 3 h 327"/>
                    <a:gd name="T56" fmla="*/ 0 w 326"/>
                    <a:gd name="T57" fmla="*/ 4 h 327"/>
                    <a:gd name="T58" fmla="*/ 0 w 326"/>
                    <a:gd name="T59" fmla="*/ 4 h 327"/>
                    <a:gd name="T60" fmla="*/ 0 w 326"/>
                    <a:gd name="T61" fmla="*/ 4 h 327"/>
                    <a:gd name="T62" fmla="*/ 1 w 326"/>
                    <a:gd name="T63" fmla="*/ 5 h 327"/>
                    <a:gd name="T64" fmla="*/ 1 w 326"/>
                    <a:gd name="T65" fmla="*/ 5 h 327"/>
                    <a:gd name="T66" fmla="*/ 1 w 326"/>
                    <a:gd name="T67" fmla="*/ 5 h 327"/>
                    <a:gd name="T68" fmla="*/ 1 w 326"/>
                    <a:gd name="T69" fmla="*/ 5 h 327"/>
                    <a:gd name="T70" fmla="*/ 1 w 326"/>
                    <a:gd name="T71" fmla="*/ 6 h 327"/>
                    <a:gd name="T72" fmla="*/ 2 w 326"/>
                    <a:gd name="T73" fmla="*/ 6 h 327"/>
                    <a:gd name="T74" fmla="*/ 2 w 326"/>
                    <a:gd name="T75" fmla="*/ 6 h 327"/>
                    <a:gd name="T76" fmla="*/ 2 w 326"/>
                    <a:gd name="T77" fmla="*/ 6 h 327"/>
                    <a:gd name="T78" fmla="*/ 3 w 326"/>
                    <a:gd name="T79" fmla="*/ 6 h 327"/>
                    <a:gd name="T80" fmla="*/ 3 w 326"/>
                    <a:gd name="T81" fmla="*/ 6 h 327"/>
                    <a:gd name="T82" fmla="*/ 4 w 326"/>
                    <a:gd name="T83" fmla="*/ 6 h 327"/>
                    <a:gd name="T84" fmla="*/ 4 w 326"/>
                    <a:gd name="T85" fmla="*/ 6 h 327"/>
                    <a:gd name="T86" fmla="*/ 4 w 326"/>
                    <a:gd name="T87" fmla="*/ 6 h 327"/>
                    <a:gd name="T88" fmla="*/ 5 w 326"/>
                    <a:gd name="T89" fmla="*/ 6 h 327"/>
                    <a:gd name="T90" fmla="*/ 5 w 326"/>
                    <a:gd name="T91" fmla="*/ 6 h 327"/>
                    <a:gd name="T92" fmla="*/ 5 w 326"/>
                    <a:gd name="T93" fmla="*/ 5 h 327"/>
                    <a:gd name="T94" fmla="*/ 6 w 326"/>
                    <a:gd name="T95" fmla="*/ 5 h 327"/>
                    <a:gd name="T96" fmla="*/ 6 w 326"/>
                    <a:gd name="T97" fmla="*/ 5 h 327"/>
                    <a:gd name="T98" fmla="*/ 6 w 326"/>
                    <a:gd name="T99" fmla="*/ 5 h 327"/>
                    <a:gd name="T100" fmla="*/ 6 w 326"/>
                    <a:gd name="T101" fmla="*/ 4 h 327"/>
                    <a:gd name="T102" fmla="*/ 7 w 326"/>
                    <a:gd name="T103" fmla="*/ 4 h 327"/>
                    <a:gd name="T104" fmla="*/ 7 w 326"/>
                    <a:gd name="T105" fmla="*/ 4 h 327"/>
                    <a:gd name="T106" fmla="*/ 7 w 326"/>
                    <a:gd name="T107" fmla="*/ 3 h 3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26" h="327">
                      <a:moveTo>
                        <a:pt x="326" y="164"/>
                      </a:moveTo>
                      <a:lnTo>
                        <a:pt x="326" y="155"/>
                      </a:lnTo>
                      <a:lnTo>
                        <a:pt x="325" y="145"/>
                      </a:lnTo>
                      <a:lnTo>
                        <a:pt x="324" y="136"/>
                      </a:lnTo>
                      <a:lnTo>
                        <a:pt x="322" y="126"/>
                      </a:lnTo>
                      <a:lnTo>
                        <a:pt x="320" y="118"/>
                      </a:lnTo>
                      <a:lnTo>
                        <a:pt x="317" y="108"/>
                      </a:lnTo>
                      <a:lnTo>
                        <a:pt x="314" y="99"/>
                      </a:lnTo>
                      <a:lnTo>
                        <a:pt x="309" y="91"/>
                      </a:lnTo>
                      <a:lnTo>
                        <a:pt x="305" y="82"/>
                      </a:lnTo>
                      <a:lnTo>
                        <a:pt x="300" y="74"/>
                      </a:lnTo>
                      <a:lnTo>
                        <a:pt x="295" y="66"/>
                      </a:lnTo>
                      <a:lnTo>
                        <a:pt x="288" y="59"/>
                      </a:lnTo>
                      <a:lnTo>
                        <a:pt x="282" y="52"/>
                      </a:lnTo>
                      <a:lnTo>
                        <a:pt x="275" y="45"/>
                      </a:lnTo>
                      <a:lnTo>
                        <a:pt x="268" y="39"/>
                      </a:lnTo>
                      <a:lnTo>
                        <a:pt x="260" y="32"/>
                      </a:lnTo>
                      <a:lnTo>
                        <a:pt x="253" y="27"/>
                      </a:lnTo>
                      <a:lnTo>
                        <a:pt x="246" y="23"/>
                      </a:lnTo>
                      <a:lnTo>
                        <a:pt x="237" y="17"/>
                      </a:lnTo>
                      <a:lnTo>
                        <a:pt x="229" y="14"/>
                      </a:lnTo>
                      <a:lnTo>
                        <a:pt x="219" y="10"/>
                      </a:lnTo>
                      <a:lnTo>
                        <a:pt x="210" y="8"/>
                      </a:lnTo>
                      <a:lnTo>
                        <a:pt x="201" y="5"/>
                      </a:lnTo>
                      <a:lnTo>
                        <a:pt x="191" y="3"/>
                      </a:lnTo>
                      <a:lnTo>
                        <a:pt x="183" y="1"/>
                      </a:lnTo>
                      <a:lnTo>
                        <a:pt x="173" y="0"/>
                      </a:lnTo>
                      <a:lnTo>
                        <a:pt x="164" y="0"/>
                      </a:lnTo>
                      <a:lnTo>
                        <a:pt x="154" y="0"/>
                      </a:lnTo>
                      <a:lnTo>
                        <a:pt x="144" y="1"/>
                      </a:lnTo>
                      <a:lnTo>
                        <a:pt x="135" y="3"/>
                      </a:lnTo>
                      <a:lnTo>
                        <a:pt x="125" y="5"/>
                      </a:lnTo>
                      <a:lnTo>
                        <a:pt x="117" y="8"/>
                      </a:lnTo>
                      <a:lnTo>
                        <a:pt x="107" y="10"/>
                      </a:lnTo>
                      <a:lnTo>
                        <a:pt x="99" y="14"/>
                      </a:lnTo>
                      <a:lnTo>
                        <a:pt x="90" y="17"/>
                      </a:lnTo>
                      <a:lnTo>
                        <a:pt x="82" y="23"/>
                      </a:lnTo>
                      <a:lnTo>
                        <a:pt x="73" y="27"/>
                      </a:lnTo>
                      <a:lnTo>
                        <a:pt x="66" y="32"/>
                      </a:lnTo>
                      <a:lnTo>
                        <a:pt x="58" y="39"/>
                      </a:lnTo>
                      <a:lnTo>
                        <a:pt x="51" y="45"/>
                      </a:lnTo>
                      <a:lnTo>
                        <a:pt x="44" y="52"/>
                      </a:lnTo>
                      <a:lnTo>
                        <a:pt x="38" y="59"/>
                      </a:lnTo>
                      <a:lnTo>
                        <a:pt x="33" y="66"/>
                      </a:lnTo>
                      <a:lnTo>
                        <a:pt x="27" y="74"/>
                      </a:lnTo>
                      <a:lnTo>
                        <a:pt x="22" y="82"/>
                      </a:lnTo>
                      <a:lnTo>
                        <a:pt x="18" y="91"/>
                      </a:lnTo>
                      <a:lnTo>
                        <a:pt x="13" y="99"/>
                      </a:lnTo>
                      <a:lnTo>
                        <a:pt x="10" y="108"/>
                      </a:lnTo>
                      <a:lnTo>
                        <a:pt x="7" y="118"/>
                      </a:lnTo>
                      <a:lnTo>
                        <a:pt x="4" y="126"/>
                      </a:lnTo>
                      <a:lnTo>
                        <a:pt x="3" y="136"/>
                      </a:lnTo>
                      <a:lnTo>
                        <a:pt x="1" y="145"/>
                      </a:lnTo>
                      <a:lnTo>
                        <a:pt x="1" y="155"/>
                      </a:lnTo>
                      <a:lnTo>
                        <a:pt x="0" y="164"/>
                      </a:lnTo>
                      <a:lnTo>
                        <a:pt x="1" y="174"/>
                      </a:lnTo>
                      <a:lnTo>
                        <a:pt x="1" y="184"/>
                      </a:lnTo>
                      <a:lnTo>
                        <a:pt x="3" y="192"/>
                      </a:lnTo>
                      <a:lnTo>
                        <a:pt x="4" y="202"/>
                      </a:lnTo>
                      <a:lnTo>
                        <a:pt x="7" y="211"/>
                      </a:lnTo>
                      <a:lnTo>
                        <a:pt x="10" y="220"/>
                      </a:lnTo>
                      <a:lnTo>
                        <a:pt x="13" y="229"/>
                      </a:lnTo>
                      <a:lnTo>
                        <a:pt x="18" y="238"/>
                      </a:lnTo>
                      <a:lnTo>
                        <a:pt x="22" y="245"/>
                      </a:lnTo>
                      <a:lnTo>
                        <a:pt x="27" y="254"/>
                      </a:lnTo>
                      <a:lnTo>
                        <a:pt x="33" y="261"/>
                      </a:lnTo>
                      <a:lnTo>
                        <a:pt x="38" y="269"/>
                      </a:lnTo>
                      <a:lnTo>
                        <a:pt x="44" y="276"/>
                      </a:lnTo>
                      <a:lnTo>
                        <a:pt x="51" y="283"/>
                      </a:lnTo>
                      <a:lnTo>
                        <a:pt x="58" y="289"/>
                      </a:lnTo>
                      <a:lnTo>
                        <a:pt x="66" y="295"/>
                      </a:lnTo>
                      <a:lnTo>
                        <a:pt x="73" y="301"/>
                      </a:lnTo>
                      <a:lnTo>
                        <a:pt x="82" y="306"/>
                      </a:lnTo>
                      <a:lnTo>
                        <a:pt x="90" y="310"/>
                      </a:lnTo>
                      <a:lnTo>
                        <a:pt x="99" y="314"/>
                      </a:lnTo>
                      <a:lnTo>
                        <a:pt x="107" y="318"/>
                      </a:lnTo>
                      <a:lnTo>
                        <a:pt x="117" y="321"/>
                      </a:lnTo>
                      <a:lnTo>
                        <a:pt x="125" y="323"/>
                      </a:lnTo>
                      <a:lnTo>
                        <a:pt x="135" y="325"/>
                      </a:lnTo>
                      <a:lnTo>
                        <a:pt x="144" y="326"/>
                      </a:lnTo>
                      <a:lnTo>
                        <a:pt x="154" y="327"/>
                      </a:lnTo>
                      <a:lnTo>
                        <a:pt x="164" y="327"/>
                      </a:lnTo>
                      <a:lnTo>
                        <a:pt x="173" y="327"/>
                      </a:lnTo>
                      <a:lnTo>
                        <a:pt x="183" y="326"/>
                      </a:lnTo>
                      <a:lnTo>
                        <a:pt x="191" y="325"/>
                      </a:lnTo>
                      <a:lnTo>
                        <a:pt x="201" y="323"/>
                      </a:lnTo>
                      <a:lnTo>
                        <a:pt x="210" y="321"/>
                      </a:lnTo>
                      <a:lnTo>
                        <a:pt x="219" y="318"/>
                      </a:lnTo>
                      <a:lnTo>
                        <a:pt x="229" y="314"/>
                      </a:lnTo>
                      <a:lnTo>
                        <a:pt x="237" y="310"/>
                      </a:lnTo>
                      <a:lnTo>
                        <a:pt x="246" y="306"/>
                      </a:lnTo>
                      <a:lnTo>
                        <a:pt x="253" y="301"/>
                      </a:lnTo>
                      <a:lnTo>
                        <a:pt x="260" y="295"/>
                      </a:lnTo>
                      <a:lnTo>
                        <a:pt x="268" y="289"/>
                      </a:lnTo>
                      <a:lnTo>
                        <a:pt x="275" y="283"/>
                      </a:lnTo>
                      <a:lnTo>
                        <a:pt x="282" y="276"/>
                      </a:lnTo>
                      <a:lnTo>
                        <a:pt x="288" y="269"/>
                      </a:lnTo>
                      <a:lnTo>
                        <a:pt x="295" y="261"/>
                      </a:lnTo>
                      <a:lnTo>
                        <a:pt x="300" y="254"/>
                      </a:lnTo>
                      <a:lnTo>
                        <a:pt x="305" y="245"/>
                      </a:lnTo>
                      <a:lnTo>
                        <a:pt x="309" y="238"/>
                      </a:lnTo>
                      <a:lnTo>
                        <a:pt x="314" y="229"/>
                      </a:lnTo>
                      <a:lnTo>
                        <a:pt x="317" y="220"/>
                      </a:lnTo>
                      <a:lnTo>
                        <a:pt x="320" y="211"/>
                      </a:lnTo>
                      <a:lnTo>
                        <a:pt x="322" y="202"/>
                      </a:lnTo>
                      <a:lnTo>
                        <a:pt x="324" y="192"/>
                      </a:lnTo>
                      <a:lnTo>
                        <a:pt x="325" y="184"/>
                      </a:lnTo>
                      <a:lnTo>
                        <a:pt x="326" y="174"/>
                      </a:lnTo>
                      <a:lnTo>
                        <a:pt x="326" y="164"/>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grpSp>
      <p:grpSp>
        <p:nvGrpSpPr>
          <p:cNvPr id="360550" name="Group 102"/>
          <p:cNvGrpSpPr>
            <a:grpSpLocks/>
          </p:cNvGrpSpPr>
          <p:nvPr/>
        </p:nvGrpSpPr>
        <p:grpSpPr bwMode="auto">
          <a:xfrm>
            <a:off x="5138738" y="1371600"/>
            <a:ext cx="3614737" cy="4865688"/>
            <a:chOff x="3237" y="592"/>
            <a:chExt cx="2277" cy="3065"/>
          </a:xfrm>
        </p:grpSpPr>
        <p:sp>
          <p:nvSpPr>
            <p:cNvPr id="71703" name="Line 103"/>
            <p:cNvSpPr>
              <a:spLocks noChangeShapeType="1"/>
            </p:cNvSpPr>
            <p:nvPr/>
          </p:nvSpPr>
          <p:spPr bwMode="auto">
            <a:xfrm>
              <a:off x="4111" y="1516"/>
              <a:ext cx="0" cy="15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1704" name="Group 104"/>
            <p:cNvGrpSpPr>
              <a:grpSpLocks/>
            </p:cNvGrpSpPr>
            <p:nvPr/>
          </p:nvGrpSpPr>
          <p:grpSpPr bwMode="auto">
            <a:xfrm>
              <a:off x="3237" y="592"/>
              <a:ext cx="2277" cy="3065"/>
              <a:chOff x="249" y="592"/>
              <a:chExt cx="2277" cy="3065"/>
            </a:xfrm>
          </p:grpSpPr>
          <p:grpSp>
            <p:nvGrpSpPr>
              <p:cNvPr id="71705" name="Group 105"/>
              <p:cNvGrpSpPr>
                <a:grpSpLocks/>
              </p:cNvGrpSpPr>
              <p:nvPr/>
            </p:nvGrpSpPr>
            <p:grpSpPr bwMode="auto">
              <a:xfrm>
                <a:off x="249" y="592"/>
                <a:ext cx="2277" cy="3065"/>
                <a:chOff x="249" y="592"/>
                <a:chExt cx="2277" cy="3065"/>
              </a:xfrm>
            </p:grpSpPr>
            <p:sp>
              <p:nvSpPr>
                <p:cNvPr id="71717" name="Line 106"/>
                <p:cNvSpPr>
                  <a:spLocks noChangeShapeType="1"/>
                </p:cNvSpPr>
                <p:nvPr/>
              </p:nvSpPr>
              <p:spPr bwMode="auto">
                <a:xfrm>
                  <a:off x="249" y="2270"/>
                  <a:ext cx="22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18" name="Line 107"/>
                <p:cNvSpPr>
                  <a:spLocks noChangeShapeType="1"/>
                </p:cNvSpPr>
                <p:nvPr/>
              </p:nvSpPr>
              <p:spPr bwMode="auto">
                <a:xfrm flipV="1">
                  <a:off x="603" y="1496"/>
                  <a:ext cx="1347" cy="49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19" name="Line 108"/>
                <p:cNvSpPr>
                  <a:spLocks noChangeShapeType="1"/>
                </p:cNvSpPr>
                <p:nvPr/>
              </p:nvSpPr>
              <p:spPr bwMode="auto">
                <a:xfrm flipH="1" flipV="1">
                  <a:off x="1321" y="867"/>
                  <a:ext cx="629" cy="62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20" name="Line 109"/>
                <p:cNvSpPr>
                  <a:spLocks noChangeShapeType="1"/>
                </p:cNvSpPr>
                <p:nvPr/>
              </p:nvSpPr>
              <p:spPr bwMode="auto">
                <a:xfrm flipH="1">
                  <a:off x="603" y="867"/>
                  <a:ext cx="718" cy="112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21" name="Line 110"/>
                <p:cNvSpPr>
                  <a:spLocks noChangeShapeType="1"/>
                </p:cNvSpPr>
                <p:nvPr/>
              </p:nvSpPr>
              <p:spPr bwMode="auto">
                <a:xfrm>
                  <a:off x="603" y="1994"/>
                  <a:ext cx="0" cy="60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22" name="Line 111"/>
                <p:cNvSpPr>
                  <a:spLocks noChangeShapeType="1"/>
                </p:cNvSpPr>
                <p:nvPr/>
              </p:nvSpPr>
              <p:spPr bwMode="auto">
                <a:xfrm>
                  <a:off x="603" y="2602"/>
                  <a:ext cx="718" cy="87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23" name="Line 112"/>
                <p:cNvSpPr>
                  <a:spLocks noChangeShapeType="1"/>
                </p:cNvSpPr>
                <p:nvPr/>
              </p:nvSpPr>
              <p:spPr bwMode="auto">
                <a:xfrm flipV="1">
                  <a:off x="1321" y="2490"/>
                  <a:ext cx="629" cy="98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24" name="Line 113"/>
                <p:cNvSpPr>
                  <a:spLocks noChangeShapeType="1"/>
                </p:cNvSpPr>
                <p:nvPr/>
              </p:nvSpPr>
              <p:spPr bwMode="auto">
                <a:xfrm flipH="1">
                  <a:off x="603" y="2490"/>
                  <a:ext cx="1347" cy="1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25" name="Line 114"/>
                <p:cNvSpPr>
                  <a:spLocks noChangeShapeType="1"/>
                </p:cNvSpPr>
                <p:nvPr/>
              </p:nvSpPr>
              <p:spPr bwMode="auto">
                <a:xfrm>
                  <a:off x="1950" y="1496"/>
                  <a:ext cx="0" cy="9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26" name="Line 115"/>
                <p:cNvSpPr>
                  <a:spLocks noChangeShapeType="1"/>
                </p:cNvSpPr>
                <p:nvPr/>
              </p:nvSpPr>
              <p:spPr bwMode="auto">
                <a:xfrm>
                  <a:off x="1321" y="867"/>
                  <a:ext cx="0" cy="26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1727" name="Group 116"/>
                <p:cNvGrpSpPr>
                  <a:grpSpLocks/>
                </p:cNvGrpSpPr>
                <p:nvPr/>
              </p:nvGrpSpPr>
              <p:grpSpPr bwMode="auto">
                <a:xfrm>
                  <a:off x="406" y="1909"/>
                  <a:ext cx="161" cy="198"/>
                  <a:chOff x="351" y="1909"/>
                  <a:chExt cx="161" cy="198"/>
                </a:xfrm>
              </p:grpSpPr>
              <p:sp>
                <p:nvSpPr>
                  <p:cNvPr id="71748" name="Freeform 117"/>
                  <p:cNvSpPr>
                    <a:spLocks/>
                  </p:cNvSpPr>
                  <p:nvPr/>
                </p:nvSpPr>
                <p:spPr bwMode="auto">
                  <a:xfrm>
                    <a:off x="351" y="1975"/>
                    <a:ext cx="86" cy="132"/>
                  </a:xfrm>
                  <a:custGeom>
                    <a:avLst/>
                    <a:gdLst>
                      <a:gd name="T0" fmla="*/ 7 w 313"/>
                      <a:gd name="T1" fmla="*/ 1 h 492"/>
                      <a:gd name="T2" fmla="*/ 7 w 313"/>
                      <a:gd name="T3" fmla="*/ 1 h 492"/>
                      <a:gd name="T4" fmla="*/ 6 w 313"/>
                      <a:gd name="T5" fmla="*/ 1 h 492"/>
                      <a:gd name="T6" fmla="*/ 6 w 313"/>
                      <a:gd name="T7" fmla="*/ 0 h 492"/>
                      <a:gd name="T8" fmla="*/ 6 w 313"/>
                      <a:gd name="T9" fmla="*/ 0 h 492"/>
                      <a:gd name="T10" fmla="*/ 6 w 313"/>
                      <a:gd name="T11" fmla="*/ 0 h 492"/>
                      <a:gd name="T12" fmla="*/ 6 w 313"/>
                      <a:gd name="T13" fmla="*/ 0 h 492"/>
                      <a:gd name="T14" fmla="*/ 5 w 313"/>
                      <a:gd name="T15" fmla="*/ 0 h 492"/>
                      <a:gd name="T16" fmla="*/ 5 w 313"/>
                      <a:gd name="T17" fmla="*/ 0 h 492"/>
                      <a:gd name="T18" fmla="*/ 4 w 313"/>
                      <a:gd name="T19" fmla="*/ 0 h 492"/>
                      <a:gd name="T20" fmla="*/ 4 w 313"/>
                      <a:gd name="T21" fmla="*/ 0 h 492"/>
                      <a:gd name="T22" fmla="*/ 3 w 313"/>
                      <a:gd name="T23" fmla="*/ 0 h 492"/>
                      <a:gd name="T24" fmla="*/ 3 w 313"/>
                      <a:gd name="T25" fmla="*/ 0 h 492"/>
                      <a:gd name="T26" fmla="*/ 3 w 313"/>
                      <a:gd name="T27" fmla="*/ 1 h 492"/>
                      <a:gd name="T28" fmla="*/ 2 w 313"/>
                      <a:gd name="T29" fmla="*/ 1 h 492"/>
                      <a:gd name="T30" fmla="*/ 2 w 313"/>
                      <a:gd name="T31" fmla="*/ 1 h 492"/>
                      <a:gd name="T32" fmla="*/ 2 w 313"/>
                      <a:gd name="T33" fmla="*/ 2 h 492"/>
                      <a:gd name="T34" fmla="*/ 1 w 313"/>
                      <a:gd name="T35" fmla="*/ 2 h 492"/>
                      <a:gd name="T36" fmla="*/ 1 w 313"/>
                      <a:gd name="T37" fmla="*/ 2 h 492"/>
                      <a:gd name="T38" fmla="*/ 1 w 313"/>
                      <a:gd name="T39" fmla="*/ 4 h 492"/>
                      <a:gd name="T40" fmla="*/ 0 w 313"/>
                      <a:gd name="T41" fmla="*/ 6 h 492"/>
                      <a:gd name="T42" fmla="*/ 0 w 313"/>
                      <a:gd name="T43" fmla="*/ 7 h 492"/>
                      <a:gd name="T44" fmla="*/ 0 w 313"/>
                      <a:gd name="T45" fmla="*/ 8 h 492"/>
                      <a:gd name="T46" fmla="*/ 0 w 313"/>
                      <a:gd name="T47" fmla="*/ 8 h 492"/>
                      <a:gd name="T48" fmla="*/ 0 w 313"/>
                      <a:gd name="T49" fmla="*/ 8 h 492"/>
                      <a:gd name="T50" fmla="*/ 0 w 313"/>
                      <a:gd name="T51" fmla="*/ 8 h 492"/>
                      <a:gd name="T52" fmla="*/ 0 w 313"/>
                      <a:gd name="T53" fmla="*/ 9 h 492"/>
                      <a:gd name="T54" fmla="*/ 0 w 313"/>
                      <a:gd name="T55" fmla="*/ 9 h 492"/>
                      <a:gd name="T56" fmla="*/ 1 w 313"/>
                      <a:gd name="T57" fmla="*/ 9 h 492"/>
                      <a:gd name="T58" fmla="*/ 1 w 313"/>
                      <a:gd name="T59" fmla="*/ 9 h 492"/>
                      <a:gd name="T60" fmla="*/ 1 w 313"/>
                      <a:gd name="T61" fmla="*/ 9 h 492"/>
                      <a:gd name="T62" fmla="*/ 1 w 313"/>
                      <a:gd name="T63" fmla="*/ 9 h 492"/>
                      <a:gd name="T64" fmla="*/ 2 w 313"/>
                      <a:gd name="T65" fmla="*/ 9 h 492"/>
                      <a:gd name="T66" fmla="*/ 3 w 313"/>
                      <a:gd name="T67" fmla="*/ 9 h 492"/>
                      <a:gd name="T68" fmla="*/ 3 w 313"/>
                      <a:gd name="T69" fmla="*/ 9 h 492"/>
                      <a:gd name="T70" fmla="*/ 3 w 313"/>
                      <a:gd name="T71" fmla="*/ 9 h 492"/>
                      <a:gd name="T72" fmla="*/ 4 w 313"/>
                      <a:gd name="T73" fmla="*/ 9 h 492"/>
                      <a:gd name="T74" fmla="*/ 4 w 313"/>
                      <a:gd name="T75" fmla="*/ 9 h 492"/>
                      <a:gd name="T76" fmla="*/ 4 w 313"/>
                      <a:gd name="T77" fmla="*/ 9 h 492"/>
                      <a:gd name="T78" fmla="*/ 4 w 313"/>
                      <a:gd name="T79" fmla="*/ 9 h 492"/>
                      <a:gd name="T80" fmla="*/ 4 w 313"/>
                      <a:gd name="T81" fmla="*/ 8 h 492"/>
                      <a:gd name="T82" fmla="*/ 5 w 313"/>
                      <a:gd name="T83" fmla="*/ 8 h 492"/>
                      <a:gd name="T84" fmla="*/ 5 w 313"/>
                      <a:gd name="T85" fmla="*/ 7 h 492"/>
                      <a:gd name="T86" fmla="*/ 5 w 313"/>
                      <a:gd name="T87" fmla="*/ 6 h 492"/>
                      <a:gd name="T88" fmla="*/ 6 w 313"/>
                      <a:gd name="T89" fmla="*/ 3 h 492"/>
                      <a:gd name="T90" fmla="*/ 6 w 313"/>
                      <a:gd name="T91" fmla="*/ 2 h 492"/>
                      <a:gd name="T92" fmla="*/ 6 w 313"/>
                      <a:gd name="T93" fmla="*/ 1 h 4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13" h="492">
                        <a:moveTo>
                          <a:pt x="311" y="65"/>
                        </a:moveTo>
                        <a:lnTo>
                          <a:pt x="312" y="59"/>
                        </a:lnTo>
                        <a:lnTo>
                          <a:pt x="313" y="54"/>
                        </a:lnTo>
                        <a:lnTo>
                          <a:pt x="313" y="50"/>
                        </a:lnTo>
                        <a:lnTo>
                          <a:pt x="313" y="44"/>
                        </a:lnTo>
                        <a:lnTo>
                          <a:pt x="312" y="39"/>
                        </a:lnTo>
                        <a:lnTo>
                          <a:pt x="311" y="34"/>
                        </a:lnTo>
                        <a:lnTo>
                          <a:pt x="310" y="28"/>
                        </a:lnTo>
                        <a:lnTo>
                          <a:pt x="308" y="23"/>
                        </a:lnTo>
                        <a:lnTo>
                          <a:pt x="306" y="18"/>
                        </a:lnTo>
                        <a:lnTo>
                          <a:pt x="303" y="13"/>
                        </a:lnTo>
                        <a:lnTo>
                          <a:pt x="302" y="11"/>
                        </a:lnTo>
                        <a:lnTo>
                          <a:pt x="300" y="9"/>
                        </a:lnTo>
                        <a:lnTo>
                          <a:pt x="299" y="7"/>
                        </a:lnTo>
                        <a:lnTo>
                          <a:pt x="297" y="5"/>
                        </a:lnTo>
                        <a:lnTo>
                          <a:pt x="296" y="4"/>
                        </a:lnTo>
                        <a:lnTo>
                          <a:pt x="294" y="2"/>
                        </a:lnTo>
                        <a:lnTo>
                          <a:pt x="292" y="1"/>
                        </a:lnTo>
                        <a:lnTo>
                          <a:pt x="290" y="1"/>
                        </a:lnTo>
                        <a:lnTo>
                          <a:pt x="286" y="0"/>
                        </a:lnTo>
                        <a:lnTo>
                          <a:pt x="284" y="0"/>
                        </a:lnTo>
                        <a:lnTo>
                          <a:pt x="279" y="0"/>
                        </a:lnTo>
                        <a:lnTo>
                          <a:pt x="268" y="0"/>
                        </a:lnTo>
                        <a:lnTo>
                          <a:pt x="258" y="0"/>
                        </a:lnTo>
                        <a:lnTo>
                          <a:pt x="247" y="0"/>
                        </a:lnTo>
                        <a:lnTo>
                          <a:pt x="236" y="0"/>
                        </a:lnTo>
                        <a:lnTo>
                          <a:pt x="227" y="0"/>
                        </a:lnTo>
                        <a:lnTo>
                          <a:pt x="217" y="0"/>
                        </a:lnTo>
                        <a:lnTo>
                          <a:pt x="207" y="0"/>
                        </a:lnTo>
                        <a:lnTo>
                          <a:pt x="197" y="1"/>
                        </a:lnTo>
                        <a:lnTo>
                          <a:pt x="186" y="2"/>
                        </a:lnTo>
                        <a:lnTo>
                          <a:pt x="182" y="3"/>
                        </a:lnTo>
                        <a:lnTo>
                          <a:pt x="177" y="4"/>
                        </a:lnTo>
                        <a:lnTo>
                          <a:pt x="171" y="6"/>
                        </a:lnTo>
                        <a:lnTo>
                          <a:pt x="167" y="7"/>
                        </a:lnTo>
                        <a:lnTo>
                          <a:pt x="162" y="9"/>
                        </a:lnTo>
                        <a:lnTo>
                          <a:pt x="158" y="11"/>
                        </a:lnTo>
                        <a:lnTo>
                          <a:pt x="153" y="15"/>
                        </a:lnTo>
                        <a:lnTo>
                          <a:pt x="149" y="17"/>
                        </a:lnTo>
                        <a:lnTo>
                          <a:pt x="145" y="20"/>
                        </a:lnTo>
                        <a:lnTo>
                          <a:pt x="141" y="23"/>
                        </a:lnTo>
                        <a:lnTo>
                          <a:pt x="132" y="29"/>
                        </a:lnTo>
                        <a:lnTo>
                          <a:pt x="125" y="36"/>
                        </a:lnTo>
                        <a:lnTo>
                          <a:pt x="117" y="43"/>
                        </a:lnTo>
                        <a:lnTo>
                          <a:pt x="110" y="51"/>
                        </a:lnTo>
                        <a:lnTo>
                          <a:pt x="107" y="54"/>
                        </a:lnTo>
                        <a:lnTo>
                          <a:pt x="103" y="58"/>
                        </a:lnTo>
                        <a:lnTo>
                          <a:pt x="100" y="62"/>
                        </a:lnTo>
                        <a:lnTo>
                          <a:pt x="98" y="67"/>
                        </a:lnTo>
                        <a:lnTo>
                          <a:pt x="87" y="85"/>
                        </a:lnTo>
                        <a:lnTo>
                          <a:pt x="82" y="93"/>
                        </a:lnTo>
                        <a:lnTo>
                          <a:pt x="77" y="102"/>
                        </a:lnTo>
                        <a:lnTo>
                          <a:pt x="75" y="106"/>
                        </a:lnTo>
                        <a:lnTo>
                          <a:pt x="72" y="111"/>
                        </a:lnTo>
                        <a:lnTo>
                          <a:pt x="70" y="116"/>
                        </a:lnTo>
                        <a:lnTo>
                          <a:pt x="69" y="121"/>
                        </a:lnTo>
                        <a:lnTo>
                          <a:pt x="66" y="131"/>
                        </a:lnTo>
                        <a:lnTo>
                          <a:pt x="63" y="140"/>
                        </a:lnTo>
                        <a:lnTo>
                          <a:pt x="52" y="180"/>
                        </a:lnTo>
                        <a:lnTo>
                          <a:pt x="42" y="219"/>
                        </a:lnTo>
                        <a:lnTo>
                          <a:pt x="31" y="258"/>
                        </a:lnTo>
                        <a:lnTo>
                          <a:pt x="19" y="298"/>
                        </a:lnTo>
                        <a:lnTo>
                          <a:pt x="14" y="318"/>
                        </a:lnTo>
                        <a:lnTo>
                          <a:pt x="10" y="338"/>
                        </a:lnTo>
                        <a:lnTo>
                          <a:pt x="4" y="357"/>
                        </a:lnTo>
                        <a:lnTo>
                          <a:pt x="3" y="368"/>
                        </a:lnTo>
                        <a:lnTo>
                          <a:pt x="1" y="378"/>
                        </a:lnTo>
                        <a:lnTo>
                          <a:pt x="0" y="383"/>
                        </a:lnTo>
                        <a:lnTo>
                          <a:pt x="0" y="388"/>
                        </a:lnTo>
                        <a:lnTo>
                          <a:pt x="0" y="394"/>
                        </a:lnTo>
                        <a:lnTo>
                          <a:pt x="0" y="398"/>
                        </a:lnTo>
                        <a:lnTo>
                          <a:pt x="0" y="403"/>
                        </a:lnTo>
                        <a:lnTo>
                          <a:pt x="0" y="409"/>
                        </a:lnTo>
                        <a:lnTo>
                          <a:pt x="1" y="414"/>
                        </a:lnTo>
                        <a:lnTo>
                          <a:pt x="2" y="418"/>
                        </a:lnTo>
                        <a:lnTo>
                          <a:pt x="3" y="423"/>
                        </a:lnTo>
                        <a:lnTo>
                          <a:pt x="4" y="429"/>
                        </a:lnTo>
                        <a:lnTo>
                          <a:pt x="5" y="434"/>
                        </a:lnTo>
                        <a:lnTo>
                          <a:pt x="6" y="438"/>
                        </a:lnTo>
                        <a:lnTo>
                          <a:pt x="9" y="444"/>
                        </a:lnTo>
                        <a:lnTo>
                          <a:pt x="11" y="448"/>
                        </a:lnTo>
                        <a:lnTo>
                          <a:pt x="13" y="453"/>
                        </a:lnTo>
                        <a:lnTo>
                          <a:pt x="15" y="457"/>
                        </a:lnTo>
                        <a:lnTo>
                          <a:pt x="17" y="462"/>
                        </a:lnTo>
                        <a:lnTo>
                          <a:pt x="20" y="466"/>
                        </a:lnTo>
                        <a:lnTo>
                          <a:pt x="23" y="470"/>
                        </a:lnTo>
                        <a:lnTo>
                          <a:pt x="27" y="473"/>
                        </a:lnTo>
                        <a:lnTo>
                          <a:pt x="31" y="478"/>
                        </a:lnTo>
                        <a:lnTo>
                          <a:pt x="35" y="480"/>
                        </a:lnTo>
                        <a:lnTo>
                          <a:pt x="39" y="483"/>
                        </a:lnTo>
                        <a:lnTo>
                          <a:pt x="44" y="485"/>
                        </a:lnTo>
                        <a:lnTo>
                          <a:pt x="49" y="487"/>
                        </a:lnTo>
                        <a:lnTo>
                          <a:pt x="53" y="488"/>
                        </a:lnTo>
                        <a:lnTo>
                          <a:pt x="59" y="489"/>
                        </a:lnTo>
                        <a:lnTo>
                          <a:pt x="64" y="489"/>
                        </a:lnTo>
                        <a:lnTo>
                          <a:pt x="69" y="490"/>
                        </a:lnTo>
                        <a:lnTo>
                          <a:pt x="73" y="490"/>
                        </a:lnTo>
                        <a:lnTo>
                          <a:pt x="84" y="490"/>
                        </a:lnTo>
                        <a:lnTo>
                          <a:pt x="104" y="490"/>
                        </a:lnTo>
                        <a:lnTo>
                          <a:pt x="115" y="490"/>
                        </a:lnTo>
                        <a:lnTo>
                          <a:pt x="126" y="490"/>
                        </a:lnTo>
                        <a:lnTo>
                          <a:pt x="130" y="492"/>
                        </a:lnTo>
                        <a:lnTo>
                          <a:pt x="135" y="492"/>
                        </a:lnTo>
                        <a:lnTo>
                          <a:pt x="141" y="490"/>
                        </a:lnTo>
                        <a:lnTo>
                          <a:pt x="146" y="490"/>
                        </a:lnTo>
                        <a:lnTo>
                          <a:pt x="150" y="488"/>
                        </a:lnTo>
                        <a:lnTo>
                          <a:pt x="155" y="487"/>
                        </a:lnTo>
                        <a:lnTo>
                          <a:pt x="160" y="485"/>
                        </a:lnTo>
                        <a:lnTo>
                          <a:pt x="164" y="482"/>
                        </a:lnTo>
                        <a:lnTo>
                          <a:pt x="168" y="479"/>
                        </a:lnTo>
                        <a:lnTo>
                          <a:pt x="173" y="477"/>
                        </a:lnTo>
                        <a:lnTo>
                          <a:pt x="177" y="473"/>
                        </a:lnTo>
                        <a:lnTo>
                          <a:pt x="181" y="469"/>
                        </a:lnTo>
                        <a:lnTo>
                          <a:pt x="184" y="466"/>
                        </a:lnTo>
                        <a:lnTo>
                          <a:pt x="188" y="463"/>
                        </a:lnTo>
                        <a:lnTo>
                          <a:pt x="192" y="459"/>
                        </a:lnTo>
                        <a:lnTo>
                          <a:pt x="195" y="454"/>
                        </a:lnTo>
                        <a:lnTo>
                          <a:pt x="198" y="451"/>
                        </a:lnTo>
                        <a:lnTo>
                          <a:pt x="201" y="447"/>
                        </a:lnTo>
                        <a:lnTo>
                          <a:pt x="203" y="443"/>
                        </a:lnTo>
                        <a:lnTo>
                          <a:pt x="207" y="437"/>
                        </a:lnTo>
                        <a:lnTo>
                          <a:pt x="209" y="433"/>
                        </a:lnTo>
                        <a:lnTo>
                          <a:pt x="211" y="429"/>
                        </a:lnTo>
                        <a:lnTo>
                          <a:pt x="215" y="419"/>
                        </a:lnTo>
                        <a:lnTo>
                          <a:pt x="219" y="410"/>
                        </a:lnTo>
                        <a:lnTo>
                          <a:pt x="223" y="400"/>
                        </a:lnTo>
                        <a:lnTo>
                          <a:pt x="226" y="390"/>
                        </a:lnTo>
                        <a:lnTo>
                          <a:pt x="229" y="381"/>
                        </a:lnTo>
                        <a:lnTo>
                          <a:pt x="231" y="371"/>
                        </a:lnTo>
                        <a:lnTo>
                          <a:pt x="234" y="361"/>
                        </a:lnTo>
                        <a:lnTo>
                          <a:pt x="239" y="341"/>
                        </a:lnTo>
                        <a:lnTo>
                          <a:pt x="248" y="301"/>
                        </a:lnTo>
                        <a:lnTo>
                          <a:pt x="258" y="262"/>
                        </a:lnTo>
                        <a:lnTo>
                          <a:pt x="268" y="222"/>
                        </a:lnTo>
                        <a:lnTo>
                          <a:pt x="279" y="183"/>
                        </a:lnTo>
                        <a:lnTo>
                          <a:pt x="291" y="143"/>
                        </a:lnTo>
                        <a:lnTo>
                          <a:pt x="296" y="123"/>
                        </a:lnTo>
                        <a:lnTo>
                          <a:pt x="301" y="104"/>
                        </a:lnTo>
                        <a:lnTo>
                          <a:pt x="305" y="94"/>
                        </a:lnTo>
                        <a:lnTo>
                          <a:pt x="307" y="84"/>
                        </a:lnTo>
                        <a:lnTo>
                          <a:pt x="309" y="74"/>
                        </a:lnTo>
                        <a:lnTo>
                          <a:pt x="311"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49" name="Freeform 118"/>
                  <p:cNvSpPr>
                    <a:spLocks/>
                  </p:cNvSpPr>
                  <p:nvPr/>
                </p:nvSpPr>
                <p:spPr bwMode="auto">
                  <a:xfrm>
                    <a:off x="412" y="2079"/>
                    <a:ext cx="7" cy="28"/>
                  </a:xfrm>
                  <a:custGeom>
                    <a:avLst/>
                    <a:gdLst>
                      <a:gd name="T0" fmla="*/ 0 w 29"/>
                      <a:gd name="T1" fmla="*/ 0 h 102"/>
                      <a:gd name="T2" fmla="*/ 0 w 29"/>
                      <a:gd name="T3" fmla="*/ 0 h 102"/>
                      <a:gd name="T4" fmla="*/ 0 w 29"/>
                      <a:gd name="T5" fmla="*/ 0 h 102"/>
                      <a:gd name="T6" fmla="*/ 0 w 29"/>
                      <a:gd name="T7" fmla="*/ 1 h 102"/>
                      <a:gd name="T8" fmla="*/ 0 w 29"/>
                      <a:gd name="T9" fmla="*/ 1 h 102"/>
                      <a:gd name="T10" fmla="*/ 0 w 29"/>
                      <a:gd name="T11" fmla="*/ 1 h 102"/>
                      <a:gd name="T12" fmla="*/ 0 w 29"/>
                      <a:gd name="T13" fmla="*/ 1 h 102"/>
                      <a:gd name="T14" fmla="*/ 0 w 29"/>
                      <a:gd name="T15" fmla="*/ 1 h 102"/>
                      <a:gd name="T16" fmla="*/ 0 w 29"/>
                      <a:gd name="T17" fmla="*/ 1 h 102"/>
                      <a:gd name="T18" fmla="*/ 0 w 29"/>
                      <a:gd name="T19" fmla="*/ 1 h 102"/>
                      <a:gd name="T20" fmla="*/ 0 w 29"/>
                      <a:gd name="T21" fmla="*/ 1 h 102"/>
                      <a:gd name="T22" fmla="*/ 0 w 29"/>
                      <a:gd name="T23" fmla="*/ 1 h 102"/>
                      <a:gd name="T24" fmla="*/ 0 w 29"/>
                      <a:gd name="T25" fmla="*/ 2 h 102"/>
                      <a:gd name="T26" fmla="*/ 0 w 29"/>
                      <a:gd name="T27" fmla="*/ 2 h 102"/>
                      <a:gd name="T28" fmla="*/ 0 w 29"/>
                      <a:gd name="T29" fmla="*/ 2 h 102"/>
                      <a:gd name="T30" fmla="*/ 0 w 29"/>
                      <a:gd name="T31" fmla="*/ 2 h 102"/>
                      <a:gd name="T32" fmla="*/ 0 w 29"/>
                      <a:gd name="T33" fmla="*/ 2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102">
                        <a:moveTo>
                          <a:pt x="4" y="0"/>
                        </a:moveTo>
                        <a:lnTo>
                          <a:pt x="2" y="7"/>
                        </a:lnTo>
                        <a:lnTo>
                          <a:pt x="1" y="14"/>
                        </a:lnTo>
                        <a:lnTo>
                          <a:pt x="0" y="21"/>
                        </a:lnTo>
                        <a:lnTo>
                          <a:pt x="0" y="28"/>
                        </a:lnTo>
                        <a:lnTo>
                          <a:pt x="0" y="34"/>
                        </a:lnTo>
                        <a:lnTo>
                          <a:pt x="0" y="42"/>
                        </a:lnTo>
                        <a:lnTo>
                          <a:pt x="1" y="48"/>
                        </a:lnTo>
                        <a:lnTo>
                          <a:pt x="3" y="55"/>
                        </a:lnTo>
                        <a:lnTo>
                          <a:pt x="5" y="61"/>
                        </a:lnTo>
                        <a:lnTo>
                          <a:pt x="7" y="67"/>
                        </a:lnTo>
                        <a:lnTo>
                          <a:pt x="11" y="74"/>
                        </a:lnTo>
                        <a:lnTo>
                          <a:pt x="14" y="79"/>
                        </a:lnTo>
                        <a:lnTo>
                          <a:pt x="22" y="92"/>
                        </a:lnTo>
                        <a:lnTo>
                          <a:pt x="25" y="97"/>
                        </a:lnTo>
                        <a:lnTo>
                          <a:pt x="27" y="99"/>
                        </a:lnTo>
                        <a:lnTo>
                          <a:pt x="29"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50" name="Line 119"/>
                  <p:cNvSpPr>
                    <a:spLocks noChangeShapeType="1"/>
                  </p:cNvSpPr>
                  <p:nvPr/>
                </p:nvSpPr>
                <p:spPr bwMode="auto">
                  <a:xfrm flipH="1">
                    <a:off x="493" y="1909"/>
                    <a:ext cx="1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1728" name="Group 120"/>
                <p:cNvGrpSpPr>
                  <a:grpSpLocks/>
                </p:cNvGrpSpPr>
                <p:nvPr/>
              </p:nvGrpSpPr>
              <p:grpSpPr bwMode="auto">
                <a:xfrm>
                  <a:off x="1340" y="592"/>
                  <a:ext cx="135" cy="199"/>
                  <a:chOff x="1340" y="592"/>
                  <a:chExt cx="135" cy="199"/>
                </a:xfrm>
              </p:grpSpPr>
              <p:sp>
                <p:nvSpPr>
                  <p:cNvPr id="71746" name="Freeform 121"/>
                  <p:cNvSpPr>
                    <a:spLocks/>
                  </p:cNvSpPr>
                  <p:nvPr/>
                </p:nvSpPr>
                <p:spPr bwMode="auto">
                  <a:xfrm>
                    <a:off x="1340" y="592"/>
                    <a:ext cx="89" cy="199"/>
                  </a:xfrm>
                  <a:custGeom>
                    <a:avLst/>
                    <a:gdLst>
                      <a:gd name="T0" fmla="*/ 4 w 329"/>
                      <a:gd name="T1" fmla="*/ 0 h 737"/>
                      <a:gd name="T2" fmla="*/ 0 w 329"/>
                      <a:gd name="T3" fmla="*/ 15 h 737"/>
                      <a:gd name="T4" fmla="*/ 2 w 329"/>
                      <a:gd name="T5" fmla="*/ 15 h 737"/>
                      <a:gd name="T6" fmla="*/ 3 w 329"/>
                      <a:gd name="T7" fmla="*/ 15 h 737"/>
                      <a:gd name="T8" fmla="*/ 3 w 329"/>
                      <a:gd name="T9" fmla="*/ 14 h 737"/>
                      <a:gd name="T10" fmla="*/ 3 w 329"/>
                      <a:gd name="T11" fmla="*/ 14 h 737"/>
                      <a:gd name="T12" fmla="*/ 4 w 329"/>
                      <a:gd name="T13" fmla="*/ 14 h 737"/>
                      <a:gd name="T14" fmla="*/ 4 w 329"/>
                      <a:gd name="T15" fmla="*/ 14 h 737"/>
                      <a:gd name="T16" fmla="*/ 4 w 329"/>
                      <a:gd name="T17" fmla="*/ 14 h 737"/>
                      <a:gd name="T18" fmla="*/ 4 w 329"/>
                      <a:gd name="T19" fmla="*/ 14 h 737"/>
                      <a:gd name="T20" fmla="*/ 4 w 329"/>
                      <a:gd name="T21" fmla="*/ 14 h 737"/>
                      <a:gd name="T22" fmla="*/ 5 w 329"/>
                      <a:gd name="T23" fmla="*/ 13 h 737"/>
                      <a:gd name="T24" fmla="*/ 5 w 329"/>
                      <a:gd name="T25" fmla="*/ 13 h 737"/>
                      <a:gd name="T26" fmla="*/ 5 w 329"/>
                      <a:gd name="T27" fmla="*/ 13 h 737"/>
                      <a:gd name="T28" fmla="*/ 5 w 329"/>
                      <a:gd name="T29" fmla="*/ 12 h 737"/>
                      <a:gd name="T30" fmla="*/ 5 w 329"/>
                      <a:gd name="T31" fmla="*/ 12 h 737"/>
                      <a:gd name="T32" fmla="*/ 5 w 329"/>
                      <a:gd name="T33" fmla="*/ 12 h 737"/>
                      <a:gd name="T34" fmla="*/ 5 w 329"/>
                      <a:gd name="T35" fmla="*/ 12 h 737"/>
                      <a:gd name="T36" fmla="*/ 6 w 329"/>
                      <a:gd name="T37" fmla="*/ 8 h 737"/>
                      <a:gd name="T38" fmla="*/ 6 w 329"/>
                      <a:gd name="T39" fmla="*/ 7 h 737"/>
                      <a:gd name="T40" fmla="*/ 6 w 329"/>
                      <a:gd name="T41" fmla="*/ 7 h 737"/>
                      <a:gd name="T42" fmla="*/ 6 w 329"/>
                      <a:gd name="T43" fmla="*/ 7 h 737"/>
                      <a:gd name="T44" fmla="*/ 6 w 329"/>
                      <a:gd name="T45" fmla="*/ 6 h 737"/>
                      <a:gd name="T46" fmla="*/ 6 w 329"/>
                      <a:gd name="T47" fmla="*/ 6 h 737"/>
                      <a:gd name="T48" fmla="*/ 6 w 329"/>
                      <a:gd name="T49" fmla="*/ 6 h 737"/>
                      <a:gd name="T50" fmla="*/ 6 w 329"/>
                      <a:gd name="T51" fmla="*/ 6 h 737"/>
                      <a:gd name="T52" fmla="*/ 6 w 329"/>
                      <a:gd name="T53" fmla="*/ 6 h 737"/>
                      <a:gd name="T54" fmla="*/ 6 w 329"/>
                      <a:gd name="T55" fmla="*/ 5 h 737"/>
                      <a:gd name="T56" fmla="*/ 6 w 329"/>
                      <a:gd name="T57" fmla="*/ 5 h 737"/>
                      <a:gd name="T58" fmla="*/ 6 w 329"/>
                      <a:gd name="T59" fmla="*/ 5 h 737"/>
                      <a:gd name="T60" fmla="*/ 6 w 329"/>
                      <a:gd name="T61" fmla="*/ 5 h 737"/>
                      <a:gd name="T62" fmla="*/ 6 w 329"/>
                      <a:gd name="T63" fmla="*/ 5 h 737"/>
                      <a:gd name="T64" fmla="*/ 5 w 329"/>
                      <a:gd name="T65" fmla="*/ 5 h 737"/>
                      <a:gd name="T66" fmla="*/ 5 w 329"/>
                      <a:gd name="T67" fmla="*/ 5 h 737"/>
                      <a:gd name="T68" fmla="*/ 3 w 329"/>
                      <a:gd name="T69" fmla="*/ 5 h 7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29" h="737">
                        <a:moveTo>
                          <a:pt x="197" y="0"/>
                        </a:moveTo>
                        <a:lnTo>
                          <a:pt x="0" y="737"/>
                        </a:lnTo>
                        <a:lnTo>
                          <a:pt x="129" y="737"/>
                        </a:lnTo>
                        <a:lnTo>
                          <a:pt x="140" y="736"/>
                        </a:lnTo>
                        <a:lnTo>
                          <a:pt x="152" y="734"/>
                        </a:lnTo>
                        <a:lnTo>
                          <a:pt x="162" y="730"/>
                        </a:lnTo>
                        <a:lnTo>
                          <a:pt x="174" y="724"/>
                        </a:lnTo>
                        <a:lnTo>
                          <a:pt x="185" y="718"/>
                        </a:lnTo>
                        <a:lnTo>
                          <a:pt x="195" y="709"/>
                        </a:lnTo>
                        <a:lnTo>
                          <a:pt x="206" y="700"/>
                        </a:lnTo>
                        <a:lnTo>
                          <a:pt x="217" y="689"/>
                        </a:lnTo>
                        <a:lnTo>
                          <a:pt x="226" y="677"/>
                        </a:lnTo>
                        <a:lnTo>
                          <a:pt x="236" y="665"/>
                        </a:lnTo>
                        <a:lnTo>
                          <a:pt x="244" y="652"/>
                        </a:lnTo>
                        <a:lnTo>
                          <a:pt x="252" y="638"/>
                        </a:lnTo>
                        <a:lnTo>
                          <a:pt x="258" y="623"/>
                        </a:lnTo>
                        <a:lnTo>
                          <a:pt x="263" y="608"/>
                        </a:lnTo>
                        <a:lnTo>
                          <a:pt x="268" y="593"/>
                        </a:lnTo>
                        <a:lnTo>
                          <a:pt x="323" y="389"/>
                        </a:lnTo>
                        <a:lnTo>
                          <a:pt x="326" y="374"/>
                        </a:lnTo>
                        <a:lnTo>
                          <a:pt x="328" y="359"/>
                        </a:lnTo>
                        <a:lnTo>
                          <a:pt x="329" y="345"/>
                        </a:lnTo>
                        <a:lnTo>
                          <a:pt x="329" y="330"/>
                        </a:lnTo>
                        <a:lnTo>
                          <a:pt x="328" y="318"/>
                        </a:lnTo>
                        <a:lnTo>
                          <a:pt x="326" y="305"/>
                        </a:lnTo>
                        <a:lnTo>
                          <a:pt x="323" y="293"/>
                        </a:lnTo>
                        <a:lnTo>
                          <a:pt x="318" y="282"/>
                        </a:lnTo>
                        <a:lnTo>
                          <a:pt x="312" y="273"/>
                        </a:lnTo>
                        <a:lnTo>
                          <a:pt x="306" y="265"/>
                        </a:lnTo>
                        <a:lnTo>
                          <a:pt x="299" y="258"/>
                        </a:lnTo>
                        <a:lnTo>
                          <a:pt x="290" y="253"/>
                        </a:lnTo>
                        <a:lnTo>
                          <a:pt x="281" y="249"/>
                        </a:lnTo>
                        <a:lnTo>
                          <a:pt x="271" y="246"/>
                        </a:lnTo>
                        <a:lnTo>
                          <a:pt x="261" y="246"/>
                        </a:lnTo>
                        <a:lnTo>
                          <a:pt x="132" y="2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47" name="Line 122"/>
                  <p:cNvSpPr>
                    <a:spLocks noChangeShapeType="1"/>
                  </p:cNvSpPr>
                  <p:nvPr/>
                </p:nvSpPr>
                <p:spPr bwMode="auto">
                  <a:xfrm flipH="1">
                    <a:off x="1456" y="592"/>
                    <a:ext cx="19"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1729" name="Group 123"/>
                <p:cNvGrpSpPr>
                  <a:grpSpLocks/>
                </p:cNvGrpSpPr>
                <p:nvPr/>
              </p:nvGrpSpPr>
              <p:grpSpPr bwMode="auto">
                <a:xfrm>
                  <a:off x="2056" y="1319"/>
                  <a:ext cx="127" cy="199"/>
                  <a:chOff x="2056" y="1319"/>
                  <a:chExt cx="127" cy="199"/>
                </a:xfrm>
              </p:grpSpPr>
              <p:sp>
                <p:nvSpPr>
                  <p:cNvPr id="71740" name="Line 124"/>
                  <p:cNvSpPr>
                    <a:spLocks noChangeShapeType="1"/>
                  </p:cNvSpPr>
                  <p:nvPr/>
                </p:nvSpPr>
                <p:spPr bwMode="auto">
                  <a:xfrm flipH="1">
                    <a:off x="2075" y="1518"/>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41" name="Freeform 125"/>
                  <p:cNvSpPr>
                    <a:spLocks/>
                  </p:cNvSpPr>
                  <p:nvPr/>
                </p:nvSpPr>
                <p:spPr bwMode="auto">
                  <a:xfrm>
                    <a:off x="2056" y="1480"/>
                    <a:ext cx="19" cy="38"/>
                  </a:xfrm>
                  <a:custGeom>
                    <a:avLst/>
                    <a:gdLst>
                      <a:gd name="T0" fmla="*/ 0 w 69"/>
                      <a:gd name="T1" fmla="*/ 0 h 142"/>
                      <a:gd name="T2" fmla="*/ 0 w 69"/>
                      <a:gd name="T3" fmla="*/ 0 h 142"/>
                      <a:gd name="T4" fmla="*/ 0 w 69"/>
                      <a:gd name="T5" fmla="*/ 1 h 142"/>
                      <a:gd name="T6" fmla="*/ 0 w 69"/>
                      <a:gd name="T7" fmla="*/ 1 h 142"/>
                      <a:gd name="T8" fmla="*/ 0 w 69"/>
                      <a:gd name="T9" fmla="*/ 1 h 142"/>
                      <a:gd name="T10" fmla="*/ 0 w 69"/>
                      <a:gd name="T11" fmla="*/ 1 h 142"/>
                      <a:gd name="T12" fmla="*/ 0 w 69"/>
                      <a:gd name="T13" fmla="*/ 2 h 142"/>
                      <a:gd name="T14" fmla="*/ 0 w 69"/>
                      <a:gd name="T15" fmla="*/ 2 h 142"/>
                      <a:gd name="T16" fmla="*/ 0 w 69"/>
                      <a:gd name="T17" fmla="*/ 2 h 142"/>
                      <a:gd name="T18" fmla="*/ 0 w 69"/>
                      <a:gd name="T19" fmla="*/ 2 h 142"/>
                      <a:gd name="T20" fmla="*/ 1 w 69"/>
                      <a:gd name="T21" fmla="*/ 2 h 142"/>
                      <a:gd name="T22" fmla="*/ 1 w 69"/>
                      <a:gd name="T23" fmla="*/ 2 h 142"/>
                      <a:gd name="T24" fmla="*/ 1 w 69"/>
                      <a:gd name="T25" fmla="*/ 3 h 142"/>
                      <a:gd name="T26" fmla="*/ 1 w 69"/>
                      <a:gd name="T27" fmla="*/ 3 h 142"/>
                      <a:gd name="T28" fmla="*/ 1 w 69"/>
                      <a:gd name="T29" fmla="*/ 3 h 142"/>
                      <a:gd name="T30" fmla="*/ 1 w 69"/>
                      <a:gd name="T31" fmla="*/ 3 h 1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9" h="142">
                        <a:moveTo>
                          <a:pt x="7" y="0"/>
                        </a:moveTo>
                        <a:lnTo>
                          <a:pt x="3" y="15"/>
                        </a:lnTo>
                        <a:lnTo>
                          <a:pt x="1" y="30"/>
                        </a:lnTo>
                        <a:lnTo>
                          <a:pt x="0" y="43"/>
                        </a:lnTo>
                        <a:lnTo>
                          <a:pt x="0" y="57"/>
                        </a:lnTo>
                        <a:lnTo>
                          <a:pt x="1" y="71"/>
                        </a:lnTo>
                        <a:lnTo>
                          <a:pt x="3" y="84"/>
                        </a:lnTo>
                        <a:lnTo>
                          <a:pt x="7" y="96"/>
                        </a:lnTo>
                        <a:lnTo>
                          <a:pt x="11" y="105"/>
                        </a:lnTo>
                        <a:lnTo>
                          <a:pt x="17" y="115"/>
                        </a:lnTo>
                        <a:lnTo>
                          <a:pt x="23" y="123"/>
                        </a:lnTo>
                        <a:lnTo>
                          <a:pt x="32" y="130"/>
                        </a:lnTo>
                        <a:lnTo>
                          <a:pt x="39" y="135"/>
                        </a:lnTo>
                        <a:lnTo>
                          <a:pt x="49" y="139"/>
                        </a:lnTo>
                        <a:lnTo>
                          <a:pt x="58" y="141"/>
                        </a:lnTo>
                        <a:lnTo>
                          <a:pt x="69" y="1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42" name="Line 126"/>
                  <p:cNvSpPr>
                    <a:spLocks noChangeShapeType="1"/>
                  </p:cNvSpPr>
                  <p:nvPr/>
                </p:nvSpPr>
                <p:spPr bwMode="auto">
                  <a:xfrm flipV="1">
                    <a:off x="2058" y="1425"/>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43" name="Freeform 127"/>
                  <p:cNvSpPr>
                    <a:spLocks/>
                  </p:cNvSpPr>
                  <p:nvPr/>
                </p:nvSpPr>
                <p:spPr bwMode="auto">
                  <a:xfrm>
                    <a:off x="2073" y="1386"/>
                    <a:ext cx="38" cy="39"/>
                  </a:xfrm>
                  <a:custGeom>
                    <a:avLst/>
                    <a:gdLst>
                      <a:gd name="T0" fmla="*/ 3 w 139"/>
                      <a:gd name="T1" fmla="*/ 0 h 143"/>
                      <a:gd name="T2" fmla="*/ 3 w 139"/>
                      <a:gd name="T3" fmla="*/ 0 h 143"/>
                      <a:gd name="T4" fmla="*/ 2 w 139"/>
                      <a:gd name="T5" fmla="*/ 0 h 143"/>
                      <a:gd name="T6" fmla="*/ 2 w 139"/>
                      <a:gd name="T7" fmla="*/ 0 h 143"/>
                      <a:gd name="T8" fmla="*/ 2 w 139"/>
                      <a:gd name="T9" fmla="*/ 0 h 143"/>
                      <a:gd name="T10" fmla="*/ 2 w 139"/>
                      <a:gd name="T11" fmla="*/ 0 h 143"/>
                      <a:gd name="T12" fmla="*/ 1 w 139"/>
                      <a:gd name="T13" fmla="*/ 1 h 143"/>
                      <a:gd name="T14" fmla="*/ 1 w 139"/>
                      <a:gd name="T15" fmla="*/ 1 h 143"/>
                      <a:gd name="T16" fmla="*/ 1 w 139"/>
                      <a:gd name="T17" fmla="*/ 1 h 143"/>
                      <a:gd name="T18" fmla="*/ 1 w 139"/>
                      <a:gd name="T19" fmla="*/ 1 h 143"/>
                      <a:gd name="T20" fmla="*/ 1 w 139"/>
                      <a:gd name="T21" fmla="*/ 1 h 143"/>
                      <a:gd name="T22" fmla="*/ 1 w 139"/>
                      <a:gd name="T23" fmla="*/ 2 h 143"/>
                      <a:gd name="T24" fmla="*/ 0 w 139"/>
                      <a:gd name="T25" fmla="*/ 2 h 143"/>
                      <a:gd name="T26" fmla="*/ 0 w 139"/>
                      <a:gd name="T27" fmla="*/ 2 h 143"/>
                      <a:gd name="T28" fmla="*/ 0 w 139"/>
                      <a:gd name="T29" fmla="*/ 3 h 143"/>
                      <a:gd name="T30" fmla="*/ 0 w 139"/>
                      <a:gd name="T31" fmla="*/ 3 h 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43">
                        <a:moveTo>
                          <a:pt x="139" y="0"/>
                        </a:moveTo>
                        <a:lnTo>
                          <a:pt x="128" y="1"/>
                        </a:lnTo>
                        <a:lnTo>
                          <a:pt x="117" y="3"/>
                        </a:lnTo>
                        <a:lnTo>
                          <a:pt x="106" y="7"/>
                        </a:lnTo>
                        <a:lnTo>
                          <a:pt x="95" y="12"/>
                        </a:lnTo>
                        <a:lnTo>
                          <a:pt x="83" y="19"/>
                        </a:lnTo>
                        <a:lnTo>
                          <a:pt x="73" y="27"/>
                        </a:lnTo>
                        <a:lnTo>
                          <a:pt x="62" y="37"/>
                        </a:lnTo>
                        <a:lnTo>
                          <a:pt x="51" y="47"/>
                        </a:lnTo>
                        <a:lnTo>
                          <a:pt x="42" y="59"/>
                        </a:lnTo>
                        <a:lnTo>
                          <a:pt x="33" y="71"/>
                        </a:lnTo>
                        <a:lnTo>
                          <a:pt x="25" y="85"/>
                        </a:lnTo>
                        <a:lnTo>
                          <a:pt x="17" y="99"/>
                        </a:lnTo>
                        <a:lnTo>
                          <a:pt x="11" y="113"/>
                        </a:lnTo>
                        <a:lnTo>
                          <a:pt x="5" y="128"/>
                        </a:lnTo>
                        <a:lnTo>
                          <a:pt x="0"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44" name="Line 128"/>
                  <p:cNvSpPr>
                    <a:spLocks noChangeShapeType="1"/>
                  </p:cNvSpPr>
                  <p:nvPr/>
                </p:nvSpPr>
                <p:spPr bwMode="auto">
                  <a:xfrm>
                    <a:off x="2111" y="1386"/>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45" name="Line 129"/>
                  <p:cNvSpPr>
                    <a:spLocks noChangeShapeType="1"/>
                  </p:cNvSpPr>
                  <p:nvPr/>
                </p:nvSpPr>
                <p:spPr bwMode="auto">
                  <a:xfrm flipH="1">
                    <a:off x="2162" y="1319"/>
                    <a:ext cx="2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1730" name="Group 130"/>
                <p:cNvGrpSpPr>
                  <a:grpSpLocks/>
                </p:cNvGrpSpPr>
                <p:nvPr/>
              </p:nvGrpSpPr>
              <p:grpSpPr bwMode="auto">
                <a:xfrm>
                  <a:off x="387" y="2558"/>
                  <a:ext cx="84" cy="133"/>
                  <a:chOff x="387" y="2558"/>
                  <a:chExt cx="84" cy="133"/>
                </a:xfrm>
              </p:grpSpPr>
              <p:sp>
                <p:nvSpPr>
                  <p:cNvPr id="71738" name="Freeform 131"/>
                  <p:cNvSpPr>
                    <a:spLocks/>
                  </p:cNvSpPr>
                  <p:nvPr/>
                </p:nvSpPr>
                <p:spPr bwMode="auto">
                  <a:xfrm>
                    <a:off x="448" y="2664"/>
                    <a:ext cx="7" cy="27"/>
                  </a:xfrm>
                  <a:custGeom>
                    <a:avLst/>
                    <a:gdLst>
                      <a:gd name="T0" fmla="*/ 0 w 29"/>
                      <a:gd name="T1" fmla="*/ 0 h 101"/>
                      <a:gd name="T2" fmla="*/ 0 w 29"/>
                      <a:gd name="T3" fmla="*/ 0 h 101"/>
                      <a:gd name="T4" fmla="*/ 0 w 29"/>
                      <a:gd name="T5" fmla="*/ 0 h 101"/>
                      <a:gd name="T6" fmla="*/ 0 w 29"/>
                      <a:gd name="T7" fmla="*/ 0 h 101"/>
                      <a:gd name="T8" fmla="*/ 0 w 29"/>
                      <a:gd name="T9" fmla="*/ 1 h 101"/>
                      <a:gd name="T10" fmla="*/ 0 w 29"/>
                      <a:gd name="T11" fmla="*/ 1 h 101"/>
                      <a:gd name="T12" fmla="*/ 0 w 29"/>
                      <a:gd name="T13" fmla="*/ 1 h 101"/>
                      <a:gd name="T14" fmla="*/ 0 w 29"/>
                      <a:gd name="T15" fmla="*/ 1 h 101"/>
                      <a:gd name="T16" fmla="*/ 0 w 29"/>
                      <a:gd name="T17" fmla="*/ 1 h 101"/>
                      <a:gd name="T18" fmla="*/ 0 w 29"/>
                      <a:gd name="T19" fmla="*/ 1 h 101"/>
                      <a:gd name="T20" fmla="*/ 0 w 29"/>
                      <a:gd name="T21" fmla="*/ 1 h 101"/>
                      <a:gd name="T22" fmla="*/ 0 w 29"/>
                      <a:gd name="T23" fmla="*/ 1 h 101"/>
                      <a:gd name="T24" fmla="*/ 0 w 29"/>
                      <a:gd name="T25" fmla="*/ 2 h 101"/>
                      <a:gd name="T26" fmla="*/ 0 w 29"/>
                      <a:gd name="T27" fmla="*/ 2 h 101"/>
                      <a:gd name="T28" fmla="*/ 0 w 29"/>
                      <a:gd name="T29" fmla="*/ 2 h 101"/>
                      <a:gd name="T30" fmla="*/ 0 w 29"/>
                      <a:gd name="T31" fmla="*/ 2 h 10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9" h="101">
                        <a:moveTo>
                          <a:pt x="3" y="0"/>
                        </a:moveTo>
                        <a:lnTo>
                          <a:pt x="2" y="6"/>
                        </a:lnTo>
                        <a:lnTo>
                          <a:pt x="1" y="12"/>
                        </a:lnTo>
                        <a:lnTo>
                          <a:pt x="0" y="20"/>
                        </a:lnTo>
                        <a:lnTo>
                          <a:pt x="0" y="26"/>
                        </a:lnTo>
                        <a:lnTo>
                          <a:pt x="0" y="34"/>
                        </a:lnTo>
                        <a:lnTo>
                          <a:pt x="0" y="40"/>
                        </a:lnTo>
                        <a:lnTo>
                          <a:pt x="1" y="47"/>
                        </a:lnTo>
                        <a:lnTo>
                          <a:pt x="2" y="54"/>
                        </a:lnTo>
                        <a:lnTo>
                          <a:pt x="4" y="60"/>
                        </a:lnTo>
                        <a:lnTo>
                          <a:pt x="7" y="67"/>
                        </a:lnTo>
                        <a:lnTo>
                          <a:pt x="10" y="73"/>
                        </a:lnTo>
                        <a:lnTo>
                          <a:pt x="14" y="78"/>
                        </a:lnTo>
                        <a:lnTo>
                          <a:pt x="21" y="90"/>
                        </a:lnTo>
                        <a:lnTo>
                          <a:pt x="25" y="96"/>
                        </a:lnTo>
                        <a:lnTo>
                          <a:pt x="29" y="1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39" name="Freeform 132"/>
                  <p:cNvSpPr>
                    <a:spLocks/>
                  </p:cNvSpPr>
                  <p:nvPr/>
                </p:nvSpPr>
                <p:spPr bwMode="auto">
                  <a:xfrm>
                    <a:off x="387" y="2558"/>
                    <a:ext cx="84" cy="133"/>
                  </a:xfrm>
                  <a:custGeom>
                    <a:avLst/>
                    <a:gdLst>
                      <a:gd name="T0" fmla="*/ 6 w 314"/>
                      <a:gd name="T1" fmla="*/ 1 h 492"/>
                      <a:gd name="T2" fmla="*/ 6 w 314"/>
                      <a:gd name="T3" fmla="*/ 1 h 492"/>
                      <a:gd name="T4" fmla="*/ 6 w 314"/>
                      <a:gd name="T5" fmla="*/ 1 h 492"/>
                      <a:gd name="T6" fmla="*/ 6 w 314"/>
                      <a:gd name="T7" fmla="*/ 1 h 492"/>
                      <a:gd name="T8" fmla="*/ 6 w 314"/>
                      <a:gd name="T9" fmla="*/ 0 h 492"/>
                      <a:gd name="T10" fmla="*/ 6 w 314"/>
                      <a:gd name="T11" fmla="*/ 0 h 492"/>
                      <a:gd name="T12" fmla="*/ 6 w 314"/>
                      <a:gd name="T13" fmla="*/ 0 h 492"/>
                      <a:gd name="T14" fmla="*/ 6 w 314"/>
                      <a:gd name="T15" fmla="*/ 0 h 492"/>
                      <a:gd name="T16" fmla="*/ 5 w 314"/>
                      <a:gd name="T17" fmla="*/ 0 h 492"/>
                      <a:gd name="T18" fmla="*/ 5 w 314"/>
                      <a:gd name="T19" fmla="*/ 0 h 492"/>
                      <a:gd name="T20" fmla="*/ 4 w 314"/>
                      <a:gd name="T21" fmla="*/ 0 h 492"/>
                      <a:gd name="T22" fmla="*/ 4 w 314"/>
                      <a:gd name="T23" fmla="*/ 0 h 492"/>
                      <a:gd name="T24" fmla="*/ 3 w 314"/>
                      <a:gd name="T25" fmla="*/ 0 h 492"/>
                      <a:gd name="T26" fmla="*/ 3 w 314"/>
                      <a:gd name="T27" fmla="*/ 0 h 492"/>
                      <a:gd name="T28" fmla="*/ 3 w 314"/>
                      <a:gd name="T29" fmla="*/ 0 h 492"/>
                      <a:gd name="T30" fmla="*/ 3 w 314"/>
                      <a:gd name="T31" fmla="*/ 1 h 492"/>
                      <a:gd name="T32" fmla="*/ 2 w 314"/>
                      <a:gd name="T33" fmla="*/ 1 h 492"/>
                      <a:gd name="T34" fmla="*/ 2 w 314"/>
                      <a:gd name="T35" fmla="*/ 1 h 492"/>
                      <a:gd name="T36" fmla="*/ 2 w 314"/>
                      <a:gd name="T37" fmla="*/ 1 h 492"/>
                      <a:gd name="T38" fmla="*/ 2 w 314"/>
                      <a:gd name="T39" fmla="*/ 2 h 492"/>
                      <a:gd name="T40" fmla="*/ 2 w 314"/>
                      <a:gd name="T41" fmla="*/ 2 h 492"/>
                      <a:gd name="T42" fmla="*/ 1 w 314"/>
                      <a:gd name="T43" fmla="*/ 2 h 492"/>
                      <a:gd name="T44" fmla="*/ 1 w 314"/>
                      <a:gd name="T45" fmla="*/ 3 h 492"/>
                      <a:gd name="T46" fmla="*/ 1 w 314"/>
                      <a:gd name="T47" fmla="*/ 5 h 492"/>
                      <a:gd name="T48" fmla="*/ 0 w 314"/>
                      <a:gd name="T49" fmla="*/ 6 h 492"/>
                      <a:gd name="T50" fmla="*/ 0 w 314"/>
                      <a:gd name="T51" fmla="*/ 7 h 492"/>
                      <a:gd name="T52" fmla="*/ 0 w 314"/>
                      <a:gd name="T53" fmla="*/ 8 h 492"/>
                      <a:gd name="T54" fmla="*/ 0 w 314"/>
                      <a:gd name="T55" fmla="*/ 8 h 492"/>
                      <a:gd name="T56" fmla="*/ 0 w 314"/>
                      <a:gd name="T57" fmla="*/ 8 h 492"/>
                      <a:gd name="T58" fmla="*/ 0 w 314"/>
                      <a:gd name="T59" fmla="*/ 9 h 492"/>
                      <a:gd name="T60" fmla="*/ 0 w 314"/>
                      <a:gd name="T61" fmla="*/ 9 h 492"/>
                      <a:gd name="T62" fmla="*/ 1 w 314"/>
                      <a:gd name="T63" fmla="*/ 9 h 492"/>
                      <a:gd name="T64" fmla="*/ 1 w 314"/>
                      <a:gd name="T65" fmla="*/ 9 h 492"/>
                      <a:gd name="T66" fmla="*/ 1 w 314"/>
                      <a:gd name="T67" fmla="*/ 9 h 492"/>
                      <a:gd name="T68" fmla="*/ 1 w 314"/>
                      <a:gd name="T69" fmla="*/ 9 h 492"/>
                      <a:gd name="T70" fmla="*/ 1 w 314"/>
                      <a:gd name="T71" fmla="*/ 10 h 492"/>
                      <a:gd name="T72" fmla="*/ 1 w 314"/>
                      <a:gd name="T73" fmla="*/ 10 h 492"/>
                      <a:gd name="T74" fmla="*/ 2 w 314"/>
                      <a:gd name="T75" fmla="*/ 10 h 492"/>
                      <a:gd name="T76" fmla="*/ 2 w 314"/>
                      <a:gd name="T77" fmla="*/ 10 h 492"/>
                      <a:gd name="T78" fmla="*/ 3 w 314"/>
                      <a:gd name="T79" fmla="*/ 10 h 492"/>
                      <a:gd name="T80" fmla="*/ 3 w 314"/>
                      <a:gd name="T81" fmla="*/ 10 h 492"/>
                      <a:gd name="T82" fmla="*/ 3 w 314"/>
                      <a:gd name="T83" fmla="*/ 10 h 492"/>
                      <a:gd name="T84" fmla="*/ 3 w 314"/>
                      <a:gd name="T85" fmla="*/ 9 h 492"/>
                      <a:gd name="T86" fmla="*/ 3 w 314"/>
                      <a:gd name="T87" fmla="*/ 9 h 492"/>
                      <a:gd name="T88" fmla="*/ 3 w 314"/>
                      <a:gd name="T89" fmla="*/ 9 h 492"/>
                      <a:gd name="T90" fmla="*/ 4 w 314"/>
                      <a:gd name="T91" fmla="*/ 9 h 492"/>
                      <a:gd name="T92" fmla="*/ 4 w 314"/>
                      <a:gd name="T93" fmla="*/ 8 h 492"/>
                      <a:gd name="T94" fmla="*/ 4 w 314"/>
                      <a:gd name="T95" fmla="*/ 8 h 492"/>
                      <a:gd name="T96" fmla="*/ 4 w 314"/>
                      <a:gd name="T97" fmla="*/ 8 h 492"/>
                      <a:gd name="T98" fmla="*/ 5 w 314"/>
                      <a:gd name="T99" fmla="*/ 7 h 492"/>
                      <a:gd name="T100" fmla="*/ 5 w 314"/>
                      <a:gd name="T101" fmla="*/ 6 h 492"/>
                      <a:gd name="T102" fmla="*/ 5 w 314"/>
                      <a:gd name="T103" fmla="*/ 4 h 492"/>
                      <a:gd name="T104" fmla="*/ 6 w 314"/>
                      <a:gd name="T105" fmla="*/ 3 h 492"/>
                      <a:gd name="T106" fmla="*/ 6 w 314"/>
                      <a:gd name="T107" fmla="*/ 2 h 492"/>
                      <a:gd name="T108" fmla="*/ 6 w 314"/>
                      <a:gd name="T109" fmla="*/ 1 h 4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14" h="492">
                        <a:moveTo>
                          <a:pt x="312" y="65"/>
                        </a:moveTo>
                        <a:lnTo>
                          <a:pt x="313" y="61"/>
                        </a:lnTo>
                        <a:lnTo>
                          <a:pt x="314" y="55"/>
                        </a:lnTo>
                        <a:lnTo>
                          <a:pt x="314" y="50"/>
                        </a:lnTo>
                        <a:lnTo>
                          <a:pt x="313" y="45"/>
                        </a:lnTo>
                        <a:lnTo>
                          <a:pt x="313" y="40"/>
                        </a:lnTo>
                        <a:lnTo>
                          <a:pt x="311" y="35"/>
                        </a:lnTo>
                        <a:lnTo>
                          <a:pt x="310" y="30"/>
                        </a:lnTo>
                        <a:lnTo>
                          <a:pt x="309" y="24"/>
                        </a:lnTo>
                        <a:lnTo>
                          <a:pt x="307" y="19"/>
                        </a:lnTo>
                        <a:lnTo>
                          <a:pt x="304" y="14"/>
                        </a:lnTo>
                        <a:lnTo>
                          <a:pt x="301" y="9"/>
                        </a:lnTo>
                        <a:lnTo>
                          <a:pt x="298" y="6"/>
                        </a:lnTo>
                        <a:lnTo>
                          <a:pt x="296" y="4"/>
                        </a:lnTo>
                        <a:lnTo>
                          <a:pt x="294" y="3"/>
                        </a:lnTo>
                        <a:lnTo>
                          <a:pt x="292" y="2"/>
                        </a:lnTo>
                        <a:lnTo>
                          <a:pt x="290" y="1"/>
                        </a:lnTo>
                        <a:lnTo>
                          <a:pt x="285" y="0"/>
                        </a:lnTo>
                        <a:lnTo>
                          <a:pt x="280" y="0"/>
                        </a:lnTo>
                        <a:lnTo>
                          <a:pt x="258" y="0"/>
                        </a:lnTo>
                        <a:lnTo>
                          <a:pt x="237" y="0"/>
                        </a:lnTo>
                        <a:lnTo>
                          <a:pt x="217" y="0"/>
                        </a:lnTo>
                        <a:lnTo>
                          <a:pt x="208" y="1"/>
                        </a:lnTo>
                        <a:lnTo>
                          <a:pt x="197" y="2"/>
                        </a:lnTo>
                        <a:lnTo>
                          <a:pt x="187" y="3"/>
                        </a:lnTo>
                        <a:lnTo>
                          <a:pt x="178" y="5"/>
                        </a:lnTo>
                        <a:lnTo>
                          <a:pt x="172" y="6"/>
                        </a:lnTo>
                        <a:lnTo>
                          <a:pt x="167" y="8"/>
                        </a:lnTo>
                        <a:lnTo>
                          <a:pt x="163" y="11"/>
                        </a:lnTo>
                        <a:lnTo>
                          <a:pt x="159" y="13"/>
                        </a:lnTo>
                        <a:lnTo>
                          <a:pt x="149" y="18"/>
                        </a:lnTo>
                        <a:lnTo>
                          <a:pt x="140" y="23"/>
                        </a:lnTo>
                        <a:lnTo>
                          <a:pt x="133" y="30"/>
                        </a:lnTo>
                        <a:lnTo>
                          <a:pt x="126" y="37"/>
                        </a:lnTo>
                        <a:lnTo>
                          <a:pt x="118" y="45"/>
                        </a:lnTo>
                        <a:lnTo>
                          <a:pt x="111" y="51"/>
                        </a:lnTo>
                        <a:lnTo>
                          <a:pt x="104" y="59"/>
                        </a:lnTo>
                        <a:lnTo>
                          <a:pt x="101" y="64"/>
                        </a:lnTo>
                        <a:lnTo>
                          <a:pt x="99" y="68"/>
                        </a:lnTo>
                        <a:lnTo>
                          <a:pt x="88" y="85"/>
                        </a:lnTo>
                        <a:lnTo>
                          <a:pt x="83" y="94"/>
                        </a:lnTo>
                        <a:lnTo>
                          <a:pt x="78" y="103"/>
                        </a:lnTo>
                        <a:lnTo>
                          <a:pt x="73" y="112"/>
                        </a:lnTo>
                        <a:lnTo>
                          <a:pt x="69" y="121"/>
                        </a:lnTo>
                        <a:lnTo>
                          <a:pt x="66" y="131"/>
                        </a:lnTo>
                        <a:lnTo>
                          <a:pt x="64" y="141"/>
                        </a:lnTo>
                        <a:lnTo>
                          <a:pt x="53" y="181"/>
                        </a:lnTo>
                        <a:lnTo>
                          <a:pt x="31" y="260"/>
                        </a:lnTo>
                        <a:lnTo>
                          <a:pt x="20" y="299"/>
                        </a:lnTo>
                        <a:lnTo>
                          <a:pt x="15" y="318"/>
                        </a:lnTo>
                        <a:lnTo>
                          <a:pt x="10" y="338"/>
                        </a:lnTo>
                        <a:lnTo>
                          <a:pt x="5" y="359"/>
                        </a:lnTo>
                        <a:lnTo>
                          <a:pt x="3" y="368"/>
                        </a:lnTo>
                        <a:lnTo>
                          <a:pt x="2" y="379"/>
                        </a:lnTo>
                        <a:lnTo>
                          <a:pt x="1" y="388"/>
                        </a:lnTo>
                        <a:lnTo>
                          <a:pt x="0" y="399"/>
                        </a:lnTo>
                        <a:lnTo>
                          <a:pt x="1" y="410"/>
                        </a:lnTo>
                        <a:lnTo>
                          <a:pt x="2" y="419"/>
                        </a:lnTo>
                        <a:lnTo>
                          <a:pt x="4" y="429"/>
                        </a:lnTo>
                        <a:lnTo>
                          <a:pt x="7" y="440"/>
                        </a:lnTo>
                        <a:lnTo>
                          <a:pt x="11" y="449"/>
                        </a:lnTo>
                        <a:lnTo>
                          <a:pt x="16" y="458"/>
                        </a:lnTo>
                        <a:lnTo>
                          <a:pt x="18" y="463"/>
                        </a:lnTo>
                        <a:lnTo>
                          <a:pt x="21" y="467"/>
                        </a:lnTo>
                        <a:lnTo>
                          <a:pt x="24" y="470"/>
                        </a:lnTo>
                        <a:lnTo>
                          <a:pt x="28" y="475"/>
                        </a:lnTo>
                        <a:lnTo>
                          <a:pt x="31" y="478"/>
                        </a:lnTo>
                        <a:lnTo>
                          <a:pt x="35" y="481"/>
                        </a:lnTo>
                        <a:lnTo>
                          <a:pt x="40" y="483"/>
                        </a:lnTo>
                        <a:lnTo>
                          <a:pt x="45" y="485"/>
                        </a:lnTo>
                        <a:lnTo>
                          <a:pt x="49" y="488"/>
                        </a:lnTo>
                        <a:lnTo>
                          <a:pt x="54" y="489"/>
                        </a:lnTo>
                        <a:lnTo>
                          <a:pt x="60" y="490"/>
                        </a:lnTo>
                        <a:lnTo>
                          <a:pt x="65" y="491"/>
                        </a:lnTo>
                        <a:lnTo>
                          <a:pt x="74" y="492"/>
                        </a:lnTo>
                        <a:lnTo>
                          <a:pt x="85" y="492"/>
                        </a:lnTo>
                        <a:lnTo>
                          <a:pt x="105" y="491"/>
                        </a:lnTo>
                        <a:lnTo>
                          <a:pt x="115" y="491"/>
                        </a:lnTo>
                        <a:lnTo>
                          <a:pt x="126" y="492"/>
                        </a:lnTo>
                        <a:lnTo>
                          <a:pt x="136" y="492"/>
                        </a:lnTo>
                        <a:lnTo>
                          <a:pt x="142" y="492"/>
                        </a:lnTo>
                        <a:lnTo>
                          <a:pt x="146" y="491"/>
                        </a:lnTo>
                        <a:lnTo>
                          <a:pt x="151" y="490"/>
                        </a:lnTo>
                        <a:lnTo>
                          <a:pt x="155" y="488"/>
                        </a:lnTo>
                        <a:lnTo>
                          <a:pt x="161" y="485"/>
                        </a:lnTo>
                        <a:lnTo>
                          <a:pt x="165" y="483"/>
                        </a:lnTo>
                        <a:lnTo>
                          <a:pt x="169" y="480"/>
                        </a:lnTo>
                        <a:lnTo>
                          <a:pt x="173" y="477"/>
                        </a:lnTo>
                        <a:lnTo>
                          <a:pt x="181" y="470"/>
                        </a:lnTo>
                        <a:lnTo>
                          <a:pt x="188" y="463"/>
                        </a:lnTo>
                        <a:lnTo>
                          <a:pt x="196" y="456"/>
                        </a:lnTo>
                        <a:lnTo>
                          <a:pt x="201" y="447"/>
                        </a:lnTo>
                        <a:lnTo>
                          <a:pt x="207" y="439"/>
                        </a:lnTo>
                        <a:lnTo>
                          <a:pt x="212" y="430"/>
                        </a:lnTo>
                        <a:lnTo>
                          <a:pt x="216" y="420"/>
                        </a:lnTo>
                        <a:lnTo>
                          <a:pt x="220" y="411"/>
                        </a:lnTo>
                        <a:lnTo>
                          <a:pt x="224" y="401"/>
                        </a:lnTo>
                        <a:lnTo>
                          <a:pt x="227" y="392"/>
                        </a:lnTo>
                        <a:lnTo>
                          <a:pt x="229" y="382"/>
                        </a:lnTo>
                        <a:lnTo>
                          <a:pt x="234" y="362"/>
                        </a:lnTo>
                        <a:lnTo>
                          <a:pt x="240" y="342"/>
                        </a:lnTo>
                        <a:lnTo>
                          <a:pt x="249" y="302"/>
                        </a:lnTo>
                        <a:lnTo>
                          <a:pt x="259" y="263"/>
                        </a:lnTo>
                        <a:lnTo>
                          <a:pt x="269" y="222"/>
                        </a:lnTo>
                        <a:lnTo>
                          <a:pt x="280" y="183"/>
                        </a:lnTo>
                        <a:lnTo>
                          <a:pt x="292" y="145"/>
                        </a:lnTo>
                        <a:lnTo>
                          <a:pt x="297" y="124"/>
                        </a:lnTo>
                        <a:lnTo>
                          <a:pt x="302" y="104"/>
                        </a:lnTo>
                        <a:lnTo>
                          <a:pt x="307" y="85"/>
                        </a:lnTo>
                        <a:lnTo>
                          <a:pt x="309" y="74"/>
                        </a:lnTo>
                        <a:lnTo>
                          <a:pt x="311"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71731" name="Freeform 133"/>
                <p:cNvSpPr>
                  <a:spLocks/>
                </p:cNvSpPr>
                <p:nvPr/>
              </p:nvSpPr>
              <p:spPr bwMode="auto">
                <a:xfrm>
                  <a:off x="1431" y="3456"/>
                  <a:ext cx="89" cy="201"/>
                </a:xfrm>
                <a:custGeom>
                  <a:avLst/>
                  <a:gdLst>
                    <a:gd name="T0" fmla="*/ 4 w 329"/>
                    <a:gd name="T1" fmla="*/ 0 h 736"/>
                    <a:gd name="T2" fmla="*/ 0 w 329"/>
                    <a:gd name="T3" fmla="*/ 15 h 736"/>
                    <a:gd name="T4" fmla="*/ 2 w 329"/>
                    <a:gd name="T5" fmla="*/ 15 h 736"/>
                    <a:gd name="T6" fmla="*/ 3 w 329"/>
                    <a:gd name="T7" fmla="*/ 15 h 736"/>
                    <a:gd name="T8" fmla="*/ 3 w 329"/>
                    <a:gd name="T9" fmla="*/ 15 h 736"/>
                    <a:gd name="T10" fmla="*/ 3 w 329"/>
                    <a:gd name="T11" fmla="*/ 15 h 736"/>
                    <a:gd name="T12" fmla="*/ 4 w 329"/>
                    <a:gd name="T13" fmla="*/ 15 h 736"/>
                    <a:gd name="T14" fmla="*/ 4 w 329"/>
                    <a:gd name="T15" fmla="*/ 15 h 736"/>
                    <a:gd name="T16" fmla="*/ 4 w 329"/>
                    <a:gd name="T17" fmla="*/ 14 h 736"/>
                    <a:gd name="T18" fmla="*/ 4 w 329"/>
                    <a:gd name="T19" fmla="*/ 14 h 736"/>
                    <a:gd name="T20" fmla="*/ 4 w 329"/>
                    <a:gd name="T21" fmla="*/ 14 h 736"/>
                    <a:gd name="T22" fmla="*/ 5 w 329"/>
                    <a:gd name="T23" fmla="*/ 14 h 736"/>
                    <a:gd name="T24" fmla="*/ 5 w 329"/>
                    <a:gd name="T25" fmla="*/ 13 h 736"/>
                    <a:gd name="T26" fmla="*/ 5 w 329"/>
                    <a:gd name="T27" fmla="*/ 13 h 736"/>
                    <a:gd name="T28" fmla="*/ 5 w 329"/>
                    <a:gd name="T29" fmla="*/ 13 h 736"/>
                    <a:gd name="T30" fmla="*/ 5 w 329"/>
                    <a:gd name="T31" fmla="*/ 13 h 736"/>
                    <a:gd name="T32" fmla="*/ 5 w 329"/>
                    <a:gd name="T33" fmla="*/ 12 h 736"/>
                    <a:gd name="T34" fmla="*/ 5 w 329"/>
                    <a:gd name="T35" fmla="*/ 12 h 736"/>
                    <a:gd name="T36" fmla="*/ 6 w 329"/>
                    <a:gd name="T37" fmla="*/ 8 h 736"/>
                    <a:gd name="T38" fmla="*/ 6 w 329"/>
                    <a:gd name="T39" fmla="*/ 8 h 736"/>
                    <a:gd name="T40" fmla="*/ 6 w 329"/>
                    <a:gd name="T41" fmla="*/ 7 h 736"/>
                    <a:gd name="T42" fmla="*/ 6 w 329"/>
                    <a:gd name="T43" fmla="*/ 7 h 736"/>
                    <a:gd name="T44" fmla="*/ 6 w 329"/>
                    <a:gd name="T45" fmla="*/ 7 h 736"/>
                    <a:gd name="T46" fmla="*/ 6 w 329"/>
                    <a:gd name="T47" fmla="*/ 7 h 736"/>
                    <a:gd name="T48" fmla="*/ 6 w 329"/>
                    <a:gd name="T49" fmla="*/ 6 h 736"/>
                    <a:gd name="T50" fmla="*/ 6 w 329"/>
                    <a:gd name="T51" fmla="*/ 6 h 736"/>
                    <a:gd name="T52" fmla="*/ 6 w 329"/>
                    <a:gd name="T53" fmla="*/ 6 h 736"/>
                    <a:gd name="T54" fmla="*/ 6 w 329"/>
                    <a:gd name="T55" fmla="*/ 5 h 736"/>
                    <a:gd name="T56" fmla="*/ 6 w 329"/>
                    <a:gd name="T57" fmla="*/ 5 h 736"/>
                    <a:gd name="T58" fmla="*/ 6 w 329"/>
                    <a:gd name="T59" fmla="*/ 5 h 736"/>
                    <a:gd name="T60" fmla="*/ 6 w 329"/>
                    <a:gd name="T61" fmla="*/ 5 h 736"/>
                    <a:gd name="T62" fmla="*/ 6 w 329"/>
                    <a:gd name="T63" fmla="*/ 5 h 736"/>
                    <a:gd name="T64" fmla="*/ 5 w 329"/>
                    <a:gd name="T65" fmla="*/ 5 h 736"/>
                    <a:gd name="T66" fmla="*/ 5 w 329"/>
                    <a:gd name="T67" fmla="*/ 5 h 736"/>
                    <a:gd name="T68" fmla="*/ 2 w 329"/>
                    <a:gd name="T69" fmla="*/ 5 h 7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29" h="736">
                      <a:moveTo>
                        <a:pt x="197" y="0"/>
                      </a:moveTo>
                      <a:lnTo>
                        <a:pt x="0" y="736"/>
                      </a:lnTo>
                      <a:lnTo>
                        <a:pt x="129" y="736"/>
                      </a:lnTo>
                      <a:lnTo>
                        <a:pt x="139" y="736"/>
                      </a:lnTo>
                      <a:lnTo>
                        <a:pt x="150" y="732"/>
                      </a:lnTo>
                      <a:lnTo>
                        <a:pt x="162" y="729"/>
                      </a:lnTo>
                      <a:lnTo>
                        <a:pt x="173" y="724"/>
                      </a:lnTo>
                      <a:lnTo>
                        <a:pt x="184" y="716"/>
                      </a:lnTo>
                      <a:lnTo>
                        <a:pt x="195" y="709"/>
                      </a:lnTo>
                      <a:lnTo>
                        <a:pt x="206" y="699"/>
                      </a:lnTo>
                      <a:lnTo>
                        <a:pt x="216" y="689"/>
                      </a:lnTo>
                      <a:lnTo>
                        <a:pt x="226" y="677"/>
                      </a:lnTo>
                      <a:lnTo>
                        <a:pt x="234" y="664"/>
                      </a:lnTo>
                      <a:lnTo>
                        <a:pt x="243" y="651"/>
                      </a:lnTo>
                      <a:lnTo>
                        <a:pt x="250" y="637"/>
                      </a:lnTo>
                      <a:lnTo>
                        <a:pt x="257" y="623"/>
                      </a:lnTo>
                      <a:lnTo>
                        <a:pt x="263" y="608"/>
                      </a:lnTo>
                      <a:lnTo>
                        <a:pt x="267" y="593"/>
                      </a:lnTo>
                      <a:lnTo>
                        <a:pt x="322" y="388"/>
                      </a:lnTo>
                      <a:lnTo>
                        <a:pt x="326" y="374"/>
                      </a:lnTo>
                      <a:lnTo>
                        <a:pt x="328" y="359"/>
                      </a:lnTo>
                      <a:lnTo>
                        <a:pt x="329" y="344"/>
                      </a:lnTo>
                      <a:lnTo>
                        <a:pt x="329" y="330"/>
                      </a:lnTo>
                      <a:lnTo>
                        <a:pt x="328" y="317"/>
                      </a:lnTo>
                      <a:lnTo>
                        <a:pt x="325" y="304"/>
                      </a:lnTo>
                      <a:lnTo>
                        <a:pt x="322" y="293"/>
                      </a:lnTo>
                      <a:lnTo>
                        <a:pt x="317" y="282"/>
                      </a:lnTo>
                      <a:lnTo>
                        <a:pt x="312" y="272"/>
                      </a:lnTo>
                      <a:lnTo>
                        <a:pt x="305" y="264"/>
                      </a:lnTo>
                      <a:lnTo>
                        <a:pt x="297" y="258"/>
                      </a:lnTo>
                      <a:lnTo>
                        <a:pt x="290" y="252"/>
                      </a:lnTo>
                      <a:lnTo>
                        <a:pt x="280" y="248"/>
                      </a:lnTo>
                      <a:lnTo>
                        <a:pt x="270" y="246"/>
                      </a:lnTo>
                      <a:lnTo>
                        <a:pt x="260" y="245"/>
                      </a:lnTo>
                      <a:lnTo>
                        <a:pt x="131" y="2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1732" name="Group 134"/>
                <p:cNvGrpSpPr>
                  <a:grpSpLocks/>
                </p:cNvGrpSpPr>
                <p:nvPr/>
              </p:nvGrpSpPr>
              <p:grpSpPr bwMode="auto">
                <a:xfrm>
                  <a:off x="2026" y="2433"/>
                  <a:ext cx="74" cy="133"/>
                  <a:chOff x="2026" y="2433"/>
                  <a:chExt cx="74" cy="133"/>
                </a:xfrm>
              </p:grpSpPr>
              <p:sp>
                <p:nvSpPr>
                  <p:cNvPr id="71733" name="Line 135"/>
                  <p:cNvSpPr>
                    <a:spLocks noChangeShapeType="1"/>
                  </p:cNvSpPr>
                  <p:nvPr/>
                </p:nvSpPr>
                <p:spPr bwMode="auto">
                  <a:xfrm flipH="1">
                    <a:off x="2045" y="2566"/>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34" name="Freeform 136"/>
                  <p:cNvSpPr>
                    <a:spLocks/>
                  </p:cNvSpPr>
                  <p:nvPr/>
                </p:nvSpPr>
                <p:spPr bwMode="auto">
                  <a:xfrm>
                    <a:off x="2026" y="2526"/>
                    <a:ext cx="19" cy="40"/>
                  </a:xfrm>
                  <a:custGeom>
                    <a:avLst/>
                    <a:gdLst>
                      <a:gd name="T0" fmla="*/ 0 w 69"/>
                      <a:gd name="T1" fmla="*/ 0 h 143"/>
                      <a:gd name="T2" fmla="*/ 0 w 69"/>
                      <a:gd name="T3" fmla="*/ 0 h 143"/>
                      <a:gd name="T4" fmla="*/ 0 w 69"/>
                      <a:gd name="T5" fmla="*/ 1 h 143"/>
                      <a:gd name="T6" fmla="*/ 0 w 69"/>
                      <a:gd name="T7" fmla="*/ 1 h 143"/>
                      <a:gd name="T8" fmla="*/ 0 w 69"/>
                      <a:gd name="T9" fmla="*/ 1 h 143"/>
                      <a:gd name="T10" fmla="*/ 0 w 69"/>
                      <a:gd name="T11" fmla="*/ 2 h 143"/>
                      <a:gd name="T12" fmla="*/ 0 w 69"/>
                      <a:gd name="T13" fmla="*/ 2 h 143"/>
                      <a:gd name="T14" fmla="*/ 0 w 69"/>
                      <a:gd name="T15" fmla="*/ 2 h 143"/>
                      <a:gd name="T16" fmla="*/ 0 w 69"/>
                      <a:gd name="T17" fmla="*/ 2 h 143"/>
                      <a:gd name="T18" fmla="*/ 0 w 69"/>
                      <a:gd name="T19" fmla="*/ 3 h 143"/>
                      <a:gd name="T20" fmla="*/ 1 w 69"/>
                      <a:gd name="T21" fmla="*/ 3 h 143"/>
                      <a:gd name="T22" fmla="*/ 1 w 69"/>
                      <a:gd name="T23" fmla="*/ 3 h 143"/>
                      <a:gd name="T24" fmla="*/ 1 w 69"/>
                      <a:gd name="T25" fmla="*/ 3 h 143"/>
                      <a:gd name="T26" fmla="*/ 1 w 69"/>
                      <a:gd name="T27" fmla="*/ 3 h 143"/>
                      <a:gd name="T28" fmla="*/ 1 w 69"/>
                      <a:gd name="T29" fmla="*/ 3 h 143"/>
                      <a:gd name="T30" fmla="*/ 1 w 69"/>
                      <a:gd name="T31" fmla="*/ 3 h 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9" h="143">
                        <a:moveTo>
                          <a:pt x="7" y="0"/>
                        </a:moveTo>
                        <a:lnTo>
                          <a:pt x="4" y="15"/>
                        </a:lnTo>
                        <a:lnTo>
                          <a:pt x="1" y="30"/>
                        </a:lnTo>
                        <a:lnTo>
                          <a:pt x="0" y="44"/>
                        </a:lnTo>
                        <a:lnTo>
                          <a:pt x="0" y="58"/>
                        </a:lnTo>
                        <a:lnTo>
                          <a:pt x="1" y="71"/>
                        </a:lnTo>
                        <a:lnTo>
                          <a:pt x="4" y="84"/>
                        </a:lnTo>
                        <a:lnTo>
                          <a:pt x="7" y="96"/>
                        </a:lnTo>
                        <a:lnTo>
                          <a:pt x="11" y="106"/>
                        </a:lnTo>
                        <a:lnTo>
                          <a:pt x="17" y="116"/>
                        </a:lnTo>
                        <a:lnTo>
                          <a:pt x="24" y="124"/>
                        </a:lnTo>
                        <a:lnTo>
                          <a:pt x="32" y="131"/>
                        </a:lnTo>
                        <a:lnTo>
                          <a:pt x="40" y="136"/>
                        </a:lnTo>
                        <a:lnTo>
                          <a:pt x="49" y="140"/>
                        </a:lnTo>
                        <a:lnTo>
                          <a:pt x="58" y="142"/>
                        </a:lnTo>
                        <a:lnTo>
                          <a:pt x="69" y="1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35" name="Line 137"/>
                  <p:cNvSpPr>
                    <a:spLocks noChangeShapeType="1"/>
                  </p:cNvSpPr>
                  <p:nvPr/>
                </p:nvSpPr>
                <p:spPr bwMode="auto">
                  <a:xfrm flipV="1">
                    <a:off x="2028" y="2471"/>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36" name="Freeform 138"/>
                  <p:cNvSpPr>
                    <a:spLocks/>
                  </p:cNvSpPr>
                  <p:nvPr/>
                </p:nvSpPr>
                <p:spPr bwMode="auto">
                  <a:xfrm>
                    <a:off x="2043" y="2433"/>
                    <a:ext cx="38" cy="38"/>
                  </a:xfrm>
                  <a:custGeom>
                    <a:avLst/>
                    <a:gdLst>
                      <a:gd name="T0" fmla="*/ 3 w 138"/>
                      <a:gd name="T1" fmla="*/ 0 h 142"/>
                      <a:gd name="T2" fmla="*/ 3 w 138"/>
                      <a:gd name="T3" fmla="*/ 0 h 142"/>
                      <a:gd name="T4" fmla="*/ 2 w 138"/>
                      <a:gd name="T5" fmla="*/ 0 h 142"/>
                      <a:gd name="T6" fmla="*/ 2 w 138"/>
                      <a:gd name="T7" fmla="*/ 0 h 142"/>
                      <a:gd name="T8" fmla="*/ 2 w 138"/>
                      <a:gd name="T9" fmla="*/ 0 h 142"/>
                      <a:gd name="T10" fmla="*/ 2 w 138"/>
                      <a:gd name="T11" fmla="*/ 0 h 142"/>
                      <a:gd name="T12" fmla="*/ 2 w 138"/>
                      <a:gd name="T13" fmla="*/ 1 h 142"/>
                      <a:gd name="T14" fmla="*/ 1 w 138"/>
                      <a:gd name="T15" fmla="*/ 1 h 142"/>
                      <a:gd name="T16" fmla="*/ 1 w 138"/>
                      <a:gd name="T17" fmla="*/ 1 h 142"/>
                      <a:gd name="T18" fmla="*/ 1 w 138"/>
                      <a:gd name="T19" fmla="*/ 1 h 142"/>
                      <a:gd name="T20" fmla="*/ 1 w 138"/>
                      <a:gd name="T21" fmla="*/ 1 h 142"/>
                      <a:gd name="T22" fmla="*/ 1 w 138"/>
                      <a:gd name="T23" fmla="*/ 2 h 142"/>
                      <a:gd name="T24" fmla="*/ 0 w 138"/>
                      <a:gd name="T25" fmla="*/ 2 h 142"/>
                      <a:gd name="T26" fmla="*/ 0 w 138"/>
                      <a:gd name="T27" fmla="*/ 2 h 142"/>
                      <a:gd name="T28" fmla="*/ 0 w 138"/>
                      <a:gd name="T29" fmla="*/ 2 h 142"/>
                      <a:gd name="T30" fmla="*/ 0 w 138"/>
                      <a:gd name="T31" fmla="*/ 3 h 1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8" h="142">
                        <a:moveTo>
                          <a:pt x="138" y="0"/>
                        </a:moveTo>
                        <a:lnTo>
                          <a:pt x="127" y="1"/>
                        </a:lnTo>
                        <a:lnTo>
                          <a:pt x="117" y="3"/>
                        </a:lnTo>
                        <a:lnTo>
                          <a:pt x="105" y="6"/>
                        </a:lnTo>
                        <a:lnTo>
                          <a:pt x="94" y="11"/>
                        </a:lnTo>
                        <a:lnTo>
                          <a:pt x="83" y="19"/>
                        </a:lnTo>
                        <a:lnTo>
                          <a:pt x="72" y="26"/>
                        </a:lnTo>
                        <a:lnTo>
                          <a:pt x="61" y="36"/>
                        </a:lnTo>
                        <a:lnTo>
                          <a:pt x="51" y="46"/>
                        </a:lnTo>
                        <a:lnTo>
                          <a:pt x="41" y="58"/>
                        </a:lnTo>
                        <a:lnTo>
                          <a:pt x="33" y="71"/>
                        </a:lnTo>
                        <a:lnTo>
                          <a:pt x="24" y="85"/>
                        </a:lnTo>
                        <a:lnTo>
                          <a:pt x="17" y="99"/>
                        </a:lnTo>
                        <a:lnTo>
                          <a:pt x="10" y="113"/>
                        </a:lnTo>
                        <a:lnTo>
                          <a:pt x="5" y="127"/>
                        </a:lnTo>
                        <a:lnTo>
                          <a:pt x="0" y="1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37" name="Line 139"/>
                  <p:cNvSpPr>
                    <a:spLocks noChangeShapeType="1"/>
                  </p:cNvSpPr>
                  <p:nvPr/>
                </p:nvSpPr>
                <p:spPr bwMode="auto">
                  <a:xfrm>
                    <a:off x="2081" y="2433"/>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71706" name="Group 140"/>
              <p:cNvGrpSpPr>
                <a:grpSpLocks/>
              </p:cNvGrpSpPr>
              <p:nvPr/>
            </p:nvGrpSpPr>
            <p:grpSpPr bwMode="auto">
              <a:xfrm>
                <a:off x="1082" y="2990"/>
                <a:ext cx="194" cy="252"/>
                <a:chOff x="1082" y="2990"/>
                <a:chExt cx="194" cy="252"/>
              </a:xfrm>
            </p:grpSpPr>
            <p:sp>
              <p:nvSpPr>
                <p:cNvPr id="71713" name="Freeform 141"/>
                <p:cNvSpPr>
                  <a:spLocks/>
                </p:cNvSpPr>
                <p:nvPr/>
              </p:nvSpPr>
              <p:spPr bwMode="auto">
                <a:xfrm>
                  <a:off x="1082" y="2990"/>
                  <a:ext cx="89" cy="87"/>
                </a:xfrm>
                <a:custGeom>
                  <a:avLst/>
                  <a:gdLst>
                    <a:gd name="T0" fmla="*/ 7 w 326"/>
                    <a:gd name="T1" fmla="*/ 3 h 327"/>
                    <a:gd name="T2" fmla="*/ 7 w 326"/>
                    <a:gd name="T3" fmla="*/ 2 h 327"/>
                    <a:gd name="T4" fmla="*/ 6 w 326"/>
                    <a:gd name="T5" fmla="*/ 2 h 327"/>
                    <a:gd name="T6" fmla="*/ 6 w 326"/>
                    <a:gd name="T7" fmla="*/ 1 h 327"/>
                    <a:gd name="T8" fmla="*/ 6 w 326"/>
                    <a:gd name="T9" fmla="*/ 1 h 327"/>
                    <a:gd name="T10" fmla="*/ 5 w 326"/>
                    <a:gd name="T11" fmla="*/ 1 h 327"/>
                    <a:gd name="T12" fmla="*/ 5 w 326"/>
                    <a:gd name="T13" fmla="*/ 0 h 327"/>
                    <a:gd name="T14" fmla="*/ 4 w 326"/>
                    <a:gd name="T15" fmla="*/ 0 h 327"/>
                    <a:gd name="T16" fmla="*/ 4 w 326"/>
                    <a:gd name="T17" fmla="*/ 0 h 327"/>
                    <a:gd name="T18" fmla="*/ 3 w 326"/>
                    <a:gd name="T19" fmla="*/ 0 h 327"/>
                    <a:gd name="T20" fmla="*/ 3 w 326"/>
                    <a:gd name="T21" fmla="*/ 0 h 327"/>
                    <a:gd name="T22" fmla="*/ 2 w 326"/>
                    <a:gd name="T23" fmla="*/ 0 h 327"/>
                    <a:gd name="T24" fmla="*/ 2 w 326"/>
                    <a:gd name="T25" fmla="*/ 0 h 327"/>
                    <a:gd name="T26" fmla="*/ 1 w 326"/>
                    <a:gd name="T27" fmla="*/ 1 h 327"/>
                    <a:gd name="T28" fmla="*/ 1 w 326"/>
                    <a:gd name="T29" fmla="*/ 1 h 327"/>
                    <a:gd name="T30" fmla="*/ 1 w 326"/>
                    <a:gd name="T31" fmla="*/ 1 h 327"/>
                    <a:gd name="T32" fmla="*/ 0 w 326"/>
                    <a:gd name="T33" fmla="*/ 2 h 327"/>
                    <a:gd name="T34" fmla="*/ 0 w 326"/>
                    <a:gd name="T35" fmla="*/ 2 h 327"/>
                    <a:gd name="T36" fmla="*/ 0 w 326"/>
                    <a:gd name="T37" fmla="*/ 3 h 327"/>
                    <a:gd name="T38" fmla="*/ 0 w 326"/>
                    <a:gd name="T39" fmla="*/ 3 h 327"/>
                    <a:gd name="T40" fmla="*/ 0 w 326"/>
                    <a:gd name="T41" fmla="*/ 4 h 327"/>
                    <a:gd name="T42" fmla="*/ 0 w 326"/>
                    <a:gd name="T43" fmla="*/ 4 h 327"/>
                    <a:gd name="T44" fmla="*/ 1 w 326"/>
                    <a:gd name="T45" fmla="*/ 5 h 327"/>
                    <a:gd name="T46" fmla="*/ 1 w 326"/>
                    <a:gd name="T47" fmla="*/ 5 h 327"/>
                    <a:gd name="T48" fmla="*/ 1 w 326"/>
                    <a:gd name="T49" fmla="*/ 6 h 327"/>
                    <a:gd name="T50" fmla="*/ 2 w 326"/>
                    <a:gd name="T51" fmla="*/ 6 h 327"/>
                    <a:gd name="T52" fmla="*/ 2 w 326"/>
                    <a:gd name="T53" fmla="*/ 6 h 327"/>
                    <a:gd name="T54" fmla="*/ 3 w 326"/>
                    <a:gd name="T55" fmla="*/ 6 h 327"/>
                    <a:gd name="T56" fmla="*/ 3 w 326"/>
                    <a:gd name="T57" fmla="*/ 6 h 327"/>
                    <a:gd name="T58" fmla="*/ 4 w 326"/>
                    <a:gd name="T59" fmla="*/ 6 h 327"/>
                    <a:gd name="T60" fmla="*/ 4 w 326"/>
                    <a:gd name="T61" fmla="*/ 6 h 327"/>
                    <a:gd name="T62" fmla="*/ 5 w 326"/>
                    <a:gd name="T63" fmla="*/ 6 h 327"/>
                    <a:gd name="T64" fmla="*/ 5 w 326"/>
                    <a:gd name="T65" fmla="*/ 6 h 327"/>
                    <a:gd name="T66" fmla="*/ 6 w 326"/>
                    <a:gd name="T67" fmla="*/ 5 h 327"/>
                    <a:gd name="T68" fmla="*/ 6 w 326"/>
                    <a:gd name="T69" fmla="*/ 5 h 327"/>
                    <a:gd name="T70" fmla="*/ 6 w 326"/>
                    <a:gd name="T71" fmla="*/ 4 h 327"/>
                    <a:gd name="T72" fmla="*/ 7 w 326"/>
                    <a:gd name="T73" fmla="*/ 4 h 327"/>
                    <a:gd name="T74" fmla="*/ 7 w 326"/>
                    <a:gd name="T75" fmla="*/ 3 h 3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26" h="327">
                      <a:moveTo>
                        <a:pt x="326" y="164"/>
                      </a:moveTo>
                      <a:lnTo>
                        <a:pt x="326" y="150"/>
                      </a:lnTo>
                      <a:lnTo>
                        <a:pt x="324" y="136"/>
                      </a:lnTo>
                      <a:lnTo>
                        <a:pt x="322" y="123"/>
                      </a:lnTo>
                      <a:lnTo>
                        <a:pt x="318" y="111"/>
                      </a:lnTo>
                      <a:lnTo>
                        <a:pt x="313" y="98"/>
                      </a:lnTo>
                      <a:lnTo>
                        <a:pt x="307" y="85"/>
                      </a:lnTo>
                      <a:lnTo>
                        <a:pt x="300" y="74"/>
                      </a:lnTo>
                      <a:lnTo>
                        <a:pt x="292" y="63"/>
                      </a:lnTo>
                      <a:lnTo>
                        <a:pt x="284" y="52"/>
                      </a:lnTo>
                      <a:lnTo>
                        <a:pt x="274" y="43"/>
                      </a:lnTo>
                      <a:lnTo>
                        <a:pt x="264" y="34"/>
                      </a:lnTo>
                      <a:lnTo>
                        <a:pt x="253" y="26"/>
                      </a:lnTo>
                      <a:lnTo>
                        <a:pt x="241" y="19"/>
                      </a:lnTo>
                      <a:lnTo>
                        <a:pt x="229" y="14"/>
                      </a:lnTo>
                      <a:lnTo>
                        <a:pt x="217" y="8"/>
                      </a:lnTo>
                      <a:lnTo>
                        <a:pt x="203" y="5"/>
                      </a:lnTo>
                      <a:lnTo>
                        <a:pt x="190" y="2"/>
                      </a:lnTo>
                      <a:lnTo>
                        <a:pt x="176" y="0"/>
                      </a:lnTo>
                      <a:lnTo>
                        <a:pt x="164" y="0"/>
                      </a:lnTo>
                      <a:lnTo>
                        <a:pt x="150" y="0"/>
                      </a:lnTo>
                      <a:lnTo>
                        <a:pt x="137" y="2"/>
                      </a:lnTo>
                      <a:lnTo>
                        <a:pt x="123" y="5"/>
                      </a:lnTo>
                      <a:lnTo>
                        <a:pt x="110" y="8"/>
                      </a:lnTo>
                      <a:lnTo>
                        <a:pt x="98" y="14"/>
                      </a:lnTo>
                      <a:lnTo>
                        <a:pt x="86" y="19"/>
                      </a:lnTo>
                      <a:lnTo>
                        <a:pt x="74" y="26"/>
                      </a:lnTo>
                      <a:lnTo>
                        <a:pt x="63" y="34"/>
                      </a:lnTo>
                      <a:lnTo>
                        <a:pt x="53" y="43"/>
                      </a:lnTo>
                      <a:lnTo>
                        <a:pt x="43" y="52"/>
                      </a:lnTo>
                      <a:lnTo>
                        <a:pt x="35" y="63"/>
                      </a:lnTo>
                      <a:lnTo>
                        <a:pt x="26" y="74"/>
                      </a:lnTo>
                      <a:lnTo>
                        <a:pt x="20" y="85"/>
                      </a:lnTo>
                      <a:lnTo>
                        <a:pt x="13" y="98"/>
                      </a:lnTo>
                      <a:lnTo>
                        <a:pt x="9" y="111"/>
                      </a:lnTo>
                      <a:lnTo>
                        <a:pt x="5" y="123"/>
                      </a:lnTo>
                      <a:lnTo>
                        <a:pt x="2" y="136"/>
                      </a:lnTo>
                      <a:lnTo>
                        <a:pt x="1" y="150"/>
                      </a:lnTo>
                      <a:lnTo>
                        <a:pt x="0" y="164"/>
                      </a:lnTo>
                      <a:lnTo>
                        <a:pt x="1" y="177"/>
                      </a:lnTo>
                      <a:lnTo>
                        <a:pt x="2" y="190"/>
                      </a:lnTo>
                      <a:lnTo>
                        <a:pt x="5" y="203"/>
                      </a:lnTo>
                      <a:lnTo>
                        <a:pt x="9" y="216"/>
                      </a:lnTo>
                      <a:lnTo>
                        <a:pt x="13" y="229"/>
                      </a:lnTo>
                      <a:lnTo>
                        <a:pt x="20" y="242"/>
                      </a:lnTo>
                      <a:lnTo>
                        <a:pt x="26" y="253"/>
                      </a:lnTo>
                      <a:lnTo>
                        <a:pt x="35" y="264"/>
                      </a:lnTo>
                      <a:lnTo>
                        <a:pt x="43" y="275"/>
                      </a:lnTo>
                      <a:lnTo>
                        <a:pt x="53" y="284"/>
                      </a:lnTo>
                      <a:lnTo>
                        <a:pt x="63" y="293"/>
                      </a:lnTo>
                      <a:lnTo>
                        <a:pt x="74" y="300"/>
                      </a:lnTo>
                      <a:lnTo>
                        <a:pt x="86" y="308"/>
                      </a:lnTo>
                      <a:lnTo>
                        <a:pt x="98" y="313"/>
                      </a:lnTo>
                      <a:lnTo>
                        <a:pt x="110" y="318"/>
                      </a:lnTo>
                      <a:lnTo>
                        <a:pt x="123" y="321"/>
                      </a:lnTo>
                      <a:lnTo>
                        <a:pt x="137" y="325"/>
                      </a:lnTo>
                      <a:lnTo>
                        <a:pt x="150" y="327"/>
                      </a:lnTo>
                      <a:lnTo>
                        <a:pt x="164" y="327"/>
                      </a:lnTo>
                      <a:lnTo>
                        <a:pt x="176" y="327"/>
                      </a:lnTo>
                      <a:lnTo>
                        <a:pt x="190" y="325"/>
                      </a:lnTo>
                      <a:lnTo>
                        <a:pt x="203" y="321"/>
                      </a:lnTo>
                      <a:lnTo>
                        <a:pt x="217" y="318"/>
                      </a:lnTo>
                      <a:lnTo>
                        <a:pt x="229" y="313"/>
                      </a:lnTo>
                      <a:lnTo>
                        <a:pt x="241" y="308"/>
                      </a:lnTo>
                      <a:lnTo>
                        <a:pt x="253" y="300"/>
                      </a:lnTo>
                      <a:lnTo>
                        <a:pt x="264" y="293"/>
                      </a:lnTo>
                      <a:lnTo>
                        <a:pt x="274" y="284"/>
                      </a:lnTo>
                      <a:lnTo>
                        <a:pt x="284" y="275"/>
                      </a:lnTo>
                      <a:lnTo>
                        <a:pt x="292" y="264"/>
                      </a:lnTo>
                      <a:lnTo>
                        <a:pt x="300" y="253"/>
                      </a:lnTo>
                      <a:lnTo>
                        <a:pt x="307" y="242"/>
                      </a:lnTo>
                      <a:lnTo>
                        <a:pt x="313" y="229"/>
                      </a:lnTo>
                      <a:lnTo>
                        <a:pt x="318" y="216"/>
                      </a:lnTo>
                      <a:lnTo>
                        <a:pt x="322" y="203"/>
                      </a:lnTo>
                      <a:lnTo>
                        <a:pt x="324" y="190"/>
                      </a:lnTo>
                      <a:lnTo>
                        <a:pt x="326" y="177"/>
                      </a:lnTo>
                      <a:lnTo>
                        <a:pt x="326" y="16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71714" name="Line 142"/>
                <p:cNvSpPr>
                  <a:spLocks noChangeShapeType="1"/>
                </p:cNvSpPr>
                <p:nvPr/>
              </p:nvSpPr>
              <p:spPr bwMode="auto">
                <a:xfrm flipV="1">
                  <a:off x="1185" y="3043"/>
                  <a:ext cx="53" cy="1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15" name="Line 143"/>
                <p:cNvSpPr>
                  <a:spLocks noChangeShapeType="1"/>
                </p:cNvSpPr>
                <p:nvPr/>
              </p:nvSpPr>
              <p:spPr bwMode="auto">
                <a:xfrm flipH="1">
                  <a:off x="1204" y="3132"/>
                  <a:ext cx="72"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16" name="Line 144"/>
                <p:cNvSpPr>
                  <a:spLocks noChangeShapeType="1"/>
                </p:cNvSpPr>
                <p:nvPr/>
              </p:nvSpPr>
              <p:spPr bwMode="auto">
                <a:xfrm>
                  <a:off x="1240" y="3155"/>
                  <a:ext cx="7"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1707" name="Group 145"/>
              <p:cNvGrpSpPr>
                <a:grpSpLocks/>
              </p:cNvGrpSpPr>
              <p:nvPr/>
            </p:nvGrpSpPr>
            <p:grpSpPr bwMode="auto">
              <a:xfrm>
                <a:off x="1082" y="1221"/>
                <a:ext cx="203" cy="341"/>
                <a:chOff x="1082" y="1221"/>
                <a:chExt cx="203" cy="341"/>
              </a:xfrm>
            </p:grpSpPr>
            <p:sp>
              <p:nvSpPr>
                <p:cNvPr id="71708" name="Line 146"/>
                <p:cNvSpPr>
                  <a:spLocks noChangeShapeType="1"/>
                </p:cNvSpPr>
                <p:nvPr/>
              </p:nvSpPr>
              <p:spPr bwMode="auto">
                <a:xfrm flipV="1">
                  <a:off x="1128" y="1221"/>
                  <a:ext cx="53" cy="1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09" name="Line 147"/>
                <p:cNvSpPr>
                  <a:spLocks noChangeShapeType="1"/>
                </p:cNvSpPr>
                <p:nvPr/>
              </p:nvSpPr>
              <p:spPr bwMode="auto">
                <a:xfrm flipH="1">
                  <a:off x="1145" y="1308"/>
                  <a:ext cx="74"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10" name="Line 148"/>
                <p:cNvSpPr>
                  <a:spLocks noChangeShapeType="1"/>
                </p:cNvSpPr>
                <p:nvPr/>
              </p:nvSpPr>
              <p:spPr bwMode="auto">
                <a:xfrm>
                  <a:off x="1183" y="1331"/>
                  <a:ext cx="6" cy="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11" name="Line 149"/>
                <p:cNvSpPr>
                  <a:spLocks noChangeShapeType="1"/>
                </p:cNvSpPr>
                <p:nvPr/>
              </p:nvSpPr>
              <p:spPr bwMode="auto">
                <a:xfrm flipH="1">
                  <a:off x="1264" y="1221"/>
                  <a:ext cx="21"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12" name="Freeform 150"/>
                <p:cNvSpPr>
                  <a:spLocks/>
                </p:cNvSpPr>
                <p:nvPr/>
              </p:nvSpPr>
              <p:spPr bwMode="auto">
                <a:xfrm>
                  <a:off x="1082" y="1475"/>
                  <a:ext cx="89" cy="87"/>
                </a:xfrm>
                <a:custGeom>
                  <a:avLst/>
                  <a:gdLst>
                    <a:gd name="T0" fmla="*/ 7 w 326"/>
                    <a:gd name="T1" fmla="*/ 3 h 327"/>
                    <a:gd name="T2" fmla="*/ 7 w 326"/>
                    <a:gd name="T3" fmla="*/ 3 h 327"/>
                    <a:gd name="T4" fmla="*/ 7 w 326"/>
                    <a:gd name="T5" fmla="*/ 2 h 327"/>
                    <a:gd name="T6" fmla="*/ 6 w 326"/>
                    <a:gd name="T7" fmla="*/ 2 h 327"/>
                    <a:gd name="T8" fmla="*/ 6 w 326"/>
                    <a:gd name="T9" fmla="*/ 2 h 327"/>
                    <a:gd name="T10" fmla="*/ 6 w 326"/>
                    <a:gd name="T11" fmla="*/ 1 h 327"/>
                    <a:gd name="T12" fmla="*/ 6 w 326"/>
                    <a:gd name="T13" fmla="*/ 1 h 327"/>
                    <a:gd name="T14" fmla="*/ 5 w 326"/>
                    <a:gd name="T15" fmla="*/ 1 h 327"/>
                    <a:gd name="T16" fmla="*/ 5 w 326"/>
                    <a:gd name="T17" fmla="*/ 1 h 327"/>
                    <a:gd name="T18" fmla="*/ 5 w 326"/>
                    <a:gd name="T19" fmla="*/ 0 h 327"/>
                    <a:gd name="T20" fmla="*/ 4 w 326"/>
                    <a:gd name="T21" fmla="*/ 0 h 327"/>
                    <a:gd name="T22" fmla="*/ 4 w 326"/>
                    <a:gd name="T23" fmla="*/ 0 h 327"/>
                    <a:gd name="T24" fmla="*/ 4 w 326"/>
                    <a:gd name="T25" fmla="*/ 0 h 327"/>
                    <a:gd name="T26" fmla="*/ 3 w 326"/>
                    <a:gd name="T27" fmla="*/ 0 h 327"/>
                    <a:gd name="T28" fmla="*/ 3 w 326"/>
                    <a:gd name="T29" fmla="*/ 0 h 327"/>
                    <a:gd name="T30" fmla="*/ 2 w 326"/>
                    <a:gd name="T31" fmla="*/ 0 h 327"/>
                    <a:gd name="T32" fmla="*/ 2 w 326"/>
                    <a:gd name="T33" fmla="*/ 0 h 327"/>
                    <a:gd name="T34" fmla="*/ 2 w 326"/>
                    <a:gd name="T35" fmla="*/ 0 h 327"/>
                    <a:gd name="T36" fmla="*/ 1 w 326"/>
                    <a:gd name="T37" fmla="*/ 1 h 327"/>
                    <a:gd name="T38" fmla="*/ 1 w 326"/>
                    <a:gd name="T39" fmla="*/ 1 h 327"/>
                    <a:gd name="T40" fmla="*/ 1 w 326"/>
                    <a:gd name="T41" fmla="*/ 1 h 327"/>
                    <a:gd name="T42" fmla="*/ 1 w 326"/>
                    <a:gd name="T43" fmla="*/ 1 h 327"/>
                    <a:gd name="T44" fmla="*/ 1 w 326"/>
                    <a:gd name="T45" fmla="*/ 2 h 327"/>
                    <a:gd name="T46" fmla="*/ 0 w 326"/>
                    <a:gd name="T47" fmla="*/ 2 h 327"/>
                    <a:gd name="T48" fmla="*/ 0 w 326"/>
                    <a:gd name="T49" fmla="*/ 2 h 327"/>
                    <a:gd name="T50" fmla="*/ 0 w 326"/>
                    <a:gd name="T51" fmla="*/ 3 h 327"/>
                    <a:gd name="T52" fmla="*/ 0 w 326"/>
                    <a:gd name="T53" fmla="*/ 3 h 327"/>
                    <a:gd name="T54" fmla="*/ 0 w 326"/>
                    <a:gd name="T55" fmla="*/ 3 h 327"/>
                    <a:gd name="T56" fmla="*/ 0 w 326"/>
                    <a:gd name="T57" fmla="*/ 4 h 327"/>
                    <a:gd name="T58" fmla="*/ 0 w 326"/>
                    <a:gd name="T59" fmla="*/ 4 h 327"/>
                    <a:gd name="T60" fmla="*/ 0 w 326"/>
                    <a:gd name="T61" fmla="*/ 4 h 327"/>
                    <a:gd name="T62" fmla="*/ 1 w 326"/>
                    <a:gd name="T63" fmla="*/ 5 h 327"/>
                    <a:gd name="T64" fmla="*/ 1 w 326"/>
                    <a:gd name="T65" fmla="*/ 5 h 327"/>
                    <a:gd name="T66" fmla="*/ 1 w 326"/>
                    <a:gd name="T67" fmla="*/ 5 h 327"/>
                    <a:gd name="T68" fmla="*/ 1 w 326"/>
                    <a:gd name="T69" fmla="*/ 5 h 327"/>
                    <a:gd name="T70" fmla="*/ 1 w 326"/>
                    <a:gd name="T71" fmla="*/ 6 h 327"/>
                    <a:gd name="T72" fmla="*/ 2 w 326"/>
                    <a:gd name="T73" fmla="*/ 6 h 327"/>
                    <a:gd name="T74" fmla="*/ 2 w 326"/>
                    <a:gd name="T75" fmla="*/ 6 h 327"/>
                    <a:gd name="T76" fmla="*/ 2 w 326"/>
                    <a:gd name="T77" fmla="*/ 6 h 327"/>
                    <a:gd name="T78" fmla="*/ 3 w 326"/>
                    <a:gd name="T79" fmla="*/ 6 h 327"/>
                    <a:gd name="T80" fmla="*/ 3 w 326"/>
                    <a:gd name="T81" fmla="*/ 6 h 327"/>
                    <a:gd name="T82" fmla="*/ 4 w 326"/>
                    <a:gd name="T83" fmla="*/ 6 h 327"/>
                    <a:gd name="T84" fmla="*/ 4 w 326"/>
                    <a:gd name="T85" fmla="*/ 6 h 327"/>
                    <a:gd name="T86" fmla="*/ 4 w 326"/>
                    <a:gd name="T87" fmla="*/ 6 h 327"/>
                    <a:gd name="T88" fmla="*/ 5 w 326"/>
                    <a:gd name="T89" fmla="*/ 6 h 327"/>
                    <a:gd name="T90" fmla="*/ 5 w 326"/>
                    <a:gd name="T91" fmla="*/ 6 h 327"/>
                    <a:gd name="T92" fmla="*/ 5 w 326"/>
                    <a:gd name="T93" fmla="*/ 5 h 327"/>
                    <a:gd name="T94" fmla="*/ 6 w 326"/>
                    <a:gd name="T95" fmla="*/ 5 h 327"/>
                    <a:gd name="T96" fmla="*/ 6 w 326"/>
                    <a:gd name="T97" fmla="*/ 5 h 327"/>
                    <a:gd name="T98" fmla="*/ 6 w 326"/>
                    <a:gd name="T99" fmla="*/ 5 h 327"/>
                    <a:gd name="T100" fmla="*/ 6 w 326"/>
                    <a:gd name="T101" fmla="*/ 4 h 327"/>
                    <a:gd name="T102" fmla="*/ 7 w 326"/>
                    <a:gd name="T103" fmla="*/ 4 h 327"/>
                    <a:gd name="T104" fmla="*/ 7 w 326"/>
                    <a:gd name="T105" fmla="*/ 4 h 327"/>
                    <a:gd name="T106" fmla="*/ 7 w 326"/>
                    <a:gd name="T107" fmla="*/ 3 h 3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326" h="327">
                      <a:moveTo>
                        <a:pt x="326" y="164"/>
                      </a:moveTo>
                      <a:lnTo>
                        <a:pt x="326" y="155"/>
                      </a:lnTo>
                      <a:lnTo>
                        <a:pt x="325" y="145"/>
                      </a:lnTo>
                      <a:lnTo>
                        <a:pt x="324" y="136"/>
                      </a:lnTo>
                      <a:lnTo>
                        <a:pt x="322" y="126"/>
                      </a:lnTo>
                      <a:lnTo>
                        <a:pt x="320" y="118"/>
                      </a:lnTo>
                      <a:lnTo>
                        <a:pt x="317" y="108"/>
                      </a:lnTo>
                      <a:lnTo>
                        <a:pt x="314" y="99"/>
                      </a:lnTo>
                      <a:lnTo>
                        <a:pt x="309" y="91"/>
                      </a:lnTo>
                      <a:lnTo>
                        <a:pt x="305" y="82"/>
                      </a:lnTo>
                      <a:lnTo>
                        <a:pt x="300" y="74"/>
                      </a:lnTo>
                      <a:lnTo>
                        <a:pt x="295" y="66"/>
                      </a:lnTo>
                      <a:lnTo>
                        <a:pt x="288" y="59"/>
                      </a:lnTo>
                      <a:lnTo>
                        <a:pt x="282" y="52"/>
                      </a:lnTo>
                      <a:lnTo>
                        <a:pt x="275" y="45"/>
                      </a:lnTo>
                      <a:lnTo>
                        <a:pt x="268" y="39"/>
                      </a:lnTo>
                      <a:lnTo>
                        <a:pt x="260" y="32"/>
                      </a:lnTo>
                      <a:lnTo>
                        <a:pt x="253" y="27"/>
                      </a:lnTo>
                      <a:lnTo>
                        <a:pt x="246" y="23"/>
                      </a:lnTo>
                      <a:lnTo>
                        <a:pt x="237" y="17"/>
                      </a:lnTo>
                      <a:lnTo>
                        <a:pt x="229" y="14"/>
                      </a:lnTo>
                      <a:lnTo>
                        <a:pt x="219" y="10"/>
                      </a:lnTo>
                      <a:lnTo>
                        <a:pt x="210" y="8"/>
                      </a:lnTo>
                      <a:lnTo>
                        <a:pt x="201" y="5"/>
                      </a:lnTo>
                      <a:lnTo>
                        <a:pt x="191" y="3"/>
                      </a:lnTo>
                      <a:lnTo>
                        <a:pt x="183" y="1"/>
                      </a:lnTo>
                      <a:lnTo>
                        <a:pt x="173" y="0"/>
                      </a:lnTo>
                      <a:lnTo>
                        <a:pt x="164" y="0"/>
                      </a:lnTo>
                      <a:lnTo>
                        <a:pt x="154" y="0"/>
                      </a:lnTo>
                      <a:lnTo>
                        <a:pt x="144" y="1"/>
                      </a:lnTo>
                      <a:lnTo>
                        <a:pt x="135" y="3"/>
                      </a:lnTo>
                      <a:lnTo>
                        <a:pt x="125" y="5"/>
                      </a:lnTo>
                      <a:lnTo>
                        <a:pt x="117" y="8"/>
                      </a:lnTo>
                      <a:lnTo>
                        <a:pt x="107" y="10"/>
                      </a:lnTo>
                      <a:lnTo>
                        <a:pt x="99" y="14"/>
                      </a:lnTo>
                      <a:lnTo>
                        <a:pt x="90" y="17"/>
                      </a:lnTo>
                      <a:lnTo>
                        <a:pt x="82" y="23"/>
                      </a:lnTo>
                      <a:lnTo>
                        <a:pt x="73" y="27"/>
                      </a:lnTo>
                      <a:lnTo>
                        <a:pt x="66" y="32"/>
                      </a:lnTo>
                      <a:lnTo>
                        <a:pt x="58" y="39"/>
                      </a:lnTo>
                      <a:lnTo>
                        <a:pt x="51" y="45"/>
                      </a:lnTo>
                      <a:lnTo>
                        <a:pt x="44" y="52"/>
                      </a:lnTo>
                      <a:lnTo>
                        <a:pt x="38" y="59"/>
                      </a:lnTo>
                      <a:lnTo>
                        <a:pt x="33" y="66"/>
                      </a:lnTo>
                      <a:lnTo>
                        <a:pt x="27" y="74"/>
                      </a:lnTo>
                      <a:lnTo>
                        <a:pt x="22" y="82"/>
                      </a:lnTo>
                      <a:lnTo>
                        <a:pt x="18" y="91"/>
                      </a:lnTo>
                      <a:lnTo>
                        <a:pt x="13" y="99"/>
                      </a:lnTo>
                      <a:lnTo>
                        <a:pt x="10" y="108"/>
                      </a:lnTo>
                      <a:lnTo>
                        <a:pt x="7" y="118"/>
                      </a:lnTo>
                      <a:lnTo>
                        <a:pt x="4" y="126"/>
                      </a:lnTo>
                      <a:lnTo>
                        <a:pt x="3" y="136"/>
                      </a:lnTo>
                      <a:lnTo>
                        <a:pt x="1" y="145"/>
                      </a:lnTo>
                      <a:lnTo>
                        <a:pt x="1" y="155"/>
                      </a:lnTo>
                      <a:lnTo>
                        <a:pt x="0" y="164"/>
                      </a:lnTo>
                      <a:lnTo>
                        <a:pt x="1" y="174"/>
                      </a:lnTo>
                      <a:lnTo>
                        <a:pt x="1" y="184"/>
                      </a:lnTo>
                      <a:lnTo>
                        <a:pt x="3" y="192"/>
                      </a:lnTo>
                      <a:lnTo>
                        <a:pt x="4" y="202"/>
                      </a:lnTo>
                      <a:lnTo>
                        <a:pt x="7" y="211"/>
                      </a:lnTo>
                      <a:lnTo>
                        <a:pt x="10" y="220"/>
                      </a:lnTo>
                      <a:lnTo>
                        <a:pt x="13" y="229"/>
                      </a:lnTo>
                      <a:lnTo>
                        <a:pt x="18" y="238"/>
                      </a:lnTo>
                      <a:lnTo>
                        <a:pt x="22" y="245"/>
                      </a:lnTo>
                      <a:lnTo>
                        <a:pt x="27" y="254"/>
                      </a:lnTo>
                      <a:lnTo>
                        <a:pt x="33" y="261"/>
                      </a:lnTo>
                      <a:lnTo>
                        <a:pt x="38" y="269"/>
                      </a:lnTo>
                      <a:lnTo>
                        <a:pt x="44" y="276"/>
                      </a:lnTo>
                      <a:lnTo>
                        <a:pt x="51" y="283"/>
                      </a:lnTo>
                      <a:lnTo>
                        <a:pt x="58" y="289"/>
                      </a:lnTo>
                      <a:lnTo>
                        <a:pt x="66" y="295"/>
                      </a:lnTo>
                      <a:lnTo>
                        <a:pt x="73" y="301"/>
                      </a:lnTo>
                      <a:lnTo>
                        <a:pt x="82" y="306"/>
                      </a:lnTo>
                      <a:lnTo>
                        <a:pt x="90" y="310"/>
                      </a:lnTo>
                      <a:lnTo>
                        <a:pt x="99" y="314"/>
                      </a:lnTo>
                      <a:lnTo>
                        <a:pt x="107" y="318"/>
                      </a:lnTo>
                      <a:lnTo>
                        <a:pt x="117" y="321"/>
                      </a:lnTo>
                      <a:lnTo>
                        <a:pt x="125" y="323"/>
                      </a:lnTo>
                      <a:lnTo>
                        <a:pt x="135" y="325"/>
                      </a:lnTo>
                      <a:lnTo>
                        <a:pt x="144" y="326"/>
                      </a:lnTo>
                      <a:lnTo>
                        <a:pt x="154" y="327"/>
                      </a:lnTo>
                      <a:lnTo>
                        <a:pt x="164" y="327"/>
                      </a:lnTo>
                      <a:lnTo>
                        <a:pt x="173" y="327"/>
                      </a:lnTo>
                      <a:lnTo>
                        <a:pt x="183" y="326"/>
                      </a:lnTo>
                      <a:lnTo>
                        <a:pt x="191" y="325"/>
                      </a:lnTo>
                      <a:lnTo>
                        <a:pt x="201" y="323"/>
                      </a:lnTo>
                      <a:lnTo>
                        <a:pt x="210" y="321"/>
                      </a:lnTo>
                      <a:lnTo>
                        <a:pt x="219" y="318"/>
                      </a:lnTo>
                      <a:lnTo>
                        <a:pt x="229" y="314"/>
                      </a:lnTo>
                      <a:lnTo>
                        <a:pt x="237" y="310"/>
                      </a:lnTo>
                      <a:lnTo>
                        <a:pt x="246" y="306"/>
                      </a:lnTo>
                      <a:lnTo>
                        <a:pt x="253" y="301"/>
                      </a:lnTo>
                      <a:lnTo>
                        <a:pt x="260" y="295"/>
                      </a:lnTo>
                      <a:lnTo>
                        <a:pt x="268" y="289"/>
                      </a:lnTo>
                      <a:lnTo>
                        <a:pt x="275" y="283"/>
                      </a:lnTo>
                      <a:lnTo>
                        <a:pt x="282" y="276"/>
                      </a:lnTo>
                      <a:lnTo>
                        <a:pt x="288" y="269"/>
                      </a:lnTo>
                      <a:lnTo>
                        <a:pt x="295" y="261"/>
                      </a:lnTo>
                      <a:lnTo>
                        <a:pt x="300" y="254"/>
                      </a:lnTo>
                      <a:lnTo>
                        <a:pt x="305" y="245"/>
                      </a:lnTo>
                      <a:lnTo>
                        <a:pt x="309" y="238"/>
                      </a:lnTo>
                      <a:lnTo>
                        <a:pt x="314" y="229"/>
                      </a:lnTo>
                      <a:lnTo>
                        <a:pt x="317" y="220"/>
                      </a:lnTo>
                      <a:lnTo>
                        <a:pt x="320" y="211"/>
                      </a:lnTo>
                      <a:lnTo>
                        <a:pt x="322" y="202"/>
                      </a:lnTo>
                      <a:lnTo>
                        <a:pt x="324" y="192"/>
                      </a:lnTo>
                      <a:lnTo>
                        <a:pt x="325" y="184"/>
                      </a:lnTo>
                      <a:lnTo>
                        <a:pt x="326" y="174"/>
                      </a:lnTo>
                      <a:lnTo>
                        <a:pt x="326" y="164"/>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grpSp>
      <p:sp>
        <p:nvSpPr>
          <p:cNvPr id="360599" name="Text Box 151"/>
          <p:cNvSpPr txBox="1">
            <a:spLocks noChangeArrowheads="1"/>
          </p:cNvSpPr>
          <p:nvPr/>
        </p:nvSpPr>
        <p:spPr bwMode="auto">
          <a:xfrm>
            <a:off x="179388" y="1214438"/>
            <a:ext cx="34559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a:solidFill>
                  <a:srgbClr val="FF0000"/>
                </a:solidFill>
                <a:ea typeface="黑体" pitchFamily="2" charset="-122"/>
              </a:rPr>
              <a:t>解法一</a:t>
            </a:r>
          </a:p>
        </p:txBody>
      </p:sp>
      <p:sp>
        <p:nvSpPr>
          <p:cNvPr id="360600" name="Text Box 152"/>
          <p:cNvSpPr txBox="1">
            <a:spLocks noChangeArrowheads="1"/>
          </p:cNvSpPr>
          <p:nvPr/>
        </p:nvSpPr>
        <p:spPr bwMode="auto">
          <a:xfrm>
            <a:off x="4643438" y="1214438"/>
            <a:ext cx="352901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a:solidFill>
                  <a:srgbClr val="FF0000"/>
                </a:solidFill>
                <a:ea typeface="黑体" pitchFamily="2" charset="-122"/>
              </a:rPr>
              <a:t>解法二</a:t>
            </a:r>
          </a:p>
        </p:txBody>
      </p:sp>
      <p:sp>
        <p:nvSpPr>
          <p:cNvPr id="360601" name="Text Box 153"/>
          <p:cNvSpPr txBox="1">
            <a:spLocks noChangeArrowheads="1"/>
          </p:cNvSpPr>
          <p:nvPr/>
        </p:nvSpPr>
        <p:spPr bwMode="auto">
          <a:xfrm>
            <a:off x="1835150" y="6021388"/>
            <a:ext cx="55435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50000"/>
              </a:spcBef>
              <a:buFontTx/>
              <a:buNone/>
            </a:pPr>
            <a:r>
              <a:rPr lang="zh-CN" altLang="en-US" sz="4000">
                <a:solidFill>
                  <a:schemeClr val="accent2"/>
                </a:solidFill>
                <a:latin typeface="黑体" pitchFamily="2" charset="-122"/>
                <a:ea typeface="黑体" pitchFamily="2" charset="-122"/>
              </a:rPr>
              <a:t>点</a:t>
            </a:r>
            <a:r>
              <a:rPr lang="en-US" altLang="zh-CN" sz="4000">
                <a:solidFill>
                  <a:schemeClr val="accent2"/>
                </a:solidFill>
                <a:latin typeface="黑体" pitchFamily="2" charset="-122"/>
                <a:ea typeface="黑体" pitchFamily="2" charset="-122"/>
              </a:rPr>
              <a:t>K</a:t>
            </a:r>
            <a:r>
              <a:rPr lang="zh-CN" altLang="en-US" sz="4000">
                <a:solidFill>
                  <a:schemeClr val="accent2"/>
                </a:solidFill>
                <a:latin typeface="黑体" pitchFamily="2" charset="-122"/>
                <a:ea typeface="黑体" pitchFamily="2" charset="-122"/>
              </a:rPr>
              <a:t>不在平面</a:t>
            </a:r>
            <a:r>
              <a:rPr lang="en-US" altLang="zh-CN" sz="4000">
                <a:solidFill>
                  <a:schemeClr val="accent2"/>
                </a:solidFill>
                <a:latin typeface="黑体" pitchFamily="2" charset="-122"/>
                <a:ea typeface="黑体" pitchFamily="2" charset="-122"/>
              </a:rPr>
              <a:t>ABC</a:t>
            </a:r>
            <a:r>
              <a:rPr lang="zh-CN" altLang="en-US" sz="4000">
                <a:solidFill>
                  <a:schemeClr val="accent2"/>
                </a:solidFill>
                <a:latin typeface="黑体" pitchFamily="2" charset="-122"/>
                <a:ea typeface="黑体" pitchFamily="2" charset="-122"/>
              </a:rPr>
              <a:t>上</a:t>
            </a:r>
          </a:p>
        </p:txBody>
      </p:sp>
      <p:grpSp>
        <p:nvGrpSpPr>
          <p:cNvPr id="360613" name="Group 165"/>
          <p:cNvGrpSpPr>
            <a:grpSpLocks/>
          </p:cNvGrpSpPr>
          <p:nvPr/>
        </p:nvGrpSpPr>
        <p:grpSpPr bwMode="auto">
          <a:xfrm>
            <a:off x="1138238" y="2565400"/>
            <a:ext cx="244475" cy="349250"/>
            <a:chOff x="717" y="1616"/>
            <a:chExt cx="154" cy="220"/>
          </a:xfrm>
        </p:grpSpPr>
        <p:grpSp>
          <p:nvGrpSpPr>
            <p:cNvPr id="71696" name="Group 41"/>
            <p:cNvGrpSpPr>
              <a:grpSpLocks/>
            </p:cNvGrpSpPr>
            <p:nvPr/>
          </p:nvGrpSpPr>
          <p:grpSpPr bwMode="auto">
            <a:xfrm>
              <a:off x="717" y="1637"/>
              <a:ext cx="106" cy="199"/>
              <a:chOff x="717" y="1365"/>
              <a:chExt cx="106" cy="199"/>
            </a:xfrm>
          </p:grpSpPr>
          <p:sp>
            <p:nvSpPr>
              <p:cNvPr id="71698" name="Freeform 42"/>
              <p:cNvSpPr>
                <a:spLocks/>
              </p:cNvSpPr>
              <p:nvPr/>
            </p:nvSpPr>
            <p:spPr bwMode="auto">
              <a:xfrm>
                <a:off x="734" y="1365"/>
                <a:ext cx="89" cy="199"/>
              </a:xfrm>
              <a:custGeom>
                <a:avLst/>
                <a:gdLst>
                  <a:gd name="T0" fmla="*/ 7 w 326"/>
                  <a:gd name="T1" fmla="*/ 0 h 737"/>
                  <a:gd name="T2" fmla="*/ 3 w 326"/>
                  <a:gd name="T3" fmla="*/ 15 h 737"/>
                  <a:gd name="T4" fmla="*/ 0 w 326"/>
                  <a:gd name="T5" fmla="*/ 15 h 737"/>
                  <a:gd name="T6" fmla="*/ 0 60000 65536"/>
                  <a:gd name="T7" fmla="*/ 0 60000 65536"/>
                  <a:gd name="T8" fmla="*/ 0 60000 65536"/>
                </a:gdLst>
                <a:ahLst/>
                <a:cxnLst>
                  <a:cxn ang="T6">
                    <a:pos x="T0" y="T1"/>
                  </a:cxn>
                  <a:cxn ang="T7">
                    <a:pos x="T2" y="T3"/>
                  </a:cxn>
                  <a:cxn ang="T8">
                    <a:pos x="T4" y="T5"/>
                  </a:cxn>
                </a:cxnLst>
                <a:rect l="0" t="0" r="r" b="b"/>
                <a:pathLst>
                  <a:path w="326" h="737">
                    <a:moveTo>
                      <a:pt x="326" y="0"/>
                    </a:moveTo>
                    <a:lnTo>
                      <a:pt x="129" y="737"/>
                    </a:lnTo>
                    <a:lnTo>
                      <a:pt x="0" y="7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699" name="Freeform 43"/>
              <p:cNvSpPr>
                <a:spLocks/>
              </p:cNvSpPr>
              <p:nvPr/>
            </p:nvSpPr>
            <p:spPr bwMode="auto">
              <a:xfrm>
                <a:off x="717" y="1526"/>
                <a:ext cx="17" cy="38"/>
              </a:xfrm>
              <a:custGeom>
                <a:avLst/>
                <a:gdLst>
                  <a:gd name="T0" fmla="*/ 0 w 69"/>
                  <a:gd name="T1" fmla="*/ 0 h 144"/>
                  <a:gd name="T2" fmla="*/ 0 w 69"/>
                  <a:gd name="T3" fmla="*/ 0 h 144"/>
                  <a:gd name="T4" fmla="*/ 0 w 69"/>
                  <a:gd name="T5" fmla="*/ 1 h 144"/>
                  <a:gd name="T6" fmla="*/ 0 w 69"/>
                  <a:gd name="T7" fmla="*/ 1 h 144"/>
                  <a:gd name="T8" fmla="*/ 0 w 69"/>
                  <a:gd name="T9" fmla="*/ 1 h 144"/>
                  <a:gd name="T10" fmla="*/ 0 w 69"/>
                  <a:gd name="T11" fmla="*/ 1 h 144"/>
                  <a:gd name="T12" fmla="*/ 0 w 69"/>
                  <a:gd name="T13" fmla="*/ 2 h 144"/>
                  <a:gd name="T14" fmla="*/ 0 w 69"/>
                  <a:gd name="T15" fmla="*/ 2 h 144"/>
                  <a:gd name="T16" fmla="*/ 0 w 69"/>
                  <a:gd name="T17" fmla="*/ 2 h 144"/>
                  <a:gd name="T18" fmla="*/ 0 w 69"/>
                  <a:gd name="T19" fmla="*/ 2 h 144"/>
                  <a:gd name="T20" fmla="*/ 0 w 69"/>
                  <a:gd name="T21" fmla="*/ 2 h 144"/>
                  <a:gd name="T22" fmla="*/ 0 w 69"/>
                  <a:gd name="T23" fmla="*/ 2 h 144"/>
                  <a:gd name="T24" fmla="*/ 0 w 69"/>
                  <a:gd name="T25" fmla="*/ 3 h 144"/>
                  <a:gd name="T26" fmla="*/ 1 w 69"/>
                  <a:gd name="T27" fmla="*/ 3 h 144"/>
                  <a:gd name="T28" fmla="*/ 1 w 69"/>
                  <a:gd name="T29" fmla="*/ 3 h 144"/>
                  <a:gd name="T30" fmla="*/ 1 w 69"/>
                  <a:gd name="T31" fmla="*/ 3 h 1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9" h="144">
                    <a:moveTo>
                      <a:pt x="8" y="0"/>
                    </a:moveTo>
                    <a:lnTo>
                      <a:pt x="4" y="15"/>
                    </a:lnTo>
                    <a:lnTo>
                      <a:pt x="1" y="30"/>
                    </a:lnTo>
                    <a:lnTo>
                      <a:pt x="0" y="45"/>
                    </a:lnTo>
                    <a:lnTo>
                      <a:pt x="0" y="58"/>
                    </a:lnTo>
                    <a:lnTo>
                      <a:pt x="1" y="71"/>
                    </a:lnTo>
                    <a:lnTo>
                      <a:pt x="4" y="84"/>
                    </a:lnTo>
                    <a:lnTo>
                      <a:pt x="8" y="96"/>
                    </a:lnTo>
                    <a:lnTo>
                      <a:pt x="12" y="106"/>
                    </a:lnTo>
                    <a:lnTo>
                      <a:pt x="17" y="116"/>
                    </a:lnTo>
                    <a:lnTo>
                      <a:pt x="25" y="124"/>
                    </a:lnTo>
                    <a:lnTo>
                      <a:pt x="32" y="131"/>
                    </a:lnTo>
                    <a:lnTo>
                      <a:pt x="41" y="136"/>
                    </a:lnTo>
                    <a:lnTo>
                      <a:pt x="49" y="140"/>
                    </a:lnTo>
                    <a:lnTo>
                      <a:pt x="59" y="143"/>
                    </a:lnTo>
                    <a:lnTo>
                      <a:pt x="69"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00" name="Line 44"/>
              <p:cNvSpPr>
                <a:spLocks noChangeShapeType="1"/>
              </p:cNvSpPr>
              <p:nvPr/>
            </p:nvSpPr>
            <p:spPr bwMode="auto">
              <a:xfrm flipV="1">
                <a:off x="719" y="1469"/>
                <a:ext cx="13"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1701" name="Freeform 45"/>
              <p:cNvSpPr>
                <a:spLocks/>
              </p:cNvSpPr>
              <p:nvPr/>
            </p:nvSpPr>
            <p:spPr bwMode="auto">
              <a:xfrm>
                <a:off x="732" y="1431"/>
                <a:ext cx="38" cy="38"/>
              </a:xfrm>
              <a:custGeom>
                <a:avLst/>
                <a:gdLst>
                  <a:gd name="T0" fmla="*/ 3 w 138"/>
                  <a:gd name="T1" fmla="*/ 0 h 142"/>
                  <a:gd name="T2" fmla="*/ 3 w 138"/>
                  <a:gd name="T3" fmla="*/ 0 h 142"/>
                  <a:gd name="T4" fmla="*/ 2 w 138"/>
                  <a:gd name="T5" fmla="*/ 0 h 142"/>
                  <a:gd name="T6" fmla="*/ 2 w 138"/>
                  <a:gd name="T7" fmla="*/ 0 h 142"/>
                  <a:gd name="T8" fmla="*/ 2 w 138"/>
                  <a:gd name="T9" fmla="*/ 0 h 142"/>
                  <a:gd name="T10" fmla="*/ 2 w 138"/>
                  <a:gd name="T11" fmla="*/ 0 h 142"/>
                  <a:gd name="T12" fmla="*/ 2 w 138"/>
                  <a:gd name="T13" fmla="*/ 1 h 142"/>
                  <a:gd name="T14" fmla="*/ 1 w 138"/>
                  <a:gd name="T15" fmla="*/ 1 h 142"/>
                  <a:gd name="T16" fmla="*/ 1 w 138"/>
                  <a:gd name="T17" fmla="*/ 1 h 142"/>
                  <a:gd name="T18" fmla="*/ 1 w 138"/>
                  <a:gd name="T19" fmla="*/ 1 h 142"/>
                  <a:gd name="T20" fmla="*/ 1 w 138"/>
                  <a:gd name="T21" fmla="*/ 1 h 142"/>
                  <a:gd name="T22" fmla="*/ 1 w 138"/>
                  <a:gd name="T23" fmla="*/ 2 h 142"/>
                  <a:gd name="T24" fmla="*/ 0 w 138"/>
                  <a:gd name="T25" fmla="*/ 2 h 142"/>
                  <a:gd name="T26" fmla="*/ 0 w 138"/>
                  <a:gd name="T27" fmla="*/ 2 h 142"/>
                  <a:gd name="T28" fmla="*/ 0 w 138"/>
                  <a:gd name="T29" fmla="*/ 2 h 142"/>
                  <a:gd name="T30" fmla="*/ 0 w 138"/>
                  <a:gd name="T31" fmla="*/ 3 h 1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8" h="142">
                    <a:moveTo>
                      <a:pt x="138" y="0"/>
                    </a:moveTo>
                    <a:lnTo>
                      <a:pt x="128" y="1"/>
                    </a:lnTo>
                    <a:lnTo>
                      <a:pt x="117" y="3"/>
                    </a:lnTo>
                    <a:lnTo>
                      <a:pt x="105" y="6"/>
                    </a:lnTo>
                    <a:lnTo>
                      <a:pt x="95" y="11"/>
                    </a:lnTo>
                    <a:lnTo>
                      <a:pt x="83" y="19"/>
                    </a:lnTo>
                    <a:lnTo>
                      <a:pt x="72" y="26"/>
                    </a:lnTo>
                    <a:lnTo>
                      <a:pt x="62" y="36"/>
                    </a:lnTo>
                    <a:lnTo>
                      <a:pt x="51" y="47"/>
                    </a:lnTo>
                    <a:lnTo>
                      <a:pt x="41" y="58"/>
                    </a:lnTo>
                    <a:lnTo>
                      <a:pt x="33" y="71"/>
                    </a:lnTo>
                    <a:lnTo>
                      <a:pt x="24" y="85"/>
                    </a:lnTo>
                    <a:lnTo>
                      <a:pt x="17" y="99"/>
                    </a:lnTo>
                    <a:lnTo>
                      <a:pt x="10" y="113"/>
                    </a:lnTo>
                    <a:lnTo>
                      <a:pt x="5" y="128"/>
                    </a:lnTo>
                    <a:lnTo>
                      <a:pt x="0" y="1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1702" name="Line 46"/>
              <p:cNvSpPr>
                <a:spLocks noChangeShapeType="1"/>
              </p:cNvSpPr>
              <p:nvPr/>
            </p:nvSpPr>
            <p:spPr bwMode="auto">
              <a:xfrm>
                <a:off x="770" y="1431"/>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1697" name="Line 160"/>
            <p:cNvSpPr>
              <a:spLocks noChangeShapeType="1"/>
            </p:cNvSpPr>
            <p:nvPr/>
          </p:nvSpPr>
          <p:spPr bwMode="auto">
            <a:xfrm flipH="1">
              <a:off x="851" y="1616"/>
              <a:ext cx="20"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360501"/>
                                        </p:tgtEl>
                                        <p:attrNameLst>
                                          <p:attrName>style.visibility</p:attrName>
                                        </p:attrNameLst>
                                      </p:cBhvr>
                                      <p:to>
                                        <p:strVal val="visible"/>
                                      </p:to>
                                    </p:set>
                                    <p:animEffect transition="in" filter="wipe(down)">
                                      <p:cBhvr>
                                        <p:cTn id="7" dur="500"/>
                                        <p:tgtEl>
                                          <p:spTgt spid="36050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360599"/>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2" fill="hold" grpId="0" nodeType="clickEffect">
                                  <p:stCondLst>
                                    <p:cond delay="0"/>
                                  </p:stCondLst>
                                  <p:childTnLst>
                                    <p:set>
                                      <p:cBhvr>
                                        <p:cTn id="15" dur="1" fill="hold">
                                          <p:stCondLst>
                                            <p:cond delay="0"/>
                                          </p:stCondLst>
                                        </p:cTn>
                                        <p:tgtEl>
                                          <p:spTgt spid="360484"/>
                                        </p:tgtEl>
                                        <p:attrNameLst>
                                          <p:attrName>style.visibility</p:attrName>
                                        </p:attrNameLst>
                                      </p:cBhvr>
                                      <p:to>
                                        <p:strVal val="visible"/>
                                      </p:to>
                                    </p:set>
                                    <p:animEffect transition="in" filter="wipe(right)">
                                      <p:cBhvr>
                                        <p:cTn id="16" dur="500"/>
                                        <p:tgtEl>
                                          <p:spTgt spid="36048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60613"/>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360485"/>
                                        </p:tgtEl>
                                        <p:attrNameLst>
                                          <p:attrName>style.visibility</p:attrName>
                                        </p:attrNameLst>
                                      </p:cBhvr>
                                      <p:to>
                                        <p:strVal val="visible"/>
                                      </p:to>
                                    </p:set>
                                    <p:animEffect transition="in" filter="wipe(up)">
                                      <p:cBhvr>
                                        <p:cTn id="25" dur="500"/>
                                        <p:tgtEl>
                                          <p:spTgt spid="360485"/>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360495"/>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360486"/>
                                        </p:tgtEl>
                                        <p:attrNameLst>
                                          <p:attrName>style.visibility</p:attrName>
                                        </p:attrNameLst>
                                      </p:cBhvr>
                                      <p:to>
                                        <p:strVal val="visible"/>
                                      </p:to>
                                    </p:set>
                                    <p:animEffect transition="in" filter="wipe(down)">
                                      <p:cBhvr>
                                        <p:cTn id="34" dur="500"/>
                                        <p:tgtEl>
                                          <p:spTgt spid="360486"/>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60600"/>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4" fill="hold" nodeType="clickEffect">
                                  <p:stCondLst>
                                    <p:cond delay="0"/>
                                  </p:stCondLst>
                                  <p:childTnLst>
                                    <p:set>
                                      <p:cBhvr>
                                        <p:cTn id="42" dur="1" fill="hold">
                                          <p:stCondLst>
                                            <p:cond delay="0"/>
                                          </p:stCondLst>
                                        </p:cTn>
                                        <p:tgtEl>
                                          <p:spTgt spid="360550"/>
                                        </p:tgtEl>
                                        <p:attrNameLst>
                                          <p:attrName>style.visibility</p:attrName>
                                        </p:attrNameLst>
                                      </p:cBhvr>
                                      <p:to>
                                        <p:strVal val="visible"/>
                                      </p:to>
                                    </p:set>
                                    <p:animEffect transition="in" filter="wipe(down)">
                                      <p:cBhvr>
                                        <p:cTn id="43" dur="500"/>
                                        <p:tgtEl>
                                          <p:spTgt spid="360550"/>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2" fill="hold" grpId="0" nodeType="clickEffect">
                                  <p:stCondLst>
                                    <p:cond delay="0"/>
                                  </p:stCondLst>
                                  <p:childTnLst>
                                    <p:set>
                                      <p:cBhvr>
                                        <p:cTn id="47" dur="1" fill="hold">
                                          <p:stCondLst>
                                            <p:cond delay="0"/>
                                          </p:stCondLst>
                                        </p:cTn>
                                        <p:tgtEl>
                                          <p:spTgt spid="360483"/>
                                        </p:tgtEl>
                                        <p:attrNameLst>
                                          <p:attrName>style.visibility</p:attrName>
                                        </p:attrNameLst>
                                      </p:cBhvr>
                                      <p:to>
                                        <p:strVal val="visible"/>
                                      </p:to>
                                    </p:set>
                                    <p:animEffect transition="in" filter="wipe(right)">
                                      <p:cBhvr>
                                        <p:cTn id="48" dur="500"/>
                                        <p:tgtEl>
                                          <p:spTgt spid="360483"/>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2" fill="hold" grpId="0" nodeType="clickEffect">
                                  <p:stCondLst>
                                    <p:cond delay="0"/>
                                  </p:stCondLst>
                                  <p:childTnLst>
                                    <p:set>
                                      <p:cBhvr>
                                        <p:cTn id="52" dur="1" fill="hold">
                                          <p:stCondLst>
                                            <p:cond delay="0"/>
                                          </p:stCondLst>
                                        </p:cTn>
                                        <p:tgtEl>
                                          <p:spTgt spid="360487"/>
                                        </p:tgtEl>
                                        <p:attrNameLst>
                                          <p:attrName>style.visibility</p:attrName>
                                        </p:attrNameLst>
                                      </p:cBhvr>
                                      <p:to>
                                        <p:strVal val="visible"/>
                                      </p:to>
                                    </p:set>
                                    <p:animEffect transition="in" filter="wipe(right)">
                                      <p:cBhvr>
                                        <p:cTn id="53" dur="500"/>
                                        <p:tgtEl>
                                          <p:spTgt spid="360487"/>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22" presetClass="entr" presetSubtype="4" fill="hold" grpId="0" nodeType="clickEffect">
                                  <p:stCondLst>
                                    <p:cond delay="0"/>
                                  </p:stCondLst>
                                  <p:childTnLst>
                                    <p:set>
                                      <p:cBhvr>
                                        <p:cTn id="57" dur="1" fill="hold">
                                          <p:stCondLst>
                                            <p:cond delay="0"/>
                                          </p:stCondLst>
                                        </p:cTn>
                                        <p:tgtEl>
                                          <p:spTgt spid="360488"/>
                                        </p:tgtEl>
                                        <p:attrNameLst>
                                          <p:attrName>style.visibility</p:attrName>
                                        </p:attrNameLst>
                                      </p:cBhvr>
                                      <p:to>
                                        <p:strVal val="visible"/>
                                      </p:to>
                                    </p:set>
                                    <p:animEffect transition="in" filter="wipe(down)">
                                      <p:cBhvr>
                                        <p:cTn id="58" dur="500"/>
                                        <p:tgtEl>
                                          <p:spTgt spid="360488"/>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8" fill="hold" nodeType="clickEffect">
                                  <p:stCondLst>
                                    <p:cond delay="0"/>
                                  </p:stCondLst>
                                  <p:childTnLst>
                                    <p:set>
                                      <p:cBhvr>
                                        <p:cTn id="62" dur="1" fill="hold">
                                          <p:stCondLst>
                                            <p:cond delay="0"/>
                                          </p:stCondLst>
                                        </p:cTn>
                                        <p:tgtEl>
                                          <p:spTgt spid="360601"/>
                                        </p:tgtEl>
                                        <p:attrNameLst>
                                          <p:attrName>style.visibility</p:attrName>
                                        </p:attrNameLst>
                                      </p:cBhvr>
                                      <p:to>
                                        <p:strVal val="visible"/>
                                      </p:to>
                                    </p:set>
                                    <p:animEffect transition="in" filter="wipe(left)">
                                      <p:cBhvr>
                                        <p:cTn id="63" dur="500"/>
                                        <p:tgtEl>
                                          <p:spTgt spid="3606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0483" grpId="0" animBg="1"/>
      <p:bldP spid="360484" grpId="0" animBg="1"/>
      <p:bldP spid="360485" grpId="0" animBg="1"/>
      <p:bldP spid="360486" grpId="0" animBg="1"/>
      <p:bldP spid="360487" grpId="0" animBg="1"/>
      <p:bldP spid="360488" grpId="0" animBg="1"/>
    </p:bldLst>
  </p:timing>
</p:sld>
</file>

<file path=ppt/slides/slide7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2706" name="Rectangle 5"/>
          <p:cNvSpPr>
            <a:spLocks noGrp="1" noChangeArrowheads="1"/>
          </p:cNvSpPr>
          <p:nvPr>
            <p:ph type="title"/>
          </p:nvPr>
        </p:nvSpPr>
        <p:spPr>
          <a:xfrm>
            <a:off x="0" y="0"/>
            <a:ext cx="9467850" cy="765175"/>
          </a:xfrm>
          <a:extLst>
            <a:ext uri="{909E8E84-426E-40DD-AFC4-6F175D3DCCD1}">
              <a14:hiddenFill xmlns:a14="http://schemas.microsoft.com/office/drawing/2010/main">
                <a:gradFill rotWithShape="0">
                  <a:gsLst>
                    <a:gs pos="0">
                      <a:srgbClr val="CCFFCC"/>
                    </a:gs>
                    <a:gs pos="100000">
                      <a:srgbClr val="FFFFFF"/>
                    </a:gs>
                  </a:gsLst>
                  <a:path path="shape">
                    <a:fillToRect l="50000" t="50000" r="50000" b="50000"/>
                  </a:path>
                </a:gradFill>
              </a14:hiddenFill>
            </a:ext>
          </a:extLst>
        </p:spPr>
        <p:txBody>
          <a:bodyPr/>
          <a:lstStyle/>
          <a:p>
            <a:pPr algn="l" eaLnBrk="1" hangingPunct="1"/>
            <a:r>
              <a:rPr lang="zh-CN" altLang="zh-CN" sz="3600" b="1" smtClean="0">
                <a:solidFill>
                  <a:srgbClr val="FF0000"/>
                </a:solidFill>
                <a:latin typeface="黑体" pitchFamily="2" charset="-122"/>
                <a:ea typeface="黑体" pitchFamily="2" charset="-122"/>
              </a:rPr>
              <a:t>例</a:t>
            </a:r>
            <a:r>
              <a:rPr lang="en-US" altLang="zh-CN" sz="3600" b="1" smtClean="0">
                <a:solidFill>
                  <a:srgbClr val="FF0000"/>
                </a:solidFill>
                <a:latin typeface="黑体" pitchFamily="2" charset="-122"/>
                <a:ea typeface="黑体" pitchFamily="2" charset="-122"/>
              </a:rPr>
              <a:t>3.</a:t>
            </a:r>
            <a:r>
              <a:rPr lang="zh-CN" altLang="en-US" sz="3600" b="1" smtClean="0">
                <a:solidFill>
                  <a:srgbClr val="FF0000"/>
                </a:solidFill>
                <a:latin typeface="黑体" pitchFamily="2" charset="-122"/>
                <a:ea typeface="黑体" pitchFamily="2" charset="-122"/>
              </a:rPr>
              <a:t>已知点</a:t>
            </a:r>
            <a:r>
              <a:rPr lang="en-US" altLang="zh-CN" sz="3600" b="1" smtClean="0">
                <a:solidFill>
                  <a:srgbClr val="FF0000"/>
                </a:solidFill>
                <a:latin typeface="黑体" pitchFamily="2" charset="-122"/>
                <a:ea typeface="黑体" pitchFamily="2" charset="-122"/>
              </a:rPr>
              <a:t>K</a:t>
            </a:r>
            <a:r>
              <a:rPr lang="zh-CN" altLang="en-US" sz="3600" b="1" smtClean="0">
                <a:solidFill>
                  <a:srgbClr val="FF0000"/>
                </a:solidFill>
                <a:latin typeface="黑体" pitchFamily="2" charset="-122"/>
                <a:ea typeface="黑体" pitchFamily="2" charset="-122"/>
              </a:rPr>
              <a:t>在</a:t>
            </a:r>
            <a:r>
              <a:rPr lang="zh-CN" altLang="en-US" sz="3600" b="1" smtClean="0">
                <a:solidFill>
                  <a:srgbClr val="FF0000"/>
                </a:solidFill>
                <a:latin typeface="黑体" pitchFamily="2" charset="-122"/>
                <a:ea typeface="黑体" pitchFamily="2" charset="-122"/>
                <a:sym typeface="Symbol" pitchFamily="18" charset="2"/>
              </a:rPr>
              <a:t></a:t>
            </a:r>
            <a:r>
              <a:rPr lang="en-US" altLang="zh-CN" sz="3600" b="1" smtClean="0">
                <a:solidFill>
                  <a:srgbClr val="FF0000"/>
                </a:solidFill>
                <a:latin typeface="黑体" pitchFamily="2" charset="-122"/>
                <a:ea typeface="黑体" pitchFamily="2" charset="-122"/>
              </a:rPr>
              <a:t>ABC</a:t>
            </a:r>
            <a:r>
              <a:rPr lang="zh-CN" altLang="en-US" sz="3600" b="1" smtClean="0">
                <a:solidFill>
                  <a:srgbClr val="FF0000"/>
                </a:solidFill>
                <a:latin typeface="黑体" pitchFamily="2" charset="-122"/>
                <a:ea typeface="黑体" pitchFamily="2" charset="-122"/>
              </a:rPr>
              <a:t>上，试求点</a:t>
            </a:r>
            <a:r>
              <a:rPr lang="en-US" altLang="zh-CN" sz="3600" b="1" smtClean="0">
                <a:solidFill>
                  <a:srgbClr val="FF0000"/>
                </a:solidFill>
                <a:latin typeface="黑体" pitchFamily="2" charset="-122"/>
                <a:ea typeface="黑体" pitchFamily="2" charset="-122"/>
              </a:rPr>
              <a:t>K</a:t>
            </a:r>
            <a:r>
              <a:rPr lang="zh-CN" altLang="en-US" sz="3600" b="1" smtClean="0">
                <a:solidFill>
                  <a:srgbClr val="FF0000"/>
                </a:solidFill>
                <a:latin typeface="黑体" pitchFamily="2" charset="-122"/>
                <a:ea typeface="黑体" pitchFamily="2" charset="-122"/>
              </a:rPr>
              <a:t>的正面投影。</a:t>
            </a:r>
          </a:p>
        </p:txBody>
      </p:sp>
      <p:grpSp>
        <p:nvGrpSpPr>
          <p:cNvPr id="362532" name="Group 36"/>
          <p:cNvGrpSpPr>
            <a:grpSpLocks/>
          </p:cNvGrpSpPr>
          <p:nvPr/>
        </p:nvGrpSpPr>
        <p:grpSpPr bwMode="auto">
          <a:xfrm>
            <a:off x="4605338" y="5300663"/>
            <a:ext cx="182562" cy="341312"/>
            <a:chOff x="2817" y="3442"/>
            <a:chExt cx="115" cy="215"/>
          </a:xfrm>
        </p:grpSpPr>
        <p:sp>
          <p:nvSpPr>
            <p:cNvPr id="72779" name="Freeform 37"/>
            <p:cNvSpPr>
              <a:spLocks/>
            </p:cNvSpPr>
            <p:nvPr/>
          </p:nvSpPr>
          <p:spPr bwMode="auto">
            <a:xfrm>
              <a:off x="2837" y="3442"/>
              <a:ext cx="95" cy="215"/>
            </a:xfrm>
            <a:custGeom>
              <a:avLst/>
              <a:gdLst>
                <a:gd name="T0" fmla="*/ 10 w 295"/>
                <a:gd name="T1" fmla="*/ 0 h 665"/>
                <a:gd name="T2" fmla="*/ 4 w 295"/>
                <a:gd name="T3" fmla="*/ 23 h 665"/>
                <a:gd name="T4" fmla="*/ 0 w 295"/>
                <a:gd name="T5" fmla="*/ 23 h 665"/>
                <a:gd name="T6" fmla="*/ 0 60000 65536"/>
                <a:gd name="T7" fmla="*/ 0 60000 65536"/>
                <a:gd name="T8" fmla="*/ 0 60000 65536"/>
              </a:gdLst>
              <a:ahLst/>
              <a:cxnLst>
                <a:cxn ang="T6">
                  <a:pos x="T0" y="T1"/>
                </a:cxn>
                <a:cxn ang="T7">
                  <a:pos x="T2" y="T3"/>
                </a:cxn>
                <a:cxn ang="T8">
                  <a:pos x="T4" y="T5"/>
                </a:cxn>
              </a:cxnLst>
              <a:rect l="0" t="0" r="r" b="b"/>
              <a:pathLst>
                <a:path w="295" h="665">
                  <a:moveTo>
                    <a:pt x="295" y="0"/>
                  </a:moveTo>
                  <a:lnTo>
                    <a:pt x="118" y="665"/>
                  </a:lnTo>
                  <a:lnTo>
                    <a:pt x="0" y="6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80" name="Freeform 38"/>
            <p:cNvSpPr>
              <a:spLocks/>
            </p:cNvSpPr>
            <p:nvPr/>
          </p:nvSpPr>
          <p:spPr bwMode="auto">
            <a:xfrm>
              <a:off x="2817" y="3614"/>
              <a:ext cx="20" cy="43"/>
            </a:xfrm>
            <a:custGeom>
              <a:avLst/>
              <a:gdLst>
                <a:gd name="T0" fmla="*/ 0 w 61"/>
                <a:gd name="T1" fmla="*/ 0 h 130"/>
                <a:gd name="T2" fmla="*/ 0 w 61"/>
                <a:gd name="T3" fmla="*/ 1 h 130"/>
                <a:gd name="T4" fmla="*/ 0 w 61"/>
                <a:gd name="T5" fmla="*/ 2 h 130"/>
                <a:gd name="T6" fmla="*/ 0 w 61"/>
                <a:gd name="T7" fmla="*/ 3 h 130"/>
                <a:gd name="T8" fmla="*/ 0 w 61"/>
                <a:gd name="T9" fmla="*/ 4 h 130"/>
                <a:gd name="T10" fmla="*/ 1 w 61"/>
                <a:gd name="T11" fmla="*/ 4 h 130"/>
                <a:gd name="T12" fmla="*/ 2 w 61"/>
                <a:gd name="T13" fmla="*/ 5 h 130"/>
                <a:gd name="T14" fmla="*/ 2 w 61"/>
                <a:gd name="T15" fmla="*/ 5 h 1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130">
                  <a:moveTo>
                    <a:pt x="6" y="0"/>
                  </a:moveTo>
                  <a:lnTo>
                    <a:pt x="1" y="29"/>
                  </a:lnTo>
                  <a:lnTo>
                    <a:pt x="0" y="57"/>
                  </a:lnTo>
                  <a:lnTo>
                    <a:pt x="4" y="81"/>
                  </a:lnTo>
                  <a:lnTo>
                    <a:pt x="12" y="102"/>
                  </a:lnTo>
                  <a:lnTo>
                    <a:pt x="26" y="118"/>
                  </a:lnTo>
                  <a:lnTo>
                    <a:pt x="42" y="127"/>
                  </a:lnTo>
                  <a:lnTo>
                    <a:pt x="61" y="1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81" name="Line 39"/>
            <p:cNvSpPr>
              <a:spLocks noChangeShapeType="1"/>
            </p:cNvSpPr>
            <p:nvPr/>
          </p:nvSpPr>
          <p:spPr bwMode="auto">
            <a:xfrm flipV="1">
              <a:off x="2819" y="3555"/>
              <a:ext cx="1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82" name="Freeform 40"/>
            <p:cNvSpPr>
              <a:spLocks/>
            </p:cNvSpPr>
            <p:nvPr/>
          </p:nvSpPr>
          <p:spPr bwMode="auto">
            <a:xfrm>
              <a:off x="2835" y="3512"/>
              <a:ext cx="41" cy="43"/>
            </a:xfrm>
            <a:custGeom>
              <a:avLst/>
              <a:gdLst>
                <a:gd name="T0" fmla="*/ 4 w 126"/>
                <a:gd name="T1" fmla="*/ 0 h 130"/>
                <a:gd name="T2" fmla="*/ 4 w 126"/>
                <a:gd name="T3" fmla="*/ 0 h 130"/>
                <a:gd name="T4" fmla="*/ 3 w 126"/>
                <a:gd name="T5" fmla="*/ 0 h 130"/>
                <a:gd name="T6" fmla="*/ 2 w 126"/>
                <a:gd name="T7" fmla="*/ 1 h 130"/>
                <a:gd name="T8" fmla="*/ 2 w 126"/>
                <a:gd name="T9" fmla="*/ 2 h 130"/>
                <a:gd name="T10" fmla="*/ 1 w 126"/>
                <a:gd name="T11" fmla="*/ 3 h 130"/>
                <a:gd name="T12" fmla="*/ 0 w 126"/>
                <a:gd name="T13" fmla="*/ 4 h 130"/>
                <a:gd name="T14" fmla="*/ 0 w 126"/>
                <a:gd name="T15" fmla="*/ 5 h 1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6" h="130">
                  <a:moveTo>
                    <a:pt x="126" y="0"/>
                  </a:moveTo>
                  <a:lnTo>
                    <a:pt x="104" y="3"/>
                  </a:lnTo>
                  <a:lnTo>
                    <a:pt x="83" y="13"/>
                  </a:lnTo>
                  <a:lnTo>
                    <a:pt x="62" y="29"/>
                  </a:lnTo>
                  <a:lnTo>
                    <a:pt x="42" y="49"/>
                  </a:lnTo>
                  <a:lnTo>
                    <a:pt x="25" y="74"/>
                  </a:lnTo>
                  <a:lnTo>
                    <a:pt x="11" y="101"/>
                  </a:lnTo>
                  <a:lnTo>
                    <a:pt x="0" y="1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83" name="Line 41"/>
            <p:cNvSpPr>
              <a:spLocks noChangeShapeType="1"/>
            </p:cNvSpPr>
            <p:nvPr/>
          </p:nvSpPr>
          <p:spPr bwMode="auto">
            <a:xfrm>
              <a:off x="2876" y="3512"/>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62538" name="Line 42"/>
          <p:cNvSpPr>
            <a:spLocks noChangeShapeType="1"/>
          </p:cNvSpPr>
          <p:nvPr/>
        </p:nvSpPr>
        <p:spPr bwMode="auto">
          <a:xfrm rot="900000">
            <a:off x="3530600" y="4895850"/>
            <a:ext cx="1581150" cy="1157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2539" name="Line 43"/>
          <p:cNvSpPr>
            <a:spLocks noChangeShapeType="1"/>
          </p:cNvSpPr>
          <p:nvPr/>
        </p:nvSpPr>
        <p:spPr bwMode="auto">
          <a:xfrm flipV="1">
            <a:off x="4418013" y="2271713"/>
            <a:ext cx="9525" cy="3313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2540" name="Line 44"/>
          <p:cNvSpPr>
            <a:spLocks noChangeShapeType="1"/>
          </p:cNvSpPr>
          <p:nvPr/>
        </p:nvSpPr>
        <p:spPr bwMode="auto">
          <a:xfrm flipV="1">
            <a:off x="3708400" y="1506538"/>
            <a:ext cx="1227138" cy="18605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2541" name="Line 45"/>
          <p:cNvSpPr>
            <a:spLocks noChangeShapeType="1"/>
          </p:cNvSpPr>
          <p:nvPr/>
        </p:nvSpPr>
        <p:spPr bwMode="auto">
          <a:xfrm flipV="1">
            <a:off x="4932363" y="1506538"/>
            <a:ext cx="0" cy="47307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62542" name="Group 46"/>
          <p:cNvGrpSpPr>
            <a:grpSpLocks/>
          </p:cNvGrpSpPr>
          <p:nvPr/>
        </p:nvGrpSpPr>
        <p:grpSpPr bwMode="auto">
          <a:xfrm>
            <a:off x="4859338" y="1014413"/>
            <a:ext cx="346075" cy="587375"/>
            <a:chOff x="3515" y="658"/>
            <a:chExt cx="218" cy="370"/>
          </a:xfrm>
        </p:grpSpPr>
        <p:sp>
          <p:nvSpPr>
            <p:cNvPr id="72774" name="Line 47"/>
            <p:cNvSpPr>
              <a:spLocks noChangeShapeType="1"/>
            </p:cNvSpPr>
            <p:nvPr/>
          </p:nvSpPr>
          <p:spPr bwMode="auto">
            <a:xfrm flipV="1">
              <a:off x="3563" y="658"/>
              <a:ext cx="59" cy="2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75" name="Line 48"/>
            <p:cNvSpPr>
              <a:spLocks noChangeShapeType="1"/>
            </p:cNvSpPr>
            <p:nvPr/>
          </p:nvSpPr>
          <p:spPr bwMode="auto">
            <a:xfrm flipH="1">
              <a:off x="3583" y="753"/>
              <a:ext cx="80"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76" name="Line 49"/>
            <p:cNvSpPr>
              <a:spLocks noChangeShapeType="1"/>
            </p:cNvSpPr>
            <p:nvPr/>
          </p:nvSpPr>
          <p:spPr bwMode="auto">
            <a:xfrm>
              <a:off x="3622" y="778"/>
              <a:ext cx="9" cy="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77" name="Line 50"/>
            <p:cNvSpPr>
              <a:spLocks noChangeShapeType="1"/>
            </p:cNvSpPr>
            <p:nvPr/>
          </p:nvSpPr>
          <p:spPr bwMode="auto">
            <a:xfrm flipH="1">
              <a:off x="3713" y="658"/>
              <a:ext cx="20"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78" name="Freeform 51"/>
            <p:cNvSpPr>
              <a:spLocks/>
            </p:cNvSpPr>
            <p:nvPr/>
          </p:nvSpPr>
          <p:spPr bwMode="auto">
            <a:xfrm>
              <a:off x="3515" y="932"/>
              <a:ext cx="95" cy="96"/>
            </a:xfrm>
            <a:custGeom>
              <a:avLst/>
              <a:gdLst>
                <a:gd name="T0" fmla="*/ 10 w 295"/>
                <a:gd name="T1" fmla="*/ 5 h 296"/>
                <a:gd name="T2" fmla="*/ 10 w 295"/>
                <a:gd name="T3" fmla="*/ 4 h 296"/>
                <a:gd name="T4" fmla="*/ 9 w 295"/>
                <a:gd name="T5" fmla="*/ 3 h 296"/>
                <a:gd name="T6" fmla="*/ 8 w 295"/>
                <a:gd name="T7" fmla="*/ 2 h 296"/>
                <a:gd name="T8" fmla="*/ 7 w 295"/>
                <a:gd name="T9" fmla="*/ 1 h 296"/>
                <a:gd name="T10" fmla="*/ 6 w 295"/>
                <a:gd name="T11" fmla="*/ 0 h 296"/>
                <a:gd name="T12" fmla="*/ 5 w 295"/>
                <a:gd name="T13" fmla="*/ 0 h 296"/>
                <a:gd name="T14" fmla="*/ 4 w 295"/>
                <a:gd name="T15" fmla="*/ 0 h 296"/>
                <a:gd name="T16" fmla="*/ 3 w 295"/>
                <a:gd name="T17" fmla="*/ 1 h 296"/>
                <a:gd name="T18" fmla="*/ 2 w 295"/>
                <a:gd name="T19" fmla="*/ 2 h 296"/>
                <a:gd name="T20" fmla="*/ 1 w 295"/>
                <a:gd name="T21" fmla="*/ 3 h 296"/>
                <a:gd name="T22" fmla="*/ 0 w 295"/>
                <a:gd name="T23" fmla="*/ 4 h 296"/>
                <a:gd name="T24" fmla="*/ 0 w 295"/>
                <a:gd name="T25" fmla="*/ 5 h 296"/>
                <a:gd name="T26" fmla="*/ 0 w 295"/>
                <a:gd name="T27" fmla="*/ 6 h 296"/>
                <a:gd name="T28" fmla="*/ 1 w 295"/>
                <a:gd name="T29" fmla="*/ 7 h 296"/>
                <a:gd name="T30" fmla="*/ 2 w 295"/>
                <a:gd name="T31" fmla="*/ 9 h 296"/>
                <a:gd name="T32" fmla="*/ 3 w 295"/>
                <a:gd name="T33" fmla="*/ 9 h 296"/>
                <a:gd name="T34" fmla="*/ 4 w 295"/>
                <a:gd name="T35" fmla="*/ 10 h 296"/>
                <a:gd name="T36" fmla="*/ 5 w 295"/>
                <a:gd name="T37" fmla="*/ 10 h 296"/>
                <a:gd name="T38" fmla="*/ 6 w 295"/>
                <a:gd name="T39" fmla="*/ 10 h 296"/>
                <a:gd name="T40" fmla="*/ 7 w 295"/>
                <a:gd name="T41" fmla="*/ 9 h 296"/>
                <a:gd name="T42" fmla="*/ 8 w 295"/>
                <a:gd name="T43" fmla="*/ 9 h 296"/>
                <a:gd name="T44" fmla="*/ 9 w 295"/>
                <a:gd name="T45" fmla="*/ 7 h 296"/>
                <a:gd name="T46" fmla="*/ 10 w 295"/>
                <a:gd name="T47" fmla="*/ 6 h 296"/>
                <a:gd name="T48" fmla="*/ 10 w 295"/>
                <a:gd name="T49" fmla="*/ 5 h 2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95" h="296">
                  <a:moveTo>
                    <a:pt x="295" y="148"/>
                  </a:moveTo>
                  <a:lnTo>
                    <a:pt x="289" y="110"/>
                  </a:lnTo>
                  <a:lnTo>
                    <a:pt x="275" y="74"/>
                  </a:lnTo>
                  <a:lnTo>
                    <a:pt x="251" y="44"/>
                  </a:lnTo>
                  <a:lnTo>
                    <a:pt x="221" y="21"/>
                  </a:lnTo>
                  <a:lnTo>
                    <a:pt x="185" y="6"/>
                  </a:lnTo>
                  <a:lnTo>
                    <a:pt x="147" y="0"/>
                  </a:lnTo>
                  <a:lnTo>
                    <a:pt x="108" y="6"/>
                  </a:lnTo>
                  <a:lnTo>
                    <a:pt x="73" y="21"/>
                  </a:lnTo>
                  <a:lnTo>
                    <a:pt x="42" y="44"/>
                  </a:lnTo>
                  <a:lnTo>
                    <a:pt x="19" y="74"/>
                  </a:lnTo>
                  <a:lnTo>
                    <a:pt x="4" y="110"/>
                  </a:lnTo>
                  <a:lnTo>
                    <a:pt x="0" y="148"/>
                  </a:lnTo>
                  <a:lnTo>
                    <a:pt x="4" y="187"/>
                  </a:lnTo>
                  <a:lnTo>
                    <a:pt x="19" y="222"/>
                  </a:lnTo>
                  <a:lnTo>
                    <a:pt x="42" y="253"/>
                  </a:lnTo>
                  <a:lnTo>
                    <a:pt x="73" y="276"/>
                  </a:lnTo>
                  <a:lnTo>
                    <a:pt x="108" y="291"/>
                  </a:lnTo>
                  <a:lnTo>
                    <a:pt x="147" y="296"/>
                  </a:lnTo>
                  <a:lnTo>
                    <a:pt x="185" y="291"/>
                  </a:lnTo>
                  <a:lnTo>
                    <a:pt x="221" y="276"/>
                  </a:lnTo>
                  <a:lnTo>
                    <a:pt x="251" y="253"/>
                  </a:lnTo>
                  <a:lnTo>
                    <a:pt x="275" y="222"/>
                  </a:lnTo>
                  <a:lnTo>
                    <a:pt x="289" y="187"/>
                  </a:lnTo>
                  <a:lnTo>
                    <a:pt x="295" y="148"/>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72713" name="Line 53"/>
          <p:cNvSpPr>
            <a:spLocks noChangeShapeType="1"/>
          </p:cNvSpPr>
          <p:nvPr/>
        </p:nvSpPr>
        <p:spPr bwMode="auto">
          <a:xfrm>
            <a:off x="2124075" y="4214813"/>
            <a:ext cx="39100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14" name="Line 61"/>
          <p:cNvSpPr>
            <a:spLocks noChangeShapeType="1"/>
          </p:cNvSpPr>
          <p:nvPr/>
        </p:nvSpPr>
        <p:spPr bwMode="auto">
          <a:xfrm flipV="1">
            <a:off x="2732088" y="2890838"/>
            <a:ext cx="2316162" cy="8524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15" name="Line 62"/>
          <p:cNvSpPr>
            <a:spLocks noChangeShapeType="1"/>
          </p:cNvSpPr>
          <p:nvPr/>
        </p:nvSpPr>
        <p:spPr bwMode="auto">
          <a:xfrm flipH="1" flipV="1">
            <a:off x="3967163" y="1808163"/>
            <a:ext cx="1081087" cy="1082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16" name="Line 63"/>
          <p:cNvSpPr>
            <a:spLocks noChangeShapeType="1"/>
          </p:cNvSpPr>
          <p:nvPr/>
        </p:nvSpPr>
        <p:spPr bwMode="auto">
          <a:xfrm flipH="1">
            <a:off x="2732088" y="1808163"/>
            <a:ext cx="1235075" cy="19351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17" name="Line 64"/>
          <p:cNvSpPr>
            <a:spLocks noChangeShapeType="1"/>
          </p:cNvSpPr>
          <p:nvPr/>
        </p:nvSpPr>
        <p:spPr bwMode="auto">
          <a:xfrm>
            <a:off x="2732088" y="3743325"/>
            <a:ext cx="0" cy="1039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18" name="Line 65"/>
          <p:cNvSpPr>
            <a:spLocks noChangeShapeType="1"/>
          </p:cNvSpPr>
          <p:nvPr/>
        </p:nvSpPr>
        <p:spPr bwMode="auto">
          <a:xfrm>
            <a:off x="2732088" y="4783138"/>
            <a:ext cx="1235075" cy="15017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19" name="Line 66"/>
          <p:cNvSpPr>
            <a:spLocks noChangeShapeType="1"/>
          </p:cNvSpPr>
          <p:nvPr/>
        </p:nvSpPr>
        <p:spPr bwMode="auto">
          <a:xfrm flipV="1">
            <a:off x="3967163" y="4597400"/>
            <a:ext cx="1081087" cy="168751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20" name="Line 67"/>
          <p:cNvSpPr>
            <a:spLocks noChangeShapeType="1"/>
          </p:cNvSpPr>
          <p:nvPr/>
        </p:nvSpPr>
        <p:spPr bwMode="auto">
          <a:xfrm flipH="1">
            <a:off x="2732088" y="4597400"/>
            <a:ext cx="2316162" cy="1857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21" name="Line 68"/>
          <p:cNvSpPr>
            <a:spLocks noChangeShapeType="1"/>
          </p:cNvSpPr>
          <p:nvPr/>
        </p:nvSpPr>
        <p:spPr bwMode="auto">
          <a:xfrm>
            <a:off x="5048250" y="2890838"/>
            <a:ext cx="0" cy="1706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22" name="Line 69"/>
          <p:cNvSpPr>
            <a:spLocks noChangeShapeType="1"/>
          </p:cNvSpPr>
          <p:nvPr/>
        </p:nvSpPr>
        <p:spPr bwMode="auto">
          <a:xfrm>
            <a:off x="3967163" y="1808163"/>
            <a:ext cx="0" cy="44767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2723" name="Group 70"/>
          <p:cNvGrpSpPr>
            <a:grpSpLocks/>
          </p:cNvGrpSpPr>
          <p:nvPr/>
        </p:nvGrpSpPr>
        <p:grpSpPr bwMode="auto">
          <a:xfrm>
            <a:off x="2300288" y="3595688"/>
            <a:ext cx="277812" cy="342900"/>
            <a:chOff x="1449" y="2265"/>
            <a:chExt cx="175" cy="216"/>
          </a:xfrm>
        </p:grpSpPr>
        <p:sp>
          <p:nvSpPr>
            <p:cNvPr id="72771" name="Freeform 71"/>
            <p:cNvSpPr>
              <a:spLocks/>
            </p:cNvSpPr>
            <p:nvPr/>
          </p:nvSpPr>
          <p:spPr bwMode="auto">
            <a:xfrm>
              <a:off x="1449" y="2336"/>
              <a:ext cx="93" cy="145"/>
            </a:xfrm>
            <a:custGeom>
              <a:avLst/>
              <a:gdLst>
                <a:gd name="T0" fmla="*/ 10 w 283"/>
                <a:gd name="T1" fmla="*/ 2 h 444"/>
                <a:gd name="T2" fmla="*/ 10 w 283"/>
                <a:gd name="T3" fmla="*/ 1 h 444"/>
                <a:gd name="T4" fmla="*/ 10 w 283"/>
                <a:gd name="T5" fmla="*/ 1 h 444"/>
                <a:gd name="T6" fmla="*/ 10 w 283"/>
                <a:gd name="T7" fmla="*/ 0 h 444"/>
                <a:gd name="T8" fmla="*/ 10 w 283"/>
                <a:gd name="T9" fmla="*/ 0 h 444"/>
                <a:gd name="T10" fmla="*/ 10 w 283"/>
                <a:gd name="T11" fmla="*/ 0 h 444"/>
                <a:gd name="T12" fmla="*/ 9 w 283"/>
                <a:gd name="T13" fmla="*/ 0 h 444"/>
                <a:gd name="T14" fmla="*/ 8 w 283"/>
                <a:gd name="T15" fmla="*/ 0 h 444"/>
                <a:gd name="T16" fmla="*/ 7 w 283"/>
                <a:gd name="T17" fmla="*/ 0 h 444"/>
                <a:gd name="T18" fmla="*/ 6 w 283"/>
                <a:gd name="T19" fmla="*/ 0 h 444"/>
                <a:gd name="T20" fmla="*/ 6 w 283"/>
                <a:gd name="T21" fmla="*/ 0 h 444"/>
                <a:gd name="T22" fmla="*/ 5 w 283"/>
                <a:gd name="T23" fmla="*/ 0 h 444"/>
                <a:gd name="T24" fmla="*/ 5 w 283"/>
                <a:gd name="T25" fmla="*/ 1 h 444"/>
                <a:gd name="T26" fmla="*/ 4 w 283"/>
                <a:gd name="T27" fmla="*/ 1 h 444"/>
                <a:gd name="T28" fmla="*/ 4 w 283"/>
                <a:gd name="T29" fmla="*/ 2 h 444"/>
                <a:gd name="T30" fmla="*/ 3 w 283"/>
                <a:gd name="T31" fmla="*/ 2 h 444"/>
                <a:gd name="T32" fmla="*/ 3 w 283"/>
                <a:gd name="T33" fmla="*/ 3 h 444"/>
                <a:gd name="T34" fmla="*/ 2 w 283"/>
                <a:gd name="T35" fmla="*/ 4 h 444"/>
                <a:gd name="T36" fmla="*/ 2 w 283"/>
                <a:gd name="T37" fmla="*/ 4 h 444"/>
                <a:gd name="T38" fmla="*/ 1 w 283"/>
                <a:gd name="T39" fmla="*/ 7 h 444"/>
                <a:gd name="T40" fmla="*/ 1 w 283"/>
                <a:gd name="T41" fmla="*/ 10 h 444"/>
                <a:gd name="T42" fmla="*/ 0 w 283"/>
                <a:gd name="T43" fmla="*/ 12 h 444"/>
                <a:gd name="T44" fmla="*/ 0 w 283"/>
                <a:gd name="T45" fmla="*/ 12 h 444"/>
                <a:gd name="T46" fmla="*/ 0 w 283"/>
                <a:gd name="T47" fmla="*/ 13 h 444"/>
                <a:gd name="T48" fmla="*/ 0 w 283"/>
                <a:gd name="T49" fmla="*/ 13 h 444"/>
                <a:gd name="T50" fmla="*/ 0 w 283"/>
                <a:gd name="T51" fmla="*/ 14 h 444"/>
                <a:gd name="T52" fmla="*/ 0 w 283"/>
                <a:gd name="T53" fmla="*/ 14 h 444"/>
                <a:gd name="T54" fmla="*/ 1 w 283"/>
                <a:gd name="T55" fmla="*/ 14 h 444"/>
                <a:gd name="T56" fmla="*/ 1 w 283"/>
                <a:gd name="T57" fmla="*/ 15 h 444"/>
                <a:gd name="T58" fmla="*/ 1 w 283"/>
                <a:gd name="T59" fmla="*/ 15 h 444"/>
                <a:gd name="T60" fmla="*/ 2 w 283"/>
                <a:gd name="T61" fmla="*/ 15 h 444"/>
                <a:gd name="T62" fmla="*/ 2 w 283"/>
                <a:gd name="T63" fmla="*/ 15 h 444"/>
                <a:gd name="T64" fmla="*/ 3 w 283"/>
                <a:gd name="T65" fmla="*/ 15 h 444"/>
                <a:gd name="T66" fmla="*/ 4 w 283"/>
                <a:gd name="T67" fmla="*/ 15 h 444"/>
                <a:gd name="T68" fmla="*/ 5 w 283"/>
                <a:gd name="T69" fmla="*/ 15 h 444"/>
                <a:gd name="T70" fmla="*/ 5 w 283"/>
                <a:gd name="T71" fmla="*/ 15 h 444"/>
                <a:gd name="T72" fmla="*/ 6 w 283"/>
                <a:gd name="T73" fmla="*/ 15 h 444"/>
                <a:gd name="T74" fmla="*/ 6 w 283"/>
                <a:gd name="T75" fmla="*/ 15 h 444"/>
                <a:gd name="T76" fmla="*/ 6 w 283"/>
                <a:gd name="T77" fmla="*/ 14 h 444"/>
                <a:gd name="T78" fmla="*/ 7 w 283"/>
                <a:gd name="T79" fmla="*/ 14 h 444"/>
                <a:gd name="T80" fmla="*/ 7 w 283"/>
                <a:gd name="T81" fmla="*/ 13 h 444"/>
                <a:gd name="T82" fmla="*/ 7 w 283"/>
                <a:gd name="T83" fmla="*/ 13 h 444"/>
                <a:gd name="T84" fmla="*/ 8 w 283"/>
                <a:gd name="T85" fmla="*/ 12 h 444"/>
                <a:gd name="T86" fmla="*/ 8 w 283"/>
                <a:gd name="T87" fmla="*/ 9 h 444"/>
                <a:gd name="T88" fmla="*/ 9 w 283"/>
                <a:gd name="T89" fmla="*/ 6 h 444"/>
                <a:gd name="T90" fmla="*/ 10 w 283"/>
                <a:gd name="T91" fmla="*/ 3 h 444"/>
                <a:gd name="T92" fmla="*/ 10 w 283"/>
                <a:gd name="T93" fmla="*/ 2 h 4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83" h="444">
                  <a:moveTo>
                    <a:pt x="282" y="58"/>
                  </a:moveTo>
                  <a:lnTo>
                    <a:pt x="283" y="54"/>
                  </a:lnTo>
                  <a:lnTo>
                    <a:pt x="283" y="50"/>
                  </a:lnTo>
                  <a:lnTo>
                    <a:pt x="283" y="46"/>
                  </a:lnTo>
                  <a:lnTo>
                    <a:pt x="283" y="40"/>
                  </a:lnTo>
                  <a:lnTo>
                    <a:pt x="282" y="36"/>
                  </a:lnTo>
                  <a:lnTo>
                    <a:pt x="281" y="31"/>
                  </a:lnTo>
                  <a:lnTo>
                    <a:pt x="280" y="27"/>
                  </a:lnTo>
                  <a:lnTo>
                    <a:pt x="278" y="22"/>
                  </a:lnTo>
                  <a:lnTo>
                    <a:pt x="277" y="17"/>
                  </a:lnTo>
                  <a:lnTo>
                    <a:pt x="274" y="13"/>
                  </a:lnTo>
                  <a:lnTo>
                    <a:pt x="273" y="11"/>
                  </a:lnTo>
                  <a:lnTo>
                    <a:pt x="272" y="8"/>
                  </a:lnTo>
                  <a:lnTo>
                    <a:pt x="270" y="6"/>
                  </a:lnTo>
                  <a:lnTo>
                    <a:pt x="269" y="5"/>
                  </a:lnTo>
                  <a:lnTo>
                    <a:pt x="267" y="4"/>
                  </a:lnTo>
                  <a:lnTo>
                    <a:pt x="266" y="3"/>
                  </a:lnTo>
                  <a:lnTo>
                    <a:pt x="264" y="2"/>
                  </a:lnTo>
                  <a:lnTo>
                    <a:pt x="262" y="1"/>
                  </a:lnTo>
                  <a:lnTo>
                    <a:pt x="260" y="1"/>
                  </a:lnTo>
                  <a:lnTo>
                    <a:pt x="257" y="0"/>
                  </a:lnTo>
                  <a:lnTo>
                    <a:pt x="252" y="0"/>
                  </a:lnTo>
                  <a:lnTo>
                    <a:pt x="243" y="0"/>
                  </a:lnTo>
                  <a:lnTo>
                    <a:pt x="233" y="0"/>
                  </a:lnTo>
                  <a:lnTo>
                    <a:pt x="223" y="0"/>
                  </a:lnTo>
                  <a:lnTo>
                    <a:pt x="214" y="0"/>
                  </a:lnTo>
                  <a:lnTo>
                    <a:pt x="205" y="0"/>
                  </a:lnTo>
                  <a:lnTo>
                    <a:pt x="196" y="0"/>
                  </a:lnTo>
                  <a:lnTo>
                    <a:pt x="187" y="1"/>
                  </a:lnTo>
                  <a:lnTo>
                    <a:pt x="178" y="1"/>
                  </a:lnTo>
                  <a:lnTo>
                    <a:pt x="169" y="3"/>
                  </a:lnTo>
                  <a:lnTo>
                    <a:pt x="165" y="3"/>
                  </a:lnTo>
                  <a:lnTo>
                    <a:pt x="159" y="4"/>
                  </a:lnTo>
                  <a:lnTo>
                    <a:pt x="155" y="6"/>
                  </a:lnTo>
                  <a:lnTo>
                    <a:pt x="151" y="7"/>
                  </a:lnTo>
                  <a:lnTo>
                    <a:pt x="147" y="9"/>
                  </a:lnTo>
                  <a:lnTo>
                    <a:pt x="142" y="12"/>
                  </a:lnTo>
                  <a:lnTo>
                    <a:pt x="138" y="14"/>
                  </a:lnTo>
                  <a:lnTo>
                    <a:pt x="135" y="16"/>
                  </a:lnTo>
                  <a:lnTo>
                    <a:pt x="131" y="18"/>
                  </a:lnTo>
                  <a:lnTo>
                    <a:pt x="128" y="21"/>
                  </a:lnTo>
                  <a:lnTo>
                    <a:pt x="120" y="28"/>
                  </a:lnTo>
                  <a:lnTo>
                    <a:pt x="113" y="33"/>
                  </a:lnTo>
                  <a:lnTo>
                    <a:pt x="106" y="39"/>
                  </a:lnTo>
                  <a:lnTo>
                    <a:pt x="100" y="47"/>
                  </a:lnTo>
                  <a:lnTo>
                    <a:pt x="97" y="50"/>
                  </a:lnTo>
                  <a:lnTo>
                    <a:pt x="93" y="53"/>
                  </a:lnTo>
                  <a:lnTo>
                    <a:pt x="91" y="57"/>
                  </a:lnTo>
                  <a:lnTo>
                    <a:pt x="88" y="61"/>
                  </a:lnTo>
                  <a:lnTo>
                    <a:pt x="80" y="77"/>
                  </a:lnTo>
                  <a:lnTo>
                    <a:pt x="74" y="85"/>
                  </a:lnTo>
                  <a:lnTo>
                    <a:pt x="70" y="93"/>
                  </a:lnTo>
                  <a:lnTo>
                    <a:pt x="68" y="97"/>
                  </a:lnTo>
                  <a:lnTo>
                    <a:pt x="66" y="101"/>
                  </a:lnTo>
                  <a:lnTo>
                    <a:pt x="64" y="105"/>
                  </a:lnTo>
                  <a:lnTo>
                    <a:pt x="63" y="110"/>
                  </a:lnTo>
                  <a:lnTo>
                    <a:pt x="59" y="118"/>
                  </a:lnTo>
                  <a:lnTo>
                    <a:pt x="57" y="128"/>
                  </a:lnTo>
                  <a:lnTo>
                    <a:pt x="48" y="163"/>
                  </a:lnTo>
                  <a:lnTo>
                    <a:pt x="38" y="199"/>
                  </a:lnTo>
                  <a:lnTo>
                    <a:pt x="27" y="234"/>
                  </a:lnTo>
                  <a:lnTo>
                    <a:pt x="18" y="270"/>
                  </a:lnTo>
                  <a:lnTo>
                    <a:pt x="14" y="287"/>
                  </a:lnTo>
                  <a:lnTo>
                    <a:pt x="8" y="305"/>
                  </a:lnTo>
                  <a:lnTo>
                    <a:pt x="4" y="324"/>
                  </a:lnTo>
                  <a:lnTo>
                    <a:pt x="3" y="333"/>
                  </a:lnTo>
                  <a:lnTo>
                    <a:pt x="1" y="342"/>
                  </a:lnTo>
                  <a:lnTo>
                    <a:pt x="1" y="347"/>
                  </a:lnTo>
                  <a:lnTo>
                    <a:pt x="1" y="351"/>
                  </a:lnTo>
                  <a:lnTo>
                    <a:pt x="0" y="356"/>
                  </a:lnTo>
                  <a:lnTo>
                    <a:pt x="0" y="361"/>
                  </a:lnTo>
                  <a:lnTo>
                    <a:pt x="0" y="365"/>
                  </a:lnTo>
                  <a:lnTo>
                    <a:pt x="1" y="369"/>
                  </a:lnTo>
                  <a:lnTo>
                    <a:pt x="1" y="375"/>
                  </a:lnTo>
                  <a:lnTo>
                    <a:pt x="2" y="379"/>
                  </a:lnTo>
                  <a:lnTo>
                    <a:pt x="3" y="383"/>
                  </a:lnTo>
                  <a:lnTo>
                    <a:pt x="4" y="387"/>
                  </a:lnTo>
                  <a:lnTo>
                    <a:pt x="5" y="393"/>
                  </a:lnTo>
                  <a:lnTo>
                    <a:pt x="6" y="397"/>
                  </a:lnTo>
                  <a:lnTo>
                    <a:pt x="8" y="401"/>
                  </a:lnTo>
                  <a:lnTo>
                    <a:pt x="9" y="406"/>
                  </a:lnTo>
                  <a:lnTo>
                    <a:pt x="11" y="410"/>
                  </a:lnTo>
                  <a:lnTo>
                    <a:pt x="14" y="414"/>
                  </a:lnTo>
                  <a:lnTo>
                    <a:pt x="16" y="417"/>
                  </a:lnTo>
                  <a:lnTo>
                    <a:pt x="19" y="422"/>
                  </a:lnTo>
                  <a:lnTo>
                    <a:pt x="21" y="425"/>
                  </a:lnTo>
                  <a:lnTo>
                    <a:pt x="24" y="429"/>
                  </a:lnTo>
                  <a:lnTo>
                    <a:pt x="29" y="432"/>
                  </a:lnTo>
                  <a:lnTo>
                    <a:pt x="32" y="434"/>
                  </a:lnTo>
                  <a:lnTo>
                    <a:pt x="36" y="436"/>
                  </a:lnTo>
                  <a:lnTo>
                    <a:pt x="40" y="439"/>
                  </a:lnTo>
                  <a:lnTo>
                    <a:pt x="44" y="441"/>
                  </a:lnTo>
                  <a:lnTo>
                    <a:pt x="49" y="442"/>
                  </a:lnTo>
                  <a:lnTo>
                    <a:pt x="53" y="443"/>
                  </a:lnTo>
                  <a:lnTo>
                    <a:pt x="58" y="443"/>
                  </a:lnTo>
                  <a:lnTo>
                    <a:pt x="63" y="444"/>
                  </a:lnTo>
                  <a:lnTo>
                    <a:pt x="67" y="444"/>
                  </a:lnTo>
                  <a:lnTo>
                    <a:pt x="76" y="444"/>
                  </a:lnTo>
                  <a:lnTo>
                    <a:pt x="95" y="444"/>
                  </a:lnTo>
                  <a:lnTo>
                    <a:pt x="104" y="444"/>
                  </a:lnTo>
                  <a:lnTo>
                    <a:pt x="114" y="444"/>
                  </a:lnTo>
                  <a:lnTo>
                    <a:pt x="118" y="444"/>
                  </a:lnTo>
                  <a:lnTo>
                    <a:pt x="122" y="444"/>
                  </a:lnTo>
                  <a:lnTo>
                    <a:pt x="128" y="444"/>
                  </a:lnTo>
                  <a:lnTo>
                    <a:pt x="132" y="443"/>
                  </a:lnTo>
                  <a:lnTo>
                    <a:pt x="136" y="442"/>
                  </a:lnTo>
                  <a:lnTo>
                    <a:pt x="140" y="441"/>
                  </a:lnTo>
                  <a:lnTo>
                    <a:pt x="145" y="439"/>
                  </a:lnTo>
                  <a:lnTo>
                    <a:pt x="149" y="436"/>
                  </a:lnTo>
                  <a:lnTo>
                    <a:pt x="153" y="433"/>
                  </a:lnTo>
                  <a:lnTo>
                    <a:pt x="156" y="431"/>
                  </a:lnTo>
                  <a:lnTo>
                    <a:pt x="161" y="428"/>
                  </a:lnTo>
                  <a:lnTo>
                    <a:pt x="164" y="425"/>
                  </a:lnTo>
                  <a:lnTo>
                    <a:pt x="167" y="422"/>
                  </a:lnTo>
                  <a:lnTo>
                    <a:pt x="170" y="418"/>
                  </a:lnTo>
                  <a:lnTo>
                    <a:pt x="173" y="415"/>
                  </a:lnTo>
                  <a:lnTo>
                    <a:pt x="177" y="411"/>
                  </a:lnTo>
                  <a:lnTo>
                    <a:pt x="179" y="408"/>
                  </a:lnTo>
                  <a:lnTo>
                    <a:pt x="182" y="403"/>
                  </a:lnTo>
                  <a:lnTo>
                    <a:pt x="184" y="400"/>
                  </a:lnTo>
                  <a:lnTo>
                    <a:pt x="187" y="396"/>
                  </a:lnTo>
                  <a:lnTo>
                    <a:pt x="189" y="392"/>
                  </a:lnTo>
                  <a:lnTo>
                    <a:pt x="191" y="387"/>
                  </a:lnTo>
                  <a:lnTo>
                    <a:pt x="195" y="380"/>
                  </a:lnTo>
                  <a:lnTo>
                    <a:pt x="199" y="371"/>
                  </a:lnTo>
                  <a:lnTo>
                    <a:pt x="201" y="362"/>
                  </a:lnTo>
                  <a:lnTo>
                    <a:pt x="204" y="353"/>
                  </a:lnTo>
                  <a:lnTo>
                    <a:pt x="207" y="345"/>
                  </a:lnTo>
                  <a:lnTo>
                    <a:pt x="210" y="335"/>
                  </a:lnTo>
                  <a:lnTo>
                    <a:pt x="212" y="327"/>
                  </a:lnTo>
                  <a:lnTo>
                    <a:pt x="216" y="309"/>
                  </a:lnTo>
                  <a:lnTo>
                    <a:pt x="224" y="272"/>
                  </a:lnTo>
                  <a:lnTo>
                    <a:pt x="233" y="237"/>
                  </a:lnTo>
                  <a:lnTo>
                    <a:pt x="243" y="201"/>
                  </a:lnTo>
                  <a:lnTo>
                    <a:pt x="252" y="166"/>
                  </a:lnTo>
                  <a:lnTo>
                    <a:pt x="263" y="130"/>
                  </a:lnTo>
                  <a:lnTo>
                    <a:pt x="268" y="113"/>
                  </a:lnTo>
                  <a:lnTo>
                    <a:pt x="273" y="95"/>
                  </a:lnTo>
                  <a:lnTo>
                    <a:pt x="276" y="85"/>
                  </a:lnTo>
                  <a:lnTo>
                    <a:pt x="277" y="77"/>
                  </a:lnTo>
                  <a:lnTo>
                    <a:pt x="279" y="67"/>
                  </a:lnTo>
                  <a:lnTo>
                    <a:pt x="281"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72" name="Freeform 72"/>
            <p:cNvSpPr>
              <a:spLocks/>
            </p:cNvSpPr>
            <p:nvPr/>
          </p:nvSpPr>
          <p:spPr bwMode="auto">
            <a:xfrm>
              <a:off x="1515" y="2449"/>
              <a:ext cx="9" cy="32"/>
            </a:xfrm>
            <a:custGeom>
              <a:avLst/>
              <a:gdLst>
                <a:gd name="T0" fmla="*/ 0 w 28"/>
                <a:gd name="T1" fmla="*/ 0 h 93"/>
                <a:gd name="T2" fmla="*/ 0 w 28"/>
                <a:gd name="T3" fmla="*/ 0 h 93"/>
                <a:gd name="T4" fmla="*/ 0 w 28"/>
                <a:gd name="T5" fmla="*/ 0 h 93"/>
                <a:gd name="T6" fmla="*/ 0 w 28"/>
                <a:gd name="T7" fmla="*/ 1 h 93"/>
                <a:gd name="T8" fmla="*/ 0 w 28"/>
                <a:gd name="T9" fmla="*/ 1 h 93"/>
                <a:gd name="T10" fmla="*/ 0 w 28"/>
                <a:gd name="T11" fmla="*/ 1 h 93"/>
                <a:gd name="T12" fmla="*/ 0 w 28"/>
                <a:gd name="T13" fmla="*/ 1 h 93"/>
                <a:gd name="T14" fmla="*/ 0 w 28"/>
                <a:gd name="T15" fmla="*/ 2 h 93"/>
                <a:gd name="T16" fmla="*/ 0 w 28"/>
                <a:gd name="T17" fmla="*/ 2 h 93"/>
                <a:gd name="T18" fmla="*/ 0 w 28"/>
                <a:gd name="T19" fmla="*/ 2 h 93"/>
                <a:gd name="T20" fmla="*/ 0 w 28"/>
                <a:gd name="T21" fmla="*/ 2 h 93"/>
                <a:gd name="T22" fmla="*/ 0 w 28"/>
                <a:gd name="T23" fmla="*/ 3 h 93"/>
                <a:gd name="T24" fmla="*/ 1 w 28"/>
                <a:gd name="T25" fmla="*/ 3 h 93"/>
                <a:gd name="T26" fmla="*/ 1 w 28"/>
                <a:gd name="T27" fmla="*/ 3 h 93"/>
                <a:gd name="T28" fmla="*/ 1 w 28"/>
                <a:gd name="T29" fmla="*/ 3 h 93"/>
                <a:gd name="T30" fmla="*/ 1 w 28"/>
                <a:gd name="T31" fmla="*/ 4 h 93"/>
                <a:gd name="T32" fmla="*/ 1 w 28"/>
                <a:gd name="T33" fmla="*/ 4 h 9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 h="93">
                  <a:moveTo>
                    <a:pt x="4" y="0"/>
                  </a:moveTo>
                  <a:lnTo>
                    <a:pt x="2" y="7"/>
                  </a:lnTo>
                  <a:lnTo>
                    <a:pt x="1" y="13"/>
                  </a:lnTo>
                  <a:lnTo>
                    <a:pt x="1" y="18"/>
                  </a:lnTo>
                  <a:lnTo>
                    <a:pt x="0" y="25"/>
                  </a:lnTo>
                  <a:lnTo>
                    <a:pt x="0" y="31"/>
                  </a:lnTo>
                  <a:lnTo>
                    <a:pt x="1" y="38"/>
                  </a:lnTo>
                  <a:lnTo>
                    <a:pt x="1" y="44"/>
                  </a:lnTo>
                  <a:lnTo>
                    <a:pt x="3" y="50"/>
                  </a:lnTo>
                  <a:lnTo>
                    <a:pt x="5" y="56"/>
                  </a:lnTo>
                  <a:lnTo>
                    <a:pt x="7" y="61"/>
                  </a:lnTo>
                  <a:lnTo>
                    <a:pt x="11" y="66"/>
                  </a:lnTo>
                  <a:lnTo>
                    <a:pt x="14" y="72"/>
                  </a:lnTo>
                  <a:lnTo>
                    <a:pt x="20" y="82"/>
                  </a:lnTo>
                  <a:lnTo>
                    <a:pt x="23" y="88"/>
                  </a:lnTo>
                  <a:lnTo>
                    <a:pt x="26" y="91"/>
                  </a:lnTo>
                  <a:lnTo>
                    <a:pt x="28"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73" name="Line 73"/>
            <p:cNvSpPr>
              <a:spLocks noChangeShapeType="1"/>
            </p:cNvSpPr>
            <p:nvPr/>
          </p:nvSpPr>
          <p:spPr bwMode="auto">
            <a:xfrm flipH="1">
              <a:off x="1601" y="2265"/>
              <a:ext cx="23"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2724" name="Group 74"/>
          <p:cNvGrpSpPr>
            <a:grpSpLocks/>
          </p:cNvGrpSpPr>
          <p:nvPr/>
        </p:nvGrpSpPr>
        <p:grpSpPr bwMode="auto">
          <a:xfrm>
            <a:off x="4000500" y="1336675"/>
            <a:ext cx="230188" cy="341313"/>
            <a:chOff x="2520" y="842"/>
            <a:chExt cx="145" cy="215"/>
          </a:xfrm>
        </p:grpSpPr>
        <p:sp>
          <p:nvSpPr>
            <p:cNvPr id="72769" name="Freeform 75"/>
            <p:cNvSpPr>
              <a:spLocks/>
            </p:cNvSpPr>
            <p:nvPr/>
          </p:nvSpPr>
          <p:spPr bwMode="auto">
            <a:xfrm>
              <a:off x="2520" y="842"/>
              <a:ext cx="95" cy="215"/>
            </a:xfrm>
            <a:custGeom>
              <a:avLst/>
              <a:gdLst>
                <a:gd name="T0" fmla="*/ 6 w 296"/>
                <a:gd name="T1" fmla="*/ 0 h 666"/>
                <a:gd name="T2" fmla="*/ 0 w 296"/>
                <a:gd name="T3" fmla="*/ 22 h 666"/>
                <a:gd name="T4" fmla="*/ 4 w 296"/>
                <a:gd name="T5" fmla="*/ 22 h 666"/>
                <a:gd name="T6" fmla="*/ 4 w 296"/>
                <a:gd name="T7" fmla="*/ 22 h 666"/>
                <a:gd name="T8" fmla="*/ 5 w 296"/>
                <a:gd name="T9" fmla="*/ 22 h 666"/>
                <a:gd name="T10" fmla="*/ 6 w 296"/>
                <a:gd name="T11" fmla="*/ 22 h 666"/>
                <a:gd name="T12" fmla="*/ 7 w 296"/>
                <a:gd name="T13" fmla="*/ 21 h 666"/>
                <a:gd name="T14" fmla="*/ 7 w 296"/>
                <a:gd name="T15" fmla="*/ 20 h 666"/>
                <a:gd name="T16" fmla="*/ 8 w 296"/>
                <a:gd name="T17" fmla="*/ 19 h 666"/>
                <a:gd name="T18" fmla="*/ 8 w 296"/>
                <a:gd name="T19" fmla="*/ 18 h 666"/>
                <a:gd name="T20" fmla="*/ 10 w 296"/>
                <a:gd name="T21" fmla="*/ 12 h 666"/>
                <a:gd name="T22" fmla="*/ 10 w 296"/>
                <a:gd name="T23" fmla="*/ 11 h 666"/>
                <a:gd name="T24" fmla="*/ 10 w 296"/>
                <a:gd name="T25" fmla="*/ 10 h 666"/>
                <a:gd name="T26" fmla="*/ 10 w 296"/>
                <a:gd name="T27" fmla="*/ 9 h 666"/>
                <a:gd name="T28" fmla="*/ 9 w 296"/>
                <a:gd name="T29" fmla="*/ 8 h 666"/>
                <a:gd name="T30" fmla="*/ 9 w 296"/>
                <a:gd name="T31" fmla="*/ 8 h 666"/>
                <a:gd name="T32" fmla="*/ 8 w 296"/>
                <a:gd name="T33" fmla="*/ 8 h 666"/>
                <a:gd name="T34" fmla="*/ 8 w 296"/>
                <a:gd name="T35" fmla="*/ 7 h 666"/>
                <a:gd name="T36" fmla="*/ 4 w 296"/>
                <a:gd name="T37" fmla="*/ 7 h 6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96" h="666">
                  <a:moveTo>
                    <a:pt x="178" y="0"/>
                  </a:moveTo>
                  <a:lnTo>
                    <a:pt x="0" y="666"/>
                  </a:lnTo>
                  <a:lnTo>
                    <a:pt x="116" y="666"/>
                  </a:lnTo>
                  <a:lnTo>
                    <a:pt x="137" y="663"/>
                  </a:lnTo>
                  <a:lnTo>
                    <a:pt x="158" y="653"/>
                  </a:lnTo>
                  <a:lnTo>
                    <a:pt x="180" y="637"/>
                  </a:lnTo>
                  <a:lnTo>
                    <a:pt x="199" y="617"/>
                  </a:lnTo>
                  <a:lnTo>
                    <a:pt x="217" y="592"/>
                  </a:lnTo>
                  <a:lnTo>
                    <a:pt x="231" y="565"/>
                  </a:lnTo>
                  <a:lnTo>
                    <a:pt x="240" y="536"/>
                  </a:lnTo>
                  <a:lnTo>
                    <a:pt x="290" y="352"/>
                  </a:lnTo>
                  <a:lnTo>
                    <a:pt x="296" y="323"/>
                  </a:lnTo>
                  <a:lnTo>
                    <a:pt x="296" y="295"/>
                  </a:lnTo>
                  <a:lnTo>
                    <a:pt x="292" y="271"/>
                  </a:lnTo>
                  <a:lnTo>
                    <a:pt x="283" y="251"/>
                  </a:lnTo>
                  <a:lnTo>
                    <a:pt x="270" y="236"/>
                  </a:lnTo>
                  <a:lnTo>
                    <a:pt x="253" y="226"/>
                  </a:lnTo>
                  <a:lnTo>
                    <a:pt x="234" y="223"/>
                  </a:lnTo>
                  <a:lnTo>
                    <a:pt x="118" y="2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70" name="Line 76"/>
            <p:cNvSpPr>
              <a:spLocks noChangeShapeType="1"/>
            </p:cNvSpPr>
            <p:nvPr/>
          </p:nvSpPr>
          <p:spPr bwMode="auto">
            <a:xfrm flipH="1">
              <a:off x="2644" y="842"/>
              <a:ext cx="2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2725" name="Group 77"/>
          <p:cNvGrpSpPr>
            <a:grpSpLocks/>
          </p:cNvGrpSpPr>
          <p:nvPr/>
        </p:nvGrpSpPr>
        <p:grpSpPr bwMode="auto">
          <a:xfrm>
            <a:off x="5230813" y="2584450"/>
            <a:ext cx="215900" cy="342900"/>
            <a:chOff x="3295" y="1628"/>
            <a:chExt cx="136" cy="216"/>
          </a:xfrm>
        </p:grpSpPr>
        <p:sp>
          <p:nvSpPr>
            <p:cNvPr id="72763" name="Line 78"/>
            <p:cNvSpPr>
              <a:spLocks noChangeShapeType="1"/>
            </p:cNvSpPr>
            <p:nvPr/>
          </p:nvSpPr>
          <p:spPr bwMode="auto">
            <a:xfrm flipH="1">
              <a:off x="3313" y="184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64" name="Freeform 79"/>
            <p:cNvSpPr>
              <a:spLocks/>
            </p:cNvSpPr>
            <p:nvPr/>
          </p:nvSpPr>
          <p:spPr bwMode="auto">
            <a:xfrm>
              <a:off x="3295" y="1803"/>
              <a:ext cx="18" cy="41"/>
            </a:xfrm>
            <a:custGeom>
              <a:avLst/>
              <a:gdLst>
                <a:gd name="T0" fmla="*/ 0 w 62"/>
                <a:gd name="T1" fmla="*/ 0 h 130"/>
                <a:gd name="T2" fmla="*/ 0 w 62"/>
                <a:gd name="T3" fmla="*/ 1 h 130"/>
                <a:gd name="T4" fmla="*/ 0 w 62"/>
                <a:gd name="T5" fmla="*/ 2 h 130"/>
                <a:gd name="T6" fmla="*/ 0 w 62"/>
                <a:gd name="T7" fmla="*/ 3 h 130"/>
                <a:gd name="T8" fmla="*/ 0 w 62"/>
                <a:gd name="T9" fmla="*/ 3 h 130"/>
                <a:gd name="T10" fmla="*/ 1 w 62"/>
                <a:gd name="T11" fmla="*/ 4 h 130"/>
                <a:gd name="T12" fmla="*/ 1 w 62"/>
                <a:gd name="T13" fmla="*/ 4 h 130"/>
                <a:gd name="T14" fmla="*/ 1 w 62"/>
                <a:gd name="T15" fmla="*/ 4 h 13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 h="130">
                  <a:moveTo>
                    <a:pt x="6" y="0"/>
                  </a:moveTo>
                  <a:lnTo>
                    <a:pt x="0" y="28"/>
                  </a:lnTo>
                  <a:lnTo>
                    <a:pt x="0" y="56"/>
                  </a:lnTo>
                  <a:lnTo>
                    <a:pt x="5" y="81"/>
                  </a:lnTo>
                  <a:lnTo>
                    <a:pt x="13" y="101"/>
                  </a:lnTo>
                  <a:lnTo>
                    <a:pt x="26" y="117"/>
                  </a:lnTo>
                  <a:lnTo>
                    <a:pt x="43" y="126"/>
                  </a:lnTo>
                  <a:lnTo>
                    <a:pt x="62" y="1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65" name="Line 80"/>
            <p:cNvSpPr>
              <a:spLocks noChangeShapeType="1"/>
            </p:cNvSpPr>
            <p:nvPr/>
          </p:nvSpPr>
          <p:spPr bwMode="auto">
            <a:xfrm flipV="1">
              <a:off x="3295" y="1742"/>
              <a:ext cx="18"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66" name="Freeform 81"/>
            <p:cNvSpPr>
              <a:spLocks/>
            </p:cNvSpPr>
            <p:nvPr/>
          </p:nvSpPr>
          <p:spPr bwMode="auto">
            <a:xfrm>
              <a:off x="3313" y="1701"/>
              <a:ext cx="39" cy="41"/>
            </a:xfrm>
            <a:custGeom>
              <a:avLst/>
              <a:gdLst>
                <a:gd name="T0" fmla="*/ 4 w 124"/>
                <a:gd name="T1" fmla="*/ 0 h 129"/>
                <a:gd name="T2" fmla="*/ 3 w 124"/>
                <a:gd name="T3" fmla="*/ 0 h 129"/>
                <a:gd name="T4" fmla="*/ 3 w 124"/>
                <a:gd name="T5" fmla="*/ 0 h 129"/>
                <a:gd name="T6" fmla="*/ 2 w 124"/>
                <a:gd name="T7" fmla="*/ 1 h 129"/>
                <a:gd name="T8" fmla="*/ 1 w 124"/>
                <a:gd name="T9" fmla="*/ 2 h 129"/>
                <a:gd name="T10" fmla="*/ 1 w 124"/>
                <a:gd name="T11" fmla="*/ 2 h 129"/>
                <a:gd name="T12" fmla="*/ 0 w 124"/>
                <a:gd name="T13" fmla="*/ 3 h 129"/>
                <a:gd name="T14" fmla="*/ 0 w 124"/>
                <a:gd name="T15" fmla="*/ 4 h 1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4" h="129">
                  <a:moveTo>
                    <a:pt x="124" y="0"/>
                  </a:moveTo>
                  <a:lnTo>
                    <a:pt x="104" y="4"/>
                  </a:lnTo>
                  <a:lnTo>
                    <a:pt x="82" y="12"/>
                  </a:lnTo>
                  <a:lnTo>
                    <a:pt x="60" y="28"/>
                  </a:lnTo>
                  <a:lnTo>
                    <a:pt x="41" y="49"/>
                  </a:lnTo>
                  <a:lnTo>
                    <a:pt x="23" y="73"/>
                  </a:lnTo>
                  <a:lnTo>
                    <a:pt x="9" y="101"/>
                  </a:lnTo>
                  <a:lnTo>
                    <a:pt x="0"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67" name="Line 82"/>
            <p:cNvSpPr>
              <a:spLocks noChangeShapeType="1"/>
            </p:cNvSpPr>
            <p:nvPr/>
          </p:nvSpPr>
          <p:spPr bwMode="auto">
            <a:xfrm>
              <a:off x="3352" y="1701"/>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68" name="Line 83"/>
            <p:cNvSpPr>
              <a:spLocks noChangeShapeType="1"/>
            </p:cNvSpPr>
            <p:nvPr/>
          </p:nvSpPr>
          <p:spPr bwMode="auto">
            <a:xfrm flipH="1">
              <a:off x="3409" y="1628"/>
              <a:ext cx="22"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2726" name="Group 84"/>
          <p:cNvGrpSpPr>
            <a:grpSpLocks/>
          </p:cNvGrpSpPr>
          <p:nvPr/>
        </p:nvGrpSpPr>
        <p:grpSpPr bwMode="auto">
          <a:xfrm>
            <a:off x="2362200" y="4711700"/>
            <a:ext cx="142875" cy="227013"/>
            <a:chOff x="1488" y="2968"/>
            <a:chExt cx="90" cy="143"/>
          </a:xfrm>
        </p:grpSpPr>
        <p:sp>
          <p:nvSpPr>
            <p:cNvPr id="72761" name="Freeform 85"/>
            <p:cNvSpPr>
              <a:spLocks/>
            </p:cNvSpPr>
            <p:nvPr/>
          </p:nvSpPr>
          <p:spPr bwMode="auto">
            <a:xfrm>
              <a:off x="1553" y="3081"/>
              <a:ext cx="10" cy="30"/>
            </a:xfrm>
            <a:custGeom>
              <a:avLst/>
              <a:gdLst>
                <a:gd name="T0" fmla="*/ 0 w 28"/>
                <a:gd name="T1" fmla="*/ 0 h 92"/>
                <a:gd name="T2" fmla="*/ 0 w 28"/>
                <a:gd name="T3" fmla="*/ 0 h 92"/>
                <a:gd name="T4" fmla="*/ 0 w 28"/>
                <a:gd name="T5" fmla="*/ 0 h 92"/>
                <a:gd name="T6" fmla="*/ 0 w 28"/>
                <a:gd name="T7" fmla="*/ 1 h 92"/>
                <a:gd name="T8" fmla="*/ 0 w 28"/>
                <a:gd name="T9" fmla="*/ 1 h 92"/>
                <a:gd name="T10" fmla="*/ 0 w 28"/>
                <a:gd name="T11" fmla="*/ 1 h 92"/>
                <a:gd name="T12" fmla="*/ 0 w 28"/>
                <a:gd name="T13" fmla="*/ 1 h 92"/>
                <a:gd name="T14" fmla="*/ 0 w 28"/>
                <a:gd name="T15" fmla="*/ 2 h 92"/>
                <a:gd name="T16" fmla="*/ 0 w 28"/>
                <a:gd name="T17" fmla="*/ 2 h 92"/>
                <a:gd name="T18" fmla="*/ 0 w 28"/>
                <a:gd name="T19" fmla="*/ 2 h 92"/>
                <a:gd name="T20" fmla="*/ 0 w 28"/>
                <a:gd name="T21" fmla="*/ 2 h 92"/>
                <a:gd name="T22" fmla="*/ 0 w 28"/>
                <a:gd name="T23" fmla="*/ 2 h 92"/>
                <a:gd name="T24" fmla="*/ 1 w 28"/>
                <a:gd name="T25" fmla="*/ 3 h 92"/>
                <a:gd name="T26" fmla="*/ 1 w 28"/>
                <a:gd name="T27" fmla="*/ 3 h 92"/>
                <a:gd name="T28" fmla="*/ 1 w 28"/>
                <a:gd name="T29" fmla="*/ 3 h 92"/>
                <a:gd name="T30" fmla="*/ 1 w 28"/>
                <a:gd name="T31" fmla="*/ 3 h 9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8" h="92">
                  <a:moveTo>
                    <a:pt x="4" y="0"/>
                  </a:moveTo>
                  <a:lnTo>
                    <a:pt x="2" y="6"/>
                  </a:lnTo>
                  <a:lnTo>
                    <a:pt x="1" y="12"/>
                  </a:lnTo>
                  <a:lnTo>
                    <a:pt x="0" y="18"/>
                  </a:lnTo>
                  <a:lnTo>
                    <a:pt x="0" y="24"/>
                  </a:lnTo>
                  <a:lnTo>
                    <a:pt x="0" y="31"/>
                  </a:lnTo>
                  <a:lnTo>
                    <a:pt x="0" y="37"/>
                  </a:lnTo>
                  <a:lnTo>
                    <a:pt x="1" y="44"/>
                  </a:lnTo>
                  <a:lnTo>
                    <a:pt x="3" y="49"/>
                  </a:lnTo>
                  <a:lnTo>
                    <a:pt x="4" y="55"/>
                  </a:lnTo>
                  <a:lnTo>
                    <a:pt x="8" y="61"/>
                  </a:lnTo>
                  <a:lnTo>
                    <a:pt x="11" y="66"/>
                  </a:lnTo>
                  <a:lnTo>
                    <a:pt x="14" y="71"/>
                  </a:lnTo>
                  <a:lnTo>
                    <a:pt x="20" y="82"/>
                  </a:lnTo>
                  <a:lnTo>
                    <a:pt x="24" y="87"/>
                  </a:lnTo>
                  <a:lnTo>
                    <a:pt x="28" y="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62" name="Freeform 86"/>
            <p:cNvSpPr>
              <a:spLocks/>
            </p:cNvSpPr>
            <p:nvPr/>
          </p:nvSpPr>
          <p:spPr bwMode="auto">
            <a:xfrm>
              <a:off x="1488" y="2968"/>
              <a:ext cx="90" cy="143"/>
            </a:xfrm>
            <a:custGeom>
              <a:avLst/>
              <a:gdLst>
                <a:gd name="T0" fmla="*/ 9 w 283"/>
                <a:gd name="T1" fmla="*/ 2 h 444"/>
                <a:gd name="T2" fmla="*/ 9 w 283"/>
                <a:gd name="T3" fmla="*/ 2 h 444"/>
                <a:gd name="T4" fmla="*/ 9 w 283"/>
                <a:gd name="T5" fmla="*/ 1 h 444"/>
                <a:gd name="T6" fmla="*/ 9 w 283"/>
                <a:gd name="T7" fmla="*/ 1 h 444"/>
                <a:gd name="T8" fmla="*/ 9 w 283"/>
                <a:gd name="T9" fmla="*/ 1 h 444"/>
                <a:gd name="T10" fmla="*/ 9 w 283"/>
                <a:gd name="T11" fmla="*/ 0 h 444"/>
                <a:gd name="T12" fmla="*/ 9 w 283"/>
                <a:gd name="T13" fmla="*/ 0 h 444"/>
                <a:gd name="T14" fmla="*/ 9 w 283"/>
                <a:gd name="T15" fmla="*/ 0 h 444"/>
                <a:gd name="T16" fmla="*/ 8 w 283"/>
                <a:gd name="T17" fmla="*/ 0 h 444"/>
                <a:gd name="T18" fmla="*/ 8 w 283"/>
                <a:gd name="T19" fmla="*/ 0 h 444"/>
                <a:gd name="T20" fmla="*/ 6 w 283"/>
                <a:gd name="T21" fmla="*/ 0 h 444"/>
                <a:gd name="T22" fmla="*/ 6 w 283"/>
                <a:gd name="T23" fmla="*/ 0 h 444"/>
                <a:gd name="T24" fmla="*/ 5 w 283"/>
                <a:gd name="T25" fmla="*/ 0 h 444"/>
                <a:gd name="T26" fmla="*/ 5 w 283"/>
                <a:gd name="T27" fmla="*/ 0 h 444"/>
                <a:gd name="T28" fmla="*/ 4 w 283"/>
                <a:gd name="T29" fmla="*/ 0 h 444"/>
                <a:gd name="T30" fmla="*/ 4 w 283"/>
                <a:gd name="T31" fmla="*/ 1 h 444"/>
                <a:gd name="T32" fmla="*/ 3 w 283"/>
                <a:gd name="T33" fmla="*/ 1 h 444"/>
                <a:gd name="T34" fmla="*/ 3 w 283"/>
                <a:gd name="T35" fmla="*/ 2 h 444"/>
                <a:gd name="T36" fmla="*/ 3 w 283"/>
                <a:gd name="T37" fmla="*/ 2 h 444"/>
                <a:gd name="T38" fmla="*/ 3 w 283"/>
                <a:gd name="T39" fmla="*/ 3 h 444"/>
                <a:gd name="T40" fmla="*/ 2 w 283"/>
                <a:gd name="T41" fmla="*/ 3 h 444"/>
                <a:gd name="T42" fmla="*/ 2 w 283"/>
                <a:gd name="T43" fmla="*/ 4 h 444"/>
                <a:gd name="T44" fmla="*/ 2 w 283"/>
                <a:gd name="T45" fmla="*/ 4 h 444"/>
                <a:gd name="T46" fmla="*/ 1 w 283"/>
                <a:gd name="T47" fmla="*/ 8 h 444"/>
                <a:gd name="T48" fmla="*/ 0 w 283"/>
                <a:gd name="T49" fmla="*/ 10 h 444"/>
                <a:gd name="T50" fmla="*/ 0 w 283"/>
                <a:gd name="T51" fmla="*/ 11 h 444"/>
                <a:gd name="T52" fmla="*/ 0 w 283"/>
                <a:gd name="T53" fmla="*/ 11 h 444"/>
                <a:gd name="T54" fmla="*/ 0 w 283"/>
                <a:gd name="T55" fmla="*/ 12 h 444"/>
                <a:gd name="T56" fmla="*/ 0 w 283"/>
                <a:gd name="T57" fmla="*/ 13 h 444"/>
                <a:gd name="T58" fmla="*/ 0 w 283"/>
                <a:gd name="T59" fmla="*/ 13 h 444"/>
                <a:gd name="T60" fmla="*/ 0 w 283"/>
                <a:gd name="T61" fmla="*/ 14 h 444"/>
                <a:gd name="T62" fmla="*/ 1 w 283"/>
                <a:gd name="T63" fmla="*/ 14 h 444"/>
                <a:gd name="T64" fmla="*/ 1 w 283"/>
                <a:gd name="T65" fmla="*/ 14 h 444"/>
                <a:gd name="T66" fmla="*/ 1 w 283"/>
                <a:gd name="T67" fmla="*/ 14 h 444"/>
                <a:gd name="T68" fmla="*/ 1 w 283"/>
                <a:gd name="T69" fmla="*/ 14 h 444"/>
                <a:gd name="T70" fmla="*/ 2 w 283"/>
                <a:gd name="T71" fmla="*/ 15 h 444"/>
                <a:gd name="T72" fmla="*/ 2 w 283"/>
                <a:gd name="T73" fmla="*/ 15 h 444"/>
                <a:gd name="T74" fmla="*/ 3 w 283"/>
                <a:gd name="T75" fmla="*/ 15 h 444"/>
                <a:gd name="T76" fmla="*/ 3 w 283"/>
                <a:gd name="T77" fmla="*/ 15 h 444"/>
                <a:gd name="T78" fmla="*/ 4 w 283"/>
                <a:gd name="T79" fmla="*/ 15 h 444"/>
                <a:gd name="T80" fmla="*/ 4 w 283"/>
                <a:gd name="T81" fmla="*/ 15 h 444"/>
                <a:gd name="T82" fmla="*/ 4 w 283"/>
                <a:gd name="T83" fmla="*/ 15 h 444"/>
                <a:gd name="T84" fmla="*/ 5 w 283"/>
                <a:gd name="T85" fmla="*/ 14 h 444"/>
                <a:gd name="T86" fmla="*/ 5 w 283"/>
                <a:gd name="T87" fmla="*/ 14 h 444"/>
                <a:gd name="T88" fmla="*/ 5 w 283"/>
                <a:gd name="T89" fmla="*/ 14 h 444"/>
                <a:gd name="T90" fmla="*/ 6 w 283"/>
                <a:gd name="T91" fmla="*/ 14 h 444"/>
                <a:gd name="T92" fmla="*/ 6 w 283"/>
                <a:gd name="T93" fmla="*/ 13 h 444"/>
                <a:gd name="T94" fmla="*/ 6 w 283"/>
                <a:gd name="T95" fmla="*/ 12 h 444"/>
                <a:gd name="T96" fmla="*/ 7 w 283"/>
                <a:gd name="T97" fmla="*/ 12 h 444"/>
                <a:gd name="T98" fmla="*/ 7 w 283"/>
                <a:gd name="T99" fmla="*/ 11 h 444"/>
                <a:gd name="T100" fmla="*/ 7 w 283"/>
                <a:gd name="T101" fmla="*/ 9 h 444"/>
                <a:gd name="T102" fmla="*/ 8 w 283"/>
                <a:gd name="T103" fmla="*/ 7 h 444"/>
                <a:gd name="T104" fmla="*/ 9 w 283"/>
                <a:gd name="T105" fmla="*/ 5 h 444"/>
                <a:gd name="T106" fmla="*/ 9 w 283"/>
                <a:gd name="T107" fmla="*/ 3 h 444"/>
                <a:gd name="T108" fmla="*/ 9 w 283"/>
                <a:gd name="T109" fmla="*/ 2 h 4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83" h="444">
                  <a:moveTo>
                    <a:pt x="281" y="59"/>
                  </a:moveTo>
                  <a:lnTo>
                    <a:pt x="282" y="55"/>
                  </a:lnTo>
                  <a:lnTo>
                    <a:pt x="283" y="51"/>
                  </a:lnTo>
                  <a:lnTo>
                    <a:pt x="283" y="45"/>
                  </a:lnTo>
                  <a:lnTo>
                    <a:pt x="283" y="41"/>
                  </a:lnTo>
                  <a:lnTo>
                    <a:pt x="282" y="37"/>
                  </a:lnTo>
                  <a:lnTo>
                    <a:pt x="281" y="31"/>
                  </a:lnTo>
                  <a:lnTo>
                    <a:pt x="280" y="27"/>
                  </a:lnTo>
                  <a:lnTo>
                    <a:pt x="278" y="22"/>
                  </a:lnTo>
                  <a:lnTo>
                    <a:pt x="277" y="18"/>
                  </a:lnTo>
                  <a:lnTo>
                    <a:pt x="275" y="13"/>
                  </a:lnTo>
                  <a:lnTo>
                    <a:pt x="271" y="9"/>
                  </a:lnTo>
                  <a:lnTo>
                    <a:pt x="269" y="6"/>
                  </a:lnTo>
                  <a:lnTo>
                    <a:pt x="267" y="5"/>
                  </a:lnTo>
                  <a:lnTo>
                    <a:pt x="265" y="3"/>
                  </a:lnTo>
                  <a:lnTo>
                    <a:pt x="264" y="3"/>
                  </a:lnTo>
                  <a:lnTo>
                    <a:pt x="262" y="2"/>
                  </a:lnTo>
                  <a:lnTo>
                    <a:pt x="257" y="0"/>
                  </a:lnTo>
                  <a:lnTo>
                    <a:pt x="252" y="0"/>
                  </a:lnTo>
                  <a:lnTo>
                    <a:pt x="233" y="0"/>
                  </a:lnTo>
                  <a:lnTo>
                    <a:pt x="214" y="0"/>
                  </a:lnTo>
                  <a:lnTo>
                    <a:pt x="196" y="0"/>
                  </a:lnTo>
                  <a:lnTo>
                    <a:pt x="187" y="0"/>
                  </a:lnTo>
                  <a:lnTo>
                    <a:pt x="178" y="2"/>
                  </a:lnTo>
                  <a:lnTo>
                    <a:pt x="169" y="3"/>
                  </a:lnTo>
                  <a:lnTo>
                    <a:pt x="160" y="5"/>
                  </a:lnTo>
                  <a:lnTo>
                    <a:pt x="155" y="7"/>
                  </a:lnTo>
                  <a:lnTo>
                    <a:pt x="151" y="8"/>
                  </a:lnTo>
                  <a:lnTo>
                    <a:pt x="147" y="10"/>
                  </a:lnTo>
                  <a:lnTo>
                    <a:pt x="143" y="12"/>
                  </a:lnTo>
                  <a:lnTo>
                    <a:pt x="134" y="16"/>
                  </a:lnTo>
                  <a:lnTo>
                    <a:pt x="127" y="22"/>
                  </a:lnTo>
                  <a:lnTo>
                    <a:pt x="120" y="27"/>
                  </a:lnTo>
                  <a:lnTo>
                    <a:pt x="113" y="34"/>
                  </a:lnTo>
                  <a:lnTo>
                    <a:pt x="106" y="40"/>
                  </a:lnTo>
                  <a:lnTo>
                    <a:pt x="100" y="46"/>
                  </a:lnTo>
                  <a:lnTo>
                    <a:pt x="94" y="54"/>
                  </a:lnTo>
                  <a:lnTo>
                    <a:pt x="92" y="58"/>
                  </a:lnTo>
                  <a:lnTo>
                    <a:pt x="88" y="61"/>
                  </a:lnTo>
                  <a:lnTo>
                    <a:pt x="79" y="77"/>
                  </a:lnTo>
                  <a:lnTo>
                    <a:pt x="74" y="86"/>
                  </a:lnTo>
                  <a:lnTo>
                    <a:pt x="70" y="93"/>
                  </a:lnTo>
                  <a:lnTo>
                    <a:pt x="66" y="102"/>
                  </a:lnTo>
                  <a:lnTo>
                    <a:pt x="63" y="110"/>
                  </a:lnTo>
                  <a:lnTo>
                    <a:pt x="60" y="119"/>
                  </a:lnTo>
                  <a:lnTo>
                    <a:pt x="57" y="128"/>
                  </a:lnTo>
                  <a:lnTo>
                    <a:pt x="48" y="163"/>
                  </a:lnTo>
                  <a:lnTo>
                    <a:pt x="28" y="235"/>
                  </a:lnTo>
                  <a:lnTo>
                    <a:pt x="18" y="271"/>
                  </a:lnTo>
                  <a:lnTo>
                    <a:pt x="13" y="288"/>
                  </a:lnTo>
                  <a:lnTo>
                    <a:pt x="8" y="306"/>
                  </a:lnTo>
                  <a:lnTo>
                    <a:pt x="4" y="324"/>
                  </a:lnTo>
                  <a:lnTo>
                    <a:pt x="2" y="334"/>
                  </a:lnTo>
                  <a:lnTo>
                    <a:pt x="1" y="342"/>
                  </a:lnTo>
                  <a:lnTo>
                    <a:pt x="0" y="352"/>
                  </a:lnTo>
                  <a:lnTo>
                    <a:pt x="0" y="360"/>
                  </a:lnTo>
                  <a:lnTo>
                    <a:pt x="1" y="370"/>
                  </a:lnTo>
                  <a:lnTo>
                    <a:pt x="2" y="380"/>
                  </a:lnTo>
                  <a:lnTo>
                    <a:pt x="4" y="388"/>
                  </a:lnTo>
                  <a:lnTo>
                    <a:pt x="6" y="398"/>
                  </a:lnTo>
                  <a:lnTo>
                    <a:pt x="10" y="406"/>
                  </a:lnTo>
                  <a:lnTo>
                    <a:pt x="14" y="415"/>
                  </a:lnTo>
                  <a:lnTo>
                    <a:pt x="16" y="418"/>
                  </a:lnTo>
                  <a:lnTo>
                    <a:pt x="18" y="422"/>
                  </a:lnTo>
                  <a:lnTo>
                    <a:pt x="21" y="425"/>
                  </a:lnTo>
                  <a:lnTo>
                    <a:pt x="24" y="430"/>
                  </a:lnTo>
                  <a:lnTo>
                    <a:pt x="28" y="433"/>
                  </a:lnTo>
                  <a:lnTo>
                    <a:pt x="32" y="435"/>
                  </a:lnTo>
                  <a:lnTo>
                    <a:pt x="36" y="437"/>
                  </a:lnTo>
                  <a:lnTo>
                    <a:pt x="40" y="439"/>
                  </a:lnTo>
                  <a:lnTo>
                    <a:pt x="45" y="441"/>
                  </a:lnTo>
                  <a:lnTo>
                    <a:pt x="49" y="442"/>
                  </a:lnTo>
                  <a:lnTo>
                    <a:pt x="53" y="443"/>
                  </a:lnTo>
                  <a:lnTo>
                    <a:pt x="57" y="443"/>
                  </a:lnTo>
                  <a:lnTo>
                    <a:pt x="67" y="444"/>
                  </a:lnTo>
                  <a:lnTo>
                    <a:pt x="77" y="444"/>
                  </a:lnTo>
                  <a:lnTo>
                    <a:pt x="95" y="444"/>
                  </a:lnTo>
                  <a:lnTo>
                    <a:pt x="104" y="444"/>
                  </a:lnTo>
                  <a:lnTo>
                    <a:pt x="113" y="444"/>
                  </a:lnTo>
                  <a:lnTo>
                    <a:pt x="122" y="444"/>
                  </a:lnTo>
                  <a:lnTo>
                    <a:pt x="127" y="444"/>
                  </a:lnTo>
                  <a:lnTo>
                    <a:pt x="132" y="443"/>
                  </a:lnTo>
                  <a:lnTo>
                    <a:pt x="136" y="442"/>
                  </a:lnTo>
                  <a:lnTo>
                    <a:pt x="141" y="441"/>
                  </a:lnTo>
                  <a:lnTo>
                    <a:pt x="145" y="439"/>
                  </a:lnTo>
                  <a:lnTo>
                    <a:pt x="149" y="437"/>
                  </a:lnTo>
                  <a:lnTo>
                    <a:pt x="152" y="434"/>
                  </a:lnTo>
                  <a:lnTo>
                    <a:pt x="156" y="432"/>
                  </a:lnTo>
                  <a:lnTo>
                    <a:pt x="164" y="425"/>
                  </a:lnTo>
                  <a:lnTo>
                    <a:pt x="170" y="419"/>
                  </a:lnTo>
                  <a:lnTo>
                    <a:pt x="176" y="411"/>
                  </a:lnTo>
                  <a:lnTo>
                    <a:pt x="182" y="404"/>
                  </a:lnTo>
                  <a:lnTo>
                    <a:pt x="186" y="397"/>
                  </a:lnTo>
                  <a:lnTo>
                    <a:pt x="191" y="388"/>
                  </a:lnTo>
                  <a:lnTo>
                    <a:pt x="195" y="381"/>
                  </a:lnTo>
                  <a:lnTo>
                    <a:pt x="198" y="371"/>
                  </a:lnTo>
                  <a:lnTo>
                    <a:pt x="201" y="363"/>
                  </a:lnTo>
                  <a:lnTo>
                    <a:pt x="204" y="354"/>
                  </a:lnTo>
                  <a:lnTo>
                    <a:pt x="207" y="345"/>
                  </a:lnTo>
                  <a:lnTo>
                    <a:pt x="212" y="327"/>
                  </a:lnTo>
                  <a:lnTo>
                    <a:pt x="216" y="309"/>
                  </a:lnTo>
                  <a:lnTo>
                    <a:pt x="225" y="273"/>
                  </a:lnTo>
                  <a:lnTo>
                    <a:pt x="233" y="237"/>
                  </a:lnTo>
                  <a:lnTo>
                    <a:pt x="243" y="202"/>
                  </a:lnTo>
                  <a:lnTo>
                    <a:pt x="252" y="166"/>
                  </a:lnTo>
                  <a:lnTo>
                    <a:pt x="263" y="130"/>
                  </a:lnTo>
                  <a:lnTo>
                    <a:pt x="268" y="112"/>
                  </a:lnTo>
                  <a:lnTo>
                    <a:pt x="273" y="95"/>
                  </a:lnTo>
                  <a:lnTo>
                    <a:pt x="277" y="77"/>
                  </a:lnTo>
                  <a:lnTo>
                    <a:pt x="279" y="68"/>
                  </a:lnTo>
                  <a:lnTo>
                    <a:pt x="281" y="5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72727" name="Freeform 87"/>
          <p:cNvSpPr>
            <a:spLocks/>
          </p:cNvSpPr>
          <p:nvPr/>
        </p:nvSpPr>
        <p:spPr bwMode="auto">
          <a:xfrm>
            <a:off x="4154488" y="6256338"/>
            <a:ext cx="155575" cy="341312"/>
          </a:xfrm>
          <a:custGeom>
            <a:avLst/>
            <a:gdLst>
              <a:gd name="T0" fmla="*/ 16298584 w 296"/>
              <a:gd name="T1" fmla="*/ 0 h 664"/>
              <a:gd name="T2" fmla="*/ 0 w 296"/>
              <a:gd name="T3" fmla="*/ 56807887 h 664"/>
              <a:gd name="T4" fmla="*/ 10497108 w 296"/>
              <a:gd name="T5" fmla="*/ 56807887 h 664"/>
              <a:gd name="T6" fmla="*/ 12707219 w 296"/>
              <a:gd name="T7" fmla="*/ 56543165 h 664"/>
              <a:gd name="T8" fmla="*/ 14640869 w 296"/>
              <a:gd name="T9" fmla="*/ 55750539 h 664"/>
              <a:gd name="T10" fmla="*/ 16574519 w 296"/>
              <a:gd name="T11" fmla="*/ 54429498 h 664"/>
              <a:gd name="T12" fmla="*/ 18508695 w 296"/>
              <a:gd name="T13" fmla="*/ 52580039 h 664"/>
              <a:gd name="T14" fmla="*/ 19889948 w 296"/>
              <a:gd name="T15" fmla="*/ 50466372 h 664"/>
              <a:gd name="T16" fmla="*/ 20994741 w 296"/>
              <a:gd name="T17" fmla="*/ 48352705 h 664"/>
              <a:gd name="T18" fmla="*/ 22099534 w 296"/>
              <a:gd name="T19" fmla="*/ 45974315 h 664"/>
              <a:gd name="T20" fmla="*/ 26519756 w 296"/>
              <a:gd name="T21" fmla="*/ 29857090 h 664"/>
              <a:gd name="T22" fmla="*/ 27072152 w 296"/>
              <a:gd name="T23" fmla="*/ 27479214 h 664"/>
              <a:gd name="T24" fmla="*/ 27072152 w 296"/>
              <a:gd name="T25" fmla="*/ 25365033 h 664"/>
              <a:gd name="T26" fmla="*/ 26795691 w 296"/>
              <a:gd name="T27" fmla="*/ 22987158 h 664"/>
              <a:gd name="T28" fmla="*/ 25967360 w 296"/>
              <a:gd name="T29" fmla="*/ 21401907 h 664"/>
              <a:gd name="T30" fmla="*/ 24862041 w 296"/>
              <a:gd name="T31" fmla="*/ 20080865 h 664"/>
              <a:gd name="T32" fmla="*/ 23204852 w 296"/>
              <a:gd name="T33" fmla="*/ 19288240 h 664"/>
              <a:gd name="T34" fmla="*/ 21547138 w 296"/>
              <a:gd name="T35" fmla="*/ 19024032 h 664"/>
              <a:gd name="T36" fmla="*/ 10773569 w 296"/>
              <a:gd name="T37" fmla="*/ 19024032 h 6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96" h="664">
                <a:moveTo>
                  <a:pt x="178" y="0"/>
                </a:moveTo>
                <a:lnTo>
                  <a:pt x="0" y="664"/>
                </a:lnTo>
                <a:lnTo>
                  <a:pt x="116" y="664"/>
                </a:lnTo>
                <a:lnTo>
                  <a:pt x="138" y="661"/>
                </a:lnTo>
                <a:lnTo>
                  <a:pt x="159" y="652"/>
                </a:lnTo>
                <a:lnTo>
                  <a:pt x="180" y="637"/>
                </a:lnTo>
                <a:lnTo>
                  <a:pt x="201" y="615"/>
                </a:lnTo>
                <a:lnTo>
                  <a:pt x="218" y="591"/>
                </a:lnTo>
                <a:lnTo>
                  <a:pt x="231" y="564"/>
                </a:lnTo>
                <a:lnTo>
                  <a:pt x="241" y="536"/>
                </a:lnTo>
                <a:lnTo>
                  <a:pt x="291" y="350"/>
                </a:lnTo>
                <a:lnTo>
                  <a:pt x="296" y="322"/>
                </a:lnTo>
                <a:lnTo>
                  <a:pt x="296" y="295"/>
                </a:lnTo>
                <a:lnTo>
                  <a:pt x="293" y="270"/>
                </a:lnTo>
                <a:lnTo>
                  <a:pt x="284" y="249"/>
                </a:lnTo>
                <a:lnTo>
                  <a:pt x="271" y="234"/>
                </a:lnTo>
                <a:lnTo>
                  <a:pt x="254" y="225"/>
                </a:lnTo>
                <a:lnTo>
                  <a:pt x="235" y="221"/>
                </a:lnTo>
                <a:lnTo>
                  <a:pt x="119" y="2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2728" name="Group 88"/>
          <p:cNvGrpSpPr>
            <a:grpSpLocks/>
          </p:cNvGrpSpPr>
          <p:nvPr/>
        </p:nvGrpSpPr>
        <p:grpSpPr bwMode="auto">
          <a:xfrm>
            <a:off x="5176838" y="4495800"/>
            <a:ext cx="127000" cy="227013"/>
            <a:chOff x="3261" y="2832"/>
            <a:chExt cx="80" cy="143"/>
          </a:xfrm>
        </p:grpSpPr>
        <p:sp>
          <p:nvSpPr>
            <p:cNvPr id="72756" name="Line 89"/>
            <p:cNvSpPr>
              <a:spLocks noChangeShapeType="1"/>
            </p:cNvSpPr>
            <p:nvPr/>
          </p:nvSpPr>
          <p:spPr bwMode="auto">
            <a:xfrm flipH="1">
              <a:off x="3282" y="2975"/>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57" name="Freeform 90"/>
            <p:cNvSpPr>
              <a:spLocks/>
            </p:cNvSpPr>
            <p:nvPr/>
          </p:nvSpPr>
          <p:spPr bwMode="auto">
            <a:xfrm>
              <a:off x="3261" y="2934"/>
              <a:ext cx="21" cy="41"/>
            </a:xfrm>
            <a:custGeom>
              <a:avLst/>
              <a:gdLst>
                <a:gd name="T0" fmla="*/ 0 w 62"/>
                <a:gd name="T1" fmla="*/ 0 h 129"/>
                <a:gd name="T2" fmla="*/ 0 w 62"/>
                <a:gd name="T3" fmla="*/ 1 h 129"/>
                <a:gd name="T4" fmla="*/ 0 w 62"/>
                <a:gd name="T5" fmla="*/ 2 h 129"/>
                <a:gd name="T6" fmla="*/ 0 w 62"/>
                <a:gd name="T7" fmla="*/ 3 h 129"/>
                <a:gd name="T8" fmla="*/ 0 w 62"/>
                <a:gd name="T9" fmla="*/ 3 h 129"/>
                <a:gd name="T10" fmla="*/ 1 w 62"/>
                <a:gd name="T11" fmla="*/ 4 h 129"/>
                <a:gd name="T12" fmla="*/ 2 w 62"/>
                <a:gd name="T13" fmla="*/ 4 h 129"/>
                <a:gd name="T14" fmla="*/ 2 w 62"/>
                <a:gd name="T15" fmla="*/ 4 h 1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 h="129">
                  <a:moveTo>
                    <a:pt x="7" y="0"/>
                  </a:moveTo>
                  <a:lnTo>
                    <a:pt x="1" y="29"/>
                  </a:lnTo>
                  <a:lnTo>
                    <a:pt x="0" y="55"/>
                  </a:lnTo>
                  <a:lnTo>
                    <a:pt x="4" y="80"/>
                  </a:lnTo>
                  <a:lnTo>
                    <a:pt x="13" y="101"/>
                  </a:lnTo>
                  <a:lnTo>
                    <a:pt x="26" y="116"/>
                  </a:lnTo>
                  <a:lnTo>
                    <a:pt x="43" y="126"/>
                  </a:lnTo>
                  <a:lnTo>
                    <a:pt x="62"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58" name="Line 91"/>
            <p:cNvSpPr>
              <a:spLocks noChangeShapeType="1"/>
            </p:cNvSpPr>
            <p:nvPr/>
          </p:nvSpPr>
          <p:spPr bwMode="auto">
            <a:xfrm flipV="1">
              <a:off x="3263" y="2873"/>
              <a:ext cx="16"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59" name="Freeform 92"/>
            <p:cNvSpPr>
              <a:spLocks/>
            </p:cNvSpPr>
            <p:nvPr/>
          </p:nvSpPr>
          <p:spPr bwMode="auto">
            <a:xfrm>
              <a:off x="3279" y="2832"/>
              <a:ext cx="41" cy="41"/>
            </a:xfrm>
            <a:custGeom>
              <a:avLst/>
              <a:gdLst>
                <a:gd name="T0" fmla="*/ 4 w 125"/>
                <a:gd name="T1" fmla="*/ 0 h 129"/>
                <a:gd name="T2" fmla="*/ 4 w 125"/>
                <a:gd name="T3" fmla="*/ 0 h 129"/>
                <a:gd name="T4" fmla="*/ 3 w 125"/>
                <a:gd name="T5" fmla="*/ 0 h 129"/>
                <a:gd name="T6" fmla="*/ 2 w 125"/>
                <a:gd name="T7" fmla="*/ 1 h 129"/>
                <a:gd name="T8" fmla="*/ 1 w 125"/>
                <a:gd name="T9" fmla="*/ 2 h 129"/>
                <a:gd name="T10" fmla="*/ 1 w 125"/>
                <a:gd name="T11" fmla="*/ 2 h 129"/>
                <a:gd name="T12" fmla="*/ 0 w 125"/>
                <a:gd name="T13" fmla="*/ 3 h 129"/>
                <a:gd name="T14" fmla="*/ 0 w 125"/>
                <a:gd name="T15" fmla="*/ 4 h 1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5" h="129">
                  <a:moveTo>
                    <a:pt x="125" y="0"/>
                  </a:moveTo>
                  <a:lnTo>
                    <a:pt x="104" y="3"/>
                  </a:lnTo>
                  <a:lnTo>
                    <a:pt x="83" y="13"/>
                  </a:lnTo>
                  <a:lnTo>
                    <a:pt x="61" y="28"/>
                  </a:lnTo>
                  <a:lnTo>
                    <a:pt x="41" y="48"/>
                  </a:lnTo>
                  <a:lnTo>
                    <a:pt x="24" y="72"/>
                  </a:lnTo>
                  <a:lnTo>
                    <a:pt x="9" y="100"/>
                  </a:lnTo>
                  <a:lnTo>
                    <a:pt x="0"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60" name="Line 93"/>
            <p:cNvSpPr>
              <a:spLocks noChangeShapeType="1"/>
            </p:cNvSpPr>
            <p:nvPr/>
          </p:nvSpPr>
          <p:spPr bwMode="auto">
            <a:xfrm>
              <a:off x="3320" y="2832"/>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2729" name="Group 94"/>
          <p:cNvGrpSpPr>
            <a:grpSpLocks/>
          </p:cNvGrpSpPr>
          <p:nvPr/>
        </p:nvGrpSpPr>
        <p:grpSpPr bwMode="auto">
          <a:xfrm>
            <a:off x="4859338" y="6165850"/>
            <a:ext cx="331787" cy="431800"/>
            <a:chOff x="3515" y="3571"/>
            <a:chExt cx="209" cy="272"/>
          </a:xfrm>
        </p:grpSpPr>
        <p:sp>
          <p:nvSpPr>
            <p:cNvPr id="72752" name="Line 95"/>
            <p:cNvSpPr>
              <a:spLocks noChangeShapeType="1"/>
            </p:cNvSpPr>
            <p:nvPr/>
          </p:nvSpPr>
          <p:spPr bwMode="auto">
            <a:xfrm flipV="1">
              <a:off x="3626" y="3630"/>
              <a:ext cx="57" cy="2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53" name="Line 96"/>
            <p:cNvSpPr>
              <a:spLocks noChangeShapeType="1"/>
            </p:cNvSpPr>
            <p:nvPr/>
          </p:nvSpPr>
          <p:spPr bwMode="auto">
            <a:xfrm flipH="1">
              <a:off x="3645" y="3725"/>
              <a:ext cx="79"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54" name="Line 97"/>
            <p:cNvSpPr>
              <a:spLocks noChangeShapeType="1"/>
            </p:cNvSpPr>
            <p:nvPr/>
          </p:nvSpPr>
          <p:spPr bwMode="auto">
            <a:xfrm>
              <a:off x="3685" y="3748"/>
              <a:ext cx="7" cy="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55" name="Freeform 98"/>
            <p:cNvSpPr>
              <a:spLocks/>
            </p:cNvSpPr>
            <p:nvPr/>
          </p:nvSpPr>
          <p:spPr bwMode="auto">
            <a:xfrm>
              <a:off x="3515" y="3571"/>
              <a:ext cx="95" cy="95"/>
            </a:xfrm>
            <a:custGeom>
              <a:avLst/>
              <a:gdLst>
                <a:gd name="T0" fmla="*/ 10 w 295"/>
                <a:gd name="T1" fmla="*/ 5 h 296"/>
                <a:gd name="T2" fmla="*/ 10 w 295"/>
                <a:gd name="T3" fmla="*/ 4 h 296"/>
                <a:gd name="T4" fmla="*/ 9 w 295"/>
                <a:gd name="T5" fmla="*/ 3 h 296"/>
                <a:gd name="T6" fmla="*/ 8 w 295"/>
                <a:gd name="T7" fmla="*/ 1 h 296"/>
                <a:gd name="T8" fmla="*/ 7 w 295"/>
                <a:gd name="T9" fmla="*/ 1 h 296"/>
                <a:gd name="T10" fmla="*/ 6 w 295"/>
                <a:gd name="T11" fmla="*/ 0 h 296"/>
                <a:gd name="T12" fmla="*/ 5 w 295"/>
                <a:gd name="T13" fmla="*/ 0 h 296"/>
                <a:gd name="T14" fmla="*/ 4 w 295"/>
                <a:gd name="T15" fmla="*/ 0 h 296"/>
                <a:gd name="T16" fmla="*/ 3 w 295"/>
                <a:gd name="T17" fmla="*/ 1 h 296"/>
                <a:gd name="T18" fmla="*/ 2 w 295"/>
                <a:gd name="T19" fmla="*/ 1 h 296"/>
                <a:gd name="T20" fmla="*/ 1 w 295"/>
                <a:gd name="T21" fmla="*/ 3 h 296"/>
                <a:gd name="T22" fmla="*/ 0 w 295"/>
                <a:gd name="T23" fmla="*/ 4 h 296"/>
                <a:gd name="T24" fmla="*/ 0 w 295"/>
                <a:gd name="T25" fmla="*/ 5 h 296"/>
                <a:gd name="T26" fmla="*/ 0 w 295"/>
                <a:gd name="T27" fmla="*/ 6 h 296"/>
                <a:gd name="T28" fmla="*/ 1 w 295"/>
                <a:gd name="T29" fmla="*/ 7 h 296"/>
                <a:gd name="T30" fmla="*/ 2 w 295"/>
                <a:gd name="T31" fmla="*/ 8 h 296"/>
                <a:gd name="T32" fmla="*/ 3 w 295"/>
                <a:gd name="T33" fmla="*/ 9 h 296"/>
                <a:gd name="T34" fmla="*/ 4 w 295"/>
                <a:gd name="T35" fmla="*/ 10 h 296"/>
                <a:gd name="T36" fmla="*/ 5 w 295"/>
                <a:gd name="T37" fmla="*/ 10 h 296"/>
                <a:gd name="T38" fmla="*/ 6 w 295"/>
                <a:gd name="T39" fmla="*/ 10 h 296"/>
                <a:gd name="T40" fmla="*/ 7 w 295"/>
                <a:gd name="T41" fmla="*/ 9 h 296"/>
                <a:gd name="T42" fmla="*/ 8 w 295"/>
                <a:gd name="T43" fmla="*/ 8 h 296"/>
                <a:gd name="T44" fmla="*/ 9 w 295"/>
                <a:gd name="T45" fmla="*/ 7 h 296"/>
                <a:gd name="T46" fmla="*/ 10 w 295"/>
                <a:gd name="T47" fmla="*/ 6 h 296"/>
                <a:gd name="T48" fmla="*/ 10 w 295"/>
                <a:gd name="T49" fmla="*/ 5 h 2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95" h="296">
                  <a:moveTo>
                    <a:pt x="295" y="148"/>
                  </a:moveTo>
                  <a:lnTo>
                    <a:pt x="289" y="109"/>
                  </a:lnTo>
                  <a:lnTo>
                    <a:pt x="275" y="74"/>
                  </a:lnTo>
                  <a:lnTo>
                    <a:pt x="251" y="43"/>
                  </a:lnTo>
                  <a:lnTo>
                    <a:pt x="221" y="20"/>
                  </a:lnTo>
                  <a:lnTo>
                    <a:pt x="185" y="5"/>
                  </a:lnTo>
                  <a:lnTo>
                    <a:pt x="147" y="0"/>
                  </a:lnTo>
                  <a:lnTo>
                    <a:pt x="108" y="5"/>
                  </a:lnTo>
                  <a:lnTo>
                    <a:pt x="73" y="20"/>
                  </a:lnTo>
                  <a:lnTo>
                    <a:pt x="42" y="43"/>
                  </a:lnTo>
                  <a:lnTo>
                    <a:pt x="19" y="74"/>
                  </a:lnTo>
                  <a:lnTo>
                    <a:pt x="4" y="109"/>
                  </a:lnTo>
                  <a:lnTo>
                    <a:pt x="0" y="148"/>
                  </a:lnTo>
                  <a:lnTo>
                    <a:pt x="4" y="186"/>
                  </a:lnTo>
                  <a:lnTo>
                    <a:pt x="19" y="222"/>
                  </a:lnTo>
                  <a:lnTo>
                    <a:pt x="42" y="252"/>
                  </a:lnTo>
                  <a:lnTo>
                    <a:pt x="73" y="275"/>
                  </a:lnTo>
                  <a:lnTo>
                    <a:pt x="108" y="290"/>
                  </a:lnTo>
                  <a:lnTo>
                    <a:pt x="147" y="296"/>
                  </a:lnTo>
                  <a:lnTo>
                    <a:pt x="185" y="290"/>
                  </a:lnTo>
                  <a:lnTo>
                    <a:pt x="221" y="275"/>
                  </a:lnTo>
                  <a:lnTo>
                    <a:pt x="251" y="252"/>
                  </a:lnTo>
                  <a:lnTo>
                    <a:pt x="275" y="222"/>
                  </a:lnTo>
                  <a:lnTo>
                    <a:pt x="289" y="186"/>
                  </a:lnTo>
                  <a:lnTo>
                    <a:pt x="295" y="148"/>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62596" name="Group 100"/>
          <p:cNvGrpSpPr>
            <a:grpSpLocks/>
          </p:cNvGrpSpPr>
          <p:nvPr/>
        </p:nvGrpSpPr>
        <p:grpSpPr bwMode="auto">
          <a:xfrm>
            <a:off x="4570413" y="1978025"/>
            <a:ext cx="288925" cy="371475"/>
            <a:chOff x="2844" y="1197"/>
            <a:chExt cx="182" cy="234"/>
          </a:xfrm>
        </p:grpSpPr>
        <p:grpSp>
          <p:nvGrpSpPr>
            <p:cNvPr id="72745" name="Group 54"/>
            <p:cNvGrpSpPr>
              <a:grpSpLocks/>
            </p:cNvGrpSpPr>
            <p:nvPr/>
          </p:nvGrpSpPr>
          <p:grpSpPr bwMode="auto">
            <a:xfrm>
              <a:off x="2844" y="1216"/>
              <a:ext cx="116" cy="215"/>
              <a:chOff x="2844" y="1216"/>
              <a:chExt cx="116" cy="215"/>
            </a:xfrm>
          </p:grpSpPr>
          <p:sp>
            <p:nvSpPr>
              <p:cNvPr id="72747" name="Freeform 55"/>
              <p:cNvSpPr>
                <a:spLocks/>
              </p:cNvSpPr>
              <p:nvPr/>
            </p:nvSpPr>
            <p:spPr bwMode="auto">
              <a:xfrm>
                <a:off x="2864" y="1216"/>
                <a:ext cx="96" cy="215"/>
              </a:xfrm>
              <a:custGeom>
                <a:avLst/>
                <a:gdLst>
                  <a:gd name="T0" fmla="*/ 10 w 294"/>
                  <a:gd name="T1" fmla="*/ 0 h 665"/>
                  <a:gd name="T2" fmla="*/ 4 w 294"/>
                  <a:gd name="T3" fmla="*/ 23 h 665"/>
                  <a:gd name="T4" fmla="*/ 0 w 294"/>
                  <a:gd name="T5" fmla="*/ 23 h 665"/>
                  <a:gd name="T6" fmla="*/ 0 60000 65536"/>
                  <a:gd name="T7" fmla="*/ 0 60000 65536"/>
                  <a:gd name="T8" fmla="*/ 0 60000 65536"/>
                </a:gdLst>
                <a:ahLst/>
                <a:cxnLst>
                  <a:cxn ang="T6">
                    <a:pos x="T0" y="T1"/>
                  </a:cxn>
                  <a:cxn ang="T7">
                    <a:pos x="T2" y="T3"/>
                  </a:cxn>
                  <a:cxn ang="T8">
                    <a:pos x="T4" y="T5"/>
                  </a:cxn>
                </a:cxnLst>
                <a:rect l="0" t="0" r="r" b="b"/>
                <a:pathLst>
                  <a:path w="294" h="665">
                    <a:moveTo>
                      <a:pt x="294" y="0"/>
                    </a:moveTo>
                    <a:lnTo>
                      <a:pt x="117" y="665"/>
                    </a:lnTo>
                    <a:lnTo>
                      <a:pt x="0" y="6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48" name="Freeform 56"/>
              <p:cNvSpPr>
                <a:spLocks/>
              </p:cNvSpPr>
              <p:nvPr/>
            </p:nvSpPr>
            <p:spPr bwMode="auto">
              <a:xfrm>
                <a:off x="2844" y="1388"/>
                <a:ext cx="20" cy="43"/>
              </a:xfrm>
              <a:custGeom>
                <a:avLst/>
                <a:gdLst>
                  <a:gd name="T0" fmla="*/ 0 w 62"/>
                  <a:gd name="T1" fmla="*/ 0 h 129"/>
                  <a:gd name="T2" fmla="*/ 0 w 62"/>
                  <a:gd name="T3" fmla="*/ 1 h 129"/>
                  <a:gd name="T4" fmla="*/ 0 w 62"/>
                  <a:gd name="T5" fmla="*/ 2 h 129"/>
                  <a:gd name="T6" fmla="*/ 0 w 62"/>
                  <a:gd name="T7" fmla="*/ 3 h 129"/>
                  <a:gd name="T8" fmla="*/ 1 w 62"/>
                  <a:gd name="T9" fmla="*/ 4 h 129"/>
                  <a:gd name="T10" fmla="*/ 1 w 62"/>
                  <a:gd name="T11" fmla="*/ 4 h 129"/>
                  <a:gd name="T12" fmla="*/ 2 w 62"/>
                  <a:gd name="T13" fmla="*/ 5 h 129"/>
                  <a:gd name="T14" fmla="*/ 2 w 62"/>
                  <a:gd name="T15" fmla="*/ 5 h 1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 h="129">
                    <a:moveTo>
                      <a:pt x="6" y="0"/>
                    </a:moveTo>
                    <a:lnTo>
                      <a:pt x="1" y="29"/>
                    </a:lnTo>
                    <a:lnTo>
                      <a:pt x="0" y="56"/>
                    </a:lnTo>
                    <a:lnTo>
                      <a:pt x="4" y="81"/>
                    </a:lnTo>
                    <a:lnTo>
                      <a:pt x="14" y="101"/>
                    </a:lnTo>
                    <a:lnTo>
                      <a:pt x="26" y="116"/>
                    </a:lnTo>
                    <a:lnTo>
                      <a:pt x="42" y="126"/>
                    </a:lnTo>
                    <a:lnTo>
                      <a:pt x="62"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49" name="Line 57"/>
              <p:cNvSpPr>
                <a:spLocks noChangeShapeType="1"/>
              </p:cNvSpPr>
              <p:nvPr/>
            </p:nvSpPr>
            <p:spPr bwMode="auto">
              <a:xfrm flipV="1">
                <a:off x="2846" y="1329"/>
                <a:ext cx="1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50" name="Freeform 58"/>
              <p:cNvSpPr>
                <a:spLocks/>
              </p:cNvSpPr>
              <p:nvPr/>
            </p:nvSpPr>
            <p:spPr bwMode="auto">
              <a:xfrm>
                <a:off x="2862" y="1286"/>
                <a:ext cx="41" cy="43"/>
              </a:xfrm>
              <a:custGeom>
                <a:avLst/>
                <a:gdLst>
                  <a:gd name="T0" fmla="*/ 4 w 126"/>
                  <a:gd name="T1" fmla="*/ 0 h 129"/>
                  <a:gd name="T2" fmla="*/ 4 w 126"/>
                  <a:gd name="T3" fmla="*/ 0 h 129"/>
                  <a:gd name="T4" fmla="*/ 3 w 126"/>
                  <a:gd name="T5" fmla="*/ 0 h 129"/>
                  <a:gd name="T6" fmla="*/ 2 w 126"/>
                  <a:gd name="T7" fmla="*/ 1 h 129"/>
                  <a:gd name="T8" fmla="*/ 2 w 126"/>
                  <a:gd name="T9" fmla="*/ 2 h 129"/>
                  <a:gd name="T10" fmla="*/ 1 w 126"/>
                  <a:gd name="T11" fmla="*/ 3 h 129"/>
                  <a:gd name="T12" fmla="*/ 0 w 126"/>
                  <a:gd name="T13" fmla="*/ 4 h 129"/>
                  <a:gd name="T14" fmla="*/ 0 w 126"/>
                  <a:gd name="T15" fmla="*/ 5 h 1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6" h="129">
                    <a:moveTo>
                      <a:pt x="126" y="0"/>
                    </a:moveTo>
                    <a:lnTo>
                      <a:pt x="105" y="3"/>
                    </a:lnTo>
                    <a:lnTo>
                      <a:pt x="83" y="13"/>
                    </a:lnTo>
                    <a:lnTo>
                      <a:pt x="62" y="28"/>
                    </a:lnTo>
                    <a:lnTo>
                      <a:pt x="42" y="49"/>
                    </a:lnTo>
                    <a:lnTo>
                      <a:pt x="25" y="73"/>
                    </a:lnTo>
                    <a:lnTo>
                      <a:pt x="11" y="100"/>
                    </a:lnTo>
                    <a:lnTo>
                      <a:pt x="0"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51" name="Line 59"/>
              <p:cNvSpPr>
                <a:spLocks noChangeShapeType="1"/>
              </p:cNvSpPr>
              <p:nvPr/>
            </p:nvSpPr>
            <p:spPr bwMode="auto">
              <a:xfrm>
                <a:off x="2903" y="1286"/>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2746" name="Line 99"/>
            <p:cNvSpPr>
              <a:spLocks noChangeShapeType="1"/>
            </p:cNvSpPr>
            <p:nvPr/>
          </p:nvSpPr>
          <p:spPr bwMode="auto">
            <a:xfrm flipH="1">
              <a:off x="3006" y="1197"/>
              <a:ext cx="20"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68" name="Line 43"/>
          <p:cNvSpPr>
            <a:spLocks noChangeShapeType="1"/>
          </p:cNvSpPr>
          <p:nvPr/>
        </p:nvSpPr>
        <p:spPr bwMode="auto">
          <a:xfrm flipV="1">
            <a:off x="3708400" y="3367088"/>
            <a:ext cx="0" cy="13382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1" name="Group 107"/>
          <p:cNvGrpSpPr>
            <a:grpSpLocks/>
          </p:cNvGrpSpPr>
          <p:nvPr/>
        </p:nvGrpSpPr>
        <p:grpSpPr bwMode="auto">
          <a:xfrm>
            <a:off x="3479800" y="4797425"/>
            <a:ext cx="168275" cy="282575"/>
            <a:chOff x="4335" y="3167"/>
            <a:chExt cx="64" cy="108"/>
          </a:xfrm>
        </p:grpSpPr>
        <p:sp>
          <p:nvSpPr>
            <p:cNvPr id="72740" name="Line 108"/>
            <p:cNvSpPr>
              <a:spLocks noChangeShapeType="1"/>
            </p:cNvSpPr>
            <p:nvPr/>
          </p:nvSpPr>
          <p:spPr bwMode="auto">
            <a:xfrm flipH="1">
              <a:off x="4346" y="3275"/>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41" name="Freeform 109"/>
            <p:cNvSpPr>
              <a:spLocks/>
            </p:cNvSpPr>
            <p:nvPr/>
          </p:nvSpPr>
          <p:spPr bwMode="auto">
            <a:xfrm>
              <a:off x="4335" y="3249"/>
              <a:ext cx="11" cy="26"/>
            </a:xfrm>
            <a:custGeom>
              <a:avLst/>
              <a:gdLst>
                <a:gd name="T0" fmla="*/ 0 w 31"/>
                <a:gd name="T1" fmla="*/ 0 h 64"/>
                <a:gd name="T2" fmla="*/ 0 w 31"/>
                <a:gd name="T3" fmla="*/ 1 h 64"/>
                <a:gd name="T4" fmla="*/ 0 w 31"/>
                <a:gd name="T5" fmla="*/ 1 h 64"/>
                <a:gd name="T6" fmla="*/ 0 w 31"/>
                <a:gd name="T7" fmla="*/ 2 h 64"/>
                <a:gd name="T8" fmla="*/ 0 w 31"/>
                <a:gd name="T9" fmla="*/ 2 h 64"/>
                <a:gd name="T10" fmla="*/ 0 w 31"/>
                <a:gd name="T11" fmla="*/ 3 h 64"/>
                <a:gd name="T12" fmla="*/ 0 w 31"/>
                <a:gd name="T13" fmla="*/ 4 h 64"/>
                <a:gd name="T14" fmla="*/ 1 w 31"/>
                <a:gd name="T15" fmla="*/ 4 h 64"/>
                <a:gd name="T16" fmla="*/ 1 w 31"/>
                <a:gd name="T17" fmla="*/ 4 h 64"/>
                <a:gd name="T18" fmla="*/ 1 w 31"/>
                <a:gd name="T19" fmla="*/ 4 h 64"/>
                <a:gd name="T20" fmla="*/ 1 w 31"/>
                <a:gd name="T21" fmla="*/ 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64">
                  <a:moveTo>
                    <a:pt x="3" y="0"/>
                  </a:moveTo>
                  <a:lnTo>
                    <a:pt x="1" y="10"/>
                  </a:lnTo>
                  <a:lnTo>
                    <a:pt x="0" y="19"/>
                  </a:lnTo>
                  <a:lnTo>
                    <a:pt x="0" y="29"/>
                  </a:lnTo>
                  <a:lnTo>
                    <a:pt x="2" y="37"/>
                  </a:lnTo>
                  <a:lnTo>
                    <a:pt x="4" y="45"/>
                  </a:lnTo>
                  <a:lnTo>
                    <a:pt x="7" y="52"/>
                  </a:lnTo>
                  <a:lnTo>
                    <a:pt x="13" y="57"/>
                  </a:lnTo>
                  <a:lnTo>
                    <a:pt x="18" y="61"/>
                  </a:lnTo>
                  <a:lnTo>
                    <a:pt x="24" y="63"/>
                  </a:lnTo>
                  <a:lnTo>
                    <a:pt x="31"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42" name="Line 110"/>
            <p:cNvSpPr>
              <a:spLocks noChangeShapeType="1"/>
            </p:cNvSpPr>
            <p:nvPr/>
          </p:nvSpPr>
          <p:spPr bwMode="auto">
            <a:xfrm flipV="1">
              <a:off x="4335" y="3202"/>
              <a:ext cx="1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43" name="Freeform 111"/>
            <p:cNvSpPr>
              <a:spLocks/>
            </p:cNvSpPr>
            <p:nvPr/>
          </p:nvSpPr>
          <p:spPr bwMode="auto">
            <a:xfrm>
              <a:off x="4346" y="3167"/>
              <a:ext cx="53" cy="35"/>
            </a:xfrm>
            <a:custGeom>
              <a:avLst/>
              <a:gdLst>
                <a:gd name="T0" fmla="*/ 9 w 124"/>
                <a:gd name="T1" fmla="*/ 6 h 86"/>
                <a:gd name="T2" fmla="*/ 9 w 124"/>
                <a:gd name="T3" fmla="*/ 5 h 86"/>
                <a:gd name="T4" fmla="*/ 10 w 124"/>
                <a:gd name="T5" fmla="*/ 4 h 86"/>
                <a:gd name="T6" fmla="*/ 10 w 124"/>
                <a:gd name="T7" fmla="*/ 3 h 86"/>
                <a:gd name="T8" fmla="*/ 9 w 124"/>
                <a:gd name="T9" fmla="*/ 3 h 86"/>
                <a:gd name="T10" fmla="*/ 9 w 124"/>
                <a:gd name="T11" fmla="*/ 2 h 86"/>
                <a:gd name="T12" fmla="*/ 9 w 124"/>
                <a:gd name="T13" fmla="*/ 2 h 86"/>
                <a:gd name="T14" fmla="*/ 9 w 124"/>
                <a:gd name="T15" fmla="*/ 1 h 86"/>
                <a:gd name="T16" fmla="*/ 8 w 124"/>
                <a:gd name="T17" fmla="*/ 0 h 86"/>
                <a:gd name="T18" fmla="*/ 8 w 124"/>
                <a:gd name="T19" fmla="*/ 0 h 86"/>
                <a:gd name="T20" fmla="*/ 7 w 124"/>
                <a:gd name="T21" fmla="*/ 0 h 86"/>
                <a:gd name="T22" fmla="*/ 6 w 124"/>
                <a:gd name="T23" fmla="*/ 0 h 86"/>
                <a:gd name="T24" fmla="*/ 6 w 124"/>
                <a:gd name="T25" fmla="*/ 0 h 86"/>
                <a:gd name="T26" fmla="*/ 5 w 124"/>
                <a:gd name="T27" fmla="*/ 0 h 86"/>
                <a:gd name="T28" fmla="*/ 4 w 124"/>
                <a:gd name="T29" fmla="*/ 0 h 86"/>
                <a:gd name="T30" fmla="*/ 4 w 124"/>
                <a:gd name="T31" fmla="*/ 1 h 86"/>
                <a:gd name="T32" fmla="*/ 3 w 124"/>
                <a:gd name="T33" fmla="*/ 2 h 86"/>
                <a:gd name="T34" fmla="*/ 3 w 124"/>
                <a:gd name="T35" fmla="*/ 2 h 86"/>
                <a:gd name="T36" fmla="*/ 2 w 124"/>
                <a:gd name="T37" fmla="*/ 3 h 86"/>
                <a:gd name="T38" fmla="*/ 1 w 124"/>
                <a:gd name="T39" fmla="*/ 3 h 86"/>
                <a:gd name="T40" fmla="*/ 0 w 124"/>
                <a:gd name="T41" fmla="*/ 4 h 86"/>
                <a:gd name="T42" fmla="*/ 0 w 124"/>
                <a:gd name="T43" fmla="*/ 5 h 86"/>
                <a:gd name="T44" fmla="*/ 0 w 124"/>
                <a:gd name="T45" fmla="*/ 6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4" h="86">
                  <a:moveTo>
                    <a:pt x="120" y="86"/>
                  </a:moveTo>
                  <a:lnTo>
                    <a:pt x="122" y="74"/>
                  </a:lnTo>
                  <a:lnTo>
                    <a:pt x="123" y="61"/>
                  </a:lnTo>
                  <a:lnTo>
                    <a:pt x="124" y="50"/>
                  </a:lnTo>
                  <a:lnTo>
                    <a:pt x="122" y="40"/>
                  </a:lnTo>
                  <a:lnTo>
                    <a:pt x="120" y="29"/>
                  </a:lnTo>
                  <a:lnTo>
                    <a:pt x="117" y="21"/>
                  </a:lnTo>
                  <a:lnTo>
                    <a:pt x="112" y="13"/>
                  </a:lnTo>
                  <a:lnTo>
                    <a:pt x="105" y="8"/>
                  </a:lnTo>
                  <a:lnTo>
                    <a:pt x="99" y="4"/>
                  </a:lnTo>
                  <a:lnTo>
                    <a:pt x="91" y="0"/>
                  </a:lnTo>
                  <a:lnTo>
                    <a:pt x="83" y="0"/>
                  </a:lnTo>
                  <a:lnTo>
                    <a:pt x="74" y="0"/>
                  </a:lnTo>
                  <a:lnTo>
                    <a:pt x="65" y="4"/>
                  </a:lnTo>
                  <a:lnTo>
                    <a:pt x="56" y="8"/>
                  </a:lnTo>
                  <a:lnTo>
                    <a:pt x="47" y="13"/>
                  </a:lnTo>
                  <a:lnTo>
                    <a:pt x="38" y="21"/>
                  </a:lnTo>
                  <a:lnTo>
                    <a:pt x="30" y="29"/>
                  </a:lnTo>
                  <a:lnTo>
                    <a:pt x="22" y="40"/>
                  </a:lnTo>
                  <a:lnTo>
                    <a:pt x="15" y="50"/>
                  </a:lnTo>
                  <a:lnTo>
                    <a:pt x="8" y="61"/>
                  </a:lnTo>
                  <a:lnTo>
                    <a:pt x="4" y="74"/>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44" name="Freeform 112"/>
            <p:cNvSpPr>
              <a:spLocks/>
            </p:cNvSpPr>
            <p:nvPr/>
          </p:nvSpPr>
          <p:spPr bwMode="auto">
            <a:xfrm>
              <a:off x="4343" y="3202"/>
              <a:ext cx="53" cy="18"/>
            </a:xfrm>
            <a:custGeom>
              <a:avLst/>
              <a:gdLst>
                <a:gd name="T0" fmla="*/ 8 w 132"/>
                <a:gd name="T1" fmla="*/ 0 h 42"/>
                <a:gd name="T2" fmla="*/ 8 w 132"/>
                <a:gd name="T3" fmla="*/ 3 h 42"/>
                <a:gd name="T4" fmla="*/ 0 w 132"/>
                <a:gd name="T5" fmla="*/ 3 h 42"/>
                <a:gd name="T6" fmla="*/ 0 60000 65536"/>
                <a:gd name="T7" fmla="*/ 0 60000 65536"/>
                <a:gd name="T8" fmla="*/ 0 60000 65536"/>
              </a:gdLst>
              <a:ahLst/>
              <a:cxnLst>
                <a:cxn ang="T6">
                  <a:pos x="T0" y="T1"/>
                </a:cxn>
                <a:cxn ang="T7">
                  <a:pos x="T2" y="T3"/>
                </a:cxn>
                <a:cxn ang="T8">
                  <a:pos x="T4" y="T5"/>
                </a:cxn>
              </a:cxnLst>
              <a:rect l="0" t="0" r="r" b="b"/>
              <a:pathLst>
                <a:path w="132" h="42">
                  <a:moveTo>
                    <a:pt x="132" y="0"/>
                  </a:moveTo>
                  <a:lnTo>
                    <a:pt x="120" y="42"/>
                  </a:lnTo>
                  <a:lnTo>
                    <a:pt x="0"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2" name="组合 1"/>
          <p:cNvGrpSpPr>
            <a:grpSpLocks/>
          </p:cNvGrpSpPr>
          <p:nvPr/>
        </p:nvGrpSpPr>
        <p:grpSpPr bwMode="auto">
          <a:xfrm>
            <a:off x="3414713" y="2976563"/>
            <a:ext cx="293687" cy="390525"/>
            <a:chOff x="7645987" y="755650"/>
            <a:chExt cx="204201" cy="272143"/>
          </a:xfrm>
        </p:grpSpPr>
        <p:sp>
          <p:nvSpPr>
            <p:cNvPr id="72734" name="Line 115"/>
            <p:cNvSpPr>
              <a:spLocks noChangeShapeType="1"/>
            </p:cNvSpPr>
            <p:nvPr/>
          </p:nvSpPr>
          <p:spPr bwMode="auto">
            <a:xfrm flipH="1">
              <a:off x="7666408" y="1027793"/>
              <a:ext cx="544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35" name="Freeform 116"/>
            <p:cNvSpPr>
              <a:spLocks/>
            </p:cNvSpPr>
            <p:nvPr/>
          </p:nvSpPr>
          <p:spPr bwMode="auto">
            <a:xfrm>
              <a:off x="7645987" y="983570"/>
              <a:ext cx="20420" cy="44223"/>
            </a:xfrm>
            <a:custGeom>
              <a:avLst/>
              <a:gdLst>
                <a:gd name="T0" fmla="*/ 463534 w 30"/>
                <a:gd name="T1" fmla="*/ 0 h 64"/>
                <a:gd name="T2" fmla="*/ 0 w 30"/>
                <a:gd name="T3" fmla="*/ 1909881 h 64"/>
                <a:gd name="T4" fmla="*/ 0 w 30"/>
                <a:gd name="T5" fmla="*/ 3819762 h 64"/>
                <a:gd name="T6" fmla="*/ 0 w 30"/>
                <a:gd name="T7" fmla="*/ 5729642 h 64"/>
                <a:gd name="T8" fmla="*/ 463534 w 30"/>
                <a:gd name="T9" fmla="*/ 7162053 h 64"/>
                <a:gd name="T10" fmla="*/ 926387 w 30"/>
                <a:gd name="T11" fmla="*/ 9071934 h 64"/>
                <a:gd name="T12" fmla="*/ 1389921 w 30"/>
                <a:gd name="T13" fmla="*/ 10026874 h 64"/>
                <a:gd name="T14" fmla="*/ 2316309 w 30"/>
                <a:gd name="T15" fmla="*/ 10981815 h 64"/>
                <a:gd name="T16" fmla="*/ 3243377 w 30"/>
                <a:gd name="T17" fmla="*/ 11936755 h 64"/>
                <a:gd name="T18" fmla="*/ 4633298 w 30"/>
                <a:gd name="T19" fmla="*/ 12414225 h 64"/>
                <a:gd name="T20" fmla="*/ 5559685 w 30"/>
                <a:gd name="T21" fmla="*/ 12414225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64">
                  <a:moveTo>
                    <a:pt x="3" y="0"/>
                  </a:moveTo>
                  <a:lnTo>
                    <a:pt x="0" y="10"/>
                  </a:lnTo>
                  <a:lnTo>
                    <a:pt x="0" y="20"/>
                  </a:lnTo>
                  <a:lnTo>
                    <a:pt x="0" y="29"/>
                  </a:lnTo>
                  <a:lnTo>
                    <a:pt x="2" y="38"/>
                  </a:lnTo>
                  <a:lnTo>
                    <a:pt x="4" y="46"/>
                  </a:lnTo>
                  <a:lnTo>
                    <a:pt x="8" y="52"/>
                  </a:lnTo>
                  <a:lnTo>
                    <a:pt x="12" y="57"/>
                  </a:lnTo>
                  <a:lnTo>
                    <a:pt x="17" y="61"/>
                  </a:lnTo>
                  <a:lnTo>
                    <a:pt x="24" y="64"/>
                  </a:lnTo>
                  <a:lnTo>
                    <a:pt x="30"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36" name="Line 117"/>
            <p:cNvSpPr>
              <a:spLocks noChangeShapeType="1"/>
            </p:cNvSpPr>
            <p:nvPr/>
          </p:nvSpPr>
          <p:spPr bwMode="auto">
            <a:xfrm flipV="1">
              <a:off x="7645987" y="903628"/>
              <a:ext cx="20420" cy="799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2737" name="Freeform 118"/>
            <p:cNvSpPr>
              <a:spLocks/>
            </p:cNvSpPr>
            <p:nvPr/>
          </p:nvSpPr>
          <p:spPr bwMode="auto">
            <a:xfrm>
              <a:off x="7666408" y="844097"/>
              <a:ext cx="88487" cy="59531"/>
            </a:xfrm>
            <a:custGeom>
              <a:avLst/>
              <a:gdLst>
                <a:gd name="T0" fmla="*/ 25055979 w 125"/>
                <a:gd name="T1" fmla="*/ 17168040 h 85"/>
                <a:gd name="T2" fmla="*/ 25557169 w 125"/>
                <a:gd name="T3" fmla="*/ 14715363 h 85"/>
                <a:gd name="T4" fmla="*/ 26058360 w 125"/>
                <a:gd name="T5" fmla="*/ 12752941 h 85"/>
                <a:gd name="T6" fmla="*/ 26058360 w 125"/>
                <a:gd name="T7" fmla="*/ 10300964 h 85"/>
                <a:gd name="T8" fmla="*/ 26058360 w 125"/>
                <a:gd name="T9" fmla="*/ 7848287 h 85"/>
                <a:gd name="T10" fmla="*/ 25055979 w 125"/>
                <a:gd name="T11" fmla="*/ 5885865 h 85"/>
                <a:gd name="T12" fmla="*/ 24554789 w 125"/>
                <a:gd name="T13" fmla="*/ 4414399 h 85"/>
                <a:gd name="T14" fmla="*/ 23552408 w 125"/>
                <a:gd name="T15" fmla="*/ 2942932 h 85"/>
                <a:gd name="T16" fmla="*/ 22550027 w 125"/>
                <a:gd name="T17" fmla="*/ 1471466 h 85"/>
                <a:gd name="T18" fmla="*/ 20545974 w 125"/>
                <a:gd name="T19" fmla="*/ 490255 h 85"/>
                <a:gd name="T20" fmla="*/ 19042402 w 125"/>
                <a:gd name="T21" fmla="*/ 0 h 85"/>
                <a:gd name="T22" fmla="*/ 17538831 w 125"/>
                <a:gd name="T23" fmla="*/ 0 h 85"/>
                <a:gd name="T24" fmla="*/ 15534778 w 125"/>
                <a:gd name="T25" fmla="*/ 0 h 85"/>
                <a:gd name="T26" fmla="*/ 13530016 w 125"/>
                <a:gd name="T27" fmla="*/ 490255 h 85"/>
                <a:gd name="T28" fmla="*/ 12027153 w 125"/>
                <a:gd name="T29" fmla="*/ 1471466 h 85"/>
                <a:gd name="T30" fmla="*/ 10022392 w 125"/>
                <a:gd name="T31" fmla="*/ 2942932 h 85"/>
                <a:gd name="T32" fmla="*/ 8017630 w 125"/>
                <a:gd name="T33" fmla="*/ 4414399 h 85"/>
                <a:gd name="T34" fmla="*/ 6013577 w 125"/>
                <a:gd name="T35" fmla="*/ 5885865 h 85"/>
                <a:gd name="T36" fmla="*/ 5011196 w 125"/>
                <a:gd name="T37" fmla="*/ 7848287 h 85"/>
                <a:gd name="T38" fmla="*/ 3006434 w 125"/>
                <a:gd name="T39" fmla="*/ 10300964 h 85"/>
                <a:gd name="T40" fmla="*/ 2004761 w 125"/>
                <a:gd name="T41" fmla="*/ 12752941 h 85"/>
                <a:gd name="T42" fmla="*/ 1002381 w 125"/>
                <a:gd name="T43" fmla="*/ 14715363 h 85"/>
                <a:gd name="T44" fmla="*/ 0 w 125"/>
                <a:gd name="T45" fmla="*/ 17168040 h 8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5" h="85">
                  <a:moveTo>
                    <a:pt x="121" y="85"/>
                  </a:moveTo>
                  <a:lnTo>
                    <a:pt x="123" y="74"/>
                  </a:lnTo>
                  <a:lnTo>
                    <a:pt x="125" y="62"/>
                  </a:lnTo>
                  <a:lnTo>
                    <a:pt x="125" y="50"/>
                  </a:lnTo>
                  <a:lnTo>
                    <a:pt x="124" y="40"/>
                  </a:lnTo>
                  <a:lnTo>
                    <a:pt x="121" y="30"/>
                  </a:lnTo>
                  <a:lnTo>
                    <a:pt x="117" y="22"/>
                  </a:lnTo>
                  <a:lnTo>
                    <a:pt x="112" y="14"/>
                  </a:lnTo>
                  <a:lnTo>
                    <a:pt x="107" y="8"/>
                  </a:lnTo>
                  <a:lnTo>
                    <a:pt x="99" y="3"/>
                  </a:lnTo>
                  <a:lnTo>
                    <a:pt x="92" y="1"/>
                  </a:lnTo>
                  <a:lnTo>
                    <a:pt x="83" y="0"/>
                  </a:lnTo>
                  <a:lnTo>
                    <a:pt x="75" y="1"/>
                  </a:lnTo>
                  <a:lnTo>
                    <a:pt x="65" y="3"/>
                  </a:lnTo>
                  <a:lnTo>
                    <a:pt x="57" y="8"/>
                  </a:lnTo>
                  <a:lnTo>
                    <a:pt x="47" y="14"/>
                  </a:lnTo>
                  <a:lnTo>
                    <a:pt x="39" y="22"/>
                  </a:lnTo>
                  <a:lnTo>
                    <a:pt x="30" y="30"/>
                  </a:lnTo>
                  <a:lnTo>
                    <a:pt x="23" y="40"/>
                  </a:lnTo>
                  <a:lnTo>
                    <a:pt x="15" y="50"/>
                  </a:lnTo>
                  <a:lnTo>
                    <a:pt x="10" y="62"/>
                  </a:lnTo>
                  <a:lnTo>
                    <a:pt x="5" y="74"/>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38" name="Freeform 119"/>
            <p:cNvSpPr>
              <a:spLocks/>
            </p:cNvSpPr>
            <p:nvPr/>
          </p:nvSpPr>
          <p:spPr bwMode="auto">
            <a:xfrm>
              <a:off x="7661302" y="903628"/>
              <a:ext cx="88487" cy="30616"/>
            </a:xfrm>
            <a:custGeom>
              <a:avLst/>
              <a:gdLst>
                <a:gd name="T0" fmla="*/ 23725999 w 131"/>
                <a:gd name="T1" fmla="*/ 0 h 44"/>
                <a:gd name="T2" fmla="*/ 21444250 w 131"/>
                <a:gd name="T3" fmla="*/ 8715123 h 44"/>
                <a:gd name="T4" fmla="*/ 0 w 131"/>
                <a:gd name="T5" fmla="*/ 8715123 h 44"/>
                <a:gd name="T6" fmla="*/ 0 60000 65536"/>
                <a:gd name="T7" fmla="*/ 0 60000 65536"/>
                <a:gd name="T8" fmla="*/ 0 60000 65536"/>
              </a:gdLst>
              <a:ahLst/>
              <a:cxnLst>
                <a:cxn ang="T6">
                  <a:pos x="T0" y="T1"/>
                </a:cxn>
                <a:cxn ang="T7">
                  <a:pos x="T2" y="T3"/>
                </a:cxn>
                <a:cxn ang="T8">
                  <a:pos x="T4" y="T5"/>
                </a:cxn>
              </a:cxnLst>
              <a:rect l="0" t="0" r="r" b="b"/>
              <a:pathLst>
                <a:path w="131" h="44">
                  <a:moveTo>
                    <a:pt x="131" y="0"/>
                  </a:moveTo>
                  <a:lnTo>
                    <a:pt x="119" y="44"/>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2739" name="Line 120"/>
            <p:cNvSpPr>
              <a:spLocks noChangeShapeType="1"/>
            </p:cNvSpPr>
            <p:nvPr/>
          </p:nvSpPr>
          <p:spPr bwMode="auto">
            <a:xfrm flipH="1">
              <a:off x="7824663" y="755650"/>
              <a:ext cx="25525" cy="595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62538"/>
                                        </p:tgtEl>
                                        <p:attrNameLst>
                                          <p:attrName>style.visibility</p:attrName>
                                        </p:attrNameLst>
                                      </p:cBhvr>
                                      <p:to>
                                        <p:strVal val="visible"/>
                                      </p:to>
                                    </p:set>
                                    <p:animEffect transition="in" filter="wipe(down)">
                                      <p:cBhvr>
                                        <p:cTn id="7" dur="500"/>
                                        <p:tgtEl>
                                          <p:spTgt spid="3625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362532"/>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71"/>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68"/>
                                        </p:tgtEl>
                                        <p:attrNameLst>
                                          <p:attrName>style.visibility</p:attrName>
                                        </p:attrNameLst>
                                      </p:cBhvr>
                                      <p:to>
                                        <p:strVal val="visible"/>
                                      </p:to>
                                    </p:set>
                                    <p:animEffect transition="in" filter="wipe(down)">
                                      <p:cBhvr>
                                        <p:cTn id="20" dur="500"/>
                                        <p:tgtEl>
                                          <p:spTgt spid="68"/>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362539"/>
                                        </p:tgtEl>
                                        <p:attrNameLst>
                                          <p:attrName>style.visibility</p:attrName>
                                        </p:attrNameLst>
                                      </p:cBhvr>
                                      <p:to>
                                        <p:strVal val="visible"/>
                                      </p:to>
                                    </p:set>
                                    <p:animEffect transition="in" filter="wipe(down)">
                                      <p:cBhvr>
                                        <p:cTn id="29" dur="500"/>
                                        <p:tgtEl>
                                          <p:spTgt spid="362539"/>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362596"/>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362540"/>
                                        </p:tgtEl>
                                        <p:attrNameLst>
                                          <p:attrName>style.visibility</p:attrName>
                                        </p:attrNameLst>
                                      </p:cBhvr>
                                      <p:to>
                                        <p:strVal val="visible"/>
                                      </p:to>
                                    </p:set>
                                    <p:animEffect transition="in" filter="wipe(down)">
                                      <p:cBhvr>
                                        <p:cTn id="38" dur="500"/>
                                        <p:tgtEl>
                                          <p:spTgt spid="362540"/>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4" fill="hold" grpId="0" nodeType="clickEffect">
                                  <p:stCondLst>
                                    <p:cond delay="0"/>
                                  </p:stCondLst>
                                  <p:childTnLst>
                                    <p:set>
                                      <p:cBhvr>
                                        <p:cTn id="42" dur="1" fill="hold">
                                          <p:stCondLst>
                                            <p:cond delay="0"/>
                                          </p:stCondLst>
                                        </p:cTn>
                                        <p:tgtEl>
                                          <p:spTgt spid="362541"/>
                                        </p:tgtEl>
                                        <p:attrNameLst>
                                          <p:attrName>style.visibility</p:attrName>
                                        </p:attrNameLst>
                                      </p:cBhvr>
                                      <p:to>
                                        <p:strVal val="visible"/>
                                      </p:to>
                                    </p:set>
                                    <p:animEffect transition="in" filter="wipe(down)">
                                      <p:cBhvr>
                                        <p:cTn id="43" dur="500"/>
                                        <p:tgtEl>
                                          <p:spTgt spid="362541"/>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3625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2538" grpId="0" animBg="1"/>
      <p:bldP spid="362539" grpId="0" animBg="1"/>
      <p:bldP spid="362540" grpId="0" animBg="1"/>
      <p:bldP spid="362541" grpId="0" animBg="1"/>
      <p:bldP spid="68"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Text Box 61"/>
          <p:cNvSpPr txBox="1">
            <a:spLocks noChangeArrowheads="1"/>
          </p:cNvSpPr>
          <p:nvPr/>
        </p:nvSpPr>
        <p:spPr bwMode="auto">
          <a:xfrm>
            <a:off x="152400" y="90488"/>
            <a:ext cx="8991600" cy="1190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latin typeface="黑体" pitchFamily="2" charset="-122"/>
                <a:ea typeface="黑体" pitchFamily="2" charset="-122"/>
              </a:rPr>
              <a:t>例</a:t>
            </a:r>
            <a:r>
              <a:rPr lang="en-US" altLang="zh-CN" sz="3600" b="1">
                <a:solidFill>
                  <a:srgbClr val="FF0000"/>
                </a:solidFill>
                <a:latin typeface="黑体" pitchFamily="2" charset="-122"/>
                <a:ea typeface="黑体" pitchFamily="2" charset="-122"/>
              </a:rPr>
              <a:t>4.</a:t>
            </a:r>
            <a:r>
              <a:rPr lang="zh-CN" altLang="en-US" sz="3600" b="1">
                <a:solidFill>
                  <a:srgbClr val="FF0000"/>
                </a:solidFill>
                <a:latin typeface="黑体" pitchFamily="2" charset="-122"/>
                <a:ea typeface="黑体" pitchFamily="2" charset="-122"/>
              </a:rPr>
              <a:t>已知</a:t>
            </a:r>
            <a:r>
              <a:rPr lang="en-US" altLang="zh-CN" sz="3600" b="1">
                <a:solidFill>
                  <a:srgbClr val="FF0000"/>
                </a:solidFill>
                <a:latin typeface="黑体" pitchFamily="2" charset="-122"/>
                <a:ea typeface="黑体" pitchFamily="2" charset="-122"/>
              </a:rPr>
              <a:t>AC</a:t>
            </a:r>
            <a:r>
              <a:rPr lang="zh-CN" altLang="en-US" sz="3600" b="1">
                <a:solidFill>
                  <a:srgbClr val="FF0000"/>
                </a:solidFill>
                <a:latin typeface="黑体" pitchFamily="2" charset="-122"/>
                <a:ea typeface="黑体" pitchFamily="2" charset="-122"/>
              </a:rPr>
              <a:t>为正平线，补全平行四边形</a:t>
            </a:r>
            <a:r>
              <a:rPr lang="en-US" altLang="zh-CN" sz="3600" b="1">
                <a:solidFill>
                  <a:srgbClr val="FF0000"/>
                </a:solidFill>
                <a:latin typeface="黑体" pitchFamily="2" charset="-122"/>
                <a:ea typeface="黑体" pitchFamily="2" charset="-122"/>
              </a:rPr>
              <a:t>ABCD</a:t>
            </a:r>
          </a:p>
          <a:p>
            <a:pPr eaLnBrk="1" hangingPunct="1">
              <a:spcBef>
                <a:spcPct val="0"/>
              </a:spcBef>
              <a:buFontTx/>
              <a:buNone/>
            </a:pPr>
            <a:r>
              <a:rPr lang="en-US" altLang="zh-CN" sz="3600" b="1">
                <a:solidFill>
                  <a:srgbClr val="FF0000"/>
                </a:solidFill>
                <a:latin typeface="黑体" pitchFamily="2" charset="-122"/>
                <a:ea typeface="黑体" pitchFamily="2" charset="-122"/>
              </a:rPr>
              <a:t>    </a:t>
            </a:r>
            <a:r>
              <a:rPr lang="zh-CN" altLang="en-US" sz="3600" b="1">
                <a:solidFill>
                  <a:srgbClr val="FF0000"/>
                </a:solidFill>
                <a:latin typeface="黑体" pitchFamily="2" charset="-122"/>
                <a:ea typeface="黑体" pitchFamily="2" charset="-122"/>
              </a:rPr>
              <a:t>的水平投影。</a:t>
            </a:r>
          </a:p>
        </p:txBody>
      </p:sp>
      <p:sp>
        <p:nvSpPr>
          <p:cNvPr id="327742" name="Text Box 62"/>
          <p:cNvSpPr txBox="1">
            <a:spLocks noChangeArrowheads="1"/>
          </p:cNvSpPr>
          <p:nvPr/>
        </p:nvSpPr>
        <p:spPr bwMode="auto">
          <a:xfrm>
            <a:off x="0" y="1196975"/>
            <a:ext cx="2536825"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解法一：</a:t>
            </a:r>
          </a:p>
        </p:txBody>
      </p:sp>
      <p:sp>
        <p:nvSpPr>
          <p:cNvPr id="327743" name="Text Box 63"/>
          <p:cNvSpPr txBox="1">
            <a:spLocks noChangeArrowheads="1"/>
          </p:cNvSpPr>
          <p:nvPr/>
        </p:nvSpPr>
        <p:spPr bwMode="auto">
          <a:xfrm>
            <a:off x="5221288" y="1281113"/>
            <a:ext cx="2879725" cy="641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FF0000"/>
                </a:solidFill>
                <a:ea typeface="黑体" pitchFamily="2" charset="-122"/>
              </a:rPr>
              <a:t>解法二：</a:t>
            </a:r>
          </a:p>
        </p:txBody>
      </p:sp>
      <p:grpSp>
        <p:nvGrpSpPr>
          <p:cNvPr id="327744" name="Group 64"/>
          <p:cNvGrpSpPr>
            <a:grpSpLocks/>
          </p:cNvGrpSpPr>
          <p:nvPr/>
        </p:nvGrpSpPr>
        <p:grpSpPr bwMode="auto">
          <a:xfrm>
            <a:off x="2116138" y="2886075"/>
            <a:ext cx="233362" cy="292100"/>
            <a:chOff x="1333" y="1682"/>
            <a:chExt cx="147" cy="184"/>
          </a:xfrm>
        </p:grpSpPr>
        <p:sp>
          <p:nvSpPr>
            <p:cNvPr id="73846" name="Line 65"/>
            <p:cNvSpPr>
              <a:spLocks noChangeShapeType="1"/>
            </p:cNvSpPr>
            <p:nvPr/>
          </p:nvSpPr>
          <p:spPr bwMode="auto">
            <a:xfrm flipV="1">
              <a:off x="1333" y="1682"/>
              <a:ext cx="49" cy="1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47" name="Line 66"/>
            <p:cNvSpPr>
              <a:spLocks noChangeShapeType="1"/>
            </p:cNvSpPr>
            <p:nvPr/>
          </p:nvSpPr>
          <p:spPr bwMode="auto">
            <a:xfrm flipH="1">
              <a:off x="1352" y="1765"/>
              <a:ext cx="68"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48" name="Line 67"/>
            <p:cNvSpPr>
              <a:spLocks noChangeShapeType="1"/>
            </p:cNvSpPr>
            <p:nvPr/>
          </p:nvSpPr>
          <p:spPr bwMode="auto">
            <a:xfrm>
              <a:off x="1386" y="1784"/>
              <a:ext cx="8"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49" name="Line 68"/>
            <p:cNvSpPr>
              <a:spLocks noChangeShapeType="1"/>
            </p:cNvSpPr>
            <p:nvPr/>
          </p:nvSpPr>
          <p:spPr bwMode="auto">
            <a:xfrm flipH="1">
              <a:off x="1461" y="1682"/>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27749" name="Group 69"/>
          <p:cNvGrpSpPr>
            <a:grpSpLocks/>
          </p:cNvGrpSpPr>
          <p:nvPr/>
        </p:nvGrpSpPr>
        <p:grpSpPr bwMode="auto">
          <a:xfrm>
            <a:off x="2141538" y="5461000"/>
            <a:ext cx="130175" cy="285750"/>
            <a:chOff x="1349" y="3304"/>
            <a:chExt cx="82" cy="180"/>
          </a:xfrm>
        </p:grpSpPr>
        <p:sp>
          <p:nvSpPr>
            <p:cNvPr id="73843" name="Line 70"/>
            <p:cNvSpPr>
              <a:spLocks noChangeShapeType="1"/>
            </p:cNvSpPr>
            <p:nvPr/>
          </p:nvSpPr>
          <p:spPr bwMode="auto">
            <a:xfrm flipV="1">
              <a:off x="1349" y="3304"/>
              <a:ext cx="45" cy="1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44" name="Line 71"/>
            <p:cNvSpPr>
              <a:spLocks noChangeShapeType="1"/>
            </p:cNvSpPr>
            <p:nvPr/>
          </p:nvSpPr>
          <p:spPr bwMode="auto">
            <a:xfrm flipH="1">
              <a:off x="1364" y="3383"/>
              <a:ext cx="67"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45" name="Line 72"/>
            <p:cNvSpPr>
              <a:spLocks noChangeShapeType="1"/>
            </p:cNvSpPr>
            <p:nvPr/>
          </p:nvSpPr>
          <p:spPr bwMode="auto">
            <a:xfrm>
              <a:off x="1397" y="3405"/>
              <a:ext cx="8"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27753" name="Line 73"/>
          <p:cNvSpPr>
            <a:spLocks noChangeShapeType="1"/>
          </p:cNvSpPr>
          <p:nvPr/>
        </p:nvSpPr>
        <p:spPr bwMode="auto">
          <a:xfrm>
            <a:off x="831850" y="5437188"/>
            <a:ext cx="28448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54" name="Line 74"/>
          <p:cNvSpPr>
            <a:spLocks noChangeShapeType="1"/>
          </p:cNvSpPr>
          <p:nvPr/>
        </p:nvSpPr>
        <p:spPr bwMode="auto">
          <a:xfrm flipH="1" flipV="1">
            <a:off x="1692275" y="4935538"/>
            <a:ext cx="1984375" cy="5016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55" name="Line 75"/>
          <p:cNvSpPr>
            <a:spLocks noChangeShapeType="1"/>
          </p:cNvSpPr>
          <p:nvPr/>
        </p:nvSpPr>
        <p:spPr bwMode="auto">
          <a:xfrm flipV="1">
            <a:off x="831850" y="3089275"/>
            <a:ext cx="2844800" cy="2809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56" name="Line 76"/>
          <p:cNvSpPr>
            <a:spLocks noChangeShapeType="1"/>
          </p:cNvSpPr>
          <p:nvPr/>
        </p:nvSpPr>
        <p:spPr bwMode="auto">
          <a:xfrm flipH="1">
            <a:off x="1692275" y="2222500"/>
            <a:ext cx="1117600" cy="20081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57" name="Line 77"/>
          <p:cNvSpPr>
            <a:spLocks noChangeShapeType="1"/>
          </p:cNvSpPr>
          <p:nvPr/>
        </p:nvSpPr>
        <p:spPr bwMode="auto">
          <a:xfrm>
            <a:off x="2254250" y="3227388"/>
            <a:ext cx="0" cy="22098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58" name="Line 78"/>
          <p:cNvSpPr>
            <a:spLocks noChangeShapeType="1"/>
          </p:cNvSpPr>
          <p:nvPr/>
        </p:nvSpPr>
        <p:spPr bwMode="auto">
          <a:xfrm>
            <a:off x="1692275" y="4935538"/>
            <a:ext cx="1117600" cy="9969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59" name="Line 79"/>
          <p:cNvSpPr>
            <a:spLocks noChangeShapeType="1"/>
          </p:cNvSpPr>
          <p:nvPr/>
        </p:nvSpPr>
        <p:spPr bwMode="auto">
          <a:xfrm>
            <a:off x="2809875" y="2222500"/>
            <a:ext cx="0" cy="37099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60" name="Line 80"/>
          <p:cNvSpPr>
            <a:spLocks noChangeShapeType="1"/>
          </p:cNvSpPr>
          <p:nvPr/>
        </p:nvSpPr>
        <p:spPr bwMode="auto">
          <a:xfrm>
            <a:off x="831850" y="5437188"/>
            <a:ext cx="1978025" cy="4953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61" name="Line 81"/>
          <p:cNvSpPr>
            <a:spLocks noChangeShapeType="1"/>
          </p:cNvSpPr>
          <p:nvPr/>
        </p:nvSpPr>
        <p:spPr bwMode="auto">
          <a:xfrm flipV="1">
            <a:off x="2809875" y="5437188"/>
            <a:ext cx="866775" cy="4953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62" name="Line 82"/>
          <p:cNvSpPr>
            <a:spLocks noChangeShapeType="1"/>
          </p:cNvSpPr>
          <p:nvPr/>
        </p:nvSpPr>
        <p:spPr bwMode="auto">
          <a:xfrm>
            <a:off x="3676650" y="3089275"/>
            <a:ext cx="0" cy="23479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763" name="Freeform 83"/>
          <p:cNvSpPr>
            <a:spLocks/>
          </p:cNvSpPr>
          <p:nvPr/>
        </p:nvSpPr>
        <p:spPr bwMode="auto">
          <a:xfrm>
            <a:off x="2947988" y="5949950"/>
            <a:ext cx="130175" cy="287338"/>
          </a:xfrm>
          <a:custGeom>
            <a:avLst/>
            <a:gdLst>
              <a:gd name="T0" fmla="*/ 2147483647 w 151"/>
              <a:gd name="T1" fmla="*/ 0 h 338"/>
              <a:gd name="T2" fmla="*/ 0 w 151"/>
              <a:gd name="T3" fmla="*/ 2147483647 h 338"/>
              <a:gd name="T4" fmla="*/ 2147483647 w 151"/>
              <a:gd name="T5" fmla="*/ 2147483647 h 338"/>
              <a:gd name="T6" fmla="*/ 2147483647 w 151"/>
              <a:gd name="T7" fmla="*/ 2147483647 h 338"/>
              <a:gd name="T8" fmla="*/ 2147483647 w 151"/>
              <a:gd name="T9" fmla="*/ 2147483647 h 338"/>
              <a:gd name="T10" fmla="*/ 2147483647 w 151"/>
              <a:gd name="T11" fmla="*/ 2147483647 h 338"/>
              <a:gd name="T12" fmla="*/ 2147483647 w 151"/>
              <a:gd name="T13" fmla="*/ 2147483647 h 338"/>
              <a:gd name="T14" fmla="*/ 2147483647 w 151"/>
              <a:gd name="T15" fmla="*/ 2147483647 h 338"/>
              <a:gd name="T16" fmla="*/ 2147483647 w 151"/>
              <a:gd name="T17" fmla="*/ 2147483647 h 338"/>
              <a:gd name="T18" fmla="*/ 2147483647 w 151"/>
              <a:gd name="T19" fmla="*/ 2147483647 h 338"/>
              <a:gd name="T20" fmla="*/ 2147483647 w 151"/>
              <a:gd name="T21" fmla="*/ 2147483647 h 338"/>
              <a:gd name="T22" fmla="*/ 2147483647 w 151"/>
              <a:gd name="T23" fmla="*/ 2147483647 h 338"/>
              <a:gd name="T24" fmla="*/ 2147483647 w 151"/>
              <a:gd name="T25" fmla="*/ 2147483647 h 338"/>
              <a:gd name="T26" fmla="*/ 2147483647 w 151"/>
              <a:gd name="T27" fmla="*/ 2147483647 h 338"/>
              <a:gd name="T28" fmla="*/ 2147483647 w 151"/>
              <a:gd name="T29" fmla="*/ 2147483647 h 338"/>
              <a:gd name="T30" fmla="*/ 2147483647 w 151"/>
              <a:gd name="T31" fmla="*/ 2147483647 h 338"/>
              <a:gd name="T32" fmla="*/ 2147483647 w 151"/>
              <a:gd name="T33" fmla="*/ 2147483647 h 338"/>
              <a:gd name="T34" fmla="*/ 2147483647 w 151"/>
              <a:gd name="T35" fmla="*/ 2147483647 h 338"/>
              <a:gd name="T36" fmla="*/ 2147483647 w 151"/>
              <a:gd name="T37" fmla="*/ 2147483647 h 338"/>
              <a:gd name="T38" fmla="*/ 2147483647 w 151"/>
              <a:gd name="T39" fmla="*/ 2147483647 h 338"/>
              <a:gd name="T40" fmla="*/ 2147483647 w 151"/>
              <a:gd name="T41" fmla="*/ 2147483647 h 338"/>
              <a:gd name="T42" fmla="*/ 2147483647 w 151"/>
              <a:gd name="T43" fmla="*/ 2147483647 h 338"/>
              <a:gd name="T44" fmla="*/ 2147483647 w 151"/>
              <a:gd name="T45" fmla="*/ 2147483647 h 338"/>
              <a:gd name="T46" fmla="*/ 2147483647 w 151"/>
              <a:gd name="T47" fmla="*/ 2147483647 h 338"/>
              <a:gd name="T48" fmla="*/ 2147483647 w 151"/>
              <a:gd name="T49" fmla="*/ 2147483647 h 338"/>
              <a:gd name="T50" fmla="*/ 2147483647 w 151"/>
              <a:gd name="T51" fmla="*/ 2147483647 h 338"/>
              <a:gd name="T52" fmla="*/ 2147483647 w 151"/>
              <a:gd name="T53" fmla="*/ 2147483647 h 338"/>
              <a:gd name="T54" fmla="*/ 2147483647 w 151"/>
              <a:gd name="T55" fmla="*/ 2147483647 h 338"/>
              <a:gd name="T56" fmla="*/ 2147483647 w 151"/>
              <a:gd name="T57" fmla="*/ 2147483647 h 3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1" h="338">
                <a:moveTo>
                  <a:pt x="90" y="0"/>
                </a:moveTo>
                <a:lnTo>
                  <a:pt x="0" y="338"/>
                </a:lnTo>
                <a:lnTo>
                  <a:pt x="59" y="338"/>
                </a:lnTo>
                <a:lnTo>
                  <a:pt x="65" y="338"/>
                </a:lnTo>
                <a:lnTo>
                  <a:pt x="71" y="335"/>
                </a:lnTo>
                <a:lnTo>
                  <a:pt x="77" y="333"/>
                </a:lnTo>
                <a:lnTo>
                  <a:pt x="84" y="329"/>
                </a:lnTo>
                <a:lnTo>
                  <a:pt x="90" y="325"/>
                </a:lnTo>
                <a:lnTo>
                  <a:pt x="97" y="318"/>
                </a:lnTo>
                <a:lnTo>
                  <a:pt x="102" y="312"/>
                </a:lnTo>
                <a:lnTo>
                  <a:pt x="107" y="306"/>
                </a:lnTo>
                <a:lnTo>
                  <a:pt x="113" y="297"/>
                </a:lnTo>
                <a:lnTo>
                  <a:pt x="116" y="290"/>
                </a:lnTo>
                <a:lnTo>
                  <a:pt x="120" y="281"/>
                </a:lnTo>
                <a:lnTo>
                  <a:pt x="122" y="273"/>
                </a:lnTo>
                <a:lnTo>
                  <a:pt x="148" y="179"/>
                </a:lnTo>
                <a:lnTo>
                  <a:pt x="149" y="170"/>
                </a:lnTo>
                <a:lnTo>
                  <a:pt x="151" y="162"/>
                </a:lnTo>
                <a:lnTo>
                  <a:pt x="151" y="153"/>
                </a:lnTo>
                <a:lnTo>
                  <a:pt x="150" y="146"/>
                </a:lnTo>
                <a:lnTo>
                  <a:pt x="149" y="138"/>
                </a:lnTo>
                <a:lnTo>
                  <a:pt x="147" y="132"/>
                </a:lnTo>
                <a:lnTo>
                  <a:pt x="143" y="127"/>
                </a:lnTo>
                <a:lnTo>
                  <a:pt x="139" y="121"/>
                </a:lnTo>
                <a:lnTo>
                  <a:pt x="135" y="118"/>
                </a:lnTo>
                <a:lnTo>
                  <a:pt x="131" y="115"/>
                </a:lnTo>
                <a:lnTo>
                  <a:pt x="125" y="114"/>
                </a:lnTo>
                <a:lnTo>
                  <a:pt x="119" y="113"/>
                </a:lnTo>
                <a:lnTo>
                  <a:pt x="60" y="11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27764" name="Group 84"/>
          <p:cNvGrpSpPr>
            <a:grpSpLocks/>
          </p:cNvGrpSpPr>
          <p:nvPr/>
        </p:nvGrpSpPr>
        <p:grpSpPr bwMode="auto">
          <a:xfrm>
            <a:off x="3806825" y="5335588"/>
            <a:ext cx="107950" cy="190500"/>
            <a:chOff x="2398" y="3225"/>
            <a:chExt cx="68" cy="120"/>
          </a:xfrm>
        </p:grpSpPr>
        <p:sp>
          <p:nvSpPr>
            <p:cNvPr id="73838" name="Line 85"/>
            <p:cNvSpPr>
              <a:spLocks noChangeShapeType="1"/>
            </p:cNvSpPr>
            <p:nvPr/>
          </p:nvSpPr>
          <p:spPr bwMode="auto">
            <a:xfrm flipH="1">
              <a:off x="2417" y="3345"/>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39" name="Freeform 86"/>
            <p:cNvSpPr>
              <a:spLocks/>
            </p:cNvSpPr>
            <p:nvPr/>
          </p:nvSpPr>
          <p:spPr bwMode="auto">
            <a:xfrm>
              <a:off x="2398" y="3311"/>
              <a:ext cx="19" cy="34"/>
            </a:xfrm>
            <a:custGeom>
              <a:avLst/>
              <a:gdLst>
                <a:gd name="T0" fmla="*/ 1 w 31"/>
                <a:gd name="T1" fmla="*/ 0 h 66"/>
                <a:gd name="T2" fmla="*/ 1 w 31"/>
                <a:gd name="T3" fmla="*/ 1 h 66"/>
                <a:gd name="T4" fmla="*/ 0 w 31"/>
                <a:gd name="T5" fmla="*/ 3 h 66"/>
                <a:gd name="T6" fmla="*/ 0 w 31"/>
                <a:gd name="T7" fmla="*/ 4 h 66"/>
                <a:gd name="T8" fmla="*/ 0 w 31"/>
                <a:gd name="T9" fmla="*/ 5 h 66"/>
                <a:gd name="T10" fmla="*/ 1 w 31"/>
                <a:gd name="T11" fmla="*/ 5 h 66"/>
                <a:gd name="T12" fmla="*/ 1 w 31"/>
                <a:gd name="T13" fmla="*/ 6 h 66"/>
                <a:gd name="T14" fmla="*/ 1 w 31"/>
                <a:gd name="T15" fmla="*/ 7 h 66"/>
                <a:gd name="T16" fmla="*/ 2 w 31"/>
                <a:gd name="T17" fmla="*/ 8 h 66"/>
                <a:gd name="T18" fmla="*/ 4 w 31"/>
                <a:gd name="T19" fmla="*/ 8 h 66"/>
                <a:gd name="T20" fmla="*/ 4 w 31"/>
                <a:gd name="T21" fmla="*/ 8 h 66"/>
                <a:gd name="T22" fmla="*/ 6 w 31"/>
                <a:gd name="T23" fmla="*/ 9 h 66"/>
                <a:gd name="T24" fmla="*/ 7 w 31"/>
                <a:gd name="T25" fmla="*/ 9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66">
                  <a:moveTo>
                    <a:pt x="3" y="0"/>
                  </a:moveTo>
                  <a:lnTo>
                    <a:pt x="1" y="8"/>
                  </a:lnTo>
                  <a:lnTo>
                    <a:pt x="0" y="17"/>
                  </a:lnTo>
                  <a:lnTo>
                    <a:pt x="0" y="26"/>
                  </a:lnTo>
                  <a:lnTo>
                    <a:pt x="0" y="33"/>
                  </a:lnTo>
                  <a:lnTo>
                    <a:pt x="1" y="39"/>
                  </a:lnTo>
                  <a:lnTo>
                    <a:pt x="4" y="47"/>
                  </a:lnTo>
                  <a:lnTo>
                    <a:pt x="6" y="52"/>
                  </a:lnTo>
                  <a:lnTo>
                    <a:pt x="11" y="56"/>
                  </a:lnTo>
                  <a:lnTo>
                    <a:pt x="15" y="61"/>
                  </a:lnTo>
                  <a:lnTo>
                    <a:pt x="20" y="63"/>
                  </a:lnTo>
                  <a:lnTo>
                    <a:pt x="26" y="65"/>
                  </a:lnTo>
                  <a:lnTo>
                    <a:pt x="31"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40" name="Line 87"/>
            <p:cNvSpPr>
              <a:spLocks noChangeShapeType="1"/>
            </p:cNvSpPr>
            <p:nvPr/>
          </p:nvSpPr>
          <p:spPr bwMode="auto">
            <a:xfrm flipV="1">
              <a:off x="2402" y="3259"/>
              <a:ext cx="11"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41" name="Freeform 88"/>
            <p:cNvSpPr>
              <a:spLocks/>
            </p:cNvSpPr>
            <p:nvPr/>
          </p:nvSpPr>
          <p:spPr bwMode="auto">
            <a:xfrm>
              <a:off x="2413" y="3225"/>
              <a:ext cx="38" cy="34"/>
            </a:xfrm>
            <a:custGeom>
              <a:avLst/>
              <a:gdLst>
                <a:gd name="T0" fmla="*/ 14 w 64"/>
                <a:gd name="T1" fmla="*/ 0 h 66"/>
                <a:gd name="T2" fmla="*/ 12 w 64"/>
                <a:gd name="T3" fmla="*/ 1 h 66"/>
                <a:gd name="T4" fmla="*/ 11 w 64"/>
                <a:gd name="T5" fmla="*/ 1 h 66"/>
                <a:gd name="T6" fmla="*/ 9 w 64"/>
                <a:gd name="T7" fmla="*/ 1 h 66"/>
                <a:gd name="T8" fmla="*/ 8 w 64"/>
                <a:gd name="T9" fmla="*/ 2 h 66"/>
                <a:gd name="T10" fmla="*/ 7 w 64"/>
                <a:gd name="T11" fmla="*/ 2 h 66"/>
                <a:gd name="T12" fmla="*/ 5 w 64"/>
                <a:gd name="T13" fmla="*/ 3 h 66"/>
                <a:gd name="T14" fmla="*/ 4 w 64"/>
                <a:gd name="T15" fmla="*/ 4 h 66"/>
                <a:gd name="T16" fmla="*/ 3 w 64"/>
                <a:gd name="T17" fmla="*/ 5 h 66"/>
                <a:gd name="T18" fmla="*/ 2 w 64"/>
                <a:gd name="T19" fmla="*/ 6 h 66"/>
                <a:gd name="T20" fmla="*/ 1 w 64"/>
                <a:gd name="T21" fmla="*/ 7 h 66"/>
                <a:gd name="T22" fmla="*/ 1 w 64"/>
                <a:gd name="T23" fmla="*/ 8 h 66"/>
                <a:gd name="T24" fmla="*/ 0 w 64"/>
                <a:gd name="T25" fmla="*/ 9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66">
                  <a:moveTo>
                    <a:pt x="64" y="0"/>
                  </a:moveTo>
                  <a:lnTo>
                    <a:pt x="57" y="1"/>
                  </a:lnTo>
                  <a:lnTo>
                    <a:pt x="51" y="2"/>
                  </a:lnTo>
                  <a:lnTo>
                    <a:pt x="44" y="6"/>
                  </a:lnTo>
                  <a:lnTo>
                    <a:pt x="38" y="10"/>
                  </a:lnTo>
                  <a:lnTo>
                    <a:pt x="32" y="14"/>
                  </a:lnTo>
                  <a:lnTo>
                    <a:pt x="25" y="19"/>
                  </a:lnTo>
                  <a:lnTo>
                    <a:pt x="20" y="26"/>
                  </a:lnTo>
                  <a:lnTo>
                    <a:pt x="15" y="33"/>
                  </a:lnTo>
                  <a:lnTo>
                    <a:pt x="10" y="41"/>
                  </a:lnTo>
                  <a:lnTo>
                    <a:pt x="6" y="49"/>
                  </a:lnTo>
                  <a:lnTo>
                    <a:pt x="3" y="58"/>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42" name="Line 89"/>
            <p:cNvSpPr>
              <a:spLocks noChangeShapeType="1"/>
            </p:cNvSpPr>
            <p:nvPr/>
          </p:nvSpPr>
          <p:spPr bwMode="auto">
            <a:xfrm>
              <a:off x="2451" y="3225"/>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27770" name="Group 90"/>
          <p:cNvGrpSpPr>
            <a:grpSpLocks/>
          </p:cNvGrpSpPr>
          <p:nvPr/>
        </p:nvGrpSpPr>
        <p:grpSpPr bwMode="auto">
          <a:xfrm>
            <a:off x="539750" y="1930400"/>
            <a:ext cx="3482975" cy="3584575"/>
            <a:chOff x="340" y="1080"/>
            <a:chExt cx="2194" cy="2258"/>
          </a:xfrm>
        </p:grpSpPr>
        <p:sp>
          <p:nvSpPr>
            <p:cNvPr id="73800" name="Line 91"/>
            <p:cNvSpPr>
              <a:spLocks noChangeShapeType="1"/>
            </p:cNvSpPr>
            <p:nvPr/>
          </p:nvSpPr>
          <p:spPr bwMode="auto">
            <a:xfrm>
              <a:off x="340" y="2706"/>
              <a:ext cx="219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3801" name="Group 92"/>
            <p:cNvGrpSpPr>
              <a:grpSpLocks/>
            </p:cNvGrpSpPr>
            <p:nvPr/>
          </p:nvGrpSpPr>
          <p:grpSpPr bwMode="auto">
            <a:xfrm>
              <a:off x="348" y="3217"/>
              <a:ext cx="75" cy="121"/>
              <a:chOff x="348" y="3217"/>
              <a:chExt cx="75" cy="121"/>
            </a:xfrm>
          </p:grpSpPr>
          <p:sp>
            <p:nvSpPr>
              <p:cNvPr id="73836" name="Freeform 93"/>
              <p:cNvSpPr>
                <a:spLocks/>
              </p:cNvSpPr>
              <p:nvPr/>
            </p:nvSpPr>
            <p:spPr bwMode="auto">
              <a:xfrm>
                <a:off x="400" y="3311"/>
                <a:ext cx="8" cy="27"/>
              </a:xfrm>
              <a:custGeom>
                <a:avLst/>
                <a:gdLst>
                  <a:gd name="T0" fmla="*/ 1 w 14"/>
                  <a:gd name="T1" fmla="*/ 0 h 47"/>
                  <a:gd name="T2" fmla="*/ 1 w 14"/>
                  <a:gd name="T3" fmla="*/ 1 h 47"/>
                  <a:gd name="T4" fmla="*/ 1 w 14"/>
                  <a:gd name="T5" fmla="*/ 1 h 47"/>
                  <a:gd name="T6" fmla="*/ 0 w 14"/>
                  <a:gd name="T7" fmla="*/ 2 h 47"/>
                  <a:gd name="T8" fmla="*/ 0 w 14"/>
                  <a:gd name="T9" fmla="*/ 2 h 47"/>
                  <a:gd name="T10" fmla="*/ 0 w 14"/>
                  <a:gd name="T11" fmla="*/ 3 h 47"/>
                  <a:gd name="T12" fmla="*/ 0 w 14"/>
                  <a:gd name="T13" fmla="*/ 3 h 47"/>
                  <a:gd name="T14" fmla="*/ 1 w 14"/>
                  <a:gd name="T15" fmla="*/ 4 h 47"/>
                  <a:gd name="T16" fmla="*/ 1 w 14"/>
                  <a:gd name="T17" fmla="*/ 5 h 47"/>
                  <a:gd name="T18" fmla="*/ 1 w 14"/>
                  <a:gd name="T19" fmla="*/ 6 h 47"/>
                  <a:gd name="T20" fmla="*/ 1 w 14"/>
                  <a:gd name="T21" fmla="*/ 6 h 47"/>
                  <a:gd name="T22" fmla="*/ 1 w 14"/>
                  <a:gd name="T23" fmla="*/ 6 h 47"/>
                  <a:gd name="T24" fmla="*/ 1 w 14"/>
                  <a:gd name="T25" fmla="*/ 7 h 47"/>
                  <a:gd name="T26" fmla="*/ 2 w 14"/>
                  <a:gd name="T27" fmla="*/ 8 h 47"/>
                  <a:gd name="T28" fmla="*/ 2 w 14"/>
                  <a:gd name="T29" fmla="*/ 9 h 47"/>
                  <a:gd name="T30" fmla="*/ 3 w 14"/>
                  <a:gd name="T31" fmla="*/ 9 h 4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4" h="47">
                    <a:moveTo>
                      <a:pt x="2" y="0"/>
                    </a:moveTo>
                    <a:lnTo>
                      <a:pt x="1" y="3"/>
                    </a:lnTo>
                    <a:lnTo>
                      <a:pt x="1" y="7"/>
                    </a:lnTo>
                    <a:lnTo>
                      <a:pt x="0" y="10"/>
                    </a:lnTo>
                    <a:lnTo>
                      <a:pt x="0" y="13"/>
                    </a:lnTo>
                    <a:lnTo>
                      <a:pt x="0" y="16"/>
                    </a:lnTo>
                    <a:lnTo>
                      <a:pt x="0" y="19"/>
                    </a:lnTo>
                    <a:lnTo>
                      <a:pt x="1" y="23"/>
                    </a:lnTo>
                    <a:lnTo>
                      <a:pt x="1" y="26"/>
                    </a:lnTo>
                    <a:lnTo>
                      <a:pt x="2" y="29"/>
                    </a:lnTo>
                    <a:lnTo>
                      <a:pt x="3" y="31"/>
                    </a:lnTo>
                    <a:lnTo>
                      <a:pt x="5" y="34"/>
                    </a:lnTo>
                    <a:lnTo>
                      <a:pt x="6" y="37"/>
                    </a:lnTo>
                    <a:lnTo>
                      <a:pt x="9" y="43"/>
                    </a:lnTo>
                    <a:lnTo>
                      <a:pt x="11" y="45"/>
                    </a:lnTo>
                    <a:lnTo>
                      <a:pt x="1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37" name="Freeform 94"/>
              <p:cNvSpPr>
                <a:spLocks/>
              </p:cNvSpPr>
              <p:nvPr/>
            </p:nvSpPr>
            <p:spPr bwMode="auto">
              <a:xfrm>
                <a:off x="348" y="3217"/>
                <a:ext cx="75" cy="121"/>
              </a:xfrm>
              <a:custGeom>
                <a:avLst/>
                <a:gdLst>
                  <a:gd name="T0" fmla="*/ 20 w 143"/>
                  <a:gd name="T1" fmla="*/ 4 h 226"/>
                  <a:gd name="T2" fmla="*/ 20 w 143"/>
                  <a:gd name="T3" fmla="*/ 3 h 226"/>
                  <a:gd name="T4" fmla="*/ 20 w 143"/>
                  <a:gd name="T5" fmla="*/ 3 h 226"/>
                  <a:gd name="T6" fmla="*/ 20 w 143"/>
                  <a:gd name="T7" fmla="*/ 2 h 226"/>
                  <a:gd name="T8" fmla="*/ 20 w 143"/>
                  <a:gd name="T9" fmla="*/ 2 h 226"/>
                  <a:gd name="T10" fmla="*/ 20 w 143"/>
                  <a:gd name="T11" fmla="*/ 1 h 226"/>
                  <a:gd name="T12" fmla="*/ 19 w 143"/>
                  <a:gd name="T13" fmla="*/ 1 h 226"/>
                  <a:gd name="T14" fmla="*/ 19 w 143"/>
                  <a:gd name="T15" fmla="*/ 1 h 226"/>
                  <a:gd name="T16" fmla="*/ 19 w 143"/>
                  <a:gd name="T17" fmla="*/ 0 h 226"/>
                  <a:gd name="T18" fmla="*/ 17 w 143"/>
                  <a:gd name="T19" fmla="*/ 0 h 226"/>
                  <a:gd name="T20" fmla="*/ 14 w 143"/>
                  <a:gd name="T21" fmla="*/ 0 h 226"/>
                  <a:gd name="T22" fmla="*/ 13 w 143"/>
                  <a:gd name="T23" fmla="*/ 1 h 226"/>
                  <a:gd name="T24" fmla="*/ 12 w 143"/>
                  <a:gd name="T25" fmla="*/ 1 h 226"/>
                  <a:gd name="T26" fmla="*/ 11 w 143"/>
                  <a:gd name="T27" fmla="*/ 1 h 226"/>
                  <a:gd name="T28" fmla="*/ 10 w 143"/>
                  <a:gd name="T29" fmla="*/ 1 h 226"/>
                  <a:gd name="T30" fmla="*/ 9 w 143"/>
                  <a:gd name="T31" fmla="*/ 2 h 226"/>
                  <a:gd name="T32" fmla="*/ 8 w 143"/>
                  <a:gd name="T33" fmla="*/ 3 h 226"/>
                  <a:gd name="T34" fmla="*/ 7 w 143"/>
                  <a:gd name="T35" fmla="*/ 4 h 226"/>
                  <a:gd name="T36" fmla="*/ 7 w 143"/>
                  <a:gd name="T37" fmla="*/ 5 h 226"/>
                  <a:gd name="T38" fmla="*/ 6 w 143"/>
                  <a:gd name="T39" fmla="*/ 6 h 226"/>
                  <a:gd name="T40" fmla="*/ 5 w 143"/>
                  <a:gd name="T41" fmla="*/ 7 h 226"/>
                  <a:gd name="T42" fmla="*/ 4 w 143"/>
                  <a:gd name="T43" fmla="*/ 9 h 226"/>
                  <a:gd name="T44" fmla="*/ 4 w 143"/>
                  <a:gd name="T45" fmla="*/ 10 h 226"/>
                  <a:gd name="T46" fmla="*/ 2 w 143"/>
                  <a:gd name="T47" fmla="*/ 18 h 226"/>
                  <a:gd name="T48" fmla="*/ 1 w 143"/>
                  <a:gd name="T49" fmla="*/ 22 h 226"/>
                  <a:gd name="T50" fmla="*/ 1 w 143"/>
                  <a:gd name="T51" fmla="*/ 25 h 226"/>
                  <a:gd name="T52" fmla="*/ 1 w 143"/>
                  <a:gd name="T53" fmla="*/ 27 h 226"/>
                  <a:gd name="T54" fmla="*/ 0 w 143"/>
                  <a:gd name="T55" fmla="*/ 28 h 226"/>
                  <a:gd name="T56" fmla="*/ 1 w 143"/>
                  <a:gd name="T57" fmla="*/ 29 h 226"/>
                  <a:gd name="T58" fmla="*/ 1 w 143"/>
                  <a:gd name="T59" fmla="*/ 31 h 226"/>
                  <a:gd name="T60" fmla="*/ 1 w 143"/>
                  <a:gd name="T61" fmla="*/ 32 h 226"/>
                  <a:gd name="T62" fmla="*/ 2 w 143"/>
                  <a:gd name="T63" fmla="*/ 33 h 226"/>
                  <a:gd name="T64" fmla="*/ 2 w 143"/>
                  <a:gd name="T65" fmla="*/ 34 h 226"/>
                  <a:gd name="T66" fmla="*/ 2 w 143"/>
                  <a:gd name="T67" fmla="*/ 34 h 226"/>
                  <a:gd name="T68" fmla="*/ 3 w 143"/>
                  <a:gd name="T69" fmla="*/ 34 h 226"/>
                  <a:gd name="T70" fmla="*/ 4 w 143"/>
                  <a:gd name="T71" fmla="*/ 34 h 226"/>
                  <a:gd name="T72" fmla="*/ 4 w 143"/>
                  <a:gd name="T73" fmla="*/ 34 h 226"/>
                  <a:gd name="T74" fmla="*/ 5 w 143"/>
                  <a:gd name="T75" fmla="*/ 35 h 226"/>
                  <a:gd name="T76" fmla="*/ 8 w 143"/>
                  <a:gd name="T77" fmla="*/ 34 h 226"/>
                  <a:gd name="T78" fmla="*/ 9 w 143"/>
                  <a:gd name="T79" fmla="*/ 35 h 226"/>
                  <a:gd name="T80" fmla="*/ 9 w 143"/>
                  <a:gd name="T81" fmla="*/ 34 h 226"/>
                  <a:gd name="T82" fmla="*/ 10 w 143"/>
                  <a:gd name="T83" fmla="*/ 34 h 226"/>
                  <a:gd name="T84" fmla="*/ 10 w 143"/>
                  <a:gd name="T85" fmla="*/ 34 h 226"/>
                  <a:gd name="T86" fmla="*/ 12 w 143"/>
                  <a:gd name="T87" fmla="*/ 34 h 226"/>
                  <a:gd name="T88" fmla="*/ 13 w 143"/>
                  <a:gd name="T89" fmla="*/ 33 h 226"/>
                  <a:gd name="T90" fmla="*/ 13 w 143"/>
                  <a:gd name="T91" fmla="*/ 32 h 226"/>
                  <a:gd name="T92" fmla="*/ 14 w 143"/>
                  <a:gd name="T93" fmla="*/ 30 h 226"/>
                  <a:gd name="T94" fmla="*/ 15 w 143"/>
                  <a:gd name="T95" fmla="*/ 29 h 226"/>
                  <a:gd name="T96" fmla="*/ 15 w 143"/>
                  <a:gd name="T97" fmla="*/ 27 h 226"/>
                  <a:gd name="T98" fmla="*/ 15 w 143"/>
                  <a:gd name="T99" fmla="*/ 26 h 226"/>
                  <a:gd name="T100" fmla="*/ 16 w 143"/>
                  <a:gd name="T101" fmla="*/ 21 h 226"/>
                  <a:gd name="T102" fmla="*/ 18 w 143"/>
                  <a:gd name="T103" fmla="*/ 16 h 226"/>
                  <a:gd name="T104" fmla="*/ 19 w 143"/>
                  <a:gd name="T105" fmla="*/ 10 h 226"/>
                  <a:gd name="T106" fmla="*/ 20 w 143"/>
                  <a:gd name="T107" fmla="*/ 7 h 226"/>
                  <a:gd name="T108" fmla="*/ 20 w 143"/>
                  <a:gd name="T109" fmla="*/ 5 h 22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43" h="226">
                    <a:moveTo>
                      <a:pt x="142" y="30"/>
                    </a:moveTo>
                    <a:lnTo>
                      <a:pt x="143" y="28"/>
                    </a:lnTo>
                    <a:lnTo>
                      <a:pt x="143" y="26"/>
                    </a:lnTo>
                    <a:lnTo>
                      <a:pt x="143" y="23"/>
                    </a:lnTo>
                    <a:lnTo>
                      <a:pt x="143" y="21"/>
                    </a:lnTo>
                    <a:lnTo>
                      <a:pt x="142" y="18"/>
                    </a:lnTo>
                    <a:lnTo>
                      <a:pt x="142" y="16"/>
                    </a:lnTo>
                    <a:lnTo>
                      <a:pt x="141" y="14"/>
                    </a:lnTo>
                    <a:lnTo>
                      <a:pt x="141" y="11"/>
                    </a:lnTo>
                    <a:lnTo>
                      <a:pt x="140" y="9"/>
                    </a:lnTo>
                    <a:lnTo>
                      <a:pt x="139" y="7"/>
                    </a:lnTo>
                    <a:lnTo>
                      <a:pt x="138" y="5"/>
                    </a:lnTo>
                    <a:lnTo>
                      <a:pt x="136" y="2"/>
                    </a:lnTo>
                    <a:lnTo>
                      <a:pt x="135" y="2"/>
                    </a:lnTo>
                    <a:lnTo>
                      <a:pt x="135" y="1"/>
                    </a:lnTo>
                    <a:lnTo>
                      <a:pt x="134" y="1"/>
                    </a:lnTo>
                    <a:lnTo>
                      <a:pt x="133" y="0"/>
                    </a:lnTo>
                    <a:lnTo>
                      <a:pt x="131" y="0"/>
                    </a:lnTo>
                    <a:lnTo>
                      <a:pt x="127" y="0"/>
                    </a:lnTo>
                    <a:lnTo>
                      <a:pt x="118" y="0"/>
                    </a:lnTo>
                    <a:lnTo>
                      <a:pt x="108" y="0"/>
                    </a:lnTo>
                    <a:lnTo>
                      <a:pt x="100" y="0"/>
                    </a:lnTo>
                    <a:lnTo>
                      <a:pt x="94" y="0"/>
                    </a:lnTo>
                    <a:lnTo>
                      <a:pt x="90" y="1"/>
                    </a:lnTo>
                    <a:lnTo>
                      <a:pt x="86" y="1"/>
                    </a:lnTo>
                    <a:lnTo>
                      <a:pt x="80" y="2"/>
                    </a:lnTo>
                    <a:lnTo>
                      <a:pt x="78" y="4"/>
                    </a:lnTo>
                    <a:lnTo>
                      <a:pt x="76" y="4"/>
                    </a:lnTo>
                    <a:lnTo>
                      <a:pt x="74" y="5"/>
                    </a:lnTo>
                    <a:lnTo>
                      <a:pt x="72" y="6"/>
                    </a:lnTo>
                    <a:lnTo>
                      <a:pt x="68" y="8"/>
                    </a:lnTo>
                    <a:lnTo>
                      <a:pt x="64" y="11"/>
                    </a:lnTo>
                    <a:lnTo>
                      <a:pt x="60" y="14"/>
                    </a:lnTo>
                    <a:lnTo>
                      <a:pt x="57" y="17"/>
                    </a:lnTo>
                    <a:lnTo>
                      <a:pt x="54" y="21"/>
                    </a:lnTo>
                    <a:lnTo>
                      <a:pt x="51" y="24"/>
                    </a:lnTo>
                    <a:lnTo>
                      <a:pt x="47" y="27"/>
                    </a:lnTo>
                    <a:lnTo>
                      <a:pt x="45" y="29"/>
                    </a:lnTo>
                    <a:lnTo>
                      <a:pt x="44" y="31"/>
                    </a:lnTo>
                    <a:lnTo>
                      <a:pt x="40" y="40"/>
                    </a:lnTo>
                    <a:lnTo>
                      <a:pt x="38" y="43"/>
                    </a:lnTo>
                    <a:lnTo>
                      <a:pt x="35" y="47"/>
                    </a:lnTo>
                    <a:lnTo>
                      <a:pt x="33" y="51"/>
                    </a:lnTo>
                    <a:lnTo>
                      <a:pt x="31" y="56"/>
                    </a:lnTo>
                    <a:lnTo>
                      <a:pt x="29" y="60"/>
                    </a:lnTo>
                    <a:lnTo>
                      <a:pt x="28" y="65"/>
                    </a:lnTo>
                    <a:lnTo>
                      <a:pt x="24" y="83"/>
                    </a:lnTo>
                    <a:lnTo>
                      <a:pt x="13" y="120"/>
                    </a:lnTo>
                    <a:lnTo>
                      <a:pt x="9" y="138"/>
                    </a:lnTo>
                    <a:lnTo>
                      <a:pt x="6" y="146"/>
                    </a:lnTo>
                    <a:lnTo>
                      <a:pt x="4" y="156"/>
                    </a:lnTo>
                    <a:lnTo>
                      <a:pt x="2" y="164"/>
                    </a:lnTo>
                    <a:lnTo>
                      <a:pt x="1" y="170"/>
                    </a:lnTo>
                    <a:lnTo>
                      <a:pt x="1" y="174"/>
                    </a:lnTo>
                    <a:lnTo>
                      <a:pt x="0" y="178"/>
                    </a:lnTo>
                    <a:lnTo>
                      <a:pt x="0" y="183"/>
                    </a:lnTo>
                    <a:lnTo>
                      <a:pt x="0" y="188"/>
                    </a:lnTo>
                    <a:lnTo>
                      <a:pt x="1" y="192"/>
                    </a:lnTo>
                    <a:lnTo>
                      <a:pt x="2" y="197"/>
                    </a:lnTo>
                    <a:lnTo>
                      <a:pt x="3" y="202"/>
                    </a:lnTo>
                    <a:lnTo>
                      <a:pt x="5" y="206"/>
                    </a:lnTo>
                    <a:lnTo>
                      <a:pt x="7" y="210"/>
                    </a:lnTo>
                    <a:lnTo>
                      <a:pt x="8" y="212"/>
                    </a:lnTo>
                    <a:lnTo>
                      <a:pt x="9" y="214"/>
                    </a:lnTo>
                    <a:lnTo>
                      <a:pt x="10" y="216"/>
                    </a:lnTo>
                    <a:lnTo>
                      <a:pt x="12" y="218"/>
                    </a:lnTo>
                    <a:lnTo>
                      <a:pt x="13" y="220"/>
                    </a:lnTo>
                    <a:lnTo>
                      <a:pt x="16" y="221"/>
                    </a:lnTo>
                    <a:lnTo>
                      <a:pt x="18" y="222"/>
                    </a:lnTo>
                    <a:lnTo>
                      <a:pt x="20" y="223"/>
                    </a:lnTo>
                    <a:lnTo>
                      <a:pt x="22" y="224"/>
                    </a:lnTo>
                    <a:lnTo>
                      <a:pt x="24" y="224"/>
                    </a:lnTo>
                    <a:lnTo>
                      <a:pt x="26" y="225"/>
                    </a:lnTo>
                    <a:lnTo>
                      <a:pt x="29" y="225"/>
                    </a:lnTo>
                    <a:lnTo>
                      <a:pt x="34" y="225"/>
                    </a:lnTo>
                    <a:lnTo>
                      <a:pt x="38" y="226"/>
                    </a:lnTo>
                    <a:lnTo>
                      <a:pt x="47" y="225"/>
                    </a:lnTo>
                    <a:lnTo>
                      <a:pt x="53" y="225"/>
                    </a:lnTo>
                    <a:lnTo>
                      <a:pt x="57" y="226"/>
                    </a:lnTo>
                    <a:lnTo>
                      <a:pt x="61" y="226"/>
                    </a:lnTo>
                    <a:lnTo>
                      <a:pt x="64" y="226"/>
                    </a:lnTo>
                    <a:lnTo>
                      <a:pt x="67" y="225"/>
                    </a:lnTo>
                    <a:lnTo>
                      <a:pt x="69" y="225"/>
                    </a:lnTo>
                    <a:lnTo>
                      <a:pt x="71" y="224"/>
                    </a:lnTo>
                    <a:lnTo>
                      <a:pt x="73" y="223"/>
                    </a:lnTo>
                    <a:lnTo>
                      <a:pt x="75" y="222"/>
                    </a:lnTo>
                    <a:lnTo>
                      <a:pt x="77" y="221"/>
                    </a:lnTo>
                    <a:lnTo>
                      <a:pt x="79" y="219"/>
                    </a:lnTo>
                    <a:lnTo>
                      <a:pt x="83" y="215"/>
                    </a:lnTo>
                    <a:lnTo>
                      <a:pt x="86" y="212"/>
                    </a:lnTo>
                    <a:lnTo>
                      <a:pt x="89" y="209"/>
                    </a:lnTo>
                    <a:lnTo>
                      <a:pt x="92" y="205"/>
                    </a:lnTo>
                    <a:lnTo>
                      <a:pt x="94" y="202"/>
                    </a:lnTo>
                    <a:lnTo>
                      <a:pt x="96" y="197"/>
                    </a:lnTo>
                    <a:lnTo>
                      <a:pt x="99" y="193"/>
                    </a:lnTo>
                    <a:lnTo>
                      <a:pt x="101" y="189"/>
                    </a:lnTo>
                    <a:lnTo>
                      <a:pt x="102" y="185"/>
                    </a:lnTo>
                    <a:lnTo>
                      <a:pt x="103" y="179"/>
                    </a:lnTo>
                    <a:lnTo>
                      <a:pt x="105" y="175"/>
                    </a:lnTo>
                    <a:lnTo>
                      <a:pt x="107" y="166"/>
                    </a:lnTo>
                    <a:lnTo>
                      <a:pt x="109" y="157"/>
                    </a:lnTo>
                    <a:lnTo>
                      <a:pt x="113" y="139"/>
                    </a:lnTo>
                    <a:lnTo>
                      <a:pt x="118" y="121"/>
                    </a:lnTo>
                    <a:lnTo>
                      <a:pt x="123" y="103"/>
                    </a:lnTo>
                    <a:lnTo>
                      <a:pt x="127" y="84"/>
                    </a:lnTo>
                    <a:lnTo>
                      <a:pt x="133" y="66"/>
                    </a:lnTo>
                    <a:lnTo>
                      <a:pt x="136" y="57"/>
                    </a:lnTo>
                    <a:lnTo>
                      <a:pt x="138" y="48"/>
                    </a:lnTo>
                    <a:lnTo>
                      <a:pt x="140" y="39"/>
                    </a:lnTo>
                    <a:lnTo>
                      <a:pt x="141" y="34"/>
                    </a:lnTo>
                    <a:lnTo>
                      <a:pt x="142"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73802" name="Group 95"/>
            <p:cNvGrpSpPr>
              <a:grpSpLocks/>
            </p:cNvGrpSpPr>
            <p:nvPr/>
          </p:nvGrpSpPr>
          <p:grpSpPr bwMode="auto">
            <a:xfrm>
              <a:off x="897" y="2811"/>
              <a:ext cx="98" cy="184"/>
              <a:chOff x="897" y="2811"/>
              <a:chExt cx="98" cy="184"/>
            </a:xfrm>
          </p:grpSpPr>
          <p:sp>
            <p:nvSpPr>
              <p:cNvPr id="73831" name="Freeform 96"/>
              <p:cNvSpPr>
                <a:spLocks/>
              </p:cNvSpPr>
              <p:nvPr/>
            </p:nvSpPr>
            <p:spPr bwMode="auto">
              <a:xfrm>
                <a:off x="916" y="2811"/>
                <a:ext cx="79" cy="184"/>
              </a:xfrm>
              <a:custGeom>
                <a:avLst/>
                <a:gdLst>
                  <a:gd name="T0" fmla="*/ 22 w 149"/>
                  <a:gd name="T1" fmla="*/ 0 h 337"/>
                  <a:gd name="T2" fmla="*/ 8 w 149"/>
                  <a:gd name="T3" fmla="*/ 55 h 337"/>
                  <a:gd name="T4" fmla="*/ 0 w 149"/>
                  <a:gd name="T5" fmla="*/ 55 h 337"/>
                  <a:gd name="T6" fmla="*/ 0 60000 65536"/>
                  <a:gd name="T7" fmla="*/ 0 60000 65536"/>
                  <a:gd name="T8" fmla="*/ 0 60000 65536"/>
                </a:gdLst>
                <a:ahLst/>
                <a:cxnLst>
                  <a:cxn ang="T6">
                    <a:pos x="T0" y="T1"/>
                  </a:cxn>
                  <a:cxn ang="T7">
                    <a:pos x="T2" y="T3"/>
                  </a:cxn>
                  <a:cxn ang="T8">
                    <a:pos x="T4" y="T5"/>
                  </a:cxn>
                </a:cxnLst>
                <a:rect l="0" t="0" r="r" b="b"/>
                <a:pathLst>
                  <a:path w="149" h="337">
                    <a:moveTo>
                      <a:pt x="149" y="0"/>
                    </a:moveTo>
                    <a:lnTo>
                      <a:pt x="58" y="337"/>
                    </a:lnTo>
                    <a:lnTo>
                      <a:pt x="0" y="3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32" name="Freeform 97"/>
              <p:cNvSpPr>
                <a:spLocks/>
              </p:cNvSpPr>
              <p:nvPr/>
            </p:nvSpPr>
            <p:spPr bwMode="auto">
              <a:xfrm>
                <a:off x="897" y="2958"/>
                <a:ext cx="19" cy="37"/>
              </a:xfrm>
              <a:custGeom>
                <a:avLst/>
                <a:gdLst>
                  <a:gd name="T0" fmla="*/ 1 w 32"/>
                  <a:gd name="T1" fmla="*/ 0 h 66"/>
                  <a:gd name="T2" fmla="*/ 1 w 32"/>
                  <a:gd name="T3" fmla="*/ 2 h 66"/>
                  <a:gd name="T4" fmla="*/ 0 w 32"/>
                  <a:gd name="T5" fmla="*/ 3 h 66"/>
                  <a:gd name="T6" fmla="*/ 0 w 32"/>
                  <a:gd name="T7" fmla="*/ 4 h 66"/>
                  <a:gd name="T8" fmla="*/ 1 w 32"/>
                  <a:gd name="T9" fmla="*/ 6 h 66"/>
                  <a:gd name="T10" fmla="*/ 1 w 32"/>
                  <a:gd name="T11" fmla="*/ 7 h 66"/>
                  <a:gd name="T12" fmla="*/ 1 w 32"/>
                  <a:gd name="T13" fmla="*/ 8 h 66"/>
                  <a:gd name="T14" fmla="*/ 1 w 32"/>
                  <a:gd name="T15" fmla="*/ 9 h 66"/>
                  <a:gd name="T16" fmla="*/ 2 w 32"/>
                  <a:gd name="T17" fmla="*/ 11 h 66"/>
                  <a:gd name="T18" fmla="*/ 3 w 32"/>
                  <a:gd name="T19" fmla="*/ 11 h 66"/>
                  <a:gd name="T20" fmla="*/ 4 w 32"/>
                  <a:gd name="T21" fmla="*/ 11 h 66"/>
                  <a:gd name="T22" fmla="*/ 5 w 32"/>
                  <a:gd name="T23" fmla="*/ 11 h 66"/>
                  <a:gd name="T24" fmla="*/ 7 w 32"/>
                  <a:gd name="T25" fmla="*/ 12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66">
                    <a:moveTo>
                      <a:pt x="3" y="0"/>
                    </a:moveTo>
                    <a:lnTo>
                      <a:pt x="1" y="9"/>
                    </a:lnTo>
                    <a:lnTo>
                      <a:pt x="0" y="17"/>
                    </a:lnTo>
                    <a:lnTo>
                      <a:pt x="0" y="26"/>
                    </a:lnTo>
                    <a:lnTo>
                      <a:pt x="1" y="33"/>
                    </a:lnTo>
                    <a:lnTo>
                      <a:pt x="2" y="41"/>
                    </a:lnTo>
                    <a:lnTo>
                      <a:pt x="4" y="47"/>
                    </a:lnTo>
                    <a:lnTo>
                      <a:pt x="7" y="52"/>
                    </a:lnTo>
                    <a:lnTo>
                      <a:pt x="10" y="58"/>
                    </a:lnTo>
                    <a:lnTo>
                      <a:pt x="15" y="61"/>
                    </a:lnTo>
                    <a:lnTo>
                      <a:pt x="20" y="64"/>
                    </a:lnTo>
                    <a:lnTo>
                      <a:pt x="25" y="65"/>
                    </a:lnTo>
                    <a:lnTo>
                      <a:pt x="32"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33" name="Line 98"/>
              <p:cNvSpPr>
                <a:spLocks noChangeShapeType="1"/>
              </p:cNvSpPr>
              <p:nvPr/>
            </p:nvSpPr>
            <p:spPr bwMode="auto">
              <a:xfrm flipV="1">
                <a:off x="897" y="2909"/>
                <a:ext cx="15"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34" name="Freeform 99"/>
              <p:cNvSpPr>
                <a:spLocks/>
              </p:cNvSpPr>
              <p:nvPr/>
            </p:nvSpPr>
            <p:spPr bwMode="auto">
              <a:xfrm>
                <a:off x="912" y="2875"/>
                <a:ext cx="34" cy="34"/>
              </a:xfrm>
              <a:custGeom>
                <a:avLst/>
                <a:gdLst>
                  <a:gd name="T0" fmla="*/ 10 w 62"/>
                  <a:gd name="T1" fmla="*/ 0 h 65"/>
                  <a:gd name="T2" fmla="*/ 9 w 62"/>
                  <a:gd name="T3" fmla="*/ 0 h 65"/>
                  <a:gd name="T4" fmla="*/ 8 w 62"/>
                  <a:gd name="T5" fmla="*/ 1 h 65"/>
                  <a:gd name="T6" fmla="*/ 7 w 62"/>
                  <a:gd name="T7" fmla="*/ 1 h 65"/>
                  <a:gd name="T8" fmla="*/ 7 w 62"/>
                  <a:gd name="T9" fmla="*/ 1 h 65"/>
                  <a:gd name="T10" fmla="*/ 5 w 62"/>
                  <a:gd name="T11" fmla="*/ 2 h 65"/>
                  <a:gd name="T12" fmla="*/ 4 w 62"/>
                  <a:gd name="T13" fmla="*/ 3 h 65"/>
                  <a:gd name="T14" fmla="*/ 3 w 62"/>
                  <a:gd name="T15" fmla="*/ 4 h 65"/>
                  <a:gd name="T16" fmla="*/ 2 w 62"/>
                  <a:gd name="T17" fmla="*/ 5 h 65"/>
                  <a:gd name="T18" fmla="*/ 2 w 62"/>
                  <a:gd name="T19" fmla="*/ 6 h 65"/>
                  <a:gd name="T20" fmla="*/ 1 w 62"/>
                  <a:gd name="T21" fmla="*/ 7 h 65"/>
                  <a:gd name="T22" fmla="*/ 1 w 62"/>
                  <a:gd name="T23" fmla="*/ 8 h 65"/>
                  <a:gd name="T24" fmla="*/ 0 w 62"/>
                  <a:gd name="T25" fmla="*/ 9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2" h="65">
                    <a:moveTo>
                      <a:pt x="62" y="0"/>
                    </a:moveTo>
                    <a:lnTo>
                      <a:pt x="57" y="0"/>
                    </a:lnTo>
                    <a:lnTo>
                      <a:pt x="51" y="2"/>
                    </a:lnTo>
                    <a:lnTo>
                      <a:pt x="44" y="4"/>
                    </a:lnTo>
                    <a:lnTo>
                      <a:pt x="38" y="8"/>
                    </a:lnTo>
                    <a:lnTo>
                      <a:pt x="32" y="12"/>
                    </a:lnTo>
                    <a:lnTo>
                      <a:pt x="25" y="19"/>
                    </a:lnTo>
                    <a:lnTo>
                      <a:pt x="20" y="25"/>
                    </a:lnTo>
                    <a:lnTo>
                      <a:pt x="14" y="32"/>
                    </a:lnTo>
                    <a:lnTo>
                      <a:pt x="9" y="40"/>
                    </a:lnTo>
                    <a:lnTo>
                      <a:pt x="5" y="47"/>
                    </a:lnTo>
                    <a:lnTo>
                      <a:pt x="2" y="56"/>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35" name="Line 100"/>
              <p:cNvSpPr>
                <a:spLocks noChangeShapeType="1"/>
              </p:cNvSpPr>
              <p:nvPr/>
            </p:nvSpPr>
            <p:spPr bwMode="auto">
              <a:xfrm>
                <a:off x="946" y="2875"/>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3803" name="Line 101"/>
            <p:cNvSpPr>
              <a:spLocks noChangeShapeType="1"/>
            </p:cNvSpPr>
            <p:nvPr/>
          </p:nvSpPr>
          <p:spPr bwMode="auto">
            <a:xfrm>
              <a:off x="524" y="1987"/>
              <a:ext cx="542" cy="54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04" name="Line 102"/>
            <p:cNvSpPr>
              <a:spLocks noChangeShapeType="1"/>
            </p:cNvSpPr>
            <p:nvPr/>
          </p:nvSpPr>
          <p:spPr bwMode="auto">
            <a:xfrm flipV="1">
              <a:off x="1066" y="1810"/>
              <a:ext cx="1250" cy="7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05" name="Line 103"/>
            <p:cNvSpPr>
              <a:spLocks noChangeShapeType="1"/>
            </p:cNvSpPr>
            <p:nvPr/>
          </p:nvSpPr>
          <p:spPr bwMode="auto">
            <a:xfrm flipH="1" flipV="1">
              <a:off x="1770" y="1264"/>
              <a:ext cx="546" cy="54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06" name="Line 104"/>
            <p:cNvSpPr>
              <a:spLocks noChangeShapeType="1"/>
            </p:cNvSpPr>
            <p:nvPr/>
          </p:nvSpPr>
          <p:spPr bwMode="auto">
            <a:xfrm flipV="1">
              <a:off x="524" y="1264"/>
              <a:ext cx="1246" cy="72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07" name="Line 105"/>
            <p:cNvSpPr>
              <a:spLocks noChangeShapeType="1"/>
            </p:cNvSpPr>
            <p:nvPr/>
          </p:nvSpPr>
          <p:spPr bwMode="auto">
            <a:xfrm>
              <a:off x="524" y="1987"/>
              <a:ext cx="0" cy="13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08" name="Line 106"/>
            <p:cNvSpPr>
              <a:spLocks noChangeShapeType="1"/>
            </p:cNvSpPr>
            <p:nvPr/>
          </p:nvSpPr>
          <p:spPr bwMode="auto">
            <a:xfrm flipV="1">
              <a:off x="524" y="2973"/>
              <a:ext cx="542" cy="31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09" name="Line 107"/>
            <p:cNvSpPr>
              <a:spLocks noChangeShapeType="1"/>
            </p:cNvSpPr>
            <p:nvPr/>
          </p:nvSpPr>
          <p:spPr bwMode="auto">
            <a:xfrm flipV="1">
              <a:off x="1066" y="2529"/>
              <a:ext cx="0" cy="4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3810" name="Group 108"/>
            <p:cNvGrpSpPr>
              <a:grpSpLocks/>
            </p:cNvGrpSpPr>
            <p:nvPr/>
          </p:nvGrpSpPr>
          <p:grpSpPr bwMode="auto">
            <a:xfrm>
              <a:off x="1841" y="1080"/>
              <a:ext cx="125" cy="181"/>
              <a:chOff x="1841" y="1080"/>
              <a:chExt cx="125" cy="181"/>
            </a:xfrm>
          </p:grpSpPr>
          <p:sp>
            <p:nvSpPr>
              <p:cNvPr id="73829" name="Freeform 109"/>
              <p:cNvSpPr>
                <a:spLocks/>
              </p:cNvSpPr>
              <p:nvPr/>
            </p:nvSpPr>
            <p:spPr bwMode="auto">
              <a:xfrm>
                <a:off x="1841" y="1080"/>
                <a:ext cx="83" cy="181"/>
              </a:xfrm>
              <a:custGeom>
                <a:avLst/>
                <a:gdLst>
                  <a:gd name="T0" fmla="*/ 15 w 151"/>
                  <a:gd name="T1" fmla="*/ 0 h 337"/>
                  <a:gd name="T2" fmla="*/ 0 w 151"/>
                  <a:gd name="T3" fmla="*/ 52 h 337"/>
                  <a:gd name="T4" fmla="*/ 10 w 151"/>
                  <a:gd name="T5" fmla="*/ 52 h 337"/>
                  <a:gd name="T6" fmla="*/ 11 w 151"/>
                  <a:gd name="T7" fmla="*/ 52 h 337"/>
                  <a:gd name="T8" fmla="*/ 12 w 151"/>
                  <a:gd name="T9" fmla="*/ 52 h 337"/>
                  <a:gd name="T10" fmla="*/ 13 w 151"/>
                  <a:gd name="T11" fmla="*/ 52 h 337"/>
                  <a:gd name="T12" fmla="*/ 14 w 151"/>
                  <a:gd name="T13" fmla="*/ 51 h 337"/>
                  <a:gd name="T14" fmla="*/ 15 w 151"/>
                  <a:gd name="T15" fmla="*/ 50 h 337"/>
                  <a:gd name="T16" fmla="*/ 16 w 151"/>
                  <a:gd name="T17" fmla="*/ 49 h 337"/>
                  <a:gd name="T18" fmla="*/ 17 w 151"/>
                  <a:gd name="T19" fmla="*/ 48 h 337"/>
                  <a:gd name="T20" fmla="*/ 18 w 151"/>
                  <a:gd name="T21" fmla="*/ 47 h 337"/>
                  <a:gd name="T22" fmla="*/ 19 w 151"/>
                  <a:gd name="T23" fmla="*/ 46 h 337"/>
                  <a:gd name="T24" fmla="*/ 19 w 151"/>
                  <a:gd name="T25" fmla="*/ 45 h 337"/>
                  <a:gd name="T26" fmla="*/ 20 w 151"/>
                  <a:gd name="T27" fmla="*/ 44 h 337"/>
                  <a:gd name="T28" fmla="*/ 20 w 151"/>
                  <a:gd name="T29" fmla="*/ 42 h 337"/>
                  <a:gd name="T30" fmla="*/ 25 w 151"/>
                  <a:gd name="T31" fmla="*/ 28 h 337"/>
                  <a:gd name="T32" fmla="*/ 25 w 151"/>
                  <a:gd name="T33" fmla="*/ 26 h 337"/>
                  <a:gd name="T34" fmla="*/ 25 w 151"/>
                  <a:gd name="T35" fmla="*/ 25 h 337"/>
                  <a:gd name="T36" fmla="*/ 25 w 151"/>
                  <a:gd name="T37" fmla="*/ 24 h 337"/>
                  <a:gd name="T38" fmla="*/ 25 w 151"/>
                  <a:gd name="T39" fmla="*/ 23 h 337"/>
                  <a:gd name="T40" fmla="*/ 25 w 151"/>
                  <a:gd name="T41" fmla="*/ 21 h 337"/>
                  <a:gd name="T42" fmla="*/ 25 w 151"/>
                  <a:gd name="T43" fmla="*/ 20 h 337"/>
                  <a:gd name="T44" fmla="*/ 24 w 151"/>
                  <a:gd name="T45" fmla="*/ 19 h 337"/>
                  <a:gd name="T46" fmla="*/ 23 w 151"/>
                  <a:gd name="T47" fmla="*/ 19 h 337"/>
                  <a:gd name="T48" fmla="*/ 23 w 151"/>
                  <a:gd name="T49" fmla="*/ 18 h 337"/>
                  <a:gd name="T50" fmla="*/ 22 w 151"/>
                  <a:gd name="T51" fmla="*/ 18 h 337"/>
                  <a:gd name="T52" fmla="*/ 20 w 151"/>
                  <a:gd name="T53" fmla="*/ 18 h 337"/>
                  <a:gd name="T54" fmla="*/ 20 w 151"/>
                  <a:gd name="T55" fmla="*/ 17 h 337"/>
                  <a:gd name="T56" fmla="*/ 10 w 151"/>
                  <a:gd name="T57" fmla="*/ 17 h 3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1" h="337">
                    <a:moveTo>
                      <a:pt x="90" y="0"/>
                    </a:moveTo>
                    <a:lnTo>
                      <a:pt x="0" y="337"/>
                    </a:lnTo>
                    <a:lnTo>
                      <a:pt x="58" y="337"/>
                    </a:lnTo>
                    <a:lnTo>
                      <a:pt x="65" y="336"/>
                    </a:lnTo>
                    <a:lnTo>
                      <a:pt x="71" y="335"/>
                    </a:lnTo>
                    <a:lnTo>
                      <a:pt x="78" y="332"/>
                    </a:lnTo>
                    <a:lnTo>
                      <a:pt x="84" y="328"/>
                    </a:lnTo>
                    <a:lnTo>
                      <a:pt x="90" y="323"/>
                    </a:lnTo>
                    <a:lnTo>
                      <a:pt x="97" y="318"/>
                    </a:lnTo>
                    <a:lnTo>
                      <a:pt x="102" y="312"/>
                    </a:lnTo>
                    <a:lnTo>
                      <a:pt x="107" y="304"/>
                    </a:lnTo>
                    <a:lnTo>
                      <a:pt x="112" y="297"/>
                    </a:lnTo>
                    <a:lnTo>
                      <a:pt x="116" y="288"/>
                    </a:lnTo>
                    <a:lnTo>
                      <a:pt x="119" y="280"/>
                    </a:lnTo>
                    <a:lnTo>
                      <a:pt x="122" y="271"/>
                    </a:lnTo>
                    <a:lnTo>
                      <a:pt x="148" y="178"/>
                    </a:lnTo>
                    <a:lnTo>
                      <a:pt x="149" y="169"/>
                    </a:lnTo>
                    <a:lnTo>
                      <a:pt x="150" y="161"/>
                    </a:lnTo>
                    <a:lnTo>
                      <a:pt x="151" y="152"/>
                    </a:lnTo>
                    <a:lnTo>
                      <a:pt x="150" y="145"/>
                    </a:lnTo>
                    <a:lnTo>
                      <a:pt x="149" y="137"/>
                    </a:lnTo>
                    <a:lnTo>
                      <a:pt x="147" y="131"/>
                    </a:lnTo>
                    <a:lnTo>
                      <a:pt x="144" y="125"/>
                    </a:lnTo>
                    <a:lnTo>
                      <a:pt x="139" y="121"/>
                    </a:lnTo>
                    <a:lnTo>
                      <a:pt x="135" y="117"/>
                    </a:lnTo>
                    <a:lnTo>
                      <a:pt x="131" y="114"/>
                    </a:lnTo>
                    <a:lnTo>
                      <a:pt x="124" y="113"/>
                    </a:lnTo>
                    <a:lnTo>
                      <a:pt x="119" y="112"/>
                    </a:lnTo>
                    <a:lnTo>
                      <a:pt x="61"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30" name="Line 110"/>
              <p:cNvSpPr>
                <a:spLocks noChangeShapeType="1"/>
              </p:cNvSpPr>
              <p:nvPr/>
            </p:nvSpPr>
            <p:spPr bwMode="auto">
              <a:xfrm flipH="1">
                <a:off x="1947" y="1080"/>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3811" name="Group 111"/>
            <p:cNvGrpSpPr>
              <a:grpSpLocks/>
            </p:cNvGrpSpPr>
            <p:nvPr/>
          </p:nvGrpSpPr>
          <p:grpSpPr bwMode="auto">
            <a:xfrm>
              <a:off x="359" y="1848"/>
              <a:ext cx="147" cy="180"/>
              <a:chOff x="359" y="1848"/>
              <a:chExt cx="147" cy="180"/>
            </a:xfrm>
          </p:grpSpPr>
          <p:sp>
            <p:nvSpPr>
              <p:cNvPr id="73826" name="Freeform 112"/>
              <p:cNvSpPr>
                <a:spLocks/>
              </p:cNvSpPr>
              <p:nvPr/>
            </p:nvSpPr>
            <p:spPr bwMode="auto">
              <a:xfrm>
                <a:off x="359" y="1908"/>
                <a:ext cx="75" cy="120"/>
              </a:xfrm>
              <a:custGeom>
                <a:avLst/>
                <a:gdLst>
                  <a:gd name="T0" fmla="*/ 20 w 143"/>
                  <a:gd name="T1" fmla="*/ 4 h 226"/>
                  <a:gd name="T2" fmla="*/ 20 w 143"/>
                  <a:gd name="T3" fmla="*/ 3 h 226"/>
                  <a:gd name="T4" fmla="*/ 20 w 143"/>
                  <a:gd name="T5" fmla="*/ 2 h 226"/>
                  <a:gd name="T6" fmla="*/ 20 w 143"/>
                  <a:gd name="T7" fmla="*/ 1 h 226"/>
                  <a:gd name="T8" fmla="*/ 19 w 143"/>
                  <a:gd name="T9" fmla="*/ 1 h 226"/>
                  <a:gd name="T10" fmla="*/ 19 w 143"/>
                  <a:gd name="T11" fmla="*/ 0 h 226"/>
                  <a:gd name="T12" fmla="*/ 19 w 143"/>
                  <a:gd name="T13" fmla="*/ 0 h 226"/>
                  <a:gd name="T14" fmla="*/ 16 w 143"/>
                  <a:gd name="T15" fmla="*/ 0 h 226"/>
                  <a:gd name="T16" fmla="*/ 14 w 143"/>
                  <a:gd name="T17" fmla="*/ 0 h 226"/>
                  <a:gd name="T18" fmla="*/ 13 w 143"/>
                  <a:gd name="T19" fmla="*/ 1 h 226"/>
                  <a:gd name="T20" fmla="*/ 12 w 143"/>
                  <a:gd name="T21" fmla="*/ 1 h 226"/>
                  <a:gd name="T22" fmla="*/ 10 w 143"/>
                  <a:gd name="T23" fmla="*/ 1 h 226"/>
                  <a:gd name="T24" fmla="*/ 9 w 143"/>
                  <a:gd name="T25" fmla="*/ 2 h 226"/>
                  <a:gd name="T26" fmla="*/ 8 w 143"/>
                  <a:gd name="T27" fmla="*/ 3 h 226"/>
                  <a:gd name="T28" fmla="*/ 7 w 143"/>
                  <a:gd name="T29" fmla="*/ 4 h 226"/>
                  <a:gd name="T30" fmla="*/ 7 w 143"/>
                  <a:gd name="T31" fmla="*/ 4 h 226"/>
                  <a:gd name="T32" fmla="*/ 5 w 143"/>
                  <a:gd name="T33" fmla="*/ 7 h 226"/>
                  <a:gd name="T34" fmla="*/ 5 w 143"/>
                  <a:gd name="T35" fmla="*/ 8 h 226"/>
                  <a:gd name="T36" fmla="*/ 4 w 143"/>
                  <a:gd name="T37" fmla="*/ 10 h 226"/>
                  <a:gd name="T38" fmla="*/ 2 w 143"/>
                  <a:gd name="T39" fmla="*/ 18 h 226"/>
                  <a:gd name="T40" fmla="*/ 1 w 143"/>
                  <a:gd name="T41" fmla="*/ 23 h 226"/>
                  <a:gd name="T42" fmla="*/ 1 w 143"/>
                  <a:gd name="T43" fmla="*/ 26 h 226"/>
                  <a:gd name="T44" fmla="*/ 0 w 143"/>
                  <a:gd name="T45" fmla="*/ 27 h 226"/>
                  <a:gd name="T46" fmla="*/ 1 w 143"/>
                  <a:gd name="T47" fmla="*/ 28 h 226"/>
                  <a:gd name="T48" fmla="*/ 1 w 143"/>
                  <a:gd name="T49" fmla="*/ 29 h 226"/>
                  <a:gd name="T50" fmla="*/ 1 w 143"/>
                  <a:gd name="T51" fmla="*/ 30 h 226"/>
                  <a:gd name="T52" fmla="*/ 1 w 143"/>
                  <a:gd name="T53" fmla="*/ 31 h 226"/>
                  <a:gd name="T54" fmla="*/ 2 w 143"/>
                  <a:gd name="T55" fmla="*/ 32 h 226"/>
                  <a:gd name="T56" fmla="*/ 2 w 143"/>
                  <a:gd name="T57" fmla="*/ 33 h 226"/>
                  <a:gd name="T58" fmla="*/ 3 w 143"/>
                  <a:gd name="T59" fmla="*/ 33 h 226"/>
                  <a:gd name="T60" fmla="*/ 4 w 143"/>
                  <a:gd name="T61" fmla="*/ 33 h 226"/>
                  <a:gd name="T62" fmla="*/ 5 w 143"/>
                  <a:gd name="T63" fmla="*/ 33 h 226"/>
                  <a:gd name="T64" fmla="*/ 8 w 143"/>
                  <a:gd name="T65" fmla="*/ 33 h 226"/>
                  <a:gd name="T66" fmla="*/ 9 w 143"/>
                  <a:gd name="T67" fmla="*/ 34 h 226"/>
                  <a:gd name="T68" fmla="*/ 10 w 143"/>
                  <a:gd name="T69" fmla="*/ 33 h 226"/>
                  <a:gd name="T70" fmla="*/ 10 w 143"/>
                  <a:gd name="T71" fmla="*/ 33 h 226"/>
                  <a:gd name="T72" fmla="*/ 12 w 143"/>
                  <a:gd name="T73" fmla="*/ 33 h 226"/>
                  <a:gd name="T74" fmla="*/ 13 w 143"/>
                  <a:gd name="T75" fmla="*/ 32 h 226"/>
                  <a:gd name="T76" fmla="*/ 13 w 143"/>
                  <a:gd name="T77" fmla="*/ 31 h 226"/>
                  <a:gd name="T78" fmla="*/ 14 w 143"/>
                  <a:gd name="T79" fmla="*/ 30 h 226"/>
                  <a:gd name="T80" fmla="*/ 14 w 143"/>
                  <a:gd name="T81" fmla="*/ 29 h 226"/>
                  <a:gd name="T82" fmla="*/ 15 w 143"/>
                  <a:gd name="T83" fmla="*/ 27 h 226"/>
                  <a:gd name="T84" fmla="*/ 15 w 143"/>
                  <a:gd name="T85" fmla="*/ 25 h 226"/>
                  <a:gd name="T86" fmla="*/ 17 w 143"/>
                  <a:gd name="T87" fmla="*/ 18 h 226"/>
                  <a:gd name="T88" fmla="*/ 19 w 143"/>
                  <a:gd name="T89" fmla="*/ 10 h 226"/>
                  <a:gd name="T90" fmla="*/ 20 w 143"/>
                  <a:gd name="T91" fmla="*/ 6 h 226"/>
                  <a:gd name="T92" fmla="*/ 20 w 143"/>
                  <a:gd name="T93" fmla="*/ 4 h 2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43" h="226">
                    <a:moveTo>
                      <a:pt x="142" y="30"/>
                    </a:moveTo>
                    <a:lnTo>
                      <a:pt x="143" y="28"/>
                    </a:lnTo>
                    <a:lnTo>
                      <a:pt x="143" y="26"/>
                    </a:lnTo>
                    <a:lnTo>
                      <a:pt x="143" y="23"/>
                    </a:lnTo>
                    <a:lnTo>
                      <a:pt x="143" y="21"/>
                    </a:lnTo>
                    <a:lnTo>
                      <a:pt x="143" y="19"/>
                    </a:lnTo>
                    <a:lnTo>
                      <a:pt x="142" y="16"/>
                    </a:lnTo>
                    <a:lnTo>
                      <a:pt x="142" y="13"/>
                    </a:lnTo>
                    <a:lnTo>
                      <a:pt x="141" y="11"/>
                    </a:lnTo>
                    <a:lnTo>
                      <a:pt x="140" y="9"/>
                    </a:lnTo>
                    <a:lnTo>
                      <a:pt x="139" y="7"/>
                    </a:lnTo>
                    <a:lnTo>
                      <a:pt x="138" y="6"/>
                    </a:lnTo>
                    <a:lnTo>
                      <a:pt x="138" y="5"/>
                    </a:lnTo>
                    <a:lnTo>
                      <a:pt x="137" y="4"/>
                    </a:lnTo>
                    <a:lnTo>
                      <a:pt x="136" y="3"/>
                    </a:lnTo>
                    <a:lnTo>
                      <a:pt x="135" y="2"/>
                    </a:lnTo>
                    <a:lnTo>
                      <a:pt x="134" y="2"/>
                    </a:lnTo>
                    <a:lnTo>
                      <a:pt x="133" y="0"/>
                    </a:lnTo>
                    <a:lnTo>
                      <a:pt x="132" y="0"/>
                    </a:lnTo>
                    <a:lnTo>
                      <a:pt x="131" y="0"/>
                    </a:lnTo>
                    <a:lnTo>
                      <a:pt x="129" y="0"/>
                    </a:lnTo>
                    <a:lnTo>
                      <a:pt x="123" y="0"/>
                    </a:lnTo>
                    <a:lnTo>
                      <a:pt x="118" y="0"/>
                    </a:lnTo>
                    <a:lnTo>
                      <a:pt x="114" y="0"/>
                    </a:lnTo>
                    <a:lnTo>
                      <a:pt x="108" y="0"/>
                    </a:lnTo>
                    <a:lnTo>
                      <a:pt x="104" y="0"/>
                    </a:lnTo>
                    <a:lnTo>
                      <a:pt x="100" y="0"/>
                    </a:lnTo>
                    <a:lnTo>
                      <a:pt x="94" y="0"/>
                    </a:lnTo>
                    <a:lnTo>
                      <a:pt x="90" y="0"/>
                    </a:lnTo>
                    <a:lnTo>
                      <a:pt x="86" y="2"/>
                    </a:lnTo>
                    <a:lnTo>
                      <a:pt x="84" y="3"/>
                    </a:lnTo>
                    <a:lnTo>
                      <a:pt x="81" y="3"/>
                    </a:lnTo>
                    <a:lnTo>
                      <a:pt x="79" y="4"/>
                    </a:lnTo>
                    <a:lnTo>
                      <a:pt x="76" y="4"/>
                    </a:lnTo>
                    <a:lnTo>
                      <a:pt x="74" y="5"/>
                    </a:lnTo>
                    <a:lnTo>
                      <a:pt x="72" y="6"/>
                    </a:lnTo>
                    <a:lnTo>
                      <a:pt x="70" y="7"/>
                    </a:lnTo>
                    <a:lnTo>
                      <a:pt x="68" y="8"/>
                    </a:lnTo>
                    <a:lnTo>
                      <a:pt x="67" y="10"/>
                    </a:lnTo>
                    <a:lnTo>
                      <a:pt x="65" y="11"/>
                    </a:lnTo>
                    <a:lnTo>
                      <a:pt x="60" y="14"/>
                    </a:lnTo>
                    <a:lnTo>
                      <a:pt x="57" y="18"/>
                    </a:lnTo>
                    <a:lnTo>
                      <a:pt x="54" y="21"/>
                    </a:lnTo>
                    <a:lnTo>
                      <a:pt x="51" y="24"/>
                    </a:lnTo>
                    <a:lnTo>
                      <a:pt x="49" y="26"/>
                    </a:lnTo>
                    <a:lnTo>
                      <a:pt x="48" y="27"/>
                    </a:lnTo>
                    <a:lnTo>
                      <a:pt x="47" y="29"/>
                    </a:lnTo>
                    <a:lnTo>
                      <a:pt x="45" y="31"/>
                    </a:lnTo>
                    <a:lnTo>
                      <a:pt x="40" y="39"/>
                    </a:lnTo>
                    <a:lnTo>
                      <a:pt x="38" y="43"/>
                    </a:lnTo>
                    <a:lnTo>
                      <a:pt x="36" y="47"/>
                    </a:lnTo>
                    <a:lnTo>
                      <a:pt x="35" y="49"/>
                    </a:lnTo>
                    <a:lnTo>
                      <a:pt x="34" y="52"/>
                    </a:lnTo>
                    <a:lnTo>
                      <a:pt x="33" y="54"/>
                    </a:lnTo>
                    <a:lnTo>
                      <a:pt x="32" y="56"/>
                    </a:lnTo>
                    <a:lnTo>
                      <a:pt x="31" y="60"/>
                    </a:lnTo>
                    <a:lnTo>
                      <a:pt x="30" y="65"/>
                    </a:lnTo>
                    <a:lnTo>
                      <a:pt x="24" y="84"/>
                    </a:lnTo>
                    <a:lnTo>
                      <a:pt x="19" y="102"/>
                    </a:lnTo>
                    <a:lnTo>
                      <a:pt x="14" y="120"/>
                    </a:lnTo>
                    <a:lnTo>
                      <a:pt x="9" y="137"/>
                    </a:lnTo>
                    <a:lnTo>
                      <a:pt x="7" y="146"/>
                    </a:lnTo>
                    <a:lnTo>
                      <a:pt x="4" y="156"/>
                    </a:lnTo>
                    <a:lnTo>
                      <a:pt x="2" y="164"/>
                    </a:lnTo>
                    <a:lnTo>
                      <a:pt x="2" y="169"/>
                    </a:lnTo>
                    <a:lnTo>
                      <a:pt x="1" y="174"/>
                    </a:lnTo>
                    <a:lnTo>
                      <a:pt x="1" y="176"/>
                    </a:lnTo>
                    <a:lnTo>
                      <a:pt x="0" y="178"/>
                    </a:lnTo>
                    <a:lnTo>
                      <a:pt x="0" y="180"/>
                    </a:lnTo>
                    <a:lnTo>
                      <a:pt x="0" y="184"/>
                    </a:lnTo>
                    <a:lnTo>
                      <a:pt x="0" y="186"/>
                    </a:lnTo>
                    <a:lnTo>
                      <a:pt x="1" y="188"/>
                    </a:lnTo>
                    <a:lnTo>
                      <a:pt x="1" y="190"/>
                    </a:lnTo>
                    <a:lnTo>
                      <a:pt x="1" y="192"/>
                    </a:lnTo>
                    <a:lnTo>
                      <a:pt x="2" y="195"/>
                    </a:lnTo>
                    <a:lnTo>
                      <a:pt x="2" y="197"/>
                    </a:lnTo>
                    <a:lnTo>
                      <a:pt x="3" y="200"/>
                    </a:lnTo>
                    <a:lnTo>
                      <a:pt x="3" y="202"/>
                    </a:lnTo>
                    <a:lnTo>
                      <a:pt x="4" y="204"/>
                    </a:lnTo>
                    <a:lnTo>
                      <a:pt x="5" y="206"/>
                    </a:lnTo>
                    <a:lnTo>
                      <a:pt x="6" y="208"/>
                    </a:lnTo>
                    <a:lnTo>
                      <a:pt x="7" y="210"/>
                    </a:lnTo>
                    <a:lnTo>
                      <a:pt x="8" y="212"/>
                    </a:lnTo>
                    <a:lnTo>
                      <a:pt x="9" y="215"/>
                    </a:lnTo>
                    <a:lnTo>
                      <a:pt x="11" y="217"/>
                    </a:lnTo>
                    <a:lnTo>
                      <a:pt x="12" y="218"/>
                    </a:lnTo>
                    <a:lnTo>
                      <a:pt x="15" y="220"/>
                    </a:lnTo>
                    <a:lnTo>
                      <a:pt x="16" y="221"/>
                    </a:lnTo>
                    <a:lnTo>
                      <a:pt x="18" y="222"/>
                    </a:lnTo>
                    <a:lnTo>
                      <a:pt x="20" y="223"/>
                    </a:lnTo>
                    <a:lnTo>
                      <a:pt x="22" y="224"/>
                    </a:lnTo>
                    <a:lnTo>
                      <a:pt x="25" y="224"/>
                    </a:lnTo>
                    <a:lnTo>
                      <a:pt x="27" y="225"/>
                    </a:lnTo>
                    <a:lnTo>
                      <a:pt x="30" y="225"/>
                    </a:lnTo>
                    <a:lnTo>
                      <a:pt x="32" y="225"/>
                    </a:lnTo>
                    <a:lnTo>
                      <a:pt x="34" y="225"/>
                    </a:lnTo>
                    <a:lnTo>
                      <a:pt x="39" y="225"/>
                    </a:lnTo>
                    <a:lnTo>
                      <a:pt x="48" y="225"/>
                    </a:lnTo>
                    <a:lnTo>
                      <a:pt x="53" y="225"/>
                    </a:lnTo>
                    <a:lnTo>
                      <a:pt x="57" y="226"/>
                    </a:lnTo>
                    <a:lnTo>
                      <a:pt x="60" y="226"/>
                    </a:lnTo>
                    <a:lnTo>
                      <a:pt x="63" y="226"/>
                    </a:lnTo>
                    <a:lnTo>
                      <a:pt x="65" y="225"/>
                    </a:lnTo>
                    <a:lnTo>
                      <a:pt x="67" y="225"/>
                    </a:lnTo>
                    <a:lnTo>
                      <a:pt x="69" y="225"/>
                    </a:lnTo>
                    <a:lnTo>
                      <a:pt x="71" y="224"/>
                    </a:lnTo>
                    <a:lnTo>
                      <a:pt x="73" y="223"/>
                    </a:lnTo>
                    <a:lnTo>
                      <a:pt x="75" y="222"/>
                    </a:lnTo>
                    <a:lnTo>
                      <a:pt x="77" y="221"/>
                    </a:lnTo>
                    <a:lnTo>
                      <a:pt x="80" y="219"/>
                    </a:lnTo>
                    <a:lnTo>
                      <a:pt x="82" y="218"/>
                    </a:lnTo>
                    <a:lnTo>
                      <a:pt x="83" y="216"/>
                    </a:lnTo>
                    <a:lnTo>
                      <a:pt x="85" y="215"/>
                    </a:lnTo>
                    <a:lnTo>
                      <a:pt x="86" y="212"/>
                    </a:lnTo>
                    <a:lnTo>
                      <a:pt x="88" y="211"/>
                    </a:lnTo>
                    <a:lnTo>
                      <a:pt x="89" y="209"/>
                    </a:lnTo>
                    <a:lnTo>
                      <a:pt x="91" y="207"/>
                    </a:lnTo>
                    <a:lnTo>
                      <a:pt x="92" y="205"/>
                    </a:lnTo>
                    <a:lnTo>
                      <a:pt x="93" y="204"/>
                    </a:lnTo>
                    <a:lnTo>
                      <a:pt x="94" y="202"/>
                    </a:lnTo>
                    <a:lnTo>
                      <a:pt x="96" y="200"/>
                    </a:lnTo>
                    <a:lnTo>
                      <a:pt x="97" y="197"/>
                    </a:lnTo>
                    <a:lnTo>
                      <a:pt x="99" y="193"/>
                    </a:lnTo>
                    <a:lnTo>
                      <a:pt x="101" y="189"/>
                    </a:lnTo>
                    <a:lnTo>
                      <a:pt x="102" y="185"/>
                    </a:lnTo>
                    <a:lnTo>
                      <a:pt x="104" y="179"/>
                    </a:lnTo>
                    <a:lnTo>
                      <a:pt x="105" y="175"/>
                    </a:lnTo>
                    <a:lnTo>
                      <a:pt x="106" y="171"/>
                    </a:lnTo>
                    <a:lnTo>
                      <a:pt x="107" y="167"/>
                    </a:lnTo>
                    <a:lnTo>
                      <a:pt x="109" y="157"/>
                    </a:lnTo>
                    <a:lnTo>
                      <a:pt x="114" y="139"/>
                    </a:lnTo>
                    <a:lnTo>
                      <a:pt x="118" y="121"/>
                    </a:lnTo>
                    <a:lnTo>
                      <a:pt x="123" y="103"/>
                    </a:lnTo>
                    <a:lnTo>
                      <a:pt x="129" y="85"/>
                    </a:lnTo>
                    <a:lnTo>
                      <a:pt x="134" y="67"/>
                    </a:lnTo>
                    <a:lnTo>
                      <a:pt x="136" y="57"/>
                    </a:lnTo>
                    <a:lnTo>
                      <a:pt x="138" y="48"/>
                    </a:lnTo>
                    <a:lnTo>
                      <a:pt x="139" y="44"/>
                    </a:lnTo>
                    <a:lnTo>
                      <a:pt x="140" y="39"/>
                    </a:lnTo>
                    <a:lnTo>
                      <a:pt x="141" y="35"/>
                    </a:lnTo>
                    <a:lnTo>
                      <a:pt x="142"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27" name="Freeform 113"/>
              <p:cNvSpPr>
                <a:spLocks/>
              </p:cNvSpPr>
              <p:nvPr/>
            </p:nvSpPr>
            <p:spPr bwMode="auto">
              <a:xfrm>
                <a:off x="411" y="2006"/>
                <a:ext cx="8" cy="22"/>
              </a:xfrm>
              <a:custGeom>
                <a:avLst/>
                <a:gdLst>
                  <a:gd name="T0" fmla="*/ 1 w 14"/>
                  <a:gd name="T1" fmla="*/ 0 h 47"/>
                  <a:gd name="T2" fmla="*/ 1 w 14"/>
                  <a:gd name="T3" fmla="*/ 0 h 47"/>
                  <a:gd name="T4" fmla="*/ 1 w 14"/>
                  <a:gd name="T5" fmla="*/ 0 h 47"/>
                  <a:gd name="T6" fmla="*/ 0 w 14"/>
                  <a:gd name="T7" fmla="*/ 1 h 47"/>
                  <a:gd name="T8" fmla="*/ 0 w 14"/>
                  <a:gd name="T9" fmla="*/ 1 h 47"/>
                  <a:gd name="T10" fmla="*/ 0 w 14"/>
                  <a:gd name="T11" fmla="*/ 1 h 47"/>
                  <a:gd name="T12" fmla="*/ 0 w 14"/>
                  <a:gd name="T13" fmla="*/ 2 h 47"/>
                  <a:gd name="T14" fmla="*/ 1 w 14"/>
                  <a:gd name="T15" fmla="*/ 2 h 47"/>
                  <a:gd name="T16" fmla="*/ 1 w 14"/>
                  <a:gd name="T17" fmla="*/ 3 h 47"/>
                  <a:gd name="T18" fmla="*/ 1 w 14"/>
                  <a:gd name="T19" fmla="*/ 3 h 47"/>
                  <a:gd name="T20" fmla="*/ 1 w 14"/>
                  <a:gd name="T21" fmla="*/ 3 h 47"/>
                  <a:gd name="T22" fmla="*/ 1 w 14"/>
                  <a:gd name="T23" fmla="*/ 3 h 47"/>
                  <a:gd name="T24" fmla="*/ 1 w 14"/>
                  <a:gd name="T25" fmla="*/ 4 h 47"/>
                  <a:gd name="T26" fmla="*/ 2 w 14"/>
                  <a:gd name="T27" fmla="*/ 4 h 47"/>
                  <a:gd name="T28" fmla="*/ 2 w 14"/>
                  <a:gd name="T29" fmla="*/ 5 h 47"/>
                  <a:gd name="T30" fmla="*/ 2 w 14"/>
                  <a:gd name="T31" fmla="*/ 5 h 47"/>
                  <a:gd name="T32" fmla="*/ 3 w 14"/>
                  <a:gd name="T33" fmla="*/ 5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47">
                    <a:moveTo>
                      <a:pt x="2" y="0"/>
                    </a:moveTo>
                    <a:lnTo>
                      <a:pt x="1" y="3"/>
                    </a:lnTo>
                    <a:lnTo>
                      <a:pt x="1" y="7"/>
                    </a:lnTo>
                    <a:lnTo>
                      <a:pt x="0" y="10"/>
                    </a:lnTo>
                    <a:lnTo>
                      <a:pt x="0" y="13"/>
                    </a:lnTo>
                    <a:lnTo>
                      <a:pt x="0" y="16"/>
                    </a:lnTo>
                    <a:lnTo>
                      <a:pt x="0" y="19"/>
                    </a:lnTo>
                    <a:lnTo>
                      <a:pt x="1" y="23"/>
                    </a:lnTo>
                    <a:lnTo>
                      <a:pt x="1" y="26"/>
                    </a:lnTo>
                    <a:lnTo>
                      <a:pt x="2" y="29"/>
                    </a:lnTo>
                    <a:lnTo>
                      <a:pt x="4" y="31"/>
                    </a:lnTo>
                    <a:lnTo>
                      <a:pt x="5" y="34"/>
                    </a:lnTo>
                    <a:lnTo>
                      <a:pt x="7" y="37"/>
                    </a:lnTo>
                    <a:lnTo>
                      <a:pt x="11" y="43"/>
                    </a:lnTo>
                    <a:lnTo>
                      <a:pt x="12" y="45"/>
                    </a:lnTo>
                    <a:lnTo>
                      <a:pt x="13" y="46"/>
                    </a:lnTo>
                    <a:lnTo>
                      <a:pt x="1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28" name="Line 114"/>
              <p:cNvSpPr>
                <a:spLocks noChangeShapeType="1"/>
              </p:cNvSpPr>
              <p:nvPr/>
            </p:nvSpPr>
            <p:spPr bwMode="auto">
              <a:xfrm flipH="1">
                <a:off x="487" y="1848"/>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3812" name="Group 115"/>
            <p:cNvGrpSpPr>
              <a:grpSpLocks/>
            </p:cNvGrpSpPr>
            <p:nvPr/>
          </p:nvGrpSpPr>
          <p:grpSpPr bwMode="auto">
            <a:xfrm>
              <a:off x="2398" y="1648"/>
              <a:ext cx="113" cy="185"/>
              <a:chOff x="2398" y="1648"/>
              <a:chExt cx="113" cy="185"/>
            </a:xfrm>
          </p:grpSpPr>
          <p:sp>
            <p:nvSpPr>
              <p:cNvPr id="73820" name="Line 116"/>
              <p:cNvSpPr>
                <a:spLocks noChangeShapeType="1"/>
              </p:cNvSpPr>
              <p:nvPr/>
            </p:nvSpPr>
            <p:spPr bwMode="auto">
              <a:xfrm flipH="1">
                <a:off x="2413" y="1833"/>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21" name="Freeform 117"/>
              <p:cNvSpPr>
                <a:spLocks/>
              </p:cNvSpPr>
              <p:nvPr/>
            </p:nvSpPr>
            <p:spPr bwMode="auto">
              <a:xfrm>
                <a:off x="2398" y="1795"/>
                <a:ext cx="15" cy="38"/>
              </a:xfrm>
              <a:custGeom>
                <a:avLst/>
                <a:gdLst>
                  <a:gd name="T0" fmla="*/ 0 w 31"/>
                  <a:gd name="T1" fmla="*/ 0 h 66"/>
                  <a:gd name="T2" fmla="*/ 0 w 31"/>
                  <a:gd name="T3" fmla="*/ 2 h 66"/>
                  <a:gd name="T4" fmla="*/ 0 w 31"/>
                  <a:gd name="T5" fmla="*/ 3 h 66"/>
                  <a:gd name="T6" fmla="*/ 0 w 31"/>
                  <a:gd name="T7" fmla="*/ 5 h 66"/>
                  <a:gd name="T8" fmla="*/ 0 w 31"/>
                  <a:gd name="T9" fmla="*/ 6 h 66"/>
                  <a:gd name="T10" fmla="*/ 0 w 31"/>
                  <a:gd name="T11" fmla="*/ 7 h 66"/>
                  <a:gd name="T12" fmla="*/ 0 w 31"/>
                  <a:gd name="T13" fmla="*/ 9 h 66"/>
                  <a:gd name="T14" fmla="*/ 0 w 31"/>
                  <a:gd name="T15" fmla="*/ 10 h 66"/>
                  <a:gd name="T16" fmla="*/ 1 w 31"/>
                  <a:gd name="T17" fmla="*/ 10 h 66"/>
                  <a:gd name="T18" fmla="*/ 1 w 31"/>
                  <a:gd name="T19" fmla="*/ 12 h 66"/>
                  <a:gd name="T20" fmla="*/ 2 w 31"/>
                  <a:gd name="T21" fmla="*/ 12 h 66"/>
                  <a:gd name="T22" fmla="*/ 3 w 31"/>
                  <a:gd name="T23" fmla="*/ 12 h 66"/>
                  <a:gd name="T24" fmla="*/ 3 w 31"/>
                  <a:gd name="T25" fmla="*/ 13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66">
                    <a:moveTo>
                      <a:pt x="3" y="0"/>
                    </a:moveTo>
                    <a:lnTo>
                      <a:pt x="1" y="8"/>
                    </a:lnTo>
                    <a:lnTo>
                      <a:pt x="0" y="17"/>
                    </a:lnTo>
                    <a:lnTo>
                      <a:pt x="0" y="24"/>
                    </a:lnTo>
                    <a:lnTo>
                      <a:pt x="0" y="33"/>
                    </a:lnTo>
                    <a:lnTo>
                      <a:pt x="2" y="39"/>
                    </a:lnTo>
                    <a:lnTo>
                      <a:pt x="4" y="46"/>
                    </a:lnTo>
                    <a:lnTo>
                      <a:pt x="7" y="52"/>
                    </a:lnTo>
                    <a:lnTo>
                      <a:pt x="10" y="56"/>
                    </a:lnTo>
                    <a:lnTo>
                      <a:pt x="15" y="60"/>
                    </a:lnTo>
                    <a:lnTo>
                      <a:pt x="20" y="63"/>
                    </a:lnTo>
                    <a:lnTo>
                      <a:pt x="25" y="65"/>
                    </a:lnTo>
                    <a:lnTo>
                      <a:pt x="31"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22" name="Line 118"/>
              <p:cNvSpPr>
                <a:spLocks noChangeShapeType="1"/>
              </p:cNvSpPr>
              <p:nvPr/>
            </p:nvSpPr>
            <p:spPr bwMode="auto">
              <a:xfrm flipV="1">
                <a:off x="2398" y="1746"/>
                <a:ext cx="15"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23" name="Freeform 119"/>
              <p:cNvSpPr>
                <a:spLocks/>
              </p:cNvSpPr>
              <p:nvPr/>
            </p:nvSpPr>
            <p:spPr bwMode="auto">
              <a:xfrm>
                <a:off x="2413" y="1708"/>
                <a:ext cx="34" cy="38"/>
              </a:xfrm>
              <a:custGeom>
                <a:avLst/>
                <a:gdLst>
                  <a:gd name="T0" fmla="*/ 10 w 64"/>
                  <a:gd name="T1" fmla="*/ 0 h 66"/>
                  <a:gd name="T2" fmla="*/ 9 w 64"/>
                  <a:gd name="T3" fmla="*/ 1 h 66"/>
                  <a:gd name="T4" fmla="*/ 7 w 64"/>
                  <a:gd name="T5" fmla="*/ 1 h 66"/>
                  <a:gd name="T6" fmla="*/ 7 w 64"/>
                  <a:gd name="T7" fmla="*/ 1 h 66"/>
                  <a:gd name="T8" fmla="*/ 6 w 64"/>
                  <a:gd name="T9" fmla="*/ 2 h 66"/>
                  <a:gd name="T10" fmla="*/ 5 w 64"/>
                  <a:gd name="T11" fmla="*/ 3 h 66"/>
                  <a:gd name="T12" fmla="*/ 4 w 64"/>
                  <a:gd name="T13" fmla="*/ 3 h 66"/>
                  <a:gd name="T14" fmla="*/ 3 w 64"/>
                  <a:gd name="T15" fmla="*/ 5 h 66"/>
                  <a:gd name="T16" fmla="*/ 2 w 64"/>
                  <a:gd name="T17" fmla="*/ 6 h 66"/>
                  <a:gd name="T18" fmla="*/ 2 w 64"/>
                  <a:gd name="T19" fmla="*/ 7 h 66"/>
                  <a:gd name="T20" fmla="*/ 1 w 64"/>
                  <a:gd name="T21" fmla="*/ 9 h 66"/>
                  <a:gd name="T22" fmla="*/ 1 w 64"/>
                  <a:gd name="T23" fmla="*/ 11 h 66"/>
                  <a:gd name="T24" fmla="*/ 0 w 64"/>
                  <a:gd name="T25" fmla="*/ 13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66">
                    <a:moveTo>
                      <a:pt x="64" y="0"/>
                    </a:moveTo>
                    <a:lnTo>
                      <a:pt x="58" y="1"/>
                    </a:lnTo>
                    <a:lnTo>
                      <a:pt x="51" y="2"/>
                    </a:lnTo>
                    <a:lnTo>
                      <a:pt x="45" y="5"/>
                    </a:lnTo>
                    <a:lnTo>
                      <a:pt x="39" y="10"/>
                    </a:lnTo>
                    <a:lnTo>
                      <a:pt x="32" y="14"/>
                    </a:lnTo>
                    <a:lnTo>
                      <a:pt x="27" y="19"/>
                    </a:lnTo>
                    <a:lnTo>
                      <a:pt x="21" y="26"/>
                    </a:lnTo>
                    <a:lnTo>
                      <a:pt x="15" y="33"/>
                    </a:lnTo>
                    <a:lnTo>
                      <a:pt x="11" y="40"/>
                    </a:lnTo>
                    <a:lnTo>
                      <a:pt x="7" y="49"/>
                    </a:lnTo>
                    <a:lnTo>
                      <a:pt x="4" y="58"/>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24" name="Line 120"/>
              <p:cNvSpPr>
                <a:spLocks noChangeShapeType="1"/>
              </p:cNvSpPr>
              <p:nvPr/>
            </p:nvSpPr>
            <p:spPr bwMode="auto">
              <a:xfrm>
                <a:off x="2447" y="170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25" name="Line 121"/>
              <p:cNvSpPr>
                <a:spLocks noChangeShapeType="1"/>
              </p:cNvSpPr>
              <p:nvPr/>
            </p:nvSpPr>
            <p:spPr bwMode="auto">
              <a:xfrm flipH="1">
                <a:off x="2492" y="1648"/>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3813" name="Group 122"/>
            <p:cNvGrpSpPr>
              <a:grpSpLocks/>
            </p:cNvGrpSpPr>
            <p:nvPr/>
          </p:nvGrpSpPr>
          <p:grpSpPr bwMode="auto">
            <a:xfrm>
              <a:off x="1138" y="2465"/>
              <a:ext cx="135" cy="180"/>
              <a:chOff x="1138" y="2465"/>
              <a:chExt cx="135" cy="180"/>
            </a:xfrm>
          </p:grpSpPr>
          <p:sp>
            <p:nvSpPr>
              <p:cNvPr id="73814" name="Freeform 123"/>
              <p:cNvSpPr>
                <a:spLocks/>
              </p:cNvSpPr>
              <p:nvPr/>
            </p:nvSpPr>
            <p:spPr bwMode="auto">
              <a:xfrm>
                <a:off x="1157" y="2465"/>
                <a:ext cx="79" cy="180"/>
              </a:xfrm>
              <a:custGeom>
                <a:avLst/>
                <a:gdLst>
                  <a:gd name="T0" fmla="*/ 22 w 149"/>
                  <a:gd name="T1" fmla="*/ 0 h 338"/>
                  <a:gd name="T2" fmla="*/ 9 w 149"/>
                  <a:gd name="T3" fmla="*/ 51 h 338"/>
                  <a:gd name="T4" fmla="*/ 0 w 149"/>
                  <a:gd name="T5" fmla="*/ 51 h 338"/>
                  <a:gd name="T6" fmla="*/ 0 60000 65536"/>
                  <a:gd name="T7" fmla="*/ 0 60000 65536"/>
                  <a:gd name="T8" fmla="*/ 0 60000 65536"/>
                </a:gdLst>
                <a:ahLst/>
                <a:cxnLst>
                  <a:cxn ang="T6">
                    <a:pos x="T0" y="T1"/>
                  </a:cxn>
                  <a:cxn ang="T7">
                    <a:pos x="T2" y="T3"/>
                  </a:cxn>
                  <a:cxn ang="T8">
                    <a:pos x="T4" y="T5"/>
                  </a:cxn>
                </a:cxnLst>
                <a:rect l="0" t="0" r="r" b="b"/>
                <a:pathLst>
                  <a:path w="149" h="338">
                    <a:moveTo>
                      <a:pt x="149" y="0"/>
                    </a:moveTo>
                    <a:lnTo>
                      <a:pt x="60" y="338"/>
                    </a:lnTo>
                    <a:lnTo>
                      <a:pt x="0" y="3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15" name="Freeform 124"/>
              <p:cNvSpPr>
                <a:spLocks/>
              </p:cNvSpPr>
              <p:nvPr/>
            </p:nvSpPr>
            <p:spPr bwMode="auto">
              <a:xfrm>
                <a:off x="1138" y="2611"/>
                <a:ext cx="19" cy="34"/>
              </a:xfrm>
              <a:custGeom>
                <a:avLst/>
                <a:gdLst>
                  <a:gd name="T0" fmla="*/ 1 w 32"/>
                  <a:gd name="T1" fmla="*/ 0 h 65"/>
                  <a:gd name="T2" fmla="*/ 1 w 32"/>
                  <a:gd name="T3" fmla="*/ 1 h 65"/>
                  <a:gd name="T4" fmla="*/ 1 w 32"/>
                  <a:gd name="T5" fmla="*/ 3 h 65"/>
                  <a:gd name="T6" fmla="*/ 0 w 32"/>
                  <a:gd name="T7" fmla="*/ 4 h 65"/>
                  <a:gd name="T8" fmla="*/ 1 w 32"/>
                  <a:gd name="T9" fmla="*/ 5 h 65"/>
                  <a:gd name="T10" fmla="*/ 1 w 32"/>
                  <a:gd name="T11" fmla="*/ 5 h 65"/>
                  <a:gd name="T12" fmla="*/ 1 w 32"/>
                  <a:gd name="T13" fmla="*/ 7 h 65"/>
                  <a:gd name="T14" fmla="*/ 2 w 32"/>
                  <a:gd name="T15" fmla="*/ 7 h 65"/>
                  <a:gd name="T16" fmla="*/ 2 w 32"/>
                  <a:gd name="T17" fmla="*/ 8 h 65"/>
                  <a:gd name="T18" fmla="*/ 4 w 32"/>
                  <a:gd name="T19" fmla="*/ 9 h 65"/>
                  <a:gd name="T20" fmla="*/ 4 w 32"/>
                  <a:gd name="T21" fmla="*/ 9 h 65"/>
                  <a:gd name="T22" fmla="*/ 6 w 32"/>
                  <a:gd name="T23" fmla="*/ 9 h 65"/>
                  <a:gd name="T24" fmla="*/ 7 w 32"/>
                  <a:gd name="T25" fmla="*/ 9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65">
                    <a:moveTo>
                      <a:pt x="4" y="0"/>
                    </a:moveTo>
                    <a:lnTo>
                      <a:pt x="2" y="8"/>
                    </a:lnTo>
                    <a:lnTo>
                      <a:pt x="1" y="17"/>
                    </a:lnTo>
                    <a:lnTo>
                      <a:pt x="0" y="24"/>
                    </a:lnTo>
                    <a:lnTo>
                      <a:pt x="1" y="33"/>
                    </a:lnTo>
                    <a:lnTo>
                      <a:pt x="2" y="39"/>
                    </a:lnTo>
                    <a:lnTo>
                      <a:pt x="4" y="46"/>
                    </a:lnTo>
                    <a:lnTo>
                      <a:pt x="8" y="52"/>
                    </a:lnTo>
                    <a:lnTo>
                      <a:pt x="12" y="56"/>
                    </a:lnTo>
                    <a:lnTo>
                      <a:pt x="16" y="61"/>
                    </a:lnTo>
                    <a:lnTo>
                      <a:pt x="21" y="63"/>
                    </a:lnTo>
                    <a:lnTo>
                      <a:pt x="27" y="65"/>
                    </a:lnTo>
                    <a:lnTo>
                      <a:pt x="32"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16" name="Line 125"/>
              <p:cNvSpPr>
                <a:spLocks noChangeShapeType="1"/>
              </p:cNvSpPr>
              <p:nvPr/>
            </p:nvSpPr>
            <p:spPr bwMode="auto">
              <a:xfrm flipV="1">
                <a:off x="1142" y="2559"/>
                <a:ext cx="11"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17" name="Freeform 126"/>
              <p:cNvSpPr>
                <a:spLocks/>
              </p:cNvSpPr>
              <p:nvPr/>
            </p:nvSpPr>
            <p:spPr bwMode="auto">
              <a:xfrm>
                <a:off x="1153" y="2525"/>
                <a:ext cx="34" cy="34"/>
              </a:xfrm>
              <a:custGeom>
                <a:avLst/>
                <a:gdLst>
                  <a:gd name="T0" fmla="*/ 10 w 64"/>
                  <a:gd name="T1" fmla="*/ 0 h 66"/>
                  <a:gd name="T2" fmla="*/ 9 w 64"/>
                  <a:gd name="T3" fmla="*/ 1 h 66"/>
                  <a:gd name="T4" fmla="*/ 7 w 64"/>
                  <a:gd name="T5" fmla="*/ 1 h 66"/>
                  <a:gd name="T6" fmla="*/ 7 w 64"/>
                  <a:gd name="T7" fmla="*/ 1 h 66"/>
                  <a:gd name="T8" fmla="*/ 6 w 64"/>
                  <a:gd name="T9" fmla="*/ 2 h 66"/>
                  <a:gd name="T10" fmla="*/ 5 w 64"/>
                  <a:gd name="T11" fmla="*/ 2 h 66"/>
                  <a:gd name="T12" fmla="*/ 4 w 64"/>
                  <a:gd name="T13" fmla="*/ 3 h 66"/>
                  <a:gd name="T14" fmla="*/ 3 w 64"/>
                  <a:gd name="T15" fmla="*/ 4 h 66"/>
                  <a:gd name="T16" fmla="*/ 2 w 64"/>
                  <a:gd name="T17" fmla="*/ 5 h 66"/>
                  <a:gd name="T18" fmla="*/ 2 w 64"/>
                  <a:gd name="T19" fmla="*/ 6 h 66"/>
                  <a:gd name="T20" fmla="*/ 1 w 64"/>
                  <a:gd name="T21" fmla="*/ 7 h 66"/>
                  <a:gd name="T22" fmla="*/ 1 w 64"/>
                  <a:gd name="T23" fmla="*/ 8 h 66"/>
                  <a:gd name="T24" fmla="*/ 0 w 64"/>
                  <a:gd name="T25" fmla="*/ 9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66">
                    <a:moveTo>
                      <a:pt x="64" y="0"/>
                    </a:moveTo>
                    <a:lnTo>
                      <a:pt x="57" y="1"/>
                    </a:lnTo>
                    <a:lnTo>
                      <a:pt x="51" y="2"/>
                    </a:lnTo>
                    <a:lnTo>
                      <a:pt x="45" y="5"/>
                    </a:lnTo>
                    <a:lnTo>
                      <a:pt x="38" y="9"/>
                    </a:lnTo>
                    <a:lnTo>
                      <a:pt x="32" y="14"/>
                    </a:lnTo>
                    <a:lnTo>
                      <a:pt x="25" y="19"/>
                    </a:lnTo>
                    <a:lnTo>
                      <a:pt x="20" y="26"/>
                    </a:lnTo>
                    <a:lnTo>
                      <a:pt x="15" y="33"/>
                    </a:lnTo>
                    <a:lnTo>
                      <a:pt x="11" y="41"/>
                    </a:lnTo>
                    <a:lnTo>
                      <a:pt x="6" y="49"/>
                    </a:lnTo>
                    <a:lnTo>
                      <a:pt x="3" y="58"/>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818" name="Line 127"/>
              <p:cNvSpPr>
                <a:spLocks noChangeShapeType="1"/>
              </p:cNvSpPr>
              <p:nvPr/>
            </p:nvSpPr>
            <p:spPr bwMode="auto">
              <a:xfrm>
                <a:off x="1187" y="2525"/>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819" name="Line 128"/>
              <p:cNvSpPr>
                <a:spLocks noChangeShapeType="1"/>
              </p:cNvSpPr>
              <p:nvPr/>
            </p:nvSpPr>
            <p:spPr bwMode="auto">
              <a:xfrm flipH="1">
                <a:off x="1254" y="2465"/>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27809" name="Line 129"/>
          <p:cNvSpPr>
            <a:spLocks noChangeShapeType="1"/>
          </p:cNvSpPr>
          <p:nvPr/>
        </p:nvSpPr>
        <p:spPr bwMode="auto">
          <a:xfrm>
            <a:off x="5183188" y="5416550"/>
            <a:ext cx="28448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10" name="Line 130"/>
          <p:cNvSpPr>
            <a:spLocks noChangeShapeType="1"/>
          </p:cNvSpPr>
          <p:nvPr/>
        </p:nvSpPr>
        <p:spPr bwMode="auto">
          <a:xfrm flipH="1" flipV="1">
            <a:off x="6043613" y="4914900"/>
            <a:ext cx="1984375" cy="5016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11" name="Line 131"/>
          <p:cNvSpPr>
            <a:spLocks noChangeShapeType="1"/>
          </p:cNvSpPr>
          <p:nvPr/>
        </p:nvSpPr>
        <p:spPr bwMode="auto">
          <a:xfrm>
            <a:off x="7161213" y="2201863"/>
            <a:ext cx="0" cy="37099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12" name="Line 132"/>
          <p:cNvSpPr>
            <a:spLocks noChangeShapeType="1"/>
          </p:cNvSpPr>
          <p:nvPr/>
        </p:nvSpPr>
        <p:spPr bwMode="auto">
          <a:xfrm>
            <a:off x="5183188" y="5416550"/>
            <a:ext cx="1978025" cy="4953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13" name="Line 133"/>
          <p:cNvSpPr>
            <a:spLocks noChangeShapeType="1"/>
          </p:cNvSpPr>
          <p:nvPr/>
        </p:nvSpPr>
        <p:spPr bwMode="auto">
          <a:xfrm flipV="1">
            <a:off x="7161213" y="5416550"/>
            <a:ext cx="866775" cy="4953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14" name="Line 134"/>
          <p:cNvSpPr>
            <a:spLocks noChangeShapeType="1"/>
          </p:cNvSpPr>
          <p:nvPr/>
        </p:nvSpPr>
        <p:spPr bwMode="auto">
          <a:xfrm>
            <a:off x="8027988" y="3068638"/>
            <a:ext cx="0" cy="23479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27815" name="Freeform 135"/>
          <p:cNvSpPr>
            <a:spLocks/>
          </p:cNvSpPr>
          <p:nvPr/>
        </p:nvSpPr>
        <p:spPr bwMode="auto">
          <a:xfrm>
            <a:off x="7299325" y="5929313"/>
            <a:ext cx="130175" cy="287337"/>
          </a:xfrm>
          <a:custGeom>
            <a:avLst/>
            <a:gdLst>
              <a:gd name="T0" fmla="*/ 2147483647 w 151"/>
              <a:gd name="T1" fmla="*/ 0 h 338"/>
              <a:gd name="T2" fmla="*/ 0 w 151"/>
              <a:gd name="T3" fmla="*/ 2147483647 h 338"/>
              <a:gd name="T4" fmla="*/ 2147483647 w 151"/>
              <a:gd name="T5" fmla="*/ 2147483647 h 338"/>
              <a:gd name="T6" fmla="*/ 2147483647 w 151"/>
              <a:gd name="T7" fmla="*/ 2147483647 h 338"/>
              <a:gd name="T8" fmla="*/ 2147483647 w 151"/>
              <a:gd name="T9" fmla="*/ 2147483647 h 338"/>
              <a:gd name="T10" fmla="*/ 2147483647 w 151"/>
              <a:gd name="T11" fmla="*/ 2147483647 h 338"/>
              <a:gd name="T12" fmla="*/ 2147483647 w 151"/>
              <a:gd name="T13" fmla="*/ 2147483647 h 338"/>
              <a:gd name="T14" fmla="*/ 2147483647 w 151"/>
              <a:gd name="T15" fmla="*/ 2147483647 h 338"/>
              <a:gd name="T16" fmla="*/ 2147483647 w 151"/>
              <a:gd name="T17" fmla="*/ 2147483647 h 338"/>
              <a:gd name="T18" fmla="*/ 2147483647 w 151"/>
              <a:gd name="T19" fmla="*/ 2147483647 h 338"/>
              <a:gd name="T20" fmla="*/ 2147483647 w 151"/>
              <a:gd name="T21" fmla="*/ 2147483647 h 338"/>
              <a:gd name="T22" fmla="*/ 2147483647 w 151"/>
              <a:gd name="T23" fmla="*/ 2147483647 h 338"/>
              <a:gd name="T24" fmla="*/ 2147483647 w 151"/>
              <a:gd name="T25" fmla="*/ 2147483647 h 338"/>
              <a:gd name="T26" fmla="*/ 2147483647 w 151"/>
              <a:gd name="T27" fmla="*/ 2147483647 h 338"/>
              <a:gd name="T28" fmla="*/ 2147483647 w 151"/>
              <a:gd name="T29" fmla="*/ 2147483647 h 338"/>
              <a:gd name="T30" fmla="*/ 2147483647 w 151"/>
              <a:gd name="T31" fmla="*/ 2147483647 h 338"/>
              <a:gd name="T32" fmla="*/ 2147483647 w 151"/>
              <a:gd name="T33" fmla="*/ 2147483647 h 338"/>
              <a:gd name="T34" fmla="*/ 2147483647 w 151"/>
              <a:gd name="T35" fmla="*/ 2147483647 h 338"/>
              <a:gd name="T36" fmla="*/ 2147483647 w 151"/>
              <a:gd name="T37" fmla="*/ 2147483647 h 338"/>
              <a:gd name="T38" fmla="*/ 2147483647 w 151"/>
              <a:gd name="T39" fmla="*/ 2147483647 h 338"/>
              <a:gd name="T40" fmla="*/ 2147483647 w 151"/>
              <a:gd name="T41" fmla="*/ 2147483647 h 338"/>
              <a:gd name="T42" fmla="*/ 2147483647 w 151"/>
              <a:gd name="T43" fmla="*/ 2147483647 h 338"/>
              <a:gd name="T44" fmla="*/ 2147483647 w 151"/>
              <a:gd name="T45" fmla="*/ 2147483647 h 338"/>
              <a:gd name="T46" fmla="*/ 2147483647 w 151"/>
              <a:gd name="T47" fmla="*/ 2147483647 h 338"/>
              <a:gd name="T48" fmla="*/ 2147483647 w 151"/>
              <a:gd name="T49" fmla="*/ 2147483647 h 338"/>
              <a:gd name="T50" fmla="*/ 2147483647 w 151"/>
              <a:gd name="T51" fmla="*/ 2147483647 h 338"/>
              <a:gd name="T52" fmla="*/ 2147483647 w 151"/>
              <a:gd name="T53" fmla="*/ 2147483647 h 338"/>
              <a:gd name="T54" fmla="*/ 2147483647 w 151"/>
              <a:gd name="T55" fmla="*/ 2147483647 h 338"/>
              <a:gd name="T56" fmla="*/ 2147483647 w 151"/>
              <a:gd name="T57" fmla="*/ 2147483647 h 3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1" h="338">
                <a:moveTo>
                  <a:pt x="90" y="0"/>
                </a:moveTo>
                <a:lnTo>
                  <a:pt x="0" y="338"/>
                </a:lnTo>
                <a:lnTo>
                  <a:pt x="59" y="338"/>
                </a:lnTo>
                <a:lnTo>
                  <a:pt x="65" y="338"/>
                </a:lnTo>
                <a:lnTo>
                  <a:pt x="71" y="335"/>
                </a:lnTo>
                <a:lnTo>
                  <a:pt x="77" y="333"/>
                </a:lnTo>
                <a:lnTo>
                  <a:pt x="84" y="329"/>
                </a:lnTo>
                <a:lnTo>
                  <a:pt x="90" y="325"/>
                </a:lnTo>
                <a:lnTo>
                  <a:pt x="97" y="318"/>
                </a:lnTo>
                <a:lnTo>
                  <a:pt x="102" y="312"/>
                </a:lnTo>
                <a:lnTo>
                  <a:pt x="107" y="306"/>
                </a:lnTo>
                <a:lnTo>
                  <a:pt x="113" y="297"/>
                </a:lnTo>
                <a:lnTo>
                  <a:pt x="116" y="290"/>
                </a:lnTo>
                <a:lnTo>
                  <a:pt x="120" y="281"/>
                </a:lnTo>
                <a:lnTo>
                  <a:pt x="122" y="273"/>
                </a:lnTo>
                <a:lnTo>
                  <a:pt x="148" y="179"/>
                </a:lnTo>
                <a:lnTo>
                  <a:pt x="149" y="170"/>
                </a:lnTo>
                <a:lnTo>
                  <a:pt x="151" y="162"/>
                </a:lnTo>
                <a:lnTo>
                  <a:pt x="151" y="153"/>
                </a:lnTo>
                <a:lnTo>
                  <a:pt x="150" y="146"/>
                </a:lnTo>
                <a:lnTo>
                  <a:pt x="149" y="138"/>
                </a:lnTo>
                <a:lnTo>
                  <a:pt x="147" y="132"/>
                </a:lnTo>
                <a:lnTo>
                  <a:pt x="143" y="127"/>
                </a:lnTo>
                <a:lnTo>
                  <a:pt x="139" y="121"/>
                </a:lnTo>
                <a:lnTo>
                  <a:pt x="135" y="118"/>
                </a:lnTo>
                <a:lnTo>
                  <a:pt x="131" y="115"/>
                </a:lnTo>
                <a:lnTo>
                  <a:pt x="125" y="114"/>
                </a:lnTo>
                <a:lnTo>
                  <a:pt x="119" y="113"/>
                </a:lnTo>
                <a:lnTo>
                  <a:pt x="60" y="11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27816" name="Group 136"/>
          <p:cNvGrpSpPr>
            <a:grpSpLocks/>
          </p:cNvGrpSpPr>
          <p:nvPr/>
        </p:nvGrpSpPr>
        <p:grpSpPr bwMode="auto">
          <a:xfrm>
            <a:off x="8158163" y="5314950"/>
            <a:ext cx="107950" cy="190500"/>
            <a:chOff x="2398" y="3225"/>
            <a:chExt cx="68" cy="120"/>
          </a:xfrm>
        </p:grpSpPr>
        <p:sp>
          <p:nvSpPr>
            <p:cNvPr id="73795" name="Line 137"/>
            <p:cNvSpPr>
              <a:spLocks noChangeShapeType="1"/>
            </p:cNvSpPr>
            <p:nvPr/>
          </p:nvSpPr>
          <p:spPr bwMode="auto">
            <a:xfrm flipH="1">
              <a:off x="2417" y="3345"/>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96" name="Freeform 138"/>
            <p:cNvSpPr>
              <a:spLocks/>
            </p:cNvSpPr>
            <p:nvPr/>
          </p:nvSpPr>
          <p:spPr bwMode="auto">
            <a:xfrm>
              <a:off x="2398" y="3311"/>
              <a:ext cx="19" cy="34"/>
            </a:xfrm>
            <a:custGeom>
              <a:avLst/>
              <a:gdLst>
                <a:gd name="T0" fmla="*/ 1 w 31"/>
                <a:gd name="T1" fmla="*/ 0 h 66"/>
                <a:gd name="T2" fmla="*/ 1 w 31"/>
                <a:gd name="T3" fmla="*/ 1 h 66"/>
                <a:gd name="T4" fmla="*/ 0 w 31"/>
                <a:gd name="T5" fmla="*/ 3 h 66"/>
                <a:gd name="T6" fmla="*/ 0 w 31"/>
                <a:gd name="T7" fmla="*/ 4 h 66"/>
                <a:gd name="T8" fmla="*/ 0 w 31"/>
                <a:gd name="T9" fmla="*/ 5 h 66"/>
                <a:gd name="T10" fmla="*/ 1 w 31"/>
                <a:gd name="T11" fmla="*/ 5 h 66"/>
                <a:gd name="T12" fmla="*/ 1 w 31"/>
                <a:gd name="T13" fmla="*/ 6 h 66"/>
                <a:gd name="T14" fmla="*/ 1 w 31"/>
                <a:gd name="T15" fmla="*/ 7 h 66"/>
                <a:gd name="T16" fmla="*/ 2 w 31"/>
                <a:gd name="T17" fmla="*/ 8 h 66"/>
                <a:gd name="T18" fmla="*/ 4 w 31"/>
                <a:gd name="T19" fmla="*/ 8 h 66"/>
                <a:gd name="T20" fmla="*/ 4 w 31"/>
                <a:gd name="T21" fmla="*/ 8 h 66"/>
                <a:gd name="T22" fmla="*/ 6 w 31"/>
                <a:gd name="T23" fmla="*/ 9 h 66"/>
                <a:gd name="T24" fmla="*/ 7 w 31"/>
                <a:gd name="T25" fmla="*/ 9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66">
                  <a:moveTo>
                    <a:pt x="3" y="0"/>
                  </a:moveTo>
                  <a:lnTo>
                    <a:pt x="1" y="8"/>
                  </a:lnTo>
                  <a:lnTo>
                    <a:pt x="0" y="17"/>
                  </a:lnTo>
                  <a:lnTo>
                    <a:pt x="0" y="26"/>
                  </a:lnTo>
                  <a:lnTo>
                    <a:pt x="0" y="33"/>
                  </a:lnTo>
                  <a:lnTo>
                    <a:pt x="1" y="39"/>
                  </a:lnTo>
                  <a:lnTo>
                    <a:pt x="4" y="47"/>
                  </a:lnTo>
                  <a:lnTo>
                    <a:pt x="6" y="52"/>
                  </a:lnTo>
                  <a:lnTo>
                    <a:pt x="11" y="56"/>
                  </a:lnTo>
                  <a:lnTo>
                    <a:pt x="15" y="61"/>
                  </a:lnTo>
                  <a:lnTo>
                    <a:pt x="20" y="63"/>
                  </a:lnTo>
                  <a:lnTo>
                    <a:pt x="26" y="65"/>
                  </a:lnTo>
                  <a:lnTo>
                    <a:pt x="31"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97" name="Line 139"/>
            <p:cNvSpPr>
              <a:spLocks noChangeShapeType="1"/>
            </p:cNvSpPr>
            <p:nvPr/>
          </p:nvSpPr>
          <p:spPr bwMode="auto">
            <a:xfrm flipV="1">
              <a:off x="2402" y="3259"/>
              <a:ext cx="11"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98" name="Freeform 140"/>
            <p:cNvSpPr>
              <a:spLocks/>
            </p:cNvSpPr>
            <p:nvPr/>
          </p:nvSpPr>
          <p:spPr bwMode="auto">
            <a:xfrm>
              <a:off x="2413" y="3225"/>
              <a:ext cx="38" cy="34"/>
            </a:xfrm>
            <a:custGeom>
              <a:avLst/>
              <a:gdLst>
                <a:gd name="T0" fmla="*/ 14 w 64"/>
                <a:gd name="T1" fmla="*/ 0 h 66"/>
                <a:gd name="T2" fmla="*/ 12 w 64"/>
                <a:gd name="T3" fmla="*/ 1 h 66"/>
                <a:gd name="T4" fmla="*/ 11 w 64"/>
                <a:gd name="T5" fmla="*/ 1 h 66"/>
                <a:gd name="T6" fmla="*/ 9 w 64"/>
                <a:gd name="T7" fmla="*/ 1 h 66"/>
                <a:gd name="T8" fmla="*/ 8 w 64"/>
                <a:gd name="T9" fmla="*/ 2 h 66"/>
                <a:gd name="T10" fmla="*/ 7 w 64"/>
                <a:gd name="T11" fmla="*/ 2 h 66"/>
                <a:gd name="T12" fmla="*/ 5 w 64"/>
                <a:gd name="T13" fmla="*/ 3 h 66"/>
                <a:gd name="T14" fmla="*/ 4 w 64"/>
                <a:gd name="T15" fmla="*/ 4 h 66"/>
                <a:gd name="T16" fmla="*/ 3 w 64"/>
                <a:gd name="T17" fmla="*/ 5 h 66"/>
                <a:gd name="T18" fmla="*/ 2 w 64"/>
                <a:gd name="T19" fmla="*/ 6 h 66"/>
                <a:gd name="T20" fmla="*/ 1 w 64"/>
                <a:gd name="T21" fmla="*/ 7 h 66"/>
                <a:gd name="T22" fmla="*/ 1 w 64"/>
                <a:gd name="T23" fmla="*/ 8 h 66"/>
                <a:gd name="T24" fmla="*/ 0 w 64"/>
                <a:gd name="T25" fmla="*/ 9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66">
                  <a:moveTo>
                    <a:pt x="64" y="0"/>
                  </a:moveTo>
                  <a:lnTo>
                    <a:pt x="57" y="1"/>
                  </a:lnTo>
                  <a:lnTo>
                    <a:pt x="51" y="2"/>
                  </a:lnTo>
                  <a:lnTo>
                    <a:pt x="44" y="6"/>
                  </a:lnTo>
                  <a:lnTo>
                    <a:pt x="38" y="10"/>
                  </a:lnTo>
                  <a:lnTo>
                    <a:pt x="32" y="14"/>
                  </a:lnTo>
                  <a:lnTo>
                    <a:pt x="25" y="19"/>
                  </a:lnTo>
                  <a:lnTo>
                    <a:pt x="20" y="26"/>
                  </a:lnTo>
                  <a:lnTo>
                    <a:pt x="15" y="33"/>
                  </a:lnTo>
                  <a:lnTo>
                    <a:pt x="10" y="41"/>
                  </a:lnTo>
                  <a:lnTo>
                    <a:pt x="6" y="49"/>
                  </a:lnTo>
                  <a:lnTo>
                    <a:pt x="3" y="58"/>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99" name="Line 141"/>
            <p:cNvSpPr>
              <a:spLocks noChangeShapeType="1"/>
            </p:cNvSpPr>
            <p:nvPr/>
          </p:nvSpPr>
          <p:spPr bwMode="auto">
            <a:xfrm>
              <a:off x="2451" y="3225"/>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27822" name="Group 142"/>
          <p:cNvGrpSpPr>
            <a:grpSpLocks/>
          </p:cNvGrpSpPr>
          <p:nvPr/>
        </p:nvGrpSpPr>
        <p:grpSpPr bwMode="auto">
          <a:xfrm>
            <a:off x="4891088" y="1909763"/>
            <a:ext cx="3482975" cy="3584575"/>
            <a:chOff x="340" y="1080"/>
            <a:chExt cx="2194" cy="2258"/>
          </a:xfrm>
        </p:grpSpPr>
        <p:sp>
          <p:nvSpPr>
            <p:cNvPr id="73757" name="Line 143"/>
            <p:cNvSpPr>
              <a:spLocks noChangeShapeType="1"/>
            </p:cNvSpPr>
            <p:nvPr/>
          </p:nvSpPr>
          <p:spPr bwMode="auto">
            <a:xfrm>
              <a:off x="340" y="2706"/>
              <a:ext cx="219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3758" name="Group 144"/>
            <p:cNvGrpSpPr>
              <a:grpSpLocks/>
            </p:cNvGrpSpPr>
            <p:nvPr/>
          </p:nvGrpSpPr>
          <p:grpSpPr bwMode="auto">
            <a:xfrm>
              <a:off x="348" y="3217"/>
              <a:ext cx="75" cy="121"/>
              <a:chOff x="348" y="3217"/>
              <a:chExt cx="75" cy="121"/>
            </a:xfrm>
          </p:grpSpPr>
          <p:sp>
            <p:nvSpPr>
              <p:cNvPr id="73793" name="Freeform 145"/>
              <p:cNvSpPr>
                <a:spLocks/>
              </p:cNvSpPr>
              <p:nvPr/>
            </p:nvSpPr>
            <p:spPr bwMode="auto">
              <a:xfrm>
                <a:off x="400" y="3311"/>
                <a:ext cx="8" cy="27"/>
              </a:xfrm>
              <a:custGeom>
                <a:avLst/>
                <a:gdLst>
                  <a:gd name="T0" fmla="*/ 1 w 14"/>
                  <a:gd name="T1" fmla="*/ 0 h 47"/>
                  <a:gd name="T2" fmla="*/ 1 w 14"/>
                  <a:gd name="T3" fmla="*/ 1 h 47"/>
                  <a:gd name="T4" fmla="*/ 1 w 14"/>
                  <a:gd name="T5" fmla="*/ 1 h 47"/>
                  <a:gd name="T6" fmla="*/ 0 w 14"/>
                  <a:gd name="T7" fmla="*/ 2 h 47"/>
                  <a:gd name="T8" fmla="*/ 0 w 14"/>
                  <a:gd name="T9" fmla="*/ 2 h 47"/>
                  <a:gd name="T10" fmla="*/ 0 w 14"/>
                  <a:gd name="T11" fmla="*/ 3 h 47"/>
                  <a:gd name="T12" fmla="*/ 0 w 14"/>
                  <a:gd name="T13" fmla="*/ 3 h 47"/>
                  <a:gd name="T14" fmla="*/ 1 w 14"/>
                  <a:gd name="T15" fmla="*/ 4 h 47"/>
                  <a:gd name="T16" fmla="*/ 1 w 14"/>
                  <a:gd name="T17" fmla="*/ 5 h 47"/>
                  <a:gd name="T18" fmla="*/ 1 w 14"/>
                  <a:gd name="T19" fmla="*/ 6 h 47"/>
                  <a:gd name="T20" fmla="*/ 1 w 14"/>
                  <a:gd name="T21" fmla="*/ 6 h 47"/>
                  <a:gd name="T22" fmla="*/ 1 w 14"/>
                  <a:gd name="T23" fmla="*/ 6 h 47"/>
                  <a:gd name="T24" fmla="*/ 1 w 14"/>
                  <a:gd name="T25" fmla="*/ 7 h 47"/>
                  <a:gd name="T26" fmla="*/ 2 w 14"/>
                  <a:gd name="T27" fmla="*/ 8 h 47"/>
                  <a:gd name="T28" fmla="*/ 2 w 14"/>
                  <a:gd name="T29" fmla="*/ 9 h 47"/>
                  <a:gd name="T30" fmla="*/ 3 w 14"/>
                  <a:gd name="T31" fmla="*/ 9 h 4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4" h="47">
                    <a:moveTo>
                      <a:pt x="2" y="0"/>
                    </a:moveTo>
                    <a:lnTo>
                      <a:pt x="1" y="3"/>
                    </a:lnTo>
                    <a:lnTo>
                      <a:pt x="1" y="7"/>
                    </a:lnTo>
                    <a:lnTo>
                      <a:pt x="0" y="10"/>
                    </a:lnTo>
                    <a:lnTo>
                      <a:pt x="0" y="13"/>
                    </a:lnTo>
                    <a:lnTo>
                      <a:pt x="0" y="16"/>
                    </a:lnTo>
                    <a:lnTo>
                      <a:pt x="0" y="19"/>
                    </a:lnTo>
                    <a:lnTo>
                      <a:pt x="1" y="23"/>
                    </a:lnTo>
                    <a:lnTo>
                      <a:pt x="1" y="26"/>
                    </a:lnTo>
                    <a:lnTo>
                      <a:pt x="2" y="29"/>
                    </a:lnTo>
                    <a:lnTo>
                      <a:pt x="3" y="31"/>
                    </a:lnTo>
                    <a:lnTo>
                      <a:pt x="5" y="34"/>
                    </a:lnTo>
                    <a:lnTo>
                      <a:pt x="6" y="37"/>
                    </a:lnTo>
                    <a:lnTo>
                      <a:pt x="9" y="43"/>
                    </a:lnTo>
                    <a:lnTo>
                      <a:pt x="11" y="45"/>
                    </a:lnTo>
                    <a:lnTo>
                      <a:pt x="1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94" name="Freeform 146"/>
              <p:cNvSpPr>
                <a:spLocks/>
              </p:cNvSpPr>
              <p:nvPr/>
            </p:nvSpPr>
            <p:spPr bwMode="auto">
              <a:xfrm>
                <a:off x="348" y="3217"/>
                <a:ext cx="75" cy="121"/>
              </a:xfrm>
              <a:custGeom>
                <a:avLst/>
                <a:gdLst>
                  <a:gd name="T0" fmla="*/ 20 w 143"/>
                  <a:gd name="T1" fmla="*/ 4 h 226"/>
                  <a:gd name="T2" fmla="*/ 20 w 143"/>
                  <a:gd name="T3" fmla="*/ 3 h 226"/>
                  <a:gd name="T4" fmla="*/ 20 w 143"/>
                  <a:gd name="T5" fmla="*/ 3 h 226"/>
                  <a:gd name="T6" fmla="*/ 20 w 143"/>
                  <a:gd name="T7" fmla="*/ 2 h 226"/>
                  <a:gd name="T8" fmla="*/ 20 w 143"/>
                  <a:gd name="T9" fmla="*/ 2 h 226"/>
                  <a:gd name="T10" fmla="*/ 20 w 143"/>
                  <a:gd name="T11" fmla="*/ 1 h 226"/>
                  <a:gd name="T12" fmla="*/ 19 w 143"/>
                  <a:gd name="T13" fmla="*/ 1 h 226"/>
                  <a:gd name="T14" fmla="*/ 19 w 143"/>
                  <a:gd name="T15" fmla="*/ 1 h 226"/>
                  <a:gd name="T16" fmla="*/ 19 w 143"/>
                  <a:gd name="T17" fmla="*/ 0 h 226"/>
                  <a:gd name="T18" fmla="*/ 17 w 143"/>
                  <a:gd name="T19" fmla="*/ 0 h 226"/>
                  <a:gd name="T20" fmla="*/ 14 w 143"/>
                  <a:gd name="T21" fmla="*/ 0 h 226"/>
                  <a:gd name="T22" fmla="*/ 13 w 143"/>
                  <a:gd name="T23" fmla="*/ 1 h 226"/>
                  <a:gd name="T24" fmla="*/ 12 w 143"/>
                  <a:gd name="T25" fmla="*/ 1 h 226"/>
                  <a:gd name="T26" fmla="*/ 11 w 143"/>
                  <a:gd name="T27" fmla="*/ 1 h 226"/>
                  <a:gd name="T28" fmla="*/ 10 w 143"/>
                  <a:gd name="T29" fmla="*/ 1 h 226"/>
                  <a:gd name="T30" fmla="*/ 9 w 143"/>
                  <a:gd name="T31" fmla="*/ 2 h 226"/>
                  <a:gd name="T32" fmla="*/ 8 w 143"/>
                  <a:gd name="T33" fmla="*/ 3 h 226"/>
                  <a:gd name="T34" fmla="*/ 7 w 143"/>
                  <a:gd name="T35" fmla="*/ 4 h 226"/>
                  <a:gd name="T36" fmla="*/ 7 w 143"/>
                  <a:gd name="T37" fmla="*/ 5 h 226"/>
                  <a:gd name="T38" fmla="*/ 6 w 143"/>
                  <a:gd name="T39" fmla="*/ 6 h 226"/>
                  <a:gd name="T40" fmla="*/ 5 w 143"/>
                  <a:gd name="T41" fmla="*/ 7 h 226"/>
                  <a:gd name="T42" fmla="*/ 4 w 143"/>
                  <a:gd name="T43" fmla="*/ 9 h 226"/>
                  <a:gd name="T44" fmla="*/ 4 w 143"/>
                  <a:gd name="T45" fmla="*/ 10 h 226"/>
                  <a:gd name="T46" fmla="*/ 2 w 143"/>
                  <a:gd name="T47" fmla="*/ 18 h 226"/>
                  <a:gd name="T48" fmla="*/ 1 w 143"/>
                  <a:gd name="T49" fmla="*/ 22 h 226"/>
                  <a:gd name="T50" fmla="*/ 1 w 143"/>
                  <a:gd name="T51" fmla="*/ 25 h 226"/>
                  <a:gd name="T52" fmla="*/ 1 w 143"/>
                  <a:gd name="T53" fmla="*/ 27 h 226"/>
                  <a:gd name="T54" fmla="*/ 0 w 143"/>
                  <a:gd name="T55" fmla="*/ 28 h 226"/>
                  <a:gd name="T56" fmla="*/ 1 w 143"/>
                  <a:gd name="T57" fmla="*/ 29 h 226"/>
                  <a:gd name="T58" fmla="*/ 1 w 143"/>
                  <a:gd name="T59" fmla="*/ 31 h 226"/>
                  <a:gd name="T60" fmla="*/ 1 w 143"/>
                  <a:gd name="T61" fmla="*/ 32 h 226"/>
                  <a:gd name="T62" fmla="*/ 2 w 143"/>
                  <a:gd name="T63" fmla="*/ 33 h 226"/>
                  <a:gd name="T64" fmla="*/ 2 w 143"/>
                  <a:gd name="T65" fmla="*/ 34 h 226"/>
                  <a:gd name="T66" fmla="*/ 2 w 143"/>
                  <a:gd name="T67" fmla="*/ 34 h 226"/>
                  <a:gd name="T68" fmla="*/ 3 w 143"/>
                  <a:gd name="T69" fmla="*/ 34 h 226"/>
                  <a:gd name="T70" fmla="*/ 4 w 143"/>
                  <a:gd name="T71" fmla="*/ 34 h 226"/>
                  <a:gd name="T72" fmla="*/ 4 w 143"/>
                  <a:gd name="T73" fmla="*/ 34 h 226"/>
                  <a:gd name="T74" fmla="*/ 5 w 143"/>
                  <a:gd name="T75" fmla="*/ 35 h 226"/>
                  <a:gd name="T76" fmla="*/ 8 w 143"/>
                  <a:gd name="T77" fmla="*/ 34 h 226"/>
                  <a:gd name="T78" fmla="*/ 9 w 143"/>
                  <a:gd name="T79" fmla="*/ 35 h 226"/>
                  <a:gd name="T80" fmla="*/ 9 w 143"/>
                  <a:gd name="T81" fmla="*/ 34 h 226"/>
                  <a:gd name="T82" fmla="*/ 10 w 143"/>
                  <a:gd name="T83" fmla="*/ 34 h 226"/>
                  <a:gd name="T84" fmla="*/ 10 w 143"/>
                  <a:gd name="T85" fmla="*/ 34 h 226"/>
                  <a:gd name="T86" fmla="*/ 12 w 143"/>
                  <a:gd name="T87" fmla="*/ 34 h 226"/>
                  <a:gd name="T88" fmla="*/ 13 w 143"/>
                  <a:gd name="T89" fmla="*/ 33 h 226"/>
                  <a:gd name="T90" fmla="*/ 13 w 143"/>
                  <a:gd name="T91" fmla="*/ 32 h 226"/>
                  <a:gd name="T92" fmla="*/ 14 w 143"/>
                  <a:gd name="T93" fmla="*/ 30 h 226"/>
                  <a:gd name="T94" fmla="*/ 15 w 143"/>
                  <a:gd name="T95" fmla="*/ 29 h 226"/>
                  <a:gd name="T96" fmla="*/ 15 w 143"/>
                  <a:gd name="T97" fmla="*/ 27 h 226"/>
                  <a:gd name="T98" fmla="*/ 15 w 143"/>
                  <a:gd name="T99" fmla="*/ 26 h 226"/>
                  <a:gd name="T100" fmla="*/ 16 w 143"/>
                  <a:gd name="T101" fmla="*/ 21 h 226"/>
                  <a:gd name="T102" fmla="*/ 18 w 143"/>
                  <a:gd name="T103" fmla="*/ 16 h 226"/>
                  <a:gd name="T104" fmla="*/ 19 w 143"/>
                  <a:gd name="T105" fmla="*/ 10 h 226"/>
                  <a:gd name="T106" fmla="*/ 20 w 143"/>
                  <a:gd name="T107" fmla="*/ 7 h 226"/>
                  <a:gd name="T108" fmla="*/ 20 w 143"/>
                  <a:gd name="T109" fmla="*/ 5 h 22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43" h="226">
                    <a:moveTo>
                      <a:pt x="142" y="30"/>
                    </a:moveTo>
                    <a:lnTo>
                      <a:pt x="143" y="28"/>
                    </a:lnTo>
                    <a:lnTo>
                      <a:pt x="143" y="26"/>
                    </a:lnTo>
                    <a:lnTo>
                      <a:pt x="143" y="23"/>
                    </a:lnTo>
                    <a:lnTo>
                      <a:pt x="143" y="21"/>
                    </a:lnTo>
                    <a:lnTo>
                      <a:pt x="142" y="18"/>
                    </a:lnTo>
                    <a:lnTo>
                      <a:pt x="142" y="16"/>
                    </a:lnTo>
                    <a:lnTo>
                      <a:pt x="141" y="14"/>
                    </a:lnTo>
                    <a:lnTo>
                      <a:pt x="141" y="11"/>
                    </a:lnTo>
                    <a:lnTo>
                      <a:pt x="140" y="9"/>
                    </a:lnTo>
                    <a:lnTo>
                      <a:pt x="139" y="7"/>
                    </a:lnTo>
                    <a:lnTo>
                      <a:pt x="138" y="5"/>
                    </a:lnTo>
                    <a:lnTo>
                      <a:pt x="136" y="2"/>
                    </a:lnTo>
                    <a:lnTo>
                      <a:pt x="135" y="2"/>
                    </a:lnTo>
                    <a:lnTo>
                      <a:pt x="135" y="1"/>
                    </a:lnTo>
                    <a:lnTo>
                      <a:pt x="134" y="1"/>
                    </a:lnTo>
                    <a:lnTo>
                      <a:pt x="133" y="0"/>
                    </a:lnTo>
                    <a:lnTo>
                      <a:pt x="131" y="0"/>
                    </a:lnTo>
                    <a:lnTo>
                      <a:pt x="127" y="0"/>
                    </a:lnTo>
                    <a:lnTo>
                      <a:pt x="118" y="0"/>
                    </a:lnTo>
                    <a:lnTo>
                      <a:pt x="108" y="0"/>
                    </a:lnTo>
                    <a:lnTo>
                      <a:pt x="100" y="0"/>
                    </a:lnTo>
                    <a:lnTo>
                      <a:pt x="94" y="0"/>
                    </a:lnTo>
                    <a:lnTo>
                      <a:pt x="90" y="1"/>
                    </a:lnTo>
                    <a:lnTo>
                      <a:pt x="86" y="1"/>
                    </a:lnTo>
                    <a:lnTo>
                      <a:pt x="80" y="2"/>
                    </a:lnTo>
                    <a:lnTo>
                      <a:pt x="78" y="4"/>
                    </a:lnTo>
                    <a:lnTo>
                      <a:pt x="76" y="4"/>
                    </a:lnTo>
                    <a:lnTo>
                      <a:pt x="74" y="5"/>
                    </a:lnTo>
                    <a:lnTo>
                      <a:pt x="72" y="6"/>
                    </a:lnTo>
                    <a:lnTo>
                      <a:pt x="68" y="8"/>
                    </a:lnTo>
                    <a:lnTo>
                      <a:pt x="64" y="11"/>
                    </a:lnTo>
                    <a:lnTo>
                      <a:pt x="60" y="14"/>
                    </a:lnTo>
                    <a:lnTo>
                      <a:pt x="57" y="17"/>
                    </a:lnTo>
                    <a:lnTo>
                      <a:pt x="54" y="21"/>
                    </a:lnTo>
                    <a:lnTo>
                      <a:pt x="51" y="24"/>
                    </a:lnTo>
                    <a:lnTo>
                      <a:pt x="47" y="27"/>
                    </a:lnTo>
                    <a:lnTo>
                      <a:pt x="45" y="29"/>
                    </a:lnTo>
                    <a:lnTo>
                      <a:pt x="44" y="31"/>
                    </a:lnTo>
                    <a:lnTo>
                      <a:pt x="40" y="40"/>
                    </a:lnTo>
                    <a:lnTo>
                      <a:pt x="38" y="43"/>
                    </a:lnTo>
                    <a:lnTo>
                      <a:pt x="35" y="47"/>
                    </a:lnTo>
                    <a:lnTo>
                      <a:pt x="33" y="51"/>
                    </a:lnTo>
                    <a:lnTo>
                      <a:pt x="31" y="56"/>
                    </a:lnTo>
                    <a:lnTo>
                      <a:pt x="29" y="60"/>
                    </a:lnTo>
                    <a:lnTo>
                      <a:pt x="28" y="65"/>
                    </a:lnTo>
                    <a:lnTo>
                      <a:pt x="24" y="83"/>
                    </a:lnTo>
                    <a:lnTo>
                      <a:pt x="13" y="120"/>
                    </a:lnTo>
                    <a:lnTo>
                      <a:pt x="9" y="138"/>
                    </a:lnTo>
                    <a:lnTo>
                      <a:pt x="6" y="146"/>
                    </a:lnTo>
                    <a:lnTo>
                      <a:pt x="4" y="156"/>
                    </a:lnTo>
                    <a:lnTo>
                      <a:pt x="2" y="164"/>
                    </a:lnTo>
                    <a:lnTo>
                      <a:pt x="1" y="170"/>
                    </a:lnTo>
                    <a:lnTo>
                      <a:pt x="1" y="174"/>
                    </a:lnTo>
                    <a:lnTo>
                      <a:pt x="0" y="178"/>
                    </a:lnTo>
                    <a:lnTo>
                      <a:pt x="0" y="183"/>
                    </a:lnTo>
                    <a:lnTo>
                      <a:pt x="0" y="188"/>
                    </a:lnTo>
                    <a:lnTo>
                      <a:pt x="1" y="192"/>
                    </a:lnTo>
                    <a:lnTo>
                      <a:pt x="2" y="197"/>
                    </a:lnTo>
                    <a:lnTo>
                      <a:pt x="3" y="202"/>
                    </a:lnTo>
                    <a:lnTo>
                      <a:pt x="5" y="206"/>
                    </a:lnTo>
                    <a:lnTo>
                      <a:pt x="7" y="210"/>
                    </a:lnTo>
                    <a:lnTo>
                      <a:pt x="8" y="212"/>
                    </a:lnTo>
                    <a:lnTo>
                      <a:pt x="9" y="214"/>
                    </a:lnTo>
                    <a:lnTo>
                      <a:pt x="10" y="216"/>
                    </a:lnTo>
                    <a:lnTo>
                      <a:pt x="12" y="218"/>
                    </a:lnTo>
                    <a:lnTo>
                      <a:pt x="13" y="220"/>
                    </a:lnTo>
                    <a:lnTo>
                      <a:pt x="16" y="221"/>
                    </a:lnTo>
                    <a:lnTo>
                      <a:pt x="18" y="222"/>
                    </a:lnTo>
                    <a:lnTo>
                      <a:pt x="20" y="223"/>
                    </a:lnTo>
                    <a:lnTo>
                      <a:pt x="22" y="224"/>
                    </a:lnTo>
                    <a:lnTo>
                      <a:pt x="24" y="224"/>
                    </a:lnTo>
                    <a:lnTo>
                      <a:pt x="26" y="225"/>
                    </a:lnTo>
                    <a:lnTo>
                      <a:pt x="29" y="225"/>
                    </a:lnTo>
                    <a:lnTo>
                      <a:pt x="34" y="225"/>
                    </a:lnTo>
                    <a:lnTo>
                      <a:pt x="38" y="226"/>
                    </a:lnTo>
                    <a:lnTo>
                      <a:pt x="47" y="225"/>
                    </a:lnTo>
                    <a:lnTo>
                      <a:pt x="53" y="225"/>
                    </a:lnTo>
                    <a:lnTo>
                      <a:pt x="57" y="226"/>
                    </a:lnTo>
                    <a:lnTo>
                      <a:pt x="61" y="226"/>
                    </a:lnTo>
                    <a:lnTo>
                      <a:pt x="64" y="226"/>
                    </a:lnTo>
                    <a:lnTo>
                      <a:pt x="67" y="225"/>
                    </a:lnTo>
                    <a:lnTo>
                      <a:pt x="69" y="225"/>
                    </a:lnTo>
                    <a:lnTo>
                      <a:pt x="71" y="224"/>
                    </a:lnTo>
                    <a:lnTo>
                      <a:pt x="73" y="223"/>
                    </a:lnTo>
                    <a:lnTo>
                      <a:pt x="75" y="222"/>
                    </a:lnTo>
                    <a:lnTo>
                      <a:pt x="77" y="221"/>
                    </a:lnTo>
                    <a:lnTo>
                      <a:pt x="79" y="219"/>
                    </a:lnTo>
                    <a:lnTo>
                      <a:pt x="83" y="215"/>
                    </a:lnTo>
                    <a:lnTo>
                      <a:pt x="86" y="212"/>
                    </a:lnTo>
                    <a:lnTo>
                      <a:pt x="89" y="209"/>
                    </a:lnTo>
                    <a:lnTo>
                      <a:pt x="92" y="205"/>
                    </a:lnTo>
                    <a:lnTo>
                      <a:pt x="94" y="202"/>
                    </a:lnTo>
                    <a:lnTo>
                      <a:pt x="96" y="197"/>
                    </a:lnTo>
                    <a:lnTo>
                      <a:pt x="99" y="193"/>
                    </a:lnTo>
                    <a:lnTo>
                      <a:pt x="101" y="189"/>
                    </a:lnTo>
                    <a:lnTo>
                      <a:pt x="102" y="185"/>
                    </a:lnTo>
                    <a:lnTo>
                      <a:pt x="103" y="179"/>
                    </a:lnTo>
                    <a:lnTo>
                      <a:pt x="105" y="175"/>
                    </a:lnTo>
                    <a:lnTo>
                      <a:pt x="107" y="166"/>
                    </a:lnTo>
                    <a:lnTo>
                      <a:pt x="109" y="157"/>
                    </a:lnTo>
                    <a:lnTo>
                      <a:pt x="113" y="139"/>
                    </a:lnTo>
                    <a:lnTo>
                      <a:pt x="118" y="121"/>
                    </a:lnTo>
                    <a:lnTo>
                      <a:pt x="123" y="103"/>
                    </a:lnTo>
                    <a:lnTo>
                      <a:pt x="127" y="84"/>
                    </a:lnTo>
                    <a:lnTo>
                      <a:pt x="133" y="66"/>
                    </a:lnTo>
                    <a:lnTo>
                      <a:pt x="136" y="57"/>
                    </a:lnTo>
                    <a:lnTo>
                      <a:pt x="138" y="48"/>
                    </a:lnTo>
                    <a:lnTo>
                      <a:pt x="140" y="39"/>
                    </a:lnTo>
                    <a:lnTo>
                      <a:pt x="141" y="34"/>
                    </a:lnTo>
                    <a:lnTo>
                      <a:pt x="142"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73759" name="Group 147"/>
            <p:cNvGrpSpPr>
              <a:grpSpLocks/>
            </p:cNvGrpSpPr>
            <p:nvPr/>
          </p:nvGrpSpPr>
          <p:grpSpPr bwMode="auto">
            <a:xfrm>
              <a:off x="897" y="2811"/>
              <a:ext cx="98" cy="184"/>
              <a:chOff x="897" y="2811"/>
              <a:chExt cx="98" cy="184"/>
            </a:xfrm>
          </p:grpSpPr>
          <p:sp>
            <p:nvSpPr>
              <p:cNvPr id="73788" name="Freeform 148"/>
              <p:cNvSpPr>
                <a:spLocks/>
              </p:cNvSpPr>
              <p:nvPr/>
            </p:nvSpPr>
            <p:spPr bwMode="auto">
              <a:xfrm>
                <a:off x="916" y="2811"/>
                <a:ext cx="79" cy="184"/>
              </a:xfrm>
              <a:custGeom>
                <a:avLst/>
                <a:gdLst>
                  <a:gd name="T0" fmla="*/ 22 w 149"/>
                  <a:gd name="T1" fmla="*/ 0 h 337"/>
                  <a:gd name="T2" fmla="*/ 8 w 149"/>
                  <a:gd name="T3" fmla="*/ 55 h 337"/>
                  <a:gd name="T4" fmla="*/ 0 w 149"/>
                  <a:gd name="T5" fmla="*/ 55 h 337"/>
                  <a:gd name="T6" fmla="*/ 0 60000 65536"/>
                  <a:gd name="T7" fmla="*/ 0 60000 65536"/>
                  <a:gd name="T8" fmla="*/ 0 60000 65536"/>
                </a:gdLst>
                <a:ahLst/>
                <a:cxnLst>
                  <a:cxn ang="T6">
                    <a:pos x="T0" y="T1"/>
                  </a:cxn>
                  <a:cxn ang="T7">
                    <a:pos x="T2" y="T3"/>
                  </a:cxn>
                  <a:cxn ang="T8">
                    <a:pos x="T4" y="T5"/>
                  </a:cxn>
                </a:cxnLst>
                <a:rect l="0" t="0" r="r" b="b"/>
                <a:pathLst>
                  <a:path w="149" h="337">
                    <a:moveTo>
                      <a:pt x="149" y="0"/>
                    </a:moveTo>
                    <a:lnTo>
                      <a:pt x="58" y="337"/>
                    </a:lnTo>
                    <a:lnTo>
                      <a:pt x="0" y="3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89" name="Freeform 149"/>
              <p:cNvSpPr>
                <a:spLocks/>
              </p:cNvSpPr>
              <p:nvPr/>
            </p:nvSpPr>
            <p:spPr bwMode="auto">
              <a:xfrm>
                <a:off x="897" y="2958"/>
                <a:ext cx="19" cy="37"/>
              </a:xfrm>
              <a:custGeom>
                <a:avLst/>
                <a:gdLst>
                  <a:gd name="T0" fmla="*/ 1 w 32"/>
                  <a:gd name="T1" fmla="*/ 0 h 66"/>
                  <a:gd name="T2" fmla="*/ 1 w 32"/>
                  <a:gd name="T3" fmla="*/ 2 h 66"/>
                  <a:gd name="T4" fmla="*/ 0 w 32"/>
                  <a:gd name="T5" fmla="*/ 3 h 66"/>
                  <a:gd name="T6" fmla="*/ 0 w 32"/>
                  <a:gd name="T7" fmla="*/ 4 h 66"/>
                  <a:gd name="T8" fmla="*/ 1 w 32"/>
                  <a:gd name="T9" fmla="*/ 6 h 66"/>
                  <a:gd name="T10" fmla="*/ 1 w 32"/>
                  <a:gd name="T11" fmla="*/ 7 h 66"/>
                  <a:gd name="T12" fmla="*/ 1 w 32"/>
                  <a:gd name="T13" fmla="*/ 8 h 66"/>
                  <a:gd name="T14" fmla="*/ 1 w 32"/>
                  <a:gd name="T15" fmla="*/ 9 h 66"/>
                  <a:gd name="T16" fmla="*/ 2 w 32"/>
                  <a:gd name="T17" fmla="*/ 11 h 66"/>
                  <a:gd name="T18" fmla="*/ 3 w 32"/>
                  <a:gd name="T19" fmla="*/ 11 h 66"/>
                  <a:gd name="T20" fmla="*/ 4 w 32"/>
                  <a:gd name="T21" fmla="*/ 11 h 66"/>
                  <a:gd name="T22" fmla="*/ 5 w 32"/>
                  <a:gd name="T23" fmla="*/ 11 h 66"/>
                  <a:gd name="T24" fmla="*/ 7 w 32"/>
                  <a:gd name="T25" fmla="*/ 12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66">
                    <a:moveTo>
                      <a:pt x="3" y="0"/>
                    </a:moveTo>
                    <a:lnTo>
                      <a:pt x="1" y="9"/>
                    </a:lnTo>
                    <a:lnTo>
                      <a:pt x="0" y="17"/>
                    </a:lnTo>
                    <a:lnTo>
                      <a:pt x="0" y="26"/>
                    </a:lnTo>
                    <a:lnTo>
                      <a:pt x="1" y="33"/>
                    </a:lnTo>
                    <a:lnTo>
                      <a:pt x="2" y="41"/>
                    </a:lnTo>
                    <a:lnTo>
                      <a:pt x="4" y="47"/>
                    </a:lnTo>
                    <a:lnTo>
                      <a:pt x="7" y="52"/>
                    </a:lnTo>
                    <a:lnTo>
                      <a:pt x="10" y="58"/>
                    </a:lnTo>
                    <a:lnTo>
                      <a:pt x="15" y="61"/>
                    </a:lnTo>
                    <a:lnTo>
                      <a:pt x="20" y="64"/>
                    </a:lnTo>
                    <a:lnTo>
                      <a:pt x="25" y="65"/>
                    </a:lnTo>
                    <a:lnTo>
                      <a:pt x="32"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90" name="Line 150"/>
              <p:cNvSpPr>
                <a:spLocks noChangeShapeType="1"/>
              </p:cNvSpPr>
              <p:nvPr/>
            </p:nvSpPr>
            <p:spPr bwMode="auto">
              <a:xfrm flipV="1">
                <a:off x="897" y="2909"/>
                <a:ext cx="15"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91" name="Freeform 151"/>
              <p:cNvSpPr>
                <a:spLocks/>
              </p:cNvSpPr>
              <p:nvPr/>
            </p:nvSpPr>
            <p:spPr bwMode="auto">
              <a:xfrm>
                <a:off x="912" y="2875"/>
                <a:ext cx="34" cy="34"/>
              </a:xfrm>
              <a:custGeom>
                <a:avLst/>
                <a:gdLst>
                  <a:gd name="T0" fmla="*/ 10 w 62"/>
                  <a:gd name="T1" fmla="*/ 0 h 65"/>
                  <a:gd name="T2" fmla="*/ 9 w 62"/>
                  <a:gd name="T3" fmla="*/ 0 h 65"/>
                  <a:gd name="T4" fmla="*/ 8 w 62"/>
                  <a:gd name="T5" fmla="*/ 1 h 65"/>
                  <a:gd name="T6" fmla="*/ 7 w 62"/>
                  <a:gd name="T7" fmla="*/ 1 h 65"/>
                  <a:gd name="T8" fmla="*/ 7 w 62"/>
                  <a:gd name="T9" fmla="*/ 1 h 65"/>
                  <a:gd name="T10" fmla="*/ 5 w 62"/>
                  <a:gd name="T11" fmla="*/ 2 h 65"/>
                  <a:gd name="T12" fmla="*/ 4 w 62"/>
                  <a:gd name="T13" fmla="*/ 3 h 65"/>
                  <a:gd name="T14" fmla="*/ 3 w 62"/>
                  <a:gd name="T15" fmla="*/ 4 h 65"/>
                  <a:gd name="T16" fmla="*/ 2 w 62"/>
                  <a:gd name="T17" fmla="*/ 5 h 65"/>
                  <a:gd name="T18" fmla="*/ 2 w 62"/>
                  <a:gd name="T19" fmla="*/ 6 h 65"/>
                  <a:gd name="T20" fmla="*/ 1 w 62"/>
                  <a:gd name="T21" fmla="*/ 7 h 65"/>
                  <a:gd name="T22" fmla="*/ 1 w 62"/>
                  <a:gd name="T23" fmla="*/ 8 h 65"/>
                  <a:gd name="T24" fmla="*/ 0 w 62"/>
                  <a:gd name="T25" fmla="*/ 9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2" h="65">
                    <a:moveTo>
                      <a:pt x="62" y="0"/>
                    </a:moveTo>
                    <a:lnTo>
                      <a:pt x="57" y="0"/>
                    </a:lnTo>
                    <a:lnTo>
                      <a:pt x="51" y="2"/>
                    </a:lnTo>
                    <a:lnTo>
                      <a:pt x="44" y="4"/>
                    </a:lnTo>
                    <a:lnTo>
                      <a:pt x="38" y="8"/>
                    </a:lnTo>
                    <a:lnTo>
                      <a:pt x="32" y="12"/>
                    </a:lnTo>
                    <a:lnTo>
                      <a:pt x="25" y="19"/>
                    </a:lnTo>
                    <a:lnTo>
                      <a:pt x="20" y="25"/>
                    </a:lnTo>
                    <a:lnTo>
                      <a:pt x="14" y="32"/>
                    </a:lnTo>
                    <a:lnTo>
                      <a:pt x="9" y="40"/>
                    </a:lnTo>
                    <a:lnTo>
                      <a:pt x="5" y="47"/>
                    </a:lnTo>
                    <a:lnTo>
                      <a:pt x="2" y="56"/>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92" name="Line 152"/>
              <p:cNvSpPr>
                <a:spLocks noChangeShapeType="1"/>
              </p:cNvSpPr>
              <p:nvPr/>
            </p:nvSpPr>
            <p:spPr bwMode="auto">
              <a:xfrm>
                <a:off x="946" y="2875"/>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3760" name="Line 153"/>
            <p:cNvSpPr>
              <a:spLocks noChangeShapeType="1"/>
            </p:cNvSpPr>
            <p:nvPr/>
          </p:nvSpPr>
          <p:spPr bwMode="auto">
            <a:xfrm>
              <a:off x="524" y="1987"/>
              <a:ext cx="542" cy="54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61" name="Line 154"/>
            <p:cNvSpPr>
              <a:spLocks noChangeShapeType="1"/>
            </p:cNvSpPr>
            <p:nvPr/>
          </p:nvSpPr>
          <p:spPr bwMode="auto">
            <a:xfrm flipV="1">
              <a:off x="1066" y="1810"/>
              <a:ext cx="1250" cy="7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62" name="Line 155"/>
            <p:cNvSpPr>
              <a:spLocks noChangeShapeType="1"/>
            </p:cNvSpPr>
            <p:nvPr/>
          </p:nvSpPr>
          <p:spPr bwMode="auto">
            <a:xfrm flipH="1" flipV="1">
              <a:off x="1770" y="1264"/>
              <a:ext cx="546" cy="54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63" name="Line 156"/>
            <p:cNvSpPr>
              <a:spLocks noChangeShapeType="1"/>
            </p:cNvSpPr>
            <p:nvPr/>
          </p:nvSpPr>
          <p:spPr bwMode="auto">
            <a:xfrm flipV="1">
              <a:off x="524" y="1264"/>
              <a:ext cx="1246" cy="72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64" name="Line 157"/>
            <p:cNvSpPr>
              <a:spLocks noChangeShapeType="1"/>
            </p:cNvSpPr>
            <p:nvPr/>
          </p:nvSpPr>
          <p:spPr bwMode="auto">
            <a:xfrm>
              <a:off x="524" y="1987"/>
              <a:ext cx="0" cy="13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65" name="Line 158"/>
            <p:cNvSpPr>
              <a:spLocks noChangeShapeType="1"/>
            </p:cNvSpPr>
            <p:nvPr/>
          </p:nvSpPr>
          <p:spPr bwMode="auto">
            <a:xfrm flipV="1">
              <a:off x="524" y="2973"/>
              <a:ext cx="542" cy="31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66" name="Line 159"/>
            <p:cNvSpPr>
              <a:spLocks noChangeShapeType="1"/>
            </p:cNvSpPr>
            <p:nvPr/>
          </p:nvSpPr>
          <p:spPr bwMode="auto">
            <a:xfrm flipV="1">
              <a:off x="1066" y="2529"/>
              <a:ext cx="0" cy="4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3767" name="Group 160"/>
            <p:cNvGrpSpPr>
              <a:grpSpLocks/>
            </p:cNvGrpSpPr>
            <p:nvPr/>
          </p:nvGrpSpPr>
          <p:grpSpPr bwMode="auto">
            <a:xfrm>
              <a:off x="1841" y="1080"/>
              <a:ext cx="125" cy="181"/>
              <a:chOff x="1841" y="1080"/>
              <a:chExt cx="125" cy="181"/>
            </a:xfrm>
          </p:grpSpPr>
          <p:sp>
            <p:nvSpPr>
              <p:cNvPr id="73786" name="Freeform 161"/>
              <p:cNvSpPr>
                <a:spLocks/>
              </p:cNvSpPr>
              <p:nvPr/>
            </p:nvSpPr>
            <p:spPr bwMode="auto">
              <a:xfrm>
                <a:off x="1841" y="1080"/>
                <a:ext cx="83" cy="181"/>
              </a:xfrm>
              <a:custGeom>
                <a:avLst/>
                <a:gdLst>
                  <a:gd name="T0" fmla="*/ 15 w 151"/>
                  <a:gd name="T1" fmla="*/ 0 h 337"/>
                  <a:gd name="T2" fmla="*/ 0 w 151"/>
                  <a:gd name="T3" fmla="*/ 52 h 337"/>
                  <a:gd name="T4" fmla="*/ 10 w 151"/>
                  <a:gd name="T5" fmla="*/ 52 h 337"/>
                  <a:gd name="T6" fmla="*/ 11 w 151"/>
                  <a:gd name="T7" fmla="*/ 52 h 337"/>
                  <a:gd name="T8" fmla="*/ 12 w 151"/>
                  <a:gd name="T9" fmla="*/ 52 h 337"/>
                  <a:gd name="T10" fmla="*/ 13 w 151"/>
                  <a:gd name="T11" fmla="*/ 52 h 337"/>
                  <a:gd name="T12" fmla="*/ 14 w 151"/>
                  <a:gd name="T13" fmla="*/ 51 h 337"/>
                  <a:gd name="T14" fmla="*/ 15 w 151"/>
                  <a:gd name="T15" fmla="*/ 50 h 337"/>
                  <a:gd name="T16" fmla="*/ 16 w 151"/>
                  <a:gd name="T17" fmla="*/ 49 h 337"/>
                  <a:gd name="T18" fmla="*/ 17 w 151"/>
                  <a:gd name="T19" fmla="*/ 48 h 337"/>
                  <a:gd name="T20" fmla="*/ 18 w 151"/>
                  <a:gd name="T21" fmla="*/ 47 h 337"/>
                  <a:gd name="T22" fmla="*/ 19 w 151"/>
                  <a:gd name="T23" fmla="*/ 46 h 337"/>
                  <a:gd name="T24" fmla="*/ 19 w 151"/>
                  <a:gd name="T25" fmla="*/ 45 h 337"/>
                  <a:gd name="T26" fmla="*/ 20 w 151"/>
                  <a:gd name="T27" fmla="*/ 44 h 337"/>
                  <a:gd name="T28" fmla="*/ 20 w 151"/>
                  <a:gd name="T29" fmla="*/ 42 h 337"/>
                  <a:gd name="T30" fmla="*/ 25 w 151"/>
                  <a:gd name="T31" fmla="*/ 28 h 337"/>
                  <a:gd name="T32" fmla="*/ 25 w 151"/>
                  <a:gd name="T33" fmla="*/ 26 h 337"/>
                  <a:gd name="T34" fmla="*/ 25 w 151"/>
                  <a:gd name="T35" fmla="*/ 25 h 337"/>
                  <a:gd name="T36" fmla="*/ 25 w 151"/>
                  <a:gd name="T37" fmla="*/ 24 h 337"/>
                  <a:gd name="T38" fmla="*/ 25 w 151"/>
                  <a:gd name="T39" fmla="*/ 23 h 337"/>
                  <a:gd name="T40" fmla="*/ 25 w 151"/>
                  <a:gd name="T41" fmla="*/ 21 h 337"/>
                  <a:gd name="T42" fmla="*/ 25 w 151"/>
                  <a:gd name="T43" fmla="*/ 20 h 337"/>
                  <a:gd name="T44" fmla="*/ 24 w 151"/>
                  <a:gd name="T45" fmla="*/ 19 h 337"/>
                  <a:gd name="T46" fmla="*/ 23 w 151"/>
                  <a:gd name="T47" fmla="*/ 19 h 337"/>
                  <a:gd name="T48" fmla="*/ 23 w 151"/>
                  <a:gd name="T49" fmla="*/ 18 h 337"/>
                  <a:gd name="T50" fmla="*/ 22 w 151"/>
                  <a:gd name="T51" fmla="*/ 18 h 337"/>
                  <a:gd name="T52" fmla="*/ 20 w 151"/>
                  <a:gd name="T53" fmla="*/ 18 h 337"/>
                  <a:gd name="T54" fmla="*/ 20 w 151"/>
                  <a:gd name="T55" fmla="*/ 17 h 337"/>
                  <a:gd name="T56" fmla="*/ 10 w 151"/>
                  <a:gd name="T57" fmla="*/ 17 h 3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51" h="337">
                    <a:moveTo>
                      <a:pt x="90" y="0"/>
                    </a:moveTo>
                    <a:lnTo>
                      <a:pt x="0" y="337"/>
                    </a:lnTo>
                    <a:lnTo>
                      <a:pt x="58" y="337"/>
                    </a:lnTo>
                    <a:lnTo>
                      <a:pt x="65" y="336"/>
                    </a:lnTo>
                    <a:lnTo>
                      <a:pt x="71" y="335"/>
                    </a:lnTo>
                    <a:lnTo>
                      <a:pt x="78" y="332"/>
                    </a:lnTo>
                    <a:lnTo>
                      <a:pt x="84" y="328"/>
                    </a:lnTo>
                    <a:lnTo>
                      <a:pt x="90" y="323"/>
                    </a:lnTo>
                    <a:lnTo>
                      <a:pt x="97" y="318"/>
                    </a:lnTo>
                    <a:lnTo>
                      <a:pt x="102" y="312"/>
                    </a:lnTo>
                    <a:lnTo>
                      <a:pt x="107" y="304"/>
                    </a:lnTo>
                    <a:lnTo>
                      <a:pt x="112" y="297"/>
                    </a:lnTo>
                    <a:lnTo>
                      <a:pt x="116" y="288"/>
                    </a:lnTo>
                    <a:lnTo>
                      <a:pt x="119" y="280"/>
                    </a:lnTo>
                    <a:lnTo>
                      <a:pt x="122" y="271"/>
                    </a:lnTo>
                    <a:lnTo>
                      <a:pt x="148" y="178"/>
                    </a:lnTo>
                    <a:lnTo>
                      <a:pt x="149" y="169"/>
                    </a:lnTo>
                    <a:lnTo>
                      <a:pt x="150" y="161"/>
                    </a:lnTo>
                    <a:lnTo>
                      <a:pt x="151" y="152"/>
                    </a:lnTo>
                    <a:lnTo>
                      <a:pt x="150" y="145"/>
                    </a:lnTo>
                    <a:lnTo>
                      <a:pt x="149" y="137"/>
                    </a:lnTo>
                    <a:lnTo>
                      <a:pt x="147" y="131"/>
                    </a:lnTo>
                    <a:lnTo>
                      <a:pt x="144" y="125"/>
                    </a:lnTo>
                    <a:lnTo>
                      <a:pt x="139" y="121"/>
                    </a:lnTo>
                    <a:lnTo>
                      <a:pt x="135" y="117"/>
                    </a:lnTo>
                    <a:lnTo>
                      <a:pt x="131" y="114"/>
                    </a:lnTo>
                    <a:lnTo>
                      <a:pt x="124" y="113"/>
                    </a:lnTo>
                    <a:lnTo>
                      <a:pt x="119" y="112"/>
                    </a:lnTo>
                    <a:lnTo>
                      <a:pt x="61"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87" name="Line 162"/>
              <p:cNvSpPr>
                <a:spLocks noChangeShapeType="1"/>
              </p:cNvSpPr>
              <p:nvPr/>
            </p:nvSpPr>
            <p:spPr bwMode="auto">
              <a:xfrm flipH="1">
                <a:off x="1947" y="1080"/>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3768" name="Group 163"/>
            <p:cNvGrpSpPr>
              <a:grpSpLocks/>
            </p:cNvGrpSpPr>
            <p:nvPr/>
          </p:nvGrpSpPr>
          <p:grpSpPr bwMode="auto">
            <a:xfrm>
              <a:off x="359" y="1848"/>
              <a:ext cx="147" cy="180"/>
              <a:chOff x="359" y="1848"/>
              <a:chExt cx="147" cy="180"/>
            </a:xfrm>
          </p:grpSpPr>
          <p:sp>
            <p:nvSpPr>
              <p:cNvPr id="73783" name="Freeform 164"/>
              <p:cNvSpPr>
                <a:spLocks/>
              </p:cNvSpPr>
              <p:nvPr/>
            </p:nvSpPr>
            <p:spPr bwMode="auto">
              <a:xfrm>
                <a:off x="359" y="1908"/>
                <a:ext cx="75" cy="120"/>
              </a:xfrm>
              <a:custGeom>
                <a:avLst/>
                <a:gdLst>
                  <a:gd name="T0" fmla="*/ 20 w 143"/>
                  <a:gd name="T1" fmla="*/ 4 h 226"/>
                  <a:gd name="T2" fmla="*/ 20 w 143"/>
                  <a:gd name="T3" fmla="*/ 3 h 226"/>
                  <a:gd name="T4" fmla="*/ 20 w 143"/>
                  <a:gd name="T5" fmla="*/ 2 h 226"/>
                  <a:gd name="T6" fmla="*/ 20 w 143"/>
                  <a:gd name="T7" fmla="*/ 1 h 226"/>
                  <a:gd name="T8" fmla="*/ 19 w 143"/>
                  <a:gd name="T9" fmla="*/ 1 h 226"/>
                  <a:gd name="T10" fmla="*/ 19 w 143"/>
                  <a:gd name="T11" fmla="*/ 0 h 226"/>
                  <a:gd name="T12" fmla="*/ 19 w 143"/>
                  <a:gd name="T13" fmla="*/ 0 h 226"/>
                  <a:gd name="T14" fmla="*/ 16 w 143"/>
                  <a:gd name="T15" fmla="*/ 0 h 226"/>
                  <a:gd name="T16" fmla="*/ 14 w 143"/>
                  <a:gd name="T17" fmla="*/ 0 h 226"/>
                  <a:gd name="T18" fmla="*/ 13 w 143"/>
                  <a:gd name="T19" fmla="*/ 1 h 226"/>
                  <a:gd name="T20" fmla="*/ 12 w 143"/>
                  <a:gd name="T21" fmla="*/ 1 h 226"/>
                  <a:gd name="T22" fmla="*/ 10 w 143"/>
                  <a:gd name="T23" fmla="*/ 1 h 226"/>
                  <a:gd name="T24" fmla="*/ 9 w 143"/>
                  <a:gd name="T25" fmla="*/ 2 h 226"/>
                  <a:gd name="T26" fmla="*/ 8 w 143"/>
                  <a:gd name="T27" fmla="*/ 3 h 226"/>
                  <a:gd name="T28" fmla="*/ 7 w 143"/>
                  <a:gd name="T29" fmla="*/ 4 h 226"/>
                  <a:gd name="T30" fmla="*/ 7 w 143"/>
                  <a:gd name="T31" fmla="*/ 4 h 226"/>
                  <a:gd name="T32" fmla="*/ 5 w 143"/>
                  <a:gd name="T33" fmla="*/ 7 h 226"/>
                  <a:gd name="T34" fmla="*/ 5 w 143"/>
                  <a:gd name="T35" fmla="*/ 8 h 226"/>
                  <a:gd name="T36" fmla="*/ 4 w 143"/>
                  <a:gd name="T37" fmla="*/ 10 h 226"/>
                  <a:gd name="T38" fmla="*/ 2 w 143"/>
                  <a:gd name="T39" fmla="*/ 18 h 226"/>
                  <a:gd name="T40" fmla="*/ 1 w 143"/>
                  <a:gd name="T41" fmla="*/ 23 h 226"/>
                  <a:gd name="T42" fmla="*/ 1 w 143"/>
                  <a:gd name="T43" fmla="*/ 26 h 226"/>
                  <a:gd name="T44" fmla="*/ 0 w 143"/>
                  <a:gd name="T45" fmla="*/ 27 h 226"/>
                  <a:gd name="T46" fmla="*/ 1 w 143"/>
                  <a:gd name="T47" fmla="*/ 28 h 226"/>
                  <a:gd name="T48" fmla="*/ 1 w 143"/>
                  <a:gd name="T49" fmla="*/ 29 h 226"/>
                  <a:gd name="T50" fmla="*/ 1 w 143"/>
                  <a:gd name="T51" fmla="*/ 30 h 226"/>
                  <a:gd name="T52" fmla="*/ 1 w 143"/>
                  <a:gd name="T53" fmla="*/ 31 h 226"/>
                  <a:gd name="T54" fmla="*/ 2 w 143"/>
                  <a:gd name="T55" fmla="*/ 32 h 226"/>
                  <a:gd name="T56" fmla="*/ 2 w 143"/>
                  <a:gd name="T57" fmla="*/ 33 h 226"/>
                  <a:gd name="T58" fmla="*/ 3 w 143"/>
                  <a:gd name="T59" fmla="*/ 33 h 226"/>
                  <a:gd name="T60" fmla="*/ 4 w 143"/>
                  <a:gd name="T61" fmla="*/ 33 h 226"/>
                  <a:gd name="T62" fmla="*/ 5 w 143"/>
                  <a:gd name="T63" fmla="*/ 33 h 226"/>
                  <a:gd name="T64" fmla="*/ 8 w 143"/>
                  <a:gd name="T65" fmla="*/ 33 h 226"/>
                  <a:gd name="T66" fmla="*/ 9 w 143"/>
                  <a:gd name="T67" fmla="*/ 34 h 226"/>
                  <a:gd name="T68" fmla="*/ 10 w 143"/>
                  <a:gd name="T69" fmla="*/ 33 h 226"/>
                  <a:gd name="T70" fmla="*/ 10 w 143"/>
                  <a:gd name="T71" fmla="*/ 33 h 226"/>
                  <a:gd name="T72" fmla="*/ 12 w 143"/>
                  <a:gd name="T73" fmla="*/ 33 h 226"/>
                  <a:gd name="T74" fmla="*/ 13 w 143"/>
                  <a:gd name="T75" fmla="*/ 32 h 226"/>
                  <a:gd name="T76" fmla="*/ 13 w 143"/>
                  <a:gd name="T77" fmla="*/ 31 h 226"/>
                  <a:gd name="T78" fmla="*/ 14 w 143"/>
                  <a:gd name="T79" fmla="*/ 30 h 226"/>
                  <a:gd name="T80" fmla="*/ 14 w 143"/>
                  <a:gd name="T81" fmla="*/ 29 h 226"/>
                  <a:gd name="T82" fmla="*/ 15 w 143"/>
                  <a:gd name="T83" fmla="*/ 27 h 226"/>
                  <a:gd name="T84" fmla="*/ 15 w 143"/>
                  <a:gd name="T85" fmla="*/ 25 h 226"/>
                  <a:gd name="T86" fmla="*/ 17 w 143"/>
                  <a:gd name="T87" fmla="*/ 18 h 226"/>
                  <a:gd name="T88" fmla="*/ 19 w 143"/>
                  <a:gd name="T89" fmla="*/ 10 h 226"/>
                  <a:gd name="T90" fmla="*/ 20 w 143"/>
                  <a:gd name="T91" fmla="*/ 6 h 226"/>
                  <a:gd name="T92" fmla="*/ 20 w 143"/>
                  <a:gd name="T93" fmla="*/ 4 h 2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43" h="226">
                    <a:moveTo>
                      <a:pt x="142" y="30"/>
                    </a:moveTo>
                    <a:lnTo>
                      <a:pt x="143" y="28"/>
                    </a:lnTo>
                    <a:lnTo>
                      <a:pt x="143" y="26"/>
                    </a:lnTo>
                    <a:lnTo>
                      <a:pt x="143" y="23"/>
                    </a:lnTo>
                    <a:lnTo>
                      <a:pt x="143" y="21"/>
                    </a:lnTo>
                    <a:lnTo>
                      <a:pt x="143" y="19"/>
                    </a:lnTo>
                    <a:lnTo>
                      <a:pt x="142" y="16"/>
                    </a:lnTo>
                    <a:lnTo>
                      <a:pt x="142" y="13"/>
                    </a:lnTo>
                    <a:lnTo>
                      <a:pt x="141" y="11"/>
                    </a:lnTo>
                    <a:lnTo>
                      <a:pt x="140" y="9"/>
                    </a:lnTo>
                    <a:lnTo>
                      <a:pt x="139" y="7"/>
                    </a:lnTo>
                    <a:lnTo>
                      <a:pt x="138" y="6"/>
                    </a:lnTo>
                    <a:lnTo>
                      <a:pt x="138" y="5"/>
                    </a:lnTo>
                    <a:lnTo>
                      <a:pt x="137" y="4"/>
                    </a:lnTo>
                    <a:lnTo>
                      <a:pt x="136" y="3"/>
                    </a:lnTo>
                    <a:lnTo>
                      <a:pt x="135" y="2"/>
                    </a:lnTo>
                    <a:lnTo>
                      <a:pt x="134" y="2"/>
                    </a:lnTo>
                    <a:lnTo>
                      <a:pt x="133" y="0"/>
                    </a:lnTo>
                    <a:lnTo>
                      <a:pt x="132" y="0"/>
                    </a:lnTo>
                    <a:lnTo>
                      <a:pt x="131" y="0"/>
                    </a:lnTo>
                    <a:lnTo>
                      <a:pt x="129" y="0"/>
                    </a:lnTo>
                    <a:lnTo>
                      <a:pt x="123" y="0"/>
                    </a:lnTo>
                    <a:lnTo>
                      <a:pt x="118" y="0"/>
                    </a:lnTo>
                    <a:lnTo>
                      <a:pt x="114" y="0"/>
                    </a:lnTo>
                    <a:lnTo>
                      <a:pt x="108" y="0"/>
                    </a:lnTo>
                    <a:lnTo>
                      <a:pt x="104" y="0"/>
                    </a:lnTo>
                    <a:lnTo>
                      <a:pt x="100" y="0"/>
                    </a:lnTo>
                    <a:lnTo>
                      <a:pt x="94" y="0"/>
                    </a:lnTo>
                    <a:lnTo>
                      <a:pt x="90" y="0"/>
                    </a:lnTo>
                    <a:lnTo>
                      <a:pt x="86" y="2"/>
                    </a:lnTo>
                    <a:lnTo>
                      <a:pt x="84" y="3"/>
                    </a:lnTo>
                    <a:lnTo>
                      <a:pt x="81" y="3"/>
                    </a:lnTo>
                    <a:lnTo>
                      <a:pt x="79" y="4"/>
                    </a:lnTo>
                    <a:lnTo>
                      <a:pt x="76" y="4"/>
                    </a:lnTo>
                    <a:lnTo>
                      <a:pt x="74" y="5"/>
                    </a:lnTo>
                    <a:lnTo>
                      <a:pt x="72" y="6"/>
                    </a:lnTo>
                    <a:lnTo>
                      <a:pt x="70" y="7"/>
                    </a:lnTo>
                    <a:lnTo>
                      <a:pt x="68" y="8"/>
                    </a:lnTo>
                    <a:lnTo>
                      <a:pt x="67" y="10"/>
                    </a:lnTo>
                    <a:lnTo>
                      <a:pt x="65" y="11"/>
                    </a:lnTo>
                    <a:lnTo>
                      <a:pt x="60" y="14"/>
                    </a:lnTo>
                    <a:lnTo>
                      <a:pt x="57" y="18"/>
                    </a:lnTo>
                    <a:lnTo>
                      <a:pt x="54" y="21"/>
                    </a:lnTo>
                    <a:lnTo>
                      <a:pt x="51" y="24"/>
                    </a:lnTo>
                    <a:lnTo>
                      <a:pt x="49" y="26"/>
                    </a:lnTo>
                    <a:lnTo>
                      <a:pt x="48" y="27"/>
                    </a:lnTo>
                    <a:lnTo>
                      <a:pt x="47" y="29"/>
                    </a:lnTo>
                    <a:lnTo>
                      <a:pt x="45" y="31"/>
                    </a:lnTo>
                    <a:lnTo>
                      <a:pt x="40" y="39"/>
                    </a:lnTo>
                    <a:lnTo>
                      <a:pt x="38" y="43"/>
                    </a:lnTo>
                    <a:lnTo>
                      <a:pt x="36" y="47"/>
                    </a:lnTo>
                    <a:lnTo>
                      <a:pt x="35" y="49"/>
                    </a:lnTo>
                    <a:lnTo>
                      <a:pt x="34" y="52"/>
                    </a:lnTo>
                    <a:lnTo>
                      <a:pt x="33" y="54"/>
                    </a:lnTo>
                    <a:lnTo>
                      <a:pt x="32" y="56"/>
                    </a:lnTo>
                    <a:lnTo>
                      <a:pt x="31" y="60"/>
                    </a:lnTo>
                    <a:lnTo>
                      <a:pt x="30" y="65"/>
                    </a:lnTo>
                    <a:lnTo>
                      <a:pt x="24" y="84"/>
                    </a:lnTo>
                    <a:lnTo>
                      <a:pt x="19" y="102"/>
                    </a:lnTo>
                    <a:lnTo>
                      <a:pt x="14" y="120"/>
                    </a:lnTo>
                    <a:lnTo>
                      <a:pt x="9" y="137"/>
                    </a:lnTo>
                    <a:lnTo>
                      <a:pt x="7" y="146"/>
                    </a:lnTo>
                    <a:lnTo>
                      <a:pt x="4" y="156"/>
                    </a:lnTo>
                    <a:lnTo>
                      <a:pt x="2" y="164"/>
                    </a:lnTo>
                    <a:lnTo>
                      <a:pt x="2" y="169"/>
                    </a:lnTo>
                    <a:lnTo>
                      <a:pt x="1" y="174"/>
                    </a:lnTo>
                    <a:lnTo>
                      <a:pt x="1" y="176"/>
                    </a:lnTo>
                    <a:lnTo>
                      <a:pt x="0" y="178"/>
                    </a:lnTo>
                    <a:lnTo>
                      <a:pt x="0" y="180"/>
                    </a:lnTo>
                    <a:lnTo>
                      <a:pt x="0" y="184"/>
                    </a:lnTo>
                    <a:lnTo>
                      <a:pt x="0" y="186"/>
                    </a:lnTo>
                    <a:lnTo>
                      <a:pt x="1" y="188"/>
                    </a:lnTo>
                    <a:lnTo>
                      <a:pt x="1" y="190"/>
                    </a:lnTo>
                    <a:lnTo>
                      <a:pt x="1" y="192"/>
                    </a:lnTo>
                    <a:lnTo>
                      <a:pt x="2" y="195"/>
                    </a:lnTo>
                    <a:lnTo>
                      <a:pt x="2" y="197"/>
                    </a:lnTo>
                    <a:lnTo>
                      <a:pt x="3" y="200"/>
                    </a:lnTo>
                    <a:lnTo>
                      <a:pt x="3" y="202"/>
                    </a:lnTo>
                    <a:lnTo>
                      <a:pt x="4" y="204"/>
                    </a:lnTo>
                    <a:lnTo>
                      <a:pt x="5" y="206"/>
                    </a:lnTo>
                    <a:lnTo>
                      <a:pt x="6" y="208"/>
                    </a:lnTo>
                    <a:lnTo>
                      <a:pt x="7" y="210"/>
                    </a:lnTo>
                    <a:lnTo>
                      <a:pt x="8" y="212"/>
                    </a:lnTo>
                    <a:lnTo>
                      <a:pt x="9" y="215"/>
                    </a:lnTo>
                    <a:lnTo>
                      <a:pt x="11" y="217"/>
                    </a:lnTo>
                    <a:lnTo>
                      <a:pt x="12" y="218"/>
                    </a:lnTo>
                    <a:lnTo>
                      <a:pt x="15" y="220"/>
                    </a:lnTo>
                    <a:lnTo>
                      <a:pt x="16" y="221"/>
                    </a:lnTo>
                    <a:lnTo>
                      <a:pt x="18" y="222"/>
                    </a:lnTo>
                    <a:lnTo>
                      <a:pt x="20" y="223"/>
                    </a:lnTo>
                    <a:lnTo>
                      <a:pt x="22" y="224"/>
                    </a:lnTo>
                    <a:lnTo>
                      <a:pt x="25" y="224"/>
                    </a:lnTo>
                    <a:lnTo>
                      <a:pt x="27" y="225"/>
                    </a:lnTo>
                    <a:lnTo>
                      <a:pt x="30" y="225"/>
                    </a:lnTo>
                    <a:lnTo>
                      <a:pt x="32" y="225"/>
                    </a:lnTo>
                    <a:lnTo>
                      <a:pt x="34" y="225"/>
                    </a:lnTo>
                    <a:lnTo>
                      <a:pt x="39" y="225"/>
                    </a:lnTo>
                    <a:lnTo>
                      <a:pt x="48" y="225"/>
                    </a:lnTo>
                    <a:lnTo>
                      <a:pt x="53" y="225"/>
                    </a:lnTo>
                    <a:lnTo>
                      <a:pt x="57" y="226"/>
                    </a:lnTo>
                    <a:lnTo>
                      <a:pt x="60" y="226"/>
                    </a:lnTo>
                    <a:lnTo>
                      <a:pt x="63" y="226"/>
                    </a:lnTo>
                    <a:lnTo>
                      <a:pt x="65" y="225"/>
                    </a:lnTo>
                    <a:lnTo>
                      <a:pt x="67" y="225"/>
                    </a:lnTo>
                    <a:lnTo>
                      <a:pt x="69" y="225"/>
                    </a:lnTo>
                    <a:lnTo>
                      <a:pt x="71" y="224"/>
                    </a:lnTo>
                    <a:lnTo>
                      <a:pt x="73" y="223"/>
                    </a:lnTo>
                    <a:lnTo>
                      <a:pt x="75" y="222"/>
                    </a:lnTo>
                    <a:lnTo>
                      <a:pt x="77" y="221"/>
                    </a:lnTo>
                    <a:lnTo>
                      <a:pt x="80" y="219"/>
                    </a:lnTo>
                    <a:lnTo>
                      <a:pt x="82" y="218"/>
                    </a:lnTo>
                    <a:lnTo>
                      <a:pt x="83" y="216"/>
                    </a:lnTo>
                    <a:lnTo>
                      <a:pt x="85" y="215"/>
                    </a:lnTo>
                    <a:lnTo>
                      <a:pt x="86" y="212"/>
                    </a:lnTo>
                    <a:lnTo>
                      <a:pt x="88" y="211"/>
                    </a:lnTo>
                    <a:lnTo>
                      <a:pt x="89" y="209"/>
                    </a:lnTo>
                    <a:lnTo>
                      <a:pt x="91" y="207"/>
                    </a:lnTo>
                    <a:lnTo>
                      <a:pt x="92" y="205"/>
                    </a:lnTo>
                    <a:lnTo>
                      <a:pt x="93" y="204"/>
                    </a:lnTo>
                    <a:lnTo>
                      <a:pt x="94" y="202"/>
                    </a:lnTo>
                    <a:lnTo>
                      <a:pt x="96" y="200"/>
                    </a:lnTo>
                    <a:lnTo>
                      <a:pt x="97" y="197"/>
                    </a:lnTo>
                    <a:lnTo>
                      <a:pt x="99" y="193"/>
                    </a:lnTo>
                    <a:lnTo>
                      <a:pt x="101" y="189"/>
                    </a:lnTo>
                    <a:lnTo>
                      <a:pt x="102" y="185"/>
                    </a:lnTo>
                    <a:lnTo>
                      <a:pt x="104" y="179"/>
                    </a:lnTo>
                    <a:lnTo>
                      <a:pt x="105" y="175"/>
                    </a:lnTo>
                    <a:lnTo>
                      <a:pt x="106" y="171"/>
                    </a:lnTo>
                    <a:lnTo>
                      <a:pt x="107" y="167"/>
                    </a:lnTo>
                    <a:lnTo>
                      <a:pt x="109" y="157"/>
                    </a:lnTo>
                    <a:lnTo>
                      <a:pt x="114" y="139"/>
                    </a:lnTo>
                    <a:lnTo>
                      <a:pt x="118" y="121"/>
                    </a:lnTo>
                    <a:lnTo>
                      <a:pt x="123" y="103"/>
                    </a:lnTo>
                    <a:lnTo>
                      <a:pt x="129" y="85"/>
                    </a:lnTo>
                    <a:lnTo>
                      <a:pt x="134" y="67"/>
                    </a:lnTo>
                    <a:lnTo>
                      <a:pt x="136" y="57"/>
                    </a:lnTo>
                    <a:lnTo>
                      <a:pt x="138" y="48"/>
                    </a:lnTo>
                    <a:lnTo>
                      <a:pt x="139" y="44"/>
                    </a:lnTo>
                    <a:lnTo>
                      <a:pt x="140" y="39"/>
                    </a:lnTo>
                    <a:lnTo>
                      <a:pt x="141" y="35"/>
                    </a:lnTo>
                    <a:lnTo>
                      <a:pt x="142" y="3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84" name="Freeform 165"/>
              <p:cNvSpPr>
                <a:spLocks/>
              </p:cNvSpPr>
              <p:nvPr/>
            </p:nvSpPr>
            <p:spPr bwMode="auto">
              <a:xfrm>
                <a:off x="411" y="2006"/>
                <a:ext cx="8" cy="22"/>
              </a:xfrm>
              <a:custGeom>
                <a:avLst/>
                <a:gdLst>
                  <a:gd name="T0" fmla="*/ 1 w 14"/>
                  <a:gd name="T1" fmla="*/ 0 h 47"/>
                  <a:gd name="T2" fmla="*/ 1 w 14"/>
                  <a:gd name="T3" fmla="*/ 0 h 47"/>
                  <a:gd name="T4" fmla="*/ 1 w 14"/>
                  <a:gd name="T5" fmla="*/ 0 h 47"/>
                  <a:gd name="T6" fmla="*/ 0 w 14"/>
                  <a:gd name="T7" fmla="*/ 1 h 47"/>
                  <a:gd name="T8" fmla="*/ 0 w 14"/>
                  <a:gd name="T9" fmla="*/ 1 h 47"/>
                  <a:gd name="T10" fmla="*/ 0 w 14"/>
                  <a:gd name="T11" fmla="*/ 1 h 47"/>
                  <a:gd name="T12" fmla="*/ 0 w 14"/>
                  <a:gd name="T13" fmla="*/ 2 h 47"/>
                  <a:gd name="T14" fmla="*/ 1 w 14"/>
                  <a:gd name="T15" fmla="*/ 2 h 47"/>
                  <a:gd name="T16" fmla="*/ 1 w 14"/>
                  <a:gd name="T17" fmla="*/ 3 h 47"/>
                  <a:gd name="T18" fmla="*/ 1 w 14"/>
                  <a:gd name="T19" fmla="*/ 3 h 47"/>
                  <a:gd name="T20" fmla="*/ 1 w 14"/>
                  <a:gd name="T21" fmla="*/ 3 h 47"/>
                  <a:gd name="T22" fmla="*/ 1 w 14"/>
                  <a:gd name="T23" fmla="*/ 3 h 47"/>
                  <a:gd name="T24" fmla="*/ 1 w 14"/>
                  <a:gd name="T25" fmla="*/ 4 h 47"/>
                  <a:gd name="T26" fmla="*/ 2 w 14"/>
                  <a:gd name="T27" fmla="*/ 4 h 47"/>
                  <a:gd name="T28" fmla="*/ 2 w 14"/>
                  <a:gd name="T29" fmla="*/ 5 h 47"/>
                  <a:gd name="T30" fmla="*/ 2 w 14"/>
                  <a:gd name="T31" fmla="*/ 5 h 47"/>
                  <a:gd name="T32" fmla="*/ 3 w 14"/>
                  <a:gd name="T33" fmla="*/ 5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47">
                    <a:moveTo>
                      <a:pt x="2" y="0"/>
                    </a:moveTo>
                    <a:lnTo>
                      <a:pt x="1" y="3"/>
                    </a:lnTo>
                    <a:lnTo>
                      <a:pt x="1" y="7"/>
                    </a:lnTo>
                    <a:lnTo>
                      <a:pt x="0" y="10"/>
                    </a:lnTo>
                    <a:lnTo>
                      <a:pt x="0" y="13"/>
                    </a:lnTo>
                    <a:lnTo>
                      <a:pt x="0" y="16"/>
                    </a:lnTo>
                    <a:lnTo>
                      <a:pt x="0" y="19"/>
                    </a:lnTo>
                    <a:lnTo>
                      <a:pt x="1" y="23"/>
                    </a:lnTo>
                    <a:lnTo>
                      <a:pt x="1" y="26"/>
                    </a:lnTo>
                    <a:lnTo>
                      <a:pt x="2" y="29"/>
                    </a:lnTo>
                    <a:lnTo>
                      <a:pt x="4" y="31"/>
                    </a:lnTo>
                    <a:lnTo>
                      <a:pt x="5" y="34"/>
                    </a:lnTo>
                    <a:lnTo>
                      <a:pt x="7" y="37"/>
                    </a:lnTo>
                    <a:lnTo>
                      <a:pt x="11" y="43"/>
                    </a:lnTo>
                    <a:lnTo>
                      <a:pt x="12" y="45"/>
                    </a:lnTo>
                    <a:lnTo>
                      <a:pt x="13" y="46"/>
                    </a:lnTo>
                    <a:lnTo>
                      <a:pt x="14"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85" name="Line 166"/>
              <p:cNvSpPr>
                <a:spLocks noChangeShapeType="1"/>
              </p:cNvSpPr>
              <p:nvPr/>
            </p:nvSpPr>
            <p:spPr bwMode="auto">
              <a:xfrm flipH="1">
                <a:off x="487" y="1848"/>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3769" name="Group 167"/>
            <p:cNvGrpSpPr>
              <a:grpSpLocks/>
            </p:cNvGrpSpPr>
            <p:nvPr/>
          </p:nvGrpSpPr>
          <p:grpSpPr bwMode="auto">
            <a:xfrm>
              <a:off x="2398" y="1648"/>
              <a:ext cx="113" cy="185"/>
              <a:chOff x="2398" y="1648"/>
              <a:chExt cx="113" cy="185"/>
            </a:xfrm>
          </p:grpSpPr>
          <p:sp>
            <p:nvSpPr>
              <p:cNvPr id="73777" name="Line 168"/>
              <p:cNvSpPr>
                <a:spLocks noChangeShapeType="1"/>
              </p:cNvSpPr>
              <p:nvPr/>
            </p:nvSpPr>
            <p:spPr bwMode="auto">
              <a:xfrm flipH="1">
                <a:off x="2413" y="1833"/>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78" name="Freeform 169"/>
              <p:cNvSpPr>
                <a:spLocks/>
              </p:cNvSpPr>
              <p:nvPr/>
            </p:nvSpPr>
            <p:spPr bwMode="auto">
              <a:xfrm>
                <a:off x="2398" y="1795"/>
                <a:ext cx="15" cy="38"/>
              </a:xfrm>
              <a:custGeom>
                <a:avLst/>
                <a:gdLst>
                  <a:gd name="T0" fmla="*/ 0 w 31"/>
                  <a:gd name="T1" fmla="*/ 0 h 66"/>
                  <a:gd name="T2" fmla="*/ 0 w 31"/>
                  <a:gd name="T3" fmla="*/ 2 h 66"/>
                  <a:gd name="T4" fmla="*/ 0 w 31"/>
                  <a:gd name="T5" fmla="*/ 3 h 66"/>
                  <a:gd name="T6" fmla="*/ 0 w 31"/>
                  <a:gd name="T7" fmla="*/ 5 h 66"/>
                  <a:gd name="T8" fmla="*/ 0 w 31"/>
                  <a:gd name="T9" fmla="*/ 6 h 66"/>
                  <a:gd name="T10" fmla="*/ 0 w 31"/>
                  <a:gd name="T11" fmla="*/ 7 h 66"/>
                  <a:gd name="T12" fmla="*/ 0 w 31"/>
                  <a:gd name="T13" fmla="*/ 9 h 66"/>
                  <a:gd name="T14" fmla="*/ 0 w 31"/>
                  <a:gd name="T15" fmla="*/ 10 h 66"/>
                  <a:gd name="T16" fmla="*/ 1 w 31"/>
                  <a:gd name="T17" fmla="*/ 10 h 66"/>
                  <a:gd name="T18" fmla="*/ 1 w 31"/>
                  <a:gd name="T19" fmla="*/ 12 h 66"/>
                  <a:gd name="T20" fmla="*/ 2 w 31"/>
                  <a:gd name="T21" fmla="*/ 12 h 66"/>
                  <a:gd name="T22" fmla="*/ 3 w 31"/>
                  <a:gd name="T23" fmla="*/ 12 h 66"/>
                  <a:gd name="T24" fmla="*/ 3 w 31"/>
                  <a:gd name="T25" fmla="*/ 13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66">
                    <a:moveTo>
                      <a:pt x="3" y="0"/>
                    </a:moveTo>
                    <a:lnTo>
                      <a:pt x="1" y="8"/>
                    </a:lnTo>
                    <a:lnTo>
                      <a:pt x="0" y="17"/>
                    </a:lnTo>
                    <a:lnTo>
                      <a:pt x="0" y="24"/>
                    </a:lnTo>
                    <a:lnTo>
                      <a:pt x="0" y="33"/>
                    </a:lnTo>
                    <a:lnTo>
                      <a:pt x="2" y="39"/>
                    </a:lnTo>
                    <a:lnTo>
                      <a:pt x="4" y="46"/>
                    </a:lnTo>
                    <a:lnTo>
                      <a:pt x="7" y="52"/>
                    </a:lnTo>
                    <a:lnTo>
                      <a:pt x="10" y="56"/>
                    </a:lnTo>
                    <a:lnTo>
                      <a:pt x="15" y="60"/>
                    </a:lnTo>
                    <a:lnTo>
                      <a:pt x="20" y="63"/>
                    </a:lnTo>
                    <a:lnTo>
                      <a:pt x="25" y="65"/>
                    </a:lnTo>
                    <a:lnTo>
                      <a:pt x="31"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79" name="Line 170"/>
              <p:cNvSpPr>
                <a:spLocks noChangeShapeType="1"/>
              </p:cNvSpPr>
              <p:nvPr/>
            </p:nvSpPr>
            <p:spPr bwMode="auto">
              <a:xfrm flipV="1">
                <a:off x="2398" y="1746"/>
                <a:ext cx="15"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80" name="Freeform 171"/>
              <p:cNvSpPr>
                <a:spLocks/>
              </p:cNvSpPr>
              <p:nvPr/>
            </p:nvSpPr>
            <p:spPr bwMode="auto">
              <a:xfrm>
                <a:off x="2413" y="1708"/>
                <a:ext cx="34" cy="38"/>
              </a:xfrm>
              <a:custGeom>
                <a:avLst/>
                <a:gdLst>
                  <a:gd name="T0" fmla="*/ 10 w 64"/>
                  <a:gd name="T1" fmla="*/ 0 h 66"/>
                  <a:gd name="T2" fmla="*/ 9 w 64"/>
                  <a:gd name="T3" fmla="*/ 1 h 66"/>
                  <a:gd name="T4" fmla="*/ 7 w 64"/>
                  <a:gd name="T5" fmla="*/ 1 h 66"/>
                  <a:gd name="T6" fmla="*/ 7 w 64"/>
                  <a:gd name="T7" fmla="*/ 1 h 66"/>
                  <a:gd name="T8" fmla="*/ 6 w 64"/>
                  <a:gd name="T9" fmla="*/ 2 h 66"/>
                  <a:gd name="T10" fmla="*/ 5 w 64"/>
                  <a:gd name="T11" fmla="*/ 3 h 66"/>
                  <a:gd name="T12" fmla="*/ 4 w 64"/>
                  <a:gd name="T13" fmla="*/ 3 h 66"/>
                  <a:gd name="T14" fmla="*/ 3 w 64"/>
                  <a:gd name="T15" fmla="*/ 5 h 66"/>
                  <a:gd name="T16" fmla="*/ 2 w 64"/>
                  <a:gd name="T17" fmla="*/ 6 h 66"/>
                  <a:gd name="T18" fmla="*/ 2 w 64"/>
                  <a:gd name="T19" fmla="*/ 7 h 66"/>
                  <a:gd name="T20" fmla="*/ 1 w 64"/>
                  <a:gd name="T21" fmla="*/ 9 h 66"/>
                  <a:gd name="T22" fmla="*/ 1 w 64"/>
                  <a:gd name="T23" fmla="*/ 11 h 66"/>
                  <a:gd name="T24" fmla="*/ 0 w 64"/>
                  <a:gd name="T25" fmla="*/ 13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66">
                    <a:moveTo>
                      <a:pt x="64" y="0"/>
                    </a:moveTo>
                    <a:lnTo>
                      <a:pt x="58" y="1"/>
                    </a:lnTo>
                    <a:lnTo>
                      <a:pt x="51" y="2"/>
                    </a:lnTo>
                    <a:lnTo>
                      <a:pt x="45" y="5"/>
                    </a:lnTo>
                    <a:lnTo>
                      <a:pt x="39" y="10"/>
                    </a:lnTo>
                    <a:lnTo>
                      <a:pt x="32" y="14"/>
                    </a:lnTo>
                    <a:lnTo>
                      <a:pt x="27" y="19"/>
                    </a:lnTo>
                    <a:lnTo>
                      <a:pt x="21" y="26"/>
                    </a:lnTo>
                    <a:lnTo>
                      <a:pt x="15" y="33"/>
                    </a:lnTo>
                    <a:lnTo>
                      <a:pt x="11" y="40"/>
                    </a:lnTo>
                    <a:lnTo>
                      <a:pt x="7" y="49"/>
                    </a:lnTo>
                    <a:lnTo>
                      <a:pt x="4" y="58"/>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81" name="Line 172"/>
              <p:cNvSpPr>
                <a:spLocks noChangeShapeType="1"/>
              </p:cNvSpPr>
              <p:nvPr/>
            </p:nvSpPr>
            <p:spPr bwMode="auto">
              <a:xfrm>
                <a:off x="2447" y="170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82" name="Line 173"/>
              <p:cNvSpPr>
                <a:spLocks noChangeShapeType="1"/>
              </p:cNvSpPr>
              <p:nvPr/>
            </p:nvSpPr>
            <p:spPr bwMode="auto">
              <a:xfrm flipH="1">
                <a:off x="2492" y="1648"/>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3770" name="Group 174"/>
            <p:cNvGrpSpPr>
              <a:grpSpLocks/>
            </p:cNvGrpSpPr>
            <p:nvPr/>
          </p:nvGrpSpPr>
          <p:grpSpPr bwMode="auto">
            <a:xfrm>
              <a:off x="1138" y="2465"/>
              <a:ext cx="135" cy="180"/>
              <a:chOff x="1138" y="2465"/>
              <a:chExt cx="135" cy="180"/>
            </a:xfrm>
          </p:grpSpPr>
          <p:sp>
            <p:nvSpPr>
              <p:cNvPr id="73771" name="Freeform 175"/>
              <p:cNvSpPr>
                <a:spLocks/>
              </p:cNvSpPr>
              <p:nvPr/>
            </p:nvSpPr>
            <p:spPr bwMode="auto">
              <a:xfrm>
                <a:off x="1157" y="2465"/>
                <a:ext cx="79" cy="180"/>
              </a:xfrm>
              <a:custGeom>
                <a:avLst/>
                <a:gdLst>
                  <a:gd name="T0" fmla="*/ 22 w 149"/>
                  <a:gd name="T1" fmla="*/ 0 h 338"/>
                  <a:gd name="T2" fmla="*/ 9 w 149"/>
                  <a:gd name="T3" fmla="*/ 51 h 338"/>
                  <a:gd name="T4" fmla="*/ 0 w 149"/>
                  <a:gd name="T5" fmla="*/ 51 h 338"/>
                  <a:gd name="T6" fmla="*/ 0 60000 65536"/>
                  <a:gd name="T7" fmla="*/ 0 60000 65536"/>
                  <a:gd name="T8" fmla="*/ 0 60000 65536"/>
                </a:gdLst>
                <a:ahLst/>
                <a:cxnLst>
                  <a:cxn ang="T6">
                    <a:pos x="T0" y="T1"/>
                  </a:cxn>
                  <a:cxn ang="T7">
                    <a:pos x="T2" y="T3"/>
                  </a:cxn>
                  <a:cxn ang="T8">
                    <a:pos x="T4" y="T5"/>
                  </a:cxn>
                </a:cxnLst>
                <a:rect l="0" t="0" r="r" b="b"/>
                <a:pathLst>
                  <a:path w="149" h="338">
                    <a:moveTo>
                      <a:pt x="149" y="0"/>
                    </a:moveTo>
                    <a:lnTo>
                      <a:pt x="60" y="338"/>
                    </a:lnTo>
                    <a:lnTo>
                      <a:pt x="0" y="3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72" name="Freeform 176"/>
              <p:cNvSpPr>
                <a:spLocks/>
              </p:cNvSpPr>
              <p:nvPr/>
            </p:nvSpPr>
            <p:spPr bwMode="auto">
              <a:xfrm>
                <a:off x="1138" y="2611"/>
                <a:ext cx="19" cy="34"/>
              </a:xfrm>
              <a:custGeom>
                <a:avLst/>
                <a:gdLst>
                  <a:gd name="T0" fmla="*/ 1 w 32"/>
                  <a:gd name="T1" fmla="*/ 0 h 65"/>
                  <a:gd name="T2" fmla="*/ 1 w 32"/>
                  <a:gd name="T3" fmla="*/ 1 h 65"/>
                  <a:gd name="T4" fmla="*/ 1 w 32"/>
                  <a:gd name="T5" fmla="*/ 3 h 65"/>
                  <a:gd name="T6" fmla="*/ 0 w 32"/>
                  <a:gd name="T7" fmla="*/ 4 h 65"/>
                  <a:gd name="T8" fmla="*/ 1 w 32"/>
                  <a:gd name="T9" fmla="*/ 5 h 65"/>
                  <a:gd name="T10" fmla="*/ 1 w 32"/>
                  <a:gd name="T11" fmla="*/ 5 h 65"/>
                  <a:gd name="T12" fmla="*/ 1 w 32"/>
                  <a:gd name="T13" fmla="*/ 7 h 65"/>
                  <a:gd name="T14" fmla="*/ 2 w 32"/>
                  <a:gd name="T15" fmla="*/ 7 h 65"/>
                  <a:gd name="T16" fmla="*/ 2 w 32"/>
                  <a:gd name="T17" fmla="*/ 8 h 65"/>
                  <a:gd name="T18" fmla="*/ 4 w 32"/>
                  <a:gd name="T19" fmla="*/ 9 h 65"/>
                  <a:gd name="T20" fmla="*/ 4 w 32"/>
                  <a:gd name="T21" fmla="*/ 9 h 65"/>
                  <a:gd name="T22" fmla="*/ 6 w 32"/>
                  <a:gd name="T23" fmla="*/ 9 h 65"/>
                  <a:gd name="T24" fmla="*/ 7 w 32"/>
                  <a:gd name="T25" fmla="*/ 9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65">
                    <a:moveTo>
                      <a:pt x="4" y="0"/>
                    </a:moveTo>
                    <a:lnTo>
                      <a:pt x="2" y="8"/>
                    </a:lnTo>
                    <a:lnTo>
                      <a:pt x="1" y="17"/>
                    </a:lnTo>
                    <a:lnTo>
                      <a:pt x="0" y="24"/>
                    </a:lnTo>
                    <a:lnTo>
                      <a:pt x="1" y="33"/>
                    </a:lnTo>
                    <a:lnTo>
                      <a:pt x="2" y="39"/>
                    </a:lnTo>
                    <a:lnTo>
                      <a:pt x="4" y="46"/>
                    </a:lnTo>
                    <a:lnTo>
                      <a:pt x="8" y="52"/>
                    </a:lnTo>
                    <a:lnTo>
                      <a:pt x="12" y="56"/>
                    </a:lnTo>
                    <a:lnTo>
                      <a:pt x="16" y="61"/>
                    </a:lnTo>
                    <a:lnTo>
                      <a:pt x="21" y="63"/>
                    </a:lnTo>
                    <a:lnTo>
                      <a:pt x="27" y="65"/>
                    </a:lnTo>
                    <a:lnTo>
                      <a:pt x="32"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73" name="Line 177"/>
              <p:cNvSpPr>
                <a:spLocks noChangeShapeType="1"/>
              </p:cNvSpPr>
              <p:nvPr/>
            </p:nvSpPr>
            <p:spPr bwMode="auto">
              <a:xfrm flipV="1">
                <a:off x="1142" y="2559"/>
                <a:ext cx="11"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74" name="Freeform 178"/>
              <p:cNvSpPr>
                <a:spLocks/>
              </p:cNvSpPr>
              <p:nvPr/>
            </p:nvSpPr>
            <p:spPr bwMode="auto">
              <a:xfrm>
                <a:off x="1153" y="2525"/>
                <a:ext cx="34" cy="34"/>
              </a:xfrm>
              <a:custGeom>
                <a:avLst/>
                <a:gdLst>
                  <a:gd name="T0" fmla="*/ 10 w 64"/>
                  <a:gd name="T1" fmla="*/ 0 h 66"/>
                  <a:gd name="T2" fmla="*/ 9 w 64"/>
                  <a:gd name="T3" fmla="*/ 1 h 66"/>
                  <a:gd name="T4" fmla="*/ 7 w 64"/>
                  <a:gd name="T5" fmla="*/ 1 h 66"/>
                  <a:gd name="T6" fmla="*/ 7 w 64"/>
                  <a:gd name="T7" fmla="*/ 1 h 66"/>
                  <a:gd name="T8" fmla="*/ 6 w 64"/>
                  <a:gd name="T9" fmla="*/ 2 h 66"/>
                  <a:gd name="T10" fmla="*/ 5 w 64"/>
                  <a:gd name="T11" fmla="*/ 2 h 66"/>
                  <a:gd name="T12" fmla="*/ 4 w 64"/>
                  <a:gd name="T13" fmla="*/ 3 h 66"/>
                  <a:gd name="T14" fmla="*/ 3 w 64"/>
                  <a:gd name="T15" fmla="*/ 4 h 66"/>
                  <a:gd name="T16" fmla="*/ 2 w 64"/>
                  <a:gd name="T17" fmla="*/ 5 h 66"/>
                  <a:gd name="T18" fmla="*/ 2 w 64"/>
                  <a:gd name="T19" fmla="*/ 6 h 66"/>
                  <a:gd name="T20" fmla="*/ 1 w 64"/>
                  <a:gd name="T21" fmla="*/ 7 h 66"/>
                  <a:gd name="T22" fmla="*/ 1 w 64"/>
                  <a:gd name="T23" fmla="*/ 8 h 66"/>
                  <a:gd name="T24" fmla="*/ 0 w 64"/>
                  <a:gd name="T25" fmla="*/ 9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4" h="66">
                    <a:moveTo>
                      <a:pt x="64" y="0"/>
                    </a:moveTo>
                    <a:lnTo>
                      <a:pt x="57" y="1"/>
                    </a:lnTo>
                    <a:lnTo>
                      <a:pt x="51" y="2"/>
                    </a:lnTo>
                    <a:lnTo>
                      <a:pt x="45" y="5"/>
                    </a:lnTo>
                    <a:lnTo>
                      <a:pt x="38" y="9"/>
                    </a:lnTo>
                    <a:lnTo>
                      <a:pt x="32" y="14"/>
                    </a:lnTo>
                    <a:lnTo>
                      <a:pt x="25" y="19"/>
                    </a:lnTo>
                    <a:lnTo>
                      <a:pt x="20" y="26"/>
                    </a:lnTo>
                    <a:lnTo>
                      <a:pt x="15" y="33"/>
                    </a:lnTo>
                    <a:lnTo>
                      <a:pt x="11" y="41"/>
                    </a:lnTo>
                    <a:lnTo>
                      <a:pt x="6" y="49"/>
                    </a:lnTo>
                    <a:lnTo>
                      <a:pt x="3" y="58"/>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3775" name="Line 179"/>
              <p:cNvSpPr>
                <a:spLocks noChangeShapeType="1"/>
              </p:cNvSpPr>
              <p:nvPr/>
            </p:nvSpPr>
            <p:spPr bwMode="auto">
              <a:xfrm>
                <a:off x="1187" y="2525"/>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3776" name="Line 180"/>
              <p:cNvSpPr>
                <a:spLocks noChangeShapeType="1"/>
              </p:cNvSpPr>
              <p:nvPr/>
            </p:nvSpPr>
            <p:spPr bwMode="auto">
              <a:xfrm flipH="1">
                <a:off x="1254" y="2465"/>
                <a:ext cx="1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2777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 presetClass="entr" presetSubtype="1" fill="hold" grpId="0" nodeType="clickEffect">
                                  <p:stCondLst>
                                    <p:cond delay="0"/>
                                  </p:stCondLst>
                                  <p:childTnLst>
                                    <p:set>
                                      <p:cBhvr>
                                        <p:cTn id="10" dur="1" fill="hold">
                                          <p:stCondLst>
                                            <p:cond delay="0"/>
                                          </p:stCondLst>
                                        </p:cTn>
                                        <p:tgtEl>
                                          <p:spTgt spid="327742"/>
                                        </p:tgtEl>
                                        <p:attrNameLst>
                                          <p:attrName>style.visibility</p:attrName>
                                        </p:attrNameLst>
                                      </p:cBhvr>
                                      <p:to>
                                        <p:strVal val="visible"/>
                                      </p:to>
                                    </p:set>
                                    <p:anim calcmode="lin" valueType="num">
                                      <p:cBhvr additive="base">
                                        <p:cTn id="11" dur="500" fill="hold"/>
                                        <p:tgtEl>
                                          <p:spTgt spid="327742"/>
                                        </p:tgtEl>
                                        <p:attrNameLst>
                                          <p:attrName>ppt_x</p:attrName>
                                        </p:attrNameLst>
                                      </p:cBhvr>
                                      <p:tavLst>
                                        <p:tav tm="0">
                                          <p:val>
                                            <p:strVal val="#ppt_x"/>
                                          </p:val>
                                        </p:tav>
                                        <p:tav tm="100000">
                                          <p:val>
                                            <p:strVal val="#ppt_x"/>
                                          </p:val>
                                        </p:tav>
                                      </p:tavLst>
                                    </p:anim>
                                    <p:anim calcmode="lin" valueType="num">
                                      <p:cBhvr additive="base">
                                        <p:cTn id="12" dur="500" fill="hold"/>
                                        <p:tgtEl>
                                          <p:spTgt spid="327742"/>
                                        </p:tgtEl>
                                        <p:attrNameLst>
                                          <p:attrName>ppt_y</p:attrName>
                                        </p:attrNameLst>
                                      </p:cBhvr>
                                      <p:tavLst>
                                        <p:tav tm="0">
                                          <p:val>
                                            <p:strVal val="0-#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27753"/>
                                        </p:tgtEl>
                                        <p:attrNameLst>
                                          <p:attrName>style.visibility</p:attrName>
                                        </p:attrNameLst>
                                      </p:cBhvr>
                                      <p:to>
                                        <p:strVal val="visible"/>
                                      </p:to>
                                    </p:set>
                                    <p:animEffect transition="in" filter="wipe(left)">
                                      <p:cBhvr>
                                        <p:cTn id="17" dur="500"/>
                                        <p:tgtEl>
                                          <p:spTgt spid="32775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27762"/>
                                        </p:tgtEl>
                                        <p:attrNameLst>
                                          <p:attrName>style.visibility</p:attrName>
                                        </p:attrNameLst>
                                      </p:cBhvr>
                                      <p:to>
                                        <p:strVal val="visible"/>
                                      </p:to>
                                    </p:set>
                                    <p:animEffect transition="in" filter="wipe(up)">
                                      <p:cBhvr>
                                        <p:cTn id="22" dur="500"/>
                                        <p:tgtEl>
                                          <p:spTgt spid="32776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2776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327754"/>
                                        </p:tgtEl>
                                        <p:attrNameLst>
                                          <p:attrName>style.visibility</p:attrName>
                                        </p:attrNameLst>
                                      </p:cBhvr>
                                      <p:to>
                                        <p:strVal val="visible"/>
                                      </p:to>
                                    </p:set>
                                    <p:animEffect transition="in" filter="wipe(left)">
                                      <p:cBhvr>
                                        <p:cTn id="31" dur="500"/>
                                        <p:tgtEl>
                                          <p:spTgt spid="327754"/>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327755"/>
                                        </p:tgtEl>
                                        <p:attrNameLst>
                                          <p:attrName>style.visibility</p:attrName>
                                        </p:attrNameLst>
                                      </p:cBhvr>
                                      <p:to>
                                        <p:strVal val="visible"/>
                                      </p:to>
                                    </p:set>
                                    <p:animEffect transition="in" filter="wipe(down)">
                                      <p:cBhvr>
                                        <p:cTn id="36" dur="500"/>
                                        <p:tgtEl>
                                          <p:spTgt spid="327755"/>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327756"/>
                                        </p:tgtEl>
                                        <p:attrNameLst>
                                          <p:attrName>style.visibility</p:attrName>
                                        </p:attrNameLst>
                                      </p:cBhvr>
                                      <p:to>
                                        <p:strVal val="visible"/>
                                      </p:to>
                                    </p:set>
                                    <p:animEffect transition="in" filter="wipe(down)">
                                      <p:cBhvr>
                                        <p:cTn id="41" dur="500"/>
                                        <p:tgtEl>
                                          <p:spTgt spid="327756"/>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327744"/>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1" fill="hold" grpId="0" nodeType="clickEffect">
                                  <p:stCondLst>
                                    <p:cond delay="0"/>
                                  </p:stCondLst>
                                  <p:childTnLst>
                                    <p:set>
                                      <p:cBhvr>
                                        <p:cTn id="49" dur="1" fill="hold">
                                          <p:stCondLst>
                                            <p:cond delay="0"/>
                                          </p:stCondLst>
                                        </p:cTn>
                                        <p:tgtEl>
                                          <p:spTgt spid="327757"/>
                                        </p:tgtEl>
                                        <p:attrNameLst>
                                          <p:attrName>style.visibility</p:attrName>
                                        </p:attrNameLst>
                                      </p:cBhvr>
                                      <p:to>
                                        <p:strVal val="visible"/>
                                      </p:to>
                                    </p:set>
                                    <p:animEffect transition="in" filter="wipe(up)">
                                      <p:cBhvr>
                                        <p:cTn id="50" dur="500"/>
                                        <p:tgtEl>
                                          <p:spTgt spid="327757"/>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nodeType="clickEffect">
                                  <p:stCondLst>
                                    <p:cond delay="0"/>
                                  </p:stCondLst>
                                  <p:childTnLst>
                                    <p:set>
                                      <p:cBhvr>
                                        <p:cTn id="54" dur="1" fill="hold">
                                          <p:stCondLst>
                                            <p:cond delay="0"/>
                                          </p:stCondLst>
                                        </p:cTn>
                                        <p:tgtEl>
                                          <p:spTgt spid="327749"/>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8" fill="hold" grpId="0" nodeType="clickEffect">
                                  <p:stCondLst>
                                    <p:cond delay="0"/>
                                  </p:stCondLst>
                                  <p:childTnLst>
                                    <p:set>
                                      <p:cBhvr>
                                        <p:cTn id="58" dur="1" fill="hold">
                                          <p:stCondLst>
                                            <p:cond delay="0"/>
                                          </p:stCondLst>
                                        </p:cTn>
                                        <p:tgtEl>
                                          <p:spTgt spid="327758"/>
                                        </p:tgtEl>
                                        <p:attrNameLst>
                                          <p:attrName>style.visibility</p:attrName>
                                        </p:attrNameLst>
                                      </p:cBhvr>
                                      <p:to>
                                        <p:strVal val="visible"/>
                                      </p:to>
                                    </p:set>
                                    <p:animEffect transition="in" filter="wipe(left)">
                                      <p:cBhvr>
                                        <p:cTn id="59" dur="500"/>
                                        <p:tgtEl>
                                          <p:spTgt spid="327758"/>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grpId="0" nodeType="clickEffect">
                                  <p:stCondLst>
                                    <p:cond delay="0"/>
                                  </p:stCondLst>
                                  <p:childTnLst>
                                    <p:set>
                                      <p:cBhvr>
                                        <p:cTn id="63" dur="1" fill="hold">
                                          <p:stCondLst>
                                            <p:cond delay="0"/>
                                          </p:stCondLst>
                                        </p:cTn>
                                        <p:tgtEl>
                                          <p:spTgt spid="327759"/>
                                        </p:tgtEl>
                                        <p:attrNameLst>
                                          <p:attrName>style.visibility</p:attrName>
                                        </p:attrNameLst>
                                      </p:cBhvr>
                                      <p:to>
                                        <p:strVal val="visible"/>
                                      </p:to>
                                    </p:set>
                                    <p:animEffect transition="in" filter="wipe(up)">
                                      <p:cBhvr>
                                        <p:cTn id="64" dur="500"/>
                                        <p:tgtEl>
                                          <p:spTgt spid="327759"/>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327763"/>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327760"/>
                                        </p:tgtEl>
                                        <p:attrNameLst>
                                          <p:attrName>style.visibility</p:attrName>
                                        </p:attrNameLst>
                                      </p:cBhvr>
                                      <p:to>
                                        <p:strVal val="visible"/>
                                      </p:to>
                                    </p:set>
                                    <p:animEffect transition="in" filter="wipe(left)">
                                      <p:cBhvr>
                                        <p:cTn id="73" dur="500"/>
                                        <p:tgtEl>
                                          <p:spTgt spid="327760"/>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22" presetClass="entr" presetSubtype="2" fill="hold" grpId="0" nodeType="clickEffect">
                                  <p:stCondLst>
                                    <p:cond delay="0"/>
                                  </p:stCondLst>
                                  <p:childTnLst>
                                    <p:set>
                                      <p:cBhvr>
                                        <p:cTn id="77" dur="1" fill="hold">
                                          <p:stCondLst>
                                            <p:cond delay="0"/>
                                          </p:stCondLst>
                                        </p:cTn>
                                        <p:tgtEl>
                                          <p:spTgt spid="327761"/>
                                        </p:tgtEl>
                                        <p:attrNameLst>
                                          <p:attrName>style.visibility</p:attrName>
                                        </p:attrNameLst>
                                      </p:cBhvr>
                                      <p:to>
                                        <p:strVal val="visible"/>
                                      </p:to>
                                    </p:set>
                                    <p:animEffect transition="in" filter="wipe(right)">
                                      <p:cBhvr>
                                        <p:cTn id="78" dur="500"/>
                                        <p:tgtEl>
                                          <p:spTgt spid="327761"/>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2" presetClass="entr" presetSubtype="3" fill="hold" grpId="0" nodeType="clickEffect">
                                  <p:stCondLst>
                                    <p:cond delay="0"/>
                                  </p:stCondLst>
                                  <p:childTnLst>
                                    <p:set>
                                      <p:cBhvr>
                                        <p:cTn id="82" dur="1" fill="hold">
                                          <p:stCondLst>
                                            <p:cond delay="0"/>
                                          </p:stCondLst>
                                        </p:cTn>
                                        <p:tgtEl>
                                          <p:spTgt spid="327743"/>
                                        </p:tgtEl>
                                        <p:attrNameLst>
                                          <p:attrName>style.visibility</p:attrName>
                                        </p:attrNameLst>
                                      </p:cBhvr>
                                      <p:to>
                                        <p:strVal val="visible"/>
                                      </p:to>
                                    </p:set>
                                    <p:anim calcmode="lin" valueType="num">
                                      <p:cBhvr additive="base">
                                        <p:cTn id="83" dur="500" fill="hold"/>
                                        <p:tgtEl>
                                          <p:spTgt spid="327743"/>
                                        </p:tgtEl>
                                        <p:attrNameLst>
                                          <p:attrName>ppt_x</p:attrName>
                                        </p:attrNameLst>
                                      </p:cBhvr>
                                      <p:tavLst>
                                        <p:tav tm="0">
                                          <p:val>
                                            <p:strVal val="1+#ppt_w/2"/>
                                          </p:val>
                                        </p:tav>
                                        <p:tav tm="100000">
                                          <p:val>
                                            <p:strVal val="#ppt_x"/>
                                          </p:val>
                                        </p:tav>
                                      </p:tavLst>
                                    </p:anim>
                                    <p:anim calcmode="lin" valueType="num">
                                      <p:cBhvr additive="base">
                                        <p:cTn id="84" dur="500" fill="hold"/>
                                        <p:tgtEl>
                                          <p:spTgt spid="327743"/>
                                        </p:tgtEl>
                                        <p:attrNameLst>
                                          <p:attrName>ppt_y</p:attrName>
                                        </p:attrNameLst>
                                      </p:cBhvr>
                                      <p:tavLst>
                                        <p:tav tm="0">
                                          <p:val>
                                            <p:strVal val="0-#ppt_h/2"/>
                                          </p:val>
                                        </p:tav>
                                        <p:tav tm="100000">
                                          <p:val>
                                            <p:strVal val="#ppt_y"/>
                                          </p:val>
                                        </p:tav>
                                      </p:tavLst>
                                    </p:anim>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nodeType="clickEffect">
                                  <p:stCondLst>
                                    <p:cond delay="0"/>
                                  </p:stCondLst>
                                  <p:childTnLst>
                                    <p:set>
                                      <p:cBhvr>
                                        <p:cTn id="88" dur="1" fill="hold">
                                          <p:stCondLst>
                                            <p:cond delay="0"/>
                                          </p:stCondLst>
                                        </p:cTn>
                                        <p:tgtEl>
                                          <p:spTgt spid="327822"/>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327809"/>
                                        </p:tgtEl>
                                        <p:attrNameLst>
                                          <p:attrName>style.visibility</p:attrName>
                                        </p:attrNameLst>
                                      </p:cBhvr>
                                      <p:to>
                                        <p:strVal val="visible"/>
                                      </p:to>
                                    </p:set>
                                    <p:animEffect transition="in" filter="wipe(left)">
                                      <p:cBhvr>
                                        <p:cTn id="93" dur="500"/>
                                        <p:tgtEl>
                                          <p:spTgt spid="327809"/>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22" presetClass="entr" presetSubtype="1" fill="hold" grpId="0" nodeType="clickEffect">
                                  <p:stCondLst>
                                    <p:cond delay="0"/>
                                  </p:stCondLst>
                                  <p:childTnLst>
                                    <p:set>
                                      <p:cBhvr>
                                        <p:cTn id="97" dur="1" fill="hold">
                                          <p:stCondLst>
                                            <p:cond delay="0"/>
                                          </p:stCondLst>
                                        </p:cTn>
                                        <p:tgtEl>
                                          <p:spTgt spid="327814"/>
                                        </p:tgtEl>
                                        <p:attrNameLst>
                                          <p:attrName>style.visibility</p:attrName>
                                        </p:attrNameLst>
                                      </p:cBhvr>
                                      <p:to>
                                        <p:strVal val="visible"/>
                                      </p:to>
                                    </p:set>
                                    <p:animEffect transition="in" filter="wipe(up)">
                                      <p:cBhvr>
                                        <p:cTn id="98" dur="500"/>
                                        <p:tgtEl>
                                          <p:spTgt spid="327814"/>
                                        </p:tgtEl>
                                      </p:cBhvr>
                                    </p:animEffect>
                                  </p:childTnLst>
                                </p:cTn>
                              </p:par>
                            </p:childTnLst>
                          </p:cTn>
                        </p:par>
                      </p:childTnLst>
                    </p:cTn>
                  </p:par>
                  <p:par>
                    <p:cTn id="99" fill="hold" nodeType="clickPar">
                      <p:stCondLst>
                        <p:cond delay="indefinite"/>
                      </p:stCondLst>
                      <p:childTnLst>
                        <p:par>
                          <p:cTn id="100" fill="hold" nodeType="withGroup">
                            <p:stCondLst>
                              <p:cond delay="0"/>
                            </p:stCondLst>
                            <p:childTnLst>
                              <p:par>
                                <p:cTn id="101" presetID="1" presetClass="entr" presetSubtype="0" fill="hold" nodeType="clickEffect">
                                  <p:stCondLst>
                                    <p:cond delay="0"/>
                                  </p:stCondLst>
                                  <p:childTnLst>
                                    <p:set>
                                      <p:cBhvr>
                                        <p:cTn id="102" dur="1" fill="hold">
                                          <p:stCondLst>
                                            <p:cond delay="0"/>
                                          </p:stCondLst>
                                        </p:cTn>
                                        <p:tgtEl>
                                          <p:spTgt spid="327816"/>
                                        </p:tgtEl>
                                        <p:attrNameLst>
                                          <p:attrName>style.visibility</p:attrName>
                                        </p:attrNameLst>
                                      </p:cBhvr>
                                      <p:to>
                                        <p:strVal val="visible"/>
                                      </p:to>
                                    </p:set>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2" presetClass="entr" presetSubtype="8" fill="hold" grpId="0" nodeType="clickEffect">
                                  <p:stCondLst>
                                    <p:cond delay="0"/>
                                  </p:stCondLst>
                                  <p:childTnLst>
                                    <p:set>
                                      <p:cBhvr>
                                        <p:cTn id="106" dur="1" fill="hold">
                                          <p:stCondLst>
                                            <p:cond delay="0"/>
                                          </p:stCondLst>
                                        </p:cTn>
                                        <p:tgtEl>
                                          <p:spTgt spid="327810"/>
                                        </p:tgtEl>
                                        <p:attrNameLst>
                                          <p:attrName>style.visibility</p:attrName>
                                        </p:attrNameLst>
                                      </p:cBhvr>
                                      <p:to>
                                        <p:strVal val="visible"/>
                                      </p:to>
                                    </p:set>
                                    <p:animEffect transition="in" filter="wipe(left)">
                                      <p:cBhvr>
                                        <p:cTn id="107" dur="500"/>
                                        <p:tgtEl>
                                          <p:spTgt spid="327810"/>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22" presetClass="entr" presetSubtype="8" fill="hold" grpId="0" nodeType="clickEffect">
                                  <p:stCondLst>
                                    <p:cond delay="0"/>
                                  </p:stCondLst>
                                  <p:childTnLst>
                                    <p:set>
                                      <p:cBhvr>
                                        <p:cTn id="111" dur="1" fill="hold">
                                          <p:stCondLst>
                                            <p:cond delay="0"/>
                                          </p:stCondLst>
                                        </p:cTn>
                                        <p:tgtEl>
                                          <p:spTgt spid="327812"/>
                                        </p:tgtEl>
                                        <p:attrNameLst>
                                          <p:attrName>style.visibility</p:attrName>
                                        </p:attrNameLst>
                                      </p:cBhvr>
                                      <p:to>
                                        <p:strVal val="visible"/>
                                      </p:to>
                                    </p:set>
                                    <p:animEffect transition="in" filter="wipe(left)">
                                      <p:cBhvr>
                                        <p:cTn id="112" dur="500"/>
                                        <p:tgtEl>
                                          <p:spTgt spid="327812"/>
                                        </p:tgtEl>
                                      </p:cBhvr>
                                    </p:animEffect>
                                  </p:childTnLst>
                                </p:cTn>
                              </p:par>
                            </p:childTnLst>
                          </p:cTn>
                        </p:par>
                      </p:childTnLst>
                    </p:cTn>
                  </p:par>
                  <p:par>
                    <p:cTn id="113" fill="hold" nodeType="clickPar">
                      <p:stCondLst>
                        <p:cond delay="indefinite"/>
                      </p:stCondLst>
                      <p:childTnLst>
                        <p:par>
                          <p:cTn id="114" fill="hold" nodeType="withGroup">
                            <p:stCondLst>
                              <p:cond delay="0"/>
                            </p:stCondLst>
                            <p:childTnLst>
                              <p:par>
                                <p:cTn id="115" presetID="22" presetClass="entr" presetSubtype="2" fill="hold" grpId="0" nodeType="clickEffect">
                                  <p:stCondLst>
                                    <p:cond delay="0"/>
                                  </p:stCondLst>
                                  <p:childTnLst>
                                    <p:set>
                                      <p:cBhvr>
                                        <p:cTn id="116" dur="1" fill="hold">
                                          <p:stCondLst>
                                            <p:cond delay="0"/>
                                          </p:stCondLst>
                                        </p:cTn>
                                        <p:tgtEl>
                                          <p:spTgt spid="327813"/>
                                        </p:tgtEl>
                                        <p:attrNameLst>
                                          <p:attrName>style.visibility</p:attrName>
                                        </p:attrNameLst>
                                      </p:cBhvr>
                                      <p:to>
                                        <p:strVal val="visible"/>
                                      </p:to>
                                    </p:set>
                                    <p:animEffect transition="in" filter="wipe(right)">
                                      <p:cBhvr>
                                        <p:cTn id="117" dur="500"/>
                                        <p:tgtEl>
                                          <p:spTgt spid="327813"/>
                                        </p:tgtEl>
                                      </p:cBhvr>
                                    </p:animEffect>
                                  </p:childTnLst>
                                </p:cTn>
                              </p:par>
                            </p:childTnLst>
                          </p:cTn>
                        </p:par>
                      </p:childTnLst>
                    </p:cTn>
                  </p:par>
                  <p:par>
                    <p:cTn id="118" fill="hold" nodeType="clickPar">
                      <p:stCondLst>
                        <p:cond delay="indefinite"/>
                      </p:stCondLst>
                      <p:childTnLst>
                        <p:par>
                          <p:cTn id="119" fill="hold" nodeType="withGroup">
                            <p:stCondLst>
                              <p:cond delay="0"/>
                            </p:stCondLst>
                            <p:childTnLst>
                              <p:par>
                                <p:cTn id="120" presetID="1" presetClass="entr" presetSubtype="0" fill="hold" grpId="0" nodeType="clickEffect">
                                  <p:stCondLst>
                                    <p:cond delay="0"/>
                                  </p:stCondLst>
                                  <p:childTnLst>
                                    <p:set>
                                      <p:cBhvr>
                                        <p:cTn id="121" dur="1" fill="hold">
                                          <p:stCondLst>
                                            <p:cond delay="0"/>
                                          </p:stCondLst>
                                        </p:cTn>
                                        <p:tgtEl>
                                          <p:spTgt spid="327815"/>
                                        </p:tgtEl>
                                        <p:attrNameLst>
                                          <p:attrName>style.visibility</p:attrName>
                                        </p:attrNameLst>
                                      </p:cBhvr>
                                      <p:to>
                                        <p:strVal val="visible"/>
                                      </p:to>
                                    </p:se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22" presetClass="entr" presetSubtype="1" fill="hold" grpId="0" nodeType="clickEffect">
                                  <p:stCondLst>
                                    <p:cond delay="0"/>
                                  </p:stCondLst>
                                  <p:childTnLst>
                                    <p:set>
                                      <p:cBhvr>
                                        <p:cTn id="125" dur="1" fill="hold">
                                          <p:stCondLst>
                                            <p:cond delay="0"/>
                                          </p:stCondLst>
                                        </p:cTn>
                                        <p:tgtEl>
                                          <p:spTgt spid="327811"/>
                                        </p:tgtEl>
                                        <p:attrNameLst>
                                          <p:attrName>style.visibility</p:attrName>
                                        </p:attrNameLst>
                                      </p:cBhvr>
                                      <p:to>
                                        <p:strVal val="visible"/>
                                      </p:to>
                                    </p:set>
                                    <p:animEffect transition="in" filter="wipe(up)">
                                      <p:cBhvr>
                                        <p:cTn id="126" dur="500"/>
                                        <p:tgtEl>
                                          <p:spTgt spid="3278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42" grpId="0" autoUpdateAnimBg="0"/>
      <p:bldP spid="327743" grpId="0" autoUpdateAnimBg="0"/>
      <p:bldP spid="327753" grpId="0" animBg="1"/>
      <p:bldP spid="327754" grpId="0" animBg="1"/>
      <p:bldP spid="327755" grpId="0" animBg="1"/>
      <p:bldP spid="327756" grpId="0" animBg="1"/>
      <p:bldP spid="327757" grpId="0" animBg="1"/>
      <p:bldP spid="327758" grpId="0" animBg="1"/>
      <p:bldP spid="327759" grpId="0" animBg="1"/>
      <p:bldP spid="327760" grpId="0" animBg="1"/>
      <p:bldP spid="327761" grpId="0" animBg="1"/>
      <p:bldP spid="327762" grpId="0" animBg="1"/>
      <p:bldP spid="327763" grpId="0" animBg="1"/>
      <p:bldP spid="327809" grpId="0" animBg="1"/>
      <p:bldP spid="327810" grpId="0" animBg="1"/>
      <p:bldP spid="327811" grpId="0" animBg="1"/>
      <p:bldP spid="327812" grpId="0" animBg="1"/>
      <p:bldP spid="327813" grpId="0" animBg="1"/>
      <p:bldP spid="327814" grpId="0" animBg="1"/>
      <p:bldP spid="327815" grpId="0" animBg="1"/>
    </p:bldLst>
  </p:timing>
</p:sld>
</file>

<file path=ppt/slides/slide7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4754" name="Rectangle 19"/>
          <p:cNvSpPr>
            <a:spLocks noGrp="1" noChangeArrowheads="1"/>
          </p:cNvSpPr>
          <p:nvPr>
            <p:ph type="title"/>
          </p:nvPr>
        </p:nvSpPr>
        <p:spPr>
          <a:xfrm>
            <a:off x="0" y="0"/>
            <a:ext cx="8763000" cy="16764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zh-CN" altLang="zh-CN" sz="3600" b="1" smtClean="0">
                <a:solidFill>
                  <a:srgbClr val="FF0000"/>
                </a:solidFill>
                <a:latin typeface="黑体" pitchFamily="2" charset="-122"/>
                <a:ea typeface="黑体" pitchFamily="2" charset="-122"/>
              </a:rPr>
              <a:t>例</a:t>
            </a:r>
            <a:r>
              <a:rPr lang="en-US" altLang="zh-CN" sz="3600" b="1" smtClean="0">
                <a:solidFill>
                  <a:srgbClr val="FF0000"/>
                </a:solidFill>
                <a:latin typeface="黑体" pitchFamily="2" charset="-122"/>
                <a:ea typeface="黑体" pitchFamily="2" charset="-122"/>
              </a:rPr>
              <a:t>5.</a:t>
            </a:r>
            <a:r>
              <a:rPr lang="zh-CN" altLang="en-US" sz="3600" b="1" smtClean="0">
                <a:solidFill>
                  <a:srgbClr val="FF0000"/>
                </a:solidFill>
                <a:latin typeface="黑体" pitchFamily="2" charset="-122"/>
                <a:ea typeface="黑体" pitchFamily="2" charset="-122"/>
              </a:rPr>
              <a:t>已知</a:t>
            </a:r>
            <a:r>
              <a:rPr lang="zh-CN" altLang="en-US" sz="3600" b="1" smtClean="0">
                <a:solidFill>
                  <a:srgbClr val="FF0000"/>
                </a:solidFill>
                <a:latin typeface="黑体" pitchFamily="2" charset="-122"/>
                <a:ea typeface="黑体" pitchFamily="2" charset="-122"/>
                <a:sym typeface="Symbol" pitchFamily="18" charset="2"/>
              </a:rPr>
              <a:t></a:t>
            </a:r>
            <a:r>
              <a:rPr lang="en-US" altLang="zh-CN" sz="3600" b="1" smtClean="0">
                <a:solidFill>
                  <a:srgbClr val="FF0000"/>
                </a:solidFill>
                <a:latin typeface="黑体" pitchFamily="2" charset="-122"/>
                <a:ea typeface="黑体" pitchFamily="2" charset="-122"/>
              </a:rPr>
              <a:t>ABC</a:t>
            </a:r>
            <a:r>
              <a:rPr lang="zh-CN" altLang="en-US" sz="3600" b="1" smtClean="0">
                <a:solidFill>
                  <a:srgbClr val="FF0000"/>
                </a:solidFill>
                <a:latin typeface="黑体" pitchFamily="2" charset="-122"/>
                <a:ea typeface="黑体" pitchFamily="2" charset="-122"/>
              </a:rPr>
              <a:t>给定一平面，试过点</a:t>
            </a:r>
            <a:r>
              <a:rPr lang="en-US" altLang="zh-CN" sz="3600" b="1" smtClean="0">
                <a:solidFill>
                  <a:srgbClr val="FF0000"/>
                </a:solidFill>
                <a:latin typeface="黑体" pitchFamily="2" charset="-122"/>
                <a:ea typeface="黑体" pitchFamily="2" charset="-122"/>
              </a:rPr>
              <a:t>C</a:t>
            </a:r>
            <a:r>
              <a:rPr lang="zh-CN" altLang="en-US" sz="3600" b="1" smtClean="0">
                <a:solidFill>
                  <a:srgbClr val="FF0000"/>
                </a:solidFill>
                <a:latin typeface="黑体" pitchFamily="2" charset="-122"/>
                <a:ea typeface="黑体" pitchFamily="2" charset="-122"/>
              </a:rPr>
              <a:t>作属于 </a:t>
            </a:r>
            <a:br>
              <a:rPr lang="zh-CN" altLang="en-US" sz="3600" b="1" smtClean="0">
                <a:solidFill>
                  <a:srgbClr val="FF0000"/>
                </a:solidFill>
                <a:latin typeface="黑体" pitchFamily="2" charset="-122"/>
                <a:ea typeface="黑体" pitchFamily="2" charset="-122"/>
              </a:rPr>
            </a:br>
            <a:r>
              <a:rPr lang="zh-CN" altLang="en-US" sz="3600" b="1" smtClean="0">
                <a:solidFill>
                  <a:srgbClr val="FF0000"/>
                </a:solidFill>
                <a:latin typeface="黑体" pitchFamily="2" charset="-122"/>
                <a:ea typeface="黑体" pitchFamily="2" charset="-122"/>
              </a:rPr>
              <a:t>    该平面的正平线，过点</a:t>
            </a:r>
            <a:r>
              <a:rPr lang="en-US" altLang="zh-CN" sz="3600" b="1" smtClean="0">
                <a:solidFill>
                  <a:srgbClr val="FF0000"/>
                </a:solidFill>
                <a:latin typeface="黑体" pitchFamily="2" charset="-122"/>
                <a:ea typeface="黑体" pitchFamily="2" charset="-122"/>
              </a:rPr>
              <a:t>A</a:t>
            </a:r>
            <a:r>
              <a:rPr lang="zh-CN" altLang="en-US" sz="3600" b="1" smtClean="0">
                <a:solidFill>
                  <a:srgbClr val="FF0000"/>
                </a:solidFill>
                <a:latin typeface="黑体" pitchFamily="2" charset="-122"/>
                <a:ea typeface="黑体" pitchFamily="2" charset="-122"/>
              </a:rPr>
              <a:t>作属于该平面</a:t>
            </a:r>
            <a:br>
              <a:rPr lang="zh-CN" altLang="en-US" sz="3600" b="1" smtClean="0">
                <a:solidFill>
                  <a:srgbClr val="FF0000"/>
                </a:solidFill>
                <a:latin typeface="黑体" pitchFamily="2" charset="-122"/>
                <a:ea typeface="黑体" pitchFamily="2" charset="-122"/>
              </a:rPr>
            </a:br>
            <a:r>
              <a:rPr lang="zh-CN" altLang="en-US" sz="3600" b="1" smtClean="0">
                <a:solidFill>
                  <a:srgbClr val="FF0000"/>
                </a:solidFill>
                <a:latin typeface="黑体" pitchFamily="2" charset="-122"/>
                <a:ea typeface="黑体" pitchFamily="2" charset="-122"/>
              </a:rPr>
              <a:t>    的水平线。</a:t>
            </a:r>
          </a:p>
        </p:txBody>
      </p:sp>
      <p:grpSp>
        <p:nvGrpSpPr>
          <p:cNvPr id="364574" name="Group 30"/>
          <p:cNvGrpSpPr>
            <a:grpSpLocks/>
          </p:cNvGrpSpPr>
          <p:nvPr/>
        </p:nvGrpSpPr>
        <p:grpSpPr bwMode="auto">
          <a:xfrm>
            <a:off x="3486150" y="5203825"/>
            <a:ext cx="185738" cy="203200"/>
            <a:chOff x="2066" y="3233"/>
            <a:chExt cx="117" cy="128"/>
          </a:xfrm>
        </p:grpSpPr>
        <p:sp>
          <p:nvSpPr>
            <p:cNvPr id="74807" name="Freeform 31"/>
            <p:cNvSpPr>
              <a:spLocks/>
            </p:cNvSpPr>
            <p:nvPr/>
          </p:nvSpPr>
          <p:spPr bwMode="auto">
            <a:xfrm>
              <a:off x="2066" y="3233"/>
              <a:ext cx="100" cy="128"/>
            </a:xfrm>
            <a:custGeom>
              <a:avLst/>
              <a:gdLst>
                <a:gd name="T0" fmla="*/ 0 w 197"/>
                <a:gd name="T1" fmla="*/ 32 h 258"/>
                <a:gd name="T2" fmla="*/ 9 w 197"/>
                <a:gd name="T3" fmla="*/ 0 h 258"/>
                <a:gd name="T4" fmla="*/ 26 w 197"/>
                <a:gd name="T5" fmla="*/ 0 h 258"/>
                <a:gd name="T6" fmla="*/ 0 60000 65536"/>
                <a:gd name="T7" fmla="*/ 0 60000 65536"/>
                <a:gd name="T8" fmla="*/ 0 60000 65536"/>
              </a:gdLst>
              <a:ahLst/>
              <a:cxnLst>
                <a:cxn ang="T6">
                  <a:pos x="T0" y="T1"/>
                </a:cxn>
                <a:cxn ang="T7">
                  <a:pos x="T2" y="T3"/>
                </a:cxn>
                <a:cxn ang="T8">
                  <a:pos x="T4" y="T5"/>
                </a:cxn>
              </a:cxnLst>
              <a:rect l="0" t="0" r="r" b="b"/>
              <a:pathLst>
                <a:path w="197" h="258">
                  <a:moveTo>
                    <a:pt x="0" y="258"/>
                  </a:moveTo>
                  <a:lnTo>
                    <a:pt x="69" y="0"/>
                  </a:lnTo>
                  <a:lnTo>
                    <a:pt x="19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808" name="Freeform 32"/>
            <p:cNvSpPr>
              <a:spLocks/>
            </p:cNvSpPr>
            <p:nvPr/>
          </p:nvSpPr>
          <p:spPr bwMode="auto">
            <a:xfrm>
              <a:off x="2166" y="3233"/>
              <a:ext cx="17" cy="38"/>
            </a:xfrm>
            <a:custGeom>
              <a:avLst/>
              <a:gdLst>
                <a:gd name="T0" fmla="*/ 3 w 36"/>
                <a:gd name="T1" fmla="*/ 10 h 76"/>
                <a:gd name="T2" fmla="*/ 4 w 36"/>
                <a:gd name="T3" fmla="*/ 9 h 76"/>
                <a:gd name="T4" fmla="*/ 4 w 36"/>
                <a:gd name="T5" fmla="*/ 8 h 76"/>
                <a:gd name="T6" fmla="*/ 4 w 36"/>
                <a:gd name="T7" fmla="*/ 7 h 76"/>
                <a:gd name="T8" fmla="*/ 4 w 36"/>
                <a:gd name="T9" fmla="*/ 6 h 76"/>
                <a:gd name="T10" fmla="*/ 4 w 36"/>
                <a:gd name="T11" fmla="*/ 5 h 76"/>
                <a:gd name="T12" fmla="*/ 3 w 36"/>
                <a:gd name="T13" fmla="*/ 4 h 76"/>
                <a:gd name="T14" fmla="*/ 3 w 36"/>
                <a:gd name="T15" fmla="*/ 3 h 76"/>
                <a:gd name="T16" fmla="*/ 3 w 36"/>
                <a:gd name="T17" fmla="*/ 2 h 76"/>
                <a:gd name="T18" fmla="*/ 2 w 36"/>
                <a:gd name="T19" fmla="*/ 2 h 76"/>
                <a:gd name="T20" fmla="*/ 2 w 36"/>
                <a:gd name="T21" fmla="*/ 1 h 76"/>
                <a:gd name="T22" fmla="*/ 1 w 36"/>
                <a:gd name="T23" fmla="*/ 1 h 76"/>
                <a:gd name="T24" fmla="*/ 0 w 36"/>
                <a:gd name="T25" fmla="*/ 1 h 76"/>
                <a:gd name="T26" fmla="*/ 0 w 36"/>
                <a:gd name="T27" fmla="*/ 0 h 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76">
                  <a:moveTo>
                    <a:pt x="32" y="76"/>
                  </a:moveTo>
                  <a:lnTo>
                    <a:pt x="34" y="66"/>
                  </a:lnTo>
                  <a:lnTo>
                    <a:pt x="35" y="58"/>
                  </a:lnTo>
                  <a:lnTo>
                    <a:pt x="36" y="49"/>
                  </a:lnTo>
                  <a:lnTo>
                    <a:pt x="35" y="41"/>
                  </a:lnTo>
                  <a:lnTo>
                    <a:pt x="34" y="33"/>
                  </a:lnTo>
                  <a:lnTo>
                    <a:pt x="32" y="26"/>
                  </a:lnTo>
                  <a:lnTo>
                    <a:pt x="29" y="19"/>
                  </a:lnTo>
                  <a:lnTo>
                    <a:pt x="25" y="14"/>
                  </a:lnTo>
                  <a:lnTo>
                    <a:pt x="21" y="9"/>
                  </a:lnTo>
                  <a:lnTo>
                    <a:pt x="17" y="5"/>
                  </a:lnTo>
                  <a:lnTo>
                    <a:pt x="11" y="2"/>
                  </a:lnTo>
                  <a:lnTo>
                    <a:pt x="5"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809" name="Line 33"/>
            <p:cNvSpPr>
              <a:spLocks noChangeShapeType="1"/>
            </p:cNvSpPr>
            <p:nvPr/>
          </p:nvSpPr>
          <p:spPr bwMode="auto">
            <a:xfrm flipH="1">
              <a:off x="2155" y="3271"/>
              <a:ext cx="25"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810" name="Line 34"/>
            <p:cNvSpPr>
              <a:spLocks noChangeShapeType="1"/>
            </p:cNvSpPr>
            <p:nvPr/>
          </p:nvSpPr>
          <p:spPr bwMode="auto">
            <a:xfrm flipV="1">
              <a:off x="2110" y="3233"/>
              <a:ext cx="35" cy="1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4579" name="Group 35"/>
          <p:cNvGrpSpPr>
            <a:grpSpLocks/>
          </p:cNvGrpSpPr>
          <p:nvPr/>
        </p:nvGrpSpPr>
        <p:grpSpPr bwMode="auto">
          <a:xfrm>
            <a:off x="5646738" y="4754563"/>
            <a:ext cx="136525" cy="203200"/>
            <a:chOff x="3427" y="2950"/>
            <a:chExt cx="86" cy="128"/>
          </a:xfrm>
        </p:grpSpPr>
        <p:sp>
          <p:nvSpPr>
            <p:cNvPr id="74804" name="Freeform 36"/>
            <p:cNvSpPr>
              <a:spLocks/>
            </p:cNvSpPr>
            <p:nvPr/>
          </p:nvSpPr>
          <p:spPr bwMode="auto">
            <a:xfrm>
              <a:off x="3427" y="2950"/>
              <a:ext cx="69" cy="128"/>
            </a:xfrm>
            <a:custGeom>
              <a:avLst/>
              <a:gdLst>
                <a:gd name="T0" fmla="*/ 0 w 137"/>
                <a:gd name="T1" fmla="*/ 31 h 259"/>
                <a:gd name="T2" fmla="*/ 9 w 137"/>
                <a:gd name="T3" fmla="*/ 0 h 259"/>
                <a:gd name="T4" fmla="*/ 18 w 137"/>
                <a:gd name="T5" fmla="*/ 0 h 259"/>
                <a:gd name="T6" fmla="*/ 0 60000 65536"/>
                <a:gd name="T7" fmla="*/ 0 60000 65536"/>
                <a:gd name="T8" fmla="*/ 0 60000 65536"/>
              </a:gdLst>
              <a:ahLst/>
              <a:cxnLst>
                <a:cxn ang="T6">
                  <a:pos x="T0" y="T1"/>
                </a:cxn>
                <a:cxn ang="T7">
                  <a:pos x="T2" y="T3"/>
                </a:cxn>
                <a:cxn ang="T8">
                  <a:pos x="T4" y="T5"/>
                </a:cxn>
              </a:cxnLst>
              <a:rect l="0" t="0" r="r" b="b"/>
              <a:pathLst>
                <a:path w="137" h="259">
                  <a:moveTo>
                    <a:pt x="0" y="259"/>
                  </a:moveTo>
                  <a:lnTo>
                    <a:pt x="69" y="0"/>
                  </a:lnTo>
                  <a:lnTo>
                    <a:pt x="1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805" name="Freeform 37"/>
            <p:cNvSpPr>
              <a:spLocks/>
            </p:cNvSpPr>
            <p:nvPr/>
          </p:nvSpPr>
          <p:spPr bwMode="auto">
            <a:xfrm>
              <a:off x="3496" y="2950"/>
              <a:ext cx="17" cy="38"/>
            </a:xfrm>
            <a:custGeom>
              <a:avLst/>
              <a:gdLst>
                <a:gd name="T0" fmla="*/ 3 w 36"/>
                <a:gd name="T1" fmla="*/ 10 h 76"/>
                <a:gd name="T2" fmla="*/ 4 w 36"/>
                <a:gd name="T3" fmla="*/ 9 h 76"/>
                <a:gd name="T4" fmla="*/ 4 w 36"/>
                <a:gd name="T5" fmla="*/ 8 h 76"/>
                <a:gd name="T6" fmla="*/ 4 w 36"/>
                <a:gd name="T7" fmla="*/ 7 h 76"/>
                <a:gd name="T8" fmla="*/ 4 w 36"/>
                <a:gd name="T9" fmla="*/ 5 h 76"/>
                <a:gd name="T10" fmla="*/ 4 w 36"/>
                <a:gd name="T11" fmla="*/ 5 h 76"/>
                <a:gd name="T12" fmla="*/ 4 w 36"/>
                <a:gd name="T13" fmla="*/ 4 h 76"/>
                <a:gd name="T14" fmla="*/ 3 w 36"/>
                <a:gd name="T15" fmla="*/ 3 h 76"/>
                <a:gd name="T16" fmla="*/ 3 w 36"/>
                <a:gd name="T17" fmla="*/ 2 h 76"/>
                <a:gd name="T18" fmla="*/ 2 w 36"/>
                <a:gd name="T19" fmla="*/ 2 h 76"/>
                <a:gd name="T20" fmla="*/ 2 w 36"/>
                <a:gd name="T21" fmla="*/ 1 h 76"/>
                <a:gd name="T22" fmla="*/ 1 w 36"/>
                <a:gd name="T23" fmla="*/ 1 h 76"/>
                <a:gd name="T24" fmla="*/ 0 w 36"/>
                <a:gd name="T25" fmla="*/ 1 h 76"/>
                <a:gd name="T26" fmla="*/ 0 w 36"/>
                <a:gd name="T27" fmla="*/ 0 h 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76">
                  <a:moveTo>
                    <a:pt x="32" y="76"/>
                  </a:moveTo>
                  <a:lnTo>
                    <a:pt x="34" y="66"/>
                  </a:lnTo>
                  <a:lnTo>
                    <a:pt x="35" y="57"/>
                  </a:lnTo>
                  <a:lnTo>
                    <a:pt x="36" y="49"/>
                  </a:lnTo>
                  <a:lnTo>
                    <a:pt x="36" y="40"/>
                  </a:lnTo>
                  <a:lnTo>
                    <a:pt x="34" y="33"/>
                  </a:lnTo>
                  <a:lnTo>
                    <a:pt x="33" y="26"/>
                  </a:lnTo>
                  <a:lnTo>
                    <a:pt x="30" y="19"/>
                  </a:lnTo>
                  <a:lnTo>
                    <a:pt x="27" y="14"/>
                  </a:lnTo>
                  <a:lnTo>
                    <a:pt x="22" y="9"/>
                  </a:lnTo>
                  <a:lnTo>
                    <a:pt x="17" y="5"/>
                  </a:lnTo>
                  <a:lnTo>
                    <a:pt x="12" y="2"/>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806" name="Line 38"/>
            <p:cNvSpPr>
              <a:spLocks noChangeShapeType="1"/>
            </p:cNvSpPr>
            <p:nvPr/>
          </p:nvSpPr>
          <p:spPr bwMode="auto">
            <a:xfrm flipH="1">
              <a:off x="3489" y="2988"/>
              <a:ext cx="24"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4583" name="Group 39"/>
          <p:cNvGrpSpPr>
            <a:grpSpLocks/>
          </p:cNvGrpSpPr>
          <p:nvPr/>
        </p:nvGrpSpPr>
        <p:grpSpPr bwMode="auto">
          <a:xfrm>
            <a:off x="3502025" y="2038350"/>
            <a:ext cx="236538" cy="301625"/>
            <a:chOff x="2076" y="1239"/>
            <a:chExt cx="149" cy="190"/>
          </a:xfrm>
        </p:grpSpPr>
        <p:sp>
          <p:nvSpPr>
            <p:cNvPr id="74799" name="Freeform 40"/>
            <p:cNvSpPr>
              <a:spLocks/>
            </p:cNvSpPr>
            <p:nvPr/>
          </p:nvSpPr>
          <p:spPr bwMode="auto">
            <a:xfrm>
              <a:off x="2076" y="1301"/>
              <a:ext cx="97" cy="128"/>
            </a:xfrm>
            <a:custGeom>
              <a:avLst/>
              <a:gdLst>
                <a:gd name="T0" fmla="*/ 0 w 197"/>
                <a:gd name="T1" fmla="*/ 32 h 258"/>
                <a:gd name="T2" fmla="*/ 8 w 197"/>
                <a:gd name="T3" fmla="*/ 0 h 258"/>
                <a:gd name="T4" fmla="*/ 24 w 197"/>
                <a:gd name="T5" fmla="*/ 0 h 258"/>
                <a:gd name="T6" fmla="*/ 0 60000 65536"/>
                <a:gd name="T7" fmla="*/ 0 60000 65536"/>
                <a:gd name="T8" fmla="*/ 0 60000 65536"/>
              </a:gdLst>
              <a:ahLst/>
              <a:cxnLst>
                <a:cxn ang="T6">
                  <a:pos x="T0" y="T1"/>
                </a:cxn>
                <a:cxn ang="T7">
                  <a:pos x="T2" y="T3"/>
                </a:cxn>
                <a:cxn ang="T8">
                  <a:pos x="T4" y="T5"/>
                </a:cxn>
              </a:cxnLst>
              <a:rect l="0" t="0" r="r" b="b"/>
              <a:pathLst>
                <a:path w="197" h="258">
                  <a:moveTo>
                    <a:pt x="0" y="258"/>
                  </a:moveTo>
                  <a:lnTo>
                    <a:pt x="69" y="0"/>
                  </a:lnTo>
                  <a:lnTo>
                    <a:pt x="19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800" name="Freeform 41"/>
            <p:cNvSpPr>
              <a:spLocks/>
            </p:cNvSpPr>
            <p:nvPr/>
          </p:nvSpPr>
          <p:spPr bwMode="auto">
            <a:xfrm>
              <a:off x="2173" y="1301"/>
              <a:ext cx="17" cy="38"/>
            </a:xfrm>
            <a:custGeom>
              <a:avLst/>
              <a:gdLst>
                <a:gd name="T0" fmla="*/ 3 w 36"/>
                <a:gd name="T1" fmla="*/ 10 h 76"/>
                <a:gd name="T2" fmla="*/ 4 w 36"/>
                <a:gd name="T3" fmla="*/ 9 h 76"/>
                <a:gd name="T4" fmla="*/ 4 w 36"/>
                <a:gd name="T5" fmla="*/ 8 h 76"/>
                <a:gd name="T6" fmla="*/ 4 w 36"/>
                <a:gd name="T7" fmla="*/ 7 h 76"/>
                <a:gd name="T8" fmla="*/ 4 w 36"/>
                <a:gd name="T9" fmla="*/ 6 h 76"/>
                <a:gd name="T10" fmla="*/ 4 w 36"/>
                <a:gd name="T11" fmla="*/ 5 h 76"/>
                <a:gd name="T12" fmla="*/ 3 w 36"/>
                <a:gd name="T13" fmla="*/ 4 h 76"/>
                <a:gd name="T14" fmla="*/ 3 w 36"/>
                <a:gd name="T15" fmla="*/ 3 h 76"/>
                <a:gd name="T16" fmla="*/ 3 w 36"/>
                <a:gd name="T17" fmla="*/ 2 h 76"/>
                <a:gd name="T18" fmla="*/ 2 w 36"/>
                <a:gd name="T19" fmla="*/ 2 h 76"/>
                <a:gd name="T20" fmla="*/ 2 w 36"/>
                <a:gd name="T21" fmla="*/ 1 h 76"/>
                <a:gd name="T22" fmla="*/ 1 w 36"/>
                <a:gd name="T23" fmla="*/ 1 h 76"/>
                <a:gd name="T24" fmla="*/ 0 w 36"/>
                <a:gd name="T25" fmla="*/ 0 h 76"/>
                <a:gd name="T26" fmla="*/ 0 w 36"/>
                <a:gd name="T27" fmla="*/ 0 h 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76">
                  <a:moveTo>
                    <a:pt x="32" y="76"/>
                  </a:moveTo>
                  <a:lnTo>
                    <a:pt x="34" y="66"/>
                  </a:lnTo>
                  <a:lnTo>
                    <a:pt x="35" y="58"/>
                  </a:lnTo>
                  <a:lnTo>
                    <a:pt x="36" y="49"/>
                  </a:lnTo>
                  <a:lnTo>
                    <a:pt x="35" y="41"/>
                  </a:lnTo>
                  <a:lnTo>
                    <a:pt x="34" y="33"/>
                  </a:lnTo>
                  <a:lnTo>
                    <a:pt x="32" y="26"/>
                  </a:lnTo>
                  <a:lnTo>
                    <a:pt x="29" y="19"/>
                  </a:lnTo>
                  <a:lnTo>
                    <a:pt x="25" y="13"/>
                  </a:lnTo>
                  <a:lnTo>
                    <a:pt x="22" y="9"/>
                  </a:lnTo>
                  <a:lnTo>
                    <a:pt x="17" y="6"/>
                  </a:lnTo>
                  <a:lnTo>
                    <a:pt x="11" y="2"/>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801" name="Line 42"/>
            <p:cNvSpPr>
              <a:spLocks noChangeShapeType="1"/>
            </p:cNvSpPr>
            <p:nvPr/>
          </p:nvSpPr>
          <p:spPr bwMode="auto">
            <a:xfrm flipH="1">
              <a:off x="2162" y="1339"/>
              <a:ext cx="24"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802" name="Line 43"/>
            <p:cNvSpPr>
              <a:spLocks noChangeShapeType="1"/>
            </p:cNvSpPr>
            <p:nvPr/>
          </p:nvSpPr>
          <p:spPr bwMode="auto">
            <a:xfrm flipV="1">
              <a:off x="2117" y="1301"/>
              <a:ext cx="35" cy="1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803" name="Line 44"/>
            <p:cNvSpPr>
              <a:spLocks noChangeShapeType="1"/>
            </p:cNvSpPr>
            <p:nvPr/>
          </p:nvSpPr>
          <p:spPr bwMode="auto">
            <a:xfrm flipH="1">
              <a:off x="2207" y="1239"/>
              <a:ext cx="18"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4589" name="Group 45"/>
          <p:cNvGrpSpPr>
            <a:grpSpLocks/>
          </p:cNvGrpSpPr>
          <p:nvPr/>
        </p:nvGrpSpPr>
        <p:grpSpPr bwMode="auto">
          <a:xfrm>
            <a:off x="5624513" y="2659063"/>
            <a:ext cx="236537" cy="301625"/>
            <a:chOff x="3413" y="1630"/>
            <a:chExt cx="149" cy="190"/>
          </a:xfrm>
        </p:grpSpPr>
        <p:sp>
          <p:nvSpPr>
            <p:cNvPr id="74795" name="Freeform 46"/>
            <p:cNvSpPr>
              <a:spLocks/>
            </p:cNvSpPr>
            <p:nvPr/>
          </p:nvSpPr>
          <p:spPr bwMode="auto">
            <a:xfrm>
              <a:off x="3413" y="1692"/>
              <a:ext cx="66" cy="128"/>
            </a:xfrm>
            <a:custGeom>
              <a:avLst/>
              <a:gdLst>
                <a:gd name="T0" fmla="*/ 0 w 136"/>
                <a:gd name="T1" fmla="*/ 32 h 258"/>
                <a:gd name="T2" fmla="*/ 8 w 136"/>
                <a:gd name="T3" fmla="*/ 0 h 258"/>
                <a:gd name="T4" fmla="*/ 16 w 136"/>
                <a:gd name="T5" fmla="*/ 0 h 258"/>
                <a:gd name="T6" fmla="*/ 0 60000 65536"/>
                <a:gd name="T7" fmla="*/ 0 60000 65536"/>
                <a:gd name="T8" fmla="*/ 0 60000 65536"/>
              </a:gdLst>
              <a:ahLst/>
              <a:cxnLst>
                <a:cxn ang="T6">
                  <a:pos x="T0" y="T1"/>
                </a:cxn>
                <a:cxn ang="T7">
                  <a:pos x="T2" y="T3"/>
                </a:cxn>
                <a:cxn ang="T8">
                  <a:pos x="T4" y="T5"/>
                </a:cxn>
              </a:cxnLst>
              <a:rect l="0" t="0" r="r" b="b"/>
              <a:pathLst>
                <a:path w="136" h="258">
                  <a:moveTo>
                    <a:pt x="0" y="258"/>
                  </a:moveTo>
                  <a:lnTo>
                    <a:pt x="68" y="0"/>
                  </a:lnTo>
                  <a:lnTo>
                    <a:pt x="1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96" name="Freeform 47"/>
            <p:cNvSpPr>
              <a:spLocks/>
            </p:cNvSpPr>
            <p:nvPr/>
          </p:nvSpPr>
          <p:spPr bwMode="auto">
            <a:xfrm>
              <a:off x="3479" y="1692"/>
              <a:ext cx="17" cy="38"/>
            </a:xfrm>
            <a:custGeom>
              <a:avLst/>
              <a:gdLst>
                <a:gd name="T0" fmla="*/ 3 w 36"/>
                <a:gd name="T1" fmla="*/ 10 h 75"/>
                <a:gd name="T2" fmla="*/ 4 w 36"/>
                <a:gd name="T3" fmla="*/ 9 h 75"/>
                <a:gd name="T4" fmla="*/ 4 w 36"/>
                <a:gd name="T5" fmla="*/ 8 h 75"/>
                <a:gd name="T6" fmla="*/ 4 w 36"/>
                <a:gd name="T7" fmla="*/ 6 h 75"/>
                <a:gd name="T8" fmla="*/ 4 w 36"/>
                <a:gd name="T9" fmla="*/ 5 h 75"/>
                <a:gd name="T10" fmla="*/ 4 w 36"/>
                <a:gd name="T11" fmla="*/ 4 h 75"/>
                <a:gd name="T12" fmla="*/ 4 w 36"/>
                <a:gd name="T13" fmla="*/ 4 h 75"/>
                <a:gd name="T14" fmla="*/ 3 w 36"/>
                <a:gd name="T15" fmla="*/ 3 h 75"/>
                <a:gd name="T16" fmla="*/ 3 w 36"/>
                <a:gd name="T17" fmla="*/ 2 h 75"/>
                <a:gd name="T18" fmla="*/ 2 w 36"/>
                <a:gd name="T19" fmla="*/ 2 h 75"/>
                <a:gd name="T20" fmla="*/ 2 w 36"/>
                <a:gd name="T21" fmla="*/ 1 h 75"/>
                <a:gd name="T22" fmla="*/ 1 w 36"/>
                <a:gd name="T23" fmla="*/ 1 h 75"/>
                <a:gd name="T24" fmla="*/ 0 w 36"/>
                <a:gd name="T25" fmla="*/ 0 h 75"/>
                <a:gd name="T26" fmla="*/ 0 w 36"/>
                <a:gd name="T27" fmla="*/ 0 h 7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75">
                  <a:moveTo>
                    <a:pt x="32" y="75"/>
                  </a:moveTo>
                  <a:lnTo>
                    <a:pt x="34" y="66"/>
                  </a:lnTo>
                  <a:lnTo>
                    <a:pt x="36" y="57"/>
                  </a:lnTo>
                  <a:lnTo>
                    <a:pt x="36" y="48"/>
                  </a:lnTo>
                  <a:lnTo>
                    <a:pt x="36" y="40"/>
                  </a:lnTo>
                  <a:lnTo>
                    <a:pt x="34" y="32"/>
                  </a:lnTo>
                  <a:lnTo>
                    <a:pt x="33" y="25"/>
                  </a:lnTo>
                  <a:lnTo>
                    <a:pt x="30" y="19"/>
                  </a:lnTo>
                  <a:lnTo>
                    <a:pt x="26" y="13"/>
                  </a:lnTo>
                  <a:lnTo>
                    <a:pt x="22" y="9"/>
                  </a:lnTo>
                  <a:lnTo>
                    <a:pt x="17" y="5"/>
                  </a:lnTo>
                  <a:lnTo>
                    <a:pt x="12" y="3"/>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97" name="Line 48"/>
            <p:cNvSpPr>
              <a:spLocks noChangeShapeType="1"/>
            </p:cNvSpPr>
            <p:nvPr/>
          </p:nvSpPr>
          <p:spPr bwMode="auto">
            <a:xfrm flipH="1">
              <a:off x="3472" y="1730"/>
              <a:ext cx="24"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98" name="Line 49"/>
            <p:cNvSpPr>
              <a:spLocks noChangeShapeType="1"/>
            </p:cNvSpPr>
            <p:nvPr/>
          </p:nvSpPr>
          <p:spPr bwMode="auto">
            <a:xfrm flipH="1">
              <a:off x="3545" y="1630"/>
              <a:ext cx="17"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4594" name="Group 50"/>
          <p:cNvGrpSpPr>
            <a:grpSpLocks/>
          </p:cNvGrpSpPr>
          <p:nvPr/>
        </p:nvGrpSpPr>
        <p:grpSpPr bwMode="auto">
          <a:xfrm>
            <a:off x="2019300" y="1412875"/>
            <a:ext cx="4816475" cy="5256213"/>
            <a:chOff x="1136" y="845"/>
            <a:chExt cx="3034" cy="3311"/>
          </a:xfrm>
        </p:grpSpPr>
        <p:sp>
          <p:nvSpPr>
            <p:cNvPr id="74766" name="Line 51"/>
            <p:cNvSpPr>
              <a:spLocks noChangeShapeType="1"/>
            </p:cNvSpPr>
            <p:nvPr/>
          </p:nvSpPr>
          <p:spPr bwMode="auto">
            <a:xfrm>
              <a:off x="1136" y="2411"/>
              <a:ext cx="30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67" name="Line 52"/>
            <p:cNvSpPr>
              <a:spLocks noChangeShapeType="1"/>
            </p:cNvSpPr>
            <p:nvPr/>
          </p:nvSpPr>
          <p:spPr bwMode="auto">
            <a:xfrm flipH="1">
              <a:off x="1834" y="1049"/>
              <a:ext cx="819" cy="78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68" name="Line 53"/>
            <p:cNvSpPr>
              <a:spLocks noChangeShapeType="1"/>
            </p:cNvSpPr>
            <p:nvPr/>
          </p:nvSpPr>
          <p:spPr bwMode="auto">
            <a:xfrm>
              <a:off x="1834" y="1837"/>
              <a:ext cx="1831" cy="43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69" name="Line 54"/>
            <p:cNvSpPr>
              <a:spLocks noChangeShapeType="1"/>
            </p:cNvSpPr>
            <p:nvPr/>
          </p:nvSpPr>
          <p:spPr bwMode="auto">
            <a:xfrm flipH="1" flipV="1">
              <a:off x="2653" y="1049"/>
              <a:ext cx="1012" cy="122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70" name="Line 55"/>
            <p:cNvSpPr>
              <a:spLocks noChangeShapeType="1"/>
            </p:cNvSpPr>
            <p:nvPr/>
          </p:nvSpPr>
          <p:spPr bwMode="auto">
            <a:xfrm>
              <a:off x="2653" y="1049"/>
              <a:ext cx="0" cy="15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71" name="Line 56"/>
            <p:cNvSpPr>
              <a:spLocks noChangeShapeType="1"/>
            </p:cNvSpPr>
            <p:nvPr/>
          </p:nvSpPr>
          <p:spPr bwMode="auto">
            <a:xfrm>
              <a:off x="2653" y="2615"/>
              <a:ext cx="1012" cy="7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72" name="Line 57"/>
            <p:cNvSpPr>
              <a:spLocks noChangeShapeType="1"/>
            </p:cNvSpPr>
            <p:nvPr/>
          </p:nvSpPr>
          <p:spPr bwMode="auto">
            <a:xfrm flipH="1">
              <a:off x="1834" y="3351"/>
              <a:ext cx="1831" cy="7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73" name="Line 58"/>
            <p:cNvSpPr>
              <a:spLocks noChangeShapeType="1"/>
            </p:cNvSpPr>
            <p:nvPr/>
          </p:nvSpPr>
          <p:spPr bwMode="auto">
            <a:xfrm flipV="1">
              <a:off x="1834" y="2615"/>
              <a:ext cx="819" cy="147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74" name="Line 59"/>
            <p:cNvSpPr>
              <a:spLocks noChangeShapeType="1"/>
            </p:cNvSpPr>
            <p:nvPr/>
          </p:nvSpPr>
          <p:spPr bwMode="auto">
            <a:xfrm>
              <a:off x="1834" y="1837"/>
              <a:ext cx="0" cy="22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75" name="Line 60"/>
            <p:cNvSpPr>
              <a:spLocks noChangeShapeType="1"/>
            </p:cNvSpPr>
            <p:nvPr/>
          </p:nvSpPr>
          <p:spPr bwMode="auto">
            <a:xfrm>
              <a:off x="3665" y="2269"/>
              <a:ext cx="0" cy="10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76" name="Freeform 61"/>
            <p:cNvSpPr>
              <a:spLocks/>
            </p:cNvSpPr>
            <p:nvPr/>
          </p:nvSpPr>
          <p:spPr bwMode="auto">
            <a:xfrm>
              <a:off x="1596" y="1747"/>
              <a:ext cx="79" cy="128"/>
            </a:xfrm>
            <a:custGeom>
              <a:avLst/>
              <a:gdLst>
                <a:gd name="T0" fmla="*/ 18 w 165"/>
                <a:gd name="T1" fmla="*/ 3 h 259"/>
                <a:gd name="T2" fmla="*/ 18 w 165"/>
                <a:gd name="T3" fmla="*/ 2 h 259"/>
                <a:gd name="T4" fmla="*/ 18 w 165"/>
                <a:gd name="T5" fmla="*/ 1 h 259"/>
                <a:gd name="T6" fmla="*/ 17 w 165"/>
                <a:gd name="T7" fmla="*/ 0 h 259"/>
                <a:gd name="T8" fmla="*/ 17 w 165"/>
                <a:gd name="T9" fmla="*/ 0 h 259"/>
                <a:gd name="T10" fmla="*/ 17 w 165"/>
                <a:gd name="T11" fmla="*/ 0 h 259"/>
                <a:gd name="T12" fmla="*/ 16 w 165"/>
                <a:gd name="T13" fmla="*/ 0 h 259"/>
                <a:gd name="T14" fmla="*/ 15 w 165"/>
                <a:gd name="T15" fmla="*/ 0 h 259"/>
                <a:gd name="T16" fmla="*/ 13 w 165"/>
                <a:gd name="T17" fmla="*/ 0 h 259"/>
                <a:gd name="T18" fmla="*/ 11 w 165"/>
                <a:gd name="T19" fmla="*/ 0 h 259"/>
                <a:gd name="T20" fmla="*/ 11 w 165"/>
                <a:gd name="T21" fmla="*/ 0 h 259"/>
                <a:gd name="T22" fmla="*/ 10 w 165"/>
                <a:gd name="T23" fmla="*/ 0 h 259"/>
                <a:gd name="T24" fmla="*/ 9 w 165"/>
                <a:gd name="T25" fmla="*/ 1 h 259"/>
                <a:gd name="T26" fmla="*/ 8 w 165"/>
                <a:gd name="T27" fmla="*/ 2 h 259"/>
                <a:gd name="T28" fmla="*/ 6 w 165"/>
                <a:gd name="T29" fmla="*/ 3 h 259"/>
                <a:gd name="T30" fmla="*/ 6 w 165"/>
                <a:gd name="T31" fmla="*/ 4 h 259"/>
                <a:gd name="T32" fmla="*/ 5 w 165"/>
                <a:gd name="T33" fmla="*/ 6 h 259"/>
                <a:gd name="T34" fmla="*/ 4 w 165"/>
                <a:gd name="T35" fmla="*/ 7 h 259"/>
                <a:gd name="T36" fmla="*/ 4 w 165"/>
                <a:gd name="T37" fmla="*/ 8 h 259"/>
                <a:gd name="T38" fmla="*/ 2 w 165"/>
                <a:gd name="T39" fmla="*/ 14 h 259"/>
                <a:gd name="T40" fmla="*/ 1 w 165"/>
                <a:gd name="T41" fmla="*/ 20 h 259"/>
                <a:gd name="T42" fmla="*/ 0 w 165"/>
                <a:gd name="T43" fmla="*/ 23 h 259"/>
                <a:gd name="T44" fmla="*/ 0 w 165"/>
                <a:gd name="T45" fmla="*/ 25 h 259"/>
                <a:gd name="T46" fmla="*/ 0 w 165"/>
                <a:gd name="T47" fmla="*/ 26 h 259"/>
                <a:gd name="T48" fmla="*/ 0 w 165"/>
                <a:gd name="T49" fmla="*/ 27 h 259"/>
                <a:gd name="T50" fmla="*/ 0 w 165"/>
                <a:gd name="T51" fmla="*/ 28 h 259"/>
                <a:gd name="T52" fmla="*/ 0 w 165"/>
                <a:gd name="T53" fmla="*/ 28 h 259"/>
                <a:gd name="T54" fmla="*/ 1 w 165"/>
                <a:gd name="T55" fmla="*/ 29 h 259"/>
                <a:gd name="T56" fmla="*/ 1 w 165"/>
                <a:gd name="T57" fmla="*/ 30 h 259"/>
                <a:gd name="T58" fmla="*/ 2 w 165"/>
                <a:gd name="T59" fmla="*/ 31 h 259"/>
                <a:gd name="T60" fmla="*/ 3 w 165"/>
                <a:gd name="T61" fmla="*/ 31 h 259"/>
                <a:gd name="T62" fmla="*/ 4 w 165"/>
                <a:gd name="T63" fmla="*/ 31 h 259"/>
                <a:gd name="T64" fmla="*/ 6 w 165"/>
                <a:gd name="T65" fmla="*/ 31 h 259"/>
                <a:gd name="T66" fmla="*/ 8 w 165"/>
                <a:gd name="T67" fmla="*/ 31 h 259"/>
                <a:gd name="T68" fmla="*/ 9 w 165"/>
                <a:gd name="T69" fmla="*/ 31 h 259"/>
                <a:gd name="T70" fmla="*/ 10 w 165"/>
                <a:gd name="T71" fmla="*/ 31 h 259"/>
                <a:gd name="T72" fmla="*/ 10 w 165"/>
                <a:gd name="T73" fmla="*/ 30 h 259"/>
                <a:gd name="T74" fmla="*/ 11 w 165"/>
                <a:gd name="T75" fmla="*/ 30 h 259"/>
                <a:gd name="T76" fmla="*/ 11 w 165"/>
                <a:gd name="T77" fmla="*/ 29 h 259"/>
                <a:gd name="T78" fmla="*/ 12 w 165"/>
                <a:gd name="T79" fmla="*/ 28 h 259"/>
                <a:gd name="T80" fmla="*/ 12 w 165"/>
                <a:gd name="T81" fmla="*/ 27 h 259"/>
                <a:gd name="T82" fmla="*/ 13 w 165"/>
                <a:gd name="T83" fmla="*/ 25 h 259"/>
                <a:gd name="T84" fmla="*/ 13 w 165"/>
                <a:gd name="T85" fmla="*/ 23 h 259"/>
                <a:gd name="T86" fmla="*/ 14 w 165"/>
                <a:gd name="T87" fmla="*/ 19 h 259"/>
                <a:gd name="T88" fmla="*/ 16 w 165"/>
                <a:gd name="T89" fmla="*/ 11 h 259"/>
                <a:gd name="T90" fmla="*/ 17 w 165"/>
                <a:gd name="T91" fmla="*/ 6 h 259"/>
                <a:gd name="T92" fmla="*/ 18 w 165"/>
                <a:gd name="T93" fmla="*/ 4 h 2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65" h="259">
                  <a:moveTo>
                    <a:pt x="164" y="34"/>
                  </a:moveTo>
                  <a:lnTo>
                    <a:pt x="164" y="31"/>
                  </a:lnTo>
                  <a:lnTo>
                    <a:pt x="165" y="29"/>
                  </a:lnTo>
                  <a:lnTo>
                    <a:pt x="165" y="27"/>
                  </a:lnTo>
                  <a:lnTo>
                    <a:pt x="164" y="23"/>
                  </a:lnTo>
                  <a:lnTo>
                    <a:pt x="164" y="20"/>
                  </a:lnTo>
                  <a:lnTo>
                    <a:pt x="164" y="18"/>
                  </a:lnTo>
                  <a:lnTo>
                    <a:pt x="163" y="15"/>
                  </a:lnTo>
                  <a:lnTo>
                    <a:pt x="162" y="13"/>
                  </a:lnTo>
                  <a:lnTo>
                    <a:pt x="161" y="9"/>
                  </a:lnTo>
                  <a:lnTo>
                    <a:pt x="160" y="7"/>
                  </a:lnTo>
                  <a:lnTo>
                    <a:pt x="159" y="6"/>
                  </a:lnTo>
                  <a:lnTo>
                    <a:pt x="159" y="5"/>
                  </a:lnTo>
                  <a:lnTo>
                    <a:pt x="158" y="4"/>
                  </a:lnTo>
                  <a:lnTo>
                    <a:pt x="157" y="3"/>
                  </a:lnTo>
                  <a:lnTo>
                    <a:pt x="156" y="2"/>
                  </a:lnTo>
                  <a:lnTo>
                    <a:pt x="155" y="1"/>
                  </a:lnTo>
                  <a:lnTo>
                    <a:pt x="154" y="1"/>
                  </a:lnTo>
                  <a:lnTo>
                    <a:pt x="153" y="0"/>
                  </a:lnTo>
                  <a:lnTo>
                    <a:pt x="152" y="0"/>
                  </a:lnTo>
                  <a:lnTo>
                    <a:pt x="149" y="0"/>
                  </a:lnTo>
                  <a:lnTo>
                    <a:pt x="147" y="0"/>
                  </a:lnTo>
                  <a:lnTo>
                    <a:pt x="141" y="0"/>
                  </a:lnTo>
                  <a:lnTo>
                    <a:pt x="136" y="0"/>
                  </a:lnTo>
                  <a:lnTo>
                    <a:pt x="130" y="0"/>
                  </a:lnTo>
                  <a:lnTo>
                    <a:pt x="125" y="0"/>
                  </a:lnTo>
                  <a:lnTo>
                    <a:pt x="120" y="0"/>
                  </a:lnTo>
                  <a:lnTo>
                    <a:pt x="114" y="0"/>
                  </a:lnTo>
                  <a:lnTo>
                    <a:pt x="109" y="0"/>
                  </a:lnTo>
                  <a:lnTo>
                    <a:pt x="104" y="1"/>
                  </a:lnTo>
                  <a:lnTo>
                    <a:pt x="98" y="1"/>
                  </a:lnTo>
                  <a:lnTo>
                    <a:pt x="96" y="2"/>
                  </a:lnTo>
                  <a:lnTo>
                    <a:pt x="93" y="2"/>
                  </a:lnTo>
                  <a:lnTo>
                    <a:pt x="91" y="3"/>
                  </a:lnTo>
                  <a:lnTo>
                    <a:pt x="88" y="4"/>
                  </a:lnTo>
                  <a:lnTo>
                    <a:pt x="86" y="5"/>
                  </a:lnTo>
                  <a:lnTo>
                    <a:pt x="83" y="6"/>
                  </a:lnTo>
                  <a:lnTo>
                    <a:pt x="81" y="7"/>
                  </a:lnTo>
                  <a:lnTo>
                    <a:pt x="78" y="9"/>
                  </a:lnTo>
                  <a:lnTo>
                    <a:pt x="76" y="11"/>
                  </a:lnTo>
                  <a:lnTo>
                    <a:pt x="74" y="12"/>
                  </a:lnTo>
                  <a:lnTo>
                    <a:pt x="70" y="16"/>
                  </a:lnTo>
                  <a:lnTo>
                    <a:pt x="66" y="19"/>
                  </a:lnTo>
                  <a:lnTo>
                    <a:pt x="62" y="23"/>
                  </a:lnTo>
                  <a:lnTo>
                    <a:pt x="58" y="27"/>
                  </a:lnTo>
                  <a:lnTo>
                    <a:pt x="57" y="29"/>
                  </a:lnTo>
                  <a:lnTo>
                    <a:pt x="55" y="31"/>
                  </a:lnTo>
                  <a:lnTo>
                    <a:pt x="54" y="33"/>
                  </a:lnTo>
                  <a:lnTo>
                    <a:pt x="52" y="35"/>
                  </a:lnTo>
                  <a:lnTo>
                    <a:pt x="46" y="45"/>
                  </a:lnTo>
                  <a:lnTo>
                    <a:pt x="44" y="49"/>
                  </a:lnTo>
                  <a:lnTo>
                    <a:pt x="41" y="54"/>
                  </a:lnTo>
                  <a:lnTo>
                    <a:pt x="40" y="56"/>
                  </a:lnTo>
                  <a:lnTo>
                    <a:pt x="39" y="58"/>
                  </a:lnTo>
                  <a:lnTo>
                    <a:pt x="38" y="61"/>
                  </a:lnTo>
                  <a:lnTo>
                    <a:pt x="37" y="64"/>
                  </a:lnTo>
                  <a:lnTo>
                    <a:pt x="34" y="69"/>
                  </a:lnTo>
                  <a:lnTo>
                    <a:pt x="33" y="74"/>
                  </a:lnTo>
                  <a:lnTo>
                    <a:pt x="28" y="95"/>
                  </a:lnTo>
                  <a:lnTo>
                    <a:pt x="23" y="115"/>
                  </a:lnTo>
                  <a:lnTo>
                    <a:pt x="16" y="136"/>
                  </a:lnTo>
                  <a:lnTo>
                    <a:pt x="11" y="156"/>
                  </a:lnTo>
                  <a:lnTo>
                    <a:pt x="8" y="167"/>
                  </a:lnTo>
                  <a:lnTo>
                    <a:pt x="6" y="178"/>
                  </a:lnTo>
                  <a:lnTo>
                    <a:pt x="3" y="188"/>
                  </a:lnTo>
                  <a:lnTo>
                    <a:pt x="1" y="194"/>
                  </a:lnTo>
                  <a:lnTo>
                    <a:pt x="1" y="199"/>
                  </a:lnTo>
                  <a:lnTo>
                    <a:pt x="0" y="201"/>
                  </a:lnTo>
                  <a:lnTo>
                    <a:pt x="0" y="204"/>
                  </a:lnTo>
                  <a:lnTo>
                    <a:pt x="0" y="206"/>
                  </a:lnTo>
                  <a:lnTo>
                    <a:pt x="0" y="210"/>
                  </a:lnTo>
                  <a:lnTo>
                    <a:pt x="0" y="212"/>
                  </a:lnTo>
                  <a:lnTo>
                    <a:pt x="0" y="215"/>
                  </a:lnTo>
                  <a:lnTo>
                    <a:pt x="0" y="217"/>
                  </a:lnTo>
                  <a:lnTo>
                    <a:pt x="1" y="220"/>
                  </a:lnTo>
                  <a:lnTo>
                    <a:pt x="1" y="222"/>
                  </a:lnTo>
                  <a:lnTo>
                    <a:pt x="3" y="226"/>
                  </a:lnTo>
                  <a:lnTo>
                    <a:pt x="4" y="228"/>
                  </a:lnTo>
                  <a:lnTo>
                    <a:pt x="4" y="231"/>
                  </a:lnTo>
                  <a:lnTo>
                    <a:pt x="5" y="233"/>
                  </a:lnTo>
                  <a:lnTo>
                    <a:pt x="6" y="235"/>
                  </a:lnTo>
                  <a:lnTo>
                    <a:pt x="7" y="238"/>
                  </a:lnTo>
                  <a:lnTo>
                    <a:pt x="8" y="241"/>
                  </a:lnTo>
                  <a:lnTo>
                    <a:pt x="10" y="243"/>
                  </a:lnTo>
                  <a:lnTo>
                    <a:pt x="11" y="245"/>
                  </a:lnTo>
                  <a:lnTo>
                    <a:pt x="13" y="247"/>
                  </a:lnTo>
                  <a:lnTo>
                    <a:pt x="14" y="249"/>
                  </a:lnTo>
                  <a:lnTo>
                    <a:pt x="16" y="251"/>
                  </a:lnTo>
                  <a:lnTo>
                    <a:pt x="19" y="252"/>
                  </a:lnTo>
                  <a:lnTo>
                    <a:pt x="21" y="254"/>
                  </a:lnTo>
                  <a:lnTo>
                    <a:pt x="24" y="255"/>
                  </a:lnTo>
                  <a:lnTo>
                    <a:pt x="26" y="256"/>
                  </a:lnTo>
                  <a:lnTo>
                    <a:pt x="29" y="256"/>
                  </a:lnTo>
                  <a:lnTo>
                    <a:pt x="31" y="258"/>
                  </a:lnTo>
                  <a:lnTo>
                    <a:pt x="34" y="258"/>
                  </a:lnTo>
                  <a:lnTo>
                    <a:pt x="37" y="258"/>
                  </a:lnTo>
                  <a:lnTo>
                    <a:pt x="40" y="259"/>
                  </a:lnTo>
                  <a:lnTo>
                    <a:pt x="45" y="259"/>
                  </a:lnTo>
                  <a:lnTo>
                    <a:pt x="56" y="258"/>
                  </a:lnTo>
                  <a:lnTo>
                    <a:pt x="61" y="258"/>
                  </a:lnTo>
                  <a:lnTo>
                    <a:pt x="66" y="259"/>
                  </a:lnTo>
                  <a:lnTo>
                    <a:pt x="69" y="259"/>
                  </a:lnTo>
                  <a:lnTo>
                    <a:pt x="72" y="259"/>
                  </a:lnTo>
                  <a:lnTo>
                    <a:pt x="74" y="259"/>
                  </a:lnTo>
                  <a:lnTo>
                    <a:pt x="77" y="258"/>
                  </a:lnTo>
                  <a:lnTo>
                    <a:pt x="79" y="258"/>
                  </a:lnTo>
                  <a:lnTo>
                    <a:pt x="82" y="256"/>
                  </a:lnTo>
                  <a:lnTo>
                    <a:pt x="85" y="255"/>
                  </a:lnTo>
                  <a:lnTo>
                    <a:pt x="87" y="253"/>
                  </a:lnTo>
                  <a:lnTo>
                    <a:pt x="89" y="252"/>
                  </a:lnTo>
                  <a:lnTo>
                    <a:pt x="91" y="250"/>
                  </a:lnTo>
                  <a:lnTo>
                    <a:pt x="93" y="249"/>
                  </a:lnTo>
                  <a:lnTo>
                    <a:pt x="95" y="247"/>
                  </a:lnTo>
                  <a:lnTo>
                    <a:pt x="97" y="245"/>
                  </a:lnTo>
                  <a:lnTo>
                    <a:pt x="99" y="244"/>
                  </a:lnTo>
                  <a:lnTo>
                    <a:pt x="102" y="242"/>
                  </a:lnTo>
                  <a:lnTo>
                    <a:pt x="103" y="239"/>
                  </a:lnTo>
                  <a:lnTo>
                    <a:pt x="105" y="237"/>
                  </a:lnTo>
                  <a:lnTo>
                    <a:pt x="106" y="235"/>
                  </a:lnTo>
                  <a:lnTo>
                    <a:pt x="108" y="233"/>
                  </a:lnTo>
                  <a:lnTo>
                    <a:pt x="109" y="230"/>
                  </a:lnTo>
                  <a:lnTo>
                    <a:pt x="110" y="228"/>
                  </a:lnTo>
                  <a:lnTo>
                    <a:pt x="111" y="226"/>
                  </a:lnTo>
                  <a:lnTo>
                    <a:pt x="113" y="220"/>
                  </a:lnTo>
                  <a:lnTo>
                    <a:pt x="115" y="216"/>
                  </a:lnTo>
                  <a:lnTo>
                    <a:pt x="118" y="211"/>
                  </a:lnTo>
                  <a:lnTo>
                    <a:pt x="120" y="205"/>
                  </a:lnTo>
                  <a:lnTo>
                    <a:pt x="121" y="200"/>
                  </a:lnTo>
                  <a:lnTo>
                    <a:pt x="122" y="195"/>
                  </a:lnTo>
                  <a:lnTo>
                    <a:pt x="124" y="189"/>
                  </a:lnTo>
                  <a:lnTo>
                    <a:pt x="126" y="180"/>
                  </a:lnTo>
                  <a:lnTo>
                    <a:pt x="131" y="159"/>
                  </a:lnTo>
                  <a:lnTo>
                    <a:pt x="136" y="137"/>
                  </a:lnTo>
                  <a:lnTo>
                    <a:pt x="142" y="117"/>
                  </a:lnTo>
                  <a:lnTo>
                    <a:pt x="147" y="96"/>
                  </a:lnTo>
                  <a:lnTo>
                    <a:pt x="154" y="75"/>
                  </a:lnTo>
                  <a:lnTo>
                    <a:pt x="156" y="65"/>
                  </a:lnTo>
                  <a:lnTo>
                    <a:pt x="159" y="54"/>
                  </a:lnTo>
                  <a:lnTo>
                    <a:pt x="160" y="50"/>
                  </a:lnTo>
                  <a:lnTo>
                    <a:pt x="161" y="45"/>
                  </a:lnTo>
                  <a:lnTo>
                    <a:pt x="162" y="39"/>
                  </a:lnTo>
                  <a:lnTo>
                    <a:pt x="164" y="3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77" name="Freeform 62"/>
            <p:cNvSpPr>
              <a:spLocks/>
            </p:cNvSpPr>
            <p:nvPr/>
          </p:nvSpPr>
          <p:spPr bwMode="auto">
            <a:xfrm>
              <a:off x="1651" y="1847"/>
              <a:ext cx="10" cy="28"/>
            </a:xfrm>
            <a:custGeom>
              <a:avLst/>
              <a:gdLst>
                <a:gd name="T0" fmla="*/ 1 w 16"/>
                <a:gd name="T1" fmla="*/ 0 h 54"/>
                <a:gd name="T2" fmla="*/ 1 w 16"/>
                <a:gd name="T3" fmla="*/ 1 h 54"/>
                <a:gd name="T4" fmla="*/ 1 w 16"/>
                <a:gd name="T5" fmla="*/ 1 h 54"/>
                <a:gd name="T6" fmla="*/ 0 w 16"/>
                <a:gd name="T7" fmla="*/ 2 h 54"/>
                <a:gd name="T8" fmla="*/ 0 w 16"/>
                <a:gd name="T9" fmla="*/ 2 h 54"/>
                <a:gd name="T10" fmla="*/ 0 w 16"/>
                <a:gd name="T11" fmla="*/ 3 h 54"/>
                <a:gd name="T12" fmla="*/ 0 w 16"/>
                <a:gd name="T13" fmla="*/ 3 h 54"/>
                <a:gd name="T14" fmla="*/ 1 w 16"/>
                <a:gd name="T15" fmla="*/ 4 h 54"/>
                <a:gd name="T16" fmla="*/ 1 w 16"/>
                <a:gd name="T17" fmla="*/ 4 h 54"/>
                <a:gd name="T18" fmla="*/ 1 w 16"/>
                <a:gd name="T19" fmla="*/ 5 h 54"/>
                <a:gd name="T20" fmla="*/ 1 w 16"/>
                <a:gd name="T21" fmla="*/ 5 h 54"/>
                <a:gd name="T22" fmla="*/ 2 w 16"/>
                <a:gd name="T23" fmla="*/ 5 h 54"/>
                <a:gd name="T24" fmla="*/ 2 w 16"/>
                <a:gd name="T25" fmla="*/ 6 h 54"/>
                <a:gd name="T26" fmla="*/ 3 w 16"/>
                <a:gd name="T27" fmla="*/ 7 h 54"/>
                <a:gd name="T28" fmla="*/ 3 w 16"/>
                <a:gd name="T29" fmla="*/ 7 h 54"/>
                <a:gd name="T30" fmla="*/ 4 w 16"/>
                <a:gd name="T31" fmla="*/ 7 h 54"/>
                <a:gd name="T32" fmla="*/ 4 w 16"/>
                <a:gd name="T33" fmla="*/ 8 h 5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 h="54">
                  <a:moveTo>
                    <a:pt x="2" y="0"/>
                  </a:moveTo>
                  <a:lnTo>
                    <a:pt x="1" y="4"/>
                  </a:lnTo>
                  <a:lnTo>
                    <a:pt x="1" y="8"/>
                  </a:lnTo>
                  <a:lnTo>
                    <a:pt x="0" y="11"/>
                  </a:lnTo>
                  <a:lnTo>
                    <a:pt x="0" y="14"/>
                  </a:lnTo>
                  <a:lnTo>
                    <a:pt x="0" y="18"/>
                  </a:lnTo>
                  <a:lnTo>
                    <a:pt x="0" y="22"/>
                  </a:lnTo>
                  <a:lnTo>
                    <a:pt x="1" y="26"/>
                  </a:lnTo>
                  <a:lnTo>
                    <a:pt x="1" y="29"/>
                  </a:lnTo>
                  <a:lnTo>
                    <a:pt x="2" y="32"/>
                  </a:lnTo>
                  <a:lnTo>
                    <a:pt x="4" y="35"/>
                  </a:lnTo>
                  <a:lnTo>
                    <a:pt x="6" y="39"/>
                  </a:lnTo>
                  <a:lnTo>
                    <a:pt x="7" y="42"/>
                  </a:lnTo>
                  <a:lnTo>
                    <a:pt x="11" y="48"/>
                  </a:lnTo>
                  <a:lnTo>
                    <a:pt x="13" y="51"/>
                  </a:lnTo>
                  <a:lnTo>
                    <a:pt x="14" y="52"/>
                  </a:lnTo>
                  <a:lnTo>
                    <a:pt x="1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78" name="Line 63"/>
            <p:cNvSpPr>
              <a:spLocks noChangeShapeType="1"/>
            </p:cNvSpPr>
            <p:nvPr/>
          </p:nvSpPr>
          <p:spPr bwMode="auto">
            <a:xfrm flipH="1">
              <a:off x="1730" y="1681"/>
              <a:ext cx="18"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79" name="Freeform 64"/>
            <p:cNvSpPr>
              <a:spLocks/>
            </p:cNvSpPr>
            <p:nvPr/>
          </p:nvSpPr>
          <p:spPr bwMode="auto">
            <a:xfrm>
              <a:off x="2764" y="845"/>
              <a:ext cx="86" cy="190"/>
            </a:xfrm>
            <a:custGeom>
              <a:avLst/>
              <a:gdLst>
                <a:gd name="T0" fmla="*/ 13 w 173"/>
                <a:gd name="T1" fmla="*/ 0 h 387"/>
                <a:gd name="T2" fmla="*/ 0 w 173"/>
                <a:gd name="T3" fmla="*/ 46 h 387"/>
                <a:gd name="T4" fmla="*/ 8 w 173"/>
                <a:gd name="T5" fmla="*/ 46 h 387"/>
                <a:gd name="T6" fmla="*/ 9 w 173"/>
                <a:gd name="T7" fmla="*/ 46 h 387"/>
                <a:gd name="T8" fmla="*/ 10 w 173"/>
                <a:gd name="T9" fmla="*/ 46 h 387"/>
                <a:gd name="T10" fmla="*/ 11 w 173"/>
                <a:gd name="T11" fmla="*/ 45 h 387"/>
                <a:gd name="T12" fmla="*/ 11 w 173"/>
                <a:gd name="T13" fmla="*/ 45 h 387"/>
                <a:gd name="T14" fmla="*/ 12 w 173"/>
                <a:gd name="T15" fmla="*/ 44 h 387"/>
                <a:gd name="T16" fmla="*/ 13 w 173"/>
                <a:gd name="T17" fmla="*/ 44 h 387"/>
                <a:gd name="T18" fmla="*/ 14 w 173"/>
                <a:gd name="T19" fmla="*/ 43 h 387"/>
                <a:gd name="T20" fmla="*/ 15 w 173"/>
                <a:gd name="T21" fmla="*/ 42 h 387"/>
                <a:gd name="T22" fmla="*/ 15 w 173"/>
                <a:gd name="T23" fmla="*/ 41 h 387"/>
                <a:gd name="T24" fmla="*/ 16 w 173"/>
                <a:gd name="T25" fmla="*/ 40 h 387"/>
                <a:gd name="T26" fmla="*/ 16 w 173"/>
                <a:gd name="T27" fmla="*/ 39 h 387"/>
                <a:gd name="T28" fmla="*/ 17 w 173"/>
                <a:gd name="T29" fmla="*/ 38 h 387"/>
                <a:gd name="T30" fmla="*/ 17 w 173"/>
                <a:gd name="T31" fmla="*/ 37 h 387"/>
                <a:gd name="T32" fmla="*/ 21 w 173"/>
                <a:gd name="T33" fmla="*/ 24 h 387"/>
                <a:gd name="T34" fmla="*/ 21 w 173"/>
                <a:gd name="T35" fmla="*/ 23 h 387"/>
                <a:gd name="T36" fmla="*/ 21 w 173"/>
                <a:gd name="T37" fmla="*/ 22 h 387"/>
                <a:gd name="T38" fmla="*/ 21 w 173"/>
                <a:gd name="T39" fmla="*/ 21 h 387"/>
                <a:gd name="T40" fmla="*/ 21 w 173"/>
                <a:gd name="T41" fmla="*/ 20 h 387"/>
                <a:gd name="T42" fmla="*/ 21 w 173"/>
                <a:gd name="T43" fmla="*/ 19 h 387"/>
                <a:gd name="T44" fmla="*/ 21 w 173"/>
                <a:gd name="T45" fmla="*/ 18 h 387"/>
                <a:gd name="T46" fmla="*/ 20 w 173"/>
                <a:gd name="T47" fmla="*/ 18 h 387"/>
                <a:gd name="T48" fmla="*/ 20 w 173"/>
                <a:gd name="T49" fmla="*/ 17 h 387"/>
                <a:gd name="T50" fmla="*/ 19 w 173"/>
                <a:gd name="T51" fmla="*/ 16 h 387"/>
                <a:gd name="T52" fmla="*/ 19 w 173"/>
                <a:gd name="T53" fmla="*/ 16 h 387"/>
                <a:gd name="T54" fmla="*/ 18 w 173"/>
                <a:gd name="T55" fmla="*/ 15 h 387"/>
                <a:gd name="T56" fmla="*/ 17 w 173"/>
                <a:gd name="T57" fmla="*/ 15 h 387"/>
                <a:gd name="T58" fmla="*/ 17 w 173"/>
                <a:gd name="T59" fmla="*/ 15 h 387"/>
                <a:gd name="T60" fmla="*/ 8 w 173"/>
                <a:gd name="T61" fmla="*/ 15 h 3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73" h="387">
                  <a:moveTo>
                    <a:pt x="104" y="0"/>
                  </a:moveTo>
                  <a:lnTo>
                    <a:pt x="0" y="387"/>
                  </a:lnTo>
                  <a:lnTo>
                    <a:pt x="68" y="387"/>
                  </a:lnTo>
                  <a:lnTo>
                    <a:pt x="74" y="386"/>
                  </a:lnTo>
                  <a:lnTo>
                    <a:pt x="80" y="385"/>
                  </a:lnTo>
                  <a:lnTo>
                    <a:pt x="88" y="382"/>
                  </a:lnTo>
                  <a:lnTo>
                    <a:pt x="94" y="378"/>
                  </a:lnTo>
                  <a:lnTo>
                    <a:pt x="101" y="374"/>
                  </a:lnTo>
                  <a:lnTo>
                    <a:pt x="107" y="368"/>
                  </a:lnTo>
                  <a:lnTo>
                    <a:pt x="113" y="362"/>
                  </a:lnTo>
                  <a:lnTo>
                    <a:pt x="120" y="354"/>
                  </a:lnTo>
                  <a:lnTo>
                    <a:pt x="125" y="347"/>
                  </a:lnTo>
                  <a:lnTo>
                    <a:pt x="129" y="339"/>
                  </a:lnTo>
                  <a:lnTo>
                    <a:pt x="134" y="330"/>
                  </a:lnTo>
                  <a:lnTo>
                    <a:pt x="138" y="320"/>
                  </a:lnTo>
                  <a:lnTo>
                    <a:pt x="140" y="312"/>
                  </a:lnTo>
                  <a:lnTo>
                    <a:pt x="169" y="204"/>
                  </a:lnTo>
                  <a:lnTo>
                    <a:pt x="171" y="195"/>
                  </a:lnTo>
                  <a:lnTo>
                    <a:pt x="172" y="186"/>
                  </a:lnTo>
                  <a:lnTo>
                    <a:pt x="173" y="178"/>
                  </a:lnTo>
                  <a:lnTo>
                    <a:pt x="172" y="169"/>
                  </a:lnTo>
                  <a:lnTo>
                    <a:pt x="171" y="162"/>
                  </a:lnTo>
                  <a:lnTo>
                    <a:pt x="169" y="154"/>
                  </a:lnTo>
                  <a:lnTo>
                    <a:pt x="167" y="148"/>
                  </a:lnTo>
                  <a:lnTo>
                    <a:pt x="162" y="143"/>
                  </a:lnTo>
                  <a:lnTo>
                    <a:pt x="159" y="137"/>
                  </a:lnTo>
                  <a:lnTo>
                    <a:pt x="154" y="134"/>
                  </a:lnTo>
                  <a:lnTo>
                    <a:pt x="149" y="131"/>
                  </a:lnTo>
                  <a:lnTo>
                    <a:pt x="143" y="130"/>
                  </a:lnTo>
                  <a:lnTo>
                    <a:pt x="137" y="129"/>
                  </a:lnTo>
                  <a:lnTo>
                    <a:pt x="69"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80" name="Line 65"/>
            <p:cNvSpPr>
              <a:spLocks noChangeShapeType="1"/>
            </p:cNvSpPr>
            <p:nvPr/>
          </p:nvSpPr>
          <p:spPr bwMode="auto">
            <a:xfrm flipH="1">
              <a:off x="2874" y="845"/>
              <a:ext cx="17"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81" name="Line 66"/>
            <p:cNvSpPr>
              <a:spLocks noChangeShapeType="1"/>
            </p:cNvSpPr>
            <p:nvPr/>
          </p:nvSpPr>
          <p:spPr bwMode="auto">
            <a:xfrm flipH="1">
              <a:off x="3790" y="2314"/>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82" name="Freeform 67"/>
            <p:cNvSpPr>
              <a:spLocks/>
            </p:cNvSpPr>
            <p:nvPr/>
          </p:nvSpPr>
          <p:spPr bwMode="auto">
            <a:xfrm>
              <a:off x="3773" y="2276"/>
              <a:ext cx="17" cy="38"/>
            </a:xfrm>
            <a:custGeom>
              <a:avLst/>
              <a:gdLst>
                <a:gd name="T0" fmla="*/ 0 w 36"/>
                <a:gd name="T1" fmla="*/ 0 h 76"/>
                <a:gd name="T2" fmla="*/ 0 w 36"/>
                <a:gd name="T3" fmla="*/ 2 h 76"/>
                <a:gd name="T4" fmla="*/ 0 w 36"/>
                <a:gd name="T5" fmla="*/ 3 h 76"/>
                <a:gd name="T6" fmla="*/ 0 w 36"/>
                <a:gd name="T7" fmla="*/ 4 h 76"/>
                <a:gd name="T8" fmla="*/ 0 w 36"/>
                <a:gd name="T9" fmla="*/ 5 h 76"/>
                <a:gd name="T10" fmla="*/ 0 w 36"/>
                <a:gd name="T11" fmla="*/ 6 h 76"/>
                <a:gd name="T12" fmla="*/ 0 w 36"/>
                <a:gd name="T13" fmla="*/ 7 h 76"/>
                <a:gd name="T14" fmla="*/ 0 w 36"/>
                <a:gd name="T15" fmla="*/ 8 h 76"/>
                <a:gd name="T16" fmla="*/ 1 w 36"/>
                <a:gd name="T17" fmla="*/ 8 h 76"/>
                <a:gd name="T18" fmla="*/ 1 w 36"/>
                <a:gd name="T19" fmla="*/ 9 h 76"/>
                <a:gd name="T20" fmla="*/ 2 w 36"/>
                <a:gd name="T21" fmla="*/ 9 h 76"/>
                <a:gd name="T22" fmla="*/ 2 w 36"/>
                <a:gd name="T23" fmla="*/ 10 h 76"/>
                <a:gd name="T24" fmla="*/ 3 w 36"/>
                <a:gd name="T25" fmla="*/ 10 h 76"/>
                <a:gd name="T26" fmla="*/ 4 w 36"/>
                <a:gd name="T27" fmla="*/ 10 h 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76">
                  <a:moveTo>
                    <a:pt x="4" y="0"/>
                  </a:moveTo>
                  <a:lnTo>
                    <a:pt x="2" y="10"/>
                  </a:lnTo>
                  <a:lnTo>
                    <a:pt x="1" y="18"/>
                  </a:lnTo>
                  <a:lnTo>
                    <a:pt x="0" y="28"/>
                  </a:lnTo>
                  <a:lnTo>
                    <a:pt x="1" y="35"/>
                  </a:lnTo>
                  <a:lnTo>
                    <a:pt x="2" y="44"/>
                  </a:lnTo>
                  <a:lnTo>
                    <a:pt x="4" y="50"/>
                  </a:lnTo>
                  <a:lnTo>
                    <a:pt x="6" y="57"/>
                  </a:lnTo>
                  <a:lnTo>
                    <a:pt x="10" y="63"/>
                  </a:lnTo>
                  <a:lnTo>
                    <a:pt x="15" y="67"/>
                  </a:lnTo>
                  <a:lnTo>
                    <a:pt x="19" y="72"/>
                  </a:lnTo>
                  <a:lnTo>
                    <a:pt x="24" y="74"/>
                  </a:lnTo>
                  <a:lnTo>
                    <a:pt x="31" y="76"/>
                  </a:lnTo>
                  <a:lnTo>
                    <a:pt x="36"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83" name="Line 68"/>
            <p:cNvSpPr>
              <a:spLocks noChangeShapeType="1"/>
            </p:cNvSpPr>
            <p:nvPr/>
          </p:nvSpPr>
          <p:spPr bwMode="auto">
            <a:xfrm flipV="1">
              <a:off x="3773" y="2224"/>
              <a:ext cx="13"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84" name="Freeform 69"/>
            <p:cNvSpPr>
              <a:spLocks/>
            </p:cNvSpPr>
            <p:nvPr/>
          </p:nvSpPr>
          <p:spPr bwMode="auto">
            <a:xfrm>
              <a:off x="3786" y="2186"/>
              <a:ext cx="38" cy="38"/>
            </a:xfrm>
            <a:custGeom>
              <a:avLst/>
              <a:gdLst>
                <a:gd name="T0" fmla="*/ 11 w 72"/>
                <a:gd name="T1" fmla="*/ 0 h 75"/>
                <a:gd name="T2" fmla="*/ 10 w 72"/>
                <a:gd name="T3" fmla="*/ 0 h 75"/>
                <a:gd name="T4" fmla="*/ 8 w 72"/>
                <a:gd name="T5" fmla="*/ 1 h 75"/>
                <a:gd name="T6" fmla="*/ 8 w 72"/>
                <a:gd name="T7" fmla="*/ 1 h 75"/>
                <a:gd name="T8" fmla="*/ 7 w 72"/>
                <a:gd name="T9" fmla="*/ 2 h 75"/>
                <a:gd name="T10" fmla="*/ 6 w 72"/>
                <a:gd name="T11" fmla="*/ 2 h 75"/>
                <a:gd name="T12" fmla="*/ 5 w 72"/>
                <a:gd name="T13" fmla="*/ 3 h 75"/>
                <a:gd name="T14" fmla="*/ 4 w 72"/>
                <a:gd name="T15" fmla="*/ 4 h 75"/>
                <a:gd name="T16" fmla="*/ 3 w 72"/>
                <a:gd name="T17" fmla="*/ 4 h 75"/>
                <a:gd name="T18" fmla="*/ 2 w 72"/>
                <a:gd name="T19" fmla="*/ 6 h 75"/>
                <a:gd name="T20" fmla="*/ 2 w 72"/>
                <a:gd name="T21" fmla="*/ 6 h 75"/>
                <a:gd name="T22" fmla="*/ 1 w 72"/>
                <a:gd name="T23" fmla="*/ 8 h 75"/>
                <a:gd name="T24" fmla="*/ 1 w 72"/>
                <a:gd name="T25" fmla="*/ 9 h 75"/>
                <a:gd name="T26" fmla="*/ 0 w 72"/>
                <a:gd name="T27" fmla="*/ 10 h 7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2" h="75">
                  <a:moveTo>
                    <a:pt x="72" y="0"/>
                  </a:moveTo>
                  <a:lnTo>
                    <a:pt x="66" y="0"/>
                  </a:lnTo>
                  <a:lnTo>
                    <a:pt x="59" y="2"/>
                  </a:lnTo>
                  <a:lnTo>
                    <a:pt x="53" y="4"/>
                  </a:lnTo>
                  <a:lnTo>
                    <a:pt x="46" y="9"/>
                  </a:lnTo>
                  <a:lnTo>
                    <a:pt x="39" y="13"/>
                  </a:lnTo>
                  <a:lnTo>
                    <a:pt x="33" y="19"/>
                  </a:lnTo>
                  <a:lnTo>
                    <a:pt x="26" y="26"/>
                  </a:lnTo>
                  <a:lnTo>
                    <a:pt x="20" y="32"/>
                  </a:lnTo>
                  <a:lnTo>
                    <a:pt x="15" y="41"/>
                  </a:lnTo>
                  <a:lnTo>
                    <a:pt x="10" y="48"/>
                  </a:lnTo>
                  <a:lnTo>
                    <a:pt x="6" y="58"/>
                  </a:lnTo>
                  <a:lnTo>
                    <a:pt x="3" y="66"/>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85" name="Line 70"/>
            <p:cNvSpPr>
              <a:spLocks noChangeShapeType="1"/>
            </p:cNvSpPr>
            <p:nvPr/>
          </p:nvSpPr>
          <p:spPr bwMode="auto">
            <a:xfrm>
              <a:off x="3824" y="2186"/>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86" name="Line 71"/>
            <p:cNvSpPr>
              <a:spLocks noChangeShapeType="1"/>
            </p:cNvSpPr>
            <p:nvPr/>
          </p:nvSpPr>
          <p:spPr bwMode="auto">
            <a:xfrm flipH="1">
              <a:off x="3873" y="2124"/>
              <a:ext cx="21"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87" name="Freeform 72"/>
            <p:cNvSpPr>
              <a:spLocks/>
            </p:cNvSpPr>
            <p:nvPr/>
          </p:nvSpPr>
          <p:spPr bwMode="auto">
            <a:xfrm>
              <a:off x="1713" y="4128"/>
              <a:ext cx="7" cy="25"/>
            </a:xfrm>
            <a:custGeom>
              <a:avLst/>
              <a:gdLst>
                <a:gd name="T0" fmla="*/ 0 w 16"/>
                <a:gd name="T1" fmla="*/ 0 h 53"/>
                <a:gd name="T2" fmla="*/ 0 w 16"/>
                <a:gd name="T3" fmla="*/ 0 h 53"/>
                <a:gd name="T4" fmla="*/ 0 w 16"/>
                <a:gd name="T5" fmla="*/ 1 h 53"/>
                <a:gd name="T6" fmla="*/ 0 w 16"/>
                <a:gd name="T7" fmla="*/ 1 h 53"/>
                <a:gd name="T8" fmla="*/ 0 w 16"/>
                <a:gd name="T9" fmla="*/ 1 h 53"/>
                <a:gd name="T10" fmla="*/ 0 w 16"/>
                <a:gd name="T11" fmla="*/ 2 h 53"/>
                <a:gd name="T12" fmla="*/ 0 w 16"/>
                <a:gd name="T13" fmla="*/ 2 h 53"/>
                <a:gd name="T14" fmla="*/ 0 w 16"/>
                <a:gd name="T15" fmla="*/ 3 h 53"/>
                <a:gd name="T16" fmla="*/ 0 w 16"/>
                <a:gd name="T17" fmla="*/ 3 h 53"/>
                <a:gd name="T18" fmla="*/ 0 w 16"/>
                <a:gd name="T19" fmla="*/ 3 h 53"/>
                <a:gd name="T20" fmla="*/ 0 w 16"/>
                <a:gd name="T21" fmla="*/ 4 h 53"/>
                <a:gd name="T22" fmla="*/ 0 w 16"/>
                <a:gd name="T23" fmla="*/ 4 h 53"/>
                <a:gd name="T24" fmla="*/ 1 w 16"/>
                <a:gd name="T25" fmla="*/ 4 h 53"/>
                <a:gd name="T26" fmla="*/ 1 w 16"/>
                <a:gd name="T27" fmla="*/ 5 h 53"/>
                <a:gd name="T28" fmla="*/ 1 w 16"/>
                <a:gd name="T29" fmla="*/ 5 h 53"/>
                <a:gd name="T30" fmla="*/ 1 w 16"/>
                <a:gd name="T31" fmla="*/ 6 h 5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 h="53">
                  <a:moveTo>
                    <a:pt x="2" y="0"/>
                  </a:moveTo>
                  <a:lnTo>
                    <a:pt x="2" y="3"/>
                  </a:lnTo>
                  <a:lnTo>
                    <a:pt x="1" y="8"/>
                  </a:lnTo>
                  <a:lnTo>
                    <a:pt x="1" y="11"/>
                  </a:lnTo>
                  <a:lnTo>
                    <a:pt x="0" y="14"/>
                  </a:lnTo>
                  <a:lnTo>
                    <a:pt x="0" y="18"/>
                  </a:lnTo>
                  <a:lnTo>
                    <a:pt x="1" y="21"/>
                  </a:lnTo>
                  <a:lnTo>
                    <a:pt x="1" y="26"/>
                  </a:lnTo>
                  <a:lnTo>
                    <a:pt x="2" y="29"/>
                  </a:lnTo>
                  <a:lnTo>
                    <a:pt x="3" y="32"/>
                  </a:lnTo>
                  <a:lnTo>
                    <a:pt x="4" y="35"/>
                  </a:lnTo>
                  <a:lnTo>
                    <a:pt x="6" y="39"/>
                  </a:lnTo>
                  <a:lnTo>
                    <a:pt x="8" y="42"/>
                  </a:lnTo>
                  <a:lnTo>
                    <a:pt x="12" y="48"/>
                  </a:lnTo>
                  <a:lnTo>
                    <a:pt x="14" y="51"/>
                  </a:lnTo>
                  <a:lnTo>
                    <a:pt x="1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88" name="Freeform 73"/>
            <p:cNvSpPr>
              <a:spLocks/>
            </p:cNvSpPr>
            <p:nvPr/>
          </p:nvSpPr>
          <p:spPr bwMode="auto">
            <a:xfrm>
              <a:off x="1654" y="4028"/>
              <a:ext cx="80" cy="128"/>
            </a:xfrm>
            <a:custGeom>
              <a:avLst/>
              <a:gdLst>
                <a:gd name="T0" fmla="*/ 19 w 165"/>
                <a:gd name="T1" fmla="*/ 4 h 259"/>
                <a:gd name="T2" fmla="*/ 19 w 165"/>
                <a:gd name="T3" fmla="*/ 3 h 259"/>
                <a:gd name="T4" fmla="*/ 19 w 165"/>
                <a:gd name="T5" fmla="*/ 2 h 259"/>
                <a:gd name="T6" fmla="*/ 18 w 165"/>
                <a:gd name="T7" fmla="*/ 1 h 259"/>
                <a:gd name="T8" fmla="*/ 18 w 165"/>
                <a:gd name="T9" fmla="*/ 1 h 259"/>
                <a:gd name="T10" fmla="*/ 18 w 165"/>
                <a:gd name="T11" fmla="*/ 0 h 259"/>
                <a:gd name="T12" fmla="*/ 17 w 165"/>
                <a:gd name="T13" fmla="*/ 0 h 259"/>
                <a:gd name="T14" fmla="*/ 17 w 165"/>
                <a:gd name="T15" fmla="*/ 0 h 259"/>
                <a:gd name="T16" fmla="*/ 17 w 165"/>
                <a:gd name="T17" fmla="*/ 0 h 259"/>
                <a:gd name="T18" fmla="*/ 16 w 165"/>
                <a:gd name="T19" fmla="*/ 0 h 259"/>
                <a:gd name="T20" fmla="*/ 13 w 165"/>
                <a:gd name="T21" fmla="*/ 0 h 259"/>
                <a:gd name="T22" fmla="*/ 12 w 165"/>
                <a:gd name="T23" fmla="*/ 0 h 259"/>
                <a:gd name="T24" fmla="*/ 11 w 165"/>
                <a:gd name="T25" fmla="*/ 0 h 259"/>
                <a:gd name="T26" fmla="*/ 10 w 165"/>
                <a:gd name="T27" fmla="*/ 0 h 259"/>
                <a:gd name="T28" fmla="*/ 9 w 165"/>
                <a:gd name="T29" fmla="*/ 0 h 259"/>
                <a:gd name="T30" fmla="*/ 8 w 165"/>
                <a:gd name="T31" fmla="*/ 1 h 259"/>
                <a:gd name="T32" fmla="*/ 8 w 165"/>
                <a:gd name="T33" fmla="*/ 2 h 259"/>
                <a:gd name="T34" fmla="*/ 7 w 165"/>
                <a:gd name="T35" fmla="*/ 3 h 259"/>
                <a:gd name="T36" fmla="*/ 6 w 165"/>
                <a:gd name="T37" fmla="*/ 4 h 259"/>
                <a:gd name="T38" fmla="*/ 5 w 165"/>
                <a:gd name="T39" fmla="*/ 5 h 259"/>
                <a:gd name="T40" fmla="*/ 4 w 165"/>
                <a:gd name="T41" fmla="*/ 6 h 259"/>
                <a:gd name="T42" fmla="*/ 4 w 165"/>
                <a:gd name="T43" fmla="*/ 8 h 259"/>
                <a:gd name="T44" fmla="*/ 4 w 165"/>
                <a:gd name="T45" fmla="*/ 9 h 259"/>
                <a:gd name="T46" fmla="*/ 2 w 165"/>
                <a:gd name="T47" fmla="*/ 16 h 259"/>
                <a:gd name="T48" fmla="*/ 0 w 165"/>
                <a:gd name="T49" fmla="*/ 20 h 259"/>
                <a:gd name="T50" fmla="*/ 0 w 165"/>
                <a:gd name="T51" fmla="*/ 23 h 259"/>
                <a:gd name="T52" fmla="*/ 0 w 165"/>
                <a:gd name="T53" fmla="*/ 24 h 259"/>
                <a:gd name="T54" fmla="*/ 0 w 165"/>
                <a:gd name="T55" fmla="*/ 25 h 259"/>
                <a:gd name="T56" fmla="*/ 0 w 165"/>
                <a:gd name="T57" fmla="*/ 27 h 259"/>
                <a:gd name="T58" fmla="*/ 0 w 165"/>
                <a:gd name="T59" fmla="*/ 28 h 259"/>
                <a:gd name="T60" fmla="*/ 1 w 165"/>
                <a:gd name="T61" fmla="*/ 29 h 259"/>
                <a:gd name="T62" fmla="*/ 1 w 165"/>
                <a:gd name="T63" fmla="*/ 30 h 259"/>
                <a:gd name="T64" fmla="*/ 1 w 165"/>
                <a:gd name="T65" fmla="*/ 30 h 259"/>
                <a:gd name="T66" fmla="*/ 2 w 165"/>
                <a:gd name="T67" fmla="*/ 31 h 259"/>
                <a:gd name="T68" fmla="*/ 2 w 165"/>
                <a:gd name="T69" fmla="*/ 31 h 259"/>
                <a:gd name="T70" fmla="*/ 3 w 165"/>
                <a:gd name="T71" fmla="*/ 31 h 259"/>
                <a:gd name="T72" fmla="*/ 4 w 165"/>
                <a:gd name="T73" fmla="*/ 31 h 259"/>
                <a:gd name="T74" fmla="*/ 5 w 165"/>
                <a:gd name="T75" fmla="*/ 31 h 259"/>
                <a:gd name="T76" fmla="*/ 7 w 165"/>
                <a:gd name="T77" fmla="*/ 31 h 259"/>
                <a:gd name="T78" fmla="*/ 8 w 165"/>
                <a:gd name="T79" fmla="*/ 31 h 259"/>
                <a:gd name="T80" fmla="*/ 9 w 165"/>
                <a:gd name="T81" fmla="*/ 31 h 259"/>
                <a:gd name="T82" fmla="*/ 9 w 165"/>
                <a:gd name="T83" fmla="*/ 31 h 259"/>
                <a:gd name="T84" fmla="*/ 10 w 165"/>
                <a:gd name="T85" fmla="*/ 31 h 259"/>
                <a:gd name="T86" fmla="*/ 10 w 165"/>
                <a:gd name="T87" fmla="*/ 30 h 259"/>
                <a:gd name="T88" fmla="*/ 11 w 165"/>
                <a:gd name="T89" fmla="*/ 30 h 259"/>
                <a:gd name="T90" fmla="*/ 12 w 165"/>
                <a:gd name="T91" fmla="*/ 28 h 259"/>
                <a:gd name="T92" fmla="*/ 13 w 165"/>
                <a:gd name="T93" fmla="*/ 27 h 259"/>
                <a:gd name="T94" fmla="*/ 13 w 165"/>
                <a:gd name="T95" fmla="*/ 26 h 259"/>
                <a:gd name="T96" fmla="*/ 14 w 165"/>
                <a:gd name="T97" fmla="*/ 25 h 259"/>
                <a:gd name="T98" fmla="*/ 14 w 165"/>
                <a:gd name="T99" fmla="*/ 23 h 259"/>
                <a:gd name="T100" fmla="*/ 15 w 165"/>
                <a:gd name="T101" fmla="*/ 19 h 259"/>
                <a:gd name="T102" fmla="*/ 16 w 165"/>
                <a:gd name="T103" fmla="*/ 14 h 259"/>
                <a:gd name="T104" fmla="*/ 17 w 165"/>
                <a:gd name="T105" fmla="*/ 9 h 259"/>
                <a:gd name="T106" fmla="*/ 18 w 165"/>
                <a:gd name="T107" fmla="*/ 6 h 259"/>
                <a:gd name="T108" fmla="*/ 18 w 165"/>
                <a:gd name="T109" fmla="*/ 4 h 25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65" h="259">
                  <a:moveTo>
                    <a:pt x="164" y="34"/>
                  </a:moveTo>
                  <a:lnTo>
                    <a:pt x="165" y="32"/>
                  </a:lnTo>
                  <a:lnTo>
                    <a:pt x="165" y="29"/>
                  </a:lnTo>
                  <a:lnTo>
                    <a:pt x="165" y="26"/>
                  </a:lnTo>
                  <a:lnTo>
                    <a:pt x="165" y="23"/>
                  </a:lnTo>
                  <a:lnTo>
                    <a:pt x="164" y="21"/>
                  </a:lnTo>
                  <a:lnTo>
                    <a:pt x="164" y="18"/>
                  </a:lnTo>
                  <a:lnTo>
                    <a:pt x="163" y="15"/>
                  </a:lnTo>
                  <a:lnTo>
                    <a:pt x="162" y="13"/>
                  </a:lnTo>
                  <a:lnTo>
                    <a:pt x="161" y="9"/>
                  </a:lnTo>
                  <a:lnTo>
                    <a:pt x="159" y="7"/>
                  </a:lnTo>
                  <a:lnTo>
                    <a:pt x="158" y="5"/>
                  </a:lnTo>
                  <a:lnTo>
                    <a:pt x="156" y="3"/>
                  </a:lnTo>
                  <a:lnTo>
                    <a:pt x="155" y="2"/>
                  </a:lnTo>
                  <a:lnTo>
                    <a:pt x="154" y="1"/>
                  </a:lnTo>
                  <a:lnTo>
                    <a:pt x="153" y="1"/>
                  </a:lnTo>
                  <a:lnTo>
                    <a:pt x="152" y="0"/>
                  </a:lnTo>
                  <a:lnTo>
                    <a:pt x="150" y="0"/>
                  </a:lnTo>
                  <a:lnTo>
                    <a:pt x="147" y="0"/>
                  </a:lnTo>
                  <a:lnTo>
                    <a:pt x="136" y="0"/>
                  </a:lnTo>
                  <a:lnTo>
                    <a:pt x="124" y="0"/>
                  </a:lnTo>
                  <a:lnTo>
                    <a:pt x="114" y="0"/>
                  </a:lnTo>
                  <a:lnTo>
                    <a:pt x="109" y="0"/>
                  </a:lnTo>
                  <a:lnTo>
                    <a:pt x="104" y="1"/>
                  </a:lnTo>
                  <a:lnTo>
                    <a:pt x="99" y="1"/>
                  </a:lnTo>
                  <a:lnTo>
                    <a:pt x="93" y="2"/>
                  </a:lnTo>
                  <a:lnTo>
                    <a:pt x="90" y="3"/>
                  </a:lnTo>
                  <a:lnTo>
                    <a:pt x="88" y="4"/>
                  </a:lnTo>
                  <a:lnTo>
                    <a:pt x="85" y="5"/>
                  </a:lnTo>
                  <a:lnTo>
                    <a:pt x="83" y="6"/>
                  </a:lnTo>
                  <a:lnTo>
                    <a:pt x="79" y="9"/>
                  </a:lnTo>
                  <a:lnTo>
                    <a:pt x="74" y="13"/>
                  </a:lnTo>
                  <a:lnTo>
                    <a:pt x="70" y="16"/>
                  </a:lnTo>
                  <a:lnTo>
                    <a:pt x="66" y="19"/>
                  </a:lnTo>
                  <a:lnTo>
                    <a:pt x="61" y="23"/>
                  </a:lnTo>
                  <a:lnTo>
                    <a:pt x="58" y="26"/>
                  </a:lnTo>
                  <a:lnTo>
                    <a:pt x="55" y="31"/>
                  </a:lnTo>
                  <a:lnTo>
                    <a:pt x="53" y="33"/>
                  </a:lnTo>
                  <a:lnTo>
                    <a:pt x="52" y="35"/>
                  </a:lnTo>
                  <a:lnTo>
                    <a:pt x="47" y="44"/>
                  </a:lnTo>
                  <a:lnTo>
                    <a:pt x="43" y="49"/>
                  </a:lnTo>
                  <a:lnTo>
                    <a:pt x="40" y="54"/>
                  </a:lnTo>
                  <a:lnTo>
                    <a:pt x="38" y="58"/>
                  </a:lnTo>
                  <a:lnTo>
                    <a:pt x="36" y="64"/>
                  </a:lnTo>
                  <a:lnTo>
                    <a:pt x="35" y="69"/>
                  </a:lnTo>
                  <a:lnTo>
                    <a:pt x="34" y="74"/>
                  </a:lnTo>
                  <a:lnTo>
                    <a:pt x="27" y="95"/>
                  </a:lnTo>
                  <a:lnTo>
                    <a:pt x="16" y="136"/>
                  </a:lnTo>
                  <a:lnTo>
                    <a:pt x="10" y="157"/>
                  </a:lnTo>
                  <a:lnTo>
                    <a:pt x="7" y="167"/>
                  </a:lnTo>
                  <a:lnTo>
                    <a:pt x="5" y="178"/>
                  </a:lnTo>
                  <a:lnTo>
                    <a:pt x="3" y="188"/>
                  </a:lnTo>
                  <a:lnTo>
                    <a:pt x="2" y="194"/>
                  </a:lnTo>
                  <a:lnTo>
                    <a:pt x="1" y="199"/>
                  </a:lnTo>
                  <a:lnTo>
                    <a:pt x="0" y="204"/>
                  </a:lnTo>
                  <a:lnTo>
                    <a:pt x="0" y="210"/>
                  </a:lnTo>
                  <a:lnTo>
                    <a:pt x="1" y="215"/>
                  </a:lnTo>
                  <a:lnTo>
                    <a:pt x="1" y="220"/>
                  </a:lnTo>
                  <a:lnTo>
                    <a:pt x="2" y="225"/>
                  </a:lnTo>
                  <a:lnTo>
                    <a:pt x="4" y="231"/>
                  </a:lnTo>
                  <a:lnTo>
                    <a:pt x="6" y="236"/>
                  </a:lnTo>
                  <a:lnTo>
                    <a:pt x="8" y="240"/>
                  </a:lnTo>
                  <a:lnTo>
                    <a:pt x="9" y="243"/>
                  </a:lnTo>
                  <a:lnTo>
                    <a:pt x="10" y="245"/>
                  </a:lnTo>
                  <a:lnTo>
                    <a:pt x="13" y="247"/>
                  </a:lnTo>
                  <a:lnTo>
                    <a:pt x="15" y="249"/>
                  </a:lnTo>
                  <a:lnTo>
                    <a:pt x="17" y="251"/>
                  </a:lnTo>
                  <a:lnTo>
                    <a:pt x="19" y="253"/>
                  </a:lnTo>
                  <a:lnTo>
                    <a:pt x="21" y="254"/>
                  </a:lnTo>
                  <a:lnTo>
                    <a:pt x="23" y="255"/>
                  </a:lnTo>
                  <a:lnTo>
                    <a:pt x="25" y="256"/>
                  </a:lnTo>
                  <a:lnTo>
                    <a:pt x="28" y="256"/>
                  </a:lnTo>
                  <a:lnTo>
                    <a:pt x="31" y="257"/>
                  </a:lnTo>
                  <a:lnTo>
                    <a:pt x="34" y="257"/>
                  </a:lnTo>
                  <a:lnTo>
                    <a:pt x="39" y="259"/>
                  </a:lnTo>
                  <a:lnTo>
                    <a:pt x="44" y="259"/>
                  </a:lnTo>
                  <a:lnTo>
                    <a:pt x="55" y="257"/>
                  </a:lnTo>
                  <a:lnTo>
                    <a:pt x="60" y="257"/>
                  </a:lnTo>
                  <a:lnTo>
                    <a:pt x="66" y="259"/>
                  </a:lnTo>
                  <a:lnTo>
                    <a:pt x="71" y="259"/>
                  </a:lnTo>
                  <a:lnTo>
                    <a:pt x="74" y="259"/>
                  </a:lnTo>
                  <a:lnTo>
                    <a:pt x="76" y="257"/>
                  </a:lnTo>
                  <a:lnTo>
                    <a:pt x="80" y="257"/>
                  </a:lnTo>
                  <a:lnTo>
                    <a:pt x="82" y="256"/>
                  </a:lnTo>
                  <a:lnTo>
                    <a:pt x="84" y="255"/>
                  </a:lnTo>
                  <a:lnTo>
                    <a:pt x="87" y="253"/>
                  </a:lnTo>
                  <a:lnTo>
                    <a:pt x="89" y="252"/>
                  </a:lnTo>
                  <a:lnTo>
                    <a:pt x="91" y="250"/>
                  </a:lnTo>
                  <a:lnTo>
                    <a:pt x="96" y="247"/>
                  </a:lnTo>
                  <a:lnTo>
                    <a:pt x="99" y="244"/>
                  </a:lnTo>
                  <a:lnTo>
                    <a:pt x="103" y="239"/>
                  </a:lnTo>
                  <a:lnTo>
                    <a:pt x="106" y="235"/>
                  </a:lnTo>
                  <a:lnTo>
                    <a:pt x="108" y="230"/>
                  </a:lnTo>
                  <a:lnTo>
                    <a:pt x="112" y="225"/>
                  </a:lnTo>
                  <a:lnTo>
                    <a:pt x="114" y="220"/>
                  </a:lnTo>
                  <a:lnTo>
                    <a:pt x="116" y="216"/>
                  </a:lnTo>
                  <a:lnTo>
                    <a:pt x="117" y="211"/>
                  </a:lnTo>
                  <a:lnTo>
                    <a:pt x="119" y="205"/>
                  </a:lnTo>
                  <a:lnTo>
                    <a:pt x="120" y="200"/>
                  </a:lnTo>
                  <a:lnTo>
                    <a:pt x="123" y="190"/>
                  </a:lnTo>
                  <a:lnTo>
                    <a:pt x="125" y="180"/>
                  </a:lnTo>
                  <a:lnTo>
                    <a:pt x="131" y="158"/>
                  </a:lnTo>
                  <a:lnTo>
                    <a:pt x="136" y="137"/>
                  </a:lnTo>
                  <a:lnTo>
                    <a:pt x="141" y="117"/>
                  </a:lnTo>
                  <a:lnTo>
                    <a:pt x="147" y="96"/>
                  </a:lnTo>
                  <a:lnTo>
                    <a:pt x="153" y="75"/>
                  </a:lnTo>
                  <a:lnTo>
                    <a:pt x="156" y="65"/>
                  </a:lnTo>
                  <a:lnTo>
                    <a:pt x="158" y="55"/>
                  </a:lnTo>
                  <a:lnTo>
                    <a:pt x="162" y="44"/>
                  </a:lnTo>
                  <a:lnTo>
                    <a:pt x="163" y="39"/>
                  </a:lnTo>
                  <a:lnTo>
                    <a:pt x="164" y="3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89" name="Freeform 74"/>
            <p:cNvSpPr>
              <a:spLocks/>
            </p:cNvSpPr>
            <p:nvPr/>
          </p:nvSpPr>
          <p:spPr bwMode="auto">
            <a:xfrm>
              <a:off x="2470" y="2511"/>
              <a:ext cx="86" cy="190"/>
            </a:xfrm>
            <a:custGeom>
              <a:avLst/>
              <a:gdLst>
                <a:gd name="T0" fmla="*/ 13 w 174"/>
                <a:gd name="T1" fmla="*/ 0 h 387"/>
                <a:gd name="T2" fmla="*/ 0 w 174"/>
                <a:gd name="T3" fmla="*/ 46 h 387"/>
                <a:gd name="T4" fmla="*/ 8 w 174"/>
                <a:gd name="T5" fmla="*/ 46 h 387"/>
                <a:gd name="T6" fmla="*/ 9 w 174"/>
                <a:gd name="T7" fmla="*/ 46 h 387"/>
                <a:gd name="T8" fmla="*/ 10 w 174"/>
                <a:gd name="T9" fmla="*/ 46 h 387"/>
                <a:gd name="T10" fmla="*/ 11 w 174"/>
                <a:gd name="T11" fmla="*/ 45 h 387"/>
                <a:gd name="T12" fmla="*/ 11 w 174"/>
                <a:gd name="T13" fmla="*/ 45 h 387"/>
                <a:gd name="T14" fmla="*/ 12 w 174"/>
                <a:gd name="T15" fmla="*/ 44 h 387"/>
                <a:gd name="T16" fmla="*/ 13 w 174"/>
                <a:gd name="T17" fmla="*/ 44 h 387"/>
                <a:gd name="T18" fmla="*/ 14 w 174"/>
                <a:gd name="T19" fmla="*/ 43 h 387"/>
                <a:gd name="T20" fmla="*/ 15 w 174"/>
                <a:gd name="T21" fmla="*/ 42 h 387"/>
                <a:gd name="T22" fmla="*/ 15 w 174"/>
                <a:gd name="T23" fmla="*/ 41 h 387"/>
                <a:gd name="T24" fmla="*/ 16 w 174"/>
                <a:gd name="T25" fmla="*/ 40 h 387"/>
                <a:gd name="T26" fmla="*/ 16 w 174"/>
                <a:gd name="T27" fmla="*/ 39 h 387"/>
                <a:gd name="T28" fmla="*/ 17 w 174"/>
                <a:gd name="T29" fmla="*/ 38 h 387"/>
                <a:gd name="T30" fmla="*/ 17 w 174"/>
                <a:gd name="T31" fmla="*/ 37 h 387"/>
                <a:gd name="T32" fmla="*/ 21 w 174"/>
                <a:gd name="T33" fmla="*/ 24 h 387"/>
                <a:gd name="T34" fmla="*/ 21 w 174"/>
                <a:gd name="T35" fmla="*/ 23 h 387"/>
                <a:gd name="T36" fmla="*/ 21 w 174"/>
                <a:gd name="T37" fmla="*/ 22 h 387"/>
                <a:gd name="T38" fmla="*/ 21 w 174"/>
                <a:gd name="T39" fmla="*/ 21 h 387"/>
                <a:gd name="T40" fmla="*/ 21 w 174"/>
                <a:gd name="T41" fmla="*/ 20 h 387"/>
                <a:gd name="T42" fmla="*/ 21 w 174"/>
                <a:gd name="T43" fmla="*/ 19 h 387"/>
                <a:gd name="T44" fmla="*/ 21 w 174"/>
                <a:gd name="T45" fmla="*/ 18 h 387"/>
                <a:gd name="T46" fmla="*/ 20 w 174"/>
                <a:gd name="T47" fmla="*/ 18 h 387"/>
                <a:gd name="T48" fmla="*/ 20 w 174"/>
                <a:gd name="T49" fmla="*/ 17 h 387"/>
                <a:gd name="T50" fmla="*/ 19 w 174"/>
                <a:gd name="T51" fmla="*/ 16 h 387"/>
                <a:gd name="T52" fmla="*/ 19 w 174"/>
                <a:gd name="T53" fmla="*/ 16 h 387"/>
                <a:gd name="T54" fmla="*/ 18 w 174"/>
                <a:gd name="T55" fmla="*/ 16 h 387"/>
                <a:gd name="T56" fmla="*/ 17 w 174"/>
                <a:gd name="T57" fmla="*/ 15 h 387"/>
                <a:gd name="T58" fmla="*/ 17 w 174"/>
                <a:gd name="T59" fmla="*/ 15 h 387"/>
                <a:gd name="T60" fmla="*/ 8 w 174"/>
                <a:gd name="T61" fmla="*/ 15 h 3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74" h="387">
                  <a:moveTo>
                    <a:pt x="105" y="0"/>
                  </a:moveTo>
                  <a:lnTo>
                    <a:pt x="0" y="387"/>
                  </a:lnTo>
                  <a:lnTo>
                    <a:pt x="68" y="387"/>
                  </a:lnTo>
                  <a:lnTo>
                    <a:pt x="75" y="386"/>
                  </a:lnTo>
                  <a:lnTo>
                    <a:pt x="81" y="385"/>
                  </a:lnTo>
                  <a:lnTo>
                    <a:pt x="89" y="382"/>
                  </a:lnTo>
                  <a:lnTo>
                    <a:pt x="95" y="379"/>
                  </a:lnTo>
                  <a:lnTo>
                    <a:pt x="101" y="374"/>
                  </a:lnTo>
                  <a:lnTo>
                    <a:pt x="109" y="368"/>
                  </a:lnTo>
                  <a:lnTo>
                    <a:pt x="114" y="362"/>
                  </a:lnTo>
                  <a:lnTo>
                    <a:pt x="121" y="354"/>
                  </a:lnTo>
                  <a:lnTo>
                    <a:pt x="126" y="347"/>
                  </a:lnTo>
                  <a:lnTo>
                    <a:pt x="130" y="338"/>
                  </a:lnTo>
                  <a:lnTo>
                    <a:pt x="134" y="330"/>
                  </a:lnTo>
                  <a:lnTo>
                    <a:pt x="139" y="321"/>
                  </a:lnTo>
                  <a:lnTo>
                    <a:pt x="141" y="312"/>
                  </a:lnTo>
                  <a:lnTo>
                    <a:pt x="170" y="204"/>
                  </a:lnTo>
                  <a:lnTo>
                    <a:pt x="172" y="196"/>
                  </a:lnTo>
                  <a:lnTo>
                    <a:pt x="174" y="186"/>
                  </a:lnTo>
                  <a:lnTo>
                    <a:pt x="174" y="178"/>
                  </a:lnTo>
                  <a:lnTo>
                    <a:pt x="174" y="169"/>
                  </a:lnTo>
                  <a:lnTo>
                    <a:pt x="172" y="162"/>
                  </a:lnTo>
                  <a:lnTo>
                    <a:pt x="171" y="154"/>
                  </a:lnTo>
                  <a:lnTo>
                    <a:pt x="167" y="148"/>
                  </a:lnTo>
                  <a:lnTo>
                    <a:pt x="164" y="143"/>
                  </a:lnTo>
                  <a:lnTo>
                    <a:pt x="160" y="138"/>
                  </a:lnTo>
                  <a:lnTo>
                    <a:pt x="155" y="134"/>
                  </a:lnTo>
                  <a:lnTo>
                    <a:pt x="149" y="132"/>
                  </a:lnTo>
                  <a:lnTo>
                    <a:pt x="144" y="130"/>
                  </a:lnTo>
                  <a:lnTo>
                    <a:pt x="138" y="130"/>
                  </a:lnTo>
                  <a:lnTo>
                    <a:pt x="69" y="1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90" name="Line 75"/>
            <p:cNvSpPr>
              <a:spLocks noChangeShapeType="1"/>
            </p:cNvSpPr>
            <p:nvPr/>
          </p:nvSpPr>
          <p:spPr bwMode="auto">
            <a:xfrm flipH="1">
              <a:off x="3780" y="3430"/>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91" name="Freeform 76"/>
            <p:cNvSpPr>
              <a:spLocks/>
            </p:cNvSpPr>
            <p:nvPr/>
          </p:nvSpPr>
          <p:spPr bwMode="auto">
            <a:xfrm>
              <a:off x="3759" y="3392"/>
              <a:ext cx="21" cy="38"/>
            </a:xfrm>
            <a:custGeom>
              <a:avLst/>
              <a:gdLst>
                <a:gd name="T0" fmla="*/ 1 w 37"/>
                <a:gd name="T1" fmla="*/ 0 h 75"/>
                <a:gd name="T2" fmla="*/ 1 w 37"/>
                <a:gd name="T3" fmla="*/ 2 h 75"/>
                <a:gd name="T4" fmla="*/ 0 w 37"/>
                <a:gd name="T5" fmla="*/ 3 h 75"/>
                <a:gd name="T6" fmla="*/ 0 w 37"/>
                <a:gd name="T7" fmla="*/ 4 h 75"/>
                <a:gd name="T8" fmla="*/ 0 w 37"/>
                <a:gd name="T9" fmla="*/ 5 h 75"/>
                <a:gd name="T10" fmla="*/ 1 w 37"/>
                <a:gd name="T11" fmla="*/ 6 h 75"/>
                <a:gd name="T12" fmla="*/ 1 w 37"/>
                <a:gd name="T13" fmla="*/ 7 h 75"/>
                <a:gd name="T14" fmla="*/ 1 w 37"/>
                <a:gd name="T15" fmla="*/ 7 h 75"/>
                <a:gd name="T16" fmla="*/ 2 w 37"/>
                <a:gd name="T17" fmla="*/ 8 h 75"/>
                <a:gd name="T18" fmla="*/ 3 w 37"/>
                <a:gd name="T19" fmla="*/ 9 h 75"/>
                <a:gd name="T20" fmla="*/ 3 w 37"/>
                <a:gd name="T21" fmla="*/ 9 h 75"/>
                <a:gd name="T22" fmla="*/ 5 w 37"/>
                <a:gd name="T23" fmla="*/ 10 h 75"/>
                <a:gd name="T24" fmla="*/ 6 w 37"/>
                <a:gd name="T25" fmla="*/ 10 h 75"/>
                <a:gd name="T26" fmla="*/ 7 w 37"/>
                <a:gd name="T27" fmla="*/ 10 h 7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7" h="75">
                  <a:moveTo>
                    <a:pt x="4" y="0"/>
                  </a:moveTo>
                  <a:lnTo>
                    <a:pt x="3" y="9"/>
                  </a:lnTo>
                  <a:lnTo>
                    <a:pt x="0" y="18"/>
                  </a:lnTo>
                  <a:lnTo>
                    <a:pt x="0" y="27"/>
                  </a:lnTo>
                  <a:lnTo>
                    <a:pt x="0" y="35"/>
                  </a:lnTo>
                  <a:lnTo>
                    <a:pt x="1" y="43"/>
                  </a:lnTo>
                  <a:lnTo>
                    <a:pt x="4" y="50"/>
                  </a:lnTo>
                  <a:lnTo>
                    <a:pt x="7" y="56"/>
                  </a:lnTo>
                  <a:lnTo>
                    <a:pt x="10" y="62"/>
                  </a:lnTo>
                  <a:lnTo>
                    <a:pt x="14" y="67"/>
                  </a:lnTo>
                  <a:lnTo>
                    <a:pt x="20" y="71"/>
                  </a:lnTo>
                  <a:lnTo>
                    <a:pt x="25" y="73"/>
                  </a:lnTo>
                  <a:lnTo>
                    <a:pt x="30" y="75"/>
                  </a:lnTo>
                  <a:lnTo>
                    <a:pt x="37"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92" name="Line 77"/>
            <p:cNvSpPr>
              <a:spLocks noChangeShapeType="1"/>
            </p:cNvSpPr>
            <p:nvPr/>
          </p:nvSpPr>
          <p:spPr bwMode="auto">
            <a:xfrm flipV="1">
              <a:off x="3762" y="3337"/>
              <a:ext cx="14"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4793" name="Freeform 78"/>
            <p:cNvSpPr>
              <a:spLocks/>
            </p:cNvSpPr>
            <p:nvPr/>
          </p:nvSpPr>
          <p:spPr bwMode="auto">
            <a:xfrm>
              <a:off x="3776" y="3302"/>
              <a:ext cx="35" cy="35"/>
            </a:xfrm>
            <a:custGeom>
              <a:avLst/>
              <a:gdLst>
                <a:gd name="T0" fmla="*/ 8 w 73"/>
                <a:gd name="T1" fmla="*/ 0 h 75"/>
                <a:gd name="T2" fmla="*/ 7 w 73"/>
                <a:gd name="T3" fmla="*/ 0 h 75"/>
                <a:gd name="T4" fmla="*/ 7 w 73"/>
                <a:gd name="T5" fmla="*/ 0 h 75"/>
                <a:gd name="T6" fmla="*/ 6 w 73"/>
                <a:gd name="T7" fmla="*/ 0 h 75"/>
                <a:gd name="T8" fmla="*/ 5 w 73"/>
                <a:gd name="T9" fmla="*/ 1 h 75"/>
                <a:gd name="T10" fmla="*/ 4 w 73"/>
                <a:gd name="T11" fmla="*/ 1 h 75"/>
                <a:gd name="T12" fmla="*/ 3 w 73"/>
                <a:gd name="T13" fmla="*/ 2 h 75"/>
                <a:gd name="T14" fmla="*/ 3 w 73"/>
                <a:gd name="T15" fmla="*/ 3 h 75"/>
                <a:gd name="T16" fmla="*/ 2 w 73"/>
                <a:gd name="T17" fmla="*/ 3 h 75"/>
                <a:gd name="T18" fmla="*/ 1 w 73"/>
                <a:gd name="T19" fmla="*/ 4 h 75"/>
                <a:gd name="T20" fmla="*/ 1 w 73"/>
                <a:gd name="T21" fmla="*/ 5 h 75"/>
                <a:gd name="T22" fmla="*/ 0 w 73"/>
                <a:gd name="T23" fmla="*/ 6 h 75"/>
                <a:gd name="T24" fmla="*/ 0 w 73"/>
                <a:gd name="T25" fmla="*/ 7 h 75"/>
                <a:gd name="T26" fmla="*/ 0 w 73"/>
                <a:gd name="T27" fmla="*/ 7 h 7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 h="75">
                  <a:moveTo>
                    <a:pt x="73" y="0"/>
                  </a:moveTo>
                  <a:lnTo>
                    <a:pt x="66" y="0"/>
                  </a:lnTo>
                  <a:lnTo>
                    <a:pt x="60" y="3"/>
                  </a:lnTo>
                  <a:lnTo>
                    <a:pt x="53" y="5"/>
                  </a:lnTo>
                  <a:lnTo>
                    <a:pt x="46" y="9"/>
                  </a:lnTo>
                  <a:lnTo>
                    <a:pt x="39" y="13"/>
                  </a:lnTo>
                  <a:lnTo>
                    <a:pt x="32" y="20"/>
                  </a:lnTo>
                  <a:lnTo>
                    <a:pt x="27" y="26"/>
                  </a:lnTo>
                  <a:lnTo>
                    <a:pt x="21" y="32"/>
                  </a:lnTo>
                  <a:lnTo>
                    <a:pt x="15" y="41"/>
                  </a:lnTo>
                  <a:lnTo>
                    <a:pt x="10" y="48"/>
                  </a:lnTo>
                  <a:lnTo>
                    <a:pt x="6" y="58"/>
                  </a:lnTo>
                  <a:lnTo>
                    <a:pt x="3" y="66"/>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4794" name="Line 79"/>
            <p:cNvSpPr>
              <a:spLocks noChangeShapeType="1"/>
            </p:cNvSpPr>
            <p:nvPr/>
          </p:nvSpPr>
          <p:spPr bwMode="auto">
            <a:xfrm>
              <a:off x="3811" y="3302"/>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64624" name="Line 80"/>
          <p:cNvSpPr>
            <a:spLocks noChangeShapeType="1"/>
          </p:cNvSpPr>
          <p:nvPr/>
        </p:nvSpPr>
        <p:spPr bwMode="auto">
          <a:xfrm>
            <a:off x="3117850" y="2987675"/>
            <a:ext cx="2336800" cy="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4625" name="Line 81"/>
          <p:cNvSpPr>
            <a:spLocks noChangeShapeType="1"/>
          </p:cNvSpPr>
          <p:nvPr/>
        </p:nvSpPr>
        <p:spPr bwMode="auto">
          <a:xfrm>
            <a:off x="5454650" y="2987675"/>
            <a:ext cx="0" cy="19859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4626" name="Line 82"/>
          <p:cNvSpPr>
            <a:spLocks noChangeShapeType="1"/>
          </p:cNvSpPr>
          <p:nvPr/>
        </p:nvSpPr>
        <p:spPr bwMode="auto">
          <a:xfrm flipH="1">
            <a:off x="3117850" y="4973638"/>
            <a:ext cx="2336800" cy="1585912"/>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4627" name="Line 83"/>
          <p:cNvSpPr>
            <a:spLocks noChangeShapeType="1"/>
          </p:cNvSpPr>
          <p:nvPr/>
        </p:nvSpPr>
        <p:spPr bwMode="auto">
          <a:xfrm flipH="1">
            <a:off x="3770313" y="5391150"/>
            <a:ext cx="225425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4628" name="Line 84"/>
          <p:cNvSpPr>
            <a:spLocks noChangeShapeType="1"/>
          </p:cNvSpPr>
          <p:nvPr/>
        </p:nvSpPr>
        <p:spPr bwMode="auto">
          <a:xfrm flipV="1">
            <a:off x="3770313" y="2362200"/>
            <a:ext cx="0" cy="30289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4629" name="Line 85"/>
          <p:cNvSpPr>
            <a:spLocks noChangeShapeType="1"/>
          </p:cNvSpPr>
          <p:nvPr/>
        </p:nvSpPr>
        <p:spPr bwMode="auto">
          <a:xfrm>
            <a:off x="3770313" y="2362200"/>
            <a:ext cx="2254250" cy="13112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6459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2" fill="hold" grpId="0" nodeType="clickEffect">
                                  <p:stCondLst>
                                    <p:cond delay="0"/>
                                  </p:stCondLst>
                                  <p:childTnLst>
                                    <p:set>
                                      <p:cBhvr>
                                        <p:cTn id="10" dur="1" fill="hold">
                                          <p:stCondLst>
                                            <p:cond delay="0"/>
                                          </p:stCondLst>
                                        </p:cTn>
                                        <p:tgtEl>
                                          <p:spTgt spid="364627"/>
                                        </p:tgtEl>
                                        <p:attrNameLst>
                                          <p:attrName>style.visibility</p:attrName>
                                        </p:attrNameLst>
                                      </p:cBhvr>
                                      <p:to>
                                        <p:strVal val="visible"/>
                                      </p:to>
                                    </p:set>
                                    <p:animEffect transition="in" filter="wipe(right)">
                                      <p:cBhvr>
                                        <p:cTn id="11" dur="500"/>
                                        <p:tgtEl>
                                          <p:spTgt spid="36462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364574"/>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364628"/>
                                        </p:tgtEl>
                                        <p:attrNameLst>
                                          <p:attrName>style.visibility</p:attrName>
                                        </p:attrNameLst>
                                      </p:cBhvr>
                                      <p:to>
                                        <p:strVal val="visible"/>
                                      </p:to>
                                    </p:set>
                                    <p:animEffect transition="in" filter="wipe(down)">
                                      <p:cBhvr>
                                        <p:cTn id="20" dur="500"/>
                                        <p:tgtEl>
                                          <p:spTgt spid="364628"/>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64583"/>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364629"/>
                                        </p:tgtEl>
                                        <p:attrNameLst>
                                          <p:attrName>style.visibility</p:attrName>
                                        </p:attrNameLst>
                                      </p:cBhvr>
                                      <p:to>
                                        <p:strVal val="visible"/>
                                      </p:to>
                                    </p:set>
                                    <p:animEffect transition="in" filter="wipe(down)">
                                      <p:cBhvr>
                                        <p:cTn id="29" dur="500"/>
                                        <p:tgtEl>
                                          <p:spTgt spid="364629"/>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364624"/>
                                        </p:tgtEl>
                                        <p:attrNameLst>
                                          <p:attrName>style.visibility</p:attrName>
                                        </p:attrNameLst>
                                      </p:cBhvr>
                                      <p:to>
                                        <p:strVal val="visible"/>
                                      </p:to>
                                    </p:set>
                                    <p:animEffect transition="in" filter="wipe(left)">
                                      <p:cBhvr>
                                        <p:cTn id="34" dur="500"/>
                                        <p:tgtEl>
                                          <p:spTgt spid="364624"/>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64589"/>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1" fill="hold" grpId="0" nodeType="clickEffect">
                                  <p:stCondLst>
                                    <p:cond delay="0"/>
                                  </p:stCondLst>
                                  <p:childTnLst>
                                    <p:set>
                                      <p:cBhvr>
                                        <p:cTn id="42" dur="1" fill="hold">
                                          <p:stCondLst>
                                            <p:cond delay="0"/>
                                          </p:stCondLst>
                                        </p:cTn>
                                        <p:tgtEl>
                                          <p:spTgt spid="364625"/>
                                        </p:tgtEl>
                                        <p:attrNameLst>
                                          <p:attrName>style.visibility</p:attrName>
                                        </p:attrNameLst>
                                      </p:cBhvr>
                                      <p:to>
                                        <p:strVal val="visible"/>
                                      </p:to>
                                    </p:set>
                                    <p:animEffect transition="in" filter="wipe(up)">
                                      <p:cBhvr>
                                        <p:cTn id="43" dur="500"/>
                                        <p:tgtEl>
                                          <p:spTgt spid="364625"/>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364579"/>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4" fill="hold" grpId="0" nodeType="clickEffect">
                                  <p:stCondLst>
                                    <p:cond delay="0"/>
                                  </p:stCondLst>
                                  <p:childTnLst>
                                    <p:set>
                                      <p:cBhvr>
                                        <p:cTn id="51" dur="1" fill="hold">
                                          <p:stCondLst>
                                            <p:cond delay="0"/>
                                          </p:stCondLst>
                                        </p:cTn>
                                        <p:tgtEl>
                                          <p:spTgt spid="364626"/>
                                        </p:tgtEl>
                                        <p:attrNameLst>
                                          <p:attrName>style.visibility</p:attrName>
                                        </p:attrNameLst>
                                      </p:cBhvr>
                                      <p:to>
                                        <p:strVal val="visible"/>
                                      </p:to>
                                    </p:set>
                                    <p:animEffect transition="in" filter="wipe(down)">
                                      <p:cBhvr>
                                        <p:cTn id="52" dur="500"/>
                                        <p:tgtEl>
                                          <p:spTgt spid="3646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4624" grpId="0" animBg="1"/>
      <p:bldP spid="364625" grpId="0" animBg="1"/>
      <p:bldP spid="364626" grpId="0" animBg="1"/>
      <p:bldP spid="364627" grpId="0" animBg="1"/>
      <p:bldP spid="364628" grpId="0" animBg="1"/>
      <p:bldP spid="364629" grpId="0" animBg="1"/>
    </p:bldLst>
  </p:timing>
</p:sld>
</file>

<file path=ppt/slides/slide7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5778" name="Rectangle 35"/>
          <p:cNvSpPr>
            <a:spLocks noGrp="1" noChangeArrowheads="1"/>
          </p:cNvSpPr>
          <p:nvPr>
            <p:ph type="title"/>
          </p:nvPr>
        </p:nvSpPr>
        <p:spPr>
          <a:xfrm>
            <a:off x="0" y="0"/>
            <a:ext cx="9144000" cy="1219200"/>
          </a:xfrm>
          <a:extLst>
            <a:ext uri="{909E8E84-426E-40DD-AFC4-6F175D3DCCD1}">
              <a14:hiddenFill xmlns:a14="http://schemas.microsoft.com/office/drawing/2010/main">
                <a:gradFill rotWithShape="0">
                  <a:gsLst>
                    <a:gs pos="0">
                      <a:srgbClr val="CCFFCC"/>
                    </a:gs>
                    <a:gs pos="100000">
                      <a:srgbClr val="FFFFFF"/>
                    </a:gs>
                  </a:gsLst>
                  <a:path path="shape">
                    <a:fillToRect l="50000" t="50000" r="50000" b="50000"/>
                  </a:path>
                </a:gradFill>
              </a14:hiddenFill>
            </a:ext>
          </a:extLst>
        </p:spPr>
        <p:txBody>
          <a:bodyPr/>
          <a:lstStyle/>
          <a:p>
            <a:pPr algn="l" eaLnBrk="1" hangingPunct="1"/>
            <a:r>
              <a:rPr lang="zh-CN" altLang="zh-CN" sz="3600" b="1" smtClean="0">
                <a:solidFill>
                  <a:srgbClr val="FF0000"/>
                </a:solidFill>
                <a:latin typeface="黑体" pitchFamily="2" charset="-122"/>
                <a:ea typeface="黑体" pitchFamily="2" charset="-122"/>
              </a:rPr>
              <a:t>例</a:t>
            </a:r>
            <a:r>
              <a:rPr lang="en-US" altLang="zh-CN" sz="3600" b="1" smtClean="0">
                <a:solidFill>
                  <a:srgbClr val="FF0000"/>
                </a:solidFill>
                <a:latin typeface="黑体" pitchFamily="2" charset="-122"/>
                <a:ea typeface="黑体" pitchFamily="2" charset="-122"/>
              </a:rPr>
              <a:t>6.</a:t>
            </a:r>
            <a:r>
              <a:rPr lang="zh-CN" altLang="en-US" sz="3600" b="1" smtClean="0">
                <a:solidFill>
                  <a:srgbClr val="FF0000"/>
                </a:solidFill>
                <a:latin typeface="黑体" pitchFamily="2" charset="-122"/>
                <a:ea typeface="黑体" pitchFamily="2" charset="-122"/>
              </a:rPr>
              <a:t>已知点</a:t>
            </a:r>
            <a:r>
              <a:rPr lang="en-US" altLang="zh-CN" sz="3600" b="1" smtClean="0">
                <a:solidFill>
                  <a:srgbClr val="FF0000"/>
                </a:solidFill>
                <a:latin typeface="黑体" pitchFamily="2" charset="-122"/>
                <a:ea typeface="黑体" pitchFamily="2" charset="-122"/>
              </a:rPr>
              <a:t>E</a:t>
            </a:r>
            <a:r>
              <a:rPr lang="zh-CN" altLang="zh-CN" sz="3600" b="1" smtClean="0">
                <a:solidFill>
                  <a:srgbClr val="FF0000"/>
                </a:solidFill>
                <a:latin typeface="黑体" pitchFamily="2" charset="-122"/>
                <a:ea typeface="黑体" pitchFamily="2" charset="-122"/>
              </a:rPr>
              <a:t>在</a:t>
            </a:r>
            <a:r>
              <a:rPr lang="zh-CN" altLang="en-US" sz="3600" b="1" smtClean="0">
                <a:solidFill>
                  <a:srgbClr val="FF0000"/>
                </a:solidFill>
                <a:latin typeface="黑体" pitchFamily="2" charset="-122"/>
                <a:ea typeface="黑体" pitchFamily="2" charset="-122"/>
                <a:sym typeface="Symbol" pitchFamily="18" charset="2"/>
              </a:rPr>
              <a:t></a:t>
            </a:r>
            <a:r>
              <a:rPr lang="en-US" altLang="zh-CN" sz="3600" b="1" smtClean="0">
                <a:solidFill>
                  <a:srgbClr val="FF0000"/>
                </a:solidFill>
                <a:latin typeface="黑体" pitchFamily="2" charset="-122"/>
                <a:ea typeface="黑体" pitchFamily="2" charset="-122"/>
              </a:rPr>
              <a:t>ABC</a:t>
            </a:r>
            <a:r>
              <a:rPr lang="zh-CN" altLang="en-US" sz="3600" b="1" smtClean="0">
                <a:solidFill>
                  <a:srgbClr val="FF0000"/>
                </a:solidFill>
                <a:latin typeface="黑体" pitchFamily="2" charset="-122"/>
                <a:ea typeface="黑体" pitchFamily="2" charset="-122"/>
              </a:rPr>
              <a:t>平面上，且点</a:t>
            </a:r>
            <a:r>
              <a:rPr lang="en-US" altLang="zh-CN" sz="3600" b="1" smtClean="0">
                <a:solidFill>
                  <a:srgbClr val="FF0000"/>
                </a:solidFill>
                <a:latin typeface="黑体" pitchFamily="2" charset="-122"/>
                <a:ea typeface="黑体" pitchFamily="2" charset="-122"/>
              </a:rPr>
              <a:t>E</a:t>
            </a:r>
            <a:r>
              <a:rPr lang="zh-CN" altLang="en-US" sz="3600" b="1" smtClean="0">
                <a:solidFill>
                  <a:srgbClr val="FF0000"/>
                </a:solidFill>
                <a:latin typeface="黑体" pitchFamily="2" charset="-122"/>
                <a:ea typeface="黑体" pitchFamily="2" charset="-122"/>
              </a:rPr>
              <a:t>距离</a:t>
            </a:r>
            <a:r>
              <a:rPr lang="en-US" altLang="zh-CN" sz="3600" b="1" smtClean="0">
                <a:solidFill>
                  <a:srgbClr val="FF0000"/>
                </a:solidFill>
                <a:latin typeface="黑体" pitchFamily="2" charset="-122"/>
                <a:ea typeface="黑体" pitchFamily="2" charset="-122"/>
              </a:rPr>
              <a:t>H</a:t>
            </a:r>
            <a:r>
              <a:rPr lang="zh-CN" altLang="en-US" sz="3600" b="1" smtClean="0">
                <a:solidFill>
                  <a:srgbClr val="FF0000"/>
                </a:solidFill>
                <a:latin typeface="黑体" pitchFamily="2" charset="-122"/>
                <a:ea typeface="黑体" pitchFamily="2" charset="-122"/>
              </a:rPr>
              <a:t>面</a:t>
            </a:r>
            <a:br>
              <a:rPr lang="zh-CN" altLang="en-US" sz="3600" b="1" smtClean="0">
                <a:solidFill>
                  <a:srgbClr val="FF0000"/>
                </a:solidFill>
                <a:latin typeface="黑体" pitchFamily="2" charset="-122"/>
                <a:ea typeface="黑体" pitchFamily="2" charset="-122"/>
              </a:rPr>
            </a:br>
            <a:r>
              <a:rPr lang="zh-CN" altLang="en-US" sz="3600" b="1" smtClean="0">
                <a:solidFill>
                  <a:srgbClr val="FF0000"/>
                </a:solidFill>
                <a:latin typeface="黑体" pitchFamily="2" charset="-122"/>
                <a:ea typeface="黑体" pitchFamily="2" charset="-122"/>
              </a:rPr>
              <a:t>    </a:t>
            </a:r>
            <a:r>
              <a:rPr lang="en-US" altLang="zh-CN" sz="3600" b="1" smtClean="0">
                <a:solidFill>
                  <a:srgbClr val="FF0000"/>
                </a:solidFill>
                <a:latin typeface="黑体" pitchFamily="2" charset="-122"/>
                <a:ea typeface="黑体" pitchFamily="2" charset="-122"/>
              </a:rPr>
              <a:t>15mm</a:t>
            </a:r>
            <a:r>
              <a:rPr lang="zh-CN" altLang="en-US" sz="3600" b="1" smtClean="0">
                <a:solidFill>
                  <a:srgbClr val="FF0000"/>
                </a:solidFill>
                <a:latin typeface="黑体" pitchFamily="2" charset="-122"/>
                <a:ea typeface="黑体" pitchFamily="2" charset="-122"/>
              </a:rPr>
              <a:t>，距离</a:t>
            </a:r>
            <a:r>
              <a:rPr lang="en-US" altLang="zh-CN" sz="3600" b="1" smtClean="0">
                <a:solidFill>
                  <a:srgbClr val="FF0000"/>
                </a:solidFill>
                <a:latin typeface="黑体" pitchFamily="2" charset="-122"/>
                <a:ea typeface="黑体" pitchFamily="2" charset="-122"/>
              </a:rPr>
              <a:t>V</a:t>
            </a:r>
            <a:r>
              <a:rPr lang="zh-CN" altLang="en-US" sz="3600" b="1" smtClean="0">
                <a:solidFill>
                  <a:srgbClr val="FF0000"/>
                </a:solidFill>
                <a:latin typeface="黑体" pitchFamily="2" charset="-122"/>
                <a:ea typeface="黑体" pitchFamily="2" charset="-122"/>
              </a:rPr>
              <a:t>面</a:t>
            </a:r>
            <a:r>
              <a:rPr lang="en-US" altLang="zh-CN" sz="3600" b="1" smtClean="0">
                <a:solidFill>
                  <a:srgbClr val="FF0000"/>
                </a:solidFill>
                <a:latin typeface="黑体" pitchFamily="2" charset="-122"/>
                <a:ea typeface="黑体" pitchFamily="2" charset="-122"/>
              </a:rPr>
              <a:t>10mm</a:t>
            </a:r>
            <a:r>
              <a:rPr lang="zh-CN" altLang="en-US" sz="3600" b="1" smtClean="0">
                <a:solidFill>
                  <a:srgbClr val="FF0000"/>
                </a:solidFill>
                <a:latin typeface="黑体" pitchFamily="2" charset="-122"/>
                <a:ea typeface="黑体" pitchFamily="2" charset="-122"/>
              </a:rPr>
              <a:t>，试求点</a:t>
            </a:r>
            <a:r>
              <a:rPr lang="en-US" altLang="zh-CN" sz="3600" b="1" smtClean="0">
                <a:solidFill>
                  <a:srgbClr val="FF0000"/>
                </a:solidFill>
                <a:latin typeface="黑体" pitchFamily="2" charset="-122"/>
                <a:ea typeface="黑体" pitchFamily="2" charset="-122"/>
              </a:rPr>
              <a:t>E</a:t>
            </a:r>
            <a:r>
              <a:rPr lang="zh-CN" altLang="en-US" sz="3600" b="1" smtClean="0">
                <a:solidFill>
                  <a:srgbClr val="FF0000"/>
                </a:solidFill>
                <a:latin typeface="黑体" pitchFamily="2" charset="-122"/>
                <a:ea typeface="黑体" pitchFamily="2" charset="-122"/>
              </a:rPr>
              <a:t>的投影。</a:t>
            </a:r>
          </a:p>
        </p:txBody>
      </p:sp>
      <p:grpSp>
        <p:nvGrpSpPr>
          <p:cNvPr id="366645" name="Group 53"/>
          <p:cNvGrpSpPr>
            <a:grpSpLocks/>
          </p:cNvGrpSpPr>
          <p:nvPr/>
        </p:nvGrpSpPr>
        <p:grpSpPr bwMode="auto">
          <a:xfrm>
            <a:off x="3322638" y="5419725"/>
            <a:ext cx="185737" cy="211138"/>
            <a:chOff x="2093" y="3414"/>
            <a:chExt cx="117" cy="133"/>
          </a:xfrm>
        </p:grpSpPr>
        <p:sp>
          <p:nvSpPr>
            <p:cNvPr id="75899" name="Freeform 54"/>
            <p:cNvSpPr>
              <a:spLocks/>
            </p:cNvSpPr>
            <p:nvPr/>
          </p:nvSpPr>
          <p:spPr bwMode="auto">
            <a:xfrm>
              <a:off x="2093" y="3414"/>
              <a:ext cx="100" cy="133"/>
            </a:xfrm>
            <a:custGeom>
              <a:avLst/>
              <a:gdLst>
                <a:gd name="T0" fmla="*/ 0 w 318"/>
                <a:gd name="T1" fmla="*/ 13 h 417"/>
                <a:gd name="T2" fmla="*/ 3 w 318"/>
                <a:gd name="T3" fmla="*/ 0 h 417"/>
                <a:gd name="T4" fmla="*/ 10 w 318"/>
                <a:gd name="T5" fmla="*/ 0 h 417"/>
                <a:gd name="T6" fmla="*/ 0 60000 65536"/>
                <a:gd name="T7" fmla="*/ 0 60000 65536"/>
                <a:gd name="T8" fmla="*/ 0 60000 65536"/>
              </a:gdLst>
              <a:ahLst/>
              <a:cxnLst>
                <a:cxn ang="T6">
                  <a:pos x="T0" y="T1"/>
                </a:cxn>
                <a:cxn ang="T7">
                  <a:pos x="T2" y="T3"/>
                </a:cxn>
                <a:cxn ang="T8">
                  <a:pos x="T4" y="T5"/>
                </a:cxn>
              </a:cxnLst>
              <a:rect l="0" t="0" r="r" b="b"/>
              <a:pathLst>
                <a:path w="318" h="417">
                  <a:moveTo>
                    <a:pt x="0" y="417"/>
                  </a:moveTo>
                  <a:lnTo>
                    <a:pt x="112" y="0"/>
                  </a:lnTo>
                  <a:lnTo>
                    <a:pt x="31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900" name="Freeform 55"/>
            <p:cNvSpPr>
              <a:spLocks/>
            </p:cNvSpPr>
            <p:nvPr/>
          </p:nvSpPr>
          <p:spPr bwMode="auto">
            <a:xfrm>
              <a:off x="2193" y="3414"/>
              <a:ext cx="17" cy="38"/>
            </a:xfrm>
            <a:custGeom>
              <a:avLst/>
              <a:gdLst>
                <a:gd name="T0" fmla="*/ 1 w 59"/>
                <a:gd name="T1" fmla="*/ 4 h 121"/>
                <a:gd name="T2" fmla="*/ 1 w 59"/>
                <a:gd name="T3" fmla="*/ 3 h 121"/>
                <a:gd name="T4" fmla="*/ 1 w 59"/>
                <a:gd name="T5" fmla="*/ 3 h 121"/>
                <a:gd name="T6" fmla="*/ 1 w 59"/>
                <a:gd name="T7" fmla="*/ 3 h 121"/>
                <a:gd name="T8" fmla="*/ 1 w 59"/>
                <a:gd name="T9" fmla="*/ 3 h 121"/>
                <a:gd name="T10" fmla="*/ 1 w 59"/>
                <a:gd name="T11" fmla="*/ 3 h 121"/>
                <a:gd name="T12" fmla="*/ 1 w 59"/>
                <a:gd name="T13" fmla="*/ 2 h 121"/>
                <a:gd name="T14" fmla="*/ 1 w 59"/>
                <a:gd name="T15" fmla="*/ 2 h 121"/>
                <a:gd name="T16" fmla="*/ 1 w 59"/>
                <a:gd name="T17" fmla="*/ 2 h 121"/>
                <a:gd name="T18" fmla="*/ 1 w 59"/>
                <a:gd name="T19" fmla="*/ 1 h 121"/>
                <a:gd name="T20" fmla="*/ 1 w 59"/>
                <a:gd name="T21" fmla="*/ 1 h 121"/>
                <a:gd name="T22" fmla="*/ 1 w 59"/>
                <a:gd name="T23" fmla="*/ 1 h 121"/>
                <a:gd name="T24" fmla="*/ 1 w 59"/>
                <a:gd name="T25" fmla="*/ 1 h 121"/>
                <a:gd name="T26" fmla="*/ 1 w 59"/>
                <a:gd name="T27" fmla="*/ 1 h 121"/>
                <a:gd name="T28" fmla="*/ 1 w 59"/>
                <a:gd name="T29" fmla="*/ 1 h 121"/>
                <a:gd name="T30" fmla="*/ 1 w 59"/>
                <a:gd name="T31" fmla="*/ 0 h 121"/>
                <a:gd name="T32" fmla="*/ 1 w 59"/>
                <a:gd name="T33" fmla="*/ 0 h 121"/>
                <a:gd name="T34" fmla="*/ 1 w 59"/>
                <a:gd name="T35" fmla="*/ 0 h 121"/>
                <a:gd name="T36" fmla="*/ 0 w 59"/>
                <a:gd name="T37" fmla="*/ 0 h 121"/>
                <a:gd name="T38" fmla="*/ 0 w 59"/>
                <a:gd name="T39" fmla="*/ 0 h 121"/>
                <a:gd name="T40" fmla="*/ 0 w 59"/>
                <a:gd name="T41" fmla="*/ 0 h 121"/>
                <a:gd name="T42" fmla="*/ 0 w 59"/>
                <a:gd name="T43" fmla="*/ 0 h 1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9" h="121">
                  <a:moveTo>
                    <a:pt x="53" y="121"/>
                  </a:moveTo>
                  <a:lnTo>
                    <a:pt x="55" y="113"/>
                  </a:lnTo>
                  <a:lnTo>
                    <a:pt x="57" y="103"/>
                  </a:lnTo>
                  <a:lnTo>
                    <a:pt x="58" y="94"/>
                  </a:lnTo>
                  <a:lnTo>
                    <a:pt x="59" y="85"/>
                  </a:lnTo>
                  <a:lnTo>
                    <a:pt x="59" y="76"/>
                  </a:lnTo>
                  <a:lnTo>
                    <a:pt x="59" y="68"/>
                  </a:lnTo>
                  <a:lnTo>
                    <a:pt x="58" y="60"/>
                  </a:lnTo>
                  <a:lnTo>
                    <a:pt x="57" y="53"/>
                  </a:lnTo>
                  <a:lnTo>
                    <a:pt x="54" y="46"/>
                  </a:lnTo>
                  <a:lnTo>
                    <a:pt x="52" y="38"/>
                  </a:lnTo>
                  <a:lnTo>
                    <a:pt x="49" y="32"/>
                  </a:lnTo>
                  <a:lnTo>
                    <a:pt x="46" y="26"/>
                  </a:lnTo>
                  <a:lnTo>
                    <a:pt x="43" y="21"/>
                  </a:lnTo>
                  <a:lnTo>
                    <a:pt x="38" y="16"/>
                  </a:lnTo>
                  <a:lnTo>
                    <a:pt x="34" y="11"/>
                  </a:lnTo>
                  <a:lnTo>
                    <a:pt x="29" y="8"/>
                  </a:lnTo>
                  <a:lnTo>
                    <a:pt x="24" y="5"/>
                  </a:lnTo>
                  <a:lnTo>
                    <a:pt x="18" y="3"/>
                  </a:lnTo>
                  <a:lnTo>
                    <a:pt x="13"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901" name="Line 56"/>
            <p:cNvSpPr>
              <a:spLocks noChangeShapeType="1"/>
            </p:cNvSpPr>
            <p:nvPr/>
          </p:nvSpPr>
          <p:spPr bwMode="auto">
            <a:xfrm flipH="1">
              <a:off x="2184" y="3452"/>
              <a:ext cx="26" cy="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902" name="Line 57"/>
            <p:cNvSpPr>
              <a:spLocks noChangeShapeType="1"/>
            </p:cNvSpPr>
            <p:nvPr/>
          </p:nvSpPr>
          <p:spPr bwMode="auto">
            <a:xfrm flipV="1">
              <a:off x="2137" y="3414"/>
              <a:ext cx="36"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6650" name="Group 58"/>
          <p:cNvGrpSpPr>
            <a:grpSpLocks/>
          </p:cNvGrpSpPr>
          <p:nvPr/>
        </p:nvGrpSpPr>
        <p:grpSpPr bwMode="auto">
          <a:xfrm>
            <a:off x="5056188" y="4335463"/>
            <a:ext cx="141287" cy="207962"/>
            <a:chOff x="3185" y="2731"/>
            <a:chExt cx="89" cy="131"/>
          </a:xfrm>
        </p:grpSpPr>
        <p:sp>
          <p:nvSpPr>
            <p:cNvPr id="75896" name="Freeform 59"/>
            <p:cNvSpPr>
              <a:spLocks/>
            </p:cNvSpPr>
            <p:nvPr/>
          </p:nvSpPr>
          <p:spPr bwMode="auto">
            <a:xfrm>
              <a:off x="3185" y="2731"/>
              <a:ext cx="71" cy="131"/>
            </a:xfrm>
            <a:custGeom>
              <a:avLst/>
              <a:gdLst>
                <a:gd name="T0" fmla="*/ 0 w 222"/>
                <a:gd name="T1" fmla="*/ 13 h 417"/>
                <a:gd name="T2" fmla="*/ 4 w 222"/>
                <a:gd name="T3" fmla="*/ 0 h 417"/>
                <a:gd name="T4" fmla="*/ 7 w 222"/>
                <a:gd name="T5" fmla="*/ 0 h 417"/>
                <a:gd name="T6" fmla="*/ 0 60000 65536"/>
                <a:gd name="T7" fmla="*/ 0 60000 65536"/>
                <a:gd name="T8" fmla="*/ 0 60000 65536"/>
              </a:gdLst>
              <a:ahLst/>
              <a:cxnLst>
                <a:cxn ang="T6">
                  <a:pos x="T0" y="T1"/>
                </a:cxn>
                <a:cxn ang="T7">
                  <a:pos x="T2" y="T3"/>
                </a:cxn>
                <a:cxn ang="T8">
                  <a:pos x="T4" y="T5"/>
                </a:cxn>
              </a:cxnLst>
              <a:rect l="0" t="0" r="r" b="b"/>
              <a:pathLst>
                <a:path w="222" h="417">
                  <a:moveTo>
                    <a:pt x="0" y="417"/>
                  </a:moveTo>
                  <a:lnTo>
                    <a:pt x="112" y="0"/>
                  </a:lnTo>
                  <a:lnTo>
                    <a:pt x="2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97" name="Freeform 60"/>
            <p:cNvSpPr>
              <a:spLocks/>
            </p:cNvSpPr>
            <p:nvPr/>
          </p:nvSpPr>
          <p:spPr bwMode="auto">
            <a:xfrm>
              <a:off x="3256" y="2731"/>
              <a:ext cx="18" cy="38"/>
            </a:xfrm>
            <a:custGeom>
              <a:avLst/>
              <a:gdLst>
                <a:gd name="T0" fmla="*/ 2 w 58"/>
                <a:gd name="T1" fmla="*/ 4 h 121"/>
                <a:gd name="T2" fmla="*/ 2 w 58"/>
                <a:gd name="T3" fmla="*/ 3 h 121"/>
                <a:gd name="T4" fmla="*/ 2 w 58"/>
                <a:gd name="T5" fmla="*/ 3 h 121"/>
                <a:gd name="T6" fmla="*/ 2 w 58"/>
                <a:gd name="T7" fmla="*/ 3 h 121"/>
                <a:gd name="T8" fmla="*/ 2 w 58"/>
                <a:gd name="T9" fmla="*/ 3 h 121"/>
                <a:gd name="T10" fmla="*/ 2 w 58"/>
                <a:gd name="T11" fmla="*/ 3 h 121"/>
                <a:gd name="T12" fmla="*/ 2 w 58"/>
                <a:gd name="T13" fmla="*/ 2 h 121"/>
                <a:gd name="T14" fmla="*/ 2 w 58"/>
                <a:gd name="T15" fmla="*/ 2 h 121"/>
                <a:gd name="T16" fmla="*/ 2 w 58"/>
                <a:gd name="T17" fmla="*/ 2 h 121"/>
                <a:gd name="T18" fmla="*/ 2 w 58"/>
                <a:gd name="T19" fmla="*/ 1 h 121"/>
                <a:gd name="T20" fmla="*/ 2 w 58"/>
                <a:gd name="T21" fmla="*/ 1 h 121"/>
                <a:gd name="T22" fmla="*/ 2 w 58"/>
                <a:gd name="T23" fmla="*/ 1 h 121"/>
                <a:gd name="T24" fmla="*/ 1 w 58"/>
                <a:gd name="T25" fmla="*/ 1 h 121"/>
                <a:gd name="T26" fmla="*/ 1 w 58"/>
                <a:gd name="T27" fmla="*/ 1 h 121"/>
                <a:gd name="T28" fmla="*/ 1 w 58"/>
                <a:gd name="T29" fmla="*/ 1 h 121"/>
                <a:gd name="T30" fmla="*/ 1 w 58"/>
                <a:gd name="T31" fmla="*/ 0 h 121"/>
                <a:gd name="T32" fmla="*/ 1 w 58"/>
                <a:gd name="T33" fmla="*/ 0 h 121"/>
                <a:gd name="T34" fmla="*/ 1 w 58"/>
                <a:gd name="T35" fmla="*/ 0 h 121"/>
                <a:gd name="T36" fmla="*/ 1 w 58"/>
                <a:gd name="T37" fmla="*/ 0 h 121"/>
                <a:gd name="T38" fmla="*/ 0 w 58"/>
                <a:gd name="T39" fmla="*/ 0 h 121"/>
                <a:gd name="T40" fmla="*/ 0 w 58"/>
                <a:gd name="T41" fmla="*/ 0 h 121"/>
                <a:gd name="T42" fmla="*/ 0 w 58"/>
                <a:gd name="T43" fmla="*/ 0 h 1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8" h="121">
                  <a:moveTo>
                    <a:pt x="53" y="121"/>
                  </a:moveTo>
                  <a:lnTo>
                    <a:pt x="55" y="113"/>
                  </a:lnTo>
                  <a:lnTo>
                    <a:pt x="56" y="103"/>
                  </a:lnTo>
                  <a:lnTo>
                    <a:pt x="58" y="95"/>
                  </a:lnTo>
                  <a:lnTo>
                    <a:pt x="58" y="86"/>
                  </a:lnTo>
                  <a:lnTo>
                    <a:pt x="58" y="78"/>
                  </a:lnTo>
                  <a:lnTo>
                    <a:pt x="58" y="69"/>
                  </a:lnTo>
                  <a:lnTo>
                    <a:pt x="57" y="61"/>
                  </a:lnTo>
                  <a:lnTo>
                    <a:pt x="56" y="53"/>
                  </a:lnTo>
                  <a:lnTo>
                    <a:pt x="54" y="46"/>
                  </a:lnTo>
                  <a:lnTo>
                    <a:pt x="52" y="38"/>
                  </a:lnTo>
                  <a:lnTo>
                    <a:pt x="50" y="32"/>
                  </a:lnTo>
                  <a:lnTo>
                    <a:pt x="46" y="27"/>
                  </a:lnTo>
                  <a:lnTo>
                    <a:pt x="42" y="21"/>
                  </a:lnTo>
                  <a:lnTo>
                    <a:pt x="38" y="16"/>
                  </a:lnTo>
                  <a:lnTo>
                    <a:pt x="34" y="12"/>
                  </a:lnTo>
                  <a:lnTo>
                    <a:pt x="29" y="9"/>
                  </a:lnTo>
                  <a:lnTo>
                    <a:pt x="24" y="5"/>
                  </a:lnTo>
                  <a:lnTo>
                    <a:pt x="18" y="3"/>
                  </a:lnTo>
                  <a:lnTo>
                    <a:pt x="12"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98" name="Line 61"/>
            <p:cNvSpPr>
              <a:spLocks noChangeShapeType="1"/>
            </p:cNvSpPr>
            <p:nvPr/>
          </p:nvSpPr>
          <p:spPr bwMode="auto">
            <a:xfrm flipH="1">
              <a:off x="3247" y="2769"/>
              <a:ext cx="24"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6654" name="Group 62"/>
          <p:cNvGrpSpPr>
            <a:grpSpLocks/>
          </p:cNvGrpSpPr>
          <p:nvPr/>
        </p:nvGrpSpPr>
        <p:grpSpPr bwMode="auto">
          <a:xfrm>
            <a:off x="3290888" y="2044700"/>
            <a:ext cx="249237" cy="317500"/>
            <a:chOff x="2073" y="1288"/>
            <a:chExt cx="157" cy="200"/>
          </a:xfrm>
        </p:grpSpPr>
        <p:sp>
          <p:nvSpPr>
            <p:cNvPr id="75891" name="Freeform 63"/>
            <p:cNvSpPr>
              <a:spLocks/>
            </p:cNvSpPr>
            <p:nvPr/>
          </p:nvSpPr>
          <p:spPr bwMode="auto">
            <a:xfrm>
              <a:off x="2073" y="1354"/>
              <a:ext cx="100" cy="134"/>
            </a:xfrm>
            <a:custGeom>
              <a:avLst/>
              <a:gdLst>
                <a:gd name="T0" fmla="*/ 0 w 318"/>
                <a:gd name="T1" fmla="*/ 14 h 417"/>
                <a:gd name="T2" fmla="*/ 3 w 318"/>
                <a:gd name="T3" fmla="*/ 0 h 417"/>
                <a:gd name="T4" fmla="*/ 10 w 318"/>
                <a:gd name="T5" fmla="*/ 0 h 417"/>
                <a:gd name="T6" fmla="*/ 0 60000 65536"/>
                <a:gd name="T7" fmla="*/ 0 60000 65536"/>
                <a:gd name="T8" fmla="*/ 0 60000 65536"/>
              </a:gdLst>
              <a:ahLst/>
              <a:cxnLst>
                <a:cxn ang="T6">
                  <a:pos x="T0" y="T1"/>
                </a:cxn>
                <a:cxn ang="T7">
                  <a:pos x="T2" y="T3"/>
                </a:cxn>
                <a:cxn ang="T8">
                  <a:pos x="T4" y="T5"/>
                </a:cxn>
              </a:cxnLst>
              <a:rect l="0" t="0" r="r" b="b"/>
              <a:pathLst>
                <a:path w="318" h="417">
                  <a:moveTo>
                    <a:pt x="0" y="417"/>
                  </a:moveTo>
                  <a:lnTo>
                    <a:pt x="112" y="0"/>
                  </a:lnTo>
                  <a:lnTo>
                    <a:pt x="31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92" name="Freeform 64"/>
            <p:cNvSpPr>
              <a:spLocks/>
            </p:cNvSpPr>
            <p:nvPr/>
          </p:nvSpPr>
          <p:spPr bwMode="auto">
            <a:xfrm>
              <a:off x="2173" y="1354"/>
              <a:ext cx="20" cy="40"/>
            </a:xfrm>
            <a:custGeom>
              <a:avLst/>
              <a:gdLst>
                <a:gd name="T0" fmla="*/ 2 w 59"/>
                <a:gd name="T1" fmla="*/ 4 h 121"/>
                <a:gd name="T2" fmla="*/ 2 w 59"/>
                <a:gd name="T3" fmla="*/ 4 h 121"/>
                <a:gd name="T4" fmla="*/ 2 w 59"/>
                <a:gd name="T5" fmla="*/ 4 h 121"/>
                <a:gd name="T6" fmla="*/ 2 w 59"/>
                <a:gd name="T7" fmla="*/ 4 h 121"/>
                <a:gd name="T8" fmla="*/ 2 w 59"/>
                <a:gd name="T9" fmla="*/ 3 h 121"/>
                <a:gd name="T10" fmla="*/ 2 w 59"/>
                <a:gd name="T11" fmla="*/ 3 h 121"/>
                <a:gd name="T12" fmla="*/ 2 w 59"/>
                <a:gd name="T13" fmla="*/ 3 h 121"/>
                <a:gd name="T14" fmla="*/ 2 w 59"/>
                <a:gd name="T15" fmla="*/ 2 h 121"/>
                <a:gd name="T16" fmla="*/ 2 w 59"/>
                <a:gd name="T17" fmla="*/ 2 h 121"/>
                <a:gd name="T18" fmla="*/ 2 w 59"/>
                <a:gd name="T19" fmla="*/ 2 h 121"/>
                <a:gd name="T20" fmla="*/ 2 w 59"/>
                <a:gd name="T21" fmla="*/ 2 h 121"/>
                <a:gd name="T22" fmla="*/ 2 w 59"/>
                <a:gd name="T23" fmla="*/ 2 h 121"/>
                <a:gd name="T24" fmla="*/ 2 w 59"/>
                <a:gd name="T25" fmla="*/ 1 h 121"/>
                <a:gd name="T26" fmla="*/ 2 w 59"/>
                <a:gd name="T27" fmla="*/ 1 h 121"/>
                <a:gd name="T28" fmla="*/ 2 w 59"/>
                <a:gd name="T29" fmla="*/ 1 h 121"/>
                <a:gd name="T30" fmla="*/ 2 w 59"/>
                <a:gd name="T31" fmla="*/ 1 h 121"/>
                <a:gd name="T32" fmla="*/ 1 w 59"/>
                <a:gd name="T33" fmla="*/ 1 h 121"/>
                <a:gd name="T34" fmla="*/ 1 w 59"/>
                <a:gd name="T35" fmla="*/ 0 h 121"/>
                <a:gd name="T36" fmla="*/ 1 w 59"/>
                <a:gd name="T37" fmla="*/ 0 h 121"/>
                <a:gd name="T38" fmla="*/ 1 w 59"/>
                <a:gd name="T39" fmla="*/ 0 h 121"/>
                <a:gd name="T40" fmla="*/ 1 w 59"/>
                <a:gd name="T41" fmla="*/ 0 h 121"/>
                <a:gd name="T42" fmla="*/ 1 w 59"/>
                <a:gd name="T43" fmla="*/ 0 h 121"/>
                <a:gd name="T44" fmla="*/ 0 w 59"/>
                <a:gd name="T45" fmla="*/ 0 h 121"/>
                <a:gd name="T46" fmla="*/ 0 w 59"/>
                <a:gd name="T47" fmla="*/ 0 h 121"/>
                <a:gd name="T48" fmla="*/ 0 w 59"/>
                <a:gd name="T49" fmla="*/ 0 h 1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9" h="121">
                  <a:moveTo>
                    <a:pt x="54" y="121"/>
                  </a:moveTo>
                  <a:lnTo>
                    <a:pt x="55" y="114"/>
                  </a:lnTo>
                  <a:lnTo>
                    <a:pt x="57" y="105"/>
                  </a:lnTo>
                  <a:lnTo>
                    <a:pt x="58" y="98"/>
                  </a:lnTo>
                  <a:lnTo>
                    <a:pt x="59" y="89"/>
                  </a:lnTo>
                  <a:lnTo>
                    <a:pt x="59" y="82"/>
                  </a:lnTo>
                  <a:lnTo>
                    <a:pt x="59" y="74"/>
                  </a:lnTo>
                  <a:lnTo>
                    <a:pt x="59" y="67"/>
                  </a:lnTo>
                  <a:lnTo>
                    <a:pt x="58" y="60"/>
                  </a:lnTo>
                  <a:lnTo>
                    <a:pt x="57" y="53"/>
                  </a:lnTo>
                  <a:lnTo>
                    <a:pt x="56" y="47"/>
                  </a:lnTo>
                  <a:lnTo>
                    <a:pt x="54" y="41"/>
                  </a:lnTo>
                  <a:lnTo>
                    <a:pt x="52" y="35"/>
                  </a:lnTo>
                  <a:lnTo>
                    <a:pt x="48" y="30"/>
                  </a:lnTo>
                  <a:lnTo>
                    <a:pt x="46" y="24"/>
                  </a:lnTo>
                  <a:lnTo>
                    <a:pt x="42" y="20"/>
                  </a:lnTo>
                  <a:lnTo>
                    <a:pt x="39" y="16"/>
                  </a:lnTo>
                  <a:lnTo>
                    <a:pt x="35" y="11"/>
                  </a:lnTo>
                  <a:lnTo>
                    <a:pt x="30" y="8"/>
                  </a:lnTo>
                  <a:lnTo>
                    <a:pt x="26" y="6"/>
                  </a:lnTo>
                  <a:lnTo>
                    <a:pt x="22" y="3"/>
                  </a:lnTo>
                  <a:lnTo>
                    <a:pt x="16" y="2"/>
                  </a:lnTo>
                  <a:lnTo>
                    <a:pt x="11"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93" name="Line 65"/>
            <p:cNvSpPr>
              <a:spLocks noChangeShapeType="1"/>
            </p:cNvSpPr>
            <p:nvPr/>
          </p:nvSpPr>
          <p:spPr bwMode="auto">
            <a:xfrm flipH="1">
              <a:off x="2166" y="1394"/>
              <a:ext cx="24"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94" name="Line 66"/>
            <p:cNvSpPr>
              <a:spLocks noChangeShapeType="1"/>
            </p:cNvSpPr>
            <p:nvPr/>
          </p:nvSpPr>
          <p:spPr bwMode="auto">
            <a:xfrm flipV="1">
              <a:off x="2119" y="1354"/>
              <a:ext cx="36"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95" name="Line 67"/>
            <p:cNvSpPr>
              <a:spLocks noChangeShapeType="1"/>
            </p:cNvSpPr>
            <p:nvPr/>
          </p:nvSpPr>
          <p:spPr bwMode="auto">
            <a:xfrm flipH="1">
              <a:off x="2210" y="1288"/>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6660" name="Group 68"/>
          <p:cNvGrpSpPr>
            <a:grpSpLocks/>
          </p:cNvGrpSpPr>
          <p:nvPr/>
        </p:nvGrpSpPr>
        <p:grpSpPr bwMode="auto">
          <a:xfrm>
            <a:off x="5013325" y="1889125"/>
            <a:ext cx="250825" cy="317500"/>
            <a:chOff x="3158" y="1190"/>
            <a:chExt cx="158" cy="200"/>
          </a:xfrm>
        </p:grpSpPr>
        <p:sp>
          <p:nvSpPr>
            <p:cNvPr id="75887" name="Freeform 69"/>
            <p:cNvSpPr>
              <a:spLocks/>
            </p:cNvSpPr>
            <p:nvPr/>
          </p:nvSpPr>
          <p:spPr bwMode="auto">
            <a:xfrm>
              <a:off x="3158" y="1257"/>
              <a:ext cx="71" cy="133"/>
            </a:xfrm>
            <a:custGeom>
              <a:avLst/>
              <a:gdLst>
                <a:gd name="T0" fmla="*/ 0 w 222"/>
                <a:gd name="T1" fmla="*/ 13 h 417"/>
                <a:gd name="T2" fmla="*/ 4 w 222"/>
                <a:gd name="T3" fmla="*/ 0 h 417"/>
                <a:gd name="T4" fmla="*/ 7 w 222"/>
                <a:gd name="T5" fmla="*/ 0 h 417"/>
                <a:gd name="T6" fmla="*/ 0 60000 65536"/>
                <a:gd name="T7" fmla="*/ 0 60000 65536"/>
                <a:gd name="T8" fmla="*/ 0 60000 65536"/>
              </a:gdLst>
              <a:ahLst/>
              <a:cxnLst>
                <a:cxn ang="T6">
                  <a:pos x="T0" y="T1"/>
                </a:cxn>
                <a:cxn ang="T7">
                  <a:pos x="T2" y="T3"/>
                </a:cxn>
                <a:cxn ang="T8">
                  <a:pos x="T4" y="T5"/>
                </a:cxn>
              </a:cxnLst>
              <a:rect l="0" t="0" r="r" b="b"/>
              <a:pathLst>
                <a:path w="222" h="417">
                  <a:moveTo>
                    <a:pt x="0" y="417"/>
                  </a:moveTo>
                  <a:lnTo>
                    <a:pt x="112" y="0"/>
                  </a:lnTo>
                  <a:lnTo>
                    <a:pt x="2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88" name="Freeform 70"/>
            <p:cNvSpPr>
              <a:spLocks/>
            </p:cNvSpPr>
            <p:nvPr/>
          </p:nvSpPr>
          <p:spPr bwMode="auto">
            <a:xfrm>
              <a:off x="3229" y="1257"/>
              <a:ext cx="18" cy="37"/>
            </a:xfrm>
            <a:custGeom>
              <a:avLst/>
              <a:gdLst>
                <a:gd name="T0" fmla="*/ 2 w 58"/>
                <a:gd name="T1" fmla="*/ 3 h 121"/>
                <a:gd name="T2" fmla="*/ 2 w 58"/>
                <a:gd name="T3" fmla="*/ 3 h 121"/>
                <a:gd name="T4" fmla="*/ 2 w 58"/>
                <a:gd name="T5" fmla="*/ 3 h 121"/>
                <a:gd name="T6" fmla="*/ 2 w 58"/>
                <a:gd name="T7" fmla="*/ 3 h 121"/>
                <a:gd name="T8" fmla="*/ 2 w 58"/>
                <a:gd name="T9" fmla="*/ 3 h 121"/>
                <a:gd name="T10" fmla="*/ 2 w 58"/>
                <a:gd name="T11" fmla="*/ 2 h 121"/>
                <a:gd name="T12" fmla="*/ 2 w 58"/>
                <a:gd name="T13" fmla="*/ 2 h 121"/>
                <a:gd name="T14" fmla="*/ 2 w 58"/>
                <a:gd name="T15" fmla="*/ 2 h 121"/>
                <a:gd name="T16" fmla="*/ 2 w 58"/>
                <a:gd name="T17" fmla="*/ 2 h 121"/>
                <a:gd name="T18" fmla="*/ 2 w 58"/>
                <a:gd name="T19" fmla="*/ 2 h 121"/>
                <a:gd name="T20" fmla="*/ 2 w 58"/>
                <a:gd name="T21" fmla="*/ 2 h 121"/>
                <a:gd name="T22" fmla="*/ 2 w 58"/>
                <a:gd name="T23" fmla="*/ 1 h 121"/>
                <a:gd name="T24" fmla="*/ 2 w 58"/>
                <a:gd name="T25" fmla="*/ 1 h 121"/>
                <a:gd name="T26" fmla="*/ 2 w 58"/>
                <a:gd name="T27" fmla="*/ 1 h 121"/>
                <a:gd name="T28" fmla="*/ 1 w 58"/>
                <a:gd name="T29" fmla="*/ 1 h 121"/>
                <a:gd name="T30" fmla="*/ 1 w 58"/>
                <a:gd name="T31" fmla="*/ 1 h 121"/>
                <a:gd name="T32" fmla="*/ 1 w 58"/>
                <a:gd name="T33" fmla="*/ 1 h 121"/>
                <a:gd name="T34" fmla="*/ 1 w 58"/>
                <a:gd name="T35" fmla="*/ 0 h 121"/>
                <a:gd name="T36" fmla="*/ 1 w 58"/>
                <a:gd name="T37" fmla="*/ 0 h 121"/>
                <a:gd name="T38" fmla="*/ 1 w 58"/>
                <a:gd name="T39" fmla="*/ 0 h 121"/>
                <a:gd name="T40" fmla="*/ 1 w 58"/>
                <a:gd name="T41" fmla="*/ 0 h 121"/>
                <a:gd name="T42" fmla="*/ 1 w 58"/>
                <a:gd name="T43" fmla="*/ 0 h 121"/>
                <a:gd name="T44" fmla="*/ 0 w 58"/>
                <a:gd name="T45" fmla="*/ 0 h 121"/>
                <a:gd name="T46" fmla="*/ 0 w 58"/>
                <a:gd name="T47" fmla="*/ 0 h 121"/>
                <a:gd name="T48" fmla="*/ 0 w 58"/>
                <a:gd name="T49" fmla="*/ 0 h 1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8" h="121">
                  <a:moveTo>
                    <a:pt x="52" y="121"/>
                  </a:moveTo>
                  <a:lnTo>
                    <a:pt x="54" y="114"/>
                  </a:lnTo>
                  <a:lnTo>
                    <a:pt x="56" y="105"/>
                  </a:lnTo>
                  <a:lnTo>
                    <a:pt x="57" y="98"/>
                  </a:lnTo>
                  <a:lnTo>
                    <a:pt x="58" y="90"/>
                  </a:lnTo>
                  <a:lnTo>
                    <a:pt x="58" y="83"/>
                  </a:lnTo>
                  <a:lnTo>
                    <a:pt x="58" y="76"/>
                  </a:lnTo>
                  <a:lnTo>
                    <a:pt x="58" y="68"/>
                  </a:lnTo>
                  <a:lnTo>
                    <a:pt x="57" y="61"/>
                  </a:lnTo>
                  <a:lnTo>
                    <a:pt x="56" y="54"/>
                  </a:lnTo>
                  <a:lnTo>
                    <a:pt x="55" y="48"/>
                  </a:lnTo>
                  <a:lnTo>
                    <a:pt x="53" y="41"/>
                  </a:lnTo>
                  <a:lnTo>
                    <a:pt x="51" y="35"/>
                  </a:lnTo>
                  <a:lnTo>
                    <a:pt x="48" y="30"/>
                  </a:lnTo>
                  <a:lnTo>
                    <a:pt x="44" y="26"/>
                  </a:lnTo>
                  <a:lnTo>
                    <a:pt x="41" y="20"/>
                  </a:lnTo>
                  <a:lnTo>
                    <a:pt x="38" y="16"/>
                  </a:lnTo>
                  <a:lnTo>
                    <a:pt x="34" y="13"/>
                  </a:lnTo>
                  <a:lnTo>
                    <a:pt x="29" y="10"/>
                  </a:lnTo>
                  <a:lnTo>
                    <a:pt x="25" y="6"/>
                  </a:lnTo>
                  <a:lnTo>
                    <a:pt x="21" y="4"/>
                  </a:lnTo>
                  <a:lnTo>
                    <a:pt x="16" y="2"/>
                  </a:lnTo>
                  <a:lnTo>
                    <a:pt x="10" y="1"/>
                  </a:lnTo>
                  <a:lnTo>
                    <a:pt x="5"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89" name="Line 71"/>
            <p:cNvSpPr>
              <a:spLocks noChangeShapeType="1"/>
            </p:cNvSpPr>
            <p:nvPr/>
          </p:nvSpPr>
          <p:spPr bwMode="auto">
            <a:xfrm flipH="1">
              <a:off x="3220" y="1294"/>
              <a:ext cx="27"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90" name="Line 72"/>
            <p:cNvSpPr>
              <a:spLocks noChangeShapeType="1"/>
            </p:cNvSpPr>
            <p:nvPr/>
          </p:nvSpPr>
          <p:spPr bwMode="auto">
            <a:xfrm flipH="1">
              <a:off x="3296" y="1190"/>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6665" name="Group 73"/>
          <p:cNvGrpSpPr>
            <a:grpSpLocks/>
          </p:cNvGrpSpPr>
          <p:nvPr/>
        </p:nvGrpSpPr>
        <p:grpSpPr bwMode="auto">
          <a:xfrm>
            <a:off x="2276475" y="1196975"/>
            <a:ext cx="4597400" cy="5472113"/>
            <a:chOff x="1434" y="754"/>
            <a:chExt cx="2896" cy="3447"/>
          </a:xfrm>
        </p:grpSpPr>
        <p:sp>
          <p:nvSpPr>
            <p:cNvPr id="75852" name="Line 74"/>
            <p:cNvSpPr>
              <a:spLocks noChangeShapeType="1"/>
            </p:cNvSpPr>
            <p:nvPr/>
          </p:nvSpPr>
          <p:spPr bwMode="auto">
            <a:xfrm>
              <a:off x="1434" y="2384"/>
              <a:ext cx="28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5853" name="Group 75"/>
            <p:cNvGrpSpPr>
              <a:grpSpLocks/>
            </p:cNvGrpSpPr>
            <p:nvPr/>
          </p:nvGrpSpPr>
          <p:grpSpPr bwMode="auto">
            <a:xfrm>
              <a:off x="1676" y="754"/>
              <a:ext cx="2363" cy="3447"/>
              <a:chOff x="1676" y="754"/>
              <a:chExt cx="2363" cy="3447"/>
            </a:xfrm>
          </p:grpSpPr>
          <p:sp>
            <p:nvSpPr>
              <p:cNvPr id="75854" name="Line 76"/>
              <p:cNvSpPr>
                <a:spLocks noChangeShapeType="1"/>
              </p:cNvSpPr>
              <p:nvPr/>
            </p:nvSpPr>
            <p:spPr bwMode="auto">
              <a:xfrm flipH="1">
                <a:off x="1895" y="967"/>
                <a:ext cx="854" cy="82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55" name="Line 77"/>
              <p:cNvSpPr>
                <a:spLocks noChangeShapeType="1"/>
              </p:cNvSpPr>
              <p:nvPr/>
            </p:nvSpPr>
            <p:spPr bwMode="auto">
              <a:xfrm>
                <a:off x="1895" y="1788"/>
                <a:ext cx="1906" cy="44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56" name="Line 78"/>
              <p:cNvSpPr>
                <a:spLocks noChangeShapeType="1"/>
              </p:cNvSpPr>
              <p:nvPr/>
            </p:nvSpPr>
            <p:spPr bwMode="auto">
              <a:xfrm flipH="1" flipV="1">
                <a:off x="2749" y="967"/>
                <a:ext cx="1052" cy="12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57" name="Line 79"/>
              <p:cNvSpPr>
                <a:spLocks noChangeShapeType="1"/>
              </p:cNvSpPr>
              <p:nvPr/>
            </p:nvSpPr>
            <p:spPr bwMode="auto">
              <a:xfrm>
                <a:off x="2749" y="967"/>
                <a:ext cx="0" cy="16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58" name="Line 80"/>
              <p:cNvSpPr>
                <a:spLocks noChangeShapeType="1"/>
              </p:cNvSpPr>
              <p:nvPr/>
            </p:nvSpPr>
            <p:spPr bwMode="auto">
              <a:xfrm>
                <a:off x="2749" y="2595"/>
                <a:ext cx="1052" cy="76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59" name="Line 81"/>
              <p:cNvSpPr>
                <a:spLocks noChangeShapeType="1"/>
              </p:cNvSpPr>
              <p:nvPr/>
            </p:nvSpPr>
            <p:spPr bwMode="auto">
              <a:xfrm flipH="1">
                <a:off x="1895" y="3363"/>
                <a:ext cx="1906" cy="76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60" name="Line 82"/>
              <p:cNvSpPr>
                <a:spLocks noChangeShapeType="1"/>
              </p:cNvSpPr>
              <p:nvPr/>
            </p:nvSpPr>
            <p:spPr bwMode="auto">
              <a:xfrm flipV="1">
                <a:off x="1895" y="2595"/>
                <a:ext cx="854" cy="153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61" name="Line 83"/>
              <p:cNvSpPr>
                <a:spLocks noChangeShapeType="1"/>
              </p:cNvSpPr>
              <p:nvPr/>
            </p:nvSpPr>
            <p:spPr bwMode="auto">
              <a:xfrm>
                <a:off x="1895" y="1788"/>
                <a:ext cx="0" cy="2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62" name="Line 84"/>
              <p:cNvSpPr>
                <a:spLocks noChangeShapeType="1"/>
              </p:cNvSpPr>
              <p:nvPr/>
            </p:nvSpPr>
            <p:spPr bwMode="auto">
              <a:xfrm>
                <a:off x="3801" y="2237"/>
                <a:ext cx="0" cy="11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5863" name="Group 85"/>
              <p:cNvGrpSpPr>
                <a:grpSpLocks/>
              </p:cNvGrpSpPr>
              <p:nvPr/>
            </p:nvGrpSpPr>
            <p:grpSpPr bwMode="auto">
              <a:xfrm>
                <a:off x="1676" y="1626"/>
                <a:ext cx="161" cy="200"/>
                <a:chOff x="1645" y="1626"/>
                <a:chExt cx="161" cy="200"/>
              </a:xfrm>
            </p:grpSpPr>
            <p:sp>
              <p:nvSpPr>
                <p:cNvPr id="75884" name="Freeform 86"/>
                <p:cNvSpPr>
                  <a:spLocks/>
                </p:cNvSpPr>
                <p:nvPr/>
              </p:nvSpPr>
              <p:spPr bwMode="auto">
                <a:xfrm>
                  <a:off x="1645" y="1692"/>
                  <a:ext cx="85" cy="134"/>
                </a:xfrm>
                <a:custGeom>
                  <a:avLst/>
                  <a:gdLst>
                    <a:gd name="T0" fmla="*/ 9 w 266"/>
                    <a:gd name="T1" fmla="*/ 2 h 420"/>
                    <a:gd name="T2" fmla="*/ 9 w 266"/>
                    <a:gd name="T3" fmla="*/ 1 h 420"/>
                    <a:gd name="T4" fmla="*/ 9 w 266"/>
                    <a:gd name="T5" fmla="*/ 1 h 420"/>
                    <a:gd name="T6" fmla="*/ 8 w 266"/>
                    <a:gd name="T7" fmla="*/ 0 h 420"/>
                    <a:gd name="T8" fmla="*/ 8 w 266"/>
                    <a:gd name="T9" fmla="*/ 0 h 420"/>
                    <a:gd name="T10" fmla="*/ 8 w 266"/>
                    <a:gd name="T11" fmla="*/ 0 h 420"/>
                    <a:gd name="T12" fmla="*/ 8 w 266"/>
                    <a:gd name="T13" fmla="*/ 0 h 420"/>
                    <a:gd name="T14" fmla="*/ 7 w 266"/>
                    <a:gd name="T15" fmla="*/ 0 h 420"/>
                    <a:gd name="T16" fmla="*/ 6 w 266"/>
                    <a:gd name="T17" fmla="*/ 0 h 420"/>
                    <a:gd name="T18" fmla="*/ 5 w 266"/>
                    <a:gd name="T19" fmla="*/ 0 h 420"/>
                    <a:gd name="T20" fmla="*/ 5 w 266"/>
                    <a:gd name="T21" fmla="*/ 0 h 420"/>
                    <a:gd name="T22" fmla="*/ 4 w 266"/>
                    <a:gd name="T23" fmla="*/ 0 h 420"/>
                    <a:gd name="T24" fmla="*/ 4 w 266"/>
                    <a:gd name="T25" fmla="*/ 1 h 420"/>
                    <a:gd name="T26" fmla="*/ 4 w 266"/>
                    <a:gd name="T27" fmla="*/ 1 h 420"/>
                    <a:gd name="T28" fmla="*/ 3 w 266"/>
                    <a:gd name="T29" fmla="*/ 1 h 420"/>
                    <a:gd name="T30" fmla="*/ 3 w 266"/>
                    <a:gd name="T31" fmla="*/ 2 h 420"/>
                    <a:gd name="T32" fmla="*/ 2 w 266"/>
                    <a:gd name="T33" fmla="*/ 3 h 420"/>
                    <a:gd name="T34" fmla="*/ 2 w 266"/>
                    <a:gd name="T35" fmla="*/ 3 h 420"/>
                    <a:gd name="T36" fmla="*/ 2 w 266"/>
                    <a:gd name="T37" fmla="*/ 4 h 420"/>
                    <a:gd name="T38" fmla="*/ 1 w 266"/>
                    <a:gd name="T39" fmla="*/ 6 h 420"/>
                    <a:gd name="T40" fmla="*/ 0 w 266"/>
                    <a:gd name="T41" fmla="*/ 9 h 420"/>
                    <a:gd name="T42" fmla="*/ 0 w 266"/>
                    <a:gd name="T43" fmla="*/ 10 h 420"/>
                    <a:gd name="T44" fmla="*/ 0 w 266"/>
                    <a:gd name="T45" fmla="*/ 11 h 420"/>
                    <a:gd name="T46" fmla="*/ 0 w 266"/>
                    <a:gd name="T47" fmla="*/ 11 h 420"/>
                    <a:gd name="T48" fmla="*/ 0 w 266"/>
                    <a:gd name="T49" fmla="*/ 11 h 420"/>
                    <a:gd name="T50" fmla="*/ 0 w 266"/>
                    <a:gd name="T51" fmla="*/ 12 h 420"/>
                    <a:gd name="T52" fmla="*/ 0 w 266"/>
                    <a:gd name="T53" fmla="*/ 12 h 420"/>
                    <a:gd name="T54" fmla="*/ 1 w 266"/>
                    <a:gd name="T55" fmla="*/ 13 h 420"/>
                    <a:gd name="T56" fmla="*/ 1 w 266"/>
                    <a:gd name="T57" fmla="*/ 13 h 420"/>
                    <a:gd name="T58" fmla="*/ 1 w 266"/>
                    <a:gd name="T59" fmla="*/ 13 h 420"/>
                    <a:gd name="T60" fmla="*/ 2 w 266"/>
                    <a:gd name="T61" fmla="*/ 13 h 420"/>
                    <a:gd name="T62" fmla="*/ 2 w 266"/>
                    <a:gd name="T63" fmla="*/ 14 h 420"/>
                    <a:gd name="T64" fmla="*/ 3 w 266"/>
                    <a:gd name="T65" fmla="*/ 14 h 420"/>
                    <a:gd name="T66" fmla="*/ 4 w 266"/>
                    <a:gd name="T67" fmla="*/ 14 h 420"/>
                    <a:gd name="T68" fmla="*/ 4 w 266"/>
                    <a:gd name="T69" fmla="*/ 14 h 420"/>
                    <a:gd name="T70" fmla="*/ 4 w 266"/>
                    <a:gd name="T71" fmla="*/ 13 h 420"/>
                    <a:gd name="T72" fmla="*/ 5 w 266"/>
                    <a:gd name="T73" fmla="*/ 13 h 420"/>
                    <a:gd name="T74" fmla="*/ 5 w 266"/>
                    <a:gd name="T75" fmla="*/ 13 h 420"/>
                    <a:gd name="T76" fmla="*/ 5 w 266"/>
                    <a:gd name="T77" fmla="*/ 13 h 420"/>
                    <a:gd name="T78" fmla="*/ 6 w 266"/>
                    <a:gd name="T79" fmla="*/ 12 h 420"/>
                    <a:gd name="T80" fmla="*/ 6 w 266"/>
                    <a:gd name="T81" fmla="*/ 12 h 420"/>
                    <a:gd name="T82" fmla="*/ 6 w 266"/>
                    <a:gd name="T83" fmla="*/ 11 h 420"/>
                    <a:gd name="T84" fmla="*/ 6 w 266"/>
                    <a:gd name="T85" fmla="*/ 10 h 420"/>
                    <a:gd name="T86" fmla="*/ 7 w 266"/>
                    <a:gd name="T87" fmla="*/ 8 h 420"/>
                    <a:gd name="T88" fmla="*/ 8 w 266"/>
                    <a:gd name="T89" fmla="*/ 5 h 420"/>
                    <a:gd name="T90" fmla="*/ 8 w 266"/>
                    <a:gd name="T91" fmla="*/ 3 h 420"/>
                    <a:gd name="T92" fmla="*/ 9 w 266"/>
                    <a:gd name="T93" fmla="*/ 2 h 4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66" h="420">
                      <a:moveTo>
                        <a:pt x="265" y="56"/>
                      </a:moveTo>
                      <a:lnTo>
                        <a:pt x="266" y="51"/>
                      </a:lnTo>
                      <a:lnTo>
                        <a:pt x="266" y="47"/>
                      </a:lnTo>
                      <a:lnTo>
                        <a:pt x="266" y="43"/>
                      </a:lnTo>
                      <a:lnTo>
                        <a:pt x="266" y="39"/>
                      </a:lnTo>
                      <a:lnTo>
                        <a:pt x="265" y="34"/>
                      </a:lnTo>
                      <a:lnTo>
                        <a:pt x="264" y="30"/>
                      </a:lnTo>
                      <a:lnTo>
                        <a:pt x="263" y="26"/>
                      </a:lnTo>
                      <a:lnTo>
                        <a:pt x="262" y="22"/>
                      </a:lnTo>
                      <a:lnTo>
                        <a:pt x="260" y="16"/>
                      </a:lnTo>
                      <a:lnTo>
                        <a:pt x="259" y="12"/>
                      </a:lnTo>
                      <a:lnTo>
                        <a:pt x="258" y="11"/>
                      </a:lnTo>
                      <a:lnTo>
                        <a:pt x="256" y="9"/>
                      </a:lnTo>
                      <a:lnTo>
                        <a:pt x="255" y="7"/>
                      </a:lnTo>
                      <a:lnTo>
                        <a:pt x="254" y="6"/>
                      </a:lnTo>
                      <a:lnTo>
                        <a:pt x="251" y="4"/>
                      </a:lnTo>
                      <a:lnTo>
                        <a:pt x="250" y="3"/>
                      </a:lnTo>
                      <a:lnTo>
                        <a:pt x="248" y="2"/>
                      </a:lnTo>
                      <a:lnTo>
                        <a:pt x="246" y="1"/>
                      </a:lnTo>
                      <a:lnTo>
                        <a:pt x="244" y="1"/>
                      </a:lnTo>
                      <a:lnTo>
                        <a:pt x="242" y="0"/>
                      </a:lnTo>
                      <a:lnTo>
                        <a:pt x="238" y="0"/>
                      </a:lnTo>
                      <a:lnTo>
                        <a:pt x="228" y="0"/>
                      </a:lnTo>
                      <a:lnTo>
                        <a:pt x="219" y="0"/>
                      </a:lnTo>
                      <a:lnTo>
                        <a:pt x="211" y="0"/>
                      </a:lnTo>
                      <a:lnTo>
                        <a:pt x="201" y="0"/>
                      </a:lnTo>
                      <a:lnTo>
                        <a:pt x="193" y="0"/>
                      </a:lnTo>
                      <a:lnTo>
                        <a:pt x="184" y="0"/>
                      </a:lnTo>
                      <a:lnTo>
                        <a:pt x="176" y="1"/>
                      </a:lnTo>
                      <a:lnTo>
                        <a:pt x="167" y="1"/>
                      </a:lnTo>
                      <a:lnTo>
                        <a:pt x="159" y="3"/>
                      </a:lnTo>
                      <a:lnTo>
                        <a:pt x="155" y="3"/>
                      </a:lnTo>
                      <a:lnTo>
                        <a:pt x="150" y="4"/>
                      </a:lnTo>
                      <a:lnTo>
                        <a:pt x="146" y="6"/>
                      </a:lnTo>
                      <a:lnTo>
                        <a:pt x="142" y="8"/>
                      </a:lnTo>
                      <a:lnTo>
                        <a:pt x="139" y="9"/>
                      </a:lnTo>
                      <a:lnTo>
                        <a:pt x="134" y="11"/>
                      </a:lnTo>
                      <a:lnTo>
                        <a:pt x="130" y="13"/>
                      </a:lnTo>
                      <a:lnTo>
                        <a:pt x="127" y="15"/>
                      </a:lnTo>
                      <a:lnTo>
                        <a:pt x="123" y="18"/>
                      </a:lnTo>
                      <a:lnTo>
                        <a:pt x="119" y="20"/>
                      </a:lnTo>
                      <a:lnTo>
                        <a:pt x="113" y="26"/>
                      </a:lnTo>
                      <a:lnTo>
                        <a:pt x="107" y="32"/>
                      </a:lnTo>
                      <a:lnTo>
                        <a:pt x="100" y="37"/>
                      </a:lnTo>
                      <a:lnTo>
                        <a:pt x="94" y="44"/>
                      </a:lnTo>
                      <a:lnTo>
                        <a:pt x="91" y="47"/>
                      </a:lnTo>
                      <a:lnTo>
                        <a:pt x="89" y="50"/>
                      </a:lnTo>
                      <a:lnTo>
                        <a:pt x="85" y="55"/>
                      </a:lnTo>
                      <a:lnTo>
                        <a:pt x="83" y="58"/>
                      </a:lnTo>
                      <a:lnTo>
                        <a:pt x="75" y="73"/>
                      </a:lnTo>
                      <a:lnTo>
                        <a:pt x="70" y="80"/>
                      </a:lnTo>
                      <a:lnTo>
                        <a:pt x="66" y="88"/>
                      </a:lnTo>
                      <a:lnTo>
                        <a:pt x="64" y="92"/>
                      </a:lnTo>
                      <a:lnTo>
                        <a:pt x="62" y="96"/>
                      </a:lnTo>
                      <a:lnTo>
                        <a:pt x="60" y="99"/>
                      </a:lnTo>
                      <a:lnTo>
                        <a:pt x="59" y="104"/>
                      </a:lnTo>
                      <a:lnTo>
                        <a:pt x="57" y="112"/>
                      </a:lnTo>
                      <a:lnTo>
                        <a:pt x="53" y="121"/>
                      </a:lnTo>
                      <a:lnTo>
                        <a:pt x="45" y="155"/>
                      </a:lnTo>
                      <a:lnTo>
                        <a:pt x="35" y="188"/>
                      </a:lnTo>
                      <a:lnTo>
                        <a:pt x="26" y="222"/>
                      </a:lnTo>
                      <a:lnTo>
                        <a:pt x="17" y="255"/>
                      </a:lnTo>
                      <a:lnTo>
                        <a:pt x="12" y="272"/>
                      </a:lnTo>
                      <a:lnTo>
                        <a:pt x="8" y="289"/>
                      </a:lnTo>
                      <a:lnTo>
                        <a:pt x="4" y="306"/>
                      </a:lnTo>
                      <a:lnTo>
                        <a:pt x="2" y="314"/>
                      </a:lnTo>
                      <a:lnTo>
                        <a:pt x="1" y="323"/>
                      </a:lnTo>
                      <a:lnTo>
                        <a:pt x="0" y="327"/>
                      </a:lnTo>
                      <a:lnTo>
                        <a:pt x="0" y="331"/>
                      </a:lnTo>
                      <a:lnTo>
                        <a:pt x="0" y="336"/>
                      </a:lnTo>
                      <a:lnTo>
                        <a:pt x="0" y="340"/>
                      </a:lnTo>
                      <a:lnTo>
                        <a:pt x="0" y="344"/>
                      </a:lnTo>
                      <a:lnTo>
                        <a:pt x="0" y="348"/>
                      </a:lnTo>
                      <a:lnTo>
                        <a:pt x="1" y="354"/>
                      </a:lnTo>
                      <a:lnTo>
                        <a:pt x="1" y="358"/>
                      </a:lnTo>
                      <a:lnTo>
                        <a:pt x="2" y="362"/>
                      </a:lnTo>
                      <a:lnTo>
                        <a:pt x="3" y="366"/>
                      </a:lnTo>
                      <a:lnTo>
                        <a:pt x="4" y="371"/>
                      </a:lnTo>
                      <a:lnTo>
                        <a:pt x="5" y="374"/>
                      </a:lnTo>
                      <a:lnTo>
                        <a:pt x="8" y="378"/>
                      </a:lnTo>
                      <a:lnTo>
                        <a:pt x="9" y="382"/>
                      </a:lnTo>
                      <a:lnTo>
                        <a:pt x="11" y="387"/>
                      </a:lnTo>
                      <a:lnTo>
                        <a:pt x="13" y="390"/>
                      </a:lnTo>
                      <a:lnTo>
                        <a:pt x="15" y="394"/>
                      </a:lnTo>
                      <a:lnTo>
                        <a:pt x="17" y="397"/>
                      </a:lnTo>
                      <a:lnTo>
                        <a:pt x="20" y="402"/>
                      </a:lnTo>
                      <a:lnTo>
                        <a:pt x="23" y="405"/>
                      </a:lnTo>
                      <a:lnTo>
                        <a:pt x="27" y="407"/>
                      </a:lnTo>
                      <a:lnTo>
                        <a:pt x="30" y="410"/>
                      </a:lnTo>
                      <a:lnTo>
                        <a:pt x="33" y="412"/>
                      </a:lnTo>
                      <a:lnTo>
                        <a:pt x="37" y="414"/>
                      </a:lnTo>
                      <a:lnTo>
                        <a:pt x="42" y="415"/>
                      </a:lnTo>
                      <a:lnTo>
                        <a:pt x="46" y="417"/>
                      </a:lnTo>
                      <a:lnTo>
                        <a:pt x="50" y="418"/>
                      </a:lnTo>
                      <a:lnTo>
                        <a:pt x="54" y="419"/>
                      </a:lnTo>
                      <a:lnTo>
                        <a:pt x="59" y="419"/>
                      </a:lnTo>
                      <a:lnTo>
                        <a:pt x="63" y="419"/>
                      </a:lnTo>
                      <a:lnTo>
                        <a:pt x="71" y="419"/>
                      </a:lnTo>
                      <a:lnTo>
                        <a:pt x="90" y="419"/>
                      </a:lnTo>
                      <a:lnTo>
                        <a:pt x="98" y="419"/>
                      </a:lnTo>
                      <a:lnTo>
                        <a:pt x="107" y="419"/>
                      </a:lnTo>
                      <a:lnTo>
                        <a:pt x="111" y="420"/>
                      </a:lnTo>
                      <a:lnTo>
                        <a:pt x="115" y="420"/>
                      </a:lnTo>
                      <a:lnTo>
                        <a:pt x="119" y="419"/>
                      </a:lnTo>
                      <a:lnTo>
                        <a:pt x="124" y="419"/>
                      </a:lnTo>
                      <a:lnTo>
                        <a:pt x="128" y="418"/>
                      </a:lnTo>
                      <a:lnTo>
                        <a:pt x="132" y="415"/>
                      </a:lnTo>
                      <a:lnTo>
                        <a:pt x="136" y="413"/>
                      </a:lnTo>
                      <a:lnTo>
                        <a:pt x="140" y="411"/>
                      </a:lnTo>
                      <a:lnTo>
                        <a:pt x="144" y="409"/>
                      </a:lnTo>
                      <a:lnTo>
                        <a:pt x="147" y="407"/>
                      </a:lnTo>
                      <a:lnTo>
                        <a:pt x="150" y="404"/>
                      </a:lnTo>
                      <a:lnTo>
                        <a:pt x="155" y="401"/>
                      </a:lnTo>
                      <a:lnTo>
                        <a:pt x="158" y="397"/>
                      </a:lnTo>
                      <a:lnTo>
                        <a:pt x="160" y="395"/>
                      </a:lnTo>
                      <a:lnTo>
                        <a:pt x="163" y="392"/>
                      </a:lnTo>
                      <a:lnTo>
                        <a:pt x="166" y="388"/>
                      </a:lnTo>
                      <a:lnTo>
                        <a:pt x="168" y="385"/>
                      </a:lnTo>
                      <a:lnTo>
                        <a:pt x="172" y="381"/>
                      </a:lnTo>
                      <a:lnTo>
                        <a:pt x="174" y="377"/>
                      </a:lnTo>
                      <a:lnTo>
                        <a:pt x="176" y="374"/>
                      </a:lnTo>
                      <a:lnTo>
                        <a:pt x="178" y="370"/>
                      </a:lnTo>
                      <a:lnTo>
                        <a:pt x="180" y="366"/>
                      </a:lnTo>
                      <a:lnTo>
                        <a:pt x="183" y="358"/>
                      </a:lnTo>
                      <a:lnTo>
                        <a:pt x="186" y="351"/>
                      </a:lnTo>
                      <a:lnTo>
                        <a:pt x="190" y="342"/>
                      </a:lnTo>
                      <a:lnTo>
                        <a:pt x="193" y="333"/>
                      </a:lnTo>
                      <a:lnTo>
                        <a:pt x="195" y="325"/>
                      </a:lnTo>
                      <a:lnTo>
                        <a:pt x="197" y="316"/>
                      </a:lnTo>
                      <a:lnTo>
                        <a:pt x="199" y="308"/>
                      </a:lnTo>
                      <a:lnTo>
                        <a:pt x="204" y="292"/>
                      </a:lnTo>
                      <a:lnTo>
                        <a:pt x="211" y="258"/>
                      </a:lnTo>
                      <a:lnTo>
                        <a:pt x="219" y="224"/>
                      </a:lnTo>
                      <a:lnTo>
                        <a:pt x="229" y="190"/>
                      </a:lnTo>
                      <a:lnTo>
                        <a:pt x="238" y="157"/>
                      </a:lnTo>
                      <a:lnTo>
                        <a:pt x="248" y="123"/>
                      </a:lnTo>
                      <a:lnTo>
                        <a:pt x="253" y="107"/>
                      </a:lnTo>
                      <a:lnTo>
                        <a:pt x="257" y="90"/>
                      </a:lnTo>
                      <a:lnTo>
                        <a:pt x="259" y="81"/>
                      </a:lnTo>
                      <a:lnTo>
                        <a:pt x="261" y="73"/>
                      </a:lnTo>
                      <a:lnTo>
                        <a:pt x="263" y="64"/>
                      </a:lnTo>
                      <a:lnTo>
                        <a:pt x="264"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85" name="Freeform 87"/>
                <p:cNvSpPr>
                  <a:spLocks/>
                </p:cNvSpPr>
                <p:nvPr/>
              </p:nvSpPr>
              <p:spPr bwMode="auto">
                <a:xfrm>
                  <a:off x="1706" y="1797"/>
                  <a:ext cx="6" cy="29"/>
                </a:xfrm>
                <a:custGeom>
                  <a:avLst/>
                  <a:gdLst>
                    <a:gd name="T0" fmla="*/ 0 w 25"/>
                    <a:gd name="T1" fmla="*/ 0 h 88"/>
                    <a:gd name="T2" fmla="*/ 0 w 25"/>
                    <a:gd name="T3" fmla="*/ 0 h 88"/>
                    <a:gd name="T4" fmla="*/ 0 w 25"/>
                    <a:gd name="T5" fmla="*/ 0 h 88"/>
                    <a:gd name="T6" fmla="*/ 0 w 25"/>
                    <a:gd name="T7" fmla="*/ 1 h 88"/>
                    <a:gd name="T8" fmla="*/ 0 w 25"/>
                    <a:gd name="T9" fmla="*/ 1 h 88"/>
                    <a:gd name="T10" fmla="*/ 0 w 25"/>
                    <a:gd name="T11" fmla="*/ 1 h 88"/>
                    <a:gd name="T12" fmla="*/ 0 w 25"/>
                    <a:gd name="T13" fmla="*/ 1 h 88"/>
                    <a:gd name="T14" fmla="*/ 0 w 25"/>
                    <a:gd name="T15" fmla="*/ 2 h 88"/>
                    <a:gd name="T16" fmla="*/ 0 w 25"/>
                    <a:gd name="T17" fmla="*/ 2 h 88"/>
                    <a:gd name="T18" fmla="*/ 0 w 25"/>
                    <a:gd name="T19" fmla="*/ 2 h 88"/>
                    <a:gd name="T20" fmla="*/ 0 w 25"/>
                    <a:gd name="T21" fmla="*/ 2 h 88"/>
                    <a:gd name="T22" fmla="*/ 0 w 25"/>
                    <a:gd name="T23" fmla="*/ 2 h 88"/>
                    <a:gd name="T24" fmla="*/ 0 w 25"/>
                    <a:gd name="T25" fmla="*/ 3 h 88"/>
                    <a:gd name="T26" fmla="*/ 0 w 25"/>
                    <a:gd name="T27" fmla="*/ 3 h 88"/>
                    <a:gd name="T28" fmla="*/ 0 w 25"/>
                    <a:gd name="T29" fmla="*/ 3 h 88"/>
                    <a:gd name="T30" fmla="*/ 0 w 25"/>
                    <a:gd name="T31" fmla="*/ 3 h 88"/>
                    <a:gd name="T32" fmla="*/ 0 w 25"/>
                    <a:gd name="T33" fmla="*/ 3 h 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8">
                      <a:moveTo>
                        <a:pt x="3" y="0"/>
                      </a:moveTo>
                      <a:lnTo>
                        <a:pt x="2" y="7"/>
                      </a:lnTo>
                      <a:lnTo>
                        <a:pt x="1" y="12"/>
                      </a:lnTo>
                      <a:lnTo>
                        <a:pt x="0" y="18"/>
                      </a:lnTo>
                      <a:lnTo>
                        <a:pt x="0" y="24"/>
                      </a:lnTo>
                      <a:lnTo>
                        <a:pt x="0" y="30"/>
                      </a:lnTo>
                      <a:lnTo>
                        <a:pt x="0" y="35"/>
                      </a:lnTo>
                      <a:lnTo>
                        <a:pt x="1" y="42"/>
                      </a:lnTo>
                      <a:lnTo>
                        <a:pt x="2" y="47"/>
                      </a:lnTo>
                      <a:lnTo>
                        <a:pt x="4" y="53"/>
                      </a:lnTo>
                      <a:lnTo>
                        <a:pt x="6" y="58"/>
                      </a:lnTo>
                      <a:lnTo>
                        <a:pt x="9" y="63"/>
                      </a:lnTo>
                      <a:lnTo>
                        <a:pt x="12" y="69"/>
                      </a:lnTo>
                      <a:lnTo>
                        <a:pt x="19" y="78"/>
                      </a:lnTo>
                      <a:lnTo>
                        <a:pt x="22" y="83"/>
                      </a:lnTo>
                      <a:lnTo>
                        <a:pt x="23" y="86"/>
                      </a:lnTo>
                      <a:lnTo>
                        <a:pt x="25"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86" name="Line 88"/>
                <p:cNvSpPr>
                  <a:spLocks noChangeShapeType="1"/>
                </p:cNvSpPr>
                <p:nvPr/>
              </p:nvSpPr>
              <p:spPr bwMode="auto">
                <a:xfrm flipH="1">
                  <a:off x="1786" y="1626"/>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5864" name="Group 89"/>
              <p:cNvGrpSpPr>
                <a:grpSpLocks/>
              </p:cNvGrpSpPr>
              <p:nvPr/>
            </p:nvGrpSpPr>
            <p:grpSpPr bwMode="auto">
              <a:xfrm>
                <a:off x="2864" y="754"/>
                <a:ext cx="134" cy="198"/>
                <a:chOff x="2864" y="754"/>
                <a:chExt cx="134" cy="198"/>
              </a:xfrm>
            </p:grpSpPr>
            <p:sp>
              <p:nvSpPr>
                <p:cNvPr id="75882" name="Freeform 90"/>
                <p:cNvSpPr>
                  <a:spLocks/>
                </p:cNvSpPr>
                <p:nvPr/>
              </p:nvSpPr>
              <p:spPr bwMode="auto">
                <a:xfrm>
                  <a:off x="2864" y="754"/>
                  <a:ext cx="89" cy="198"/>
                </a:xfrm>
                <a:custGeom>
                  <a:avLst/>
                  <a:gdLst>
                    <a:gd name="T0" fmla="*/ 5 w 280"/>
                    <a:gd name="T1" fmla="*/ 0 h 627"/>
                    <a:gd name="T2" fmla="*/ 0 w 280"/>
                    <a:gd name="T3" fmla="*/ 20 h 627"/>
                    <a:gd name="T4" fmla="*/ 3 w 280"/>
                    <a:gd name="T5" fmla="*/ 20 h 627"/>
                    <a:gd name="T6" fmla="*/ 4 w 280"/>
                    <a:gd name="T7" fmla="*/ 20 h 627"/>
                    <a:gd name="T8" fmla="*/ 4 w 280"/>
                    <a:gd name="T9" fmla="*/ 20 h 627"/>
                    <a:gd name="T10" fmla="*/ 4 w 280"/>
                    <a:gd name="T11" fmla="*/ 20 h 627"/>
                    <a:gd name="T12" fmla="*/ 5 w 280"/>
                    <a:gd name="T13" fmla="*/ 19 h 627"/>
                    <a:gd name="T14" fmla="*/ 5 w 280"/>
                    <a:gd name="T15" fmla="*/ 19 h 627"/>
                    <a:gd name="T16" fmla="*/ 5 w 280"/>
                    <a:gd name="T17" fmla="*/ 19 h 627"/>
                    <a:gd name="T18" fmla="*/ 6 w 280"/>
                    <a:gd name="T19" fmla="*/ 18 h 627"/>
                    <a:gd name="T20" fmla="*/ 6 w 280"/>
                    <a:gd name="T21" fmla="*/ 18 h 627"/>
                    <a:gd name="T22" fmla="*/ 6 w 280"/>
                    <a:gd name="T23" fmla="*/ 18 h 627"/>
                    <a:gd name="T24" fmla="*/ 7 w 280"/>
                    <a:gd name="T25" fmla="*/ 17 h 627"/>
                    <a:gd name="T26" fmla="*/ 7 w 280"/>
                    <a:gd name="T27" fmla="*/ 17 h 627"/>
                    <a:gd name="T28" fmla="*/ 7 w 280"/>
                    <a:gd name="T29" fmla="*/ 16 h 627"/>
                    <a:gd name="T30" fmla="*/ 7 w 280"/>
                    <a:gd name="T31" fmla="*/ 16 h 627"/>
                    <a:gd name="T32" fmla="*/ 9 w 280"/>
                    <a:gd name="T33" fmla="*/ 10 h 627"/>
                    <a:gd name="T34" fmla="*/ 9 w 280"/>
                    <a:gd name="T35" fmla="*/ 10 h 627"/>
                    <a:gd name="T36" fmla="*/ 9 w 280"/>
                    <a:gd name="T37" fmla="*/ 9 h 627"/>
                    <a:gd name="T38" fmla="*/ 9 w 280"/>
                    <a:gd name="T39" fmla="*/ 9 h 627"/>
                    <a:gd name="T40" fmla="*/ 9 w 280"/>
                    <a:gd name="T41" fmla="*/ 9 h 627"/>
                    <a:gd name="T42" fmla="*/ 9 w 280"/>
                    <a:gd name="T43" fmla="*/ 8 h 627"/>
                    <a:gd name="T44" fmla="*/ 9 w 280"/>
                    <a:gd name="T45" fmla="*/ 8 h 627"/>
                    <a:gd name="T46" fmla="*/ 9 w 280"/>
                    <a:gd name="T47" fmla="*/ 8 h 627"/>
                    <a:gd name="T48" fmla="*/ 9 w 280"/>
                    <a:gd name="T49" fmla="*/ 7 h 627"/>
                    <a:gd name="T50" fmla="*/ 8 w 280"/>
                    <a:gd name="T51" fmla="*/ 7 h 627"/>
                    <a:gd name="T52" fmla="*/ 8 w 280"/>
                    <a:gd name="T53" fmla="*/ 7 h 627"/>
                    <a:gd name="T54" fmla="*/ 8 w 280"/>
                    <a:gd name="T55" fmla="*/ 7 h 627"/>
                    <a:gd name="T56" fmla="*/ 8 w 280"/>
                    <a:gd name="T57" fmla="*/ 7 h 627"/>
                    <a:gd name="T58" fmla="*/ 7 w 280"/>
                    <a:gd name="T59" fmla="*/ 7 h 627"/>
                    <a:gd name="T60" fmla="*/ 3 w 280"/>
                    <a:gd name="T61" fmla="*/ 7 h 62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80" h="627">
                      <a:moveTo>
                        <a:pt x="168" y="0"/>
                      </a:moveTo>
                      <a:lnTo>
                        <a:pt x="0" y="627"/>
                      </a:lnTo>
                      <a:lnTo>
                        <a:pt x="109" y="627"/>
                      </a:lnTo>
                      <a:lnTo>
                        <a:pt x="120" y="626"/>
                      </a:lnTo>
                      <a:lnTo>
                        <a:pt x="131" y="624"/>
                      </a:lnTo>
                      <a:lnTo>
                        <a:pt x="142" y="619"/>
                      </a:lnTo>
                      <a:lnTo>
                        <a:pt x="153" y="613"/>
                      </a:lnTo>
                      <a:lnTo>
                        <a:pt x="164" y="605"/>
                      </a:lnTo>
                      <a:lnTo>
                        <a:pt x="174" y="596"/>
                      </a:lnTo>
                      <a:lnTo>
                        <a:pt x="184" y="585"/>
                      </a:lnTo>
                      <a:lnTo>
                        <a:pt x="193" y="575"/>
                      </a:lnTo>
                      <a:lnTo>
                        <a:pt x="202" y="562"/>
                      </a:lnTo>
                      <a:lnTo>
                        <a:pt x="210" y="548"/>
                      </a:lnTo>
                      <a:lnTo>
                        <a:pt x="217" y="534"/>
                      </a:lnTo>
                      <a:lnTo>
                        <a:pt x="223" y="519"/>
                      </a:lnTo>
                      <a:lnTo>
                        <a:pt x="227" y="505"/>
                      </a:lnTo>
                      <a:lnTo>
                        <a:pt x="274" y="331"/>
                      </a:lnTo>
                      <a:lnTo>
                        <a:pt x="277" y="316"/>
                      </a:lnTo>
                      <a:lnTo>
                        <a:pt x="280" y="302"/>
                      </a:lnTo>
                      <a:lnTo>
                        <a:pt x="280" y="287"/>
                      </a:lnTo>
                      <a:lnTo>
                        <a:pt x="280" y="274"/>
                      </a:lnTo>
                      <a:lnTo>
                        <a:pt x="277" y="262"/>
                      </a:lnTo>
                      <a:lnTo>
                        <a:pt x="274" y="250"/>
                      </a:lnTo>
                      <a:lnTo>
                        <a:pt x="270" y="239"/>
                      </a:lnTo>
                      <a:lnTo>
                        <a:pt x="264" y="231"/>
                      </a:lnTo>
                      <a:lnTo>
                        <a:pt x="257" y="223"/>
                      </a:lnTo>
                      <a:lnTo>
                        <a:pt x="250" y="217"/>
                      </a:lnTo>
                      <a:lnTo>
                        <a:pt x="241" y="213"/>
                      </a:lnTo>
                      <a:lnTo>
                        <a:pt x="232" y="209"/>
                      </a:lnTo>
                      <a:lnTo>
                        <a:pt x="221" y="209"/>
                      </a:lnTo>
                      <a:lnTo>
                        <a:pt x="111"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83" name="Line 91"/>
                <p:cNvSpPr>
                  <a:spLocks noChangeShapeType="1"/>
                </p:cNvSpPr>
                <p:nvPr/>
              </p:nvSpPr>
              <p:spPr bwMode="auto">
                <a:xfrm flipH="1">
                  <a:off x="2978" y="754"/>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5865" name="Group 92"/>
              <p:cNvGrpSpPr>
                <a:grpSpLocks/>
              </p:cNvGrpSpPr>
              <p:nvPr/>
            </p:nvGrpSpPr>
            <p:grpSpPr bwMode="auto">
              <a:xfrm>
                <a:off x="3914" y="2084"/>
                <a:ext cx="125" cy="200"/>
                <a:chOff x="3914" y="2084"/>
                <a:chExt cx="125" cy="200"/>
              </a:xfrm>
            </p:grpSpPr>
            <p:sp>
              <p:nvSpPr>
                <p:cNvPr id="75876" name="Line 93"/>
                <p:cNvSpPr>
                  <a:spLocks noChangeShapeType="1"/>
                </p:cNvSpPr>
                <p:nvPr/>
              </p:nvSpPr>
              <p:spPr bwMode="auto">
                <a:xfrm flipH="1">
                  <a:off x="3932" y="2284"/>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77" name="Freeform 94"/>
                <p:cNvSpPr>
                  <a:spLocks/>
                </p:cNvSpPr>
                <p:nvPr/>
              </p:nvSpPr>
              <p:spPr bwMode="auto">
                <a:xfrm>
                  <a:off x="3914" y="2244"/>
                  <a:ext cx="18" cy="40"/>
                </a:xfrm>
                <a:custGeom>
                  <a:avLst/>
                  <a:gdLst>
                    <a:gd name="T0" fmla="*/ 0 w 58"/>
                    <a:gd name="T1" fmla="*/ 0 h 121"/>
                    <a:gd name="T2" fmla="*/ 0 w 58"/>
                    <a:gd name="T3" fmla="*/ 1 h 121"/>
                    <a:gd name="T4" fmla="*/ 0 w 58"/>
                    <a:gd name="T5" fmla="*/ 1 h 121"/>
                    <a:gd name="T6" fmla="*/ 0 w 58"/>
                    <a:gd name="T7" fmla="*/ 2 h 121"/>
                    <a:gd name="T8" fmla="*/ 0 w 58"/>
                    <a:gd name="T9" fmla="*/ 2 h 121"/>
                    <a:gd name="T10" fmla="*/ 0 w 58"/>
                    <a:gd name="T11" fmla="*/ 3 h 121"/>
                    <a:gd name="T12" fmla="*/ 0 w 58"/>
                    <a:gd name="T13" fmla="*/ 3 h 121"/>
                    <a:gd name="T14" fmla="*/ 0 w 58"/>
                    <a:gd name="T15" fmla="*/ 3 h 121"/>
                    <a:gd name="T16" fmla="*/ 1 w 58"/>
                    <a:gd name="T17" fmla="*/ 4 h 121"/>
                    <a:gd name="T18" fmla="*/ 1 w 58"/>
                    <a:gd name="T19" fmla="*/ 4 h 121"/>
                    <a:gd name="T20" fmla="*/ 1 w 58"/>
                    <a:gd name="T21" fmla="*/ 4 h 121"/>
                    <a:gd name="T22" fmla="*/ 1 w 58"/>
                    <a:gd name="T23" fmla="*/ 4 h 121"/>
                    <a:gd name="T24" fmla="*/ 2 w 58"/>
                    <a:gd name="T25" fmla="*/ 4 h 121"/>
                    <a:gd name="T26" fmla="*/ 2 w 58"/>
                    <a:gd name="T27" fmla="*/ 4 h 1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8" h="121">
                      <a:moveTo>
                        <a:pt x="6" y="0"/>
                      </a:moveTo>
                      <a:lnTo>
                        <a:pt x="3" y="15"/>
                      </a:lnTo>
                      <a:lnTo>
                        <a:pt x="1" y="29"/>
                      </a:lnTo>
                      <a:lnTo>
                        <a:pt x="0" y="44"/>
                      </a:lnTo>
                      <a:lnTo>
                        <a:pt x="1" y="57"/>
                      </a:lnTo>
                      <a:lnTo>
                        <a:pt x="3" y="69"/>
                      </a:lnTo>
                      <a:lnTo>
                        <a:pt x="6" y="81"/>
                      </a:lnTo>
                      <a:lnTo>
                        <a:pt x="10" y="92"/>
                      </a:lnTo>
                      <a:lnTo>
                        <a:pt x="16" y="100"/>
                      </a:lnTo>
                      <a:lnTo>
                        <a:pt x="23" y="108"/>
                      </a:lnTo>
                      <a:lnTo>
                        <a:pt x="31" y="114"/>
                      </a:lnTo>
                      <a:lnTo>
                        <a:pt x="39" y="118"/>
                      </a:lnTo>
                      <a:lnTo>
                        <a:pt x="49" y="121"/>
                      </a:lnTo>
                      <a:lnTo>
                        <a:pt x="58"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78" name="Line 95"/>
                <p:cNvSpPr>
                  <a:spLocks noChangeShapeType="1"/>
                </p:cNvSpPr>
                <p:nvPr/>
              </p:nvSpPr>
              <p:spPr bwMode="auto">
                <a:xfrm flipV="1">
                  <a:off x="3916" y="2188"/>
                  <a:ext cx="14"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79" name="Freeform 96"/>
                <p:cNvSpPr>
                  <a:spLocks/>
                </p:cNvSpPr>
                <p:nvPr/>
              </p:nvSpPr>
              <p:spPr bwMode="auto">
                <a:xfrm>
                  <a:off x="3930" y="2151"/>
                  <a:ext cx="38" cy="37"/>
                </a:xfrm>
                <a:custGeom>
                  <a:avLst/>
                  <a:gdLst>
                    <a:gd name="T0" fmla="*/ 4 w 118"/>
                    <a:gd name="T1" fmla="*/ 0 h 121"/>
                    <a:gd name="T2" fmla="*/ 4 w 118"/>
                    <a:gd name="T3" fmla="*/ 0 h 121"/>
                    <a:gd name="T4" fmla="*/ 3 w 118"/>
                    <a:gd name="T5" fmla="*/ 0 h 121"/>
                    <a:gd name="T6" fmla="*/ 3 w 118"/>
                    <a:gd name="T7" fmla="*/ 0 h 121"/>
                    <a:gd name="T8" fmla="*/ 3 w 118"/>
                    <a:gd name="T9" fmla="*/ 0 h 121"/>
                    <a:gd name="T10" fmla="*/ 2 w 118"/>
                    <a:gd name="T11" fmla="*/ 1 h 121"/>
                    <a:gd name="T12" fmla="*/ 2 w 118"/>
                    <a:gd name="T13" fmla="*/ 1 h 121"/>
                    <a:gd name="T14" fmla="*/ 2 w 118"/>
                    <a:gd name="T15" fmla="*/ 1 h 121"/>
                    <a:gd name="T16" fmla="*/ 1 w 118"/>
                    <a:gd name="T17" fmla="*/ 2 h 121"/>
                    <a:gd name="T18" fmla="*/ 1 w 118"/>
                    <a:gd name="T19" fmla="*/ 2 h 121"/>
                    <a:gd name="T20" fmla="*/ 1 w 118"/>
                    <a:gd name="T21" fmla="*/ 2 h 121"/>
                    <a:gd name="T22" fmla="*/ 0 w 118"/>
                    <a:gd name="T23" fmla="*/ 3 h 121"/>
                    <a:gd name="T24" fmla="*/ 0 w 118"/>
                    <a:gd name="T25" fmla="*/ 3 h 121"/>
                    <a:gd name="T26" fmla="*/ 0 w 118"/>
                    <a:gd name="T27" fmla="*/ 3 h 1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121">
                      <a:moveTo>
                        <a:pt x="118" y="0"/>
                      </a:moveTo>
                      <a:lnTo>
                        <a:pt x="107" y="1"/>
                      </a:lnTo>
                      <a:lnTo>
                        <a:pt x="97" y="3"/>
                      </a:lnTo>
                      <a:lnTo>
                        <a:pt x="85" y="8"/>
                      </a:lnTo>
                      <a:lnTo>
                        <a:pt x="74" y="14"/>
                      </a:lnTo>
                      <a:lnTo>
                        <a:pt x="64" y="21"/>
                      </a:lnTo>
                      <a:lnTo>
                        <a:pt x="53" y="31"/>
                      </a:lnTo>
                      <a:lnTo>
                        <a:pt x="43" y="42"/>
                      </a:lnTo>
                      <a:lnTo>
                        <a:pt x="33" y="52"/>
                      </a:lnTo>
                      <a:lnTo>
                        <a:pt x="24" y="65"/>
                      </a:lnTo>
                      <a:lnTo>
                        <a:pt x="17" y="79"/>
                      </a:lnTo>
                      <a:lnTo>
                        <a:pt x="11" y="93"/>
                      </a:lnTo>
                      <a:lnTo>
                        <a:pt x="4" y="108"/>
                      </a:lnTo>
                      <a:lnTo>
                        <a:pt x="0"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80" name="Line 97"/>
                <p:cNvSpPr>
                  <a:spLocks noChangeShapeType="1"/>
                </p:cNvSpPr>
                <p:nvPr/>
              </p:nvSpPr>
              <p:spPr bwMode="auto">
                <a:xfrm>
                  <a:off x="3968" y="2151"/>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81" name="Line 98"/>
                <p:cNvSpPr>
                  <a:spLocks noChangeShapeType="1"/>
                </p:cNvSpPr>
                <p:nvPr/>
              </p:nvSpPr>
              <p:spPr bwMode="auto">
                <a:xfrm flipH="1">
                  <a:off x="4019" y="2084"/>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5866" name="Group 99"/>
              <p:cNvGrpSpPr>
                <a:grpSpLocks/>
              </p:cNvGrpSpPr>
              <p:nvPr/>
            </p:nvGrpSpPr>
            <p:grpSpPr bwMode="auto">
              <a:xfrm>
                <a:off x="1708" y="4068"/>
                <a:ext cx="84" cy="133"/>
                <a:chOff x="1708" y="4068"/>
                <a:chExt cx="84" cy="133"/>
              </a:xfrm>
            </p:grpSpPr>
            <p:sp>
              <p:nvSpPr>
                <p:cNvPr id="75874" name="Freeform 100"/>
                <p:cNvSpPr>
                  <a:spLocks/>
                </p:cNvSpPr>
                <p:nvPr/>
              </p:nvSpPr>
              <p:spPr bwMode="auto">
                <a:xfrm>
                  <a:off x="1768" y="4174"/>
                  <a:ext cx="6" cy="27"/>
                </a:xfrm>
                <a:custGeom>
                  <a:avLst/>
                  <a:gdLst>
                    <a:gd name="T0" fmla="*/ 0 w 26"/>
                    <a:gd name="T1" fmla="*/ 0 h 88"/>
                    <a:gd name="T2" fmla="*/ 0 w 26"/>
                    <a:gd name="T3" fmla="*/ 0 h 88"/>
                    <a:gd name="T4" fmla="*/ 0 w 26"/>
                    <a:gd name="T5" fmla="*/ 0 h 88"/>
                    <a:gd name="T6" fmla="*/ 0 w 26"/>
                    <a:gd name="T7" fmla="*/ 1 h 88"/>
                    <a:gd name="T8" fmla="*/ 0 w 26"/>
                    <a:gd name="T9" fmla="*/ 1 h 88"/>
                    <a:gd name="T10" fmla="*/ 0 w 26"/>
                    <a:gd name="T11" fmla="*/ 1 h 88"/>
                    <a:gd name="T12" fmla="*/ 0 w 26"/>
                    <a:gd name="T13" fmla="*/ 1 h 88"/>
                    <a:gd name="T14" fmla="*/ 0 w 26"/>
                    <a:gd name="T15" fmla="*/ 1 h 88"/>
                    <a:gd name="T16" fmla="*/ 0 w 26"/>
                    <a:gd name="T17" fmla="*/ 1 h 88"/>
                    <a:gd name="T18" fmla="*/ 0 w 26"/>
                    <a:gd name="T19" fmla="*/ 2 h 88"/>
                    <a:gd name="T20" fmla="*/ 0 w 26"/>
                    <a:gd name="T21" fmla="*/ 2 h 88"/>
                    <a:gd name="T22" fmla="*/ 0 w 26"/>
                    <a:gd name="T23" fmla="*/ 2 h 88"/>
                    <a:gd name="T24" fmla="*/ 0 w 26"/>
                    <a:gd name="T25" fmla="*/ 2 h 88"/>
                    <a:gd name="T26" fmla="*/ 0 w 26"/>
                    <a:gd name="T27" fmla="*/ 2 h 88"/>
                    <a:gd name="T28" fmla="*/ 0 w 26"/>
                    <a:gd name="T29" fmla="*/ 2 h 88"/>
                    <a:gd name="T30" fmla="*/ 0 w 26"/>
                    <a:gd name="T31" fmla="*/ 2 h 8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6" h="88">
                      <a:moveTo>
                        <a:pt x="4" y="0"/>
                      </a:moveTo>
                      <a:lnTo>
                        <a:pt x="2" y="6"/>
                      </a:lnTo>
                      <a:lnTo>
                        <a:pt x="2" y="12"/>
                      </a:lnTo>
                      <a:lnTo>
                        <a:pt x="1" y="17"/>
                      </a:lnTo>
                      <a:lnTo>
                        <a:pt x="0" y="24"/>
                      </a:lnTo>
                      <a:lnTo>
                        <a:pt x="0" y="29"/>
                      </a:lnTo>
                      <a:lnTo>
                        <a:pt x="1" y="35"/>
                      </a:lnTo>
                      <a:lnTo>
                        <a:pt x="2" y="41"/>
                      </a:lnTo>
                      <a:lnTo>
                        <a:pt x="3" y="47"/>
                      </a:lnTo>
                      <a:lnTo>
                        <a:pt x="5" y="52"/>
                      </a:lnTo>
                      <a:lnTo>
                        <a:pt x="7" y="58"/>
                      </a:lnTo>
                      <a:lnTo>
                        <a:pt x="9" y="63"/>
                      </a:lnTo>
                      <a:lnTo>
                        <a:pt x="12" y="67"/>
                      </a:lnTo>
                      <a:lnTo>
                        <a:pt x="19" y="78"/>
                      </a:lnTo>
                      <a:lnTo>
                        <a:pt x="22" y="82"/>
                      </a:lnTo>
                      <a:lnTo>
                        <a:pt x="26"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75" name="Freeform 101"/>
                <p:cNvSpPr>
                  <a:spLocks/>
                </p:cNvSpPr>
                <p:nvPr/>
              </p:nvSpPr>
              <p:spPr bwMode="auto">
                <a:xfrm>
                  <a:off x="1708" y="4068"/>
                  <a:ext cx="84" cy="133"/>
                </a:xfrm>
                <a:custGeom>
                  <a:avLst/>
                  <a:gdLst>
                    <a:gd name="T0" fmla="*/ 8 w 267"/>
                    <a:gd name="T1" fmla="*/ 2 h 419"/>
                    <a:gd name="T2" fmla="*/ 8 w 267"/>
                    <a:gd name="T3" fmla="*/ 1 h 419"/>
                    <a:gd name="T4" fmla="*/ 8 w 267"/>
                    <a:gd name="T5" fmla="*/ 1 h 419"/>
                    <a:gd name="T6" fmla="*/ 8 w 267"/>
                    <a:gd name="T7" fmla="*/ 1 h 419"/>
                    <a:gd name="T8" fmla="*/ 8 w 267"/>
                    <a:gd name="T9" fmla="*/ 1 h 419"/>
                    <a:gd name="T10" fmla="*/ 8 w 267"/>
                    <a:gd name="T11" fmla="*/ 0 h 419"/>
                    <a:gd name="T12" fmla="*/ 8 w 267"/>
                    <a:gd name="T13" fmla="*/ 0 h 419"/>
                    <a:gd name="T14" fmla="*/ 8 w 267"/>
                    <a:gd name="T15" fmla="*/ 0 h 419"/>
                    <a:gd name="T16" fmla="*/ 8 w 267"/>
                    <a:gd name="T17" fmla="*/ 0 h 419"/>
                    <a:gd name="T18" fmla="*/ 7 w 267"/>
                    <a:gd name="T19" fmla="*/ 0 h 419"/>
                    <a:gd name="T20" fmla="*/ 6 w 267"/>
                    <a:gd name="T21" fmla="*/ 0 h 419"/>
                    <a:gd name="T22" fmla="*/ 5 w 267"/>
                    <a:gd name="T23" fmla="*/ 0 h 419"/>
                    <a:gd name="T24" fmla="*/ 5 w 267"/>
                    <a:gd name="T25" fmla="*/ 0 h 419"/>
                    <a:gd name="T26" fmla="*/ 4 w 267"/>
                    <a:gd name="T27" fmla="*/ 0 h 419"/>
                    <a:gd name="T28" fmla="*/ 4 w 267"/>
                    <a:gd name="T29" fmla="*/ 0 h 419"/>
                    <a:gd name="T30" fmla="*/ 4 w 267"/>
                    <a:gd name="T31" fmla="*/ 1 h 419"/>
                    <a:gd name="T32" fmla="*/ 3 w 267"/>
                    <a:gd name="T33" fmla="*/ 1 h 419"/>
                    <a:gd name="T34" fmla="*/ 3 w 267"/>
                    <a:gd name="T35" fmla="*/ 1 h 419"/>
                    <a:gd name="T36" fmla="*/ 3 w 267"/>
                    <a:gd name="T37" fmla="*/ 2 h 419"/>
                    <a:gd name="T38" fmla="*/ 3 w 267"/>
                    <a:gd name="T39" fmla="*/ 2 h 419"/>
                    <a:gd name="T40" fmla="*/ 2 w 267"/>
                    <a:gd name="T41" fmla="*/ 3 h 419"/>
                    <a:gd name="T42" fmla="*/ 2 w 267"/>
                    <a:gd name="T43" fmla="*/ 3 h 419"/>
                    <a:gd name="T44" fmla="*/ 2 w 267"/>
                    <a:gd name="T45" fmla="*/ 4 h 419"/>
                    <a:gd name="T46" fmla="*/ 1 w 267"/>
                    <a:gd name="T47" fmla="*/ 7 h 419"/>
                    <a:gd name="T48" fmla="*/ 0 w 267"/>
                    <a:gd name="T49" fmla="*/ 9 h 419"/>
                    <a:gd name="T50" fmla="*/ 0 w 267"/>
                    <a:gd name="T51" fmla="*/ 10 h 419"/>
                    <a:gd name="T52" fmla="*/ 0 w 267"/>
                    <a:gd name="T53" fmla="*/ 10 h 419"/>
                    <a:gd name="T54" fmla="*/ 0 w 267"/>
                    <a:gd name="T55" fmla="*/ 11 h 419"/>
                    <a:gd name="T56" fmla="*/ 0 w 267"/>
                    <a:gd name="T57" fmla="*/ 11 h 419"/>
                    <a:gd name="T58" fmla="*/ 0 w 267"/>
                    <a:gd name="T59" fmla="*/ 12 h 419"/>
                    <a:gd name="T60" fmla="*/ 0 w 267"/>
                    <a:gd name="T61" fmla="*/ 12 h 419"/>
                    <a:gd name="T62" fmla="*/ 1 w 267"/>
                    <a:gd name="T63" fmla="*/ 13 h 419"/>
                    <a:gd name="T64" fmla="*/ 1 w 267"/>
                    <a:gd name="T65" fmla="*/ 13 h 419"/>
                    <a:gd name="T66" fmla="*/ 1 w 267"/>
                    <a:gd name="T67" fmla="*/ 13 h 419"/>
                    <a:gd name="T68" fmla="*/ 1 w 267"/>
                    <a:gd name="T69" fmla="*/ 13 h 419"/>
                    <a:gd name="T70" fmla="*/ 1 w 267"/>
                    <a:gd name="T71" fmla="*/ 13 h 419"/>
                    <a:gd name="T72" fmla="*/ 2 w 267"/>
                    <a:gd name="T73" fmla="*/ 13 h 419"/>
                    <a:gd name="T74" fmla="*/ 2 w 267"/>
                    <a:gd name="T75" fmla="*/ 13 h 419"/>
                    <a:gd name="T76" fmla="*/ 3 w 267"/>
                    <a:gd name="T77" fmla="*/ 13 h 419"/>
                    <a:gd name="T78" fmla="*/ 3 w 267"/>
                    <a:gd name="T79" fmla="*/ 13 h 419"/>
                    <a:gd name="T80" fmla="*/ 4 w 267"/>
                    <a:gd name="T81" fmla="*/ 13 h 419"/>
                    <a:gd name="T82" fmla="*/ 4 w 267"/>
                    <a:gd name="T83" fmla="*/ 13 h 419"/>
                    <a:gd name="T84" fmla="*/ 4 w 267"/>
                    <a:gd name="T85" fmla="*/ 13 h 419"/>
                    <a:gd name="T86" fmla="*/ 5 w 267"/>
                    <a:gd name="T87" fmla="*/ 13 h 419"/>
                    <a:gd name="T88" fmla="*/ 5 w 267"/>
                    <a:gd name="T89" fmla="*/ 13 h 419"/>
                    <a:gd name="T90" fmla="*/ 5 w 267"/>
                    <a:gd name="T91" fmla="*/ 12 h 419"/>
                    <a:gd name="T92" fmla="*/ 6 w 267"/>
                    <a:gd name="T93" fmla="*/ 12 h 419"/>
                    <a:gd name="T94" fmla="*/ 6 w 267"/>
                    <a:gd name="T95" fmla="*/ 11 h 419"/>
                    <a:gd name="T96" fmla="*/ 6 w 267"/>
                    <a:gd name="T97" fmla="*/ 11 h 419"/>
                    <a:gd name="T98" fmla="*/ 6 w 267"/>
                    <a:gd name="T99" fmla="*/ 10 h 419"/>
                    <a:gd name="T100" fmla="*/ 7 w 267"/>
                    <a:gd name="T101" fmla="*/ 8 h 419"/>
                    <a:gd name="T102" fmla="*/ 7 w 267"/>
                    <a:gd name="T103" fmla="*/ 6 h 419"/>
                    <a:gd name="T104" fmla="*/ 8 w 267"/>
                    <a:gd name="T105" fmla="*/ 4 h 419"/>
                    <a:gd name="T106" fmla="*/ 8 w 267"/>
                    <a:gd name="T107" fmla="*/ 3 h 419"/>
                    <a:gd name="T108" fmla="*/ 8 w 267"/>
                    <a:gd name="T109" fmla="*/ 2 h 4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67" h="419">
                      <a:moveTo>
                        <a:pt x="266" y="55"/>
                      </a:moveTo>
                      <a:lnTo>
                        <a:pt x="266" y="51"/>
                      </a:lnTo>
                      <a:lnTo>
                        <a:pt x="267" y="47"/>
                      </a:lnTo>
                      <a:lnTo>
                        <a:pt x="267" y="43"/>
                      </a:lnTo>
                      <a:lnTo>
                        <a:pt x="267" y="38"/>
                      </a:lnTo>
                      <a:lnTo>
                        <a:pt x="266" y="34"/>
                      </a:lnTo>
                      <a:lnTo>
                        <a:pt x="265" y="29"/>
                      </a:lnTo>
                      <a:lnTo>
                        <a:pt x="264" y="25"/>
                      </a:lnTo>
                      <a:lnTo>
                        <a:pt x="263" y="20"/>
                      </a:lnTo>
                      <a:lnTo>
                        <a:pt x="261" y="16"/>
                      </a:lnTo>
                      <a:lnTo>
                        <a:pt x="259" y="12"/>
                      </a:lnTo>
                      <a:lnTo>
                        <a:pt x="257" y="8"/>
                      </a:lnTo>
                      <a:lnTo>
                        <a:pt x="253" y="4"/>
                      </a:lnTo>
                      <a:lnTo>
                        <a:pt x="252" y="3"/>
                      </a:lnTo>
                      <a:lnTo>
                        <a:pt x="250" y="2"/>
                      </a:lnTo>
                      <a:lnTo>
                        <a:pt x="249" y="1"/>
                      </a:lnTo>
                      <a:lnTo>
                        <a:pt x="247" y="1"/>
                      </a:lnTo>
                      <a:lnTo>
                        <a:pt x="243" y="0"/>
                      </a:lnTo>
                      <a:lnTo>
                        <a:pt x="239" y="0"/>
                      </a:lnTo>
                      <a:lnTo>
                        <a:pt x="219" y="0"/>
                      </a:lnTo>
                      <a:lnTo>
                        <a:pt x="202" y="0"/>
                      </a:lnTo>
                      <a:lnTo>
                        <a:pt x="185" y="0"/>
                      </a:lnTo>
                      <a:lnTo>
                        <a:pt x="177" y="0"/>
                      </a:lnTo>
                      <a:lnTo>
                        <a:pt x="168" y="1"/>
                      </a:lnTo>
                      <a:lnTo>
                        <a:pt x="160" y="2"/>
                      </a:lnTo>
                      <a:lnTo>
                        <a:pt x="151" y="4"/>
                      </a:lnTo>
                      <a:lnTo>
                        <a:pt x="147" y="5"/>
                      </a:lnTo>
                      <a:lnTo>
                        <a:pt x="143" y="6"/>
                      </a:lnTo>
                      <a:lnTo>
                        <a:pt x="138" y="9"/>
                      </a:lnTo>
                      <a:lnTo>
                        <a:pt x="134" y="11"/>
                      </a:lnTo>
                      <a:lnTo>
                        <a:pt x="127" y="15"/>
                      </a:lnTo>
                      <a:lnTo>
                        <a:pt x="120" y="20"/>
                      </a:lnTo>
                      <a:lnTo>
                        <a:pt x="113" y="26"/>
                      </a:lnTo>
                      <a:lnTo>
                        <a:pt x="106" y="31"/>
                      </a:lnTo>
                      <a:lnTo>
                        <a:pt x="100" y="37"/>
                      </a:lnTo>
                      <a:lnTo>
                        <a:pt x="95" y="44"/>
                      </a:lnTo>
                      <a:lnTo>
                        <a:pt x="88" y="50"/>
                      </a:lnTo>
                      <a:lnTo>
                        <a:pt x="86" y="53"/>
                      </a:lnTo>
                      <a:lnTo>
                        <a:pt x="84" y="58"/>
                      </a:lnTo>
                      <a:lnTo>
                        <a:pt x="75" y="72"/>
                      </a:lnTo>
                      <a:lnTo>
                        <a:pt x="70" y="80"/>
                      </a:lnTo>
                      <a:lnTo>
                        <a:pt x="66" y="87"/>
                      </a:lnTo>
                      <a:lnTo>
                        <a:pt x="63" y="95"/>
                      </a:lnTo>
                      <a:lnTo>
                        <a:pt x="60" y="103"/>
                      </a:lnTo>
                      <a:lnTo>
                        <a:pt x="56" y="112"/>
                      </a:lnTo>
                      <a:lnTo>
                        <a:pt x="54" y="120"/>
                      </a:lnTo>
                      <a:lnTo>
                        <a:pt x="45" y="153"/>
                      </a:lnTo>
                      <a:lnTo>
                        <a:pt x="27" y="220"/>
                      </a:lnTo>
                      <a:lnTo>
                        <a:pt x="17" y="255"/>
                      </a:lnTo>
                      <a:lnTo>
                        <a:pt x="13" y="272"/>
                      </a:lnTo>
                      <a:lnTo>
                        <a:pt x="9" y="288"/>
                      </a:lnTo>
                      <a:lnTo>
                        <a:pt x="4" y="305"/>
                      </a:lnTo>
                      <a:lnTo>
                        <a:pt x="3" y="313"/>
                      </a:lnTo>
                      <a:lnTo>
                        <a:pt x="1" y="322"/>
                      </a:lnTo>
                      <a:lnTo>
                        <a:pt x="1" y="331"/>
                      </a:lnTo>
                      <a:lnTo>
                        <a:pt x="0" y="340"/>
                      </a:lnTo>
                      <a:lnTo>
                        <a:pt x="1" y="348"/>
                      </a:lnTo>
                      <a:lnTo>
                        <a:pt x="2" y="357"/>
                      </a:lnTo>
                      <a:lnTo>
                        <a:pt x="4" y="365"/>
                      </a:lnTo>
                      <a:lnTo>
                        <a:pt x="6" y="374"/>
                      </a:lnTo>
                      <a:lnTo>
                        <a:pt x="10" y="382"/>
                      </a:lnTo>
                      <a:lnTo>
                        <a:pt x="13" y="390"/>
                      </a:lnTo>
                      <a:lnTo>
                        <a:pt x="15" y="394"/>
                      </a:lnTo>
                      <a:lnTo>
                        <a:pt x="18" y="397"/>
                      </a:lnTo>
                      <a:lnTo>
                        <a:pt x="20" y="400"/>
                      </a:lnTo>
                      <a:lnTo>
                        <a:pt x="23" y="404"/>
                      </a:lnTo>
                      <a:lnTo>
                        <a:pt x="27" y="407"/>
                      </a:lnTo>
                      <a:lnTo>
                        <a:pt x="30" y="409"/>
                      </a:lnTo>
                      <a:lnTo>
                        <a:pt x="34" y="412"/>
                      </a:lnTo>
                      <a:lnTo>
                        <a:pt x="38" y="413"/>
                      </a:lnTo>
                      <a:lnTo>
                        <a:pt x="42" y="415"/>
                      </a:lnTo>
                      <a:lnTo>
                        <a:pt x="46" y="416"/>
                      </a:lnTo>
                      <a:lnTo>
                        <a:pt x="50" y="417"/>
                      </a:lnTo>
                      <a:lnTo>
                        <a:pt x="55" y="417"/>
                      </a:lnTo>
                      <a:lnTo>
                        <a:pt x="64" y="419"/>
                      </a:lnTo>
                      <a:lnTo>
                        <a:pt x="72" y="419"/>
                      </a:lnTo>
                      <a:lnTo>
                        <a:pt x="89" y="417"/>
                      </a:lnTo>
                      <a:lnTo>
                        <a:pt x="98" y="419"/>
                      </a:lnTo>
                      <a:lnTo>
                        <a:pt x="108" y="419"/>
                      </a:lnTo>
                      <a:lnTo>
                        <a:pt x="116" y="419"/>
                      </a:lnTo>
                      <a:lnTo>
                        <a:pt x="120" y="419"/>
                      </a:lnTo>
                      <a:lnTo>
                        <a:pt x="125" y="417"/>
                      </a:lnTo>
                      <a:lnTo>
                        <a:pt x="129" y="416"/>
                      </a:lnTo>
                      <a:lnTo>
                        <a:pt x="133" y="415"/>
                      </a:lnTo>
                      <a:lnTo>
                        <a:pt x="136" y="413"/>
                      </a:lnTo>
                      <a:lnTo>
                        <a:pt x="141" y="411"/>
                      </a:lnTo>
                      <a:lnTo>
                        <a:pt x="144" y="409"/>
                      </a:lnTo>
                      <a:lnTo>
                        <a:pt x="148" y="406"/>
                      </a:lnTo>
                      <a:lnTo>
                        <a:pt x="154" y="400"/>
                      </a:lnTo>
                      <a:lnTo>
                        <a:pt x="161" y="394"/>
                      </a:lnTo>
                      <a:lnTo>
                        <a:pt x="166" y="388"/>
                      </a:lnTo>
                      <a:lnTo>
                        <a:pt x="171" y="380"/>
                      </a:lnTo>
                      <a:lnTo>
                        <a:pt x="176" y="373"/>
                      </a:lnTo>
                      <a:lnTo>
                        <a:pt x="180" y="365"/>
                      </a:lnTo>
                      <a:lnTo>
                        <a:pt x="184" y="358"/>
                      </a:lnTo>
                      <a:lnTo>
                        <a:pt x="187" y="349"/>
                      </a:lnTo>
                      <a:lnTo>
                        <a:pt x="191" y="342"/>
                      </a:lnTo>
                      <a:lnTo>
                        <a:pt x="193" y="333"/>
                      </a:lnTo>
                      <a:lnTo>
                        <a:pt x="195" y="325"/>
                      </a:lnTo>
                      <a:lnTo>
                        <a:pt x="200" y="308"/>
                      </a:lnTo>
                      <a:lnTo>
                        <a:pt x="203" y="291"/>
                      </a:lnTo>
                      <a:lnTo>
                        <a:pt x="212" y="257"/>
                      </a:lnTo>
                      <a:lnTo>
                        <a:pt x="220" y="223"/>
                      </a:lnTo>
                      <a:lnTo>
                        <a:pt x="229" y="190"/>
                      </a:lnTo>
                      <a:lnTo>
                        <a:pt x="239" y="156"/>
                      </a:lnTo>
                      <a:lnTo>
                        <a:pt x="248" y="123"/>
                      </a:lnTo>
                      <a:lnTo>
                        <a:pt x="253" y="105"/>
                      </a:lnTo>
                      <a:lnTo>
                        <a:pt x="258" y="88"/>
                      </a:lnTo>
                      <a:lnTo>
                        <a:pt x="261" y="71"/>
                      </a:lnTo>
                      <a:lnTo>
                        <a:pt x="263" y="63"/>
                      </a:lnTo>
                      <a:lnTo>
                        <a:pt x="265"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75867" name="Freeform 102"/>
              <p:cNvSpPr>
                <a:spLocks/>
              </p:cNvSpPr>
              <p:nvPr/>
            </p:nvSpPr>
            <p:spPr bwMode="auto">
              <a:xfrm>
                <a:off x="2557" y="2486"/>
                <a:ext cx="89" cy="201"/>
              </a:xfrm>
              <a:custGeom>
                <a:avLst/>
                <a:gdLst>
                  <a:gd name="T0" fmla="*/ 5 w 280"/>
                  <a:gd name="T1" fmla="*/ 0 h 628"/>
                  <a:gd name="T2" fmla="*/ 0 w 280"/>
                  <a:gd name="T3" fmla="*/ 20 h 628"/>
                  <a:gd name="T4" fmla="*/ 3 w 280"/>
                  <a:gd name="T5" fmla="*/ 20 h 628"/>
                  <a:gd name="T6" fmla="*/ 4 w 280"/>
                  <a:gd name="T7" fmla="*/ 20 h 628"/>
                  <a:gd name="T8" fmla="*/ 4 w 280"/>
                  <a:gd name="T9" fmla="*/ 20 h 628"/>
                  <a:gd name="T10" fmla="*/ 4 w 280"/>
                  <a:gd name="T11" fmla="*/ 20 h 628"/>
                  <a:gd name="T12" fmla="*/ 5 w 280"/>
                  <a:gd name="T13" fmla="*/ 20 h 628"/>
                  <a:gd name="T14" fmla="*/ 5 w 280"/>
                  <a:gd name="T15" fmla="*/ 20 h 628"/>
                  <a:gd name="T16" fmla="*/ 5 w 280"/>
                  <a:gd name="T17" fmla="*/ 20 h 628"/>
                  <a:gd name="T18" fmla="*/ 6 w 280"/>
                  <a:gd name="T19" fmla="*/ 19 h 628"/>
                  <a:gd name="T20" fmla="*/ 6 w 280"/>
                  <a:gd name="T21" fmla="*/ 19 h 628"/>
                  <a:gd name="T22" fmla="*/ 6 w 280"/>
                  <a:gd name="T23" fmla="*/ 19 h 628"/>
                  <a:gd name="T24" fmla="*/ 7 w 280"/>
                  <a:gd name="T25" fmla="*/ 18 h 628"/>
                  <a:gd name="T26" fmla="*/ 7 w 280"/>
                  <a:gd name="T27" fmla="*/ 18 h 628"/>
                  <a:gd name="T28" fmla="*/ 7 w 280"/>
                  <a:gd name="T29" fmla="*/ 17 h 628"/>
                  <a:gd name="T30" fmla="*/ 7 w 280"/>
                  <a:gd name="T31" fmla="*/ 17 h 628"/>
                  <a:gd name="T32" fmla="*/ 9 w 280"/>
                  <a:gd name="T33" fmla="*/ 11 h 628"/>
                  <a:gd name="T34" fmla="*/ 9 w 280"/>
                  <a:gd name="T35" fmla="*/ 10 h 628"/>
                  <a:gd name="T36" fmla="*/ 9 w 280"/>
                  <a:gd name="T37" fmla="*/ 10 h 628"/>
                  <a:gd name="T38" fmla="*/ 9 w 280"/>
                  <a:gd name="T39" fmla="*/ 9 h 628"/>
                  <a:gd name="T40" fmla="*/ 9 w 280"/>
                  <a:gd name="T41" fmla="*/ 9 h 628"/>
                  <a:gd name="T42" fmla="*/ 9 w 280"/>
                  <a:gd name="T43" fmla="*/ 9 h 628"/>
                  <a:gd name="T44" fmla="*/ 9 w 280"/>
                  <a:gd name="T45" fmla="*/ 8 h 628"/>
                  <a:gd name="T46" fmla="*/ 9 w 280"/>
                  <a:gd name="T47" fmla="*/ 8 h 628"/>
                  <a:gd name="T48" fmla="*/ 9 w 280"/>
                  <a:gd name="T49" fmla="*/ 8 h 628"/>
                  <a:gd name="T50" fmla="*/ 8 w 280"/>
                  <a:gd name="T51" fmla="*/ 7 h 628"/>
                  <a:gd name="T52" fmla="*/ 8 w 280"/>
                  <a:gd name="T53" fmla="*/ 7 h 628"/>
                  <a:gd name="T54" fmla="*/ 8 w 280"/>
                  <a:gd name="T55" fmla="*/ 7 h 628"/>
                  <a:gd name="T56" fmla="*/ 7 w 280"/>
                  <a:gd name="T57" fmla="*/ 7 h 628"/>
                  <a:gd name="T58" fmla="*/ 7 w 280"/>
                  <a:gd name="T59" fmla="*/ 7 h 628"/>
                  <a:gd name="T60" fmla="*/ 3 w 280"/>
                  <a:gd name="T61" fmla="*/ 7 h 62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80" h="628">
                    <a:moveTo>
                      <a:pt x="167" y="0"/>
                    </a:moveTo>
                    <a:lnTo>
                      <a:pt x="0" y="628"/>
                    </a:lnTo>
                    <a:lnTo>
                      <a:pt x="109" y="628"/>
                    </a:lnTo>
                    <a:lnTo>
                      <a:pt x="120" y="627"/>
                    </a:lnTo>
                    <a:lnTo>
                      <a:pt x="131" y="624"/>
                    </a:lnTo>
                    <a:lnTo>
                      <a:pt x="141" y="619"/>
                    </a:lnTo>
                    <a:lnTo>
                      <a:pt x="153" y="614"/>
                    </a:lnTo>
                    <a:lnTo>
                      <a:pt x="164" y="606"/>
                    </a:lnTo>
                    <a:lnTo>
                      <a:pt x="174" y="597"/>
                    </a:lnTo>
                    <a:lnTo>
                      <a:pt x="184" y="586"/>
                    </a:lnTo>
                    <a:lnTo>
                      <a:pt x="194" y="574"/>
                    </a:lnTo>
                    <a:lnTo>
                      <a:pt x="202" y="563"/>
                    </a:lnTo>
                    <a:lnTo>
                      <a:pt x="210" y="549"/>
                    </a:lnTo>
                    <a:lnTo>
                      <a:pt x="217" y="535"/>
                    </a:lnTo>
                    <a:lnTo>
                      <a:pt x="222" y="520"/>
                    </a:lnTo>
                    <a:lnTo>
                      <a:pt x="228" y="505"/>
                    </a:lnTo>
                    <a:lnTo>
                      <a:pt x="273" y="332"/>
                    </a:lnTo>
                    <a:lnTo>
                      <a:pt x="277" y="317"/>
                    </a:lnTo>
                    <a:lnTo>
                      <a:pt x="279" y="302"/>
                    </a:lnTo>
                    <a:lnTo>
                      <a:pt x="280" y="288"/>
                    </a:lnTo>
                    <a:lnTo>
                      <a:pt x="279" y="275"/>
                    </a:lnTo>
                    <a:lnTo>
                      <a:pt x="278" y="262"/>
                    </a:lnTo>
                    <a:lnTo>
                      <a:pt x="273" y="251"/>
                    </a:lnTo>
                    <a:lnTo>
                      <a:pt x="269" y="240"/>
                    </a:lnTo>
                    <a:lnTo>
                      <a:pt x="264" y="232"/>
                    </a:lnTo>
                    <a:lnTo>
                      <a:pt x="257" y="224"/>
                    </a:lnTo>
                    <a:lnTo>
                      <a:pt x="249" y="218"/>
                    </a:lnTo>
                    <a:lnTo>
                      <a:pt x="240" y="213"/>
                    </a:lnTo>
                    <a:lnTo>
                      <a:pt x="231" y="210"/>
                    </a:lnTo>
                    <a:lnTo>
                      <a:pt x="221" y="209"/>
                    </a:lnTo>
                    <a:lnTo>
                      <a:pt x="112"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5868" name="Group 103"/>
              <p:cNvGrpSpPr>
                <a:grpSpLocks/>
              </p:cNvGrpSpPr>
              <p:nvPr/>
            </p:nvGrpSpPr>
            <p:grpSpPr bwMode="auto">
              <a:xfrm>
                <a:off x="3903" y="3311"/>
                <a:ext cx="73" cy="134"/>
                <a:chOff x="3903" y="3311"/>
                <a:chExt cx="73" cy="134"/>
              </a:xfrm>
            </p:grpSpPr>
            <p:sp>
              <p:nvSpPr>
                <p:cNvPr id="75869" name="Line 104"/>
                <p:cNvSpPr>
                  <a:spLocks noChangeShapeType="1"/>
                </p:cNvSpPr>
                <p:nvPr/>
              </p:nvSpPr>
              <p:spPr bwMode="auto">
                <a:xfrm flipH="1">
                  <a:off x="3921" y="3445"/>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70" name="Freeform 105"/>
                <p:cNvSpPr>
                  <a:spLocks/>
                </p:cNvSpPr>
                <p:nvPr/>
              </p:nvSpPr>
              <p:spPr bwMode="auto">
                <a:xfrm>
                  <a:off x="3903" y="3407"/>
                  <a:ext cx="18" cy="38"/>
                </a:xfrm>
                <a:custGeom>
                  <a:avLst/>
                  <a:gdLst>
                    <a:gd name="T0" fmla="*/ 0 w 58"/>
                    <a:gd name="T1" fmla="*/ 0 h 123"/>
                    <a:gd name="T2" fmla="*/ 0 w 58"/>
                    <a:gd name="T3" fmla="*/ 1 h 123"/>
                    <a:gd name="T4" fmla="*/ 0 w 58"/>
                    <a:gd name="T5" fmla="*/ 1 h 123"/>
                    <a:gd name="T6" fmla="*/ 0 w 58"/>
                    <a:gd name="T7" fmla="*/ 1 h 123"/>
                    <a:gd name="T8" fmla="*/ 0 w 58"/>
                    <a:gd name="T9" fmla="*/ 2 h 123"/>
                    <a:gd name="T10" fmla="*/ 0 w 58"/>
                    <a:gd name="T11" fmla="*/ 2 h 123"/>
                    <a:gd name="T12" fmla="*/ 0 w 58"/>
                    <a:gd name="T13" fmla="*/ 2 h 123"/>
                    <a:gd name="T14" fmla="*/ 0 w 58"/>
                    <a:gd name="T15" fmla="*/ 3 h 123"/>
                    <a:gd name="T16" fmla="*/ 1 w 58"/>
                    <a:gd name="T17" fmla="*/ 3 h 123"/>
                    <a:gd name="T18" fmla="*/ 1 w 58"/>
                    <a:gd name="T19" fmla="*/ 3 h 123"/>
                    <a:gd name="T20" fmla="*/ 1 w 58"/>
                    <a:gd name="T21" fmla="*/ 3 h 123"/>
                    <a:gd name="T22" fmla="*/ 1 w 58"/>
                    <a:gd name="T23" fmla="*/ 3 h 123"/>
                    <a:gd name="T24" fmla="*/ 2 w 58"/>
                    <a:gd name="T25" fmla="*/ 4 h 123"/>
                    <a:gd name="T26" fmla="*/ 2 w 58"/>
                    <a:gd name="T27" fmla="*/ 4 h 1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8" h="123">
                      <a:moveTo>
                        <a:pt x="5" y="0"/>
                      </a:moveTo>
                      <a:lnTo>
                        <a:pt x="2" y="15"/>
                      </a:lnTo>
                      <a:lnTo>
                        <a:pt x="0" y="29"/>
                      </a:lnTo>
                      <a:lnTo>
                        <a:pt x="0" y="44"/>
                      </a:lnTo>
                      <a:lnTo>
                        <a:pt x="0" y="57"/>
                      </a:lnTo>
                      <a:lnTo>
                        <a:pt x="2" y="70"/>
                      </a:lnTo>
                      <a:lnTo>
                        <a:pt x="5" y="81"/>
                      </a:lnTo>
                      <a:lnTo>
                        <a:pt x="9" y="92"/>
                      </a:lnTo>
                      <a:lnTo>
                        <a:pt x="15" y="100"/>
                      </a:lnTo>
                      <a:lnTo>
                        <a:pt x="22" y="108"/>
                      </a:lnTo>
                      <a:lnTo>
                        <a:pt x="29" y="114"/>
                      </a:lnTo>
                      <a:lnTo>
                        <a:pt x="39" y="119"/>
                      </a:lnTo>
                      <a:lnTo>
                        <a:pt x="47" y="122"/>
                      </a:lnTo>
                      <a:lnTo>
                        <a:pt x="58"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71" name="Line 106"/>
                <p:cNvSpPr>
                  <a:spLocks noChangeShapeType="1"/>
                </p:cNvSpPr>
                <p:nvPr/>
              </p:nvSpPr>
              <p:spPr bwMode="auto">
                <a:xfrm flipV="1">
                  <a:off x="3903" y="3351"/>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72" name="Freeform 107"/>
                <p:cNvSpPr>
                  <a:spLocks/>
                </p:cNvSpPr>
                <p:nvPr/>
              </p:nvSpPr>
              <p:spPr bwMode="auto">
                <a:xfrm>
                  <a:off x="3919" y="3311"/>
                  <a:ext cx="37" cy="40"/>
                </a:xfrm>
                <a:custGeom>
                  <a:avLst/>
                  <a:gdLst>
                    <a:gd name="T0" fmla="*/ 4 w 118"/>
                    <a:gd name="T1" fmla="*/ 0 h 123"/>
                    <a:gd name="T2" fmla="*/ 3 w 118"/>
                    <a:gd name="T3" fmla="*/ 0 h 123"/>
                    <a:gd name="T4" fmla="*/ 3 w 118"/>
                    <a:gd name="T5" fmla="*/ 0 h 123"/>
                    <a:gd name="T6" fmla="*/ 3 w 118"/>
                    <a:gd name="T7" fmla="*/ 0 h 123"/>
                    <a:gd name="T8" fmla="*/ 2 w 118"/>
                    <a:gd name="T9" fmla="*/ 1 h 123"/>
                    <a:gd name="T10" fmla="*/ 2 w 118"/>
                    <a:gd name="T11" fmla="*/ 1 h 123"/>
                    <a:gd name="T12" fmla="*/ 2 w 118"/>
                    <a:gd name="T13" fmla="*/ 1 h 123"/>
                    <a:gd name="T14" fmla="*/ 1 w 118"/>
                    <a:gd name="T15" fmla="*/ 2 h 123"/>
                    <a:gd name="T16" fmla="*/ 1 w 118"/>
                    <a:gd name="T17" fmla="*/ 2 h 123"/>
                    <a:gd name="T18" fmla="*/ 1 w 118"/>
                    <a:gd name="T19" fmla="*/ 2 h 123"/>
                    <a:gd name="T20" fmla="*/ 1 w 118"/>
                    <a:gd name="T21" fmla="*/ 3 h 123"/>
                    <a:gd name="T22" fmla="*/ 0 w 118"/>
                    <a:gd name="T23" fmla="*/ 3 h 123"/>
                    <a:gd name="T24" fmla="*/ 0 w 118"/>
                    <a:gd name="T25" fmla="*/ 4 h 123"/>
                    <a:gd name="T26" fmla="*/ 0 w 118"/>
                    <a:gd name="T27" fmla="*/ 4 h 1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123">
                      <a:moveTo>
                        <a:pt x="118" y="0"/>
                      </a:moveTo>
                      <a:lnTo>
                        <a:pt x="107" y="1"/>
                      </a:lnTo>
                      <a:lnTo>
                        <a:pt x="97" y="4"/>
                      </a:lnTo>
                      <a:lnTo>
                        <a:pt x="85" y="9"/>
                      </a:lnTo>
                      <a:lnTo>
                        <a:pt x="74" y="14"/>
                      </a:lnTo>
                      <a:lnTo>
                        <a:pt x="64" y="22"/>
                      </a:lnTo>
                      <a:lnTo>
                        <a:pt x="53" y="31"/>
                      </a:lnTo>
                      <a:lnTo>
                        <a:pt x="43" y="42"/>
                      </a:lnTo>
                      <a:lnTo>
                        <a:pt x="34" y="54"/>
                      </a:lnTo>
                      <a:lnTo>
                        <a:pt x="25" y="65"/>
                      </a:lnTo>
                      <a:lnTo>
                        <a:pt x="17" y="79"/>
                      </a:lnTo>
                      <a:lnTo>
                        <a:pt x="10" y="93"/>
                      </a:lnTo>
                      <a:lnTo>
                        <a:pt x="4" y="108"/>
                      </a:lnTo>
                      <a:lnTo>
                        <a:pt x="0"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73" name="Line 108"/>
                <p:cNvSpPr>
                  <a:spLocks noChangeShapeType="1"/>
                </p:cNvSpPr>
                <p:nvPr/>
              </p:nvSpPr>
              <p:spPr bwMode="auto">
                <a:xfrm>
                  <a:off x="3956" y="3311"/>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sp>
        <p:nvSpPr>
          <p:cNvPr id="366701" name="Freeform 109"/>
          <p:cNvSpPr>
            <a:spLocks/>
          </p:cNvSpPr>
          <p:nvPr/>
        </p:nvSpPr>
        <p:spPr bwMode="auto">
          <a:xfrm>
            <a:off x="3781425" y="4508500"/>
            <a:ext cx="130175" cy="211138"/>
          </a:xfrm>
          <a:custGeom>
            <a:avLst/>
            <a:gdLst>
              <a:gd name="T0" fmla="*/ 0 w 259"/>
              <a:gd name="T1" fmla="*/ 2147483647 h 418"/>
              <a:gd name="T2" fmla="*/ 2147483647 w 259"/>
              <a:gd name="T3" fmla="*/ 0 h 418"/>
              <a:gd name="T4" fmla="*/ 2147483647 w 259"/>
              <a:gd name="T5" fmla="*/ 0 h 418"/>
              <a:gd name="T6" fmla="*/ 2147483647 w 259"/>
              <a:gd name="T7" fmla="*/ 2147483647 h 4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9" h="418">
                <a:moveTo>
                  <a:pt x="0" y="418"/>
                </a:moveTo>
                <a:lnTo>
                  <a:pt x="112" y="0"/>
                </a:lnTo>
                <a:lnTo>
                  <a:pt x="259" y="0"/>
                </a:lnTo>
                <a:lnTo>
                  <a:pt x="240"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66702" name="Group 110"/>
          <p:cNvGrpSpPr>
            <a:grpSpLocks/>
          </p:cNvGrpSpPr>
          <p:nvPr/>
        </p:nvGrpSpPr>
        <p:grpSpPr bwMode="auto">
          <a:xfrm>
            <a:off x="3787775" y="1581150"/>
            <a:ext cx="250825" cy="319088"/>
            <a:chOff x="2386" y="996"/>
            <a:chExt cx="158" cy="201"/>
          </a:xfrm>
        </p:grpSpPr>
        <p:sp>
          <p:nvSpPr>
            <p:cNvPr id="75850" name="Freeform 111"/>
            <p:cNvSpPr>
              <a:spLocks/>
            </p:cNvSpPr>
            <p:nvPr/>
          </p:nvSpPr>
          <p:spPr bwMode="auto">
            <a:xfrm>
              <a:off x="2386" y="1063"/>
              <a:ext cx="82" cy="134"/>
            </a:xfrm>
            <a:custGeom>
              <a:avLst/>
              <a:gdLst>
                <a:gd name="T0" fmla="*/ 0 w 258"/>
                <a:gd name="T1" fmla="*/ 14 h 417"/>
                <a:gd name="T2" fmla="*/ 3 w 258"/>
                <a:gd name="T3" fmla="*/ 0 h 417"/>
                <a:gd name="T4" fmla="*/ 8 w 258"/>
                <a:gd name="T5" fmla="*/ 0 h 417"/>
                <a:gd name="T6" fmla="*/ 8 w 258"/>
                <a:gd name="T7" fmla="*/ 2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8" h="417">
                  <a:moveTo>
                    <a:pt x="0" y="417"/>
                  </a:moveTo>
                  <a:lnTo>
                    <a:pt x="112" y="0"/>
                  </a:lnTo>
                  <a:lnTo>
                    <a:pt x="258" y="0"/>
                  </a:lnTo>
                  <a:lnTo>
                    <a:pt x="239"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51" name="Line 112"/>
            <p:cNvSpPr>
              <a:spLocks noChangeShapeType="1"/>
            </p:cNvSpPr>
            <p:nvPr/>
          </p:nvSpPr>
          <p:spPr bwMode="auto">
            <a:xfrm flipH="1">
              <a:off x="2524" y="996"/>
              <a:ext cx="20"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66705" name="Group 113"/>
          <p:cNvGrpSpPr>
            <a:grpSpLocks/>
          </p:cNvGrpSpPr>
          <p:nvPr/>
        </p:nvGrpSpPr>
        <p:grpSpPr bwMode="auto">
          <a:xfrm>
            <a:off x="5394325" y="4600575"/>
            <a:ext cx="134938" cy="211138"/>
            <a:chOff x="3398" y="2898"/>
            <a:chExt cx="85" cy="133"/>
          </a:xfrm>
        </p:grpSpPr>
        <p:sp>
          <p:nvSpPr>
            <p:cNvPr id="75847" name="Freeform 114"/>
            <p:cNvSpPr>
              <a:spLocks/>
            </p:cNvSpPr>
            <p:nvPr/>
          </p:nvSpPr>
          <p:spPr bwMode="auto">
            <a:xfrm>
              <a:off x="3423" y="2898"/>
              <a:ext cx="60" cy="80"/>
            </a:xfrm>
            <a:custGeom>
              <a:avLst/>
              <a:gdLst>
                <a:gd name="T0" fmla="*/ 6 w 189"/>
                <a:gd name="T1" fmla="*/ 1 h 250"/>
                <a:gd name="T2" fmla="*/ 6 w 189"/>
                <a:gd name="T3" fmla="*/ 1 h 250"/>
                <a:gd name="T4" fmla="*/ 5 w 189"/>
                <a:gd name="T5" fmla="*/ 1 h 250"/>
                <a:gd name="T6" fmla="*/ 5 w 189"/>
                <a:gd name="T7" fmla="*/ 1 h 250"/>
                <a:gd name="T8" fmla="*/ 5 w 189"/>
                <a:gd name="T9" fmla="*/ 0 h 250"/>
                <a:gd name="T10" fmla="*/ 4 w 189"/>
                <a:gd name="T11" fmla="*/ 0 h 250"/>
                <a:gd name="T12" fmla="*/ 4 w 189"/>
                <a:gd name="T13" fmla="*/ 0 h 250"/>
                <a:gd name="T14" fmla="*/ 3 w 189"/>
                <a:gd name="T15" fmla="*/ 0 h 250"/>
                <a:gd name="T16" fmla="*/ 3 w 189"/>
                <a:gd name="T17" fmla="*/ 0 h 250"/>
                <a:gd name="T18" fmla="*/ 3 w 189"/>
                <a:gd name="T19" fmla="*/ 0 h 250"/>
                <a:gd name="T20" fmla="*/ 3 w 189"/>
                <a:gd name="T21" fmla="*/ 0 h 250"/>
                <a:gd name="T22" fmla="*/ 3 w 189"/>
                <a:gd name="T23" fmla="*/ 0 h 250"/>
                <a:gd name="T24" fmla="*/ 2 w 189"/>
                <a:gd name="T25" fmla="*/ 0 h 250"/>
                <a:gd name="T26" fmla="*/ 2 w 189"/>
                <a:gd name="T27" fmla="*/ 0 h 250"/>
                <a:gd name="T28" fmla="*/ 2 w 189"/>
                <a:gd name="T29" fmla="*/ 0 h 250"/>
                <a:gd name="T30" fmla="*/ 2 w 189"/>
                <a:gd name="T31" fmla="*/ 0 h 250"/>
                <a:gd name="T32" fmla="*/ 2 w 189"/>
                <a:gd name="T33" fmla="*/ 0 h 250"/>
                <a:gd name="T34" fmla="*/ 1 w 189"/>
                <a:gd name="T35" fmla="*/ 1 h 250"/>
                <a:gd name="T36" fmla="*/ 1 w 189"/>
                <a:gd name="T37" fmla="*/ 1 h 250"/>
                <a:gd name="T38" fmla="*/ 1 w 189"/>
                <a:gd name="T39" fmla="*/ 1 h 250"/>
                <a:gd name="T40" fmla="*/ 1 w 189"/>
                <a:gd name="T41" fmla="*/ 1 h 250"/>
                <a:gd name="T42" fmla="*/ 1 w 189"/>
                <a:gd name="T43" fmla="*/ 1 h 250"/>
                <a:gd name="T44" fmla="*/ 1 w 189"/>
                <a:gd name="T45" fmla="*/ 2 h 250"/>
                <a:gd name="T46" fmla="*/ 1 w 189"/>
                <a:gd name="T47" fmla="*/ 2 h 250"/>
                <a:gd name="T48" fmla="*/ 0 w 189"/>
                <a:gd name="T49" fmla="*/ 2 h 250"/>
                <a:gd name="T50" fmla="*/ 0 w 189"/>
                <a:gd name="T51" fmla="*/ 2 h 250"/>
                <a:gd name="T52" fmla="*/ 0 w 189"/>
                <a:gd name="T53" fmla="*/ 3 h 250"/>
                <a:gd name="T54" fmla="*/ 0 w 189"/>
                <a:gd name="T55" fmla="*/ 3 h 250"/>
                <a:gd name="T56" fmla="*/ 0 w 189"/>
                <a:gd name="T57" fmla="*/ 3 h 250"/>
                <a:gd name="T58" fmla="*/ 0 w 189"/>
                <a:gd name="T59" fmla="*/ 4 h 250"/>
                <a:gd name="T60" fmla="*/ 0 w 189"/>
                <a:gd name="T61" fmla="*/ 4 h 250"/>
                <a:gd name="T62" fmla="*/ 0 w 189"/>
                <a:gd name="T63" fmla="*/ 4 h 250"/>
                <a:gd name="T64" fmla="*/ 0 w 189"/>
                <a:gd name="T65" fmla="*/ 4 h 250"/>
                <a:gd name="T66" fmla="*/ 0 w 189"/>
                <a:gd name="T67" fmla="*/ 4 h 250"/>
                <a:gd name="T68" fmla="*/ 0 w 189"/>
                <a:gd name="T69" fmla="*/ 4 h 250"/>
                <a:gd name="T70" fmla="*/ 0 w 189"/>
                <a:gd name="T71" fmla="*/ 5 h 250"/>
                <a:gd name="T72" fmla="*/ 0 w 189"/>
                <a:gd name="T73" fmla="*/ 5 h 250"/>
                <a:gd name="T74" fmla="*/ 0 w 189"/>
                <a:gd name="T75" fmla="*/ 5 h 250"/>
                <a:gd name="T76" fmla="*/ 0 w 189"/>
                <a:gd name="T77" fmla="*/ 5 h 250"/>
                <a:gd name="T78" fmla="*/ 4 w 189"/>
                <a:gd name="T79" fmla="*/ 8 h 2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89" h="250">
                  <a:moveTo>
                    <a:pt x="189" y="34"/>
                  </a:moveTo>
                  <a:lnTo>
                    <a:pt x="180" y="28"/>
                  </a:lnTo>
                  <a:lnTo>
                    <a:pt x="169" y="22"/>
                  </a:lnTo>
                  <a:lnTo>
                    <a:pt x="158" y="16"/>
                  </a:lnTo>
                  <a:lnTo>
                    <a:pt x="148" y="12"/>
                  </a:lnTo>
                  <a:lnTo>
                    <a:pt x="136" y="8"/>
                  </a:lnTo>
                  <a:lnTo>
                    <a:pt x="125" y="4"/>
                  </a:lnTo>
                  <a:lnTo>
                    <a:pt x="112" y="2"/>
                  </a:lnTo>
                  <a:lnTo>
                    <a:pt x="101" y="1"/>
                  </a:lnTo>
                  <a:lnTo>
                    <a:pt x="89" y="0"/>
                  </a:lnTo>
                  <a:lnTo>
                    <a:pt x="83" y="0"/>
                  </a:lnTo>
                  <a:lnTo>
                    <a:pt x="77" y="0"/>
                  </a:lnTo>
                  <a:lnTo>
                    <a:pt x="72" y="2"/>
                  </a:lnTo>
                  <a:lnTo>
                    <a:pt x="66" y="3"/>
                  </a:lnTo>
                  <a:lnTo>
                    <a:pt x="60" y="7"/>
                  </a:lnTo>
                  <a:lnTo>
                    <a:pt x="54" y="10"/>
                  </a:lnTo>
                  <a:lnTo>
                    <a:pt x="49" y="14"/>
                  </a:lnTo>
                  <a:lnTo>
                    <a:pt x="43" y="19"/>
                  </a:lnTo>
                  <a:lnTo>
                    <a:pt x="37" y="24"/>
                  </a:lnTo>
                  <a:lnTo>
                    <a:pt x="33" y="30"/>
                  </a:lnTo>
                  <a:lnTo>
                    <a:pt x="27" y="36"/>
                  </a:lnTo>
                  <a:lnTo>
                    <a:pt x="22" y="43"/>
                  </a:lnTo>
                  <a:lnTo>
                    <a:pt x="18" y="49"/>
                  </a:lnTo>
                  <a:lnTo>
                    <a:pt x="15" y="57"/>
                  </a:lnTo>
                  <a:lnTo>
                    <a:pt x="10" y="64"/>
                  </a:lnTo>
                  <a:lnTo>
                    <a:pt x="7" y="72"/>
                  </a:lnTo>
                  <a:lnTo>
                    <a:pt x="5" y="80"/>
                  </a:lnTo>
                  <a:lnTo>
                    <a:pt x="3" y="88"/>
                  </a:lnTo>
                  <a:lnTo>
                    <a:pt x="1" y="95"/>
                  </a:lnTo>
                  <a:lnTo>
                    <a:pt x="0" y="103"/>
                  </a:lnTo>
                  <a:lnTo>
                    <a:pt x="0" y="111"/>
                  </a:lnTo>
                  <a:lnTo>
                    <a:pt x="0" y="118"/>
                  </a:lnTo>
                  <a:lnTo>
                    <a:pt x="0" y="125"/>
                  </a:lnTo>
                  <a:lnTo>
                    <a:pt x="1" y="131"/>
                  </a:lnTo>
                  <a:lnTo>
                    <a:pt x="2" y="138"/>
                  </a:lnTo>
                  <a:lnTo>
                    <a:pt x="4" y="144"/>
                  </a:lnTo>
                  <a:lnTo>
                    <a:pt x="7" y="149"/>
                  </a:lnTo>
                  <a:lnTo>
                    <a:pt x="10" y="154"/>
                  </a:lnTo>
                  <a:lnTo>
                    <a:pt x="13" y="158"/>
                  </a:lnTo>
                  <a:lnTo>
                    <a:pt x="122" y="2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48" name="Freeform 115"/>
            <p:cNvSpPr>
              <a:spLocks/>
            </p:cNvSpPr>
            <p:nvPr/>
          </p:nvSpPr>
          <p:spPr bwMode="auto">
            <a:xfrm>
              <a:off x="3438" y="2978"/>
              <a:ext cx="29" cy="53"/>
            </a:xfrm>
            <a:custGeom>
              <a:avLst/>
              <a:gdLst>
                <a:gd name="T0" fmla="*/ 0 w 88"/>
                <a:gd name="T1" fmla="*/ 5 h 165"/>
                <a:gd name="T2" fmla="*/ 0 w 88"/>
                <a:gd name="T3" fmla="*/ 5 h 165"/>
                <a:gd name="T4" fmla="*/ 0 w 88"/>
                <a:gd name="T5" fmla="*/ 5 h 165"/>
                <a:gd name="T6" fmla="*/ 1 w 88"/>
                <a:gd name="T7" fmla="*/ 5 h 165"/>
                <a:gd name="T8" fmla="*/ 1 w 88"/>
                <a:gd name="T9" fmla="*/ 5 h 165"/>
                <a:gd name="T10" fmla="*/ 1 w 88"/>
                <a:gd name="T11" fmla="*/ 5 h 165"/>
                <a:gd name="T12" fmla="*/ 1 w 88"/>
                <a:gd name="T13" fmla="*/ 5 h 165"/>
                <a:gd name="T14" fmla="*/ 2 w 88"/>
                <a:gd name="T15" fmla="*/ 5 h 165"/>
                <a:gd name="T16" fmla="*/ 2 w 88"/>
                <a:gd name="T17" fmla="*/ 5 h 165"/>
                <a:gd name="T18" fmla="*/ 2 w 88"/>
                <a:gd name="T19" fmla="*/ 4 h 165"/>
                <a:gd name="T20" fmla="*/ 2 w 88"/>
                <a:gd name="T21" fmla="*/ 4 h 165"/>
                <a:gd name="T22" fmla="*/ 2 w 88"/>
                <a:gd name="T23" fmla="*/ 4 h 165"/>
                <a:gd name="T24" fmla="*/ 2 w 88"/>
                <a:gd name="T25" fmla="*/ 4 h 165"/>
                <a:gd name="T26" fmla="*/ 3 w 88"/>
                <a:gd name="T27" fmla="*/ 4 h 165"/>
                <a:gd name="T28" fmla="*/ 3 w 88"/>
                <a:gd name="T29" fmla="*/ 4 h 165"/>
                <a:gd name="T30" fmla="*/ 3 w 88"/>
                <a:gd name="T31" fmla="*/ 3 h 165"/>
                <a:gd name="T32" fmla="*/ 3 w 88"/>
                <a:gd name="T33" fmla="*/ 3 h 165"/>
                <a:gd name="T34" fmla="*/ 3 w 88"/>
                <a:gd name="T35" fmla="*/ 3 h 165"/>
                <a:gd name="T36" fmla="*/ 3 w 88"/>
                <a:gd name="T37" fmla="*/ 2 h 165"/>
                <a:gd name="T38" fmla="*/ 3 w 88"/>
                <a:gd name="T39" fmla="*/ 2 h 165"/>
                <a:gd name="T40" fmla="*/ 3 w 88"/>
                <a:gd name="T41" fmla="*/ 2 h 165"/>
                <a:gd name="T42" fmla="*/ 3 w 88"/>
                <a:gd name="T43" fmla="*/ 2 h 165"/>
                <a:gd name="T44" fmla="*/ 3 w 88"/>
                <a:gd name="T45" fmla="*/ 1 h 165"/>
                <a:gd name="T46" fmla="*/ 3 w 88"/>
                <a:gd name="T47" fmla="*/ 1 h 165"/>
                <a:gd name="T48" fmla="*/ 3 w 88"/>
                <a:gd name="T49" fmla="*/ 1 h 165"/>
                <a:gd name="T50" fmla="*/ 3 w 88"/>
                <a:gd name="T51" fmla="*/ 1 h 165"/>
                <a:gd name="T52" fmla="*/ 3 w 88"/>
                <a:gd name="T53" fmla="*/ 0 h 165"/>
                <a:gd name="T54" fmla="*/ 3 w 88"/>
                <a:gd name="T55" fmla="*/ 0 h 165"/>
                <a:gd name="T56" fmla="*/ 3 w 88"/>
                <a:gd name="T57" fmla="*/ 0 h 165"/>
                <a:gd name="T58" fmla="*/ 3 w 88"/>
                <a:gd name="T59" fmla="*/ 0 h 16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88" h="165">
                  <a:moveTo>
                    <a:pt x="0" y="165"/>
                  </a:moveTo>
                  <a:lnTo>
                    <a:pt x="5" y="165"/>
                  </a:lnTo>
                  <a:lnTo>
                    <a:pt x="11" y="164"/>
                  </a:lnTo>
                  <a:lnTo>
                    <a:pt x="17" y="162"/>
                  </a:lnTo>
                  <a:lnTo>
                    <a:pt x="23" y="160"/>
                  </a:lnTo>
                  <a:lnTo>
                    <a:pt x="30" y="157"/>
                  </a:lnTo>
                  <a:lnTo>
                    <a:pt x="35" y="153"/>
                  </a:lnTo>
                  <a:lnTo>
                    <a:pt x="41" y="148"/>
                  </a:lnTo>
                  <a:lnTo>
                    <a:pt x="47" y="143"/>
                  </a:lnTo>
                  <a:lnTo>
                    <a:pt x="52" y="137"/>
                  </a:lnTo>
                  <a:lnTo>
                    <a:pt x="57" y="131"/>
                  </a:lnTo>
                  <a:lnTo>
                    <a:pt x="63" y="124"/>
                  </a:lnTo>
                  <a:lnTo>
                    <a:pt x="67" y="118"/>
                  </a:lnTo>
                  <a:lnTo>
                    <a:pt x="71" y="110"/>
                  </a:lnTo>
                  <a:lnTo>
                    <a:pt x="74" y="103"/>
                  </a:lnTo>
                  <a:lnTo>
                    <a:pt x="79" y="94"/>
                  </a:lnTo>
                  <a:lnTo>
                    <a:pt x="81" y="87"/>
                  </a:lnTo>
                  <a:lnTo>
                    <a:pt x="84" y="78"/>
                  </a:lnTo>
                  <a:lnTo>
                    <a:pt x="85" y="71"/>
                  </a:lnTo>
                  <a:lnTo>
                    <a:pt x="87" y="62"/>
                  </a:lnTo>
                  <a:lnTo>
                    <a:pt x="87" y="55"/>
                  </a:lnTo>
                  <a:lnTo>
                    <a:pt x="88" y="47"/>
                  </a:lnTo>
                  <a:lnTo>
                    <a:pt x="87" y="40"/>
                  </a:lnTo>
                  <a:lnTo>
                    <a:pt x="86" y="32"/>
                  </a:lnTo>
                  <a:lnTo>
                    <a:pt x="85" y="26"/>
                  </a:lnTo>
                  <a:lnTo>
                    <a:pt x="83" y="20"/>
                  </a:lnTo>
                  <a:lnTo>
                    <a:pt x="81" y="14"/>
                  </a:lnTo>
                  <a:lnTo>
                    <a:pt x="78" y="9"/>
                  </a:lnTo>
                  <a:lnTo>
                    <a:pt x="74" y="5"/>
                  </a:lnTo>
                  <a:lnTo>
                    <a:pt x="7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49" name="Freeform 116"/>
            <p:cNvSpPr>
              <a:spLocks/>
            </p:cNvSpPr>
            <p:nvPr/>
          </p:nvSpPr>
          <p:spPr bwMode="auto">
            <a:xfrm>
              <a:off x="3398" y="3020"/>
              <a:ext cx="40" cy="11"/>
            </a:xfrm>
            <a:custGeom>
              <a:avLst/>
              <a:gdLst>
                <a:gd name="T0" fmla="*/ 0 w 125"/>
                <a:gd name="T1" fmla="*/ 0 h 37"/>
                <a:gd name="T2" fmla="*/ 0 w 125"/>
                <a:gd name="T3" fmla="*/ 0 h 37"/>
                <a:gd name="T4" fmla="*/ 1 w 125"/>
                <a:gd name="T5" fmla="*/ 0 h 37"/>
                <a:gd name="T6" fmla="*/ 1 w 125"/>
                <a:gd name="T7" fmla="*/ 0 h 37"/>
                <a:gd name="T8" fmla="*/ 1 w 125"/>
                <a:gd name="T9" fmla="*/ 1 h 37"/>
                <a:gd name="T10" fmla="*/ 2 w 125"/>
                <a:gd name="T11" fmla="*/ 1 h 37"/>
                <a:gd name="T12" fmla="*/ 2 w 125"/>
                <a:gd name="T13" fmla="*/ 1 h 37"/>
                <a:gd name="T14" fmla="*/ 2 w 125"/>
                <a:gd name="T15" fmla="*/ 1 h 37"/>
                <a:gd name="T16" fmla="*/ 3 w 125"/>
                <a:gd name="T17" fmla="*/ 1 h 37"/>
                <a:gd name="T18" fmla="*/ 3 w 125"/>
                <a:gd name="T19" fmla="*/ 1 h 37"/>
                <a:gd name="T20" fmla="*/ 3 w 125"/>
                <a:gd name="T21" fmla="*/ 1 h 37"/>
                <a:gd name="T22" fmla="*/ 4 w 125"/>
                <a:gd name="T23" fmla="*/ 1 h 37"/>
                <a:gd name="T24" fmla="*/ 4 w 125"/>
                <a:gd name="T25" fmla="*/ 1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5" h="37">
                  <a:moveTo>
                    <a:pt x="0" y="0"/>
                  </a:moveTo>
                  <a:lnTo>
                    <a:pt x="9" y="7"/>
                  </a:lnTo>
                  <a:lnTo>
                    <a:pt x="17" y="13"/>
                  </a:lnTo>
                  <a:lnTo>
                    <a:pt x="27" y="18"/>
                  </a:lnTo>
                  <a:lnTo>
                    <a:pt x="36" y="24"/>
                  </a:lnTo>
                  <a:lnTo>
                    <a:pt x="46" y="28"/>
                  </a:lnTo>
                  <a:lnTo>
                    <a:pt x="57" y="31"/>
                  </a:lnTo>
                  <a:lnTo>
                    <a:pt x="67" y="33"/>
                  </a:lnTo>
                  <a:lnTo>
                    <a:pt x="78" y="36"/>
                  </a:lnTo>
                  <a:lnTo>
                    <a:pt x="90" y="37"/>
                  </a:lnTo>
                  <a:lnTo>
                    <a:pt x="101" y="37"/>
                  </a:lnTo>
                  <a:lnTo>
                    <a:pt x="113" y="37"/>
                  </a:lnTo>
                  <a:lnTo>
                    <a:pt x="125"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66709" name="Group 117"/>
          <p:cNvGrpSpPr>
            <a:grpSpLocks/>
          </p:cNvGrpSpPr>
          <p:nvPr/>
        </p:nvGrpSpPr>
        <p:grpSpPr bwMode="auto">
          <a:xfrm>
            <a:off x="5416550" y="2319338"/>
            <a:ext cx="242888" cy="314325"/>
            <a:chOff x="3412" y="1461"/>
            <a:chExt cx="153" cy="198"/>
          </a:xfrm>
        </p:grpSpPr>
        <p:sp>
          <p:nvSpPr>
            <p:cNvPr id="75843" name="Freeform 118"/>
            <p:cNvSpPr>
              <a:spLocks/>
            </p:cNvSpPr>
            <p:nvPr/>
          </p:nvSpPr>
          <p:spPr bwMode="auto">
            <a:xfrm>
              <a:off x="3436" y="1526"/>
              <a:ext cx="60" cy="80"/>
            </a:xfrm>
            <a:custGeom>
              <a:avLst/>
              <a:gdLst>
                <a:gd name="T0" fmla="*/ 6 w 190"/>
                <a:gd name="T1" fmla="*/ 1 h 251"/>
                <a:gd name="T2" fmla="*/ 6 w 190"/>
                <a:gd name="T3" fmla="*/ 1 h 251"/>
                <a:gd name="T4" fmla="*/ 5 w 190"/>
                <a:gd name="T5" fmla="*/ 1 h 251"/>
                <a:gd name="T6" fmla="*/ 5 w 190"/>
                <a:gd name="T7" fmla="*/ 1 h 251"/>
                <a:gd name="T8" fmla="*/ 5 w 190"/>
                <a:gd name="T9" fmla="*/ 0 h 251"/>
                <a:gd name="T10" fmla="*/ 4 w 190"/>
                <a:gd name="T11" fmla="*/ 0 h 251"/>
                <a:gd name="T12" fmla="*/ 4 w 190"/>
                <a:gd name="T13" fmla="*/ 0 h 251"/>
                <a:gd name="T14" fmla="*/ 3 w 190"/>
                <a:gd name="T15" fmla="*/ 0 h 251"/>
                <a:gd name="T16" fmla="*/ 3 w 190"/>
                <a:gd name="T17" fmla="*/ 0 h 251"/>
                <a:gd name="T18" fmla="*/ 3 w 190"/>
                <a:gd name="T19" fmla="*/ 0 h 251"/>
                <a:gd name="T20" fmla="*/ 3 w 190"/>
                <a:gd name="T21" fmla="*/ 0 h 251"/>
                <a:gd name="T22" fmla="*/ 3 w 190"/>
                <a:gd name="T23" fmla="*/ 0 h 251"/>
                <a:gd name="T24" fmla="*/ 2 w 190"/>
                <a:gd name="T25" fmla="*/ 0 h 251"/>
                <a:gd name="T26" fmla="*/ 2 w 190"/>
                <a:gd name="T27" fmla="*/ 0 h 251"/>
                <a:gd name="T28" fmla="*/ 2 w 190"/>
                <a:gd name="T29" fmla="*/ 0 h 251"/>
                <a:gd name="T30" fmla="*/ 2 w 190"/>
                <a:gd name="T31" fmla="*/ 0 h 251"/>
                <a:gd name="T32" fmla="*/ 2 w 190"/>
                <a:gd name="T33" fmla="*/ 0 h 251"/>
                <a:gd name="T34" fmla="*/ 1 w 190"/>
                <a:gd name="T35" fmla="*/ 1 h 251"/>
                <a:gd name="T36" fmla="*/ 1 w 190"/>
                <a:gd name="T37" fmla="*/ 1 h 251"/>
                <a:gd name="T38" fmla="*/ 1 w 190"/>
                <a:gd name="T39" fmla="*/ 1 h 251"/>
                <a:gd name="T40" fmla="*/ 1 w 190"/>
                <a:gd name="T41" fmla="*/ 1 h 251"/>
                <a:gd name="T42" fmla="*/ 1 w 190"/>
                <a:gd name="T43" fmla="*/ 1 h 251"/>
                <a:gd name="T44" fmla="*/ 1 w 190"/>
                <a:gd name="T45" fmla="*/ 2 h 251"/>
                <a:gd name="T46" fmla="*/ 1 w 190"/>
                <a:gd name="T47" fmla="*/ 2 h 251"/>
                <a:gd name="T48" fmla="*/ 0 w 190"/>
                <a:gd name="T49" fmla="*/ 2 h 251"/>
                <a:gd name="T50" fmla="*/ 0 w 190"/>
                <a:gd name="T51" fmla="*/ 2 h 251"/>
                <a:gd name="T52" fmla="*/ 0 w 190"/>
                <a:gd name="T53" fmla="*/ 3 h 251"/>
                <a:gd name="T54" fmla="*/ 0 w 190"/>
                <a:gd name="T55" fmla="*/ 3 h 251"/>
                <a:gd name="T56" fmla="*/ 0 w 190"/>
                <a:gd name="T57" fmla="*/ 3 h 251"/>
                <a:gd name="T58" fmla="*/ 0 w 190"/>
                <a:gd name="T59" fmla="*/ 4 h 251"/>
                <a:gd name="T60" fmla="*/ 0 w 190"/>
                <a:gd name="T61" fmla="*/ 4 h 251"/>
                <a:gd name="T62" fmla="*/ 0 w 190"/>
                <a:gd name="T63" fmla="*/ 4 h 251"/>
                <a:gd name="T64" fmla="*/ 0 w 190"/>
                <a:gd name="T65" fmla="*/ 4 h 251"/>
                <a:gd name="T66" fmla="*/ 0 w 190"/>
                <a:gd name="T67" fmla="*/ 4 h 251"/>
                <a:gd name="T68" fmla="*/ 0 w 190"/>
                <a:gd name="T69" fmla="*/ 4 h 251"/>
                <a:gd name="T70" fmla="*/ 0 w 190"/>
                <a:gd name="T71" fmla="*/ 5 h 251"/>
                <a:gd name="T72" fmla="*/ 0 w 190"/>
                <a:gd name="T73" fmla="*/ 5 h 251"/>
                <a:gd name="T74" fmla="*/ 0 w 190"/>
                <a:gd name="T75" fmla="*/ 5 h 251"/>
                <a:gd name="T76" fmla="*/ 0 w 190"/>
                <a:gd name="T77" fmla="*/ 5 h 251"/>
                <a:gd name="T78" fmla="*/ 4 w 190"/>
                <a:gd name="T79" fmla="*/ 8 h 25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90" h="251">
                  <a:moveTo>
                    <a:pt x="190" y="35"/>
                  </a:moveTo>
                  <a:lnTo>
                    <a:pt x="180" y="28"/>
                  </a:lnTo>
                  <a:lnTo>
                    <a:pt x="169" y="22"/>
                  </a:lnTo>
                  <a:lnTo>
                    <a:pt x="159" y="17"/>
                  </a:lnTo>
                  <a:lnTo>
                    <a:pt x="148" y="12"/>
                  </a:lnTo>
                  <a:lnTo>
                    <a:pt x="136" y="8"/>
                  </a:lnTo>
                  <a:lnTo>
                    <a:pt x="126" y="5"/>
                  </a:lnTo>
                  <a:lnTo>
                    <a:pt x="113" y="3"/>
                  </a:lnTo>
                  <a:lnTo>
                    <a:pt x="101" y="1"/>
                  </a:lnTo>
                  <a:lnTo>
                    <a:pt x="90" y="0"/>
                  </a:lnTo>
                  <a:lnTo>
                    <a:pt x="84" y="0"/>
                  </a:lnTo>
                  <a:lnTo>
                    <a:pt x="78" y="1"/>
                  </a:lnTo>
                  <a:lnTo>
                    <a:pt x="72" y="2"/>
                  </a:lnTo>
                  <a:lnTo>
                    <a:pt x="66" y="4"/>
                  </a:lnTo>
                  <a:lnTo>
                    <a:pt x="61" y="7"/>
                  </a:lnTo>
                  <a:lnTo>
                    <a:pt x="54" y="10"/>
                  </a:lnTo>
                  <a:lnTo>
                    <a:pt x="49" y="14"/>
                  </a:lnTo>
                  <a:lnTo>
                    <a:pt x="44" y="19"/>
                  </a:lnTo>
                  <a:lnTo>
                    <a:pt x="38" y="24"/>
                  </a:lnTo>
                  <a:lnTo>
                    <a:pt x="33" y="30"/>
                  </a:lnTo>
                  <a:lnTo>
                    <a:pt x="28" y="36"/>
                  </a:lnTo>
                  <a:lnTo>
                    <a:pt x="23" y="43"/>
                  </a:lnTo>
                  <a:lnTo>
                    <a:pt x="18" y="50"/>
                  </a:lnTo>
                  <a:lnTo>
                    <a:pt x="15" y="57"/>
                  </a:lnTo>
                  <a:lnTo>
                    <a:pt x="11" y="65"/>
                  </a:lnTo>
                  <a:lnTo>
                    <a:pt x="8" y="72"/>
                  </a:lnTo>
                  <a:lnTo>
                    <a:pt x="5" y="80"/>
                  </a:lnTo>
                  <a:lnTo>
                    <a:pt x="3" y="88"/>
                  </a:lnTo>
                  <a:lnTo>
                    <a:pt x="1" y="95"/>
                  </a:lnTo>
                  <a:lnTo>
                    <a:pt x="0" y="103"/>
                  </a:lnTo>
                  <a:lnTo>
                    <a:pt x="0" y="111"/>
                  </a:lnTo>
                  <a:lnTo>
                    <a:pt x="0" y="118"/>
                  </a:lnTo>
                  <a:lnTo>
                    <a:pt x="0" y="125"/>
                  </a:lnTo>
                  <a:lnTo>
                    <a:pt x="1" y="132"/>
                  </a:lnTo>
                  <a:lnTo>
                    <a:pt x="3" y="138"/>
                  </a:lnTo>
                  <a:lnTo>
                    <a:pt x="4" y="144"/>
                  </a:lnTo>
                  <a:lnTo>
                    <a:pt x="8" y="150"/>
                  </a:lnTo>
                  <a:lnTo>
                    <a:pt x="11" y="154"/>
                  </a:lnTo>
                  <a:lnTo>
                    <a:pt x="14" y="158"/>
                  </a:lnTo>
                  <a:lnTo>
                    <a:pt x="124" y="2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44" name="Freeform 119"/>
            <p:cNvSpPr>
              <a:spLocks/>
            </p:cNvSpPr>
            <p:nvPr/>
          </p:nvSpPr>
          <p:spPr bwMode="auto">
            <a:xfrm>
              <a:off x="3452" y="1606"/>
              <a:ext cx="28" cy="53"/>
            </a:xfrm>
            <a:custGeom>
              <a:avLst/>
              <a:gdLst>
                <a:gd name="T0" fmla="*/ 0 w 89"/>
                <a:gd name="T1" fmla="*/ 5 h 165"/>
                <a:gd name="T2" fmla="*/ 0 w 89"/>
                <a:gd name="T3" fmla="*/ 5 h 165"/>
                <a:gd name="T4" fmla="*/ 0 w 89"/>
                <a:gd name="T5" fmla="*/ 5 h 165"/>
                <a:gd name="T6" fmla="*/ 1 w 89"/>
                <a:gd name="T7" fmla="*/ 5 h 165"/>
                <a:gd name="T8" fmla="*/ 1 w 89"/>
                <a:gd name="T9" fmla="*/ 5 h 165"/>
                <a:gd name="T10" fmla="*/ 1 w 89"/>
                <a:gd name="T11" fmla="*/ 5 h 165"/>
                <a:gd name="T12" fmla="*/ 1 w 89"/>
                <a:gd name="T13" fmla="*/ 5 h 165"/>
                <a:gd name="T14" fmla="*/ 1 w 89"/>
                <a:gd name="T15" fmla="*/ 5 h 165"/>
                <a:gd name="T16" fmla="*/ 2 w 89"/>
                <a:gd name="T17" fmla="*/ 5 h 165"/>
                <a:gd name="T18" fmla="*/ 2 w 89"/>
                <a:gd name="T19" fmla="*/ 4 h 165"/>
                <a:gd name="T20" fmla="*/ 2 w 89"/>
                <a:gd name="T21" fmla="*/ 4 h 165"/>
                <a:gd name="T22" fmla="*/ 2 w 89"/>
                <a:gd name="T23" fmla="*/ 4 h 165"/>
                <a:gd name="T24" fmla="*/ 2 w 89"/>
                <a:gd name="T25" fmla="*/ 4 h 165"/>
                <a:gd name="T26" fmla="*/ 2 w 89"/>
                <a:gd name="T27" fmla="*/ 4 h 165"/>
                <a:gd name="T28" fmla="*/ 3 w 89"/>
                <a:gd name="T29" fmla="*/ 3 h 165"/>
                <a:gd name="T30" fmla="*/ 3 w 89"/>
                <a:gd name="T31" fmla="*/ 3 h 165"/>
                <a:gd name="T32" fmla="*/ 3 w 89"/>
                <a:gd name="T33" fmla="*/ 3 h 165"/>
                <a:gd name="T34" fmla="*/ 3 w 89"/>
                <a:gd name="T35" fmla="*/ 3 h 165"/>
                <a:gd name="T36" fmla="*/ 3 w 89"/>
                <a:gd name="T37" fmla="*/ 2 h 165"/>
                <a:gd name="T38" fmla="*/ 3 w 89"/>
                <a:gd name="T39" fmla="*/ 2 h 165"/>
                <a:gd name="T40" fmla="*/ 3 w 89"/>
                <a:gd name="T41" fmla="*/ 2 h 165"/>
                <a:gd name="T42" fmla="*/ 3 w 89"/>
                <a:gd name="T43" fmla="*/ 2 h 165"/>
                <a:gd name="T44" fmla="*/ 3 w 89"/>
                <a:gd name="T45" fmla="*/ 1 h 165"/>
                <a:gd name="T46" fmla="*/ 3 w 89"/>
                <a:gd name="T47" fmla="*/ 1 h 165"/>
                <a:gd name="T48" fmla="*/ 3 w 89"/>
                <a:gd name="T49" fmla="*/ 1 h 165"/>
                <a:gd name="T50" fmla="*/ 3 w 89"/>
                <a:gd name="T51" fmla="*/ 1 h 165"/>
                <a:gd name="T52" fmla="*/ 3 w 89"/>
                <a:gd name="T53" fmla="*/ 0 h 165"/>
                <a:gd name="T54" fmla="*/ 3 w 89"/>
                <a:gd name="T55" fmla="*/ 0 h 165"/>
                <a:gd name="T56" fmla="*/ 3 w 89"/>
                <a:gd name="T57" fmla="*/ 0 h 165"/>
                <a:gd name="T58" fmla="*/ 2 w 89"/>
                <a:gd name="T59" fmla="*/ 0 h 16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89" h="165">
                  <a:moveTo>
                    <a:pt x="0" y="165"/>
                  </a:moveTo>
                  <a:lnTo>
                    <a:pt x="6" y="165"/>
                  </a:lnTo>
                  <a:lnTo>
                    <a:pt x="12" y="164"/>
                  </a:lnTo>
                  <a:lnTo>
                    <a:pt x="17" y="162"/>
                  </a:lnTo>
                  <a:lnTo>
                    <a:pt x="24" y="160"/>
                  </a:lnTo>
                  <a:lnTo>
                    <a:pt x="30" y="155"/>
                  </a:lnTo>
                  <a:lnTo>
                    <a:pt x="35" y="152"/>
                  </a:lnTo>
                  <a:lnTo>
                    <a:pt x="42" y="147"/>
                  </a:lnTo>
                  <a:lnTo>
                    <a:pt x="47" y="143"/>
                  </a:lnTo>
                  <a:lnTo>
                    <a:pt x="52" y="136"/>
                  </a:lnTo>
                  <a:lnTo>
                    <a:pt x="58" y="130"/>
                  </a:lnTo>
                  <a:lnTo>
                    <a:pt x="63" y="123"/>
                  </a:lnTo>
                  <a:lnTo>
                    <a:pt x="67" y="117"/>
                  </a:lnTo>
                  <a:lnTo>
                    <a:pt x="72" y="110"/>
                  </a:lnTo>
                  <a:lnTo>
                    <a:pt x="76" y="101"/>
                  </a:lnTo>
                  <a:lnTo>
                    <a:pt x="79" y="94"/>
                  </a:lnTo>
                  <a:lnTo>
                    <a:pt x="81" y="86"/>
                  </a:lnTo>
                  <a:lnTo>
                    <a:pt x="84" y="78"/>
                  </a:lnTo>
                  <a:lnTo>
                    <a:pt x="85" y="70"/>
                  </a:lnTo>
                  <a:lnTo>
                    <a:pt x="88" y="62"/>
                  </a:lnTo>
                  <a:lnTo>
                    <a:pt x="88" y="54"/>
                  </a:lnTo>
                  <a:lnTo>
                    <a:pt x="89" y="47"/>
                  </a:lnTo>
                  <a:lnTo>
                    <a:pt x="88" y="39"/>
                  </a:lnTo>
                  <a:lnTo>
                    <a:pt x="88" y="32"/>
                  </a:lnTo>
                  <a:lnTo>
                    <a:pt x="85" y="25"/>
                  </a:lnTo>
                  <a:lnTo>
                    <a:pt x="83" y="19"/>
                  </a:lnTo>
                  <a:lnTo>
                    <a:pt x="81" y="14"/>
                  </a:lnTo>
                  <a:lnTo>
                    <a:pt x="78" y="8"/>
                  </a:lnTo>
                  <a:lnTo>
                    <a:pt x="75" y="4"/>
                  </a:lnTo>
                  <a:lnTo>
                    <a:pt x="7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45" name="Freeform 120"/>
            <p:cNvSpPr>
              <a:spLocks/>
            </p:cNvSpPr>
            <p:nvPr/>
          </p:nvSpPr>
          <p:spPr bwMode="auto">
            <a:xfrm>
              <a:off x="3412" y="1648"/>
              <a:ext cx="40" cy="11"/>
            </a:xfrm>
            <a:custGeom>
              <a:avLst/>
              <a:gdLst>
                <a:gd name="T0" fmla="*/ 0 w 124"/>
                <a:gd name="T1" fmla="*/ 0 h 36"/>
                <a:gd name="T2" fmla="*/ 0 w 124"/>
                <a:gd name="T3" fmla="*/ 0 h 36"/>
                <a:gd name="T4" fmla="*/ 1 w 124"/>
                <a:gd name="T5" fmla="*/ 0 h 36"/>
                <a:gd name="T6" fmla="*/ 1 w 124"/>
                <a:gd name="T7" fmla="*/ 1 h 36"/>
                <a:gd name="T8" fmla="*/ 1 w 124"/>
                <a:gd name="T9" fmla="*/ 1 h 36"/>
                <a:gd name="T10" fmla="*/ 2 w 124"/>
                <a:gd name="T11" fmla="*/ 1 h 36"/>
                <a:gd name="T12" fmla="*/ 2 w 124"/>
                <a:gd name="T13" fmla="*/ 1 h 36"/>
                <a:gd name="T14" fmla="*/ 2 w 124"/>
                <a:gd name="T15" fmla="*/ 1 h 36"/>
                <a:gd name="T16" fmla="*/ 3 w 124"/>
                <a:gd name="T17" fmla="*/ 1 h 36"/>
                <a:gd name="T18" fmla="*/ 3 w 124"/>
                <a:gd name="T19" fmla="*/ 1 h 36"/>
                <a:gd name="T20" fmla="*/ 4 w 124"/>
                <a:gd name="T21" fmla="*/ 1 h 36"/>
                <a:gd name="T22" fmla="*/ 4 w 124"/>
                <a:gd name="T23" fmla="*/ 1 h 36"/>
                <a:gd name="T24" fmla="*/ 4 w 124"/>
                <a:gd name="T25" fmla="*/ 1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36">
                  <a:moveTo>
                    <a:pt x="0" y="0"/>
                  </a:moveTo>
                  <a:lnTo>
                    <a:pt x="8" y="6"/>
                  </a:lnTo>
                  <a:lnTo>
                    <a:pt x="17" y="13"/>
                  </a:lnTo>
                  <a:lnTo>
                    <a:pt x="26" y="18"/>
                  </a:lnTo>
                  <a:lnTo>
                    <a:pt x="36" y="23"/>
                  </a:lnTo>
                  <a:lnTo>
                    <a:pt x="45" y="27"/>
                  </a:lnTo>
                  <a:lnTo>
                    <a:pt x="56" y="31"/>
                  </a:lnTo>
                  <a:lnTo>
                    <a:pt x="67" y="33"/>
                  </a:lnTo>
                  <a:lnTo>
                    <a:pt x="78" y="35"/>
                  </a:lnTo>
                  <a:lnTo>
                    <a:pt x="89" y="36"/>
                  </a:lnTo>
                  <a:lnTo>
                    <a:pt x="101" y="36"/>
                  </a:lnTo>
                  <a:lnTo>
                    <a:pt x="113" y="36"/>
                  </a:lnTo>
                  <a:lnTo>
                    <a:pt x="124"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46" name="Line 121"/>
            <p:cNvSpPr>
              <a:spLocks noChangeShapeType="1"/>
            </p:cNvSpPr>
            <p:nvPr/>
          </p:nvSpPr>
          <p:spPr bwMode="auto">
            <a:xfrm flipH="1">
              <a:off x="3545" y="1461"/>
              <a:ext cx="20"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66714" name="Line 122"/>
          <p:cNvSpPr>
            <a:spLocks noChangeShapeType="1"/>
          </p:cNvSpPr>
          <p:nvPr/>
        </p:nvSpPr>
        <p:spPr bwMode="auto">
          <a:xfrm>
            <a:off x="5002213" y="2309813"/>
            <a:ext cx="0" cy="22764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6715" name="Line 123"/>
          <p:cNvSpPr>
            <a:spLocks noChangeShapeType="1"/>
          </p:cNvSpPr>
          <p:nvPr/>
        </p:nvSpPr>
        <p:spPr bwMode="auto">
          <a:xfrm>
            <a:off x="3559175" y="2309813"/>
            <a:ext cx="0" cy="32575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6716" name="Line 124"/>
          <p:cNvSpPr>
            <a:spLocks noChangeShapeType="1"/>
          </p:cNvSpPr>
          <p:nvPr/>
        </p:nvSpPr>
        <p:spPr bwMode="auto">
          <a:xfrm flipV="1">
            <a:off x="3559175" y="4586288"/>
            <a:ext cx="1443038" cy="98107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6717" name="Line 125"/>
          <p:cNvSpPr>
            <a:spLocks noChangeShapeType="1"/>
          </p:cNvSpPr>
          <p:nvPr/>
        </p:nvSpPr>
        <p:spPr bwMode="auto">
          <a:xfrm flipV="1">
            <a:off x="4003675" y="1881188"/>
            <a:ext cx="0" cy="2884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6718" name="Line 126"/>
          <p:cNvSpPr>
            <a:spLocks noChangeShapeType="1"/>
          </p:cNvSpPr>
          <p:nvPr/>
        </p:nvSpPr>
        <p:spPr bwMode="auto">
          <a:xfrm flipV="1">
            <a:off x="5253038" y="2605088"/>
            <a:ext cx="0" cy="2160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6719" name="Line 127"/>
          <p:cNvSpPr>
            <a:spLocks noChangeShapeType="1"/>
          </p:cNvSpPr>
          <p:nvPr/>
        </p:nvSpPr>
        <p:spPr bwMode="auto">
          <a:xfrm flipH="1" flipV="1">
            <a:off x="4000500" y="1885950"/>
            <a:ext cx="1252538" cy="719138"/>
          </a:xfrm>
          <a:prstGeom prst="line">
            <a:avLst/>
          </a:prstGeom>
          <a:noFill/>
          <a:ln w="1905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66720" name="Line 128"/>
          <p:cNvSpPr>
            <a:spLocks noChangeShapeType="1"/>
          </p:cNvSpPr>
          <p:nvPr/>
        </p:nvSpPr>
        <p:spPr bwMode="auto">
          <a:xfrm>
            <a:off x="4733925" y="2309813"/>
            <a:ext cx="0" cy="24558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66721" name="Group 129"/>
          <p:cNvGrpSpPr>
            <a:grpSpLocks/>
          </p:cNvGrpSpPr>
          <p:nvPr/>
        </p:nvGrpSpPr>
        <p:grpSpPr bwMode="auto">
          <a:xfrm>
            <a:off x="3559175" y="2309813"/>
            <a:ext cx="3502025" cy="1474787"/>
            <a:chOff x="2242" y="1455"/>
            <a:chExt cx="2206" cy="929"/>
          </a:xfrm>
        </p:grpSpPr>
        <p:sp>
          <p:nvSpPr>
            <p:cNvPr id="75828" name="Freeform 130"/>
            <p:cNvSpPr>
              <a:spLocks/>
            </p:cNvSpPr>
            <p:nvPr/>
          </p:nvSpPr>
          <p:spPr bwMode="auto">
            <a:xfrm>
              <a:off x="4105" y="1839"/>
              <a:ext cx="207" cy="111"/>
            </a:xfrm>
            <a:custGeom>
              <a:avLst/>
              <a:gdLst>
                <a:gd name="T0" fmla="*/ 21 w 651"/>
                <a:gd name="T1" fmla="*/ 11 h 352"/>
                <a:gd name="T2" fmla="*/ 21 w 651"/>
                <a:gd name="T3" fmla="*/ 8 h 352"/>
                <a:gd name="T4" fmla="*/ 21 w 651"/>
                <a:gd name="T5" fmla="*/ 8 h 352"/>
                <a:gd name="T6" fmla="*/ 21 w 651"/>
                <a:gd name="T7" fmla="*/ 7 h 352"/>
                <a:gd name="T8" fmla="*/ 21 w 651"/>
                <a:gd name="T9" fmla="*/ 7 h 352"/>
                <a:gd name="T10" fmla="*/ 21 w 651"/>
                <a:gd name="T11" fmla="*/ 7 h 352"/>
                <a:gd name="T12" fmla="*/ 21 w 651"/>
                <a:gd name="T13" fmla="*/ 7 h 352"/>
                <a:gd name="T14" fmla="*/ 21 w 651"/>
                <a:gd name="T15" fmla="*/ 6 h 352"/>
                <a:gd name="T16" fmla="*/ 20 w 651"/>
                <a:gd name="T17" fmla="*/ 6 h 352"/>
                <a:gd name="T18" fmla="*/ 20 w 651"/>
                <a:gd name="T19" fmla="*/ 6 h 352"/>
                <a:gd name="T20" fmla="*/ 20 w 651"/>
                <a:gd name="T21" fmla="*/ 6 h 352"/>
                <a:gd name="T22" fmla="*/ 20 w 651"/>
                <a:gd name="T23" fmla="*/ 5 h 352"/>
                <a:gd name="T24" fmla="*/ 20 w 651"/>
                <a:gd name="T25" fmla="*/ 5 h 352"/>
                <a:gd name="T26" fmla="*/ 19 w 651"/>
                <a:gd name="T27" fmla="*/ 5 h 352"/>
                <a:gd name="T28" fmla="*/ 19 w 651"/>
                <a:gd name="T29" fmla="*/ 5 h 352"/>
                <a:gd name="T30" fmla="*/ 19 w 651"/>
                <a:gd name="T31" fmla="*/ 5 h 352"/>
                <a:gd name="T32" fmla="*/ 18 w 651"/>
                <a:gd name="T33" fmla="*/ 4 h 352"/>
                <a:gd name="T34" fmla="*/ 18 w 651"/>
                <a:gd name="T35" fmla="*/ 4 h 352"/>
                <a:gd name="T36" fmla="*/ 18 w 651"/>
                <a:gd name="T37" fmla="*/ 4 h 352"/>
                <a:gd name="T38" fmla="*/ 17 w 651"/>
                <a:gd name="T39" fmla="*/ 4 h 352"/>
                <a:gd name="T40" fmla="*/ 17 w 651"/>
                <a:gd name="T41" fmla="*/ 4 h 352"/>
                <a:gd name="T42" fmla="*/ 17 w 651"/>
                <a:gd name="T43" fmla="*/ 4 h 352"/>
                <a:gd name="T44" fmla="*/ 17 w 651"/>
                <a:gd name="T45" fmla="*/ 3 h 352"/>
                <a:gd name="T46" fmla="*/ 16 w 651"/>
                <a:gd name="T47" fmla="*/ 3 h 352"/>
                <a:gd name="T48" fmla="*/ 14 w 651"/>
                <a:gd name="T49" fmla="*/ 3 h 352"/>
                <a:gd name="T50" fmla="*/ 14 w 651"/>
                <a:gd name="T51" fmla="*/ 3 h 352"/>
                <a:gd name="T52" fmla="*/ 13 w 651"/>
                <a:gd name="T53" fmla="*/ 3 h 352"/>
                <a:gd name="T54" fmla="*/ 13 w 651"/>
                <a:gd name="T55" fmla="*/ 3 h 352"/>
                <a:gd name="T56" fmla="*/ 13 w 651"/>
                <a:gd name="T57" fmla="*/ 3 h 352"/>
                <a:gd name="T58" fmla="*/ 12 w 651"/>
                <a:gd name="T59" fmla="*/ 3 h 352"/>
                <a:gd name="T60" fmla="*/ 12 w 651"/>
                <a:gd name="T61" fmla="*/ 3 h 352"/>
                <a:gd name="T62" fmla="*/ 12 w 651"/>
                <a:gd name="T63" fmla="*/ 3 h 352"/>
                <a:gd name="T64" fmla="*/ 11 w 651"/>
                <a:gd name="T65" fmla="*/ 3 h 352"/>
                <a:gd name="T66" fmla="*/ 11 w 651"/>
                <a:gd name="T67" fmla="*/ 3 h 352"/>
                <a:gd name="T68" fmla="*/ 11 w 651"/>
                <a:gd name="T69" fmla="*/ 3 h 352"/>
                <a:gd name="T70" fmla="*/ 11 w 651"/>
                <a:gd name="T71" fmla="*/ 3 h 352"/>
                <a:gd name="T72" fmla="*/ 10 w 651"/>
                <a:gd name="T73" fmla="*/ 3 h 352"/>
                <a:gd name="T74" fmla="*/ 10 w 651"/>
                <a:gd name="T75" fmla="*/ 3 h 352"/>
                <a:gd name="T76" fmla="*/ 10 w 651"/>
                <a:gd name="T77" fmla="*/ 3 h 352"/>
                <a:gd name="T78" fmla="*/ 10 w 651"/>
                <a:gd name="T79" fmla="*/ 3 h 352"/>
                <a:gd name="T80" fmla="*/ 10 w 651"/>
                <a:gd name="T81" fmla="*/ 3 h 352"/>
                <a:gd name="T82" fmla="*/ 10 w 651"/>
                <a:gd name="T83" fmla="*/ 4 h 352"/>
                <a:gd name="T84" fmla="*/ 10 w 651"/>
                <a:gd name="T85" fmla="*/ 4 h 352"/>
                <a:gd name="T86" fmla="*/ 10 w 651"/>
                <a:gd name="T87" fmla="*/ 4 h 352"/>
                <a:gd name="T88" fmla="*/ 9 w 651"/>
                <a:gd name="T89" fmla="*/ 4 h 352"/>
                <a:gd name="T90" fmla="*/ 9 w 651"/>
                <a:gd name="T91" fmla="*/ 5 h 352"/>
                <a:gd name="T92" fmla="*/ 9 w 651"/>
                <a:gd name="T93" fmla="*/ 5 h 352"/>
                <a:gd name="T94" fmla="*/ 9 w 651"/>
                <a:gd name="T95" fmla="*/ 8 h 352"/>
                <a:gd name="T96" fmla="*/ 0 w 651"/>
                <a:gd name="T97" fmla="*/ 6 h 352"/>
                <a:gd name="T98" fmla="*/ 0 w 651"/>
                <a:gd name="T99" fmla="*/ 0 h 3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51" h="352">
                  <a:moveTo>
                    <a:pt x="651" y="352"/>
                  </a:moveTo>
                  <a:lnTo>
                    <a:pt x="651" y="251"/>
                  </a:lnTo>
                  <a:lnTo>
                    <a:pt x="651" y="243"/>
                  </a:lnTo>
                  <a:lnTo>
                    <a:pt x="649" y="236"/>
                  </a:lnTo>
                  <a:lnTo>
                    <a:pt x="648" y="228"/>
                  </a:lnTo>
                  <a:lnTo>
                    <a:pt x="645" y="221"/>
                  </a:lnTo>
                  <a:lnTo>
                    <a:pt x="642" y="212"/>
                  </a:lnTo>
                  <a:lnTo>
                    <a:pt x="638" y="205"/>
                  </a:lnTo>
                  <a:lnTo>
                    <a:pt x="633" y="197"/>
                  </a:lnTo>
                  <a:lnTo>
                    <a:pt x="628" y="190"/>
                  </a:lnTo>
                  <a:lnTo>
                    <a:pt x="622" y="182"/>
                  </a:lnTo>
                  <a:lnTo>
                    <a:pt x="616" y="175"/>
                  </a:lnTo>
                  <a:lnTo>
                    <a:pt x="609" y="167"/>
                  </a:lnTo>
                  <a:lnTo>
                    <a:pt x="601" y="160"/>
                  </a:lnTo>
                  <a:lnTo>
                    <a:pt x="593" y="154"/>
                  </a:lnTo>
                  <a:lnTo>
                    <a:pt x="584" y="147"/>
                  </a:lnTo>
                  <a:lnTo>
                    <a:pt x="576" y="141"/>
                  </a:lnTo>
                  <a:lnTo>
                    <a:pt x="566" y="136"/>
                  </a:lnTo>
                  <a:lnTo>
                    <a:pt x="556" y="130"/>
                  </a:lnTo>
                  <a:lnTo>
                    <a:pt x="547" y="125"/>
                  </a:lnTo>
                  <a:lnTo>
                    <a:pt x="537" y="121"/>
                  </a:lnTo>
                  <a:lnTo>
                    <a:pt x="527" y="117"/>
                  </a:lnTo>
                  <a:lnTo>
                    <a:pt x="517" y="113"/>
                  </a:lnTo>
                  <a:lnTo>
                    <a:pt x="506" y="110"/>
                  </a:lnTo>
                  <a:lnTo>
                    <a:pt x="434" y="91"/>
                  </a:lnTo>
                  <a:lnTo>
                    <a:pt x="423" y="89"/>
                  </a:lnTo>
                  <a:lnTo>
                    <a:pt x="414" y="87"/>
                  </a:lnTo>
                  <a:lnTo>
                    <a:pt x="403" y="85"/>
                  </a:lnTo>
                  <a:lnTo>
                    <a:pt x="393" y="84"/>
                  </a:lnTo>
                  <a:lnTo>
                    <a:pt x="383" y="83"/>
                  </a:lnTo>
                  <a:lnTo>
                    <a:pt x="373" y="84"/>
                  </a:lnTo>
                  <a:lnTo>
                    <a:pt x="365" y="84"/>
                  </a:lnTo>
                  <a:lnTo>
                    <a:pt x="355" y="87"/>
                  </a:lnTo>
                  <a:lnTo>
                    <a:pt x="347" y="88"/>
                  </a:lnTo>
                  <a:lnTo>
                    <a:pt x="339" y="91"/>
                  </a:lnTo>
                  <a:lnTo>
                    <a:pt x="332" y="93"/>
                  </a:lnTo>
                  <a:lnTo>
                    <a:pt x="324" y="96"/>
                  </a:lnTo>
                  <a:lnTo>
                    <a:pt x="318" y="100"/>
                  </a:lnTo>
                  <a:lnTo>
                    <a:pt x="313" y="105"/>
                  </a:lnTo>
                  <a:lnTo>
                    <a:pt x="307" y="110"/>
                  </a:lnTo>
                  <a:lnTo>
                    <a:pt x="302" y="115"/>
                  </a:lnTo>
                  <a:lnTo>
                    <a:pt x="299" y="121"/>
                  </a:lnTo>
                  <a:lnTo>
                    <a:pt x="296" y="127"/>
                  </a:lnTo>
                  <a:lnTo>
                    <a:pt x="292" y="132"/>
                  </a:lnTo>
                  <a:lnTo>
                    <a:pt x="290" y="140"/>
                  </a:lnTo>
                  <a:lnTo>
                    <a:pt x="289" y="146"/>
                  </a:lnTo>
                  <a:lnTo>
                    <a:pt x="289" y="154"/>
                  </a:lnTo>
                  <a:lnTo>
                    <a:pt x="289" y="255"/>
                  </a:lnTo>
                  <a:lnTo>
                    <a:pt x="0" y="177"/>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5829" name="Group 131"/>
            <p:cNvGrpSpPr>
              <a:grpSpLocks/>
            </p:cNvGrpSpPr>
            <p:nvPr/>
          </p:nvGrpSpPr>
          <p:grpSpPr bwMode="auto">
            <a:xfrm>
              <a:off x="2242" y="1455"/>
              <a:ext cx="2206" cy="929"/>
              <a:chOff x="2242" y="1455"/>
              <a:chExt cx="2206" cy="929"/>
            </a:xfrm>
          </p:grpSpPr>
          <p:sp>
            <p:nvSpPr>
              <p:cNvPr id="75830" name="Freeform 132"/>
              <p:cNvSpPr>
                <a:spLocks/>
              </p:cNvSpPr>
              <p:nvPr/>
            </p:nvSpPr>
            <p:spPr bwMode="auto">
              <a:xfrm>
                <a:off x="4105" y="1944"/>
                <a:ext cx="207" cy="55"/>
              </a:xfrm>
              <a:custGeom>
                <a:avLst/>
                <a:gdLst>
                  <a:gd name="T0" fmla="*/ 21 w 651"/>
                  <a:gd name="T1" fmla="*/ 5 h 175"/>
                  <a:gd name="T2" fmla="*/ 0 w 651"/>
                  <a:gd name="T3" fmla="*/ 0 h 175"/>
                  <a:gd name="T4" fmla="*/ 5 w 651"/>
                  <a:gd name="T5" fmla="*/ 4 h 175"/>
                  <a:gd name="T6" fmla="*/ 0 60000 65536"/>
                  <a:gd name="T7" fmla="*/ 0 60000 65536"/>
                  <a:gd name="T8" fmla="*/ 0 60000 65536"/>
                </a:gdLst>
                <a:ahLst/>
                <a:cxnLst>
                  <a:cxn ang="T6">
                    <a:pos x="T0" y="T1"/>
                  </a:cxn>
                  <a:cxn ang="T7">
                    <a:pos x="T2" y="T3"/>
                  </a:cxn>
                  <a:cxn ang="T8">
                    <a:pos x="T4" y="T5"/>
                  </a:cxn>
                </a:cxnLst>
                <a:rect l="0" t="0" r="r" b="b"/>
                <a:pathLst>
                  <a:path w="651" h="175">
                    <a:moveTo>
                      <a:pt x="651" y="175"/>
                    </a:moveTo>
                    <a:lnTo>
                      <a:pt x="0" y="0"/>
                    </a:lnTo>
                    <a:lnTo>
                      <a:pt x="144"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5831" name="Group 133"/>
              <p:cNvGrpSpPr>
                <a:grpSpLocks/>
              </p:cNvGrpSpPr>
              <p:nvPr/>
            </p:nvGrpSpPr>
            <p:grpSpPr bwMode="auto">
              <a:xfrm>
                <a:off x="2242" y="1455"/>
                <a:ext cx="2206" cy="929"/>
                <a:chOff x="2242" y="1455"/>
                <a:chExt cx="2206" cy="929"/>
              </a:xfrm>
            </p:grpSpPr>
            <p:sp>
              <p:nvSpPr>
                <p:cNvPr id="75832" name="Line 134"/>
                <p:cNvSpPr>
                  <a:spLocks noChangeShapeType="1"/>
                </p:cNvSpPr>
                <p:nvPr/>
              </p:nvSpPr>
              <p:spPr bwMode="auto">
                <a:xfrm flipH="1">
                  <a:off x="2242" y="1455"/>
                  <a:ext cx="2088"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33" name="Line 135"/>
                <p:cNvSpPr>
                  <a:spLocks noChangeShapeType="1"/>
                </p:cNvSpPr>
                <p:nvPr/>
              </p:nvSpPr>
              <p:spPr bwMode="auto">
                <a:xfrm>
                  <a:off x="4166" y="1455"/>
                  <a:ext cx="2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34" name="Line 136"/>
                <p:cNvSpPr>
                  <a:spLocks noChangeShapeType="1"/>
                </p:cNvSpPr>
                <p:nvPr/>
              </p:nvSpPr>
              <p:spPr bwMode="auto">
                <a:xfrm>
                  <a:off x="4166" y="2384"/>
                  <a:ext cx="2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35" name="Line 137"/>
                <p:cNvSpPr>
                  <a:spLocks noChangeShapeType="1"/>
                </p:cNvSpPr>
                <p:nvPr/>
              </p:nvSpPr>
              <p:spPr bwMode="auto">
                <a:xfrm>
                  <a:off x="4359" y="1586"/>
                  <a:ext cx="0" cy="6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36" name="Freeform 138"/>
                <p:cNvSpPr>
                  <a:spLocks/>
                </p:cNvSpPr>
                <p:nvPr/>
              </p:nvSpPr>
              <p:spPr bwMode="auto">
                <a:xfrm>
                  <a:off x="4337" y="1455"/>
                  <a:ext cx="44" cy="131"/>
                </a:xfrm>
                <a:custGeom>
                  <a:avLst/>
                  <a:gdLst>
                    <a:gd name="T0" fmla="*/ 0 w 139"/>
                    <a:gd name="T1" fmla="*/ 13 h 417"/>
                    <a:gd name="T2" fmla="*/ 4 w 139"/>
                    <a:gd name="T3" fmla="*/ 13 h 417"/>
                    <a:gd name="T4" fmla="*/ 2 w 139"/>
                    <a:gd name="T5" fmla="*/ 0 h 417"/>
                    <a:gd name="T6" fmla="*/ 0 w 139"/>
                    <a:gd name="T7" fmla="*/ 13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417"/>
                      </a:moveTo>
                      <a:lnTo>
                        <a:pt x="139" y="417"/>
                      </a:lnTo>
                      <a:lnTo>
                        <a:pt x="69" y="0"/>
                      </a:lnTo>
                      <a:lnTo>
                        <a:pt x="0" y="417"/>
                      </a:lnTo>
                      <a:close/>
                    </a:path>
                  </a:pathLst>
                </a:custGeom>
                <a:solidFill>
                  <a:srgbClr val="000000"/>
                </a:solidFill>
                <a:ln w="19050" cmpd="sng">
                  <a:solidFill>
                    <a:srgbClr val="000000"/>
                  </a:solidFill>
                  <a:round/>
                  <a:headEnd/>
                  <a:tailEnd/>
                </a:ln>
              </p:spPr>
              <p:txBody>
                <a:bodyPr/>
                <a:lstStyle/>
                <a:p>
                  <a:endParaRPr lang="zh-CN" altLang="en-US"/>
                </a:p>
              </p:txBody>
            </p:sp>
            <p:sp>
              <p:nvSpPr>
                <p:cNvPr id="75837" name="Freeform 139"/>
                <p:cNvSpPr>
                  <a:spLocks/>
                </p:cNvSpPr>
                <p:nvPr/>
              </p:nvSpPr>
              <p:spPr bwMode="auto">
                <a:xfrm>
                  <a:off x="4337" y="1455"/>
                  <a:ext cx="44" cy="131"/>
                </a:xfrm>
                <a:custGeom>
                  <a:avLst/>
                  <a:gdLst>
                    <a:gd name="T0" fmla="*/ 0 w 139"/>
                    <a:gd name="T1" fmla="*/ 13 h 417"/>
                    <a:gd name="T2" fmla="*/ 4 w 139"/>
                    <a:gd name="T3" fmla="*/ 13 h 417"/>
                    <a:gd name="T4" fmla="*/ 2 w 139"/>
                    <a:gd name="T5" fmla="*/ 0 h 417"/>
                    <a:gd name="T6" fmla="*/ 0 w 139"/>
                    <a:gd name="T7" fmla="*/ 13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417"/>
                      </a:moveTo>
                      <a:lnTo>
                        <a:pt x="139" y="417"/>
                      </a:lnTo>
                      <a:lnTo>
                        <a:pt x="69" y="0"/>
                      </a:lnTo>
                      <a:lnTo>
                        <a:pt x="0" y="41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38" name="Freeform 140"/>
                <p:cNvSpPr>
                  <a:spLocks/>
                </p:cNvSpPr>
                <p:nvPr/>
              </p:nvSpPr>
              <p:spPr bwMode="auto">
                <a:xfrm>
                  <a:off x="4337" y="2251"/>
                  <a:ext cx="44" cy="133"/>
                </a:xfrm>
                <a:custGeom>
                  <a:avLst/>
                  <a:gdLst>
                    <a:gd name="T0" fmla="*/ 0 w 139"/>
                    <a:gd name="T1" fmla="*/ 0 h 419"/>
                    <a:gd name="T2" fmla="*/ 4 w 139"/>
                    <a:gd name="T3" fmla="*/ 0 h 419"/>
                    <a:gd name="T4" fmla="*/ 2 w 139"/>
                    <a:gd name="T5" fmla="*/ 13 h 419"/>
                    <a:gd name="T6" fmla="*/ 0 w 139"/>
                    <a:gd name="T7" fmla="*/ 0 h 4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9">
                      <a:moveTo>
                        <a:pt x="0" y="0"/>
                      </a:moveTo>
                      <a:lnTo>
                        <a:pt x="139" y="0"/>
                      </a:lnTo>
                      <a:lnTo>
                        <a:pt x="69" y="419"/>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75839" name="Freeform 141"/>
                <p:cNvSpPr>
                  <a:spLocks/>
                </p:cNvSpPr>
                <p:nvPr/>
              </p:nvSpPr>
              <p:spPr bwMode="auto">
                <a:xfrm>
                  <a:off x="4337" y="2251"/>
                  <a:ext cx="44" cy="133"/>
                </a:xfrm>
                <a:custGeom>
                  <a:avLst/>
                  <a:gdLst>
                    <a:gd name="T0" fmla="*/ 0 w 139"/>
                    <a:gd name="T1" fmla="*/ 0 h 419"/>
                    <a:gd name="T2" fmla="*/ 4 w 139"/>
                    <a:gd name="T3" fmla="*/ 0 h 419"/>
                    <a:gd name="T4" fmla="*/ 2 w 139"/>
                    <a:gd name="T5" fmla="*/ 13 h 419"/>
                    <a:gd name="T6" fmla="*/ 0 w 139"/>
                    <a:gd name="T7" fmla="*/ 0 h 4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9">
                      <a:moveTo>
                        <a:pt x="0" y="0"/>
                      </a:moveTo>
                      <a:lnTo>
                        <a:pt x="139" y="0"/>
                      </a:lnTo>
                      <a:lnTo>
                        <a:pt x="69" y="419"/>
                      </a:lnTo>
                      <a:lnTo>
                        <a:pt x="0" y="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40" name="Line 142"/>
                <p:cNvSpPr>
                  <a:spLocks noChangeShapeType="1"/>
                </p:cNvSpPr>
                <p:nvPr/>
              </p:nvSpPr>
              <p:spPr bwMode="auto">
                <a:xfrm>
                  <a:off x="4166" y="1455"/>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41" name="Line 143"/>
                <p:cNvSpPr>
                  <a:spLocks noChangeShapeType="1"/>
                </p:cNvSpPr>
                <p:nvPr/>
              </p:nvSpPr>
              <p:spPr bwMode="auto">
                <a:xfrm>
                  <a:off x="4166" y="2384"/>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42" name="Line 144"/>
                <p:cNvSpPr>
                  <a:spLocks noChangeShapeType="1"/>
                </p:cNvSpPr>
                <p:nvPr/>
              </p:nvSpPr>
              <p:spPr bwMode="auto">
                <a:xfrm>
                  <a:off x="4359" y="2384"/>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366737" name="Group 145"/>
          <p:cNvGrpSpPr>
            <a:grpSpLocks/>
          </p:cNvGrpSpPr>
          <p:nvPr/>
        </p:nvGrpSpPr>
        <p:grpSpPr bwMode="auto">
          <a:xfrm>
            <a:off x="2195513" y="3789363"/>
            <a:ext cx="3057525" cy="981075"/>
            <a:chOff x="1383" y="2384"/>
            <a:chExt cx="1926" cy="618"/>
          </a:xfrm>
        </p:grpSpPr>
        <p:sp>
          <p:nvSpPr>
            <p:cNvPr id="75812" name="Line 146"/>
            <p:cNvSpPr>
              <a:spLocks noChangeShapeType="1"/>
            </p:cNvSpPr>
            <p:nvPr/>
          </p:nvSpPr>
          <p:spPr bwMode="auto">
            <a:xfrm flipH="1">
              <a:off x="1434" y="3002"/>
              <a:ext cx="1875" cy="0"/>
            </a:xfrm>
            <a:prstGeom prst="line">
              <a:avLst/>
            </a:prstGeom>
            <a:noFill/>
            <a:ln w="1905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13" name="Line 147"/>
            <p:cNvSpPr>
              <a:spLocks noChangeShapeType="1"/>
            </p:cNvSpPr>
            <p:nvPr/>
          </p:nvSpPr>
          <p:spPr bwMode="auto">
            <a:xfrm>
              <a:off x="1523" y="2384"/>
              <a:ext cx="2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14" name="Line 148"/>
            <p:cNvSpPr>
              <a:spLocks noChangeShapeType="1"/>
            </p:cNvSpPr>
            <p:nvPr/>
          </p:nvSpPr>
          <p:spPr bwMode="auto">
            <a:xfrm>
              <a:off x="1523" y="3002"/>
              <a:ext cx="2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15" name="Line 149"/>
            <p:cNvSpPr>
              <a:spLocks noChangeShapeType="1"/>
            </p:cNvSpPr>
            <p:nvPr/>
          </p:nvSpPr>
          <p:spPr bwMode="auto">
            <a:xfrm>
              <a:off x="1639" y="2515"/>
              <a:ext cx="0" cy="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16" name="Freeform 150"/>
            <p:cNvSpPr>
              <a:spLocks/>
            </p:cNvSpPr>
            <p:nvPr/>
          </p:nvSpPr>
          <p:spPr bwMode="auto">
            <a:xfrm>
              <a:off x="1617" y="2384"/>
              <a:ext cx="44" cy="131"/>
            </a:xfrm>
            <a:custGeom>
              <a:avLst/>
              <a:gdLst>
                <a:gd name="T0" fmla="*/ 0 w 139"/>
                <a:gd name="T1" fmla="*/ 13 h 417"/>
                <a:gd name="T2" fmla="*/ 4 w 139"/>
                <a:gd name="T3" fmla="*/ 13 h 417"/>
                <a:gd name="T4" fmla="*/ 2 w 139"/>
                <a:gd name="T5" fmla="*/ 0 h 417"/>
                <a:gd name="T6" fmla="*/ 0 w 139"/>
                <a:gd name="T7" fmla="*/ 13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417"/>
                  </a:moveTo>
                  <a:lnTo>
                    <a:pt x="139" y="417"/>
                  </a:lnTo>
                  <a:lnTo>
                    <a:pt x="70" y="0"/>
                  </a:lnTo>
                  <a:lnTo>
                    <a:pt x="0" y="417"/>
                  </a:lnTo>
                  <a:close/>
                </a:path>
              </a:pathLst>
            </a:custGeom>
            <a:solidFill>
              <a:srgbClr val="000000"/>
            </a:solidFill>
            <a:ln w="19050" cmpd="sng">
              <a:solidFill>
                <a:srgbClr val="000000"/>
              </a:solidFill>
              <a:round/>
              <a:headEnd/>
              <a:tailEnd/>
            </a:ln>
          </p:spPr>
          <p:txBody>
            <a:bodyPr/>
            <a:lstStyle/>
            <a:p>
              <a:endParaRPr lang="zh-CN" altLang="en-US"/>
            </a:p>
          </p:txBody>
        </p:sp>
        <p:sp>
          <p:nvSpPr>
            <p:cNvPr id="75817" name="Freeform 151"/>
            <p:cNvSpPr>
              <a:spLocks/>
            </p:cNvSpPr>
            <p:nvPr/>
          </p:nvSpPr>
          <p:spPr bwMode="auto">
            <a:xfrm>
              <a:off x="1617" y="2384"/>
              <a:ext cx="44" cy="131"/>
            </a:xfrm>
            <a:custGeom>
              <a:avLst/>
              <a:gdLst>
                <a:gd name="T0" fmla="*/ 0 w 139"/>
                <a:gd name="T1" fmla="*/ 13 h 417"/>
                <a:gd name="T2" fmla="*/ 4 w 139"/>
                <a:gd name="T3" fmla="*/ 13 h 417"/>
                <a:gd name="T4" fmla="*/ 2 w 139"/>
                <a:gd name="T5" fmla="*/ 0 h 417"/>
                <a:gd name="T6" fmla="*/ 0 w 139"/>
                <a:gd name="T7" fmla="*/ 13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417"/>
                  </a:moveTo>
                  <a:lnTo>
                    <a:pt x="139" y="417"/>
                  </a:lnTo>
                  <a:lnTo>
                    <a:pt x="70" y="0"/>
                  </a:lnTo>
                  <a:lnTo>
                    <a:pt x="0" y="41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18" name="Freeform 152"/>
            <p:cNvSpPr>
              <a:spLocks/>
            </p:cNvSpPr>
            <p:nvPr/>
          </p:nvSpPr>
          <p:spPr bwMode="auto">
            <a:xfrm>
              <a:off x="1617" y="2871"/>
              <a:ext cx="44" cy="131"/>
            </a:xfrm>
            <a:custGeom>
              <a:avLst/>
              <a:gdLst>
                <a:gd name="T0" fmla="*/ 0 w 139"/>
                <a:gd name="T1" fmla="*/ 0 h 417"/>
                <a:gd name="T2" fmla="*/ 4 w 139"/>
                <a:gd name="T3" fmla="*/ 0 h 417"/>
                <a:gd name="T4" fmla="*/ 2 w 139"/>
                <a:gd name="T5" fmla="*/ 13 h 417"/>
                <a:gd name="T6" fmla="*/ 0 w 139"/>
                <a:gd name="T7" fmla="*/ 0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0"/>
                  </a:moveTo>
                  <a:lnTo>
                    <a:pt x="139" y="0"/>
                  </a:lnTo>
                  <a:lnTo>
                    <a:pt x="70" y="417"/>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75819" name="Freeform 153"/>
            <p:cNvSpPr>
              <a:spLocks/>
            </p:cNvSpPr>
            <p:nvPr/>
          </p:nvSpPr>
          <p:spPr bwMode="auto">
            <a:xfrm>
              <a:off x="1617" y="2871"/>
              <a:ext cx="44" cy="131"/>
            </a:xfrm>
            <a:custGeom>
              <a:avLst/>
              <a:gdLst>
                <a:gd name="T0" fmla="*/ 0 w 139"/>
                <a:gd name="T1" fmla="*/ 0 h 417"/>
                <a:gd name="T2" fmla="*/ 4 w 139"/>
                <a:gd name="T3" fmla="*/ 0 h 417"/>
                <a:gd name="T4" fmla="*/ 2 w 139"/>
                <a:gd name="T5" fmla="*/ 13 h 417"/>
                <a:gd name="T6" fmla="*/ 0 w 139"/>
                <a:gd name="T7" fmla="*/ 0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0"/>
                  </a:moveTo>
                  <a:lnTo>
                    <a:pt x="139" y="0"/>
                  </a:lnTo>
                  <a:lnTo>
                    <a:pt x="70" y="417"/>
                  </a:lnTo>
                  <a:lnTo>
                    <a:pt x="0" y="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20" name="Freeform 154"/>
            <p:cNvSpPr>
              <a:spLocks/>
            </p:cNvSpPr>
            <p:nvPr/>
          </p:nvSpPr>
          <p:spPr bwMode="auto">
            <a:xfrm>
              <a:off x="1383" y="2720"/>
              <a:ext cx="209" cy="55"/>
            </a:xfrm>
            <a:custGeom>
              <a:avLst/>
              <a:gdLst>
                <a:gd name="T0" fmla="*/ 21 w 652"/>
                <a:gd name="T1" fmla="*/ 5 h 175"/>
                <a:gd name="T2" fmla="*/ 0 w 652"/>
                <a:gd name="T3" fmla="*/ 0 h 175"/>
                <a:gd name="T4" fmla="*/ 5 w 652"/>
                <a:gd name="T5" fmla="*/ 4 h 175"/>
                <a:gd name="T6" fmla="*/ 0 60000 65536"/>
                <a:gd name="T7" fmla="*/ 0 60000 65536"/>
                <a:gd name="T8" fmla="*/ 0 60000 65536"/>
              </a:gdLst>
              <a:ahLst/>
              <a:cxnLst>
                <a:cxn ang="T6">
                  <a:pos x="T0" y="T1"/>
                </a:cxn>
                <a:cxn ang="T7">
                  <a:pos x="T2" y="T3"/>
                </a:cxn>
                <a:cxn ang="T8">
                  <a:pos x="T4" y="T5"/>
                </a:cxn>
              </a:cxnLst>
              <a:rect l="0" t="0" r="r" b="b"/>
              <a:pathLst>
                <a:path w="652" h="175">
                  <a:moveTo>
                    <a:pt x="652" y="175"/>
                  </a:moveTo>
                  <a:lnTo>
                    <a:pt x="0" y="0"/>
                  </a:lnTo>
                  <a:lnTo>
                    <a:pt x="145"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21" name="Freeform 155"/>
            <p:cNvSpPr>
              <a:spLocks/>
            </p:cNvSpPr>
            <p:nvPr/>
          </p:nvSpPr>
          <p:spPr bwMode="auto">
            <a:xfrm>
              <a:off x="1396" y="2660"/>
              <a:ext cx="183" cy="49"/>
            </a:xfrm>
            <a:custGeom>
              <a:avLst/>
              <a:gdLst>
                <a:gd name="T0" fmla="*/ 0 w 580"/>
                <a:gd name="T1" fmla="*/ 0 h 159"/>
                <a:gd name="T2" fmla="*/ 1 w 580"/>
                <a:gd name="T3" fmla="*/ 0 h 159"/>
                <a:gd name="T4" fmla="*/ 1 w 580"/>
                <a:gd name="T5" fmla="*/ 1 h 159"/>
                <a:gd name="T6" fmla="*/ 2 w 580"/>
                <a:gd name="T7" fmla="*/ 1 h 159"/>
                <a:gd name="T8" fmla="*/ 3 w 580"/>
                <a:gd name="T9" fmla="*/ 1 h 159"/>
                <a:gd name="T10" fmla="*/ 3 w 580"/>
                <a:gd name="T11" fmla="*/ 2 h 159"/>
                <a:gd name="T12" fmla="*/ 4 w 580"/>
                <a:gd name="T13" fmla="*/ 2 h 159"/>
                <a:gd name="T14" fmla="*/ 4 w 580"/>
                <a:gd name="T15" fmla="*/ 2 h 159"/>
                <a:gd name="T16" fmla="*/ 5 w 580"/>
                <a:gd name="T17" fmla="*/ 2 h 159"/>
                <a:gd name="T18" fmla="*/ 6 w 580"/>
                <a:gd name="T19" fmla="*/ 3 h 159"/>
                <a:gd name="T20" fmla="*/ 6 w 580"/>
                <a:gd name="T21" fmla="*/ 3 h 159"/>
                <a:gd name="T22" fmla="*/ 7 w 580"/>
                <a:gd name="T23" fmla="*/ 3 h 159"/>
                <a:gd name="T24" fmla="*/ 8 w 580"/>
                <a:gd name="T25" fmla="*/ 3 h 159"/>
                <a:gd name="T26" fmla="*/ 9 w 580"/>
                <a:gd name="T27" fmla="*/ 4 h 159"/>
                <a:gd name="T28" fmla="*/ 9 w 580"/>
                <a:gd name="T29" fmla="*/ 4 h 159"/>
                <a:gd name="T30" fmla="*/ 10 w 580"/>
                <a:gd name="T31" fmla="*/ 4 h 159"/>
                <a:gd name="T32" fmla="*/ 10 w 580"/>
                <a:gd name="T33" fmla="*/ 4 h 159"/>
                <a:gd name="T34" fmla="*/ 11 w 580"/>
                <a:gd name="T35" fmla="*/ 4 h 159"/>
                <a:gd name="T36" fmla="*/ 12 w 580"/>
                <a:gd name="T37" fmla="*/ 4 h 159"/>
                <a:gd name="T38" fmla="*/ 13 w 580"/>
                <a:gd name="T39" fmla="*/ 4 h 159"/>
                <a:gd name="T40" fmla="*/ 13 w 580"/>
                <a:gd name="T41" fmla="*/ 4 h 159"/>
                <a:gd name="T42" fmla="*/ 14 w 580"/>
                <a:gd name="T43" fmla="*/ 5 h 159"/>
                <a:gd name="T44" fmla="*/ 15 w 580"/>
                <a:gd name="T45" fmla="*/ 5 h 159"/>
                <a:gd name="T46" fmla="*/ 15 w 580"/>
                <a:gd name="T47" fmla="*/ 5 h 159"/>
                <a:gd name="T48" fmla="*/ 16 w 580"/>
                <a:gd name="T49" fmla="*/ 5 h 159"/>
                <a:gd name="T50" fmla="*/ 16 w 580"/>
                <a:gd name="T51" fmla="*/ 5 h 159"/>
                <a:gd name="T52" fmla="*/ 17 w 580"/>
                <a:gd name="T53" fmla="*/ 5 h 159"/>
                <a:gd name="T54" fmla="*/ 18 w 580"/>
                <a:gd name="T55" fmla="*/ 5 h 159"/>
                <a:gd name="T56" fmla="*/ 18 w 580"/>
                <a:gd name="T57" fmla="*/ 5 h 1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0" h="159">
                  <a:moveTo>
                    <a:pt x="0" y="0"/>
                  </a:moveTo>
                  <a:lnTo>
                    <a:pt x="20" y="12"/>
                  </a:lnTo>
                  <a:lnTo>
                    <a:pt x="40" y="24"/>
                  </a:lnTo>
                  <a:lnTo>
                    <a:pt x="59" y="34"/>
                  </a:lnTo>
                  <a:lnTo>
                    <a:pt x="79" y="46"/>
                  </a:lnTo>
                  <a:lnTo>
                    <a:pt x="99" y="56"/>
                  </a:lnTo>
                  <a:lnTo>
                    <a:pt x="120" y="66"/>
                  </a:lnTo>
                  <a:lnTo>
                    <a:pt x="141" y="76"/>
                  </a:lnTo>
                  <a:lnTo>
                    <a:pt x="162" y="84"/>
                  </a:lnTo>
                  <a:lnTo>
                    <a:pt x="182" y="93"/>
                  </a:lnTo>
                  <a:lnTo>
                    <a:pt x="204" y="101"/>
                  </a:lnTo>
                  <a:lnTo>
                    <a:pt x="226" y="109"/>
                  </a:lnTo>
                  <a:lnTo>
                    <a:pt x="247" y="116"/>
                  </a:lnTo>
                  <a:lnTo>
                    <a:pt x="269" y="123"/>
                  </a:lnTo>
                  <a:lnTo>
                    <a:pt x="290" y="128"/>
                  </a:lnTo>
                  <a:lnTo>
                    <a:pt x="311" y="134"/>
                  </a:lnTo>
                  <a:lnTo>
                    <a:pt x="334" y="139"/>
                  </a:lnTo>
                  <a:lnTo>
                    <a:pt x="355" y="143"/>
                  </a:lnTo>
                  <a:lnTo>
                    <a:pt x="376" y="147"/>
                  </a:lnTo>
                  <a:lnTo>
                    <a:pt x="398" y="150"/>
                  </a:lnTo>
                  <a:lnTo>
                    <a:pt x="419" y="154"/>
                  </a:lnTo>
                  <a:lnTo>
                    <a:pt x="439" y="156"/>
                  </a:lnTo>
                  <a:lnTo>
                    <a:pt x="460" y="157"/>
                  </a:lnTo>
                  <a:lnTo>
                    <a:pt x="481" y="158"/>
                  </a:lnTo>
                  <a:lnTo>
                    <a:pt x="501" y="159"/>
                  </a:lnTo>
                  <a:lnTo>
                    <a:pt x="521" y="159"/>
                  </a:lnTo>
                  <a:lnTo>
                    <a:pt x="541" y="158"/>
                  </a:lnTo>
                  <a:lnTo>
                    <a:pt x="560" y="157"/>
                  </a:lnTo>
                  <a:lnTo>
                    <a:pt x="580" y="1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22" name="Freeform 156"/>
            <p:cNvSpPr>
              <a:spLocks/>
            </p:cNvSpPr>
            <p:nvPr/>
          </p:nvSpPr>
          <p:spPr bwMode="auto">
            <a:xfrm>
              <a:off x="1383" y="2626"/>
              <a:ext cx="13" cy="34"/>
            </a:xfrm>
            <a:custGeom>
              <a:avLst/>
              <a:gdLst>
                <a:gd name="T0" fmla="*/ 2 w 36"/>
                <a:gd name="T1" fmla="*/ 0 h 102"/>
                <a:gd name="T2" fmla="*/ 1 w 36"/>
                <a:gd name="T3" fmla="*/ 0 h 102"/>
                <a:gd name="T4" fmla="*/ 1 w 36"/>
                <a:gd name="T5" fmla="*/ 0 h 102"/>
                <a:gd name="T6" fmla="*/ 1 w 36"/>
                <a:gd name="T7" fmla="*/ 0 h 102"/>
                <a:gd name="T8" fmla="*/ 1 w 36"/>
                <a:gd name="T9" fmla="*/ 0 h 102"/>
                <a:gd name="T10" fmla="*/ 0 w 36"/>
                <a:gd name="T11" fmla="*/ 1 h 102"/>
                <a:gd name="T12" fmla="*/ 0 w 36"/>
                <a:gd name="T13" fmla="*/ 1 h 102"/>
                <a:gd name="T14" fmla="*/ 0 w 36"/>
                <a:gd name="T15" fmla="*/ 1 h 102"/>
                <a:gd name="T16" fmla="*/ 0 w 36"/>
                <a:gd name="T17" fmla="*/ 1 h 102"/>
                <a:gd name="T18" fmla="*/ 0 w 36"/>
                <a:gd name="T19" fmla="*/ 1 h 102"/>
                <a:gd name="T20" fmla="*/ 0 w 36"/>
                <a:gd name="T21" fmla="*/ 2 h 102"/>
                <a:gd name="T22" fmla="*/ 0 w 36"/>
                <a:gd name="T23" fmla="*/ 2 h 102"/>
                <a:gd name="T24" fmla="*/ 0 w 36"/>
                <a:gd name="T25" fmla="*/ 2 h 102"/>
                <a:gd name="T26" fmla="*/ 0 w 36"/>
                <a:gd name="T27" fmla="*/ 2 h 102"/>
                <a:gd name="T28" fmla="*/ 0 w 36"/>
                <a:gd name="T29" fmla="*/ 2 h 102"/>
                <a:gd name="T30" fmla="*/ 0 w 36"/>
                <a:gd name="T31" fmla="*/ 3 h 102"/>
                <a:gd name="T32" fmla="*/ 1 w 36"/>
                <a:gd name="T33" fmla="*/ 3 h 102"/>
                <a:gd name="T34" fmla="*/ 1 w 36"/>
                <a:gd name="T35" fmla="*/ 3 h 102"/>
                <a:gd name="T36" fmla="*/ 1 w 36"/>
                <a:gd name="T37" fmla="*/ 3 h 102"/>
                <a:gd name="T38" fmla="*/ 1 w 36"/>
                <a:gd name="T39" fmla="*/ 4 h 102"/>
                <a:gd name="T40" fmla="*/ 2 w 36"/>
                <a:gd name="T41" fmla="*/ 4 h 1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6" h="102">
                  <a:moveTo>
                    <a:pt x="36" y="0"/>
                  </a:moveTo>
                  <a:lnTo>
                    <a:pt x="30" y="2"/>
                  </a:lnTo>
                  <a:lnTo>
                    <a:pt x="24" y="4"/>
                  </a:lnTo>
                  <a:lnTo>
                    <a:pt x="18" y="8"/>
                  </a:lnTo>
                  <a:lnTo>
                    <a:pt x="14" y="12"/>
                  </a:lnTo>
                  <a:lnTo>
                    <a:pt x="10" y="15"/>
                  </a:lnTo>
                  <a:lnTo>
                    <a:pt x="7" y="20"/>
                  </a:lnTo>
                  <a:lnTo>
                    <a:pt x="3" y="25"/>
                  </a:lnTo>
                  <a:lnTo>
                    <a:pt x="1" y="30"/>
                  </a:lnTo>
                  <a:lnTo>
                    <a:pt x="0" y="35"/>
                  </a:lnTo>
                  <a:lnTo>
                    <a:pt x="0" y="42"/>
                  </a:lnTo>
                  <a:lnTo>
                    <a:pt x="0" y="47"/>
                  </a:lnTo>
                  <a:lnTo>
                    <a:pt x="1" y="53"/>
                  </a:lnTo>
                  <a:lnTo>
                    <a:pt x="3" y="60"/>
                  </a:lnTo>
                  <a:lnTo>
                    <a:pt x="7" y="66"/>
                  </a:lnTo>
                  <a:lnTo>
                    <a:pt x="10" y="72"/>
                  </a:lnTo>
                  <a:lnTo>
                    <a:pt x="14" y="79"/>
                  </a:lnTo>
                  <a:lnTo>
                    <a:pt x="18" y="84"/>
                  </a:lnTo>
                  <a:lnTo>
                    <a:pt x="24" y="91"/>
                  </a:lnTo>
                  <a:lnTo>
                    <a:pt x="30" y="96"/>
                  </a:lnTo>
                  <a:lnTo>
                    <a:pt x="36"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23" name="Freeform 157"/>
            <p:cNvSpPr>
              <a:spLocks/>
            </p:cNvSpPr>
            <p:nvPr/>
          </p:nvSpPr>
          <p:spPr bwMode="auto">
            <a:xfrm>
              <a:off x="1396" y="2626"/>
              <a:ext cx="183" cy="49"/>
            </a:xfrm>
            <a:custGeom>
              <a:avLst/>
              <a:gdLst>
                <a:gd name="T0" fmla="*/ 18 w 580"/>
                <a:gd name="T1" fmla="*/ 5 h 159"/>
                <a:gd name="T2" fmla="*/ 18 w 580"/>
                <a:gd name="T3" fmla="*/ 4 h 159"/>
                <a:gd name="T4" fmla="*/ 17 w 580"/>
                <a:gd name="T5" fmla="*/ 4 h 159"/>
                <a:gd name="T6" fmla="*/ 16 w 580"/>
                <a:gd name="T7" fmla="*/ 4 h 159"/>
                <a:gd name="T8" fmla="*/ 16 w 580"/>
                <a:gd name="T9" fmla="*/ 3 h 159"/>
                <a:gd name="T10" fmla="*/ 15 w 580"/>
                <a:gd name="T11" fmla="*/ 3 h 159"/>
                <a:gd name="T12" fmla="*/ 15 w 580"/>
                <a:gd name="T13" fmla="*/ 3 h 159"/>
                <a:gd name="T14" fmla="*/ 14 w 580"/>
                <a:gd name="T15" fmla="*/ 2 h 159"/>
                <a:gd name="T16" fmla="*/ 13 w 580"/>
                <a:gd name="T17" fmla="*/ 2 h 159"/>
                <a:gd name="T18" fmla="*/ 13 w 580"/>
                <a:gd name="T19" fmla="*/ 2 h 159"/>
                <a:gd name="T20" fmla="*/ 12 w 580"/>
                <a:gd name="T21" fmla="*/ 2 h 159"/>
                <a:gd name="T22" fmla="*/ 11 w 580"/>
                <a:gd name="T23" fmla="*/ 2 h 159"/>
                <a:gd name="T24" fmla="*/ 10 w 580"/>
                <a:gd name="T25" fmla="*/ 1 h 159"/>
                <a:gd name="T26" fmla="*/ 10 w 580"/>
                <a:gd name="T27" fmla="*/ 1 h 159"/>
                <a:gd name="T28" fmla="*/ 9 w 580"/>
                <a:gd name="T29" fmla="*/ 1 h 159"/>
                <a:gd name="T30" fmla="*/ 9 w 580"/>
                <a:gd name="T31" fmla="*/ 1 h 159"/>
                <a:gd name="T32" fmla="*/ 8 w 580"/>
                <a:gd name="T33" fmla="*/ 1 h 159"/>
                <a:gd name="T34" fmla="*/ 7 w 580"/>
                <a:gd name="T35" fmla="*/ 1 h 159"/>
                <a:gd name="T36" fmla="*/ 6 w 580"/>
                <a:gd name="T37" fmla="*/ 0 h 159"/>
                <a:gd name="T38" fmla="*/ 6 w 580"/>
                <a:gd name="T39" fmla="*/ 0 h 159"/>
                <a:gd name="T40" fmla="*/ 5 w 580"/>
                <a:gd name="T41" fmla="*/ 0 h 159"/>
                <a:gd name="T42" fmla="*/ 4 w 580"/>
                <a:gd name="T43" fmla="*/ 0 h 159"/>
                <a:gd name="T44" fmla="*/ 4 w 580"/>
                <a:gd name="T45" fmla="*/ 0 h 159"/>
                <a:gd name="T46" fmla="*/ 3 w 580"/>
                <a:gd name="T47" fmla="*/ 0 h 159"/>
                <a:gd name="T48" fmla="*/ 3 w 580"/>
                <a:gd name="T49" fmla="*/ 0 h 159"/>
                <a:gd name="T50" fmla="*/ 2 w 580"/>
                <a:gd name="T51" fmla="*/ 0 h 159"/>
                <a:gd name="T52" fmla="*/ 1 w 580"/>
                <a:gd name="T53" fmla="*/ 0 h 159"/>
                <a:gd name="T54" fmla="*/ 1 w 580"/>
                <a:gd name="T55" fmla="*/ 0 h 159"/>
                <a:gd name="T56" fmla="*/ 0 w 580"/>
                <a:gd name="T57" fmla="*/ 0 h 1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0" h="159">
                  <a:moveTo>
                    <a:pt x="580" y="159"/>
                  </a:moveTo>
                  <a:lnTo>
                    <a:pt x="560" y="147"/>
                  </a:lnTo>
                  <a:lnTo>
                    <a:pt x="541" y="135"/>
                  </a:lnTo>
                  <a:lnTo>
                    <a:pt x="521" y="123"/>
                  </a:lnTo>
                  <a:lnTo>
                    <a:pt x="501" y="113"/>
                  </a:lnTo>
                  <a:lnTo>
                    <a:pt x="481" y="102"/>
                  </a:lnTo>
                  <a:lnTo>
                    <a:pt x="460" y="93"/>
                  </a:lnTo>
                  <a:lnTo>
                    <a:pt x="439" y="83"/>
                  </a:lnTo>
                  <a:lnTo>
                    <a:pt x="419" y="73"/>
                  </a:lnTo>
                  <a:lnTo>
                    <a:pt x="398" y="65"/>
                  </a:lnTo>
                  <a:lnTo>
                    <a:pt x="376" y="57"/>
                  </a:lnTo>
                  <a:lnTo>
                    <a:pt x="355" y="50"/>
                  </a:lnTo>
                  <a:lnTo>
                    <a:pt x="334" y="42"/>
                  </a:lnTo>
                  <a:lnTo>
                    <a:pt x="311" y="36"/>
                  </a:lnTo>
                  <a:lnTo>
                    <a:pt x="290" y="30"/>
                  </a:lnTo>
                  <a:lnTo>
                    <a:pt x="269" y="24"/>
                  </a:lnTo>
                  <a:lnTo>
                    <a:pt x="247" y="19"/>
                  </a:lnTo>
                  <a:lnTo>
                    <a:pt x="226" y="15"/>
                  </a:lnTo>
                  <a:lnTo>
                    <a:pt x="204" y="12"/>
                  </a:lnTo>
                  <a:lnTo>
                    <a:pt x="182" y="7"/>
                  </a:lnTo>
                  <a:lnTo>
                    <a:pt x="162" y="5"/>
                  </a:lnTo>
                  <a:lnTo>
                    <a:pt x="141" y="3"/>
                  </a:lnTo>
                  <a:lnTo>
                    <a:pt x="120" y="1"/>
                  </a:lnTo>
                  <a:lnTo>
                    <a:pt x="99" y="0"/>
                  </a:lnTo>
                  <a:lnTo>
                    <a:pt x="79" y="0"/>
                  </a:lnTo>
                  <a:lnTo>
                    <a:pt x="59" y="0"/>
                  </a:lnTo>
                  <a:lnTo>
                    <a:pt x="40" y="0"/>
                  </a:lnTo>
                  <a:lnTo>
                    <a:pt x="20" y="2"/>
                  </a:lnTo>
                  <a:lnTo>
                    <a:pt x="0" y="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24" name="Freeform 158"/>
            <p:cNvSpPr>
              <a:spLocks/>
            </p:cNvSpPr>
            <p:nvPr/>
          </p:nvSpPr>
          <p:spPr bwMode="auto">
            <a:xfrm>
              <a:off x="1579" y="2675"/>
              <a:ext cx="13" cy="34"/>
            </a:xfrm>
            <a:custGeom>
              <a:avLst/>
              <a:gdLst>
                <a:gd name="T0" fmla="*/ 0 w 36"/>
                <a:gd name="T1" fmla="*/ 4 h 101"/>
                <a:gd name="T2" fmla="*/ 0 w 36"/>
                <a:gd name="T3" fmla="*/ 4 h 101"/>
                <a:gd name="T4" fmla="*/ 0 w 36"/>
                <a:gd name="T5" fmla="*/ 4 h 101"/>
                <a:gd name="T6" fmla="*/ 1 w 36"/>
                <a:gd name="T7" fmla="*/ 3 h 101"/>
                <a:gd name="T8" fmla="*/ 1 w 36"/>
                <a:gd name="T9" fmla="*/ 3 h 101"/>
                <a:gd name="T10" fmla="*/ 1 w 36"/>
                <a:gd name="T11" fmla="*/ 3 h 101"/>
                <a:gd name="T12" fmla="*/ 1 w 36"/>
                <a:gd name="T13" fmla="*/ 3 h 101"/>
                <a:gd name="T14" fmla="*/ 1 w 36"/>
                <a:gd name="T15" fmla="*/ 3 h 101"/>
                <a:gd name="T16" fmla="*/ 2 w 36"/>
                <a:gd name="T17" fmla="*/ 3 h 101"/>
                <a:gd name="T18" fmla="*/ 2 w 36"/>
                <a:gd name="T19" fmla="*/ 2 h 101"/>
                <a:gd name="T20" fmla="*/ 2 w 36"/>
                <a:gd name="T21" fmla="*/ 2 h 101"/>
                <a:gd name="T22" fmla="*/ 2 w 36"/>
                <a:gd name="T23" fmla="*/ 2 h 101"/>
                <a:gd name="T24" fmla="*/ 2 w 36"/>
                <a:gd name="T25" fmla="*/ 2 h 101"/>
                <a:gd name="T26" fmla="*/ 1 w 36"/>
                <a:gd name="T27" fmla="*/ 2 h 101"/>
                <a:gd name="T28" fmla="*/ 1 w 36"/>
                <a:gd name="T29" fmla="*/ 1 h 101"/>
                <a:gd name="T30" fmla="*/ 1 w 36"/>
                <a:gd name="T31" fmla="*/ 1 h 101"/>
                <a:gd name="T32" fmla="*/ 1 w 36"/>
                <a:gd name="T33" fmla="*/ 1 h 101"/>
                <a:gd name="T34" fmla="*/ 1 w 36"/>
                <a:gd name="T35" fmla="*/ 1 h 101"/>
                <a:gd name="T36" fmla="*/ 0 w 36"/>
                <a:gd name="T37" fmla="*/ 0 h 101"/>
                <a:gd name="T38" fmla="*/ 0 w 36"/>
                <a:gd name="T39" fmla="*/ 0 h 101"/>
                <a:gd name="T40" fmla="*/ 0 w 36"/>
                <a:gd name="T41" fmla="*/ 0 h 10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6" h="101">
                  <a:moveTo>
                    <a:pt x="0" y="101"/>
                  </a:moveTo>
                  <a:lnTo>
                    <a:pt x="6" y="99"/>
                  </a:lnTo>
                  <a:lnTo>
                    <a:pt x="12" y="96"/>
                  </a:lnTo>
                  <a:lnTo>
                    <a:pt x="18" y="93"/>
                  </a:lnTo>
                  <a:lnTo>
                    <a:pt x="22" y="90"/>
                  </a:lnTo>
                  <a:lnTo>
                    <a:pt x="26" y="86"/>
                  </a:lnTo>
                  <a:lnTo>
                    <a:pt x="29" y="82"/>
                  </a:lnTo>
                  <a:lnTo>
                    <a:pt x="33" y="76"/>
                  </a:lnTo>
                  <a:lnTo>
                    <a:pt x="35" y="71"/>
                  </a:lnTo>
                  <a:lnTo>
                    <a:pt x="36" y="66"/>
                  </a:lnTo>
                  <a:lnTo>
                    <a:pt x="36" y="60"/>
                  </a:lnTo>
                  <a:lnTo>
                    <a:pt x="36" y="54"/>
                  </a:lnTo>
                  <a:lnTo>
                    <a:pt x="35" y="47"/>
                  </a:lnTo>
                  <a:lnTo>
                    <a:pt x="33" y="42"/>
                  </a:lnTo>
                  <a:lnTo>
                    <a:pt x="29" y="36"/>
                  </a:lnTo>
                  <a:lnTo>
                    <a:pt x="26" y="29"/>
                  </a:lnTo>
                  <a:lnTo>
                    <a:pt x="22" y="23"/>
                  </a:lnTo>
                  <a:lnTo>
                    <a:pt x="18" y="17"/>
                  </a:lnTo>
                  <a:lnTo>
                    <a:pt x="12" y="11"/>
                  </a:lnTo>
                  <a:lnTo>
                    <a:pt x="6" y="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25" name="Line 159"/>
            <p:cNvSpPr>
              <a:spLocks noChangeShapeType="1"/>
            </p:cNvSpPr>
            <p:nvPr/>
          </p:nvSpPr>
          <p:spPr bwMode="auto">
            <a:xfrm>
              <a:off x="1523" y="2384"/>
              <a:ext cx="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26" name="Line 160"/>
            <p:cNvSpPr>
              <a:spLocks noChangeShapeType="1"/>
            </p:cNvSpPr>
            <p:nvPr/>
          </p:nvSpPr>
          <p:spPr bwMode="auto">
            <a:xfrm>
              <a:off x="1523" y="3002"/>
              <a:ext cx="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27" name="Line 161"/>
            <p:cNvSpPr>
              <a:spLocks noChangeShapeType="1"/>
            </p:cNvSpPr>
            <p:nvPr/>
          </p:nvSpPr>
          <p:spPr bwMode="auto">
            <a:xfrm>
              <a:off x="1639" y="3002"/>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66754" name="Freeform 162"/>
          <p:cNvSpPr>
            <a:spLocks/>
          </p:cNvSpPr>
          <p:nvPr/>
        </p:nvSpPr>
        <p:spPr bwMode="auto">
          <a:xfrm>
            <a:off x="4664075" y="2238375"/>
            <a:ext cx="141288" cy="141288"/>
          </a:xfrm>
          <a:custGeom>
            <a:avLst/>
            <a:gdLst>
              <a:gd name="T0" fmla="*/ 2147483647 w 278"/>
              <a:gd name="T1" fmla="*/ 2147483647 h 279"/>
              <a:gd name="T2" fmla="*/ 2147483647 w 278"/>
              <a:gd name="T3" fmla="*/ 2147483647 h 279"/>
              <a:gd name="T4" fmla="*/ 2147483647 w 278"/>
              <a:gd name="T5" fmla="*/ 2147483647 h 279"/>
              <a:gd name="T6" fmla="*/ 2147483647 w 278"/>
              <a:gd name="T7" fmla="*/ 2147483647 h 279"/>
              <a:gd name="T8" fmla="*/ 2147483647 w 278"/>
              <a:gd name="T9" fmla="*/ 2147483647 h 279"/>
              <a:gd name="T10" fmla="*/ 2147483647 w 278"/>
              <a:gd name="T11" fmla="*/ 2147483647 h 279"/>
              <a:gd name="T12" fmla="*/ 2147483647 w 278"/>
              <a:gd name="T13" fmla="*/ 2147483647 h 279"/>
              <a:gd name="T14" fmla="*/ 2147483647 w 278"/>
              <a:gd name="T15" fmla="*/ 1038877497 h 279"/>
              <a:gd name="T16" fmla="*/ 2147483647 w 278"/>
              <a:gd name="T17" fmla="*/ 259783562 h 279"/>
              <a:gd name="T18" fmla="*/ 2147483647 w 278"/>
              <a:gd name="T19" fmla="*/ 0 h 279"/>
              <a:gd name="T20" fmla="*/ 2147483647 w 278"/>
              <a:gd name="T21" fmla="*/ 259783562 h 279"/>
              <a:gd name="T22" fmla="*/ 2147483647 w 278"/>
              <a:gd name="T23" fmla="*/ 1038877497 h 279"/>
              <a:gd name="T24" fmla="*/ 2147483647 w 278"/>
              <a:gd name="T25" fmla="*/ 2147483647 h 279"/>
              <a:gd name="T26" fmla="*/ 2147483647 w 278"/>
              <a:gd name="T27" fmla="*/ 2147483647 h 279"/>
              <a:gd name="T28" fmla="*/ 2147483647 w 278"/>
              <a:gd name="T29" fmla="*/ 2147483647 h 279"/>
              <a:gd name="T30" fmla="*/ 2147483647 w 278"/>
              <a:gd name="T31" fmla="*/ 2147483647 h 279"/>
              <a:gd name="T32" fmla="*/ 1575359167 w 278"/>
              <a:gd name="T33" fmla="*/ 2147483647 h 279"/>
              <a:gd name="T34" fmla="*/ 525119722 w 278"/>
              <a:gd name="T35" fmla="*/ 2147483647 h 279"/>
              <a:gd name="T36" fmla="*/ 0 w 278"/>
              <a:gd name="T37" fmla="*/ 2147483647 h 279"/>
              <a:gd name="T38" fmla="*/ 0 w 278"/>
              <a:gd name="T39" fmla="*/ 2147483647 h 279"/>
              <a:gd name="T40" fmla="*/ 525119722 w 278"/>
              <a:gd name="T41" fmla="*/ 2147483647 h 279"/>
              <a:gd name="T42" fmla="*/ 1575359167 w 278"/>
              <a:gd name="T43" fmla="*/ 2147483647 h 279"/>
              <a:gd name="T44" fmla="*/ 2147483647 w 278"/>
              <a:gd name="T45" fmla="*/ 2147483647 h 279"/>
              <a:gd name="T46" fmla="*/ 2147483647 w 278"/>
              <a:gd name="T47" fmla="*/ 2147483647 h 279"/>
              <a:gd name="T48" fmla="*/ 2147483647 w 278"/>
              <a:gd name="T49" fmla="*/ 2147483647 h 279"/>
              <a:gd name="T50" fmla="*/ 2147483647 w 278"/>
              <a:gd name="T51" fmla="*/ 2147483647 h 279"/>
              <a:gd name="T52" fmla="*/ 2147483647 w 278"/>
              <a:gd name="T53" fmla="*/ 2147483647 h 279"/>
              <a:gd name="T54" fmla="*/ 2147483647 w 278"/>
              <a:gd name="T55" fmla="*/ 2147483647 h 279"/>
              <a:gd name="T56" fmla="*/ 2147483647 w 278"/>
              <a:gd name="T57" fmla="*/ 2147483647 h 279"/>
              <a:gd name="T58" fmla="*/ 2147483647 w 278"/>
              <a:gd name="T59" fmla="*/ 2147483647 h 279"/>
              <a:gd name="T60" fmla="*/ 2147483647 w 278"/>
              <a:gd name="T61" fmla="*/ 2147483647 h 279"/>
              <a:gd name="T62" fmla="*/ 2147483647 w 278"/>
              <a:gd name="T63" fmla="*/ 2147483647 h 279"/>
              <a:gd name="T64" fmla="*/ 2147483647 w 278"/>
              <a:gd name="T65" fmla="*/ 2147483647 h 279"/>
              <a:gd name="T66" fmla="*/ 2147483647 w 278"/>
              <a:gd name="T67" fmla="*/ 2147483647 h 279"/>
              <a:gd name="T68" fmla="*/ 2147483647 w 278"/>
              <a:gd name="T69" fmla="*/ 2147483647 h 279"/>
              <a:gd name="T70" fmla="*/ 2147483647 w 278"/>
              <a:gd name="T71" fmla="*/ 2147483647 h 279"/>
              <a:gd name="T72" fmla="*/ 2147483647 w 278"/>
              <a:gd name="T73" fmla="*/ 2147483647 h 279"/>
              <a:gd name="T74" fmla="*/ 2147483647 w 278"/>
              <a:gd name="T75" fmla="*/ 2147483647 h 2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78" h="279">
                <a:moveTo>
                  <a:pt x="278" y="140"/>
                </a:moveTo>
                <a:lnTo>
                  <a:pt x="278" y="128"/>
                </a:lnTo>
                <a:lnTo>
                  <a:pt x="277" y="116"/>
                </a:lnTo>
                <a:lnTo>
                  <a:pt x="274" y="106"/>
                </a:lnTo>
                <a:lnTo>
                  <a:pt x="270" y="94"/>
                </a:lnTo>
                <a:lnTo>
                  <a:pt x="266" y="83"/>
                </a:lnTo>
                <a:lnTo>
                  <a:pt x="262" y="74"/>
                </a:lnTo>
                <a:lnTo>
                  <a:pt x="255" y="63"/>
                </a:lnTo>
                <a:lnTo>
                  <a:pt x="249" y="53"/>
                </a:lnTo>
                <a:lnTo>
                  <a:pt x="242" y="45"/>
                </a:lnTo>
                <a:lnTo>
                  <a:pt x="233" y="37"/>
                </a:lnTo>
                <a:lnTo>
                  <a:pt x="225" y="30"/>
                </a:lnTo>
                <a:lnTo>
                  <a:pt x="215" y="23"/>
                </a:lnTo>
                <a:lnTo>
                  <a:pt x="205" y="17"/>
                </a:lnTo>
                <a:lnTo>
                  <a:pt x="195" y="12"/>
                </a:lnTo>
                <a:lnTo>
                  <a:pt x="184" y="8"/>
                </a:lnTo>
                <a:lnTo>
                  <a:pt x="173" y="4"/>
                </a:lnTo>
                <a:lnTo>
                  <a:pt x="162" y="2"/>
                </a:lnTo>
                <a:lnTo>
                  <a:pt x="150" y="0"/>
                </a:lnTo>
                <a:lnTo>
                  <a:pt x="139" y="0"/>
                </a:lnTo>
                <a:lnTo>
                  <a:pt x="128" y="0"/>
                </a:lnTo>
                <a:lnTo>
                  <a:pt x="116" y="2"/>
                </a:lnTo>
                <a:lnTo>
                  <a:pt x="105" y="4"/>
                </a:lnTo>
                <a:lnTo>
                  <a:pt x="94" y="8"/>
                </a:lnTo>
                <a:lnTo>
                  <a:pt x="83" y="12"/>
                </a:lnTo>
                <a:lnTo>
                  <a:pt x="72" y="17"/>
                </a:lnTo>
                <a:lnTo>
                  <a:pt x="63" y="23"/>
                </a:lnTo>
                <a:lnTo>
                  <a:pt x="53" y="30"/>
                </a:lnTo>
                <a:lnTo>
                  <a:pt x="45" y="37"/>
                </a:lnTo>
                <a:lnTo>
                  <a:pt x="36" y="45"/>
                </a:lnTo>
                <a:lnTo>
                  <a:pt x="29" y="53"/>
                </a:lnTo>
                <a:lnTo>
                  <a:pt x="22" y="63"/>
                </a:lnTo>
                <a:lnTo>
                  <a:pt x="17" y="74"/>
                </a:lnTo>
                <a:lnTo>
                  <a:pt x="12" y="83"/>
                </a:lnTo>
                <a:lnTo>
                  <a:pt x="7" y="94"/>
                </a:lnTo>
                <a:lnTo>
                  <a:pt x="4" y="106"/>
                </a:lnTo>
                <a:lnTo>
                  <a:pt x="2" y="116"/>
                </a:lnTo>
                <a:lnTo>
                  <a:pt x="0" y="128"/>
                </a:lnTo>
                <a:lnTo>
                  <a:pt x="0" y="140"/>
                </a:lnTo>
                <a:lnTo>
                  <a:pt x="0" y="151"/>
                </a:lnTo>
                <a:lnTo>
                  <a:pt x="2" y="162"/>
                </a:lnTo>
                <a:lnTo>
                  <a:pt x="4" y="174"/>
                </a:lnTo>
                <a:lnTo>
                  <a:pt x="7" y="184"/>
                </a:lnTo>
                <a:lnTo>
                  <a:pt x="12" y="195"/>
                </a:lnTo>
                <a:lnTo>
                  <a:pt x="17" y="206"/>
                </a:lnTo>
                <a:lnTo>
                  <a:pt x="22" y="215"/>
                </a:lnTo>
                <a:lnTo>
                  <a:pt x="29" y="225"/>
                </a:lnTo>
                <a:lnTo>
                  <a:pt x="36" y="233"/>
                </a:lnTo>
                <a:lnTo>
                  <a:pt x="45" y="242"/>
                </a:lnTo>
                <a:lnTo>
                  <a:pt x="53" y="249"/>
                </a:lnTo>
                <a:lnTo>
                  <a:pt x="63" y="256"/>
                </a:lnTo>
                <a:lnTo>
                  <a:pt x="72" y="262"/>
                </a:lnTo>
                <a:lnTo>
                  <a:pt x="83" y="267"/>
                </a:lnTo>
                <a:lnTo>
                  <a:pt x="94" y="272"/>
                </a:lnTo>
                <a:lnTo>
                  <a:pt x="105" y="275"/>
                </a:lnTo>
                <a:lnTo>
                  <a:pt x="116" y="277"/>
                </a:lnTo>
                <a:lnTo>
                  <a:pt x="128" y="278"/>
                </a:lnTo>
                <a:lnTo>
                  <a:pt x="139" y="279"/>
                </a:lnTo>
                <a:lnTo>
                  <a:pt x="150" y="278"/>
                </a:lnTo>
                <a:lnTo>
                  <a:pt x="162" y="277"/>
                </a:lnTo>
                <a:lnTo>
                  <a:pt x="173" y="275"/>
                </a:lnTo>
                <a:lnTo>
                  <a:pt x="184" y="272"/>
                </a:lnTo>
                <a:lnTo>
                  <a:pt x="195" y="267"/>
                </a:lnTo>
                <a:lnTo>
                  <a:pt x="205" y="262"/>
                </a:lnTo>
                <a:lnTo>
                  <a:pt x="215" y="256"/>
                </a:lnTo>
                <a:lnTo>
                  <a:pt x="225" y="249"/>
                </a:lnTo>
                <a:lnTo>
                  <a:pt x="233" y="242"/>
                </a:lnTo>
                <a:lnTo>
                  <a:pt x="242" y="233"/>
                </a:lnTo>
                <a:lnTo>
                  <a:pt x="249" y="225"/>
                </a:lnTo>
                <a:lnTo>
                  <a:pt x="255" y="215"/>
                </a:lnTo>
                <a:lnTo>
                  <a:pt x="262" y="206"/>
                </a:lnTo>
                <a:lnTo>
                  <a:pt x="266" y="195"/>
                </a:lnTo>
                <a:lnTo>
                  <a:pt x="270" y="184"/>
                </a:lnTo>
                <a:lnTo>
                  <a:pt x="274" y="174"/>
                </a:lnTo>
                <a:lnTo>
                  <a:pt x="277" y="162"/>
                </a:lnTo>
                <a:lnTo>
                  <a:pt x="278" y="151"/>
                </a:lnTo>
                <a:lnTo>
                  <a:pt x="278" y="14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366755" name="Freeform 163"/>
          <p:cNvSpPr>
            <a:spLocks/>
          </p:cNvSpPr>
          <p:nvPr/>
        </p:nvSpPr>
        <p:spPr bwMode="auto">
          <a:xfrm>
            <a:off x="4667250" y="4695825"/>
            <a:ext cx="141288" cy="141288"/>
          </a:xfrm>
          <a:custGeom>
            <a:avLst/>
            <a:gdLst>
              <a:gd name="T0" fmla="*/ 2147483647 w 278"/>
              <a:gd name="T1" fmla="*/ 2147483647 h 279"/>
              <a:gd name="T2" fmla="*/ 2147483647 w 278"/>
              <a:gd name="T3" fmla="*/ 2147483647 h 279"/>
              <a:gd name="T4" fmla="*/ 2147483647 w 278"/>
              <a:gd name="T5" fmla="*/ 2147483647 h 279"/>
              <a:gd name="T6" fmla="*/ 2147483647 w 278"/>
              <a:gd name="T7" fmla="*/ 2147483647 h 279"/>
              <a:gd name="T8" fmla="*/ 2147483647 w 278"/>
              <a:gd name="T9" fmla="*/ 2147483647 h 279"/>
              <a:gd name="T10" fmla="*/ 2147483647 w 278"/>
              <a:gd name="T11" fmla="*/ 2147483647 h 279"/>
              <a:gd name="T12" fmla="*/ 2147483647 w 278"/>
              <a:gd name="T13" fmla="*/ 2147483647 h 279"/>
              <a:gd name="T14" fmla="*/ 2147483647 w 278"/>
              <a:gd name="T15" fmla="*/ 1038877497 h 279"/>
              <a:gd name="T16" fmla="*/ 2147483647 w 278"/>
              <a:gd name="T17" fmla="*/ 259783562 h 279"/>
              <a:gd name="T18" fmla="*/ 2147483647 w 278"/>
              <a:gd name="T19" fmla="*/ 0 h 279"/>
              <a:gd name="T20" fmla="*/ 2147483647 w 278"/>
              <a:gd name="T21" fmla="*/ 259783562 h 279"/>
              <a:gd name="T22" fmla="*/ 2147483647 w 278"/>
              <a:gd name="T23" fmla="*/ 1038877497 h 279"/>
              <a:gd name="T24" fmla="*/ 2147483647 w 278"/>
              <a:gd name="T25" fmla="*/ 2147483647 h 279"/>
              <a:gd name="T26" fmla="*/ 2147483647 w 278"/>
              <a:gd name="T27" fmla="*/ 2147483647 h 279"/>
              <a:gd name="T28" fmla="*/ 2147483647 w 278"/>
              <a:gd name="T29" fmla="*/ 2147483647 h 279"/>
              <a:gd name="T30" fmla="*/ 2147483647 w 278"/>
              <a:gd name="T31" fmla="*/ 2147483647 h 279"/>
              <a:gd name="T32" fmla="*/ 1575359167 w 278"/>
              <a:gd name="T33" fmla="*/ 2147483647 h 279"/>
              <a:gd name="T34" fmla="*/ 656335108 w 278"/>
              <a:gd name="T35" fmla="*/ 2147483647 h 279"/>
              <a:gd name="T36" fmla="*/ 0 w 278"/>
              <a:gd name="T37" fmla="*/ 2147483647 h 279"/>
              <a:gd name="T38" fmla="*/ 0 w 278"/>
              <a:gd name="T39" fmla="*/ 2147483647 h 279"/>
              <a:gd name="T40" fmla="*/ 656335108 w 278"/>
              <a:gd name="T41" fmla="*/ 2147483647 h 279"/>
              <a:gd name="T42" fmla="*/ 1575359167 w 278"/>
              <a:gd name="T43" fmla="*/ 2147483647 h 279"/>
              <a:gd name="T44" fmla="*/ 2147483647 w 278"/>
              <a:gd name="T45" fmla="*/ 2147483647 h 279"/>
              <a:gd name="T46" fmla="*/ 2147483647 w 278"/>
              <a:gd name="T47" fmla="*/ 2147483647 h 279"/>
              <a:gd name="T48" fmla="*/ 2147483647 w 278"/>
              <a:gd name="T49" fmla="*/ 2147483647 h 279"/>
              <a:gd name="T50" fmla="*/ 2147483647 w 278"/>
              <a:gd name="T51" fmla="*/ 2147483647 h 279"/>
              <a:gd name="T52" fmla="*/ 2147483647 w 278"/>
              <a:gd name="T53" fmla="*/ 2147483647 h 279"/>
              <a:gd name="T54" fmla="*/ 2147483647 w 278"/>
              <a:gd name="T55" fmla="*/ 2147483647 h 279"/>
              <a:gd name="T56" fmla="*/ 2147483647 w 278"/>
              <a:gd name="T57" fmla="*/ 2147483647 h 279"/>
              <a:gd name="T58" fmla="*/ 2147483647 w 278"/>
              <a:gd name="T59" fmla="*/ 2147483647 h 279"/>
              <a:gd name="T60" fmla="*/ 2147483647 w 278"/>
              <a:gd name="T61" fmla="*/ 2147483647 h 279"/>
              <a:gd name="T62" fmla="*/ 2147483647 w 278"/>
              <a:gd name="T63" fmla="*/ 2147483647 h 279"/>
              <a:gd name="T64" fmla="*/ 2147483647 w 278"/>
              <a:gd name="T65" fmla="*/ 2147483647 h 279"/>
              <a:gd name="T66" fmla="*/ 2147483647 w 278"/>
              <a:gd name="T67" fmla="*/ 2147483647 h 279"/>
              <a:gd name="T68" fmla="*/ 2147483647 w 278"/>
              <a:gd name="T69" fmla="*/ 2147483647 h 279"/>
              <a:gd name="T70" fmla="*/ 2147483647 w 278"/>
              <a:gd name="T71" fmla="*/ 2147483647 h 279"/>
              <a:gd name="T72" fmla="*/ 2147483647 w 278"/>
              <a:gd name="T73" fmla="*/ 2147483647 h 279"/>
              <a:gd name="T74" fmla="*/ 2147483647 w 278"/>
              <a:gd name="T75" fmla="*/ 2147483647 h 2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78" h="279">
                <a:moveTo>
                  <a:pt x="278" y="139"/>
                </a:moveTo>
                <a:lnTo>
                  <a:pt x="278" y="127"/>
                </a:lnTo>
                <a:lnTo>
                  <a:pt x="276" y="117"/>
                </a:lnTo>
                <a:lnTo>
                  <a:pt x="274" y="105"/>
                </a:lnTo>
                <a:lnTo>
                  <a:pt x="271" y="94"/>
                </a:lnTo>
                <a:lnTo>
                  <a:pt x="267" y="84"/>
                </a:lnTo>
                <a:lnTo>
                  <a:pt x="261" y="73"/>
                </a:lnTo>
                <a:lnTo>
                  <a:pt x="256" y="63"/>
                </a:lnTo>
                <a:lnTo>
                  <a:pt x="248" y="54"/>
                </a:lnTo>
                <a:lnTo>
                  <a:pt x="241" y="45"/>
                </a:lnTo>
                <a:lnTo>
                  <a:pt x="234" y="37"/>
                </a:lnTo>
                <a:lnTo>
                  <a:pt x="225" y="29"/>
                </a:lnTo>
                <a:lnTo>
                  <a:pt x="215" y="23"/>
                </a:lnTo>
                <a:lnTo>
                  <a:pt x="205" y="17"/>
                </a:lnTo>
                <a:lnTo>
                  <a:pt x="195" y="11"/>
                </a:lnTo>
                <a:lnTo>
                  <a:pt x="185" y="8"/>
                </a:lnTo>
                <a:lnTo>
                  <a:pt x="173" y="4"/>
                </a:lnTo>
                <a:lnTo>
                  <a:pt x="162" y="2"/>
                </a:lnTo>
                <a:lnTo>
                  <a:pt x="151" y="1"/>
                </a:lnTo>
                <a:lnTo>
                  <a:pt x="139" y="0"/>
                </a:lnTo>
                <a:lnTo>
                  <a:pt x="127" y="1"/>
                </a:lnTo>
                <a:lnTo>
                  <a:pt x="116" y="2"/>
                </a:lnTo>
                <a:lnTo>
                  <a:pt x="105" y="4"/>
                </a:lnTo>
                <a:lnTo>
                  <a:pt x="94" y="8"/>
                </a:lnTo>
                <a:lnTo>
                  <a:pt x="83" y="11"/>
                </a:lnTo>
                <a:lnTo>
                  <a:pt x="73" y="17"/>
                </a:lnTo>
                <a:lnTo>
                  <a:pt x="63" y="23"/>
                </a:lnTo>
                <a:lnTo>
                  <a:pt x="54" y="29"/>
                </a:lnTo>
                <a:lnTo>
                  <a:pt x="45" y="37"/>
                </a:lnTo>
                <a:lnTo>
                  <a:pt x="37" y="45"/>
                </a:lnTo>
                <a:lnTo>
                  <a:pt x="29" y="54"/>
                </a:lnTo>
                <a:lnTo>
                  <a:pt x="23" y="63"/>
                </a:lnTo>
                <a:lnTo>
                  <a:pt x="16" y="73"/>
                </a:lnTo>
                <a:lnTo>
                  <a:pt x="12" y="84"/>
                </a:lnTo>
                <a:lnTo>
                  <a:pt x="8" y="94"/>
                </a:lnTo>
                <a:lnTo>
                  <a:pt x="5" y="105"/>
                </a:lnTo>
                <a:lnTo>
                  <a:pt x="1" y="117"/>
                </a:lnTo>
                <a:lnTo>
                  <a:pt x="0" y="127"/>
                </a:lnTo>
                <a:lnTo>
                  <a:pt x="0" y="139"/>
                </a:lnTo>
                <a:lnTo>
                  <a:pt x="0" y="151"/>
                </a:lnTo>
                <a:lnTo>
                  <a:pt x="1" y="163"/>
                </a:lnTo>
                <a:lnTo>
                  <a:pt x="5" y="173"/>
                </a:lnTo>
                <a:lnTo>
                  <a:pt x="8" y="185"/>
                </a:lnTo>
                <a:lnTo>
                  <a:pt x="12" y="196"/>
                </a:lnTo>
                <a:lnTo>
                  <a:pt x="16" y="206"/>
                </a:lnTo>
                <a:lnTo>
                  <a:pt x="23" y="216"/>
                </a:lnTo>
                <a:lnTo>
                  <a:pt x="29" y="225"/>
                </a:lnTo>
                <a:lnTo>
                  <a:pt x="37" y="234"/>
                </a:lnTo>
                <a:lnTo>
                  <a:pt x="45" y="242"/>
                </a:lnTo>
                <a:lnTo>
                  <a:pt x="54" y="250"/>
                </a:lnTo>
                <a:lnTo>
                  <a:pt x="63" y="256"/>
                </a:lnTo>
                <a:lnTo>
                  <a:pt x="73" y="262"/>
                </a:lnTo>
                <a:lnTo>
                  <a:pt x="83" y="267"/>
                </a:lnTo>
                <a:lnTo>
                  <a:pt x="94" y="271"/>
                </a:lnTo>
                <a:lnTo>
                  <a:pt x="105" y="274"/>
                </a:lnTo>
                <a:lnTo>
                  <a:pt x="116" y="276"/>
                </a:lnTo>
                <a:lnTo>
                  <a:pt x="127" y="279"/>
                </a:lnTo>
                <a:lnTo>
                  <a:pt x="139" y="279"/>
                </a:lnTo>
                <a:lnTo>
                  <a:pt x="151" y="279"/>
                </a:lnTo>
                <a:lnTo>
                  <a:pt x="162" y="276"/>
                </a:lnTo>
                <a:lnTo>
                  <a:pt x="173" y="274"/>
                </a:lnTo>
                <a:lnTo>
                  <a:pt x="185" y="271"/>
                </a:lnTo>
                <a:lnTo>
                  <a:pt x="195" y="267"/>
                </a:lnTo>
                <a:lnTo>
                  <a:pt x="205" y="262"/>
                </a:lnTo>
                <a:lnTo>
                  <a:pt x="215" y="256"/>
                </a:lnTo>
                <a:lnTo>
                  <a:pt x="225" y="250"/>
                </a:lnTo>
                <a:lnTo>
                  <a:pt x="234" y="242"/>
                </a:lnTo>
                <a:lnTo>
                  <a:pt x="241" y="234"/>
                </a:lnTo>
                <a:lnTo>
                  <a:pt x="248" y="225"/>
                </a:lnTo>
                <a:lnTo>
                  <a:pt x="256" y="216"/>
                </a:lnTo>
                <a:lnTo>
                  <a:pt x="261" y="206"/>
                </a:lnTo>
                <a:lnTo>
                  <a:pt x="267" y="196"/>
                </a:lnTo>
                <a:lnTo>
                  <a:pt x="271" y="185"/>
                </a:lnTo>
                <a:lnTo>
                  <a:pt x="274" y="173"/>
                </a:lnTo>
                <a:lnTo>
                  <a:pt x="276" y="163"/>
                </a:lnTo>
                <a:lnTo>
                  <a:pt x="278" y="151"/>
                </a:lnTo>
                <a:lnTo>
                  <a:pt x="278" y="139"/>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366756" name="Group 164"/>
          <p:cNvGrpSpPr>
            <a:grpSpLocks/>
          </p:cNvGrpSpPr>
          <p:nvPr/>
        </p:nvGrpSpPr>
        <p:grpSpPr bwMode="auto">
          <a:xfrm>
            <a:off x="4733925" y="4914900"/>
            <a:ext cx="131763" cy="211138"/>
            <a:chOff x="2982" y="3096"/>
            <a:chExt cx="83" cy="133"/>
          </a:xfrm>
        </p:grpSpPr>
        <p:sp>
          <p:nvSpPr>
            <p:cNvPr id="75807" name="Line 165"/>
            <p:cNvSpPr>
              <a:spLocks noChangeShapeType="1"/>
            </p:cNvSpPr>
            <p:nvPr/>
          </p:nvSpPr>
          <p:spPr bwMode="auto">
            <a:xfrm flipH="1">
              <a:off x="3000" y="3229"/>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08" name="Freeform 166"/>
            <p:cNvSpPr>
              <a:spLocks/>
            </p:cNvSpPr>
            <p:nvPr/>
          </p:nvSpPr>
          <p:spPr bwMode="auto">
            <a:xfrm>
              <a:off x="2982" y="3196"/>
              <a:ext cx="18" cy="33"/>
            </a:xfrm>
            <a:custGeom>
              <a:avLst/>
              <a:gdLst>
                <a:gd name="T0" fmla="*/ 0 w 52"/>
                <a:gd name="T1" fmla="*/ 0 h 105"/>
                <a:gd name="T2" fmla="*/ 0 w 52"/>
                <a:gd name="T3" fmla="*/ 0 h 105"/>
                <a:gd name="T4" fmla="*/ 0 w 52"/>
                <a:gd name="T5" fmla="*/ 1 h 105"/>
                <a:gd name="T6" fmla="*/ 0 w 52"/>
                <a:gd name="T7" fmla="*/ 1 h 105"/>
                <a:gd name="T8" fmla="*/ 0 w 52"/>
                <a:gd name="T9" fmla="*/ 1 h 105"/>
                <a:gd name="T10" fmla="*/ 0 w 52"/>
                <a:gd name="T11" fmla="*/ 1 h 105"/>
                <a:gd name="T12" fmla="*/ 0 w 52"/>
                <a:gd name="T13" fmla="*/ 2 h 105"/>
                <a:gd name="T14" fmla="*/ 0 w 52"/>
                <a:gd name="T15" fmla="*/ 2 h 105"/>
                <a:gd name="T16" fmla="*/ 0 w 52"/>
                <a:gd name="T17" fmla="*/ 2 h 105"/>
                <a:gd name="T18" fmla="*/ 0 w 52"/>
                <a:gd name="T19" fmla="*/ 2 h 105"/>
                <a:gd name="T20" fmla="*/ 0 w 52"/>
                <a:gd name="T21" fmla="*/ 3 h 105"/>
                <a:gd name="T22" fmla="*/ 0 w 52"/>
                <a:gd name="T23" fmla="*/ 3 h 105"/>
                <a:gd name="T24" fmla="*/ 1 w 52"/>
                <a:gd name="T25" fmla="*/ 3 h 105"/>
                <a:gd name="T26" fmla="*/ 1 w 52"/>
                <a:gd name="T27" fmla="*/ 3 h 105"/>
                <a:gd name="T28" fmla="*/ 1 w 52"/>
                <a:gd name="T29" fmla="*/ 3 h 105"/>
                <a:gd name="T30" fmla="*/ 1 w 52"/>
                <a:gd name="T31" fmla="*/ 3 h 105"/>
                <a:gd name="T32" fmla="*/ 1 w 52"/>
                <a:gd name="T33" fmla="*/ 3 h 105"/>
                <a:gd name="T34" fmla="*/ 2 w 52"/>
                <a:gd name="T35" fmla="*/ 3 h 105"/>
                <a:gd name="T36" fmla="*/ 2 w 52"/>
                <a:gd name="T37" fmla="*/ 3 h 105"/>
                <a:gd name="T38" fmla="*/ 2 w 52"/>
                <a:gd name="T39" fmla="*/ 3 h 10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05">
                  <a:moveTo>
                    <a:pt x="6" y="0"/>
                  </a:moveTo>
                  <a:lnTo>
                    <a:pt x="4" y="9"/>
                  </a:lnTo>
                  <a:lnTo>
                    <a:pt x="3" y="17"/>
                  </a:lnTo>
                  <a:lnTo>
                    <a:pt x="1" y="26"/>
                  </a:lnTo>
                  <a:lnTo>
                    <a:pt x="0" y="33"/>
                  </a:lnTo>
                  <a:lnTo>
                    <a:pt x="0" y="42"/>
                  </a:lnTo>
                  <a:lnTo>
                    <a:pt x="1" y="49"/>
                  </a:lnTo>
                  <a:lnTo>
                    <a:pt x="3" y="57"/>
                  </a:lnTo>
                  <a:lnTo>
                    <a:pt x="5" y="64"/>
                  </a:lnTo>
                  <a:lnTo>
                    <a:pt x="7" y="70"/>
                  </a:lnTo>
                  <a:lnTo>
                    <a:pt x="9" y="77"/>
                  </a:lnTo>
                  <a:lnTo>
                    <a:pt x="12" y="82"/>
                  </a:lnTo>
                  <a:lnTo>
                    <a:pt x="15" y="87"/>
                  </a:lnTo>
                  <a:lnTo>
                    <a:pt x="20" y="92"/>
                  </a:lnTo>
                  <a:lnTo>
                    <a:pt x="24" y="95"/>
                  </a:lnTo>
                  <a:lnTo>
                    <a:pt x="29" y="98"/>
                  </a:lnTo>
                  <a:lnTo>
                    <a:pt x="34" y="101"/>
                  </a:lnTo>
                  <a:lnTo>
                    <a:pt x="40" y="102"/>
                  </a:lnTo>
                  <a:lnTo>
                    <a:pt x="45" y="103"/>
                  </a:lnTo>
                  <a:lnTo>
                    <a:pt x="52" y="1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09" name="Line 167"/>
            <p:cNvSpPr>
              <a:spLocks noChangeShapeType="1"/>
            </p:cNvSpPr>
            <p:nvPr/>
          </p:nvSpPr>
          <p:spPr bwMode="auto">
            <a:xfrm flipV="1">
              <a:off x="2984" y="3140"/>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10" name="Freeform 168"/>
            <p:cNvSpPr>
              <a:spLocks/>
            </p:cNvSpPr>
            <p:nvPr/>
          </p:nvSpPr>
          <p:spPr bwMode="auto">
            <a:xfrm>
              <a:off x="3000" y="3096"/>
              <a:ext cx="65" cy="44"/>
            </a:xfrm>
            <a:custGeom>
              <a:avLst/>
              <a:gdLst>
                <a:gd name="T0" fmla="*/ 6 w 202"/>
                <a:gd name="T1" fmla="*/ 4 h 140"/>
                <a:gd name="T2" fmla="*/ 6 w 202"/>
                <a:gd name="T3" fmla="*/ 4 h 140"/>
                <a:gd name="T4" fmla="*/ 7 w 202"/>
                <a:gd name="T5" fmla="*/ 4 h 140"/>
                <a:gd name="T6" fmla="*/ 7 w 202"/>
                <a:gd name="T7" fmla="*/ 3 h 140"/>
                <a:gd name="T8" fmla="*/ 7 w 202"/>
                <a:gd name="T9" fmla="*/ 3 h 140"/>
                <a:gd name="T10" fmla="*/ 7 w 202"/>
                <a:gd name="T11" fmla="*/ 3 h 140"/>
                <a:gd name="T12" fmla="*/ 7 w 202"/>
                <a:gd name="T13" fmla="*/ 3 h 140"/>
                <a:gd name="T14" fmla="*/ 7 w 202"/>
                <a:gd name="T15" fmla="*/ 2 h 140"/>
                <a:gd name="T16" fmla="*/ 7 w 202"/>
                <a:gd name="T17" fmla="*/ 2 h 140"/>
                <a:gd name="T18" fmla="*/ 7 w 202"/>
                <a:gd name="T19" fmla="*/ 2 h 140"/>
                <a:gd name="T20" fmla="*/ 6 w 202"/>
                <a:gd name="T21" fmla="*/ 2 h 140"/>
                <a:gd name="T22" fmla="*/ 6 w 202"/>
                <a:gd name="T23" fmla="*/ 1 h 140"/>
                <a:gd name="T24" fmla="*/ 6 w 202"/>
                <a:gd name="T25" fmla="*/ 1 h 140"/>
                <a:gd name="T26" fmla="*/ 6 w 202"/>
                <a:gd name="T27" fmla="*/ 1 h 140"/>
                <a:gd name="T28" fmla="*/ 6 w 202"/>
                <a:gd name="T29" fmla="*/ 1 h 140"/>
                <a:gd name="T30" fmla="*/ 6 w 202"/>
                <a:gd name="T31" fmla="*/ 1 h 140"/>
                <a:gd name="T32" fmla="*/ 6 w 202"/>
                <a:gd name="T33" fmla="*/ 0 h 140"/>
                <a:gd name="T34" fmla="*/ 5 w 202"/>
                <a:gd name="T35" fmla="*/ 0 h 140"/>
                <a:gd name="T36" fmla="*/ 5 w 202"/>
                <a:gd name="T37" fmla="*/ 0 h 140"/>
                <a:gd name="T38" fmla="*/ 5 w 202"/>
                <a:gd name="T39" fmla="*/ 0 h 140"/>
                <a:gd name="T40" fmla="*/ 5 w 202"/>
                <a:gd name="T41" fmla="*/ 0 h 140"/>
                <a:gd name="T42" fmla="*/ 5 w 202"/>
                <a:gd name="T43" fmla="*/ 0 h 140"/>
                <a:gd name="T44" fmla="*/ 5 w 202"/>
                <a:gd name="T45" fmla="*/ 0 h 140"/>
                <a:gd name="T46" fmla="*/ 4 w 202"/>
                <a:gd name="T47" fmla="*/ 0 h 140"/>
                <a:gd name="T48" fmla="*/ 4 w 202"/>
                <a:gd name="T49" fmla="*/ 0 h 140"/>
                <a:gd name="T50" fmla="*/ 4 w 202"/>
                <a:gd name="T51" fmla="*/ 0 h 140"/>
                <a:gd name="T52" fmla="*/ 4 w 202"/>
                <a:gd name="T53" fmla="*/ 0 h 140"/>
                <a:gd name="T54" fmla="*/ 3 w 202"/>
                <a:gd name="T55" fmla="*/ 0 h 140"/>
                <a:gd name="T56" fmla="*/ 3 w 202"/>
                <a:gd name="T57" fmla="*/ 0 h 140"/>
                <a:gd name="T58" fmla="*/ 3 w 202"/>
                <a:gd name="T59" fmla="*/ 1 h 140"/>
                <a:gd name="T60" fmla="*/ 3 w 202"/>
                <a:gd name="T61" fmla="*/ 1 h 140"/>
                <a:gd name="T62" fmla="*/ 2 w 202"/>
                <a:gd name="T63" fmla="*/ 1 h 140"/>
                <a:gd name="T64" fmla="*/ 2 w 202"/>
                <a:gd name="T65" fmla="*/ 1 h 140"/>
                <a:gd name="T66" fmla="*/ 2 w 202"/>
                <a:gd name="T67" fmla="*/ 1 h 140"/>
                <a:gd name="T68" fmla="*/ 2 w 202"/>
                <a:gd name="T69" fmla="*/ 2 h 140"/>
                <a:gd name="T70" fmla="*/ 1 w 202"/>
                <a:gd name="T71" fmla="*/ 2 h 140"/>
                <a:gd name="T72" fmla="*/ 1 w 202"/>
                <a:gd name="T73" fmla="*/ 2 h 140"/>
                <a:gd name="T74" fmla="*/ 1 w 202"/>
                <a:gd name="T75" fmla="*/ 2 h 140"/>
                <a:gd name="T76" fmla="*/ 1 w 202"/>
                <a:gd name="T77" fmla="*/ 3 h 140"/>
                <a:gd name="T78" fmla="*/ 1 w 202"/>
                <a:gd name="T79" fmla="*/ 3 h 140"/>
                <a:gd name="T80" fmla="*/ 1 w 202"/>
                <a:gd name="T81" fmla="*/ 3 h 140"/>
                <a:gd name="T82" fmla="*/ 0 w 202"/>
                <a:gd name="T83" fmla="*/ 3 h 140"/>
                <a:gd name="T84" fmla="*/ 0 w 202"/>
                <a:gd name="T85" fmla="*/ 4 h 140"/>
                <a:gd name="T86" fmla="*/ 0 w 202"/>
                <a:gd name="T87" fmla="*/ 4 h 140"/>
                <a:gd name="T88" fmla="*/ 0 w 202"/>
                <a:gd name="T89" fmla="*/ 4 h 14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2" h="140">
                  <a:moveTo>
                    <a:pt x="194" y="140"/>
                  </a:moveTo>
                  <a:lnTo>
                    <a:pt x="197" y="130"/>
                  </a:lnTo>
                  <a:lnTo>
                    <a:pt x="199" y="119"/>
                  </a:lnTo>
                  <a:lnTo>
                    <a:pt x="200" y="110"/>
                  </a:lnTo>
                  <a:lnTo>
                    <a:pt x="201" y="100"/>
                  </a:lnTo>
                  <a:lnTo>
                    <a:pt x="202" y="91"/>
                  </a:lnTo>
                  <a:lnTo>
                    <a:pt x="201" y="82"/>
                  </a:lnTo>
                  <a:lnTo>
                    <a:pt x="201" y="72"/>
                  </a:lnTo>
                  <a:lnTo>
                    <a:pt x="199" y="64"/>
                  </a:lnTo>
                  <a:lnTo>
                    <a:pt x="198" y="57"/>
                  </a:lnTo>
                  <a:lnTo>
                    <a:pt x="196" y="48"/>
                  </a:lnTo>
                  <a:lnTo>
                    <a:pt x="192" y="42"/>
                  </a:lnTo>
                  <a:lnTo>
                    <a:pt x="189" y="34"/>
                  </a:lnTo>
                  <a:lnTo>
                    <a:pt x="185" y="28"/>
                  </a:lnTo>
                  <a:lnTo>
                    <a:pt x="181" y="22"/>
                  </a:lnTo>
                  <a:lnTo>
                    <a:pt x="176" y="17"/>
                  </a:lnTo>
                  <a:lnTo>
                    <a:pt x="171" y="13"/>
                  </a:lnTo>
                  <a:lnTo>
                    <a:pt x="166" y="9"/>
                  </a:lnTo>
                  <a:lnTo>
                    <a:pt x="160" y="6"/>
                  </a:lnTo>
                  <a:lnTo>
                    <a:pt x="154" y="3"/>
                  </a:lnTo>
                  <a:lnTo>
                    <a:pt x="148" y="2"/>
                  </a:lnTo>
                  <a:lnTo>
                    <a:pt x="141" y="1"/>
                  </a:lnTo>
                  <a:lnTo>
                    <a:pt x="135" y="0"/>
                  </a:lnTo>
                  <a:lnTo>
                    <a:pt x="127" y="1"/>
                  </a:lnTo>
                  <a:lnTo>
                    <a:pt x="120" y="2"/>
                  </a:lnTo>
                  <a:lnTo>
                    <a:pt x="112" y="3"/>
                  </a:lnTo>
                  <a:lnTo>
                    <a:pt x="105" y="6"/>
                  </a:lnTo>
                  <a:lnTo>
                    <a:pt x="98" y="9"/>
                  </a:lnTo>
                  <a:lnTo>
                    <a:pt x="90" y="13"/>
                  </a:lnTo>
                  <a:lnTo>
                    <a:pt x="83" y="17"/>
                  </a:lnTo>
                  <a:lnTo>
                    <a:pt x="76" y="22"/>
                  </a:lnTo>
                  <a:lnTo>
                    <a:pt x="69" y="28"/>
                  </a:lnTo>
                  <a:lnTo>
                    <a:pt x="61" y="34"/>
                  </a:lnTo>
                  <a:lnTo>
                    <a:pt x="55" y="42"/>
                  </a:lnTo>
                  <a:lnTo>
                    <a:pt x="48" y="48"/>
                  </a:lnTo>
                  <a:lnTo>
                    <a:pt x="41" y="57"/>
                  </a:lnTo>
                  <a:lnTo>
                    <a:pt x="36" y="64"/>
                  </a:lnTo>
                  <a:lnTo>
                    <a:pt x="29" y="72"/>
                  </a:lnTo>
                  <a:lnTo>
                    <a:pt x="24" y="82"/>
                  </a:lnTo>
                  <a:lnTo>
                    <a:pt x="19" y="91"/>
                  </a:lnTo>
                  <a:lnTo>
                    <a:pt x="14" y="100"/>
                  </a:lnTo>
                  <a:lnTo>
                    <a:pt x="10" y="110"/>
                  </a:lnTo>
                  <a:lnTo>
                    <a:pt x="6" y="119"/>
                  </a:lnTo>
                  <a:lnTo>
                    <a:pt x="3" y="130"/>
                  </a:lnTo>
                  <a:lnTo>
                    <a:pt x="0" y="1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11" name="Freeform 169"/>
            <p:cNvSpPr>
              <a:spLocks/>
            </p:cNvSpPr>
            <p:nvPr/>
          </p:nvSpPr>
          <p:spPr bwMode="auto">
            <a:xfrm>
              <a:off x="2993" y="3140"/>
              <a:ext cx="67" cy="22"/>
            </a:xfrm>
            <a:custGeom>
              <a:avLst/>
              <a:gdLst>
                <a:gd name="T0" fmla="*/ 7 w 213"/>
                <a:gd name="T1" fmla="*/ 0 h 69"/>
                <a:gd name="T2" fmla="*/ 6 w 213"/>
                <a:gd name="T3" fmla="*/ 2 h 69"/>
                <a:gd name="T4" fmla="*/ 0 w 213"/>
                <a:gd name="T5" fmla="*/ 2 h 69"/>
                <a:gd name="T6" fmla="*/ 0 60000 65536"/>
                <a:gd name="T7" fmla="*/ 0 60000 65536"/>
                <a:gd name="T8" fmla="*/ 0 60000 65536"/>
              </a:gdLst>
              <a:ahLst/>
              <a:cxnLst>
                <a:cxn ang="T6">
                  <a:pos x="T0" y="T1"/>
                </a:cxn>
                <a:cxn ang="T7">
                  <a:pos x="T2" y="T3"/>
                </a:cxn>
                <a:cxn ang="T8">
                  <a:pos x="T4" y="T5"/>
                </a:cxn>
              </a:cxnLst>
              <a:rect l="0" t="0" r="r" b="b"/>
              <a:pathLst>
                <a:path w="213" h="69">
                  <a:moveTo>
                    <a:pt x="213" y="0"/>
                  </a:moveTo>
                  <a:lnTo>
                    <a:pt x="195" y="69"/>
                  </a:lnTo>
                  <a:lnTo>
                    <a:pt x="0"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66762" name="Group 170"/>
          <p:cNvGrpSpPr>
            <a:grpSpLocks/>
          </p:cNvGrpSpPr>
          <p:nvPr/>
        </p:nvGrpSpPr>
        <p:grpSpPr bwMode="auto">
          <a:xfrm>
            <a:off x="4437063" y="2446338"/>
            <a:ext cx="236537" cy="317500"/>
            <a:chOff x="2795" y="1541"/>
            <a:chExt cx="149" cy="200"/>
          </a:xfrm>
        </p:grpSpPr>
        <p:sp>
          <p:nvSpPr>
            <p:cNvPr id="75801" name="Line 171"/>
            <p:cNvSpPr>
              <a:spLocks noChangeShapeType="1"/>
            </p:cNvSpPr>
            <p:nvPr/>
          </p:nvSpPr>
          <p:spPr bwMode="auto">
            <a:xfrm flipH="1">
              <a:off x="2811" y="1741"/>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02" name="Freeform 172"/>
            <p:cNvSpPr>
              <a:spLocks/>
            </p:cNvSpPr>
            <p:nvPr/>
          </p:nvSpPr>
          <p:spPr bwMode="auto">
            <a:xfrm>
              <a:off x="2795" y="1708"/>
              <a:ext cx="16" cy="33"/>
            </a:xfrm>
            <a:custGeom>
              <a:avLst/>
              <a:gdLst>
                <a:gd name="T0" fmla="*/ 0 w 50"/>
                <a:gd name="T1" fmla="*/ 0 h 105"/>
                <a:gd name="T2" fmla="*/ 0 w 50"/>
                <a:gd name="T3" fmla="*/ 0 h 105"/>
                <a:gd name="T4" fmla="*/ 0 w 50"/>
                <a:gd name="T5" fmla="*/ 1 h 105"/>
                <a:gd name="T6" fmla="*/ 0 w 50"/>
                <a:gd name="T7" fmla="*/ 1 h 105"/>
                <a:gd name="T8" fmla="*/ 0 w 50"/>
                <a:gd name="T9" fmla="*/ 1 h 105"/>
                <a:gd name="T10" fmla="*/ 0 w 50"/>
                <a:gd name="T11" fmla="*/ 1 h 105"/>
                <a:gd name="T12" fmla="*/ 0 w 50"/>
                <a:gd name="T13" fmla="*/ 2 h 105"/>
                <a:gd name="T14" fmla="*/ 0 w 50"/>
                <a:gd name="T15" fmla="*/ 2 h 105"/>
                <a:gd name="T16" fmla="*/ 0 w 50"/>
                <a:gd name="T17" fmla="*/ 2 h 105"/>
                <a:gd name="T18" fmla="*/ 0 w 50"/>
                <a:gd name="T19" fmla="*/ 2 h 105"/>
                <a:gd name="T20" fmla="*/ 0 w 50"/>
                <a:gd name="T21" fmla="*/ 3 h 105"/>
                <a:gd name="T22" fmla="*/ 0 w 50"/>
                <a:gd name="T23" fmla="*/ 3 h 105"/>
                <a:gd name="T24" fmla="*/ 0 w 50"/>
                <a:gd name="T25" fmla="*/ 3 h 105"/>
                <a:gd name="T26" fmla="*/ 1 w 50"/>
                <a:gd name="T27" fmla="*/ 3 h 105"/>
                <a:gd name="T28" fmla="*/ 1 w 50"/>
                <a:gd name="T29" fmla="*/ 3 h 105"/>
                <a:gd name="T30" fmla="*/ 1 w 50"/>
                <a:gd name="T31" fmla="*/ 3 h 105"/>
                <a:gd name="T32" fmla="*/ 1 w 50"/>
                <a:gd name="T33" fmla="*/ 3 h 105"/>
                <a:gd name="T34" fmla="*/ 1 w 50"/>
                <a:gd name="T35" fmla="*/ 3 h 105"/>
                <a:gd name="T36" fmla="*/ 1 w 50"/>
                <a:gd name="T37" fmla="*/ 3 h 105"/>
                <a:gd name="T38" fmla="*/ 2 w 50"/>
                <a:gd name="T39" fmla="*/ 3 h 10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0" h="105">
                  <a:moveTo>
                    <a:pt x="5" y="0"/>
                  </a:moveTo>
                  <a:lnTo>
                    <a:pt x="3" y="9"/>
                  </a:lnTo>
                  <a:lnTo>
                    <a:pt x="2" y="17"/>
                  </a:lnTo>
                  <a:lnTo>
                    <a:pt x="1" y="26"/>
                  </a:lnTo>
                  <a:lnTo>
                    <a:pt x="0" y="34"/>
                  </a:lnTo>
                  <a:lnTo>
                    <a:pt x="0" y="42"/>
                  </a:lnTo>
                  <a:lnTo>
                    <a:pt x="1" y="50"/>
                  </a:lnTo>
                  <a:lnTo>
                    <a:pt x="2" y="58"/>
                  </a:lnTo>
                  <a:lnTo>
                    <a:pt x="3" y="64"/>
                  </a:lnTo>
                  <a:lnTo>
                    <a:pt x="5" y="71"/>
                  </a:lnTo>
                  <a:lnTo>
                    <a:pt x="8" y="77"/>
                  </a:lnTo>
                  <a:lnTo>
                    <a:pt x="11" y="82"/>
                  </a:lnTo>
                  <a:lnTo>
                    <a:pt x="14" y="88"/>
                  </a:lnTo>
                  <a:lnTo>
                    <a:pt x="19" y="92"/>
                  </a:lnTo>
                  <a:lnTo>
                    <a:pt x="23" y="96"/>
                  </a:lnTo>
                  <a:lnTo>
                    <a:pt x="27" y="99"/>
                  </a:lnTo>
                  <a:lnTo>
                    <a:pt x="33" y="101"/>
                  </a:lnTo>
                  <a:lnTo>
                    <a:pt x="38" y="104"/>
                  </a:lnTo>
                  <a:lnTo>
                    <a:pt x="44" y="105"/>
                  </a:lnTo>
                  <a:lnTo>
                    <a:pt x="50" y="1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03" name="Line 173"/>
            <p:cNvSpPr>
              <a:spLocks noChangeShapeType="1"/>
            </p:cNvSpPr>
            <p:nvPr/>
          </p:nvSpPr>
          <p:spPr bwMode="auto">
            <a:xfrm flipV="1">
              <a:off x="2798" y="1652"/>
              <a:ext cx="13"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5804" name="Freeform 174"/>
            <p:cNvSpPr>
              <a:spLocks/>
            </p:cNvSpPr>
            <p:nvPr/>
          </p:nvSpPr>
          <p:spPr bwMode="auto">
            <a:xfrm>
              <a:off x="2811" y="1608"/>
              <a:ext cx="64" cy="44"/>
            </a:xfrm>
            <a:custGeom>
              <a:avLst/>
              <a:gdLst>
                <a:gd name="T0" fmla="*/ 6 w 201"/>
                <a:gd name="T1" fmla="*/ 4 h 139"/>
                <a:gd name="T2" fmla="*/ 6 w 201"/>
                <a:gd name="T3" fmla="*/ 4 h 139"/>
                <a:gd name="T4" fmla="*/ 6 w 201"/>
                <a:gd name="T5" fmla="*/ 4 h 139"/>
                <a:gd name="T6" fmla="*/ 6 w 201"/>
                <a:gd name="T7" fmla="*/ 3 h 139"/>
                <a:gd name="T8" fmla="*/ 6 w 201"/>
                <a:gd name="T9" fmla="*/ 3 h 139"/>
                <a:gd name="T10" fmla="*/ 6 w 201"/>
                <a:gd name="T11" fmla="*/ 3 h 139"/>
                <a:gd name="T12" fmla="*/ 6 w 201"/>
                <a:gd name="T13" fmla="*/ 3 h 139"/>
                <a:gd name="T14" fmla="*/ 6 w 201"/>
                <a:gd name="T15" fmla="*/ 2 h 139"/>
                <a:gd name="T16" fmla="*/ 6 w 201"/>
                <a:gd name="T17" fmla="*/ 2 h 139"/>
                <a:gd name="T18" fmla="*/ 6 w 201"/>
                <a:gd name="T19" fmla="*/ 2 h 139"/>
                <a:gd name="T20" fmla="*/ 6 w 201"/>
                <a:gd name="T21" fmla="*/ 2 h 139"/>
                <a:gd name="T22" fmla="*/ 6 w 201"/>
                <a:gd name="T23" fmla="*/ 1 h 139"/>
                <a:gd name="T24" fmla="*/ 6 w 201"/>
                <a:gd name="T25" fmla="*/ 1 h 139"/>
                <a:gd name="T26" fmla="*/ 6 w 201"/>
                <a:gd name="T27" fmla="*/ 1 h 139"/>
                <a:gd name="T28" fmla="*/ 6 w 201"/>
                <a:gd name="T29" fmla="*/ 1 h 139"/>
                <a:gd name="T30" fmla="*/ 6 w 201"/>
                <a:gd name="T31" fmla="*/ 1 h 139"/>
                <a:gd name="T32" fmla="*/ 5 w 201"/>
                <a:gd name="T33" fmla="*/ 0 h 139"/>
                <a:gd name="T34" fmla="*/ 5 w 201"/>
                <a:gd name="T35" fmla="*/ 0 h 139"/>
                <a:gd name="T36" fmla="*/ 5 w 201"/>
                <a:gd name="T37" fmla="*/ 0 h 139"/>
                <a:gd name="T38" fmla="*/ 5 w 201"/>
                <a:gd name="T39" fmla="*/ 0 h 139"/>
                <a:gd name="T40" fmla="*/ 5 w 201"/>
                <a:gd name="T41" fmla="*/ 0 h 139"/>
                <a:gd name="T42" fmla="*/ 4 w 201"/>
                <a:gd name="T43" fmla="*/ 0 h 139"/>
                <a:gd name="T44" fmla="*/ 4 w 201"/>
                <a:gd name="T45" fmla="*/ 0 h 139"/>
                <a:gd name="T46" fmla="*/ 4 w 201"/>
                <a:gd name="T47" fmla="*/ 0 h 139"/>
                <a:gd name="T48" fmla="*/ 4 w 201"/>
                <a:gd name="T49" fmla="*/ 0 h 139"/>
                <a:gd name="T50" fmla="*/ 4 w 201"/>
                <a:gd name="T51" fmla="*/ 0 h 139"/>
                <a:gd name="T52" fmla="*/ 4 w 201"/>
                <a:gd name="T53" fmla="*/ 0 h 139"/>
                <a:gd name="T54" fmla="*/ 3 w 201"/>
                <a:gd name="T55" fmla="*/ 0 h 139"/>
                <a:gd name="T56" fmla="*/ 3 w 201"/>
                <a:gd name="T57" fmla="*/ 0 h 139"/>
                <a:gd name="T58" fmla="*/ 3 w 201"/>
                <a:gd name="T59" fmla="*/ 1 h 139"/>
                <a:gd name="T60" fmla="*/ 3 w 201"/>
                <a:gd name="T61" fmla="*/ 1 h 139"/>
                <a:gd name="T62" fmla="*/ 2 w 201"/>
                <a:gd name="T63" fmla="*/ 1 h 139"/>
                <a:gd name="T64" fmla="*/ 2 w 201"/>
                <a:gd name="T65" fmla="*/ 1 h 139"/>
                <a:gd name="T66" fmla="*/ 2 w 201"/>
                <a:gd name="T67" fmla="*/ 1 h 139"/>
                <a:gd name="T68" fmla="*/ 2 w 201"/>
                <a:gd name="T69" fmla="*/ 2 h 139"/>
                <a:gd name="T70" fmla="*/ 1 w 201"/>
                <a:gd name="T71" fmla="*/ 2 h 139"/>
                <a:gd name="T72" fmla="*/ 1 w 201"/>
                <a:gd name="T73" fmla="*/ 2 h 139"/>
                <a:gd name="T74" fmla="*/ 1 w 201"/>
                <a:gd name="T75" fmla="*/ 2 h 139"/>
                <a:gd name="T76" fmla="*/ 1 w 201"/>
                <a:gd name="T77" fmla="*/ 3 h 139"/>
                <a:gd name="T78" fmla="*/ 1 w 201"/>
                <a:gd name="T79" fmla="*/ 3 h 139"/>
                <a:gd name="T80" fmla="*/ 0 w 201"/>
                <a:gd name="T81" fmla="*/ 3 h 139"/>
                <a:gd name="T82" fmla="*/ 0 w 201"/>
                <a:gd name="T83" fmla="*/ 3 h 139"/>
                <a:gd name="T84" fmla="*/ 0 w 201"/>
                <a:gd name="T85" fmla="*/ 4 h 139"/>
                <a:gd name="T86" fmla="*/ 0 w 201"/>
                <a:gd name="T87" fmla="*/ 4 h 139"/>
                <a:gd name="T88" fmla="*/ 0 w 201"/>
                <a:gd name="T89" fmla="*/ 4 h 13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1" h="139">
                  <a:moveTo>
                    <a:pt x="195" y="139"/>
                  </a:moveTo>
                  <a:lnTo>
                    <a:pt x="197" y="129"/>
                  </a:lnTo>
                  <a:lnTo>
                    <a:pt x="199" y="119"/>
                  </a:lnTo>
                  <a:lnTo>
                    <a:pt x="200" y="110"/>
                  </a:lnTo>
                  <a:lnTo>
                    <a:pt x="201" y="100"/>
                  </a:lnTo>
                  <a:lnTo>
                    <a:pt x="201" y="91"/>
                  </a:lnTo>
                  <a:lnTo>
                    <a:pt x="201" y="81"/>
                  </a:lnTo>
                  <a:lnTo>
                    <a:pt x="200" y="73"/>
                  </a:lnTo>
                  <a:lnTo>
                    <a:pt x="199" y="64"/>
                  </a:lnTo>
                  <a:lnTo>
                    <a:pt x="198" y="56"/>
                  </a:lnTo>
                  <a:lnTo>
                    <a:pt x="195" y="48"/>
                  </a:lnTo>
                  <a:lnTo>
                    <a:pt x="192" y="41"/>
                  </a:lnTo>
                  <a:lnTo>
                    <a:pt x="189" y="34"/>
                  </a:lnTo>
                  <a:lnTo>
                    <a:pt x="185" y="28"/>
                  </a:lnTo>
                  <a:lnTo>
                    <a:pt x="181" y="22"/>
                  </a:lnTo>
                  <a:lnTo>
                    <a:pt x="176" y="17"/>
                  </a:lnTo>
                  <a:lnTo>
                    <a:pt x="171" y="12"/>
                  </a:lnTo>
                  <a:lnTo>
                    <a:pt x="166" y="9"/>
                  </a:lnTo>
                  <a:lnTo>
                    <a:pt x="160" y="6"/>
                  </a:lnTo>
                  <a:lnTo>
                    <a:pt x="154" y="3"/>
                  </a:lnTo>
                  <a:lnTo>
                    <a:pt x="148" y="1"/>
                  </a:lnTo>
                  <a:lnTo>
                    <a:pt x="141" y="0"/>
                  </a:lnTo>
                  <a:lnTo>
                    <a:pt x="134" y="0"/>
                  </a:lnTo>
                  <a:lnTo>
                    <a:pt x="127" y="0"/>
                  </a:lnTo>
                  <a:lnTo>
                    <a:pt x="120" y="1"/>
                  </a:lnTo>
                  <a:lnTo>
                    <a:pt x="113" y="3"/>
                  </a:lnTo>
                  <a:lnTo>
                    <a:pt x="105" y="6"/>
                  </a:lnTo>
                  <a:lnTo>
                    <a:pt x="98" y="9"/>
                  </a:lnTo>
                  <a:lnTo>
                    <a:pt x="90" y="12"/>
                  </a:lnTo>
                  <a:lnTo>
                    <a:pt x="83" y="17"/>
                  </a:lnTo>
                  <a:lnTo>
                    <a:pt x="75" y="22"/>
                  </a:lnTo>
                  <a:lnTo>
                    <a:pt x="68" y="28"/>
                  </a:lnTo>
                  <a:lnTo>
                    <a:pt x="61" y="34"/>
                  </a:lnTo>
                  <a:lnTo>
                    <a:pt x="54" y="41"/>
                  </a:lnTo>
                  <a:lnTo>
                    <a:pt x="48" y="48"/>
                  </a:lnTo>
                  <a:lnTo>
                    <a:pt x="41" y="56"/>
                  </a:lnTo>
                  <a:lnTo>
                    <a:pt x="35" y="64"/>
                  </a:lnTo>
                  <a:lnTo>
                    <a:pt x="29" y="73"/>
                  </a:lnTo>
                  <a:lnTo>
                    <a:pt x="24" y="81"/>
                  </a:lnTo>
                  <a:lnTo>
                    <a:pt x="19" y="91"/>
                  </a:lnTo>
                  <a:lnTo>
                    <a:pt x="14" y="100"/>
                  </a:lnTo>
                  <a:lnTo>
                    <a:pt x="9" y="110"/>
                  </a:lnTo>
                  <a:lnTo>
                    <a:pt x="6" y="119"/>
                  </a:lnTo>
                  <a:lnTo>
                    <a:pt x="3" y="129"/>
                  </a:lnTo>
                  <a:lnTo>
                    <a:pt x="0" y="1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05" name="Freeform 175"/>
            <p:cNvSpPr>
              <a:spLocks/>
            </p:cNvSpPr>
            <p:nvPr/>
          </p:nvSpPr>
          <p:spPr bwMode="auto">
            <a:xfrm>
              <a:off x="2807" y="1652"/>
              <a:ext cx="66" cy="23"/>
            </a:xfrm>
            <a:custGeom>
              <a:avLst/>
              <a:gdLst>
                <a:gd name="T0" fmla="*/ 6 w 214"/>
                <a:gd name="T1" fmla="*/ 0 h 70"/>
                <a:gd name="T2" fmla="*/ 6 w 214"/>
                <a:gd name="T3" fmla="*/ 3 h 70"/>
                <a:gd name="T4" fmla="*/ 0 w 214"/>
                <a:gd name="T5" fmla="*/ 3 h 70"/>
                <a:gd name="T6" fmla="*/ 0 60000 65536"/>
                <a:gd name="T7" fmla="*/ 0 60000 65536"/>
                <a:gd name="T8" fmla="*/ 0 60000 65536"/>
              </a:gdLst>
              <a:ahLst/>
              <a:cxnLst>
                <a:cxn ang="T6">
                  <a:pos x="T0" y="T1"/>
                </a:cxn>
                <a:cxn ang="T7">
                  <a:pos x="T2" y="T3"/>
                </a:cxn>
                <a:cxn ang="T8">
                  <a:pos x="T4" y="T5"/>
                </a:cxn>
              </a:cxnLst>
              <a:rect l="0" t="0" r="r" b="b"/>
              <a:pathLst>
                <a:path w="214" h="70">
                  <a:moveTo>
                    <a:pt x="214" y="0"/>
                  </a:moveTo>
                  <a:lnTo>
                    <a:pt x="194" y="70"/>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5806" name="Line 176"/>
            <p:cNvSpPr>
              <a:spLocks noChangeShapeType="1"/>
            </p:cNvSpPr>
            <p:nvPr/>
          </p:nvSpPr>
          <p:spPr bwMode="auto">
            <a:xfrm flipH="1">
              <a:off x="2924" y="1541"/>
              <a:ext cx="20"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6666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2" fill="hold" nodeType="clickEffect">
                                  <p:stCondLst>
                                    <p:cond delay="0"/>
                                  </p:stCondLst>
                                  <p:childTnLst>
                                    <p:set>
                                      <p:cBhvr>
                                        <p:cTn id="10" dur="1" fill="hold">
                                          <p:stCondLst>
                                            <p:cond delay="0"/>
                                          </p:stCondLst>
                                        </p:cTn>
                                        <p:tgtEl>
                                          <p:spTgt spid="366721"/>
                                        </p:tgtEl>
                                        <p:attrNameLst>
                                          <p:attrName>style.visibility</p:attrName>
                                        </p:attrNameLst>
                                      </p:cBhvr>
                                      <p:to>
                                        <p:strVal val="visible"/>
                                      </p:to>
                                    </p:set>
                                    <p:animEffect transition="in" filter="wipe(right)">
                                      <p:cBhvr>
                                        <p:cTn id="11" dur="500"/>
                                        <p:tgtEl>
                                          <p:spTgt spid="366721"/>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366654"/>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nodeType="clickEffect">
                                  <p:stCondLst>
                                    <p:cond delay="0"/>
                                  </p:stCondLst>
                                  <p:childTnLst>
                                    <p:set>
                                      <p:cBhvr>
                                        <p:cTn id="19" dur="1" fill="hold">
                                          <p:stCondLst>
                                            <p:cond delay="0"/>
                                          </p:stCondLst>
                                        </p:cTn>
                                        <p:tgtEl>
                                          <p:spTgt spid="366660"/>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366715"/>
                                        </p:tgtEl>
                                        <p:attrNameLst>
                                          <p:attrName>style.visibility</p:attrName>
                                        </p:attrNameLst>
                                      </p:cBhvr>
                                      <p:to>
                                        <p:strVal val="visible"/>
                                      </p:to>
                                    </p:set>
                                    <p:animEffect transition="in" filter="wipe(up)">
                                      <p:cBhvr>
                                        <p:cTn id="24" dur="500"/>
                                        <p:tgtEl>
                                          <p:spTgt spid="366715"/>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66645"/>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366714"/>
                                        </p:tgtEl>
                                        <p:attrNameLst>
                                          <p:attrName>style.visibility</p:attrName>
                                        </p:attrNameLst>
                                      </p:cBhvr>
                                      <p:to>
                                        <p:strVal val="visible"/>
                                      </p:to>
                                    </p:set>
                                    <p:animEffect transition="in" filter="wipe(up)">
                                      <p:cBhvr>
                                        <p:cTn id="33" dur="500"/>
                                        <p:tgtEl>
                                          <p:spTgt spid="366714"/>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0"/>
                                          </p:stCondLst>
                                        </p:cTn>
                                        <p:tgtEl>
                                          <p:spTgt spid="366650"/>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366716"/>
                                        </p:tgtEl>
                                        <p:attrNameLst>
                                          <p:attrName>style.visibility</p:attrName>
                                        </p:attrNameLst>
                                      </p:cBhvr>
                                      <p:to>
                                        <p:strVal val="visible"/>
                                      </p:to>
                                    </p:set>
                                    <p:animEffect transition="in" filter="wipe(down)">
                                      <p:cBhvr>
                                        <p:cTn id="42" dur="500"/>
                                        <p:tgtEl>
                                          <p:spTgt spid="366716"/>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366737"/>
                                        </p:tgtEl>
                                        <p:attrNameLst>
                                          <p:attrName>style.visibility</p:attrName>
                                        </p:attrNameLst>
                                      </p:cBhvr>
                                      <p:to>
                                        <p:strVal val="visible"/>
                                      </p:to>
                                    </p:set>
                                    <p:animEffect transition="in" filter="wipe(left)">
                                      <p:cBhvr>
                                        <p:cTn id="47" dur="500"/>
                                        <p:tgtEl>
                                          <p:spTgt spid="366737"/>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366701"/>
                                        </p:tgtEl>
                                        <p:attrNameLst>
                                          <p:attrName>style.visibility</p:attrName>
                                        </p:attrNameLst>
                                      </p:cBhvr>
                                      <p:to>
                                        <p:strVal val="visible"/>
                                      </p:to>
                                    </p:set>
                                  </p:childTnLst>
                                </p:cTn>
                              </p:par>
                            </p:childTnLst>
                          </p:cTn>
                        </p:par>
                      </p:childTnLst>
                    </p:cTn>
                  </p:par>
                  <p:par>
                    <p:cTn id="52" fill="hold" nodeType="clickPar">
                      <p:stCondLst>
                        <p:cond delay="indefinite"/>
                      </p:stCondLst>
                      <p:childTnLst>
                        <p:par>
                          <p:cTn id="53" fill="hold" nodeType="withGroup">
                            <p:stCondLst>
                              <p:cond delay="0"/>
                            </p:stCondLst>
                            <p:childTnLst>
                              <p:par>
                                <p:cTn id="54" presetID="1" presetClass="entr" presetSubtype="0" fill="hold" nodeType="clickEffect">
                                  <p:stCondLst>
                                    <p:cond delay="0"/>
                                  </p:stCondLst>
                                  <p:childTnLst>
                                    <p:set>
                                      <p:cBhvr>
                                        <p:cTn id="55" dur="1" fill="hold">
                                          <p:stCondLst>
                                            <p:cond delay="0"/>
                                          </p:stCondLst>
                                        </p:cTn>
                                        <p:tgtEl>
                                          <p:spTgt spid="366705"/>
                                        </p:tgtEl>
                                        <p:attrNameLst>
                                          <p:attrName>style.visibility</p:attrName>
                                        </p:attrNameLst>
                                      </p:cBhvr>
                                      <p:to>
                                        <p:strVal val="visible"/>
                                      </p:to>
                                    </p:se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4" fill="hold" grpId="0" nodeType="clickEffect">
                                  <p:stCondLst>
                                    <p:cond delay="0"/>
                                  </p:stCondLst>
                                  <p:childTnLst>
                                    <p:set>
                                      <p:cBhvr>
                                        <p:cTn id="59" dur="1" fill="hold">
                                          <p:stCondLst>
                                            <p:cond delay="0"/>
                                          </p:stCondLst>
                                        </p:cTn>
                                        <p:tgtEl>
                                          <p:spTgt spid="366717"/>
                                        </p:tgtEl>
                                        <p:attrNameLst>
                                          <p:attrName>style.visibility</p:attrName>
                                        </p:attrNameLst>
                                      </p:cBhvr>
                                      <p:to>
                                        <p:strVal val="visible"/>
                                      </p:to>
                                    </p:set>
                                    <p:animEffect transition="in" filter="wipe(down)">
                                      <p:cBhvr>
                                        <p:cTn id="60" dur="500"/>
                                        <p:tgtEl>
                                          <p:spTgt spid="366717"/>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nodeType="clickEffect">
                                  <p:stCondLst>
                                    <p:cond delay="0"/>
                                  </p:stCondLst>
                                  <p:childTnLst>
                                    <p:set>
                                      <p:cBhvr>
                                        <p:cTn id="64" dur="1" fill="hold">
                                          <p:stCondLst>
                                            <p:cond delay="0"/>
                                          </p:stCondLst>
                                        </p:cTn>
                                        <p:tgtEl>
                                          <p:spTgt spid="366702"/>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4" fill="hold" grpId="0" nodeType="clickEffect">
                                  <p:stCondLst>
                                    <p:cond delay="0"/>
                                  </p:stCondLst>
                                  <p:childTnLst>
                                    <p:set>
                                      <p:cBhvr>
                                        <p:cTn id="68" dur="1" fill="hold">
                                          <p:stCondLst>
                                            <p:cond delay="0"/>
                                          </p:stCondLst>
                                        </p:cTn>
                                        <p:tgtEl>
                                          <p:spTgt spid="366718"/>
                                        </p:tgtEl>
                                        <p:attrNameLst>
                                          <p:attrName>style.visibility</p:attrName>
                                        </p:attrNameLst>
                                      </p:cBhvr>
                                      <p:to>
                                        <p:strVal val="visible"/>
                                      </p:to>
                                    </p:set>
                                    <p:animEffect transition="in" filter="wipe(down)">
                                      <p:cBhvr>
                                        <p:cTn id="69" dur="500"/>
                                        <p:tgtEl>
                                          <p:spTgt spid="366718"/>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nodeType="clickEffect">
                                  <p:stCondLst>
                                    <p:cond delay="0"/>
                                  </p:stCondLst>
                                  <p:childTnLst>
                                    <p:set>
                                      <p:cBhvr>
                                        <p:cTn id="73" dur="1" fill="hold">
                                          <p:stCondLst>
                                            <p:cond delay="0"/>
                                          </p:stCondLst>
                                        </p:cTn>
                                        <p:tgtEl>
                                          <p:spTgt spid="366709"/>
                                        </p:tgtEl>
                                        <p:attrNameLst>
                                          <p:attrName>style.visibility</p:attrName>
                                        </p:attrNameLst>
                                      </p:cBhvr>
                                      <p:to>
                                        <p:strVal val="visible"/>
                                      </p:to>
                                    </p:set>
                                  </p:childTnLst>
                                </p:cTn>
                              </p:par>
                            </p:childTnLst>
                          </p:cTn>
                        </p:par>
                      </p:childTnLst>
                    </p:cTn>
                  </p:par>
                  <p:par>
                    <p:cTn id="74" fill="hold" nodeType="clickPar">
                      <p:stCondLst>
                        <p:cond delay="indefinite"/>
                      </p:stCondLst>
                      <p:childTnLst>
                        <p:par>
                          <p:cTn id="75" fill="hold" nodeType="withGroup">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366719"/>
                                        </p:tgtEl>
                                        <p:attrNameLst>
                                          <p:attrName>style.visibility</p:attrName>
                                        </p:attrNameLst>
                                      </p:cBhvr>
                                      <p:to>
                                        <p:strVal val="visible"/>
                                      </p:to>
                                    </p:set>
                                    <p:animEffect transition="in" filter="wipe(left)">
                                      <p:cBhvr>
                                        <p:cTn id="78" dur="500"/>
                                        <p:tgtEl>
                                          <p:spTgt spid="366719"/>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366754"/>
                                        </p:tgtEl>
                                        <p:attrNameLst>
                                          <p:attrName>style.visibility</p:attrName>
                                        </p:attrNameLst>
                                      </p:cBhvr>
                                      <p:to>
                                        <p:strVal val="visible"/>
                                      </p:to>
                                    </p:se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nodeType="clickEffect">
                                  <p:stCondLst>
                                    <p:cond delay="0"/>
                                  </p:stCondLst>
                                  <p:childTnLst>
                                    <p:set>
                                      <p:cBhvr>
                                        <p:cTn id="86" dur="1" fill="hold">
                                          <p:stCondLst>
                                            <p:cond delay="0"/>
                                          </p:stCondLst>
                                        </p:cTn>
                                        <p:tgtEl>
                                          <p:spTgt spid="366762"/>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ntr" presetSubtype="1" fill="hold" grpId="0" nodeType="clickEffect">
                                  <p:stCondLst>
                                    <p:cond delay="0"/>
                                  </p:stCondLst>
                                  <p:childTnLst>
                                    <p:set>
                                      <p:cBhvr>
                                        <p:cTn id="90" dur="1" fill="hold">
                                          <p:stCondLst>
                                            <p:cond delay="0"/>
                                          </p:stCondLst>
                                        </p:cTn>
                                        <p:tgtEl>
                                          <p:spTgt spid="366720"/>
                                        </p:tgtEl>
                                        <p:attrNameLst>
                                          <p:attrName>style.visibility</p:attrName>
                                        </p:attrNameLst>
                                      </p:cBhvr>
                                      <p:to>
                                        <p:strVal val="visible"/>
                                      </p:to>
                                    </p:set>
                                    <p:animEffect transition="in" filter="wipe(up)">
                                      <p:cBhvr>
                                        <p:cTn id="91" dur="500"/>
                                        <p:tgtEl>
                                          <p:spTgt spid="366720"/>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366755"/>
                                        </p:tgtEl>
                                        <p:attrNameLst>
                                          <p:attrName>style.visibility</p:attrName>
                                        </p:attrNameLst>
                                      </p:cBhvr>
                                      <p:to>
                                        <p:strVal val="visible"/>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nodeType="clickEffect">
                                  <p:stCondLst>
                                    <p:cond delay="0"/>
                                  </p:stCondLst>
                                  <p:childTnLst>
                                    <p:set>
                                      <p:cBhvr>
                                        <p:cTn id="99" dur="1" fill="hold">
                                          <p:stCondLst>
                                            <p:cond delay="0"/>
                                          </p:stCondLst>
                                        </p:cTn>
                                        <p:tgtEl>
                                          <p:spTgt spid="3667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701" grpId="0" animBg="1"/>
      <p:bldP spid="366714" grpId="0" animBg="1"/>
      <p:bldP spid="366715" grpId="0" animBg="1"/>
      <p:bldP spid="366716" grpId="0" animBg="1"/>
      <p:bldP spid="366717" grpId="0" animBg="1"/>
      <p:bldP spid="366718" grpId="0" animBg="1"/>
      <p:bldP spid="366719" grpId="0" animBg="1"/>
      <p:bldP spid="366720" grpId="0" animBg="1"/>
      <p:bldP spid="366754" grpId="0" animBg="1"/>
      <p:bldP spid="366755" grpId="0" animBg="1"/>
    </p:bldLst>
  </p:timing>
</p:sld>
</file>

<file path=ppt/slides/slide7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a:xfrm>
            <a:off x="0" y="0"/>
            <a:ext cx="9144000" cy="1219200"/>
          </a:xfrm>
          <a:extLst>
            <a:ext uri="{909E8E84-426E-40DD-AFC4-6F175D3DCCD1}">
              <a14:hiddenFill xmlns:a14="http://schemas.microsoft.com/office/drawing/2010/main">
                <a:gradFill rotWithShape="0">
                  <a:gsLst>
                    <a:gs pos="0">
                      <a:srgbClr val="CCFFCC"/>
                    </a:gs>
                    <a:gs pos="100000">
                      <a:srgbClr val="FFFFFF"/>
                    </a:gs>
                  </a:gsLst>
                  <a:path path="shape">
                    <a:fillToRect l="50000" t="50000" r="50000" b="50000"/>
                  </a:path>
                </a:gradFill>
              </a14:hiddenFill>
            </a:ext>
          </a:extLst>
        </p:spPr>
        <p:txBody>
          <a:bodyPr/>
          <a:lstStyle/>
          <a:p>
            <a:pPr algn="l" eaLnBrk="1" hangingPunct="1"/>
            <a:r>
              <a:rPr lang="zh-CN" altLang="zh-CN" sz="3600" b="1" smtClean="0">
                <a:solidFill>
                  <a:srgbClr val="FF0000"/>
                </a:solidFill>
                <a:latin typeface="黑体" pitchFamily="2" charset="-122"/>
                <a:ea typeface="黑体" pitchFamily="2" charset="-122"/>
              </a:rPr>
              <a:t>例</a:t>
            </a:r>
            <a:r>
              <a:rPr lang="en-US" altLang="zh-CN" sz="3600" b="1" smtClean="0">
                <a:solidFill>
                  <a:srgbClr val="FF0000"/>
                </a:solidFill>
                <a:latin typeface="黑体" pitchFamily="2" charset="-122"/>
                <a:ea typeface="黑体" pitchFamily="2" charset="-122"/>
              </a:rPr>
              <a:t>6.</a:t>
            </a:r>
            <a:r>
              <a:rPr lang="zh-CN" altLang="en-US" sz="3600" b="1" smtClean="0">
                <a:solidFill>
                  <a:srgbClr val="FF0000"/>
                </a:solidFill>
                <a:latin typeface="黑体" pitchFamily="2" charset="-122"/>
                <a:ea typeface="黑体" pitchFamily="2" charset="-122"/>
              </a:rPr>
              <a:t>已知点</a:t>
            </a:r>
            <a:r>
              <a:rPr lang="en-US" altLang="zh-CN" sz="3600" b="1" smtClean="0">
                <a:solidFill>
                  <a:srgbClr val="FF0000"/>
                </a:solidFill>
                <a:latin typeface="黑体" pitchFamily="2" charset="-122"/>
                <a:ea typeface="黑体" pitchFamily="2" charset="-122"/>
              </a:rPr>
              <a:t>E</a:t>
            </a:r>
            <a:r>
              <a:rPr lang="zh-CN" altLang="zh-CN" sz="3600" b="1" smtClean="0">
                <a:solidFill>
                  <a:srgbClr val="FF0000"/>
                </a:solidFill>
                <a:latin typeface="黑体" pitchFamily="2" charset="-122"/>
                <a:ea typeface="黑体" pitchFamily="2" charset="-122"/>
              </a:rPr>
              <a:t>在</a:t>
            </a:r>
            <a:r>
              <a:rPr lang="zh-CN" altLang="en-US" sz="3600" b="1" smtClean="0">
                <a:solidFill>
                  <a:srgbClr val="FF0000"/>
                </a:solidFill>
                <a:latin typeface="黑体" pitchFamily="2" charset="-122"/>
                <a:ea typeface="黑体" pitchFamily="2" charset="-122"/>
                <a:sym typeface="Symbol" pitchFamily="18" charset="2"/>
              </a:rPr>
              <a:t></a:t>
            </a:r>
            <a:r>
              <a:rPr lang="en-US" altLang="zh-CN" sz="3600" b="1" smtClean="0">
                <a:solidFill>
                  <a:srgbClr val="FF0000"/>
                </a:solidFill>
                <a:latin typeface="黑体" pitchFamily="2" charset="-122"/>
                <a:ea typeface="黑体" pitchFamily="2" charset="-122"/>
              </a:rPr>
              <a:t>ABC</a:t>
            </a:r>
            <a:r>
              <a:rPr lang="zh-CN" altLang="en-US" sz="3600" b="1" smtClean="0">
                <a:solidFill>
                  <a:srgbClr val="FF0000"/>
                </a:solidFill>
                <a:latin typeface="黑体" pitchFamily="2" charset="-122"/>
                <a:ea typeface="黑体" pitchFamily="2" charset="-122"/>
              </a:rPr>
              <a:t>平面上，且点</a:t>
            </a:r>
            <a:r>
              <a:rPr lang="en-US" altLang="zh-CN" sz="3600" b="1" smtClean="0">
                <a:solidFill>
                  <a:srgbClr val="FF0000"/>
                </a:solidFill>
                <a:latin typeface="黑体" pitchFamily="2" charset="-122"/>
                <a:ea typeface="黑体" pitchFamily="2" charset="-122"/>
              </a:rPr>
              <a:t>E</a:t>
            </a:r>
            <a:r>
              <a:rPr lang="zh-CN" altLang="en-US" sz="3600" b="1" smtClean="0">
                <a:solidFill>
                  <a:srgbClr val="FF0000"/>
                </a:solidFill>
                <a:latin typeface="黑体" pitchFamily="2" charset="-122"/>
                <a:ea typeface="黑体" pitchFamily="2" charset="-122"/>
              </a:rPr>
              <a:t>距离</a:t>
            </a:r>
            <a:r>
              <a:rPr lang="en-US" altLang="zh-CN" sz="3600" b="1" smtClean="0">
                <a:solidFill>
                  <a:srgbClr val="FF0000"/>
                </a:solidFill>
                <a:latin typeface="黑体" pitchFamily="2" charset="-122"/>
                <a:ea typeface="黑体" pitchFamily="2" charset="-122"/>
              </a:rPr>
              <a:t>H</a:t>
            </a:r>
            <a:r>
              <a:rPr lang="zh-CN" altLang="en-US" sz="3600" b="1" smtClean="0">
                <a:solidFill>
                  <a:srgbClr val="FF0000"/>
                </a:solidFill>
                <a:latin typeface="黑体" pitchFamily="2" charset="-122"/>
                <a:ea typeface="黑体" pitchFamily="2" charset="-122"/>
              </a:rPr>
              <a:t>面</a:t>
            </a:r>
            <a:br>
              <a:rPr lang="zh-CN" altLang="en-US" sz="3600" b="1" smtClean="0">
                <a:solidFill>
                  <a:srgbClr val="FF0000"/>
                </a:solidFill>
                <a:latin typeface="黑体" pitchFamily="2" charset="-122"/>
                <a:ea typeface="黑体" pitchFamily="2" charset="-122"/>
              </a:rPr>
            </a:br>
            <a:r>
              <a:rPr lang="zh-CN" altLang="en-US" sz="3600" b="1" smtClean="0">
                <a:solidFill>
                  <a:srgbClr val="FF0000"/>
                </a:solidFill>
                <a:latin typeface="黑体" pitchFamily="2" charset="-122"/>
                <a:ea typeface="黑体" pitchFamily="2" charset="-122"/>
              </a:rPr>
              <a:t>    </a:t>
            </a:r>
            <a:r>
              <a:rPr lang="en-US" altLang="zh-CN" sz="3600" b="1" smtClean="0">
                <a:solidFill>
                  <a:srgbClr val="FF0000"/>
                </a:solidFill>
                <a:latin typeface="黑体" pitchFamily="2" charset="-122"/>
                <a:ea typeface="黑体" pitchFamily="2" charset="-122"/>
              </a:rPr>
              <a:t>15mm</a:t>
            </a:r>
            <a:r>
              <a:rPr lang="zh-CN" altLang="en-US" sz="3600" b="1" smtClean="0">
                <a:solidFill>
                  <a:srgbClr val="FF0000"/>
                </a:solidFill>
                <a:latin typeface="黑体" pitchFamily="2" charset="-122"/>
                <a:ea typeface="黑体" pitchFamily="2" charset="-122"/>
              </a:rPr>
              <a:t>，距离</a:t>
            </a:r>
            <a:r>
              <a:rPr lang="en-US" altLang="zh-CN" sz="3600" b="1" smtClean="0">
                <a:solidFill>
                  <a:srgbClr val="FF0000"/>
                </a:solidFill>
                <a:latin typeface="黑体" pitchFamily="2" charset="-122"/>
                <a:ea typeface="黑体" pitchFamily="2" charset="-122"/>
              </a:rPr>
              <a:t>V</a:t>
            </a:r>
            <a:r>
              <a:rPr lang="zh-CN" altLang="en-US" sz="3600" b="1" smtClean="0">
                <a:solidFill>
                  <a:srgbClr val="FF0000"/>
                </a:solidFill>
                <a:latin typeface="黑体" pitchFamily="2" charset="-122"/>
                <a:ea typeface="黑体" pitchFamily="2" charset="-122"/>
              </a:rPr>
              <a:t>面</a:t>
            </a:r>
            <a:r>
              <a:rPr lang="en-US" altLang="zh-CN" sz="3600" b="1" smtClean="0">
                <a:solidFill>
                  <a:srgbClr val="FF0000"/>
                </a:solidFill>
                <a:latin typeface="黑体" pitchFamily="2" charset="-122"/>
                <a:ea typeface="黑体" pitchFamily="2" charset="-122"/>
              </a:rPr>
              <a:t>10mm</a:t>
            </a:r>
            <a:r>
              <a:rPr lang="zh-CN" altLang="en-US" sz="3600" b="1" smtClean="0">
                <a:solidFill>
                  <a:srgbClr val="FF0000"/>
                </a:solidFill>
                <a:latin typeface="黑体" pitchFamily="2" charset="-122"/>
                <a:ea typeface="黑体" pitchFamily="2" charset="-122"/>
              </a:rPr>
              <a:t>，试求点</a:t>
            </a:r>
            <a:r>
              <a:rPr lang="en-US" altLang="zh-CN" sz="3600" b="1" smtClean="0">
                <a:solidFill>
                  <a:srgbClr val="FF0000"/>
                </a:solidFill>
                <a:latin typeface="黑体" pitchFamily="2" charset="-122"/>
                <a:ea typeface="黑体" pitchFamily="2" charset="-122"/>
              </a:rPr>
              <a:t>E</a:t>
            </a:r>
            <a:r>
              <a:rPr lang="zh-CN" altLang="en-US" sz="3600" b="1" smtClean="0">
                <a:solidFill>
                  <a:srgbClr val="FF0000"/>
                </a:solidFill>
                <a:latin typeface="黑体" pitchFamily="2" charset="-122"/>
                <a:ea typeface="黑体" pitchFamily="2" charset="-122"/>
              </a:rPr>
              <a:t>的投影。</a:t>
            </a:r>
          </a:p>
        </p:txBody>
      </p:sp>
      <p:grpSp>
        <p:nvGrpSpPr>
          <p:cNvPr id="76803" name="Group 3"/>
          <p:cNvGrpSpPr>
            <a:grpSpLocks/>
          </p:cNvGrpSpPr>
          <p:nvPr/>
        </p:nvGrpSpPr>
        <p:grpSpPr bwMode="auto">
          <a:xfrm>
            <a:off x="3322638" y="5419725"/>
            <a:ext cx="185737" cy="211138"/>
            <a:chOff x="2093" y="3414"/>
            <a:chExt cx="117" cy="133"/>
          </a:xfrm>
        </p:grpSpPr>
        <p:sp>
          <p:nvSpPr>
            <p:cNvPr id="76907" name="Freeform 4"/>
            <p:cNvSpPr>
              <a:spLocks/>
            </p:cNvSpPr>
            <p:nvPr/>
          </p:nvSpPr>
          <p:spPr bwMode="auto">
            <a:xfrm>
              <a:off x="2093" y="3414"/>
              <a:ext cx="100" cy="133"/>
            </a:xfrm>
            <a:custGeom>
              <a:avLst/>
              <a:gdLst>
                <a:gd name="T0" fmla="*/ 0 w 318"/>
                <a:gd name="T1" fmla="*/ 13 h 417"/>
                <a:gd name="T2" fmla="*/ 3 w 318"/>
                <a:gd name="T3" fmla="*/ 0 h 417"/>
                <a:gd name="T4" fmla="*/ 10 w 318"/>
                <a:gd name="T5" fmla="*/ 0 h 417"/>
                <a:gd name="T6" fmla="*/ 0 60000 65536"/>
                <a:gd name="T7" fmla="*/ 0 60000 65536"/>
                <a:gd name="T8" fmla="*/ 0 60000 65536"/>
              </a:gdLst>
              <a:ahLst/>
              <a:cxnLst>
                <a:cxn ang="T6">
                  <a:pos x="T0" y="T1"/>
                </a:cxn>
                <a:cxn ang="T7">
                  <a:pos x="T2" y="T3"/>
                </a:cxn>
                <a:cxn ang="T8">
                  <a:pos x="T4" y="T5"/>
                </a:cxn>
              </a:cxnLst>
              <a:rect l="0" t="0" r="r" b="b"/>
              <a:pathLst>
                <a:path w="318" h="417">
                  <a:moveTo>
                    <a:pt x="0" y="417"/>
                  </a:moveTo>
                  <a:lnTo>
                    <a:pt x="112" y="0"/>
                  </a:lnTo>
                  <a:lnTo>
                    <a:pt x="31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908" name="Freeform 5"/>
            <p:cNvSpPr>
              <a:spLocks/>
            </p:cNvSpPr>
            <p:nvPr/>
          </p:nvSpPr>
          <p:spPr bwMode="auto">
            <a:xfrm>
              <a:off x="2193" y="3414"/>
              <a:ext cx="17" cy="38"/>
            </a:xfrm>
            <a:custGeom>
              <a:avLst/>
              <a:gdLst>
                <a:gd name="T0" fmla="*/ 1 w 59"/>
                <a:gd name="T1" fmla="*/ 4 h 121"/>
                <a:gd name="T2" fmla="*/ 1 w 59"/>
                <a:gd name="T3" fmla="*/ 3 h 121"/>
                <a:gd name="T4" fmla="*/ 1 w 59"/>
                <a:gd name="T5" fmla="*/ 3 h 121"/>
                <a:gd name="T6" fmla="*/ 1 w 59"/>
                <a:gd name="T7" fmla="*/ 3 h 121"/>
                <a:gd name="T8" fmla="*/ 1 w 59"/>
                <a:gd name="T9" fmla="*/ 3 h 121"/>
                <a:gd name="T10" fmla="*/ 1 w 59"/>
                <a:gd name="T11" fmla="*/ 3 h 121"/>
                <a:gd name="T12" fmla="*/ 1 w 59"/>
                <a:gd name="T13" fmla="*/ 2 h 121"/>
                <a:gd name="T14" fmla="*/ 1 w 59"/>
                <a:gd name="T15" fmla="*/ 2 h 121"/>
                <a:gd name="T16" fmla="*/ 1 w 59"/>
                <a:gd name="T17" fmla="*/ 2 h 121"/>
                <a:gd name="T18" fmla="*/ 1 w 59"/>
                <a:gd name="T19" fmla="*/ 1 h 121"/>
                <a:gd name="T20" fmla="*/ 1 w 59"/>
                <a:gd name="T21" fmla="*/ 1 h 121"/>
                <a:gd name="T22" fmla="*/ 1 w 59"/>
                <a:gd name="T23" fmla="*/ 1 h 121"/>
                <a:gd name="T24" fmla="*/ 1 w 59"/>
                <a:gd name="T25" fmla="*/ 1 h 121"/>
                <a:gd name="T26" fmla="*/ 1 w 59"/>
                <a:gd name="T27" fmla="*/ 1 h 121"/>
                <a:gd name="T28" fmla="*/ 1 w 59"/>
                <a:gd name="T29" fmla="*/ 1 h 121"/>
                <a:gd name="T30" fmla="*/ 1 w 59"/>
                <a:gd name="T31" fmla="*/ 0 h 121"/>
                <a:gd name="T32" fmla="*/ 1 w 59"/>
                <a:gd name="T33" fmla="*/ 0 h 121"/>
                <a:gd name="T34" fmla="*/ 1 w 59"/>
                <a:gd name="T35" fmla="*/ 0 h 121"/>
                <a:gd name="T36" fmla="*/ 0 w 59"/>
                <a:gd name="T37" fmla="*/ 0 h 121"/>
                <a:gd name="T38" fmla="*/ 0 w 59"/>
                <a:gd name="T39" fmla="*/ 0 h 121"/>
                <a:gd name="T40" fmla="*/ 0 w 59"/>
                <a:gd name="T41" fmla="*/ 0 h 121"/>
                <a:gd name="T42" fmla="*/ 0 w 59"/>
                <a:gd name="T43" fmla="*/ 0 h 1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9" h="121">
                  <a:moveTo>
                    <a:pt x="53" y="121"/>
                  </a:moveTo>
                  <a:lnTo>
                    <a:pt x="55" y="113"/>
                  </a:lnTo>
                  <a:lnTo>
                    <a:pt x="57" y="103"/>
                  </a:lnTo>
                  <a:lnTo>
                    <a:pt x="58" y="94"/>
                  </a:lnTo>
                  <a:lnTo>
                    <a:pt x="59" y="85"/>
                  </a:lnTo>
                  <a:lnTo>
                    <a:pt x="59" y="76"/>
                  </a:lnTo>
                  <a:lnTo>
                    <a:pt x="59" y="68"/>
                  </a:lnTo>
                  <a:lnTo>
                    <a:pt x="58" y="60"/>
                  </a:lnTo>
                  <a:lnTo>
                    <a:pt x="57" y="53"/>
                  </a:lnTo>
                  <a:lnTo>
                    <a:pt x="54" y="46"/>
                  </a:lnTo>
                  <a:lnTo>
                    <a:pt x="52" y="38"/>
                  </a:lnTo>
                  <a:lnTo>
                    <a:pt x="49" y="32"/>
                  </a:lnTo>
                  <a:lnTo>
                    <a:pt x="46" y="26"/>
                  </a:lnTo>
                  <a:lnTo>
                    <a:pt x="43" y="21"/>
                  </a:lnTo>
                  <a:lnTo>
                    <a:pt x="38" y="16"/>
                  </a:lnTo>
                  <a:lnTo>
                    <a:pt x="34" y="11"/>
                  </a:lnTo>
                  <a:lnTo>
                    <a:pt x="29" y="8"/>
                  </a:lnTo>
                  <a:lnTo>
                    <a:pt x="24" y="5"/>
                  </a:lnTo>
                  <a:lnTo>
                    <a:pt x="18" y="3"/>
                  </a:lnTo>
                  <a:lnTo>
                    <a:pt x="13"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909" name="Line 6"/>
            <p:cNvSpPr>
              <a:spLocks noChangeShapeType="1"/>
            </p:cNvSpPr>
            <p:nvPr/>
          </p:nvSpPr>
          <p:spPr bwMode="auto">
            <a:xfrm flipH="1">
              <a:off x="2184" y="3452"/>
              <a:ext cx="26" cy="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910" name="Line 7"/>
            <p:cNvSpPr>
              <a:spLocks noChangeShapeType="1"/>
            </p:cNvSpPr>
            <p:nvPr/>
          </p:nvSpPr>
          <p:spPr bwMode="auto">
            <a:xfrm flipV="1">
              <a:off x="2137" y="3414"/>
              <a:ext cx="36"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6804" name="Group 8"/>
          <p:cNvGrpSpPr>
            <a:grpSpLocks/>
          </p:cNvGrpSpPr>
          <p:nvPr/>
        </p:nvGrpSpPr>
        <p:grpSpPr bwMode="auto">
          <a:xfrm>
            <a:off x="5056188" y="4335463"/>
            <a:ext cx="141287" cy="207962"/>
            <a:chOff x="3185" y="2731"/>
            <a:chExt cx="89" cy="131"/>
          </a:xfrm>
        </p:grpSpPr>
        <p:sp>
          <p:nvSpPr>
            <p:cNvPr id="76904" name="Freeform 9"/>
            <p:cNvSpPr>
              <a:spLocks/>
            </p:cNvSpPr>
            <p:nvPr/>
          </p:nvSpPr>
          <p:spPr bwMode="auto">
            <a:xfrm>
              <a:off x="3185" y="2731"/>
              <a:ext cx="71" cy="131"/>
            </a:xfrm>
            <a:custGeom>
              <a:avLst/>
              <a:gdLst>
                <a:gd name="T0" fmla="*/ 0 w 222"/>
                <a:gd name="T1" fmla="*/ 13 h 417"/>
                <a:gd name="T2" fmla="*/ 4 w 222"/>
                <a:gd name="T3" fmla="*/ 0 h 417"/>
                <a:gd name="T4" fmla="*/ 7 w 222"/>
                <a:gd name="T5" fmla="*/ 0 h 417"/>
                <a:gd name="T6" fmla="*/ 0 60000 65536"/>
                <a:gd name="T7" fmla="*/ 0 60000 65536"/>
                <a:gd name="T8" fmla="*/ 0 60000 65536"/>
              </a:gdLst>
              <a:ahLst/>
              <a:cxnLst>
                <a:cxn ang="T6">
                  <a:pos x="T0" y="T1"/>
                </a:cxn>
                <a:cxn ang="T7">
                  <a:pos x="T2" y="T3"/>
                </a:cxn>
                <a:cxn ang="T8">
                  <a:pos x="T4" y="T5"/>
                </a:cxn>
              </a:cxnLst>
              <a:rect l="0" t="0" r="r" b="b"/>
              <a:pathLst>
                <a:path w="222" h="417">
                  <a:moveTo>
                    <a:pt x="0" y="417"/>
                  </a:moveTo>
                  <a:lnTo>
                    <a:pt x="112" y="0"/>
                  </a:lnTo>
                  <a:lnTo>
                    <a:pt x="2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905" name="Freeform 10"/>
            <p:cNvSpPr>
              <a:spLocks/>
            </p:cNvSpPr>
            <p:nvPr/>
          </p:nvSpPr>
          <p:spPr bwMode="auto">
            <a:xfrm>
              <a:off x="3256" y="2731"/>
              <a:ext cx="18" cy="38"/>
            </a:xfrm>
            <a:custGeom>
              <a:avLst/>
              <a:gdLst>
                <a:gd name="T0" fmla="*/ 2 w 58"/>
                <a:gd name="T1" fmla="*/ 4 h 121"/>
                <a:gd name="T2" fmla="*/ 2 w 58"/>
                <a:gd name="T3" fmla="*/ 3 h 121"/>
                <a:gd name="T4" fmla="*/ 2 w 58"/>
                <a:gd name="T5" fmla="*/ 3 h 121"/>
                <a:gd name="T6" fmla="*/ 2 w 58"/>
                <a:gd name="T7" fmla="*/ 3 h 121"/>
                <a:gd name="T8" fmla="*/ 2 w 58"/>
                <a:gd name="T9" fmla="*/ 3 h 121"/>
                <a:gd name="T10" fmla="*/ 2 w 58"/>
                <a:gd name="T11" fmla="*/ 3 h 121"/>
                <a:gd name="T12" fmla="*/ 2 w 58"/>
                <a:gd name="T13" fmla="*/ 2 h 121"/>
                <a:gd name="T14" fmla="*/ 2 w 58"/>
                <a:gd name="T15" fmla="*/ 2 h 121"/>
                <a:gd name="T16" fmla="*/ 2 w 58"/>
                <a:gd name="T17" fmla="*/ 2 h 121"/>
                <a:gd name="T18" fmla="*/ 2 w 58"/>
                <a:gd name="T19" fmla="*/ 1 h 121"/>
                <a:gd name="T20" fmla="*/ 2 w 58"/>
                <a:gd name="T21" fmla="*/ 1 h 121"/>
                <a:gd name="T22" fmla="*/ 2 w 58"/>
                <a:gd name="T23" fmla="*/ 1 h 121"/>
                <a:gd name="T24" fmla="*/ 1 w 58"/>
                <a:gd name="T25" fmla="*/ 1 h 121"/>
                <a:gd name="T26" fmla="*/ 1 w 58"/>
                <a:gd name="T27" fmla="*/ 1 h 121"/>
                <a:gd name="T28" fmla="*/ 1 w 58"/>
                <a:gd name="T29" fmla="*/ 1 h 121"/>
                <a:gd name="T30" fmla="*/ 1 w 58"/>
                <a:gd name="T31" fmla="*/ 0 h 121"/>
                <a:gd name="T32" fmla="*/ 1 w 58"/>
                <a:gd name="T33" fmla="*/ 0 h 121"/>
                <a:gd name="T34" fmla="*/ 1 w 58"/>
                <a:gd name="T35" fmla="*/ 0 h 121"/>
                <a:gd name="T36" fmla="*/ 1 w 58"/>
                <a:gd name="T37" fmla="*/ 0 h 121"/>
                <a:gd name="T38" fmla="*/ 0 w 58"/>
                <a:gd name="T39" fmla="*/ 0 h 121"/>
                <a:gd name="T40" fmla="*/ 0 w 58"/>
                <a:gd name="T41" fmla="*/ 0 h 121"/>
                <a:gd name="T42" fmla="*/ 0 w 58"/>
                <a:gd name="T43" fmla="*/ 0 h 1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8" h="121">
                  <a:moveTo>
                    <a:pt x="53" y="121"/>
                  </a:moveTo>
                  <a:lnTo>
                    <a:pt x="55" y="113"/>
                  </a:lnTo>
                  <a:lnTo>
                    <a:pt x="56" y="103"/>
                  </a:lnTo>
                  <a:lnTo>
                    <a:pt x="58" y="95"/>
                  </a:lnTo>
                  <a:lnTo>
                    <a:pt x="58" y="86"/>
                  </a:lnTo>
                  <a:lnTo>
                    <a:pt x="58" y="78"/>
                  </a:lnTo>
                  <a:lnTo>
                    <a:pt x="58" y="69"/>
                  </a:lnTo>
                  <a:lnTo>
                    <a:pt x="57" y="61"/>
                  </a:lnTo>
                  <a:lnTo>
                    <a:pt x="56" y="53"/>
                  </a:lnTo>
                  <a:lnTo>
                    <a:pt x="54" y="46"/>
                  </a:lnTo>
                  <a:lnTo>
                    <a:pt x="52" y="38"/>
                  </a:lnTo>
                  <a:lnTo>
                    <a:pt x="50" y="32"/>
                  </a:lnTo>
                  <a:lnTo>
                    <a:pt x="46" y="27"/>
                  </a:lnTo>
                  <a:lnTo>
                    <a:pt x="42" y="21"/>
                  </a:lnTo>
                  <a:lnTo>
                    <a:pt x="38" y="16"/>
                  </a:lnTo>
                  <a:lnTo>
                    <a:pt x="34" y="12"/>
                  </a:lnTo>
                  <a:lnTo>
                    <a:pt x="29" y="9"/>
                  </a:lnTo>
                  <a:lnTo>
                    <a:pt x="24" y="5"/>
                  </a:lnTo>
                  <a:lnTo>
                    <a:pt x="18" y="3"/>
                  </a:lnTo>
                  <a:lnTo>
                    <a:pt x="12"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906" name="Line 11"/>
            <p:cNvSpPr>
              <a:spLocks noChangeShapeType="1"/>
            </p:cNvSpPr>
            <p:nvPr/>
          </p:nvSpPr>
          <p:spPr bwMode="auto">
            <a:xfrm flipH="1">
              <a:off x="3247" y="2769"/>
              <a:ext cx="24"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6805" name="Group 12"/>
          <p:cNvGrpSpPr>
            <a:grpSpLocks/>
          </p:cNvGrpSpPr>
          <p:nvPr/>
        </p:nvGrpSpPr>
        <p:grpSpPr bwMode="auto">
          <a:xfrm>
            <a:off x="3290888" y="2044700"/>
            <a:ext cx="249237" cy="317500"/>
            <a:chOff x="2073" y="1288"/>
            <a:chExt cx="157" cy="200"/>
          </a:xfrm>
        </p:grpSpPr>
        <p:sp>
          <p:nvSpPr>
            <p:cNvPr id="76899" name="Freeform 13"/>
            <p:cNvSpPr>
              <a:spLocks/>
            </p:cNvSpPr>
            <p:nvPr/>
          </p:nvSpPr>
          <p:spPr bwMode="auto">
            <a:xfrm>
              <a:off x="2073" y="1354"/>
              <a:ext cx="100" cy="134"/>
            </a:xfrm>
            <a:custGeom>
              <a:avLst/>
              <a:gdLst>
                <a:gd name="T0" fmla="*/ 0 w 318"/>
                <a:gd name="T1" fmla="*/ 14 h 417"/>
                <a:gd name="T2" fmla="*/ 3 w 318"/>
                <a:gd name="T3" fmla="*/ 0 h 417"/>
                <a:gd name="T4" fmla="*/ 10 w 318"/>
                <a:gd name="T5" fmla="*/ 0 h 417"/>
                <a:gd name="T6" fmla="*/ 0 60000 65536"/>
                <a:gd name="T7" fmla="*/ 0 60000 65536"/>
                <a:gd name="T8" fmla="*/ 0 60000 65536"/>
              </a:gdLst>
              <a:ahLst/>
              <a:cxnLst>
                <a:cxn ang="T6">
                  <a:pos x="T0" y="T1"/>
                </a:cxn>
                <a:cxn ang="T7">
                  <a:pos x="T2" y="T3"/>
                </a:cxn>
                <a:cxn ang="T8">
                  <a:pos x="T4" y="T5"/>
                </a:cxn>
              </a:cxnLst>
              <a:rect l="0" t="0" r="r" b="b"/>
              <a:pathLst>
                <a:path w="318" h="417">
                  <a:moveTo>
                    <a:pt x="0" y="417"/>
                  </a:moveTo>
                  <a:lnTo>
                    <a:pt x="112" y="0"/>
                  </a:lnTo>
                  <a:lnTo>
                    <a:pt x="31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900" name="Freeform 14"/>
            <p:cNvSpPr>
              <a:spLocks/>
            </p:cNvSpPr>
            <p:nvPr/>
          </p:nvSpPr>
          <p:spPr bwMode="auto">
            <a:xfrm>
              <a:off x="2173" y="1354"/>
              <a:ext cx="20" cy="40"/>
            </a:xfrm>
            <a:custGeom>
              <a:avLst/>
              <a:gdLst>
                <a:gd name="T0" fmla="*/ 2 w 59"/>
                <a:gd name="T1" fmla="*/ 4 h 121"/>
                <a:gd name="T2" fmla="*/ 2 w 59"/>
                <a:gd name="T3" fmla="*/ 4 h 121"/>
                <a:gd name="T4" fmla="*/ 2 w 59"/>
                <a:gd name="T5" fmla="*/ 4 h 121"/>
                <a:gd name="T6" fmla="*/ 2 w 59"/>
                <a:gd name="T7" fmla="*/ 4 h 121"/>
                <a:gd name="T8" fmla="*/ 2 w 59"/>
                <a:gd name="T9" fmla="*/ 3 h 121"/>
                <a:gd name="T10" fmla="*/ 2 w 59"/>
                <a:gd name="T11" fmla="*/ 3 h 121"/>
                <a:gd name="T12" fmla="*/ 2 w 59"/>
                <a:gd name="T13" fmla="*/ 3 h 121"/>
                <a:gd name="T14" fmla="*/ 2 w 59"/>
                <a:gd name="T15" fmla="*/ 2 h 121"/>
                <a:gd name="T16" fmla="*/ 2 w 59"/>
                <a:gd name="T17" fmla="*/ 2 h 121"/>
                <a:gd name="T18" fmla="*/ 2 w 59"/>
                <a:gd name="T19" fmla="*/ 2 h 121"/>
                <a:gd name="T20" fmla="*/ 2 w 59"/>
                <a:gd name="T21" fmla="*/ 2 h 121"/>
                <a:gd name="T22" fmla="*/ 2 w 59"/>
                <a:gd name="T23" fmla="*/ 2 h 121"/>
                <a:gd name="T24" fmla="*/ 2 w 59"/>
                <a:gd name="T25" fmla="*/ 1 h 121"/>
                <a:gd name="T26" fmla="*/ 2 w 59"/>
                <a:gd name="T27" fmla="*/ 1 h 121"/>
                <a:gd name="T28" fmla="*/ 2 w 59"/>
                <a:gd name="T29" fmla="*/ 1 h 121"/>
                <a:gd name="T30" fmla="*/ 2 w 59"/>
                <a:gd name="T31" fmla="*/ 1 h 121"/>
                <a:gd name="T32" fmla="*/ 1 w 59"/>
                <a:gd name="T33" fmla="*/ 1 h 121"/>
                <a:gd name="T34" fmla="*/ 1 w 59"/>
                <a:gd name="T35" fmla="*/ 0 h 121"/>
                <a:gd name="T36" fmla="*/ 1 w 59"/>
                <a:gd name="T37" fmla="*/ 0 h 121"/>
                <a:gd name="T38" fmla="*/ 1 w 59"/>
                <a:gd name="T39" fmla="*/ 0 h 121"/>
                <a:gd name="T40" fmla="*/ 1 w 59"/>
                <a:gd name="T41" fmla="*/ 0 h 121"/>
                <a:gd name="T42" fmla="*/ 1 w 59"/>
                <a:gd name="T43" fmla="*/ 0 h 121"/>
                <a:gd name="T44" fmla="*/ 0 w 59"/>
                <a:gd name="T45" fmla="*/ 0 h 121"/>
                <a:gd name="T46" fmla="*/ 0 w 59"/>
                <a:gd name="T47" fmla="*/ 0 h 121"/>
                <a:gd name="T48" fmla="*/ 0 w 59"/>
                <a:gd name="T49" fmla="*/ 0 h 1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9" h="121">
                  <a:moveTo>
                    <a:pt x="54" y="121"/>
                  </a:moveTo>
                  <a:lnTo>
                    <a:pt x="55" y="114"/>
                  </a:lnTo>
                  <a:lnTo>
                    <a:pt x="57" y="105"/>
                  </a:lnTo>
                  <a:lnTo>
                    <a:pt x="58" y="98"/>
                  </a:lnTo>
                  <a:lnTo>
                    <a:pt x="59" y="89"/>
                  </a:lnTo>
                  <a:lnTo>
                    <a:pt x="59" y="82"/>
                  </a:lnTo>
                  <a:lnTo>
                    <a:pt x="59" y="74"/>
                  </a:lnTo>
                  <a:lnTo>
                    <a:pt x="59" y="67"/>
                  </a:lnTo>
                  <a:lnTo>
                    <a:pt x="58" y="60"/>
                  </a:lnTo>
                  <a:lnTo>
                    <a:pt x="57" y="53"/>
                  </a:lnTo>
                  <a:lnTo>
                    <a:pt x="56" y="47"/>
                  </a:lnTo>
                  <a:lnTo>
                    <a:pt x="54" y="41"/>
                  </a:lnTo>
                  <a:lnTo>
                    <a:pt x="52" y="35"/>
                  </a:lnTo>
                  <a:lnTo>
                    <a:pt x="48" y="30"/>
                  </a:lnTo>
                  <a:lnTo>
                    <a:pt x="46" y="24"/>
                  </a:lnTo>
                  <a:lnTo>
                    <a:pt x="42" y="20"/>
                  </a:lnTo>
                  <a:lnTo>
                    <a:pt x="39" y="16"/>
                  </a:lnTo>
                  <a:lnTo>
                    <a:pt x="35" y="11"/>
                  </a:lnTo>
                  <a:lnTo>
                    <a:pt x="30" y="8"/>
                  </a:lnTo>
                  <a:lnTo>
                    <a:pt x="26" y="6"/>
                  </a:lnTo>
                  <a:lnTo>
                    <a:pt x="22" y="3"/>
                  </a:lnTo>
                  <a:lnTo>
                    <a:pt x="16" y="2"/>
                  </a:lnTo>
                  <a:lnTo>
                    <a:pt x="11"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901" name="Line 15"/>
            <p:cNvSpPr>
              <a:spLocks noChangeShapeType="1"/>
            </p:cNvSpPr>
            <p:nvPr/>
          </p:nvSpPr>
          <p:spPr bwMode="auto">
            <a:xfrm flipH="1">
              <a:off x="2166" y="1394"/>
              <a:ext cx="24"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902" name="Line 16"/>
            <p:cNvSpPr>
              <a:spLocks noChangeShapeType="1"/>
            </p:cNvSpPr>
            <p:nvPr/>
          </p:nvSpPr>
          <p:spPr bwMode="auto">
            <a:xfrm flipV="1">
              <a:off x="2119" y="1354"/>
              <a:ext cx="36"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903" name="Line 17"/>
            <p:cNvSpPr>
              <a:spLocks noChangeShapeType="1"/>
            </p:cNvSpPr>
            <p:nvPr/>
          </p:nvSpPr>
          <p:spPr bwMode="auto">
            <a:xfrm flipH="1">
              <a:off x="2210" y="1288"/>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6806" name="Group 18"/>
          <p:cNvGrpSpPr>
            <a:grpSpLocks/>
          </p:cNvGrpSpPr>
          <p:nvPr/>
        </p:nvGrpSpPr>
        <p:grpSpPr bwMode="auto">
          <a:xfrm>
            <a:off x="5013325" y="1889125"/>
            <a:ext cx="250825" cy="317500"/>
            <a:chOff x="3158" y="1190"/>
            <a:chExt cx="158" cy="200"/>
          </a:xfrm>
        </p:grpSpPr>
        <p:sp>
          <p:nvSpPr>
            <p:cNvPr id="76895" name="Freeform 19"/>
            <p:cNvSpPr>
              <a:spLocks/>
            </p:cNvSpPr>
            <p:nvPr/>
          </p:nvSpPr>
          <p:spPr bwMode="auto">
            <a:xfrm>
              <a:off x="3158" y="1257"/>
              <a:ext cx="71" cy="133"/>
            </a:xfrm>
            <a:custGeom>
              <a:avLst/>
              <a:gdLst>
                <a:gd name="T0" fmla="*/ 0 w 222"/>
                <a:gd name="T1" fmla="*/ 13 h 417"/>
                <a:gd name="T2" fmla="*/ 4 w 222"/>
                <a:gd name="T3" fmla="*/ 0 h 417"/>
                <a:gd name="T4" fmla="*/ 7 w 222"/>
                <a:gd name="T5" fmla="*/ 0 h 417"/>
                <a:gd name="T6" fmla="*/ 0 60000 65536"/>
                <a:gd name="T7" fmla="*/ 0 60000 65536"/>
                <a:gd name="T8" fmla="*/ 0 60000 65536"/>
              </a:gdLst>
              <a:ahLst/>
              <a:cxnLst>
                <a:cxn ang="T6">
                  <a:pos x="T0" y="T1"/>
                </a:cxn>
                <a:cxn ang="T7">
                  <a:pos x="T2" y="T3"/>
                </a:cxn>
                <a:cxn ang="T8">
                  <a:pos x="T4" y="T5"/>
                </a:cxn>
              </a:cxnLst>
              <a:rect l="0" t="0" r="r" b="b"/>
              <a:pathLst>
                <a:path w="222" h="417">
                  <a:moveTo>
                    <a:pt x="0" y="417"/>
                  </a:moveTo>
                  <a:lnTo>
                    <a:pt x="112" y="0"/>
                  </a:lnTo>
                  <a:lnTo>
                    <a:pt x="2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96" name="Freeform 20"/>
            <p:cNvSpPr>
              <a:spLocks/>
            </p:cNvSpPr>
            <p:nvPr/>
          </p:nvSpPr>
          <p:spPr bwMode="auto">
            <a:xfrm>
              <a:off x="3229" y="1257"/>
              <a:ext cx="18" cy="37"/>
            </a:xfrm>
            <a:custGeom>
              <a:avLst/>
              <a:gdLst>
                <a:gd name="T0" fmla="*/ 2 w 58"/>
                <a:gd name="T1" fmla="*/ 3 h 121"/>
                <a:gd name="T2" fmla="*/ 2 w 58"/>
                <a:gd name="T3" fmla="*/ 3 h 121"/>
                <a:gd name="T4" fmla="*/ 2 w 58"/>
                <a:gd name="T5" fmla="*/ 3 h 121"/>
                <a:gd name="T6" fmla="*/ 2 w 58"/>
                <a:gd name="T7" fmla="*/ 3 h 121"/>
                <a:gd name="T8" fmla="*/ 2 w 58"/>
                <a:gd name="T9" fmla="*/ 3 h 121"/>
                <a:gd name="T10" fmla="*/ 2 w 58"/>
                <a:gd name="T11" fmla="*/ 2 h 121"/>
                <a:gd name="T12" fmla="*/ 2 w 58"/>
                <a:gd name="T13" fmla="*/ 2 h 121"/>
                <a:gd name="T14" fmla="*/ 2 w 58"/>
                <a:gd name="T15" fmla="*/ 2 h 121"/>
                <a:gd name="T16" fmla="*/ 2 w 58"/>
                <a:gd name="T17" fmla="*/ 2 h 121"/>
                <a:gd name="T18" fmla="*/ 2 w 58"/>
                <a:gd name="T19" fmla="*/ 2 h 121"/>
                <a:gd name="T20" fmla="*/ 2 w 58"/>
                <a:gd name="T21" fmla="*/ 2 h 121"/>
                <a:gd name="T22" fmla="*/ 2 w 58"/>
                <a:gd name="T23" fmla="*/ 1 h 121"/>
                <a:gd name="T24" fmla="*/ 2 w 58"/>
                <a:gd name="T25" fmla="*/ 1 h 121"/>
                <a:gd name="T26" fmla="*/ 2 w 58"/>
                <a:gd name="T27" fmla="*/ 1 h 121"/>
                <a:gd name="T28" fmla="*/ 1 w 58"/>
                <a:gd name="T29" fmla="*/ 1 h 121"/>
                <a:gd name="T30" fmla="*/ 1 w 58"/>
                <a:gd name="T31" fmla="*/ 1 h 121"/>
                <a:gd name="T32" fmla="*/ 1 w 58"/>
                <a:gd name="T33" fmla="*/ 1 h 121"/>
                <a:gd name="T34" fmla="*/ 1 w 58"/>
                <a:gd name="T35" fmla="*/ 0 h 121"/>
                <a:gd name="T36" fmla="*/ 1 w 58"/>
                <a:gd name="T37" fmla="*/ 0 h 121"/>
                <a:gd name="T38" fmla="*/ 1 w 58"/>
                <a:gd name="T39" fmla="*/ 0 h 121"/>
                <a:gd name="T40" fmla="*/ 1 w 58"/>
                <a:gd name="T41" fmla="*/ 0 h 121"/>
                <a:gd name="T42" fmla="*/ 1 w 58"/>
                <a:gd name="T43" fmla="*/ 0 h 121"/>
                <a:gd name="T44" fmla="*/ 0 w 58"/>
                <a:gd name="T45" fmla="*/ 0 h 121"/>
                <a:gd name="T46" fmla="*/ 0 w 58"/>
                <a:gd name="T47" fmla="*/ 0 h 121"/>
                <a:gd name="T48" fmla="*/ 0 w 58"/>
                <a:gd name="T49" fmla="*/ 0 h 1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8" h="121">
                  <a:moveTo>
                    <a:pt x="52" y="121"/>
                  </a:moveTo>
                  <a:lnTo>
                    <a:pt x="54" y="114"/>
                  </a:lnTo>
                  <a:lnTo>
                    <a:pt x="56" y="105"/>
                  </a:lnTo>
                  <a:lnTo>
                    <a:pt x="57" y="98"/>
                  </a:lnTo>
                  <a:lnTo>
                    <a:pt x="58" y="90"/>
                  </a:lnTo>
                  <a:lnTo>
                    <a:pt x="58" y="83"/>
                  </a:lnTo>
                  <a:lnTo>
                    <a:pt x="58" y="76"/>
                  </a:lnTo>
                  <a:lnTo>
                    <a:pt x="58" y="68"/>
                  </a:lnTo>
                  <a:lnTo>
                    <a:pt x="57" y="61"/>
                  </a:lnTo>
                  <a:lnTo>
                    <a:pt x="56" y="54"/>
                  </a:lnTo>
                  <a:lnTo>
                    <a:pt x="55" y="48"/>
                  </a:lnTo>
                  <a:lnTo>
                    <a:pt x="53" y="41"/>
                  </a:lnTo>
                  <a:lnTo>
                    <a:pt x="51" y="35"/>
                  </a:lnTo>
                  <a:lnTo>
                    <a:pt x="48" y="30"/>
                  </a:lnTo>
                  <a:lnTo>
                    <a:pt x="44" y="26"/>
                  </a:lnTo>
                  <a:lnTo>
                    <a:pt x="41" y="20"/>
                  </a:lnTo>
                  <a:lnTo>
                    <a:pt x="38" y="16"/>
                  </a:lnTo>
                  <a:lnTo>
                    <a:pt x="34" y="13"/>
                  </a:lnTo>
                  <a:lnTo>
                    <a:pt x="29" y="10"/>
                  </a:lnTo>
                  <a:lnTo>
                    <a:pt x="25" y="6"/>
                  </a:lnTo>
                  <a:lnTo>
                    <a:pt x="21" y="4"/>
                  </a:lnTo>
                  <a:lnTo>
                    <a:pt x="16" y="2"/>
                  </a:lnTo>
                  <a:lnTo>
                    <a:pt x="10" y="1"/>
                  </a:lnTo>
                  <a:lnTo>
                    <a:pt x="5"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97" name="Line 21"/>
            <p:cNvSpPr>
              <a:spLocks noChangeShapeType="1"/>
            </p:cNvSpPr>
            <p:nvPr/>
          </p:nvSpPr>
          <p:spPr bwMode="auto">
            <a:xfrm flipH="1">
              <a:off x="3220" y="1294"/>
              <a:ext cx="27"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98" name="Line 22"/>
            <p:cNvSpPr>
              <a:spLocks noChangeShapeType="1"/>
            </p:cNvSpPr>
            <p:nvPr/>
          </p:nvSpPr>
          <p:spPr bwMode="auto">
            <a:xfrm flipH="1">
              <a:off x="3296" y="1190"/>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6807" name="Group 23"/>
          <p:cNvGrpSpPr>
            <a:grpSpLocks/>
          </p:cNvGrpSpPr>
          <p:nvPr/>
        </p:nvGrpSpPr>
        <p:grpSpPr bwMode="auto">
          <a:xfrm>
            <a:off x="2276475" y="1196975"/>
            <a:ext cx="4597400" cy="5472113"/>
            <a:chOff x="1434" y="754"/>
            <a:chExt cx="2896" cy="3447"/>
          </a:xfrm>
        </p:grpSpPr>
        <p:sp>
          <p:nvSpPr>
            <p:cNvPr id="76860" name="Line 24"/>
            <p:cNvSpPr>
              <a:spLocks noChangeShapeType="1"/>
            </p:cNvSpPr>
            <p:nvPr/>
          </p:nvSpPr>
          <p:spPr bwMode="auto">
            <a:xfrm>
              <a:off x="1434" y="2384"/>
              <a:ext cx="28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6861" name="Group 25"/>
            <p:cNvGrpSpPr>
              <a:grpSpLocks/>
            </p:cNvGrpSpPr>
            <p:nvPr/>
          </p:nvGrpSpPr>
          <p:grpSpPr bwMode="auto">
            <a:xfrm>
              <a:off x="1676" y="754"/>
              <a:ext cx="2363" cy="3447"/>
              <a:chOff x="1676" y="754"/>
              <a:chExt cx="2363" cy="3447"/>
            </a:xfrm>
          </p:grpSpPr>
          <p:sp>
            <p:nvSpPr>
              <p:cNvPr id="76862" name="Line 26"/>
              <p:cNvSpPr>
                <a:spLocks noChangeShapeType="1"/>
              </p:cNvSpPr>
              <p:nvPr/>
            </p:nvSpPr>
            <p:spPr bwMode="auto">
              <a:xfrm flipH="1">
                <a:off x="1895" y="967"/>
                <a:ext cx="854" cy="82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63" name="Line 27"/>
              <p:cNvSpPr>
                <a:spLocks noChangeShapeType="1"/>
              </p:cNvSpPr>
              <p:nvPr/>
            </p:nvSpPr>
            <p:spPr bwMode="auto">
              <a:xfrm>
                <a:off x="1895" y="1788"/>
                <a:ext cx="1906" cy="44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64" name="Line 28"/>
              <p:cNvSpPr>
                <a:spLocks noChangeShapeType="1"/>
              </p:cNvSpPr>
              <p:nvPr/>
            </p:nvSpPr>
            <p:spPr bwMode="auto">
              <a:xfrm flipH="1" flipV="1">
                <a:off x="2749" y="967"/>
                <a:ext cx="1052" cy="12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65" name="Line 29"/>
              <p:cNvSpPr>
                <a:spLocks noChangeShapeType="1"/>
              </p:cNvSpPr>
              <p:nvPr/>
            </p:nvSpPr>
            <p:spPr bwMode="auto">
              <a:xfrm>
                <a:off x="2749" y="967"/>
                <a:ext cx="0" cy="16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66" name="Line 30"/>
              <p:cNvSpPr>
                <a:spLocks noChangeShapeType="1"/>
              </p:cNvSpPr>
              <p:nvPr/>
            </p:nvSpPr>
            <p:spPr bwMode="auto">
              <a:xfrm>
                <a:off x="2749" y="2595"/>
                <a:ext cx="1052" cy="76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67" name="Line 31"/>
              <p:cNvSpPr>
                <a:spLocks noChangeShapeType="1"/>
              </p:cNvSpPr>
              <p:nvPr/>
            </p:nvSpPr>
            <p:spPr bwMode="auto">
              <a:xfrm flipH="1">
                <a:off x="1895" y="3363"/>
                <a:ext cx="1906" cy="76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68" name="Line 32"/>
              <p:cNvSpPr>
                <a:spLocks noChangeShapeType="1"/>
              </p:cNvSpPr>
              <p:nvPr/>
            </p:nvSpPr>
            <p:spPr bwMode="auto">
              <a:xfrm flipV="1">
                <a:off x="1895" y="2595"/>
                <a:ext cx="854" cy="153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69" name="Line 33"/>
              <p:cNvSpPr>
                <a:spLocks noChangeShapeType="1"/>
              </p:cNvSpPr>
              <p:nvPr/>
            </p:nvSpPr>
            <p:spPr bwMode="auto">
              <a:xfrm>
                <a:off x="1895" y="1788"/>
                <a:ext cx="0" cy="2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70" name="Line 34"/>
              <p:cNvSpPr>
                <a:spLocks noChangeShapeType="1"/>
              </p:cNvSpPr>
              <p:nvPr/>
            </p:nvSpPr>
            <p:spPr bwMode="auto">
              <a:xfrm>
                <a:off x="3801" y="2237"/>
                <a:ext cx="0" cy="11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6871" name="Group 35"/>
              <p:cNvGrpSpPr>
                <a:grpSpLocks/>
              </p:cNvGrpSpPr>
              <p:nvPr/>
            </p:nvGrpSpPr>
            <p:grpSpPr bwMode="auto">
              <a:xfrm>
                <a:off x="1676" y="1626"/>
                <a:ext cx="161" cy="200"/>
                <a:chOff x="1645" y="1626"/>
                <a:chExt cx="161" cy="200"/>
              </a:xfrm>
            </p:grpSpPr>
            <p:sp>
              <p:nvSpPr>
                <p:cNvPr id="76892" name="Freeform 36"/>
                <p:cNvSpPr>
                  <a:spLocks/>
                </p:cNvSpPr>
                <p:nvPr/>
              </p:nvSpPr>
              <p:spPr bwMode="auto">
                <a:xfrm>
                  <a:off x="1645" y="1692"/>
                  <a:ext cx="85" cy="134"/>
                </a:xfrm>
                <a:custGeom>
                  <a:avLst/>
                  <a:gdLst>
                    <a:gd name="T0" fmla="*/ 9 w 266"/>
                    <a:gd name="T1" fmla="*/ 2 h 420"/>
                    <a:gd name="T2" fmla="*/ 9 w 266"/>
                    <a:gd name="T3" fmla="*/ 1 h 420"/>
                    <a:gd name="T4" fmla="*/ 9 w 266"/>
                    <a:gd name="T5" fmla="*/ 1 h 420"/>
                    <a:gd name="T6" fmla="*/ 8 w 266"/>
                    <a:gd name="T7" fmla="*/ 0 h 420"/>
                    <a:gd name="T8" fmla="*/ 8 w 266"/>
                    <a:gd name="T9" fmla="*/ 0 h 420"/>
                    <a:gd name="T10" fmla="*/ 8 w 266"/>
                    <a:gd name="T11" fmla="*/ 0 h 420"/>
                    <a:gd name="T12" fmla="*/ 8 w 266"/>
                    <a:gd name="T13" fmla="*/ 0 h 420"/>
                    <a:gd name="T14" fmla="*/ 7 w 266"/>
                    <a:gd name="T15" fmla="*/ 0 h 420"/>
                    <a:gd name="T16" fmla="*/ 6 w 266"/>
                    <a:gd name="T17" fmla="*/ 0 h 420"/>
                    <a:gd name="T18" fmla="*/ 5 w 266"/>
                    <a:gd name="T19" fmla="*/ 0 h 420"/>
                    <a:gd name="T20" fmla="*/ 5 w 266"/>
                    <a:gd name="T21" fmla="*/ 0 h 420"/>
                    <a:gd name="T22" fmla="*/ 4 w 266"/>
                    <a:gd name="T23" fmla="*/ 0 h 420"/>
                    <a:gd name="T24" fmla="*/ 4 w 266"/>
                    <a:gd name="T25" fmla="*/ 1 h 420"/>
                    <a:gd name="T26" fmla="*/ 4 w 266"/>
                    <a:gd name="T27" fmla="*/ 1 h 420"/>
                    <a:gd name="T28" fmla="*/ 3 w 266"/>
                    <a:gd name="T29" fmla="*/ 1 h 420"/>
                    <a:gd name="T30" fmla="*/ 3 w 266"/>
                    <a:gd name="T31" fmla="*/ 2 h 420"/>
                    <a:gd name="T32" fmla="*/ 2 w 266"/>
                    <a:gd name="T33" fmla="*/ 3 h 420"/>
                    <a:gd name="T34" fmla="*/ 2 w 266"/>
                    <a:gd name="T35" fmla="*/ 3 h 420"/>
                    <a:gd name="T36" fmla="*/ 2 w 266"/>
                    <a:gd name="T37" fmla="*/ 4 h 420"/>
                    <a:gd name="T38" fmla="*/ 1 w 266"/>
                    <a:gd name="T39" fmla="*/ 6 h 420"/>
                    <a:gd name="T40" fmla="*/ 0 w 266"/>
                    <a:gd name="T41" fmla="*/ 9 h 420"/>
                    <a:gd name="T42" fmla="*/ 0 w 266"/>
                    <a:gd name="T43" fmla="*/ 10 h 420"/>
                    <a:gd name="T44" fmla="*/ 0 w 266"/>
                    <a:gd name="T45" fmla="*/ 11 h 420"/>
                    <a:gd name="T46" fmla="*/ 0 w 266"/>
                    <a:gd name="T47" fmla="*/ 11 h 420"/>
                    <a:gd name="T48" fmla="*/ 0 w 266"/>
                    <a:gd name="T49" fmla="*/ 11 h 420"/>
                    <a:gd name="T50" fmla="*/ 0 w 266"/>
                    <a:gd name="T51" fmla="*/ 12 h 420"/>
                    <a:gd name="T52" fmla="*/ 0 w 266"/>
                    <a:gd name="T53" fmla="*/ 12 h 420"/>
                    <a:gd name="T54" fmla="*/ 1 w 266"/>
                    <a:gd name="T55" fmla="*/ 13 h 420"/>
                    <a:gd name="T56" fmla="*/ 1 w 266"/>
                    <a:gd name="T57" fmla="*/ 13 h 420"/>
                    <a:gd name="T58" fmla="*/ 1 w 266"/>
                    <a:gd name="T59" fmla="*/ 13 h 420"/>
                    <a:gd name="T60" fmla="*/ 2 w 266"/>
                    <a:gd name="T61" fmla="*/ 13 h 420"/>
                    <a:gd name="T62" fmla="*/ 2 w 266"/>
                    <a:gd name="T63" fmla="*/ 14 h 420"/>
                    <a:gd name="T64" fmla="*/ 3 w 266"/>
                    <a:gd name="T65" fmla="*/ 14 h 420"/>
                    <a:gd name="T66" fmla="*/ 4 w 266"/>
                    <a:gd name="T67" fmla="*/ 14 h 420"/>
                    <a:gd name="T68" fmla="*/ 4 w 266"/>
                    <a:gd name="T69" fmla="*/ 14 h 420"/>
                    <a:gd name="T70" fmla="*/ 4 w 266"/>
                    <a:gd name="T71" fmla="*/ 13 h 420"/>
                    <a:gd name="T72" fmla="*/ 5 w 266"/>
                    <a:gd name="T73" fmla="*/ 13 h 420"/>
                    <a:gd name="T74" fmla="*/ 5 w 266"/>
                    <a:gd name="T75" fmla="*/ 13 h 420"/>
                    <a:gd name="T76" fmla="*/ 5 w 266"/>
                    <a:gd name="T77" fmla="*/ 13 h 420"/>
                    <a:gd name="T78" fmla="*/ 6 w 266"/>
                    <a:gd name="T79" fmla="*/ 12 h 420"/>
                    <a:gd name="T80" fmla="*/ 6 w 266"/>
                    <a:gd name="T81" fmla="*/ 12 h 420"/>
                    <a:gd name="T82" fmla="*/ 6 w 266"/>
                    <a:gd name="T83" fmla="*/ 11 h 420"/>
                    <a:gd name="T84" fmla="*/ 6 w 266"/>
                    <a:gd name="T85" fmla="*/ 10 h 420"/>
                    <a:gd name="T86" fmla="*/ 7 w 266"/>
                    <a:gd name="T87" fmla="*/ 8 h 420"/>
                    <a:gd name="T88" fmla="*/ 8 w 266"/>
                    <a:gd name="T89" fmla="*/ 5 h 420"/>
                    <a:gd name="T90" fmla="*/ 8 w 266"/>
                    <a:gd name="T91" fmla="*/ 3 h 420"/>
                    <a:gd name="T92" fmla="*/ 9 w 266"/>
                    <a:gd name="T93" fmla="*/ 2 h 4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66" h="420">
                      <a:moveTo>
                        <a:pt x="265" y="56"/>
                      </a:moveTo>
                      <a:lnTo>
                        <a:pt x="266" y="51"/>
                      </a:lnTo>
                      <a:lnTo>
                        <a:pt x="266" y="47"/>
                      </a:lnTo>
                      <a:lnTo>
                        <a:pt x="266" y="43"/>
                      </a:lnTo>
                      <a:lnTo>
                        <a:pt x="266" y="39"/>
                      </a:lnTo>
                      <a:lnTo>
                        <a:pt x="265" y="34"/>
                      </a:lnTo>
                      <a:lnTo>
                        <a:pt x="264" y="30"/>
                      </a:lnTo>
                      <a:lnTo>
                        <a:pt x="263" y="26"/>
                      </a:lnTo>
                      <a:lnTo>
                        <a:pt x="262" y="22"/>
                      </a:lnTo>
                      <a:lnTo>
                        <a:pt x="260" y="16"/>
                      </a:lnTo>
                      <a:lnTo>
                        <a:pt x="259" y="12"/>
                      </a:lnTo>
                      <a:lnTo>
                        <a:pt x="258" y="11"/>
                      </a:lnTo>
                      <a:lnTo>
                        <a:pt x="256" y="9"/>
                      </a:lnTo>
                      <a:lnTo>
                        <a:pt x="255" y="7"/>
                      </a:lnTo>
                      <a:lnTo>
                        <a:pt x="254" y="6"/>
                      </a:lnTo>
                      <a:lnTo>
                        <a:pt x="251" y="4"/>
                      </a:lnTo>
                      <a:lnTo>
                        <a:pt x="250" y="3"/>
                      </a:lnTo>
                      <a:lnTo>
                        <a:pt x="248" y="2"/>
                      </a:lnTo>
                      <a:lnTo>
                        <a:pt x="246" y="1"/>
                      </a:lnTo>
                      <a:lnTo>
                        <a:pt x="244" y="1"/>
                      </a:lnTo>
                      <a:lnTo>
                        <a:pt x="242" y="0"/>
                      </a:lnTo>
                      <a:lnTo>
                        <a:pt x="238" y="0"/>
                      </a:lnTo>
                      <a:lnTo>
                        <a:pt x="228" y="0"/>
                      </a:lnTo>
                      <a:lnTo>
                        <a:pt x="219" y="0"/>
                      </a:lnTo>
                      <a:lnTo>
                        <a:pt x="211" y="0"/>
                      </a:lnTo>
                      <a:lnTo>
                        <a:pt x="201" y="0"/>
                      </a:lnTo>
                      <a:lnTo>
                        <a:pt x="193" y="0"/>
                      </a:lnTo>
                      <a:lnTo>
                        <a:pt x="184" y="0"/>
                      </a:lnTo>
                      <a:lnTo>
                        <a:pt x="176" y="1"/>
                      </a:lnTo>
                      <a:lnTo>
                        <a:pt x="167" y="1"/>
                      </a:lnTo>
                      <a:lnTo>
                        <a:pt x="159" y="3"/>
                      </a:lnTo>
                      <a:lnTo>
                        <a:pt x="155" y="3"/>
                      </a:lnTo>
                      <a:lnTo>
                        <a:pt x="150" y="4"/>
                      </a:lnTo>
                      <a:lnTo>
                        <a:pt x="146" y="6"/>
                      </a:lnTo>
                      <a:lnTo>
                        <a:pt x="142" y="8"/>
                      </a:lnTo>
                      <a:lnTo>
                        <a:pt x="139" y="9"/>
                      </a:lnTo>
                      <a:lnTo>
                        <a:pt x="134" y="11"/>
                      </a:lnTo>
                      <a:lnTo>
                        <a:pt x="130" y="13"/>
                      </a:lnTo>
                      <a:lnTo>
                        <a:pt x="127" y="15"/>
                      </a:lnTo>
                      <a:lnTo>
                        <a:pt x="123" y="18"/>
                      </a:lnTo>
                      <a:lnTo>
                        <a:pt x="119" y="20"/>
                      </a:lnTo>
                      <a:lnTo>
                        <a:pt x="113" y="26"/>
                      </a:lnTo>
                      <a:lnTo>
                        <a:pt x="107" y="32"/>
                      </a:lnTo>
                      <a:lnTo>
                        <a:pt x="100" y="37"/>
                      </a:lnTo>
                      <a:lnTo>
                        <a:pt x="94" y="44"/>
                      </a:lnTo>
                      <a:lnTo>
                        <a:pt x="91" y="47"/>
                      </a:lnTo>
                      <a:lnTo>
                        <a:pt x="89" y="50"/>
                      </a:lnTo>
                      <a:lnTo>
                        <a:pt x="85" y="55"/>
                      </a:lnTo>
                      <a:lnTo>
                        <a:pt x="83" y="58"/>
                      </a:lnTo>
                      <a:lnTo>
                        <a:pt x="75" y="73"/>
                      </a:lnTo>
                      <a:lnTo>
                        <a:pt x="70" y="80"/>
                      </a:lnTo>
                      <a:lnTo>
                        <a:pt x="66" y="88"/>
                      </a:lnTo>
                      <a:lnTo>
                        <a:pt x="64" y="92"/>
                      </a:lnTo>
                      <a:lnTo>
                        <a:pt x="62" y="96"/>
                      </a:lnTo>
                      <a:lnTo>
                        <a:pt x="60" y="99"/>
                      </a:lnTo>
                      <a:lnTo>
                        <a:pt x="59" y="104"/>
                      </a:lnTo>
                      <a:lnTo>
                        <a:pt x="57" y="112"/>
                      </a:lnTo>
                      <a:lnTo>
                        <a:pt x="53" y="121"/>
                      </a:lnTo>
                      <a:lnTo>
                        <a:pt x="45" y="155"/>
                      </a:lnTo>
                      <a:lnTo>
                        <a:pt x="35" y="188"/>
                      </a:lnTo>
                      <a:lnTo>
                        <a:pt x="26" y="222"/>
                      </a:lnTo>
                      <a:lnTo>
                        <a:pt x="17" y="255"/>
                      </a:lnTo>
                      <a:lnTo>
                        <a:pt x="12" y="272"/>
                      </a:lnTo>
                      <a:lnTo>
                        <a:pt x="8" y="289"/>
                      </a:lnTo>
                      <a:lnTo>
                        <a:pt x="4" y="306"/>
                      </a:lnTo>
                      <a:lnTo>
                        <a:pt x="2" y="314"/>
                      </a:lnTo>
                      <a:lnTo>
                        <a:pt x="1" y="323"/>
                      </a:lnTo>
                      <a:lnTo>
                        <a:pt x="0" y="327"/>
                      </a:lnTo>
                      <a:lnTo>
                        <a:pt x="0" y="331"/>
                      </a:lnTo>
                      <a:lnTo>
                        <a:pt x="0" y="336"/>
                      </a:lnTo>
                      <a:lnTo>
                        <a:pt x="0" y="340"/>
                      </a:lnTo>
                      <a:lnTo>
                        <a:pt x="0" y="344"/>
                      </a:lnTo>
                      <a:lnTo>
                        <a:pt x="0" y="348"/>
                      </a:lnTo>
                      <a:lnTo>
                        <a:pt x="1" y="354"/>
                      </a:lnTo>
                      <a:lnTo>
                        <a:pt x="1" y="358"/>
                      </a:lnTo>
                      <a:lnTo>
                        <a:pt x="2" y="362"/>
                      </a:lnTo>
                      <a:lnTo>
                        <a:pt x="3" y="366"/>
                      </a:lnTo>
                      <a:lnTo>
                        <a:pt x="4" y="371"/>
                      </a:lnTo>
                      <a:lnTo>
                        <a:pt x="5" y="374"/>
                      </a:lnTo>
                      <a:lnTo>
                        <a:pt x="8" y="378"/>
                      </a:lnTo>
                      <a:lnTo>
                        <a:pt x="9" y="382"/>
                      </a:lnTo>
                      <a:lnTo>
                        <a:pt x="11" y="387"/>
                      </a:lnTo>
                      <a:lnTo>
                        <a:pt x="13" y="390"/>
                      </a:lnTo>
                      <a:lnTo>
                        <a:pt x="15" y="394"/>
                      </a:lnTo>
                      <a:lnTo>
                        <a:pt x="17" y="397"/>
                      </a:lnTo>
                      <a:lnTo>
                        <a:pt x="20" y="402"/>
                      </a:lnTo>
                      <a:lnTo>
                        <a:pt x="23" y="405"/>
                      </a:lnTo>
                      <a:lnTo>
                        <a:pt x="27" y="407"/>
                      </a:lnTo>
                      <a:lnTo>
                        <a:pt x="30" y="410"/>
                      </a:lnTo>
                      <a:lnTo>
                        <a:pt x="33" y="412"/>
                      </a:lnTo>
                      <a:lnTo>
                        <a:pt x="37" y="414"/>
                      </a:lnTo>
                      <a:lnTo>
                        <a:pt x="42" y="415"/>
                      </a:lnTo>
                      <a:lnTo>
                        <a:pt x="46" y="417"/>
                      </a:lnTo>
                      <a:lnTo>
                        <a:pt x="50" y="418"/>
                      </a:lnTo>
                      <a:lnTo>
                        <a:pt x="54" y="419"/>
                      </a:lnTo>
                      <a:lnTo>
                        <a:pt x="59" y="419"/>
                      </a:lnTo>
                      <a:lnTo>
                        <a:pt x="63" y="419"/>
                      </a:lnTo>
                      <a:lnTo>
                        <a:pt x="71" y="419"/>
                      </a:lnTo>
                      <a:lnTo>
                        <a:pt x="90" y="419"/>
                      </a:lnTo>
                      <a:lnTo>
                        <a:pt x="98" y="419"/>
                      </a:lnTo>
                      <a:lnTo>
                        <a:pt x="107" y="419"/>
                      </a:lnTo>
                      <a:lnTo>
                        <a:pt x="111" y="420"/>
                      </a:lnTo>
                      <a:lnTo>
                        <a:pt x="115" y="420"/>
                      </a:lnTo>
                      <a:lnTo>
                        <a:pt x="119" y="419"/>
                      </a:lnTo>
                      <a:lnTo>
                        <a:pt x="124" y="419"/>
                      </a:lnTo>
                      <a:lnTo>
                        <a:pt x="128" y="418"/>
                      </a:lnTo>
                      <a:lnTo>
                        <a:pt x="132" y="415"/>
                      </a:lnTo>
                      <a:lnTo>
                        <a:pt x="136" y="413"/>
                      </a:lnTo>
                      <a:lnTo>
                        <a:pt x="140" y="411"/>
                      </a:lnTo>
                      <a:lnTo>
                        <a:pt x="144" y="409"/>
                      </a:lnTo>
                      <a:lnTo>
                        <a:pt x="147" y="407"/>
                      </a:lnTo>
                      <a:lnTo>
                        <a:pt x="150" y="404"/>
                      </a:lnTo>
                      <a:lnTo>
                        <a:pt x="155" y="401"/>
                      </a:lnTo>
                      <a:lnTo>
                        <a:pt x="158" y="397"/>
                      </a:lnTo>
                      <a:lnTo>
                        <a:pt x="160" y="395"/>
                      </a:lnTo>
                      <a:lnTo>
                        <a:pt x="163" y="392"/>
                      </a:lnTo>
                      <a:lnTo>
                        <a:pt x="166" y="388"/>
                      </a:lnTo>
                      <a:lnTo>
                        <a:pt x="168" y="385"/>
                      </a:lnTo>
                      <a:lnTo>
                        <a:pt x="172" y="381"/>
                      </a:lnTo>
                      <a:lnTo>
                        <a:pt x="174" y="377"/>
                      </a:lnTo>
                      <a:lnTo>
                        <a:pt x="176" y="374"/>
                      </a:lnTo>
                      <a:lnTo>
                        <a:pt x="178" y="370"/>
                      </a:lnTo>
                      <a:lnTo>
                        <a:pt x="180" y="366"/>
                      </a:lnTo>
                      <a:lnTo>
                        <a:pt x="183" y="358"/>
                      </a:lnTo>
                      <a:lnTo>
                        <a:pt x="186" y="351"/>
                      </a:lnTo>
                      <a:lnTo>
                        <a:pt x="190" y="342"/>
                      </a:lnTo>
                      <a:lnTo>
                        <a:pt x="193" y="333"/>
                      </a:lnTo>
                      <a:lnTo>
                        <a:pt x="195" y="325"/>
                      </a:lnTo>
                      <a:lnTo>
                        <a:pt x="197" y="316"/>
                      </a:lnTo>
                      <a:lnTo>
                        <a:pt x="199" y="308"/>
                      </a:lnTo>
                      <a:lnTo>
                        <a:pt x="204" y="292"/>
                      </a:lnTo>
                      <a:lnTo>
                        <a:pt x="211" y="258"/>
                      </a:lnTo>
                      <a:lnTo>
                        <a:pt x="219" y="224"/>
                      </a:lnTo>
                      <a:lnTo>
                        <a:pt x="229" y="190"/>
                      </a:lnTo>
                      <a:lnTo>
                        <a:pt x="238" y="157"/>
                      </a:lnTo>
                      <a:lnTo>
                        <a:pt x="248" y="123"/>
                      </a:lnTo>
                      <a:lnTo>
                        <a:pt x="253" y="107"/>
                      </a:lnTo>
                      <a:lnTo>
                        <a:pt x="257" y="90"/>
                      </a:lnTo>
                      <a:lnTo>
                        <a:pt x="259" y="81"/>
                      </a:lnTo>
                      <a:lnTo>
                        <a:pt x="261" y="73"/>
                      </a:lnTo>
                      <a:lnTo>
                        <a:pt x="263" y="64"/>
                      </a:lnTo>
                      <a:lnTo>
                        <a:pt x="264"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93" name="Freeform 37"/>
                <p:cNvSpPr>
                  <a:spLocks/>
                </p:cNvSpPr>
                <p:nvPr/>
              </p:nvSpPr>
              <p:spPr bwMode="auto">
                <a:xfrm>
                  <a:off x="1706" y="1797"/>
                  <a:ext cx="6" cy="29"/>
                </a:xfrm>
                <a:custGeom>
                  <a:avLst/>
                  <a:gdLst>
                    <a:gd name="T0" fmla="*/ 0 w 25"/>
                    <a:gd name="T1" fmla="*/ 0 h 88"/>
                    <a:gd name="T2" fmla="*/ 0 w 25"/>
                    <a:gd name="T3" fmla="*/ 0 h 88"/>
                    <a:gd name="T4" fmla="*/ 0 w 25"/>
                    <a:gd name="T5" fmla="*/ 0 h 88"/>
                    <a:gd name="T6" fmla="*/ 0 w 25"/>
                    <a:gd name="T7" fmla="*/ 1 h 88"/>
                    <a:gd name="T8" fmla="*/ 0 w 25"/>
                    <a:gd name="T9" fmla="*/ 1 h 88"/>
                    <a:gd name="T10" fmla="*/ 0 w 25"/>
                    <a:gd name="T11" fmla="*/ 1 h 88"/>
                    <a:gd name="T12" fmla="*/ 0 w 25"/>
                    <a:gd name="T13" fmla="*/ 1 h 88"/>
                    <a:gd name="T14" fmla="*/ 0 w 25"/>
                    <a:gd name="T15" fmla="*/ 2 h 88"/>
                    <a:gd name="T16" fmla="*/ 0 w 25"/>
                    <a:gd name="T17" fmla="*/ 2 h 88"/>
                    <a:gd name="T18" fmla="*/ 0 w 25"/>
                    <a:gd name="T19" fmla="*/ 2 h 88"/>
                    <a:gd name="T20" fmla="*/ 0 w 25"/>
                    <a:gd name="T21" fmla="*/ 2 h 88"/>
                    <a:gd name="T22" fmla="*/ 0 w 25"/>
                    <a:gd name="T23" fmla="*/ 2 h 88"/>
                    <a:gd name="T24" fmla="*/ 0 w 25"/>
                    <a:gd name="T25" fmla="*/ 3 h 88"/>
                    <a:gd name="T26" fmla="*/ 0 w 25"/>
                    <a:gd name="T27" fmla="*/ 3 h 88"/>
                    <a:gd name="T28" fmla="*/ 0 w 25"/>
                    <a:gd name="T29" fmla="*/ 3 h 88"/>
                    <a:gd name="T30" fmla="*/ 0 w 25"/>
                    <a:gd name="T31" fmla="*/ 3 h 88"/>
                    <a:gd name="T32" fmla="*/ 0 w 25"/>
                    <a:gd name="T33" fmla="*/ 3 h 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88">
                      <a:moveTo>
                        <a:pt x="3" y="0"/>
                      </a:moveTo>
                      <a:lnTo>
                        <a:pt x="2" y="7"/>
                      </a:lnTo>
                      <a:lnTo>
                        <a:pt x="1" y="12"/>
                      </a:lnTo>
                      <a:lnTo>
                        <a:pt x="0" y="18"/>
                      </a:lnTo>
                      <a:lnTo>
                        <a:pt x="0" y="24"/>
                      </a:lnTo>
                      <a:lnTo>
                        <a:pt x="0" y="30"/>
                      </a:lnTo>
                      <a:lnTo>
                        <a:pt x="0" y="35"/>
                      </a:lnTo>
                      <a:lnTo>
                        <a:pt x="1" y="42"/>
                      </a:lnTo>
                      <a:lnTo>
                        <a:pt x="2" y="47"/>
                      </a:lnTo>
                      <a:lnTo>
                        <a:pt x="4" y="53"/>
                      </a:lnTo>
                      <a:lnTo>
                        <a:pt x="6" y="58"/>
                      </a:lnTo>
                      <a:lnTo>
                        <a:pt x="9" y="63"/>
                      </a:lnTo>
                      <a:lnTo>
                        <a:pt x="12" y="69"/>
                      </a:lnTo>
                      <a:lnTo>
                        <a:pt x="19" y="78"/>
                      </a:lnTo>
                      <a:lnTo>
                        <a:pt x="22" y="83"/>
                      </a:lnTo>
                      <a:lnTo>
                        <a:pt x="23" y="86"/>
                      </a:lnTo>
                      <a:lnTo>
                        <a:pt x="25"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94" name="Line 38"/>
                <p:cNvSpPr>
                  <a:spLocks noChangeShapeType="1"/>
                </p:cNvSpPr>
                <p:nvPr/>
              </p:nvSpPr>
              <p:spPr bwMode="auto">
                <a:xfrm flipH="1">
                  <a:off x="1786" y="1626"/>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6872" name="Group 39"/>
              <p:cNvGrpSpPr>
                <a:grpSpLocks/>
              </p:cNvGrpSpPr>
              <p:nvPr/>
            </p:nvGrpSpPr>
            <p:grpSpPr bwMode="auto">
              <a:xfrm>
                <a:off x="2864" y="754"/>
                <a:ext cx="134" cy="198"/>
                <a:chOff x="2864" y="754"/>
                <a:chExt cx="134" cy="198"/>
              </a:xfrm>
            </p:grpSpPr>
            <p:sp>
              <p:nvSpPr>
                <p:cNvPr id="76890" name="Freeform 40"/>
                <p:cNvSpPr>
                  <a:spLocks/>
                </p:cNvSpPr>
                <p:nvPr/>
              </p:nvSpPr>
              <p:spPr bwMode="auto">
                <a:xfrm>
                  <a:off x="2864" y="754"/>
                  <a:ext cx="89" cy="198"/>
                </a:xfrm>
                <a:custGeom>
                  <a:avLst/>
                  <a:gdLst>
                    <a:gd name="T0" fmla="*/ 5 w 280"/>
                    <a:gd name="T1" fmla="*/ 0 h 627"/>
                    <a:gd name="T2" fmla="*/ 0 w 280"/>
                    <a:gd name="T3" fmla="*/ 20 h 627"/>
                    <a:gd name="T4" fmla="*/ 3 w 280"/>
                    <a:gd name="T5" fmla="*/ 20 h 627"/>
                    <a:gd name="T6" fmla="*/ 4 w 280"/>
                    <a:gd name="T7" fmla="*/ 20 h 627"/>
                    <a:gd name="T8" fmla="*/ 4 w 280"/>
                    <a:gd name="T9" fmla="*/ 20 h 627"/>
                    <a:gd name="T10" fmla="*/ 4 w 280"/>
                    <a:gd name="T11" fmla="*/ 20 h 627"/>
                    <a:gd name="T12" fmla="*/ 5 w 280"/>
                    <a:gd name="T13" fmla="*/ 19 h 627"/>
                    <a:gd name="T14" fmla="*/ 5 w 280"/>
                    <a:gd name="T15" fmla="*/ 19 h 627"/>
                    <a:gd name="T16" fmla="*/ 5 w 280"/>
                    <a:gd name="T17" fmla="*/ 19 h 627"/>
                    <a:gd name="T18" fmla="*/ 6 w 280"/>
                    <a:gd name="T19" fmla="*/ 18 h 627"/>
                    <a:gd name="T20" fmla="*/ 6 w 280"/>
                    <a:gd name="T21" fmla="*/ 18 h 627"/>
                    <a:gd name="T22" fmla="*/ 6 w 280"/>
                    <a:gd name="T23" fmla="*/ 18 h 627"/>
                    <a:gd name="T24" fmla="*/ 7 w 280"/>
                    <a:gd name="T25" fmla="*/ 17 h 627"/>
                    <a:gd name="T26" fmla="*/ 7 w 280"/>
                    <a:gd name="T27" fmla="*/ 17 h 627"/>
                    <a:gd name="T28" fmla="*/ 7 w 280"/>
                    <a:gd name="T29" fmla="*/ 16 h 627"/>
                    <a:gd name="T30" fmla="*/ 7 w 280"/>
                    <a:gd name="T31" fmla="*/ 16 h 627"/>
                    <a:gd name="T32" fmla="*/ 9 w 280"/>
                    <a:gd name="T33" fmla="*/ 10 h 627"/>
                    <a:gd name="T34" fmla="*/ 9 w 280"/>
                    <a:gd name="T35" fmla="*/ 10 h 627"/>
                    <a:gd name="T36" fmla="*/ 9 w 280"/>
                    <a:gd name="T37" fmla="*/ 9 h 627"/>
                    <a:gd name="T38" fmla="*/ 9 w 280"/>
                    <a:gd name="T39" fmla="*/ 9 h 627"/>
                    <a:gd name="T40" fmla="*/ 9 w 280"/>
                    <a:gd name="T41" fmla="*/ 9 h 627"/>
                    <a:gd name="T42" fmla="*/ 9 w 280"/>
                    <a:gd name="T43" fmla="*/ 8 h 627"/>
                    <a:gd name="T44" fmla="*/ 9 w 280"/>
                    <a:gd name="T45" fmla="*/ 8 h 627"/>
                    <a:gd name="T46" fmla="*/ 9 w 280"/>
                    <a:gd name="T47" fmla="*/ 8 h 627"/>
                    <a:gd name="T48" fmla="*/ 9 w 280"/>
                    <a:gd name="T49" fmla="*/ 7 h 627"/>
                    <a:gd name="T50" fmla="*/ 8 w 280"/>
                    <a:gd name="T51" fmla="*/ 7 h 627"/>
                    <a:gd name="T52" fmla="*/ 8 w 280"/>
                    <a:gd name="T53" fmla="*/ 7 h 627"/>
                    <a:gd name="T54" fmla="*/ 8 w 280"/>
                    <a:gd name="T55" fmla="*/ 7 h 627"/>
                    <a:gd name="T56" fmla="*/ 8 w 280"/>
                    <a:gd name="T57" fmla="*/ 7 h 627"/>
                    <a:gd name="T58" fmla="*/ 7 w 280"/>
                    <a:gd name="T59" fmla="*/ 7 h 627"/>
                    <a:gd name="T60" fmla="*/ 3 w 280"/>
                    <a:gd name="T61" fmla="*/ 7 h 62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80" h="627">
                      <a:moveTo>
                        <a:pt x="168" y="0"/>
                      </a:moveTo>
                      <a:lnTo>
                        <a:pt x="0" y="627"/>
                      </a:lnTo>
                      <a:lnTo>
                        <a:pt x="109" y="627"/>
                      </a:lnTo>
                      <a:lnTo>
                        <a:pt x="120" y="626"/>
                      </a:lnTo>
                      <a:lnTo>
                        <a:pt x="131" y="624"/>
                      </a:lnTo>
                      <a:lnTo>
                        <a:pt x="142" y="619"/>
                      </a:lnTo>
                      <a:lnTo>
                        <a:pt x="153" y="613"/>
                      </a:lnTo>
                      <a:lnTo>
                        <a:pt x="164" y="605"/>
                      </a:lnTo>
                      <a:lnTo>
                        <a:pt x="174" y="596"/>
                      </a:lnTo>
                      <a:lnTo>
                        <a:pt x="184" y="585"/>
                      </a:lnTo>
                      <a:lnTo>
                        <a:pt x="193" y="575"/>
                      </a:lnTo>
                      <a:lnTo>
                        <a:pt x="202" y="562"/>
                      </a:lnTo>
                      <a:lnTo>
                        <a:pt x="210" y="548"/>
                      </a:lnTo>
                      <a:lnTo>
                        <a:pt x="217" y="534"/>
                      </a:lnTo>
                      <a:lnTo>
                        <a:pt x="223" y="519"/>
                      </a:lnTo>
                      <a:lnTo>
                        <a:pt x="227" y="505"/>
                      </a:lnTo>
                      <a:lnTo>
                        <a:pt x="274" y="331"/>
                      </a:lnTo>
                      <a:lnTo>
                        <a:pt x="277" y="316"/>
                      </a:lnTo>
                      <a:lnTo>
                        <a:pt x="280" y="302"/>
                      </a:lnTo>
                      <a:lnTo>
                        <a:pt x="280" y="287"/>
                      </a:lnTo>
                      <a:lnTo>
                        <a:pt x="280" y="274"/>
                      </a:lnTo>
                      <a:lnTo>
                        <a:pt x="277" y="262"/>
                      </a:lnTo>
                      <a:lnTo>
                        <a:pt x="274" y="250"/>
                      </a:lnTo>
                      <a:lnTo>
                        <a:pt x="270" y="239"/>
                      </a:lnTo>
                      <a:lnTo>
                        <a:pt x="264" y="231"/>
                      </a:lnTo>
                      <a:lnTo>
                        <a:pt x="257" y="223"/>
                      </a:lnTo>
                      <a:lnTo>
                        <a:pt x="250" y="217"/>
                      </a:lnTo>
                      <a:lnTo>
                        <a:pt x="241" y="213"/>
                      </a:lnTo>
                      <a:lnTo>
                        <a:pt x="232" y="209"/>
                      </a:lnTo>
                      <a:lnTo>
                        <a:pt x="221" y="209"/>
                      </a:lnTo>
                      <a:lnTo>
                        <a:pt x="111"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91" name="Line 41"/>
                <p:cNvSpPr>
                  <a:spLocks noChangeShapeType="1"/>
                </p:cNvSpPr>
                <p:nvPr/>
              </p:nvSpPr>
              <p:spPr bwMode="auto">
                <a:xfrm flipH="1">
                  <a:off x="2978" y="754"/>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6873" name="Group 42"/>
              <p:cNvGrpSpPr>
                <a:grpSpLocks/>
              </p:cNvGrpSpPr>
              <p:nvPr/>
            </p:nvGrpSpPr>
            <p:grpSpPr bwMode="auto">
              <a:xfrm>
                <a:off x="3914" y="2084"/>
                <a:ext cx="125" cy="200"/>
                <a:chOff x="3914" y="2084"/>
                <a:chExt cx="125" cy="200"/>
              </a:xfrm>
            </p:grpSpPr>
            <p:sp>
              <p:nvSpPr>
                <p:cNvPr id="76884" name="Line 43"/>
                <p:cNvSpPr>
                  <a:spLocks noChangeShapeType="1"/>
                </p:cNvSpPr>
                <p:nvPr/>
              </p:nvSpPr>
              <p:spPr bwMode="auto">
                <a:xfrm flipH="1">
                  <a:off x="3932" y="2284"/>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85" name="Freeform 44"/>
                <p:cNvSpPr>
                  <a:spLocks/>
                </p:cNvSpPr>
                <p:nvPr/>
              </p:nvSpPr>
              <p:spPr bwMode="auto">
                <a:xfrm>
                  <a:off x="3914" y="2244"/>
                  <a:ext cx="18" cy="40"/>
                </a:xfrm>
                <a:custGeom>
                  <a:avLst/>
                  <a:gdLst>
                    <a:gd name="T0" fmla="*/ 0 w 58"/>
                    <a:gd name="T1" fmla="*/ 0 h 121"/>
                    <a:gd name="T2" fmla="*/ 0 w 58"/>
                    <a:gd name="T3" fmla="*/ 1 h 121"/>
                    <a:gd name="T4" fmla="*/ 0 w 58"/>
                    <a:gd name="T5" fmla="*/ 1 h 121"/>
                    <a:gd name="T6" fmla="*/ 0 w 58"/>
                    <a:gd name="T7" fmla="*/ 2 h 121"/>
                    <a:gd name="T8" fmla="*/ 0 w 58"/>
                    <a:gd name="T9" fmla="*/ 2 h 121"/>
                    <a:gd name="T10" fmla="*/ 0 w 58"/>
                    <a:gd name="T11" fmla="*/ 3 h 121"/>
                    <a:gd name="T12" fmla="*/ 0 w 58"/>
                    <a:gd name="T13" fmla="*/ 3 h 121"/>
                    <a:gd name="T14" fmla="*/ 0 w 58"/>
                    <a:gd name="T15" fmla="*/ 3 h 121"/>
                    <a:gd name="T16" fmla="*/ 1 w 58"/>
                    <a:gd name="T17" fmla="*/ 4 h 121"/>
                    <a:gd name="T18" fmla="*/ 1 w 58"/>
                    <a:gd name="T19" fmla="*/ 4 h 121"/>
                    <a:gd name="T20" fmla="*/ 1 w 58"/>
                    <a:gd name="T21" fmla="*/ 4 h 121"/>
                    <a:gd name="T22" fmla="*/ 1 w 58"/>
                    <a:gd name="T23" fmla="*/ 4 h 121"/>
                    <a:gd name="T24" fmla="*/ 2 w 58"/>
                    <a:gd name="T25" fmla="*/ 4 h 121"/>
                    <a:gd name="T26" fmla="*/ 2 w 58"/>
                    <a:gd name="T27" fmla="*/ 4 h 1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8" h="121">
                      <a:moveTo>
                        <a:pt x="6" y="0"/>
                      </a:moveTo>
                      <a:lnTo>
                        <a:pt x="3" y="15"/>
                      </a:lnTo>
                      <a:lnTo>
                        <a:pt x="1" y="29"/>
                      </a:lnTo>
                      <a:lnTo>
                        <a:pt x="0" y="44"/>
                      </a:lnTo>
                      <a:lnTo>
                        <a:pt x="1" y="57"/>
                      </a:lnTo>
                      <a:lnTo>
                        <a:pt x="3" y="69"/>
                      </a:lnTo>
                      <a:lnTo>
                        <a:pt x="6" y="81"/>
                      </a:lnTo>
                      <a:lnTo>
                        <a:pt x="10" y="92"/>
                      </a:lnTo>
                      <a:lnTo>
                        <a:pt x="16" y="100"/>
                      </a:lnTo>
                      <a:lnTo>
                        <a:pt x="23" y="108"/>
                      </a:lnTo>
                      <a:lnTo>
                        <a:pt x="31" y="114"/>
                      </a:lnTo>
                      <a:lnTo>
                        <a:pt x="39" y="118"/>
                      </a:lnTo>
                      <a:lnTo>
                        <a:pt x="49" y="121"/>
                      </a:lnTo>
                      <a:lnTo>
                        <a:pt x="58"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86" name="Line 45"/>
                <p:cNvSpPr>
                  <a:spLocks noChangeShapeType="1"/>
                </p:cNvSpPr>
                <p:nvPr/>
              </p:nvSpPr>
              <p:spPr bwMode="auto">
                <a:xfrm flipV="1">
                  <a:off x="3916" y="2188"/>
                  <a:ext cx="14"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87" name="Freeform 46"/>
                <p:cNvSpPr>
                  <a:spLocks/>
                </p:cNvSpPr>
                <p:nvPr/>
              </p:nvSpPr>
              <p:spPr bwMode="auto">
                <a:xfrm>
                  <a:off x="3930" y="2151"/>
                  <a:ext cx="38" cy="37"/>
                </a:xfrm>
                <a:custGeom>
                  <a:avLst/>
                  <a:gdLst>
                    <a:gd name="T0" fmla="*/ 4 w 118"/>
                    <a:gd name="T1" fmla="*/ 0 h 121"/>
                    <a:gd name="T2" fmla="*/ 4 w 118"/>
                    <a:gd name="T3" fmla="*/ 0 h 121"/>
                    <a:gd name="T4" fmla="*/ 3 w 118"/>
                    <a:gd name="T5" fmla="*/ 0 h 121"/>
                    <a:gd name="T6" fmla="*/ 3 w 118"/>
                    <a:gd name="T7" fmla="*/ 0 h 121"/>
                    <a:gd name="T8" fmla="*/ 3 w 118"/>
                    <a:gd name="T9" fmla="*/ 0 h 121"/>
                    <a:gd name="T10" fmla="*/ 2 w 118"/>
                    <a:gd name="T11" fmla="*/ 1 h 121"/>
                    <a:gd name="T12" fmla="*/ 2 w 118"/>
                    <a:gd name="T13" fmla="*/ 1 h 121"/>
                    <a:gd name="T14" fmla="*/ 2 w 118"/>
                    <a:gd name="T15" fmla="*/ 1 h 121"/>
                    <a:gd name="T16" fmla="*/ 1 w 118"/>
                    <a:gd name="T17" fmla="*/ 2 h 121"/>
                    <a:gd name="T18" fmla="*/ 1 w 118"/>
                    <a:gd name="T19" fmla="*/ 2 h 121"/>
                    <a:gd name="T20" fmla="*/ 1 w 118"/>
                    <a:gd name="T21" fmla="*/ 2 h 121"/>
                    <a:gd name="T22" fmla="*/ 0 w 118"/>
                    <a:gd name="T23" fmla="*/ 3 h 121"/>
                    <a:gd name="T24" fmla="*/ 0 w 118"/>
                    <a:gd name="T25" fmla="*/ 3 h 121"/>
                    <a:gd name="T26" fmla="*/ 0 w 118"/>
                    <a:gd name="T27" fmla="*/ 3 h 1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121">
                      <a:moveTo>
                        <a:pt x="118" y="0"/>
                      </a:moveTo>
                      <a:lnTo>
                        <a:pt x="107" y="1"/>
                      </a:lnTo>
                      <a:lnTo>
                        <a:pt x="97" y="3"/>
                      </a:lnTo>
                      <a:lnTo>
                        <a:pt x="85" y="8"/>
                      </a:lnTo>
                      <a:lnTo>
                        <a:pt x="74" y="14"/>
                      </a:lnTo>
                      <a:lnTo>
                        <a:pt x="64" y="21"/>
                      </a:lnTo>
                      <a:lnTo>
                        <a:pt x="53" y="31"/>
                      </a:lnTo>
                      <a:lnTo>
                        <a:pt x="43" y="42"/>
                      </a:lnTo>
                      <a:lnTo>
                        <a:pt x="33" y="52"/>
                      </a:lnTo>
                      <a:lnTo>
                        <a:pt x="24" y="65"/>
                      </a:lnTo>
                      <a:lnTo>
                        <a:pt x="17" y="79"/>
                      </a:lnTo>
                      <a:lnTo>
                        <a:pt x="11" y="93"/>
                      </a:lnTo>
                      <a:lnTo>
                        <a:pt x="4" y="108"/>
                      </a:lnTo>
                      <a:lnTo>
                        <a:pt x="0"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88" name="Line 47"/>
                <p:cNvSpPr>
                  <a:spLocks noChangeShapeType="1"/>
                </p:cNvSpPr>
                <p:nvPr/>
              </p:nvSpPr>
              <p:spPr bwMode="auto">
                <a:xfrm>
                  <a:off x="3968" y="2151"/>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89" name="Line 48"/>
                <p:cNvSpPr>
                  <a:spLocks noChangeShapeType="1"/>
                </p:cNvSpPr>
                <p:nvPr/>
              </p:nvSpPr>
              <p:spPr bwMode="auto">
                <a:xfrm flipH="1">
                  <a:off x="4019" y="2084"/>
                  <a:ext cx="2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76874" name="Group 49"/>
              <p:cNvGrpSpPr>
                <a:grpSpLocks/>
              </p:cNvGrpSpPr>
              <p:nvPr/>
            </p:nvGrpSpPr>
            <p:grpSpPr bwMode="auto">
              <a:xfrm>
                <a:off x="1708" y="4068"/>
                <a:ext cx="84" cy="133"/>
                <a:chOff x="1708" y="4068"/>
                <a:chExt cx="84" cy="133"/>
              </a:xfrm>
            </p:grpSpPr>
            <p:sp>
              <p:nvSpPr>
                <p:cNvPr id="76882" name="Freeform 50"/>
                <p:cNvSpPr>
                  <a:spLocks/>
                </p:cNvSpPr>
                <p:nvPr/>
              </p:nvSpPr>
              <p:spPr bwMode="auto">
                <a:xfrm>
                  <a:off x="1768" y="4174"/>
                  <a:ext cx="6" cy="27"/>
                </a:xfrm>
                <a:custGeom>
                  <a:avLst/>
                  <a:gdLst>
                    <a:gd name="T0" fmla="*/ 0 w 26"/>
                    <a:gd name="T1" fmla="*/ 0 h 88"/>
                    <a:gd name="T2" fmla="*/ 0 w 26"/>
                    <a:gd name="T3" fmla="*/ 0 h 88"/>
                    <a:gd name="T4" fmla="*/ 0 w 26"/>
                    <a:gd name="T5" fmla="*/ 0 h 88"/>
                    <a:gd name="T6" fmla="*/ 0 w 26"/>
                    <a:gd name="T7" fmla="*/ 1 h 88"/>
                    <a:gd name="T8" fmla="*/ 0 w 26"/>
                    <a:gd name="T9" fmla="*/ 1 h 88"/>
                    <a:gd name="T10" fmla="*/ 0 w 26"/>
                    <a:gd name="T11" fmla="*/ 1 h 88"/>
                    <a:gd name="T12" fmla="*/ 0 w 26"/>
                    <a:gd name="T13" fmla="*/ 1 h 88"/>
                    <a:gd name="T14" fmla="*/ 0 w 26"/>
                    <a:gd name="T15" fmla="*/ 1 h 88"/>
                    <a:gd name="T16" fmla="*/ 0 w 26"/>
                    <a:gd name="T17" fmla="*/ 1 h 88"/>
                    <a:gd name="T18" fmla="*/ 0 w 26"/>
                    <a:gd name="T19" fmla="*/ 2 h 88"/>
                    <a:gd name="T20" fmla="*/ 0 w 26"/>
                    <a:gd name="T21" fmla="*/ 2 h 88"/>
                    <a:gd name="T22" fmla="*/ 0 w 26"/>
                    <a:gd name="T23" fmla="*/ 2 h 88"/>
                    <a:gd name="T24" fmla="*/ 0 w 26"/>
                    <a:gd name="T25" fmla="*/ 2 h 88"/>
                    <a:gd name="T26" fmla="*/ 0 w 26"/>
                    <a:gd name="T27" fmla="*/ 2 h 88"/>
                    <a:gd name="T28" fmla="*/ 0 w 26"/>
                    <a:gd name="T29" fmla="*/ 2 h 88"/>
                    <a:gd name="T30" fmla="*/ 0 w 26"/>
                    <a:gd name="T31" fmla="*/ 2 h 8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6" h="88">
                      <a:moveTo>
                        <a:pt x="4" y="0"/>
                      </a:moveTo>
                      <a:lnTo>
                        <a:pt x="2" y="6"/>
                      </a:lnTo>
                      <a:lnTo>
                        <a:pt x="2" y="12"/>
                      </a:lnTo>
                      <a:lnTo>
                        <a:pt x="1" y="17"/>
                      </a:lnTo>
                      <a:lnTo>
                        <a:pt x="0" y="24"/>
                      </a:lnTo>
                      <a:lnTo>
                        <a:pt x="0" y="29"/>
                      </a:lnTo>
                      <a:lnTo>
                        <a:pt x="1" y="35"/>
                      </a:lnTo>
                      <a:lnTo>
                        <a:pt x="2" y="41"/>
                      </a:lnTo>
                      <a:lnTo>
                        <a:pt x="3" y="47"/>
                      </a:lnTo>
                      <a:lnTo>
                        <a:pt x="5" y="52"/>
                      </a:lnTo>
                      <a:lnTo>
                        <a:pt x="7" y="58"/>
                      </a:lnTo>
                      <a:lnTo>
                        <a:pt x="9" y="63"/>
                      </a:lnTo>
                      <a:lnTo>
                        <a:pt x="12" y="67"/>
                      </a:lnTo>
                      <a:lnTo>
                        <a:pt x="19" y="78"/>
                      </a:lnTo>
                      <a:lnTo>
                        <a:pt x="22" y="82"/>
                      </a:lnTo>
                      <a:lnTo>
                        <a:pt x="26"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83" name="Freeform 51"/>
                <p:cNvSpPr>
                  <a:spLocks/>
                </p:cNvSpPr>
                <p:nvPr/>
              </p:nvSpPr>
              <p:spPr bwMode="auto">
                <a:xfrm>
                  <a:off x="1708" y="4068"/>
                  <a:ext cx="84" cy="133"/>
                </a:xfrm>
                <a:custGeom>
                  <a:avLst/>
                  <a:gdLst>
                    <a:gd name="T0" fmla="*/ 8 w 267"/>
                    <a:gd name="T1" fmla="*/ 2 h 419"/>
                    <a:gd name="T2" fmla="*/ 8 w 267"/>
                    <a:gd name="T3" fmla="*/ 1 h 419"/>
                    <a:gd name="T4" fmla="*/ 8 w 267"/>
                    <a:gd name="T5" fmla="*/ 1 h 419"/>
                    <a:gd name="T6" fmla="*/ 8 w 267"/>
                    <a:gd name="T7" fmla="*/ 1 h 419"/>
                    <a:gd name="T8" fmla="*/ 8 w 267"/>
                    <a:gd name="T9" fmla="*/ 1 h 419"/>
                    <a:gd name="T10" fmla="*/ 8 w 267"/>
                    <a:gd name="T11" fmla="*/ 0 h 419"/>
                    <a:gd name="T12" fmla="*/ 8 w 267"/>
                    <a:gd name="T13" fmla="*/ 0 h 419"/>
                    <a:gd name="T14" fmla="*/ 8 w 267"/>
                    <a:gd name="T15" fmla="*/ 0 h 419"/>
                    <a:gd name="T16" fmla="*/ 8 w 267"/>
                    <a:gd name="T17" fmla="*/ 0 h 419"/>
                    <a:gd name="T18" fmla="*/ 7 w 267"/>
                    <a:gd name="T19" fmla="*/ 0 h 419"/>
                    <a:gd name="T20" fmla="*/ 6 w 267"/>
                    <a:gd name="T21" fmla="*/ 0 h 419"/>
                    <a:gd name="T22" fmla="*/ 5 w 267"/>
                    <a:gd name="T23" fmla="*/ 0 h 419"/>
                    <a:gd name="T24" fmla="*/ 5 w 267"/>
                    <a:gd name="T25" fmla="*/ 0 h 419"/>
                    <a:gd name="T26" fmla="*/ 4 w 267"/>
                    <a:gd name="T27" fmla="*/ 0 h 419"/>
                    <a:gd name="T28" fmla="*/ 4 w 267"/>
                    <a:gd name="T29" fmla="*/ 0 h 419"/>
                    <a:gd name="T30" fmla="*/ 4 w 267"/>
                    <a:gd name="T31" fmla="*/ 1 h 419"/>
                    <a:gd name="T32" fmla="*/ 3 w 267"/>
                    <a:gd name="T33" fmla="*/ 1 h 419"/>
                    <a:gd name="T34" fmla="*/ 3 w 267"/>
                    <a:gd name="T35" fmla="*/ 1 h 419"/>
                    <a:gd name="T36" fmla="*/ 3 w 267"/>
                    <a:gd name="T37" fmla="*/ 2 h 419"/>
                    <a:gd name="T38" fmla="*/ 3 w 267"/>
                    <a:gd name="T39" fmla="*/ 2 h 419"/>
                    <a:gd name="T40" fmla="*/ 2 w 267"/>
                    <a:gd name="T41" fmla="*/ 3 h 419"/>
                    <a:gd name="T42" fmla="*/ 2 w 267"/>
                    <a:gd name="T43" fmla="*/ 3 h 419"/>
                    <a:gd name="T44" fmla="*/ 2 w 267"/>
                    <a:gd name="T45" fmla="*/ 4 h 419"/>
                    <a:gd name="T46" fmla="*/ 1 w 267"/>
                    <a:gd name="T47" fmla="*/ 7 h 419"/>
                    <a:gd name="T48" fmla="*/ 0 w 267"/>
                    <a:gd name="T49" fmla="*/ 9 h 419"/>
                    <a:gd name="T50" fmla="*/ 0 w 267"/>
                    <a:gd name="T51" fmla="*/ 10 h 419"/>
                    <a:gd name="T52" fmla="*/ 0 w 267"/>
                    <a:gd name="T53" fmla="*/ 10 h 419"/>
                    <a:gd name="T54" fmla="*/ 0 w 267"/>
                    <a:gd name="T55" fmla="*/ 11 h 419"/>
                    <a:gd name="T56" fmla="*/ 0 w 267"/>
                    <a:gd name="T57" fmla="*/ 11 h 419"/>
                    <a:gd name="T58" fmla="*/ 0 w 267"/>
                    <a:gd name="T59" fmla="*/ 12 h 419"/>
                    <a:gd name="T60" fmla="*/ 0 w 267"/>
                    <a:gd name="T61" fmla="*/ 12 h 419"/>
                    <a:gd name="T62" fmla="*/ 1 w 267"/>
                    <a:gd name="T63" fmla="*/ 13 h 419"/>
                    <a:gd name="T64" fmla="*/ 1 w 267"/>
                    <a:gd name="T65" fmla="*/ 13 h 419"/>
                    <a:gd name="T66" fmla="*/ 1 w 267"/>
                    <a:gd name="T67" fmla="*/ 13 h 419"/>
                    <a:gd name="T68" fmla="*/ 1 w 267"/>
                    <a:gd name="T69" fmla="*/ 13 h 419"/>
                    <a:gd name="T70" fmla="*/ 1 w 267"/>
                    <a:gd name="T71" fmla="*/ 13 h 419"/>
                    <a:gd name="T72" fmla="*/ 2 w 267"/>
                    <a:gd name="T73" fmla="*/ 13 h 419"/>
                    <a:gd name="T74" fmla="*/ 2 w 267"/>
                    <a:gd name="T75" fmla="*/ 13 h 419"/>
                    <a:gd name="T76" fmla="*/ 3 w 267"/>
                    <a:gd name="T77" fmla="*/ 13 h 419"/>
                    <a:gd name="T78" fmla="*/ 3 w 267"/>
                    <a:gd name="T79" fmla="*/ 13 h 419"/>
                    <a:gd name="T80" fmla="*/ 4 w 267"/>
                    <a:gd name="T81" fmla="*/ 13 h 419"/>
                    <a:gd name="T82" fmla="*/ 4 w 267"/>
                    <a:gd name="T83" fmla="*/ 13 h 419"/>
                    <a:gd name="T84" fmla="*/ 4 w 267"/>
                    <a:gd name="T85" fmla="*/ 13 h 419"/>
                    <a:gd name="T86" fmla="*/ 5 w 267"/>
                    <a:gd name="T87" fmla="*/ 13 h 419"/>
                    <a:gd name="T88" fmla="*/ 5 w 267"/>
                    <a:gd name="T89" fmla="*/ 13 h 419"/>
                    <a:gd name="T90" fmla="*/ 5 w 267"/>
                    <a:gd name="T91" fmla="*/ 12 h 419"/>
                    <a:gd name="T92" fmla="*/ 6 w 267"/>
                    <a:gd name="T93" fmla="*/ 12 h 419"/>
                    <a:gd name="T94" fmla="*/ 6 w 267"/>
                    <a:gd name="T95" fmla="*/ 11 h 419"/>
                    <a:gd name="T96" fmla="*/ 6 w 267"/>
                    <a:gd name="T97" fmla="*/ 11 h 419"/>
                    <a:gd name="T98" fmla="*/ 6 w 267"/>
                    <a:gd name="T99" fmla="*/ 10 h 419"/>
                    <a:gd name="T100" fmla="*/ 7 w 267"/>
                    <a:gd name="T101" fmla="*/ 8 h 419"/>
                    <a:gd name="T102" fmla="*/ 7 w 267"/>
                    <a:gd name="T103" fmla="*/ 6 h 419"/>
                    <a:gd name="T104" fmla="*/ 8 w 267"/>
                    <a:gd name="T105" fmla="*/ 4 h 419"/>
                    <a:gd name="T106" fmla="*/ 8 w 267"/>
                    <a:gd name="T107" fmla="*/ 3 h 419"/>
                    <a:gd name="T108" fmla="*/ 8 w 267"/>
                    <a:gd name="T109" fmla="*/ 2 h 4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67" h="419">
                      <a:moveTo>
                        <a:pt x="266" y="55"/>
                      </a:moveTo>
                      <a:lnTo>
                        <a:pt x="266" y="51"/>
                      </a:lnTo>
                      <a:lnTo>
                        <a:pt x="267" y="47"/>
                      </a:lnTo>
                      <a:lnTo>
                        <a:pt x="267" y="43"/>
                      </a:lnTo>
                      <a:lnTo>
                        <a:pt x="267" y="38"/>
                      </a:lnTo>
                      <a:lnTo>
                        <a:pt x="266" y="34"/>
                      </a:lnTo>
                      <a:lnTo>
                        <a:pt x="265" y="29"/>
                      </a:lnTo>
                      <a:lnTo>
                        <a:pt x="264" y="25"/>
                      </a:lnTo>
                      <a:lnTo>
                        <a:pt x="263" y="20"/>
                      </a:lnTo>
                      <a:lnTo>
                        <a:pt x="261" y="16"/>
                      </a:lnTo>
                      <a:lnTo>
                        <a:pt x="259" y="12"/>
                      </a:lnTo>
                      <a:lnTo>
                        <a:pt x="257" y="8"/>
                      </a:lnTo>
                      <a:lnTo>
                        <a:pt x="253" y="4"/>
                      </a:lnTo>
                      <a:lnTo>
                        <a:pt x="252" y="3"/>
                      </a:lnTo>
                      <a:lnTo>
                        <a:pt x="250" y="2"/>
                      </a:lnTo>
                      <a:lnTo>
                        <a:pt x="249" y="1"/>
                      </a:lnTo>
                      <a:lnTo>
                        <a:pt x="247" y="1"/>
                      </a:lnTo>
                      <a:lnTo>
                        <a:pt x="243" y="0"/>
                      </a:lnTo>
                      <a:lnTo>
                        <a:pt x="239" y="0"/>
                      </a:lnTo>
                      <a:lnTo>
                        <a:pt x="219" y="0"/>
                      </a:lnTo>
                      <a:lnTo>
                        <a:pt x="202" y="0"/>
                      </a:lnTo>
                      <a:lnTo>
                        <a:pt x="185" y="0"/>
                      </a:lnTo>
                      <a:lnTo>
                        <a:pt x="177" y="0"/>
                      </a:lnTo>
                      <a:lnTo>
                        <a:pt x="168" y="1"/>
                      </a:lnTo>
                      <a:lnTo>
                        <a:pt x="160" y="2"/>
                      </a:lnTo>
                      <a:lnTo>
                        <a:pt x="151" y="4"/>
                      </a:lnTo>
                      <a:lnTo>
                        <a:pt x="147" y="5"/>
                      </a:lnTo>
                      <a:lnTo>
                        <a:pt x="143" y="6"/>
                      </a:lnTo>
                      <a:lnTo>
                        <a:pt x="138" y="9"/>
                      </a:lnTo>
                      <a:lnTo>
                        <a:pt x="134" y="11"/>
                      </a:lnTo>
                      <a:lnTo>
                        <a:pt x="127" y="15"/>
                      </a:lnTo>
                      <a:lnTo>
                        <a:pt x="120" y="20"/>
                      </a:lnTo>
                      <a:lnTo>
                        <a:pt x="113" y="26"/>
                      </a:lnTo>
                      <a:lnTo>
                        <a:pt x="106" y="31"/>
                      </a:lnTo>
                      <a:lnTo>
                        <a:pt x="100" y="37"/>
                      </a:lnTo>
                      <a:lnTo>
                        <a:pt x="95" y="44"/>
                      </a:lnTo>
                      <a:lnTo>
                        <a:pt x="88" y="50"/>
                      </a:lnTo>
                      <a:lnTo>
                        <a:pt x="86" y="53"/>
                      </a:lnTo>
                      <a:lnTo>
                        <a:pt x="84" y="58"/>
                      </a:lnTo>
                      <a:lnTo>
                        <a:pt x="75" y="72"/>
                      </a:lnTo>
                      <a:lnTo>
                        <a:pt x="70" y="80"/>
                      </a:lnTo>
                      <a:lnTo>
                        <a:pt x="66" y="87"/>
                      </a:lnTo>
                      <a:lnTo>
                        <a:pt x="63" y="95"/>
                      </a:lnTo>
                      <a:lnTo>
                        <a:pt x="60" y="103"/>
                      </a:lnTo>
                      <a:lnTo>
                        <a:pt x="56" y="112"/>
                      </a:lnTo>
                      <a:lnTo>
                        <a:pt x="54" y="120"/>
                      </a:lnTo>
                      <a:lnTo>
                        <a:pt x="45" y="153"/>
                      </a:lnTo>
                      <a:lnTo>
                        <a:pt x="27" y="220"/>
                      </a:lnTo>
                      <a:lnTo>
                        <a:pt x="17" y="255"/>
                      </a:lnTo>
                      <a:lnTo>
                        <a:pt x="13" y="272"/>
                      </a:lnTo>
                      <a:lnTo>
                        <a:pt x="9" y="288"/>
                      </a:lnTo>
                      <a:lnTo>
                        <a:pt x="4" y="305"/>
                      </a:lnTo>
                      <a:lnTo>
                        <a:pt x="3" y="313"/>
                      </a:lnTo>
                      <a:lnTo>
                        <a:pt x="1" y="322"/>
                      </a:lnTo>
                      <a:lnTo>
                        <a:pt x="1" y="331"/>
                      </a:lnTo>
                      <a:lnTo>
                        <a:pt x="0" y="340"/>
                      </a:lnTo>
                      <a:lnTo>
                        <a:pt x="1" y="348"/>
                      </a:lnTo>
                      <a:lnTo>
                        <a:pt x="2" y="357"/>
                      </a:lnTo>
                      <a:lnTo>
                        <a:pt x="4" y="365"/>
                      </a:lnTo>
                      <a:lnTo>
                        <a:pt x="6" y="374"/>
                      </a:lnTo>
                      <a:lnTo>
                        <a:pt x="10" y="382"/>
                      </a:lnTo>
                      <a:lnTo>
                        <a:pt x="13" y="390"/>
                      </a:lnTo>
                      <a:lnTo>
                        <a:pt x="15" y="394"/>
                      </a:lnTo>
                      <a:lnTo>
                        <a:pt x="18" y="397"/>
                      </a:lnTo>
                      <a:lnTo>
                        <a:pt x="20" y="400"/>
                      </a:lnTo>
                      <a:lnTo>
                        <a:pt x="23" y="404"/>
                      </a:lnTo>
                      <a:lnTo>
                        <a:pt x="27" y="407"/>
                      </a:lnTo>
                      <a:lnTo>
                        <a:pt x="30" y="409"/>
                      </a:lnTo>
                      <a:lnTo>
                        <a:pt x="34" y="412"/>
                      </a:lnTo>
                      <a:lnTo>
                        <a:pt x="38" y="413"/>
                      </a:lnTo>
                      <a:lnTo>
                        <a:pt x="42" y="415"/>
                      </a:lnTo>
                      <a:lnTo>
                        <a:pt x="46" y="416"/>
                      </a:lnTo>
                      <a:lnTo>
                        <a:pt x="50" y="417"/>
                      </a:lnTo>
                      <a:lnTo>
                        <a:pt x="55" y="417"/>
                      </a:lnTo>
                      <a:lnTo>
                        <a:pt x="64" y="419"/>
                      </a:lnTo>
                      <a:lnTo>
                        <a:pt x="72" y="419"/>
                      </a:lnTo>
                      <a:lnTo>
                        <a:pt x="89" y="417"/>
                      </a:lnTo>
                      <a:lnTo>
                        <a:pt x="98" y="419"/>
                      </a:lnTo>
                      <a:lnTo>
                        <a:pt x="108" y="419"/>
                      </a:lnTo>
                      <a:lnTo>
                        <a:pt x="116" y="419"/>
                      </a:lnTo>
                      <a:lnTo>
                        <a:pt x="120" y="419"/>
                      </a:lnTo>
                      <a:lnTo>
                        <a:pt x="125" y="417"/>
                      </a:lnTo>
                      <a:lnTo>
                        <a:pt x="129" y="416"/>
                      </a:lnTo>
                      <a:lnTo>
                        <a:pt x="133" y="415"/>
                      </a:lnTo>
                      <a:lnTo>
                        <a:pt x="136" y="413"/>
                      </a:lnTo>
                      <a:lnTo>
                        <a:pt x="141" y="411"/>
                      </a:lnTo>
                      <a:lnTo>
                        <a:pt x="144" y="409"/>
                      </a:lnTo>
                      <a:lnTo>
                        <a:pt x="148" y="406"/>
                      </a:lnTo>
                      <a:lnTo>
                        <a:pt x="154" y="400"/>
                      </a:lnTo>
                      <a:lnTo>
                        <a:pt x="161" y="394"/>
                      </a:lnTo>
                      <a:lnTo>
                        <a:pt x="166" y="388"/>
                      </a:lnTo>
                      <a:lnTo>
                        <a:pt x="171" y="380"/>
                      </a:lnTo>
                      <a:lnTo>
                        <a:pt x="176" y="373"/>
                      </a:lnTo>
                      <a:lnTo>
                        <a:pt x="180" y="365"/>
                      </a:lnTo>
                      <a:lnTo>
                        <a:pt x="184" y="358"/>
                      </a:lnTo>
                      <a:lnTo>
                        <a:pt x="187" y="349"/>
                      </a:lnTo>
                      <a:lnTo>
                        <a:pt x="191" y="342"/>
                      </a:lnTo>
                      <a:lnTo>
                        <a:pt x="193" y="333"/>
                      </a:lnTo>
                      <a:lnTo>
                        <a:pt x="195" y="325"/>
                      </a:lnTo>
                      <a:lnTo>
                        <a:pt x="200" y="308"/>
                      </a:lnTo>
                      <a:lnTo>
                        <a:pt x="203" y="291"/>
                      </a:lnTo>
                      <a:lnTo>
                        <a:pt x="212" y="257"/>
                      </a:lnTo>
                      <a:lnTo>
                        <a:pt x="220" y="223"/>
                      </a:lnTo>
                      <a:lnTo>
                        <a:pt x="229" y="190"/>
                      </a:lnTo>
                      <a:lnTo>
                        <a:pt x="239" y="156"/>
                      </a:lnTo>
                      <a:lnTo>
                        <a:pt x="248" y="123"/>
                      </a:lnTo>
                      <a:lnTo>
                        <a:pt x="253" y="105"/>
                      </a:lnTo>
                      <a:lnTo>
                        <a:pt x="258" y="88"/>
                      </a:lnTo>
                      <a:lnTo>
                        <a:pt x="261" y="71"/>
                      </a:lnTo>
                      <a:lnTo>
                        <a:pt x="263" y="63"/>
                      </a:lnTo>
                      <a:lnTo>
                        <a:pt x="265"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76875" name="Freeform 52"/>
              <p:cNvSpPr>
                <a:spLocks/>
              </p:cNvSpPr>
              <p:nvPr/>
            </p:nvSpPr>
            <p:spPr bwMode="auto">
              <a:xfrm>
                <a:off x="2557" y="2486"/>
                <a:ext cx="89" cy="201"/>
              </a:xfrm>
              <a:custGeom>
                <a:avLst/>
                <a:gdLst>
                  <a:gd name="T0" fmla="*/ 5 w 280"/>
                  <a:gd name="T1" fmla="*/ 0 h 628"/>
                  <a:gd name="T2" fmla="*/ 0 w 280"/>
                  <a:gd name="T3" fmla="*/ 20 h 628"/>
                  <a:gd name="T4" fmla="*/ 3 w 280"/>
                  <a:gd name="T5" fmla="*/ 20 h 628"/>
                  <a:gd name="T6" fmla="*/ 4 w 280"/>
                  <a:gd name="T7" fmla="*/ 20 h 628"/>
                  <a:gd name="T8" fmla="*/ 4 w 280"/>
                  <a:gd name="T9" fmla="*/ 20 h 628"/>
                  <a:gd name="T10" fmla="*/ 4 w 280"/>
                  <a:gd name="T11" fmla="*/ 20 h 628"/>
                  <a:gd name="T12" fmla="*/ 5 w 280"/>
                  <a:gd name="T13" fmla="*/ 20 h 628"/>
                  <a:gd name="T14" fmla="*/ 5 w 280"/>
                  <a:gd name="T15" fmla="*/ 20 h 628"/>
                  <a:gd name="T16" fmla="*/ 5 w 280"/>
                  <a:gd name="T17" fmla="*/ 20 h 628"/>
                  <a:gd name="T18" fmla="*/ 6 w 280"/>
                  <a:gd name="T19" fmla="*/ 19 h 628"/>
                  <a:gd name="T20" fmla="*/ 6 w 280"/>
                  <a:gd name="T21" fmla="*/ 19 h 628"/>
                  <a:gd name="T22" fmla="*/ 6 w 280"/>
                  <a:gd name="T23" fmla="*/ 19 h 628"/>
                  <a:gd name="T24" fmla="*/ 7 w 280"/>
                  <a:gd name="T25" fmla="*/ 18 h 628"/>
                  <a:gd name="T26" fmla="*/ 7 w 280"/>
                  <a:gd name="T27" fmla="*/ 18 h 628"/>
                  <a:gd name="T28" fmla="*/ 7 w 280"/>
                  <a:gd name="T29" fmla="*/ 17 h 628"/>
                  <a:gd name="T30" fmla="*/ 7 w 280"/>
                  <a:gd name="T31" fmla="*/ 17 h 628"/>
                  <a:gd name="T32" fmla="*/ 9 w 280"/>
                  <a:gd name="T33" fmla="*/ 11 h 628"/>
                  <a:gd name="T34" fmla="*/ 9 w 280"/>
                  <a:gd name="T35" fmla="*/ 10 h 628"/>
                  <a:gd name="T36" fmla="*/ 9 w 280"/>
                  <a:gd name="T37" fmla="*/ 10 h 628"/>
                  <a:gd name="T38" fmla="*/ 9 w 280"/>
                  <a:gd name="T39" fmla="*/ 9 h 628"/>
                  <a:gd name="T40" fmla="*/ 9 w 280"/>
                  <a:gd name="T41" fmla="*/ 9 h 628"/>
                  <a:gd name="T42" fmla="*/ 9 w 280"/>
                  <a:gd name="T43" fmla="*/ 9 h 628"/>
                  <a:gd name="T44" fmla="*/ 9 w 280"/>
                  <a:gd name="T45" fmla="*/ 8 h 628"/>
                  <a:gd name="T46" fmla="*/ 9 w 280"/>
                  <a:gd name="T47" fmla="*/ 8 h 628"/>
                  <a:gd name="T48" fmla="*/ 9 w 280"/>
                  <a:gd name="T49" fmla="*/ 8 h 628"/>
                  <a:gd name="T50" fmla="*/ 8 w 280"/>
                  <a:gd name="T51" fmla="*/ 7 h 628"/>
                  <a:gd name="T52" fmla="*/ 8 w 280"/>
                  <a:gd name="T53" fmla="*/ 7 h 628"/>
                  <a:gd name="T54" fmla="*/ 8 w 280"/>
                  <a:gd name="T55" fmla="*/ 7 h 628"/>
                  <a:gd name="T56" fmla="*/ 7 w 280"/>
                  <a:gd name="T57" fmla="*/ 7 h 628"/>
                  <a:gd name="T58" fmla="*/ 7 w 280"/>
                  <a:gd name="T59" fmla="*/ 7 h 628"/>
                  <a:gd name="T60" fmla="*/ 3 w 280"/>
                  <a:gd name="T61" fmla="*/ 7 h 62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80" h="628">
                    <a:moveTo>
                      <a:pt x="167" y="0"/>
                    </a:moveTo>
                    <a:lnTo>
                      <a:pt x="0" y="628"/>
                    </a:lnTo>
                    <a:lnTo>
                      <a:pt x="109" y="628"/>
                    </a:lnTo>
                    <a:lnTo>
                      <a:pt x="120" y="627"/>
                    </a:lnTo>
                    <a:lnTo>
                      <a:pt x="131" y="624"/>
                    </a:lnTo>
                    <a:lnTo>
                      <a:pt x="141" y="619"/>
                    </a:lnTo>
                    <a:lnTo>
                      <a:pt x="153" y="614"/>
                    </a:lnTo>
                    <a:lnTo>
                      <a:pt x="164" y="606"/>
                    </a:lnTo>
                    <a:lnTo>
                      <a:pt x="174" y="597"/>
                    </a:lnTo>
                    <a:lnTo>
                      <a:pt x="184" y="586"/>
                    </a:lnTo>
                    <a:lnTo>
                      <a:pt x="194" y="574"/>
                    </a:lnTo>
                    <a:lnTo>
                      <a:pt x="202" y="563"/>
                    </a:lnTo>
                    <a:lnTo>
                      <a:pt x="210" y="549"/>
                    </a:lnTo>
                    <a:lnTo>
                      <a:pt x="217" y="535"/>
                    </a:lnTo>
                    <a:lnTo>
                      <a:pt x="222" y="520"/>
                    </a:lnTo>
                    <a:lnTo>
                      <a:pt x="228" y="505"/>
                    </a:lnTo>
                    <a:lnTo>
                      <a:pt x="273" y="332"/>
                    </a:lnTo>
                    <a:lnTo>
                      <a:pt x="277" y="317"/>
                    </a:lnTo>
                    <a:lnTo>
                      <a:pt x="279" y="302"/>
                    </a:lnTo>
                    <a:lnTo>
                      <a:pt x="280" y="288"/>
                    </a:lnTo>
                    <a:lnTo>
                      <a:pt x="279" y="275"/>
                    </a:lnTo>
                    <a:lnTo>
                      <a:pt x="278" y="262"/>
                    </a:lnTo>
                    <a:lnTo>
                      <a:pt x="273" y="251"/>
                    </a:lnTo>
                    <a:lnTo>
                      <a:pt x="269" y="240"/>
                    </a:lnTo>
                    <a:lnTo>
                      <a:pt x="264" y="232"/>
                    </a:lnTo>
                    <a:lnTo>
                      <a:pt x="257" y="224"/>
                    </a:lnTo>
                    <a:lnTo>
                      <a:pt x="249" y="218"/>
                    </a:lnTo>
                    <a:lnTo>
                      <a:pt x="240" y="213"/>
                    </a:lnTo>
                    <a:lnTo>
                      <a:pt x="231" y="210"/>
                    </a:lnTo>
                    <a:lnTo>
                      <a:pt x="221" y="209"/>
                    </a:lnTo>
                    <a:lnTo>
                      <a:pt x="112"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6876" name="Group 53"/>
              <p:cNvGrpSpPr>
                <a:grpSpLocks/>
              </p:cNvGrpSpPr>
              <p:nvPr/>
            </p:nvGrpSpPr>
            <p:grpSpPr bwMode="auto">
              <a:xfrm>
                <a:off x="3903" y="3311"/>
                <a:ext cx="73" cy="134"/>
                <a:chOff x="3903" y="3311"/>
                <a:chExt cx="73" cy="134"/>
              </a:xfrm>
            </p:grpSpPr>
            <p:sp>
              <p:nvSpPr>
                <p:cNvPr id="76877" name="Line 54"/>
                <p:cNvSpPr>
                  <a:spLocks noChangeShapeType="1"/>
                </p:cNvSpPr>
                <p:nvPr/>
              </p:nvSpPr>
              <p:spPr bwMode="auto">
                <a:xfrm flipH="1">
                  <a:off x="3921" y="3445"/>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78" name="Freeform 55"/>
                <p:cNvSpPr>
                  <a:spLocks/>
                </p:cNvSpPr>
                <p:nvPr/>
              </p:nvSpPr>
              <p:spPr bwMode="auto">
                <a:xfrm>
                  <a:off x="3903" y="3407"/>
                  <a:ext cx="18" cy="38"/>
                </a:xfrm>
                <a:custGeom>
                  <a:avLst/>
                  <a:gdLst>
                    <a:gd name="T0" fmla="*/ 0 w 58"/>
                    <a:gd name="T1" fmla="*/ 0 h 123"/>
                    <a:gd name="T2" fmla="*/ 0 w 58"/>
                    <a:gd name="T3" fmla="*/ 1 h 123"/>
                    <a:gd name="T4" fmla="*/ 0 w 58"/>
                    <a:gd name="T5" fmla="*/ 1 h 123"/>
                    <a:gd name="T6" fmla="*/ 0 w 58"/>
                    <a:gd name="T7" fmla="*/ 1 h 123"/>
                    <a:gd name="T8" fmla="*/ 0 w 58"/>
                    <a:gd name="T9" fmla="*/ 2 h 123"/>
                    <a:gd name="T10" fmla="*/ 0 w 58"/>
                    <a:gd name="T11" fmla="*/ 2 h 123"/>
                    <a:gd name="T12" fmla="*/ 0 w 58"/>
                    <a:gd name="T13" fmla="*/ 2 h 123"/>
                    <a:gd name="T14" fmla="*/ 0 w 58"/>
                    <a:gd name="T15" fmla="*/ 3 h 123"/>
                    <a:gd name="T16" fmla="*/ 1 w 58"/>
                    <a:gd name="T17" fmla="*/ 3 h 123"/>
                    <a:gd name="T18" fmla="*/ 1 w 58"/>
                    <a:gd name="T19" fmla="*/ 3 h 123"/>
                    <a:gd name="T20" fmla="*/ 1 w 58"/>
                    <a:gd name="T21" fmla="*/ 3 h 123"/>
                    <a:gd name="T22" fmla="*/ 1 w 58"/>
                    <a:gd name="T23" fmla="*/ 3 h 123"/>
                    <a:gd name="T24" fmla="*/ 2 w 58"/>
                    <a:gd name="T25" fmla="*/ 4 h 123"/>
                    <a:gd name="T26" fmla="*/ 2 w 58"/>
                    <a:gd name="T27" fmla="*/ 4 h 1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8" h="123">
                      <a:moveTo>
                        <a:pt x="5" y="0"/>
                      </a:moveTo>
                      <a:lnTo>
                        <a:pt x="2" y="15"/>
                      </a:lnTo>
                      <a:lnTo>
                        <a:pt x="0" y="29"/>
                      </a:lnTo>
                      <a:lnTo>
                        <a:pt x="0" y="44"/>
                      </a:lnTo>
                      <a:lnTo>
                        <a:pt x="0" y="57"/>
                      </a:lnTo>
                      <a:lnTo>
                        <a:pt x="2" y="70"/>
                      </a:lnTo>
                      <a:lnTo>
                        <a:pt x="5" y="81"/>
                      </a:lnTo>
                      <a:lnTo>
                        <a:pt x="9" y="92"/>
                      </a:lnTo>
                      <a:lnTo>
                        <a:pt x="15" y="100"/>
                      </a:lnTo>
                      <a:lnTo>
                        <a:pt x="22" y="108"/>
                      </a:lnTo>
                      <a:lnTo>
                        <a:pt x="29" y="114"/>
                      </a:lnTo>
                      <a:lnTo>
                        <a:pt x="39" y="119"/>
                      </a:lnTo>
                      <a:lnTo>
                        <a:pt x="47" y="122"/>
                      </a:lnTo>
                      <a:lnTo>
                        <a:pt x="58"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79" name="Line 56"/>
                <p:cNvSpPr>
                  <a:spLocks noChangeShapeType="1"/>
                </p:cNvSpPr>
                <p:nvPr/>
              </p:nvSpPr>
              <p:spPr bwMode="auto">
                <a:xfrm flipV="1">
                  <a:off x="3903" y="3351"/>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80" name="Freeform 57"/>
                <p:cNvSpPr>
                  <a:spLocks/>
                </p:cNvSpPr>
                <p:nvPr/>
              </p:nvSpPr>
              <p:spPr bwMode="auto">
                <a:xfrm>
                  <a:off x="3919" y="3311"/>
                  <a:ext cx="37" cy="40"/>
                </a:xfrm>
                <a:custGeom>
                  <a:avLst/>
                  <a:gdLst>
                    <a:gd name="T0" fmla="*/ 4 w 118"/>
                    <a:gd name="T1" fmla="*/ 0 h 123"/>
                    <a:gd name="T2" fmla="*/ 3 w 118"/>
                    <a:gd name="T3" fmla="*/ 0 h 123"/>
                    <a:gd name="T4" fmla="*/ 3 w 118"/>
                    <a:gd name="T5" fmla="*/ 0 h 123"/>
                    <a:gd name="T6" fmla="*/ 3 w 118"/>
                    <a:gd name="T7" fmla="*/ 0 h 123"/>
                    <a:gd name="T8" fmla="*/ 2 w 118"/>
                    <a:gd name="T9" fmla="*/ 1 h 123"/>
                    <a:gd name="T10" fmla="*/ 2 w 118"/>
                    <a:gd name="T11" fmla="*/ 1 h 123"/>
                    <a:gd name="T12" fmla="*/ 2 w 118"/>
                    <a:gd name="T13" fmla="*/ 1 h 123"/>
                    <a:gd name="T14" fmla="*/ 1 w 118"/>
                    <a:gd name="T15" fmla="*/ 2 h 123"/>
                    <a:gd name="T16" fmla="*/ 1 w 118"/>
                    <a:gd name="T17" fmla="*/ 2 h 123"/>
                    <a:gd name="T18" fmla="*/ 1 w 118"/>
                    <a:gd name="T19" fmla="*/ 2 h 123"/>
                    <a:gd name="T20" fmla="*/ 1 w 118"/>
                    <a:gd name="T21" fmla="*/ 3 h 123"/>
                    <a:gd name="T22" fmla="*/ 0 w 118"/>
                    <a:gd name="T23" fmla="*/ 3 h 123"/>
                    <a:gd name="T24" fmla="*/ 0 w 118"/>
                    <a:gd name="T25" fmla="*/ 4 h 123"/>
                    <a:gd name="T26" fmla="*/ 0 w 118"/>
                    <a:gd name="T27" fmla="*/ 4 h 1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8" h="123">
                      <a:moveTo>
                        <a:pt x="118" y="0"/>
                      </a:moveTo>
                      <a:lnTo>
                        <a:pt x="107" y="1"/>
                      </a:lnTo>
                      <a:lnTo>
                        <a:pt x="97" y="4"/>
                      </a:lnTo>
                      <a:lnTo>
                        <a:pt x="85" y="9"/>
                      </a:lnTo>
                      <a:lnTo>
                        <a:pt x="74" y="14"/>
                      </a:lnTo>
                      <a:lnTo>
                        <a:pt x="64" y="22"/>
                      </a:lnTo>
                      <a:lnTo>
                        <a:pt x="53" y="31"/>
                      </a:lnTo>
                      <a:lnTo>
                        <a:pt x="43" y="42"/>
                      </a:lnTo>
                      <a:lnTo>
                        <a:pt x="34" y="54"/>
                      </a:lnTo>
                      <a:lnTo>
                        <a:pt x="25" y="65"/>
                      </a:lnTo>
                      <a:lnTo>
                        <a:pt x="17" y="79"/>
                      </a:lnTo>
                      <a:lnTo>
                        <a:pt x="10" y="93"/>
                      </a:lnTo>
                      <a:lnTo>
                        <a:pt x="4" y="108"/>
                      </a:lnTo>
                      <a:lnTo>
                        <a:pt x="0"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81" name="Line 58"/>
                <p:cNvSpPr>
                  <a:spLocks noChangeShapeType="1"/>
                </p:cNvSpPr>
                <p:nvPr/>
              </p:nvSpPr>
              <p:spPr bwMode="auto">
                <a:xfrm>
                  <a:off x="3956" y="3311"/>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sp>
        <p:nvSpPr>
          <p:cNvPr id="76808" name="Line 72"/>
          <p:cNvSpPr>
            <a:spLocks noChangeShapeType="1"/>
          </p:cNvSpPr>
          <p:nvPr/>
        </p:nvSpPr>
        <p:spPr bwMode="auto">
          <a:xfrm>
            <a:off x="5002213" y="2309813"/>
            <a:ext cx="0" cy="22764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09" name="Line 73"/>
          <p:cNvSpPr>
            <a:spLocks noChangeShapeType="1"/>
          </p:cNvSpPr>
          <p:nvPr/>
        </p:nvSpPr>
        <p:spPr bwMode="auto">
          <a:xfrm>
            <a:off x="3559175" y="2309813"/>
            <a:ext cx="0" cy="32575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10" name="Line 74"/>
          <p:cNvSpPr>
            <a:spLocks noChangeShapeType="1"/>
          </p:cNvSpPr>
          <p:nvPr/>
        </p:nvSpPr>
        <p:spPr bwMode="auto">
          <a:xfrm flipV="1">
            <a:off x="3559175" y="4586288"/>
            <a:ext cx="1443038" cy="98107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97742" name="Line 78"/>
          <p:cNvSpPr>
            <a:spLocks noChangeShapeType="1"/>
          </p:cNvSpPr>
          <p:nvPr/>
        </p:nvSpPr>
        <p:spPr bwMode="auto">
          <a:xfrm>
            <a:off x="4733925" y="2309813"/>
            <a:ext cx="0" cy="24558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6812" name="Group 79"/>
          <p:cNvGrpSpPr>
            <a:grpSpLocks/>
          </p:cNvGrpSpPr>
          <p:nvPr/>
        </p:nvGrpSpPr>
        <p:grpSpPr bwMode="auto">
          <a:xfrm>
            <a:off x="3559175" y="2309813"/>
            <a:ext cx="3502025" cy="1474787"/>
            <a:chOff x="2242" y="1455"/>
            <a:chExt cx="2206" cy="929"/>
          </a:xfrm>
        </p:grpSpPr>
        <p:sp>
          <p:nvSpPr>
            <p:cNvPr id="76845" name="Freeform 80"/>
            <p:cNvSpPr>
              <a:spLocks/>
            </p:cNvSpPr>
            <p:nvPr/>
          </p:nvSpPr>
          <p:spPr bwMode="auto">
            <a:xfrm>
              <a:off x="4105" y="1839"/>
              <a:ext cx="207" cy="111"/>
            </a:xfrm>
            <a:custGeom>
              <a:avLst/>
              <a:gdLst>
                <a:gd name="T0" fmla="*/ 21 w 651"/>
                <a:gd name="T1" fmla="*/ 11 h 352"/>
                <a:gd name="T2" fmla="*/ 21 w 651"/>
                <a:gd name="T3" fmla="*/ 8 h 352"/>
                <a:gd name="T4" fmla="*/ 21 w 651"/>
                <a:gd name="T5" fmla="*/ 8 h 352"/>
                <a:gd name="T6" fmla="*/ 21 w 651"/>
                <a:gd name="T7" fmla="*/ 7 h 352"/>
                <a:gd name="T8" fmla="*/ 21 w 651"/>
                <a:gd name="T9" fmla="*/ 7 h 352"/>
                <a:gd name="T10" fmla="*/ 21 w 651"/>
                <a:gd name="T11" fmla="*/ 7 h 352"/>
                <a:gd name="T12" fmla="*/ 21 w 651"/>
                <a:gd name="T13" fmla="*/ 7 h 352"/>
                <a:gd name="T14" fmla="*/ 21 w 651"/>
                <a:gd name="T15" fmla="*/ 6 h 352"/>
                <a:gd name="T16" fmla="*/ 20 w 651"/>
                <a:gd name="T17" fmla="*/ 6 h 352"/>
                <a:gd name="T18" fmla="*/ 20 w 651"/>
                <a:gd name="T19" fmla="*/ 6 h 352"/>
                <a:gd name="T20" fmla="*/ 20 w 651"/>
                <a:gd name="T21" fmla="*/ 6 h 352"/>
                <a:gd name="T22" fmla="*/ 20 w 651"/>
                <a:gd name="T23" fmla="*/ 5 h 352"/>
                <a:gd name="T24" fmla="*/ 20 w 651"/>
                <a:gd name="T25" fmla="*/ 5 h 352"/>
                <a:gd name="T26" fmla="*/ 19 w 651"/>
                <a:gd name="T27" fmla="*/ 5 h 352"/>
                <a:gd name="T28" fmla="*/ 19 w 651"/>
                <a:gd name="T29" fmla="*/ 5 h 352"/>
                <a:gd name="T30" fmla="*/ 19 w 651"/>
                <a:gd name="T31" fmla="*/ 5 h 352"/>
                <a:gd name="T32" fmla="*/ 18 w 651"/>
                <a:gd name="T33" fmla="*/ 4 h 352"/>
                <a:gd name="T34" fmla="*/ 18 w 651"/>
                <a:gd name="T35" fmla="*/ 4 h 352"/>
                <a:gd name="T36" fmla="*/ 18 w 651"/>
                <a:gd name="T37" fmla="*/ 4 h 352"/>
                <a:gd name="T38" fmla="*/ 17 w 651"/>
                <a:gd name="T39" fmla="*/ 4 h 352"/>
                <a:gd name="T40" fmla="*/ 17 w 651"/>
                <a:gd name="T41" fmla="*/ 4 h 352"/>
                <a:gd name="T42" fmla="*/ 17 w 651"/>
                <a:gd name="T43" fmla="*/ 4 h 352"/>
                <a:gd name="T44" fmla="*/ 17 w 651"/>
                <a:gd name="T45" fmla="*/ 3 h 352"/>
                <a:gd name="T46" fmla="*/ 16 w 651"/>
                <a:gd name="T47" fmla="*/ 3 h 352"/>
                <a:gd name="T48" fmla="*/ 14 w 651"/>
                <a:gd name="T49" fmla="*/ 3 h 352"/>
                <a:gd name="T50" fmla="*/ 14 w 651"/>
                <a:gd name="T51" fmla="*/ 3 h 352"/>
                <a:gd name="T52" fmla="*/ 13 w 651"/>
                <a:gd name="T53" fmla="*/ 3 h 352"/>
                <a:gd name="T54" fmla="*/ 13 w 651"/>
                <a:gd name="T55" fmla="*/ 3 h 352"/>
                <a:gd name="T56" fmla="*/ 13 w 651"/>
                <a:gd name="T57" fmla="*/ 3 h 352"/>
                <a:gd name="T58" fmla="*/ 12 w 651"/>
                <a:gd name="T59" fmla="*/ 3 h 352"/>
                <a:gd name="T60" fmla="*/ 12 w 651"/>
                <a:gd name="T61" fmla="*/ 3 h 352"/>
                <a:gd name="T62" fmla="*/ 12 w 651"/>
                <a:gd name="T63" fmla="*/ 3 h 352"/>
                <a:gd name="T64" fmla="*/ 11 w 651"/>
                <a:gd name="T65" fmla="*/ 3 h 352"/>
                <a:gd name="T66" fmla="*/ 11 w 651"/>
                <a:gd name="T67" fmla="*/ 3 h 352"/>
                <a:gd name="T68" fmla="*/ 11 w 651"/>
                <a:gd name="T69" fmla="*/ 3 h 352"/>
                <a:gd name="T70" fmla="*/ 11 w 651"/>
                <a:gd name="T71" fmla="*/ 3 h 352"/>
                <a:gd name="T72" fmla="*/ 10 w 651"/>
                <a:gd name="T73" fmla="*/ 3 h 352"/>
                <a:gd name="T74" fmla="*/ 10 w 651"/>
                <a:gd name="T75" fmla="*/ 3 h 352"/>
                <a:gd name="T76" fmla="*/ 10 w 651"/>
                <a:gd name="T77" fmla="*/ 3 h 352"/>
                <a:gd name="T78" fmla="*/ 10 w 651"/>
                <a:gd name="T79" fmla="*/ 3 h 352"/>
                <a:gd name="T80" fmla="*/ 10 w 651"/>
                <a:gd name="T81" fmla="*/ 3 h 352"/>
                <a:gd name="T82" fmla="*/ 10 w 651"/>
                <a:gd name="T83" fmla="*/ 4 h 352"/>
                <a:gd name="T84" fmla="*/ 10 w 651"/>
                <a:gd name="T85" fmla="*/ 4 h 352"/>
                <a:gd name="T86" fmla="*/ 10 w 651"/>
                <a:gd name="T87" fmla="*/ 4 h 352"/>
                <a:gd name="T88" fmla="*/ 9 w 651"/>
                <a:gd name="T89" fmla="*/ 4 h 352"/>
                <a:gd name="T90" fmla="*/ 9 w 651"/>
                <a:gd name="T91" fmla="*/ 5 h 352"/>
                <a:gd name="T92" fmla="*/ 9 w 651"/>
                <a:gd name="T93" fmla="*/ 5 h 352"/>
                <a:gd name="T94" fmla="*/ 9 w 651"/>
                <a:gd name="T95" fmla="*/ 8 h 352"/>
                <a:gd name="T96" fmla="*/ 0 w 651"/>
                <a:gd name="T97" fmla="*/ 6 h 352"/>
                <a:gd name="T98" fmla="*/ 0 w 651"/>
                <a:gd name="T99" fmla="*/ 0 h 3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51" h="352">
                  <a:moveTo>
                    <a:pt x="651" y="352"/>
                  </a:moveTo>
                  <a:lnTo>
                    <a:pt x="651" y="251"/>
                  </a:lnTo>
                  <a:lnTo>
                    <a:pt x="651" y="243"/>
                  </a:lnTo>
                  <a:lnTo>
                    <a:pt x="649" y="236"/>
                  </a:lnTo>
                  <a:lnTo>
                    <a:pt x="648" y="228"/>
                  </a:lnTo>
                  <a:lnTo>
                    <a:pt x="645" y="221"/>
                  </a:lnTo>
                  <a:lnTo>
                    <a:pt x="642" y="212"/>
                  </a:lnTo>
                  <a:lnTo>
                    <a:pt x="638" y="205"/>
                  </a:lnTo>
                  <a:lnTo>
                    <a:pt x="633" y="197"/>
                  </a:lnTo>
                  <a:lnTo>
                    <a:pt x="628" y="190"/>
                  </a:lnTo>
                  <a:lnTo>
                    <a:pt x="622" y="182"/>
                  </a:lnTo>
                  <a:lnTo>
                    <a:pt x="616" y="175"/>
                  </a:lnTo>
                  <a:lnTo>
                    <a:pt x="609" y="167"/>
                  </a:lnTo>
                  <a:lnTo>
                    <a:pt x="601" y="160"/>
                  </a:lnTo>
                  <a:lnTo>
                    <a:pt x="593" y="154"/>
                  </a:lnTo>
                  <a:lnTo>
                    <a:pt x="584" y="147"/>
                  </a:lnTo>
                  <a:lnTo>
                    <a:pt x="576" y="141"/>
                  </a:lnTo>
                  <a:lnTo>
                    <a:pt x="566" y="136"/>
                  </a:lnTo>
                  <a:lnTo>
                    <a:pt x="556" y="130"/>
                  </a:lnTo>
                  <a:lnTo>
                    <a:pt x="547" y="125"/>
                  </a:lnTo>
                  <a:lnTo>
                    <a:pt x="537" y="121"/>
                  </a:lnTo>
                  <a:lnTo>
                    <a:pt x="527" y="117"/>
                  </a:lnTo>
                  <a:lnTo>
                    <a:pt x="517" y="113"/>
                  </a:lnTo>
                  <a:lnTo>
                    <a:pt x="506" y="110"/>
                  </a:lnTo>
                  <a:lnTo>
                    <a:pt x="434" y="91"/>
                  </a:lnTo>
                  <a:lnTo>
                    <a:pt x="423" y="89"/>
                  </a:lnTo>
                  <a:lnTo>
                    <a:pt x="414" y="87"/>
                  </a:lnTo>
                  <a:lnTo>
                    <a:pt x="403" y="85"/>
                  </a:lnTo>
                  <a:lnTo>
                    <a:pt x="393" y="84"/>
                  </a:lnTo>
                  <a:lnTo>
                    <a:pt x="383" y="83"/>
                  </a:lnTo>
                  <a:lnTo>
                    <a:pt x="373" y="84"/>
                  </a:lnTo>
                  <a:lnTo>
                    <a:pt x="365" y="84"/>
                  </a:lnTo>
                  <a:lnTo>
                    <a:pt x="355" y="87"/>
                  </a:lnTo>
                  <a:lnTo>
                    <a:pt x="347" y="88"/>
                  </a:lnTo>
                  <a:lnTo>
                    <a:pt x="339" y="91"/>
                  </a:lnTo>
                  <a:lnTo>
                    <a:pt x="332" y="93"/>
                  </a:lnTo>
                  <a:lnTo>
                    <a:pt x="324" y="96"/>
                  </a:lnTo>
                  <a:lnTo>
                    <a:pt x="318" y="100"/>
                  </a:lnTo>
                  <a:lnTo>
                    <a:pt x="313" y="105"/>
                  </a:lnTo>
                  <a:lnTo>
                    <a:pt x="307" y="110"/>
                  </a:lnTo>
                  <a:lnTo>
                    <a:pt x="302" y="115"/>
                  </a:lnTo>
                  <a:lnTo>
                    <a:pt x="299" y="121"/>
                  </a:lnTo>
                  <a:lnTo>
                    <a:pt x="296" y="127"/>
                  </a:lnTo>
                  <a:lnTo>
                    <a:pt x="292" y="132"/>
                  </a:lnTo>
                  <a:lnTo>
                    <a:pt x="290" y="140"/>
                  </a:lnTo>
                  <a:lnTo>
                    <a:pt x="289" y="146"/>
                  </a:lnTo>
                  <a:lnTo>
                    <a:pt x="289" y="154"/>
                  </a:lnTo>
                  <a:lnTo>
                    <a:pt x="289" y="255"/>
                  </a:lnTo>
                  <a:lnTo>
                    <a:pt x="0" y="177"/>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6846" name="Group 81"/>
            <p:cNvGrpSpPr>
              <a:grpSpLocks/>
            </p:cNvGrpSpPr>
            <p:nvPr/>
          </p:nvGrpSpPr>
          <p:grpSpPr bwMode="auto">
            <a:xfrm>
              <a:off x="2242" y="1455"/>
              <a:ext cx="2206" cy="929"/>
              <a:chOff x="2242" y="1455"/>
              <a:chExt cx="2206" cy="929"/>
            </a:xfrm>
          </p:grpSpPr>
          <p:sp>
            <p:nvSpPr>
              <p:cNvPr id="76847" name="Freeform 82"/>
              <p:cNvSpPr>
                <a:spLocks/>
              </p:cNvSpPr>
              <p:nvPr/>
            </p:nvSpPr>
            <p:spPr bwMode="auto">
              <a:xfrm>
                <a:off x="4105" y="1944"/>
                <a:ext cx="207" cy="55"/>
              </a:xfrm>
              <a:custGeom>
                <a:avLst/>
                <a:gdLst>
                  <a:gd name="T0" fmla="*/ 21 w 651"/>
                  <a:gd name="T1" fmla="*/ 5 h 175"/>
                  <a:gd name="T2" fmla="*/ 0 w 651"/>
                  <a:gd name="T3" fmla="*/ 0 h 175"/>
                  <a:gd name="T4" fmla="*/ 5 w 651"/>
                  <a:gd name="T5" fmla="*/ 4 h 175"/>
                  <a:gd name="T6" fmla="*/ 0 60000 65536"/>
                  <a:gd name="T7" fmla="*/ 0 60000 65536"/>
                  <a:gd name="T8" fmla="*/ 0 60000 65536"/>
                </a:gdLst>
                <a:ahLst/>
                <a:cxnLst>
                  <a:cxn ang="T6">
                    <a:pos x="T0" y="T1"/>
                  </a:cxn>
                  <a:cxn ang="T7">
                    <a:pos x="T2" y="T3"/>
                  </a:cxn>
                  <a:cxn ang="T8">
                    <a:pos x="T4" y="T5"/>
                  </a:cxn>
                </a:cxnLst>
                <a:rect l="0" t="0" r="r" b="b"/>
                <a:pathLst>
                  <a:path w="651" h="175">
                    <a:moveTo>
                      <a:pt x="651" y="175"/>
                    </a:moveTo>
                    <a:lnTo>
                      <a:pt x="0" y="0"/>
                    </a:lnTo>
                    <a:lnTo>
                      <a:pt x="144"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76848" name="Group 83"/>
              <p:cNvGrpSpPr>
                <a:grpSpLocks/>
              </p:cNvGrpSpPr>
              <p:nvPr/>
            </p:nvGrpSpPr>
            <p:grpSpPr bwMode="auto">
              <a:xfrm>
                <a:off x="2242" y="1455"/>
                <a:ext cx="2206" cy="929"/>
                <a:chOff x="2242" y="1455"/>
                <a:chExt cx="2206" cy="929"/>
              </a:xfrm>
            </p:grpSpPr>
            <p:sp>
              <p:nvSpPr>
                <p:cNvPr id="76849" name="Line 84"/>
                <p:cNvSpPr>
                  <a:spLocks noChangeShapeType="1"/>
                </p:cNvSpPr>
                <p:nvPr/>
              </p:nvSpPr>
              <p:spPr bwMode="auto">
                <a:xfrm flipH="1">
                  <a:off x="2242" y="1455"/>
                  <a:ext cx="2088" cy="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50" name="Line 85"/>
                <p:cNvSpPr>
                  <a:spLocks noChangeShapeType="1"/>
                </p:cNvSpPr>
                <p:nvPr/>
              </p:nvSpPr>
              <p:spPr bwMode="auto">
                <a:xfrm>
                  <a:off x="4166" y="1455"/>
                  <a:ext cx="2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51" name="Line 86"/>
                <p:cNvSpPr>
                  <a:spLocks noChangeShapeType="1"/>
                </p:cNvSpPr>
                <p:nvPr/>
              </p:nvSpPr>
              <p:spPr bwMode="auto">
                <a:xfrm>
                  <a:off x="4166" y="2384"/>
                  <a:ext cx="2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52" name="Line 87"/>
                <p:cNvSpPr>
                  <a:spLocks noChangeShapeType="1"/>
                </p:cNvSpPr>
                <p:nvPr/>
              </p:nvSpPr>
              <p:spPr bwMode="auto">
                <a:xfrm>
                  <a:off x="4359" y="1586"/>
                  <a:ext cx="0" cy="6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53" name="Freeform 88"/>
                <p:cNvSpPr>
                  <a:spLocks/>
                </p:cNvSpPr>
                <p:nvPr/>
              </p:nvSpPr>
              <p:spPr bwMode="auto">
                <a:xfrm>
                  <a:off x="4337" y="1455"/>
                  <a:ext cx="44" cy="131"/>
                </a:xfrm>
                <a:custGeom>
                  <a:avLst/>
                  <a:gdLst>
                    <a:gd name="T0" fmla="*/ 0 w 139"/>
                    <a:gd name="T1" fmla="*/ 13 h 417"/>
                    <a:gd name="T2" fmla="*/ 4 w 139"/>
                    <a:gd name="T3" fmla="*/ 13 h 417"/>
                    <a:gd name="T4" fmla="*/ 2 w 139"/>
                    <a:gd name="T5" fmla="*/ 0 h 417"/>
                    <a:gd name="T6" fmla="*/ 0 w 139"/>
                    <a:gd name="T7" fmla="*/ 13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417"/>
                      </a:moveTo>
                      <a:lnTo>
                        <a:pt x="139" y="417"/>
                      </a:lnTo>
                      <a:lnTo>
                        <a:pt x="69" y="0"/>
                      </a:lnTo>
                      <a:lnTo>
                        <a:pt x="0" y="417"/>
                      </a:lnTo>
                      <a:close/>
                    </a:path>
                  </a:pathLst>
                </a:custGeom>
                <a:solidFill>
                  <a:srgbClr val="000000"/>
                </a:solidFill>
                <a:ln w="19050" cmpd="sng">
                  <a:solidFill>
                    <a:srgbClr val="000000"/>
                  </a:solidFill>
                  <a:round/>
                  <a:headEnd/>
                  <a:tailEnd/>
                </a:ln>
              </p:spPr>
              <p:txBody>
                <a:bodyPr/>
                <a:lstStyle/>
                <a:p>
                  <a:endParaRPr lang="zh-CN" altLang="en-US"/>
                </a:p>
              </p:txBody>
            </p:sp>
            <p:sp>
              <p:nvSpPr>
                <p:cNvPr id="76854" name="Freeform 89"/>
                <p:cNvSpPr>
                  <a:spLocks/>
                </p:cNvSpPr>
                <p:nvPr/>
              </p:nvSpPr>
              <p:spPr bwMode="auto">
                <a:xfrm>
                  <a:off x="4337" y="1455"/>
                  <a:ext cx="44" cy="131"/>
                </a:xfrm>
                <a:custGeom>
                  <a:avLst/>
                  <a:gdLst>
                    <a:gd name="T0" fmla="*/ 0 w 139"/>
                    <a:gd name="T1" fmla="*/ 13 h 417"/>
                    <a:gd name="T2" fmla="*/ 4 w 139"/>
                    <a:gd name="T3" fmla="*/ 13 h 417"/>
                    <a:gd name="T4" fmla="*/ 2 w 139"/>
                    <a:gd name="T5" fmla="*/ 0 h 417"/>
                    <a:gd name="T6" fmla="*/ 0 w 139"/>
                    <a:gd name="T7" fmla="*/ 13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417"/>
                      </a:moveTo>
                      <a:lnTo>
                        <a:pt x="139" y="417"/>
                      </a:lnTo>
                      <a:lnTo>
                        <a:pt x="69" y="0"/>
                      </a:lnTo>
                      <a:lnTo>
                        <a:pt x="0" y="41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55" name="Freeform 90"/>
                <p:cNvSpPr>
                  <a:spLocks/>
                </p:cNvSpPr>
                <p:nvPr/>
              </p:nvSpPr>
              <p:spPr bwMode="auto">
                <a:xfrm>
                  <a:off x="4337" y="2251"/>
                  <a:ext cx="44" cy="133"/>
                </a:xfrm>
                <a:custGeom>
                  <a:avLst/>
                  <a:gdLst>
                    <a:gd name="T0" fmla="*/ 0 w 139"/>
                    <a:gd name="T1" fmla="*/ 0 h 419"/>
                    <a:gd name="T2" fmla="*/ 4 w 139"/>
                    <a:gd name="T3" fmla="*/ 0 h 419"/>
                    <a:gd name="T4" fmla="*/ 2 w 139"/>
                    <a:gd name="T5" fmla="*/ 13 h 419"/>
                    <a:gd name="T6" fmla="*/ 0 w 139"/>
                    <a:gd name="T7" fmla="*/ 0 h 4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9">
                      <a:moveTo>
                        <a:pt x="0" y="0"/>
                      </a:moveTo>
                      <a:lnTo>
                        <a:pt x="139" y="0"/>
                      </a:lnTo>
                      <a:lnTo>
                        <a:pt x="69" y="419"/>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76856" name="Freeform 91"/>
                <p:cNvSpPr>
                  <a:spLocks/>
                </p:cNvSpPr>
                <p:nvPr/>
              </p:nvSpPr>
              <p:spPr bwMode="auto">
                <a:xfrm>
                  <a:off x="4337" y="2251"/>
                  <a:ext cx="44" cy="133"/>
                </a:xfrm>
                <a:custGeom>
                  <a:avLst/>
                  <a:gdLst>
                    <a:gd name="T0" fmla="*/ 0 w 139"/>
                    <a:gd name="T1" fmla="*/ 0 h 419"/>
                    <a:gd name="T2" fmla="*/ 4 w 139"/>
                    <a:gd name="T3" fmla="*/ 0 h 419"/>
                    <a:gd name="T4" fmla="*/ 2 w 139"/>
                    <a:gd name="T5" fmla="*/ 13 h 419"/>
                    <a:gd name="T6" fmla="*/ 0 w 139"/>
                    <a:gd name="T7" fmla="*/ 0 h 4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9">
                      <a:moveTo>
                        <a:pt x="0" y="0"/>
                      </a:moveTo>
                      <a:lnTo>
                        <a:pt x="139" y="0"/>
                      </a:lnTo>
                      <a:lnTo>
                        <a:pt x="69" y="419"/>
                      </a:lnTo>
                      <a:lnTo>
                        <a:pt x="0" y="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57" name="Line 92"/>
                <p:cNvSpPr>
                  <a:spLocks noChangeShapeType="1"/>
                </p:cNvSpPr>
                <p:nvPr/>
              </p:nvSpPr>
              <p:spPr bwMode="auto">
                <a:xfrm>
                  <a:off x="4166" y="1455"/>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58" name="Line 93"/>
                <p:cNvSpPr>
                  <a:spLocks noChangeShapeType="1"/>
                </p:cNvSpPr>
                <p:nvPr/>
              </p:nvSpPr>
              <p:spPr bwMode="auto">
                <a:xfrm>
                  <a:off x="4166" y="2384"/>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59" name="Line 94"/>
                <p:cNvSpPr>
                  <a:spLocks noChangeShapeType="1"/>
                </p:cNvSpPr>
                <p:nvPr/>
              </p:nvSpPr>
              <p:spPr bwMode="auto">
                <a:xfrm>
                  <a:off x="4359" y="2384"/>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497759" name="Group 95"/>
          <p:cNvGrpSpPr>
            <a:grpSpLocks/>
          </p:cNvGrpSpPr>
          <p:nvPr/>
        </p:nvGrpSpPr>
        <p:grpSpPr bwMode="auto">
          <a:xfrm>
            <a:off x="2195513" y="3789363"/>
            <a:ext cx="3057525" cy="981075"/>
            <a:chOff x="1383" y="2384"/>
            <a:chExt cx="1926" cy="618"/>
          </a:xfrm>
        </p:grpSpPr>
        <p:sp>
          <p:nvSpPr>
            <p:cNvPr id="76829" name="Line 96"/>
            <p:cNvSpPr>
              <a:spLocks noChangeShapeType="1"/>
            </p:cNvSpPr>
            <p:nvPr/>
          </p:nvSpPr>
          <p:spPr bwMode="auto">
            <a:xfrm flipH="1">
              <a:off x="1434" y="3002"/>
              <a:ext cx="1875" cy="0"/>
            </a:xfrm>
            <a:prstGeom prst="line">
              <a:avLst/>
            </a:prstGeom>
            <a:noFill/>
            <a:ln w="1905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30" name="Line 97"/>
            <p:cNvSpPr>
              <a:spLocks noChangeShapeType="1"/>
            </p:cNvSpPr>
            <p:nvPr/>
          </p:nvSpPr>
          <p:spPr bwMode="auto">
            <a:xfrm>
              <a:off x="1523" y="2384"/>
              <a:ext cx="2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31" name="Line 98"/>
            <p:cNvSpPr>
              <a:spLocks noChangeShapeType="1"/>
            </p:cNvSpPr>
            <p:nvPr/>
          </p:nvSpPr>
          <p:spPr bwMode="auto">
            <a:xfrm>
              <a:off x="1523" y="3002"/>
              <a:ext cx="2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32" name="Line 99"/>
            <p:cNvSpPr>
              <a:spLocks noChangeShapeType="1"/>
            </p:cNvSpPr>
            <p:nvPr/>
          </p:nvSpPr>
          <p:spPr bwMode="auto">
            <a:xfrm>
              <a:off x="1639" y="2515"/>
              <a:ext cx="0" cy="3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33" name="Freeform 100"/>
            <p:cNvSpPr>
              <a:spLocks/>
            </p:cNvSpPr>
            <p:nvPr/>
          </p:nvSpPr>
          <p:spPr bwMode="auto">
            <a:xfrm>
              <a:off x="1617" y="2384"/>
              <a:ext cx="44" cy="131"/>
            </a:xfrm>
            <a:custGeom>
              <a:avLst/>
              <a:gdLst>
                <a:gd name="T0" fmla="*/ 0 w 139"/>
                <a:gd name="T1" fmla="*/ 13 h 417"/>
                <a:gd name="T2" fmla="*/ 4 w 139"/>
                <a:gd name="T3" fmla="*/ 13 h 417"/>
                <a:gd name="T4" fmla="*/ 2 w 139"/>
                <a:gd name="T5" fmla="*/ 0 h 417"/>
                <a:gd name="T6" fmla="*/ 0 w 139"/>
                <a:gd name="T7" fmla="*/ 13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417"/>
                  </a:moveTo>
                  <a:lnTo>
                    <a:pt x="139" y="417"/>
                  </a:lnTo>
                  <a:lnTo>
                    <a:pt x="70" y="0"/>
                  </a:lnTo>
                  <a:lnTo>
                    <a:pt x="0" y="417"/>
                  </a:lnTo>
                  <a:close/>
                </a:path>
              </a:pathLst>
            </a:custGeom>
            <a:solidFill>
              <a:srgbClr val="000000"/>
            </a:solidFill>
            <a:ln w="19050" cmpd="sng">
              <a:solidFill>
                <a:srgbClr val="000000"/>
              </a:solidFill>
              <a:round/>
              <a:headEnd/>
              <a:tailEnd/>
            </a:ln>
          </p:spPr>
          <p:txBody>
            <a:bodyPr/>
            <a:lstStyle/>
            <a:p>
              <a:endParaRPr lang="zh-CN" altLang="en-US"/>
            </a:p>
          </p:txBody>
        </p:sp>
        <p:sp>
          <p:nvSpPr>
            <p:cNvPr id="76834" name="Freeform 101"/>
            <p:cNvSpPr>
              <a:spLocks/>
            </p:cNvSpPr>
            <p:nvPr/>
          </p:nvSpPr>
          <p:spPr bwMode="auto">
            <a:xfrm>
              <a:off x="1617" y="2384"/>
              <a:ext cx="44" cy="131"/>
            </a:xfrm>
            <a:custGeom>
              <a:avLst/>
              <a:gdLst>
                <a:gd name="T0" fmla="*/ 0 w 139"/>
                <a:gd name="T1" fmla="*/ 13 h 417"/>
                <a:gd name="T2" fmla="*/ 4 w 139"/>
                <a:gd name="T3" fmla="*/ 13 h 417"/>
                <a:gd name="T4" fmla="*/ 2 w 139"/>
                <a:gd name="T5" fmla="*/ 0 h 417"/>
                <a:gd name="T6" fmla="*/ 0 w 139"/>
                <a:gd name="T7" fmla="*/ 13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417"/>
                  </a:moveTo>
                  <a:lnTo>
                    <a:pt x="139" y="417"/>
                  </a:lnTo>
                  <a:lnTo>
                    <a:pt x="70" y="0"/>
                  </a:lnTo>
                  <a:lnTo>
                    <a:pt x="0" y="41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35" name="Freeform 102"/>
            <p:cNvSpPr>
              <a:spLocks/>
            </p:cNvSpPr>
            <p:nvPr/>
          </p:nvSpPr>
          <p:spPr bwMode="auto">
            <a:xfrm>
              <a:off x="1617" y="2871"/>
              <a:ext cx="44" cy="131"/>
            </a:xfrm>
            <a:custGeom>
              <a:avLst/>
              <a:gdLst>
                <a:gd name="T0" fmla="*/ 0 w 139"/>
                <a:gd name="T1" fmla="*/ 0 h 417"/>
                <a:gd name="T2" fmla="*/ 4 w 139"/>
                <a:gd name="T3" fmla="*/ 0 h 417"/>
                <a:gd name="T4" fmla="*/ 2 w 139"/>
                <a:gd name="T5" fmla="*/ 13 h 417"/>
                <a:gd name="T6" fmla="*/ 0 w 139"/>
                <a:gd name="T7" fmla="*/ 0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0"/>
                  </a:moveTo>
                  <a:lnTo>
                    <a:pt x="139" y="0"/>
                  </a:lnTo>
                  <a:lnTo>
                    <a:pt x="70" y="417"/>
                  </a:lnTo>
                  <a:lnTo>
                    <a:pt x="0" y="0"/>
                  </a:lnTo>
                  <a:close/>
                </a:path>
              </a:pathLst>
            </a:custGeom>
            <a:solidFill>
              <a:srgbClr val="000000"/>
            </a:solidFill>
            <a:ln w="19050" cmpd="sng">
              <a:solidFill>
                <a:srgbClr val="000000"/>
              </a:solidFill>
              <a:round/>
              <a:headEnd/>
              <a:tailEnd/>
            </a:ln>
          </p:spPr>
          <p:txBody>
            <a:bodyPr/>
            <a:lstStyle/>
            <a:p>
              <a:endParaRPr lang="zh-CN" altLang="en-US"/>
            </a:p>
          </p:txBody>
        </p:sp>
        <p:sp>
          <p:nvSpPr>
            <p:cNvPr id="76836" name="Freeform 103"/>
            <p:cNvSpPr>
              <a:spLocks/>
            </p:cNvSpPr>
            <p:nvPr/>
          </p:nvSpPr>
          <p:spPr bwMode="auto">
            <a:xfrm>
              <a:off x="1617" y="2871"/>
              <a:ext cx="44" cy="131"/>
            </a:xfrm>
            <a:custGeom>
              <a:avLst/>
              <a:gdLst>
                <a:gd name="T0" fmla="*/ 0 w 139"/>
                <a:gd name="T1" fmla="*/ 0 h 417"/>
                <a:gd name="T2" fmla="*/ 4 w 139"/>
                <a:gd name="T3" fmla="*/ 0 h 417"/>
                <a:gd name="T4" fmla="*/ 2 w 139"/>
                <a:gd name="T5" fmla="*/ 13 h 417"/>
                <a:gd name="T6" fmla="*/ 0 w 139"/>
                <a:gd name="T7" fmla="*/ 0 h 4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9" h="417">
                  <a:moveTo>
                    <a:pt x="0" y="0"/>
                  </a:moveTo>
                  <a:lnTo>
                    <a:pt x="139" y="0"/>
                  </a:lnTo>
                  <a:lnTo>
                    <a:pt x="70" y="417"/>
                  </a:lnTo>
                  <a:lnTo>
                    <a:pt x="0" y="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37" name="Freeform 104"/>
            <p:cNvSpPr>
              <a:spLocks/>
            </p:cNvSpPr>
            <p:nvPr/>
          </p:nvSpPr>
          <p:spPr bwMode="auto">
            <a:xfrm>
              <a:off x="1383" y="2720"/>
              <a:ext cx="209" cy="55"/>
            </a:xfrm>
            <a:custGeom>
              <a:avLst/>
              <a:gdLst>
                <a:gd name="T0" fmla="*/ 21 w 652"/>
                <a:gd name="T1" fmla="*/ 5 h 175"/>
                <a:gd name="T2" fmla="*/ 0 w 652"/>
                <a:gd name="T3" fmla="*/ 0 h 175"/>
                <a:gd name="T4" fmla="*/ 5 w 652"/>
                <a:gd name="T5" fmla="*/ 4 h 175"/>
                <a:gd name="T6" fmla="*/ 0 60000 65536"/>
                <a:gd name="T7" fmla="*/ 0 60000 65536"/>
                <a:gd name="T8" fmla="*/ 0 60000 65536"/>
              </a:gdLst>
              <a:ahLst/>
              <a:cxnLst>
                <a:cxn ang="T6">
                  <a:pos x="T0" y="T1"/>
                </a:cxn>
                <a:cxn ang="T7">
                  <a:pos x="T2" y="T3"/>
                </a:cxn>
                <a:cxn ang="T8">
                  <a:pos x="T4" y="T5"/>
                </a:cxn>
              </a:cxnLst>
              <a:rect l="0" t="0" r="r" b="b"/>
              <a:pathLst>
                <a:path w="652" h="175">
                  <a:moveTo>
                    <a:pt x="652" y="175"/>
                  </a:moveTo>
                  <a:lnTo>
                    <a:pt x="0" y="0"/>
                  </a:lnTo>
                  <a:lnTo>
                    <a:pt x="145"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38" name="Freeform 105"/>
            <p:cNvSpPr>
              <a:spLocks/>
            </p:cNvSpPr>
            <p:nvPr/>
          </p:nvSpPr>
          <p:spPr bwMode="auto">
            <a:xfrm>
              <a:off x="1396" y="2660"/>
              <a:ext cx="183" cy="49"/>
            </a:xfrm>
            <a:custGeom>
              <a:avLst/>
              <a:gdLst>
                <a:gd name="T0" fmla="*/ 0 w 580"/>
                <a:gd name="T1" fmla="*/ 0 h 159"/>
                <a:gd name="T2" fmla="*/ 1 w 580"/>
                <a:gd name="T3" fmla="*/ 0 h 159"/>
                <a:gd name="T4" fmla="*/ 1 w 580"/>
                <a:gd name="T5" fmla="*/ 1 h 159"/>
                <a:gd name="T6" fmla="*/ 2 w 580"/>
                <a:gd name="T7" fmla="*/ 1 h 159"/>
                <a:gd name="T8" fmla="*/ 3 w 580"/>
                <a:gd name="T9" fmla="*/ 1 h 159"/>
                <a:gd name="T10" fmla="*/ 3 w 580"/>
                <a:gd name="T11" fmla="*/ 2 h 159"/>
                <a:gd name="T12" fmla="*/ 4 w 580"/>
                <a:gd name="T13" fmla="*/ 2 h 159"/>
                <a:gd name="T14" fmla="*/ 4 w 580"/>
                <a:gd name="T15" fmla="*/ 2 h 159"/>
                <a:gd name="T16" fmla="*/ 5 w 580"/>
                <a:gd name="T17" fmla="*/ 2 h 159"/>
                <a:gd name="T18" fmla="*/ 6 w 580"/>
                <a:gd name="T19" fmla="*/ 3 h 159"/>
                <a:gd name="T20" fmla="*/ 6 w 580"/>
                <a:gd name="T21" fmla="*/ 3 h 159"/>
                <a:gd name="T22" fmla="*/ 7 w 580"/>
                <a:gd name="T23" fmla="*/ 3 h 159"/>
                <a:gd name="T24" fmla="*/ 8 w 580"/>
                <a:gd name="T25" fmla="*/ 3 h 159"/>
                <a:gd name="T26" fmla="*/ 9 w 580"/>
                <a:gd name="T27" fmla="*/ 4 h 159"/>
                <a:gd name="T28" fmla="*/ 9 w 580"/>
                <a:gd name="T29" fmla="*/ 4 h 159"/>
                <a:gd name="T30" fmla="*/ 10 w 580"/>
                <a:gd name="T31" fmla="*/ 4 h 159"/>
                <a:gd name="T32" fmla="*/ 10 w 580"/>
                <a:gd name="T33" fmla="*/ 4 h 159"/>
                <a:gd name="T34" fmla="*/ 11 w 580"/>
                <a:gd name="T35" fmla="*/ 4 h 159"/>
                <a:gd name="T36" fmla="*/ 12 w 580"/>
                <a:gd name="T37" fmla="*/ 4 h 159"/>
                <a:gd name="T38" fmla="*/ 13 w 580"/>
                <a:gd name="T39" fmla="*/ 4 h 159"/>
                <a:gd name="T40" fmla="*/ 13 w 580"/>
                <a:gd name="T41" fmla="*/ 4 h 159"/>
                <a:gd name="T42" fmla="*/ 14 w 580"/>
                <a:gd name="T43" fmla="*/ 5 h 159"/>
                <a:gd name="T44" fmla="*/ 15 w 580"/>
                <a:gd name="T45" fmla="*/ 5 h 159"/>
                <a:gd name="T46" fmla="*/ 15 w 580"/>
                <a:gd name="T47" fmla="*/ 5 h 159"/>
                <a:gd name="T48" fmla="*/ 16 w 580"/>
                <a:gd name="T49" fmla="*/ 5 h 159"/>
                <a:gd name="T50" fmla="*/ 16 w 580"/>
                <a:gd name="T51" fmla="*/ 5 h 159"/>
                <a:gd name="T52" fmla="*/ 17 w 580"/>
                <a:gd name="T53" fmla="*/ 5 h 159"/>
                <a:gd name="T54" fmla="*/ 18 w 580"/>
                <a:gd name="T55" fmla="*/ 5 h 159"/>
                <a:gd name="T56" fmla="*/ 18 w 580"/>
                <a:gd name="T57" fmla="*/ 5 h 1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0" h="159">
                  <a:moveTo>
                    <a:pt x="0" y="0"/>
                  </a:moveTo>
                  <a:lnTo>
                    <a:pt x="20" y="12"/>
                  </a:lnTo>
                  <a:lnTo>
                    <a:pt x="40" y="24"/>
                  </a:lnTo>
                  <a:lnTo>
                    <a:pt x="59" y="34"/>
                  </a:lnTo>
                  <a:lnTo>
                    <a:pt x="79" y="46"/>
                  </a:lnTo>
                  <a:lnTo>
                    <a:pt x="99" y="56"/>
                  </a:lnTo>
                  <a:lnTo>
                    <a:pt x="120" y="66"/>
                  </a:lnTo>
                  <a:lnTo>
                    <a:pt x="141" y="76"/>
                  </a:lnTo>
                  <a:lnTo>
                    <a:pt x="162" y="84"/>
                  </a:lnTo>
                  <a:lnTo>
                    <a:pt x="182" y="93"/>
                  </a:lnTo>
                  <a:lnTo>
                    <a:pt x="204" y="101"/>
                  </a:lnTo>
                  <a:lnTo>
                    <a:pt x="226" y="109"/>
                  </a:lnTo>
                  <a:lnTo>
                    <a:pt x="247" y="116"/>
                  </a:lnTo>
                  <a:lnTo>
                    <a:pt x="269" y="123"/>
                  </a:lnTo>
                  <a:lnTo>
                    <a:pt x="290" y="128"/>
                  </a:lnTo>
                  <a:lnTo>
                    <a:pt x="311" y="134"/>
                  </a:lnTo>
                  <a:lnTo>
                    <a:pt x="334" y="139"/>
                  </a:lnTo>
                  <a:lnTo>
                    <a:pt x="355" y="143"/>
                  </a:lnTo>
                  <a:lnTo>
                    <a:pt x="376" y="147"/>
                  </a:lnTo>
                  <a:lnTo>
                    <a:pt x="398" y="150"/>
                  </a:lnTo>
                  <a:lnTo>
                    <a:pt x="419" y="154"/>
                  </a:lnTo>
                  <a:lnTo>
                    <a:pt x="439" y="156"/>
                  </a:lnTo>
                  <a:lnTo>
                    <a:pt x="460" y="157"/>
                  </a:lnTo>
                  <a:lnTo>
                    <a:pt x="481" y="158"/>
                  </a:lnTo>
                  <a:lnTo>
                    <a:pt x="501" y="159"/>
                  </a:lnTo>
                  <a:lnTo>
                    <a:pt x="521" y="159"/>
                  </a:lnTo>
                  <a:lnTo>
                    <a:pt x="541" y="158"/>
                  </a:lnTo>
                  <a:lnTo>
                    <a:pt x="560" y="157"/>
                  </a:lnTo>
                  <a:lnTo>
                    <a:pt x="580" y="1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39" name="Freeform 106"/>
            <p:cNvSpPr>
              <a:spLocks/>
            </p:cNvSpPr>
            <p:nvPr/>
          </p:nvSpPr>
          <p:spPr bwMode="auto">
            <a:xfrm>
              <a:off x="1383" y="2626"/>
              <a:ext cx="13" cy="34"/>
            </a:xfrm>
            <a:custGeom>
              <a:avLst/>
              <a:gdLst>
                <a:gd name="T0" fmla="*/ 2 w 36"/>
                <a:gd name="T1" fmla="*/ 0 h 102"/>
                <a:gd name="T2" fmla="*/ 1 w 36"/>
                <a:gd name="T3" fmla="*/ 0 h 102"/>
                <a:gd name="T4" fmla="*/ 1 w 36"/>
                <a:gd name="T5" fmla="*/ 0 h 102"/>
                <a:gd name="T6" fmla="*/ 1 w 36"/>
                <a:gd name="T7" fmla="*/ 0 h 102"/>
                <a:gd name="T8" fmla="*/ 1 w 36"/>
                <a:gd name="T9" fmla="*/ 0 h 102"/>
                <a:gd name="T10" fmla="*/ 0 w 36"/>
                <a:gd name="T11" fmla="*/ 1 h 102"/>
                <a:gd name="T12" fmla="*/ 0 w 36"/>
                <a:gd name="T13" fmla="*/ 1 h 102"/>
                <a:gd name="T14" fmla="*/ 0 w 36"/>
                <a:gd name="T15" fmla="*/ 1 h 102"/>
                <a:gd name="T16" fmla="*/ 0 w 36"/>
                <a:gd name="T17" fmla="*/ 1 h 102"/>
                <a:gd name="T18" fmla="*/ 0 w 36"/>
                <a:gd name="T19" fmla="*/ 1 h 102"/>
                <a:gd name="T20" fmla="*/ 0 w 36"/>
                <a:gd name="T21" fmla="*/ 2 h 102"/>
                <a:gd name="T22" fmla="*/ 0 w 36"/>
                <a:gd name="T23" fmla="*/ 2 h 102"/>
                <a:gd name="T24" fmla="*/ 0 w 36"/>
                <a:gd name="T25" fmla="*/ 2 h 102"/>
                <a:gd name="T26" fmla="*/ 0 w 36"/>
                <a:gd name="T27" fmla="*/ 2 h 102"/>
                <a:gd name="T28" fmla="*/ 0 w 36"/>
                <a:gd name="T29" fmla="*/ 2 h 102"/>
                <a:gd name="T30" fmla="*/ 0 w 36"/>
                <a:gd name="T31" fmla="*/ 3 h 102"/>
                <a:gd name="T32" fmla="*/ 1 w 36"/>
                <a:gd name="T33" fmla="*/ 3 h 102"/>
                <a:gd name="T34" fmla="*/ 1 w 36"/>
                <a:gd name="T35" fmla="*/ 3 h 102"/>
                <a:gd name="T36" fmla="*/ 1 w 36"/>
                <a:gd name="T37" fmla="*/ 3 h 102"/>
                <a:gd name="T38" fmla="*/ 1 w 36"/>
                <a:gd name="T39" fmla="*/ 4 h 102"/>
                <a:gd name="T40" fmla="*/ 2 w 36"/>
                <a:gd name="T41" fmla="*/ 4 h 1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6" h="102">
                  <a:moveTo>
                    <a:pt x="36" y="0"/>
                  </a:moveTo>
                  <a:lnTo>
                    <a:pt x="30" y="2"/>
                  </a:lnTo>
                  <a:lnTo>
                    <a:pt x="24" y="4"/>
                  </a:lnTo>
                  <a:lnTo>
                    <a:pt x="18" y="8"/>
                  </a:lnTo>
                  <a:lnTo>
                    <a:pt x="14" y="12"/>
                  </a:lnTo>
                  <a:lnTo>
                    <a:pt x="10" y="15"/>
                  </a:lnTo>
                  <a:lnTo>
                    <a:pt x="7" y="20"/>
                  </a:lnTo>
                  <a:lnTo>
                    <a:pt x="3" y="25"/>
                  </a:lnTo>
                  <a:lnTo>
                    <a:pt x="1" y="30"/>
                  </a:lnTo>
                  <a:lnTo>
                    <a:pt x="0" y="35"/>
                  </a:lnTo>
                  <a:lnTo>
                    <a:pt x="0" y="42"/>
                  </a:lnTo>
                  <a:lnTo>
                    <a:pt x="0" y="47"/>
                  </a:lnTo>
                  <a:lnTo>
                    <a:pt x="1" y="53"/>
                  </a:lnTo>
                  <a:lnTo>
                    <a:pt x="3" y="60"/>
                  </a:lnTo>
                  <a:lnTo>
                    <a:pt x="7" y="66"/>
                  </a:lnTo>
                  <a:lnTo>
                    <a:pt x="10" y="72"/>
                  </a:lnTo>
                  <a:lnTo>
                    <a:pt x="14" y="79"/>
                  </a:lnTo>
                  <a:lnTo>
                    <a:pt x="18" y="84"/>
                  </a:lnTo>
                  <a:lnTo>
                    <a:pt x="24" y="91"/>
                  </a:lnTo>
                  <a:lnTo>
                    <a:pt x="30" y="96"/>
                  </a:lnTo>
                  <a:lnTo>
                    <a:pt x="36" y="10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40" name="Freeform 107"/>
            <p:cNvSpPr>
              <a:spLocks/>
            </p:cNvSpPr>
            <p:nvPr/>
          </p:nvSpPr>
          <p:spPr bwMode="auto">
            <a:xfrm>
              <a:off x="1396" y="2626"/>
              <a:ext cx="183" cy="49"/>
            </a:xfrm>
            <a:custGeom>
              <a:avLst/>
              <a:gdLst>
                <a:gd name="T0" fmla="*/ 18 w 580"/>
                <a:gd name="T1" fmla="*/ 5 h 159"/>
                <a:gd name="T2" fmla="*/ 18 w 580"/>
                <a:gd name="T3" fmla="*/ 4 h 159"/>
                <a:gd name="T4" fmla="*/ 17 w 580"/>
                <a:gd name="T5" fmla="*/ 4 h 159"/>
                <a:gd name="T6" fmla="*/ 16 w 580"/>
                <a:gd name="T7" fmla="*/ 4 h 159"/>
                <a:gd name="T8" fmla="*/ 16 w 580"/>
                <a:gd name="T9" fmla="*/ 3 h 159"/>
                <a:gd name="T10" fmla="*/ 15 w 580"/>
                <a:gd name="T11" fmla="*/ 3 h 159"/>
                <a:gd name="T12" fmla="*/ 15 w 580"/>
                <a:gd name="T13" fmla="*/ 3 h 159"/>
                <a:gd name="T14" fmla="*/ 14 w 580"/>
                <a:gd name="T15" fmla="*/ 2 h 159"/>
                <a:gd name="T16" fmla="*/ 13 w 580"/>
                <a:gd name="T17" fmla="*/ 2 h 159"/>
                <a:gd name="T18" fmla="*/ 13 w 580"/>
                <a:gd name="T19" fmla="*/ 2 h 159"/>
                <a:gd name="T20" fmla="*/ 12 w 580"/>
                <a:gd name="T21" fmla="*/ 2 h 159"/>
                <a:gd name="T22" fmla="*/ 11 w 580"/>
                <a:gd name="T23" fmla="*/ 2 h 159"/>
                <a:gd name="T24" fmla="*/ 10 w 580"/>
                <a:gd name="T25" fmla="*/ 1 h 159"/>
                <a:gd name="T26" fmla="*/ 10 w 580"/>
                <a:gd name="T27" fmla="*/ 1 h 159"/>
                <a:gd name="T28" fmla="*/ 9 w 580"/>
                <a:gd name="T29" fmla="*/ 1 h 159"/>
                <a:gd name="T30" fmla="*/ 9 w 580"/>
                <a:gd name="T31" fmla="*/ 1 h 159"/>
                <a:gd name="T32" fmla="*/ 8 w 580"/>
                <a:gd name="T33" fmla="*/ 1 h 159"/>
                <a:gd name="T34" fmla="*/ 7 w 580"/>
                <a:gd name="T35" fmla="*/ 1 h 159"/>
                <a:gd name="T36" fmla="*/ 6 w 580"/>
                <a:gd name="T37" fmla="*/ 0 h 159"/>
                <a:gd name="T38" fmla="*/ 6 w 580"/>
                <a:gd name="T39" fmla="*/ 0 h 159"/>
                <a:gd name="T40" fmla="*/ 5 w 580"/>
                <a:gd name="T41" fmla="*/ 0 h 159"/>
                <a:gd name="T42" fmla="*/ 4 w 580"/>
                <a:gd name="T43" fmla="*/ 0 h 159"/>
                <a:gd name="T44" fmla="*/ 4 w 580"/>
                <a:gd name="T45" fmla="*/ 0 h 159"/>
                <a:gd name="T46" fmla="*/ 3 w 580"/>
                <a:gd name="T47" fmla="*/ 0 h 159"/>
                <a:gd name="T48" fmla="*/ 3 w 580"/>
                <a:gd name="T49" fmla="*/ 0 h 159"/>
                <a:gd name="T50" fmla="*/ 2 w 580"/>
                <a:gd name="T51" fmla="*/ 0 h 159"/>
                <a:gd name="T52" fmla="*/ 1 w 580"/>
                <a:gd name="T53" fmla="*/ 0 h 159"/>
                <a:gd name="T54" fmla="*/ 1 w 580"/>
                <a:gd name="T55" fmla="*/ 0 h 159"/>
                <a:gd name="T56" fmla="*/ 0 w 580"/>
                <a:gd name="T57" fmla="*/ 0 h 1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0" h="159">
                  <a:moveTo>
                    <a:pt x="580" y="159"/>
                  </a:moveTo>
                  <a:lnTo>
                    <a:pt x="560" y="147"/>
                  </a:lnTo>
                  <a:lnTo>
                    <a:pt x="541" y="135"/>
                  </a:lnTo>
                  <a:lnTo>
                    <a:pt x="521" y="123"/>
                  </a:lnTo>
                  <a:lnTo>
                    <a:pt x="501" y="113"/>
                  </a:lnTo>
                  <a:lnTo>
                    <a:pt x="481" y="102"/>
                  </a:lnTo>
                  <a:lnTo>
                    <a:pt x="460" y="93"/>
                  </a:lnTo>
                  <a:lnTo>
                    <a:pt x="439" y="83"/>
                  </a:lnTo>
                  <a:lnTo>
                    <a:pt x="419" y="73"/>
                  </a:lnTo>
                  <a:lnTo>
                    <a:pt x="398" y="65"/>
                  </a:lnTo>
                  <a:lnTo>
                    <a:pt x="376" y="57"/>
                  </a:lnTo>
                  <a:lnTo>
                    <a:pt x="355" y="50"/>
                  </a:lnTo>
                  <a:lnTo>
                    <a:pt x="334" y="42"/>
                  </a:lnTo>
                  <a:lnTo>
                    <a:pt x="311" y="36"/>
                  </a:lnTo>
                  <a:lnTo>
                    <a:pt x="290" y="30"/>
                  </a:lnTo>
                  <a:lnTo>
                    <a:pt x="269" y="24"/>
                  </a:lnTo>
                  <a:lnTo>
                    <a:pt x="247" y="19"/>
                  </a:lnTo>
                  <a:lnTo>
                    <a:pt x="226" y="15"/>
                  </a:lnTo>
                  <a:lnTo>
                    <a:pt x="204" y="12"/>
                  </a:lnTo>
                  <a:lnTo>
                    <a:pt x="182" y="7"/>
                  </a:lnTo>
                  <a:lnTo>
                    <a:pt x="162" y="5"/>
                  </a:lnTo>
                  <a:lnTo>
                    <a:pt x="141" y="3"/>
                  </a:lnTo>
                  <a:lnTo>
                    <a:pt x="120" y="1"/>
                  </a:lnTo>
                  <a:lnTo>
                    <a:pt x="99" y="0"/>
                  </a:lnTo>
                  <a:lnTo>
                    <a:pt x="79" y="0"/>
                  </a:lnTo>
                  <a:lnTo>
                    <a:pt x="59" y="0"/>
                  </a:lnTo>
                  <a:lnTo>
                    <a:pt x="40" y="0"/>
                  </a:lnTo>
                  <a:lnTo>
                    <a:pt x="20" y="2"/>
                  </a:lnTo>
                  <a:lnTo>
                    <a:pt x="0" y="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41" name="Freeform 108"/>
            <p:cNvSpPr>
              <a:spLocks/>
            </p:cNvSpPr>
            <p:nvPr/>
          </p:nvSpPr>
          <p:spPr bwMode="auto">
            <a:xfrm>
              <a:off x="1579" y="2675"/>
              <a:ext cx="13" cy="34"/>
            </a:xfrm>
            <a:custGeom>
              <a:avLst/>
              <a:gdLst>
                <a:gd name="T0" fmla="*/ 0 w 36"/>
                <a:gd name="T1" fmla="*/ 4 h 101"/>
                <a:gd name="T2" fmla="*/ 0 w 36"/>
                <a:gd name="T3" fmla="*/ 4 h 101"/>
                <a:gd name="T4" fmla="*/ 0 w 36"/>
                <a:gd name="T5" fmla="*/ 4 h 101"/>
                <a:gd name="T6" fmla="*/ 1 w 36"/>
                <a:gd name="T7" fmla="*/ 3 h 101"/>
                <a:gd name="T8" fmla="*/ 1 w 36"/>
                <a:gd name="T9" fmla="*/ 3 h 101"/>
                <a:gd name="T10" fmla="*/ 1 w 36"/>
                <a:gd name="T11" fmla="*/ 3 h 101"/>
                <a:gd name="T12" fmla="*/ 1 w 36"/>
                <a:gd name="T13" fmla="*/ 3 h 101"/>
                <a:gd name="T14" fmla="*/ 1 w 36"/>
                <a:gd name="T15" fmla="*/ 3 h 101"/>
                <a:gd name="T16" fmla="*/ 2 w 36"/>
                <a:gd name="T17" fmla="*/ 3 h 101"/>
                <a:gd name="T18" fmla="*/ 2 w 36"/>
                <a:gd name="T19" fmla="*/ 2 h 101"/>
                <a:gd name="T20" fmla="*/ 2 w 36"/>
                <a:gd name="T21" fmla="*/ 2 h 101"/>
                <a:gd name="T22" fmla="*/ 2 w 36"/>
                <a:gd name="T23" fmla="*/ 2 h 101"/>
                <a:gd name="T24" fmla="*/ 2 w 36"/>
                <a:gd name="T25" fmla="*/ 2 h 101"/>
                <a:gd name="T26" fmla="*/ 1 w 36"/>
                <a:gd name="T27" fmla="*/ 2 h 101"/>
                <a:gd name="T28" fmla="*/ 1 w 36"/>
                <a:gd name="T29" fmla="*/ 1 h 101"/>
                <a:gd name="T30" fmla="*/ 1 w 36"/>
                <a:gd name="T31" fmla="*/ 1 h 101"/>
                <a:gd name="T32" fmla="*/ 1 w 36"/>
                <a:gd name="T33" fmla="*/ 1 h 101"/>
                <a:gd name="T34" fmla="*/ 1 w 36"/>
                <a:gd name="T35" fmla="*/ 1 h 101"/>
                <a:gd name="T36" fmla="*/ 0 w 36"/>
                <a:gd name="T37" fmla="*/ 0 h 101"/>
                <a:gd name="T38" fmla="*/ 0 w 36"/>
                <a:gd name="T39" fmla="*/ 0 h 101"/>
                <a:gd name="T40" fmla="*/ 0 w 36"/>
                <a:gd name="T41" fmla="*/ 0 h 10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6" h="101">
                  <a:moveTo>
                    <a:pt x="0" y="101"/>
                  </a:moveTo>
                  <a:lnTo>
                    <a:pt x="6" y="99"/>
                  </a:lnTo>
                  <a:lnTo>
                    <a:pt x="12" y="96"/>
                  </a:lnTo>
                  <a:lnTo>
                    <a:pt x="18" y="93"/>
                  </a:lnTo>
                  <a:lnTo>
                    <a:pt x="22" y="90"/>
                  </a:lnTo>
                  <a:lnTo>
                    <a:pt x="26" y="86"/>
                  </a:lnTo>
                  <a:lnTo>
                    <a:pt x="29" y="82"/>
                  </a:lnTo>
                  <a:lnTo>
                    <a:pt x="33" y="76"/>
                  </a:lnTo>
                  <a:lnTo>
                    <a:pt x="35" y="71"/>
                  </a:lnTo>
                  <a:lnTo>
                    <a:pt x="36" y="66"/>
                  </a:lnTo>
                  <a:lnTo>
                    <a:pt x="36" y="60"/>
                  </a:lnTo>
                  <a:lnTo>
                    <a:pt x="36" y="54"/>
                  </a:lnTo>
                  <a:lnTo>
                    <a:pt x="35" y="47"/>
                  </a:lnTo>
                  <a:lnTo>
                    <a:pt x="33" y="42"/>
                  </a:lnTo>
                  <a:lnTo>
                    <a:pt x="29" y="36"/>
                  </a:lnTo>
                  <a:lnTo>
                    <a:pt x="26" y="29"/>
                  </a:lnTo>
                  <a:lnTo>
                    <a:pt x="22" y="23"/>
                  </a:lnTo>
                  <a:lnTo>
                    <a:pt x="18" y="17"/>
                  </a:lnTo>
                  <a:lnTo>
                    <a:pt x="12" y="11"/>
                  </a:lnTo>
                  <a:lnTo>
                    <a:pt x="6" y="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42" name="Line 109"/>
            <p:cNvSpPr>
              <a:spLocks noChangeShapeType="1"/>
            </p:cNvSpPr>
            <p:nvPr/>
          </p:nvSpPr>
          <p:spPr bwMode="auto">
            <a:xfrm>
              <a:off x="1523" y="2384"/>
              <a:ext cx="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43" name="Line 110"/>
            <p:cNvSpPr>
              <a:spLocks noChangeShapeType="1"/>
            </p:cNvSpPr>
            <p:nvPr/>
          </p:nvSpPr>
          <p:spPr bwMode="auto">
            <a:xfrm>
              <a:off x="1523" y="3002"/>
              <a:ext cx="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44" name="Line 111"/>
            <p:cNvSpPr>
              <a:spLocks noChangeShapeType="1"/>
            </p:cNvSpPr>
            <p:nvPr/>
          </p:nvSpPr>
          <p:spPr bwMode="auto">
            <a:xfrm>
              <a:off x="1639" y="3002"/>
              <a:ext cx="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97776" name="Freeform 112"/>
          <p:cNvSpPr>
            <a:spLocks/>
          </p:cNvSpPr>
          <p:nvPr/>
        </p:nvSpPr>
        <p:spPr bwMode="auto">
          <a:xfrm>
            <a:off x="4664075" y="2238375"/>
            <a:ext cx="141288" cy="141288"/>
          </a:xfrm>
          <a:custGeom>
            <a:avLst/>
            <a:gdLst>
              <a:gd name="T0" fmla="*/ 2147483647 w 278"/>
              <a:gd name="T1" fmla="*/ 2147483647 h 279"/>
              <a:gd name="T2" fmla="*/ 2147483647 w 278"/>
              <a:gd name="T3" fmla="*/ 2147483647 h 279"/>
              <a:gd name="T4" fmla="*/ 2147483647 w 278"/>
              <a:gd name="T5" fmla="*/ 2147483647 h 279"/>
              <a:gd name="T6" fmla="*/ 2147483647 w 278"/>
              <a:gd name="T7" fmla="*/ 2147483647 h 279"/>
              <a:gd name="T8" fmla="*/ 2147483647 w 278"/>
              <a:gd name="T9" fmla="*/ 2147483647 h 279"/>
              <a:gd name="T10" fmla="*/ 2147483647 w 278"/>
              <a:gd name="T11" fmla="*/ 2147483647 h 279"/>
              <a:gd name="T12" fmla="*/ 2147483647 w 278"/>
              <a:gd name="T13" fmla="*/ 2147483647 h 279"/>
              <a:gd name="T14" fmla="*/ 2147483647 w 278"/>
              <a:gd name="T15" fmla="*/ 1038877497 h 279"/>
              <a:gd name="T16" fmla="*/ 2147483647 w 278"/>
              <a:gd name="T17" fmla="*/ 259783562 h 279"/>
              <a:gd name="T18" fmla="*/ 2147483647 w 278"/>
              <a:gd name="T19" fmla="*/ 0 h 279"/>
              <a:gd name="T20" fmla="*/ 2147483647 w 278"/>
              <a:gd name="T21" fmla="*/ 259783562 h 279"/>
              <a:gd name="T22" fmla="*/ 2147483647 w 278"/>
              <a:gd name="T23" fmla="*/ 1038877497 h 279"/>
              <a:gd name="T24" fmla="*/ 2147483647 w 278"/>
              <a:gd name="T25" fmla="*/ 2147483647 h 279"/>
              <a:gd name="T26" fmla="*/ 2147483647 w 278"/>
              <a:gd name="T27" fmla="*/ 2147483647 h 279"/>
              <a:gd name="T28" fmla="*/ 2147483647 w 278"/>
              <a:gd name="T29" fmla="*/ 2147483647 h 279"/>
              <a:gd name="T30" fmla="*/ 2147483647 w 278"/>
              <a:gd name="T31" fmla="*/ 2147483647 h 279"/>
              <a:gd name="T32" fmla="*/ 1575359167 w 278"/>
              <a:gd name="T33" fmla="*/ 2147483647 h 279"/>
              <a:gd name="T34" fmla="*/ 525119722 w 278"/>
              <a:gd name="T35" fmla="*/ 2147483647 h 279"/>
              <a:gd name="T36" fmla="*/ 0 w 278"/>
              <a:gd name="T37" fmla="*/ 2147483647 h 279"/>
              <a:gd name="T38" fmla="*/ 0 w 278"/>
              <a:gd name="T39" fmla="*/ 2147483647 h 279"/>
              <a:gd name="T40" fmla="*/ 525119722 w 278"/>
              <a:gd name="T41" fmla="*/ 2147483647 h 279"/>
              <a:gd name="T42" fmla="*/ 1575359167 w 278"/>
              <a:gd name="T43" fmla="*/ 2147483647 h 279"/>
              <a:gd name="T44" fmla="*/ 2147483647 w 278"/>
              <a:gd name="T45" fmla="*/ 2147483647 h 279"/>
              <a:gd name="T46" fmla="*/ 2147483647 w 278"/>
              <a:gd name="T47" fmla="*/ 2147483647 h 279"/>
              <a:gd name="T48" fmla="*/ 2147483647 w 278"/>
              <a:gd name="T49" fmla="*/ 2147483647 h 279"/>
              <a:gd name="T50" fmla="*/ 2147483647 w 278"/>
              <a:gd name="T51" fmla="*/ 2147483647 h 279"/>
              <a:gd name="T52" fmla="*/ 2147483647 w 278"/>
              <a:gd name="T53" fmla="*/ 2147483647 h 279"/>
              <a:gd name="T54" fmla="*/ 2147483647 w 278"/>
              <a:gd name="T55" fmla="*/ 2147483647 h 279"/>
              <a:gd name="T56" fmla="*/ 2147483647 w 278"/>
              <a:gd name="T57" fmla="*/ 2147483647 h 279"/>
              <a:gd name="T58" fmla="*/ 2147483647 w 278"/>
              <a:gd name="T59" fmla="*/ 2147483647 h 279"/>
              <a:gd name="T60" fmla="*/ 2147483647 w 278"/>
              <a:gd name="T61" fmla="*/ 2147483647 h 279"/>
              <a:gd name="T62" fmla="*/ 2147483647 w 278"/>
              <a:gd name="T63" fmla="*/ 2147483647 h 279"/>
              <a:gd name="T64" fmla="*/ 2147483647 w 278"/>
              <a:gd name="T65" fmla="*/ 2147483647 h 279"/>
              <a:gd name="T66" fmla="*/ 2147483647 w 278"/>
              <a:gd name="T67" fmla="*/ 2147483647 h 279"/>
              <a:gd name="T68" fmla="*/ 2147483647 w 278"/>
              <a:gd name="T69" fmla="*/ 2147483647 h 279"/>
              <a:gd name="T70" fmla="*/ 2147483647 w 278"/>
              <a:gd name="T71" fmla="*/ 2147483647 h 279"/>
              <a:gd name="T72" fmla="*/ 2147483647 w 278"/>
              <a:gd name="T73" fmla="*/ 2147483647 h 279"/>
              <a:gd name="T74" fmla="*/ 2147483647 w 278"/>
              <a:gd name="T75" fmla="*/ 2147483647 h 2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78" h="279">
                <a:moveTo>
                  <a:pt x="278" y="140"/>
                </a:moveTo>
                <a:lnTo>
                  <a:pt x="278" y="128"/>
                </a:lnTo>
                <a:lnTo>
                  <a:pt x="277" y="116"/>
                </a:lnTo>
                <a:lnTo>
                  <a:pt x="274" y="106"/>
                </a:lnTo>
                <a:lnTo>
                  <a:pt x="270" y="94"/>
                </a:lnTo>
                <a:lnTo>
                  <a:pt x="266" y="83"/>
                </a:lnTo>
                <a:lnTo>
                  <a:pt x="262" y="74"/>
                </a:lnTo>
                <a:lnTo>
                  <a:pt x="255" y="63"/>
                </a:lnTo>
                <a:lnTo>
                  <a:pt x="249" y="53"/>
                </a:lnTo>
                <a:lnTo>
                  <a:pt x="242" y="45"/>
                </a:lnTo>
                <a:lnTo>
                  <a:pt x="233" y="37"/>
                </a:lnTo>
                <a:lnTo>
                  <a:pt x="225" y="30"/>
                </a:lnTo>
                <a:lnTo>
                  <a:pt x="215" y="23"/>
                </a:lnTo>
                <a:lnTo>
                  <a:pt x="205" y="17"/>
                </a:lnTo>
                <a:lnTo>
                  <a:pt x="195" y="12"/>
                </a:lnTo>
                <a:lnTo>
                  <a:pt x="184" y="8"/>
                </a:lnTo>
                <a:lnTo>
                  <a:pt x="173" y="4"/>
                </a:lnTo>
                <a:lnTo>
                  <a:pt x="162" y="2"/>
                </a:lnTo>
                <a:lnTo>
                  <a:pt x="150" y="0"/>
                </a:lnTo>
                <a:lnTo>
                  <a:pt x="139" y="0"/>
                </a:lnTo>
                <a:lnTo>
                  <a:pt x="128" y="0"/>
                </a:lnTo>
                <a:lnTo>
                  <a:pt x="116" y="2"/>
                </a:lnTo>
                <a:lnTo>
                  <a:pt x="105" y="4"/>
                </a:lnTo>
                <a:lnTo>
                  <a:pt x="94" y="8"/>
                </a:lnTo>
                <a:lnTo>
                  <a:pt x="83" y="12"/>
                </a:lnTo>
                <a:lnTo>
                  <a:pt x="72" y="17"/>
                </a:lnTo>
                <a:lnTo>
                  <a:pt x="63" y="23"/>
                </a:lnTo>
                <a:lnTo>
                  <a:pt x="53" y="30"/>
                </a:lnTo>
                <a:lnTo>
                  <a:pt x="45" y="37"/>
                </a:lnTo>
                <a:lnTo>
                  <a:pt x="36" y="45"/>
                </a:lnTo>
                <a:lnTo>
                  <a:pt x="29" y="53"/>
                </a:lnTo>
                <a:lnTo>
                  <a:pt x="22" y="63"/>
                </a:lnTo>
                <a:lnTo>
                  <a:pt x="17" y="74"/>
                </a:lnTo>
                <a:lnTo>
                  <a:pt x="12" y="83"/>
                </a:lnTo>
                <a:lnTo>
                  <a:pt x="7" y="94"/>
                </a:lnTo>
                <a:lnTo>
                  <a:pt x="4" y="106"/>
                </a:lnTo>
                <a:lnTo>
                  <a:pt x="2" y="116"/>
                </a:lnTo>
                <a:lnTo>
                  <a:pt x="0" y="128"/>
                </a:lnTo>
                <a:lnTo>
                  <a:pt x="0" y="140"/>
                </a:lnTo>
                <a:lnTo>
                  <a:pt x="0" y="151"/>
                </a:lnTo>
                <a:lnTo>
                  <a:pt x="2" y="162"/>
                </a:lnTo>
                <a:lnTo>
                  <a:pt x="4" y="174"/>
                </a:lnTo>
                <a:lnTo>
                  <a:pt x="7" y="184"/>
                </a:lnTo>
                <a:lnTo>
                  <a:pt x="12" y="195"/>
                </a:lnTo>
                <a:lnTo>
                  <a:pt x="17" y="206"/>
                </a:lnTo>
                <a:lnTo>
                  <a:pt x="22" y="215"/>
                </a:lnTo>
                <a:lnTo>
                  <a:pt x="29" y="225"/>
                </a:lnTo>
                <a:lnTo>
                  <a:pt x="36" y="233"/>
                </a:lnTo>
                <a:lnTo>
                  <a:pt x="45" y="242"/>
                </a:lnTo>
                <a:lnTo>
                  <a:pt x="53" y="249"/>
                </a:lnTo>
                <a:lnTo>
                  <a:pt x="63" y="256"/>
                </a:lnTo>
                <a:lnTo>
                  <a:pt x="72" y="262"/>
                </a:lnTo>
                <a:lnTo>
                  <a:pt x="83" y="267"/>
                </a:lnTo>
                <a:lnTo>
                  <a:pt x="94" y="272"/>
                </a:lnTo>
                <a:lnTo>
                  <a:pt x="105" y="275"/>
                </a:lnTo>
                <a:lnTo>
                  <a:pt x="116" y="277"/>
                </a:lnTo>
                <a:lnTo>
                  <a:pt x="128" y="278"/>
                </a:lnTo>
                <a:lnTo>
                  <a:pt x="139" y="279"/>
                </a:lnTo>
                <a:lnTo>
                  <a:pt x="150" y="278"/>
                </a:lnTo>
                <a:lnTo>
                  <a:pt x="162" y="277"/>
                </a:lnTo>
                <a:lnTo>
                  <a:pt x="173" y="275"/>
                </a:lnTo>
                <a:lnTo>
                  <a:pt x="184" y="272"/>
                </a:lnTo>
                <a:lnTo>
                  <a:pt x="195" y="267"/>
                </a:lnTo>
                <a:lnTo>
                  <a:pt x="205" y="262"/>
                </a:lnTo>
                <a:lnTo>
                  <a:pt x="215" y="256"/>
                </a:lnTo>
                <a:lnTo>
                  <a:pt x="225" y="249"/>
                </a:lnTo>
                <a:lnTo>
                  <a:pt x="233" y="242"/>
                </a:lnTo>
                <a:lnTo>
                  <a:pt x="242" y="233"/>
                </a:lnTo>
                <a:lnTo>
                  <a:pt x="249" y="225"/>
                </a:lnTo>
                <a:lnTo>
                  <a:pt x="255" y="215"/>
                </a:lnTo>
                <a:lnTo>
                  <a:pt x="262" y="206"/>
                </a:lnTo>
                <a:lnTo>
                  <a:pt x="266" y="195"/>
                </a:lnTo>
                <a:lnTo>
                  <a:pt x="270" y="184"/>
                </a:lnTo>
                <a:lnTo>
                  <a:pt x="274" y="174"/>
                </a:lnTo>
                <a:lnTo>
                  <a:pt x="277" y="162"/>
                </a:lnTo>
                <a:lnTo>
                  <a:pt x="278" y="151"/>
                </a:lnTo>
                <a:lnTo>
                  <a:pt x="278" y="14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497777" name="Freeform 113"/>
          <p:cNvSpPr>
            <a:spLocks/>
          </p:cNvSpPr>
          <p:nvPr/>
        </p:nvSpPr>
        <p:spPr bwMode="auto">
          <a:xfrm>
            <a:off x="4667250" y="4695825"/>
            <a:ext cx="141288" cy="141288"/>
          </a:xfrm>
          <a:custGeom>
            <a:avLst/>
            <a:gdLst>
              <a:gd name="T0" fmla="*/ 2147483647 w 278"/>
              <a:gd name="T1" fmla="*/ 2147483647 h 279"/>
              <a:gd name="T2" fmla="*/ 2147483647 w 278"/>
              <a:gd name="T3" fmla="*/ 2147483647 h 279"/>
              <a:gd name="T4" fmla="*/ 2147483647 w 278"/>
              <a:gd name="T5" fmla="*/ 2147483647 h 279"/>
              <a:gd name="T6" fmla="*/ 2147483647 w 278"/>
              <a:gd name="T7" fmla="*/ 2147483647 h 279"/>
              <a:gd name="T8" fmla="*/ 2147483647 w 278"/>
              <a:gd name="T9" fmla="*/ 2147483647 h 279"/>
              <a:gd name="T10" fmla="*/ 2147483647 w 278"/>
              <a:gd name="T11" fmla="*/ 2147483647 h 279"/>
              <a:gd name="T12" fmla="*/ 2147483647 w 278"/>
              <a:gd name="T13" fmla="*/ 2147483647 h 279"/>
              <a:gd name="T14" fmla="*/ 2147483647 w 278"/>
              <a:gd name="T15" fmla="*/ 1038877497 h 279"/>
              <a:gd name="T16" fmla="*/ 2147483647 w 278"/>
              <a:gd name="T17" fmla="*/ 259783562 h 279"/>
              <a:gd name="T18" fmla="*/ 2147483647 w 278"/>
              <a:gd name="T19" fmla="*/ 0 h 279"/>
              <a:gd name="T20" fmla="*/ 2147483647 w 278"/>
              <a:gd name="T21" fmla="*/ 259783562 h 279"/>
              <a:gd name="T22" fmla="*/ 2147483647 w 278"/>
              <a:gd name="T23" fmla="*/ 1038877497 h 279"/>
              <a:gd name="T24" fmla="*/ 2147483647 w 278"/>
              <a:gd name="T25" fmla="*/ 2147483647 h 279"/>
              <a:gd name="T26" fmla="*/ 2147483647 w 278"/>
              <a:gd name="T27" fmla="*/ 2147483647 h 279"/>
              <a:gd name="T28" fmla="*/ 2147483647 w 278"/>
              <a:gd name="T29" fmla="*/ 2147483647 h 279"/>
              <a:gd name="T30" fmla="*/ 2147483647 w 278"/>
              <a:gd name="T31" fmla="*/ 2147483647 h 279"/>
              <a:gd name="T32" fmla="*/ 1575359167 w 278"/>
              <a:gd name="T33" fmla="*/ 2147483647 h 279"/>
              <a:gd name="T34" fmla="*/ 656335108 w 278"/>
              <a:gd name="T35" fmla="*/ 2147483647 h 279"/>
              <a:gd name="T36" fmla="*/ 0 w 278"/>
              <a:gd name="T37" fmla="*/ 2147483647 h 279"/>
              <a:gd name="T38" fmla="*/ 0 w 278"/>
              <a:gd name="T39" fmla="*/ 2147483647 h 279"/>
              <a:gd name="T40" fmla="*/ 656335108 w 278"/>
              <a:gd name="T41" fmla="*/ 2147483647 h 279"/>
              <a:gd name="T42" fmla="*/ 1575359167 w 278"/>
              <a:gd name="T43" fmla="*/ 2147483647 h 279"/>
              <a:gd name="T44" fmla="*/ 2147483647 w 278"/>
              <a:gd name="T45" fmla="*/ 2147483647 h 279"/>
              <a:gd name="T46" fmla="*/ 2147483647 w 278"/>
              <a:gd name="T47" fmla="*/ 2147483647 h 279"/>
              <a:gd name="T48" fmla="*/ 2147483647 w 278"/>
              <a:gd name="T49" fmla="*/ 2147483647 h 279"/>
              <a:gd name="T50" fmla="*/ 2147483647 w 278"/>
              <a:gd name="T51" fmla="*/ 2147483647 h 279"/>
              <a:gd name="T52" fmla="*/ 2147483647 w 278"/>
              <a:gd name="T53" fmla="*/ 2147483647 h 279"/>
              <a:gd name="T54" fmla="*/ 2147483647 w 278"/>
              <a:gd name="T55" fmla="*/ 2147483647 h 279"/>
              <a:gd name="T56" fmla="*/ 2147483647 w 278"/>
              <a:gd name="T57" fmla="*/ 2147483647 h 279"/>
              <a:gd name="T58" fmla="*/ 2147483647 w 278"/>
              <a:gd name="T59" fmla="*/ 2147483647 h 279"/>
              <a:gd name="T60" fmla="*/ 2147483647 w 278"/>
              <a:gd name="T61" fmla="*/ 2147483647 h 279"/>
              <a:gd name="T62" fmla="*/ 2147483647 w 278"/>
              <a:gd name="T63" fmla="*/ 2147483647 h 279"/>
              <a:gd name="T64" fmla="*/ 2147483647 w 278"/>
              <a:gd name="T65" fmla="*/ 2147483647 h 279"/>
              <a:gd name="T66" fmla="*/ 2147483647 w 278"/>
              <a:gd name="T67" fmla="*/ 2147483647 h 279"/>
              <a:gd name="T68" fmla="*/ 2147483647 w 278"/>
              <a:gd name="T69" fmla="*/ 2147483647 h 279"/>
              <a:gd name="T70" fmla="*/ 2147483647 w 278"/>
              <a:gd name="T71" fmla="*/ 2147483647 h 279"/>
              <a:gd name="T72" fmla="*/ 2147483647 w 278"/>
              <a:gd name="T73" fmla="*/ 2147483647 h 279"/>
              <a:gd name="T74" fmla="*/ 2147483647 w 278"/>
              <a:gd name="T75" fmla="*/ 2147483647 h 2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78" h="279">
                <a:moveTo>
                  <a:pt x="278" y="139"/>
                </a:moveTo>
                <a:lnTo>
                  <a:pt x="278" y="127"/>
                </a:lnTo>
                <a:lnTo>
                  <a:pt x="276" y="117"/>
                </a:lnTo>
                <a:lnTo>
                  <a:pt x="274" y="105"/>
                </a:lnTo>
                <a:lnTo>
                  <a:pt x="271" y="94"/>
                </a:lnTo>
                <a:lnTo>
                  <a:pt x="267" y="84"/>
                </a:lnTo>
                <a:lnTo>
                  <a:pt x="261" y="73"/>
                </a:lnTo>
                <a:lnTo>
                  <a:pt x="256" y="63"/>
                </a:lnTo>
                <a:lnTo>
                  <a:pt x="248" y="54"/>
                </a:lnTo>
                <a:lnTo>
                  <a:pt x="241" y="45"/>
                </a:lnTo>
                <a:lnTo>
                  <a:pt x="234" y="37"/>
                </a:lnTo>
                <a:lnTo>
                  <a:pt x="225" y="29"/>
                </a:lnTo>
                <a:lnTo>
                  <a:pt x="215" y="23"/>
                </a:lnTo>
                <a:lnTo>
                  <a:pt x="205" y="17"/>
                </a:lnTo>
                <a:lnTo>
                  <a:pt x="195" y="11"/>
                </a:lnTo>
                <a:lnTo>
                  <a:pt x="185" y="8"/>
                </a:lnTo>
                <a:lnTo>
                  <a:pt x="173" y="4"/>
                </a:lnTo>
                <a:lnTo>
                  <a:pt x="162" y="2"/>
                </a:lnTo>
                <a:lnTo>
                  <a:pt x="151" y="1"/>
                </a:lnTo>
                <a:lnTo>
                  <a:pt x="139" y="0"/>
                </a:lnTo>
                <a:lnTo>
                  <a:pt x="127" y="1"/>
                </a:lnTo>
                <a:lnTo>
                  <a:pt x="116" y="2"/>
                </a:lnTo>
                <a:lnTo>
                  <a:pt x="105" y="4"/>
                </a:lnTo>
                <a:lnTo>
                  <a:pt x="94" y="8"/>
                </a:lnTo>
                <a:lnTo>
                  <a:pt x="83" y="11"/>
                </a:lnTo>
                <a:lnTo>
                  <a:pt x="73" y="17"/>
                </a:lnTo>
                <a:lnTo>
                  <a:pt x="63" y="23"/>
                </a:lnTo>
                <a:lnTo>
                  <a:pt x="54" y="29"/>
                </a:lnTo>
                <a:lnTo>
                  <a:pt x="45" y="37"/>
                </a:lnTo>
                <a:lnTo>
                  <a:pt x="37" y="45"/>
                </a:lnTo>
                <a:lnTo>
                  <a:pt x="29" y="54"/>
                </a:lnTo>
                <a:lnTo>
                  <a:pt x="23" y="63"/>
                </a:lnTo>
                <a:lnTo>
                  <a:pt x="16" y="73"/>
                </a:lnTo>
                <a:lnTo>
                  <a:pt x="12" y="84"/>
                </a:lnTo>
                <a:lnTo>
                  <a:pt x="8" y="94"/>
                </a:lnTo>
                <a:lnTo>
                  <a:pt x="5" y="105"/>
                </a:lnTo>
                <a:lnTo>
                  <a:pt x="1" y="117"/>
                </a:lnTo>
                <a:lnTo>
                  <a:pt x="0" y="127"/>
                </a:lnTo>
                <a:lnTo>
                  <a:pt x="0" y="139"/>
                </a:lnTo>
                <a:lnTo>
                  <a:pt x="0" y="151"/>
                </a:lnTo>
                <a:lnTo>
                  <a:pt x="1" y="163"/>
                </a:lnTo>
                <a:lnTo>
                  <a:pt x="5" y="173"/>
                </a:lnTo>
                <a:lnTo>
                  <a:pt x="8" y="185"/>
                </a:lnTo>
                <a:lnTo>
                  <a:pt x="12" y="196"/>
                </a:lnTo>
                <a:lnTo>
                  <a:pt x="16" y="206"/>
                </a:lnTo>
                <a:lnTo>
                  <a:pt x="23" y="216"/>
                </a:lnTo>
                <a:lnTo>
                  <a:pt x="29" y="225"/>
                </a:lnTo>
                <a:lnTo>
                  <a:pt x="37" y="234"/>
                </a:lnTo>
                <a:lnTo>
                  <a:pt x="45" y="242"/>
                </a:lnTo>
                <a:lnTo>
                  <a:pt x="54" y="250"/>
                </a:lnTo>
                <a:lnTo>
                  <a:pt x="63" y="256"/>
                </a:lnTo>
                <a:lnTo>
                  <a:pt x="73" y="262"/>
                </a:lnTo>
                <a:lnTo>
                  <a:pt x="83" y="267"/>
                </a:lnTo>
                <a:lnTo>
                  <a:pt x="94" y="271"/>
                </a:lnTo>
                <a:lnTo>
                  <a:pt x="105" y="274"/>
                </a:lnTo>
                <a:lnTo>
                  <a:pt x="116" y="276"/>
                </a:lnTo>
                <a:lnTo>
                  <a:pt x="127" y="279"/>
                </a:lnTo>
                <a:lnTo>
                  <a:pt x="139" y="279"/>
                </a:lnTo>
                <a:lnTo>
                  <a:pt x="151" y="279"/>
                </a:lnTo>
                <a:lnTo>
                  <a:pt x="162" y="276"/>
                </a:lnTo>
                <a:lnTo>
                  <a:pt x="173" y="274"/>
                </a:lnTo>
                <a:lnTo>
                  <a:pt x="185" y="271"/>
                </a:lnTo>
                <a:lnTo>
                  <a:pt x="195" y="267"/>
                </a:lnTo>
                <a:lnTo>
                  <a:pt x="205" y="262"/>
                </a:lnTo>
                <a:lnTo>
                  <a:pt x="215" y="256"/>
                </a:lnTo>
                <a:lnTo>
                  <a:pt x="225" y="250"/>
                </a:lnTo>
                <a:lnTo>
                  <a:pt x="234" y="242"/>
                </a:lnTo>
                <a:lnTo>
                  <a:pt x="241" y="234"/>
                </a:lnTo>
                <a:lnTo>
                  <a:pt x="248" y="225"/>
                </a:lnTo>
                <a:lnTo>
                  <a:pt x="256" y="216"/>
                </a:lnTo>
                <a:lnTo>
                  <a:pt x="261" y="206"/>
                </a:lnTo>
                <a:lnTo>
                  <a:pt x="267" y="196"/>
                </a:lnTo>
                <a:lnTo>
                  <a:pt x="271" y="185"/>
                </a:lnTo>
                <a:lnTo>
                  <a:pt x="274" y="173"/>
                </a:lnTo>
                <a:lnTo>
                  <a:pt x="276" y="163"/>
                </a:lnTo>
                <a:lnTo>
                  <a:pt x="278" y="151"/>
                </a:lnTo>
                <a:lnTo>
                  <a:pt x="278" y="139"/>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497778" name="Group 114"/>
          <p:cNvGrpSpPr>
            <a:grpSpLocks/>
          </p:cNvGrpSpPr>
          <p:nvPr/>
        </p:nvGrpSpPr>
        <p:grpSpPr bwMode="auto">
          <a:xfrm>
            <a:off x="4733925" y="4914900"/>
            <a:ext cx="131763" cy="211138"/>
            <a:chOff x="2982" y="3096"/>
            <a:chExt cx="83" cy="133"/>
          </a:xfrm>
        </p:grpSpPr>
        <p:sp>
          <p:nvSpPr>
            <p:cNvPr id="76824" name="Line 115"/>
            <p:cNvSpPr>
              <a:spLocks noChangeShapeType="1"/>
            </p:cNvSpPr>
            <p:nvPr/>
          </p:nvSpPr>
          <p:spPr bwMode="auto">
            <a:xfrm flipH="1">
              <a:off x="3000" y="3229"/>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5" name="Freeform 116"/>
            <p:cNvSpPr>
              <a:spLocks/>
            </p:cNvSpPr>
            <p:nvPr/>
          </p:nvSpPr>
          <p:spPr bwMode="auto">
            <a:xfrm>
              <a:off x="2982" y="3196"/>
              <a:ext cx="18" cy="33"/>
            </a:xfrm>
            <a:custGeom>
              <a:avLst/>
              <a:gdLst>
                <a:gd name="T0" fmla="*/ 0 w 52"/>
                <a:gd name="T1" fmla="*/ 0 h 105"/>
                <a:gd name="T2" fmla="*/ 0 w 52"/>
                <a:gd name="T3" fmla="*/ 0 h 105"/>
                <a:gd name="T4" fmla="*/ 0 w 52"/>
                <a:gd name="T5" fmla="*/ 1 h 105"/>
                <a:gd name="T6" fmla="*/ 0 w 52"/>
                <a:gd name="T7" fmla="*/ 1 h 105"/>
                <a:gd name="T8" fmla="*/ 0 w 52"/>
                <a:gd name="T9" fmla="*/ 1 h 105"/>
                <a:gd name="T10" fmla="*/ 0 w 52"/>
                <a:gd name="T11" fmla="*/ 1 h 105"/>
                <a:gd name="T12" fmla="*/ 0 w 52"/>
                <a:gd name="T13" fmla="*/ 2 h 105"/>
                <a:gd name="T14" fmla="*/ 0 w 52"/>
                <a:gd name="T15" fmla="*/ 2 h 105"/>
                <a:gd name="T16" fmla="*/ 0 w 52"/>
                <a:gd name="T17" fmla="*/ 2 h 105"/>
                <a:gd name="T18" fmla="*/ 0 w 52"/>
                <a:gd name="T19" fmla="*/ 2 h 105"/>
                <a:gd name="T20" fmla="*/ 0 w 52"/>
                <a:gd name="T21" fmla="*/ 3 h 105"/>
                <a:gd name="T22" fmla="*/ 0 w 52"/>
                <a:gd name="T23" fmla="*/ 3 h 105"/>
                <a:gd name="T24" fmla="*/ 1 w 52"/>
                <a:gd name="T25" fmla="*/ 3 h 105"/>
                <a:gd name="T26" fmla="*/ 1 w 52"/>
                <a:gd name="T27" fmla="*/ 3 h 105"/>
                <a:gd name="T28" fmla="*/ 1 w 52"/>
                <a:gd name="T29" fmla="*/ 3 h 105"/>
                <a:gd name="T30" fmla="*/ 1 w 52"/>
                <a:gd name="T31" fmla="*/ 3 h 105"/>
                <a:gd name="T32" fmla="*/ 1 w 52"/>
                <a:gd name="T33" fmla="*/ 3 h 105"/>
                <a:gd name="T34" fmla="*/ 2 w 52"/>
                <a:gd name="T35" fmla="*/ 3 h 105"/>
                <a:gd name="T36" fmla="*/ 2 w 52"/>
                <a:gd name="T37" fmla="*/ 3 h 105"/>
                <a:gd name="T38" fmla="*/ 2 w 52"/>
                <a:gd name="T39" fmla="*/ 3 h 10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05">
                  <a:moveTo>
                    <a:pt x="6" y="0"/>
                  </a:moveTo>
                  <a:lnTo>
                    <a:pt x="4" y="9"/>
                  </a:lnTo>
                  <a:lnTo>
                    <a:pt x="3" y="17"/>
                  </a:lnTo>
                  <a:lnTo>
                    <a:pt x="1" y="26"/>
                  </a:lnTo>
                  <a:lnTo>
                    <a:pt x="0" y="33"/>
                  </a:lnTo>
                  <a:lnTo>
                    <a:pt x="0" y="42"/>
                  </a:lnTo>
                  <a:lnTo>
                    <a:pt x="1" y="49"/>
                  </a:lnTo>
                  <a:lnTo>
                    <a:pt x="3" y="57"/>
                  </a:lnTo>
                  <a:lnTo>
                    <a:pt x="5" y="64"/>
                  </a:lnTo>
                  <a:lnTo>
                    <a:pt x="7" y="70"/>
                  </a:lnTo>
                  <a:lnTo>
                    <a:pt x="9" y="77"/>
                  </a:lnTo>
                  <a:lnTo>
                    <a:pt x="12" y="82"/>
                  </a:lnTo>
                  <a:lnTo>
                    <a:pt x="15" y="87"/>
                  </a:lnTo>
                  <a:lnTo>
                    <a:pt x="20" y="92"/>
                  </a:lnTo>
                  <a:lnTo>
                    <a:pt x="24" y="95"/>
                  </a:lnTo>
                  <a:lnTo>
                    <a:pt x="29" y="98"/>
                  </a:lnTo>
                  <a:lnTo>
                    <a:pt x="34" y="101"/>
                  </a:lnTo>
                  <a:lnTo>
                    <a:pt x="40" y="102"/>
                  </a:lnTo>
                  <a:lnTo>
                    <a:pt x="45" y="103"/>
                  </a:lnTo>
                  <a:lnTo>
                    <a:pt x="52" y="1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26" name="Line 117"/>
            <p:cNvSpPr>
              <a:spLocks noChangeShapeType="1"/>
            </p:cNvSpPr>
            <p:nvPr/>
          </p:nvSpPr>
          <p:spPr bwMode="auto">
            <a:xfrm flipV="1">
              <a:off x="2984" y="3140"/>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7" name="Freeform 118"/>
            <p:cNvSpPr>
              <a:spLocks/>
            </p:cNvSpPr>
            <p:nvPr/>
          </p:nvSpPr>
          <p:spPr bwMode="auto">
            <a:xfrm>
              <a:off x="3000" y="3096"/>
              <a:ext cx="65" cy="44"/>
            </a:xfrm>
            <a:custGeom>
              <a:avLst/>
              <a:gdLst>
                <a:gd name="T0" fmla="*/ 6 w 202"/>
                <a:gd name="T1" fmla="*/ 4 h 140"/>
                <a:gd name="T2" fmla="*/ 6 w 202"/>
                <a:gd name="T3" fmla="*/ 4 h 140"/>
                <a:gd name="T4" fmla="*/ 7 w 202"/>
                <a:gd name="T5" fmla="*/ 4 h 140"/>
                <a:gd name="T6" fmla="*/ 7 w 202"/>
                <a:gd name="T7" fmla="*/ 3 h 140"/>
                <a:gd name="T8" fmla="*/ 7 w 202"/>
                <a:gd name="T9" fmla="*/ 3 h 140"/>
                <a:gd name="T10" fmla="*/ 7 w 202"/>
                <a:gd name="T11" fmla="*/ 3 h 140"/>
                <a:gd name="T12" fmla="*/ 7 w 202"/>
                <a:gd name="T13" fmla="*/ 3 h 140"/>
                <a:gd name="T14" fmla="*/ 7 w 202"/>
                <a:gd name="T15" fmla="*/ 2 h 140"/>
                <a:gd name="T16" fmla="*/ 7 w 202"/>
                <a:gd name="T17" fmla="*/ 2 h 140"/>
                <a:gd name="T18" fmla="*/ 7 w 202"/>
                <a:gd name="T19" fmla="*/ 2 h 140"/>
                <a:gd name="T20" fmla="*/ 6 w 202"/>
                <a:gd name="T21" fmla="*/ 2 h 140"/>
                <a:gd name="T22" fmla="*/ 6 w 202"/>
                <a:gd name="T23" fmla="*/ 1 h 140"/>
                <a:gd name="T24" fmla="*/ 6 w 202"/>
                <a:gd name="T25" fmla="*/ 1 h 140"/>
                <a:gd name="T26" fmla="*/ 6 w 202"/>
                <a:gd name="T27" fmla="*/ 1 h 140"/>
                <a:gd name="T28" fmla="*/ 6 w 202"/>
                <a:gd name="T29" fmla="*/ 1 h 140"/>
                <a:gd name="T30" fmla="*/ 6 w 202"/>
                <a:gd name="T31" fmla="*/ 1 h 140"/>
                <a:gd name="T32" fmla="*/ 6 w 202"/>
                <a:gd name="T33" fmla="*/ 0 h 140"/>
                <a:gd name="T34" fmla="*/ 5 w 202"/>
                <a:gd name="T35" fmla="*/ 0 h 140"/>
                <a:gd name="T36" fmla="*/ 5 w 202"/>
                <a:gd name="T37" fmla="*/ 0 h 140"/>
                <a:gd name="T38" fmla="*/ 5 w 202"/>
                <a:gd name="T39" fmla="*/ 0 h 140"/>
                <a:gd name="T40" fmla="*/ 5 w 202"/>
                <a:gd name="T41" fmla="*/ 0 h 140"/>
                <a:gd name="T42" fmla="*/ 5 w 202"/>
                <a:gd name="T43" fmla="*/ 0 h 140"/>
                <a:gd name="T44" fmla="*/ 5 w 202"/>
                <a:gd name="T45" fmla="*/ 0 h 140"/>
                <a:gd name="T46" fmla="*/ 4 w 202"/>
                <a:gd name="T47" fmla="*/ 0 h 140"/>
                <a:gd name="T48" fmla="*/ 4 w 202"/>
                <a:gd name="T49" fmla="*/ 0 h 140"/>
                <a:gd name="T50" fmla="*/ 4 w 202"/>
                <a:gd name="T51" fmla="*/ 0 h 140"/>
                <a:gd name="T52" fmla="*/ 4 w 202"/>
                <a:gd name="T53" fmla="*/ 0 h 140"/>
                <a:gd name="T54" fmla="*/ 3 w 202"/>
                <a:gd name="T55" fmla="*/ 0 h 140"/>
                <a:gd name="T56" fmla="*/ 3 w 202"/>
                <a:gd name="T57" fmla="*/ 0 h 140"/>
                <a:gd name="T58" fmla="*/ 3 w 202"/>
                <a:gd name="T59" fmla="*/ 1 h 140"/>
                <a:gd name="T60" fmla="*/ 3 w 202"/>
                <a:gd name="T61" fmla="*/ 1 h 140"/>
                <a:gd name="T62" fmla="*/ 2 w 202"/>
                <a:gd name="T63" fmla="*/ 1 h 140"/>
                <a:gd name="T64" fmla="*/ 2 w 202"/>
                <a:gd name="T65" fmla="*/ 1 h 140"/>
                <a:gd name="T66" fmla="*/ 2 w 202"/>
                <a:gd name="T67" fmla="*/ 1 h 140"/>
                <a:gd name="T68" fmla="*/ 2 w 202"/>
                <a:gd name="T69" fmla="*/ 2 h 140"/>
                <a:gd name="T70" fmla="*/ 1 w 202"/>
                <a:gd name="T71" fmla="*/ 2 h 140"/>
                <a:gd name="T72" fmla="*/ 1 w 202"/>
                <a:gd name="T73" fmla="*/ 2 h 140"/>
                <a:gd name="T74" fmla="*/ 1 w 202"/>
                <a:gd name="T75" fmla="*/ 2 h 140"/>
                <a:gd name="T76" fmla="*/ 1 w 202"/>
                <a:gd name="T77" fmla="*/ 3 h 140"/>
                <a:gd name="T78" fmla="*/ 1 w 202"/>
                <a:gd name="T79" fmla="*/ 3 h 140"/>
                <a:gd name="T80" fmla="*/ 1 w 202"/>
                <a:gd name="T81" fmla="*/ 3 h 140"/>
                <a:gd name="T82" fmla="*/ 0 w 202"/>
                <a:gd name="T83" fmla="*/ 3 h 140"/>
                <a:gd name="T84" fmla="*/ 0 w 202"/>
                <a:gd name="T85" fmla="*/ 4 h 140"/>
                <a:gd name="T86" fmla="*/ 0 w 202"/>
                <a:gd name="T87" fmla="*/ 4 h 140"/>
                <a:gd name="T88" fmla="*/ 0 w 202"/>
                <a:gd name="T89" fmla="*/ 4 h 14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2" h="140">
                  <a:moveTo>
                    <a:pt x="194" y="140"/>
                  </a:moveTo>
                  <a:lnTo>
                    <a:pt x="197" y="130"/>
                  </a:lnTo>
                  <a:lnTo>
                    <a:pt x="199" y="119"/>
                  </a:lnTo>
                  <a:lnTo>
                    <a:pt x="200" y="110"/>
                  </a:lnTo>
                  <a:lnTo>
                    <a:pt x="201" y="100"/>
                  </a:lnTo>
                  <a:lnTo>
                    <a:pt x="202" y="91"/>
                  </a:lnTo>
                  <a:lnTo>
                    <a:pt x="201" y="82"/>
                  </a:lnTo>
                  <a:lnTo>
                    <a:pt x="201" y="72"/>
                  </a:lnTo>
                  <a:lnTo>
                    <a:pt x="199" y="64"/>
                  </a:lnTo>
                  <a:lnTo>
                    <a:pt x="198" y="57"/>
                  </a:lnTo>
                  <a:lnTo>
                    <a:pt x="196" y="48"/>
                  </a:lnTo>
                  <a:lnTo>
                    <a:pt x="192" y="42"/>
                  </a:lnTo>
                  <a:lnTo>
                    <a:pt x="189" y="34"/>
                  </a:lnTo>
                  <a:lnTo>
                    <a:pt x="185" y="28"/>
                  </a:lnTo>
                  <a:lnTo>
                    <a:pt x="181" y="22"/>
                  </a:lnTo>
                  <a:lnTo>
                    <a:pt x="176" y="17"/>
                  </a:lnTo>
                  <a:lnTo>
                    <a:pt x="171" y="13"/>
                  </a:lnTo>
                  <a:lnTo>
                    <a:pt x="166" y="9"/>
                  </a:lnTo>
                  <a:lnTo>
                    <a:pt x="160" y="6"/>
                  </a:lnTo>
                  <a:lnTo>
                    <a:pt x="154" y="3"/>
                  </a:lnTo>
                  <a:lnTo>
                    <a:pt x="148" y="2"/>
                  </a:lnTo>
                  <a:lnTo>
                    <a:pt x="141" y="1"/>
                  </a:lnTo>
                  <a:lnTo>
                    <a:pt x="135" y="0"/>
                  </a:lnTo>
                  <a:lnTo>
                    <a:pt x="127" y="1"/>
                  </a:lnTo>
                  <a:lnTo>
                    <a:pt x="120" y="2"/>
                  </a:lnTo>
                  <a:lnTo>
                    <a:pt x="112" y="3"/>
                  </a:lnTo>
                  <a:lnTo>
                    <a:pt x="105" y="6"/>
                  </a:lnTo>
                  <a:lnTo>
                    <a:pt x="98" y="9"/>
                  </a:lnTo>
                  <a:lnTo>
                    <a:pt x="90" y="13"/>
                  </a:lnTo>
                  <a:lnTo>
                    <a:pt x="83" y="17"/>
                  </a:lnTo>
                  <a:lnTo>
                    <a:pt x="76" y="22"/>
                  </a:lnTo>
                  <a:lnTo>
                    <a:pt x="69" y="28"/>
                  </a:lnTo>
                  <a:lnTo>
                    <a:pt x="61" y="34"/>
                  </a:lnTo>
                  <a:lnTo>
                    <a:pt x="55" y="42"/>
                  </a:lnTo>
                  <a:lnTo>
                    <a:pt x="48" y="48"/>
                  </a:lnTo>
                  <a:lnTo>
                    <a:pt x="41" y="57"/>
                  </a:lnTo>
                  <a:lnTo>
                    <a:pt x="36" y="64"/>
                  </a:lnTo>
                  <a:lnTo>
                    <a:pt x="29" y="72"/>
                  </a:lnTo>
                  <a:lnTo>
                    <a:pt x="24" y="82"/>
                  </a:lnTo>
                  <a:lnTo>
                    <a:pt x="19" y="91"/>
                  </a:lnTo>
                  <a:lnTo>
                    <a:pt x="14" y="100"/>
                  </a:lnTo>
                  <a:lnTo>
                    <a:pt x="10" y="110"/>
                  </a:lnTo>
                  <a:lnTo>
                    <a:pt x="6" y="119"/>
                  </a:lnTo>
                  <a:lnTo>
                    <a:pt x="3" y="130"/>
                  </a:lnTo>
                  <a:lnTo>
                    <a:pt x="0" y="1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28" name="Freeform 119"/>
            <p:cNvSpPr>
              <a:spLocks/>
            </p:cNvSpPr>
            <p:nvPr/>
          </p:nvSpPr>
          <p:spPr bwMode="auto">
            <a:xfrm>
              <a:off x="2993" y="3140"/>
              <a:ext cx="67" cy="22"/>
            </a:xfrm>
            <a:custGeom>
              <a:avLst/>
              <a:gdLst>
                <a:gd name="T0" fmla="*/ 7 w 213"/>
                <a:gd name="T1" fmla="*/ 0 h 69"/>
                <a:gd name="T2" fmla="*/ 6 w 213"/>
                <a:gd name="T3" fmla="*/ 2 h 69"/>
                <a:gd name="T4" fmla="*/ 0 w 213"/>
                <a:gd name="T5" fmla="*/ 2 h 69"/>
                <a:gd name="T6" fmla="*/ 0 60000 65536"/>
                <a:gd name="T7" fmla="*/ 0 60000 65536"/>
                <a:gd name="T8" fmla="*/ 0 60000 65536"/>
              </a:gdLst>
              <a:ahLst/>
              <a:cxnLst>
                <a:cxn ang="T6">
                  <a:pos x="T0" y="T1"/>
                </a:cxn>
                <a:cxn ang="T7">
                  <a:pos x="T2" y="T3"/>
                </a:cxn>
                <a:cxn ang="T8">
                  <a:pos x="T4" y="T5"/>
                </a:cxn>
              </a:cxnLst>
              <a:rect l="0" t="0" r="r" b="b"/>
              <a:pathLst>
                <a:path w="213" h="69">
                  <a:moveTo>
                    <a:pt x="213" y="0"/>
                  </a:moveTo>
                  <a:lnTo>
                    <a:pt x="195" y="69"/>
                  </a:lnTo>
                  <a:lnTo>
                    <a:pt x="0"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97784" name="Group 120"/>
          <p:cNvGrpSpPr>
            <a:grpSpLocks/>
          </p:cNvGrpSpPr>
          <p:nvPr/>
        </p:nvGrpSpPr>
        <p:grpSpPr bwMode="auto">
          <a:xfrm>
            <a:off x="4437063" y="2446338"/>
            <a:ext cx="236537" cy="317500"/>
            <a:chOff x="2795" y="1541"/>
            <a:chExt cx="149" cy="200"/>
          </a:xfrm>
        </p:grpSpPr>
        <p:sp>
          <p:nvSpPr>
            <p:cNvPr id="76818" name="Line 121"/>
            <p:cNvSpPr>
              <a:spLocks noChangeShapeType="1"/>
            </p:cNvSpPr>
            <p:nvPr/>
          </p:nvSpPr>
          <p:spPr bwMode="auto">
            <a:xfrm flipH="1">
              <a:off x="2811" y="1741"/>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19" name="Freeform 122"/>
            <p:cNvSpPr>
              <a:spLocks/>
            </p:cNvSpPr>
            <p:nvPr/>
          </p:nvSpPr>
          <p:spPr bwMode="auto">
            <a:xfrm>
              <a:off x="2795" y="1708"/>
              <a:ext cx="16" cy="33"/>
            </a:xfrm>
            <a:custGeom>
              <a:avLst/>
              <a:gdLst>
                <a:gd name="T0" fmla="*/ 0 w 50"/>
                <a:gd name="T1" fmla="*/ 0 h 105"/>
                <a:gd name="T2" fmla="*/ 0 w 50"/>
                <a:gd name="T3" fmla="*/ 0 h 105"/>
                <a:gd name="T4" fmla="*/ 0 w 50"/>
                <a:gd name="T5" fmla="*/ 1 h 105"/>
                <a:gd name="T6" fmla="*/ 0 w 50"/>
                <a:gd name="T7" fmla="*/ 1 h 105"/>
                <a:gd name="T8" fmla="*/ 0 w 50"/>
                <a:gd name="T9" fmla="*/ 1 h 105"/>
                <a:gd name="T10" fmla="*/ 0 w 50"/>
                <a:gd name="T11" fmla="*/ 1 h 105"/>
                <a:gd name="T12" fmla="*/ 0 w 50"/>
                <a:gd name="T13" fmla="*/ 2 h 105"/>
                <a:gd name="T14" fmla="*/ 0 w 50"/>
                <a:gd name="T15" fmla="*/ 2 h 105"/>
                <a:gd name="T16" fmla="*/ 0 w 50"/>
                <a:gd name="T17" fmla="*/ 2 h 105"/>
                <a:gd name="T18" fmla="*/ 0 w 50"/>
                <a:gd name="T19" fmla="*/ 2 h 105"/>
                <a:gd name="T20" fmla="*/ 0 w 50"/>
                <a:gd name="T21" fmla="*/ 3 h 105"/>
                <a:gd name="T22" fmla="*/ 0 w 50"/>
                <a:gd name="T23" fmla="*/ 3 h 105"/>
                <a:gd name="T24" fmla="*/ 0 w 50"/>
                <a:gd name="T25" fmla="*/ 3 h 105"/>
                <a:gd name="T26" fmla="*/ 1 w 50"/>
                <a:gd name="T27" fmla="*/ 3 h 105"/>
                <a:gd name="T28" fmla="*/ 1 w 50"/>
                <a:gd name="T29" fmla="*/ 3 h 105"/>
                <a:gd name="T30" fmla="*/ 1 w 50"/>
                <a:gd name="T31" fmla="*/ 3 h 105"/>
                <a:gd name="T32" fmla="*/ 1 w 50"/>
                <a:gd name="T33" fmla="*/ 3 h 105"/>
                <a:gd name="T34" fmla="*/ 1 w 50"/>
                <a:gd name="T35" fmla="*/ 3 h 105"/>
                <a:gd name="T36" fmla="*/ 1 w 50"/>
                <a:gd name="T37" fmla="*/ 3 h 105"/>
                <a:gd name="T38" fmla="*/ 2 w 50"/>
                <a:gd name="T39" fmla="*/ 3 h 10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0" h="105">
                  <a:moveTo>
                    <a:pt x="5" y="0"/>
                  </a:moveTo>
                  <a:lnTo>
                    <a:pt x="3" y="9"/>
                  </a:lnTo>
                  <a:lnTo>
                    <a:pt x="2" y="17"/>
                  </a:lnTo>
                  <a:lnTo>
                    <a:pt x="1" y="26"/>
                  </a:lnTo>
                  <a:lnTo>
                    <a:pt x="0" y="34"/>
                  </a:lnTo>
                  <a:lnTo>
                    <a:pt x="0" y="42"/>
                  </a:lnTo>
                  <a:lnTo>
                    <a:pt x="1" y="50"/>
                  </a:lnTo>
                  <a:lnTo>
                    <a:pt x="2" y="58"/>
                  </a:lnTo>
                  <a:lnTo>
                    <a:pt x="3" y="64"/>
                  </a:lnTo>
                  <a:lnTo>
                    <a:pt x="5" y="71"/>
                  </a:lnTo>
                  <a:lnTo>
                    <a:pt x="8" y="77"/>
                  </a:lnTo>
                  <a:lnTo>
                    <a:pt x="11" y="82"/>
                  </a:lnTo>
                  <a:lnTo>
                    <a:pt x="14" y="88"/>
                  </a:lnTo>
                  <a:lnTo>
                    <a:pt x="19" y="92"/>
                  </a:lnTo>
                  <a:lnTo>
                    <a:pt x="23" y="96"/>
                  </a:lnTo>
                  <a:lnTo>
                    <a:pt x="27" y="99"/>
                  </a:lnTo>
                  <a:lnTo>
                    <a:pt x="33" y="101"/>
                  </a:lnTo>
                  <a:lnTo>
                    <a:pt x="38" y="104"/>
                  </a:lnTo>
                  <a:lnTo>
                    <a:pt x="44" y="105"/>
                  </a:lnTo>
                  <a:lnTo>
                    <a:pt x="50" y="1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20" name="Line 123"/>
            <p:cNvSpPr>
              <a:spLocks noChangeShapeType="1"/>
            </p:cNvSpPr>
            <p:nvPr/>
          </p:nvSpPr>
          <p:spPr bwMode="auto">
            <a:xfrm flipV="1">
              <a:off x="2798" y="1652"/>
              <a:ext cx="13"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6821" name="Freeform 124"/>
            <p:cNvSpPr>
              <a:spLocks/>
            </p:cNvSpPr>
            <p:nvPr/>
          </p:nvSpPr>
          <p:spPr bwMode="auto">
            <a:xfrm>
              <a:off x="2811" y="1608"/>
              <a:ext cx="64" cy="44"/>
            </a:xfrm>
            <a:custGeom>
              <a:avLst/>
              <a:gdLst>
                <a:gd name="T0" fmla="*/ 6 w 201"/>
                <a:gd name="T1" fmla="*/ 4 h 139"/>
                <a:gd name="T2" fmla="*/ 6 w 201"/>
                <a:gd name="T3" fmla="*/ 4 h 139"/>
                <a:gd name="T4" fmla="*/ 6 w 201"/>
                <a:gd name="T5" fmla="*/ 4 h 139"/>
                <a:gd name="T6" fmla="*/ 6 w 201"/>
                <a:gd name="T7" fmla="*/ 3 h 139"/>
                <a:gd name="T8" fmla="*/ 6 w 201"/>
                <a:gd name="T9" fmla="*/ 3 h 139"/>
                <a:gd name="T10" fmla="*/ 6 w 201"/>
                <a:gd name="T11" fmla="*/ 3 h 139"/>
                <a:gd name="T12" fmla="*/ 6 w 201"/>
                <a:gd name="T13" fmla="*/ 3 h 139"/>
                <a:gd name="T14" fmla="*/ 6 w 201"/>
                <a:gd name="T15" fmla="*/ 2 h 139"/>
                <a:gd name="T16" fmla="*/ 6 w 201"/>
                <a:gd name="T17" fmla="*/ 2 h 139"/>
                <a:gd name="T18" fmla="*/ 6 w 201"/>
                <a:gd name="T19" fmla="*/ 2 h 139"/>
                <a:gd name="T20" fmla="*/ 6 w 201"/>
                <a:gd name="T21" fmla="*/ 2 h 139"/>
                <a:gd name="T22" fmla="*/ 6 w 201"/>
                <a:gd name="T23" fmla="*/ 1 h 139"/>
                <a:gd name="T24" fmla="*/ 6 w 201"/>
                <a:gd name="T25" fmla="*/ 1 h 139"/>
                <a:gd name="T26" fmla="*/ 6 w 201"/>
                <a:gd name="T27" fmla="*/ 1 h 139"/>
                <a:gd name="T28" fmla="*/ 6 w 201"/>
                <a:gd name="T29" fmla="*/ 1 h 139"/>
                <a:gd name="T30" fmla="*/ 6 w 201"/>
                <a:gd name="T31" fmla="*/ 1 h 139"/>
                <a:gd name="T32" fmla="*/ 5 w 201"/>
                <a:gd name="T33" fmla="*/ 0 h 139"/>
                <a:gd name="T34" fmla="*/ 5 w 201"/>
                <a:gd name="T35" fmla="*/ 0 h 139"/>
                <a:gd name="T36" fmla="*/ 5 w 201"/>
                <a:gd name="T37" fmla="*/ 0 h 139"/>
                <a:gd name="T38" fmla="*/ 5 w 201"/>
                <a:gd name="T39" fmla="*/ 0 h 139"/>
                <a:gd name="T40" fmla="*/ 5 w 201"/>
                <a:gd name="T41" fmla="*/ 0 h 139"/>
                <a:gd name="T42" fmla="*/ 4 w 201"/>
                <a:gd name="T43" fmla="*/ 0 h 139"/>
                <a:gd name="T44" fmla="*/ 4 w 201"/>
                <a:gd name="T45" fmla="*/ 0 h 139"/>
                <a:gd name="T46" fmla="*/ 4 w 201"/>
                <a:gd name="T47" fmla="*/ 0 h 139"/>
                <a:gd name="T48" fmla="*/ 4 w 201"/>
                <a:gd name="T49" fmla="*/ 0 h 139"/>
                <a:gd name="T50" fmla="*/ 4 w 201"/>
                <a:gd name="T51" fmla="*/ 0 h 139"/>
                <a:gd name="T52" fmla="*/ 4 w 201"/>
                <a:gd name="T53" fmla="*/ 0 h 139"/>
                <a:gd name="T54" fmla="*/ 3 w 201"/>
                <a:gd name="T55" fmla="*/ 0 h 139"/>
                <a:gd name="T56" fmla="*/ 3 w 201"/>
                <a:gd name="T57" fmla="*/ 0 h 139"/>
                <a:gd name="T58" fmla="*/ 3 w 201"/>
                <a:gd name="T59" fmla="*/ 1 h 139"/>
                <a:gd name="T60" fmla="*/ 3 w 201"/>
                <a:gd name="T61" fmla="*/ 1 h 139"/>
                <a:gd name="T62" fmla="*/ 2 w 201"/>
                <a:gd name="T63" fmla="*/ 1 h 139"/>
                <a:gd name="T64" fmla="*/ 2 w 201"/>
                <a:gd name="T65" fmla="*/ 1 h 139"/>
                <a:gd name="T66" fmla="*/ 2 w 201"/>
                <a:gd name="T67" fmla="*/ 1 h 139"/>
                <a:gd name="T68" fmla="*/ 2 w 201"/>
                <a:gd name="T69" fmla="*/ 2 h 139"/>
                <a:gd name="T70" fmla="*/ 1 w 201"/>
                <a:gd name="T71" fmla="*/ 2 h 139"/>
                <a:gd name="T72" fmla="*/ 1 w 201"/>
                <a:gd name="T73" fmla="*/ 2 h 139"/>
                <a:gd name="T74" fmla="*/ 1 w 201"/>
                <a:gd name="T75" fmla="*/ 2 h 139"/>
                <a:gd name="T76" fmla="*/ 1 w 201"/>
                <a:gd name="T77" fmla="*/ 3 h 139"/>
                <a:gd name="T78" fmla="*/ 1 w 201"/>
                <a:gd name="T79" fmla="*/ 3 h 139"/>
                <a:gd name="T80" fmla="*/ 0 w 201"/>
                <a:gd name="T81" fmla="*/ 3 h 139"/>
                <a:gd name="T82" fmla="*/ 0 w 201"/>
                <a:gd name="T83" fmla="*/ 3 h 139"/>
                <a:gd name="T84" fmla="*/ 0 w 201"/>
                <a:gd name="T85" fmla="*/ 4 h 139"/>
                <a:gd name="T86" fmla="*/ 0 w 201"/>
                <a:gd name="T87" fmla="*/ 4 h 139"/>
                <a:gd name="T88" fmla="*/ 0 w 201"/>
                <a:gd name="T89" fmla="*/ 4 h 13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1" h="139">
                  <a:moveTo>
                    <a:pt x="195" y="139"/>
                  </a:moveTo>
                  <a:lnTo>
                    <a:pt x="197" y="129"/>
                  </a:lnTo>
                  <a:lnTo>
                    <a:pt x="199" y="119"/>
                  </a:lnTo>
                  <a:lnTo>
                    <a:pt x="200" y="110"/>
                  </a:lnTo>
                  <a:lnTo>
                    <a:pt x="201" y="100"/>
                  </a:lnTo>
                  <a:lnTo>
                    <a:pt x="201" y="91"/>
                  </a:lnTo>
                  <a:lnTo>
                    <a:pt x="201" y="81"/>
                  </a:lnTo>
                  <a:lnTo>
                    <a:pt x="200" y="73"/>
                  </a:lnTo>
                  <a:lnTo>
                    <a:pt x="199" y="64"/>
                  </a:lnTo>
                  <a:lnTo>
                    <a:pt x="198" y="56"/>
                  </a:lnTo>
                  <a:lnTo>
                    <a:pt x="195" y="48"/>
                  </a:lnTo>
                  <a:lnTo>
                    <a:pt x="192" y="41"/>
                  </a:lnTo>
                  <a:lnTo>
                    <a:pt x="189" y="34"/>
                  </a:lnTo>
                  <a:lnTo>
                    <a:pt x="185" y="28"/>
                  </a:lnTo>
                  <a:lnTo>
                    <a:pt x="181" y="22"/>
                  </a:lnTo>
                  <a:lnTo>
                    <a:pt x="176" y="17"/>
                  </a:lnTo>
                  <a:lnTo>
                    <a:pt x="171" y="12"/>
                  </a:lnTo>
                  <a:lnTo>
                    <a:pt x="166" y="9"/>
                  </a:lnTo>
                  <a:lnTo>
                    <a:pt x="160" y="6"/>
                  </a:lnTo>
                  <a:lnTo>
                    <a:pt x="154" y="3"/>
                  </a:lnTo>
                  <a:lnTo>
                    <a:pt x="148" y="1"/>
                  </a:lnTo>
                  <a:lnTo>
                    <a:pt x="141" y="0"/>
                  </a:lnTo>
                  <a:lnTo>
                    <a:pt x="134" y="0"/>
                  </a:lnTo>
                  <a:lnTo>
                    <a:pt x="127" y="0"/>
                  </a:lnTo>
                  <a:lnTo>
                    <a:pt x="120" y="1"/>
                  </a:lnTo>
                  <a:lnTo>
                    <a:pt x="113" y="3"/>
                  </a:lnTo>
                  <a:lnTo>
                    <a:pt x="105" y="6"/>
                  </a:lnTo>
                  <a:lnTo>
                    <a:pt x="98" y="9"/>
                  </a:lnTo>
                  <a:lnTo>
                    <a:pt x="90" y="12"/>
                  </a:lnTo>
                  <a:lnTo>
                    <a:pt x="83" y="17"/>
                  </a:lnTo>
                  <a:lnTo>
                    <a:pt x="75" y="22"/>
                  </a:lnTo>
                  <a:lnTo>
                    <a:pt x="68" y="28"/>
                  </a:lnTo>
                  <a:lnTo>
                    <a:pt x="61" y="34"/>
                  </a:lnTo>
                  <a:lnTo>
                    <a:pt x="54" y="41"/>
                  </a:lnTo>
                  <a:lnTo>
                    <a:pt x="48" y="48"/>
                  </a:lnTo>
                  <a:lnTo>
                    <a:pt x="41" y="56"/>
                  </a:lnTo>
                  <a:lnTo>
                    <a:pt x="35" y="64"/>
                  </a:lnTo>
                  <a:lnTo>
                    <a:pt x="29" y="73"/>
                  </a:lnTo>
                  <a:lnTo>
                    <a:pt x="24" y="81"/>
                  </a:lnTo>
                  <a:lnTo>
                    <a:pt x="19" y="91"/>
                  </a:lnTo>
                  <a:lnTo>
                    <a:pt x="14" y="100"/>
                  </a:lnTo>
                  <a:lnTo>
                    <a:pt x="9" y="110"/>
                  </a:lnTo>
                  <a:lnTo>
                    <a:pt x="6" y="119"/>
                  </a:lnTo>
                  <a:lnTo>
                    <a:pt x="3" y="129"/>
                  </a:lnTo>
                  <a:lnTo>
                    <a:pt x="0" y="1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22" name="Freeform 125"/>
            <p:cNvSpPr>
              <a:spLocks/>
            </p:cNvSpPr>
            <p:nvPr/>
          </p:nvSpPr>
          <p:spPr bwMode="auto">
            <a:xfrm>
              <a:off x="2807" y="1652"/>
              <a:ext cx="66" cy="23"/>
            </a:xfrm>
            <a:custGeom>
              <a:avLst/>
              <a:gdLst>
                <a:gd name="T0" fmla="*/ 6 w 214"/>
                <a:gd name="T1" fmla="*/ 0 h 70"/>
                <a:gd name="T2" fmla="*/ 6 w 214"/>
                <a:gd name="T3" fmla="*/ 3 h 70"/>
                <a:gd name="T4" fmla="*/ 0 w 214"/>
                <a:gd name="T5" fmla="*/ 3 h 70"/>
                <a:gd name="T6" fmla="*/ 0 60000 65536"/>
                <a:gd name="T7" fmla="*/ 0 60000 65536"/>
                <a:gd name="T8" fmla="*/ 0 60000 65536"/>
              </a:gdLst>
              <a:ahLst/>
              <a:cxnLst>
                <a:cxn ang="T6">
                  <a:pos x="T0" y="T1"/>
                </a:cxn>
                <a:cxn ang="T7">
                  <a:pos x="T2" y="T3"/>
                </a:cxn>
                <a:cxn ang="T8">
                  <a:pos x="T4" y="T5"/>
                </a:cxn>
              </a:cxnLst>
              <a:rect l="0" t="0" r="r" b="b"/>
              <a:pathLst>
                <a:path w="214" h="70">
                  <a:moveTo>
                    <a:pt x="214" y="0"/>
                  </a:moveTo>
                  <a:lnTo>
                    <a:pt x="194" y="70"/>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6823" name="Line 126"/>
            <p:cNvSpPr>
              <a:spLocks noChangeShapeType="1"/>
            </p:cNvSpPr>
            <p:nvPr/>
          </p:nvSpPr>
          <p:spPr bwMode="auto">
            <a:xfrm flipH="1">
              <a:off x="2924" y="1541"/>
              <a:ext cx="20"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97759"/>
                                        </p:tgtEl>
                                        <p:attrNameLst>
                                          <p:attrName>style.visibility</p:attrName>
                                        </p:attrNameLst>
                                      </p:cBhvr>
                                      <p:to>
                                        <p:strVal val="visible"/>
                                      </p:to>
                                    </p:set>
                                    <p:animEffect transition="in" filter="wipe(left)">
                                      <p:cBhvr>
                                        <p:cTn id="7" dur="500"/>
                                        <p:tgtEl>
                                          <p:spTgt spid="49775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497777"/>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nodeType="clickEffect">
                                  <p:stCondLst>
                                    <p:cond delay="0"/>
                                  </p:stCondLst>
                                  <p:childTnLst>
                                    <p:set>
                                      <p:cBhvr>
                                        <p:cTn id="15" dur="1" fill="hold">
                                          <p:stCondLst>
                                            <p:cond delay="0"/>
                                          </p:stCondLst>
                                        </p:cTn>
                                        <p:tgtEl>
                                          <p:spTgt spid="497778"/>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497742"/>
                                        </p:tgtEl>
                                        <p:attrNameLst>
                                          <p:attrName>style.visibility</p:attrName>
                                        </p:attrNameLst>
                                      </p:cBhvr>
                                      <p:to>
                                        <p:strVal val="visible"/>
                                      </p:to>
                                    </p:set>
                                    <p:animEffect transition="in" filter="wipe(down)">
                                      <p:cBhvr>
                                        <p:cTn id="20" dur="500"/>
                                        <p:tgtEl>
                                          <p:spTgt spid="497742"/>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97776"/>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4977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7742" grpId="0" animBg="1"/>
      <p:bldP spid="497776" grpId="0" animBg="1"/>
      <p:bldP spid="497777" grpId="0" animBg="1"/>
    </p:bldLst>
  </p:timing>
</p:sld>
</file>

<file path=ppt/slides/slide7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22930" name="Rectangle 18"/>
          <p:cNvSpPr>
            <a:spLocks noChangeArrowheads="1"/>
          </p:cNvSpPr>
          <p:nvPr/>
        </p:nvSpPr>
        <p:spPr bwMode="auto">
          <a:xfrm>
            <a:off x="5076825" y="882650"/>
            <a:ext cx="4067175" cy="5210175"/>
          </a:xfrm>
          <a:prstGeom prst="rect">
            <a:avLst/>
          </a:prstGeom>
          <a:noFill/>
          <a:ln>
            <a:noFill/>
          </a:ln>
          <a:effectLst/>
          <a:extLst>
            <a:ext uri="{909E8E84-426E-40DD-AFC4-6F175D3DCCD1}">
              <a14:hiddenFill xmlns:a14="http://schemas.microsoft.com/office/drawing/2010/main">
                <a:gradFill rotWithShape="0">
                  <a:gsLst>
                    <a:gs pos="0">
                      <a:srgbClr val="CCFFFF"/>
                    </a:gs>
                    <a:gs pos="100000">
                      <a:srgbClr val="FFFFFF"/>
                    </a:gs>
                  </a:gsLst>
                  <a:path path="rect">
                    <a:fillToRect r="100000" b="100000"/>
                  </a:path>
                </a:gra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en-US" altLang="zh-CN" b="1">
                <a:latin typeface="黑体" pitchFamily="2" charset="-122"/>
                <a:ea typeface="黑体" pitchFamily="2" charset="-122"/>
              </a:rPr>
              <a:t>(1)</a:t>
            </a:r>
            <a:r>
              <a:rPr lang="zh-CN" altLang="en-US" b="1">
                <a:solidFill>
                  <a:srgbClr val="FF0000"/>
                </a:solidFill>
              </a:rPr>
              <a:t>最大斜度线</a:t>
            </a:r>
            <a:r>
              <a:rPr lang="zh-CN" altLang="en-US" b="1"/>
              <a:t>的定义：</a:t>
            </a:r>
          </a:p>
          <a:p>
            <a:pPr eaLnBrk="1" hangingPunct="1">
              <a:buFontTx/>
              <a:buNone/>
            </a:pPr>
            <a:r>
              <a:rPr lang="zh-CN" altLang="en-US" b="1"/>
              <a:t>       平面上对某一投影面的倾斜角度最大的线称为该投影面的</a:t>
            </a:r>
            <a:r>
              <a:rPr lang="zh-CN" altLang="en-US" b="1">
                <a:solidFill>
                  <a:srgbClr val="FF0000"/>
                </a:solidFill>
              </a:rPr>
              <a:t>最大斜度线</a:t>
            </a:r>
            <a:r>
              <a:rPr lang="zh-CN" altLang="en-US" b="1"/>
              <a:t>。</a:t>
            </a:r>
          </a:p>
          <a:p>
            <a:pPr eaLnBrk="1" hangingPunct="1">
              <a:buFontTx/>
              <a:buNone/>
            </a:pPr>
            <a:r>
              <a:rPr lang="zh-CN" altLang="en-US" b="1">
                <a:solidFill>
                  <a:srgbClr val="FF0000"/>
                </a:solidFill>
              </a:rPr>
              <a:t>        最大斜度线</a:t>
            </a:r>
            <a:r>
              <a:rPr lang="zh-CN" altLang="en-US" b="1"/>
              <a:t>属于定平面并垂直于该平面的投影面平行线的直线。</a:t>
            </a:r>
          </a:p>
        </p:txBody>
      </p:sp>
      <p:sp>
        <p:nvSpPr>
          <p:cNvPr id="77827" name="Rectangle 40"/>
          <p:cNvSpPr>
            <a:spLocks noGrp="1" noChangeArrowheads="1"/>
          </p:cNvSpPr>
          <p:nvPr>
            <p:ph type="subTitle" idx="1"/>
          </p:nvPr>
        </p:nvSpPr>
        <p:spPr>
          <a:xfrm>
            <a:off x="109538" y="115888"/>
            <a:ext cx="8350250" cy="685800"/>
          </a:xfrm>
          <a:extLst>
            <a:ext uri="{909E8E84-426E-40DD-AFC4-6F175D3DCCD1}">
              <a14:hiddenFill xmlns:a14="http://schemas.microsoft.com/office/drawing/2010/main">
                <a:gradFill rotWithShape="0">
                  <a:gsLst>
                    <a:gs pos="0">
                      <a:srgbClr val="CCFFFF"/>
                    </a:gs>
                    <a:gs pos="100000">
                      <a:srgbClr val="FFFFFF"/>
                    </a:gs>
                  </a:gsLst>
                  <a:path path="rect">
                    <a:fillToRect r="100000" b="100000"/>
                  </a:path>
                </a:gradFill>
              </a14:hiddenFill>
            </a:ext>
          </a:extLst>
        </p:spPr>
        <p:txBody>
          <a:bodyPr/>
          <a:lstStyle/>
          <a:p>
            <a:pPr algn="l" eaLnBrk="1" hangingPunct="1"/>
            <a:r>
              <a:rPr lang="zh-CN" altLang="en-US" sz="3600" b="1" smtClean="0">
                <a:ea typeface="黑体" pitchFamily="2" charset="-122"/>
              </a:rPr>
              <a:t>三、属于平面的</a:t>
            </a:r>
            <a:r>
              <a:rPr lang="zh-CN" altLang="en-US" sz="3600" b="1" smtClean="0">
                <a:solidFill>
                  <a:srgbClr val="FF0000"/>
                </a:solidFill>
                <a:ea typeface="黑体" pitchFamily="2" charset="-122"/>
              </a:rPr>
              <a:t>最大斜度线</a:t>
            </a:r>
          </a:p>
        </p:txBody>
      </p:sp>
      <p:grpSp>
        <p:nvGrpSpPr>
          <p:cNvPr id="422953" name="Group 41"/>
          <p:cNvGrpSpPr>
            <a:grpSpLocks/>
          </p:cNvGrpSpPr>
          <p:nvPr/>
        </p:nvGrpSpPr>
        <p:grpSpPr bwMode="auto">
          <a:xfrm>
            <a:off x="250825" y="1052513"/>
            <a:ext cx="4824413" cy="4397375"/>
            <a:chOff x="158" y="663"/>
            <a:chExt cx="3039" cy="2770"/>
          </a:xfrm>
        </p:grpSpPr>
        <p:sp>
          <p:nvSpPr>
            <p:cNvPr id="77879" name="Line 42"/>
            <p:cNvSpPr>
              <a:spLocks noChangeShapeType="1"/>
            </p:cNvSpPr>
            <p:nvPr/>
          </p:nvSpPr>
          <p:spPr bwMode="auto">
            <a:xfrm flipH="1">
              <a:off x="158" y="2261"/>
              <a:ext cx="689" cy="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80" name="Line 43"/>
            <p:cNvSpPr>
              <a:spLocks noChangeShapeType="1"/>
            </p:cNvSpPr>
            <p:nvPr/>
          </p:nvSpPr>
          <p:spPr bwMode="auto">
            <a:xfrm>
              <a:off x="2469" y="2705"/>
              <a:ext cx="728" cy="72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81" name="Line 44"/>
            <p:cNvSpPr>
              <a:spLocks noChangeShapeType="1"/>
            </p:cNvSpPr>
            <p:nvPr/>
          </p:nvSpPr>
          <p:spPr bwMode="auto">
            <a:xfrm>
              <a:off x="158" y="2264"/>
              <a:ext cx="1169" cy="116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82" name="Line 45"/>
            <p:cNvSpPr>
              <a:spLocks noChangeShapeType="1"/>
            </p:cNvSpPr>
            <p:nvPr/>
          </p:nvSpPr>
          <p:spPr bwMode="auto">
            <a:xfrm>
              <a:off x="1327" y="3433"/>
              <a:ext cx="1870"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83" name="Line 46"/>
            <p:cNvSpPr>
              <a:spLocks noChangeShapeType="1"/>
            </p:cNvSpPr>
            <p:nvPr/>
          </p:nvSpPr>
          <p:spPr bwMode="auto">
            <a:xfrm flipH="1" flipV="1">
              <a:off x="1191" y="3190"/>
              <a:ext cx="183" cy="1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84" name="Line 47"/>
            <p:cNvSpPr>
              <a:spLocks noChangeShapeType="1"/>
            </p:cNvSpPr>
            <p:nvPr/>
          </p:nvSpPr>
          <p:spPr bwMode="auto">
            <a:xfrm>
              <a:off x="1271" y="3273"/>
              <a:ext cx="8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85" name="Line 48"/>
            <p:cNvSpPr>
              <a:spLocks noChangeShapeType="1"/>
            </p:cNvSpPr>
            <p:nvPr/>
          </p:nvSpPr>
          <p:spPr bwMode="auto">
            <a:xfrm>
              <a:off x="1271" y="3190"/>
              <a:ext cx="186" cy="1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86" name="Line 49"/>
            <p:cNvSpPr>
              <a:spLocks noChangeShapeType="1"/>
            </p:cNvSpPr>
            <p:nvPr/>
          </p:nvSpPr>
          <p:spPr bwMode="auto">
            <a:xfrm>
              <a:off x="723" y="2513"/>
              <a:ext cx="1426" cy="8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87" name="Freeform 50"/>
            <p:cNvSpPr>
              <a:spLocks/>
            </p:cNvSpPr>
            <p:nvPr/>
          </p:nvSpPr>
          <p:spPr bwMode="auto">
            <a:xfrm>
              <a:off x="1629" y="784"/>
              <a:ext cx="85" cy="187"/>
            </a:xfrm>
            <a:custGeom>
              <a:avLst/>
              <a:gdLst>
                <a:gd name="T0" fmla="*/ 0 w 201"/>
                <a:gd name="T1" fmla="*/ 34 h 436"/>
                <a:gd name="T2" fmla="*/ 9 w 201"/>
                <a:gd name="T3" fmla="*/ 0 h 436"/>
                <a:gd name="T4" fmla="*/ 15 w 201"/>
                <a:gd name="T5" fmla="*/ 0 h 436"/>
                <a:gd name="T6" fmla="*/ 0 60000 65536"/>
                <a:gd name="T7" fmla="*/ 0 60000 65536"/>
                <a:gd name="T8" fmla="*/ 0 60000 65536"/>
              </a:gdLst>
              <a:ahLst/>
              <a:cxnLst>
                <a:cxn ang="T6">
                  <a:pos x="T0" y="T1"/>
                </a:cxn>
                <a:cxn ang="T7">
                  <a:pos x="T2" y="T3"/>
                </a:cxn>
                <a:cxn ang="T8">
                  <a:pos x="T4" y="T5"/>
                </a:cxn>
              </a:cxnLst>
              <a:rect l="0" t="0" r="r" b="b"/>
              <a:pathLst>
                <a:path w="201" h="436">
                  <a:moveTo>
                    <a:pt x="0" y="436"/>
                  </a:moveTo>
                  <a:lnTo>
                    <a:pt x="116" y="0"/>
                  </a:lnTo>
                  <a:lnTo>
                    <a:pt x="20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7888" name="Freeform 51"/>
            <p:cNvSpPr>
              <a:spLocks/>
            </p:cNvSpPr>
            <p:nvPr/>
          </p:nvSpPr>
          <p:spPr bwMode="auto">
            <a:xfrm>
              <a:off x="1685" y="784"/>
              <a:ext cx="53" cy="104"/>
            </a:xfrm>
            <a:custGeom>
              <a:avLst/>
              <a:gdLst>
                <a:gd name="T0" fmla="*/ 0 w 123"/>
                <a:gd name="T1" fmla="*/ 19 h 242"/>
                <a:gd name="T2" fmla="*/ 1 w 123"/>
                <a:gd name="T3" fmla="*/ 19 h 242"/>
                <a:gd name="T4" fmla="*/ 3 w 123"/>
                <a:gd name="T5" fmla="*/ 18 h 242"/>
                <a:gd name="T6" fmla="*/ 4 w 123"/>
                <a:gd name="T7" fmla="*/ 18 h 242"/>
                <a:gd name="T8" fmla="*/ 5 w 123"/>
                <a:gd name="T9" fmla="*/ 17 h 242"/>
                <a:gd name="T10" fmla="*/ 6 w 123"/>
                <a:gd name="T11" fmla="*/ 16 h 242"/>
                <a:gd name="T12" fmla="*/ 7 w 123"/>
                <a:gd name="T13" fmla="*/ 15 h 242"/>
                <a:gd name="T14" fmla="*/ 8 w 123"/>
                <a:gd name="T15" fmla="*/ 13 h 242"/>
                <a:gd name="T16" fmla="*/ 9 w 123"/>
                <a:gd name="T17" fmla="*/ 11 h 242"/>
                <a:gd name="T18" fmla="*/ 9 w 123"/>
                <a:gd name="T19" fmla="*/ 9 h 242"/>
                <a:gd name="T20" fmla="*/ 10 w 123"/>
                <a:gd name="T21" fmla="*/ 8 h 242"/>
                <a:gd name="T22" fmla="*/ 10 w 123"/>
                <a:gd name="T23" fmla="*/ 6 h 242"/>
                <a:gd name="T24" fmla="*/ 10 w 123"/>
                <a:gd name="T25" fmla="*/ 5 h 242"/>
                <a:gd name="T26" fmla="*/ 9 w 123"/>
                <a:gd name="T27" fmla="*/ 3 h 242"/>
                <a:gd name="T28" fmla="*/ 9 w 123"/>
                <a:gd name="T29" fmla="*/ 2 h 242"/>
                <a:gd name="T30" fmla="*/ 8 w 123"/>
                <a:gd name="T31" fmla="*/ 1 h 242"/>
                <a:gd name="T32" fmla="*/ 7 w 123"/>
                <a:gd name="T33" fmla="*/ 0 h 242"/>
                <a:gd name="T34" fmla="*/ 6 w 123"/>
                <a:gd name="T35" fmla="*/ 0 h 242"/>
                <a:gd name="T36" fmla="*/ 5 w 123"/>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3" h="242">
                  <a:moveTo>
                    <a:pt x="0" y="242"/>
                  </a:moveTo>
                  <a:lnTo>
                    <a:pt x="15" y="240"/>
                  </a:lnTo>
                  <a:lnTo>
                    <a:pt x="31" y="235"/>
                  </a:lnTo>
                  <a:lnTo>
                    <a:pt x="47" y="226"/>
                  </a:lnTo>
                  <a:lnTo>
                    <a:pt x="62" y="213"/>
                  </a:lnTo>
                  <a:lnTo>
                    <a:pt x="77" y="199"/>
                  </a:lnTo>
                  <a:lnTo>
                    <a:pt x="90" y="181"/>
                  </a:lnTo>
                  <a:lnTo>
                    <a:pt x="100" y="162"/>
                  </a:lnTo>
                  <a:lnTo>
                    <a:pt x="110" y="142"/>
                  </a:lnTo>
                  <a:lnTo>
                    <a:pt x="117" y="121"/>
                  </a:lnTo>
                  <a:lnTo>
                    <a:pt x="122" y="100"/>
                  </a:lnTo>
                  <a:lnTo>
                    <a:pt x="123" y="79"/>
                  </a:lnTo>
                  <a:lnTo>
                    <a:pt x="122" y="60"/>
                  </a:lnTo>
                  <a:lnTo>
                    <a:pt x="118" y="43"/>
                  </a:lnTo>
                  <a:lnTo>
                    <a:pt x="112" y="28"/>
                  </a:lnTo>
                  <a:lnTo>
                    <a:pt x="102" y="16"/>
                  </a:lnTo>
                  <a:lnTo>
                    <a:pt x="92" y="7"/>
                  </a:lnTo>
                  <a:lnTo>
                    <a:pt x="79" y="2"/>
                  </a:lnTo>
                  <a:lnTo>
                    <a:pt x="6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7889" name="Line 52"/>
            <p:cNvSpPr>
              <a:spLocks noChangeShapeType="1"/>
            </p:cNvSpPr>
            <p:nvPr/>
          </p:nvSpPr>
          <p:spPr bwMode="auto">
            <a:xfrm flipH="1">
              <a:off x="1649" y="888"/>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90" name="Line 53"/>
            <p:cNvSpPr>
              <a:spLocks noChangeShapeType="1"/>
            </p:cNvSpPr>
            <p:nvPr/>
          </p:nvSpPr>
          <p:spPr bwMode="auto">
            <a:xfrm flipV="1">
              <a:off x="723" y="663"/>
              <a:ext cx="929" cy="18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91" name="Line 54"/>
            <p:cNvSpPr>
              <a:spLocks noChangeShapeType="1"/>
            </p:cNvSpPr>
            <p:nvPr/>
          </p:nvSpPr>
          <p:spPr bwMode="auto">
            <a:xfrm>
              <a:off x="1652" y="663"/>
              <a:ext cx="1427" cy="82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92" name="Line 55"/>
            <p:cNvSpPr>
              <a:spLocks noChangeShapeType="1"/>
            </p:cNvSpPr>
            <p:nvPr/>
          </p:nvSpPr>
          <p:spPr bwMode="auto">
            <a:xfrm flipV="1">
              <a:off x="2149" y="1492"/>
              <a:ext cx="930" cy="184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2968" name="Group 56"/>
          <p:cNvGrpSpPr>
            <a:grpSpLocks/>
          </p:cNvGrpSpPr>
          <p:nvPr/>
        </p:nvGrpSpPr>
        <p:grpSpPr bwMode="auto">
          <a:xfrm>
            <a:off x="2308225" y="1870075"/>
            <a:ext cx="1978025" cy="1433513"/>
            <a:chOff x="1454" y="1178"/>
            <a:chExt cx="1246" cy="903"/>
          </a:xfrm>
        </p:grpSpPr>
        <p:sp>
          <p:nvSpPr>
            <p:cNvPr id="77872" name="Line 57"/>
            <p:cNvSpPr>
              <a:spLocks noChangeShapeType="1"/>
            </p:cNvSpPr>
            <p:nvPr/>
          </p:nvSpPr>
          <p:spPr bwMode="auto">
            <a:xfrm flipH="1">
              <a:off x="2626" y="2081"/>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73" name="Freeform 58"/>
            <p:cNvSpPr>
              <a:spLocks/>
            </p:cNvSpPr>
            <p:nvPr/>
          </p:nvSpPr>
          <p:spPr bwMode="auto">
            <a:xfrm>
              <a:off x="2602" y="2036"/>
              <a:ext cx="24" cy="45"/>
            </a:xfrm>
            <a:custGeom>
              <a:avLst/>
              <a:gdLst>
                <a:gd name="T0" fmla="*/ 0 w 53"/>
                <a:gd name="T1" fmla="*/ 0 h 110"/>
                <a:gd name="T2" fmla="*/ 0 w 53"/>
                <a:gd name="T3" fmla="*/ 1 h 110"/>
                <a:gd name="T4" fmla="*/ 0 w 53"/>
                <a:gd name="T5" fmla="*/ 2 h 110"/>
                <a:gd name="T6" fmla="*/ 0 w 53"/>
                <a:gd name="T7" fmla="*/ 4 h 110"/>
                <a:gd name="T8" fmla="*/ 0 w 53"/>
                <a:gd name="T9" fmla="*/ 5 h 110"/>
                <a:gd name="T10" fmla="*/ 1 w 53"/>
                <a:gd name="T11" fmla="*/ 6 h 110"/>
                <a:gd name="T12" fmla="*/ 2 w 53"/>
                <a:gd name="T13" fmla="*/ 7 h 110"/>
                <a:gd name="T14" fmla="*/ 3 w 53"/>
                <a:gd name="T15" fmla="*/ 7 h 110"/>
                <a:gd name="T16" fmla="*/ 4 w 53"/>
                <a:gd name="T17" fmla="*/ 7 h 110"/>
                <a:gd name="T18" fmla="*/ 5 w 53"/>
                <a:gd name="T19" fmla="*/ 7 h 1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3" h="110">
                  <a:moveTo>
                    <a:pt x="6" y="0"/>
                  </a:moveTo>
                  <a:lnTo>
                    <a:pt x="1" y="19"/>
                  </a:lnTo>
                  <a:lnTo>
                    <a:pt x="0" y="37"/>
                  </a:lnTo>
                  <a:lnTo>
                    <a:pt x="1" y="54"/>
                  </a:lnTo>
                  <a:lnTo>
                    <a:pt x="5" y="70"/>
                  </a:lnTo>
                  <a:lnTo>
                    <a:pt x="11" y="84"/>
                  </a:lnTo>
                  <a:lnTo>
                    <a:pt x="18" y="95"/>
                  </a:lnTo>
                  <a:lnTo>
                    <a:pt x="28" y="102"/>
                  </a:lnTo>
                  <a:lnTo>
                    <a:pt x="40" y="108"/>
                  </a:lnTo>
                  <a:lnTo>
                    <a:pt x="53"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7874" name="Line 59"/>
            <p:cNvSpPr>
              <a:spLocks noChangeShapeType="1"/>
            </p:cNvSpPr>
            <p:nvPr/>
          </p:nvSpPr>
          <p:spPr bwMode="auto">
            <a:xfrm flipV="1">
              <a:off x="2605" y="1944"/>
              <a:ext cx="27"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75" name="Freeform 60"/>
            <p:cNvSpPr>
              <a:spLocks/>
            </p:cNvSpPr>
            <p:nvPr/>
          </p:nvSpPr>
          <p:spPr bwMode="auto">
            <a:xfrm>
              <a:off x="2632" y="1897"/>
              <a:ext cx="44" cy="47"/>
            </a:xfrm>
            <a:custGeom>
              <a:avLst/>
              <a:gdLst>
                <a:gd name="T0" fmla="*/ 7 w 106"/>
                <a:gd name="T1" fmla="*/ 0 h 110"/>
                <a:gd name="T2" fmla="*/ 7 w 106"/>
                <a:gd name="T3" fmla="*/ 0 h 110"/>
                <a:gd name="T4" fmla="*/ 5 w 106"/>
                <a:gd name="T5" fmla="*/ 0 h 110"/>
                <a:gd name="T6" fmla="*/ 5 w 106"/>
                <a:gd name="T7" fmla="*/ 1 h 110"/>
                <a:gd name="T8" fmla="*/ 3 w 106"/>
                <a:gd name="T9" fmla="*/ 2 h 110"/>
                <a:gd name="T10" fmla="*/ 2 w 106"/>
                <a:gd name="T11" fmla="*/ 3 h 110"/>
                <a:gd name="T12" fmla="*/ 2 w 106"/>
                <a:gd name="T13" fmla="*/ 4 h 110"/>
                <a:gd name="T14" fmla="*/ 1 w 106"/>
                <a:gd name="T15" fmla="*/ 6 h 110"/>
                <a:gd name="T16" fmla="*/ 0 w 106"/>
                <a:gd name="T17" fmla="*/ 7 h 110"/>
                <a:gd name="T18" fmla="*/ 0 w 106"/>
                <a:gd name="T19" fmla="*/ 9 h 1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 h="110">
                  <a:moveTo>
                    <a:pt x="106" y="0"/>
                  </a:moveTo>
                  <a:lnTo>
                    <a:pt x="92" y="2"/>
                  </a:lnTo>
                  <a:lnTo>
                    <a:pt x="78" y="8"/>
                  </a:lnTo>
                  <a:lnTo>
                    <a:pt x="63" y="15"/>
                  </a:lnTo>
                  <a:lnTo>
                    <a:pt x="49" y="26"/>
                  </a:lnTo>
                  <a:lnTo>
                    <a:pt x="36" y="40"/>
                  </a:lnTo>
                  <a:lnTo>
                    <a:pt x="25" y="56"/>
                  </a:lnTo>
                  <a:lnTo>
                    <a:pt x="14" y="73"/>
                  </a:lnTo>
                  <a:lnTo>
                    <a:pt x="7" y="91"/>
                  </a:lnTo>
                  <a:lnTo>
                    <a:pt x="0"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7876" name="Line 61"/>
            <p:cNvSpPr>
              <a:spLocks noChangeShapeType="1"/>
            </p:cNvSpPr>
            <p:nvPr/>
          </p:nvSpPr>
          <p:spPr bwMode="auto">
            <a:xfrm>
              <a:off x="2676" y="1897"/>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77" name="Freeform 62"/>
            <p:cNvSpPr>
              <a:spLocks/>
            </p:cNvSpPr>
            <p:nvPr/>
          </p:nvSpPr>
          <p:spPr bwMode="auto">
            <a:xfrm>
              <a:off x="1454" y="1240"/>
              <a:ext cx="110" cy="184"/>
            </a:xfrm>
            <a:custGeom>
              <a:avLst/>
              <a:gdLst>
                <a:gd name="T0" fmla="*/ 0 w 256"/>
                <a:gd name="T1" fmla="*/ 33 h 435"/>
                <a:gd name="T2" fmla="*/ 6 w 256"/>
                <a:gd name="T3" fmla="*/ 33 h 435"/>
                <a:gd name="T4" fmla="*/ 7 w 256"/>
                <a:gd name="T5" fmla="*/ 33 h 435"/>
                <a:gd name="T6" fmla="*/ 9 w 256"/>
                <a:gd name="T7" fmla="*/ 33 h 435"/>
                <a:gd name="T8" fmla="*/ 10 w 256"/>
                <a:gd name="T9" fmla="*/ 31 h 435"/>
                <a:gd name="T10" fmla="*/ 12 w 256"/>
                <a:gd name="T11" fmla="*/ 30 h 435"/>
                <a:gd name="T12" fmla="*/ 13 w 256"/>
                <a:gd name="T13" fmla="*/ 29 h 435"/>
                <a:gd name="T14" fmla="*/ 14 w 256"/>
                <a:gd name="T15" fmla="*/ 28 h 435"/>
                <a:gd name="T16" fmla="*/ 15 w 256"/>
                <a:gd name="T17" fmla="*/ 26 h 435"/>
                <a:gd name="T18" fmla="*/ 16 w 256"/>
                <a:gd name="T19" fmla="*/ 25 h 435"/>
                <a:gd name="T20" fmla="*/ 16 w 256"/>
                <a:gd name="T21" fmla="*/ 23 h 435"/>
                <a:gd name="T22" fmla="*/ 20 w 256"/>
                <a:gd name="T23" fmla="*/ 10 h 435"/>
                <a:gd name="T24" fmla="*/ 20 w 256"/>
                <a:gd name="T25" fmla="*/ 8 h 435"/>
                <a:gd name="T26" fmla="*/ 20 w 256"/>
                <a:gd name="T27" fmla="*/ 7 h 435"/>
                <a:gd name="T28" fmla="*/ 20 w 256"/>
                <a:gd name="T29" fmla="*/ 5 h 435"/>
                <a:gd name="T30" fmla="*/ 20 w 256"/>
                <a:gd name="T31" fmla="*/ 3 h 435"/>
                <a:gd name="T32" fmla="*/ 19 w 256"/>
                <a:gd name="T33" fmla="*/ 2 h 435"/>
                <a:gd name="T34" fmla="*/ 18 w 256"/>
                <a:gd name="T35" fmla="*/ 1 h 435"/>
                <a:gd name="T36" fmla="*/ 18 w 256"/>
                <a:gd name="T37" fmla="*/ 0 h 435"/>
                <a:gd name="T38" fmla="*/ 17 w 256"/>
                <a:gd name="T39" fmla="*/ 0 h 435"/>
                <a:gd name="T40" fmla="*/ 15 w 256"/>
                <a:gd name="T41" fmla="*/ 0 h 435"/>
                <a:gd name="T42" fmla="*/ 9 w 256"/>
                <a:gd name="T43" fmla="*/ 0 h 435"/>
                <a:gd name="T44" fmla="*/ 0 w 256"/>
                <a:gd name="T45" fmla="*/ 33 h 4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6" h="435">
                  <a:moveTo>
                    <a:pt x="0" y="435"/>
                  </a:moveTo>
                  <a:lnTo>
                    <a:pt x="77" y="435"/>
                  </a:lnTo>
                  <a:lnTo>
                    <a:pt x="92" y="433"/>
                  </a:lnTo>
                  <a:lnTo>
                    <a:pt x="111" y="427"/>
                  </a:lnTo>
                  <a:lnTo>
                    <a:pt x="128" y="417"/>
                  </a:lnTo>
                  <a:lnTo>
                    <a:pt x="145" y="404"/>
                  </a:lnTo>
                  <a:lnTo>
                    <a:pt x="161" y="387"/>
                  </a:lnTo>
                  <a:lnTo>
                    <a:pt x="174" y="369"/>
                  </a:lnTo>
                  <a:lnTo>
                    <a:pt x="187" y="348"/>
                  </a:lnTo>
                  <a:lnTo>
                    <a:pt x="197" y="326"/>
                  </a:lnTo>
                  <a:lnTo>
                    <a:pt x="205" y="302"/>
                  </a:lnTo>
                  <a:lnTo>
                    <a:pt x="250" y="133"/>
                  </a:lnTo>
                  <a:lnTo>
                    <a:pt x="255" y="110"/>
                  </a:lnTo>
                  <a:lnTo>
                    <a:pt x="256" y="87"/>
                  </a:lnTo>
                  <a:lnTo>
                    <a:pt x="255" y="66"/>
                  </a:lnTo>
                  <a:lnTo>
                    <a:pt x="251" y="47"/>
                  </a:lnTo>
                  <a:lnTo>
                    <a:pt x="245" y="31"/>
                  </a:lnTo>
                  <a:lnTo>
                    <a:pt x="235" y="18"/>
                  </a:lnTo>
                  <a:lnTo>
                    <a:pt x="222" y="7"/>
                  </a:lnTo>
                  <a:lnTo>
                    <a:pt x="209" y="2"/>
                  </a:lnTo>
                  <a:lnTo>
                    <a:pt x="193" y="0"/>
                  </a:lnTo>
                  <a:lnTo>
                    <a:pt x="117" y="0"/>
                  </a:lnTo>
                  <a:lnTo>
                    <a:pt x="0" y="43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7878" name="Line 63"/>
            <p:cNvSpPr>
              <a:spLocks noChangeShapeType="1"/>
            </p:cNvSpPr>
            <p:nvPr/>
          </p:nvSpPr>
          <p:spPr bwMode="auto">
            <a:xfrm>
              <a:off x="1590" y="1178"/>
              <a:ext cx="1098" cy="63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2976" name="Group 64"/>
          <p:cNvGrpSpPr>
            <a:grpSpLocks/>
          </p:cNvGrpSpPr>
          <p:nvPr/>
        </p:nvGrpSpPr>
        <p:grpSpPr bwMode="auto">
          <a:xfrm>
            <a:off x="2490788" y="2241550"/>
            <a:ext cx="1692275" cy="3001963"/>
            <a:chOff x="1569" y="1412"/>
            <a:chExt cx="1066" cy="1891"/>
          </a:xfrm>
        </p:grpSpPr>
        <p:sp>
          <p:nvSpPr>
            <p:cNvPr id="77867" name="Freeform 65"/>
            <p:cNvSpPr>
              <a:spLocks/>
            </p:cNvSpPr>
            <p:nvPr/>
          </p:nvSpPr>
          <p:spPr bwMode="auto">
            <a:xfrm>
              <a:off x="2395" y="1412"/>
              <a:ext cx="95" cy="183"/>
            </a:xfrm>
            <a:custGeom>
              <a:avLst/>
              <a:gdLst>
                <a:gd name="T0" fmla="*/ 0 w 219"/>
                <a:gd name="T1" fmla="*/ 32 h 436"/>
                <a:gd name="T2" fmla="*/ 18 w 219"/>
                <a:gd name="T3" fmla="*/ 0 h 436"/>
                <a:gd name="T4" fmla="*/ 16 w 219"/>
                <a:gd name="T5" fmla="*/ 32 h 436"/>
                <a:gd name="T6" fmla="*/ 0 60000 65536"/>
                <a:gd name="T7" fmla="*/ 0 60000 65536"/>
                <a:gd name="T8" fmla="*/ 0 60000 65536"/>
              </a:gdLst>
              <a:ahLst/>
              <a:cxnLst>
                <a:cxn ang="T6">
                  <a:pos x="T0" y="T1"/>
                </a:cxn>
                <a:cxn ang="T7">
                  <a:pos x="T2" y="T3"/>
                </a:cxn>
                <a:cxn ang="T8">
                  <a:pos x="T4" y="T5"/>
                </a:cxn>
              </a:cxnLst>
              <a:rect l="0" t="0" r="r" b="b"/>
              <a:pathLst>
                <a:path w="219" h="436">
                  <a:moveTo>
                    <a:pt x="0" y="436"/>
                  </a:moveTo>
                  <a:lnTo>
                    <a:pt x="219" y="0"/>
                  </a:lnTo>
                  <a:lnTo>
                    <a:pt x="204" y="4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7868" name="Line 66"/>
            <p:cNvSpPr>
              <a:spLocks noChangeShapeType="1"/>
            </p:cNvSpPr>
            <p:nvPr/>
          </p:nvSpPr>
          <p:spPr bwMode="auto">
            <a:xfrm flipH="1">
              <a:off x="2422" y="1545"/>
              <a:ext cx="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69" name="Freeform 67"/>
            <p:cNvSpPr>
              <a:spLocks/>
            </p:cNvSpPr>
            <p:nvPr/>
          </p:nvSpPr>
          <p:spPr bwMode="auto">
            <a:xfrm>
              <a:off x="1569" y="3119"/>
              <a:ext cx="107" cy="184"/>
            </a:xfrm>
            <a:custGeom>
              <a:avLst/>
              <a:gdLst>
                <a:gd name="T0" fmla="*/ 11 w 253"/>
                <a:gd name="T1" fmla="*/ 33 h 435"/>
                <a:gd name="T2" fmla="*/ 0 w 253"/>
                <a:gd name="T3" fmla="*/ 33 h 435"/>
                <a:gd name="T4" fmla="*/ 9 w 253"/>
                <a:gd name="T5" fmla="*/ 0 h 435"/>
                <a:gd name="T6" fmla="*/ 19 w 253"/>
                <a:gd name="T7" fmla="*/ 0 h 4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3" h="435">
                  <a:moveTo>
                    <a:pt x="136" y="435"/>
                  </a:moveTo>
                  <a:lnTo>
                    <a:pt x="0" y="435"/>
                  </a:lnTo>
                  <a:lnTo>
                    <a:pt x="118" y="0"/>
                  </a:lnTo>
                  <a:lnTo>
                    <a:pt x="2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7870" name="Line 68"/>
            <p:cNvSpPr>
              <a:spLocks noChangeShapeType="1"/>
            </p:cNvSpPr>
            <p:nvPr/>
          </p:nvSpPr>
          <p:spPr bwMode="auto">
            <a:xfrm flipH="1">
              <a:off x="1596" y="3199"/>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71" name="Line 69"/>
            <p:cNvSpPr>
              <a:spLocks noChangeShapeType="1"/>
            </p:cNvSpPr>
            <p:nvPr/>
          </p:nvSpPr>
          <p:spPr bwMode="auto">
            <a:xfrm flipV="1">
              <a:off x="1774" y="1412"/>
              <a:ext cx="861" cy="171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2982" name="Group 70"/>
          <p:cNvGrpSpPr>
            <a:grpSpLocks/>
          </p:cNvGrpSpPr>
          <p:nvPr/>
        </p:nvGrpSpPr>
        <p:grpSpPr bwMode="auto">
          <a:xfrm>
            <a:off x="1354138" y="2697163"/>
            <a:ext cx="2598737" cy="1874837"/>
            <a:chOff x="853" y="1699"/>
            <a:chExt cx="1637" cy="1181"/>
          </a:xfrm>
        </p:grpSpPr>
        <p:sp>
          <p:nvSpPr>
            <p:cNvPr id="77864" name="Freeform 71"/>
            <p:cNvSpPr>
              <a:spLocks/>
            </p:cNvSpPr>
            <p:nvPr/>
          </p:nvSpPr>
          <p:spPr bwMode="auto">
            <a:xfrm>
              <a:off x="853" y="2696"/>
              <a:ext cx="107" cy="184"/>
            </a:xfrm>
            <a:custGeom>
              <a:avLst/>
              <a:gdLst>
                <a:gd name="T0" fmla="*/ 0 w 253"/>
                <a:gd name="T1" fmla="*/ 33 h 436"/>
                <a:gd name="T2" fmla="*/ 9 w 253"/>
                <a:gd name="T3" fmla="*/ 0 h 436"/>
                <a:gd name="T4" fmla="*/ 19 w 253"/>
                <a:gd name="T5" fmla="*/ 0 h 436"/>
                <a:gd name="T6" fmla="*/ 0 60000 65536"/>
                <a:gd name="T7" fmla="*/ 0 60000 65536"/>
                <a:gd name="T8" fmla="*/ 0 60000 65536"/>
              </a:gdLst>
              <a:ahLst/>
              <a:cxnLst>
                <a:cxn ang="T6">
                  <a:pos x="T0" y="T1"/>
                </a:cxn>
                <a:cxn ang="T7">
                  <a:pos x="T2" y="T3"/>
                </a:cxn>
                <a:cxn ang="T8">
                  <a:pos x="T4" y="T5"/>
                </a:cxn>
              </a:cxnLst>
              <a:rect l="0" t="0" r="r" b="b"/>
              <a:pathLst>
                <a:path w="253" h="436">
                  <a:moveTo>
                    <a:pt x="0" y="436"/>
                  </a:moveTo>
                  <a:lnTo>
                    <a:pt x="116" y="0"/>
                  </a:lnTo>
                  <a:lnTo>
                    <a:pt x="2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7865" name="Line 72"/>
            <p:cNvSpPr>
              <a:spLocks noChangeShapeType="1"/>
            </p:cNvSpPr>
            <p:nvPr/>
          </p:nvSpPr>
          <p:spPr bwMode="auto">
            <a:xfrm>
              <a:off x="880" y="2779"/>
              <a:ext cx="5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66" name="Line 73"/>
            <p:cNvSpPr>
              <a:spLocks noChangeShapeType="1"/>
            </p:cNvSpPr>
            <p:nvPr/>
          </p:nvSpPr>
          <p:spPr bwMode="auto">
            <a:xfrm flipH="1">
              <a:off x="990" y="1699"/>
              <a:ext cx="1500" cy="968"/>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2986" name="Group 74"/>
          <p:cNvGrpSpPr>
            <a:grpSpLocks/>
          </p:cNvGrpSpPr>
          <p:nvPr/>
        </p:nvGrpSpPr>
        <p:grpSpPr bwMode="auto">
          <a:xfrm>
            <a:off x="1571625" y="3932238"/>
            <a:ext cx="2381250" cy="944562"/>
            <a:chOff x="990" y="2477"/>
            <a:chExt cx="1500" cy="595"/>
          </a:xfrm>
        </p:grpSpPr>
        <p:sp>
          <p:nvSpPr>
            <p:cNvPr id="77851" name="Line 75"/>
            <p:cNvSpPr>
              <a:spLocks noChangeShapeType="1"/>
            </p:cNvSpPr>
            <p:nvPr/>
          </p:nvSpPr>
          <p:spPr bwMode="auto">
            <a:xfrm flipH="1" flipV="1">
              <a:off x="2377" y="2927"/>
              <a:ext cx="113"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52" name="Line 76"/>
            <p:cNvSpPr>
              <a:spLocks noChangeShapeType="1"/>
            </p:cNvSpPr>
            <p:nvPr/>
          </p:nvSpPr>
          <p:spPr bwMode="auto">
            <a:xfrm>
              <a:off x="2377" y="2927"/>
              <a:ext cx="0"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77853" name="Group 77"/>
            <p:cNvGrpSpPr>
              <a:grpSpLocks/>
            </p:cNvGrpSpPr>
            <p:nvPr/>
          </p:nvGrpSpPr>
          <p:grpSpPr bwMode="auto">
            <a:xfrm>
              <a:off x="990" y="2477"/>
              <a:ext cx="1500" cy="595"/>
              <a:chOff x="990" y="2477"/>
              <a:chExt cx="1500" cy="595"/>
            </a:xfrm>
          </p:grpSpPr>
          <p:sp>
            <p:nvSpPr>
              <p:cNvPr id="77854" name="Line 78"/>
              <p:cNvSpPr>
                <a:spLocks noChangeShapeType="1"/>
              </p:cNvSpPr>
              <p:nvPr/>
            </p:nvSpPr>
            <p:spPr bwMode="auto">
              <a:xfrm>
                <a:off x="990" y="2667"/>
                <a:ext cx="130"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55" name="Line 79"/>
              <p:cNvSpPr>
                <a:spLocks noChangeShapeType="1"/>
              </p:cNvSpPr>
              <p:nvPr/>
            </p:nvSpPr>
            <p:spPr bwMode="auto">
              <a:xfrm>
                <a:off x="1164" y="2714"/>
                <a:ext cx="127"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56" name="Line 80"/>
              <p:cNvSpPr>
                <a:spLocks noChangeShapeType="1"/>
              </p:cNvSpPr>
              <p:nvPr/>
            </p:nvSpPr>
            <p:spPr bwMode="auto">
              <a:xfrm>
                <a:off x="1333" y="2758"/>
                <a:ext cx="127"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57" name="Line 81"/>
              <p:cNvSpPr>
                <a:spLocks noChangeShapeType="1"/>
              </p:cNvSpPr>
              <p:nvPr/>
            </p:nvSpPr>
            <p:spPr bwMode="auto">
              <a:xfrm>
                <a:off x="1501" y="2806"/>
                <a:ext cx="128"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58" name="Line 82"/>
              <p:cNvSpPr>
                <a:spLocks noChangeShapeType="1"/>
              </p:cNvSpPr>
              <p:nvPr/>
            </p:nvSpPr>
            <p:spPr bwMode="auto">
              <a:xfrm>
                <a:off x="1670" y="2853"/>
                <a:ext cx="127"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59" name="Line 83"/>
              <p:cNvSpPr>
                <a:spLocks noChangeShapeType="1"/>
              </p:cNvSpPr>
              <p:nvPr/>
            </p:nvSpPr>
            <p:spPr bwMode="auto">
              <a:xfrm>
                <a:off x="1839" y="2897"/>
                <a:ext cx="127"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60" name="Line 84"/>
              <p:cNvSpPr>
                <a:spLocks noChangeShapeType="1"/>
              </p:cNvSpPr>
              <p:nvPr/>
            </p:nvSpPr>
            <p:spPr bwMode="auto">
              <a:xfrm>
                <a:off x="2010" y="2945"/>
                <a:ext cx="128"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61" name="Line 85"/>
              <p:cNvSpPr>
                <a:spLocks noChangeShapeType="1"/>
              </p:cNvSpPr>
              <p:nvPr/>
            </p:nvSpPr>
            <p:spPr bwMode="auto">
              <a:xfrm>
                <a:off x="2179" y="2989"/>
                <a:ext cx="130"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62" name="Line 86"/>
              <p:cNvSpPr>
                <a:spLocks noChangeShapeType="1"/>
              </p:cNvSpPr>
              <p:nvPr/>
            </p:nvSpPr>
            <p:spPr bwMode="auto">
              <a:xfrm>
                <a:off x="2309" y="3025"/>
                <a:ext cx="181" cy="4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63" name="Freeform 87"/>
              <p:cNvSpPr>
                <a:spLocks/>
              </p:cNvSpPr>
              <p:nvPr/>
            </p:nvSpPr>
            <p:spPr bwMode="auto">
              <a:xfrm>
                <a:off x="1285" y="2477"/>
                <a:ext cx="57" cy="281"/>
              </a:xfrm>
              <a:custGeom>
                <a:avLst/>
                <a:gdLst>
                  <a:gd name="T0" fmla="*/ 8 w 132"/>
                  <a:gd name="T1" fmla="*/ 50 h 666"/>
                  <a:gd name="T2" fmla="*/ 10 w 132"/>
                  <a:gd name="T3" fmla="*/ 46 h 666"/>
                  <a:gd name="T4" fmla="*/ 10 w 132"/>
                  <a:gd name="T5" fmla="*/ 41 h 666"/>
                  <a:gd name="T6" fmla="*/ 11 w 132"/>
                  <a:gd name="T7" fmla="*/ 36 h 666"/>
                  <a:gd name="T8" fmla="*/ 11 w 132"/>
                  <a:gd name="T9" fmla="*/ 31 h 666"/>
                  <a:gd name="T10" fmla="*/ 10 w 132"/>
                  <a:gd name="T11" fmla="*/ 27 h 666"/>
                  <a:gd name="T12" fmla="*/ 10 w 132"/>
                  <a:gd name="T13" fmla="*/ 22 h 666"/>
                  <a:gd name="T14" fmla="*/ 8 w 132"/>
                  <a:gd name="T15" fmla="*/ 17 h 666"/>
                  <a:gd name="T16" fmla="*/ 7 w 132"/>
                  <a:gd name="T17" fmla="*/ 13 h 666"/>
                  <a:gd name="T18" fmla="*/ 5 w 132"/>
                  <a:gd name="T19" fmla="*/ 8 h 666"/>
                  <a:gd name="T20" fmla="*/ 3 w 132"/>
                  <a:gd name="T21" fmla="*/ 4 h 666"/>
                  <a:gd name="T22" fmla="*/ 0 w 132"/>
                  <a:gd name="T23" fmla="*/ 0 h 6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2" h="666">
                    <a:moveTo>
                      <a:pt x="103" y="666"/>
                    </a:moveTo>
                    <a:lnTo>
                      <a:pt x="118" y="604"/>
                    </a:lnTo>
                    <a:lnTo>
                      <a:pt x="127" y="543"/>
                    </a:lnTo>
                    <a:lnTo>
                      <a:pt x="132" y="479"/>
                    </a:lnTo>
                    <a:lnTo>
                      <a:pt x="132" y="416"/>
                    </a:lnTo>
                    <a:lnTo>
                      <a:pt x="126" y="353"/>
                    </a:lnTo>
                    <a:lnTo>
                      <a:pt x="117" y="290"/>
                    </a:lnTo>
                    <a:lnTo>
                      <a:pt x="103" y="230"/>
                    </a:lnTo>
                    <a:lnTo>
                      <a:pt x="84" y="169"/>
                    </a:lnTo>
                    <a:lnTo>
                      <a:pt x="60" y="110"/>
                    </a:lnTo>
                    <a:lnTo>
                      <a:pt x="31" y="5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423000" name="Group 88"/>
          <p:cNvGrpSpPr>
            <a:grpSpLocks/>
          </p:cNvGrpSpPr>
          <p:nvPr/>
        </p:nvGrpSpPr>
        <p:grpSpPr bwMode="auto">
          <a:xfrm>
            <a:off x="2816225" y="2697163"/>
            <a:ext cx="1136650" cy="2259012"/>
            <a:chOff x="1774" y="1699"/>
            <a:chExt cx="716" cy="1423"/>
          </a:xfrm>
        </p:grpSpPr>
        <p:grpSp>
          <p:nvGrpSpPr>
            <p:cNvPr id="77834" name="Group 89"/>
            <p:cNvGrpSpPr>
              <a:grpSpLocks/>
            </p:cNvGrpSpPr>
            <p:nvPr/>
          </p:nvGrpSpPr>
          <p:grpSpPr bwMode="auto">
            <a:xfrm>
              <a:off x="1774" y="1699"/>
              <a:ext cx="716" cy="1423"/>
              <a:chOff x="1774" y="1699"/>
              <a:chExt cx="716" cy="1423"/>
            </a:xfrm>
          </p:grpSpPr>
          <p:grpSp>
            <p:nvGrpSpPr>
              <p:cNvPr id="77836" name="Group 90"/>
              <p:cNvGrpSpPr>
                <a:grpSpLocks/>
              </p:cNvGrpSpPr>
              <p:nvPr/>
            </p:nvGrpSpPr>
            <p:grpSpPr bwMode="auto">
              <a:xfrm>
                <a:off x="1774" y="1699"/>
                <a:ext cx="716" cy="1423"/>
                <a:chOff x="1774" y="1699"/>
                <a:chExt cx="716" cy="1423"/>
              </a:xfrm>
            </p:grpSpPr>
            <p:sp>
              <p:nvSpPr>
                <p:cNvPr id="77840" name="Line 91"/>
                <p:cNvSpPr>
                  <a:spLocks noChangeShapeType="1"/>
                </p:cNvSpPr>
                <p:nvPr/>
              </p:nvSpPr>
              <p:spPr bwMode="auto">
                <a:xfrm>
                  <a:off x="2490" y="1699"/>
                  <a:ext cx="0" cy="1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1" name="Line 92"/>
                <p:cNvSpPr>
                  <a:spLocks noChangeShapeType="1"/>
                </p:cNvSpPr>
                <p:nvPr/>
              </p:nvSpPr>
              <p:spPr bwMode="auto">
                <a:xfrm>
                  <a:off x="2490" y="1853"/>
                  <a:ext cx="0"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2" name="Line 93"/>
                <p:cNvSpPr>
                  <a:spLocks noChangeShapeType="1"/>
                </p:cNvSpPr>
                <p:nvPr/>
              </p:nvSpPr>
              <p:spPr bwMode="auto">
                <a:xfrm>
                  <a:off x="2490" y="2027"/>
                  <a:ext cx="0"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3" name="Line 94"/>
                <p:cNvSpPr>
                  <a:spLocks noChangeShapeType="1"/>
                </p:cNvSpPr>
                <p:nvPr/>
              </p:nvSpPr>
              <p:spPr bwMode="auto">
                <a:xfrm>
                  <a:off x="2490" y="2205"/>
                  <a:ext cx="0"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4" name="Line 95"/>
                <p:cNvSpPr>
                  <a:spLocks noChangeShapeType="1"/>
                </p:cNvSpPr>
                <p:nvPr/>
              </p:nvSpPr>
              <p:spPr bwMode="auto">
                <a:xfrm>
                  <a:off x="2490" y="2379"/>
                  <a:ext cx="0"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5" name="Line 96"/>
                <p:cNvSpPr>
                  <a:spLocks noChangeShapeType="1"/>
                </p:cNvSpPr>
                <p:nvPr/>
              </p:nvSpPr>
              <p:spPr bwMode="auto">
                <a:xfrm>
                  <a:off x="2490" y="2554"/>
                  <a:ext cx="0" cy="1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6" name="Line 97"/>
                <p:cNvSpPr>
                  <a:spLocks noChangeShapeType="1"/>
                </p:cNvSpPr>
                <p:nvPr/>
              </p:nvSpPr>
              <p:spPr bwMode="auto">
                <a:xfrm flipV="1">
                  <a:off x="1774" y="3113"/>
                  <a:ext cx="142"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7" name="Line 98"/>
                <p:cNvSpPr>
                  <a:spLocks noChangeShapeType="1"/>
                </p:cNvSpPr>
                <p:nvPr/>
              </p:nvSpPr>
              <p:spPr bwMode="auto">
                <a:xfrm flipV="1">
                  <a:off x="1960" y="3099"/>
                  <a:ext cx="133"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8" name="Line 99"/>
                <p:cNvSpPr>
                  <a:spLocks noChangeShapeType="1"/>
                </p:cNvSpPr>
                <p:nvPr/>
              </p:nvSpPr>
              <p:spPr bwMode="auto">
                <a:xfrm flipV="1">
                  <a:off x="2135" y="3087"/>
                  <a:ext cx="142"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49" name="Line 100"/>
                <p:cNvSpPr>
                  <a:spLocks noChangeShapeType="1"/>
                </p:cNvSpPr>
                <p:nvPr/>
              </p:nvSpPr>
              <p:spPr bwMode="auto">
                <a:xfrm flipV="1">
                  <a:off x="2277" y="3072"/>
                  <a:ext cx="213" cy="1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50" name="Line 101"/>
                <p:cNvSpPr>
                  <a:spLocks noChangeShapeType="1"/>
                </p:cNvSpPr>
                <p:nvPr/>
              </p:nvSpPr>
              <p:spPr bwMode="auto">
                <a:xfrm>
                  <a:off x="2490" y="2667"/>
                  <a:ext cx="0" cy="40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7837" name="Line 102"/>
              <p:cNvSpPr>
                <a:spLocks noChangeShapeType="1"/>
              </p:cNvSpPr>
              <p:nvPr/>
            </p:nvSpPr>
            <p:spPr bwMode="auto">
              <a:xfrm flipV="1">
                <a:off x="2490" y="2957"/>
                <a:ext cx="0"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38" name="Line 103"/>
              <p:cNvSpPr>
                <a:spLocks noChangeShapeType="1"/>
              </p:cNvSpPr>
              <p:nvPr/>
            </p:nvSpPr>
            <p:spPr bwMode="auto">
              <a:xfrm flipH="1">
                <a:off x="2371" y="2957"/>
                <a:ext cx="119" cy="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7839" name="Line 104"/>
              <p:cNvSpPr>
                <a:spLocks noChangeShapeType="1"/>
              </p:cNvSpPr>
              <p:nvPr/>
            </p:nvSpPr>
            <p:spPr bwMode="auto">
              <a:xfrm>
                <a:off x="2371" y="2965"/>
                <a:ext cx="0" cy="1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77835" name="Freeform 105"/>
            <p:cNvSpPr>
              <a:spLocks/>
            </p:cNvSpPr>
            <p:nvPr/>
          </p:nvSpPr>
          <p:spPr bwMode="auto">
            <a:xfrm>
              <a:off x="1933" y="2809"/>
              <a:ext cx="193" cy="290"/>
            </a:xfrm>
            <a:custGeom>
              <a:avLst/>
              <a:gdLst>
                <a:gd name="T0" fmla="*/ 35 w 454"/>
                <a:gd name="T1" fmla="*/ 52 h 686"/>
                <a:gd name="T2" fmla="*/ 34 w 454"/>
                <a:gd name="T3" fmla="*/ 47 h 686"/>
                <a:gd name="T4" fmla="*/ 34 w 454"/>
                <a:gd name="T5" fmla="*/ 42 h 686"/>
                <a:gd name="T6" fmla="*/ 32 w 454"/>
                <a:gd name="T7" fmla="*/ 37 h 686"/>
                <a:gd name="T8" fmla="*/ 30 w 454"/>
                <a:gd name="T9" fmla="*/ 33 h 686"/>
                <a:gd name="T10" fmla="*/ 28 w 454"/>
                <a:gd name="T11" fmla="*/ 28 h 686"/>
                <a:gd name="T12" fmla="*/ 26 w 454"/>
                <a:gd name="T13" fmla="*/ 23 h 686"/>
                <a:gd name="T14" fmla="*/ 23 w 454"/>
                <a:gd name="T15" fmla="*/ 19 h 686"/>
                <a:gd name="T16" fmla="*/ 20 w 454"/>
                <a:gd name="T17" fmla="*/ 15 h 686"/>
                <a:gd name="T18" fmla="*/ 17 w 454"/>
                <a:gd name="T19" fmla="*/ 12 h 686"/>
                <a:gd name="T20" fmla="*/ 13 w 454"/>
                <a:gd name="T21" fmla="*/ 8 h 686"/>
                <a:gd name="T22" fmla="*/ 9 w 454"/>
                <a:gd name="T23" fmla="*/ 5 h 686"/>
                <a:gd name="T24" fmla="*/ 4 w 454"/>
                <a:gd name="T25" fmla="*/ 3 h 686"/>
                <a:gd name="T26" fmla="*/ 0 w 454"/>
                <a:gd name="T27" fmla="*/ 0 h 68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54" h="686">
                  <a:moveTo>
                    <a:pt x="454" y="686"/>
                  </a:moveTo>
                  <a:lnTo>
                    <a:pt x="447" y="621"/>
                  </a:lnTo>
                  <a:lnTo>
                    <a:pt x="435" y="555"/>
                  </a:lnTo>
                  <a:lnTo>
                    <a:pt x="418" y="491"/>
                  </a:lnTo>
                  <a:lnTo>
                    <a:pt x="395" y="429"/>
                  </a:lnTo>
                  <a:lnTo>
                    <a:pt x="368" y="369"/>
                  </a:lnTo>
                  <a:lnTo>
                    <a:pt x="336" y="311"/>
                  </a:lnTo>
                  <a:lnTo>
                    <a:pt x="299" y="256"/>
                  </a:lnTo>
                  <a:lnTo>
                    <a:pt x="258" y="204"/>
                  </a:lnTo>
                  <a:lnTo>
                    <a:pt x="214" y="156"/>
                  </a:lnTo>
                  <a:lnTo>
                    <a:pt x="165" y="110"/>
                  </a:lnTo>
                  <a:lnTo>
                    <a:pt x="113" y="69"/>
                  </a:lnTo>
                  <a:lnTo>
                    <a:pt x="57" y="3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293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4" fill="hold" nodeType="clickEffect">
                                  <p:stCondLst>
                                    <p:cond delay="0"/>
                                  </p:stCondLst>
                                  <p:childTnLst>
                                    <p:set>
                                      <p:cBhvr>
                                        <p:cTn id="10" dur="1" fill="hold">
                                          <p:stCondLst>
                                            <p:cond delay="0"/>
                                          </p:stCondLst>
                                        </p:cTn>
                                        <p:tgtEl>
                                          <p:spTgt spid="422953"/>
                                        </p:tgtEl>
                                        <p:attrNameLst>
                                          <p:attrName>style.visibility</p:attrName>
                                        </p:attrNameLst>
                                      </p:cBhvr>
                                      <p:to>
                                        <p:strVal val="visible"/>
                                      </p:to>
                                    </p:set>
                                    <p:animEffect transition="in" filter="wipe(down)">
                                      <p:cBhvr>
                                        <p:cTn id="11" dur="500"/>
                                        <p:tgtEl>
                                          <p:spTgt spid="42295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nodeType="clickEffect">
                                  <p:stCondLst>
                                    <p:cond delay="0"/>
                                  </p:stCondLst>
                                  <p:childTnLst>
                                    <p:set>
                                      <p:cBhvr>
                                        <p:cTn id="15" dur="1" fill="hold">
                                          <p:stCondLst>
                                            <p:cond delay="0"/>
                                          </p:stCondLst>
                                        </p:cTn>
                                        <p:tgtEl>
                                          <p:spTgt spid="422968"/>
                                        </p:tgtEl>
                                        <p:attrNameLst>
                                          <p:attrName>style.visibility</p:attrName>
                                        </p:attrNameLst>
                                      </p:cBhvr>
                                      <p:to>
                                        <p:strVal val="visible"/>
                                      </p:to>
                                    </p:set>
                                    <p:animEffect transition="in" filter="wipe(down)">
                                      <p:cBhvr>
                                        <p:cTn id="16" dur="500"/>
                                        <p:tgtEl>
                                          <p:spTgt spid="42296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nodeType="clickEffect">
                                  <p:stCondLst>
                                    <p:cond delay="0"/>
                                  </p:stCondLst>
                                  <p:childTnLst>
                                    <p:set>
                                      <p:cBhvr>
                                        <p:cTn id="20" dur="1" fill="hold">
                                          <p:stCondLst>
                                            <p:cond delay="0"/>
                                          </p:stCondLst>
                                        </p:cTn>
                                        <p:tgtEl>
                                          <p:spTgt spid="422976"/>
                                        </p:tgtEl>
                                        <p:attrNameLst>
                                          <p:attrName>style.visibility</p:attrName>
                                        </p:attrNameLst>
                                      </p:cBhvr>
                                      <p:to>
                                        <p:strVal val="visible"/>
                                      </p:to>
                                    </p:set>
                                    <p:animEffect transition="in" filter="wipe(up)">
                                      <p:cBhvr>
                                        <p:cTn id="21" dur="500"/>
                                        <p:tgtEl>
                                          <p:spTgt spid="42297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nodeType="clickEffect">
                                  <p:stCondLst>
                                    <p:cond delay="0"/>
                                  </p:stCondLst>
                                  <p:childTnLst>
                                    <p:set>
                                      <p:cBhvr>
                                        <p:cTn id="25" dur="1" fill="hold">
                                          <p:stCondLst>
                                            <p:cond delay="0"/>
                                          </p:stCondLst>
                                        </p:cTn>
                                        <p:tgtEl>
                                          <p:spTgt spid="423000"/>
                                        </p:tgtEl>
                                        <p:attrNameLst>
                                          <p:attrName>style.visibility</p:attrName>
                                        </p:attrNameLst>
                                      </p:cBhvr>
                                      <p:to>
                                        <p:strVal val="visible"/>
                                      </p:to>
                                    </p:set>
                                    <p:animEffect transition="in" filter="wipe(up)">
                                      <p:cBhvr>
                                        <p:cTn id="26" dur="500"/>
                                        <p:tgtEl>
                                          <p:spTgt spid="423000"/>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nodeType="clickEffect">
                                  <p:stCondLst>
                                    <p:cond delay="0"/>
                                  </p:stCondLst>
                                  <p:childTnLst>
                                    <p:set>
                                      <p:cBhvr>
                                        <p:cTn id="30" dur="1" fill="hold">
                                          <p:stCondLst>
                                            <p:cond delay="0"/>
                                          </p:stCondLst>
                                        </p:cTn>
                                        <p:tgtEl>
                                          <p:spTgt spid="422982"/>
                                        </p:tgtEl>
                                        <p:attrNameLst>
                                          <p:attrName>style.visibility</p:attrName>
                                        </p:attrNameLst>
                                      </p:cBhvr>
                                      <p:to>
                                        <p:strVal val="visible"/>
                                      </p:to>
                                    </p:set>
                                    <p:animEffect transition="in" filter="wipe(up)">
                                      <p:cBhvr>
                                        <p:cTn id="31" dur="500"/>
                                        <p:tgtEl>
                                          <p:spTgt spid="422982"/>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nodeType="clickEffect">
                                  <p:stCondLst>
                                    <p:cond delay="0"/>
                                  </p:stCondLst>
                                  <p:childTnLst>
                                    <p:set>
                                      <p:cBhvr>
                                        <p:cTn id="35" dur="1" fill="hold">
                                          <p:stCondLst>
                                            <p:cond delay="0"/>
                                          </p:stCondLst>
                                        </p:cTn>
                                        <p:tgtEl>
                                          <p:spTgt spid="422986"/>
                                        </p:tgtEl>
                                        <p:attrNameLst>
                                          <p:attrName>style.visibility</p:attrName>
                                        </p:attrNameLst>
                                      </p:cBhvr>
                                      <p:to>
                                        <p:strVal val="visible"/>
                                      </p:to>
                                    </p:set>
                                    <p:animEffect transition="in" filter="wipe(left)">
                                      <p:cBhvr>
                                        <p:cTn id="36" dur="500"/>
                                        <p:tgtEl>
                                          <p:spTgt spid="4229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2930" grpId="0"/>
    </p:bldLst>
  </p:timing>
</p:sld>
</file>

<file path=ppt/slides/slide7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8850" name="Rectangle 2"/>
          <p:cNvSpPr>
            <a:spLocks noGrp="1" noChangeArrowheads="1"/>
          </p:cNvSpPr>
          <p:nvPr>
            <p:ph type="subTitle" idx="1"/>
          </p:nvPr>
        </p:nvSpPr>
        <p:spPr>
          <a:xfrm>
            <a:off x="0" y="0"/>
            <a:ext cx="9144000" cy="685800"/>
          </a:xfrm>
          <a:extLst>
            <a:ext uri="{909E8E84-426E-40DD-AFC4-6F175D3DCCD1}">
              <a14:hiddenFill xmlns:a14="http://schemas.microsoft.com/office/drawing/2010/main">
                <a:gradFill rotWithShape="0">
                  <a:gsLst>
                    <a:gs pos="0">
                      <a:srgbClr val="CCECFF"/>
                    </a:gs>
                    <a:gs pos="100000">
                      <a:srgbClr val="FFFFFF"/>
                    </a:gs>
                  </a:gsLst>
                  <a:lin ang="2700000" scaled="1"/>
                </a:gradFill>
              </a14:hiddenFill>
            </a:ext>
          </a:extLst>
        </p:spPr>
        <p:txBody>
          <a:bodyPr/>
          <a:lstStyle/>
          <a:p>
            <a:pPr algn="l" eaLnBrk="1" hangingPunct="1"/>
            <a:r>
              <a:rPr lang="en-US" altLang="zh-CN" sz="3600" b="1" smtClean="0">
                <a:latin typeface="黑体" pitchFamily="2" charset="-122"/>
                <a:ea typeface="黑体" pitchFamily="2" charset="-122"/>
              </a:rPr>
              <a:t>(2)</a:t>
            </a:r>
            <a:r>
              <a:rPr lang="zh-CN" altLang="en-US" sz="3600" b="1" smtClean="0">
                <a:solidFill>
                  <a:srgbClr val="FF0000"/>
                </a:solidFill>
                <a:latin typeface="黑体" pitchFamily="2" charset="-122"/>
                <a:ea typeface="黑体" pitchFamily="2" charset="-122"/>
              </a:rPr>
              <a:t>最大斜度线</a:t>
            </a:r>
            <a:r>
              <a:rPr lang="zh-CN" altLang="en-US" sz="3600" b="1" smtClean="0">
                <a:latin typeface="黑体" pitchFamily="2" charset="-122"/>
                <a:ea typeface="黑体" pitchFamily="2" charset="-122"/>
              </a:rPr>
              <a:t>的几何意义</a:t>
            </a:r>
            <a:r>
              <a:rPr lang="en-US" altLang="zh-CN" sz="3600" b="1" smtClean="0">
                <a:latin typeface="黑体" pitchFamily="2" charset="-122"/>
                <a:ea typeface="黑体" pitchFamily="2" charset="-122"/>
              </a:rPr>
              <a:t>:</a:t>
            </a:r>
            <a:r>
              <a:rPr lang="en-US" altLang="zh-CN" sz="3600" b="1" smtClean="0">
                <a:solidFill>
                  <a:srgbClr val="6600CC"/>
                </a:solidFill>
                <a:latin typeface="宋体" pitchFamily="2" charset="-122"/>
              </a:rPr>
              <a:t>    </a:t>
            </a:r>
            <a:r>
              <a:rPr lang="en-US" altLang="zh-CN" sz="2800" b="1" smtClean="0">
                <a:solidFill>
                  <a:srgbClr val="6600CC"/>
                </a:solidFill>
                <a:latin typeface="宋体" pitchFamily="2" charset="-122"/>
              </a:rPr>
              <a:t>     </a:t>
            </a:r>
          </a:p>
        </p:txBody>
      </p:sp>
      <p:sp>
        <p:nvSpPr>
          <p:cNvPr id="423977" name="Text Box 41"/>
          <p:cNvSpPr txBox="1">
            <a:spLocks noChangeArrowheads="1"/>
          </p:cNvSpPr>
          <p:nvPr/>
        </p:nvSpPr>
        <p:spPr bwMode="auto">
          <a:xfrm>
            <a:off x="381000" y="838200"/>
            <a:ext cx="79248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3600" b="1">
                <a:solidFill>
                  <a:srgbClr val="6600CC"/>
                </a:solidFill>
                <a:latin typeface="黑体" pitchFamily="2" charset="-122"/>
                <a:ea typeface="黑体" pitchFamily="2" charset="-122"/>
              </a:rPr>
              <a:t>用来测定平面对投影面的倾角</a:t>
            </a:r>
          </a:p>
        </p:txBody>
      </p:sp>
      <p:grpSp>
        <p:nvGrpSpPr>
          <p:cNvPr id="78852" name="Group 42"/>
          <p:cNvGrpSpPr>
            <a:grpSpLocks/>
          </p:cNvGrpSpPr>
          <p:nvPr/>
        </p:nvGrpSpPr>
        <p:grpSpPr bwMode="auto">
          <a:xfrm>
            <a:off x="1763713" y="1839913"/>
            <a:ext cx="4824412" cy="4397375"/>
            <a:chOff x="1531" y="1449"/>
            <a:chExt cx="1027" cy="936"/>
          </a:xfrm>
        </p:grpSpPr>
        <p:sp>
          <p:nvSpPr>
            <p:cNvPr id="78853" name="Line 43"/>
            <p:cNvSpPr>
              <a:spLocks noChangeShapeType="1"/>
            </p:cNvSpPr>
            <p:nvPr/>
          </p:nvSpPr>
          <p:spPr bwMode="auto">
            <a:xfrm flipH="1">
              <a:off x="1531" y="1989"/>
              <a:ext cx="233" cy="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54" name="Line 44"/>
            <p:cNvSpPr>
              <a:spLocks noChangeShapeType="1"/>
            </p:cNvSpPr>
            <p:nvPr/>
          </p:nvSpPr>
          <p:spPr bwMode="auto">
            <a:xfrm>
              <a:off x="2312" y="2139"/>
              <a:ext cx="246" cy="24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55" name="Line 45"/>
            <p:cNvSpPr>
              <a:spLocks noChangeShapeType="1"/>
            </p:cNvSpPr>
            <p:nvPr/>
          </p:nvSpPr>
          <p:spPr bwMode="auto">
            <a:xfrm>
              <a:off x="1531" y="1990"/>
              <a:ext cx="395" cy="39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56" name="Line 46"/>
            <p:cNvSpPr>
              <a:spLocks noChangeShapeType="1"/>
            </p:cNvSpPr>
            <p:nvPr/>
          </p:nvSpPr>
          <p:spPr bwMode="auto">
            <a:xfrm>
              <a:off x="1926" y="2385"/>
              <a:ext cx="632"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57" name="Line 47"/>
            <p:cNvSpPr>
              <a:spLocks noChangeShapeType="1"/>
            </p:cNvSpPr>
            <p:nvPr/>
          </p:nvSpPr>
          <p:spPr bwMode="auto">
            <a:xfrm flipH="1" flipV="1">
              <a:off x="1880" y="2303"/>
              <a:ext cx="62"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58" name="Line 48"/>
            <p:cNvSpPr>
              <a:spLocks noChangeShapeType="1"/>
            </p:cNvSpPr>
            <p:nvPr/>
          </p:nvSpPr>
          <p:spPr bwMode="auto">
            <a:xfrm>
              <a:off x="1907" y="2331"/>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59" name="Line 49"/>
            <p:cNvSpPr>
              <a:spLocks noChangeShapeType="1"/>
            </p:cNvSpPr>
            <p:nvPr/>
          </p:nvSpPr>
          <p:spPr bwMode="auto">
            <a:xfrm>
              <a:off x="1907" y="2303"/>
              <a:ext cx="63"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60" name="Line 50"/>
            <p:cNvSpPr>
              <a:spLocks noChangeShapeType="1"/>
            </p:cNvSpPr>
            <p:nvPr/>
          </p:nvSpPr>
          <p:spPr bwMode="auto">
            <a:xfrm>
              <a:off x="1722" y="2074"/>
              <a:ext cx="482" cy="27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61" name="Freeform 51"/>
            <p:cNvSpPr>
              <a:spLocks/>
            </p:cNvSpPr>
            <p:nvPr/>
          </p:nvSpPr>
          <p:spPr bwMode="auto">
            <a:xfrm>
              <a:off x="2028" y="1490"/>
              <a:ext cx="29" cy="63"/>
            </a:xfrm>
            <a:custGeom>
              <a:avLst/>
              <a:gdLst>
                <a:gd name="T0" fmla="*/ 0 w 201"/>
                <a:gd name="T1" fmla="*/ 1 h 436"/>
                <a:gd name="T2" fmla="*/ 0 w 201"/>
                <a:gd name="T3" fmla="*/ 0 h 436"/>
                <a:gd name="T4" fmla="*/ 1 w 201"/>
                <a:gd name="T5" fmla="*/ 0 h 436"/>
                <a:gd name="T6" fmla="*/ 0 60000 65536"/>
                <a:gd name="T7" fmla="*/ 0 60000 65536"/>
                <a:gd name="T8" fmla="*/ 0 60000 65536"/>
              </a:gdLst>
              <a:ahLst/>
              <a:cxnLst>
                <a:cxn ang="T6">
                  <a:pos x="T0" y="T1"/>
                </a:cxn>
                <a:cxn ang="T7">
                  <a:pos x="T2" y="T3"/>
                </a:cxn>
                <a:cxn ang="T8">
                  <a:pos x="T4" y="T5"/>
                </a:cxn>
              </a:cxnLst>
              <a:rect l="0" t="0" r="r" b="b"/>
              <a:pathLst>
                <a:path w="201" h="436">
                  <a:moveTo>
                    <a:pt x="0" y="436"/>
                  </a:moveTo>
                  <a:lnTo>
                    <a:pt x="116" y="0"/>
                  </a:lnTo>
                  <a:lnTo>
                    <a:pt x="20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862" name="Freeform 52"/>
            <p:cNvSpPr>
              <a:spLocks/>
            </p:cNvSpPr>
            <p:nvPr/>
          </p:nvSpPr>
          <p:spPr bwMode="auto">
            <a:xfrm>
              <a:off x="2047" y="1490"/>
              <a:ext cx="18" cy="35"/>
            </a:xfrm>
            <a:custGeom>
              <a:avLst/>
              <a:gdLst>
                <a:gd name="T0" fmla="*/ 0 w 123"/>
                <a:gd name="T1" fmla="*/ 1 h 242"/>
                <a:gd name="T2" fmla="*/ 0 w 123"/>
                <a:gd name="T3" fmla="*/ 1 h 242"/>
                <a:gd name="T4" fmla="*/ 0 w 123"/>
                <a:gd name="T5" fmla="*/ 1 h 242"/>
                <a:gd name="T6" fmla="*/ 0 w 123"/>
                <a:gd name="T7" fmla="*/ 1 h 242"/>
                <a:gd name="T8" fmla="*/ 0 w 123"/>
                <a:gd name="T9" fmla="*/ 1 h 242"/>
                <a:gd name="T10" fmla="*/ 0 w 123"/>
                <a:gd name="T11" fmla="*/ 1 h 242"/>
                <a:gd name="T12" fmla="*/ 0 w 123"/>
                <a:gd name="T13" fmla="*/ 1 h 242"/>
                <a:gd name="T14" fmla="*/ 0 w 123"/>
                <a:gd name="T15" fmla="*/ 0 h 242"/>
                <a:gd name="T16" fmla="*/ 0 w 123"/>
                <a:gd name="T17" fmla="*/ 0 h 242"/>
                <a:gd name="T18" fmla="*/ 0 w 123"/>
                <a:gd name="T19" fmla="*/ 0 h 242"/>
                <a:gd name="T20" fmla="*/ 0 w 123"/>
                <a:gd name="T21" fmla="*/ 0 h 242"/>
                <a:gd name="T22" fmla="*/ 0 w 123"/>
                <a:gd name="T23" fmla="*/ 0 h 242"/>
                <a:gd name="T24" fmla="*/ 0 w 123"/>
                <a:gd name="T25" fmla="*/ 0 h 242"/>
                <a:gd name="T26" fmla="*/ 0 w 123"/>
                <a:gd name="T27" fmla="*/ 0 h 242"/>
                <a:gd name="T28" fmla="*/ 0 w 123"/>
                <a:gd name="T29" fmla="*/ 0 h 242"/>
                <a:gd name="T30" fmla="*/ 0 w 123"/>
                <a:gd name="T31" fmla="*/ 0 h 242"/>
                <a:gd name="T32" fmla="*/ 0 w 123"/>
                <a:gd name="T33" fmla="*/ 0 h 242"/>
                <a:gd name="T34" fmla="*/ 0 w 123"/>
                <a:gd name="T35" fmla="*/ 0 h 242"/>
                <a:gd name="T36" fmla="*/ 0 w 123"/>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3" h="242">
                  <a:moveTo>
                    <a:pt x="0" y="242"/>
                  </a:moveTo>
                  <a:lnTo>
                    <a:pt x="15" y="240"/>
                  </a:lnTo>
                  <a:lnTo>
                    <a:pt x="31" y="235"/>
                  </a:lnTo>
                  <a:lnTo>
                    <a:pt x="47" y="226"/>
                  </a:lnTo>
                  <a:lnTo>
                    <a:pt x="62" y="213"/>
                  </a:lnTo>
                  <a:lnTo>
                    <a:pt x="77" y="199"/>
                  </a:lnTo>
                  <a:lnTo>
                    <a:pt x="90" y="181"/>
                  </a:lnTo>
                  <a:lnTo>
                    <a:pt x="100" y="162"/>
                  </a:lnTo>
                  <a:lnTo>
                    <a:pt x="110" y="142"/>
                  </a:lnTo>
                  <a:lnTo>
                    <a:pt x="117" y="121"/>
                  </a:lnTo>
                  <a:lnTo>
                    <a:pt x="122" y="100"/>
                  </a:lnTo>
                  <a:lnTo>
                    <a:pt x="123" y="79"/>
                  </a:lnTo>
                  <a:lnTo>
                    <a:pt x="122" y="60"/>
                  </a:lnTo>
                  <a:lnTo>
                    <a:pt x="118" y="43"/>
                  </a:lnTo>
                  <a:lnTo>
                    <a:pt x="112" y="28"/>
                  </a:lnTo>
                  <a:lnTo>
                    <a:pt x="102" y="16"/>
                  </a:lnTo>
                  <a:lnTo>
                    <a:pt x="92" y="7"/>
                  </a:lnTo>
                  <a:lnTo>
                    <a:pt x="79" y="2"/>
                  </a:lnTo>
                  <a:lnTo>
                    <a:pt x="6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863" name="Line 53"/>
            <p:cNvSpPr>
              <a:spLocks noChangeShapeType="1"/>
            </p:cNvSpPr>
            <p:nvPr/>
          </p:nvSpPr>
          <p:spPr bwMode="auto">
            <a:xfrm flipH="1">
              <a:off x="2035" y="1525"/>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64" name="Freeform 54"/>
            <p:cNvSpPr>
              <a:spLocks/>
            </p:cNvSpPr>
            <p:nvPr/>
          </p:nvSpPr>
          <p:spPr bwMode="auto">
            <a:xfrm>
              <a:off x="2287" y="1702"/>
              <a:ext cx="32" cy="62"/>
            </a:xfrm>
            <a:custGeom>
              <a:avLst/>
              <a:gdLst>
                <a:gd name="T0" fmla="*/ 0 w 219"/>
                <a:gd name="T1" fmla="*/ 1 h 436"/>
                <a:gd name="T2" fmla="*/ 1 w 219"/>
                <a:gd name="T3" fmla="*/ 0 h 436"/>
                <a:gd name="T4" fmla="*/ 1 w 219"/>
                <a:gd name="T5" fmla="*/ 1 h 436"/>
                <a:gd name="T6" fmla="*/ 0 60000 65536"/>
                <a:gd name="T7" fmla="*/ 0 60000 65536"/>
                <a:gd name="T8" fmla="*/ 0 60000 65536"/>
              </a:gdLst>
              <a:ahLst/>
              <a:cxnLst>
                <a:cxn ang="T6">
                  <a:pos x="T0" y="T1"/>
                </a:cxn>
                <a:cxn ang="T7">
                  <a:pos x="T2" y="T3"/>
                </a:cxn>
                <a:cxn ang="T8">
                  <a:pos x="T4" y="T5"/>
                </a:cxn>
              </a:cxnLst>
              <a:rect l="0" t="0" r="r" b="b"/>
              <a:pathLst>
                <a:path w="219" h="436">
                  <a:moveTo>
                    <a:pt x="0" y="436"/>
                  </a:moveTo>
                  <a:lnTo>
                    <a:pt x="219" y="0"/>
                  </a:lnTo>
                  <a:lnTo>
                    <a:pt x="204" y="4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865" name="Line 55"/>
            <p:cNvSpPr>
              <a:spLocks noChangeShapeType="1"/>
            </p:cNvSpPr>
            <p:nvPr/>
          </p:nvSpPr>
          <p:spPr bwMode="auto">
            <a:xfrm flipH="1">
              <a:off x="2296" y="1747"/>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66" name="Freeform 56"/>
            <p:cNvSpPr>
              <a:spLocks/>
            </p:cNvSpPr>
            <p:nvPr/>
          </p:nvSpPr>
          <p:spPr bwMode="auto">
            <a:xfrm>
              <a:off x="2008" y="2279"/>
              <a:ext cx="36" cy="62"/>
            </a:xfrm>
            <a:custGeom>
              <a:avLst/>
              <a:gdLst>
                <a:gd name="T0" fmla="*/ 0 w 253"/>
                <a:gd name="T1" fmla="*/ 1 h 435"/>
                <a:gd name="T2" fmla="*/ 0 w 253"/>
                <a:gd name="T3" fmla="*/ 1 h 435"/>
                <a:gd name="T4" fmla="*/ 0 w 253"/>
                <a:gd name="T5" fmla="*/ 0 h 435"/>
                <a:gd name="T6" fmla="*/ 1 w 253"/>
                <a:gd name="T7" fmla="*/ 0 h 4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3" h="435">
                  <a:moveTo>
                    <a:pt x="136" y="435"/>
                  </a:moveTo>
                  <a:lnTo>
                    <a:pt x="0" y="435"/>
                  </a:lnTo>
                  <a:lnTo>
                    <a:pt x="118" y="0"/>
                  </a:lnTo>
                  <a:lnTo>
                    <a:pt x="2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867" name="Line 57"/>
            <p:cNvSpPr>
              <a:spLocks noChangeShapeType="1"/>
            </p:cNvSpPr>
            <p:nvPr/>
          </p:nvSpPr>
          <p:spPr bwMode="auto">
            <a:xfrm flipH="1">
              <a:off x="2017" y="2306"/>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68" name="Freeform 58"/>
            <p:cNvSpPr>
              <a:spLocks/>
            </p:cNvSpPr>
            <p:nvPr/>
          </p:nvSpPr>
          <p:spPr bwMode="auto">
            <a:xfrm>
              <a:off x="1766" y="2136"/>
              <a:ext cx="36" cy="62"/>
            </a:xfrm>
            <a:custGeom>
              <a:avLst/>
              <a:gdLst>
                <a:gd name="T0" fmla="*/ 0 w 253"/>
                <a:gd name="T1" fmla="*/ 1 h 436"/>
                <a:gd name="T2" fmla="*/ 0 w 253"/>
                <a:gd name="T3" fmla="*/ 0 h 436"/>
                <a:gd name="T4" fmla="*/ 1 w 253"/>
                <a:gd name="T5" fmla="*/ 0 h 436"/>
                <a:gd name="T6" fmla="*/ 0 60000 65536"/>
                <a:gd name="T7" fmla="*/ 0 60000 65536"/>
                <a:gd name="T8" fmla="*/ 0 60000 65536"/>
              </a:gdLst>
              <a:ahLst/>
              <a:cxnLst>
                <a:cxn ang="T6">
                  <a:pos x="T0" y="T1"/>
                </a:cxn>
                <a:cxn ang="T7">
                  <a:pos x="T2" y="T3"/>
                </a:cxn>
                <a:cxn ang="T8">
                  <a:pos x="T4" y="T5"/>
                </a:cxn>
              </a:cxnLst>
              <a:rect l="0" t="0" r="r" b="b"/>
              <a:pathLst>
                <a:path w="253" h="436">
                  <a:moveTo>
                    <a:pt x="0" y="436"/>
                  </a:moveTo>
                  <a:lnTo>
                    <a:pt x="116" y="0"/>
                  </a:lnTo>
                  <a:lnTo>
                    <a:pt x="2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869" name="Line 59"/>
            <p:cNvSpPr>
              <a:spLocks noChangeShapeType="1"/>
            </p:cNvSpPr>
            <p:nvPr/>
          </p:nvSpPr>
          <p:spPr bwMode="auto">
            <a:xfrm>
              <a:off x="1775" y="2164"/>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0" name="Line 60"/>
            <p:cNvSpPr>
              <a:spLocks noChangeShapeType="1"/>
            </p:cNvSpPr>
            <p:nvPr/>
          </p:nvSpPr>
          <p:spPr bwMode="auto">
            <a:xfrm flipH="1">
              <a:off x="2365" y="1928"/>
              <a:ext cx="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1" name="Freeform 61"/>
            <p:cNvSpPr>
              <a:spLocks/>
            </p:cNvSpPr>
            <p:nvPr/>
          </p:nvSpPr>
          <p:spPr bwMode="auto">
            <a:xfrm>
              <a:off x="2357" y="1913"/>
              <a:ext cx="8" cy="15"/>
            </a:xfrm>
            <a:custGeom>
              <a:avLst/>
              <a:gdLst>
                <a:gd name="T0" fmla="*/ 0 w 53"/>
                <a:gd name="T1" fmla="*/ 0 h 110"/>
                <a:gd name="T2" fmla="*/ 0 w 53"/>
                <a:gd name="T3" fmla="*/ 0 h 110"/>
                <a:gd name="T4" fmla="*/ 0 w 53"/>
                <a:gd name="T5" fmla="*/ 0 h 110"/>
                <a:gd name="T6" fmla="*/ 0 w 53"/>
                <a:gd name="T7" fmla="*/ 0 h 110"/>
                <a:gd name="T8" fmla="*/ 0 w 53"/>
                <a:gd name="T9" fmla="*/ 0 h 110"/>
                <a:gd name="T10" fmla="*/ 0 w 53"/>
                <a:gd name="T11" fmla="*/ 0 h 110"/>
                <a:gd name="T12" fmla="*/ 0 w 53"/>
                <a:gd name="T13" fmla="*/ 0 h 110"/>
                <a:gd name="T14" fmla="*/ 0 w 53"/>
                <a:gd name="T15" fmla="*/ 0 h 110"/>
                <a:gd name="T16" fmla="*/ 0 w 53"/>
                <a:gd name="T17" fmla="*/ 0 h 110"/>
                <a:gd name="T18" fmla="*/ 0 w 53"/>
                <a:gd name="T19" fmla="*/ 0 h 1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3" h="110">
                  <a:moveTo>
                    <a:pt x="6" y="0"/>
                  </a:moveTo>
                  <a:lnTo>
                    <a:pt x="1" y="19"/>
                  </a:lnTo>
                  <a:lnTo>
                    <a:pt x="0" y="37"/>
                  </a:lnTo>
                  <a:lnTo>
                    <a:pt x="1" y="54"/>
                  </a:lnTo>
                  <a:lnTo>
                    <a:pt x="5" y="70"/>
                  </a:lnTo>
                  <a:lnTo>
                    <a:pt x="11" y="84"/>
                  </a:lnTo>
                  <a:lnTo>
                    <a:pt x="18" y="95"/>
                  </a:lnTo>
                  <a:lnTo>
                    <a:pt x="28" y="102"/>
                  </a:lnTo>
                  <a:lnTo>
                    <a:pt x="40" y="108"/>
                  </a:lnTo>
                  <a:lnTo>
                    <a:pt x="53"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872" name="Line 62"/>
            <p:cNvSpPr>
              <a:spLocks noChangeShapeType="1"/>
            </p:cNvSpPr>
            <p:nvPr/>
          </p:nvSpPr>
          <p:spPr bwMode="auto">
            <a:xfrm flipV="1">
              <a:off x="2358" y="1882"/>
              <a:ext cx="9"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3" name="Freeform 63"/>
            <p:cNvSpPr>
              <a:spLocks/>
            </p:cNvSpPr>
            <p:nvPr/>
          </p:nvSpPr>
          <p:spPr bwMode="auto">
            <a:xfrm>
              <a:off x="2367" y="1866"/>
              <a:ext cx="15" cy="16"/>
            </a:xfrm>
            <a:custGeom>
              <a:avLst/>
              <a:gdLst>
                <a:gd name="T0" fmla="*/ 0 w 106"/>
                <a:gd name="T1" fmla="*/ 0 h 110"/>
                <a:gd name="T2" fmla="*/ 0 w 106"/>
                <a:gd name="T3" fmla="*/ 0 h 110"/>
                <a:gd name="T4" fmla="*/ 0 w 106"/>
                <a:gd name="T5" fmla="*/ 0 h 110"/>
                <a:gd name="T6" fmla="*/ 0 w 106"/>
                <a:gd name="T7" fmla="*/ 0 h 110"/>
                <a:gd name="T8" fmla="*/ 0 w 106"/>
                <a:gd name="T9" fmla="*/ 0 h 110"/>
                <a:gd name="T10" fmla="*/ 0 w 106"/>
                <a:gd name="T11" fmla="*/ 0 h 110"/>
                <a:gd name="T12" fmla="*/ 0 w 106"/>
                <a:gd name="T13" fmla="*/ 0 h 110"/>
                <a:gd name="T14" fmla="*/ 0 w 106"/>
                <a:gd name="T15" fmla="*/ 0 h 110"/>
                <a:gd name="T16" fmla="*/ 0 w 106"/>
                <a:gd name="T17" fmla="*/ 0 h 110"/>
                <a:gd name="T18" fmla="*/ 0 w 106"/>
                <a:gd name="T19" fmla="*/ 0 h 1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6" h="110">
                  <a:moveTo>
                    <a:pt x="106" y="0"/>
                  </a:moveTo>
                  <a:lnTo>
                    <a:pt x="92" y="2"/>
                  </a:lnTo>
                  <a:lnTo>
                    <a:pt x="78" y="8"/>
                  </a:lnTo>
                  <a:lnTo>
                    <a:pt x="63" y="15"/>
                  </a:lnTo>
                  <a:lnTo>
                    <a:pt x="49" y="26"/>
                  </a:lnTo>
                  <a:lnTo>
                    <a:pt x="36" y="40"/>
                  </a:lnTo>
                  <a:lnTo>
                    <a:pt x="25" y="56"/>
                  </a:lnTo>
                  <a:lnTo>
                    <a:pt x="14" y="73"/>
                  </a:lnTo>
                  <a:lnTo>
                    <a:pt x="7" y="91"/>
                  </a:lnTo>
                  <a:lnTo>
                    <a:pt x="0"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874" name="Line 64"/>
            <p:cNvSpPr>
              <a:spLocks noChangeShapeType="1"/>
            </p:cNvSpPr>
            <p:nvPr/>
          </p:nvSpPr>
          <p:spPr bwMode="auto">
            <a:xfrm>
              <a:off x="2382" y="1866"/>
              <a:ext cx="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5" name="Freeform 65"/>
            <p:cNvSpPr>
              <a:spLocks/>
            </p:cNvSpPr>
            <p:nvPr/>
          </p:nvSpPr>
          <p:spPr bwMode="auto">
            <a:xfrm>
              <a:off x="1969" y="1644"/>
              <a:ext cx="37" cy="62"/>
            </a:xfrm>
            <a:custGeom>
              <a:avLst/>
              <a:gdLst>
                <a:gd name="T0" fmla="*/ 0 w 256"/>
                <a:gd name="T1" fmla="*/ 1 h 435"/>
                <a:gd name="T2" fmla="*/ 0 w 256"/>
                <a:gd name="T3" fmla="*/ 1 h 435"/>
                <a:gd name="T4" fmla="*/ 0 w 256"/>
                <a:gd name="T5" fmla="*/ 1 h 435"/>
                <a:gd name="T6" fmla="*/ 0 w 256"/>
                <a:gd name="T7" fmla="*/ 1 h 435"/>
                <a:gd name="T8" fmla="*/ 0 w 256"/>
                <a:gd name="T9" fmla="*/ 1 h 435"/>
                <a:gd name="T10" fmla="*/ 0 w 256"/>
                <a:gd name="T11" fmla="*/ 1 h 435"/>
                <a:gd name="T12" fmla="*/ 0 w 256"/>
                <a:gd name="T13" fmla="*/ 1 h 435"/>
                <a:gd name="T14" fmla="*/ 1 w 256"/>
                <a:gd name="T15" fmla="*/ 1 h 435"/>
                <a:gd name="T16" fmla="*/ 1 w 256"/>
                <a:gd name="T17" fmla="*/ 1 h 435"/>
                <a:gd name="T18" fmla="*/ 1 w 256"/>
                <a:gd name="T19" fmla="*/ 1 h 435"/>
                <a:gd name="T20" fmla="*/ 1 w 256"/>
                <a:gd name="T21" fmla="*/ 1 h 435"/>
                <a:gd name="T22" fmla="*/ 1 w 256"/>
                <a:gd name="T23" fmla="*/ 0 h 435"/>
                <a:gd name="T24" fmla="*/ 1 w 256"/>
                <a:gd name="T25" fmla="*/ 0 h 435"/>
                <a:gd name="T26" fmla="*/ 1 w 256"/>
                <a:gd name="T27" fmla="*/ 0 h 435"/>
                <a:gd name="T28" fmla="*/ 1 w 256"/>
                <a:gd name="T29" fmla="*/ 0 h 435"/>
                <a:gd name="T30" fmla="*/ 1 w 256"/>
                <a:gd name="T31" fmla="*/ 0 h 435"/>
                <a:gd name="T32" fmla="*/ 1 w 256"/>
                <a:gd name="T33" fmla="*/ 0 h 435"/>
                <a:gd name="T34" fmla="*/ 1 w 256"/>
                <a:gd name="T35" fmla="*/ 0 h 435"/>
                <a:gd name="T36" fmla="*/ 1 w 256"/>
                <a:gd name="T37" fmla="*/ 0 h 435"/>
                <a:gd name="T38" fmla="*/ 1 w 256"/>
                <a:gd name="T39" fmla="*/ 0 h 435"/>
                <a:gd name="T40" fmla="*/ 1 w 256"/>
                <a:gd name="T41" fmla="*/ 0 h 435"/>
                <a:gd name="T42" fmla="*/ 0 w 256"/>
                <a:gd name="T43" fmla="*/ 0 h 435"/>
                <a:gd name="T44" fmla="*/ 0 w 256"/>
                <a:gd name="T45" fmla="*/ 1 h 4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6" h="435">
                  <a:moveTo>
                    <a:pt x="0" y="435"/>
                  </a:moveTo>
                  <a:lnTo>
                    <a:pt x="77" y="435"/>
                  </a:lnTo>
                  <a:lnTo>
                    <a:pt x="92" y="433"/>
                  </a:lnTo>
                  <a:lnTo>
                    <a:pt x="111" y="427"/>
                  </a:lnTo>
                  <a:lnTo>
                    <a:pt x="128" y="417"/>
                  </a:lnTo>
                  <a:lnTo>
                    <a:pt x="145" y="404"/>
                  </a:lnTo>
                  <a:lnTo>
                    <a:pt x="161" y="387"/>
                  </a:lnTo>
                  <a:lnTo>
                    <a:pt x="174" y="369"/>
                  </a:lnTo>
                  <a:lnTo>
                    <a:pt x="187" y="348"/>
                  </a:lnTo>
                  <a:lnTo>
                    <a:pt x="197" y="326"/>
                  </a:lnTo>
                  <a:lnTo>
                    <a:pt x="205" y="302"/>
                  </a:lnTo>
                  <a:lnTo>
                    <a:pt x="250" y="133"/>
                  </a:lnTo>
                  <a:lnTo>
                    <a:pt x="255" y="110"/>
                  </a:lnTo>
                  <a:lnTo>
                    <a:pt x="256" y="87"/>
                  </a:lnTo>
                  <a:lnTo>
                    <a:pt x="255" y="66"/>
                  </a:lnTo>
                  <a:lnTo>
                    <a:pt x="251" y="47"/>
                  </a:lnTo>
                  <a:lnTo>
                    <a:pt x="245" y="31"/>
                  </a:lnTo>
                  <a:lnTo>
                    <a:pt x="235" y="18"/>
                  </a:lnTo>
                  <a:lnTo>
                    <a:pt x="222" y="7"/>
                  </a:lnTo>
                  <a:lnTo>
                    <a:pt x="209" y="2"/>
                  </a:lnTo>
                  <a:lnTo>
                    <a:pt x="193" y="0"/>
                  </a:lnTo>
                  <a:lnTo>
                    <a:pt x="117" y="0"/>
                  </a:lnTo>
                  <a:lnTo>
                    <a:pt x="0" y="43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876" name="Line 66"/>
            <p:cNvSpPr>
              <a:spLocks noChangeShapeType="1"/>
            </p:cNvSpPr>
            <p:nvPr/>
          </p:nvSpPr>
          <p:spPr bwMode="auto">
            <a:xfrm flipV="1">
              <a:off x="1722" y="1449"/>
              <a:ext cx="314" cy="6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7" name="Line 67"/>
            <p:cNvSpPr>
              <a:spLocks noChangeShapeType="1"/>
            </p:cNvSpPr>
            <p:nvPr/>
          </p:nvSpPr>
          <p:spPr bwMode="auto">
            <a:xfrm>
              <a:off x="2036" y="1449"/>
              <a:ext cx="482" cy="28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8" name="Line 68"/>
            <p:cNvSpPr>
              <a:spLocks noChangeShapeType="1"/>
            </p:cNvSpPr>
            <p:nvPr/>
          </p:nvSpPr>
          <p:spPr bwMode="auto">
            <a:xfrm flipV="1">
              <a:off x="2204" y="1729"/>
              <a:ext cx="314" cy="62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79" name="Line 69"/>
            <p:cNvSpPr>
              <a:spLocks noChangeShapeType="1"/>
            </p:cNvSpPr>
            <p:nvPr/>
          </p:nvSpPr>
          <p:spPr bwMode="auto">
            <a:xfrm>
              <a:off x="2015" y="1623"/>
              <a:ext cx="371" cy="21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0" name="Line 70"/>
            <p:cNvSpPr>
              <a:spLocks noChangeShapeType="1"/>
            </p:cNvSpPr>
            <p:nvPr/>
          </p:nvSpPr>
          <p:spPr bwMode="auto">
            <a:xfrm flipV="1">
              <a:off x="2077" y="1702"/>
              <a:ext cx="291" cy="57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1" name="Line 71"/>
            <p:cNvSpPr>
              <a:spLocks noChangeShapeType="1"/>
            </p:cNvSpPr>
            <p:nvPr/>
          </p:nvSpPr>
          <p:spPr bwMode="auto">
            <a:xfrm>
              <a:off x="2319" y="1799"/>
              <a:ext cx="0"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2" name="Line 72"/>
            <p:cNvSpPr>
              <a:spLocks noChangeShapeType="1"/>
            </p:cNvSpPr>
            <p:nvPr/>
          </p:nvSpPr>
          <p:spPr bwMode="auto">
            <a:xfrm>
              <a:off x="2319" y="1851"/>
              <a:ext cx="0"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3" name="Line 73"/>
            <p:cNvSpPr>
              <a:spLocks noChangeShapeType="1"/>
            </p:cNvSpPr>
            <p:nvPr/>
          </p:nvSpPr>
          <p:spPr bwMode="auto">
            <a:xfrm>
              <a:off x="2319" y="1910"/>
              <a:ext cx="0"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4" name="Line 74"/>
            <p:cNvSpPr>
              <a:spLocks noChangeShapeType="1"/>
            </p:cNvSpPr>
            <p:nvPr/>
          </p:nvSpPr>
          <p:spPr bwMode="auto">
            <a:xfrm>
              <a:off x="2319" y="1970"/>
              <a:ext cx="0"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5" name="Line 75"/>
            <p:cNvSpPr>
              <a:spLocks noChangeShapeType="1"/>
            </p:cNvSpPr>
            <p:nvPr/>
          </p:nvSpPr>
          <p:spPr bwMode="auto">
            <a:xfrm>
              <a:off x="2319" y="2029"/>
              <a:ext cx="0"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6" name="Line 76"/>
            <p:cNvSpPr>
              <a:spLocks noChangeShapeType="1"/>
            </p:cNvSpPr>
            <p:nvPr/>
          </p:nvSpPr>
          <p:spPr bwMode="auto">
            <a:xfrm>
              <a:off x="2319" y="2088"/>
              <a:ext cx="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7" name="Line 77"/>
            <p:cNvSpPr>
              <a:spLocks noChangeShapeType="1"/>
            </p:cNvSpPr>
            <p:nvPr/>
          </p:nvSpPr>
          <p:spPr bwMode="auto">
            <a:xfrm flipH="1">
              <a:off x="1812" y="1799"/>
              <a:ext cx="507" cy="327"/>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8" name="Line 78"/>
            <p:cNvSpPr>
              <a:spLocks noChangeShapeType="1"/>
            </p:cNvSpPr>
            <p:nvPr/>
          </p:nvSpPr>
          <p:spPr bwMode="auto">
            <a:xfrm flipV="1">
              <a:off x="2077" y="2277"/>
              <a:ext cx="48"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89" name="Line 79"/>
            <p:cNvSpPr>
              <a:spLocks noChangeShapeType="1"/>
            </p:cNvSpPr>
            <p:nvPr/>
          </p:nvSpPr>
          <p:spPr bwMode="auto">
            <a:xfrm flipV="1">
              <a:off x="2140" y="2272"/>
              <a:ext cx="45"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0" name="Line 80"/>
            <p:cNvSpPr>
              <a:spLocks noChangeShapeType="1"/>
            </p:cNvSpPr>
            <p:nvPr/>
          </p:nvSpPr>
          <p:spPr bwMode="auto">
            <a:xfrm flipV="1">
              <a:off x="2199" y="2268"/>
              <a:ext cx="48"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1" name="Line 81"/>
            <p:cNvSpPr>
              <a:spLocks noChangeShapeType="1"/>
            </p:cNvSpPr>
            <p:nvPr/>
          </p:nvSpPr>
          <p:spPr bwMode="auto">
            <a:xfrm>
              <a:off x="1812" y="2126"/>
              <a:ext cx="44"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2" name="Line 82"/>
            <p:cNvSpPr>
              <a:spLocks noChangeShapeType="1"/>
            </p:cNvSpPr>
            <p:nvPr/>
          </p:nvSpPr>
          <p:spPr bwMode="auto">
            <a:xfrm>
              <a:off x="1871" y="2142"/>
              <a:ext cx="43"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3" name="Line 83"/>
            <p:cNvSpPr>
              <a:spLocks noChangeShapeType="1"/>
            </p:cNvSpPr>
            <p:nvPr/>
          </p:nvSpPr>
          <p:spPr bwMode="auto">
            <a:xfrm>
              <a:off x="1928" y="2157"/>
              <a:ext cx="43"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4" name="Line 84"/>
            <p:cNvSpPr>
              <a:spLocks noChangeShapeType="1"/>
            </p:cNvSpPr>
            <p:nvPr/>
          </p:nvSpPr>
          <p:spPr bwMode="auto">
            <a:xfrm>
              <a:off x="1985" y="2173"/>
              <a:ext cx="43"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5" name="Line 85"/>
            <p:cNvSpPr>
              <a:spLocks noChangeShapeType="1"/>
            </p:cNvSpPr>
            <p:nvPr/>
          </p:nvSpPr>
          <p:spPr bwMode="auto">
            <a:xfrm>
              <a:off x="2042" y="2189"/>
              <a:ext cx="43"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6" name="Line 86"/>
            <p:cNvSpPr>
              <a:spLocks noChangeShapeType="1"/>
            </p:cNvSpPr>
            <p:nvPr/>
          </p:nvSpPr>
          <p:spPr bwMode="auto">
            <a:xfrm>
              <a:off x="2099" y="2204"/>
              <a:ext cx="43"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7" name="Line 87"/>
            <p:cNvSpPr>
              <a:spLocks noChangeShapeType="1"/>
            </p:cNvSpPr>
            <p:nvPr/>
          </p:nvSpPr>
          <p:spPr bwMode="auto">
            <a:xfrm>
              <a:off x="2157" y="2220"/>
              <a:ext cx="43" cy="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8" name="Line 88"/>
            <p:cNvSpPr>
              <a:spLocks noChangeShapeType="1"/>
            </p:cNvSpPr>
            <p:nvPr/>
          </p:nvSpPr>
          <p:spPr bwMode="auto">
            <a:xfrm>
              <a:off x="2214" y="2235"/>
              <a:ext cx="44" cy="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899" name="Line 89"/>
            <p:cNvSpPr>
              <a:spLocks noChangeShapeType="1"/>
            </p:cNvSpPr>
            <p:nvPr/>
          </p:nvSpPr>
          <p:spPr bwMode="auto">
            <a:xfrm>
              <a:off x="2258" y="2247"/>
              <a:ext cx="61" cy="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900" name="Line 90"/>
            <p:cNvSpPr>
              <a:spLocks noChangeShapeType="1"/>
            </p:cNvSpPr>
            <p:nvPr/>
          </p:nvSpPr>
          <p:spPr bwMode="auto">
            <a:xfrm flipV="1">
              <a:off x="2247" y="2263"/>
              <a:ext cx="72" cy="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901" name="Line 91"/>
            <p:cNvSpPr>
              <a:spLocks noChangeShapeType="1"/>
            </p:cNvSpPr>
            <p:nvPr/>
          </p:nvSpPr>
          <p:spPr bwMode="auto">
            <a:xfrm>
              <a:off x="2319" y="2126"/>
              <a:ext cx="0" cy="13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902" name="Line 92"/>
            <p:cNvSpPr>
              <a:spLocks noChangeShapeType="1"/>
            </p:cNvSpPr>
            <p:nvPr/>
          </p:nvSpPr>
          <p:spPr bwMode="auto">
            <a:xfrm flipV="1">
              <a:off x="2319" y="2224"/>
              <a:ext cx="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903" name="Line 93"/>
            <p:cNvSpPr>
              <a:spLocks noChangeShapeType="1"/>
            </p:cNvSpPr>
            <p:nvPr/>
          </p:nvSpPr>
          <p:spPr bwMode="auto">
            <a:xfrm flipH="1">
              <a:off x="2279" y="2224"/>
              <a:ext cx="40"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904" name="Line 94"/>
            <p:cNvSpPr>
              <a:spLocks noChangeShapeType="1"/>
            </p:cNvSpPr>
            <p:nvPr/>
          </p:nvSpPr>
          <p:spPr bwMode="auto">
            <a:xfrm>
              <a:off x="2279" y="2227"/>
              <a:ext cx="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905" name="Line 95"/>
            <p:cNvSpPr>
              <a:spLocks noChangeShapeType="1"/>
            </p:cNvSpPr>
            <p:nvPr/>
          </p:nvSpPr>
          <p:spPr bwMode="auto">
            <a:xfrm flipH="1" flipV="1">
              <a:off x="2281" y="2214"/>
              <a:ext cx="38"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906" name="Line 96"/>
            <p:cNvSpPr>
              <a:spLocks noChangeShapeType="1"/>
            </p:cNvSpPr>
            <p:nvPr/>
          </p:nvSpPr>
          <p:spPr bwMode="auto">
            <a:xfrm>
              <a:off x="2281" y="2214"/>
              <a:ext cx="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8907" name="Freeform 97"/>
            <p:cNvSpPr>
              <a:spLocks/>
            </p:cNvSpPr>
            <p:nvPr/>
          </p:nvSpPr>
          <p:spPr bwMode="auto">
            <a:xfrm>
              <a:off x="1912" y="2062"/>
              <a:ext cx="19" cy="95"/>
            </a:xfrm>
            <a:custGeom>
              <a:avLst/>
              <a:gdLst>
                <a:gd name="T0" fmla="*/ 0 w 132"/>
                <a:gd name="T1" fmla="*/ 2 h 666"/>
                <a:gd name="T2" fmla="*/ 0 w 132"/>
                <a:gd name="T3" fmla="*/ 2 h 666"/>
                <a:gd name="T4" fmla="*/ 0 w 132"/>
                <a:gd name="T5" fmla="*/ 2 h 666"/>
                <a:gd name="T6" fmla="*/ 0 w 132"/>
                <a:gd name="T7" fmla="*/ 1 h 666"/>
                <a:gd name="T8" fmla="*/ 0 w 132"/>
                <a:gd name="T9" fmla="*/ 1 h 666"/>
                <a:gd name="T10" fmla="*/ 0 w 132"/>
                <a:gd name="T11" fmla="*/ 1 h 666"/>
                <a:gd name="T12" fmla="*/ 0 w 132"/>
                <a:gd name="T13" fmla="*/ 1 h 666"/>
                <a:gd name="T14" fmla="*/ 0 w 132"/>
                <a:gd name="T15" fmla="*/ 1 h 666"/>
                <a:gd name="T16" fmla="*/ 0 w 132"/>
                <a:gd name="T17" fmla="*/ 0 h 666"/>
                <a:gd name="T18" fmla="*/ 0 w 132"/>
                <a:gd name="T19" fmla="*/ 0 h 666"/>
                <a:gd name="T20" fmla="*/ 0 w 132"/>
                <a:gd name="T21" fmla="*/ 0 h 666"/>
                <a:gd name="T22" fmla="*/ 0 w 132"/>
                <a:gd name="T23" fmla="*/ 0 h 6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2" h="666">
                  <a:moveTo>
                    <a:pt x="103" y="666"/>
                  </a:moveTo>
                  <a:lnTo>
                    <a:pt x="118" y="604"/>
                  </a:lnTo>
                  <a:lnTo>
                    <a:pt x="127" y="543"/>
                  </a:lnTo>
                  <a:lnTo>
                    <a:pt x="132" y="479"/>
                  </a:lnTo>
                  <a:lnTo>
                    <a:pt x="132" y="416"/>
                  </a:lnTo>
                  <a:lnTo>
                    <a:pt x="126" y="353"/>
                  </a:lnTo>
                  <a:lnTo>
                    <a:pt x="117" y="290"/>
                  </a:lnTo>
                  <a:lnTo>
                    <a:pt x="103" y="230"/>
                  </a:lnTo>
                  <a:lnTo>
                    <a:pt x="84" y="169"/>
                  </a:lnTo>
                  <a:lnTo>
                    <a:pt x="60" y="110"/>
                  </a:lnTo>
                  <a:lnTo>
                    <a:pt x="31" y="5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8908" name="Freeform 98"/>
            <p:cNvSpPr>
              <a:spLocks/>
            </p:cNvSpPr>
            <p:nvPr/>
          </p:nvSpPr>
          <p:spPr bwMode="auto">
            <a:xfrm>
              <a:off x="2131" y="2174"/>
              <a:ext cx="65" cy="98"/>
            </a:xfrm>
            <a:custGeom>
              <a:avLst/>
              <a:gdLst>
                <a:gd name="T0" fmla="*/ 1 w 454"/>
                <a:gd name="T1" fmla="*/ 2 h 686"/>
                <a:gd name="T2" fmla="*/ 1 w 454"/>
                <a:gd name="T3" fmla="*/ 2 h 686"/>
                <a:gd name="T4" fmla="*/ 1 w 454"/>
                <a:gd name="T5" fmla="*/ 2 h 686"/>
                <a:gd name="T6" fmla="*/ 1 w 454"/>
                <a:gd name="T7" fmla="*/ 1 h 686"/>
                <a:gd name="T8" fmla="*/ 1 w 454"/>
                <a:gd name="T9" fmla="*/ 1 h 686"/>
                <a:gd name="T10" fmla="*/ 1 w 454"/>
                <a:gd name="T11" fmla="*/ 1 h 686"/>
                <a:gd name="T12" fmla="*/ 1 w 454"/>
                <a:gd name="T13" fmla="*/ 1 h 686"/>
                <a:gd name="T14" fmla="*/ 1 w 454"/>
                <a:gd name="T15" fmla="*/ 1 h 686"/>
                <a:gd name="T16" fmla="*/ 1 w 454"/>
                <a:gd name="T17" fmla="*/ 1 h 686"/>
                <a:gd name="T18" fmla="*/ 1 w 454"/>
                <a:gd name="T19" fmla="*/ 0 h 686"/>
                <a:gd name="T20" fmla="*/ 0 w 454"/>
                <a:gd name="T21" fmla="*/ 0 h 686"/>
                <a:gd name="T22" fmla="*/ 0 w 454"/>
                <a:gd name="T23" fmla="*/ 0 h 686"/>
                <a:gd name="T24" fmla="*/ 0 w 454"/>
                <a:gd name="T25" fmla="*/ 0 h 686"/>
                <a:gd name="T26" fmla="*/ 0 w 454"/>
                <a:gd name="T27" fmla="*/ 0 h 68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54" h="686">
                  <a:moveTo>
                    <a:pt x="454" y="686"/>
                  </a:moveTo>
                  <a:lnTo>
                    <a:pt x="447" y="621"/>
                  </a:lnTo>
                  <a:lnTo>
                    <a:pt x="435" y="555"/>
                  </a:lnTo>
                  <a:lnTo>
                    <a:pt x="418" y="491"/>
                  </a:lnTo>
                  <a:lnTo>
                    <a:pt x="395" y="429"/>
                  </a:lnTo>
                  <a:lnTo>
                    <a:pt x="368" y="369"/>
                  </a:lnTo>
                  <a:lnTo>
                    <a:pt x="336" y="311"/>
                  </a:lnTo>
                  <a:lnTo>
                    <a:pt x="299" y="256"/>
                  </a:lnTo>
                  <a:lnTo>
                    <a:pt x="258" y="204"/>
                  </a:lnTo>
                  <a:lnTo>
                    <a:pt x="214" y="156"/>
                  </a:lnTo>
                  <a:lnTo>
                    <a:pt x="165" y="110"/>
                  </a:lnTo>
                  <a:lnTo>
                    <a:pt x="113" y="69"/>
                  </a:lnTo>
                  <a:lnTo>
                    <a:pt x="57" y="3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23977"/>
                                        </p:tgtEl>
                                        <p:attrNameLst>
                                          <p:attrName>style.visibility</p:attrName>
                                        </p:attrNameLst>
                                      </p:cBhvr>
                                      <p:to>
                                        <p:strVal val="visible"/>
                                      </p:to>
                                    </p:set>
                                    <p:anim calcmode="lin" valueType="num">
                                      <p:cBhvr additive="base">
                                        <p:cTn id="7" dur="500" fill="hold"/>
                                        <p:tgtEl>
                                          <p:spTgt spid="423977"/>
                                        </p:tgtEl>
                                        <p:attrNameLst>
                                          <p:attrName>ppt_x</p:attrName>
                                        </p:attrNameLst>
                                      </p:cBhvr>
                                      <p:tavLst>
                                        <p:tav tm="0">
                                          <p:val>
                                            <p:strVal val="0-#ppt_w/2"/>
                                          </p:val>
                                        </p:tav>
                                        <p:tav tm="100000">
                                          <p:val>
                                            <p:strVal val="#ppt_x"/>
                                          </p:val>
                                        </p:tav>
                                      </p:tavLst>
                                    </p:anim>
                                    <p:anim calcmode="lin" valueType="num">
                                      <p:cBhvr additive="base">
                                        <p:cTn id="8" dur="500" fill="hold"/>
                                        <p:tgtEl>
                                          <p:spTgt spid="42397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977" grpId="0" autoUpdateAnimBg="0"/>
    </p:bldLst>
  </p:timing>
</p:sld>
</file>

<file path=ppt/slides/slide7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9874" name="Rectangle 13"/>
          <p:cNvSpPr>
            <a:spLocks noGrp="1" noChangeArrowheads="1"/>
          </p:cNvSpPr>
          <p:nvPr>
            <p:ph type="subTitle" idx="1"/>
          </p:nvPr>
        </p:nvSpPr>
        <p:spPr>
          <a:xfrm>
            <a:off x="0" y="0"/>
            <a:ext cx="9144000" cy="762000"/>
          </a:xfrm>
          <a:extLst>
            <a:ext uri="{909E8E84-426E-40DD-AFC4-6F175D3DCCD1}">
              <a14:hiddenFill xmlns:a14="http://schemas.microsoft.com/office/drawing/2010/main">
                <a:gradFill rotWithShape="0">
                  <a:gsLst>
                    <a:gs pos="0">
                      <a:srgbClr val="FFFFFF"/>
                    </a:gs>
                    <a:gs pos="100000">
                      <a:srgbClr val="FFCCCC"/>
                    </a:gs>
                  </a:gsLst>
                  <a:lin ang="18900000" scaled="1"/>
                </a:gradFill>
              </a14:hiddenFill>
            </a:ext>
          </a:extLst>
        </p:spPr>
        <p:txBody>
          <a:bodyPr/>
          <a:lstStyle/>
          <a:p>
            <a:pPr algn="l" eaLnBrk="1" hangingPunct="1"/>
            <a:r>
              <a:rPr lang="en-US" altLang="zh-CN" sz="4000" b="1" smtClean="0">
                <a:latin typeface="黑体" pitchFamily="2" charset="-122"/>
                <a:ea typeface="黑体" pitchFamily="2" charset="-122"/>
              </a:rPr>
              <a:t>1.</a:t>
            </a:r>
            <a:r>
              <a:rPr lang="zh-CN" altLang="en-US" sz="4000" b="1" smtClean="0">
                <a:latin typeface="黑体" pitchFamily="2" charset="-122"/>
                <a:ea typeface="黑体" pitchFamily="2" charset="-122"/>
              </a:rPr>
              <a:t>平面上对水平投影面的最大斜度线</a:t>
            </a:r>
            <a:r>
              <a:rPr lang="en-US" altLang="zh-CN" sz="4000" b="1" smtClean="0">
                <a:solidFill>
                  <a:srgbClr val="FF0000"/>
                </a:solidFill>
                <a:latin typeface="黑体" pitchFamily="2" charset="-122"/>
                <a:ea typeface="黑体" pitchFamily="2" charset="-122"/>
              </a:rPr>
              <a:t>EF</a:t>
            </a:r>
          </a:p>
        </p:txBody>
      </p:sp>
      <p:sp>
        <p:nvSpPr>
          <p:cNvPr id="424978" name="Text Box 18"/>
          <p:cNvSpPr txBox="1">
            <a:spLocks noChangeArrowheads="1"/>
          </p:cNvSpPr>
          <p:nvPr/>
        </p:nvSpPr>
        <p:spPr bwMode="auto">
          <a:xfrm>
            <a:off x="1044575" y="5876925"/>
            <a:ext cx="71993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平行于</a:t>
            </a:r>
            <a:r>
              <a:rPr lang="en-US" altLang="zh-CN" sz="4000" b="1">
                <a:solidFill>
                  <a:srgbClr val="FF0000"/>
                </a:solidFill>
                <a:latin typeface="黑体" pitchFamily="2" charset="-122"/>
                <a:ea typeface="黑体" pitchFamily="2" charset="-122"/>
              </a:rPr>
              <a:t>H</a:t>
            </a:r>
            <a:r>
              <a:rPr lang="zh-CN" altLang="en-US" sz="4000" b="1">
                <a:solidFill>
                  <a:srgbClr val="FF0000"/>
                </a:solidFill>
                <a:latin typeface="黑体" pitchFamily="2" charset="-122"/>
                <a:ea typeface="黑体" pitchFamily="2" charset="-122"/>
              </a:rPr>
              <a:t>，</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垂直于</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a:t>
            </a:r>
          </a:p>
        </p:txBody>
      </p:sp>
      <p:grpSp>
        <p:nvGrpSpPr>
          <p:cNvPr id="425037" name="Group 77"/>
          <p:cNvGrpSpPr>
            <a:grpSpLocks/>
          </p:cNvGrpSpPr>
          <p:nvPr/>
        </p:nvGrpSpPr>
        <p:grpSpPr bwMode="auto">
          <a:xfrm>
            <a:off x="3384550" y="3532188"/>
            <a:ext cx="2074863" cy="823912"/>
            <a:chOff x="2132" y="2225"/>
            <a:chExt cx="1307" cy="519"/>
          </a:xfrm>
        </p:grpSpPr>
        <p:sp>
          <p:nvSpPr>
            <p:cNvPr id="79909" name="Line 50"/>
            <p:cNvSpPr>
              <a:spLocks noChangeShapeType="1"/>
            </p:cNvSpPr>
            <p:nvPr/>
          </p:nvSpPr>
          <p:spPr bwMode="auto">
            <a:xfrm>
              <a:off x="2292" y="2311"/>
              <a:ext cx="1075" cy="28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910" name="Freeform 56"/>
            <p:cNvSpPr>
              <a:spLocks/>
            </p:cNvSpPr>
            <p:nvPr/>
          </p:nvSpPr>
          <p:spPr bwMode="auto">
            <a:xfrm>
              <a:off x="2132" y="2225"/>
              <a:ext cx="81" cy="163"/>
            </a:xfrm>
            <a:custGeom>
              <a:avLst/>
              <a:gdLst>
                <a:gd name="T0" fmla="*/ 0 w 223"/>
                <a:gd name="T1" fmla="*/ 22 h 444"/>
                <a:gd name="T2" fmla="*/ 11 w 223"/>
                <a:gd name="T3" fmla="*/ 0 h 444"/>
                <a:gd name="T4" fmla="*/ 10 w 223"/>
                <a:gd name="T5" fmla="*/ 22 h 444"/>
                <a:gd name="T6" fmla="*/ 0 60000 65536"/>
                <a:gd name="T7" fmla="*/ 0 60000 65536"/>
                <a:gd name="T8" fmla="*/ 0 60000 65536"/>
              </a:gdLst>
              <a:ahLst/>
              <a:cxnLst>
                <a:cxn ang="T6">
                  <a:pos x="T0" y="T1"/>
                </a:cxn>
                <a:cxn ang="T7">
                  <a:pos x="T2" y="T3"/>
                </a:cxn>
                <a:cxn ang="T8">
                  <a:pos x="T4" y="T5"/>
                </a:cxn>
              </a:cxnLst>
              <a:rect l="0" t="0" r="r" b="b"/>
              <a:pathLst>
                <a:path w="223" h="444">
                  <a:moveTo>
                    <a:pt x="0" y="444"/>
                  </a:moveTo>
                  <a:lnTo>
                    <a:pt x="223" y="0"/>
                  </a:lnTo>
                  <a:lnTo>
                    <a:pt x="207"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911" name="Line 57"/>
            <p:cNvSpPr>
              <a:spLocks noChangeShapeType="1"/>
            </p:cNvSpPr>
            <p:nvPr/>
          </p:nvSpPr>
          <p:spPr bwMode="auto">
            <a:xfrm flipH="1">
              <a:off x="2155" y="2342"/>
              <a:ext cx="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912" name="Freeform 58"/>
            <p:cNvSpPr>
              <a:spLocks/>
            </p:cNvSpPr>
            <p:nvPr/>
          </p:nvSpPr>
          <p:spPr bwMode="auto">
            <a:xfrm>
              <a:off x="3347" y="2655"/>
              <a:ext cx="76" cy="89"/>
            </a:xfrm>
            <a:custGeom>
              <a:avLst/>
              <a:gdLst>
                <a:gd name="T0" fmla="*/ 4 w 211"/>
                <a:gd name="T1" fmla="*/ 12 h 247"/>
                <a:gd name="T2" fmla="*/ 4 w 211"/>
                <a:gd name="T3" fmla="*/ 12 h 247"/>
                <a:gd name="T4" fmla="*/ 5 w 211"/>
                <a:gd name="T5" fmla="*/ 12 h 247"/>
                <a:gd name="T6" fmla="*/ 5 w 211"/>
                <a:gd name="T7" fmla="*/ 11 h 247"/>
                <a:gd name="T8" fmla="*/ 5 w 211"/>
                <a:gd name="T9" fmla="*/ 11 h 247"/>
                <a:gd name="T10" fmla="*/ 6 w 211"/>
                <a:gd name="T11" fmla="*/ 11 h 247"/>
                <a:gd name="T12" fmla="*/ 6 w 211"/>
                <a:gd name="T13" fmla="*/ 11 h 247"/>
                <a:gd name="T14" fmla="*/ 7 w 211"/>
                <a:gd name="T15" fmla="*/ 10 h 247"/>
                <a:gd name="T16" fmla="*/ 7 w 211"/>
                <a:gd name="T17" fmla="*/ 10 h 247"/>
                <a:gd name="T18" fmla="*/ 8 w 211"/>
                <a:gd name="T19" fmla="*/ 10 h 247"/>
                <a:gd name="T20" fmla="*/ 8 w 211"/>
                <a:gd name="T21" fmla="*/ 9 h 247"/>
                <a:gd name="T22" fmla="*/ 8 w 211"/>
                <a:gd name="T23" fmla="*/ 9 h 247"/>
                <a:gd name="T24" fmla="*/ 9 w 211"/>
                <a:gd name="T25" fmla="*/ 8 h 247"/>
                <a:gd name="T26" fmla="*/ 9 w 211"/>
                <a:gd name="T27" fmla="*/ 8 h 247"/>
                <a:gd name="T28" fmla="*/ 9 w 211"/>
                <a:gd name="T29" fmla="*/ 8 h 247"/>
                <a:gd name="T30" fmla="*/ 9 w 211"/>
                <a:gd name="T31" fmla="*/ 7 h 247"/>
                <a:gd name="T32" fmla="*/ 9 w 211"/>
                <a:gd name="T33" fmla="*/ 6 h 247"/>
                <a:gd name="T34" fmla="*/ 10 w 211"/>
                <a:gd name="T35" fmla="*/ 6 h 247"/>
                <a:gd name="T36" fmla="*/ 10 w 211"/>
                <a:gd name="T37" fmla="*/ 5 h 247"/>
                <a:gd name="T38" fmla="*/ 10 w 211"/>
                <a:gd name="T39" fmla="*/ 5 h 247"/>
                <a:gd name="T40" fmla="*/ 10 w 211"/>
                <a:gd name="T41" fmla="*/ 4 h 247"/>
                <a:gd name="T42" fmla="*/ 10 w 211"/>
                <a:gd name="T43" fmla="*/ 4 h 247"/>
                <a:gd name="T44" fmla="*/ 10 w 211"/>
                <a:gd name="T45" fmla="*/ 3 h 247"/>
                <a:gd name="T46" fmla="*/ 10 w 211"/>
                <a:gd name="T47" fmla="*/ 3 h 247"/>
                <a:gd name="T48" fmla="*/ 10 w 211"/>
                <a:gd name="T49" fmla="*/ 2 h 247"/>
                <a:gd name="T50" fmla="*/ 10 w 211"/>
                <a:gd name="T51" fmla="*/ 2 h 247"/>
                <a:gd name="T52" fmla="*/ 9 w 211"/>
                <a:gd name="T53" fmla="*/ 1 h 247"/>
                <a:gd name="T54" fmla="*/ 9 w 211"/>
                <a:gd name="T55" fmla="*/ 1 h 247"/>
                <a:gd name="T56" fmla="*/ 9 w 211"/>
                <a:gd name="T57" fmla="*/ 1 h 247"/>
                <a:gd name="T58" fmla="*/ 9 w 211"/>
                <a:gd name="T59" fmla="*/ 1 h 247"/>
                <a:gd name="T60" fmla="*/ 8 w 211"/>
                <a:gd name="T61" fmla="*/ 0 h 247"/>
                <a:gd name="T62" fmla="*/ 8 w 211"/>
                <a:gd name="T63" fmla="*/ 0 h 247"/>
                <a:gd name="T64" fmla="*/ 8 w 211"/>
                <a:gd name="T65" fmla="*/ 0 h 247"/>
                <a:gd name="T66" fmla="*/ 8 w 211"/>
                <a:gd name="T67" fmla="*/ 0 h 247"/>
                <a:gd name="T68" fmla="*/ 7 w 211"/>
                <a:gd name="T69" fmla="*/ 0 h 2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1" h="247">
                  <a:moveTo>
                    <a:pt x="0" y="247"/>
                  </a:moveTo>
                  <a:lnTo>
                    <a:pt x="86" y="247"/>
                  </a:lnTo>
                  <a:lnTo>
                    <a:pt x="90" y="247"/>
                  </a:lnTo>
                  <a:lnTo>
                    <a:pt x="93" y="247"/>
                  </a:lnTo>
                  <a:lnTo>
                    <a:pt x="97" y="246"/>
                  </a:lnTo>
                  <a:lnTo>
                    <a:pt x="102" y="245"/>
                  </a:lnTo>
                  <a:lnTo>
                    <a:pt x="106" y="244"/>
                  </a:lnTo>
                  <a:lnTo>
                    <a:pt x="110" y="242"/>
                  </a:lnTo>
                  <a:lnTo>
                    <a:pt x="115" y="240"/>
                  </a:lnTo>
                  <a:lnTo>
                    <a:pt x="119" y="238"/>
                  </a:lnTo>
                  <a:lnTo>
                    <a:pt x="123" y="236"/>
                  </a:lnTo>
                  <a:lnTo>
                    <a:pt x="127" y="234"/>
                  </a:lnTo>
                  <a:lnTo>
                    <a:pt x="132" y="231"/>
                  </a:lnTo>
                  <a:lnTo>
                    <a:pt x="136" y="229"/>
                  </a:lnTo>
                  <a:lnTo>
                    <a:pt x="140" y="225"/>
                  </a:lnTo>
                  <a:lnTo>
                    <a:pt x="144" y="222"/>
                  </a:lnTo>
                  <a:lnTo>
                    <a:pt x="149" y="218"/>
                  </a:lnTo>
                  <a:lnTo>
                    <a:pt x="153" y="215"/>
                  </a:lnTo>
                  <a:lnTo>
                    <a:pt x="156" y="211"/>
                  </a:lnTo>
                  <a:lnTo>
                    <a:pt x="160" y="206"/>
                  </a:lnTo>
                  <a:lnTo>
                    <a:pt x="163" y="202"/>
                  </a:lnTo>
                  <a:lnTo>
                    <a:pt x="168" y="198"/>
                  </a:lnTo>
                  <a:lnTo>
                    <a:pt x="171" y="194"/>
                  </a:lnTo>
                  <a:lnTo>
                    <a:pt x="174" y="188"/>
                  </a:lnTo>
                  <a:lnTo>
                    <a:pt x="178" y="184"/>
                  </a:lnTo>
                  <a:lnTo>
                    <a:pt x="182" y="179"/>
                  </a:lnTo>
                  <a:lnTo>
                    <a:pt x="185" y="173"/>
                  </a:lnTo>
                  <a:lnTo>
                    <a:pt x="187" y="168"/>
                  </a:lnTo>
                  <a:lnTo>
                    <a:pt x="190" y="163"/>
                  </a:lnTo>
                  <a:lnTo>
                    <a:pt x="192" y="157"/>
                  </a:lnTo>
                  <a:lnTo>
                    <a:pt x="195" y="152"/>
                  </a:lnTo>
                  <a:lnTo>
                    <a:pt x="198" y="147"/>
                  </a:lnTo>
                  <a:lnTo>
                    <a:pt x="200" y="140"/>
                  </a:lnTo>
                  <a:lnTo>
                    <a:pt x="202" y="135"/>
                  </a:lnTo>
                  <a:lnTo>
                    <a:pt x="203" y="130"/>
                  </a:lnTo>
                  <a:lnTo>
                    <a:pt x="205" y="123"/>
                  </a:lnTo>
                  <a:lnTo>
                    <a:pt x="206" y="118"/>
                  </a:lnTo>
                  <a:lnTo>
                    <a:pt x="207" y="113"/>
                  </a:lnTo>
                  <a:lnTo>
                    <a:pt x="208" y="106"/>
                  </a:lnTo>
                  <a:lnTo>
                    <a:pt x="209" y="101"/>
                  </a:lnTo>
                  <a:lnTo>
                    <a:pt x="210" y="96"/>
                  </a:lnTo>
                  <a:lnTo>
                    <a:pt x="210" y="90"/>
                  </a:lnTo>
                  <a:lnTo>
                    <a:pt x="211" y="84"/>
                  </a:lnTo>
                  <a:lnTo>
                    <a:pt x="211" y="79"/>
                  </a:lnTo>
                  <a:lnTo>
                    <a:pt x="211" y="73"/>
                  </a:lnTo>
                  <a:lnTo>
                    <a:pt x="210" y="69"/>
                  </a:lnTo>
                  <a:lnTo>
                    <a:pt x="210" y="64"/>
                  </a:lnTo>
                  <a:lnTo>
                    <a:pt x="209" y="58"/>
                  </a:lnTo>
                  <a:lnTo>
                    <a:pt x="208" y="54"/>
                  </a:lnTo>
                  <a:lnTo>
                    <a:pt x="207" y="49"/>
                  </a:lnTo>
                  <a:lnTo>
                    <a:pt x="206" y="44"/>
                  </a:lnTo>
                  <a:lnTo>
                    <a:pt x="205" y="40"/>
                  </a:lnTo>
                  <a:lnTo>
                    <a:pt x="203" y="36"/>
                  </a:lnTo>
                  <a:lnTo>
                    <a:pt x="201" y="33"/>
                  </a:lnTo>
                  <a:lnTo>
                    <a:pt x="200" y="28"/>
                  </a:lnTo>
                  <a:lnTo>
                    <a:pt x="197" y="25"/>
                  </a:lnTo>
                  <a:lnTo>
                    <a:pt x="194" y="22"/>
                  </a:lnTo>
                  <a:lnTo>
                    <a:pt x="192" y="19"/>
                  </a:lnTo>
                  <a:lnTo>
                    <a:pt x="189" y="16"/>
                  </a:lnTo>
                  <a:lnTo>
                    <a:pt x="187" y="13"/>
                  </a:lnTo>
                  <a:lnTo>
                    <a:pt x="184" y="10"/>
                  </a:lnTo>
                  <a:lnTo>
                    <a:pt x="181" y="8"/>
                  </a:lnTo>
                  <a:lnTo>
                    <a:pt x="177" y="6"/>
                  </a:lnTo>
                  <a:lnTo>
                    <a:pt x="174" y="5"/>
                  </a:lnTo>
                  <a:lnTo>
                    <a:pt x="171" y="3"/>
                  </a:lnTo>
                  <a:lnTo>
                    <a:pt x="167" y="2"/>
                  </a:lnTo>
                  <a:lnTo>
                    <a:pt x="163" y="1"/>
                  </a:lnTo>
                  <a:lnTo>
                    <a:pt x="159" y="1"/>
                  </a:lnTo>
                  <a:lnTo>
                    <a:pt x="156" y="0"/>
                  </a:lnTo>
                  <a:lnTo>
                    <a:pt x="152" y="0"/>
                  </a:lnTo>
                  <a:lnTo>
                    <a:pt x="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913" name="Freeform 59"/>
            <p:cNvSpPr>
              <a:spLocks/>
            </p:cNvSpPr>
            <p:nvPr/>
          </p:nvSpPr>
          <p:spPr bwMode="auto">
            <a:xfrm>
              <a:off x="3347" y="2584"/>
              <a:ext cx="92" cy="160"/>
            </a:xfrm>
            <a:custGeom>
              <a:avLst/>
              <a:gdLst>
                <a:gd name="T0" fmla="*/ 8 w 252"/>
                <a:gd name="T1" fmla="*/ 9 h 444"/>
                <a:gd name="T2" fmla="*/ 8 w 252"/>
                <a:gd name="T3" fmla="*/ 9 h 444"/>
                <a:gd name="T4" fmla="*/ 8 w 252"/>
                <a:gd name="T5" fmla="*/ 9 h 444"/>
                <a:gd name="T6" fmla="*/ 9 w 252"/>
                <a:gd name="T7" fmla="*/ 9 h 444"/>
                <a:gd name="T8" fmla="*/ 9 w 252"/>
                <a:gd name="T9" fmla="*/ 9 h 444"/>
                <a:gd name="T10" fmla="*/ 9 w 252"/>
                <a:gd name="T11" fmla="*/ 9 h 444"/>
                <a:gd name="T12" fmla="*/ 10 w 252"/>
                <a:gd name="T13" fmla="*/ 8 h 444"/>
                <a:gd name="T14" fmla="*/ 10 w 252"/>
                <a:gd name="T15" fmla="*/ 8 h 444"/>
                <a:gd name="T16" fmla="*/ 10 w 252"/>
                <a:gd name="T17" fmla="*/ 8 h 444"/>
                <a:gd name="T18" fmla="*/ 11 w 252"/>
                <a:gd name="T19" fmla="*/ 7 h 444"/>
                <a:gd name="T20" fmla="*/ 11 w 252"/>
                <a:gd name="T21" fmla="*/ 7 h 444"/>
                <a:gd name="T22" fmla="*/ 11 w 252"/>
                <a:gd name="T23" fmla="*/ 6 h 444"/>
                <a:gd name="T24" fmla="*/ 11 w 252"/>
                <a:gd name="T25" fmla="*/ 6 h 444"/>
                <a:gd name="T26" fmla="*/ 12 w 252"/>
                <a:gd name="T27" fmla="*/ 5 h 444"/>
                <a:gd name="T28" fmla="*/ 12 w 252"/>
                <a:gd name="T29" fmla="*/ 5 h 444"/>
                <a:gd name="T30" fmla="*/ 12 w 252"/>
                <a:gd name="T31" fmla="*/ 5 h 444"/>
                <a:gd name="T32" fmla="*/ 12 w 252"/>
                <a:gd name="T33" fmla="*/ 4 h 444"/>
                <a:gd name="T34" fmla="*/ 12 w 252"/>
                <a:gd name="T35" fmla="*/ 4 h 444"/>
                <a:gd name="T36" fmla="*/ 12 w 252"/>
                <a:gd name="T37" fmla="*/ 3 h 444"/>
                <a:gd name="T38" fmla="*/ 12 w 252"/>
                <a:gd name="T39" fmla="*/ 3 h 444"/>
                <a:gd name="T40" fmla="*/ 12 w 252"/>
                <a:gd name="T41" fmla="*/ 2 h 444"/>
                <a:gd name="T42" fmla="*/ 12 w 252"/>
                <a:gd name="T43" fmla="*/ 2 h 444"/>
                <a:gd name="T44" fmla="*/ 12 w 252"/>
                <a:gd name="T45" fmla="*/ 1 h 444"/>
                <a:gd name="T46" fmla="*/ 12 w 252"/>
                <a:gd name="T47" fmla="*/ 1 h 444"/>
                <a:gd name="T48" fmla="*/ 12 w 252"/>
                <a:gd name="T49" fmla="*/ 1 h 444"/>
                <a:gd name="T50" fmla="*/ 12 w 252"/>
                <a:gd name="T51" fmla="*/ 1 h 444"/>
                <a:gd name="T52" fmla="*/ 11 w 252"/>
                <a:gd name="T53" fmla="*/ 0 h 444"/>
                <a:gd name="T54" fmla="*/ 11 w 252"/>
                <a:gd name="T55" fmla="*/ 0 h 444"/>
                <a:gd name="T56" fmla="*/ 11 w 252"/>
                <a:gd name="T57" fmla="*/ 0 h 444"/>
                <a:gd name="T58" fmla="*/ 10 w 252"/>
                <a:gd name="T59" fmla="*/ 0 h 444"/>
                <a:gd name="T60" fmla="*/ 10 w 252"/>
                <a:gd name="T61" fmla="*/ 0 h 444"/>
                <a:gd name="T62" fmla="*/ 6 w 252"/>
                <a:gd name="T63" fmla="*/ 0 h 4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52" h="444">
                  <a:moveTo>
                    <a:pt x="152" y="197"/>
                  </a:moveTo>
                  <a:lnTo>
                    <a:pt x="155" y="197"/>
                  </a:lnTo>
                  <a:lnTo>
                    <a:pt x="159" y="197"/>
                  </a:lnTo>
                  <a:lnTo>
                    <a:pt x="162" y="196"/>
                  </a:lnTo>
                  <a:lnTo>
                    <a:pt x="166" y="195"/>
                  </a:lnTo>
                  <a:lnTo>
                    <a:pt x="170" y="194"/>
                  </a:lnTo>
                  <a:lnTo>
                    <a:pt x="173" y="192"/>
                  </a:lnTo>
                  <a:lnTo>
                    <a:pt x="177" y="191"/>
                  </a:lnTo>
                  <a:lnTo>
                    <a:pt x="181" y="189"/>
                  </a:lnTo>
                  <a:lnTo>
                    <a:pt x="185" y="187"/>
                  </a:lnTo>
                  <a:lnTo>
                    <a:pt x="188" y="185"/>
                  </a:lnTo>
                  <a:lnTo>
                    <a:pt x="192" y="182"/>
                  </a:lnTo>
                  <a:lnTo>
                    <a:pt x="195" y="180"/>
                  </a:lnTo>
                  <a:lnTo>
                    <a:pt x="200" y="177"/>
                  </a:lnTo>
                  <a:lnTo>
                    <a:pt x="203" y="173"/>
                  </a:lnTo>
                  <a:lnTo>
                    <a:pt x="206" y="170"/>
                  </a:lnTo>
                  <a:lnTo>
                    <a:pt x="210" y="167"/>
                  </a:lnTo>
                  <a:lnTo>
                    <a:pt x="214" y="163"/>
                  </a:lnTo>
                  <a:lnTo>
                    <a:pt x="217" y="158"/>
                  </a:lnTo>
                  <a:lnTo>
                    <a:pt x="220" y="155"/>
                  </a:lnTo>
                  <a:lnTo>
                    <a:pt x="223" y="151"/>
                  </a:lnTo>
                  <a:lnTo>
                    <a:pt x="225" y="147"/>
                  </a:lnTo>
                  <a:lnTo>
                    <a:pt x="228" y="141"/>
                  </a:lnTo>
                  <a:lnTo>
                    <a:pt x="232" y="137"/>
                  </a:lnTo>
                  <a:lnTo>
                    <a:pt x="234" y="133"/>
                  </a:lnTo>
                  <a:lnTo>
                    <a:pt x="236" y="128"/>
                  </a:lnTo>
                  <a:lnTo>
                    <a:pt x="238" y="123"/>
                  </a:lnTo>
                  <a:lnTo>
                    <a:pt x="240" y="118"/>
                  </a:lnTo>
                  <a:lnTo>
                    <a:pt x="242" y="114"/>
                  </a:lnTo>
                  <a:lnTo>
                    <a:pt x="244" y="108"/>
                  </a:lnTo>
                  <a:lnTo>
                    <a:pt x="245" y="103"/>
                  </a:lnTo>
                  <a:lnTo>
                    <a:pt x="248" y="99"/>
                  </a:lnTo>
                  <a:lnTo>
                    <a:pt x="249" y="93"/>
                  </a:lnTo>
                  <a:lnTo>
                    <a:pt x="250" y="88"/>
                  </a:lnTo>
                  <a:lnTo>
                    <a:pt x="251" y="84"/>
                  </a:lnTo>
                  <a:lnTo>
                    <a:pt x="251" y="79"/>
                  </a:lnTo>
                  <a:lnTo>
                    <a:pt x="252" y="73"/>
                  </a:lnTo>
                  <a:lnTo>
                    <a:pt x="252" y="69"/>
                  </a:lnTo>
                  <a:lnTo>
                    <a:pt x="252" y="64"/>
                  </a:lnTo>
                  <a:lnTo>
                    <a:pt x="252" y="59"/>
                  </a:lnTo>
                  <a:lnTo>
                    <a:pt x="252" y="55"/>
                  </a:lnTo>
                  <a:lnTo>
                    <a:pt x="251" y="51"/>
                  </a:lnTo>
                  <a:lnTo>
                    <a:pt x="251" y="47"/>
                  </a:lnTo>
                  <a:lnTo>
                    <a:pt x="250" y="42"/>
                  </a:lnTo>
                  <a:lnTo>
                    <a:pt x="249" y="38"/>
                  </a:lnTo>
                  <a:lnTo>
                    <a:pt x="248" y="34"/>
                  </a:lnTo>
                  <a:lnTo>
                    <a:pt x="247" y="31"/>
                  </a:lnTo>
                  <a:lnTo>
                    <a:pt x="244" y="26"/>
                  </a:lnTo>
                  <a:lnTo>
                    <a:pt x="243" y="23"/>
                  </a:lnTo>
                  <a:lnTo>
                    <a:pt x="241" y="20"/>
                  </a:lnTo>
                  <a:lnTo>
                    <a:pt x="239" y="18"/>
                  </a:lnTo>
                  <a:lnTo>
                    <a:pt x="237" y="15"/>
                  </a:lnTo>
                  <a:lnTo>
                    <a:pt x="235" y="13"/>
                  </a:lnTo>
                  <a:lnTo>
                    <a:pt x="233" y="9"/>
                  </a:lnTo>
                  <a:lnTo>
                    <a:pt x="230" y="7"/>
                  </a:lnTo>
                  <a:lnTo>
                    <a:pt x="227" y="6"/>
                  </a:lnTo>
                  <a:lnTo>
                    <a:pt x="224" y="4"/>
                  </a:lnTo>
                  <a:lnTo>
                    <a:pt x="221" y="3"/>
                  </a:lnTo>
                  <a:lnTo>
                    <a:pt x="218" y="2"/>
                  </a:lnTo>
                  <a:lnTo>
                    <a:pt x="215" y="1"/>
                  </a:lnTo>
                  <a:lnTo>
                    <a:pt x="211" y="0"/>
                  </a:lnTo>
                  <a:lnTo>
                    <a:pt x="208" y="0"/>
                  </a:lnTo>
                  <a:lnTo>
                    <a:pt x="205" y="0"/>
                  </a:lnTo>
                  <a:lnTo>
                    <a:pt x="119" y="0"/>
                  </a:lnTo>
                  <a:lnTo>
                    <a:pt x="0"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25036" name="Group 76"/>
          <p:cNvGrpSpPr>
            <a:grpSpLocks/>
          </p:cNvGrpSpPr>
          <p:nvPr/>
        </p:nvGrpSpPr>
        <p:grpSpPr bwMode="auto">
          <a:xfrm>
            <a:off x="4192588" y="2989263"/>
            <a:ext cx="457200" cy="1222375"/>
            <a:chOff x="2641" y="1883"/>
            <a:chExt cx="288" cy="770"/>
          </a:xfrm>
        </p:grpSpPr>
        <p:sp>
          <p:nvSpPr>
            <p:cNvPr id="79904" name="Line 53"/>
            <p:cNvSpPr>
              <a:spLocks noChangeShapeType="1"/>
            </p:cNvSpPr>
            <p:nvPr/>
          </p:nvSpPr>
          <p:spPr bwMode="auto">
            <a:xfrm flipH="1">
              <a:off x="2764" y="2006"/>
              <a:ext cx="165" cy="613"/>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905" name="Freeform 64"/>
            <p:cNvSpPr>
              <a:spLocks/>
            </p:cNvSpPr>
            <p:nvPr/>
          </p:nvSpPr>
          <p:spPr bwMode="auto">
            <a:xfrm>
              <a:off x="2804" y="1883"/>
              <a:ext cx="95" cy="163"/>
            </a:xfrm>
            <a:custGeom>
              <a:avLst/>
              <a:gdLst>
                <a:gd name="T0" fmla="*/ 7 w 258"/>
                <a:gd name="T1" fmla="*/ 22 h 445"/>
                <a:gd name="T2" fmla="*/ 0 w 258"/>
                <a:gd name="T3" fmla="*/ 22 h 445"/>
                <a:gd name="T4" fmla="*/ 6 w 258"/>
                <a:gd name="T5" fmla="*/ 0 h 445"/>
                <a:gd name="T6" fmla="*/ 13 w 258"/>
                <a:gd name="T7" fmla="*/ 0 h 44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8" h="445">
                  <a:moveTo>
                    <a:pt x="138" y="445"/>
                  </a:moveTo>
                  <a:lnTo>
                    <a:pt x="0" y="445"/>
                  </a:lnTo>
                  <a:lnTo>
                    <a:pt x="119" y="0"/>
                  </a:lnTo>
                  <a:lnTo>
                    <a:pt x="25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906" name="Line 65"/>
            <p:cNvSpPr>
              <a:spLocks noChangeShapeType="1"/>
            </p:cNvSpPr>
            <p:nvPr/>
          </p:nvSpPr>
          <p:spPr bwMode="auto">
            <a:xfrm flipH="1">
              <a:off x="2827" y="1955"/>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907" name="Freeform 66"/>
            <p:cNvSpPr>
              <a:spLocks/>
            </p:cNvSpPr>
            <p:nvPr/>
          </p:nvSpPr>
          <p:spPr bwMode="auto">
            <a:xfrm>
              <a:off x="2641" y="2490"/>
              <a:ext cx="95" cy="163"/>
            </a:xfrm>
            <a:custGeom>
              <a:avLst/>
              <a:gdLst>
                <a:gd name="T0" fmla="*/ 0 w 256"/>
                <a:gd name="T1" fmla="*/ 22 h 444"/>
                <a:gd name="T2" fmla="*/ 6 w 256"/>
                <a:gd name="T3" fmla="*/ 0 h 444"/>
                <a:gd name="T4" fmla="*/ 13 w 256"/>
                <a:gd name="T5" fmla="*/ 0 h 444"/>
                <a:gd name="T6" fmla="*/ 0 60000 65536"/>
                <a:gd name="T7" fmla="*/ 0 60000 65536"/>
                <a:gd name="T8" fmla="*/ 0 60000 65536"/>
              </a:gdLst>
              <a:ahLst/>
              <a:cxnLst>
                <a:cxn ang="T6">
                  <a:pos x="T0" y="T1"/>
                </a:cxn>
                <a:cxn ang="T7">
                  <a:pos x="T2" y="T3"/>
                </a:cxn>
                <a:cxn ang="T8">
                  <a:pos x="T4" y="T5"/>
                </a:cxn>
              </a:cxnLst>
              <a:rect l="0" t="0" r="r" b="b"/>
              <a:pathLst>
                <a:path w="256" h="444">
                  <a:moveTo>
                    <a:pt x="0" y="444"/>
                  </a:moveTo>
                  <a:lnTo>
                    <a:pt x="119" y="0"/>
                  </a:lnTo>
                  <a:lnTo>
                    <a:pt x="25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908" name="Line 67"/>
            <p:cNvSpPr>
              <a:spLocks noChangeShapeType="1"/>
            </p:cNvSpPr>
            <p:nvPr/>
          </p:nvSpPr>
          <p:spPr bwMode="auto">
            <a:xfrm>
              <a:off x="2667" y="2561"/>
              <a:ext cx="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5038" name="Group 78"/>
          <p:cNvGrpSpPr>
            <a:grpSpLocks/>
          </p:cNvGrpSpPr>
          <p:nvPr/>
        </p:nvGrpSpPr>
        <p:grpSpPr bwMode="auto">
          <a:xfrm>
            <a:off x="2195513" y="1279525"/>
            <a:ext cx="4824412" cy="4471988"/>
            <a:chOff x="1383" y="806"/>
            <a:chExt cx="3039" cy="2817"/>
          </a:xfrm>
        </p:grpSpPr>
        <p:sp>
          <p:nvSpPr>
            <p:cNvPr id="79879" name="Line 79"/>
            <p:cNvSpPr>
              <a:spLocks noChangeShapeType="1"/>
            </p:cNvSpPr>
            <p:nvPr/>
          </p:nvSpPr>
          <p:spPr bwMode="auto">
            <a:xfrm>
              <a:off x="1602" y="1035"/>
              <a:ext cx="164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0" name="Line 80"/>
            <p:cNvSpPr>
              <a:spLocks noChangeShapeType="1"/>
            </p:cNvSpPr>
            <p:nvPr/>
          </p:nvSpPr>
          <p:spPr bwMode="auto">
            <a:xfrm>
              <a:off x="3243" y="1035"/>
              <a:ext cx="0" cy="2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1" name="Line 81"/>
            <p:cNvSpPr>
              <a:spLocks noChangeShapeType="1"/>
            </p:cNvSpPr>
            <p:nvPr/>
          </p:nvSpPr>
          <p:spPr bwMode="auto">
            <a:xfrm flipH="1">
              <a:off x="1602" y="2472"/>
              <a:ext cx="1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2" name="Line 82"/>
            <p:cNvSpPr>
              <a:spLocks noChangeShapeType="1"/>
            </p:cNvSpPr>
            <p:nvPr/>
          </p:nvSpPr>
          <p:spPr bwMode="auto">
            <a:xfrm flipV="1">
              <a:off x="1602" y="1035"/>
              <a:ext cx="0" cy="14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3" name="Line 83"/>
            <p:cNvSpPr>
              <a:spLocks noChangeShapeType="1"/>
            </p:cNvSpPr>
            <p:nvPr/>
          </p:nvSpPr>
          <p:spPr bwMode="auto">
            <a:xfrm>
              <a:off x="3243" y="1035"/>
              <a:ext cx="1024" cy="102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4" name="Line 84"/>
            <p:cNvSpPr>
              <a:spLocks noChangeShapeType="1"/>
            </p:cNvSpPr>
            <p:nvPr/>
          </p:nvSpPr>
          <p:spPr bwMode="auto">
            <a:xfrm>
              <a:off x="3767" y="2999"/>
              <a:ext cx="500" cy="4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5" name="Line 85"/>
            <p:cNvSpPr>
              <a:spLocks noChangeShapeType="1"/>
            </p:cNvSpPr>
            <p:nvPr/>
          </p:nvSpPr>
          <p:spPr bwMode="auto">
            <a:xfrm>
              <a:off x="1602" y="2472"/>
              <a:ext cx="1024" cy="102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6" name="Line 86"/>
            <p:cNvSpPr>
              <a:spLocks noChangeShapeType="1"/>
            </p:cNvSpPr>
            <p:nvPr/>
          </p:nvSpPr>
          <p:spPr bwMode="auto">
            <a:xfrm>
              <a:off x="2626" y="3498"/>
              <a:ext cx="164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7" name="Line 87"/>
            <p:cNvSpPr>
              <a:spLocks noChangeShapeType="1"/>
            </p:cNvSpPr>
            <p:nvPr/>
          </p:nvSpPr>
          <p:spPr bwMode="auto">
            <a:xfrm flipV="1">
              <a:off x="4267" y="2062"/>
              <a:ext cx="0" cy="14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8" name="Line 88"/>
            <p:cNvSpPr>
              <a:spLocks noChangeShapeType="1"/>
            </p:cNvSpPr>
            <p:nvPr/>
          </p:nvSpPr>
          <p:spPr bwMode="auto">
            <a:xfrm flipH="1" flipV="1">
              <a:off x="2506" y="3287"/>
              <a:ext cx="161"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89" name="Line 89"/>
            <p:cNvSpPr>
              <a:spLocks noChangeShapeType="1"/>
            </p:cNvSpPr>
            <p:nvPr/>
          </p:nvSpPr>
          <p:spPr bwMode="auto">
            <a:xfrm>
              <a:off x="2578" y="3358"/>
              <a:ext cx="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90" name="Line 90"/>
            <p:cNvSpPr>
              <a:spLocks noChangeShapeType="1"/>
            </p:cNvSpPr>
            <p:nvPr/>
          </p:nvSpPr>
          <p:spPr bwMode="auto">
            <a:xfrm>
              <a:off x="2578" y="3287"/>
              <a:ext cx="160"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91" name="Freeform 91"/>
            <p:cNvSpPr>
              <a:spLocks/>
            </p:cNvSpPr>
            <p:nvPr/>
          </p:nvSpPr>
          <p:spPr bwMode="auto">
            <a:xfrm>
              <a:off x="1712" y="1114"/>
              <a:ext cx="86" cy="161"/>
            </a:xfrm>
            <a:custGeom>
              <a:avLst/>
              <a:gdLst>
                <a:gd name="T0" fmla="*/ 0 w 238"/>
                <a:gd name="T1" fmla="*/ 0 h 444"/>
                <a:gd name="T2" fmla="*/ 0 w 238"/>
                <a:gd name="T3" fmla="*/ 21 h 444"/>
                <a:gd name="T4" fmla="*/ 11 w 238"/>
                <a:gd name="T5" fmla="*/ 0 h 444"/>
                <a:gd name="T6" fmla="*/ 0 60000 65536"/>
                <a:gd name="T7" fmla="*/ 0 60000 65536"/>
                <a:gd name="T8" fmla="*/ 0 60000 65536"/>
              </a:gdLst>
              <a:ahLst/>
              <a:cxnLst>
                <a:cxn ang="T6">
                  <a:pos x="T0" y="T1"/>
                </a:cxn>
                <a:cxn ang="T7">
                  <a:pos x="T2" y="T3"/>
                </a:cxn>
                <a:cxn ang="T8">
                  <a:pos x="T4" y="T5"/>
                </a:cxn>
              </a:cxnLst>
              <a:rect l="0" t="0" r="r" b="b"/>
              <a:pathLst>
                <a:path w="238" h="444">
                  <a:moveTo>
                    <a:pt x="0" y="0"/>
                  </a:moveTo>
                  <a:lnTo>
                    <a:pt x="0" y="444"/>
                  </a:lnTo>
                  <a:lnTo>
                    <a:pt x="2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892" name="Freeform 92"/>
            <p:cNvSpPr>
              <a:spLocks/>
            </p:cNvSpPr>
            <p:nvPr/>
          </p:nvSpPr>
          <p:spPr bwMode="auto">
            <a:xfrm>
              <a:off x="4104" y="2069"/>
              <a:ext cx="114" cy="174"/>
            </a:xfrm>
            <a:custGeom>
              <a:avLst/>
              <a:gdLst>
                <a:gd name="T0" fmla="*/ 0 w 311"/>
                <a:gd name="T1" fmla="*/ 0 h 478"/>
                <a:gd name="T2" fmla="*/ 0 w 311"/>
                <a:gd name="T3" fmla="*/ 22 h 478"/>
                <a:gd name="T4" fmla="*/ 7 w 311"/>
                <a:gd name="T5" fmla="*/ 8 h 478"/>
                <a:gd name="T6" fmla="*/ 8 w 311"/>
                <a:gd name="T7" fmla="*/ 23 h 478"/>
                <a:gd name="T8" fmla="*/ 15 w 311"/>
                <a:gd name="T9" fmla="*/ 3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1" h="478">
                  <a:moveTo>
                    <a:pt x="0" y="0"/>
                  </a:moveTo>
                  <a:lnTo>
                    <a:pt x="0" y="450"/>
                  </a:lnTo>
                  <a:lnTo>
                    <a:pt x="130" y="172"/>
                  </a:lnTo>
                  <a:lnTo>
                    <a:pt x="156" y="478"/>
                  </a:lnTo>
                  <a:lnTo>
                    <a:pt x="31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893" name="Line 93"/>
            <p:cNvSpPr>
              <a:spLocks noChangeShapeType="1"/>
            </p:cNvSpPr>
            <p:nvPr/>
          </p:nvSpPr>
          <p:spPr bwMode="auto">
            <a:xfrm>
              <a:off x="1426" y="2406"/>
              <a:ext cx="44" cy="1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94" name="Line 94"/>
            <p:cNvSpPr>
              <a:spLocks noChangeShapeType="1"/>
            </p:cNvSpPr>
            <p:nvPr/>
          </p:nvSpPr>
          <p:spPr bwMode="auto">
            <a:xfrm flipH="1">
              <a:off x="1383" y="2406"/>
              <a:ext cx="130" cy="1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95" name="Freeform 95"/>
            <p:cNvSpPr>
              <a:spLocks/>
            </p:cNvSpPr>
            <p:nvPr/>
          </p:nvSpPr>
          <p:spPr bwMode="auto">
            <a:xfrm>
              <a:off x="4335" y="3463"/>
              <a:ext cx="87" cy="81"/>
            </a:xfrm>
            <a:custGeom>
              <a:avLst/>
              <a:gdLst>
                <a:gd name="T0" fmla="*/ 0 w 236"/>
                <a:gd name="T1" fmla="*/ 0 h 222"/>
                <a:gd name="T2" fmla="*/ 3 w 236"/>
                <a:gd name="T3" fmla="*/ 11 h 222"/>
                <a:gd name="T4" fmla="*/ 12 w 236"/>
                <a:gd name="T5" fmla="*/ 0 h 222"/>
                <a:gd name="T6" fmla="*/ 0 60000 65536"/>
                <a:gd name="T7" fmla="*/ 0 60000 65536"/>
                <a:gd name="T8" fmla="*/ 0 60000 65536"/>
              </a:gdLst>
              <a:ahLst/>
              <a:cxnLst>
                <a:cxn ang="T6">
                  <a:pos x="T0" y="T1"/>
                </a:cxn>
                <a:cxn ang="T7">
                  <a:pos x="T2" y="T3"/>
                </a:cxn>
                <a:cxn ang="T8">
                  <a:pos x="T4" y="T5"/>
                </a:cxn>
              </a:cxnLst>
              <a:rect l="0" t="0" r="r" b="b"/>
              <a:pathLst>
                <a:path w="236" h="222">
                  <a:moveTo>
                    <a:pt x="0" y="0"/>
                  </a:moveTo>
                  <a:lnTo>
                    <a:pt x="58" y="222"/>
                  </a:lnTo>
                  <a:lnTo>
                    <a:pt x="2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896" name="Line 96"/>
            <p:cNvSpPr>
              <a:spLocks noChangeShapeType="1"/>
            </p:cNvSpPr>
            <p:nvPr/>
          </p:nvSpPr>
          <p:spPr bwMode="auto">
            <a:xfrm flipH="1">
              <a:off x="4335" y="3544"/>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97" name="Freeform 97"/>
            <p:cNvSpPr>
              <a:spLocks/>
            </p:cNvSpPr>
            <p:nvPr/>
          </p:nvSpPr>
          <p:spPr bwMode="auto">
            <a:xfrm>
              <a:off x="3159" y="806"/>
              <a:ext cx="114" cy="160"/>
            </a:xfrm>
            <a:custGeom>
              <a:avLst/>
              <a:gdLst>
                <a:gd name="T0" fmla="*/ 6 w 316"/>
                <a:gd name="T1" fmla="*/ 0 h 444"/>
                <a:gd name="T2" fmla="*/ 15 w 316"/>
                <a:gd name="T3" fmla="*/ 0 h 444"/>
                <a:gd name="T4" fmla="*/ 0 w 316"/>
                <a:gd name="T5" fmla="*/ 21 h 444"/>
                <a:gd name="T6" fmla="*/ 9 w 316"/>
                <a:gd name="T7" fmla="*/ 21 h 4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6" h="444">
                  <a:moveTo>
                    <a:pt x="119" y="0"/>
                  </a:moveTo>
                  <a:lnTo>
                    <a:pt x="316" y="0"/>
                  </a:lnTo>
                  <a:lnTo>
                    <a:pt x="0" y="444"/>
                  </a:lnTo>
                  <a:lnTo>
                    <a:pt x="198"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898" name="Line 98"/>
            <p:cNvSpPr>
              <a:spLocks noChangeShapeType="1"/>
            </p:cNvSpPr>
            <p:nvPr/>
          </p:nvSpPr>
          <p:spPr bwMode="auto">
            <a:xfrm flipH="1">
              <a:off x="1791" y="1305"/>
              <a:ext cx="1452" cy="116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899" name="Line 99"/>
            <p:cNvSpPr>
              <a:spLocks noChangeShapeType="1"/>
            </p:cNvSpPr>
            <p:nvPr/>
          </p:nvSpPr>
          <p:spPr bwMode="auto">
            <a:xfrm>
              <a:off x="1791" y="2472"/>
              <a:ext cx="1976" cy="5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900" name="Line 100"/>
            <p:cNvSpPr>
              <a:spLocks noChangeShapeType="1"/>
            </p:cNvSpPr>
            <p:nvPr/>
          </p:nvSpPr>
          <p:spPr bwMode="auto">
            <a:xfrm flipH="1" flipV="1">
              <a:off x="3243" y="1305"/>
              <a:ext cx="524" cy="16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79901" name="Freeform 101"/>
            <p:cNvSpPr>
              <a:spLocks/>
            </p:cNvSpPr>
            <p:nvPr/>
          </p:nvSpPr>
          <p:spPr bwMode="auto">
            <a:xfrm>
              <a:off x="3525" y="2734"/>
              <a:ext cx="74" cy="161"/>
            </a:xfrm>
            <a:custGeom>
              <a:avLst/>
              <a:gdLst>
                <a:gd name="T0" fmla="*/ 0 w 206"/>
                <a:gd name="T1" fmla="*/ 21 h 444"/>
                <a:gd name="T2" fmla="*/ 5 w 206"/>
                <a:gd name="T3" fmla="*/ 0 h 444"/>
                <a:gd name="T4" fmla="*/ 10 w 206"/>
                <a:gd name="T5" fmla="*/ 0 h 444"/>
                <a:gd name="T6" fmla="*/ 0 60000 65536"/>
                <a:gd name="T7" fmla="*/ 0 60000 65536"/>
                <a:gd name="T8" fmla="*/ 0 60000 65536"/>
              </a:gdLst>
              <a:ahLst/>
              <a:cxnLst>
                <a:cxn ang="T6">
                  <a:pos x="T0" y="T1"/>
                </a:cxn>
                <a:cxn ang="T7">
                  <a:pos x="T2" y="T3"/>
                </a:cxn>
                <a:cxn ang="T8">
                  <a:pos x="T4" y="T5"/>
                </a:cxn>
              </a:cxnLst>
              <a:rect l="0" t="0" r="r" b="b"/>
              <a:pathLst>
                <a:path w="206" h="444">
                  <a:moveTo>
                    <a:pt x="0" y="444"/>
                  </a:moveTo>
                  <a:lnTo>
                    <a:pt x="120" y="0"/>
                  </a:lnTo>
                  <a:lnTo>
                    <a:pt x="20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902" name="Freeform 102"/>
            <p:cNvSpPr>
              <a:spLocks/>
            </p:cNvSpPr>
            <p:nvPr/>
          </p:nvSpPr>
          <p:spPr bwMode="auto">
            <a:xfrm>
              <a:off x="3576" y="2734"/>
              <a:ext cx="46" cy="89"/>
            </a:xfrm>
            <a:custGeom>
              <a:avLst/>
              <a:gdLst>
                <a:gd name="T0" fmla="*/ 0 w 126"/>
                <a:gd name="T1" fmla="*/ 12 h 246"/>
                <a:gd name="T2" fmla="*/ 0 w 126"/>
                <a:gd name="T3" fmla="*/ 12 h 246"/>
                <a:gd name="T4" fmla="*/ 0 w 126"/>
                <a:gd name="T5" fmla="*/ 12 h 246"/>
                <a:gd name="T6" fmla="*/ 1 w 126"/>
                <a:gd name="T7" fmla="*/ 12 h 246"/>
                <a:gd name="T8" fmla="*/ 1 w 126"/>
                <a:gd name="T9" fmla="*/ 12 h 246"/>
                <a:gd name="T10" fmla="*/ 1 w 126"/>
                <a:gd name="T11" fmla="*/ 11 h 246"/>
                <a:gd name="T12" fmla="*/ 1 w 126"/>
                <a:gd name="T13" fmla="*/ 11 h 246"/>
                <a:gd name="T14" fmla="*/ 2 w 126"/>
                <a:gd name="T15" fmla="*/ 11 h 246"/>
                <a:gd name="T16" fmla="*/ 2 w 126"/>
                <a:gd name="T17" fmla="*/ 11 h 246"/>
                <a:gd name="T18" fmla="*/ 3 w 126"/>
                <a:gd name="T19" fmla="*/ 11 h 246"/>
                <a:gd name="T20" fmla="*/ 3 w 126"/>
                <a:gd name="T21" fmla="*/ 11 h 246"/>
                <a:gd name="T22" fmla="*/ 3 w 126"/>
                <a:gd name="T23" fmla="*/ 10 h 246"/>
                <a:gd name="T24" fmla="*/ 3 w 126"/>
                <a:gd name="T25" fmla="*/ 10 h 246"/>
                <a:gd name="T26" fmla="*/ 3 w 126"/>
                <a:gd name="T27" fmla="*/ 10 h 246"/>
                <a:gd name="T28" fmla="*/ 4 w 126"/>
                <a:gd name="T29" fmla="*/ 10 h 246"/>
                <a:gd name="T30" fmla="*/ 4 w 126"/>
                <a:gd name="T31" fmla="*/ 9 h 246"/>
                <a:gd name="T32" fmla="*/ 4 w 126"/>
                <a:gd name="T33" fmla="*/ 9 h 246"/>
                <a:gd name="T34" fmla="*/ 4 w 126"/>
                <a:gd name="T35" fmla="*/ 9 h 246"/>
                <a:gd name="T36" fmla="*/ 4 w 126"/>
                <a:gd name="T37" fmla="*/ 9 h 246"/>
                <a:gd name="T38" fmla="*/ 5 w 126"/>
                <a:gd name="T39" fmla="*/ 8 h 246"/>
                <a:gd name="T40" fmla="*/ 5 w 126"/>
                <a:gd name="T41" fmla="*/ 8 h 246"/>
                <a:gd name="T42" fmla="*/ 5 w 126"/>
                <a:gd name="T43" fmla="*/ 8 h 246"/>
                <a:gd name="T44" fmla="*/ 5 w 126"/>
                <a:gd name="T45" fmla="*/ 8 h 246"/>
                <a:gd name="T46" fmla="*/ 5 w 126"/>
                <a:gd name="T47" fmla="*/ 7 h 246"/>
                <a:gd name="T48" fmla="*/ 5 w 126"/>
                <a:gd name="T49" fmla="*/ 7 h 246"/>
                <a:gd name="T50" fmla="*/ 5 w 126"/>
                <a:gd name="T51" fmla="*/ 7 h 246"/>
                <a:gd name="T52" fmla="*/ 6 w 126"/>
                <a:gd name="T53" fmla="*/ 6 h 246"/>
                <a:gd name="T54" fmla="*/ 6 w 126"/>
                <a:gd name="T55" fmla="*/ 6 h 246"/>
                <a:gd name="T56" fmla="*/ 6 w 126"/>
                <a:gd name="T57" fmla="*/ 5 h 246"/>
                <a:gd name="T58" fmla="*/ 6 w 126"/>
                <a:gd name="T59" fmla="*/ 5 h 246"/>
                <a:gd name="T60" fmla="*/ 6 w 126"/>
                <a:gd name="T61" fmla="*/ 5 h 246"/>
                <a:gd name="T62" fmla="*/ 6 w 126"/>
                <a:gd name="T63" fmla="*/ 4 h 246"/>
                <a:gd name="T64" fmla="*/ 6 w 126"/>
                <a:gd name="T65" fmla="*/ 4 h 246"/>
                <a:gd name="T66" fmla="*/ 6 w 126"/>
                <a:gd name="T67" fmla="*/ 4 h 246"/>
                <a:gd name="T68" fmla="*/ 6 w 126"/>
                <a:gd name="T69" fmla="*/ 4 h 246"/>
                <a:gd name="T70" fmla="*/ 6 w 126"/>
                <a:gd name="T71" fmla="*/ 3 h 246"/>
                <a:gd name="T72" fmla="*/ 6 w 126"/>
                <a:gd name="T73" fmla="*/ 3 h 246"/>
                <a:gd name="T74" fmla="*/ 6 w 126"/>
                <a:gd name="T75" fmla="*/ 3 h 246"/>
                <a:gd name="T76" fmla="*/ 6 w 126"/>
                <a:gd name="T77" fmla="*/ 3 h 246"/>
                <a:gd name="T78" fmla="*/ 6 w 126"/>
                <a:gd name="T79" fmla="*/ 2 h 246"/>
                <a:gd name="T80" fmla="*/ 6 w 126"/>
                <a:gd name="T81" fmla="*/ 2 h 246"/>
                <a:gd name="T82" fmla="*/ 5 w 126"/>
                <a:gd name="T83" fmla="*/ 1 h 246"/>
                <a:gd name="T84" fmla="*/ 5 w 126"/>
                <a:gd name="T85" fmla="*/ 1 h 246"/>
                <a:gd name="T86" fmla="*/ 5 w 126"/>
                <a:gd name="T87" fmla="*/ 1 h 246"/>
                <a:gd name="T88" fmla="*/ 5 w 126"/>
                <a:gd name="T89" fmla="*/ 1 h 246"/>
                <a:gd name="T90" fmla="*/ 5 w 126"/>
                <a:gd name="T91" fmla="*/ 1 h 246"/>
                <a:gd name="T92" fmla="*/ 5 w 126"/>
                <a:gd name="T93" fmla="*/ 1 h 246"/>
                <a:gd name="T94" fmla="*/ 5 w 126"/>
                <a:gd name="T95" fmla="*/ 0 h 246"/>
                <a:gd name="T96" fmla="*/ 4 w 126"/>
                <a:gd name="T97" fmla="*/ 0 h 246"/>
                <a:gd name="T98" fmla="*/ 4 w 126"/>
                <a:gd name="T99" fmla="*/ 0 h 246"/>
                <a:gd name="T100" fmla="*/ 4 w 126"/>
                <a:gd name="T101" fmla="*/ 0 h 246"/>
                <a:gd name="T102" fmla="*/ 4 w 126"/>
                <a:gd name="T103" fmla="*/ 0 h 246"/>
                <a:gd name="T104" fmla="*/ 4 w 126"/>
                <a:gd name="T105" fmla="*/ 0 h 246"/>
                <a:gd name="T106" fmla="*/ 3 w 126"/>
                <a:gd name="T107" fmla="*/ 0 h 246"/>
                <a:gd name="T108" fmla="*/ 3 w 126"/>
                <a:gd name="T109" fmla="*/ 0 h 24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6" h="246">
                  <a:moveTo>
                    <a:pt x="0" y="246"/>
                  </a:moveTo>
                  <a:lnTo>
                    <a:pt x="5" y="246"/>
                  </a:lnTo>
                  <a:lnTo>
                    <a:pt x="10" y="246"/>
                  </a:lnTo>
                  <a:lnTo>
                    <a:pt x="15" y="245"/>
                  </a:lnTo>
                  <a:lnTo>
                    <a:pt x="20" y="243"/>
                  </a:lnTo>
                  <a:lnTo>
                    <a:pt x="25" y="241"/>
                  </a:lnTo>
                  <a:lnTo>
                    <a:pt x="31" y="238"/>
                  </a:lnTo>
                  <a:lnTo>
                    <a:pt x="37" y="236"/>
                  </a:lnTo>
                  <a:lnTo>
                    <a:pt x="43" y="233"/>
                  </a:lnTo>
                  <a:lnTo>
                    <a:pt x="48" y="230"/>
                  </a:lnTo>
                  <a:lnTo>
                    <a:pt x="53" y="226"/>
                  </a:lnTo>
                  <a:lnTo>
                    <a:pt x="57" y="221"/>
                  </a:lnTo>
                  <a:lnTo>
                    <a:pt x="63" y="217"/>
                  </a:lnTo>
                  <a:lnTo>
                    <a:pt x="68" y="213"/>
                  </a:lnTo>
                  <a:lnTo>
                    <a:pt x="73" y="208"/>
                  </a:lnTo>
                  <a:lnTo>
                    <a:pt x="78" y="202"/>
                  </a:lnTo>
                  <a:lnTo>
                    <a:pt x="82" y="197"/>
                  </a:lnTo>
                  <a:lnTo>
                    <a:pt x="87" y="191"/>
                  </a:lnTo>
                  <a:lnTo>
                    <a:pt x="92" y="184"/>
                  </a:lnTo>
                  <a:lnTo>
                    <a:pt x="95" y="178"/>
                  </a:lnTo>
                  <a:lnTo>
                    <a:pt x="99" y="171"/>
                  </a:lnTo>
                  <a:lnTo>
                    <a:pt x="102" y="165"/>
                  </a:lnTo>
                  <a:lnTo>
                    <a:pt x="106" y="159"/>
                  </a:lnTo>
                  <a:lnTo>
                    <a:pt x="110" y="151"/>
                  </a:lnTo>
                  <a:lnTo>
                    <a:pt x="112" y="145"/>
                  </a:lnTo>
                  <a:lnTo>
                    <a:pt x="115" y="137"/>
                  </a:lnTo>
                  <a:lnTo>
                    <a:pt x="117" y="130"/>
                  </a:lnTo>
                  <a:lnTo>
                    <a:pt x="119" y="122"/>
                  </a:lnTo>
                  <a:lnTo>
                    <a:pt x="121" y="116"/>
                  </a:lnTo>
                  <a:lnTo>
                    <a:pt x="122" y="109"/>
                  </a:lnTo>
                  <a:lnTo>
                    <a:pt x="123" y="101"/>
                  </a:lnTo>
                  <a:lnTo>
                    <a:pt x="125" y="95"/>
                  </a:lnTo>
                  <a:lnTo>
                    <a:pt x="125" y="87"/>
                  </a:lnTo>
                  <a:lnTo>
                    <a:pt x="126" y="81"/>
                  </a:lnTo>
                  <a:lnTo>
                    <a:pt x="126" y="74"/>
                  </a:lnTo>
                  <a:lnTo>
                    <a:pt x="125" y="67"/>
                  </a:lnTo>
                  <a:lnTo>
                    <a:pt x="125" y="62"/>
                  </a:lnTo>
                  <a:lnTo>
                    <a:pt x="123" y="55"/>
                  </a:lnTo>
                  <a:lnTo>
                    <a:pt x="121" y="49"/>
                  </a:lnTo>
                  <a:lnTo>
                    <a:pt x="120" y="44"/>
                  </a:lnTo>
                  <a:lnTo>
                    <a:pt x="118" y="38"/>
                  </a:lnTo>
                  <a:lnTo>
                    <a:pt x="116" y="33"/>
                  </a:lnTo>
                  <a:lnTo>
                    <a:pt x="114" y="29"/>
                  </a:lnTo>
                  <a:lnTo>
                    <a:pt x="111" y="24"/>
                  </a:lnTo>
                  <a:lnTo>
                    <a:pt x="107" y="20"/>
                  </a:lnTo>
                  <a:lnTo>
                    <a:pt x="104" y="16"/>
                  </a:lnTo>
                  <a:lnTo>
                    <a:pt x="101" y="13"/>
                  </a:lnTo>
                  <a:lnTo>
                    <a:pt x="97" y="10"/>
                  </a:lnTo>
                  <a:lnTo>
                    <a:pt x="94" y="7"/>
                  </a:lnTo>
                  <a:lnTo>
                    <a:pt x="89" y="4"/>
                  </a:lnTo>
                  <a:lnTo>
                    <a:pt x="85" y="3"/>
                  </a:lnTo>
                  <a:lnTo>
                    <a:pt x="81" y="1"/>
                  </a:lnTo>
                  <a:lnTo>
                    <a:pt x="76" y="0"/>
                  </a:lnTo>
                  <a:lnTo>
                    <a:pt x="71" y="0"/>
                  </a:lnTo>
                  <a:lnTo>
                    <a:pt x="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79903" name="Line 103"/>
            <p:cNvSpPr>
              <a:spLocks noChangeShapeType="1"/>
            </p:cNvSpPr>
            <p:nvPr/>
          </p:nvSpPr>
          <p:spPr bwMode="auto">
            <a:xfrm flipH="1">
              <a:off x="3546" y="2823"/>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250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8" fill="hold" nodeType="clickEffect">
                                  <p:stCondLst>
                                    <p:cond delay="0"/>
                                  </p:stCondLst>
                                  <p:childTnLst>
                                    <p:set>
                                      <p:cBhvr>
                                        <p:cTn id="10" dur="1" fill="hold">
                                          <p:stCondLst>
                                            <p:cond delay="0"/>
                                          </p:stCondLst>
                                        </p:cTn>
                                        <p:tgtEl>
                                          <p:spTgt spid="425037"/>
                                        </p:tgtEl>
                                        <p:attrNameLst>
                                          <p:attrName>style.visibility</p:attrName>
                                        </p:attrNameLst>
                                      </p:cBhvr>
                                      <p:to>
                                        <p:strVal val="visible"/>
                                      </p:to>
                                    </p:set>
                                    <p:animEffect transition="in" filter="wipe(left)">
                                      <p:cBhvr>
                                        <p:cTn id="11" dur="500"/>
                                        <p:tgtEl>
                                          <p:spTgt spid="42503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1" fill="hold" nodeType="clickEffect">
                                  <p:stCondLst>
                                    <p:cond delay="0"/>
                                  </p:stCondLst>
                                  <p:childTnLst>
                                    <p:set>
                                      <p:cBhvr>
                                        <p:cTn id="15" dur="1" fill="hold">
                                          <p:stCondLst>
                                            <p:cond delay="0"/>
                                          </p:stCondLst>
                                        </p:cTn>
                                        <p:tgtEl>
                                          <p:spTgt spid="425036"/>
                                        </p:tgtEl>
                                        <p:attrNameLst>
                                          <p:attrName>style.visibility</p:attrName>
                                        </p:attrNameLst>
                                      </p:cBhvr>
                                      <p:to>
                                        <p:strVal val="visible"/>
                                      </p:to>
                                    </p:set>
                                    <p:animEffect transition="in" filter="wipe(up)">
                                      <p:cBhvr>
                                        <p:cTn id="16" dur="500"/>
                                        <p:tgtEl>
                                          <p:spTgt spid="42503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4" presetClass="entr" presetSubtype="32" fill="hold" grpId="0" nodeType="clickEffect">
                                  <p:stCondLst>
                                    <p:cond delay="0"/>
                                  </p:stCondLst>
                                  <p:childTnLst>
                                    <p:set>
                                      <p:cBhvr>
                                        <p:cTn id="20" dur="1" fill="hold">
                                          <p:stCondLst>
                                            <p:cond delay="0"/>
                                          </p:stCondLst>
                                        </p:cTn>
                                        <p:tgtEl>
                                          <p:spTgt spid="424978"/>
                                        </p:tgtEl>
                                        <p:attrNameLst>
                                          <p:attrName>style.visibility</p:attrName>
                                        </p:attrNameLst>
                                      </p:cBhvr>
                                      <p:to>
                                        <p:strVal val="visible"/>
                                      </p:to>
                                    </p:set>
                                    <p:animEffect transition="in" filter="box(out)">
                                      <p:cBhvr>
                                        <p:cTn id="21" dur="500"/>
                                        <p:tgtEl>
                                          <p:spTgt spid="4249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4978" grpId="0"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0898" name="Rectangle 18"/>
          <p:cNvSpPr>
            <a:spLocks noGrp="1" noChangeArrowheads="1"/>
          </p:cNvSpPr>
          <p:nvPr>
            <p:ph type="subTitle" idx="1"/>
          </p:nvPr>
        </p:nvSpPr>
        <p:spPr>
          <a:xfrm>
            <a:off x="0" y="0"/>
            <a:ext cx="9467850" cy="685800"/>
          </a:xfrm>
          <a:extLst>
            <a:ext uri="{909E8E84-426E-40DD-AFC4-6F175D3DCCD1}">
              <a14:hiddenFill xmlns:a14="http://schemas.microsoft.com/office/drawing/2010/main">
                <a:gradFill rotWithShape="0">
                  <a:gsLst>
                    <a:gs pos="0">
                      <a:srgbClr val="FFCCCC"/>
                    </a:gs>
                    <a:gs pos="100000">
                      <a:srgbClr val="FFFFFF"/>
                    </a:gs>
                  </a:gsLst>
                  <a:path path="rect">
                    <a:fillToRect l="100000" t="100000"/>
                  </a:path>
                </a:gradFill>
              </a14:hiddenFill>
            </a:ext>
          </a:extLst>
        </p:spPr>
        <p:txBody>
          <a:bodyPr/>
          <a:lstStyle/>
          <a:p>
            <a:pPr algn="l" eaLnBrk="1" hangingPunct="1"/>
            <a:r>
              <a:rPr lang="en-US" altLang="zh-CN" sz="4000" b="1" smtClean="0">
                <a:latin typeface="黑体" pitchFamily="2" charset="-122"/>
                <a:ea typeface="黑体" pitchFamily="2" charset="-122"/>
              </a:rPr>
              <a:t>2.</a:t>
            </a:r>
            <a:r>
              <a:rPr lang="zh-CN" altLang="en-US" sz="4000" b="1" smtClean="0">
                <a:latin typeface="黑体" pitchFamily="2" charset="-122"/>
                <a:ea typeface="黑体" pitchFamily="2" charset="-122"/>
              </a:rPr>
              <a:t>平面上对正面投影面的最大斜度线</a:t>
            </a:r>
            <a:r>
              <a:rPr lang="en-US" altLang="zh-CN" sz="4000" b="1" smtClean="0">
                <a:solidFill>
                  <a:srgbClr val="FF0000"/>
                </a:solidFill>
                <a:latin typeface="黑体" pitchFamily="2" charset="-122"/>
                <a:ea typeface="黑体" pitchFamily="2" charset="-122"/>
              </a:rPr>
              <a:t>CD</a:t>
            </a:r>
          </a:p>
        </p:txBody>
      </p:sp>
      <p:sp>
        <p:nvSpPr>
          <p:cNvPr id="426007" name="Text Box 23"/>
          <p:cNvSpPr txBox="1">
            <a:spLocks noChangeArrowheads="1"/>
          </p:cNvSpPr>
          <p:nvPr/>
        </p:nvSpPr>
        <p:spPr bwMode="auto">
          <a:xfrm>
            <a:off x="1155700" y="5883275"/>
            <a:ext cx="70881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平行于</a:t>
            </a:r>
            <a:r>
              <a:rPr lang="en-US" altLang="zh-CN" sz="4000" b="1">
                <a:solidFill>
                  <a:srgbClr val="FF0000"/>
                </a:solidFill>
                <a:latin typeface="黑体" pitchFamily="2" charset="-122"/>
                <a:ea typeface="黑体" pitchFamily="2" charset="-122"/>
              </a:rPr>
              <a:t>V</a:t>
            </a:r>
            <a:r>
              <a:rPr lang="zh-CN" altLang="en-US" sz="4000" b="1">
                <a:solidFill>
                  <a:srgbClr val="FF0000"/>
                </a:solidFill>
                <a:latin typeface="黑体" pitchFamily="2" charset="-122"/>
                <a:ea typeface="黑体" pitchFamily="2" charset="-122"/>
              </a:rPr>
              <a:t>，</a:t>
            </a:r>
            <a:r>
              <a:rPr lang="en-US" altLang="zh-CN" sz="4000" b="1">
                <a:solidFill>
                  <a:srgbClr val="FF0000"/>
                </a:solidFill>
                <a:latin typeface="黑体" pitchFamily="2" charset="-122"/>
                <a:ea typeface="黑体" pitchFamily="2" charset="-122"/>
              </a:rPr>
              <a:t>CD</a:t>
            </a:r>
            <a:r>
              <a:rPr lang="zh-CN" altLang="en-US" sz="4000" b="1">
                <a:solidFill>
                  <a:srgbClr val="FF0000"/>
                </a:solidFill>
                <a:latin typeface="黑体" pitchFamily="2" charset="-122"/>
                <a:ea typeface="黑体" pitchFamily="2" charset="-122"/>
              </a:rPr>
              <a:t>垂直于</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a:t>
            </a:r>
          </a:p>
        </p:txBody>
      </p:sp>
      <p:grpSp>
        <p:nvGrpSpPr>
          <p:cNvPr id="426062" name="Group 78"/>
          <p:cNvGrpSpPr>
            <a:grpSpLocks/>
          </p:cNvGrpSpPr>
          <p:nvPr/>
        </p:nvGrpSpPr>
        <p:grpSpPr bwMode="auto">
          <a:xfrm>
            <a:off x="3384550" y="2560638"/>
            <a:ext cx="1758950" cy="1230312"/>
            <a:chOff x="2132" y="1613"/>
            <a:chExt cx="1108" cy="775"/>
          </a:xfrm>
        </p:grpSpPr>
        <p:sp>
          <p:nvSpPr>
            <p:cNvPr id="80935" name="Line 51"/>
            <p:cNvSpPr>
              <a:spLocks noChangeShapeType="1"/>
            </p:cNvSpPr>
            <p:nvPr/>
          </p:nvSpPr>
          <p:spPr bwMode="auto">
            <a:xfrm flipV="1">
              <a:off x="2292" y="1636"/>
              <a:ext cx="841" cy="6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6" name="Freeform 56"/>
            <p:cNvSpPr>
              <a:spLocks/>
            </p:cNvSpPr>
            <p:nvPr/>
          </p:nvSpPr>
          <p:spPr bwMode="auto">
            <a:xfrm>
              <a:off x="2132" y="2225"/>
              <a:ext cx="81" cy="163"/>
            </a:xfrm>
            <a:custGeom>
              <a:avLst/>
              <a:gdLst>
                <a:gd name="T0" fmla="*/ 0 w 223"/>
                <a:gd name="T1" fmla="*/ 22 h 444"/>
                <a:gd name="T2" fmla="*/ 11 w 223"/>
                <a:gd name="T3" fmla="*/ 0 h 444"/>
                <a:gd name="T4" fmla="*/ 10 w 223"/>
                <a:gd name="T5" fmla="*/ 22 h 444"/>
                <a:gd name="T6" fmla="*/ 0 60000 65536"/>
                <a:gd name="T7" fmla="*/ 0 60000 65536"/>
                <a:gd name="T8" fmla="*/ 0 60000 65536"/>
              </a:gdLst>
              <a:ahLst/>
              <a:cxnLst>
                <a:cxn ang="T6">
                  <a:pos x="T0" y="T1"/>
                </a:cxn>
                <a:cxn ang="T7">
                  <a:pos x="T2" y="T3"/>
                </a:cxn>
                <a:cxn ang="T8">
                  <a:pos x="T4" y="T5"/>
                </a:cxn>
              </a:cxnLst>
              <a:rect l="0" t="0" r="r" b="b"/>
              <a:pathLst>
                <a:path w="223" h="444">
                  <a:moveTo>
                    <a:pt x="0" y="444"/>
                  </a:moveTo>
                  <a:lnTo>
                    <a:pt x="223" y="0"/>
                  </a:lnTo>
                  <a:lnTo>
                    <a:pt x="207"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37" name="Line 57"/>
            <p:cNvSpPr>
              <a:spLocks noChangeShapeType="1"/>
            </p:cNvSpPr>
            <p:nvPr/>
          </p:nvSpPr>
          <p:spPr bwMode="auto">
            <a:xfrm flipH="1">
              <a:off x="2155" y="2342"/>
              <a:ext cx="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8" name="Freeform 60"/>
            <p:cNvSpPr>
              <a:spLocks/>
            </p:cNvSpPr>
            <p:nvPr/>
          </p:nvSpPr>
          <p:spPr bwMode="auto">
            <a:xfrm>
              <a:off x="3148" y="1687"/>
              <a:ext cx="77" cy="89"/>
            </a:xfrm>
            <a:custGeom>
              <a:avLst/>
              <a:gdLst>
                <a:gd name="T0" fmla="*/ 4 w 211"/>
                <a:gd name="T1" fmla="*/ 12 h 247"/>
                <a:gd name="T2" fmla="*/ 5 w 211"/>
                <a:gd name="T3" fmla="*/ 12 h 247"/>
                <a:gd name="T4" fmla="*/ 5 w 211"/>
                <a:gd name="T5" fmla="*/ 12 h 247"/>
                <a:gd name="T6" fmla="*/ 5 w 211"/>
                <a:gd name="T7" fmla="*/ 11 h 247"/>
                <a:gd name="T8" fmla="*/ 6 w 211"/>
                <a:gd name="T9" fmla="*/ 11 h 247"/>
                <a:gd name="T10" fmla="*/ 6 w 211"/>
                <a:gd name="T11" fmla="*/ 11 h 247"/>
                <a:gd name="T12" fmla="*/ 7 w 211"/>
                <a:gd name="T13" fmla="*/ 10 h 247"/>
                <a:gd name="T14" fmla="*/ 7 w 211"/>
                <a:gd name="T15" fmla="*/ 10 h 247"/>
                <a:gd name="T16" fmla="*/ 8 w 211"/>
                <a:gd name="T17" fmla="*/ 10 h 247"/>
                <a:gd name="T18" fmla="*/ 8 w 211"/>
                <a:gd name="T19" fmla="*/ 9 h 247"/>
                <a:gd name="T20" fmla="*/ 8 w 211"/>
                <a:gd name="T21" fmla="*/ 9 h 247"/>
                <a:gd name="T22" fmla="*/ 9 w 211"/>
                <a:gd name="T23" fmla="*/ 9 h 247"/>
                <a:gd name="T24" fmla="*/ 9 w 211"/>
                <a:gd name="T25" fmla="*/ 8 h 247"/>
                <a:gd name="T26" fmla="*/ 9 w 211"/>
                <a:gd name="T27" fmla="*/ 8 h 247"/>
                <a:gd name="T28" fmla="*/ 9 w 211"/>
                <a:gd name="T29" fmla="*/ 7 h 247"/>
                <a:gd name="T30" fmla="*/ 10 w 211"/>
                <a:gd name="T31" fmla="*/ 6 h 247"/>
                <a:gd name="T32" fmla="*/ 10 w 211"/>
                <a:gd name="T33" fmla="*/ 6 h 247"/>
                <a:gd name="T34" fmla="*/ 10 w 211"/>
                <a:gd name="T35" fmla="*/ 5 h 247"/>
                <a:gd name="T36" fmla="*/ 10 w 211"/>
                <a:gd name="T37" fmla="*/ 5 h 247"/>
                <a:gd name="T38" fmla="*/ 10 w 211"/>
                <a:gd name="T39" fmla="*/ 4 h 247"/>
                <a:gd name="T40" fmla="*/ 10 w 211"/>
                <a:gd name="T41" fmla="*/ 4 h 247"/>
                <a:gd name="T42" fmla="*/ 10 w 211"/>
                <a:gd name="T43" fmla="*/ 3 h 247"/>
                <a:gd name="T44" fmla="*/ 10 w 211"/>
                <a:gd name="T45" fmla="*/ 3 h 247"/>
                <a:gd name="T46" fmla="*/ 10 w 211"/>
                <a:gd name="T47" fmla="*/ 2 h 247"/>
                <a:gd name="T48" fmla="*/ 10 w 211"/>
                <a:gd name="T49" fmla="*/ 2 h 247"/>
                <a:gd name="T50" fmla="*/ 10 w 211"/>
                <a:gd name="T51" fmla="*/ 1 h 247"/>
                <a:gd name="T52" fmla="*/ 9 w 211"/>
                <a:gd name="T53" fmla="*/ 1 h 247"/>
                <a:gd name="T54" fmla="*/ 9 w 211"/>
                <a:gd name="T55" fmla="*/ 1 h 247"/>
                <a:gd name="T56" fmla="*/ 9 w 211"/>
                <a:gd name="T57" fmla="*/ 0 h 247"/>
                <a:gd name="T58" fmla="*/ 8 w 211"/>
                <a:gd name="T59" fmla="*/ 0 h 247"/>
                <a:gd name="T60" fmla="*/ 8 w 211"/>
                <a:gd name="T61" fmla="*/ 0 h 247"/>
                <a:gd name="T62" fmla="*/ 8 w 211"/>
                <a:gd name="T63" fmla="*/ 0 h 247"/>
                <a:gd name="T64" fmla="*/ 7 w 211"/>
                <a:gd name="T65" fmla="*/ 0 h 2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1" h="247">
                  <a:moveTo>
                    <a:pt x="0" y="247"/>
                  </a:moveTo>
                  <a:lnTo>
                    <a:pt x="87" y="247"/>
                  </a:lnTo>
                  <a:lnTo>
                    <a:pt x="91" y="247"/>
                  </a:lnTo>
                  <a:lnTo>
                    <a:pt x="95" y="246"/>
                  </a:lnTo>
                  <a:lnTo>
                    <a:pt x="99" y="246"/>
                  </a:lnTo>
                  <a:lnTo>
                    <a:pt x="104" y="245"/>
                  </a:lnTo>
                  <a:lnTo>
                    <a:pt x="108" y="243"/>
                  </a:lnTo>
                  <a:lnTo>
                    <a:pt x="112" y="242"/>
                  </a:lnTo>
                  <a:lnTo>
                    <a:pt x="117" y="239"/>
                  </a:lnTo>
                  <a:lnTo>
                    <a:pt x="122" y="237"/>
                  </a:lnTo>
                  <a:lnTo>
                    <a:pt x="126" y="235"/>
                  </a:lnTo>
                  <a:lnTo>
                    <a:pt x="130" y="232"/>
                  </a:lnTo>
                  <a:lnTo>
                    <a:pt x="135" y="229"/>
                  </a:lnTo>
                  <a:lnTo>
                    <a:pt x="140" y="226"/>
                  </a:lnTo>
                  <a:lnTo>
                    <a:pt x="144" y="222"/>
                  </a:lnTo>
                  <a:lnTo>
                    <a:pt x="148" y="219"/>
                  </a:lnTo>
                  <a:lnTo>
                    <a:pt x="153" y="215"/>
                  </a:lnTo>
                  <a:lnTo>
                    <a:pt x="157" y="211"/>
                  </a:lnTo>
                  <a:lnTo>
                    <a:pt x="161" y="206"/>
                  </a:lnTo>
                  <a:lnTo>
                    <a:pt x="165" y="202"/>
                  </a:lnTo>
                  <a:lnTo>
                    <a:pt x="169" y="197"/>
                  </a:lnTo>
                  <a:lnTo>
                    <a:pt x="173" y="191"/>
                  </a:lnTo>
                  <a:lnTo>
                    <a:pt x="176" y="187"/>
                  </a:lnTo>
                  <a:lnTo>
                    <a:pt x="179" y="182"/>
                  </a:lnTo>
                  <a:lnTo>
                    <a:pt x="183" y="177"/>
                  </a:lnTo>
                  <a:lnTo>
                    <a:pt x="187" y="170"/>
                  </a:lnTo>
                  <a:lnTo>
                    <a:pt x="189" y="165"/>
                  </a:lnTo>
                  <a:lnTo>
                    <a:pt x="192" y="160"/>
                  </a:lnTo>
                  <a:lnTo>
                    <a:pt x="195" y="153"/>
                  </a:lnTo>
                  <a:lnTo>
                    <a:pt x="197" y="148"/>
                  </a:lnTo>
                  <a:lnTo>
                    <a:pt x="199" y="141"/>
                  </a:lnTo>
                  <a:lnTo>
                    <a:pt x="202" y="135"/>
                  </a:lnTo>
                  <a:lnTo>
                    <a:pt x="204" y="130"/>
                  </a:lnTo>
                  <a:lnTo>
                    <a:pt x="206" y="123"/>
                  </a:lnTo>
                  <a:lnTo>
                    <a:pt x="207" y="117"/>
                  </a:lnTo>
                  <a:lnTo>
                    <a:pt x="208" y="112"/>
                  </a:lnTo>
                  <a:lnTo>
                    <a:pt x="209" y="105"/>
                  </a:lnTo>
                  <a:lnTo>
                    <a:pt x="210" y="99"/>
                  </a:lnTo>
                  <a:lnTo>
                    <a:pt x="211" y="94"/>
                  </a:lnTo>
                  <a:lnTo>
                    <a:pt x="211" y="87"/>
                  </a:lnTo>
                  <a:lnTo>
                    <a:pt x="211" y="82"/>
                  </a:lnTo>
                  <a:lnTo>
                    <a:pt x="211" y="76"/>
                  </a:lnTo>
                  <a:lnTo>
                    <a:pt x="211" y="71"/>
                  </a:lnTo>
                  <a:lnTo>
                    <a:pt x="211" y="65"/>
                  </a:lnTo>
                  <a:lnTo>
                    <a:pt x="210" y="59"/>
                  </a:lnTo>
                  <a:lnTo>
                    <a:pt x="209" y="55"/>
                  </a:lnTo>
                  <a:lnTo>
                    <a:pt x="208" y="50"/>
                  </a:lnTo>
                  <a:lnTo>
                    <a:pt x="207" y="46"/>
                  </a:lnTo>
                  <a:lnTo>
                    <a:pt x="205" y="40"/>
                  </a:lnTo>
                  <a:lnTo>
                    <a:pt x="204" y="36"/>
                  </a:lnTo>
                  <a:lnTo>
                    <a:pt x="202" y="32"/>
                  </a:lnTo>
                  <a:lnTo>
                    <a:pt x="199" y="28"/>
                  </a:lnTo>
                  <a:lnTo>
                    <a:pt x="197" y="24"/>
                  </a:lnTo>
                  <a:lnTo>
                    <a:pt x="194" y="21"/>
                  </a:lnTo>
                  <a:lnTo>
                    <a:pt x="192" y="18"/>
                  </a:lnTo>
                  <a:lnTo>
                    <a:pt x="189" y="15"/>
                  </a:lnTo>
                  <a:lnTo>
                    <a:pt x="186" y="12"/>
                  </a:lnTo>
                  <a:lnTo>
                    <a:pt x="182" y="9"/>
                  </a:lnTo>
                  <a:lnTo>
                    <a:pt x="179" y="7"/>
                  </a:lnTo>
                  <a:lnTo>
                    <a:pt x="176" y="5"/>
                  </a:lnTo>
                  <a:lnTo>
                    <a:pt x="172" y="4"/>
                  </a:lnTo>
                  <a:lnTo>
                    <a:pt x="169" y="2"/>
                  </a:lnTo>
                  <a:lnTo>
                    <a:pt x="164" y="1"/>
                  </a:lnTo>
                  <a:lnTo>
                    <a:pt x="160" y="1"/>
                  </a:lnTo>
                  <a:lnTo>
                    <a:pt x="157" y="0"/>
                  </a:lnTo>
                  <a:lnTo>
                    <a:pt x="153" y="0"/>
                  </a:lnTo>
                  <a:lnTo>
                    <a:pt x="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39" name="Freeform 61"/>
            <p:cNvSpPr>
              <a:spLocks/>
            </p:cNvSpPr>
            <p:nvPr/>
          </p:nvSpPr>
          <p:spPr bwMode="auto">
            <a:xfrm>
              <a:off x="3148" y="1613"/>
              <a:ext cx="92" cy="163"/>
            </a:xfrm>
            <a:custGeom>
              <a:avLst/>
              <a:gdLst>
                <a:gd name="T0" fmla="*/ 7 w 253"/>
                <a:gd name="T1" fmla="*/ 10 h 444"/>
                <a:gd name="T2" fmla="*/ 8 w 253"/>
                <a:gd name="T3" fmla="*/ 10 h 444"/>
                <a:gd name="T4" fmla="*/ 8 w 253"/>
                <a:gd name="T5" fmla="*/ 10 h 444"/>
                <a:gd name="T6" fmla="*/ 8 w 253"/>
                <a:gd name="T7" fmla="*/ 10 h 444"/>
                <a:gd name="T8" fmla="*/ 8 w 253"/>
                <a:gd name="T9" fmla="*/ 10 h 444"/>
                <a:gd name="T10" fmla="*/ 8 w 253"/>
                <a:gd name="T11" fmla="*/ 10 h 444"/>
                <a:gd name="T12" fmla="*/ 8 w 253"/>
                <a:gd name="T13" fmla="*/ 10 h 444"/>
                <a:gd name="T14" fmla="*/ 9 w 253"/>
                <a:gd name="T15" fmla="*/ 10 h 444"/>
                <a:gd name="T16" fmla="*/ 9 w 253"/>
                <a:gd name="T17" fmla="*/ 9 h 444"/>
                <a:gd name="T18" fmla="*/ 9 w 253"/>
                <a:gd name="T19" fmla="*/ 9 h 444"/>
                <a:gd name="T20" fmla="*/ 9 w 253"/>
                <a:gd name="T21" fmla="*/ 9 h 444"/>
                <a:gd name="T22" fmla="*/ 9 w 253"/>
                <a:gd name="T23" fmla="*/ 9 h 444"/>
                <a:gd name="T24" fmla="*/ 9 w 253"/>
                <a:gd name="T25" fmla="*/ 9 h 444"/>
                <a:gd name="T26" fmla="*/ 10 w 253"/>
                <a:gd name="T27" fmla="*/ 8 h 444"/>
                <a:gd name="T28" fmla="*/ 10 w 253"/>
                <a:gd name="T29" fmla="*/ 8 h 444"/>
                <a:gd name="T30" fmla="*/ 10 w 253"/>
                <a:gd name="T31" fmla="*/ 8 h 444"/>
                <a:gd name="T32" fmla="*/ 10 w 253"/>
                <a:gd name="T33" fmla="*/ 8 h 444"/>
                <a:gd name="T34" fmla="*/ 11 w 253"/>
                <a:gd name="T35" fmla="*/ 8 h 444"/>
                <a:gd name="T36" fmla="*/ 11 w 253"/>
                <a:gd name="T37" fmla="*/ 8 h 444"/>
                <a:gd name="T38" fmla="*/ 11 w 253"/>
                <a:gd name="T39" fmla="*/ 7 h 444"/>
                <a:gd name="T40" fmla="*/ 11 w 253"/>
                <a:gd name="T41" fmla="*/ 7 h 444"/>
                <a:gd name="T42" fmla="*/ 11 w 253"/>
                <a:gd name="T43" fmla="*/ 7 h 444"/>
                <a:gd name="T44" fmla="*/ 11 w 253"/>
                <a:gd name="T45" fmla="*/ 7 h 444"/>
                <a:gd name="T46" fmla="*/ 11 w 253"/>
                <a:gd name="T47" fmla="*/ 7 h 444"/>
                <a:gd name="T48" fmla="*/ 12 w 253"/>
                <a:gd name="T49" fmla="*/ 6 h 444"/>
                <a:gd name="T50" fmla="*/ 12 w 253"/>
                <a:gd name="T51" fmla="*/ 6 h 444"/>
                <a:gd name="T52" fmla="*/ 12 w 253"/>
                <a:gd name="T53" fmla="*/ 6 h 444"/>
                <a:gd name="T54" fmla="*/ 12 w 253"/>
                <a:gd name="T55" fmla="*/ 6 h 444"/>
                <a:gd name="T56" fmla="*/ 12 w 253"/>
                <a:gd name="T57" fmla="*/ 5 h 444"/>
                <a:gd name="T58" fmla="*/ 12 w 253"/>
                <a:gd name="T59" fmla="*/ 5 h 444"/>
                <a:gd name="T60" fmla="*/ 12 w 253"/>
                <a:gd name="T61" fmla="*/ 4 h 444"/>
                <a:gd name="T62" fmla="*/ 12 w 253"/>
                <a:gd name="T63" fmla="*/ 4 h 444"/>
                <a:gd name="T64" fmla="*/ 12 w 253"/>
                <a:gd name="T65" fmla="*/ 4 h 444"/>
                <a:gd name="T66" fmla="*/ 12 w 253"/>
                <a:gd name="T67" fmla="*/ 4 h 444"/>
                <a:gd name="T68" fmla="*/ 12 w 253"/>
                <a:gd name="T69" fmla="*/ 4 h 444"/>
                <a:gd name="T70" fmla="*/ 12 w 253"/>
                <a:gd name="T71" fmla="*/ 3 h 444"/>
                <a:gd name="T72" fmla="*/ 12 w 253"/>
                <a:gd name="T73" fmla="*/ 3 h 444"/>
                <a:gd name="T74" fmla="*/ 12 w 253"/>
                <a:gd name="T75" fmla="*/ 3 h 444"/>
                <a:gd name="T76" fmla="*/ 12 w 253"/>
                <a:gd name="T77" fmla="*/ 3 h 444"/>
                <a:gd name="T78" fmla="*/ 12 w 253"/>
                <a:gd name="T79" fmla="*/ 3 h 444"/>
                <a:gd name="T80" fmla="*/ 12 w 253"/>
                <a:gd name="T81" fmla="*/ 2 h 444"/>
                <a:gd name="T82" fmla="*/ 12 w 253"/>
                <a:gd name="T83" fmla="*/ 2 h 444"/>
                <a:gd name="T84" fmla="*/ 12 w 253"/>
                <a:gd name="T85" fmla="*/ 1 h 444"/>
                <a:gd name="T86" fmla="*/ 12 w 253"/>
                <a:gd name="T87" fmla="*/ 1 h 444"/>
                <a:gd name="T88" fmla="*/ 12 w 253"/>
                <a:gd name="T89" fmla="*/ 1 h 444"/>
                <a:gd name="T90" fmla="*/ 12 w 253"/>
                <a:gd name="T91" fmla="*/ 1 h 444"/>
                <a:gd name="T92" fmla="*/ 12 w 253"/>
                <a:gd name="T93" fmla="*/ 1 h 444"/>
                <a:gd name="T94" fmla="*/ 12 w 253"/>
                <a:gd name="T95" fmla="*/ 1 h 444"/>
                <a:gd name="T96" fmla="*/ 11 w 253"/>
                <a:gd name="T97" fmla="*/ 1 h 444"/>
                <a:gd name="T98" fmla="*/ 11 w 253"/>
                <a:gd name="T99" fmla="*/ 0 h 444"/>
                <a:gd name="T100" fmla="*/ 11 w 253"/>
                <a:gd name="T101" fmla="*/ 0 h 444"/>
                <a:gd name="T102" fmla="*/ 11 w 253"/>
                <a:gd name="T103" fmla="*/ 0 h 444"/>
                <a:gd name="T104" fmla="*/ 11 w 253"/>
                <a:gd name="T105" fmla="*/ 0 h 444"/>
                <a:gd name="T106" fmla="*/ 11 w 253"/>
                <a:gd name="T107" fmla="*/ 0 h 444"/>
                <a:gd name="T108" fmla="*/ 11 w 253"/>
                <a:gd name="T109" fmla="*/ 0 h 444"/>
                <a:gd name="T110" fmla="*/ 10 w 253"/>
                <a:gd name="T111" fmla="*/ 0 h 444"/>
                <a:gd name="T112" fmla="*/ 10 w 253"/>
                <a:gd name="T113" fmla="*/ 0 h 444"/>
                <a:gd name="T114" fmla="*/ 10 w 253"/>
                <a:gd name="T115" fmla="*/ 0 h 444"/>
                <a:gd name="T116" fmla="*/ 10 w 253"/>
                <a:gd name="T117" fmla="*/ 0 h 444"/>
                <a:gd name="T118" fmla="*/ 6 w 253"/>
                <a:gd name="T119" fmla="*/ 0 h 444"/>
                <a:gd name="T120" fmla="*/ 0 w 253"/>
                <a:gd name="T121" fmla="*/ 22 h 44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53" h="444">
                  <a:moveTo>
                    <a:pt x="153" y="197"/>
                  </a:moveTo>
                  <a:lnTo>
                    <a:pt x="156" y="197"/>
                  </a:lnTo>
                  <a:lnTo>
                    <a:pt x="160" y="197"/>
                  </a:lnTo>
                  <a:lnTo>
                    <a:pt x="163" y="196"/>
                  </a:lnTo>
                  <a:lnTo>
                    <a:pt x="167" y="195"/>
                  </a:lnTo>
                  <a:lnTo>
                    <a:pt x="172" y="194"/>
                  </a:lnTo>
                  <a:lnTo>
                    <a:pt x="176" y="192"/>
                  </a:lnTo>
                  <a:lnTo>
                    <a:pt x="179" y="190"/>
                  </a:lnTo>
                  <a:lnTo>
                    <a:pt x="183" y="188"/>
                  </a:lnTo>
                  <a:lnTo>
                    <a:pt x="188" y="185"/>
                  </a:lnTo>
                  <a:lnTo>
                    <a:pt x="192" y="183"/>
                  </a:lnTo>
                  <a:lnTo>
                    <a:pt x="195" y="180"/>
                  </a:lnTo>
                  <a:lnTo>
                    <a:pt x="199" y="177"/>
                  </a:lnTo>
                  <a:lnTo>
                    <a:pt x="203" y="173"/>
                  </a:lnTo>
                  <a:lnTo>
                    <a:pt x="207" y="170"/>
                  </a:lnTo>
                  <a:lnTo>
                    <a:pt x="210" y="166"/>
                  </a:lnTo>
                  <a:lnTo>
                    <a:pt x="214" y="163"/>
                  </a:lnTo>
                  <a:lnTo>
                    <a:pt x="217" y="158"/>
                  </a:lnTo>
                  <a:lnTo>
                    <a:pt x="221" y="154"/>
                  </a:lnTo>
                  <a:lnTo>
                    <a:pt x="224" y="149"/>
                  </a:lnTo>
                  <a:lnTo>
                    <a:pt x="227" y="145"/>
                  </a:lnTo>
                  <a:lnTo>
                    <a:pt x="230" y="139"/>
                  </a:lnTo>
                  <a:lnTo>
                    <a:pt x="232" y="135"/>
                  </a:lnTo>
                  <a:lnTo>
                    <a:pt x="236" y="130"/>
                  </a:lnTo>
                  <a:lnTo>
                    <a:pt x="238" y="124"/>
                  </a:lnTo>
                  <a:lnTo>
                    <a:pt x="240" y="119"/>
                  </a:lnTo>
                  <a:lnTo>
                    <a:pt x="242" y="114"/>
                  </a:lnTo>
                  <a:lnTo>
                    <a:pt x="244" y="110"/>
                  </a:lnTo>
                  <a:lnTo>
                    <a:pt x="246" y="104"/>
                  </a:lnTo>
                  <a:lnTo>
                    <a:pt x="247" y="98"/>
                  </a:lnTo>
                  <a:lnTo>
                    <a:pt x="249" y="92"/>
                  </a:lnTo>
                  <a:lnTo>
                    <a:pt x="250" y="87"/>
                  </a:lnTo>
                  <a:lnTo>
                    <a:pt x="250" y="82"/>
                  </a:lnTo>
                  <a:lnTo>
                    <a:pt x="252" y="78"/>
                  </a:lnTo>
                  <a:lnTo>
                    <a:pt x="253" y="72"/>
                  </a:lnTo>
                  <a:lnTo>
                    <a:pt x="253" y="67"/>
                  </a:lnTo>
                  <a:lnTo>
                    <a:pt x="253" y="62"/>
                  </a:lnTo>
                  <a:lnTo>
                    <a:pt x="253" y="57"/>
                  </a:lnTo>
                  <a:lnTo>
                    <a:pt x="252" y="52"/>
                  </a:lnTo>
                  <a:lnTo>
                    <a:pt x="252" y="48"/>
                  </a:lnTo>
                  <a:lnTo>
                    <a:pt x="250" y="42"/>
                  </a:lnTo>
                  <a:lnTo>
                    <a:pt x="249" y="38"/>
                  </a:lnTo>
                  <a:lnTo>
                    <a:pt x="248" y="34"/>
                  </a:lnTo>
                  <a:lnTo>
                    <a:pt x="247" y="31"/>
                  </a:lnTo>
                  <a:lnTo>
                    <a:pt x="245" y="26"/>
                  </a:lnTo>
                  <a:lnTo>
                    <a:pt x="243" y="23"/>
                  </a:lnTo>
                  <a:lnTo>
                    <a:pt x="241" y="20"/>
                  </a:lnTo>
                  <a:lnTo>
                    <a:pt x="239" y="17"/>
                  </a:lnTo>
                  <a:lnTo>
                    <a:pt x="237" y="14"/>
                  </a:lnTo>
                  <a:lnTo>
                    <a:pt x="235" y="12"/>
                  </a:lnTo>
                  <a:lnTo>
                    <a:pt x="231" y="8"/>
                  </a:lnTo>
                  <a:lnTo>
                    <a:pt x="228" y="6"/>
                  </a:lnTo>
                  <a:lnTo>
                    <a:pt x="226" y="5"/>
                  </a:lnTo>
                  <a:lnTo>
                    <a:pt x="223" y="3"/>
                  </a:lnTo>
                  <a:lnTo>
                    <a:pt x="220" y="2"/>
                  </a:lnTo>
                  <a:lnTo>
                    <a:pt x="215" y="1"/>
                  </a:lnTo>
                  <a:lnTo>
                    <a:pt x="212" y="0"/>
                  </a:lnTo>
                  <a:lnTo>
                    <a:pt x="209" y="0"/>
                  </a:lnTo>
                  <a:lnTo>
                    <a:pt x="205" y="0"/>
                  </a:lnTo>
                  <a:lnTo>
                    <a:pt x="118" y="0"/>
                  </a:lnTo>
                  <a:lnTo>
                    <a:pt x="0"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26061" name="Group 77"/>
          <p:cNvGrpSpPr>
            <a:grpSpLocks/>
          </p:cNvGrpSpPr>
          <p:nvPr/>
        </p:nvGrpSpPr>
        <p:grpSpPr bwMode="auto">
          <a:xfrm>
            <a:off x="4200525" y="2763838"/>
            <a:ext cx="906463" cy="1576387"/>
            <a:chOff x="2646" y="1741"/>
            <a:chExt cx="571" cy="993"/>
          </a:xfrm>
        </p:grpSpPr>
        <p:sp>
          <p:nvSpPr>
            <p:cNvPr id="80928" name="Line 70"/>
            <p:cNvSpPr>
              <a:spLocks noChangeShapeType="1"/>
            </p:cNvSpPr>
            <p:nvPr/>
          </p:nvSpPr>
          <p:spPr bwMode="auto">
            <a:xfrm flipV="1">
              <a:off x="3133" y="2614"/>
              <a:ext cx="23"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0929" name="Group 76"/>
            <p:cNvGrpSpPr>
              <a:grpSpLocks/>
            </p:cNvGrpSpPr>
            <p:nvPr/>
          </p:nvGrpSpPr>
          <p:grpSpPr bwMode="auto">
            <a:xfrm>
              <a:off x="2646" y="1741"/>
              <a:ext cx="571" cy="993"/>
              <a:chOff x="2646" y="1741"/>
              <a:chExt cx="571" cy="993"/>
            </a:xfrm>
          </p:grpSpPr>
          <p:sp>
            <p:nvSpPr>
              <p:cNvPr id="80930" name="Line 54"/>
              <p:cNvSpPr>
                <a:spLocks noChangeShapeType="1"/>
              </p:cNvSpPr>
              <p:nvPr/>
            </p:nvSpPr>
            <p:spPr bwMode="auto">
              <a:xfrm flipH="1" flipV="1">
                <a:off x="2646" y="1888"/>
                <a:ext cx="533" cy="66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1" name="Freeform 69"/>
              <p:cNvSpPr>
                <a:spLocks/>
              </p:cNvSpPr>
              <p:nvPr/>
            </p:nvSpPr>
            <p:spPr bwMode="auto">
              <a:xfrm>
                <a:off x="3130" y="2693"/>
                <a:ext cx="21" cy="41"/>
              </a:xfrm>
              <a:custGeom>
                <a:avLst/>
                <a:gdLst>
                  <a:gd name="T0" fmla="*/ 0 w 54"/>
                  <a:gd name="T1" fmla="*/ 0 h 111"/>
                  <a:gd name="T2" fmla="*/ 0 w 54"/>
                  <a:gd name="T3" fmla="*/ 0 h 111"/>
                  <a:gd name="T4" fmla="*/ 0 w 54"/>
                  <a:gd name="T5" fmla="*/ 0 h 111"/>
                  <a:gd name="T6" fmla="*/ 0 w 54"/>
                  <a:gd name="T7" fmla="*/ 1 h 111"/>
                  <a:gd name="T8" fmla="*/ 0 w 54"/>
                  <a:gd name="T9" fmla="*/ 1 h 111"/>
                  <a:gd name="T10" fmla="*/ 0 w 54"/>
                  <a:gd name="T11" fmla="*/ 1 h 111"/>
                  <a:gd name="T12" fmla="*/ 0 w 54"/>
                  <a:gd name="T13" fmla="*/ 1 h 111"/>
                  <a:gd name="T14" fmla="*/ 0 w 54"/>
                  <a:gd name="T15" fmla="*/ 2 h 111"/>
                  <a:gd name="T16" fmla="*/ 0 w 54"/>
                  <a:gd name="T17" fmla="*/ 2 h 111"/>
                  <a:gd name="T18" fmla="*/ 0 w 54"/>
                  <a:gd name="T19" fmla="*/ 3 h 111"/>
                  <a:gd name="T20" fmla="*/ 0 w 54"/>
                  <a:gd name="T21" fmla="*/ 3 h 111"/>
                  <a:gd name="T22" fmla="*/ 0 w 54"/>
                  <a:gd name="T23" fmla="*/ 3 h 111"/>
                  <a:gd name="T24" fmla="*/ 0 w 54"/>
                  <a:gd name="T25" fmla="*/ 3 h 111"/>
                  <a:gd name="T26" fmla="*/ 0 w 54"/>
                  <a:gd name="T27" fmla="*/ 3 h 111"/>
                  <a:gd name="T28" fmla="*/ 0 w 54"/>
                  <a:gd name="T29" fmla="*/ 4 h 111"/>
                  <a:gd name="T30" fmla="*/ 0 w 54"/>
                  <a:gd name="T31" fmla="*/ 4 h 111"/>
                  <a:gd name="T32" fmla="*/ 0 w 54"/>
                  <a:gd name="T33" fmla="*/ 4 h 111"/>
                  <a:gd name="T34" fmla="*/ 1 w 54"/>
                  <a:gd name="T35" fmla="*/ 4 h 111"/>
                  <a:gd name="T36" fmla="*/ 1 w 54"/>
                  <a:gd name="T37" fmla="*/ 4 h 111"/>
                  <a:gd name="T38" fmla="*/ 1 w 54"/>
                  <a:gd name="T39" fmla="*/ 5 h 111"/>
                  <a:gd name="T40" fmla="*/ 1 w 54"/>
                  <a:gd name="T41" fmla="*/ 5 h 111"/>
                  <a:gd name="T42" fmla="*/ 1 w 54"/>
                  <a:gd name="T43" fmla="*/ 5 h 111"/>
                  <a:gd name="T44" fmla="*/ 2 w 54"/>
                  <a:gd name="T45" fmla="*/ 5 h 111"/>
                  <a:gd name="T46" fmla="*/ 2 w 54"/>
                  <a:gd name="T47" fmla="*/ 5 h 111"/>
                  <a:gd name="T48" fmla="*/ 2 w 54"/>
                  <a:gd name="T49" fmla="*/ 5 h 111"/>
                  <a:gd name="T50" fmla="*/ 2 w 54"/>
                  <a:gd name="T51" fmla="*/ 6 h 111"/>
                  <a:gd name="T52" fmla="*/ 2 w 54"/>
                  <a:gd name="T53" fmla="*/ 6 h 111"/>
                  <a:gd name="T54" fmla="*/ 2 w 54"/>
                  <a:gd name="T55" fmla="*/ 6 h 111"/>
                  <a:gd name="T56" fmla="*/ 2 w 54"/>
                  <a:gd name="T57" fmla="*/ 6 h 111"/>
                  <a:gd name="T58" fmla="*/ 3 w 54"/>
                  <a:gd name="T59" fmla="*/ 6 h 111"/>
                  <a:gd name="T60" fmla="*/ 3 w 54"/>
                  <a:gd name="T61" fmla="*/ 6 h 111"/>
                  <a:gd name="T62" fmla="*/ 3 w 54"/>
                  <a:gd name="T63" fmla="*/ 6 h 11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111">
                    <a:moveTo>
                      <a:pt x="6" y="0"/>
                    </a:moveTo>
                    <a:lnTo>
                      <a:pt x="4" y="6"/>
                    </a:lnTo>
                    <a:lnTo>
                      <a:pt x="3" y="12"/>
                    </a:lnTo>
                    <a:lnTo>
                      <a:pt x="2" y="17"/>
                    </a:lnTo>
                    <a:lnTo>
                      <a:pt x="1" y="23"/>
                    </a:lnTo>
                    <a:lnTo>
                      <a:pt x="1" y="28"/>
                    </a:lnTo>
                    <a:lnTo>
                      <a:pt x="1" y="33"/>
                    </a:lnTo>
                    <a:lnTo>
                      <a:pt x="0" y="39"/>
                    </a:lnTo>
                    <a:lnTo>
                      <a:pt x="0" y="44"/>
                    </a:lnTo>
                    <a:lnTo>
                      <a:pt x="1" y="49"/>
                    </a:lnTo>
                    <a:lnTo>
                      <a:pt x="1" y="55"/>
                    </a:lnTo>
                    <a:lnTo>
                      <a:pt x="2" y="59"/>
                    </a:lnTo>
                    <a:lnTo>
                      <a:pt x="3" y="64"/>
                    </a:lnTo>
                    <a:lnTo>
                      <a:pt x="4" y="68"/>
                    </a:lnTo>
                    <a:lnTo>
                      <a:pt x="5" y="73"/>
                    </a:lnTo>
                    <a:lnTo>
                      <a:pt x="6" y="77"/>
                    </a:lnTo>
                    <a:lnTo>
                      <a:pt x="8" y="81"/>
                    </a:lnTo>
                    <a:lnTo>
                      <a:pt x="10" y="84"/>
                    </a:lnTo>
                    <a:lnTo>
                      <a:pt x="12" y="89"/>
                    </a:lnTo>
                    <a:lnTo>
                      <a:pt x="14" y="92"/>
                    </a:lnTo>
                    <a:lnTo>
                      <a:pt x="17" y="95"/>
                    </a:lnTo>
                    <a:lnTo>
                      <a:pt x="20" y="97"/>
                    </a:lnTo>
                    <a:lnTo>
                      <a:pt x="22" y="100"/>
                    </a:lnTo>
                    <a:lnTo>
                      <a:pt x="25" y="102"/>
                    </a:lnTo>
                    <a:lnTo>
                      <a:pt x="28" y="105"/>
                    </a:lnTo>
                    <a:lnTo>
                      <a:pt x="31" y="107"/>
                    </a:lnTo>
                    <a:lnTo>
                      <a:pt x="35" y="108"/>
                    </a:lnTo>
                    <a:lnTo>
                      <a:pt x="38" y="109"/>
                    </a:lnTo>
                    <a:lnTo>
                      <a:pt x="42" y="110"/>
                    </a:lnTo>
                    <a:lnTo>
                      <a:pt x="45" y="111"/>
                    </a:lnTo>
                    <a:lnTo>
                      <a:pt x="50" y="111"/>
                    </a:lnTo>
                    <a:lnTo>
                      <a:pt x="54"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32" name="Freeform 71"/>
              <p:cNvSpPr>
                <a:spLocks/>
              </p:cNvSpPr>
              <p:nvPr/>
            </p:nvSpPr>
            <p:spPr bwMode="auto">
              <a:xfrm>
                <a:off x="3156" y="2574"/>
                <a:ext cx="38" cy="40"/>
              </a:xfrm>
              <a:custGeom>
                <a:avLst/>
                <a:gdLst>
                  <a:gd name="T0" fmla="*/ 5 w 108"/>
                  <a:gd name="T1" fmla="*/ 0 h 112"/>
                  <a:gd name="T2" fmla="*/ 5 w 108"/>
                  <a:gd name="T3" fmla="*/ 0 h 112"/>
                  <a:gd name="T4" fmla="*/ 5 w 108"/>
                  <a:gd name="T5" fmla="*/ 0 h 112"/>
                  <a:gd name="T6" fmla="*/ 4 w 108"/>
                  <a:gd name="T7" fmla="*/ 0 h 112"/>
                  <a:gd name="T8" fmla="*/ 4 w 108"/>
                  <a:gd name="T9" fmla="*/ 0 h 112"/>
                  <a:gd name="T10" fmla="*/ 4 w 108"/>
                  <a:gd name="T11" fmla="*/ 0 h 112"/>
                  <a:gd name="T12" fmla="*/ 4 w 108"/>
                  <a:gd name="T13" fmla="*/ 0 h 112"/>
                  <a:gd name="T14" fmla="*/ 4 w 108"/>
                  <a:gd name="T15" fmla="*/ 0 h 112"/>
                  <a:gd name="T16" fmla="*/ 3 w 108"/>
                  <a:gd name="T17" fmla="*/ 0 h 112"/>
                  <a:gd name="T18" fmla="*/ 3 w 108"/>
                  <a:gd name="T19" fmla="*/ 0 h 112"/>
                  <a:gd name="T20" fmla="*/ 3 w 108"/>
                  <a:gd name="T21" fmla="*/ 1 h 112"/>
                  <a:gd name="T22" fmla="*/ 3 w 108"/>
                  <a:gd name="T23" fmla="*/ 1 h 112"/>
                  <a:gd name="T24" fmla="*/ 2 w 108"/>
                  <a:gd name="T25" fmla="*/ 1 h 112"/>
                  <a:gd name="T26" fmla="*/ 2 w 108"/>
                  <a:gd name="T27" fmla="*/ 1 h 112"/>
                  <a:gd name="T28" fmla="*/ 2 w 108"/>
                  <a:gd name="T29" fmla="*/ 1 h 112"/>
                  <a:gd name="T30" fmla="*/ 2 w 108"/>
                  <a:gd name="T31" fmla="*/ 1 h 112"/>
                  <a:gd name="T32" fmla="*/ 2 w 108"/>
                  <a:gd name="T33" fmla="*/ 2 h 112"/>
                  <a:gd name="T34" fmla="*/ 2 w 108"/>
                  <a:gd name="T35" fmla="*/ 2 h 112"/>
                  <a:gd name="T36" fmla="*/ 2 w 108"/>
                  <a:gd name="T37" fmla="*/ 2 h 112"/>
                  <a:gd name="T38" fmla="*/ 1 w 108"/>
                  <a:gd name="T39" fmla="*/ 2 h 112"/>
                  <a:gd name="T40" fmla="*/ 1 w 108"/>
                  <a:gd name="T41" fmla="*/ 3 h 112"/>
                  <a:gd name="T42" fmla="*/ 1 w 108"/>
                  <a:gd name="T43" fmla="*/ 3 h 112"/>
                  <a:gd name="T44" fmla="*/ 1 w 108"/>
                  <a:gd name="T45" fmla="*/ 3 h 112"/>
                  <a:gd name="T46" fmla="*/ 1 w 108"/>
                  <a:gd name="T47" fmla="*/ 3 h 112"/>
                  <a:gd name="T48" fmla="*/ 1 w 108"/>
                  <a:gd name="T49" fmla="*/ 3 h 112"/>
                  <a:gd name="T50" fmla="*/ 1 w 108"/>
                  <a:gd name="T51" fmla="*/ 4 h 112"/>
                  <a:gd name="T52" fmla="*/ 0 w 108"/>
                  <a:gd name="T53" fmla="*/ 4 h 112"/>
                  <a:gd name="T54" fmla="*/ 0 w 108"/>
                  <a:gd name="T55" fmla="*/ 4 h 112"/>
                  <a:gd name="T56" fmla="*/ 0 w 108"/>
                  <a:gd name="T57" fmla="*/ 4 h 112"/>
                  <a:gd name="T58" fmla="*/ 0 w 108"/>
                  <a:gd name="T59" fmla="*/ 5 h 112"/>
                  <a:gd name="T60" fmla="*/ 0 w 108"/>
                  <a:gd name="T61" fmla="*/ 5 h 112"/>
                  <a:gd name="T62" fmla="*/ 0 w 108"/>
                  <a:gd name="T63" fmla="*/ 5 h 1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8" h="112">
                    <a:moveTo>
                      <a:pt x="108" y="0"/>
                    </a:moveTo>
                    <a:lnTo>
                      <a:pt x="105" y="0"/>
                    </a:lnTo>
                    <a:lnTo>
                      <a:pt x="101" y="1"/>
                    </a:lnTo>
                    <a:lnTo>
                      <a:pt x="96" y="2"/>
                    </a:lnTo>
                    <a:lnTo>
                      <a:pt x="92" y="2"/>
                    </a:lnTo>
                    <a:lnTo>
                      <a:pt x="88" y="4"/>
                    </a:lnTo>
                    <a:lnTo>
                      <a:pt x="84" y="5"/>
                    </a:lnTo>
                    <a:lnTo>
                      <a:pt x="79" y="7"/>
                    </a:lnTo>
                    <a:lnTo>
                      <a:pt x="75" y="10"/>
                    </a:lnTo>
                    <a:lnTo>
                      <a:pt x="71" y="12"/>
                    </a:lnTo>
                    <a:lnTo>
                      <a:pt x="67" y="14"/>
                    </a:lnTo>
                    <a:lnTo>
                      <a:pt x="62" y="17"/>
                    </a:lnTo>
                    <a:lnTo>
                      <a:pt x="59" y="20"/>
                    </a:lnTo>
                    <a:lnTo>
                      <a:pt x="55" y="23"/>
                    </a:lnTo>
                    <a:lnTo>
                      <a:pt x="51" y="28"/>
                    </a:lnTo>
                    <a:lnTo>
                      <a:pt x="46" y="31"/>
                    </a:lnTo>
                    <a:lnTo>
                      <a:pt x="43" y="35"/>
                    </a:lnTo>
                    <a:lnTo>
                      <a:pt x="39" y="39"/>
                    </a:lnTo>
                    <a:lnTo>
                      <a:pt x="36" y="44"/>
                    </a:lnTo>
                    <a:lnTo>
                      <a:pt x="31" y="48"/>
                    </a:lnTo>
                    <a:lnTo>
                      <a:pt x="28" y="52"/>
                    </a:lnTo>
                    <a:lnTo>
                      <a:pt x="25" y="58"/>
                    </a:lnTo>
                    <a:lnTo>
                      <a:pt x="22" y="63"/>
                    </a:lnTo>
                    <a:lnTo>
                      <a:pt x="19" y="68"/>
                    </a:lnTo>
                    <a:lnTo>
                      <a:pt x="16" y="72"/>
                    </a:lnTo>
                    <a:lnTo>
                      <a:pt x="13" y="78"/>
                    </a:lnTo>
                    <a:lnTo>
                      <a:pt x="11" y="84"/>
                    </a:lnTo>
                    <a:lnTo>
                      <a:pt x="9" y="89"/>
                    </a:lnTo>
                    <a:lnTo>
                      <a:pt x="6" y="95"/>
                    </a:lnTo>
                    <a:lnTo>
                      <a:pt x="5" y="100"/>
                    </a:lnTo>
                    <a:lnTo>
                      <a:pt x="3" y="105"/>
                    </a:lnTo>
                    <a:lnTo>
                      <a:pt x="0"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33" name="Line 72"/>
              <p:cNvSpPr>
                <a:spLocks noChangeShapeType="1"/>
              </p:cNvSpPr>
              <p:nvPr/>
            </p:nvSpPr>
            <p:spPr bwMode="auto">
              <a:xfrm>
                <a:off x="3194" y="257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34" name="Freeform 73"/>
              <p:cNvSpPr>
                <a:spLocks/>
              </p:cNvSpPr>
              <p:nvPr/>
            </p:nvSpPr>
            <p:spPr bwMode="auto">
              <a:xfrm>
                <a:off x="2703" y="1741"/>
                <a:ext cx="96" cy="163"/>
              </a:xfrm>
              <a:custGeom>
                <a:avLst/>
                <a:gdLst>
                  <a:gd name="T0" fmla="*/ 4 w 262"/>
                  <a:gd name="T1" fmla="*/ 22 h 444"/>
                  <a:gd name="T2" fmla="*/ 4 w 262"/>
                  <a:gd name="T3" fmla="*/ 22 h 444"/>
                  <a:gd name="T4" fmla="*/ 5 w 262"/>
                  <a:gd name="T5" fmla="*/ 22 h 444"/>
                  <a:gd name="T6" fmla="*/ 5 w 262"/>
                  <a:gd name="T7" fmla="*/ 22 h 444"/>
                  <a:gd name="T8" fmla="*/ 5 w 262"/>
                  <a:gd name="T9" fmla="*/ 22 h 444"/>
                  <a:gd name="T10" fmla="*/ 6 w 262"/>
                  <a:gd name="T11" fmla="*/ 21 h 444"/>
                  <a:gd name="T12" fmla="*/ 7 w 262"/>
                  <a:gd name="T13" fmla="*/ 21 h 444"/>
                  <a:gd name="T14" fmla="*/ 7 w 262"/>
                  <a:gd name="T15" fmla="*/ 21 h 444"/>
                  <a:gd name="T16" fmla="*/ 7 w 262"/>
                  <a:gd name="T17" fmla="*/ 20 h 444"/>
                  <a:gd name="T18" fmla="*/ 8 w 262"/>
                  <a:gd name="T19" fmla="*/ 20 h 444"/>
                  <a:gd name="T20" fmla="*/ 8 w 262"/>
                  <a:gd name="T21" fmla="*/ 19 h 444"/>
                  <a:gd name="T22" fmla="*/ 8 w 262"/>
                  <a:gd name="T23" fmla="*/ 19 h 444"/>
                  <a:gd name="T24" fmla="*/ 9 w 262"/>
                  <a:gd name="T25" fmla="*/ 18 h 444"/>
                  <a:gd name="T26" fmla="*/ 9 w 262"/>
                  <a:gd name="T27" fmla="*/ 18 h 444"/>
                  <a:gd name="T28" fmla="*/ 10 w 262"/>
                  <a:gd name="T29" fmla="*/ 17 h 444"/>
                  <a:gd name="T30" fmla="*/ 10 w 262"/>
                  <a:gd name="T31" fmla="*/ 17 h 444"/>
                  <a:gd name="T32" fmla="*/ 10 w 262"/>
                  <a:gd name="T33" fmla="*/ 16 h 444"/>
                  <a:gd name="T34" fmla="*/ 10 w 262"/>
                  <a:gd name="T35" fmla="*/ 15 h 444"/>
                  <a:gd name="T36" fmla="*/ 13 w 262"/>
                  <a:gd name="T37" fmla="*/ 7 h 444"/>
                  <a:gd name="T38" fmla="*/ 13 w 262"/>
                  <a:gd name="T39" fmla="*/ 6 h 444"/>
                  <a:gd name="T40" fmla="*/ 13 w 262"/>
                  <a:gd name="T41" fmla="*/ 5 h 444"/>
                  <a:gd name="T42" fmla="*/ 13 w 262"/>
                  <a:gd name="T43" fmla="*/ 4 h 444"/>
                  <a:gd name="T44" fmla="*/ 13 w 262"/>
                  <a:gd name="T45" fmla="*/ 4 h 444"/>
                  <a:gd name="T46" fmla="*/ 13 w 262"/>
                  <a:gd name="T47" fmla="*/ 3 h 444"/>
                  <a:gd name="T48" fmla="*/ 13 w 262"/>
                  <a:gd name="T49" fmla="*/ 3 h 444"/>
                  <a:gd name="T50" fmla="*/ 12 w 262"/>
                  <a:gd name="T51" fmla="*/ 3 h 444"/>
                  <a:gd name="T52" fmla="*/ 12 w 262"/>
                  <a:gd name="T53" fmla="*/ 2 h 444"/>
                  <a:gd name="T54" fmla="*/ 12 w 262"/>
                  <a:gd name="T55" fmla="*/ 1 h 444"/>
                  <a:gd name="T56" fmla="*/ 12 w 262"/>
                  <a:gd name="T57" fmla="*/ 1 h 444"/>
                  <a:gd name="T58" fmla="*/ 12 w 262"/>
                  <a:gd name="T59" fmla="*/ 1 h 444"/>
                  <a:gd name="T60" fmla="*/ 11 w 262"/>
                  <a:gd name="T61" fmla="*/ 0 h 444"/>
                  <a:gd name="T62" fmla="*/ 11 w 262"/>
                  <a:gd name="T63" fmla="*/ 0 h 444"/>
                  <a:gd name="T64" fmla="*/ 11 w 262"/>
                  <a:gd name="T65" fmla="*/ 0 h 444"/>
                  <a:gd name="T66" fmla="*/ 10 w 262"/>
                  <a:gd name="T67" fmla="*/ 0 h 444"/>
                  <a:gd name="T68" fmla="*/ 10 w 262"/>
                  <a:gd name="T69" fmla="*/ 0 h 444"/>
                  <a:gd name="T70" fmla="*/ 6 w 262"/>
                  <a:gd name="T71" fmla="*/ 0 h 4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62" h="444">
                    <a:moveTo>
                      <a:pt x="0" y="444"/>
                    </a:moveTo>
                    <a:lnTo>
                      <a:pt x="78" y="444"/>
                    </a:lnTo>
                    <a:lnTo>
                      <a:pt x="82" y="444"/>
                    </a:lnTo>
                    <a:lnTo>
                      <a:pt x="87" y="444"/>
                    </a:lnTo>
                    <a:lnTo>
                      <a:pt x="91" y="443"/>
                    </a:lnTo>
                    <a:lnTo>
                      <a:pt x="96" y="442"/>
                    </a:lnTo>
                    <a:lnTo>
                      <a:pt x="101" y="441"/>
                    </a:lnTo>
                    <a:lnTo>
                      <a:pt x="105" y="439"/>
                    </a:lnTo>
                    <a:lnTo>
                      <a:pt x="110" y="438"/>
                    </a:lnTo>
                    <a:lnTo>
                      <a:pt x="115" y="435"/>
                    </a:lnTo>
                    <a:lnTo>
                      <a:pt x="119" y="432"/>
                    </a:lnTo>
                    <a:lnTo>
                      <a:pt x="125" y="430"/>
                    </a:lnTo>
                    <a:lnTo>
                      <a:pt x="129" y="427"/>
                    </a:lnTo>
                    <a:lnTo>
                      <a:pt x="133" y="424"/>
                    </a:lnTo>
                    <a:lnTo>
                      <a:pt x="138" y="421"/>
                    </a:lnTo>
                    <a:lnTo>
                      <a:pt x="143" y="416"/>
                    </a:lnTo>
                    <a:lnTo>
                      <a:pt x="147" y="413"/>
                    </a:lnTo>
                    <a:lnTo>
                      <a:pt x="151" y="409"/>
                    </a:lnTo>
                    <a:lnTo>
                      <a:pt x="155" y="405"/>
                    </a:lnTo>
                    <a:lnTo>
                      <a:pt x="160" y="400"/>
                    </a:lnTo>
                    <a:lnTo>
                      <a:pt x="164" y="395"/>
                    </a:lnTo>
                    <a:lnTo>
                      <a:pt x="168" y="391"/>
                    </a:lnTo>
                    <a:lnTo>
                      <a:pt x="172" y="385"/>
                    </a:lnTo>
                    <a:lnTo>
                      <a:pt x="176" y="380"/>
                    </a:lnTo>
                    <a:lnTo>
                      <a:pt x="180" y="375"/>
                    </a:lnTo>
                    <a:lnTo>
                      <a:pt x="183" y="369"/>
                    </a:lnTo>
                    <a:lnTo>
                      <a:pt x="186" y="363"/>
                    </a:lnTo>
                    <a:lnTo>
                      <a:pt x="189" y="358"/>
                    </a:lnTo>
                    <a:lnTo>
                      <a:pt x="193" y="351"/>
                    </a:lnTo>
                    <a:lnTo>
                      <a:pt x="196" y="346"/>
                    </a:lnTo>
                    <a:lnTo>
                      <a:pt x="198" y="340"/>
                    </a:lnTo>
                    <a:lnTo>
                      <a:pt x="201" y="333"/>
                    </a:lnTo>
                    <a:lnTo>
                      <a:pt x="203" y="327"/>
                    </a:lnTo>
                    <a:lnTo>
                      <a:pt x="205" y="321"/>
                    </a:lnTo>
                    <a:lnTo>
                      <a:pt x="208" y="315"/>
                    </a:lnTo>
                    <a:lnTo>
                      <a:pt x="210" y="309"/>
                    </a:lnTo>
                    <a:lnTo>
                      <a:pt x="255" y="135"/>
                    </a:lnTo>
                    <a:lnTo>
                      <a:pt x="258" y="130"/>
                    </a:lnTo>
                    <a:lnTo>
                      <a:pt x="259" y="124"/>
                    </a:lnTo>
                    <a:lnTo>
                      <a:pt x="260" y="117"/>
                    </a:lnTo>
                    <a:lnTo>
                      <a:pt x="261" y="111"/>
                    </a:lnTo>
                    <a:lnTo>
                      <a:pt x="261" y="104"/>
                    </a:lnTo>
                    <a:lnTo>
                      <a:pt x="262" y="99"/>
                    </a:lnTo>
                    <a:lnTo>
                      <a:pt x="262" y="93"/>
                    </a:lnTo>
                    <a:lnTo>
                      <a:pt x="262" y="86"/>
                    </a:lnTo>
                    <a:lnTo>
                      <a:pt x="262" y="81"/>
                    </a:lnTo>
                    <a:lnTo>
                      <a:pt x="262" y="76"/>
                    </a:lnTo>
                    <a:lnTo>
                      <a:pt x="261" y="69"/>
                    </a:lnTo>
                    <a:lnTo>
                      <a:pt x="261" y="64"/>
                    </a:lnTo>
                    <a:lnTo>
                      <a:pt x="260" y="59"/>
                    </a:lnTo>
                    <a:lnTo>
                      <a:pt x="259" y="54"/>
                    </a:lnTo>
                    <a:lnTo>
                      <a:pt x="257" y="49"/>
                    </a:lnTo>
                    <a:lnTo>
                      <a:pt x="255" y="45"/>
                    </a:lnTo>
                    <a:lnTo>
                      <a:pt x="253" y="39"/>
                    </a:lnTo>
                    <a:lnTo>
                      <a:pt x="251" y="35"/>
                    </a:lnTo>
                    <a:lnTo>
                      <a:pt x="249" y="31"/>
                    </a:lnTo>
                    <a:lnTo>
                      <a:pt x="247" y="28"/>
                    </a:lnTo>
                    <a:lnTo>
                      <a:pt x="244" y="23"/>
                    </a:lnTo>
                    <a:lnTo>
                      <a:pt x="242" y="20"/>
                    </a:lnTo>
                    <a:lnTo>
                      <a:pt x="238" y="17"/>
                    </a:lnTo>
                    <a:lnTo>
                      <a:pt x="235" y="14"/>
                    </a:lnTo>
                    <a:lnTo>
                      <a:pt x="232" y="12"/>
                    </a:lnTo>
                    <a:lnTo>
                      <a:pt x="229" y="10"/>
                    </a:lnTo>
                    <a:lnTo>
                      <a:pt x="226" y="7"/>
                    </a:lnTo>
                    <a:lnTo>
                      <a:pt x="221" y="5"/>
                    </a:lnTo>
                    <a:lnTo>
                      <a:pt x="218" y="3"/>
                    </a:lnTo>
                    <a:lnTo>
                      <a:pt x="214" y="2"/>
                    </a:lnTo>
                    <a:lnTo>
                      <a:pt x="210" y="1"/>
                    </a:lnTo>
                    <a:lnTo>
                      <a:pt x="205" y="1"/>
                    </a:lnTo>
                    <a:lnTo>
                      <a:pt x="201" y="0"/>
                    </a:lnTo>
                    <a:lnTo>
                      <a:pt x="197" y="0"/>
                    </a:lnTo>
                    <a:lnTo>
                      <a:pt x="119" y="0"/>
                    </a:lnTo>
                    <a:lnTo>
                      <a:pt x="0" y="44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426063" name="Group 79"/>
          <p:cNvGrpSpPr>
            <a:grpSpLocks/>
          </p:cNvGrpSpPr>
          <p:nvPr/>
        </p:nvGrpSpPr>
        <p:grpSpPr bwMode="auto">
          <a:xfrm>
            <a:off x="2195513" y="1279525"/>
            <a:ext cx="4824412" cy="4471988"/>
            <a:chOff x="1383" y="806"/>
            <a:chExt cx="3039" cy="2817"/>
          </a:xfrm>
        </p:grpSpPr>
        <p:sp>
          <p:nvSpPr>
            <p:cNvPr id="80903" name="Line 80"/>
            <p:cNvSpPr>
              <a:spLocks noChangeShapeType="1"/>
            </p:cNvSpPr>
            <p:nvPr/>
          </p:nvSpPr>
          <p:spPr bwMode="auto">
            <a:xfrm>
              <a:off x="1602" y="1035"/>
              <a:ext cx="164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04" name="Line 81"/>
            <p:cNvSpPr>
              <a:spLocks noChangeShapeType="1"/>
            </p:cNvSpPr>
            <p:nvPr/>
          </p:nvSpPr>
          <p:spPr bwMode="auto">
            <a:xfrm>
              <a:off x="3243" y="1035"/>
              <a:ext cx="0" cy="2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05" name="Line 82"/>
            <p:cNvSpPr>
              <a:spLocks noChangeShapeType="1"/>
            </p:cNvSpPr>
            <p:nvPr/>
          </p:nvSpPr>
          <p:spPr bwMode="auto">
            <a:xfrm flipH="1">
              <a:off x="1602" y="2472"/>
              <a:ext cx="1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06" name="Line 83"/>
            <p:cNvSpPr>
              <a:spLocks noChangeShapeType="1"/>
            </p:cNvSpPr>
            <p:nvPr/>
          </p:nvSpPr>
          <p:spPr bwMode="auto">
            <a:xfrm flipV="1">
              <a:off x="1602" y="1035"/>
              <a:ext cx="0" cy="14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07" name="Line 84"/>
            <p:cNvSpPr>
              <a:spLocks noChangeShapeType="1"/>
            </p:cNvSpPr>
            <p:nvPr/>
          </p:nvSpPr>
          <p:spPr bwMode="auto">
            <a:xfrm>
              <a:off x="3243" y="1035"/>
              <a:ext cx="1024" cy="102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08" name="Line 85"/>
            <p:cNvSpPr>
              <a:spLocks noChangeShapeType="1"/>
            </p:cNvSpPr>
            <p:nvPr/>
          </p:nvSpPr>
          <p:spPr bwMode="auto">
            <a:xfrm>
              <a:off x="3767" y="2999"/>
              <a:ext cx="500" cy="4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09" name="Line 86"/>
            <p:cNvSpPr>
              <a:spLocks noChangeShapeType="1"/>
            </p:cNvSpPr>
            <p:nvPr/>
          </p:nvSpPr>
          <p:spPr bwMode="auto">
            <a:xfrm>
              <a:off x="1602" y="2472"/>
              <a:ext cx="1024" cy="102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0" name="Line 87"/>
            <p:cNvSpPr>
              <a:spLocks noChangeShapeType="1"/>
            </p:cNvSpPr>
            <p:nvPr/>
          </p:nvSpPr>
          <p:spPr bwMode="auto">
            <a:xfrm>
              <a:off x="2626" y="3498"/>
              <a:ext cx="164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1" name="Line 88"/>
            <p:cNvSpPr>
              <a:spLocks noChangeShapeType="1"/>
            </p:cNvSpPr>
            <p:nvPr/>
          </p:nvSpPr>
          <p:spPr bwMode="auto">
            <a:xfrm flipV="1">
              <a:off x="4267" y="2062"/>
              <a:ext cx="0" cy="14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2" name="Line 89"/>
            <p:cNvSpPr>
              <a:spLocks noChangeShapeType="1"/>
            </p:cNvSpPr>
            <p:nvPr/>
          </p:nvSpPr>
          <p:spPr bwMode="auto">
            <a:xfrm flipH="1" flipV="1">
              <a:off x="2506" y="3287"/>
              <a:ext cx="161"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3" name="Line 90"/>
            <p:cNvSpPr>
              <a:spLocks noChangeShapeType="1"/>
            </p:cNvSpPr>
            <p:nvPr/>
          </p:nvSpPr>
          <p:spPr bwMode="auto">
            <a:xfrm>
              <a:off x="2578" y="3358"/>
              <a:ext cx="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4" name="Line 91"/>
            <p:cNvSpPr>
              <a:spLocks noChangeShapeType="1"/>
            </p:cNvSpPr>
            <p:nvPr/>
          </p:nvSpPr>
          <p:spPr bwMode="auto">
            <a:xfrm>
              <a:off x="2578" y="3287"/>
              <a:ext cx="160"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5" name="Freeform 92"/>
            <p:cNvSpPr>
              <a:spLocks/>
            </p:cNvSpPr>
            <p:nvPr/>
          </p:nvSpPr>
          <p:spPr bwMode="auto">
            <a:xfrm>
              <a:off x="1712" y="1114"/>
              <a:ext cx="86" cy="161"/>
            </a:xfrm>
            <a:custGeom>
              <a:avLst/>
              <a:gdLst>
                <a:gd name="T0" fmla="*/ 0 w 238"/>
                <a:gd name="T1" fmla="*/ 0 h 444"/>
                <a:gd name="T2" fmla="*/ 0 w 238"/>
                <a:gd name="T3" fmla="*/ 21 h 444"/>
                <a:gd name="T4" fmla="*/ 11 w 238"/>
                <a:gd name="T5" fmla="*/ 0 h 444"/>
                <a:gd name="T6" fmla="*/ 0 60000 65536"/>
                <a:gd name="T7" fmla="*/ 0 60000 65536"/>
                <a:gd name="T8" fmla="*/ 0 60000 65536"/>
              </a:gdLst>
              <a:ahLst/>
              <a:cxnLst>
                <a:cxn ang="T6">
                  <a:pos x="T0" y="T1"/>
                </a:cxn>
                <a:cxn ang="T7">
                  <a:pos x="T2" y="T3"/>
                </a:cxn>
                <a:cxn ang="T8">
                  <a:pos x="T4" y="T5"/>
                </a:cxn>
              </a:cxnLst>
              <a:rect l="0" t="0" r="r" b="b"/>
              <a:pathLst>
                <a:path w="238" h="444">
                  <a:moveTo>
                    <a:pt x="0" y="0"/>
                  </a:moveTo>
                  <a:lnTo>
                    <a:pt x="0" y="444"/>
                  </a:lnTo>
                  <a:lnTo>
                    <a:pt x="2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16" name="Freeform 93"/>
            <p:cNvSpPr>
              <a:spLocks/>
            </p:cNvSpPr>
            <p:nvPr/>
          </p:nvSpPr>
          <p:spPr bwMode="auto">
            <a:xfrm>
              <a:off x="4104" y="2069"/>
              <a:ext cx="114" cy="174"/>
            </a:xfrm>
            <a:custGeom>
              <a:avLst/>
              <a:gdLst>
                <a:gd name="T0" fmla="*/ 0 w 311"/>
                <a:gd name="T1" fmla="*/ 0 h 478"/>
                <a:gd name="T2" fmla="*/ 0 w 311"/>
                <a:gd name="T3" fmla="*/ 22 h 478"/>
                <a:gd name="T4" fmla="*/ 7 w 311"/>
                <a:gd name="T5" fmla="*/ 8 h 478"/>
                <a:gd name="T6" fmla="*/ 8 w 311"/>
                <a:gd name="T7" fmla="*/ 23 h 478"/>
                <a:gd name="T8" fmla="*/ 15 w 311"/>
                <a:gd name="T9" fmla="*/ 3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1" h="478">
                  <a:moveTo>
                    <a:pt x="0" y="0"/>
                  </a:moveTo>
                  <a:lnTo>
                    <a:pt x="0" y="450"/>
                  </a:lnTo>
                  <a:lnTo>
                    <a:pt x="130" y="172"/>
                  </a:lnTo>
                  <a:lnTo>
                    <a:pt x="156" y="478"/>
                  </a:lnTo>
                  <a:lnTo>
                    <a:pt x="31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17" name="Line 94"/>
            <p:cNvSpPr>
              <a:spLocks noChangeShapeType="1"/>
            </p:cNvSpPr>
            <p:nvPr/>
          </p:nvSpPr>
          <p:spPr bwMode="auto">
            <a:xfrm>
              <a:off x="1426" y="2406"/>
              <a:ext cx="44" cy="1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8" name="Line 95"/>
            <p:cNvSpPr>
              <a:spLocks noChangeShapeType="1"/>
            </p:cNvSpPr>
            <p:nvPr/>
          </p:nvSpPr>
          <p:spPr bwMode="auto">
            <a:xfrm flipH="1">
              <a:off x="1383" y="2406"/>
              <a:ext cx="130" cy="1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19" name="Freeform 96"/>
            <p:cNvSpPr>
              <a:spLocks/>
            </p:cNvSpPr>
            <p:nvPr/>
          </p:nvSpPr>
          <p:spPr bwMode="auto">
            <a:xfrm>
              <a:off x="4335" y="3463"/>
              <a:ext cx="87" cy="81"/>
            </a:xfrm>
            <a:custGeom>
              <a:avLst/>
              <a:gdLst>
                <a:gd name="T0" fmla="*/ 0 w 236"/>
                <a:gd name="T1" fmla="*/ 0 h 222"/>
                <a:gd name="T2" fmla="*/ 3 w 236"/>
                <a:gd name="T3" fmla="*/ 11 h 222"/>
                <a:gd name="T4" fmla="*/ 12 w 236"/>
                <a:gd name="T5" fmla="*/ 0 h 222"/>
                <a:gd name="T6" fmla="*/ 0 60000 65536"/>
                <a:gd name="T7" fmla="*/ 0 60000 65536"/>
                <a:gd name="T8" fmla="*/ 0 60000 65536"/>
              </a:gdLst>
              <a:ahLst/>
              <a:cxnLst>
                <a:cxn ang="T6">
                  <a:pos x="T0" y="T1"/>
                </a:cxn>
                <a:cxn ang="T7">
                  <a:pos x="T2" y="T3"/>
                </a:cxn>
                <a:cxn ang="T8">
                  <a:pos x="T4" y="T5"/>
                </a:cxn>
              </a:cxnLst>
              <a:rect l="0" t="0" r="r" b="b"/>
              <a:pathLst>
                <a:path w="236" h="222">
                  <a:moveTo>
                    <a:pt x="0" y="0"/>
                  </a:moveTo>
                  <a:lnTo>
                    <a:pt x="58" y="222"/>
                  </a:lnTo>
                  <a:lnTo>
                    <a:pt x="2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20" name="Line 97"/>
            <p:cNvSpPr>
              <a:spLocks noChangeShapeType="1"/>
            </p:cNvSpPr>
            <p:nvPr/>
          </p:nvSpPr>
          <p:spPr bwMode="auto">
            <a:xfrm flipH="1">
              <a:off x="4335" y="3544"/>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1" name="Freeform 98"/>
            <p:cNvSpPr>
              <a:spLocks/>
            </p:cNvSpPr>
            <p:nvPr/>
          </p:nvSpPr>
          <p:spPr bwMode="auto">
            <a:xfrm>
              <a:off x="3159" y="806"/>
              <a:ext cx="114" cy="160"/>
            </a:xfrm>
            <a:custGeom>
              <a:avLst/>
              <a:gdLst>
                <a:gd name="T0" fmla="*/ 6 w 316"/>
                <a:gd name="T1" fmla="*/ 0 h 444"/>
                <a:gd name="T2" fmla="*/ 15 w 316"/>
                <a:gd name="T3" fmla="*/ 0 h 444"/>
                <a:gd name="T4" fmla="*/ 0 w 316"/>
                <a:gd name="T5" fmla="*/ 21 h 444"/>
                <a:gd name="T6" fmla="*/ 9 w 316"/>
                <a:gd name="T7" fmla="*/ 21 h 4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6" h="444">
                  <a:moveTo>
                    <a:pt x="119" y="0"/>
                  </a:moveTo>
                  <a:lnTo>
                    <a:pt x="316" y="0"/>
                  </a:lnTo>
                  <a:lnTo>
                    <a:pt x="0" y="444"/>
                  </a:lnTo>
                  <a:lnTo>
                    <a:pt x="198"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22" name="Line 99"/>
            <p:cNvSpPr>
              <a:spLocks noChangeShapeType="1"/>
            </p:cNvSpPr>
            <p:nvPr/>
          </p:nvSpPr>
          <p:spPr bwMode="auto">
            <a:xfrm flipH="1">
              <a:off x="1791" y="1305"/>
              <a:ext cx="1452" cy="116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3" name="Line 100"/>
            <p:cNvSpPr>
              <a:spLocks noChangeShapeType="1"/>
            </p:cNvSpPr>
            <p:nvPr/>
          </p:nvSpPr>
          <p:spPr bwMode="auto">
            <a:xfrm>
              <a:off x="1791" y="2472"/>
              <a:ext cx="1976" cy="5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4" name="Line 101"/>
            <p:cNvSpPr>
              <a:spLocks noChangeShapeType="1"/>
            </p:cNvSpPr>
            <p:nvPr/>
          </p:nvSpPr>
          <p:spPr bwMode="auto">
            <a:xfrm flipH="1" flipV="1">
              <a:off x="3243" y="1305"/>
              <a:ext cx="524" cy="16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0925" name="Freeform 102"/>
            <p:cNvSpPr>
              <a:spLocks/>
            </p:cNvSpPr>
            <p:nvPr/>
          </p:nvSpPr>
          <p:spPr bwMode="auto">
            <a:xfrm>
              <a:off x="3525" y="2734"/>
              <a:ext cx="74" cy="161"/>
            </a:xfrm>
            <a:custGeom>
              <a:avLst/>
              <a:gdLst>
                <a:gd name="T0" fmla="*/ 0 w 206"/>
                <a:gd name="T1" fmla="*/ 21 h 444"/>
                <a:gd name="T2" fmla="*/ 5 w 206"/>
                <a:gd name="T3" fmla="*/ 0 h 444"/>
                <a:gd name="T4" fmla="*/ 10 w 206"/>
                <a:gd name="T5" fmla="*/ 0 h 444"/>
                <a:gd name="T6" fmla="*/ 0 60000 65536"/>
                <a:gd name="T7" fmla="*/ 0 60000 65536"/>
                <a:gd name="T8" fmla="*/ 0 60000 65536"/>
              </a:gdLst>
              <a:ahLst/>
              <a:cxnLst>
                <a:cxn ang="T6">
                  <a:pos x="T0" y="T1"/>
                </a:cxn>
                <a:cxn ang="T7">
                  <a:pos x="T2" y="T3"/>
                </a:cxn>
                <a:cxn ang="T8">
                  <a:pos x="T4" y="T5"/>
                </a:cxn>
              </a:cxnLst>
              <a:rect l="0" t="0" r="r" b="b"/>
              <a:pathLst>
                <a:path w="206" h="444">
                  <a:moveTo>
                    <a:pt x="0" y="444"/>
                  </a:moveTo>
                  <a:lnTo>
                    <a:pt x="120" y="0"/>
                  </a:lnTo>
                  <a:lnTo>
                    <a:pt x="20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26" name="Freeform 103"/>
            <p:cNvSpPr>
              <a:spLocks/>
            </p:cNvSpPr>
            <p:nvPr/>
          </p:nvSpPr>
          <p:spPr bwMode="auto">
            <a:xfrm>
              <a:off x="3576" y="2734"/>
              <a:ext cx="46" cy="89"/>
            </a:xfrm>
            <a:custGeom>
              <a:avLst/>
              <a:gdLst>
                <a:gd name="T0" fmla="*/ 0 w 126"/>
                <a:gd name="T1" fmla="*/ 12 h 246"/>
                <a:gd name="T2" fmla="*/ 0 w 126"/>
                <a:gd name="T3" fmla="*/ 12 h 246"/>
                <a:gd name="T4" fmla="*/ 0 w 126"/>
                <a:gd name="T5" fmla="*/ 12 h 246"/>
                <a:gd name="T6" fmla="*/ 1 w 126"/>
                <a:gd name="T7" fmla="*/ 12 h 246"/>
                <a:gd name="T8" fmla="*/ 1 w 126"/>
                <a:gd name="T9" fmla="*/ 12 h 246"/>
                <a:gd name="T10" fmla="*/ 1 w 126"/>
                <a:gd name="T11" fmla="*/ 11 h 246"/>
                <a:gd name="T12" fmla="*/ 1 w 126"/>
                <a:gd name="T13" fmla="*/ 11 h 246"/>
                <a:gd name="T14" fmla="*/ 2 w 126"/>
                <a:gd name="T15" fmla="*/ 11 h 246"/>
                <a:gd name="T16" fmla="*/ 2 w 126"/>
                <a:gd name="T17" fmla="*/ 11 h 246"/>
                <a:gd name="T18" fmla="*/ 3 w 126"/>
                <a:gd name="T19" fmla="*/ 11 h 246"/>
                <a:gd name="T20" fmla="*/ 3 w 126"/>
                <a:gd name="T21" fmla="*/ 11 h 246"/>
                <a:gd name="T22" fmla="*/ 3 w 126"/>
                <a:gd name="T23" fmla="*/ 10 h 246"/>
                <a:gd name="T24" fmla="*/ 3 w 126"/>
                <a:gd name="T25" fmla="*/ 10 h 246"/>
                <a:gd name="T26" fmla="*/ 3 w 126"/>
                <a:gd name="T27" fmla="*/ 10 h 246"/>
                <a:gd name="T28" fmla="*/ 4 w 126"/>
                <a:gd name="T29" fmla="*/ 10 h 246"/>
                <a:gd name="T30" fmla="*/ 4 w 126"/>
                <a:gd name="T31" fmla="*/ 9 h 246"/>
                <a:gd name="T32" fmla="*/ 4 w 126"/>
                <a:gd name="T33" fmla="*/ 9 h 246"/>
                <a:gd name="T34" fmla="*/ 4 w 126"/>
                <a:gd name="T35" fmla="*/ 9 h 246"/>
                <a:gd name="T36" fmla="*/ 4 w 126"/>
                <a:gd name="T37" fmla="*/ 9 h 246"/>
                <a:gd name="T38" fmla="*/ 5 w 126"/>
                <a:gd name="T39" fmla="*/ 8 h 246"/>
                <a:gd name="T40" fmla="*/ 5 w 126"/>
                <a:gd name="T41" fmla="*/ 8 h 246"/>
                <a:gd name="T42" fmla="*/ 5 w 126"/>
                <a:gd name="T43" fmla="*/ 8 h 246"/>
                <a:gd name="T44" fmla="*/ 5 w 126"/>
                <a:gd name="T45" fmla="*/ 8 h 246"/>
                <a:gd name="T46" fmla="*/ 5 w 126"/>
                <a:gd name="T47" fmla="*/ 7 h 246"/>
                <a:gd name="T48" fmla="*/ 5 w 126"/>
                <a:gd name="T49" fmla="*/ 7 h 246"/>
                <a:gd name="T50" fmla="*/ 5 w 126"/>
                <a:gd name="T51" fmla="*/ 7 h 246"/>
                <a:gd name="T52" fmla="*/ 6 w 126"/>
                <a:gd name="T53" fmla="*/ 6 h 246"/>
                <a:gd name="T54" fmla="*/ 6 w 126"/>
                <a:gd name="T55" fmla="*/ 6 h 246"/>
                <a:gd name="T56" fmla="*/ 6 w 126"/>
                <a:gd name="T57" fmla="*/ 5 h 246"/>
                <a:gd name="T58" fmla="*/ 6 w 126"/>
                <a:gd name="T59" fmla="*/ 5 h 246"/>
                <a:gd name="T60" fmla="*/ 6 w 126"/>
                <a:gd name="T61" fmla="*/ 5 h 246"/>
                <a:gd name="T62" fmla="*/ 6 w 126"/>
                <a:gd name="T63" fmla="*/ 4 h 246"/>
                <a:gd name="T64" fmla="*/ 6 w 126"/>
                <a:gd name="T65" fmla="*/ 4 h 246"/>
                <a:gd name="T66" fmla="*/ 6 w 126"/>
                <a:gd name="T67" fmla="*/ 4 h 246"/>
                <a:gd name="T68" fmla="*/ 6 w 126"/>
                <a:gd name="T69" fmla="*/ 4 h 246"/>
                <a:gd name="T70" fmla="*/ 6 w 126"/>
                <a:gd name="T71" fmla="*/ 3 h 246"/>
                <a:gd name="T72" fmla="*/ 6 w 126"/>
                <a:gd name="T73" fmla="*/ 3 h 246"/>
                <a:gd name="T74" fmla="*/ 6 w 126"/>
                <a:gd name="T75" fmla="*/ 3 h 246"/>
                <a:gd name="T76" fmla="*/ 6 w 126"/>
                <a:gd name="T77" fmla="*/ 3 h 246"/>
                <a:gd name="T78" fmla="*/ 6 w 126"/>
                <a:gd name="T79" fmla="*/ 2 h 246"/>
                <a:gd name="T80" fmla="*/ 6 w 126"/>
                <a:gd name="T81" fmla="*/ 2 h 246"/>
                <a:gd name="T82" fmla="*/ 5 w 126"/>
                <a:gd name="T83" fmla="*/ 1 h 246"/>
                <a:gd name="T84" fmla="*/ 5 w 126"/>
                <a:gd name="T85" fmla="*/ 1 h 246"/>
                <a:gd name="T86" fmla="*/ 5 w 126"/>
                <a:gd name="T87" fmla="*/ 1 h 246"/>
                <a:gd name="T88" fmla="*/ 5 w 126"/>
                <a:gd name="T89" fmla="*/ 1 h 246"/>
                <a:gd name="T90" fmla="*/ 5 w 126"/>
                <a:gd name="T91" fmla="*/ 1 h 246"/>
                <a:gd name="T92" fmla="*/ 5 w 126"/>
                <a:gd name="T93" fmla="*/ 1 h 246"/>
                <a:gd name="T94" fmla="*/ 5 w 126"/>
                <a:gd name="T95" fmla="*/ 0 h 246"/>
                <a:gd name="T96" fmla="*/ 4 w 126"/>
                <a:gd name="T97" fmla="*/ 0 h 246"/>
                <a:gd name="T98" fmla="*/ 4 w 126"/>
                <a:gd name="T99" fmla="*/ 0 h 246"/>
                <a:gd name="T100" fmla="*/ 4 w 126"/>
                <a:gd name="T101" fmla="*/ 0 h 246"/>
                <a:gd name="T102" fmla="*/ 4 w 126"/>
                <a:gd name="T103" fmla="*/ 0 h 246"/>
                <a:gd name="T104" fmla="*/ 4 w 126"/>
                <a:gd name="T105" fmla="*/ 0 h 246"/>
                <a:gd name="T106" fmla="*/ 3 w 126"/>
                <a:gd name="T107" fmla="*/ 0 h 246"/>
                <a:gd name="T108" fmla="*/ 3 w 126"/>
                <a:gd name="T109" fmla="*/ 0 h 24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6" h="246">
                  <a:moveTo>
                    <a:pt x="0" y="246"/>
                  </a:moveTo>
                  <a:lnTo>
                    <a:pt x="5" y="246"/>
                  </a:lnTo>
                  <a:lnTo>
                    <a:pt x="10" y="246"/>
                  </a:lnTo>
                  <a:lnTo>
                    <a:pt x="15" y="245"/>
                  </a:lnTo>
                  <a:lnTo>
                    <a:pt x="20" y="243"/>
                  </a:lnTo>
                  <a:lnTo>
                    <a:pt x="25" y="241"/>
                  </a:lnTo>
                  <a:lnTo>
                    <a:pt x="31" y="238"/>
                  </a:lnTo>
                  <a:lnTo>
                    <a:pt x="37" y="236"/>
                  </a:lnTo>
                  <a:lnTo>
                    <a:pt x="43" y="233"/>
                  </a:lnTo>
                  <a:lnTo>
                    <a:pt x="48" y="230"/>
                  </a:lnTo>
                  <a:lnTo>
                    <a:pt x="53" y="226"/>
                  </a:lnTo>
                  <a:lnTo>
                    <a:pt x="57" y="221"/>
                  </a:lnTo>
                  <a:lnTo>
                    <a:pt x="63" y="217"/>
                  </a:lnTo>
                  <a:lnTo>
                    <a:pt x="68" y="213"/>
                  </a:lnTo>
                  <a:lnTo>
                    <a:pt x="73" y="208"/>
                  </a:lnTo>
                  <a:lnTo>
                    <a:pt x="78" y="202"/>
                  </a:lnTo>
                  <a:lnTo>
                    <a:pt x="82" y="197"/>
                  </a:lnTo>
                  <a:lnTo>
                    <a:pt x="87" y="191"/>
                  </a:lnTo>
                  <a:lnTo>
                    <a:pt x="92" y="184"/>
                  </a:lnTo>
                  <a:lnTo>
                    <a:pt x="95" y="178"/>
                  </a:lnTo>
                  <a:lnTo>
                    <a:pt x="99" y="171"/>
                  </a:lnTo>
                  <a:lnTo>
                    <a:pt x="102" y="165"/>
                  </a:lnTo>
                  <a:lnTo>
                    <a:pt x="106" y="159"/>
                  </a:lnTo>
                  <a:lnTo>
                    <a:pt x="110" y="151"/>
                  </a:lnTo>
                  <a:lnTo>
                    <a:pt x="112" y="145"/>
                  </a:lnTo>
                  <a:lnTo>
                    <a:pt x="115" y="137"/>
                  </a:lnTo>
                  <a:lnTo>
                    <a:pt x="117" y="130"/>
                  </a:lnTo>
                  <a:lnTo>
                    <a:pt x="119" y="122"/>
                  </a:lnTo>
                  <a:lnTo>
                    <a:pt x="121" y="116"/>
                  </a:lnTo>
                  <a:lnTo>
                    <a:pt x="122" y="109"/>
                  </a:lnTo>
                  <a:lnTo>
                    <a:pt x="123" y="101"/>
                  </a:lnTo>
                  <a:lnTo>
                    <a:pt x="125" y="95"/>
                  </a:lnTo>
                  <a:lnTo>
                    <a:pt x="125" y="87"/>
                  </a:lnTo>
                  <a:lnTo>
                    <a:pt x="126" y="81"/>
                  </a:lnTo>
                  <a:lnTo>
                    <a:pt x="126" y="74"/>
                  </a:lnTo>
                  <a:lnTo>
                    <a:pt x="125" y="67"/>
                  </a:lnTo>
                  <a:lnTo>
                    <a:pt x="125" y="62"/>
                  </a:lnTo>
                  <a:lnTo>
                    <a:pt x="123" y="55"/>
                  </a:lnTo>
                  <a:lnTo>
                    <a:pt x="121" y="49"/>
                  </a:lnTo>
                  <a:lnTo>
                    <a:pt x="120" y="44"/>
                  </a:lnTo>
                  <a:lnTo>
                    <a:pt x="118" y="38"/>
                  </a:lnTo>
                  <a:lnTo>
                    <a:pt x="116" y="33"/>
                  </a:lnTo>
                  <a:lnTo>
                    <a:pt x="114" y="29"/>
                  </a:lnTo>
                  <a:lnTo>
                    <a:pt x="111" y="24"/>
                  </a:lnTo>
                  <a:lnTo>
                    <a:pt x="107" y="20"/>
                  </a:lnTo>
                  <a:lnTo>
                    <a:pt x="104" y="16"/>
                  </a:lnTo>
                  <a:lnTo>
                    <a:pt x="101" y="13"/>
                  </a:lnTo>
                  <a:lnTo>
                    <a:pt x="97" y="10"/>
                  </a:lnTo>
                  <a:lnTo>
                    <a:pt x="94" y="7"/>
                  </a:lnTo>
                  <a:lnTo>
                    <a:pt x="89" y="4"/>
                  </a:lnTo>
                  <a:lnTo>
                    <a:pt x="85" y="3"/>
                  </a:lnTo>
                  <a:lnTo>
                    <a:pt x="81" y="1"/>
                  </a:lnTo>
                  <a:lnTo>
                    <a:pt x="76" y="0"/>
                  </a:lnTo>
                  <a:lnTo>
                    <a:pt x="71" y="0"/>
                  </a:lnTo>
                  <a:lnTo>
                    <a:pt x="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0927" name="Line 104"/>
            <p:cNvSpPr>
              <a:spLocks noChangeShapeType="1"/>
            </p:cNvSpPr>
            <p:nvPr/>
          </p:nvSpPr>
          <p:spPr bwMode="auto">
            <a:xfrm flipH="1">
              <a:off x="3546" y="2823"/>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2606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4" fill="hold" nodeType="clickEffect">
                                  <p:stCondLst>
                                    <p:cond delay="0"/>
                                  </p:stCondLst>
                                  <p:childTnLst>
                                    <p:set>
                                      <p:cBhvr>
                                        <p:cTn id="10" dur="1" fill="hold">
                                          <p:stCondLst>
                                            <p:cond delay="0"/>
                                          </p:stCondLst>
                                        </p:cTn>
                                        <p:tgtEl>
                                          <p:spTgt spid="426062"/>
                                        </p:tgtEl>
                                        <p:attrNameLst>
                                          <p:attrName>style.visibility</p:attrName>
                                        </p:attrNameLst>
                                      </p:cBhvr>
                                      <p:to>
                                        <p:strVal val="visible"/>
                                      </p:to>
                                    </p:set>
                                    <p:animEffect transition="in" filter="wipe(down)">
                                      <p:cBhvr>
                                        <p:cTn id="11" dur="500"/>
                                        <p:tgtEl>
                                          <p:spTgt spid="426062"/>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nodeType="clickEffect">
                                  <p:stCondLst>
                                    <p:cond delay="0"/>
                                  </p:stCondLst>
                                  <p:childTnLst>
                                    <p:set>
                                      <p:cBhvr>
                                        <p:cTn id="15" dur="1" fill="hold">
                                          <p:stCondLst>
                                            <p:cond delay="0"/>
                                          </p:stCondLst>
                                        </p:cTn>
                                        <p:tgtEl>
                                          <p:spTgt spid="426061"/>
                                        </p:tgtEl>
                                        <p:attrNameLst>
                                          <p:attrName>style.visibility</p:attrName>
                                        </p:attrNameLst>
                                      </p:cBhvr>
                                      <p:to>
                                        <p:strVal val="visible"/>
                                      </p:to>
                                    </p:set>
                                    <p:animEffect transition="in" filter="wipe(down)">
                                      <p:cBhvr>
                                        <p:cTn id="16" dur="500"/>
                                        <p:tgtEl>
                                          <p:spTgt spid="42606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426007"/>
                                        </p:tgtEl>
                                        <p:attrNameLst>
                                          <p:attrName>style.visibility</p:attrName>
                                        </p:attrNameLst>
                                      </p:cBhvr>
                                      <p:to>
                                        <p:strVal val="visible"/>
                                      </p:to>
                                    </p:set>
                                    <p:anim calcmode="lin" valueType="num">
                                      <p:cBhvr additive="base">
                                        <p:cTn id="21" dur="500" fill="hold"/>
                                        <p:tgtEl>
                                          <p:spTgt spid="426007"/>
                                        </p:tgtEl>
                                        <p:attrNameLst>
                                          <p:attrName>ppt_x</p:attrName>
                                        </p:attrNameLst>
                                      </p:cBhvr>
                                      <p:tavLst>
                                        <p:tav tm="0">
                                          <p:val>
                                            <p:strVal val="#ppt_x"/>
                                          </p:val>
                                        </p:tav>
                                        <p:tav tm="100000">
                                          <p:val>
                                            <p:strVal val="#ppt_x"/>
                                          </p:val>
                                        </p:tav>
                                      </p:tavLst>
                                    </p:anim>
                                    <p:anim calcmode="lin" valueType="num">
                                      <p:cBhvr additive="base">
                                        <p:cTn id="22" dur="500" fill="hold"/>
                                        <p:tgtEl>
                                          <p:spTgt spid="42600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007" grpId="0" autoUpdateAnimBg="0"/>
    </p:bldLst>
  </p:timing>
</p:sld>
</file>

<file path=ppt/slides/slide7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1922" name="Rectangle 13"/>
          <p:cNvSpPr>
            <a:spLocks noGrp="1" noChangeArrowheads="1"/>
          </p:cNvSpPr>
          <p:nvPr>
            <p:ph type="subTitle" idx="1"/>
          </p:nvPr>
        </p:nvSpPr>
        <p:spPr>
          <a:xfrm>
            <a:off x="0" y="0"/>
            <a:ext cx="9901238" cy="609600"/>
          </a:xfrm>
          <a:extLst>
            <a:ext uri="{909E8E84-426E-40DD-AFC4-6F175D3DCCD1}">
              <a14:hiddenFill xmlns:a14="http://schemas.microsoft.com/office/drawing/2010/main">
                <a:gradFill rotWithShape="0">
                  <a:gsLst>
                    <a:gs pos="0">
                      <a:srgbClr val="FFFFFF"/>
                    </a:gs>
                    <a:gs pos="100000">
                      <a:srgbClr val="FFE7E7"/>
                    </a:gs>
                  </a:gsLst>
                  <a:path path="shape">
                    <a:fillToRect l="50000" t="50000" r="50000" b="50000"/>
                  </a:path>
                </a:gradFill>
              </a14:hiddenFill>
            </a:ext>
          </a:extLst>
        </p:spPr>
        <p:txBody>
          <a:bodyPr/>
          <a:lstStyle/>
          <a:p>
            <a:pPr algn="l" eaLnBrk="1" hangingPunct="1"/>
            <a:r>
              <a:rPr lang="en-US" altLang="zh-CN" sz="4000" b="1" smtClean="0">
                <a:latin typeface="黑体" pitchFamily="2" charset="-122"/>
                <a:ea typeface="黑体" pitchFamily="2" charset="-122"/>
              </a:rPr>
              <a:t>3.</a:t>
            </a:r>
            <a:r>
              <a:rPr lang="zh-CN" altLang="en-US" sz="4000" b="1" smtClean="0">
                <a:latin typeface="黑体" pitchFamily="2" charset="-122"/>
                <a:ea typeface="黑体" pitchFamily="2" charset="-122"/>
              </a:rPr>
              <a:t>平面上对侧面投影面的最大斜度线</a:t>
            </a:r>
            <a:r>
              <a:rPr lang="en-US" altLang="zh-CN" sz="4000" b="1" smtClean="0">
                <a:solidFill>
                  <a:srgbClr val="FF0000"/>
                </a:solidFill>
                <a:latin typeface="黑体" pitchFamily="2" charset="-122"/>
                <a:ea typeface="黑体" pitchFamily="2" charset="-122"/>
              </a:rPr>
              <a:t>MN</a:t>
            </a:r>
          </a:p>
        </p:txBody>
      </p:sp>
      <p:sp>
        <p:nvSpPr>
          <p:cNvPr id="427022" name="Text Box 14"/>
          <p:cNvSpPr txBox="1">
            <a:spLocks noChangeArrowheads="1"/>
          </p:cNvSpPr>
          <p:nvPr/>
        </p:nvSpPr>
        <p:spPr bwMode="auto">
          <a:xfrm>
            <a:off x="1365250" y="5822950"/>
            <a:ext cx="66960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平行于</a:t>
            </a:r>
            <a:r>
              <a:rPr lang="en-US" altLang="zh-CN" sz="4000" b="1">
                <a:solidFill>
                  <a:srgbClr val="FF0000"/>
                </a:solidFill>
                <a:latin typeface="黑体" pitchFamily="2" charset="-122"/>
                <a:ea typeface="黑体" pitchFamily="2" charset="-122"/>
                <a:sym typeface="Math3Mono" pitchFamily="2" charset="2"/>
              </a:rPr>
              <a:t>W</a:t>
            </a:r>
            <a:r>
              <a:rPr lang="zh-CN" altLang="en-US" sz="4000" b="1">
                <a:solidFill>
                  <a:srgbClr val="FF0000"/>
                </a:solidFill>
                <a:latin typeface="黑体" pitchFamily="2" charset="-122"/>
                <a:ea typeface="黑体" pitchFamily="2" charset="-122"/>
              </a:rPr>
              <a:t>，</a:t>
            </a:r>
            <a:r>
              <a:rPr lang="en-US" altLang="zh-CN" sz="4000" b="1">
                <a:solidFill>
                  <a:srgbClr val="FF0000"/>
                </a:solidFill>
                <a:latin typeface="黑体" pitchFamily="2" charset="-122"/>
                <a:ea typeface="黑体" pitchFamily="2" charset="-122"/>
              </a:rPr>
              <a:t>MN</a:t>
            </a:r>
            <a:r>
              <a:rPr lang="zh-CN" altLang="en-US" sz="4000" b="1">
                <a:solidFill>
                  <a:srgbClr val="FF0000"/>
                </a:solidFill>
                <a:latin typeface="黑体" pitchFamily="2" charset="-122"/>
                <a:ea typeface="黑体" pitchFamily="2" charset="-122"/>
              </a:rPr>
              <a:t>垂直于</a:t>
            </a:r>
            <a:r>
              <a:rPr lang="en-US" altLang="zh-CN" sz="4000" b="1">
                <a:solidFill>
                  <a:srgbClr val="FF0000"/>
                </a:solidFill>
                <a:latin typeface="黑体" pitchFamily="2" charset="-122"/>
                <a:ea typeface="黑体" pitchFamily="2" charset="-122"/>
              </a:rPr>
              <a:t>CD</a:t>
            </a:r>
            <a:r>
              <a:rPr lang="zh-CN" altLang="en-US" sz="4000" b="1">
                <a:solidFill>
                  <a:srgbClr val="FF0000"/>
                </a:solidFill>
                <a:latin typeface="黑体" pitchFamily="2" charset="-122"/>
                <a:ea typeface="黑体" pitchFamily="2" charset="-122"/>
              </a:rPr>
              <a:t>。</a:t>
            </a:r>
          </a:p>
        </p:txBody>
      </p:sp>
      <p:grpSp>
        <p:nvGrpSpPr>
          <p:cNvPr id="427085" name="Group 77"/>
          <p:cNvGrpSpPr>
            <a:grpSpLocks/>
          </p:cNvGrpSpPr>
          <p:nvPr/>
        </p:nvGrpSpPr>
        <p:grpSpPr bwMode="auto">
          <a:xfrm>
            <a:off x="4710113" y="2379663"/>
            <a:ext cx="749300" cy="1976437"/>
            <a:chOff x="2967" y="1499"/>
            <a:chExt cx="472" cy="1245"/>
          </a:xfrm>
        </p:grpSpPr>
        <p:sp>
          <p:nvSpPr>
            <p:cNvPr id="81955" name="Line 52"/>
            <p:cNvSpPr>
              <a:spLocks noChangeShapeType="1"/>
            </p:cNvSpPr>
            <p:nvPr/>
          </p:nvSpPr>
          <p:spPr bwMode="auto">
            <a:xfrm flipH="1" flipV="1">
              <a:off x="2967" y="1672"/>
              <a:ext cx="319" cy="102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56" name="Freeform 58"/>
            <p:cNvSpPr>
              <a:spLocks/>
            </p:cNvSpPr>
            <p:nvPr/>
          </p:nvSpPr>
          <p:spPr bwMode="auto">
            <a:xfrm>
              <a:off x="3347" y="2655"/>
              <a:ext cx="76" cy="89"/>
            </a:xfrm>
            <a:custGeom>
              <a:avLst/>
              <a:gdLst>
                <a:gd name="T0" fmla="*/ 4 w 211"/>
                <a:gd name="T1" fmla="*/ 12 h 247"/>
                <a:gd name="T2" fmla="*/ 4 w 211"/>
                <a:gd name="T3" fmla="*/ 12 h 247"/>
                <a:gd name="T4" fmla="*/ 5 w 211"/>
                <a:gd name="T5" fmla="*/ 12 h 247"/>
                <a:gd name="T6" fmla="*/ 5 w 211"/>
                <a:gd name="T7" fmla="*/ 11 h 247"/>
                <a:gd name="T8" fmla="*/ 5 w 211"/>
                <a:gd name="T9" fmla="*/ 11 h 247"/>
                <a:gd name="T10" fmla="*/ 6 w 211"/>
                <a:gd name="T11" fmla="*/ 11 h 247"/>
                <a:gd name="T12" fmla="*/ 6 w 211"/>
                <a:gd name="T13" fmla="*/ 11 h 247"/>
                <a:gd name="T14" fmla="*/ 7 w 211"/>
                <a:gd name="T15" fmla="*/ 10 h 247"/>
                <a:gd name="T16" fmla="*/ 7 w 211"/>
                <a:gd name="T17" fmla="*/ 10 h 247"/>
                <a:gd name="T18" fmla="*/ 8 w 211"/>
                <a:gd name="T19" fmla="*/ 10 h 247"/>
                <a:gd name="T20" fmla="*/ 8 w 211"/>
                <a:gd name="T21" fmla="*/ 9 h 247"/>
                <a:gd name="T22" fmla="*/ 8 w 211"/>
                <a:gd name="T23" fmla="*/ 9 h 247"/>
                <a:gd name="T24" fmla="*/ 9 w 211"/>
                <a:gd name="T25" fmla="*/ 8 h 247"/>
                <a:gd name="T26" fmla="*/ 9 w 211"/>
                <a:gd name="T27" fmla="*/ 8 h 247"/>
                <a:gd name="T28" fmla="*/ 9 w 211"/>
                <a:gd name="T29" fmla="*/ 8 h 247"/>
                <a:gd name="T30" fmla="*/ 9 w 211"/>
                <a:gd name="T31" fmla="*/ 7 h 247"/>
                <a:gd name="T32" fmla="*/ 9 w 211"/>
                <a:gd name="T33" fmla="*/ 6 h 247"/>
                <a:gd name="T34" fmla="*/ 10 w 211"/>
                <a:gd name="T35" fmla="*/ 6 h 247"/>
                <a:gd name="T36" fmla="*/ 10 w 211"/>
                <a:gd name="T37" fmla="*/ 5 h 247"/>
                <a:gd name="T38" fmla="*/ 10 w 211"/>
                <a:gd name="T39" fmla="*/ 5 h 247"/>
                <a:gd name="T40" fmla="*/ 10 w 211"/>
                <a:gd name="T41" fmla="*/ 4 h 247"/>
                <a:gd name="T42" fmla="*/ 10 w 211"/>
                <a:gd name="T43" fmla="*/ 4 h 247"/>
                <a:gd name="T44" fmla="*/ 10 w 211"/>
                <a:gd name="T45" fmla="*/ 3 h 247"/>
                <a:gd name="T46" fmla="*/ 10 w 211"/>
                <a:gd name="T47" fmla="*/ 3 h 247"/>
                <a:gd name="T48" fmla="*/ 10 w 211"/>
                <a:gd name="T49" fmla="*/ 2 h 247"/>
                <a:gd name="T50" fmla="*/ 10 w 211"/>
                <a:gd name="T51" fmla="*/ 2 h 247"/>
                <a:gd name="T52" fmla="*/ 9 w 211"/>
                <a:gd name="T53" fmla="*/ 1 h 247"/>
                <a:gd name="T54" fmla="*/ 9 w 211"/>
                <a:gd name="T55" fmla="*/ 1 h 247"/>
                <a:gd name="T56" fmla="*/ 9 w 211"/>
                <a:gd name="T57" fmla="*/ 1 h 247"/>
                <a:gd name="T58" fmla="*/ 9 w 211"/>
                <a:gd name="T59" fmla="*/ 1 h 247"/>
                <a:gd name="T60" fmla="*/ 8 w 211"/>
                <a:gd name="T61" fmla="*/ 0 h 247"/>
                <a:gd name="T62" fmla="*/ 8 w 211"/>
                <a:gd name="T63" fmla="*/ 0 h 247"/>
                <a:gd name="T64" fmla="*/ 8 w 211"/>
                <a:gd name="T65" fmla="*/ 0 h 247"/>
                <a:gd name="T66" fmla="*/ 8 w 211"/>
                <a:gd name="T67" fmla="*/ 0 h 247"/>
                <a:gd name="T68" fmla="*/ 7 w 211"/>
                <a:gd name="T69" fmla="*/ 0 h 2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1" h="247">
                  <a:moveTo>
                    <a:pt x="0" y="247"/>
                  </a:moveTo>
                  <a:lnTo>
                    <a:pt x="86" y="247"/>
                  </a:lnTo>
                  <a:lnTo>
                    <a:pt x="90" y="247"/>
                  </a:lnTo>
                  <a:lnTo>
                    <a:pt x="93" y="247"/>
                  </a:lnTo>
                  <a:lnTo>
                    <a:pt x="97" y="246"/>
                  </a:lnTo>
                  <a:lnTo>
                    <a:pt x="102" y="245"/>
                  </a:lnTo>
                  <a:lnTo>
                    <a:pt x="106" y="244"/>
                  </a:lnTo>
                  <a:lnTo>
                    <a:pt x="110" y="242"/>
                  </a:lnTo>
                  <a:lnTo>
                    <a:pt x="115" y="240"/>
                  </a:lnTo>
                  <a:lnTo>
                    <a:pt x="119" y="238"/>
                  </a:lnTo>
                  <a:lnTo>
                    <a:pt x="123" y="236"/>
                  </a:lnTo>
                  <a:lnTo>
                    <a:pt x="127" y="234"/>
                  </a:lnTo>
                  <a:lnTo>
                    <a:pt x="132" y="231"/>
                  </a:lnTo>
                  <a:lnTo>
                    <a:pt x="136" y="229"/>
                  </a:lnTo>
                  <a:lnTo>
                    <a:pt x="140" y="225"/>
                  </a:lnTo>
                  <a:lnTo>
                    <a:pt x="144" y="222"/>
                  </a:lnTo>
                  <a:lnTo>
                    <a:pt x="149" y="218"/>
                  </a:lnTo>
                  <a:lnTo>
                    <a:pt x="153" y="215"/>
                  </a:lnTo>
                  <a:lnTo>
                    <a:pt x="156" y="211"/>
                  </a:lnTo>
                  <a:lnTo>
                    <a:pt x="160" y="206"/>
                  </a:lnTo>
                  <a:lnTo>
                    <a:pt x="163" y="202"/>
                  </a:lnTo>
                  <a:lnTo>
                    <a:pt x="168" y="198"/>
                  </a:lnTo>
                  <a:lnTo>
                    <a:pt x="171" y="194"/>
                  </a:lnTo>
                  <a:lnTo>
                    <a:pt x="174" y="188"/>
                  </a:lnTo>
                  <a:lnTo>
                    <a:pt x="178" y="184"/>
                  </a:lnTo>
                  <a:lnTo>
                    <a:pt x="182" y="179"/>
                  </a:lnTo>
                  <a:lnTo>
                    <a:pt x="185" y="173"/>
                  </a:lnTo>
                  <a:lnTo>
                    <a:pt x="187" y="168"/>
                  </a:lnTo>
                  <a:lnTo>
                    <a:pt x="190" y="163"/>
                  </a:lnTo>
                  <a:lnTo>
                    <a:pt x="192" y="157"/>
                  </a:lnTo>
                  <a:lnTo>
                    <a:pt x="195" y="152"/>
                  </a:lnTo>
                  <a:lnTo>
                    <a:pt x="198" y="147"/>
                  </a:lnTo>
                  <a:lnTo>
                    <a:pt x="200" y="140"/>
                  </a:lnTo>
                  <a:lnTo>
                    <a:pt x="202" y="135"/>
                  </a:lnTo>
                  <a:lnTo>
                    <a:pt x="203" y="130"/>
                  </a:lnTo>
                  <a:lnTo>
                    <a:pt x="205" y="123"/>
                  </a:lnTo>
                  <a:lnTo>
                    <a:pt x="206" y="118"/>
                  </a:lnTo>
                  <a:lnTo>
                    <a:pt x="207" y="113"/>
                  </a:lnTo>
                  <a:lnTo>
                    <a:pt x="208" y="106"/>
                  </a:lnTo>
                  <a:lnTo>
                    <a:pt x="209" y="101"/>
                  </a:lnTo>
                  <a:lnTo>
                    <a:pt x="210" y="96"/>
                  </a:lnTo>
                  <a:lnTo>
                    <a:pt x="210" y="90"/>
                  </a:lnTo>
                  <a:lnTo>
                    <a:pt x="211" y="84"/>
                  </a:lnTo>
                  <a:lnTo>
                    <a:pt x="211" y="79"/>
                  </a:lnTo>
                  <a:lnTo>
                    <a:pt x="211" y="73"/>
                  </a:lnTo>
                  <a:lnTo>
                    <a:pt x="210" y="69"/>
                  </a:lnTo>
                  <a:lnTo>
                    <a:pt x="210" y="64"/>
                  </a:lnTo>
                  <a:lnTo>
                    <a:pt x="209" y="58"/>
                  </a:lnTo>
                  <a:lnTo>
                    <a:pt x="208" y="54"/>
                  </a:lnTo>
                  <a:lnTo>
                    <a:pt x="207" y="49"/>
                  </a:lnTo>
                  <a:lnTo>
                    <a:pt x="206" y="44"/>
                  </a:lnTo>
                  <a:lnTo>
                    <a:pt x="205" y="40"/>
                  </a:lnTo>
                  <a:lnTo>
                    <a:pt x="203" y="36"/>
                  </a:lnTo>
                  <a:lnTo>
                    <a:pt x="201" y="33"/>
                  </a:lnTo>
                  <a:lnTo>
                    <a:pt x="200" y="28"/>
                  </a:lnTo>
                  <a:lnTo>
                    <a:pt x="197" y="25"/>
                  </a:lnTo>
                  <a:lnTo>
                    <a:pt x="194" y="22"/>
                  </a:lnTo>
                  <a:lnTo>
                    <a:pt x="192" y="19"/>
                  </a:lnTo>
                  <a:lnTo>
                    <a:pt x="189" y="16"/>
                  </a:lnTo>
                  <a:lnTo>
                    <a:pt x="187" y="13"/>
                  </a:lnTo>
                  <a:lnTo>
                    <a:pt x="184" y="10"/>
                  </a:lnTo>
                  <a:lnTo>
                    <a:pt x="181" y="8"/>
                  </a:lnTo>
                  <a:lnTo>
                    <a:pt x="177" y="6"/>
                  </a:lnTo>
                  <a:lnTo>
                    <a:pt x="174" y="5"/>
                  </a:lnTo>
                  <a:lnTo>
                    <a:pt x="171" y="3"/>
                  </a:lnTo>
                  <a:lnTo>
                    <a:pt x="167" y="2"/>
                  </a:lnTo>
                  <a:lnTo>
                    <a:pt x="163" y="1"/>
                  </a:lnTo>
                  <a:lnTo>
                    <a:pt x="159" y="1"/>
                  </a:lnTo>
                  <a:lnTo>
                    <a:pt x="156" y="0"/>
                  </a:lnTo>
                  <a:lnTo>
                    <a:pt x="152" y="0"/>
                  </a:lnTo>
                  <a:lnTo>
                    <a:pt x="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57" name="Freeform 59"/>
            <p:cNvSpPr>
              <a:spLocks/>
            </p:cNvSpPr>
            <p:nvPr/>
          </p:nvSpPr>
          <p:spPr bwMode="auto">
            <a:xfrm>
              <a:off x="3347" y="2584"/>
              <a:ext cx="92" cy="160"/>
            </a:xfrm>
            <a:custGeom>
              <a:avLst/>
              <a:gdLst>
                <a:gd name="T0" fmla="*/ 8 w 252"/>
                <a:gd name="T1" fmla="*/ 9 h 444"/>
                <a:gd name="T2" fmla="*/ 8 w 252"/>
                <a:gd name="T3" fmla="*/ 9 h 444"/>
                <a:gd name="T4" fmla="*/ 8 w 252"/>
                <a:gd name="T5" fmla="*/ 9 h 444"/>
                <a:gd name="T6" fmla="*/ 9 w 252"/>
                <a:gd name="T7" fmla="*/ 9 h 444"/>
                <a:gd name="T8" fmla="*/ 9 w 252"/>
                <a:gd name="T9" fmla="*/ 9 h 444"/>
                <a:gd name="T10" fmla="*/ 9 w 252"/>
                <a:gd name="T11" fmla="*/ 9 h 444"/>
                <a:gd name="T12" fmla="*/ 10 w 252"/>
                <a:gd name="T13" fmla="*/ 8 h 444"/>
                <a:gd name="T14" fmla="*/ 10 w 252"/>
                <a:gd name="T15" fmla="*/ 8 h 444"/>
                <a:gd name="T16" fmla="*/ 10 w 252"/>
                <a:gd name="T17" fmla="*/ 8 h 444"/>
                <a:gd name="T18" fmla="*/ 11 w 252"/>
                <a:gd name="T19" fmla="*/ 7 h 444"/>
                <a:gd name="T20" fmla="*/ 11 w 252"/>
                <a:gd name="T21" fmla="*/ 7 h 444"/>
                <a:gd name="T22" fmla="*/ 11 w 252"/>
                <a:gd name="T23" fmla="*/ 6 h 444"/>
                <a:gd name="T24" fmla="*/ 11 w 252"/>
                <a:gd name="T25" fmla="*/ 6 h 444"/>
                <a:gd name="T26" fmla="*/ 12 w 252"/>
                <a:gd name="T27" fmla="*/ 5 h 444"/>
                <a:gd name="T28" fmla="*/ 12 w 252"/>
                <a:gd name="T29" fmla="*/ 5 h 444"/>
                <a:gd name="T30" fmla="*/ 12 w 252"/>
                <a:gd name="T31" fmla="*/ 5 h 444"/>
                <a:gd name="T32" fmla="*/ 12 w 252"/>
                <a:gd name="T33" fmla="*/ 4 h 444"/>
                <a:gd name="T34" fmla="*/ 12 w 252"/>
                <a:gd name="T35" fmla="*/ 4 h 444"/>
                <a:gd name="T36" fmla="*/ 12 w 252"/>
                <a:gd name="T37" fmla="*/ 3 h 444"/>
                <a:gd name="T38" fmla="*/ 12 w 252"/>
                <a:gd name="T39" fmla="*/ 3 h 444"/>
                <a:gd name="T40" fmla="*/ 12 w 252"/>
                <a:gd name="T41" fmla="*/ 2 h 444"/>
                <a:gd name="T42" fmla="*/ 12 w 252"/>
                <a:gd name="T43" fmla="*/ 2 h 444"/>
                <a:gd name="T44" fmla="*/ 12 w 252"/>
                <a:gd name="T45" fmla="*/ 1 h 444"/>
                <a:gd name="T46" fmla="*/ 12 w 252"/>
                <a:gd name="T47" fmla="*/ 1 h 444"/>
                <a:gd name="T48" fmla="*/ 12 w 252"/>
                <a:gd name="T49" fmla="*/ 1 h 444"/>
                <a:gd name="T50" fmla="*/ 12 w 252"/>
                <a:gd name="T51" fmla="*/ 1 h 444"/>
                <a:gd name="T52" fmla="*/ 11 w 252"/>
                <a:gd name="T53" fmla="*/ 0 h 444"/>
                <a:gd name="T54" fmla="*/ 11 w 252"/>
                <a:gd name="T55" fmla="*/ 0 h 444"/>
                <a:gd name="T56" fmla="*/ 11 w 252"/>
                <a:gd name="T57" fmla="*/ 0 h 444"/>
                <a:gd name="T58" fmla="*/ 10 w 252"/>
                <a:gd name="T59" fmla="*/ 0 h 444"/>
                <a:gd name="T60" fmla="*/ 10 w 252"/>
                <a:gd name="T61" fmla="*/ 0 h 444"/>
                <a:gd name="T62" fmla="*/ 6 w 252"/>
                <a:gd name="T63" fmla="*/ 0 h 4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52" h="444">
                  <a:moveTo>
                    <a:pt x="152" y="197"/>
                  </a:moveTo>
                  <a:lnTo>
                    <a:pt x="155" y="197"/>
                  </a:lnTo>
                  <a:lnTo>
                    <a:pt x="159" y="197"/>
                  </a:lnTo>
                  <a:lnTo>
                    <a:pt x="162" y="196"/>
                  </a:lnTo>
                  <a:lnTo>
                    <a:pt x="166" y="195"/>
                  </a:lnTo>
                  <a:lnTo>
                    <a:pt x="170" y="194"/>
                  </a:lnTo>
                  <a:lnTo>
                    <a:pt x="173" y="192"/>
                  </a:lnTo>
                  <a:lnTo>
                    <a:pt x="177" y="191"/>
                  </a:lnTo>
                  <a:lnTo>
                    <a:pt x="181" y="189"/>
                  </a:lnTo>
                  <a:lnTo>
                    <a:pt x="185" y="187"/>
                  </a:lnTo>
                  <a:lnTo>
                    <a:pt x="188" y="185"/>
                  </a:lnTo>
                  <a:lnTo>
                    <a:pt x="192" y="182"/>
                  </a:lnTo>
                  <a:lnTo>
                    <a:pt x="195" y="180"/>
                  </a:lnTo>
                  <a:lnTo>
                    <a:pt x="200" y="177"/>
                  </a:lnTo>
                  <a:lnTo>
                    <a:pt x="203" y="173"/>
                  </a:lnTo>
                  <a:lnTo>
                    <a:pt x="206" y="170"/>
                  </a:lnTo>
                  <a:lnTo>
                    <a:pt x="210" y="167"/>
                  </a:lnTo>
                  <a:lnTo>
                    <a:pt x="214" y="163"/>
                  </a:lnTo>
                  <a:lnTo>
                    <a:pt x="217" y="158"/>
                  </a:lnTo>
                  <a:lnTo>
                    <a:pt x="220" y="155"/>
                  </a:lnTo>
                  <a:lnTo>
                    <a:pt x="223" y="151"/>
                  </a:lnTo>
                  <a:lnTo>
                    <a:pt x="225" y="147"/>
                  </a:lnTo>
                  <a:lnTo>
                    <a:pt x="228" y="141"/>
                  </a:lnTo>
                  <a:lnTo>
                    <a:pt x="232" y="137"/>
                  </a:lnTo>
                  <a:lnTo>
                    <a:pt x="234" y="133"/>
                  </a:lnTo>
                  <a:lnTo>
                    <a:pt x="236" y="128"/>
                  </a:lnTo>
                  <a:lnTo>
                    <a:pt x="238" y="123"/>
                  </a:lnTo>
                  <a:lnTo>
                    <a:pt x="240" y="118"/>
                  </a:lnTo>
                  <a:lnTo>
                    <a:pt x="242" y="114"/>
                  </a:lnTo>
                  <a:lnTo>
                    <a:pt x="244" y="108"/>
                  </a:lnTo>
                  <a:lnTo>
                    <a:pt x="245" y="103"/>
                  </a:lnTo>
                  <a:lnTo>
                    <a:pt x="248" y="99"/>
                  </a:lnTo>
                  <a:lnTo>
                    <a:pt x="249" y="93"/>
                  </a:lnTo>
                  <a:lnTo>
                    <a:pt x="250" y="88"/>
                  </a:lnTo>
                  <a:lnTo>
                    <a:pt x="251" y="84"/>
                  </a:lnTo>
                  <a:lnTo>
                    <a:pt x="251" y="79"/>
                  </a:lnTo>
                  <a:lnTo>
                    <a:pt x="252" y="73"/>
                  </a:lnTo>
                  <a:lnTo>
                    <a:pt x="252" y="69"/>
                  </a:lnTo>
                  <a:lnTo>
                    <a:pt x="252" y="64"/>
                  </a:lnTo>
                  <a:lnTo>
                    <a:pt x="252" y="59"/>
                  </a:lnTo>
                  <a:lnTo>
                    <a:pt x="252" y="55"/>
                  </a:lnTo>
                  <a:lnTo>
                    <a:pt x="251" y="51"/>
                  </a:lnTo>
                  <a:lnTo>
                    <a:pt x="251" y="47"/>
                  </a:lnTo>
                  <a:lnTo>
                    <a:pt x="250" y="42"/>
                  </a:lnTo>
                  <a:lnTo>
                    <a:pt x="249" y="38"/>
                  </a:lnTo>
                  <a:lnTo>
                    <a:pt x="248" y="34"/>
                  </a:lnTo>
                  <a:lnTo>
                    <a:pt x="247" y="31"/>
                  </a:lnTo>
                  <a:lnTo>
                    <a:pt x="244" y="26"/>
                  </a:lnTo>
                  <a:lnTo>
                    <a:pt x="243" y="23"/>
                  </a:lnTo>
                  <a:lnTo>
                    <a:pt x="241" y="20"/>
                  </a:lnTo>
                  <a:lnTo>
                    <a:pt x="239" y="18"/>
                  </a:lnTo>
                  <a:lnTo>
                    <a:pt x="237" y="15"/>
                  </a:lnTo>
                  <a:lnTo>
                    <a:pt x="235" y="13"/>
                  </a:lnTo>
                  <a:lnTo>
                    <a:pt x="233" y="9"/>
                  </a:lnTo>
                  <a:lnTo>
                    <a:pt x="230" y="7"/>
                  </a:lnTo>
                  <a:lnTo>
                    <a:pt x="227" y="6"/>
                  </a:lnTo>
                  <a:lnTo>
                    <a:pt x="224" y="4"/>
                  </a:lnTo>
                  <a:lnTo>
                    <a:pt x="221" y="3"/>
                  </a:lnTo>
                  <a:lnTo>
                    <a:pt x="218" y="2"/>
                  </a:lnTo>
                  <a:lnTo>
                    <a:pt x="215" y="1"/>
                  </a:lnTo>
                  <a:lnTo>
                    <a:pt x="211" y="0"/>
                  </a:lnTo>
                  <a:lnTo>
                    <a:pt x="208" y="0"/>
                  </a:lnTo>
                  <a:lnTo>
                    <a:pt x="205" y="0"/>
                  </a:lnTo>
                  <a:lnTo>
                    <a:pt x="119" y="0"/>
                  </a:lnTo>
                  <a:lnTo>
                    <a:pt x="0"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58" name="Freeform 62"/>
            <p:cNvSpPr>
              <a:spLocks/>
            </p:cNvSpPr>
            <p:nvPr/>
          </p:nvSpPr>
          <p:spPr bwMode="auto">
            <a:xfrm>
              <a:off x="2990" y="1499"/>
              <a:ext cx="79" cy="160"/>
            </a:xfrm>
            <a:custGeom>
              <a:avLst/>
              <a:gdLst>
                <a:gd name="T0" fmla="*/ 0 w 222"/>
                <a:gd name="T1" fmla="*/ 21 h 444"/>
                <a:gd name="T2" fmla="*/ 10 w 222"/>
                <a:gd name="T3" fmla="*/ 0 h 444"/>
                <a:gd name="T4" fmla="*/ 9 w 222"/>
                <a:gd name="T5" fmla="*/ 21 h 444"/>
                <a:gd name="T6" fmla="*/ 0 60000 65536"/>
                <a:gd name="T7" fmla="*/ 0 60000 65536"/>
                <a:gd name="T8" fmla="*/ 0 60000 65536"/>
              </a:gdLst>
              <a:ahLst/>
              <a:cxnLst>
                <a:cxn ang="T6">
                  <a:pos x="T0" y="T1"/>
                </a:cxn>
                <a:cxn ang="T7">
                  <a:pos x="T2" y="T3"/>
                </a:cxn>
                <a:cxn ang="T8">
                  <a:pos x="T4" y="T5"/>
                </a:cxn>
              </a:cxnLst>
              <a:rect l="0" t="0" r="r" b="b"/>
              <a:pathLst>
                <a:path w="222" h="444">
                  <a:moveTo>
                    <a:pt x="0" y="444"/>
                  </a:moveTo>
                  <a:lnTo>
                    <a:pt x="222" y="0"/>
                  </a:lnTo>
                  <a:lnTo>
                    <a:pt x="206"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59" name="Line 63"/>
            <p:cNvSpPr>
              <a:spLocks noChangeShapeType="1"/>
            </p:cNvSpPr>
            <p:nvPr/>
          </p:nvSpPr>
          <p:spPr bwMode="auto">
            <a:xfrm flipH="1">
              <a:off x="3013" y="1616"/>
              <a:ext cx="5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7084" name="Group 76"/>
          <p:cNvGrpSpPr>
            <a:grpSpLocks/>
          </p:cNvGrpSpPr>
          <p:nvPr/>
        </p:nvGrpSpPr>
        <p:grpSpPr bwMode="auto">
          <a:xfrm>
            <a:off x="3546475" y="2970213"/>
            <a:ext cx="1790700" cy="1090612"/>
            <a:chOff x="2234" y="1871"/>
            <a:chExt cx="1128" cy="687"/>
          </a:xfrm>
        </p:grpSpPr>
        <p:sp>
          <p:nvSpPr>
            <p:cNvPr id="81952" name="Line 55"/>
            <p:cNvSpPr>
              <a:spLocks noChangeShapeType="1"/>
            </p:cNvSpPr>
            <p:nvPr/>
          </p:nvSpPr>
          <p:spPr bwMode="auto">
            <a:xfrm flipV="1">
              <a:off x="2234" y="2051"/>
              <a:ext cx="1128" cy="34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53" name="Freeform 74"/>
            <p:cNvSpPr>
              <a:spLocks/>
            </p:cNvSpPr>
            <p:nvPr/>
          </p:nvSpPr>
          <p:spPr bwMode="auto">
            <a:xfrm>
              <a:off x="2318" y="2398"/>
              <a:ext cx="117" cy="160"/>
            </a:xfrm>
            <a:custGeom>
              <a:avLst/>
              <a:gdLst>
                <a:gd name="T0" fmla="*/ 0 w 326"/>
                <a:gd name="T1" fmla="*/ 21 h 444"/>
                <a:gd name="T2" fmla="*/ 5 w 326"/>
                <a:gd name="T3" fmla="*/ 0 h 444"/>
                <a:gd name="T4" fmla="*/ 7 w 326"/>
                <a:gd name="T5" fmla="*/ 12 h 444"/>
                <a:gd name="T6" fmla="*/ 15 w 326"/>
                <a:gd name="T7" fmla="*/ 0 h 444"/>
                <a:gd name="T8" fmla="*/ 10 w 326"/>
                <a:gd name="T9" fmla="*/ 21 h 4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6" h="444">
                  <a:moveTo>
                    <a:pt x="0" y="444"/>
                  </a:moveTo>
                  <a:lnTo>
                    <a:pt x="120" y="0"/>
                  </a:lnTo>
                  <a:lnTo>
                    <a:pt x="157" y="247"/>
                  </a:lnTo>
                  <a:lnTo>
                    <a:pt x="326" y="0"/>
                  </a:lnTo>
                  <a:lnTo>
                    <a:pt x="207"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54" name="Freeform 75"/>
            <p:cNvSpPr>
              <a:spLocks/>
            </p:cNvSpPr>
            <p:nvPr/>
          </p:nvSpPr>
          <p:spPr bwMode="auto">
            <a:xfrm>
              <a:off x="3230" y="1871"/>
              <a:ext cx="107" cy="163"/>
            </a:xfrm>
            <a:custGeom>
              <a:avLst/>
              <a:gdLst>
                <a:gd name="T0" fmla="*/ 0 w 292"/>
                <a:gd name="T1" fmla="*/ 22 h 444"/>
                <a:gd name="T2" fmla="*/ 6 w 292"/>
                <a:gd name="T3" fmla="*/ 0 h 444"/>
                <a:gd name="T4" fmla="*/ 8 w 292"/>
                <a:gd name="T5" fmla="*/ 22 h 444"/>
                <a:gd name="T6" fmla="*/ 14 w 292"/>
                <a:gd name="T7" fmla="*/ 0 h 4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2" h="444">
                  <a:moveTo>
                    <a:pt x="0" y="444"/>
                  </a:moveTo>
                  <a:lnTo>
                    <a:pt x="119" y="0"/>
                  </a:lnTo>
                  <a:lnTo>
                    <a:pt x="173" y="444"/>
                  </a:lnTo>
                  <a:lnTo>
                    <a:pt x="29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27086" name="Group 78"/>
          <p:cNvGrpSpPr>
            <a:grpSpLocks/>
          </p:cNvGrpSpPr>
          <p:nvPr/>
        </p:nvGrpSpPr>
        <p:grpSpPr bwMode="auto">
          <a:xfrm>
            <a:off x="2195513" y="1279525"/>
            <a:ext cx="4824412" cy="4471988"/>
            <a:chOff x="1383" y="806"/>
            <a:chExt cx="3039" cy="2817"/>
          </a:xfrm>
        </p:grpSpPr>
        <p:sp>
          <p:nvSpPr>
            <p:cNvPr id="81927" name="Line 79"/>
            <p:cNvSpPr>
              <a:spLocks noChangeShapeType="1"/>
            </p:cNvSpPr>
            <p:nvPr/>
          </p:nvSpPr>
          <p:spPr bwMode="auto">
            <a:xfrm>
              <a:off x="1602" y="1035"/>
              <a:ext cx="164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28" name="Line 80"/>
            <p:cNvSpPr>
              <a:spLocks noChangeShapeType="1"/>
            </p:cNvSpPr>
            <p:nvPr/>
          </p:nvSpPr>
          <p:spPr bwMode="auto">
            <a:xfrm>
              <a:off x="3243" y="1035"/>
              <a:ext cx="0" cy="2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29" name="Line 81"/>
            <p:cNvSpPr>
              <a:spLocks noChangeShapeType="1"/>
            </p:cNvSpPr>
            <p:nvPr/>
          </p:nvSpPr>
          <p:spPr bwMode="auto">
            <a:xfrm flipH="1">
              <a:off x="1602" y="2472"/>
              <a:ext cx="1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0" name="Line 82"/>
            <p:cNvSpPr>
              <a:spLocks noChangeShapeType="1"/>
            </p:cNvSpPr>
            <p:nvPr/>
          </p:nvSpPr>
          <p:spPr bwMode="auto">
            <a:xfrm flipV="1">
              <a:off x="1602" y="1035"/>
              <a:ext cx="0" cy="14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1" name="Line 83"/>
            <p:cNvSpPr>
              <a:spLocks noChangeShapeType="1"/>
            </p:cNvSpPr>
            <p:nvPr/>
          </p:nvSpPr>
          <p:spPr bwMode="auto">
            <a:xfrm>
              <a:off x="3243" y="1035"/>
              <a:ext cx="1024" cy="102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2" name="Line 84"/>
            <p:cNvSpPr>
              <a:spLocks noChangeShapeType="1"/>
            </p:cNvSpPr>
            <p:nvPr/>
          </p:nvSpPr>
          <p:spPr bwMode="auto">
            <a:xfrm>
              <a:off x="3767" y="2999"/>
              <a:ext cx="500" cy="4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3" name="Line 85"/>
            <p:cNvSpPr>
              <a:spLocks noChangeShapeType="1"/>
            </p:cNvSpPr>
            <p:nvPr/>
          </p:nvSpPr>
          <p:spPr bwMode="auto">
            <a:xfrm>
              <a:off x="1602" y="2472"/>
              <a:ext cx="1024" cy="102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4" name="Line 86"/>
            <p:cNvSpPr>
              <a:spLocks noChangeShapeType="1"/>
            </p:cNvSpPr>
            <p:nvPr/>
          </p:nvSpPr>
          <p:spPr bwMode="auto">
            <a:xfrm>
              <a:off x="2626" y="3498"/>
              <a:ext cx="164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5" name="Line 87"/>
            <p:cNvSpPr>
              <a:spLocks noChangeShapeType="1"/>
            </p:cNvSpPr>
            <p:nvPr/>
          </p:nvSpPr>
          <p:spPr bwMode="auto">
            <a:xfrm flipV="1">
              <a:off x="4267" y="2062"/>
              <a:ext cx="0" cy="14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6" name="Line 88"/>
            <p:cNvSpPr>
              <a:spLocks noChangeShapeType="1"/>
            </p:cNvSpPr>
            <p:nvPr/>
          </p:nvSpPr>
          <p:spPr bwMode="auto">
            <a:xfrm flipH="1" flipV="1">
              <a:off x="2506" y="3287"/>
              <a:ext cx="161"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7" name="Line 89"/>
            <p:cNvSpPr>
              <a:spLocks noChangeShapeType="1"/>
            </p:cNvSpPr>
            <p:nvPr/>
          </p:nvSpPr>
          <p:spPr bwMode="auto">
            <a:xfrm>
              <a:off x="2578" y="3358"/>
              <a:ext cx="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8" name="Line 90"/>
            <p:cNvSpPr>
              <a:spLocks noChangeShapeType="1"/>
            </p:cNvSpPr>
            <p:nvPr/>
          </p:nvSpPr>
          <p:spPr bwMode="auto">
            <a:xfrm>
              <a:off x="2578" y="3287"/>
              <a:ext cx="160" cy="1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39" name="Freeform 91"/>
            <p:cNvSpPr>
              <a:spLocks/>
            </p:cNvSpPr>
            <p:nvPr/>
          </p:nvSpPr>
          <p:spPr bwMode="auto">
            <a:xfrm>
              <a:off x="1712" y="1114"/>
              <a:ext cx="86" cy="161"/>
            </a:xfrm>
            <a:custGeom>
              <a:avLst/>
              <a:gdLst>
                <a:gd name="T0" fmla="*/ 0 w 238"/>
                <a:gd name="T1" fmla="*/ 0 h 444"/>
                <a:gd name="T2" fmla="*/ 0 w 238"/>
                <a:gd name="T3" fmla="*/ 21 h 444"/>
                <a:gd name="T4" fmla="*/ 11 w 238"/>
                <a:gd name="T5" fmla="*/ 0 h 444"/>
                <a:gd name="T6" fmla="*/ 0 60000 65536"/>
                <a:gd name="T7" fmla="*/ 0 60000 65536"/>
                <a:gd name="T8" fmla="*/ 0 60000 65536"/>
              </a:gdLst>
              <a:ahLst/>
              <a:cxnLst>
                <a:cxn ang="T6">
                  <a:pos x="T0" y="T1"/>
                </a:cxn>
                <a:cxn ang="T7">
                  <a:pos x="T2" y="T3"/>
                </a:cxn>
                <a:cxn ang="T8">
                  <a:pos x="T4" y="T5"/>
                </a:cxn>
              </a:cxnLst>
              <a:rect l="0" t="0" r="r" b="b"/>
              <a:pathLst>
                <a:path w="238" h="444">
                  <a:moveTo>
                    <a:pt x="0" y="0"/>
                  </a:moveTo>
                  <a:lnTo>
                    <a:pt x="0" y="444"/>
                  </a:lnTo>
                  <a:lnTo>
                    <a:pt x="2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40" name="Freeform 92"/>
            <p:cNvSpPr>
              <a:spLocks/>
            </p:cNvSpPr>
            <p:nvPr/>
          </p:nvSpPr>
          <p:spPr bwMode="auto">
            <a:xfrm>
              <a:off x="4104" y="2069"/>
              <a:ext cx="114" cy="174"/>
            </a:xfrm>
            <a:custGeom>
              <a:avLst/>
              <a:gdLst>
                <a:gd name="T0" fmla="*/ 0 w 311"/>
                <a:gd name="T1" fmla="*/ 0 h 478"/>
                <a:gd name="T2" fmla="*/ 0 w 311"/>
                <a:gd name="T3" fmla="*/ 22 h 478"/>
                <a:gd name="T4" fmla="*/ 7 w 311"/>
                <a:gd name="T5" fmla="*/ 8 h 478"/>
                <a:gd name="T6" fmla="*/ 8 w 311"/>
                <a:gd name="T7" fmla="*/ 23 h 478"/>
                <a:gd name="T8" fmla="*/ 15 w 311"/>
                <a:gd name="T9" fmla="*/ 3 h 4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1" h="478">
                  <a:moveTo>
                    <a:pt x="0" y="0"/>
                  </a:moveTo>
                  <a:lnTo>
                    <a:pt x="0" y="450"/>
                  </a:lnTo>
                  <a:lnTo>
                    <a:pt x="130" y="172"/>
                  </a:lnTo>
                  <a:lnTo>
                    <a:pt x="156" y="478"/>
                  </a:lnTo>
                  <a:lnTo>
                    <a:pt x="311"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41" name="Line 93"/>
            <p:cNvSpPr>
              <a:spLocks noChangeShapeType="1"/>
            </p:cNvSpPr>
            <p:nvPr/>
          </p:nvSpPr>
          <p:spPr bwMode="auto">
            <a:xfrm>
              <a:off x="1426" y="2406"/>
              <a:ext cx="44" cy="1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42" name="Line 94"/>
            <p:cNvSpPr>
              <a:spLocks noChangeShapeType="1"/>
            </p:cNvSpPr>
            <p:nvPr/>
          </p:nvSpPr>
          <p:spPr bwMode="auto">
            <a:xfrm flipH="1">
              <a:off x="1383" y="2406"/>
              <a:ext cx="130" cy="1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43" name="Freeform 95"/>
            <p:cNvSpPr>
              <a:spLocks/>
            </p:cNvSpPr>
            <p:nvPr/>
          </p:nvSpPr>
          <p:spPr bwMode="auto">
            <a:xfrm>
              <a:off x="4335" y="3463"/>
              <a:ext cx="87" cy="81"/>
            </a:xfrm>
            <a:custGeom>
              <a:avLst/>
              <a:gdLst>
                <a:gd name="T0" fmla="*/ 0 w 236"/>
                <a:gd name="T1" fmla="*/ 0 h 222"/>
                <a:gd name="T2" fmla="*/ 3 w 236"/>
                <a:gd name="T3" fmla="*/ 11 h 222"/>
                <a:gd name="T4" fmla="*/ 12 w 236"/>
                <a:gd name="T5" fmla="*/ 0 h 222"/>
                <a:gd name="T6" fmla="*/ 0 60000 65536"/>
                <a:gd name="T7" fmla="*/ 0 60000 65536"/>
                <a:gd name="T8" fmla="*/ 0 60000 65536"/>
              </a:gdLst>
              <a:ahLst/>
              <a:cxnLst>
                <a:cxn ang="T6">
                  <a:pos x="T0" y="T1"/>
                </a:cxn>
                <a:cxn ang="T7">
                  <a:pos x="T2" y="T3"/>
                </a:cxn>
                <a:cxn ang="T8">
                  <a:pos x="T4" y="T5"/>
                </a:cxn>
              </a:cxnLst>
              <a:rect l="0" t="0" r="r" b="b"/>
              <a:pathLst>
                <a:path w="236" h="222">
                  <a:moveTo>
                    <a:pt x="0" y="0"/>
                  </a:moveTo>
                  <a:lnTo>
                    <a:pt x="58" y="222"/>
                  </a:lnTo>
                  <a:lnTo>
                    <a:pt x="23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44" name="Line 96"/>
            <p:cNvSpPr>
              <a:spLocks noChangeShapeType="1"/>
            </p:cNvSpPr>
            <p:nvPr/>
          </p:nvSpPr>
          <p:spPr bwMode="auto">
            <a:xfrm flipH="1">
              <a:off x="4335" y="3544"/>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45" name="Freeform 97"/>
            <p:cNvSpPr>
              <a:spLocks/>
            </p:cNvSpPr>
            <p:nvPr/>
          </p:nvSpPr>
          <p:spPr bwMode="auto">
            <a:xfrm>
              <a:off x="3159" y="806"/>
              <a:ext cx="114" cy="160"/>
            </a:xfrm>
            <a:custGeom>
              <a:avLst/>
              <a:gdLst>
                <a:gd name="T0" fmla="*/ 6 w 316"/>
                <a:gd name="T1" fmla="*/ 0 h 444"/>
                <a:gd name="T2" fmla="*/ 15 w 316"/>
                <a:gd name="T3" fmla="*/ 0 h 444"/>
                <a:gd name="T4" fmla="*/ 0 w 316"/>
                <a:gd name="T5" fmla="*/ 21 h 444"/>
                <a:gd name="T6" fmla="*/ 9 w 316"/>
                <a:gd name="T7" fmla="*/ 21 h 44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16" h="444">
                  <a:moveTo>
                    <a:pt x="119" y="0"/>
                  </a:moveTo>
                  <a:lnTo>
                    <a:pt x="316" y="0"/>
                  </a:lnTo>
                  <a:lnTo>
                    <a:pt x="0" y="444"/>
                  </a:lnTo>
                  <a:lnTo>
                    <a:pt x="198" y="4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46" name="Line 98"/>
            <p:cNvSpPr>
              <a:spLocks noChangeShapeType="1"/>
            </p:cNvSpPr>
            <p:nvPr/>
          </p:nvSpPr>
          <p:spPr bwMode="auto">
            <a:xfrm flipH="1">
              <a:off x="1791" y="1305"/>
              <a:ext cx="1452" cy="116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47" name="Line 99"/>
            <p:cNvSpPr>
              <a:spLocks noChangeShapeType="1"/>
            </p:cNvSpPr>
            <p:nvPr/>
          </p:nvSpPr>
          <p:spPr bwMode="auto">
            <a:xfrm>
              <a:off x="1791" y="2472"/>
              <a:ext cx="1976" cy="5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48" name="Line 100"/>
            <p:cNvSpPr>
              <a:spLocks noChangeShapeType="1"/>
            </p:cNvSpPr>
            <p:nvPr/>
          </p:nvSpPr>
          <p:spPr bwMode="auto">
            <a:xfrm flipH="1" flipV="1">
              <a:off x="3243" y="1305"/>
              <a:ext cx="524" cy="169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1949" name="Freeform 101"/>
            <p:cNvSpPr>
              <a:spLocks/>
            </p:cNvSpPr>
            <p:nvPr/>
          </p:nvSpPr>
          <p:spPr bwMode="auto">
            <a:xfrm>
              <a:off x="3525" y="2734"/>
              <a:ext cx="74" cy="161"/>
            </a:xfrm>
            <a:custGeom>
              <a:avLst/>
              <a:gdLst>
                <a:gd name="T0" fmla="*/ 0 w 206"/>
                <a:gd name="T1" fmla="*/ 21 h 444"/>
                <a:gd name="T2" fmla="*/ 5 w 206"/>
                <a:gd name="T3" fmla="*/ 0 h 444"/>
                <a:gd name="T4" fmla="*/ 10 w 206"/>
                <a:gd name="T5" fmla="*/ 0 h 444"/>
                <a:gd name="T6" fmla="*/ 0 60000 65536"/>
                <a:gd name="T7" fmla="*/ 0 60000 65536"/>
                <a:gd name="T8" fmla="*/ 0 60000 65536"/>
              </a:gdLst>
              <a:ahLst/>
              <a:cxnLst>
                <a:cxn ang="T6">
                  <a:pos x="T0" y="T1"/>
                </a:cxn>
                <a:cxn ang="T7">
                  <a:pos x="T2" y="T3"/>
                </a:cxn>
                <a:cxn ang="T8">
                  <a:pos x="T4" y="T5"/>
                </a:cxn>
              </a:cxnLst>
              <a:rect l="0" t="0" r="r" b="b"/>
              <a:pathLst>
                <a:path w="206" h="444">
                  <a:moveTo>
                    <a:pt x="0" y="444"/>
                  </a:moveTo>
                  <a:lnTo>
                    <a:pt x="120" y="0"/>
                  </a:lnTo>
                  <a:lnTo>
                    <a:pt x="20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50" name="Freeform 102"/>
            <p:cNvSpPr>
              <a:spLocks/>
            </p:cNvSpPr>
            <p:nvPr/>
          </p:nvSpPr>
          <p:spPr bwMode="auto">
            <a:xfrm>
              <a:off x="3576" y="2734"/>
              <a:ext cx="46" cy="89"/>
            </a:xfrm>
            <a:custGeom>
              <a:avLst/>
              <a:gdLst>
                <a:gd name="T0" fmla="*/ 0 w 126"/>
                <a:gd name="T1" fmla="*/ 12 h 246"/>
                <a:gd name="T2" fmla="*/ 0 w 126"/>
                <a:gd name="T3" fmla="*/ 12 h 246"/>
                <a:gd name="T4" fmla="*/ 0 w 126"/>
                <a:gd name="T5" fmla="*/ 12 h 246"/>
                <a:gd name="T6" fmla="*/ 1 w 126"/>
                <a:gd name="T7" fmla="*/ 12 h 246"/>
                <a:gd name="T8" fmla="*/ 1 w 126"/>
                <a:gd name="T9" fmla="*/ 12 h 246"/>
                <a:gd name="T10" fmla="*/ 1 w 126"/>
                <a:gd name="T11" fmla="*/ 11 h 246"/>
                <a:gd name="T12" fmla="*/ 1 w 126"/>
                <a:gd name="T13" fmla="*/ 11 h 246"/>
                <a:gd name="T14" fmla="*/ 2 w 126"/>
                <a:gd name="T15" fmla="*/ 11 h 246"/>
                <a:gd name="T16" fmla="*/ 2 w 126"/>
                <a:gd name="T17" fmla="*/ 11 h 246"/>
                <a:gd name="T18" fmla="*/ 3 w 126"/>
                <a:gd name="T19" fmla="*/ 11 h 246"/>
                <a:gd name="T20" fmla="*/ 3 w 126"/>
                <a:gd name="T21" fmla="*/ 11 h 246"/>
                <a:gd name="T22" fmla="*/ 3 w 126"/>
                <a:gd name="T23" fmla="*/ 10 h 246"/>
                <a:gd name="T24" fmla="*/ 3 w 126"/>
                <a:gd name="T25" fmla="*/ 10 h 246"/>
                <a:gd name="T26" fmla="*/ 3 w 126"/>
                <a:gd name="T27" fmla="*/ 10 h 246"/>
                <a:gd name="T28" fmla="*/ 4 w 126"/>
                <a:gd name="T29" fmla="*/ 10 h 246"/>
                <a:gd name="T30" fmla="*/ 4 w 126"/>
                <a:gd name="T31" fmla="*/ 9 h 246"/>
                <a:gd name="T32" fmla="*/ 4 w 126"/>
                <a:gd name="T33" fmla="*/ 9 h 246"/>
                <a:gd name="T34" fmla="*/ 4 w 126"/>
                <a:gd name="T35" fmla="*/ 9 h 246"/>
                <a:gd name="T36" fmla="*/ 4 w 126"/>
                <a:gd name="T37" fmla="*/ 9 h 246"/>
                <a:gd name="T38" fmla="*/ 5 w 126"/>
                <a:gd name="T39" fmla="*/ 8 h 246"/>
                <a:gd name="T40" fmla="*/ 5 w 126"/>
                <a:gd name="T41" fmla="*/ 8 h 246"/>
                <a:gd name="T42" fmla="*/ 5 w 126"/>
                <a:gd name="T43" fmla="*/ 8 h 246"/>
                <a:gd name="T44" fmla="*/ 5 w 126"/>
                <a:gd name="T45" fmla="*/ 8 h 246"/>
                <a:gd name="T46" fmla="*/ 5 w 126"/>
                <a:gd name="T47" fmla="*/ 7 h 246"/>
                <a:gd name="T48" fmla="*/ 5 w 126"/>
                <a:gd name="T49" fmla="*/ 7 h 246"/>
                <a:gd name="T50" fmla="*/ 5 w 126"/>
                <a:gd name="T51" fmla="*/ 7 h 246"/>
                <a:gd name="T52" fmla="*/ 6 w 126"/>
                <a:gd name="T53" fmla="*/ 6 h 246"/>
                <a:gd name="T54" fmla="*/ 6 w 126"/>
                <a:gd name="T55" fmla="*/ 6 h 246"/>
                <a:gd name="T56" fmla="*/ 6 w 126"/>
                <a:gd name="T57" fmla="*/ 5 h 246"/>
                <a:gd name="T58" fmla="*/ 6 w 126"/>
                <a:gd name="T59" fmla="*/ 5 h 246"/>
                <a:gd name="T60" fmla="*/ 6 w 126"/>
                <a:gd name="T61" fmla="*/ 5 h 246"/>
                <a:gd name="T62" fmla="*/ 6 w 126"/>
                <a:gd name="T63" fmla="*/ 4 h 246"/>
                <a:gd name="T64" fmla="*/ 6 w 126"/>
                <a:gd name="T65" fmla="*/ 4 h 246"/>
                <a:gd name="T66" fmla="*/ 6 w 126"/>
                <a:gd name="T67" fmla="*/ 4 h 246"/>
                <a:gd name="T68" fmla="*/ 6 w 126"/>
                <a:gd name="T69" fmla="*/ 4 h 246"/>
                <a:gd name="T70" fmla="*/ 6 w 126"/>
                <a:gd name="T71" fmla="*/ 3 h 246"/>
                <a:gd name="T72" fmla="*/ 6 w 126"/>
                <a:gd name="T73" fmla="*/ 3 h 246"/>
                <a:gd name="T74" fmla="*/ 6 w 126"/>
                <a:gd name="T75" fmla="*/ 3 h 246"/>
                <a:gd name="T76" fmla="*/ 6 w 126"/>
                <a:gd name="T77" fmla="*/ 3 h 246"/>
                <a:gd name="T78" fmla="*/ 6 w 126"/>
                <a:gd name="T79" fmla="*/ 2 h 246"/>
                <a:gd name="T80" fmla="*/ 6 w 126"/>
                <a:gd name="T81" fmla="*/ 2 h 246"/>
                <a:gd name="T82" fmla="*/ 5 w 126"/>
                <a:gd name="T83" fmla="*/ 1 h 246"/>
                <a:gd name="T84" fmla="*/ 5 w 126"/>
                <a:gd name="T85" fmla="*/ 1 h 246"/>
                <a:gd name="T86" fmla="*/ 5 w 126"/>
                <a:gd name="T87" fmla="*/ 1 h 246"/>
                <a:gd name="T88" fmla="*/ 5 w 126"/>
                <a:gd name="T89" fmla="*/ 1 h 246"/>
                <a:gd name="T90" fmla="*/ 5 w 126"/>
                <a:gd name="T91" fmla="*/ 1 h 246"/>
                <a:gd name="T92" fmla="*/ 5 w 126"/>
                <a:gd name="T93" fmla="*/ 1 h 246"/>
                <a:gd name="T94" fmla="*/ 5 w 126"/>
                <a:gd name="T95" fmla="*/ 0 h 246"/>
                <a:gd name="T96" fmla="*/ 4 w 126"/>
                <a:gd name="T97" fmla="*/ 0 h 246"/>
                <a:gd name="T98" fmla="*/ 4 w 126"/>
                <a:gd name="T99" fmla="*/ 0 h 246"/>
                <a:gd name="T100" fmla="*/ 4 w 126"/>
                <a:gd name="T101" fmla="*/ 0 h 246"/>
                <a:gd name="T102" fmla="*/ 4 w 126"/>
                <a:gd name="T103" fmla="*/ 0 h 246"/>
                <a:gd name="T104" fmla="*/ 4 w 126"/>
                <a:gd name="T105" fmla="*/ 0 h 246"/>
                <a:gd name="T106" fmla="*/ 3 w 126"/>
                <a:gd name="T107" fmla="*/ 0 h 246"/>
                <a:gd name="T108" fmla="*/ 3 w 126"/>
                <a:gd name="T109" fmla="*/ 0 h 24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6" h="246">
                  <a:moveTo>
                    <a:pt x="0" y="246"/>
                  </a:moveTo>
                  <a:lnTo>
                    <a:pt x="5" y="246"/>
                  </a:lnTo>
                  <a:lnTo>
                    <a:pt x="10" y="246"/>
                  </a:lnTo>
                  <a:lnTo>
                    <a:pt x="15" y="245"/>
                  </a:lnTo>
                  <a:lnTo>
                    <a:pt x="20" y="243"/>
                  </a:lnTo>
                  <a:lnTo>
                    <a:pt x="25" y="241"/>
                  </a:lnTo>
                  <a:lnTo>
                    <a:pt x="31" y="238"/>
                  </a:lnTo>
                  <a:lnTo>
                    <a:pt x="37" y="236"/>
                  </a:lnTo>
                  <a:lnTo>
                    <a:pt x="43" y="233"/>
                  </a:lnTo>
                  <a:lnTo>
                    <a:pt x="48" y="230"/>
                  </a:lnTo>
                  <a:lnTo>
                    <a:pt x="53" y="226"/>
                  </a:lnTo>
                  <a:lnTo>
                    <a:pt x="57" y="221"/>
                  </a:lnTo>
                  <a:lnTo>
                    <a:pt x="63" y="217"/>
                  </a:lnTo>
                  <a:lnTo>
                    <a:pt x="68" y="213"/>
                  </a:lnTo>
                  <a:lnTo>
                    <a:pt x="73" y="208"/>
                  </a:lnTo>
                  <a:lnTo>
                    <a:pt x="78" y="202"/>
                  </a:lnTo>
                  <a:lnTo>
                    <a:pt x="82" y="197"/>
                  </a:lnTo>
                  <a:lnTo>
                    <a:pt x="87" y="191"/>
                  </a:lnTo>
                  <a:lnTo>
                    <a:pt x="92" y="184"/>
                  </a:lnTo>
                  <a:lnTo>
                    <a:pt x="95" y="178"/>
                  </a:lnTo>
                  <a:lnTo>
                    <a:pt x="99" y="171"/>
                  </a:lnTo>
                  <a:lnTo>
                    <a:pt x="102" y="165"/>
                  </a:lnTo>
                  <a:lnTo>
                    <a:pt x="106" y="159"/>
                  </a:lnTo>
                  <a:lnTo>
                    <a:pt x="110" y="151"/>
                  </a:lnTo>
                  <a:lnTo>
                    <a:pt x="112" y="145"/>
                  </a:lnTo>
                  <a:lnTo>
                    <a:pt x="115" y="137"/>
                  </a:lnTo>
                  <a:lnTo>
                    <a:pt x="117" y="130"/>
                  </a:lnTo>
                  <a:lnTo>
                    <a:pt x="119" y="122"/>
                  </a:lnTo>
                  <a:lnTo>
                    <a:pt x="121" y="116"/>
                  </a:lnTo>
                  <a:lnTo>
                    <a:pt x="122" y="109"/>
                  </a:lnTo>
                  <a:lnTo>
                    <a:pt x="123" y="101"/>
                  </a:lnTo>
                  <a:lnTo>
                    <a:pt x="125" y="95"/>
                  </a:lnTo>
                  <a:lnTo>
                    <a:pt x="125" y="87"/>
                  </a:lnTo>
                  <a:lnTo>
                    <a:pt x="126" y="81"/>
                  </a:lnTo>
                  <a:lnTo>
                    <a:pt x="126" y="74"/>
                  </a:lnTo>
                  <a:lnTo>
                    <a:pt x="125" y="67"/>
                  </a:lnTo>
                  <a:lnTo>
                    <a:pt x="125" y="62"/>
                  </a:lnTo>
                  <a:lnTo>
                    <a:pt x="123" y="55"/>
                  </a:lnTo>
                  <a:lnTo>
                    <a:pt x="121" y="49"/>
                  </a:lnTo>
                  <a:lnTo>
                    <a:pt x="120" y="44"/>
                  </a:lnTo>
                  <a:lnTo>
                    <a:pt x="118" y="38"/>
                  </a:lnTo>
                  <a:lnTo>
                    <a:pt x="116" y="33"/>
                  </a:lnTo>
                  <a:lnTo>
                    <a:pt x="114" y="29"/>
                  </a:lnTo>
                  <a:lnTo>
                    <a:pt x="111" y="24"/>
                  </a:lnTo>
                  <a:lnTo>
                    <a:pt x="107" y="20"/>
                  </a:lnTo>
                  <a:lnTo>
                    <a:pt x="104" y="16"/>
                  </a:lnTo>
                  <a:lnTo>
                    <a:pt x="101" y="13"/>
                  </a:lnTo>
                  <a:lnTo>
                    <a:pt x="97" y="10"/>
                  </a:lnTo>
                  <a:lnTo>
                    <a:pt x="94" y="7"/>
                  </a:lnTo>
                  <a:lnTo>
                    <a:pt x="89" y="4"/>
                  </a:lnTo>
                  <a:lnTo>
                    <a:pt x="85" y="3"/>
                  </a:lnTo>
                  <a:lnTo>
                    <a:pt x="81" y="1"/>
                  </a:lnTo>
                  <a:lnTo>
                    <a:pt x="76" y="0"/>
                  </a:lnTo>
                  <a:lnTo>
                    <a:pt x="71" y="0"/>
                  </a:lnTo>
                  <a:lnTo>
                    <a:pt x="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1951" name="Line 103"/>
            <p:cNvSpPr>
              <a:spLocks noChangeShapeType="1"/>
            </p:cNvSpPr>
            <p:nvPr/>
          </p:nvSpPr>
          <p:spPr bwMode="auto">
            <a:xfrm flipH="1">
              <a:off x="3546" y="2823"/>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27086"/>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1" fill="hold" nodeType="clickEffect">
                                  <p:stCondLst>
                                    <p:cond delay="0"/>
                                  </p:stCondLst>
                                  <p:childTnLst>
                                    <p:set>
                                      <p:cBhvr>
                                        <p:cTn id="10" dur="1" fill="hold">
                                          <p:stCondLst>
                                            <p:cond delay="0"/>
                                          </p:stCondLst>
                                        </p:cTn>
                                        <p:tgtEl>
                                          <p:spTgt spid="427085"/>
                                        </p:tgtEl>
                                        <p:attrNameLst>
                                          <p:attrName>style.visibility</p:attrName>
                                        </p:attrNameLst>
                                      </p:cBhvr>
                                      <p:to>
                                        <p:strVal val="visible"/>
                                      </p:to>
                                    </p:set>
                                    <p:animEffect transition="in" filter="wipe(up)">
                                      <p:cBhvr>
                                        <p:cTn id="11" dur="500"/>
                                        <p:tgtEl>
                                          <p:spTgt spid="427085"/>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nodeType="clickEffect">
                                  <p:stCondLst>
                                    <p:cond delay="0"/>
                                  </p:stCondLst>
                                  <p:childTnLst>
                                    <p:set>
                                      <p:cBhvr>
                                        <p:cTn id="15" dur="1" fill="hold">
                                          <p:stCondLst>
                                            <p:cond delay="0"/>
                                          </p:stCondLst>
                                        </p:cTn>
                                        <p:tgtEl>
                                          <p:spTgt spid="427084"/>
                                        </p:tgtEl>
                                        <p:attrNameLst>
                                          <p:attrName>style.visibility</p:attrName>
                                        </p:attrNameLst>
                                      </p:cBhvr>
                                      <p:to>
                                        <p:strVal val="visible"/>
                                      </p:to>
                                    </p:set>
                                    <p:animEffect transition="in" filter="wipe(down)">
                                      <p:cBhvr>
                                        <p:cTn id="16" dur="500"/>
                                        <p:tgtEl>
                                          <p:spTgt spid="42708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3" presetClass="entr" presetSubtype="5" fill="hold" grpId="0" nodeType="clickEffect">
                                  <p:stCondLst>
                                    <p:cond delay="0"/>
                                  </p:stCondLst>
                                  <p:childTnLst>
                                    <p:set>
                                      <p:cBhvr>
                                        <p:cTn id="20" dur="1" fill="hold">
                                          <p:stCondLst>
                                            <p:cond delay="0"/>
                                          </p:stCondLst>
                                        </p:cTn>
                                        <p:tgtEl>
                                          <p:spTgt spid="427022"/>
                                        </p:tgtEl>
                                        <p:attrNameLst>
                                          <p:attrName>style.visibility</p:attrName>
                                        </p:attrNameLst>
                                      </p:cBhvr>
                                      <p:to>
                                        <p:strVal val="visible"/>
                                      </p:to>
                                    </p:set>
                                    <p:animEffect transition="in" filter="blinds(vertical)">
                                      <p:cBhvr>
                                        <p:cTn id="21" dur="500"/>
                                        <p:tgtEl>
                                          <p:spTgt spid="4270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7022" grpId="0" autoUpdateAnimBg="0"/>
    </p:bldLst>
  </p:timing>
</p:sld>
</file>

<file path=ppt/slides/slide8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2946" name="Rectangle 2"/>
          <p:cNvSpPr>
            <a:spLocks noGrp="1" noChangeArrowheads="1"/>
          </p:cNvSpPr>
          <p:nvPr>
            <p:ph type="title"/>
          </p:nvPr>
        </p:nvSpPr>
        <p:spPr>
          <a:xfrm>
            <a:off x="0" y="0"/>
            <a:ext cx="8893175" cy="1268413"/>
          </a:xfrm>
          <a:extLst>
            <a:ext uri="{909E8E84-426E-40DD-AFC4-6F175D3DCCD1}">
              <a14:hiddenFill xmlns:a14="http://schemas.microsoft.com/office/drawing/2010/main">
                <a:gradFill rotWithShape="0">
                  <a:gsLst>
                    <a:gs pos="0">
                      <a:srgbClr val="FFCCFF"/>
                    </a:gs>
                    <a:gs pos="50000">
                      <a:srgbClr val="FFFFFF"/>
                    </a:gs>
                    <a:gs pos="100000">
                      <a:srgbClr val="FFCCFF"/>
                    </a:gs>
                  </a:gsLst>
                  <a:lin ang="18900000" scaled="1"/>
                </a:gradFill>
              </a14:hiddenFill>
            </a:ext>
          </a:extLst>
        </p:spPr>
        <p:txBody>
          <a:bodyPr/>
          <a:lstStyle/>
          <a:p>
            <a:pPr algn="l" eaLnBrk="1" hangingPunct="1"/>
            <a:r>
              <a:rPr lang="zh-CN" altLang="zh-CN" sz="4000" b="1" smtClean="0">
                <a:solidFill>
                  <a:schemeClr val="tx1"/>
                </a:solidFill>
                <a:latin typeface="黑体" pitchFamily="2" charset="-122"/>
                <a:ea typeface="黑体" pitchFamily="2" charset="-122"/>
              </a:rPr>
              <a:t>例1</a:t>
            </a:r>
            <a:r>
              <a:rPr lang="en-US" altLang="zh-CN" sz="4000" b="1" smtClean="0">
                <a:solidFill>
                  <a:schemeClr val="tx1"/>
                </a:solidFill>
                <a:latin typeface="黑体" pitchFamily="2" charset="-122"/>
                <a:ea typeface="黑体" pitchFamily="2" charset="-122"/>
              </a:rPr>
              <a:t>.</a:t>
            </a:r>
            <a:r>
              <a:rPr lang="zh-CN" altLang="zh-CN" sz="4000" b="1" smtClean="0">
                <a:solidFill>
                  <a:schemeClr val="tx1"/>
                </a:solidFill>
                <a:latin typeface="黑体" pitchFamily="2" charset="-122"/>
                <a:ea typeface="黑体" pitchFamily="2" charset="-122"/>
              </a:rPr>
              <a:t>求</a:t>
            </a:r>
            <a:r>
              <a:rPr lang="zh-CN" altLang="en-US" sz="4000" b="1" smtClean="0">
                <a:latin typeface="黑体" pitchFamily="2" charset="-122"/>
                <a:ea typeface="黑体" pitchFamily="2" charset="-122"/>
                <a:sym typeface="Symbol" pitchFamily="18" charset="2"/>
              </a:rPr>
              <a:t></a:t>
            </a:r>
            <a:r>
              <a:rPr lang="en-US" altLang="zh-CN" sz="4000" b="1" smtClean="0">
                <a:solidFill>
                  <a:schemeClr val="tx1"/>
                </a:solidFill>
                <a:latin typeface="黑体" pitchFamily="2" charset="-122"/>
                <a:ea typeface="黑体" pitchFamily="2" charset="-122"/>
              </a:rPr>
              <a:t>ABC</a:t>
            </a:r>
            <a:r>
              <a:rPr lang="zh-CN" altLang="en-US" sz="4000" b="1" smtClean="0">
                <a:solidFill>
                  <a:schemeClr val="tx1"/>
                </a:solidFill>
                <a:latin typeface="黑体" pitchFamily="2" charset="-122"/>
                <a:ea typeface="黑体" pitchFamily="2" charset="-122"/>
              </a:rPr>
              <a:t>上对水平面的最大斜度线 </a:t>
            </a:r>
            <a:br>
              <a:rPr lang="zh-CN" altLang="en-US" sz="4000" b="1" smtClean="0">
                <a:solidFill>
                  <a:schemeClr val="tx1"/>
                </a:solidFill>
                <a:latin typeface="黑体" pitchFamily="2" charset="-122"/>
                <a:ea typeface="黑体" pitchFamily="2" charset="-122"/>
              </a:rPr>
            </a:br>
            <a:r>
              <a:rPr lang="zh-CN" altLang="en-US" sz="4000" b="1" smtClean="0">
                <a:solidFill>
                  <a:schemeClr val="tx1"/>
                </a:solidFill>
                <a:latin typeface="黑体" pitchFamily="2" charset="-122"/>
                <a:ea typeface="黑体" pitchFamily="2" charset="-122"/>
              </a:rPr>
              <a:t>    </a:t>
            </a:r>
            <a:r>
              <a:rPr lang="en-US" altLang="zh-CN" sz="4000" b="1" smtClean="0">
                <a:solidFill>
                  <a:srgbClr val="FF0000"/>
                </a:solidFill>
                <a:latin typeface="黑体" pitchFamily="2" charset="-122"/>
                <a:ea typeface="黑体" pitchFamily="2" charset="-122"/>
              </a:rPr>
              <a:t>BE</a:t>
            </a:r>
            <a:r>
              <a:rPr lang="zh-CN" altLang="en-US" sz="4000" b="1" smtClean="0">
                <a:solidFill>
                  <a:schemeClr val="tx1"/>
                </a:solidFill>
                <a:latin typeface="黑体" pitchFamily="2" charset="-122"/>
                <a:ea typeface="黑体" pitchFamily="2" charset="-122"/>
              </a:rPr>
              <a:t>。</a:t>
            </a:r>
          </a:p>
        </p:txBody>
      </p:sp>
      <p:grpSp>
        <p:nvGrpSpPr>
          <p:cNvPr id="428069" name="Group 37"/>
          <p:cNvGrpSpPr>
            <a:grpSpLocks/>
          </p:cNvGrpSpPr>
          <p:nvPr/>
        </p:nvGrpSpPr>
        <p:grpSpPr bwMode="auto">
          <a:xfrm>
            <a:off x="2627313" y="1268413"/>
            <a:ext cx="4259262" cy="5399087"/>
            <a:chOff x="1655" y="799"/>
            <a:chExt cx="2683" cy="3401"/>
          </a:xfrm>
        </p:grpSpPr>
        <p:sp>
          <p:nvSpPr>
            <p:cNvPr id="82983" name="Line 38"/>
            <p:cNvSpPr>
              <a:spLocks noChangeShapeType="1"/>
            </p:cNvSpPr>
            <p:nvPr/>
          </p:nvSpPr>
          <p:spPr bwMode="auto">
            <a:xfrm flipV="1">
              <a:off x="3004" y="2787"/>
              <a:ext cx="791" cy="12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2984" name="Group 39"/>
            <p:cNvGrpSpPr>
              <a:grpSpLocks/>
            </p:cNvGrpSpPr>
            <p:nvPr/>
          </p:nvGrpSpPr>
          <p:grpSpPr bwMode="auto">
            <a:xfrm>
              <a:off x="1655" y="799"/>
              <a:ext cx="2683" cy="3401"/>
              <a:chOff x="1655" y="799"/>
              <a:chExt cx="2683" cy="3401"/>
            </a:xfrm>
          </p:grpSpPr>
          <p:sp>
            <p:nvSpPr>
              <p:cNvPr id="82985" name="Line 40"/>
              <p:cNvSpPr>
                <a:spLocks noChangeShapeType="1"/>
              </p:cNvSpPr>
              <p:nvPr/>
            </p:nvSpPr>
            <p:spPr bwMode="auto">
              <a:xfrm>
                <a:off x="1655" y="2511"/>
                <a:ext cx="26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6" name="Line 41"/>
              <p:cNvSpPr>
                <a:spLocks noChangeShapeType="1"/>
              </p:cNvSpPr>
              <p:nvPr/>
            </p:nvSpPr>
            <p:spPr bwMode="auto">
              <a:xfrm flipV="1">
                <a:off x="2100" y="1804"/>
                <a:ext cx="1695" cy="34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7" name="Line 42"/>
              <p:cNvSpPr>
                <a:spLocks noChangeShapeType="1"/>
              </p:cNvSpPr>
              <p:nvPr/>
            </p:nvSpPr>
            <p:spPr bwMode="auto">
              <a:xfrm flipH="1" flipV="1">
                <a:off x="3004" y="1013"/>
                <a:ext cx="791" cy="79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8" name="Line 43"/>
              <p:cNvSpPr>
                <a:spLocks noChangeShapeType="1"/>
              </p:cNvSpPr>
              <p:nvPr/>
            </p:nvSpPr>
            <p:spPr bwMode="auto">
              <a:xfrm flipH="1">
                <a:off x="2100" y="1013"/>
                <a:ext cx="904" cy="113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9" name="Line 44"/>
              <p:cNvSpPr>
                <a:spLocks noChangeShapeType="1"/>
              </p:cNvSpPr>
              <p:nvPr/>
            </p:nvSpPr>
            <p:spPr bwMode="auto">
              <a:xfrm>
                <a:off x="2100" y="2145"/>
                <a:ext cx="0" cy="7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90" name="Line 45"/>
              <p:cNvSpPr>
                <a:spLocks noChangeShapeType="1"/>
              </p:cNvSpPr>
              <p:nvPr/>
            </p:nvSpPr>
            <p:spPr bwMode="auto">
              <a:xfrm>
                <a:off x="2100" y="2927"/>
                <a:ext cx="904" cy="109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91" name="Line 46"/>
              <p:cNvSpPr>
                <a:spLocks noChangeShapeType="1"/>
              </p:cNvSpPr>
              <p:nvPr/>
            </p:nvSpPr>
            <p:spPr bwMode="auto">
              <a:xfrm flipH="1">
                <a:off x="2100" y="2787"/>
                <a:ext cx="1695" cy="14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92" name="Line 47"/>
              <p:cNvSpPr>
                <a:spLocks noChangeShapeType="1"/>
              </p:cNvSpPr>
              <p:nvPr/>
            </p:nvSpPr>
            <p:spPr bwMode="auto">
              <a:xfrm>
                <a:off x="3795" y="1804"/>
                <a:ext cx="0" cy="9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93" name="Line 48"/>
              <p:cNvSpPr>
                <a:spLocks noChangeShapeType="1"/>
              </p:cNvSpPr>
              <p:nvPr/>
            </p:nvSpPr>
            <p:spPr bwMode="auto">
              <a:xfrm>
                <a:off x="3004" y="1013"/>
                <a:ext cx="0" cy="30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2994" name="Group 49"/>
              <p:cNvGrpSpPr>
                <a:grpSpLocks/>
              </p:cNvGrpSpPr>
              <p:nvPr/>
            </p:nvGrpSpPr>
            <p:grpSpPr bwMode="auto">
              <a:xfrm>
                <a:off x="1908" y="2088"/>
                <a:ext cx="141" cy="175"/>
                <a:chOff x="1908" y="2088"/>
                <a:chExt cx="141" cy="175"/>
              </a:xfrm>
            </p:grpSpPr>
            <p:sp>
              <p:nvSpPr>
                <p:cNvPr id="83015" name="Freeform 50"/>
                <p:cNvSpPr>
                  <a:spLocks/>
                </p:cNvSpPr>
                <p:nvPr/>
              </p:nvSpPr>
              <p:spPr bwMode="auto">
                <a:xfrm>
                  <a:off x="1908" y="2148"/>
                  <a:ext cx="74" cy="115"/>
                </a:xfrm>
                <a:custGeom>
                  <a:avLst/>
                  <a:gdLst>
                    <a:gd name="T0" fmla="*/ 12 w 185"/>
                    <a:gd name="T1" fmla="*/ 2 h 291"/>
                    <a:gd name="T2" fmla="*/ 12 w 185"/>
                    <a:gd name="T3" fmla="*/ 2 h 291"/>
                    <a:gd name="T4" fmla="*/ 12 w 185"/>
                    <a:gd name="T5" fmla="*/ 2 h 291"/>
                    <a:gd name="T6" fmla="*/ 12 w 185"/>
                    <a:gd name="T7" fmla="*/ 1 h 291"/>
                    <a:gd name="T8" fmla="*/ 12 w 185"/>
                    <a:gd name="T9" fmla="*/ 1 h 291"/>
                    <a:gd name="T10" fmla="*/ 12 w 185"/>
                    <a:gd name="T11" fmla="*/ 1 h 291"/>
                    <a:gd name="T12" fmla="*/ 11 w 185"/>
                    <a:gd name="T13" fmla="*/ 0 h 291"/>
                    <a:gd name="T14" fmla="*/ 11 w 185"/>
                    <a:gd name="T15" fmla="*/ 0 h 291"/>
                    <a:gd name="T16" fmla="*/ 11 w 185"/>
                    <a:gd name="T17" fmla="*/ 0 h 291"/>
                    <a:gd name="T18" fmla="*/ 10 w 185"/>
                    <a:gd name="T19" fmla="*/ 0 h 291"/>
                    <a:gd name="T20" fmla="*/ 9 w 185"/>
                    <a:gd name="T21" fmla="*/ 0 h 291"/>
                    <a:gd name="T22" fmla="*/ 8 w 185"/>
                    <a:gd name="T23" fmla="*/ 0 h 291"/>
                    <a:gd name="T24" fmla="*/ 8 w 185"/>
                    <a:gd name="T25" fmla="*/ 0 h 291"/>
                    <a:gd name="T26" fmla="*/ 7 w 185"/>
                    <a:gd name="T27" fmla="*/ 0 h 291"/>
                    <a:gd name="T28" fmla="*/ 6 w 185"/>
                    <a:gd name="T29" fmla="*/ 0 h 291"/>
                    <a:gd name="T30" fmla="*/ 6 w 185"/>
                    <a:gd name="T31" fmla="*/ 0 h 291"/>
                    <a:gd name="T32" fmla="*/ 5 w 185"/>
                    <a:gd name="T33" fmla="*/ 1 h 291"/>
                    <a:gd name="T34" fmla="*/ 5 w 185"/>
                    <a:gd name="T35" fmla="*/ 2 h 291"/>
                    <a:gd name="T36" fmla="*/ 4 w 185"/>
                    <a:gd name="T37" fmla="*/ 2 h 291"/>
                    <a:gd name="T38" fmla="*/ 4 w 185"/>
                    <a:gd name="T39" fmla="*/ 2 h 291"/>
                    <a:gd name="T40" fmla="*/ 4 w 185"/>
                    <a:gd name="T41" fmla="*/ 2 h 291"/>
                    <a:gd name="T42" fmla="*/ 3 w 185"/>
                    <a:gd name="T43" fmla="*/ 4 h 291"/>
                    <a:gd name="T44" fmla="*/ 2 w 185"/>
                    <a:gd name="T45" fmla="*/ 4 h 291"/>
                    <a:gd name="T46" fmla="*/ 2 w 185"/>
                    <a:gd name="T47" fmla="*/ 5 h 291"/>
                    <a:gd name="T48" fmla="*/ 2 w 185"/>
                    <a:gd name="T49" fmla="*/ 7 h 291"/>
                    <a:gd name="T50" fmla="*/ 1 w 185"/>
                    <a:gd name="T51" fmla="*/ 9 h 291"/>
                    <a:gd name="T52" fmla="*/ 0 w 185"/>
                    <a:gd name="T53" fmla="*/ 12 h 291"/>
                    <a:gd name="T54" fmla="*/ 0 w 185"/>
                    <a:gd name="T55" fmla="*/ 14 h 291"/>
                    <a:gd name="T56" fmla="*/ 0 w 185"/>
                    <a:gd name="T57" fmla="*/ 15 h 291"/>
                    <a:gd name="T58" fmla="*/ 0 w 185"/>
                    <a:gd name="T59" fmla="*/ 15 h 291"/>
                    <a:gd name="T60" fmla="*/ 0 w 185"/>
                    <a:gd name="T61" fmla="*/ 16 h 291"/>
                    <a:gd name="T62" fmla="*/ 1 w 185"/>
                    <a:gd name="T63" fmla="*/ 17 h 291"/>
                    <a:gd name="T64" fmla="*/ 1 w 185"/>
                    <a:gd name="T65" fmla="*/ 17 h 291"/>
                    <a:gd name="T66" fmla="*/ 1 w 185"/>
                    <a:gd name="T67" fmla="*/ 17 h 291"/>
                    <a:gd name="T68" fmla="*/ 1 w 185"/>
                    <a:gd name="T69" fmla="*/ 17 h 291"/>
                    <a:gd name="T70" fmla="*/ 2 w 185"/>
                    <a:gd name="T71" fmla="*/ 18 h 291"/>
                    <a:gd name="T72" fmla="*/ 2 w 185"/>
                    <a:gd name="T73" fmla="*/ 18 h 291"/>
                    <a:gd name="T74" fmla="*/ 2 w 185"/>
                    <a:gd name="T75" fmla="*/ 18 h 291"/>
                    <a:gd name="T76" fmla="*/ 3 w 185"/>
                    <a:gd name="T77" fmla="*/ 18 h 291"/>
                    <a:gd name="T78" fmla="*/ 4 w 185"/>
                    <a:gd name="T79" fmla="*/ 18 h 291"/>
                    <a:gd name="T80" fmla="*/ 5 w 185"/>
                    <a:gd name="T81" fmla="*/ 18 h 291"/>
                    <a:gd name="T82" fmla="*/ 5 w 185"/>
                    <a:gd name="T83" fmla="*/ 18 h 291"/>
                    <a:gd name="T84" fmla="*/ 6 w 185"/>
                    <a:gd name="T85" fmla="*/ 18 h 291"/>
                    <a:gd name="T86" fmla="*/ 6 w 185"/>
                    <a:gd name="T87" fmla="*/ 18 h 291"/>
                    <a:gd name="T88" fmla="*/ 6 w 185"/>
                    <a:gd name="T89" fmla="*/ 18 h 291"/>
                    <a:gd name="T90" fmla="*/ 7 w 185"/>
                    <a:gd name="T91" fmla="*/ 17 h 291"/>
                    <a:gd name="T92" fmla="*/ 7 w 185"/>
                    <a:gd name="T93" fmla="*/ 17 h 291"/>
                    <a:gd name="T94" fmla="*/ 8 w 185"/>
                    <a:gd name="T95" fmla="*/ 16 h 291"/>
                    <a:gd name="T96" fmla="*/ 8 w 185"/>
                    <a:gd name="T97" fmla="*/ 15 h 291"/>
                    <a:gd name="T98" fmla="*/ 8 w 185"/>
                    <a:gd name="T99" fmla="*/ 15 h 291"/>
                    <a:gd name="T100" fmla="*/ 9 w 185"/>
                    <a:gd name="T101" fmla="*/ 14 h 291"/>
                    <a:gd name="T102" fmla="*/ 10 w 185"/>
                    <a:gd name="T103" fmla="*/ 11 h 291"/>
                    <a:gd name="T104" fmla="*/ 10 w 185"/>
                    <a:gd name="T105" fmla="*/ 8 h 291"/>
                    <a:gd name="T106" fmla="*/ 11 w 185"/>
                    <a:gd name="T107" fmla="*/ 5 h 291"/>
                    <a:gd name="T108" fmla="*/ 12 w 185"/>
                    <a:gd name="T109" fmla="*/ 4 h 291"/>
                    <a:gd name="T110" fmla="*/ 12 w 185"/>
                    <a:gd name="T111" fmla="*/ 2 h 2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85" h="291">
                      <a:moveTo>
                        <a:pt x="184" y="38"/>
                      </a:moveTo>
                      <a:lnTo>
                        <a:pt x="185" y="33"/>
                      </a:lnTo>
                      <a:lnTo>
                        <a:pt x="185" y="27"/>
                      </a:lnTo>
                      <a:lnTo>
                        <a:pt x="184" y="20"/>
                      </a:lnTo>
                      <a:lnTo>
                        <a:pt x="182" y="14"/>
                      </a:lnTo>
                      <a:lnTo>
                        <a:pt x="180" y="9"/>
                      </a:lnTo>
                      <a:lnTo>
                        <a:pt x="177" y="3"/>
                      </a:lnTo>
                      <a:lnTo>
                        <a:pt x="174" y="2"/>
                      </a:lnTo>
                      <a:lnTo>
                        <a:pt x="171" y="1"/>
                      </a:lnTo>
                      <a:lnTo>
                        <a:pt x="165" y="0"/>
                      </a:lnTo>
                      <a:lnTo>
                        <a:pt x="141" y="0"/>
                      </a:lnTo>
                      <a:lnTo>
                        <a:pt x="129" y="0"/>
                      </a:lnTo>
                      <a:lnTo>
                        <a:pt x="117" y="1"/>
                      </a:lnTo>
                      <a:lnTo>
                        <a:pt x="104" y="3"/>
                      </a:lnTo>
                      <a:lnTo>
                        <a:pt x="99" y="5"/>
                      </a:lnTo>
                      <a:lnTo>
                        <a:pt x="94" y="7"/>
                      </a:lnTo>
                      <a:lnTo>
                        <a:pt x="83" y="14"/>
                      </a:lnTo>
                      <a:lnTo>
                        <a:pt x="75" y="22"/>
                      </a:lnTo>
                      <a:lnTo>
                        <a:pt x="65" y="31"/>
                      </a:lnTo>
                      <a:lnTo>
                        <a:pt x="62" y="35"/>
                      </a:lnTo>
                      <a:lnTo>
                        <a:pt x="59" y="40"/>
                      </a:lnTo>
                      <a:lnTo>
                        <a:pt x="46" y="61"/>
                      </a:lnTo>
                      <a:lnTo>
                        <a:pt x="40" y="72"/>
                      </a:lnTo>
                      <a:lnTo>
                        <a:pt x="37" y="83"/>
                      </a:lnTo>
                      <a:lnTo>
                        <a:pt x="31" y="106"/>
                      </a:lnTo>
                      <a:lnTo>
                        <a:pt x="18" y="153"/>
                      </a:lnTo>
                      <a:lnTo>
                        <a:pt x="5" y="200"/>
                      </a:lnTo>
                      <a:lnTo>
                        <a:pt x="1" y="224"/>
                      </a:lnTo>
                      <a:lnTo>
                        <a:pt x="0" y="236"/>
                      </a:lnTo>
                      <a:lnTo>
                        <a:pt x="1" y="248"/>
                      </a:lnTo>
                      <a:lnTo>
                        <a:pt x="4" y="260"/>
                      </a:lnTo>
                      <a:lnTo>
                        <a:pt x="9" y="272"/>
                      </a:lnTo>
                      <a:lnTo>
                        <a:pt x="12" y="276"/>
                      </a:lnTo>
                      <a:lnTo>
                        <a:pt x="16" y="281"/>
                      </a:lnTo>
                      <a:lnTo>
                        <a:pt x="21" y="284"/>
                      </a:lnTo>
                      <a:lnTo>
                        <a:pt x="27" y="287"/>
                      </a:lnTo>
                      <a:lnTo>
                        <a:pt x="32" y="290"/>
                      </a:lnTo>
                      <a:lnTo>
                        <a:pt x="38" y="291"/>
                      </a:lnTo>
                      <a:lnTo>
                        <a:pt x="50" y="291"/>
                      </a:lnTo>
                      <a:lnTo>
                        <a:pt x="62" y="291"/>
                      </a:lnTo>
                      <a:lnTo>
                        <a:pt x="75" y="291"/>
                      </a:lnTo>
                      <a:lnTo>
                        <a:pt x="80" y="291"/>
                      </a:lnTo>
                      <a:lnTo>
                        <a:pt x="86" y="291"/>
                      </a:lnTo>
                      <a:lnTo>
                        <a:pt x="92" y="289"/>
                      </a:lnTo>
                      <a:lnTo>
                        <a:pt x="98" y="285"/>
                      </a:lnTo>
                      <a:lnTo>
                        <a:pt x="108" y="278"/>
                      </a:lnTo>
                      <a:lnTo>
                        <a:pt x="115" y="269"/>
                      </a:lnTo>
                      <a:lnTo>
                        <a:pt x="122" y="260"/>
                      </a:lnTo>
                      <a:lnTo>
                        <a:pt x="128" y="249"/>
                      </a:lnTo>
                      <a:lnTo>
                        <a:pt x="132" y="237"/>
                      </a:lnTo>
                      <a:lnTo>
                        <a:pt x="135" y="226"/>
                      </a:lnTo>
                      <a:lnTo>
                        <a:pt x="147" y="179"/>
                      </a:lnTo>
                      <a:lnTo>
                        <a:pt x="159" y="132"/>
                      </a:lnTo>
                      <a:lnTo>
                        <a:pt x="172" y="85"/>
                      </a:lnTo>
                      <a:lnTo>
                        <a:pt x="179" y="62"/>
                      </a:lnTo>
                      <a:lnTo>
                        <a:pt x="184" y="3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016" name="Freeform 51"/>
                <p:cNvSpPr>
                  <a:spLocks/>
                </p:cNvSpPr>
                <p:nvPr/>
              </p:nvSpPr>
              <p:spPr bwMode="auto">
                <a:xfrm>
                  <a:off x="1962" y="2240"/>
                  <a:ext cx="6" cy="23"/>
                </a:xfrm>
                <a:custGeom>
                  <a:avLst/>
                  <a:gdLst>
                    <a:gd name="T0" fmla="*/ 0 w 18"/>
                    <a:gd name="T1" fmla="*/ 0 h 61"/>
                    <a:gd name="T2" fmla="*/ 0 w 18"/>
                    <a:gd name="T3" fmla="*/ 0 h 61"/>
                    <a:gd name="T4" fmla="*/ 0 w 18"/>
                    <a:gd name="T5" fmla="*/ 1 h 61"/>
                    <a:gd name="T6" fmla="*/ 0 w 18"/>
                    <a:gd name="T7" fmla="*/ 1 h 61"/>
                    <a:gd name="T8" fmla="*/ 0 w 18"/>
                    <a:gd name="T9" fmla="*/ 2 h 61"/>
                    <a:gd name="T10" fmla="*/ 0 w 18"/>
                    <a:gd name="T11" fmla="*/ 2 h 61"/>
                    <a:gd name="T12" fmla="*/ 0 w 18"/>
                    <a:gd name="T13" fmla="*/ 3 h 61"/>
                    <a:gd name="T14" fmla="*/ 0 w 18"/>
                    <a:gd name="T15" fmla="*/ 3 h 61"/>
                    <a:gd name="T16" fmla="*/ 1 w 18"/>
                    <a:gd name="T17" fmla="*/ 3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61">
                      <a:moveTo>
                        <a:pt x="2" y="0"/>
                      </a:moveTo>
                      <a:lnTo>
                        <a:pt x="1" y="8"/>
                      </a:lnTo>
                      <a:lnTo>
                        <a:pt x="0" y="16"/>
                      </a:lnTo>
                      <a:lnTo>
                        <a:pt x="0" y="24"/>
                      </a:lnTo>
                      <a:lnTo>
                        <a:pt x="2" y="33"/>
                      </a:lnTo>
                      <a:lnTo>
                        <a:pt x="4" y="40"/>
                      </a:lnTo>
                      <a:lnTo>
                        <a:pt x="9" y="47"/>
                      </a:lnTo>
                      <a:lnTo>
                        <a:pt x="13" y="54"/>
                      </a:lnTo>
                      <a:lnTo>
                        <a:pt x="18"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017" name="Line 52"/>
                <p:cNvSpPr>
                  <a:spLocks noChangeShapeType="1"/>
                </p:cNvSpPr>
                <p:nvPr/>
              </p:nvSpPr>
              <p:spPr bwMode="auto">
                <a:xfrm flipH="1">
                  <a:off x="2032" y="2088"/>
                  <a:ext cx="17"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2995" name="Group 53"/>
              <p:cNvGrpSpPr>
                <a:grpSpLocks/>
              </p:cNvGrpSpPr>
              <p:nvPr/>
            </p:nvGrpSpPr>
            <p:grpSpPr bwMode="auto">
              <a:xfrm>
                <a:off x="3026" y="799"/>
                <a:ext cx="118" cy="175"/>
                <a:chOff x="3026" y="799"/>
                <a:chExt cx="118" cy="175"/>
              </a:xfrm>
            </p:grpSpPr>
            <p:sp>
              <p:nvSpPr>
                <p:cNvPr id="83013" name="Freeform 54"/>
                <p:cNvSpPr>
                  <a:spLocks/>
                </p:cNvSpPr>
                <p:nvPr/>
              </p:nvSpPr>
              <p:spPr bwMode="auto">
                <a:xfrm>
                  <a:off x="3026" y="799"/>
                  <a:ext cx="79" cy="175"/>
                </a:xfrm>
                <a:custGeom>
                  <a:avLst/>
                  <a:gdLst>
                    <a:gd name="T0" fmla="*/ 8 w 195"/>
                    <a:gd name="T1" fmla="*/ 0 h 437"/>
                    <a:gd name="T2" fmla="*/ 0 w 195"/>
                    <a:gd name="T3" fmla="*/ 28 h 437"/>
                    <a:gd name="T4" fmla="*/ 5 w 195"/>
                    <a:gd name="T5" fmla="*/ 28 h 437"/>
                    <a:gd name="T6" fmla="*/ 6 w 195"/>
                    <a:gd name="T7" fmla="*/ 28 h 437"/>
                    <a:gd name="T8" fmla="*/ 7 w 195"/>
                    <a:gd name="T9" fmla="*/ 28 h 437"/>
                    <a:gd name="T10" fmla="*/ 8 w 195"/>
                    <a:gd name="T11" fmla="*/ 27 h 437"/>
                    <a:gd name="T12" fmla="*/ 9 w 195"/>
                    <a:gd name="T13" fmla="*/ 26 h 437"/>
                    <a:gd name="T14" fmla="*/ 9 w 195"/>
                    <a:gd name="T15" fmla="*/ 26 h 437"/>
                    <a:gd name="T16" fmla="*/ 10 w 195"/>
                    <a:gd name="T17" fmla="*/ 25 h 437"/>
                    <a:gd name="T18" fmla="*/ 10 w 195"/>
                    <a:gd name="T19" fmla="*/ 24 h 437"/>
                    <a:gd name="T20" fmla="*/ 11 w 195"/>
                    <a:gd name="T21" fmla="*/ 22 h 437"/>
                    <a:gd name="T22" fmla="*/ 13 w 195"/>
                    <a:gd name="T23" fmla="*/ 15 h 437"/>
                    <a:gd name="T24" fmla="*/ 13 w 195"/>
                    <a:gd name="T25" fmla="*/ 14 h 437"/>
                    <a:gd name="T26" fmla="*/ 13 w 195"/>
                    <a:gd name="T27" fmla="*/ 13 h 437"/>
                    <a:gd name="T28" fmla="*/ 13 w 195"/>
                    <a:gd name="T29" fmla="*/ 12 h 437"/>
                    <a:gd name="T30" fmla="*/ 13 w 195"/>
                    <a:gd name="T31" fmla="*/ 11 h 437"/>
                    <a:gd name="T32" fmla="*/ 12 w 195"/>
                    <a:gd name="T33" fmla="*/ 10 h 437"/>
                    <a:gd name="T34" fmla="*/ 12 w 195"/>
                    <a:gd name="T35" fmla="*/ 10 h 437"/>
                    <a:gd name="T36" fmla="*/ 11 w 195"/>
                    <a:gd name="T37" fmla="*/ 10 h 437"/>
                    <a:gd name="T38" fmla="*/ 10 w 195"/>
                    <a:gd name="T39" fmla="*/ 9 h 437"/>
                    <a:gd name="T40" fmla="*/ 5 w 195"/>
                    <a:gd name="T41" fmla="*/ 9 h 4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5" h="437">
                      <a:moveTo>
                        <a:pt x="116" y="0"/>
                      </a:moveTo>
                      <a:lnTo>
                        <a:pt x="0" y="437"/>
                      </a:lnTo>
                      <a:lnTo>
                        <a:pt x="76" y="437"/>
                      </a:lnTo>
                      <a:lnTo>
                        <a:pt x="88" y="435"/>
                      </a:lnTo>
                      <a:lnTo>
                        <a:pt x="100" y="430"/>
                      </a:lnTo>
                      <a:lnTo>
                        <a:pt x="113" y="422"/>
                      </a:lnTo>
                      <a:lnTo>
                        <a:pt x="125" y="411"/>
                      </a:lnTo>
                      <a:lnTo>
                        <a:pt x="135" y="398"/>
                      </a:lnTo>
                      <a:lnTo>
                        <a:pt x="145" y="385"/>
                      </a:lnTo>
                      <a:lnTo>
                        <a:pt x="152" y="369"/>
                      </a:lnTo>
                      <a:lnTo>
                        <a:pt x="158" y="352"/>
                      </a:lnTo>
                      <a:lnTo>
                        <a:pt x="191" y="230"/>
                      </a:lnTo>
                      <a:lnTo>
                        <a:pt x="194" y="214"/>
                      </a:lnTo>
                      <a:lnTo>
                        <a:pt x="195" y="198"/>
                      </a:lnTo>
                      <a:lnTo>
                        <a:pt x="193" y="183"/>
                      </a:lnTo>
                      <a:lnTo>
                        <a:pt x="190" y="171"/>
                      </a:lnTo>
                      <a:lnTo>
                        <a:pt x="183" y="160"/>
                      </a:lnTo>
                      <a:lnTo>
                        <a:pt x="175" y="153"/>
                      </a:lnTo>
                      <a:lnTo>
                        <a:pt x="165" y="147"/>
                      </a:lnTo>
                      <a:lnTo>
                        <a:pt x="153" y="146"/>
                      </a:lnTo>
                      <a:lnTo>
                        <a:pt x="78" y="1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014" name="Line 55"/>
                <p:cNvSpPr>
                  <a:spLocks noChangeShapeType="1"/>
                </p:cNvSpPr>
                <p:nvPr/>
              </p:nvSpPr>
              <p:spPr bwMode="auto">
                <a:xfrm flipH="1">
                  <a:off x="3127" y="799"/>
                  <a:ext cx="1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2996" name="Group 56"/>
              <p:cNvGrpSpPr>
                <a:grpSpLocks/>
              </p:cNvGrpSpPr>
              <p:nvPr/>
            </p:nvGrpSpPr>
            <p:grpSpPr bwMode="auto">
              <a:xfrm>
                <a:off x="3662" y="1835"/>
                <a:ext cx="110" cy="175"/>
                <a:chOff x="3662" y="1835"/>
                <a:chExt cx="110" cy="175"/>
              </a:xfrm>
            </p:grpSpPr>
            <p:sp>
              <p:nvSpPr>
                <p:cNvPr id="83007" name="Line 57"/>
                <p:cNvSpPr>
                  <a:spLocks noChangeShapeType="1"/>
                </p:cNvSpPr>
                <p:nvPr/>
              </p:nvSpPr>
              <p:spPr bwMode="auto">
                <a:xfrm flipH="1">
                  <a:off x="3679" y="2010"/>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3008" name="Freeform 58"/>
                <p:cNvSpPr>
                  <a:spLocks/>
                </p:cNvSpPr>
                <p:nvPr/>
              </p:nvSpPr>
              <p:spPr bwMode="auto">
                <a:xfrm>
                  <a:off x="3662" y="1976"/>
                  <a:ext cx="17" cy="34"/>
                </a:xfrm>
                <a:custGeom>
                  <a:avLst/>
                  <a:gdLst>
                    <a:gd name="T0" fmla="*/ 0 w 41"/>
                    <a:gd name="T1" fmla="*/ 0 h 84"/>
                    <a:gd name="T2" fmla="*/ 0 w 41"/>
                    <a:gd name="T3" fmla="*/ 1 h 84"/>
                    <a:gd name="T4" fmla="*/ 0 w 41"/>
                    <a:gd name="T5" fmla="*/ 2 h 84"/>
                    <a:gd name="T6" fmla="*/ 0 w 41"/>
                    <a:gd name="T7" fmla="*/ 3 h 84"/>
                    <a:gd name="T8" fmla="*/ 0 w 41"/>
                    <a:gd name="T9" fmla="*/ 4 h 84"/>
                    <a:gd name="T10" fmla="*/ 1 w 41"/>
                    <a:gd name="T11" fmla="*/ 4 h 84"/>
                    <a:gd name="T12" fmla="*/ 2 w 41"/>
                    <a:gd name="T13" fmla="*/ 5 h 84"/>
                    <a:gd name="T14" fmla="*/ 2 w 41"/>
                    <a:gd name="T15" fmla="*/ 6 h 84"/>
                    <a:gd name="T16" fmla="*/ 3 w 41"/>
                    <a:gd name="T17" fmla="*/ 6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 h="84">
                      <a:moveTo>
                        <a:pt x="5" y="0"/>
                      </a:moveTo>
                      <a:lnTo>
                        <a:pt x="1" y="16"/>
                      </a:lnTo>
                      <a:lnTo>
                        <a:pt x="0" y="32"/>
                      </a:lnTo>
                      <a:lnTo>
                        <a:pt x="3" y="47"/>
                      </a:lnTo>
                      <a:lnTo>
                        <a:pt x="6" y="60"/>
                      </a:lnTo>
                      <a:lnTo>
                        <a:pt x="12" y="70"/>
                      </a:lnTo>
                      <a:lnTo>
                        <a:pt x="21" y="78"/>
                      </a:lnTo>
                      <a:lnTo>
                        <a:pt x="30" y="83"/>
                      </a:lnTo>
                      <a:lnTo>
                        <a:pt x="4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009" name="Line 59"/>
                <p:cNvSpPr>
                  <a:spLocks noChangeShapeType="1"/>
                </p:cNvSpPr>
                <p:nvPr/>
              </p:nvSpPr>
              <p:spPr bwMode="auto">
                <a:xfrm flipV="1">
                  <a:off x="3665" y="1925"/>
                  <a:ext cx="11"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3010" name="Freeform 60"/>
                <p:cNvSpPr>
                  <a:spLocks/>
                </p:cNvSpPr>
                <p:nvPr/>
              </p:nvSpPr>
              <p:spPr bwMode="auto">
                <a:xfrm>
                  <a:off x="3676" y="1891"/>
                  <a:ext cx="34" cy="34"/>
                </a:xfrm>
                <a:custGeom>
                  <a:avLst/>
                  <a:gdLst>
                    <a:gd name="T0" fmla="*/ 6 w 82"/>
                    <a:gd name="T1" fmla="*/ 0 h 86"/>
                    <a:gd name="T2" fmla="*/ 5 w 82"/>
                    <a:gd name="T3" fmla="*/ 0 h 86"/>
                    <a:gd name="T4" fmla="*/ 4 w 82"/>
                    <a:gd name="T5" fmla="*/ 0 h 86"/>
                    <a:gd name="T6" fmla="*/ 3 w 82"/>
                    <a:gd name="T7" fmla="*/ 1 h 86"/>
                    <a:gd name="T8" fmla="*/ 2 w 82"/>
                    <a:gd name="T9" fmla="*/ 2 h 86"/>
                    <a:gd name="T10" fmla="*/ 2 w 82"/>
                    <a:gd name="T11" fmla="*/ 2 h 86"/>
                    <a:gd name="T12" fmla="*/ 1 w 82"/>
                    <a:gd name="T13" fmla="*/ 3 h 86"/>
                    <a:gd name="T14" fmla="*/ 0 w 82"/>
                    <a:gd name="T15" fmla="*/ 4 h 86"/>
                    <a:gd name="T16" fmla="*/ 0 w 82"/>
                    <a:gd name="T17" fmla="*/ 5 h 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86">
                      <a:moveTo>
                        <a:pt x="82" y="0"/>
                      </a:moveTo>
                      <a:lnTo>
                        <a:pt x="70" y="3"/>
                      </a:lnTo>
                      <a:lnTo>
                        <a:pt x="57" y="7"/>
                      </a:lnTo>
                      <a:lnTo>
                        <a:pt x="45" y="15"/>
                      </a:lnTo>
                      <a:lnTo>
                        <a:pt x="34" y="26"/>
                      </a:lnTo>
                      <a:lnTo>
                        <a:pt x="23" y="39"/>
                      </a:lnTo>
                      <a:lnTo>
                        <a:pt x="13" y="53"/>
                      </a:lnTo>
                      <a:lnTo>
                        <a:pt x="6" y="69"/>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011" name="Line 61"/>
                <p:cNvSpPr>
                  <a:spLocks noChangeShapeType="1"/>
                </p:cNvSpPr>
                <p:nvPr/>
              </p:nvSpPr>
              <p:spPr bwMode="auto">
                <a:xfrm>
                  <a:off x="3710" y="1891"/>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3012" name="Line 62"/>
                <p:cNvSpPr>
                  <a:spLocks noChangeShapeType="1"/>
                </p:cNvSpPr>
                <p:nvPr/>
              </p:nvSpPr>
              <p:spPr bwMode="auto">
                <a:xfrm flipH="1">
                  <a:off x="3755" y="1835"/>
                  <a:ext cx="17"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2997" name="Group 63"/>
              <p:cNvGrpSpPr>
                <a:grpSpLocks/>
              </p:cNvGrpSpPr>
              <p:nvPr/>
            </p:nvGrpSpPr>
            <p:grpSpPr bwMode="auto">
              <a:xfrm>
                <a:off x="1962" y="2922"/>
                <a:ext cx="76" cy="118"/>
                <a:chOff x="1962" y="2922"/>
                <a:chExt cx="76" cy="118"/>
              </a:xfrm>
            </p:grpSpPr>
            <p:sp>
              <p:nvSpPr>
                <p:cNvPr id="83005" name="Freeform 64"/>
                <p:cNvSpPr>
                  <a:spLocks/>
                </p:cNvSpPr>
                <p:nvPr/>
              </p:nvSpPr>
              <p:spPr bwMode="auto">
                <a:xfrm>
                  <a:off x="2015" y="3015"/>
                  <a:ext cx="9" cy="25"/>
                </a:xfrm>
                <a:custGeom>
                  <a:avLst/>
                  <a:gdLst>
                    <a:gd name="T0" fmla="*/ 1 w 18"/>
                    <a:gd name="T1" fmla="*/ 0 h 61"/>
                    <a:gd name="T2" fmla="*/ 1 w 18"/>
                    <a:gd name="T3" fmla="*/ 1 h 61"/>
                    <a:gd name="T4" fmla="*/ 0 w 18"/>
                    <a:gd name="T5" fmla="*/ 1 h 61"/>
                    <a:gd name="T6" fmla="*/ 0 w 18"/>
                    <a:gd name="T7" fmla="*/ 2 h 61"/>
                    <a:gd name="T8" fmla="*/ 1 w 18"/>
                    <a:gd name="T9" fmla="*/ 2 h 61"/>
                    <a:gd name="T10" fmla="*/ 1 w 18"/>
                    <a:gd name="T11" fmla="*/ 3 h 61"/>
                    <a:gd name="T12" fmla="*/ 2 w 18"/>
                    <a:gd name="T13" fmla="*/ 3 h 61"/>
                    <a:gd name="T14" fmla="*/ 2 w 18"/>
                    <a:gd name="T15" fmla="*/ 4 h 61"/>
                    <a:gd name="T16" fmla="*/ 3 w 18"/>
                    <a:gd name="T17" fmla="*/ 4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61">
                      <a:moveTo>
                        <a:pt x="2" y="0"/>
                      </a:moveTo>
                      <a:lnTo>
                        <a:pt x="1" y="9"/>
                      </a:lnTo>
                      <a:lnTo>
                        <a:pt x="0" y="17"/>
                      </a:lnTo>
                      <a:lnTo>
                        <a:pt x="0" y="25"/>
                      </a:lnTo>
                      <a:lnTo>
                        <a:pt x="2" y="33"/>
                      </a:lnTo>
                      <a:lnTo>
                        <a:pt x="6" y="41"/>
                      </a:lnTo>
                      <a:lnTo>
                        <a:pt x="9" y="48"/>
                      </a:lnTo>
                      <a:lnTo>
                        <a:pt x="13" y="55"/>
                      </a:lnTo>
                      <a:lnTo>
                        <a:pt x="18"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006" name="Freeform 65"/>
                <p:cNvSpPr>
                  <a:spLocks/>
                </p:cNvSpPr>
                <p:nvPr/>
              </p:nvSpPr>
              <p:spPr bwMode="auto">
                <a:xfrm>
                  <a:off x="1962" y="2922"/>
                  <a:ext cx="76" cy="118"/>
                </a:xfrm>
                <a:custGeom>
                  <a:avLst/>
                  <a:gdLst>
                    <a:gd name="T0" fmla="*/ 13 w 187"/>
                    <a:gd name="T1" fmla="*/ 2 h 292"/>
                    <a:gd name="T2" fmla="*/ 13 w 187"/>
                    <a:gd name="T3" fmla="*/ 2 h 292"/>
                    <a:gd name="T4" fmla="*/ 13 w 187"/>
                    <a:gd name="T5" fmla="*/ 2 h 292"/>
                    <a:gd name="T6" fmla="*/ 12 w 187"/>
                    <a:gd name="T7" fmla="*/ 2 h 292"/>
                    <a:gd name="T8" fmla="*/ 12 w 187"/>
                    <a:gd name="T9" fmla="*/ 1 h 292"/>
                    <a:gd name="T10" fmla="*/ 12 w 187"/>
                    <a:gd name="T11" fmla="*/ 1 h 292"/>
                    <a:gd name="T12" fmla="*/ 12 w 187"/>
                    <a:gd name="T13" fmla="*/ 0 h 292"/>
                    <a:gd name="T14" fmla="*/ 12 w 187"/>
                    <a:gd name="T15" fmla="*/ 0 h 292"/>
                    <a:gd name="T16" fmla="*/ 11 w 187"/>
                    <a:gd name="T17" fmla="*/ 0 h 292"/>
                    <a:gd name="T18" fmla="*/ 11 w 187"/>
                    <a:gd name="T19" fmla="*/ 0 h 292"/>
                    <a:gd name="T20" fmla="*/ 9 w 187"/>
                    <a:gd name="T21" fmla="*/ 0 h 292"/>
                    <a:gd name="T22" fmla="*/ 9 w 187"/>
                    <a:gd name="T23" fmla="*/ 0 h 292"/>
                    <a:gd name="T24" fmla="*/ 8 w 187"/>
                    <a:gd name="T25" fmla="*/ 0 h 292"/>
                    <a:gd name="T26" fmla="*/ 7 w 187"/>
                    <a:gd name="T27" fmla="*/ 0 h 292"/>
                    <a:gd name="T28" fmla="*/ 7 w 187"/>
                    <a:gd name="T29" fmla="*/ 0 h 292"/>
                    <a:gd name="T30" fmla="*/ 6 w 187"/>
                    <a:gd name="T31" fmla="*/ 0 h 292"/>
                    <a:gd name="T32" fmla="*/ 6 w 187"/>
                    <a:gd name="T33" fmla="*/ 1 h 292"/>
                    <a:gd name="T34" fmla="*/ 5 w 187"/>
                    <a:gd name="T35" fmla="*/ 2 h 292"/>
                    <a:gd name="T36" fmla="*/ 4 w 187"/>
                    <a:gd name="T37" fmla="*/ 2 h 292"/>
                    <a:gd name="T38" fmla="*/ 4 w 187"/>
                    <a:gd name="T39" fmla="*/ 2 h 292"/>
                    <a:gd name="T40" fmla="*/ 4 w 187"/>
                    <a:gd name="T41" fmla="*/ 3 h 292"/>
                    <a:gd name="T42" fmla="*/ 3 w 187"/>
                    <a:gd name="T43" fmla="*/ 4 h 292"/>
                    <a:gd name="T44" fmla="*/ 3 w 187"/>
                    <a:gd name="T45" fmla="*/ 5 h 292"/>
                    <a:gd name="T46" fmla="*/ 3 w 187"/>
                    <a:gd name="T47" fmla="*/ 6 h 292"/>
                    <a:gd name="T48" fmla="*/ 2 w 187"/>
                    <a:gd name="T49" fmla="*/ 7 h 292"/>
                    <a:gd name="T50" fmla="*/ 1 w 187"/>
                    <a:gd name="T51" fmla="*/ 10 h 292"/>
                    <a:gd name="T52" fmla="*/ 0 w 187"/>
                    <a:gd name="T53" fmla="*/ 13 h 292"/>
                    <a:gd name="T54" fmla="*/ 0 w 187"/>
                    <a:gd name="T55" fmla="*/ 15 h 292"/>
                    <a:gd name="T56" fmla="*/ 0 w 187"/>
                    <a:gd name="T57" fmla="*/ 16 h 292"/>
                    <a:gd name="T58" fmla="*/ 0 w 187"/>
                    <a:gd name="T59" fmla="*/ 16 h 292"/>
                    <a:gd name="T60" fmla="*/ 0 w 187"/>
                    <a:gd name="T61" fmla="*/ 17 h 292"/>
                    <a:gd name="T62" fmla="*/ 1 w 187"/>
                    <a:gd name="T63" fmla="*/ 18 h 292"/>
                    <a:gd name="T64" fmla="*/ 1 w 187"/>
                    <a:gd name="T65" fmla="*/ 18 h 292"/>
                    <a:gd name="T66" fmla="*/ 1 w 187"/>
                    <a:gd name="T67" fmla="*/ 19 h 292"/>
                    <a:gd name="T68" fmla="*/ 2 w 187"/>
                    <a:gd name="T69" fmla="*/ 19 h 292"/>
                    <a:gd name="T70" fmla="*/ 2 w 187"/>
                    <a:gd name="T71" fmla="*/ 19 h 292"/>
                    <a:gd name="T72" fmla="*/ 2 w 187"/>
                    <a:gd name="T73" fmla="*/ 19 h 292"/>
                    <a:gd name="T74" fmla="*/ 3 w 187"/>
                    <a:gd name="T75" fmla="*/ 19 h 292"/>
                    <a:gd name="T76" fmla="*/ 3 w 187"/>
                    <a:gd name="T77" fmla="*/ 19 h 292"/>
                    <a:gd name="T78" fmla="*/ 4 w 187"/>
                    <a:gd name="T79" fmla="*/ 19 h 292"/>
                    <a:gd name="T80" fmla="*/ 5 w 187"/>
                    <a:gd name="T81" fmla="*/ 19 h 292"/>
                    <a:gd name="T82" fmla="*/ 5 w 187"/>
                    <a:gd name="T83" fmla="*/ 19 h 292"/>
                    <a:gd name="T84" fmla="*/ 6 w 187"/>
                    <a:gd name="T85" fmla="*/ 19 h 292"/>
                    <a:gd name="T86" fmla="*/ 6 w 187"/>
                    <a:gd name="T87" fmla="*/ 19 h 292"/>
                    <a:gd name="T88" fmla="*/ 7 w 187"/>
                    <a:gd name="T89" fmla="*/ 19 h 292"/>
                    <a:gd name="T90" fmla="*/ 7 w 187"/>
                    <a:gd name="T91" fmla="*/ 19 h 292"/>
                    <a:gd name="T92" fmla="*/ 8 w 187"/>
                    <a:gd name="T93" fmla="*/ 18 h 292"/>
                    <a:gd name="T94" fmla="*/ 8 w 187"/>
                    <a:gd name="T95" fmla="*/ 17 h 292"/>
                    <a:gd name="T96" fmla="*/ 9 w 187"/>
                    <a:gd name="T97" fmla="*/ 17 h 292"/>
                    <a:gd name="T98" fmla="*/ 9 w 187"/>
                    <a:gd name="T99" fmla="*/ 16 h 292"/>
                    <a:gd name="T100" fmla="*/ 9 w 187"/>
                    <a:gd name="T101" fmla="*/ 15 h 292"/>
                    <a:gd name="T102" fmla="*/ 10 w 187"/>
                    <a:gd name="T103" fmla="*/ 12 h 292"/>
                    <a:gd name="T104" fmla="*/ 11 w 187"/>
                    <a:gd name="T105" fmla="*/ 8 h 292"/>
                    <a:gd name="T106" fmla="*/ 11 w 187"/>
                    <a:gd name="T107" fmla="*/ 6 h 292"/>
                    <a:gd name="T108" fmla="*/ 12 w 187"/>
                    <a:gd name="T109" fmla="*/ 4 h 292"/>
                    <a:gd name="T110" fmla="*/ 12 w 187"/>
                    <a:gd name="T111" fmla="*/ 2 h 29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87" h="292">
                      <a:moveTo>
                        <a:pt x="186" y="39"/>
                      </a:moveTo>
                      <a:lnTo>
                        <a:pt x="187" y="33"/>
                      </a:lnTo>
                      <a:lnTo>
                        <a:pt x="186" y="27"/>
                      </a:lnTo>
                      <a:lnTo>
                        <a:pt x="184" y="22"/>
                      </a:lnTo>
                      <a:lnTo>
                        <a:pt x="183" y="15"/>
                      </a:lnTo>
                      <a:lnTo>
                        <a:pt x="180" y="9"/>
                      </a:lnTo>
                      <a:lnTo>
                        <a:pt x="177" y="4"/>
                      </a:lnTo>
                      <a:lnTo>
                        <a:pt x="175" y="2"/>
                      </a:lnTo>
                      <a:lnTo>
                        <a:pt x="172" y="1"/>
                      </a:lnTo>
                      <a:lnTo>
                        <a:pt x="166" y="0"/>
                      </a:lnTo>
                      <a:lnTo>
                        <a:pt x="141" y="0"/>
                      </a:lnTo>
                      <a:lnTo>
                        <a:pt x="129" y="0"/>
                      </a:lnTo>
                      <a:lnTo>
                        <a:pt x="117" y="1"/>
                      </a:lnTo>
                      <a:lnTo>
                        <a:pt x="106" y="4"/>
                      </a:lnTo>
                      <a:lnTo>
                        <a:pt x="99" y="6"/>
                      </a:lnTo>
                      <a:lnTo>
                        <a:pt x="94" y="8"/>
                      </a:lnTo>
                      <a:lnTo>
                        <a:pt x="84" y="14"/>
                      </a:lnTo>
                      <a:lnTo>
                        <a:pt x="75" y="23"/>
                      </a:lnTo>
                      <a:lnTo>
                        <a:pt x="66" y="31"/>
                      </a:lnTo>
                      <a:lnTo>
                        <a:pt x="62" y="35"/>
                      </a:lnTo>
                      <a:lnTo>
                        <a:pt x="59" y="41"/>
                      </a:lnTo>
                      <a:lnTo>
                        <a:pt x="46" y="61"/>
                      </a:lnTo>
                      <a:lnTo>
                        <a:pt x="42" y="73"/>
                      </a:lnTo>
                      <a:lnTo>
                        <a:pt x="39" y="84"/>
                      </a:lnTo>
                      <a:lnTo>
                        <a:pt x="32" y="108"/>
                      </a:lnTo>
                      <a:lnTo>
                        <a:pt x="18" y="154"/>
                      </a:lnTo>
                      <a:lnTo>
                        <a:pt x="7" y="201"/>
                      </a:lnTo>
                      <a:lnTo>
                        <a:pt x="1" y="225"/>
                      </a:lnTo>
                      <a:lnTo>
                        <a:pt x="0" y="237"/>
                      </a:lnTo>
                      <a:lnTo>
                        <a:pt x="1" y="248"/>
                      </a:lnTo>
                      <a:lnTo>
                        <a:pt x="4" y="260"/>
                      </a:lnTo>
                      <a:lnTo>
                        <a:pt x="10" y="272"/>
                      </a:lnTo>
                      <a:lnTo>
                        <a:pt x="13" y="277"/>
                      </a:lnTo>
                      <a:lnTo>
                        <a:pt x="17" y="281"/>
                      </a:lnTo>
                      <a:lnTo>
                        <a:pt x="22" y="286"/>
                      </a:lnTo>
                      <a:lnTo>
                        <a:pt x="27" y="288"/>
                      </a:lnTo>
                      <a:lnTo>
                        <a:pt x="32" y="290"/>
                      </a:lnTo>
                      <a:lnTo>
                        <a:pt x="39" y="291"/>
                      </a:lnTo>
                      <a:lnTo>
                        <a:pt x="50" y="291"/>
                      </a:lnTo>
                      <a:lnTo>
                        <a:pt x="63" y="291"/>
                      </a:lnTo>
                      <a:lnTo>
                        <a:pt x="75" y="292"/>
                      </a:lnTo>
                      <a:lnTo>
                        <a:pt x="81" y="292"/>
                      </a:lnTo>
                      <a:lnTo>
                        <a:pt x="86" y="291"/>
                      </a:lnTo>
                      <a:lnTo>
                        <a:pt x="93" y="289"/>
                      </a:lnTo>
                      <a:lnTo>
                        <a:pt x="98" y="287"/>
                      </a:lnTo>
                      <a:lnTo>
                        <a:pt x="108" y="279"/>
                      </a:lnTo>
                      <a:lnTo>
                        <a:pt x="116" y="270"/>
                      </a:lnTo>
                      <a:lnTo>
                        <a:pt x="123" y="260"/>
                      </a:lnTo>
                      <a:lnTo>
                        <a:pt x="128" y="250"/>
                      </a:lnTo>
                      <a:lnTo>
                        <a:pt x="132" y="238"/>
                      </a:lnTo>
                      <a:lnTo>
                        <a:pt x="137" y="226"/>
                      </a:lnTo>
                      <a:lnTo>
                        <a:pt x="147" y="179"/>
                      </a:lnTo>
                      <a:lnTo>
                        <a:pt x="160" y="132"/>
                      </a:lnTo>
                      <a:lnTo>
                        <a:pt x="173" y="86"/>
                      </a:lnTo>
                      <a:lnTo>
                        <a:pt x="179" y="62"/>
                      </a:lnTo>
                      <a:lnTo>
                        <a:pt x="184"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82998" name="Freeform 66"/>
              <p:cNvSpPr>
                <a:spLocks/>
              </p:cNvSpPr>
              <p:nvPr/>
            </p:nvSpPr>
            <p:spPr bwMode="auto">
              <a:xfrm>
                <a:off x="3085" y="4025"/>
                <a:ext cx="76" cy="175"/>
              </a:xfrm>
              <a:custGeom>
                <a:avLst/>
                <a:gdLst>
                  <a:gd name="T0" fmla="*/ 7 w 195"/>
                  <a:gd name="T1" fmla="*/ 0 h 436"/>
                  <a:gd name="T2" fmla="*/ 0 w 195"/>
                  <a:gd name="T3" fmla="*/ 28 h 436"/>
                  <a:gd name="T4" fmla="*/ 5 w 195"/>
                  <a:gd name="T5" fmla="*/ 28 h 436"/>
                  <a:gd name="T6" fmla="*/ 5 w 195"/>
                  <a:gd name="T7" fmla="*/ 28 h 436"/>
                  <a:gd name="T8" fmla="*/ 6 w 195"/>
                  <a:gd name="T9" fmla="*/ 28 h 436"/>
                  <a:gd name="T10" fmla="*/ 7 w 195"/>
                  <a:gd name="T11" fmla="*/ 27 h 436"/>
                  <a:gd name="T12" fmla="*/ 7 w 195"/>
                  <a:gd name="T13" fmla="*/ 26 h 436"/>
                  <a:gd name="T14" fmla="*/ 8 w 195"/>
                  <a:gd name="T15" fmla="*/ 26 h 436"/>
                  <a:gd name="T16" fmla="*/ 9 w 195"/>
                  <a:gd name="T17" fmla="*/ 25 h 436"/>
                  <a:gd name="T18" fmla="*/ 9 w 195"/>
                  <a:gd name="T19" fmla="*/ 24 h 436"/>
                  <a:gd name="T20" fmla="*/ 9 w 195"/>
                  <a:gd name="T21" fmla="*/ 23 h 436"/>
                  <a:gd name="T22" fmla="*/ 11 w 195"/>
                  <a:gd name="T23" fmla="*/ 15 h 436"/>
                  <a:gd name="T24" fmla="*/ 12 w 195"/>
                  <a:gd name="T25" fmla="*/ 14 h 436"/>
                  <a:gd name="T26" fmla="*/ 12 w 195"/>
                  <a:gd name="T27" fmla="*/ 13 h 436"/>
                  <a:gd name="T28" fmla="*/ 11 w 195"/>
                  <a:gd name="T29" fmla="*/ 12 h 436"/>
                  <a:gd name="T30" fmla="*/ 11 w 195"/>
                  <a:gd name="T31" fmla="*/ 11 h 436"/>
                  <a:gd name="T32" fmla="*/ 11 w 195"/>
                  <a:gd name="T33" fmla="*/ 10 h 436"/>
                  <a:gd name="T34" fmla="*/ 11 w 195"/>
                  <a:gd name="T35" fmla="*/ 10 h 436"/>
                  <a:gd name="T36" fmla="*/ 10 w 195"/>
                  <a:gd name="T37" fmla="*/ 10 h 436"/>
                  <a:gd name="T38" fmla="*/ 9 w 195"/>
                  <a:gd name="T39" fmla="*/ 10 h 436"/>
                  <a:gd name="T40" fmla="*/ 5 w 195"/>
                  <a:gd name="T41" fmla="*/ 10 h 4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5" h="436">
                    <a:moveTo>
                      <a:pt x="117" y="0"/>
                    </a:moveTo>
                    <a:lnTo>
                      <a:pt x="0" y="436"/>
                    </a:lnTo>
                    <a:lnTo>
                      <a:pt x="77" y="436"/>
                    </a:lnTo>
                    <a:lnTo>
                      <a:pt x="88" y="434"/>
                    </a:lnTo>
                    <a:lnTo>
                      <a:pt x="101" y="430"/>
                    </a:lnTo>
                    <a:lnTo>
                      <a:pt x="113" y="421"/>
                    </a:lnTo>
                    <a:lnTo>
                      <a:pt x="124" y="411"/>
                    </a:lnTo>
                    <a:lnTo>
                      <a:pt x="135" y="398"/>
                    </a:lnTo>
                    <a:lnTo>
                      <a:pt x="145" y="384"/>
                    </a:lnTo>
                    <a:lnTo>
                      <a:pt x="152" y="368"/>
                    </a:lnTo>
                    <a:lnTo>
                      <a:pt x="159" y="351"/>
                    </a:lnTo>
                    <a:lnTo>
                      <a:pt x="190" y="230"/>
                    </a:lnTo>
                    <a:lnTo>
                      <a:pt x="194" y="214"/>
                    </a:lnTo>
                    <a:lnTo>
                      <a:pt x="195" y="198"/>
                    </a:lnTo>
                    <a:lnTo>
                      <a:pt x="193" y="183"/>
                    </a:lnTo>
                    <a:lnTo>
                      <a:pt x="189" y="170"/>
                    </a:lnTo>
                    <a:lnTo>
                      <a:pt x="183" y="160"/>
                    </a:lnTo>
                    <a:lnTo>
                      <a:pt x="175" y="152"/>
                    </a:lnTo>
                    <a:lnTo>
                      <a:pt x="165" y="147"/>
                    </a:lnTo>
                    <a:lnTo>
                      <a:pt x="154" y="146"/>
                    </a:lnTo>
                    <a:lnTo>
                      <a:pt x="78" y="1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82999" name="Group 67"/>
              <p:cNvGrpSpPr>
                <a:grpSpLocks/>
              </p:cNvGrpSpPr>
              <p:nvPr/>
            </p:nvGrpSpPr>
            <p:grpSpPr bwMode="auto">
              <a:xfrm>
                <a:off x="3831" y="2767"/>
                <a:ext cx="65" cy="115"/>
                <a:chOff x="3831" y="2767"/>
                <a:chExt cx="65" cy="115"/>
              </a:xfrm>
            </p:grpSpPr>
            <p:sp>
              <p:nvSpPr>
                <p:cNvPr id="83000" name="Line 68"/>
                <p:cNvSpPr>
                  <a:spLocks noChangeShapeType="1"/>
                </p:cNvSpPr>
                <p:nvPr/>
              </p:nvSpPr>
              <p:spPr bwMode="auto">
                <a:xfrm flipH="1">
                  <a:off x="3848" y="2882"/>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3001" name="Freeform 69"/>
                <p:cNvSpPr>
                  <a:spLocks/>
                </p:cNvSpPr>
                <p:nvPr/>
              </p:nvSpPr>
              <p:spPr bwMode="auto">
                <a:xfrm>
                  <a:off x="3831" y="2849"/>
                  <a:ext cx="17" cy="33"/>
                </a:xfrm>
                <a:custGeom>
                  <a:avLst/>
                  <a:gdLst>
                    <a:gd name="T0" fmla="*/ 0 w 42"/>
                    <a:gd name="T1" fmla="*/ 0 h 85"/>
                    <a:gd name="T2" fmla="*/ 0 w 42"/>
                    <a:gd name="T3" fmla="*/ 1 h 85"/>
                    <a:gd name="T4" fmla="*/ 0 w 42"/>
                    <a:gd name="T5" fmla="*/ 2 h 85"/>
                    <a:gd name="T6" fmla="*/ 0 w 42"/>
                    <a:gd name="T7" fmla="*/ 3 h 85"/>
                    <a:gd name="T8" fmla="*/ 0 w 42"/>
                    <a:gd name="T9" fmla="*/ 3 h 85"/>
                    <a:gd name="T10" fmla="*/ 1 w 42"/>
                    <a:gd name="T11" fmla="*/ 4 h 85"/>
                    <a:gd name="T12" fmla="*/ 1 w 42"/>
                    <a:gd name="T13" fmla="*/ 5 h 85"/>
                    <a:gd name="T14" fmla="*/ 2 w 42"/>
                    <a:gd name="T15" fmla="*/ 5 h 85"/>
                    <a:gd name="T16" fmla="*/ 3 w 42"/>
                    <a:gd name="T17" fmla="*/ 5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 h="85">
                      <a:moveTo>
                        <a:pt x="4" y="0"/>
                      </a:moveTo>
                      <a:lnTo>
                        <a:pt x="1" y="17"/>
                      </a:lnTo>
                      <a:lnTo>
                        <a:pt x="0" y="33"/>
                      </a:lnTo>
                      <a:lnTo>
                        <a:pt x="2" y="48"/>
                      </a:lnTo>
                      <a:lnTo>
                        <a:pt x="5" y="61"/>
                      </a:lnTo>
                      <a:lnTo>
                        <a:pt x="12" y="72"/>
                      </a:lnTo>
                      <a:lnTo>
                        <a:pt x="20" y="79"/>
                      </a:lnTo>
                      <a:lnTo>
                        <a:pt x="30" y="83"/>
                      </a:lnTo>
                      <a:lnTo>
                        <a:pt x="42"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002" name="Line 70"/>
                <p:cNvSpPr>
                  <a:spLocks noChangeShapeType="1"/>
                </p:cNvSpPr>
                <p:nvPr/>
              </p:nvSpPr>
              <p:spPr bwMode="auto">
                <a:xfrm flipV="1">
                  <a:off x="3834" y="2801"/>
                  <a:ext cx="11"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3003" name="Freeform 71"/>
                <p:cNvSpPr>
                  <a:spLocks/>
                </p:cNvSpPr>
                <p:nvPr/>
              </p:nvSpPr>
              <p:spPr bwMode="auto">
                <a:xfrm>
                  <a:off x="3845" y="2767"/>
                  <a:ext cx="34" cy="34"/>
                </a:xfrm>
                <a:custGeom>
                  <a:avLst/>
                  <a:gdLst>
                    <a:gd name="T0" fmla="*/ 6 w 82"/>
                    <a:gd name="T1" fmla="*/ 0 h 85"/>
                    <a:gd name="T2" fmla="*/ 5 w 82"/>
                    <a:gd name="T3" fmla="*/ 0 h 85"/>
                    <a:gd name="T4" fmla="*/ 4 w 82"/>
                    <a:gd name="T5" fmla="*/ 0 h 85"/>
                    <a:gd name="T6" fmla="*/ 3 w 82"/>
                    <a:gd name="T7" fmla="*/ 1 h 85"/>
                    <a:gd name="T8" fmla="*/ 2 w 82"/>
                    <a:gd name="T9" fmla="*/ 2 h 85"/>
                    <a:gd name="T10" fmla="*/ 2 w 82"/>
                    <a:gd name="T11" fmla="*/ 2 h 85"/>
                    <a:gd name="T12" fmla="*/ 1 w 82"/>
                    <a:gd name="T13" fmla="*/ 3 h 85"/>
                    <a:gd name="T14" fmla="*/ 0 w 82"/>
                    <a:gd name="T15" fmla="*/ 4 h 85"/>
                    <a:gd name="T16" fmla="*/ 0 w 82"/>
                    <a:gd name="T17" fmla="*/ 6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85">
                      <a:moveTo>
                        <a:pt x="82" y="0"/>
                      </a:moveTo>
                      <a:lnTo>
                        <a:pt x="69" y="2"/>
                      </a:lnTo>
                      <a:lnTo>
                        <a:pt x="58" y="6"/>
                      </a:lnTo>
                      <a:lnTo>
                        <a:pt x="45" y="15"/>
                      </a:lnTo>
                      <a:lnTo>
                        <a:pt x="33" y="24"/>
                      </a:lnTo>
                      <a:lnTo>
                        <a:pt x="23" y="38"/>
                      </a:lnTo>
                      <a:lnTo>
                        <a:pt x="13" y="52"/>
                      </a:lnTo>
                      <a:lnTo>
                        <a:pt x="6" y="68"/>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004" name="Line 72"/>
                <p:cNvSpPr>
                  <a:spLocks noChangeShapeType="1"/>
                </p:cNvSpPr>
                <p:nvPr/>
              </p:nvSpPr>
              <p:spPr bwMode="auto">
                <a:xfrm>
                  <a:off x="3879" y="2767"/>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428105" name="Group 73"/>
          <p:cNvGrpSpPr>
            <a:grpSpLocks/>
          </p:cNvGrpSpPr>
          <p:nvPr/>
        </p:nvGrpSpPr>
        <p:grpSpPr bwMode="auto">
          <a:xfrm>
            <a:off x="3503613" y="5178425"/>
            <a:ext cx="152400" cy="282575"/>
            <a:chOff x="2207" y="3262"/>
            <a:chExt cx="96" cy="178"/>
          </a:xfrm>
        </p:grpSpPr>
        <p:sp>
          <p:nvSpPr>
            <p:cNvPr id="82978" name="Freeform 74"/>
            <p:cNvSpPr>
              <a:spLocks/>
            </p:cNvSpPr>
            <p:nvPr/>
          </p:nvSpPr>
          <p:spPr bwMode="auto">
            <a:xfrm>
              <a:off x="2224" y="3262"/>
              <a:ext cx="79" cy="178"/>
            </a:xfrm>
            <a:custGeom>
              <a:avLst/>
              <a:gdLst>
                <a:gd name="T0" fmla="*/ 14 w 192"/>
                <a:gd name="T1" fmla="*/ 0 h 435"/>
                <a:gd name="T2" fmla="*/ 5 w 192"/>
                <a:gd name="T3" fmla="*/ 30 h 435"/>
                <a:gd name="T4" fmla="*/ 0 w 192"/>
                <a:gd name="T5" fmla="*/ 30 h 435"/>
                <a:gd name="T6" fmla="*/ 0 60000 65536"/>
                <a:gd name="T7" fmla="*/ 0 60000 65536"/>
                <a:gd name="T8" fmla="*/ 0 60000 65536"/>
              </a:gdLst>
              <a:ahLst/>
              <a:cxnLst>
                <a:cxn ang="T6">
                  <a:pos x="T0" y="T1"/>
                </a:cxn>
                <a:cxn ang="T7">
                  <a:pos x="T2" y="T3"/>
                </a:cxn>
                <a:cxn ang="T8">
                  <a:pos x="T4" y="T5"/>
                </a:cxn>
              </a:cxnLst>
              <a:rect l="0" t="0" r="r" b="b"/>
              <a:pathLst>
                <a:path w="192" h="435">
                  <a:moveTo>
                    <a:pt x="192" y="0"/>
                  </a:moveTo>
                  <a:lnTo>
                    <a:pt x="76" y="435"/>
                  </a:lnTo>
                  <a:lnTo>
                    <a:pt x="0" y="4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79" name="Freeform 75"/>
            <p:cNvSpPr>
              <a:spLocks/>
            </p:cNvSpPr>
            <p:nvPr/>
          </p:nvSpPr>
          <p:spPr bwMode="auto">
            <a:xfrm>
              <a:off x="2207" y="3406"/>
              <a:ext cx="17" cy="34"/>
            </a:xfrm>
            <a:custGeom>
              <a:avLst/>
              <a:gdLst>
                <a:gd name="T0" fmla="*/ 0 w 41"/>
                <a:gd name="T1" fmla="*/ 0 h 84"/>
                <a:gd name="T2" fmla="*/ 0 w 41"/>
                <a:gd name="T3" fmla="*/ 1 h 84"/>
                <a:gd name="T4" fmla="*/ 0 w 41"/>
                <a:gd name="T5" fmla="*/ 2 h 84"/>
                <a:gd name="T6" fmla="*/ 0 w 41"/>
                <a:gd name="T7" fmla="*/ 3 h 84"/>
                <a:gd name="T8" fmla="*/ 0 w 41"/>
                <a:gd name="T9" fmla="*/ 4 h 84"/>
                <a:gd name="T10" fmla="*/ 1 w 41"/>
                <a:gd name="T11" fmla="*/ 4 h 84"/>
                <a:gd name="T12" fmla="*/ 1 w 41"/>
                <a:gd name="T13" fmla="*/ 5 h 84"/>
                <a:gd name="T14" fmla="*/ 2 w 41"/>
                <a:gd name="T15" fmla="*/ 6 h 84"/>
                <a:gd name="T16" fmla="*/ 3 w 41"/>
                <a:gd name="T17" fmla="*/ 6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 h="84">
                  <a:moveTo>
                    <a:pt x="5" y="0"/>
                  </a:moveTo>
                  <a:lnTo>
                    <a:pt x="1" y="16"/>
                  </a:lnTo>
                  <a:lnTo>
                    <a:pt x="0" y="32"/>
                  </a:lnTo>
                  <a:lnTo>
                    <a:pt x="1" y="47"/>
                  </a:lnTo>
                  <a:lnTo>
                    <a:pt x="6" y="60"/>
                  </a:lnTo>
                  <a:lnTo>
                    <a:pt x="12" y="70"/>
                  </a:lnTo>
                  <a:lnTo>
                    <a:pt x="19" y="78"/>
                  </a:lnTo>
                  <a:lnTo>
                    <a:pt x="30" y="83"/>
                  </a:lnTo>
                  <a:lnTo>
                    <a:pt x="4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80" name="Line 76"/>
            <p:cNvSpPr>
              <a:spLocks noChangeShapeType="1"/>
            </p:cNvSpPr>
            <p:nvPr/>
          </p:nvSpPr>
          <p:spPr bwMode="auto">
            <a:xfrm flipV="1">
              <a:off x="2210" y="3355"/>
              <a:ext cx="11"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81" name="Freeform 77"/>
            <p:cNvSpPr>
              <a:spLocks/>
            </p:cNvSpPr>
            <p:nvPr/>
          </p:nvSpPr>
          <p:spPr bwMode="auto">
            <a:xfrm>
              <a:off x="2221" y="3322"/>
              <a:ext cx="34" cy="33"/>
            </a:xfrm>
            <a:custGeom>
              <a:avLst/>
              <a:gdLst>
                <a:gd name="T0" fmla="*/ 6 w 82"/>
                <a:gd name="T1" fmla="*/ 0 h 85"/>
                <a:gd name="T2" fmla="*/ 5 w 82"/>
                <a:gd name="T3" fmla="*/ 0 h 85"/>
                <a:gd name="T4" fmla="*/ 4 w 82"/>
                <a:gd name="T5" fmla="*/ 0 h 85"/>
                <a:gd name="T6" fmla="*/ 3 w 82"/>
                <a:gd name="T7" fmla="*/ 1 h 85"/>
                <a:gd name="T8" fmla="*/ 2 w 82"/>
                <a:gd name="T9" fmla="*/ 2 h 85"/>
                <a:gd name="T10" fmla="*/ 2 w 82"/>
                <a:gd name="T11" fmla="*/ 2 h 85"/>
                <a:gd name="T12" fmla="*/ 1 w 82"/>
                <a:gd name="T13" fmla="*/ 3 h 85"/>
                <a:gd name="T14" fmla="*/ 0 w 82"/>
                <a:gd name="T15" fmla="*/ 4 h 85"/>
                <a:gd name="T16" fmla="*/ 0 w 82"/>
                <a:gd name="T17" fmla="*/ 5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85">
                  <a:moveTo>
                    <a:pt x="82" y="0"/>
                  </a:moveTo>
                  <a:lnTo>
                    <a:pt x="71" y="2"/>
                  </a:lnTo>
                  <a:lnTo>
                    <a:pt x="58" y="6"/>
                  </a:lnTo>
                  <a:lnTo>
                    <a:pt x="46" y="15"/>
                  </a:lnTo>
                  <a:lnTo>
                    <a:pt x="35" y="25"/>
                  </a:lnTo>
                  <a:lnTo>
                    <a:pt x="23" y="38"/>
                  </a:lnTo>
                  <a:lnTo>
                    <a:pt x="14" y="52"/>
                  </a:lnTo>
                  <a:lnTo>
                    <a:pt x="6" y="68"/>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82" name="Line 78"/>
            <p:cNvSpPr>
              <a:spLocks noChangeShapeType="1"/>
            </p:cNvSpPr>
            <p:nvPr/>
          </p:nvSpPr>
          <p:spPr bwMode="auto">
            <a:xfrm>
              <a:off x="2255" y="3322"/>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8111" name="Group 79"/>
          <p:cNvGrpSpPr>
            <a:grpSpLocks/>
          </p:cNvGrpSpPr>
          <p:nvPr/>
        </p:nvGrpSpPr>
        <p:grpSpPr bwMode="auto">
          <a:xfrm>
            <a:off x="3565525" y="2546350"/>
            <a:ext cx="206375" cy="277813"/>
            <a:chOff x="2246" y="1604"/>
            <a:chExt cx="130" cy="175"/>
          </a:xfrm>
        </p:grpSpPr>
        <p:sp>
          <p:nvSpPr>
            <p:cNvPr id="82972" name="Freeform 80"/>
            <p:cNvSpPr>
              <a:spLocks/>
            </p:cNvSpPr>
            <p:nvPr/>
          </p:nvSpPr>
          <p:spPr bwMode="auto">
            <a:xfrm>
              <a:off x="2263" y="1604"/>
              <a:ext cx="76" cy="175"/>
            </a:xfrm>
            <a:custGeom>
              <a:avLst/>
              <a:gdLst>
                <a:gd name="T0" fmla="*/ 12 w 193"/>
                <a:gd name="T1" fmla="*/ 0 h 435"/>
                <a:gd name="T2" fmla="*/ 5 w 193"/>
                <a:gd name="T3" fmla="*/ 28 h 435"/>
                <a:gd name="T4" fmla="*/ 0 w 193"/>
                <a:gd name="T5" fmla="*/ 28 h 435"/>
                <a:gd name="T6" fmla="*/ 0 60000 65536"/>
                <a:gd name="T7" fmla="*/ 0 60000 65536"/>
                <a:gd name="T8" fmla="*/ 0 60000 65536"/>
              </a:gdLst>
              <a:ahLst/>
              <a:cxnLst>
                <a:cxn ang="T6">
                  <a:pos x="T0" y="T1"/>
                </a:cxn>
                <a:cxn ang="T7">
                  <a:pos x="T2" y="T3"/>
                </a:cxn>
                <a:cxn ang="T8">
                  <a:pos x="T4" y="T5"/>
                </a:cxn>
              </a:cxnLst>
              <a:rect l="0" t="0" r="r" b="b"/>
              <a:pathLst>
                <a:path w="193" h="435">
                  <a:moveTo>
                    <a:pt x="193" y="0"/>
                  </a:moveTo>
                  <a:lnTo>
                    <a:pt x="76" y="435"/>
                  </a:lnTo>
                  <a:lnTo>
                    <a:pt x="0" y="4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73" name="Freeform 81"/>
            <p:cNvSpPr>
              <a:spLocks/>
            </p:cNvSpPr>
            <p:nvPr/>
          </p:nvSpPr>
          <p:spPr bwMode="auto">
            <a:xfrm>
              <a:off x="2246" y="1745"/>
              <a:ext cx="17" cy="34"/>
            </a:xfrm>
            <a:custGeom>
              <a:avLst/>
              <a:gdLst>
                <a:gd name="T0" fmla="*/ 0 w 41"/>
                <a:gd name="T1" fmla="*/ 0 h 84"/>
                <a:gd name="T2" fmla="*/ 0 w 41"/>
                <a:gd name="T3" fmla="*/ 1 h 84"/>
                <a:gd name="T4" fmla="*/ 0 w 41"/>
                <a:gd name="T5" fmla="*/ 2 h 84"/>
                <a:gd name="T6" fmla="*/ 0 w 41"/>
                <a:gd name="T7" fmla="*/ 3 h 84"/>
                <a:gd name="T8" fmla="*/ 0 w 41"/>
                <a:gd name="T9" fmla="*/ 4 h 84"/>
                <a:gd name="T10" fmla="*/ 1 w 41"/>
                <a:gd name="T11" fmla="*/ 4 h 84"/>
                <a:gd name="T12" fmla="*/ 1 w 41"/>
                <a:gd name="T13" fmla="*/ 5 h 84"/>
                <a:gd name="T14" fmla="*/ 2 w 41"/>
                <a:gd name="T15" fmla="*/ 6 h 84"/>
                <a:gd name="T16" fmla="*/ 3 w 41"/>
                <a:gd name="T17" fmla="*/ 6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 h="84">
                  <a:moveTo>
                    <a:pt x="4" y="0"/>
                  </a:moveTo>
                  <a:lnTo>
                    <a:pt x="1" y="16"/>
                  </a:lnTo>
                  <a:lnTo>
                    <a:pt x="0" y="32"/>
                  </a:lnTo>
                  <a:lnTo>
                    <a:pt x="2" y="47"/>
                  </a:lnTo>
                  <a:lnTo>
                    <a:pt x="5" y="60"/>
                  </a:lnTo>
                  <a:lnTo>
                    <a:pt x="12" y="70"/>
                  </a:lnTo>
                  <a:lnTo>
                    <a:pt x="20" y="78"/>
                  </a:lnTo>
                  <a:lnTo>
                    <a:pt x="30" y="83"/>
                  </a:lnTo>
                  <a:lnTo>
                    <a:pt x="4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74" name="Line 82"/>
            <p:cNvSpPr>
              <a:spLocks noChangeShapeType="1"/>
            </p:cNvSpPr>
            <p:nvPr/>
          </p:nvSpPr>
          <p:spPr bwMode="auto">
            <a:xfrm flipV="1">
              <a:off x="2249" y="1697"/>
              <a:ext cx="11"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5" name="Freeform 83"/>
            <p:cNvSpPr>
              <a:spLocks/>
            </p:cNvSpPr>
            <p:nvPr/>
          </p:nvSpPr>
          <p:spPr bwMode="auto">
            <a:xfrm>
              <a:off x="2260" y="1661"/>
              <a:ext cx="34" cy="36"/>
            </a:xfrm>
            <a:custGeom>
              <a:avLst/>
              <a:gdLst>
                <a:gd name="T0" fmla="*/ 6 w 81"/>
                <a:gd name="T1" fmla="*/ 0 h 85"/>
                <a:gd name="T2" fmla="*/ 5 w 81"/>
                <a:gd name="T3" fmla="*/ 0 h 85"/>
                <a:gd name="T4" fmla="*/ 4 w 81"/>
                <a:gd name="T5" fmla="*/ 0 h 85"/>
                <a:gd name="T6" fmla="*/ 3 w 81"/>
                <a:gd name="T7" fmla="*/ 1 h 85"/>
                <a:gd name="T8" fmla="*/ 3 w 81"/>
                <a:gd name="T9" fmla="*/ 2 h 85"/>
                <a:gd name="T10" fmla="*/ 2 w 81"/>
                <a:gd name="T11" fmla="*/ 3 h 85"/>
                <a:gd name="T12" fmla="*/ 1 w 81"/>
                <a:gd name="T13" fmla="*/ 4 h 85"/>
                <a:gd name="T14" fmla="*/ 0 w 81"/>
                <a:gd name="T15" fmla="*/ 5 h 85"/>
                <a:gd name="T16" fmla="*/ 0 w 81"/>
                <a:gd name="T17" fmla="*/ 6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1" h="85">
                  <a:moveTo>
                    <a:pt x="81" y="0"/>
                  </a:moveTo>
                  <a:lnTo>
                    <a:pt x="70" y="2"/>
                  </a:lnTo>
                  <a:lnTo>
                    <a:pt x="58" y="6"/>
                  </a:lnTo>
                  <a:lnTo>
                    <a:pt x="45" y="15"/>
                  </a:lnTo>
                  <a:lnTo>
                    <a:pt x="33" y="25"/>
                  </a:lnTo>
                  <a:lnTo>
                    <a:pt x="23" y="38"/>
                  </a:lnTo>
                  <a:lnTo>
                    <a:pt x="13" y="52"/>
                  </a:lnTo>
                  <a:lnTo>
                    <a:pt x="6" y="68"/>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76" name="Line 84"/>
            <p:cNvSpPr>
              <a:spLocks noChangeShapeType="1"/>
            </p:cNvSpPr>
            <p:nvPr/>
          </p:nvSpPr>
          <p:spPr bwMode="auto">
            <a:xfrm>
              <a:off x="2294" y="1661"/>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7" name="Line 85"/>
            <p:cNvSpPr>
              <a:spLocks noChangeShapeType="1"/>
            </p:cNvSpPr>
            <p:nvPr/>
          </p:nvSpPr>
          <p:spPr bwMode="auto">
            <a:xfrm flipH="1">
              <a:off x="2359" y="1604"/>
              <a:ext cx="17"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28118" name="Line 86"/>
          <p:cNvSpPr>
            <a:spLocks noChangeShapeType="1"/>
          </p:cNvSpPr>
          <p:nvPr/>
        </p:nvSpPr>
        <p:spPr bwMode="auto">
          <a:xfrm flipH="1">
            <a:off x="3767138" y="2863850"/>
            <a:ext cx="22574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119" name="Line 87"/>
          <p:cNvSpPr>
            <a:spLocks noChangeShapeType="1"/>
          </p:cNvSpPr>
          <p:nvPr/>
        </p:nvSpPr>
        <p:spPr bwMode="auto">
          <a:xfrm>
            <a:off x="3767138" y="2863850"/>
            <a:ext cx="0" cy="23066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120" name="Line 88"/>
          <p:cNvSpPr>
            <a:spLocks noChangeShapeType="1"/>
          </p:cNvSpPr>
          <p:nvPr/>
        </p:nvSpPr>
        <p:spPr bwMode="auto">
          <a:xfrm flipV="1">
            <a:off x="3767138" y="4424363"/>
            <a:ext cx="2257425" cy="7461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121" name="Line 89"/>
          <p:cNvSpPr>
            <a:spLocks noChangeShapeType="1"/>
          </p:cNvSpPr>
          <p:nvPr/>
        </p:nvSpPr>
        <p:spPr bwMode="auto">
          <a:xfrm flipH="1" flipV="1">
            <a:off x="4168775" y="4575175"/>
            <a:ext cx="600075" cy="18113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122" name="Line 90"/>
          <p:cNvSpPr>
            <a:spLocks noChangeShapeType="1"/>
          </p:cNvSpPr>
          <p:nvPr/>
        </p:nvSpPr>
        <p:spPr bwMode="auto">
          <a:xfrm flipV="1">
            <a:off x="4168775" y="3240088"/>
            <a:ext cx="0" cy="13350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28123" name="Line 91"/>
          <p:cNvSpPr>
            <a:spLocks noChangeShapeType="1"/>
          </p:cNvSpPr>
          <p:nvPr/>
        </p:nvSpPr>
        <p:spPr bwMode="auto">
          <a:xfrm flipV="1">
            <a:off x="4168775" y="1608138"/>
            <a:ext cx="600075" cy="16319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28124" name="Group 92"/>
          <p:cNvGrpSpPr>
            <a:grpSpLocks/>
          </p:cNvGrpSpPr>
          <p:nvPr/>
        </p:nvGrpSpPr>
        <p:grpSpPr bwMode="auto">
          <a:xfrm>
            <a:off x="4360863" y="4937125"/>
            <a:ext cx="169862" cy="223838"/>
            <a:chOff x="2747" y="3110"/>
            <a:chExt cx="107" cy="141"/>
          </a:xfrm>
        </p:grpSpPr>
        <p:sp>
          <p:nvSpPr>
            <p:cNvPr id="82970" name="Line 93"/>
            <p:cNvSpPr>
              <a:spLocks noChangeShapeType="1"/>
            </p:cNvSpPr>
            <p:nvPr/>
          </p:nvSpPr>
          <p:spPr bwMode="auto">
            <a:xfrm flipV="1">
              <a:off x="2747" y="3215"/>
              <a:ext cx="107"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71" name="Line 94"/>
            <p:cNvSpPr>
              <a:spLocks noChangeShapeType="1"/>
            </p:cNvSpPr>
            <p:nvPr/>
          </p:nvSpPr>
          <p:spPr bwMode="auto">
            <a:xfrm flipH="1" flipV="1">
              <a:off x="2818" y="3110"/>
              <a:ext cx="36"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28127" name="Group 95"/>
          <p:cNvGrpSpPr>
            <a:grpSpLocks/>
          </p:cNvGrpSpPr>
          <p:nvPr/>
        </p:nvGrpSpPr>
        <p:grpSpPr bwMode="auto">
          <a:xfrm>
            <a:off x="4262438" y="4284663"/>
            <a:ext cx="112712" cy="184150"/>
            <a:chOff x="2685" y="2699"/>
            <a:chExt cx="71" cy="116"/>
          </a:xfrm>
        </p:grpSpPr>
        <p:sp>
          <p:nvSpPr>
            <p:cNvPr id="82965" name="Line 96"/>
            <p:cNvSpPr>
              <a:spLocks noChangeShapeType="1"/>
            </p:cNvSpPr>
            <p:nvPr/>
          </p:nvSpPr>
          <p:spPr bwMode="auto">
            <a:xfrm flipH="1">
              <a:off x="2699" y="2815"/>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6" name="Freeform 97"/>
            <p:cNvSpPr>
              <a:spLocks/>
            </p:cNvSpPr>
            <p:nvPr/>
          </p:nvSpPr>
          <p:spPr bwMode="auto">
            <a:xfrm>
              <a:off x="2685" y="2787"/>
              <a:ext cx="14" cy="28"/>
            </a:xfrm>
            <a:custGeom>
              <a:avLst/>
              <a:gdLst>
                <a:gd name="T0" fmla="*/ 0 w 35"/>
                <a:gd name="T1" fmla="*/ 0 h 72"/>
                <a:gd name="T2" fmla="*/ 0 w 35"/>
                <a:gd name="T3" fmla="*/ 1 h 72"/>
                <a:gd name="T4" fmla="*/ 0 w 35"/>
                <a:gd name="T5" fmla="*/ 2 h 72"/>
                <a:gd name="T6" fmla="*/ 0 w 35"/>
                <a:gd name="T7" fmla="*/ 3 h 72"/>
                <a:gd name="T8" fmla="*/ 0 w 35"/>
                <a:gd name="T9" fmla="*/ 4 h 72"/>
                <a:gd name="T10" fmla="*/ 1 w 35"/>
                <a:gd name="T11" fmla="*/ 4 h 72"/>
                <a:gd name="T12" fmla="*/ 2 w 35"/>
                <a:gd name="T13" fmla="*/ 4 h 72"/>
                <a:gd name="T14" fmla="*/ 2 w 35"/>
                <a:gd name="T15" fmla="*/ 4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72">
                  <a:moveTo>
                    <a:pt x="4" y="0"/>
                  </a:moveTo>
                  <a:lnTo>
                    <a:pt x="0" y="16"/>
                  </a:lnTo>
                  <a:lnTo>
                    <a:pt x="0" y="32"/>
                  </a:lnTo>
                  <a:lnTo>
                    <a:pt x="3" y="45"/>
                  </a:lnTo>
                  <a:lnTo>
                    <a:pt x="7" y="56"/>
                  </a:lnTo>
                  <a:lnTo>
                    <a:pt x="14" y="66"/>
                  </a:lnTo>
                  <a:lnTo>
                    <a:pt x="24" y="71"/>
                  </a:lnTo>
                  <a:lnTo>
                    <a:pt x="35"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67" name="Line 98"/>
            <p:cNvSpPr>
              <a:spLocks noChangeShapeType="1"/>
            </p:cNvSpPr>
            <p:nvPr/>
          </p:nvSpPr>
          <p:spPr bwMode="auto">
            <a:xfrm flipV="1">
              <a:off x="2685" y="2736"/>
              <a:ext cx="14"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8" name="Freeform 99"/>
            <p:cNvSpPr>
              <a:spLocks/>
            </p:cNvSpPr>
            <p:nvPr/>
          </p:nvSpPr>
          <p:spPr bwMode="auto">
            <a:xfrm>
              <a:off x="2699" y="2699"/>
              <a:ext cx="57" cy="37"/>
            </a:xfrm>
            <a:custGeom>
              <a:avLst/>
              <a:gdLst>
                <a:gd name="T0" fmla="*/ 9 w 140"/>
                <a:gd name="T1" fmla="*/ 5 h 96"/>
                <a:gd name="T2" fmla="*/ 9 w 140"/>
                <a:gd name="T3" fmla="*/ 5 h 96"/>
                <a:gd name="T4" fmla="*/ 9 w 140"/>
                <a:gd name="T5" fmla="*/ 3 h 96"/>
                <a:gd name="T6" fmla="*/ 9 w 140"/>
                <a:gd name="T7" fmla="*/ 3 h 96"/>
                <a:gd name="T8" fmla="*/ 9 w 140"/>
                <a:gd name="T9" fmla="*/ 2 h 96"/>
                <a:gd name="T10" fmla="*/ 9 w 140"/>
                <a:gd name="T11" fmla="*/ 1 h 96"/>
                <a:gd name="T12" fmla="*/ 8 w 140"/>
                <a:gd name="T13" fmla="*/ 0 h 96"/>
                <a:gd name="T14" fmla="*/ 7 w 140"/>
                <a:gd name="T15" fmla="*/ 0 h 96"/>
                <a:gd name="T16" fmla="*/ 6 w 140"/>
                <a:gd name="T17" fmla="*/ 0 h 96"/>
                <a:gd name="T18" fmla="*/ 5 w 140"/>
                <a:gd name="T19" fmla="*/ 0 h 96"/>
                <a:gd name="T20" fmla="*/ 4 w 140"/>
                <a:gd name="T21" fmla="*/ 0 h 96"/>
                <a:gd name="T22" fmla="*/ 4 w 140"/>
                <a:gd name="T23" fmla="*/ 1 h 96"/>
                <a:gd name="T24" fmla="*/ 2 w 140"/>
                <a:gd name="T25" fmla="*/ 2 h 96"/>
                <a:gd name="T26" fmla="*/ 2 w 140"/>
                <a:gd name="T27" fmla="*/ 3 h 96"/>
                <a:gd name="T28" fmla="*/ 1 w 140"/>
                <a:gd name="T29" fmla="*/ 3 h 96"/>
                <a:gd name="T30" fmla="*/ 0 w 140"/>
                <a:gd name="T31" fmla="*/ 5 h 96"/>
                <a:gd name="T32" fmla="*/ 0 w 140"/>
                <a:gd name="T33" fmla="*/ 5 h 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0" h="96">
                  <a:moveTo>
                    <a:pt x="135" y="96"/>
                  </a:moveTo>
                  <a:lnTo>
                    <a:pt x="139" y="78"/>
                  </a:lnTo>
                  <a:lnTo>
                    <a:pt x="140" y="60"/>
                  </a:lnTo>
                  <a:lnTo>
                    <a:pt x="138" y="43"/>
                  </a:lnTo>
                  <a:lnTo>
                    <a:pt x="134" y="28"/>
                  </a:lnTo>
                  <a:lnTo>
                    <a:pt x="126" y="16"/>
                  </a:lnTo>
                  <a:lnTo>
                    <a:pt x="118" y="7"/>
                  </a:lnTo>
                  <a:lnTo>
                    <a:pt x="106" y="1"/>
                  </a:lnTo>
                  <a:lnTo>
                    <a:pt x="93" y="0"/>
                  </a:lnTo>
                  <a:lnTo>
                    <a:pt x="79" y="1"/>
                  </a:lnTo>
                  <a:lnTo>
                    <a:pt x="66" y="7"/>
                  </a:lnTo>
                  <a:lnTo>
                    <a:pt x="52" y="16"/>
                  </a:lnTo>
                  <a:lnTo>
                    <a:pt x="38" y="28"/>
                  </a:lnTo>
                  <a:lnTo>
                    <a:pt x="25" y="43"/>
                  </a:lnTo>
                  <a:lnTo>
                    <a:pt x="15" y="60"/>
                  </a:lnTo>
                  <a:lnTo>
                    <a:pt x="6" y="78"/>
                  </a:lnTo>
                  <a:lnTo>
                    <a:pt x="0"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69" name="Freeform 100"/>
            <p:cNvSpPr>
              <a:spLocks/>
            </p:cNvSpPr>
            <p:nvPr/>
          </p:nvSpPr>
          <p:spPr bwMode="auto">
            <a:xfrm>
              <a:off x="2694" y="2736"/>
              <a:ext cx="59" cy="20"/>
            </a:xfrm>
            <a:custGeom>
              <a:avLst/>
              <a:gdLst>
                <a:gd name="T0" fmla="*/ 10 w 148"/>
                <a:gd name="T1" fmla="*/ 0 h 49"/>
                <a:gd name="T2" fmla="*/ 9 w 148"/>
                <a:gd name="T3" fmla="*/ 3 h 49"/>
                <a:gd name="T4" fmla="*/ 0 w 148"/>
                <a:gd name="T5" fmla="*/ 3 h 49"/>
                <a:gd name="T6" fmla="*/ 0 60000 65536"/>
                <a:gd name="T7" fmla="*/ 0 60000 65536"/>
                <a:gd name="T8" fmla="*/ 0 60000 65536"/>
              </a:gdLst>
              <a:ahLst/>
              <a:cxnLst>
                <a:cxn ang="T6">
                  <a:pos x="T0" y="T1"/>
                </a:cxn>
                <a:cxn ang="T7">
                  <a:pos x="T2" y="T3"/>
                </a:cxn>
                <a:cxn ang="T8">
                  <a:pos x="T4" y="T5"/>
                </a:cxn>
              </a:cxnLst>
              <a:rect l="0" t="0" r="r" b="b"/>
              <a:pathLst>
                <a:path w="148" h="49">
                  <a:moveTo>
                    <a:pt x="148" y="0"/>
                  </a:moveTo>
                  <a:lnTo>
                    <a:pt x="135" y="49"/>
                  </a:lnTo>
                  <a:lnTo>
                    <a:pt x="0"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28133" name="Group 101"/>
          <p:cNvGrpSpPr>
            <a:grpSpLocks/>
          </p:cNvGrpSpPr>
          <p:nvPr/>
        </p:nvGrpSpPr>
        <p:grpSpPr bwMode="auto">
          <a:xfrm>
            <a:off x="4249738" y="3289300"/>
            <a:ext cx="209550" cy="276225"/>
            <a:chOff x="2677" y="2072"/>
            <a:chExt cx="132" cy="174"/>
          </a:xfrm>
        </p:grpSpPr>
        <p:sp>
          <p:nvSpPr>
            <p:cNvPr id="82959" name="Line 102"/>
            <p:cNvSpPr>
              <a:spLocks noChangeShapeType="1"/>
            </p:cNvSpPr>
            <p:nvPr/>
          </p:nvSpPr>
          <p:spPr bwMode="auto">
            <a:xfrm flipH="1">
              <a:off x="2691" y="2246"/>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0" name="Freeform 103"/>
            <p:cNvSpPr>
              <a:spLocks/>
            </p:cNvSpPr>
            <p:nvPr/>
          </p:nvSpPr>
          <p:spPr bwMode="auto">
            <a:xfrm>
              <a:off x="2677" y="2218"/>
              <a:ext cx="14" cy="28"/>
            </a:xfrm>
            <a:custGeom>
              <a:avLst/>
              <a:gdLst>
                <a:gd name="T0" fmla="*/ 0 w 36"/>
                <a:gd name="T1" fmla="*/ 0 h 72"/>
                <a:gd name="T2" fmla="*/ 0 w 36"/>
                <a:gd name="T3" fmla="*/ 1 h 72"/>
                <a:gd name="T4" fmla="*/ 0 w 36"/>
                <a:gd name="T5" fmla="*/ 2 h 72"/>
                <a:gd name="T6" fmla="*/ 0 w 36"/>
                <a:gd name="T7" fmla="*/ 3 h 72"/>
                <a:gd name="T8" fmla="*/ 0 w 36"/>
                <a:gd name="T9" fmla="*/ 4 h 72"/>
                <a:gd name="T10" fmla="*/ 1 w 36"/>
                <a:gd name="T11" fmla="*/ 4 h 72"/>
                <a:gd name="T12" fmla="*/ 2 w 36"/>
                <a:gd name="T13" fmla="*/ 4 h 72"/>
                <a:gd name="T14" fmla="*/ 2 w 36"/>
                <a:gd name="T15" fmla="*/ 4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6" h="72">
                  <a:moveTo>
                    <a:pt x="4" y="0"/>
                  </a:moveTo>
                  <a:lnTo>
                    <a:pt x="1" y="16"/>
                  </a:lnTo>
                  <a:lnTo>
                    <a:pt x="0" y="31"/>
                  </a:lnTo>
                  <a:lnTo>
                    <a:pt x="3" y="44"/>
                  </a:lnTo>
                  <a:lnTo>
                    <a:pt x="8" y="56"/>
                  </a:lnTo>
                  <a:lnTo>
                    <a:pt x="15" y="65"/>
                  </a:lnTo>
                  <a:lnTo>
                    <a:pt x="25" y="70"/>
                  </a:lnTo>
                  <a:lnTo>
                    <a:pt x="36"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61" name="Line 104"/>
            <p:cNvSpPr>
              <a:spLocks noChangeShapeType="1"/>
            </p:cNvSpPr>
            <p:nvPr/>
          </p:nvSpPr>
          <p:spPr bwMode="auto">
            <a:xfrm flipV="1">
              <a:off x="2680" y="2167"/>
              <a:ext cx="11"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2962" name="Freeform 105"/>
            <p:cNvSpPr>
              <a:spLocks/>
            </p:cNvSpPr>
            <p:nvPr/>
          </p:nvSpPr>
          <p:spPr bwMode="auto">
            <a:xfrm>
              <a:off x="2691" y="2131"/>
              <a:ext cx="56" cy="36"/>
            </a:xfrm>
            <a:custGeom>
              <a:avLst/>
              <a:gdLst>
                <a:gd name="T0" fmla="*/ 9 w 140"/>
                <a:gd name="T1" fmla="*/ 5 h 97"/>
                <a:gd name="T2" fmla="*/ 9 w 140"/>
                <a:gd name="T3" fmla="*/ 4 h 97"/>
                <a:gd name="T4" fmla="*/ 9 w 140"/>
                <a:gd name="T5" fmla="*/ 3 h 97"/>
                <a:gd name="T6" fmla="*/ 9 w 140"/>
                <a:gd name="T7" fmla="*/ 2 h 97"/>
                <a:gd name="T8" fmla="*/ 9 w 140"/>
                <a:gd name="T9" fmla="*/ 1 h 97"/>
                <a:gd name="T10" fmla="*/ 8 w 140"/>
                <a:gd name="T11" fmla="*/ 1 h 97"/>
                <a:gd name="T12" fmla="*/ 8 w 140"/>
                <a:gd name="T13" fmla="*/ 0 h 97"/>
                <a:gd name="T14" fmla="*/ 7 w 140"/>
                <a:gd name="T15" fmla="*/ 0 h 97"/>
                <a:gd name="T16" fmla="*/ 6 w 140"/>
                <a:gd name="T17" fmla="*/ 0 h 97"/>
                <a:gd name="T18" fmla="*/ 5 w 140"/>
                <a:gd name="T19" fmla="*/ 0 h 97"/>
                <a:gd name="T20" fmla="*/ 4 w 140"/>
                <a:gd name="T21" fmla="*/ 0 h 97"/>
                <a:gd name="T22" fmla="*/ 3 w 140"/>
                <a:gd name="T23" fmla="*/ 1 h 97"/>
                <a:gd name="T24" fmla="*/ 2 w 140"/>
                <a:gd name="T25" fmla="*/ 1 h 97"/>
                <a:gd name="T26" fmla="*/ 2 w 140"/>
                <a:gd name="T27" fmla="*/ 2 h 97"/>
                <a:gd name="T28" fmla="*/ 1 w 140"/>
                <a:gd name="T29" fmla="*/ 3 h 97"/>
                <a:gd name="T30" fmla="*/ 0 w 140"/>
                <a:gd name="T31" fmla="*/ 4 h 97"/>
                <a:gd name="T32" fmla="*/ 0 w 140"/>
                <a:gd name="T33" fmla="*/ 5 h 9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0" h="97">
                  <a:moveTo>
                    <a:pt x="135" y="97"/>
                  </a:moveTo>
                  <a:lnTo>
                    <a:pt x="139" y="78"/>
                  </a:lnTo>
                  <a:lnTo>
                    <a:pt x="140" y="60"/>
                  </a:lnTo>
                  <a:lnTo>
                    <a:pt x="138" y="44"/>
                  </a:lnTo>
                  <a:lnTo>
                    <a:pt x="134" y="29"/>
                  </a:lnTo>
                  <a:lnTo>
                    <a:pt x="126" y="16"/>
                  </a:lnTo>
                  <a:lnTo>
                    <a:pt x="117" y="8"/>
                  </a:lnTo>
                  <a:lnTo>
                    <a:pt x="106" y="3"/>
                  </a:lnTo>
                  <a:lnTo>
                    <a:pt x="93" y="0"/>
                  </a:lnTo>
                  <a:lnTo>
                    <a:pt x="79" y="3"/>
                  </a:lnTo>
                  <a:lnTo>
                    <a:pt x="66" y="8"/>
                  </a:lnTo>
                  <a:lnTo>
                    <a:pt x="51" y="16"/>
                  </a:lnTo>
                  <a:lnTo>
                    <a:pt x="38" y="29"/>
                  </a:lnTo>
                  <a:lnTo>
                    <a:pt x="25" y="44"/>
                  </a:lnTo>
                  <a:lnTo>
                    <a:pt x="15" y="60"/>
                  </a:lnTo>
                  <a:lnTo>
                    <a:pt x="6" y="78"/>
                  </a:lnTo>
                  <a:lnTo>
                    <a:pt x="0"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63" name="Freeform 106"/>
            <p:cNvSpPr>
              <a:spLocks/>
            </p:cNvSpPr>
            <p:nvPr/>
          </p:nvSpPr>
          <p:spPr bwMode="auto">
            <a:xfrm>
              <a:off x="2688" y="2167"/>
              <a:ext cx="59" cy="20"/>
            </a:xfrm>
            <a:custGeom>
              <a:avLst/>
              <a:gdLst>
                <a:gd name="T0" fmla="*/ 10 w 148"/>
                <a:gd name="T1" fmla="*/ 0 h 49"/>
                <a:gd name="T2" fmla="*/ 9 w 148"/>
                <a:gd name="T3" fmla="*/ 3 h 49"/>
                <a:gd name="T4" fmla="*/ 0 w 148"/>
                <a:gd name="T5" fmla="*/ 3 h 49"/>
                <a:gd name="T6" fmla="*/ 0 60000 65536"/>
                <a:gd name="T7" fmla="*/ 0 60000 65536"/>
                <a:gd name="T8" fmla="*/ 0 60000 65536"/>
              </a:gdLst>
              <a:ahLst/>
              <a:cxnLst>
                <a:cxn ang="T6">
                  <a:pos x="T0" y="T1"/>
                </a:cxn>
                <a:cxn ang="T7">
                  <a:pos x="T2" y="T3"/>
                </a:cxn>
                <a:cxn ang="T8">
                  <a:pos x="T4" y="T5"/>
                </a:cxn>
              </a:cxnLst>
              <a:rect l="0" t="0" r="r" b="b"/>
              <a:pathLst>
                <a:path w="148" h="49">
                  <a:moveTo>
                    <a:pt x="148" y="0"/>
                  </a:moveTo>
                  <a:lnTo>
                    <a:pt x="135" y="49"/>
                  </a:lnTo>
                  <a:lnTo>
                    <a:pt x="0"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2964" name="Line 107"/>
            <p:cNvSpPr>
              <a:spLocks noChangeShapeType="1"/>
            </p:cNvSpPr>
            <p:nvPr/>
          </p:nvSpPr>
          <p:spPr bwMode="auto">
            <a:xfrm flipH="1">
              <a:off x="2792" y="2072"/>
              <a:ext cx="1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28069"/>
                                        </p:tgtEl>
                                        <p:attrNameLst>
                                          <p:attrName>style.visibility</p:attrName>
                                        </p:attrNameLst>
                                      </p:cBhvr>
                                      <p:to>
                                        <p:strVal val="visible"/>
                                      </p:to>
                                    </p:set>
                                    <p:animEffect transition="in" filter="wipe(left)">
                                      <p:cBhvr>
                                        <p:cTn id="7" dur="500"/>
                                        <p:tgtEl>
                                          <p:spTgt spid="42806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28118"/>
                                        </p:tgtEl>
                                        <p:attrNameLst>
                                          <p:attrName>style.visibility</p:attrName>
                                        </p:attrNameLst>
                                      </p:cBhvr>
                                      <p:to>
                                        <p:strVal val="visible"/>
                                      </p:to>
                                    </p:set>
                                    <p:animEffect transition="in" filter="wipe(right)">
                                      <p:cBhvr>
                                        <p:cTn id="12" dur="500"/>
                                        <p:tgtEl>
                                          <p:spTgt spid="42811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28111"/>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428119"/>
                                        </p:tgtEl>
                                        <p:attrNameLst>
                                          <p:attrName>style.visibility</p:attrName>
                                        </p:attrNameLst>
                                      </p:cBhvr>
                                      <p:to>
                                        <p:strVal val="visible"/>
                                      </p:to>
                                    </p:set>
                                    <p:animEffect transition="in" filter="wipe(up)">
                                      <p:cBhvr>
                                        <p:cTn id="21" dur="500"/>
                                        <p:tgtEl>
                                          <p:spTgt spid="428119"/>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428105"/>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428120"/>
                                        </p:tgtEl>
                                        <p:attrNameLst>
                                          <p:attrName>style.visibility</p:attrName>
                                        </p:attrNameLst>
                                      </p:cBhvr>
                                      <p:to>
                                        <p:strVal val="visible"/>
                                      </p:to>
                                    </p:set>
                                    <p:animEffect transition="in" filter="wipe(down)">
                                      <p:cBhvr>
                                        <p:cTn id="30" dur="500"/>
                                        <p:tgtEl>
                                          <p:spTgt spid="42812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4" fill="hold" grpId="0" nodeType="clickEffect">
                                  <p:stCondLst>
                                    <p:cond delay="0"/>
                                  </p:stCondLst>
                                  <p:childTnLst>
                                    <p:set>
                                      <p:cBhvr>
                                        <p:cTn id="34" dur="1" fill="hold">
                                          <p:stCondLst>
                                            <p:cond delay="0"/>
                                          </p:stCondLst>
                                        </p:cTn>
                                        <p:tgtEl>
                                          <p:spTgt spid="428121"/>
                                        </p:tgtEl>
                                        <p:attrNameLst>
                                          <p:attrName>style.visibility</p:attrName>
                                        </p:attrNameLst>
                                      </p:cBhvr>
                                      <p:to>
                                        <p:strVal val="visible"/>
                                      </p:to>
                                    </p:set>
                                    <p:animEffect transition="in" filter="wipe(down)">
                                      <p:cBhvr>
                                        <p:cTn id="35" dur="500"/>
                                        <p:tgtEl>
                                          <p:spTgt spid="42812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0"/>
                                          </p:stCondLst>
                                        </p:cTn>
                                        <p:tgtEl>
                                          <p:spTgt spid="428124"/>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428127"/>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428122"/>
                                        </p:tgtEl>
                                        <p:attrNameLst>
                                          <p:attrName>style.visibility</p:attrName>
                                        </p:attrNameLst>
                                      </p:cBhvr>
                                      <p:to>
                                        <p:strVal val="visible"/>
                                      </p:to>
                                    </p:set>
                                    <p:animEffect transition="in" filter="wipe(down)">
                                      <p:cBhvr>
                                        <p:cTn id="48" dur="500"/>
                                        <p:tgtEl>
                                          <p:spTgt spid="428122"/>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nodeType="clickEffect">
                                  <p:stCondLst>
                                    <p:cond delay="0"/>
                                  </p:stCondLst>
                                  <p:childTnLst>
                                    <p:set>
                                      <p:cBhvr>
                                        <p:cTn id="52" dur="1" fill="hold">
                                          <p:stCondLst>
                                            <p:cond delay="0"/>
                                          </p:stCondLst>
                                        </p:cTn>
                                        <p:tgtEl>
                                          <p:spTgt spid="428133"/>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428123"/>
                                        </p:tgtEl>
                                        <p:attrNameLst>
                                          <p:attrName>style.visibility</p:attrName>
                                        </p:attrNameLst>
                                      </p:cBhvr>
                                      <p:to>
                                        <p:strVal val="visible"/>
                                      </p:to>
                                    </p:set>
                                    <p:animEffect transition="in" filter="wipe(up)">
                                      <p:cBhvr>
                                        <p:cTn id="57" dur="500"/>
                                        <p:tgtEl>
                                          <p:spTgt spid="428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8118" grpId="0" animBg="1"/>
      <p:bldP spid="428119" grpId="0" animBg="1"/>
      <p:bldP spid="428120" grpId="0" animBg="1"/>
      <p:bldP spid="428121" grpId="0" animBg="1"/>
      <p:bldP spid="428122" grpId="0" animBg="1"/>
      <p:bldP spid="428123" grpId="0" animBg="1"/>
    </p:bldLst>
  </p:timing>
</p:sld>
</file>

<file path=ppt/slides/slide8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3970" name="Rectangle 2"/>
          <p:cNvSpPr>
            <a:spLocks noGrp="1" noChangeArrowheads="1"/>
          </p:cNvSpPr>
          <p:nvPr>
            <p:ph type="title"/>
          </p:nvPr>
        </p:nvSpPr>
        <p:spPr>
          <a:xfrm>
            <a:off x="0" y="0"/>
            <a:ext cx="10117138" cy="762000"/>
          </a:xfrm>
          <a:extLst>
            <a:ext uri="{909E8E84-426E-40DD-AFC4-6F175D3DCCD1}">
              <a14:hiddenFill xmlns:a14="http://schemas.microsoft.com/office/drawing/2010/main">
                <a:gradFill rotWithShape="0">
                  <a:gsLst>
                    <a:gs pos="0">
                      <a:srgbClr val="FFCCFF"/>
                    </a:gs>
                    <a:gs pos="50000">
                      <a:srgbClr val="FFFFFF"/>
                    </a:gs>
                    <a:gs pos="100000">
                      <a:srgbClr val="FFCCFF"/>
                    </a:gs>
                  </a:gsLst>
                  <a:lin ang="18900000" scaled="1"/>
                </a:gradFill>
              </a14:hiddenFill>
            </a:ext>
          </a:extLst>
        </p:spPr>
        <p:txBody>
          <a:bodyPr/>
          <a:lstStyle/>
          <a:p>
            <a:pPr algn="l" eaLnBrk="1" hangingPunct="1"/>
            <a:r>
              <a:rPr lang="zh-CN" altLang="zh-CN" sz="4000" b="1" smtClean="0">
                <a:solidFill>
                  <a:schemeClr val="tx1"/>
                </a:solidFill>
                <a:latin typeface="黑体" pitchFamily="2" charset="-122"/>
                <a:ea typeface="黑体" pitchFamily="2" charset="-122"/>
              </a:rPr>
              <a:t>例2</a:t>
            </a:r>
            <a:r>
              <a:rPr lang="en-US" altLang="zh-CN" sz="4000" b="1" smtClean="0">
                <a:solidFill>
                  <a:schemeClr val="tx1"/>
                </a:solidFill>
                <a:latin typeface="黑体" pitchFamily="2" charset="-122"/>
                <a:ea typeface="黑体" pitchFamily="2" charset="-122"/>
              </a:rPr>
              <a:t>.</a:t>
            </a:r>
            <a:r>
              <a:rPr lang="zh-CN" altLang="zh-CN" sz="4000" b="1" smtClean="0">
                <a:solidFill>
                  <a:schemeClr val="tx1"/>
                </a:solidFill>
                <a:latin typeface="黑体" pitchFamily="2" charset="-122"/>
                <a:ea typeface="黑体" pitchFamily="2" charset="-122"/>
              </a:rPr>
              <a:t>求</a:t>
            </a:r>
            <a:r>
              <a:rPr lang="zh-CN" altLang="en-US" sz="4000" b="1" smtClean="0">
                <a:latin typeface="黑体" pitchFamily="2" charset="-122"/>
                <a:ea typeface="黑体" pitchFamily="2" charset="-122"/>
                <a:sym typeface="Symbol" pitchFamily="18" charset="2"/>
              </a:rPr>
              <a:t></a:t>
            </a:r>
            <a:r>
              <a:rPr lang="en-US" altLang="zh-CN" sz="4000" b="1" smtClean="0">
                <a:solidFill>
                  <a:schemeClr val="tx1"/>
                </a:solidFill>
                <a:latin typeface="黑体" pitchFamily="2" charset="-122"/>
                <a:ea typeface="黑体" pitchFamily="2" charset="-122"/>
              </a:rPr>
              <a:t>ABC</a:t>
            </a:r>
            <a:r>
              <a:rPr lang="zh-CN" altLang="en-US" sz="4000" b="1" smtClean="0">
                <a:solidFill>
                  <a:schemeClr val="tx1"/>
                </a:solidFill>
                <a:latin typeface="黑体" pitchFamily="2" charset="-122"/>
                <a:ea typeface="黑体" pitchFamily="2" charset="-122"/>
              </a:rPr>
              <a:t>平面与水平投影面的夹角</a:t>
            </a:r>
            <a:r>
              <a:rPr lang="en-US" altLang="zh-CN" sz="4000" b="1" smtClean="0">
                <a:solidFill>
                  <a:srgbClr val="FF3300"/>
                </a:solidFill>
                <a:latin typeface="黑体" pitchFamily="2" charset="-122"/>
                <a:ea typeface="黑体" pitchFamily="2" charset="-122"/>
                <a:sym typeface="Math1" pitchFamily="2" charset="2"/>
              </a:rPr>
              <a:t>α</a:t>
            </a:r>
            <a:r>
              <a:rPr lang="zh-CN" altLang="en-US" sz="4000" b="1" smtClean="0">
                <a:solidFill>
                  <a:schemeClr val="tx1"/>
                </a:solidFill>
                <a:latin typeface="黑体" pitchFamily="2" charset="-122"/>
                <a:ea typeface="黑体" pitchFamily="2" charset="-122"/>
              </a:rPr>
              <a:t>。</a:t>
            </a:r>
          </a:p>
        </p:txBody>
      </p:sp>
      <p:grpSp>
        <p:nvGrpSpPr>
          <p:cNvPr id="430224" name="Group 144"/>
          <p:cNvGrpSpPr>
            <a:grpSpLocks/>
          </p:cNvGrpSpPr>
          <p:nvPr/>
        </p:nvGrpSpPr>
        <p:grpSpPr bwMode="auto">
          <a:xfrm>
            <a:off x="2627313" y="1268413"/>
            <a:ext cx="4259262" cy="5399087"/>
            <a:chOff x="1655" y="799"/>
            <a:chExt cx="2683" cy="3401"/>
          </a:xfrm>
        </p:grpSpPr>
        <p:sp>
          <p:nvSpPr>
            <p:cNvPr id="84036" name="Line 145"/>
            <p:cNvSpPr>
              <a:spLocks noChangeShapeType="1"/>
            </p:cNvSpPr>
            <p:nvPr/>
          </p:nvSpPr>
          <p:spPr bwMode="auto">
            <a:xfrm flipV="1">
              <a:off x="3004" y="2787"/>
              <a:ext cx="791" cy="12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4037" name="Group 146"/>
            <p:cNvGrpSpPr>
              <a:grpSpLocks/>
            </p:cNvGrpSpPr>
            <p:nvPr/>
          </p:nvGrpSpPr>
          <p:grpSpPr bwMode="auto">
            <a:xfrm>
              <a:off x="1655" y="799"/>
              <a:ext cx="2683" cy="3401"/>
              <a:chOff x="1655" y="799"/>
              <a:chExt cx="2683" cy="3401"/>
            </a:xfrm>
          </p:grpSpPr>
          <p:sp>
            <p:nvSpPr>
              <p:cNvPr id="84038" name="Line 147"/>
              <p:cNvSpPr>
                <a:spLocks noChangeShapeType="1"/>
              </p:cNvSpPr>
              <p:nvPr/>
            </p:nvSpPr>
            <p:spPr bwMode="auto">
              <a:xfrm>
                <a:off x="1655" y="2511"/>
                <a:ext cx="26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39" name="Line 148"/>
              <p:cNvSpPr>
                <a:spLocks noChangeShapeType="1"/>
              </p:cNvSpPr>
              <p:nvPr/>
            </p:nvSpPr>
            <p:spPr bwMode="auto">
              <a:xfrm flipV="1">
                <a:off x="2100" y="1804"/>
                <a:ext cx="1695" cy="34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40" name="Line 149"/>
              <p:cNvSpPr>
                <a:spLocks noChangeShapeType="1"/>
              </p:cNvSpPr>
              <p:nvPr/>
            </p:nvSpPr>
            <p:spPr bwMode="auto">
              <a:xfrm flipH="1" flipV="1">
                <a:off x="3004" y="1013"/>
                <a:ext cx="791" cy="79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41" name="Line 150"/>
              <p:cNvSpPr>
                <a:spLocks noChangeShapeType="1"/>
              </p:cNvSpPr>
              <p:nvPr/>
            </p:nvSpPr>
            <p:spPr bwMode="auto">
              <a:xfrm flipH="1">
                <a:off x="2100" y="1013"/>
                <a:ext cx="904" cy="113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42" name="Line 151"/>
              <p:cNvSpPr>
                <a:spLocks noChangeShapeType="1"/>
              </p:cNvSpPr>
              <p:nvPr/>
            </p:nvSpPr>
            <p:spPr bwMode="auto">
              <a:xfrm>
                <a:off x="2100" y="2145"/>
                <a:ext cx="0" cy="7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43" name="Line 152"/>
              <p:cNvSpPr>
                <a:spLocks noChangeShapeType="1"/>
              </p:cNvSpPr>
              <p:nvPr/>
            </p:nvSpPr>
            <p:spPr bwMode="auto">
              <a:xfrm>
                <a:off x="2100" y="2927"/>
                <a:ext cx="904" cy="109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44" name="Line 153"/>
              <p:cNvSpPr>
                <a:spLocks noChangeShapeType="1"/>
              </p:cNvSpPr>
              <p:nvPr/>
            </p:nvSpPr>
            <p:spPr bwMode="auto">
              <a:xfrm flipH="1">
                <a:off x="2100" y="2787"/>
                <a:ext cx="1695" cy="14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45" name="Line 154"/>
              <p:cNvSpPr>
                <a:spLocks noChangeShapeType="1"/>
              </p:cNvSpPr>
              <p:nvPr/>
            </p:nvSpPr>
            <p:spPr bwMode="auto">
              <a:xfrm>
                <a:off x="3795" y="1804"/>
                <a:ext cx="0" cy="9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46" name="Line 155"/>
              <p:cNvSpPr>
                <a:spLocks noChangeShapeType="1"/>
              </p:cNvSpPr>
              <p:nvPr/>
            </p:nvSpPr>
            <p:spPr bwMode="auto">
              <a:xfrm>
                <a:off x="3004" y="1013"/>
                <a:ext cx="0" cy="30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4047" name="Group 156"/>
              <p:cNvGrpSpPr>
                <a:grpSpLocks/>
              </p:cNvGrpSpPr>
              <p:nvPr/>
            </p:nvGrpSpPr>
            <p:grpSpPr bwMode="auto">
              <a:xfrm>
                <a:off x="1908" y="2088"/>
                <a:ext cx="141" cy="175"/>
                <a:chOff x="1908" y="2088"/>
                <a:chExt cx="141" cy="175"/>
              </a:xfrm>
            </p:grpSpPr>
            <p:sp>
              <p:nvSpPr>
                <p:cNvPr id="84068" name="Freeform 157"/>
                <p:cNvSpPr>
                  <a:spLocks/>
                </p:cNvSpPr>
                <p:nvPr/>
              </p:nvSpPr>
              <p:spPr bwMode="auto">
                <a:xfrm>
                  <a:off x="1908" y="2148"/>
                  <a:ext cx="74" cy="115"/>
                </a:xfrm>
                <a:custGeom>
                  <a:avLst/>
                  <a:gdLst>
                    <a:gd name="T0" fmla="*/ 12 w 185"/>
                    <a:gd name="T1" fmla="*/ 2 h 291"/>
                    <a:gd name="T2" fmla="*/ 12 w 185"/>
                    <a:gd name="T3" fmla="*/ 2 h 291"/>
                    <a:gd name="T4" fmla="*/ 12 w 185"/>
                    <a:gd name="T5" fmla="*/ 2 h 291"/>
                    <a:gd name="T6" fmla="*/ 12 w 185"/>
                    <a:gd name="T7" fmla="*/ 1 h 291"/>
                    <a:gd name="T8" fmla="*/ 12 w 185"/>
                    <a:gd name="T9" fmla="*/ 1 h 291"/>
                    <a:gd name="T10" fmla="*/ 12 w 185"/>
                    <a:gd name="T11" fmla="*/ 1 h 291"/>
                    <a:gd name="T12" fmla="*/ 11 w 185"/>
                    <a:gd name="T13" fmla="*/ 0 h 291"/>
                    <a:gd name="T14" fmla="*/ 11 w 185"/>
                    <a:gd name="T15" fmla="*/ 0 h 291"/>
                    <a:gd name="T16" fmla="*/ 11 w 185"/>
                    <a:gd name="T17" fmla="*/ 0 h 291"/>
                    <a:gd name="T18" fmla="*/ 10 w 185"/>
                    <a:gd name="T19" fmla="*/ 0 h 291"/>
                    <a:gd name="T20" fmla="*/ 9 w 185"/>
                    <a:gd name="T21" fmla="*/ 0 h 291"/>
                    <a:gd name="T22" fmla="*/ 8 w 185"/>
                    <a:gd name="T23" fmla="*/ 0 h 291"/>
                    <a:gd name="T24" fmla="*/ 8 w 185"/>
                    <a:gd name="T25" fmla="*/ 0 h 291"/>
                    <a:gd name="T26" fmla="*/ 7 w 185"/>
                    <a:gd name="T27" fmla="*/ 0 h 291"/>
                    <a:gd name="T28" fmla="*/ 6 w 185"/>
                    <a:gd name="T29" fmla="*/ 0 h 291"/>
                    <a:gd name="T30" fmla="*/ 6 w 185"/>
                    <a:gd name="T31" fmla="*/ 0 h 291"/>
                    <a:gd name="T32" fmla="*/ 5 w 185"/>
                    <a:gd name="T33" fmla="*/ 1 h 291"/>
                    <a:gd name="T34" fmla="*/ 5 w 185"/>
                    <a:gd name="T35" fmla="*/ 2 h 291"/>
                    <a:gd name="T36" fmla="*/ 4 w 185"/>
                    <a:gd name="T37" fmla="*/ 2 h 291"/>
                    <a:gd name="T38" fmla="*/ 4 w 185"/>
                    <a:gd name="T39" fmla="*/ 2 h 291"/>
                    <a:gd name="T40" fmla="*/ 4 w 185"/>
                    <a:gd name="T41" fmla="*/ 2 h 291"/>
                    <a:gd name="T42" fmla="*/ 3 w 185"/>
                    <a:gd name="T43" fmla="*/ 4 h 291"/>
                    <a:gd name="T44" fmla="*/ 2 w 185"/>
                    <a:gd name="T45" fmla="*/ 4 h 291"/>
                    <a:gd name="T46" fmla="*/ 2 w 185"/>
                    <a:gd name="T47" fmla="*/ 5 h 291"/>
                    <a:gd name="T48" fmla="*/ 2 w 185"/>
                    <a:gd name="T49" fmla="*/ 7 h 291"/>
                    <a:gd name="T50" fmla="*/ 1 w 185"/>
                    <a:gd name="T51" fmla="*/ 9 h 291"/>
                    <a:gd name="T52" fmla="*/ 0 w 185"/>
                    <a:gd name="T53" fmla="*/ 12 h 291"/>
                    <a:gd name="T54" fmla="*/ 0 w 185"/>
                    <a:gd name="T55" fmla="*/ 14 h 291"/>
                    <a:gd name="T56" fmla="*/ 0 w 185"/>
                    <a:gd name="T57" fmla="*/ 15 h 291"/>
                    <a:gd name="T58" fmla="*/ 0 w 185"/>
                    <a:gd name="T59" fmla="*/ 15 h 291"/>
                    <a:gd name="T60" fmla="*/ 0 w 185"/>
                    <a:gd name="T61" fmla="*/ 16 h 291"/>
                    <a:gd name="T62" fmla="*/ 1 w 185"/>
                    <a:gd name="T63" fmla="*/ 17 h 291"/>
                    <a:gd name="T64" fmla="*/ 1 w 185"/>
                    <a:gd name="T65" fmla="*/ 17 h 291"/>
                    <a:gd name="T66" fmla="*/ 1 w 185"/>
                    <a:gd name="T67" fmla="*/ 17 h 291"/>
                    <a:gd name="T68" fmla="*/ 1 w 185"/>
                    <a:gd name="T69" fmla="*/ 17 h 291"/>
                    <a:gd name="T70" fmla="*/ 2 w 185"/>
                    <a:gd name="T71" fmla="*/ 18 h 291"/>
                    <a:gd name="T72" fmla="*/ 2 w 185"/>
                    <a:gd name="T73" fmla="*/ 18 h 291"/>
                    <a:gd name="T74" fmla="*/ 2 w 185"/>
                    <a:gd name="T75" fmla="*/ 18 h 291"/>
                    <a:gd name="T76" fmla="*/ 3 w 185"/>
                    <a:gd name="T77" fmla="*/ 18 h 291"/>
                    <a:gd name="T78" fmla="*/ 4 w 185"/>
                    <a:gd name="T79" fmla="*/ 18 h 291"/>
                    <a:gd name="T80" fmla="*/ 5 w 185"/>
                    <a:gd name="T81" fmla="*/ 18 h 291"/>
                    <a:gd name="T82" fmla="*/ 5 w 185"/>
                    <a:gd name="T83" fmla="*/ 18 h 291"/>
                    <a:gd name="T84" fmla="*/ 6 w 185"/>
                    <a:gd name="T85" fmla="*/ 18 h 291"/>
                    <a:gd name="T86" fmla="*/ 6 w 185"/>
                    <a:gd name="T87" fmla="*/ 18 h 291"/>
                    <a:gd name="T88" fmla="*/ 6 w 185"/>
                    <a:gd name="T89" fmla="*/ 18 h 291"/>
                    <a:gd name="T90" fmla="*/ 7 w 185"/>
                    <a:gd name="T91" fmla="*/ 17 h 291"/>
                    <a:gd name="T92" fmla="*/ 7 w 185"/>
                    <a:gd name="T93" fmla="*/ 17 h 291"/>
                    <a:gd name="T94" fmla="*/ 8 w 185"/>
                    <a:gd name="T95" fmla="*/ 16 h 291"/>
                    <a:gd name="T96" fmla="*/ 8 w 185"/>
                    <a:gd name="T97" fmla="*/ 15 h 291"/>
                    <a:gd name="T98" fmla="*/ 8 w 185"/>
                    <a:gd name="T99" fmla="*/ 15 h 291"/>
                    <a:gd name="T100" fmla="*/ 9 w 185"/>
                    <a:gd name="T101" fmla="*/ 14 h 291"/>
                    <a:gd name="T102" fmla="*/ 10 w 185"/>
                    <a:gd name="T103" fmla="*/ 11 h 291"/>
                    <a:gd name="T104" fmla="*/ 10 w 185"/>
                    <a:gd name="T105" fmla="*/ 8 h 291"/>
                    <a:gd name="T106" fmla="*/ 11 w 185"/>
                    <a:gd name="T107" fmla="*/ 5 h 291"/>
                    <a:gd name="T108" fmla="*/ 12 w 185"/>
                    <a:gd name="T109" fmla="*/ 4 h 291"/>
                    <a:gd name="T110" fmla="*/ 12 w 185"/>
                    <a:gd name="T111" fmla="*/ 2 h 2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85" h="291">
                      <a:moveTo>
                        <a:pt x="184" y="38"/>
                      </a:moveTo>
                      <a:lnTo>
                        <a:pt x="185" y="33"/>
                      </a:lnTo>
                      <a:lnTo>
                        <a:pt x="185" y="27"/>
                      </a:lnTo>
                      <a:lnTo>
                        <a:pt x="184" y="20"/>
                      </a:lnTo>
                      <a:lnTo>
                        <a:pt x="182" y="14"/>
                      </a:lnTo>
                      <a:lnTo>
                        <a:pt x="180" y="9"/>
                      </a:lnTo>
                      <a:lnTo>
                        <a:pt x="177" y="3"/>
                      </a:lnTo>
                      <a:lnTo>
                        <a:pt x="174" y="2"/>
                      </a:lnTo>
                      <a:lnTo>
                        <a:pt x="171" y="1"/>
                      </a:lnTo>
                      <a:lnTo>
                        <a:pt x="165" y="0"/>
                      </a:lnTo>
                      <a:lnTo>
                        <a:pt x="141" y="0"/>
                      </a:lnTo>
                      <a:lnTo>
                        <a:pt x="129" y="0"/>
                      </a:lnTo>
                      <a:lnTo>
                        <a:pt x="117" y="1"/>
                      </a:lnTo>
                      <a:lnTo>
                        <a:pt x="104" y="3"/>
                      </a:lnTo>
                      <a:lnTo>
                        <a:pt x="99" y="5"/>
                      </a:lnTo>
                      <a:lnTo>
                        <a:pt x="94" y="7"/>
                      </a:lnTo>
                      <a:lnTo>
                        <a:pt x="83" y="14"/>
                      </a:lnTo>
                      <a:lnTo>
                        <a:pt x="75" y="22"/>
                      </a:lnTo>
                      <a:lnTo>
                        <a:pt x="65" y="31"/>
                      </a:lnTo>
                      <a:lnTo>
                        <a:pt x="62" y="35"/>
                      </a:lnTo>
                      <a:lnTo>
                        <a:pt x="59" y="40"/>
                      </a:lnTo>
                      <a:lnTo>
                        <a:pt x="46" y="61"/>
                      </a:lnTo>
                      <a:lnTo>
                        <a:pt x="40" y="72"/>
                      </a:lnTo>
                      <a:lnTo>
                        <a:pt x="37" y="83"/>
                      </a:lnTo>
                      <a:lnTo>
                        <a:pt x="31" y="106"/>
                      </a:lnTo>
                      <a:lnTo>
                        <a:pt x="18" y="153"/>
                      </a:lnTo>
                      <a:lnTo>
                        <a:pt x="5" y="200"/>
                      </a:lnTo>
                      <a:lnTo>
                        <a:pt x="1" y="224"/>
                      </a:lnTo>
                      <a:lnTo>
                        <a:pt x="0" y="236"/>
                      </a:lnTo>
                      <a:lnTo>
                        <a:pt x="1" y="248"/>
                      </a:lnTo>
                      <a:lnTo>
                        <a:pt x="4" y="260"/>
                      </a:lnTo>
                      <a:lnTo>
                        <a:pt x="9" y="272"/>
                      </a:lnTo>
                      <a:lnTo>
                        <a:pt x="12" y="276"/>
                      </a:lnTo>
                      <a:lnTo>
                        <a:pt x="16" y="281"/>
                      </a:lnTo>
                      <a:lnTo>
                        <a:pt x="21" y="284"/>
                      </a:lnTo>
                      <a:lnTo>
                        <a:pt x="27" y="287"/>
                      </a:lnTo>
                      <a:lnTo>
                        <a:pt x="32" y="290"/>
                      </a:lnTo>
                      <a:lnTo>
                        <a:pt x="38" y="291"/>
                      </a:lnTo>
                      <a:lnTo>
                        <a:pt x="50" y="291"/>
                      </a:lnTo>
                      <a:lnTo>
                        <a:pt x="62" y="291"/>
                      </a:lnTo>
                      <a:lnTo>
                        <a:pt x="75" y="291"/>
                      </a:lnTo>
                      <a:lnTo>
                        <a:pt x="80" y="291"/>
                      </a:lnTo>
                      <a:lnTo>
                        <a:pt x="86" y="291"/>
                      </a:lnTo>
                      <a:lnTo>
                        <a:pt x="92" y="289"/>
                      </a:lnTo>
                      <a:lnTo>
                        <a:pt x="98" y="285"/>
                      </a:lnTo>
                      <a:lnTo>
                        <a:pt x="108" y="278"/>
                      </a:lnTo>
                      <a:lnTo>
                        <a:pt x="115" y="269"/>
                      </a:lnTo>
                      <a:lnTo>
                        <a:pt x="122" y="260"/>
                      </a:lnTo>
                      <a:lnTo>
                        <a:pt x="128" y="249"/>
                      </a:lnTo>
                      <a:lnTo>
                        <a:pt x="132" y="237"/>
                      </a:lnTo>
                      <a:lnTo>
                        <a:pt x="135" y="226"/>
                      </a:lnTo>
                      <a:lnTo>
                        <a:pt x="147" y="179"/>
                      </a:lnTo>
                      <a:lnTo>
                        <a:pt x="159" y="132"/>
                      </a:lnTo>
                      <a:lnTo>
                        <a:pt x="172" y="85"/>
                      </a:lnTo>
                      <a:lnTo>
                        <a:pt x="179" y="62"/>
                      </a:lnTo>
                      <a:lnTo>
                        <a:pt x="184" y="3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69" name="Freeform 158"/>
                <p:cNvSpPr>
                  <a:spLocks/>
                </p:cNvSpPr>
                <p:nvPr/>
              </p:nvSpPr>
              <p:spPr bwMode="auto">
                <a:xfrm>
                  <a:off x="1962" y="2240"/>
                  <a:ext cx="6" cy="23"/>
                </a:xfrm>
                <a:custGeom>
                  <a:avLst/>
                  <a:gdLst>
                    <a:gd name="T0" fmla="*/ 0 w 18"/>
                    <a:gd name="T1" fmla="*/ 0 h 61"/>
                    <a:gd name="T2" fmla="*/ 0 w 18"/>
                    <a:gd name="T3" fmla="*/ 0 h 61"/>
                    <a:gd name="T4" fmla="*/ 0 w 18"/>
                    <a:gd name="T5" fmla="*/ 1 h 61"/>
                    <a:gd name="T6" fmla="*/ 0 w 18"/>
                    <a:gd name="T7" fmla="*/ 1 h 61"/>
                    <a:gd name="T8" fmla="*/ 0 w 18"/>
                    <a:gd name="T9" fmla="*/ 2 h 61"/>
                    <a:gd name="T10" fmla="*/ 0 w 18"/>
                    <a:gd name="T11" fmla="*/ 2 h 61"/>
                    <a:gd name="T12" fmla="*/ 0 w 18"/>
                    <a:gd name="T13" fmla="*/ 3 h 61"/>
                    <a:gd name="T14" fmla="*/ 0 w 18"/>
                    <a:gd name="T15" fmla="*/ 3 h 61"/>
                    <a:gd name="T16" fmla="*/ 1 w 18"/>
                    <a:gd name="T17" fmla="*/ 3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61">
                      <a:moveTo>
                        <a:pt x="2" y="0"/>
                      </a:moveTo>
                      <a:lnTo>
                        <a:pt x="1" y="8"/>
                      </a:lnTo>
                      <a:lnTo>
                        <a:pt x="0" y="16"/>
                      </a:lnTo>
                      <a:lnTo>
                        <a:pt x="0" y="24"/>
                      </a:lnTo>
                      <a:lnTo>
                        <a:pt x="2" y="33"/>
                      </a:lnTo>
                      <a:lnTo>
                        <a:pt x="4" y="40"/>
                      </a:lnTo>
                      <a:lnTo>
                        <a:pt x="9" y="47"/>
                      </a:lnTo>
                      <a:lnTo>
                        <a:pt x="13" y="54"/>
                      </a:lnTo>
                      <a:lnTo>
                        <a:pt x="18"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70" name="Line 159"/>
                <p:cNvSpPr>
                  <a:spLocks noChangeShapeType="1"/>
                </p:cNvSpPr>
                <p:nvPr/>
              </p:nvSpPr>
              <p:spPr bwMode="auto">
                <a:xfrm flipH="1">
                  <a:off x="2032" y="2088"/>
                  <a:ext cx="17"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4048" name="Group 160"/>
              <p:cNvGrpSpPr>
                <a:grpSpLocks/>
              </p:cNvGrpSpPr>
              <p:nvPr/>
            </p:nvGrpSpPr>
            <p:grpSpPr bwMode="auto">
              <a:xfrm>
                <a:off x="3026" y="799"/>
                <a:ext cx="118" cy="175"/>
                <a:chOff x="3026" y="799"/>
                <a:chExt cx="118" cy="175"/>
              </a:xfrm>
            </p:grpSpPr>
            <p:sp>
              <p:nvSpPr>
                <p:cNvPr id="84066" name="Freeform 161"/>
                <p:cNvSpPr>
                  <a:spLocks/>
                </p:cNvSpPr>
                <p:nvPr/>
              </p:nvSpPr>
              <p:spPr bwMode="auto">
                <a:xfrm>
                  <a:off x="3026" y="799"/>
                  <a:ext cx="79" cy="175"/>
                </a:xfrm>
                <a:custGeom>
                  <a:avLst/>
                  <a:gdLst>
                    <a:gd name="T0" fmla="*/ 8 w 195"/>
                    <a:gd name="T1" fmla="*/ 0 h 437"/>
                    <a:gd name="T2" fmla="*/ 0 w 195"/>
                    <a:gd name="T3" fmla="*/ 28 h 437"/>
                    <a:gd name="T4" fmla="*/ 5 w 195"/>
                    <a:gd name="T5" fmla="*/ 28 h 437"/>
                    <a:gd name="T6" fmla="*/ 6 w 195"/>
                    <a:gd name="T7" fmla="*/ 28 h 437"/>
                    <a:gd name="T8" fmla="*/ 7 w 195"/>
                    <a:gd name="T9" fmla="*/ 28 h 437"/>
                    <a:gd name="T10" fmla="*/ 8 w 195"/>
                    <a:gd name="T11" fmla="*/ 27 h 437"/>
                    <a:gd name="T12" fmla="*/ 9 w 195"/>
                    <a:gd name="T13" fmla="*/ 26 h 437"/>
                    <a:gd name="T14" fmla="*/ 9 w 195"/>
                    <a:gd name="T15" fmla="*/ 26 h 437"/>
                    <a:gd name="T16" fmla="*/ 10 w 195"/>
                    <a:gd name="T17" fmla="*/ 25 h 437"/>
                    <a:gd name="T18" fmla="*/ 10 w 195"/>
                    <a:gd name="T19" fmla="*/ 24 h 437"/>
                    <a:gd name="T20" fmla="*/ 11 w 195"/>
                    <a:gd name="T21" fmla="*/ 22 h 437"/>
                    <a:gd name="T22" fmla="*/ 13 w 195"/>
                    <a:gd name="T23" fmla="*/ 15 h 437"/>
                    <a:gd name="T24" fmla="*/ 13 w 195"/>
                    <a:gd name="T25" fmla="*/ 14 h 437"/>
                    <a:gd name="T26" fmla="*/ 13 w 195"/>
                    <a:gd name="T27" fmla="*/ 13 h 437"/>
                    <a:gd name="T28" fmla="*/ 13 w 195"/>
                    <a:gd name="T29" fmla="*/ 12 h 437"/>
                    <a:gd name="T30" fmla="*/ 13 w 195"/>
                    <a:gd name="T31" fmla="*/ 11 h 437"/>
                    <a:gd name="T32" fmla="*/ 12 w 195"/>
                    <a:gd name="T33" fmla="*/ 10 h 437"/>
                    <a:gd name="T34" fmla="*/ 12 w 195"/>
                    <a:gd name="T35" fmla="*/ 10 h 437"/>
                    <a:gd name="T36" fmla="*/ 11 w 195"/>
                    <a:gd name="T37" fmla="*/ 10 h 437"/>
                    <a:gd name="T38" fmla="*/ 10 w 195"/>
                    <a:gd name="T39" fmla="*/ 9 h 437"/>
                    <a:gd name="T40" fmla="*/ 5 w 195"/>
                    <a:gd name="T41" fmla="*/ 9 h 4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5" h="437">
                      <a:moveTo>
                        <a:pt x="116" y="0"/>
                      </a:moveTo>
                      <a:lnTo>
                        <a:pt x="0" y="437"/>
                      </a:lnTo>
                      <a:lnTo>
                        <a:pt x="76" y="437"/>
                      </a:lnTo>
                      <a:lnTo>
                        <a:pt x="88" y="435"/>
                      </a:lnTo>
                      <a:lnTo>
                        <a:pt x="100" y="430"/>
                      </a:lnTo>
                      <a:lnTo>
                        <a:pt x="113" y="422"/>
                      </a:lnTo>
                      <a:lnTo>
                        <a:pt x="125" y="411"/>
                      </a:lnTo>
                      <a:lnTo>
                        <a:pt x="135" y="398"/>
                      </a:lnTo>
                      <a:lnTo>
                        <a:pt x="145" y="385"/>
                      </a:lnTo>
                      <a:lnTo>
                        <a:pt x="152" y="369"/>
                      </a:lnTo>
                      <a:lnTo>
                        <a:pt x="158" y="352"/>
                      </a:lnTo>
                      <a:lnTo>
                        <a:pt x="191" y="230"/>
                      </a:lnTo>
                      <a:lnTo>
                        <a:pt x="194" y="214"/>
                      </a:lnTo>
                      <a:lnTo>
                        <a:pt x="195" y="198"/>
                      </a:lnTo>
                      <a:lnTo>
                        <a:pt x="193" y="183"/>
                      </a:lnTo>
                      <a:lnTo>
                        <a:pt x="190" y="171"/>
                      </a:lnTo>
                      <a:lnTo>
                        <a:pt x="183" y="160"/>
                      </a:lnTo>
                      <a:lnTo>
                        <a:pt x="175" y="153"/>
                      </a:lnTo>
                      <a:lnTo>
                        <a:pt x="165" y="147"/>
                      </a:lnTo>
                      <a:lnTo>
                        <a:pt x="153" y="146"/>
                      </a:lnTo>
                      <a:lnTo>
                        <a:pt x="78" y="1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67" name="Line 162"/>
                <p:cNvSpPr>
                  <a:spLocks noChangeShapeType="1"/>
                </p:cNvSpPr>
                <p:nvPr/>
              </p:nvSpPr>
              <p:spPr bwMode="auto">
                <a:xfrm flipH="1">
                  <a:off x="3127" y="799"/>
                  <a:ext cx="1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4049" name="Group 163"/>
              <p:cNvGrpSpPr>
                <a:grpSpLocks/>
              </p:cNvGrpSpPr>
              <p:nvPr/>
            </p:nvGrpSpPr>
            <p:grpSpPr bwMode="auto">
              <a:xfrm>
                <a:off x="3662" y="1835"/>
                <a:ext cx="110" cy="175"/>
                <a:chOff x="3662" y="1835"/>
                <a:chExt cx="110" cy="175"/>
              </a:xfrm>
            </p:grpSpPr>
            <p:sp>
              <p:nvSpPr>
                <p:cNvPr id="84060" name="Line 164"/>
                <p:cNvSpPr>
                  <a:spLocks noChangeShapeType="1"/>
                </p:cNvSpPr>
                <p:nvPr/>
              </p:nvSpPr>
              <p:spPr bwMode="auto">
                <a:xfrm flipH="1">
                  <a:off x="3679" y="2010"/>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61" name="Freeform 165"/>
                <p:cNvSpPr>
                  <a:spLocks/>
                </p:cNvSpPr>
                <p:nvPr/>
              </p:nvSpPr>
              <p:spPr bwMode="auto">
                <a:xfrm>
                  <a:off x="3662" y="1976"/>
                  <a:ext cx="17" cy="34"/>
                </a:xfrm>
                <a:custGeom>
                  <a:avLst/>
                  <a:gdLst>
                    <a:gd name="T0" fmla="*/ 0 w 41"/>
                    <a:gd name="T1" fmla="*/ 0 h 84"/>
                    <a:gd name="T2" fmla="*/ 0 w 41"/>
                    <a:gd name="T3" fmla="*/ 1 h 84"/>
                    <a:gd name="T4" fmla="*/ 0 w 41"/>
                    <a:gd name="T5" fmla="*/ 2 h 84"/>
                    <a:gd name="T6" fmla="*/ 0 w 41"/>
                    <a:gd name="T7" fmla="*/ 3 h 84"/>
                    <a:gd name="T8" fmla="*/ 0 w 41"/>
                    <a:gd name="T9" fmla="*/ 4 h 84"/>
                    <a:gd name="T10" fmla="*/ 1 w 41"/>
                    <a:gd name="T11" fmla="*/ 4 h 84"/>
                    <a:gd name="T12" fmla="*/ 2 w 41"/>
                    <a:gd name="T13" fmla="*/ 5 h 84"/>
                    <a:gd name="T14" fmla="*/ 2 w 41"/>
                    <a:gd name="T15" fmla="*/ 6 h 84"/>
                    <a:gd name="T16" fmla="*/ 3 w 41"/>
                    <a:gd name="T17" fmla="*/ 6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 h="84">
                      <a:moveTo>
                        <a:pt x="5" y="0"/>
                      </a:moveTo>
                      <a:lnTo>
                        <a:pt x="1" y="16"/>
                      </a:lnTo>
                      <a:lnTo>
                        <a:pt x="0" y="32"/>
                      </a:lnTo>
                      <a:lnTo>
                        <a:pt x="3" y="47"/>
                      </a:lnTo>
                      <a:lnTo>
                        <a:pt x="6" y="60"/>
                      </a:lnTo>
                      <a:lnTo>
                        <a:pt x="12" y="70"/>
                      </a:lnTo>
                      <a:lnTo>
                        <a:pt x="21" y="78"/>
                      </a:lnTo>
                      <a:lnTo>
                        <a:pt x="30" y="83"/>
                      </a:lnTo>
                      <a:lnTo>
                        <a:pt x="4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62" name="Line 166"/>
                <p:cNvSpPr>
                  <a:spLocks noChangeShapeType="1"/>
                </p:cNvSpPr>
                <p:nvPr/>
              </p:nvSpPr>
              <p:spPr bwMode="auto">
                <a:xfrm flipV="1">
                  <a:off x="3665" y="1925"/>
                  <a:ext cx="11"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63" name="Freeform 167"/>
                <p:cNvSpPr>
                  <a:spLocks/>
                </p:cNvSpPr>
                <p:nvPr/>
              </p:nvSpPr>
              <p:spPr bwMode="auto">
                <a:xfrm>
                  <a:off x="3676" y="1891"/>
                  <a:ext cx="34" cy="34"/>
                </a:xfrm>
                <a:custGeom>
                  <a:avLst/>
                  <a:gdLst>
                    <a:gd name="T0" fmla="*/ 6 w 82"/>
                    <a:gd name="T1" fmla="*/ 0 h 86"/>
                    <a:gd name="T2" fmla="*/ 5 w 82"/>
                    <a:gd name="T3" fmla="*/ 0 h 86"/>
                    <a:gd name="T4" fmla="*/ 4 w 82"/>
                    <a:gd name="T5" fmla="*/ 0 h 86"/>
                    <a:gd name="T6" fmla="*/ 3 w 82"/>
                    <a:gd name="T7" fmla="*/ 1 h 86"/>
                    <a:gd name="T8" fmla="*/ 2 w 82"/>
                    <a:gd name="T9" fmla="*/ 2 h 86"/>
                    <a:gd name="T10" fmla="*/ 2 w 82"/>
                    <a:gd name="T11" fmla="*/ 2 h 86"/>
                    <a:gd name="T12" fmla="*/ 1 w 82"/>
                    <a:gd name="T13" fmla="*/ 3 h 86"/>
                    <a:gd name="T14" fmla="*/ 0 w 82"/>
                    <a:gd name="T15" fmla="*/ 4 h 86"/>
                    <a:gd name="T16" fmla="*/ 0 w 82"/>
                    <a:gd name="T17" fmla="*/ 5 h 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86">
                      <a:moveTo>
                        <a:pt x="82" y="0"/>
                      </a:moveTo>
                      <a:lnTo>
                        <a:pt x="70" y="3"/>
                      </a:lnTo>
                      <a:lnTo>
                        <a:pt x="57" y="7"/>
                      </a:lnTo>
                      <a:lnTo>
                        <a:pt x="45" y="15"/>
                      </a:lnTo>
                      <a:lnTo>
                        <a:pt x="34" y="26"/>
                      </a:lnTo>
                      <a:lnTo>
                        <a:pt x="23" y="39"/>
                      </a:lnTo>
                      <a:lnTo>
                        <a:pt x="13" y="53"/>
                      </a:lnTo>
                      <a:lnTo>
                        <a:pt x="6" y="69"/>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64" name="Line 168"/>
                <p:cNvSpPr>
                  <a:spLocks noChangeShapeType="1"/>
                </p:cNvSpPr>
                <p:nvPr/>
              </p:nvSpPr>
              <p:spPr bwMode="auto">
                <a:xfrm>
                  <a:off x="3710" y="1891"/>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65" name="Line 169"/>
                <p:cNvSpPr>
                  <a:spLocks noChangeShapeType="1"/>
                </p:cNvSpPr>
                <p:nvPr/>
              </p:nvSpPr>
              <p:spPr bwMode="auto">
                <a:xfrm flipH="1">
                  <a:off x="3755" y="1835"/>
                  <a:ext cx="17"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4050" name="Group 170"/>
              <p:cNvGrpSpPr>
                <a:grpSpLocks/>
              </p:cNvGrpSpPr>
              <p:nvPr/>
            </p:nvGrpSpPr>
            <p:grpSpPr bwMode="auto">
              <a:xfrm>
                <a:off x="1962" y="2922"/>
                <a:ext cx="76" cy="118"/>
                <a:chOff x="1962" y="2922"/>
                <a:chExt cx="76" cy="118"/>
              </a:xfrm>
            </p:grpSpPr>
            <p:sp>
              <p:nvSpPr>
                <p:cNvPr id="84058" name="Freeform 171"/>
                <p:cNvSpPr>
                  <a:spLocks/>
                </p:cNvSpPr>
                <p:nvPr/>
              </p:nvSpPr>
              <p:spPr bwMode="auto">
                <a:xfrm>
                  <a:off x="2015" y="3015"/>
                  <a:ext cx="9" cy="25"/>
                </a:xfrm>
                <a:custGeom>
                  <a:avLst/>
                  <a:gdLst>
                    <a:gd name="T0" fmla="*/ 1 w 18"/>
                    <a:gd name="T1" fmla="*/ 0 h 61"/>
                    <a:gd name="T2" fmla="*/ 1 w 18"/>
                    <a:gd name="T3" fmla="*/ 1 h 61"/>
                    <a:gd name="T4" fmla="*/ 0 w 18"/>
                    <a:gd name="T5" fmla="*/ 1 h 61"/>
                    <a:gd name="T6" fmla="*/ 0 w 18"/>
                    <a:gd name="T7" fmla="*/ 2 h 61"/>
                    <a:gd name="T8" fmla="*/ 1 w 18"/>
                    <a:gd name="T9" fmla="*/ 2 h 61"/>
                    <a:gd name="T10" fmla="*/ 1 w 18"/>
                    <a:gd name="T11" fmla="*/ 3 h 61"/>
                    <a:gd name="T12" fmla="*/ 2 w 18"/>
                    <a:gd name="T13" fmla="*/ 3 h 61"/>
                    <a:gd name="T14" fmla="*/ 2 w 18"/>
                    <a:gd name="T15" fmla="*/ 4 h 61"/>
                    <a:gd name="T16" fmla="*/ 3 w 18"/>
                    <a:gd name="T17" fmla="*/ 4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61">
                      <a:moveTo>
                        <a:pt x="2" y="0"/>
                      </a:moveTo>
                      <a:lnTo>
                        <a:pt x="1" y="9"/>
                      </a:lnTo>
                      <a:lnTo>
                        <a:pt x="0" y="17"/>
                      </a:lnTo>
                      <a:lnTo>
                        <a:pt x="0" y="25"/>
                      </a:lnTo>
                      <a:lnTo>
                        <a:pt x="2" y="33"/>
                      </a:lnTo>
                      <a:lnTo>
                        <a:pt x="6" y="41"/>
                      </a:lnTo>
                      <a:lnTo>
                        <a:pt x="9" y="48"/>
                      </a:lnTo>
                      <a:lnTo>
                        <a:pt x="13" y="55"/>
                      </a:lnTo>
                      <a:lnTo>
                        <a:pt x="18"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59" name="Freeform 172"/>
                <p:cNvSpPr>
                  <a:spLocks/>
                </p:cNvSpPr>
                <p:nvPr/>
              </p:nvSpPr>
              <p:spPr bwMode="auto">
                <a:xfrm>
                  <a:off x="1962" y="2922"/>
                  <a:ext cx="76" cy="118"/>
                </a:xfrm>
                <a:custGeom>
                  <a:avLst/>
                  <a:gdLst>
                    <a:gd name="T0" fmla="*/ 13 w 187"/>
                    <a:gd name="T1" fmla="*/ 2 h 292"/>
                    <a:gd name="T2" fmla="*/ 13 w 187"/>
                    <a:gd name="T3" fmla="*/ 2 h 292"/>
                    <a:gd name="T4" fmla="*/ 13 w 187"/>
                    <a:gd name="T5" fmla="*/ 2 h 292"/>
                    <a:gd name="T6" fmla="*/ 12 w 187"/>
                    <a:gd name="T7" fmla="*/ 2 h 292"/>
                    <a:gd name="T8" fmla="*/ 12 w 187"/>
                    <a:gd name="T9" fmla="*/ 1 h 292"/>
                    <a:gd name="T10" fmla="*/ 12 w 187"/>
                    <a:gd name="T11" fmla="*/ 1 h 292"/>
                    <a:gd name="T12" fmla="*/ 12 w 187"/>
                    <a:gd name="T13" fmla="*/ 0 h 292"/>
                    <a:gd name="T14" fmla="*/ 12 w 187"/>
                    <a:gd name="T15" fmla="*/ 0 h 292"/>
                    <a:gd name="T16" fmla="*/ 11 w 187"/>
                    <a:gd name="T17" fmla="*/ 0 h 292"/>
                    <a:gd name="T18" fmla="*/ 11 w 187"/>
                    <a:gd name="T19" fmla="*/ 0 h 292"/>
                    <a:gd name="T20" fmla="*/ 9 w 187"/>
                    <a:gd name="T21" fmla="*/ 0 h 292"/>
                    <a:gd name="T22" fmla="*/ 9 w 187"/>
                    <a:gd name="T23" fmla="*/ 0 h 292"/>
                    <a:gd name="T24" fmla="*/ 8 w 187"/>
                    <a:gd name="T25" fmla="*/ 0 h 292"/>
                    <a:gd name="T26" fmla="*/ 7 w 187"/>
                    <a:gd name="T27" fmla="*/ 0 h 292"/>
                    <a:gd name="T28" fmla="*/ 7 w 187"/>
                    <a:gd name="T29" fmla="*/ 0 h 292"/>
                    <a:gd name="T30" fmla="*/ 6 w 187"/>
                    <a:gd name="T31" fmla="*/ 0 h 292"/>
                    <a:gd name="T32" fmla="*/ 6 w 187"/>
                    <a:gd name="T33" fmla="*/ 1 h 292"/>
                    <a:gd name="T34" fmla="*/ 5 w 187"/>
                    <a:gd name="T35" fmla="*/ 2 h 292"/>
                    <a:gd name="T36" fmla="*/ 4 w 187"/>
                    <a:gd name="T37" fmla="*/ 2 h 292"/>
                    <a:gd name="T38" fmla="*/ 4 w 187"/>
                    <a:gd name="T39" fmla="*/ 2 h 292"/>
                    <a:gd name="T40" fmla="*/ 4 w 187"/>
                    <a:gd name="T41" fmla="*/ 3 h 292"/>
                    <a:gd name="T42" fmla="*/ 3 w 187"/>
                    <a:gd name="T43" fmla="*/ 4 h 292"/>
                    <a:gd name="T44" fmla="*/ 3 w 187"/>
                    <a:gd name="T45" fmla="*/ 5 h 292"/>
                    <a:gd name="T46" fmla="*/ 3 w 187"/>
                    <a:gd name="T47" fmla="*/ 6 h 292"/>
                    <a:gd name="T48" fmla="*/ 2 w 187"/>
                    <a:gd name="T49" fmla="*/ 7 h 292"/>
                    <a:gd name="T50" fmla="*/ 1 w 187"/>
                    <a:gd name="T51" fmla="*/ 10 h 292"/>
                    <a:gd name="T52" fmla="*/ 0 w 187"/>
                    <a:gd name="T53" fmla="*/ 13 h 292"/>
                    <a:gd name="T54" fmla="*/ 0 w 187"/>
                    <a:gd name="T55" fmla="*/ 15 h 292"/>
                    <a:gd name="T56" fmla="*/ 0 w 187"/>
                    <a:gd name="T57" fmla="*/ 16 h 292"/>
                    <a:gd name="T58" fmla="*/ 0 w 187"/>
                    <a:gd name="T59" fmla="*/ 16 h 292"/>
                    <a:gd name="T60" fmla="*/ 0 w 187"/>
                    <a:gd name="T61" fmla="*/ 17 h 292"/>
                    <a:gd name="T62" fmla="*/ 1 w 187"/>
                    <a:gd name="T63" fmla="*/ 18 h 292"/>
                    <a:gd name="T64" fmla="*/ 1 w 187"/>
                    <a:gd name="T65" fmla="*/ 18 h 292"/>
                    <a:gd name="T66" fmla="*/ 1 w 187"/>
                    <a:gd name="T67" fmla="*/ 19 h 292"/>
                    <a:gd name="T68" fmla="*/ 2 w 187"/>
                    <a:gd name="T69" fmla="*/ 19 h 292"/>
                    <a:gd name="T70" fmla="*/ 2 w 187"/>
                    <a:gd name="T71" fmla="*/ 19 h 292"/>
                    <a:gd name="T72" fmla="*/ 2 w 187"/>
                    <a:gd name="T73" fmla="*/ 19 h 292"/>
                    <a:gd name="T74" fmla="*/ 3 w 187"/>
                    <a:gd name="T75" fmla="*/ 19 h 292"/>
                    <a:gd name="T76" fmla="*/ 3 w 187"/>
                    <a:gd name="T77" fmla="*/ 19 h 292"/>
                    <a:gd name="T78" fmla="*/ 4 w 187"/>
                    <a:gd name="T79" fmla="*/ 19 h 292"/>
                    <a:gd name="T80" fmla="*/ 5 w 187"/>
                    <a:gd name="T81" fmla="*/ 19 h 292"/>
                    <a:gd name="T82" fmla="*/ 5 w 187"/>
                    <a:gd name="T83" fmla="*/ 19 h 292"/>
                    <a:gd name="T84" fmla="*/ 6 w 187"/>
                    <a:gd name="T85" fmla="*/ 19 h 292"/>
                    <a:gd name="T86" fmla="*/ 6 w 187"/>
                    <a:gd name="T87" fmla="*/ 19 h 292"/>
                    <a:gd name="T88" fmla="*/ 7 w 187"/>
                    <a:gd name="T89" fmla="*/ 19 h 292"/>
                    <a:gd name="T90" fmla="*/ 7 w 187"/>
                    <a:gd name="T91" fmla="*/ 19 h 292"/>
                    <a:gd name="T92" fmla="*/ 8 w 187"/>
                    <a:gd name="T93" fmla="*/ 18 h 292"/>
                    <a:gd name="T94" fmla="*/ 8 w 187"/>
                    <a:gd name="T95" fmla="*/ 17 h 292"/>
                    <a:gd name="T96" fmla="*/ 9 w 187"/>
                    <a:gd name="T97" fmla="*/ 17 h 292"/>
                    <a:gd name="T98" fmla="*/ 9 w 187"/>
                    <a:gd name="T99" fmla="*/ 16 h 292"/>
                    <a:gd name="T100" fmla="*/ 9 w 187"/>
                    <a:gd name="T101" fmla="*/ 15 h 292"/>
                    <a:gd name="T102" fmla="*/ 10 w 187"/>
                    <a:gd name="T103" fmla="*/ 12 h 292"/>
                    <a:gd name="T104" fmla="*/ 11 w 187"/>
                    <a:gd name="T105" fmla="*/ 8 h 292"/>
                    <a:gd name="T106" fmla="*/ 11 w 187"/>
                    <a:gd name="T107" fmla="*/ 6 h 292"/>
                    <a:gd name="T108" fmla="*/ 12 w 187"/>
                    <a:gd name="T109" fmla="*/ 4 h 292"/>
                    <a:gd name="T110" fmla="*/ 12 w 187"/>
                    <a:gd name="T111" fmla="*/ 2 h 29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87" h="292">
                      <a:moveTo>
                        <a:pt x="186" y="39"/>
                      </a:moveTo>
                      <a:lnTo>
                        <a:pt x="187" y="33"/>
                      </a:lnTo>
                      <a:lnTo>
                        <a:pt x="186" y="27"/>
                      </a:lnTo>
                      <a:lnTo>
                        <a:pt x="184" y="22"/>
                      </a:lnTo>
                      <a:lnTo>
                        <a:pt x="183" y="15"/>
                      </a:lnTo>
                      <a:lnTo>
                        <a:pt x="180" y="9"/>
                      </a:lnTo>
                      <a:lnTo>
                        <a:pt x="177" y="4"/>
                      </a:lnTo>
                      <a:lnTo>
                        <a:pt x="175" y="2"/>
                      </a:lnTo>
                      <a:lnTo>
                        <a:pt x="172" y="1"/>
                      </a:lnTo>
                      <a:lnTo>
                        <a:pt x="166" y="0"/>
                      </a:lnTo>
                      <a:lnTo>
                        <a:pt x="141" y="0"/>
                      </a:lnTo>
                      <a:lnTo>
                        <a:pt x="129" y="0"/>
                      </a:lnTo>
                      <a:lnTo>
                        <a:pt x="117" y="1"/>
                      </a:lnTo>
                      <a:lnTo>
                        <a:pt x="106" y="4"/>
                      </a:lnTo>
                      <a:lnTo>
                        <a:pt x="99" y="6"/>
                      </a:lnTo>
                      <a:lnTo>
                        <a:pt x="94" y="8"/>
                      </a:lnTo>
                      <a:lnTo>
                        <a:pt x="84" y="14"/>
                      </a:lnTo>
                      <a:lnTo>
                        <a:pt x="75" y="23"/>
                      </a:lnTo>
                      <a:lnTo>
                        <a:pt x="66" y="31"/>
                      </a:lnTo>
                      <a:lnTo>
                        <a:pt x="62" y="35"/>
                      </a:lnTo>
                      <a:lnTo>
                        <a:pt x="59" y="41"/>
                      </a:lnTo>
                      <a:lnTo>
                        <a:pt x="46" y="61"/>
                      </a:lnTo>
                      <a:lnTo>
                        <a:pt x="42" y="73"/>
                      </a:lnTo>
                      <a:lnTo>
                        <a:pt x="39" y="84"/>
                      </a:lnTo>
                      <a:lnTo>
                        <a:pt x="32" y="108"/>
                      </a:lnTo>
                      <a:lnTo>
                        <a:pt x="18" y="154"/>
                      </a:lnTo>
                      <a:lnTo>
                        <a:pt x="7" y="201"/>
                      </a:lnTo>
                      <a:lnTo>
                        <a:pt x="1" y="225"/>
                      </a:lnTo>
                      <a:lnTo>
                        <a:pt x="0" y="237"/>
                      </a:lnTo>
                      <a:lnTo>
                        <a:pt x="1" y="248"/>
                      </a:lnTo>
                      <a:lnTo>
                        <a:pt x="4" y="260"/>
                      </a:lnTo>
                      <a:lnTo>
                        <a:pt x="10" y="272"/>
                      </a:lnTo>
                      <a:lnTo>
                        <a:pt x="13" y="277"/>
                      </a:lnTo>
                      <a:lnTo>
                        <a:pt x="17" y="281"/>
                      </a:lnTo>
                      <a:lnTo>
                        <a:pt x="22" y="286"/>
                      </a:lnTo>
                      <a:lnTo>
                        <a:pt x="27" y="288"/>
                      </a:lnTo>
                      <a:lnTo>
                        <a:pt x="32" y="290"/>
                      </a:lnTo>
                      <a:lnTo>
                        <a:pt x="39" y="291"/>
                      </a:lnTo>
                      <a:lnTo>
                        <a:pt x="50" y="291"/>
                      </a:lnTo>
                      <a:lnTo>
                        <a:pt x="63" y="291"/>
                      </a:lnTo>
                      <a:lnTo>
                        <a:pt x="75" y="292"/>
                      </a:lnTo>
                      <a:lnTo>
                        <a:pt x="81" y="292"/>
                      </a:lnTo>
                      <a:lnTo>
                        <a:pt x="86" y="291"/>
                      </a:lnTo>
                      <a:lnTo>
                        <a:pt x="93" y="289"/>
                      </a:lnTo>
                      <a:lnTo>
                        <a:pt x="98" y="287"/>
                      </a:lnTo>
                      <a:lnTo>
                        <a:pt x="108" y="279"/>
                      </a:lnTo>
                      <a:lnTo>
                        <a:pt x="116" y="270"/>
                      </a:lnTo>
                      <a:lnTo>
                        <a:pt x="123" y="260"/>
                      </a:lnTo>
                      <a:lnTo>
                        <a:pt x="128" y="250"/>
                      </a:lnTo>
                      <a:lnTo>
                        <a:pt x="132" y="238"/>
                      </a:lnTo>
                      <a:lnTo>
                        <a:pt x="137" y="226"/>
                      </a:lnTo>
                      <a:lnTo>
                        <a:pt x="147" y="179"/>
                      </a:lnTo>
                      <a:lnTo>
                        <a:pt x="160" y="132"/>
                      </a:lnTo>
                      <a:lnTo>
                        <a:pt x="173" y="86"/>
                      </a:lnTo>
                      <a:lnTo>
                        <a:pt x="179" y="62"/>
                      </a:lnTo>
                      <a:lnTo>
                        <a:pt x="184"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84051" name="Freeform 173"/>
              <p:cNvSpPr>
                <a:spLocks/>
              </p:cNvSpPr>
              <p:nvPr/>
            </p:nvSpPr>
            <p:spPr bwMode="auto">
              <a:xfrm>
                <a:off x="3085" y="4025"/>
                <a:ext cx="76" cy="175"/>
              </a:xfrm>
              <a:custGeom>
                <a:avLst/>
                <a:gdLst>
                  <a:gd name="T0" fmla="*/ 7 w 195"/>
                  <a:gd name="T1" fmla="*/ 0 h 436"/>
                  <a:gd name="T2" fmla="*/ 0 w 195"/>
                  <a:gd name="T3" fmla="*/ 28 h 436"/>
                  <a:gd name="T4" fmla="*/ 5 w 195"/>
                  <a:gd name="T5" fmla="*/ 28 h 436"/>
                  <a:gd name="T6" fmla="*/ 5 w 195"/>
                  <a:gd name="T7" fmla="*/ 28 h 436"/>
                  <a:gd name="T8" fmla="*/ 6 w 195"/>
                  <a:gd name="T9" fmla="*/ 28 h 436"/>
                  <a:gd name="T10" fmla="*/ 7 w 195"/>
                  <a:gd name="T11" fmla="*/ 27 h 436"/>
                  <a:gd name="T12" fmla="*/ 7 w 195"/>
                  <a:gd name="T13" fmla="*/ 26 h 436"/>
                  <a:gd name="T14" fmla="*/ 8 w 195"/>
                  <a:gd name="T15" fmla="*/ 26 h 436"/>
                  <a:gd name="T16" fmla="*/ 9 w 195"/>
                  <a:gd name="T17" fmla="*/ 25 h 436"/>
                  <a:gd name="T18" fmla="*/ 9 w 195"/>
                  <a:gd name="T19" fmla="*/ 24 h 436"/>
                  <a:gd name="T20" fmla="*/ 9 w 195"/>
                  <a:gd name="T21" fmla="*/ 23 h 436"/>
                  <a:gd name="T22" fmla="*/ 11 w 195"/>
                  <a:gd name="T23" fmla="*/ 15 h 436"/>
                  <a:gd name="T24" fmla="*/ 12 w 195"/>
                  <a:gd name="T25" fmla="*/ 14 h 436"/>
                  <a:gd name="T26" fmla="*/ 12 w 195"/>
                  <a:gd name="T27" fmla="*/ 13 h 436"/>
                  <a:gd name="T28" fmla="*/ 11 w 195"/>
                  <a:gd name="T29" fmla="*/ 12 h 436"/>
                  <a:gd name="T30" fmla="*/ 11 w 195"/>
                  <a:gd name="T31" fmla="*/ 11 h 436"/>
                  <a:gd name="T32" fmla="*/ 11 w 195"/>
                  <a:gd name="T33" fmla="*/ 10 h 436"/>
                  <a:gd name="T34" fmla="*/ 11 w 195"/>
                  <a:gd name="T35" fmla="*/ 10 h 436"/>
                  <a:gd name="T36" fmla="*/ 10 w 195"/>
                  <a:gd name="T37" fmla="*/ 10 h 436"/>
                  <a:gd name="T38" fmla="*/ 9 w 195"/>
                  <a:gd name="T39" fmla="*/ 10 h 436"/>
                  <a:gd name="T40" fmla="*/ 5 w 195"/>
                  <a:gd name="T41" fmla="*/ 10 h 4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5" h="436">
                    <a:moveTo>
                      <a:pt x="117" y="0"/>
                    </a:moveTo>
                    <a:lnTo>
                      <a:pt x="0" y="436"/>
                    </a:lnTo>
                    <a:lnTo>
                      <a:pt x="77" y="436"/>
                    </a:lnTo>
                    <a:lnTo>
                      <a:pt x="88" y="434"/>
                    </a:lnTo>
                    <a:lnTo>
                      <a:pt x="101" y="430"/>
                    </a:lnTo>
                    <a:lnTo>
                      <a:pt x="113" y="421"/>
                    </a:lnTo>
                    <a:lnTo>
                      <a:pt x="124" y="411"/>
                    </a:lnTo>
                    <a:lnTo>
                      <a:pt x="135" y="398"/>
                    </a:lnTo>
                    <a:lnTo>
                      <a:pt x="145" y="384"/>
                    </a:lnTo>
                    <a:lnTo>
                      <a:pt x="152" y="368"/>
                    </a:lnTo>
                    <a:lnTo>
                      <a:pt x="159" y="351"/>
                    </a:lnTo>
                    <a:lnTo>
                      <a:pt x="190" y="230"/>
                    </a:lnTo>
                    <a:lnTo>
                      <a:pt x="194" y="214"/>
                    </a:lnTo>
                    <a:lnTo>
                      <a:pt x="195" y="198"/>
                    </a:lnTo>
                    <a:lnTo>
                      <a:pt x="193" y="183"/>
                    </a:lnTo>
                    <a:lnTo>
                      <a:pt x="189" y="170"/>
                    </a:lnTo>
                    <a:lnTo>
                      <a:pt x="183" y="160"/>
                    </a:lnTo>
                    <a:lnTo>
                      <a:pt x="175" y="152"/>
                    </a:lnTo>
                    <a:lnTo>
                      <a:pt x="165" y="147"/>
                    </a:lnTo>
                    <a:lnTo>
                      <a:pt x="154" y="146"/>
                    </a:lnTo>
                    <a:lnTo>
                      <a:pt x="78" y="1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84052" name="Group 174"/>
              <p:cNvGrpSpPr>
                <a:grpSpLocks/>
              </p:cNvGrpSpPr>
              <p:nvPr/>
            </p:nvGrpSpPr>
            <p:grpSpPr bwMode="auto">
              <a:xfrm>
                <a:off x="3831" y="2767"/>
                <a:ext cx="65" cy="115"/>
                <a:chOff x="3831" y="2767"/>
                <a:chExt cx="65" cy="115"/>
              </a:xfrm>
            </p:grpSpPr>
            <p:sp>
              <p:nvSpPr>
                <p:cNvPr id="84053" name="Line 175"/>
                <p:cNvSpPr>
                  <a:spLocks noChangeShapeType="1"/>
                </p:cNvSpPr>
                <p:nvPr/>
              </p:nvSpPr>
              <p:spPr bwMode="auto">
                <a:xfrm flipH="1">
                  <a:off x="3848" y="2882"/>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54" name="Freeform 176"/>
                <p:cNvSpPr>
                  <a:spLocks/>
                </p:cNvSpPr>
                <p:nvPr/>
              </p:nvSpPr>
              <p:spPr bwMode="auto">
                <a:xfrm>
                  <a:off x="3831" y="2849"/>
                  <a:ext cx="17" cy="33"/>
                </a:xfrm>
                <a:custGeom>
                  <a:avLst/>
                  <a:gdLst>
                    <a:gd name="T0" fmla="*/ 0 w 42"/>
                    <a:gd name="T1" fmla="*/ 0 h 85"/>
                    <a:gd name="T2" fmla="*/ 0 w 42"/>
                    <a:gd name="T3" fmla="*/ 1 h 85"/>
                    <a:gd name="T4" fmla="*/ 0 w 42"/>
                    <a:gd name="T5" fmla="*/ 2 h 85"/>
                    <a:gd name="T6" fmla="*/ 0 w 42"/>
                    <a:gd name="T7" fmla="*/ 3 h 85"/>
                    <a:gd name="T8" fmla="*/ 0 w 42"/>
                    <a:gd name="T9" fmla="*/ 3 h 85"/>
                    <a:gd name="T10" fmla="*/ 1 w 42"/>
                    <a:gd name="T11" fmla="*/ 4 h 85"/>
                    <a:gd name="T12" fmla="*/ 1 w 42"/>
                    <a:gd name="T13" fmla="*/ 5 h 85"/>
                    <a:gd name="T14" fmla="*/ 2 w 42"/>
                    <a:gd name="T15" fmla="*/ 5 h 85"/>
                    <a:gd name="T16" fmla="*/ 3 w 42"/>
                    <a:gd name="T17" fmla="*/ 5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2" h="85">
                      <a:moveTo>
                        <a:pt x="4" y="0"/>
                      </a:moveTo>
                      <a:lnTo>
                        <a:pt x="1" y="17"/>
                      </a:lnTo>
                      <a:lnTo>
                        <a:pt x="0" y="33"/>
                      </a:lnTo>
                      <a:lnTo>
                        <a:pt x="2" y="48"/>
                      </a:lnTo>
                      <a:lnTo>
                        <a:pt x="5" y="61"/>
                      </a:lnTo>
                      <a:lnTo>
                        <a:pt x="12" y="72"/>
                      </a:lnTo>
                      <a:lnTo>
                        <a:pt x="20" y="79"/>
                      </a:lnTo>
                      <a:lnTo>
                        <a:pt x="30" y="83"/>
                      </a:lnTo>
                      <a:lnTo>
                        <a:pt x="42"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55" name="Line 177"/>
                <p:cNvSpPr>
                  <a:spLocks noChangeShapeType="1"/>
                </p:cNvSpPr>
                <p:nvPr/>
              </p:nvSpPr>
              <p:spPr bwMode="auto">
                <a:xfrm flipV="1">
                  <a:off x="3834" y="2801"/>
                  <a:ext cx="11"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56" name="Freeform 178"/>
                <p:cNvSpPr>
                  <a:spLocks/>
                </p:cNvSpPr>
                <p:nvPr/>
              </p:nvSpPr>
              <p:spPr bwMode="auto">
                <a:xfrm>
                  <a:off x="3845" y="2767"/>
                  <a:ext cx="34" cy="34"/>
                </a:xfrm>
                <a:custGeom>
                  <a:avLst/>
                  <a:gdLst>
                    <a:gd name="T0" fmla="*/ 6 w 82"/>
                    <a:gd name="T1" fmla="*/ 0 h 85"/>
                    <a:gd name="T2" fmla="*/ 5 w 82"/>
                    <a:gd name="T3" fmla="*/ 0 h 85"/>
                    <a:gd name="T4" fmla="*/ 4 w 82"/>
                    <a:gd name="T5" fmla="*/ 0 h 85"/>
                    <a:gd name="T6" fmla="*/ 3 w 82"/>
                    <a:gd name="T7" fmla="*/ 1 h 85"/>
                    <a:gd name="T8" fmla="*/ 2 w 82"/>
                    <a:gd name="T9" fmla="*/ 2 h 85"/>
                    <a:gd name="T10" fmla="*/ 2 w 82"/>
                    <a:gd name="T11" fmla="*/ 2 h 85"/>
                    <a:gd name="T12" fmla="*/ 1 w 82"/>
                    <a:gd name="T13" fmla="*/ 3 h 85"/>
                    <a:gd name="T14" fmla="*/ 0 w 82"/>
                    <a:gd name="T15" fmla="*/ 4 h 85"/>
                    <a:gd name="T16" fmla="*/ 0 w 82"/>
                    <a:gd name="T17" fmla="*/ 6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85">
                      <a:moveTo>
                        <a:pt x="82" y="0"/>
                      </a:moveTo>
                      <a:lnTo>
                        <a:pt x="69" y="2"/>
                      </a:lnTo>
                      <a:lnTo>
                        <a:pt x="58" y="6"/>
                      </a:lnTo>
                      <a:lnTo>
                        <a:pt x="45" y="15"/>
                      </a:lnTo>
                      <a:lnTo>
                        <a:pt x="33" y="24"/>
                      </a:lnTo>
                      <a:lnTo>
                        <a:pt x="23" y="38"/>
                      </a:lnTo>
                      <a:lnTo>
                        <a:pt x="13" y="52"/>
                      </a:lnTo>
                      <a:lnTo>
                        <a:pt x="6" y="68"/>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57" name="Line 179"/>
                <p:cNvSpPr>
                  <a:spLocks noChangeShapeType="1"/>
                </p:cNvSpPr>
                <p:nvPr/>
              </p:nvSpPr>
              <p:spPr bwMode="auto">
                <a:xfrm>
                  <a:off x="3879" y="2767"/>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430260" name="Group 180"/>
          <p:cNvGrpSpPr>
            <a:grpSpLocks/>
          </p:cNvGrpSpPr>
          <p:nvPr/>
        </p:nvGrpSpPr>
        <p:grpSpPr bwMode="auto">
          <a:xfrm>
            <a:off x="3503613" y="5178425"/>
            <a:ext cx="152400" cy="282575"/>
            <a:chOff x="2207" y="3262"/>
            <a:chExt cx="96" cy="178"/>
          </a:xfrm>
        </p:grpSpPr>
        <p:sp>
          <p:nvSpPr>
            <p:cNvPr id="84031" name="Freeform 181"/>
            <p:cNvSpPr>
              <a:spLocks/>
            </p:cNvSpPr>
            <p:nvPr/>
          </p:nvSpPr>
          <p:spPr bwMode="auto">
            <a:xfrm>
              <a:off x="2224" y="3262"/>
              <a:ext cx="79" cy="178"/>
            </a:xfrm>
            <a:custGeom>
              <a:avLst/>
              <a:gdLst>
                <a:gd name="T0" fmla="*/ 14 w 192"/>
                <a:gd name="T1" fmla="*/ 0 h 435"/>
                <a:gd name="T2" fmla="*/ 5 w 192"/>
                <a:gd name="T3" fmla="*/ 30 h 435"/>
                <a:gd name="T4" fmla="*/ 0 w 192"/>
                <a:gd name="T5" fmla="*/ 30 h 435"/>
                <a:gd name="T6" fmla="*/ 0 60000 65536"/>
                <a:gd name="T7" fmla="*/ 0 60000 65536"/>
                <a:gd name="T8" fmla="*/ 0 60000 65536"/>
              </a:gdLst>
              <a:ahLst/>
              <a:cxnLst>
                <a:cxn ang="T6">
                  <a:pos x="T0" y="T1"/>
                </a:cxn>
                <a:cxn ang="T7">
                  <a:pos x="T2" y="T3"/>
                </a:cxn>
                <a:cxn ang="T8">
                  <a:pos x="T4" y="T5"/>
                </a:cxn>
              </a:cxnLst>
              <a:rect l="0" t="0" r="r" b="b"/>
              <a:pathLst>
                <a:path w="192" h="435">
                  <a:moveTo>
                    <a:pt x="192" y="0"/>
                  </a:moveTo>
                  <a:lnTo>
                    <a:pt x="76" y="435"/>
                  </a:lnTo>
                  <a:lnTo>
                    <a:pt x="0" y="4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32" name="Freeform 182"/>
            <p:cNvSpPr>
              <a:spLocks/>
            </p:cNvSpPr>
            <p:nvPr/>
          </p:nvSpPr>
          <p:spPr bwMode="auto">
            <a:xfrm>
              <a:off x="2207" y="3406"/>
              <a:ext cx="17" cy="34"/>
            </a:xfrm>
            <a:custGeom>
              <a:avLst/>
              <a:gdLst>
                <a:gd name="T0" fmla="*/ 0 w 41"/>
                <a:gd name="T1" fmla="*/ 0 h 84"/>
                <a:gd name="T2" fmla="*/ 0 w 41"/>
                <a:gd name="T3" fmla="*/ 1 h 84"/>
                <a:gd name="T4" fmla="*/ 0 w 41"/>
                <a:gd name="T5" fmla="*/ 2 h 84"/>
                <a:gd name="T6" fmla="*/ 0 w 41"/>
                <a:gd name="T7" fmla="*/ 3 h 84"/>
                <a:gd name="T8" fmla="*/ 0 w 41"/>
                <a:gd name="T9" fmla="*/ 4 h 84"/>
                <a:gd name="T10" fmla="*/ 1 w 41"/>
                <a:gd name="T11" fmla="*/ 4 h 84"/>
                <a:gd name="T12" fmla="*/ 1 w 41"/>
                <a:gd name="T13" fmla="*/ 5 h 84"/>
                <a:gd name="T14" fmla="*/ 2 w 41"/>
                <a:gd name="T15" fmla="*/ 6 h 84"/>
                <a:gd name="T16" fmla="*/ 3 w 41"/>
                <a:gd name="T17" fmla="*/ 6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 h="84">
                  <a:moveTo>
                    <a:pt x="5" y="0"/>
                  </a:moveTo>
                  <a:lnTo>
                    <a:pt x="1" y="16"/>
                  </a:lnTo>
                  <a:lnTo>
                    <a:pt x="0" y="32"/>
                  </a:lnTo>
                  <a:lnTo>
                    <a:pt x="1" y="47"/>
                  </a:lnTo>
                  <a:lnTo>
                    <a:pt x="6" y="60"/>
                  </a:lnTo>
                  <a:lnTo>
                    <a:pt x="12" y="70"/>
                  </a:lnTo>
                  <a:lnTo>
                    <a:pt x="19" y="78"/>
                  </a:lnTo>
                  <a:lnTo>
                    <a:pt x="30" y="83"/>
                  </a:lnTo>
                  <a:lnTo>
                    <a:pt x="4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33" name="Line 183"/>
            <p:cNvSpPr>
              <a:spLocks noChangeShapeType="1"/>
            </p:cNvSpPr>
            <p:nvPr/>
          </p:nvSpPr>
          <p:spPr bwMode="auto">
            <a:xfrm flipV="1">
              <a:off x="2210" y="3355"/>
              <a:ext cx="11"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34" name="Freeform 184"/>
            <p:cNvSpPr>
              <a:spLocks/>
            </p:cNvSpPr>
            <p:nvPr/>
          </p:nvSpPr>
          <p:spPr bwMode="auto">
            <a:xfrm>
              <a:off x="2221" y="3322"/>
              <a:ext cx="34" cy="33"/>
            </a:xfrm>
            <a:custGeom>
              <a:avLst/>
              <a:gdLst>
                <a:gd name="T0" fmla="*/ 6 w 82"/>
                <a:gd name="T1" fmla="*/ 0 h 85"/>
                <a:gd name="T2" fmla="*/ 5 w 82"/>
                <a:gd name="T3" fmla="*/ 0 h 85"/>
                <a:gd name="T4" fmla="*/ 4 w 82"/>
                <a:gd name="T5" fmla="*/ 0 h 85"/>
                <a:gd name="T6" fmla="*/ 3 w 82"/>
                <a:gd name="T7" fmla="*/ 1 h 85"/>
                <a:gd name="T8" fmla="*/ 2 w 82"/>
                <a:gd name="T9" fmla="*/ 2 h 85"/>
                <a:gd name="T10" fmla="*/ 2 w 82"/>
                <a:gd name="T11" fmla="*/ 2 h 85"/>
                <a:gd name="T12" fmla="*/ 1 w 82"/>
                <a:gd name="T13" fmla="*/ 3 h 85"/>
                <a:gd name="T14" fmla="*/ 0 w 82"/>
                <a:gd name="T15" fmla="*/ 4 h 85"/>
                <a:gd name="T16" fmla="*/ 0 w 82"/>
                <a:gd name="T17" fmla="*/ 5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85">
                  <a:moveTo>
                    <a:pt x="82" y="0"/>
                  </a:moveTo>
                  <a:lnTo>
                    <a:pt x="71" y="2"/>
                  </a:lnTo>
                  <a:lnTo>
                    <a:pt x="58" y="6"/>
                  </a:lnTo>
                  <a:lnTo>
                    <a:pt x="46" y="15"/>
                  </a:lnTo>
                  <a:lnTo>
                    <a:pt x="35" y="25"/>
                  </a:lnTo>
                  <a:lnTo>
                    <a:pt x="23" y="38"/>
                  </a:lnTo>
                  <a:lnTo>
                    <a:pt x="14" y="52"/>
                  </a:lnTo>
                  <a:lnTo>
                    <a:pt x="6" y="68"/>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35" name="Line 185"/>
            <p:cNvSpPr>
              <a:spLocks noChangeShapeType="1"/>
            </p:cNvSpPr>
            <p:nvPr/>
          </p:nvSpPr>
          <p:spPr bwMode="auto">
            <a:xfrm>
              <a:off x="2255" y="3322"/>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0266" name="Group 186"/>
          <p:cNvGrpSpPr>
            <a:grpSpLocks/>
          </p:cNvGrpSpPr>
          <p:nvPr/>
        </p:nvGrpSpPr>
        <p:grpSpPr bwMode="auto">
          <a:xfrm>
            <a:off x="3565525" y="2546350"/>
            <a:ext cx="206375" cy="277813"/>
            <a:chOff x="2246" y="1604"/>
            <a:chExt cx="130" cy="175"/>
          </a:xfrm>
        </p:grpSpPr>
        <p:sp>
          <p:nvSpPr>
            <p:cNvPr id="84025" name="Freeform 187"/>
            <p:cNvSpPr>
              <a:spLocks/>
            </p:cNvSpPr>
            <p:nvPr/>
          </p:nvSpPr>
          <p:spPr bwMode="auto">
            <a:xfrm>
              <a:off x="2263" y="1604"/>
              <a:ext cx="76" cy="175"/>
            </a:xfrm>
            <a:custGeom>
              <a:avLst/>
              <a:gdLst>
                <a:gd name="T0" fmla="*/ 12 w 193"/>
                <a:gd name="T1" fmla="*/ 0 h 435"/>
                <a:gd name="T2" fmla="*/ 5 w 193"/>
                <a:gd name="T3" fmla="*/ 28 h 435"/>
                <a:gd name="T4" fmla="*/ 0 w 193"/>
                <a:gd name="T5" fmla="*/ 28 h 435"/>
                <a:gd name="T6" fmla="*/ 0 60000 65536"/>
                <a:gd name="T7" fmla="*/ 0 60000 65536"/>
                <a:gd name="T8" fmla="*/ 0 60000 65536"/>
              </a:gdLst>
              <a:ahLst/>
              <a:cxnLst>
                <a:cxn ang="T6">
                  <a:pos x="T0" y="T1"/>
                </a:cxn>
                <a:cxn ang="T7">
                  <a:pos x="T2" y="T3"/>
                </a:cxn>
                <a:cxn ang="T8">
                  <a:pos x="T4" y="T5"/>
                </a:cxn>
              </a:cxnLst>
              <a:rect l="0" t="0" r="r" b="b"/>
              <a:pathLst>
                <a:path w="193" h="435">
                  <a:moveTo>
                    <a:pt x="193" y="0"/>
                  </a:moveTo>
                  <a:lnTo>
                    <a:pt x="76" y="435"/>
                  </a:lnTo>
                  <a:lnTo>
                    <a:pt x="0" y="4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26" name="Freeform 188"/>
            <p:cNvSpPr>
              <a:spLocks/>
            </p:cNvSpPr>
            <p:nvPr/>
          </p:nvSpPr>
          <p:spPr bwMode="auto">
            <a:xfrm>
              <a:off x="2246" y="1745"/>
              <a:ext cx="17" cy="34"/>
            </a:xfrm>
            <a:custGeom>
              <a:avLst/>
              <a:gdLst>
                <a:gd name="T0" fmla="*/ 0 w 41"/>
                <a:gd name="T1" fmla="*/ 0 h 84"/>
                <a:gd name="T2" fmla="*/ 0 w 41"/>
                <a:gd name="T3" fmla="*/ 1 h 84"/>
                <a:gd name="T4" fmla="*/ 0 w 41"/>
                <a:gd name="T5" fmla="*/ 2 h 84"/>
                <a:gd name="T6" fmla="*/ 0 w 41"/>
                <a:gd name="T7" fmla="*/ 3 h 84"/>
                <a:gd name="T8" fmla="*/ 0 w 41"/>
                <a:gd name="T9" fmla="*/ 4 h 84"/>
                <a:gd name="T10" fmla="*/ 1 w 41"/>
                <a:gd name="T11" fmla="*/ 4 h 84"/>
                <a:gd name="T12" fmla="*/ 1 w 41"/>
                <a:gd name="T13" fmla="*/ 5 h 84"/>
                <a:gd name="T14" fmla="*/ 2 w 41"/>
                <a:gd name="T15" fmla="*/ 6 h 84"/>
                <a:gd name="T16" fmla="*/ 3 w 41"/>
                <a:gd name="T17" fmla="*/ 6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 h="84">
                  <a:moveTo>
                    <a:pt x="4" y="0"/>
                  </a:moveTo>
                  <a:lnTo>
                    <a:pt x="1" y="16"/>
                  </a:lnTo>
                  <a:lnTo>
                    <a:pt x="0" y="32"/>
                  </a:lnTo>
                  <a:lnTo>
                    <a:pt x="2" y="47"/>
                  </a:lnTo>
                  <a:lnTo>
                    <a:pt x="5" y="60"/>
                  </a:lnTo>
                  <a:lnTo>
                    <a:pt x="12" y="70"/>
                  </a:lnTo>
                  <a:lnTo>
                    <a:pt x="20" y="78"/>
                  </a:lnTo>
                  <a:lnTo>
                    <a:pt x="30" y="83"/>
                  </a:lnTo>
                  <a:lnTo>
                    <a:pt x="41"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27" name="Line 189"/>
            <p:cNvSpPr>
              <a:spLocks noChangeShapeType="1"/>
            </p:cNvSpPr>
            <p:nvPr/>
          </p:nvSpPr>
          <p:spPr bwMode="auto">
            <a:xfrm flipV="1">
              <a:off x="2249" y="1697"/>
              <a:ext cx="11"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28" name="Freeform 190"/>
            <p:cNvSpPr>
              <a:spLocks/>
            </p:cNvSpPr>
            <p:nvPr/>
          </p:nvSpPr>
          <p:spPr bwMode="auto">
            <a:xfrm>
              <a:off x="2260" y="1661"/>
              <a:ext cx="34" cy="36"/>
            </a:xfrm>
            <a:custGeom>
              <a:avLst/>
              <a:gdLst>
                <a:gd name="T0" fmla="*/ 6 w 81"/>
                <a:gd name="T1" fmla="*/ 0 h 85"/>
                <a:gd name="T2" fmla="*/ 5 w 81"/>
                <a:gd name="T3" fmla="*/ 0 h 85"/>
                <a:gd name="T4" fmla="*/ 4 w 81"/>
                <a:gd name="T5" fmla="*/ 0 h 85"/>
                <a:gd name="T6" fmla="*/ 3 w 81"/>
                <a:gd name="T7" fmla="*/ 1 h 85"/>
                <a:gd name="T8" fmla="*/ 3 w 81"/>
                <a:gd name="T9" fmla="*/ 2 h 85"/>
                <a:gd name="T10" fmla="*/ 2 w 81"/>
                <a:gd name="T11" fmla="*/ 3 h 85"/>
                <a:gd name="T12" fmla="*/ 1 w 81"/>
                <a:gd name="T13" fmla="*/ 4 h 85"/>
                <a:gd name="T14" fmla="*/ 0 w 81"/>
                <a:gd name="T15" fmla="*/ 5 h 85"/>
                <a:gd name="T16" fmla="*/ 0 w 81"/>
                <a:gd name="T17" fmla="*/ 6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1" h="85">
                  <a:moveTo>
                    <a:pt x="81" y="0"/>
                  </a:moveTo>
                  <a:lnTo>
                    <a:pt x="70" y="2"/>
                  </a:lnTo>
                  <a:lnTo>
                    <a:pt x="58" y="6"/>
                  </a:lnTo>
                  <a:lnTo>
                    <a:pt x="45" y="15"/>
                  </a:lnTo>
                  <a:lnTo>
                    <a:pt x="33" y="25"/>
                  </a:lnTo>
                  <a:lnTo>
                    <a:pt x="23" y="38"/>
                  </a:lnTo>
                  <a:lnTo>
                    <a:pt x="13" y="52"/>
                  </a:lnTo>
                  <a:lnTo>
                    <a:pt x="6" y="68"/>
                  </a:lnTo>
                  <a:lnTo>
                    <a:pt x="0"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29" name="Line 191"/>
            <p:cNvSpPr>
              <a:spLocks noChangeShapeType="1"/>
            </p:cNvSpPr>
            <p:nvPr/>
          </p:nvSpPr>
          <p:spPr bwMode="auto">
            <a:xfrm>
              <a:off x="2294" y="1661"/>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30" name="Line 192"/>
            <p:cNvSpPr>
              <a:spLocks noChangeShapeType="1"/>
            </p:cNvSpPr>
            <p:nvPr/>
          </p:nvSpPr>
          <p:spPr bwMode="auto">
            <a:xfrm flipH="1">
              <a:off x="2359" y="1604"/>
              <a:ext cx="17"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30273" name="Line 193"/>
          <p:cNvSpPr>
            <a:spLocks noChangeShapeType="1"/>
          </p:cNvSpPr>
          <p:nvPr/>
        </p:nvSpPr>
        <p:spPr bwMode="auto">
          <a:xfrm flipH="1">
            <a:off x="3767138" y="2863850"/>
            <a:ext cx="22574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274" name="Line 194"/>
          <p:cNvSpPr>
            <a:spLocks noChangeShapeType="1"/>
          </p:cNvSpPr>
          <p:nvPr/>
        </p:nvSpPr>
        <p:spPr bwMode="auto">
          <a:xfrm>
            <a:off x="3767138" y="2863850"/>
            <a:ext cx="0" cy="23066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275" name="Line 195"/>
          <p:cNvSpPr>
            <a:spLocks noChangeShapeType="1"/>
          </p:cNvSpPr>
          <p:nvPr/>
        </p:nvSpPr>
        <p:spPr bwMode="auto">
          <a:xfrm flipV="1">
            <a:off x="3767138" y="4424363"/>
            <a:ext cx="2257425" cy="7461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276" name="Line 196"/>
          <p:cNvSpPr>
            <a:spLocks noChangeShapeType="1"/>
          </p:cNvSpPr>
          <p:nvPr/>
        </p:nvSpPr>
        <p:spPr bwMode="auto">
          <a:xfrm flipH="1" flipV="1">
            <a:off x="4168775" y="4575175"/>
            <a:ext cx="600075" cy="18113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277" name="Line 197"/>
          <p:cNvSpPr>
            <a:spLocks noChangeShapeType="1"/>
          </p:cNvSpPr>
          <p:nvPr/>
        </p:nvSpPr>
        <p:spPr bwMode="auto">
          <a:xfrm flipV="1">
            <a:off x="4168775" y="3240088"/>
            <a:ext cx="0" cy="13350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278" name="Line 198"/>
          <p:cNvSpPr>
            <a:spLocks noChangeShapeType="1"/>
          </p:cNvSpPr>
          <p:nvPr/>
        </p:nvSpPr>
        <p:spPr bwMode="auto">
          <a:xfrm flipV="1">
            <a:off x="4168775" y="1608138"/>
            <a:ext cx="600075" cy="16319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0279" name="Group 199"/>
          <p:cNvGrpSpPr>
            <a:grpSpLocks/>
          </p:cNvGrpSpPr>
          <p:nvPr/>
        </p:nvGrpSpPr>
        <p:grpSpPr bwMode="auto">
          <a:xfrm>
            <a:off x="4360863" y="4937125"/>
            <a:ext cx="169862" cy="223838"/>
            <a:chOff x="2747" y="3110"/>
            <a:chExt cx="107" cy="141"/>
          </a:xfrm>
        </p:grpSpPr>
        <p:sp>
          <p:nvSpPr>
            <p:cNvPr id="84023" name="Line 200"/>
            <p:cNvSpPr>
              <a:spLocks noChangeShapeType="1"/>
            </p:cNvSpPr>
            <p:nvPr/>
          </p:nvSpPr>
          <p:spPr bwMode="auto">
            <a:xfrm flipV="1">
              <a:off x="2747" y="3215"/>
              <a:ext cx="107"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24" name="Line 201"/>
            <p:cNvSpPr>
              <a:spLocks noChangeShapeType="1"/>
            </p:cNvSpPr>
            <p:nvPr/>
          </p:nvSpPr>
          <p:spPr bwMode="auto">
            <a:xfrm flipH="1" flipV="1">
              <a:off x="2818" y="3110"/>
              <a:ext cx="36"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0282" name="Group 202"/>
          <p:cNvGrpSpPr>
            <a:grpSpLocks/>
          </p:cNvGrpSpPr>
          <p:nvPr/>
        </p:nvGrpSpPr>
        <p:grpSpPr bwMode="auto">
          <a:xfrm>
            <a:off x="4262438" y="4284663"/>
            <a:ext cx="112712" cy="184150"/>
            <a:chOff x="2685" y="2699"/>
            <a:chExt cx="71" cy="116"/>
          </a:xfrm>
        </p:grpSpPr>
        <p:sp>
          <p:nvSpPr>
            <p:cNvPr id="84018" name="Line 203"/>
            <p:cNvSpPr>
              <a:spLocks noChangeShapeType="1"/>
            </p:cNvSpPr>
            <p:nvPr/>
          </p:nvSpPr>
          <p:spPr bwMode="auto">
            <a:xfrm flipH="1">
              <a:off x="2699" y="2815"/>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19" name="Freeform 204"/>
            <p:cNvSpPr>
              <a:spLocks/>
            </p:cNvSpPr>
            <p:nvPr/>
          </p:nvSpPr>
          <p:spPr bwMode="auto">
            <a:xfrm>
              <a:off x="2685" y="2787"/>
              <a:ext cx="14" cy="28"/>
            </a:xfrm>
            <a:custGeom>
              <a:avLst/>
              <a:gdLst>
                <a:gd name="T0" fmla="*/ 0 w 35"/>
                <a:gd name="T1" fmla="*/ 0 h 72"/>
                <a:gd name="T2" fmla="*/ 0 w 35"/>
                <a:gd name="T3" fmla="*/ 1 h 72"/>
                <a:gd name="T4" fmla="*/ 0 w 35"/>
                <a:gd name="T5" fmla="*/ 2 h 72"/>
                <a:gd name="T6" fmla="*/ 0 w 35"/>
                <a:gd name="T7" fmla="*/ 3 h 72"/>
                <a:gd name="T8" fmla="*/ 0 w 35"/>
                <a:gd name="T9" fmla="*/ 4 h 72"/>
                <a:gd name="T10" fmla="*/ 1 w 35"/>
                <a:gd name="T11" fmla="*/ 4 h 72"/>
                <a:gd name="T12" fmla="*/ 2 w 35"/>
                <a:gd name="T13" fmla="*/ 4 h 72"/>
                <a:gd name="T14" fmla="*/ 2 w 35"/>
                <a:gd name="T15" fmla="*/ 4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72">
                  <a:moveTo>
                    <a:pt x="4" y="0"/>
                  </a:moveTo>
                  <a:lnTo>
                    <a:pt x="0" y="16"/>
                  </a:lnTo>
                  <a:lnTo>
                    <a:pt x="0" y="32"/>
                  </a:lnTo>
                  <a:lnTo>
                    <a:pt x="3" y="45"/>
                  </a:lnTo>
                  <a:lnTo>
                    <a:pt x="7" y="56"/>
                  </a:lnTo>
                  <a:lnTo>
                    <a:pt x="14" y="66"/>
                  </a:lnTo>
                  <a:lnTo>
                    <a:pt x="24" y="71"/>
                  </a:lnTo>
                  <a:lnTo>
                    <a:pt x="35"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20" name="Line 205"/>
            <p:cNvSpPr>
              <a:spLocks noChangeShapeType="1"/>
            </p:cNvSpPr>
            <p:nvPr/>
          </p:nvSpPr>
          <p:spPr bwMode="auto">
            <a:xfrm flipV="1">
              <a:off x="2685" y="2736"/>
              <a:ext cx="14"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21" name="Freeform 206"/>
            <p:cNvSpPr>
              <a:spLocks/>
            </p:cNvSpPr>
            <p:nvPr/>
          </p:nvSpPr>
          <p:spPr bwMode="auto">
            <a:xfrm>
              <a:off x="2699" y="2699"/>
              <a:ext cx="57" cy="37"/>
            </a:xfrm>
            <a:custGeom>
              <a:avLst/>
              <a:gdLst>
                <a:gd name="T0" fmla="*/ 9 w 140"/>
                <a:gd name="T1" fmla="*/ 5 h 96"/>
                <a:gd name="T2" fmla="*/ 9 w 140"/>
                <a:gd name="T3" fmla="*/ 5 h 96"/>
                <a:gd name="T4" fmla="*/ 9 w 140"/>
                <a:gd name="T5" fmla="*/ 3 h 96"/>
                <a:gd name="T6" fmla="*/ 9 w 140"/>
                <a:gd name="T7" fmla="*/ 3 h 96"/>
                <a:gd name="T8" fmla="*/ 9 w 140"/>
                <a:gd name="T9" fmla="*/ 2 h 96"/>
                <a:gd name="T10" fmla="*/ 9 w 140"/>
                <a:gd name="T11" fmla="*/ 1 h 96"/>
                <a:gd name="T12" fmla="*/ 8 w 140"/>
                <a:gd name="T13" fmla="*/ 0 h 96"/>
                <a:gd name="T14" fmla="*/ 7 w 140"/>
                <a:gd name="T15" fmla="*/ 0 h 96"/>
                <a:gd name="T16" fmla="*/ 6 w 140"/>
                <a:gd name="T17" fmla="*/ 0 h 96"/>
                <a:gd name="T18" fmla="*/ 5 w 140"/>
                <a:gd name="T19" fmla="*/ 0 h 96"/>
                <a:gd name="T20" fmla="*/ 4 w 140"/>
                <a:gd name="T21" fmla="*/ 0 h 96"/>
                <a:gd name="T22" fmla="*/ 4 w 140"/>
                <a:gd name="T23" fmla="*/ 1 h 96"/>
                <a:gd name="T24" fmla="*/ 2 w 140"/>
                <a:gd name="T25" fmla="*/ 2 h 96"/>
                <a:gd name="T26" fmla="*/ 2 w 140"/>
                <a:gd name="T27" fmla="*/ 3 h 96"/>
                <a:gd name="T28" fmla="*/ 1 w 140"/>
                <a:gd name="T29" fmla="*/ 3 h 96"/>
                <a:gd name="T30" fmla="*/ 0 w 140"/>
                <a:gd name="T31" fmla="*/ 5 h 96"/>
                <a:gd name="T32" fmla="*/ 0 w 140"/>
                <a:gd name="T33" fmla="*/ 5 h 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0" h="96">
                  <a:moveTo>
                    <a:pt x="135" y="96"/>
                  </a:moveTo>
                  <a:lnTo>
                    <a:pt x="139" y="78"/>
                  </a:lnTo>
                  <a:lnTo>
                    <a:pt x="140" y="60"/>
                  </a:lnTo>
                  <a:lnTo>
                    <a:pt x="138" y="43"/>
                  </a:lnTo>
                  <a:lnTo>
                    <a:pt x="134" y="28"/>
                  </a:lnTo>
                  <a:lnTo>
                    <a:pt x="126" y="16"/>
                  </a:lnTo>
                  <a:lnTo>
                    <a:pt x="118" y="7"/>
                  </a:lnTo>
                  <a:lnTo>
                    <a:pt x="106" y="1"/>
                  </a:lnTo>
                  <a:lnTo>
                    <a:pt x="93" y="0"/>
                  </a:lnTo>
                  <a:lnTo>
                    <a:pt x="79" y="1"/>
                  </a:lnTo>
                  <a:lnTo>
                    <a:pt x="66" y="7"/>
                  </a:lnTo>
                  <a:lnTo>
                    <a:pt x="52" y="16"/>
                  </a:lnTo>
                  <a:lnTo>
                    <a:pt x="38" y="28"/>
                  </a:lnTo>
                  <a:lnTo>
                    <a:pt x="25" y="43"/>
                  </a:lnTo>
                  <a:lnTo>
                    <a:pt x="15" y="60"/>
                  </a:lnTo>
                  <a:lnTo>
                    <a:pt x="6" y="78"/>
                  </a:lnTo>
                  <a:lnTo>
                    <a:pt x="0"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22" name="Freeform 207"/>
            <p:cNvSpPr>
              <a:spLocks/>
            </p:cNvSpPr>
            <p:nvPr/>
          </p:nvSpPr>
          <p:spPr bwMode="auto">
            <a:xfrm>
              <a:off x="2694" y="2736"/>
              <a:ext cx="59" cy="20"/>
            </a:xfrm>
            <a:custGeom>
              <a:avLst/>
              <a:gdLst>
                <a:gd name="T0" fmla="*/ 10 w 148"/>
                <a:gd name="T1" fmla="*/ 0 h 49"/>
                <a:gd name="T2" fmla="*/ 9 w 148"/>
                <a:gd name="T3" fmla="*/ 3 h 49"/>
                <a:gd name="T4" fmla="*/ 0 w 148"/>
                <a:gd name="T5" fmla="*/ 3 h 49"/>
                <a:gd name="T6" fmla="*/ 0 60000 65536"/>
                <a:gd name="T7" fmla="*/ 0 60000 65536"/>
                <a:gd name="T8" fmla="*/ 0 60000 65536"/>
              </a:gdLst>
              <a:ahLst/>
              <a:cxnLst>
                <a:cxn ang="T6">
                  <a:pos x="T0" y="T1"/>
                </a:cxn>
                <a:cxn ang="T7">
                  <a:pos x="T2" y="T3"/>
                </a:cxn>
                <a:cxn ang="T8">
                  <a:pos x="T4" y="T5"/>
                </a:cxn>
              </a:cxnLst>
              <a:rect l="0" t="0" r="r" b="b"/>
              <a:pathLst>
                <a:path w="148" h="49">
                  <a:moveTo>
                    <a:pt x="148" y="0"/>
                  </a:moveTo>
                  <a:lnTo>
                    <a:pt x="135" y="49"/>
                  </a:lnTo>
                  <a:lnTo>
                    <a:pt x="0"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30288" name="Group 208"/>
          <p:cNvGrpSpPr>
            <a:grpSpLocks/>
          </p:cNvGrpSpPr>
          <p:nvPr/>
        </p:nvGrpSpPr>
        <p:grpSpPr bwMode="auto">
          <a:xfrm>
            <a:off x="4249738" y="3289300"/>
            <a:ext cx="209550" cy="276225"/>
            <a:chOff x="2677" y="2072"/>
            <a:chExt cx="132" cy="174"/>
          </a:xfrm>
        </p:grpSpPr>
        <p:sp>
          <p:nvSpPr>
            <p:cNvPr id="84012" name="Line 209"/>
            <p:cNvSpPr>
              <a:spLocks noChangeShapeType="1"/>
            </p:cNvSpPr>
            <p:nvPr/>
          </p:nvSpPr>
          <p:spPr bwMode="auto">
            <a:xfrm flipH="1">
              <a:off x="2691" y="2246"/>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13" name="Freeform 210"/>
            <p:cNvSpPr>
              <a:spLocks/>
            </p:cNvSpPr>
            <p:nvPr/>
          </p:nvSpPr>
          <p:spPr bwMode="auto">
            <a:xfrm>
              <a:off x="2677" y="2218"/>
              <a:ext cx="14" cy="28"/>
            </a:xfrm>
            <a:custGeom>
              <a:avLst/>
              <a:gdLst>
                <a:gd name="T0" fmla="*/ 0 w 36"/>
                <a:gd name="T1" fmla="*/ 0 h 72"/>
                <a:gd name="T2" fmla="*/ 0 w 36"/>
                <a:gd name="T3" fmla="*/ 1 h 72"/>
                <a:gd name="T4" fmla="*/ 0 w 36"/>
                <a:gd name="T5" fmla="*/ 2 h 72"/>
                <a:gd name="T6" fmla="*/ 0 w 36"/>
                <a:gd name="T7" fmla="*/ 3 h 72"/>
                <a:gd name="T8" fmla="*/ 0 w 36"/>
                <a:gd name="T9" fmla="*/ 4 h 72"/>
                <a:gd name="T10" fmla="*/ 1 w 36"/>
                <a:gd name="T11" fmla="*/ 4 h 72"/>
                <a:gd name="T12" fmla="*/ 2 w 36"/>
                <a:gd name="T13" fmla="*/ 4 h 72"/>
                <a:gd name="T14" fmla="*/ 2 w 36"/>
                <a:gd name="T15" fmla="*/ 4 h 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6" h="72">
                  <a:moveTo>
                    <a:pt x="4" y="0"/>
                  </a:moveTo>
                  <a:lnTo>
                    <a:pt x="1" y="16"/>
                  </a:lnTo>
                  <a:lnTo>
                    <a:pt x="0" y="31"/>
                  </a:lnTo>
                  <a:lnTo>
                    <a:pt x="3" y="44"/>
                  </a:lnTo>
                  <a:lnTo>
                    <a:pt x="8" y="56"/>
                  </a:lnTo>
                  <a:lnTo>
                    <a:pt x="15" y="65"/>
                  </a:lnTo>
                  <a:lnTo>
                    <a:pt x="25" y="70"/>
                  </a:lnTo>
                  <a:lnTo>
                    <a:pt x="36"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14" name="Line 211"/>
            <p:cNvSpPr>
              <a:spLocks noChangeShapeType="1"/>
            </p:cNvSpPr>
            <p:nvPr/>
          </p:nvSpPr>
          <p:spPr bwMode="auto">
            <a:xfrm flipV="1">
              <a:off x="2680" y="2167"/>
              <a:ext cx="11"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15" name="Freeform 212"/>
            <p:cNvSpPr>
              <a:spLocks/>
            </p:cNvSpPr>
            <p:nvPr/>
          </p:nvSpPr>
          <p:spPr bwMode="auto">
            <a:xfrm>
              <a:off x="2691" y="2131"/>
              <a:ext cx="56" cy="36"/>
            </a:xfrm>
            <a:custGeom>
              <a:avLst/>
              <a:gdLst>
                <a:gd name="T0" fmla="*/ 9 w 140"/>
                <a:gd name="T1" fmla="*/ 5 h 97"/>
                <a:gd name="T2" fmla="*/ 9 w 140"/>
                <a:gd name="T3" fmla="*/ 4 h 97"/>
                <a:gd name="T4" fmla="*/ 9 w 140"/>
                <a:gd name="T5" fmla="*/ 3 h 97"/>
                <a:gd name="T6" fmla="*/ 9 w 140"/>
                <a:gd name="T7" fmla="*/ 2 h 97"/>
                <a:gd name="T8" fmla="*/ 9 w 140"/>
                <a:gd name="T9" fmla="*/ 1 h 97"/>
                <a:gd name="T10" fmla="*/ 8 w 140"/>
                <a:gd name="T11" fmla="*/ 1 h 97"/>
                <a:gd name="T12" fmla="*/ 8 w 140"/>
                <a:gd name="T13" fmla="*/ 0 h 97"/>
                <a:gd name="T14" fmla="*/ 7 w 140"/>
                <a:gd name="T15" fmla="*/ 0 h 97"/>
                <a:gd name="T16" fmla="*/ 6 w 140"/>
                <a:gd name="T17" fmla="*/ 0 h 97"/>
                <a:gd name="T18" fmla="*/ 5 w 140"/>
                <a:gd name="T19" fmla="*/ 0 h 97"/>
                <a:gd name="T20" fmla="*/ 4 w 140"/>
                <a:gd name="T21" fmla="*/ 0 h 97"/>
                <a:gd name="T22" fmla="*/ 3 w 140"/>
                <a:gd name="T23" fmla="*/ 1 h 97"/>
                <a:gd name="T24" fmla="*/ 2 w 140"/>
                <a:gd name="T25" fmla="*/ 1 h 97"/>
                <a:gd name="T26" fmla="*/ 2 w 140"/>
                <a:gd name="T27" fmla="*/ 2 h 97"/>
                <a:gd name="T28" fmla="*/ 1 w 140"/>
                <a:gd name="T29" fmla="*/ 3 h 97"/>
                <a:gd name="T30" fmla="*/ 0 w 140"/>
                <a:gd name="T31" fmla="*/ 4 h 97"/>
                <a:gd name="T32" fmla="*/ 0 w 140"/>
                <a:gd name="T33" fmla="*/ 5 h 9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0" h="97">
                  <a:moveTo>
                    <a:pt x="135" y="97"/>
                  </a:moveTo>
                  <a:lnTo>
                    <a:pt x="139" y="78"/>
                  </a:lnTo>
                  <a:lnTo>
                    <a:pt x="140" y="60"/>
                  </a:lnTo>
                  <a:lnTo>
                    <a:pt x="138" y="44"/>
                  </a:lnTo>
                  <a:lnTo>
                    <a:pt x="134" y="29"/>
                  </a:lnTo>
                  <a:lnTo>
                    <a:pt x="126" y="16"/>
                  </a:lnTo>
                  <a:lnTo>
                    <a:pt x="117" y="8"/>
                  </a:lnTo>
                  <a:lnTo>
                    <a:pt x="106" y="3"/>
                  </a:lnTo>
                  <a:lnTo>
                    <a:pt x="93" y="0"/>
                  </a:lnTo>
                  <a:lnTo>
                    <a:pt x="79" y="3"/>
                  </a:lnTo>
                  <a:lnTo>
                    <a:pt x="66" y="8"/>
                  </a:lnTo>
                  <a:lnTo>
                    <a:pt x="51" y="16"/>
                  </a:lnTo>
                  <a:lnTo>
                    <a:pt x="38" y="29"/>
                  </a:lnTo>
                  <a:lnTo>
                    <a:pt x="25" y="44"/>
                  </a:lnTo>
                  <a:lnTo>
                    <a:pt x="15" y="60"/>
                  </a:lnTo>
                  <a:lnTo>
                    <a:pt x="6" y="78"/>
                  </a:lnTo>
                  <a:lnTo>
                    <a:pt x="0"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16" name="Freeform 213"/>
            <p:cNvSpPr>
              <a:spLocks/>
            </p:cNvSpPr>
            <p:nvPr/>
          </p:nvSpPr>
          <p:spPr bwMode="auto">
            <a:xfrm>
              <a:off x="2688" y="2167"/>
              <a:ext cx="59" cy="20"/>
            </a:xfrm>
            <a:custGeom>
              <a:avLst/>
              <a:gdLst>
                <a:gd name="T0" fmla="*/ 10 w 148"/>
                <a:gd name="T1" fmla="*/ 0 h 49"/>
                <a:gd name="T2" fmla="*/ 9 w 148"/>
                <a:gd name="T3" fmla="*/ 3 h 49"/>
                <a:gd name="T4" fmla="*/ 0 w 148"/>
                <a:gd name="T5" fmla="*/ 3 h 49"/>
                <a:gd name="T6" fmla="*/ 0 60000 65536"/>
                <a:gd name="T7" fmla="*/ 0 60000 65536"/>
                <a:gd name="T8" fmla="*/ 0 60000 65536"/>
              </a:gdLst>
              <a:ahLst/>
              <a:cxnLst>
                <a:cxn ang="T6">
                  <a:pos x="T0" y="T1"/>
                </a:cxn>
                <a:cxn ang="T7">
                  <a:pos x="T2" y="T3"/>
                </a:cxn>
                <a:cxn ang="T8">
                  <a:pos x="T4" y="T5"/>
                </a:cxn>
              </a:cxnLst>
              <a:rect l="0" t="0" r="r" b="b"/>
              <a:pathLst>
                <a:path w="148" h="49">
                  <a:moveTo>
                    <a:pt x="148" y="0"/>
                  </a:moveTo>
                  <a:lnTo>
                    <a:pt x="135" y="49"/>
                  </a:lnTo>
                  <a:lnTo>
                    <a:pt x="0"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17" name="Line 214"/>
            <p:cNvSpPr>
              <a:spLocks noChangeShapeType="1"/>
            </p:cNvSpPr>
            <p:nvPr/>
          </p:nvSpPr>
          <p:spPr bwMode="auto">
            <a:xfrm flipH="1">
              <a:off x="2792" y="2072"/>
              <a:ext cx="1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30295" name="Line 215"/>
          <p:cNvSpPr>
            <a:spLocks noChangeShapeType="1"/>
          </p:cNvSpPr>
          <p:nvPr/>
        </p:nvSpPr>
        <p:spPr bwMode="auto">
          <a:xfrm>
            <a:off x="4168775" y="3240088"/>
            <a:ext cx="250348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296" name="Line 216"/>
          <p:cNvSpPr>
            <a:spLocks noChangeShapeType="1"/>
          </p:cNvSpPr>
          <p:nvPr/>
        </p:nvSpPr>
        <p:spPr bwMode="auto">
          <a:xfrm flipH="1">
            <a:off x="4768850" y="3240088"/>
            <a:ext cx="1903413"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0297" name="Line 217"/>
          <p:cNvSpPr>
            <a:spLocks noChangeShapeType="1"/>
          </p:cNvSpPr>
          <p:nvPr/>
        </p:nvSpPr>
        <p:spPr bwMode="auto">
          <a:xfrm>
            <a:off x="4768850" y="1608138"/>
            <a:ext cx="1903413" cy="16319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0298" name="Group 218"/>
          <p:cNvGrpSpPr>
            <a:grpSpLocks/>
          </p:cNvGrpSpPr>
          <p:nvPr/>
        </p:nvGrpSpPr>
        <p:grpSpPr bwMode="auto">
          <a:xfrm>
            <a:off x="5108575" y="3240088"/>
            <a:ext cx="611188" cy="396875"/>
            <a:chOff x="3218" y="2041"/>
            <a:chExt cx="385" cy="250"/>
          </a:xfrm>
        </p:grpSpPr>
        <p:sp>
          <p:nvSpPr>
            <p:cNvPr id="84004" name="Line 219"/>
            <p:cNvSpPr>
              <a:spLocks noChangeShapeType="1"/>
            </p:cNvSpPr>
            <p:nvPr/>
          </p:nvSpPr>
          <p:spPr bwMode="auto">
            <a:xfrm flipH="1">
              <a:off x="3496" y="2041"/>
              <a:ext cx="107" cy="2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05" name="Line 220"/>
            <p:cNvSpPr>
              <a:spLocks noChangeShapeType="1"/>
            </p:cNvSpPr>
            <p:nvPr/>
          </p:nvSpPr>
          <p:spPr bwMode="auto">
            <a:xfrm flipH="1">
              <a:off x="3218" y="2291"/>
              <a:ext cx="27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06" name="Freeform 221"/>
            <p:cNvSpPr>
              <a:spLocks/>
            </p:cNvSpPr>
            <p:nvPr/>
          </p:nvSpPr>
          <p:spPr bwMode="auto">
            <a:xfrm>
              <a:off x="3274" y="2097"/>
              <a:ext cx="79" cy="174"/>
            </a:xfrm>
            <a:custGeom>
              <a:avLst/>
              <a:gdLst>
                <a:gd name="T0" fmla="*/ 8 w 195"/>
                <a:gd name="T1" fmla="*/ 0 h 436"/>
                <a:gd name="T2" fmla="*/ 0 w 195"/>
                <a:gd name="T3" fmla="*/ 28 h 436"/>
                <a:gd name="T4" fmla="*/ 5 w 195"/>
                <a:gd name="T5" fmla="*/ 28 h 436"/>
                <a:gd name="T6" fmla="*/ 6 w 195"/>
                <a:gd name="T7" fmla="*/ 28 h 436"/>
                <a:gd name="T8" fmla="*/ 7 w 195"/>
                <a:gd name="T9" fmla="*/ 28 h 436"/>
                <a:gd name="T10" fmla="*/ 8 w 195"/>
                <a:gd name="T11" fmla="*/ 27 h 436"/>
                <a:gd name="T12" fmla="*/ 8 w 195"/>
                <a:gd name="T13" fmla="*/ 26 h 436"/>
                <a:gd name="T14" fmla="*/ 9 w 195"/>
                <a:gd name="T15" fmla="*/ 25 h 436"/>
                <a:gd name="T16" fmla="*/ 10 w 195"/>
                <a:gd name="T17" fmla="*/ 24 h 436"/>
                <a:gd name="T18" fmla="*/ 10 w 195"/>
                <a:gd name="T19" fmla="*/ 24 h 436"/>
                <a:gd name="T20" fmla="*/ 11 w 195"/>
                <a:gd name="T21" fmla="*/ 22 h 436"/>
                <a:gd name="T22" fmla="*/ 13 w 195"/>
                <a:gd name="T23" fmla="*/ 15 h 436"/>
                <a:gd name="T24" fmla="*/ 13 w 195"/>
                <a:gd name="T25" fmla="*/ 14 h 436"/>
                <a:gd name="T26" fmla="*/ 13 w 195"/>
                <a:gd name="T27" fmla="*/ 13 h 436"/>
                <a:gd name="T28" fmla="*/ 13 w 195"/>
                <a:gd name="T29" fmla="*/ 12 h 436"/>
                <a:gd name="T30" fmla="*/ 13 w 195"/>
                <a:gd name="T31" fmla="*/ 11 h 436"/>
                <a:gd name="T32" fmla="*/ 12 w 195"/>
                <a:gd name="T33" fmla="*/ 10 h 436"/>
                <a:gd name="T34" fmla="*/ 11 w 195"/>
                <a:gd name="T35" fmla="*/ 10 h 436"/>
                <a:gd name="T36" fmla="*/ 11 w 195"/>
                <a:gd name="T37" fmla="*/ 10 h 436"/>
                <a:gd name="T38" fmla="*/ 10 w 195"/>
                <a:gd name="T39" fmla="*/ 9 h 436"/>
                <a:gd name="T40" fmla="*/ 5 w 195"/>
                <a:gd name="T41" fmla="*/ 9 h 4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5" h="436">
                  <a:moveTo>
                    <a:pt x="117" y="0"/>
                  </a:moveTo>
                  <a:lnTo>
                    <a:pt x="0" y="436"/>
                  </a:lnTo>
                  <a:lnTo>
                    <a:pt x="76" y="436"/>
                  </a:lnTo>
                  <a:lnTo>
                    <a:pt x="88" y="435"/>
                  </a:lnTo>
                  <a:lnTo>
                    <a:pt x="101" y="430"/>
                  </a:lnTo>
                  <a:lnTo>
                    <a:pt x="113" y="422"/>
                  </a:lnTo>
                  <a:lnTo>
                    <a:pt x="124" y="411"/>
                  </a:lnTo>
                  <a:lnTo>
                    <a:pt x="135" y="399"/>
                  </a:lnTo>
                  <a:lnTo>
                    <a:pt x="145" y="384"/>
                  </a:lnTo>
                  <a:lnTo>
                    <a:pt x="152" y="368"/>
                  </a:lnTo>
                  <a:lnTo>
                    <a:pt x="158" y="352"/>
                  </a:lnTo>
                  <a:lnTo>
                    <a:pt x="190" y="230"/>
                  </a:lnTo>
                  <a:lnTo>
                    <a:pt x="194" y="213"/>
                  </a:lnTo>
                  <a:lnTo>
                    <a:pt x="195" y="197"/>
                  </a:lnTo>
                  <a:lnTo>
                    <a:pt x="192" y="184"/>
                  </a:lnTo>
                  <a:lnTo>
                    <a:pt x="189" y="171"/>
                  </a:lnTo>
                  <a:lnTo>
                    <a:pt x="183" y="160"/>
                  </a:lnTo>
                  <a:lnTo>
                    <a:pt x="174" y="152"/>
                  </a:lnTo>
                  <a:lnTo>
                    <a:pt x="165" y="147"/>
                  </a:lnTo>
                  <a:lnTo>
                    <a:pt x="154" y="145"/>
                  </a:lnTo>
                  <a:lnTo>
                    <a:pt x="77" y="1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07" name="Line 222"/>
            <p:cNvSpPr>
              <a:spLocks noChangeShapeType="1"/>
            </p:cNvSpPr>
            <p:nvPr/>
          </p:nvSpPr>
          <p:spPr bwMode="auto">
            <a:xfrm flipH="1">
              <a:off x="3400" y="2271"/>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08" name="Freeform 223"/>
            <p:cNvSpPr>
              <a:spLocks/>
            </p:cNvSpPr>
            <p:nvPr/>
          </p:nvSpPr>
          <p:spPr bwMode="auto">
            <a:xfrm>
              <a:off x="3384" y="2240"/>
              <a:ext cx="16" cy="31"/>
            </a:xfrm>
            <a:custGeom>
              <a:avLst/>
              <a:gdLst>
                <a:gd name="T0" fmla="*/ 0 w 36"/>
                <a:gd name="T1" fmla="*/ 0 h 73"/>
                <a:gd name="T2" fmla="*/ 0 w 36"/>
                <a:gd name="T3" fmla="*/ 1 h 73"/>
                <a:gd name="T4" fmla="*/ 0 w 36"/>
                <a:gd name="T5" fmla="*/ 3 h 73"/>
                <a:gd name="T6" fmla="*/ 0 w 36"/>
                <a:gd name="T7" fmla="*/ 3 h 73"/>
                <a:gd name="T8" fmla="*/ 1 w 36"/>
                <a:gd name="T9" fmla="*/ 4 h 73"/>
                <a:gd name="T10" fmla="*/ 1 w 36"/>
                <a:gd name="T11" fmla="*/ 5 h 73"/>
                <a:gd name="T12" fmla="*/ 2 w 36"/>
                <a:gd name="T13" fmla="*/ 6 h 73"/>
                <a:gd name="T14" fmla="*/ 3 w 36"/>
                <a:gd name="T15" fmla="*/ 6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6" h="73">
                  <a:moveTo>
                    <a:pt x="4" y="0"/>
                  </a:moveTo>
                  <a:lnTo>
                    <a:pt x="0" y="16"/>
                  </a:lnTo>
                  <a:lnTo>
                    <a:pt x="0" y="31"/>
                  </a:lnTo>
                  <a:lnTo>
                    <a:pt x="3" y="45"/>
                  </a:lnTo>
                  <a:lnTo>
                    <a:pt x="8" y="57"/>
                  </a:lnTo>
                  <a:lnTo>
                    <a:pt x="15" y="65"/>
                  </a:lnTo>
                  <a:lnTo>
                    <a:pt x="25" y="71"/>
                  </a:lnTo>
                  <a:lnTo>
                    <a:pt x="36"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09" name="Line 224"/>
            <p:cNvSpPr>
              <a:spLocks noChangeShapeType="1"/>
            </p:cNvSpPr>
            <p:nvPr/>
          </p:nvSpPr>
          <p:spPr bwMode="auto">
            <a:xfrm flipV="1">
              <a:off x="3386" y="2193"/>
              <a:ext cx="14"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10" name="Freeform 225"/>
            <p:cNvSpPr>
              <a:spLocks/>
            </p:cNvSpPr>
            <p:nvPr/>
          </p:nvSpPr>
          <p:spPr bwMode="auto">
            <a:xfrm>
              <a:off x="3400" y="2153"/>
              <a:ext cx="57" cy="40"/>
            </a:xfrm>
            <a:custGeom>
              <a:avLst/>
              <a:gdLst>
                <a:gd name="T0" fmla="*/ 9 w 139"/>
                <a:gd name="T1" fmla="*/ 7 h 97"/>
                <a:gd name="T2" fmla="*/ 9 w 139"/>
                <a:gd name="T3" fmla="*/ 5 h 97"/>
                <a:gd name="T4" fmla="*/ 9 w 139"/>
                <a:gd name="T5" fmla="*/ 4 h 97"/>
                <a:gd name="T6" fmla="*/ 9 w 139"/>
                <a:gd name="T7" fmla="*/ 3 h 97"/>
                <a:gd name="T8" fmla="*/ 9 w 139"/>
                <a:gd name="T9" fmla="*/ 2 h 97"/>
                <a:gd name="T10" fmla="*/ 9 w 139"/>
                <a:gd name="T11" fmla="*/ 1 h 97"/>
                <a:gd name="T12" fmla="*/ 8 w 139"/>
                <a:gd name="T13" fmla="*/ 0 h 97"/>
                <a:gd name="T14" fmla="*/ 7 w 139"/>
                <a:gd name="T15" fmla="*/ 0 h 97"/>
                <a:gd name="T16" fmla="*/ 7 w 139"/>
                <a:gd name="T17" fmla="*/ 0 h 97"/>
                <a:gd name="T18" fmla="*/ 6 w 139"/>
                <a:gd name="T19" fmla="*/ 0 h 97"/>
                <a:gd name="T20" fmla="*/ 5 w 139"/>
                <a:gd name="T21" fmla="*/ 0 h 97"/>
                <a:gd name="T22" fmla="*/ 4 w 139"/>
                <a:gd name="T23" fmla="*/ 1 h 97"/>
                <a:gd name="T24" fmla="*/ 3 w 139"/>
                <a:gd name="T25" fmla="*/ 2 h 97"/>
                <a:gd name="T26" fmla="*/ 2 w 139"/>
                <a:gd name="T27" fmla="*/ 3 h 97"/>
                <a:gd name="T28" fmla="*/ 1 w 139"/>
                <a:gd name="T29" fmla="*/ 4 h 97"/>
                <a:gd name="T30" fmla="*/ 0 w 139"/>
                <a:gd name="T31" fmla="*/ 5 h 97"/>
                <a:gd name="T32" fmla="*/ 0 w 139"/>
                <a:gd name="T33" fmla="*/ 7 h 9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9" h="97">
                  <a:moveTo>
                    <a:pt x="135" y="97"/>
                  </a:moveTo>
                  <a:lnTo>
                    <a:pt x="139" y="78"/>
                  </a:lnTo>
                  <a:lnTo>
                    <a:pt x="139" y="60"/>
                  </a:lnTo>
                  <a:lnTo>
                    <a:pt x="138" y="44"/>
                  </a:lnTo>
                  <a:lnTo>
                    <a:pt x="134" y="29"/>
                  </a:lnTo>
                  <a:lnTo>
                    <a:pt x="126" y="16"/>
                  </a:lnTo>
                  <a:lnTo>
                    <a:pt x="117" y="8"/>
                  </a:lnTo>
                  <a:lnTo>
                    <a:pt x="106" y="2"/>
                  </a:lnTo>
                  <a:lnTo>
                    <a:pt x="93" y="0"/>
                  </a:lnTo>
                  <a:lnTo>
                    <a:pt x="80" y="2"/>
                  </a:lnTo>
                  <a:lnTo>
                    <a:pt x="66" y="8"/>
                  </a:lnTo>
                  <a:lnTo>
                    <a:pt x="51" y="16"/>
                  </a:lnTo>
                  <a:lnTo>
                    <a:pt x="38" y="29"/>
                  </a:lnTo>
                  <a:lnTo>
                    <a:pt x="25" y="44"/>
                  </a:lnTo>
                  <a:lnTo>
                    <a:pt x="15" y="60"/>
                  </a:lnTo>
                  <a:lnTo>
                    <a:pt x="6" y="78"/>
                  </a:lnTo>
                  <a:lnTo>
                    <a:pt x="0"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11" name="Freeform 226"/>
            <p:cNvSpPr>
              <a:spLocks/>
            </p:cNvSpPr>
            <p:nvPr/>
          </p:nvSpPr>
          <p:spPr bwMode="auto">
            <a:xfrm>
              <a:off x="3395" y="2193"/>
              <a:ext cx="59" cy="19"/>
            </a:xfrm>
            <a:custGeom>
              <a:avLst/>
              <a:gdLst>
                <a:gd name="T0" fmla="*/ 10 w 148"/>
                <a:gd name="T1" fmla="*/ 0 h 48"/>
                <a:gd name="T2" fmla="*/ 9 w 148"/>
                <a:gd name="T3" fmla="*/ 3 h 48"/>
                <a:gd name="T4" fmla="*/ 0 w 148"/>
                <a:gd name="T5" fmla="*/ 3 h 48"/>
                <a:gd name="T6" fmla="*/ 0 60000 65536"/>
                <a:gd name="T7" fmla="*/ 0 60000 65536"/>
                <a:gd name="T8" fmla="*/ 0 60000 65536"/>
              </a:gdLst>
              <a:ahLst/>
              <a:cxnLst>
                <a:cxn ang="T6">
                  <a:pos x="T0" y="T1"/>
                </a:cxn>
                <a:cxn ang="T7">
                  <a:pos x="T2" y="T3"/>
                </a:cxn>
                <a:cxn ang="T8">
                  <a:pos x="T4" y="T5"/>
                </a:cxn>
              </a:cxnLst>
              <a:rect l="0" t="0" r="r" b="b"/>
              <a:pathLst>
                <a:path w="148" h="48">
                  <a:moveTo>
                    <a:pt x="148" y="0"/>
                  </a:moveTo>
                  <a:lnTo>
                    <a:pt x="135" y="48"/>
                  </a:lnTo>
                  <a:lnTo>
                    <a:pt x="0"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30307" name="Group 227"/>
          <p:cNvGrpSpPr>
            <a:grpSpLocks/>
          </p:cNvGrpSpPr>
          <p:nvPr/>
        </p:nvGrpSpPr>
        <p:grpSpPr bwMode="auto">
          <a:xfrm>
            <a:off x="5719763" y="1812925"/>
            <a:ext cx="866775" cy="608013"/>
            <a:chOff x="3603" y="1142"/>
            <a:chExt cx="546" cy="383"/>
          </a:xfrm>
        </p:grpSpPr>
        <p:sp>
          <p:nvSpPr>
            <p:cNvPr id="83998" name="Line 228"/>
            <p:cNvSpPr>
              <a:spLocks noChangeShapeType="1"/>
            </p:cNvSpPr>
            <p:nvPr/>
          </p:nvSpPr>
          <p:spPr bwMode="auto">
            <a:xfrm flipV="1">
              <a:off x="3603" y="1348"/>
              <a:ext cx="256" cy="1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3999" name="Line 229"/>
            <p:cNvSpPr>
              <a:spLocks noChangeShapeType="1"/>
            </p:cNvSpPr>
            <p:nvPr/>
          </p:nvSpPr>
          <p:spPr bwMode="auto">
            <a:xfrm>
              <a:off x="3859" y="1348"/>
              <a:ext cx="29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4000" name="Freeform 230"/>
            <p:cNvSpPr>
              <a:spLocks/>
            </p:cNvSpPr>
            <p:nvPr/>
          </p:nvSpPr>
          <p:spPr bwMode="auto">
            <a:xfrm>
              <a:off x="3935" y="1218"/>
              <a:ext cx="85" cy="99"/>
            </a:xfrm>
            <a:custGeom>
              <a:avLst/>
              <a:gdLst>
                <a:gd name="T0" fmla="*/ 0 w 207"/>
                <a:gd name="T1" fmla="*/ 16 h 243"/>
                <a:gd name="T2" fmla="*/ 6 w 207"/>
                <a:gd name="T3" fmla="*/ 16 h 243"/>
                <a:gd name="T4" fmla="*/ 7 w 207"/>
                <a:gd name="T5" fmla="*/ 16 h 243"/>
                <a:gd name="T6" fmla="*/ 8 w 207"/>
                <a:gd name="T7" fmla="*/ 16 h 243"/>
                <a:gd name="T8" fmla="*/ 9 w 207"/>
                <a:gd name="T9" fmla="*/ 15 h 243"/>
                <a:gd name="T10" fmla="*/ 10 w 207"/>
                <a:gd name="T11" fmla="*/ 14 h 243"/>
                <a:gd name="T12" fmla="*/ 11 w 207"/>
                <a:gd name="T13" fmla="*/ 13 h 243"/>
                <a:gd name="T14" fmla="*/ 12 w 207"/>
                <a:gd name="T15" fmla="*/ 12 h 243"/>
                <a:gd name="T16" fmla="*/ 13 w 207"/>
                <a:gd name="T17" fmla="*/ 11 h 243"/>
                <a:gd name="T18" fmla="*/ 14 w 207"/>
                <a:gd name="T19" fmla="*/ 10 h 243"/>
                <a:gd name="T20" fmla="*/ 14 w 207"/>
                <a:gd name="T21" fmla="*/ 8 h 243"/>
                <a:gd name="T22" fmla="*/ 14 w 207"/>
                <a:gd name="T23" fmla="*/ 7 h 243"/>
                <a:gd name="T24" fmla="*/ 14 w 207"/>
                <a:gd name="T25" fmla="*/ 5 h 243"/>
                <a:gd name="T26" fmla="*/ 14 w 207"/>
                <a:gd name="T27" fmla="*/ 4 h 243"/>
                <a:gd name="T28" fmla="*/ 14 w 207"/>
                <a:gd name="T29" fmla="*/ 3 h 243"/>
                <a:gd name="T30" fmla="*/ 14 w 207"/>
                <a:gd name="T31" fmla="*/ 2 h 243"/>
                <a:gd name="T32" fmla="*/ 13 w 207"/>
                <a:gd name="T33" fmla="*/ 1 h 243"/>
                <a:gd name="T34" fmla="*/ 12 w 207"/>
                <a:gd name="T35" fmla="*/ 0 h 243"/>
                <a:gd name="T36" fmla="*/ 11 w 207"/>
                <a:gd name="T37" fmla="*/ 0 h 243"/>
                <a:gd name="T38" fmla="*/ 10 w 207"/>
                <a:gd name="T39" fmla="*/ 0 h 243"/>
                <a:gd name="T40" fmla="*/ 5 w 207"/>
                <a:gd name="T41" fmla="*/ 0 h 2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7" h="243">
                  <a:moveTo>
                    <a:pt x="0" y="243"/>
                  </a:moveTo>
                  <a:lnTo>
                    <a:pt x="84" y="243"/>
                  </a:lnTo>
                  <a:lnTo>
                    <a:pt x="100" y="240"/>
                  </a:lnTo>
                  <a:lnTo>
                    <a:pt x="115" y="235"/>
                  </a:lnTo>
                  <a:lnTo>
                    <a:pt x="131" y="225"/>
                  </a:lnTo>
                  <a:lnTo>
                    <a:pt x="147" y="214"/>
                  </a:lnTo>
                  <a:lnTo>
                    <a:pt x="161" y="199"/>
                  </a:lnTo>
                  <a:lnTo>
                    <a:pt x="174" y="182"/>
                  </a:lnTo>
                  <a:lnTo>
                    <a:pt x="185" y="163"/>
                  </a:lnTo>
                  <a:lnTo>
                    <a:pt x="195" y="142"/>
                  </a:lnTo>
                  <a:lnTo>
                    <a:pt x="201" y="121"/>
                  </a:lnTo>
                  <a:lnTo>
                    <a:pt x="205" y="100"/>
                  </a:lnTo>
                  <a:lnTo>
                    <a:pt x="207" y="80"/>
                  </a:lnTo>
                  <a:lnTo>
                    <a:pt x="206" y="60"/>
                  </a:lnTo>
                  <a:lnTo>
                    <a:pt x="202" y="43"/>
                  </a:lnTo>
                  <a:lnTo>
                    <a:pt x="196" y="29"/>
                  </a:lnTo>
                  <a:lnTo>
                    <a:pt x="187" y="16"/>
                  </a:lnTo>
                  <a:lnTo>
                    <a:pt x="177" y="7"/>
                  </a:lnTo>
                  <a:lnTo>
                    <a:pt x="164" y="2"/>
                  </a:lnTo>
                  <a:lnTo>
                    <a:pt x="149" y="0"/>
                  </a:lnTo>
                  <a:lnTo>
                    <a:pt x="6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01" name="Freeform 231"/>
            <p:cNvSpPr>
              <a:spLocks/>
            </p:cNvSpPr>
            <p:nvPr/>
          </p:nvSpPr>
          <p:spPr bwMode="auto">
            <a:xfrm>
              <a:off x="3935" y="1142"/>
              <a:ext cx="99" cy="175"/>
            </a:xfrm>
            <a:custGeom>
              <a:avLst/>
              <a:gdLst>
                <a:gd name="T0" fmla="*/ 10 w 248"/>
                <a:gd name="T1" fmla="*/ 12 h 437"/>
                <a:gd name="T2" fmla="*/ 10 w 248"/>
                <a:gd name="T3" fmla="*/ 12 h 437"/>
                <a:gd name="T4" fmla="*/ 11 w 248"/>
                <a:gd name="T5" fmla="*/ 12 h 437"/>
                <a:gd name="T6" fmla="*/ 12 w 248"/>
                <a:gd name="T7" fmla="*/ 11 h 437"/>
                <a:gd name="T8" fmla="*/ 13 w 248"/>
                <a:gd name="T9" fmla="*/ 10 h 437"/>
                <a:gd name="T10" fmla="*/ 14 w 248"/>
                <a:gd name="T11" fmla="*/ 10 h 437"/>
                <a:gd name="T12" fmla="*/ 14 w 248"/>
                <a:gd name="T13" fmla="*/ 9 h 437"/>
                <a:gd name="T14" fmla="*/ 15 w 248"/>
                <a:gd name="T15" fmla="*/ 7 h 437"/>
                <a:gd name="T16" fmla="*/ 16 w 248"/>
                <a:gd name="T17" fmla="*/ 6 h 437"/>
                <a:gd name="T18" fmla="*/ 16 w 248"/>
                <a:gd name="T19" fmla="*/ 5 h 437"/>
                <a:gd name="T20" fmla="*/ 16 w 248"/>
                <a:gd name="T21" fmla="*/ 4 h 437"/>
                <a:gd name="T22" fmla="*/ 16 w 248"/>
                <a:gd name="T23" fmla="*/ 3 h 437"/>
                <a:gd name="T24" fmla="*/ 15 w 248"/>
                <a:gd name="T25" fmla="*/ 2 h 437"/>
                <a:gd name="T26" fmla="*/ 15 w 248"/>
                <a:gd name="T27" fmla="*/ 1 h 437"/>
                <a:gd name="T28" fmla="*/ 14 w 248"/>
                <a:gd name="T29" fmla="*/ 0 h 437"/>
                <a:gd name="T30" fmla="*/ 14 w 248"/>
                <a:gd name="T31" fmla="*/ 0 h 437"/>
                <a:gd name="T32" fmla="*/ 13 w 248"/>
                <a:gd name="T33" fmla="*/ 0 h 437"/>
                <a:gd name="T34" fmla="*/ 7 w 248"/>
                <a:gd name="T35" fmla="*/ 0 h 437"/>
                <a:gd name="T36" fmla="*/ 0 w 248"/>
                <a:gd name="T37" fmla="*/ 28 h 4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8" h="437">
                  <a:moveTo>
                    <a:pt x="149" y="194"/>
                  </a:moveTo>
                  <a:lnTo>
                    <a:pt x="163" y="192"/>
                  </a:lnTo>
                  <a:lnTo>
                    <a:pt x="177" y="186"/>
                  </a:lnTo>
                  <a:lnTo>
                    <a:pt x="191" y="178"/>
                  </a:lnTo>
                  <a:lnTo>
                    <a:pt x="204" y="166"/>
                  </a:lnTo>
                  <a:lnTo>
                    <a:pt x="217" y="151"/>
                  </a:lnTo>
                  <a:lnTo>
                    <a:pt x="228" y="134"/>
                  </a:lnTo>
                  <a:lnTo>
                    <a:pt x="236" y="116"/>
                  </a:lnTo>
                  <a:lnTo>
                    <a:pt x="243" y="97"/>
                  </a:lnTo>
                  <a:lnTo>
                    <a:pt x="247" y="79"/>
                  </a:lnTo>
                  <a:lnTo>
                    <a:pt x="248" y="61"/>
                  </a:lnTo>
                  <a:lnTo>
                    <a:pt x="246" y="44"/>
                  </a:lnTo>
                  <a:lnTo>
                    <a:pt x="241" y="29"/>
                  </a:lnTo>
                  <a:lnTo>
                    <a:pt x="234" y="17"/>
                  </a:lnTo>
                  <a:lnTo>
                    <a:pt x="224" y="7"/>
                  </a:lnTo>
                  <a:lnTo>
                    <a:pt x="214" y="2"/>
                  </a:lnTo>
                  <a:lnTo>
                    <a:pt x="201" y="0"/>
                  </a:lnTo>
                  <a:lnTo>
                    <a:pt x="116" y="0"/>
                  </a:lnTo>
                  <a:lnTo>
                    <a:pt x="0" y="4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02" name="Freeform 232"/>
            <p:cNvSpPr>
              <a:spLocks/>
            </p:cNvSpPr>
            <p:nvPr/>
          </p:nvSpPr>
          <p:spPr bwMode="auto">
            <a:xfrm>
              <a:off x="4045" y="1142"/>
              <a:ext cx="102" cy="175"/>
            </a:xfrm>
            <a:custGeom>
              <a:avLst/>
              <a:gdLst>
                <a:gd name="T0" fmla="*/ 9 w 253"/>
                <a:gd name="T1" fmla="*/ 28 h 437"/>
                <a:gd name="T2" fmla="*/ 0 w 253"/>
                <a:gd name="T3" fmla="*/ 28 h 437"/>
                <a:gd name="T4" fmla="*/ 8 w 253"/>
                <a:gd name="T5" fmla="*/ 0 h 437"/>
                <a:gd name="T6" fmla="*/ 17 w 253"/>
                <a:gd name="T7" fmla="*/ 0 h 4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3" h="437">
                  <a:moveTo>
                    <a:pt x="136" y="437"/>
                  </a:moveTo>
                  <a:lnTo>
                    <a:pt x="0" y="437"/>
                  </a:lnTo>
                  <a:lnTo>
                    <a:pt x="117" y="0"/>
                  </a:lnTo>
                  <a:lnTo>
                    <a:pt x="2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4003" name="Line 233"/>
            <p:cNvSpPr>
              <a:spLocks noChangeShapeType="1"/>
            </p:cNvSpPr>
            <p:nvPr/>
          </p:nvSpPr>
          <p:spPr bwMode="auto">
            <a:xfrm flipH="1">
              <a:off x="4071" y="1218"/>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0314" name="Group 234"/>
          <p:cNvGrpSpPr>
            <a:grpSpLocks/>
          </p:cNvGrpSpPr>
          <p:nvPr/>
        </p:nvGrpSpPr>
        <p:grpSpPr bwMode="auto">
          <a:xfrm>
            <a:off x="6042025" y="2828925"/>
            <a:ext cx="252413" cy="411163"/>
            <a:chOff x="3806" y="1782"/>
            <a:chExt cx="159" cy="259"/>
          </a:xfrm>
        </p:grpSpPr>
        <p:sp>
          <p:nvSpPr>
            <p:cNvPr id="83992" name="Freeform 235"/>
            <p:cNvSpPr>
              <a:spLocks/>
            </p:cNvSpPr>
            <p:nvPr/>
          </p:nvSpPr>
          <p:spPr bwMode="auto">
            <a:xfrm>
              <a:off x="3806" y="1782"/>
              <a:ext cx="96" cy="259"/>
            </a:xfrm>
            <a:custGeom>
              <a:avLst/>
              <a:gdLst>
                <a:gd name="T0" fmla="*/ 16 w 237"/>
                <a:gd name="T1" fmla="*/ 0 h 640"/>
                <a:gd name="T2" fmla="*/ 13 w 237"/>
                <a:gd name="T3" fmla="*/ 4 h 640"/>
                <a:gd name="T4" fmla="*/ 10 w 237"/>
                <a:gd name="T5" fmla="*/ 7 h 640"/>
                <a:gd name="T6" fmla="*/ 8 w 237"/>
                <a:gd name="T7" fmla="*/ 11 h 640"/>
                <a:gd name="T8" fmla="*/ 6 w 237"/>
                <a:gd name="T9" fmla="*/ 15 h 640"/>
                <a:gd name="T10" fmla="*/ 4 w 237"/>
                <a:gd name="T11" fmla="*/ 20 h 640"/>
                <a:gd name="T12" fmla="*/ 2 w 237"/>
                <a:gd name="T13" fmla="*/ 24 h 640"/>
                <a:gd name="T14" fmla="*/ 2 w 237"/>
                <a:gd name="T15" fmla="*/ 29 h 640"/>
                <a:gd name="T16" fmla="*/ 1 w 237"/>
                <a:gd name="T17" fmla="*/ 33 h 640"/>
                <a:gd name="T18" fmla="*/ 0 w 237"/>
                <a:gd name="T19" fmla="*/ 38 h 640"/>
                <a:gd name="T20" fmla="*/ 0 w 237"/>
                <a:gd name="T21" fmla="*/ 42 h 6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37" h="640">
                  <a:moveTo>
                    <a:pt x="237" y="0"/>
                  </a:moveTo>
                  <a:lnTo>
                    <a:pt x="193" y="55"/>
                  </a:lnTo>
                  <a:lnTo>
                    <a:pt x="154" y="112"/>
                  </a:lnTo>
                  <a:lnTo>
                    <a:pt x="118" y="172"/>
                  </a:lnTo>
                  <a:lnTo>
                    <a:pt x="88" y="234"/>
                  </a:lnTo>
                  <a:lnTo>
                    <a:pt x="61" y="299"/>
                  </a:lnTo>
                  <a:lnTo>
                    <a:pt x="40" y="365"/>
                  </a:lnTo>
                  <a:lnTo>
                    <a:pt x="23" y="432"/>
                  </a:lnTo>
                  <a:lnTo>
                    <a:pt x="10" y="501"/>
                  </a:lnTo>
                  <a:lnTo>
                    <a:pt x="2" y="571"/>
                  </a:lnTo>
                  <a:lnTo>
                    <a:pt x="0" y="64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3993" name="Freeform 236"/>
            <p:cNvSpPr>
              <a:spLocks/>
            </p:cNvSpPr>
            <p:nvPr/>
          </p:nvSpPr>
          <p:spPr bwMode="auto">
            <a:xfrm>
              <a:off x="3943" y="1990"/>
              <a:ext cx="6" cy="8"/>
            </a:xfrm>
            <a:custGeom>
              <a:avLst/>
              <a:gdLst>
                <a:gd name="T0" fmla="*/ 1 w 14"/>
                <a:gd name="T1" fmla="*/ 0 h 17"/>
                <a:gd name="T2" fmla="*/ 1 w 14"/>
                <a:gd name="T3" fmla="*/ 0 h 17"/>
                <a:gd name="T4" fmla="*/ 0 w 14"/>
                <a:gd name="T5" fmla="*/ 2 h 17"/>
                <a:gd name="T6" fmla="*/ 1 w 14"/>
                <a:gd name="T7" fmla="*/ 0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7">
                  <a:moveTo>
                    <a:pt x="14" y="0"/>
                  </a:moveTo>
                  <a:lnTo>
                    <a:pt x="10" y="2"/>
                  </a:lnTo>
                  <a:lnTo>
                    <a:pt x="0" y="17"/>
                  </a:lnTo>
                  <a:lnTo>
                    <a:pt x="14" y="0"/>
                  </a:lnTo>
                  <a:close/>
                </a:path>
              </a:pathLst>
            </a:custGeom>
            <a:solidFill>
              <a:srgbClr val="000000"/>
            </a:solidFill>
            <a:ln w="19050" cmpd="sng">
              <a:solidFill>
                <a:srgbClr val="FF0000"/>
              </a:solidFill>
              <a:round/>
              <a:headEnd/>
              <a:tailEnd/>
            </a:ln>
          </p:spPr>
          <p:txBody>
            <a:bodyPr/>
            <a:lstStyle/>
            <a:p>
              <a:endParaRPr lang="zh-CN" altLang="en-US"/>
            </a:p>
          </p:txBody>
        </p:sp>
        <p:sp>
          <p:nvSpPr>
            <p:cNvPr id="83994" name="Freeform 237"/>
            <p:cNvSpPr>
              <a:spLocks/>
            </p:cNvSpPr>
            <p:nvPr/>
          </p:nvSpPr>
          <p:spPr bwMode="auto">
            <a:xfrm>
              <a:off x="3901" y="1976"/>
              <a:ext cx="25" cy="22"/>
            </a:xfrm>
            <a:custGeom>
              <a:avLst/>
              <a:gdLst>
                <a:gd name="T0" fmla="*/ 4 w 63"/>
                <a:gd name="T1" fmla="*/ 0 h 60"/>
                <a:gd name="T2" fmla="*/ 2 w 63"/>
                <a:gd name="T3" fmla="*/ 2 h 60"/>
                <a:gd name="T4" fmla="*/ 0 w 63"/>
                <a:gd name="T5" fmla="*/ 3 h 60"/>
                <a:gd name="T6" fmla="*/ 2 w 63"/>
                <a:gd name="T7" fmla="*/ 3 h 60"/>
                <a:gd name="T8" fmla="*/ 4 w 63"/>
                <a:gd name="T9" fmla="*/ 1 h 60"/>
                <a:gd name="T10" fmla="*/ 4 w 63"/>
                <a:gd name="T11" fmla="*/ 0 h 6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 h="60">
                  <a:moveTo>
                    <a:pt x="63" y="0"/>
                  </a:moveTo>
                  <a:lnTo>
                    <a:pt x="28" y="39"/>
                  </a:lnTo>
                  <a:lnTo>
                    <a:pt x="0" y="48"/>
                  </a:lnTo>
                  <a:lnTo>
                    <a:pt x="25" y="60"/>
                  </a:lnTo>
                  <a:lnTo>
                    <a:pt x="60" y="27"/>
                  </a:lnTo>
                  <a:lnTo>
                    <a:pt x="63" y="0"/>
                  </a:lnTo>
                  <a:close/>
                </a:path>
              </a:pathLst>
            </a:custGeom>
            <a:solidFill>
              <a:srgbClr val="000000"/>
            </a:solidFill>
            <a:ln w="19050" cmpd="sng">
              <a:solidFill>
                <a:srgbClr val="FF0000"/>
              </a:solidFill>
              <a:round/>
              <a:headEnd/>
              <a:tailEnd/>
            </a:ln>
          </p:spPr>
          <p:txBody>
            <a:bodyPr/>
            <a:lstStyle/>
            <a:p>
              <a:endParaRPr lang="zh-CN" altLang="en-US"/>
            </a:p>
          </p:txBody>
        </p:sp>
        <p:sp>
          <p:nvSpPr>
            <p:cNvPr id="83995" name="Freeform 238"/>
            <p:cNvSpPr>
              <a:spLocks/>
            </p:cNvSpPr>
            <p:nvPr/>
          </p:nvSpPr>
          <p:spPr bwMode="auto">
            <a:xfrm>
              <a:off x="3923" y="1888"/>
              <a:ext cx="34" cy="113"/>
            </a:xfrm>
            <a:custGeom>
              <a:avLst/>
              <a:gdLst>
                <a:gd name="T0" fmla="*/ 3 w 85"/>
                <a:gd name="T1" fmla="*/ 0 h 280"/>
                <a:gd name="T2" fmla="*/ 1 w 85"/>
                <a:gd name="T3" fmla="*/ 1 h 280"/>
                <a:gd name="T4" fmla="*/ 2 w 85"/>
                <a:gd name="T5" fmla="*/ 1 h 280"/>
                <a:gd name="T6" fmla="*/ 3 w 85"/>
                <a:gd name="T7" fmla="*/ 2 h 280"/>
                <a:gd name="T8" fmla="*/ 3 w 85"/>
                <a:gd name="T9" fmla="*/ 2 h 280"/>
                <a:gd name="T10" fmla="*/ 3 w 85"/>
                <a:gd name="T11" fmla="*/ 5 h 280"/>
                <a:gd name="T12" fmla="*/ 1 w 85"/>
                <a:gd name="T13" fmla="*/ 14 h 280"/>
                <a:gd name="T14" fmla="*/ 0 w 85"/>
                <a:gd name="T15" fmla="*/ 14 h 280"/>
                <a:gd name="T16" fmla="*/ 0 w 85"/>
                <a:gd name="T17" fmla="*/ 16 h 280"/>
                <a:gd name="T18" fmla="*/ 0 w 85"/>
                <a:gd name="T19" fmla="*/ 18 h 280"/>
                <a:gd name="T20" fmla="*/ 2 w 85"/>
                <a:gd name="T21" fmla="*/ 19 h 280"/>
                <a:gd name="T22" fmla="*/ 3 w 85"/>
                <a:gd name="T23" fmla="*/ 18 h 280"/>
                <a:gd name="T24" fmla="*/ 4 w 85"/>
                <a:gd name="T25" fmla="*/ 17 h 280"/>
                <a:gd name="T26" fmla="*/ 2 w 85"/>
                <a:gd name="T27" fmla="*/ 17 h 280"/>
                <a:gd name="T28" fmla="*/ 2 w 85"/>
                <a:gd name="T29" fmla="*/ 14 h 280"/>
                <a:gd name="T30" fmla="*/ 5 w 85"/>
                <a:gd name="T31" fmla="*/ 5 h 280"/>
                <a:gd name="T32" fmla="*/ 6 w 85"/>
                <a:gd name="T33" fmla="*/ 3 h 280"/>
                <a:gd name="T34" fmla="*/ 4 w 85"/>
                <a:gd name="T35" fmla="*/ 3 h 280"/>
                <a:gd name="T36" fmla="*/ 4 w 85"/>
                <a:gd name="T37" fmla="*/ 2 h 280"/>
                <a:gd name="T38" fmla="*/ 3 w 85"/>
                <a:gd name="T39" fmla="*/ 0 h 2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5" h="280">
                  <a:moveTo>
                    <a:pt x="42" y="0"/>
                  </a:moveTo>
                  <a:lnTo>
                    <a:pt x="16" y="11"/>
                  </a:lnTo>
                  <a:lnTo>
                    <a:pt x="22" y="12"/>
                  </a:lnTo>
                  <a:lnTo>
                    <a:pt x="46" y="33"/>
                  </a:lnTo>
                  <a:lnTo>
                    <a:pt x="47" y="36"/>
                  </a:lnTo>
                  <a:lnTo>
                    <a:pt x="46" y="81"/>
                  </a:lnTo>
                  <a:lnTo>
                    <a:pt x="13" y="208"/>
                  </a:lnTo>
                  <a:lnTo>
                    <a:pt x="6" y="216"/>
                  </a:lnTo>
                  <a:lnTo>
                    <a:pt x="3" y="243"/>
                  </a:lnTo>
                  <a:lnTo>
                    <a:pt x="0" y="276"/>
                  </a:lnTo>
                  <a:lnTo>
                    <a:pt x="29" y="280"/>
                  </a:lnTo>
                  <a:lnTo>
                    <a:pt x="48" y="273"/>
                  </a:lnTo>
                  <a:lnTo>
                    <a:pt x="58" y="258"/>
                  </a:lnTo>
                  <a:lnTo>
                    <a:pt x="34" y="253"/>
                  </a:lnTo>
                  <a:lnTo>
                    <a:pt x="38" y="210"/>
                  </a:lnTo>
                  <a:lnTo>
                    <a:pt x="73" y="78"/>
                  </a:lnTo>
                  <a:lnTo>
                    <a:pt x="85" y="45"/>
                  </a:lnTo>
                  <a:lnTo>
                    <a:pt x="66" y="44"/>
                  </a:lnTo>
                  <a:lnTo>
                    <a:pt x="61" y="28"/>
                  </a:lnTo>
                  <a:lnTo>
                    <a:pt x="42" y="0"/>
                  </a:lnTo>
                  <a:close/>
                </a:path>
              </a:pathLst>
            </a:custGeom>
            <a:solidFill>
              <a:srgbClr val="000000"/>
            </a:solidFill>
            <a:ln w="19050" cmpd="sng">
              <a:solidFill>
                <a:srgbClr val="FF0000"/>
              </a:solidFill>
              <a:round/>
              <a:headEnd/>
              <a:tailEnd/>
            </a:ln>
          </p:spPr>
          <p:txBody>
            <a:bodyPr/>
            <a:lstStyle/>
            <a:p>
              <a:endParaRPr lang="zh-CN" altLang="en-US"/>
            </a:p>
          </p:txBody>
        </p:sp>
        <p:sp>
          <p:nvSpPr>
            <p:cNvPr id="83996" name="Freeform 239"/>
            <p:cNvSpPr>
              <a:spLocks/>
            </p:cNvSpPr>
            <p:nvPr/>
          </p:nvSpPr>
          <p:spPr bwMode="auto">
            <a:xfrm>
              <a:off x="3949" y="1888"/>
              <a:ext cx="16" cy="17"/>
            </a:xfrm>
            <a:custGeom>
              <a:avLst/>
              <a:gdLst>
                <a:gd name="T0" fmla="*/ 2 w 42"/>
                <a:gd name="T1" fmla="*/ 0 h 47"/>
                <a:gd name="T2" fmla="*/ 1 w 42"/>
                <a:gd name="T3" fmla="*/ 0 h 47"/>
                <a:gd name="T4" fmla="*/ 0 w 42"/>
                <a:gd name="T5" fmla="*/ 2 h 47"/>
                <a:gd name="T6" fmla="*/ 1 w 42"/>
                <a:gd name="T7" fmla="*/ 2 h 47"/>
                <a:gd name="T8" fmla="*/ 2 w 42"/>
                <a:gd name="T9" fmla="*/ 1 h 47"/>
                <a:gd name="T10" fmla="*/ 2 w 42"/>
                <a:gd name="T11" fmla="*/ 0 h 4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47">
                  <a:moveTo>
                    <a:pt x="42" y="0"/>
                  </a:moveTo>
                  <a:lnTo>
                    <a:pt x="20" y="5"/>
                  </a:lnTo>
                  <a:lnTo>
                    <a:pt x="0" y="46"/>
                  </a:lnTo>
                  <a:lnTo>
                    <a:pt x="19" y="47"/>
                  </a:lnTo>
                  <a:lnTo>
                    <a:pt x="40" y="13"/>
                  </a:lnTo>
                  <a:lnTo>
                    <a:pt x="42" y="0"/>
                  </a:lnTo>
                  <a:close/>
                </a:path>
              </a:pathLst>
            </a:custGeom>
            <a:solidFill>
              <a:srgbClr val="000000"/>
            </a:solidFill>
            <a:ln w="19050" cmpd="sng">
              <a:solidFill>
                <a:srgbClr val="FF0000"/>
              </a:solidFill>
              <a:round/>
              <a:headEnd/>
              <a:tailEnd/>
            </a:ln>
          </p:spPr>
          <p:txBody>
            <a:bodyPr/>
            <a:lstStyle/>
            <a:p>
              <a:endParaRPr lang="zh-CN" altLang="en-US"/>
            </a:p>
          </p:txBody>
        </p:sp>
        <p:sp>
          <p:nvSpPr>
            <p:cNvPr id="83997" name="Freeform 240"/>
            <p:cNvSpPr>
              <a:spLocks/>
            </p:cNvSpPr>
            <p:nvPr/>
          </p:nvSpPr>
          <p:spPr bwMode="auto">
            <a:xfrm>
              <a:off x="3878" y="1888"/>
              <a:ext cx="62" cy="113"/>
            </a:xfrm>
            <a:custGeom>
              <a:avLst/>
              <a:gdLst>
                <a:gd name="T0" fmla="*/ 9 w 155"/>
                <a:gd name="T1" fmla="*/ 0 h 282"/>
                <a:gd name="T2" fmla="*/ 7 w 155"/>
                <a:gd name="T3" fmla="*/ 0 h 282"/>
                <a:gd name="T4" fmla="*/ 6 w 155"/>
                <a:gd name="T5" fmla="*/ 1 h 282"/>
                <a:gd name="T6" fmla="*/ 3 w 155"/>
                <a:gd name="T7" fmla="*/ 3 h 282"/>
                <a:gd name="T8" fmla="*/ 3 w 155"/>
                <a:gd name="T9" fmla="*/ 4 h 282"/>
                <a:gd name="T10" fmla="*/ 2 w 155"/>
                <a:gd name="T11" fmla="*/ 6 h 282"/>
                <a:gd name="T12" fmla="*/ 1 w 155"/>
                <a:gd name="T13" fmla="*/ 10 h 282"/>
                <a:gd name="T14" fmla="*/ 1 w 155"/>
                <a:gd name="T15" fmla="*/ 10 h 282"/>
                <a:gd name="T16" fmla="*/ 0 w 155"/>
                <a:gd name="T17" fmla="*/ 13 h 282"/>
                <a:gd name="T18" fmla="*/ 0 w 155"/>
                <a:gd name="T19" fmla="*/ 15 h 282"/>
                <a:gd name="T20" fmla="*/ 1 w 155"/>
                <a:gd name="T21" fmla="*/ 16 h 282"/>
                <a:gd name="T22" fmla="*/ 2 w 155"/>
                <a:gd name="T23" fmla="*/ 18 h 282"/>
                <a:gd name="T24" fmla="*/ 2 w 155"/>
                <a:gd name="T25" fmla="*/ 18 h 282"/>
                <a:gd name="T26" fmla="*/ 4 w 155"/>
                <a:gd name="T27" fmla="*/ 18 h 282"/>
                <a:gd name="T28" fmla="*/ 5 w 155"/>
                <a:gd name="T29" fmla="*/ 18 h 282"/>
                <a:gd name="T30" fmla="*/ 4 w 155"/>
                <a:gd name="T31" fmla="*/ 17 h 282"/>
                <a:gd name="T32" fmla="*/ 3 w 155"/>
                <a:gd name="T33" fmla="*/ 17 h 282"/>
                <a:gd name="T34" fmla="*/ 2 w 155"/>
                <a:gd name="T35" fmla="*/ 15 h 282"/>
                <a:gd name="T36" fmla="*/ 2 w 155"/>
                <a:gd name="T37" fmla="*/ 13 h 282"/>
                <a:gd name="T38" fmla="*/ 2 w 155"/>
                <a:gd name="T39" fmla="*/ 9 h 282"/>
                <a:gd name="T40" fmla="*/ 4 w 155"/>
                <a:gd name="T41" fmla="*/ 6 h 282"/>
                <a:gd name="T42" fmla="*/ 5 w 155"/>
                <a:gd name="T43" fmla="*/ 3 h 282"/>
                <a:gd name="T44" fmla="*/ 6 w 155"/>
                <a:gd name="T45" fmla="*/ 2 h 282"/>
                <a:gd name="T46" fmla="*/ 8 w 155"/>
                <a:gd name="T47" fmla="*/ 1 h 282"/>
                <a:gd name="T48" fmla="*/ 10 w 155"/>
                <a:gd name="T49" fmla="*/ 0 h 282"/>
                <a:gd name="T50" fmla="*/ 9 w 155"/>
                <a:gd name="T51" fmla="*/ 0 h 2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55" h="282">
                  <a:moveTo>
                    <a:pt x="146" y="0"/>
                  </a:moveTo>
                  <a:lnTo>
                    <a:pt x="111" y="2"/>
                  </a:lnTo>
                  <a:lnTo>
                    <a:pt x="90" y="14"/>
                  </a:lnTo>
                  <a:lnTo>
                    <a:pt x="53" y="48"/>
                  </a:lnTo>
                  <a:lnTo>
                    <a:pt x="49" y="54"/>
                  </a:lnTo>
                  <a:lnTo>
                    <a:pt x="26" y="96"/>
                  </a:lnTo>
                  <a:lnTo>
                    <a:pt x="9" y="148"/>
                  </a:lnTo>
                  <a:lnTo>
                    <a:pt x="0" y="201"/>
                  </a:lnTo>
                  <a:lnTo>
                    <a:pt x="4" y="240"/>
                  </a:lnTo>
                  <a:lnTo>
                    <a:pt x="10" y="256"/>
                  </a:lnTo>
                  <a:lnTo>
                    <a:pt x="31" y="279"/>
                  </a:lnTo>
                  <a:lnTo>
                    <a:pt x="36" y="282"/>
                  </a:lnTo>
                  <a:lnTo>
                    <a:pt x="70" y="282"/>
                  </a:lnTo>
                  <a:lnTo>
                    <a:pt x="81" y="278"/>
                  </a:lnTo>
                  <a:lnTo>
                    <a:pt x="56" y="266"/>
                  </a:lnTo>
                  <a:lnTo>
                    <a:pt x="42" y="261"/>
                  </a:lnTo>
                  <a:lnTo>
                    <a:pt x="26" y="231"/>
                  </a:lnTo>
                  <a:lnTo>
                    <a:pt x="26" y="199"/>
                  </a:lnTo>
                  <a:lnTo>
                    <a:pt x="37" y="145"/>
                  </a:lnTo>
                  <a:lnTo>
                    <a:pt x="54" y="96"/>
                  </a:lnTo>
                  <a:lnTo>
                    <a:pt x="79" y="53"/>
                  </a:lnTo>
                  <a:lnTo>
                    <a:pt x="96" y="32"/>
                  </a:lnTo>
                  <a:lnTo>
                    <a:pt x="129" y="13"/>
                  </a:lnTo>
                  <a:lnTo>
                    <a:pt x="155" y="2"/>
                  </a:lnTo>
                  <a:lnTo>
                    <a:pt x="146" y="0"/>
                  </a:lnTo>
                  <a:close/>
                </a:path>
              </a:pathLst>
            </a:custGeom>
            <a:solidFill>
              <a:srgbClr val="000000"/>
            </a:solidFill>
            <a:ln w="19050" cmpd="sng">
              <a:solidFill>
                <a:srgbClr val="FF0000"/>
              </a:solidFill>
              <a:round/>
              <a:headEnd/>
              <a:tailEnd/>
            </a:ln>
          </p:spPr>
          <p:txBody>
            <a:bodyPr/>
            <a:lstStyle/>
            <a:p>
              <a:endParaRPr lang="zh-CN" altLang="en-US"/>
            </a:p>
          </p:txBody>
        </p:sp>
      </p:grpSp>
      <p:grpSp>
        <p:nvGrpSpPr>
          <p:cNvPr id="430321" name="Group 241"/>
          <p:cNvGrpSpPr>
            <a:grpSpLocks/>
          </p:cNvGrpSpPr>
          <p:nvPr/>
        </p:nvGrpSpPr>
        <p:grpSpPr bwMode="auto">
          <a:xfrm>
            <a:off x="4768850" y="3060700"/>
            <a:ext cx="173038" cy="179388"/>
            <a:chOff x="3004" y="1928"/>
            <a:chExt cx="109" cy="113"/>
          </a:xfrm>
        </p:grpSpPr>
        <p:sp>
          <p:nvSpPr>
            <p:cNvPr id="83990" name="Line 242"/>
            <p:cNvSpPr>
              <a:spLocks noChangeShapeType="1"/>
            </p:cNvSpPr>
            <p:nvPr/>
          </p:nvSpPr>
          <p:spPr bwMode="auto">
            <a:xfrm>
              <a:off x="3004" y="1928"/>
              <a:ext cx="10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3991" name="Line 243"/>
            <p:cNvSpPr>
              <a:spLocks noChangeShapeType="1"/>
            </p:cNvSpPr>
            <p:nvPr/>
          </p:nvSpPr>
          <p:spPr bwMode="auto">
            <a:xfrm>
              <a:off x="3113" y="1928"/>
              <a:ext cx="0" cy="1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30224"/>
                                        </p:tgtEl>
                                        <p:attrNameLst>
                                          <p:attrName>style.visibility</p:attrName>
                                        </p:attrNameLst>
                                      </p:cBhvr>
                                      <p:to>
                                        <p:strVal val="visible"/>
                                      </p:to>
                                    </p:set>
                                    <p:animEffect transition="in" filter="wipe(left)">
                                      <p:cBhvr>
                                        <p:cTn id="7" dur="500"/>
                                        <p:tgtEl>
                                          <p:spTgt spid="43022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30273"/>
                                        </p:tgtEl>
                                        <p:attrNameLst>
                                          <p:attrName>style.visibility</p:attrName>
                                        </p:attrNameLst>
                                      </p:cBhvr>
                                      <p:to>
                                        <p:strVal val="visible"/>
                                      </p:to>
                                    </p:set>
                                    <p:animEffect transition="in" filter="wipe(right)">
                                      <p:cBhvr>
                                        <p:cTn id="12" dur="500"/>
                                        <p:tgtEl>
                                          <p:spTgt spid="43027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3026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430274"/>
                                        </p:tgtEl>
                                        <p:attrNameLst>
                                          <p:attrName>style.visibility</p:attrName>
                                        </p:attrNameLst>
                                      </p:cBhvr>
                                      <p:to>
                                        <p:strVal val="visible"/>
                                      </p:to>
                                    </p:set>
                                    <p:animEffect transition="in" filter="wipe(up)">
                                      <p:cBhvr>
                                        <p:cTn id="21" dur="500"/>
                                        <p:tgtEl>
                                          <p:spTgt spid="43027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430260"/>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430275"/>
                                        </p:tgtEl>
                                        <p:attrNameLst>
                                          <p:attrName>style.visibility</p:attrName>
                                        </p:attrNameLst>
                                      </p:cBhvr>
                                      <p:to>
                                        <p:strVal val="visible"/>
                                      </p:to>
                                    </p:set>
                                    <p:animEffect transition="in" filter="wipe(down)">
                                      <p:cBhvr>
                                        <p:cTn id="30" dur="500"/>
                                        <p:tgtEl>
                                          <p:spTgt spid="430275"/>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4" fill="hold" grpId="0" nodeType="clickEffect">
                                  <p:stCondLst>
                                    <p:cond delay="0"/>
                                  </p:stCondLst>
                                  <p:childTnLst>
                                    <p:set>
                                      <p:cBhvr>
                                        <p:cTn id="34" dur="1" fill="hold">
                                          <p:stCondLst>
                                            <p:cond delay="0"/>
                                          </p:stCondLst>
                                        </p:cTn>
                                        <p:tgtEl>
                                          <p:spTgt spid="430276"/>
                                        </p:tgtEl>
                                        <p:attrNameLst>
                                          <p:attrName>style.visibility</p:attrName>
                                        </p:attrNameLst>
                                      </p:cBhvr>
                                      <p:to>
                                        <p:strVal val="visible"/>
                                      </p:to>
                                    </p:set>
                                    <p:animEffect transition="in" filter="wipe(down)">
                                      <p:cBhvr>
                                        <p:cTn id="35" dur="500"/>
                                        <p:tgtEl>
                                          <p:spTgt spid="430276"/>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0"/>
                                          </p:stCondLst>
                                        </p:cTn>
                                        <p:tgtEl>
                                          <p:spTgt spid="430279"/>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430282"/>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430277"/>
                                        </p:tgtEl>
                                        <p:attrNameLst>
                                          <p:attrName>style.visibility</p:attrName>
                                        </p:attrNameLst>
                                      </p:cBhvr>
                                      <p:to>
                                        <p:strVal val="visible"/>
                                      </p:to>
                                    </p:set>
                                    <p:animEffect transition="in" filter="wipe(down)">
                                      <p:cBhvr>
                                        <p:cTn id="48" dur="500"/>
                                        <p:tgtEl>
                                          <p:spTgt spid="430277"/>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nodeType="clickEffect">
                                  <p:stCondLst>
                                    <p:cond delay="0"/>
                                  </p:stCondLst>
                                  <p:childTnLst>
                                    <p:set>
                                      <p:cBhvr>
                                        <p:cTn id="52" dur="1" fill="hold">
                                          <p:stCondLst>
                                            <p:cond delay="0"/>
                                          </p:stCondLst>
                                        </p:cTn>
                                        <p:tgtEl>
                                          <p:spTgt spid="430288"/>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430278"/>
                                        </p:tgtEl>
                                        <p:attrNameLst>
                                          <p:attrName>style.visibility</p:attrName>
                                        </p:attrNameLst>
                                      </p:cBhvr>
                                      <p:to>
                                        <p:strVal val="visible"/>
                                      </p:to>
                                    </p:set>
                                    <p:animEffect transition="in" filter="wipe(up)">
                                      <p:cBhvr>
                                        <p:cTn id="57" dur="500"/>
                                        <p:tgtEl>
                                          <p:spTgt spid="430278"/>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430295"/>
                                        </p:tgtEl>
                                        <p:attrNameLst>
                                          <p:attrName>style.visibility</p:attrName>
                                        </p:attrNameLst>
                                      </p:cBhvr>
                                      <p:to>
                                        <p:strVal val="visible"/>
                                      </p:to>
                                    </p:set>
                                    <p:animEffect transition="in" filter="wipe(left)">
                                      <p:cBhvr>
                                        <p:cTn id="62" dur="500"/>
                                        <p:tgtEl>
                                          <p:spTgt spid="430295"/>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nodeType="clickEffect">
                                  <p:stCondLst>
                                    <p:cond delay="0"/>
                                  </p:stCondLst>
                                  <p:childTnLst>
                                    <p:set>
                                      <p:cBhvr>
                                        <p:cTn id="66" dur="1" fill="hold">
                                          <p:stCondLst>
                                            <p:cond delay="0"/>
                                          </p:stCondLst>
                                        </p:cTn>
                                        <p:tgtEl>
                                          <p:spTgt spid="430321"/>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430296"/>
                                        </p:tgtEl>
                                        <p:attrNameLst>
                                          <p:attrName>style.visibility</p:attrName>
                                        </p:attrNameLst>
                                      </p:cBhvr>
                                      <p:to>
                                        <p:strVal val="visible"/>
                                      </p:to>
                                    </p:set>
                                    <p:animEffect transition="in" filter="wipe(left)">
                                      <p:cBhvr>
                                        <p:cTn id="71" dur="500"/>
                                        <p:tgtEl>
                                          <p:spTgt spid="430296"/>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nodeType="clickEffect">
                                  <p:stCondLst>
                                    <p:cond delay="0"/>
                                  </p:stCondLst>
                                  <p:childTnLst>
                                    <p:set>
                                      <p:cBhvr>
                                        <p:cTn id="75" dur="1" fill="hold">
                                          <p:stCondLst>
                                            <p:cond delay="0"/>
                                          </p:stCondLst>
                                        </p:cTn>
                                        <p:tgtEl>
                                          <p:spTgt spid="430298"/>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4" fill="hold" grpId="0" nodeType="clickEffect">
                                  <p:stCondLst>
                                    <p:cond delay="0"/>
                                  </p:stCondLst>
                                  <p:childTnLst>
                                    <p:set>
                                      <p:cBhvr>
                                        <p:cTn id="79" dur="1" fill="hold">
                                          <p:stCondLst>
                                            <p:cond delay="0"/>
                                          </p:stCondLst>
                                        </p:cTn>
                                        <p:tgtEl>
                                          <p:spTgt spid="430297"/>
                                        </p:tgtEl>
                                        <p:attrNameLst>
                                          <p:attrName>style.visibility</p:attrName>
                                        </p:attrNameLst>
                                      </p:cBhvr>
                                      <p:to>
                                        <p:strVal val="visible"/>
                                      </p:to>
                                    </p:set>
                                    <p:animEffect transition="in" filter="wipe(down)">
                                      <p:cBhvr>
                                        <p:cTn id="80" dur="500"/>
                                        <p:tgtEl>
                                          <p:spTgt spid="430297"/>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nodeType="clickEffect">
                                  <p:stCondLst>
                                    <p:cond delay="0"/>
                                  </p:stCondLst>
                                  <p:childTnLst>
                                    <p:set>
                                      <p:cBhvr>
                                        <p:cTn id="84" dur="1" fill="hold">
                                          <p:stCondLst>
                                            <p:cond delay="0"/>
                                          </p:stCondLst>
                                        </p:cTn>
                                        <p:tgtEl>
                                          <p:spTgt spid="430307"/>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nodeType="clickEffect">
                                  <p:stCondLst>
                                    <p:cond delay="0"/>
                                  </p:stCondLst>
                                  <p:childTnLst>
                                    <p:set>
                                      <p:cBhvr>
                                        <p:cTn id="88" dur="1" fill="hold">
                                          <p:stCondLst>
                                            <p:cond delay="0"/>
                                          </p:stCondLst>
                                        </p:cTn>
                                        <p:tgtEl>
                                          <p:spTgt spid="4303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273" grpId="0" animBg="1"/>
      <p:bldP spid="430274" grpId="0" animBg="1"/>
      <p:bldP spid="430275" grpId="0" animBg="1"/>
      <p:bldP spid="430276" grpId="0" animBg="1"/>
      <p:bldP spid="430277" grpId="0" animBg="1"/>
      <p:bldP spid="430278" grpId="0" animBg="1"/>
      <p:bldP spid="430295" grpId="0" animBg="1"/>
      <p:bldP spid="430296" grpId="0" animBg="1"/>
      <p:bldP spid="430297" grpId="0" animBg="1"/>
    </p:bldLst>
  </p:timing>
</p:sld>
</file>

<file path=ppt/slides/slide8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4994" name="Rectangle 2"/>
          <p:cNvSpPr>
            <a:spLocks noGrp="1" noChangeArrowheads="1"/>
          </p:cNvSpPr>
          <p:nvPr>
            <p:ph type="title"/>
          </p:nvPr>
        </p:nvSpPr>
        <p:spPr>
          <a:xfrm>
            <a:off x="0" y="0"/>
            <a:ext cx="9828213" cy="762000"/>
          </a:xfrm>
          <a:extLst>
            <a:ext uri="{909E8E84-426E-40DD-AFC4-6F175D3DCCD1}">
              <a14:hiddenFill xmlns:a14="http://schemas.microsoft.com/office/drawing/2010/main">
                <a:gradFill rotWithShape="0">
                  <a:gsLst>
                    <a:gs pos="0">
                      <a:srgbClr val="FFCCFF"/>
                    </a:gs>
                    <a:gs pos="50000">
                      <a:srgbClr val="FFFFFF"/>
                    </a:gs>
                    <a:gs pos="100000">
                      <a:srgbClr val="FFCCFF"/>
                    </a:gs>
                  </a:gsLst>
                  <a:lin ang="18900000" scaled="1"/>
                </a:gradFill>
              </a14:hiddenFill>
            </a:ext>
          </a:extLst>
        </p:spPr>
        <p:txBody>
          <a:bodyPr/>
          <a:lstStyle/>
          <a:p>
            <a:pPr algn="l" eaLnBrk="1" hangingPunct="1"/>
            <a:r>
              <a:rPr lang="zh-CN" altLang="zh-CN" sz="4000" b="1" smtClean="0">
                <a:solidFill>
                  <a:schemeClr val="tx1"/>
                </a:solidFill>
                <a:latin typeface="黑体" pitchFamily="2" charset="-122"/>
                <a:ea typeface="黑体" pitchFamily="2" charset="-122"/>
              </a:rPr>
              <a:t>例3</a:t>
            </a:r>
            <a:r>
              <a:rPr lang="en-US" altLang="zh-CN" sz="4000" b="1" smtClean="0">
                <a:solidFill>
                  <a:schemeClr val="tx1"/>
                </a:solidFill>
                <a:latin typeface="黑体" pitchFamily="2" charset="-122"/>
                <a:ea typeface="黑体" pitchFamily="2" charset="-122"/>
              </a:rPr>
              <a:t>.</a:t>
            </a:r>
            <a:r>
              <a:rPr lang="zh-CN" altLang="zh-CN" sz="4000" b="1" smtClean="0">
                <a:solidFill>
                  <a:schemeClr val="tx1"/>
                </a:solidFill>
                <a:latin typeface="黑体" pitchFamily="2" charset="-122"/>
                <a:ea typeface="黑体" pitchFamily="2" charset="-122"/>
              </a:rPr>
              <a:t>求</a:t>
            </a:r>
            <a:r>
              <a:rPr lang="zh-CN" altLang="en-US" sz="4000" b="1" smtClean="0">
                <a:latin typeface="黑体" pitchFamily="2" charset="-122"/>
                <a:ea typeface="黑体" pitchFamily="2" charset="-122"/>
                <a:sym typeface="Symbol" pitchFamily="18" charset="2"/>
              </a:rPr>
              <a:t></a:t>
            </a:r>
            <a:r>
              <a:rPr lang="en-US" altLang="zh-CN" sz="4000" b="1" smtClean="0">
                <a:solidFill>
                  <a:schemeClr val="tx1"/>
                </a:solidFill>
                <a:latin typeface="黑体" pitchFamily="2" charset="-122"/>
                <a:ea typeface="黑体" pitchFamily="2" charset="-122"/>
              </a:rPr>
              <a:t>ABC</a:t>
            </a:r>
            <a:r>
              <a:rPr lang="zh-CN" altLang="en-US" sz="4000" b="1" smtClean="0">
                <a:solidFill>
                  <a:schemeClr val="tx1"/>
                </a:solidFill>
                <a:latin typeface="黑体" pitchFamily="2" charset="-122"/>
                <a:ea typeface="黑体" pitchFamily="2" charset="-122"/>
              </a:rPr>
              <a:t>平面与正面投影面的夹角</a:t>
            </a:r>
            <a:r>
              <a:rPr lang="en-US" altLang="zh-CN" sz="4000" b="1" smtClean="0">
                <a:solidFill>
                  <a:srgbClr val="FF3300"/>
                </a:solidFill>
                <a:latin typeface="黑体" pitchFamily="2" charset="-122"/>
                <a:ea typeface="黑体" pitchFamily="2" charset="-122"/>
                <a:sym typeface="Math1" pitchFamily="2" charset="2"/>
              </a:rPr>
              <a:t>β</a:t>
            </a:r>
            <a:r>
              <a:rPr lang="zh-CN" altLang="en-US" sz="4000" b="1" smtClean="0">
                <a:solidFill>
                  <a:schemeClr val="tx1"/>
                </a:solidFill>
                <a:latin typeface="黑体" pitchFamily="2" charset="-122"/>
                <a:ea typeface="黑体" pitchFamily="2" charset="-122"/>
              </a:rPr>
              <a:t>。</a:t>
            </a:r>
          </a:p>
        </p:txBody>
      </p:sp>
      <p:grpSp>
        <p:nvGrpSpPr>
          <p:cNvPr id="432172" name="Group 44"/>
          <p:cNvGrpSpPr>
            <a:grpSpLocks/>
          </p:cNvGrpSpPr>
          <p:nvPr/>
        </p:nvGrpSpPr>
        <p:grpSpPr bwMode="auto">
          <a:xfrm>
            <a:off x="1979613" y="1125538"/>
            <a:ext cx="4933950" cy="5472112"/>
            <a:chOff x="1247" y="709"/>
            <a:chExt cx="3108" cy="3447"/>
          </a:xfrm>
        </p:grpSpPr>
        <p:grpSp>
          <p:nvGrpSpPr>
            <p:cNvPr id="85062" name="Group 45"/>
            <p:cNvGrpSpPr>
              <a:grpSpLocks/>
            </p:cNvGrpSpPr>
            <p:nvPr/>
          </p:nvGrpSpPr>
          <p:grpSpPr bwMode="auto">
            <a:xfrm>
              <a:off x="3811" y="1691"/>
              <a:ext cx="129" cy="204"/>
              <a:chOff x="3811" y="1691"/>
              <a:chExt cx="129" cy="204"/>
            </a:xfrm>
          </p:grpSpPr>
          <p:sp>
            <p:nvSpPr>
              <p:cNvPr id="85092" name="Line 46"/>
              <p:cNvSpPr>
                <a:spLocks noChangeShapeType="1"/>
              </p:cNvSpPr>
              <p:nvPr/>
            </p:nvSpPr>
            <p:spPr bwMode="auto">
              <a:xfrm flipH="1">
                <a:off x="3831" y="1895"/>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93" name="Freeform 47"/>
              <p:cNvSpPr>
                <a:spLocks/>
              </p:cNvSpPr>
              <p:nvPr/>
            </p:nvSpPr>
            <p:spPr bwMode="auto">
              <a:xfrm>
                <a:off x="3811" y="1854"/>
                <a:ext cx="20" cy="41"/>
              </a:xfrm>
              <a:custGeom>
                <a:avLst/>
                <a:gdLst>
                  <a:gd name="T0" fmla="*/ 0 w 82"/>
                  <a:gd name="T1" fmla="*/ 0 h 172"/>
                  <a:gd name="T2" fmla="*/ 0 w 82"/>
                  <a:gd name="T3" fmla="*/ 0 h 172"/>
                  <a:gd name="T4" fmla="*/ 0 w 82"/>
                  <a:gd name="T5" fmla="*/ 1 h 172"/>
                  <a:gd name="T6" fmla="*/ 0 w 82"/>
                  <a:gd name="T7" fmla="*/ 1 h 172"/>
                  <a:gd name="T8" fmla="*/ 0 w 82"/>
                  <a:gd name="T9" fmla="*/ 2 h 172"/>
                  <a:gd name="T10" fmla="*/ 0 w 82"/>
                  <a:gd name="T11" fmla="*/ 2 h 172"/>
                  <a:gd name="T12" fmla="*/ 0 w 82"/>
                  <a:gd name="T13" fmla="*/ 2 h 172"/>
                  <a:gd name="T14" fmla="*/ 1 w 82"/>
                  <a:gd name="T15" fmla="*/ 2 h 172"/>
                  <a:gd name="T16" fmla="*/ 1 w 82"/>
                  <a:gd name="T17" fmla="*/ 2 h 1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172">
                    <a:moveTo>
                      <a:pt x="7" y="0"/>
                    </a:moveTo>
                    <a:lnTo>
                      <a:pt x="1" y="33"/>
                    </a:lnTo>
                    <a:lnTo>
                      <a:pt x="0" y="65"/>
                    </a:lnTo>
                    <a:lnTo>
                      <a:pt x="2" y="95"/>
                    </a:lnTo>
                    <a:lnTo>
                      <a:pt x="10" y="122"/>
                    </a:lnTo>
                    <a:lnTo>
                      <a:pt x="23" y="143"/>
                    </a:lnTo>
                    <a:lnTo>
                      <a:pt x="39" y="158"/>
                    </a:lnTo>
                    <a:lnTo>
                      <a:pt x="59" y="168"/>
                    </a:lnTo>
                    <a:lnTo>
                      <a:pt x="82" y="1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94" name="Line 48"/>
              <p:cNvSpPr>
                <a:spLocks noChangeShapeType="1"/>
              </p:cNvSpPr>
              <p:nvPr/>
            </p:nvSpPr>
            <p:spPr bwMode="auto">
              <a:xfrm flipV="1">
                <a:off x="3813" y="1798"/>
                <a:ext cx="16"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95" name="Freeform 49"/>
              <p:cNvSpPr>
                <a:spLocks/>
              </p:cNvSpPr>
              <p:nvPr/>
            </p:nvSpPr>
            <p:spPr bwMode="auto">
              <a:xfrm>
                <a:off x="3829" y="1759"/>
                <a:ext cx="37" cy="39"/>
              </a:xfrm>
              <a:custGeom>
                <a:avLst/>
                <a:gdLst>
                  <a:gd name="T0" fmla="*/ 2 w 166"/>
                  <a:gd name="T1" fmla="*/ 0 h 171"/>
                  <a:gd name="T2" fmla="*/ 2 w 166"/>
                  <a:gd name="T3" fmla="*/ 0 h 171"/>
                  <a:gd name="T4" fmla="*/ 1 w 166"/>
                  <a:gd name="T5" fmla="*/ 0 h 171"/>
                  <a:gd name="T6" fmla="*/ 1 w 166"/>
                  <a:gd name="T7" fmla="*/ 0 h 171"/>
                  <a:gd name="T8" fmla="*/ 1 w 166"/>
                  <a:gd name="T9" fmla="*/ 1 h 171"/>
                  <a:gd name="T10" fmla="*/ 0 w 166"/>
                  <a:gd name="T11" fmla="*/ 1 h 171"/>
                  <a:gd name="T12" fmla="*/ 0 w 166"/>
                  <a:gd name="T13" fmla="*/ 1 h 171"/>
                  <a:gd name="T14" fmla="*/ 0 w 166"/>
                  <a:gd name="T15" fmla="*/ 2 h 171"/>
                  <a:gd name="T16" fmla="*/ 0 w 166"/>
                  <a:gd name="T17" fmla="*/ 2 h 1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6" h="171">
                    <a:moveTo>
                      <a:pt x="166" y="0"/>
                    </a:moveTo>
                    <a:lnTo>
                      <a:pt x="142" y="3"/>
                    </a:lnTo>
                    <a:lnTo>
                      <a:pt x="116" y="13"/>
                    </a:lnTo>
                    <a:lnTo>
                      <a:pt x="92" y="29"/>
                    </a:lnTo>
                    <a:lnTo>
                      <a:pt x="67" y="50"/>
                    </a:lnTo>
                    <a:lnTo>
                      <a:pt x="46" y="76"/>
                    </a:lnTo>
                    <a:lnTo>
                      <a:pt x="27" y="105"/>
                    </a:lnTo>
                    <a:lnTo>
                      <a:pt x="12" y="137"/>
                    </a:lnTo>
                    <a:lnTo>
                      <a:pt x="0" y="1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96" name="Line 50"/>
              <p:cNvSpPr>
                <a:spLocks noChangeShapeType="1"/>
              </p:cNvSpPr>
              <p:nvPr/>
            </p:nvSpPr>
            <p:spPr bwMode="auto">
              <a:xfrm>
                <a:off x="3866" y="1759"/>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97" name="Line 51"/>
              <p:cNvSpPr>
                <a:spLocks noChangeShapeType="1"/>
              </p:cNvSpPr>
              <p:nvPr/>
            </p:nvSpPr>
            <p:spPr bwMode="auto">
              <a:xfrm flipH="1">
                <a:off x="3920" y="1691"/>
                <a:ext cx="20"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5063" name="Group 52"/>
            <p:cNvGrpSpPr>
              <a:grpSpLocks/>
            </p:cNvGrpSpPr>
            <p:nvPr/>
          </p:nvGrpSpPr>
          <p:grpSpPr bwMode="auto">
            <a:xfrm>
              <a:off x="1247" y="709"/>
              <a:ext cx="3108" cy="3447"/>
              <a:chOff x="1247" y="709"/>
              <a:chExt cx="3108" cy="3447"/>
            </a:xfrm>
          </p:grpSpPr>
          <p:sp>
            <p:nvSpPr>
              <p:cNvPr id="85064" name="Line 53"/>
              <p:cNvSpPr>
                <a:spLocks noChangeShapeType="1"/>
              </p:cNvSpPr>
              <p:nvPr/>
            </p:nvSpPr>
            <p:spPr bwMode="auto">
              <a:xfrm>
                <a:off x="1247" y="2096"/>
                <a:ext cx="310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5065" name="Group 54"/>
              <p:cNvGrpSpPr>
                <a:grpSpLocks/>
              </p:cNvGrpSpPr>
              <p:nvPr/>
            </p:nvGrpSpPr>
            <p:grpSpPr bwMode="auto">
              <a:xfrm>
                <a:off x="1594" y="709"/>
                <a:ext cx="2250" cy="3447"/>
                <a:chOff x="1594" y="709"/>
                <a:chExt cx="2250" cy="3447"/>
              </a:xfrm>
            </p:grpSpPr>
            <p:sp>
              <p:nvSpPr>
                <p:cNvPr id="85066" name="Line 55"/>
                <p:cNvSpPr>
                  <a:spLocks noChangeShapeType="1"/>
                </p:cNvSpPr>
                <p:nvPr/>
              </p:nvSpPr>
              <p:spPr bwMode="auto">
                <a:xfrm>
                  <a:off x="1762" y="1365"/>
                  <a:ext cx="1962" cy="47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67" name="Line 56"/>
                <p:cNvSpPr>
                  <a:spLocks noChangeShapeType="1"/>
                </p:cNvSpPr>
                <p:nvPr/>
              </p:nvSpPr>
              <p:spPr bwMode="auto">
                <a:xfrm flipH="1" flipV="1">
                  <a:off x="2808" y="924"/>
                  <a:ext cx="916" cy="91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68" name="Line 57"/>
                <p:cNvSpPr>
                  <a:spLocks noChangeShapeType="1"/>
                </p:cNvSpPr>
                <p:nvPr/>
              </p:nvSpPr>
              <p:spPr bwMode="auto">
                <a:xfrm flipH="1">
                  <a:off x="1762" y="924"/>
                  <a:ext cx="1046" cy="44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69" name="Line 58"/>
                <p:cNvSpPr>
                  <a:spLocks noChangeShapeType="1"/>
                </p:cNvSpPr>
                <p:nvPr/>
              </p:nvSpPr>
              <p:spPr bwMode="auto">
                <a:xfrm>
                  <a:off x="1762" y="1365"/>
                  <a:ext cx="0" cy="9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70" name="Line 59"/>
                <p:cNvSpPr>
                  <a:spLocks noChangeShapeType="1"/>
                </p:cNvSpPr>
                <p:nvPr/>
              </p:nvSpPr>
              <p:spPr bwMode="auto">
                <a:xfrm>
                  <a:off x="1762" y="2364"/>
                  <a:ext cx="1046" cy="165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71" name="Line 60"/>
                <p:cNvSpPr>
                  <a:spLocks noChangeShapeType="1"/>
                </p:cNvSpPr>
                <p:nvPr/>
              </p:nvSpPr>
              <p:spPr bwMode="auto">
                <a:xfrm flipV="1">
                  <a:off x="2808" y="3011"/>
                  <a:ext cx="916" cy="100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72" name="Line 61"/>
                <p:cNvSpPr>
                  <a:spLocks noChangeShapeType="1"/>
                </p:cNvSpPr>
                <p:nvPr/>
              </p:nvSpPr>
              <p:spPr bwMode="auto">
                <a:xfrm flipH="1" flipV="1">
                  <a:off x="1762" y="2364"/>
                  <a:ext cx="1962" cy="64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73" name="Line 62"/>
                <p:cNvSpPr>
                  <a:spLocks noChangeShapeType="1"/>
                </p:cNvSpPr>
                <p:nvPr/>
              </p:nvSpPr>
              <p:spPr bwMode="auto">
                <a:xfrm>
                  <a:off x="3724" y="1836"/>
                  <a:ext cx="0" cy="1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74" name="Line 63"/>
                <p:cNvSpPr>
                  <a:spLocks noChangeShapeType="1"/>
                </p:cNvSpPr>
                <p:nvPr/>
              </p:nvSpPr>
              <p:spPr bwMode="auto">
                <a:xfrm>
                  <a:off x="2808" y="924"/>
                  <a:ext cx="0" cy="30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5075" name="Group 64"/>
                <p:cNvGrpSpPr>
                  <a:grpSpLocks/>
                </p:cNvGrpSpPr>
                <p:nvPr/>
              </p:nvGrpSpPr>
              <p:grpSpPr bwMode="auto">
                <a:xfrm>
                  <a:off x="1594" y="1253"/>
                  <a:ext cx="164" cy="203"/>
                  <a:chOff x="1594" y="1253"/>
                  <a:chExt cx="164" cy="203"/>
                </a:xfrm>
              </p:grpSpPr>
              <p:sp>
                <p:nvSpPr>
                  <p:cNvPr id="85089" name="Freeform 65"/>
                  <p:cNvSpPr>
                    <a:spLocks/>
                  </p:cNvSpPr>
                  <p:nvPr/>
                </p:nvSpPr>
                <p:spPr bwMode="auto">
                  <a:xfrm>
                    <a:off x="1594" y="1320"/>
                    <a:ext cx="87" cy="136"/>
                  </a:xfrm>
                  <a:custGeom>
                    <a:avLst/>
                    <a:gdLst>
                      <a:gd name="T0" fmla="*/ 5 w 376"/>
                      <a:gd name="T1" fmla="*/ 1 h 589"/>
                      <a:gd name="T2" fmla="*/ 5 w 376"/>
                      <a:gd name="T3" fmla="*/ 1 h 589"/>
                      <a:gd name="T4" fmla="*/ 5 w 376"/>
                      <a:gd name="T5" fmla="*/ 1 h 589"/>
                      <a:gd name="T6" fmla="*/ 5 w 376"/>
                      <a:gd name="T7" fmla="*/ 0 h 589"/>
                      <a:gd name="T8" fmla="*/ 5 w 376"/>
                      <a:gd name="T9" fmla="*/ 0 h 589"/>
                      <a:gd name="T10" fmla="*/ 4 w 376"/>
                      <a:gd name="T11" fmla="*/ 0 h 589"/>
                      <a:gd name="T12" fmla="*/ 4 w 376"/>
                      <a:gd name="T13" fmla="*/ 0 h 589"/>
                      <a:gd name="T14" fmla="*/ 4 w 376"/>
                      <a:gd name="T15" fmla="*/ 0 h 589"/>
                      <a:gd name="T16" fmla="*/ 4 w 376"/>
                      <a:gd name="T17" fmla="*/ 0 h 589"/>
                      <a:gd name="T18" fmla="*/ 4 w 376"/>
                      <a:gd name="T19" fmla="*/ 0 h 589"/>
                      <a:gd name="T20" fmla="*/ 3 w 376"/>
                      <a:gd name="T21" fmla="*/ 0 h 589"/>
                      <a:gd name="T22" fmla="*/ 3 w 376"/>
                      <a:gd name="T23" fmla="*/ 0 h 589"/>
                      <a:gd name="T24" fmla="*/ 3 w 376"/>
                      <a:gd name="T25" fmla="*/ 0 h 589"/>
                      <a:gd name="T26" fmla="*/ 3 w 376"/>
                      <a:gd name="T27" fmla="*/ 0 h 589"/>
                      <a:gd name="T28" fmla="*/ 3 w 376"/>
                      <a:gd name="T29" fmla="*/ 0 h 589"/>
                      <a:gd name="T30" fmla="*/ 2 w 376"/>
                      <a:gd name="T31" fmla="*/ 0 h 589"/>
                      <a:gd name="T32" fmla="*/ 2 w 376"/>
                      <a:gd name="T33" fmla="*/ 0 h 589"/>
                      <a:gd name="T34" fmla="*/ 2 w 376"/>
                      <a:gd name="T35" fmla="*/ 0 h 589"/>
                      <a:gd name="T36" fmla="*/ 2 w 376"/>
                      <a:gd name="T37" fmla="*/ 1 h 589"/>
                      <a:gd name="T38" fmla="*/ 2 w 376"/>
                      <a:gd name="T39" fmla="*/ 1 h 589"/>
                      <a:gd name="T40" fmla="*/ 1 w 376"/>
                      <a:gd name="T41" fmla="*/ 1 h 589"/>
                      <a:gd name="T42" fmla="*/ 1 w 376"/>
                      <a:gd name="T43" fmla="*/ 2 h 589"/>
                      <a:gd name="T44" fmla="*/ 1 w 376"/>
                      <a:gd name="T45" fmla="*/ 2 h 589"/>
                      <a:gd name="T46" fmla="*/ 1 w 376"/>
                      <a:gd name="T47" fmla="*/ 2 h 589"/>
                      <a:gd name="T48" fmla="*/ 1 w 376"/>
                      <a:gd name="T49" fmla="*/ 3 h 589"/>
                      <a:gd name="T50" fmla="*/ 0 w 376"/>
                      <a:gd name="T51" fmla="*/ 4 h 589"/>
                      <a:gd name="T52" fmla="*/ 0 w 376"/>
                      <a:gd name="T53" fmla="*/ 5 h 589"/>
                      <a:gd name="T54" fmla="*/ 0 w 376"/>
                      <a:gd name="T55" fmla="*/ 6 h 589"/>
                      <a:gd name="T56" fmla="*/ 0 w 376"/>
                      <a:gd name="T57" fmla="*/ 6 h 589"/>
                      <a:gd name="T58" fmla="*/ 0 w 376"/>
                      <a:gd name="T59" fmla="*/ 6 h 589"/>
                      <a:gd name="T60" fmla="*/ 0 w 376"/>
                      <a:gd name="T61" fmla="*/ 6 h 589"/>
                      <a:gd name="T62" fmla="*/ 0 w 376"/>
                      <a:gd name="T63" fmla="*/ 7 h 589"/>
                      <a:gd name="T64" fmla="*/ 0 w 376"/>
                      <a:gd name="T65" fmla="*/ 7 h 589"/>
                      <a:gd name="T66" fmla="*/ 0 w 376"/>
                      <a:gd name="T67" fmla="*/ 7 h 589"/>
                      <a:gd name="T68" fmla="*/ 0 w 376"/>
                      <a:gd name="T69" fmla="*/ 7 h 589"/>
                      <a:gd name="T70" fmla="*/ 1 w 376"/>
                      <a:gd name="T71" fmla="*/ 7 h 589"/>
                      <a:gd name="T72" fmla="*/ 1 w 376"/>
                      <a:gd name="T73" fmla="*/ 7 h 589"/>
                      <a:gd name="T74" fmla="*/ 1 w 376"/>
                      <a:gd name="T75" fmla="*/ 7 h 589"/>
                      <a:gd name="T76" fmla="*/ 1 w 376"/>
                      <a:gd name="T77" fmla="*/ 7 h 589"/>
                      <a:gd name="T78" fmla="*/ 2 w 376"/>
                      <a:gd name="T79" fmla="*/ 7 h 589"/>
                      <a:gd name="T80" fmla="*/ 2 w 376"/>
                      <a:gd name="T81" fmla="*/ 7 h 589"/>
                      <a:gd name="T82" fmla="*/ 2 w 376"/>
                      <a:gd name="T83" fmla="*/ 7 h 589"/>
                      <a:gd name="T84" fmla="*/ 2 w 376"/>
                      <a:gd name="T85" fmla="*/ 7 h 589"/>
                      <a:gd name="T86" fmla="*/ 2 w 376"/>
                      <a:gd name="T87" fmla="*/ 7 h 589"/>
                      <a:gd name="T88" fmla="*/ 3 w 376"/>
                      <a:gd name="T89" fmla="*/ 7 h 589"/>
                      <a:gd name="T90" fmla="*/ 3 w 376"/>
                      <a:gd name="T91" fmla="*/ 7 h 589"/>
                      <a:gd name="T92" fmla="*/ 3 w 376"/>
                      <a:gd name="T93" fmla="*/ 7 h 589"/>
                      <a:gd name="T94" fmla="*/ 3 w 376"/>
                      <a:gd name="T95" fmla="*/ 6 h 589"/>
                      <a:gd name="T96" fmla="*/ 3 w 376"/>
                      <a:gd name="T97" fmla="*/ 6 h 589"/>
                      <a:gd name="T98" fmla="*/ 3 w 376"/>
                      <a:gd name="T99" fmla="*/ 6 h 589"/>
                      <a:gd name="T100" fmla="*/ 3 w 376"/>
                      <a:gd name="T101" fmla="*/ 6 h 589"/>
                      <a:gd name="T102" fmla="*/ 4 w 376"/>
                      <a:gd name="T103" fmla="*/ 4 h 589"/>
                      <a:gd name="T104" fmla="*/ 4 w 376"/>
                      <a:gd name="T105" fmla="*/ 3 h 589"/>
                      <a:gd name="T106" fmla="*/ 4 w 376"/>
                      <a:gd name="T107" fmla="*/ 2 h 589"/>
                      <a:gd name="T108" fmla="*/ 4 w 376"/>
                      <a:gd name="T109" fmla="*/ 2 h 589"/>
                      <a:gd name="T110" fmla="*/ 5 w 376"/>
                      <a:gd name="T111" fmla="*/ 1 h 5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76" h="589">
                        <a:moveTo>
                          <a:pt x="374" y="78"/>
                        </a:moveTo>
                        <a:lnTo>
                          <a:pt x="376" y="66"/>
                        </a:lnTo>
                        <a:lnTo>
                          <a:pt x="375" y="55"/>
                        </a:lnTo>
                        <a:lnTo>
                          <a:pt x="373" y="42"/>
                        </a:lnTo>
                        <a:lnTo>
                          <a:pt x="368" y="29"/>
                        </a:lnTo>
                        <a:lnTo>
                          <a:pt x="364" y="17"/>
                        </a:lnTo>
                        <a:lnTo>
                          <a:pt x="357" y="8"/>
                        </a:lnTo>
                        <a:lnTo>
                          <a:pt x="352" y="4"/>
                        </a:lnTo>
                        <a:lnTo>
                          <a:pt x="347" y="1"/>
                        </a:lnTo>
                        <a:lnTo>
                          <a:pt x="334" y="0"/>
                        </a:lnTo>
                        <a:lnTo>
                          <a:pt x="284" y="0"/>
                        </a:lnTo>
                        <a:lnTo>
                          <a:pt x="260" y="0"/>
                        </a:lnTo>
                        <a:lnTo>
                          <a:pt x="236" y="2"/>
                        </a:lnTo>
                        <a:lnTo>
                          <a:pt x="212" y="7"/>
                        </a:lnTo>
                        <a:lnTo>
                          <a:pt x="200" y="10"/>
                        </a:lnTo>
                        <a:lnTo>
                          <a:pt x="190" y="15"/>
                        </a:lnTo>
                        <a:lnTo>
                          <a:pt x="168" y="28"/>
                        </a:lnTo>
                        <a:lnTo>
                          <a:pt x="150" y="45"/>
                        </a:lnTo>
                        <a:lnTo>
                          <a:pt x="132" y="62"/>
                        </a:lnTo>
                        <a:lnTo>
                          <a:pt x="125" y="71"/>
                        </a:lnTo>
                        <a:lnTo>
                          <a:pt x="118" y="81"/>
                        </a:lnTo>
                        <a:lnTo>
                          <a:pt x="93" y="124"/>
                        </a:lnTo>
                        <a:lnTo>
                          <a:pt x="83" y="146"/>
                        </a:lnTo>
                        <a:lnTo>
                          <a:pt x="76" y="170"/>
                        </a:lnTo>
                        <a:lnTo>
                          <a:pt x="63" y="216"/>
                        </a:lnTo>
                        <a:lnTo>
                          <a:pt x="37" y="311"/>
                        </a:lnTo>
                        <a:lnTo>
                          <a:pt x="12" y="406"/>
                        </a:lnTo>
                        <a:lnTo>
                          <a:pt x="2" y="454"/>
                        </a:lnTo>
                        <a:lnTo>
                          <a:pt x="0" y="478"/>
                        </a:lnTo>
                        <a:lnTo>
                          <a:pt x="3" y="503"/>
                        </a:lnTo>
                        <a:lnTo>
                          <a:pt x="9" y="526"/>
                        </a:lnTo>
                        <a:lnTo>
                          <a:pt x="18" y="549"/>
                        </a:lnTo>
                        <a:lnTo>
                          <a:pt x="25" y="559"/>
                        </a:lnTo>
                        <a:lnTo>
                          <a:pt x="33" y="569"/>
                        </a:lnTo>
                        <a:lnTo>
                          <a:pt x="43" y="576"/>
                        </a:lnTo>
                        <a:lnTo>
                          <a:pt x="53" y="582"/>
                        </a:lnTo>
                        <a:lnTo>
                          <a:pt x="65" y="586"/>
                        </a:lnTo>
                        <a:lnTo>
                          <a:pt x="77" y="588"/>
                        </a:lnTo>
                        <a:lnTo>
                          <a:pt x="101" y="589"/>
                        </a:lnTo>
                        <a:lnTo>
                          <a:pt x="126" y="588"/>
                        </a:lnTo>
                        <a:lnTo>
                          <a:pt x="150" y="589"/>
                        </a:lnTo>
                        <a:lnTo>
                          <a:pt x="163" y="589"/>
                        </a:lnTo>
                        <a:lnTo>
                          <a:pt x="175" y="588"/>
                        </a:lnTo>
                        <a:lnTo>
                          <a:pt x="186" y="584"/>
                        </a:lnTo>
                        <a:lnTo>
                          <a:pt x="197" y="578"/>
                        </a:lnTo>
                        <a:lnTo>
                          <a:pt x="217" y="564"/>
                        </a:lnTo>
                        <a:lnTo>
                          <a:pt x="234" y="545"/>
                        </a:lnTo>
                        <a:lnTo>
                          <a:pt x="248" y="525"/>
                        </a:lnTo>
                        <a:lnTo>
                          <a:pt x="259" y="504"/>
                        </a:lnTo>
                        <a:lnTo>
                          <a:pt x="267" y="481"/>
                        </a:lnTo>
                        <a:lnTo>
                          <a:pt x="275" y="457"/>
                        </a:lnTo>
                        <a:lnTo>
                          <a:pt x="297" y="361"/>
                        </a:lnTo>
                        <a:lnTo>
                          <a:pt x="322" y="266"/>
                        </a:lnTo>
                        <a:lnTo>
                          <a:pt x="349" y="173"/>
                        </a:lnTo>
                        <a:lnTo>
                          <a:pt x="362" y="126"/>
                        </a:lnTo>
                        <a:lnTo>
                          <a:pt x="373"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90" name="Freeform 66"/>
                  <p:cNvSpPr>
                    <a:spLocks/>
                  </p:cNvSpPr>
                  <p:nvPr/>
                </p:nvSpPr>
                <p:spPr bwMode="auto">
                  <a:xfrm>
                    <a:off x="1657" y="1428"/>
                    <a:ext cx="8" cy="28"/>
                  </a:xfrm>
                  <a:custGeom>
                    <a:avLst/>
                    <a:gdLst>
                      <a:gd name="T0" fmla="*/ 0 w 36"/>
                      <a:gd name="T1" fmla="*/ 0 h 122"/>
                      <a:gd name="T2" fmla="*/ 0 w 36"/>
                      <a:gd name="T3" fmla="*/ 0 h 122"/>
                      <a:gd name="T4" fmla="*/ 0 w 36"/>
                      <a:gd name="T5" fmla="*/ 0 h 122"/>
                      <a:gd name="T6" fmla="*/ 0 w 36"/>
                      <a:gd name="T7" fmla="*/ 1 h 122"/>
                      <a:gd name="T8" fmla="*/ 0 w 36"/>
                      <a:gd name="T9" fmla="*/ 1 h 122"/>
                      <a:gd name="T10" fmla="*/ 0 w 36"/>
                      <a:gd name="T11" fmla="*/ 1 h 122"/>
                      <a:gd name="T12" fmla="*/ 0 w 36"/>
                      <a:gd name="T13" fmla="*/ 1 h 122"/>
                      <a:gd name="T14" fmla="*/ 0 w 36"/>
                      <a:gd name="T15" fmla="*/ 1 h 122"/>
                      <a:gd name="T16" fmla="*/ 0 w 36"/>
                      <a:gd name="T17" fmla="*/ 1 h 1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122">
                        <a:moveTo>
                          <a:pt x="5" y="0"/>
                        </a:moveTo>
                        <a:lnTo>
                          <a:pt x="1" y="17"/>
                        </a:lnTo>
                        <a:lnTo>
                          <a:pt x="0" y="33"/>
                        </a:lnTo>
                        <a:lnTo>
                          <a:pt x="0" y="50"/>
                        </a:lnTo>
                        <a:lnTo>
                          <a:pt x="3" y="66"/>
                        </a:lnTo>
                        <a:lnTo>
                          <a:pt x="10" y="81"/>
                        </a:lnTo>
                        <a:lnTo>
                          <a:pt x="18" y="95"/>
                        </a:lnTo>
                        <a:lnTo>
                          <a:pt x="27" y="109"/>
                        </a:lnTo>
                        <a:lnTo>
                          <a:pt x="36" y="1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91" name="Line 67"/>
                  <p:cNvSpPr>
                    <a:spLocks noChangeShapeType="1"/>
                  </p:cNvSpPr>
                  <p:nvPr/>
                </p:nvSpPr>
                <p:spPr bwMode="auto">
                  <a:xfrm flipH="1">
                    <a:off x="1739" y="1253"/>
                    <a:ext cx="19"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5076" name="Group 68"/>
                <p:cNvGrpSpPr>
                  <a:grpSpLocks/>
                </p:cNvGrpSpPr>
                <p:nvPr/>
              </p:nvGrpSpPr>
              <p:grpSpPr bwMode="auto">
                <a:xfrm>
                  <a:off x="2834" y="709"/>
                  <a:ext cx="137" cy="203"/>
                  <a:chOff x="2834" y="709"/>
                  <a:chExt cx="137" cy="203"/>
                </a:xfrm>
              </p:grpSpPr>
              <p:sp>
                <p:nvSpPr>
                  <p:cNvPr id="85087" name="Freeform 69"/>
                  <p:cNvSpPr>
                    <a:spLocks/>
                  </p:cNvSpPr>
                  <p:nvPr/>
                </p:nvSpPr>
                <p:spPr bwMode="auto">
                  <a:xfrm>
                    <a:off x="2834" y="709"/>
                    <a:ext cx="92" cy="203"/>
                  </a:xfrm>
                  <a:custGeom>
                    <a:avLst/>
                    <a:gdLst>
                      <a:gd name="T0" fmla="*/ 3 w 394"/>
                      <a:gd name="T1" fmla="*/ 0 h 882"/>
                      <a:gd name="T2" fmla="*/ 0 w 394"/>
                      <a:gd name="T3" fmla="*/ 11 h 882"/>
                      <a:gd name="T4" fmla="*/ 2 w 394"/>
                      <a:gd name="T5" fmla="*/ 11 h 882"/>
                      <a:gd name="T6" fmla="*/ 2 w 394"/>
                      <a:gd name="T7" fmla="*/ 11 h 882"/>
                      <a:gd name="T8" fmla="*/ 3 w 394"/>
                      <a:gd name="T9" fmla="*/ 11 h 882"/>
                      <a:gd name="T10" fmla="*/ 3 w 394"/>
                      <a:gd name="T11" fmla="*/ 10 h 882"/>
                      <a:gd name="T12" fmla="*/ 3 w 394"/>
                      <a:gd name="T13" fmla="*/ 10 h 882"/>
                      <a:gd name="T14" fmla="*/ 4 w 394"/>
                      <a:gd name="T15" fmla="*/ 10 h 882"/>
                      <a:gd name="T16" fmla="*/ 4 w 394"/>
                      <a:gd name="T17" fmla="*/ 9 h 882"/>
                      <a:gd name="T18" fmla="*/ 4 w 394"/>
                      <a:gd name="T19" fmla="*/ 9 h 882"/>
                      <a:gd name="T20" fmla="*/ 4 w 394"/>
                      <a:gd name="T21" fmla="*/ 9 h 882"/>
                      <a:gd name="T22" fmla="*/ 5 w 394"/>
                      <a:gd name="T23" fmla="*/ 6 h 882"/>
                      <a:gd name="T24" fmla="*/ 5 w 394"/>
                      <a:gd name="T25" fmla="*/ 5 h 882"/>
                      <a:gd name="T26" fmla="*/ 5 w 394"/>
                      <a:gd name="T27" fmla="*/ 5 h 882"/>
                      <a:gd name="T28" fmla="*/ 5 w 394"/>
                      <a:gd name="T29" fmla="*/ 5 h 882"/>
                      <a:gd name="T30" fmla="*/ 5 w 394"/>
                      <a:gd name="T31" fmla="*/ 4 h 882"/>
                      <a:gd name="T32" fmla="*/ 5 w 394"/>
                      <a:gd name="T33" fmla="*/ 4 h 882"/>
                      <a:gd name="T34" fmla="*/ 4 w 394"/>
                      <a:gd name="T35" fmla="*/ 4 h 882"/>
                      <a:gd name="T36" fmla="*/ 4 w 394"/>
                      <a:gd name="T37" fmla="*/ 4 h 882"/>
                      <a:gd name="T38" fmla="*/ 4 w 394"/>
                      <a:gd name="T39" fmla="*/ 4 h 882"/>
                      <a:gd name="T40" fmla="*/ 2 w 394"/>
                      <a:gd name="T41" fmla="*/ 4 h 8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4" h="882">
                        <a:moveTo>
                          <a:pt x="235" y="0"/>
                        </a:moveTo>
                        <a:lnTo>
                          <a:pt x="0" y="882"/>
                        </a:lnTo>
                        <a:lnTo>
                          <a:pt x="153" y="882"/>
                        </a:lnTo>
                        <a:lnTo>
                          <a:pt x="177" y="878"/>
                        </a:lnTo>
                        <a:lnTo>
                          <a:pt x="203" y="869"/>
                        </a:lnTo>
                        <a:lnTo>
                          <a:pt x="227" y="853"/>
                        </a:lnTo>
                        <a:lnTo>
                          <a:pt x="252" y="832"/>
                        </a:lnTo>
                        <a:lnTo>
                          <a:pt x="273" y="805"/>
                        </a:lnTo>
                        <a:lnTo>
                          <a:pt x="292" y="776"/>
                        </a:lnTo>
                        <a:lnTo>
                          <a:pt x="307" y="743"/>
                        </a:lnTo>
                        <a:lnTo>
                          <a:pt x="319" y="710"/>
                        </a:lnTo>
                        <a:lnTo>
                          <a:pt x="385" y="465"/>
                        </a:lnTo>
                        <a:lnTo>
                          <a:pt x="391" y="432"/>
                        </a:lnTo>
                        <a:lnTo>
                          <a:pt x="394" y="399"/>
                        </a:lnTo>
                        <a:lnTo>
                          <a:pt x="390" y="371"/>
                        </a:lnTo>
                        <a:lnTo>
                          <a:pt x="382" y="344"/>
                        </a:lnTo>
                        <a:lnTo>
                          <a:pt x="369" y="323"/>
                        </a:lnTo>
                        <a:lnTo>
                          <a:pt x="353" y="307"/>
                        </a:lnTo>
                        <a:lnTo>
                          <a:pt x="333" y="297"/>
                        </a:lnTo>
                        <a:lnTo>
                          <a:pt x="310" y="294"/>
                        </a:lnTo>
                        <a:lnTo>
                          <a:pt x="156" y="2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88" name="Line 70"/>
                  <p:cNvSpPr>
                    <a:spLocks noChangeShapeType="1"/>
                  </p:cNvSpPr>
                  <p:nvPr/>
                </p:nvSpPr>
                <p:spPr bwMode="auto">
                  <a:xfrm flipH="1">
                    <a:off x="2952" y="709"/>
                    <a:ext cx="19"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5077" name="Group 71"/>
                <p:cNvGrpSpPr>
                  <a:grpSpLocks/>
                </p:cNvGrpSpPr>
                <p:nvPr/>
              </p:nvGrpSpPr>
              <p:grpSpPr bwMode="auto">
                <a:xfrm>
                  <a:off x="1603" y="2314"/>
                  <a:ext cx="86" cy="135"/>
                  <a:chOff x="1603" y="2314"/>
                  <a:chExt cx="86" cy="135"/>
                </a:xfrm>
              </p:grpSpPr>
              <p:sp>
                <p:nvSpPr>
                  <p:cNvPr id="85085" name="Freeform 72"/>
                  <p:cNvSpPr>
                    <a:spLocks/>
                  </p:cNvSpPr>
                  <p:nvPr/>
                </p:nvSpPr>
                <p:spPr bwMode="auto">
                  <a:xfrm>
                    <a:off x="1665" y="2422"/>
                    <a:ext cx="8" cy="27"/>
                  </a:xfrm>
                  <a:custGeom>
                    <a:avLst/>
                    <a:gdLst>
                      <a:gd name="T0" fmla="*/ 0 w 37"/>
                      <a:gd name="T1" fmla="*/ 0 h 122"/>
                      <a:gd name="T2" fmla="*/ 0 w 37"/>
                      <a:gd name="T3" fmla="*/ 0 h 122"/>
                      <a:gd name="T4" fmla="*/ 0 w 37"/>
                      <a:gd name="T5" fmla="*/ 0 h 122"/>
                      <a:gd name="T6" fmla="*/ 0 w 37"/>
                      <a:gd name="T7" fmla="*/ 0 h 122"/>
                      <a:gd name="T8" fmla="*/ 0 w 37"/>
                      <a:gd name="T9" fmla="*/ 1 h 122"/>
                      <a:gd name="T10" fmla="*/ 0 w 37"/>
                      <a:gd name="T11" fmla="*/ 1 h 122"/>
                      <a:gd name="T12" fmla="*/ 0 w 37"/>
                      <a:gd name="T13" fmla="*/ 1 h 122"/>
                      <a:gd name="T14" fmla="*/ 0 w 37"/>
                      <a:gd name="T15" fmla="*/ 1 h 122"/>
                      <a:gd name="T16" fmla="*/ 0 w 37"/>
                      <a:gd name="T17" fmla="*/ 1 h 1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7" h="122">
                        <a:moveTo>
                          <a:pt x="5" y="0"/>
                        </a:moveTo>
                        <a:lnTo>
                          <a:pt x="2" y="16"/>
                        </a:lnTo>
                        <a:lnTo>
                          <a:pt x="0" y="32"/>
                        </a:lnTo>
                        <a:lnTo>
                          <a:pt x="0" y="49"/>
                        </a:lnTo>
                        <a:lnTo>
                          <a:pt x="4" y="65"/>
                        </a:lnTo>
                        <a:lnTo>
                          <a:pt x="10" y="81"/>
                        </a:lnTo>
                        <a:lnTo>
                          <a:pt x="19" y="95"/>
                        </a:lnTo>
                        <a:lnTo>
                          <a:pt x="27" y="108"/>
                        </a:lnTo>
                        <a:lnTo>
                          <a:pt x="37" y="1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86" name="Freeform 73"/>
                  <p:cNvSpPr>
                    <a:spLocks/>
                  </p:cNvSpPr>
                  <p:nvPr/>
                </p:nvSpPr>
                <p:spPr bwMode="auto">
                  <a:xfrm>
                    <a:off x="1603" y="2314"/>
                    <a:ext cx="86" cy="135"/>
                  </a:xfrm>
                  <a:custGeom>
                    <a:avLst/>
                    <a:gdLst>
                      <a:gd name="T0" fmla="*/ 5 w 376"/>
                      <a:gd name="T1" fmla="*/ 1 h 590"/>
                      <a:gd name="T2" fmla="*/ 5 w 376"/>
                      <a:gd name="T3" fmla="*/ 1 h 590"/>
                      <a:gd name="T4" fmla="*/ 5 w 376"/>
                      <a:gd name="T5" fmla="*/ 1 h 590"/>
                      <a:gd name="T6" fmla="*/ 4 w 376"/>
                      <a:gd name="T7" fmla="*/ 0 h 590"/>
                      <a:gd name="T8" fmla="*/ 4 w 376"/>
                      <a:gd name="T9" fmla="*/ 0 h 590"/>
                      <a:gd name="T10" fmla="*/ 4 w 376"/>
                      <a:gd name="T11" fmla="*/ 0 h 590"/>
                      <a:gd name="T12" fmla="*/ 4 w 376"/>
                      <a:gd name="T13" fmla="*/ 0 h 590"/>
                      <a:gd name="T14" fmla="*/ 4 w 376"/>
                      <a:gd name="T15" fmla="*/ 0 h 590"/>
                      <a:gd name="T16" fmla="*/ 4 w 376"/>
                      <a:gd name="T17" fmla="*/ 0 h 590"/>
                      <a:gd name="T18" fmla="*/ 4 w 376"/>
                      <a:gd name="T19" fmla="*/ 0 h 590"/>
                      <a:gd name="T20" fmla="*/ 3 w 376"/>
                      <a:gd name="T21" fmla="*/ 0 h 590"/>
                      <a:gd name="T22" fmla="*/ 3 w 376"/>
                      <a:gd name="T23" fmla="*/ 0 h 590"/>
                      <a:gd name="T24" fmla="*/ 3 w 376"/>
                      <a:gd name="T25" fmla="*/ 0 h 590"/>
                      <a:gd name="T26" fmla="*/ 3 w 376"/>
                      <a:gd name="T27" fmla="*/ 0 h 590"/>
                      <a:gd name="T28" fmla="*/ 3 w 376"/>
                      <a:gd name="T29" fmla="*/ 0 h 590"/>
                      <a:gd name="T30" fmla="*/ 2 w 376"/>
                      <a:gd name="T31" fmla="*/ 0 h 590"/>
                      <a:gd name="T32" fmla="*/ 2 w 376"/>
                      <a:gd name="T33" fmla="*/ 0 h 590"/>
                      <a:gd name="T34" fmla="*/ 2 w 376"/>
                      <a:gd name="T35" fmla="*/ 0 h 590"/>
                      <a:gd name="T36" fmla="*/ 2 w 376"/>
                      <a:gd name="T37" fmla="*/ 1 h 590"/>
                      <a:gd name="T38" fmla="*/ 2 w 376"/>
                      <a:gd name="T39" fmla="*/ 1 h 590"/>
                      <a:gd name="T40" fmla="*/ 1 w 376"/>
                      <a:gd name="T41" fmla="*/ 1 h 590"/>
                      <a:gd name="T42" fmla="*/ 1 w 376"/>
                      <a:gd name="T43" fmla="*/ 1 h 590"/>
                      <a:gd name="T44" fmla="*/ 1 w 376"/>
                      <a:gd name="T45" fmla="*/ 2 h 590"/>
                      <a:gd name="T46" fmla="*/ 1 w 376"/>
                      <a:gd name="T47" fmla="*/ 2 h 590"/>
                      <a:gd name="T48" fmla="*/ 1 w 376"/>
                      <a:gd name="T49" fmla="*/ 3 h 590"/>
                      <a:gd name="T50" fmla="*/ 0 w 376"/>
                      <a:gd name="T51" fmla="*/ 4 h 590"/>
                      <a:gd name="T52" fmla="*/ 0 w 376"/>
                      <a:gd name="T53" fmla="*/ 5 h 590"/>
                      <a:gd name="T54" fmla="*/ 0 w 376"/>
                      <a:gd name="T55" fmla="*/ 5 h 590"/>
                      <a:gd name="T56" fmla="*/ 0 w 376"/>
                      <a:gd name="T57" fmla="*/ 6 h 590"/>
                      <a:gd name="T58" fmla="*/ 0 w 376"/>
                      <a:gd name="T59" fmla="*/ 6 h 590"/>
                      <a:gd name="T60" fmla="*/ 0 w 376"/>
                      <a:gd name="T61" fmla="*/ 6 h 590"/>
                      <a:gd name="T62" fmla="*/ 0 w 376"/>
                      <a:gd name="T63" fmla="*/ 7 h 590"/>
                      <a:gd name="T64" fmla="*/ 0 w 376"/>
                      <a:gd name="T65" fmla="*/ 7 h 590"/>
                      <a:gd name="T66" fmla="*/ 0 w 376"/>
                      <a:gd name="T67" fmla="*/ 7 h 590"/>
                      <a:gd name="T68" fmla="*/ 0 w 376"/>
                      <a:gd name="T69" fmla="*/ 7 h 590"/>
                      <a:gd name="T70" fmla="*/ 1 w 376"/>
                      <a:gd name="T71" fmla="*/ 7 h 590"/>
                      <a:gd name="T72" fmla="*/ 1 w 376"/>
                      <a:gd name="T73" fmla="*/ 7 h 590"/>
                      <a:gd name="T74" fmla="*/ 1 w 376"/>
                      <a:gd name="T75" fmla="*/ 7 h 590"/>
                      <a:gd name="T76" fmla="*/ 1 w 376"/>
                      <a:gd name="T77" fmla="*/ 7 h 590"/>
                      <a:gd name="T78" fmla="*/ 2 w 376"/>
                      <a:gd name="T79" fmla="*/ 7 h 590"/>
                      <a:gd name="T80" fmla="*/ 2 w 376"/>
                      <a:gd name="T81" fmla="*/ 7 h 590"/>
                      <a:gd name="T82" fmla="*/ 2 w 376"/>
                      <a:gd name="T83" fmla="*/ 7 h 590"/>
                      <a:gd name="T84" fmla="*/ 2 w 376"/>
                      <a:gd name="T85" fmla="*/ 7 h 590"/>
                      <a:gd name="T86" fmla="*/ 2 w 376"/>
                      <a:gd name="T87" fmla="*/ 7 h 590"/>
                      <a:gd name="T88" fmla="*/ 2 w 376"/>
                      <a:gd name="T89" fmla="*/ 7 h 590"/>
                      <a:gd name="T90" fmla="*/ 3 w 376"/>
                      <a:gd name="T91" fmla="*/ 7 h 590"/>
                      <a:gd name="T92" fmla="*/ 3 w 376"/>
                      <a:gd name="T93" fmla="*/ 7 h 590"/>
                      <a:gd name="T94" fmla="*/ 3 w 376"/>
                      <a:gd name="T95" fmla="*/ 6 h 590"/>
                      <a:gd name="T96" fmla="*/ 3 w 376"/>
                      <a:gd name="T97" fmla="*/ 6 h 590"/>
                      <a:gd name="T98" fmla="*/ 3 w 376"/>
                      <a:gd name="T99" fmla="*/ 6 h 590"/>
                      <a:gd name="T100" fmla="*/ 3 w 376"/>
                      <a:gd name="T101" fmla="*/ 5 h 590"/>
                      <a:gd name="T102" fmla="*/ 4 w 376"/>
                      <a:gd name="T103" fmla="*/ 4 h 590"/>
                      <a:gd name="T104" fmla="*/ 4 w 376"/>
                      <a:gd name="T105" fmla="*/ 3 h 590"/>
                      <a:gd name="T106" fmla="*/ 4 w 376"/>
                      <a:gd name="T107" fmla="*/ 2 h 590"/>
                      <a:gd name="T108" fmla="*/ 4 w 376"/>
                      <a:gd name="T109" fmla="*/ 2 h 590"/>
                      <a:gd name="T110" fmla="*/ 4 w 376"/>
                      <a:gd name="T111" fmla="*/ 1 h 59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76" h="590">
                        <a:moveTo>
                          <a:pt x="374" y="79"/>
                        </a:moveTo>
                        <a:lnTo>
                          <a:pt x="376" y="66"/>
                        </a:lnTo>
                        <a:lnTo>
                          <a:pt x="375" y="55"/>
                        </a:lnTo>
                        <a:lnTo>
                          <a:pt x="373" y="42"/>
                        </a:lnTo>
                        <a:lnTo>
                          <a:pt x="370" y="30"/>
                        </a:lnTo>
                        <a:lnTo>
                          <a:pt x="364" y="17"/>
                        </a:lnTo>
                        <a:lnTo>
                          <a:pt x="357" y="8"/>
                        </a:lnTo>
                        <a:lnTo>
                          <a:pt x="353" y="5"/>
                        </a:lnTo>
                        <a:lnTo>
                          <a:pt x="347" y="3"/>
                        </a:lnTo>
                        <a:lnTo>
                          <a:pt x="335" y="0"/>
                        </a:lnTo>
                        <a:lnTo>
                          <a:pt x="285" y="0"/>
                        </a:lnTo>
                        <a:lnTo>
                          <a:pt x="260" y="1"/>
                        </a:lnTo>
                        <a:lnTo>
                          <a:pt x="237" y="3"/>
                        </a:lnTo>
                        <a:lnTo>
                          <a:pt x="212" y="7"/>
                        </a:lnTo>
                        <a:lnTo>
                          <a:pt x="200" y="11"/>
                        </a:lnTo>
                        <a:lnTo>
                          <a:pt x="190" y="15"/>
                        </a:lnTo>
                        <a:lnTo>
                          <a:pt x="168" y="29"/>
                        </a:lnTo>
                        <a:lnTo>
                          <a:pt x="150" y="45"/>
                        </a:lnTo>
                        <a:lnTo>
                          <a:pt x="132" y="62"/>
                        </a:lnTo>
                        <a:lnTo>
                          <a:pt x="125" y="72"/>
                        </a:lnTo>
                        <a:lnTo>
                          <a:pt x="118" y="81"/>
                        </a:lnTo>
                        <a:lnTo>
                          <a:pt x="93" y="124"/>
                        </a:lnTo>
                        <a:lnTo>
                          <a:pt x="83" y="146"/>
                        </a:lnTo>
                        <a:lnTo>
                          <a:pt x="76" y="170"/>
                        </a:lnTo>
                        <a:lnTo>
                          <a:pt x="63" y="218"/>
                        </a:lnTo>
                        <a:lnTo>
                          <a:pt x="37" y="311"/>
                        </a:lnTo>
                        <a:lnTo>
                          <a:pt x="12" y="406"/>
                        </a:lnTo>
                        <a:lnTo>
                          <a:pt x="2" y="454"/>
                        </a:lnTo>
                        <a:lnTo>
                          <a:pt x="0" y="479"/>
                        </a:lnTo>
                        <a:lnTo>
                          <a:pt x="3" y="503"/>
                        </a:lnTo>
                        <a:lnTo>
                          <a:pt x="9" y="526"/>
                        </a:lnTo>
                        <a:lnTo>
                          <a:pt x="18" y="549"/>
                        </a:lnTo>
                        <a:lnTo>
                          <a:pt x="25" y="559"/>
                        </a:lnTo>
                        <a:lnTo>
                          <a:pt x="33" y="569"/>
                        </a:lnTo>
                        <a:lnTo>
                          <a:pt x="43" y="576"/>
                        </a:lnTo>
                        <a:lnTo>
                          <a:pt x="53" y="583"/>
                        </a:lnTo>
                        <a:lnTo>
                          <a:pt x="65" y="586"/>
                        </a:lnTo>
                        <a:lnTo>
                          <a:pt x="77" y="588"/>
                        </a:lnTo>
                        <a:lnTo>
                          <a:pt x="101" y="589"/>
                        </a:lnTo>
                        <a:lnTo>
                          <a:pt x="126" y="589"/>
                        </a:lnTo>
                        <a:lnTo>
                          <a:pt x="150" y="589"/>
                        </a:lnTo>
                        <a:lnTo>
                          <a:pt x="163" y="590"/>
                        </a:lnTo>
                        <a:lnTo>
                          <a:pt x="175" y="588"/>
                        </a:lnTo>
                        <a:lnTo>
                          <a:pt x="187" y="585"/>
                        </a:lnTo>
                        <a:lnTo>
                          <a:pt x="197" y="579"/>
                        </a:lnTo>
                        <a:lnTo>
                          <a:pt x="217" y="564"/>
                        </a:lnTo>
                        <a:lnTo>
                          <a:pt x="234" y="546"/>
                        </a:lnTo>
                        <a:lnTo>
                          <a:pt x="248" y="526"/>
                        </a:lnTo>
                        <a:lnTo>
                          <a:pt x="259" y="504"/>
                        </a:lnTo>
                        <a:lnTo>
                          <a:pt x="267" y="481"/>
                        </a:lnTo>
                        <a:lnTo>
                          <a:pt x="275" y="457"/>
                        </a:lnTo>
                        <a:lnTo>
                          <a:pt x="297" y="362"/>
                        </a:lnTo>
                        <a:lnTo>
                          <a:pt x="322" y="268"/>
                        </a:lnTo>
                        <a:lnTo>
                          <a:pt x="349" y="173"/>
                        </a:lnTo>
                        <a:lnTo>
                          <a:pt x="362" y="126"/>
                        </a:lnTo>
                        <a:lnTo>
                          <a:pt x="373" y="7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85078" name="Freeform 74"/>
                <p:cNvSpPr>
                  <a:spLocks/>
                </p:cNvSpPr>
                <p:nvPr/>
              </p:nvSpPr>
              <p:spPr bwMode="auto">
                <a:xfrm>
                  <a:off x="2634" y="3953"/>
                  <a:ext cx="90" cy="203"/>
                </a:xfrm>
                <a:custGeom>
                  <a:avLst/>
                  <a:gdLst>
                    <a:gd name="T0" fmla="*/ 3 w 393"/>
                    <a:gd name="T1" fmla="*/ 0 h 881"/>
                    <a:gd name="T2" fmla="*/ 0 w 393"/>
                    <a:gd name="T3" fmla="*/ 11 h 881"/>
                    <a:gd name="T4" fmla="*/ 2 w 393"/>
                    <a:gd name="T5" fmla="*/ 11 h 881"/>
                    <a:gd name="T6" fmla="*/ 2 w 393"/>
                    <a:gd name="T7" fmla="*/ 11 h 881"/>
                    <a:gd name="T8" fmla="*/ 3 w 393"/>
                    <a:gd name="T9" fmla="*/ 11 h 881"/>
                    <a:gd name="T10" fmla="*/ 3 w 393"/>
                    <a:gd name="T11" fmla="*/ 10 h 881"/>
                    <a:gd name="T12" fmla="*/ 3 w 393"/>
                    <a:gd name="T13" fmla="*/ 10 h 881"/>
                    <a:gd name="T14" fmla="*/ 3 w 393"/>
                    <a:gd name="T15" fmla="*/ 10 h 881"/>
                    <a:gd name="T16" fmla="*/ 3 w 393"/>
                    <a:gd name="T17" fmla="*/ 9 h 881"/>
                    <a:gd name="T18" fmla="*/ 4 w 393"/>
                    <a:gd name="T19" fmla="*/ 9 h 881"/>
                    <a:gd name="T20" fmla="*/ 4 w 393"/>
                    <a:gd name="T21" fmla="*/ 9 h 881"/>
                    <a:gd name="T22" fmla="*/ 5 w 393"/>
                    <a:gd name="T23" fmla="*/ 6 h 881"/>
                    <a:gd name="T24" fmla="*/ 5 w 393"/>
                    <a:gd name="T25" fmla="*/ 5 h 881"/>
                    <a:gd name="T26" fmla="*/ 5 w 393"/>
                    <a:gd name="T27" fmla="*/ 5 h 881"/>
                    <a:gd name="T28" fmla="*/ 5 w 393"/>
                    <a:gd name="T29" fmla="*/ 5 h 881"/>
                    <a:gd name="T30" fmla="*/ 5 w 393"/>
                    <a:gd name="T31" fmla="*/ 4 h 881"/>
                    <a:gd name="T32" fmla="*/ 4 w 393"/>
                    <a:gd name="T33" fmla="*/ 4 h 881"/>
                    <a:gd name="T34" fmla="*/ 4 w 393"/>
                    <a:gd name="T35" fmla="*/ 4 h 881"/>
                    <a:gd name="T36" fmla="*/ 4 w 393"/>
                    <a:gd name="T37" fmla="*/ 4 h 881"/>
                    <a:gd name="T38" fmla="*/ 4 w 393"/>
                    <a:gd name="T39" fmla="*/ 4 h 881"/>
                    <a:gd name="T40" fmla="*/ 2 w 393"/>
                    <a:gd name="T41" fmla="*/ 4 h 88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3" h="881">
                      <a:moveTo>
                        <a:pt x="235" y="0"/>
                      </a:moveTo>
                      <a:lnTo>
                        <a:pt x="0" y="881"/>
                      </a:lnTo>
                      <a:lnTo>
                        <a:pt x="153" y="881"/>
                      </a:lnTo>
                      <a:lnTo>
                        <a:pt x="178" y="877"/>
                      </a:lnTo>
                      <a:lnTo>
                        <a:pt x="203" y="868"/>
                      </a:lnTo>
                      <a:lnTo>
                        <a:pt x="228" y="852"/>
                      </a:lnTo>
                      <a:lnTo>
                        <a:pt x="251" y="830"/>
                      </a:lnTo>
                      <a:lnTo>
                        <a:pt x="273" y="805"/>
                      </a:lnTo>
                      <a:lnTo>
                        <a:pt x="293" y="775"/>
                      </a:lnTo>
                      <a:lnTo>
                        <a:pt x="307" y="743"/>
                      </a:lnTo>
                      <a:lnTo>
                        <a:pt x="319" y="710"/>
                      </a:lnTo>
                      <a:lnTo>
                        <a:pt x="384" y="465"/>
                      </a:lnTo>
                      <a:lnTo>
                        <a:pt x="392" y="431"/>
                      </a:lnTo>
                      <a:lnTo>
                        <a:pt x="393" y="399"/>
                      </a:lnTo>
                      <a:lnTo>
                        <a:pt x="389" y="369"/>
                      </a:lnTo>
                      <a:lnTo>
                        <a:pt x="382" y="344"/>
                      </a:lnTo>
                      <a:lnTo>
                        <a:pt x="369" y="322"/>
                      </a:lnTo>
                      <a:lnTo>
                        <a:pt x="353" y="307"/>
                      </a:lnTo>
                      <a:lnTo>
                        <a:pt x="333" y="297"/>
                      </a:lnTo>
                      <a:lnTo>
                        <a:pt x="311" y="294"/>
                      </a:lnTo>
                      <a:lnTo>
                        <a:pt x="156" y="2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85079" name="Group 75"/>
                <p:cNvGrpSpPr>
                  <a:grpSpLocks/>
                </p:cNvGrpSpPr>
                <p:nvPr/>
              </p:nvGrpSpPr>
              <p:grpSpPr bwMode="auto">
                <a:xfrm>
                  <a:off x="3768" y="3061"/>
                  <a:ext cx="76" cy="135"/>
                  <a:chOff x="3768" y="3061"/>
                  <a:chExt cx="76" cy="135"/>
                </a:xfrm>
              </p:grpSpPr>
              <p:sp>
                <p:nvSpPr>
                  <p:cNvPr id="85080" name="Line 76"/>
                  <p:cNvSpPr>
                    <a:spLocks noChangeShapeType="1"/>
                  </p:cNvSpPr>
                  <p:nvPr/>
                </p:nvSpPr>
                <p:spPr bwMode="auto">
                  <a:xfrm flipH="1">
                    <a:off x="3787" y="3196"/>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81" name="Freeform 77"/>
                  <p:cNvSpPr>
                    <a:spLocks/>
                  </p:cNvSpPr>
                  <p:nvPr/>
                </p:nvSpPr>
                <p:spPr bwMode="auto">
                  <a:xfrm>
                    <a:off x="3768" y="3156"/>
                    <a:ext cx="19" cy="40"/>
                  </a:xfrm>
                  <a:custGeom>
                    <a:avLst/>
                    <a:gdLst>
                      <a:gd name="T0" fmla="*/ 0 w 83"/>
                      <a:gd name="T1" fmla="*/ 0 h 171"/>
                      <a:gd name="T2" fmla="*/ 0 w 83"/>
                      <a:gd name="T3" fmla="*/ 0 h 171"/>
                      <a:gd name="T4" fmla="*/ 0 w 83"/>
                      <a:gd name="T5" fmla="*/ 1 h 171"/>
                      <a:gd name="T6" fmla="*/ 0 w 83"/>
                      <a:gd name="T7" fmla="*/ 1 h 171"/>
                      <a:gd name="T8" fmla="*/ 0 w 83"/>
                      <a:gd name="T9" fmla="*/ 2 h 171"/>
                      <a:gd name="T10" fmla="*/ 0 w 83"/>
                      <a:gd name="T11" fmla="*/ 2 h 171"/>
                      <a:gd name="T12" fmla="*/ 0 w 83"/>
                      <a:gd name="T13" fmla="*/ 2 h 171"/>
                      <a:gd name="T14" fmla="*/ 1 w 83"/>
                      <a:gd name="T15" fmla="*/ 2 h 171"/>
                      <a:gd name="T16" fmla="*/ 1 w 83"/>
                      <a:gd name="T17" fmla="*/ 2 h 1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171">
                        <a:moveTo>
                          <a:pt x="9" y="0"/>
                        </a:moveTo>
                        <a:lnTo>
                          <a:pt x="2" y="33"/>
                        </a:lnTo>
                        <a:lnTo>
                          <a:pt x="0" y="65"/>
                        </a:lnTo>
                        <a:lnTo>
                          <a:pt x="3" y="94"/>
                        </a:lnTo>
                        <a:lnTo>
                          <a:pt x="12" y="120"/>
                        </a:lnTo>
                        <a:lnTo>
                          <a:pt x="25" y="141"/>
                        </a:lnTo>
                        <a:lnTo>
                          <a:pt x="41" y="157"/>
                        </a:lnTo>
                        <a:lnTo>
                          <a:pt x="61" y="167"/>
                        </a:lnTo>
                        <a:lnTo>
                          <a:pt x="83" y="1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82" name="Line 78"/>
                  <p:cNvSpPr>
                    <a:spLocks noChangeShapeType="1"/>
                  </p:cNvSpPr>
                  <p:nvPr/>
                </p:nvSpPr>
                <p:spPr bwMode="auto">
                  <a:xfrm flipV="1">
                    <a:off x="3770" y="3099"/>
                    <a:ext cx="16"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83" name="Freeform 79"/>
                  <p:cNvSpPr>
                    <a:spLocks/>
                  </p:cNvSpPr>
                  <p:nvPr/>
                </p:nvSpPr>
                <p:spPr bwMode="auto">
                  <a:xfrm>
                    <a:off x="3786" y="3061"/>
                    <a:ext cx="37" cy="38"/>
                  </a:xfrm>
                  <a:custGeom>
                    <a:avLst/>
                    <a:gdLst>
                      <a:gd name="T0" fmla="*/ 2 w 166"/>
                      <a:gd name="T1" fmla="*/ 0 h 172"/>
                      <a:gd name="T2" fmla="*/ 2 w 166"/>
                      <a:gd name="T3" fmla="*/ 0 h 172"/>
                      <a:gd name="T4" fmla="*/ 1 w 166"/>
                      <a:gd name="T5" fmla="*/ 0 h 172"/>
                      <a:gd name="T6" fmla="*/ 1 w 166"/>
                      <a:gd name="T7" fmla="*/ 0 h 172"/>
                      <a:gd name="T8" fmla="*/ 1 w 166"/>
                      <a:gd name="T9" fmla="*/ 0 h 172"/>
                      <a:gd name="T10" fmla="*/ 0 w 166"/>
                      <a:gd name="T11" fmla="*/ 1 h 172"/>
                      <a:gd name="T12" fmla="*/ 0 w 166"/>
                      <a:gd name="T13" fmla="*/ 1 h 172"/>
                      <a:gd name="T14" fmla="*/ 0 w 166"/>
                      <a:gd name="T15" fmla="*/ 2 h 172"/>
                      <a:gd name="T16" fmla="*/ 0 w 166"/>
                      <a:gd name="T17" fmla="*/ 2 h 1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6" h="172">
                        <a:moveTo>
                          <a:pt x="166" y="0"/>
                        </a:moveTo>
                        <a:lnTo>
                          <a:pt x="141" y="3"/>
                        </a:lnTo>
                        <a:lnTo>
                          <a:pt x="116" y="13"/>
                        </a:lnTo>
                        <a:lnTo>
                          <a:pt x="91" y="29"/>
                        </a:lnTo>
                        <a:lnTo>
                          <a:pt x="67" y="50"/>
                        </a:lnTo>
                        <a:lnTo>
                          <a:pt x="46" y="76"/>
                        </a:lnTo>
                        <a:lnTo>
                          <a:pt x="26" y="106"/>
                        </a:lnTo>
                        <a:lnTo>
                          <a:pt x="10" y="138"/>
                        </a:lnTo>
                        <a:lnTo>
                          <a:pt x="0" y="1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84" name="Line 80"/>
                  <p:cNvSpPr>
                    <a:spLocks noChangeShapeType="1"/>
                  </p:cNvSpPr>
                  <p:nvPr/>
                </p:nvSpPr>
                <p:spPr bwMode="auto">
                  <a:xfrm>
                    <a:off x="3823" y="3061"/>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grpSp>
        <p:nvGrpSpPr>
          <p:cNvPr id="432209" name="Group 81"/>
          <p:cNvGrpSpPr>
            <a:grpSpLocks/>
          </p:cNvGrpSpPr>
          <p:nvPr/>
        </p:nvGrpSpPr>
        <p:grpSpPr bwMode="auto">
          <a:xfrm>
            <a:off x="3133725" y="4714875"/>
            <a:ext cx="171450" cy="323850"/>
            <a:chOff x="1974" y="2970"/>
            <a:chExt cx="108" cy="204"/>
          </a:xfrm>
        </p:grpSpPr>
        <p:sp>
          <p:nvSpPr>
            <p:cNvPr id="85057" name="Freeform 82"/>
            <p:cNvSpPr>
              <a:spLocks/>
            </p:cNvSpPr>
            <p:nvPr/>
          </p:nvSpPr>
          <p:spPr bwMode="auto">
            <a:xfrm>
              <a:off x="1992" y="2970"/>
              <a:ext cx="90" cy="204"/>
            </a:xfrm>
            <a:custGeom>
              <a:avLst/>
              <a:gdLst>
                <a:gd name="T0" fmla="*/ 5 w 390"/>
                <a:gd name="T1" fmla="*/ 0 h 881"/>
                <a:gd name="T2" fmla="*/ 2 w 390"/>
                <a:gd name="T3" fmla="*/ 11 h 881"/>
                <a:gd name="T4" fmla="*/ 0 w 390"/>
                <a:gd name="T5" fmla="*/ 11 h 881"/>
                <a:gd name="T6" fmla="*/ 0 60000 65536"/>
                <a:gd name="T7" fmla="*/ 0 60000 65536"/>
                <a:gd name="T8" fmla="*/ 0 60000 65536"/>
              </a:gdLst>
              <a:ahLst/>
              <a:cxnLst>
                <a:cxn ang="T6">
                  <a:pos x="T0" y="T1"/>
                </a:cxn>
                <a:cxn ang="T7">
                  <a:pos x="T2" y="T3"/>
                </a:cxn>
                <a:cxn ang="T8">
                  <a:pos x="T4" y="T5"/>
                </a:cxn>
              </a:cxnLst>
              <a:rect l="0" t="0" r="r" b="b"/>
              <a:pathLst>
                <a:path w="390" h="881">
                  <a:moveTo>
                    <a:pt x="390" y="0"/>
                  </a:moveTo>
                  <a:lnTo>
                    <a:pt x="155" y="881"/>
                  </a:lnTo>
                  <a:lnTo>
                    <a:pt x="0" y="8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58" name="Freeform 83"/>
            <p:cNvSpPr>
              <a:spLocks/>
            </p:cNvSpPr>
            <p:nvPr/>
          </p:nvSpPr>
          <p:spPr bwMode="auto">
            <a:xfrm>
              <a:off x="1974" y="3133"/>
              <a:ext cx="18" cy="41"/>
            </a:xfrm>
            <a:custGeom>
              <a:avLst/>
              <a:gdLst>
                <a:gd name="T0" fmla="*/ 0 w 82"/>
                <a:gd name="T1" fmla="*/ 0 h 171"/>
                <a:gd name="T2" fmla="*/ 0 w 82"/>
                <a:gd name="T3" fmla="*/ 0 h 171"/>
                <a:gd name="T4" fmla="*/ 0 w 82"/>
                <a:gd name="T5" fmla="*/ 1 h 171"/>
                <a:gd name="T6" fmla="*/ 0 w 82"/>
                <a:gd name="T7" fmla="*/ 1 h 171"/>
                <a:gd name="T8" fmla="*/ 0 w 82"/>
                <a:gd name="T9" fmla="*/ 2 h 171"/>
                <a:gd name="T10" fmla="*/ 0 w 82"/>
                <a:gd name="T11" fmla="*/ 2 h 171"/>
                <a:gd name="T12" fmla="*/ 0 w 82"/>
                <a:gd name="T13" fmla="*/ 2 h 171"/>
                <a:gd name="T14" fmla="*/ 1 w 82"/>
                <a:gd name="T15" fmla="*/ 2 h 171"/>
                <a:gd name="T16" fmla="*/ 1 w 82"/>
                <a:gd name="T17" fmla="*/ 2 h 1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171">
                  <a:moveTo>
                    <a:pt x="9" y="0"/>
                  </a:moveTo>
                  <a:lnTo>
                    <a:pt x="1" y="33"/>
                  </a:lnTo>
                  <a:lnTo>
                    <a:pt x="0" y="65"/>
                  </a:lnTo>
                  <a:lnTo>
                    <a:pt x="3" y="94"/>
                  </a:lnTo>
                  <a:lnTo>
                    <a:pt x="11" y="121"/>
                  </a:lnTo>
                  <a:lnTo>
                    <a:pt x="24" y="142"/>
                  </a:lnTo>
                  <a:lnTo>
                    <a:pt x="40" y="158"/>
                  </a:lnTo>
                  <a:lnTo>
                    <a:pt x="60" y="168"/>
                  </a:lnTo>
                  <a:lnTo>
                    <a:pt x="82" y="1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59" name="Line 84"/>
            <p:cNvSpPr>
              <a:spLocks noChangeShapeType="1"/>
            </p:cNvSpPr>
            <p:nvPr/>
          </p:nvSpPr>
          <p:spPr bwMode="auto">
            <a:xfrm flipV="1">
              <a:off x="1976" y="3077"/>
              <a:ext cx="15"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60" name="Freeform 85"/>
            <p:cNvSpPr>
              <a:spLocks/>
            </p:cNvSpPr>
            <p:nvPr/>
          </p:nvSpPr>
          <p:spPr bwMode="auto">
            <a:xfrm>
              <a:off x="1991" y="3038"/>
              <a:ext cx="38" cy="39"/>
            </a:xfrm>
            <a:custGeom>
              <a:avLst/>
              <a:gdLst>
                <a:gd name="T0" fmla="*/ 2 w 166"/>
                <a:gd name="T1" fmla="*/ 0 h 172"/>
                <a:gd name="T2" fmla="*/ 2 w 166"/>
                <a:gd name="T3" fmla="*/ 0 h 172"/>
                <a:gd name="T4" fmla="*/ 1 w 166"/>
                <a:gd name="T5" fmla="*/ 0 h 172"/>
                <a:gd name="T6" fmla="*/ 1 w 166"/>
                <a:gd name="T7" fmla="*/ 0 h 172"/>
                <a:gd name="T8" fmla="*/ 1 w 166"/>
                <a:gd name="T9" fmla="*/ 0 h 172"/>
                <a:gd name="T10" fmla="*/ 0 w 166"/>
                <a:gd name="T11" fmla="*/ 1 h 172"/>
                <a:gd name="T12" fmla="*/ 0 w 166"/>
                <a:gd name="T13" fmla="*/ 1 h 172"/>
                <a:gd name="T14" fmla="*/ 0 w 166"/>
                <a:gd name="T15" fmla="*/ 2 h 172"/>
                <a:gd name="T16" fmla="*/ 0 w 166"/>
                <a:gd name="T17" fmla="*/ 2 h 1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6" h="172">
                  <a:moveTo>
                    <a:pt x="166" y="0"/>
                  </a:moveTo>
                  <a:lnTo>
                    <a:pt x="141" y="4"/>
                  </a:lnTo>
                  <a:lnTo>
                    <a:pt x="116" y="13"/>
                  </a:lnTo>
                  <a:lnTo>
                    <a:pt x="91" y="29"/>
                  </a:lnTo>
                  <a:lnTo>
                    <a:pt x="68" y="50"/>
                  </a:lnTo>
                  <a:lnTo>
                    <a:pt x="45" y="77"/>
                  </a:lnTo>
                  <a:lnTo>
                    <a:pt x="26" y="106"/>
                  </a:lnTo>
                  <a:lnTo>
                    <a:pt x="11" y="139"/>
                  </a:lnTo>
                  <a:lnTo>
                    <a:pt x="0" y="1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61" name="Line 86"/>
            <p:cNvSpPr>
              <a:spLocks noChangeShapeType="1"/>
            </p:cNvSpPr>
            <p:nvPr/>
          </p:nvSpPr>
          <p:spPr bwMode="auto">
            <a:xfrm>
              <a:off x="2029" y="3038"/>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2215" name="Group 87"/>
          <p:cNvGrpSpPr>
            <a:grpSpLocks/>
          </p:cNvGrpSpPr>
          <p:nvPr/>
        </p:nvGrpSpPr>
        <p:grpSpPr bwMode="auto">
          <a:xfrm>
            <a:off x="3213100" y="1458913"/>
            <a:ext cx="241300" cy="322262"/>
            <a:chOff x="2024" y="919"/>
            <a:chExt cx="152" cy="203"/>
          </a:xfrm>
        </p:grpSpPr>
        <p:sp>
          <p:nvSpPr>
            <p:cNvPr id="85051" name="Freeform 88"/>
            <p:cNvSpPr>
              <a:spLocks/>
            </p:cNvSpPr>
            <p:nvPr/>
          </p:nvSpPr>
          <p:spPr bwMode="auto">
            <a:xfrm>
              <a:off x="2044" y="919"/>
              <a:ext cx="88" cy="203"/>
            </a:xfrm>
            <a:custGeom>
              <a:avLst/>
              <a:gdLst>
                <a:gd name="T0" fmla="*/ 5 w 389"/>
                <a:gd name="T1" fmla="*/ 0 h 881"/>
                <a:gd name="T2" fmla="*/ 2 w 389"/>
                <a:gd name="T3" fmla="*/ 11 h 881"/>
                <a:gd name="T4" fmla="*/ 0 w 389"/>
                <a:gd name="T5" fmla="*/ 11 h 881"/>
                <a:gd name="T6" fmla="*/ 0 60000 65536"/>
                <a:gd name="T7" fmla="*/ 0 60000 65536"/>
                <a:gd name="T8" fmla="*/ 0 60000 65536"/>
              </a:gdLst>
              <a:ahLst/>
              <a:cxnLst>
                <a:cxn ang="T6">
                  <a:pos x="T0" y="T1"/>
                </a:cxn>
                <a:cxn ang="T7">
                  <a:pos x="T2" y="T3"/>
                </a:cxn>
                <a:cxn ang="T8">
                  <a:pos x="T4" y="T5"/>
                </a:cxn>
              </a:cxnLst>
              <a:rect l="0" t="0" r="r" b="b"/>
              <a:pathLst>
                <a:path w="389" h="881">
                  <a:moveTo>
                    <a:pt x="389" y="0"/>
                  </a:moveTo>
                  <a:lnTo>
                    <a:pt x="153" y="881"/>
                  </a:lnTo>
                  <a:lnTo>
                    <a:pt x="0" y="8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52" name="Freeform 89"/>
            <p:cNvSpPr>
              <a:spLocks/>
            </p:cNvSpPr>
            <p:nvPr/>
          </p:nvSpPr>
          <p:spPr bwMode="auto">
            <a:xfrm>
              <a:off x="2024" y="1082"/>
              <a:ext cx="20" cy="40"/>
            </a:xfrm>
            <a:custGeom>
              <a:avLst/>
              <a:gdLst>
                <a:gd name="T0" fmla="*/ 0 w 83"/>
                <a:gd name="T1" fmla="*/ 0 h 172"/>
                <a:gd name="T2" fmla="*/ 0 w 83"/>
                <a:gd name="T3" fmla="*/ 0 h 172"/>
                <a:gd name="T4" fmla="*/ 0 w 83"/>
                <a:gd name="T5" fmla="*/ 1 h 172"/>
                <a:gd name="T6" fmla="*/ 0 w 83"/>
                <a:gd name="T7" fmla="*/ 1 h 172"/>
                <a:gd name="T8" fmla="*/ 0 w 83"/>
                <a:gd name="T9" fmla="*/ 2 h 172"/>
                <a:gd name="T10" fmla="*/ 0 w 83"/>
                <a:gd name="T11" fmla="*/ 2 h 172"/>
                <a:gd name="T12" fmla="*/ 0 w 83"/>
                <a:gd name="T13" fmla="*/ 2 h 172"/>
                <a:gd name="T14" fmla="*/ 1 w 83"/>
                <a:gd name="T15" fmla="*/ 2 h 172"/>
                <a:gd name="T16" fmla="*/ 1 w 83"/>
                <a:gd name="T17" fmla="*/ 2 h 1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172">
                  <a:moveTo>
                    <a:pt x="8" y="0"/>
                  </a:moveTo>
                  <a:lnTo>
                    <a:pt x="2" y="34"/>
                  </a:lnTo>
                  <a:lnTo>
                    <a:pt x="0" y="66"/>
                  </a:lnTo>
                  <a:lnTo>
                    <a:pt x="3" y="96"/>
                  </a:lnTo>
                  <a:lnTo>
                    <a:pt x="11" y="122"/>
                  </a:lnTo>
                  <a:lnTo>
                    <a:pt x="23" y="143"/>
                  </a:lnTo>
                  <a:lnTo>
                    <a:pt x="40" y="159"/>
                  </a:lnTo>
                  <a:lnTo>
                    <a:pt x="60" y="169"/>
                  </a:lnTo>
                  <a:lnTo>
                    <a:pt x="83" y="1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53" name="Line 90"/>
            <p:cNvSpPr>
              <a:spLocks noChangeShapeType="1"/>
            </p:cNvSpPr>
            <p:nvPr/>
          </p:nvSpPr>
          <p:spPr bwMode="auto">
            <a:xfrm flipV="1">
              <a:off x="2026" y="1027"/>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54" name="Freeform 91"/>
            <p:cNvSpPr>
              <a:spLocks/>
            </p:cNvSpPr>
            <p:nvPr/>
          </p:nvSpPr>
          <p:spPr bwMode="auto">
            <a:xfrm>
              <a:off x="2041" y="986"/>
              <a:ext cx="38" cy="41"/>
            </a:xfrm>
            <a:custGeom>
              <a:avLst/>
              <a:gdLst>
                <a:gd name="T0" fmla="*/ 2 w 165"/>
                <a:gd name="T1" fmla="*/ 0 h 172"/>
                <a:gd name="T2" fmla="*/ 2 w 165"/>
                <a:gd name="T3" fmla="*/ 0 h 172"/>
                <a:gd name="T4" fmla="*/ 1 w 165"/>
                <a:gd name="T5" fmla="*/ 0 h 172"/>
                <a:gd name="T6" fmla="*/ 1 w 165"/>
                <a:gd name="T7" fmla="*/ 0 h 172"/>
                <a:gd name="T8" fmla="*/ 1 w 165"/>
                <a:gd name="T9" fmla="*/ 1 h 172"/>
                <a:gd name="T10" fmla="*/ 1 w 165"/>
                <a:gd name="T11" fmla="*/ 1 h 172"/>
                <a:gd name="T12" fmla="*/ 0 w 165"/>
                <a:gd name="T13" fmla="*/ 1 h 172"/>
                <a:gd name="T14" fmla="*/ 0 w 165"/>
                <a:gd name="T15" fmla="*/ 2 h 172"/>
                <a:gd name="T16" fmla="*/ 0 w 165"/>
                <a:gd name="T17" fmla="*/ 2 h 1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172">
                  <a:moveTo>
                    <a:pt x="165" y="0"/>
                  </a:moveTo>
                  <a:lnTo>
                    <a:pt x="142" y="3"/>
                  </a:lnTo>
                  <a:lnTo>
                    <a:pt x="116" y="13"/>
                  </a:lnTo>
                  <a:lnTo>
                    <a:pt x="92" y="29"/>
                  </a:lnTo>
                  <a:lnTo>
                    <a:pt x="67" y="50"/>
                  </a:lnTo>
                  <a:lnTo>
                    <a:pt x="46" y="76"/>
                  </a:lnTo>
                  <a:lnTo>
                    <a:pt x="27" y="106"/>
                  </a:lnTo>
                  <a:lnTo>
                    <a:pt x="11" y="137"/>
                  </a:lnTo>
                  <a:lnTo>
                    <a:pt x="0" y="1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55" name="Line 92"/>
            <p:cNvSpPr>
              <a:spLocks noChangeShapeType="1"/>
            </p:cNvSpPr>
            <p:nvPr/>
          </p:nvSpPr>
          <p:spPr bwMode="auto">
            <a:xfrm>
              <a:off x="2079" y="986"/>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56" name="Line 93"/>
            <p:cNvSpPr>
              <a:spLocks noChangeShapeType="1"/>
            </p:cNvSpPr>
            <p:nvPr/>
          </p:nvSpPr>
          <p:spPr bwMode="auto">
            <a:xfrm flipH="1">
              <a:off x="2155" y="919"/>
              <a:ext cx="21"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2222" name="Group 94"/>
          <p:cNvGrpSpPr>
            <a:grpSpLocks/>
          </p:cNvGrpSpPr>
          <p:nvPr/>
        </p:nvGrpSpPr>
        <p:grpSpPr bwMode="auto">
          <a:xfrm>
            <a:off x="3787775" y="3765550"/>
            <a:ext cx="130175" cy="215900"/>
            <a:chOff x="2386" y="2372"/>
            <a:chExt cx="82" cy="136"/>
          </a:xfrm>
        </p:grpSpPr>
        <p:sp>
          <p:nvSpPr>
            <p:cNvPr id="85046" name="Line 95"/>
            <p:cNvSpPr>
              <a:spLocks noChangeShapeType="1"/>
            </p:cNvSpPr>
            <p:nvPr/>
          </p:nvSpPr>
          <p:spPr bwMode="auto">
            <a:xfrm flipH="1">
              <a:off x="2403" y="2508"/>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47" name="Freeform 96"/>
            <p:cNvSpPr>
              <a:spLocks/>
            </p:cNvSpPr>
            <p:nvPr/>
          </p:nvSpPr>
          <p:spPr bwMode="auto">
            <a:xfrm>
              <a:off x="2386" y="2474"/>
              <a:ext cx="17" cy="34"/>
            </a:xfrm>
            <a:custGeom>
              <a:avLst/>
              <a:gdLst>
                <a:gd name="T0" fmla="*/ 0 w 71"/>
                <a:gd name="T1" fmla="*/ 0 h 147"/>
                <a:gd name="T2" fmla="*/ 0 w 71"/>
                <a:gd name="T3" fmla="*/ 0 h 147"/>
                <a:gd name="T4" fmla="*/ 0 w 71"/>
                <a:gd name="T5" fmla="*/ 1 h 147"/>
                <a:gd name="T6" fmla="*/ 0 w 71"/>
                <a:gd name="T7" fmla="*/ 1 h 147"/>
                <a:gd name="T8" fmla="*/ 0 w 71"/>
                <a:gd name="T9" fmla="*/ 1 h 147"/>
                <a:gd name="T10" fmla="*/ 0 w 71"/>
                <a:gd name="T11" fmla="*/ 2 h 147"/>
                <a:gd name="T12" fmla="*/ 1 w 71"/>
                <a:gd name="T13" fmla="*/ 2 h 147"/>
                <a:gd name="T14" fmla="*/ 1 w 71"/>
                <a:gd name="T15" fmla="*/ 2 h 1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1" h="147">
                  <a:moveTo>
                    <a:pt x="8" y="0"/>
                  </a:moveTo>
                  <a:lnTo>
                    <a:pt x="1" y="32"/>
                  </a:lnTo>
                  <a:lnTo>
                    <a:pt x="0" y="64"/>
                  </a:lnTo>
                  <a:lnTo>
                    <a:pt x="6" y="92"/>
                  </a:lnTo>
                  <a:lnTo>
                    <a:pt x="15" y="115"/>
                  </a:lnTo>
                  <a:lnTo>
                    <a:pt x="30" y="132"/>
                  </a:lnTo>
                  <a:lnTo>
                    <a:pt x="49" y="143"/>
                  </a:lnTo>
                  <a:lnTo>
                    <a:pt x="71" y="1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48" name="Line 97"/>
            <p:cNvSpPr>
              <a:spLocks noChangeShapeType="1"/>
            </p:cNvSpPr>
            <p:nvPr/>
          </p:nvSpPr>
          <p:spPr bwMode="auto">
            <a:xfrm flipV="1">
              <a:off x="2389" y="2417"/>
              <a:ext cx="14"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49" name="Freeform 98"/>
            <p:cNvSpPr>
              <a:spLocks/>
            </p:cNvSpPr>
            <p:nvPr/>
          </p:nvSpPr>
          <p:spPr bwMode="auto">
            <a:xfrm>
              <a:off x="2403" y="2372"/>
              <a:ext cx="65" cy="45"/>
            </a:xfrm>
            <a:custGeom>
              <a:avLst/>
              <a:gdLst>
                <a:gd name="T0" fmla="*/ 3 w 284"/>
                <a:gd name="T1" fmla="*/ 2 h 196"/>
                <a:gd name="T2" fmla="*/ 3 w 284"/>
                <a:gd name="T3" fmla="*/ 2 h 196"/>
                <a:gd name="T4" fmla="*/ 3 w 284"/>
                <a:gd name="T5" fmla="*/ 1 h 196"/>
                <a:gd name="T6" fmla="*/ 3 w 284"/>
                <a:gd name="T7" fmla="*/ 1 h 196"/>
                <a:gd name="T8" fmla="*/ 3 w 284"/>
                <a:gd name="T9" fmla="*/ 1 h 196"/>
                <a:gd name="T10" fmla="*/ 3 w 284"/>
                <a:gd name="T11" fmla="*/ 0 h 196"/>
                <a:gd name="T12" fmla="*/ 3 w 284"/>
                <a:gd name="T13" fmla="*/ 0 h 196"/>
                <a:gd name="T14" fmla="*/ 3 w 284"/>
                <a:gd name="T15" fmla="*/ 0 h 196"/>
                <a:gd name="T16" fmla="*/ 2 w 284"/>
                <a:gd name="T17" fmla="*/ 0 h 196"/>
                <a:gd name="T18" fmla="*/ 2 w 284"/>
                <a:gd name="T19" fmla="*/ 0 h 196"/>
                <a:gd name="T20" fmla="*/ 2 w 284"/>
                <a:gd name="T21" fmla="*/ 0 h 196"/>
                <a:gd name="T22" fmla="*/ 1 w 284"/>
                <a:gd name="T23" fmla="*/ 0 h 196"/>
                <a:gd name="T24" fmla="*/ 1 w 284"/>
                <a:gd name="T25" fmla="*/ 1 h 196"/>
                <a:gd name="T26" fmla="*/ 1 w 284"/>
                <a:gd name="T27" fmla="*/ 1 h 196"/>
                <a:gd name="T28" fmla="*/ 0 w 284"/>
                <a:gd name="T29" fmla="*/ 1 h 196"/>
                <a:gd name="T30" fmla="*/ 0 w 284"/>
                <a:gd name="T31" fmla="*/ 2 h 196"/>
                <a:gd name="T32" fmla="*/ 0 w 284"/>
                <a:gd name="T33" fmla="*/ 2 h 1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4" h="196">
                  <a:moveTo>
                    <a:pt x="274" y="196"/>
                  </a:moveTo>
                  <a:lnTo>
                    <a:pt x="282" y="157"/>
                  </a:lnTo>
                  <a:lnTo>
                    <a:pt x="284" y="120"/>
                  </a:lnTo>
                  <a:lnTo>
                    <a:pt x="280" y="87"/>
                  </a:lnTo>
                  <a:lnTo>
                    <a:pt x="271" y="57"/>
                  </a:lnTo>
                  <a:lnTo>
                    <a:pt x="256" y="33"/>
                  </a:lnTo>
                  <a:lnTo>
                    <a:pt x="238" y="15"/>
                  </a:lnTo>
                  <a:lnTo>
                    <a:pt x="215" y="3"/>
                  </a:lnTo>
                  <a:lnTo>
                    <a:pt x="189" y="0"/>
                  </a:lnTo>
                  <a:lnTo>
                    <a:pt x="161" y="3"/>
                  </a:lnTo>
                  <a:lnTo>
                    <a:pt x="133" y="15"/>
                  </a:lnTo>
                  <a:lnTo>
                    <a:pt x="104" y="33"/>
                  </a:lnTo>
                  <a:lnTo>
                    <a:pt x="77" y="57"/>
                  </a:lnTo>
                  <a:lnTo>
                    <a:pt x="52" y="87"/>
                  </a:lnTo>
                  <a:lnTo>
                    <a:pt x="31" y="120"/>
                  </a:lnTo>
                  <a:lnTo>
                    <a:pt x="12" y="157"/>
                  </a:lnTo>
                  <a:lnTo>
                    <a:pt x="0" y="1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50" name="Freeform 99"/>
            <p:cNvSpPr>
              <a:spLocks/>
            </p:cNvSpPr>
            <p:nvPr/>
          </p:nvSpPr>
          <p:spPr bwMode="auto">
            <a:xfrm>
              <a:off x="2397" y="2417"/>
              <a:ext cx="69" cy="23"/>
            </a:xfrm>
            <a:custGeom>
              <a:avLst/>
              <a:gdLst>
                <a:gd name="T0" fmla="*/ 4 w 300"/>
                <a:gd name="T1" fmla="*/ 0 h 98"/>
                <a:gd name="T2" fmla="*/ 3 w 300"/>
                <a:gd name="T3" fmla="*/ 1 h 98"/>
                <a:gd name="T4" fmla="*/ 0 w 300"/>
                <a:gd name="T5" fmla="*/ 1 h 98"/>
                <a:gd name="T6" fmla="*/ 0 60000 65536"/>
                <a:gd name="T7" fmla="*/ 0 60000 65536"/>
                <a:gd name="T8" fmla="*/ 0 60000 65536"/>
              </a:gdLst>
              <a:ahLst/>
              <a:cxnLst>
                <a:cxn ang="T6">
                  <a:pos x="T0" y="T1"/>
                </a:cxn>
                <a:cxn ang="T7">
                  <a:pos x="T2" y="T3"/>
                </a:cxn>
                <a:cxn ang="T8">
                  <a:pos x="T4" y="T5"/>
                </a:cxn>
              </a:cxnLst>
              <a:rect l="0" t="0" r="r" b="b"/>
              <a:pathLst>
                <a:path w="300" h="98">
                  <a:moveTo>
                    <a:pt x="300" y="0"/>
                  </a:moveTo>
                  <a:lnTo>
                    <a:pt x="274" y="98"/>
                  </a:lnTo>
                  <a:lnTo>
                    <a:pt x="0" y="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32228" name="Group 100"/>
          <p:cNvGrpSpPr>
            <a:grpSpLocks/>
          </p:cNvGrpSpPr>
          <p:nvPr/>
        </p:nvGrpSpPr>
        <p:grpSpPr bwMode="auto">
          <a:xfrm>
            <a:off x="3746500" y="2541588"/>
            <a:ext cx="239713" cy="322262"/>
            <a:chOff x="2360" y="1601"/>
            <a:chExt cx="151" cy="203"/>
          </a:xfrm>
        </p:grpSpPr>
        <p:sp>
          <p:nvSpPr>
            <p:cNvPr id="85040" name="Line 101"/>
            <p:cNvSpPr>
              <a:spLocks noChangeShapeType="1"/>
            </p:cNvSpPr>
            <p:nvPr/>
          </p:nvSpPr>
          <p:spPr bwMode="auto">
            <a:xfrm flipH="1">
              <a:off x="2376" y="1804"/>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41" name="Freeform 102"/>
            <p:cNvSpPr>
              <a:spLocks/>
            </p:cNvSpPr>
            <p:nvPr/>
          </p:nvSpPr>
          <p:spPr bwMode="auto">
            <a:xfrm>
              <a:off x="2360" y="1770"/>
              <a:ext cx="16" cy="34"/>
            </a:xfrm>
            <a:custGeom>
              <a:avLst/>
              <a:gdLst>
                <a:gd name="T0" fmla="*/ 0 w 70"/>
                <a:gd name="T1" fmla="*/ 0 h 147"/>
                <a:gd name="T2" fmla="*/ 0 w 70"/>
                <a:gd name="T3" fmla="*/ 0 h 147"/>
                <a:gd name="T4" fmla="*/ 0 w 70"/>
                <a:gd name="T5" fmla="*/ 1 h 147"/>
                <a:gd name="T6" fmla="*/ 0 w 70"/>
                <a:gd name="T7" fmla="*/ 1 h 147"/>
                <a:gd name="T8" fmla="*/ 0 w 70"/>
                <a:gd name="T9" fmla="*/ 1 h 147"/>
                <a:gd name="T10" fmla="*/ 0 w 70"/>
                <a:gd name="T11" fmla="*/ 2 h 147"/>
                <a:gd name="T12" fmla="*/ 1 w 70"/>
                <a:gd name="T13" fmla="*/ 2 h 147"/>
                <a:gd name="T14" fmla="*/ 1 w 70"/>
                <a:gd name="T15" fmla="*/ 2 h 1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147">
                  <a:moveTo>
                    <a:pt x="6" y="0"/>
                  </a:moveTo>
                  <a:lnTo>
                    <a:pt x="0" y="33"/>
                  </a:lnTo>
                  <a:lnTo>
                    <a:pt x="0" y="64"/>
                  </a:lnTo>
                  <a:lnTo>
                    <a:pt x="4" y="92"/>
                  </a:lnTo>
                  <a:lnTo>
                    <a:pt x="15" y="115"/>
                  </a:lnTo>
                  <a:lnTo>
                    <a:pt x="30" y="133"/>
                  </a:lnTo>
                  <a:lnTo>
                    <a:pt x="48" y="144"/>
                  </a:lnTo>
                  <a:lnTo>
                    <a:pt x="70" y="1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42" name="Line 103"/>
            <p:cNvSpPr>
              <a:spLocks noChangeShapeType="1"/>
            </p:cNvSpPr>
            <p:nvPr/>
          </p:nvSpPr>
          <p:spPr bwMode="auto">
            <a:xfrm flipV="1">
              <a:off x="2361" y="1714"/>
              <a:ext cx="15"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43" name="Freeform 104"/>
            <p:cNvSpPr>
              <a:spLocks/>
            </p:cNvSpPr>
            <p:nvPr/>
          </p:nvSpPr>
          <p:spPr bwMode="auto">
            <a:xfrm>
              <a:off x="2376" y="1669"/>
              <a:ext cx="66" cy="45"/>
            </a:xfrm>
            <a:custGeom>
              <a:avLst/>
              <a:gdLst>
                <a:gd name="T0" fmla="*/ 3 w 283"/>
                <a:gd name="T1" fmla="*/ 2 h 196"/>
                <a:gd name="T2" fmla="*/ 3 w 283"/>
                <a:gd name="T3" fmla="*/ 2 h 196"/>
                <a:gd name="T4" fmla="*/ 3 w 283"/>
                <a:gd name="T5" fmla="*/ 1 h 196"/>
                <a:gd name="T6" fmla="*/ 3 w 283"/>
                <a:gd name="T7" fmla="*/ 1 h 196"/>
                <a:gd name="T8" fmla="*/ 3 w 283"/>
                <a:gd name="T9" fmla="*/ 1 h 196"/>
                <a:gd name="T10" fmla="*/ 3 w 283"/>
                <a:gd name="T11" fmla="*/ 0 h 196"/>
                <a:gd name="T12" fmla="*/ 3 w 283"/>
                <a:gd name="T13" fmla="*/ 0 h 196"/>
                <a:gd name="T14" fmla="*/ 3 w 283"/>
                <a:gd name="T15" fmla="*/ 0 h 196"/>
                <a:gd name="T16" fmla="*/ 2 w 283"/>
                <a:gd name="T17" fmla="*/ 0 h 196"/>
                <a:gd name="T18" fmla="*/ 2 w 283"/>
                <a:gd name="T19" fmla="*/ 0 h 196"/>
                <a:gd name="T20" fmla="*/ 2 w 283"/>
                <a:gd name="T21" fmla="*/ 0 h 196"/>
                <a:gd name="T22" fmla="*/ 1 w 283"/>
                <a:gd name="T23" fmla="*/ 0 h 196"/>
                <a:gd name="T24" fmla="*/ 1 w 283"/>
                <a:gd name="T25" fmla="*/ 1 h 196"/>
                <a:gd name="T26" fmla="*/ 1 w 283"/>
                <a:gd name="T27" fmla="*/ 1 h 196"/>
                <a:gd name="T28" fmla="*/ 0 w 283"/>
                <a:gd name="T29" fmla="*/ 1 h 196"/>
                <a:gd name="T30" fmla="*/ 0 w 283"/>
                <a:gd name="T31" fmla="*/ 2 h 196"/>
                <a:gd name="T32" fmla="*/ 0 w 283"/>
                <a:gd name="T33" fmla="*/ 2 h 1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3" h="196">
                  <a:moveTo>
                    <a:pt x="273" y="196"/>
                  </a:moveTo>
                  <a:lnTo>
                    <a:pt x="281" y="158"/>
                  </a:lnTo>
                  <a:lnTo>
                    <a:pt x="283" y="122"/>
                  </a:lnTo>
                  <a:lnTo>
                    <a:pt x="280" y="88"/>
                  </a:lnTo>
                  <a:lnTo>
                    <a:pt x="270" y="58"/>
                  </a:lnTo>
                  <a:lnTo>
                    <a:pt x="256" y="33"/>
                  </a:lnTo>
                  <a:lnTo>
                    <a:pt x="237" y="15"/>
                  </a:lnTo>
                  <a:lnTo>
                    <a:pt x="215" y="5"/>
                  </a:lnTo>
                  <a:lnTo>
                    <a:pt x="189" y="0"/>
                  </a:lnTo>
                  <a:lnTo>
                    <a:pt x="161" y="5"/>
                  </a:lnTo>
                  <a:lnTo>
                    <a:pt x="133" y="15"/>
                  </a:lnTo>
                  <a:lnTo>
                    <a:pt x="104" y="33"/>
                  </a:lnTo>
                  <a:lnTo>
                    <a:pt x="76" y="58"/>
                  </a:lnTo>
                  <a:lnTo>
                    <a:pt x="52" y="88"/>
                  </a:lnTo>
                  <a:lnTo>
                    <a:pt x="29" y="122"/>
                  </a:lnTo>
                  <a:lnTo>
                    <a:pt x="12" y="158"/>
                  </a:lnTo>
                  <a:lnTo>
                    <a:pt x="0" y="1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44" name="Freeform 105"/>
            <p:cNvSpPr>
              <a:spLocks/>
            </p:cNvSpPr>
            <p:nvPr/>
          </p:nvSpPr>
          <p:spPr bwMode="auto">
            <a:xfrm>
              <a:off x="2370" y="1714"/>
              <a:ext cx="69" cy="22"/>
            </a:xfrm>
            <a:custGeom>
              <a:avLst/>
              <a:gdLst>
                <a:gd name="T0" fmla="*/ 4 w 300"/>
                <a:gd name="T1" fmla="*/ 0 h 98"/>
                <a:gd name="T2" fmla="*/ 3 w 300"/>
                <a:gd name="T3" fmla="*/ 1 h 98"/>
                <a:gd name="T4" fmla="*/ 0 w 300"/>
                <a:gd name="T5" fmla="*/ 1 h 98"/>
                <a:gd name="T6" fmla="*/ 0 60000 65536"/>
                <a:gd name="T7" fmla="*/ 0 60000 65536"/>
                <a:gd name="T8" fmla="*/ 0 60000 65536"/>
              </a:gdLst>
              <a:ahLst/>
              <a:cxnLst>
                <a:cxn ang="T6">
                  <a:pos x="T0" y="T1"/>
                </a:cxn>
                <a:cxn ang="T7">
                  <a:pos x="T2" y="T3"/>
                </a:cxn>
                <a:cxn ang="T8">
                  <a:pos x="T4" y="T5"/>
                </a:cxn>
              </a:cxnLst>
              <a:rect l="0" t="0" r="r" b="b"/>
              <a:pathLst>
                <a:path w="300" h="98">
                  <a:moveTo>
                    <a:pt x="300" y="0"/>
                  </a:moveTo>
                  <a:lnTo>
                    <a:pt x="274" y="98"/>
                  </a:lnTo>
                  <a:lnTo>
                    <a:pt x="0" y="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45" name="Line 106"/>
            <p:cNvSpPr>
              <a:spLocks noChangeShapeType="1"/>
            </p:cNvSpPr>
            <p:nvPr/>
          </p:nvSpPr>
          <p:spPr bwMode="auto">
            <a:xfrm flipH="1">
              <a:off x="2492" y="1601"/>
              <a:ext cx="19"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2235" name="Group 107"/>
          <p:cNvGrpSpPr>
            <a:grpSpLocks/>
          </p:cNvGrpSpPr>
          <p:nvPr/>
        </p:nvGrpSpPr>
        <p:grpSpPr bwMode="auto">
          <a:xfrm>
            <a:off x="5021263" y="5270500"/>
            <a:ext cx="1009650" cy="457200"/>
            <a:chOff x="3163" y="3320"/>
            <a:chExt cx="636" cy="288"/>
          </a:xfrm>
        </p:grpSpPr>
        <p:sp>
          <p:nvSpPr>
            <p:cNvPr id="85034" name="Line 108"/>
            <p:cNvSpPr>
              <a:spLocks noChangeShapeType="1"/>
            </p:cNvSpPr>
            <p:nvPr/>
          </p:nvSpPr>
          <p:spPr bwMode="auto">
            <a:xfrm>
              <a:off x="3163" y="3320"/>
              <a:ext cx="298" cy="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5" name="Line 109"/>
            <p:cNvSpPr>
              <a:spLocks noChangeShapeType="1"/>
            </p:cNvSpPr>
            <p:nvPr/>
          </p:nvSpPr>
          <p:spPr bwMode="auto">
            <a:xfrm>
              <a:off x="3461" y="3608"/>
              <a:ext cx="3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6" name="Freeform 110"/>
            <p:cNvSpPr>
              <a:spLocks/>
            </p:cNvSpPr>
            <p:nvPr/>
          </p:nvSpPr>
          <p:spPr bwMode="auto">
            <a:xfrm>
              <a:off x="3549" y="3459"/>
              <a:ext cx="96" cy="113"/>
            </a:xfrm>
            <a:custGeom>
              <a:avLst/>
              <a:gdLst>
                <a:gd name="T0" fmla="*/ 0 w 420"/>
                <a:gd name="T1" fmla="*/ 6 h 489"/>
                <a:gd name="T2" fmla="*/ 2 w 420"/>
                <a:gd name="T3" fmla="*/ 6 h 489"/>
                <a:gd name="T4" fmla="*/ 3 w 420"/>
                <a:gd name="T5" fmla="*/ 6 h 489"/>
                <a:gd name="T6" fmla="*/ 3 w 420"/>
                <a:gd name="T7" fmla="*/ 6 h 489"/>
                <a:gd name="T8" fmla="*/ 3 w 420"/>
                <a:gd name="T9" fmla="*/ 6 h 489"/>
                <a:gd name="T10" fmla="*/ 4 w 420"/>
                <a:gd name="T11" fmla="*/ 5 h 489"/>
                <a:gd name="T12" fmla="*/ 4 w 420"/>
                <a:gd name="T13" fmla="*/ 5 h 489"/>
                <a:gd name="T14" fmla="*/ 4 w 420"/>
                <a:gd name="T15" fmla="*/ 5 h 489"/>
                <a:gd name="T16" fmla="*/ 5 w 420"/>
                <a:gd name="T17" fmla="*/ 4 h 489"/>
                <a:gd name="T18" fmla="*/ 5 w 420"/>
                <a:gd name="T19" fmla="*/ 3 h 489"/>
                <a:gd name="T20" fmla="*/ 5 w 420"/>
                <a:gd name="T21" fmla="*/ 3 h 489"/>
                <a:gd name="T22" fmla="*/ 5 w 420"/>
                <a:gd name="T23" fmla="*/ 3 h 489"/>
                <a:gd name="T24" fmla="*/ 5 w 420"/>
                <a:gd name="T25" fmla="*/ 2 h 489"/>
                <a:gd name="T26" fmla="*/ 5 w 420"/>
                <a:gd name="T27" fmla="*/ 1 h 489"/>
                <a:gd name="T28" fmla="*/ 5 w 420"/>
                <a:gd name="T29" fmla="*/ 1 h 489"/>
                <a:gd name="T30" fmla="*/ 5 w 420"/>
                <a:gd name="T31" fmla="*/ 1 h 489"/>
                <a:gd name="T32" fmla="*/ 5 w 420"/>
                <a:gd name="T33" fmla="*/ 0 h 489"/>
                <a:gd name="T34" fmla="*/ 4 w 420"/>
                <a:gd name="T35" fmla="*/ 0 h 489"/>
                <a:gd name="T36" fmla="*/ 4 w 420"/>
                <a:gd name="T37" fmla="*/ 0 h 489"/>
                <a:gd name="T38" fmla="*/ 4 w 420"/>
                <a:gd name="T39" fmla="*/ 0 h 489"/>
                <a:gd name="T40" fmla="*/ 2 w 420"/>
                <a:gd name="T41" fmla="*/ 0 h 4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0" h="489">
                  <a:moveTo>
                    <a:pt x="0" y="489"/>
                  </a:moveTo>
                  <a:lnTo>
                    <a:pt x="171" y="489"/>
                  </a:lnTo>
                  <a:lnTo>
                    <a:pt x="201" y="486"/>
                  </a:lnTo>
                  <a:lnTo>
                    <a:pt x="233" y="474"/>
                  </a:lnTo>
                  <a:lnTo>
                    <a:pt x="265" y="456"/>
                  </a:lnTo>
                  <a:lnTo>
                    <a:pt x="296" y="432"/>
                  </a:lnTo>
                  <a:lnTo>
                    <a:pt x="326" y="402"/>
                  </a:lnTo>
                  <a:lnTo>
                    <a:pt x="352" y="367"/>
                  </a:lnTo>
                  <a:lnTo>
                    <a:pt x="375" y="329"/>
                  </a:lnTo>
                  <a:lnTo>
                    <a:pt x="394" y="287"/>
                  </a:lnTo>
                  <a:lnTo>
                    <a:pt x="408" y="244"/>
                  </a:lnTo>
                  <a:lnTo>
                    <a:pt x="417" y="202"/>
                  </a:lnTo>
                  <a:lnTo>
                    <a:pt x="420" y="160"/>
                  </a:lnTo>
                  <a:lnTo>
                    <a:pt x="418" y="122"/>
                  </a:lnTo>
                  <a:lnTo>
                    <a:pt x="410" y="87"/>
                  </a:lnTo>
                  <a:lnTo>
                    <a:pt x="396" y="57"/>
                  </a:lnTo>
                  <a:lnTo>
                    <a:pt x="379" y="33"/>
                  </a:lnTo>
                  <a:lnTo>
                    <a:pt x="357" y="14"/>
                  </a:lnTo>
                  <a:lnTo>
                    <a:pt x="331" y="4"/>
                  </a:lnTo>
                  <a:lnTo>
                    <a:pt x="303" y="0"/>
                  </a:lnTo>
                  <a:lnTo>
                    <a:pt x="13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37" name="Freeform 111"/>
            <p:cNvSpPr>
              <a:spLocks/>
            </p:cNvSpPr>
            <p:nvPr/>
          </p:nvSpPr>
          <p:spPr bwMode="auto">
            <a:xfrm>
              <a:off x="3549" y="3369"/>
              <a:ext cx="116" cy="203"/>
            </a:xfrm>
            <a:custGeom>
              <a:avLst/>
              <a:gdLst>
                <a:gd name="T0" fmla="*/ 4 w 501"/>
                <a:gd name="T1" fmla="*/ 5 h 881"/>
                <a:gd name="T2" fmla="*/ 4 w 501"/>
                <a:gd name="T3" fmla="*/ 5 h 881"/>
                <a:gd name="T4" fmla="*/ 4 w 501"/>
                <a:gd name="T5" fmla="*/ 5 h 881"/>
                <a:gd name="T6" fmla="*/ 5 w 501"/>
                <a:gd name="T7" fmla="*/ 4 h 881"/>
                <a:gd name="T8" fmla="*/ 5 w 501"/>
                <a:gd name="T9" fmla="*/ 4 h 881"/>
                <a:gd name="T10" fmla="*/ 6 w 501"/>
                <a:gd name="T11" fmla="*/ 4 h 881"/>
                <a:gd name="T12" fmla="*/ 6 w 501"/>
                <a:gd name="T13" fmla="*/ 3 h 881"/>
                <a:gd name="T14" fmla="*/ 6 w 501"/>
                <a:gd name="T15" fmla="*/ 3 h 881"/>
                <a:gd name="T16" fmla="*/ 6 w 501"/>
                <a:gd name="T17" fmla="*/ 2 h 881"/>
                <a:gd name="T18" fmla="*/ 6 w 501"/>
                <a:gd name="T19" fmla="*/ 2 h 881"/>
                <a:gd name="T20" fmla="*/ 6 w 501"/>
                <a:gd name="T21" fmla="*/ 1 h 881"/>
                <a:gd name="T22" fmla="*/ 6 w 501"/>
                <a:gd name="T23" fmla="*/ 1 h 881"/>
                <a:gd name="T24" fmla="*/ 6 w 501"/>
                <a:gd name="T25" fmla="*/ 1 h 881"/>
                <a:gd name="T26" fmla="*/ 6 w 501"/>
                <a:gd name="T27" fmla="*/ 0 h 881"/>
                <a:gd name="T28" fmla="*/ 6 w 501"/>
                <a:gd name="T29" fmla="*/ 0 h 881"/>
                <a:gd name="T30" fmla="*/ 5 w 501"/>
                <a:gd name="T31" fmla="*/ 0 h 881"/>
                <a:gd name="T32" fmla="*/ 5 w 501"/>
                <a:gd name="T33" fmla="*/ 0 h 881"/>
                <a:gd name="T34" fmla="*/ 3 w 501"/>
                <a:gd name="T35" fmla="*/ 0 h 881"/>
                <a:gd name="T36" fmla="*/ 0 w 501"/>
                <a:gd name="T37" fmla="*/ 11 h 8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01" h="881">
                  <a:moveTo>
                    <a:pt x="303" y="392"/>
                  </a:moveTo>
                  <a:lnTo>
                    <a:pt x="330" y="388"/>
                  </a:lnTo>
                  <a:lnTo>
                    <a:pt x="359" y="377"/>
                  </a:lnTo>
                  <a:lnTo>
                    <a:pt x="387" y="359"/>
                  </a:lnTo>
                  <a:lnTo>
                    <a:pt x="414" y="334"/>
                  </a:lnTo>
                  <a:lnTo>
                    <a:pt x="439" y="304"/>
                  </a:lnTo>
                  <a:lnTo>
                    <a:pt x="461" y="271"/>
                  </a:lnTo>
                  <a:lnTo>
                    <a:pt x="478" y="234"/>
                  </a:lnTo>
                  <a:lnTo>
                    <a:pt x="491" y="196"/>
                  </a:lnTo>
                  <a:lnTo>
                    <a:pt x="500" y="157"/>
                  </a:lnTo>
                  <a:lnTo>
                    <a:pt x="501" y="121"/>
                  </a:lnTo>
                  <a:lnTo>
                    <a:pt x="498" y="87"/>
                  </a:lnTo>
                  <a:lnTo>
                    <a:pt x="489" y="57"/>
                  </a:lnTo>
                  <a:lnTo>
                    <a:pt x="474" y="33"/>
                  </a:lnTo>
                  <a:lnTo>
                    <a:pt x="456" y="15"/>
                  </a:lnTo>
                  <a:lnTo>
                    <a:pt x="433" y="4"/>
                  </a:lnTo>
                  <a:lnTo>
                    <a:pt x="407" y="0"/>
                  </a:lnTo>
                  <a:lnTo>
                    <a:pt x="236" y="0"/>
                  </a:lnTo>
                  <a:lnTo>
                    <a:pt x="0" y="8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38" name="Freeform 112"/>
            <p:cNvSpPr>
              <a:spLocks/>
            </p:cNvSpPr>
            <p:nvPr/>
          </p:nvSpPr>
          <p:spPr bwMode="auto">
            <a:xfrm>
              <a:off x="3674" y="3369"/>
              <a:ext cx="118" cy="203"/>
            </a:xfrm>
            <a:custGeom>
              <a:avLst/>
              <a:gdLst>
                <a:gd name="T0" fmla="*/ 3 w 510"/>
                <a:gd name="T1" fmla="*/ 11 h 881"/>
                <a:gd name="T2" fmla="*/ 0 w 510"/>
                <a:gd name="T3" fmla="*/ 11 h 881"/>
                <a:gd name="T4" fmla="*/ 3 w 510"/>
                <a:gd name="T5" fmla="*/ 0 h 881"/>
                <a:gd name="T6" fmla="*/ 6 w 510"/>
                <a:gd name="T7" fmla="*/ 0 h 8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10" h="881">
                  <a:moveTo>
                    <a:pt x="273" y="881"/>
                  </a:moveTo>
                  <a:lnTo>
                    <a:pt x="0" y="881"/>
                  </a:lnTo>
                  <a:lnTo>
                    <a:pt x="236" y="0"/>
                  </a:lnTo>
                  <a:lnTo>
                    <a:pt x="51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39" name="Line 113"/>
            <p:cNvSpPr>
              <a:spLocks noChangeShapeType="1"/>
            </p:cNvSpPr>
            <p:nvPr/>
          </p:nvSpPr>
          <p:spPr bwMode="auto">
            <a:xfrm flipH="1">
              <a:off x="3705" y="3459"/>
              <a:ext cx="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32242" name="Line 114"/>
          <p:cNvSpPr>
            <a:spLocks noChangeShapeType="1"/>
          </p:cNvSpPr>
          <p:nvPr/>
        </p:nvSpPr>
        <p:spPr bwMode="auto">
          <a:xfrm flipH="1">
            <a:off x="3444875" y="4779963"/>
            <a:ext cx="2466975"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243" name="Line 115"/>
          <p:cNvSpPr>
            <a:spLocks noChangeShapeType="1"/>
          </p:cNvSpPr>
          <p:nvPr/>
        </p:nvSpPr>
        <p:spPr bwMode="auto">
          <a:xfrm flipV="1">
            <a:off x="3444875" y="1893888"/>
            <a:ext cx="0" cy="28860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244" name="Line 116"/>
          <p:cNvSpPr>
            <a:spLocks noChangeShapeType="1"/>
          </p:cNvSpPr>
          <p:nvPr/>
        </p:nvSpPr>
        <p:spPr bwMode="auto">
          <a:xfrm>
            <a:off x="3444875" y="1893888"/>
            <a:ext cx="2466975" cy="10207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245" name="Line 117"/>
          <p:cNvSpPr>
            <a:spLocks noChangeShapeType="1"/>
          </p:cNvSpPr>
          <p:nvPr/>
        </p:nvSpPr>
        <p:spPr bwMode="auto">
          <a:xfrm>
            <a:off x="4046538" y="2466975"/>
            <a:ext cx="0" cy="16986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246" name="Line 118"/>
          <p:cNvSpPr>
            <a:spLocks noChangeShapeType="1"/>
          </p:cNvSpPr>
          <p:nvPr/>
        </p:nvSpPr>
        <p:spPr bwMode="auto">
          <a:xfrm>
            <a:off x="4046538" y="4165600"/>
            <a:ext cx="411162" cy="221456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247" name="Line 119"/>
          <p:cNvSpPr>
            <a:spLocks noChangeShapeType="1"/>
          </p:cNvSpPr>
          <p:nvPr/>
        </p:nvSpPr>
        <p:spPr bwMode="auto">
          <a:xfrm flipH="1">
            <a:off x="4046538" y="1466850"/>
            <a:ext cx="411162" cy="10001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248" name="Line 120"/>
          <p:cNvSpPr>
            <a:spLocks noChangeShapeType="1"/>
          </p:cNvSpPr>
          <p:nvPr/>
        </p:nvSpPr>
        <p:spPr bwMode="auto">
          <a:xfrm>
            <a:off x="4046538" y="4165600"/>
            <a:ext cx="1492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249" name="Line 121"/>
          <p:cNvSpPr>
            <a:spLocks noChangeShapeType="1"/>
          </p:cNvSpPr>
          <p:nvPr/>
        </p:nvSpPr>
        <p:spPr bwMode="auto">
          <a:xfrm flipH="1">
            <a:off x="4457700" y="4165600"/>
            <a:ext cx="1081088"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2250" name="Line 122"/>
          <p:cNvSpPr>
            <a:spLocks noChangeShapeType="1"/>
          </p:cNvSpPr>
          <p:nvPr/>
        </p:nvSpPr>
        <p:spPr bwMode="auto">
          <a:xfrm flipH="1">
            <a:off x="4457700" y="4165600"/>
            <a:ext cx="1081088" cy="221456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2251" name="Group 123"/>
          <p:cNvGrpSpPr>
            <a:grpSpLocks/>
          </p:cNvGrpSpPr>
          <p:nvPr/>
        </p:nvGrpSpPr>
        <p:grpSpPr bwMode="auto">
          <a:xfrm>
            <a:off x="4238625" y="2001838"/>
            <a:ext cx="188913" cy="265112"/>
            <a:chOff x="2670" y="1261"/>
            <a:chExt cx="119" cy="167"/>
          </a:xfrm>
        </p:grpSpPr>
        <p:sp>
          <p:nvSpPr>
            <p:cNvPr id="85032" name="Line 124"/>
            <p:cNvSpPr>
              <a:spLocks noChangeShapeType="1"/>
            </p:cNvSpPr>
            <p:nvPr/>
          </p:nvSpPr>
          <p:spPr bwMode="auto">
            <a:xfrm flipH="1">
              <a:off x="2739" y="1309"/>
              <a:ext cx="50" cy="1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33" name="Line 125"/>
            <p:cNvSpPr>
              <a:spLocks noChangeShapeType="1"/>
            </p:cNvSpPr>
            <p:nvPr/>
          </p:nvSpPr>
          <p:spPr bwMode="auto">
            <a:xfrm>
              <a:off x="2670" y="1261"/>
              <a:ext cx="119"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2254" name="Group 126"/>
          <p:cNvGrpSpPr>
            <a:grpSpLocks/>
          </p:cNvGrpSpPr>
          <p:nvPr/>
        </p:nvGrpSpPr>
        <p:grpSpPr bwMode="auto">
          <a:xfrm>
            <a:off x="4770438" y="3503613"/>
            <a:ext cx="727075" cy="661987"/>
            <a:chOff x="3005" y="2207"/>
            <a:chExt cx="458" cy="417"/>
          </a:xfrm>
        </p:grpSpPr>
        <p:sp>
          <p:nvSpPr>
            <p:cNvPr id="85022" name="Line 127"/>
            <p:cNvSpPr>
              <a:spLocks noChangeShapeType="1"/>
            </p:cNvSpPr>
            <p:nvPr/>
          </p:nvSpPr>
          <p:spPr bwMode="auto">
            <a:xfrm flipV="1">
              <a:off x="3005" y="2443"/>
              <a:ext cx="87" cy="1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3" name="Line 128"/>
            <p:cNvSpPr>
              <a:spLocks noChangeShapeType="1"/>
            </p:cNvSpPr>
            <p:nvPr/>
          </p:nvSpPr>
          <p:spPr bwMode="auto">
            <a:xfrm>
              <a:off x="3092" y="2443"/>
              <a:ext cx="37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4" name="Freeform 129"/>
            <p:cNvSpPr>
              <a:spLocks/>
            </p:cNvSpPr>
            <p:nvPr/>
          </p:nvSpPr>
          <p:spPr bwMode="auto">
            <a:xfrm>
              <a:off x="3142" y="2207"/>
              <a:ext cx="92" cy="204"/>
            </a:xfrm>
            <a:custGeom>
              <a:avLst/>
              <a:gdLst>
                <a:gd name="T0" fmla="*/ 3 w 394"/>
                <a:gd name="T1" fmla="*/ 0 h 882"/>
                <a:gd name="T2" fmla="*/ 0 w 394"/>
                <a:gd name="T3" fmla="*/ 11 h 882"/>
                <a:gd name="T4" fmla="*/ 2 w 394"/>
                <a:gd name="T5" fmla="*/ 11 h 882"/>
                <a:gd name="T6" fmla="*/ 2 w 394"/>
                <a:gd name="T7" fmla="*/ 11 h 882"/>
                <a:gd name="T8" fmla="*/ 3 w 394"/>
                <a:gd name="T9" fmla="*/ 11 h 882"/>
                <a:gd name="T10" fmla="*/ 3 w 394"/>
                <a:gd name="T11" fmla="*/ 11 h 882"/>
                <a:gd name="T12" fmla="*/ 3 w 394"/>
                <a:gd name="T13" fmla="*/ 10 h 882"/>
                <a:gd name="T14" fmla="*/ 4 w 394"/>
                <a:gd name="T15" fmla="*/ 10 h 882"/>
                <a:gd name="T16" fmla="*/ 4 w 394"/>
                <a:gd name="T17" fmla="*/ 10 h 882"/>
                <a:gd name="T18" fmla="*/ 4 w 394"/>
                <a:gd name="T19" fmla="*/ 9 h 882"/>
                <a:gd name="T20" fmla="*/ 4 w 394"/>
                <a:gd name="T21" fmla="*/ 9 h 882"/>
                <a:gd name="T22" fmla="*/ 5 w 394"/>
                <a:gd name="T23" fmla="*/ 6 h 882"/>
                <a:gd name="T24" fmla="*/ 5 w 394"/>
                <a:gd name="T25" fmla="*/ 5 h 882"/>
                <a:gd name="T26" fmla="*/ 5 w 394"/>
                <a:gd name="T27" fmla="*/ 5 h 882"/>
                <a:gd name="T28" fmla="*/ 5 w 394"/>
                <a:gd name="T29" fmla="*/ 5 h 882"/>
                <a:gd name="T30" fmla="*/ 5 w 394"/>
                <a:gd name="T31" fmla="*/ 4 h 882"/>
                <a:gd name="T32" fmla="*/ 5 w 394"/>
                <a:gd name="T33" fmla="*/ 4 h 882"/>
                <a:gd name="T34" fmla="*/ 4 w 394"/>
                <a:gd name="T35" fmla="*/ 4 h 882"/>
                <a:gd name="T36" fmla="*/ 4 w 394"/>
                <a:gd name="T37" fmla="*/ 4 h 882"/>
                <a:gd name="T38" fmla="*/ 4 w 394"/>
                <a:gd name="T39" fmla="*/ 4 h 882"/>
                <a:gd name="T40" fmla="*/ 2 w 394"/>
                <a:gd name="T41" fmla="*/ 4 h 8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4" h="882">
                  <a:moveTo>
                    <a:pt x="236" y="0"/>
                  </a:moveTo>
                  <a:lnTo>
                    <a:pt x="0" y="882"/>
                  </a:lnTo>
                  <a:lnTo>
                    <a:pt x="154" y="882"/>
                  </a:lnTo>
                  <a:lnTo>
                    <a:pt x="178" y="879"/>
                  </a:lnTo>
                  <a:lnTo>
                    <a:pt x="203" y="869"/>
                  </a:lnTo>
                  <a:lnTo>
                    <a:pt x="228" y="853"/>
                  </a:lnTo>
                  <a:lnTo>
                    <a:pt x="252" y="832"/>
                  </a:lnTo>
                  <a:lnTo>
                    <a:pt x="274" y="806"/>
                  </a:lnTo>
                  <a:lnTo>
                    <a:pt x="293" y="777"/>
                  </a:lnTo>
                  <a:lnTo>
                    <a:pt x="309" y="744"/>
                  </a:lnTo>
                  <a:lnTo>
                    <a:pt x="319" y="711"/>
                  </a:lnTo>
                  <a:lnTo>
                    <a:pt x="386" y="466"/>
                  </a:lnTo>
                  <a:lnTo>
                    <a:pt x="392" y="433"/>
                  </a:lnTo>
                  <a:lnTo>
                    <a:pt x="394" y="401"/>
                  </a:lnTo>
                  <a:lnTo>
                    <a:pt x="391" y="371"/>
                  </a:lnTo>
                  <a:lnTo>
                    <a:pt x="382" y="344"/>
                  </a:lnTo>
                  <a:lnTo>
                    <a:pt x="371" y="323"/>
                  </a:lnTo>
                  <a:lnTo>
                    <a:pt x="354" y="307"/>
                  </a:lnTo>
                  <a:lnTo>
                    <a:pt x="334" y="297"/>
                  </a:lnTo>
                  <a:lnTo>
                    <a:pt x="311" y="294"/>
                  </a:lnTo>
                  <a:lnTo>
                    <a:pt x="158" y="2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25" name="Line 130"/>
            <p:cNvSpPr>
              <a:spLocks noChangeShapeType="1"/>
            </p:cNvSpPr>
            <p:nvPr/>
          </p:nvSpPr>
          <p:spPr bwMode="auto">
            <a:xfrm flipH="1">
              <a:off x="3260" y="2207"/>
              <a:ext cx="19"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6" name="Line 131"/>
            <p:cNvSpPr>
              <a:spLocks noChangeShapeType="1"/>
            </p:cNvSpPr>
            <p:nvPr/>
          </p:nvSpPr>
          <p:spPr bwMode="auto">
            <a:xfrm flipH="1">
              <a:off x="3315" y="2411"/>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7" name="Freeform 132"/>
            <p:cNvSpPr>
              <a:spLocks/>
            </p:cNvSpPr>
            <p:nvPr/>
          </p:nvSpPr>
          <p:spPr bwMode="auto">
            <a:xfrm>
              <a:off x="3299" y="2377"/>
              <a:ext cx="16" cy="34"/>
            </a:xfrm>
            <a:custGeom>
              <a:avLst/>
              <a:gdLst>
                <a:gd name="T0" fmla="*/ 0 w 70"/>
                <a:gd name="T1" fmla="*/ 0 h 147"/>
                <a:gd name="T2" fmla="*/ 0 w 70"/>
                <a:gd name="T3" fmla="*/ 0 h 147"/>
                <a:gd name="T4" fmla="*/ 0 w 70"/>
                <a:gd name="T5" fmla="*/ 1 h 147"/>
                <a:gd name="T6" fmla="*/ 0 w 70"/>
                <a:gd name="T7" fmla="*/ 1 h 147"/>
                <a:gd name="T8" fmla="*/ 0 w 70"/>
                <a:gd name="T9" fmla="*/ 1 h 147"/>
                <a:gd name="T10" fmla="*/ 0 w 70"/>
                <a:gd name="T11" fmla="*/ 2 h 147"/>
                <a:gd name="T12" fmla="*/ 1 w 70"/>
                <a:gd name="T13" fmla="*/ 2 h 147"/>
                <a:gd name="T14" fmla="*/ 1 w 70"/>
                <a:gd name="T15" fmla="*/ 2 h 1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0" h="147">
                  <a:moveTo>
                    <a:pt x="7" y="0"/>
                  </a:moveTo>
                  <a:lnTo>
                    <a:pt x="0" y="33"/>
                  </a:lnTo>
                  <a:lnTo>
                    <a:pt x="0" y="64"/>
                  </a:lnTo>
                  <a:lnTo>
                    <a:pt x="4" y="92"/>
                  </a:lnTo>
                  <a:lnTo>
                    <a:pt x="15" y="115"/>
                  </a:lnTo>
                  <a:lnTo>
                    <a:pt x="29" y="133"/>
                  </a:lnTo>
                  <a:lnTo>
                    <a:pt x="48" y="144"/>
                  </a:lnTo>
                  <a:lnTo>
                    <a:pt x="70" y="1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28" name="Line 133"/>
            <p:cNvSpPr>
              <a:spLocks noChangeShapeType="1"/>
            </p:cNvSpPr>
            <p:nvPr/>
          </p:nvSpPr>
          <p:spPr bwMode="auto">
            <a:xfrm flipV="1">
              <a:off x="3300" y="2320"/>
              <a:ext cx="15"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9" name="Freeform 134"/>
            <p:cNvSpPr>
              <a:spLocks/>
            </p:cNvSpPr>
            <p:nvPr/>
          </p:nvSpPr>
          <p:spPr bwMode="auto">
            <a:xfrm>
              <a:off x="3315" y="2275"/>
              <a:ext cx="66" cy="45"/>
            </a:xfrm>
            <a:custGeom>
              <a:avLst/>
              <a:gdLst>
                <a:gd name="T0" fmla="*/ 3 w 283"/>
                <a:gd name="T1" fmla="*/ 2 h 195"/>
                <a:gd name="T2" fmla="*/ 3 w 283"/>
                <a:gd name="T3" fmla="*/ 2 h 195"/>
                <a:gd name="T4" fmla="*/ 3 w 283"/>
                <a:gd name="T5" fmla="*/ 1 h 195"/>
                <a:gd name="T6" fmla="*/ 3 w 283"/>
                <a:gd name="T7" fmla="*/ 1 h 195"/>
                <a:gd name="T8" fmla="*/ 3 w 283"/>
                <a:gd name="T9" fmla="*/ 1 h 195"/>
                <a:gd name="T10" fmla="*/ 3 w 283"/>
                <a:gd name="T11" fmla="*/ 0 h 195"/>
                <a:gd name="T12" fmla="*/ 3 w 283"/>
                <a:gd name="T13" fmla="*/ 0 h 195"/>
                <a:gd name="T14" fmla="*/ 3 w 283"/>
                <a:gd name="T15" fmla="*/ 0 h 195"/>
                <a:gd name="T16" fmla="*/ 2 w 283"/>
                <a:gd name="T17" fmla="*/ 0 h 195"/>
                <a:gd name="T18" fmla="*/ 2 w 283"/>
                <a:gd name="T19" fmla="*/ 0 h 195"/>
                <a:gd name="T20" fmla="*/ 2 w 283"/>
                <a:gd name="T21" fmla="*/ 0 h 195"/>
                <a:gd name="T22" fmla="*/ 1 w 283"/>
                <a:gd name="T23" fmla="*/ 0 h 195"/>
                <a:gd name="T24" fmla="*/ 1 w 283"/>
                <a:gd name="T25" fmla="*/ 1 h 195"/>
                <a:gd name="T26" fmla="*/ 1 w 283"/>
                <a:gd name="T27" fmla="*/ 1 h 195"/>
                <a:gd name="T28" fmla="*/ 0 w 283"/>
                <a:gd name="T29" fmla="*/ 1 h 195"/>
                <a:gd name="T30" fmla="*/ 0 w 283"/>
                <a:gd name="T31" fmla="*/ 2 h 195"/>
                <a:gd name="T32" fmla="*/ 0 w 283"/>
                <a:gd name="T33" fmla="*/ 2 h 19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3" h="195">
                  <a:moveTo>
                    <a:pt x="273" y="195"/>
                  </a:moveTo>
                  <a:lnTo>
                    <a:pt x="281" y="158"/>
                  </a:lnTo>
                  <a:lnTo>
                    <a:pt x="283" y="121"/>
                  </a:lnTo>
                  <a:lnTo>
                    <a:pt x="280" y="86"/>
                  </a:lnTo>
                  <a:lnTo>
                    <a:pt x="270" y="57"/>
                  </a:lnTo>
                  <a:lnTo>
                    <a:pt x="256" y="33"/>
                  </a:lnTo>
                  <a:lnTo>
                    <a:pt x="237" y="15"/>
                  </a:lnTo>
                  <a:lnTo>
                    <a:pt x="215" y="3"/>
                  </a:lnTo>
                  <a:lnTo>
                    <a:pt x="189" y="0"/>
                  </a:lnTo>
                  <a:lnTo>
                    <a:pt x="160" y="3"/>
                  </a:lnTo>
                  <a:lnTo>
                    <a:pt x="133" y="15"/>
                  </a:lnTo>
                  <a:lnTo>
                    <a:pt x="104" y="33"/>
                  </a:lnTo>
                  <a:lnTo>
                    <a:pt x="76" y="57"/>
                  </a:lnTo>
                  <a:lnTo>
                    <a:pt x="52" y="86"/>
                  </a:lnTo>
                  <a:lnTo>
                    <a:pt x="29" y="121"/>
                  </a:lnTo>
                  <a:lnTo>
                    <a:pt x="12" y="158"/>
                  </a:lnTo>
                  <a:lnTo>
                    <a:pt x="0" y="19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30" name="Freeform 135"/>
            <p:cNvSpPr>
              <a:spLocks/>
            </p:cNvSpPr>
            <p:nvPr/>
          </p:nvSpPr>
          <p:spPr bwMode="auto">
            <a:xfrm>
              <a:off x="3308" y="2320"/>
              <a:ext cx="70" cy="23"/>
            </a:xfrm>
            <a:custGeom>
              <a:avLst/>
              <a:gdLst>
                <a:gd name="T0" fmla="*/ 4 w 300"/>
                <a:gd name="T1" fmla="*/ 0 h 98"/>
                <a:gd name="T2" fmla="*/ 4 w 300"/>
                <a:gd name="T3" fmla="*/ 1 h 98"/>
                <a:gd name="T4" fmla="*/ 0 w 300"/>
                <a:gd name="T5" fmla="*/ 1 h 98"/>
                <a:gd name="T6" fmla="*/ 0 60000 65536"/>
                <a:gd name="T7" fmla="*/ 0 60000 65536"/>
                <a:gd name="T8" fmla="*/ 0 60000 65536"/>
              </a:gdLst>
              <a:ahLst/>
              <a:cxnLst>
                <a:cxn ang="T6">
                  <a:pos x="T0" y="T1"/>
                </a:cxn>
                <a:cxn ang="T7">
                  <a:pos x="T2" y="T3"/>
                </a:cxn>
                <a:cxn ang="T8">
                  <a:pos x="T4" y="T5"/>
                </a:cxn>
              </a:cxnLst>
              <a:rect l="0" t="0" r="r" b="b"/>
              <a:pathLst>
                <a:path w="300" h="98">
                  <a:moveTo>
                    <a:pt x="300" y="0"/>
                  </a:moveTo>
                  <a:lnTo>
                    <a:pt x="274" y="98"/>
                  </a:lnTo>
                  <a:lnTo>
                    <a:pt x="0" y="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5031" name="Line 136"/>
            <p:cNvSpPr>
              <a:spLocks noChangeShapeType="1"/>
            </p:cNvSpPr>
            <p:nvPr/>
          </p:nvSpPr>
          <p:spPr bwMode="auto">
            <a:xfrm flipH="1">
              <a:off x="3431" y="2207"/>
              <a:ext cx="19"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2265" name="Group 137"/>
          <p:cNvGrpSpPr>
            <a:grpSpLocks/>
          </p:cNvGrpSpPr>
          <p:nvPr/>
        </p:nvGrpSpPr>
        <p:grpSpPr bwMode="auto">
          <a:xfrm>
            <a:off x="4457700" y="4165600"/>
            <a:ext cx="204788" cy="204788"/>
            <a:chOff x="2808" y="2624"/>
            <a:chExt cx="129" cy="129"/>
          </a:xfrm>
        </p:grpSpPr>
        <p:sp>
          <p:nvSpPr>
            <p:cNvPr id="85020" name="Line 138"/>
            <p:cNvSpPr>
              <a:spLocks noChangeShapeType="1"/>
            </p:cNvSpPr>
            <p:nvPr/>
          </p:nvSpPr>
          <p:spPr bwMode="auto">
            <a:xfrm>
              <a:off x="2937" y="2624"/>
              <a:ext cx="0" cy="1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5021" name="Line 139"/>
            <p:cNvSpPr>
              <a:spLocks noChangeShapeType="1"/>
            </p:cNvSpPr>
            <p:nvPr/>
          </p:nvSpPr>
          <p:spPr bwMode="auto">
            <a:xfrm flipH="1">
              <a:off x="2808" y="2753"/>
              <a:ext cx="1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2268" name="Group 140"/>
          <p:cNvGrpSpPr>
            <a:grpSpLocks/>
          </p:cNvGrpSpPr>
          <p:nvPr/>
        </p:nvGrpSpPr>
        <p:grpSpPr bwMode="auto">
          <a:xfrm>
            <a:off x="4640263" y="4165600"/>
            <a:ext cx="630237" cy="735013"/>
            <a:chOff x="2923" y="2624"/>
            <a:chExt cx="397" cy="463"/>
          </a:xfrm>
        </p:grpSpPr>
        <p:sp>
          <p:nvSpPr>
            <p:cNvPr id="85014" name="Freeform 141"/>
            <p:cNvSpPr>
              <a:spLocks/>
            </p:cNvSpPr>
            <p:nvPr/>
          </p:nvSpPr>
          <p:spPr bwMode="auto">
            <a:xfrm>
              <a:off x="3102" y="2624"/>
              <a:ext cx="218" cy="346"/>
            </a:xfrm>
            <a:custGeom>
              <a:avLst/>
              <a:gdLst>
                <a:gd name="T0" fmla="*/ 0 w 942"/>
                <a:gd name="T1" fmla="*/ 0 h 1509"/>
                <a:gd name="T2" fmla="*/ 0 w 942"/>
                <a:gd name="T3" fmla="*/ 2 h 1509"/>
                <a:gd name="T4" fmla="*/ 0 w 942"/>
                <a:gd name="T5" fmla="*/ 3 h 1509"/>
                <a:gd name="T6" fmla="*/ 1 w 942"/>
                <a:gd name="T7" fmla="*/ 5 h 1509"/>
                <a:gd name="T8" fmla="*/ 1 w 942"/>
                <a:gd name="T9" fmla="*/ 6 h 1509"/>
                <a:gd name="T10" fmla="*/ 2 w 942"/>
                <a:gd name="T11" fmla="*/ 8 h 1509"/>
                <a:gd name="T12" fmla="*/ 2 w 942"/>
                <a:gd name="T13" fmla="*/ 9 h 1509"/>
                <a:gd name="T14" fmla="*/ 3 w 942"/>
                <a:gd name="T15" fmla="*/ 11 h 1509"/>
                <a:gd name="T16" fmla="*/ 4 w 942"/>
                <a:gd name="T17" fmla="*/ 12 h 1509"/>
                <a:gd name="T18" fmla="*/ 5 w 942"/>
                <a:gd name="T19" fmla="*/ 13 h 1509"/>
                <a:gd name="T20" fmla="*/ 6 w 942"/>
                <a:gd name="T21" fmla="*/ 14 h 1509"/>
                <a:gd name="T22" fmla="*/ 7 w 942"/>
                <a:gd name="T23" fmla="*/ 16 h 1509"/>
                <a:gd name="T24" fmla="*/ 9 w 942"/>
                <a:gd name="T25" fmla="*/ 17 h 1509"/>
                <a:gd name="T26" fmla="*/ 10 w 942"/>
                <a:gd name="T27" fmla="*/ 17 h 1509"/>
                <a:gd name="T28" fmla="*/ 12 w 942"/>
                <a:gd name="T29" fmla="*/ 18 h 150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42" h="1509">
                  <a:moveTo>
                    <a:pt x="0" y="0"/>
                  </a:moveTo>
                  <a:lnTo>
                    <a:pt x="6" y="133"/>
                  </a:lnTo>
                  <a:lnTo>
                    <a:pt x="22" y="266"/>
                  </a:lnTo>
                  <a:lnTo>
                    <a:pt x="48" y="398"/>
                  </a:lnTo>
                  <a:lnTo>
                    <a:pt x="84" y="526"/>
                  </a:lnTo>
                  <a:lnTo>
                    <a:pt x="132" y="652"/>
                  </a:lnTo>
                  <a:lnTo>
                    <a:pt x="189" y="773"/>
                  </a:lnTo>
                  <a:lnTo>
                    <a:pt x="255" y="889"/>
                  </a:lnTo>
                  <a:lnTo>
                    <a:pt x="330" y="1000"/>
                  </a:lnTo>
                  <a:lnTo>
                    <a:pt x="414" y="1104"/>
                  </a:lnTo>
                  <a:lnTo>
                    <a:pt x="506" y="1202"/>
                  </a:lnTo>
                  <a:lnTo>
                    <a:pt x="605" y="1292"/>
                  </a:lnTo>
                  <a:lnTo>
                    <a:pt x="712" y="1372"/>
                  </a:lnTo>
                  <a:lnTo>
                    <a:pt x="824" y="1446"/>
                  </a:lnTo>
                  <a:lnTo>
                    <a:pt x="942" y="150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0000"/>
                  </a:solidFill>
                </a14:hiddenFill>
              </a:ext>
            </a:extLst>
          </p:spPr>
          <p:txBody>
            <a:bodyPr/>
            <a:lstStyle/>
            <a:p>
              <a:endParaRPr lang="zh-CN" altLang="en-US"/>
            </a:p>
          </p:txBody>
        </p:sp>
        <p:sp>
          <p:nvSpPr>
            <p:cNvPr id="85015" name="Freeform 142"/>
            <p:cNvSpPr>
              <a:spLocks/>
            </p:cNvSpPr>
            <p:nvPr/>
          </p:nvSpPr>
          <p:spPr bwMode="auto">
            <a:xfrm>
              <a:off x="2961" y="3014"/>
              <a:ext cx="42" cy="15"/>
            </a:xfrm>
            <a:custGeom>
              <a:avLst/>
              <a:gdLst>
                <a:gd name="T0" fmla="*/ 0 w 177"/>
                <a:gd name="T1" fmla="*/ 0 h 67"/>
                <a:gd name="T2" fmla="*/ 0 w 177"/>
                <a:gd name="T3" fmla="*/ 0 h 67"/>
                <a:gd name="T4" fmla="*/ 0 w 177"/>
                <a:gd name="T5" fmla="*/ 0 h 67"/>
                <a:gd name="T6" fmla="*/ 0 w 177"/>
                <a:gd name="T7" fmla="*/ 1 h 67"/>
                <a:gd name="T8" fmla="*/ 1 w 177"/>
                <a:gd name="T9" fmla="*/ 1 h 67"/>
                <a:gd name="T10" fmla="*/ 2 w 177"/>
                <a:gd name="T11" fmla="*/ 1 h 67"/>
                <a:gd name="T12" fmla="*/ 2 w 177"/>
                <a:gd name="T13" fmla="*/ 0 h 67"/>
                <a:gd name="T14" fmla="*/ 1 w 177"/>
                <a:gd name="T15" fmla="*/ 0 h 67"/>
                <a:gd name="T16" fmla="*/ 1 w 177"/>
                <a:gd name="T17" fmla="*/ 0 h 67"/>
                <a:gd name="T18" fmla="*/ 0 w 177"/>
                <a:gd name="T19" fmla="*/ 0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7" h="67">
                  <a:moveTo>
                    <a:pt x="33" y="0"/>
                  </a:moveTo>
                  <a:lnTo>
                    <a:pt x="0" y="3"/>
                  </a:lnTo>
                  <a:lnTo>
                    <a:pt x="7" y="20"/>
                  </a:lnTo>
                  <a:lnTo>
                    <a:pt x="37" y="55"/>
                  </a:lnTo>
                  <a:lnTo>
                    <a:pt x="80" y="67"/>
                  </a:lnTo>
                  <a:lnTo>
                    <a:pt x="128" y="61"/>
                  </a:lnTo>
                  <a:lnTo>
                    <a:pt x="177" y="38"/>
                  </a:lnTo>
                  <a:lnTo>
                    <a:pt x="87" y="27"/>
                  </a:lnTo>
                  <a:lnTo>
                    <a:pt x="67" y="24"/>
                  </a:lnTo>
                  <a:lnTo>
                    <a:pt x="33" y="0"/>
                  </a:lnTo>
                  <a:close/>
                </a:path>
              </a:pathLst>
            </a:custGeom>
            <a:solidFill>
              <a:srgbClr val="FF0000"/>
            </a:solidFill>
            <a:ln w="19050" cmpd="sng">
              <a:solidFill>
                <a:srgbClr val="FF0000"/>
              </a:solidFill>
              <a:round/>
              <a:headEnd/>
              <a:tailEnd/>
            </a:ln>
          </p:spPr>
          <p:txBody>
            <a:bodyPr/>
            <a:lstStyle/>
            <a:p>
              <a:endParaRPr lang="zh-CN" altLang="en-US"/>
            </a:p>
          </p:txBody>
        </p:sp>
        <p:sp>
          <p:nvSpPr>
            <p:cNvPr id="85016" name="Freeform 143"/>
            <p:cNvSpPr>
              <a:spLocks/>
            </p:cNvSpPr>
            <p:nvPr/>
          </p:nvSpPr>
          <p:spPr bwMode="auto">
            <a:xfrm>
              <a:off x="3002" y="2916"/>
              <a:ext cx="19" cy="4"/>
            </a:xfrm>
            <a:custGeom>
              <a:avLst/>
              <a:gdLst>
                <a:gd name="T0" fmla="*/ 0 w 84"/>
                <a:gd name="T1" fmla="*/ 0 h 21"/>
                <a:gd name="T2" fmla="*/ 0 w 84"/>
                <a:gd name="T3" fmla="*/ 0 h 21"/>
                <a:gd name="T4" fmla="*/ 1 w 84"/>
                <a:gd name="T5" fmla="*/ 0 h 21"/>
                <a:gd name="T6" fmla="*/ 0 w 84"/>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4" h="21">
                  <a:moveTo>
                    <a:pt x="0" y="0"/>
                  </a:moveTo>
                  <a:lnTo>
                    <a:pt x="36" y="21"/>
                  </a:lnTo>
                  <a:lnTo>
                    <a:pt x="84" y="12"/>
                  </a:lnTo>
                  <a:lnTo>
                    <a:pt x="0" y="0"/>
                  </a:lnTo>
                  <a:close/>
                </a:path>
              </a:pathLst>
            </a:custGeom>
            <a:solidFill>
              <a:srgbClr val="FF0000"/>
            </a:solidFill>
            <a:ln w="19050" cmpd="sng">
              <a:solidFill>
                <a:srgbClr val="FF0000"/>
              </a:solidFill>
              <a:round/>
              <a:headEnd/>
              <a:tailEnd/>
            </a:ln>
          </p:spPr>
          <p:txBody>
            <a:bodyPr/>
            <a:lstStyle/>
            <a:p>
              <a:endParaRPr lang="zh-CN" altLang="en-US"/>
            </a:p>
          </p:txBody>
        </p:sp>
        <p:sp>
          <p:nvSpPr>
            <p:cNvPr id="85017" name="Freeform 144"/>
            <p:cNvSpPr>
              <a:spLocks/>
            </p:cNvSpPr>
            <p:nvPr/>
          </p:nvSpPr>
          <p:spPr bwMode="auto">
            <a:xfrm>
              <a:off x="2982" y="2906"/>
              <a:ext cx="62" cy="116"/>
            </a:xfrm>
            <a:custGeom>
              <a:avLst/>
              <a:gdLst>
                <a:gd name="T0" fmla="*/ 2 w 265"/>
                <a:gd name="T1" fmla="*/ 0 h 505"/>
                <a:gd name="T2" fmla="*/ 2 w 265"/>
                <a:gd name="T3" fmla="*/ 0 h 505"/>
                <a:gd name="T4" fmla="*/ 1 w 265"/>
                <a:gd name="T5" fmla="*/ 0 h 505"/>
                <a:gd name="T6" fmla="*/ 1 w 265"/>
                <a:gd name="T7" fmla="*/ 0 h 505"/>
                <a:gd name="T8" fmla="*/ 2 w 265"/>
                <a:gd name="T9" fmla="*/ 1 h 505"/>
                <a:gd name="T10" fmla="*/ 2 w 265"/>
                <a:gd name="T11" fmla="*/ 1 h 505"/>
                <a:gd name="T12" fmla="*/ 2 w 265"/>
                <a:gd name="T13" fmla="*/ 2 h 505"/>
                <a:gd name="T14" fmla="*/ 2 w 265"/>
                <a:gd name="T15" fmla="*/ 3 h 505"/>
                <a:gd name="T16" fmla="*/ 2 w 265"/>
                <a:gd name="T17" fmla="*/ 3 h 505"/>
                <a:gd name="T18" fmla="*/ 2 w 265"/>
                <a:gd name="T19" fmla="*/ 4 h 505"/>
                <a:gd name="T20" fmla="*/ 2 w 265"/>
                <a:gd name="T21" fmla="*/ 5 h 505"/>
                <a:gd name="T22" fmla="*/ 1 w 265"/>
                <a:gd name="T23" fmla="*/ 5 h 505"/>
                <a:gd name="T24" fmla="*/ 1 w 265"/>
                <a:gd name="T25" fmla="*/ 5 h 505"/>
                <a:gd name="T26" fmla="*/ 1 w 265"/>
                <a:gd name="T27" fmla="*/ 6 h 505"/>
                <a:gd name="T28" fmla="*/ 0 w 265"/>
                <a:gd name="T29" fmla="*/ 6 h 505"/>
                <a:gd name="T30" fmla="*/ 1 w 265"/>
                <a:gd name="T31" fmla="*/ 6 h 505"/>
                <a:gd name="T32" fmla="*/ 2 w 265"/>
                <a:gd name="T33" fmla="*/ 6 h 505"/>
                <a:gd name="T34" fmla="*/ 2 w 265"/>
                <a:gd name="T35" fmla="*/ 5 h 505"/>
                <a:gd name="T36" fmla="*/ 3 w 265"/>
                <a:gd name="T37" fmla="*/ 5 h 505"/>
                <a:gd name="T38" fmla="*/ 3 w 265"/>
                <a:gd name="T39" fmla="*/ 4 h 505"/>
                <a:gd name="T40" fmla="*/ 3 w 265"/>
                <a:gd name="T41" fmla="*/ 3 h 505"/>
                <a:gd name="T42" fmla="*/ 3 w 265"/>
                <a:gd name="T43" fmla="*/ 3 h 505"/>
                <a:gd name="T44" fmla="*/ 4 w 265"/>
                <a:gd name="T45" fmla="*/ 2 h 505"/>
                <a:gd name="T46" fmla="*/ 3 w 265"/>
                <a:gd name="T47" fmla="*/ 1 h 505"/>
                <a:gd name="T48" fmla="*/ 3 w 265"/>
                <a:gd name="T49" fmla="*/ 1 h 505"/>
                <a:gd name="T50" fmla="*/ 3 w 265"/>
                <a:gd name="T51" fmla="*/ 0 h 505"/>
                <a:gd name="T52" fmla="*/ 3 w 265"/>
                <a:gd name="T53" fmla="*/ 0 h 505"/>
                <a:gd name="T54" fmla="*/ 2 w 265"/>
                <a:gd name="T55" fmla="*/ 0 h 505"/>
                <a:gd name="T56" fmla="*/ 2 w 265"/>
                <a:gd name="T57" fmla="*/ 0 h 505"/>
                <a:gd name="T58" fmla="*/ 2 w 265"/>
                <a:gd name="T59" fmla="*/ 0 h 50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65" h="505">
                  <a:moveTo>
                    <a:pt x="127" y="0"/>
                  </a:moveTo>
                  <a:lnTo>
                    <a:pt x="124" y="1"/>
                  </a:lnTo>
                  <a:lnTo>
                    <a:pt x="84" y="29"/>
                  </a:lnTo>
                  <a:lnTo>
                    <a:pt x="82" y="40"/>
                  </a:lnTo>
                  <a:lnTo>
                    <a:pt x="166" y="52"/>
                  </a:lnTo>
                  <a:lnTo>
                    <a:pt x="178" y="90"/>
                  </a:lnTo>
                  <a:lnTo>
                    <a:pt x="184" y="156"/>
                  </a:lnTo>
                  <a:lnTo>
                    <a:pt x="178" y="222"/>
                  </a:lnTo>
                  <a:lnTo>
                    <a:pt x="165" y="289"/>
                  </a:lnTo>
                  <a:lnTo>
                    <a:pt x="160" y="305"/>
                  </a:lnTo>
                  <a:lnTo>
                    <a:pt x="134" y="374"/>
                  </a:lnTo>
                  <a:lnTo>
                    <a:pt x="100" y="434"/>
                  </a:lnTo>
                  <a:lnTo>
                    <a:pt x="95" y="439"/>
                  </a:lnTo>
                  <a:lnTo>
                    <a:pt x="51" y="480"/>
                  </a:lnTo>
                  <a:lnTo>
                    <a:pt x="0" y="494"/>
                  </a:lnTo>
                  <a:lnTo>
                    <a:pt x="90" y="505"/>
                  </a:lnTo>
                  <a:lnTo>
                    <a:pt x="135" y="468"/>
                  </a:lnTo>
                  <a:lnTo>
                    <a:pt x="183" y="409"/>
                  </a:lnTo>
                  <a:lnTo>
                    <a:pt x="193" y="392"/>
                  </a:lnTo>
                  <a:lnTo>
                    <a:pt x="226" y="329"/>
                  </a:lnTo>
                  <a:lnTo>
                    <a:pt x="251" y="258"/>
                  </a:lnTo>
                  <a:lnTo>
                    <a:pt x="258" y="229"/>
                  </a:lnTo>
                  <a:lnTo>
                    <a:pt x="265" y="167"/>
                  </a:lnTo>
                  <a:lnTo>
                    <a:pt x="257" y="112"/>
                  </a:lnTo>
                  <a:lnTo>
                    <a:pt x="238" y="68"/>
                  </a:lnTo>
                  <a:lnTo>
                    <a:pt x="204" y="30"/>
                  </a:lnTo>
                  <a:lnTo>
                    <a:pt x="216" y="21"/>
                  </a:lnTo>
                  <a:lnTo>
                    <a:pt x="180" y="14"/>
                  </a:lnTo>
                  <a:lnTo>
                    <a:pt x="171" y="10"/>
                  </a:lnTo>
                  <a:lnTo>
                    <a:pt x="127" y="0"/>
                  </a:lnTo>
                  <a:close/>
                </a:path>
              </a:pathLst>
            </a:custGeom>
            <a:solidFill>
              <a:srgbClr val="FF0000"/>
            </a:solidFill>
            <a:ln w="19050" cmpd="sng">
              <a:solidFill>
                <a:srgbClr val="FF0000"/>
              </a:solidFill>
              <a:round/>
              <a:headEnd/>
              <a:tailEnd/>
            </a:ln>
          </p:spPr>
          <p:txBody>
            <a:bodyPr/>
            <a:lstStyle/>
            <a:p>
              <a:endParaRPr lang="zh-CN" altLang="en-US"/>
            </a:p>
          </p:txBody>
        </p:sp>
        <p:sp>
          <p:nvSpPr>
            <p:cNvPr id="85018" name="Freeform 145"/>
            <p:cNvSpPr>
              <a:spLocks/>
            </p:cNvSpPr>
            <p:nvPr/>
          </p:nvSpPr>
          <p:spPr bwMode="auto">
            <a:xfrm>
              <a:off x="2923" y="2835"/>
              <a:ext cx="108" cy="252"/>
            </a:xfrm>
            <a:custGeom>
              <a:avLst/>
              <a:gdLst>
                <a:gd name="T0" fmla="*/ 5 w 464"/>
                <a:gd name="T1" fmla="*/ 0 h 1086"/>
                <a:gd name="T2" fmla="*/ 4 w 464"/>
                <a:gd name="T3" fmla="*/ 0 h 1086"/>
                <a:gd name="T4" fmla="*/ 4 w 464"/>
                <a:gd name="T5" fmla="*/ 1 h 1086"/>
                <a:gd name="T6" fmla="*/ 4 w 464"/>
                <a:gd name="T7" fmla="*/ 1 h 1086"/>
                <a:gd name="T8" fmla="*/ 3 w 464"/>
                <a:gd name="T9" fmla="*/ 2 h 1086"/>
                <a:gd name="T10" fmla="*/ 3 w 464"/>
                <a:gd name="T11" fmla="*/ 3 h 1086"/>
                <a:gd name="T12" fmla="*/ 1 w 464"/>
                <a:gd name="T13" fmla="*/ 11 h 1086"/>
                <a:gd name="T14" fmla="*/ 1 w 464"/>
                <a:gd name="T15" fmla="*/ 12 h 1086"/>
                <a:gd name="T16" fmla="*/ 0 w 464"/>
                <a:gd name="T17" fmla="*/ 13 h 1086"/>
                <a:gd name="T18" fmla="*/ 0 w 464"/>
                <a:gd name="T19" fmla="*/ 13 h 1086"/>
                <a:gd name="T20" fmla="*/ 1 w 464"/>
                <a:gd name="T21" fmla="*/ 13 h 1086"/>
                <a:gd name="T22" fmla="*/ 1 w 464"/>
                <a:gd name="T23" fmla="*/ 13 h 1086"/>
                <a:gd name="T24" fmla="*/ 1 w 464"/>
                <a:gd name="T25" fmla="*/ 12 h 1086"/>
                <a:gd name="T26" fmla="*/ 2 w 464"/>
                <a:gd name="T27" fmla="*/ 11 h 1086"/>
                <a:gd name="T28" fmla="*/ 2 w 464"/>
                <a:gd name="T29" fmla="*/ 10 h 1086"/>
                <a:gd name="T30" fmla="*/ 3 w 464"/>
                <a:gd name="T31" fmla="*/ 10 h 1086"/>
                <a:gd name="T32" fmla="*/ 2 w 464"/>
                <a:gd name="T33" fmla="*/ 9 h 1086"/>
                <a:gd name="T34" fmla="*/ 4 w 464"/>
                <a:gd name="T35" fmla="*/ 2 h 1086"/>
                <a:gd name="T36" fmla="*/ 4 w 464"/>
                <a:gd name="T37" fmla="*/ 2 h 1086"/>
                <a:gd name="T38" fmla="*/ 5 w 464"/>
                <a:gd name="T39" fmla="*/ 1 h 1086"/>
                <a:gd name="T40" fmla="*/ 5 w 464"/>
                <a:gd name="T41" fmla="*/ 1 h 1086"/>
                <a:gd name="T42" fmla="*/ 5 w 464"/>
                <a:gd name="T43" fmla="*/ 0 h 1086"/>
                <a:gd name="T44" fmla="*/ 5 w 464"/>
                <a:gd name="T45" fmla="*/ 0 h 1086"/>
                <a:gd name="T46" fmla="*/ 6 w 464"/>
                <a:gd name="T47" fmla="*/ 0 h 1086"/>
                <a:gd name="T48" fmla="*/ 5 w 464"/>
                <a:gd name="T49" fmla="*/ 0 h 108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64" h="1086">
                  <a:moveTo>
                    <a:pt x="370" y="0"/>
                  </a:moveTo>
                  <a:lnTo>
                    <a:pt x="334" y="33"/>
                  </a:lnTo>
                  <a:lnTo>
                    <a:pt x="296" y="88"/>
                  </a:lnTo>
                  <a:lnTo>
                    <a:pt x="290" y="99"/>
                  </a:lnTo>
                  <a:lnTo>
                    <a:pt x="266" y="160"/>
                  </a:lnTo>
                  <a:lnTo>
                    <a:pt x="242" y="242"/>
                  </a:lnTo>
                  <a:lnTo>
                    <a:pt x="65" y="901"/>
                  </a:lnTo>
                  <a:lnTo>
                    <a:pt x="52" y="943"/>
                  </a:lnTo>
                  <a:lnTo>
                    <a:pt x="29" y="1013"/>
                  </a:lnTo>
                  <a:lnTo>
                    <a:pt x="0" y="1086"/>
                  </a:lnTo>
                  <a:lnTo>
                    <a:pt x="70" y="1086"/>
                  </a:lnTo>
                  <a:lnTo>
                    <a:pt x="93" y="1032"/>
                  </a:lnTo>
                  <a:lnTo>
                    <a:pt x="116" y="964"/>
                  </a:lnTo>
                  <a:lnTo>
                    <a:pt x="139" y="887"/>
                  </a:lnTo>
                  <a:lnTo>
                    <a:pt x="168" y="774"/>
                  </a:lnTo>
                  <a:lnTo>
                    <a:pt x="201" y="771"/>
                  </a:lnTo>
                  <a:lnTo>
                    <a:pt x="183" y="720"/>
                  </a:lnTo>
                  <a:lnTo>
                    <a:pt x="324" y="195"/>
                  </a:lnTo>
                  <a:lnTo>
                    <a:pt x="339" y="144"/>
                  </a:lnTo>
                  <a:lnTo>
                    <a:pt x="361" y="85"/>
                  </a:lnTo>
                  <a:lnTo>
                    <a:pt x="363" y="82"/>
                  </a:lnTo>
                  <a:lnTo>
                    <a:pt x="407" y="28"/>
                  </a:lnTo>
                  <a:lnTo>
                    <a:pt x="413" y="21"/>
                  </a:lnTo>
                  <a:lnTo>
                    <a:pt x="464" y="3"/>
                  </a:lnTo>
                  <a:lnTo>
                    <a:pt x="370" y="0"/>
                  </a:lnTo>
                  <a:close/>
                </a:path>
              </a:pathLst>
            </a:custGeom>
            <a:solidFill>
              <a:srgbClr val="FF0000"/>
            </a:solidFill>
            <a:ln w="19050" cmpd="sng">
              <a:solidFill>
                <a:srgbClr val="FF0000"/>
              </a:solidFill>
              <a:round/>
              <a:headEnd/>
              <a:tailEnd/>
            </a:ln>
          </p:spPr>
          <p:txBody>
            <a:bodyPr/>
            <a:lstStyle/>
            <a:p>
              <a:endParaRPr lang="zh-CN" altLang="en-US"/>
            </a:p>
          </p:txBody>
        </p:sp>
        <p:sp>
          <p:nvSpPr>
            <p:cNvPr id="85019" name="Freeform 146"/>
            <p:cNvSpPr>
              <a:spLocks/>
            </p:cNvSpPr>
            <p:nvPr/>
          </p:nvSpPr>
          <p:spPr bwMode="auto">
            <a:xfrm>
              <a:off x="3008" y="2827"/>
              <a:ext cx="52" cy="84"/>
            </a:xfrm>
            <a:custGeom>
              <a:avLst/>
              <a:gdLst>
                <a:gd name="T0" fmla="*/ 1 w 219"/>
                <a:gd name="T1" fmla="*/ 0 h 363"/>
                <a:gd name="T2" fmla="*/ 1 w 219"/>
                <a:gd name="T3" fmla="*/ 0 h 363"/>
                <a:gd name="T4" fmla="*/ 1 w 219"/>
                <a:gd name="T5" fmla="*/ 0 h 363"/>
                <a:gd name="T6" fmla="*/ 0 w 219"/>
                <a:gd name="T7" fmla="*/ 0 h 363"/>
                <a:gd name="T8" fmla="*/ 1 w 219"/>
                <a:gd name="T9" fmla="*/ 0 h 363"/>
                <a:gd name="T10" fmla="*/ 2 w 219"/>
                <a:gd name="T11" fmla="*/ 1 h 363"/>
                <a:gd name="T12" fmla="*/ 2 w 219"/>
                <a:gd name="T13" fmla="*/ 1 h 363"/>
                <a:gd name="T14" fmla="*/ 2 w 219"/>
                <a:gd name="T15" fmla="*/ 2 h 363"/>
                <a:gd name="T16" fmla="*/ 2 w 219"/>
                <a:gd name="T17" fmla="*/ 3 h 363"/>
                <a:gd name="T18" fmla="*/ 2 w 219"/>
                <a:gd name="T19" fmla="*/ 3 h 363"/>
                <a:gd name="T20" fmla="*/ 1 w 219"/>
                <a:gd name="T21" fmla="*/ 4 h 363"/>
                <a:gd name="T22" fmla="*/ 1 w 219"/>
                <a:gd name="T23" fmla="*/ 4 h 363"/>
                <a:gd name="T24" fmla="*/ 1 w 219"/>
                <a:gd name="T25" fmla="*/ 4 h 363"/>
                <a:gd name="T26" fmla="*/ 2 w 219"/>
                <a:gd name="T27" fmla="*/ 4 h 363"/>
                <a:gd name="T28" fmla="*/ 2 w 219"/>
                <a:gd name="T29" fmla="*/ 3 h 363"/>
                <a:gd name="T30" fmla="*/ 3 w 219"/>
                <a:gd name="T31" fmla="*/ 2 h 363"/>
                <a:gd name="T32" fmla="*/ 3 w 219"/>
                <a:gd name="T33" fmla="*/ 2 h 363"/>
                <a:gd name="T34" fmla="*/ 3 w 219"/>
                <a:gd name="T35" fmla="*/ 1 h 363"/>
                <a:gd name="T36" fmla="*/ 3 w 219"/>
                <a:gd name="T37" fmla="*/ 1 h 363"/>
                <a:gd name="T38" fmla="*/ 3 w 219"/>
                <a:gd name="T39" fmla="*/ 0 h 363"/>
                <a:gd name="T40" fmla="*/ 2 w 219"/>
                <a:gd name="T41" fmla="*/ 0 h 363"/>
                <a:gd name="T42" fmla="*/ 1 w 219"/>
                <a:gd name="T43" fmla="*/ 0 h 3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9" h="363">
                  <a:moveTo>
                    <a:pt x="104" y="0"/>
                  </a:moveTo>
                  <a:lnTo>
                    <a:pt x="101" y="0"/>
                  </a:lnTo>
                  <a:lnTo>
                    <a:pt x="49" y="9"/>
                  </a:lnTo>
                  <a:lnTo>
                    <a:pt x="0" y="38"/>
                  </a:lnTo>
                  <a:lnTo>
                    <a:pt x="94" y="41"/>
                  </a:lnTo>
                  <a:lnTo>
                    <a:pt x="116" y="46"/>
                  </a:lnTo>
                  <a:lnTo>
                    <a:pt x="144" y="82"/>
                  </a:lnTo>
                  <a:lnTo>
                    <a:pt x="149" y="125"/>
                  </a:lnTo>
                  <a:lnTo>
                    <a:pt x="137" y="199"/>
                  </a:lnTo>
                  <a:lnTo>
                    <a:pt x="128" y="227"/>
                  </a:lnTo>
                  <a:lnTo>
                    <a:pt x="101" y="294"/>
                  </a:lnTo>
                  <a:lnTo>
                    <a:pt x="65" y="356"/>
                  </a:lnTo>
                  <a:lnTo>
                    <a:pt x="101" y="363"/>
                  </a:lnTo>
                  <a:lnTo>
                    <a:pt x="149" y="314"/>
                  </a:lnTo>
                  <a:lnTo>
                    <a:pt x="185" y="257"/>
                  </a:lnTo>
                  <a:lnTo>
                    <a:pt x="209" y="194"/>
                  </a:lnTo>
                  <a:lnTo>
                    <a:pt x="217" y="163"/>
                  </a:lnTo>
                  <a:lnTo>
                    <a:pt x="219" y="99"/>
                  </a:lnTo>
                  <a:lnTo>
                    <a:pt x="203" y="50"/>
                  </a:lnTo>
                  <a:lnTo>
                    <a:pt x="188" y="32"/>
                  </a:lnTo>
                  <a:lnTo>
                    <a:pt x="152" y="7"/>
                  </a:lnTo>
                  <a:lnTo>
                    <a:pt x="104" y="0"/>
                  </a:lnTo>
                  <a:close/>
                </a:path>
              </a:pathLst>
            </a:custGeom>
            <a:solidFill>
              <a:srgbClr val="FF0000"/>
            </a:solidFill>
            <a:ln w="19050" cmpd="sng">
              <a:solidFill>
                <a:srgbClr val="FF0000"/>
              </a:solidFill>
              <a:round/>
              <a:headEnd/>
              <a:tailEnd/>
            </a:ln>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32172"/>
                                        </p:tgtEl>
                                        <p:attrNameLst>
                                          <p:attrName>style.visibility</p:attrName>
                                        </p:attrNameLst>
                                      </p:cBhvr>
                                      <p:to>
                                        <p:strVal val="visible"/>
                                      </p:to>
                                    </p:set>
                                    <p:animEffect transition="in" filter="wipe(left)">
                                      <p:cBhvr>
                                        <p:cTn id="7" dur="500"/>
                                        <p:tgtEl>
                                          <p:spTgt spid="43217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32242"/>
                                        </p:tgtEl>
                                        <p:attrNameLst>
                                          <p:attrName>style.visibility</p:attrName>
                                        </p:attrNameLst>
                                      </p:cBhvr>
                                      <p:to>
                                        <p:strVal val="visible"/>
                                      </p:to>
                                    </p:set>
                                    <p:animEffect transition="in" filter="wipe(right)">
                                      <p:cBhvr>
                                        <p:cTn id="12" dur="500"/>
                                        <p:tgtEl>
                                          <p:spTgt spid="43224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3220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432243"/>
                                        </p:tgtEl>
                                        <p:attrNameLst>
                                          <p:attrName>style.visibility</p:attrName>
                                        </p:attrNameLst>
                                      </p:cBhvr>
                                      <p:to>
                                        <p:strVal val="visible"/>
                                      </p:to>
                                    </p:set>
                                    <p:animEffect transition="in" filter="wipe(down)">
                                      <p:cBhvr>
                                        <p:cTn id="21" dur="500"/>
                                        <p:tgtEl>
                                          <p:spTgt spid="43224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432215"/>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432244"/>
                                        </p:tgtEl>
                                        <p:attrNameLst>
                                          <p:attrName>style.visibility</p:attrName>
                                        </p:attrNameLst>
                                      </p:cBhvr>
                                      <p:to>
                                        <p:strVal val="visible"/>
                                      </p:to>
                                    </p:set>
                                    <p:animEffect transition="in" filter="wipe(down)">
                                      <p:cBhvr>
                                        <p:cTn id="30" dur="500"/>
                                        <p:tgtEl>
                                          <p:spTgt spid="432244"/>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432247"/>
                                        </p:tgtEl>
                                        <p:attrNameLst>
                                          <p:attrName>style.visibility</p:attrName>
                                        </p:attrNameLst>
                                      </p:cBhvr>
                                      <p:to>
                                        <p:strVal val="visible"/>
                                      </p:to>
                                    </p:set>
                                    <p:animEffect transition="in" filter="wipe(up)">
                                      <p:cBhvr>
                                        <p:cTn id="35" dur="500"/>
                                        <p:tgtEl>
                                          <p:spTgt spid="432247"/>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0"/>
                                          </p:stCondLst>
                                        </p:cTn>
                                        <p:tgtEl>
                                          <p:spTgt spid="432251"/>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432228"/>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432245"/>
                                        </p:tgtEl>
                                        <p:attrNameLst>
                                          <p:attrName>style.visibility</p:attrName>
                                        </p:attrNameLst>
                                      </p:cBhvr>
                                      <p:to>
                                        <p:strVal val="visible"/>
                                      </p:to>
                                    </p:set>
                                    <p:animEffect transition="in" filter="wipe(up)">
                                      <p:cBhvr>
                                        <p:cTn id="48" dur="500"/>
                                        <p:tgtEl>
                                          <p:spTgt spid="432245"/>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nodeType="clickEffect">
                                  <p:stCondLst>
                                    <p:cond delay="0"/>
                                  </p:stCondLst>
                                  <p:childTnLst>
                                    <p:set>
                                      <p:cBhvr>
                                        <p:cTn id="52" dur="1" fill="hold">
                                          <p:stCondLst>
                                            <p:cond delay="0"/>
                                          </p:stCondLst>
                                        </p:cTn>
                                        <p:tgtEl>
                                          <p:spTgt spid="432222"/>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4" fill="hold" grpId="0" nodeType="clickEffect">
                                  <p:stCondLst>
                                    <p:cond delay="0"/>
                                  </p:stCondLst>
                                  <p:childTnLst>
                                    <p:set>
                                      <p:cBhvr>
                                        <p:cTn id="56" dur="1" fill="hold">
                                          <p:stCondLst>
                                            <p:cond delay="0"/>
                                          </p:stCondLst>
                                        </p:cTn>
                                        <p:tgtEl>
                                          <p:spTgt spid="432246"/>
                                        </p:tgtEl>
                                        <p:attrNameLst>
                                          <p:attrName>style.visibility</p:attrName>
                                        </p:attrNameLst>
                                      </p:cBhvr>
                                      <p:to>
                                        <p:strVal val="visible"/>
                                      </p:to>
                                    </p:set>
                                    <p:animEffect transition="in" filter="wipe(down)">
                                      <p:cBhvr>
                                        <p:cTn id="57" dur="500"/>
                                        <p:tgtEl>
                                          <p:spTgt spid="432246"/>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432248"/>
                                        </p:tgtEl>
                                        <p:attrNameLst>
                                          <p:attrName>style.visibility</p:attrName>
                                        </p:attrNameLst>
                                      </p:cBhvr>
                                      <p:to>
                                        <p:strVal val="visible"/>
                                      </p:to>
                                    </p:set>
                                    <p:animEffect transition="in" filter="wipe(left)">
                                      <p:cBhvr>
                                        <p:cTn id="62" dur="500"/>
                                        <p:tgtEl>
                                          <p:spTgt spid="432248"/>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nodeType="clickEffect">
                                  <p:stCondLst>
                                    <p:cond delay="0"/>
                                  </p:stCondLst>
                                  <p:childTnLst>
                                    <p:set>
                                      <p:cBhvr>
                                        <p:cTn id="66" dur="1" fill="hold">
                                          <p:stCondLst>
                                            <p:cond delay="0"/>
                                          </p:stCondLst>
                                        </p:cTn>
                                        <p:tgtEl>
                                          <p:spTgt spid="432265"/>
                                        </p:tgtEl>
                                        <p:attrNameLst>
                                          <p:attrName>style.visibility</p:attrName>
                                        </p:attrNameLst>
                                      </p:cBhvr>
                                      <p:to>
                                        <p:strVal val="visible"/>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22" presetClass="entr" presetSubtype="8" fill="hold" grpId="0" nodeType="clickEffect">
                                  <p:stCondLst>
                                    <p:cond delay="0"/>
                                  </p:stCondLst>
                                  <p:childTnLst>
                                    <p:set>
                                      <p:cBhvr>
                                        <p:cTn id="70" dur="1" fill="hold">
                                          <p:stCondLst>
                                            <p:cond delay="0"/>
                                          </p:stCondLst>
                                        </p:cTn>
                                        <p:tgtEl>
                                          <p:spTgt spid="432249"/>
                                        </p:tgtEl>
                                        <p:attrNameLst>
                                          <p:attrName>style.visibility</p:attrName>
                                        </p:attrNameLst>
                                      </p:cBhvr>
                                      <p:to>
                                        <p:strVal val="visible"/>
                                      </p:to>
                                    </p:set>
                                    <p:animEffect transition="in" filter="wipe(left)">
                                      <p:cBhvr>
                                        <p:cTn id="71" dur="500"/>
                                        <p:tgtEl>
                                          <p:spTgt spid="432249"/>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 presetClass="entr" presetSubtype="0" fill="hold" nodeType="clickEffect">
                                  <p:stCondLst>
                                    <p:cond delay="0"/>
                                  </p:stCondLst>
                                  <p:childTnLst>
                                    <p:set>
                                      <p:cBhvr>
                                        <p:cTn id="75" dur="1" fill="hold">
                                          <p:stCondLst>
                                            <p:cond delay="0"/>
                                          </p:stCondLst>
                                        </p:cTn>
                                        <p:tgtEl>
                                          <p:spTgt spid="432254"/>
                                        </p:tgtEl>
                                        <p:attrNameLst>
                                          <p:attrName>style.visibility</p:attrName>
                                        </p:attrNameLst>
                                      </p:cBhvr>
                                      <p:to>
                                        <p:strVal val="visible"/>
                                      </p:to>
                                    </p:se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4" fill="hold" grpId="0" nodeType="clickEffect">
                                  <p:stCondLst>
                                    <p:cond delay="0"/>
                                  </p:stCondLst>
                                  <p:childTnLst>
                                    <p:set>
                                      <p:cBhvr>
                                        <p:cTn id="79" dur="1" fill="hold">
                                          <p:stCondLst>
                                            <p:cond delay="0"/>
                                          </p:stCondLst>
                                        </p:cTn>
                                        <p:tgtEl>
                                          <p:spTgt spid="432250"/>
                                        </p:tgtEl>
                                        <p:attrNameLst>
                                          <p:attrName>style.visibility</p:attrName>
                                        </p:attrNameLst>
                                      </p:cBhvr>
                                      <p:to>
                                        <p:strVal val="visible"/>
                                      </p:to>
                                    </p:set>
                                    <p:animEffect transition="in" filter="wipe(down)">
                                      <p:cBhvr>
                                        <p:cTn id="80" dur="500"/>
                                        <p:tgtEl>
                                          <p:spTgt spid="432250"/>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nodeType="clickEffect">
                                  <p:stCondLst>
                                    <p:cond delay="0"/>
                                  </p:stCondLst>
                                  <p:childTnLst>
                                    <p:set>
                                      <p:cBhvr>
                                        <p:cTn id="84" dur="1" fill="hold">
                                          <p:stCondLst>
                                            <p:cond delay="0"/>
                                          </p:stCondLst>
                                        </p:cTn>
                                        <p:tgtEl>
                                          <p:spTgt spid="432235"/>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nodeType="clickEffect">
                                  <p:stCondLst>
                                    <p:cond delay="0"/>
                                  </p:stCondLst>
                                  <p:childTnLst>
                                    <p:set>
                                      <p:cBhvr>
                                        <p:cTn id="88" dur="1" fill="hold">
                                          <p:stCondLst>
                                            <p:cond delay="0"/>
                                          </p:stCondLst>
                                        </p:cTn>
                                        <p:tgtEl>
                                          <p:spTgt spid="4322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2242" grpId="0" animBg="1"/>
      <p:bldP spid="432243" grpId="0" animBg="1"/>
      <p:bldP spid="432244" grpId="0" animBg="1"/>
      <p:bldP spid="432245" grpId="0" animBg="1"/>
      <p:bldP spid="432246" grpId="0" animBg="1"/>
      <p:bldP spid="432247" grpId="0" animBg="1"/>
      <p:bldP spid="432248" grpId="0" animBg="1"/>
      <p:bldP spid="432249" grpId="0" animBg="1"/>
      <p:bldP spid="432250" grpId="0" animBg="1"/>
    </p:bldLst>
  </p:timing>
</p:sld>
</file>

<file path=ppt/slides/slide8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6018" name="Rectangle 2"/>
          <p:cNvSpPr>
            <a:spLocks noGrp="1" noChangeArrowheads="1"/>
          </p:cNvSpPr>
          <p:nvPr>
            <p:ph type="subTitle" idx="1"/>
          </p:nvPr>
        </p:nvSpPr>
        <p:spPr>
          <a:xfrm>
            <a:off x="0" y="0"/>
            <a:ext cx="9540875" cy="762000"/>
          </a:xfrm>
          <a:extLst>
            <a:ext uri="{909E8E84-426E-40DD-AFC4-6F175D3DCCD1}">
              <a14:hiddenFill xmlns:a14="http://schemas.microsoft.com/office/drawing/2010/main">
                <a:gradFill rotWithShape="0">
                  <a:gsLst>
                    <a:gs pos="0">
                      <a:srgbClr val="CCFFCC"/>
                    </a:gs>
                    <a:gs pos="100000">
                      <a:srgbClr val="FFFFFF"/>
                    </a:gs>
                  </a:gsLst>
                  <a:path path="shape">
                    <a:fillToRect l="50000" t="50000" r="50000" b="50000"/>
                  </a:path>
                </a:gradFill>
              </a14:hiddenFill>
            </a:ext>
          </a:extLst>
        </p:spPr>
        <p:txBody>
          <a:bodyPr/>
          <a:lstStyle/>
          <a:p>
            <a:pPr algn="l" eaLnBrk="1" hangingPunct="1"/>
            <a:r>
              <a:rPr lang="zh-CN" altLang="zh-CN" sz="4000" b="1" smtClean="0">
                <a:solidFill>
                  <a:srgbClr val="FF0000"/>
                </a:solidFill>
                <a:latin typeface="黑体" pitchFamily="2" charset="-122"/>
                <a:ea typeface="黑体" pitchFamily="2" charset="-122"/>
              </a:rPr>
              <a:t>例4</a:t>
            </a:r>
            <a:r>
              <a:rPr lang="en-US" altLang="zh-CN" sz="4000" b="1" smtClean="0">
                <a:solidFill>
                  <a:srgbClr val="FF0000"/>
                </a:solidFill>
                <a:latin typeface="黑体" pitchFamily="2" charset="-122"/>
                <a:ea typeface="黑体" pitchFamily="2" charset="-122"/>
              </a:rPr>
              <a:t>.</a:t>
            </a:r>
            <a:r>
              <a:rPr lang="zh-CN" altLang="en-US" sz="4000" b="1" smtClean="0">
                <a:solidFill>
                  <a:srgbClr val="FF0000"/>
                </a:solidFill>
                <a:latin typeface="黑体" pitchFamily="2" charset="-122"/>
                <a:ea typeface="黑体" pitchFamily="2" charset="-122"/>
              </a:rPr>
              <a:t>过正平线作平面与正投影面成</a:t>
            </a:r>
            <a:r>
              <a:rPr lang="en-US" altLang="zh-CN" sz="4000" b="1" smtClean="0">
                <a:solidFill>
                  <a:srgbClr val="FF0000"/>
                </a:solidFill>
                <a:latin typeface="黑体" pitchFamily="2" charset="-122"/>
                <a:ea typeface="黑体" pitchFamily="2" charset="-122"/>
              </a:rPr>
              <a:t>30°</a:t>
            </a:r>
            <a:r>
              <a:rPr lang="zh-CN" altLang="en-US" sz="4000" b="1" smtClean="0">
                <a:solidFill>
                  <a:srgbClr val="FF0000"/>
                </a:solidFill>
                <a:latin typeface="黑体" pitchFamily="2" charset="-122"/>
                <a:ea typeface="黑体" pitchFamily="2" charset="-122"/>
                <a:sym typeface="Math1" pitchFamily="2" charset="2"/>
              </a:rPr>
              <a:t>。</a:t>
            </a:r>
            <a:endParaRPr lang="zh-CN" altLang="en-US" sz="4000" smtClean="0">
              <a:solidFill>
                <a:srgbClr val="FF0000"/>
              </a:solidFill>
              <a:latin typeface="黑体" pitchFamily="2" charset="-122"/>
              <a:ea typeface="黑体" pitchFamily="2" charset="-122"/>
              <a:sym typeface="Math1" pitchFamily="2" charset="2"/>
            </a:endParaRPr>
          </a:p>
        </p:txBody>
      </p:sp>
      <p:grpSp>
        <p:nvGrpSpPr>
          <p:cNvPr id="434211" name="Group 35"/>
          <p:cNvGrpSpPr>
            <a:grpSpLocks/>
          </p:cNvGrpSpPr>
          <p:nvPr/>
        </p:nvGrpSpPr>
        <p:grpSpPr bwMode="auto">
          <a:xfrm>
            <a:off x="1835150" y="765175"/>
            <a:ext cx="5129213" cy="5065713"/>
            <a:chOff x="1156" y="527"/>
            <a:chExt cx="3231" cy="3191"/>
          </a:xfrm>
        </p:grpSpPr>
        <p:sp>
          <p:nvSpPr>
            <p:cNvPr id="86122" name="Line 36"/>
            <p:cNvSpPr>
              <a:spLocks noChangeShapeType="1"/>
            </p:cNvSpPr>
            <p:nvPr/>
          </p:nvSpPr>
          <p:spPr bwMode="auto">
            <a:xfrm>
              <a:off x="1156" y="2612"/>
              <a:ext cx="32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23" name="Line 37"/>
            <p:cNvSpPr>
              <a:spLocks noChangeShapeType="1"/>
            </p:cNvSpPr>
            <p:nvPr/>
          </p:nvSpPr>
          <p:spPr bwMode="auto">
            <a:xfrm>
              <a:off x="1440" y="3581"/>
              <a:ext cx="2481"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24" name="Line 38"/>
            <p:cNvSpPr>
              <a:spLocks noChangeShapeType="1"/>
            </p:cNvSpPr>
            <p:nvPr/>
          </p:nvSpPr>
          <p:spPr bwMode="auto">
            <a:xfrm flipV="1">
              <a:off x="3921" y="1907"/>
              <a:ext cx="0" cy="16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25" name="Line 39"/>
            <p:cNvSpPr>
              <a:spLocks noChangeShapeType="1"/>
            </p:cNvSpPr>
            <p:nvPr/>
          </p:nvSpPr>
          <p:spPr bwMode="auto">
            <a:xfrm flipH="1" flipV="1">
              <a:off x="1440" y="739"/>
              <a:ext cx="2481" cy="116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26" name="Line 40"/>
            <p:cNvSpPr>
              <a:spLocks noChangeShapeType="1"/>
            </p:cNvSpPr>
            <p:nvPr/>
          </p:nvSpPr>
          <p:spPr bwMode="auto">
            <a:xfrm flipV="1">
              <a:off x="1440" y="739"/>
              <a:ext cx="0" cy="28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6127" name="Group 41"/>
            <p:cNvGrpSpPr>
              <a:grpSpLocks/>
            </p:cNvGrpSpPr>
            <p:nvPr/>
          </p:nvGrpSpPr>
          <p:grpSpPr bwMode="auto">
            <a:xfrm>
              <a:off x="3989" y="3537"/>
              <a:ext cx="96" cy="181"/>
              <a:chOff x="3989" y="3537"/>
              <a:chExt cx="96" cy="181"/>
            </a:xfrm>
          </p:grpSpPr>
          <p:sp>
            <p:nvSpPr>
              <p:cNvPr id="86148" name="Freeform 42"/>
              <p:cNvSpPr>
                <a:spLocks/>
              </p:cNvSpPr>
              <p:nvPr/>
            </p:nvSpPr>
            <p:spPr bwMode="auto">
              <a:xfrm>
                <a:off x="4005" y="3537"/>
                <a:ext cx="80" cy="181"/>
              </a:xfrm>
              <a:custGeom>
                <a:avLst/>
                <a:gdLst>
                  <a:gd name="T0" fmla="*/ 5 w 308"/>
                  <a:gd name="T1" fmla="*/ 0 h 698"/>
                  <a:gd name="T2" fmla="*/ 2 w 308"/>
                  <a:gd name="T3" fmla="*/ 12 h 698"/>
                  <a:gd name="T4" fmla="*/ 0 w 308"/>
                  <a:gd name="T5" fmla="*/ 12 h 698"/>
                  <a:gd name="T6" fmla="*/ 0 60000 65536"/>
                  <a:gd name="T7" fmla="*/ 0 60000 65536"/>
                  <a:gd name="T8" fmla="*/ 0 60000 65536"/>
                </a:gdLst>
                <a:ahLst/>
                <a:cxnLst>
                  <a:cxn ang="T6">
                    <a:pos x="T0" y="T1"/>
                  </a:cxn>
                  <a:cxn ang="T7">
                    <a:pos x="T2" y="T3"/>
                  </a:cxn>
                  <a:cxn ang="T8">
                    <a:pos x="T4" y="T5"/>
                  </a:cxn>
                </a:cxnLst>
                <a:rect l="0" t="0" r="r" b="b"/>
                <a:pathLst>
                  <a:path w="308" h="698">
                    <a:moveTo>
                      <a:pt x="308" y="0"/>
                    </a:moveTo>
                    <a:lnTo>
                      <a:pt x="121" y="698"/>
                    </a:lnTo>
                    <a:lnTo>
                      <a:pt x="0" y="6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49" name="Freeform 43"/>
              <p:cNvSpPr>
                <a:spLocks/>
              </p:cNvSpPr>
              <p:nvPr/>
            </p:nvSpPr>
            <p:spPr bwMode="auto">
              <a:xfrm>
                <a:off x="3989" y="3682"/>
                <a:ext cx="16" cy="36"/>
              </a:xfrm>
              <a:custGeom>
                <a:avLst/>
                <a:gdLst>
                  <a:gd name="T0" fmla="*/ 0 w 66"/>
                  <a:gd name="T1" fmla="*/ 0 h 136"/>
                  <a:gd name="T2" fmla="*/ 0 w 66"/>
                  <a:gd name="T3" fmla="*/ 1 h 136"/>
                  <a:gd name="T4" fmla="*/ 0 w 66"/>
                  <a:gd name="T5" fmla="*/ 1 h 136"/>
                  <a:gd name="T6" fmla="*/ 0 w 66"/>
                  <a:gd name="T7" fmla="*/ 1 h 136"/>
                  <a:gd name="T8" fmla="*/ 0 w 66"/>
                  <a:gd name="T9" fmla="*/ 2 h 136"/>
                  <a:gd name="T10" fmla="*/ 0 w 66"/>
                  <a:gd name="T11" fmla="*/ 2 h 136"/>
                  <a:gd name="T12" fmla="*/ 0 w 66"/>
                  <a:gd name="T13" fmla="*/ 2 h 136"/>
                  <a:gd name="T14" fmla="*/ 1 w 66"/>
                  <a:gd name="T15" fmla="*/ 2 h 136"/>
                  <a:gd name="T16" fmla="*/ 1 w 66"/>
                  <a:gd name="T17" fmla="*/ 3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136">
                    <a:moveTo>
                      <a:pt x="7" y="0"/>
                    </a:moveTo>
                    <a:lnTo>
                      <a:pt x="2" y="26"/>
                    </a:lnTo>
                    <a:lnTo>
                      <a:pt x="0" y="52"/>
                    </a:lnTo>
                    <a:lnTo>
                      <a:pt x="3" y="75"/>
                    </a:lnTo>
                    <a:lnTo>
                      <a:pt x="9" y="97"/>
                    </a:lnTo>
                    <a:lnTo>
                      <a:pt x="19" y="113"/>
                    </a:lnTo>
                    <a:lnTo>
                      <a:pt x="31" y="125"/>
                    </a:lnTo>
                    <a:lnTo>
                      <a:pt x="47" y="133"/>
                    </a:lnTo>
                    <a:lnTo>
                      <a:pt x="66"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50" name="Line 44"/>
              <p:cNvSpPr>
                <a:spLocks noChangeShapeType="1"/>
              </p:cNvSpPr>
              <p:nvPr/>
            </p:nvSpPr>
            <p:spPr bwMode="auto">
              <a:xfrm flipV="1">
                <a:off x="3991" y="3633"/>
                <a:ext cx="13"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51" name="Freeform 45"/>
              <p:cNvSpPr>
                <a:spLocks/>
              </p:cNvSpPr>
              <p:nvPr/>
            </p:nvSpPr>
            <p:spPr bwMode="auto">
              <a:xfrm>
                <a:off x="4004" y="3597"/>
                <a:ext cx="34" cy="36"/>
              </a:xfrm>
              <a:custGeom>
                <a:avLst/>
                <a:gdLst>
                  <a:gd name="T0" fmla="*/ 2 w 132"/>
                  <a:gd name="T1" fmla="*/ 0 h 135"/>
                  <a:gd name="T2" fmla="*/ 2 w 132"/>
                  <a:gd name="T3" fmla="*/ 0 h 135"/>
                  <a:gd name="T4" fmla="*/ 2 w 132"/>
                  <a:gd name="T5" fmla="*/ 0 h 135"/>
                  <a:gd name="T6" fmla="*/ 1 w 132"/>
                  <a:gd name="T7" fmla="*/ 1 h 135"/>
                  <a:gd name="T8" fmla="*/ 1 w 132"/>
                  <a:gd name="T9" fmla="*/ 1 h 135"/>
                  <a:gd name="T10" fmla="*/ 1 w 132"/>
                  <a:gd name="T11" fmla="*/ 1 h 135"/>
                  <a:gd name="T12" fmla="*/ 0 w 132"/>
                  <a:gd name="T13" fmla="*/ 2 h 135"/>
                  <a:gd name="T14" fmla="*/ 0 w 132"/>
                  <a:gd name="T15" fmla="*/ 2 h 135"/>
                  <a:gd name="T16" fmla="*/ 0 w 132"/>
                  <a:gd name="T17" fmla="*/ 3 h 1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2" h="135">
                    <a:moveTo>
                      <a:pt x="132" y="0"/>
                    </a:moveTo>
                    <a:lnTo>
                      <a:pt x="113" y="2"/>
                    </a:lnTo>
                    <a:lnTo>
                      <a:pt x="93" y="9"/>
                    </a:lnTo>
                    <a:lnTo>
                      <a:pt x="72" y="22"/>
                    </a:lnTo>
                    <a:lnTo>
                      <a:pt x="54" y="39"/>
                    </a:lnTo>
                    <a:lnTo>
                      <a:pt x="36" y="59"/>
                    </a:lnTo>
                    <a:lnTo>
                      <a:pt x="21" y="83"/>
                    </a:lnTo>
                    <a:lnTo>
                      <a:pt x="10" y="108"/>
                    </a:lnTo>
                    <a:lnTo>
                      <a:pt x="0" y="1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52" name="Line 46"/>
              <p:cNvSpPr>
                <a:spLocks noChangeShapeType="1"/>
              </p:cNvSpPr>
              <p:nvPr/>
            </p:nvSpPr>
            <p:spPr bwMode="auto">
              <a:xfrm>
                <a:off x="4038" y="3597"/>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6128" name="Group 47"/>
            <p:cNvGrpSpPr>
              <a:grpSpLocks/>
            </p:cNvGrpSpPr>
            <p:nvPr/>
          </p:nvGrpSpPr>
          <p:grpSpPr bwMode="auto">
            <a:xfrm>
              <a:off x="1270" y="3570"/>
              <a:ext cx="67" cy="121"/>
              <a:chOff x="1270" y="3570"/>
              <a:chExt cx="67" cy="121"/>
            </a:xfrm>
          </p:grpSpPr>
          <p:sp>
            <p:nvSpPr>
              <p:cNvPr id="86143" name="Line 48"/>
              <p:cNvSpPr>
                <a:spLocks noChangeShapeType="1"/>
              </p:cNvSpPr>
              <p:nvPr/>
            </p:nvSpPr>
            <p:spPr bwMode="auto">
              <a:xfrm flipH="1">
                <a:off x="1286" y="3691"/>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44" name="Freeform 49"/>
              <p:cNvSpPr>
                <a:spLocks/>
              </p:cNvSpPr>
              <p:nvPr/>
            </p:nvSpPr>
            <p:spPr bwMode="auto">
              <a:xfrm>
                <a:off x="1270" y="3655"/>
                <a:ext cx="16" cy="36"/>
              </a:xfrm>
              <a:custGeom>
                <a:avLst/>
                <a:gdLst>
                  <a:gd name="T0" fmla="*/ 0 w 66"/>
                  <a:gd name="T1" fmla="*/ 0 h 136"/>
                  <a:gd name="T2" fmla="*/ 0 w 66"/>
                  <a:gd name="T3" fmla="*/ 1 h 136"/>
                  <a:gd name="T4" fmla="*/ 0 w 66"/>
                  <a:gd name="T5" fmla="*/ 1 h 136"/>
                  <a:gd name="T6" fmla="*/ 0 w 66"/>
                  <a:gd name="T7" fmla="*/ 1 h 136"/>
                  <a:gd name="T8" fmla="*/ 0 w 66"/>
                  <a:gd name="T9" fmla="*/ 2 h 136"/>
                  <a:gd name="T10" fmla="*/ 0 w 66"/>
                  <a:gd name="T11" fmla="*/ 2 h 136"/>
                  <a:gd name="T12" fmla="*/ 0 w 66"/>
                  <a:gd name="T13" fmla="*/ 2 h 136"/>
                  <a:gd name="T14" fmla="*/ 1 w 66"/>
                  <a:gd name="T15" fmla="*/ 2 h 136"/>
                  <a:gd name="T16" fmla="*/ 1 w 66"/>
                  <a:gd name="T17" fmla="*/ 3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136">
                    <a:moveTo>
                      <a:pt x="7" y="0"/>
                    </a:moveTo>
                    <a:lnTo>
                      <a:pt x="2" y="27"/>
                    </a:lnTo>
                    <a:lnTo>
                      <a:pt x="0" y="53"/>
                    </a:lnTo>
                    <a:lnTo>
                      <a:pt x="3" y="76"/>
                    </a:lnTo>
                    <a:lnTo>
                      <a:pt x="9" y="96"/>
                    </a:lnTo>
                    <a:lnTo>
                      <a:pt x="19" y="113"/>
                    </a:lnTo>
                    <a:lnTo>
                      <a:pt x="32" y="126"/>
                    </a:lnTo>
                    <a:lnTo>
                      <a:pt x="48" y="133"/>
                    </a:lnTo>
                    <a:lnTo>
                      <a:pt x="66"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45" name="Line 50"/>
              <p:cNvSpPr>
                <a:spLocks noChangeShapeType="1"/>
              </p:cNvSpPr>
              <p:nvPr/>
            </p:nvSpPr>
            <p:spPr bwMode="auto">
              <a:xfrm flipV="1">
                <a:off x="1272" y="3606"/>
                <a:ext cx="12"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46" name="Freeform 51"/>
              <p:cNvSpPr>
                <a:spLocks/>
              </p:cNvSpPr>
              <p:nvPr/>
            </p:nvSpPr>
            <p:spPr bwMode="auto">
              <a:xfrm>
                <a:off x="1284" y="3570"/>
                <a:ext cx="35" cy="36"/>
              </a:xfrm>
              <a:custGeom>
                <a:avLst/>
                <a:gdLst>
                  <a:gd name="T0" fmla="*/ 2 w 132"/>
                  <a:gd name="T1" fmla="*/ 0 h 136"/>
                  <a:gd name="T2" fmla="*/ 2 w 132"/>
                  <a:gd name="T3" fmla="*/ 0 h 136"/>
                  <a:gd name="T4" fmla="*/ 2 w 132"/>
                  <a:gd name="T5" fmla="*/ 0 h 136"/>
                  <a:gd name="T6" fmla="*/ 1 w 132"/>
                  <a:gd name="T7" fmla="*/ 1 h 136"/>
                  <a:gd name="T8" fmla="*/ 1 w 132"/>
                  <a:gd name="T9" fmla="*/ 1 h 136"/>
                  <a:gd name="T10" fmla="*/ 1 w 132"/>
                  <a:gd name="T11" fmla="*/ 1 h 136"/>
                  <a:gd name="T12" fmla="*/ 1 w 132"/>
                  <a:gd name="T13" fmla="*/ 2 h 136"/>
                  <a:gd name="T14" fmla="*/ 0 w 132"/>
                  <a:gd name="T15" fmla="*/ 2 h 136"/>
                  <a:gd name="T16" fmla="*/ 0 w 132"/>
                  <a:gd name="T17" fmla="*/ 3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2" h="136">
                    <a:moveTo>
                      <a:pt x="132" y="0"/>
                    </a:moveTo>
                    <a:lnTo>
                      <a:pt x="113" y="2"/>
                    </a:lnTo>
                    <a:lnTo>
                      <a:pt x="93" y="11"/>
                    </a:lnTo>
                    <a:lnTo>
                      <a:pt x="73" y="23"/>
                    </a:lnTo>
                    <a:lnTo>
                      <a:pt x="55" y="40"/>
                    </a:lnTo>
                    <a:lnTo>
                      <a:pt x="37" y="61"/>
                    </a:lnTo>
                    <a:lnTo>
                      <a:pt x="22" y="84"/>
                    </a:lnTo>
                    <a:lnTo>
                      <a:pt x="10" y="110"/>
                    </a:lnTo>
                    <a:lnTo>
                      <a:pt x="0"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47" name="Line 52"/>
              <p:cNvSpPr>
                <a:spLocks noChangeShapeType="1"/>
              </p:cNvSpPr>
              <p:nvPr/>
            </p:nvSpPr>
            <p:spPr bwMode="auto">
              <a:xfrm>
                <a:off x="1319" y="3570"/>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6129" name="Group 53"/>
            <p:cNvGrpSpPr>
              <a:grpSpLocks/>
            </p:cNvGrpSpPr>
            <p:nvPr/>
          </p:nvGrpSpPr>
          <p:grpSpPr bwMode="auto">
            <a:xfrm>
              <a:off x="4029" y="1854"/>
              <a:ext cx="134" cy="181"/>
              <a:chOff x="4029" y="1854"/>
              <a:chExt cx="134" cy="181"/>
            </a:xfrm>
          </p:grpSpPr>
          <p:sp>
            <p:nvSpPr>
              <p:cNvPr id="86137" name="Freeform 54"/>
              <p:cNvSpPr>
                <a:spLocks/>
              </p:cNvSpPr>
              <p:nvPr/>
            </p:nvSpPr>
            <p:spPr bwMode="auto">
              <a:xfrm>
                <a:off x="4045" y="1856"/>
                <a:ext cx="82" cy="179"/>
              </a:xfrm>
              <a:custGeom>
                <a:avLst/>
                <a:gdLst>
                  <a:gd name="T0" fmla="*/ 6 w 310"/>
                  <a:gd name="T1" fmla="*/ 0 h 698"/>
                  <a:gd name="T2" fmla="*/ 2 w 310"/>
                  <a:gd name="T3" fmla="*/ 12 h 698"/>
                  <a:gd name="T4" fmla="*/ 0 w 310"/>
                  <a:gd name="T5" fmla="*/ 12 h 698"/>
                  <a:gd name="T6" fmla="*/ 0 60000 65536"/>
                  <a:gd name="T7" fmla="*/ 0 60000 65536"/>
                  <a:gd name="T8" fmla="*/ 0 60000 65536"/>
                </a:gdLst>
                <a:ahLst/>
                <a:cxnLst>
                  <a:cxn ang="T6">
                    <a:pos x="T0" y="T1"/>
                  </a:cxn>
                  <a:cxn ang="T7">
                    <a:pos x="T2" y="T3"/>
                  </a:cxn>
                  <a:cxn ang="T8">
                    <a:pos x="T4" y="T5"/>
                  </a:cxn>
                </a:cxnLst>
                <a:rect l="0" t="0" r="r" b="b"/>
                <a:pathLst>
                  <a:path w="310" h="698">
                    <a:moveTo>
                      <a:pt x="310" y="0"/>
                    </a:moveTo>
                    <a:lnTo>
                      <a:pt x="122" y="698"/>
                    </a:lnTo>
                    <a:lnTo>
                      <a:pt x="0" y="6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38" name="Freeform 55"/>
              <p:cNvSpPr>
                <a:spLocks/>
              </p:cNvSpPr>
              <p:nvPr/>
            </p:nvSpPr>
            <p:spPr bwMode="auto">
              <a:xfrm>
                <a:off x="4029" y="2001"/>
                <a:ext cx="16" cy="34"/>
              </a:xfrm>
              <a:custGeom>
                <a:avLst/>
                <a:gdLst>
                  <a:gd name="T0" fmla="*/ 0 w 65"/>
                  <a:gd name="T1" fmla="*/ 0 h 136"/>
                  <a:gd name="T2" fmla="*/ 0 w 65"/>
                  <a:gd name="T3" fmla="*/ 1 h 136"/>
                  <a:gd name="T4" fmla="*/ 0 w 65"/>
                  <a:gd name="T5" fmla="*/ 1 h 136"/>
                  <a:gd name="T6" fmla="*/ 0 w 65"/>
                  <a:gd name="T7" fmla="*/ 1 h 136"/>
                  <a:gd name="T8" fmla="*/ 0 w 65"/>
                  <a:gd name="T9" fmla="*/ 2 h 136"/>
                  <a:gd name="T10" fmla="*/ 0 w 65"/>
                  <a:gd name="T11" fmla="*/ 2 h 136"/>
                  <a:gd name="T12" fmla="*/ 0 w 65"/>
                  <a:gd name="T13" fmla="*/ 2 h 136"/>
                  <a:gd name="T14" fmla="*/ 1 w 65"/>
                  <a:gd name="T15" fmla="*/ 2 h 136"/>
                  <a:gd name="T16" fmla="*/ 1 w 65"/>
                  <a:gd name="T17" fmla="*/ 2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5" h="136">
                    <a:moveTo>
                      <a:pt x="6" y="0"/>
                    </a:moveTo>
                    <a:lnTo>
                      <a:pt x="1" y="26"/>
                    </a:lnTo>
                    <a:lnTo>
                      <a:pt x="0" y="52"/>
                    </a:lnTo>
                    <a:lnTo>
                      <a:pt x="2" y="75"/>
                    </a:lnTo>
                    <a:lnTo>
                      <a:pt x="8" y="96"/>
                    </a:lnTo>
                    <a:lnTo>
                      <a:pt x="19" y="113"/>
                    </a:lnTo>
                    <a:lnTo>
                      <a:pt x="32" y="125"/>
                    </a:lnTo>
                    <a:lnTo>
                      <a:pt x="48" y="133"/>
                    </a:lnTo>
                    <a:lnTo>
                      <a:pt x="65"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39" name="Line 56"/>
              <p:cNvSpPr>
                <a:spLocks noChangeShapeType="1"/>
              </p:cNvSpPr>
              <p:nvPr/>
            </p:nvSpPr>
            <p:spPr bwMode="auto">
              <a:xfrm flipV="1">
                <a:off x="4031" y="1950"/>
                <a:ext cx="12"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40" name="Freeform 57"/>
              <p:cNvSpPr>
                <a:spLocks/>
              </p:cNvSpPr>
              <p:nvPr/>
            </p:nvSpPr>
            <p:spPr bwMode="auto">
              <a:xfrm>
                <a:off x="4043" y="1916"/>
                <a:ext cx="35" cy="34"/>
              </a:xfrm>
              <a:custGeom>
                <a:avLst/>
                <a:gdLst>
                  <a:gd name="T0" fmla="*/ 2 w 131"/>
                  <a:gd name="T1" fmla="*/ 0 h 136"/>
                  <a:gd name="T2" fmla="*/ 2 w 131"/>
                  <a:gd name="T3" fmla="*/ 0 h 136"/>
                  <a:gd name="T4" fmla="*/ 2 w 131"/>
                  <a:gd name="T5" fmla="*/ 0 h 136"/>
                  <a:gd name="T6" fmla="*/ 1 w 131"/>
                  <a:gd name="T7" fmla="*/ 1 h 136"/>
                  <a:gd name="T8" fmla="*/ 1 w 131"/>
                  <a:gd name="T9" fmla="*/ 1 h 136"/>
                  <a:gd name="T10" fmla="*/ 1 w 131"/>
                  <a:gd name="T11" fmla="*/ 1 h 136"/>
                  <a:gd name="T12" fmla="*/ 1 w 131"/>
                  <a:gd name="T13" fmla="*/ 1 h 136"/>
                  <a:gd name="T14" fmla="*/ 0 w 131"/>
                  <a:gd name="T15" fmla="*/ 2 h 136"/>
                  <a:gd name="T16" fmla="*/ 0 w 131"/>
                  <a:gd name="T17" fmla="*/ 2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1" h="136">
                    <a:moveTo>
                      <a:pt x="131" y="0"/>
                    </a:moveTo>
                    <a:lnTo>
                      <a:pt x="112" y="3"/>
                    </a:lnTo>
                    <a:lnTo>
                      <a:pt x="93" y="10"/>
                    </a:lnTo>
                    <a:lnTo>
                      <a:pt x="73" y="23"/>
                    </a:lnTo>
                    <a:lnTo>
                      <a:pt x="54" y="40"/>
                    </a:lnTo>
                    <a:lnTo>
                      <a:pt x="37" y="60"/>
                    </a:lnTo>
                    <a:lnTo>
                      <a:pt x="22" y="84"/>
                    </a:lnTo>
                    <a:lnTo>
                      <a:pt x="9" y="109"/>
                    </a:lnTo>
                    <a:lnTo>
                      <a:pt x="0"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41" name="Line 58"/>
              <p:cNvSpPr>
                <a:spLocks noChangeShapeType="1"/>
              </p:cNvSpPr>
              <p:nvPr/>
            </p:nvSpPr>
            <p:spPr bwMode="auto">
              <a:xfrm>
                <a:off x="4078" y="1916"/>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42" name="Line 59"/>
              <p:cNvSpPr>
                <a:spLocks noChangeShapeType="1"/>
              </p:cNvSpPr>
              <p:nvPr/>
            </p:nvSpPr>
            <p:spPr bwMode="auto">
              <a:xfrm flipH="1">
                <a:off x="4145" y="1854"/>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6130" name="Group 60"/>
            <p:cNvGrpSpPr>
              <a:grpSpLocks/>
            </p:cNvGrpSpPr>
            <p:nvPr/>
          </p:nvGrpSpPr>
          <p:grpSpPr bwMode="auto">
            <a:xfrm>
              <a:off x="1313" y="527"/>
              <a:ext cx="114" cy="181"/>
              <a:chOff x="1313" y="527"/>
              <a:chExt cx="114" cy="181"/>
            </a:xfrm>
          </p:grpSpPr>
          <p:sp>
            <p:nvSpPr>
              <p:cNvPr id="86131" name="Line 61"/>
              <p:cNvSpPr>
                <a:spLocks noChangeShapeType="1"/>
              </p:cNvSpPr>
              <p:nvPr/>
            </p:nvSpPr>
            <p:spPr bwMode="auto">
              <a:xfrm flipH="1">
                <a:off x="1330" y="708"/>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32" name="Freeform 62"/>
              <p:cNvSpPr>
                <a:spLocks/>
              </p:cNvSpPr>
              <p:nvPr/>
            </p:nvSpPr>
            <p:spPr bwMode="auto">
              <a:xfrm>
                <a:off x="1313" y="672"/>
                <a:ext cx="17" cy="36"/>
              </a:xfrm>
              <a:custGeom>
                <a:avLst/>
                <a:gdLst>
                  <a:gd name="T0" fmla="*/ 0 w 66"/>
                  <a:gd name="T1" fmla="*/ 0 h 136"/>
                  <a:gd name="T2" fmla="*/ 0 w 66"/>
                  <a:gd name="T3" fmla="*/ 1 h 136"/>
                  <a:gd name="T4" fmla="*/ 0 w 66"/>
                  <a:gd name="T5" fmla="*/ 1 h 136"/>
                  <a:gd name="T6" fmla="*/ 0 w 66"/>
                  <a:gd name="T7" fmla="*/ 1 h 136"/>
                  <a:gd name="T8" fmla="*/ 0 w 66"/>
                  <a:gd name="T9" fmla="*/ 2 h 136"/>
                  <a:gd name="T10" fmla="*/ 0 w 66"/>
                  <a:gd name="T11" fmla="*/ 2 h 136"/>
                  <a:gd name="T12" fmla="*/ 1 w 66"/>
                  <a:gd name="T13" fmla="*/ 2 h 136"/>
                  <a:gd name="T14" fmla="*/ 1 w 66"/>
                  <a:gd name="T15" fmla="*/ 2 h 136"/>
                  <a:gd name="T16" fmla="*/ 1 w 66"/>
                  <a:gd name="T17" fmla="*/ 3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136">
                    <a:moveTo>
                      <a:pt x="7" y="0"/>
                    </a:moveTo>
                    <a:lnTo>
                      <a:pt x="2" y="27"/>
                    </a:lnTo>
                    <a:lnTo>
                      <a:pt x="0" y="52"/>
                    </a:lnTo>
                    <a:lnTo>
                      <a:pt x="3" y="76"/>
                    </a:lnTo>
                    <a:lnTo>
                      <a:pt x="10" y="97"/>
                    </a:lnTo>
                    <a:lnTo>
                      <a:pt x="19" y="113"/>
                    </a:lnTo>
                    <a:lnTo>
                      <a:pt x="32" y="126"/>
                    </a:lnTo>
                    <a:lnTo>
                      <a:pt x="48" y="133"/>
                    </a:lnTo>
                    <a:lnTo>
                      <a:pt x="66"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33" name="Line 63"/>
              <p:cNvSpPr>
                <a:spLocks noChangeShapeType="1"/>
              </p:cNvSpPr>
              <p:nvPr/>
            </p:nvSpPr>
            <p:spPr bwMode="auto">
              <a:xfrm flipV="1">
                <a:off x="1315" y="623"/>
                <a:ext cx="13" cy="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34" name="Freeform 64"/>
              <p:cNvSpPr>
                <a:spLocks/>
              </p:cNvSpPr>
              <p:nvPr/>
            </p:nvSpPr>
            <p:spPr bwMode="auto">
              <a:xfrm>
                <a:off x="1328" y="587"/>
                <a:ext cx="34" cy="36"/>
              </a:xfrm>
              <a:custGeom>
                <a:avLst/>
                <a:gdLst>
                  <a:gd name="T0" fmla="*/ 2 w 132"/>
                  <a:gd name="T1" fmla="*/ 0 h 135"/>
                  <a:gd name="T2" fmla="*/ 2 w 132"/>
                  <a:gd name="T3" fmla="*/ 0 h 135"/>
                  <a:gd name="T4" fmla="*/ 2 w 132"/>
                  <a:gd name="T5" fmla="*/ 0 h 135"/>
                  <a:gd name="T6" fmla="*/ 1 w 132"/>
                  <a:gd name="T7" fmla="*/ 1 h 135"/>
                  <a:gd name="T8" fmla="*/ 1 w 132"/>
                  <a:gd name="T9" fmla="*/ 1 h 135"/>
                  <a:gd name="T10" fmla="*/ 1 w 132"/>
                  <a:gd name="T11" fmla="*/ 1 h 135"/>
                  <a:gd name="T12" fmla="*/ 0 w 132"/>
                  <a:gd name="T13" fmla="*/ 2 h 135"/>
                  <a:gd name="T14" fmla="*/ 0 w 132"/>
                  <a:gd name="T15" fmla="*/ 2 h 135"/>
                  <a:gd name="T16" fmla="*/ 0 w 132"/>
                  <a:gd name="T17" fmla="*/ 3 h 1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2" h="135">
                    <a:moveTo>
                      <a:pt x="132" y="0"/>
                    </a:moveTo>
                    <a:lnTo>
                      <a:pt x="112" y="2"/>
                    </a:lnTo>
                    <a:lnTo>
                      <a:pt x="92" y="10"/>
                    </a:lnTo>
                    <a:lnTo>
                      <a:pt x="72" y="22"/>
                    </a:lnTo>
                    <a:lnTo>
                      <a:pt x="54" y="40"/>
                    </a:lnTo>
                    <a:lnTo>
                      <a:pt x="36" y="60"/>
                    </a:lnTo>
                    <a:lnTo>
                      <a:pt x="21" y="83"/>
                    </a:lnTo>
                    <a:lnTo>
                      <a:pt x="9" y="109"/>
                    </a:lnTo>
                    <a:lnTo>
                      <a:pt x="0" y="1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35" name="Line 65"/>
              <p:cNvSpPr>
                <a:spLocks noChangeShapeType="1"/>
              </p:cNvSpPr>
              <p:nvPr/>
            </p:nvSpPr>
            <p:spPr bwMode="auto">
              <a:xfrm>
                <a:off x="1362" y="587"/>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36" name="Line 66"/>
              <p:cNvSpPr>
                <a:spLocks noChangeShapeType="1"/>
              </p:cNvSpPr>
              <p:nvPr/>
            </p:nvSpPr>
            <p:spPr bwMode="auto">
              <a:xfrm flipH="1">
                <a:off x="1409" y="527"/>
                <a:ext cx="18"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434243" name="Line 67"/>
          <p:cNvSpPr>
            <a:spLocks noChangeShapeType="1"/>
          </p:cNvSpPr>
          <p:nvPr/>
        </p:nvSpPr>
        <p:spPr bwMode="auto">
          <a:xfrm>
            <a:off x="3789363" y="1809750"/>
            <a:ext cx="0" cy="38036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4244" name="Line 68"/>
          <p:cNvSpPr>
            <a:spLocks noChangeShapeType="1"/>
          </p:cNvSpPr>
          <p:nvPr/>
        </p:nvSpPr>
        <p:spPr bwMode="auto">
          <a:xfrm flipH="1">
            <a:off x="3063875" y="2228850"/>
            <a:ext cx="1616075" cy="11255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4245" name="Line 69"/>
          <p:cNvSpPr>
            <a:spLocks noChangeShapeType="1"/>
          </p:cNvSpPr>
          <p:nvPr/>
        </p:nvSpPr>
        <p:spPr bwMode="auto">
          <a:xfrm flipH="1">
            <a:off x="3063875" y="1809750"/>
            <a:ext cx="725488" cy="15446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4246" name="Group 70"/>
          <p:cNvGrpSpPr>
            <a:grpSpLocks/>
          </p:cNvGrpSpPr>
          <p:nvPr/>
        </p:nvGrpSpPr>
        <p:grpSpPr bwMode="auto">
          <a:xfrm>
            <a:off x="3433763" y="1695450"/>
            <a:ext cx="244475" cy="355600"/>
            <a:chOff x="2163" y="1113"/>
            <a:chExt cx="154" cy="224"/>
          </a:xfrm>
        </p:grpSpPr>
        <p:sp>
          <p:nvSpPr>
            <p:cNvPr id="86120" name="Line 71"/>
            <p:cNvSpPr>
              <a:spLocks noChangeShapeType="1"/>
            </p:cNvSpPr>
            <p:nvPr/>
          </p:nvSpPr>
          <p:spPr bwMode="auto">
            <a:xfrm flipH="1" flipV="1">
              <a:off x="2163" y="1267"/>
              <a:ext cx="154" cy="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21" name="Line 72"/>
            <p:cNvSpPr>
              <a:spLocks noChangeShapeType="1"/>
            </p:cNvSpPr>
            <p:nvPr/>
          </p:nvSpPr>
          <p:spPr bwMode="auto">
            <a:xfrm flipH="1">
              <a:off x="2163" y="1113"/>
              <a:ext cx="72" cy="1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34249" name="Line 73"/>
          <p:cNvSpPr>
            <a:spLocks noChangeShapeType="1"/>
          </p:cNvSpPr>
          <p:nvPr/>
        </p:nvSpPr>
        <p:spPr bwMode="auto">
          <a:xfrm>
            <a:off x="3789363" y="1809750"/>
            <a:ext cx="890587" cy="4191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4250" name="Group 74"/>
          <p:cNvGrpSpPr>
            <a:grpSpLocks/>
          </p:cNvGrpSpPr>
          <p:nvPr/>
        </p:nvGrpSpPr>
        <p:grpSpPr bwMode="auto">
          <a:xfrm>
            <a:off x="2676525" y="4629150"/>
            <a:ext cx="2152650" cy="1968500"/>
            <a:chOff x="1686" y="2961"/>
            <a:chExt cx="1356" cy="1240"/>
          </a:xfrm>
        </p:grpSpPr>
        <p:sp>
          <p:nvSpPr>
            <p:cNvPr id="86118" name="Line 75"/>
            <p:cNvSpPr>
              <a:spLocks noChangeShapeType="1"/>
            </p:cNvSpPr>
            <p:nvPr/>
          </p:nvSpPr>
          <p:spPr bwMode="auto">
            <a:xfrm>
              <a:off x="1686" y="2961"/>
              <a:ext cx="13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19" name="Line 76"/>
            <p:cNvSpPr>
              <a:spLocks noChangeShapeType="1"/>
            </p:cNvSpPr>
            <p:nvPr/>
          </p:nvSpPr>
          <p:spPr bwMode="auto">
            <a:xfrm>
              <a:off x="1686" y="4201"/>
              <a:ext cx="13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4253" name="Group 77"/>
          <p:cNvGrpSpPr>
            <a:grpSpLocks/>
          </p:cNvGrpSpPr>
          <p:nvPr/>
        </p:nvGrpSpPr>
        <p:grpSpPr bwMode="auto">
          <a:xfrm>
            <a:off x="4533900" y="4629150"/>
            <a:ext cx="1425575" cy="1968500"/>
            <a:chOff x="2856" y="2961"/>
            <a:chExt cx="898" cy="1240"/>
          </a:xfrm>
        </p:grpSpPr>
        <p:sp>
          <p:nvSpPr>
            <p:cNvPr id="86087" name="Line 78"/>
            <p:cNvSpPr>
              <a:spLocks noChangeShapeType="1"/>
            </p:cNvSpPr>
            <p:nvPr/>
          </p:nvSpPr>
          <p:spPr bwMode="auto">
            <a:xfrm>
              <a:off x="2856" y="2961"/>
              <a:ext cx="0" cy="12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6088" name="Group 79"/>
            <p:cNvGrpSpPr>
              <a:grpSpLocks/>
            </p:cNvGrpSpPr>
            <p:nvPr/>
          </p:nvGrpSpPr>
          <p:grpSpPr bwMode="auto">
            <a:xfrm>
              <a:off x="2856" y="2961"/>
              <a:ext cx="898" cy="620"/>
              <a:chOff x="2856" y="2961"/>
              <a:chExt cx="898" cy="620"/>
            </a:xfrm>
          </p:grpSpPr>
          <p:sp>
            <p:nvSpPr>
              <p:cNvPr id="86104" name="Line 80"/>
              <p:cNvSpPr>
                <a:spLocks noChangeShapeType="1"/>
              </p:cNvSpPr>
              <p:nvPr/>
            </p:nvSpPr>
            <p:spPr bwMode="auto">
              <a:xfrm>
                <a:off x="2856" y="2961"/>
                <a:ext cx="179" cy="3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05" name="Line 81"/>
              <p:cNvSpPr>
                <a:spLocks noChangeShapeType="1"/>
              </p:cNvSpPr>
              <p:nvPr/>
            </p:nvSpPr>
            <p:spPr bwMode="auto">
              <a:xfrm flipV="1">
                <a:off x="2856" y="3270"/>
                <a:ext cx="179" cy="3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06" name="Line 82"/>
              <p:cNvSpPr>
                <a:spLocks noChangeShapeType="1"/>
              </p:cNvSpPr>
              <p:nvPr/>
            </p:nvSpPr>
            <p:spPr bwMode="auto">
              <a:xfrm>
                <a:off x="3035" y="3270"/>
                <a:ext cx="7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07" name="Freeform 83"/>
              <p:cNvSpPr>
                <a:spLocks/>
              </p:cNvSpPr>
              <p:nvPr/>
            </p:nvSpPr>
            <p:spPr bwMode="auto">
              <a:xfrm>
                <a:off x="3132" y="3046"/>
                <a:ext cx="83" cy="90"/>
              </a:xfrm>
              <a:custGeom>
                <a:avLst/>
                <a:gdLst>
                  <a:gd name="T0" fmla="*/ 0 w 325"/>
                  <a:gd name="T1" fmla="*/ 0 h 349"/>
                  <a:gd name="T2" fmla="*/ 1 w 325"/>
                  <a:gd name="T3" fmla="*/ 6 h 349"/>
                  <a:gd name="T4" fmla="*/ 5 w 325"/>
                  <a:gd name="T5" fmla="*/ 0 h 349"/>
                  <a:gd name="T6" fmla="*/ 0 60000 65536"/>
                  <a:gd name="T7" fmla="*/ 0 60000 65536"/>
                  <a:gd name="T8" fmla="*/ 0 60000 65536"/>
                </a:gdLst>
                <a:ahLst/>
                <a:cxnLst>
                  <a:cxn ang="T6">
                    <a:pos x="T0" y="T1"/>
                  </a:cxn>
                  <a:cxn ang="T7">
                    <a:pos x="T2" y="T3"/>
                  </a:cxn>
                  <a:cxn ang="T8">
                    <a:pos x="T4" y="T5"/>
                  </a:cxn>
                </a:cxnLst>
                <a:rect l="0" t="0" r="r" b="b"/>
                <a:pathLst>
                  <a:path w="325" h="349">
                    <a:moveTo>
                      <a:pt x="0" y="0"/>
                    </a:moveTo>
                    <a:lnTo>
                      <a:pt x="69" y="349"/>
                    </a:lnTo>
                    <a:lnTo>
                      <a:pt x="3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08" name="Line 84"/>
              <p:cNvSpPr>
                <a:spLocks noChangeShapeType="1"/>
              </p:cNvSpPr>
              <p:nvPr/>
            </p:nvSpPr>
            <p:spPr bwMode="auto">
              <a:xfrm flipH="1">
                <a:off x="3125" y="3136"/>
                <a:ext cx="25"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09" name="Freeform 85"/>
              <p:cNvSpPr>
                <a:spLocks/>
              </p:cNvSpPr>
              <p:nvPr/>
            </p:nvSpPr>
            <p:spPr bwMode="auto">
              <a:xfrm>
                <a:off x="3233" y="3102"/>
                <a:ext cx="64" cy="128"/>
              </a:xfrm>
              <a:custGeom>
                <a:avLst/>
                <a:gdLst>
                  <a:gd name="T0" fmla="*/ 0 w 251"/>
                  <a:gd name="T1" fmla="*/ 8 h 498"/>
                  <a:gd name="T2" fmla="*/ 4 w 251"/>
                  <a:gd name="T3" fmla="*/ 0 h 498"/>
                  <a:gd name="T4" fmla="*/ 4 w 251"/>
                  <a:gd name="T5" fmla="*/ 8 h 498"/>
                  <a:gd name="T6" fmla="*/ 0 60000 65536"/>
                  <a:gd name="T7" fmla="*/ 0 60000 65536"/>
                  <a:gd name="T8" fmla="*/ 0 60000 65536"/>
                </a:gdLst>
                <a:ahLst/>
                <a:cxnLst>
                  <a:cxn ang="T6">
                    <a:pos x="T0" y="T1"/>
                  </a:cxn>
                  <a:cxn ang="T7">
                    <a:pos x="T2" y="T3"/>
                  </a:cxn>
                  <a:cxn ang="T8">
                    <a:pos x="T4" y="T5"/>
                  </a:cxn>
                </a:cxnLst>
                <a:rect l="0" t="0" r="r" b="b"/>
                <a:pathLst>
                  <a:path w="251" h="498">
                    <a:moveTo>
                      <a:pt x="0" y="498"/>
                    </a:moveTo>
                    <a:lnTo>
                      <a:pt x="251" y="0"/>
                    </a:lnTo>
                    <a:lnTo>
                      <a:pt x="233" y="4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10" name="Line 86"/>
              <p:cNvSpPr>
                <a:spLocks noChangeShapeType="1"/>
              </p:cNvSpPr>
              <p:nvPr/>
            </p:nvSpPr>
            <p:spPr bwMode="auto">
              <a:xfrm flipH="1">
                <a:off x="3252" y="3194"/>
                <a:ext cx="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11" name="Line 87"/>
              <p:cNvSpPr>
                <a:spLocks noChangeShapeType="1"/>
              </p:cNvSpPr>
              <p:nvPr/>
            </p:nvSpPr>
            <p:spPr bwMode="auto">
              <a:xfrm>
                <a:off x="3346" y="3167"/>
                <a:ext cx="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12" name="Freeform 88"/>
              <p:cNvSpPr>
                <a:spLocks/>
              </p:cNvSpPr>
              <p:nvPr/>
            </p:nvSpPr>
            <p:spPr bwMode="auto">
              <a:xfrm>
                <a:off x="3476" y="3046"/>
                <a:ext cx="85" cy="90"/>
              </a:xfrm>
              <a:custGeom>
                <a:avLst/>
                <a:gdLst>
                  <a:gd name="T0" fmla="*/ 0 w 325"/>
                  <a:gd name="T1" fmla="*/ 0 h 349"/>
                  <a:gd name="T2" fmla="*/ 1 w 325"/>
                  <a:gd name="T3" fmla="*/ 6 h 349"/>
                  <a:gd name="T4" fmla="*/ 6 w 325"/>
                  <a:gd name="T5" fmla="*/ 0 h 349"/>
                  <a:gd name="T6" fmla="*/ 0 60000 65536"/>
                  <a:gd name="T7" fmla="*/ 0 60000 65536"/>
                  <a:gd name="T8" fmla="*/ 0 60000 65536"/>
                </a:gdLst>
                <a:ahLst/>
                <a:cxnLst>
                  <a:cxn ang="T6">
                    <a:pos x="T0" y="T1"/>
                  </a:cxn>
                  <a:cxn ang="T7">
                    <a:pos x="T2" y="T3"/>
                  </a:cxn>
                  <a:cxn ang="T8">
                    <a:pos x="T4" y="T5"/>
                  </a:cxn>
                </a:cxnLst>
                <a:rect l="0" t="0" r="r" b="b"/>
                <a:pathLst>
                  <a:path w="325" h="349">
                    <a:moveTo>
                      <a:pt x="0" y="0"/>
                    </a:moveTo>
                    <a:lnTo>
                      <a:pt x="69" y="349"/>
                    </a:lnTo>
                    <a:lnTo>
                      <a:pt x="3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13" name="Line 89"/>
              <p:cNvSpPr>
                <a:spLocks noChangeShapeType="1"/>
              </p:cNvSpPr>
              <p:nvPr/>
            </p:nvSpPr>
            <p:spPr bwMode="auto">
              <a:xfrm flipH="1">
                <a:off x="3470" y="3136"/>
                <a:ext cx="24"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14" name="Freeform 90"/>
              <p:cNvSpPr>
                <a:spLocks/>
              </p:cNvSpPr>
              <p:nvPr/>
            </p:nvSpPr>
            <p:spPr bwMode="auto">
              <a:xfrm>
                <a:off x="3577" y="3158"/>
                <a:ext cx="61" cy="72"/>
              </a:xfrm>
              <a:custGeom>
                <a:avLst/>
                <a:gdLst>
                  <a:gd name="T0" fmla="*/ 0 w 238"/>
                  <a:gd name="T1" fmla="*/ 5 h 277"/>
                  <a:gd name="T2" fmla="*/ 2 w 238"/>
                  <a:gd name="T3" fmla="*/ 5 h 277"/>
                  <a:gd name="T4" fmla="*/ 2 w 238"/>
                  <a:gd name="T5" fmla="*/ 5 h 277"/>
                  <a:gd name="T6" fmla="*/ 2 w 238"/>
                  <a:gd name="T7" fmla="*/ 5 h 277"/>
                  <a:gd name="T8" fmla="*/ 3 w 238"/>
                  <a:gd name="T9" fmla="*/ 4 h 277"/>
                  <a:gd name="T10" fmla="*/ 3 w 238"/>
                  <a:gd name="T11" fmla="*/ 4 h 277"/>
                  <a:gd name="T12" fmla="*/ 3 w 238"/>
                  <a:gd name="T13" fmla="*/ 4 h 277"/>
                  <a:gd name="T14" fmla="*/ 4 w 238"/>
                  <a:gd name="T15" fmla="*/ 3 h 277"/>
                  <a:gd name="T16" fmla="*/ 4 w 238"/>
                  <a:gd name="T17" fmla="*/ 3 h 277"/>
                  <a:gd name="T18" fmla="*/ 4 w 238"/>
                  <a:gd name="T19" fmla="*/ 2 h 277"/>
                  <a:gd name="T20" fmla="*/ 4 w 238"/>
                  <a:gd name="T21" fmla="*/ 2 h 277"/>
                  <a:gd name="T22" fmla="*/ 4 w 238"/>
                  <a:gd name="T23" fmla="*/ 2 h 277"/>
                  <a:gd name="T24" fmla="*/ 4 w 238"/>
                  <a:gd name="T25" fmla="*/ 1 h 277"/>
                  <a:gd name="T26" fmla="*/ 4 w 238"/>
                  <a:gd name="T27" fmla="*/ 1 h 277"/>
                  <a:gd name="T28" fmla="*/ 4 w 238"/>
                  <a:gd name="T29" fmla="*/ 1 h 277"/>
                  <a:gd name="T30" fmla="*/ 4 w 238"/>
                  <a:gd name="T31" fmla="*/ 0 h 277"/>
                  <a:gd name="T32" fmla="*/ 3 w 238"/>
                  <a:gd name="T33" fmla="*/ 0 h 277"/>
                  <a:gd name="T34" fmla="*/ 3 w 238"/>
                  <a:gd name="T35" fmla="*/ 0 h 277"/>
                  <a:gd name="T36" fmla="*/ 1 w 238"/>
                  <a:gd name="T37" fmla="*/ 0 h 2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8" h="277">
                    <a:moveTo>
                      <a:pt x="0" y="277"/>
                    </a:moveTo>
                    <a:lnTo>
                      <a:pt x="97" y="277"/>
                    </a:lnTo>
                    <a:lnTo>
                      <a:pt x="117" y="275"/>
                    </a:lnTo>
                    <a:lnTo>
                      <a:pt x="137" y="266"/>
                    </a:lnTo>
                    <a:lnTo>
                      <a:pt x="157" y="254"/>
                    </a:lnTo>
                    <a:lnTo>
                      <a:pt x="176" y="237"/>
                    </a:lnTo>
                    <a:lnTo>
                      <a:pt x="194" y="215"/>
                    </a:lnTo>
                    <a:lnTo>
                      <a:pt x="209" y="192"/>
                    </a:lnTo>
                    <a:lnTo>
                      <a:pt x="222" y="166"/>
                    </a:lnTo>
                    <a:lnTo>
                      <a:pt x="232" y="139"/>
                    </a:lnTo>
                    <a:lnTo>
                      <a:pt x="237" y="112"/>
                    </a:lnTo>
                    <a:lnTo>
                      <a:pt x="238" y="85"/>
                    </a:lnTo>
                    <a:lnTo>
                      <a:pt x="236" y="62"/>
                    </a:lnTo>
                    <a:lnTo>
                      <a:pt x="229" y="41"/>
                    </a:lnTo>
                    <a:lnTo>
                      <a:pt x="219" y="24"/>
                    </a:lnTo>
                    <a:lnTo>
                      <a:pt x="206" y="11"/>
                    </a:lnTo>
                    <a:lnTo>
                      <a:pt x="190" y="2"/>
                    </a:lnTo>
                    <a:lnTo>
                      <a:pt x="172" y="0"/>
                    </a:lnTo>
                    <a:lnTo>
                      <a:pt x="7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15" name="Freeform 91"/>
              <p:cNvSpPr>
                <a:spLocks/>
              </p:cNvSpPr>
              <p:nvPr/>
            </p:nvSpPr>
            <p:spPr bwMode="auto">
              <a:xfrm>
                <a:off x="3577" y="3102"/>
                <a:ext cx="74" cy="128"/>
              </a:xfrm>
              <a:custGeom>
                <a:avLst/>
                <a:gdLst>
                  <a:gd name="T0" fmla="*/ 3 w 284"/>
                  <a:gd name="T1" fmla="*/ 4 h 498"/>
                  <a:gd name="T2" fmla="*/ 3 w 284"/>
                  <a:gd name="T3" fmla="*/ 4 h 498"/>
                  <a:gd name="T4" fmla="*/ 4 w 284"/>
                  <a:gd name="T5" fmla="*/ 4 h 498"/>
                  <a:gd name="T6" fmla="*/ 4 w 284"/>
                  <a:gd name="T7" fmla="*/ 3 h 498"/>
                  <a:gd name="T8" fmla="*/ 4 w 284"/>
                  <a:gd name="T9" fmla="*/ 3 h 498"/>
                  <a:gd name="T10" fmla="*/ 4 w 284"/>
                  <a:gd name="T11" fmla="*/ 3 h 498"/>
                  <a:gd name="T12" fmla="*/ 5 w 284"/>
                  <a:gd name="T13" fmla="*/ 2 h 498"/>
                  <a:gd name="T14" fmla="*/ 5 w 284"/>
                  <a:gd name="T15" fmla="*/ 2 h 498"/>
                  <a:gd name="T16" fmla="*/ 5 w 284"/>
                  <a:gd name="T17" fmla="*/ 2 h 498"/>
                  <a:gd name="T18" fmla="*/ 5 w 284"/>
                  <a:gd name="T19" fmla="*/ 1 h 498"/>
                  <a:gd name="T20" fmla="*/ 5 w 284"/>
                  <a:gd name="T21" fmla="*/ 1 h 498"/>
                  <a:gd name="T22" fmla="*/ 5 w 284"/>
                  <a:gd name="T23" fmla="*/ 1 h 498"/>
                  <a:gd name="T24" fmla="*/ 5 w 284"/>
                  <a:gd name="T25" fmla="*/ 0 h 498"/>
                  <a:gd name="T26" fmla="*/ 4 w 284"/>
                  <a:gd name="T27" fmla="*/ 0 h 498"/>
                  <a:gd name="T28" fmla="*/ 4 w 284"/>
                  <a:gd name="T29" fmla="*/ 0 h 498"/>
                  <a:gd name="T30" fmla="*/ 2 w 284"/>
                  <a:gd name="T31" fmla="*/ 0 h 498"/>
                  <a:gd name="T32" fmla="*/ 0 w 284"/>
                  <a:gd name="T33" fmla="*/ 8 h 4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4" h="498">
                    <a:moveTo>
                      <a:pt x="172" y="221"/>
                    </a:moveTo>
                    <a:lnTo>
                      <a:pt x="189" y="218"/>
                    </a:lnTo>
                    <a:lnTo>
                      <a:pt x="208" y="211"/>
                    </a:lnTo>
                    <a:lnTo>
                      <a:pt x="226" y="197"/>
                    </a:lnTo>
                    <a:lnTo>
                      <a:pt x="243" y="180"/>
                    </a:lnTo>
                    <a:lnTo>
                      <a:pt x="258" y="158"/>
                    </a:lnTo>
                    <a:lnTo>
                      <a:pt x="270" y="135"/>
                    </a:lnTo>
                    <a:lnTo>
                      <a:pt x="278" y="110"/>
                    </a:lnTo>
                    <a:lnTo>
                      <a:pt x="284" y="86"/>
                    </a:lnTo>
                    <a:lnTo>
                      <a:pt x="284" y="63"/>
                    </a:lnTo>
                    <a:lnTo>
                      <a:pt x="281" y="41"/>
                    </a:lnTo>
                    <a:lnTo>
                      <a:pt x="273" y="23"/>
                    </a:lnTo>
                    <a:lnTo>
                      <a:pt x="261" y="10"/>
                    </a:lnTo>
                    <a:lnTo>
                      <a:pt x="248" y="2"/>
                    </a:lnTo>
                    <a:lnTo>
                      <a:pt x="230" y="0"/>
                    </a:lnTo>
                    <a:lnTo>
                      <a:pt x="134" y="0"/>
                    </a:lnTo>
                    <a:lnTo>
                      <a:pt x="0" y="4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16" name="Line 92"/>
              <p:cNvSpPr>
                <a:spLocks noChangeShapeType="1"/>
              </p:cNvSpPr>
              <p:nvPr/>
            </p:nvSpPr>
            <p:spPr bwMode="auto">
              <a:xfrm>
                <a:off x="3067" y="3040"/>
                <a:ext cx="0" cy="2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17" name="Line 93"/>
              <p:cNvSpPr>
                <a:spLocks noChangeShapeType="1"/>
              </p:cNvSpPr>
              <p:nvPr/>
            </p:nvSpPr>
            <p:spPr bwMode="auto">
              <a:xfrm>
                <a:off x="3696" y="3040"/>
                <a:ext cx="0" cy="2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6089" name="Group 94"/>
            <p:cNvGrpSpPr>
              <a:grpSpLocks/>
            </p:cNvGrpSpPr>
            <p:nvPr/>
          </p:nvGrpSpPr>
          <p:grpSpPr bwMode="auto">
            <a:xfrm>
              <a:off x="2856" y="3581"/>
              <a:ext cx="898" cy="620"/>
              <a:chOff x="2856" y="3581"/>
              <a:chExt cx="898" cy="620"/>
            </a:xfrm>
          </p:grpSpPr>
          <p:sp>
            <p:nvSpPr>
              <p:cNvPr id="86090" name="Line 95"/>
              <p:cNvSpPr>
                <a:spLocks noChangeShapeType="1"/>
              </p:cNvSpPr>
              <p:nvPr/>
            </p:nvSpPr>
            <p:spPr bwMode="auto">
              <a:xfrm>
                <a:off x="2856" y="3581"/>
                <a:ext cx="179" cy="3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91" name="Line 96"/>
              <p:cNvSpPr>
                <a:spLocks noChangeShapeType="1"/>
              </p:cNvSpPr>
              <p:nvPr/>
            </p:nvSpPr>
            <p:spPr bwMode="auto">
              <a:xfrm flipV="1">
                <a:off x="2856" y="3892"/>
                <a:ext cx="179" cy="3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92" name="Line 97"/>
              <p:cNvSpPr>
                <a:spLocks noChangeShapeType="1"/>
              </p:cNvSpPr>
              <p:nvPr/>
            </p:nvSpPr>
            <p:spPr bwMode="auto">
              <a:xfrm>
                <a:off x="3035" y="3892"/>
                <a:ext cx="7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93" name="Freeform 98"/>
              <p:cNvSpPr>
                <a:spLocks/>
              </p:cNvSpPr>
              <p:nvPr/>
            </p:nvSpPr>
            <p:spPr bwMode="auto">
              <a:xfrm>
                <a:off x="3132" y="3668"/>
                <a:ext cx="83" cy="88"/>
              </a:xfrm>
              <a:custGeom>
                <a:avLst/>
                <a:gdLst>
                  <a:gd name="T0" fmla="*/ 0 w 325"/>
                  <a:gd name="T1" fmla="*/ 0 h 349"/>
                  <a:gd name="T2" fmla="*/ 1 w 325"/>
                  <a:gd name="T3" fmla="*/ 6 h 349"/>
                  <a:gd name="T4" fmla="*/ 5 w 325"/>
                  <a:gd name="T5" fmla="*/ 0 h 349"/>
                  <a:gd name="T6" fmla="*/ 0 60000 65536"/>
                  <a:gd name="T7" fmla="*/ 0 60000 65536"/>
                  <a:gd name="T8" fmla="*/ 0 60000 65536"/>
                </a:gdLst>
                <a:ahLst/>
                <a:cxnLst>
                  <a:cxn ang="T6">
                    <a:pos x="T0" y="T1"/>
                  </a:cxn>
                  <a:cxn ang="T7">
                    <a:pos x="T2" y="T3"/>
                  </a:cxn>
                  <a:cxn ang="T8">
                    <a:pos x="T4" y="T5"/>
                  </a:cxn>
                </a:cxnLst>
                <a:rect l="0" t="0" r="r" b="b"/>
                <a:pathLst>
                  <a:path w="325" h="349">
                    <a:moveTo>
                      <a:pt x="0" y="0"/>
                    </a:moveTo>
                    <a:lnTo>
                      <a:pt x="69" y="349"/>
                    </a:lnTo>
                    <a:lnTo>
                      <a:pt x="3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94" name="Line 99"/>
              <p:cNvSpPr>
                <a:spLocks noChangeShapeType="1"/>
              </p:cNvSpPr>
              <p:nvPr/>
            </p:nvSpPr>
            <p:spPr bwMode="auto">
              <a:xfrm flipH="1">
                <a:off x="3125" y="3756"/>
                <a:ext cx="25"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95" name="Freeform 100"/>
              <p:cNvSpPr>
                <a:spLocks/>
              </p:cNvSpPr>
              <p:nvPr/>
            </p:nvSpPr>
            <p:spPr bwMode="auto">
              <a:xfrm>
                <a:off x="3233" y="3722"/>
                <a:ext cx="64" cy="128"/>
              </a:xfrm>
              <a:custGeom>
                <a:avLst/>
                <a:gdLst>
                  <a:gd name="T0" fmla="*/ 0 w 251"/>
                  <a:gd name="T1" fmla="*/ 8 h 499"/>
                  <a:gd name="T2" fmla="*/ 4 w 251"/>
                  <a:gd name="T3" fmla="*/ 0 h 499"/>
                  <a:gd name="T4" fmla="*/ 4 w 251"/>
                  <a:gd name="T5" fmla="*/ 8 h 499"/>
                  <a:gd name="T6" fmla="*/ 0 60000 65536"/>
                  <a:gd name="T7" fmla="*/ 0 60000 65536"/>
                  <a:gd name="T8" fmla="*/ 0 60000 65536"/>
                </a:gdLst>
                <a:ahLst/>
                <a:cxnLst>
                  <a:cxn ang="T6">
                    <a:pos x="T0" y="T1"/>
                  </a:cxn>
                  <a:cxn ang="T7">
                    <a:pos x="T2" y="T3"/>
                  </a:cxn>
                  <a:cxn ang="T8">
                    <a:pos x="T4" y="T5"/>
                  </a:cxn>
                </a:cxnLst>
                <a:rect l="0" t="0" r="r" b="b"/>
                <a:pathLst>
                  <a:path w="251" h="499">
                    <a:moveTo>
                      <a:pt x="0" y="499"/>
                    </a:moveTo>
                    <a:lnTo>
                      <a:pt x="251" y="0"/>
                    </a:lnTo>
                    <a:lnTo>
                      <a:pt x="233" y="4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96" name="Line 101"/>
              <p:cNvSpPr>
                <a:spLocks noChangeShapeType="1"/>
              </p:cNvSpPr>
              <p:nvPr/>
            </p:nvSpPr>
            <p:spPr bwMode="auto">
              <a:xfrm flipH="1">
                <a:off x="3252" y="3814"/>
                <a:ext cx="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97" name="Line 102"/>
              <p:cNvSpPr>
                <a:spLocks noChangeShapeType="1"/>
              </p:cNvSpPr>
              <p:nvPr/>
            </p:nvSpPr>
            <p:spPr bwMode="auto">
              <a:xfrm>
                <a:off x="3346" y="3787"/>
                <a:ext cx="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98" name="Freeform 103"/>
              <p:cNvSpPr>
                <a:spLocks/>
              </p:cNvSpPr>
              <p:nvPr/>
            </p:nvSpPr>
            <p:spPr bwMode="auto">
              <a:xfrm>
                <a:off x="3476" y="3668"/>
                <a:ext cx="85" cy="88"/>
              </a:xfrm>
              <a:custGeom>
                <a:avLst/>
                <a:gdLst>
                  <a:gd name="T0" fmla="*/ 0 w 325"/>
                  <a:gd name="T1" fmla="*/ 0 h 349"/>
                  <a:gd name="T2" fmla="*/ 1 w 325"/>
                  <a:gd name="T3" fmla="*/ 6 h 349"/>
                  <a:gd name="T4" fmla="*/ 6 w 325"/>
                  <a:gd name="T5" fmla="*/ 0 h 349"/>
                  <a:gd name="T6" fmla="*/ 0 60000 65536"/>
                  <a:gd name="T7" fmla="*/ 0 60000 65536"/>
                  <a:gd name="T8" fmla="*/ 0 60000 65536"/>
                </a:gdLst>
                <a:ahLst/>
                <a:cxnLst>
                  <a:cxn ang="T6">
                    <a:pos x="T0" y="T1"/>
                  </a:cxn>
                  <a:cxn ang="T7">
                    <a:pos x="T2" y="T3"/>
                  </a:cxn>
                  <a:cxn ang="T8">
                    <a:pos x="T4" y="T5"/>
                  </a:cxn>
                </a:cxnLst>
                <a:rect l="0" t="0" r="r" b="b"/>
                <a:pathLst>
                  <a:path w="325" h="349">
                    <a:moveTo>
                      <a:pt x="0" y="0"/>
                    </a:moveTo>
                    <a:lnTo>
                      <a:pt x="69" y="349"/>
                    </a:lnTo>
                    <a:lnTo>
                      <a:pt x="3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99" name="Line 104"/>
              <p:cNvSpPr>
                <a:spLocks noChangeShapeType="1"/>
              </p:cNvSpPr>
              <p:nvPr/>
            </p:nvSpPr>
            <p:spPr bwMode="auto">
              <a:xfrm flipH="1">
                <a:off x="3470" y="3756"/>
                <a:ext cx="24"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00" name="Freeform 105"/>
              <p:cNvSpPr>
                <a:spLocks/>
              </p:cNvSpPr>
              <p:nvPr/>
            </p:nvSpPr>
            <p:spPr bwMode="auto">
              <a:xfrm>
                <a:off x="3577" y="3778"/>
                <a:ext cx="61" cy="72"/>
              </a:xfrm>
              <a:custGeom>
                <a:avLst/>
                <a:gdLst>
                  <a:gd name="T0" fmla="*/ 0 w 238"/>
                  <a:gd name="T1" fmla="*/ 5 h 277"/>
                  <a:gd name="T2" fmla="*/ 2 w 238"/>
                  <a:gd name="T3" fmla="*/ 5 h 277"/>
                  <a:gd name="T4" fmla="*/ 2 w 238"/>
                  <a:gd name="T5" fmla="*/ 5 h 277"/>
                  <a:gd name="T6" fmla="*/ 2 w 238"/>
                  <a:gd name="T7" fmla="*/ 5 h 277"/>
                  <a:gd name="T8" fmla="*/ 3 w 238"/>
                  <a:gd name="T9" fmla="*/ 4 h 277"/>
                  <a:gd name="T10" fmla="*/ 3 w 238"/>
                  <a:gd name="T11" fmla="*/ 4 h 277"/>
                  <a:gd name="T12" fmla="*/ 3 w 238"/>
                  <a:gd name="T13" fmla="*/ 4 h 277"/>
                  <a:gd name="T14" fmla="*/ 4 w 238"/>
                  <a:gd name="T15" fmla="*/ 3 h 277"/>
                  <a:gd name="T16" fmla="*/ 4 w 238"/>
                  <a:gd name="T17" fmla="*/ 3 h 277"/>
                  <a:gd name="T18" fmla="*/ 4 w 238"/>
                  <a:gd name="T19" fmla="*/ 2 h 277"/>
                  <a:gd name="T20" fmla="*/ 4 w 238"/>
                  <a:gd name="T21" fmla="*/ 2 h 277"/>
                  <a:gd name="T22" fmla="*/ 4 w 238"/>
                  <a:gd name="T23" fmla="*/ 2 h 277"/>
                  <a:gd name="T24" fmla="*/ 4 w 238"/>
                  <a:gd name="T25" fmla="*/ 1 h 277"/>
                  <a:gd name="T26" fmla="*/ 4 w 238"/>
                  <a:gd name="T27" fmla="*/ 1 h 277"/>
                  <a:gd name="T28" fmla="*/ 4 w 238"/>
                  <a:gd name="T29" fmla="*/ 1 h 277"/>
                  <a:gd name="T30" fmla="*/ 4 w 238"/>
                  <a:gd name="T31" fmla="*/ 0 h 277"/>
                  <a:gd name="T32" fmla="*/ 3 w 238"/>
                  <a:gd name="T33" fmla="*/ 0 h 277"/>
                  <a:gd name="T34" fmla="*/ 3 w 238"/>
                  <a:gd name="T35" fmla="*/ 0 h 277"/>
                  <a:gd name="T36" fmla="*/ 1 w 238"/>
                  <a:gd name="T37" fmla="*/ 0 h 2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8" h="277">
                    <a:moveTo>
                      <a:pt x="0" y="277"/>
                    </a:moveTo>
                    <a:lnTo>
                      <a:pt x="97" y="277"/>
                    </a:lnTo>
                    <a:lnTo>
                      <a:pt x="117" y="275"/>
                    </a:lnTo>
                    <a:lnTo>
                      <a:pt x="137" y="266"/>
                    </a:lnTo>
                    <a:lnTo>
                      <a:pt x="157" y="254"/>
                    </a:lnTo>
                    <a:lnTo>
                      <a:pt x="176" y="237"/>
                    </a:lnTo>
                    <a:lnTo>
                      <a:pt x="194" y="215"/>
                    </a:lnTo>
                    <a:lnTo>
                      <a:pt x="209" y="192"/>
                    </a:lnTo>
                    <a:lnTo>
                      <a:pt x="222" y="165"/>
                    </a:lnTo>
                    <a:lnTo>
                      <a:pt x="232" y="139"/>
                    </a:lnTo>
                    <a:lnTo>
                      <a:pt x="237" y="111"/>
                    </a:lnTo>
                    <a:lnTo>
                      <a:pt x="238" y="85"/>
                    </a:lnTo>
                    <a:lnTo>
                      <a:pt x="236" y="62"/>
                    </a:lnTo>
                    <a:lnTo>
                      <a:pt x="229" y="41"/>
                    </a:lnTo>
                    <a:lnTo>
                      <a:pt x="219" y="24"/>
                    </a:lnTo>
                    <a:lnTo>
                      <a:pt x="206" y="11"/>
                    </a:lnTo>
                    <a:lnTo>
                      <a:pt x="190" y="2"/>
                    </a:lnTo>
                    <a:lnTo>
                      <a:pt x="172" y="0"/>
                    </a:lnTo>
                    <a:lnTo>
                      <a:pt x="7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01" name="Freeform 106"/>
              <p:cNvSpPr>
                <a:spLocks/>
              </p:cNvSpPr>
              <p:nvPr/>
            </p:nvSpPr>
            <p:spPr bwMode="auto">
              <a:xfrm>
                <a:off x="3577" y="3722"/>
                <a:ext cx="74" cy="128"/>
              </a:xfrm>
              <a:custGeom>
                <a:avLst/>
                <a:gdLst>
                  <a:gd name="T0" fmla="*/ 3 w 284"/>
                  <a:gd name="T1" fmla="*/ 4 h 499"/>
                  <a:gd name="T2" fmla="*/ 3 w 284"/>
                  <a:gd name="T3" fmla="*/ 4 h 499"/>
                  <a:gd name="T4" fmla="*/ 4 w 284"/>
                  <a:gd name="T5" fmla="*/ 4 h 499"/>
                  <a:gd name="T6" fmla="*/ 4 w 284"/>
                  <a:gd name="T7" fmla="*/ 3 h 499"/>
                  <a:gd name="T8" fmla="*/ 4 w 284"/>
                  <a:gd name="T9" fmla="*/ 3 h 499"/>
                  <a:gd name="T10" fmla="*/ 4 w 284"/>
                  <a:gd name="T11" fmla="*/ 3 h 499"/>
                  <a:gd name="T12" fmla="*/ 5 w 284"/>
                  <a:gd name="T13" fmla="*/ 2 h 499"/>
                  <a:gd name="T14" fmla="*/ 5 w 284"/>
                  <a:gd name="T15" fmla="*/ 2 h 499"/>
                  <a:gd name="T16" fmla="*/ 5 w 284"/>
                  <a:gd name="T17" fmla="*/ 2 h 499"/>
                  <a:gd name="T18" fmla="*/ 5 w 284"/>
                  <a:gd name="T19" fmla="*/ 1 h 499"/>
                  <a:gd name="T20" fmla="*/ 5 w 284"/>
                  <a:gd name="T21" fmla="*/ 1 h 499"/>
                  <a:gd name="T22" fmla="*/ 5 w 284"/>
                  <a:gd name="T23" fmla="*/ 1 h 499"/>
                  <a:gd name="T24" fmla="*/ 5 w 284"/>
                  <a:gd name="T25" fmla="*/ 0 h 499"/>
                  <a:gd name="T26" fmla="*/ 4 w 284"/>
                  <a:gd name="T27" fmla="*/ 0 h 499"/>
                  <a:gd name="T28" fmla="*/ 4 w 284"/>
                  <a:gd name="T29" fmla="*/ 0 h 499"/>
                  <a:gd name="T30" fmla="*/ 2 w 284"/>
                  <a:gd name="T31" fmla="*/ 0 h 499"/>
                  <a:gd name="T32" fmla="*/ 0 w 284"/>
                  <a:gd name="T33" fmla="*/ 8 h 4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4" h="499">
                    <a:moveTo>
                      <a:pt x="172" y="222"/>
                    </a:moveTo>
                    <a:lnTo>
                      <a:pt x="189" y="219"/>
                    </a:lnTo>
                    <a:lnTo>
                      <a:pt x="208" y="211"/>
                    </a:lnTo>
                    <a:lnTo>
                      <a:pt x="226" y="198"/>
                    </a:lnTo>
                    <a:lnTo>
                      <a:pt x="243" y="180"/>
                    </a:lnTo>
                    <a:lnTo>
                      <a:pt x="258" y="159"/>
                    </a:lnTo>
                    <a:lnTo>
                      <a:pt x="270" y="136"/>
                    </a:lnTo>
                    <a:lnTo>
                      <a:pt x="278" y="112"/>
                    </a:lnTo>
                    <a:lnTo>
                      <a:pt x="284" y="86"/>
                    </a:lnTo>
                    <a:lnTo>
                      <a:pt x="284" y="63"/>
                    </a:lnTo>
                    <a:lnTo>
                      <a:pt x="281" y="42"/>
                    </a:lnTo>
                    <a:lnTo>
                      <a:pt x="273" y="24"/>
                    </a:lnTo>
                    <a:lnTo>
                      <a:pt x="261" y="11"/>
                    </a:lnTo>
                    <a:lnTo>
                      <a:pt x="248" y="3"/>
                    </a:lnTo>
                    <a:lnTo>
                      <a:pt x="230" y="0"/>
                    </a:lnTo>
                    <a:lnTo>
                      <a:pt x="134" y="0"/>
                    </a:lnTo>
                    <a:lnTo>
                      <a:pt x="0" y="4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102" name="Line 107"/>
              <p:cNvSpPr>
                <a:spLocks noChangeShapeType="1"/>
              </p:cNvSpPr>
              <p:nvPr/>
            </p:nvSpPr>
            <p:spPr bwMode="auto">
              <a:xfrm>
                <a:off x="3067" y="3660"/>
                <a:ext cx="0" cy="2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103" name="Line 108"/>
              <p:cNvSpPr>
                <a:spLocks noChangeShapeType="1"/>
              </p:cNvSpPr>
              <p:nvPr/>
            </p:nvSpPr>
            <p:spPr bwMode="auto">
              <a:xfrm>
                <a:off x="3696" y="3660"/>
                <a:ext cx="0" cy="2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34285" name="Group 109"/>
          <p:cNvGrpSpPr>
            <a:grpSpLocks/>
          </p:cNvGrpSpPr>
          <p:nvPr/>
        </p:nvGrpSpPr>
        <p:grpSpPr bwMode="auto">
          <a:xfrm>
            <a:off x="4235450" y="1262063"/>
            <a:ext cx="1474788" cy="757237"/>
            <a:chOff x="2668" y="840"/>
            <a:chExt cx="929" cy="477"/>
          </a:xfrm>
        </p:grpSpPr>
        <p:sp>
          <p:nvSpPr>
            <p:cNvPr id="86074" name="Freeform 110"/>
            <p:cNvSpPr>
              <a:spLocks/>
            </p:cNvSpPr>
            <p:nvPr/>
          </p:nvSpPr>
          <p:spPr bwMode="auto">
            <a:xfrm>
              <a:off x="3000" y="847"/>
              <a:ext cx="85" cy="89"/>
            </a:xfrm>
            <a:custGeom>
              <a:avLst/>
              <a:gdLst>
                <a:gd name="T0" fmla="*/ 0 w 325"/>
                <a:gd name="T1" fmla="*/ 0 h 349"/>
                <a:gd name="T2" fmla="*/ 1 w 325"/>
                <a:gd name="T3" fmla="*/ 6 h 349"/>
                <a:gd name="T4" fmla="*/ 6 w 325"/>
                <a:gd name="T5" fmla="*/ 0 h 349"/>
                <a:gd name="T6" fmla="*/ 0 60000 65536"/>
                <a:gd name="T7" fmla="*/ 0 60000 65536"/>
                <a:gd name="T8" fmla="*/ 0 60000 65536"/>
              </a:gdLst>
              <a:ahLst/>
              <a:cxnLst>
                <a:cxn ang="T6">
                  <a:pos x="T0" y="T1"/>
                </a:cxn>
                <a:cxn ang="T7">
                  <a:pos x="T2" y="T3"/>
                </a:cxn>
                <a:cxn ang="T8">
                  <a:pos x="T4" y="T5"/>
                </a:cxn>
              </a:cxnLst>
              <a:rect l="0" t="0" r="r" b="b"/>
              <a:pathLst>
                <a:path w="325" h="349">
                  <a:moveTo>
                    <a:pt x="0" y="0"/>
                  </a:moveTo>
                  <a:lnTo>
                    <a:pt x="69" y="349"/>
                  </a:lnTo>
                  <a:lnTo>
                    <a:pt x="32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75" name="Line 111"/>
            <p:cNvSpPr>
              <a:spLocks noChangeShapeType="1"/>
            </p:cNvSpPr>
            <p:nvPr/>
          </p:nvSpPr>
          <p:spPr bwMode="auto">
            <a:xfrm flipH="1">
              <a:off x="2995" y="936"/>
              <a:ext cx="23"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76" name="Freeform 112"/>
            <p:cNvSpPr>
              <a:spLocks/>
            </p:cNvSpPr>
            <p:nvPr/>
          </p:nvSpPr>
          <p:spPr bwMode="auto">
            <a:xfrm>
              <a:off x="3101" y="901"/>
              <a:ext cx="66" cy="129"/>
            </a:xfrm>
            <a:custGeom>
              <a:avLst/>
              <a:gdLst>
                <a:gd name="T0" fmla="*/ 0 w 251"/>
                <a:gd name="T1" fmla="*/ 9 h 499"/>
                <a:gd name="T2" fmla="*/ 4 w 251"/>
                <a:gd name="T3" fmla="*/ 0 h 499"/>
                <a:gd name="T4" fmla="*/ 4 w 251"/>
                <a:gd name="T5" fmla="*/ 9 h 499"/>
                <a:gd name="T6" fmla="*/ 0 60000 65536"/>
                <a:gd name="T7" fmla="*/ 0 60000 65536"/>
                <a:gd name="T8" fmla="*/ 0 60000 65536"/>
              </a:gdLst>
              <a:ahLst/>
              <a:cxnLst>
                <a:cxn ang="T6">
                  <a:pos x="T0" y="T1"/>
                </a:cxn>
                <a:cxn ang="T7">
                  <a:pos x="T2" y="T3"/>
                </a:cxn>
                <a:cxn ang="T8">
                  <a:pos x="T4" y="T5"/>
                </a:cxn>
              </a:cxnLst>
              <a:rect l="0" t="0" r="r" b="b"/>
              <a:pathLst>
                <a:path w="251" h="499">
                  <a:moveTo>
                    <a:pt x="0" y="499"/>
                  </a:moveTo>
                  <a:lnTo>
                    <a:pt x="251" y="0"/>
                  </a:lnTo>
                  <a:lnTo>
                    <a:pt x="234" y="4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77" name="Line 113"/>
            <p:cNvSpPr>
              <a:spLocks noChangeShapeType="1"/>
            </p:cNvSpPr>
            <p:nvPr/>
          </p:nvSpPr>
          <p:spPr bwMode="auto">
            <a:xfrm flipH="1">
              <a:off x="3120" y="993"/>
              <a:ext cx="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78" name="Line 114"/>
            <p:cNvSpPr>
              <a:spLocks noChangeShapeType="1"/>
            </p:cNvSpPr>
            <p:nvPr/>
          </p:nvSpPr>
          <p:spPr bwMode="auto">
            <a:xfrm>
              <a:off x="3214" y="966"/>
              <a:ext cx="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79" name="Freeform 115"/>
            <p:cNvSpPr>
              <a:spLocks/>
            </p:cNvSpPr>
            <p:nvPr/>
          </p:nvSpPr>
          <p:spPr bwMode="auto">
            <a:xfrm>
              <a:off x="3346" y="847"/>
              <a:ext cx="83" cy="89"/>
            </a:xfrm>
            <a:custGeom>
              <a:avLst/>
              <a:gdLst>
                <a:gd name="T0" fmla="*/ 0 w 326"/>
                <a:gd name="T1" fmla="*/ 0 h 349"/>
                <a:gd name="T2" fmla="*/ 1 w 326"/>
                <a:gd name="T3" fmla="*/ 6 h 349"/>
                <a:gd name="T4" fmla="*/ 5 w 326"/>
                <a:gd name="T5" fmla="*/ 0 h 349"/>
                <a:gd name="T6" fmla="*/ 0 60000 65536"/>
                <a:gd name="T7" fmla="*/ 0 60000 65536"/>
                <a:gd name="T8" fmla="*/ 0 60000 65536"/>
              </a:gdLst>
              <a:ahLst/>
              <a:cxnLst>
                <a:cxn ang="T6">
                  <a:pos x="T0" y="T1"/>
                </a:cxn>
                <a:cxn ang="T7">
                  <a:pos x="T2" y="T3"/>
                </a:cxn>
                <a:cxn ang="T8">
                  <a:pos x="T4" y="T5"/>
                </a:cxn>
              </a:cxnLst>
              <a:rect l="0" t="0" r="r" b="b"/>
              <a:pathLst>
                <a:path w="326" h="349">
                  <a:moveTo>
                    <a:pt x="0" y="0"/>
                  </a:moveTo>
                  <a:lnTo>
                    <a:pt x="70" y="349"/>
                  </a:lnTo>
                  <a:lnTo>
                    <a:pt x="3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80" name="Line 116"/>
            <p:cNvSpPr>
              <a:spLocks noChangeShapeType="1"/>
            </p:cNvSpPr>
            <p:nvPr/>
          </p:nvSpPr>
          <p:spPr bwMode="auto">
            <a:xfrm flipH="1">
              <a:off x="3338" y="936"/>
              <a:ext cx="26"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81" name="Freeform 117"/>
            <p:cNvSpPr>
              <a:spLocks/>
            </p:cNvSpPr>
            <p:nvPr/>
          </p:nvSpPr>
          <p:spPr bwMode="auto">
            <a:xfrm>
              <a:off x="3447" y="957"/>
              <a:ext cx="59" cy="73"/>
            </a:xfrm>
            <a:custGeom>
              <a:avLst/>
              <a:gdLst>
                <a:gd name="T0" fmla="*/ 0 w 237"/>
                <a:gd name="T1" fmla="*/ 5 h 278"/>
                <a:gd name="T2" fmla="*/ 1 w 237"/>
                <a:gd name="T3" fmla="*/ 5 h 278"/>
                <a:gd name="T4" fmla="*/ 2 w 237"/>
                <a:gd name="T5" fmla="*/ 5 h 278"/>
                <a:gd name="T6" fmla="*/ 2 w 237"/>
                <a:gd name="T7" fmla="*/ 5 h 278"/>
                <a:gd name="T8" fmla="*/ 2 w 237"/>
                <a:gd name="T9" fmla="*/ 5 h 278"/>
                <a:gd name="T10" fmla="*/ 3 w 237"/>
                <a:gd name="T11" fmla="*/ 4 h 278"/>
                <a:gd name="T12" fmla="*/ 3 w 237"/>
                <a:gd name="T13" fmla="*/ 4 h 278"/>
                <a:gd name="T14" fmla="*/ 3 w 237"/>
                <a:gd name="T15" fmla="*/ 3 h 278"/>
                <a:gd name="T16" fmla="*/ 3 w 237"/>
                <a:gd name="T17" fmla="*/ 3 h 278"/>
                <a:gd name="T18" fmla="*/ 3 w 237"/>
                <a:gd name="T19" fmla="*/ 3 h 278"/>
                <a:gd name="T20" fmla="*/ 4 w 237"/>
                <a:gd name="T21" fmla="*/ 2 h 278"/>
                <a:gd name="T22" fmla="*/ 4 w 237"/>
                <a:gd name="T23" fmla="*/ 2 h 278"/>
                <a:gd name="T24" fmla="*/ 4 w 237"/>
                <a:gd name="T25" fmla="*/ 1 h 278"/>
                <a:gd name="T26" fmla="*/ 3 w 237"/>
                <a:gd name="T27" fmla="*/ 1 h 278"/>
                <a:gd name="T28" fmla="*/ 3 w 237"/>
                <a:gd name="T29" fmla="*/ 1 h 278"/>
                <a:gd name="T30" fmla="*/ 3 w 237"/>
                <a:gd name="T31" fmla="*/ 0 h 278"/>
                <a:gd name="T32" fmla="*/ 3 w 237"/>
                <a:gd name="T33" fmla="*/ 0 h 278"/>
                <a:gd name="T34" fmla="*/ 3 w 237"/>
                <a:gd name="T35" fmla="*/ 0 h 278"/>
                <a:gd name="T36" fmla="*/ 1 w 237"/>
                <a:gd name="T37" fmla="*/ 0 h 2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37" h="278">
                  <a:moveTo>
                    <a:pt x="0" y="278"/>
                  </a:moveTo>
                  <a:lnTo>
                    <a:pt x="96" y="278"/>
                  </a:lnTo>
                  <a:lnTo>
                    <a:pt x="116" y="275"/>
                  </a:lnTo>
                  <a:lnTo>
                    <a:pt x="137" y="268"/>
                  </a:lnTo>
                  <a:lnTo>
                    <a:pt x="156" y="255"/>
                  </a:lnTo>
                  <a:lnTo>
                    <a:pt x="176" y="238"/>
                  </a:lnTo>
                  <a:lnTo>
                    <a:pt x="193" y="216"/>
                  </a:lnTo>
                  <a:lnTo>
                    <a:pt x="209" y="192"/>
                  </a:lnTo>
                  <a:lnTo>
                    <a:pt x="221" y="166"/>
                  </a:lnTo>
                  <a:lnTo>
                    <a:pt x="231" y="140"/>
                  </a:lnTo>
                  <a:lnTo>
                    <a:pt x="236" y="112"/>
                  </a:lnTo>
                  <a:lnTo>
                    <a:pt x="237" y="87"/>
                  </a:lnTo>
                  <a:lnTo>
                    <a:pt x="235" y="62"/>
                  </a:lnTo>
                  <a:lnTo>
                    <a:pt x="228" y="41"/>
                  </a:lnTo>
                  <a:lnTo>
                    <a:pt x="218" y="24"/>
                  </a:lnTo>
                  <a:lnTo>
                    <a:pt x="205" y="11"/>
                  </a:lnTo>
                  <a:lnTo>
                    <a:pt x="189" y="4"/>
                  </a:lnTo>
                  <a:lnTo>
                    <a:pt x="171" y="0"/>
                  </a:lnTo>
                  <a:lnTo>
                    <a:pt x="7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82" name="Freeform 118"/>
            <p:cNvSpPr>
              <a:spLocks/>
            </p:cNvSpPr>
            <p:nvPr/>
          </p:nvSpPr>
          <p:spPr bwMode="auto">
            <a:xfrm>
              <a:off x="3447" y="901"/>
              <a:ext cx="72" cy="129"/>
            </a:xfrm>
            <a:custGeom>
              <a:avLst/>
              <a:gdLst>
                <a:gd name="T0" fmla="*/ 3 w 283"/>
                <a:gd name="T1" fmla="*/ 4 h 499"/>
                <a:gd name="T2" fmla="*/ 3 w 283"/>
                <a:gd name="T3" fmla="*/ 4 h 499"/>
                <a:gd name="T4" fmla="*/ 3 w 283"/>
                <a:gd name="T5" fmla="*/ 4 h 499"/>
                <a:gd name="T6" fmla="*/ 4 w 283"/>
                <a:gd name="T7" fmla="*/ 3 h 499"/>
                <a:gd name="T8" fmla="*/ 4 w 283"/>
                <a:gd name="T9" fmla="*/ 3 h 499"/>
                <a:gd name="T10" fmla="*/ 4 w 283"/>
                <a:gd name="T11" fmla="*/ 3 h 499"/>
                <a:gd name="T12" fmla="*/ 4 w 283"/>
                <a:gd name="T13" fmla="*/ 2 h 499"/>
                <a:gd name="T14" fmla="*/ 5 w 283"/>
                <a:gd name="T15" fmla="*/ 2 h 499"/>
                <a:gd name="T16" fmla="*/ 5 w 283"/>
                <a:gd name="T17" fmla="*/ 2 h 499"/>
                <a:gd name="T18" fmla="*/ 5 w 283"/>
                <a:gd name="T19" fmla="*/ 1 h 499"/>
                <a:gd name="T20" fmla="*/ 5 w 283"/>
                <a:gd name="T21" fmla="*/ 1 h 499"/>
                <a:gd name="T22" fmla="*/ 5 w 283"/>
                <a:gd name="T23" fmla="*/ 1 h 499"/>
                <a:gd name="T24" fmla="*/ 4 w 283"/>
                <a:gd name="T25" fmla="*/ 0 h 499"/>
                <a:gd name="T26" fmla="*/ 4 w 283"/>
                <a:gd name="T27" fmla="*/ 0 h 499"/>
                <a:gd name="T28" fmla="*/ 4 w 283"/>
                <a:gd name="T29" fmla="*/ 0 h 499"/>
                <a:gd name="T30" fmla="*/ 2 w 283"/>
                <a:gd name="T31" fmla="*/ 0 h 499"/>
                <a:gd name="T32" fmla="*/ 0 w 283"/>
                <a:gd name="T33" fmla="*/ 9 h 4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83" h="499">
                  <a:moveTo>
                    <a:pt x="171" y="221"/>
                  </a:moveTo>
                  <a:lnTo>
                    <a:pt x="189" y="219"/>
                  </a:lnTo>
                  <a:lnTo>
                    <a:pt x="207" y="211"/>
                  </a:lnTo>
                  <a:lnTo>
                    <a:pt x="225" y="198"/>
                  </a:lnTo>
                  <a:lnTo>
                    <a:pt x="242" y="180"/>
                  </a:lnTo>
                  <a:lnTo>
                    <a:pt x="257" y="158"/>
                  </a:lnTo>
                  <a:lnTo>
                    <a:pt x="269" y="135"/>
                  </a:lnTo>
                  <a:lnTo>
                    <a:pt x="277" y="111"/>
                  </a:lnTo>
                  <a:lnTo>
                    <a:pt x="283" y="86"/>
                  </a:lnTo>
                  <a:lnTo>
                    <a:pt x="283" y="63"/>
                  </a:lnTo>
                  <a:lnTo>
                    <a:pt x="280" y="41"/>
                  </a:lnTo>
                  <a:lnTo>
                    <a:pt x="272" y="24"/>
                  </a:lnTo>
                  <a:lnTo>
                    <a:pt x="260" y="10"/>
                  </a:lnTo>
                  <a:lnTo>
                    <a:pt x="247" y="3"/>
                  </a:lnTo>
                  <a:lnTo>
                    <a:pt x="230" y="0"/>
                  </a:lnTo>
                  <a:lnTo>
                    <a:pt x="133" y="0"/>
                  </a:lnTo>
                  <a:lnTo>
                    <a:pt x="0" y="4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83" name="Line 119"/>
            <p:cNvSpPr>
              <a:spLocks noChangeShapeType="1"/>
            </p:cNvSpPr>
            <p:nvPr/>
          </p:nvSpPr>
          <p:spPr bwMode="auto">
            <a:xfrm>
              <a:off x="2935" y="840"/>
              <a:ext cx="0" cy="2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84" name="Line 120"/>
            <p:cNvSpPr>
              <a:spLocks noChangeShapeType="1"/>
            </p:cNvSpPr>
            <p:nvPr/>
          </p:nvSpPr>
          <p:spPr bwMode="auto">
            <a:xfrm>
              <a:off x="3566" y="840"/>
              <a:ext cx="0" cy="2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85" name="Line 121"/>
            <p:cNvSpPr>
              <a:spLocks noChangeShapeType="1"/>
            </p:cNvSpPr>
            <p:nvPr/>
          </p:nvSpPr>
          <p:spPr bwMode="auto">
            <a:xfrm flipV="1">
              <a:off x="2668" y="1082"/>
              <a:ext cx="236" cy="2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86" name="Line 122"/>
            <p:cNvSpPr>
              <a:spLocks noChangeShapeType="1"/>
            </p:cNvSpPr>
            <p:nvPr/>
          </p:nvSpPr>
          <p:spPr bwMode="auto">
            <a:xfrm>
              <a:off x="2904" y="1082"/>
              <a:ext cx="69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4299" name="Group 123"/>
          <p:cNvGrpSpPr>
            <a:grpSpLocks/>
          </p:cNvGrpSpPr>
          <p:nvPr/>
        </p:nvGrpSpPr>
        <p:grpSpPr bwMode="auto">
          <a:xfrm>
            <a:off x="4019550" y="2686050"/>
            <a:ext cx="977900" cy="373063"/>
            <a:chOff x="2532" y="1737"/>
            <a:chExt cx="616" cy="235"/>
          </a:xfrm>
        </p:grpSpPr>
        <p:sp>
          <p:nvSpPr>
            <p:cNvPr id="86068" name="Line 124"/>
            <p:cNvSpPr>
              <a:spLocks noChangeShapeType="1"/>
            </p:cNvSpPr>
            <p:nvPr/>
          </p:nvSpPr>
          <p:spPr bwMode="auto">
            <a:xfrm>
              <a:off x="2532" y="1738"/>
              <a:ext cx="190" cy="2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69" name="Line 125"/>
            <p:cNvSpPr>
              <a:spLocks noChangeShapeType="1"/>
            </p:cNvSpPr>
            <p:nvPr/>
          </p:nvSpPr>
          <p:spPr bwMode="auto">
            <a:xfrm>
              <a:off x="2722" y="1972"/>
              <a:ext cx="4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70" name="Freeform 126"/>
            <p:cNvSpPr>
              <a:spLocks/>
            </p:cNvSpPr>
            <p:nvPr/>
          </p:nvSpPr>
          <p:spPr bwMode="auto">
            <a:xfrm>
              <a:off x="2812" y="1737"/>
              <a:ext cx="91" cy="179"/>
            </a:xfrm>
            <a:custGeom>
              <a:avLst/>
              <a:gdLst>
                <a:gd name="T0" fmla="*/ 0 w 350"/>
                <a:gd name="T1" fmla="*/ 12 h 699"/>
                <a:gd name="T2" fmla="*/ 6 w 350"/>
                <a:gd name="T3" fmla="*/ 0 h 699"/>
                <a:gd name="T4" fmla="*/ 6 w 350"/>
                <a:gd name="T5" fmla="*/ 12 h 699"/>
                <a:gd name="T6" fmla="*/ 0 60000 65536"/>
                <a:gd name="T7" fmla="*/ 0 60000 65536"/>
                <a:gd name="T8" fmla="*/ 0 60000 65536"/>
              </a:gdLst>
              <a:ahLst/>
              <a:cxnLst>
                <a:cxn ang="T6">
                  <a:pos x="T0" y="T1"/>
                </a:cxn>
                <a:cxn ang="T7">
                  <a:pos x="T2" y="T3"/>
                </a:cxn>
                <a:cxn ang="T8">
                  <a:pos x="T4" y="T5"/>
                </a:cxn>
              </a:cxnLst>
              <a:rect l="0" t="0" r="r" b="b"/>
              <a:pathLst>
                <a:path w="350" h="699">
                  <a:moveTo>
                    <a:pt x="0" y="699"/>
                  </a:moveTo>
                  <a:lnTo>
                    <a:pt x="350" y="0"/>
                  </a:lnTo>
                  <a:lnTo>
                    <a:pt x="326" y="6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71" name="Line 127"/>
            <p:cNvSpPr>
              <a:spLocks noChangeShapeType="1"/>
            </p:cNvSpPr>
            <p:nvPr/>
          </p:nvSpPr>
          <p:spPr bwMode="auto">
            <a:xfrm flipH="1">
              <a:off x="2837" y="1867"/>
              <a:ext cx="6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72" name="Freeform 128"/>
            <p:cNvSpPr>
              <a:spLocks/>
            </p:cNvSpPr>
            <p:nvPr/>
          </p:nvSpPr>
          <p:spPr bwMode="auto">
            <a:xfrm>
              <a:off x="2939" y="1816"/>
              <a:ext cx="87" cy="100"/>
            </a:xfrm>
            <a:custGeom>
              <a:avLst/>
              <a:gdLst>
                <a:gd name="T0" fmla="*/ 0 w 332"/>
                <a:gd name="T1" fmla="*/ 7 h 388"/>
                <a:gd name="T2" fmla="*/ 2 w 332"/>
                <a:gd name="T3" fmla="*/ 7 h 388"/>
                <a:gd name="T4" fmla="*/ 3 w 332"/>
                <a:gd name="T5" fmla="*/ 7 h 388"/>
                <a:gd name="T6" fmla="*/ 3 w 332"/>
                <a:gd name="T7" fmla="*/ 6 h 388"/>
                <a:gd name="T8" fmla="*/ 4 w 332"/>
                <a:gd name="T9" fmla="*/ 6 h 388"/>
                <a:gd name="T10" fmla="*/ 4 w 332"/>
                <a:gd name="T11" fmla="*/ 6 h 388"/>
                <a:gd name="T12" fmla="*/ 5 w 332"/>
                <a:gd name="T13" fmla="*/ 5 h 388"/>
                <a:gd name="T14" fmla="*/ 5 w 332"/>
                <a:gd name="T15" fmla="*/ 5 h 388"/>
                <a:gd name="T16" fmla="*/ 5 w 332"/>
                <a:gd name="T17" fmla="*/ 4 h 388"/>
                <a:gd name="T18" fmla="*/ 6 w 332"/>
                <a:gd name="T19" fmla="*/ 4 h 388"/>
                <a:gd name="T20" fmla="*/ 6 w 332"/>
                <a:gd name="T21" fmla="*/ 3 h 388"/>
                <a:gd name="T22" fmla="*/ 6 w 332"/>
                <a:gd name="T23" fmla="*/ 3 h 388"/>
                <a:gd name="T24" fmla="*/ 6 w 332"/>
                <a:gd name="T25" fmla="*/ 2 h 388"/>
                <a:gd name="T26" fmla="*/ 6 w 332"/>
                <a:gd name="T27" fmla="*/ 2 h 388"/>
                <a:gd name="T28" fmla="*/ 6 w 332"/>
                <a:gd name="T29" fmla="*/ 1 h 388"/>
                <a:gd name="T30" fmla="*/ 6 w 332"/>
                <a:gd name="T31" fmla="*/ 1 h 388"/>
                <a:gd name="T32" fmla="*/ 6 w 332"/>
                <a:gd name="T33" fmla="*/ 1 h 388"/>
                <a:gd name="T34" fmla="*/ 5 w 332"/>
                <a:gd name="T35" fmla="*/ 0 h 388"/>
                <a:gd name="T36" fmla="*/ 5 w 332"/>
                <a:gd name="T37" fmla="*/ 0 h 388"/>
                <a:gd name="T38" fmla="*/ 4 w 332"/>
                <a:gd name="T39" fmla="*/ 0 h 388"/>
                <a:gd name="T40" fmla="*/ 2 w 332"/>
                <a:gd name="T41" fmla="*/ 0 h 3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32" h="388">
                  <a:moveTo>
                    <a:pt x="0" y="388"/>
                  </a:moveTo>
                  <a:lnTo>
                    <a:pt x="135" y="388"/>
                  </a:lnTo>
                  <a:lnTo>
                    <a:pt x="160" y="385"/>
                  </a:lnTo>
                  <a:lnTo>
                    <a:pt x="185" y="376"/>
                  </a:lnTo>
                  <a:lnTo>
                    <a:pt x="210" y="362"/>
                  </a:lnTo>
                  <a:lnTo>
                    <a:pt x="234" y="343"/>
                  </a:lnTo>
                  <a:lnTo>
                    <a:pt x="258" y="319"/>
                  </a:lnTo>
                  <a:lnTo>
                    <a:pt x="279" y="291"/>
                  </a:lnTo>
                  <a:lnTo>
                    <a:pt x="297" y="260"/>
                  </a:lnTo>
                  <a:lnTo>
                    <a:pt x="312" y="228"/>
                  </a:lnTo>
                  <a:lnTo>
                    <a:pt x="323" y="194"/>
                  </a:lnTo>
                  <a:lnTo>
                    <a:pt x="330" y="160"/>
                  </a:lnTo>
                  <a:lnTo>
                    <a:pt x="332" y="128"/>
                  </a:lnTo>
                  <a:lnTo>
                    <a:pt x="331" y="97"/>
                  </a:lnTo>
                  <a:lnTo>
                    <a:pt x="325" y="70"/>
                  </a:lnTo>
                  <a:lnTo>
                    <a:pt x="314" y="45"/>
                  </a:lnTo>
                  <a:lnTo>
                    <a:pt x="300" y="26"/>
                  </a:lnTo>
                  <a:lnTo>
                    <a:pt x="282" y="12"/>
                  </a:lnTo>
                  <a:lnTo>
                    <a:pt x="262" y="4"/>
                  </a:lnTo>
                  <a:lnTo>
                    <a:pt x="240" y="0"/>
                  </a:lnTo>
                  <a:lnTo>
                    <a:pt x="10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73" name="Freeform 129"/>
            <p:cNvSpPr>
              <a:spLocks/>
            </p:cNvSpPr>
            <p:nvPr/>
          </p:nvSpPr>
          <p:spPr bwMode="auto">
            <a:xfrm>
              <a:off x="2939" y="1737"/>
              <a:ext cx="103" cy="179"/>
            </a:xfrm>
            <a:custGeom>
              <a:avLst/>
              <a:gdLst>
                <a:gd name="T0" fmla="*/ 4 w 397"/>
                <a:gd name="T1" fmla="*/ 5 h 699"/>
                <a:gd name="T2" fmla="*/ 5 w 397"/>
                <a:gd name="T3" fmla="*/ 5 h 699"/>
                <a:gd name="T4" fmla="*/ 5 w 397"/>
                <a:gd name="T5" fmla="*/ 5 h 699"/>
                <a:gd name="T6" fmla="*/ 5 w 397"/>
                <a:gd name="T7" fmla="*/ 5 h 699"/>
                <a:gd name="T8" fmla="*/ 6 w 397"/>
                <a:gd name="T9" fmla="*/ 4 h 699"/>
                <a:gd name="T10" fmla="*/ 6 w 397"/>
                <a:gd name="T11" fmla="*/ 4 h 699"/>
                <a:gd name="T12" fmla="*/ 6 w 397"/>
                <a:gd name="T13" fmla="*/ 4 h 699"/>
                <a:gd name="T14" fmla="*/ 6 w 397"/>
                <a:gd name="T15" fmla="*/ 3 h 699"/>
                <a:gd name="T16" fmla="*/ 7 w 397"/>
                <a:gd name="T17" fmla="*/ 3 h 699"/>
                <a:gd name="T18" fmla="*/ 7 w 397"/>
                <a:gd name="T19" fmla="*/ 2 h 699"/>
                <a:gd name="T20" fmla="*/ 7 w 397"/>
                <a:gd name="T21" fmla="*/ 2 h 699"/>
                <a:gd name="T22" fmla="*/ 7 w 397"/>
                <a:gd name="T23" fmla="*/ 1 h 699"/>
                <a:gd name="T24" fmla="*/ 7 w 397"/>
                <a:gd name="T25" fmla="*/ 1 h 699"/>
                <a:gd name="T26" fmla="*/ 6 w 397"/>
                <a:gd name="T27" fmla="*/ 1 h 699"/>
                <a:gd name="T28" fmla="*/ 6 w 397"/>
                <a:gd name="T29" fmla="*/ 0 h 699"/>
                <a:gd name="T30" fmla="*/ 6 w 397"/>
                <a:gd name="T31" fmla="*/ 0 h 699"/>
                <a:gd name="T32" fmla="*/ 6 w 397"/>
                <a:gd name="T33" fmla="*/ 0 h 699"/>
                <a:gd name="T34" fmla="*/ 3 w 397"/>
                <a:gd name="T35" fmla="*/ 0 h 699"/>
                <a:gd name="T36" fmla="*/ 0 w 397"/>
                <a:gd name="T37" fmla="*/ 12 h 6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97" h="699">
                  <a:moveTo>
                    <a:pt x="240" y="311"/>
                  </a:moveTo>
                  <a:lnTo>
                    <a:pt x="261" y="308"/>
                  </a:lnTo>
                  <a:lnTo>
                    <a:pt x="284" y="300"/>
                  </a:lnTo>
                  <a:lnTo>
                    <a:pt x="307" y="285"/>
                  </a:lnTo>
                  <a:lnTo>
                    <a:pt x="328" y="266"/>
                  </a:lnTo>
                  <a:lnTo>
                    <a:pt x="348" y="242"/>
                  </a:lnTo>
                  <a:lnTo>
                    <a:pt x="365" y="216"/>
                  </a:lnTo>
                  <a:lnTo>
                    <a:pt x="379" y="186"/>
                  </a:lnTo>
                  <a:lnTo>
                    <a:pt x="390" y="156"/>
                  </a:lnTo>
                  <a:lnTo>
                    <a:pt x="395" y="126"/>
                  </a:lnTo>
                  <a:lnTo>
                    <a:pt x="397" y="96"/>
                  </a:lnTo>
                  <a:lnTo>
                    <a:pt x="394" y="70"/>
                  </a:lnTo>
                  <a:lnTo>
                    <a:pt x="387" y="46"/>
                  </a:lnTo>
                  <a:lnTo>
                    <a:pt x="376" y="27"/>
                  </a:lnTo>
                  <a:lnTo>
                    <a:pt x="361" y="12"/>
                  </a:lnTo>
                  <a:lnTo>
                    <a:pt x="343" y="4"/>
                  </a:lnTo>
                  <a:lnTo>
                    <a:pt x="323" y="0"/>
                  </a:lnTo>
                  <a:lnTo>
                    <a:pt x="186" y="0"/>
                  </a:lnTo>
                  <a:lnTo>
                    <a:pt x="0" y="6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434306" name="Line 130"/>
          <p:cNvSpPr>
            <a:spLocks noChangeShapeType="1"/>
          </p:cNvSpPr>
          <p:nvPr/>
        </p:nvSpPr>
        <p:spPr bwMode="auto">
          <a:xfrm>
            <a:off x="3063875" y="3354388"/>
            <a:ext cx="0" cy="32432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4307" name="Line 131"/>
          <p:cNvSpPr>
            <a:spLocks noChangeShapeType="1"/>
          </p:cNvSpPr>
          <p:nvPr/>
        </p:nvSpPr>
        <p:spPr bwMode="auto">
          <a:xfrm flipH="1" flipV="1">
            <a:off x="3063875" y="4629150"/>
            <a:ext cx="725488" cy="9842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4308" name="Line 132"/>
          <p:cNvSpPr>
            <a:spLocks noChangeShapeType="1"/>
          </p:cNvSpPr>
          <p:nvPr/>
        </p:nvSpPr>
        <p:spPr bwMode="auto">
          <a:xfrm flipH="1">
            <a:off x="3063875" y="5613400"/>
            <a:ext cx="725488" cy="9842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4309" name="Group 133"/>
          <p:cNvGrpSpPr>
            <a:grpSpLocks/>
          </p:cNvGrpSpPr>
          <p:nvPr/>
        </p:nvGrpSpPr>
        <p:grpSpPr bwMode="auto">
          <a:xfrm>
            <a:off x="3060700" y="2616200"/>
            <a:ext cx="711200" cy="639763"/>
            <a:chOff x="1928" y="1693"/>
            <a:chExt cx="448" cy="403"/>
          </a:xfrm>
        </p:grpSpPr>
        <p:sp>
          <p:nvSpPr>
            <p:cNvPr id="86049" name="Freeform 134"/>
            <p:cNvSpPr>
              <a:spLocks/>
            </p:cNvSpPr>
            <p:nvPr/>
          </p:nvSpPr>
          <p:spPr bwMode="auto">
            <a:xfrm>
              <a:off x="2286" y="2013"/>
              <a:ext cx="24" cy="83"/>
            </a:xfrm>
            <a:custGeom>
              <a:avLst/>
              <a:gdLst>
                <a:gd name="T0" fmla="*/ 2 w 90"/>
                <a:gd name="T1" fmla="*/ 6 h 320"/>
                <a:gd name="T2" fmla="*/ 1 w 90"/>
                <a:gd name="T3" fmla="*/ 4 h 320"/>
                <a:gd name="T4" fmla="*/ 1 w 90"/>
                <a:gd name="T5" fmla="*/ 2 h 320"/>
                <a:gd name="T6" fmla="*/ 0 w 90"/>
                <a:gd name="T7" fmla="*/ 0 h 3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0" h="320">
                  <a:moveTo>
                    <a:pt x="90" y="320"/>
                  </a:moveTo>
                  <a:lnTo>
                    <a:pt x="67" y="212"/>
                  </a:lnTo>
                  <a:lnTo>
                    <a:pt x="38" y="10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50" name="Freeform 135"/>
            <p:cNvSpPr>
              <a:spLocks/>
            </p:cNvSpPr>
            <p:nvPr/>
          </p:nvSpPr>
          <p:spPr bwMode="auto">
            <a:xfrm>
              <a:off x="1928" y="1773"/>
              <a:ext cx="85" cy="9"/>
            </a:xfrm>
            <a:custGeom>
              <a:avLst/>
              <a:gdLst>
                <a:gd name="T0" fmla="*/ 6 w 331"/>
                <a:gd name="T1" fmla="*/ 1 h 34"/>
                <a:gd name="T2" fmla="*/ 4 w 331"/>
                <a:gd name="T3" fmla="*/ 0 h 34"/>
                <a:gd name="T4" fmla="*/ 2 w 331"/>
                <a:gd name="T5" fmla="*/ 0 h 34"/>
                <a:gd name="T6" fmla="*/ 0 w 331"/>
                <a:gd name="T7" fmla="*/ 0 h 3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1" h="34">
                  <a:moveTo>
                    <a:pt x="331" y="34"/>
                  </a:moveTo>
                  <a:lnTo>
                    <a:pt x="221" y="15"/>
                  </a:lnTo>
                  <a:lnTo>
                    <a:pt x="110" y="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51" name="Freeform 136"/>
            <p:cNvSpPr>
              <a:spLocks/>
            </p:cNvSpPr>
            <p:nvPr/>
          </p:nvSpPr>
          <p:spPr bwMode="auto">
            <a:xfrm>
              <a:off x="2094" y="1809"/>
              <a:ext cx="152" cy="128"/>
            </a:xfrm>
            <a:custGeom>
              <a:avLst/>
              <a:gdLst>
                <a:gd name="T0" fmla="*/ 10 w 589"/>
                <a:gd name="T1" fmla="*/ 8 h 498"/>
                <a:gd name="T2" fmla="*/ 9 w 589"/>
                <a:gd name="T3" fmla="*/ 7 h 498"/>
                <a:gd name="T4" fmla="*/ 8 w 589"/>
                <a:gd name="T5" fmla="*/ 5 h 498"/>
                <a:gd name="T6" fmla="*/ 6 w 589"/>
                <a:gd name="T7" fmla="*/ 4 h 498"/>
                <a:gd name="T8" fmla="*/ 5 w 589"/>
                <a:gd name="T9" fmla="*/ 3 h 498"/>
                <a:gd name="T10" fmla="*/ 3 w 589"/>
                <a:gd name="T11" fmla="*/ 2 h 498"/>
                <a:gd name="T12" fmla="*/ 2 w 589"/>
                <a:gd name="T13" fmla="*/ 1 h 498"/>
                <a:gd name="T14" fmla="*/ 0 w 589"/>
                <a:gd name="T15" fmla="*/ 0 h 49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89" h="498">
                  <a:moveTo>
                    <a:pt x="589" y="498"/>
                  </a:moveTo>
                  <a:lnTo>
                    <a:pt x="522" y="409"/>
                  </a:lnTo>
                  <a:lnTo>
                    <a:pt x="448" y="324"/>
                  </a:lnTo>
                  <a:lnTo>
                    <a:pt x="368" y="247"/>
                  </a:lnTo>
                  <a:lnTo>
                    <a:pt x="284" y="174"/>
                  </a:lnTo>
                  <a:lnTo>
                    <a:pt x="194" y="109"/>
                  </a:lnTo>
                  <a:lnTo>
                    <a:pt x="99" y="5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52" name="Freeform 137"/>
            <p:cNvSpPr>
              <a:spLocks/>
            </p:cNvSpPr>
            <p:nvPr/>
          </p:nvSpPr>
          <p:spPr bwMode="auto">
            <a:xfrm>
              <a:off x="2246" y="1937"/>
              <a:ext cx="53" cy="83"/>
            </a:xfrm>
            <a:custGeom>
              <a:avLst/>
              <a:gdLst>
                <a:gd name="T0" fmla="*/ 2 w 206"/>
                <a:gd name="T1" fmla="*/ 6 h 318"/>
                <a:gd name="T2" fmla="*/ 4 w 206"/>
                <a:gd name="T3" fmla="*/ 5 h 318"/>
                <a:gd name="T4" fmla="*/ 0 w 206"/>
                <a:gd name="T5" fmla="*/ 0 h 318"/>
                <a:gd name="T6" fmla="*/ 2 w 206"/>
                <a:gd name="T7" fmla="*/ 6 h 3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 h="318">
                  <a:moveTo>
                    <a:pt x="108" y="318"/>
                  </a:moveTo>
                  <a:lnTo>
                    <a:pt x="206" y="266"/>
                  </a:lnTo>
                  <a:lnTo>
                    <a:pt x="0" y="0"/>
                  </a:lnTo>
                  <a:lnTo>
                    <a:pt x="108" y="318"/>
                  </a:lnTo>
                  <a:close/>
                </a:path>
              </a:pathLst>
            </a:custGeom>
            <a:solidFill>
              <a:srgbClr val="000000"/>
            </a:solidFill>
            <a:ln w="19050" cmpd="sng">
              <a:solidFill>
                <a:srgbClr val="000000"/>
              </a:solidFill>
              <a:round/>
              <a:headEnd/>
              <a:tailEnd/>
            </a:ln>
          </p:spPr>
          <p:txBody>
            <a:bodyPr/>
            <a:lstStyle/>
            <a:p>
              <a:endParaRPr lang="zh-CN" altLang="en-US"/>
            </a:p>
          </p:txBody>
        </p:sp>
        <p:sp>
          <p:nvSpPr>
            <p:cNvPr id="86053" name="Freeform 138"/>
            <p:cNvSpPr>
              <a:spLocks/>
            </p:cNvSpPr>
            <p:nvPr/>
          </p:nvSpPr>
          <p:spPr bwMode="auto">
            <a:xfrm>
              <a:off x="2246" y="1937"/>
              <a:ext cx="53" cy="83"/>
            </a:xfrm>
            <a:custGeom>
              <a:avLst/>
              <a:gdLst>
                <a:gd name="T0" fmla="*/ 2 w 206"/>
                <a:gd name="T1" fmla="*/ 6 h 318"/>
                <a:gd name="T2" fmla="*/ 4 w 206"/>
                <a:gd name="T3" fmla="*/ 5 h 318"/>
                <a:gd name="T4" fmla="*/ 0 w 206"/>
                <a:gd name="T5" fmla="*/ 0 h 318"/>
                <a:gd name="T6" fmla="*/ 2 w 206"/>
                <a:gd name="T7" fmla="*/ 6 h 3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6" h="318">
                  <a:moveTo>
                    <a:pt x="108" y="318"/>
                  </a:moveTo>
                  <a:lnTo>
                    <a:pt x="206" y="266"/>
                  </a:lnTo>
                  <a:lnTo>
                    <a:pt x="0" y="0"/>
                  </a:lnTo>
                  <a:lnTo>
                    <a:pt x="108" y="31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54" name="Freeform 139"/>
            <p:cNvSpPr>
              <a:spLocks/>
            </p:cNvSpPr>
            <p:nvPr/>
          </p:nvSpPr>
          <p:spPr bwMode="auto">
            <a:xfrm>
              <a:off x="2008" y="1767"/>
              <a:ext cx="86" cy="42"/>
            </a:xfrm>
            <a:custGeom>
              <a:avLst/>
              <a:gdLst>
                <a:gd name="T0" fmla="*/ 1 w 332"/>
                <a:gd name="T1" fmla="*/ 0 h 160"/>
                <a:gd name="T2" fmla="*/ 0 w 332"/>
                <a:gd name="T3" fmla="*/ 2 h 160"/>
                <a:gd name="T4" fmla="*/ 6 w 332"/>
                <a:gd name="T5" fmla="*/ 3 h 160"/>
                <a:gd name="T6" fmla="*/ 1 w 332"/>
                <a:gd name="T7" fmla="*/ 0 h 1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2" h="160">
                  <a:moveTo>
                    <a:pt x="35" y="0"/>
                  </a:moveTo>
                  <a:lnTo>
                    <a:pt x="0" y="105"/>
                  </a:lnTo>
                  <a:lnTo>
                    <a:pt x="332" y="160"/>
                  </a:lnTo>
                  <a:lnTo>
                    <a:pt x="35" y="0"/>
                  </a:lnTo>
                  <a:close/>
                </a:path>
              </a:pathLst>
            </a:custGeom>
            <a:solidFill>
              <a:srgbClr val="000000"/>
            </a:solidFill>
            <a:ln w="19050" cmpd="sng">
              <a:solidFill>
                <a:srgbClr val="000000"/>
              </a:solidFill>
              <a:round/>
              <a:headEnd/>
              <a:tailEnd/>
            </a:ln>
          </p:spPr>
          <p:txBody>
            <a:bodyPr/>
            <a:lstStyle/>
            <a:p>
              <a:endParaRPr lang="zh-CN" altLang="en-US"/>
            </a:p>
          </p:txBody>
        </p:sp>
        <p:sp>
          <p:nvSpPr>
            <p:cNvPr id="86055" name="Freeform 140"/>
            <p:cNvSpPr>
              <a:spLocks/>
            </p:cNvSpPr>
            <p:nvPr/>
          </p:nvSpPr>
          <p:spPr bwMode="auto">
            <a:xfrm>
              <a:off x="2008" y="1767"/>
              <a:ext cx="86" cy="42"/>
            </a:xfrm>
            <a:custGeom>
              <a:avLst/>
              <a:gdLst>
                <a:gd name="T0" fmla="*/ 1 w 332"/>
                <a:gd name="T1" fmla="*/ 0 h 160"/>
                <a:gd name="T2" fmla="*/ 0 w 332"/>
                <a:gd name="T3" fmla="*/ 2 h 160"/>
                <a:gd name="T4" fmla="*/ 6 w 332"/>
                <a:gd name="T5" fmla="*/ 3 h 160"/>
                <a:gd name="T6" fmla="*/ 1 w 332"/>
                <a:gd name="T7" fmla="*/ 0 h 16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2" h="160">
                  <a:moveTo>
                    <a:pt x="35" y="0"/>
                  </a:moveTo>
                  <a:lnTo>
                    <a:pt x="0" y="105"/>
                  </a:lnTo>
                  <a:lnTo>
                    <a:pt x="332" y="160"/>
                  </a:lnTo>
                  <a:lnTo>
                    <a:pt x="35" y="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56" name="Line 141"/>
            <p:cNvSpPr>
              <a:spLocks noChangeShapeType="1"/>
            </p:cNvSpPr>
            <p:nvPr/>
          </p:nvSpPr>
          <p:spPr bwMode="auto">
            <a:xfrm>
              <a:off x="2205" y="1693"/>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57" name="Freeform 142"/>
            <p:cNvSpPr>
              <a:spLocks/>
            </p:cNvSpPr>
            <p:nvPr/>
          </p:nvSpPr>
          <p:spPr bwMode="auto">
            <a:xfrm>
              <a:off x="2210" y="1693"/>
              <a:ext cx="31" cy="60"/>
            </a:xfrm>
            <a:custGeom>
              <a:avLst/>
              <a:gdLst>
                <a:gd name="T0" fmla="*/ 0 w 117"/>
                <a:gd name="T1" fmla="*/ 4 h 230"/>
                <a:gd name="T2" fmla="*/ 0 w 117"/>
                <a:gd name="T3" fmla="*/ 4 h 230"/>
                <a:gd name="T4" fmla="*/ 1 w 117"/>
                <a:gd name="T5" fmla="*/ 4 h 230"/>
                <a:gd name="T6" fmla="*/ 1 w 117"/>
                <a:gd name="T7" fmla="*/ 4 h 230"/>
                <a:gd name="T8" fmla="*/ 1 w 117"/>
                <a:gd name="T9" fmla="*/ 3 h 230"/>
                <a:gd name="T10" fmla="*/ 2 w 117"/>
                <a:gd name="T11" fmla="*/ 3 h 230"/>
                <a:gd name="T12" fmla="*/ 2 w 117"/>
                <a:gd name="T13" fmla="*/ 3 h 230"/>
                <a:gd name="T14" fmla="*/ 2 w 117"/>
                <a:gd name="T15" fmla="*/ 2 h 230"/>
                <a:gd name="T16" fmla="*/ 2 w 117"/>
                <a:gd name="T17" fmla="*/ 2 h 230"/>
                <a:gd name="T18" fmla="*/ 2 w 117"/>
                <a:gd name="T19" fmla="*/ 1 h 230"/>
                <a:gd name="T20" fmla="*/ 2 w 117"/>
                <a:gd name="T21" fmla="*/ 1 h 230"/>
                <a:gd name="T22" fmla="*/ 2 w 117"/>
                <a:gd name="T23" fmla="*/ 1 h 230"/>
                <a:gd name="T24" fmla="*/ 2 w 117"/>
                <a:gd name="T25" fmla="*/ 0 h 230"/>
                <a:gd name="T26" fmla="*/ 2 w 117"/>
                <a:gd name="T27" fmla="*/ 0 h 230"/>
                <a:gd name="T28" fmla="*/ 1 w 117"/>
                <a:gd name="T29" fmla="*/ 0 h 2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7" h="230">
                  <a:moveTo>
                    <a:pt x="0" y="230"/>
                  </a:moveTo>
                  <a:lnTo>
                    <a:pt x="19" y="227"/>
                  </a:lnTo>
                  <a:lnTo>
                    <a:pt x="39" y="219"/>
                  </a:lnTo>
                  <a:lnTo>
                    <a:pt x="58" y="206"/>
                  </a:lnTo>
                  <a:lnTo>
                    <a:pt x="75" y="187"/>
                  </a:lnTo>
                  <a:lnTo>
                    <a:pt x="91" y="165"/>
                  </a:lnTo>
                  <a:lnTo>
                    <a:pt x="102" y="141"/>
                  </a:lnTo>
                  <a:lnTo>
                    <a:pt x="112" y="115"/>
                  </a:lnTo>
                  <a:lnTo>
                    <a:pt x="116" y="90"/>
                  </a:lnTo>
                  <a:lnTo>
                    <a:pt x="117" y="65"/>
                  </a:lnTo>
                  <a:lnTo>
                    <a:pt x="113" y="43"/>
                  </a:lnTo>
                  <a:lnTo>
                    <a:pt x="106" y="25"/>
                  </a:lnTo>
                  <a:lnTo>
                    <a:pt x="94" y="11"/>
                  </a:lnTo>
                  <a:lnTo>
                    <a:pt x="79" y="3"/>
                  </a:lnTo>
                  <a:lnTo>
                    <a:pt x="6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58" name="Line 143"/>
            <p:cNvSpPr>
              <a:spLocks noChangeShapeType="1"/>
            </p:cNvSpPr>
            <p:nvPr/>
          </p:nvSpPr>
          <p:spPr bwMode="auto">
            <a:xfrm flipH="1">
              <a:off x="2199" y="1753"/>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59" name="Freeform 144"/>
            <p:cNvSpPr>
              <a:spLocks/>
            </p:cNvSpPr>
            <p:nvPr/>
          </p:nvSpPr>
          <p:spPr bwMode="auto">
            <a:xfrm>
              <a:off x="2210" y="1753"/>
              <a:ext cx="15" cy="29"/>
            </a:xfrm>
            <a:custGeom>
              <a:avLst/>
              <a:gdLst>
                <a:gd name="T0" fmla="*/ 1 w 56"/>
                <a:gd name="T1" fmla="*/ 2 h 115"/>
                <a:gd name="T2" fmla="*/ 1 w 56"/>
                <a:gd name="T3" fmla="*/ 2 h 115"/>
                <a:gd name="T4" fmla="*/ 1 w 56"/>
                <a:gd name="T5" fmla="*/ 1 h 115"/>
                <a:gd name="T6" fmla="*/ 1 w 56"/>
                <a:gd name="T7" fmla="*/ 1 h 115"/>
                <a:gd name="T8" fmla="*/ 1 w 56"/>
                <a:gd name="T9" fmla="*/ 1 h 115"/>
                <a:gd name="T10" fmla="*/ 1 w 56"/>
                <a:gd name="T11" fmla="*/ 0 h 115"/>
                <a:gd name="T12" fmla="*/ 0 w 56"/>
                <a:gd name="T13" fmla="*/ 0 h 115"/>
                <a:gd name="T14" fmla="*/ 0 w 56"/>
                <a:gd name="T15" fmla="*/ 0 h 1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6" h="115">
                  <a:moveTo>
                    <a:pt x="50" y="115"/>
                  </a:moveTo>
                  <a:lnTo>
                    <a:pt x="55" y="90"/>
                  </a:lnTo>
                  <a:lnTo>
                    <a:pt x="56" y="65"/>
                  </a:lnTo>
                  <a:lnTo>
                    <a:pt x="51" y="44"/>
                  </a:lnTo>
                  <a:lnTo>
                    <a:pt x="44" y="26"/>
                  </a:lnTo>
                  <a:lnTo>
                    <a:pt x="32" y="12"/>
                  </a:lnTo>
                  <a:lnTo>
                    <a:pt x="17" y="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60" name="Line 145"/>
            <p:cNvSpPr>
              <a:spLocks noChangeShapeType="1"/>
            </p:cNvSpPr>
            <p:nvPr/>
          </p:nvSpPr>
          <p:spPr bwMode="auto">
            <a:xfrm flipH="1">
              <a:off x="2219" y="1782"/>
              <a:ext cx="4" cy="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61" name="Freeform 146"/>
            <p:cNvSpPr>
              <a:spLocks/>
            </p:cNvSpPr>
            <p:nvPr/>
          </p:nvSpPr>
          <p:spPr bwMode="auto">
            <a:xfrm>
              <a:off x="2190" y="1798"/>
              <a:ext cx="29" cy="29"/>
            </a:xfrm>
            <a:custGeom>
              <a:avLst/>
              <a:gdLst>
                <a:gd name="T0" fmla="*/ 0 w 110"/>
                <a:gd name="T1" fmla="*/ 2 h 115"/>
                <a:gd name="T2" fmla="*/ 0 w 110"/>
                <a:gd name="T3" fmla="*/ 2 h 115"/>
                <a:gd name="T4" fmla="*/ 1 w 110"/>
                <a:gd name="T5" fmla="*/ 2 h 115"/>
                <a:gd name="T6" fmla="*/ 1 w 110"/>
                <a:gd name="T7" fmla="*/ 2 h 115"/>
                <a:gd name="T8" fmla="*/ 1 w 110"/>
                <a:gd name="T9" fmla="*/ 1 h 115"/>
                <a:gd name="T10" fmla="*/ 2 w 110"/>
                <a:gd name="T11" fmla="*/ 1 h 115"/>
                <a:gd name="T12" fmla="*/ 2 w 110"/>
                <a:gd name="T13" fmla="*/ 1 h 115"/>
                <a:gd name="T14" fmla="*/ 2 w 110"/>
                <a:gd name="T15" fmla="*/ 0 h 1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 h="115">
                  <a:moveTo>
                    <a:pt x="0" y="115"/>
                  </a:moveTo>
                  <a:lnTo>
                    <a:pt x="18" y="112"/>
                  </a:lnTo>
                  <a:lnTo>
                    <a:pt x="37" y="103"/>
                  </a:lnTo>
                  <a:lnTo>
                    <a:pt x="56" y="89"/>
                  </a:lnTo>
                  <a:lnTo>
                    <a:pt x="74" y="71"/>
                  </a:lnTo>
                  <a:lnTo>
                    <a:pt x="89" y="50"/>
                  </a:lnTo>
                  <a:lnTo>
                    <a:pt x="102" y="26"/>
                  </a:lnTo>
                  <a:lnTo>
                    <a:pt x="11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62" name="Line 147"/>
            <p:cNvSpPr>
              <a:spLocks noChangeShapeType="1"/>
            </p:cNvSpPr>
            <p:nvPr/>
          </p:nvSpPr>
          <p:spPr bwMode="auto">
            <a:xfrm flipH="1">
              <a:off x="2169" y="1827"/>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6063" name="Freeform 148"/>
            <p:cNvSpPr>
              <a:spLocks/>
            </p:cNvSpPr>
            <p:nvPr/>
          </p:nvSpPr>
          <p:spPr bwMode="auto">
            <a:xfrm>
              <a:off x="2253" y="1700"/>
              <a:ext cx="33" cy="120"/>
            </a:xfrm>
            <a:custGeom>
              <a:avLst/>
              <a:gdLst>
                <a:gd name="T0" fmla="*/ 2 w 126"/>
                <a:gd name="T1" fmla="*/ 0 h 461"/>
                <a:gd name="T2" fmla="*/ 2 w 126"/>
                <a:gd name="T3" fmla="*/ 1 h 461"/>
                <a:gd name="T4" fmla="*/ 1 w 126"/>
                <a:gd name="T5" fmla="*/ 2 h 461"/>
                <a:gd name="T6" fmla="*/ 1 w 126"/>
                <a:gd name="T7" fmla="*/ 3 h 461"/>
                <a:gd name="T8" fmla="*/ 1 w 126"/>
                <a:gd name="T9" fmla="*/ 4 h 461"/>
                <a:gd name="T10" fmla="*/ 0 w 126"/>
                <a:gd name="T11" fmla="*/ 4 h 461"/>
                <a:gd name="T12" fmla="*/ 0 w 126"/>
                <a:gd name="T13" fmla="*/ 5 h 461"/>
                <a:gd name="T14" fmla="*/ 0 w 126"/>
                <a:gd name="T15" fmla="*/ 6 h 461"/>
                <a:gd name="T16" fmla="*/ 0 w 126"/>
                <a:gd name="T17" fmla="*/ 7 h 461"/>
                <a:gd name="T18" fmla="*/ 0 w 126"/>
                <a:gd name="T19" fmla="*/ 8 h 4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6" h="461">
                  <a:moveTo>
                    <a:pt x="126" y="0"/>
                  </a:moveTo>
                  <a:lnTo>
                    <a:pt x="98" y="48"/>
                  </a:lnTo>
                  <a:lnTo>
                    <a:pt x="72" y="98"/>
                  </a:lnTo>
                  <a:lnTo>
                    <a:pt x="50" y="150"/>
                  </a:lnTo>
                  <a:lnTo>
                    <a:pt x="32" y="204"/>
                  </a:lnTo>
                  <a:lnTo>
                    <a:pt x="18" y="257"/>
                  </a:lnTo>
                  <a:lnTo>
                    <a:pt x="7" y="310"/>
                  </a:lnTo>
                  <a:lnTo>
                    <a:pt x="2" y="362"/>
                  </a:lnTo>
                  <a:lnTo>
                    <a:pt x="0" y="412"/>
                  </a:lnTo>
                  <a:lnTo>
                    <a:pt x="3" y="4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64" name="Freeform 149"/>
            <p:cNvSpPr>
              <a:spLocks/>
            </p:cNvSpPr>
            <p:nvPr/>
          </p:nvSpPr>
          <p:spPr bwMode="auto">
            <a:xfrm>
              <a:off x="2286" y="1693"/>
              <a:ext cx="22" cy="7"/>
            </a:xfrm>
            <a:custGeom>
              <a:avLst/>
              <a:gdLst>
                <a:gd name="T0" fmla="*/ 2 w 81"/>
                <a:gd name="T1" fmla="*/ 0 h 29"/>
                <a:gd name="T2" fmla="*/ 2 w 81"/>
                <a:gd name="T3" fmla="*/ 0 h 29"/>
                <a:gd name="T4" fmla="*/ 1 w 81"/>
                <a:gd name="T5" fmla="*/ 0 h 29"/>
                <a:gd name="T6" fmla="*/ 1 w 81"/>
                <a:gd name="T7" fmla="*/ 0 h 29"/>
                <a:gd name="T8" fmla="*/ 1 w 81"/>
                <a:gd name="T9" fmla="*/ 0 h 29"/>
                <a:gd name="T10" fmla="*/ 1 w 81"/>
                <a:gd name="T11" fmla="*/ 0 h 29"/>
                <a:gd name="T12" fmla="*/ 0 w 81"/>
                <a:gd name="T13" fmla="*/ 0 h 29"/>
                <a:gd name="T14" fmla="*/ 0 w 81"/>
                <a:gd name="T15" fmla="*/ 0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1" h="29">
                  <a:moveTo>
                    <a:pt x="81" y="29"/>
                  </a:moveTo>
                  <a:lnTo>
                    <a:pt x="76" y="15"/>
                  </a:lnTo>
                  <a:lnTo>
                    <a:pt x="66" y="6"/>
                  </a:lnTo>
                  <a:lnTo>
                    <a:pt x="55" y="0"/>
                  </a:lnTo>
                  <a:lnTo>
                    <a:pt x="42" y="0"/>
                  </a:lnTo>
                  <a:lnTo>
                    <a:pt x="27" y="6"/>
                  </a:lnTo>
                  <a:lnTo>
                    <a:pt x="13" y="15"/>
                  </a:lnTo>
                  <a:lnTo>
                    <a:pt x="0"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65" name="Freeform 150"/>
            <p:cNvSpPr>
              <a:spLocks/>
            </p:cNvSpPr>
            <p:nvPr/>
          </p:nvSpPr>
          <p:spPr bwMode="auto">
            <a:xfrm>
              <a:off x="2275" y="1700"/>
              <a:ext cx="33" cy="120"/>
            </a:xfrm>
            <a:custGeom>
              <a:avLst/>
              <a:gdLst>
                <a:gd name="T0" fmla="*/ 0 w 126"/>
                <a:gd name="T1" fmla="*/ 8 h 461"/>
                <a:gd name="T2" fmla="*/ 1 w 126"/>
                <a:gd name="T3" fmla="*/ 7 h 461"/>
                <a:gd name="T4" fmla="*/ 1 w 126"/>
                <a:gd name="T5" fmla="*/ 6 h 461"/>
                <a:gd name="T6" fmla="*/ 1 w 126"/>
                <a:gd name="T7" fmla="*/ 5 h 461"/>
                <a:gd name="T8" fmla="*/ 2 w 126"/>
                <a:gd name="T9" fmla="*/ 4 h 461"/>
                <a:gd name="T10" fmla="*/ 2 w 126"/>
                <a:gd name="T11" fmla="*/ 4 h 461"/>
                <a:gd name="T12" fmla="*/ 2 w 126"/>
                <a:gd name="T13" fmla="*/ 3 h 461"/>
                <a:gd name="T14" fmla="*/ 2 w 126"/>
                <a:gd name="T15" fmla="*/ 2 h 461"/>
                <a:gd name="T16" fmla="*/ 2 w 126"/>
                <a:gd name="T17" fmla="*/ 1 h 461"/>
                <a:gd name="T18" fmla="*/ 2 w 126"/>
                <a:gd name="T19" fmla="*/ 0 h 4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6" h="461">
                  <a:moveTo>
                    <a:pt x="0" y="461"/>
                  </a:moveTo>
                  <a:lnTo>
                    <a:pt x="28" y="412"/>
                  </a:lnTo>
                  <a:lnTo>
                    <a:pt x="54" y="362"/>
                  </a:lnTo>
                  <a:lnTo>
                    <a:pt x="76" y="310"/>
                  </a:lnTo>
                  <a:lnTo>
                    <a:pt x="94" y="257"/>
                  </a:lnTo>
                  <a:lnTo>
                    <a:pt x="108" y="204"/>
                  </a:lnTo>
                  <a:lnTo>
                    <a:pt x="119" y="150"/>
                  </a:lnTo>
                  <a:lnTo>
                    <a:pt x="124" y="98"/>
                  </a:lnTo>
                  <a:lnTo>
                    <a:pt x="126" y="48"/>
                  </a:lnTo>
                  <a:lnTo>
                    <a:pt x="1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66" name="Freeform 151"/>
            <p:cNvSpPr>
              <a:spLocks/>
            </p:cNvSpPr>
            <p:nvPr/>
          </p:nvSpPr>
          <p:spPr bwMode="auto">
            <a:xfrm>
              <a:off x="2255" y="1820"/>
              <a:ext cx="20" cy="7"/>
            </a:xfrm>
            <a:custGeom>
              <a:avLst/>
              <a:gdLst>
                <a:gd name="T0" fmla="*/ 0 w 81"/>
                <a:gd name="T1" fmla="*/ 0 h 29"/>
                <a:gd name="T2" fmla="*/ 0 w 81"/>
                <a:gd name="T3" fmla="*/ 0 h 29"/>
                <a:gd name="T4" fmla="*/ 0 w 81"/>
                <a:gd name="T5" fmla="*/ 0 h 29"/>
                <a:gd name="T6" fmla="*/ 0 w 81"/>
                <a:gd name="T7" fmla="*/ 0 h 29"/>
                <a:gd name="T8" fmla="*/ 0 w 81"/>
                <a:gd name="T9" fmla="*/ 0 h 29"/>
                <a:gd name="T10" fmla="*/ 1 w 81"/>
                <a:gd name="T11" fmla="*/ 0 h 29"/>
                <a:gd name="T12" fmla="*/ 1 w 81"/>
                <a:gd name="T13" fmla="*/ 0 h 29"/>
                <a:gd name="T14" fmla="*/ 1 w 81"/>
                <a:gd name="T15" fmla="*/ 0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1" h="29">
                  <a:moveTo>
                    <a:pt x="0" y="0"/>
                  </a:moveTo>
                  <a:lnTo>
                    <a:pt x="5" y="14"/>
                  </a:lnTo>
                  <a:lnTo>
                    <a:pt x="15" y="24"/>
                  </a:lnTo>
                  <a:lnTo>
                    <a:pt x="26" y="29"/>
                  </a:lnTo>
                  <a:lnTo>
                    <a:pt x="39" y="29"/>
                  </a:lnTo>
                  <a:lnTo>
                    <a:pt x="53" y="24"/>
                  </a:lnTo>
                  <a:lnTo>
                    <a:pt x="68" y="14"/>
                  </a:lnTo>
                  <a:lnTo>
                    <a:pt x="8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67" name="Freeform 152"/>
            <p:cNvSpPr>
              <a:spLocks/>
            </p:cNvSpPr>
            <p:nvPr/>
          </p:nvSpPr>
          <p:spPr bwMode="auto">
            <a:xfrm>
              <a:off x="2344" y="1693"/>
              <a:ext cx="32" cy="45"/>
            </a:xfrm>
            <a:custGeom>
              <a:avLst/>
              <a:gdLst>
                <a:gd name="T0" fmla="*/ 2 w 129"/>
                <a:gd name="T1" fmla="*/ 2 h 173"/>
                <a:gd name="T2" fmla="*/ 2 w 129"/>
                <a:gd name="T3" fmla="*/ 1 h 173"/>
                <a:gd name="T4" fmla="*/ 2 w 129"/>
                <a:gd name="T5" fmla="*/ 1 h 173"/>
                <a:gd name="T6" fmla="*/ 2 w 129"/>
                <a:gd name="T7" fmla="*/ 1 h 173"/>
                <a:gd name="T8" fmla="*/ 2 w 129"/>
                <a:gd name="T9" fmla="*/ 0 h 173"/>
                <a:gd name="T10" fmla="*/ 1 w 129"/>
                <a:gd name="T11" fmla="*/ 0 h 173"/>
                <a:gd name="T12" fmla="*/ 1 w 129"/>
                <a:gd name="T13" fmla="*/ 0 h 173"/>
                <a:gd name="T14" fmla="*/ 1 w 129"/>
                <a:gd name="T15" fmla="*/ 0 h 173"/>
                <a:gd name="T16" fmla="*/ 1 w 129"/>
                <a:gd name="T17" fmla="*/ 0 h 173"/>
                <a:gd name="T18" fmla="*/ 0 w 129"/>
                <a:gd name="T19" fmla="*/ 1 h 173"/>
                <a:gd name="T20" fmla="*/ 0 w 129"/>
                <a:gd name="T21" fmla="*/ 1 h 173"/>
                <a:gd name="T22" fmla="*/ 0 w 129"/>
                <a:gd name="T23" fmla="*/ 1 h 173"/>
                <a:gd name="T24" fmla="*/ 0 w 129"/>
                <a:gd name="T25" fmla="*/ 2 h 173"/>
                <a:gd name="T26" fmla="*/ 0 w 129"/>
                <a:gd name="T27" fmla="*/ 2 h 173"/>
                <a:gd name="T28" fmla="*/ 0 w 129"/>
                <a:gd name="T29" fmla="*/ 2 h 173"/>
                <a:gd name="T30" fmla="*/ 0 w 129"/>
                <a:gd name="T31" fmla="*/ 3 h 173"/>
                <a:gd name="T32" fmla="*/ 0 w 129"/>
                <a:gd name="T33" fmla="*/ 3 h 173"/>
                <a:gd name="T34" fmla="*/ 0 w 129"/>
                <a:gd name="T35" fmla="*/ 3 h 173"/>
                <a:gd name="T36" fmla="*/ 0 w 129"/>
                <a:gd name="T37" fmla="*/ 3 h 173"/>
                <a:gd name="T38" fmla="*/ 1 w 129"/>
                <a:gd name="T39" fmla="*/ 3 h 173"/>
                <a:gd name="T40" fmla="*/ 1 w 129"/>
                <a:gd name="T41" fmla="*/ 3 h 173"/>
                <a:gd name="T42" fmla="*/ 1 w 129"/>
                <a:gd name="T43" fmla="*/ 3 h 173"/>
                <a:gd name="T44" fmla="*/ 1 w 129"/>
                <a:gd name="T45" fmla="*/ 2 h 173"/>
                <a:gd name="T46" fmla="*/ 2 w 129"/>
                <a:gd name="T47" fmla="*/ 2 h 173"/>
                <a:gd name="T48" fmla="*/ 2 w 129"/>
                <a:gd name="T49" fmla="*/ 2 h 1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9" h="173">
                  <a:moveTo>
                    <a:pt x="124" y="87"/>
                  </a:moveTo>
                  <a:lnTo>
                    <a:pt x="129" y="64"/>
                  </a:lnTo>
                  <a:lnTo>
                    <a:pt x="129" y="43"/>
                  </a:lnTo>
                  <a:lnTo>
                    <a:pt x="123" y="25"/>
                  </a:lnTo>
                  <a:lnTo>
                    <a:pt x="115" y="11"/>
                  </a:lnTo>
                  <a:lnTo>
                    <a:pt x="102" y="3"/>
                  </a:lnTo>
                  <a:lnTo>
                    <a:pt x="87" y="0"/>
                  </a:lnTo>
                  <a:lnTo>
                    <a:pt x="71" y="3"/>
                  </a:lnTo>
                  <a:lnTo>
                    <a:pt x="54" y="11"/>
                  </a:lnTo>
                  <a:lnTo>
                    <a:pt x="38" y="25"/>
                  </a:lnTo>
                  <a:lnTo>
                    <a:pt x="23" y="43"/>
                  </a:lnTo>
                  <a:lnTo>
                    <a:pt x="12" y="64"/>
                  </a:lnTo>
                  <a:lnTo>
                    <a:pt x="4" y="87"/>
                  </a:lnTo>
                  <a:lnTo>
                    <a:pt x="0" y="109"/>
                  </a:lnTo>
                  <a:lnTo>
                    <a:pt x="1" y="129"/>
                  </a:lnTo>
                  <a:lnTo>
                    <a:pt x="5" y="147"/>
                  </a:lnTo>
                  <a:lnTo>
                    <a:pt x="14" y="161"/>
                  </a:lnTo>
                  <a:lnTo>
                    <a:pt x="26" y="170"/>
                  </a:lnTo>
                  <a:lnTo>
                    <a:pt x="41" y="173"/>
                  </a:lnTo>
                  <a:lnTo>
                    <a:pt x="57" y="170"/>
                  </a:lnTo>
                  <a:lnTo>
                    <a:pt x="74" y="161"/>
                  </a:lnTo>
                  <a:lnTo>
                    <a:pt x="90" y="147"/>
                  </a:lnTo>
                  <a:lnTo>
                    <a:pt x="105" y="129"/>
                  </a:lnTo>
                  <a:lnTo>
                    <a:pt x="117" y="109"/>
                  </a:lnTo>
                  <a:lnTo>
                    <a:pt x="124" y="8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34329" name="Group 153"/>
          <p:cNvGrpSpPr>
            <a:grpSpLocks/>
          </p:cNvGrpSpPr>
          <p:nvPr/>
        </p:nvGrpSpPr>
        <p:grpSpPr bwMode="auto">
          <a:xfrm>
            <a:off x="3700463" y="5524500"/>
            <a:ext cx="315912" cy="409575"/>
            <a:chOff x="2331" y="3525"/>
            <a:chExt cx="199" cy="258"/>
          </a:xfrm>
        </p:grpSpPr>
        <p:sp>
          <p:nvSpPr>
            <p:cNvPr id="86045" name="Freeform 154"/>
            <p:cNvSpPr>
              <a:spLocks/>
            </p:cNvSpPr>
            <p:nvPr/>
          </p:nvSpPr>
          <p:spPr bwMode="auto">
            <a:xfrm>
              <a:off x="2331" y="3525"/>
              <a:ext cx="112" cy="112"/>
            </a:xfrm>
            <a:custGeom>
              <a:avLst/>
              <a:gdLst>
                <a:gd name="T0" fmla="*/ 7 w 434"/>
                <a:gd name="T1" fmla="*/ 4 h 434"/>
                <a:gd name="T2" fmla="*/ 7 w 434"/>
                <a:gd name="T3" fmla="*/ 3 h 434"/>
                <a:gd name="T4" fmla="*/ 7 w 434"/>
                <a:gd name="T5" fmla="*/ 2 h 434"/>
                <a:gd name="T6" fmla="*/ 7 w 434"/>
                <a:gd name="T7" fmla="*/ 2 h 434"/>
                <a:gd name="T8" fmla="*/ 6 w 434"/>
                <a:gd name="T9" fmla="*/ 1 h 434"/>
                <a:gd name="T10" fmla="*/ 6 w 434"/>
                <a:gd name="T11" fmla="*/ 1 h 434"/>
                <a:gd name="T12" fmla="*/ 5 w 434"/>
                <a:gd name="T13" fmla="*/ 0 h 434"/>
                <a:gd name="T14" fmla="*/ 4 w 434"/>
                <a:gd name="T15" fmla="*/ 0 h 434"/>
                <a:gd name="T16" fmla="*/ 4 w 434"/>
                <a:gd name="T17" fmla="*/ 0 h 434"/>
                <a:gd name="T18" fmla="*/ 3 w 434"/>
                <a:gd name="T19" fmla="*/ 0 h 434"/>
                <a:gd name="T20" fmla="*/ 2 w 434"/>
                <a:gd name="T21" fmla="*/ 0 h 434"/>
                <a:gd name="T22" fmla="*/ 2 w 434"/>
                <a:gd name="T23" fmla="*/ 1 h 434"/>
                <a:gd name="T24" fmla="*/ 1 w 434"/>
                <a:gd name="T25" fmla="*/ 1 h 434"/>
                <a:gd name="T26" fmla="*/ 1 w 434"/>
                <a:gd name="T27" fmla="*/ 2 h 434"/>
                <a:gd name="T28" fmla="*/ 0 w 434"/>
                <a:gd name="T29" fmla="*/ 2 h 434"/>
                <a:gd name="T30" fmla="*/ 0 w 434"/>
                <a:gd name="T31" fmla="*/ 3 h 434"/>
                <a:gd name="T32" fmla="*/ 0 w 434"/>
                <a:gd name="T33" fmla="*/ 4 h 434"/>
                <a:gd name="T34" fmla="*/ 0 w 434"/>
                <a:gd name="T35" fmla="*/ 4 h 434"/>
                <a:gd name="T36" fmla="*/ 0 w 434"/>
                <a:gd name="T37" fmla="*/ 5 h 434"/>
                <a:gd name="T38" fmla="*/ 1 w 434"/>
                <a:gd name="T39" fmla="*/ 6 h 434"/>
                <a:gd name="T40" fmla="*/ 1 w 434"/>
                <a:gd name="T41" fmla="*/ 6 h 434"/>
                <a:gd name="T42" fmla="*/ 2 w 434"/>
                <a:gd name="T43" fmla="*/ 7 h 434"/>
                <a:gd name="T44" fmla="*/ 2 w 434"/>
                <a:gd name="T45" fmla="*/ 7 h 434"/>
                <a:gd name="T46" fmla="*/ 3 w 434"/>
                <a:gd name="T47" fmla="*/ 7 h 434"/>
                <a:gd name="T48" fmla="*/ 4 w 434"/>
                <a:gd name="T49" fmla="*/ 7 h 434"/>
                <a:gd name="T50" fmla="*/ 4 w 434"/>
                <a:gd name="T51" fmla="*/ 7 h 434"/>
                <a:gd name="T52" fmla="*/ 5 w 434"/>
                <a:gd name="T53" fmla="*/ 7 h 434"/>
                <a:gd name="T54" fmla="*/ 6 w 434"/>
                <a:gd name="T55" fmla="*/ 7 h 434"/>
                <a:gd name="T56" fmla="*/ 6 w 434"/>
                <a:gd name="T57" fmla="*/ 6 h 434"/>
                <a:gd name="T58" fmla="*/ 7 w 434"/>
                <a:gd name="T59" fmla="*/ 6 h 434"/>
                <a:gd name="T60" fmla="*/ 7 w 434"/>
                <a:gd name="T61" fmla="*/ 5 h 434"/>
                <a:gd name="T62" fmla="*/ 7 w 434"/>
                <a:gd name="T63" fmla="*/ 4 h 434"/>
                <a:gd name="T64" fmla="*/ 7 w 434"/>
                <a:gd name="T65" fmla="*/ 4 h 4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34" h="434">
                  <a:moveTo>
                    <a:pt x="434" y="217"/>
                  </a:moveTo>
                  <a:lnTo>
                    <a:pt x="430" y="174"/>
                  </a:lnTo>
                  <a:lnTo>
                    <a:pt x="417" y="134"/>
                  </a:lnTo>
                  <a:lnTo>
                    <a:pt x="397" y="95"/>
                  </a:lnTo>
                  <a:lnTo>
                    <a:pt x="371" y="63"/>
                  </a:lnTo>
                  <a:lnTo>
                    <a:pt x="338" y="36"/>
                  </a:lnTo>
                  <a:lnTo>
                    <a:pt x="300" y="15"/>
                  </a:lnTo>
                  <a:lnTo>
                    <a:pt x="260" y="4"/>
                  </a:lnTo>
                  <a:lnTo>
                    <a:pt x="217" y="0"/>
                  </a:lnTo>
                  <a:lnTo>
                    <a:pt x="175" y="4"/>
                  </a:lnTo>
                  <a:lnTo>
                    <a:pt x="134" y="15"/>
                  </a:lnTo>
                  <a:lnTo>
                    <a:pt x="96" y="36"/>
                  </a:lnTo>
                  <a:lnTo>
                    <a:pt x="64" y="63"/>
                  </a:lnTo>
                  <a:lnTo>
                    <a:pt x="36" y="95"/>
                  </a:lnTo>
                  <a:lnTo>
                    <a:pt x="16" y="134"/>
                  </a:lnTo>
                  <a:lnTo>
                    <a:pt x="4" y="174"/>
                  </a:lnTo>
                  <a:lnTo>
                    <a:pt x="0" y="217"/>
                  </a:lnTo>
                  <a:lnTo>
                    <a:pt x="4" y="259"/>
                  </a:lnTo>
                  <a:lnTo>
                    <a:pt x="16" y="300"/>
                  </a:lnTo>
                  <a:lnTo>
                    <a:pt x="36" y="337"/>
                  </a:lnTo>
                  <a:lnTo>
                    <a:pt x="64" y="370"/>
                  </a:lnTo>
                  <a:lnTo>
                    <a:pt x="96" y="398"/>
                  </a:lnTo>
                  <a:lnTo>
                    <a:pt x="134" y="417"/>
                  </a:lnTo>
                  <a:lnTo>
                    <a:pt x="175" y="430"/>
                  </a:lnTo>
                  <a:lnTo>
                    <a:pt x="217" y="434"/>
                  </a:lnTo>
                  <a:lnTo>
                    <a:pt x="260" y="430"/>
                  </a:lnTo>
                  <a:lnTo>
                    <a:pt x="300" y="417"/>
                  </a:lnTo>
                  <a:lnTo>
                    <a:pt x="338" y="398"/>
                  </a:lnTo>
                  <a:lnTo>
                    <a:pt x="371" y="370"/>
                  </a:lnTo>
                  <a:lnTo>
                    <a:pt x="397" y="337"/>
                  </a:lnTo>
                  <a:lnTo>
                    <a:pt x="417" y="300"/>
                  </a:lnTo>
                  <a:lnTo>
                    <a:pt x="430" y="259"/>
                  </a:lnTo>
                  <a:lnTo>
                    <a:pt x="434" y="217"/>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86046" name="Group 155"/>
            <p:cNvGrpSpPr>
              <a:grpSpLocks/>
            </p:cNvGrpSpPr>
            <p:nvPr/>
          </p:nvGrpSpPr>
          <p:grpSpPr bwMode="auto">
            <a:xfrm>
              <a:off x="2452" y="3662"/>
              <a:ext cx="78" cy="121"/>
              <a:chOff x="2452" y="3662"/>
              <a:chExt cx="78" cy="121"/>
            </a:xfrm>
          </p:grpSpPr>
          <p:sp>
            <p:nvSpPr>
              <p:cNvPr id="86047" name="Freeform 156"/>
              <p:cNvSpPr>
                <a:spLocks/>
              </p:cNvSpPr>
              <p:nvPr/>
            </p:nvSpPr>
            <p:spPr bwMode="auto">
              <a:xfrm>
                <a:off x="2507" y="3758"/>
                <a:ext cx="9" cy="25"/>
              </a:xfrm>
              <a:custGeom>
                <a:avLst/>
                <a:gdLst>
                  <a:gd name="T0" fmla="*/ 0 w 29"/>
                  <a:gd name="T1" fmla="*/ 0 h 97"/>
                  <a:gd name="T2" fmla="*/ 0 w 29"/>
                  <a:gd name="T3" fmla="*/ 0 h 97"/>
                  <a:gd name="T4" fmla="*/ 0 w 29"/>
                  <a:gd name="T5" fmla="*/ 1 h 97"/>
                  <a:gd name="T6" fmla="*/ 0 w 29"/>
                  <a:gd name="T7" fmla="*/ 1 h 97"/>
                  <a:gd name="T8" fmla="*/ 0 w 29"/>
                  <a:gd name="T9" fmla="*/ 1 h 97"/>
                  <a:gd name="T10" fmla="*/ 0 w 29"/>
                  <a:gd name="T11" fmla="*/ 1 h 97"/>
                  <a:gd name="T12" fmla="*/ 1 w 29"/>
                  <a:gd name="T13" fmla="*/ 1 h 97"/>
                  <a:gd name="T14" fmla="*/ 1 w 29"/>
                  <a:gd name="T15" fmla="*/ 2 h 97"/>
                  <a:gd name="T16" fmla="*/ 1 w 29"/>
                  <a:gd name="T17" fmla="*/ 2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97">
                    <a:moveTo>
                      <a:pt x="5" y="0"/>
                    </a:moveTo>
                    <a:lnTo>
                      <a:pt x="1" y="13"/>
                    </a:lnTo>
                    <a:lnTo>
                      <a:pt x="0" y="26"/>
                    </a:lnTo>
                    <a:lnTo>
                      <a:pt x="1" y="40"/>
                    </a:lnTo>
                    <a:lnTo>
                      <a:pt x="4" y="53"/>
                    </a:lnTo>
                    <a:lnTo>
                      <a:pt x="8" y="64"/>
                    </a:lnTo>
                    <a:lnTo>
                      <a:pt x="15" y="76"/>
                    </a:lnTo>
                    <a:lnTo>
                      <a:pt x="22" y="87"/>
                    </a:lnTo>
                    <a:lnTo>
                      <a:pt x="29"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48" name="Freeform 157"/>
              <p:cNvSpPr>
                <a:spLocks/>
              </p:cNvSpPr>
              <p:nvPr/>
            </p:nvSpPr>
            <p:spPr bwMode="auto">
              <a:xfrm>
                <a:off x="2452" y="3662"/>
                <a:ext cx="78" cy="121"/>
              </a:xfrm>
              <a:custGeom>
                <a:avLst/>
                <a:gdLst>
                  <a:gd name="T0" fmla="*/ 5 w 297"/>
                  <a:gd name="T1" fmla="*/ 1 h 467"/>
                  <a:gd name="T2" fmla="*/ 5 w 297"/>
                  <a:gd name="T3" fmla="*/ 1 h 467"/>
                  <a:gd name="T4" fmla="*/ 5 w 297"/>
                  <a:gd name="T5" fmla="*/ 1 h 467"/>
                  <a:gd name="T6" fmla="*/ 5 w 297"/>
                  <a:gd name="T7" fmla="*/ 1 h 467"/>
                  <a:gd name="T8" fmla="*/ 5 w 297"/>
                  <a:gd name="T9" fmla="*/ 1 h 467"/>
                  <a:gd name="T10" fmla="*/ 5 w 297"/>
                  <a:gd name="T11" fmla="*/ 0 h 467"/>
                  <a:gd name="T12" fmla="*/ 5 w 297"/>
                  <a:gd name="T13" fmla="*/ 0 h 467"/>
                  <a:gd name="T14" fmla="*/ 5 w 297"/>
                  <a:gd name="T15" fmla="*/ 0 h 467"/>
                  <a:gd name="T16" fmla="*/ 5 w 297"/>
                  <a:gd name="T17" fmla="*/ 0 h 467"/>
                  <a:gd name="T18" fmla="*/ 5 w 297"/>
                  <a:gd name="T19" fmla="*/ 0 h 467"/>
                  <a:gd name="T20" fmla="*/ 4 w 297"/>
                  <a:gd name="T21" fmla="*/ 0 h 467"/>
                  <a:gd name="T22" fmla="*/ 4 w 297"/>
                  <a:gd name="T23" fmla="*/ 0 h 467"/>
                  <a:gd name="T24" fmla="*/ 3 w 297"/>
                  <a:gd name="T25" fmla="*/ 0 h 467"/>
                  <a:gd name="T26" fmla="*/ 3 w 297"/>
                  <a:gd name="T27" fmla="*/ 0 h 467"/>
                  <a:gd name="T28" fmla="*/ 3 w 297"/>
                  <a:gd name="T29" fmla="*/ 0 h 467"/>
                  <a:gd name="T30" fmla="*/ 3 w 297"/>
                  <a:gd name="T31" fmla="*/ 0 h 467"/>
                  <a:gd name="T32" fmla="*/ 2 w 297"/>
                  <a:gd name="T33" fmla="*/ 1 h 467"/>
                  <a:gd name="T34" fmla="*/ 2 w 297"/>
                  <a:gd name="T35" fmla="*/ 1 h 467"/>
                  <a:gd name="T36" fmla="*/ 2 w 297"/>
                  <a:gd name="T37" fmla="*/ 1 h 467"/>
                  <a:gd name="T38" fmla="*/ 2 w 297"/>
                  <a:gd name="T39" fmla="*/ 1 h 467"/>
                  <a:gd name="T40" fmla="*/ 2 w 297"/>
                  <a:gd name="T41" fmla="*/ 1 h 467"/>
                  <a:gd name="T42" fmla="*/ 1 w 297"/>
                  <a:gd name="T43" fmla="*/ 2 h 467"/>
                  <a:gd name="T44" fmla="*/ 1 w 297"/>
                  <a:gd name="T45" fmla="*/ 2 h 467"/>
                  <a:gd name="T46" fmla="*/ 1 w 297"/>
                  <a:gd name="T47" fmla="*/ 2 h 467"/>
                  <a:gd name="T48" fmla="*/ 1 w 297"/>
                  <a:gd name="T49" fmla="*/ 3 h 467"/>
                  <a:gd name="T50" fmla="*/ 1 w 297"/>
                  <a:gd name="T51" fmla="*/ 4 h 467"/>
                  <a:gd name="T52" fmla="*/ 0 w 297"/>
                  <a:gd name="T53" fmla="*/ 6 h 467"/>
                  <a:gd name="T54" fmla="*/ 0 w 297"/>
                  <a:gd name="T55" fmla="*/ 6 h 467"/>
                  <a:gd name="T56" fmla="*/ 0 w 297"/>
                  <a:gd name="T57" fmla="*/ 6 h 467"/>
                  <a:gd name="T58" fmla="*/ 0 w 297"/>
                  <a:gd name="T59" fmla="*/ 7 h 467"/>
                  <a:gd name="T60" fmla="*/ 0 w 297"/>
                  <a:gd name="T61" fmla="*/ 7 h 467"/>
                  <a:gd name="T62" fmla="*/ 0 w 297"/>
                  <a:gd name="T63" fmla="*/ 8 h 467"/>
                  <a:gd name="T64" fmla="*/ 0 w 297"/>
                  <a:gd name="T65" fmla="*/ 8 h 467"/>
                  <a:gd name="T66" fmla="*/ 1 w 297"/>
                  <a:gd name="T67" fmla="*/ 8 h 467"/>
                  <a:gd name="T68" fmla="*/ 1 w 297"/>
                  <a:gd name="T69" fmla="*/ 8 h 467"/>
                  <a:gd name="T70" fmla="*/ 1 w 297"/>
                  <a:gd name="T71" fmla="*/ 8 h 467"/>
                  <a:gd name="T72" fmla="*/ 1 w 297"/>
                  <a:gd name="T73" fmla="*/ 8 h 467"/>
                  <a:gd name="T74" fmla="*/ 1 w 297"/>
                  <a:gd name="T75" fmla="*/ 8 h 467"/>
                  <a:gd name="T76" fmla="*/ 2 w 297"/>
                  <a:gd name="T77" fmla="*/ 8 h 467"/>
                  <a:gd name="T78" fmla="*/ 2 w 297"/>
                  <a:gd name="T79" fmla="*/ 8 h 467"/>
                  <a:gd name="T80" fmla="*/ 2 w 297"/>
                  <a:gd name="T81" fmla="*/ 8 h 467"/>
                  <a:gd name="T82" fmla="*/ 2 w 297"/>
                  <a:gd name="T83" fmla="*/ 8 h 467"/>
                  <a:gd name="T84" fmla="*/ 2 w 297"/>
                  <a:gd name="T85" fmla="*/ 8 h 467"/>
                  <a:gd name="T86" fmla="*/ 3 w 297"/>
                  <a:gd name="T87" fmla="*/ 8 h 467"/>
                  <a:gd name="T88" fmla="*/ 3 w 297"/>
                  <a:gd name="T89" fmla="*/ 8 h 467"/>
                  <a:gd name="T90" fmla="*/ 3 w 297"/>
                  <a:gd name="T91" fmla="*/ 8 h 467"/>
                  <a:gd name="T92" fmla="*/ 3 w 297"/>
                  <a:gd name="T93" fmla="*/ 8 h 467"/>
                  <a:gd name="T94" fmla="*/ 3 w 297"/>
                  <a:gd name="T95" fmla="*/ 7 h 467"/>
                  <a:gd name="T96" fmla="*/ 4 w 297"/>
                  <a:gd name="T97" fmla="*/ 7 h 467"/>
                  <a:gd name="T98" fmla="*/ 4 w 297"/>
                  <a:gd name="T99" fmla="*/ 7 h 467"/>
                  <a:gd name="T100" fmla="*/ 4 w 297"/>
                  <a:gd name="T101" fmla="*/ 6 h 467"/>
                  <a:gd name="T102" fmla="*/ 4 w 297"/>
                  <a:gd name="T103" fmla="*/ 5 h 467"/>
                  <a:gd name="T104" fmla="*/ 5 w 297"/>
                  <a:gd name="T105" fmla="*/ 4 h 467"/>
                  <a:gd name="T106" fmla="*/ 5 w 297"/>
                  <a:gd name="T107" fmla="*/ 2 h 467"/>
                  <a:gd name="T108" fmla="*/ 5 w 297"/>
                  <a:gd name="T109" fmla="*/ 2 h 467"/>
                  <a:gd name="T110" fmla="*/ 5 w 297"/>
                  <a:gd name="T111" fmla="*/ 1 h 46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7" h="467">
                    <a:moveTo>
                      <a:pt x="296" y="62"/>
                    </a:moveTo>
                    <a:lnTo>
                      <a:pt x="297" y="53"/>
                    </a:lnTo>
                    <a:lnTo>
                      <a:pt x="297" y="44"/>
                    </a:lnTo>
                    <a:lnTo>
                      <a:pt x="295" y="33"/>
                    </a:lnTo>
                    <a:lnTo>
                      <a:pt x="291" y="23"/>
                    </a:lnTo>
                    <a:lnTo>
                      <a:pt x="287" y="14"/>
                    </a:lnTo>
                    <a:lnTo>
                      <a:pt x="282" y="6"/>
                    </a:lnTo>
                    <a:lnTo>
                      <a:pt x="279" y="3"/>
                    </a:lnTo>
                    <a:lnTo>
                      <a:pt x="274" y="1"/>
                    </a:lnTo>
                    <a:lnTo>
                      <a:pt x="265" y="0"/>
                    </a:lnTo>
                    <a:lnTo>
                      <a:pt x="224" y="0"/>
                    </a:lnTo>
                    <a:lnTo>
                      <a:pt x="205" y="1"/>
                    </a:lnTo>
                    <a:lnTo>
                      <a:pt x="186" y="2"/>
                    </a:lnTo>
                    <a:lnTo>
                      <a:pt x="167" y="5"/>
                    </a:lnTo>
                    <a:lnTo>
                      <a:pt x="158" y="8"/>
                    </a:lnTo>
                    <a:lnTo>
                      <a:pt x="149" y="13"/>
                    </a:lnTo>
                    <a:lnTo>
                      <a:pt x="133" y="22"/>
                    </a:lnTo>
                    <a:lnTo>
                      <a:pt x="118" y="35"/>
                    </a:lnTo>
                    <a:lnTo>
                      <a:pt x="104" y="49"/>
                    </a:lnTo>
                    <a:lnTo>
                      <a:pt x="98" y="56"/>
                    </a:lnTo>
                    <a:lnTo>
                      <a:pt x="92" y="65"/>
                    </a:lnTo>
                    <a:lnTo>
                      <a:pt x="73" y="98"/>
                    </a:lnTo>
                    <a:lnTo>
                      <a:pt x="65" y="116"/>
                    </a:lnTo>
                    <a:lnTo>
                      <a:pt x="59" y="134"/>
                    </a:lnTo>
                    <a:lnTo>
                      <a:pt x="50" y="171"/>
                    </a:lnTo>
                    <a:lnTo>
                      <a:pt x="28" y="247"/>
                    </a:lnTo>
                    <a:lnTo>
                      <a:pt x="8" y="321"/>
                    </a:lnTo>
                    <a:lnTo>
                      <a:pt x="1" y="360"/>
                    </a:lnTo>
                    <a:lnTo>
                      <a:pt x="0" y="379"/>
                    </a:lnTo>
                    <a:lnTo>
                      <a:pt x="2" y="398"/>
                    </a:lnTo>
                    <a:lnTo>
                      <a:pt x="6" y="417"/>
                    </a:lnTo>
                    <a:lnTo>
                      <a:pt x="13" y="435"/>
                    </a:lnTo>
                    <a:lnTo>
                      <a:pt x="19" y="443"/>
                    </a:lnTo>
                    <a:lnTo>
                      <a:pt x="25" y="450"/>
                    </a:lnTo>
                    <a:lnTo>
                      <a:pt x="33" y="457"/>
                    </a:lnTo>
                    <a:lnTo>
                      <a:pt x="41" y="461"/>
                    </a:lnTo>
                    <a:lnTo>
                      <a:pt x="51" y="464"/>
                    </a:lnTo>
                    <a:lnTo>
                      <a:pt x="60" y="466"/>
                    </a:lnTo>
                    <a:lnTo>
                      <a:pt x="79" y="467"/>
                    </a:lnTo>
                    <a:lnTo>
                      <a:pt x="99" y="466"/>
                    </a:lnTo>
                    <a:lnTo>
                      <a:pt x="119" y="467"/>
                    </a:lnTo>
                    <a:lnTo>
                      <a:pt x="128" y="467"/>
                    </a:lnTo>
                    <a:lnTo>
                      <a:pt x="138" y="466"/>
                    </a:lnTo>
                    <a:lnTo>
                      <a:pt x="146" y="463"/>
                    </a:lnTo>
                    <a:lnTo>
                      <a:pt x="155" y="459"/>
                    </a:lnTo>
                    <a:lnTo>
                      <a:pt x="171" y="447"/>
                    </a:lnTo>
                    <a:lnTo>
                      <a:pt x="185" y="432"/>
                    </a:lnTo>
                    <a:lnTo>
                      <a:pt x="195" y="416"/>
                    </a:lnTo>
                    <a:lnTo>
                      <a:pt x="204" y="399"/>
                    </a:lnTo>
                    <a:lnTo>
                      <a:pt x="211" y="381"/>
                    </a:lnTo>
                    <a:lnTo>
                      <a:pt x="217" y="363"/>
                    </a:lnTo>
                    <a:lnTo>
                      <a:pt x="235" y="287"/>
                    </a:lnTo>
                    <a:lnTo>
                      <a:pt x="254" y="212"/>
                    </a:lnTo>
                    <a:lnTo>
                      <a:pt x="275" y="137"/>
                    </a:lnTo>
                    <a:lnTo>
                      <a:pt x="286" y="100"/>
                    </a:lnTo>
                    <a:lnTo>
                      <a:pt x="295"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sp>
        <p:nvSpPr>
          <p:cNvPr id="434334" name="Freeform 158"/>
          <p:cNvSpPr>
            <a:spLocks/>
          </p:cNvSpPr>
          <p:nvPr/>
        </p:nvSpPr>
        <p:spPr bwMode="auto">
          <a:xfrm>
            <a:off x="2874963" y="6249988"/>
            <a:ext cx="125412" cy="287337"/>
          </a:xfrm>
          <a:custGeom>
            <a:avLst/>
            <a:gdLst>
              <a:gd name="T0" fmla="*/ 2147483647 w 312"/>
              <a:gd name="T1" fmla="*/ 0 h 699"/>
              <a:gd name="T2" fmla="*/ 0 w 312"/>
              <a:gd name="T3" fmla="*/ 2147483647 h 699"/>
              <a:gd name="T4" fmla="*/ 2147483647 w 312"/>
              <a:gd name="T5" fmla="*/ 2147483647 h 699"/>
              <a:gd name="T6" fmla="*/ 2147483647 w 312"/>
              <a:gd name="T7" fmla="*/ 2147483647 h 699"/>
              <a:gd name="T8" fmla="*/ 2147483647 w 312"/>
              <a:gd name="T9" fmla="*/ 2147483647 h 699"/>
              <a:gd name="T10" fmla="*/ 2147483647 w 312"/>
              <a:gd name="T11" fmla="*/ 2147483647 h 699"/>
              <a:gd name="T12" fmla="*/ 2147483647 w 312"/>
              <a:gd name="T13" fmla="*/ 2147483647 h 699"/>
              <a:gd name="T14" fmla="*/ 2147483647 w 312"/>
              <a:gd name="T15" fmla="*/ 2147483647 h 699"/>
              <a:gd name="T16" fmla="*/ 2147483647 w 312"/>
              <a:gd name="T17" fmla="*/ 2147483647 h 699"/>
              <a:gd name="T18" fmla="*/ 2147483647 w 312"/>
              <a:gd name="T19" fmla="*/ 2147483647 h 699"/>
              <a:gd name="T20" fmla="*/ 2147483647 w 312"/>
              <a:gd name="T21" fmla="*/ 2147483647 h 699"/>
              <a:gd name="T22" fmla="*/ 2147483647 w 312"/>
              <a:gd name="T23" fmla="*/ 2147483647 h 699"/>
              <a:gd name="T24" fmla="*/ 2147483647 w 312"/>
              <a:gd name="T25" fmla="*/ 2147483647 h 699"/>
              <a:gd name="T26" fmla="*/ 2147483647 w 312"/>
              <a:gd name="T27" fmla="*/ 2147483647 h 699"/>
              <a:gd name="T28" fmla="*/ 2147483647 w 312"/>
              <a:gd name="T29" fmla="*/ 2147483647 h 699"/>
              <a:gd name="T30" fmla="*/ 2147483647 w 312"/>
              <a:gd name="T31" fmla="*/ 2147483647 h 699"/>
              <a:gd name="T32" fmla="*/ 2147483647 w 312"/>
              <a:gd name="T33" fmla="*/ 2147483647 h 699"/>
              <a:gd name="T34" fmla="*/ 2147483647 w 312"/>
              <a:gd name="T35" fmla="*/ 2147483647 h 699"/>
              <a:gd name="T36" fmla="*/ 2147483647 w 312"/>
              <a:gd name="T37" fmla="*/ 2147483647 h 699"/>
              <a:gd name="T38" fmla="*/ 2147483647 w 312"/>
              <a:gd name="T39" fmla="*/ 2147483647 h 699"/>
              <a:gd name="T40" fmla="*/ 2147483647 w 312"/>
              <a:gd name="T41" fmla="*/ 2147483647 h 6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2" h="699">
                <a:moveTo>
                  <a:pt x="187" y="0"/>
                </a:moveTo>
                <a:lnTo>
                  <a:pt x="0" y="699"/>
                </a:lnTo>
                <a:lnTo>
                  <a:pt x="122" y="699"/>
                </a:lnTo>
                <a:lnTo>
                  <a:pt x="142" y="696"/>
                </a:lnTo>
                <a:lnTo>
                  <a:pt x="161" y="688"/>
                </a:lnTo>
                <a:lnTo>
                  <a:pt x="181" y="675"/>
                </a:lnTo>
                <a:lnTo>
                  <a:pt x="200" y="659"/>
                </a:lnTo>
                <a:lnTo>
                  <a:pt x="217" y="638"/>
                </a:lnTo>
                <a:lnTo>
                  <a:pt x="232" y="615"/>
                </a:lnTo>
                <a:lnTo>
                  <a:pt x="245" y="589"/>
                </a:lnTo>
                <a:lnTo>
                  <a:pt x="253" y="562"/>
                </a:lnTo>
                <a:lnTo>
                  <a:pt x="306" y="369"/>
                </a:lnTo>
                <a:lnTo>
                  <a:pt x="311" y="342"/>
                </a:lnTo>
                <a:lnTo>
                  <a:pt x="312" y="316"/>
                </a:lnTo>
                <a:lnTo>
                  <a:pt x="310" y="293"/>
                </a:lnTo>
                <a:lnTo>
                  <a:pt x="303" y="273"/>
                </a:lnTo>
                <a:lnTo>
                  <a:pt x="294" y="256"/>
                </a:lnTo>
                <a:lnTo>
                  <a:pt x="280" y="243"/>
                </a:lnTo>
                <a:lnTo>
                  <a:pt x="264" y="236"/>
                </a:lnTo>
                <a:lnTo>
                  <a:pt x="247" y="233"/>
                </a:lnTo>
                <a:lnTo>
                  <a:pt x="125" y="2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434335" name="Freeform 159"/>
          <p:cNvSpPr>
            <a:spLocks/>
          </p:cNvSpPr>
          <p:nvPr/>
        </p:nvSpPr>
        <p:spPr bwMode="auto">
          <a:xfrm>
            <a:off x="2836863" y="4264025"/>
            <a:ext cx="128587" cy="287338"/>
          </a:xfrm>
          <a:custGeom>
            <a:avLst/>
            <a:gdLst>
              <a:gd name="T0" fmla="*/ 2147483647 w 313"/>
              <a:gd name="T1" fmla="*/ 0 h 698"/>
              <a:gd name="T2" fmla="*/ 0 w 313"/>
              <a:gd name="T3" fmla="*/ 2147483647 h 698"/>
              <a:gd name="T4" fmla="*/ 2147483647 w 313"/>
              <a:gd name="T5" fmla="*/ 2147483647 h 698"/>
              <a:gd name="T6" fmla="*/ 2147483647 w 313"/>
              <a:gd name="T7" fmla="*/ 2147483647 h 698"/>
              <a:gd name="T8" fmla="*/ 2147483647 w 313"/>
              <a:gd name="T9" fmla="*/ 2147483647 h 698"/>
              <a:gd name="T10" fmla="*/ 2147483647 w 313"/>
              <a:gd name="T11" fmla="*/ 2147483647 h 698"/>
              <a:gd name="T12" fmla="*/ 2147483647 w 313"/>
              <a:gd name="T13" fmla="*/ 2147483647 h 698"/>
              <a:gd name="T14" fmla="*/ 2147483647 w 313"/>
              <a:gd name="T15" fmla="*/ 2147483647 h 698"/>
              <a:gd name="T16" fmla="*/ 2147483647 w 313"/>
              <a:gd name="T17" fmla="*/ 2147483647 h 698"/>
              <a:gd name="T18" fmla="*/ 2147483647 w 313"/>
              <a:gd name="T19" fmla="*/ 2147483647 h 698"/>
              <a:gd name="T20" fmla="*/ 2147483647 w 313"/>
              <a:gd name="T21" fmla="*/ 2147483647 h 698"/>
              <a:gd name="T22" fmla="*/ 2147483647 w 313"/>
              <a:gd name="T23" fmla="*/ 2147483647 h 698"/>
              <a:gd name="T24" fmla="*/ 2147483647 w 313"/>
              <a:gd name="T25" fmla="*/ 2147483647 h 698"/>
              <a:gd name="T26" fmla="*/ 2147483647 w 313"/>
              <a:gd name="T27" fmla="*/ 2147483647 h 698"/>
              <a:gd name="T28" fmla="*/ 2147483647 w 313"/>
              <a:gd name="T29" fmla="*/ 2147483647 h 698"/>
              <a:gd name="T30" fmla="*/ 2147483647 w 313"/>
              <a:gd name="T31" fmla="*/ 2147483647 h 698"/>
              <a:gd name="T32" fmla="*/ 2147483647 w 313"/>
              <a:gd name="T33" fmla="*/ 2147483647 h 698"/>
              <a:gd name="T34" fmla="*/ 2147483647 w 313"/>
              <a:gd name="T35" fmla="*/ 2147483647 h 698"/>
              <a:gd name="T36" fmla="*/ 2147483647 w 313"/>
              <a:gd name="T37" fmla="*/ 2147483647 h 698"/>
              <a:gd name="T38" fmla="*/ 2147483647 w 313"/>
              <a:gd name="T39" fmla="*/ 2147483647 h 698"/>
              <a:gd name="T40" fmla="*/ 2147483647 w 313"/>
              <a:gd name="T41" fmla="*/ 2147483647 h 6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3" h="698">
                <a:moveTo>
                  <a:pt x="187" y="0"/>
                </a:moveTo>
                <a:lnTo>
                  <a:pt x="0" y="698"/>
                </a:lnTo>
                <a:lnTo>
                  <a:pt x="122" y="698"/>
                </a:lnTo>
                <a:lnTo>
                  <a:pt x="141" y="695"/>
                </a:lnTo>
                <a:lnTo>
                  <a:pt x="161" y="688"/>
                </a:lnTo>
                <a:lnTo>
                  <a:pt x="181" y="675"/>
                </a:lnTo>
                <a:lnTo>
                  <a:pt x="200" y="658"/>
                </a:lnTo>
                <a:lnTo>
                  <a:pt x="217" y="638"/>
                </a:lnTo>
                <a:lnTo>
                  <a:pt x="233" y="614"/>
                </a:lnTo>
                <a:lnTo>
                  <a:pt x="245" y="589"/>
                </a:lnTo>
                <a:lnTo>
                  <a:pt x="253" y="562"/>
                </a:lnTo>
                <a:lnTo>
                  <a:pt x="305" y="368"/>
                </a:lnTo>
                <a:lnTo>
                  <a:pt x="311" y="342"/>
                </a:lnTo>
                <a:lnTo>
                  <a:pt x="313" y="316"/>
                </a:lnTo>
                <a:lnTo>
                  <a:pt x="310" y="293"/>
                </a:lnTo>
                <a:lnTo>
                  <a:pt x="303" y="272"/>
                </a:lnTo>
                <a:lnTo>
                  <a:pt x="294" y="255"/>
                </a:lnTo>
                <a:lnTo>
                  <a:pt x="281" y="243"/>
                </a:lnTo>
                <a:lnTo>
                  <a:pt x="265" y="235"/>
                </a:lnTo>
                <a:lnTo>
                  <a:pt x="247" y="232"/>
                </a:lnTo>
                <a:lnTo>
                  <a:pt x="124" y="2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434336" name="Group 160"/>
          <p:cNvGrpSpPr>
            <a:grpSpLocks/>
          </p:cNvGrpSpPr>
          <p:nvPr/>
        </p:nvGrpSpPr>
        <p:grpSpPr bwMode="auto">
          <a:xfrm>
            <a:off x="3700463" y="1311275"/>
            <a:ext cx="415925" cy="587375"/>
            <a:chOff x="2331" y="871"/>
            <a:chExt cx="262" cy="370"/>
          </a:xfrm>
        </p:grpSpPr>
        <p:sp>
          <p:nvSpPr>
            <p:cNvPr id="86040" name="Freeform 161"/>
            <p:cNvSpPr>
              <a:spLocks/>
            </p:cNvSpPr>
            <p:nvPr/>
          </p:nvSpPr>
          <p:spPr bwMode="auto">
            <a:xfrm>
              <a:off x="2331" y="1129"/>
              <a:ext cx="112" cy="112"/>
            </a:xfrm>
            <a:custGeom>
              <a:avLst/>
              <a:gdLst>
                <a:gd name="T0" fmla="*/ 7 w 434"/>
                <a:gd name="T1" fmla="*/ 4 h 435"/>
                <a:gd name="T2" fmla="*/ 7 w 434"/>
                <a:gd name="T3" fmla="*/ 3 h 435"/>
                <a:gd name="T4" fmla="*/ 7 w 434"/>
                <a:gd name="T5" fmla="*/ 2 h 435"/>
                <a:gd name="T6" fmla="*/ 7 w 434"/>
                <a:gd name="T7" fmla="*/ 2 h 435"/>
                <a:gd name="T8" fmla="*/ 6 w 434"/>
                <a:gd name="T9" fmla="*/ 1 h 435"/>
                <a:gd name="T10" fmla="*/ 6 w 434"/>
                <a:gd name="T11" fmla="*/ 1 h 435"/>
                <a:gd name="T12" fmla="*/ 5 w 434"/>
                <a:gd name="T13" fmla="*/ 0 h 435"/>
                <a:gd name="T14" fmla="*/ 4 w 434"/>
                <a:gd name="T15" fmla="*/ 0 h 435"/>
                <a:gd name="T16" fmla="*/ 4 w 434"/>
                <a:gd name="T17" fmla="*/ 0 h 435"/>
                <a:gd name="T18" fmla="*/ 3 w 434"/>
                <a:gd name="T19" fmla="*/ 0 h 435"/>
                <a:gd name="T20" fmla="*/ 2 w 434"/>
                <a:gd name="T21" fmla="*/ 0 h 435"/>
                <a:gd name="T22" fmla="*/ 2 w 434"/>
                <a:gd name="T23" fmla="*/ 1 h 435"/>
                <a:gd name="T24" fmla="*/ 1 w 434"/>
                <a:gd name="T25" fmla="*/ 1 h 435"/>
                <a:gd name="T26" fmla="*/ 1 w 434"/>
                <a:gd name="T27" fmla="*/ 2 h 435"/>
                <a:gd name="T28" fmla="*/ 0 w 434"/>
                <a:gd name="T29" fmla="*/ 2 h 435"/>
                <a:gd name="T30" fmla="*/ 0 w 434"/>
                <a:gd name="T31" fmla="*/ 3 h 435"/>
                <a:gd name="T32" fmla="*/ 0 w 434"/>
                <a:gd name="T33" fmla="*/ 4 h 435"/>
                <a:gd name="T34" fmla="*/ 0 w 434"/>
                <a:gd name="T35" fmla="*/ 4 h 435"/>
                <a:gd name="T36" fmla="*/ 0 w 434"/>
                <a:gd name="T37" fmla="*/ 5 h 435"/>
                <a:gd name="T38" fmla="*/ 1 w 434"/>
                <a:gd name="T39" fmla="*/ 6 h 435"/>
                <a:gd name="T40" fmla="*/ 1 w 434"/>
                <a:gd name="T41" fmla="*/ 6 h 435"/>
                <a:gd name="T42" fmla="*/ 2 w 434"/>
                <a:gd name="T43" fmla="*/ 7 h 435"/>
                <a:gd name="T44" fmla="*/ 2 w 434"/>
                <a:gd name="T45" fmla="*/ 7 h 435"/>
                <a:gd name="T46" fmla="*/ 3 w 434"/>
                <a:gd name="T47" fmla="*/ 7 h 435"/>
                <a:gd name="T48" fmla="*/ 4 w 434"/>
                <a:gd name="T49" fmla="*/ 7 h 435"/>
                <a:gd name="T50" fmla="*/ 4 w 434"/>
                <a:gd name="T51" fmla="*/ 7 h 435"/>
                <a:gd name="T52" fmla="*/ 5 w 434"/>
                <a:gd name="T53" fmla="*/ 7 h 435"/>
                <a:gd name="T54" fmla="*/ 6 w 434"/>
                <a:gd name="T55" fmla="*/ 7 h 435"/>
                <a:gd name="T56" fmla="*/ 6 w 434"/>
                <a:gd name="T57" fmla="*/ 6 h 435"/>
                <a:gd name="T58" fmla="*/ 7 w 434"/>
                <a:gd name="T59" fmla="*/ 6 h 435"/>
                <a:gd name="T60" fmla="*/ 7 w 434"/>
                <a:gd name="T61" fmla="*/ 5 h 435"/>
                <a:gd name="T62" fmla="*/ 7 w 434"/>
                <a:gd name="T63" fmla="*/ 4 h 435"/>
                <a:gd name="T64" fmla="*/ 7 w 434"/>
                <a:gd name="T65" fmla="*/ 4 h 4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34" h="435">
                  <a:moveTo>
                    <a:pt x="434" y="218"/>
                  </a:moveTo>
                  <a:lnTo>
                    <a:pt x="430" y="175"/>
                  </a:lnTo>
                  <a:lnTo>
                    <a:pt x="417" y="134"/>
                  </a:lnTo>
                  <a:lnTo>
                    <a:pt x="397" y="96"/>
                  </a:lnTo>
                  <a:lnTo>
                    <a:pt x="371" y="63"/>
                  </a:lnTo>
                  <a:lnTo>
                    <a:pt x="338" y="37"/>
                  </a:lnTo>
                  <a:lnTo>
                    <a:pt x="300" y="17"/>
                  </a:lnTo>
                  <a:lnTo>
                    <a:pt x="260" y="4"/>
                  </a:lnTo>
                  <a:lnTo>
                    <a:pt x="217" y="0"/>
                  </a:lnTo>
                  <a:lnTo>
                    <a:pt x="175" y="4"/>
                  </a:lnTo>
                  <a:lnTo>
                    <a:pt x="134" y="17"/>
                  </a:lnTo>
                  <a:lnTo>
                    <a:pt x="96" y="37"/>
                  </a:lnTo>
                  <a:lnTo>
                    <a:pt x="64" y="63"/>
                  </a:lnTo>
                  <a:lnTo>
                    <a:pt x="36" y="96"/>
                  </a:lnTo>
                  <a:lnTo>
                    <a:pt x="16" y="134"/>
                  </a:lnTo>
                  <a:lnTo>
                    <a:pt x="4" y="175"/>
                  </a:lnTo>
                  <a:lnTo>
                    <a:pt x="0" y="218"/>
                  </a:lnTo>
                  <a:lnTo>
                    <a:pt x="4" y="259"/>
                  </a:lnTo>
                  <a:lnTo>
                    <a:pt x="16" y="301"/>
                  </a:lnTo>
                  <a:lnTo>
                    <a:pt x="36" y="338"/>
                  </a:lnTo>
                  <a:lnTo>
                    <a:pt x="64" y="371"/>
                  </a:lnTo>
                  <a:lnTo>
                    <a:pt x="96" y="398"/>
                  </a:lnTo>
                  <a:lnTo>
                    <a:pt x="134" y="418"/>
                  </a:lnTo>
                  <a:lnTo>
                    <a:pt x="175" y="431"/>
                  </a:lnTo>
                  <a:lnTo>
                    <a:pt x="217" y="435"/>
                  </a:lnTo>
                  <a:lnTo>
                    <a:pt x="260" y="431"/>
                  </a:lnTo>
                  <a:lnTo>
                    <a:pt x="300" y="418"/>
                  </a:lnTo>
                  <a:lnTo>
                    <a:pt x="338" y="398"/>
                  </a:lnTo>
                  <a:lnTo>
                    <a:pt x="371" y="371"/>
                  </a:lnTo>
                  <a:lnTo>
                    <a:pt x="397" y="338"/>
                  </a:lnTo>
                  <a:lnTo>
                    <a:pt x="417" y="301"/>
                  </a:lnTo>
                  <a:lnTo>
                    <a:pt x="430" y="259"/>
                  </a:lnTo>
                  <a:lnTo>
                    <a:pt x="434" y="218"/>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86041" name="Group 162"/>
            <p:cNvGrpSpPr>
              <a:grpSpLocks/>
            </p:cNvGrpSpPr>
            <p:nvPr/>
          </p:nvGrpSpPr>
          <p:grpSpPr bwMode="auto">
            <a:xfrm>
              <a:off x="2447" y="871"/>
              <a:ext cx="146" cy="180"/>
              <a:chOff x="2447" y="871"/>
              <a:chExt cx="146" cy="180"/>
            </a:xfrm>
          </p:grpSpPr>
          <p:sp>
            <p:nvSpPr>
              <p:cNvPr id="86042" name="Freeform 163"/>
              <p:cNvSpPr>
                <a:spLocks/>
              </p:cNvSpPr>
              <p:nvPr/>
            </p:nvSpPr>
            <p:spPr bwMode="auto">
              <a:xfrm>
                <a:off x="2447" y="932"/>
                <a:ext cx="78" cy="119"/>
              </a:xfrm>
              <a:custGeom>
                <a:avLst/>
                <a:gdLst>
                  <a:gd name="T0" fmla="*/ 5 w 297"/>
                  <a:gd name="T1" fmla="*/ 1 h 466"/>
                  <a:gd name="T2" fmla="*/ 5 w 297"/>
                  <a:gd name="T3" fmla="*/ 1 h 466"/>
                  <a:gd name="T4" fmla="*/ 5 w 297"/>
                  <a:gd name="T5" fmla="*/ 1 h 466"/>
                  <a:gd name="T6" fmla="*/ 5 w 297"/>
                  <a:gd name="T7" fmla="*/ 1 h 466"/>
                  <a:gd name="T8" fmla="*/ 5 w 297"/>
                  <a:gd name="T9" fmla="*/ 1 h 466"/>
                  <a:gd name="T10" fmla="*/ 5 w 297"/>
                  <a:gd name="T11" fmla="*/ 0 h 466"/>
                  <a:gd name="T12" fmla="*/ 5 w 297"/>
                  <a:gd name="T13" fmla="*/ 0 h 466"/>
                  <a:gd name="T14" fmla="*/ 5 w 297"/>
                  <a:gd name="T15" fmla="*/ 0 h 466"/>
                  <a:gd name="T16" fmla="*/ 5 w 297"/>
                  <a:gd name="T17" fmla="*/ 0 h 466"/>
                  <a:gd name="T18" fmla="*/ 5 w 297"/>
                  <a:gd name="T19" fmla="*/ 0 h 466"/>
                  <a:gd name="T20" fmla="*/ 4 w 297"/>
                  <a:gd name="T21" fmla="*/ 0 h 466"/>
                  <a:gd name="T22" fmla="*/ 4 w 297"/>
                  <a:gd name="T23" fmla="*/ 0 h 466"/>
                  <a:gd name="T24" fmla="*/ 3 w 297"/>
                  <a:gd name="T25" fmla="*/ 0 h 466"/>
                  <a:gd name="T26" fmla="*/ 3 w 297"/>
                  <a:gd name="T27" fmla="*/ 0 h 466"/>
                  <a:gd name="T28" fmla="*/ 3 w 297"/>
                  <a:gd name="T29" fmla="*/ 0 h 466"/>
                  <a:gd name="T30" fmla="*/ 3 w 297"/>
                  <a:gd name="T31" fmla="*/ 0 h 466"/>
                  <a:gd name="T32" fmla="*/ 2 w 297"/>
                  <a:gd name="T33" fmla="*/ 1 h 466"/>
                  <a:gd name="T34" fmla="*/ 2 w 297"/>
                  <a:gd name="T35" fmla="*/ 1 h 466"/>
                  <a:gd name="T36" fmla="*/ 2 w 297"/>
                  <a:gd name="T37" fmla="*/ 1 h 466"/>
                  <a:gd name="T38" fmla="*/ 2 w 297"/>
                  <a:gd name="T39" fmla="*/ 1 h 466"/>
                  <a:gd name="T40" fmla="*/ 2 w 297"/>
                  <a:gd name="T41" fmla="*/ 1 h 466"/>
                  <a:gd name="T42" fmla="*/ 1 w 297"/>
                  <a:gd name="T43" fmla="*/ 2 h 466"/>
                  <a:gd name="T44" fmla="*/ 1 w 297"/>
                  <a:gd name="T45" fmla="*/ 2 h 466"/>
                  <a:gd name="T46" fmla="*/ 1 w 297"/>
                  <a:gd name="T47" fmla="*/ 2 h 466"/>
                  <a:gd name="T48" fmla="*/ 1 w 297"/>
                  <a:gd name="T49" fmla="*/ 3 h 466"/>
                  <a:gd name="T50" fmla="*/ 1 w 297"/>
                  <a:gd name="T51" fmla="*/ 4 h 466"/>
                  <a:gd name="T52" fmla="*/ 0 w 297"/>
                  <a:gd name="T53" fmla="*/ 5 h 466"/>
                  <a:gd name="T54" fmla="*/ 0 w 297"/>
                  <a:gd name="T55" fmla="*/ 6 h 466"/>
                  <a:gd name="T56" fmla="*/ 0 w 297"/>
                  <a:gd name="T57" fmla="*/ 6 h 466"/>
                  <a:gd name="T58" fmla="*/ 0 w 297"/>
                  <a:gd name="T59" fmla="*/ 7 h 466"/>
                  <a:gd name="T60" fmla="*/ 0 w 297"/>
                  <a:gd name="T61" fmla="*/ 7 h 466"/>
                  <a:gd name="T62" fmla="*/ 0 w 297"/>
                  <a:gd name="T63" fmla="*/ 7 h 466"/>
                  <a:gd name="T64" fmla="*/ 0 w 297"/>
                  <a:gd name="T65" fmla="*/ 7 h 466"/>
                  <a:gd name="T66" fmla="*/ 1 w 297"/>
                  <a:gd name="T67" fmla="*/ 7 h 466"/>
                  <a:gd name="T68" fmla="*/ 1 w 297"/>
                  <a:gd name="T69" fmla="*/ 8 h 466"/>
                  <a:gd name="T70" fmla="*/ 1 w 297"/>
                  <a:gd name="T71" fmla="*/ 8 h 466"/>
                  <a:gd name="T72" fmla="*/ 1 w 297"/>
                  <a:gd name="T73" fmla="*/ 8 h 466"/>
                  <a:gd name="T74" fmla="*/ 1 w 297"/>
                  <a:gd name="T75" fmla="*/ 8 h 466"/>
                  <a:gd name="T76" fmla="*/ 2 w 297"/>
                  <a:gd name="T77" fmla="*/ 8 h 466"/>
                  <a:gd name="T78" fmla="*/ 2 w 297"/>
                  <a:gd name="T79" fmla="*/ 8 h 466"/>
                  <a:gd name="T80" fmla="*/ 2 w 297"/>
                  <a:gd name="T81" fmla="*/ 8 h 466"/>
                  <a:gd name="T82" fmla="*/ 2 w 297"/>
                  <a:gd name="T83" fmla="*/ 8 h 466"/>
                  <a:gd name="T84" fmla="*/ 3 w 297"/>
                  <a:gd name="T85" fmla="*/ 8 h 466"/>
                  <a:gd name="T86" fmla="*/ 3 w 297"/>
                  <a:gd name="T87" fmla="*/ 8 h 466"/>
                  <a:gd name="T88" fmla="*/ 3 w 297"/>
                  <a:gd name="T89" fmla="*/ 8 h 466"/>
                  <a:gd name="T90" fmla="*/ 3 w 297"/>
                  <a:gd name="T91" fmla="*/ 7 h 466"/>
                  <a:gd name="T92" fmla="*/ 3 w 297"/>
                  <a:gd name="T93" fmla="*/ 7 h 466"/>
                  <a:gd name="T94" fmla="*/ 3 w 297"/>
                  <a:gd name="T95" fmla="*/ 7 h 466"/>
                  <a:gd name="T96" fmla="*/ 4 w 297"/>
                  <a:gd name="T97" fmla="*/ 7 h 466"/>
                  <a:gd name="T98" fmla="*/ 4 w 297"/>
                  <a:gd name="T99" fmla="*/ 6 h 466"/>
                  <a:gd name="T100" fmla="*/ 4 w 297"/>
                  <a:gd name="T101" fmla="*/ 6 h 466"/>
                  <a:gd name="T102" fmla="*/ 4 w 297"/>
                  <a:gd name="T103" fmla="*/ 5 h 466"/>
                  <a:gd name="T104" fmla="*/ 5 w 297"/>
                  <a:gd name="T105" fmla="*/ 4 h 466"/>
                  <a:gd name="T106" fmla="*/ 5 w 297"/>
                  <a:gd name="T107" fmla="*/ 2 h 466"/>
                  <a:gd name="T108" fmla="*/ 5 w 297"/>
                  <a:gd name="T109" fmla="*/ 2 h 466"/>
                  <a:gd name="T110" fmla="*/ 5 w 297"/>
                  <a:gd name="T111" fmla="*/ 1 h 4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7" h="466">
                    <a:moveTo>
                      <a:pt x="296" y="62"/>
                    </a:moveTo>
                    <a:lnTo>
                      <a:pt x="297" y="52"/>
                    </a:lnTo>
                    <a:lnTo>
                      <a:pt x="297" y="43"/>
                    </a:lnTo>
                    <a:lnTo>
                      <a:pt x="295" y="33"/>
                    </a:lnTo>
                    <a:lnTo>
                      <a:pt x="293" y="22"/>
                    </a:lnTo>
                    <a:lnTo>
                      <a:pt x="289" y="13"/>
                    </a:lnTo>
                    <a:lnTo>
                      <a:pt x="283" y="5"/>
                    </a:lnTo>
                    <a:lnTo>
                      <a:pt x="279" y="3"/>
                    </a:lnTo>
                    <a:lnTo>
                      <a:pt x="275" y="1"/>
                    </a:lnTo>
                    <a:lnTo>
                      <a:pt x="265" y="0"/>
                    </a:lnTo>
                    <a:lnTo>
                      <a:pt x="226" y="0"/>
                    </a:lnTo>
                    <a:lnTo>
                      <a:pt x="207" y="0"/>
                    </a:lnTo>
                    <a:lnTo>
                      <a:pt x="188" y="1"/>
                    </a:lnTo>
                    <a:lnTo>
                      <a:pt x="168" y="4"/>
                    </a:lnTo>
                    <a:lnTo>
                      <a:pt x="159" y="7"/>
                    </a:lnTo>
                    <a:lnTo>
                      <a:pt x="150" y="12"/>
                    </a:lnTo>
                    <a:lnTo>
                      <a:pt x="133" y="22"/>
                    </a:lnTo>
                    <a:lnTo>
                      <a:pt x="119" y="35"/>
                    </a:lnTo>
                    <a:lnTo>
                      <a:pt x="106" y="49"/>
                    </a:lnTo>
                    <a:lnTo>
                      <a:pt x="99" y="56"/>
                    </a:lnTo>
                    <a:lnTo>
                      <a:pt x="94" y="64"/>
                    </a:lnTo>
                    <a:lnTo>
                      <a:pt x="74" y="98"/>
                    </a:lnTo>
                    <a:lnTo>
                      <a:pt x="66" y="115"/>
                    </a:lnTo>
                    <a:lnTo>
                      <a:pt x="61" y="134"/>
                    </a:lnTo>
                    <a:lnTo>
                      <a:pt x="50" y="171"/>
                    </a:lnTo>
                    <a:lnTo>
                      <a:pt x="30" y="246"/>
                    </a:lnTo>
                    <a:lnTo>
                      <a:pt x="10" y="322"/>
                    </a:lnTo>
                    <a:lnTo>
                      <a:pt x="1" y="359"/>
                    </a:lnTo>
                    <a:lnTo>
                      <a:pt x="0" y="379"/>
                    </a:lnTo>
                    <a:lnTo>
                      <a:pt x="2" y="398"/>
                    </a:lnTo>
                    <a:lnTo>
                      <a:pt x="8" y="416"/>
                    </a:lnTo>
                    <a:lnTo>
                      <a:pt x="15" y="434"/>
                    </a:lnTo>
                    <a:lnTo>
                      <a:pt x="20" y="443"/>
                    </a:lnTo>
                    <a:lnTo>
                      <a:pt x="26" y="450"/>
                    </a:lnTo>
                    <a:lnTo>
                      <a:pt x="34" y="457"/>
                    </a:lnTo>
                    <a:lnTo>
                      <a:pt x="43" y="461"/>
                    </a:lnTo>
                    <a:lnTo>
                      <a:pt x="51" y="464"/>
                    </a:lnTo>
                    <a:lnTo>
                      <a:pt x="61" y="465"/>
                    </a:lnTo>
                    <a:lnTo>
                      <a:pt x="80" y="466"/>
                    </a:lnTo>
                    <a:lnTo>
                      <a:pt x="100" y="466"/>
                    </a:lnTo>
                    <a:lnTo>
                      <a:pt x="119" y="466"/>
                    </a:lnTo>
                    <a:lnTo>
                      <a:pt x="129" y="466"/>
                    </a:lnTo>
                    <a:lnTo>
                      <a:pt x="139" y="465"/>
                    </a:lnTo>
                    <a:lnTo>
                      <a:pt x="148" y="463"/>
                    </a:lnTo>
                    <a:lnTo>
                      <a:pt x="157" y="458"/>
                    </a:lnTo>
                    <a:lnTo>
                      <a:pt x="173" y="446"/>
                    </a:lnTo>
                    <a:lnTo>
                      <a:pt x="185" y="432"/>
                    </a:lnTo>
                    <a:lnTo>
                      <a:pt x="196" y="416"/>
                    </a:lnTo>
                    <a:lnTo>
                      <a:pt x="206" y="398"/>
                    </a:lnTo>
                    <a:lnTo>
                      <a:pt x="212" y="380"/>
                    </a:lnTo>
                    <a:lnTo>
                      <a:pt x="217" y="362"/>
                    </a:lnTo>
                    <a:lnTo>
                      <a:pt x="236" y="286"/>
                    </a:lnTo>
                    <a:lnTo>
                      <a:pt x="256" y="211"/>
                    </a:lnTo>
                    <a:lnTo>
                      <a:pt x="277" y="136"/>
                    </a:lnTo>
                    <a:lnTo>
                      <a:pt x="287" y="99"/>
                    </a:lnTo>
                    <a:lnTo>
                      <a:pt x="295"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43" name="Freeform 164"/>
              <p:cNvSpPr>
                <a:spLocks/>
              </p:cNvSpPr>
              <p:nvPr/>
            </p:nvSpPr>
            <p:spPr bwMode="auto">
              <a:xfrm>
                <a:off x="2501" y="1026"/>
                <a:ext cx="9" cy="25"/>
              </a:xfrm>
              <a:custGeom>
                <a:avLst/>
                <a:gdLst>
                  <a:gd name="T0" fmla="*/ 0 w 29"/>
                  <a:gd name="T1" fmla="*/ 0 h 96"/>
                  <a:gd name="T2" fmla="*/ 0 w 29"/>
                  <a:gd name="T3" fmla="*/ 0 h 96"/>
                  <a:gd name="T4" fmla="*/ 0 w 29"/>
                  <a:gd name="T5" fmla="*/ 1 h 96"/>
                  <a:gd name="T6" fmla="*/ 0 w 29"/>
                  <a:gd name="T7" fmla="*/ 1 h 96"/>
                  <a:gd name="T8" fmla="*/ 0 w 29"/>
                  <a:gd name="T9" fmla="*/ 1 h 96"/>
                  <a:gd name="T10" fmla="*/ 0 w 29"/>
                  <a:gd name="T11" fmla="*/ 1 h 96"/>
                  <a:gd name="T12" fmla="*/ 0 w 29"/>
                  <a:gd name="T13" fmla="*/ 1 h 96"/>
                  <a:gd name="T14" fmla="*/ 1 w 29"/>
                  <a:gd name="T15" fmla="*/ 2 h 96"/>
                  <a:gd name="T16" fmla="*/ 1 w 29"/>
                  <a:gd name="T17" fmla="*/ 2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96">
                    <a:moveTo>
                      <a:pt x="3" y="0"/>
                    </a:moveTo>
                    <a:lnTo>
                      <a:pt x="1" y="12"/>
                    </a:lnTo>
                    <a:lnTo>
                      <a:pt x="0" y="25"/>
                    </a:lnTo>
                    <a:lnTo>
                      <a:pt x="0" y="38"/>
                    </a:lnTo>
                    <a:lnTo>
                      <a:pt x="2" y="51"/>
                    </a:lnTo>
                    <a:lnTo>
                      <a:pt x="8" y="63"/>
                    </a:lnTo>
                    <a:lnTo>
                      <a:pt x="14" y="74"/>
                    </a:lnTo>
                    <a:lnTo>
                      <a:pt x="20" y="86"/>
                    </a:lnTo>
                    <a:lnTo>
                      <a:pt x="29"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44" name="Line 165"/>
              <p:cNvSpPr>
                <a:spLocks noChangeShapeType="1"/>
              </p:cNvSpPr>
              <p:nvPr/>
            </p:nvSpPr>
            <p:spPr bwMode="auto">
              <a:xfrm flipH="1">
                <a:off x="2575" y="871"/>
                <a:ext cx="18"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34342" name="Group 166"/>
          <p:cNvGrpSpPr>
            <a:grpSpLocks/>
          </p:cNvGrpSpPr>
          <p:nvPr/>
        </p:nvGrpSpPr>
        <p:grpSpPr bwMode="auto">
          <a:xfrm>
            <a:off x="2751138" y="3159125"/>
            <a:ext cx="195262" cy="287338"/>
            <a:chOff x="1733" y="2035"/>
            <a:chExt cx="123" cy="181"/>
          </a:xfrm>
        </p:grpSpPr>
        <p:sp>
          <p:nvSpPr>
            <p:cNvPr id="86038" name="Freeform 167"/>
            <p:cNvSpPr>
              <a:spLocks/>
            </p:cNvSpPr>
            <p:nvPr/>
          </p:nvSpPr>
          <p:spPr bwMode="auto">
            <a:xfrm>
              <a:off x="1733" y="2035"/>
              <a:ext cx="81" cy="181"/>
            </a:xfrm>
            <a:custGeom>
              <a:avLst/>
              <a:gdLst>
                <a:gd name="T0" fmla="*/ 3 w 312"/>
                <a:gd name="T1" fmla="*/ 0 h 698"/>
                <a:gd name="T2" fmla="*/ 0 w 312"/>
                <a:gd name="T3" fmla="*/ 12 h 698"/>
                <a:gd name="T4" fmla="*/ 2 w 312"/>
                <a:gd name="T5" fmla="*/ 12 h 698"/>
                <a:gd name="T6" fmla="*/ 2 w 312"/>
                <a:gd name="T7" fmla="*/ 12 h 698"/>
                <a:gd name="T8" fmla="*/ 3 w 312"/>
                <a:gd name="T9" fmla="*/ 12 h 698"/>
                <a:gd name="T10" fmla="*/ 3 w 312"/>
                <a:gd name="T11" fmla="*/ 12 h 698"/>
                <a:gd name="T12" fmla="*/ 4 w 312"/>
                <a:gd name="T13" fmla="*/ 11 h 698"/>
                <a:gd name="T14" fmla="*/ 4 w 312"/>
                <a:gd name="T15" fmla="*/ 11 h 698"/>
                <a:gd name="T16" fmla="*/ 4 w 312"/>
                <a:gd name="T17" fmla="*/ 11 h 698"/>
                <a:gd name="T18" fmla="*/ 4 w 312"/>
                <a:gd name="T19" fmla="*/ 10 h 698"/>
                <a:gd name="T20" fmla="*/ 4 w 312"/>
                <a:gd name="T21" fmla="*/ 10 h 698"/>
                <a:gd name="T22" fmla="*/ 5 w 312"/>
                <a:gd name="T23" fmla="*/ 6 h 698"/>
                <a:gd name="T24" fmla="*/ 5 w 312"/>
                <a:gd name="T25" fmla="*/ 6 h 698"/>
                <a:gd name="T26" fmla="*/ 5 w 312"/>
                <a:gd name="T27" fmla="*/ 5 h 698"/>
                <a:gd name="T28" fmla="*/ 5 w 312"/>
                <a:gd name="T29" fmla="*/ 5 h 698"/>
                <a:gd name="T30" fmla="*/ 5 w 312"/>
                <a:gd name="T31" fmla="*/ 5 h 698"/>
                <a:gd name="T32" fmla="*/ 5 w 312"/>
                <a:gd name="T33" fmla="*/ 4 h 698"/>
                <a:gd name="T34" fmla="*/ 5 w 312"/>
                <a:gd name="T35" fmla="*/ 4 h 698"/>
                <a:gd name="T36" fmla="*/ 5 w 312"/>
                <a:gd name="T37" fmla="*/ 4 h 698"/>
                <a:gd name="T38" fmla="*/ 4 w 312"/>
                <a:gd name="T39" fmla="*/ 4 h 698"/>
                <a:gd name="T40" fmla="*/ 2 w 312"/>
                <a:gd name="T41" fmla="*/ 4 h 6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2" h="698">
                  <a:moveTo>
                    <a:pt x="186" y="0"/>
                  </a:moveTo>
                  <a:lnTo>
                    <a:pt x="0" y="698"/>
                  </a:lnTo>
                  <a:lnTo>
                    <a:pt x="121" y="698"/>
                  </a:lnTo>
                  <a:lnTo>
                    <a:pt x="140" y="695"/>
                  </a:lnTo>
                  <a:lnTo>
                    <a:pt x="161" y="688"/>
                  </a:lnTo>
                  <a:lnTo>
                    <a:pt x="181" y="675"/>
                  </a:lnTo>
                  <a:lnTo>
                    <a:pt x="199" y="658"/>
                  </a:lnTo>
                  <a:lnTo>
                    <a:pt x="217" y="638"/>
                  </a:lnTo>
                  <a:lnTo>
                    <a:pt x="232" y="614"/>
                  </a:lnTo>
                  <a:lnTo>
                    <a:pt x="244" y="589"/>
                  </a:lnTo>
                  <a:lnTo>
                    <a:pt x="253" y="562"/>
                  </a:lnTo>
                  <a:lnTo>
                    <a:pt x="306" y="368"/>
                  </a:lnTo>
                  <a:lnTo>
                    <a:pt x="310" y="342"/>
                  </a:lnTo>
                  <a:lnTo>
                    <a:pt x="312" y="316"/>
                  </a:lnTo>
                  <a:lnTo>
                    <a:pt x="309" y="293"/>
                  </a:lnTo>
                  <a:lnTo>
                    <a:pt x="303" y="272"/>
                  </a:lnTo>
                  <a:lnTo>
                    <a:pt x="293" y="255"/>
                  </a:lnTo>
                  <a:lnTo>
                    <a:pt x="280" y="243"/>
                  </a:lnTo>
                  <a:lnTo>
                    <a:pt x="264" y="235"/>
                  </a:lnTo>
                  <a:lnTo>
                    <a:pt x="246" y="232"/>
                  </a:lnTo>
                  <a:lnTo>
                    <a:pt x="125" y="2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6039" name="Line 168"/>
            <p:cNvSpPr>
              <a:spLocks noChangeShapeType="1"/>
            </p:cNvSpPr>
            <p:nvPr/>
          </p:nvSpPr>
          <p:spPr bwMode="auto">
            <a:xfrm flipH="1">
              <a:off x="1838" y="2035"/>
              <a:ext cx="18"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34211"/>
                                        </p:tgtEl>
                                        <p:attrNameLst>
                                          <p:attrName>style.visibility</p:attrName>
                                        </p:attrNameLst>
                                      </p:cBhvr>
                                      <p:to>
                                        <p:strVal val="visible"/>
                                      </p:to>
                                    </p:set>
                                    <p:animEffect transition="in" filter="wipe(left)">
                                      <p:cBhvr>
                                        <p:cTn id="7" dur="500"/>
                                        <p:tgtEl>
                                          <p:spTgt spid="4342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434336"/>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2" fill="hold" grpId="0" nodeType="clickEffect">
                                  <p:stCondLst>
                                    <p:cond delay="0"/>
                                  </p:stCondLst>
                                  <p:childTnLst>
                                    <p:set>
                                      <p:cBhvr>
                                        <p:cTn id="15" dur="1" fill="hold">
                                          <p:stCondLst>
                                            <p:cond delay="0"/>
                                          </p:stCondLst>
                                        </p:cTn>
                                        <p:tgtEl>
                                          <p:spTgt spid="434245"/>
                                        </p:tgtEl>
                                        <p:attrNameLst>
                                          <p:attrName>style.visibility</p:attrName>
                                        </p:attrNameLst>
                                      </p:cBhvr>
                                      <p:to>
                                        <p:strVal val="visible"/>
                                      </p:to>
                                    </p:set>
                                    <p:animEffect transition="in" filter="wipe(right)">
                                      <p:cBhvr>
                                        <p:cTn id="16" dur="500"/>
                                        <p:tgtEl>
                                          <p:spTgt spid="43424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43434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434246"/>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434243"/>
                                        </p:tgtEl>
                                        <p:attrNameLst>
                                          <p:attrName>style.visibility</p:attrName>
                                        </p:attrNameLst>
                                      </p:cBhvr>
                                      <p:to>
                                        <p:strVal val="visible"/>
                                      </p:to>
                                    </p:set>
                                    <p:animEffect transition="in" filter="wipe(up)">
                                      <p:cBhvr>
                                        <p:cTn id="29" dur="500"/>
                                        <p:tgtEl>
                                          <p:spTgt spid="434243"/>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434329"/>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434244"/>
                                        </p:tgtEl>
                                        <p:attrNameLst>
                                          <p:attrName>style.visibility</p:attrName>
                                        </p:attrNameLst>
                                      </p:cBhvr>
                                      <p:to>
                                        <p:strVal val="visible"/>
                                      </p:to>
                                    </p:set>
                                    <p:animEffect transition="in" filter="wipe(down)">
                                      <p:cBhvr>
                                        <p:cTn id="38" dur="500"/>
                                        <p:tgtEl>
                                          <p:spTgt spid="43424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434309"/>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0"/>
                                          </p:stCondLst>
                                        </p:cTn>
                                        <p:tgtEl>
                                          <p:spTgt spid="434299"/>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434249"/>
                                        </p:tgtEl>
                                        <p:attrNameLst>
                                          <p:attrName>style.visibility</p:attrName>
                                        </p:attrNameLst>
                                      </p:cBhvr>
                                      <p:to>
                                        <p:strVal val="visible"/>
                                      </p:to>
                                    </p:set>
                                    <p:animEffect transition="in" filter="wipe(left)">
                                      <p:cBhvr>
                                        <p:cTn id="51" dur="500"/>
                                        <p:tgtEl>
                                          <p:spTgt spid="434249"/>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8" fill="hold" nodeType="clickEffect">
                                  <p:stCondLst>
                                    <p:cond delay="0"/>
                                  </p:stCondLst>
                                  <p:childTnLst>
                                    <p:set>
                                      <p:cBhvr>
                                        <p:cTn id="55" dur="1" fill="hold">
                                          <p:stCondLst>
                                            <p:cond delay="0"/>
                                          </p:stCondLst>
                                        </p:cTn>
                                        <p:tgtEl>
                                          <p:spTgt spid="434285"/>
                                        </p:tgtEl>
                                        <p:attrNameLst>
                                          <p:attrName>style.visibility</p:attrName>
                                        </p:attrNameLst>
                                      </p:cBhvr>
                                      <p:to>
                                        <p:strVal val="visible"/>
                                      </p:to>
                                    </p:set>
                                    <p:animEffect transition="in" filter="wipe(left)">
                                      <p:cBhvr>
                                        <p:cTn id="56" dur="500"/>
                                        <p:tgtEl>
                                          <p:spTgt spid="434285"/>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22" presetClass="entr" presetSubtype="8" fill="hold" nodeType="clickEffect">
                                  <p:stCondLst>
                                    <p:cond delay="0"/>
                                  </p:stCondLst>
                                  <p:childTnLst>
                                    <p:set>
                                      <p:cBhvr>
                                        <p:cTn id="60" dur="1" fill="hold">
                                          <p:stCondLst>
                                            <p:cond delay="0"/>
                                          </p:stCondLst>
                                        </p:cTn>
                                        <p:tgtEl>
                                          <p:spTgt spid="434250"/>
                                        </p:tgtEl>
                                        <p:attrNameLst>
                                          <p:attrName>style.visibility</p:attrName>
                                        </p:attrNameLst>
                                      </p:cBhvr>
                                      <p:to>
                                        <p:strVal val="visible"/>
                                      </p:to>
                                    </p:set>
                                    <p:animEffect transition="in" filter="wipe(left)">
                                      <p:cBhvr>
                                        <p:cTn id="61" dur="500"/>
                                        <p:tgtEl>
                                          <p:spTgt spid="434250"/>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22" presetClass="entr" presetSubtype="8" fill="hold" nodeType="clickEffect">
                                  <p:stCondLst>
                                    <p:cond delay="0"/>
                                  </p:stCondLst>
                                  <p:childTnLst>
                                    <p:set>
                                      <p:cBhvr>
                                        <p:cTn id="65" dur="1" fill="hold">
                                          <p:stCondLst>
                                            <p:cond delay="0"/>
                                          </p:stCondLst>
                                        </p:cTn>
                                        <p:tgtEl>
                                          <p:spTgt spid="434253"/>
                                        </p:tgtEl>
                                        <p:attrNameLst>
                                          <p:attrName>style.visibility</p:attrName>
                                        </p:attrNameLst>
                                      </p:cBhvr>
                                      <p:to>
                                        <p:strVal val="visible"/>
                                      </p:to>
                                    </p:set>
                                    <p:animEffect transition="in" filter="wipe(left)">
                                      <p:cBhvr>
                                        <p:cTn id="66" dur="500"/>
                                        <p:tgtEl>
                                          <p:spTgt spid="434253"/>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22" presetClass="entr" presetSubtype="1" fill="hold" grpId="0" nodeType="clickEffect">
                                  <p:stCondLst>
                                    <p:cond delay="0"/>
                                  </p:stCondLst>
                                  <p:childTnLst>
                                    <p:set>
                                      <p:cBhvr>
                                        <p:cTn id="70" dur="1" fill="hold">
                                          <p:stCondLst>
                                            <p:cond delay="0"/>
                                          </p:stCondLst>
                                        </p:cTn>
                                        <p:tgtEl>
                                          <p:spTgt spid="434306"/>
                                        </p:tgtEl>
                                        <p:attrNameLst>
                                          <p:attrName>style.visibility</p:attrName>
                                        </p:attrNameLst>
                                      </p:cBhvr>
                                      <p:to>
                                        <p:strVal val="visible"/>
                                      </p:to>
                                    </p:set>
                                    <p:animEffect transition="in" filter="wipe(up)">
                                      <p:cBhvr>
                                        <p:cTn id="71" dur="500"/>
                                        <p:tgtEl>
                                          <p:spTgt spid="434306"/>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22" presetClass="entr" presetSubtype="4" fill="hold" grpId="0" nodeType="clickEffect">
                                  <p:stCondLst>
                                    <p:cond delay="0"/>
                                  </p:stCondLst>
                                  <p:childTnLst>
                                    <p:set>
                                      <p:cBhvr>
                                        <p:cTn id="75" dur="1" fill="hold">
                                          <p:stCondLst>
                                            <p:cond delay="0"/>
                                          </p:stCondLst>
                                        </p:cTn>
                                        <p:tgtEl>
                                          <p:spTgt spid="434307"/>
                                        </p:tgtEl>
                                        <p:attrNameLst>
                                          <p:attrName>style.visibility</p:attrName>
                                        </p:attrNameLst>
                                      </p:cBhvr>
                                      <p:to>
                                        <p:strVal val="visible"/>
                                      </p:to>
                                    </p:set>
                                    <p:animEffect transition="in" filter="wipe(down)">
                                      <p:cBhvr>
                                        <p:cTn id="76" dur="500"/>
                                        <p:tgtEl>
                                          <p:spTgt spid="434307"/>
                                        </p:tgtEl>
                                      </p:cBhvr>
                                    </p:animEffect>
                                  </p:childTnLst>
                                </p:cTn>
                              </p:par>
                            </p:childTnLst>
                          </p:cTn>
                        </p:par>
                      </p:childTnLst>
                    </p:cTn>
                  </p:par>
                  <p:par>
                    <p:cTn id="77" fill="hold" nodeType="clickPar">
                      <p:stCondLst>
                        <p:cond delay="indefinite"/>
                      </p:stCondLst>
                      <p:childTnLst>
                        <p:par>
                          <p:cTn id="78" fill="hold" nodeType="withGroup">
                            <p:stCondLst>
                              <p:cond delay="0"/>
                            </p:stCondLst>
                            <p:childTnLst>
                              <p:par>
                                <p:cTn id="79" presetID="1" presetClass="entr" presetSubtype="0" fill="hold" grpId="0" nodeType="clickEffect">
                                  <p:stCondLst>
                                    <p:cond delay="0"/>
                                  </p:stCondLst>
                                  <p:childTnLst>
                                    <p:set>
                                      <p:cBhvr>
                                        <p:cTn id="80" dur="1" fill="hold">
                                          <p:stCondLst>
                                            <p:cond delay="0"/>
                                          </p:stCondLst>
                                        </p:cTn>
                                        <p:tgtEl>
                                          <p:spTgt spid="434335"/>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22" presetClass="entr" presetSubtype="2" fill="hold" grpId="0" nodeType="clickEffect">
                                  <p:stCondLst>
                                    <p:cond delay="0"/>
                                  </p:stCondLst>
                                  <p:childTnLst>
                                    <p:set>
                                      <p:cBhvr>
                                        <p:cTn id="84" dur="1" fill="hold">
                                          <p:stCondLst>
                                            <p:cond delay="0"/>
                                          </p:stCondLst>
                                        </p:cTn>
                                        <p:tgtEl>
                                          <p:spTgt spid="434308"/>
                                        </p:tgtEl>
                                        <p:attrNameLst>
                                          <p:attrName>style.visibility</p:attrName>
                                        </p:attrNameLst>
                                      </p:cBhvr>
                                      <p:to>
                                        <p:strVal val="visible"/>
                                      </p:to>
                                    </p:set>
                                    <p:animEffect transition="in" filter="wipe(right)">
                                      <p:cBhvr>
                                        <p:cTn id="85" dur="500"/>
                                        <p:tgtEl>
                                          <p:spTgt spid="434308"/>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4343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4243" grpId="0" animBg="1"/>
      <p:bldP spid="434244" grpId="0" animBg="1"/>
      <p:bldP spid="434245" grpId="0" animBg="1"/>
      <p:bldP spid="434249" grpId="0" animBg="1"/>
      <p:bldP spid="434306" grpId="0" animBg="1"/>
      <p:bldP spid="434307" grpId="0" animBg="1"/>
      <p:bldP spid="434308" grpId="0" animBg="1"/>
      <p:bldP spid="434334" grpId="0" animBg="1"/>
      <p:bldP spid="434335" grpId="0" animBg="1"/>
    </p:bldLst>
  </p:timing>
</p:sld>
</file>

<file path=ppt/slides/slide8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7042" name="Rectangle 24"/>
          <p:cNvSpPr>
            <a:spLocks noGrp="1" noChangeArrowheads="1"/>
          </p:cNvSpPr>
          <p:nvPr>
            <p:ph type="subTitle" idx="1"/>
          </p:nvPr>
        </p:nvSpPr>
        <p:spPr>
          <a:xfrm>
            <a:off x="0" y="0"/>
            <a:ext cx="9324975" cy="1295400"/>
          </a:xfrm>
          <a:extLst>
            <a:ext uri="{909E8E84-426E-40DD-AFC4-6F175D3DCCD1}">
              <a14:hiddenFill xmlns:a14="http://schemas.microsoft.com/office/drawing/2010/main">
                <a:gradFill rotWithShape="0">
                  <a:gsLst>
                    <a:gs pos="0">
                      <a:srgbClr val="FFFFCC"/>
                    </a:gs>
                    <a:gs pos="50000">
                      <a:srgbClr val="FFFFFF"/>
                    </a:gs>
                    <a:gs pos="100000">
                      <a:srgbClr val="FFFFCC"/>
                    </a:gs>
                  </a:gsLst>
                  <a:lin ang="18900000" scaled="1"/>
                </a:gra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l" eaLnBrk="1" hangingPunct="1"/>
            <a:r>
              <a:rPr lang="zh-CN" altLang="en-US" sz="4000" b="1" smtClean="0">
                <a:solidFill>
                  <a:srgbClr val="FF0000"/>
                </a:solidFill>
                <a:latin typeface="黑体" pitchFamily="2" charset="-122"/>
                <a:ea typeface="黑体" pitchFamily="2" charset="-122"/>
              </a:rPr>
              <a:t>例</a:t>
            </a:r>
            <a:r>
              <a:rPr lang="en-US" altLang="zh-CN" sz="4000" b="1" smtClean="0">
                <a:solidFill>
                  <a:srgbClr val="FF0000"/>
                </a:solidFill>
                <a:latin typeface="黑体" pitchFamily="2" charset="-122"/>
                <a:ea typeface="黑体" pitchFamily="2" charset="-122"/>
              </a:rPr>
              <a:t>5.</a:t>
            </a:r>
            <a:r>
              <a:rPr lang="zh-CN" altLang="en-US" sz="4000" b="1" smtClean="0">
                <a:solidFill>
                  <a:srgbClr val="FF0000"/>
                </a:solidFill>
                <a:latin typeface="黑体" pitchFamily="2" charset="-122"/>
                <a:ea typeface="黑体" pitchFamily="2" charset="-122"/>
              </a:rPr>
              <a:t>已知直线</a:t>
            </a:r>
            <a:r>
              <a:rPr lang="en-US" altLang="zh-CN" sz="4000" b="1" smtClean="0">
                <a:solidFill>
                  <a:srgbClr val="FF0000"/>
                </a:solidFill>
                <a:latin typeface="黑体" pitchFamily="2" charset="-122"/>
                <a:ea typeface="黑体" pitchFamily="2" charset="-122"/>
              </a:rPr>
              <a:t>AB</a:t>
            </a:r>
            <a:r>
              <a:rPr lang="zh-CN" altLang="en-US" sz="4000" b="1" smtClean="0">
                <a:solidFill>
                  <a:srgbClr val="FF0000"/>
                </a:solidFill>
                <a:latin typeface="黑体" pitchFamily="2" charset="-122"/>
                <a:ea typeface="黑体" pitchFamily="2" charset="-122"/>
              </a:rPr>
              <a:t>为某平面对</a:t>
            </a:r>
            <a:r>
              <a:rPr lang="en-US" altLang="zh-CN" sz="4000" b="1" smtClean="0">
                <a:solidFill>
                  <a:srgbClr val="FF0000"/>
                </a:solidFill>
                <a:latin typeface="黑体" pitchFamily="2" charset="-122"/>
                <a:ea typeface="黑体" pitchFamily="2" charset="-122"/>
              </a:rPr>
              <a:t>H</a:t>
            </a:r>
            <a:r>
              <a:rPr lang="zh-CN" altLang="en-US" sz="4000" b="1" smtClean="0">
                <a:solidFill>
                  <a:srgbClr val="FF0000"/>
                </a:solidFill>
                <a:latin typeface="黑体" pitchFamily="2" charset="-122"/>
                <a:ea typeface="黑体" pitchFamily="2" charset="-122"/>
              </a:rPr>
              <a:t>面的最大      </a:t>
            </a:r>
          </a:p>
          <a:p>
            <a:pPr algn="l" eaLnBrk="1" hangingPunct="1"/>
            <a:r>
              <a:rPr lang="zh-CN" altLang="en-US" sz="4000" b="1" smtClean="0">
                <a:solidFill>
                  <a:srgbClr val="FF0000"/>
                </a:solidFill>
                <a:latin typeface="黑体" pitchFamily="2" charset="-122"/>
                <a:ea typeface="黑体" pitchFamily="2" charset="-122"/>
              </a:rPr>
              <a:t>    斜度线，试作出该平面。</a:t>
            </a:r>
            <a:endParaRPr lang="zh-CN" altLang="en-US" sz="4000" smtClean="0">
              <a:solidFill>
                <a:srgbClr val="FF0000"/>
              </a:solidFill>
              <a:latin typeface="黑体" pitchFamily="2" charset="-122"/>
              <a:ea typeface="黑体" pitchFamily="2" charset="-122"/>
            </a:endParaRPr>
          </a:p>
        </p:txBody>
      </p:sp>
      <p:sp>
        <p:nvSpPr>
          <p:cNvPr id="435225" name="Line 25"/>
          <p:cNvSpPr>
            <a:spLocks noChangeShapeType="1"/>
          </p:cNvSpPr>
          <p:nvPr/>
        </p:nvSpPr>
        <p:spPr bwMode="auto">
          <a:xfrm>
            <a:off x="5151438" y="2632075"/>
            <a:ext cx="1404937"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5226" name="Line 26"/>
          <p:cNvSpPr>
            <a:spLocks noChangeShapeType="1"/>
          </p:cNvSpPr>
          <p:nvPr/>
        </p:nvSpPr>
        <p:spPr bwMode="auto">
          <a:xfrm flipH="1" flipV="1">
            <a:off x="5151438" y="4237038"/>
            <a:ext cx="1404937" cy="24320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35227" name="Line 27"/>
          <p:cNvSpPr>
            <a:spLocks noChangeShapeType="1"/>
          </p:cNvSpPr>
          <p:nvPr/>
        </p:nvSpPr>
        <p:spPr bwMode="auto">
          <a:xfrm flipV="1">
            <a:off x="6556375" y="2632075"/>
            <a:ext cx="0" cy="40370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35228" name="Group 28"/>
          <p:cNvGrpSpPr>
            <a:grpSpLocks/>
          </p:cNvGrpSpPr>
          <p:nvPr/>
        </p:nvGrpSpPr>
        <p:grpSpPr bwMode="auto">
          <a:xfrm>
            <a:off x="6696075" y="6456363"/>
            <a:ext cx="111125" cy="200025"/>
            <a:chOff x="4218" y="3988"/>
            <a:chExt cx="70" cy="126"/>
          </a:xfrm>
        </p:grpSpPr>
        <p:sp>
          <p:nvSpPr>
            <p:cNvPr id="87075" name="Line 29"/>
            <p:cNvSpPr>
              <a:spLocks noChangeShapeType="1"/>
            </p:cNvSpPr>
            <p:nvPr/>
          </p:nvSpPr>
          <p:spPr bwMode="auto">
            <a:xfrm flipH="1">
              <a:off x="4235" y="4114"/>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76" name="Freeform 30"/>
            <p:cNvSpPr>
              <a:spLocks/>
            </p:cNvSpPr>
            <p:nvPr/>
          </p:nvSpPr>
          <p:spPr bwMode="auto">
            <a:xfrm>
              <a:off x="4218" y="4078"/>
              <a:ext cx="17" cy="36"/>
            </a:xfrm>
            <a:custGeom>
              <a:avLst/>
              <a:gdLst>
                <a:gd name="T0" fmla="*/ 0 w 66"/>
                <a:gd name="T1" fmla="*/ 0 h 136"/>
                <a:gd name="T2" fmla="*/ 0 w 66"/>
                <a:gd name="T3" fmla="*/ 1 h 136"/>
                <a:gd name="T4" fmla="*/ 0 w 66"/>
                <a:gd name="T5" fmla="*/ 1 h 136"/>
                <a:gd name="T6" fmla="*/ 0 w 66"/>
                <a:gd name="T7" fmla="*/ 1 h 136"/>
                <a:gd name="T8" fmla="*/ 0 w 66"/>
                <a:gd name="T9" fmla="*/ 2 h 136"/>
                <a:gd name="T10" fmla="*/ 0 w 66"/>
                <a:gd name="T11" fmla="*/ 2 h 136"/>
                <a:gd name="T12" fmla="*/ 1 w 66"/>
                <a:gd name="T13" fmla="*/ 2 h 136"/>
                <a:gd name="T14" fmla="*/ 1 w 66"/>
                <a:gd name="T15" fmla="*/ 2 h 136"/>
                <a:gd name="T16" fmla="*/ 1 w 66"/>
                <a:gd name="T17" fmla="*/ 3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136">
                  <a:moveTo>
                    <a:pt x="6" y="0"/>
                  </a:moveTo>
                  <a:lnTo>
                    <a:pt x="1" y="27"/>
                  </a:lnTo>
                  <a:lnTo>
                    <a:pt x="0" y="52"/>
                  </a:lnTo>
                  <a:lnTo>
                    <a:pt x="2" y="76"/>
                  </a:lnTo>
                  <a:lnTo>
                    <a:pt x="8" y="97"/>
                  </a:lnTo>
                  <a:lnTo>
                    <a:pt x="19" y="114"/>
                  </a:lnTo>
                  <a:lnTo>
                    <a:pt x="32" y="126"/>
                  </a:lnTo>
                  <a:lnTo>
                    <a:pt x="48" y="134"/>
                  </a:lnTo>
                  <a:lnTo>
                    <a:pt x="66"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077" name="Line 31"/>
            <p:cNvSpPr>
              <a:spLocks noChangeShapeType="1"/>
            </p:cNvSpPr>
            <p:nvPr/>
          </p:nvSpPr>
          <p:spPr bwMode="auto">
            <a:xfrm flipV="1">
              <a:off x="4220" y="4025"/>
              <a:ext cx="13" cy="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78" name="Freeform 32"/>
            <p:cNvSpPr>
              <a:spLocks/>
            </p:cNvSpPr>
            <p:nvPr/>
          </p:nvSpPr>
          <p:spPr bwMode="auto">
            <a:xfrm>
              <a:off x="4233" y="3988"/>
              <a:ext cx="36" cy="37"/>
            </a:xfrm>
            <a:custGeom>
              <a:avLst/>
              <a:gdLst>
                <a:gd name="T0" fmla="*/ 3 w 132"/>
                <a:gd name="T1" fmla="*/ 0 h 136"/>
                <a:gd name="T2" fmla="*/ 2 w 132"/>
                <a:gd name="T3" fmla="*/ 0 h 136"/>
                <a:gd name="T4" fmla="*/ 2 w 132"/>
                <a:gd name="T5" fmla="*/ 0 h 136"/>
                <a:gd name="T6" fmla="*/ 1 w 132"/>
                <a:gd name="T7" fmla="*/ 1 h 136"/>
                <a:gd name="T8" fmla="*/ 1 w 132"/>
                <a:gd name="T9" fmla="*/ 1 h 136"/>
                <a:gd name="T10" fmla="*/ 1 w 132"/>
                <a:gd name="T11" fmla="*/ 1 h 136"/>
                <a:gd name="T12" fmla="*/ 1 w 132"/>
                <a:gd name="T13" fmla="*/ 2 h 136"/>
                <a:gd name="T14" fmla="*/ 0 w 132"/>
                <a:gd name="T15" fmla="*/ 2 h 136"/>
                <a:gd name="T16" fmla="*/ 0 w 132"/>
                <a:gd name="T17" fmla="*/ 3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2" h="136">
                  <a:moveTo>
                    <a:pt x="132" y="0"/>
                  </a:moveTo>
                  <a:lnTo>
                    <a:pt x="112" y="3"/>
                  </a:lnTo>
                  <a:lnTo>
                    <a:pt x="92" y="11"/>
                  </a:lnTo>
                  <a:lnTo>
                    <a:pt x="72" y="23"/>
                  </a:lnTo>
                  <a:lnTo>
                    <a:pt x="54" y="40"/>
                  </a:lnTo>
                  <a:lnTo>
                    <a:pt x="36" y="61"/>
                  </a:lnTo>
                  <a:lnTo>
                    <a:pt x="21" y="84"/>
                  </a:lnTo>
                  <a:lnTo>
                    <a:pt x="9" y="110"/>
                  </a:lnTo>
                  <a:lnTo>
                    <a:pt x="0"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079" name="Line 33"/>
            <p:cNvSpPr>
              <a:spLocks noChangeShapeType="1"/>
            </p:cNvSpPr>
            <p:nvPr/>
          </p:nvSpPr>
          <p:spPr bwMode="auto">
            <a:xfrm>
              <a:off x="4269" y="3988"/>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5234" name="Group 34"/>
          <p:cNvGrpSpPr>
            <a:grpSpLocks/>
          </p:cNvGrpSpPr>
          <p:nvPr/>
        </p:nvGrpSpPr>
        <p:grpSpPr bwMode="auto">
          <a:xfrm>
            <a:off x="2268538" y="1519238"/>
            <a:ext cx="5327650" cy="4197350"/>
            <a:chOff x="1429" y="878"/>
            <a:chExt cx="3356" cy="2644"/>
          </a:xfrm>
        </p:grpSpPr>
        <p:sp>
          <p:nvSpPr>
            <p:cNvPr id="87058" name="Line 35"/>
            <p:cNvSpPr>
              <a:spLocks noChangeShapeType="1"/>
            </p:cNvSpPr>
            <p:nvPr/>
          </p:nvSpPr>
          <p:spPr bwMode="auto">
            <a:xfrm flipV="1">
              <a:off x="3245" y="1579"/>
              <a:ext cx="0" cy="10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7059" name="Group 36"/>
            <p:cNvGrpSpPr>
              <a:grpSpLocks/>
            </p:cNvGrpSpPr>
            <p:nvPr/>
          </p:nvGrpSpPr>
          <p:grpSpPr bwMode="auto">
            <a:xfrm>
              <a:off x="1429" y="878"/>
              <a:ext cx="3356" cy="2644"/>
              <a:chOff x="1429" y="878"/>
              <a:chExt cx="3356" cy="2644"/>
            </a:xfrm>
          </p:grpSpPr>
          <p:sp>
            <p:nvSpPr>
              <p:cNvPr id="87060" name="Line 37"/>
              <p:cNvSpPr>
                <a:spLocks noChangeShapeType="1"/>
              </p:cNvSpPr>
              <p:nvPr/>
            </p:nvSpPr>
            <p:spPr bwMode="auto">
              <a:xfrm>
                <a:off x="1429" y="1944"/>
                <a:ext cx="33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1" name="Line 38"/>
              <p:cNvSpPr>
                <a:spLocks noChangeShapeType="1"/>
              </p:cNvSpPr>
              <p:nvPr/>
            </p:nvSpPr>
            <p:spPr bwMode="auto">
              <a:xfrm flipV="1">
                <a:off x="1763" y="2590"/>
                <a:ext cx="1482" cy="85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2" name="Line 39"/>
              <p:cNvSpPr>
                <a:spLocks noChangeShapeType="1"/>
              </p:cNvSpPr>
              <p:nvPr/>
            </p:nvSpPr>
            <p:spPr bwMode="auto">
              <a:xfrm>
                <a:off x="1763" y="981"/>
                <a:ext cx="1482" cy="59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63" name="Line 40"/>
              <p:cNvSpPr>
                <a:spLocks noChangeShapeType="1"/>
              </p:cNvSpPr>
              <p:nvPr/>
            </p:nvSpPr>
            <p:spPr bwMode="auto">
              <a:xfrm flipV="1">
                <a:off x="1763" y="981"/>
                <a:ext cx="0" cy="24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7064" name="Group 41"/>
              <p:cNvGrpSpPr>
                <a:grpSpLocks/>
              </p:cNvGrpSpPr>
              <p:nvPr/>
            </p:nvGrpSpPr>
            <p:grpSpPr bwMode="auto">
              <a:xfrm>
                <a:off x="3003" y="1625"/>
                <a:ext cx="155" cy="191"/>
                <a:chOff x="3003" y="1625"/>
                <a:chExt cx="155" cy="191"/>
              </a:xfrm>
            </p:grpSpPr>
            <p:sp>
              <p:nvSpPr>
                <p:cNvPr id="87072" name="Freeform 42"/>
                <p:cNvSpPr>
                  <a:spLocks/>
                </p:cNvSpPr>
                <p:nvPr/>
              </p:nvSpPr>
              <p:spPr bwMode="auto">
                <a:xfrm>
                  <a:off x="3003" y="1688"/>
                  <a:ext cx="82" cy="128"/>
                </a:xfrm>
                <a:custGeom>
                  <a:avLst/>
                  <a:gdLst>
                    <a:gd name="T0" fmla="*/ 6 w 297"/>
                    <a:gd name="T1" fmla="*/ 1 h 467"/>
                    <a:gd name="T2" fmla="*/ 6 w 297"/>
                    <a:gd name="T3" fmla="*/ 1 h 467"/>
                    <a:gd name="T4" fmla="*/ 6 w 297"/>
                    <a:gd name="T5" fmla="*/ 1 h 467"/>
                    <a:gd name="T6" fmla="*/ 6 w 297"/>
                    <a:gd name="T7" fmla="*/ 1 h 467"/>
                    <a:gd name="T8" fmla="*/ 6 w 297"/>
                    <a:gd name="T9" fmla="*/ 1 h 467"/>
                    <a:gd name="T10" fmla="*/ 6 w 297"/>
                    <a:gd name="T11" fmla="*/ 0 h 467"/>
                    <a:gd name="T12" fmla="*/ 6 w 297"/>
                    <a:gd name="T13" fmla="*/ 0 h 467"/>
                    <a:gd name="T14" fmla="*/ 6 w 297"/>
                    <a:gd name="T15" fmla="*/ 0 h 467"/>
                    <a:gd name="T16" fmla="*/ 6 w 297"/>
                    <a:gd name="T17" fmla="*/ 0 h 467"/>
                    <a:gd name="T18" fmla="*/ 6 w 297"/>
                    <a:gd name="T19" fmla="*/ 0 h 467"/>
                    <a:gd name="T20" fmla="*/ 5 w 297"/>
                    <a:gd name="T21" fmla="*/ 0 h 467"/>
                    <a:gd name="T22" fmla="*/ 4 w 297"/>
                    <a:gd name="T23" fmla="*/ 0 h 467"/>
                    <a:gd name="T24" fmla="*/ 4 w 297"/>
                    <a:gd name="T25" fmla="*/ 0 h 467"/>
                    <a:gd name="T26" fmla="*/ 4 w 297"/>
                    <a:gd name="T27" fmla="*/ 0 h 467"/>
                    <a:gd name="T28" fmla="*/ 3 w 297"/>
                    <a:gd name="T29" fmla="*/ 0 h 467"/>
                    <a:gd name="T30" fmla="*/ 3 w 297"/>
                    <a:gd name="T31" fmla="*/ 0 h 467"/>
                    <a:gd name="T32" fmla="*/ 3 w 297"/>
                    <a:gd name="T33" fmla="*/ 1 h 467"/>
                    <a:gd name="T34" fmla="*/ 2 w 297"/>
                    <a:gd name="T35" fmla="*/ 1 h 467"/>
                    <a:gd name="T36" fmla="*/ 2 w 297"/>
                    <a:gd name="T37" fmla="*/ 1 h 467"/>
                    <a:gd name="T38" fmla="*/ 2 w 297"/>
                    <a:gd name="T39" fmla="*/ 1 h 467"/>
                    <a:gd name="T40" fmla="*/ 2 w 297"/>
                    <a:gd name="T41" fmla="*/ 1 h 467"/>
                    <a:gd name="T42" fmla="*/ 2 w 297"/>
                    <a:gd name="T43" fmla="*/ 2 h 467"/>
                    <a:gd name="T44" fmla="*/ 1 w 297"/>
                    <a:gd name="T45" fmla="*/ 2 h 467"/>
                    <a:gd name="T46" fmla="*/ 1 w 297"/>
                    <a:gd name="T47" fmla="*/ 3 h 467"/>
                    <a:gd name="T48" fmla="*/ 1 w 297"/>
                    <a:gd name="T49" fmla="*/ 4 h 467"/>
                    <a:gd name="T50" fmla="*/ 1 w 297"/>
                    <a:gd name="T51" fmla="*/ 5 h 467"/>
                    <a:gd name="T52" fmla="*/ 0 w 297"/>
                    <a:gd name="T53" fmla="*/ 7 h 467"/>
                    <a:gd name="T54" fmla="*/ 0 w 297"/>
                    <a:gd name="T55" fmla="*/ 7 h 467"/>
                    <a:gd name="T56" fmla="*/ 0 w 297"/>
                    <a:gd name="T57" fmla="*/ 8 h 467"/>
                    <a:gd name="T58" fmla="*/ 0 w 297"/>
                    <a:gd name="T59" fmla="*/ 8 h 467"/>
                    <a:gd name="T60" fmla="*/ 0 w 297"/>
                    <a:gd name="T61" fmla="*/ 8 h 467"/>
                    <a:gd name="T62" fmla="*/ 0 w 297"/>
                    <a:gd name="T63" fmla="*/ 9 h 467"/>
                    <a:gd name="T64" fmla="*/ 0 w 297"/>
                    <a:gd name="T65" fmla="*/ 9 h 467"/>
                    <a:gd name="T66" fmla="*/ 1 w 297"/>
                    <a:gd name="T67" fmla="*/ 9 h 467"/>
                    <a:gd name="T68" fmla="*/ 1 w 297"/>
                    <a:gd name="T69" fmla="*/ 9 h 467"/>
                    <a:gd name="T70" fmla="*/ 1 w 297"/>
                    <a:gd name="T71" fmla="*/ 10 h 467"/>
                    <a:gd name="T72" fmla="*/ 1 w 297"/>
                    <a:gd name="T73" fmla="*/ 10 h 467"/>
                    <a:gd name="T74" fmla="*/ 1 w 297"/>
                    <a:gd name="T75" fmla="*/ 10 h 467"/>
                    <a:gd name="T76" fmla="*/ 2 w 297"/>
                    <a:gd name="T77" fmla="*/ 10 h 467"/>
                    <a:gd name="T78" fmla="*/ 2 w 297"/>
                    <a:gd name="T79" fmla="*/ 10 h 467"/>
                    <a:gd name="T80" fmla="*/ 2 w 297"/>
                    <a:gd name="T81" fmla="*/ 10 h 467"/>
                    <a:gd name="T82" fmla="*/ 3 w 297"/>
                    <a:gd name="T83" fmla="*/ 10 h 467"/>
                    <a:gd name="T84" fmla="*/ 3 w 297"/>
                    <a:gd name="T85" fmla="*/ 10 h 467"/>
                    <a:gd name="T86" fmla="*/ 3 w 297"/>
                    <a:gd name="T87" fmla="*/ 10 h 467"/>
                    <a:gd name="T88" fmla="*/ 3 w 297"/>
                    <a:gd name="T89" fmla="*/ 10 h 467"/>
                    <a:gd name="T90" fmla="*/ 4 w 297"/>
                    <a:gd name="T91" fmla="*/ 9 h 467"/>
                    <a:gd name="T92" fmla="*/ 4 w 297"/>
                    <a:gd name="T93" fmla="*/ 9 h 467"/>
                    <a:gd name="T94" fmla="*/ 4 w 297"/>
                    <a:gd name="T95" fmla="*/ 8 h 467"/>
                    <a:gd name="T96" fmla="*/ 4 w 297"/>
                    <a:gd name="T97" fmla="*/ 8 h 467"/>
                    <a:gd name="T98" fmla="*/ 4 w 297"/>
                    <a:gd name="T99" fmla="*/ 8 h 467"/>
                    <a:gd name="T100" fmla="*/ 5 w 297"/>
                    <a:gd name="T101" fmla="*/ 7 h 467"/>
                    <a:gd name="T102" fmla="*/ 5 w 297"/>
                    <a:gd name="T103" fmla="*/ 6 h 467"/>
                    <a:gd name="T104" fmla="*/ 6 w 297"/>
                    <a:gd name="T105" fmla="*/ 4 h 467"/>
                    <a:gd name="T106" fmla="*/ 6 w 297"/>
                    <a:gd name="T107" fmla="*/ 3 h 467"/>
                    <a:gd name="T108" fmla="*/ 6 w 297"/>
                    <a:gd name="T109" fmla="*/ 2 h 467"/>
                    <a:gd name="T110" fmla="*/ 6 w 297"/>
                    <a:gd name="T111" fmla="*/ 1 h 46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7" h="467">
                      <a:moveTo>
                        <a:pt x="296" y="61"/>
                      </a:moveTo>
                      <a:lnTo>
                        <a:pt x="297" y="52"/>
                      </a:lnTo>
                      <a:lnTo>
                        <a:pt x="297" y="42"/>
                      </a:lnTo>
                      <a:lnTo>
                        <a:pt x="295" y="33"/>
                      </a:lnTo>
                      <a:lnTo>
                        <a:pt x="293" y="22"/>
                      </a:lnTo>
                      <a:lnTo>
                        <a:pt x="289" y="13"/>
                      </a:lnTo>
                      <a:lnTo>
                        <a:pt x="283" y="5"/>
                      </a:lnTo>
                      <a:lnTo>
                        <a:pt x="279" y="2"/>
                      </a:lnTo>
                      <a:lnTo>
                        <a:pt x="275" y="1"/>
                      </a:lnTo>
                      <a:lnTo>
                        <a:pt x="265" y="0"/>
                      </a:lnTo>
                      <a:lnTo>
                        <a:pt x="226" y="0"/>
                      </a:lnTo>
                      <a:lnTo>
                        <a:pt x="207" y="0"/>
                      </a:lnTo>
                      <a:lnTo>
                        <a:pt x="187" y="1"/>
                      </a:lnTo>
                      <a:lnTo>
                        <a:pt x="168" y="4"/>
                      </a:lnTo>
                      <a:lnTo>
                        <a:pt x="159" y="7"/>
                      </a:lnTo>
                      <a:lnTo>
                        <a:pt x="150" y="11"/>
                      </a:lnTo>
                      <a:lnTo>
                        <a:pt x="133" y="22"/>
                      </a:lnTo>
                      <a:lnTo>
                        <a:pt x="119" y="35"/>
                      </a:lnTo>
                      <a:lnTo>
                        <a:pt x="104" y="49"/>
                      </a:lnTo>
                      <a:lnTo>
                        <a:pt x="99" y="55"/>
                      </a:lnTo>
                      <a:lnTo>
                        <a:pt x="93" y="64"/>
                      </a:lnTo>
                      <a:lnTo>
                        <a:pt x="74" y="98"/>
                      </a:lnTo>
                      <a:lnTo>
                        <a:pt x="66" y="115"/>
                      </a:lnTo>
                      <a:lnTo>
                        <a:pt x="60" y="134"/>
                      </a:lnTo>
                      <a:lnTo>
                        <a:pt x="50" y="171"/>
                      </a:lnTo>
                      <a:lnTo>
                        <a:pt x="29" y="246"/>
                      </a:lnTo>
                      <a:lnTo>
                        <a:pt x="9" y="321"/>
                      </a:lnTo>
                      <a:lnTo>
                        <a:pt x="1" y="359"/>
                      </a:lnTo>
                      <a:lnTo>
                        <a:pt x="0" y="379"/>
                      </a:lnTo>
                      <a:lnTo>
                        <a:pt x="2" y="398"/>
                      </a:lnTo>
                      <a:lnTo>
                        <a:pt x="6" y="417"/>
                      </a:lnTo>
                      <a:lnTo>
                        <a:pt x="14" y="434"/>
                      </a:lnTo>
                      <a:lnTo>
                        <a:pt x="19" y="443"/>
                      </a:lnTo>
                      <a:lnTo>
                        <a:pt x="26" y="450"/>
                      </a:lnTo>
                      <a:lnTo>
                        <a:pt x="33" y="457"/>
                      </a:lnTo>
                      <a:lnTo>
                        <a:pt x="42" y="461"/>
                      </a:lnTo>
                      <a:lnTo>
                        <a:pt x="51" y="464"/>
                      </a:lnTo>
                      <a:lnTo>
                        <a:pt x="61" y="466"/>
                      </a:lnTo>
                      <a:lnTo>
                        <a:pt x="80" y="466"/>
                      </a:lnTo>
                      <a:lnTo>
                        <a:pt x="99" y="466"/>
                      </a:lnTo>
                      <a:lnTo>
                        <a:pt x="119" y="466"/>
                      </a:lnTo>
                      <a:lnTo>
                        <a:pt x="129" y="467"/>
                      </a:lnTo>
                      <a:lnTo>
                        <a:pt x="138" y="466"/>
                      </a:lnTo>
                      <a:lnTo>
                        <a:pt x="148" y="463"/>
                      </a:lnTo>
                      <a:lnTo>
                        <a:pt x="157" y="459"/>
                      </a:lnTo>
                      <a:lnTo>
                        <a:pt x="173" y="446"/>
                      </a:lnTo>
                      <a:lnTo>
                        <a:pt x="185" y="432"/>
                      </a:lnTo>
                      <a:lnTo>
                        <a:pt x="196" y="416"/>
                      </a:lnTo>
                      <a:lnTo>
                        <a:pt x="204" y="399"/>
                      </a:lnTo>
                      <a:lnTo>
                        <a:pt x="212" y="381"/>
                      </a:lnTo>
                      <a:lnTo>
                        <a:pt x="217" y="362"/>
                      </a:lnTo>
                      <a:lnTo>
                        <a:pt x="235" y="286"/>
                      </a:lnTo>
                      <a:lnTo>
                        <a:pt x="256" y="211"/>
                      </a:lnTo>
                      <a:lnTo>
                        <a:pt x="277" y="136"/>
                      </a:lnTo>
                      <a:lnTo>
                        <a:pt x="286" y="99"/>
                      </a:lnTo>
                      <a:lnTo>
                        <a:pt x="295" y="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073" name="Freeform 43"/>
                <p:cNvSpPr>
                  <a:spLocks/>
                </p:cNvSpPr>
                <p:nvPr/>
              </p:nvSpPr>
              <p:spPr bwMode="auto">
                <a:xfrm>
                  <a:off x="3060" y="1789"/>
                  <a:ext cx="10" cy="27"/>
                </a:xfrm>
                <a:custGeom>
                  <a:avLst/>
                  <a:gdLst>
                    <a:gd name="T0" fmla="*/ 0 w 29"/>
                    <a:gd name="T1" fmla="*/ 0 h 97"/>
                    <a:gd name="T2" fmla="*/ 0 w 29"/>
                    <a:gd name="T3" fmla="*/ 0 h 97"/>
                    <a:gd name="T4" fmla="*/ 0 w 29"/>
                    <a:gd name="T5" fmla="*/ 1 h 97"/>
                    <a:gd name="T6" fmla="*/ 0 w 29"/>
                    <a:gd name="T7" fmla="*/ 1 h 97"/>
                    <a:gd name="T8" fmla="*/ 0 w 29"/>
                    <a:gd name="T9" fmla="*/ 1 h 97"/>
                    <a:gd name="T10" fmla="*/ 0 w 29"/>
                    <a:gd name="T11" fmla="*/ 1 h 97"/>
                    <a:gd name="T12" fmla="*/ 1 w 29"/>
                    <a:gd name="T13" fmla="*/ 2 h 97"/>
                    <a:gd name="T14" fmla="*/ 1 w 29"/>
                    <a:gd name="T15" fmla="*/ 2 h 97"/>
                    <a:gd name="T16" fmla="*/ 1 w 29"/>
                    <a:gd name="T17" fmla="*/ 2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97">
                      <a:moveTo>
                        <a:pt x="3" y="0"/>
                      </a:moveTo>
                      <a:lnTo>
                        <a:pt x="1" y="13"/>
                      </a:lnTo>
                      <a:lnTo>
                        <a:pt x="0" y="26"/>
                      </a:lnTo>
                      <a:lnTo>
                        <a:pt x="0" y="39"/>
                      </a:lnTo>
                      <a:lnTo>
                        <a:pt x="2" y="52"/>
                      </a:lnTo>
                      <a:lnTo>
                        <a:pt x="7" y="64"/>
                      </a:lnTo>
                      <a:lnTo>
                        <a:pt x="14" y="76"/>
                      </a:lnTo>
                      <a:lnTo>
                        <a:pt x="20" y="86"/>
                      </a:lnTo>
                      <a:lnTo>
                        <a:pt x="29"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074" name="Line 44"/>
                <p:cNvSpPr>
                  <a:spLocks noChangeShapeType="1"/>
                </p:cNvSpPr>
                <p:nvPr/>
              </p:nvSpPr>
              <p:spPr bwMode="auto">
                <a:xfrm flipH="1">
                  <a:off x="3139" y="1625"/>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87065" name="Group 45"/>
              <p:cNvGrpSpPr>
                <a:grpSpLocks/>
              </p:cNvGrpSpPr>
              <p:nvPr/>
            </p:nvGrpSpPr>
            <p:grpSpPr bwMode="auto">
              <a:xfrm>
                <a:off x="1490" y="878"/>
                <a:ext cx="130" cy="191"/>
                <a:chOff x="1490" y="878"/>
                <a:chExt cx="130" cy="191"/>
              </a:xfrm>
            </p:grpSpPr>
            <p:sp>
              <p:nvSpPr>
                <p:cNvPr id="87070" name="Freeform 46"/>
                <p:cNvSpPr>
                  <a:spLocks/>
                </p:cNvSpPr>
                <p:nvPr/>
              </p:nvSpPr>
              <p:spPr bwMode="auto">
                <a:xfrm>
                  <a:off x="1490" y="878"/>
                  <a:ext cx="86" cy="191"/>
                </a:xfrm>
                <a:custGeom>
                  <a:avLst/>
                  <a:gdLst>
                    <a:gd name="T0" fmla="*/ 4 w 312"/>
                    <a:gd name="T1" fmla="*/ 0 h 699"/>
                    <a:gd name="T2" fmla="*/ 0 w 312"/>
                    <a:gd name="T3" fmla="*/ 14 h 699"/>
                    <a:gd name="T4" fmla="*/ 2 w 312"/>
                    <a:gd name="T5" fmla="*/ 14 h 699"/>
                    <a:gd name="T6" fmla="*/ 3 w 312"/>
                    <a:gd name="T7" fmla="*/ 14 h 699"/>
                    <a:gd name="T8" fmla="*/ 3 w 312"/>
                    <a:gd name="T9" fmla="*/ 14 h 699"/>
                    <a:gd name="T10" fmla="*/ 4 w 312"/>
                    <a:gd name="T11" fmla="*/ 14 h 699"/>
                    <a:gd name="T12" fmla="*/ 4 w 312"/>
                    <a:gd name="T13" fmla="*/ 13 h 699"/>
                    <a:gd name="T14" fmla="*/ 5 w 312"/>
                    <a:gd name="T15" fmla="*/ 13 h 699"/>
                    <a:gd name="T16" fmla="*/ 5 w 312"/>
                    <a:gd name="T17" fmla="*/ 13 h 699"/>
                    <a:gd name="T18" fmla="*/ 5 w 312"/>
                    <a:gd name="T19" fmla="*/ 12 h 699"/>
                    <a:gd name="T20" fmla="*/ 5 w 312"/>
                    <a:gd name="T21" fmla="*/ 11 h 699"/>
                    <a:gd name="T22" fmla="*/ 6 w 312"/>
                    <a:gd name="T23" fmla="*/ 8 h 699"/>
                    <a:gd name="T24" fmla="*/ 7 w 312"/>
                    <a:gd name="T25" fmla="*/ 7 h 699"/>
                    <a:gd name="T26" fmla="*/ 7 w 312"/>
                    <a:gd name="T27" fmla="*/ 7 h 699"/>
                    <a:gd name="T28" fmla="*/ 6 w 312"/>
                    <a:gd name="T29" fmla="*/ 6 h 699"/>
                    <a:gd name="T30" fmla="*/ 6 w 312"/>
                    <a:gd name="T31" fmla="*/ 5 h 699"/>
                    <a:gd name="T32" fmla="*/ 6 w 312"/>
                    <a:gd name="T33" fmla="*/ 5 h 699"/>
                    <a:gd name="T34" fmla="*/ 6 w 312"/>
                    <a:gd name="T35" fmla="*/ 5 h 699"/>
                    <a:gd name="T36" fmla="*/ 6 w 312"/>
                    <a:gd name="T37" fmla="*/ 5 h 699"/>
                    <a:gd name="T38" fmla="*/ 5 w 312"/>
                    <a:gd name="T39" fmla="*/ 5 h 699"/>
                    <a:gd name="T40" fmla="*/ 2 w 312"/>
                    <a:gd name="T41" fmla="*/ 5 h 6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2" h="699">
                      <a:moveTo>
                        <a:pt x="187" y="0"/>
                      </a:moveTo>
                      <a:lnTo>
                        <a:pt x="0" y="699"/>
                      </a:lnTo>
                      <a:lnTo>
                        <a:pt x="122" y="699"/>
                      </a:lnTo>
                      <a:lnTo>
                        <a:pt x="141" y="697"/>
                      </a:lnTo>
                      <a:lnTo>
                        <a:pt x="160" y="689"/>
                      </a:lnTo>
                      <a:lnTo>
                        <a:pt x="181" y="676"/>
                      </a:lnTo>
                      <a:lnTo>
                        <a:pt x="200" y="659"/>
                      </a:lnTo>
                      <a:lnTo>
                        <a:pt x="217" y="639"/>
                      </a:lnTo>
                      <a:lnTo>
                        <a:pt x="232" y="616"/>
                      </a:lnTo>
                      <a:lnTo>
                        <a:pt x="245" y="590"/>
                      </a:lnTo>
                      <a:lnTo>
                        <a:pt x="253" y="564"/>
                      </a:lnTo>
                      <a:lnTo>
                        <a:pt x="305" y="369"/>
                      </a:lnTo>
                      <a:lnTo>
                        <a:pt x="311" y="342"/>
                      </a:lnTo>
                      <a:lnTo>
                        <a:pt x="312" y="317"/>
                      </a:lnTo>
                      <a:lnTo>
                        <a:pt x="310" y="293"/>
                      </a:lnTo>
                      <a:lnTo>
                        <a:pt x="303" y="273"/>
                      </a:lnTo>
                      <a:lnTo>
                        <a:pt x="294" y="256"/>
                      </a:lnTo>
                      <a:lnTo>
                        <a:pt x="280" y="243"/>
                      </a:lnTo>
                      <a:lnTo>
                        <a:pt x="265" y="236"/>
                      </a:lnTo>
                      <a:lnTo>
                        <a:pt x="247" y="233"/>
                      </a:lnTo>
                      <a:lnTo>
                        <a:pt x="124" y="2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071" name="Line 47"/>
                <p:cNvSpPr>
                  <a:spLocks noChangeShapeType="1"/>
                </p:cNvSpPr>
                <p:nvPr/>
              </p:nvSpPr>
              <p:spPr bwMode="auto">
                <a:xfrm flipH="1">
                  <a:off x="1601" y="878"/>
                  <a:ext cx="19"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87066" name="Freeform 48"/>
              <p:cNvSpPr>
                <a:spLocks/>
              </p:cNvSpPr>
              <p:nvPr/>
            </p:nvSpPr>
            <p:spPr bwMode="auto">
              <a:xfrm>
                <a:off x="1532" y="3331"/>
                <a:ext cx="86" cy="191"/>
              </a:xfrm>
              <a:custGeom>
                <a:avLst/>
                <a:gdLst>
                  <a:gd name="T0" fmla="*/ 4 w 313"/>
                  <a:gd name="T1" fmla="*/ 0 h 699"/>
                  <a:gd name="T2" fmla="*/ 0 w 313"/>
                  <a:gd name="T3" fmla="*/ 14 h 699"/>
                  <a:gd name="T4" fmla="*/ 2 w 313"/>
                  <a:gd name="T5" fmla="*/ 14 h 699"/>
                  <a:gd name="T6" fmla="*/ 3 w 313"/>
                  <a:gd name="T7" fmla="*/ 14 h 699"/>
                  <a:gd name="T8" fmla="*/ 3 w 313"/>
                  <a:gd name="T9" fmla="*/ 14 h 699"/>
                  <a:gd name="T10" fmla="*/ 4 w 313"/>
                  <a:gd name="T11" fmla="*/ 14 h 699"/>
                  <a:gd name="T12" fmla="*/ 4 w 313"/>
                  <a:gd name="T13" fmla="*/ 13 h 699"/>
                  <a:gd name="T14" fmla="*/ 4 w 313"/>
                  <a:gd name="T15" fmla="*/ 13 h 699"/>
                  <a:gd name="T16" fmla="*/ 5 w 313"/>
                  <a:gd name="T17" fmla="*/ 13 h 699"/>
                  <a:gd name="T18" fmla="*/ 5 w 313"/>
                  <a:gd name="T19" fmla="*/ 12 h 699"/>
                  <a:gd name="T20" fmla="*/ 5 w 313"/>
                  <a:gd name="T21" fmla="*/ 11 h 699"/>
                  <a:gd name="T22" fmla="*/ 6 w 313"/>
                  <a:gd name="T23" fmla="*/ 8 h 699"/>
                  <a:gd name="T24" fmla="*/ 6 w 313"/>
                  <a:gd name="T25" fmla="*/ 7 h 699"/>
                  <a:gd name="T26" fmla="*/ 7 w 313"/>
                  <a:gd name="T27" fmla="*/ 7 h 699"/>
                  <a:gd name="T28" fmla="*/ 6 w 313"/>
                  <a:gd name="T29" fmla="*/ 6 h 699"/>
                  <a:gd name="T30" fmla="*/ 6 w 313"/>
                  <a:gd name="T31" fmla="*/ 5 h 699"/>
                  <a:gd name="T32" fmla="*/ 6 w 313"/>
                  <a:gd name="T33" fmla="*/ 5 h 699"/>
                  <a:gd name="T34" fmla="*/ 6 w 313"/>
                  <a:gd name="T35" fmla="*/ 5 h 699"/>
                  <a:gd name="T36" fmla="*/ 5 w 313"/>
                  <a:gd name="T37" fmla="*/ 5 h 699"/>
                  <a:gd name="T38" fmla="*/ 5 w 313"/>
                  <a:gd name="T39" fmla="*/ 5 h 699"/>
                  <a:gd name="T40" fmla="*/ 2 w 313"/>
                  <a:gd name="T41" fmla="*/ 5 h 6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3" h="699">
                    <a:moveTo>
                      <a:pt x="187" y="0"/>
                    </a:moveTo>
                    <a:lnTo>
                      <a:pt x="0" y="699"/>
                    </a:lnTo>
                    <a:lnTo>
                      <a:pt x="122" y="699"/>
                    </a:lnTo>
                    <a:lnTo>
                      <a:pt x="142" y="697"/>
                    </a:lnTo>
                    <a:lnTo>
                      <a:pt x="162" y="689"/>
                    </a:lnTo>
                    <a:lnTo>
                      <a:pt x="181" y="676"/>
                    </a:lnTo>
                    <a:lnTo>
                      <a:pt x="200" y="660"/>
                    </a:lnTo>
                    <a:lnTo>
                      <a:pt x="218" y="639"/>
                    </a:lnTo>
                    <a:lnTo>
                      <a:pt x="233" y="615"/>
                    </a:lnTo>
                    <a:lnTo>
                      <a:pt x="245" y="590"/>
                    </a:lnTo>
                    <a:lnTo>
                      <a:pt x="254" y="563"/>
                    </a:lnTo>
                    <a:lnTo>
                      <a:pt x="306" y="369"/>
                    </a:lnTo>
                    <a:lnTo>
                      <a:pt x="311" y="343"/>
                    </a:lnTo>
                    <a:lnTo>
                      <a:pt x="313" y="317"/>
                    </a:lnTo>
                    <a:lnTo>
                      <a:pt x="310" y="294"/>
                    </a:lnTo>
                    <a:lnTo>
                      <a:pt x="303" y="273"/>
                    </a:lnTo>
                    <a:lnTo>
                      <a:pt x="294" y="256"/>
                    </a:lnTo>
                    <a:lnTo>
                      <a:pt x="281" y="244"/>
                    </a:lnTo>
                    <a:lnTo>
                      <a:pt x="265" y="236"/>
                    </a:lnTo>
                    <a:lnTo>
                      <a:pt x="247" y="233"/>
                    </a:lnTo>
                    <a:lnTo>
                      <a:pt x="125" y="2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87067" name="Group 49"/>
              <p:cNvGrpSpPr>
                <a:grpSpLocks/>
              </p:cNvGrpSpPr>
              <p:nvPr/>
            </p:nvGrpSpPr>
            <p:grpSpPr bwMode="auto">
              <a:xfrm>
                <a:off x="3047" y="2410"/>
                <a:ext cx="80" cy="128"/>
                <a:chOff x="3047" y="2410"/>
                <a:chExt cx="80" cy="128"/>
              </a:xfrm>
            </p:grpSpPr>
            <p:sp>
              <p:nvSpPr>
                <p:cNvPr id="87068" name="Freeform 50"/>
                <p:cNvSpPr>
                  <a:spLocks/>
                </p:cNvSpPr>
                <p:nvPr/>
              </p:nvSpPr>
              <p:spPr bwMode="auto">
                <a:xfrm>
                  <a:off x="3104" y="2511"/>
                  <a:ext cx="8" cy="25"/>
                </a:xfrm>
                <a:custGeom>
                  <a:avLst/>
                  <a:gdLst>
                    <a:gd name="T0" fmla="*/ 0 w 28"/>
                    <a:gd name="T1" fmla="*/ 0 h 97"/>
                    <a:gd name="T2" fmla="*/ 0 w 28"/>
                    <a:gd name="T3" fmla="*/ 0 h 97"/>
                    <a:gd name="T4" fmla="*/ 0 w 28"/>
                    <a:gd name="T5" fmla="*/ 1 h 97"/>
                    <a:gd name="T6" fmla="*/ 0 w 28"/>
                    <a:gd name="T7" fmla="*/ 1 h 97"/>
                    <a:gd name="T8" fmla="*/ 0 w 28"/>
                    <a:gd name="T9" fmla="*/ 1 h 97"/>
                    <a:gd name="T10" fmla="*/ 0 w 28"/>
                    <a:gd name="T11" fmla="*/ 1 h 97"/>
                    <a:gd name="T12" fmla="*/ 0 w 28"/>
                    <a:gd name="T13" fmla="*/ 1 h 97"/>
                    <a:gd name="T14" fmla="*/ 1 w 28"/>
                    <a:gd name="T15" fmla="*/ 2 h 97"/>
                    <a:gd name="T16" fmla="*/ 1 w 28"/>
                    <a:gd name="T17" fmla="*/ 2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 h="97">
                      <a:moveTo>
                        <a:pt x="3" y="0"/>
                      </a:moveTo>
                      <a:lnTo>
                        <a:pt x="1" y="13"/>
                      </a:lnTo>
                      <a:lnTo>
                        <a:pt x="0" y="25"/>
                      </a:lnTo>
                      <a:lnTo>
                        <a:pt x="0" y="38"/>
                      </a:lnTo>
                      <a:lnTo>
                        <a:pt x="2" y="51"/>
                      </a:lnTo>
                      <a:lnTo>
                        <a:pt x="7" y="64"/>
                      </a:lnTo>
                      <a:lnTo>
                        <a:pt x="14" y="74"/>
                      </a:lnTo>
                      <a:lnTo>
                        <a:pt x="20" y="86"/>
                      </a:lnTo>
                      <a:lnTo>
                        <a:pt x="28"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069" name="Freeform 51"/>
                <p:cNvSpPr>
                  <a:spLocks/>
                </p:cNvSpPr>
                <p:nvPr/>
              </p:nvSpPr>
              <p:spPr bwMode="auto">
                <a:xfrm>
                  <a:off x="3047" y="2410"/>
                  <a:ext cx="80" cy="128"/>
                </a:xfrm>
                <a:custGeom>
                  <a:avLst/>
                  <a:gdLst>
                    <a:gd name="T0" fmla="*/ 6 w 297"/>
                    <a:gd name="T1" fmla="*/ 1 h 468"/>
                    <a:gd name="T2" fmla="*/ 6 w 297"/>
                    <a:gd name="T3" fmla="*/ 1 h 468"/>
                    <a:gd name="T4" fmla="*/ 6 w 297"/>
                    <a:gd name="T5" fmla="*/ 1 h 468"/>
                    <a:gd name="T6" fmla="*/ 6 w 297"/>
                    <a:gd name="T7" fmla="*/ 1 h 468"/>
                    <a:gd name="T8" fmla="*/ 6 w 297"/>
                    <a:gd name="T9" fmla="*/ 1 h 468"/>
                    <a:gd name="T10" fmla="*/ 6 w 297"/>
                    <a:gd name="T11" fmla="*/ 0 h 468"/>
                    <a:gd name="T12" fmla="*/ 5 w 297"/>
                    <a:gd name="T13" fmla="*/ 0 h 468"/>
                    <a:gd name="T14" fmla="*/ 5 w 297"/>
                    <a:gd name="T15" fmla="*/ 0 h 468"/>
                    <a:gd name="T16" fmla="*/ 5 w 297"/>
                    <a:gd name="T17" fmla="*/ 0 h 468"/>
                    <a:gd name="T18" fmla="*/ 5 w 297"/>
                    <a:gd name="T19" fmla="*/ 0 h 468"/>
                    <a:gd name="T20" fmla="*/ 4 w 297"/>
                    <a:gd name="T21" fmla="*/ 0 h 468"/>
                    <a:gd name="T22" fmla="*/ 4 w 297"/>
                    <a:gd name="T23" fmla="*/ 0 h 468"/>
                    <a:gd name="T24" fmla="*/ 4 w 297"/>
                    <a:gd name="T25" fmla="*/ 0 h 468"/>
                    <a:gd name="T26" fmla="*/ 3 w 297"/>
                    <a:gd name="T27" fmla="*/ 0 h 468"/>
                    <a:gd name="T28" fmla="*/ 3 w 297"/>
                    <a:gd name="T29" fmla="*/ 0 h 468"/>
                    <a:gd name="T30" fmla="*/ 3 w 297"/>
                    <a:gd name="T31" fmla="*/ 0 h 468"/>
                    <a:gd name="T32" fmla="*/ 3 w 297"/>
                    <a:gd name="T33" fmla="*/ 1 h 468"/>
                    <a:gd name="T34" fmla="*/ 2 w 297"/>
                    <a:gd name="T35" fmla="*/ 1 h 468"/>
                    <a:gd name="T36" fmla="*/ 2 w 297"/>
                    <a:gd name="T37" fmla="*/ 1 h 468"/>
                    <a:gd name="T38" fmla="*/ 2 w 297"/>
                    <a:gd name="T39" fmla="*/ 1 h 468"/>
                    <a:gd name="T40" fmla="*/ 2 w 297"/>
                    <a:gd name="T41" fmla="*/ 1 h 468"/>
                    <a:gd name="T42" fmla="*/ 1 w 297"/>
                    <a:gd name="T43" fmla="*/ 2 h 468"/>
                    <a:gd name="T44" fmla="*/ 1 w 297"/>
                    <a:gd name="T45" fmla="*/ 2 h 468"/>
                    <a:gd name="T46" fmla="*/ 1 w 297"/>
                    <a:gd name="T47" fmla="*/ 3 h 468"/>
                    <a:gd name="T48" fmla="*/ 1 w 297"/>
                    <a:gd name="T49" fmla="*/ 4 h 468"/>
                    <a:gd name="T50" fmla="*/ 1 w 297"/>
                    <a:gd name="T51" fmla="*/ 5 h 468"/>
                    <a:gd name="T52" fmla="*/ 0 w 297"/>
                    <a:gd name="T53" fmla="*/ 7 h 468"/>
                    <a:gd name="T54" fmla="*/ 0 w 297"/>
                    <a:gd name="T55" fmla="*/ 7 h 468"/>
                    <a:gd name="T56" fmla="*/ 0 w 297"/>
                    <a:gd name="T57" fmla="*/ 8 h 468"/>
                    <a:gd name="T58" fmla="*/ 0 w 297"/>
                    <a:gd name="T59" fmla="*/ 8 h 468"/>
                    <a:gd name="T60" fmla="*/ 0 w 297"/>
                    <a:gd name="T61" fmla="*/ 8 h 468"/>
                    <a:gd name="T62" fmla="*/ 0 w 297"/>
                    <a:gd name="T63" fmla="*/ 9 h 468"/>
                    <a:gd name="T64" fmla="*/ 0 w 297"/>
                    <a:gd name="T65" fmla="*/ 9 h 468"/>
                    <a:gd name="T66" fmla="*/ 1 w 297"/>
                    <a:gd name="T67" fmla="*/ 9 h 468"/>
                    <a:gd name="T68" fmla="*/ 1 w 297"/>
                    <a:gd name="T69" fmla="*/ 9 h 468"/>
                    <a:gd name="T70" fmla="*/ 1 w 297"/>
                    <a:gd name="T71" fmla="*/ 9 h 468"/>
                    <a:gd name="T72" fmla="*/ 1 w 297"/>
                    <a:gd name="T73" fmla="*/ 10 h 468"/>
                    <a:gd name="T74" fmla="*/ 1 w 297"/>
                    <a:gd name="T75" fmla="*/ 10 h 468"/>
                    <a:gd name="T76" fmla="*/ 2 w 297"/>
                    <a:gd name="T77" fmla="*/ 10 h 468"/>
                    <a:gd name="T78" fmla="*/ 2 w 297"/>
                    <a:gd name="T79" fmla="*/ 10 h 468"/>
                    <a:gd name="T80" fmla="*/ 2 w 297"/>
                    <a:gd name="T81" fmla="*/ 10 h 468"/>
                    <a:gd name="T82" fmla="*/ 2 w 297"/>
                    <a:gd name="T83" fmla="*/ 10 h 468"/>
                    <a:gd name="T84" fmla="*/ 3 w 297"/>
                    <a:gd name="T85" fmla="*/ 10 h 468"/>
                    <a:gd name="T86" fmla="*/ 3 w 297"/>
                    <a:gd name="T87" fmla="*/ 10 h 468"/>
                    <a:gd name="T88" fmla="*/ 3 w 297"/>
                    <a:gd name="T89" fmla="*/ 9 h 468"/>
                    <a:gd name="T90" fmla="*/ 3 w 297"/>
                    <a:gd name="T91" fmla="*/ 9 h 468"/>
                    <a:gd name="T92" fmla="*/ 4 w 297"/>
                    <a:gd name="T93" fmla="*/ 9 h 468"/>
                    <a:gd name="T94" fmla="*/ 4 w 297"/>
                    <a:gd name="T95" fmla="*/ 8 h 468"/>
                    <a:gd name="T96" fmla="*/ 4 w 297"/>
                    <a:gd name="T97" fmla="*/ 8 h 468"/>
                    <a:gd name="T98" fmla="*/ 4 w 297"/>
                    <a:gd name="T99" fmla="*/ 8 h 468"/>
                    <a:gd name="T100" fmla="*/ 4 w 297"/>
                    <a:gd name="T101" fmla="*/ 7 h 468"/>
                    <a:gd name="T102" fmla="*/ 5 w 297"/>
                    <a:gd name="T103" fmla="*/ 6 h 468"/>
                    <a:gd name="T104" fmla="*/ 5 w 297"/>
                    <a:gd name="T105" fmla="*/ 4 h 468"/>
                    <a:gd name="T106" fmla="*/ 5 w 297"/>
                    <a:gd name="T107" fmla="*/ 3 h 468"/>
                    <a:gd name="T108" fmla="*/ 6 w 297"/>
                    <a:gd name="T109" fmla="*/ 2 h 468"/>
                    <a:gd name="T110" fmla="*/ 6 w 297"/>
                    <a:gd name="T111" fmla="*/ 1 h 4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7" h="468">
                      <a:moveTo>
                        <a:pt x="296" y="62"/>
                      </a:moveTo>
                      <a:lnTo>
                        <a:pt x="297" y="53"/>
                      </a:lnTo>
                      <a:lnTo>
                        <a:pt x="297" y="43"/>
                      </a:lnTo>
                      <a:lnTo>
                        <a:pt x="295" y="33"/>
                      </a:lnTo>
                      <a:lnTo>
                        <a:pt x="293" y="23"/>
                      </a:lnTo>
                      <a:lnTo>
                        <a:pt x="288" y="13"/>
                      </a:lnTo>
                      <a:lnTo>
                        <a:pt x="283" y="6"/>
                      </a:lnTo>
                      <a:lnTo>
                        <a:pt x="279" y="3"/>
                      </a:lnTo>
                      <a:lnTo>
                        <a:pt x="274" y="1"/>
                      </a:lnTo>
                      <a:lnTo>
                        <a:pt x="265" y="0"/>
                      </a:lnTo>
                      <a:lnTo>
                        <a:pt x="226" y="0"/>
                      </a:lnTo>
                      <a:lnTo>
                        <a:pt x="206" y="0"/>
                      </a:lnTo>
                      <a:lnTo>
                        <a:pt x="187" y="1"/>
                      </a:lnTo>
                      <a:lnTo>
                        <a:pt x="168" y="5"/>
                      </a:lnTo>
                      <a:lnTo>
                        <a:pt x="158" y="8"/>
                      </a:lnTo>
                      <a:lnTo>
                        <a:pt x="150" y="12"/>
                      </a:lnTo>
                      <a:lnTo>
                        <a:pt x="133" y="23"/>
                      </a:lnTo>
                      <a:lnTo>
                        <a:pt x="119" y="36"/>
                      </a:lnTo>
                      <a:lnTo>
                        <a:pt x="104" y="48"/>
                      </a:lnTo>
                      <a:lnTo>
                        <a:pt x="99" y="56"/>
                      </a:lnTo>
                      <a:lnTo>
                        <a:pt x="92" y="64"/>
                      </a:lnTo>
                      <a:lnTo>
                        <a:pt x="73" y="97"/>
                      </a:lnTo>
                      <a:lnTo>
                        <a:pt x="66" y="115"/>
                      </a:lnTo>
                      <a:lnTo>
                        <a:pt x="59" y="135"/>
                      </a:lnTo>
                      <a:lnTo>
                        <a:pt x="50" y="172"/>
                      </a:lnTo>
                      <a:lnTo>
                        <a:pt x="29" y="246"/>
                      </a:lnTo>
                      <a:lnTo>
                        <a:pt x="8" y="322"/>
                      </a:lnTo>
                      <a:lnTo>
                        <a:pt x="1" y="359"/>
                      </a:lnTo>
                      <a:lnTo>
                        <a:pt x="0" y="379"/>
                      </a:lnTo>
                      <a:lnTo>
                        <a:pt x="2" y="399"/>
                      </a:lnTo>
                      <a:lnTo>
                        <a:pt x="6" y="417"/>
                      </a:lnTo>
                      <a:lnTo>
                        <a:pt x="14" y="435"/>
                      </a:lnTo>
                      <a:lnTo>
                        <a:pt x="19" y="443"/>
                      </a:lnTo>
                      <a:lnTo>
                        <a:pt x="25" y="451"/>
                      </a:lnTo>
                      <a:lnTo>
                        <a:pt x="33" y="457"/>
                      </a:lnTo>
                      <a:lnTo>
                        <a:pt x="41" y="461"/>
                      </a:lnTo>
                      <a:lnTo>
                        <a:pt x="51" y="465"/>
                      </a:lnTo>
                      <a:lnTo>
                        <a:pt x="60" y="466"/>
                      </a:lnTo>
                      <a:lnTo>
                        <a:pt x="80" y="467"/>
                      </a:lnTo>
                      <a:lnTo>
                        <a:pt x="99" y="467"/>
                      </a:lnTo>
                      <a:lnTo>
                        <a:pt x="119" y="467"/>
                      </a:lnTo>
                      <a:lnTo>
                        <a:pt x="129" y="468"/>
                      </a:lnTo>
                      <a:lnTo>
                        <a:pt x="138" y="467"/>
                      </a:lnTo>
                      <a:lnTo>
                        <a:pt x="148" y="464"/>
                      </a:lnTo>
                      <a:lnTo>
                        <a:pt x="156" y="458"/>
                      </a:lnTo>
                      <a:lnTo>
                        <a:pt x="172" y="447"/>
                      </a:lnTo>
                      <a:lnTo>
                        <a:pt x="185" y="433"/>
                      </a:lnTo>
                      <a:lnTo>
                        <a:pt x="196" y="417"/>
                      </a:lnTo>
                      <a:lnTo>
                        <a:pt x="204" y="400"/>
                      </a:lnTo>
                      <a:lnTo>
                        <a:pt x="212" y="381"/>
                      </a:lnTo>
                      <a:lnTo>
                        <a:pt x="217" y="362"/>
                      </a:lnTo>
                      <a:lnTo>
                        <a:pt x="235" y="287"/>
                      </a:lnTo>
                      <a:lnTo>
                        <a:pt x="255" y="211"/>
                      </a:lnTo>
                      <a:lnTo>
                        <a:pt x="277" y="137"/>
                      </a:lnTo>
                      <a:lnTo>
                        <a:pt x="286" y="99"/>
                      </a:lnTo>
                      <a:lnTo>
                        <a:pt x="295"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grpSp>
        <p:nvGrpSpPr>
          <p:cNvPr id="435252" name="Group 52"/>
          <p:cNvGrpSpPr>
            <a:grpSpLocks/>
          </p:cNvGrpSpPr>
          <p:nvPr/>
        </p:nvGrpSpPr>
        <p:grpSpPr bwMode="auto">
          <a:xfrm>
            <a:off x="6704013" y="2628900"/>
            <a:ext cx="192087" cy="303213"/>
            <a:chOff x="4223" y="1577"/>
            <a:chExt cx="121" cy="191"/>
          </a:xfrm>
        </p:grpSpPr>
        <p:sp>
          <p:nvSpPr>
            <p:cNvPr id="87052" name="Line 53"/>
            <p:cNvSpPr>
              <a:spLocks noChangeShapeType="1"/>
            </p:cNvSpPr>
            <p:nvPr/>
          </p:nvSpPr>
          <p:spPr bwMode="auto">
            <a:xfrm flipH="1">
              <a:off x="4241" y="1768"/>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53" name="Freeform 54"/>
            <p:cNvSpPr>
              <a:spLocks/>
            </p:cNvSpPr>
            <p:nvPr/>
          </p:nvSpPr>
          <p:spPr bwMode="auto">
            <a:xfrm>
              <a:off x="4223" y="1730"/>
              <a:ext cx="18" cy="38"/>
            </a:xfrm>
            <a:custGeom>
              <a:avLst/>
              <a:gdLst>
                <a:gd name="T0" fmla="*/ 0 w 65"/>
                <a:gd name="T1" fmla="*/ 0 h 136"/>
                <a:gd name="T2" fmla="*/ 0 w 65"/>
                <a:gd name="T3" fmla="*/ 1 h 136"/>
                <a:gd name="T4" fmla="*/ 0 w 65"/>
                <a:gd name="T5" fmla="*/ 1 h 136"/>
                <a:gd name="T6" fmla="*/ 0 w 65"/>
                <a:gd name="T7" fmla="*/ 2 h 136"/>
                <a:gd name="T8" fmla="*/ 0 w 65"/>
                <a:gd name="T9" fmla="*/ 2 h 136"/>
                <a:gd name="T10" fmla="*/ 0 w 65"/>
                <a:gd name="T11" fmla="*/ 3 h 136"/>
                <a:gd name="T12" fmla="*/ 1 w 65"/>
                <a:gd name="T13" fmla="*/ 3 h 136"/>
                <a:gd name="T14" fmla="*/ 1 w 65"/>
                <a:gd name="T15" fmla="*/ 3 h 136"/>
                <a:gd name="T16" fmla="*/ 1 w 65"/>
                <a:gd name="T17" fmla="*/ 3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5" h="136">
                  <a:moveTo>
                    <a:pt x="7" y="0"/>
                  </a:moveTo>
                  <a:lnTo>
                    <a:pt x="1" y="27"/>
                  </a:lnTo>
                  <a:lnTo>
                    <a:pt x="0" y="52"/>
                  </a:lnTo>
                  <a:lnTo>
                    <a:pt x="2" y="76"/>
                  </a:lnTo>
                  <a:lnTo>
                    <a:pt x="9" y="96"/>
                  </a:lnTo>
                  <a:lnTo>
                    <a:pt x="18" y="113"/>
                  </a:lnTo>
                  <a:lnTo>
                    <a:pt x="31" y="126"/>
                  </a:lnTo>
                  <a:lnTo>
                    <a:pt x="47" y="133"/>
                  </a:lnTo>
                  <a:lnTo>
                    <a:pt x="65" y="1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054" name="Line 55"/>
            <p:cNvSpPr>
              <a:spLocks noChangeShapeType="1"/>
            </p:cNvSpPr>
            <p:nvPr/>
          </p:nvSpPr>
          <p:spPr bwMode="auto">
            <a:xfrm flipV="1">
              <a:off x="4225" y="1678"/>
              <a:ext cx="14"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55" name="Freeform 56"/>
            <p:cNvSpPr>
              <a:spLocks/>
            </p:cNvSpPr>
            <p:nvPr/>
          </p:nvSpPr>
          <p:spPr bwMode="auto">
            <a:xfrm>
              <a:off x="4239" y="1640"/>
              <a:ext cx="36" cy="38"/>
            </a:xfrm>
            <a:custGeom>
              <a:avLst/>
              <a:gdLst>
                <a:gd name="T0" fmla="*/ 3 w 131"/>
                <a:gd name="T1" fmla="*/ 0 h 135"/>
                <a:gd name="T2" fmla="*/ 2 w 131"/>
                <a:gd name="T3" fmla="*/ 0 h 135"/>
                <a:gd name="T4" fmla="*/ 2 w 131"/>
                <a:gd name="T5" fmla="*/ 0 h 135"/>
                <a:gd name="T6" fmla="*/ 1 w 131"/>
                <a:gd name="T7" fmla="*/ 1 h 135"/>
                <a:gd name="T8" fmla="*/ 1 w 131"/>
                <a:gd name="T9" fmla="*/ 1 h 135"/>
                <a:gd name="T10" fmla="*/ 1 w 131"/>
                <a:gd name="T11" fmla="*/ 1 h 135"/>
                <a:gd name="T12" fmla="*/ 1 w 131"/>
                <a:gd name="T13" fmla="*/ 2 h 135"/>
                <a:gd name="T14" fmla="*/ 0 w 131"/>
                <a:gd name="T15" fmla="*/ 3 h 135"/>
                <a:gd name="T16" fmla="*/ 0 w 131"/>
                <a:gd name="T17" fmla="*/ 3 h 1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1" h="135">
                  <a:moveTo>
                    <a:pt x="131" y="0"/>
                  </a:moveTo>
                  <a:lnTo>
                    <a:pt x="111" y="2"/>
                  </a:lnTo>
                  <a:lnTo>
                    <a:pt x="91" y="11"/>
                  </a:lnTo>
                  <a:lnTo>
                    <a:pt x="72" y="22"/>
                  </a:lnTo>
                  <a:lnTo>
                    <a:pt x="53" y="40"/>
                  </a:lnTo>
                  <a:lnTo>
                    <a:pt x="36" y="61"/>
                  </a:lnTo>
                  <a:lnTo>
                    <a:pt x="21" y="84"/>
                  </a:lnTo>
                  <a:lnTo>
                    <a:pt x="8" y="110"/>
                  </a:lnTo>
                  <a:lnTo>
                    <a:pt x="0" y="1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7056" name="Line 57"/>
            <p:cNvSpPr>
              <a:spLocks noChangeShapeType="1"/>
            </p:cNvSpPr>
            <p:nvPr/>
          </p:nvSpPr>
          <p:spPr bwMode="auto">
            <a:xfrm>
              <a:off x="4275" y="1640"/>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57" name="Line 58"/>
            <p:cNvSpPr>
              <a:spLocks noChangeShapeType="1"/>
            </p:cNvSpPr>
            <p:nvPr/>
          </p:nvSpPr>
          <p:spPr bwMode="auto">
            <a:xfrm flipH="1">
              <a:off x="4325" y="1577"/>
              <a:ext cx="19"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35259" name="Group 59"/>
          <p:cNvGrpSpPr>
            <a:grpSpLocks/>
          </p:cNvGrpSpPr>
          <p:nvPr/>
        </p:nvGrpSpPr>
        <p:grpSpPr bwMode="auto">
          <a:xfrm>
            <a:off x="4903788" y="4379913"/>
            <a:ext cx="393700" cy="250825"/>
            <a:chOff x="3089" y="2680"/>
            <a:chExt cx="248" cy="158"/>
          </a:xfrm>
        </p:grpSpPr>
        <p:sp>
          <p:nvSpPr>
            <p:cNvPr id="87050" name="Line 60"/>
            <p:cNvSpPr>
              <a:spLocks noChangeShapeType="1"/>
            </p:cNvSpPr>
            <p:nvPr/>
          </p:nvSpPr>
          <p:spPr bwMode="auto">
            <a:xfrm flipH="1" flipV="1">
              <a:off x="3089" y="2680"/>
              <a:ext cx="90" cy="1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7051" name="Line 61"/>
            <p:cNvSpPr>
              <a:spLocks noChangeShapeType="1"/>
            </p:cNvSpPr>
            <p:nvPr/>
          </p:nvSpPr>
          <p:spPr bwMode="auto">
            <a:xfrm flipV="1">
              <a:off x="3179" y="2746"/>
              <a:ext cx="158"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35234"/>
                                        </p:tgtEl>
                                        <p:attrNameLst>
                                          <p:attrName>style.visibility</p:attrName>
                                        </p:attrNameLst>
                                      </p:cBhvr>
                                      <p:to>
                                        <p:strVal val="visible"/>
                                      </p:to>
                                    </p:set>
                                    <p:animEffect transition="in" filter="wipe(left)">
                                      <p:cBhvr>
                                        <p:cTn id="7" dur="500"/>
                                        <p:tgtEl>
                                          <p:spTgt spid="4352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35225"/>
                                        </p:tgtEl>
                                        <p:attrNameLst>
                                          <p:attrName>style.visibility</p:attrName>
                                        </p:attrNameLst>
                                      </p:cBhvr>
                                      <p:to>
                                        <p:strVal val="visible"/>
                                      </p:to>
                                    </p:set>
                                    <p:animEffect transition="in" filter="wipe(left)">
                                      <p:cBhvr>
                                        <p:cTn id="12" dur="500"/>
                                        <p:tgtEl>
                                          <p:spTgt spid="43522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35252"/>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435226"/>
                                        </p:tgtEl>
                                        <p:attrNameLst>
                                          <p:attrName>style.visibility</p:attrName>
                                        </p:attrNameLst>
                                      </p:cBhvr>
                                      <p:to>
                                        <p:strVal val="visible"/>
                                      </p:to>
                                    </p:set>
                                    <p:animEffect transition="in" filter="wipe(left)">
                                      <p:cBhvr>
                                        <p:cTn id="21" dur="500"/>
                                        <p:tgtEl>
                                          <p:spTgt spid="43522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435259"/>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435227"/>
                                        </p:tgtEl>
                                        <p:attrNameLst>
                                          <p:attrName>style.visibility</p:attrName>
                                        </p:attrNameLst>
                                      </p:cBhvr>
                                      <p:to>
                                        <p:strVal val="visible"/>
                                      </p:to>
                                    </p:set>
                                    <p:animEffect transition="in" filter="wipe(left)">
                                      <p:cBhvr>
                                        <p:cTn id="30" dur="500"/>
                                        <p:tgtEl>
                                          <p:spTgt spid="435227"/>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4352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5225" grpId="0" animBg="1"/>
      <p:bldP spid="435226" grpId="0" animBg="1"/>
      <p:bldP spid="435227" grpId="0" animBg="1"/>
    </p:bldLst>
  </p:timing>
</p:sld>
</file>

<file path=ppt/slides/slide8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0690" name="Rectangle 2"/>
          <p:cNvSpPr>
            <a:spLocks noGrp="1" noChangeArrowheads="1"/>
          </p:cNvSpPr>
          <p:nvPr>
            <p:ph type="subTitle" idx="1"/>
          </p:nvPr>
        </p:nvSpPr>
        <p:spPr>
          <a:xfrm>
            <a:off x="-468313" y="1052513"/>
            <a:ext cx="5029201" cy="609600"/>
          </a:xfrm>
          <a:extLst>
            <a:ext uri="{909E8E84-426E-40DD-AFC4-6F175D3DCCD1}">
              <a14:hiddenFill xmlns:a14="http://schemas.microsoft.com/office/drawing/2010/main">
                <a:gradFill rotWithShape="0">
                  <a:gsLst>
                    <a:gs pos="0">
                      <a:srgbClr val="CCFFFF"/>
                    </a:gs>
                    <a:gs pos="100000">
                      <a:srgbClr val="FFFFFF"/>
                    </a:gs>
                  </a:gsLst>
                  <a:lin ang="2700000" scaled="1"/>
                </a:gradFill>
              </a14:hiddenFill>
            </a:ext>
          </a:extLst>
        </p:spPr>
        <p:txBody>
          <a:bodyPr/>
          <a:lstStyle/>
          <a:p>
            <a:pPr indent="665163" algn="l" eaLnBrk="1" hangingPunct="1"/>
            <a:r>
              <a:rPr lang="zh-CN" altLang="en-US" sz="3600" b="1" smtClean="0">
                <a:solidFill>
                  <a:srgbClr val="003399"/>
                </a:solidFill>
                <a:ea typeface="黑体" pitchFamily="2" charset="-122"/>
              </a:rPr>
              <a:t>一、直线与平面平行</a:t>
            </a:r>
          </a:p>
        </p:txBody>
      </p:sp>
      <p:sp>
        <p:nvSpPr>
          <p:cNvPr id="370704" name="Text Box 16"/>
          <p:cNvSpPr txBox="1">
            <a:spLocks noChangeArrowheads="1"/>
          </p:cNvSpPr>
          <p:nvPr/>
        </p:nvSpPr>
        <p:spPr bwMode="auto">
          <a:xfrm>
            <a:off x="0" y="5638800"/>
            <a:ext cx="9144000" cy="1066800"/>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b="1">
                <a:solidFill>
                  <a:schemeClr val="accent2"/>
                </a:solidFill>
                <a:latin typeface="黑体" pitchFamily="2" charset="-122"/>
                <a:ea typeface="黑体" pitchFamily="2" charset="-122"/>
              </a:rPr>
              <a:t>    </a:t>
            </a:r>
            <a:r>
              <a:rPr lang="zh-CN" altLang="en-US" b="1">
                <a:solidFill>
                  <a:srgbClr val="FF0000"/>
                </a:solidFill>
                <a:latin typeface="黑体" pitchFamily="2" charset="-122"/>
                <a:ea typeface="黑体" pitchFamily="2" charset="-122"/>
              </a:rPr>
              <a:t>若一直线平行于属于定平面的一直线，则该直线与平面平行</a:t>
            </a:r>
          </a:p>
        </p:txBody>
      </p:sp>
      <p:sp>
        <p:nvSpPr>
          <p:cNvPr id="88068" name="AutoShape 17">
            <a:hlinkClick r:id="" action="ppaction://hlinkshowjump?jump=firstslide" highlightClick="1"/>
          </p:cNvPr>
          <p:cNvSpPr>
            <a:spLocks noChangeArrowheads="1"/>
          </p:cNvSpPr>
          <p:nvPr/>
        </p:nvSpPr>
        <p:spPr bwMode="auto">
          <a:xfrm>
            <a:off x="8610600" y="6324600"/>
            <a:ext cx="533400" cy="533400"/>
          </a:xfrm>
          <a:prstGeom prst="actionButtonReturn">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88069" name="Text Box 18"/>
          <p:cNvSpPr txBox="1">
            <a:spLocks noChangeArrowheads="1"/>
          </p:cNvSpPr>
          <p:nvPr/>
        </p:nvSpPr>
        <p:spPr bwMode="auto">
          <a:xfrm>
            <a:off x="0" y="228600"/>
            <a:ext cx="9144000" cy="823913"/>
          </a:xfrm>
          <a:prstGeom prst="rect">
            <a:avLst/>
          </a:prstGeom>
          <a:noFill/>
          <a:ln>
            <a:noFill/>
          </a:ln>
          <a:extLst>
            <a:ext uri="{909E8E84-426E-40DD-AFC4-6F175D3DCCD1}">
              <a14:hiddenFill xmlns:a14="http://schemas.microsoft.com/office/drawing/2010/main">
                <a:solidFill>
                  <a:srgbClr val="CC00FF"/>
                </a:solidFill>
              </a14:hiddenFill>
            </a:ext>
            <a:ext uri="{91240B29-F687-4F45-9708-019B960494DF}">
              <a14:hiddenLine xmlns:a14="http://schemas.microsoft.com/office/drawing/2010/main" w="38100">
                <a:pattFill prst="smCheck">
                  <a:fgClr>
                    <a:srgbClr val="FFFFFF"/>
                  </a:fgClr>
                  <a:bgClr>
                    <a:srgbClr val="CC00FF"/>
                  </a:bgClr>
                </a:patt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0"/>
              </a:spcBef>
              <a:buFontTx/>
              <a:buNone/>
            </a:pPr>
            <a:r>
              <a:rPr lang="zh-CN" altLang="en-US" sz="4800">
                <a:solidFill>
                  <a:srgbClr val="FF0000"/>
                </a:solidFill>
                <a:latin typeface="黑体" pitchFamily="2" charset="-122"/>
                <a:ea typeface="黑体" pitchFamily="2" charset="-122"/>
              </a:rPr>
              <a:t>第五节  直线、平面的相对位置</a:t>
            </a:r>
          </a:p>
        </p:txBody>
      </p:sp>
      <p:grpSp>
        <p:nvGrpSpPr>
          <p:cNvPr id="370707" name="Group 19"/>
          <p:cNvGrpSpPr>
            <a:grpSpLocks/>
          </p:cNvGrpSpPr>
          <p:nvPr/>
        </p:nvGrpSpPr>
        <p:grpSpPr bwMode="auto">
          <a:xfrm>
            <a:off x="1979613" y="1692275"/>
            <a:ext cx="5113337" cy="3806825"/>
            <a:chOff x="2499" y="1164"/>
            <a:chExt cx="1163" cy="866"/>
          </a:xfrm>
        </p:grpSpPr>
        <p:sp>
          <p:nvSpPr>
            <p:cNvPr id="88071" name="Line 20"/>
            <p:cNvSpPr>
              <a:spLocks noChangeShapeType="1"/>
            </p:cNvSpPr>
            <p:nvPr/>
          </p:nvSpPr>
          <p:spPr bwMode="auto">
            <a:xfrm flipV="1">
              <a:off x="2499" y="1395"/>
              <a:ext cx="231" cy="63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72" name="Line 21"/>
            <p:cNvSpPr>
              <a:spLocks noChangeShapeType="1"/>
            </p:cNvSpPr>
            <p:nvPr/>
          </p:nvSpPr>
          <p:spPr bwMode="auto">
            <a:xfrm flipV="1">
              <a:off x="2730" y="1164"/>
              <a:ext cx="634" cy="23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73" name="Line 22"/>
            <p:cNvSpPr>
              <a:spLocks noChangeShapeType="1"/>
            </p:cNvSpPr>
            <p:nvPr/>
          </p:nvSpPr>
          <p:spPr bwMode="auto">
            <a:xfrm flipH="1">
              <a:off x="3133" y="1164"/>
              <a:ext cx="231" cy="63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74" name="Line 23"/>
            <p:cNvSpPr>
              <a:spLocks noChangeShapeType="1"/>
            </p:cNvSpPr>
            <p:nvPr/>
          </p:nvSpPr>
          <p:spPr bwMode="auto">
            <a:xfrm flipH="1">
              <a:off x="2499" y="1799"/>
              <a:ext cx="634" cy="23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75" name="Line 24"/>
            <p:cNvSpPr>
              <a:spLocks noChangeShapeType="1"/>
            </p:cNvSpPr>
            <p:nvPr/>
          </p:nvSpPr>
          <p:spPr bwMode="auto">
            <a:xfrm flipH="1">
              <a:off x="3283" y="1363"/>
              <a:ext cx="309" cy="36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76" name="Line 25"/>
            <p:cNvSpPr>
              <a:spLocks noChangeShapeType="1"/>
            </p:cNvSpPr>
            <p:nvPr/>
          </p:nvSpPr>
          <p:spPr bwMode="auto">
            <a:xfrm flipH="1">
              <a:off x="2610" y="1455"/>
              <a:ext cx="309" cy="369"/>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77" name="Line 26"/>
            <p:cNvSpPr>
              <a:spLocks noChangeShapeType="1"/>
            </p:cNvSpPr>
            <p:nvPr/>
          </p:nvSpPr>
          <p:spPr bwMode="auto">
            <a:xfrm flipH="1">
              <a:off x="2813" y="1381"/>
              <a:ext cx="309" cy="3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78" name="Line 27"/>
            <p:cNvSpPr>
              <a:spLocks noChangeShapeType="1"/>
            </p:cNvSpPr>
            <p:nvPr/>
          </p:nvSpPr>
          <p:spPr bwMode="auto">
            <a:xfrm flipH="1">
              <a:off x="2930" y="1423"/>
              <a:ext cx="309" cy="368"/>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79" name="Line 28"/>
            <p:cNvSpPr>
              <a:spLocks noChangeShapeType="1"/>
            </p:cNvSpPr>
            <p:nvPr/>
          </p:nvSpPr>
          <p:spPr bwMode="auto">
            <a:xfrm flipV="1">
              <a:off x="3122" y="1363"/>
              <a:ext cx="470" cy="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80" name="Line 29"/>
            <p:cNvSpPr>
              <a:spLocks noChangeShapeType="1"/>
            </p:cNvSpPr>
            <p:nvPr/>
          </p:nvSpPr>
          <p:spPr bwMode="auto">
            <a:xfrm flipV="1">
              <a:off x="2813" y="1731"/>
              <a:ext cx="470" cy="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81" name="Freeform 30"/>
            <p:cNvSpPr>
              <a:spLocks/>
            </p:cNvSpPr>
            <p:nvPr/>
          </p:nvSpPr>
          <p:spPr bwMode="auto">
            <a:xfrm>
              <a:off x="3627" y="1280"/>
              <a:ext cx="35" cy="71"/>
            </a:xfrm>
            <a:custGeom>
              <a:avLst/>
              <a:gdLst>
                <a:gd name="T0" fmla="*/ 0 w 249"/>
                <a:gd name="T1" fmla="*/ 1 h 496"/>
                <a:gd name="T2" fmla="*/ 1 w 249"/>
                <a:gd name="T3" fmla="*/ 0 h 496"/>
                <a:gd name="T4" fmla="*/ 1 w 249"/>
                <a:gd name="T5" fmla="*/ 1 h 496"/>
                <a:gd name="T6" fmla="*/ 0 60000 65536"/>
                <a:gd name="T7" fmla="*/ 0 60000 65536"/>
                <a:gd name="T8" fmla="*/ 0 60000 65536"/>
              </a:gdLst>
              <a:ahLst/>
              <a:cxnLst>
                <a:cxn ang="T6">
                  <a:pos x="T0" y="T1"/>
                </a:cxn>
                <a:cxn ang="T7">
                  <a:pos x="T2" y="T3"/>
                </a:cxn>
                <a:cxn ang="T8">
                  <a:pos x="T4" y="T5"/>
                </a:cxn>
              </a:cxnLst>
              <a:rect l="0" t="0" r="r" b="b"/>
              <a:pathLst>
                <a:path w="249" h="496">
                  <a:moveTo>
                    <a:pt x="0" y="496"/>
                  </a:moveTo>
                  <a:lnTo>
                    <a:pt x="249" y="0"/>
                  </a:lnTo>
                  <a:lnTo>
                    <a:pt x="232" y="4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82" name="Line 31"/>
            <p:cNvSpPr>
              <a:spLocks noChangeShapeType="1"/>
            </p:cNvSpPr>
            <p:nvPr/>
          </p:nvSpPr>
          <p:spPr bwMode="auto">
            <a:xfrm flipH="1">
              <a:off x="3637" y="1331"/>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83" name="Freeform 32"/>
            <p:cNvSpPr>
              <a:spLocks/>
            </p:cNvSpPr>
            <p:nvPr/>
          </p:nvSpPr>
          <p:spPr bwMode="auto">
            <a:xfrm>
              <a:off x="3317" y="1762"/>
              <a:ext cx="34" cy="40"/>
            </a:xfrm>
            <a:custGeom>
              <a:avLst/>
              <a:gdLst>
                <a:gd name="T0" fmla="*/ 0 w 237"/>
                <a:gd name="T1" fmla="*/ 1 h 276"/>
                <a:gd name="T2" fmla="*/ 0 w 237"/>
                <a:gd name="T3" fmla="*/ 1 h 276"/>
                <a:gd name="T4" fmla="*/ 0 w 237"/>
                <a:gd name="T5" fmla="*/ 1 h 276"/>
                <a:gd name="T6" fmla="*/ 0 w 237"/>
                <a:gd name="T7" fmla="*/ 1 h 276"/>
                <a:gd name="T8" fmla="*/ 0 w 237"/>
                <a:gd name="T9" fmla="*/ 1 h 276"/>
                <a:gd name="T10" fmla="*/ 0 w 237"/>
                <a:gd name="T11" fmla="*/ 1 h 276"/>
                <a:gd name="T12" fmla="*/ 0 w 237"/>
                <a:gd name="T13" fmla="*/ 1 h 276"/>
                <a:gd name="T14" fmla="*/ 1 w 237"/>
                <a:gd name="T15" fmla="*/ 1 h 276"/>
                <a:gd name="T16" fmla="*/ 1 w 237"/>
                <a:gd name="T17" fmla="*/ 1 h 276"/>
                <a:gd name="T18" fmla="*/ 1 w 237"/>
                <a:gd name="T19" fmla="*/ 1 h 276"/>
                <a:gd name="T20" fmla="*/ 1 w 237"/>
                <a:gd name="T21" fmla="*/ 1 h 276"/>
                <a:gd name="T22" fmla="*/ 1 w 237"/>
                <a:gd name="T23" fmla="*/ 1 h 276"/>
                <a:gd name="T24" fmla="*/ 1 w 237"/>
                <a:gd name="T25" fmla="*/ 0 h 276"/>
                <a:gd name="T26" fmla="*/ 1 w 237"/>
                <a:gd name="T27" fmla="*/ 0 h 276"/>
                <a:gd name="T28" fmla="*/ 1 w 237"/>
                <a:gd name="T29" fmla="*/ 0 h 276"/>
                <a:gd name="T30" fmla="*/ 1 w 237"/>
                <a:gd name="T31" fmla="*/ 0 h 276"/>
                <a:gd name="T32" fmla="*/ 1 w 237"/>
                <a:gd name="T33" fmla="*/ 0 h 276"/>
                <a:gd name="T34" fmla="*/ 1 w 237"/>
                <a:gd name="T35" fmla="*/ 0 h 276"/>
                <a:gd name="T36" fmla="*/ 1 w 237"/>
                <a:gd name="T37" fmla="*/ 0 h 276"/>
                <a:gd name="T38" fmla="*/ 1 w 237"/>
                <a:gd name="T39" fmla="*/ 0 h 276"/>
                <a:gd name="T40" fmla="*/ 1 w 237"/>
                <a:gd name="T41" fmla="*/ 0 h 276"/>
                <a:gd name="T42" fmla="*/ 1 w 237"/>
                <a:gd name="T43" fmla="*/ 0 h 276"/>
                <a:gd name="T44" fmla="*/ 1 w 237"/>
                <a:gd name="T45" fmla="*/ 0 h 276"/>
                <a:gd name="T46" fmla="*/ 1 w 237"/>
                <a:gd name="T47" fmla="*/ 0 h 276"/>
                <a:gd name="T48" fmla="*/ 1 w 237"/>
                <a:gd name="T49" fmla="*/ 0 h 276"/>
                <a:gd name="T50" fmla="*/ 0 w 237"/>
                <a:gd name="T51" fmla="*/ 0 h 276"/>
                <a:gd name="T52" fmla="*/ 0 w 237"/>
                <a:gd name="T53" fmla="*/ 0 h 2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37" h="276">
                  <a:moveTo>
                    <a:pt x="0" y="276"/>
                  </a:moveTo>
                  <a:lnTo>
                    <a:pt x="96" y="276"/>
                  </a:lnTo>
                  <a:lnTo>
                    <a:pt x="109" y="275"/>
                  </a:lnTo>
                  <a:lnTo>
                    <a:pt x="123" y="271"/>
                  </a:lnTo>
                  <a:lnTo>
                    <a:pt x="136" y="265"/>
                  </a:lnTo>
                  <a:lnTo>
                    <a:pt x="149" y="257"/>
                  </a:lnTo>
                  <a:lnTo>
                    <a:pt x="162" y="247"/>
                  </a:lnTo>
                  <a:lnTo>
                    <a:pt x="175" y="235"/>
                  </a:lnTo>
                  <a:lnTo>
                    <a:pt x="188" y="222"/>
                  </a:lnTo>
                  <a:lnTo>
                    <a:pt x="198" y="207"/>
                  </a:lnTo>
                  <a:lnTo>
                    <a:pt x="208" y="191"/>
                  </a:lnTo>
                  <a:lnTo>
                    <a:pt x="217" y="174"/>
                  </a:lnTo>
                  <a:lnTo>
                    <a:pt x="224" y="156"/>
                  </a:lnTo>
                  <a:lnTo>
                    <a:pt x="229" y="138"/>
                  </a:lnTo>
                  <a:lnTo>
                    <a:pt x="234" y="119"/>
                  </a:lnTo>
                  <a:lnTo>
                    <a:pt x="236" y="102"/>
                  </a:lnTo>
                  <a:lnTo>
                    <a:pt x="237" y="85"/>
                  </a:lnTo>
                  <a:lnTo>
                    <a:pt x="236" y="69"/>
                  </a:lnTo>
                  <a:lnTo>
                    <a:pt x="233" y="53"/>
                  </a:lnTo>
                  <a:lnTo>
                    <a:pt x="227" y="41"/>
                  </a:lnTo>
                  <a:lnTo>
                    <a:pt x="221" y="28"/>
                  </a:lnTo>
                  <a:lnTo>
                    <a:pt x="213" y="18"/>
                  </a:lnTo>
                  <a:lnTo>
                    <a:pt x="205" y="11"/>
                  </a:lnTo>
                  <a:lnTo>
                    <a:pt x="194" y="4"/>
                  </a:lnTo>
                  <a:lnTo>
                    <a:pt x="182" y="1"/>
                  </a:lnTo>
                  <a:lnTo>
                    <a:pt x="170" y="0"/>
                  </a:lnTo>
                  <a:lnTo>
                    <a:pt x="7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84" name="Freeform 33"/>
            <p:cNvSpPr>
              <a:spLocks/>
            </p:cNvSpPr>
            <p:nvPr/>
          </p:nvSpPr>
          <p:spPr bwMode="auto">
            <a:xfrm>
              <a:off x="3317" y="1731"/>
              <a:ext cx="41" cy="71"/>
            </a:xfrm>
            <a:custGeom>
              <a:avLst/>
              <a:gdLst>
                <a:gd name="T0" fmla="*/ 1 w 283"/>
                <a:gd name="T1" fmla="*/ 1 h 497"/>
                <a:gd name="T2" fmla="*/ 1 w 283"/>
                <a:gd name="T3" fmla="*/ 1 h 497"/>
                <a:gd name="T4" fmla="*/ 1 w 283"/>
                <a:gd name="T5" fmla="*/ 1 h 497"/>
                <a:gd name="T6" fmla="*/ 1 w 283"/>
                <a:gd name="T7" fmla="*/ 1 h 497"/>
                <a:gd name="T8" fmla="*/ 1 w 283"/>
                <a:gd name="T9" fmla="*/ 1 h 497"/>
                <a:gd name="T10" fmla="*/ 1 w 283"/>
                <a:gd name="T11" fmla="*/ 1 h 497"/>
                <a:gd name="T12" fmla="*/ 1 w 283"/>
                <a:gd name="T13" fmla="*/ 1 h 497"/>
                <a:gd name="T14" fmla="*/ 1 w 283"/>
                <a:gd name="T15" fmla="*/ 0 h 497"/>
                <a:gd name="T16" fmla="*/ 1 w 283"/>
                <a:gd name="T17" fmla="*/ 0 h 497"/>
                <a:gd name="T18" fmla="*/ 1 w 283"/>
                <a:gd name="T19" fmla="*/ 0 h 497"/>
                <a:gd name="T20" fmla="*/ 1 w 283"/>
                <a:gd name="T21" fmla="*/ 0 h 497"/>
                <a:gd name="T22" fmla="*/ 1 w 283"/>
                <a:gd name="T23" fmla="*/ 0 h 497"/>
                <a:gd name="T24" fmla="*/ 1 w 283"/>
                <a:gd name="T25" fmla="*/ 0 h 497"/>
                <a:gd name="T26" fmla="*/ 1 w 283"/>
                <a:gd name="T27" fmla="*/ 0 h 497"/>
                <a:gd name="T28" fmla="*/ 1 w 283"/>
                <a:gd name="T29" fmla="*/ 0 h 497"/>
                <a:gd name="T30" fmla="*/ 1 w 283"/>
                <a:gd name="T31" fmla="*/ 0 h 497"/>
                <a:gd name="T32" fmla="*/ 1 w 283"/>
                <a:gd name="T33" fmla="*/ 0 h 497"/>
                <a:gd name="T34" fmla="*/ 1 w 283"/>
                <a:gd name="T35" fmla="*/ 0 h 497"/>
                <a:gd name="T36" fmla="*/ 1 w 283"/>
                <a:gd name="T37" fmla="*/ 0 h 497"/>
                <a:gd name="T38" fmla="*/ 1 w 283"/>
                <a:gd name="T39" fmla="*/ 0 h 497"/>
                <a:gd name="T40" fmla="*/ 1 w 283"/>
                <a:gd name="T41" fmla="*/ 0 h 497"/>
                <a:gd name="T42" fmla="*/ 1 w 283"/>
                <a:gd name="T43" fmla="*/ 0 h 497"/>
                <a:gd name="T44" fmla="*/ 1 w 283"/>
                <a:gd name="T45" fmla="*/ 0 h 497"/>
                <a:gd name="T46" fmla="*/ 0 w 283"/>
                <a:gd name="T47" fmla="*/ 0 h 497"/>
                <a:gd name="T48" fmla="*/ 0 w 283"/>
                <a:gd name="T49" fmla="*/ 1 h 49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83" h="497">
                  <a:moveTo>
                    <a:pt x="170" y="221"/>
                  </a:moveTo>
                  <a:lnTo>
                    <a:pt x="181" y="220"/>
                  </a:lnTo>
                  <a:lnTo>
                    <a:pt x="193" y="217"/>
                  </a:lnTo>
                  <a:lnTo>
                    <a:pt x="205" y="211"/>
                  </a:lnTo>
                  <a:lnTo>
                    <a:pt x="217" y="203"/>
                  </a:lnTo>
                  <a:lnTo>
                    <a:pt x="228" y="193"/>
                  </a:lnTo>
                  <a:lnTo>
                    <a:pt x="239" y="183"/>
                  </a:lnTo>
                  <a:lnTo>
                    <a:pt x="248" y="170"/>
                  </a:lnTo>
                  <a:lnTo>
                    <a:pt x="258" y="156"/>
                  </a:lnTo>
                  <a:lnTo>
                    <a:pt x="266" y="141"/>
                  </a:lnTo>
                  <a:lnTo>
                    <a:pt x="272" y="126"/>
                  </a:lnTo>
                  <a:lnTo>
                    <a:pt x="277" y="110"/>
                  </a:lnTo>
                  <a:lnTo>
                    <a:pt x="280" y="94"/>
                  </a:lnTo>
                  <a:lnTo>
                    <a:pt x="283" y="80"/>
                  </a:lnTo>
                  <a:lnTo>
                    <a:pt x="283" y="65"/>
                  </a:lnTo>
                  <a:lnTo>
                    <a:pt x="280" y="51"/>
                  </a:lnTo>
                  <a:lnTo>
                    <a:pt x="277" y="38"/>
                  </a:lnTo>
                  <a:lnTo>
                    <a:pt x="273" y="27"/>
                  </a:lnTo>
                  <a:lnTo>
                    <a:pt x="267" y="18"/>
                  </a:lnTo>
                  <a:lnTo>
                    <a:pt x="259" y="10"/>
                  </a:lnTo>
                  <a:lnTo>
                    <a:pt x="250" y="5"/>
                  </a:lnTo>
                  <a:lnTo>
                    <a:pt x="240" y="1"/>
                  </a:lnTo>
                  <a:lnTo>
                    <a:pt x="229" y="0"/>
                  </a:lnTo>
                  <a:lnTo>
                    <a:pt x="132" y="0"/>
                  </a:lnTo>
                  <a:lnTo>
                    <a:pt x="0" y="4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85" name="Freeform 34"/>
            <p:cNvSpPr>
              <a:spLocks/>
            </p:cNvSpPr>
            <p:nvPr/>
          </p:nvSpPr>
          <p:spPr bwMode="auto">
            <a:xfrm>
              <a:off x="3130" y="1409"/>
              <a:ext cx="41" cy="71"/>
            </a:xfrm>
            <a:custGeom>
              <a:avLst/>
              <a:gdLst>
                <a:gd name="T0" fmla="*/ 0 w 287"/>
                <a:gd name="T1" fmla="*/ 1 h 497"/>
                <a:gd name="T2" fmla="*/ 0 w 287"/>
                <a:gd name="T3" fmla="*/ 1 h 497"/>
                <a:gd name="T4" fmla="*/ 0 w 287"/>
                <a:gd name="T5" fmla="*/ 0 h 497"/>
                <a:gd name="T6" fmla="*/ 1 w 287"/>
                <a:gd name="T7" fmla="*/ 0 h 4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7" h="497">
                  <a:moveTo>
                    <a:pt x="154" y="497"/>
                  </a:moveTo>
                  <a:lnTo>
                    <a:pt x="0" y="497"/>
                  </a:lnTo>
                  <a:lnTo>
                    <a:pt x="133" y="0"/>
                  </a:lnTo>
                  <a:lnTo>
                    <a:pt x="28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86" name="Line 35"/>
            <p:cNvSpPr>
              <a:spLocks noChangeShapeType="1"/>
            </p:cNvSpPr>
            <p:nvPr/>
          </p:nvSpPr>
          <p:spPr bwMode="auto">
            <a:xfrm flipH="1">
              <a:off x="3141" y="1441"/>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87" name="Freeform 36"/>
            <p:cNvSpPr>
              <a:spLocks/>
            </p:cNvSpPr>
            <p:nvPr/>
          </p:nvSpPr>
          <p:spPr bwMode="auto">
            <a:xfrm>
              <a:off x="2871" y="1795"/>
              <a:ext cx="41" cy="71"/>
            </a:xfrm>
            <a:custGeom>
              <a:avLst/>
              <a:gdLst>
                <a:gd name="T0" fmla="*/ 0 w 287"/>
                <a:gd name="T1" fmla="*/ 1 h 496"/>
                <a:gd name="T2" fmla="*/ 0 w 287"/>
                <a:gd name="T3" fmla="*/ 0 h 496"/>
                <a:gd name="T4" fmla="*/ 1 w 287"/>
                <a:gd name="T5" fmla="*/ 0 h 496"/>
                <a:gd name="T6" fmla="*/ 0 60000 65536"/>
                <a:gd name="T7" fmla="*/ 0 60000 65536"/>
                <a:gd name="T8" fmla="*/ 0 60000 65536"/>
              </a:gdLst>
              <a:ahLst/>
              <a:cxnLst>
                <a:cxn ang="T6">
                  <a:pos x="T0" y="T1"/>
                </a:cxn>
                <a:cxn ang="T7">
                  <a:pos x="T2" y="T3"/>
                </a:cxn>
                <a:cxn ang="T8">
                  <a:pos x="T4" y="T5"/>
                </a:cxn>
              </a:cxnLst>
              <a:rect l="0" t="0" r="r" b="b"/>
              <a:pathLst>
                <a:path w="287" h="496">
                  <a:moveTo>
                    <a:pt x="0" y="496"/>
                  </a:moveTo>
                  <a:lnTo>
                    <a:pt x="133" y="0"/>
                  </a:lnTo>
                  <a:lnTo>
                    <a:pt x="28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88" name="Line 37"/>
            <p:cNvSpPr>
              <a:spLocks noChangeShapeType="1"/>
            </p:cNvSpPr>
            <p:nvPr/>
          </p:nvSpPr>
          <p:spPr bwMode="auto">
            <a:xfrm>
              <a:off x="2881" y="1826"/>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89" name="Line 38"/>
            <p:cNvSpPr>
              <a:spLocks noChangeShapeType="1"/>
            </p:cNvSpPr>
            <p:nvPr/>
          </p:nvSpPr>
          <p:spPr bwMode="auto">
            <a:xfrm flipH="1">
              <a:off x="3087" y="1384"/>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90" name="Freeform 39"/>
            <p:cNvSpPr>
              <a:spLocks/>
            </p:cNvSpPr>
            <p:nvPr/>
          </p:nvSpPr>
          <p:spPr bwMode="auto">
            <a:xfrm>
              <a:off x="3078" y="1367"/>
              <a:ext cx="9" cy="17"/>
            </a:xfrm>
            <a:custGeom>
              <a:avLst/>
              <a:gdLst>
                <a:gd name="T0" fmla="*/ 0 w 60"/>
                <a:gd name="T1" fmla="*/ 0 h 123"/>
                <a:gd name="T2" fmla="*/ 0 w 60"/>
                <a:gd name="T3" fmla="*/ 0 h 123"/>
                <a:gd name="T4" fmla="*/ 0 w 60"/>
                <a:gd name="T5" fmla="*/ 0 h 123"/>
                <a:gd name="T6" fmla="*/ 0 w 60"/>
                <a:gd name="T7" fmla="*/ 0 h 123"/>
                <a:gd name="T8" fmla="*/ 0 w 60"/>
                <a:gd name="T9" fmla="*/ 0 h 123"/>
                <a:gd name="T10" fmla="*/ 0 w 60"/>
                <a:gd name="T11" fmla="*/ 0 h 123"/>
                <a:gd name="T12" fmla="*/ 0 w 60"/>
                <a:gd name="T13" fmla="*/ 0 h 123"/>
                <a:gd name="T14" fmla="*/ 0 w 60"/>
                <a:gd name="T15" fmla="*/ 0 h 123"/>
                <a:gd name="T16" fmla="*/ 0 w 60"/>
                <a:gd name="T17" fmla="*/ 0 h 123"/>
                <a:gd name="T18" fmla="*/ 0 w 60"/>
                <a:gd name="T19" fmla="*/ 0 h 123"/>
                <a:gd name="T20" fmla="*/ 0 w 60"/>
                <a:gd name="T21" fmla="*/ 0 h 123"/>
                <a:gd name="T22" fmla="*/ 0 w 60"/>
                <a:gd name="T23" fmla="*/ 0 h 1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0" h="123">
                  <a:moveTo>
                    <a:pt x="7" y="0"/>
                  </a:moveTo>
                  <a:lnTo>
                    <a:pt x="3" y="17"/>
                  </a:lnTo>
                  <a:lnTo>
                    <a:pt x="0" y="34"/>
                  </a:lnTo>
                  <a:lnTo>
                    <a:pt x="0" y="51"/>
                  </a:lnTo>
                  <a:lnTo>
                    <a:pt x="3" y="67"/>
                  </a:lnTo>
                  <a:lnTo>
                    <a:pt x="6" y="81"/>
                  </a:lnTo>
                  <a:lnTo>
                    <a:pt x="11" y="93"/>
                  </a:lnTo>
                  <a:lnTo>
                    <a:pt x="19" y="104"/>
                  </a:lnTo>
                  <a:lnTo>
                    <a:pt x="27" y="113"/>
                  </a:lnTo>
                  <a:lnTo>
                    <a:pt x="37" y="118"/>
                  </a:lnTo>
                  <a:lnTo>
                    <a:pt x="48" y="122"/>
                  </a:lnTo>
                  <a:lnTo>
                    <a:pt x="60"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91" name="Line 40"/>
            <p:cNvSpPr>
              <a:spLocks noChangeShapeType="1"/>
            </p:cNvSpPr>
            <p:nvPr/>
          </p:nvSpPr>
          <p:spPr bwMode="auto">
            <a:xfrm flipV="1">
              <a:off x="3079" y="1331"/>
              <a:ext cx="10"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92" name="Freeform 41"/>
            <p:cNvSpPr>
              <a:spLocks/>
            </p:cNvSpPr>
            <p:nvPr/>
          </p:nvSpPr>
          <p:spPr bwMode="auto">
            <a:xfrm>
              <a:off x="3089" y="1313"/>
              <a:ext cx="17" cy="18"/>
            </a:xfrm>
            <a:custGeom>
              <a:avLst/>
              <a:gdLst>
                <a:gd name="T0" fmla="*/ 0 w 120"/>
                <a:gd name="T1" fmla="*/ 0 h 124"/>
                <a:gd name="T2" fmla="*/ 0 w 120"/>
                <a:gd name="T3" fmla="*/ 0 h 124"/>
                <a:gd name="T4" fmla="*/ 0 w 120"/>
                <a:gd name="T5" fmla="*/ 0 h 124"/>
                <a:gd name="T6" fmla="*/ 0 w 120"/>
                <a:gd name="T7" fmla="*/ 0 h 124"/>
                <a:gd name="T8" fmla="*/ 0 w 120"/>
                <a:gd name="T9" fmla="*/ 0 h 124"/>
                <a:gd name="T10" fmla="*/ 0 w 120"/>
                <a:gd name="T11" fmla="*/ 0 h 124"/>
                <a:gd name="T12" fmla="*/ 0 w 120"/>
                <a:gd name="T13" fmla="*/ 0 h 124"/>
                <a:gd name="T14" fmla="*/ 0 w 120"/>
                <a:gd name="T15" fmla="*/ 0 h 124"/>
                <a:gd name="T16" fmla="*/ 0 w 120"/>
                <a:gd name="T17" fmla="*/ 0 h 124"/>
                <a:gd name="T18" fmla="*/ 0 w 120"/>
                <a:gd name="T19" fmla="*/ 0 h 124"/>
                <a:gd name="T20" fmla="*/ 0 w 120"/>
                <a:gd name="T21" fmla="*/ 0 h 124"/>
                <a:gd name="T22" fmla="*/ 0 w 120"/>
                <a:gd name="T23" fmla="*/ 0 h 1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0" h="124">
                  <a:moveTo>
                    <a:pt x="120" y="0"/>
                  </a:moveTo>
                  <a:lnTo>
                    <a:pt x="107" y="1"/>
                  </a:lnTo>
                  <a:lnTo>
                    <a:pt x="95" y="4"/>
                  </a:lnTo>
                  <a:lnTo>
                    <a:pt x="81" y="11"/>
                  </a:lnTo>
                  <a:lnTo>
                    <a:pt x="68" y="19"/>
                  </a:lnTo>
                  <a:lnTo>
                    <a:pt x="55" y="30"/>
                  </a:lnTo>
                  <a:lnTo>
                    <a:pt x="44" y="43"/>
                  </a:lnTo>
                  <a:lnTo>
                    <a:pt x="32" y="56"/>
                  </a:lnTo>
                  <a:lnTo>
                    <a:pt x="22" y="72"/>
                  </a:lnTo>
                  <a:lnTo>
                    <a:pt x="13" y="88"/>
                  </a:lnTo>
                  <a:lnTo>
                    <a:pt x="5" y="107"/>
                  </a:lnTo>
                  <a:lnTo>
                    <a:pt x="0" y="1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93" name="Line 42"/>
            <p:cNvSpPr>
              <a:spLocks noChangeShapeType="1"/>
            </p:cNvSpPr>
            <p:nvPr/>
          </p:nvSpPr>
          <p:spPr bwMode="auto">
            <a:xfrm>
              <a:off x="3106" y="1313"/>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8094" name="Freeform 43"/>
            <p:cNvSpPr>
              <a:spLocks/>
            </p:cNvSpPr>
            <p:nvPr/>
          </p:nvSpPr>
          <p:spPr bwMode="auto">
            <a:xfrm>
              <a:off x="2745" y="1734"/>
              <a:ext cx="42" cy="71"/>
            </a:xfrm>
            <a:custGeom>
              <a:avLst/>
              <a:gdLst>
                <a:gd name="T0" fmla="*/ 0 w 292"/>
                <a:gd name="T1" fmla="*/ 1 h 496"/>
                <a:gd name="T2" fmla="*/ 0 w 292"/>
                <a:gd name="T3" fmla="*/ 1 h 496"/>
                <a:gd name="T4" fmla="*/ 0 w 292"/>
                <a:gd name="T5" fmla="*/ 1 h 496"/>
                <a:gd name="T6" fmla="*/ 0 w 292"/>
                <a:gd name="T7" fmla="*/ 1 h 496"/>
                <a:gd name="T8" fmla="*/ 0 w 292"/>
                <a:gd name="T9" fmla="*/ 1 h 496"/>
                <a:gd name="T10" fmla="*/ 0 w 292"/>
                <a:gd name="T11" fmla="*/ 1 h 496"/>
                <a:gd name="T12" fmla="*/ 0 w 292"/>
                <a:gd name="T13" fmla="*/ 1 h 496"/>
                <a:gd name="T14" fmla="*/ 0 w 292"/>
                <a:gd name="T15" fmla="*/ 1 h 496"/>
                <a:gd name="T16" fmla="*/ 1 w 292"/>
                <a:gd name="T17" fmla="*/ 1 h 496"/>
                <a:gd name="T18" fmla="*/ 1 w 292"/>
                <a:gd name="T19" fmla="*/ 1 h 496"/>
                <a:gd name="T20" fmla="*/ 1 w 292"/>
                <a:gd name="T21" fmla="*/ 1 h 496"/>
                <a:gd name="T22" fmla="*/ 1 w 292"/>
                <a:gd name="T23" fmla="*/ 1 h 496"/>
                <a:gd name="T24" fmla="*/ 1 w 292"/>
                <a:gd name="T25" fmla="*/ 1 h 496"/>
                <a:gd name="T26" fmla="*/ 1 w 292"/>
                <a:gd name="T27" fmla="*/ 1 h 496"/>
                <a:gd name="T28" fmla="*/ 1 w 292"/>
                <a:gd name="T29" fmla="*/ 1 h 496"/>
                <a:gd name="T30" fmla="*/ 1 w 292"/>
                <a:gd name="T31" fmla="*/ 0 h 496"/>
                <a:gd name="T32" fmla="*/ 1 w 292"/>
                <a:gd name="T33" fmla="*/ 0 h 496"/>
                <a:gd name="T34" fmla="*/ 1 w 292"/>
                <a:gd name="T35" fmla="*/ 0 h 496"/>
                <a:gd name="T36" fmla="*/ 1 w 292"/>
                <a:gd name="T37" fmla="*/ 0 h 496"/>
                <a:gd name="T38" fmla="*/ 1 w 292"/>
                <a:gd name="T39" fmla="*/ 0 h 496"/>
                <a:gd name="T40" fmla="*/ 1 w 292"/>
                <a:gd name="T41" fmla="*/ 0 h 496"/>
                <a:gd name="T42" fmla="*/ 1 w 292"/>
                <a:gd name="T43" fmla="*/ 0 h 496"/>
                <a:gd name="T44" fmla="*/ 1 w 292"/>
                <a:gd name="T45" fmla="*/ 0 h 496"/>
                <a:gd name="T46" fmla="*/ 1 w 292"/>
                <a:gd name="T47" fmla="*/ 0 h 496"/>
                <a:gd name="T48" fmla="*/ 1 w 292"/>
                <a:gd name="T49" fmla="*/ 0 h 496"/>
                <a:gd name="T50" fmla="*/ 1 w 292"/>
                <a:gd name="T51" fmla="*/ 0 h 496"/>
                <a:gd name="T52" fmla="*/ 1 w 292"/>
                <a:gd name="T53" fmla="*/ 0 h 496"/>
                <a:gd name="T54" fmla="*/ 1 w 292"/>
                <a:gd name="T55" fmla="*/ 0 h 496"/>
                <a:gd name="T56" fmla="*/ 1 w 292"/>
                <a:gd name="T57" fmla="*/ 0 h 496"/>
                <a:gd name="T58" fmla="*/ 0 w 292"/>
                <a:gd name="T59" fmla="*/ 0 h 496"/>
                <a:gd name="T60" fmla="*/ 0 w 292"/>
                <a:gd name="T61" fmla="*/ 1 h 4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92" h="496">
                  <a:moveTo>
                    <a:pt x="0" y="496"/>
                  </a:moveTo>
                  <a:lnTo>
                    <a:pt x="86" y="496"/>
                  </a:lnTo>
                  <a:lnTo>
                    <a:pt x="100" y="495"/>
                  </a:lnTo>
                  <a:lnTo>
                    <a:pt x="113" y="492"/>
                  </a:lnTo>
                  <a:lnTo>
                    <a:pt x="126" y="487"/>
                  </a:lnTo>
                  <a:lnTo>
                    <a:pt x="140" y="479"/>
                  </a:lnTo>
                  <a:lnTo>
                    <a:pt x="154" y="470"/>
                  </a:lnTo>
                  <a:lnTo>
                    <a:pt x="167" y="458"/>
                  </a:lnTo>
                  <a:lnTo>
                    <a:pt x="180" y="445"/>
                  </a:lnTo>
                  <a:lnTo>
                    <a:pt x="191" y="431"/>
                  </a:lnTo>
                  <a:lnTo>
                    <a:pt x="202" y="415"/>
                  </a:lnTo>
                  <a:lnTo>
                    <a:pt x="212" y="398"/>
                  </a:lnTo>
                  <a:lnTo>
                    <a:pt x="220" y="381"/>
                  </a:lnTo>
                  <a:lnTo>
                    <a:pt x="228" y="363"/>
                  </a:lnTo>
                  <a:lnTo>
                    <a:pt x="233" y="345"/>
                  </a:lnTo>
                  <a:lnTo>
                    <a:pt x="285" y="151"/>
                  </a:lnTo>
                  <a:lnTo>
                    <a:pt x="289" y="133"/>
                  </a:lnTo>
                  <a:lnTo>
                    <a:pt x="291" y="115"/>
                  </a:lnTo>
                  <a:lnTo>
                    <a:pt x="292" y="98"/>
                  </a:lnTo>
                  <a:lnTo>
                    <a:pt x="291" y="81"/>
                  </a:lnTo>
                  <a:lnTo>
                    <a:pt x="289" y="65"/>
                  </a:lnTo>
                  <a:lnTo>
                    <a:pt x="285" y="51"/>
                  </a:lnTo>
                  <a:lnTo>
                    <a:pt x="280" y="39"/>
                  </a:lnTo>
                  <a:lnTo>
                    <a:pt x="272" y="27"/>
                  </a:lnTo>
                  <a:lnTo>
                    <a:pt x="264" y="17"/>
                  </a:lnTo>
                  <a:lnTo>
                    <a:pt x="254" y="10"/>
                  </a:lnTo>
                  <a:lnTo>
                    <a:pt x="243" y="4"/>
                  </a:lnTo>
                  <a:lnTo>
                    <a:pt x="232" y="1"/>
                  </a:lnTo>
                  <a:lnTo>
                    <a:pt x="219" y="0"/>
                  </a:lnTo>
                  <a:lnTo>
                    <a:pt x="133" y="0"/>
                  </a:lnTo>
                  <a:lnTo>
                    <a:pt x="0" y="49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95" name="Freeform 44"/>
            <p:cNvSpPr>
              <a:spLocks/>
            </p:cNvSpPr>
            <p:nvPr/>
          </p:nvSpPr>
          <p:spPr bwMode="auto">
            <a:xfrm>
              <a:off x="2855" y="1381"/>
              <a:ext cx="52" cy="71"/>
            </a:xfrm>
            <a:custGeom>
              <a:avLst/>
              <a:gdLst>
                <a:gd name="T0" fmla="*/ 0 w 365"/>
                <a:gd name="T1" fmla="*/ 1 h 496"/>
                <a:gd name="T2" fmla="*/ 0 w 365"/>
                <a:gd name="T3" fmla="*/ 0 h 496"/>
                <a:gd name="T4" fmla="*/ 1 w 365"/>
                <a:gd name="T5" fmla="*/ 1 h 496"/>
                <a:gd name="T6" fmla="*/ 1 w 365"/>
                <a:gd name="T7" fmla="*/ 0 h 496"/>
                <a:gd name="T8" fmla="*/ 1 w 365"/>
                <a:gd name="T9" fmla="*/ 1 h 4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5" h="496">
                  <a:moveTo>
                    <a:pt x="0" y="496"/>
                  </a:moveTo>
                  <a:lnTo>
                    <a:pt x="133" y="0"/>
                  </a:lnTo>
                  <a:lnTo>
                    <a:pt x="175" y="276"/>
                  </a:lnTo>
                  <a:lnTo>
                    <a:pt x="365" y="0"/>
                  </a:lnTo>
                  <a:lnTo>
                    <a:pt x="231" y="4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96" name="Freeform 45"/>
            <p:cNvSpPr>
              <a:spLocks/>
            </p:cNvSpPr>
            <p:nvPr/>
          </p:nvSpPr>
          <p:spPr bwMode="auto">
            <a:xfrm>
              <a:off x="2629" y="1820"/>
              <a:ext cx="46" cy="71"/>
            </a:xfrm>
            <a:custGeom>
              <a:avLst/>
              <a:gdLst>
                <a:gd name="T0" fmla="*/ 0 w 326"/>
                <a:gd name="T1" fmla="*/ 1 h 497"/>
                <a:gd name="T2" fmla="*/ 0 w 326"/>
                <a:gd name="T3" fmla="*/ 0 h 497"/>
                <a:gd name="T4" fmla="*/ 1 w 326"/>
                <a:gd name="T5" fmla="*/ 1 h 497"/>
                <a:gd name="T6" fmla="*/ 1 w 326"/>
                <a:gd name="T7" fmla="*/ 0 h 4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26" h="497">
                  <a:moveTo>
                    <a:pt x="0" y="497"/>
                  </a:moveTo>
                  <a:lnTo>
                    <a:pt x="133" y="0"/>
                  </a:lnTo>
                  <a:lnTo>
                    <a:pt x="193" y="497"/>
                  </a:lnTo>
                  <a:lnTo>
                    <a:pt x="3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97" name="Freeform 46"/>
            <p:cNvSpPr>
              <a:spLocks/>
            </p:cNvSpPr>
            <p:nvPr/>
          </p:nvSpPr>
          <p:spPr bwMode="auto">
            <a:xfrm>
              <a:off x="3261" y="1219"/>
              <a:ext cx="32" cy="71"/>
            </a:xfrm>
            <a:custGeom>
              <a:avLst/>
              <a:gdLst>
                <a:gd name="T0" fmla="*/ 0 w 230"/>
                <a:gd name="T1" fmla="*/ 1 h 497"/>
                <a:gd name="T2" fmla="*/ 0 w 230"/>
                <a:gd name="T3" fmla="*/ 0 h 497"/>
                <a:gd name="T4" fmla="*/ 1 w 230"/>
                <a:gd name="T5" fmla="*/ 0 h 497"/>
                <a:gd name="T6" fmla="*/ 0 60000 65536"/>
                <a:gd name="T7" fmla="*/ 0 60000 65536"/>
                <a:gd name="T8" fmla="*/ 0 60000 65536"/>
              </a:gdLst>
              <a:ahLst/>
              <a:cxnLst>
                <a:cxn ang="T6">
                  <a:pos x="T0" y="T1"/>
                </a:cxn>
                <a:cxn ang="T7">
                  <a:pos x="T2" y="T3"/>
                </a:cxn>
                <a:cxn ang="T8">
                  <a:pos x="T4" y="T5"/>
                </a:cxn>
              </a:cxnLst>
              <a:rect l="0" t="0" r="r" b="b"/>
              <a:pathLst>
                <a:path w="230" h="497">
                  <a:moveTo>
                    <a:pt x="0" y="497"/>
                  </a:moveTo>
                  <a:lnTo>
                    <a:pt x="133" y="0"/>
                  </a:lnTo>
                  <a:lnTo>
                    <a:pt x="23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98" name="Freeform 47"/>
            <p:cNvSpPr>
              <a:spLocks/>
            </p:cNvSpPr>
            <p:nvPr/>
          </p:nvSpPr>
          <p:spPr bwMode="auto">
            <a:xfrm>
              <a:off x="3283" y="1219"/>
              <a:ext cx="20" cy="39"/>
            </a:xfrm>
            <a:custGeom>
              <a:avLst/>
              <a:gdLst>
                <a:gd name="T0" fmla="*/ 0 w 139"/>
                <a:gd name="T1" fmla="*/ 1 h 277"/>
                <a:gd name="T2" fmla="*/ 0 w 139"/>
                <a:gd name="T3" fmla="*/ 1 h 277"/>
                <a:gd name="T4" fmla="*/ 0 w 139"/>
                <a:gd name="T5" fmla="*/ 1 h 277"/>
                <a:gd name="T6" fmla="*/ 0 w 139"/>
                <a:gd name="T7" fmla="*/ 1 h 277"/>
                <a:gd name="T8" fmla="*/ 0 w 139"/>
                <a:gd name="T9" fmla="*/ 1 h 277"/>
                <a:gd name="T10" fmla="*/ 0 w 139"/>
                <a:gd name="T11" fmla="*/ 1 h 277"/>
                <a:gd name="T12" fmla="*/ 0 w 139"/>
                <a:gd name="T13" fmla="*/ 1 h 277"/>
                <a:gd name="T14" fmla="*/ 0 w 139"/>
                <a:gd name="T15" fmla="*/ 1 h 277"/>
                <a:gd name="T16" fmla="*/ 0 w 139"/>
                <a:gd name="T17" fmla="*/ 1 h 277"/>
                <a:gd name="T18" fmla="*/ 0 w 139"/>
                <a:gd name="T19" fmla="*/ 1 h 277"/>
                <a:gd name="T20" fmla="*/ 0 w 139"/>
                <a:gd name="T21" fmla="*/ 0 h 277"/>
                <a:gd name="T22" fmla="*/ 0 w 139"/>
                <a:gd name="T23" fmla="*/ 0 h 277"/>
                <a:gd name="T24" fmla="*/ 0 w 139"/>
                <a:gd name="T25" fmla="*/ 0 h 277"/>
                <a:gd name="T26" fmla="*/ 0 w 139"/>
                <a:gd name="T27" fmla="*/ 0 h 277"/>
                <a:gd name="T28" fmla="*/ 0 w 139"/>
                <a:gd name="T29" fmla="*/ 0 h 277"/>
                <a:gd name="T30" fmla="*/ 0 w 139"/>
                <a:gd name="T31" fmla="*/ 0 h 277"/>
                <a:gd name="T32" fmla="*/ 0 w 139"/>
                <a:gd name="T33" fmla="*/ 0 h 277"/>
                <a:gd name="T34" fmla="*/ 0 w 139"/>
                <a:gd name="T35" fmla="*/ 0 h 277"/>
                <a:gd name="T36" fmla="*/ 0 w 139"/>
                <a:gd name="T37" fmla="*/ 0 h 277"/>
                <a:gd name="T38" fmla="*/ 0 w 139"/>
                <a:gd name="T39" fmla="*/ 0 h 277"/>
                <a:gd name="T40" fmla="*/ 0 w 139"/>
                <a:gd name="T41" fmla="*/ 0 h 277"/>
                <a:gd name="T42" fmla="*/ 0 w 139"/>
                <a:gd name="T43" fmla="*/ 0 h 277"/>
                <a:gd name="T44" fmla="*/ 0 w 139"/>
                <a:gd name="T45" fmla="*/ 0 h 277"/>
                <a:gd name="T46" fmla="*/ 0 w 139"/>
                <a:gd name="T47" fmla="*/ 0 h 277"/>
                <a:gd name="T48" fmla="*/ 0 w 139"/>
                <a:gd name="T49" fmla="*/ 0 h 2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9" h="277">
                  <a:moveTo>
                    <a:pt x="0" y="277"/>
                  </a:moveTo>
                  <a:lnTo>
                    <a:pt x="12" y="274"/>
                  </a:lnTo>
                  <a:lnTo>
                    <a:pt x="25" y="271"/>
                  </a:lnTo>
                  <a:lnTo>
                    <a:pt x="39" y="266"/>
                  </a:lnTo>
                  <a:lnTo>
                    <a:pt x="53" y="257"/>
                  </a:lnTo>
                  <a:lnTo>
                    <a:pt x="66" y="248"/>
                  </a:lnTo>
                  <a:lnTo>
                    <a:pt x="78" y="236"/>
                  </a:lnTo>
                  <a:lnTo>
                    <a:pt x="90" y="222"/>
                  </a:lnTo>
                  <a:lnTo>
                    <a:pt x="101" y="207"/>
                  </a:lnTo>
                  <a:lnTo>
                    <a:pt x="111" y="191"/>
                  </a:lnTo>
                  <a:lnTo>
                    <a:pt x="120" y="174"/>
                  </a:lnTo>
                  <a:lnTo>
                    <a:pt x="127" y="156"/>
                  </a:lnTo>
                  <a:lnTo>
                    <a:pt x="133" y="138"/>
                  </a:lnTo>
                  <a:lnTo>
                    <a:pt x="137" y="120"/>
                  </a:lnTo>
                  <a:lnTo>
                    <a:pt x="139" y="102"/>
                  </a:lnTo>
                  <a:lnTo>
                    <a:pt x="139" y="85"/>
                  </a:lnTo>
                  <a:lnTo>
                    <a:pt x="138" y="69"/>
                  </a:lnTo>
                  <a:lnTo>
                    <a:pt x="135" y="54"/>
                  </a:lnTo>
                  <a:lnTo>
                    <a:pt x="131" y="40"/>
                  </a:lnTo>
                  <a:lnTo>
                    <a:pt x="124" y="28"/>
                  </a:lnTo>
                  <a:lnTo>
                    <a:pt x="117" y="19"/>
                  </a:lnTo>
                  <a:lnTo>
                    <a:pt x="107" y="10"/>
                  </a:lnTo>
                  <a:lnTo>
                    <a:pt x="97" y="5"/>
                  </a:lnTo>
                  <a:lnTo>
                    <a:pt x="86" y="2"/>
                  </a:lnTo>
                  <a:lnTo>
                    <a:pt x="7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8099" name="Line 48"/>
            <p:cNvSpPr>
              <a:spLocks noChangeShapeType="1"/>
            </p:cNvSpPr>
            <p:nvPr/>
          </p:nvSpPr>
          <p:spPr bwMode="auto">
            <a:xfrm flipH="1">
              <a:off x="3269" y="1258"/>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70690">
                                            <p:txEl>
                                              <p:pRg st="0" end="0"/>
                                            </p:txEl>
                                          </p:spTgt>
                                        </p:tgtEl>
                                        <p:attrNameLst>
                                          <p:attrName>style.visibility</p:attrName>
                                        </p:attrNameLst>
                                      </p:cBhvr>
                                      <p:to>
                                        <p:strVal val="visible"/>
                                      </p:to>
                                    </p:set>
                                    <p:anim calcmode="lin" valueType="num">
                                      <p:cBhvr additive="base">
                                        <p:cTn id="7" dur="500" fill="hold"/>
                                        <p:tgtEl>
                                          <p:spTgt spid="37069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7069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8" fill="hold" nodeType="clickEffect">
                                  <p:stCondLst>
                                    <p:cond delay="0"/>
                                  </p:stCondLst>
                                  <p:childTnLst>
                                    <p:set>
                                      <p:cBhvr>
                                        <p:cTn id="12" dur="1" fill="hold">
                                          <p:stCondLst>
                                            <p:cond delay="0"/>
                                          </p:stCondLst>
                                        </p:cTn>
                                        <p:tgtEl>
                                          <p:spTgt spid="370707"/>
                                        </p:tgtEl>
                                        <p:attrNameLst>
                                          <p:attrName>style.visibility</p:attrName>
                                        </p:attrNameLst>
                                      </p:cBhvr>
                                      <p:to>
                                        <p:strVal val="visible"/>
                                      </p:to>
                                    </p:set>
                                    <p:animEffect transition="in" filter="wipe(left)">
                                      <p:cBhvr>
                                        <p:cTn id="13" dur="500"/>
                                        <p:tgtEl>
                                          <p:spTgt spid="37070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18" presetClass="entr" presetSubtype="12" fill="hold" grpId="0" nodeType="clickEffect">
                                  <p:stCondLst>
                                    <p:cond delay="0"/>
                                  </p:stCondLst>
                                  <p:childTnLst>
                                    <p:set>
                                      <p:cBhvr>
                                        <p:cTn id="17" dur="1" fill="hold">
                                          <p:stCondLst>
                                            <p:cond delay="0"/>
                                          </p:stCondLst>
                                        </p:cTn>
                                        <p:tgtEl>
                                          <p:spTgt spid="370704"/>
                                        </p:tgtEl>
                                        <p:attrNameLst>
                                          <p:attrName>style.visibility</p:attrName>
                                        </p:attrNameLst>
                                      </p:cBhvr>
                                      <p:to>
                                        <p:strVal val="visible"/>
                                      </p:to>
                                    </p:set>
                                    <p:animEffect transition="in" filter="strips(downLeft)">
                                      <p:cBhvr>
                                        <p:cTn id="18" dur="500"/>
                                        <p:tgtEl>
                                          <p:spTgt spid="3707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690" grpId="0" build="p" autoUpdateAnimBg="0"/>
      <p:bldP spid="370704" grpId="0" autoUpdateAnimBg="0"/>
    </p:bldLst>
  </p:timing>
</p:sld>
</file>

<file path=ppt/slides/slide8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1750" name="Text Box 38"/>
          <p:cNvSpPr txBox="1">
            <a:spLocks noChangeArrowheads="1"/>
          </p:cNvSpPr>
          <p:nvPr/>
        </p:nvSpPr>
        <p:spPr bwMode="auto">
          <a:xfrm>
            <a:off x="360363" y="5967413"/>
            <a:ext cx="7956550" cy="701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eaLnBrk="1" hangingPunct="1">
              <a:spcBef>
                <a:spcPct val="50000"/>
              </a:spcBef>
              <a:buFontTx/>
              <a:buNone/>
            </a:pPr>
            <a:r>
              <a:rPr lang="zh-CN" altLang="en-US" sz="4000" b="1">
                <a:solidFill>
                  <a:srgbClr val="FF0000"/>
                </a:solidFill>
                <a:latin typeface="黑体" pitchFamily="2" charset="-122"/>
                <a:ea typeface="黑体" pitchFamily="2" charset="-122"/>
              </a:rPr>
              <a:t>直线</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不平行于定平面</a:t>
            </a:r>
            <a:endParaRPr lang="zh-CN" altLang="en-US" sz="4000">
              <a:solidFill>
                <a:srgbClr val="FF0000"/>
              </a:solidFill>
              <a:latin typeface="黑体" pitchFamily="2" charset="-122"/>
              <a:ea typeface="黑体" pitchFamily="2" charset="-122"/>
            </a:endParaRPr>
          </a:p>
        </p:txBody>
      </p:sp>
      <p:sp>
        <p:nvSpPr>
          <p:cNvPr id="371751" name="Line 39"/>
          <p:cNvSpPr>
            <a:spLocks noChangeShapeType="1"/>
          </p:cNvSpPr>
          <p:nvPr/>
        </p:nvSpPr>
        <p:spPr bwMode="auto">
          <a:xfrm flipH="1">
            <a:off x="3432175" y="1120775"/>
            <a:ext cx="800100" cy="1382713"/>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1752" name="Line 40"/>
          <p:cNvSpPr>
            <a:spLocks noChangeShapeType="1"/>
          </p:cNvSpPr>
          <p:nvPr/>
        </p:nvSpPr>
        <p:spPr bwMode="auto">
          <a:xfrm>
            <a:off x="3432175" y="2503488"/>
            <a:ext cx="0" cy="18256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1753" name="Line 41"/>
          <p:cNvSpPr>
            <a:spLocks noChangeShapeType="1"/>
          </p:cNvSpPr>
          <p:nvPr/>
        </p:nvSpPr>
        <p:spPr bwMode="auto">
          <a:xfrm>
            <a:off x="3432175" y="4329113"/>
            <a:ext cx="800100" cy="107950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1754" name="Group 42"/>
          <p:cNvGrpSpPr>
            <a:grpSpLocks/>
          </p:cNvGrpSpPr>
          <p:nvPr/>
        </p:nvGrpSpPr>
        <p:grpSpPr bwMode="auto">
          <a:xfrm>
            <a:off x="1979613" y="765175"/>
            <a:ext cx="5903912" cy="4983163"/>
            <a:chOff x="1247" y="482"/>
            <a:chExt cx="3719" cy="3139"/>
          </a:xfrm>
        </p:grpSpPr>
        <p:sp>
          <p:nvSpPr>
            <p:cNvPr id="89105" name="Line 43"/>
            <p:cNvSpPr>
              <a:spLocks noChangeShapeType="1"/>
            </p:cNvSpPr>
            <p:nvPr/>
          </p:nvSpPr>
          <p:spPr bwMode="auto">
            <a:xfrm>
              <a:off x="1623" y="1438"/>
              <a:ext cx="1922" cy="49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9106" name="Group 44"/>
            <p:cNvGrpSpPr>
              <a:grpSpLocks/>
            </p:cNvGrpSpPr>
            <p:nvPr/>
          </p:nvGrpSpPr>
          <p:grpSpPr bwMode="auto">
            <a:xfrm>
              <a:off x="1247" y="482"/>
              <a:ext cx="3719" cy="3139"/>
              <a:chOff x="1247" y="482"/>
              <a:chExt cx="3719" cy="3139"/>
            </a:xfrm>
          </p:grpSpPr>
          <p:sp>
            <p:nvSpPr>
              <p:cNvPr id="89107" name="Line 45"/>
              <p:cNvSpPr>
                <a:spLocks noChangeShapeType="1"/>
              </p:cNvSpPr>
              <p:nvPr/>
            </p:nvSpPr>
            <p:spPr bwMode="auto">
              <a:xfrm flipH="1" flipV="1">
                <a:off x="2666" y="706"/>
                <a:ext cx="879" cy="123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08" name="Line 46"/>
              <p:cNvSpPr>
                <a:spLocks noChangeShapeType="1"/>
              </p:cNvSpPr>
              <p:nvPr/>
            </p:nvSpPr>
            <p:spPr bwMode="auto">
              <a:xfrm flipH="1">
                <a:off x="1623" y="706"/>
                <a:ext cx="1043" cy="73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09" name="Line 47"/>
              <p:cNvSpPr>
                <a:spLocks noChangeShapeType="1"/>
              </p:cNvSpPr>
              <p:nvPr/>
            </p:nvSpPr>
            <p:spPr bwMode="auto">
              <a:xfrm flipV="1">
                <a:off x="1623" y="2357"/>
                <a:ext cx="1922" cy="51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0" name="Line 48"/>
              <p:cNvSpPr>
                <a:spLocks noChangeShapeType="1"/>
              </p:cNvSpPr>
              <p:nvPr/>
            </p:nvSpPr>
            <p:spPr bwMode="auto">
              <a:xfrm flipH="1">
                <a:off x="2666" y="2357"/>
                <a:ext cx="879" cy="105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1" name="Line 49"/>
              <p:cNvSpPr>
                <a:spLocks noChangeShapeType="1"/>
              </p:cNvSpPr>
              <p:nvPr/>
            </p:nvSpPr>
            <p:spPr bwMode="auto">
              <a:xfrm flipH="1" flipV="1">
                <a:off x="1623" y="2873"/>
                <a:ext cx="1043" cy="53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9112" name="Group 50"/>
              <p:cNvGrpSpPr>
                <a:grpSpLocks/>
              </p:cNvGrpSpPr>
              <p:nvPr/>
            </p:nvGrpSpPr>
            <p:grpSpPr bwMode="auto">
              <a:xfrm>
                <a:off x="1247" y="482"/>
                <a:ext cx="3719" cy="3139"/>
                <a:chOff x="1247" y="482"/>
                <a:chExt cx="3719" cy="3139"/>
              </a:xfrm>
            </p:grpSpPr>
            <p:sp>
              <p:nvSpPr>
                <p:cNvPr id="89113" name="Line 51"/>
                <p:cNvSpPr>
                  <a:spLocks noChangeShapeType="1"/>
                </p:cNvSpPr>
                <p:nvPr/>
              </p:nvSpPr>
              <p:spPr bwMode="auto">
                <a:xfrm>
                  <a:off x="1247" y="2175"/>
                  <a:ext cx="37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4" name="Line 52"/>
                <p:cNvSpPr>
                  <a:spLocks noChangeShapeType="1"/>
                </p:cNvSpPr>
                <p:nvPr/>
              </p:nvSpPr>
              <p:spPr bwMode="auto">
                <a:xfrm>
                  <a:off x="1623" y="1438"/>
                  <a:ext cx="0" cy="14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5" name="Line 53"/>
                <p:cNvSpPr>
                  <a:spLocks noChangeShapeType="1"/>
                </p:cNvSpPr>
                <p:nvPr/>
              </p:nvSpPr>
              <p:spPr bwMode="auto">
                <a:xfrm>
                  <a:off x="3545" y="1937"/>
                  <a:ext cx="0" cy="4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6" name="Line 54"/>
                <p:cNvSpPr>
                  <a:spLocks noChangeShapeType="1"/>
                </p:cNvSpPr>
                <p:nvPr/>
              </p:nvSpPr>
              <p:spPr bwMode="auto">
                <a:xfrm>
                  <a:off x="2666" y="706"/>
                  <a:ext cx="0" cy="270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7" name="Line 55"/>
                <p:cNvSpPr>
                  <a:spLocks noChangeShapeType="1"/>
                </p:cNvSpPr>
                <p:nvPr/>
              </p:nvSpPr>
              <p:spPr bwMode="auto">
                <a:xfrm flipH="1">
                  <a:off x="2735" y="694"/>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18" name="Freeform 56"/>
                <p:cNvSpPr>
                  <a:spLocks/>
                </p:cNvSpPr>
                <p:nvPr/>
              </p:nvSpPr>
              <p:spPr bwMode="auto">
                <a:xfrm>
                  <a:off x="2714" y="653"/>
                  <a:ext cx="21" cy="41"/>
                </a:xfrm>
                <a:custGeom>
                  <a:avLst/>
                  <a:gdLst>
                    <a:gd name="T0" fmla="*/ 0 w 61"/>
                    <a:gd name="T1" fmla="*/ 0 h 126"/>
                    <a:gd name="T2" fmla="*/ 0 w 61"/>
                    <a:gd name="T3" fmla="*/ 1 h 126"/>
                    <a:gd name="T4" fmla="*/ 0 w 61"/>
                    <a:gd name="T5" fmla="*/ 1 h 126"/>
                    <a:gd name="T6" fmla="*/ 0 w 61"/>
                    <a:gd name="T7" fmla="*/ 2 h 126"/>
                    <a:gd name="T8" fmla="*/ 0 w 61"/>
                    <a:gd name="T9" fmla="*/ 3 h 126"/>
                    <a:gd name="T10" fmla="*/ 0 w 61"/>
                    <a:gd name="T11" fmla="*/ 3 h 126"/>
                    <a:gd name="T12" fmla="*/ 1 w 61"/>
                    <a:gd name="T13" fmla="*/ 4 h 126"/>
                    <a:gd name="T14" fmla="*/ 1 w 61"/>
                    <a:gd name="T15" fmla="*/ 4 h 126"/>
                    <a:gd name="T16" fmla="*/ 1 w 61"/>
                    <a:gd name="T17" fmla="*/ 4 h 126"/>
                    <a:gd name="T18" fmla="*/ 2 w 61"/>
                    <a:gd name="T19" fmla="*/ 4 h 126"/>
                    <a:gd name="T20" fmla="*/ 2 w 61"/>
                    <a:gd name="T21" fmla="*/ 4 h 1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1" h="126">
                      <a:moveTo>
                        <a:pt x="7" y="0"/>
                      </a:moveTo>
                      <a:lnTo>
                        <a:pt x="2" y="20"/>
                      </a:lnTo>
                      <a:lnTo>
                        <a:pt x="0" y="39"/>
                      </a:lnTo>
                      <a:lnTo>
                        <a:pt x="1" y="57"/>
                      </a:lnTo>
                      <a:lnTo>
                        <a:pt x="3" y="75"/>
                      </a:lnTo>
                      <a:lnTo>
                        <a:pt x="9" y="89"/>
                      </a:lnTo>
                      <a:lnTo>
                        <a:pt x="16" y="102"/>
                      </a:lnTo>
                      <a:lnTo>
                        <a:pt x="25" y="112"/>
                      </a:lnTo>
                      <a:lnTo>
                        <a:pt x="35" y="119"/>
                      </a:lnTo>
                      <a:lnTo>
                        <a:pt x="48" y="125"/>
                      </a:lnTo>
                      <a:lnTo>
                        <a:pt x="61" y="1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19" name="Line 57"/>
                <p:cNvSpPr>
                  <a:spLocks noChangeShapeType="1"/>
                </p:cNvSpPr>
                <p:nvPr/>
              </p:nvSpPr>
              <p:spPr bwMode="auto">
                <a:xfrm flipV="1">
                  <a:off x="2716" y="594"/>
                  <a:ext cx="1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0" name="Freeform 58"/>
                <p:cNvSpPr>
                  <a:spLocks/>
                </p:cNvSpPr>
                <p:nvPr/>
              </p:nvSpPr>
              <p:spPr bwMode="auto">
                <a:xfrm>
                  <a:off x="2732" y="553"/>
                  <a:ext cx="41" cy="41"/>
                </a:xfrm>
                <a:custGeom>
                  <a:avLst/>
                  <a:gdLst>
                    <a:gd name="T0" fmla="*/ 5 w 123"/>
                    <a:gd name="T1" fmla="*/ 0 h 126"/>
                    <a:gd name="T2" fmla="*/ 4 w 123"/>
                    <a:gd name="T3" fmla="*/ 0 h 126"/>
                    <a:gd name="T4" fmla="*/ 3 w 123"/>
                    <a:gd name="T5" fmla="*/ 0 h 126"/>
                    <a:gd name="T6" fmla="*/ 3 w 123"/>
                    <a:gd name="T7" fmla="*/ 1 h 126"/>
                    <a:gd name="T8" fmla="*/ 2 w 123"/>
                    <a:gd name="T9" fmla="*/ 1 h 126"/>
                    <a:gd name="T10" fmla="*/ 2 w 123"/>
                    <a:gd name="T11" fmla="*/ 1 h 126"/>
                    <a:gd name="T12" fmla="*/ 1 w 123"/>
                    <a:gd name="T13" fmla="*/ 2 h 126"/>
                    <a:gd name="T14" fmla="*/ 1 w 123"/>
                    <a:gd name="T15" fmla="*/ 2 h 126"/>
                    <a:gd name="T16" fmla="*/ 1 w 123"/>
                    <a:gd name="T17" fmla="*/ 3 h 126"/>
                    <a:gd name="T18" fmla="*/ 0 w 123"/>
                    <a:gd name="T19" fmla="*/ 4 h 126"/>
                    <a:gd name="T20" fmla="*/ 0 w 123"/>
                    <a:gd name="T21" fmla="*/ 4 h 1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26">
                      <a:moveTo>
                        <a:pt x="123" y="0"/>
                      </a:moveTo>
                      <a:lnTo>
                        <a:pt x="108" y="3"/>
                      </a:lnTo>
                      <a:lnTo>
                        <a:pt x="93" y="7"/>
                      </a:lnTo>
                      <a:lnTo>
                        <a:pt x="79" y="14"/>
                      </a:lnTo>
                      <a:lnTo>
                        <a:pt x="64" y="25"/>
                      </a:lnTo>
                      <a:lnTo>
                        <a:pt x="50" y="38"/>
                      </a:lnTo>
                      <a:lnTo>
                        <a:pt x="38" y="53"/>
                      </a:lnTo>
                      <a:lnTo>
                        <a:pt x="26" y="70"/>
                      </a:lnTo>
                      <a:lnTo>
                        <a:pt x="15" y="88"/>
                      </a:lnTo>
                      <a:lnTo>
                        <a:pt x="7" y="107"/>
                      </a:lnTo>
                      <a:lnTo>
                        <a:pt x="0" y="1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21" name="Line 59"/>
                <p:cNvSpPr>
                  <a:spLocks noChangeShapeType="1"/>
                </p:cNvSpPr>
                <p:nvPr/>
              </p:nvSpPr>
              <p:spPr bwMode="auto">
                <a:xfrm>
                  <a:off x="2773" y="553"/>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2" name="Line 60"/>
                <p:cNvSpPr>
                  <a:spLocks noChangeShapeType="1"/>
                </p:cNvSpPr>
                <p:nvPr/>
              </p:nvSpPr>
              <p:spPr bwMode="auto">
                <a:xfrm flipH="1">
                  <a:off x="2828" y="482"/>
                  <a:ext cx="21"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9123" name="Group 61"/>
                <p:cNvGrpSpPr>
                  <a:grpSpLocks/>
                </p:cNvGrpSpPr>
                <p:nvPr/>
              </p:nvGrpSpPr>
              <p:grpSpPr bwMode="auto">
                <a:xfrm>
                  <a:off x="3834" y="564"/>
                  <a:ext cx="1061" cy="3057"/>
                  <a:chOff x="3834" y="564"/>
                  <a:chExt cx="1061" cy="3057"/>
                </a:xfrm>
              </p:grpSpPr>
              <p:sp>
                <p:nvSpPr>
                  <p:cNvPr id="89151" name="Line 62"/>
                  <p:cNvSpPr>
                    <a:spLocks noChangeShapeType="1"/>
                  </p:cNvSpPr>
                  <p:nvPr/>
                </p:nvSpPr>
                <p:spPr bwMode="auto">
                  <a:xfrm flipH="1">
                    <a:off x="4015" y="733"/>
                    <a:ext cx="600" cy="104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52" name="Line 63"/>
                  <p:cNvSpPr>
                    <a:spLocks noChangeShapeType="1"/>
                  </p:cNvSpPr>
                  <p:nvPr/>
                </p:nvSpPr>
                <p:spPr bwMode="auto">
                  <a:xfrm>
                    <a:off x="4015" y="1773"/>
                    <a:ext cx="0" cy="14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53" name="Line 64"/>
                  <p:cNvSpPr>
                    <a:spLocks noChangeShapeType="1"/>
                  </p:cNvSpPr>
                  <p:nvPr/>
                </p:nvSpPr>
                <p:spPr bwMode="auto">
                  <a:xfrm>
                    <a:off x="4015" y="3220"/>
                    <a:ext cx="600" cy="26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54" name="Line 65"/>
                  <p:cNvSpPr>
                    <a:spLocks noChangeShapeType="1"/>
                  </p:cNvSpPr>
                  <p:nvPr/>
                </p:nvSpPr>
                <p:spPr bwMode="auto">
                  <a:xfrm flipV="1">
                    <a:off x="4615" y="733"/>
                    <a:ext cx="0" cy="27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55" name="Freeform 66"/>
                  <p:cNvSpPr>
                    <a:spLocks/>
                  </p:cNvSpPr>
                  <p:nvPr/>
                </p:nvSpPr>
                <p:spPr bwMode="auto">
                  <a:xfrm>
                    <a:off x="4724" y="635"/>
                    <a:ext cx="89" cy="141"/>
                  </a:xfrm>
                  <a:custGeom>
                    <a:avLst/>
                    <a:gdLst>
                      <a:gd name="T0" fmla="*/ 9 w 275"/>
                      <a:gd name="T1" fmla="*/ 2 h 432"/>
                      <a:gd name="T2" fmla="*/ 9 w 275"/>
                      <a:gd name="T3" fmla="*/ 2 h 432"/>
                      <a:gd name="T4" fmla="*/ 9 w 275"/>
                      <a:gd name="T5" fmla="*/ 1 h 432"/>
                      <a:gd name="T6" fmla="*/ 9 w 275"/>
                      <a:gd name="T7" fmla="*/ 1 h 432"/>
                      <a:gd name="T8" fmla="*/ 9 w 275"/>
                      <a:gd name="T9" fmla="*/ 0 h 432"/>
                      <a:gd name="T10" fmla="*/ 9 w 275"/>
                      <a:gd name="T11" fmla="*/ 0 h 432"/>
                      <a:gd name="T12" fmla="*/ 9 w 275"/>
                      <a:gd name="T13" fmla="*/ 0 h 432"/>
                      <a:gd name="T14" fmla="*/ 8 w 275"/>
                      <a:gd name="T15" fmla="*/ 0 h 432"/>
                      <a:gd name="T16" fmla="*/ 7 w 275"/>
                      <a:gd name="T17" fmla="*/ 0 h 432"/>
                      <a:gd name="T18" fmla="*/ 6 w 275"/>
                      <a:gd name="T19" fmla="*/ 0 h 432"/>
                      <a:gd name="T20" fmla="*/ 6 w 275"/>
                      <a:gd name="T21" fmla="*/ 0 h 432"/>
                      <a:gd name="T22" fmla="*/ 5 w 275"/>
                      <a:gd name="T23" fmla="*/ 0 h 432"/>
                      <a:gd name="T24" fmla="*/ 5 w 275"/>
                      <a:gd name="T25" fmla="*/ 1 h 432"/>
                      <a:gd name="T26" fmla="*/ 4 w 275"/>
                      <a:gd name="T27" fmla="*/ 1 h 432"/>
                      <a:gd name="T28" fmla="*/ 3 w 275"/>
                      <a:gd name="T29" fmla="*/ 2 h 432"/>
                      <a:gd name="T30" fmla="*/ 3 w 275"/>
                      <a:gd name="T31" fmla="*/ 2 h 432"/>
                      <a:gd name="T32" fmla="*/ 2 w 275"/>
                      <a:gd name="T33" fmla="*/ 3 h 432"/>
                      <a:gd name="T34" fmla="*/ 2 w 275"/>
                      <a:gd name="T35" fmla="*/ 4 h 432"/>
                      <a:gd name="T36" fmla="*/ 2 w 275"/>
                      <a:gd name="T37" fmla="*/ 6 h 432"/>
                      <a:gd name="T38" fmla="*/ 1 w 275"/>
                      <a:gd name="T39" fmla="*/ 9 h 432"/>
                      <a:gd name="T40" fmla="*/ 0 w 275"/>
                      <a:gd name="T41" fmla="*/ 11 h 432"/>
                      <a:gd name="T42" fmla="*/ 0 w 275"/>
                      <a:gd name="T43" fmla="*/ 12 h 432"/>
                      <a:gd name="T44" fmla="*/ 0 w 275"/>
                      <a:gd name="T45" fmla="*/ 12 h 432"/>
                      <a:gd name="T46" fmla="*/ 0 w 275"/>
                      <a:gd name="T47" fmla="*/ 13 h 432"/>
                      <a:gd name="T48" fmla="*/ 0 w 275"/>
                      <a:gd name="T49" fmla="*/ 13 h 432"/>
                      <a:gd name="T50" fmla="*/ 0 w 275"/>
                      <a:gd name="T51" fmla="*/ 14 h 432"/>
                      <a:gd name="T52" fmla="*/ 1 w 275"/>
                      <a:gd name="T53" fmla="*/ 14 h 432"/>
                      <a:gd name="T54" fmla="*/ 1 w 275"/>
                      <a:gd name="T55" fmla="*/ 15 h 432"/>
                      <a:gd name="T56" fmla="*/ 1 w 275"/>
                      <a:gd name="T57" fmla="*/ 15 h 432"/>
                      <a:gd name="T58" fmla="*/ 2 w 275"/>
                      <a:gd name="T59" fmla="*/ 15 h 432"/>
                      <a:gd name="T60" fmla="*/ 2 w 275"/>
                      <a:gd name="T61" fmla="*/ 15 h 432"/>
                      <a:gd name="T62" fmla="*/ 3 w 275"/>
                      <a:gd name="T63" fmla="*/ 15 h 432"/>
                      <a:gd name="T64" fmla="*/ 4 w 275"/>
                      <a:gd name="T65" fmla="*/ 15 h 432"/>
                      <a:gd name="T66" fmla="*/ 4 w 275"/>
                      <a:gd name="T67" fmla="*/ 15 h 432"/>
                      <a:gd name="T68" fmla="*/ 4 w 275"/>
                      <a:gd name="T69" fmla="*/ 15 h 432"/>
                      <a:gd name="T70" fmla="*/ 5 w 275"/>
                      <a:gd name="T71" fmla="*/ 15 h 432"/>
                      <a:gd name="T72" fmla="*/ 5 w 275"/>
                      <a:gd name="T73" fmla="*/ 15 h 432"/>
                      <a:gd name="T74" fmla="*/ 6 w 275"/>
                      <a:gd name="T75" fmla="*/ 14 h 432"/>
                      <a:gd name="T76" fmla="*/ 6 w 275"/>
                      <a:gd name="T77" fmla="*/ 14 h 432"/>
                      <a:gd name="T78" fmla="*/ 6 w 275"/>
                      <a:gd name="T79" fmla="*/ 13 h 432"/>
                      <a:gd name="T80" fmla="*/ 6 w 275"/>
                      <a:gd name="T81" fmla="*/ 13 h 432"/>
                      <a:gd name="T82" fmla="*/ 6 w 275"/>
                      <a:gd name="T83" fmla="*/ 12 h 432"/>
                      <a:gd name="T84" fmla="*/ 7 w 275"/>
                      <a:gd name="T85" fmla="*/ 11 h 432"/>
                      <a:gd name="T86" fmla="*/ 7 w 275"/>
                      <a:gd name="T87" fmla="*/ 9 h 432"/>
                      <a:gd name="T88" fmla="*/ 8 w 275"/>
                      <a:gd name="T89" fmla="*/ 7 h 432"/>
                      <a:gd name="T90" fmla="*/ 9 w 275"/>
                      <a:gd name="T91" fmla="*/ 4 h 432"/>
                      <a:gd name="T92" fmla="*/ 9 w 275"/>
                      <a:gd name="T93" fmla="*/ 3 h 4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75" h="432">
                        <a:moveTo>
                          <a:pt x="274" y="57"/>
                        </a:moveTo>
                        <a:lnTo>
                          <a:pt x="275" y="53"/>
                        </a:lnTo>
                        <a:lnTo>
                          <a:pt x="275" y="49"/>
                        </a:lnTo>
                        <a:lnTo>
                          <a:pt x="275" y="44"/>
                        </a:lnTo>
                        <a:lnTo>
                          <a:pt x="275" y="39"/>
                        </a:lnTo>
                        <a:lnTo>
                          <a:pt x="274" y="35"/>
                        </a:lnTo>
                        <a:lnTo>
                          <a:pt x="273" y="31"/>
                        </a:lnTo>
                        <a:lnTo>
                          <a:pt x="271" y="21"/>
                        </a:lnTo>
                        <a:lnTo>
                          <a:pt x="269" y="17"/>
                        </a:lnTo>
                        <a:lnTo>
                          <a:pt x="267" y="12"/>
                        </a:lnTo>
                        <a:lnTo>
                          <a:pt x="264" y="8"/>
                        </a:lnTo>
                        <a:lnTo>
                          <a:pt x="262" y="5"/>
                        </a:lnTo>
                        <a:lnTo>
                          <a:pt x="258" y="3"/>
                        </a:lnTo>
                        <a:lnTo>
                          <a:pt x="255" y="1"/>
                        </a:lnTo>
                        <a:lnTo>
                          <a:pt x="251" y="0"/>
                        </a:lnTo>
                        <a:lnTo>
                          <a:pt x="245" y="0"/>
                        </a:lnTo>
                        <a:lnTo>
                          <a:pt x="227" y="0"/>
                        </a:lnTo>
                        <a:lnTo>
                          <a:pt x="209" y="0"/>
                        </a:lnTo>
                        <a:lnTo>
                          <a:pt x="191" y="0"/>
                        </a:lnTo>
                        <a:lnTo>
                          <a:pt x="182" y="1"/>
                        </a:lnTo>
                        <a:lnTo>
                          <a:pt x="173" y="2"/>
                        </a:lnTo>
                        <a:lnTo>
                          <a:pt x="164" y="3"/>
                        </a:lnTo>
                        <a:lnTo>
                          <a:pt x="156" y="5"/>
                        </a:lnTo>
                        <a:lnTo>
                          <a:pt x="147" y="7"/>
                        </a:lnTo>
                        <a:lnTo>
                          <a:pt x="139" y="11"/>
                        </a:lnTo>
                        <a:lnTo>
                          <a:pt x="131" y="16"/>
                        </a:lnTo>
                        <a:lnTo>
                          <a:pt x="124" y="21"/>
                        </a:lnTo>
                        <a:lnTo>
                          <a:pt x="116" y="26"/>
                        </a:lnTo>
                        <a:lnTo>
                          <a:pt x="110" y="33"/>
                        </a:lnTo>
                        <a:lnTo>
                          <a:pt x="97" y="45"/>
                        </a:lnTo>
                        <a:lnTo>
                          <a:pt x="92" y="52"/>
                        </a:lnTo>
                        <a:lnTo>
                          <a:pt x="87" y="59"/>
                        </a:lnTo>
                        <a:lnTo>
                          <a:pt x="68" y="90"/>
                        </a:lnTo>
                        <a:lnTo>
                          <a:pt x="64" y="99"/>
                        </a:lnTo>
                        <a:lnTo>
                          <a:pt x="61" y="107"/>
                        </a:lnTo>
                        <a:lnTo>
                          <a:pt x="58" y="116"/>
                        </a:lnTo>
                        <a:lnTo>
                          <a:pt x="56" y="124"/>
                        </a:lnTo>
                        <a:lnTo>
                          <a:pt x="46" y="158"/>
                        </a:lnTo>
                        <a:lnTo>
                          <a:pt x="27" y="228"/>
                        </a:lnTo>
                        <a:lnTo>
                          <a:pt x="17" y="263"/>
                        </a:lnTo>
                        <a:lnTo>
                          <a:pt x="9" y="298"/>
                        </a:lnTo>
                        <a:lnTo>
                          <a:pt x="5" y="315"/>
                        </a:lnTo>
                        <a:lnTo>
                          <a:pt x="2" y="323"/>
                        </a:lnTo>
                        <a:lnTo>
                          <a:pt x="1" y="333"/>
                        </a:lnTo>
                        <a:lnTo>
                          <a:pt x="0" y="341"/>
                        </a:lnTo>
                        <a:lnTo>
                          <a:pt x="0" y="351"/>
                        </a:lnTo>
                        <a:lnTo>
                          <a:pt x="0" y="360"/>
                        </a:lnTo>
                        <a:lnTo>
                          <a:pt x="1" y="368"/>
                        </a:lnTo>
                        <a:lnTo>
                          <a:pt x="3" y="378"/>
                        </a:lnTo>
                        <a:lnTo>
                          <a:pt x="7" y="386"/>
                        </a:lnTo>
                        <a:lnTo>
                          <a:pt x="10" y="395"/>
                        </a:lnTo>
                        <a:lnTo>
                          <a:pt x="13" y="402"/>
                        </a:lnTo>
                        <a:lnTo>
                          <a:pt x="18" y="410"/>
                        </a:lnTo>
                        <a:lnTo>
                          <a:pt x="21" y="414"/>
                        </a:lnTo>
                        <a:lnTo>
                          <a:pt x="24" y="417"/>
                        </a:lnTo>
                        <a:lnTo>
                          <a:pt x="27" y="420"/>
                        </a:lnTo>
                        <a:lnTo>
                          <a:pt x="31" y="422"/>
                        </a:lnTo>
                        <a:lnTo>
                          <a:pt x="34" y="425"/>
                        </a:lnTo>
                        <a:lnTo>
                          <a:pt x="39" y="427"/>
                        </a:lnTo>
                        <a:lnTo>
                          <a:pt x="43" y="429"/>
                        </a:lnTo>
                        <a:lnTo>
                          <a:pt x="47" y="430"/>
                        </a:lnTo>
                        <a:lnTo>
                          <a:pt x="57" y="431"/>
                        </a:lnTo>
                        <a:lnTo>
                          <a:pt x="65" y="432"/>
                        </a:lnTo>
                        <a:lnTo>
                          <a:pt x="74" y="432"/>
                        </a:lnTo>
                        <a:lnTo>
                          <a:pt x="92" y="432"/>
                        </a:lnTo>
                        <a:lnTo>
                          <a:pt x="101" y="432"/>
                        </a:lnTo>
                        <a:lnTo>
                          <a:pt x="110" y="432"/>
                        </a:lnTo>
                        <a:lnTo>
                          <a:pt x="120" y="432"/>
                        </a:lnTo>
                        <a:lnTo>
                          <a:pt x="124" y="432"/>
                        </a:lnTo>
                        <a:lnTo>
                          <a:pt x="128" y="431"/>
                        </a:lnTo>
                        <a:lnTo>
                          <a:pt x="132" y="430"/>
                        </a:lnTo>
                        <a:lnTo>
                          <a:pt x="137" y="429"/>
                        </a:lnTo>
                        <a:lnTo>
                          <a:pt x="141" y="427"/>
                        </a:lnTo>
                        <a:lnTo>
                          <a:pt x="145" y="425"/>
                        </a:lnTo>
                        <a:lnTo>
                          <a:pt x="153" y="419"/>
                        </a:lnTo>
                        <a:lnTo>
                          <a:pt x="159" y="413"/>
                        </a:lnTo>
                        <a:lnTo>
                          <a:pt x="165" y="407"/>
                        </a:lnTo>
                        <a:lnTo>
                          <a:pt x="172" y="400"/>
                        </a:lnTo>
                        <a:lnTo>
                          <a:pt x="177" y="393"/>
                        </a:lnTo>
                        <a:lnTo>
                          <a:pt x="181" y="385"/>
                        </a:lnTo>
                        <a:lnTo>
                          <a:pt x="186" y="378"/>
                        </a:lnTo>
                        <a:lnTo>
                          <a:pt x="190" y="369"/>
                        </a:lnTo>
                        <a:lnTo>
                          <a:pt x="193" y="361"/>
                        </a:lnTo>
                        <a:lnTo>
                          <a:pt x="196" y="352"/>
                        </a:lnTo>
                        <a:lnTo>
                          <a:pt x="202" y="335"/>
                        </a:lnTo>
                        <a:lnTo>
                          <a:pt x="206" y="318"/>
                        </a:lnTo>
                        <a:lnTo>
                          <a:pt x="210" y="300"/>
                        </a:lnTo>
                        <a:lnTo>
                          <a:pt x="219" y="265"/>
                        </a:lnTo>
                        <a:lnTo>
                          <a:pt x="227" y="231"/>
                        </a:lnTo>
                        <a:lnTo>
                          <a:pt x="237" y="196"/>
                        </a:lnTo>
                        <a:lnTo>
                          <a:pt x="246" y="162"/>
                        </a:lnTo>
                        <a:lnTo>
                          <a:pt x="256" y="126"/>
                        </a:lnTo>
                        <a:lnTo>
                          <a:pt x="261" y="109"/>
                        </a:lnTo>
                        <a:lnTo>
                          <a:pt x="265" y="92"/>
                        </a:lnTo>
                        <a:lnTo>
                          <a:pt x="274" y="5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56" name="Freeform 67"/>
                  <p:cNvSpPr>
                    <a:spLocks/>
                  </p:cNvSpPr>
                  <p:nvPr/>
                </p:nvSpPr>
                <p:spPr bwMode="auto">
                  <a:xfrm>
                    <a:off x="4788" y="747"/>
                    <a:ext cx="9" cy="29"/>
                  </a:xfrm>
                  <a:custGeom>
                    <a:avLst/>
                    <a:gdLst>
                      <a:gd name="T0" fmla="*/ 0 w 27"/>
                      <a:gd name="T1" fmla="*/ 0 h 91"/>
                      <a:gd name="T2" fmla="*/ 0 w 27"/>
                      <a:gd name="T3" fmla="*/ 0 h 91"/>
                      <a:gd name="T4" fmla="*/ 0 w 27"/>
                      <a:gd name="T5" fmla="*/ 1 h 91"/>
                      <a:gd name="T6" fmla="*/ 0 w 27"/>
                      <a:gd name="T7" fmla="*/ 1 h 91"/>
                      <a:gd name="T8" fmla="*/ 0 w 27"/>
                      <a:gd name="T9" fmla="*/ 1 h 91"/>
                      <a:gd name="T10" fmla="*/ 0 w 27"/>
                      <a:gd name="T11" fmla="*/ 1 h 91"/>
                      <a:gd name="T12" fmla="*/ 0 w 27"/>
                      <a:gd name="T13" fmla="*/ 2 h 91"/>
                      <a:gd name="T14" fmla="*/ 0 w 27"/>
                      <a:gd name="T15" fmla="*/ 2 h 91"/>
                      <a:gd name="T16" fmla="*/ 0 w 27"/>
                      <a:gd name="T17" fmla="*/ 2 h 91"/>
                      <a:gd name="T18" fmla="*/ 0 w 27"/>
                      <a:gd name="T19" fmla="*/ 2 h 91"/>
                      <a:gd name="T20" fmla="*/ 1 w 27"/>
                      <a:gd name="T21" fmla="*/ 3 h 91"/>
                      <a:gd name="T22" fmla="*/ 1 w 27"/>
                      <a:gd name="T23" fmla="*/ 3 h 91"/>
                      <a:gd name="T24" fmla="*/ 1 w 27"/>
                      <a:gd name="T25" fmla="*/ 3 h 9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7" h="91">
                        <a:moveTo>
                          <a:pt x="3" y="0"/>
                        </a:moveTo>
                        <a:lnTo>
                          <a:pt x="1" y="12"/>
                        </a:lnTo>
                        <a:lnTo>
                          <a:pt x="0" y="25"/>
                        </a:lnTo>
                        <a:lnTo>
                          <a:pt x="0" y="31"/>
                        </a:lnTo>
                        <a:lnTo>
                          <a:pt x="0" y="37"/>
                        </a:lnTo>
                        <a:lnTo>
                          <a:pt x="1" y="43"/>
                        </a:lnTo>
                        <a:lnTo>
                          <a:pt x="2" y="48"/>
                        </a:lnTo>
                        <a:lnTo>
                          <a:pt x="4" y="55"/>
                        </a:lnTo>
                        <a:lnTo>
                          <a:pt x="7" y="60"/>
                        </a:lnTo>
                        <a:lnTo>
                          <a:pt x="13" y="71"/>
                        </a:lnTo>
                        <a:lnTo>
                          <a:pt x="19" y="81"/>
                        </a:lnTo>
                        <a:lnTo>
                          <a:pt x="23" y="86"/>
                        </a:lnTo>
                        <a:lnTo>
                          <a:pt x="27" y="9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57" name="Line 68"/>
                  <p:cNvSpPr>
                    <a:spLocks noChangeShapeType="1"/>
                  </p:cNvSpPr>
                  <p:nvPr/>
                </p:nvSpPr>
                <p:spPr bwMode="auto">
                  <a:xfrm flipH="1">
                    <a:off x="4875" y="564"/>
                    <a:ext cx="20"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58" name="Freeform 69"/>
                  <p:cNvSpPr>
                    <a:spLocks/>
                  </p:cNvSpPr>
                  <p:nvPr/>
                </p:nvSpPr>
                <p:spPr bwMode="auto">
                  <a:xfrm>
                    <a:off x="4090" y="1639"/>
                    <a:ext cx="93" cy="209"/>
                  </a:xfrm>
                  <a:custGeom>
                    <a:avLst/>
                    <a:gdLst>
                      <a:gd name="T0" fmla="*/ 6 w 288"/>
                      <a:gd name="T1" fmla="*/ 0 h 646"/>
                      <a:gd name="T2" fmla="*/ 0 w 288"/>
                      <a:gd name="T3" fmla="*/ 22 h 646"/>
                      <a:gd name="T4" fmla="*/ 4 w 288"/>
                      <a:gd name="T5" fmla="*/ 22 h 646"/>
                      <a:gd name="T6" fmla="*/ 4 w 288"/>
                      <a:gd name="T7" fmla="*/ 22 h 646"/>
                      <a:gd name="T8" fmla="*/ 5 w 288"/>
                      <a:gd name="T9" fmla="*/ 22 h 646"/>
                      <a:gd name="T10" fmla="*/ 5 w 288"/>
                      <a:gd name="T11" fmla="*/ 21 h 646"/>
                      <a:gd name="T12" fmla="*/ 6 w 288"/>
                      <a:gd name="T13" fmla="*/ 21 h 646"/>
                      <a:gd name="T14" fmla="*/ 6 w 288"/>
                      <a:gd name="T15" fmla="*/ 21 h 646"/>
                      <a:gd name="T16" fmla="*/ 7 w 288"/>
                      <a:gd name="T17" fmla="*/ 20 h 646"/>
                      <a:gd name="T18" fmla="*/ 7 w 288"/>
                      <a:gd name="T19" fmla="*/ 20 h 646"/>
                      <a:gd name="T20" fmla="*/ 7 w 288"/>
                      <a:gd name="T21" fmla="*/ 19 h 646"/>
                      <a:gd name="T22" fmla="*/ 8 w 288"/>
                      <a:gd name="T23" fmla="*/ 18 h 646"/>
                      <a:gd name="T24" fmla="*/ 8 w 288"/>
                      <a:gd name="T25" fmla="*/ 18 h 646"/>
                      <a:gd name="T26" fmla="*/ 9 w 288"/>
                      <a:gd name="T27" fmla="*/ 12 h 646"/>
                      <a:gd name="T28" fmla="*/ 10 w 288"/>
                      <a:gd name="T29" fmla="*/ 11 h 646"/>
                      <a:gd name="T30" fmla="*/ 10 w 288"/>
                      <a:gd name="T31" fmla="*/ 10 h 646"/>
                      <a:gd name="T32" fmla="*/ 10 w 288"/>
                      <a:gd name="T33" fmla="*/ 10 h 646"/>
                      <a:gd name="T34" fmla="*/ 10 w 288"/>
                      <a:gd name="T35" fmla="*/ 9 h 646"/>
                      <a:gd name="T36" fmla="*/ 9 w 288"/>
                      <a:gd name="T37" fmla="*/ 9 h 646"/>
                      <a:gd name="T38" fmla="*/ 9 w 288"/>
                      <a:gd name="T39" fmla="*/ 8 h 646"/>
                      <a:gd name="T40" fmla="*/ 9 w 288"/>
                      <a:gd name="T41" fmla="*/ 8 h 646"/>
                      <a:gd name="T42" fmla="*/ 8 w 288"/>
                      <a:gd name="T43" fmla="*/ 7 h 646"/>
                      <a:gd name="T44" fmla="*/ 8 w 288"/>
                      <a:gd name="T45" fmla="*/ 7 h 646"/>
                      <a:gd name="T46" fmla="*/ 8 w 288"/>
                      <a:gd name="T47" fmla="*/ 7 h 646"/>
                      <a:gd name="T48" fmla="*/ 4 w 288"/>
                      <a:gd name="T49" fmla="*/ 7 h 6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88" h="646">
                        <a:moveTo>
                          <a:pt x="172" y="0"/>
                        </a:moveTo>
                        <a:lnTo>
                          <a:pt x="0" y="646"/>
                        </a:lnTo>
                        <a:lnTo>
                          <a:pt x="113" y="646"/>
                        </a:lnTo>
                        <a:lnTo>
                          <a:pt x="126" y="645"/>
                        </a:lnTo>
                        <a:lnTo>
                          <a:pt x="141" y="641"/>
                        </a:lnTo>
                        <a:lnTo>
                          <a:pt x="156" y="634"/>
                        </a:lnTo>
                        <a:lnTo>
                          <a:pt x="170" y="623"/>
                        </a:lnTo>
                        <a:lnTo>
                          <a:pt x="184" y="610"/>
                        </a:lnTo>
                        <a:lnTo>
                          <a:pt x="198" y="595"/>
                        </a:lnTo>
                        <a:lnTo>
                          <a:pt x="209" y="578"/>
                        </a:lnTo>
                        <a:lnTo>
                          <a:pt x="219" y="560"/>
                        </a:lnTo>
                        <a:lnTo>
                          <a:pt x="228" y="541"/>
                        </a:lnTo>
                        <a:lnTo>
                          <a:pt x="234" y="521"/>
                        </a:lnTo>
                        <a:lnTo>
                          <a:pt x="282" y="342"/>
                        </a:lnTo>
                        <a:lnTo>
                          <a:pt x="286" y="322"/>
                        </a:lnTo>
                        <a:lnTo>
                          <a:pt x="288" y="302"/>
                        </a:lnTo>
                        <a:lnTo>
                          <a:pt x="288" y="284"/>
                        </a:lnTo>
                        <a:lnTo>
                          <a:pt x="285" y="267"/>
                        </a:lnTo>
                        <a:lnTo>
                          <a:pt x="280" y="252"/>
                        </a:lnTo>
                        <a:lnTo>
                          <a:pt x="273" y="240"/>
                        </a:lnTo>
                        <a:lnTo>
                          <a:pt x="264" y="229"/>
                        </a:lnTo>
                        <a:lnTo>
                          <a:pt x="253" y="222"/>
                        </a:lnTo>
                        <a:lnTo>
                          <a:pt x="241" y="217"/>
                        </a:lnTo>
                        <a:lnTo>
                          <a:pt x="228" y="215"/>
                        </a:lnTo>
                        <a:lnTo>
                          <a:pt x="115" y="2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59" name="Line 70"/>
                  <p:cNvSpPr>
                    <a:spLocks noChangeShapeType="1"/>
                  </p:cNvSpPr>
                  <p:nvPr/>
                </p:nvSpPr>
                <p:spPr bwMode="auto">
                  <a:xfrm flipH="1">
                    <a:off x="4211" y="1639"/>
                    <a:ext cx="20" cy="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89160" name="Group 71"/>
                  <p:cNvGrpSpPr>
                    <a:grpSpLocks/>
                  </p:cNvGrpSpPr>
                  <p:nvPr/>
                </p:nvGrpSpPr>
                <p:grpSpPr bwMode="auto">
                  <a:xfrm>
                    <a:off x="4697" y="3482"/>
                    <a:ext cx="91" cy="139"/>
                    <a:chOff x="4697" y="3482"/>
                    <a:chExt cx="91" cy="139"/>
                  </a:xfrm>
                </p:grpSpPr>
                <p:sp>
                  <p:nvSpPr>
                    <p:cNvPr id="89162" name="Freeform 72"/>
                    <p:cNvSpPr>
                      <a:spLocks/>
                    </p:cNvSpPr>
                    <p:nvPr/>
                  </p:nvSpPr>
                  <p:spPr bwMode="auto">
                    <a:xfrm>
                      <a:off x="4761" y="3594"/>
                      <a:ext cx="9" cy="27"/>
                    </a:xfrm>
                    <a:custGeom>
                      <a:avLst/>
                      <a:gdLst>
                        <a:gd name="T0" fmla="*/ 0 w 27"/>
                        <a:gd name="T1" fmla="*/ 0 h 89"/>
                        <a:gd name="T2" fmla="*/ 0 w 27"/>
                        <a:gd name="T3" fmla="*/ 0 h 89"/>
                        <a:gd name="T4" fmla="*/ 0 w 27"/>
                        <a:gd name="T5" fmla="*/ 1 h 89"/>
                        <a:gd name="T6" fmla="*/ 0 w 27"/>
                        <a:gd name="T7" fmla="*/ 1 h 89"/>
                        <a:gd name="T8" fmla="*/ 0 w 27"/>
                        <a:gd name="T9" fmla="*/ 1 h 89"/>
                        <a:gd name="T10" fmla="*/ 0 w 27"/>
                        <a:gd name="T11" fmla="*/ 1 h 89"/>
                        <a:gd name="T12" fmla="*/ 0 w 27"/>
                        <a:gd name="T13" fmla="*/ 1 h 89"/>
                        <a:gd name="T14" fmla="*/ 0 w 27"/>
                        <a:gd name="T15" fmla="*/ 2 h 89"/>
                        <a:gd name="T16" fmla="*/ 0 w 27"/>
                        <a:gd name="T17" fmla="*/ 2 h 89"/>
                        <a:gd name="T18" fmla="*/ 0 w 27"/>
                        <a:gd name="T19" fmla="*/ 2 h 89"/>
                        <a:gd name="T20" fmla="*/ 1 w 27"/>
                        <a:gd name="T21" fmla="*/ 2 h 89"/>
                        <a:gd name="T22" fmla="*/ 1 w 27"/>
                        <a:gd name="T23" fmla="*/ 2 h 89"/>
                        <a:gd name="T24" fmla="*/ 1 w 27"/>
                        <a:gd name="T25" fmla="*/ 2 h 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7" h="89">
                          <a:moveTo>
                            <a:pt x="3" y="0"/>
                          </a:moveTo>
                          <a:lnTo>
                            <a:pt x="1" y="11"/>
                          </a:lnTo>
                          <a:lnTo>
                            <a:pt x="0" y="23"/>
                          </a:lnTo>
                          <a:lnTo>
                            <a:pt x="0" y="29"/>
                          </a:lnTo>
                          <a:lnTo>
                            <a:pt x="0" y="35"/>
                          </a:lnTo>
                          <a:lnTo>
                            <a:pt x="1" y="41"/>
                          </a:lnTo>
                          <a:lnTo>
                            <a:pt x="2" y="47"/>
                          </a:lnTo>
                          <a:lnTo>
                            <a:pt x="4" y="53"/>
                          </a:lnTo>
                          <a:lnTo>
                            <a:pt x="8" y="58"/>
                          </a:lnTo>
                          <a:lnTo>
                            <a:pt x="13" y="69"/>
                          </a:lnTo>
                          <a:lnTo>
                            <a:pt x="19" y="79"/>
                          </a:lnTo>
                          <a:lnTo>
                            <a:pt x="23" y="85"/>
                          </a:lnTo>
                          <a:lnTo>
                            <a:pt x="27" y="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63" name="Freeform 73"/>
                    <p:cNvSpPr>
                      <a:spLocks/>
                    </p:cNvSpPr>
                    <p:nvPr/>
                  </p:nvSpPr>
                  <p:spPr bwMode="auto">
                    <a:xfrm>
                      <a:off x="4697" y="3482"/>
                      <a:ext cx="91" cy="139"/>
                    </a:xfrm>
                    <a:custGeom>
                      <a:avLst/>
                      <a:gdLst>
                        <a:gd name="T0" fmla="*/ 10 w 276"/>
                        <a:gd name="T1" fmla="*/ 2 h 433"/>
                        <a:gd name="T2" fmla="*/ 10 w 276"/>
                        <a:gd name="T3" fmla="*/ 1 h 433"/>
                        <a:gd name="T4" fmla="*/ 10 w 276"/>
                        <a:gd name="T5" fmla="*/ 1 h 433"/>
                        <a:gd name="T6" fmla="*/ 10 w 276"/>
                        <a:gd name="T7" fmla="*/ 1 h 433"/>
                        <a:gd name="T8" fmla="*/ 10 w 276"/>
                        <a:gd name="T9" fmla="*/ 0 h 433"/>
                        <a:gd name="T10" fmla="*/ 9 w 276"/>
                        <a:gd name="T11" fmla="*/ 0 h 433"/>
                        <a:gd name="T12" fmla="*/ 9 w 276"/>
                        <a:gd name="T13" fmla="*/ 0 h 433"/>
                        <a:gd name="T14" fmla="*/ 8 w 276"/>
                        <a:gd name="T15" fmla="*/ 0 h 433"/>
                        <a:gd name="T16" fmla="*/ 7 w 276"/>
                        <a:gd name="T17" fmla="*/ 0 h 433"/>
                        <a:gd name="T18" fmla="*/ 6 w 276"/>
                        <a:gd name="T19" fmla="*/ 0 h 433"/>
                        <a:gd name="T20" fmla="*/ 6 w 276"/>
                        <a:gd name="T21" fmla="*/ 0 h 433"/>
                        <a:gd name="T22" fmla="*/ 5 w 276"/>
                        <a:gd name="T23" fmla="*/ 0 h 433"/>
                        <a:gd name="T24" fmla="*/ 5 w 276"/>
                        <a:gd name="T25" fmla="*/ 1 h 433"/>
                        <a:gd name="T26" fmla="*/ 4 w 276"/>
                        <a:gd name="T27" fmla="*/ 1 h 433"/>
                        <a:gd name="T28" fmla="*/ 3 w 276"/>
                        <a:gd name="T29" fmla="*/ 2 h 433"/>
                        <a:gd name="T30" fmla="*/ 2 w 276"/>
                        <a:gd name="T31" fmla="*/ 3 h 433"/>
                        <a:gd name="T32" fmla="*/ 2 w 276"/>
                        <a:gd name="T33" fmla="*/ 4 h 433"/>
                        <a:gd name="T34" fmla="*/ 2 w 276"/>
                        <a:gd name="T35" fmla="*/ 5 h 433"/>
                        <a:gd name="T36" fmla="*/ 1 w 276"/>
                        <a:gd name="T37" fmla="*/ 9 h 433"/>
                        <a:gd name="T38" fmla="*/ 0 w 276"/>
                        <a:gd name="T39" fmla="*/ 10 h 433"/>
                        <a:gd name="T40" fmla="*/ 0 w 276"/>
                        <a:gd name="T41" fmla="*/ 11 h 433"/>
                        <a:gd name="T42" fmla="*/ 0 w 276"/>
                        <a:gd name="T43" fmla="*/ 12 h 433"/>
                        <a:gd name="T44" fmla="*/ 0 w 276"/>
                        <a:gd name="T45" fmla="*/ 12 h 433"/>
                        <a:gd name="T46" fmla="*/ 0 w 276"/>
                        <a:gd name="T47" fmla="*/ 13 h 433"/>
                        <a:gd name="T48" fmla="*/ 1 w 276"/>
                        <a:gd name="T49" fmla="*/ 13 h 433"/>
                        <a:gd name="T50" fmla="*/ 1 w 276"/>
                        <a:gd name="T51" fmla="*/ 14 h 433"/>
                        <a:gd name="T52" fmla="*/ 1 w 276"/>
                        <a:gd name="T53" fmla="*/ 14 h 433"/>
                        <a:gd name="T54" fmla="*/ 1 w 276"/>
                        <a:gd name="T55" fmla="*/ 14 h 433"/>
                        <a:gd name="T56" fmla="*/ 2 w 276"/>
                        <a:gd name="T57" fmla="*/ 14 h 433"/>
                        <a:gd name="T58" fmla="*/ 3 w 276"/>
                        <a:gd name="T59" fmla="*/ 14 h 433"/>
                        <a:gd name="T60" fmla="*/ 4 w 276"/>
                        <a:gd name="T61" fmla="*/ 14 h 433"/>
                        <a:gd name="T62" fmla="*/ 4 w 276"/>
                        <a:gd name="T63" fmla="*/ 14 h 433"/>
                        <a:gd name="T64" fmla="*/ 5 w 276"/>
                        <a:gd name="T65" fmla="*/ 14 h 433"/>
                        <a:gd name="T66" fmla="*/ 5 w 276"/>
                        <a:gd name="T67" fmla="*/ 14 h 433"/>
                        <a:gd name="T68" fmla="*/ 5 w 276"/>
                        <a:gd name="T69" fmla="*/ 14 h 433"/>
                        <a:gd name="T70" fmla="*/ 6 w 276"/>
                        <a:gd name="T71" fmla="*/ 13 h 433"/>
                        <a:gd name="T72" fmla="*/ 6 w 276"/>
                        <a:gd name="T73" fmla="*/ 13 h 433"/>
                        <a:gd name="T74" fmla="*/ 7 w 276"/>
                        <a:gd name="T75" fmla="*/ 13 h 433"/>
                        <a:gd name="T76" fmla="*/ 7 w 276"/>
                        <a:gd name="T77" fmla="*/ 12 h 433"/>
                        <a:gd name="T78" fmla="*/ 7 w 276"/>
                        <a:gd name="T79" fmla="*/ 11 h 433"/>
                        <a:gd name="T80" fmla="*/ 8 w 276"/>
                        <a:gd name="T81" fmla="*/ 9 h 433"/>
                        <a:gd name="T82" fmla="*/ 9 w 276"/>
                        <a:gd name="T83" fmla="*/ 6 h 433"/>
                        <a:gd name="T84" fmla="*/ 9 w 276"/>
                        <a:gd name="T85" fmla="*/ 4 h 433"/>
                        <a:gd name="T86" fmla="*/ 10 w 276"/>
                        <a:gd name="T87" fmla="*/ 3 h 4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76" h="433">
                          <a:moveTo>
                            <a:pt x="274" y="57"/>
                          </a:moveTo>
                          <a:lnTo>
                            <a:pt x="275" y="53"/>
                          </a:lnTo>
                          <a:lnTo>
                            <a:pt x="276" y="49"/>
                          </a:lnTo>
                          <a:lnTo>
                            <a:pt x="276" y="44"/>
                          </a:lnTo>
                          <a:lnTo>
                            <a:pt x="275" y="40"/>
                          </a:lnTo>
                          <a:lnTo>
                            <a:pt x="274" y="31"/>
                          </a:lnTo>
                          <a:lnTo>
                            <a:pt x="271" y="22"/>
                          </a:lnTo>
                          <a:lnTo>
                            <a:pt x="270" y="17"/>
                          </a:lnTo>
                          <a:lnTo>
                            <a:pt x="268" y="13"/>
                          </a:lnTo>
                          <a:lnTo>
                            <a:pt x="265" y="8"/>
                          </a:lnTo>
                          <a:lnTo>
                            <a:pt x="262" y="5"/>
                          </a:lnTo>
                          <a:lnTo>
                            <a:pt x="259" y="3"/>
                          </a:lnTo>
                          <a:lnTo>
                            <a:pt x="255" y="1"/>
                          </a:lnTo>
                          <a:lnTo>
                            <a:pt x="250" y="1"/>
                          </a:lnTo>
                          <a:lnTo>
                            <a:pt x="246" y="0"/>
                          </a:lnTo>
                          <a:lnTo>
                            <a:pt x="227" y="1"/>
                          </a:lnTo>
                          <a:lnTo>
                            <a:pt x="209" y="1"/>
                          </a:lnTo>
                          <a:lnTo>
                            <a:pt x="191" y="1"/>
                          </a:lnTo>
                          <a:lnTo>
                            <a:pt x="182" y="1"/>
                          </a:lnTo>
                          <a:lnTo>
                            <a:pt x="174" y="2"/>
                          </a:lnTo>
                          <a:lnTo>
                            <a:pt x="164" y="3"/>
                          </a:lnTo>
                          <a:lnTo>
                            <a:pt x="156" y="5"/>
                          </a:lnTo>
                          <a:lnTo>
                            <a:pt x="147" y="7"/>
                          </a:lnTo>
                          <a:lnTo>
                            <a:pt x="139" y="11"/>
                          </a:lnTo>
                          <a:lnTo>
                            <a:pt x="131" y="16"/>
                          </a:lnTo>
                          <a:lnTo>
                            <a:pt x="124" y="21"/>
                          </a:lnTo>
                          <a:lnTo>
                            <a:pt x="117" y="26"/>
                          </a:lnTo>
                          <a:lnTo>
                            <a:pt x="110" y="33"/>
                          </a:lnTo>
                          <a:lnTo>
                            <a:pt x="97" y="46"/>
                          </a:lnTo>
                          <a:lnTo>
                            <a:pt x="92" y="52"/>
                          </a:lnTo>
                          <a:lnTo>
                            <a:pt x="86" y="59"/>
                          </a:lnTo>
                          <a:lnTo>
                            <a:pt x="68" y="90"/>
                          </a:lnTo>
                          <a:lnTo>
                            <a:pt x="64" y="99"/>
                          </a:lnTo>
                          <a:lnTo>
                            <a:pt x="61" y="107"/>
                          </a:lnTo>
                          <a:lnTo>
                            <a:pt x="56" y="124"/>
                          </a:lnTo>
                          <a:lnTo>
                            <a:pt x="47" y="159"/>
                          </a:lnTo>
                          <a:lnTo>
                            <a:pt x="28" y="229"/>
                          </a:lnTo>
                          <a:lnTo>
                            <a:pt x="18" y="263"/>
                          </a:lnTo>
                          <a:lnTo>
                            <a:pt x="9" y="298"/>
                          </a:lnTo>
                          <a:lnTo>
                            <a:pt x="5" y="315"/>
                          </a:lnTo>
                          <a:lnTo>
                            <a:pt x="3" y="324"/>
                          </a:lnTo>
                          <a:lnTo>
                            <a:pt x="1" y="333"/>
                          </a:lnTo>
                          <a:lnTo>
                            <a:pt x="0" y="342"/>
                          </a:lnTo>
                          <a:lnTo>
                            <a:pt x="0" y="351"/>
                          </a:lnTo>
                          <a:lnTo>
                            <a:pt x="1" y="360"/>
                          </a:lnTo>
                          <a:lnTo>
                            <a:pt x="2" y="369"/>
                          </a:lnTo>
                          <a:lnTo>
                            <a:pt x="5" y="378"/>
                          </a:lnTo>
                          <a:lnTo>
                            <a:pt x="7" y="386"/>
                          </a:lnTo>
                          <a:lnTo>
                            <a:pt x="10" y="395"/>
                          </a:lnTo>
                          <a:lnTo>
                            <a:pt x="14" y="403"/>
                          </a:lnTo>
                          <a:lnTo>
                            <a:pt x="18" y="411"/>
                          </a:lnTo>
                          <a:lnTo>
                            <a:pt x="25" y="417"/>
                          </a:lnTo>
                          <a:lnTo>
                            <a:pt x="28" y="420"/>
                          </a:lnTo>
                          <a:lnTo>
                            <a:pt x="31" y="423"/>
                          </a:lnTo>
                          <a:lnTo>
                            <a:pt x="35" y="426"/>
                          </a:lnTo>
                          <a:lnTo>
                            <a:pt x="40" y="427"/>
                          </a:lnTo>
                          <a:lnTo>
                            <a:pt x="48" y="430"/>
                          </a:lnTo>
                          <a:lnTo>
                            <a:pt x="57" y="432"/>
                          </a:lnTo>
                          <a:lnTo>
                            <a:pt x="65" y="432"/>
                          </a:lnTo>
                          <a:lnTo>
                            <a:pt x="75" y="432"/>
                          </a:lnTo>
                          <a:lnTo>
                            <a:pt x="93" y="432"/>
                          </a:lnTo>
                          <a:lnTo>
                            <a:pt x="101" y="432"/>
                          </a:lnTo>
                          <a:lnTo>
                            <a:pt x="111" y="432"/>
                          </a:lnTo>
                          <a:lnTo>
                            <a:pt x="120" y="433"/>
                          </a:lnTo>
                          <a:lnTo>
                            <a:pt x="124" y="432"/>
                          </a:lnTo>
                          <a:lnTo>
                            <a:pt x="128" y="432"/>
                          </a:lnTo>
                          <a:lnTo>
                            <a:pt x="133" y="430"/>
                          </a:lnTo>
                          <a:lnTo>
                            <a:pt x="137" y="429"/>
                          </a:lnTo>
                          <a:lnTo>
                            <a:pt x="145" y="425"/>
                          </a:lnTo>
                          <a:lnTo>
                            <a:pt x="153" y="419"/>
                          </a:lnTo>
                          <a:lnTo>
                            <a:pt x="160" y="414"/>
                          </a:lnTo>
                          <a:lnTo>
                            <a:pt x="166" y="408"/>
                          </a:lnTo>
                          <a:lnTo>
                            <a:pt x="172" y="400"/>
                          </a:lnTo>
                          <a:lnTo>
                            <a:pt x="177" y="394"/>
                          </a:lnTo>
                          <a:lnTo>
                            <a:pt x="182" y="385"/>
                          </a:lnTo>
                          <a:lnTo>
                            <a:pt x="187" y="378"/>
                          </a:lnTo>
                          <a:lnTo>
                            <a:pt x="190" y="369"/>
                          </a:lnTo>
                          <a:lnTo>
                            <a:pt x="196" y="353"/>
                          </a:lnTo>
                          <a:lnTo>
                            <a:pt x="201" y="335"/>
                          </a:lnTo>
                          <a:lnTo>
                            <a:pt x="206" y="318"/>
                          </a:lnTo>
                          <a:lnTo>
                            <a:pt x="210" y="301"/>
                          </a:lnTo>
                          <a:lnTo>
                            <a:pt x="219" y="266"/>
                          </a:lnTo>
                          <a:lnTo>
                            <a:pt x="227" y="231"/>
                          </a:lnTo>
                          <a:lnTo>
                            <a:pt x="237" y="196"/>
                          </a:lnTo>
                          <a:lnTo>
                            <a:pt x="246" y="162"/>
                          </a:lnTo>
                          <a:lnTo>
                            <a:pt x="256" y="126"/>
                          </a:lnTo>
                          <a:lnTo>
                            <a:pt x="261" y="109"/>
                          </a:lnTo>
                          <a:lnTo>
                            <a:pt x="265" y="92"/>
                          </a:lnTo>
                          <a:lnTo>
                            <a:pt x="274" y="5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89161" name="Freeform 74"/>
                  <p:cNvSpPr>
                    <a:spLocks/>
                  </p:cNvSpPr>
                  <p:nvPr/>
                </p:nvSpPr>
                <p:spPr bwMode="auto">
                  <a:xfrm>
                    <a:off x="3834" y="3176"/>
                    <a:ext cx="94" cy="212"/>
                  </a:xfrm>
                  <a:custGeom>
                    <a:avLst/>
                    <a:gdLst>
                      <a:gd name="T0" fmla="*/ 6 w 289"/>
                      <a:gd name="T1" fmla="*/ 0 h 647"/>
                      <a:gd name="T2" fmla="*/ 0 w 289"/>
                      <a:gd name="T3" fmla="*/ 23 h 647"/>
                      <a:gd name="T4" fmla="*/ 4 w 289"/>
                      <a:gd name="T5" fmla="*/ 23 h 647"/>
                      <a:gd name="T6" fmla="*/ 4 w 289"/>
                      <a:gd name="T7" fmla="*/ 23 h 647"/>
                      <a:gd name="T8" fmla="*/ 5 w 289"/>
                      <a:gd name="T9" fmla="*/ 23 h 647"/>
                      <a:gd name="T10" fmla="*/ 6 w 289"/>
                      <a:gd name="T11" fmla="*/ 22 h 647"/>
                      <a:gd name="T12" fmla="*/ 6 w 289"/>
                      <a:gd name="T13" fmla="*/ 22 h 647"/>
                      <a:gd name="T14" fmla="*/ 7 w 289"/>
                      <a:gd name="T15" fmla="*/ 22 h 647"/>
                      <a:gd name="T16" fmla="*/ 7 w 289"/>
                      <a:gd name="T17" fmla="*/ 21 h 647"/>
                      <a:gd name="T18" fmla="*/ 7 w 289"/>
                      <a:gd name="T19" fmla="*/ 20 h 647"/>
                      <a:gd name="T20" fmla="*/ 7 w 289"/>
                      <a:gd name="T21" fmla="*/ 20 h 647"/>
                      <a:gd name="T22" fmla="*/ 8 w 289"/>
                      <a:gd name="T23" fmla="*/ 19 h 647"/>
                      <a:gd name="T24" fmla="*/ 8 w 289"/>
                      <a:gd name="T25" fmla="*/ 18 h 647"/>
                      <a:gd name="T26" fmla="*/ 10 w 289"/>
                      <a:gd name="T27" fmla="*/ 12 h 647"/>
                      <a:gd name="T28" fmla="*/ 10 w 289"/>
                      <a:gd name="T29" fmla="*/ 11 h 647"/>
                      <a:gd name="T30" fmla="*/ 10 w 289"/>
                      <a:gd name="T31" fmla="*/ 10 h 647"/>
                      <a:gd name="T32" fmla="*/ 10 w 289"/>
                      <a:gd name="T33" fmla="*/ 10 h 647"/>
                      <a:gd name="T34" fmla="*/ 10 w 289"/>
                      <a:gd name="T35" fmla="*/ 10 h 647"/>
                      <a:gd name="T36" fmla="*/ 10 w 289"/>
                      <a:gd name="T37" fmla="*/ 9 h 647"/>
                      <a:gd name="T38" fmla="*/ 9 w 289"/>
                      <a:gd name="T39" fmla="*/ 9 h 647"/>
                      <a:gd name="T40" fmla="*/ 9 w 289"/>
                      <a:gd name="T41" fmla="*/ 8 h 647"/>
                      <a:gd name="T42" fmla="*/ 9 w 289"/>
                      <a:gd name="T43" fmla="*/ 8 h 647"/>
                      <a:gd name="T44" fmla="*/ 8 w 289"/>
                      <a:gd name="T45" fmla="*/ 8 h 647"/>
                      <a:gd name="T46" fmla="*/ 8 w 289"/>
                      <a:gd name="T47" fmla="*/ 8 h 647"/>
                      <a:gd name="T48" fmla="*/ 4 w 289"/>
                      <a:gd name="T49" fmla="*/ 8 h 64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89" h="647">
                        <a:moveTo>
                          <a:pt x="173" y="0"/>
                        </a:moveTo>
                        <a:lnTo>
                          <a:pt x="0" y="647"/>
                        </a:lnTo>
                        <a:lnTo>
                          <a:pt x="113" y="647"/>
                        </a:lnTo>
                        <a:lnTo>
                          <a:pt x="127" y="645"/>
                        </a:lnTo>
                        <a:lnTo>
                          <a:pt x="142" y="641"/>
                        </a:lnTo>
                        <a:lnTo>
                          <a:pt x="157" y="634"/>
                        </a:lnTo>
                        <a:lnTo>
                          <a:pt x="170" y="623"/>
                        </a:lnTo>
                        <a:lnTo>
                          <a:pt x="184" y="610"/>
                        </a:lnTo>
                        <a:lnTo>
                          <a:pt x="198" y="595"/>
                        </a:lnTo>
                        <a:lnTo>
                          <a:pt x="210" y="578"/>
                        </a:lnTo>
                        <a:lnTo>
                          <a:pt x="219" y="560"/>
                        </a:lnTo>
                        <a:lnTo>
                          <a:pt x="228" y="541"/>
                        </a:lnTo>
                        <a:lnTo>
                          <a:pt x="234" y="522"/>
                        </a:lnTo>
                        <a:lnTo>
                          <a:pt x="282" y="342"/>
                        </a:lnTo>
                        <a:lnTo>
                          <a:pt x="286" y="323"/>
                        </a:lnTo>
                        <a:lnTo>
                          <a:pt x="289" y="303"/>
                        </a:lnTo>
                        <a:lnTo>
                          <a:pt x="289" y="284"/>
                        </a:lnTo>
                        <a:lnTo>
                          <a:pt x="285" y="268"/>
                        </a:lnTo>
                        <a:lnTo>
                          <a:pt x="280" y="253"/>
                        </a:lnTo>
                        <a:lnTo>
                          <a:pt x="274" y="240"/>
                        </a:lnTo>
                        <a:lnTo>
                          <a:pt x="264" y="230"/>
                        </a:lnTo>
                        <a:lnTo>
                          <a:pt x="253" y="223"/>
                        </a:lnTo>
                        <a:lnTo>
                          <a:pt x="242" y="217"/>
                        </a:lnTo>
                        <a:lnTo>
                          <a:pt x="228" y="216"/>
                        </a:lnTo>
                        <a:lnTo>
                          <a:pt x="115" y="2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89124" name="Line 75"/>
                <p:cNvSpPr>
                  <a:spLocks noChangeShapeType="1"/>
                </p:cNvSpPr>
                <p:nvPr/>
              </p:nvSpPr>
              <p:spPr bwMode="auto">
                <a:xfrm flipH="1">
                  <a:off x="2684" y="3587"/>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5" name="Freeform 76"/>
                <p:cNvSpPr>
                  <a:spLocks/>
                </p:cNvSpPr>
                <p:nvPr/>
              </p:nvSpPr>
              <p:spPr bwMode="auto">
                <a:xfrm>
                  <a:off x="2664" y="3546"/>
                  <a:ext cx="20" cy="41"/>
                </a:xfrm>
                <a:custGeom>
                  <a:avLst/>
                  <a:gdLst>
                    <a:gd name="T0" fmla="*/ 0 w 60"/>
                    <a:gd name="T1" fmla="*/ 0 h 126"/>
                    <a:gd name="T2" fmla="*/ 0 w 60"/>
                    <a:gd name="T3" fmla="*/ 1 h 126"/>
                    <a:gd name="T4" fmla="*/ 0 w 60"/>
                    <a:gd name="T5" fmla="*/ 1 h 126"/>
                    <a:gd name="T6" fmla="*/ 0 w 60"/>
                    <a:gd name="T7" fmla="*/ 2 h 126"/>
                    <a:gd name="T8" fmla="*/ 0 w 60"/>
                    <a:gd name="T9" fmla="*/ 3 h 126"/>
                    <a:gd name="T10" fmla="*/ 0 w 60"/>
                    <a:gd name="T11" fmla="*/ 3 h 126"/>
                    <a:gd name="T12" fmla="*/ 1 w 60"/>
                    <a:gd name="T13" fmla="*/ 4 h 126"/>
                    <a:gd name="T14" fmla="*/ 1 w 60"/>
                    <a:gd name="T15" fmla="*/ 4 h 126"/>
                    <a:gd name="T16" fmla="*/ 1 w 60"/>
                    <a:gd name="T17" fmla="*/ 4 h 126"/>
                    <a:gd name="T18" fmla="*/ 2 w 60"/>
                    <a:gd name="T19" fmla="*/ 4 h 126"/>
                    <a:gd name="T20" fmla="*/ 2 w 60"/>
                    <a:gd name="T21" fmla="*/ 4 h 1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 h="126">
                      <a:moveTo>
                        <a:pt x="6" y="0"/>
                      </a:moveTo>
                      <a:lnTo>
                        <a:pt x="2" y="20"/>
                      </a:lnTo>
                      <a:lnTo>
                        <a:pt x="0" y="39"/>
                      </a:lnTo>
                      <a:lnTo>
                        <a:pt x="0" y="57"/>
                      </a:lnTo>
                      <a:lnTo>
                        <a:pt x="3" y="74"/>
                      </a:lnTo>
                      <a:lnTo>
                        <a:pt x="8" y="89"/>
                      </a:lnTo>
                      <a:lnTo>
                        <a:pt x="15" y="102"/>
                      </a:lnTo>
                      <a:lnTo>
                        <a:pt x="24" y="112"/>
                      </a:lnTo>
                      <a:lnTo>
                        <a:pt x="35" y="119"/>
                      </a:lnTo>
                      <a:lnTo>
                        <a:pt x="47" y="124"/>
                      </a:lnTo>
                      <a:lnTo>
                        <a:pt x="60" y="1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26" name="Line 77"/>
                <p:cNvSpPr>
                  <a:spLocks noChangeShapeType="1"/>
                </p:cNvSpPr>
                <p:nvPr/>
              </p:nvSpPr>
              <p:spPr bwMode="auto">
                <a:xfrm flipV="1">
                  <a:off x="2666" y="3486"/>
                  <a:ext cx="16"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7" name="Freeform 78"/>
                <p:cNvSpPr>
                  <a:spLocks/>
                </p:cNvSpPr>
                <p:nvPr/>
              </p:nvSpPr>
              <p:spPr bwMode="auto">
                <a:xfrm>
                  <a:off x="2682" y="3445"/>
                  <a:ext cx="39" cy="41"/>
                </a:xfrm>
                <a:custGeom>
                  <a:avLst/>
                  <a:gdLst>
                    <a:gd name="T0" fmla="*/ 4 w 121"/>
                    <a:gd name="T1" fmla="*/ 0 h 126"/>
                    <a:gd name="T2" fmla="*/ 4 w 121"/>
                    <a:gd name="T3" fmla="*/ 0 h 126"/>
                    <a:gd name="T4" fmla="*/ 3 w 121"/>
                    <a:gd name="T5" fmla="*/ 0 h 126"/>
                    <a:gd name="T6" fmla="*/ 3 w 121"/>
                    <a:gd name="T7" fmla="*/ 1 h 126"/>
                    <a:gd name="T8" fmla="*/ 2 w 121"/>
                    <a:gd name="T9" fmla="*/ 1 h 126"/>
                    <a:gd name="T10" fmla="*/ 2 w 121"/>
                    <a:gd name="T11" fmla="*/ 1 h 126"/>
                    <a:gd name="T12" fmla="*/ 1 w 121"/>
                    <a:gd name="T13" fmla="*/ 2 h 126"/>
                    <a:gd name="T14" fmla="*/ 1 w 121"/>
                    <a:gd name="T15" fmla="*/ 2 h 126"/>
                    <a:gd name="T16" fmla="*/ 1 w 121"/>
                    <a:gd name="T17" fmla="*/ 3 h 126"/>
                    <a:gd name="T18" fmla="*/ 0 w 121"/>
                    <a:gd name="T19" fmla="*/ 4 h 126"/>
                    <a:gd name="T20" fmla="*/ 0 w 121"/>
                    <a:gd name="T21" fmla="*/ 4 h 1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1" h="126">
                      <a:moveTo>
                        <a:pt x="121" y="0"/>
                      </a:moveTo>
                      <a:lnTo>
                        <a:pt x="108" y="2"/>
                      </a:lnTo>
                      <a:lnTo>
                        <a:pt x="93" y="7"/>
                      </a:lnTo>
                      <a:lnTo>
                        <a:pt x="78" y="14"/>
                      </a:lnTo>
                      <a:lnTo>
                        <a:pt x="64" y="25"/>
                      </a:lnTo>
                      <a:lnTo>
                        <a:pt x="50" y="38"/>
                      </a:lnTo>
                      <a:lnTo>
                        <a:pt x="36" y="52"/>
                      </a:lnTo>
                      <a:lnTo>
                        <a:pt x="24" y="70"/>
                      </a:lnTo>
                      <a:lnTo>
                        <a:pt x="15" y="88"/>
                      </a:lnTo>
                      <a:lnTo>
                        <a:pt x="6" y="107"/>
                      </a:lnTo>
                      <a:lnTo>
                        <a:pt x="0" y="1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28" name="Line 79"/>
                <p:cNvSpPr>
                  <a:spLocks noChangeShapeType="1"/>
                </p:cNvSpPr>
                <p:nvPr/>
              </p:nvSpPr>
              <p:spPr bwMode="auto">
                <a:xfrm>
                  <a:off x="2721" y="3445"/>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29" name="Freeform 80"/>
                <p:cNvSpPr>
                  <a:spLocks/>
                </p:cNvSpPr>
                <p:nvPr/>
              </p:nvSpPr>
              <p:spPr bwMode="auto">
                <a:xfrm>
                  <a:off x="1420" y="2754"/>
                  <a:ext cx="94" cy="212"/>
                </a:xfrm>
                <a:custGeom>
                  <a:avLst/>
                  <a:gdLst>
                    <a:gd name="T0" fmla="*/ 10 w 287"/>
                    <a:gd name="T1" fmla="*/ 0 h 648"/>
                    <a:gd name="T2" fmla="*/ 4 w 287"/>
                    <a:gd name="T3" fmla="*/ 23 h 648"/>
                    <a:gd name="T4" fmla="*/ 0 w 287"/>
                    <a:gd name="T5" fmla="*/ 23 h 648"/>
                    <a:gd name="T6" fmla="*/ 0 60000 65536"/>
                    <a:gd name="T7" fmla="*/ 0 60000 65536"/>
                    <a:gd name="T8" fmla="*/ 0 60000 65536"/>
                  </a:gdLst>
                  <a:ahLst/>
                  <a:cxnLst>
                    <a:cxn ang="T6">
                      <a:pos x="T0" y="T1"/>
                    </a:cxn>
                    <a:cxn ang="T7">
                      <a:pos x="T2" y="T3"/>
                    </a:cxn>
                    <a:cxn ang="T8">
                      <a:pos x="T4" y="T5"/>
                    </a:cxn>
                  </a:cxnLst>
                  <a:rect l="0" t="0" r="r" b="b"/>
                  <a:pathLst>
                    <a:path w="287" h="648">
                      <a:moveTo>
                        <a:pt x="287" y="0"/>
                      </a:moveTo>
                      <a:lnTo>
                        <a:pt x="113" y="648"/>
                      </a:lnTo>
                      <a:lnTo>
                        <a:pt x="0" y="6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30" name="Freeform 81"/>
                <p:cNvSpPr>
                  <a:spLocks/>
                </p:cNvSpPr>
                <p:nvPr/>
              </p:nvSpPr>
              <p:spPr bwMode="auto">
                <a:xfrm>
                  <a:off x="1400" y="2925"/>
                  <a:ext cx="20" cy="41"/>
                </a:xfrm>
                <a:custGeom>
                  <a:avLst/>
                  <a:gdLst>
                    <a:gd name="T0" fmla="*/ 0 w 61"/>
                    <a:gd name="T1" fmla="*/ 0 h 126"/>
                    <a:gd name="T2" fmla="*/ 0 w 61"/>
                    <a:gd name="T3" fmla="*/ 1 h 126"/>
                    <a:gd name="T4" fmla="*/ 0 w 61"/>
                    <a:gd name="T5" fmla="*/ 1 h 126"/>
                    <a:gd name="T6" fmla="*/ 0 w 61"/>
                    <a:gd name="T7" fmla="*/ 2 h 126"/>
                    <a:gd name="T8" fmla="*/ 0 w 61"/>
                    <a:gd name="T9" fmla="*/ 3 h 126"/>
                    <a:gd name="T10" fmla="*/ 0 w 61"/>
                    <a:gd name="T11" fmla="*/ 3 h 126"/>
                    <a:gd name="T12" fmla="*/ 1 w 61"/>
                    <a:gd name="T13" fmla="*/ 4 h 126"/>
                    <a:gd name="T14" fmla="*/ 1 w 61"/>
                    <a:gd name="T15" fmla="*/ 4 h 126"/>
                    <a:gd name="T16" fmla="*/ 1 w 61"/>
                    <a:gd name="T17" fmla="*/ 4 h 126"/>
                    <a:gd name="T18" fmla="*/ 2 w 61"/>
                    <a:gd name="T19" fmla="*/ 4 h 126"/>
                    <a:gd name="T20" fmla="*/ 2 w 61"/>
                    <a:gd name="T21" fmla="*/ 4 h 1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1" h="126">
                      <a:moveTo>
                        <a:pt x="7" y="0"/>
                      </a:moveTo>
                      <a:lnTo>
                        <a:pt x="3" y="19"/>
                      </a:lnTo>
                      <a:lnTo>
                        <a:pt x="0" y="38"/>
                      </a:lnTo>
                      <a:lnTo>
                        <a:pt x="2" y="56"/>
                      </a:lnTo>
                      <a:lnTo>
                        <a:pt x="4" y="73"/>
                      </a:lnTo>
                      <a:lnTo>
                        <a:pt x="9" y="88"/>
                      </a:lnTo>
                      <a:lnTo>
                        <a:pt x="15" y="101"/>
                      </a:lnTo>
                      <a:lnTo>
                        <a:pt x="25" y="112"/>
                      </a:lnTo>
                      <a:lnTo>
                        <a:pt x="36" y="119"/>
                      </a:lnTo>
                      <a:lnTo>
                        <a:pt x="47" y="124"/>
                      </a:lnTo>
                      <a:lnTo>
                        <a:pt x="61" y="1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31" name="Line 82"/>
                <p:cNvSpPr>
                  <a:spLocks noChangeShapeType="1"/>
                </p:cNvSpPr>
                <p:nvPr/>
              </p:nvSpPr>
              <p:spPr bwMode="auto">
                <a:xfrm flipV="1">
                  <a:off x="1402" y="2866"/>
                  <a:ext cx="1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32" name="Freeform 83"/>
                <p:cNvSpPr>
                  <a:spLocks/>
                </p:cNvSpPr>
                <p:nvPr/>
              </p:nvSpPr>
              <p:spPr bwMode="auto">
                <a:xfrm>
                  <a:off x="1418" y="2825"/>
                  <a:ext cx="39" cy="41"/>
                </a:xfrm>
                <a:custGeom>
                  <a:avLst/>
                  <a:gdLst>
                    <a:gd name="T0" fmla="*/ 4 w 121"/>
                    <a:gd name="T1" fmla="*/ 0 h 126"/>
                    <a:gd name="T2" fmla="*/ 4 w 121"/>
                    <a:gd name="T3" fmla="*/ 0 h 126"/>
                    <a:gd name="T4" fmla="*/ 3 w 121"/>
                    <a:gd name="T5" fmla="*/ 0 h 126"/>
                    <a:gd name="T6" fmla="*/ 3 w 121"/>
                    <a:gd name="T7" fmla="*/ 1 h 126"/>
                    <a:gd name="T8" fmla="*/ 2 w 121"/>
                    <a:gd name="T9" fmla="*/ 1 h 126"/>
                    <a:gd name="T10" fmla="*/ 2 w 121"/>
                    <a:gd name="T11" fmla="*/ 1 h 126"/>
                    <a:gd name="T12" fmla="*/ 1 w 121"/>
                    <a:gd name="T13" fmla="*/ 2 h 126"/>
                    <a:gd name="T14" fmla="*/ 1 w 121"/>
                    <a:gd name="T15" fmla="*/ 2 h 126"/>
                    <a:gd name="T16" fmla="*/ 1 w 121"/>
                    <a:gd name="T17" fmla="*/ 3 h 126"/>
                    <a:gd name="T18" fmla="*/ 0 w 121"/>
                    <a:gd name="T19" fmla="*/ 4 h 126"/>
                    <a:gd name="T20" fmla="*/ 0 w 121"/>
                    <a:gd name="T21" fmla="*/ 4 h 1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1" h="126">
                      <a:moveTo>
                        <a:pt x="121" y="0"/>
                      </a:moveTo>
                      <a:lnTo>
                        <a:pt x="107" y="2"/>
                      </a:lnTo>
                      <a:lnTo>
                        <a:pt x="92" y="6"/>
                      </a:lnTo>
                      <a:lnTo>
                        <a:pt x="78" y="14"/>
                      </a:lnTo>
                      <a:lnTo>
                        <a:pt x="64" y="24"/>
                      </a:lnTo>
                      <a:lnTo>
                        <a:pt x="50" y="37"/>
                      </a:lnTo>
                      <a:lnTo>
                        <a:pt x="37" y="52"/>
                      </a:lnTo>
                      <a:lnTo>
                        <a:pt x="25" y="69"/>
                      </a:lnTo>
                      <a:lnTo>
                        <a:pt x="15" y="87"/>
                      </a:lnTo>
                      <a:lnTo>
                        <a:pt x="6" y="106"/>
                      </a:lnTo>
                      <a:lnTo>
                        <a:pt x="0" y="1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33" name="Line 84"/>
                <p:cNvSpPr>
                  <a:spLocks noChangeShapeType="1"/>
                </p:cNvSpPr>
                <p:nvPr/>
              </p:nvSpPr>
              <p:spPr bwMode="auto">
                <a:xfrm>
                  <a:off x="1457" y="2825"/>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34" name="Freeform 85"/>
                <p:cNvSpPr>
                  <a:spLocks/>
                </p:cNvSpPr>
                <p:nvPr/>
              </p:nvSpPr>
              <p:spPr bwMode="auto">
                <a:xfrm>
                  <a:off x="1445" y="1315"/>
                  <a:ext cx="94" cy="210"/>
                </a:xfrm>
                <a:custGeom>
                  <a:avLst/>
                  <a:gdLst>
                    <a:gd name="T0" fmla="*/ 10 w 286"/>
                    <a:gd name="T1" fmla="*/ 0 h 647"/>
                    <a:gd name="T2" fmla="*/ 4 w 286"/>
                    <a:gd name="T3" fmla="*/ 22 h 647"/>
                    <a:gd name="T4" fmla="*/ 0 w 286"/>
                    <a:gd name="T5" fmla="*/ 22 h 647"/>
                    <a:gd name="T6" fmla="*/ 0 60000 65536"/>
                    <a:gd name="T7" fmla="*/ 0 60000 65536"/>
                    <a:gd name="T8" fmla="*/ 0 60000 65536"/>
                  </a:gdLst>
                  <a:ahLst/>
                  <a:cxnLst>
                    <a:cxn ang="T6">
                      <a:pos x="T0" y="T1"/>
                    </a:cxn>
                    <a:cxn ang="T7">
                      <a:pos x="T2" y="T3"/>
                    </a:cxn>
                    <a:cxn ang="T8">
                      <a:pos x="T4" y="T5"/>
                    </a:cxn>
                  </a:cxnLst>
                  <a:rect l="0" t="0" r="r" b="b"/>
                  <a:pathLst>
                    <a:path w="286" h="647">
                      <a:moveTo>
                        <a:pt x="286" y="0"/>
                      </a:moveTo>
                      <a:lnTo>
                        <a:pt x="113" y="647"/>
                      </a:lnTo>
                      <a:lnTo>
                        <a:pt x="0" y="6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35" name="Freeform 86"/>
                <p:cNvSpPr>
                  <a:spLocks/>
                </p:cNvSpPr>
                <p:nvPr/>
              </p:nvSpPr>
              <p:spPr bwMode="auto">
                <a:xfrm>
                  <a:off x="1425" y="1483"/>
                  <a:ext cx="20" cy="42"/>
                </a:xfrm>
                <a:custGeom>
                  <a:avLst/>
                  <a:gdLst>
                    <a:gd name="T0" fmla="*/ 0 w 61"/>
                    <a:gd name="T1" fmla="*/ 0 h 127"/>
                    <a:gd name="T2" fmla="*/ 0 w 61"/>
                    <a:gd name="T3" fmla="*/ 1 h 127"/>
                    <a:gd name="T4" fmla="*/ 0 w 61"/>
                    <a:gd name="T5" fmla="*/ 1 h 127"/>
                    <a:gd name="T6" fmla="*/ 0 w 61"/>
                    <a:gd name="T7" fmla="*/ 2 h 127"/>
                    <a:gd name="T8" fmla="*/ 0 w 61"/>
                    <a:gd name="T9" fmla="*/ 3 h 127"/>
                    <a:gd name="T10" fmla="*/ 0 w 61"/>
                    <a:gd name="T11" fmla="*/ 3 h 127"/>
                    <a:gd name="T12" fmla="*/ 1 w 61"/>
                    <a:gd name="T13" fmla="*/ 4 h 127"/>
                    <a:gd name="T14" fmla="*/ 1 w 61"/>
                    <a:gd name="T15" fmla="*/ 4 h 127"/>
                    <a:gd name="T16" fmla="*/ 1 w 61"/>
                    <a:gd name="T17" fmla="*/ 4 h 127"/>
                    <a:gd name="T18" fmla="*/ 2 w 61"/>
                    <a:gd name="T19" fmla="*/ 5 h 127"/>
                    <a:gd name="T20" fmla="*/ 2 w 61"/>
                    <a:gd name="T21" fmla="*/ 5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1" h="127">
                      <a:moveTo>
                        <a:pt x="7" y="0"/>
                      </a:moveTo>
                      <a:lnTo>
                        <a:pt x="2" y="20"/>
                      </a:lnTo>
                      <a:lnTo>
                        <a:pt x="0" y="40"/>
                      </a:lnTo>
                      <a:lnTo>
                        <a:pt x="1" y="58"/>
                      </a:lnTo>
                      <a:lnTo>
                        <a:pt x="3" y="75"/>
                      </a:lnTo>
                      <a:lnTo>
                        <a:pt x="9" y="90"/>
                      </a:lnTo>
                      <a:lnTo>
                        <a:pt x="15" y="102"/>
                      </a:lnTo>
                      <a:lnTo>
                        <a:pt x="25" y="113"/>
                      </a:lnTo>
                      <a:lnTo>
                        <a:pt x="35" y="121"/>
                      </a:lnTo>
                      <a:lnTo>
                        <a:pt x="47" y="125"/>
                      </a:lnTo>
                      <a:lnTo>
                        <a:pt x="61" y="1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36" name="Line 87"/>
                <p:cNvSpPr>
                  <a:spLocks noChangeShapeType="1"/>
                </p:cNvSpPr>
                <p:nvPr/>
              </p:nvSpPr>
              <p:spPr bwMode="auto">
                <a:xfrm flipV="1">
                  <a:off x="1427" y="1426"/>
                  <a:ext cx="16"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37" name="Freeform 88"/>
                <p:cNvSpPr>
                  <a:spLocks/>
                </p:cNvSpPr>
                <p:nvPr/>
              </p:nvSpPr>
              <p:spPr bwMode="auto">
                <a:xfrm>
                  <a:off x="1443" y="1385"/>
                  <a:ext cx="39" cy="41"/>
                </a:xfrm>
                <a:custGeom>
                  <a:avLst/>
                  <a:gdLst>
                    <a:gd name="T0" fmla="*/ 4 w 121"/>
                    <a:gd name="T1" fmla="*/ 0 h 125"/>
                    <a:gd name="T2" fmla="*/ 4 w 121"/>
                    <a:gd name="T3" fmla="*/ 0 h 125"/>
                    <a:gd name="T4" fmla="*/ 3 w 121"/>
                    <a:gd name="T5" fmla="*/ 0 h 125"/>
                    <a:gd name="T6" fmla="*/ 3 w 121"/>
                    <a:gd name="T7" fmla="*/ 0 h 125"/>
                    <a:gd name="T8" fmla="*/ 2 w 121"/>
                    <a:gd name="T9" fmla="*/ 1 h 125"/>
                    <a:gd name="T10" fmla="*/ 2 w 121"/>
                    <a:gd name="T11" fmla="*/ 1 h 125"/>
                    <a:gd name="T12" fmla="*/ 1 w 121"/>
                    <a:gd name="T13" fmla="*/ 2 h 125"/>
                    <a:gd name="T14" fmla="*/ 1 w 121"/>
                    <a:gd name="T15" fmla="*/ 2 h 125"/>
                    <a:gd name="T16" fmla="*/ 1 w 121"/>
                    <a:gd name="T17" fmla="*/ 3 h 125"/>
                    <a:gd name="T18" fmla="*/ 0 w 121"/>
                    <a:gd name="T19" fmla="*/ 4 h 125"/>
                    <a:gd name="T20" fmla="*/ 0 w 121"/>
                    <a:gd name="T21" fmla="*/ 4 h 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1" h="125">
                      <a:moveTo>
                        <a:pt x="121" y="0"/>
                      </a:moveTo>
                      <a:lnTo>
                        <a:pt x="107" y="1"/>
                      </a:lnTo>
                      <a:lnTo>
                        <a:pt x="92" y="5"/>
                      </a:lnTo>
                      <a:lnTo>
                        <a:pt x="77" y="12"/>
                      </a:lnTo>
                      <a:lnTo>
                        <a:pt x="63" y="23"/>
                      </a:lnTo>
                      <a:lnTo>
                        <a:pt x="50" y="36"/>
                      </a:lnTo>
                      <a:lnTo>
                        <a:pt x="37" y="51"/>
                      </a:lnTo>
                      <a:lnTo>
                        <a:pt x="25" y="68"/>
                      </a:lnTo>
                      <a:lnTo>
                        <a:pt x="14" y="86"/>
                      </a:lnTo>
                      <a:lnTo>
                        <a:pt x="6" y="105"/>
                      </a:lnTo>
                      <a:lnTo>
                        <a:pt x="0" y="1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38" name="Line 89"/>
                <p:cNvSpPr>
                  <a:spLocks noChangeShapeType="1"/>
                </p:cNvSpPr>
                <p:nvPr/>
              </p:nvSpPr>
              <p:spPr bwMode="auto">
                <a:xfrm>
                  <a:off x="1482" y="1385"/>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39" name="Line 90"/>
                <p:cNvSpPr>
                  <a:spLocks noChangeShapeType="1"/>
                </p:cNvSpPr>
                <p:nvPr/>
              </p:nvSpPr>
              <p:spPr bwMode="auto">
                <a:xfrm flipH="1">
                  <a:off x="1562" y="1315"/>
                  <a:ext cx="20"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40" name="Line 91"/>
                <p:cNvSpPr>
                  <a:spLocks noChangeShapeType="1"/>
                </p:cNvSpPr>
                <p:nvPr/>
              </p:nvSpPr>
              <p:spPr bwMode="auto">
                <a:xfrm flipH="1">
                  <a:off x="3640" y="2487"/>
                  <a:ext cx="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41" name="Freeform 92"/>
                <p:cNvSpPr>
                  <a:spLocks/>
                </p:cNvSpPr>
                <p:nvPr/>
              </p:nvSpPr>
              <p:spPr bwMode="auto">
                <a:xfrm>
                  <a:off x="3624" y="2453"/>
                  <a:ext cx="16" cy="34"/>
                </a:xfrm>
                <a:custGeom>
                  <a:avLst/>
                  <a:gdLst>
                    <a:gd name="T0" fmla="*/ 0 w 51"/>
                    <a:gd name="T1" fmla="*/ 0 h 107"/>
                    <a:gd name="T2" fmla="*/ 0 w 51"/>
                    <a:gd name="T3" fmla="*/ 1 h 107"/>
                    <a:gd name="T4" fmla="*/ 0 w 51"/>
                    <a:gd name="T5" fmla="*/ 1 h 107"/>
                    <a:gd name="T6" fmla="*/ 0 w 51"/>
                    <a:gd name="T7" fmla="*/ 2 h 107"/>
                    <a:gd name="T8" fmla="*/ 0 w 51"/>
                    <a:gd name="T9" fmla="*/ 2 h 107"/>
                    <a:gd name="T10" fmla="*/ 0 w 51"/>
                    <a:gd name="T11" fmla="*/ 3 h 107"/>
                    <a:gd name="T12" fmla="*/ 1 w 51"/>
                    <a:gd name="T13" fmla="*/ 3 h 107"/>
                    <a:gd name="T14" fmla="*/ 1 w 51"/>
                    <a:gd name="T15" fmla="*/ 3 h 107"/>
                    <a:gd name="T16" fmla="*/ 1 w 51"/>
                    <a:gd name="T17" fmla="*/ 3 h 107"/>
                    <a:gd name="T18" fmla="*/ 2 w 51"/>
                    <a:gd name="T19" fmla="*/ 3 h 10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1" h="107">
                      <a:moveTo>
                        <a:pt x="5" y="0"/>
                      </a:moveTo>
                      <a:lnTo>
                        <a:pt x="1" y="18"/>
                      </a:lnTo>
                      <a:lnTo>
                        <a:pt x="0" y="36"/>
                      </a:lnTo>
                      <a:lnTo>
                        <a:pt x="1" y="53"/>
                      </a:lnTo>
                      <a:lnTo>
                        <a:pt x="4" y="69"/>
                      </a:lnTo>
                      <a:lnTo>
                        <a:pt x="9" y="82"/>
                      </a:lnTo>
                      <a:lnTo>
                        <a:pt x="18" y="92"/>
                      </a:lnTo>
                      <a:lnTo>
                        <a:pt x="27" y="101"/>
                      </a:lnTo>
                      <a:lnTo>
                        <a:pt x="39" y="105"/>
                      </a:lnTo>
                      <a:lnTo>
                        <a:pt x="51" y="1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42" name="Line 93"/>
                <p:cNvSpPr>
                  <a:spLocks noChangeShapeType="1"/>
                </p:cNvSpPr>
                <p:nvPr/>
              </p:nvSpPr>
              <p:spPr bwMode="auto">
                <a:xfrm flipV="1">
                  <a:off x="3624" y="2394"/>
                  <a:ext cx="1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43" name="Freeform 94"/>
                <p:cNvSpPr>
                  <a:spLocks/>
                </p:cNvSpPr>
                <p:nvPr/>
              </p:nvSpPr>
              <p:spPr bwMode="auto">
                <a:xfrm>
                  <a:off x="3640" y="2346"/>
                  <a:ext cx="69" cy="48"/>
                </a:xfrm>
                <a:custGeom>
                  <a:avLst/>
                  <a:gdLst>
                    <a:gd name="T0" fmla="*/ 7 w 208"/>
                    <a:gd name="T1" fmla="*/ 5 h 144"/>
                    <a:gd name="T2" fmla="*/ 8 w 208"/>
                    <a:gd name="T3" fmla="*/ 4 h 144"/>
                    <a:gd name="T4" fmla="*/ 8 w 208"/>
                    <a:gd name="T5" fmla="*/ 4 h 144"/>
                    <a:gd name="T6" fmla="*/ 8 w 208"/>
                    <a:gd name="T7" fmla="*/ 3 h 144"/>
                    <a:gd name="T8" fmla="*/ 8 w 208"/>
                    <a:gd name="T9" fmla="*/ 2 h 144"/>
                    <a:gd name="T10" fmla="*/ 7 w 208"/>
                    <a:gd name="T11" fmla="*/ 2 h 144"/>
                    <a:gd name="T12" fmla="*/ 7 w 208"/>
                    <a:gd name="T13" fmla="*/ 1 h 144"/>
                    <a:gd name="T14" fmla="*/ 7 w 208"/>
                    <a:gd name="T15" fmla="*/ 1 h 144"/>
                    <a:gd name="T16" fmla="*/ 6 w 208"/>
                    <a:gd name="T17" fmla="*/ 0 h 144"/>
                    <a:gd name="T18" fmla="*/ 6 w 208"/>
                    <a:gd name="T19" fmla="*/ 0 h 144"/>
                    <a:gd name="T20" fmla="*/ 5 w 208"/>
                    <a:gd name="T21" fmla="*/ 0 h 144"/>
                    <a:gd name="T22" fmla="*/ 4 w 208"/>
                    <a:gd name="T23" fmla="*/ 0 h 144"/>
                    <a:gd name="T24" fmla="*/ 4 w 208"/>
                    <a:gd name="T25" fmla="*/ 0 h 144"/>
                    <a:gd name="T26" fmla="*/ 3 w 208"/>
                    <a:gd name="T27" fmla="*/ 1 h 144"/>
                    <a:gd name="T28" fmla="*/ 3 w 208"/>
                    <a:gd name="T29" fmla="*/ 1 h 144"/>
                    <a:gd name="T30" fmla="*/ 2 w 208"/>
                    <a:gd name="T31" fmla="*/ 2 h 144"/>
                    <a:gd name="T32" fmla="*/ 2 w 208"/>
                    <a:gd name="T33" fmla="*/ 2 h 144"/>
                    <a:gd name="T34" fmla="*/ 1 w 208"/>
                    <a:gd name="T35" fmla="*/ 3 h 144"/>
                    <a:gd name="T36" fmla="*/ 1 w 208"/>
                    <a:gd name="T37" fmla="*/ 4 h 144"/>
                    <a:gd name="T38" fmla="*/ 0 w 208"/>
                    <a:gd name="T39" fmla="*/ 4 h 144"/>
                    <a:gd name="T40" fmla="*/ 0 w 208"/>
                    <a:gd name="T41" fmla="*/ 5 h 1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8" h="144">
                      <a:moveTo>
                        <a:pt x="201" y="144"/>
                      </a:moveTo>
                      <a:lnTo>
                        <a:pt x="205" y="121"/>
                      </a:lnTo>
                      <a:lnTo>
                        <a:pt x="208" y="99"/>
                      </a:lnTo>
                      <a:lnTo>
                        <a:pt x="208" y="79"/>
                      </a:lnTo>
                      <a:lnTo>
                        <a:pt x="204" y="60"/>
                      </a:lnTo>
                      <a:lnTo>
                        <a:pt x="199" y="43"/>
                      </a:lnTo>
                      <a:lnTo>
                        <a:pt x="191" y="28"/>
                      </a:lnTo>
                      <a:lnTo>
                        <a:pt x="180" y="16"/>
                      </a:lnTo>
                      <a:lnTo>
                        <a:pt x="168" y="8"/>
                      </a:lnTo>
                      <a:lnTo>
                        <a:pt x="154" y="2"/>
                      </a:lnTo>
                      <a:lnTo>
                        <a:pt x="139" y="0"/>
                      </a:lnTo>
                      <a:lnTo>
                        <a:pt x="122" y="2"/>
                      </a:lnTo>
                      <a:lnTo>
                        <a:pt x="106" y="8"/>
                      </a:lnTo>
                      <a:lnTo>
                        <a:pt x="89" y="16"/>
                      </a:lnTo>
                      <a:lnTo>
                        <a:pt x="72" y="28"/>
                      </a:lnTo>
                      <a:lnTo>
                        <a:pt x="56" y="43"/>
                      </a:lnTo>
                      <a:lnTo>
                        <a:pt x="41" y="60"/>
                      </a:lnTo>
                      <a:lnTo>
                        <a:pt x="29" y="79"/>
                      </a:lnTo>
                      <a:lnTo>
                        <a:pt x="17" y="99"/>
                      </a:lnTo>
                      <a:lnTo>
                        <a:pt x="7" y="121"/>
                      </a:lnTo>
                      <a:lnTo>
                        <a:pt x="0"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44" name="Freeform 95"/>
                <p:cNvSpPr>
                  <a:spLocks/>
                </p:cNvSpPr>
                <p:nvPr/>
              </p:nvSpPr>
              <p:spPr bwMode="auto">
                <a:xfrm>
                  <a:off x="3634" y="2394"/>
                  <a:ext cx="73" cy="23"/>
                </a:xfrm>
                <a:custGeom>
                  <a:avLst/>
                  <a:gdLst>
                    <a:gd name="T0" fmla="*/ 8 w 220"/>
                    <a:gd name="T1" fmla="*/ 0 h 71"/>
                    <a:gd name="T2" fmla="*/ 7 w 220"/>
                    <a:gd name="T3" fmla="*/ 2 h 71"/>
                    <a:gd name="T4" fmla="*/ 0 w 220"/>
                    <a:gd name="T5" fmla="*/ 2 h 71"/>
                    <a:gd name="T6" fmla="*/ 0 60000 65536"/>
                    <a:gd name="T7" fmla="*/ 0 60000 65536"/>
                    <a:gd name="T8" fmla="*/ 0 60000 65536"/>
                  </a:gdLst>
                  <a:ahLst/>
                  <a:cxnLst>
                    <a:cxn ang="T6">
                      <a:pos x="T0" y="T1"/>
                    </a:cxn>
                    <a:cxn ang="T7">
                      <a:pos x="T2" y="T3"/>
                    </a:cxn>
                    <a:cxn ang="T8">
                      <a:pos x="T4" y="T5"/>
                    </a:cxn>
                  </a:cxnLst>
                  <a:rect l="0" t="0" r="r" b="b"/>
                  <a:pathLst>
                    <a:path w="220" h="71">
                      <a:moveTo>
                        <a:pt x="220" y="0"/>
                      </a:moveTo>
                      <a:lnTo>
                        <a:pt x="201" y="71"/>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45" name="Line 96"/>
                <p:cNvSpPr>
                  <a:spLocks noChangeShapeType="1"/>
                </p:cNvSpPr>
                <p:nvPr/>
              </p:nvSpPr>
              <p:spPr bwMode="auto">
                <a:xfrm flipH="1">
                  <a:off x="3684" y="1972"/>
                  <a:ext cx="4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46" name="Freeform 97"/>
                <p:cNvSpPr>
                  <a:spLocks/>
                </p:cNvSpPr>
                <p:nvPr/>
              </p:nvSpPr>
              <p:spPr bwMode="auto">
                <a:xfrm>
                  <a:off x="3668" y="1935"/>
                  <a:ext cx="16" cy="37"/>
                </a:xfrm>
                <a:custGeom>
                  <a:avLst/>
                  <a:gdLst>
                    <a:gd name="T0" fmla="*/ 0 w 52"/>
                    <a:gd name="T1" fmla="*/ 0 h 108"/>
                    <a:gd name="T2" fmla="*/ 0 w 52"/>
                    <a:gd name="T3" fmla="*/ 1 h 108"/>
                    <a:gd name="T4" fmla="*/ 0 w 52"/>
                    <a:gd name="T5" fmla="*/ 1 h 108"/>
                    <a:gd name="T6" fmla="*/ 0 w 52"/>
                    <a:gd name="T7" fmla="*/ 2 h 108"/>
                    <a:gd name="T8" fmla="*/ 0 w 52"/>
                    <a:gd name="T9" fmla="*/ 3 h 108"/>
                    <a:gd name="T10" fmla="*/ 0 w 52"/>
                    <a:gd name="T11" fmla="*/ 3 h 108"/>
                    <a:gd name="T12" fmla="*/ 1 w 52"/>
                    <a:gd name="T13" fmla="*/ 4 h 108"/>
                    <a:gd name="T14" fmla="*/ 1 w 52"/>
                    <a:gd name="T15" fmla="*/ 4 h 108"/>
                    <a:gd name="T16" fmla="*/ 1 w 52"/>
                    <a:gd name="T17" fmla="*/ 4 h 108"/>
                    <a:gd name="T18" fmla="*/ 2 w 52"/>
                    <a:gd name="T19" fmla="*/ 4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2" h="108">
                      <a:moveTo>
                        <a:pt x="5" y="0"/>
                      </a:moveTo>
                      <a:lnTo>
                        <a:pt x="1" y="19"/>
                      </a:lnTo>
                      <a:lnTo>
                        <a:pt x="0" y="37"/>
                      </a:lnTo>
                      <a:lnTo>
                        <a:pt x="1" y="54"/>
                      </a:lnTo>
                      <a:lnTo>
                        <a:pt x="4" y="70"/>
                      </a:lnTo>
                      <a:lnTo>
                        <a:pt x="11" y="83"/>
                      </a:lnTo>
                      <a:lnTo>
                        <a:pt x="18" y="93"/>
                      </a:lnTo>
                      <a:lnTo>
                        <a:pt x="28" y="102"/>
                      </a:lnTo>
                      <a:lnTo>
                        <a:pt x="39" y="106"/>
                      </a:lnTo>
                      <a:lnTo>
                        <a:pt x="52"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47" name="Line 98"/>
                <p:cNvSpPr>
                  <a:spLocks noChangeShapeType="1"/>
                </p:cNvSpPr>
                <p:nvPr/>
              </p:nvSpPr>
              <p:spPr bwMode="auto">
                <a:xfrm flipV="1">
                  <a:off x="3668" y="1878"/>
                  <a:ext cx="16"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48" name="Freeform 99"/>
                <p:cNvSpPr>
                  <a:spLocks/>
                </p:cNvSpPr>
                <p:nvPr/>
              </p:nvSpPr>
              <p:spPr bwMode="auto">
                <a:xfrm>
                  <a:off x="3684" y="1830"/>
                  <a:ext cx="68" cy="48"/>
                </a:xfrm>
                <a:custGeom>
                  <a:avLst/>
                  <a:gdLst>
                    <a:gd name="T0" fmla="*/ 7 w 209"/>
                    <a:gd name="T1" fmla="*/ 5 h 144"/>
                    <a:gd name="T2" fmla="*/ 7 w 209"/>
                    <a:gd name="T3" fmla="*/ 4 h 144"/>
                    <a:gd name="T4" fmla="*/ 7 w 209"/>
                    <a:gd name="T5" fmla="*/ 4 h 144"/>
                    <a:gd name="T6" fmla="*/ 7 w 209"/>
                    <a:gd name="T7" fmla="*/ 3 h 144"/>
                    <a:gd name="T8" fmla="*/ 7 w 209"/>
                    <a:gd name="T9" fmla="*/ 2 h 144"/>
                    <a:gd name="T10" fmla="*/ 7 w 209"/>
                    <a:gd name="T11" fmla="*/ 2 h 144"/>
                    <a:gd name="T12" fmla="*/ 7 w 209"/>
                    <a:gd name="T13" fmla="*/ 1 h 144"/>
                    <a:gd name="T14" fmla="*/ 6 w 209"/>
                    <a:gd name="T15" fmla="*/ 1 h 144"/>
                    <a:gd name="T16" fmla="*/ 6 w 209"/>
                    <a:gd name="T17" fmla="*/ 0 h 144"/>
                    <a:gd name="T18" fmla="*/ 5 w 209"/>
                    <a:gd name="T19" fmla="*/ 0 h 144"/>
                    <a:gd name="T20" fmla="*/ 5 w 209"/>
                    <a:gd name="T21" fmla="*/ 0 h 144"/>
                    <a:gd name="T22" fmla="*/ 4 w 209"/>
                    <a:gd name="T23" fmla="*/ 0 h 144"/>
                    <a:gd name="T24" fmla="*/ 4 w 209"/>
                    <a:gd name="T25" fmla="*/ 0 h 144"/>
                    <a:gd name="T26" fmla="*/ 3 w 209"/>
                    <a:gd name="T27" fmla="*/ 1 h 144"/>
                    <a:gd name="T28" fmla="*/ 3 w 209"/>
                    <a:gd name="T29" fmla="*/ 1 h 144"/>
                    <a:gd name="T30" fmla="*/ 2 w 209"/>
                    <a:gd name="T31" fmla="*/ 2 h 144"/>
                    <a:gd name="T32" fmla="*/ 2 w 209"/>
                    <a:gd name="T33" fmla="*/ 2 h 144"/>
                    <a:gd name="T34" fmla="*/ 1 w 209"/>
                    <a:gd name="T35" fmla="*/ 3 h 144"/>
                    <a:gd name="T36" fmla="*/ 1 w 209"/>
                    <a:gd name="T37" fmla="*/ 4 h 144"/>
                    <a:gd name="T38" fmla="*/ 0 w 209"/>
                    <a:gd name="T39" fmla="*/ 4 h 144"/>
                    <a:gd name="T40" fmla="*/ 0 w 209"/>
                    <a:gd name="T41" fmla="*/ 5 h 1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9" h="144">
                      <a:moveTo>
                        <a:pt x="201" y="144"/>
                      </a:moveTo>
                      <a:lnTo>
                        <a:pt x="206" y="121"/>
                      </a:lnTo>
                      <a:lnTo>
                        <a:pt x="209" y="99"/>
                      </a:lnTo>
                      <a:lnTo>
                        <a:pt x="208" y="78"/>
                      </a:lnTo>
                      <a:lnTo>
                        <a:pt x="205" y="58"/>
                      </a:lnTo>
                      <a:lnTo>
                        <a:pt x="199" y="41"/>
                      </a:lnTo>
                      <a:lnTo>
                        <a:pt x="191" y="28"/>
                      </a:lnTo>
                      <a:lnTo>
                        <a:pt x="181" y="15"/>
                      </a:lnTo>
                      <a:lnTo>
                        <a:pt x="168" y="6"/>
                      </a:lnTo>
                      <a:lnTo>
                        <a:pt x="155" y="1"/>
                      </a:lnTo>
                      <a:lnTo>
                        <a:pt x="140" y="0"/>
                      </a:lnTo>
                      <a:lnTo>
                        <a:pt x="123" y="1"/>
                      </a:lnTo>
                      <a:lnTo>
                        <a:pt x="107" y="6"/>
                      </a:lnTo>
                      <a:lnTo>
                        <a:pt x="90" y="15"/>
                      </a:lnTo>
                      <a:lnTo>
                        <a:pt x="73" y="28"/>
                      </a:lnTo>
                      <a:lnTo>
                        <a:pt x="57" y="41"/>
                      </a:lnTo>
                      <a:lnTo>
                        <a:pt x="42" y="58"/>
                      </a:lnTo>
                      <a:lnTo>
                        <a:pt x="29" y="78"/>
                      </a:lnTo>
                      <a:lnTo>
                        <a:pt x="17" y="99"/>
                      </a:lnTo>
                      <a:lnTo>
                        <a:pt x="8" y="121"/>
                      </a:lnTo>
                      <a:lnTo>
                        <a:pt x="0"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49" name="Freeform 100"/>
                <p:cNvSpPr>
                  <a:spLocks/>
                </p:cNvSpPr>
                <p:nvPr/>
              </p:nvSpPr>
              <p:spPr bwMode="auto">
                <a:xfrm>
                  <a:off x="3679" y="1878"/>
                  <a:ext cx="71" cy="23"/>
                </a:xfrm>
                <a:custGeom>
                  <a:avLst/>
                  <a:gdLst>
                    <a:gd name="T0" fmla="*/ 7 w 220"/>
                    <a:gd name="T1" fmla="*/ 0 h 71"/>
                    <a:gd name="T2" fmla="*/ 7 w 220"/>
                    <a:gd name="T3" fmla="*/ 2 h 71"/>
                    <a:gd name="T4" fmla="*/ 0 w 220"/>
                    <a:gd name="T5" fmla="*/ 2 h 71"/>
                    <a:gd name="T6" fmla="*/ 0 60000 65536"/>
                    <a:gd name="T7" fmla="*/ 0 60000 65536"/>
                    <a:gd name="T8" fmla="*/ 0 60000 65536"/>
                  </a:gdLst>
                  <a:ahLst/>
                  <a:cxnLst>
                    <a:cxn ang="T6">
                      <a:pos x="T0" y="T1"/>
                    </a:cxn>
                    <a:cxn ang="T7">
                      <a:pos x="T2" y="T3"/>
                    </a:cxn>
                    <a:cxn ang="T8">
                      <a:pos x="T4" y="T5"/>
                    </a:cxn>
                  </a:cxnLst>
                  <a:rect l="0" t="0" r="r" b="b"/>
                  <a:pathLst>
                    <a:path w="220" h="71">
                      <a:moveTo>
                        <a:pt x="220" y="0"/>
                      </a:moveTo>
                      <a:lnTo>
                        <a:pt x="201" y="71"/>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50" name="Line 101"/>
                <p:cNvSpPr>
                  <a:spLocks noChangeShapeType="1"/>
                </p:cNvSpPr>
                <p:nvPr/>
              </p:nvSpPr>
              <p:spPr bwMode="auto">
                <a:xfrm flipH="1">
                  <a:off x="3805" y="1760"/>
                  <a:ext cx="20"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371814" name="Group 102"/>
          <p:cNvGrpSpPr>
            <a:grpSpLocks/>
          </p:cNvGrpSpPr>
          <p:nvPr/>
        </p:nvGrpSpPr>
        <p:grpSpPr bwMode="auto">
          <a:xfrm>
            <a:off x="3163888" y="4038600"/>
            <a:ext cx="141287" cy="333375"/>
            <a:chOff x="1993" y="2544"/>
            <a:chExt cx="89" cy="210"/>
          </a:xfrm>
        </p:grpSpPr>
        <p:sp>
          <p:nvSpPr>
            <p:cNvPr id="89102" name="Line 103"/>
            <p:cNvSpPr>
              <a:spLocks noChangeShapeType="1"/>
            </p:cNvSpPr>
            <p:nvPr/>
          </p:nvSpPr>
          <p:spPr bwMode="auto">
            <a:xfrm flipV="1">
              <a:off x="1993" y="2592"/>
              <a:ext cx="46" cy="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03" name="Freeform 104"/>
            <p:cNvSpPr>
              <a:spLocks/>
            </p:cNvSpPr>
            <p:nvPr/>
          </p:nvSpPr>
          <p:spPr bwMode="auto">
            <a:xfrm>
              <a:off x="2039" y="2544"/>
              <a:ext cx="43" cy="48"/>
            </a:xfrm>
            <a:custGeom>
              <a:avLst/>
              <a:gdLst>
                <a:gd name="T0" fmla="*/ 4 w 138"/>
                <a:gd name="T1" fmla="*/ 0 h 144"/>
                <a:gd name="T2" fmla="*/ 4 w 138"/>
                <a:gd name="T3" fmla="*/ 0 h 144"/>
                <a:gd name="T4" fmla="*/ 3 w 138"/>
                <a:gd name="T5" fmla="*/ 0 h 144"/>
                <a:gd name="T6" fmla="*/ 3 w 138"/>
                <a:gd name="T7" fmla="*/ 1 h 144"/>
                <a:gd name="T8" fmla="*/ 2 w 138"/>
                <a:gd name="T9" fmla="*/ 1 h 144"/>
                <a:gd name="T10" fmla="*/ 2 w 138"/>
                <a:gd name="T11" fmla="*/ 2 h 144"/>
                <a:gd name="T12" fmla="*/ 1 w 138"/>
                <a:gd name="T13" fmla="*/ 2 h 144"/>
                <a:gd name="T14" fmla="*/ 1 w 138"/>
                <a:gd name="T15" fmla="*/ 3 h 144"/>
                <a:gd name="T16" fmla="*/ 1 w 138"/>
                <a:gd name="T17" fmla="*/ 4 h 144"/>
                <a:gd name="T18" fmla="*/ 0 w 138"/>
                <a:gd name="T19" fmla="*/ 4 h 144"/>
                <a:gd name="T20" fmla="*/ 0 w 138"/>
                <a:gd name="T21" fmla="*/ 5 h 1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8" h="144">
                  <a:moveTo>
                    <a:pt x="138" y="0"/>
                  </a:moveTo>
                  <a:lnTo>
                    <a:pt x="122" y="2"/>
                  </a:lnTo>
                  <a:lnTo>
                    <a:pt x="106" y="8"/>
                  </a:lnTo>
                  <a:lnTo>
                    <a:pt x="89" y="16"/>
                  </a:lnTo>
                  <a:lnTo>
                    <a:pt x="72" y="28"/>
                  </a:lnTo>
                  <a:lnTo>
                    <a:pt x="56" y="43"/>
                  </a:lnTo>
                  <a:lnTo>
                    <a:pt x="41" y="60"/>
                  </a:lnTo>
                  <a:lnTo>
                    <a:pt x="28" y="79"/>
                  </a:lnTo>
                  <a:lnTo>
                    <a:pt x="17" y="99"/>
                  </a:lnTo>
                  <a:lnTo>
                    <a:pt x="7" y="121"/>
                  </a:lnTo>
                  <a:lnTo>
                    <a:pt x="0"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04" name="Line 105"/>
            <p:cNvSpPr>
              <a:spLocks noChangeShapeType="1"/>
            </p:cNvSpPr>
            <p:nvPr/>
          </p:nvSpPr>
          <p:spPr bwMode="auto">
            <a:xfrm>
              <a:off x="2016" y="2615"/>
              <a:ext cx="4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1818" name="Group 106"/>
          <p:cNvGrpSpPr>
            <a:grpSpLocks/>
          </p:cNvGrpSpPr>
          <p:nvPr/>
        </p:nvGrpSpPr>
        <p:grpSpPr bwMode="auto">
          <a:xfrm>
            <a:off x="3030538" y="2605088"/>
            <a:ext cx="234950" cy="333375"/>
            <a:chOff x="1909" y="1641"/>
            <a:chExt cx="148" cy="210"/>
          </a:xfrm>
        </p:grpSpPr>
        <p:sp>
          <p:nvSpPr>
            <p:cNvPr id="89098" name="Line 107"/>
            <p:cNvSpPr>
              <a:spLocks noChangeShapeType="1"/>
            </p:cNvSpPr>
            <p:nvPr/>
          </p:nvSpPr>
          <p:spPr bwMode="auto">
            <a:xfrm flipV="1">
              <a:off x="1909" y="1687"/>
              <a:ext cx="43" cy="1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099" name="Freeform 108"/>
            <p:cNvSpPr>
              <a:spLocks/>
            </p:cNvSpPr>
            <p:nvPr/>
          </p:nvSpPr>
          <p:spPr bwMode="auto">
            <a:xfrm>
              <a:off x="1952" y="1641"/>
              <a:ext cx="46" cy="46"/>
            </a:xfrm>
            <a:custGeom>
              <a:avLst/>
              <a:gdLst>
                <a:gd name="T0" fmla="*/ 5 w 139"/>
                <a:gd name="T1" fmla="*/ 0 h 144"/>
                <a:gd name="T2" fmla="*/ 5 w 139"/>
                <a:gd name="T3" fmla="*/ 0 h 144"/>
                <a:gd name="T4" fmla="*/ 4 w 139"/>
                <a:gd name="T5" fmla="*/ 0 h 144"/>
                <a:gd name="T6" fmla="*/ 3 w 139"/>
                <a:gd name="T7" fmla="*/ 1 h 144"/>
                <a:gd name="T8" fmla="*/ 3 w 139"/>
                <a:gd name="T9" fmla="*/ 1 h 144"/>
                <a:gd name="T10" fmla="*/ 2 w 139"/>
                <a:gd name="T11" fmla="*/ 1 h 144"/>
                <a:gd name="T12" fmla="*/ 2 w 139"/>
                <a:gd name="T13" fmla="*/ 2 h 144"/>
                <a:gd name="T14" fmla="*/ 1 w 139"/>
                <a:gd name="T15" fmla="*/ 3 h 144"/>
                <a:gd name="T16" fmla="*/ 1 w 139"/>
                <a:gd name="T17" fmla="*/ 3 h 144"/>
                <a:gd name="T18" fmla="*/ 0 w 139"/>
                <a:gd name="T19" fmla="*/ 4 h 144"/>
                <a:gd name="T20" fmla="*/ 0 w 139"/>
                <a:gd name="T21" fmla="*/ 5 h 1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9" h="144">
                  <a:moveTo>
                    <a:pt x="139" y="0"/>
                  </a:moveTo>
                  <a:lnTo>
                    <a:pt x="123" y="2"/>
                  </a:lnTo>
                  <a:lnTo>
                    <a:pt x="106" y="8"/>
                  </a:lnTo>
                  <a:lnTo>
                    <a:pt x="89" y="16"/>
                  </a:lnTo>
                  <a:lnTo>
                    <a:pt x="72" y="28"/>
                  </a:lnTo>
                  <a:lnTo>
                    <a:pt x="57" y="43"/>
                  </a:lnTo>
                  <a:lnTo>
                    <a:pt x="42" y="60"/>
                  </a:lnTo>
                  <a:lnTo>
                    <a:pt x="28" y="79"/>
                  </a:lnTo>
                  <a:lnTo>
                    <a:pt x="17" y="99"/>
                  </a:lnTo>
                  <a:lnTo>
                    <a:pt x="7" y="122"/>
                  </a:lnTo>
                  <a:lnTo>
                    <a:pt x="0"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89100" name="Line 109"/>
            <p:cNvSpPr>
              <a:spLocks noChangeShapeType="1"/>
            </p:cNvSpPr>
            <p:nvPr/>
          </p:nvSpPr>
          <p:spPr bwMode="auto">
            <a:xfrm>
              <a:off x="1929" y="1709"/>
              <a:ext cx="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89101" name="Line 110"/>
            <p:cNvSpPr>
              <a:spLocks noChangeShapeType="1"/>
            </p:cNvSpPr>
            <p:nvPr/>
          </p:nvSpPr>
          <p:spPr bwMode="auto">
            <a:xfrm flipH="1">
              <a:off x="2036" y="1641"/>
              <a:ext cx="21" cy="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89097" name="Text Box 113"/>
          <p:cNvSpPr txBox="1">
            <a:spLocks noChangeArrowheads="1"/>
          </p:cNvSpPr>
          <p:nvPr/>
        </p:nvSpPr>
        <p:spPr bwMode="auto">
          <a:xfrm>
            <a:off x="0" y="0"/>
            <a:ext cx="91440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a:t>
            </a:r>
            <a:r>
              <a:rPr lang="zh-CN" altLang="en-US" sz="4000" b="1">
                <a:solidFill>
                  <a:srgbClr val="FF0000"/>
                </a:solidFill>
                <a:latin typeface="黑体" pitchFamily="2" charset="-122"/>
                <a:ea typeface="黑体" pitchFamily="2" charset="-122"/>
              </a:rPr>
              <a:t>试判断直线</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是否平行于定平面。</a:t>
            </a: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1754"/>
                                        </p:tgtEl>
                                        <p:attrNameLst>
                                          <p:attrName>style.visibility</p:attrName>
                                        </p:attrNameLst>
                                      </p:cBhvr>
                                      <p:to>
                                        <p:strVal val="visible"/>
                                      </p:to>
                                    </p:set>
                                    <p:animEffect transition="in" filter="wipe(left)">
                                      <p:cBhvr>
                                        <p:cTn id="7" dur="500"/>
                                        <p:tgtEl>
                                          <p:spTgt spid="37175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71751"/>
                                        </p:tgtEl>
                                        <p:attrNameLst>
                                          <p:attrName>style.visibility</p:attrName>
                                        </p:attrNameLst>
                                      </p:cBhvr>
                                      <p:to>
                                        <p:strVal val="visible"/>
                                      </p:to>
                                    </p:set>
                                    <p:animEffect transition="in" filter="wipe(up)">
                                      <p:cBhvr>
                                        <p:cTn id="12" dur="500"/>
                                        <p:tgtEl>
                                          <p:spTgt spid="3717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7181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371752"/>
                                        </p:tgtEl>
                                        <p:attrNameLst>
                                          <p:attrName>style.visibility</p:attrName>
                                        </p:attrNameLst>
                                      </p:cBhvr>
                                      <p:to>
                                        <p:strVal val="visible"/>
                                      </p:to>
                                    </p:set>
                                    <p:animEffect transition="in" filter="wipe(up)">
                                      <p:cBhvr>
                                        <p:cTn id="21" dur="500"/>
                                        <p:tgtEl>
                                          <p:spTgt spid="37175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371814"/>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71753"/>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371750"/>
                                        </p:tgtEl>
                                        <p:attrNameLst>
                                          <p:attrName>style.visibility</p:attrName>
                                        </p:attrNameLst>
                                      </p:cBhvr>
                                      <p:to>
                                        <p:strVal val="visible"/>
                                      </p:to>
                                    </p:set>
                                    <p:anim calcmode="lin" valueType="num">
                                      <p:cBhvr additive="base">
                                        <p:cTn id="34" dur="500" fill="hold"/>
                                        <p:tgtEl>
                                          <p:spTgt spid="371750"/>
                                        </p:tgtEl>
                                        <p:attrNameLst>
                                          <p:attrName>ppt_x</p:attrName>
                                        </p:attrNameLst>
                                      </p:cBhvr>
                                      <p:tavLst>
                                        <p:tav tm="0">
                                          <p:val>
                                            <p:strVal val="#ppt_x"/>
                                          </p:val>
                                        </p:tav>
                                        <p:tav tm="100000">
                                          <p:val>
                                            <p:strVal val="#ppt_x"/>
                                          </p:val>
                                        </p:tav>
                                      </p:tavLst>
                                    </p:anim>
                                    <p:anim calcmode="lin" valueType="num">
                                      <p:cBhvr additive="base">
                                        <p:cTn id="35" dur="500" fill="hold"/>
                                        <p:tgtEl>
                                          <p:spTgt spid="3717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750" grpId="0" autoUpdateAnimBg="0"/>
      <p:bldP spid="371751" grpId="0" animBg="1"/>
      <p:bldP spid="371752" grpId="0" animBg="1"/>
      <p:bldP spid="371753" grpId="0" animBg="1"/>
    </p:bldLst>
  </p:timing>
</p:sld>
</file>

<file path=ppt/slides/slide8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0114" name="Text Box 41"/>
          <p:cNvSpPr txBox="1">
            <a:spLocks noChangeArrowheads="1"/>
          </p:cNvSpPr>
          <p:nvPr/>
        </p:nvSpPr>
        <p:spPr bwMode="auto">
          <a:xfrm>
            <a:off x="0" y="115888"/>
            <a:ext cx="8820150" cy="1250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a:lnSpc>
                <a:spcPct val="70000"/>
              </a:lnSpc>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2.</a:t>
            </a:r>
            <a:r>
              <a:rPr lang="zh-CN" altLang="en-US" sz="4000" b="1">
                <a:solidFill>
                  <a:srgbClr val="FF0000"/>
                </a:solidFill>
                <a:latin typeface="黑体" pitchFamily="2" charset="-122"/>
                <a:ea typeface="黑体" pitchFamily="2" charset="-122"/>
              </a:rPr>
              <a:t>试过点</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作水平线</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平行于</a:t>
            </a:r>
            <a:r>
              <a:rPr lang="en-US" altLang="zh-CN" sz="4000" b="1">
                <a:solidFill>
                  <a:srgbClr val="FF0000"/>
                </a:solidFill>
                <a:latin typeface="黑体" pitchFamily="2" charset="-122"/>
                <a:ea typeface="黑体" pitchFamily="2" charset="-122"/>
              </a:rPr>
              <a:t>ΔCDE</a:t>
            </a:r>
          </a:p>
          <a:p>
            <a:pPr eaLnBrk="1">
              <a:lnSpc>
                <a:spcPct val="70000"/>
              </a:lnSpc>
              <a:spcBef>
                <a:spcPct val="50000"/>
              </a:spcBef>
              <a:buFontTx/>
              <a:buNone/>
            </a:pPr>
            <a:r>
              <a:rPr lang="en-US" altLang="zh-CN" sz="4000" b="1">
                <a:solidFill>
                  <a:srgbClr val="FF0000"/>
                </a:solidFill>
                <a:latin typeface="黑体" pitchFamily="2" charset="-122"/>
                <a:ea typeface="黑体" pitchFamily="2" charset="-122"/>
              </a:rPr>
              <a:t>    </a:t>
            </a:r>
            <a:r>
              <a:rPr lang="zh-CN" altLang="en-US" sz="4000" b="1">
                <a:solidFill>
                  <a:srgbClr val="FF0000"/>
                </a:solidFill>
                <a:latin typeface="黑体" pitchFamily="2" charset="-122"/>
                <a:ea typeface="黑体" pitchFamily="2" charset="-122"/>
              </a:rPr>
              <a:t>平面。</a:t>
            </a:r>
          </a:p>
        </p:txBody>
      </p:sp>
      <p:sp>
        <p:nvSpPr>
          <p:cNvPr id="372778" name="Line 42"/>
          <p:cNvSpPr>
            <a:spLocks noChangeShapeType="1"/>
          </p:cNvSpPr>
          <p:nvPr/>
        </p:nvSpPr>
        <p:spPr bwMode="auto">
          <a:xfrm>
            <a:off x="5210175" y="2946400"/>
            <a:ext cx="159226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79" name="Line 43"/>
          <p:cNvSpPr>
            <a:spLocks noChangeShapeType="1"/>
          </p:cNvSpPr>
          <p:nvPr/>
        </p:nvSpPr>
        <p:spPr bwMode="auto">
          <a:xfrm>
            <a:off x="6802438" y="2946400"/>
            <a:ext cx="0" cy="13922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80" name="Line 44"/>
          <p:cNvSpPr>
            <a:spLocks noChangeShapeType="1"/>
          </p:cNvSpPr>
          <p:nvPr/>
        </p:nvSpPr>
        <p:spPr bwMode="auto">
          <a:xfrm>
            <a:off x="5210175" y="2946400"/>
            <a:ext cx="0" cy="3057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81" name="Line 45"/>
          <p:cNvSpPr>
            <a:spLocks noChangeShapeType="1"/>
          </p:cNvSpPr>
          <p:nvPr/>
        </p:nvSpPr>
        <p:spPr bwMode="auto">
          <a:xfrm flipH="1">
            <a:off x="3195638" y="2208213"/>
            <a:ext cx="1558925"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82" name="Line 46"/>
          <p:cNvSpPr>
            <a:spLocks noChangeShapeType="1"/>
          </p:cNvSpPr>
          <p:nvPr/>
        </p:nvSpPr>
        <p:spPr bwMode="auto">
          <a:xfrm>
            <a:off x="3195638" y="2208213"/>
            <a:ext cx="0" cy="38004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83" name="Line 47"/>
          <p:cNvSpPr>
            <a:spLocks noChangeShapeType="1"/>
          </p:cNvSpPr>
          <p:nvPr/>
        </p:nvSpPr>
        <p:spPr bwMode="auto">
          <a:xfrm flipV="1">
            <a:off x="3195638" y="4371975"/>
            <a:ext cx="1558925" cy="163671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2784" name="Line 48"/>
          <p:cNvSpPr>
            <a:spLocks noChangeShapeType="1"/>
          </p:cNvSpPr>
          <p:nvPr/>
        </p:nvSpPr>
        <p:spPr bwMode="auto">
          <a:xfrm flipH="1">
            <a:off x="5210175" y="4338638"/>
            <a:ext cx="1592263" cy="16652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2785" name="Group 49"/>
          <p:cNvGrpSpPr>
            <a:grpSpLocks/>
          </p:cNvGrpSpPr>
          <p:nvPr/>
        </p:nvGrpSpPr>
        <p:grpSpPr bwMode="auto">
          <a:xfrm>
            <a:off x="6953250" y="2735263"/>
            <a:ext cx="182563" cy="227012"/>
            <a:chOff x="4380" y="1723"/>
            <a:chExt cx="115" cy="143"/>
          </a:xfrm>
        </p:grpSpPr>
        <p:sp>
          <p:nvSpPr>
            <p:cNvPr id="90203" name="Freeform 50"/>
            <p:cNvSpPr>
              <a:spLocks/>
            </p:cNvSpPr>
            <p:nvPr/>
          </p:nvSpPr>
          <p:spPr bwMode="auto">
            <a:xfrm>
              <a:off x="4380" y="1769"/>
              <a:ext cx="59" cy="97"/>
            </a:xfrm>
            <a:custGeom>
              <a:avLst/>
              <a:gdLst>
                <a:gd name="T0" fmla="*/ 13 w 123"/>
                <a:gd name="T1" fmla="*/ 4 h 194"/>
                <a:gd name="T2" fmla="*/ 13 w 123"/>
                <a:gd name="T3" fmla="*/ 3 h 194"/>
                <a:gd name="T4" fmla="*/ 13 w 123"/>
                <a:gd name="T5" fmla="*/ 2 h 194"/>
                <a:gd name="T6" fmla="*/ 13 w 123"/>
                <a:gd name="T7" fmla="*/ 2 h 194"/>
                <a:gd name="T8" fmla="*/ 13 w 123"/>
                <a:gd name="T9" fmla="*/ 1 h 194"/>
                <a:gd name="T10" fmla="*/ 13 w 123"/>
                <a:gd name="T11" fmla="*/ 1 h 194"/>
                <a:gd name="T12" fmla="*/ 12 w 123"/>
                <a:gd name="T13" fmla="*/ 1 h 194"/>
                <a:gd name="T14" fmla="*/ 12 w 123"/>
                <a:gd name="T15" fmla="*/ 0 h 194"/>
                <a:gd name="T16" fmla="*/ 11 w 123"/>
                <a:gd name="T17" fmla="*/ 0 h 194"/>
                <a:gd name="T18" fmla="*/ 9 w 123"/>
                <a:gd name="T19" fmla="*/ 1 h 194"/>
                <a:gd name="T20" fmla="*/ 8 w 123"/>
                <a:gd name="T21" fmla="*/ 1 h 194"/>
                <a:gd name="T22" fmla="*/ 7 w 123"/>
                <a:gd name="T23" fmla="*/ 1 h 194"/>
                <a:gd name="T24" fmla="*/ 6 w 123"/>
                <a:gd name="T25" fmla="*/ 1 h 194"/>
                <a:gd name="T26" fmla="*/ 6 w 123"/>
                <a:gd name="T27" fmla="*/ 2 h 194"/>
                <a:gd name="T28" fmla="*/ 5 w 123"/>
                <a:gd name="T29" fmla="*/ 3 h 194"/>
                <a:gd name="T30" fmla="*/ 4 w 123"/>
                <a:gd name="T31" fmla="*/ 4 h 194"/>
                <a:gd name="T32" fmla="*/ 3 w 123"/>
                <a:gd name="T33" fmla="*/ 6 h 194"/>
                <a:gd name="T34" fmla="*/ 3 w 123"/>
                <a:gd name="T35" fmla="*/ 7 h 194"/>
                <a:gd name="T36" fmla="*/ 2 w 123"/>
                <a:gd name="T37" fmla="*/ 9 h 194"/>
                <a:gd name="T38" fmla="*/ 1 w 123"/>
                <a:gd name="T39" fmla="*/ 15 h 194"/>
                <a:gd name="T40" fmla="*/ 0 w 123"/>
                <a:gd name="T41" fmla="*/ 18 h 194"/>
                <a:gd name="T42" fmla="*/ 0 w 123"/>
                <a:gd name="T43" fmla="*/ 19 h 194"/>
                <a:gd name="T44" fmla="*/ 0 w 123"/>
                <a:gd name="T45" fmla="*/ 20 h 194"/>
                <a:gd name="T46" fmla="*/ 0 w 123"/>
                <a:gd name="T47" fmla="*/ 21 h 194"/>
                <a:gd name="T48" fmla="*/ 0 w 123"/>
                <a:gd name="T49" fmla="*/ 22 h 194"/>
                <a:gd name="T50" fmla="*/ 0 w 123"/>
                <a:gd name="T51" fmla="*/ 23 h 194"/>
                <a:gd name="T52" fmla="*/ 1 w 123"/>
                <a:gd name="T53" fmla="*/ 24 h 194"/>
                <a:gd name="T54" fmla="*/ 1 w 123"/>
                <a:gd name="T55" fmla="*/ 24 h 194"/>
                <a:gd name="T56" fmla="*/ 2 w 123"/>
                <a:gd name="T57" fmla="*/ 24 h 194"/>
                <a:gd name="T58" fmla="*/ 2 w 123"/>
                <a:gd name="T59" fmla="*/ 25 h 194"/>
                <a:gd name="T60" fmla="*/ 3 w 123"/>
                <a:gd name="T61" fmla="*/ 25 h 194"/>
                <a:gd name="T62" fmla="*/ 4 w 123"/>
                <a:gd name="T63" fmla="*/ 25 h 194"/>
                <a:gd name="T64" fmla="*/ 5 w 123"/>
                <a:gd name="T65" fmla="*/ 25 h 194"/>
                <a:gd name="T66" fmla="*/ 6 w 123"/>
                <a:gd name="T67" fmla="*/ 25 h 194"/>
                <a:gd name="T68" fmla="*/ 6 w 123"/>
                <a:gd name="T69" fmla="*/ 25 h 194"/>
                <a:gd name="T70" fmla="*/ 7 w 123"/>
                <a:gd name="T71" fmla="*/ 25 h 194"/>
                <a:gd name="T72" fmla="*/ 7 w 123"/>
                <a:gd name="T73" fmla="*/ 24 h 194"/>
                <a:gd name="T74" fmla="*/ 8 w 123"/>
                <a:gd name="T75" fmla="*/ 24 h 194"/>
                <a:gd name="T76" fmla="*/ 9 w 123"/>
                <a:gd name="T77" fmla="*/ 23 h 194"/>
                <a:gd name="T78" fmla="*/ 9 w 123"/>
                <a:gd name="T79" fmla="*/ 22 h 194"/>
                <a:gd name="T80" fmla="*/ 10 w 123"/>
                <a:gd name="T81" fmla="*/ 21 h 194"/>
                <a:gd name="T82" fmla="*/ 10 w 123"/>
                <a:gd name="T83" fmla="*/ 20 h 194"/>
                <a:gd name="T84" fmla="*/ 11 w 123"/>
                <a:gd name="T85" fmla="*/ 18 h 194"/>
                <a:gd name="T86" fmla="*/ 11 w 123"/>
                <a:gd name="T87" fmla="*/ 15 h 194"/>
                <a:gd name="T88" fmla="*/ 12 w 123"/>
                <a:gd name="T89" fmla="*/ 12 h 194"/>
                <a:gd name="T90" fmla="*/ 12 w 123"/>
                <a:gd name="T91" fmla="*/ 8 h 194"/>
                <a:gd name="T92" fmla="*/ 13 w 123"/>
                <a:gd name="T93" fmla="*/ 6 h 19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23" h="194">
                  <a:moveTo>
                    <a:pt x="122" y="26"/>
                  </a:moveTo>
                  <a:lnTo>
                    <a:pt x="123" y="25"/>
                  </a:lnTo>
                  <a:lnTo>
                    <a:pt x="123" y="22"/>
                  </a:lnTo>
                  <a:lnTo>
                    <a:pt x="123" y="20"/>
                  </a:lnTo>
                  <a:lnTo>
                    <a:pt x="123" y="18"/>
                  </a:lnTo>
                  <a:lnTo>
                    <a:pt x="123" y="16"/>
                  </a:lnTo>
                  <a:lnTo>
                    <a:pt x="122" y="14"/>
                  </a:lnTo>
                  <a:lnTo>
                    <a:pt x="121" y="10"/>
                  </a:lnTo>
                  <a:lnTo>
                    <a:pt x="120" y="8"/>
                  </a:lnTo>
                  <a:lnTo>
                    <a:pt x="120" y="7"/>
                  </a:lnTo>
                  <a:lnTo>
                    <a:pt x="119" y="4"/>
                  </a:lnTo>
                  <a:lnTo>
                    <a:pt x="117" y="3"/>
                  </a:lnTo>
                  <a:lnTo>
                    <a:pt x="116" y="2"/>
                  </a:lnTo>
                  <a:lnTo>
                    <a:pt x="114" y="1"/>
                  </a:lnTo>
                  <a:lnTo>
                    <a:pt x="112" y="1"/>
                  </a:lnTo>
                  <a:lnTo>
                    <a:pt x="111" y="0"/>
                  </a:lnTo>
                  <a:lnTo>
                    <a:pt x="102" y="1"/>
                  </a:lnTo>
                  <a:lnTo>
                    <a:pt x="94" y="0"/>
                  </a:lnTo>
                  <a:lnTo>
                    <a:pt x="86" y="1"/>
                  </a:lnTo>
                  <a:lnTo>
                    <a:pt x="82" y="1"/>
                  </a:lnTo>
                  <a:lnTo>
                    <a:pt x="78" y="1"/>
                  </a:lnTo>
                  <a:lnTo>
                    <a:pt x="73" y="2"/>
                  </a:lnTo>
                  <a:lnTo>
                    <a:pt x="70" y="2"/>
                  </a:lnTo>
                  <a:lnTo>
                    <a:pt x="66" y="4"/>
                  </a:lnTo>
                  <a:lnTo>
                    <a:pt x="63" y="5"/>
                  </a:lnTo>
                  <a:lnTo>
                    <a:pt x="58" y="8"/>
                  </a:lnTo>
                  <a:lnTo>
                    <a:pt x="55" y="10"/>
                  </a:lnTo>
                  <a:lnTo>
                    <a:pt x="52" y="13"/>
                  </a:lnTo>
                  <a:lnTo>
                    <a:pt x="50" y="15"/>
                  </a:lnTo>
                  <a:lnTo>
                    <a:pt x="44" y="20"/>
                  </a:lnTo>
                  <a:lnTo>
                    <a:pt x="41" y="24"/>
                  </a:lnTo>
                  <a:lnTo>
                    <a:pt x="39" y="27"/>
                  </a:lnTo>
                  <a:lnTo>
                    <a:pt x="31" y="41"/>
                  </a:lnTo>
                  <a:lnTo>
                    <a:pt x="29" y="45"/>
                  </a:lnTo>
                  <a:lnTo>
                    <a:pt x="28" y="48"/>
                  </a:lnTo>
                  <a:lnTo>
                    <a:pt x="27" y="52"/>
                  </a:lnTo>
                  <a:lnTo>
                    <a:pt x="25" y="57"/>
                  </a:lnTo>
                  <a:lnTo>
                    <a:pt x="21" y="71"/>
                  </a:lnTo>
                  <a:lnTo>
                    <a:pt x="13" y="102"/>
                  </a:lnTo>
                  <a:lnTo>
                    <a:pt x="8" y="118"/>
                  </a:lnTo>
                  <a:lnTo>
                    <a:pt x="4" y="133"/>
                  </a:lnTo>
                  <a:lnTo>
                    <a:pt x="2" y="142"/>
                  </a:lnTo>
                  <a:lnTo>
                    <a:pt x="1" y="146"/>
                  </a:lnTo>
                  <a:lnTo>
                    <a:pt x="1" y="149"/>
                  </a:lnTo>
                  <a:lnTo>
                    <a:pt x="1" y="153"/>
                  </a:lnTo>
                  <a:lnTo>
                    <a:pt x="0" y="158"/>
                  </a:lnTo>
                  <a:lnTo>
                    <a:pt x="1" y="162"/>
                  </a:lnTo>
                  <a:lnTo>
                    <a:pt x="1" y="165"/>
                  </a:lnTo>
                  <a:lnTo>
                    <a:pt x="2" y="169"/>
                  </a:lnTo>
                  <a:lnTo>
                    <a:pt x="3" y="174"/>
                  </a:lnTo>
                  <a:lnTo>
                    <a:pt x="4" y="177"/>
                  </a:lnTo>
                  <a:lnTo>
                    <a:pt x="6" y="181"/>
                  </a:lnTo>
                  <a:lnTo>
                    <a:pt x="8" y="184"/>
                  </a:lnTo>
                  <a:lnTo>
                    <a:pt x="10" y="185"/>
                  </a:lnTo>
                  <a:lnTo>
                    <a:pt x="11" y="188"/>
                  </a:lnTo>
                  <a:lnTo>
                    <a:pt x="13" y="189"/>
                  </a:lnTo>
                  <a:lnTo>
                    <a:pt x="14" y="190"/>
                  </a:lnTo>
                  <a:lnTo>
                    <a:pt x="16" y="191"/>
                  </a:lnTo>
                  <a:lnTo>
                    <a:pt x="18" y="192"/>
                  </a:lnTo>
                  <a:lnTo>
                    <a:pt x="20" y="193"/>
                  </a:lnTo>
                  <a:lnTo>
                    <a:pt x="21" y="193"/>
                  </a:lnTo>
                  <a:lnTo>
                    <a:pt x="25" y="194"/>
                  </a:lnTo>
                  <a:lnTo>
                    <a:pt x="30" y="194"/>
                  </a:lnTo>
                  <a:lnTo>
                    <a:pt x="34" y="194"/>
                  </a:lnTo>
                  <a:lnTo>
                    <a:pt x="41" y="194"/>
                  </a:lnTo>
                  <a:lnTo>
                    <a:pt x="46" y="194"/>
                  </a:lnTo>
                  <a:lnTo>
                    <a:pt x="50" y="194"/>
                  </a:lnTo>
                  <a:lnTo>
                    <a:pt x="54" y="194"/>
                  </a:lnTo>
                  <a:lnTo>
                    <a:pt x="55" y="194"/>
                  </a:lnTo>
                  <a:lnTo>
                    <a:pt x="57" y="194"/>
                  </a:lnTo>
                  <a:lnTo>
                    <a:pt x="60" y="193"/>
                  </a:lnTo>
                  <a:lnTo>
                    <a:pt x="62" y="193"/>
                  </a:lnTo>
                  <a:lnTo>
                    <a:pt x="64" y="192"/>
                  </a:lnTo>
                  <a:lnTo>
                    <a:pt x="65" y="191"/>
                  </a:lnTo>
                  <a:lnTo>
                    <a:pt x="68" y="189"/>
                  </a:lnTo>
                  <a:lnTo>
                    <a:pt x="71" y="185"/>
                  </a:lnTo>
                  <a:lnTo>
                    <a:pt x="74" y="182"/>
                  </a:lnTo>
                  <a:lnTo>
                    <a:pt x="77" y="180"/>
                  </a:lnTo>
                  <a:lnTo>
                    <a:pt x="80" y="177"/>
                  </a:lnTo>
                  <a:lnTo>
                    <a:pt x="82" y="173"/>
                  </a:lnTo>
                  <a:lnTo>
                    <a:pt x="83" y="169"/>
                  </a:lnTo>
                  <a:lnTo>
                    <a:pt x="85" y="166"/>
                  </a:lnTo>
                  <a:lnTo>
                    <a:pt x="86" y="162"/>
                  </a:lnTo>
                  <a:lnTo>
                    <a:pt x="88" y="159"/>
                  </a:lnTo>
                  <a:lnTo>
                    <a:pt x="90" y="150"/>
                  </a:lnTo>
                  <a:lnTo>
                    <a:pt x="93" y="143"/>
                  </a:lnTo>
                  <a:lnTo>
                    <a:pt x="95" y="135"/>
                  </a:lnTo>
                  <a:lnTo>
                    <a:pt x="98" y="119"/>
                  </a:lnTo>
                  <a:lnTo>
                    <a:pt x="102" y="103"/>
                  </a:lnTo>
                  <a:lnTo>
                    <a:pt x="106" y="89"/>
                  </a:lnTo>
                  <a:lnTo>
                    <a:pt x="111" y="73"/>
                  </a:lnTo>
                  <a:lnTo>
                    <a:pt x="115" y="58"/>
                  </a:lnTo>
                  <a:lnTo>
                    <a:pt x="117" y="49"/>
                  </a:lnTo>
                  <a:lnTo>
                    <a:pt x="119" y="42"/>
                  </a:lnTo>
                  <a:lnTo>
                    <a:pt x="122" y="2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204" name="Freeform 51"/>
            <p:cNvSpPr>
              <a:spLocks/>
            </p:cNvSpPr>
            <p:nvPr/>
          </p:nvSpPr>
          <p:spPr bwMode="auto">
            <a:xfrm>
              <a:off x="4422" y="1846"/>
              <a:ext cx="7" cy="20"/>
            </a:xfrm>
            <a:custGeom>
              <a:avLst/>
              <a:gdLst>
                <a:gd name="T0" fmla="*/ 1 w 12"/>
                <a:gd name="T1" fmla="*/ 0 h 41"/>
                <a:gd name="T2" fmla="*/ 0 w 12"/>
                <a:gd name="T3" fmla="*/ 0 h 41"/>
                <a:gd name="T4" fmla="*/ 0 w 12"/>
                <a:gd name="T5" fmla="*/ 1 h 41"/>
                <a:gd name="T6" fmla="*/ 0 w 12"/>
                <a:gd name="T7" fmla="*/ 1 h 41"/>
                <a:gd name="T8" fmla="*/ 0 w 12"/>
                <a:gd name="T9" fmla="*/ 2 h 41"/>
                <a:gd name="T10" fmla="*/ 0 w 12"/>
                <a:gd name="T11" fmla="*/ 2 h 41"/>
                <a:gd name="T12" fmla="*/ 1 w 12"/>
                <a:gd name="T13" fmla="*/ 2 h 41"/>
                <a:gd name="T14" fmla="*/ 1 w 12"/>
                <a:gd name="T15" fmla="*/ 3 h 41"/>
                <a:gd name="T16" fmla="*/ 1 w 12"/>
                <a:gd name="T17" fmla="*/ 3 h 41"/>
                <a:gd name="T18" fmla="*/ 1 w 12"/>
                <a:gd name="T19" fmla="*/ 3 h 41"/>
                <a:gd name="T20" fmla="*/ 2 w 12"/>
                <a:gd name="T21" fmla="*/ 4 h 41"/>
                <a:gd name="T22" fmla="*/ 2 w 12"/>
                <a:gd name="T23" fmla="*/ 4 h 41"/>
                <a:gd name="T24" fmla="*/ 2 w 12"/>
                <a:gd name="T25" fmla="*/ 5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 h="41">
                  <a:moveTo>
                    <a:pt x="1" y="0"/>
                  </a:moveTo>
                  <a:lnTo>
                    <a:pt x="0" y="6"/>
                  </a:lnTo>
                  <a:lnTo>
                    <a:pt x="0" y="11"/>
                  </a:lnTo>
                  <a:lnTo>
                    <a:pt x="0" y="14"/>
                  </a:lnTo>
                  <a:lnTo>
                    <a:pt x="0" y="16"/>
                  </a:lnTo>
                  <a:lnTo>
                    <a:pt x="0" y="20"/>
                  </a:lnTo>
                  <a:lnTo>
                    <a:pt x="1" y="22"/>
                  </a:lnTo>
                  <a:lnTo>
                    <a:pt x="2" y="25"/>
                  </a:lnTo>
                  <a:lnTo>
                    <a:pt x="4" y="27"/>
                  </a:lnTo>
                  <a:lnTo>
                    <a:pt x="6" y="31"/>
                  </a:lnTo>
                  <a:lnTo>
                    <a:pt x="9" y="37"/>
                  </a:lnTo>
                  <a:lnTo>
                    <a:pt x="10" y="39"/>
                  </a:lnTo>
                  <a:lnTo>
                    <a:pt x="12"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205" name="Line 52"/>
            <p:cNvSpPr>
              <a:spLocks noChangeShapeType="1"/>
            </p:cNvSpPr>
            <p:nvPr/>
          </p:nvSpPr>
          <p:spPr bwMode="auto">
            <a:xfrm flipH="1">
              <a:off x="4481" y="1723"/>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2789" name="Group 53"/>
          <p:cNvGrpSpPr>
            <a:grpSpLocks/>
          </p:cNvGrpSpPr>
          <p:nvPr/>
        </p:nvGrpSpPr>
        <p:grpSpPr bwMode="auto">
          <a:xfrm>
            <a:off x="6891338" y="4289425"/>
            <a:ext cx="100012" cy="155575"/>
            <a:chOff x="4341" y="2702"/>
            <a:chExt cx="63" cy="98"/>
          </a:xfrm>
        </p:grpSpPr>
        <p:sp>
          <p:nvSpPr>
            <p:cNvPr id="90201" name="Freeform 54"/>
            <p:cNvSpPr>
              <a:spLocks/>
            </p:cNvSpPr>
            <p:nvPr/>
          </p:nvSpPr>
          <p:spPr bwMode="auto">
            <a:xfrm>
              <a:off x="4387" y="2779"/>
              <a:ext cx="3" cy="17"/>
            </a:xfrm>
            <a:custGeom>
              <a:avLst/>
              <a:gdLst>
                <a:gd name="T0" fmla="*/ 0 w 11"/>
                <a:gd name="T1" fmla="*/ 0 h 39"/>
                <a:gd name="T2" fmla="*/ 0 w 11"/>
                <a:gd name="T3" fmla="*/ 0 h 39"/>
                <a:gd name="T4" fmla="*/ 0 w 11"/>
                <a:gd name="T5" fmla="*/ 1 h 39"/>
                <a:gd name="T6" fmla="*/ 0 w 11"/>
                <a:gd name="T7" fmla="*/ 1 h 39"/>
                <a:gd name="T8" fmla="*/ 0 w 11"/>
                <a:gd name="T9" fmla="*/ 1 h 39"/>
                <a:gd name="T10" fmla="*/ 0 w 11"/>
                <a:gd name="T11" fmla="*/ 1 h 39"/>
                <a:gd name="T12" fmla="*/ 0 w 11"/>
                <a:gd name="T13" fmla="*/ 2 h 39"/>
                <a:gd name="T14" fmla="*/ 0 w 11"/>
                <a:gd name="T15" fmla="*/ 2 h 39"/>
                <a:gd name="T16" fmla="*/ 0 w 11"/>
                <a:gd name="T17" fmla="*/ 2 h 39"/>
                <a:gd name="T18" fmla="*/ 0 w 11"/>
                <a:gd name="T19" fmla="*/ 3 h 39"/>
                <a:gd name="T20" fmla="*/ 0 w 11"/>
                <a:gd name="T21" fmla="*/ 3 h 39"/>
                <a:gd name="T22" fmla="*/ 0 w 11"/>
                <a:gd name="T23" fmla="*/ 3 h 39"/>
                <a:gd name="T24" fmla="*/ 0 w 11"/>
                <a:gd name="T25" fmla="*/ 3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39">
                  <a:moveTo>
                    <a:pt x="1" y="0"/>
                  </a:moveTo>
                  <a:lnTo>
                    <a:pt x="0" y="5"/>
                  </a:lnTo>
                  <a:lnTo>
                    <a:pt x="0" y="11"/>
                  </a:lnTo>
                  <a:lnTo>
                    <a:pt x="0" y="13"/>
                  </a:lnTo>
                  <a:lnTo>
                    <a:pt x="0" y="16"/>
                  </a:lnTo>
                  <a:lnTo>
                    <a:pt x="0" y="18"/>
                  </a:lnTo>
                  <a:lnTo>
                    <a:pt x="1" y="21"/>
                  </a:lnTo>
                  <a:lnTo>
                    <a:pt x="2" y="23"/>
                  </a:lnTo>
                  <a:lnTo>
                    <a:pt x="3" y="26"/>
                  </a:lnTo>
                  <a:lnTo>
                    <a:pt x="5" y="31"/>
                  </a:lnTo>
                  <a:lnTo>
                    <a:pt x="8" y="35"/>
                  </a:lnTo>
                  <a:lnTo>
                    <a:pt x="10" y="37"/>
                  </a:lnTo>
                  <a:lnTo>
                    <a:pt x="11"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202" name="Freeform 55"/>
            <p:cNvSpPr>
              <a:spLocks/>
            </p:cNvSpPr>
            <p:nvPr/>
          </p:nvSpPr>
          <p:spPr bwMode="auto">
            <a:xfrm>
              <a:off x="4341" y="2702"/>
              <a:ext cx="63" cy="98"/>
            </a:xfrm>
            <a:custGeom>
              <a:avLst/>
              <a:gdLst>
                <a:gd name="T0" fmla="*/ 16 w 123"/>
                <a:gd name="T1" fmla="*/ 3 h 193"/>
                <a:gd name="T2" fmla="*/ 16 w 123"/>
                <a:gd name="T3" fmla="*/ 3 h 193"/>
                <a:gd name="T4" fmla="*/ 16 w 123"/>
                <a:gd name="T5" fmla="*/ 2 h 193"/>
                <a:gd name="T6" fmla="*/ 16 w 123"/>
                <a:gd name="T7" fmla="*/ 1 h 193"/>
                <a:gd name="T8" fmla="*/ 16 w 123"/>
                <a:gd name="T9" fmla="*/ 1 h 193"/>
                <a:gd name="T10" fmla="*/ 15 w 123"/>
                <a:gd name="T11" fmla="*/ 1 h 193"/>
                <a:gd name="T12" fmla="*/ 15 w 123"/>
                <a:gd name="T13" fmla="*/ 0 h 193"/>
                <a:gd name="T14" fmla="*/ 14 w 123"/>
                <a:gd name="T15" fmla="*/ 0 h 193"/>
                <a:gd name="T16" fmla="*/ 12 w 123"/>
                <a:gd name="T17" fmla="*/ 0 h 193"/>
                <a:gd name="T18" fmla="*/ 10 w 123"/>
                <a:gd name="T19" fmla="*/ 1 h 193"/>
                <a:gd name="T20" fmla="*/ 9 w 123"/>
                <a:gd name="T21" fmla="*/ 1 h 193"/>
                <a:gd name="T22" fmla="*/ 8 w 123"/>
                <a:gd name="T23" fmla="*/ 1 h 193"/>
                <a:gd name="T24" fmla="*/ 8 w 123"/>
                <a:gd name="T25" fmla="*/ 2 h 193"/>
                <a:gd name="T26" fmla="*/ 7 w 123"/>
                <a:gd name="T27" fmla="*/ 2 h 193"/>
                <a:gd name="T28" fmla="*/ 6 w 123"/>
                <a:gd name="T29" fmla="*/ 3 h 193"/>
                <a:gd name="T30" fmla="*/ 4 w 123"/>
                <a:gd name="T31" fmla="*/ 5 h 193"/>
                <a:gd name="T32" fmla="*/ 4 w 123"/>
                <a:gd name="T33" fmla="*/ 6 h 193"/>
                <a:gd name="T34" fmla="*/ 3 w 123"/>
                <a:gd name="T35" fmla="*/ 9 h 193"/>
                <a:gd name="T36" fmla="*/ 1 w 123"/>
                <a:gd name="T37" fmla="*/ 15 h 193"/>
                <a:gd name="T38" fmla="*/ 1 w 123"/>
                <a:gd name="T39" fmla="*/ 18 h 193"/>
                <a:gd name="T40" fmla="*/ 0 w 123"/>
                <a:gd name="T41" fmla="*/ 20 h 193"/>
                <a:gd name="T42" fmla="*/ 0 w 123"/>
                <a:gd name="T43" fmla="*/ 20 h 193"/>
                <a:gd name="T44" fmla="*/ 0 w 123"/>
                <a:gd name="T45" fmla="*/ 22 h 193"/>
                <a:gd name="T46" fmla="*/ 1 w 123"/>
                <a:gd name="T47" fmla="*/ 22 h 193"/>
                <a:gd name="T48" fmla="*/ 1 w 123"/>
                <a:gd name="T49" fmla="*/ 23 h 193"/>
                <a:gd name="T50" fmla="*/ 2 w 123"/>
                <a:gd name="T51" fmla="*/ 24 h 193"/>
                <a:gd name="T52" fmla="*/ 2 w 123"/>
                <a:gd name="T53" fmla="*/ 24 h 193"/>
                <a:gd name="T54" fmla="*/ 2 w 123"/>
                <a:gd name="T55" fmla="*/ 25 h 193"/>
                <a:gd name="T56" fmla="*/ 3 w 123"/>
                <a:gd name="T57" fmla="*/ 25 h 193"/>
                <a:gd name="T58" fmla="*/ 4 w 123"/>
                <a:gd name="T59" fmla="*/ 25 h 193"/>
                <a:gd name="T60" fmla="*/ 6 w 123"/>
                <a:gd name="T61" fmla="*/ 25 h 193"/>
                <a:gd name="T62" fmla="*/ 7 w 123"/>
                <a:gd name="T63" fmla="*/ 25 h 193"/>
                <a:gd name="T64" fmla="*/ 8 w 123"/>
                <a:gd name="T65" fmla="*/ 25 h 193"/>
                <a:gd name="T66" fmla="*/ 8 w 123"/>
                <a:gd name="T67" fmla="*/ 25 h 193"/>
                <a:gd name="T68" fmla="*/ 9 w 123"/>
                <a:gd name="T69" fmla="*/ 25 h 193"/>
                <a:gd name="T70" fmla="*/ 10 w 123"/>
                <a:gd name="T71" fmla="*/ 24 h 193"/>
                <a:gd name="T72" fmla="*/ 10 w 123"/>
                <a:gd name="T73" fmla="*/ 23 h 193"/>
                <a:gd name="T74" fmla="*/ 11 w 123"/>
                <a:gd name="T75" fmla="*/ 22 h 193"/>
                <a:gd name="T76" fmla="*/ 12 w 123"/>
                <a:gd name="T77" fmla="*/ 22 h 193"/>
                <a:gd name="T78" fmla="*/ 12 w 123"/>
                <a:gd name="T79" fmla="*/ 20 h 193"/>
                <a:gd name="T80" fmla="*/ 13 w 123"/>
                <a:gd name="T81" fmla="*/ 18 h 193"/>
                <a:gd name="T82" fmla="*/ 14 w 123"/>
                <a:gd name="T83" fmla="*/ 13 h 193"/>
                <a:gd name="T84" fmla="*/ 15 w 123"/>
                <a:gd name="T85" fmla="*/ 10 h 193"/>
                <a:gd name="T86" fmla="*/ 15 w 123"/>
                <a:gd name="T87" fmla="*/ 7 h 193"/>
                <a:gd name="T88" fmla="*/ 16 w 123"/>
                <a:gd name="T89" fmla="*/ 4 h 19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3" h="193">
                  <a:moveTo>
                    <a:pt x="123" y="25"/>
                  </a:moveTo>
                  <a:lnTo>
                    <a:pt x="123" y="23"/>
                  </a:lnTo>
                  <a:lnTo>
                    <a:pt x="123" y="21"/>
                  </a:lnTo>
                  <a:lnTo>
                    <a:pt x="123" y="20"/>
                  </a:lnTo>
                  <a:lnTo>
                    <a:pt x="123" y="18"/>
                  </a:lnTo>
                  <a:lnTo>
                    <a:pt x="123" y="13"/>
                  </a:lnTo>
                  <a:lnTo>
                    <a:pt x="121" y="9"/>
                  </a:lnTo>
                  <a:lnTo>
                    <a:pt x="121" y="7"/>
                  </a:lnTo>
                  <a:lnTo>
                    <a:pt x="120" y="5"/>
                  </a:lnTo>
                  <a:lnTo>
                    <a:pt x="119" y="4"/>
                  </a:lnTo>
                  <a:lnTo>
                    <a:pt x="118" y="2"/>
                  </a:lnTo>
                  <a:lnTo>
                    <a:pt x="115" y="1"/>
                  </a:lnTo>
                  <a:lnTo>
                    <a:pt x="114" y="0"/>
                  </a:lnTo>
                  <a:lnTo>
                    <a:pt x="112" y="0"/>
                  </a:lnTo>
                  <a:lnTo>
                    <a:pt x="110" y="0"/>
                  </a:lnTo>
                  <a:lnTo>
                    <a:pt x="102" y="0"/>
                  </a:lnTo>
                  <a:lnTo>
                    <a:pt x="93" y="0"/>
                  </a:lnTo>
                  <a:lnTo>
                    <a:pt x="86" y="0"/>
                  </a:lnTo>
                  <a:lnTo>
                    <a:pt x="81" y="0"/>
                  </a:lnTo>
                  <a:lnTo>
                    <a:pt x="77" y="1"/>
                  </a:lnTo>
                  <a:lnTo>
                    <a:pt x="74" y="1"/>
                  </a:lnTo>
                  <a:lnTo>
                    <a:pt x="70" y="2"/>
                  </a:lnTo>
                  <a:lnTo>
                    <a:pt x="65" y="3"/>
                  </a:lnTo>
                  <a:lnTo>
                    <a:pt x="62" y="5"/>
                  </a:lnTo>
                  <a:lnTo>
                    <a:pt x="59" y="7"/>
                  </a:lnTo>
                  <a:lnTo>
                    <a:pt x="56" y="9"/>
                  </a:lnTo>
                  <a:lnTo>
                    <a:pt x="53" y="11"/>
                  </a:lnTo>
                  <a:lnTo>
                    <a:pt x="49" y="14"/>
                  </a:lnTo>
                  <a:lnTo>
                    <a:pt x="44" y="20"/>
                  </a:lnTo>
                  <a:lnTo>
                    <a:pt x="41" y="23"/>
                  </a:lnTo>
                  <a:lnTo>
                    <a:pt x="39" y="26"/>
                  </a:lnTo>
                  <a:lnTo>
                    <a:pt x="30" y="40"/>
                  </a:lnTo>
                  <a:lnTo>
                    <a:pt x="29" y="43"/>
                  </a:lnTo>
                  <a:lnTo>
                    <a:pt x="27" y="47"/>
                  </a:lnTo>
                  <a:lnTo>
                    <a:pt x="25" y="55"/>
                  </a:lnTo>
                  <a:lnTo>
                    <a:pt x="21" y="71"/>
                  </a:lnTo>
                  <a:lnTo>
                    <a:pt x="12" y="102"/>
                  </a:lnTo>
                  <a:lnTo>
                    <a:pt x="8" y="117"/>
                  </a:lnTo>
                  <a:lnTo>
                    <a:pt x="4" y="133"/>
                  </a:lnTo>
                  <a:lnTo>
                    <a:pt x="3" y="140"/>
                  </a:lnTo>
                  <a:lnTo>
                    <a:pt x="1" y="144"/>
                  </a:lnTo>
                  <a:lnTo>
                    <a:pt x="0" y="149"/>
                  </a:lnTo>
                  <a:lnTo>
                    <a:pt x="0" y="153"/>
                  </a:lnTo>
                  <a:lnTo>
                    <a:pt x="0" y="156"/>
                  </a:lnTo>
                  <a:lnTo>
                    <a:pt x="0" y="160"/>
                  </a:lnTo>
                  <a:lnTo>
                    <a:pt x="0" y="165"/>
                  </a:lnTo>
                  <a:lnTo>
                    <a:pt x="1" y="169"/>
                  </a:lnTo>
                  <a:lnTo>
                    <a:pt x="3" y="172"/>
                  </a:lnTo>
                  <a:lnTo>
                    <a:pt x="5" y="176"/>
                  </a:lnTo>
                  <a:lnTo>
                    <a:pt x="6" y="179"/>
                  </a:lnTo>
                  <a:lnTo>
                    <a:pt x="8" y="183"/>
                  </a:lnTo>
                  <a:lnTo>
                    <a:pt x="9" y="185"/>
                  </a:lnTo>
                  <a:lnTo>
                    <a:pt x="11" y="186"/>
                  </a:lnTo>
                  <a:lnTo>
                    <a:pt x="12" y="188"/>
                  </a:lnTo>
                  <a:lnTo>
                    <a:pt x="14" y="189"/>
                  </a:lnTo>
                  <a:lnTo>
                    <a:pt x="15" y="190"/>
                  </a:lnTo>
                  <a:lnTo>
                    <a:pt x="17" y="190"/>
                  </a:lnTo>
                  <a:lnTo>
                    <a:pt x="22" y="192"/>
                  </a:lnTo>
                  <a:lnTo>
                    <a:pt x="25" y="192"/>
                  </a:lnTo>
                  <a:lnTo>
                    <a:pt x="29" y="193"/>
                  </a:lnTo>
                  <a:lnTo>
                    <a:pt x="33" y="193"/>
                  </a:lnTo>
                  <a:lnTo>
                    <a:pt x="41" y="192"/>
                  </a:lnTo>
                  <a:lnTo>
                    <a:pt x="45" y="192"/>
                  </a:lnTo>
                  <a:lnTo>
                    <a:pt x="49" y="193"/>
                  </a:lnTo>
                  <a:lnTo>
                    <a:pt x="54" y="193"/>
                  </a:lnTo>
                  <a:lnTo>
                    <a:pt x="56" y="193"/>
                  </a:lnTo>
                  <a:lnTo>
                    <a:pt x="58" y="192"/>
                  </a:lnTo>
                  <a:lnTo>
                    <a:pt x="59" y="192"/>
                  </a:lnTo>
                  <a:lnTo>
                    <a:pt x="61" y="191"/>
                  </a:lnTo>
                  <a:lnTo>
                    <a:pt x="64" y="189"/>
                  </a:lnTo>
                  <a:lnTo>
                    <a:pt x="69" y="187"/>
                  </a:lnTo>
                  <a:lnTo>
                    <a:pt x="72" y="185"/>
                  </a:lnTo>
                  <a:lnTo>
                    <a:pt x="74" y="182"/>
                  </a:lnTo>
                  <a:lnTo>
                    <a:pt x="77" y="178"/>
                  </a:lnTo>
                  <a:lnTo>
                    <a:pt x="79" y="175"/>
                  </a:lnTo>
                  <a:lnTo>
                    <a:pt x="81" y="172"/>
                  </a:lnTo>
                  <a:lnTo>
                    <a:pt x="83" y="169"/>
                  </a:lnTo>
                  <a:lnTo>
                    <a:pt x="85" y="165"/>
                  </a:lnTo>
                  <a:lnTo>
                    <a:pt x="88" y="157"/>
                  </a:lnTo>
                  <a:lnTo>
                    <a:pt x="90" y="150"/>
                  </a:lnTo>
                  <a:lnTo>
                    <a:pt x="92" y="142"/>
                  </a:lnTo>
                  <a:lnTo>
                    <a:pt x="94" y="134"/>
                  </a:lnTo>
                  <a:lnTo>
                    <a:pt x="97" y="119"/>
                  </a:lnTo>
                  <a:lnTo>
                    <a:pt x="102" y="103"/>
                  </a:lnTo>
                  <a:lnTo>
                    <a:pt x="106" y="87"/>
                  </a:lnTo>
                  <a:lnTo>
                    <a:pt x="110" y="72"/>
                  </a:lnTo>
                  <a:lnTo>
                    <a:pt x="114" y="56"/>
                  </a:lnTo>
                  <a:lnTo>
                    <a:pt x="116" y="49"/>
                  </a:lnTo>
                  <a:lnTo>
                    <a:pt x="119" y="41"/>
                  </a:lnTo>
                  <a:lnTo>
                    <a:pt x="123" y="2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72792" name="Group 56"/>
          <p:cNvGrpSpPr>
            <a:grpSpLocks/>
          </p:cNvGrpSpPr>
          <p:nvPr/>
        </p:nvGrpSpPr>
        <p:grpSpPr bwMode="auto">
          <a:xfrm>
            <a:off x="3017838" y="6037263"/>
            <a:ext cx="95250" cy="227012"/>
            <a:chOff x="1901" y="3803"/>
            <a:chExt cx="60" cy="143"/>
          </a:xfrm>
        </p:grpSpPr>
        <p:sp>
          <p:nvSpPr>
            <p:cNvPr id="90198" name="Line 57"/>
            <p:cNvSpPr>
              <a:spLocks noChangeShapeType="1"/>
            </p:cNvSpPr>
            <p:nvPr/>
          </p:nvSpPr>
          <p:spPr bwMode="auto">
            <a:xfrm flipV="1">
              <a:off x="1901" y="3834"/>
              <a:ext cx="28"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99" name="Freeform 58"/>
            <p:cNvSpPr>
              <a:spLocks/>
            </p:cNvSpPr>
            <p:nvPr/>
          </p:nvSpPr>
          <p:spPr bwMode="auto">
            <a:xfrm>
              <a:off x="1929" y="3803"/>
              <a:ext cx="32" cy="31"/>
            </a:xfrm>
            <a:custGeom>
              <a:avLst/>
              <a:gdLst>
                <a:gd name="T0" fmla="*/ 8 w 63"/>
                <a:gd name="T1" fmla="*/ 0 h 64"/>
                <a:gd name="T2" fmla="*/ 8 w 63"/>
                <a:gd name="T3" fmla="*/ 0 h 64"/>
                <a:gd name="T4" fmla="*/ 7 w 63"/>
                <a:gd name="T5" fmla="*/ 0 h 64"/>
                <a:gd name="T6" fmla="*/ 6 w 63"/>
                <a:gd name="T7" fmla="*/ 0 h 64"/>
                <a:gd name="T8" fmla="*/ 5 w 63"/>
                <a:gd name="T9" fmla="*/ 0 h 64"/>
                <a:gd name="T10" fmla="*/ 5 w 63"/>
                <a:gd name="T11" fmla="*/ 1 h 64"/>
                <a:gd name="T12" fmla="*/ 4 w 63"/>
                <a:gd name="T13" fmla="*/ 2 h 64"/>
                <a:gd name="T14" fmla="*/ 3 w 63"/>
                <a:gd name="T15" fmla="*/ 2 h 64"/>
                <a:gd name="T16" fmla="*/ 3 w 63"/>
                <a:gd name="T17" fmla="*/ 3 h 64"/>
                <a:gd name="T18" fmla="*/ 2 w 63"/>
                <a:gd name="T19" fmla="*/ 4 h 64"/>
                <a:gd name="T20" fmla="*/ 2 w 63"/>
                <a:gd name="T21" fmla="*/ 5 h 64"/>
                <a:gd name="T22" fmla="*/ 1 w 63"/>
                <a:gd name="T23" fmla="*/ 5 h 64"/>
                <a:gd name="T24" fmla="*/ 1 w 63"/>
                <a:gd name="T25" fmla="*/ 6 h 64"/>
                <a:gd name="T26" fmla="*/ 0 w 63"/>
                <a:gd name="T27" fmla="*/ 7 h 6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3" h="64">
                  <a:moveTo>
                    <a:pt x="63" y="0"/>
                  </a:moveTo>
                  <a:lnTo>
                    <a:pt x="58" y="0"/>
                  </a:lnTo>
                  <a:lnTo>
                    <a:pt x="52" y="1"/>
                  </a:lnTo>
                  <a:lnTo>
                    <a:pt x="46" y="3"/>
                  </a:lnTo>
                  <a:lnTo>
                    <a:pt x="40" y="6"/>
                  </a:lnTo>
                  <a:lnTo>
                    <a:pt x="34" y="10"/>
                  </a:lnTo>
                  <a:lnTo>
                    <a:pt x="29" y="16"/>
                  </a:lnTo>
                  <a:lnTo>
                    <a:pt x="24" y="21"/>
                  </a:lnTo>
                  <a:lnTo>
                    <a:pt x="19" y="27"/>
                  </a:lnTo>
                  <a:lnTo>
                    <a:pt x="14" y="34"/>
                  </a:lnTo>
                  <a:lnTo>
                    <a:pt x="10" y="41"/>
                  </a:lnTo>
                  <a:lnTo>
                    <a:pt x="7" y="48"/>
                  </a:lnTo>
                  <a:lnTo>
                    <a:pt x="4" y="56"/>
                  </a:lnTo>
                  <a:lnTo>
                    <a:pt x="0"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200" name="Line 59"/>
            <p:cNvSpPr>
              <a:spLocks noChangeShapeType="1"/>
            </p:cNvSpPr>
            <p:nvPr/>
          </p:nvSpPr>
          <p:spPr bwMode="auto">
            <a:xfrm>
              <a:off x="1915" y="3852"/>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2796" name="Group 60"/>
          <p:cNvGrpSpPr>
            <a:grpSpLocks/>
          </p:cNvGrpSpPr>
          <p:nvPr/>
        </p:nvGrpSpPr>
        <p:grpSpPr bwMode="auto">
          <a:xfrm>
            <a:off x="3001963" y="1958975"/>
            <a:ext cx="160337" cy="233363"/>
            <a:chOff x="1891" y="1234"/>
            <a:chExt cx="101" cy="147"/>
          </a:xfrm>
        </p:grpSpPr>
        <p:sp>
          <p:nvSpPr>
            <p:cNvPr id="90194" name="Line 61"/>
            <p:cNvSpPr>
              <a:spLocks noChangeShapeType="1"/>
            </p:cNvSpPr>
            <p:nvPr/>
          </p:nvSpPr>
          <p:spPr bwMode="auto">
            <a:xfrm flipV="1">
              <a:off x="1891" y="1269"/>
              <a:ext cx="28"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95" name="Freeform 62"/>
            <p:cNvSpPr>
              <a:spLocks/>
            </p:cNvSpPr>
            <p:nvPr/>
          </p:nvSpPr>
          <p:spPr bwMode="auto">
            <a:xfrm>
              <a:off x="1919" y="1234"/>
              <a:ext cx="31" cy="35"/>
            </a:xfrm>
            <a:custGeom>
              <a:avLst/>
              <a:gdLst>
                <a:gd name="T0" fmla="*/ 8 w 62"/>
                <a:gd name="T1" fmla="*/ 0 h 65"/>
                <a:gd name="T2" fmla="*/ 8 w 62"/>
                <a:gd name="T3" fmla="*/ 1 h 65"/>
                <a:gd name="T4" fmla="*/ 7 w 62"/>
                <a:gd name="T5" fmla="*/ 1 h 65"/>
                <a:gd name="T6" fmla="*/ 6 w 62"/>
                <a:gd name="T7" fmla="*/ 1 h 65"/>
                <a:gd name="T8" fmla="*/ 5 w 62"/>
                <a:gd name="T9" fmla="*/ 1 h 65"/>
                <a:gd name="T10" fmla="*/ 5 w 62"/>
                <a:gd name="T11" fmla="*/ 2 h 65"/>
                <a:gd name="T12" fmla="*/ 4 w 62"/>
                <a:gd name="T13" fmla="*/ 3 h 65"/>
                <a:gd name="T14" fmla="*/ 3 w 62"/>
                <a:gd name="T15" fmla="*/ 3 h 65"/>
                <a:gd name="T16" fmla="*/ 3 w 62"/>
                <a:gd name="T17" fmla="*/ 4 h 65"/>
                <a:gd name="T18" fmla="*/ 2 w 62"/>
                <a:gd name="T19" fmla="*/ 5 h 65"/>
                <a:gd name="T20" fmla="*/ 2 w 62"/>
                <a:gd name="T21" fmla="*/ 6 h 65"/>
                <a:gd name="T22" fmla="*/ 1 w 62"/>
                <a:gd name="T23" fmla="*/ 8 h 65"/>
                <a:gd name="T24" fmla="*/ 1 w 62"/>
                <a:gd name="T25" fmla="*/ 9 h 65"/>
                <a:gd name="T26" fmla="*/ 0 w 62"/>
                <a:gd name="T27" fmla="*/ 10 h 6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2" h="65">
                  <a:moveTo>
                    <a:pt x="62" y="0"/>
                  </a:moveTo>
                  <a:lnTo>
                    <a:pt x="57" y="1"/>
                  </a:lnTo>
                  <a:lnTo>
                    <a:pt x="50" y="2"/>
                  </a:lnTo>
                  <a:lnTo>
                    <a:pt x="45" y="4"/>
                  </a:lnTo>
                  <a:lnTo>
                    <a:pt x="39" y="7"/>
                  </a:lnTo>
                  <a:lnTo>
                    <a:pt x="33" y="12"/>
                  </a:lnTo>
                  <a:lnTo>
                    <a:pt x="28" y="16"/>
                  </a:lnTo>
                  <a:lnTo>
                    <a:pt x="23" y="22"/>
                  </a:lnTo>
                  <a:lnTo>
                    <a:pt x="17" y="28"/>
                  </a:lnTo>
                  <a:lnTo>
                    <a:pt x="13" y="35"/>
                  </a:lnTo>
                  <a:lnTo>
                    <a:pt x="9" y="42"/>
                  </a:lnTo>
                  <a:lnTo>
                    <a:pt x="6" y="49"/>
                  </a:lnTo>
                  <a:lnTo>
                    <a:pt x="2" y="56"/>
                  </a:lnTo>
                  <a:lnTo>
                    <a:pt x="0"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96" name="Line 63"/>
            <p:cNvSpPr>
              <a:spLocks noChangeShapeType="1"/>
            </p:cNvSpPr>
            <p:nvPr/>
          </p:nvSpPr>
          <p:spPr bwMode="auto">
            <a:xfrm>
              <a:off x="1905" y="1283"/>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97" name="Line 64"/>
            <p:cNvSpPr>
              <a:spLocks noChangeShapeType="1"/>
            </p:cNvSpPr>
            <p:nvPr/>
          </p:nvSpPr>
          <p:spPr bwMode="auto">
            <a:xfrm flipH="1">
              <a:off x="1978" y="1234"/>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72801" name="Freeform 65"/>
          <p:cNvSpPr>
            <a:spLocks/>
          </p:cNvSpPr>
          <p:nvPr/>
        </p:nvSpPr>
        <p:spPr bwMode="auto">
          <a:xfrm>
            <a:off x="5326063" y="6008688"/>
            <a:ext cx="106362" cy="228600"/>
          </a:xfrm>
          <a:custGeom>
            <a:avLst/>
            <a:gdLst>
              <a:gd name="T0" fmla="*/ 2147483647 w 129"/>
              <a:gd name="T1" fmla="*/ 0 h 289"/>
              <a:gd name="T2" fmla="*/ 0 w 129"/>
              <a:gd name="T3" fmla="*/ 2147483647 h 289"/>
              <a:gd name="T4" fmla="*/ 2147483647 w 129"/>
              <a:gd name="T5" fmla="*/ 2147483647 h 289"/>
              <a:gd name="T6" fmla="*/ 2147483647 w 129"/>
              <a:gd name="T7" fmla="*/ 2147483647 h 289"/>
              <a:gd name="T8" fmla="*/ 2147483647 w 129"/>
              <a:gd name="T9" fmla="*/ 2147483647 h 289"/>
              <a:gd name="T10" fmla="*/ 2147483647 w 129"/>
              <a:gd name="T11" fmla="*/ 2147483647 h 289"/>
              <a:gd name="T12" fmla="*/ 2147483647 w 129"/>
              <a:gd name="T13" fmla="*/ 2147483647 h 289"/>
              <a:gd name="T14" fmla="*/ 2147483647 w 129"/>
              <a:gd name="T15" fmla="*/ 2147483647 h 289"/>
              <a:gd name="T16" fmla="*/ 2147483647 w 129"/>
              <a:gd name="T17" fmla="*/ 2147483647 h 289"/>
              <a:gd name="T18" fmla="*/ 2147483647 w 129"/>
              <a:gd name="T19" fmla="*/ 2147483647 h 289"/>
              <a:gd name="T20" fmla="*/ 2147483647 w 129"/>
              <a:gd name="T21" fmla="*/ 2147483647 h 289"/>
              <a:gd name="T22" fmla="*/ 2147483647 w 129"/>
              <a:gd name="T23" fmla="*/ 2147483647 h 289"/>
              <a:gd name="T24" fmla="*/ 2147483647 w 129"/>
              <a:gd name="T25" fmla="*/ 2147483647 h 289"/>
              <a:gd name="T26" fmla="*/ 2147483647 w 129"/>
              <a:gd name="T27" fmla="*/ 2147483647 h 289"/>
              <a:gd name="T28" fmla="*/ 2147483647 w 129"/>
              <a:gd name="T29" fmla="*/ 2147483647 h 289"/>
              <a:gd name="T30" fmla="*/ 2147483647 w 129"/>
              <a:gd name="T31" fmla="*/ 2147483647 h 289"/>
              <a:gd name="T32" fmla="*/ 2147483647 w 129"/>
              <a:gd name="T33" fmla="*/ 2147483647 h 289"/>
              <a:gd name="T34" fmla="*/ 2147483647 w 129"/>
              <a:gd name="T35" fmla="*/ 2147483647 h 289"/>
              <a:gd name="T36" fmla="*/ 2147483647 w 129"/>
              <a:gd name="T37" fmla="*/ 2147483647 h 289"/>
              <a:gd name="T38" fmla="*/ 2147483647 w 129"/>
              <a:gd name="T39" fmla="*/ 2147483647 h 289"/>
              <a:gd name="T40" fmla="*/ 2147483647 w 129"/>
              <a:gd name="T41" fmla="*/ 2147483647 h 289"/>
              <a:gd name="T42" fmla="*/ 2147483647 w 129"/>
              <a:gd name="T43" fmla="*/ 2147483647 h 289"/>
              <a:gd name="T44" fmla="*/ 2147483647 w 129"/>
              <a:gd name="T45" fmla="*/ 2147483647 h 289"/>
              <a:gd name="T46" fmla="*/ 2147483647 w 129"/>
              <a:gd name="T47" fmla="*/ 2147483647 h 289"/>
              <a:gd name="T48" fmla="*/ 2147483647 w 129"/>
              <a:gd name="T49" fmla="*/ 2147483647 h 289"/>
              <a:gd name="T50" fmla="*/ 2147483647 w 129"/>
              <a:gd name="T51" fmla="*/ 2147483647 h 289"/>
              <a:gd name="T52" fmla="*/ 2147483647 w 129"/>
              <a:gd name="T53" fmla="*/ 2147483647 h 289"/>
              <a:gd name="T54" fmla="*/ 2147483647 w 129"/>
              <a:gd name="T55" fmla="*/ 2147483647 h 289"/>
              <a:gd name="T56" fmla="*/ 2147483647 w 129"/>
              <a:gd name="T57" fmla="*/ 2147483647 h 289"/>
              <a:gd name="T58" fmla="*/ 2147483647 w 129"/>
              <a:gd name="T59" fmla="*/ 2147483647 h 289"/>
              <a:gd name="T60" fmla="*/ 2147483647 w 129"/>
              <a:gd name="T61" fmla="*/ 2147483647 h 289"/>
              <a:gd name="T62" fmla="*/ 2147483647 w 129"/>
              <a:gd name="T63" fmla="*/ 2147483647 h 289"/>
              <a:gd name="T64" fmla="*/ 2147483647 w 129"/>
              <a:gd name="T65" fmla="*/ 2147483647 h 289"/>
              <a:gd name="T66" fmla="*/ 2147483647 w 129"/>
              <a:gd name="T67" fmla="*/ 2147483647 h 289"/>
              <a:gd name="T68" fmla="*/ 2147483647 w 129"/>
              <a:gd name="T69" fmla="*/ 2147483647 h 289"/>
              <a:gd name="T70" fmla="*/ 2147483647 w 129"/>
              <a:gd name="T71" fmla="*/ 2147483647 h 289"/>
              <a:gd name="T72" fmla="*/ 2147483647 w 129"/>
              <a:gd name="T73" fmla="*/ 2147483647 h 28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29" h="289">
                <a:moveTo>
                  <a:pt x="78" y="0"/>
                </a:moveTo>
                <a:lnTo>
                  <a:pt x="0" y="289"/>
                </a:lnTo>
                <a:lnTo>
                  <a:pt x="50" y="289"/>
                </a:lnTo>
                <a:lnTo>
                  <a:pt x="55" y="289"/>
                </a:lnTo>
                <a:lnTo>
                  <a:pt x="59" y="288"/>
                </a:lnTo>
                <a:lnTo>
                  <a:pt x="63" y="287"/>
                </a:lnTo>
                <a:lnTo>
                  <a:pt x="67" y="285"/>
                </a:lnTo>
                <a:lnTo>
                  <a:pt x="72" y="283"/>
                </a:lnTo>
                <a:lnTo>
                  <a:pt x="75" y="279"/>
                </a:lnTo>
                <a:lnTo>
                  <a:pt x="79" y="276"/>
                </a:lnTo>
                <a:lnTo>
                  <a:pt x="83" y="273"/>
                </a:lnTo>
                <a:lnTo>
                  <a:pt x="87" y="269"/>
                </a:lnTo>
                <a:lnTo>
                  <a:pt x="90" y="264"/>
                </a:lnTo>
                <a:lnTo>
                  <a:pt x="94" y="259"/>
                </a:lnTo>
                <a:lnTo>
                  <a:pt x="96" y="255"/>
                </a:lnTo>
                <a:lnTo>
                  <a:pt x="99" y="250"/>
                </a:lnTo>
                <a:lnTo>
                  <a:pt x="101" y="244"/>
                </a:lnTo>
                <a:lnTo>
                  <a:pt x="104" y="239"/>
                </a:lnTo>
                <a:lnTo>
                  <a:pt x="106" y="234"/>
                </a:lnTo>
                <a:lnTo>
                  <a:pt x="127" y="153"/>
                </a:lnTo>
                <a:lnTo>
                  <a:pt x="128" y="147"/>
                </a:lnTo>
                <a:lnTo>
                  <a:pt x="129" y="142"/>
                </a:lnTo>
                <a:lnTo>
                  <a:pt x="129" y="137"/>
                </a:lnTo>
                <a:lnTo>
                  <a:pt x="129" y="131"/>
                </a:lnTo>
                <a:lnTo>
                  <a:pt x="129" y="126"/>
                </a:lnTo>
                <a:lnTo>
                  <a:pt x="128" y="122"/>
                </a:lnTo>
                <a:lnTo>
                  <a:pt x="127" y="118"/>
                </a:lnTo>
                <a:lnTo>
                  <a:pt x="126" y="113"/>
                </a:lnTo>
                <a:lnTo>
                  <a:pt x="124" y="109"/>
                </a:lnTo>
                <a:lnTo>
                  <a:pt x="122" y="106"/>
                </a:lnTo>
                <a:lnTo>
                  <a:pt x="120" y="103"/>
                </a:lnTo>
                <a:lnTo>
                  <a:pt x="116" y="101"/>
                </a:lnTo>
                <a:lnTo>
                  <a:pt x="113" y="98"/>
                </a:lnTo>
                <a:lnTo>
                  <a:pt x="110" y="97"/>
                </a:lnTo>
                <a:lnTo>
                  <a:pt x="107" y="96"/>
                </a:lnTo>
                <a:lnTo>
                  <a:pt x="103" y="96"/>
                </a:lnTo>
                <a:lnTo>
                  <a:pt x="51" y="9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72802" name="Group 66"/>
          <p:cNvGrpSpPr>
            <a:grpSpLocks/>
          </p:cNvGrpSpPr>
          <p:nvPr/>
        </p:nvGrpSpPr>
        <p:grpSpPr bwMode="auto">
          <a:xfrm>
            <a:off x="4965700" y="2690813"/>
            <a:ext cx="155575" cy="228600"/>
            <a:chOff x="3128" y="1695"/>
            <a:chExt cx="98" cy="144"/>
          </a:xfrm>
        </p:grpSpPr>
        <p:sp>
          <p:nvSpPr>
            <p:cNvPr id="90192" name="Freeform 67"/>
            <p:cNvSpPr>
              <a:spLocks/>
            </p:cNvSpPr>
            <p:nvPr/>
          </p:nvSpPr>
          <p:spPr bwMode="auto">
            <a:xfrm>
              <a:off x="3128" y="1695"/>
              <a:ext cx="63" cy="144"/>
            </a:xfrm>
            <a:custGeom>
              <a:avLst/>
              <a:gdLst>
                <a:gd name="T0" fmla="*/ 9 w 130"/>
                <a:gd name="T1" fmla="*/ 0 h 289"/>
                <a:gd name="T2" fmla="*/ 0 w 130"/>
                <a:gd name="T3" fmla="*/ 36 h 289"/>
                <a:gd name="T4" fmla="*/ 6 w 130"/>
                <a:gd name="T5" fmla="*/ 36 h 289"/>
                <a:gd name="T6" fmla="*/ 6 w 130"/>
                <a:gd name="T7" fmla="*/ 36 h 289"/>
                <a:gd name="T8" fmla="*/ 7 w 130"/>
                <a:gd name="T9" fmla="*/ 35 h 289"/>
                <a:gd name="T10" fmla="*/ 8 w 130"/>
                <a:gd name="T11" fmla="*/ 35 h 289"/>
                <a:gd name="T12" fmla="*/ 8 w 130"/>
                <a:gd name="T13" fmla="*/ 35 h 289"/>
                <a:gd name="T14" fmla="*/ 8 w 130"/>
                <a:gd name="T15" fmla="*/ 35 h 289"/>
                <a:gd name="T16" fmla="*/ 9 w 130"/>
                <a:gd name="T17" fmla="*/ 34 h 289"/>
                <a:gd name="T18" fmla="*/ 9 w 130"/>
                <a:gd name="T19" fmla="*/ 34 h 289"/>
                <a:gd name="T20" fmla="*/ 10 w 130"/>
                <a:gd name="T21" fmla="*/ 33 h 289"/>
                <a:gd name="T22" fmla="*/ 11 w 130"/>
                <a:gd name="T23" fmla="*/ 32 h 289"/>
                <a:gd name="T24" fmla="*/ 11 w 130"/>
                <a:gd name="T25" fmla="*/ 32 h 289"/>
                <a:gd name="T26" fmla="*/ 11 w 130"/>
                <a:gd name="T27" fmla="*/ 31 h 289"/>
                <a:gd name="T28" fmla="*/ 12 w 130"/>
                <a:gd name="T29" fmla="*/ 30 h 289"/>
                <a:gd name="T30" fmla="*/ 12 w 130"/>
                <a:gd name="T31" fmla="*/ 29 h 289"/>
                <a:gd name="T32" fmla="*/ 12 w 130"/>
                <a:gd name="T33" fmla="*/ 29 h 289"/>
                <a:gd name="T34" fmla="*/ 15 w 130"/>
                <a:gd name="T35" fmla="*/ 19 h 289"/>
                <a:gd name="T36" fmla="*/ 15 w 130"/>
                <a:gd name="T37" fmla="*/ 18 h 289"/>
                <a:gd name="T38" fmla="*/ 15 w 130"/>
                <a:gd name="T39" fmla="*/ 17 h 289"/>
                <a:gd name="T40" fmla="*/ 15 w 130"/>
                <a:gd name="T41" fmla="*/ 16 h 289"/>
                <a:gd name="T42" fmla="*/ 15 w 130"/>
                <a:gd name="T43" fmla="*/ 16 h 289"/>
                <a:gd name="T44" fmla="*/ 15 w 130"/>
                <a:gd name="T45" fmla="*/ 15 h 289"/>
                <a:gd name="T46" fmla="*/ 15 w 130"/>
                <a:gd name="T47" fmla="*/ 14 h 289"/>
                <a:gd name="T48" fmla="*/ 15 w 130"/>
                <a:gd name="T49" fmla="*/ 14 h 289"/>
                <a:gd name="T50" fmla="*/ 14 w 130"/>
                <a:gd name="T51" fmla="*/ 13 h 289"/>
                <a:gd name="T52" fmla="*/ 14 w 130"/>
                <a:gd name="T53" fmla="*/ 13 h 289"/>
                <a:gd name="T54" fmla="*/ 14 w 130"/>
                <a:gd name="T55" fmla="*/ 12 h 289"/>
                <a:gd name="T56" fmla="*/ 13 w 130"/>
                <a:gd name="T57" fmla="*/ 12 h 289"/>
                <a:gd name="T58" fmla="*/ 13 w 130"/>
                <a:gd name="T59" fmla="*/ 12 h 289"/>
                <a:gd name="T60" fmla="*/ 12 w 130"/>
                <a:gd name="T61" fmla="*/ 12 h 289"/>
                <a:gd name="T62" fmla="*/ 12 w 130"/>
                <a:gd name="T63" fmla="*/ 12 h 289"/>
                <a:gd name="T64" fmla="*/ 6 w 130"/>
                <a:gd name="T65" fmla="*/ 12 h 2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0" h="289">
                  <a:moveTo>
                    <a:pt x="78" y="0"/>
                  </a:moveTo>
                  <a:lnTo>
                    <a:pt x="0" y="289"/>
                  </a:lnTo>
                  <a:lnTo>
                    <a:pt x="51" y="289"/>
                  </a:lnTo>
                  <a:lnTo>
                    <a:pt x="56" y="288"/>
                  </a:lnTo>
                  <a:lnTo>
                    <a:pt x="60" y="287"/>
                  </a:lnTo>
                  <a:lnTo>
                    <a:pt x="65" y="286"/>
                  </a:lnTo>
                  <a:lnTo>
                    <a:pt x="70" y="284"/>
                  </a:lnTo>
                  <a:lnTo>
                    <a:pt x="74" y="281"/>
                  </a:lnTo>
                  <a:lnTo>
                    <a:pt x="79" y="277"/>
                  </a:lnTo>
                  <a:lnTo>
                    <a:pt x="83" y="272"/>
                  </a:lnTo>
                  <a:lnTo>
                    <a:pt x="88" y="268"/>
                  </a:lnTo>
                  <a:lnTo>
                    <a:pt x="92" y="263"/>
                  </a:lnTo>
                  <a:lnTo>
                    <a:pt x="95" y="257"/>
                  </a:lnTo>
                  <a:lnTo>
                    <a:pt x="98" y="251"/>
                  </a:lnTo>
                  <a:lnTo>
                    <a:pt x="102" y="246"/>
                  </a:lnTo>
                  <a:lnTo>
                    <a:pt x="104" y="239"/>
                  </a:lnTo>
                  <a:lnTo>
                    <a:pt x="106" y="233"/>
                  </a:lnTo>
                  <a:lnTo>
                    <a:pt x="127" y="152"/>
                  </a:lnTo>
                  <a:lnTo>
                    <a:pt x="128" y="147"/>
                  </a:lnTo>
                  <a:lnTo>
                    <a:pt x="129" y="140"/>
                  </a:lnTo>
                  <a:lnTo>
                    <a:pt x="130" y="134"/>
                  </a:lnTo>
                  <a:lnTo>
                    <a:pt x="129" y="129"/>
                  </a:lnTo>
                  <a:lnTo>
                    <a:pt x="129" y="122"/>
                  </a:lnTo>
                  <a:lnTo>
                    <a:pt x="128" y="118"/>
                  </a:lnTo>
                  <a:lnTo>
                    <a:pt x="126" y="113"/>
                  </a:lnTo>
                  <a:lnTo>
                    <a:pt x="124" y="108"/>
                  </a:lnTo>
                  <a:lnTo>
                    <a:pt x="122" y="105"/>
                  </a:lnTo>
                  <a:lnTo>
                    <a:pt x="119" y="102"/>
                  </a:lnTo>
                  <a:lnTo>
                    <a:pt x="115" y="100"/>
                  </a:lnTo>
                  <a:lnTo>
                    <a:pt x="111" y="98"/>
                  </a:lnTo>
                  <a:lnTo>
                    <a:pt x="107" y="97"/>
                  </a:lnTo>
                  <a:lnTo>
                    <a:pt x="103" y="97"/>
                  </a:lnTo>
                  <a:lnTo>
                    <a:pt x="53" y="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93" name="Line 68"/>
            <p:cNvSpPr>
              <a:spLocks noChangeShapeType="1"/>
            </p:cNvSpPr>
            <p:nvPr/>
          </p:nvSpPr>
          <p:spPr bwMode="auto">
            <a:xfrm flipH="1">
              <a:off x="3212" y="1695"/>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2805" name="Group 69"/>
          <p:cNvGrpSpPr>
            <a:grpSpLocks/>
          </p:cNvGrpSpPr>
          <p:nvPr/>
        </p:nvGrpSpPr>
        <p:grpSpPr bwMode="auto">
          <a:xfrm>
            <a:off x="1692275" y="1209675"/>
            <a:ext cx="5399088" cy="5243513"/>
            <a:chOff x="1066" y="762"/>
            <a:chExt cx="3401" cy="3303"/>
          </a:xfrm>
        </p:grpSpPr>
        <p:sp>
          <p:nvSpPr>
            <p:cNvPr id="90129" name="Line 70"/>
            <p:cNvSpPr>
              <a:spLocks noChangeShapeType="1"/>
            </p:cNvSpPr>
            <p:nvPr/>
          </p:nvSpPr>
          <p:spPr bwMode="auto">
            <a:xfrm>
              <a:off x="1066" y="2607"/>
              <a:ext cx="340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30" name="Line 71"/>
            <p:cNvSpPr>
              <a:spLocks noChangeShapeType="1"/>
            </p:cNvSpPr>
            <p:nvPr/>
          </p:nvSpPr>
          <p:spPr bwMode="auto">
            <a:xfrm>
              <a:off x="3768" y="1856"/>
              <a:ext cx="0" cy="14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0131" name="Group 72"/>
            <p:cNvGrpSpPr>
              <a:grpSpLocks/>
            </p:cNvGrpSpPr>
            <p:nvPr/>
          </p:nvGrpSpPr>
          <p:grpSpPr bwMode="auto">
            <a:xfrm>
              <a:off x="1108" y="762"/>
              <a:ext cx="2080" cy="3303"/>
              <a:chOff x="1108" y="762"/>
              <a:chExt cx="2080" cy="3303"/>
            </a:xfrm>
          </p:grpSpPr>
          <p:sp>
            <p:nvSpPr>
              <p:cNvPr id="90143" name="Line 73"/>
              <p:cNvSpPr>
                <a:spLocks noChangeShapeType="1"/>
              </p:cNvSpPr>
              <p:nvPr/>
            </p:nvSpPr>
            <p:spPr bwMode="auto">
              <a:xfrm>
                <a:off x="1307" y="2366"/>
                <a:ext cx="0" cy="10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44" name="Line 74"/>
              <p:cNvSpPr>
                <a:spLocks noChangeShapeType="1"/>
              </p:cNvSpPr>
              <p:nvPr/>
            </p:nvSpPr>
            <p:spPr bwMode="auto">
              <a:xfrm>
                <a:off x="2303" y="989"/>
                <a:ext cx="0" cy="29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0145" name="Group 75"/>
              <p:cNvGrpSpPr>
                <a:grpSpLocks/>
              </p:cNvGrpSpPr>
              <p:nvPr/>
            </p:nvGrpSpPr>
            <p:grpSpPr bwMode="auto">
              <a:xfrm>
                <a:off x="1108" y="762"/>
                <a:ext cx="2080" cy="3303"/>
                <a:chOff x="1108" y="762"/>
                <a:chExt cx="2080" cy="3303"/>
              </a:xfrm>
            </p:grpSpPr>
            <p:sp>
              <p:nvSpPr>
                <p:cNvPr id="90146" name="Line 76"/>
                <p:cNvSpPr>
                  <a:spLocks noChangeShapeType="1"/>
                </p:cNvSpPr>
                <p:nvPr/>
              </p:nvSpPr>
              <p:spPr bwMode="auto">
                <a:xfrm flipV="1">
                  <a:off x="1307" y="2754"/>
                  <a:ext cx="1688" cy="61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47" name="Line 77"/>
                <p:cNvSpPr>
                  <a:spLocks noChangeShapeType="1"/>
                </p:cNvSpPr>
                <p:nvPr/>
              </p:nvSpPr>
              <p:spPr bwMode="auto">
                <a:xfrm flipH="1">
                  <a:off x="2303" y="2754"/>
                  <a:ext cx="692" cy="119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48" name="Line 78"/>
                <p:cNvSpPr>
                  <a:spLocks noChangeShapeType="1"/>
                </p:cNvSpPr>
                <p:nvPr/>
              </p:nvSpPr>
              <p:spPr bwMode="auto">
                <a:xfrm flipH="1" flipV="1">
                  <a:off x="1307" y="3369"/>
                  <a:ext cx="996" cy="58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0149" name="Group 79"/>
                <p:cNvGrpSpPr>
                  <a:grpSpLocks/>
                </p:cNvGrpSpPr>
                <p:nvPr/>
              </p:nvGrpSpPr>
              <p:grpSpPr bwMode="auto">
                <a:xfrm>
                  <a:off x="1150" y="2237"/>
                  <a:ext cx="105" cy="143"/>
                  <a:chOff x="1150" y="2237"/>
                  <a:chExt cx="105" cy="143"/>
                </a:xfrm>
              </p:grpSpPr>
              <p:sp>
                <p:nvSpPr>
                  <p:cNvPr id="90186" name="Freeform 80"/>
                  <p:cNvSpPr>
                    <a:spLocks/>
                  </p:cNvSpPr>
                  <p:nvPr/>
                </p:nvSpPr>
                <p:spPr bwMode="auto">
                  <a:xfrm>
                    <a:off x="1164" y="2237"/>
                    <a:ext cx="63" cy="143"/>
                  </a:xfrm>
                  <a:custGeom>
                    <a:avLst/>
                    <a:gdLst>
                      <a:gd name="T0" fmla="*/ 15 w 128"/>
                      <a:gd name="T1" fmla="*/ 0 h 290"/>
                      <a:gd name="T2" fmla="*/ 6 w 128"/>
                      <a:gd name="T3" fmla="*/ 35 h 290"/>
                      <a:gd name="T4" fmla="*/ 0 w 128"/>
                      <a:gd name="T5" fmla="*/ 35 h 290"/>
                      <a:gd name="T6" fmla="*/ 0 60000 65536"/>
                      <a:gd name="T7" fmla="*/ 0 60000 65536"/>
                      <a:gd name="T8" fmla="*/ 0 60000 65536"/>
                    </a:gdLst>
                    <a:ahLst/>
                    <a:cxnLst>
                      <a:cxn ang="T6">
                        <a:pos x="T0" y="T1"/>
                      </a:cxn>
                      <a:cxn ang="T7">
                        <a:pos x="T2" y="T3"/>
                      </a:cxn>
                      <a:cxn ang="T8">
                        <a:pos x="T4" y="T5"/>
                      </a:cxn>
                    </a:cxnLst>
                    <a:rect l="0" t="0" r="r" b="b"/>
                    <a:pathLst>
                      <a:path w="128" h="290">
                        <a:moveTo>
                          <a:pt x="128" y="0"/>
                        </a:moveTo>
                        <a:lnTo>
                          <a:pt x="50" y="290"/>
                        </a:lnTo>
                        <a:lnTo>
                          <a:pt x="0" y="2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87" name="Freeform 81"/>
                  <p:cNvSpPr>
                    <a:spLocks/>
                  </p:cNvSpPr>
                  <p:nvPr/>
                </p:nvSpPr>
                <p:spPr bwMode="auto">
                  <a:xfrm>
                    <a:off x="1150" y="2352"/>
                    <a:ext cx="14" cy="28"/>
                  </a:xfrm>
                  <a:custGeom>
                    <a:avLst/>
                    <a:gdLst>
                      <a:gd name="T0" fmla="*/ 1 w 28"/>
                      <a:gd name="T1" fmla="*/ 0 h 57"/>
                      <a:gd name="T2" fmla="*/ 1 w 28"/>
                      <a:gd name="T3" fmla="*/ 0 h 57"/>
                      <a:gd name="T4" fmla="*/ 1 w 28"/>
                      <a:gd name="T5" fmla="*/ 1 h 57"/>
                      <a:gd name="T6" fmla="*/ 0 w 28"/>
                      <a:gd name="T7" fmla="*/ 2 h 57"/>
                      <a:gd name="T8" fmla="*/ 0 w 28"/>
                      <a:gd name="T9" fmla="*/ 3 h 57"/>
                      <a:gd name="T10" fmla="*/ 1 w 28"/>
                      <a:gd name="T11" fmla="*/ 3 h 57"/>
                      <a:gd name="T12" fmla="*/ 1 w 28"/>
                      <a:gd name="T13" fmla="*/ 4 h 57"/>
                      <a:gd name="T14" fmla="*/ 1 w 28"/>
                      <a:gd name="T15" fmla="*/ 5 h 57"/>
                      <a:gd name="T16" fmla="*/ 1 w 28"/>
                      <a:gd name="T17" fmla="*/ 5 h 57"/>
                      <a:gd name="T18" fmla="*/ 2 w 28"/>
                      <a:gd name="T19" fmla="*/ 6 h 57"/>
                      <a:gd name="T20" fmla="*/ 2 w 28"/>
                      <a:gd name="T21" fmla="*/ 6 h 57"/>
                      <a:gd name="T22" fmla="*/ 2 w 28"/>
                      <a:gd name="T23" fmla="*/ 6 h 57"/>
                      <a:gd name="T24" fmla="*/ 3 w 28"/>
                      <a:gd name="T25" fmla="*/ 6 h 57"/>
                      <a:gd name="T26" fmla="*/ 3 w 28"/>
                      <a:gd name="T27" fmla="*/ 7 h 57"/>
                      <a:gd name="T28" fmla="*/ 4 w 28"/>
                      <a:gd name="T29" fmla="*/ 7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8" h="57">
                        <a:moveTo>
                          <a:pt x="3" y="0"/>
                        </a:moveTo>
                        <a:lnTo>
                          <a:pt x="1" y="6"/>
                        </a:lnTo>
                        <a:lnTo>
                          <a:pt x="1" y="13"/>
                        </a:lnTo>
                        <a:lnTo>
                          <a:pt x="0" y="19"/>
                        </a:lnTo>
                        <a:lnTo>
                          <a:pt x="0" y="25"/>
                        </a:lnTo>
                        <a:lnTo>
                          <a:pt x="1" y="30"/>
                        </a:lnTo>
                        <a:lnTo>
                          <a:pt x="2" y="35"/>
                        </a:lnTo>
                        <a:lnTo>
                          <a:pt x="4" y="41"/>
                        </a:lnTo>
                        <a:lnTo>
                          <a:pt x="7" y="45"/>
                        </a:lnTo>
                        <a:lnTo>
                          <a:pt x="9" y="48"/>
                        </a:lnTo>
                        <a:lnTo>
                          <a:pt x="12" y="51"/>
                        </a:lnTo>
                        <a:lnTo>
                          <a:pt x="15" y="53"/>
                        </a:lnTo>
                        <a:lnTo>
                          <a:pt x="19" y="55"/>
                        </a:lnTo>
                        <a:lnTo>
                          <a:pt x="24" y="57"/>
                        </a:lnTo>
                        <a:lnTo>
                          <a:pt x="28"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88" name="Line 82"/>
                  <p:cNvSpPr>
                    <a:spLocks noChangeShapeType="1"/>
                  </p:cNvSpPr>
                  <p:nvPr/>
                </p:nvSpPr>
                <p:spPr bwMode="auto">
                  <a:xfrm flipV="1">
                    <a:off x="1150" y="2314"/>
                    <a:ext cx="1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89" name="Freeform 83"/>
                  <p:cNvSpPr>
                    <a:spLocks/>
                  </p:cNvSpPr>
                  <p:nvPr/>
                </p:nvSpPr>
                <p:spPr bwMode="auto">
                  <a:xfrm>
                    <a:off x="1160" y="2286"/>
                    <a:ext cx="28" cy="28"/>
                  </a:xfrm>
                  <a:custGeom>
                    <a:avLst/>
                    <a:gdLst>
                      <a:gd name="T0" fmla="*/ 8 w 54"/>
                      <a:gd name="T1" fmla="*/ 0 h 56"/>
                      <a:gd name="T2" fmla="*/ 7 w 54"/>
                      <a:gd name="T3" fmla="*/ 0 h 56"/>
                      <a:gd name="T4" fmla="*/ 6 w 54"/>
                      <a:gd name="T5" fmla="*/ 1 h 56"/>
                      <a:gd name="T6" fmla="*/ 6 w 54"/>
                      <a:gd name="T7" fmla="*/ 1 h 56"/>
                      <a:gd name="T8" fmla="*/ 5 w 54"/>
                      <a:gd name="T9" fmla="*/ 1 h 56"/>
                      <a:gd name="T10" fmla="*/ 4 w 54"/>
                      <a:gd name="T11" fmla="*/ 1 h 56"/>
                      <a:gd name="T12" fmla="*/ 4 w 54"/>
                      <a:gd name="T13" fmla="*/ 2 h 56"/>
                      <a:gd name="T14" fmla="*/ 3 w 54"/>
                      <a:gd name="T15" fmla="*/ 2 h 56"/>
                      <a:gd name="T16" fmla="*/ 3 w 54"/>
                      <a:gd name="T17" fmla="*/ 3 h 56"/>
                      <a:gd name="T18" fmla="*/ 2 w 54"/>
                      <a:gd name="T19" fmla="*/ 4 h 56"/>
                      <a:gd name="T20" fmla="*/ 2 w 54"/>
                      <a:gd name="T21" fmla="*/ 4 h 56"/>
                      <a:gd name="T22" fmla="*/ 1 w 54"/>
                      <a:gd name="T23" fmla="*/ 5 h 56"/>
                      <a:gd name="T24" fmla="*/ 1 w 54"/>
                      <a:gd name="T25" fmla="*/ 6 h 56"/>
                      <a:gd name="T26" fmla="*/ 1 w 54"/>
                      <a:gd name="T27" fmla="*/ 7 h 56"/>
                      <a:gd name="T28" fmla="*/ 0 w 54"/>
                      <a:gd name="T29" fmla="*/ 7 h 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4" h="56">
                        <a:moveTo>
                          <a:pt x="54" y="0"/>
                        </a:moveTo>
                        <a:lnTo>
                          <a:pt x="50" y="0"/>
                        </a:lnTo>
                        <a:lnTo>
                          <a:pt x="45" y="1"/>
                        </a:lnTo>
                        <a:lnTo>
                          <a:pt x="40" y="3"/>
                        </a:lnTo>
                        <a:lnTo>
                          <a:pt x="36" y="5"/>
                        </a:lnTo>
                        <a:lnTo>
                          <a:pt x="31" y="8"/>
                        </a:lnTo>
                        <a:lnTo>
                          <a:pt x="26" y="12"/>
                        </a:lnTo>
                        <a:lnTo>
                          <a:pt x="22" y="16"/>
                        </a:lnTo>
                        <a:lnTo>
                          <a:pt x="18" y="21"/>
                        </a:lnTo>
                        <a:lnTo>
                          <a:pt x="13" y="26"/>
                        </a:lnTo>
                        <a:lnTo>
                          <a:pt x="10" y="32"/>
                        </a:lnTo>
                        <a:lnTo>
                          <a:pt x="7" y="37"/>
                        </a:lnTo>
                        <a:lnTo>
                          <a:pt x="4" y="43"/>
                        </a:lnTo>
                        <a:lnTo>
                          <a:pt x="2" y="50"/>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90" name="Line 84"/>
                  <p:cNvSpPr>
                    <a:spLocks noChangeShapeType="1"/>
                  </p:cNvSpPr>
                  <p:nvPr/>
                </p:nvSpPr>
                <p:spPr bwMode="auto">
                  <a:xfrm>
                    <a:off x="1188" y="2286"/>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91" name="Line 85"/>
                  <p:cNvSpPr>
                    <a:spLocks noChangeShapeType="1"/>
                  </p:cNvSpPr>
                  <p:nvPr/>
                </p:nvSpPr>
                <p:spPr bwMode="auto">
                  <a:xfrm flipH="1">
                    <a:off x="1241" y="2237"/>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90150" name="Line 86"/>
                <p:cNvSpPr>
                  <a:spLocks noChangeShapeType="1"/>
                </p:cNvSpPr>
                <p:nvPr/>
              </p:nvSpPr>
              <p:spPr bwMode="auto">
                <a:xfrm flipV="1">
                  <a:off x="1307" y="1391"/>
                  <a:ext cx="1688" cy="97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51" name="Line 87"/>
                <p:cNvSpPr>
                  <a:spLocks noChangeShapeType="1"/>
                </p:cNvSpPr>
                <p:nvPr/>
              </p:nvSpPr>
              <p:spPr bwMode="auto">
                <a:xfrm flipH="1" flipV="1">
                  <a:off x="2303" y="989"/>
                  <a:ext cx="692" cy="4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52" name="Line 88"/>
                <p:cNvSpPr>
                  <a:spLocks noChangeShapeType="1"/>
                </p:cNvSpPr>
                <p:nvPr/>
              </p:nvSpPr>
              <p:spPr bwMode="auto">
                <a:xfrm flipH="1">
                  <a:off x="1307" y="989"/>
                  <a:ext cx="996" cy="137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53" name="Line 89"/>
                <p:cNvSpPr>
                  <a:spLocks noChangeShapeType="1"/>
                </p:cNvSpPr>
                <p:nvPr/>
              </p:nvSpPr>
              <p:spPr bwMode="auto">
                <a:xfrm flipV="1">
                  <a:off x="2995" y="1391"/>
                  <a:ext cx="0" cy="13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0154" name="Group 90"/>
                <p:cNvGrpSpPr>
                  <a:grpSpLocks/>
                </p:cNvGrpSpPr>
                <p:nvPr/>
              </p:nvGrpSpPr>
              <p:grpSpPr bwMode="auto">
                <a:xfrm>
                  <a:off x="2377" y="762"/>
                  <a:ext cx="91" cy="143"/>
                  <a:chOff x="2377" y="762"/>
                  <a:chExt cx="91" cy="143"/>
                </a:xfrm>
              </p:grpSpPr>
              <p:sp>
                <p:nvSpPr>
                  <p:cNvPr id="90180" name="Line 91"/>
                  <p:cNvSpPr>
                    <a:spLocks noChangeShapeType="1"/>
                  </p:cNvSpPr>
                  <p:nvPr/>
                </p:nvSpPr>
                <p:spPr bwMode="auto">
                  <a:xfrm flipH="1">
                    <a:off x="2391" y="90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81" name="Freeform 92"/>
                  <p:cNvSpPr>
                    <a:spLocks/>
                  </p:cNvSpPr>
                  <p:nvPr/>
                </p:nvSpPr>
                <p:spPr bwMode="auto">
                  <a:xfrm>
                    <a:off x="2377" y="877"/>
                    <a:ext cx="14" cy="28"/>
                  </a:xfrm>
                  <a:custGeom>
                    <a:avLst/>
                    <a:gdLst>
                      <a:gd name="T0" fmla="*/ 1 w 27"/>
                      <a:gd name="T1" fmla="*/ 0 h 57"/>
                      <a:gd name="T2" fmla="*/ 1 w 27"/>
                      <a:gd name="T3" fmla="*/ 0 h 57"/>
                      <a:gd name="T4" fmla="*/ 0 w 27"/>
                      <a:gd name="T5" fmla="*/ 1 h 57"/>
                      <a:gd name="T6" fmla="*/ 0 w 27"/>
                      <a:gd name="T7" fmla="*/ 2 h 57"/>
                      <a:gd name="T8" fmla="*/ 0 w 27"/>
                      <a:gd name="T9" fmla="*/ 3 h 57"/>
                      <a:gd name="T10" fmla="*/ 1 w 27"/>
                      <a:gd name="T11" fmla="*/ 3 h 57"/>
                      <a:gd name="T12" fmla="*/ 1 w 27"/>
                      <a:gd name="T13" fmla="*/ 4 h 57"/>
                      <a:gd name="T14" fmla="*/ 1 w 27"/>
                      <a:gd name="T15" fmla="*/ 5 h 57"/>
                      <a:gd name="T16" fmla="*/ 1 w 27"/>
                      <a:gd name="T17" fmla="*/ 5 h 57"/>
                      <a:gd name="T18" fmla="*/ 1 w 27"/>
                      <a:gd name="T19" fmla="*/ 6 h 57"/>
                      <a:gd name="T20" fmla="*/ 2 w 27"/>
                      <a:gd name="T21" fmla="*/ 6 h 57"/>
                      <a:gd name="T22" fmla="*/ 2 w 27"/>
                      <a:gd name="T23" fmla="*/ 6 h 57"/>
                      <a:gd name="T24" fmla="*/ 3 w 27"/>
                      <a:gd name="T25" fmla="*/ 6 h 57"/>
                      <a:gd name="T26" fmla="*/ 3 w 27"/>
                      <a:gd name="T27" fmla="*/ 7 h 57"/>
                      <a:gd name="T28" fmla="*/ 4 w 27"/>
                      <a:gd name="T29" fmla="*/ 7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7" h="57">
                        <a:moveTo>
                          <a:pt x="3" y="0"/>
                        </a:moveTo>
                        <a:lnTo>
                          <a:pt x="1" y="7"/>
                        </a:lnTo>
                        <a:lnTo>
                          <a:pt x="0" y="13"/>
                        </a:lnTo>
                        <a:lnTo>
                          <a:pt x="0" y="18"/>
                        </a:lnTo>
                        <a:lnTo>
                          <a:pt x="0" y="25"/>
                        </a:lnTo>
                        <a:lnTo>
                          <a:pt x="1" y="30"/>
                        </a:lnTo>
                        <a:lnTo>
                          <a:pt x="2" y="36"/>
                        </a:lnTo>
                        <a:lnTo>
                          <a:pt x="3" y="40"/>
                        </a:lnTo>
                        <a:lnTo>
                          <a:pt x="5" y="44"/>
                        </a:lnTo>
                        <a:lnTo>
                          <a:pt x="8" y="48"/>
                        </a:lnTo>
                        <a:lnTo>
                          <a:pt x="12" y="50"/>
                        </a:lnTo>
                        <a:lnTo>
                          <a:pt x="15" y="54"/>
                        </a:lnTo>
                        <a:lnTo>
                          <a:pt x="19" y="55"/>
                        </a:lnTo>
                        <a:lnTo>
                          <a:pt x="22" y="56"/>
                        </a:lnTo>
                        <a:lnTo>
                          <a:pt x="27"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82" name="Line 93"/>
                  <p:cNvSpPr>
                    <a:spLocks noChangeShapeType="1"/>
                  </p:cNvSpPr>
                  <p:nvPr/>
                </p:nvSpPr>
                <p:spPr bwMode="auto">
                  <a:xfrm flipV="1">
                    <a:off x="2380" y="835"/>
                    <a:ext cx="1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83" name="Freeform 94"/>
                  <p:cNvSpPr>
                    <a:spLocks/>
                  </p:cNvSpPr>
                  <p:nvPr/>
                </p:nvSpPr>
                <p:spPr bwMode="auto">
                  <a:xfrm>
                    <a:off x="2391" y="807"/>
                    <a:ext cx="24" cy="28"/>
                  </a:xfrm>
                  <a:custGeom>
                    <a:avLst/>
                    <a:gdLst>
                      <a:gd name="T0" fmla="*/ 4 w 55"/>
                      <a:gd name="T1" fmla="*/ 0 h 56"/>
                      <a:gd name="T2" fmla="*/ 4 w 55"/>
                      <a:gd name="T3" fmla="*/ 1 h 56"/>
                      <a:gd name="T4" fmla="*/ 4 w 55"/>
                      <a:gd name="T5" fmla="*/ 1 h 56"/>
                      <a:gd name="T6" fmla="*/ 3 w 55"/>
                      <a:gd name="T7" fmla="*/ 1 h 56"/>
                      <a:gd name="T8" fmla="*/ 3 w 55"/>
                      <a:gd name="T9" fmla="*/ 1 h 56"/>
                      <a:gd name="T10" fmla="*/ 3 w 55"/>
                      <a:gd name="T11" fmla="*/ 2 h 56"/>
                      <a:gd name="T12" fmla="*/ 2 w 55"/>
                      <a:gd name="T13" fmla="*/ 2 h 56"/>
                      <a:gd name="T14" fmla="*/ 2 w 55"/>
                      <a:gd name="T15" fmla="*/ 3 h 56"/>
                      <a:gd name="T16" fmla="*/ 1 w 55"/>
                      <a:gd name="T17" fmla="*/ 3 h 56"/>
                      <a:gd name="T18" fmla="*/ 1 w 55"/>
                      <a:gd name="T19" fmla="*/ 4 h 56"/>
                      <a:gd name="T20" fmla="*/ 1 w 55"/>
                      <a:gd name="T21" fmla="*/ 4 h 56"/>
                      <a:gd name="T22" fmla="*/ 0 w 55"/>
                      <a:gd name="T23" fmla="*/ 5 h 56"/>
                      <a:gd name="T24" fmla="*/ 0 w 55"/>
                      <a:gd name="T25" fmla="*/ 6 h 56"/>
                      <a:gd name="T26" fmla="*/ 0 w 55"/>
                      <a:gd name="T27" fmla="*/ 7 h 56"/>
                      <a:gd name="T28" fmla="*/ 0 w 55"/>
                      <a:gd name="T29" fmla="*/ 7 h 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5" h="56">
                        <a:moveTo>
                          <a:pt x="55" y="0"/>
                        </a:moveTo>
                        <a:lnTo>
                          <a:pt x="50" y="1"/>
                        </a:lnTo>
                        <a:lnTo>
                          <a:pt x="45" y="2"/>
                        </a:lnTo>
                        <a:lnTo>
                          <a:pt x="41" y="3"/>
                        </a:lnTo>
                        <a:lnTo>
                          <a:pt x="37" y="6"/>
                        </a:lnTo>
                        <a:lnTo>
                          <a:pt x="31" y="10"/>
                        </a:lnTo>
                        <a:lnTo>
                          <a:pt x="27" y="13"/>
                        </a:lnTo>
                        <a:lnTo>
                          <a:pt x="23" y="17"/>
                        </a:lnTo>
                        <a:lnTo>
                          <a:pt x="19" y="21"/>
                        </a:lnTo>
                        <a:lnTo>
                          <a:pt x="14" y="27"/>
                        </a:lnTo>
                        <a:lnTo>
                          <a:pt x="11" y="32"/>
                        </a:lnTo>
                        <a:lnTo>
                          <a:pt x="8" y="38"/>
                        </a:lnTo>
                        <a:lnTo>
                          <a:pt x="5" y="45"/>
                        </a:lnTo>
                        <a:lnTo>
                          <a:pt x="3" y="50"/>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84" name="Line 95"/>
                  <p:cNvSpPr>
                    <a:spLocks noChangeShapeType="1"/>
                  </p:cNvSpPr>
                  <p:nvPr/>
                </p:nvSpPr>
                <p:spPr bwMode="auto">
                  <a:xfrm>
                    <a:off x="2415" y="80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85" name="Line 96"/>
                  <p:cNvSpPr>
                    <a:spLocks noChangeShapeType="1"/>
                  </p:cNvSpPr>
                  <p:nvPr/>
                </p:nvSpPr>
                <p:spPr bwMode="auto">
                  <a:xfrm flipH="1">
                    <a:off x="2454" y="762"/>
                    <a:ext cx="14"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0155" name="Group 97"/>
                <p:cNvGrpSpPr>
                  <a:grpSpLocks/>
                </p:cNvGrpSpPr>
                <p:nvPr/>
              </p:nvGrpSpPr>
              <p:grpSpPr bwMode="auto">
                <a:xfrm>
                  <a:off x="2391" y="3971"/>
                  <a:ext cx="56" cy="94"/>
                  <a:chOff x="2391" y="3971"/>
                  <a:chExt cx="56" cy="94"/>
                </a:xfrm>
              </p:grpSpPr>
              <p:sp>
                <p:nvSpPr>
                  <p:cNvPr id="90175" name="Line 98"/>
                  <p:cNvSpPr>
                    <a:spLocks noChangeShapeType="1"/>
                  </p:cNvSpPr>
                  <p:nvPr/>
                </p:nvSpPr>
                <p:spPr bwMode="auto">
                  <a:xfrm flipH="1">
                    <a:off x="2405" y="406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76" name="Freeform 99"/>
                  <p:cNvSpPr>
                    <a:spLocks/>
                  </p:cNvSpPr>
                  <p:nvPr/>
                </p:nvSpPr>
                <p:spPr bwMode="auto">
                  <a:xfrm>
                    <a:off x="2391" y="4037"/>
                    <a:ext cx="14" cy="28"/>
                  </a:xfrm>
                  <a:custGeom>
                    <a:avLst/>
                    <a:gdLst>
                      <a:gd name="T0" fmla="*/ 1 w 26"/>
                      <a:gd name="T1" fmla="*/ 0 h 57"/>
                      <a:gd name="T2" fmla="*/ 1 w 26"/>
                      <a:gd name="T3" fmla="*/ 1 h 57"/>
                      <a:gd name="T4" fmla="*/ 0 w 26"/>
                      <a:gd name="T5" fmla="*/ 1 h 57"/>
                      <a:gd name="T6" fmla="*/ 0 w 26"/>
                      <a:gd name="T7" fmla="*/ 2 h 57"/>
                      <a:gd name="T8" fmla="*/ 0 w 26"/>
                      <a:gd name="T9" fmla="*/ 3 h 57"/>
                      <a:gd name="T10" fmla="*/ 1 w 26"/>
                      <a:gd name="T11" fmla="*/ 4 h 57"/>
                      <a:gd name="T12" fmla="*/ 1 w 26"/>
                      <a:gd name="T13" fmla="*/ 5 h 57"/>
                      <a:gd name="T14" fmla="*/ 1 w 26"/>
                      <a:gd name="T15" fmla="*/ 5 h 57"/>
                      <a:gd name="T16" fmla="*/ 1 w 26"/>
                      <a:gd name="T17" fmla="*/ 6 h 57"/>
                      <a:gd name="T18" fmla="*/ 2 w 26"/>
                      <a:gd name="T19" fmla="*/ 6 h 57"/>
                      <a:gd name="T20" fmla="*/ 3 w 26"/>
                      <a:gd name="T21" fmla="*/ 6 h 57"/>
                      <a:gd name="T22" fmla="*/ 3 w 26"/>
                      <a:gd name="T23" fmla="*/ 7 h 57"/>
                      <a:gd name="T24" fmla="*/ 4 w 26"/>
                      <a:gd name="T25" fmla="*/ 7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57">
                        <a:moveTo>
                          <a:pt x="2" y="0"/>
                        </a:moveTo>
                        <a:lnTo>
                          <a:pt x="1" y="8"/>
                        </a:lnTo>
                        <a:lnTo>
                          <a:pt x="0" y="15"/>
                        </a:lnTo>
                        <a:lnTo>
                          <a:pt x="0" y="23"/>
                        </a:lnTo>
                        <a:lnTo>
                          <a:pt x="0" y="29"/>
                        </a:lnTo>
                        <a:lnTo>
                          <a:pt x="1" y="34"/>
                        </a:lnTo>
                        <a:lnTo>
                          <a:pt x="3" y="41"/>
                        </a:lnTo>
                        <a:lnTo>
                          <a:pt x="5" y="45"/>
                        </a:lnTo>
                        <a:lnTo>
                          <a:pt x="8" y="49"/>
                        </a:lnTo>
                        <a:lnTo>
                          <a:pt x="13" y="52"/>
                        </a:lnTo>
                        <a:lnTo>
                          <a:pt x="17" y="55"/>
                        </a:lnTo>
                        <a:lnTo>
                          <a:pt x="21" y="57"/>
                        </a:lnTo>
                        <a:lnTo>
                          <a:pt x="26"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77" name="Line 100"/>
                  <p:cNvSpPr>
                    <a:spLocks noChangeShapeType="1"/>
                  </p:cNvSpPr>
                  <p:nvPr/>
                </p:nvSpPr>
                <p:spPr bwMode="auto">
                  <a:xfrm flipV="1">
                    <a:off x="2394" y="3999"/>
                    <a:ext cx="11"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78" name="Freeform 101"/>
                  <p:cNvSpPr>
                    <a:spLocks/>
                  </p:cNvSpPr>
                  <p:nvPr/>
                </p:nvSpPr>
                <p:spPr bwMode="auto">
                  <a:xfrm>
                    <a:off x="2405" y="3971"/>
                    <a:ext cx="28" cy="28"/>
                  </a:xfrm>
                  <a:custGeom>
                    <a:avLst/>
                    <a:gdLst>
                      <a:gd name="T0" fmla="*/ 7 w 56"/>
                      <a:gd name="T1" fmla="*/ 0 h 56"/>
                      <a:gd name="T2" fmla="*/ 7 w 56"/>
                      <a:gd name="T3" fmla="*/ 0 h 56"/>
                      <a:gd name="T4" fmla="*/ 6 w 56"/>
                      <a:gd name="T5" fmla="*/ 1 h 56"/>
                      <a:gd name="T6" fmla="*/ 5 w 56"/>
                      <a:gd name="T7" fmla="*/ 1 h 56"/>
                      <a:gd name="T8" fmla="*/ 5 w 56"/>
                      <a:gd name="T9" fmla="*/ 1 h 56"/>
                      <a:gd name="T10" fmla="*/ 4 w 56"/>
                      <a:gd name="T11" fmla="*/ 2 h 56"/>
                      <a:gd name="T12" fmla="*/ 3 w 56"/>
                      <a:gd name="T13" fmla="*/ 2 h 56"/>
                      <a:gd name="T14" fmla="*/ 3 w 56"/>
                      <a:gd name="T15" fmla="*/ 3 h 56"/>
                      <a:gd name="T16" fmla="*/ 2 w 56"/>
                      <a:gd name="T17" fmla="*/ 4 h 56"/>
                      <a:gd name="T18" fmla="*/ 2 w 56"/>
                      <a:gd name="T19" fmla="*/ 5 h 56"/>
                      <a:gd name="T20" fmla="*/ 1 w 56"/>
                      <a:gd name="T21" fmla="*/ 6 h 56"/>
                      <a:gd name="T22" fmla="*/ 1 w 56"/>
                      <a:gd name="T23" fmla="*/ 7 h 56"/>
                      <a:gd name="T24" fmla="*/ 0 w 56"/>
                      <a:gd name="T25" fmla="*/ 7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6" h="56">
                        <a:moveTo>
                          <a:pt x="56" y="0"/>
                        </a:moveTo>
                        <a:lnTo>
                          <a:pt x="50" y="0"/>
                        </a:lnTo>
                        <a:lnTo>
                          <a:pt x="44" y="2"/>
                        </a:lnTo>
                        <a:lnTo>
                          <a:pt x="38" y="4"/>
                        </a:lnTo>
                        <a:lnTo>
                          <a:pt x="33" y="7"/>
                        </a:lnTo>
                        <a:lnTo>
                          <a:pt x="28" y="12"/>
                        </a:lnTo>
                        <a:lnTo>
                          <a:pt x="23" y="16"/>
                        </a:lnTo>
                        <a:lnTo>
                          <a:pt x="18" y="22"/>
                        </a:lnTo>
                        <a:lnTo>
                          <a:pt x="13" y="28"/>
                        </a:lnTo>
                        <a:lnTo>
                          <a:pt x="10" y="35"/>
                        </a:lnTo>
                        <a:lnTo>
                          <a:pt x="5" y="42"/>
                        </a:lnTo>
                        <a:lnTo>
                          <a:pt x="3" y="49"/>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79" name="Line 102"/>
                  <p:cNvSpPr>
                    <a:spLocks noChangeShapeType="1"/>
                  </p:cNvSpPr>
                  <p:nvPr/>
                </p:nvSpPr>
                <p:spPr bwMode="auto">
                  <a:xfrm>
                    <a:off x="2433" y="3971"/>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0156" name="Group 103"/>
                <p:cNvGrpSpPr>
                  <a:grpSpLocks/>
                </p:cNvGrpSpPr>
                <p:nvPr/>
              </p:nvGrpSpPr>
              <p:grpSpPr bwMode="auto">
                <a:xfrm>
                  <a:off x="1108" y="3286"/>
                  <a:ext cx="77" cy="146"/>
                  <a:chOff x="1108" y="3286"/>
                  <a:chExt cx="77" cy="146"/>
                </a:xfrm>
              </p:grpSpPr>
              <p:sp>
                <p:nvSpPr>
                  <p:cNvPr id="90170" name="Freeform 104"/>
                  <p:cNvSpPr>
                    <a:spLocks/>
                  </p:cNvSpPr>
                  <p:nvPr/>
                </p:nvSpPr>
                <p:spPr bwMode="auto">
                  <a:xfrm>
                    <a:off x="1122" y="3286"/>
                    <a:ext cx="63" cy="146"/>
                  </a:xfrm>
                  <a:custGeom>
                    <a:avLst/>
                    <a:gdLst>
                      <a:gd name="T0" fmla="*/ 15 w 127"/>
                      <a:gd name="T1" fmla="*/ 0 h 289"/>
                      <a:gd name="T2" fmla="*/ 6 w 127"/>
                      <a:gd name="T3" fmla="*/ 37 h 289"/>
                      <a:gd name="T4" fmla="*/ 0 w 127"/>
                      <a:gd name="T5" fmla="*/ 37 h 289"/>
                      <a:gd name="T6" fmla="*/ 0 60000 65536"/>
                      <a:gd name="T7" fmla="*/ 0 60000 65536"/>
                      <a:gd name="T8" fmla="*/ 0 60000 65536"/>
                    </a:gdLst>
                    <a:ahLst/>
                    <a:cxnLst>
                      <a:cxn ang="T6">
                        <a:pos x="T0" y="T1"/>
                      </a:cxn>
                      <a:cxn ang="T7">
                        <a:pos x="T2" y="T3"/>
                      </a:cxn>
                      <a:cxn ang="T8">
                        <a:pos x="T4" y="T5"/>
                      </a:cxn>
                    </a:cxnLst>
                    <a:rect l="0" t="0" r="r" b="b"/>
                    <a:pathLst>
                      <a:path w="127" h="289">
                        <a:moveTo>
                          <a:pt x="127" y="0"/>
                        </a:moveTo>
                        <a:lnTo>
                          <a:pt x="50" y="289"/>
                        </a:lnTo>
                        <a:lnTo>
                          <a:pt x="0" y="2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71" name="Freeform 105"/>
                  <p:cNvSpPr>
                    <a:spLocks/>
                  </p:cNvSpPr>
                  <p:nvPr/>
                </p:nvSpPr>
                <p:spPr bwMode="auto">
                  <a:xfrm>
                    <a:off x="1108" y="3404"/>
                    <a:ext cx="14" cy="28"/>
                  </a:xfrm>
                  <a:custGeom>
                    <a:avLst/>
                    <a:gdLst>
                      <a:gd name="T0" fmla="*/ 1 w 28"/>
                      <a:gd name="T1" fmla="*/ 0 h 56"/>
                      <a:gd name="T2" fmla="*/ 1 w 28"/>
                      <a:gd name="T3" fmla="*/ 1 h 56"/>
                      <a:gd name="T4" fmla="*/ 1 w 28"/>
                      <a:gd name="T5" fmla="*/ 2 h 56"/>
                      <a:gd name="T6" fmla="*/ 0 w 28"/>
                      <a:gd name="T7" fmla="*/ 3 h 56"/>
                      <a:gd name="T8" fmla="*/ 1 w 28"/>
                      <a:gd name="T9" fmla="*/ 4 h 56"/>
                      <a:gd name="T10" fmla="*/ 1 w 28"/>
                      <a:gd name="T11" fmla="*/ 5 h 56"/>
                      <a:gd name="T12" fmla="*/ 1 w 28"/>
                      <a:gd name="T13" fmla="*/ 5 h 56"/>
                      <a:gd name="T14" fmla="*/ 1 w 28"/>
                      <a:gd name="T15" fmla="*/ 6 h 56"/>
                      <a:gd name="T16" fmla="*/ 2 w 28"/>
                      <a:gd name="T17" fmla="*/ 6 h 56"/>
                      <a:gd name="T18" fmla="*/ 2 w 28"/>
                      <a:gd name="T19" fmla="*/ 7 h 56"/>
                      <a:gd name="T20" fmla="*/ 3 w 28"/>
                      <a:gd name="T21" fmla="*/ 7 h 56"/>
                      <a:gd name="T22" fmla="*/ 3 w 28"/>
                      <a:gd name="T23" fmla="*/ 7 h 56"/>
                      <a:gd name="T24" fmla="*/ 4 w 28"/>
                      <a:gd name="T25" fmla="*/ 7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56">
                        <a:moveTo>
                          <a:pt x="3" y="0"/>
                        </a:moveTo>
                        <a:lnTo>
                          <a:pt x="1" y="7"/>
                        </a:lnTo>
                        <a:lnTo>
                          <a:pt x="1" y="14"/>
                        </a:lnTo>
                        <a:lnTo>
                          <a:pt x="0" y="21"/>
                        </a:lnTo>
                        <a:lnTo>
                          <a:pt x="1" y="28"/>
                        </a:lnTo>
                        <a:lnTo>
                          <a:pt x="2" y="34"/>
                        </a:lnTo>
                        <a:lnTo>
                          <a:pt x="4" y="39"/>
                        </a:lnTo>
                        <a:lnTo>
                          <a:pt x="6" y="45"/>
                        </a:lnTo>
                        <a:lnTo>
                          <a:pt x="10" y="48"/>
                        </a:lnTo>
                        <a:lnTo>
                          <a:pt x="14" y="52"/>
                        </a:lnTo>
                        <a:lnTo>
                          <a:pt x="18" y="54"/>
                        </a:lnTo>
                        <a:lnTo>
                          <a:pt x="22" y="55"/>
                        </a:lnTo>
                        <a:lnTo>
                          <a:pt x="28"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72" name="Line 106"/>
                  <p:cNvSpPr>
                    <a:spLocks noChangeShapeType="1"/>
                  </p:cNvSpPr>
                  <p:nvPr/>
                </p:nvSpPr>
                <p:spPr bwMode="auto">
                  <a:xfrm flipV="1">
                    <a:off x="1108" y="3362"/>
                    <a:ext cx="10"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73" name="Freeform 107"/>
                  <p:cNvSpPr>
                    <a:spLocks/>
                  </p:cNvSpPr>
                  <p:nvPr/>
                </p:nvSpPr>
                <p:spPr bwMode="auto">
                  <a:xfrm>
                    <a:off x="1118" y="3334"/>
                    <a:ext cx="28" cy="28"/>
                  </a:xfrm>
                  <a:custGeom>
                    <a:avLst/>
                    <a:gdLst>
                      <a:gd name="T0" fmla="*/ 8 w 54"/>
                      <a:gd name="T1" fmla="*/ 0 h 56"/>
                      <a:gd name="T2" fmla="*/ 7 w 54"/>
                      <a:gd name="T3" fmla="*/ 1 h 56"/>
                      <a:gd name="T4" fmla="*/ 6 w 54"/>
                      <a:gd name="T5" fmla="*/ 1 h 56"/>
                      <a:gd name="T6" fmla="*/ 5 w 54"/>
                      <a:gd name="T7" fmla="*/ 1 h 56"/>
                      <a:gd name="T8" fmla="*/ 5 w 54"/>
                      <a:gd name="T9" fmla="*/ 1 h 56"/>
                      <a:gd name="T10" fmla="*/ 4 w 54"/>
                      <a:gd name="T11" fmla="*/ 2 h 56"/>
                      <a:gd name="T12" fmla="*/ 3 w 54"/>
                      <a:gd name="T13" fmla="*/ 3 h 56"/>
                      <a:gd name="T14" fmla="*/ 3 w 54"/>
                      <a:gd name="T15" fmla="*/ 3 h 56"/>
                      <a:gd name="T16" fmla="*/ 2 w 54"/>
                      <a:gd name="T17" fmla="*/ 4 h 56"/>
                      <a:gd name="T18" fmla="*/ 1 w 54"/>
                      <a:gd name="T19" fmla="*/ 5 h 56"/>
                      <a:gd name="T20" fmla="*/ 1 w 54"/>
                      <a:gd name="T21" fmla="*/ 6 h 56"/>
                      <a:gd name="T22" fmla="*/ 1 w 54"/>
                      <a:gd name="T23" fmla="*/ 7 h 56"/>
                      <a:gd name="T24" fmla="*/ 0 w 54"/>
                      <a:gd name="T25" fmla="*/ 7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4" h="56">
                        <a:moveTo>
                          <a:pt x="54" y="0"/>
                        </a:moveTo>
                        <a:lnTo>
                          <a:pt x="48" y="1"/>
                        </a:lnTo>
                        <a:lnTo>
                          <a:pt x="43" y="2"/>
                        </a:lnTo>
                        <a:lnTo>
                          <a:pt x="38" y="4"/>
                        </a:lnTo>
                        <a:lnTo>
                          <a:pt x="33" y="7"/>
                        </a:lnTo>
                        <a:lnTo>
                          <a:pt x="27" y="11"/>
                        </a:lnTo>
                        <a:lnTo>
                          <a:pt x="22" y="17"/>
                        </a:lnTo>
                        <a:lnTo>
                          <a:pt x="17" y="22"/>
                        </a:lnTo>
                        <a:lnTo>
                          <a:pt x="12" y="28"/>
                        </a:lnTo>
                        <a:lnTo>
                          <a:pt x="8" y="35"/>
                        </a:lnTo>
                        <a:lnTo>
                          <a:pt x="5" y="42"/>
                        </a:lnTo>
                        <a:lnTo>
                          <a:pt x="2" y="49"/>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74" name="Line 108"/>
                  <p:cNvSpPr>
                    <a:spLocks noChangeShapeType="1"/>
                  </p:cNvSpPr>
                  <p:nvPr/>
                </p:nvSpPr>
                <p:spPr bwMode="auto">
                  <a:xfrm>
                    <a:off x="1146" y="3334"/>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0157" name="Group 109"/>
                <p:cNvGrpSpPr>
                  <a:grpSpLocks/>
                </p:cNvGrpSpPr>
                <p:nvPr/>
              </p:nvGrpSpPr>
              <p:grpSpPr bwMode="auto">
                <a:xfrm>
                  <a:off x="3083" y="2751"/>
                  <a:ext cx="56" cy="94"/>
                  <a:chOff x="3083" y="2751"/>
                  <a:chExt cx="56" cy="94"/>
                </a:xfrm>
              </p:grpSpPr>
              <p:sp>
                <p:nvSpPr>
                  <p:cNvPr id="90165" name="Line 110"/>
                  <p:cNvSpPr>
                    <a:spLocks noChangeShapeType="1"/>
                  </p:cNvSpPr>
                  <p:nvPr/>
                </p:nvSpPr>
                <p:spPr bwMode="auto">
                  <a:xfrm flipH="1">
                    <a:off x="3093" y="2845"/>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66" name="Freeform 111"/>
                  <p:cNvSpPr>
                    <a:spLocks/>
                  </p:cNvSpPr>
                  <p:nvPr/>
                </p:nvSpPr>
                <p:spPr bwMode="auto">
                  <a:xfrm>
                    <a:off x="3083" y="2821"/>
                    <a:ext cx="10" cy="24"/>
                  </a:xfrm>
                  <a:custGeom>
                    <a:avLst/>
                    <a:gdLst>
                      <a:gd name="T0" fmla="*/ 0 w 23"/>
                      <a:gd name="T1" fmla="*/ 0 h 48"/>
                      <a:gd name="T2" fmla="*/ 0 w 23"/>
                      <a:gd name="T3" fmla="*/ 1 h 48"/>
                      <a:gd name="T4" fmla="*/ 0 w 23"/>
                      <a:gd name="T5" fmla="*/ 2 h 48"/>
                      <a:gd name="T6" fmla="*/ 0 w 23"/>
                      <a:gd name="T7" fmla="*/ 3 h 48"/>
                      <a:gd name="T8" fmla="*/ 0 w 23"/>
                      <a:gd name="T9" fmla="*/ 4 h 48"/>
                      <a:gd name="T10" fmla="*/ 0 w 23"/>
                      <a:gd name="T11" fmla="*/ 4 h 48"/>
                      <a:gd name="T12" fmla="*/ 0 w 23"/>
                      <a:gd name="T13" fmla="*/ 5 h 48"/>
                      <a:gd name="T14" fmla="*/ 0 w 23"/>
                      <a:gd name="T15" fmla="*/ 6 h 48"/>
                      <a:gd name="T16" fmla="*/ 1 w 23"/>
                      <a:gd name="T17" fmla="*/ 6 h 48"/>
                      <a:gd name="T18" fmla="*/ 1 w 23"/>
                      <a:gd name="T19" fmla="*/ 6 h 48"/>
                      <a:gd name="T20" fmla="*/ 1 w 23"/>
                      <a:gd name="T21" fmla="*/ 6 h 48"/>
                      <a:gd name="T22" fmla="*/ 2 w 23"/>
                      <a:gd name="T23" fmla="*/ 6 h 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3" h="48">
                        <a:moveTo>
                          <a:pt x="2" y="0"/>
                        </a:moveTo>
                        <a:lnTo>
                          <a:pt x="1" y="7"/>
                        </a:lnTo>
                        <a:lnTo>
                          <a:pt x="0" y="13"/>
                        </a:lnTo>
                        <a:lnTo>
                          <a:pt x="0" y="20"/>
                        </a:lnTo>
                        <a:lnTo>
                          <a:pt x="1" y="26"/>
                        </a:lnTo>
                        <a:lnTo>
                          <a:pt x="2" y="31"/>
                        </a:lnTo>
                        <a:lnTo>
                          <a:pt x="4" y="36"/>
                        </a:lnTo>
                        <a:lnTo>
                          <a:pt x="7" y="41"/>
                        </a:lnTo>
                        <a:lnTo>
                          <a:pt x="10" y="44"/>
                        </a:lnTo>
                        <a:lnTo>
                          <a:pt x="15" y="46"/>
                        </a:lnTo>
                        <a:lnTo>
                          <a:pt x="19" y="48"/>
                        </a:lnTo>
                        <a:lnTo>
                          <a:pt x="23"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67" name="Line 112"/>
                  <p:cNvSpPr>
                    <a:spLocks noChangeShapeType="1"/>
                  </p:cNvSpPr>
                  <p:nvPr/>
                </p:nvSpPr>
                <p:spPr bwMode="auto">
                  <a:xfrm flipV="1">
                    <a:off x="3083" y="2782"/>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68" name="Freeform 113"/>
                  <p:cNvSpPr>
                    <a:spLocks/>
                  </p:cNvSpPr>
                  <p:nvPr/>
                </p:nvSpPr>
                <p:spPr bwMode="auto">
                  <a:xfrm>
                    <a:off x="3093" y="2751"/>
                    <a:ext cx="46" cy="31"/>
                  </a:xfrm>
                  <a:custGeom>
                    <a:avLst/>
                    <a:gdLst>
                      <a:gd name="T0" fmla="*/ 11 w 93"/>
                      <a:gd name="T1" fmla="*/ 7 h 64"/>
                      <a:gd name="T2" fmla="*/ 11 w 93"/>
                      <a:gd name="T3" fmla="*/ 7 h 64"/>
                      <a:gd name="T4" fmla="*/ 11 w 93"/>
                      <a:gd name="T5" fmla="*/ 6 h 64"/>
                      <a:gd name="T6" fmla="*/ 11 w 93"/>
                      <a:gd name="T7" fmla="*/ 5 h 64"/>
                      <a:gd name="T8" fmla="*/ 11 w 93"/>
                      <a:gd name="T9" fmla="*/ 4 h 64"/>
                      <a:gd name="T10" fmla="*/ 11 w 93"/>
                      <a:gd name="T11" fmla="*/ 3 h 64"/>
                      <a:gd name="T12" fmla="*/ 11 w 93"/>
                      <a:gd name="T13" fmla="*/ 2 h 64"/>
                      <a:gd name="T14" fmla="*/ 11 w 93"/>
                      <a:gd name="T15" fmla="*/ 2 h 64"/>
                      <a:gd name="T16" fmla="*/ 10 w 93"/>
                      <a:gd name="T17" fmla="*/ 1 h 64"/>
                      <a:gd name="T18" fmla="*/ 10 w 93"/>
                      <a:gd name="T19" fmla="*/ 1 h 64"/>
                      <a:gd name="T20" fmla="*/ 9 w 93"/>
                      <a:gd name="T21" fmla="*/ 0 h 64"/>
                      <a:gd name="T22" fmla="*/ 9 w 93"/>
                      <a:gd name="T23" fmla="*/ 0 h 64"/>
                      <a:gd name="T24" fmla="*/ 8 w 93"/>
                      <a:gd name="T25" fmla="*/ 0 h 64"/>
                      <a:gd name="T26" fmla="*/ 7 w 93"/>
                      <a:gd name="T27" fmla="*/ 0 h 64"/>
                      <a:gd name="T28" fmla="*/ 7 w 93"/>
                      <a:gd name="T29" fmla="*/ 0 h 64"/>
                      <a:gd name="T30" fmla="*/ 6 w 93"/>
                      <a:gd name="T31" fmla="*/ 0 h 64"/>
                      <a:gd name="T32" fmla="*/ 5 w 93"/>
                      <a:gd name="T33" fmla="*/ 0 h 64"/>
                      <a:gd name="T34" fmla="*/ 5 w 93"/>
                      <a:gd name="T35" fmla="*/ 1 h 64"/>
                      <a:gd name="T36" fmla="*/ 4 w 93"/>
                      <a:gd name="T37" fmla="*/ 1 h 64"/>
                      <a:gd name="T38" fmla="*/ 3 w 93"/>
                      <a:gd name="T39" fmla="*/ 2 h 64"/>
                      <a:gd name="T40" fmla="*/ 2 w 93"/>
                      <a:gd name="T41" fmla="*/ 2 h 64"/>
                      <a:gd name="T42" fmla="*/ 2 w 93"/>
                      <a:gd name="T43" fmla="*/ 3 h 64"/>
                      <a:gd name="T44" fmla="*/ 1 w 93"/>
                      <a:gd name="T45" fmla="*/ 4 h 64"/>
                      <a:gd name="T46" fmla="*/ 1 w 93"/>
                      <a:gd name="T47" fmla="*/ 5 h 64"/>
                      <a:gd name="T48" fmla="*/ 0 w 93"/>
                      <a:gd name="T49" fmla="*/ 6 h 64"/>
                      <a:gd name="T50" fmla="*/ 0 w 93"/>
                      <a:gd name="T51" fmla="*/ 7 h 64"/>
                      <a:gd name="T52" fmla="*/ 0 w 93"/>
                      <a:gd name="T53" fmla="*/ 7 h 6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3" h="64">
                        <a:moveTo>
                          <a:pt x="90" y="64"/>
                        </a:moveTo>
                        <a:lnTo>
                          <a:pt x="92" y="57"/>
                        </a:lnTo>
                        <a:lnTo>
                          <a:pt x="93" y="49"/>
                        </a:lnTo>
                        <a:lnTo>
                          <a:pt x="93" y="42"/>
                        </a:lnTo>
                        <a:lnTo>
                          <a:pt x="93" y="34"/>
                        </a:lnTo>
                        <a:lnTo>
                          <a:pt x="92" y="28"/>
                        </a:lnTo>
                        <a:lnTo>
                          <a:pt x="90" y="22"/>
                        </a:lnTo>
                        <a:lnTo>
                          <a:pt x="88" y="16"/>
                        </a:lnTo>
                        <a:lnTo>
                          <a:pt x="84" y="12"/>
                        </a:lnTo>
                        <a:lnTo>
                          <a:pt x="81" y="8"/>
                        </a:lnTo>
                        <a:lnTo>
                          <a:pt x="77" y="5"/>
                        </a:lnTo>
                        <a:lnTo>
                          <a:pt x="73" y="3"/>
                        </a:lnTo>
                        <a:lnTo>
                          <a:pt x="67" y="0"/>
                        </a:lnTo>
                        <a:lnTo>
                          <a:pt x="62" y="0"/>
                        </a:lnTo>
                        <a:lnTo>
                          <a:pt x="57" y="0"/>
                        </a:lnTo>
                        <a:lnTo>
                          <a:pt x="50" y="3"/>
                        </a:lnTo>
                        <a:lnTo>
                          <a:pt x="45" y="5"/>
                        </a:lnTo>
                        <a:lnTo>
                          <a:pt x="40" y="8"/>
                        </a:lnTo>
                        <a:lnTo>
                          <a:pt x="33" y="12"/>
                        </a:lnTo>
                        <a:lnTo>
                          <a:pt x="28" y="16"/>
                        </a:lnTo>
                        <a:lnTo>
                          <a:pt x="23" y="22"/>
                        </a:lnTo>
                        <a:lnTo>
                          <a:pt x="17" y="28"/>
                        </a:lnTo>
                        <a:lnTo>
                          <a:pt x="13" y="34"/>
                        </a:lnTo>
                        <a:lnTo>
                          <a:pt x="9" y="42"/>
                        </a:lnTo>
                        <a:lnTo>
                          <a:pt x="6" y="49"/>
                        </a:lnTo>
                        <a:lnTo>
                          <a:pt x="2" y="57"/>
                        </a:lnTo>
                        <a:lnTo>
                          <a:pt x="0"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69" name="Freeform 114"/>
                  <p:cNvSpPr>
                    <a:spLocks/>
                  </p:cNvSpPr>
                  <p:nvPr/>
                </p:nvSpPr>
                <p:spPr bwMode="auto">
                  <a:xfrm>
                    <a:off x="3090" y="2782"/>
                    <a:ext cx="49" cy="14"/>
                  </a:xfrm>
                  <a:custGeom>
                    <a:avLst/>
                    <a:gdLst>
                      <a:gd name="T0" fmla="*/ 13 w 98"/>
                      <a:gd name="T1" fmla="*/ 0 h 32"/>
                      <a:gd name="T2" fmla="*/ 12 w 98"/>
                      <a:gd name="T3" fmla="*/ 3 h 32"/>
                      <a:gd name="T4" fmla="*/ 0 w 98"/>
                      <a:gd name="T5" fmla="*/ 3 h 32"/>
                      <a:gd name="T6" fmla="*/ 0 60000 65536"/>
                      <a:gd name="T7" fmla="*/ 0 60000 65536"/>
                      <a:gd name="T8" fmla="*/ 0 60000 65536"/>
                    </a:gdLst>
                    <a:ahLst/>
                    <a:cxnLst>
                      <a:cxn ang="T6">
                        <a:pos x="T0" y="T1"/>
                      </a:cxn>
                      <a:cxn ang="T7">
                        <a:pos x="T2" y="T3"/>
                      </a:cxn>
                      <a:cxn ang="T8">
                        <a:pos x="T4" y="T5"/>
                      </a:cxn>
                    </a:cxnLst>
                    <a:rect l="0" t="0" r="r" b="b"/>
                    <a:pathLst>
                      <a:path w="98" h="32">
                        <a:moveTo>
                          <a:pt x="98" y="0"/>
                        </a:moveTo>
                        <a:lnTo>
                          <a:pt x="89" y="32"/>
                        </a:lnTo>
                        <a:lnTo>
                          <a:pt x="0"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90158" name="Group 115"/>
                <p:cNvGrpSpPr>
                  <a:grpSpLocks/>
                </p:cNvGrpSpPr>
                <p:nvPr/>
              </p:nvGrpSpPr>
              <p:grpSpPr bwMode="auto">
                <a:xfrm>
                  <a:off x="3079" y="1279"/>
                  <a:ext cx="109" cy="144"/>
                  <a:chOff x="3079" y="1279"/>
                  <a:chExt cx="109" cy="144"/>
                </a:xfrm>
              </p:grpSpPr>
              <p:sp>
                <p:nvSpPr>
                  <p:cNvPr id="90159" name="Line 116"/>
                  <p:cNvSpPr>
                    <a:spLocks noChangeShapeType="1"/>
                  </p:cNvSpPr>
                  <p:nvPr/>
                </p:nvSpPr>
                <p:spPr bwMode="auto">
                  <a:xfrm flipH="1">
                    <a:off x="3093" y="1423"/>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60" name="Freeform 117"/>
                  <p:cNvSpPr>
                    <a:spLocks/>
                  </p:cNvSpPr>
                  <p:nvPr/>
                </p:nvSpPr>
                <p:spPr bwMode="auto">
                  <a:xfrm>
                    <a:off x="3079" y="1402"/>
                    <a:ext cx="14" cy="21"/>
                  </a:xfrm>
                  <a:custGeom>
                    <a:avLst/>
                    <a:gdLst>
                      <a:gd name="T0" fmla="*/ 1 w 23"/>
                      <a:gd name="T1" fmla="*/ 0 h 48"/>
                      <a:gd name="T2" fmla="*/ 1 w 23"/>
                      <a:gd name="T3" fmla="*/ 0 h 48"/>
                      <a:gd name="T4" fmla="*/ 0 w 23"/>
                      <a:gd name="T5" fmla="*/ 1 h 48"/>
                      <a:gd name="T6" fmla="*/ 0 w 23"/>
                      <a:gd name="T7" fmla="*/ 1 h 48"/>
                      <a:gd name="T8" fmla="*/ 0 w 23"/>
                      <a:gd name="T9" fmla="*/ 2 h 48"/>
                      <a:gd name="T10" fmla="*/ 1 w 23"/>
                      <a:gd name="T11" fmla="*/ 2 h 48"/>
                      <a:gd name="T12" fmla="*/ 1 w 23"/>
                      <a:gd name="T13" fmla="*/ 3 h 48"/>
                      <a:gd name="T14" fmla="*/ 1 w 23"/>
                      <a:gd name="T15" fmla="*/ 3 h 48"/>
                      <a:gd name="T16" fmla="*/ 1 w 23"/>
                      <a:gd name="T17" fmla="*/ 3 h 48"/>
                      <a:gd name="T18" fmla="*/ 2 w 23"/>
                      <a:gd name="T19" fmla="*/ 4 h 48"/>
                      <a:gd name="T20" fmla="*/ 2 w 23"/>
                      <a:gd name="T21" fmla="*/ 4 h 48"/>
                      <a:gd name="T22" fmla="*/ 4 w 23"/>
                      <a:gd name="T23" fmla="*/ 4 h 48"/>
                      <a:gd name="T24" fmla="*/ 4 w 23"/>
                      <a:gd name="T25" fmla="*/ 4 h 48"/>
                      <a:gd name="T26" fmla="*/ 5 w 23"/>
                      <a:gd name="T27" fmla="*/ 4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48">
                        <a:moveTo>
                          <a:pt x="2" y="0"/>
                        </a:moveTo>
                        <a:lnTo>
                          <a:pt x="1" y="5"/>
                        </a:lnTo>
                        <a:lnTo>
                          <a:pt x="0" y="11"/>
                        </a:lnTo>
                        <a:lnTo>
                          <a:pt x="0" y="17"/>
                        </a:lnTo>
                        <a:lnTo>
                          <a:pt x="0" y="22"/>
                        </a:lnTo>
                        <a:lnTo>
                          <a:pt x="1" y="27"/>
                        </a:lnTo>
                        <a:lnTo>
                          <a:pt x="2" y="32"/>
                        </a:lnTo>
                        <a:lnTo>
                          <a:pt x="4" y="35"/>
                        </a:lnTo>
                        <a:lnTo>
                          <a:pt x="6" y="39"/>
                        </a:lnTo>
                        <a:lnTo>
                          <a:pt x="9" y="43"/>
                        </a:lnTo>
                        <a:lnTo>
                          <a:pt x="11" y="45"/>
                        </a:lnTo>
                        <a:lnTo>
                          <a:pt x="16" y="47"/>
                        </a:lnTo>
                        <a:lnTo>
                          <a:pt x="19" y="48"/>
                        </a:lnTo>
                        <a:lnTo>
                          <a:pt x="23" y="4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61" name="Line 118"/>
                  <p:cNvSpPr>
                    <a:spLocks noChangeShapeType="1"/>
                  </p:cNvSpPr>
                  <p:nvPr/>
                </p:nvSpPr>
                <p:spPr bwMode="auto">
                  <a:xfrm flipV="1">
                    <a:off x="3083" y="1360"/>
                    <a:ext cx="10"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62" name="Freeform 119"/>
                  <p:cNvSpPr>
                    <a:spLocks/>
                  </p:cNvSpPr>
                  <p:nvPr/>
                </p:nvSpPr>
                <p:spPr bwMode="auto">
                  <a:xfrm>
                    <a:off x="3093" y="1328"/>
                    <a:ext cx="46" cy="32"/>
                  </a:xfrm>
                  <a:custGeom>
                    <a:avLst/>
                    <a:gdLst>
                      <a:gd name="T0" fmla="*/ 11 w 93"/>
                      <a:gd name="T1" fmla="*/ 8 h 64"/>
                      <a:gd name="T2" fmla="*/ 11 w 93"/>
                      <a:gd name="T3" fmla="*/ 8 h 64"/>
                      <a:gd name="T4" fmla="*/ 11 w 93"/>
                      <a:gd name="T5" fmla="*/ 7 h 64"/>
                      <a:gd name="T6" fmla="*/ 11 w 93"/>
                      <a:gd name="T7" fmla="*/ 6 h 64"/>
                      <a:gd name="T8" fmla="*/ 11 w 93"/>
                      <a:gd name="T9" fmla="*/ 5 h 64"/>
                      <a:gd name="T10" fmla="*/ 11 w 93"/>
                      <a:gd name="T11" fmla="*/ 4 h 64"/>
                      <a:gd name="T12" fmla="*/ 11 w 93"/>
                      <a:gd name="T13" fmla="*/ 4 h 64"/>
                      <a:gd name="T14" fmla="*/ 11 w 93"/>
                      <a:gd name="T15" fmla="*/ 3 h 64"/>
                      <a:gd name="T16" fmla="*/ 10 w 93"/>
                      <a:gd name="T17" fmla="*/ 2 h 64"/>
                      <a:gd name="T18" fmla="*/ 10 w 93"/>
                      <a:gd name="T19" fmla="*/ 2 h 64"/>
                      <a:gd name="T20" fmla="*/ 10 w 93"/>
                      <a:gd name="T21" fmla="*/ 2 h 64"/>
                      <a:gd name="T22" fmla="*/ 9 w 93"/>
                      <a:gd name="T23" fmla="*/ 1 h 64"/>
                      <a:gd name="T24" fmla="*/ 9 w 93"/>
                      <a:gd name="T25" fmla="*/ 1 h 64"/>
                      <a:gd name="T26" fmla="*/ 8 w 93"/>
                      <a:gd name="T27" fmla="*/ 1 h 64"/>
                      <a:gd name="T28" fmla="*/ 8 w 93"/>
                      <a:gd name="T29" fmla="*/ 0 h 64"/>
                      <a:gd name="T30" fmla="*/ 7 w 93"/>
                      <a:gd name="T31" fmla="*/ 0 h 64"/>
                      <a:gd name="T32" fmla="*/ 7 w 93"/>
                      <a:gd name="T33" fmla="*/ 0 h 64"/>
                      <a:gd name="T34" fmla="*/ 6 w 93"/>
                      <a:gd name="T35" fmla="*/ 1 h 64"/>
                      <a:gd name="T36" fmla="*/ 5 w 93"/>
                      <a:gd name="T37" fmla="*/ 1 h 64"/>
                      <a:gd name="T38" fmla="*/ 5 w 93"/>
                      <a:gd name="T39" fmla="*/ 1 h 64"/>
                      <a:gd name="T40" fmla="*/ 4 w 93"/>
                      <a:gd name="T41" fmla="*/ 2 h 64"/>
                      <a:gd name="T42" fmla="*/ 4 w 93"/>
                      <a:gd name="T43" fmla="*/ 2 h 64"/>
                      <a:gd name="T44" fmla="*/ 3 w 93"/>
                      <a:gd name="T45" fmla="*/ 2 h 64"/>
                      <a:gd name="T46" fmla="*/ 2 w 93"/>
                      <a:gd name="T47" fmla="*/ 3 h 64"/>
                      <a:gd name="T48" fmla="*/ 2 w 93"/>
                      <a:gd name="T49" fmla="*/ 4 h 64"/>
                      <a:gd name="T50" fmla="*/ 1 w 93"/>
                      <a:gd name="T51" fmla="*/ 4 h 64"/>
                      <a:gd name="T52" fmla="*/ 1 w 93"/>
                      <a:gd name="T53" fmla="*/ 5 h 64"/>
                      <a:gd name="T54" fmla="*/ 1 w 93"/>
                      <a:gd name="T55" fmla="*/ 6 h 64"/>
                      <a:gd name="T56" fmla="*/ 0 w 93"/>
                      <a:gd name="T57" fmla="*/ 7 h 64"/>
                      <a:gd name="T58" fmla="*/ 0 w 93"/>
                      <a:gd name="T59" fmla="*/ 8 h 64"/>
                      <a:gd name="T60" fmla="*/ 0 w 93"/>
                      <a:gd name="T61" fmla="*/ 8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3" h="64">
                        <a:moveTo>
                          <a:pt x="90" y="64"/>
                        </a:moveTo>
                        <a:lnTo>
                          <a:pt x="91" y="58"/>
                        </a:lnTo>
                        <a:lnTo>
                          <a:pt x="92" y="51"/>
                        </a:lnTo>
                        <a:lnTo>
                          <a:pt x="93" y="44"/>
                        </a:lnTo>
                        <a:lnTo>
                          <a:pt x="93" y="39"/>
                        </a:lnTo>
                        <a:lnTo>
                          <a:pt x="92" y="32"/>
                        </a:lnTo>
                        <a:lnTo>
                          <a:pt x="91" y="27"/>
                        </a:lnTo>
                        <a:lnTo>
                          <a:pt x="90" y="22"/>
                        </a:lnTo>
                        <a:lnTo>
                          <a:pt x="87" y="16"/>
                        </a:lnTo>
                        <a:lnTo>
                          <a:pt x="85" y="12"/>
                        </a:lnTo>
                        <a:lnTo>
                          <a:pt x="82" y="9"/>
                        </a:lnTo>
                        <a:lnTo>
                          <a:pt x="79" y="6"/>
                        </a:lnTo>
                        <a:lnTo>
                          <a:pt x="75" y="3"/>
                        </a:lnTo>
                        <a:lnTo>
                          <a:pt x="70" y="1"/>
                        </a:lnTo>
                        <a:lnTo>
                          <a:pt x="66" y="0"/>
                        </a:lnTo>
                        <a:lnTo>
                          <a:pt x="62" y="0"/>
                        </a:lnTo>
                        <a:lnTo>
                          <a:pt x="57" y="0"/>
                        </a:lnTo>
                        <a:lnTo>
                          <a:pt x="52" y="1"/>
                        </a:lnTo>
                        <a:lnTo>
                          <a:pt x="47" y="3"/>
                        </a:lnTo>
                        <a:lnTo>
                          <a:pt x="42" y="6"/>
                        </a:lnTo>
                        <a:lnTo>
                          <a:pt x="37" y="9"/>
                        </a:lnTo>
                        <a:lnTo>
                          <a:pt x="32" y="12"/>
                        </a:lnTo>
                        <a:lnTo>
                          <a:pt x="28" y="16"/>
                        </a:lnTo>
                        <a:lnTo>
                          <a:pt x="23" y="22"/>
                        </a:lnTo>
                        <a:lnTo>
                          <a:pt x="18" y="27"/>
                        </a:lnTo>
                        <a:lnTo>
                          <a:pt x="14" y="32"/>
                        </a:lnTo>
                        <a:lnTo>
                          <a:pt x="11" y="39"/>
                        </a:lnTo>
                        <a:lnTo>
                          <a:pt x="8" y="44"/>
                        </a:lnTo>
                        <a:lnTo>
                          <a:pt x="4" y="51"/>
                        </a:lnTo>
                        <a:lnTo>
                          <a:pt x="1" y="58"/>
                        </a:lnTo>
                        <a:lnTo>
                          <a:pt x="0"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63" name="Freeform 120"/>
                  <p:cNvSpPr>
                    <a:spLocks/>
                  </p:cNvSpPr>
                  <p:nvPr/>
                </p:nvSpPr>
                <p:spPr bwMode="auto">
                  <a:xfrm>
                    <a:off x="3090" y="1360"/>
                    <a:ext cx="49" cy="17"/>
                  </a:xfrm>
                  <a:custGeom>
                    <a:avLst/>
                    <a:gdLst>
                      <a:gd name="T0" fmla="*/ 12 w 99"/>
                      <a:gd name="T1" fmla="*/ 0 h 32"/>
                      <a:gd name="T2" fmla="*/ 11 w 99"/>
                      <a:gd name="T3" fmla="*/ 5 h 32"/>
                      <a:gd name="T4" fmla="*/ 0 w 99"/>
                      <a:gd name="T5" fmla="*/ 5 h 32"/>
                      <a:gd name="T6" fmla="*/ 0 60000 65536"/>
                      <a:gd name="T7" fmla="*/ 0 60000 65536"/>
                      <a:gd name="T8" fmla="*/ 0 60000 65536"/>
                    </a:gdLst>
                    <a:ahLst/>
                    <a:cxnLst>
                      <a:cxn ang="T6">
                        <a:pos x="T0" y="T1"/>
                      </a:cxn>
                      <a:cxn ang="T7">
                        <a:pos x="T2" y="T3"/>
                      </a:cxn>
                      <a:cxn ang="T8">
                        <a:pos x="T4" y="T5"/>
                      </a:cxn>
                    </a:cxnLst>
                    <a:rect l="0" t="0" r="r" b="b"/>
                    <a:pathLst>
                      <a:path w="99" h="32">
                        <a:moveTo>
                          <a:pt x="99" y="0"/>
                        </a:moveTo>
                        <a:lnTo>
                          <a:pt x="90" y="32"/>
                        </a:lnTo>
                        <a:lnTo>
                          <a:pt x="0"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0164" name="Line 121"/>
                  <p:cNvSpPr>
                    <a:spLocks noChangeShapeType="1"/>
                  </p:cNvSpPr>
                  <p:nvPr/>
                </p:nvSpPr>
                <p:spPr bwMode="auto">
                  <a:xfrm flipH="1">
                    <a:off x="3174" y="1279"/>
                    <a:ext cx="1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90132" name="Group 122"/>
            <p:cNvGrpSpPr>
              <a:grpSpLocks/>
            </p:cNvGrpSpPr>
            <p:nvPr/>
          </p:nvGrpSpPr>
          <p:grpSpPr bwMode="auto">
            <a:xfrm>
              <a:off x="3723" y="1650"/>
              <a:ext cx="258" cy="251"/>
              <a:chOff x="3723" y="1650"/>
              <a:chExt cx="258" cy="251"/>
            </a:xfrm>
          </p:grpSpPr>
          <p:sp>
            <p:nvSpPr>
              <p:cNvPr id="90138" name="Line 123"/>
              <p:cNvSpPr>
                <a:spLocks noChangeShapeType="1"/>
              </p:cNvSpPr>
              <p:nvPr/>
            </p:nvSpPr>
            <p:spPr bwMode="auto">
              <a:xfrm flipV="1">
                <a:off x="3866" y="1650"/>
                <a:ext cx="38" cy="1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39" name="Line 124"/>
              <p:cNvSpPr>
                <a:spLocks noChangeShapeType="1"/>
              </p:cNvSpPr>
              <p:nvPr/>
            </p:nvSpPr>
            <p:spPr bwMode="auto">
              <a:xfrm flipH="1">
                <a:off x="3880" y="1716"/>
                <a:ext cx="52"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40" name="Line 125"/>
              <p:cNvSpPr>
                <a:spLocks noChangeShapeType="1"/>
              </p:cNvSpPr>
              <p:nvPr/>
            </p:nvSpPr>
            <p:spPr bwMode="auto">
              <a:xfrm>
                <a:off x="3904" y="1730"/>
                <a:ext cx="7"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41" name="Line 126"/>
              <p:cNvSpPr>
                <a:spLocks noChangeShapeType="1"/>
              </p:cNvSpPr>
              <p:nvPr/>
            </p:nvSpPr>
            <p:spPr bwMode="auto">
              <a:xfrm flipH="1">
                <a:off x="3967" y="1650"/>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42" name="Freeform 127"/>
              <p:cNvSpPr>
                <a:spLocks/>
              </p:cNvSpPr>
              <p:nvPr/>
            </p:nvSpPr>
            <p:spPr bwMode="auto">
              <a:xfrm>
                <a:off x="3723" y="1811"/>
                <a:ext cx="90" cy="90"/>
              </a:xfrm>
              <a:custGeom>
                <a:avLst/>
                <a:gdLst>
                  <a:gd name="T0" fmla="*/ 22 w 184"/>
                  <a:gd name="T1" fmla="*/ 10 h 184"/>
                  <a:gd name="T2" fmla="*/ 22 w 184"/>
                  <a:gd name="T3" fmla="*/ 8 h 184"/>
                  <a:gd name="T4" fmla="*/ 21 w 184"/>
                  <a:gd name="T5" fmla="*/ 6 h 184"/>
                  <a:gd name="T6" fmla="*/ 20 w 184"/>
                  <a:gd name="T7" fmla="*/ 4 h 184"/>
                  <a:gd name="T8" fmla="*/ 18 w 184"/>
                  <a:gd name="T9" fmla="*/ 3 h 184"/>
                  <a:gd name="T10" fmla="*/ 17 w 184"/>
                  <a:gd name="T11" fmla="*/ 1 h 184"/>
                  <a:gd name="T12" fmla="*/ 15 w 184"/>
                  <a:gd name="T13" fmla="*/ 0 h 184"/>
                  <a:gd name="T14" fmla="*/ 13 w 184"/>
                  <a:gd name="T15" fmla="*/ 0 h 184"/>
                  <a:gd name="T16" fmla="*/ 11 w 184"/>
                  <a:gd name="T17" fmla="*/ 0 h 184"/>
                  <a:gd name="T18" fmla="*/ 9 w 184"/>
                  <a:gd name="T19" fmla="*/ 0 h 184"/>
                  <a:gd name="T20" fmla="*/ 7 w 184"/>
                  <a:gd name="T21" fmla="*/ 0 h 184"/>
                  <a:gd name="T22" fmla="*/ 5 w 184"/>
                  <a:gd name="T23" fmla="*/ 1 h 184"/>
                  <a:gd name="T24" fmla="*/ 3 w 184"/>
                  <a:gd name="T25" fmla="*/ 3 h 184"/>
                  <a:gd name="T26" fmla="*/ 2 w 184"/>
                  <a:gd name="T27" fmla="*/ 4 h 184"/>
                  <a:gd name="T28" fmla="*/ 1 w 184"/>
                  <a:gd name="T29" fmla="*/ 6 h 184"/>
                  <a:gd name="T30" fmla="*/ 0 w 184"/>
                  <a:gd name="T31" fmla="*/ 8 h 184"/>
                  <a:gd name="T32" fmla="*/ 0 w 184"/>
                  <a:gd name="T33" fmla="*/ 10 h 184"/>
                  <a:gd name="T34" fmla="*/ 0 w 184"/>
                  <a:gd name="T35" fmla="*/ 12 h 184"/>
                  <a:gd name="T36" fmla="*/ 0 w 184"/>
                  <a:gd name="T37" fmla="*/ 14 h 184"/>
                  <a:gd name="T38" fmla="*/ 1 w 184"/>
                  <a:gd name="T39" fmla="*/ 16 h 184"/>
                  <a:gd name="T40" fmla="*/ 2 w 184"/>
                  <a:gd name="T41" fmla="*/ 17 h 184"/>
                  <a:gd name="T42" fmla="*/ 3 w 184"/>
                  <a:gd name="T43" fmla="*/ 19 h 184"/>
                  <a:gd name="T44" fmla="*/ 5 w 184"/>
                  <a:gd name="T45" fmla="*/ 20 h 184"/>
                  <a:gd name="T46" fmla="*/ 7 w 184"/>
                  <a:gd name="T47" fmla="*/ 21 h 184"/>
                  <a:gd name="T48" fmla="*/ 9 w 184"/>
                  <a:gd name="T49" fmla="*/ 22 h 184"/>
                  <a:gd name="T50" fmla="*/ 11 w 184"/>
                  <a:gd name="T51" fmla="*/ 22 h 184"/>
                  <a:gd name="T52" fmla="*/ 13 w 184"/>
                  <a:gd name="T53" fmla="*/ 22 h 184"/>
                  <a:gd name="T54" fmla="*/ 15 w 184"/>
                  <a:gd name="T55" fmla="*/ 21 h 184"/>
                  <a:gd name="T56" fmla="*/ 17 w 184"/>
                  <a:gd name="T57" fmla="*/ 20 h 184"/>
                  <a:gd name="T58" fmla="*/ 18 w 184"/>
                  <a:gd name="T59" fmla="*/ 19 h 184"/>
                  <a:gd name="T60" fmla="*/ 20 w 184"/>
                  <a:gd name="T61" fmla="*/ 17 h 184"/>
                  <a:gd name="T62" fmla="*/ 21 w 184"/>
                  <a:gd name="T63" fmla="*/ 16 h 184"/>
                  <a:gd name="T64" fmla="*/ 22 w 184"/>
                  <a:gd name="T65" fmla="*/ 14 h 184"/>
                  <a:gd name="T66" fmla="*/ 22 w 184"/>
                  <a:gd name="T67" fmla="*/ 12 h 1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84" h="184">
                    <a:moveTo>
                      <a:pt x="184" y="92"/>
                    </a:moveTo>
                    <a:lnTo>
                      <a:pt x="183" y="83"/>
                    </a:lnTo>
                    <a:lnTo>
                      <a:pt x="182" y="75"/>
                    </a:lnTo>
                    <a:lnTo>
                      <a:pt x="181" y="67"/>
                    </a:lnTo>
                    <a:lnTo>
                      <a:pt x="178" y="59"/>
                    </a:lnTo>
                    <a:lnTo>
                      <a:pt x="175" y="51"/>
                    </a:lnTo>
                    <a:lnTo>
                      <a:pt x="170" y="44"/>
                    </a:lnTo>
                    <a:lnTo>
                      <a:pt x="165" y="36"/>
                    </a:lnTo>
                    <a:lnTo>
                      <a:pt x="160" y="30"/>
                    </a:lnTo>
                    <a:lnTo>
                      <a:pt x="154" y="24"/>
                    </a:lnTo>
                    <a:lnTo>
                      <a:pt x="148" y="18"/>
                    </a:lnTo>
                    <a:lnTo>
                      <a:pt x="141" y="14"/>
                    </a:lnTo>
                    <a:lnTo>
                      <a:pt x="133" y="10"/>
                    </a:lnTo>
                    <a:lnTo>
                      <a:pt x="126" y="6"/>
                    </a:lnTo>
                    <a:lnTo>
                      <a:pt x="117" y="3"/>
                    </a:lnTo>
                    <a:lnTo>
                      <a:pt x="109" y="1"/>
                    </a:lnTo>
                    <a:lnTo>
                      <a:pt x="101" y="0"/>
                    </a:lnTo>
                    <a:lnTo>
                      <a:pt x="93" y="0"/>
                    </a:lnTo>
                    <a:lnTo>
                      <a:pt x="84" y="0"/>
                    </a:lnTo>
                    <a:lnTo>
                      <a:pt x="76" y="1"/>
                    </a:lnTo>
                    <a:lnTo>
                      <a:pt x="67" y="3"/>
                    </a:lnTo>
                    <a:lnTo>
                      <a:pt x="59" y="6"/>
                    </a:lnTo>
                    <a:lnTo>
                      <a:pt x="51" y="10"/>
                    </a:lnTo>
                    <a:lnTo>
                      <a:pt x="44" y="14"/>
                    </a:lnTo>
                    <a:lnTo>
                      <a:pt x="37" y="18"/>
                    </a:lnTo>
                    <a:lnTo>
                      <a:pt x="31" y="24"/>
                    </a:lnTo>
                    <a:lnTo>
                      <a:pt x="24" y="30"/>
                    </a:lnTo>
                    <a:lnTo>
                      <a:pt x="19" y="36"/>
                    </a:lnTo>
                    <a:lnTo>
                      <a:pt x="14" y="44"/>
                    </a:lnTo>
                    <a:lnTo>
                      <a:pt x="10" y="51"/>
                    </a:lnTo>
                    <a:lnTo>
                      <a:pt x="6" y="59"/>
                    </a:lnTo>
                    <a:lnTo>
                      <a:pt x="4" y="67"/>
                    </a:lnTo>
                    <a:lnTo>
                      <a:pt x="2" y="75"/>
                    </a:lnTo>
                    <a:lnTo>
                      <a:pt x="1" y="83"/>
                    </a:lnTo>
                    <a:lnTo>
                      <a:pt x="0" y="92"/>
                    </a:lnTo>
                    <a:lnTo>
                      <a:pt x="1" y="100"/>
                    </a:lnTo>
                    <a:lnTo>
                      <a:pt x="2" y="109"/>
                    </a:lnTo>
                    <a:lnTo>
                      <a:pt x="4" y="117"/>
                    </a:lnTo>
                    <a:lnTo>
                      <a:pt x="6" y="125"/>
                    </a:lnTo>
                    <a:lnTo>
                      <a:pt x="10" y="133"/>
                    </a:lnTo>
                    <a:lnTo>
                      <a:pt x="14" y="141"/>
                    </a:lnTo>
                    <a:lnTo>
                      <a:pt x="19" y="147"/>
                    </a:lnTo>
                    <a:lnTo>
                      <a:pt x="24" y="153"/>
                    </a:lnTo>
                    <a:lnTo>
                      <a:pt x="31" y="160"/>
                    </a:lnTo>
                    <a:lnTo>
                      <a:pt x="37" y="165"/>
                    </a:lnTo>
                    <a:lnTo>
                      <a:pt x="44" y="170"/>
                    </a:lnTo>
                    <a:lnTo>
                      <a:pt x="51" y="175"/>
                    </a:lnTo>
                    <a:lnTo>
                      <a:pt x="59" y="178"/>
                    </a:lnTo>
                    <a:lnTo>
                      <a:pt x="67" y="180"/>
                    </a:lnTo>
                    <a:lnTo>
                      <a:pt x="76" y="182"/>
                    </a:lnTo>
                    <a:lnTo>
                      <a:pt x="84" y="183"/>
                    </a:lnTo>
                    <a:lnTo>
                      <a:pt x="93" y="184"/>
                    </a:lnTo>
                    <a:lnTo>
                      <a:pt x="101" y="183"/>
                    </a:lnTo>
                    <a:lnTo>
                      <a:pt x="109" y="182"/>
                    </a:lnTo>
                    <a:lnTo>
                      <a:pt x="117" y="180"/>
                    </a:lnTo>
                    <a:lnTo>
                      <a:pt x="126" y="178"/>
                    </a:lnTo>
                    <a:lnTo>
                      <a:pt x="133" y="175"/>
                    </a:lnTo>
                    <a:lnTo>
                      <a:pt x="141" y="170"/>
                    </a:lnTo>
                    <a:lnTo>
                      <a:pt x="148" y="165"/>
                    </a:lnTo>
                    <a:lnTo>
                      <a:pt x="154" y="160"/>
                    </a:lnTo>
                    <a:lnTo>
                      <a:pt x="160" y="153"/>
                    </a:lnTo>
                    <a:lnTo>
                      <a:pt x="165" y="147"/>
                    </a:lnTo>
                    <a:lnTo>
                      <a:pt x="170" y="141"/>
                    </a:lnTo>
                    <a:lnTo>
                      <a:pt x="175" y="133"/>
                    </a:lnTo>
                    <a:lnTo>
                      <a:pt x="178" y="125"/>
                    </a:lnTo>
                    <a:lnTo>
                      <a:pt x="181" y="117"/>
                    </a:lnTo>
                    <a:lnTo>
                      <a:pt x="182" y="109"/>
                    </a:lnTo>
                    <a:lnTo>
                      <a:pt x="183" y="100"/>
                    </a:lnTo>
                    <a:lnTo>
                      <a:pt x="184" y="9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90133" name="Group 128"/>
            <p:cNvGrpSpPr>
              <a:grpSpLocks/>
            </p:cNvGrpSpPr>
            <p:nvPr/>
          </p:nvGrpSpPr>
          <p:grpSpPr bwMode="auto">
            <a:xfrm>
              <a:off x="3723" y="3230"/>
              <a:ext cx="185" cy="181"/>
              <a:chOff x="3723" y="3230"/>
              <a:chExt cx="185" cy="181"/>
            </a:xfrm>
          </p:grpSpPr>
          <p:sp>
            <p:nvSpPr>
              <p:cNvPr id="90134" name="Line 129"/>
              <p:cNvSpPr>
                <a:spLocks noChangeShapeType="1"/>
              </p:cNvSpPr>
              <p:nvPr/>
            </p:nvSpPr>
            <p:spPr bwMode="auto">
              <a:xfrm flipV="1">
                <a:off x="3841" y="3265"/>
                <a:ext cx="39" cy="1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35" name="Line 130"/>
              <p:cNvSpPr>
                <a:spLocks noChangeShapeType="1"/>
              </p:cNvSpPr>
              <p:nvPr/>
            </p:nvSpPr>
            <p:spPr bwMode="auto">
              <a:xfrm flipH="1">
                <a:off x="3855" y="3331"/>
                <a:ext cx="5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36" name="Line 131"/>
              <p:cNvSpPr>
                <a:spLocks noChangeShapeType="1"/>
              </p:cNvSpPr>
              <p:nvPr/>
            </p:nvSpPr>
            <p:spPr bwMode="auto">
              <a:xfrm>
                <a:off x="3883" y="3345"/>
                <a:ext cx="4"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0137" name="Freeform 132"/>
              <p:cNvSpPr>
                <a:spLocks/>
              </p:cNvSpPr>
              <p:nvPr/>
            </p:nvSpPr>
            <p:spPr bwMode="auto">
              <a:xfrm>
                <a:off x="3723" y="3230"/>
                <a:ext cx="90" cy="91"/>
              </a:xfrm>
              <a:custGeom>
                <a:avLst/>
                <a:gdLst>
                  <a:gd name="T0" fmla="*/ 22 w 184"/>
                  <a:gd name="T1" fmla="*/ 10 h 183"/>
                  <a:gd name="T2" fmla="*/ 22 w 184"/>
                  <a:gd name="T3" fmla="*/ 8 h 183"/>
                  <a:gd name="T4" fmla="*/ 21 w 184"/>
                  <a:gd name="T5" fmla="*/ 6 h 183"/>
                  <a:gd name="T6" fmla="*/ 20 w 184"/>
                  <a:gd name="T7" fmla="*/ 4 h 183"/>
                  <a:gd name="T8" fmla="*/ 18 w 184"/>
                  <a:gd name="T9" fmla="*/ 2 h 183"/>
                  <a:gd name="T10" fmla="*/ 17 w 184"/>
                  <a:gd name="T11" fmla="*/ 1 h 183"/>
                  <a:gd name="T12" fmla="*/ 15 w 184"/>
                  <a:gd name="T13" fmla="*/ 0 h 183"/>
                  <a:gd name="T14" fmla="*/ 13 w 184"/>
                  <a:gd name="T15" fmla="*/ 0 h 183"/>
                  <a:gd name="T16" fmla="*/ 11 w 184"/>
                  <a:gd name="T17" fmla="*/ 0 h 183"/>
                  <a:gd name="T18" fmla="*/ 9 w 184"/>
                  <a:gd name="T19" fmla="*/ 0 h 183"/>
                  <a:gd name="T20" fmla="*/ 7 w 184"/>
                  <a:gd name="T21" fmla="*/ 0 h 183"/>
                  <a:gd name="T22" fmla="*/ 5 w 184"/>
                  <a:gd name="T23" fmla="*/ 1 h 183"/>
                  <a:gd name="T24" fmla="*/ 3 w 184"/>
                  <a:gd name="T25" fmla="*/ 2 h 183"/>
                  <a:gd name="T26" fmla="*/ 2 w 184"/>
                  <a:gd name="T27" fmla="*/ 4 h 183"/>
                  <a:gd name="T28" fmla="*/ 1 w 184"/>
                  <a:gd name="T29" fmla="*/ 6 h 183"/>
                  <a:gd name="T30" fmla="*/ 0 w 184"/>
                  <a:gd name="T31" fmla="*/ 8 h 183"/>
                  <a:gd name="T32" fmla="*/ 0 w 184"/>
                  <a:gd name="T33" fmla="*/ 10 h 183"/>
                  <a:gd name="T34" fmla="*/ 0 w 184"/>
                  <a:gd name="T35" fmla="*/ 12 h 183"/>
                  <a:gd name="T36" fmla="*/ 0 w 184"/>
                  <a:gd name="T37" fmla="*/ 14 h 183"/>
                  <a:gd name="T38" fmla="*/ 1 w 184"/>
                  <a:gd name="T39" fmla="*/ 16 h 183"/>
                  <a:gd name="T40" fmla="*/ 2 w 184"/>
                  <a:gd name="T41" fmla="*/ 18 h 183"/>
                  <a:gd name="T42" fmla="*/ 3 w 184"/>
                  <a:gd name="T43" fmla="*/ 19 h 183"/>
                  <a:gd name="T44" fmla="*/ 5 w 184"/>
                  <a:gd name="T45" fmla="*/ 21 h 183"/>
                  <a:gd name="T46" fmla="*/ 7 w 184"/>
                  <a:gd name="T47" fmla="*/ 22 h 183"/>
                  <a:gd name="T48" fmla="*/ 9 w 184"/>
                  <a:gd name="T49" fmla="*/ 22 h 183"/>
                  <a:gd name="T50" fmla="*/ 11 w 184"/>
                  <a:gd name="T51" fmla="*/ 22 h 183"/>
                  <a:gd name="T52" fmla="*/ 13 w 184"/>
                  <a:gd name="T53" fmla="*/ 22 h 183"/>
                  <a:gd name="T54" fmla="*/ 15 w 184"/>
                  <a:gd name="T55" fmla="*/ 22 h 183"/>
                  <a:gd name="T56" fmla="*/ 17 w 184"/>
                  <a:gd name="T57" fmla="*/ 21 h 183"/>
                  <a:gd name="T58" fmla="*/ 18 w 184"/>
                  <a:gd name="T59" fmla="*/ 19 h 183"/>
                  <a:gd name="T60" fmla="*/ 20 w 184"/>
                  <a:gd name="T61" fmla="*/ 18 h 183"/>
                  <a:gd name="T62" fmla="*/ 21 w 184"/>
                  <a:gd name="T63" fmla="*/ 16 h 183"/>
                  <a:gd name="T64" fmla="*/ 22 w 184"/>
                  <a:gd name="T65" fmla="*/ 14 h 183"/>
                  <a:gd name="T66" fmla="*/ 22 w 184"/>
                  <a:gd name="T67" fmla="*/ 12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84" h="183">
                    <a:moveTo>
                      <a:pt x="184" y="91"/>
                    </a:moveTo>
                    <a:lnTo>
                      <a:pt x="183" y="83"/>
                    </a:lnTo>
                    <a:lnTo>
                      <a:pt x="182" y="74"/>
                    </a:lnTo>
                    <a:lnTo>
                      <a:pt x="181" y="66"/>
                    </a:lnTo>
                    <a:lnTo>
                      <a:pt x="178" y="58"/>
                    </a:lnTo>
                    <a:lnTo>
                      <a:pt x="175" y="51"/>
                    </a:lnTo>
                    <a:lnTo>
                      <a:pt x="170" y="43"/>
                    </a:lnTo>
                    <a:lnTo>
                      <a:pt x="165" y="36"/>
                    </a:lnTo>
                    <a:lnTo>
                      <a:pt x="160" y="29"/>
                    </a:lnTo>
                    <a:lnTo>
                      <a:pt x="154" y="23"/>
                    </a:lnTo>
                    <a:lnTo>
                      <a:pt x="148" y="18"/>
                    </a:lnTo>
                    <a:lnTo>
                      <a:pt x="141" y="13"/>
                    </a:lnTo>
                    <a:lnTo>
                      <a:pt x="133" y="9"/>
                    </a:lnTo>
                    <a:lnTo>
                      <a:pt x="126" y="6"/>
                    </a:lnTo>
                    <a:lnTo>
                      <a:pt x="117" y="3"/>
                    </a:lnTo>
                    <a:lnTo>
                      <a:pt x="109" y="1"/>
                    </a:lnTo>
                    <a:lnTo>
                      <a:pt x="101" y="0"/>
                    </a:lnTo>
                    <a:lnTo>
                      <a:pt x="93" y="0"/>
                    </a:lnTo>
                    <a:lnTo>
                      <a:pt x="84" y="0"/>
                    </a:lnTo>
                    <a:lnTo>
                      <a:pt x="76" y="1"/>
                    </a:lnTo>
                    <a:lnTo>
                      <a:pt x="67" y="3"/>
                    </a:lnTo>
                    <a:lnTo>
                      <a:pt x="59" y="6"/>
                    </a:lnTo>
                    <a:lnTo>
                      <a:pt x="51" y="9"/>
                    </a:lnTo>
                    <a:lnTo>
                      <a:pt x="44" y="13"/>
                    </a:lnTo>
                    <a:lnTo>
                      <a:pt x="37" y="18"/>
                    </a:lnTo>
                    <a:lnTo>
                      <a:pt x="31" y="23"/>
                    </a:lnTo>
                    <a:lnTo>
                      <a:pt x="24" y="29"/>
                    </a:lnTo>
                    <a:lnTo>
                      <a:pt x="19" y="36"/>
                    </a:lnTo>
                    <a:lnTo>
                      <a:pt x="14" y="43"/>
                    </a:lnTo>
                    <a:lnTo>
                      <a:pt x="10" y="51"/>
                    </a:lnTo>
                    <a:lnTo>
                      <a:pt x="6" y="58"/>
                    </a:lnTo>
                    <a:lnTo>
                      <a:pt x="4" y="66"/>
                    </a:lnTo>
                    <a:lnTo>
                      <a:pt x="2" y="74"/>
                    </a:lnTo>
                    <a:lnTo>
                      <a:pt x="1" y="83"/>
                    </a:lnTo>
                    <a:lnTo>
                      <a:pt x="0" y="91"/>
                    </a:lnTo>
                    <a:lnTo>
                      <a:pt x="1" y="100"/>
                    </a:lnTo>
                    <a:lnTo>
                      <a:pt x="2" y="108"/>
                    </a:lnTo>
                    <a:lnTo>
                      <a:pt x="4" y="117"/>
                    </a:lnTo>
                    <a:lnTo>
                      <a:pt x="6" y="124"/>
                    </a:lnTo>
                    <a:lnTo>
                      <a:pt x="10" y="132"/>
                    </a:lnTo>
                    <a:lnTo>
                      <a:pt x="14" y="139"/>
                    </a:lnTo>
                    <a:lnTo>
                      <a:pt x="19" y="147"/>
                    </a:lnTo>
                    <a:lnTo>
                      <a:pt x="24" y="153"/>
                    </a:lnTo>
                    <a:lnTo>
                      <a:pt x="31" y="159"/>
                    </a:lnTo>
                    <a:lnTo>
                      <a:pt x="37" y="165"/>
                    </a:lnTo>
                    <a:lnTo>
                      <a:pt x="44" y="169"/>
                    </a:lnTo>
                    <a:lnTo>
                      <a:pt x="51" y="173"/>
                    </a:lnTo>
                    <a:lnTo>
                      <a:pt x="59" y="176"/>
                    </a:lnTo>
                    <a:lnTo>
                      <a:pt x="67" y="180"/>
                    </a:lnTo>
                    <a:lnTo>
                      <a:pt x="76" y="182"/>
                    </a:lnTo>
                    <a:lnTo>
                      <a:pt x="84" y="183"/>
                    </a:lnTo>
                    <a:lnTo>
                      <a:pt x="93" y="183"/>
                    </a:lnTo>
                    <a:lnTo>
                      <a:pt x="101" y="183"/>
                    </a:lnTo>
                    <a:lnTo>
                      <a:pt x="109" y="182"/>
                    </a:lnTo>
                    <a:lnTo>
                      <a:pt x="117" y="180"/>
                    </a:lnTo>
                    <a:lnTo>
                      <a:pt x="126" y="176"/>
                    </a:lnTo>
                    <a:lnTo>
                      <a:pt x="133" y="173"/>
                    </a:lnTo>
                    <a:lnTo>
                      <a:pt x="141" y="169"/>
                    </a:lnTo>
                    <a:lnTo>
                      <a:pt x="148" y="165"/>
                    </a:lnTo>
                    <a:lnTo>
                      <a:pt x="154" y="159"/>
                    </a:lnTo>
                    <a:lnTo>
                      <a:pt x="160" y="153"/>
                    </a:lnTo>
                    <a:lnTo>
                      <a:pt x="165" y="147"/>
                    </a:lnTo>
                    <a:lnTo>
                      <a:pt x="170" y="139"/>
                    </a:lnTo>
                    <a:lnTo>
                      <a:pt x="175" y="132"/>
                    </a:lnTo>
                    <a:lnTo>
                      <a:pt x="178" y="124"/>
                    </a:lnTo>
                    <a:lnTo>
                      <a:pt x="181" y="117"/>
                    </a:lnTo>
                    <a:lnTo>
                      <a:pt x="182" y="108"/>
                    </a:lnTo>
                    <a:lnTo>
                      <a:pt x="183" y="100"/>
                    </a:lnTo>
                    <a:lnTo>
                      <a:pt x="184" y="91"/>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2805"/>
                                        </p:tgtEl>
                                        <p:attrNameLst>
                                          <p:attrName>style.visibility</p:attrName>
                                        </p:attrNameLst>
                                      </p:cBhvr>
                                      <p:to>
                                        <p:strVal val="visible"/>
                                      </p:to>
                                    </p:set>
                                    <p:animEffect transition="in" filter="wipe(left)">
                                      <p:cBhvr>
                                        <p:cTn id="7" dur="500"/>
                                        <p:tgtEl>
                                          <p:spTgt spid="37280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372781"/>
                                        </p:tgtEl>
                                        <p:attrNameLst>
                                          <p:attrName>style.visibility</p:attrName>
                                        </p:attrNameLst>
                                      </p:cBhvr>
                                      <p:to>
                                        <p:strVal val="visible"/>
                                      </p:to>
                                    </p:set>
                                    <p:animEffect transition="in" filter="wipe(right)">
                                      <p:cBhvr>
                                        <p:cTn id="12" dur="500"/>
                                        <p:tgtEl>
                                          <p:spTgt spid="37278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7279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372782"/>
                                        </p:tgtEl>
                                        <p:attrNameLst>
                                          <p:attrName>style.visibility</p:attrName>
                                        </p:attrNameLst>
                                      </p:cBhvr>
                                      <p:to>
                                        <p:strVal val="visible"/>
                                      </p:to>
                                    </p:set>
                                    <p:animEffect transition="in" filter="wipe(up)">
                                      <p:cBhvr>
                                        <p:cTn id="21" dur="500"/>
                                        <p:tgtEl>
                                          <p:spTgt spid="37278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372792"/>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372783"/>
                                        </p:tgtEl>
                                        <p:attrNameLst>
                                          <p:attrName>style.visibility</p:attrName>
                                        </p:attrNameLst>
                                      </p:cBhvr>
                                      <p:to>
                                        <p:strVal val="visible"/>
                                      </p:to>
                                    </p:set>
                                    <p:animEffect transition="in" filter="wipe(right)">
                                      <p:cBhvr>
                                        <p:cTn id="30" dur="500"/>
                                        <p:tgtEl>
                                          <p:spTgt spid="37278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2" fill="hold" grpId="0" nodeType="clickEffect">
                                  <p:stCondLst>
                                    <p:cond delay="0"/>
                                  </p:stCondLst>
                                  <p:childTnLst>
                                    <p:set>
                                      <p:cBhvr>
                                        <p:cTn id="34" dur="1" fill="hold">
                                          <p:stCondLst>
                                            <p:cond delay="0"/>
                                          </p:stCondLst>
                                        </p:cTn>
                                        <p:tgtEl>
                                          <p:spTgt spid="372778"/>
                                        </p:tgtEl>
                                        <p:attrNameLst>
                                          <p:attrName>style.visibility</p:attrName>
                                        </p:attrNameLst>
                                      </p:cBhvr>
                                      <p:to>
                                        <p:strVal val="visible"/>
                                      </p:to>
                                    </p:set>
                                    <p:animEffect transition="in" filter="wipe(right)">
                                      <p:cBhvr>
                                        <p:cTn id="35" dur="500"/>
                                        <p:tgtEl>
                                          <p:spTgt spid="372778"/>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0"/>
                                          </p:stCondLst>
                                        </p:cTn>
                                        <p:tgtEl>
                                          <p:spTgt spid="372785"/>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1" presetClass="entr" presetSubtype="0" fill="hold" nodeType="clickEffect">
                                  <p:stCondLst>
                                    <p:cond delay="0"/>
                                  </p:stCondLst>
                                  <p:childTnLst>
                                    <p:set>
                                      <p:cBhvr>
                                        <p:cTn id="43" dur="1" fill="hold">
                                          <p:stCondLst>
                                            <p:cond delay="0"/>
                                          </p:stCondLst>
                                        </p:cTn>
                                        <p:tgtEl>
                                          <p:spTgt spid="372802"/>
                                        </p:tgtEl>
                                        <p:attrNameLst>
                                          <p:attrName>style.visibility</p:attrName>
                                        </p:attrNameLst>
                                      </p:cBhvr>
                                      <p:to>
                                        <p:strVal val="visible"/>
                                      </p:to>
                                    </p:se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372784"/>
                                        </p:tgtEl>
                                        <p:attrNameLst>
                                          <p:attrName>style.visibility</p:attrName>
                                        </p:attrNameLst>
                                      </p:cBhvr>
                                      <p:to>
                                        <p:strVal val="visible"/>
                                      </p:to>
                                    </p:set>
                                    <p:animEffect transition="in" filter="wipe(down)">
                                      <p:cBhvr>
                                        <p:cTn id="48" dur="500"/>
                                        <p:tgtEl>
                                          <p:spTgt spid="372784"/>
                                        </p:tgtEl>
                                      </p:cBhvr>
                                    </p:animEffect>
                                  </p:childTnLst>
                                </p:cTn>
                              </p:par>
                            </p:childTnLst>
                          </p:cTn>
                        </p:par>
                      </p:childTnLst>
                    </p:cTn>
                  </p:par>
                  <p:par>
                    <p:cTn id="49" fill="hold" nodeType="clickPar">
                      <p:stCondLst>
                        <p:cond delay="indefinite"/>
                      </p:stCondLst>
                      <p:childTnLst>
                        <p:par>
                          <p:cTn id="50" fill="hold" nodeType="withGroup">
                            <p:stCondLst>
                              <p:cond delay="0"/>
                            </p:stCondLst>
                            <p:childTnLst>
                              <p:par>
                                <p:cTn id="51" presetID="22" presetClass="entr" presetSubtype="1" fill="hold" grpId="0" nodeType="clickEffect">
                                  <p:stCondLst>
                                    <p:cond delay="0"/>
                                  </p:stCondLst>
                                  <p:childTnLst>
                                    <p:set>
                                      <p:cBhvr>
                                        <p:cTn id="52" dur="1" fill="hold">
                                          <p:stCondLst>
                                            <p:cond delay="0"/>
                                          </p:stCondLst>
                                        </p:cTn>
                                        <p:tgtEl>
                                          <p:spTgt spid="372779"/>
                                        </p:tgtEl>
                                        <p:attrNameLst>
                                          <p:attrName>style.visibility</p:attrName>
                                        </p:attrNameLst>
                                      </p:cBhvr>
                                      <p:to>
                                        <p:strVal val="visible"/>
                                      </p:to>
                                    </p:set>
                                    <p:animEffect transition="in" filter="wipe(up)">
                                      <p:cBhvr>
                                        <p:cTn id="53" dur="500"/>
                                        <p:tgtEl>
                                          <p:spTgt spid="372779"/>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 presetClass="entr" presetSubtype="0" fill="hold" nodeType="clickEffect">
                                  <p:stCondLst>
                                    <p:cond delay="0"/>
                                  </p:stCondLst>
                                  <p:childTnLst>
                                    <p:set>
                                      <p:cBhvr>
                                        <p:cTn id="57" dur="1" fill="hold">
                                          <p:stCondLst>
                                            <p:cond delay="0"/>
                                          </p:stCondLst>
                                        </p:cTn>
                                        <p:tgtEl>
                                          <p:spTgt spid="372789"/>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grpId="0" nodeType="clickEffect">
                                  <p:stCondLst>
                                    <p:cond delay="0"/>
                                  </p:stCondLst>
                                  <p:childTnLst>
                                    <p:set>
                                      <p:cBhvr>
                                        <p:cTn id="61" dur="1" fill="hold">
                                          <p:stCondLst>
                                            <p:cond delay="0"/>
                                          </p:stCondLst>
                                        </p:cTn>
                                        <p:tgtEl>
                                          <p:spTgt spid="372780"/>
                                        </p:tgtEl>
                                        <p:attrNameLst>
                                          <p:attrName>style.visibility</p:attrName>
                                        </p:attrNameLst>
                                      </p:cBhvr>
                                      <p:to>
                                        <p:strVal val="visible"/>
                                      </p:to>
                                    </p:set>
                                    <p:animEffect transition="in" filter="wipe(up)">
                                      <p:cBhvr>
                                        <p:cTn id="62" dur="500"/>
                                        <p:tgtEl>
                                          <p:spTgt spid="37278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3728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778" grpId="0" animBg="1"/>
      <p:bldP spid="372779" grpId="0" animBg="1"/>
      <p:bldP spid="372780" grpId="0" animBg="1"/>
      <p:bldP spid="372781" grpId="0" animBg="1"/>
      <p:bldP spid="372782" grpId="0" animBg="1"/>
      <p:bldP spid="372783" grpId="0" animBg="1"/>
      <p:bldP spid="372784" grpId="0" animBg="1"/>
      <p:bldP spid="372801" grpId="0" animBg="1"/>
    </p:bldLst>
  </p:timing>
</p:sld>
</file>

<file path=ppt/slides/slide8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3763" name="Text Box 3"/>
          <p:cNvSpPr txBox="1">
            <a:spLocks noChangeArrowheads="1"/>
          </p:cNvSpPr>
          <p:nvPr/>
        </p:nvSpPr>
        <p:spPr bwMode="auto">
          <a:xfrm>
            <a:off x="0" y="5118100"/>
            <a:ext cx="9144000" cy="1739900"/>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b="1">
                <a:solidFill>
                  <a:srgbClr val="FF0000"/>
                </a:solidFill>
                <a:latin typeface="黑体" pitchFamily="2" charset="-122"/>
                <a:ea typeface="黑体" pitchFamily="2" charset="-122"/>
              </a:rPr>
              <a:t>    </a:t>
            </a:r>
            <a:r>
              <a:rPr lang="zh-CN" altLang="en-US" sz="3600" b="1">
                <a:latin typeface="黑体" pitchFamily="2" charset="-122"/>
                <a:ea typeface="黑体" pitchFamily="2" charset="-122"/>
              </a:rPr>
              <a:t>若属于一平面的</a:t>
            </a:r>
            <a:r>
              <a:rPr lang="zh-CN" altLang="en-US" sz="3600" b="1">
                <a:solidFill>
                  <a:srgbClr val="FF0000"/>
                </a:solidFill>
                <a:latin typeface="黑体" pitchFamily="2" charset="-122"/>
                <a:ea typeface="黑体" pitchFamily="2" charset="-122"/>
              </a:rPr>
              <a:t>相交</a:t>
            </a:r>
            <a:r>
              <a:rPr lang="zh-CN" altLang="en-US" sz="3600" b="1">
                <a:latin typeface="黑体" pitchFamily="2" charset="-122"/>
                <a:ea typeface="黑体" pitchFamily="2" charset="-122"/>
              </a:rPr>
              <a:t>两直线对应平行于属于另一平面的</a:t>
            </a:r>
            <a:r>
              <a:rPr lang="zh-CN" altLang="en-US" sz="3600" b="1">
                <a:solidFill>
                  <a:srgbClr val="FF0000"/>
                </a:solidFill>
                <a:latin typeface="黑体" pitchFamily="2" charset="-122"/>
                <a:ea typeface="黑体" pitchFamily="2" charset="-122"/>
              </a:rPr>
              <a:t>相交</a:t>
            </a:r>
            <a:r>
              <a:rPr lang="zh-CN" altLang="en-US" sz="3600" b="1">
                <a:latin typeface="黑体" pitchFamily="2" charset="-122"/>
                <a:ea typeface="黑体" pitchFamily="2" charset="-122"/>
              </a:rPr>
              <a:t>两直线，则此两平面平行。</a:t>
            </a:r>
          </a:p>
        </p:txBody>
      </p:sp>
      <p:sp>
        <p:nvSpPr>
          <p:cNvPr id="91139" name="AutoShape 20">
            <a:hlinkClick r:id="" action="ppaction://hlinkshowjump?jump=firstslide" highlightClick="1"/>
          </p:cNvPr>
          <p:cNvSpPr>
            <a:spLocks noChangeArrowheads="1"/>
          </p:cNvSpPr>
          <p:nvPr/>
        </p:nvSpPr>
        <p:spPr bwMode="auto">
          <a:xfrm>
            <a:off x="8610600" y="6324600"/>
            <a:ext cx="533400" cy="533400"/>
          </a:xfrm>
          <a:prstGeom prst="actionButtonReturn">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grpSp>
        <p:nvGrpSpPr>
          <p:cNvPr id="373781" name="Group 21"/>
          <p:cNvGrpSpPr>
            <a:grpSpLocks/>
          </p:cNvGrpSpPr>
          <p:nvPr/>
        </p:nvGrpSpPr>
        <p:grpSpPr bwMode="auto">
          <a:xfrm>
            <a:off x="1109663" y="1647825"/>
            <a:ext cx="1352550" cy="2484438"/>
            <a:chOff x="699" y="1530"/>
            <a:chExt cx="852" cy="1565"/>
          </a:xfrm>
        </p:grpSpPr>
        <p:sp>
          <p:nvSpPr>
            <p:cNvPr id="91173" name="Line 22"/>
            <p:cNvSpPr>
              <a:spLocks noChangeShapeType="1"/>
            </p:cNvSpPr>
            <p:nvPr/>
          </p:nvSpPr>
          <p:spPr bwMode="auto">
            <a:xfrm flipV="1">
              <a:off x="713" y="1610"/>
              <a:ext cx="838" cy="134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1174" name="Group 23"/>
            <p:cNvGrpSpPr>
              <a:grpSpLocks/>
            </p:cNvGrpSpPr>
            <p:nvPr/>
          </p:nvGrpSpPr>
          <p:grpSpPr bwMode="auto">
            <a:xfrm>
              <a:off x="699" y="1530"/>
              <a:ext cx="755" cy="1565"/>
              <a:chOff x="699" y="1530"/>
              <a:chExt cx="755" cy="1565"/>
            </a:xfrm>
          </p:grpSpPr>
          <p:sp>
            <p:nvSpPr>
              <p:cNvPr id="91175" name="Freeform 24"/>
              <p:cNvSpPr>
                <a:spLocks/>
              </p:cNvSpPr>
              <p:nvPr/>
            </p:nvSpPr>
            <p:spPr bwMode="auto">
              <a:xfrm>
                <a:off x="699" y="2950"/>
                <a:ext cx="71" cy="145"/>
              </a:xfrm>
              <a:custGeom>
                <a:avLst/>
                <a:gdLst>
                  <a:gd name="T0" fmla="*/ 0 w 292"/>
                  <a:gd name="T1" fmla="*/ 9 h 582"/>
                  <a:gd name="T2" fmla="*/ 4 w 292"/>
                  <a:gd name="T3" fmla="*/ 0 h 582"/>
                  <a:gd name="T4" fmla="*/ 4 w 292"/>
                  <a:gd name="T5" fmla="*/ 9 h 582"/>
                  <a:gd name="T6" fmla="*/ 0 60000 65536"/>
                  <a:gd name="T7" fmla="*/ 0 60000 65536"/>
                  <a:gd name="T8" fmla="*/ 0 60000 65536"/>
                </a:gdLst>
                <a:ahLst/>
                <a:cxnLst>
                  <a:cxn ang="T6">
                    <a:pos x="T0" y="T1"/>
                  </a:cxn>
                  <a:cxn ang="T7">
                    <a:pos x="T2" y="T3"/>
                  </a:cxn>
                  <a:cxn ang="T8">
                    <a:pos x="T4" y="T5"/>
                  </a:cxn>
                </a:cxnLst>
                <a:rect l="0" t="0" r="r" b="b"/>
                <a:pathLst>
                  <a:path w="292" h="582">
                    <a:moveTo>
                      <a:pt x="0" y="582"/>
                    </a:moveTo>
                    <a:lnTo>
                      <a:pt x="292" y="0"/>
                    </a:lnTo>
                    <a:lnTo>
                      <a:pt x="272" y="5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76" name="Line 25"/>
              <p:cNvSpPr>
                <a:spLocks noChangeShapeType="1"/>
              </p:cNvSpPr>
              <p:nvPr/>
            </p:nvSpPr>
            <p:spPr bwMode="auto">
              <a:xfrm flipH="1">
                <a:off x="720" y="3055"/>
                <a:ext cx="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7" name="Freeform 26"/>
              <p:cNvSpPr>
                <a:spLocks/>
              </p:cNvSpPr>
              <p:nvPr/>
            </p:nvSpPr>
            <p:spPr bwMode="auto">
              <a:xfrm>
                <a:off x="1372" y="1593"/>
                <a:ext cx="68" cy="82"/>
              </a:xfrm>
              <a:custGeom>
                <a:avLst/>
                <a:gdLst>
                  <a:gd name="T0" fmla="*/ 0 w 278"/>
                  <a:gd name="T1" fmla="*/ 5 h 324"/>
                  <a:gd name="T2" fmla="*/ 2 w 278"/>
                  <a:gd name="T3" fmla="*/ 5 h 324"/>
                  <a:gd name="T4" fmla="*/ 2 w 278"/>
                  <a:gd name="T5" fmla="*/ 5 h 324"/>
                  <a:gd name="T6" fmla="*/ 2 w 278"/>
                  <a:gd name="T7" fmla="*/ 5 h 324"/>
                  <a:gd name="T8" fmla="*/ 2 w 278"/>
                  <a:gd name="T9" fmla="*/ 5 h 324"/>
                  <a:gd name="T10" fmla="*/ 3 w 278"/>
                  <a:gd name="T11" fmla="*/ 5 h 324"/>
                  <a:gd name="T12" fmla="*/ 3 w 278"/>
                  <a:gd name="T13" fmla="*/ 5 h 324"/>
                  <a:gd name="T14" fmla="*/ 3 w 278"/>
                  <a:gd name="T15" fmla="*/ 5 h 324"/>
                  <a:gd name="T16" fmla="*/ 3 w 278"/>
                  <a:gd name="T17" fmla="*/ 4 h 324"/>
                  <a:gd name="T18" fmla="*/ 3 w 278"/>
                  <a:gd name="T19" fmla="*/ 4 h 324"/>
                  <a:gd name="T20" fmla="*/ 4 w 278"/>
                  <a:gd name="T21" fmla="*/ 4 h 324"/>
                  <a:gd name="T22" fmla="*/ 4 w 278"/>
                  <a:gd name="T23" fmla="*/ 3 h 324"/>
                  <a:gd name="T24" fmla="*/ 4 w 278"/>
                  <a:gd name="T25" fmla="*/ 3 h 324"/>
                  <a:gd name="T26" fmla="*/ 4 w 278"/>
                  <a:gd name="T27" fmla="*/ 3 h 324"/>
                  <a:gd name="T28" fmla="*/ 4 w 278"/>
                  <a:gd name="T29" fmla="*/ 2 h 324"/>
                  <a:gd name="T30" fmla="*/ 4 w 278"/>
                  <a:gd name="T31" fmla="*/ 2 h 324"/>
                  <a:gd name="T32" fmla="*/ 4 w 278"/>
                  <a:gd name="T33" fmla="*/ 2 h 324"/>
                  <a:gd name="T34" fmla="*/ 4 w 278"/>
                  <a:gd name="T35" fmla="*/ 1 h 324"/>
                  <a:gd name="T36" fmla="*/ 4 w 278"/>
                  <a:gd name="T37" fmla="*/ 1 h 324"/>
                  <a:gd name="T38" fmla="*/ 4 w 278"/>
                  <a:gd name="T39" fmla="*/ 1 h 324"/>
                  <a:gd name="T40" fmla="*/ 4 w 278"/>
                  <a:gd name="T41" fmla="*/ 1 h 324"/>
                  <a:gd name="T42" fmla="*/ 4 w 278"/>
                  <a:gd name="T43" fmla="*/ 1 h 324"/>
                  <a:gd name="T44" fmla="*/ 3 w 278"/>
                  <a:gd name="T45" fmla="*/ 0 h 324"/>
                  <a:gd name="T46" fmla="*/ 3 w 278"/>
                  <a:gd name="T47" fmla="*/ 0 h 324"/>
                  <a:gd name="T48" fmla="*/ 3 w 278"/>
                  <a:gd name="T49" fmla="*/ 0 h 324"/>
                  <a:gd name="T50" fmla="*/ 3 w 278"/>
                  <a:gd name="T51" fmla="*/ 0 h 324"/>
                  <a:gd name="T52" fmla="*/ 1 w 278"/>
                  <a:gd name="T53" fmla="*/ 0 h 32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78" h="324">
                    <a:moveTo>
                      <a:pt x="0" y="324"/>
                    </a:moveTo>
                    <a:lnTo>
                      <a:pt x="114" y="324"/>
                    </a:lnTo>
                    <a:lnTo>
                      <a:pt x="129" y="323"/>
                    </a:lnTo>
                    <a:lnTo>
                      <a:pt x="145" y="319"/>
                    </a:lnTo>
                    <a:lnTo>
                      <a:pt x="160" y="312"/>
                    </a:lnTo>
                    <a:lnTo>
                      <a:pt x="175" y="303"/>
                    </a:lnTo>
                    <a:lnTo>
                      <a:pt x="191" y="291"/>
                    </a:lnTo>
                    <a:lnTo>
                      <a:pt x="206" y="277"/>
                    </a:lnTo>
                    <a:lnTo>
                      <a:pt x="220" y="261"/>
                    </a:lnTo>
                    <a:lnTo>
                      <a:pt x="233" y="243"/>
                    </a:lnTo>
                    <a:lnTo>
                      <a:pt x="245" y="225"/>
                    </a:lnTo>
                    <a:lnTo>
                      <a:pt x="255" y="205"/>
                    </a:lnTo>
                    <a:lnTo>
                      <a:pt x="264" y="183"/>
                    </a:lnTo>
                    <a:lnTo>
                      <a:pt x="270" y="162"/>
                    </a:lnTo>
                    <a:lnTo>
                      <a:pt x="274" y="141"/>
                    </a:lnTo>
                    <a:lnTo>
                      <a:pt x="278" y="121"/>
                    </a:lnTo>
                    <a:lnTo>
                      <a:pt x="278" y="100"/>
                    </a:lnTo>
                    <a:lnTo>
                      <a:pt x="277" y="81"/>
                    </a:lnTo>
                    <a:lnTo>
                      <a:pt x="273" y="64"/>
                    </a:lnTo>
                    <a:lnTo>
                      <a:pt x="268" y="48"/>
                    </a:lnTo>
                    <a:lnTo>
                      <a:pt x="261" y="34"/>
                    </a:lnTo>
                    <a:lnTo>
                      <a:pt x="251" y="23"/>
                    </a:lnTo>
                    <a:lnTo>
                      <a:pt x="240" y="13"/>
                    </a:lnTo>
                    <a:lnTo>
                      <a:pt x="228" y="6"/>
                    </a:lnTo>
                    <a:lnTo>
                      <a:pt x="215" y="2"/>
                    </a:lnTo>
                    <a:lnTo>
                      <a:pt x="200" y="0"/>
                    </a:lnTo>
                    <a:lnTo>
                      <a:pt x="8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78" name="Freeform 27"/>
              <p:cNvSpPr>
                <a:spLocks/>
              </p:cNvSpPr>
              <p:nvPr/>
            </p:nvSpPr>
            <p:spPr bwMode="auto">
              <a:xfrm>
                <a:off x="1372" y="1530"/>
                <a:ext cx="82" cy="145"/>
              </a:xfrm>
              <a:custGeom>
                <a:avLst/>
                <a:gdLst>
                  <a:gd name="T0" fmla="*/ 3 w 332"/>
                  <a:gd name="T1" fmla="*/ 4 h 582"/>
                  <a:gd name="T2" fmla="*/ 3 w 332"/>
                  <a:gd name="T3" fmla="*/ 4 h 582"/>
                  <a:gd name="T4" fmla="*/ 3 w 332"/>
                  <a:gd name="T5" fmla="*/ 4 h 582"/>
                  <a:gd name="T6" fmla="*/ 4 w 332"/>
                  <a:gd name="T7" fmla="*/ 4 h 582"/>
                  <a:gd name="T8" fmla="*/ 4 w 332"/>
                  <a:gd name="T9" fmla="*/ 4 h 582"/>
                  <a:gd name="T10" fmla="*/ 4 w 332"/>
                  <a:gd name="T11" fmla="*/ 3 h 582"/>
                  <a:gd name="T12" fmla="*/ 4 w 332"/>
                  <a:gd name="T13" fmla="*/ 3 h 582"/>
                  <a:gd name="T14" fmla="*/ 4 w 332"/>
                  <a:gd name="T15" fmla="*/ 3 h 582"/>
                  <a:gd name="T16" fmla="*/ 5 w 332"/>
                  <a:gd name="T17" fmla="*/ 3 h 582"/>
                  <a:gd name="T18" fmla="*/ 5 w 332"/>
                  <a:gd name="T19" fmla="*/ 2 h 582"/>
                  <a:gd name="T20" fmla="*/ 5 w 332"/>
                  <a:gd name="T21" fmla="*/ 2 h 582"/>
                  <a:gd name="T22" fmla="*/ 5 w 332"/>
                  <a:gd name="T23" fmla="*/ 2 h 582"/>
                  <a:gd name="T24" fmla="*/ 5 w 332"/>
                  <a:gd name="T25" fmla="*/ 2 h 582"/>
                  <a:gd name="T26" fmla="*/ 5 w 332"/>
                  <a:gd name="T27" fmla="*/ 1 h 582"/>
                  <a:gd name="T28" fmla="*/ 5 w 332"/>
                  <a:gd name="T29" fmla="*/ 1 h 582"/>
                  <a:gd name="T30" fmla="*/ 5 w 332"/>
                  <a:gd name="T31" fmla="*/ 1 h 582"/>
                  <a:gd name="T32" fmla="*/ 5 w 332"/>
                  <a:gd name="T33" fmla="*/ 1 h 582"/>
                  <a:gd name="T34" fmla="*/ 5 w 332"/>
                  <a:gd name="T35" fmla="*/ 0 h 582"/>
                  <a:gd name="T36" fmla="*/ 5 w 332"/>
                  <a:gd name="T37" fmla="*/ 0 h 582"/>
                  <a:gd name="T38" fmla="*/ 5 w 332"/>
                  <a:gd name="T39" fmla="*/ 0 h 582"/>
                  <a:gd name="T40" fmla="*/ 4 w 332"/>
                  <a:gd name="T41" fmla="*/ 0 h 582"/>
                  <a:gd name="T42" fmla="*/ 4 w 332"/>
                  <a:gd name="T43" fmla="*/ 0 h 582"/>
                  <a:gd name="T44" fmla="*/ 4 w 332"/>
                  <a:gd name="T45" fmla="*/ 0 h 582"/>
                  <a:gd name="T46" fmla="*/ 2 w 332"/>
                  <a:gd name="T47" fmla="*/ 0 h 582"/>
                  <a:gd name="T48" fmla="*/ 0 w 332"/>
                  <a:gd name="T49" fmla="*/ 9 h 5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32" h="582">
                    <a:moveTo>
                      <a:pt x="200" y="258"/>
                    </a:moveTo>
                    <a:lnTo>
                      <a:pt x="214" y="257"/>
                    </a:lnTo>
                    <a:lnTo>
                      <a:pt x="228" y="253"/>
                    </a:lnTo>
                    <a:lnTo>
                      <a:pt x="241" y="247"/>
                    </a:lnTo>
                    <a:lnTo>
                      <a:pt x="254" y="238"/>
                    </a:lnTo>
                    <a:lnTo>
                      <a:pt x="268" y="227"/>
                    </a:lnTo>
                    <a:lnTo>
                      <a:pt x="281" y="214"/>
                    </a:lnTo>
                    <a:lnTo>
                      <a:pt x="293" y="199"/>
                    </a:lnTo>
                    <a:lnTo>
                      <a:pt x="303" y="183"/>
                    </a:lnTo>
                    <a:lnTo>
                      <a:pt x="312" y="166"/>
                    </a:lnTo>
                    <a:lnTo>
                      <a:pt x="319" y="148"/>
                    </a:lnTo>
                    <a:lnTo>
                      <a:pt x="326" y="129"/>
                    </a:lnTo>
                    <a:lnTo>
                      <a:pt x="330" y="110"/>
                    </a:lnTo>
                    <a:lnTo>
                      <a:pt x="332" y="92"/>
                    </a:lnTo>
                    <a:lnTo>
                      <a:pt x="332" y="75"/>
                    </a:lnTo>
                    <a:lnTo>
                      <a:pt x="330" y="59"/>
                    </a:lnTo>
                    <a:lnTo>
                      <a:pt x="326" y="44"/>
                    </a:lnTo>
                    <a:lnTo>
                      <a:pt x="320" y="31"/>
                    </a:lnTo>
                    <a:lnTo>
                      <a:pt x="313" y="20"/>
                    </a:lnTo>
                    <a:lnTo>
                      <a:pt x="304" y="11"/>
                    </a:lnTo>
                    <a:lnTo>
                      <a:pt x="294" y="5"/>
                    </a:lnTo>
                    <a:lnTo>
                      <a:pt x="282" y="1"/>
                    </a:lnTo>
                    <a:lnTo>
                      <a:pt x="269" y="0"/>
                    </a:lnTo>
                    <a:lnTo>
                      <a:pt x="156" y="0"/>
                    </a:lnTo>
                    <a:lnTo>
                      <a:pt x="0" y="5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373788" name="Group 28"/>
          <p:cNvGrpSpPr>
            <a:grpSpLocks/>
          </p:cNvGrpSpPr>
          <p:nvPr/>
        </p:nvGrpSpPr>
        <p:grpSpPr bwMode="auto">
          <a:xfrm>
            <a:off x="2462213" y="1774825"/>
            <a:ext cx="923925" cy="1624013"/>
            <a:chOff x="1551" y="1610"/>
            <a:chExt cx="582" cy="1023"/>
          </a:xfrm>
        </p:grpSpPr>
        <p:sp>
          <p:nvSpPr>
            <p:cNvPr id="91167" name="Line 29"/>
            <p:cNvSpPr>
              <a:spLocks noChangeShapeType="1"/>
            </p:cNvSpPr>
            <p:nvPr/>
          </p:nvSpPr>
          <p:spPr bwMode="auto">
            <a:xfrm>
              <a:off x="1551" y="1610"/>
              <a:ext cx="450" cy="898"/>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8" name="Line 30"/>
            <p:cNvSpPr>
              <a:spLocks noChangeShapeType="1"/>
            </p:cNvSpPr>
            <p:nvPr/>
          </p:nvSpPr>
          <p:spPr bwMode="auto">
            <a:xfrm flipH="1">
              <a:off x="2074" y="2633"/>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9" name="Freeform 31"/>
            <p:cNvSpPr>
              <a:spLocks/>
            </p:cNvSpPr>
            <p:nvPr/>
          </p:nvSpPr>
          <p:spPr bwMode="auto">
            <a:xfrm>
              <a:off x="2056" y="2598"/>
              <a:ext cx="18" cy="35"/>
            </a:xfrm>
            <a:custGeom>
              <a:avLst/>
              <a:gdLst>
                <a:gd name="T0" fmla="*/ 0 w 71"/>
                <a:gd name="T1" fmla="*/ 0 h 146"/>
                <a:gd name="T2" fmla="*/ 0 w 71"/>
                <a:gd name="T3" fmla="*/ 0 h 146"/>
                <a:gd name="T4" fmla="*/ 0 w 71"/>
                <a:gd name="T5" fmla="*/ 0 h 146"/>
                <a:gd name="T6" fmla="*/ 0 w 71"/>
                <a:gd name="T7" fmla="*/ 1 h 146"/>
                <a:gd name="T8" fmla="*/ 0 w 71"/>
                <a:gd name="T9" fmla="*/ 1 h 146"/>
                <a:gd name="T10" fmla="*/ 0 w 71"/>
                <a:gd name="T11" fmla="*/ 1 h 146"/>
                <a:gd name="T12" fmla="*/ 0 w 71"/>
                <a:gd name="T13" fmla="*/ 1 h 146"/>
                <a:gd name="T14" fmla="*/ 0 w 71"/>
                <a:gd name="T15" fmla="*/ 2 h 146"/>
                <a:gd name="T16" fmla="*/ 1 w 71"/>
                <a:gd name="T17" fmla="*/ 2 h 146"/>
                <a:gd name="T18" fmla="*/ 1 w 71"/>
                <a:gd name="T19" fmla="*/ 2 h 146"/>
                <a:gd name="T20" fmla="*/ 1 w 71"/>
                <a:gd name="T21" fmla="*/ 2 h 146"/>
                <a:gd name="T22" fmla="*/ 1 w 71"/>
                <a:gd name="T23" fmla="*/ 2 h 146"/>
                <a:gd name="T24" fmla="*/ 1 w 71"/>
                <a:gd name="T25" fmla="*/ 2 h 1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1" h="146">
                  <a:moveTo>
                    <a:pt x="8" y="0"/>
                  </a:moveTo>
                  <a:lnTo>
                    <a:pt x="4" y="20"/>
                  </a:lnTo>
                  <a:lnTo>
                    <a:pt x="0" y="39"/>
                  </a:lnTo>
                  <a:lnTo>
                    <a:pt x="0" y="57"/>
                  </a:lnTo>
                  <a:lnTo>
                    <a:pt x="1" y="74"/>
                  </a:lnTo>
                  <a:lnTo>
                    <a:pt x="5" y="90"/>
                  </a:lnTo>
                  <a:lnTo>
                    <a:pt x="10" y="104"/>
                  </a:lnTo>
                  <a:lnTo>
                    <a:pt x="16" y="117"/>
                  </a:lnTo>
                  <a:lnTo>
                    <a:pt x="25" y="127"/>
                  </a:lnTo>
                  <a:lnTo>
                    <a:pt x="34" y="136"/>
                  </a:lnTo>
                  <a:lnTo>
                    <a:pt x="45" y="141"/>
                  </a:lnTo>
                  <a:lnTo>
                    <a:pt x="58" y="145"/>
                  </a:lnTo>
                  <a:lnTo>
                    <a:pt x="71" y="1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70" name="Line 32"/>
            <p:cNvSpPr>
              <a:spLocks noChangeShapeType="1"/>
            </p:cNvSpPr>
            <p:nvPr/>
          </p:nvSpPr>
          <p:spPr bwMode="auto">
            <a:xfrm flipV="1">
              <a:off x="2058" y="2525"/>
              <a:ext cx="19"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71" name="Freeform 33"/>
            <p:cNvSpPr>
              <a:spLocks/>
            </p:cNvSpPr>
            <p:nvPr/>
          </p:nvSpPr>
          <p:spPr bwMode="auto">
            <a:xfrm>
              <a:off x="2077" y="2489"/>
              <a:ext cx="35" cy="36"/>
            </a:xfrm>
            <a:custGeom>
              <a:avLst/>
              <a:gdLst>
                <a:gd name="T0" fmla="*/ 2 w 140"/>
                <a:gd name="T1" fmla="*/ 0 h 145"/>
                <a:gd name="T2" fmla="*/ 2 w 140"/>
                <a:gd name="T3" fmla="*/ 0 h 145"/>
                <a:gd name="T4" fmla="*/ 2 w 140"/>
                <a:gd name="T5" fmla="*/ 0 h 145"/>
                <a:gd name="T6" fmla="*/ 2 w 140"/>
                <a:gd name="T7" fmla="*/ 0 h 145"/>
                <a:gd name="T8" fmla="*/ 1 w 140"/>
                <a:gd name="T9" fmla="*/ 0 h 145"/>
                <a:gd name="T10" fmla="*/ 1 w 140"/>
                <a:gd name="T11" fmla="*/ 0 h 145"/>
                <a:gd name="T12" fmla="*/ 1 w 140"/>
                <a:gd name="T13" fmla="*/ 1 h 145"/>
                <a:gd name="T14" fmla="*/ 1 w 140"/>
                <a:gd name="T15" fmla="*/ 1 h 145"/>
                <a:gd name="T16" fmla="*/ 1 w 140"/>
                <a:gd name="T17" fmla="*/ 1 h 145"/>
                <a:gd name="T18" fmla="*/ 1 w 140"/>
                <a:gd name="T19" fmla="*/ 1 h 145"/>
                <a:gd name="T20" fmla="*/ 0 w 140"/>
                <a:gd name="T21" fmla="*/ 2 h 145"/>
                <a:gd name="T22" fmla="*/ 0 w 140"/>
                <a:gd name="T23" fmla="*/ 2 h 145"/>
                <a:gd name="T24" fmla="*/ 0 w 140"/>
                <a:gd name="T25" fmla="*/ 2 h 1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 h="145">
                  <a:moveTo>
                    <a:pt x="140" y="0"/>
                  </a:moveTo>
                  <a:lnTo>
                    <a:pt x="127" y="1"/>
                  </a:lnTo>
                  <a:lnTo>
                    <a:pt x="112" y="4"/>
                  </a:lnTo>
                  <a:lnTo>
                    <a:pt x="99" y="11"/>
                  </a:lnTo>
                  <a:lnTo>
                    <a:pt x="85" y="19"/>
                  </a:lnTo>
                  <a:lnTo>
                    <a:pt x="71" y="30"/>
                  </a:lnTo>
                  <a:lnTo>
                    <a:pt x="57" y="43"/>
                  </a:lnTo>
                  <a:lnTo>
                    <a:pt x="44" y="56"/>
                  </a:lnTo>
                  <a:lnTo>
                    <a:pt x="33" y="72"/>
                  </a:lnTo>
                  <a:lnTo>
                    <a:pt x="22" y="89"/>
                  </a:lnTo>
                  <a:lnTo>
                    <a:pt x="13" y="107"/>
                  </a:lnTo>
                  <a:lnTo>
                    <a:pt x="6" y="127"/>
                  </a:lnTo>
                  <a:lnTo>
                    <a:pt x="0" y="1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72" name="Line 34"/>
            <p:cNvSpPr>
              <a:spLocks noChangeShapeType="1"/>
            </p:cNvSpPr>
            <p:nvPr/>
          </p:nvSpPr>
          <p:spPr bwMode="auto">
            <a:xfrm>
              <a:off x="2112" y="2489"/>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3795" name="Group 35"/>
          <p:cNvGrpSpPr>
            <a:grpSpLocks/>
          </p:cNvGrpSpPr>
          <p:nvPr/>
        </p:nvGrpSpPr>
        <p:grpSpPr bwMode="auto">
          <a:xfrm>
            <a:off x="6370638" y="1774825"/>
            <a:ext cx="960437" cy="1608138"/>
            <a:chOff x="4013" y="1610"/>
            <a:chExt cx="605" cy="1013"/>
          </a:xfrm>
        </p:grpSpPr>
        <p:sp>
          <p:nvSpPr>
            <p:cNvPr id="91164" name="Line 36"/>
            <p:cNvSpPr>
              <a:spLocks noChangeShapeType="1"/>
            </p:cNvSpPr>
            <p:nvPr/>
          </p:nvSpPr>
          <p:spPr bwMode="auto">
            <a:xfrm>
              <a:off x="4013" y="1610"/>
              <a:ext cx="448" cy="898"/>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5" name="Freeform 37"/>
            <p:cNvSpPr>
              <a:spLocks/>
            </p:cNvSpPr>
            <p:nvPr/>
          </p:nvSpPr>
          <p:spPr bwMode="auto">
            <a:xfrm>
              <a:off x="4534" y="2478"/>
              <a:ext cx="84" cy="145"/>
            </a:xfrm>
            <a:custGeom>
              <a:avLst/>
              <a:gdLst>
                <a:gd name="T0" fmla="*/ 0 w 338"/>
                <a:gd name="T1" fmla="*/ 9 h 583"/>
                <a:gd name="T2" fmla="*/ 2 w 338"/>
                <a:gd name="T3" fmla="*/ 0 h 583"/>
                <a:gd name="T4" fmla="*/ 5 w 338"/>
                <a:gd name="T5" fmla="*/ 0 h 583"/>
                <a:gd name="T6" fmla="*/ 0 60000 65536"/>
                <a:gd name="T7" fmla="*/ 0 60000 65536"/>
                <a:gd name="T8" fmla="*/ 0 60000 65536"/>
              </a:gdLst>
              <a:ahLst/>
              <a:cxnLst>
                <a:cxn ang="T6">
                  <a:pos x="T0" y="T1"/>
                </a:cxn>
                <a:cxn ang="T7">
                  <a:pos x="T2" y="T3"/>
                </a:cxn>
                <a:cxn ang="T8">
                  <a:pos x="T4" y="T5"/>
                </a:cxn>
              </a:cxnLst>
              <a:rect l="0" t="0" r="r" b="b"/>
              <a:pathLst>
                <a:path w="338" h="583">
                  <a:moveTo>
                    <a:pt x="0" y="583"/>
                  </a:moveTo>
                  <a:lnTo>
                    <a:pt x="156" y="0"/>
                  </a:lnTo>
                  <a:lnTo>
                    <a:pt x="3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66" name="Line 38"/>
            <p:cNvSpPr>
              <a:spLocks noChangeShapeType="1"/>
            </p:cNvSpPr>
            <p:nvPr/>
          </p:nvSpPr>
          <p:spPr bwMode="auto">
            <a:xfrm>
              <a:off x="4555" y="2543"/>
              <a:ext cx="4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3799" name="Group 39"/>
          <p:cNvGrpSpPr>
            <a:grpSpLocks/>
          </p:cNvGrpSpPr>
          <p:nvPr/>
        </p:nvGrpSpPr>
        <p:grpSpPr bwMode="auto">
          <a:xfrm>
            <a:off x="5037138" y="1600200"/>
            <a:ext cx="1633537" cy="2382838"/>
            <a:chOff x="3173" y="1500"/>
            <a:chExt cx="1029" cy="1501"/>
          </a:xfrm>
        </p:grpSpPr>
        <p:sp>
          <p:nvSpPr>
            <p:cNvPr id="91160" name="Line 40"/>
            <p:cNvSpPr>
              <a:spLocks noChangeShapeType="1"/>
            </p:cNvSpPr>
            <p:nvPr/>
          </p:nvSpPr>
          <p:spPr bwMode="auto">
            <a:xfrm flipV="1">
              <a:off x="3173" y="1610"/>
              <a:ext cx="840" cy="134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61" name="Freeform 41"/>
            <p:cNvSpPr>
              <a:spLocks/>
            </p:cNvSpPr>
            <p:nvPr/>
          </p:nvSpPr>
          <p:spPr bwMode="auto">
            <a:xfrm>
              <a:off x="3295" y="2855"/>
              <a:ext cx="86" cy="146"/>
            </a:xfrm>
            <a:custGeom>
              <a:avLst/>
              <a:gdLst>
                <a:gd name="T0" fmla="*/ 0 w 344"/>
                <a:gd name="T1" fmla="*/ 9 h 584"/>
                <a:gd name="T2" fmla="*/ 2 w 344"/>
                <a:gd name="T3" fmla="*/ 9 h 584"/>
                <a:gd name="T4" fmla="*/ 2 w 344"/>
                <a:gd name="T5" fmla="*/ 9 h 584"/>
                <a:gd name="T6" fmla="*/ 2 w 344"/>
                <a:gd name="T7" fmla="*/ 9 h 584"/>
                <a:gd name="T8" fmla="*/ 2 w 344"/>
                <a:gd name="T9" fmla="*/ 9 h 584"/>
                <a:gd name="T10" fmla="*/ 2 w 344"/>
                <a:gd name="T11" fmla="*/ 9 h 584"/>
                <a:gd name="T12" fmla="*/ 3 w 344"/>
                <a:gd name="T13" fmla="*/ 9 h 584"/>
                <a:gd name="T14" fmla="*/ 3 w 344"/>
                <a:gd name="T15" fmla="*/ 9 h 584"/>
                <a:gd name="T16" fmla="*/ 3 w 344"/>
                <a:gd name="T17" fmla="*/ 9 h 584"/>
                <a:gd name="T18" fmla="*/ 3 w 344"/>
                <a:gd name="T19" fmla="*/ 9 h 584"/>
                <a:gd name="T20" fmla="*/ 3 w 344"/>
                <a:gd name="T21" fmla="*/ 9 h 584"/>
                <a:gd name="T22" fmla="*/ 3 w 344"/>
                <a:gd name="T23" fmla="*/ 8 h 584"/>
                <a:gd name="T24" fmla="*/ 4 w 344"/>
                <a:gd name="T25" fmla="*/ 8 h 584"/>
                <a:gd name="T26" fmla="*/ 4 w 344"/>
                <a:gd name="T27" fmla="*/ 8 h 584"/>
                <a:gd name="T28" fmla="*/ 4 w 344"/>
                <a:gd name="T29" fmla="*/ 8 h 584"/>
                <a:gd name="T30" fmla="*/ 4 w 344"/>
                <a:gd name="T31" fmla="*/ 8 h 584"/>
                <a:gd name="T32" fmla="*/ 4 w 344"/>
                <a:gd name="T33" fmla="*/ 7 h 584"/>
                <a:gd name="T34" fmla="*/ 4 w 344"/>
                <a:gd name="T35" fmla="*/ 7 h 584"/>
                <a:gd name="T36" fmla="*/ 4 w 344"/>
                <a:gd name="T37" fmla="*/ 7 h 584"/>
                <a:gd name="T38" fmla="*/ 4 w 344"/>
                <a:gd name="T39" fmla="*/ 7 h 584"/>
                <a:gd name="T40" fmla="*/ 4 w 344"/>
                <a:gd name="T41" fmla="*/ 6 h 584"/>
                <a:gd name="T42" fmla="*/ 5 w 344"/>
                <a:gd name="T43" fmla="*/ 3 h 584"/>
                <a:gd name="T44" fmla="*/ 5 w 344"/>
                <a:gd name="T45" fmla="*/ 3 h 584"/>
                <a:gd name="T46" fmla="*/ 6 w 344"/>
                <a:gd name="T47" fmla="*/ 2 h 584"/>
                <a:gd name="T48" fmla="*/ 6 w 344"/>
                <a:gd name="T49" fmla="*/ 2 h 584"/>
                <a:gd name="T50" fmla="*/ 6 w 344"/>
                <a:gd name="T51" fmla="*/ 2 h 584"/>
                <a:gd name="T52" fmla="*/ 6 w 344"/>
                <a:gd name="T53" fmla="*/ 2 h 584"/>
                <a:gd name="T54" fmla="*/ 6 w 344"/>
                <a:gd name="T55" fmla="*/ 2 h 584"/>
                <a:gd name="T56" fmla="*/ 5 w 344"/>
                <a:gd name="T57" fmla="*/ 1 h 584"/>
                <a:gd name="T58" fmla="*/ 5 w 344"/>
                <a:gd name="T59" fmla="*/ 1 h 584"/>
                <a:gd name="T60" fmla="*/ 5 w 344"/>
                <a:gd name="T61" fmla="*/ 1 h 584"/>
                <a:gd name="T62" fmla="*/ 5 w 344"/>
                <a:gd name="T63" fmla="*/ 1 h 584"/>
                <a:gd name="T64" fmla="*/ 5 w 344"/>
                <a:gd name="T65" fmla="*/ 1 h 584"/>
                <a:gd name="T66" fmla="*/ 5 w 344"/>
                <a:gd name="T67" fmla="*/ 1 h 584"/>
                <a:gd name="T68" fmla="*/ 5 w 344"/>
                <a:gd name="T69" fmla="*/ 1 h 584"/>
                <a:gd name="T70" fmla="*/ 5 w 344"/>
                <a:gd name="T71" fmla="*/ 0 h 584"/>
                <a:gd name="T72" fmla="*/ 5 w 344"/>
                <a:gd name="T73" fmla="*/ 0 h 584"/>
                <a:gd name="T74" fmla="*/ 5 w 344"/>
                <a:gd name="T75" fmla="*/ 0 h 584"/>
                <a:gd name="T76" fmla="*/ 5 w 344"/>
                <a:gd name="T77" fmla="*/ 0 h 584"/>
                <a:gd name="T78" fmla="*/ 4 w 344"/>
                <a:gd name="T79" fmla="*/ 0 h 584"/>
                <a:gd name="T80" fmla="*/ 4 w 344"/>
                <a:gd name="T81" fmla="*/ 0 h 584"/>
                <a:gd name="T82" fmla="*/ 3 w 344"/>
                <a:gd name="T83" fmla="*/ 0 h 584"/>
                <a:gd name="T84" fmla="*/ 0 w 344"/>
                <a:gd name="T85" fmla="*/ 9 h 5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44" h="584">
                  <a:moveTo>
                    <a:pt x="0" y="584"/>
                  </a:moveTo>
                  <a:lnTo>
                    <a:pt x="102" y="584"/>
                  </a:lnTo>
                  <a:lnTo>
                    <a:pt x="113" y="583"/>
                  </a:lnTo>
                  <a:lnTo>
                    <a:pt x="124" y="581"/>
                  </a:lnTo>
                  <a:lnTo>
                    <a:pt x="134" y="578"/>
                  </a:lnTo>
                  <a:lnTo>
                    <a:pt x="146" y="574"/>
                  </a:lnTo>
                  <a:lnTo>
                    <a:pt x="157" y="569"/>
                  </a:lnTo>
                  <a:lnTo>
                    <a:pt x="167" y="562"/>
                  </a:lnTo>
                  <a:lnTo>
                    <a:pt x="178" y="555"/>
                  </a:lnTo>
                  <a:lnTo>
                    <a:pt x="189" y="545"/>
                  </a:lnTo>
                  <a:lnTo>
                    <a:pt x="199" y="537"/>
                  </a:lnTo>
                  <a:lnTo>
                    <a:pt x="210" y="526"/>
                  </a:lnTo>
                  <a:lnTo>
                    <a:pt x="220" y="515"/>
                  </a:lnTo>
                  <a:lnTo>
                    <a:pt x="228" y="503"/>
                  </a:lnTo>
                  <a:lnTo>
                    <a:pt x="238" y="490"/>
                  </a:lnTo>
                  <a:lnTo>
                    <a:pt x="245" y="477"/>
                  </a:lnTo>
                  <a:lnTo>
                    <a:pt x="253" y="463"/>
                  </a:lnTo>
                  <a:lnTo>
                    <a:pt x="259" y="450"/>
                  </a:lnTo>
                  <a:lnTo>
                    <a:pt x="265" y="435"/>
                  </a:lnTo>
                  <a:lnTo>
                    <a:pt x="271" y="420"/>
                  </a:lnTo>
                  <a:lnTo>
                    <a:pt x="275" y="405"/>
                  </a:lnTo>
                  <a:lnTo>
                    <a:pt x="336" y="179"/>
                  </a:lnTo>
                  <a:lnTo>
                    <a:pt x="339" y="164"/>
                  </a:lnTo>
                  <a:lnTo>
                    <a:pt x="342" y="149"/>
                  </a:lnTo>
                  <a:lnTo>
                    <a:pt x="343" y="134"/>
                  </a:lnTo>
                  <a:lnTo>
                    <a:pt x="344" y="121"/>
                  </a:lnTo>
                  <a:lnTo>
                    <a:pt x="344" y="107"/>
                  </a:lnTo>
                  <a:lnTo>
                    <a:pt x="343" y="94"/>
                  </a:lnTo>
                  <a:lnTo>
                    <a:pt x="341" y="81"/>
                  </a:lnTo>
                  <a:lnTo>
                    <a:pt x="339" y="70"/>
                  </a:lnTo>
                  <a:lnTo>
                    <a:pt x="335" y="58"/>
                  </a:lnTo>
                  <a:lnTo>
                    <a:pt x="330" y="47"/>
                  </a:lnTo>
                  <a:lnTo>
                    <a:pt x="325" y="38"/>
                  </a:lnTo>
                  <a:lnTo>
                    <a:pt x="319" y="29"/>
                  </a:lnTo>
                  <a:lnTo>
                    <a:pt x="312" y="22"/>
                  </a:lnTo>
                  <a:lnTo>
                    <a:pt x="305" y="15"/>
                  </a:lnTo>
                  <a:lnTo>
                    <a:pt x="296" y="10"/>
                  </a:lnTo>
                  <a:lnTo>
                    <a:pt x="288" y="6"/>
                  </a:lnTo>
                  <a:lnTo>
                    <a:pt x="278" y="2"/>
                  </a:lnTo>
                  <a:lnTo>
                    <a:pt x="269" y="1"/>
                  </a:lnTo>
                  <a:lnTo>
                    <a:pt x="259" y="0"/>
                  </a:lnTo>
                  <a:lnTo>
                    <a:pt x="157" y="0"/>
                  </a:lnTo>
                  <a:lnTo>
                    <a:pt x="0" y="58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62" name="Freeform 42"/>
            <p:cNvSpPr>
              <a:spLocks/>
            </p:cNvSpPr>
            <p:nvPr/>
          </p:nvSpPr>
          <p:spPr bwMode="auto">
            <a:xfrm>
              <a:off x="4116" y="1500"/>
              <a:ext cx="86" cy="147"/>
            </a:xfrm>
            <a:custGeom>
              <a:avLst/>
              <a:gdLst>
                <a:gd name="T0" fmla="*/ 3 w 338"/>
                <a:gd name="T1" fmla="*/ 9 h 583"/>
                <a:gd name="T2" fmla="*/ 0 w 338"/>
                <a:gd name="T3" fmla="*/ 9 h 583"/>
                <a:gd name="T4" fmla="*/ 3 w 338"/>
                <a:gd name="T5" fmla="*/ 0 h 583"/>
                <a:gd name="T6" fmla="*/ 6 w 338"/>
                <a:gd name="T7" fmla="*/ 0 h 58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38" h="583">
                  <a:moveTo>
                    <a:pt x="181" y="583"/>
                  </a:moveTo>
                  <a:lnTo>
                    <a:pt x="0" y="583"/>
                  </a:lnTo>
                  <a:lnTo>
                    <a:pt x="157" y="0"/>
                  </a:lnTo>
                  <a:lnTo>
                    <a:pt x="3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63" name="Line 43"/>
            <p:cNvSpPr>
              <a:spLocks noChangeShapeType="1"/>
            </p:cNvSpPr>
            <p:nvPr/>
          </p:nvSpPr>
          <p:spPr bwMode="auto">
            <a:xfrm flipH="1">
              <a:off x="4139" y="1565"/>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3804" name="Group 44"/>
          <p:cNvGrpSpPr>
            <a:grpSpLocks/>
          </p:cNvGrpSpPr>
          <p:nvPr/>
        </p:nvGrpSpPr>
        <p:grpSpPr bwMode="auto">
          <a:xfrm>
            <a:off x="755650" y="981075"/>
            <a:ext cx="7488238" cy="3582988"/>
            <a:chOff x="476" y="1110"/>
            <a:chExt cx="4717" cy="2257"/>
          </a:xfrm>
        </p:grpSpPr>
        <p:sp>
          <p:nvSpPr>
            <p:cNvPr id="91146" name="Line 45"/>
            <p:cNvSpPr>
              <a:spLocks noChangeShapeType="1"/>
            </p:cNvSpPr>
            <p:nvPr/>
          </p:nvSpPr>
          <p:spPr bwMode="auto">
            <a:xfrm flipV="1">
              <a:off x="476" y="1588"/>
              <a:ext cx="477" cy="177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47" name="Line 46"/>
            <p:cNvSpPr>
              <a:spLocks noChangeShapeType="1"/>
            </p:cNvSpPr>
            <p:nvPr/>
          </p:nvSpPr>
          <p:spPr bwMode="auto">
            <a:xfrm flipV="1">
              <a:off x="953" y="1110"/>
              <a:ext cx="1778" cy="47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48" name="Line 47"/>
            <p:cNvSpPr>
              <a:spLocks noChangeShapeType="1"/>
            </p:cNvSpPr>
            <p:nvPr/>
          </p:nvSpPr>
          <p:spPr bwMode="auto">
            <a:xfrm flipH="1">
              <a:off x="2255" y="1110"/>
              <a:ext cx="476" cy="178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49" name="Line 48"/>
            <p:cNvSpPr>
              <a:spLocks noChangeShapeType="1"/>
            </p:cNvSpPr>
            <p:nvPr/>
          </p:nvSpPr>
          <p:spPr bwMode="auto">
            <a:xfrm flipH="1">
              <a:off x="476" y="2891"/>
              <a:ext cx="1779" cy="47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0" name="Line 49"/>
            <p:cNvSpPr>
              <a:spLocks noChangeShapeType="1"/>
            </p:cNvSpPr>
            <p:nvPr/>
          </p:nvSpPr>
          <p:spPr bwMode="auto">
            <a:xfrm flipV="1">
              <a:off x="2936" y="1588"/>
              <a:ext cx="478" cy="177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1" name="Line 50"/>
            <p:cNvSpPr>
              <a:spLocks noChangeShapeType="1"/>
            </p:cNvSpPr>
            <p:nvPr/>
          </p:nvSpPr>
          <p:spPr bwMode="auto">
            <a:xfrm flipV="1">
              <a:off x="3414" y="1110"/>
              <a:ext cx="1779" cy="478"/>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2" name="Line 51"/>
            <p:cNvSpPr>
              <a:spLocks noChangeShapeType="1"/>
            </p:cNvSpPr>
            <p:nvPr/>
          </p:nvSpPr>
          <p:spPr bwMode="auto">
            <a:xfrm flipH="1">
              <a:off x="4716" y="1110"/>
              <a:ext cx="477" cy="1781"/>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3" name="Line 52"/>
            <p:cNvSpPr>
              <a:spLocks noChangeShapeType="1"/>
            </p:cNvSpPr>
            <p:nvPr/>
          </p:nvSpPr>
          <p:spPr bwMode="auto">
            <a:xfrm flipH="1">
              <a:off x="2936" y="2891"/>
              <a:ext cx="1780" cy="47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4" name="Freeform 53"/>
            <p:cNvSpPr>
              <a:spLocks/>
            </p:cNvSpPr>
            <p:nvPr/>
          </p:nvSpPr>
          <p:spPr bwMode="auto">
            <a:xfrm>
              <a:off x="2503" y="1270"/>
              <a:ext cx="68" cy="147"/>
            </a:xfrm>
            <a:custGeom>
              <a:avLst/>
              <a:gdLst>
                <a:gd name="T0" fmla="*/ 0 w 270"/>
                <a:gd name="T1" fmla="*/ 9 h 584"/>
                <a:gd name="T2" fmla="*/ 3 w 270"/>
                <a:gd name="T3" fmla="*/ 0 h 584"/>
                <a:gd name="T4" fmla="*/ 4 w 270"/>
                <a:gd name="T5" fmla="*/ 0 h 584"/>
                <a:gd name="T6" fmla="*/ 0 60000 65536"/>
                <a:gd name="T7" fmla="*/ 0 60000 65536"/>
                <a:gd name="T8" fmla="*/ 0 60000 65536"/>
              </a:gdLst>
              <a:ahLst/>
              <a:cxnLst>
                <a:cxn ang="T6">
                  <a:pos x="T0" y="T1"/>
                </a:cxn>
                <a:cxn ang="T7">
                  <a:pos x="T2" y="T3"/>
                </a:cxn>
                <a:cxn ang="T8">
                  <a:pos x="T4" y="T5"/>
                </a:cxn>
              </a:cxnLst>
              <a:rect l="0" t="0" r="r" b="b"/>
              <a:pathLst>
                <a:path w="270" h="584">
                  <a:moveTo>
                    <a:pt x="0" y="584"/>
                  </a:moveTo>
                  <a:lnTo>
                    <a:pt x="157" y="0"/>
                  </a:lnTo>
                  <a:lnTo>
                    <a:pt x="27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55" name="Freeform 54"/>
            <p:cNvSpPr>
              <a:spLocks/>
            </p:cNvSpPr>
            <p:nvPr/>
          </p:nvSpPr>
          <p:spPr bwMode="auto">
            <a:xfrm>
              <a:off x="2548" y="1270"/>
              <a:ext cx="42" cy="81"/>
            </a:xfrm>
            <a:custGeom>
              <a:avLst/>
              <a:gdLst>
                <a:gd name="T0" fmla="*/ 0 w 164"/>
                <a:gd name="T1" fmla="*/ 5 h 324"/>
                <a:gd name="T2" fmla="*/ 0 w 164"/>
                <a:gd name="T3" fmla="*/ 5 h 324"/>
                <a:gd name="T4" fmla="*/ 0 w 164"/>
                <a:gd name="T5" fmla="*/ 5 h 324"/>
                <a:gd name="T6" fmla="*/ 1 w 164"/>
                <a:gd name="T7" fmla="*/ 5 h 324"/>
                <a:gd name="T8" fmla="*/ 1 w 164"/>
                <a:gd name="T9" fmla="*/ 5 h 324"/>
                <a:gd name="T10" fmla="*/ 1 w 164"/>
                <a:gd name="T11" fmla="*/ 5 h 324"/>
                <a:gd name="T12" fmla="*/ 1 w 164"/>
                <a:gd name="T13" fmla="*/ 5 h 324"/>
                <a:gd name="T14" fmla="*/ 1 w 164"/>
                <a:gd name="T15" fmla="*/ 5 h 324"/>
                <a:gd name="T16" fmla="*/ 2 w 164"/>
                <a:gd name="T17" fmla="*/ 5 h 324"/>
                <a:gd name="T18" fmla="*/ 2 w 164"/>
                <a:gd name="T19" fmla="*/ 4 h 324"/>
                <a:gd name="T20" fmla="*/ 2 w 164"/>
                <a:gd name="T21" fmla="*/ 4 h 324"/>
                <a:gd name="T22" fmla="*/ 2 w 164"/>
                <a:gd name="T23" fmla="*/ 4 h 324"/>
                <a:gd name="T24" fmla="*/ 2 w 164"/>
                <a:gd name="T25" fmla="*/ 4 h 324"/>
                <a:gd name="T26" fmla="*/ 2 w 164"/>
                <a:gd name="T27" fmla="*/ 4 h 324"/>
                <a:gd name="T28" fmla="*/ 2 w 164"/>
                <a:gd name="T29" fmla="*/ 3 h 324"/>
                <a:gd name="T30" fmla="*/ 2 w 164"/>
                <a:gd name="T31" fmla="*/ 3 h 324"/>
                <a:gd name="T32" fmla="*/ 3 w 164"/>
                <a:gd name="T33" fmla="*/ 3 h 324"/>
                <a:gd name="T34" fmla="*/ 3 w 164"/>
                <a:gd name="T35" fmla="*/ 3 h 324"/>
                <a:gd name="T36" fmla="*/ 3 w 164"/>
                <a:gd name="T37" fmla="*/ 2 h 324"/>
                <a:gd name="T38" fmla="*/ 3 w 164"/>
                <a:gd name="T39" fmla="*/ 2 h 324"/>
                <a:gd name="T40" fmla="*/ 3 w 164"/>
                <a:gd name="T41" fmla="*/ 2 h 324"/>
                <a:gd name="T42" fmla="*/ 3 w 164"/>
                <a:gd name="T43" fmla="*/ 2 h 324"/>
                <a:gd name="T44" fmla="*/ 3 w 164"/>
                <a:gd name="T45" fmla="*/ 2 h 324"/>
                <a:gd name="T46" fmla="*/ 3 w 164"/>
                <a:gd name="T47" fmla="*/ 1 h 324"/>
                <a:gd name="T48" fmla="*/ 3 w 164"/>
                <a:gd name="T49" fmla="*/ 1 h 324"/>
                <a:gd name="T50" fmla="*/ 3 w 164"/>
                <a:gd name="T51" fmla="*/ 1 h 324"/>
                <a:gd name="T52" fmla="*/ 3 w 164"/>
                <a:gd name="T53" fmla="*/ 1 h 324"/>
                <a:gd name="T54" fmla="*/ 2 w 164"/>
                <a:gd name="T55" fmla="*/ 1 h 324"/>
                <a:gd name="T56" fmla="*/ 2 w 164"/>
                <a:gd name="T57" fmla="*/ 1 h 324"/>
                <a:gd name="T58" fmla="*/ 2 w 164"/>
                <a:gd name="T59" fmla="*/ 0 h 324"/>
                <a:gd name="T60" fmla="*/ 2 w 164"/>
                <a:gd name="T61" fmla="*/ 0 h 324"/>
                <a:gd name="T62" fmla="*/ 2 w 164"/>
                <a:gd name="T63" fmla="*/ 0 h 324"/>
                <a:gd name="T64" fmla="*/ 2 w 164"/>
                <a:gd name="T65" fmla="*/ 0 h 324"/>
                <a:gd name="T66" fmla="*/ 2 w 164"/>
                <a:gd name="T67" fmla="*/ 0 h 324"/>
                <a:gd name="T68" fmla="*/ 2 w 164"/>
                <a:gd name="T69" fmla="*/ 0 h 32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4" h="324">
                  <a:moveTo>
                    <a:pt x="0" y="324"/>
                  </a:moveTo>
                  <a:lnTo>
                    <a:pt x="10" y="324"/>
                  </a:lnTo>
                  <a:lnTo>
                    <a:pt x="21" y="322"/>
                  </a:lnTo>
                  <a:lnTo>
                    <a:pt x="31" y="318"/>
                  </a:lnTo>
                  <a:lnTo>
                    <a:pt x="43" y="313"/>
                  </a:lnTo>
                  <a:lnTo>
                    <a:pt x="54" y="307"/>
                  </a:lnTo>
                  <a:lnTo>
                    <a:pt x="66" y="300"/>
                  </a:lnTo>
                  <a:lnTo>
                    <a:pt x="76" y="291"/>
                  </a:lnTo>
                  <a:lnTo>
                    <a:pt x="87" y="282"/>
                  </a:lnTo>
                  <a:lnTo>
                    <a:pt x="97" y="272"/>
                  </a:lnTo>
                  <a:lnTo>
                    <a:pt x="107" y="260"/>
                  </a:lnTo>
                  <a:lnTo>
                    <a:pt x="116" y="247"/>
                  </a:lnTo>
                  <a:lnTo>
                    <a:pt x="124" y="235"/>
                  </a:lnTo>
                  <a:lnTo>
                    <a:pt x="133" y="221"/>
                  </a:lnTo>
                  <a:lnTo>
                    <a:pt x="140" y="207"/>
                  </a:lnTo>
                  <a:lnTo>
                    <a:pt x="145" y="192"/>
                  </a:lnTo>
                  <a:lnTo>
                    <a:pt x="152" y="177"/>
                  </a:lnTo>
                  <a:lnTo>
                    <a:pt x="156" y="162"/>
                  </a:lnTo>
                  <a:lnTo>
                    <a:pt x="159" y="147"/>
                  </a:lnTo>
                  <a:lnTo>
                    <a:pt x="161" y="132"/>
                  </a:lnTo>
                  <a:lnTo>
                    <a:pt x="164" y="118"/>
                  </a:lnTo>
                  <a:lnTo>
                    <a:pt x="164" y="104"/>
                  </a:lnTo>
                  <a:lnTo>
                    <a:pt x="164" y="90"/>
                  </a:lnTo>
                  <a:lnTo>
                    <a:pt x="161" y="77"/>
                  </a:lnTo>
                  <a:lnTo>
                    <a:pt x="159" y="64"/>
                  </a:lnTo>
                  <a:lnTo>
                    <a:pt x="155" y="54"/>
                  </a:lnTo>
                  <a:lnTo>
                    <a:pt x="151" y="43"/>
                  </a:lnTo>
                  <a:lnTo>
                    <a:pt x="145" y="33"/>
                  </a:lnTo>
                  <a:lnTo>
                    <a:pt x="139" y="25"/>
                  </a:lnTo>
                  <a:lnTo>
                    <a:pt x="132" y="17"/>
                  </a:lnTo>
                  <a:lnTo>
                    <a:pt x="124" y="11"/>
                  </a:lnTo>
                  <a:lnTo>
                    <a:pt x="116" y="7"/>
                  </a:lnTo>
                  <a:lnTo>
                    <a:pt x="106" y="4"/>
                  </a:lnTo>
                  <a:lnTo>
                    <a:pt x="96" y="1"/>
                  </a:lnTo>
                  <a:lnTo>
                    <a:pt x="8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56" name="Line 55"/>
            <p:cNvSpPr>
              <a:spLocks noChangeShapeType="1"/>
            </p:cNvSpPr>
            <p:nvPr/>
          </p:nvSpPr>
          <p:spPr bwMode="auto">
            <a:xfrm flipH="1">
              <a:off x="2520" y="1351"/>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1157" name="Freeform 56"/>
            <p:cNvSpPr>
              <a:spLocks/>
            </p:cNvSpPr>
            <p:nvPr/>
          </p:nvSpPr>
          <p:spPr bwMode="auto">
            <a:xfrm>
              <a:off x="4989" y="1270"/>
              <a:ext cx="59" cy="84"/>
            </a:xfrm>
            <a:custGeom>
              <a:avLst/>
              <a:gdLst>
                <a:gd name="T0" fmla="*/ 4 w 237"/>
                <a:gd name="T1" fmla="*/ 0 h 337"/>
                <a:gd name="T2" fmla="*/ 3 w 237"/>
                <a:gd name="T3" fmla="*/ 0 h 337"/>
                <a:gd name="T4" fmla="*/ 3 w 237"/>
                <a:gd name="T5" fmla="*/ 0 h 337"/>
                <a:gd name="T6" fmla="*/ 3 w 237"/>
                <a:gd name="T7" fmla="*/ 0 h 337"/>
                <a:gd name="T8" fmla="*/ 3 w 237"/>
                <a:gd name="T9" fmla="*/ 0 h 337"/>
                <a:gd name="T10" fmla="*/ 2 w 237"/>
                <a:gd name="T11" fmla="*/ 0 h 337"/>
                <a:gd name="T12" fmla="*/ 2 w 237"/>
                <a:gd name="T13" fmla="*/ 0 h 337"/>
                <a:gd name="T14" fmla="*/ 2 w 237"/>
                <a:gd name="T15" fmla="*/ 0 h 337"/>
                <a:gd name="T16" fmla="*/ 2 w 237"/>
                <a:gd name="T17" fmla="*/ 0 h 337"/>
                <a:gd name="T18" fmla="*/ 2 w 237"/>
                <a:gd name="T19" fmla="*/ 0 h 337"/>
                <a:gd name="T20" fmla="*/ 2 w 237"/>
                <a:gd name="T21" fmla="*/ 0 h 337"/>
                <a:gd name="T22" fmla="*/ 1 w 237"/>
                <a:gd name="T23" fmla="*/ 0 h 337"/>
                <a:gd name="T24" fmla="*/ 1 w 237"/>
                <a:gd name="T25" fmla="*/ 0 h 337"/>
                <a:gd name="T26" fmla="*/ 1 w 237"/>
                <a:gd name="T27" fmla="*/ 0 h 337"/>
                <a:gd name="T28" fmla="*/ 1 w 237"/>
                <a:gd name="T29" fmla="*/ 0 h 337"/>
                <a:gd name="T30" fmla="*/ 1 w 237"/>
                <a:gd name="T31" fmla="*/ 0 h 337"/>
                <a:gd name="T32" fmla="*/ 1 w 237"/>
                <a:gd name="T33" fmla="*/ 1 h 337"/>
                <a:gd name="T34" fmla="*/ 1 w 237"/>
                <a:gd name="T35" fmla="*/ 1 h 337"/>
                <a:gd name="T36" fmla="*/ 0 w 237"/>
                <a:gd name="T37" fmla="*/ 1 h 337"/>
                <a:gd name="T38" fmla="*/ 0 w 237"/>
                <a:gd name="T39" fmla="*/ 1 h 337"/>
                <a:gd name="T40" fmla="*/ 0 w 237"/>
                <a:gd name="T41" fmla="*/ 1 h 337"/>
                <a:gd name="T42" fmla="*/ 0 w 237"/>
                <a:gd name="T43" fmla="*/ 1 h 337"/>
                <a:gd name="T44" fmla="*/ 0 w 237"/>
                <a:gd name="T45" fmla="*/ 2 h 337"/>
                <a:gd name="T46" fmla="*/ 0 w 237"/>
                <a:gd name="T47" fmla="*/ 2 h 337"/>
                <a:gd name="T48" fmla="*/ 0 w 237"/>
                <a:gd name="T49" fmla="*/ 2 h 337"/>
                <a:gd name="T50" fmla="*/ 0 w 237"/>
                <a:gd name="T51" fmla="*/ 2 h 337"/>
                <a:gd name="T52" fmla="*/ 0 w 237"/>
                <a:gd name="T53" fmla="*/ 2 h 337"/>
                <a:gd name="T54" fmla="*/ 0 w 237"/>
                <a:gd name="T55" fmla="*/ 2 h 337"/>
                <a:gd name="T56" fmla="*/ 0 w 237"/>
                <a:gd name="T57" fmla="*/ 3 h 337"/>
                <a:gd name="T58" fmla="*/ 0 w 237"/>
                <a:gd name="T59" fmla="*/ 3 h 337"/>
                <a:gd name="T60" fmla="*/ 0 w 237"/>
                <a:gd name="T61" fmla="*/ 3 h 337"/>
                <a:gd name="T62" fmla="*/ 0 w 237"/>
                <a:gd name="T63" fmla="*/ 3 h 337"/>
                <a:gd name="T64" fmla="*/ 0 w 237"/>
                <a:gd name="T65" fmla="*/ 3 h 337"/>
                <a:gd name="T66" fmla="*/ 0 w 237"/>
                <a:gd name="T67" fmla="*/ 3 h 337"/>
                <a:gd name="T68" fmla="*/ 0 w 237"/>
                <a:gd name="T69" fmla="*/ 3 h 337"/>
                <a:gd name="T70" fmla="*/ 0 w 237"/>
                <a:gd name="T71" fmla="*/ 4 h 337"/>
                <a:gd name="T72" fmla="*/ 0 w 237"/>
                <a:gd name="T73" fmla="*/ 4 h 337"/>
                <a:gd name="T74" fmla="*/ 2 w 237"/>
                <a:gd name="T75" fmla="*/ 5 h 3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37" h="337">
                  <a:moveTo>
                    <a:pt x="237" y="32"/>
                  </a:moveTo>
                  <a:lnTo>
                    <a:pt x="224" y="25"/>
                  </a:lnTo>
                  <a:lnTo>
                    <a:pt x="210" y="17"/>
                  </a:lnTo>
                  <a:lnTo>
                    <a:pt x="195" y="11"/>
                  </a:lnTo>
                  <a:lnTo>
                    <a:pt x="180" y="7"/>
                  </a:lnTo>
                  <a:lnTo>
                    <a:pt x="164" y="4"/>
                  </a:lnTo>
                  <a:lnTo>
                    <a:pt x="150" y="1"/>
                  </a:lnTo>
                  <a:lnTo>
                    <a:pt x="132" y="0"/>
                  </a:lnTo>
                  <a:lnTo>
                    <a:pt x="124" y="1"/>
                  </a:lnTo>
                  <a:lnTo>
                    <a:pt x="115" y="3"/>
                  </a:lnTo>
                  <a:lnTo>
                    <a:pt x="107" y="6"/>
                  </a:lnTo>
                  <a:lnTo>
                    <a:pt x="97" y="9"/>
                  </a:lnTo>
                  <a:lnTo>
                    <a:pt x="89" y="14"/>
                  </a:lnTo>
                  <a:lnTo>
                    <a:pt x="79" y="20"/>
                  </a:lnTo>
                  <a:lnTo>
                    <a:pt x="71" y="27"/>
                  </a:lnTo>
                  <a:lnTo>
                    <a:pt x="62" y="34"/>
                  </a:lnTo>
                  <a:lnTo>
                    <a:pt x="55" y="43"/>
                  </a:lnTo>
                  <a:lnTo>
                    <a:pt x="46" y="53"/>
                  </a:lnTo>
                  <a:lnTo>
                    <a:pt x="39" y="62"/>
                  </a:lnTo>
                  <a:lnTo>
                    <a:pt x="32" y="73"/>
                  </a:lnTo>
                  <a:lnTo>
                    <a:pt x="26" y="83"/>
                  </a:lnTo>
                  <a:lnTo>
                    <a:pt x="21" y="95"/>
                  </a:lnTo>
                  <a:lnTo>
                    <a:pt x="15" y="107"/>
                  </a:lnTo>
                  <a:lnTo>
                    <a:pt x="11" y="119"/>
                  </a:lnTo>
                  <a:lnTo>
                    <a:pt x="7" y="130"/>
                  </a:lnTo>
                  <a:lnTo>
                    <a:pt x="5" y="142"/>
                  </a:lnTo>
                  <a:lnTo>
                    <a:pt x="3" y="154"/>
                  </a:lnTo>
                  <a:lnTo>
                    <a:pt x="2" y="165"/>
                  </a:lnTo>
                  <a:lnTo>
                    <a:pt x="0" y="177"/>
                  </a:lnTo>
                  <a:lnTo>
                    <a:pt x="2" y="188"/>
                  </a:lnTo>
                  <a:lnTo>
                    <a:pt x="3" y="198"/>
                  </a:lnTo>
                  <a:lnTo>
                    <a:pt x="5" y="208"/>
                  </a:lnTo>
                  <a:lnTo>
                    <a:pt x="7" y="218"/>
                  </a:lnTo>
                  <a:lnTo>
                    <a:pt x="11" y="226"/>
                  </a:lnTo>
                  <a:lnTo>
                    <a:pt x="15" y="234"/>
                  </a:lnTo>
                  <a:lnTo>
                    <a:pt x="21" y="241"/>
                  </a:lnTo>
                  <a:lnTo>
                    <a:pt x="26" y="246"/>
                  </a:lnTo>
                  <a:lnTo>
                    <a:pt x="128" y="3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58" name="Freeform 57"/>
            <p:cNvSpPr>
              <a:spLocks/>
            </p:cNvSpPr>
            <p:nvPr/>
          </p:nvSpPr>
          <p:spPr bwMode="auto">
            <a:xfrm>
              <a:off x="4994" y="1354"/>
              <a:ext cx="33" cy="63"/>
            </a:xfrm>
            <a:custGeom>
              <a:avLst/>
              <a:gdLst>
                <a:gd name="T0" fmla="*/ 0 w 132"/>
                <a:gd name="T1" fmla="*/ 4 h 247"/>
                <a:gd name="T2" fmla="*/ 0 w 132"/>
                <a:gd name="T3" fmla="*/ 4 h 247"/>
                <a:gd name="T4" fmla="*/ 0 w 132"/>
                <a:gd name="T5" fmla="*/ 4 h 247"/>
                <a:gd name="T6" fmla="*/ 1 w 132"/>
                <a:gd name="T7" fmla="*/ 4 h 247"/>
                <a:gd name="T8" fmla="*/ 1 w 132"/>
                <a:gd name="T9" fmla="*/ 4 h 247"/>
                <a:gd name="T10" fmla="*/ 1 w 132"/>
                <a:gd name="T11" fmla="*/ 4 h 247"/>
                <a:gd name="T12" fmla="*/ 1 w 132"/>
                <a:gd name="T13" fmla="*/ 4 h 247"/>
                <a:gd name="T14" fmla="*/ 1 w 132"/>
                <a:gd name="T15" fmla="*/ 4 h 247"/>
                <a:gd name="T16" fmla="*/ 1 w 132"/>
                <a:gd name="T17" fmla="*/ 4 h 247"/>
                <a:gd name="T18" fmla="*/ 1 w 132"/>
                <a:gd name="T19" fmla="*/ 3 h 247"/>
                <a:gd name="T20" fmla="*/ 2 w 132"/>
                <a:gd name="T21" fmla="*/ 3 h 247"/>
                <a:gd name="T22" fmla="*/ 2 w 132"/>
                <a:gd name="T23" fmla="*/ 3 h 247"/>
                <a:gd name="T24" fmla="*/ 2 w 132"/>
                <a:gd name="T25" fmla="*/ 3 h 247"/>
                <a:gd name="T26" fmla="*/ 2 w 132"/>
                <a:gd name="T27" fmla="*/ 3 h 247"/>
                <a:gd name="T28" fmla="*/ 2 w 132"/>
                <a:gd name="T29" fmla="*/ 3 h 247"/>
                <a:gd name="T30" fmla="*/ 2 w 132"/>
                <a:gd name="T31" fmla="*/ 2 h 247"/>
                <a:gd name="T32" fmla="*/ 2 w 132"/>
                <a:gd name="T33" fmla="*/ 2 h 247"/>
                <a:gd name="T34" fmla="*/ 2 w 132"/>
                <a:gd name="T35" fmla="*/ 2 h 247"/>
                <a:gd name="T36" fmla="*/ 2 w 132"/>
                <a:gd name="T37" fmla="*/ 2 h 247"/>
                <a:gd name="T38" fmla="*/ 2 w 132"/>
                <a:gd name="T39" fmla="*/ 2 h 247"/>
                <a:gd name="T40" fmla="*/ 2 w 132"/>
                <a:gd name="T41" fmla="*/ 1 h 247"/>
                <a:gd name="T42" fmla="*/ 2 w 132"/>
                <a:gd name="T43" fmla="*/ 1 h 247"/>
                <a:gd name="T44" fmla="*/ 2 w 132"/>
                <a:gd name="T45" fmla="*/ 1 h 247"/>
                <a:gd name="T46" fmla="*/ 2 w 132"/>
                <a:gd name="T47" fmla="*/ 1 h 247"/>
                <a:gd name="T48" fmla="*/ 2 w 132"/>
                <a:gd name="T49" fmla="*/ 1 h 247"/>
                <a:gd name="T50" fmla="*/ 2 w 132"/>
                <a:gd name="T51" fmla="*/ 1 h 247"/>
                <a:gd name="T52" fmla="*/ 2 w 132"/>
                <a:gd name="T53" fmla="*/ 0 h 247"/>
                <a:gd name="T54" fmla="*/ 2 w 132"/>
                <a:gd name="T55" fmla="*/ 0 h 247"/>
                <a:gd name="T56" fmla="*/ 2 w 132"/>
                <a:gd name="T57" fmla="*/ 0 h 247"/>
                <a:gd name="T58" fmla="*/ 2 w 132"/>
                <a:gd name="T59" fmla="*/ 0 h 24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2" h="247">
                  <a:moveTo>
                    <a:pt x="0" y="247"/>
                  </a:moveTo>
                  <a:lnTo>
                    <a:pt x="8" y="246"/>
                  </a:lnTo>
                  <a:lnTo>
                    <a:pt x="17" y="244"/>
                  </a:lnTo>
                  <a:lnTo>
                    <a:pt x="26" y="242"/>
                  </a:lnTo>
                  <a:lnTo>
                    <a:pt x="35" y="237"/>
                  </a:lnTo>
                  <a:lnTo>
                    <a:pt x="43" y="233"/>
                  </a:lnTo>
                  <a:lnTo>
                    <a:pt x="53" y="227"/>
                  </a:lnTo>
                  <a:lnTo>
                    <a:pt x="61" y="220"/>
                  </a:lnTo>
                  <a:lnTo>
                    <a:pt x="70" y="213"/>
                  </a:lnTo>
                  <a:lnTo>
                    <a:pt x="79" y="204"/>
                  </a:lnTo>
                  <a:lnTo>
                    <a:pt x="86" y="195"/>
                  </a:lnTo>
                  <a:lnTo>
                    <a:pt x="93" y="185"/>
                  </a:lnTo>
                  <a:lnTo>
                    <a:pt x="100" y="174"/>
                  </a:lnTo>
                  <a:lnTo>
                    <a:pt x="106" y="164"/>
                  </a:lnTo>
                  <a:lnTo>
                    <a:pt x="113" y="152"/>
                  </a:lnTo>
                  <a:lnTo>
                    <a:pt x="117" y="140"/>
                  </a:lnTo>
                  <a:lnTo>
                    <a:pt x="121" y="129"/>
                  </a:lnTo>
                  <a:lnTo>
                    <a:pt x="125" y="117"/>
                  </a:lnTo>
                  <a:lnTo>
                    <a:pt x="129" y="104"/>
                  </a:lnTo>
                  <a:lnTo>
                    <a:pt x="130" y="93"/>
                  </a:lnTo>
                  <a:lnTo>
                    <a:pt x="132" y="81"/>
                  </a:lnTo>
                  <a:lnTo>
                    <a:pt x="132" y="70"/>
                  </a:lnTo>
                  <a:lnTo>
                    <a:pt x="132" y="58"/>
                  </a:lnTo>
                  <a:lnTo>
                    <a:pt x="130" y="49"/>
                  </a:lnTo>
                  <a:lnTo>
                    <a:pt x="129" y="38"/>
                  </a:lnTo>
                  <a:lnTo>
                    <a:pt x="125" y="30"/>
                  </a:lnTo>
                  <a:lnTo>
                    <a:pt x="121" y="21"/>
                  </a:lnTo>
                  <a:lnTo>
                    <a:pt x="117" y="13"/>
                  </a:lnTo>
                  <a:lnTo>
                    <a:pt x="113" y="6"/>
                  </a:lnTo>
                  <a:lnTo>
                    <a:pt x="10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1159" name="Freeform 58"/>
            <p:cNvSpPr>
              <a:spLocks/>
            </p:cNvSpPr>
            <p:nvPr/>
          </p:nvSpPr>
          <p:spPr bwMode="auto">
            <a:xfrm>
              <a:off x="4965" y="1399"/>
              <a:ext cx="29" cy="18"/>
            </a:xfrm>
            <a:custGeom>
              <a:avLst/>
              <a:gdLst>
                <a:gd name="T0" fmla="*/ 0 w 118"/>
                <a:gd name="T1" fmla="*/ 0 h 65"/>
                <a:gd name="T2" fmla="*/ 0 w 118"/>
                <a:gd name="T3" fmla="*/ 0 h 65"/>
                <a:gd name="T4" fmla="*/ 0 w 118"/>
                <a:gd name="T5" fmla="*/ 1 h 65"/>
                <a:gd name="T6" fmla="*/ 0 w 118"/>
                <a:gd name="T7" fmla="*/ 1 h 65"/>
                <a:gd name="T8" fmla="*/ 0 w 118"/>
                <a:gd name="T9" fmla="*/ 1 h 65"/>
                <a:gd name="T10" fmla="*/ 1 w 118"/>
                <a:gd name="T11" fmla="*/ 1 h 65"/>
                <a:gd name="T12" fmla="*/ 1 w 118"/>
                <a:gd name="T13" fmla="*/ 1 h 65"/>
                <a:gd name="T14" fmla="*/ 1 w 118"/>
                <a:gd name="T15" fmla="*/ 1 h 65"/>
                <a:gd name="T16" fmla="*/ 1 w 118"/>
                <a:gd name="T17" fmla="*/ 1 h 65"/>
                <a:gd name="T18" fmla="*/ 1 w 118"/>
                <a:gd name="T19" fmla="*/ 1 h 65"/>
                <a:gd name="T20" fmla="*/ 2 w 118"/>
                <a:gd name="T21" fmla="*/ 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8" h="65">
                  <a:moveTo>
                    <a:pt x="0" y="0"/>
                  </a:moveTo>
                  <a:lnTo>
                    <a:pt x="8" y="11"/>
                  </a:lnTo>
                  <a:lnTo>
                    <a:pt x="19" y="21"/>
                  </a:lnTo>
                  <a:lnTo>
                    <a:pt x="28" y="31"/>
                  </a:lnTo>
                  <a:lnTo>
                    <a:pt x="40" y="38"/>
                  </a:lnTo>
                  <a:lnTo>
                    <a:pt x="52" y="46"/>
                  </a:lnTo>
                  <a:lnTo>
                    <a:pt x="63" y="52"/>
                  </a:lnTo>
                  <a:lnTo>
                    <a:pt x="76" y="56"/>
                  </a:lnTo>
                  <a:lnTo>
                    <a:pt x="90" y="61"/>
                  </a:lnTo>
                  <a:lnTo>
                    <a:pt x="104" y="63"/>
                  </a:lnTo>
                  <a:lnTo>
                    <a:pt x="118"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91145" name="Text Box 60"/>
          <p:cNvSpPr txBox="1">
            <a:spLocks noChangeArrowheads="1"/>
          </p:cNvSpPr>
          <p:nvPr/>
        </p:nvSpPr>
        <p:spPr bwMode="auto">
          <a:xfrm>
            <a:off x="144463" y="74613"/>
            <a:ext cx="8243887"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400" b="1">
                <a:solidFill>
                  <a:srgbClr val="FF0000"/>
                </a:solidFill>
                <a:ea typeface="黑体" pitchFamily="2" charset="-122"/>
              </a:rPr>
              <a:t>二、两平面平行</a:t>
            </a: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3804"/>
                                        </p:tgtEl>
                                        <p:attrNameLst>
                                          <p:attrName>style.visibility</p:attrName>
                                        </p:attrNameLst>
                                      </p:cBhvr>
                                      <p:to>
                                        <p:strVal val="visible"/>
                                      </p:to>
                                    </p:set>
                                    <p:animEffect transition="in" filter="wipe(left)">
                                      <p:cBhvr>
                                        <p:cTn id="7" dur="500"/>
                                        <p:tgtEl>
                                          <p:spTgt spid="37380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373781"/>
                                        </p:tgtEl>
                                        <p:attrNameLst>
                                          <p:attrName>style.visibility</p:attrName>
                                        </p:attrNameLst>
                                      </p:cBhvr>
                                      <p:to>
                                        <p:strVal val="visible"/>
                                      </p:to>
                                    </p:set>
                                    <p:animEffect transition="in" filter="wipe(down)">
                                      <p:cBhvr>
                                        <p:cTn id="12" dur="500"/>
                                        <p:tgtEl>
                                          <p:spTgt spid="37378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nodeType="clickEffect">
                                  <p:stCondLst>
                                    <p:cond delay="0"/>
                                  </p:stCondLst>
                                  <p:childTnLst>
                                    <p:set>
                                      <p:cBhvr>
                                        <p:cTn id="16" dur="1" fill="hold">
                                          <p:stCondLst>
                                            <p:cond delay="0"/>
                                          </p:stCondLst>
                                        </p:cTn>
                                        <p:tgtEl>
                                          <p:spTgt spid="373799"/>
                                        </p:tgtEl>
                                        <p:attrNameLst>
                                          <p:attrName>style.visibility</p:attrName>
                                        </p:attrNameLst>
                                      </p:cBhvr>
                                      <p:to>
                                        <p:strVal val="visible"/>
                                      </p:to>
                                    </p:set>
                                    <p:animEffect transition="in" filter="wipe(down)">
                                      <p:cBhvr>
                                        <p:cTn id="17" dur="500"/>
                                        <p:tgtEl>
                                          <p:spTgt spid="37379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373788"/>
                                        </p:tgtEl>
                                        <p:attrNameLst>
                                          <p:attrName>style.visibility</p:attrName>
                                        </p:attrNameLst>
                                      </p:cBhvr>
                                      <p:to>
                                        <p:strVal val="visible"/>
                                      </p:to>
                                    </p:set>
                                    <p:animEffect transition="in" filter="wipe(left)">
                                      <p:cBhvr>
                                        <p:cTn id="22" dur="500"/>
                                        <p:tgtEl>
                                          <p:spTgt spid="37378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73795"/>
                                        </p:tgtEl>
                                        <p:attrNameLst>
                                          <p:attrName>style.visibility</p:attrName>
                                        </p:attrNameLst>
                                      </p:cBhvr>
                                      <p:to>
                                        <p:strVal val="visible"/>
                                      </p:to>
                                    </p:set>
                                    <p:animEffect transition="in" filter="wipe(left)">
                                      <p:cBhvr>
                                        <p:cTn id="27" dur="500"/>
                                        <p:tgtEl>
                                          <p:spTgt spid="37379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 presetClass="entr" presetSubtype="32" fill="hold" grpId="0" nodeType="clickEffect">
                                  <p:stCondLst>
                                    <p:cond delay="0"/>
                                  </p:stCondLst>
                                  <p:childTnLst>
                                    <p:set>
                                      <p:cBhvr>
                                        <p:cTn id="31" dur="1" fill="hold">
                                          <p:stCondLst>
                                            <p:cond delay="0"/>
                                          </p:stCondLst>
                                        </p:cTn>
                                        <p:tgtEl>
                                          <p:spTgt spid="373763"/>
                                        </p:tgtEl>
                                        <p:attrNameLst>
                                          <p:attrName>style.visibility</p:attrName>
                                        </p:attrNameLst>
                                      </p:cBhvr>
                                      <p:to>
                                        <p:strVal val="visible"/>
                                      </p:to>
                                    </p:set>
                                    <p:animEffect transition="in" filter="box(out)">
                                      <p:cBhvr>
                                        <p:cTn id="32" dur="500"/>
                                        <p:tgtEl>
                                          <p:spTgt spid="3737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763" grpId="0" autoUpdateAnimBg="0"/>
    </p:bldLst>
  </p:timing>
</p:sld>
</file>

<file path=ppt/slides/slide8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4842" name="Text Box 58"/>
          <p:cNvSpPr txBox="1">
            <a:spLocks noChangeArrowheads="1"/>
          </p:cNvSpPr>
          <p:nvPr/>
        </p:nvSpPr>
        <p:spPr bwMode="auto">
          <a:xfrm>
            <a:off x="5219700" y="5949950"/>
            <a:ext cx="432276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3600">
                <a:solidFill>
                  <a:srgbClr val="FF3300"/>
                </a:solidFill>
                <a:ea typeface="黑体" pitchFamily="2" charset="-122"/>
              </a:rPr>
              <a:t>所以两平面平行</a:t>
            </a:r>
          </a:p>
        </p:txBody>
      </p:sp>
      <p:sp>
        <p:nvSpPr>
          <p:cNvPr id="92163" name="Text Box 59"/>
          <p:cNvSpPr txBox="1">
            <a:spLocks noChangeArrowheads="1"/>
          </p:cNvSpPr>
          <p:nvPr/>
        </p:nvSpPr>
        <p:spPr bwMode="auto">
          <a:xfrm>
            <a:off x="0" y="0"/>
            <a:ext cx="91440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a:t>
            </a:r>
            <a:r>
              <a:rPr lang="zh-CN" altLang="en-US" sz="4000" b="1">
                <a:solidFill>
                  <a:srgbClr val="FF0000"/>
                </a:solidFill>
                <a:latin typeface="黑体" pitchFamily="2" charset="-122"/>
                <a:ea typeface="黑体" pitchFamily="2" charset="-122"/>
              </a:rPr>
              <a:t>试判断两平面是否平行。</a:t>
            </a:r>
            <a:endParaRPr lang="zh-CN" altLang="en-US" sz="4000">
              <a:solidFill>
                <a:srgbClr val="FF0000"/>
              </a:solidFill>
              <a:latin typeface="黑体" pitchFamily="2" charset="-122"/>
              <a:ea typeface="黑体" pitchFamily="2" charset="-122"/>
            </a:endParaRPr>
          </a:p>
        </p:txBody>
      </p:sp>
      <p:grpSp>
        <p:nvGrpSpPr>
          <p:cNvPr id="374844" name="Group 60"/>
          <p:cNvGrpSpPr>
            <a:grpSpLocks/>
          </p:cNvGrpSpPr>
          <p:nvPr/>
        </p:nvGrpSpPr>
        <p:grpSpPr bwMode="auto">
          <a:xfrm>
            <a:off x="641350" y="3168650"/>
            <a:ext cx="160338" cy="206375"/>
            <a:chOff x="1356" y="1996"/>
            <a:chExt cx="101" cy="130"/>
          </a:xfrm>
        </p:grpSpPr>
        <p:sp>
          <p:nvSpPr>
            <p:cNvPr id="92276" name="Freeform 61"/>
            <p:cNvSpPr>
              <a:spLocks/>
            </p:cNvSpPr>
            <p:nvPr/>
          </p:nvSpPr>
          <p:spPr bwMode="auto">
            <a:xfrm>
              <a:off x="1356" y="2040"/>
              <a:ext cx="67" cy="86"/>
            </a:xfrm>
            <a:custGeom>
              <a:avLst/>
              <a:gdLst>
                <a:gd name="T0" fmla="*/ 0 w 199"/>
                <a:gd name="T1" fmla="*/ 9 h 261"/>
                <a:gd name="T2" fmla="*/ 3 w 199"/>
                <a:gd name="T3" fmla="*/ 0 h 261"/>
                <a:gd name="T4" fmla="*/ 8 w 199"/>
                <a:gd name="T5" fmla="*/ 0 h 261"/>
                <a:gd name="T6" fmla="*/ 0 60000 65536"/>
                <a:gd name="T7" fmla="*/ 0 60000 65536"/>
                <a:gd name="T8" fmla="*/ 0 60000 65536"/>
              </a:gdLst>
              <a:ahLst/>
              <a:cxnLst>
                <a:cxn ang="T6">
                  <a:pos x="T0" y="T1"/>
                </a:cxn>
                <a:cxn ang="T7">
                  <a:pos x="T2" y="T3"/>
                </a:cxn>
                <a:cxn ang="T8">
                  <a:pos x="T4" y="T5"/>
                </a:cxn>
              </a:cxnLst>
              <a:rect l="0" t="0" r="r" b="b"/>
              <a:pathLst>
                <a:path w="199" h="261">
                  <a:moveTo>
                    <a:pt x="0" y="261"/>
                  </a:moveTo>
                  <a:lnTo>
                    <a:pt x="71" y="0"/>
                  </a:lnTo>
                  <a:lnTo>
                    <a:pt x="1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77" name="Freeform 62"/>
            <p:cNvSpPr>
              <a:spLocks/>
            </p:cNvSpPr>
            <p:nvPr/>
          </p:nvSpPr>
          <p:spPr bwMode="auto">
            <a:xfrm>
              <a:off x="1423" y="2040"/>
              <a:ext cx="11" cy="26"/>
            </a:xfrm>
            <a:custGeom>
              <a:avLst/>
              <a:gdLst>
                <a:gd name="T0" fmla="*/ 1 w 38"/>
                <a:gd name="T1" fmla="*/ 3 h 77"/>
                <a:gd name="T2" fmla="*/ 1 w 38"/>
                <a:gd name="T3" fmla="*/ 3 h 77"/>
                <a:gd name="T4" fmla="*/ 1 w 38"/>
                <a:gd name="T5" fmla="*/ 2 h 77"/>
                <a:gd name="T6" fmla="*/ 1 w 38"/>
                <a:gd name="T7" fmla="*/ 2 h 77"/>
                <a:gd name="T8" fmla="*/ 1 w 38"/>
                <a:gd name="T9" fmla="*/ 2 h 77"/>
                <a:gd name="T10" fmla="*/ 1 w 38"/>
                <a:gd name="T11" fmla="*/ 1 h 77"/>
                <a:gd name="T12" fmla="*/ 1 w 38"/>
                <a:gd name="T13" fmla="*/ 1 h 77"/>
                <a:gd name="T14" fmla="*/ 1 w 38"/>
                <a:gd name="T15" fmla="*/ 1 h 77"/>
                <a:gd name="T16" fmla="*/ 1 w 38"/>
                <a:gd name="T17" fmla="*/ 1 h 77"/>
                <a:gd name="T18" fmla="*/ 1 w 38"/>
                <a:gd name="T19" fmla="*/ 0 h 77"/>
                <a:gd name="T20" fmla="*/ 1 w 38"/>
                <a:gd name="T21" fmla="*/ 0 h 77"/>
                <a:gd name="T22" fmla="*/ 0 w 38"/>
                <a:gd name="T23" fmla="*/ 0 h 77"/>
                <a:gd name="T24" fmla="*/ 0 w 38"/>
                <a:gd name="T25" fmla="*/ 0 h 77"/>
                <a:gd name="T26" fmla="*/ 0 w 38"/>
                <a:gd name="T27" fmla="*/ 0 h 77"/>
                <a:gd name="T28" fmla="*/ 0 w 38"/>
                <a:gd name="T29" fmla="*/ 0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8" h="77">
                  <a:moveTo>
                    <a:pt x="33" y="77"/>
                  </a:moveTo>
                  <a:lnTo>
                    <a:pt x="36" y="68"/>
                  </a:lnTo>
                  <a:lnTo>
                    <a:pt x="37" y="60"/>
                  </a:lnTo>
                  <a:lnTo>
                    <a:pt x="38" y="51"/>
                  </a:lnTo>
                  <a:lnTo>
                    <a:pt x="38" y="44"/>
                  </a:lnTo>
                  <a:lnTo>
                    <a:pt x="37" y="36"/>
                  </a:lnTo>
                  <a:lnTo>
                    <a:pt x="34" y="29"/>
                  </a:lnTo>
                  <a:lnTo>
                    <a:pt x="32" y="23"/>
                  </a:lnTo>
                  <a:lnTo>
                    <a:pt x="29" y="17"/>
                  </a:lnTo>
                  <a:lnTo>
                    <a:pt x="26" y="12"/>
                  </a:lnTo>
                  <a:lnTo>
                    <a:pt x="22" y="8"/>
                  </a:lnTo>
                  <a:lnTo>
                    <a:pt x="17" y="5"/>
                  </a:lnTo>
                  <a:lnTo>
                    <a:pt x="12" y="2"/>
                  </a:lnTo>
                  <a:lnTo>
                    <a:pt x="7"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78" name="Line 63"/>
            <p:cNvSpPr>
              <a:spLocks noChangeShapeType="1"/>
            </p:cNvSpPr>
            <p:nvPr/>
          </p:nvSpPr>
          <p:spPr bwMode="auto">
            <a:xfrm flipH="1">
              <a:off x="1416" y="2066"/>
              <a:ext cx="16"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79" name="Line 64"/>
            <p:cNvSpPr>
              <a:spLocks noChangeShapeType="1"/>
            </p:cNvSpPr>
            <p:nvPr/>
          </p:nvSpPr>
          <p:spPr bwMode="auto">
            <a:xfrm flipV="1">
              <a:off x="1386" y="2040"/>
              <a:ext cx="23" cy="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80" name="Line 65"/>
            <p:cNvSpPr>
              <a:spLocks noChangeShapeType="1"/>
            </p:cNvSpPr>
            <p:nvPr/>
          </p:nvSpPr>
          <p:spPr bwMode="auto">
            <a:xfrm flipH="1">
              <a:off x="1446" y="1996"/>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4850" name="Group 66"/>
          <p:cNvGrpSpPr>
            <a:grpSpLocks/>
          </p:cNvGrpSpPr>
          <p:nvPr/>
        </p:nvGrpSpPr>
        <p:grpSpPr bwMode="auto">
          <a:xfrm>
            <a:off x="2249488" y="2443163"/>
            <a:ext cx="161925" cy="206375"/>
            <a:chOff x="2369" y="1539"/>
            <a:chExt cx="102" cy="130"/>
          </a:xfrm>
        </p:grpSpPr>
        <p:sp>
          <p:nvSpPr>
            <p:cNvPr id="92272" name="Freeform 67"/>
            <p:cNvSpPr>
              <a:spLocks/>
            </p:cNvSpPr>
            <p:nvPr/>
          </p:nvSpPr>
          <p:spPr bwMode="auto">
            <a:xfrm>
              <a:off x="2369" y="1581"/>
              <a:ext cx="46" cy="88"/>
            </a:xfrm>
            <a:custGeom>
              <a:avLst/>
              <a:gdLst>
                <a:gd name="T0" fmla="*/ 0 w 139"/>
                <a:gd name="T1" fmla="*/ 10 h 261"/>
                <a:gd name="T2" fmla="*/ 3 w 139"/>
                <a:gd name="T3" fmla="*/ 0 h 261"/>
                <a:gd name="T4" fmla="*/ 5 w 139"/>
                <a:gd name="T5" fmla="*/ 0 h 261"/>
                <a:gd name="T6" fmla="*/ 0 60000 65536"/>
                <a:gd name="T7" fmla="*/ 0 60000 65536"/>
                <a:gd name="T8" fmla="*/ 0 60000 65536"/>
              </a:gdLst>
              <a:ahLst/>
              <a:cxnLst>
                <a:cxn ang="T6">
                  <a:pos x="T0" y="T1"/>
                </a:cxn>
                <a:cxn ang="T7">
                  <a:pos x="T2" y="T3"/>
                </a:cxn>
                <a:cxn ang="T8">
                  <a:pos x="T4" y="T5"/>
                </a:cxn>
              </a:cxnLst>
              <a:rect l="0" t="0" r="r" b="b"/>
              <a:pathLst>
                <a:path w="139" h="261">
                  <a:moveTo>
                    <a:pt x="0" y="261"/>
                  </a:moveTo>
                  <a:lnTo>
                    <a:pt x="69" y="0"/>
                  </a:lnTo>
                  <a:lnTo>
                    <a:pt x="1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73" name="Freeform 68"/>
            <p:cNvSpPr>
              <a:spLocks/>
            </p:cNvSpPr>
            <p:nvPr/>
          </p:nvSpPr>
          <p:spPr bwMode="auto">
            <a:xfrm>
              <a:off x="2415" y="1581"/>
              <a:ext cx="12" cy="25"/>
            </a:xfrm>
            <a:custGeom>
              <a:avLst/>
              <a:gdLst>
                <a:gd name="T0" fmla="*/ 1 w 36"/>
                <a:gd name="T1" fmla="*/ 3 h 75"/>
                <a:gd name="T2" fmla="*/ 1 w 36"/>
                <a:gd name="T3" fmla="*/ 2 h 75"/>
                <a:gd name="T4" fmla="*/ 1 w 36"/>
                <a:gd name="T5" fmla="*/ 2 h 75"/>
                <a:gd name="T6" fmla="*/ 1 w 36"/>
                <a:gd name="T7" fmla="*/ 2 h 75"/>
                <a:gd name="T8" fmla="*/ 1 w 36"/>
                <a:gd name="T9" fmla="*/ 2 h 75"/>
                <a:gd name="T10" fmla="*/ 1 w 36"/>
                <a:gd name="T11" fmla="*/ 1 h 75"/>
                <a:gd name="T12" fmla="*/ 1 w 36"/>
                <a:gd name="T13" fmla="*/ 1 h 75"/>
                <a:gd name="T14" fmla="*/ 1 w 36"/>
                <a:gd name="T15" fmla="*/ 1 h 75"/>
                <a:gd name="T16" fmla="*/ 1 w 36"/>
                <a:gd name="T17" fmla="*/ 1 h 75"/>
                <a:gd name="T18" fmla="*/ 1 w 36"/>
                <a:gd name="T19" fmla="*/ 0 h 75"/>
                <a:gd name="T20" fmla="*/ 1 w 36"/>
                <a:gd name="T21" fmla="*/ 0 h 75"/>
                <a:gd name="T22" fmla="*/ 1 w 36"/>
                <a:gd name="T23" fmla="*/ 0 h 75"/>
                <a:gd name="T24" fmla="*/ 0 w 36"/>
                <a:gd name="T25" fmla="*/ 0 h 75"/>
                <a:gd name="T26" fmla="*/ 0 w 36"/>
                <a:gd name="T27" fmla="*/ 0 h 75"/>
                <a:gd name="T28" fmla="*/ 0 w 36"/>
                <a:gd name="T29" fmla="*/ 0 h 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6" h="75">
                  <a:moveTo>
                    <a:pt x="33" y="75"/>
                  </a:moveTo>
                  <a:lnTo>
                    <a:pt x="34" y="67"/>
                  </a:lnTo>
                  <a:lnTo>
                    <a:pt x="36" y="59"/>
                  </a:lnTo>
                  <a:lnTo>
                    <a:pt x="36" y="51"/>
                  </a:lnTo>
                  <a:lnTo>
                    <a:pt x="36" y="42"/>
                  </a:lnTo>
                  <a:lnTo>
                    <a:pt x="35" y="35"/>
                  </a:lnTo>
                  <a:lnTo>
                    <a:pt x="34" y="29"/>
                  </a:lnTo>
                  <a:lnTo>
                    <a:pt x="30" y="22"/>
                  </a:lnTo>
                  <a:lnTo>
                    <a:pt x="28" y="17"/>
                  </a:lnTo>
                  <a:lnTo>
                    <a:pt x="24" y="11"/>
                  </a:lnTo>
                  <a:lnTo>
                    <a:pt x="20" y="7"/>
                  </a:lnTo>
                  <a:lnTo>
                    <a:pt x="16" y="4"/>
                  </a:lnTo>
                  <a:lnTo>
                    <a:pt x="10" y="2"/>
                  </a:lnTo>
                  <a:lnTo>
                    <a:pt x="5"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74" name="Line 69"/>
            <p:cNvSpPr>
              <a:spLocks noChangeShapeType="1"/>
            </p:cNvSpPr>
            <p:nvPr/>
          </p:nvSpPr>
          <p:spPr bwMode="auto">
            <a:xfrm flipH="1">
              <a:off x="2408" y="1606"/>
              <a:ext cx="17"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75" name="Line 70"/>
            <p:cNvSpPr>
              <a:spLocks noChangeShapeType="1"/>
            </p:cNvSpPr>
            <p:nvPr/>
          </p:nvSpPr>
          <p:spPr bwMode="auto">
            <a:xfrm flipH="1">
              <a:off x="2457" y="1539"/>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74855" name="Line 71"/>
          <p:cNvSpPr>
            <a:spLocks noChangeShapeType="1"/>
          </p:cNvSpPr>
          <p:nvPr/>
        </p:nvSpPr>
        <p:spPr bwMode="auto">
          <a:xfrm>
            <a:off x="414338" y="2436813"/>
            <a:ext cx="1728787"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56" name="Line 72"/>
          <p:cNvSpPr>
            <a:spLocks noChangeShapeType="1"/>
          </p:cNvSpPr>
          <p:nvPr/>
        </p:nvSpPr>
        <p:spPr bwMode="auto">
          <a:xfrm>
            <a:off x="2143125" y="2436813"/>
            <a:ext cx="0" cy="24590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57" name="Line 73"/>
          <p:cNvSpPr>
            <a:spLocks noChangeShapeType="1"/>
          </p:cNvSpPr>
          <p:nvPr/>
        </p:nvSpPr>
        <p:spPr bwMode="auto">
          <a:xfrm flipH="1">
            <a:off x="414338" y="4895850"/>
            <a:ext cx="1728787" cy="13843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58" name="Line 74"/>
          <p:cNvSpPr>
            <a:spLocks noChangeShapeType="1"/>
          </p:cNvSpPr>
          <p:nvPr/>
        </p:nvSpPr>
        <p:spPr bwMode="auto">
          <a:xfrm flipH="1">
            <a:off x="952500" y="5118100"/>
            <a:ext cx="1714500" cy="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59" name="Line 75"/>
          <p:cNvSpPr>
            <a:spLocks noChangeShapeType="1"/>
          </p:cNvSpPr>
          <p:nvPr/>
        </p:nvSpPr>
        <p:spPr bwMode="auto">
          <a:xfrm flipV="1">
            <a:off x="952500" y="3235325"/>
            <a:ext cx="0" cy="1882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60" name="Line 76"/>
          <p:cNvSpPr>
            <a:spLocks noChangeShapeType="1"/>
          </p:cNvSpPr>
          <p:nvPr/>
        </p:nvSpPr>
        <p:spPr bwMode="auto">
          <a:xfrm flipV="1">
            <a:off x="952500" y="1739900"/>
            <a:ext cx="1714500" cy="1495425"/>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61" name="Line 77"/>
          <p:cNvSpPr>
            <a:spLocks noChangeShapeType="1"/>
          </p:cNvSpPr>
          <p:nvPr/>
        </p:nvSpPr>
        <p:spPr bwMode="auto">
          <a:xfrm flipH="1">
            <a:off x="3811588" y="2667000"/>
            <a:ext cx="1944687"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62" name="Line 78"/>
          <p:cNvSpPr>
            <a:spLocks noChangeShapeType="1"/>
          </p:cNvSpPr>
          <p:nvPr/>
        </p:nvSpPr>
        <p:spPr bwMode="auto">
          <a:xfrm>
            <a:off x="3811588" y="2667000"/>
            <a:ext cx="0" cy="31813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63" name="Line 79"/>
          <p:cNvSpPr>
            <a:spLocks noChangeShapeType="1"/>
          </p:cNvSpPr>
          <p:nvPr/>
        </p:nvSpPr>
        <p:spPr bwMode="auto">
          <a:xfrm flipH="1">
            <a:off x="3811588" y="4286250"/>
            <a:ext cx="1944687" cy="15621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64" name="Line 80"/>
          <p:cNvSpPr>
            <a:spLocks noChangeShapeType="1"/>
          </p:cNvSpPr>
          <p:nvPr/>
        </p:nvSpPr>
        <p:spPr bwMode="auto">
          <a:xfrm>
            <a:off x="3078163" y="5313363"/>
            <a:ext cx="2206625" cy="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65" name="Line 81"/>
          <p:cNvSpPr>
            <a:spLocks noChangeShapeType="1"/>
          </p:cNvSpPr>
          <p:nvPr/>
        </p:nvSpPr>
        <p:spPr bwMode="auto">
          <a:xfrm flipV="1">
            <a:off x="3078163" y="1960563"/>
            <a:ext cx="2206625" cy="1927225"/>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4866" name="Line 82"/>
          <p:cNvSpPr>
            <a:spLocks noChangeShapeType="1"/>
          </p:cNvSpPr>
          <p:nvPr/>
        </p:nvSpPr>
        <p:spPr bwMode="auto">
          <a:xfrm>
            <a:off x="5284788" y="1960563"/>
            <a:ext cx="0" cy="33528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4867" name="Group 83"/>
          <p:cNvGrpSpPr>
            <a:grpSpLocks/>
          </p:cNvGrpSpPr>
          <p:nvPr/>
        </p:nvGrpSpPr>
        <p:grpSpPr bwMode="auto">
          <a:xfrm>
            <a:off x="179388" y="893763"/>
            <a:ext cx="5976937" cy="5848350"/>
            <a:chOff x="1065" y="563"/>
            <a:chExt cx="3765" cy="3684"/>
          </a:xfrm>
        </p:grpSpPr>
        <p:grpSp>
          <p:nvGrpSpPr>
            <p:cNvPr id="92203" name="Group 84"/>
            <p:cNvGrpSpPr>
              <a:grpSpLocks/>
            </p:cNvGrpSpPr>
            <p:nvPr/>
          </p:nvGrpSpPr>
          <p:grpSpPr bwMode="auto">
            <a:xfrm>
              <a:off x="1065" y="563"/>
              <a:ext cx="3765" cy="3684"/>
              <a:chOff x="1065" y="563"/>
              <a:chExt cx="3765" cy="3684"/>
            </a:xfrm>
          </p:grpSpPr>
          <p:sp>
            <p:nvSpPr>
              <p:cNvPr id="92205" name="Line 85"/>
              <p:cNvSpPr>
                <a:spLocks noChangeShapeType="1"/>
              </p:cNvSpPr>
              <p:nvPr/>
            </p:nvSpPr>
            <p:spPr bwMode="auto">
              <a:xfrm>
                <a:off x="1065" y="2578"/>
                <a:ext cx="376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06" name="Line 86"/>
              <p:cNvSpPr>
                <a:spLocks noChangeShapeType="1"/>
              </p:cNvSpPr>
              <p:nvPr/>
            </p:nvSpPr>
            <p:spPr bwMode="auto">
              <a:xfrm flipH="1" flipV="1">
                <a:off x="1213" y="1535"/>
                <a:ext cx="517" cy="76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07" name="Line 87"/>
              <p:cNvSpPr>
                <a:spLocks noChangeShapeType="1"/>
              </p:cNvSpPr>
              <p:nvPr/>
            </p:nvSpPr>
            <p:spPr bwMode="auto">
              <a:xfrm flipV="1">
                <a:off x="1213" y="1096"/>
                <a:ext cx="1419" cy="43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08" name="Line 88"/>
              <p:cNvSpPr>
                <a:spLocks noChangeShapeType="1"/>
              </p:cNvSpPr>
              <p:nvPr/>
            </p:nvSpPr>
            <p:spPr bwMode="auto">
              <a:xfrm flipH="1">
                <a:off x="1730" y="1096"/>
                <a:ext cx="902" cy="120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09" name="Line 89"/>
              <p:cNvSpPr>
                <a:spLocks noChangeShapeType="1"/>
              </p:cNvSpPr>
              <p:nvPr/>
            </p:nvSpPr>
            <p:spPr bwMode="auto">
              <a:xfrm>
                <a:off x="1730" y="2301"/>
                <a:ext cx="0" cy="5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0" name="Line 90"/>
              <p:cNvSpPr>
                <a:spLocks noChangeShapeType="1"/>
              </p:cNvSpPr>
              <p:nvPr/>
            </p:nvSpPr>
            <p:spPr bwMode="auto">
              <a:xfrm flipH="1">
                <a:off x="1213" y="2841"/>
                <a:ext cx="517" cy="111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1" name="Line 91"/>
              <p:cNvSpPr>
                <a:spLocks noChangeShapeType="1"/>
              </p:cNvSpPr>
              <p:nvPr/>
            </p:nvSpPr>
            <p:spPr bwMode="auto">
              <a:xfrm flipV="1">
                <a:off x="1213" y="3224"/>
                <a:ext cx="1419" cy="7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2" name="Line 92"/>
              <p:cNvSpPr>
                <a:spLocks noChangeShapeType="1"/>
              </p:cNvSpPr>
              <p:nvPr/>
            </p:nvSpPr>
            <p:spPr bwMode="auto">
              <a:xfrm flipH="1" flipV="1">
                <a:off x="1730" y="2841"/>
                <a:ext cx="902" cy="38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3" name="Line 93"/>
              <p:cNvSpPr>
                <a:spLocks noChangeShapeType="1"/>
              </p:cNvSpPr>
              <p:nvPr/>
            </p:nvSpPr>
            <p:spPr bwMode="auto">
              <a:xfrm>
                <a:off x="1213" y="1535"/>
                <a:ext cx="0" cy="24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4" name="Line 94"/>
              <p:cNvSpPr>
                <a:spLocks noChangeShapeType="1"/>
              </p:cNvSpPr>
              <p:nvPr/>
            </p:nvSpPr>
            <p:spPr bwMode="auto">
              <a:xfrm>
                <a:off x="2632" y="1096"/>
                <a:ext cx="0" cy="21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5" name="Line 95"/>
              <p:cNvSpPr>
                <a:spLocks noChangeShapeType="1"/>
              </p:cNvSpPr>
              <p:nvPr/>
            </p:nvSpPr>
            <p:spPr bwMode="auto">
              <a:xfrm>
                <a:off x="2891" y="2449"/>
                <a:ext cx="0" cy="8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6" name="Line 96"/>
              <p:cNvSpPr>
                <a:spLocks noChangeShapeType="1"/>
              </p:cNvSpPr>
              <p:nvPr/>
            </p:nvSpPr>
            <p:spPr bwMode="auto">
              <a:xfrm>
                <a:off x="4578" y="1680"/>
                <a:ext cx="0" cy="10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7" name="Line 97"/>
              <p:cNvSpPr>
                <a:spLocks noChangeShapeType="1"/>
              </p:cNvSpPr>
              <p:nvPr/>
            </p:nvSpPr>
            <p:spPr bwMode="auto">
              <a:xfrm flipH="1" flipV="1">
                <a:off x="3930" y="718"/>
                <a:ext cx="648" cy="96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8" name="Line 98"/>
              <p:cNvSpPr>
                <a:spLocks noChangeShapeType="1"/>
              </p:cNvSpPr>
              <p:nvPr/>
            </p:nvSpPr>
            <p:spPr bwMode="auto">
              <a:xfrm flipH="1">
                <a:off x="2891" y="718"/>
                <a:ext cx="1039" cy="173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19" name="Line 99"/>
              <p:cNvSpPr>
                <a:spLocks noChangeShapeType="1"/>
              </p:cNvSpPr>
              <p:nvPr/>
            </p:nvSpPr>
            <p:spPr bwMode="auto">
              <a:xfrm flipV="1">
                <a:off x="2891" y="1680"/>
                <a:ext cx="1687" cy="76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20" name="Line 100"/>
              <p:cNvSpPr>
                <a:spLocks noChangeShapeType="1"/>
              </p:cNvSpPr>
              <p:nvPr/>
            </p:nvSpPr>
            <p:spPr bwMode="auto">
              <a:xfrm>
                <a:off x="3930" y="718"/>
                <a:ext cx="0" cy="33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21" name="Line 101"/>
              <p:cNvSpPr>
                <a:spLocks noChangeShapeType="1"/>
              </p:cNvSpPr>
              <p:nvPr/>
            </p:nvSpPr>
            <p:spPr bwMode="auto">
              <a:xfrm>
                <a:off x="3353" y="3684"/>
                <a:ext cx="577" cy="41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22" name="Line 102"/>
              <p:cNvSpPr>
                <a:spLocks noChangeShapeType="1"/>
              </p:cNvSpPr>
              <p:nvPr/>
            </p:nvSpPr>
            <p:spPr bwMode="auto">
              <a:xfrm flipV="1">
                <a:off x="3930" y="2700"/>
                <a:ext cx="648" cy="140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23" name="Line 103"/>
              <p:cNvSpPr>
                <a:spLocks noChangeShapeType="1"/>
              </p:cNvSpPr>
              <p:nvPr/>
            </p:nvSpPr>
            <p:spPr bwMode="auto">
              <a:xfrm flipH="1">
                <a:off x="2891" y="2700"/>
                <a:ext cx="1687" cy="64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24" name="Freeform 104"/>
              <p:cNvSpPr>
                <a:spLocks/>
              </p:cNvSpPr>
              <p:nvPr/>
            </p:nvSpPr>
            <p:spPr bwMode="auto">
              <a:xfrm>
                <a:off x="2690" y="965"/>
                <a:ext cx="53" cy="85"/>
              </a:xfrm>
              <a:custGeom>
                <a:avLst/>
                <a:gdLst>
                  <a:gd name="T0" fmla="*/ 5 w 166"/>
                  <a:gd name="T1" fmla="*/ 1 h 262"/>
                  <a:gd name="T2" fmla="*/ 5 w 166"/>
                  <a:gd name="T3" fmla="*/ 1 h 262"/>
                  <a:gd name="T4" fmla="*/ 5 w 166"/>
                  <a:gd name="T5" fmla="*/ 1 h 262"/>
                  <a:gd name="T6" fmla="*/ 5 w 166"/>
                  <a:gd name="T7" fmla="*/ 0 h 262"/>
                  <a:gd name="T8" fmla="*/ 5 w 166"/>
                  <a:gd name="T9" fmla="*/ 0 h 262"/>
                  <a:gd name="T10" fmla="*/ 5 w 166"/>
                  <a:gd name="T11" fmla="*/ 0 h 262"/>
                  <a:gd name="T12" fmla="*/ 5 w 166"/>
                  <a:gd name="T13" fmla="*/ 0 h 262"/>
                  <a:gd name="T14" fmla="*/ 5 w 166"/>
                  <a:gd name="T15" fmla="*/ 0 h 262"/>
                  <a:gd name="T16" fmla="*/ 4 w 166"/>
                  <a:gd name="T17" fmla="*/ 0 h 262"/>
                  <a:gd name="T18" fmla="*/ 4 w 166"/>
                  <a:gd name="T19" fmla="*/ 0 h 262"/>
                  <a:gd name="T20" fmla="*/ 3 w 166"/>
                  <a:gd name="T21" fmla="*/ 0 h 262"/>
                  <a:gd name="T22" fmla="*/ 3 w 166"/>
                  <a:gd name="T23" fmla="*/ 0 h 262"/>
                  <a:gd name="T24" fmla="*/ 3 w 166"/>
                  <a:gd name="T25" fmla="*/ 0 h 262"/>
                  <a:gd name="T26" fmla="*/ 2 w 166"/>
                  <a:gd name="T27" fmla="*/ 1 h 262"/>
                  <a:gd name="T28" fmla="*/ 2 w 166"/>
                  <a:gd name="T29" fmla="*/ 1 h 262"/>
                  <a:gd name="T30" fmla="*/ 2 w 166"/>
                  <a:gd name="T31" fmla="*/ 1 h 262"/>
                  <a:gd name="T32" fmla="*/ 1 w 166"/>
                  <a:gd name="T33" fmla="*/ 2 h 262"/>
                  <a:gd name="T34" fmla="*/ 1 w 166"/>
                  <a:gd name="T35" fmla="*/ 2 h 262"/>
                  <a:gd name="T36" fmla="*/ 1 w 166"/>
                  <a:gd name="T37" fmla="*/ 3 h 262"/>
                  <a:gd name="T38" fmla="*/ 0 w 166"/>
                  <a:gd name="T39" fmla="*/ 6 h 262"/>
                  <a:gd name="T40" fmla="*/ 0 w 166"/>
                  <a:gd name="T41" fmla="*/ 6 h 262"/>
                  <a:gd name="T42" fmla="*/ 0 w 166"/>
                  <a:gd name="T43" fmla="*/ 7 h 262"/>
                  <a:gd name="T44" fmla="*/ 0 w 166"/>
                  <a:gd name="T45" fmla="*/ 7 h 262"/>
                  <a:gd name="T46" fmla="*/ 0 w 166"/>
                  <a:gd name="T47" fmla="*/ 7 h 262"/>
                  <a:gd name="T48" fmla="*/ 0 w 166"/>
                  <a:gd name="T49" fmla="*/ 8 h 262"/>
                  <a:gd name="T50" fmla="*/ 0 w 166"/>
                  <a:gd name="T51" fmla="*/ 8 h 262"/>
                  <a:gd name="T52" fmla="*/ 0 w 166"/>
                  <a:gd name="T53" fmla="*/ 8 h 262"/>
                  <a:gd name="T54" fmla="*/ 1 w 166"/>
                  <a:gd name="T55" fmla="*/ 9 h 262"/>
                  <a:gd name="T56" fmla="*/ 1 w 166"/>
                  <a:gd name="T57" fmla="*/ 9 h 262"/>
                  <a:gd name="T58" fmla="*/ 1 w 166"/>
                  <a:gd name="T59" fmla="*/ 9 h 262"/>
                  <a:gd name="T60" fmla="*/ 1 w 166"/>
                  <a:gd name="T61" fmla="*/ 9 h 262"/>
                  <a:gd name="T62" fmla="*/ 1 w 166"/>
                  <a:gd name="T63" fmla="*/ 9 h 262"/>
                  <a:gd name="T64" fmla="*/ 2 w 166"/>
                  <a:gd name="T65" fmla="*/ 9 h 262"/>
                  <a:gd name="T66" fmla="*/ 2 w 166"/>
                  <a:gd name="T67" fmla="*/ 9 h 262"/>
                  <a:gd name="T68" fmla="*/ 3 w 166"/>
                  <a:gd name="T69" fmla="*/ 9 h 262"/>
                  <a:gd name="T70" fmla="*/ 3 w 166"/>
                  <a:gd name="T71" fmla="*/ 9 h 262"/>
                  <a:gd name="T72" fmla="*/ 3 w 166"/>
                  <a:gd name="T73" fmla="*/ 9 h 262"/>
                  <a:gd name="T74" fmla="*/ 3 w 166"/>
                  <a:gd name="T75" fmla="*/ 8 h 262"/>
                  <a:gd name="T76" fmla="*/ 4 w 166"/>
                  <a:gd name="T77" fmla="*/ 8 h 262"/>
                  <a:gd name="T78" fmla="*/ 4 w 166"/>
                  <a:gd name="T79" fmla="*/ 8 h 262"/>
                  <a:gd name="T80" fmla="*/ 4 w 166"/>
                  <a:gd name="T81" fmla="*/ 7 h 262"/>
                  <a:gd name="T82" fmla="*/ 4 w 166"/>
                  <a:gd name="T83" fmla="*/ 7 h 262"/>
                  <a:gd name="T84" fmla="*/ 4 w 166"/>
                  <a:gd name="T85" fmla="*/ 6 h 262"/>
                  <a:gd name="T86" fmla="*/ 4 w 166"/>
                  <a:gd name="T87" fmla="*/ 6 h 262"/>
                  <a:gd name="T88" fmla="*/ 5 w 166"/>
                  <a:gd name="T89" fmla="*/ 4 h 262"/>
                  <a:gd name="T90" fmla="*/ 5 w 166"/>
                  <a:gd name="T91" fmla="*/ 3 h 262"/>
                  <a:gd name="T92" fmla="*/ 5 w 166"/>
                  <a:gd name="T93" fmla="*/ 2 h 26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66" h="262">
                    <a:moveTo>
                      <a:pt x="165" y="35"/>
                    </a:moveTo>
                    <a:lnTo>
                      <a:pt x="166" y="32"/>
                    </a:lnTo>
                    <a:lnTo>
                      <a:pt x="166" y="30"/>
                    </a:lnTo>
                    <a:lnTo>
                      <a:pt x="166" y="27"/>
                    </a:lnTo>
                    <a:lnTo>
                      <a:pt x="166" y="24"/>
                    </a:lnTo>
                    <a:lnTo>
                      <a:pt x="166" y="21"/>
                    </a:lnTo>
                    <a:lnTo>
                      <a:pt x="165" y="19"/>
                    </a:lnTo>
                    <a:lnTo>
                      <a:pt x="163" y="13"/>
                    </a:lnTo>
                    <a:lnTo>
                      <a:pt x="162" y="11"/>
                    </a:lnTo>
                    <a:lnTo>
                      <a:pt x="161" y="7"/>
                    </a:lnTo>
                    <a:lnTo>
                      <a:pt x="160" y="5"/>
                    </a:lnTo>
                    <a:lnTo>
                      <a:pt x="158" y="3"/>
                    </a:lnTo>
                    <a:lnTo>
                      <a:pt x="156" y="2"/>
                    </a:lnTo>
                    <a:lnTo>
                      <a:pt x="154" y="1"/>
                    </a:lnTo>
                    <a:lnTo>
                      <a:pt x="152" y="0"/>
                    </a:lnTo>
                    <a:lnTo>
                      <a:pt x="148" y="0"/>
                    </a:lnTo>
                    <a:lnTo>
                      <a:pt x="137" y="0"/>
                    </a:lnTo>
                    <a:lnTo>
                      <a:pt x="126" y="0"/>
                    </a:lnTo>
                    <a:lnTo>
                      <a:pt x="115" y="0"/>
                    </a:lnTo>
                    <a:lnTo>
                      <a:pt x="110" y="1"/>
                    </a:lnTo>
                    <a:lnTo>
                      <a:pt x="105" y="1"/>
                    </a:lnTo>
                    <a:lnTo>
                      <a:pt x="99" y="2"/>
                    </a:lnTo>
                    <a:lnTo>
                      <a:pt x="94" y="3"/>
                    </a:lnTo>
                    <a:lnTo>
                      <a:pt x="89" y="4"/>
                    </a:lnTo>
                    <a:lnTo>
                      <a:pt x="83" y="7"/>
                    </a:lnTo>
                    <a:lnTo>
                      <a:pt x="79" y="9"/>
                    </a:lnTo>
                    <a:lnTo>
                      <a:pt x="75" y="13"/>
                    </a:lnTo>
                    <a:lnTo>
                      <a:pt x="71" y="16"/>
                    </a:lnTo>
                    <a:lnTo>
                      <a:pt x="66" y="20"/>
                    </a:lnTo>
                    <a:lnTo>
                      <a:pt x="59" y="28"/>
                    </a:lnTo>
                    <a:lnTo>
                      <a:pt x="56" y="32"/>
                    </a:lnTo>
                    <a:lnTo>
                      <a:pt x="52" y="36"/>
                    </a:lnTo>
                    <a:lnTo>
                      <a:pt x="41" y="55"/>
                    </a:lnTo>
                    <a:lnTo>
                      <a:pt x="39" y="60"/>
                    </a:lnTo>
                    <a:lnTo>
                      <a:pt x="37" y="65"/>
                    </a:lnTo>
                    <a:lnTo>
                      <a:pt x="35" y="70"/>
                    </a:lnTo>
                    <a:lnTo>
                      <a:pt x="33" y="75"/>
                    </a:lnTo>
                    <a:lnTo>
                      <a:pt x="28" y="96"/>
                    </a:lnTo>
                    <a:lnTo>
                      <a:pt x="16" y="138"/>
                    </a:lnTo>
                    <a:lnTo>
                      <a:pt x="11" y="159"/>
                    </a:lnTo>
                    <a:lnTo>
                      <a:pt x="5" y="180"/>
                    </a:lnTo>
                    <a:lnTo>
                      <a:pt x="2" y="190"/>
                    </a:lnTo>
                    <a:lnTo>
                      <a:pt x="1" y="196"/>
                    </a:lnTo>
                    <a:lnTo>
                      <a:pt x="0" y="201"/>
                    </a:lnTo>
                    <a:lnTo>
                      <a:pt x="0" y="206"/>
                    </a:lnTo>
                    <a:lnTo>
                      <a:pt x="0" y="212"/>
                    </a:lnTo>
                    <a:lnTo>
                      <a:pt x="0" y="218"/>
                    </a:lnTo>
                    <a:lnTo>
                      <a:pt x="1" y="223"/>
                    </a:lnTo>
                    <a:lnTo>
                      <a:pt x="2" y="229"/>
                    </a:lnTo>
                    <a:lnTo>
                      <a:pt x="4" y="234"/>
                    </a:lnTo>
                    <a:lnTo>
                      <a:pt x="6" y="238"/>
                    </a:lnTo>
                    <a:lnTo>
                      <a:pt x="8" y="244"/>
                    </a:lnTo>
                    <a:lnTo>
                      <a:pt x="11" y="248"/>
                    </a:lnTo>
                    <a:lnTo>
                      <a:pt x="13" y="250"/>
                    </a:lnTo>
                    <a:lnTo>
                      <a:pt x="14" y="252"/>
                    </a:lnTo>
                    <a:lnTo>
                      <a:pt x="16" y="254"/>
                    </a:lnTo>
                    <a:lnTo>
                      <a:pt x="18" y="255"/>
                    </a:lnTo>
                    <a:lnTo>
                      <a:pt x="21" y="258"/>
                    </a:lnTo>
                    <a:lnTo>
                      <a:pt x="24" y="259"/>
                    </a:lnTo>
                    <a:lnTo>
                      <a:pt x="26" y="260"/>
                    </a:lnTo>
                    <a:lnTo>
                      <a:pt x="29" y="260"/>
                    </a:lnTo>
                    <a:lnTo>
                      <a:pt x="34" y="261"/>
                    </a:lnTo>
                    <a:lnTo>
                      <a:pt x="40" y="262"/>
                    </a:lnTo>
                    <a:lnTo>
                      <a:pt x="45" y="262"/>
                    </a:lnTo>
                    <a:lnTo>
                      <a:pt x="56" y="261"/>
                    </a:lnTo>
                    <a:lnTo>
                      <a:pt x="61" y="261"/>
                    </a:lnTo>
                    <a:lnTo>
                      <a:pt x="66" y="262"/>
                    </a:lnTo>
                    <a:lnTo>
                      <a:pt x="72" y="262"/>
                    </a:lnTo>
                    <a:lnTo>
                      <a:pt x="75" y="262"/>
                    </a:lnTo>
                    <a:lnTo>
                      <a:pt x="77" y="261"/>
                    </a:lnTo>
                    <a:lnTo>
                      <a:pt x="80" y="261"/>
                    </a:lnTo>
                    <a:lnTo>
                      <a:pt x="82" y="260"/>
                    </a:lnTo>
                    <a:lnTo>
                      <a:pt x="85" y="259"/>
                    </a:lnTo>
                    <a:lnTo>
                      <a:pt x="88" y="257"/>
                    </a:lnTo>
                    <a:lnTo>
                      <a:pt x="92" y="253"/>
                    </a:lnTo>
                    <a:lnTo>
                      <a:pt x="96" y="250"/>
                    </a:lnTo>
                    <a:lnTo>
                      <a:pt x="100" y="247"/>
                    </a:lnTo>
                    <a:lnTo>
                      <a:pt x="104" y="243"/>
                    </a:lnTo>
                    <a:lnTo>
                      <a:pt x="107" y="238"/>
                    </a:lnTo>
                    <a:lnTo>
                      <a:pt x="110" y="233"/>
                    </a:lnTo>
                    <a:lnTo>
                      <a:pt x="112" y="229"/>
                    </a:lnTo>
                    <a:lnTo>
                      <a:pt x="114" y="223"/>
                    </a:lnTo>
                    <a:lnTo>
                      <a:pt x="116" y="218"/>
                    </a:lnTo>
                    <a:lnTo>
                      <a:pt x="119" y="214"/>
                    </a:lnTo>
                    <a:lnTo>
                      <a:pt x="122" y="203"/>
                    </a:lnTo>
                    <a:lnTo>
                      <a:pt x="125" y="193"/>
                    </a:lnTo>
                    <a:lnTo>
                      <a:pt x="127" y="182"/>
                    </a:lnTo>
                    <a:lnTo>
                      <a:pt x="132" y="161"/>
                    </a:lnTo>
                    <a:lnTo>
                      <a:pt x="138" y="139"/>
                    </a:lnTo>
                    <a:lnTo>
                      <a:pt x="143" y="118"/>
                    </a:lnTo>
                    <a:lnTo>
                      <a:pt x="148" y="98"/>
                    </a:lnTo>
                    <a:lnTo>
                      <a:pt x="155" y="77"/>
                    </a:lnTo>
                    <a:lnTo>
                      <a:pt x="158" y="66"/>
                    </a:lnTo>
                    <a:lnTo>
                      <a:pt x="161" y="56"/>
                    </a:lnTo>
                    <a:lnTo>
                      <a:pt x="165" y="3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25" name="Freeform 105"/>
              <p:cNvSpPr>
                <a:spLocks/>
              </p:cNvSpPr>
              <p:nvPr/>
            </p:nvSpPr>
            <p:spPr bwMode="auto">
              <a:xfrm>
                <a:off x="2729" y="1034"/>
                <a:ext cx="5" cy="16"/>
              </a:xfrm>
              <a:custGeom>
                <a:avLst/>
                <a:gdLst>
                  <a:gd name="T0" fmla="*/ 0 w 15"/>
                  <a:gd name="T1" fmla="*/ 0 h 53"/>
                  <a:gd name="T2" fmla="*/ 0 w 15"/>
                  <a:gd name="T3" fmla="*/ 0 h 53"/>
                  <a:gd name="T4" fmla="*/ 0 w 15"/>
                  <a:gd name="T5" fmla="*/ 0 h 53"/>
                  <a:gd name="T6" fmla="*/ 0 w 15"/>
                  <a:gd name="T7" fmla="*/ 0 h 53"/>
                  <a:gd name="T8" fmla="*/ 0 w 15"/>
                  <a:gd name="T9" fmla="*/ 0 h 53"/>
                  <a:gd name="T10" fmla="*/ 0 w 15"/>
                  <a:gd name="T11" fmla="*/ 1 h 53"/>
                  <a:gd name="T12" fmla="*/ 0 w 15"/>
                  <a:gd name="T13" fmla="*/ 1 h 53"/>
                  <a:gd name="T14" fmla="*/ 0 w 15"/>
                  <a:gd name="T15" fmla="*/ 1 h 53"/>
                  <a:gd name="T16" fmla="*/ 0 w 15"/>
                  <a:gd name="T17" fmla="*/ 1 h 53"/>
                  <a:gd name="T18" fmla="*/ 0 w 15"/>
                  <a:gd name="T19" fmla="*/ 1 h 53"/>
                  <a:gd name="T20" fmla="*/ 0 w 15"/>
                  <a:gd name="T21" fmla="*/ 1 h 53"/>
                  <a:gd name="T22" fmla="*/ 0 w 15"/>
                  <a:gd name="T23" fmla="*/ 1 h 53"/>
                  <a:gd name="T24" fmla="*/ 0 w 15"/>
                  <a:gd name="T25" fmla="*/ 1 h 53"/>
                  <a:gd name="T26" fmla="*/ 0 w 15"/>
                  <a:gd name="T27" fmla="*/ 2 h 53"/>
                  <a:gd name="T28" fmla="*/ 1 w 15"/>
                  <a:gd name="T29" fmla="*/ 2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5" h="53">
                    <a:moveTo>
                      <a:pt x="2" y="0"/>
                    </a:moveTo>
                    <a:lnTo>
                      <a:pt x="1" y="3"/>
                    </a:lnTo>
                    <a:lnTo>
                      <a:pt x="1" y="6"/>
                    </a:lnTo>
                    <a:lnTo>
                      <a:pt x="0" y="10"/>
                    </a:lnTo>
                    <a:lnTo>
                      <a:pt x="0" y="13"/>
                    </a:lnTo>
                    <a:lnTo>
                      <a:pt x="0" y="18"/>
                    </a:lnTo>
                    <a:lnTo>
                      <a:pt x="0" y="21"/>
                    </a:lnTo>
                    <a:lnTo>
                      <a:pt x="1" y="24"/>
                    </a:lnTo>
                    <a:lnTo>
                      <a:pt x="1" y="28"/>
                    </a:lnTo>
                    <a:lnTo>
                      <a:pt x="2" y="31"/>
                    </a:lnTo>
                    <a:lnTo>
                      <a:pt x="4" y="35"/>
                    </a:lnTo>
                    <a:lnTo>
                      <a:pt x="7" y="41"/>
                    </a:lnTo>
                    <a:lnTo>
                      <a:pt x="11" y="47"/>
                    </a:lnTo>
                    <a:lnTo>
                      <a:pt x="13" y="51"/>
                    </a:lnTo>
                    <a:lnTo>
                      <a:pt x="15"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26" name="Line 106"/>
              <p:cNvSpPr>
                <a:spLocks noChangeShapeType="1"/>
              </p:cNvSpPr>
              <p:nvPr/>
            </p:nvSpPr>
            <p:spPr bwMode="auto">
              <a:xfrm flipH="1">
                <a:off x="2780" y="921"/>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27" name="Freeform 107"/>
              <p:cNvSpPr>
                <a:spLocks/>
              </p:cNvSpPr>
              <p:nvPr/>
            </p:nvSpPr>
            <p:spPr bwMode="auto">
              <a:xfrm>
                <a:off x="1118" y="1461"/>
                <a:ext cx="58" cy="129"/>
              </a:xfrm>
              <a:custGeom>
                <a:avLst/>
                <a:gdLst>
                  <a:gd name="T0" fmla="*/ 0 w 175"/>
                  <a:gd name="T1" fmla="*/ 14 h 392"/>
                  <a:gd name="T2" fmla="*/ 3 w 175"/>
                  <a:gd name="T3" fmla="*/ 14 h 392"/>
                  <a:gd name="T4" fmla="*/ 3 w 175"/>
                  <a:gd name="T5" fmla="*/ 14 h 392"/>
                  <a:gd name="T6" fmla="*/ 3 w 175"/>
                  <a:gd name="T7" fmla="*/ 14 h 392"/>
                  <a:gd name="T8" fmla="*/ 3 w 175"/>
                  <a:gd name="T9" fmla="*/ 14 h 392"/>
                  <a:gd name="T10" fmla="*/ 3 w 175"/>
                  <a:gd name="T11" fmla="*/ 13 h 392"/>
                  <a:gd name="T12" fmla="*/ 4 w 175"/>
                  <a:gd name="T13" fmla="*/ 13 h 392"/>
                  <a:gd name="T14" fmla="*/ 4 w 175"/>
                  <a:gd name="T15" fmla="*/ 13 h 392"/>
                  <a:gd name="T16" fmla="*/ 4 w 175"/>
                  <a:gd name="T17" fmla="*/ 13 h 392"/>
                  <a:gd name="T18" fmla="*/ 4 w 175"/>
                  <a:gd name="T19" fmla="*/ 13 h 392"/>
                  <a:gd name="T20" fmla="*/ 5 w 175"/>
                  <a:gd name="T21" fmla="*/ 13 h 392"/>
                  <a:gd name="T22" fmla="*/ 5 w 175"/>
                  <a:gd name="T23" fmla="*/ 13 h 392"/>
                  <a:gd name="T24" fmla="*/ 5 w 175"/>
                  <a:gd name="T25" fmla="*/ 12 h 392"/>
                  <a:gd name="T26" fmla="*/ 5 w 175"/>
                  <a:gd name="T27" fmla="*/ 12 h 392"/>
                  <a:gd name="T28" fmla="*/ 5 w 175"/>
                  <a:gd name="T29" fmla="*/ 12 h 392"/>
                  <a:gd name="T30" fmla="*/ 5 w 175"/>
                  <a:gd name="T31" fmla="*/ 12 h 392"/>
                  <a:gd name="T32" fmla="*/ 6 w 175"/>
                  <a:gd name="T33" fmla="*/ 7 h 392"/>
                  <a:gd name="T34" fmla="*/ 6 w 175"/>
                  <a:gd name="T35" fmla="*/ 7 h 392"/>
                  <a:gd name="T36" fmla="*/ 6 w 175"/>
                  <a:gd name="T37" fmla="*/ 7 h 392"/>
                  <a:gd name="T38" fmla="*/ 6 w 175"/>
                  <a:gd name="T39" fmla="*/ 7 h 392"/>
                  <a:gd name="T40" fmla="*/ 6 w 175"/>
                  <a:gd name="T41" fmla="*/ 6 h 392"/>
                  <a:gd name="T42" fmla="*/ 6 w 175"/>
                  <a:gd name="T43" fmla="*/ 6 h 392"/>
                  <a:gd name="T44" fmla="*/ 6 w 175"/>
                  <a:gd name="T45" fmla="*/ 6 h 392"/>
                  <a:gd name="T46" fmla="*/ 6 w 175"/>
                  <a:gd name="T47" fmla="*/ 6 h 392"/>
                  <a:gd name="T48" fmla="*/ 6 w 175"/>
                  <a:gd name="T49" fmla="*/ 5 h 392"/>
                  <a:gd name="T50" fmla="*/ 6 w 175"/>
                  <a:gd name="T51" fmla="*/ 5 h 392"/>
                  <a:gd name="T52" fmla="*/ 6 w 175"/>
                  <a:gd name="T53" fmla="*/ 5 h 392"/>
                  <a:gd name="T54" fmla="*/ 6 w 175"/>
                  <a:gd name="T55" fmla="*/ 5 h 392"/>
                  <a:gd name="T56" fmla="*/ 6 w 175"/>
                  <a:gd name="T57" fmla="*/ 5 h 392"/>
                  <a:gd name="T58" fmla="*/ 5 w 175"/>
                  <a:gd name="T59" fmla="*/ 5 h 392"/>
                  <a:gd name="T60" fmla="*/ 5 w 175"/>
                  <a:gd name="T61" fmla="*/ 5 h 392"/>
                  <a:gd name="T62" fmla="*/ 5 w 175"/>
                  <a:gd name="T63" fmla="*/ 5 h 3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75" h="392">
                    <a:moveTo>
                      <a:pt x="106" y="0"/>
                    </a:moveTo>
                    <a:lnTo>
                      <a:pt x="0" y="392"/>
                    </a:lnTo>
                    <a:lnTo>
                      <a:pt x="68" y="392"/>
                    </a:lnTo>
                    <a:lnTo>
                      <a:pt x="72" y="391"/>
                    </a:lnTo>
                    <a:lnTo>
                      <a:pt x="75" y="391"/>
                    </a:lnTo>
                    <a:lnTo>
                      <a:pt x="78" y="391"/>
                    </a:lnTo>
                    <a:lnTo>
                      <a:pt x="80" y="390"/>
                    </a:lnTo>
                    <a:lnTo>
                      <a:pt x="83" y="389"/>
                    </a:lnTo>
                    <a:lnTo>
                      <a:pt x="87" y="388"/>
                    </a:lnTo>
                    <a:lnTo>
                      <a:pt x="90" y="387"/>
                    </a:lnTo>
                    <a:lnTo>
                      <a:pt x="92" y="385"/>
                    </a:lnTo>
                    <a:lnTo>
                      <a:pt x="95" y="384"/>
                    </a:lnTo>
                    <a:lnTo>
                      <a:pt x="98" y="382"/>
                    </a:lnTo>
                    <a:lnTo>
                      <a:pt x="102" y="379"/>
                    </a:lnTo>
                    <a:lnTo>
                      <a:pt x="105" y="377"/>
                    </a:lnTo>
                    <a:lnTo>
                      <a:pt x="107" y="375"/>
                    </a:lnTo>
                    <a:lnTo>
                      <a:pt x="110" y="372"/>
                    </a:lnTo>
                    <a:lnTo>
                      <a:pt x="112" y="370"/>
                    </a:lnTo>
                    <a:lnTo>
                      <a:pt x="115" y="367"/>
                    </a:lnTo>
                    <a:lnTo>
                      <a:pt x="117" y="364"/>
                    </a:lnTo>
                    <a:lnTo>
                      <a:pt x="121" y="360"/>
                    </a:lnTo>
                    <a:lnTo>
                      <a:pt x="123" y="357"/>
                    </a:lnTo>
                    <a:lnTo>
                      <a:pt x="125" y="354"/>
                    </a:lnTo>
                    <a:lnTo>
                      <a:pt x="127" y="351"/>
                    </a:lnTo>
                    <a:lnTo>
                      <a:pt x="130" y="346"/>
                    </a:lnTo>
                    <a:lnTo>
                      <a:pt x="131" y="343"/>
                    </a:lnTo>
                    <a:lnTo>
                      <a:pt x="133" y="339"/>
                    </a:lnTo>
                    <a:lnTo>
                      <a:pt x="136" y="336"/>
                    </a:lnTo>
                    <a:lnTo>
                      <a:pt x="138" y="332"/>
                    </a:lnTo>
                    <a:lnTo>
                      <a:pt x="139" y="327"/>
                    </a:lnTo>
                    <a:lnTo>
                      <a:pt x="140" y="324"/>
                    </a:lnTo>
                    <a:lnTo>
                      <a:pt x="142" y="320"/>
                    </a:lnTo>
                    <a:lnTo>
                      <a:pt x="143" y="316"/>
                    </a:lnTo>
                    <a:lnTo>
                      <a:pt x="172" y="207"/>
                    </a:lnTo>
                    <a:lnTo>
                      <a:pt x="173" y="203"/>
                    </a:lnTo>
                    <a:lnTo>
                      <a:pt x="174" y="200"/>
                    </a:lnTo>
                    <a:lnTo>
                      <a:pt x="174" y="195"/>
                    </a:lnTo>
                    <a:lnTo>
                      <a:pt x="175" y="191"/>
                    </a:lnTo>
                    <a:lnTo>
                      <a:pt x="175" y="188"/>
                    </a:lnTo>
                    <a:lnTo>
                      <a:pt x="175" y="184"/>
                    </a:lnTo>
                    <a:lnTo>
                      <a:pt x="175" y="179"/>
                    </a:lnTo>
                    <a:lnTo>
                      <a:pt x="175" y="176"/>
                    </a:lnTo>
                    <a:lnTo>
                      <a:pt x="175" y="173"/>
                    </a:lnTo>
                    <a:lnTo>
                      <a:pt x="175" y="169"/>
                    </a:lnTo>
                    <a:lnTo>
                      <a:pt x="174" y="165"/>
                    </a:lnTo>
                    <a:lnTo>
                      <a:pt x="174" y="162"/>
                    </a:lnTo>
                    <a:lnTo>
                      <a:pt x="173" y="159"/>
                    </a:lnTo>
                    <a:lnTo>
                      <a:pt x="172" y="156"/>
                    </a:lnTo>
                    <a:lnTo>
                      <a:pt x="171" y="153"/>
                    </a:lnTo>
                    <a:lnTo>
                      <a:pt x="170" y="151"/>
                    </a:lnTo>
                    <a:lnTo>
                      <a:pt x="168" y="147"/>
                    </a:lnTo>
                    <a:lnTo>
                      <a:pt x="166" y="145"/>
                    </a:lnTo>
                    <a:lnTo>
                      <a:pt x="164" y="143"/>
                    </a:lnTo>
                    <a:lnTo>
                      <a:pt x="163" y="141"/>
                    </a:lnTo>
                    <a:lnTo>
                      <a:pt x="161" y="139"/>
                    </a:lnTo>
                    <a:lnTo>
                      <a:pt x="159" y="138"/>
                    </a:lnTo>
                    <a:lnTo>
                      <a:pt x="157" y="136"/>
                    </a:lnTo>
                    <a:lnTo>
                      <a:pt x="155" y="135"/>
                    </a:lnTo>
                    <a:lnTo>
                      <a:pt x="152" y="134"/>
                    </a:lnTo>
                    <a:lnTo>
                      <a:pt x="149" y="132"/>
                    </a:lnTo>
                    <a:lnTo>
                      <a:pt x="147" y="131"/>
                    </a:lnTo>
                    <a:lnTo>
                      <a:pt x="144" y="131"/>
                    </a:lnTo>
                    <a:lnTo>
                      <a:pt x="142" y="131"/>
                    </a:lnTo>
                    <a:lnTo>
                      <a:pt x="139" y="131"/>
                    </a:lnTo>
                    <a:lnTo>
                      <a:pt x="71" y="1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28" name="Line 108"/>
              <p:cNvSpPr>
                <a:spLocks noChangeShapeType="1"/>
              </p:cNvSpPr>
              <p:nvPr/>
            </p:nvSpPr>
            <p:spPr bwMode="auto">
              <a:xfrm flipH="1">
                <a:off x="1192" y="1461"/>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29" name="Line 109"/>
              <p:cNvSpPr>
                <a:spLocks noChangeShapeType="1"/>
              </p:cNvSpPr>
              <p:nvPr/>
            </p:nvSpPr>
            <p:spPr bwMode="auto">
              <a:xfrm flipH="1">
                <a:off x="1790" y="2363"/>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30" name="Freeform 110"/>
              <p:cNvSpPr>
                <a:spLocks/>
              </p:cNvSpPr>
              <p:nvPr/>
            </p:nvSpPr>
            <p:spPr bwMode="auto">
              <a:xfrm>
                <a:off x="1778" y="2338"/>
                <a:ext cx="12" cy="25"/>
              </a:xfrm>
              <a:custGeom>
                <a:avLst/>
                <a:gdLst>
                  <a:gd name="T0" fmla="*/ 0 w 37"/>
                  <a:gd name="T1" fmla="*/ 0 h 77"/>
                  <a:gd name="T2" fmla="*/ 0 w 37"/>
                  <a:gd name="T3" fmla="*/ 0 h 77"/>
                  <a:gd name="T4" fmla="*/ 0 w 37"/>
                  <a:gd name="T5" fmla="*/ 0 h 77"/>
                  <a:gd name="T6" fmla="*/ 0 w 37"/>
                  <a:gd name="T7" fmla="*/ 1 h 77"/>
                  <a:gd name="T8" fmla="*/ 0 w 37"/>
                  <a:gd name="T9" fmla="*/ 1 h 77"/>
                  <a:gd name="T10" fmla="*/ 0 w 37"/>
                  <a:gd name="T11" fmla="*/ 1 h 77"/>
                  <a:gd name="T12" fmla="*/ 0 w 37"/>
                  <a:gd name="T13" fmla="*/ 1 h 77"/>
                  <a:gd name="T14" fmla="*/ 0 w 37"/>
                  <a:gd name="T15" fmla="*/ 1 h 77"/>
                  <a:gd name="T16" fmla="*/ 0 w 37"/>
                  <a:gd name="T17" fmla="*/ 1 h 77"/>
                  <a:gd name="T18" fmla="*/ 0 w 37"/>
                  <a:gd name="T19" fmla="*/ 2 h 77"/>
                  <a:gd name="T20" fmla="*/ 0 w 37"/>
                  <a:gd name="T21" fmla="*/ 2 h 77"/>
                  <a:gd name="T22" fmla="*/ 0 w 37"/>
                  <a:gd name="T23" fmla="*/ 2 h 77"/>
                  <a:gd name="T24" fmla="*/ 0 w 37"/>
                  <a:gd name="T25" fmla="*/ 2 h 77"/>
                  <a:gd name="T26" fmla="*/ 0 w 37"/>
                  <a:gd name="T27" fmla="*/ 2 h 77"/>
                  <a:gd name="T28" fmla="*/ 0 w 37"/>
                  <a:gd name="T29" fmla="*/ 2 h 77"/>
                  <a:gd name="T30" fmla="*/ 0 w 37"/>
                  <a:gd name="T31" fmla="*/ 2 h 77"/>
                  <a:gd name="T32" fmla="*/ 0 w 37"/>
                  <a:gd name="T33" fmla="*/ 2 h 77"/>
                  <a:gd name="T34" fmla="*/ 1 w 37"/>
                  <a:gd name="T35" fmla="*/ 2 h 77"/>
                  <a:gd name="T36" fmla="*/ 1 w 37"/>
                  <a:gd name="T37" fmla="*/ 2 h 77"/>
                  <a:gd name="T38" fmla="*/ 1 w 37"/>
                  <a:gd name="T39" fmla="*/ 3 h 77"/>
                  <a:gd name="T40" fmla="*/ 1 w 37"/>
                  <a:gd name="T41" fmla="*/ 3 h 77"/>
                  <a:gd name="T42" fmla="*/ 1 w 37"/>
                  <a:gd name="T43" fmla="*/ 3 h 77"/>
                  <a:gd name="T44" fmla="*/ 1 w 37"/>
                  <a:gd name="T45" fmla="*/ 3 h 77"/>
                  <a:gd name="T46" fmla="*/ 1 w 37"/>
                  <a:gd name="T47" fmla="*/ 3 h 77"/>
                  <a:gd name="T48" fmla="*/ 1 w 37"/>
                  <a:gd name="T49" fmla="*/ 3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7" h="77">
                    <a:moveTo>
                      <a:pt x="4" y="0"/>
                    </a:moveTo>
                    <a:lnTo>
                      <a:pt x="3" y="5"/>
                    </a:lnTo>
                    <a:lnTo>
                      <a:pt x="2" y="11"/>
                    </a:lnTo>
                    <a:lnTo>
                      <a:pt x="1" y="15"/>
                    </a:lnTo>
                    <a:lnTo>
                      <a:pt x="1" y="20"/>
                    </a:lnTo>
                    <a:lnTo>
                      <a:pt x="0" y="25"/>
                    </a:lnTo>
                    <a:lnTo>
                      <a:pt x="0" y="30"/>
                    </a:lnTo>
                    <a:lnTo>
                      <a:pt x="1" y="34"/>
                    </a:lnTo>
                    <a:lnTo>
                      <a:pt x="1" y="38"/>
                    </a:lnTo>
                    <a:lnTo>
                      <a:pt x="2" y="43"/>
                    </a:lnTo>
                    <a:lnTo>
                      <a:pt x="3" y="47"/>
                    </a:lnTo>
                    <a:lnTo>
                      <a:pt x="4" y="50"/>
                    </a:lnTo>
                    <a:lnTo>
                      <a:pt x="5" y="54"/>
                    </a:lnTo>
                    <a:lnTo>
                      <a:pt x="6" y="58"/>
                    </a:lnTo>
                    <a:lnTo>
                      <a:pt x="9" y="61"/>
                    </a:lnTo>
                    <a:lnTo>
                      <a:pt x="11" y="64"/>
                    </a:lnTo>
                    <a:lnTo>
                      <a:pt x="13" y="66"/>
                    </a:lnTo>
                    <a:lnTo>
                      <a:pt x="16" y="68"/>
                    </a:lnTo>
                    <a:lnTo>
                      <a:pt x="18" y="70"/>
                    </a:lnTo>
                    <a:lnTo>
                      <a:pt x="21" y="73"/>
                    </a:lnTo>
                    <a:lnTo>
                      <a:pt x="23" y="74"/>
                    </a:lnTo>
                    <a:lnTo>
                      <a:pt x="27" y="75"/>
                    </a:lnTo>
                    <a:lnTo>
                      <a:pt x="30" y="76"/>
                    </a:lnTo>
                    <a:lnTo>
                      <a:pt x="33" y="77"/>
                    </a:lnTo>
                    <a:lnTo>
                      <a:pt x="37"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31" name="Line 111"/>
              <p:cNvSpPr>
                <a:spLocks noChangeShapeType="1"/>
              </p:cNvSpPr>
              <p:nvPr/>
            </p:nvSpPr>
            <p:spPr bwMode="auto">
              <a:xfrm flipV="1">
                <a:off x="1778" y="2301"/>
                <a:ext cx="10"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32" name="Freeform 112"/>
              <p:cNvSpPr>
                <a:spLocks/>
              </p:cNvSpPr>
              <p:nvPr/>
            </p:nvSpPr>
            <p:spPr bwMode="auto">
              <a:xfrm>
                <a:off x="1788" y="2278"/>
                <a:ext cx="25" cy="23"/>
              </a:xfrm>
              <a:custGeom>
                <a:avLst/>
                <a:gdLst>
                  <a:gd name="T0" fmla="*/ 3 w 73"/>
                  <a:gd name="T1" fmla="*/ 0 h 76"/>
                  <a:gd name="T2" fmla="*/ 3 w 73"/>
                  <a:gd name="T3" fmla="*/ 0 h 76"/>
                  <a:gd name="T4" fmla="*/ 3 w 73"/>
                  <a:gd name="T5" fmla="*/ 0 h 76"/>
                  <a:gd name="T6" fmla="*/ 3 w 73"/>
                  <a:gd name="T7" fmla="*/ 0 h 76"/>
                  <a:gd name="T8" fmla="*/ 2 w 73"/>
                  <a:gd name="T9" fmla="*/ 0 h 76"/>
                  <a:gd name="T10" fmla="*/ 2 w 73"/>
                  <a:gd name="T11" fmla="*/ 0 h 76"/>
                  <a:gd name="T12" fmla="*/ 2 w 73"/>
                  <a:gd name="T13" fmla="*/ 0 h 76"/>
                  <a:gd name="T14" fmla="*/ 2 w 73"/>
                  <a:gd name="T15" fmla="*/ 0 h 76"/>
                  <a:gd name="T16" fmla="*/ 2 w 73"/>
                  <a:gd name="T17" fmla="*/ 0 h 76"/>
                  <a:gd name="T18" fmla="*/ 2 w 73"/>
                  <a:gd name="T19" fmla="*/ 0 h 76"/>
                  <a:gd name="T20" fmla="*/ 1 w 73"/>
                  <a:gd name="T21" fmla="*/ 1 h 76"/>
                  <a:gd name="T22" fmla="*/ 1 w 73"/>
                  <a:gd name="T23" fmla="*/ 1 h 76"/>
                  <a:gd name="T24" fmla="*/ 1 w 73"/>
                  <a:gd name="T25" fmla="*/ 1 h 76"/>
                  <a:gd name="T26" fmla="*/ 1 w 73"/>
                  <a:gd name="T27" fmla="*/ 1 h 76"/>
                  <a:gd name="T28" fmla="*/ 1 w 73"/>
                  <a:gd name="T29" fmla="*/ 1 h 76"/>
                  <a:gd name="T30" fmla="*/ 1 w 73"/>
                  <a:gd name="T31" fmla="*/ 1 h 76"/>
                  <a:gd name="T32" fmla="*/ 1 w 73"/>
                  <a:gd name="T33" fmla="*/ 1 h 76"/>
                  <a:gd name="T34" fmla="*/ 1 w 73"/>
                  <a:gd name="T35" fmla="*/ 1 h 76"/>
                  <a:gd name="T36" fmla="*/ 0 w 73"/>
                  <a:gd name="T37" fmla="*/ 1 h 76"/>
                  <a:gd name="T38" fmla="*/ 0 w 73"/>
                  <a:gd name="T39" fmla="*/ 2 h 76"/>
                  <a:gd name="T40" fmla="*/ 0 w 73"/>
                  <a:gd name="T41" fmla="*/ 2 h 76"/>
                  <a:gd name="T42" fmla="*/ 0 w 73"/>
                  <a:gd name="T43" fmla="*/ 2 h 76"/>
                  <a:gd name="T44" fmla="*/ 0 w 73"/>
                  <a:gd name="T45" fmla="*/ 2 h 76"/>
                  <a:gd name="T46" fmla="*/ 0 w 73"/>
                  <a:gd name="T47" fmla="*/ 2 h 76"/>
                  <a:gd name="T48" fmla="*/ 0 w 73"/>
                  <a:gd name="T49" fmla="*/ 2 h 7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76">
                    <a:moveTo>
                      <a:pt x="73" y="0"/>
                    </a:moveTo>
                    <a:lnTo>
                      <a:pt x="70" y="0"/>
                    </a:lnTo>
                    <a:lnTo>
                      <a:pt x="67" y="0"/>
                    </a:lnTo>
                    <a:lnTo>
                      <a:pt x="63" y="1"/>
                    </a:lnTo>
                    <a:lnTo>
                      <a:pt x="60" y="2"/>
                    </a:lnTo>
                    <a:lnTo>
                      <a:pt x="55" y="3"/>
                    </a:lnTo>
                    <a:lnTo>
                      <a:pt x="52" y="5"/>
                    </a:lnTo>
                    <a:lnTo>
                      <a:pt x="48" y="7"/>
                    </a:lnTo>
                    <a:lnTo>
                      <a:pt x="45" y="10"/>
                    </a:lnTo>
                    <a:lnTo>
                      <a:pt x="40" y="13"/>
                    </a:lnTo>
                    <a:lnTo>
                      <a:pt x="37" y="15"/>
                    </a:lnTo>
                    <a:lnTo>
                      <a:pt x="34" y="18"/>
                    </a:lnTo>
                    <a:lnTo>
                      <a:pt x="30" y="22"/>
                    </a:lnTo>
                    <a:lnTo>
                      <a:pt x="27" y="26"/>
                    </a:lnTo>
                    <a:lnTo>
                      <a:pt x="23" y="30"/>
                    </a:lnTo>
                    <a:lnTo>
                      <a:pt x="20" y="33"/>
                    </a:lnTo>
                    <a:lnTo>
                      <a:pt x="17" y="37"/>
                    </a:lnTo>
                    <a:lnTo>
                      <a:pt x="15" y="43"/>
                    </a:lnTo>
                    <a:lnTo>
                      <a:pt x="12" y="47"/>
                    </a:lnTo>
                    <a:lnTo>
                      <a:pt x="10" y="51"/>
                    </a:lnTo>
                    <a:lnTo>
                      <a:pt x="7" y="56"/>
                    </a:lnTo>
                    <a:lnTo>
                      <a:pt x="5" y="61"/>
                    </a:lnTo>
                    <a:lnTo>
                      <a:pt x="3" y="66"/>
                    </a:lnTo>
                    <a:lnTo>
                      <a:pt x="2" y="70"/>
                    </a:lnTo>
                    <a:lnTo>
                      <a:pt x="0"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33" name="Line 113"/>
              <p:cNvSpPr>
                <a:spLocks noChangeShapeType="1"/>
              </p:cNvSpPr>
              <p:nvPr/>
            </p:nvSpPr>
            <p:spPr bwMode="auto">
              <a:xfrm>
                <a:off x="1813" y="2278"/>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34" name="Line 114"/>
              <p:cNvSpPr>
                <a:spLocks noChangeShapeType="1"/>
              </p:cNvSpPr>
              <p:nvPr/>
            </p:nvSpPr>
            <p:spPr bwMode="auto">
              <a:xfrm flipH="1">
                <a:off x="1845" y="2234"/>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35" name="Freeform 115"/>
              <p:cNvSpPr>
                <a:spLocks/>
              </p:cNvSpPr>
              <p:nvPr/>
            </p:nvSpPr>
            <p:spPr bwMode="auto">
              <a:xfrm>
                <a:off x="2739" y="3248"/>
                <a:ext cx="4" cy="18"/>
              </a:xfrm>
              <a:custGeom>
                <a:avLst/>
                <a:gdLst>
                  <a:gd name="T0" fmla="*/ 0 w 16"/>
                  <a:gd name="T1" fmla="*/ 0 h 54"/>
                  <a:gd name="T2" fmla="*/ 0 w 16"/>
                  <a:gd name="T3" fmla="*/ 0 h 54"/>
                  <a:gd name="T4" fmla="*/ 0 w 16"/>
                  <a:gd name="T5" fmla="*/ 0 h 54"/>
                  <a:gd name="T6" fmla="*/ 0 w 16"/>
                  <a:gd name="T7" fmla="*/ 0 h 54"/>
                  <a:gd name="T8" fmla="*/ 0 w 16"/>
                  <a:gd name="T9" fmla="*/ 1 h 54"/>
                  <a:gd name="T10" fmla="*/ 0 w 16"/>
                  <a:gd name="T11" fmla="*/ 1 h 54"/>
                  <a:gd name="T12" fmla="*/ 0 w 16"/>
                  <a:gd name="T13" fmla="*/ 1 h 54"/>
                  <a:gd name="T14" fmla="*/ 0 w 16"/>
                  <a:gd name="T15" fmla="*/ 1 h 54"/>
                  <a:gd name="T16" fmla="*/ 0 w 16"/>
                  <a:gd name="T17" fmla="*/ 1 h 54"/>
                  <a:gd name="T18" fmla="*/ 0 w 16"/>
                  <a:gd name="T19" fmla="*/ 1 h 54"/>
                  <a:gd name="T20" fmla="*/ 0 w 16"/>
                  <a:gd name="T21" fmla="*/ 1 h 54"/>
                  <a:gd name="T22" fmla="*/ 0 w 16"/>
                  <a:gd name="T23" fmla="*/ 2 h 54"/>
                  <a:gd name="T24" fmla="*/ 0 w 16"/>
                  <a:gd name="T25" fmla="*/ 2 h 54"/>
                  <a:gd name="T26" fmla="*/ 0 w 16"/>
                  <a:gd name="T27" fmla="*/ 2 h 54"/>
                  <a:gd name="T28" fmla="*/ 0 w 16"/>
                  <a:gd name="T29" fmla="*/ 2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54">
                    <a:moveTo>
                      <a:pt x="2" y="0"/>
                    </a:moveTo>
                    <a:lnTo>
                      <a:pt x="2" y="4"/>
                    </a:lnTo>
                    <a:lnTo>
                      <a:pt x="1" y="8"/>
                    </a:lnTo>
                    <a:lnTo>
                      <a:pt x="1" y="12"/>
                    </a:lnTo>
                    <a:lnTo>
                      <a:pt x="0" y="15"/>
                    </a:lnTo>
                    <a:lnTo>
                      <a:pt x="0" y="18"/>
                    </a:lnTo>
                    <a:lnTo>
                      <a:pt x="1" y="22"/>
                    </a:lnTo>
                    <a:lnTo>
                      <a:pt x="1" y="26"/>
                    </a:lnTo>
                    <a:lnTo>
                      <a:pt x="2" y="30"/>
                    </a:lnTo>
                    <a:lnTo>
                      <a:pt x="4" y="33"/>
                    </a:lnTo>
                    <a:lnTo>
                      <a:pt x="5" y="36"/>
                    </a:lnTo>
                    <a:lnTo>
                      <a:pt x="9" y="43"/>
                    </a:lnTo>
                    <a:lnTo>
                      <a:pt x="12" y="49"/>
                    </a:lnTo>
                    <a:lnTo>
                      <a:pt x="14" y="52"/>
                    </a:lnTo>
                    <a:lnTo>
                      <a:pt x="1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36" name="Freeform 116"/>
              <p:cNvSpPr>
                <a:spLocks/>
              </p:cNvSpPr>
              <p:nvPr/>
            </p:nvSpPr>
            <p:spPr bwMode="auto">
              <a:xfrm>
                <a:off x="2699" y="3181"/>
                <a:ext cx="56" cy="85"/>
              </a:xfrm>
              <a:custGeom>
                <a:avLst/>
                <a:gdLst>
                  <a:gd name="T0" fmla="*/ 6 w 167"/>
                  <a:gd name="T1" fmla="*/ 1 h 261"/>
                  <a:gd name="T2" fmla="*/ 6 w 167"/>
                  <a:gd name="T3" fmla="*/ 1 h 261"/>
                  <a:gd name="T4" fmla="*/ 6 w 167"/>
                  <a:gd name="T5" fmla="*/ 1 h 261"/>
                  <a:gd name="T6" fmla="*/ 6 w 167"/>
                  <a:gd name="T7" fmla="*/ 0 h 261"/>
                  <a:gd name="T8" fmla="*/ 6 w 167"/>
                  <a:gd name="T9" fmla="*/ 0 h 261"/>
                  <a:gd name="T10" fmla="*/ 6 w 167"/>
                  <a:gd name="T11" fmla="*/ 0 h 261"/>
                  <a:gd name="T12" fmla="*/ 6 w 167"/>
                  <a:gd name="T13" fmla="*/ 0 h 261"/>
                  <a:gd name="T14" fmla="*/ 6 w 167"/>
                  <a:gd name="T15" fmla="*/ 0 h 261"/>
                  <a:gd name="T16" fmla="*/ 5 w 167"/>
                  <a:gd name="T17" fmla="*/ 0 h 261"/>
                  <a:gd name="T18" fmla="*/ 4 w 167"/>
                  <a:gd name="T19" fmla="*/ 0 h 261"/>
                  <a:gd name="T20" fmla="*/ 4 w 167"/>
                  <a:gd name="T21" fmla="*/ 0 h 261"/>
                  <a:gd name="T22" fmla="*/ 3 w 167"/>
                  <a:gd name="T23" fmla="*/ 0 h 261"/>
                  <a:gd name="T24" fmla="*/ 3 w 167"/>
                  <a:gd name="T25" fmla="*/ 0 h 261"/>
                  <a:gd name="T26" fmla="*/ 3 w 167"/>
                  <a:gd name="T27" fmla="*/ 1 h 261"/>
                  <a:gd name="T28" fmla="*/ 2 w 167"/>
                  <a:gd name="T29" fmla="*/ 1 h 261"/>
                  <a:gd name="T30" fmla="*/ 2 w 167"/>
                  <a:gd name="T31" fmla="*/ 1 h 261"/>
                  <a:gd name="T32" fmla="*/ 1 w 167"/>
                  <a:gd name="T33" fmla="*/ 2 h 261"/>
                  <a:gd name="T34" fmla="*/ 1 w 167"/>
                  <a:gd name="T35" fmla="*/ 2 h 261"/>
                  <a:gd name="T36" fmla="*/ 1 w 167"/>
                  <a:gd name="T37" fmla="*/ 3 h 261"/>
                  <a:gd name="T38" fmla="*/ 0 w 167"/>
                  <a:gd name="T39" fmla="*/ 6 h 261"/>
                  <a:gd name="T40" fmla="*/ 0 w 167"/>
                  <a:gd name="T41" fmla="*/ 7 h 261"/>
                  <a:gd name="T42" fmla="*/ 0 w 167"/>
                  <a:gd name="T43" fmla="*/ 7 h 261"/>
                  <a:gd name="T44" fmla="*/ 0 w 167"/>
                  <a:gd name="T45" fmla="*/ 7 h 261"/>
                  <a:gd name="T46" fmla="*/ 0 w 167"/>
                  <a:gd name="T47" fmla="*/ 8 h 261"/>
                  <a:gd name="T48" fmla="*/ 0 w 167"/>
                  <a:gd name="T49" fmla="*/ 8 h 261"/>
                  <a:gd name="T50" fmla="*/ 0 w 167"/>
                  <a:gd name="T51" fmla="*/ 8 h 261"/>
                  <a:gd name="T52" fmla="*/ 0 w 167"/>
                  <a:gd name="T53" fmla="*/ 8 h 261"/>
                  <a:gd name="T54" fmla="*/ 1 w 167"/>
                  <a:gd name="T55" fmla="*/ 9 h 261"/>
                  <a:gd name="T56" fmla="*/ 1 w 167"/>
                  <a:gd name="T57" fmla="*/ 9 h 261"/>
                  <a:gd name="T58" fmla="*/ 1 w 167"/>
                  <a:gd name="T59" fmla="*/ 9 h 261"/>
                  <a:gd name="T60" fmla="*/ 1 w 167"/>
                  <a:gd name="T61" fmla="*/ 9 h 261"/>
                  <a:gd name="T62" fmla="*/ 2 w 167"/>
                  <a:gd name="T63" fmla="*/ 9 h 261"/>
                  <a:gd name="T64" fmla="*/ 2 w 167"/>
                  <a:gd name="T65" fmla="*/ 9 h 261"/>
                  <a:gd name="T66" fmla="*/ 3 w 167"/>
                  <a:gd name="T67" fmla="*/ 9 h 261"/>
                  <a:gd name="T68" fmla="*/ 3 w 167"/>
                  <a:gd name="T69" fmla="*/ 9 h 261"/>
                  <a:gd name="T70" fmla="*/ 3 w 167"/>
                  <a:gd name="T71" fmla="*/ 9 h 261"/>
                  <a:gd name="T72" fmla="*/ 3 w 167"/>
                  <a:gd name="T73" fmla="*/ 9 h 261"/>
                  <a:gd name="T74" fmla="*/ 4 w 167"/>
                  <a:gd name="T75" fmla="*/ 8 h 261"/>
                  <a:gd name="T76" fmla="*/ 4 w 167"/>
                  <a:gd name="T77" fmla="*/ 8 h 261"/>
                  <a:gd name="T78" fmla="*/ 4 w 167"/>
                  <a:gd name="T79" fmla="*/ 8 h 261"/>
                  <a:gd name="T80" fmla="*/ 4 w 167"/>
                  <a:gd name="T81" fmla="*/ 8 h 261"/>
                  <a:gd name="T82" fmla="*/ 4 w 167"/>
                  <a:gd name="T83" fmla="*/ 7 h 261"/>
                  <a:gd name="T84" fmla="*/ 5 w 167"/>
                  <a:gd name="T85" fmla="*/ 7 h 261"/>
                  <a:gd name="T86" fmla="*/ 5 w 167"/>
                  <a:gd name="T87" fmla="*/ 6 h 261"/>
                  <a:gd name="T88" fmla="*/ 5 w 167"/>
                  <a:gd name="T89" fmla="*/ 4 h 261"/>
                  <a:gd name="T90" fmla="*/ 6 w 167"/>
                  <a:gd name="T91" fmla="*/ 3 h 261"/>
                  <a:gd name="T92" fmla="*/ 6 w 167"/>
                  <a:gd name="T93" fmla="*/ 2 h 2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67" h="261">
                    <a:moveTo>
                      <a:pt x="166" y="35"/>
                    </a:moveTo>
                    <a:lnTo>
                      <a:pt x="166" y="31"/>
                    </a:lnTo>
                    <a:lnTo>
                      <a:pt x="166" y="29"/>
                    </a:lnTo>
                    <a:lnTo>
                      <a:pt x="167" y="26"/>
                    </a:lnTo>
                    <a:lnTo>
                      <a:pt x="166" y="24"/>
                    </a:lnTo>
                    <a:lnTo>
                      <a:pt x="166" y="21"/>
                    </a:lnTo>
                    <a:lnTo>
                      <a:pt x="165" y="18"/>
                    </a:lnTo>
                    <a:lnTo>
                      <a:pt x="164" y="12"/>
                    </a:lnTo>
                    <a:lnTo>
                      <a:pt x="163" y="10"/>
                    </a:lnTo>
                    <a:lnTo>
                      <a:pt x="162" y="7"/>
                    </a:lnTo>
                    <a:lnTo>
                      <a:pt x="160" y="5"/>
                    </a:lnTo>
                    <a:lnTo>
                      <a:pt x="159" y="3"/>
                    </a:lnTo>
                    <a:lnTo>
                      <a:pt x="157" y="2"/>
                    </a:lnTo>
                    <a:lnTo>
                      <a:pt x="155" y="1"/>
                    </a:lnTo>
                    <a:lnTo>
                      <a:pt x="151" y="0"/>
                    </a:lnTo>
                    <a:lnTo>
                      <a:pt x="149" y="0"/>
                    </a:lnTo>
                    <a:lnTo>
                      <a:pt x="137" y="0"/>
                    </a:lnTo>
                    <a:lnTo>
                      <a:pt x="127" y="0"/>
                    </a:lnTo>
                    <a:lnTo>
                      <a:pt x="115" y="0"/>
                    </a:lnTo>
                    <a:lnTo>
                      <a:pt x="111" y="0"/>
                    </a:lnTo>
                    <a:lnTo>
                      <a:pt x="104" y="1"/>
                    </a:lnTo>
                    <a:lnTo>
                      <a:pt x="99" y="2"/>
                    </a:lnTo>
                    <a:lnTo>
                      <a:pt x="94" y="3"/>
                    </a:lnTo>
                    <a:lnTo>
                      <a:pt x="90" y="4"/>
                    </a:lnTo>
                    <a:lnTo>
                      <a:pt x="84" y="6"/>
                    </a:lnTo>
                    <a:lnTo>
                      <a:pt x="79" y="9"/>
                    </a:lnTo>
                    <a:lnTo>
                      <a:pt x="75" y="12"/>
                    </a:lnTo>
                    <a:lnTo>
                      <a:pt x="70" y="15"/>
                    </a:lnTo>
                    <a:lnTo>
                      <a:pt x="67" y="20"/>
                    </a:lnTo>
                    <a:lnTo>
                      <a:pt x="59" y="27"/>
                    </a:lnTo>
                    <a:lnTo>
                      <a:pt x="55" y="31"/>
                    </a:lnTo>
                    <a:lnTo>
                      <a:pt x="52" y="36"/>
                    </a:lnTo>
                    <a:lnTo>
                      <a:pt x="42" y="55"/>
                    </a:lnTo>
                    <a:lnTo>
                      <a:pt x="38" y="59"/>
                    </a:lnTo>
                    <a:lnTo>
                      <a:pt x="37" y="64"/>
                    </a:lnTo>
                    <a:lnTo>
                      <a:pt x="35" y="70"/>
                    </a:lnTo>
                    <a:lnTo>
                      <a:pt x="34" y="75"/>
                    </a:lnTo>
                    <a:lnTo>
                      <a:pt x="28" y="95"/>
                    </a:lnTo>
                    <a:lnTo>
                      <a:pt x="16" y="138"/>
                    </a:lnTo>
                    <a:lnTo>
                      <a:pt x="11" y="158"/>
                    </a:lnTo>
                    <a:lnTo>
                      <a:pt x="5" y="179"/>
                    </a:lnTo>
                    <a:lnTo>
                      <a:pt x="3" y="190"/>
                    </a:lnTo>
                    <a:lnTo>
                      <a:pt x="2" y="195"/>
                    </a:lnTo>
                    <a:lnTo>
                      <a:pt x="1" y="201"/>
                    </a:lnTo>
                    <a:lnTo>
                      <a:pt x="0" y="206"/>
                    </a:lnTo>
                    <a:lnTo>
                      <a:pt x="0" y="211"/>
                    </a:lnTo>
                    <a:lnTo>
                      <a:pt x="0" y="217"/>
                    </a:lnTo>
                    <a:lnTo>
                      <a:pt x="1" y="223"/>
                    </a:lnTo>
                    <a:lnTo>
                      <a:pt x="2" y="228"/>
                    </a:lnTo>
                    <a:lnTo>
                      <a:pt x="4" y="233"/>
                    </a:lnTo>
                    <a:lnTo>
                      <a:pt x="5" y="238"/>
                    </a:lnTo>
                    <a:lnTo>
                      <a:pt x="9" y="243"/>
                    </a:lnTo>
                    <a:lnTo>
                      <a:pt x="11" y="248"/>
                    </a:lnTo>
                    <a:lnTo>
                      <a:pt x="13" y="250"/>
                    </a:lnTo>
                    <a:lnTo>
                      <a:pt x="15" y="252"/>
                    </a:lnTo>
                    <a:lnTo>
                      <a:pt x="17" y="254"/>
                    </a:lnTo>
                    <a:lnTo>
                      <a:pt x="19" y="255"/>
                    </a:lnTo>
                    <a:lnTo>
                      <a:pt x="21" y="257"/>
                    </a:lnTo>
                    <a:lnTo>
                      <a:pt x="24" y="258"/>
                    </a:lnTo>
                    <a:lnTo>
                      <a:pt x="27" y="259"/>
                    </a:lnTo>
                    <a:lnTo>
                      <a:pt x="29" y="259"/>
                    </a:lnTo>
                    <a:lnTo>
                      <a:pt x="34" y="260"/>
                    </a:lnTo>
                    <a:lnTo>
                      <a:pt x="40" y="261"/>
                    </a:lnTo>
                    <a:lnTo>
                      <a:pt x="45" y="261"/>
                    </a:lnTo>
                    <a:lnTo>
                      <a:pt x="55" y="260"/>
                    </a:lnTo>
                    <a:lnTo>
                      <a:pt x="62" y="260"/>
                    </a:lnTo>
                    <a:lnTo>
                      <a:pt x="67" y="261"/>
                    </a:lnTo>
                    <a:lnTo>
                      <a:pt x="73" y="261"/>
                    </a:lnTo>
                    <a:lnTo>
                      <a:pt x="75" y="261"/>
                    </a:lnTo>
                    <a:lnTo>
                      <a:pt x="78" y="260"/>
                    </a:lnTo>
                    <a:lnTo>
                      <a:pt x="80" y="260"/>
                    </a:lnTo>
                    <a:lnTo>
                      <a:pt x="83" y="259"/>
                    </a:lnTo>
                    <a:lnTo>
                      <a:pt x="85" y="258"/>
                    </a:lnTo>
                    <a:lnTo>
                      <a:pt x="87" y="256"/>
                    </a:lnTo>
                    <a:lnTo>
                      <a:pt x="93" y="253"/>
                    </a:lnTo>
                    <a:lnTo>
                      <a:pt x="97" y="250"/>
                    </a:lnTo>
                    <a:lnTo>
                      <a:pt x="100" y="245"/>
                    </a:lnTo>
                    <a:lnTo>
                      <a:pt x="103" y="242"/>
                    </a:lnTo>
                    <a:lnTo>
                      <a:pt x="107" y="237"/>
                    </a:lnTo>
                    <a:lnTo>
                      <a:pt x="110" y="233"/>
                    </a:lnTo>
                    <a:lnTo>
                      <a:pt x="113" y="228"/>
                    </a:lnTo>
                    <a:lnTo>
                      <a:pt x="115" y="223"/>
                    </a:lnTo>
                    <a:lnTo>
                      <a:pt x="117" y="218"/>
                    </a:lnTo>
                    <a:lnTo>
                      <a:pt x="118" y="212"/>
                    </a:lnTo>
                    <a:lnTo>
                      <a:pt x="122" y="203"/>
                    </a:lnTo>
                    <a:lnTo>
                      <a:pt x="125" y="192"/>
                    </a:lnTo>
                    <a:lnTo>
                      <a:pt x="127" y="182"/>
                    </a:lnTo>
                    <a:lnTo>
                      <a:pt x="132" y="160"/>
                    </a:lnTo>
                    <a:lnTo>
                      <a:pt x="137" y="139"/>
                    </a:lnTo>
                    <a:lnTo>
                      <a:pt x="143" y="118"/>
                    </a:lnTo>
                    <a:lnTo>
                      <a:pt x="149" y="97"/>
                    </a:lnTo>
                    <a:lnTo>
                      <a:pt x="155" y="76"/>
                    </a:lnTo>
                    <a:lnTo>
                      <a:pt x="158" y="66"/>
                    </a:lnTo>
                    <a:lnTo>
                      <a:pt x="161" y="55"/>
                    </a:lnTo>
                    <a:lnTo>
                      <a:pt x="165"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37" name="Line 117"/>
              <p:cNvSpPr>
                <a:spLocks noChangeShapeType="1"/>
              </p:cNvSpPr>
              <p:nvPr/>
            </p:nvSpPr>
            <p:spPr bwMode="auto">
              <a:xfrm flipH="1">
                <a:off x="1822" y="2823"/>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38" name="Freeform 118"/>
              <p:cNvSpPr>
                <a:spLocks/>
              </p:cNvSpPr>
              <p:nvPr/>
            </p:nvSpPr>
            <p:spPr bwMode="auto">
              <a:xfrm>
                <a:off x="1808" y="2797"/>
                <a:ext cx="14" cy="26"/>
              </a:xfrm>
              <a:custGeom>
                <a:avLst/>
                <a:gdLst>
                  <a:gd name="T0" fmla="*/ 0 w 37"/>
                  <a:gd name="T1" fmla="*/ 0 h 76"/>
                  <a:gd name="T2" fmla="*/ 0 w 37"/>
                  <a:gd name="T3" fmla="*/ 0 h 76"/>
                  <a:gd name="T4" fmla="*/ 0 w 37"/>
                  <a:gd name="T5" fmla="*/ 0 h 76"/>
                  <a:gd name="T6" fmla="*/ 0 w 37"/>
                  <a:gd name="T7" fmla="*/ 1 h 76"/>
                  <a:gd name="T8" fmla="*/ 0 w 37"/>
                  <a:gd name="T9" fmla="*/ 1 h 76"/>
                  <a:gd name="T10" fmla="*/ 0 w 37"/>
                  <a:gd name="T11" fmla="*/ 1 h 76"/>
                  <a:gd name="T12" fmla="*/ 0 w 37"/>
                  <a:gd name="T13" fmla="*/ 1 h 76"/>
                  <a:gd name="T14" fmla="*/ 0 w 37"/>
                  <a:gd name="T15" fmla="*/ 2 h 76"/>
                  <a:gd name="T16" fmla="*/ 0 w 37"/>
                  <a:gd name="T17" fmla="*/ 2 h 76"/>
                  <a:gd name="T18" fmla="*/ 0 w 37"/>
                  <a:gd name="T19" fmla="*/ 2 h 76"/>
                  <a:gd name="T20" fmla="*/ 0 w 37"/>
                  <a:gd name="T21" fmla="*/ 2 h 76"/>
                  <a:gd name="T22" fmla="*/ 0 w 37"/>
                  <a:gd name="T23" fmla="*/ 2 h 76"/>
                  <a:gd name="T24" fmla="*/ 1 w 37"/>
                  <a:gd name="T25" fmla="*/ 3 h 76"/>
                  <a:gd name="T26" fmla="*/ 1 w 37"/>
                  <a:gd name="T27" fmla="*/ 3 h 76"/>
                  <a:gd name="T28" fmla="*/ 1 w 37"/>
                  <a:gd name="T29" fmla="*/ 3 h 76"/>
                  <a:gd name="T30" fmla="*/ 1 w 37"/>
                  <a:gd name="T31" fmla="*/ 3 h 76"/>
                  <a:gd name="T32" fmla="*/ 1 w 37"/>
                  <a:gd name="T33" fmla="*/ 3 h 76"/>
                  <a:gd name="T34" fmla="*/ 2 w 37"/>
                  <a:gd name="T35" fmla="*/ 3 h 76"/>
                  <a:gd name="T36" fmla="*/ 2 w 37"/>
                  <a:gd name="T37" fmla="*/ 3 h 76"/>
                  <a:gd name="T38" fmla="*/ 2 w 37"/>
                  <a:gd name="T39" fmla="*/ 3 h 7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7" h="76">
                    <a:moveTo>
                      <a:pt x="4" y="0"/>
                    </a:moveTo>
                    <a:lnTo>
                      <a:pt x="3" y="6"/>
                    </a:lnTo>
                    <a:lnTo>
                      <a:pt x="1" y="13"/>
                    </a:lnTo>
                    <a:lnTo>
                      <a:pt x="1" y="19"/>
                    </a:lnTo>
                    <a:lnTo>
                      <a:pt x="0" y="24"/>
                    </a:lnTo>
                    <a:lnTo>
                      <a:pt x="0" y="31"/>
                    </a:lnTo>
                    <a:lnTo>
                      <a:pt x="1" y="36"/>
                    </a:lnTo>
                    <a:lnTo>
                      <a:pt x="2" y="41"/>
                    </a:lnTo>
                    <a:lnTo>
                      <a:pt x="3" y="47"/>
                    </a:lnTo>
                    <a:lnTo>
                      <a:pt x="4" y="51"/>
                    </a:lnTo>
                    <a:lnTo>
                      <a:pt x="6" y="56"/>
                    </a:lnTo>
                    <a:lnTo>
                      <a:pt x="8" y="59"/>
                    </a:lnTo>
                    <a:lnTo>
                      <a:pt x="12" y="64"/>
                    </a:lnTo>
                    <a:lnTo>
                      <a:pt x="14" y="67"/>
                    </a:lnTo>
                    <a:lnTo>
                      <a:pt x="17" y="70"/>
                    </a:lnTo>
                    <a:lnTo>
                      <a:pt x="21" y="72"/>
                    </a:lnTo>
                    <a:lnTo>
                      <a:pt x="24" y="73"/>
                    </a:lnTo>
                    <a:lnTo>
                      <a:pt x="29" y="75"/>
                    </a:lnTo>
                    <a:lnTo>
                      <a:pt x="33" y="75"/>
                    </a:lnTo>
                    <a:lnTo>
                      <a:pt x="37"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39" name="Line 119"/>
              <p:cNvSpPr>
                <a:spLocks noChangeShapeType="1"/>
              </p:cNvSpPr>
              <p:nvPr/>
            </p:nvSpPr>
            <p:spPr bwMode="auto">
              <a:xfrm flipV="1">
                <a:off x="1811" y="2760"/>
                <a:ext cx="9"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40" name="Freeform 120"/>
              <p:cNvSpPr>
                <a:spLocks/>
              </p:cNvSpPr>
              <p:nvPr/>
            </p:nvSpPr>
            <p:spPr bwMode="auto">
              <a:xfrm>
                <a:off x="1820" y="2735"/>
                <a:ext cx="23" cy="25"/>
              </a:xfrm>
              <a:custGeom>
                <a:avLst/>
                <a:gdLst>
                  <a:gd name="T0" fmla="*/ 2 w 73"/>
                  <a:gd name="T1" fmla="*/ 0 h 75"/>
                  <a:gd name="T2" fmla="*/ 2 w 73"/>
                  <a:gd name="T3" fmla="*/ 0 h 75"/>
                  <a:gd name="T4" fmla="*/ 2 w 73"/>
                  <a:gd name="T5" fmla="*/ 0 h 75"/>
                  <a:gd name="T6" fmla="*/ 2 w 73"/>
                  <a:gd name="T7" fmla="*/ 0 h 75"/>
                  <a:gd name="T8" fmla="*/ 2 w 73"/>
                  <a:gd name="T9" fmla="*/ 0 h 75"/>
                  <a:gd name="T10" fmla="*/ 2 w 73"/>
                  <a:gd name="T11" fmla="*/ 0 h 75"/>
                  <a:gd name="T12" fmla="*/ 1 w 73"/>
                  <a:gd name="T13" fmla="*/ 0 h 75"/>
                  <a:gd name="T14" fmla="*/ 1 w 73"/>
                  <a:gd name="T15" fmla="*/ 0 h 75"/>
                  <a:gd name="T16" fmla="*/ 1 w 73"/>
                  <a:gd name="T17" fmla="*/ 1 h 75"/>
                  <a:gd name="T18" fmla="*/ 1 w 73"/>
                  <a:gd name="T19" fmla="*/ 1 h 75"/>
                  <a:gd name="T20" fmla="*/ 1 w 73"/>
                  <a:gd name="T21" fmla="*/ 1 h 75"/>
                  <a:gd name="T22" fmla="*/ 1 w 73"/>
                  <a:gd name="T23" fmla="*/ 1 h 75"/>
                  <a:gd name="T24" fmla="*/ 1 w 73"/>
                  <a:gd name="T25" fmla="*/ 1 h 75"/>
                  <a:gd name="T26" fmla="*/ 1 w 73"/>
                  <a:gd name="T27" fmla="*/ 1 h 75"/>
                  <a:gd name="T28" fmla="*/ 0 w 73"/>
                  <a:gd name="T29" fmla="*/ 2 h 75"/>
                  <a:gd name="T30" fmla="*/ 0 w 73"/>
                  <a:gd name="T31" fmla="*/ 2 h 75"/>
                  <a:gd name="T32" fmla="*/ 0 w 73"/>
                  <a:gd name="T33" fmla="*/ 2 h 75"/>
                  <a:gd name="T34" fmla="*/ 0 w 73"/>
                  <a:gd name="T35" fmla="*/ 2 h 75"/>
                  <a:gd name="T36" fmla="*/ 0 w 73"/>
                  <a:gd name="T37" fmla="*/ 3 h 75"/>
                  <a:gd name="T38" fmla="*/ 0 w 73"/>
                  <a:gd name="T39" fmla="*/ 3 h 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3" h="75">
                    <a:moveTo>
                      <a:pt x="73" y="0"/>
                    </a:moveTo>
                    <a:lnTo>
                      <a:pt x="69" y="0"/>
                    </a:lnTo>
                    <a:lnTo>
                      <a:pt x="65" y="1"/>
                    </a:lnTo>
                    <a:lnTo>
                      <a:pt x="61" y="2"/>
                    </a:lnTo>
                    <a:lnTo>
                      <a:pt x="55" y="3"/>
                    </a:lnTo>
                    <a:lnTo>
                      <a:pt x="51" y="6"/>
                    </a:lnTo>
                    <a:lnTo>
                      <a:pt x="46" y="8"/>
                    </a:lnTo>
                    <a:lnTo>
                      <a:pt x="41" y="11"/>
                    </a:lnTo>
                    <a:lnTo>
                      <a:pt x="37" y="16"/>
                    </a:lnTo>
                    <a:lnTo>
                      <a:pt x="32" y="19"/>
                    </a:lnTo>
                    <a:lnTo>
                      <a:pt x="28" y="24"/>
                    </a:lnTo>
                    <a:lnTo>
                      <a:pt x="24" y="28"/>
                    </a:lnTo>
                    <a:lnTo>
                      <a:pt x="20" y="34"/>
                    </a:lnTo>
                    <a:lnTo>
                      <a:pt x="16" y="39"/>
                    </a:lnTo>
                    <a:lnTo>
                      <a:pt x="13" y="44"/>
                    </a:lnTo>
                    <a:lnTo>
                      <a:pt x="9" y="51"/>
                    </a:lnTo>
                    <a:lnTo>
                      <a:pt x="7" y="56"/>
                    </a:lnTo>
                    <a:lnTo>
                      <a:pt x="4" y="62"/>
                    </a:lnTo>
                    <a:lnTo>
                      <a:pt x="2" y="69"/>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41" name="Line 121"/>
              <p:cNvSpPr>
                <a:spLocks noChangeShapeType="1"/>
              </p:cNvSpPr>
              <p:nvPr/>
            </p:nvSpPr>
            <p:spPr bwMode="auto">
              <a:xfrm>
                <a:off x="1843" y="2735"/>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42" name="Freeform 122"/>
              <p:cNvSpPr>
                <a:spLocks/>
              </p:cNvSpPr>
              <p:nvPr/>
            </p:nvSpPr>
            <p:spPr bwMode="auto">
              <a:xfrm>
                <a:off x="2789" y="3416"/>
                <a:ext cx="58" cy="129"/>
              </a:xfrm>
              <a:custGeom>
                <a:avLst/>
                <a:gdLst>
                  <a:gd name="T0" fmla="*/ 6 w 173"/>
                  <a:gd name="T1" fmla="*/ 0 h 392"/>
                  <a:gd name="T2" fmla="*/ 3 w 173"/>
                  <a:gd name="T3" fmla="*/ 14 h 392"/>
                  <a:gd name="T4" fmla="*/ 0 w 173"/>
                  <a:gd name="T5" fmla="*/ 14 h 392"/>
                  <a:gd name="T6" fmla="*/ 0 60000 65536"/>
                  <a:gd name="T7" fmla="*/ 0 60000 65536"/>
                  <a:gd name="T8" fmla="*/ 0 60000 65536"/>
                </a:gdLst>
                <a:ahLst/>
                <a:cxnLst>
                  <a:cxn ang="T6">
                    <a:pos x="T0" y="T1"/>
                  </a:cxn>
                  <a:cxn ang="T7">
                    <a:pos x="T2" y="T3"/>
                  </a:cxn>
                  <a:cxn ang="T8">
                    <a:pos x="T4" y="T5"/>
                  </a:cxn>
                </a:cxnLst>
                <a:rect l="0" t="0" r="r" b="b"/>
                <a:pathLst>
                  <a:path w="173" h="392">
                    <a:moveTo>
                      <a:pt x="173" y="0"/>
                    </a:moveTo>
                    <a:lnTo>
                      <a:pt x="69" y="392"/>
                    </a:lnTo>
                    <a:lnTo>
                      <a:pt x="0" y="3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43" name="Freeform 123"/>
              <p:cNvSpPr>
                <a:spLocks/>
              </p:cNvSpPr>
              <p:nvPr/>
            </p:nvSpPr>
            <p:spPr bwMode="auto">
              <a:xfrm>
                <a:off x="2778" y="3520"/>
                <a:ext cx="11" cy="25"/>
              </a:xfrm>
              <a:custGeom>
                <a:avLst/>
                <a:gdLst>
                  <a:gd name="T0" fmla="*/ 0 w 36"/>
                  <a:gd name="T1" fmla="*/ 0 h 77"/>
                  <a:gd name="T2" fmla="*/ 0 w 36"/>
                  <a:gd name="T3" fmla="*/ 0 h 77"/>
                  <a:gd name="T4" fmla="*/ 0 w 36"/>
                  <a:gd name="T5" fmla="*/ 1 h 77"/>
                  <a:gd name="T6" fmla="*/ 0 w 36"/>
                  <a:gd name="T7" fmla="*/ 1 h 77"/>
                  <a:gd name="T8" fmla="*/ 0 w 36"/>
                  <a:gd name="T9" fmla="*/ 1 h 77"/>
                  <a:gd name="T10" fmla="*/ 0 w 36"/>
                  <a:gd name="T11" fmla="*/ 2 h 77"/>
                  <a:gd name="T12" fmla="*/ 0 w 36"/>
                  <a:gd name="T13" fmla="*/ 2 h 77"/>
                  <a:gd name="T14" fmla="*/ 0 w 36"/>
                  <a:gd name="T15" fmla="*/ 2 h 77"/>
                  <a:gd name="T16" fmla="*/ 0 w 36"/>
                  <a:gd name="T17" fmla="*/ 2 h 77"/>
                  <a:gd name="T18" fmla="*/ 0 w 36"/>
                  <a:gd name="T19" fmla="*/ 2 h 77"/>
                  <a:gd name="T20" fmla="*/ 1 w 36"/>
                  <a:gd name="T21" fmla="*/ 2 h 77"/>
                  <a:gd name="T22" fmla="*/ 1 w 36"/>
                  <a:gd name="T23" fmla="*/ 3 h 77"/>
                  <a:gd name="T24" fmla="*/ 1 w 36"/>
                  <a:gd name="T25" fmla="*/ 3 h 77"/>
                  <a:gd name="T26" fmla="*/ 1 w 36"/>
                  <a:gd name="T27" fmla="*/ 3 h 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77">
                    <a:moveTo>
                      <a:pt x="3" y="0"/>
                    </a:moveTo>
                    <a:lnTo>
                      <a:pt x="2" y="10"/>
                    </a:lnTo>
                    <a:lnTo>
                      <a:pt x="0" y="18"/>
                    </a:lnTo>
                    <a:lnTo>
                      <a:pt x="0" y="28"/>
                    </a:lnTo>
                    <a:lnTo>
                      <a:pt x="0" y="35"/>
                    </a:lnTo>
                    <a:lnTo>
                      <a:pt x="1" y="44"/>
                    </a:lnTo>
                    <a:lnTo>
                      <a:pt x="3" y="51"/>
                    </a:lnTo>
                    <a:lnTo>
                      <a:pt x="6" y="58"/>
                    </a:lnTo>
                    <a:lnTo>
                      <a:pt x="9" y="63"/>
                    </a:lnTo>
                    <a:lnTo>
                      <a:pt x="14" y="67"/>
                    </a:lnTo>
                    <a:lnTo>
                      <a:pt x="19" y="71"/>
                    </a:lnTo>
                    <a:lnTo>
                      <a:pt x="24" y="75"/>
                    </a:lnTo>
                    <a:lnTo>
                      <a:pt x="30" y="76"/>
                    </a:lnTo>
                    <a:lnTo>
                      <a:pt x="36"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44" name="Line 124"/>
              <p:cNvSpPr>
                <a:spLocks noChangeShapeType="1"/>
              </p:cNvSpPr>
              <p:nvPr/>
            </p:nvSpPr>
            <p:spPr bwMode="auto">
              <a:xfrm flipV="1">
                <a:off x="2780" y="3483"/>
                <a:ext cx="9"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45" name="Freeform 125"/>
              <p:cNvSpPr>
                <a:spLocks/>
              </p:cNvSpPr>
              <p:nvPr/>
            </p:nvSpPr>
            <p:spPr bwMode="auto">
              <a:xfrm>
                <a:off x="2789" y="3460"/>
                <a:ext cx="23" cy="23"/>
              </a:xfrm>
              <a:custGeom>
                <a:avLst/>
                <a:gdLst>
                  <a:gd name="T0" fmla="*/ 2 w 73"/>
                  <a:gd name="T1" fmla="*/ 0 h 75"/>
                  <a:gd name="T2" fmla="*/ 2 w 73"/>
                  <a:gd name="T3" fmla="*/ 0 h 75"/>
                  <a:gd name="T4" fmla="*/ 2 w 73"/>
                  <a:gd name="T5" fmla="*/ 0 h 75"/>
                  <a:gd name="T6" fmla="*/ 2 w 73"/>
                  <a:gd name="T7" fmla="*/ 0 h 75"/>
                  <a:gd name="T8" fmla="*/ 1 w 73"/>
                  <a:gd name="T9" fmla="*/ 0 h 75"/>
                  <a:gd name="T10" fmla="*/ 1 w 73"/>
                  <a:gd name="T11" fmla="*/ 0 h 75"/>
                  <a:gd name="T12" fmla="*/ 1 w 73"/>
                  <a:gd name="T13" fmla="*/ 1 h 75"/>
                  <a:gd name="T14" fmla="*/ 1 w 73"/>
                  <a:gd name="T15" fmla="*/ 1 h 75"/>
                  <a:gd name="T16" fmla="*/ 1 w 73"/>
                  <a:gd name="T17" fmla="*/ 1 h 75"/>
                  <a:gd name="T18" fmla="*/ 1 w 73"/>
                  <a:gd name="T19" fmla="*/ 1 h 75"/>
                  <a:gd name="T20" fmla="*/ 0 w 73"/>
                  <a:gd name="T21" fmla="*/ 2 h 75"/>
                  <a:gd name="T22" fmla="*/ 0 w 73"/>
                  <a:gd name="T23" fmla="*/ 2 h 75"/>
                  <a:gd name="T24" fmla="*/ 0 w 73"/>
                  <a:gd name="T25" fmla="*/ 2 h 75"/>
                  <a:gd name="T26" fmla="*/ 0 w 73"/>
                  <a:gd name="T27" fmla="*/ 2 h 7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3" h="75">
                    <a:moveTo>
                      <a:pt x="73" y="0"/>
                    </a:moveTo>
                    <a:lnTo>
                      <a:pt x="67" y="0"/>
                    </a:lnTo>
                    <a:lnTo>
                      <a:pt x="59" y="2"/>
                    </a:lnTo>
                    <a:lnTo>
                      <a:pt x="53" y="4"/>
                    </a:lnTo>
                    <a:lnTo>
                      <a:pt x="46" y="8"/>
                    </a:lnTo>
                    <a:lnTo>
                      <a:pt x="39" y="13"/>
                    </a:lnTo>
                    <a:lnTo>
                      <a:pt x="33" y="19"/>
                    </a:lnTo>
                    <a:lnTo>
                      <a:pt x="26" y="25"/>
                    </a:lnTo>
                    <a:lnTo>
                      <a:pt x="21" y="33"/>
                    </a:lnTo>
                    <a:lnTo>
                      <a:pt x="15" y="40"/>
                    </a:lnTo>
                    <a:lnTo>
                      <a:pt x="10" y="49"/>
                    </a:lnTo>
                    <a:lnTo>
                      <a:pt x="6" y="57"/>
                    </a:lnTo>
                    <a:lnTo>
                      <a:pt x="2" y="66"/>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46" name="Line 126"/>
              <p:cNvSpPr>
                <a:spLocks noChangeShapeType="1"/>
              </p:cNvSpPr>
              <p:nvPr/>
            </p:nvSpPr>
            <p:spPr bwMode="auto">
              <a:xfrm>
                <a:off x="2812" y="3460"/>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47" name="Freeform 127"/>
              <p:cNvSpPr>
                <a:spLocks/>
              </p:cNvSpPr>
              <p:nvPr/>
            </p:nvSpPr>
            <p:spPr bwMode="auto">
              <a:xfrm>
                <a:off x="2789" y="2320"/>
                <a:ext cx="58" cy="129"/>
              </a:xfrm>
              <a:custGeom>
                <a:avLst/>
                <a:gdLst>
                  <a:gd name="T0" fmla="*/ 7 w 172"/>
                  <a:gd name="T1" fmla="*/ 0 h 392"/>
                  <a:gd name="T2" fmla="*/ 3 w 172"/>
                  <a:gd name="T3" fmla="*/ 14 h 392"/>
                  <a:gd name="T4" fmla="*/ 0 w 172"/>
                  <a:gd name="T5" fmla="*/ 14 h 392"/>
                  <a:gd name="T6" fmla="*/ 0 60000 65536"/>
                  <a:gd name="T7" fmla="*/ 0 60000 65536"/>
                  <a:gd name="T8" fmla="*/ 0 60000 65536"/>
                </a:gdLst>
                <a:ahLst/>
                <a:cxnLst>
                  <a:cxn ang="T6">
                    <a:pos x="T0" y="T1"/>
                  </a:cxn>
                  <a:cxn ang="T7">
                    <a:pos x="T2" y="T3"/>
                  </a:cxn>
                  <a:cxn ang="T8">
                    <a:pos x="T4" y="T5"/>
                  </a:cxn>
                </a:cxnLst>
                <a:rect l="0" t="0" r="r" b="b"/>
                <a:pathLst>
                  <a:path w="172" h="392">
                    <a:moveTo>
                      <a:pt x="172" y="0"/>
                    </a:moveTo>
                    <a:lnTo>
                      <a:pt x="68" y="392"/>
                    </a:lnTo>
                    <a:lnTo>
                      <a:pt x="0" y="3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48" name="Freeform 128"/>
              <p:cNvSpPr>
                <a:spLocks/>
              </p:cNvSpPr>
              <p:nvPr/>
            </p:nvSpPr>
            <p:spPr bwMode="auto">
              <a:xfrm>
                <a:off x="2778" y="2423"/>
                <a:ext cx="11" cy="26"/>
              </a:xfrm>
              <a:custGeom>
                <a:avLst/>
                <a:gdLst>
                  <a:gd name="T0" fmla="*/ 0 w 37"/>
                  <a:gd name="T1" fmla="*/ 0 h 77"/>
                  <a:gd name="T2" fmla="*/ 0 w 37"/>
                  <a:gd name="T3" fmla="*/ 0 h 77"/>
                  <a:gd name="T4" fmla="*/ 0 w 37"/>
                  <a:gd name="T5" fmla="*/ 1 h 77"/>
                  <a:gd name="T6" fmla="*/ 0 w 37"/>
                  <a:gd name="T7" fmla="*/ 1 h 77"/>
                  <a:gd name="T8" fmla="*/ 0 w 37"/>
                  <a:gd name="T9" fmla="*/ 1 h 77"/>
                  <a:gd name="T10" fmla="*/ 0 w 37"/>
                  <a:gd name="T11" fmla="*/ 1 h 77"/>
                  <a:gd name="T12" fmla="*/ 0 w 37"/>
                  <a:gd name="T13" fmla="*/ 2 h 77"/>
                  <a:gd name="T14" fmla="*/ 0 w 37"/>
                  <a:gd name="T15" fmla="*/ 2 h 77"/>
                  <a:gd name="T16" fmla="*/ 0 w 37"/>
                  <a:gd name="T17" fmla="*/ 2 h 77"/>
                  <a:gd name="T18" fmla="*/ 0 w 37"/>
                  <a:gd name="T19" fmla="*/ 2 h 77"/>
                  <a:gd name="T20" fmla="*/ 0 w 37"/>
                  <a:gd name="T21" fmla="*/ 2 h 77"/>
                  <a:gd name="T22" fmla="*/ 0 w 37"/>
                  <a:gd name="T23" fmla="*/ 3 h 77"/>
                  <a:gd name="T24" fmla="*/ 0 w 37"/>
                  <a:gd name="T25" fmla="*/ 3 h 77"/>
                  <a:gd name="T26" fmla="*/ 1 w 37"/>
                  <a:gd name="T27" fmla="*/ 3 h 77"/>
                  <a:gd name="T28" fmla="*/ 1 w 37"/>
                  <a:gd name="T29" fmla="*/ 3 h 77"/>
                  <a:gd name="T30" fmla="*/ 1 w 37"/>
                  <a:gd name="T31" fmla="*/ 3 h 77"/>
                  <a:gd name="T32" fmla="*/ 1 w 37"/>
                  <a:gd name="T33" fmla="*/ 3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7" h="77">
                    <a:moveTo>
                      <a:pt x="4" y="0"/>
                    </a:moveTo>
                    <a:lnTo>
                      <a:pt x="2" y="7"/>
                    </a:lnTo>
                    <a:lnTo>
                      <a:pt x="1" y="15"/>
                    </a:lnTo>
                    <a:lnTo>
                      <a:pt x="0" y="22"/>
                    </a:lnTo>
                    <a:lnTo>
                      <a:pt x="0" y="29"/>
                    </a:lnTo>
                    <a:lnTo>
                      <a:pt x="1" y="36"/>
                    </a:lnTo>
                    <a:lnTo>
                      <a:pt x="2" y="43"/>
                    </a:lnTo>
                    <a:lnTo>
                      <a:pt x="3" y="48"/>
                    </a:lnTo>
                    <a:lnTo>
                      <a:pt x="5" y="54"/>
                    </a:lnTo>
                    <a:lnTo>
                      <a:pt x="7" y="59"/>
                    </a:lnTo>
                    <a:lnTo>
                      <a:pt x="10" y="64"/>
                    </a:lnTo>
                    <a:lnTo>
                      <a:pt x="14" y="67"/>
                    </a:lnTo>
                    <a:lnTo>
                      <a:pt x="18" y="70"/>
                    </a:lnTo>
                    <a:lnTo>
                      <a:pt x="22" y="73"/>
                    </a:lnTo>
                    <a:lnTo>
                      <a:pt x="26" y="75"/>
                    </a:lnTo>
                    <a:lnTo>
                      <a:pt x="32" y="76"/>
                    </a:lnTo>
                    <a:lnTo>
                      <a:pt x="37"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49" name="Line 129"/>
              <p:cNvSpPr>
                <a:spLocks noChangeShapeType="1"/>
              </p:cNvSpPr>
              <p:nvPr/>
            </p:nvSpPr>
            <p:spPr bwMode="auto">
              <a:xfrm flipV="1">
                <a:off x="2780" y="2389"/>
                <a:ext cx="9"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50" name="Freeform 130"/>
              <p:cNvSpPr>
                <a:spLocks/>
              </p:cNvSpPr>
              <p:nvPr/>
            </p:nvSpPr>
            <p:spPr bwMode="auto">
              <a:xfrm>
                <a:off x="2789" y="2363"/>
                <a:ext cx="23" cy="26"/>
              </a:xfrm>
              <a:custGeom>
                <a:avLst/>
                <a:gdLst>
                  <a:gd name="T0" fmla="*/ 2 w 73"/>
                  <a:gd name="T1" fmla="*/ 0 h 75"/>
                  <a:gd name="T2" fmla="*/ 2 w 73"/>
                  <a:gd name="T3" fmla="*/ 0 h 75"/>
                  <a:gd name="T4" fmla="*/ 2 w 73"/>
                  <a:gd name="T5" fmla="*/ 0 h 75"/>
                  <a:gd name="T6" fmla="*/ 2 w 73"/>
                  <a:gd name="T7" fmla="*/ 0 h 75"/>
                  <a:gd name="T8" fmla="*/ 2 w 73"/>
                  <a:gd name="T9" fmla="*/ 0 h 75"/>
                  <a:gd name="T10" fmla="*/ 2 w 73"/>
                  <a:gd name="T11" fmla="*/ 0 h 75"/>
                  <a:gd name="T12" fmla="*/ 1 w 73"/>
                  <a:gd name="T13" fmla="*/ 1 h 75"/>
                  <a:gd name="T14" fmla="*/ 1 w 73"/>
                  <a:gd name="T15" fmla="*/ 1 h 75"/>
                  <a:gd name="T16" fmla="*/ 1 w 73"/>
                  <a:gd name="T17" fmla="*/ 1 h 75"/>
                  <a:gd name="T18" fmla="*/ 1 w 73"/>
                  <a:gd name="T19" fmla="*/ 1 h 75"/>
                  <a:gd name="T20" fmla="*/ 1 w 73"/>
                  <a:gd name="T21" fmla="*/ 1 h 75"/>
                  <a:gd name="T22" fmla="*/ 1 w 73"/>
                  <a:gd name="T23" fmla="*/ 2 h 75"/>
                  <a:gd name="T24" fmla="*/ 0 w 73"/>
                  <a:gd name="T25" fmla="*/ 2 h 75"/>
                  <a:gd name="T26" fmla="*/ 0 w 73"/>
                  <a:gd name="T27" fmla="*/ 2 h 75"/>
                  <a:gd name="T28" fmla="*/ 0 w 73"/>
                  <a:gd name="T29" fmla="*/ 2 h 75"/>
                  <a:gd name="T30" fmla="*/ 0 w 73"/>
                  <a:gd name="T31" fmla="*/ 3 h 75"/>
                  <a:gd name="T32" fmla="*/ 0 w 73"/>
                  <a:gd name="T33" fmla="*/ 3 h 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3" h="75">
                    <a:moveTo>
                      <a:pt x="73" y="0"/>
                    </a:moveTo>
                    <a:lnTo>
                      <a:pt x="68" y="0"/>
                    </a:lnTo>
                    <a:lnTo>
                      <a:pt x="63" y="1"/>
                    </a:lnTo>
                    <a:lnTo>
                      <a:pt x="57" y="3"/>
                    </a:lnTo>
                    <a:lnTo>
                      <a:pt x="52" y="5"/>
                    </a:lnTo>
                    <a:lnTo>
                      <a:pt x="47" y="8"/>
                    </a:lnTo>
                    <a:lnTo>
                      <a:pt x="40" y="13"/>
                    </a:lnTo>
                    <a:lnTo>
                      <a:pt x="35" y="17"/>
                    </a:lnTo>
                    <a:lnTo>
                      <a:pt x="30" y="22"/>
                    </a:lnTo>
                    <a:lnTo>
                      <a:pt x="25" y="27"/>
                    </a:lnTo>
                    <a:lnTo>
                      <a:pt x="20" y="33"/>
                    </a:lnTo>
                    <a:lnTo>
                      <a:pt x="16" y="39"/>
                    </a:lnTo>
                    <a:lnTo>
                      <a:pt x="11" y="47"/>
                    </a:lnTo>
                    <a:lnTo>
                      <a:pt x="8" y="53"/>
                    </a:lnTo>
                    <a:lnTo>
                      <a:pt x="5" y="61"/>
                    </a:lnTo>
                    <a:lnTo>
                      <a:pt x="2" y="68"/>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51" name="Line 131"/>
              <p:cNvSpPr>
                <a:spLocks noChangeShapeType="1"/>
              </p:cNvSpPr>
              <p:nvPr/>
            </p:nvSpPr>
            <p:spPr bwMode="auto">
              <a:xfrm>
                <a:off x="2812" y="2363"/>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52" name="Line 132"/>
              <p:cNvSpPr>
                <a:spLocks noChangeShapeType="1"/>
              </p:cNvSpPr>
              <p:nvPr/>
            </p:nvSpPr>
            <p:spPr bwMode="auto">
              <a:xfrm flipH="1">
                <a:off x="2861" y="2320"/>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53" name="Line 133"/>
              <p:cNvSpPr>
                <a:spLocks noChangeShapeType="1"/>
              </p:cNvSpPr>
              <p:nvPr/>
            </p:nvSpPr>
            <p:spPr bwMode="auto">
              <a:xfrm flipH="1">
                <a:off x="4652" y="2816"/>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54" name="Freeform 134"/>
              <p:cNvSpPr>
                <a:spLocks/>
              </p:cNvSpPr>
              <p:nvPr/>
            </p:nvSpPr>
            <p:spPr bwMode="auto">
              <a:xfrm>
                <a:off x="4643" y="2793"/>
                <a:ext cx="9" cy="23"/>
              </a:xfrm>
              <a:custGeom>
                <a:avLst/>
                <a:gdLst>
                  <a:gd name="T0" fmla="*/ 0 w 31"/>
                  <a:gd name="T1" fmla="*/ 0 h 65"/>
                  <a:gd name="T2" fmla="*/ 0 w 31"/>
                  <a:gd name="T3" fmla="*/ 0 h 65"/>
                  <a:gd name="T4" fmla="*/ 0 w 31"/>
                  <a:gd name="T5" fmla="*/ 1 h 65"/>
                  <a:gd name="T6" fmla="*/ 0 w 31"/>
                  <a:gd name="T7" fmla="*/ 1 h 65"/>
                  <a:gd name="T8" fmla="*/ 0 w 31"/>
                  <a:gd name="T9" fmla="*/ 1 h 65"/>
                  <a:gd name="T10" fmla="*/ 0 w 31"/>
                  <a:gd name="T11" fmla="*/ 2 h 65"/>
                  <a:gd name="T12" fmla="*/ 0 w 31"/>
                  <a:gd name="T13" fmla="*/ 2 h 65"/>
                  <a:gd name="T14" fmla="*/ 0 w 31"/>
                  <a:gd name="T15" fmla="*/ 2 h 65"/>
                  <a:gd name="T16" fmla="*/ 0 w 31"/>
                  <a:gd name="T17" fmla="*/ 2 h 65"/>
                  <a:gd name="T18" fmla="*/ 0 w 31"/>
                  <a:gd name="T19" fmla="*/ 2 h 65"/>
                  <a:gd name="T20" fmla="*/ 1 w 31"/>
                  <a:gd name="T21" fmla="*/ 3 h 65"/>
                  <a:gd name="T22" fmla="*/ 1 w 31"/>
                  <a:gd name="T23" fmla="*/ 3 h 65"/>
                  <a:gd name="T24" fmla="*/ 1 w 31"/>
                  <a:gd name="T25" fmla="*/ 3 h 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65">
                    <a:moveTo>
                      <a:pt x="3" y="0"/>
                    </a:moveTo>
                    <a:lnTo>
                      <a:pt x="1" y="9"/>
                    </a:lnTo>
                    <a:lnTo>
                      <a:pt x="0" y="17"/>
                    </a:lnTo>
                    <a:lnTo>
                      <a:pt x="0" y="25"/>
                    </a:lnTo>
                    <a:lnTo>
                      <a:pt x="0" y="32"/>
                    </a:lnTo>
                    <a:lnTo>
                      <a:pt x="2" y="40"/>
                    </a:lnTo>
                    <a:lnTo>
                      <a:pt x="4" y="46"/>
                    </a:lnTo>
                    <a:lnTo>
                      <a:pt x="7" y="51"/>
                    </a:lnTo>
                    <a:lnTo>
                      <a:pt x="11" y="57"/>
                    </a:lnTo>
                    <a:lnTo>
                      <a:pt x="15" y="60"/>
                    </a:lnTo>
                    <a:lnTo>
                      <a:pt x="20" y="63"/>
                    </a:lnTo>
                    <a:lnTo>
                      <a:pt x="25" y="64"/>
                    </a:lnTo>
                    <a:lnTo>
                      <a:pt x="31"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55" name="Line 135"/>
              <p:cNvSpPr>
                <a:spLocks noChangeShapeType="1"/>
              </p:cNvSpPr>
              <p:nvPr/>
            </p:nvSpPr>
            <p:spPr bwMode="auto">
              <a:xfrm flipV="1">
                <a:off x="4643" y="2758"/>
                <a:ext cx="12"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56" name="Freeform 136"/>
              <p:cNvSpPr>
                <a:spLocks/>
              </p:cNvSpPr>
              <p:nvPr/>
            </p:nvSpPr>
            <p:spPr bwMode="auto">
              <a:xfrm>
                <a:off x="4655" y="2728"/>
                <a:ext cx="41" cy="30"/>
              </a:xfrm>
              <a:custGeom>
                <a:avLst/>
                <a:gdLst>
                  <a:gd name="T0" fmla="*/ 4 w 126"/>
                  <a:gd name="T1" fmla="*/ 3 h 88"/>
                  <a:gd name="T2" fmla="*/ 4 w 126"/>
                  <a:gd name="T3" fmla="*/ 3 h 88"/>
                  <a:gd name="T4" fmla="*/ 4 w 126"/>
                  <a:gd name="T5" fmla="*/ 3 h 88"/>
                  <a:gd name="T6" fmla="*/ 4 w 126"/>
                  <a:gd name="T7" fmla="*/ 2 h 88"/>
                  <a:gd name="T8" fmla="*/ 4 w 126"/>
                  <a:gd name="T9" fmla="*/ 2 h 88"/>
                  <a:gd name="T10" fmla="*/ 4 w 126"/>
                  <a:gd name="T11" fmla="*/ 2 h 88"/>
                  <a:gd name="T12" fmla="*/ 4 w 126"/>
                  <a:gd name="T13" fmla="*/ 1 h 88"/>
                  <a:gd name="T14" fmla="*/ 4 w 126"/>
                  <a:gd name="T15" fmla="*/ 1 h 88"/>
                  <a:gd name="T16" fmla="*/ 4 w 126"/>
                  <a:gd name="T17" fmla="*/ 1 h 88"/>
                  <a:gd name="T18" fmla="*/ 4 w 126"/>
                  <a:gd name="T19" fmla="*/ 0 h 88"/>
                  <a:gd name="T20" fmla="*/ 4 w 126"/>
                  <a:gd name="T21" fmla="*/ 0 h 88"/>
                  <a:gd name="T22" fmla="*/ 4 w 126"/>
                  <a:gd name="T23" fmla="*/ 0 h 88"/>
                  <a:gd name="T24" fmla="*/ 3 w 126"/>
                  <a:gd name="T25" fmla="*/ 0 h 88"/>
                  <a:gd name="T26" fmla="*/ 3 w 126"/>
                  <a:gd name="T27" fmla="*/ 0 h 88"/>
                  <a:gd name="T28" fmla="*/ 3 w 126"/>
                  <a:gd name="T29" fmla="*/ 0 h 88"/>
                  <a:gd name="T30" fmla="*/ 3 w 126"/>
                  <a:gd name="T31" fmla="*/ 0 h 88"/>
                  <a:gd name="T32" fmla="*/ 2 w 126"/>
                  <a:gd name="T33" fmla="*/ 0 h 88"/>
                  <a:gd name="T34" fmla="*/ 2 w 126"/>
                  <a:gd name="T35" fmla="*/ 0 h 88"/>
                  <a:gd name="T36" fmla="*/ 2 w 126"/>
                  <a:gd name="T37" fmla="*/ 0 h 88"/>
                  <a:gd name="T38" fmla="*/ 2 w 126"/>
                  <a:gd name="T39" fmla="*/ 0 h 88"/>
                  <a:gd name="T40" fmla="*/ 1 w 126"/>
                  <a:gd name="T41" fmla="*/ 1 h 88"/>
                  <a:gd name="T42" fmla="*/ 1 w 126"/>
                  <a:gd name="T43" fmla="*/ 1 h 88"/>
                  <a:gd name="T44" fmla="*/ 1 w 126"/>
                  <a:gd name="T45" fmla="*/ 1 h 88"/>
                  <a:gd name="T46" fmla="*/ 1 w 126"/>
                  <a:gd name="T47" fmla="*/ 2 h 88"/>
                  <a:gd name="T48" fmla="*/ 1 w 126"/>
                  <a:gd name="T49" fmla="*/ 2 h 88"/>
                  <a:gd name="T50" fmla="*/ 0 w 126"/>
                  <a:gd name="T51" fmla="*/ 2 h 88"/>
                  <a:gd name="T52" fmla="*/ 0 w 126"/>
                  <a:gd name="T53" fmla="*/ 3 h 88"/>
                  <a:gd name="T54" fmla="*/ 0 w 126"/>
                  <a:gd name="T55" fmla="*/ 3 h 88"/>
                  <a:gd name="T56" fmla="*/ 0 w 126"/>
                  <a:gd name="T57" fmla="*/ 3 h 8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26" h="88">
                    <a:moveTo>
                      <a:pt x="121" y="88"/>
                    </a:moveTo>
                    <a:lnTo>
                      <a:pt x="123" y="77"/>
                    </a:lnTo>
                    <a:lnTo>
                      <a:pt x="126" y="67"/>
                    </a:lnTo>
                    <a:lnTo>
                      <a:pt x="126" y="59"/>
                    </a:lnTo>
                    <a:lnTo>
                      <a:pt x="126" y="49"/>
                    </a:lnTo>
                    <a:lnTo>
                      <a:pt x="124" y="41"/>
                    </a:lnTo>
                    <a:lnTo>
                      <a:pt x="123" y="33"/>
                    </a:lnTo>
                    <a:lnTo>
                      <a:pt x="120" y="26"/>
                    </a:lnTo>
                    <a:lnTo>
                      <a:pt x="117" y="19"/>
                    </a:lnTo>
                    <a:lnTo>
                      <a:pt x="113" y="13"/>
                    </a:lnTo>
                    <a:lnTo>
                      <a:pt x="108" y="9"/>
                    </a:lnTo>
                    <a:lnTo>
                      <a:pt x="103" y="6"/>
                    </a:lnTo>
                    <a:lnTo>
                      <a:pt x="97" y="2"/>
                    </a:lnTo>
                    <a:lnTo>
                      <a:pt x="90" y="0"/>
                    </a:lnTo>
                    <a:lnTo>
                      <a:pt x="84" y="0"/>
                    </a:lnTo>
                    <a:lnTo>
                      <a:pt x="78" y="0"/>
                    </a:lnTo>
                    <a:lnTo>
                      <a:pt x="70" y="2"/>
                    </a:lnTo>
                    <a:lnTo>
                      <a:pt x="63" y="6"/>
                    </a:lnTo>
                    <a:lnTo>
                      <a:pt x="55" y="9"/>
                    </a:lnTo>
                    <a:lnTo>
                      <a:pt x="48" y="13"/>
                    </a:lnTo>
                    <a:lnTo>
                      <a:pt x="41" y="19"/>
                    </a:lnTo>
                    <a:lnTo>
                      <a:pt x="34" y="26"/>
                    </a:lnTo>
                    <a:lnTo>
                      <a:pt x="28" y="33"/>
                    </a:lnTo>
                    <a:lnTo>
                      <a:pt x="22" y="41"/>
                    </a:lnTo>
                    <a:lnTo>
                      <a:pt x="16" y="49"/>
                    </a:lnTo>
                    <a:lnTo>
                      <a:pt x="12" y="59"/>
                    </a:lnTo>
                    <a:lnTo>
                      <a:pt x="6" y="67"/>
                    </a:lnTo>
                    <a:lnTo>
                      <a:pt x="3" y="77"/>
                    </a:lnTo>
                    <a:lnTo>
                      <a:pt x="0" y="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57" name="Freeform 137"/>
              <p:cNvSpPr>
                <a:spLocks/>
              </p:cNvSpPr>
              <p:nvPr/>
            </p:nvSpPr>
            <p:spPr bwMode="auto">
              <a:xfrm>
                <a:off x="4650" y="2758"/>
                <a:ext cx="44" cy="14"/>
              </a:xfrm>
              <a:custGeom>
                <a:avLst/>
                <a:gdLst>
                  <a:gd name="T0" fmla="*/ 5 w 133"/>
                  <a:gd name="T1" fmla="*/ 0 h 42"/>
                  <a:gd name="T2" fmla="*/ 4 w 133"/>
                  <a:gd name="T3" fmla="*/ 2 h 42"/>
                  <a:gd name="T4" fmla="*/ 0 w 133"/>
                  <a:gd name="T5" fmla="*/ 2 h 42"/>
                  <a:gd name="T6" fmla="*/ 0 60000 65536"/>
                  <a:gd name="T7" fmla="*/ 0 60000 65536"/>
                  <a:gd name="T8" fmla="*/ 0 60000 65536"/>
                </a:gdLst>
                <a:ahLst/>
                <a:cxnLst>
                  <a:cxn ang="T6">
                    <a:pos x="T0" y="T1"/>
                  </a:cxn>
                  <a:cxn ang="T7">
                    <a:pos x="T2" y="T3"/>
                  </a:cxn>
                  <a:cxn ang="T8">
                    <a:pos x="T4" y="T5"/>
                  </a:cxn>
                </a:cxnLst>
                <a:rect l="0" t="0" r="r" b="b"/>
                <a:pathLst>
                  <a:path w="133" h="42">
                    <a:moveTo>
                      <a:pt x="133" y="0"/>
                    </a:moveTo>
                    <a:lnTo>
                      <a:pt x="122" y="42"/>
                    </a:lnTo>
                    <a:lnTo>
                      <a:pt x="0"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58" name="Line 138"/>
              <p:cNvSpPr>
                <a:spLocks noChangeShapeType="1"/>
              </p:cNvSpPr>
              <p:nvPr/>
            </p:nvSpPr>
            <p:spPr bwMode="auto">
              <a:xfrm flipH="1">
                <a:off x="4703" y="1717"/>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59" name="Freeform 139"/>
              <p:cNvSpPr>
                <a:spLocks/>
              </p:cNvSpPr>
              <p:nvPr/>
            </p:nvSpPr>
            <p:spPr bwMode="auto">
              <a:xfrm>
                <a:off x="4694" y="1696"/>
                <a:ext cx="9" cy="21"/>
              </a:xfrm>
              <a:custGeom>
                <a:avLst/>
                <a:gdLst>
                  <a:gd name="T0" fmla="*/ 0 w 31"/>
                  <a:gd name="T1" fmla="*/ 0 h 65"/>
                  <a:gd name="T2" fmla="*/ 0 w 31"/>
                  <a:gd name="T3" fmla="*/ 0 h 65"/>
                  <a:gd name="T4" fmla="*/ 0 w 31"/>
                  <a:gd name="T5" fmla="*/ 1 h 65"/>
                  <a:gd name="T6" fmla="*/ 0 w 31"/>
                  <a:gd name="T7" fmla="*/ 1 h 65"/>
                  <a:gd name="T8" fmla="*/ 0 w 31"/>
                  <a:gd name="T9" fmla="*/ 1 h 65"/>
                  <a:gd name="T10" fmla="*/ 0 w 31"/>
                  <a:gd name="T11" fmla="*/ 2 h 65"/>
                  <a:gd name="T12" fmla="*/ 0 w 31"/>
                  <a:gd name="T13" fmla="*/ 2 h 65"/>
                  <a:gd name="T14" fmla="*/ 0 w 31"/>
                  <a:gd name="T15" fmla="*/ 2 h 65"/>
                  <a:gd name="T16" fmla="*/ 0 w 31"/>
                  <a:gd name="T17" fmla="*/ 2 h 65"/>
                  <a:gd name="T18" fmla="*/ 1 w 31"/>
                  <a:gd name="T19" fmla="*/ 2 h 65"/>
                  <a:gd name="T20" fmla="*/ 1 w 31"/>
                  <a:gd name="T21" fmla="*/ 2 h 65"/>
                  <a:gd name="T22" fmla="*/ 1 w 31"/>
                  <a:gd name="T23" fmla="*/ 2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1" h="65">
                    <a:moveTo>
                      <a:pt x="2" y="0"/>
                    </a:moveTo>
                    <a:lnTo>
                      <a:pt x="1" y="9"/>
                    </a:lnTo>
                    <a:lnTo>
                      <a:pt x="0" y="18"/>
                    </a:lnTo>
                    <a:lnTo>
                      <a:pt x="0" y="26"/>
                    </a:lnTo>
                    <a:lnTo>
                      <a:pt x="0" y="35"/>
                    </a:lnTo>
                    <a:lnTo>
                      <a:pt x="2" y="42"/>
                    </a:lnTo>
                    <a:lnTo>
                      <a:pt x="6" y="49"/>
                    </a:lnTo>
                    <a:lnTo>
                      <a:pt x="9" y="55"/>
                    </a:lnTo>
                    <a:lnTo>
                      <a:pt x="14" y="60"/>
                    </a:lnTo>
                    <a:lnTo>
                      <a:pt x="19" y="63"/>
                    </a:lnTo>
                    <a:lnTo>
                      <a:pt x="25" y="65"/>
                    </a:lnTo>
                    <a:lnTo>
                      <a:pt x="31" y="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60" name="Line 140"/>
              <p:cNvSpPr>
                <a:spLocks noChangeShapeType="1"/>
              </p:cNvSpPr>
              <p:nvPr/>
            </p:nvSpPr>
            <p:spPr bwMode="auto">
              <a:xfrm flipV="1">
                <a:off x="4694" y="1659"/>
                <a:ext cx="9"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61" name="Freeform 141"/>
              <p:cNvSpPr>
                <a:spLocks/>
              </p:cNvSpPr>
              <p:nvPr/>
            </p:nvSpPr>
            <p:spPr bwMode="auto">
              <a:xfrm>
                <a:off x="4703" y="1632"/>
                <a:ext cx="42" cy="27"/>
              </a:xfrm>
              <a:custGeom>
                <a:avLst/>
                <a:gdLst>
                  <a:gd name="T0" fmla="*/ 5 w 126"/>
                  <a:gd name="T1" fmla="*/ 2 h 87"/>
                  <a:gd name="T2" fmla="*/ 5 w 126"/>
                  <a:gd name="T3" fmla="*/ 2 h 87"/>
                  <a:gd name="T4" fmla="*/ 5 w 126"/>
                  <a:gd name="T5" fmla="*/ 2 h 87"/>
                  <a:gd name="T6" fmla="*/ 5 w 126"/>
                  <a:gd name="T7" fmla="*/ 2 h 87"/>
                  <a:gd name="T8" fmla="*/ 5 w 126"/>
                  <a:gd name="T9" fmla="*/ 1 h 87"/>
                  <a:gd name="T10" fmla="*/ 5 w 126"/>
                  <a:gd name="T11" fmla="*/ 1 h 87"/>
                  <a:gd name="T12" fmla="*/ 4 w 126"/>
                  <a:gd name="T13" fmla="*/ 1 h 87"/>
                  <a:gd name="T14" fmla="*/ 4 w 126"/>
                  <a:gd name="T15" fmla="*/ 1 h 87"/>
                  <a:gd name="T16" fmla="*/ 4 w 126"/>
                  <a:gd name="T17" fmla="*/ 0 h 87"/>
                  <a:gd name="T18" fmla="*/ 4 w 126"/>
                  <a:gd name="T19" fmla="*/ 0 h 87"/>
                  <a:gd name="T20" fmla="*/ 4 w 126"/>
                  <a:gd name="T21" fmla="*/ 0 h 87"/>
                  <a:gd name="T22" fmla="*/ 3 w 126"/>
                  <a:gd name="T23" fmla="*/ 0 h 87"/>
                  <a:gd name="T24" fmla="*/ 3 w 126"/>
                  <a:gd name="T25" fmla="*/ 0 h 87"/>
                  <a:gd name="T26" fmla="*/ 3 w 126"/>
                  <a:gd name="T27" fmla="*/ 0 h 87"/>
                  <a:gd name="T28" fmla="*/ 2 w 126"/>
                  <a:gd name="T29" fmla="*/ 0 h 87"/>
                  <a:gd name="T30" fmla="*/ 2 w 126"/>
                  <a:gd name="T31" fmla="*/ 0 h 87"/>
                  <a:gd name="T32" fmla="*/ 2 w 126"/>
                  <a:gd name="T33" fmla="*/ 0 h 87"/>
                  <a:gd name="T34" fmla="*/ 2 w 126"/>
                  <a:gd name="T35" fmla="*/ 1 h 87"/>
                  <a:gd name="T36" fmla="*/ 1 w 126"/>
                  <a:gd name="T37" fmla="*/ 1 h 87"/>
                  <a:gd name="T38" fmla="*/ 1 w 126"/>
                  <a:gd name="T39" fmla="*/ 1 h 87"/>
                  <a:gd name="T40" fmla="*/ 1 w 126"/>
                  <a:gd name="T41" fmla="*/ 1 h 87"/>
                  <a:gd name="T42" fmla="*/ 1 w 126"/>
                  <a:gd name="T43" fmla="*/ 2 h 87"/>
                  <a:gd name="T44" fmla="*/ 0 w 126"/>
                  <a:gd name="T45" fmla="*/ 2 h 87"/>
                  <a:gd name="T46" fmla="*/ 0 w 126"/>
                  <a:gd name="T47" fmla="*/ 2 h 87"/>
                  <a:gd name="T48" fmla="*/ 0 w 126"/>
                  <a:gd name="T49" fmla="*/ 2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6" h="87">
                    <a:moveTo>
                      <a:pt x="122" y="87"/>
                    </a:moveTo>
                    <a:lnTo>
                      <a:pt x="124" y="76"/>
                    </a:lnTo>
                    <a:lnTo>
                      <a:pt x="126" y="65"/>
                    </a:lnTo>
                    <a:lnTo>
                      <a:pt x="126" y="54"/>
                    </a:lnTo>
                    <a:lnTo>
                      <a:pt x="125" y="44"/>
                    </a:lnTo>
                    <a:lnTo>
                      <a:pt x="124" y="34"/>
                    </a:lnTo>
                    <a:lnTo>
                      <a:pt x="121" y="26"/>
                    </a:lnTo>
                    <a:lnTo>
                      <a:pt x="116" y="18"/>
                    </a:lnTo>
                    <a:lnTo>
                      <a:pt x="111" y="12"/>
                    </a:lnTo>
                    <a:lnTo>
                      <a:pt x="106" y="7"/>
                    </a:lnTo>
                    <a:lnTo>
                      <a:pt x="99" y="3"/>
                    </a:lnTo>
                    <a:lnTo>
                      <a:pt x="92" y="1"/>
                    </a:lnTo>
                    <a:lnTo>
                      <a:pt x="84" y="0"/>
                    </a:lnTo>
                    <a:lnTo>
                      <a:pt x="76" y="1"/>
                    </a:lnTo>
                    <a:lnTo>
                      <a:pt x="67" y="3"/>
                    </a:lnTo>
                    <a:lnTo>
                      <a:pt x="59" y="7"/>
                    </a:lnTo>
                    <a:lnTo>
                      <a:pt x="50" y="12"/>
                    </a:lnTo>
                    <a:lnTo>
                      <a:pt x="42" y="18"/>
                    </a:lnTo>
                    <a:lnTo>
                      <a:pt x="34" y="26"/>
                    </a:lnTo>
                    <a:lnTo>
                      <a:pt x="27" y="34"/>
                    </a:lnTo>
                    <a:lnTo>
                      <a:pt x="19" y="44"/>
                    </a:lnTo>
                    <a:lnTo>
                      <a:pt x="14" y="54"/>
                    </a:lnTo>
                    <a:lnTo>
                      <a:pt x="8" y="65"/>
                    </a:lnTo>
                    <a:lnTo>
                      <a:pt x="3" y="76"/>
                    </a:lnTo>
                    <a:lnTo>
                      <a:pt x="0"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62" name="Freeform 142"/>
              <p:cNvSpPr>
                <a:spLocks/>
              </p:cNvSpPr>
              <p:nvPr/>
            </p:nvSpPr>
            <p:spPr bwMode="auto">
              <a:xfrm>
                <a:off x="4701" y="1659"/>
                <a:ext cx="44" cy="17"/>
              </a:xfrm>
              <a:custGeom>
                <a:avLst/>
                <a:gdLst>
                  <a:gd name="T0" fmla="*/ 5 w 134"/>
                  <a:gd name="T1" fmla="*/ 0 h 44"/>
                  <a:gd name="T2" fmla="*/ 4 w 134"/>
                  <a:gd name="T3" fmla="*/ 3 h 44"/>
                  <a:gd name="T4" fmla="*/ 0 w 134"/>
                  <a:gd name="T5" fmla="*/ 3 h 44"/>
                  <a:gd name="T6" fmla="*/ 0 60000 65536"/>
                  <a:gd name="T7" fmla="*/ 0 60000 65536"/>
                  <a:gd name="T8" fmla="*/ 0 60000 65536"/>
                </a:gdLst>
                <a:ahLst/>
                <a:cxnLst>
                  <a:cxn ang="T6">
                    <a:pos x="T0" y="T1"/>
                  </a:cxn>
                  <a:cxn ang="T7">
                    <a:pos x="T2" y="T3"/>
                  </a:cxn>
                  <a:cxn ang="T8">
                    <a:pos x="T4" y="T5"/>
                  </a:cxn>
                </a:cxnLst>
                <a:rect l="0" t="0" r="r" b="b"/>
                <a:pathLst>
                  <a:path w="134" h="44">
                    <a:moveTo>
                      <a:pt x="134" y="0"/>
                    </a:moveTo>
                    <a:lnTo>
                      <a:pt x="122" y="44"/>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63" name="Line 143"/>
              <p:cNvSpPr>
                <a:spLocks noChangeShapeType="1"/>
              </p:cNvSpPr>
              <p:nvPr/>
            </p:nvSpPr>
            <p:spPr bwMode="auto">
              <a:xfrm flipH="1">
                <a:off x="4777" y="1588"/>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64" name="Line 144"/>
              <p:cNvSpPr>
                <a:spLocks noChangeShapeType="1"/>
              </p:cNvSpPr>
              <p:nvPr/>
            </p:nvSpPr>
            <p:spPr bwMode="auto">
              <a:xfrm flipV="1">
                <a:off x="3955" y="4148"/>
                <a:ext cx="28" cy="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65" name="Freeform 145"/>
              <p:cNvSpPr>
                <a:spLocks/>
              </p:cNvSpPr>
              <p:nvPr/>
            </p:nvSpPr>
            <p:spPr bwMode="auto">
              <a:xfrm>
                <a:off x="3983" y="4120"/>
                <a:ext cx="28" cy="28"/>
              </a:xfrm>
              <a:custGeom>
                <a:avLst/>
                <a:gdLst>
                  <a:gd name="T0" fmla="*/ 3 w 84"/>
                  <a:gd name="T1" fmla="*/ 0 h 87"/>
                  <a:gd name="T2" fmla="*/ 3 w 84"/>
                  <a:gd name="T3" fmla="*/ 0 h 87"/>
                  <a:gd name="T4" fmla="*/ 3 w 84"/>
                  <a:gd name="T5" fmla="*/ 0 h 87"/>
                  <a:gd name="T6" fmla="*/ 2 w 84"/>
                  <a:gd name="T7" fmla="*/ 0 h 87"/>
                  <a:gd name="T8" fmla="*/ 2 w 84"/>
                  <a:gd name="T9" fmla="*/ 0 h 87"/>
                  <a:gd name="T10" fmla="*/ 2 w 84"/>
                  <a:gd name="T11" fmla="*/ 0 h 87"/>
                  <a:gd name="T12" fmla="*/ 2 w 84"/>
                  <a:gd name="T13" fmla="*/ 0 h 87"/>
                  <a:gd name="T14" fmla="*/ 2 w 84"/>
                  <a:gd name="T15" fmla="*/ 1 h 87"/>
                  <a:gd name="T16" fmla="*/ 1 w 84"/>
                  <a:gd name="T17" fmla="*/ 1 h 87"/>
                  <a:gd name="T18" fmla="*/ 1 w 84"/>
                  <a:gd name="T19" fmla="*/ 1 h 87"/>
                  <a:gd name="T20" fmla="*/ 1 w 84"/>
                  <a:gd name="T21" fmla="*/ 1 h 87"/>
                  <a:gd name="T22" fmla="*/ 1 w 84"/>
                  <a:gd name="T23" fmla="*/ 1 h 87"/>
                  <a:gd name="T24" fmla="*/ 1 w 84"/>
                  <a:gd name="T25" fmla="*/ 2 h 87"/>
                  <a:gd name="T26" fmla="*/ 0 w 84"/>
                  <a:gd name="T27" fmla="*/ 2 h 87"/>
                  <a:gd name="T28" fmla="*/ 0 w 84"/>
                  <a:gd name="T29" fmla="*/ 2 h 87"/>
                  <a:gd name="T30" fmla="*/ 0 w 84"/>
                  <a:gd name="T31" fmla="*/ 2 h 87"/>
                  <a:gd name="T32" fmla="*/ 0 w 84"/>
                  <a:gd name="T33" fmla="*/ 3 h 87"/>
                  <a:gd name="T34" fmla="*/ 0 w 84"/>
                  <a:gd name="T35" fmla="*/ 3 h 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4" h="87">
                    <a:moveTo>
                      <a:pt x="84" y="0"/>
                    </a:moveTo>
                    <a:lnTo>
                      <a:pt x="79" y="0"/>
                    </a:lnTo>
                    <a:lnTo>
                      <a:pt x="72" y="1"/>
                    </a:lnTo>
                    <a:lnTo>
                      <a:pt x="67" y="3"/>
                    </a:lnTo>
                    <a:lnTo>
                      <a:pt x="61" y="5"/>
                    </a:lnTo>
                    <a:lnTo>
                      <a:pt x="54" y="8"/>
                    </a:lnTo>
                    <a:lnTo>
                      <a:pt x="49" y="12"/>
                    </a:lnTo>
                    <a:lnTo>
                      <a:pt x="42" y="17"/>
                    </a:lnTo>
                    <a:lnTo>
                      <a:pt x="37" y="22"/>
                    </a:lnTo>
                    <a:lnTo>
                      <a:pt x="32" y="28"/>
                    </a:lnTo>
                    <a:lnTo>
                      <a:pt x="26" y="34"/>
                    </a:lnTo>
                    <a:lnTo>
                      <a:pt x="21" y="41"/>
                    </a:lnTo>
                    <a:lnTo>
                      <a:pt x="17" y="47"/>
                    </a:lnTo>
                    <a:lnTo>
                      <a:pt x="13" y="55"/>
                    </a:lnTo>
                    <a:lnTo>
                      <a:pt x="8" y="62"/>
                    </a:lnTo>
                    <a:lnTo>
                      <a:pt x="5" y="71"/>
                    </a:lnTo>
                    <a:lnTo>
                      <a:pt x="2" y="78"/>
                    </a:lnTo>
                    <a:lnTo>
                      <a:pt x="0"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66" name="Line 146"/>
              <p:cNvSpPr>
                <a:spLocks noChangeShapeType="1"/>
              </p:cNvSpPr>
              <p:nvPr/>
            </p:nvSpPr>
            <p:spPr bwMode="auto">
              <a:xfrm>
                <a:off x="3969" y="4162"/>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67" name="Line 147"/>
              <p:cNvSpPr>
                <a:spLocks noChangeShapeType="1"/>
              </p:cNvSpPr>
              <p:nvPr/>
            </p:nvSpPr>
            <p:spPr bwMode="auto">
              <a:xfrm flipV="1">
                <a:off x="4036" y="591"/>
                <a:ext cx="25" cy="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68" name="Freeform 148"/>
              <p:cNvSpPr>
                <a:spLocks/>
              </p:cNvSpPr>
              <p:nvPr/>
            </p:nvSpPr>
            <p:spPr bwMode="auto">
              <a:xfrm>
                <a:off x="4061" y="563"/>
                <a:ext cx="28" cy="28"/>
              </a:xfrm>
              <a:custGeom>
                <a:avLst/>
                <a:gdLst>
                  <a:gd name="T0" fmla="*/ 3 w 84"/>
                  <a:gd name="T1" fmla="*/ 0 h 86"/>
                  <a:gd name="T2" fmla="*/ 3 w 84"/>
                  <a:gd name="T3" fmla="*/ 0 h 86"/>
                  <a:gd name="T4" fmla="*/ 3 w 84"/>
                  <a:gd name="T5" fmla="*/ 0 h 86"/>
                  <a:gd name="T6" fmla="*/ 2 w 84"/>
                  <a:gd name="T7" fmla="*/ 0 h 86"/>
                  <a:gd name="T8" fmla="*/ 2 w 84"/>
                  <a:gd name="T9" fmla="*/ 0 h 86"/>
                  <a:gd name="T10" fmla="*/ 2 w 84"/>
                  <a:gd name="T11" fmla="*/ 1 h 86"/>
                  <a:gd name="T12" fmla="*/ 1 w 84"/>
                  <a:gd name="T13" fmla="*/ 1 h 86"/>
                  <a:gd name="T14" fmla="*/ 1 w 84"/>
                  <a:gd name="T15" fmla="*/ 1 h 86"/>
                  <a:gd name="T16" fmla="*/ 1 w 84"/>
                  <a:gd name="T17" fmla="*/ 2 h 86"/>
                  <a:gd name="T18" fmla="*/ 0 w 84"/>
                  <a:gd name="T19" fmla="*/ 2 h 86"/>
                  <a:gd name="T20" fmla="*/ 0 w 84"/>
                  <a:gd name="T21" fmla="*/ 2 h 86"/>
                  <a:gd name="T22" fmla="*/ 0 w 84"/>
                  <a:gd name="T23" fmla="*/ 3 h 86"/>
                  <a:gd name="T24" fmla="*/ 0 w 84"/>
                  <a:gd name="T25" fmla="*/ 3 h 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4" h="86">
                    <a:moveTo>
                      <a:pt x="84" y="0"/>
                    </a:moveTo>
                    <a:lnTo>
                      <a:pt x="76" y="0"/>
                    </a:lnTo>
                    <a:lnTo>
                      <a:pt x="68" y="2"/>
                    </a:lnTo>
                    <a:lnTo>
                      <a:pt x="59" y="6"/>
                    </a:lnTo>
                    <a:lnTo>
                      <a:pt x="51" y="12"/>
                    </a:lnTo>
                    <a:lnTo>
                      <a:pt x="42" y="17"/>
                    </a:lnTo>
                    <a:lnTo>
                      <a:pt x="35" y="25"/>
                    </a:lnTo>
                    <a:lnTo>
                      <a:pt x="26" y="34"/>
                    </a:lnTo>
                    <a:lnTo>
                      <a:pt x="20" y="42"/>
                    </a:lnTo>
                    <a:lnTo>
                      <a:pt x="13" y="53"/>
                    </a:lnTo>
                    <a:lnTo>
                      <a:pt x="8" y="64"/>
                    </a:lnTo>
                    <a:lnTo>
                      <a:pt x="4" y="75"/>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69" name="Line 149"/>
              <p:cNvSpPr>
                <a:spLocks noChangeShapeType="1"/>
              </p:cNvSpPr>
              <p:nvPr/>
            </p:nvSpPr>
            <p:spPr bwMode="auto">
              <a:xfrm>
                <a:off x="4047" y="605"/>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70" name="Line 150"/>
              <p:cNvSpPr>
                <a:spLocks noChangeShapeType="1"/>
              </p:cNvSpPr>
              <p:nvPr/>
            </p:nvSpPr>
            <p:spPr bwMode="auto">
              <a:xfrm flipH="1">
                <a:off x="4114" y="563"/>
                <a:ext cx="12"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71" name="Freeform 151"/>
              <p:cNvSpPr>
                <a:spLocks/>
              </p:cNvSpPr>
              <p:nvPr/>
            </p:nvSpPr>
            <p:spPr bwMode="auto">
              <a:xfrm>
                <a:off x="1095" y="3898"/>
                <a:ext cx="58" cy="130"/>
              </a:xfrm>
              <a:custGeom>
                <a:avLst/>
                <a:gdLst>
                  <a:gd name="T0" fmla="*/ 4 w 175"/>
                  <a:gd name="T1" fmla="*/ 0 h 392"/>
                  <a:gd name="T2" fmla="*/ 0 w 175"/>
                  <a:gd name="T3" fmla="*/ 14 h 392"/>
                  <a:gd name="T4" fmla="*/ 3 w 175"/>
                  <a:gd name="T5" fmla="*/ 14 h 392"/>
                  <a:gd name="T6" fmla="*/ 3 w 175"/>
                  <a:gd name="T7" fmla="*/ 14 h 392"/>
                  <a:gd name="T8" fmla="*/ 3 w 175"/>
                  <a:gd name="T9" fmla="*/ 14 h 392"/>
                  <a:gd name="T10" fmla="*/ 3 w 175"/>
                  <a:gd name="T11" fmla="*/ 14 h 392"/>
                  <a:gd name="T12" fmla="*/ 3 w 175"/>
                  <a:gd name="T13" fmla="*/ 14 h 392"/>
                  <a:gd name="T14" fmla="*/ 3 w 175"/>
                  <a:gd name="T15" fmla="*/ 14 h 392"/>
                  <a:gd name="T16" fmla="*/ 4 w 175"/>
                  <a:gd name="T17" fmla="*/ 14 h 392"/>
                  <a:gd name="T18" fmla="*/ 4 w 175"/>
                  <a:gd name="T19" fmla="*/ 14 h 392"/>
                  <a:gd name="T20" fmla="*/ 4 w 175"/>
                  <a:gd name="T21" fmla="*/ 14 h 392"/>
                  <a:gd name="T22" fmla="*/ 4 w 175"/>
                  <a:gd name="T23" fmla="*/ 14 h 392"/>
                  <a:gd name="T24" fmla="*/ 4 w 175"/>
                  <a:gd name="T25" fmla="*/ 13 h 392"/>
                  <a:gd name="T26" fmla="*/ 4 w 175"/>
                  <a:gd name="T27" fmla="*/ 13 h 392"/>
                  <a:gd name="T28" fmla="*/ 4 w 175"/>
                  <a:gd name="T29" fmla="*/ 13 h 392"/>
                  <a:gd name="T30" fmla="*/ 5 w 175"/>
                  <a:gd name="T31" fmla="*/ 13 h 392"/>
                  <a:gd name="T32" fmla="*/ 5 w 175"/>
                  <a:gd name="T33" fmla="*/ 13 h 392"/>
                  <a:gd name="T34" fmla="*/ 5 w 175"/>
                  <a:gd name="T35" fmla="*/ 12 h 392"/>
                  <a:gd name="T36" fmla="*/ 5 w 175"/>
                  <a:gd name="T37" fmla="*/ 12 h 392"/>
                  <a:gd name="T38" fmla="*/ 5 w 175"/>
                  <a:gd name="T39" fmla="*/ 12 h 392"/>
                  <a:gd name="T40" fmla="*/ 5 w 175"/>
                  <a:gd name="T41" fmla="*/ 12 h 392"/>
                  <a:gd name="T42" fmla="*/ 5 w 175"/>
                  <a:gd name="T43" fmla="*/ 11 h 392"/>
                  <a:gd name="T44" fmla="*/ 6 w 175"/>
                  <a:gd name="T45" fmla="*/ 8 h 392"/>
                  <a:gd name="T46" fmla="*/ 6 w 175"/>
                  <a:gd name="T47" fmla="*/ 7 h 392"/>
                  <a:gd name="T48" fmla="*/ 6 w 175"/>
                  <a:gd name="T49" fmla="*/ 7 h 392"/>
                  <a:gd name="T50" fmla="*/ 6 w 175"/>
                  <a:gd name="T51" fmla="*/ 7 h 392"/>
                  <a:gd name="T52" fmla="*/ 6 w 175"/>
                  <a:gd name="T53" fmla="*/ 7 h 392"/>
                  <a:gd name="T54" fmla="*/ 6 w 175"/>
                  <a:gd name="T55" fmla="*/ 7 h 392"/>
                  <a:gd name="T56" fmla="*/ 6 w 175"/>
                  <a:gd name="T57" fmla="*/ 6 h 392"/>
                  <a:gd name="T58" fmla="*/ 6 w 175"/>
                  <a:gd name="T59" fmla="*/ 6 h 392"/>
                  <a:gd name="T60" fmla="*/ 6 w 175"/>
                  <a:gd name="T61" fmla="*/ 6 h 392"/>
                  <a:gd name="T62" fmla="*/ 6 w 175"/>
                  <a:gd name="T63" fmla="*/ 6 h 392"/>
                  <a:gd name="T64" fmla="*/ 6 w 175"/>
                  <a:gd name="T65" fmla="*/ 6 h 392"/>
                  <a:gd name="T66" fmla="*/ 6 w 175"/>
                  <a:gd name="T67" fmla="*/ 5 h 392"/>
                  <a:gd name="T68" fmla="*/ 6 w 175"/>
                  <a:gd name="T69" fmla="*/ 5 h 392"/>
                  <a:gd name="T70" fmla="*/ 6 w 175"/>
                  <a:gd name="T71" fmla="*/ 5 h 392"/>
                  <a:gd name="T72" fmla="*/ 6 w 175"/>
                  <a:gd name="T73" fmla="*/ 5 h 392"/>
                  <a:gd name="T74" fmla="*/ 6 w 175"/>
                  <a:gd name="T75" fmla="*/ 5 h 392"/>
                  <a:gd name="T76" fmla="*/ 6 w 175"/>
                  <a:gd name="T77" fmla="*/ 5 h 392"/>
                  <a:gd name="T78" fmla="*/ 5 w 175"/>
                  <a:gd name="T79" fmla="*/ 5 h 392"/>
                  <a:gd name="T80" fmla="*/ 5 w 175"/>
                  <a:gd name="T81" fmla="*/ 5 h 392"/>
                  <a:gd name="T82" fmla="*/ 5 w 175"/>
                  <a:gd name="T83" fmla="*/ 5 h 392"/>
                  <a:gd name="T84" fmla="*/ 3 w 175"/>
                  <a:gd name="T85" fmla="*/ 5 h 3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75" h="392">
                    <a:moveTo>
                      <a:pt x="104" y="0"/>
                    </a:moveTo>
                    <a:lnTo>
                      <a:pt x="0" y="392"/>
                    </a:lnTo>
                    <a:lnTo>
                      <a:pt x="68" y="392"/>
                    </a:lnTo>
                    <a:lnTo>
                      <a:pt x="73" y="392"/>
                    </a:lnTo>
                    <a:lnTo>
                      <a:pt x="78" y="391"/>
                    </a:lnTo>
                    <a:lnTo>
                      <a:pt x="82" y="390"/>
                    </a:lnTo>
                    <a:lnTo>
                      <a:pt x="87" y="387"/>
                    </a:lnTo>
                    <a:lnTo>
                      <a:pt x="92" y="385"/>
                    </a:lnTo>
                    <a:lnTo>
                      <a:pt x="96" y="382"/>
                    </a:lnTo>
                    <a:lnTo>
                      <a:pt x="101" y="379"/>
                    </a:lnTo>
                    <a:lnTo>
                      <a:pt x="105" y="376"/>
                    </a:lnTo>
                    <a:lnTo>
                      <a:pt x="110" y="371"/>
                    </a:lnTo>
                    <a:lnTo>
                      <a:pt x="114" y="367"/>
                    </a:lnTo>
                    <a:lnTo>
                      <a:pt x="118" y="362"/>
                    </a:lnTo>
                    <a:lnTo>
                      <a:pt x="122" y="358"/>
                    </a:lnTo>
                    <a:lnTo>
                      <a:pt x="126" y="351"/>
                    </a:lnTo>
                    <a:lnTo>
                      <a:pt x="130" y="346"/>
                    </a:lnTo>
                    <a:lnTo>
                      <a:pt x="133" y="341"/>
                    </a:lnTo>
                    <a:lnTo>
                      <a:pt x="135" y="334"/>
                    </a:lnTo>
                    <a:lnTo>
                      <a:pt x="138" y="328"/>
                    </a:lnTo>
                    <a:lnTo>
                      <a:pt x="141" y="321"/>
                    </a:lnTo>
                    <a:lnTo>
                      <a:pt x="142" y="315"/>
                    </a:lnTo>
                    <a:lnTo>
                      <a:pt x="171" y="206"/>
                    </a:lnTo>
                    <a:lnTo>
                      <a:pt x="173" y="200"/>
                    </a:lnTo>
                    <a:lnTo>
                      <a:pt x="174" y="195"/>
                    </a:lnTo>
                    <a:lnTo>
                      <a:pt x="175" y="188"/>
                    </a:lnTo>
                    <a:lnTo>
                      <a:pt x="175" y="182"/>
                    </a:lnTo>
                    <a:lnTo>
                      <a:pt x="175" y="177"/>
                    </a:lnTo>
                    <a:lnTo>
                      <a:pt x="175" y="170"/>
                    </a:lnTo>
                    <a:lnTo>
                      <a:pt x="174" y="165"/>
                    </a:lnTo>
                    <a:lnTo>
                      <a:pt x="173" y="160"/>
                    </a:lnTo>
                    <a:lnTo>
                      <a:pt x="171" y="155"/>
                    </a:lnTo>
                    <a:lnTo>
                      <a:pt x="169" y="151"/>
                    </a:lnTo>
                    <a:lnTo>
                      <a:pt x="167" y="147"/>
                    </a:lnTo>
                    <a:lnTo>
                      <a:pt x="164" y="144"/>
                    </a:lnTo>
                    <a:lnTo>
                      <a:pt x="161" y="140"/>
                    </a:lnTo>
                    <a:lnTo>
                      <a:pt x="158" y="137"/>
                    </a:lnTo>
                    <a:lnTo>
                      <a:pt x="154" y="135"/>
                    </a:lnTo>
                    <a:lnTo>
                      <a:pt x="151" y="133"/>
                    </a:lnTo>
                    <a:lnTo>
                      <a:pt x="147" y="132"/>
                    </a:lnTo>
                    <a:lnTo>
                      <a:pt x="143" y="131"/>
                    </a:lnTo>
                    <a:lnTo>
                      <a:pt x="138" y="131"/>
                    </a:lnTo>
                    <a:lnTo>
                      <a:pt x="70" y="1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92204" name="Line 152"/>
            <p:cNvSpPr>
              <a:spLocks noChangeShapeType="1"/>
            </p:cNvSpPr>
            <p:nvPr/>
          </p:nvSpPr>
          <p:spPr bwMode="auto">
            <a:xfrm>
              <a:off x="2891" y="3347"/>
              <a:ext cx="462" cy="33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4937" name="Group 153"/>
          <p:cNvGrpSpPr>
            <a:grpSpLocks/>
          </p:cNvGrpSpPr>
          <p:nvPr/>
        </p:nvGrpSpPr>
        <p:grpSpPr bwMode="auto">
          <a:xfrm>
            <a:off x="663575" y="4997450"/>
            <a:ext cx="120650" cy="136525"/>
            <a:chOff x="1370" y="3148"/>
            <a:chExt cx="76" cy="86"/>
          </a:xfrm>
        </p:grpSpPr>
        <p:sp>
          <p:nvSpPr>
            <p:cNvPr id="92199" name="Freeform 154"/>
            <p:cNvSpPr>
              <a:spLocks/>
            </p:cNvSpPr>
            <p:nvPr/>
          </p:nvSpPr>
          <p:spPr bwMode="auto">
            <a:xfrm>
              <a:off x="1370" y="3148"/>
              <a:ext cx="64" cy="86"/>
            </a:xfrm>
            <a:custGeom>
              <a:avLst/>
              <a:gdLst>
                <a:gd name="T0" fmla="*/ 0 w 199"/>
                <a:gd name="T1" fmla="*/ 9 h 260"/>
                <a:gd name="T2" fmla="*/ 2 w 199"/>
                <a:gd name="T3" fmla="*/ 0 h 260"/>
                <a:gd name="T4" fmla="*/ 7 w 199"/>
                <a:gd name="T5" fmla="*/ 0 h 260"/>
                <a:gd name="T6" fmla="*/ 0 60000 65536"/>
                <a:gd name="T7" fmla="*/ 0 60000 65536"/>
                <a:gd name="T8" fmla="*/ 0 60000 65536"/>
              </a:gdLst>
              <a:ahLst/>
              <a:cxnLst>
                <a:cxn ang="T6">
                  <a:pos x="T0" y="T1"/>
                </a:cxn>
                <a:cxn ang="T7">
                  <a:pos x="T2" y="T3"/>
                </a:cxn>
                <a:cxn ang="T8">
                  <a:pos x="T4" y="T5"/>
                </a:cxn>
              </a:cxnLst>
              <a:rect l="0" t="0" r="r" b="b"/>
              <a:pathLst>
                <a:path w="199" h="260">
                  <a:moveTo>
                    <a:pt x="0" y="260"/>
                  </a:moveTo>
                  <a:lnTo>
                    <a:pt x="70" y="0"/>
                  </a:lnTo>
                  <a:lnTo>
                    <a:pt x="1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00" name="Freeform 155"/>
            <p:cNvSpPr>
              <a:spLocks/>
            </p:cNvSpPr>
            <p:nvPr/>
          </p:nvSpPr>
          <p:spPr bwMode="auto">
            <a:xfrm>
              <a:off x="1434" y="3148"/>
              <a:ext cx="12" cy="26"/>
            </a:xfrm>
            <a:custGeom>
              <a:avLst/>
              <a:gdLst>
                <a:gd name="T0" fmla="*/ 1 w 37"/>
                <a:gd name="T1" fmla="*/ 3 h 75"/>
                <a:gd name="T2" fmla="*/ 1 w 37"/>
                <a:gd name="T3" fmla="*/ 3 h 75"/>
                <a:gd name="T4" fmla="*/ 1 w 37"/>
                <a:gd name="T5" fmla="*/ 2 h 75"/>
                <a:gd name="T6" fmla="*/ 1 w 37"/>
                <a:gd name="T7" fmla="*/ 2 h 75"/>
                <a:gd name="T8" fmla="*/ 1 w 37"/>
                <a:gd name="T9" fmla="*/ 2 h 75"/>
                <a:gd name="T10" fmla="*/ 1 w 37"/>
                <a:gd name="T11" fmla="*/ 1 h 75"/>
                <a:gd name="T12" fmla="*/ 1 w 37"/>
                <a:gd name="T13" fmla="*/ 1 h 75"/>
                <a:gd name="T14" fmla="*/ 1 w 37"/>
                <a:gd name="T15" fmla="*/ 1 h 75"/>
                <a:gd name="T16" fmla="*/ 1 w 37"/>
                <a:gd name="T17" fmla="*/ 1 h 75"/>
                <a:gd name="T18" fmla="*/ 1 w 37"/>
                <a:gd name="T19" fmla="*/ 0 h 75"/>
                <a:gd name="T20" fmla="*/ 1 w 37"/>
                <a:gd name="T21" fmla="*/ 0 h 75"/>
                <a:gd name="T22" fmla="*/ 0 w 37"/>
                <a:gd name="T23" fmla="*/ 0 h 75"/>
                <a:gd name="T24" fmla="*/ 0 w 37"/>
                <a:gd name="T25" fmla="*/ 0 h 75"/>
                <a:gd name="T26" fmla="*/ 0 w 37"/>
                <a:gd name="T27" fmla="*/ 0 h 7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7" h="75">
                  <a:moveTo>
                    <a:pt x="33" y="75"/>
                  </a:moveTo>
                  <a:lnTo>
                    <a:pt x="35" y="67"/>
                  </a:lnTo>
                  <a:lnTo>
                    <a:pt x="36" y="57"/>
                  </a:lnTo>
                  <a:lnTo>
                    <a:pt x="37" y="49"/>
                  </a:lnTo>
                  <a:lnTo>
                    <a:pt x="36" y="40"/>
                  </a:lnTo>
                  <a:lnTo>
                    <a:pt x="35" y="33"/>
                  </a:lnTo>
                  <a:lnTo>
                    <a:pt x="33" y="25"/>
                  </a:lnTo>
                  <a:lnTo>
                    <a:pt x="31" y="19"/>
                  </a:lnTo>
                  <a:lnTo>
                    <a:pt x="26" y="13"/>
                  </a:lnTo>
                  <a:lnTo>
                    <a:pt x="22" y="8"/>
                  </a:lnTo>
                  <a:lnTo>
                    <a:pt x="18" y="5"/>
                  </a:lnTo>
                  <a:lnTo>
                    <a:pt x="12" y="2"/>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201" name="Line 156"/>
            <p:cNvSpPr>
              <a:spLocks noChangeShapeType="1"/>
            </p:cNvSpPr>
            <p:nvPr/>
          </p:nvSpPr>
          <p:spPr bwMode="auto">
            <a:xfrm flipH="1">
              <a:off x="1430" y="3174"/>
              <a:ext cx="16"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2202" name="Line 157"/>
            <p:cNvSpPr>
              <a:spLocks noChangeShapeType="1"/>
            </p:cNvSpPr>
            <p:nvPr/>
          </p:nvSpPr>
          <p:spPr bwMode="auto">
            <a:xfrm flipV="1">
              <a:off x="1400" y="3148"/>
              <a:ext cx="23" cy="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4942" name="Group 158"/>
          <p:cNvGrpSpPr>
            <a:grpSpLocks/>
          </p:cNvGrpSpPr>
          <p:nvPr/>
        </p:nvGrpSpPr>
        <p:grpSpPr bwMode="auto">
          <a:xfrm>
            <a:off x="2220913" y="4675188"/>
            <a:ext cx="90487" cy="136525"/>
            <a:chOff x="2351" y="2945"/>
            <a:chExt cx="57" cy="86"/>
          </a:xfrm>
        </p:grpSpPr>
        <p:sp>
          <p:nvSpPr>
            <p:cNvPr id="92196" name="Freeform 159"/>
            <p:cNvSpPr>
              <a:spLocks/>
            </p:cNvSpPr>
            <p:nvPr/>
          </p:nvSpPr>
          <p:spPr bwMode="auto">
            <a:xfrm>
              <a:off x="2351" y="2945"/>
              <a:ext cx="46" cy="86"/>
            </a:xfrm>
            <a:custGeom>
              <a:avLst/>
              <a:gdLst>
                <a:gd name="T0" fmla="*/ 0 w 138"/>
                <a:gd name="T1" fmla="*/ 9 h 261"/>
                <a:gd name="T2" fmla="*/ 3 w 138"/>
                <a:gd name="T3" fmla="*/ 0 h 261"/>
                <a:gd name="T4" fmla="*/ 5 w 138"/>
                <a:gd name="T5" fmla="*/ 0 h 261"/>
                <a:gd name="T6" fmla="*/ 0 60000 65536"/>
                <a:gd name="T7" fmla="*/ 0 60000 65536"/>
                <a:gd name="T8" fmla="*/ 0 60000 65536"/>
              </a:gdLst>
              <a:ahLst/>
              <a:cxnLst>
                <a:cxn ang="T6">
                  <a:pos x="T0" y="T1"/>
                </a:cxn>
                <a:cxn ang="T7">
                  <a:pos x="T2" y="T3"/>
                </a:cxn>
                <a:cxn ang="T8">
                  <a:pos x="T4" y="T5"/>
                </a:cxn>
              </a:cxnLst>
              <a:rect l="0" t="0" r="r" b="b"/>
              <a:pathLst>
                <a:path w="138" h="261">
                  <a:moveTo>
                    <a:pt x="0" y="261"/>
                  </a:moveTo>
                  <a:lnTo>
                    <a:pt x="70" y="0"/>
                  </a:lnTo>
                  <a:lnTo>
                    <a:pt x="1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197" name="Freeform 160"/>
            <p:cNvSpPr>
              <a:spLocks/>
            </p:cNvSpPr>
            <p:nvPr/>
          </p:nvSpPr>
          <p:spPr bwMode="auto">
            <a:xfrm>
              <a:off x="2397" y="2945"/>
              <a:ext cx="11" cy="23"/>
            </a:xfrm>
            <a:custGeom>
              <a:avLst/>
              <a:gdLst>
                <a:gd name="T0" fmla="*/ 1 w 37"/>
                <a:gd name="T1" fmla="*/ 2 h 76"/>
                <a:gd name="T2" fmla="*/ 1 w 37"/>
                <a:gd name="T3" fmla="*/ 2 h 76"/>
                <a:gd name="T4" fmla="*/ 1 w 37"/>
                <a:gd name="T5" fmla="*/ 2 h 76"/>
                <a:gd name="T6" fmla="*/ 1 w 37"/>
                <a:gd name="T7" fmla="*/ 2 h 76"/>
                <a:gd name="T8" fmla="*/ 1 w 37"/>
                <a:gd name="T9" fmla="*/ 1 h 76"/>
                <a:gd name="T10" fmla="*/ 1 w 37"/>
                <a:gd name="T11" fmla="*/ 1 h 76"/>
                <a:gd name="T12" fmla="*/ 1 w 37"/>
                <a:gd name="T13" fmla="*/ 1 h 76"/>
                <a:gd name="T14" fmla="*/ 1 w 37"/>
                <a:gd name="T15" fmla="*/ 1 h 76"/>
                <a:gd name="T16" fmla="*/ 1 w 37"/>
                <a:gd name="T17" fmla="*/ 0 h 76"/>
                <a:gd name="T18" fmla="*/ 1 w 37"/>
                <a:gd name="T19" fmla="*/ 0 h 76"/>
                <a:gd name="T20" fmla="*/ 0 w 37"/>
                <a:gd name="T21" fmla="*/ 0 h 76"/>
                <a:gd name="T22" fmla="*/ 0 w 37"/>
                <a:gd name="T23" fmla="*/ 0 h 76"/>
                <a:gd name="T24" fmla="*/ 0 w 37"/>
                <a:gd name="T25" fmla="*/ 0 h 76"/>
                <a:gd name="T26" fmla="*/ 0 w 37"/>
                <a:gd name="T27" fmla="*/ 0 h 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7" h="76">
                  <a:moveTo>
                    <a:pt x="33" y="76"/>
                  </a:moveTo>
                  <a:lnTo>
                    <a:pt x="35" y="67"/>
                  </a:lnTo>
                  <a:lnTo>
                    <a:pt x="37" y="57"/>
                  </a:lnTo>
                  <a:lnTo>
                    <a:pt x="37" y="49"/>
                  </a:lnTo>
                  <a:lnTo>
                    <a:pt x="37" y="40"/>
                  </a:lnTo>
                  <a:lnTo>
                    <a:pt x="35" y="33"/>
                  </a:lnTo>
                  <a:lnTo>
                    <a:pt x="33" y="26"/>
                  </a:lnTo>
                  <a:lnTo>
                    <a:pt x="30" y="19"/>
                  </a:lnTo>
                  <a:lnTo>
                    <a:pt x="27" y="13"/>
                  </a:lnTo>
                  <a:lnTo>
                    <a:pt x="23" y="8"/>
                  </a:lnTo>
                  <a:lnTo>
                    <a:pt x="17" y="4"/>
                  </a:lnTo>
                  <a:lnTo>
                    <a:pt x="12" y="2"/>
                  </a:lnTo>
                  <a:lnTo>
                    <a:pt x="7"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198" name="Line 161"/>
            <p:cNvSpPr>
              <a:spLocks noChangeShapeType="1"/>
            </p:cNvSpPr>
            <p:nvPr/>
          </p:nvSpPr>
          <p:spPr bwMode="auto">
            <a:xfrm flipH="1">
              <a:off x="2390" y="2968"/>
              <a:ext cx="18"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74946" name="Freeform 162"/>
          <p:cNvSpPr>
            <a:spLocks/>
          </p:cNvSpPr>
          <p:nvPr/>
        </p:nvSpPr>
        <p:spPr bwMode="auto">
          <a:xfrm>
            <a:off x="3641725" y="5935663"/>
            <a:ext cx="85725" cy="139700"/>
          </a:xfrm>
          <a:custGeom>
            <a:avLst/>
            <a:gdLst>
              <a:gd name="T0" fmla="*/ 0 w 162"/>
              <a:gd name="T1" fmla="*/ 2147483647 h 261"/>
              <a:gd name="T2" fmla="*/ 2147483647 w 162"/>
              <a:gd name="T3" fmla="*/ 0 h 261"/>
              <a:gd name="T4" fmla="*/ 2147483647 w 162"/>
              <a:gd name="T5" fmla="*/ 0 h 261"/>
              <a:gd name="T6" fmla="*/ 2147483647 w 162"/>
              <a:gd name="T7" fmla="*/ 2147483647 h 2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2" h="261">
                <a:moveTo>
                  <a:pt x="0" y="261"/>
                </a:moveTo>
                <a:lnTo>
                  <a:pt x="70" y="0"/>
                </a:lnTo>
                <a:lnTo>
                  <a:pt x="162" y="0"/>
                </a:lnTo>
                <a:lnTo>
                  <a:pt x="150" y="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374947" name="Group 163"/>
          <p:cNvGrpSpPr>
            <a:grpSpLocks/>
          </p:cNvGrpSpPr>
          <p:nvPr/>
        </p:nvGrpSpPr>
        <p:grpSpPr bwMode="auto">
          <a:xfrm>
            <a:off x="3616325" y="2436813"/>
            <a:ext cx="161925" cy="201612"/>
            <a:chOff x="3230" y="1535"/>
            <a:chExt cx="102" cy="127"/>
          </a:xfrm>
        </p:grpSpPr>
        <p:sp>
          <p:nvSpPr>
            <p:cNvPr id="92194" name="Freeform 164"/>
            <p:cNvSpPr>
              <a:spLocks/>
            </p:cNvSpPr>
            <p:nvPr/>
          </p:nvSpPr>
          <p:spPr bwMode="auto">
            <a:xfrm>
              <a:off x="3230" y="1576"/>
              <a:ext cx="53" cy="86"/>
            </a:xfrm>
            <a:custGeom>
              <a:avLst/>
              <a:gdLst>
                <a:gd name="T0" fmla="*/ 0 w 161"/>
                <a:gd name="T1" fmla="*/ 9 h 261"/>
                <a:gd name="T2" fmla="*/ 3 w 161"/>
                <a:gd name="T3" fmla="*/ 0 h 261"/>
                <a:gd name="T4" fmla="*/ 6 w 161"/>
                <a:gd name="T5" fmla="*/ 0 h 261"/>
                <a:gd name="T6" fmla="*/ 5 w 161"/>
                <a:gd name="T7" fmla="*/ 2 h 2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1" h="261">
                  <a:moveTo>
                    <a:pt x="0" y="261"/>
                  </a:moveTo>
                  <a:lnTo>
                    <a:pt x="70" y="0"/>
                  </a:lnTo>
                  <a:lnTo>
                    <a:pt x="161" y="0"/>
                  </a:lnTo>
                  <a:lnTo>
                    <a:pt x="149" y="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195" name="Line 165"/>
            <p:cNvSpPr>
              <a:spLocks noChangeShapeType="1"/>
            </p:cNvSpPr>
            <p:nvPr/>
          </p:nvSpPr>
          <p:spPr bwMode="auto">
            <a:xfrm flipH="1">
              <a:off x="3318" y="1535"/>
              <a:ext cx="14"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4950" name="Group 166"/>
          <p:cNvGrpSpPr>
            <a:grpSpLocks/>
          </p:cNvGrpSpPr>
          <p:nvPr/>
        </p:nvGrpSpPr>
        <p:grpSpPr bwMode="auto">
          <a:xfrm>
            <a:off x="5459413" y="5316538"/>
            <a:ext cx="84137" cy="134937"/>
            <a:chOff x="4391" y="3349"/>
            <a:chExt cx="53" cy="85"/>
          </a:xfrm>
        </p:grpSpPr>
        <p:sp>
          <p:nvSpPr>
            <p:cNvPr id="92191" name="Freeform 167"/>
            <p:cNvSpPr>
              <a:spLocks/>
            </p:cNvSpPr>
            <p:nvPr/>
          </p:nvSpPr>
          <p:spPr bwMode="auto">
            <a:xfrm>
              <a:off x="4408" y="3349"/>
              <a:ext cx="36" cy="51"/>
            </a:xfrm>
            <a:custGeom>
              <a:avLst/>
              <a:gdLst>
                <a:gd name="T0" fmla="*/ 3 w 118"/>
                <a:gd name="T1" fmla="*/ 1 h 156"/>
                <a:gd name="T2" fmla="*/ 3 w 118"/>
                <a:gd name="T3" fmla="*/ 1 h 156"/>
                <a:gd name="T4" fmla="*/ 3 w 118"/>
                <a:gd name="T5" fmla="*/ 0 h 156"/>
                <a:gd name="T6" fmla="*/ 2 w 118"/>
                <a:gd name="T7" fmla="*/ 0 h 156"/>
                <a:gd name="T8" fmla="*/ 2 w 118"/>
                <a:gd name="T9" fmla="*/ 0 h 156"/>
                <a:gd name="T10" fmla="*/ 2 w 118"/>
                <a:gd name="T11" fmla="*/ 0 h 156"/>
                <a:gd name="T12" fmla="*/ 2 w 118"/>
                <a:gd name="T13" fmla="*/ 0 h 156"/>
                <a:gd name="T14" fmla="*/ 2 w 118"/>
                <a:gd name="T15" fmla="*/ 0 h 156"/>
                <a:gd name="T16" fmla="*/ 1 w 118"/>
                <a:gd name="T17" fmla="*/ 0 h 156"/>
                <a:gd name="T18" fmla="*/ 1 w 118"/>
                <a:gd name="T19" fmla="*/ 0 h 156"/>
                <a:gd name="T20" fmla="*/ 1 w 118"/>
                <a:gd name="T21" fmla="*/ 0 h 156"/>
                <a:gd name="T22" fmla="*/ 1 w 118"/>
                <a:gd name="T23" fmla="*/ 0 h 156"/>
                <a:gd name="T24" fmla="*/ 1 w 118"/>
                <a:gd name="T25" fmla="*/ 1 h 156"/>
                <a:gd name="T26" fmla="*/ 1 w 118"/>
                <a:gd name="T27" fmla="*/ 1 h 156"/>
                <a:gd name="T28" fmla="*/ 0 w 118"/>
                <a:gd name="T29" fmla="*/ 1 h 156"/>
                <a:gd name="T30" fmla="*/ 0 w 118"/>
                <a:gd name="T31" fmla="*/ 1 h 156"/>
                <a:gd name="T32" fmla="*/ 0 w 118"/>
                <a:gd name="T33" fmla="*/ 1 h 156"/>
                <a:gd name="T34" fmla="*/ 0 w 118"/>
                <a:gd name="T35" fmla="*/ 2 h 156"/>
                <a:gd name="T36" fmla="*/ 0 w 118"/>
                <a:gd name="T37" fmla="*/ 2 h 156"/>
                <a:gd name="T38" fmla="*/ 0 w 118"/>
                <a:gd name="T39" fmla="*/ 2 h 156"/>
                <a:gd name="T40" fmla="*/ 0 w 118"/>
                <a:gd name="T41" fmla="*/ 3 h 156"/>
                <a:gd name="T42" fmla="*/ 0 w 118"/>
                <a:gd name="T43" fmla="*/ 3 h 156"/>
                <a:gd name="T44" fmla="*/ 0 w 118"/>
                <a:gd name="T45" fmla="*/ 3 h 156"/>
                <a:gd name="T46" fmla="*/ 0 w 118"/>
                <a:gd name="T47" fmla="*/ 3 h 156"/>
                <a:gd name="T48" fmla="*/ 0 w 118"/>
                <a:gd name="T49" fmla="*/ 3 h 156"/>
                <a:gd name="T50" fmla="*/ 0 w 118"/>
                <a:gd name="T51" fmla="*/ 3 h 156"/>
                <a:gd name="T52" fmla="*/ 2 w 118"/>
                <a:gd name="T53" fmla="*/ 6 h 1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8" h="156">
                  <a:moveTo>
                    <a:pt x="118" y="22"/>
                  </a:moveTo>
                  <a:lnTo>
                    <a:pt x="109" y="16"/>
                  </a:lnTo>
                  <a:lnTo>
                    <a:pt x="99" y="10"/>
                  </a:lnTo>
                  <a:lnTo>
                    <a:pt x="89" y="6"/>
                  </a:lnTo>
                  <a:lnTo>
                    <a:pt x="78" y="3"/>
                  </a:lnTo>
                  <a:lnTo>
                    <a:pt x="67" y="1"/>
                  </a:lnTo>
                  <a:lnTo>
                    <a:pt x="56" y="0"/>
                  </a:lnTo>
                  <a:lnTo>
                    <a:pt x="50" y="1"/>
                  </a:lnTo>
                  <a:lnTo>
                    <a:pt x="45" y="2"/>
                  </a:lnTo>
                  <a:lnTo>
                    <a:pt x="40" y="4"/>
                  </a:lnTo>
                  <a:lnTo>
                    <a:pt x="34" y="7"/>
                  </a:lnTo>
                  <a:lnTo>
                    <a:pt x="29" y="11"/>
                  </a:lnTo>
                  <a:lnTo>
                    <a:pt x="24" y="16"/>
                  </a:lnTo>
                  <a:lnTo>
                    <a:pt x="18" y="21"/>
                  </a:lnTo>
                  <a:lnTo>
                    <a:pt x="14" y="27"/>
                  </a:lnTo>
                  <a:lnTo>
                    <a:pt x="10" y="35"/>
                  </a:lnTo>
                  <a:lnTo>
                    <a:pt x="7" y="41"/>
                  </a:lnTo>
                  <a:lnTo>
                    <a:pt x="3" y="49"/>
                  </a:lnTo>
                  <a:lnTo>
                    <a:pt x="1" y="56"/>
                  </a:lnTo>
                  <a:lnTo>
                    <a:pt x="0" y="64"/>
                  </a:lnTo>
                  <a:lnTo>
                    <a:pt x="0" y="71"/>
                  </a:lnTo>
                  <a:lnTo>
                    <a:pt x="0" y="77"/>
                  </a:lnTo>
                  <a:lnTo>
                    <a:pt x="1" y="84"/>
                  </a:lnTo>
                  <a:lnTo>
                    <a:pt x="3" y="90"/>
                  </a:lnTo>
                  <a:lnTo>
                    <a:pt x="6" y="94"/>
                  </a:lnTo>
                  <a:lnTo>
                    <a:pt x="9" y="99"/>
                  </a:lnTo>
                  <a:lnTo>
                    <a:pt x="77" y="1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192" name="Freeform 168"/>
            <p:cNvSpPr>
              <a:spLocks/>
            </p:cNvSpPr>
            <p:nvPr/>
          </p:nvSpPr>
          <p:spPr bwMode="auto">
            <a:xfrm>
              <a:off x="4417" y="3400"/>
              <a:ext cx="18" cy="34"/>
            </a:xfrm>
            <a:custGeom>
              <a:avLst/>
              <a:gdLst>
                <a:gd name="T0" fmla="*/ 0 w 56"/>
                <a:gd name="T1" fmla="*/ 4 h 103"/>
                <a:gd name="T2" fmla="*/ 0 w 56"/>
                <a:gd name="T3" fmla="*/ 4 h 103"/>
                <a:gd name="T4" fmla="*/ 0 w 56"/>
                <a:gd name="T5" fmla="*/ 4 h 103"/>
                <a:gd name="T6" fmla="*/ 1 w 56"/>
                <a:gd name="T7" fmla="*/ 4 h 103"/>
                <a:gd name="T8" fmla="*/ 1 w 56"/>
                <a:gd name="T9" fmla="*/ 3 h 103"/>
                <a:gd name="T10" fmla="*/ 1 w 56"/>
                <a:gd name="T11" fmla="*/ 3 h 103"/>
                <a:gd name="T12" fmla="*/ 1 w 56"/>
                <a:gd name="T13" fmla="*/ 3 h 103"/>
                <a:gd name="T14" fmla="*/ 1 w 56"/>
                <a:gd name="T15" fmla="*/ 3 h 103"/>
                <a:gd name="T16" fmla="*/ 2 w 56"/>
                <a:gd name="T17" fmla="*/ 3 h 103"/>
                <a:gd name="T18" fmla="*/ 2 w 56"/>
                <a:gd name="T19" fmla="*/ 2 h 103"/>
                <a:gd name="T20" fmla="*/ 2 w 56"/>
                <a:gd name="T21" fmla="*/ 2 h 103"/>
                <a:gd name="T22" fmla="*/ 2 w 56"/>
                <a:gd name="T23" fmla="*/ 2 h 103"/>
                <a:gd name="T24" fmla="*/ 2 w 56"/>
                <a:gd name="T25" fmla="*/ 2 h 103"/>
                <a:gd name="T26" fmla="*/ 2 w 56"/>
                <a:gd name="T27" fmla="*/ 1 h 103"/>
                <a:gd name="T28" fmla="*/ 2 w 56"/>
                <a:gd name="T29" fmla="*/ 1 h 103"/>
                <a:gd name="T30" fmla="*/ 2 w 56"/>
                <a:gd name="T31" fmla="*/ 1 h 103"/>
                <a:gd name="T32" fmla="*/ 2 w 56"/>
                <a:gd name="T33" fmla="*/ 1 h 103"/>
                <a:gd name="T34" fmla="*/ 2 w 56"/>
                <a:gd name="T35" fmla="*/ 0 h 103"/>
                <a:gd name="T36" fmla="*/ 2 w 56"/>
                <a:gd name="T37" fmla="*/ 0 h 103"/>
                <a:gd name="T38" fmla="*/ 2 w 56"/>
                <a:gd name="T39" fmla="*/ 0 h 10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6" h="103">
                  <a:moveTo>
                    <a:pt x="0" y="103"/>
                  </a:moveTo>
                  <a:lnTo>
                    <a:pt x="7" y="103"/>
                  </a:lnTo>
                  <a:lnTo>
                    <a:pt x="12" y="101"/>
                  </a:lnTo>
                  <a:lnTo>
                    <a:pt x="17" y="99"/>
                  </a:lnTo>
                  <a:lnTo>
                    <a:pt x="24" y="95"/>
                  </a:lnTo>
                  <a:lnTo>
                    <a:pt x="29" y="91"/>
                  </a:lnTo>
                  <a:lnTo>
                    <a:pt x="34" y="85"/>
                  </a:lnTo>
                  <a:lnTo>
                    <a:pt x="39" y="79"/>
                  </a:lnTo>
                  <a:lnTo>
                    <a:pt x="43" y="73"/>
                  </a:lnTo>
                  <a:lnTo>
                    <a:pt x="47" y="65"/>
                  </a:lnTo>
                  <a:lnTo>
                    <a:pt x="50" y="58"/>
                  </a:lnTo>
                  <a:lnTo>
                    <a:pt x="52" y="50"/>
                  </a:lnTo>
                  <a:lnTo>
                    <a:pt x="55" y="43"/>
                  </a:lnTo>
                  <a:lnTo>
                    <a:pt x="56" y="35"/>
                  </a:lnTo>
                  <a:lnTo>
                    <a:pt x="56" y="28"/>
                  </a:lnTo>
                  <a:lnTo>
                    <a:pt x="56" y="21"/>
                  </a:lnTo>
                  <a:lnTo>
                    <a:pt x="53" y="15"/>
                  </a:lnTo>
                  <a:lnTo>
                    <a:pt x="51" y="10"/>
                  </a:lnTo>
                  <a:lnTo>
                    <a:pt x="48" y="4"/>
                  </a:lnTo>
                  <a:lnTo>
                    <a:pt x="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193" name="Freeform 169"/>
            <p:cNvSpPr>
              <a:spLocks/>
            </p:cNvSpPr>
            <p:nvPr/>
          </p:nvSpPr>
          <p:spPr bwMode="auto">
            <a:xfrm>
              <a:off x="4391" y="3428"/>
              <a:ext cx="26" cy="6"/>
            </a:xfrm>
            <a:custGeom>
              <a:avLst/>
              <a:gdLst>
                <a:gd name="T0" fmla="*/ 0 w 77"/>
                <a:gd name="T1" fmla="*/ 0 h 23"/>
                <a:gd name="T2" fmla="*/ 0 w 77"/>
                <a:gd name="T3" fmla="*/ 0 h 23"/>
                <a:gd name="T4" fmla="*/ 1 w 77"/>
                <a:gd name="T5" fmla="*/ 0 h 23"/>
                <a:gd name="T6" fmla="*/ 1 w 77"/>
                <a:gd name="T7" fmla="*/ 0 h 23"/>
                <a:gd name="T8" fmla="*/ 1 w 77"/>
                <a:gd name="T9" fmla="*/ 0 h 23"/>
                <a:gd name="T10" fmla="*/ 2 w 77"/>
                <a:gd name="T11" fmla="*/ 0 h 23"/>
                <a:gd name="T12" fmla="*/ 2 w 77"/>
                <a:gd name="T13" fmla="*/ 1 h 23"/>
                <a:gd name="T14" fmla="*/ 3 w 77"/>
                <a:gd name="T15" fmla="*/ 1 h 23"/>
                <a:gd name="T16" fmla="*/ 3 w 77"/>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7" h="23">
                  <a:moveTo>
                    <a:pt x="0" y="0"/>
                  </a:moveTo>
                  <a:lnTo>
                    <a:pt x="8" y="7"/>
                  </a:lnTo>
                  <a:lnTo>
                    <a:pt x="17" y="12"/>
                  </a:lnTo>
                  <a:lnTo>
                    <a:pt x="26" y="16"/>
                  </a:lnTo>
                  <a:lnTo>
                    <a:pt x="36" y="19"/>
                  </a:lnTo>
                  <a:lnTo>
                    <a:pt x="45" y="21"/>
                  </a:lnTo>
                  <a:lnTo>
                    <a:pt x="56" y="23"/>
                  </a:lnTo>
                  <a:lnTo>
                    <a:pt x="67" y="23"/>
                  </a:lnTo>
                  <a:lnTo>
                    <a:pt x="77" y="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74954" name="Group 170"/>
          <p:cNvGrpSpPr>
            <a:grpSpLocks/>
          </p:cNvGrpSpPr>
          <p:nvPr/>
        </p:nvGrpSpPr>
        <p:grpSpPr bwMode="auto">
          <a:xfrm>
            <a:off x="5383213" y="1787525"/>
            <a:ext cx="157162" cy="204788"/>
            <a:chOff x="4343" y="1126"/>
            <a:chExt cx="99" cy="129"/>
          </a:xfrm>
        </p:grpSpPr>
        <p:sp>
          <p:nvSpPr>
            <p:cNvPr id="92187" name="Freeform 171"/>
            <p:cNvSpPr>
              <a:spLocks/>
            </p:cNvSpPr>
            <p:nvPr/>
          </p:nvSpPr>
          <p:spPr bwMode="auto">
            <a:xfrm>
              <a:off x="4357" y="1170"/>
              <a:ext cx="39" cy="51"/>
            </a:xfrm>
            <a:custGeom>
              <a:avLst/>
              <a:gdLst>
                <a:gd name="T0" fmla="*/ 4 w 119"/>
                <a:gd name="T1" fmla="*/ 1 h 157"/>
                <a:gd name="T2" fmla="*/ 4 w 119"/>
                <a:gd name="T3" fmla="*/ 1 h 157"/>
                <a:gd name="T4" fmla="*/ 4 w 119"/>
                <a:gd name="T5" fmla="*/ 1 h 157"/>
                <a:gd name="T6" fmla="*/ 4 w 119"/>
                <a:gd name="T7" fmla="*/ 0 h 157"/>
                <a:gd name="T8" fmla="*/ 3 w 119"/>
                <a:gd name="T9" fmla="*/ 0 h 157"/>
                <a:gd name="T10" fmla="*/ 3 w 119"/>
                <a:gd name="T11" fmla="*/ 0 h 157"/>
                <a:gd name="T12" fmla="*/ 3 w 119"/>
                <a:gd name="T13" fmla="*/ 0 h 157"/>
                <a:gd name="T14" fmla="*/ 3 w 119"/>
                <a:gd name="T15" fmla="*/ 0 h 157"/>
                <a:gd name="T16" fmla="*/ 2 w 119"/>
                <a:gd name="T17" fmla="*/ 0 h 157"/>
                <a:gd name="T18" fmla="*/ 2 w 119"/>
                <a:gd name="T19" fmla="*/ 0 h 157"/>
                <a:gd name="T20" fmla="*/ 2 w 119"/>
                <a:gd name="T21" fmla="*/ 0 h 157"/>
                <a:gd name="T22" fmla="*/ 2 w 119"/>
                <a:gd name="T23" fmla="*/ 0 h 157"/>
                <a:gd name="T24" fmla="*/ 2 w 119"/>
                <a:gd name="T25" fmla="*/ 0 h 157"/>
                <a:gd name="T26" fmla="*/ 2 w 119"/>
                <a:gd name="T27" fmla="*/ 0 h 157"/>
                <a:gd name="T28" fmla="*/ 1 w 119"/>
                <a:gd name="T29" fmla="*/ 0 h 157"/>
                <a:gd name="T30" fmla="*/ 1 w 119"/>
                <a:gd name="T31" fmla="*/ 0 h 157"/>
                <a:gd name="T32" fmla="*/ 1 w 119"/>
                <a:gd name="T33" fmla="*/ 0 h 157"/>
                <a:gd name="T34" fmla="*/ 1 w 119"/>
                <a:gd name="T35" fmla="*/ 0 h 157"/>
                <a:gd name="T36" fmla="*/ 1 w 119"/>
                <a:gd name="T37" fmla="*/ 1 h 157"/>
                <a:gd name="T38" fmla="*/ 1 w 119"/>
                <a:gd name="T39" fmla="*/ 1 h 157"/>
                <a:gd name="T40" fmla="*/ 1 w 119"/>
                <a:gd name="T41" fmla="*/ 1 h 157"/>
                <a:gd name="T42" fmla="*/ 1 w 119"/>
                <a:gd name="T43" fmla="*/ 1 h 157"/>
                <a:gd name="T44" fmla="*/ 0 w 119"/>
                <a:gd name="T45" fmla="*/ 1 h 157"/>
                <a:gd name="T46" fmla="*/ 0 w 119"/>
                <a:gd name="T47" fmla="*/ 1 h 157"/>
                <a:gd name="T48" fmla="*/ 0 w 119"/>
                <a:gd name="T49" fmla="*/ 1 h 157"/>
                <a:gd name="T50" fmla="*/ 0 w 119"/>
                <a:gd name="T51" fmla="*/ 2 h 157"/>
                <a:gd name="T52" fmla="*/ 0 w 119"/>
                <a:gd name="T53" fmla="*/ 2 h 157"/>
                <a:gd name="T54" fmla="*/ 0 w 119"/>
                <a:gd name="T55" fmla="*/ 2 h 157"/>
                <a:gd name="T56" fmla="*/ 0 w 119"/>
                <a:gd name="T57" fmla="*/ 2 h 157"/>
                <a:gd name="T58" fmla="*/ 0 w 119"/>
                <a:gd name="T59" fmla="*/ 2 h 157"/>
                <a:gd name="T60" fmla="*/ 0 w 119"/>
                <a:gd name="T61" fmla="*/ 2 h 157"/>
                <a:gd name="T62" fmla="*/ 0 w 119"/>
                <a:gd name="T63" fmla="*/ 3 h 157"/>
                <a:gd name="T64" fmla="*/ 0 w 119"/>
                <a:gd name="T65" fmla="*/ 3 h 157"/>
                <a:gd name="T66" fmla="*/ 0 w 119"/>
                <a:gd name="T67" fmla="*/ 3 h 157"/>
                <a:gd name="T68" fmla="*/ 0 w 119"/>
                <a:gd name="T69" fmla="*/ 3 h 157"/>
                <a:gd name="T70" fmla="*/ 0 w 119"/>
                <a:gd name="T71" fmla="*/ 3 h 157"/>
                <a:gd name="T72" fmla="*/ 0 w 119"/>
                <a:gd name="T73" fmla="*/ 3 h 157"/>
                <a:gd name="T74" fmla="*/ 0 w 119"/>
                <a:gd name="T75" fmla="*/ 3 h 157"/>
                <a:gd name="T76" fmla="*/ 0 w 119"/>
                <a:gd name="T77" fmla="*/ 3 h 157"/>
                <a:gd name="T78" fmla="*/ 3 w 119"/>
                <a:gd name="T79" fmla="*/ 6 h 15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9" h="157">
                  <a:moveTo>
                    <a:pt x="119" y="22"/>
                  </a:moveTo>
                  <a:lnTo>
                    <a:pt x="113" y="18"/>
                  </a:lnTo>
                  <a:lnTo>
                    <a:pt x="107" y="14"/>
                  </a:lnTo>
                  <a:lnTo>
                    <a:pt x="100" y="10"/>
                  </a:lnTo>
                  <a:lnTo>
                    <a:pt x="93" y="8"/>
                  </a:lnTo>
                  <a:lnTo>
                    <a:pt x="86" y="5"/>
                  </a:lnTo>
                  <a:lnTo>
                    <a:pt x="79" y="3"/>
                  </a:lnTo>
                  <a:lnTo>
                    <a:pt x="71" y="2"/>
                  </a:lnTo>
                  <a:lnTo>
                    <a:pt x="64" y="1"/>
                  </a:lnTo>
                  <a:lnTo>
                    <a:pt x="57" y="1"/>
                  </a:lnTo>
                  <a:lnTo>
                    <a:pt x="53" y="0"/>
                  </a:lnTo>
                  <a:lnTo>
                    <a:pt x="49" y="1"/>
                  </a:lnTo>
                  <a:lnTo>
                    <a:pt x="46" y="2"/>
                  </a:lnTo>
                  <a:lnTo>
                    <a:pt x="43" y="3"/>
                  </a:lnTo>
                  <a:lnTo>
                    <a:pt x="38" y="5"/>
                  </a:lnTo>
                  <a:lnTo>
                    <a:pt x="35" y="7"/>
                  </a:lnTo>
                  <a:lnTo>
                    <a:pt x="31" y="9"/>
                  </a:lnTo>
                  <a:lnTo>
                    <a:pt x="28" y="12"/>
                  </a:lnTo>
                  <a:lnTo>
                    <a:pt x="25" y="16"/>
                  </a:lnTo>
                  <a:lnTo>
                    <a:pt x="21" y="19"/>
                  </a:lnTo>
                  <a:lnTo>
                    <a:pt x="18" y="23"/>
                  </a:lnTo>
                  <a:lnTo>
                    <a:pt x="15" y="27"/>
                  </a:lnTo>
                  <a:lnTo>
                    <a:pt x="13" y="32"/>
                  </a:lnTo>
                  <a:lnTo>
                    <a:pt x="10" y="36"/>
                  </a:lnTo>
                  <a:lnTo>
                    <a:pt x="8" y="40"/>
                  </a:lnTo>
                  <a:lnTo>
                    <a:pt x="5" y="45"/>
                  </a:lnTo>
                  <a:lnTo>
                    <a:pt x="4" y="50"/>
                  </a:lnTo>
                  <a:lnTo>
                    <a:pt x="2" y="55"/>
                  </a:lnTo>
                  <a:lnTo>
                    <a:pt x="1" y="60"/>
                  </a:lnTo>
                  <a:lnTo>
                    <a:pt x="1" y="65"/>
                  </a:lnTo>
                  <a:lnTo>
                    <a:pt x="0" y="69"/>
                  </a:lnTo>
                  <a:lnTo>
                    <a:pt x="0" y="74"/>
                  </a:lnTo>
                  <a:lnTo>
                    <a:pt x="1" y="78"/>
                  </a:lnTo>
                  <a:lnTo>
                    <a:pt x="1" y="83"/>
                  </a:lnTo>
                  <a:lnTo>
                    <a:pt x="2" y="87"/>
                  </a:lnTo>
                  <a:lnTo>
                    <a:pt x="3" y="90"/>
                  </a:lnTo>
                  <a:lnTo>
                    <a:pt x="5" y="93"/>
                  </a:lnTo>
                  <a:lnTo>
                    <a:pt x="8" y="97"/>
                  </a:lnTo>
                  <a:lnTo>
                    <a:pt x="10" y="99"/>
                  </a:lnTo>
                  <a:lnTo>
                    <a:pt x="78" y="1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188" name="Freeform 172"/>
            <p:cNvSpPr>
              <a:spLocks/>
            </p:cNvSpPr>
            <p:nvPr/>
          </p:nvSpPr>
          <p:spPr bwMode="auto">
            <a:xfrm>
              <a:off x="4368" y="1221"/>
              <a:ext cx="19" cy="34"/>
            </a:xfrm>
            <a:custGeom>
              <a:avLst/>
              <a:gdLst>
                <a:gd name="T0" fmla="*/ 0 w 55"/>
                <a:gd name="T1" fmla="*/ 4 h 104"/>
                <a:gd name="T2" fmla="*/ 0 w 55"/>
                <a:gd name="T3" fmla="*/ 4 h 104"/>
                <a:gd name="T4" fmla="*/ 0 w 55"/>
                <a:gd name="T5" fmla="*/ 4 h 104"/>
                <a:gd name="T6" fmla="*/ 0 w 55"/>
                <a:gd name="T7" fmla="*/ 4 h 104"/>
                <a:gd name="T8" fmla="*/ 1 w 55"/>
                <a:gd name="T9" fmla="*/ 3 h 104"/>
                <a:gd name="T10" fmla="*/ 1 w 55"/>
                <a:gd name="T11" fmla="*/ 3 h 104"/>
                <a:gd name="T12" fmla="*/ 1 w 55"/>
                <a:gd name="T13" fmla="*/ 3 h 104"/>
                <a:gd name="T14" fmla="*/ 1 w 55"/>
                <a:gd name="T15" fmla="*/ 3 h 104"/>
                <a:gd name="T16" fmla="*/ 1 w 55"/>
                <a:gd name="T17" fmla="*/ 3 h 104"/>
                <a:gd name="T18" fmla="*/ 1 w 55"/>
                <a:gd name="T19" fmla="*/ 3 h 104"/>
                <a:gd name="T20" fmla="*/ 1 w 55"/>
                <a:gd name="T21" fmla="*/ 3 h 104"/>
                <a:gd name="T22" fmla="*/ 2 w 55"/>
                <a:gd name="T23" fmla="*/ 3 h 104"/>
                <a:gd name="T24" fmla="*/ 2 w 55"/>
                <a:gd name="T25" fmla="*/ 3 h 104"/>
                <a:gd name="T26" fmla="*/ 2 w 55"/>
                <a:gd name="T27" fmla="*/ 2 h 104"/>
                <a:gd name="T28" fmla="*/ 2 w 55"/>
                <a:gd name="T29" fmla="*/ 2 h 104"/>
                <a:gd name="T30" fmla="*/ 2 w 55"/>
                <a:gd name="T31" fmla="*/ 2 h 104"/>
                <a:gd name="T32" fmla="*/ 2 w 55"/>
                <a:gd name="T33" fmla="*/ 2 h 104"/>
                <a:gd name="T34" fmla="*/ 2 w 55"/>
                <a:gd name="T35" fmla="*/ 2 h 104"/>
                <a:gd name="T36" fmla="*/ 2 w 55"/>
                <a:gd name="T37" fmla="*/ 2 h 104"/>
                <a:gd name="T38" fmla="*/ 2 w 55"/>
                <a:gd name="T39" fmla="*/ 1 h 104"/>
                <a:gd name="T40" fmla="*/ 2 w 55"/>
                <a:gd name="T41" fmla="*/ 1 h 104"/>
                <a:gd name="T42" fmla="*/ 2 w 55"/>
                <a:gd name="T43" fmla="*/ 1 h 104"/>
                <a:gd name="T44" fmla="*/ 2 w 55"/>
                <a:gd name="T45" fmla="*/ 1 h 104"/>
                <a:gd name="T46" fmla="*/ 2 w 55"/>
                <a:gd name="T47" fmla="*/ 1 h 104"/>
                <a:gd name="T48" fmla="*/ 2 w 55"/>
                <a:gd name="T49" fmla="*/ 1 h 104"/>
                <a:gd name="T50" fmla="*/ 2 w 55"/>
                <a:gd name="T51" fmla="*/ 0 h 104"/>
                <a:gd name="T52" fmla="*/ 2 w 55"/>
                <a:gd name="T53" fmla="*/ 0 h 104"/>
                <a:gd name="T54" fmla="*/ 2 w 55"/>
                <a:gd name="T55" fmla="*/ 0 h 104"/>
                <a:gd name="T56" fmla="*/ 2 w 55"/>
                <a:gd name="T57" fmla="*/ 0 h 104"/>
                <a:gd name="T58" fmla="*/ 2 w 55"/>
                <a:gd name="T59" fmla="*/ 0 h 1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5" h="104">
                  <a:moveTo>
                    <a:pt x="0" y="104"/>
                  </a:moveTo>
                  <a:lnTo>
                    <a:pt x="3" y="103"/>
                  </a:lnTo>
                  <a:lnTo>
                    <a:pt x="8" y="103"/>
                  </a:lnTo>
                  <a:lnTo>
                    <a:pt x="11" y="100"/>
                  </a:lnTo>
                  <a:lnTo>
                    <a:pt x="15" y="99"/>
                  </a:lnTo>
                  <a:lnTo>
                    <a:pt x="18" y="97"/>
                  </a:lnTo>
                  <a:lnTo>
                    <a:pt x="22" y="95"/>
                  </a:lnTo>
                  <a:lnTo>
                    <a:pt x="26" y="92"/>
                  </a:lnTo>
                  <a:lnTo>
                    <a:pt x="30" y="89"/>
                  </a:lnTo>
                  <a:lnTo>
                    <a:pt x="33" y="85"/>
                  </a:lnTo>
                  <a:lnTo>
                    <a:pt x="36" y="81"/>
                  </a:lnTo>
                  <a:lnTo>
                    <a:pt x="40" y="77"/>
                  </a:lnTo>
                  <a:lnTo>
                    <a:pt x="43" y="73"/>
                  </a:lnTo>
                  <a:lnTo>
                    <a:pt x="45" y="68"/>
                  </a:lnTo>
                  <a:lnTo>
                    <a:pt x="47" y="63"/>
                  </a:lnTo>
                  <a:lnTo>
                    <a:pt x="49" y="59"/>
                  </a:lnTo>
                  <a:lnTo>
                    <a:pt x="51" y="54"/>
                  </a:lnTo>
                  <a:lnTo>
                    <a:pt x="52" y="48"/>
                  </a:lnTo>
                  <a:lnTo>
                    <a:pt x="53" y="43"/>
                  </a:lnTo>
                  <a:lnTo>
                    <a:pt x="54" y="39"/>
                  </a:lnTo>
                  <a:lnTo>
                    <a:pt x="55" y="33"/>
                  </a:lnTo>
                  <a:lnTo>
                    <a:pt x="55" y="29"/>
                  </a:lnTo>
                  <a:lnTo>
                    <a:pt x="55" y="24"/>
                  </a:lnTo>
                  <a:lnTo>
                    <a:pt x="54" y="19"/>
                  </a:lnTo>
                  <a:lnTo>
                    <a:pt x="53" y="15"/>
                  </a:lnTo>
                  <a:lnTo>
                    <a:pt x="52" y="12"/>
                  </a:lnTo>
                  <a:lnTo>
                    <a:pt x="51" y="9"/>
                  </a:lnTo>
                  <a:lnTo>
                    <a:pt x="49" y="5"/>
                  </a:lnTo>
                  <a:lnTo>
                    <a:pt x="47" y="2"/>
                  </a:lnTo>
                  <a:lnTo>
                    <a:pt x="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189" name="Freeform 173"/>
            <p:cNvSpPr>
              <a:spLocks/>
            </p:cNvSpPr>
            <p:nvPr/>
          </p:nvSpPr>
          <p:spPr bwMode="auto">
            <a:xfrm>
              <a:off x="4343" y="1249"/>
              <a:ext cx="25" cy="6"/>
            </a:xfrm>
            <a:custGeom>
              <a:avLst/>
              <a:gdLst>
                <a:gd name="T0" fmla="*/ 0 w 78"/>
                <a:gd name="T1" fmla="*/ 0 h 24"/>
                <a:gd name="T2" fmla="*/ 0 w 78"/>
                <a:gd name="T3" fmla="*/ 0 h 24"/>
                <a:gd name="T4" fmla="*/ 0 w 78"/>
                <a:gd name="T5" fmla="*/ 0 h 24"/>
                <a:gd name="T6" fmla="*/ 1 w 78"/>
                <a:gd name="T7" fmla="*/ 0 h 24"/>
                <a:gd name="T8" fmla="*/ 1 w 78"/>
                <a:gd name="T9" fmla="*/ 0 h 24"/>
                <a:gd name="T10" fmla="*/ 1 w 78"/>
                <a:gd name="T11" fmla="*/ 0 h 24"/>
                <a:gd name="T12" fmla="*/ 1 w 78"/>
                <a:gd name="T13" fmla="*/ 0 h 24"/>
                <a:gd name="T14" fmla="*/ 1 w 78"/>
                <a:gd name="T15" fmla="*/ 1 h 24"/>
                <a:gd name="T16" fmla="*/ 2 w 78"/>
                <a:gd name="T17" fmla="*/ 1 h 24"/>
                <a:gd name="T18" fmla="*/ 2 w 78"/>
                <a:gd name="T19" fmla="*/ 1 h 24"/>
                <a:gd name="T20" fmla="*/ 2 w 78"/>
                <a:gd name="T21" fmla="*/ 1 h 24"/>
                <a:gd name="T22" fmla="*/ 2 w 78"/>
                <a:gd name="T23" fmla="*/ 1 h 24"/>
                <a:gd name="T24" fmla="*/ 3 w 78"/>
                <a:gd name="T25" fmla="*/ 1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24">
                  <a:moveTo>
                    <a:pt x="0" y="0"/>
                  </a:moveTo>
                  <a:lnTo>
                    <a:pt x="6" y="4"/>
                  </a:lnTo>
                  <a:lnTo>
                    <a:pt x="11" y="9"/>
                  </a:lnTo>
                  <a:lnTo>
                    <a:pt x="17" y="12"/>
                  </a:lnTo>
                  <a:lnTo>
                    <a:pt x="23" y="15"/>
                  </a:lnTo>
                  <a:lnTo>
                    <a:pt x="29" y="17"/>
                  </a:lnTo>
                  <a:lnTo>
                    <a:pt x="36" y="19"/>
                  </a:lnTo>
                  <a:lnTo>
                    <a:pt x="43" y="22"/>
                  </a:lnTo>
                  <a:lnTo>
                    <a:pt x="49" y="23"/>
                  </a:lnTo>
                  <a:lnTo>
                    <a:pt x="57" y="23"/>
                  </a:lnTo>
                  <a:lnTo>
                    <a:pt x="63" y="24"/>
                  </a:lnTo>
                  <a:lnTo>
                    <a:pt x="71" y="23"/>
                  </a:lnTo>
                  <a:lnTo>
                    <a:pt x="78" y="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2190" name="Line 174"/>
            <p:cNvSpPr>
              <a:spLocks noChangeShapeType="1"/>
            </p:cNvSpPr>
            <p:nvPr/>
          </p:nvSpPr>
          <p:spPr bwMode="auto">
            <a:xfrm flipH="1">
              <a:off x="4428" y="1126"/>
              <a:ext cx="14"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74959" name="Text Box 175"/>
          <p:cNvSpPr txBox="1">
            <a:spLocks noChangeArrowheads="1"/>
          </p:cNvSpPr>
          <p:nvPr/>
        </p:nvSpPr>
        <p:spPr bwMode="auto">
          <a:xfrm>
            <a:off x="6227763" y="836613"/>
            <a:ext cx="2663825" cy="2528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50000"/>
              </a:spcBef>
              <a:buFontTx/>
              <a:buNone/>
            </a:pPr>
            <a:r>
              <a:rPr lang="en-US" altLang="zh-CN">
                <a:solidFill>
                  <a:srgbClr val="FF0000"/>
                </a:solidFill>
                <a:latin typeface="黑体" pitchFamily="2" charset="-122"/>
                <a:ea typeface="黑体" pitchFamily="2" charset="-122"/>
              </a:rPr>
              <a:t>    </a:t>
            </a:r>
            <a:r>
              <a:rPr lang="zh-CN" altLang="en-US">
                <a:solidFill>
                  <a:srgbClr val="FF0000"/>
                </a:solidFill>
                <a:latin typeface="黑体" pitchFamily="2" charset="-122"/>
                <a:ea typeface="黑体" pitchFamily="2" charset="-122"/>
              </a:rPr>
              <a:t>在两平面上各取一条正平线</a:t>
            </a:r>
            <a:r>
              <a:rPr lang="en-US" altLang="zh-CN">
                <a:solidFill>
                  <a:srgbClr val="FF0000"/>
                </a:solidFill>
                <a:latin typeface="黑体" pitchFamily="2" charset="-122"/>
                <a:ea typeface="黑体" pitchFamily="2" charset="-122"/>
              </a:rPr>
              <a:t>AM</a:t>
            </a:r>
            <a:r>
              <a:rPr lang="zh-CN" altLang="en-US">
                <a:solidFill>
                  <a:srgbClr val="FF0000"/>
                </a:solidFill>
                <a:latin typeface="黑体" pitchFamily="2" charset="-122"/>
                <a:ea typeface="黑体" pitchFamily="2" charset="-122"/>
              </a:rPr>
              <a:t>，</a:t>
            </a:r>
            <a:r>
              <a:rPr lang="en-US" altLang="zh-CN">
                <a:solidFill>
                  <a:srgbClr val="FF0000"/>
                </a:solidFill>
                <a:latin typeface="黑体" pitchFamily="2" charset="-122"/>
                <a:ea typeface="黑体" pitchFamily="2" charset="-122"/>
              </a:rPr>
              <a:t>DS</a:t>
            </a:r>
            <a:r>
              <a:rPr lang="zh-CN" altLang="en-US">
                <a:solidFill>
                  <a:srgbClr val="FF0000"/>
                </a:solidFill>
                <a:latin typeface="黑体" pitchFamily="2" charset="-122"/>
                <a:ea typeface="黑体" pitchFamily="2" charset="-122"/>
              </a:rPr>
              <a:t>；各取一条水平线</a:t>
            </a:r>
            <a:r>
              <a:rPr lang="en-US" altLang="zh-CN">
                <a:solidFill>
                  <a:srgbClr val="FF0000"/>
                </a:solidFill>
                <a:latin typeface="黑体" pitchFamily="2" charset="-122"/>
                <a:ea typeface="黑体" pitchFamily="2" charset="-122"/>
              </a:rPr>
              <a:t>BN</a:t>
            </a:r>
            <a:r>
              <a:rPr lang="zh-CN" altLang="en-US">
                <a:solidFill>
                  <a:srgbClr val="FF0000"/>
                </a:solidFill>
                <a:latin typeface="黑体" pitchFamily="2" charset="-122"/>
                <a:ea typeface="黑体" pitchFamily="2" charset="-122"/>
              </a:rPr>
              <a:t>，</a:t>
            </a:r>
            <a:r>
              <a:rPr lang="en-US" altLang="zh-CN">
                <a:solidFill>
                  <a:srgbClr val="FF0000"/>
                </a:solidFill>
                <a:latin typeface="黑体" pitchFamily="2" charset="-122"/>
                <a:ea typeface="黑体" pitchFamily="2" charset="-122"/>
              </a:rPr>
              <a:t>ER</a:t>
            </a:r>
            <a:r>
              <a:rPr lang="zh-CN" altLang="en-US">
                <a:solidFill>
                  <a:srgbClr val="FF0000"/>
                </a:solidFill>
                <a:latin typeface="黑体" pitchFamily="2" charset="-122"/>
                <a:ea typeface="黑体" pitchFamily="2" charset="-122"/>
              </a:rPr>
              <a:t>。</a:t>
            </a:r>
          </a:p>
        </p:txBody>
      </p:sp>
      <p:sp>
        <p:nvSpPr>
          <p:cNvPr id="374960" name="Text Box 176"/>
          <p:cNvSpPr txBox="1">
            <a:spLocks noChangeArrowheads="1"/>
          </p:cNvSpPr>
          <p:nvPr/>
        </p:nvSpPr>
        <p:spPr bwMode="auto">
          <a:xfrm>
            <a:off x="6443663" y="3429000"/>
            <a:ext cx="2089150" cy="1554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en-US" altLang="zh-CN">
                <a:latin typeface="黑体" pitchFamily="2" charset="-122"/>
                <a:ea typeface="黑体" pitchFamily="2" charset="-122"/>
              </a:rPr>
              <a:t>  </a:t>
            </a:r>
            <a:r>
              <a:rPr lang="zh-CN" altLang="en-US">
                <a:solidFill>
                  <a:srgbClr val="FF0000"/>
                </a:solidFill>
                <a:latin typeface="黑体" pitchFamily="2" charset="-122"/>
                <a:ea typeface="黑体" pitchFamily="2" charset="-122"/>
              </a:rPr>
              <a:t>因为</a:t>
            </a:r>
            <a:r>
              <a:rPr lang="en-US" altLang="zh-CN">
                <a:solidFill>
                  <a:srgbClr val="FF0000"/>
                </a:solidFill>
                <a:latin typeface="黑体" pitchFamily="2" charset="-122"/>
                <a:ea typeface="黑体" pitchFamily="2" charset="-122"/>
              </a:rPr>
              <a:t>AM//DS, BN//ER</a:t>
            </a:r>
            <a:r>
              <a:rPr lang="zh-CN" altLang="en-US">
                <a:solidFill>
                  <a:srgbClr val="FF0000"/>
                </a:solidFill>
                <a:latin typeface="黑体" pitchFamily="2" charset="-122"/>
                <a:ea typeface="黑体" pitchFamily="2" charset="-122"/>
              </a:rPr>
              <a:t>。</a:t>
            </a: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4867"/>
                                        </p:tgtEl>
                                        <p:attrNameLst>
                                          <p:attrName>style.visibility</p:attrName>
                                        </p:attrNameLst>
                                      </p:cBhvr>
                                      <p:to>
                                        <p:strVal val="visible"/>
                                      </p:to>
                                    </p:set>
                                    <p:animEffect transition="in" filter="wipe(left)">
                                      <p:cBhvr>
                                        <p:cTn id="7" dur="500"/>
                                        <p:tgtEl>
                                          <p:spTgt spid="37486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74959"/>
                                        </p:tgtEl>
                                        <p:attrNameLst>
                                          <p:attrName>style.visibility</p:attrName>
                                        </p:attrNameLst>
                                      </p:cBhvr>
                                      <p:to>
                                        <p:strVal val="visible"/>
                                      </p:to>
                                    </p:set>
                                    <p:animEffect transition="in" filter="wipe(left)">
                                      <p:cBhvr>
                                        <p:cTn id="12" dur="500"/>
                                        <p:tgtEl>
                                          <p:spTgt spid="37495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grpId="0" nodeType="clickEffect">
                                  <p:stCondLst>
                                    <p:cond delay="0"/>
                                  </p:stCondLst>
                                  <p:childTnLst>
                                    <p:set>
                                      <p:cBhvr>
                                        <p:cTn id="16" dur="1" fill="hold">
                                          <p:stCondLst>
                                            <p:cond delay="0"/>
                                          </p:stCondLst>
                                        </p:cTn>
                                        <p:tgtEl>
                                          <p:spTgt spid="374858"/>
                                        </p:tgtEl>
                                        <p:attrNameLst>
                                          <p:attrName>style.visibility</p:attrName>
                                        </p:attrNameLst>
                                      </p:cBhvr>
                                      <p:to>
                                        <p:strVal val="visible"/>
                                      </p:to>
                                    </p:set>
                                    <p:animEffect transition="in" filter="wipe(right)">
                                      <p:cBhvr>
                                        <p:cTn id="17" dur="500"/>
                                        <p:tgtEl>
                                          <p:spTgt spid="37485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374937"/>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374859"/>
                                        </p:tgtEl>
                                        <p:attrNameLst>
                                          <p:attrName>style.visibility</p:attrName>
                                        </p:attrNameLst>
                                      </p:cBhvr>
                                      <p:to>
                                        <p:strVal val="visible"/>
                                      </p:to>
                                    </p:set>
                                    <p:animEffect transition="in" filter="wipe(down)">
                                      <p:cBhvr>
                                        <p:cTn id="26" dur="500"/>
                                        <p:tgtEl>
                                          <p:spTgt spid="374859"/>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74844"/>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4" fill="hold" grpId="0" nodeType="clickEffect">
                                  <p:stCondLst>
                                    <p:cond delay="0"/>
                                  </p:stCondLst>
                                  <p:childTnLst>
                                    <p:set>
                                      <p:cBhvr>
                                        <p:cTn id="34" dur="1" fill="hold">
                                          <p:stCondLst>
                                            <p:cond delay="0"/>
                                          </p:stCondLst>
                                        </p:cTn>
                                        <p:tgtEl>
                                          <p:spTgt spid="374860"/>
                                        </p:tgtEl>
                                        <p:attrNameLst>
                                          <p:attrName>style.visibility</p:attrName>
                                        </p:attrNameLst>
                                      </p:cBhvr>
                                      <p:to>
                                        <p:strVal val="visible"/>
                                      </p:to>
                                    </p:set>
                                    <p:animEffect transition="in" filter="wipe(down)">
                                      <p:cBhvr>
                                        <p:cTn id="35" dur="500"/>
                                        <p:tgtEl>
                                          <p:spTgt spid="374860"/>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374864"/>
                                        </p:tgtEl>
                                        <p:attrNameLst>
                                          <p:attrName>style.visibility</p:attrName>
                                        </p:attrNameLst>
                                      </p:cBhvr>
                                      <p:to>
                                        <p:strVal val="visible"/>
                                      </p:to>
                                    </p:set>
                                    <p:animEffect transition="in" filter="wipe(left)">
                                      <p:cBhvr>
                                        <p:cTn id="40" dur="500"/>
                                        <p:tgtEl>
                                          <p:spTgt spid="374864"/>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nodeType="clickEffect">
                                  <p:stCondLst>
                                    <p:cond delay="0"/>
                                  </p:stCondLst>
                                  <p:childTnLst>
                                    <p:set>
                                      <p:cBhvr>
                                        <p:cTn id="44" dur="1" fill="hold">
                                          <p:stCondLst>
                                            <p:cond delay="0"/>
                                          </p:stCondLst>
                                        </p:cTn>
                                        <p:tgtEl>
                                          <p:spTgt spid="374950"/>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374866"/>
                                        </p:tgtEl>
                                        <p:attrNameLst>
                                          <p:attrName>style.visibility</p:attrName>
                                        </p:attrNameLst>
                                      </p:cBhvr>
                                      <p:to>
                                        <p:strVal val="visible"/>
                                      </p:to>
                                    </p:set>
                                    <p:animEffect transition="in" filter="wipe(down)">
                                      <p:cBhvr>
                                        <p:cTn id="49" dur="500"/>
                                        <p:tgtEl>
                                          <p:spTgt spid="374866"/>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1" presetClass="entr" presetSubtype="0" fill="hold" nodeType="clickEffect">
                                  <p:stCondLst>
                                    <p:cond delay="0"/>
                                  </p:stCondLst>
                                  <p:childTnLst>
                                    <p:set>
                                      <p:cBhvr>
                                        <p:cTn id="53" dur="1" fill="hold">
                                          <p:stCondLst>
                                            <p:cond delay="0"/>
                                          </p:stCondLst>
                                        </p:cTn>
                                        <p:tgtEl>
                                          <p:spTgt spid="374954"/>
                                        </p:tgtEl>
                                        <p:attrNameLst>
                                          <p:attrName>style.visibility</p:attrName>
                                        </p:attrNameLst>
                                      </p:cBhvr>
                                      <p:to>
                                        <p:strVal val="visible"/>
                                      </p:to>
                                    </p:set>
                                  </p:childTnLst>
                                </p:cTn>
                              </p:par>
                            </p:childTnLst>
                          </p:cTn>
                        </p:par>
                      </p:childTnLst>
                    </p:cTn>
                  </p:par>
                  <p:par>
                    <p:cTn id="54" fill="hold" nodeType="clickPar">
                      <p:stCondLst>
                        <p:cond delay="indefinite"/>
                      </p:stCondLst>
                      <p:childTnLst>
                        <p:par>
                          <p:cTn id="55" fill="hold" nodeType="withGroup">
                            <p:stCondLst>
                              <p:cond delay="0"/>
                            </p:stCondLst>
                            <p:childTnLst>
                              <p:par>
                                <p:cTn id="56" presetID="22" presetClass="entr" presetSubtype="2" fill="hold" grpId="0" nodeType="clickEffect">
                                  <p:stCondLst>
                                    <p:cond delay="0"/>
                                  </p:stCondLst>
                                  <p:childTnLst>
                                    <p:set>
                                      <p:cBhvr>
                                        <p:cTn id="57" dur="1" fill="hold">
                                          <p:stCondLst>
                                            <p:cond delay="0"/>
                                          </p:stCondLst>
                                        </p:cTn>
                                        <p:tgtEl>
                                          <p:spTgt spid="374865"/>
                                        </p:tgtEl>
                                        <p:attrNameLst>
                                          <p:attrName>style.visibility</p:attrName>
                                        </p:attrNameLst>
                                      </p:cBhvr>
                                      <p:to>
                                        <p:strVal val="visible"/>
                                      </p:to>
                                    </p:set>
                                    <p:animEffect transition="in" filter="wipe(right)">
                                      <p:cBhvr>
                                        <p:cTn id="58" dur="500"/>
                                        <p:tgtEl>
                                          <p:spTgt spid="374865"/>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374855"/>
                                        </p:tgtEl>
                                        <p:attrNameLst>
                                          <p:attrName>style.visibility</p:attrName>
                                        </p:attrNameLst>
                                      </p:cBhvr>
                                      <p:to>
                                        <p:strVal val="visible"/>
                                      </p:to>
                                    </p:set>
                                    <p:animEffect transition="in" filter="wipe(left)">
                                      <p:cBhvr>
                                        <p:cTn id="63" dur="500"/>
                                        <p:tgtEl>
                                          <p:spTgt spid="374855"/>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nodeType="clickEffect">
                                  <p:stCondLst>
                                    <p:cond delay="0"/>
                                  </p:stCondLst>
                                  <p:childTnLst>
                                    <p:set>
                                      <p:cBhvr>
                                        <p:cTn id="67" dur="1" fill="hold">
                                          <p:stCondLst>
                                            <p:cond delay="0"/>
                                          </p:stCondLst>
                                        </p:cTn>
                                        <p:tgtEl>
                                          <p:spTgt spid="374850"/>
                                        </p:tgtEl>
                                        <p:attrNameLst>
                                          <p:attrName>style.visibility</p:attrName>
                                        </p:attrNameLst>
                                      </p:cBhvr>
                                      <p:to>
                                        <p:strVal val="visible"/>
                                      </p:to>
                                    </p:se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grpId="0" nodeType="clickEffect">
                                  <p:stCondLst>
                                    <p:cond delay="0"/>
                                  </p:stCondLst>
                                  <p:childTnLst>
                                    <p:set>
                                      <p:cBhvr>
                                        <p:cTn id="71" dur="1" fill="hold">
                                          <p:stCondLst>
                                            <p:cond delay="0"/>
                                          </p:stCondLst>
                                        </p:cTn>
                                        <p:tgtEl>
                                          <p:spTgt spid="374856"/>
                                        </p:tgtEl>
                                        <p:attrNameLst>
                                          <p:attrName>style.visibility</p:attrName>
                                        </p:attrNameLst>
                                      </p:cBhvr>
                                      <p:to>
                                        <p:strVal val="visible"/>
                                      </p:to>
                                    </p:set>
                                    <p:animEffect transition="in" filter="wipe(up)">
                                      <p:cBhvr>
                                        <p:cTn id="72" dur="500"/>
                                        <p:tgtEl>
                                          <p:spTgt spid="37485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nodeType="clickEffect">
                                  <p:stCondLst>
                                    <p:cond delay="0"/>
                                  </p:stCondLst>
                                  <p:childTnLst>
                                    <p:set>
                                      <p:cBhvr>
                                        <p:cTn id="76" dur="1" fill="hold">
                                          <p:stCondLst>
                                            <p:cond delay="0"/>
                                          </p:stCondLst>
                                        </p:cTn>
                                        <p:tgtEl>
                                          <p:spTgt spid="374942"/>
                                        </p:tgtEl>
                                        <p:attrNameLst>
                                          <p:attrName>style.visibility</p:attrName>
                                        </p:attrNameLst>
                                      </p:cBhvr>
                                      <p:to>
                                        <p:strVal val="visible"/>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22" presetClass="entr" presetSubtype="4" fill="hold" grpId="0" nodeType="clickEffect">
                                  <p:stCondLst>
                                    <p:cond delay="0"/>
                                  </p:stCondLst>
                                  <p:childTnLst>
                                    <p:set>
                                      <p:cBhvr>
                                        <p:cTn id="80" dur="1" fill="hold">
                                          <p:stCondLst>
                                            <p:cond delay="0"/>
                                          </p:stCondLst>
                                        </p:cTn>
                                        <p:tgtEl>
                                          <p:spTgt spid="374857"/>
                                        </p:tgtEl>
                                        <p:attrNameLst>
                                          <p:attrName>style.visibility</p:attrName>
                                        </p:attrNameLst>
                                      </p:cBhvr>
                                      <p:to>
                                        <p:strVal val="visible"/>
                                      </p:to>
                                    </p:set>
                                    <p:animEffect transition="in" filter="wipe(down)">
                                      <p:cBhvr>
                                        <p:cTn id="81" dur="500"/>
                                        <p:tgtEl>
                                          <p:spTgt spid="374857"/>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2" presetClass="entr" presetSubtype="2" fill="hold" grpId="0" nodeType="clickEffect">
                                  <p:stCondLst>
                                    <p:cond delay="0"/>
                                  </p:stCondLst>
                                  <p:childTnLst>
                                    <p:set>
                                      <p:cBhvr>
                                        <p:cTn id="85" dur="1" fill="hold">
                                          <p:stCondLst>
                                            <p:cond delay="0"/>
                                          </p:stCondLst>
                                        </p:cTn>
                                        <p:tgtEl>
                                          <p:spTgt spid="374861"/>
                                        </p:tgtEl>
                                        <p:attrNameLst>
                                          <p:attrName>style.visibility</p:attrName>
                                        </p:attrNameLst>
                                      </p:cBhvr>
                                      <p:to>
                                        <p:strVal val="visible"/>
                                      </p:to>
                                    </p:set>
                                    <p:animEffect transition="in" filter="wipe(right)">
                                      <p:cBhvr>
                                        <p:cTn id="86" dur="500"/>
                                        <p:tgtEl>
                                          <p:spTgt spid="374861"/>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1" presetClass="entr" presetSubtype="0" fill="hold" nodeType="clickEffect">
                                  <p:stCondLst>
                                    <p:cond delay="0"/>
                                  </p:stCondLst>
                                  <p:childTnLst>
                                    <p:set>
                                      <p:cBhvr>
                                        <p:cTn id="90" dur="1" fill="hold">
                                          <p:stCondLst>
                                            <p:cond delay="0"/>
                                          </p:stCondLst>
                                        </p:cTn>
                                        <p:tgtEl>
                                          <p:spTgt spid="374947"/>
                                        </p:tgtEl>
                                        <p:attrNameLst>
                                          <p:attrName>style.visibility</p:attrName>
                                        </p:attrNameLst>
                                      </p:cBhvr>
                                      <p:to>
                                        <p:strVal val="visible"/>
                                      </p:to>
                                    </p:set>
                                  </p:childTnLst>
                                </p:cTn>
                              </p:par>
                            </p:childTnLst>
                          </p:cTn>
                        </p:par>
                      </p:childTnLst>
                    </p:cTn>
                  </p:par>
                  <p:par>
                    <p:cTn id="91" fill="hold" nodeType="clickPar">
                      <p:stCondLst>
                        <p:cond delay="indefinite"/>
                      </p:stCondLst>
                      <p:childTnLst>
                        <p:par>
                          <p:cTn id="92" fill="hold" nodeType="withGroup">
                            <p:stCondLst>
                              <p:cond delay="0"/>
                            </p:stCondLst>
                            <p:childTnLst>
                              <p:par>
                                <p:cTn id="93" presetID="22" presetClass="entr" presetSubtype="1" fill="hold" grpId="0" nodeType="clickEffect">
                                  <p:stCondLst>
                                    <p:cond delay="0"/>
                                  </p:stCondLst>
                                  <p:childTnLst>
                                    <p:set>
                                      <p:cBhvr>
                                        <p:cTn id="94" dur="1" fill="hold">
                                          <p:stCondLst>
                                            <p:cond delay="0"/>
                                          </p:stCondLst>
                                        </p:cTn>
                                        <p:tgtEl>
                                          <p:spTgt spid="374862"/>
                                        </p:tgtEl>
                                        <p:attrNameLst>
                                          <p:attrName>style.visibility</p:attrName>
                                        </p:attrNameLst>
                                      </p:cBhvr>
                                      <p:to>
                                        <p:strVal val="visible"/>
                                      </p:to>
                                    </p:set>
                                    <p:animEffect transition="in" filter="wipe(up)">
                                      <p:cBhvr>
                                        <p:cTn id="95" dur="500"/>
                                        <p:tgtEl>
                                          <p:spTgt spid="374862"/>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374946"/>
                                        </p:tgtEl>
                                        <p:attrNameLst>
                                          <p:attrName>style.visibility</p:attrName>
                                        </p:attrNameLst>
                                      </p:cBhvr>
                                      <p:to>
                                        <p:strVal val="visible"/>
                                      </p:to>
                                    </p:se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22" presetClass="entr" presetSubtype="4" fill="hold" grpId="0" nodeType="clickEffect">
                                  <p:stCondLst>
                                    <p:cond delay="0"/>
                                  </p:stCondLst>
                                  <p:childTnLst>
                                    <p:set>
                                      <p:cBhvr>
                                        <p:cTn id="103" dur="1" fill="hold">
                                          <p:stCondLst>
                                            <p:cond delay="0"/>
                                          </p:stCondLst>
                                        </p:cTn>
                                        <p:tgtEl>
                                          <p:spTgt spid="374863"/>
                                        </p:tgtEl>
                                        <p:attrNameLst>
                                          <p:attrName>style.visibility</p:attrName>
                                        </p:attrNameLst>
                                      </p:cBhvr>
                                      <p:to>
                                        <p:strVal val="visible"/>
                                      </p:to>
                                    </p:set>
                                    <p:animEffect transition="in" filter="wipe(down)">
                                      <p:cBhvr>
                                        <p:cTn id="104" dur="500"/>
                                        <p:tgtEl>
                                          <p:spTgt spid="374863"/>
                                        </p:tgtEl>
                                      </p:cBhvr>
                                    </p:animEffect>
                                  </p:childTnLst>
                                </p:cTn>
                              </p:par>
                            </p:childTnLst>
                          </p:cTn>
                        </p:par>
                      </p:childTnLst>
                    </p:cTn>
                  </p:par>
                  <p:par>
                    <p:cTn id="105" fill="hold" nodeType="clickPar">
                      <p:stCondLst>
                        <p:cond delay="indefinite"/>
                      </p:stCondLst>
                      <p:childTnLst>
                        <p:par>
                          <p:cTn id="106" fill="hold" nodeType="withGroup">
                            <p:stCondLst>
                              <p:cond delay="0"/>
                            </p:stCondLst>
                            <p:childTnLst>
                              <p:par>
                                <p:cTn id="107" presetID="22" presetClass="entr" presetSubtype="8" fill="hold" grpId="0" nodeType="clickEffect">
                                  <p:stCondLst>
                                    <p:cond delay="0"/>
                                  </p:stCondLst>
                                  <p:childTnLst>
                                    <p:set>
                                      <p:cBhvr>
                                        <p:cTn id="108" dur="1" fill="hold">
                                          <p:stCondLst>
                                            <p:cond delay="0"/>
                                          </p:stCondLst>
                                        </p:cTn>
                                        <p:tgtEl>
                                          <p:spTgt spid="374960"/>
                                        </p:tgtEl>
                                        <p:attrNameLst>
                                          <p:attrName>style.visibility</p:attrName>
                                        </p:attrNameLst>
                                      </p:cBhvr>
                                      <p:to>
                                        <p:strVal val="visible"/>
                                      </p:to>
                                    </p:set>
                                    <p:animEffect transition="in" filter="wipe(left)">
                                      <p:cBhvr>
                                        <p:cTn id="109" dur="500"/>
                                        <p:tgtEl>
                                          <p:spTgt spid="374960"/>
                                        </p:tgtEl>
                                      </p:cBhvr>
                                    </p:animEffec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1" presetClass="entr" presetSubtype="0" fill="hold" grpId="0" nodeType="clickEffect">
                                  <p:stCondLst>
                                    <p:cond delay="0"/>
                                  </p:stCondLst>
                                  <p:childTnLst>
                                    <p:set>
                                      <p:cBhvr>
                                        <p:cTn id="113" dur="1" fill="hold">
                                          <p:stCondLst>
                                            <p:cond delay="499"/>
                                          </p:stCondLst>
                                        </p:cTn>
                                        <p:tgtEl>
                                          <p:spTgt spid="3748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4842" grpId="0" autoUpdateAnimBg="0"/>
      <p:bldP spid="374855" grpId="0" animBg="1"/>
      <p:bldP spid="374856" grpId="0" animBg="1"/>
      <p:bldP spid="374857" grpId="0" animBg="1"/>
      <p:bldP spid="374858" grpId="0" animBg="1"/>
      <p:bldP spid="374859" grpId="0" animBg="1"/>
      <p:bldP spid="374860" grpId="0" animBg="1"/>
      <p:bldP spid="374861" grpId="0" animBg="1"/>
      <p:bldP spid="374862" grpId="0" animBg="1"/>
      <p:bldP spid="374863" grpId="0" animBg="1"/>
      <p:bldP spid="374864" grpId="0" animBg="1"/>
      <p:bldP spid="374865" grpId="0" animBg="1"/>
      <p:bldP spid="374866" grpId="0" animBg="1"/>
      <p:bldP spid="374946" grpId="0" animBg="1"/>
      <p:bldP spid="374959" grpId="0"/>
      <p:bldP spid="374960" grpId="0"/>
    </p:bldLst>
  </p:timing>
</p:sld>
</file>

<file path=ppt/slides/slide9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3186" name="Text Box 55"/>
          <p:cNvSpPr txBox="1">
            <a:spLocks noChangeArrowheads="1"/>
          </p:cNvSpPr>
          <p:nvPr/>
        </p:nvSpPr>
        <p:spPr bwMode="auto">
          <a:xfrm>
            <a:off x="0" y="0"/>
            <a:ext cx="91440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2.</a:t>
            </a:r>
            <a:r>
              <a:rPr lang="zh-CN" altLang="en-US" sz="4000" b="1">
                <a:solidFill>
                  <a:srgbClr val="FF0000"/>
                </a:solidFill>
                <a:latin typeface="黑体" pitchFamily="2" charset="-122"/>
                <a:ea typeface="黑体" pitchFamily="2" charset="-122"/>
              </a:rPr>
              <a:t>已知定平面由平行两直线</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和</a:t>
            </a:r>
            <a:r>
              <a:rPr lang="en-US" altLang="zh-CN" sz="4000" b="1">
                <a:solidFill>
                  <a:srgbClr val="FF0000"/>
                </a:solidFill>
                <a:latin typeface="黑体" pitchFamily="2" charset="-122"/>
                <a:ea typeface="黑体" pitchFamily="2" charset="-122"/>
              </a:rPr>
              <a:t>CD</a:t>
            </a:r>
            <a:r>
              <a:rPr lang="zh-CN" altLang="en-US" sz="4000" b="1">
                <a:solidFill>
                  <a:srgbClr val="FF0000"/>
                </a:solidFill>
                <a:latin typeface="黑体" pitchFamily="2" charset="-122"/>
                <a:ea typeface="黑体" pitchFamily="2" charset="-122"/>
              </a:rPr>
              <a:t>给定。试过点</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作一平面平行于已知平面。</a:t>
            </a:r>
            <a:endParaRPr lang="zh-CN" altLang="en-US" sz="2400"/>
          </a:p>
        </p:txBody>
      </p:sp>
      <p:sp>
        <p:nvSpPr>
          <p:cNvPr id="375864" name="Line 56"/>
          <p:cNvSpPr>
            <a:spLocks noChangeShapeType="1"/>
          </p:cNvSpPr>
          <p:nvPr/>
        </p:nvSpPr>
        <p:spPr bwMode="auto">
          <a:xfrm>
            <a:off x="2713038" y="2768600"/>
            <a:ext cx="0" cy="28749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5865" name="Line 57"/>
          <p:cNvSpPr>
            <a:spLocks noChangeShapeType="1"/>
          </p:cNvSpPr>
          <p:nvPr/>
        </p:nvSpPr>
        <p:spPr bwMode="auto">
          <a:xfrm>
            <a:off x="3806825" y="2768600"/>
            <a:ext cx="0" cy="2722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5866" name="Line 58"/>
          <p:cNvSpPr>
            <a:spLocks noChangeShapeType="1"/>
          </p:cNvSpPr>
          <p:nvPr/>
        </p:nvSpPr>
        <p:spPr bwMode="auto">
          <a:xfrm>
            <a:off x="5386388" y="2452688"/>
            <a:ext cx="0" cy="34226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5867" name="Line 59"/>
          <p:cNvSpPr>
            <a:spLocks noChangeShapeType="1"/>
          </p:cNvSpPr>
          <p:nvPr/>
        </p:nvSpPr>
        <p:spPr bwMode="auto">
          <a:xfrm>
            <a:off x="6850063" y="2452688"/>
            <a:ext cx="0" cy="32210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5868" name="Group 60"/>
          <p:cNvGrpSpPr>
            <a:grpSpLocks/>
          </p:cNvGrpSpPr>
          <p:nvPr/>
        </p:nvGrpSpPr>
        <p:grpSpPr bwMode="auto">
          <a:xfrm>
            <a:off x="2127250" y="5275263"/>
            <a:ext cx="2298700" cy="511175"/>
            <a:chOff x="1340" y="3323"/>
            <a:chExt cx="1448" cy="322"/>
          </a:xfrm>
        </p:grpSpPr>
        <p:sp>
          <p:nvSpPr>
            <p:cNvPr id="93298" name="Line 61"/>
            <p:cNvSpPr>
              <a:spLocks noChangeShapeType="1"/>
            </p:cNvSpPr>
            <p:nvPr/>
          </p:nvSpPr>
          <p:spPr bwMode="auto">
            <a:xfrm flipV="1">
              <a:off x="1498" y="3422"/>
              <a:ext cx="1154" cy="16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99" name="Freeform 62"/>
            <p:cNvSpPr>
              <a:spLocks/>
            </p:cNvSpPr>
            <p:nvPr/>
          </p:nvSpPr>
          <p:spPr bwMode="auto">
            <a:xfrm>
              <a:off x="1340" y="3558"/>
              <a:ext cx="68" cy="87"/>
            </a:xfrm>
            <a:custGeom>
              <a:avLst/>
              <a:gdLst>
                <a:gd name="T0" fmla="*/ 0 w 153"/>
                <a:gd name="T1" fmla="*/ 17 h 200"/>
                <a:gd name="T2" fmla="*/ 5 w 153"/>
                <a:gd name="T3" fmla="*/ 0 h 200"/>
                <a:gd name="T4" fmla="*/ 13 w 153"/>
                <a:gd name="T5" fmla="*/ 0 h 200"/>
                <a:gd name="T6" fmla="*/ 0 60000 65536"/>
                <a:gd name="T7" fmla="*/ 0 60000 65536"/>
                <a:gd name="T8" fmla="*/ 0 60000 65536"/>
              </a:gdLst>
              <a:ahLst/>
              <a:cxnLst>
                <a:cxn ang="T6">
                  <a:pos x="T0" y="T1"/>
                </a:cxn>
                <a:cxn ang="T7">
                  <a:pos x="T2" y="T3"/>
                </a:cxn>
                <a:cxn ang="T8">
                  <a:pos x="T4" y="T5"/>
                </a:cxn>
              </a:cxnLst>
              <a:rect l="0" t="0" r="r" b="b"/>
              <a:pathLst>
                <a:path w="153" h="200">
                  <a:moveTo>
                    <a:pt x="0" y="200"/>
                  </a:moveTo>
                  <a:lnTo>
                    <a:pt x="54" y="0"/>
                  </a:lnTo>
                  <a:lnTo>
                    <a:pt x="15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300" name="Freeform 63"/>
            <p:cNvSpPr>
              <a:spLocks/>
            </p:cNvSpPr>
            <p:nvPr/>
          </p:nvSpPr>
          <p:spPr bwMode="auto">
            <a:xfrm>
              <a:off x="1408" y="3558"/>
              <a:ext cx="12" cy="25"/>
            </a:xfrm>
            <a:custGeom>
              <a:avLst/>
              <a:gdLst>
                <a:gd name="T0" fmla="*/ 2 w 28"/>
                <a:gd name="T1" fmla="*/ 5 h 59"/>
                <a:gd name="T2" fmla="*/ 2 w 28"/>
                <a:gd name="T3" fmla="*/ 3 h 59"/>
                <a:gd name="T4" fmla="*/ 2 w 28"/>
                <a:gd name="T5" fmla="*/ 1 h 59"/>
                <a:gd name="T6" fmla="*/ 1 w 28"/>
                <a:gd name="T7" fmla="*/ 0 h 59"/>
                <a:gd name="T8" fmla="*/ 0 w 28"/>
                <a:gd name="T9" fmla="*/ 0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59">
                  <a:moveTo>
                    <a:pt x="25" y="59"/>
                  </a:moveTo>
                  <a:lnTo>
                    <a:pt x="28" y="36"/>
                  </a:lnTo>
                  <a:lnTo>
                    <a:pt x="24" y="17"/>
                  </a:lnTo>
                  <a:lnTo>
                    <a:pt x="14" y="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301" name="Line 64"/>
            <p:cNvSpPr>
              <a:spLocks noChangeShapeType="1"/>
            </p:cNvSpPr>
            <p:nvPr/>
          </p:nvSpPr>
          <p:spPr bwMode="auto">
            <a:xfrm flipH="1">
              <a:off x="1402" y="3583"/>
              <a:ext cx="18"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02" name="Line 65"/>
            <p:cNvSpPr>
              <a:spLocks noChangeShapeType="1"/>
            </p:cNvSpPr>
            <p:nvPr/>
          </p:nvSpPr>
          <p:spPr bwMode="auto">
            <a:xfrm flipV="1">
              <a:off x="1371" y="3558"/>
              <a:ext cx="24"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303" name="Freeform 66"/>
            <p:cNvSpPr>
              <a:spLocks/>
            </p:cNvSpPr>
            <p:nvPr/>
          </p:nvSpPr>
          <p:spPr bwMode="auto">
            <a:xfrm>
              <a:off x="2730" y="3323"/>
              <a:ext cx="46" cy="90"/>
            </a:xfrm>
            <a:custGeom>
              <a:avLst/>
              <a:gdLst>
                <a:gd name="T0" fmla="*/ 0 w 105"/>
                <a:gd name="T1" fmla="*/ 18 h 200"/>
                <a:gd name="T2" fmla="*/ 4 w 105"/>
                <a:gd name="T3" fmla="*/ 0 h 200"/>
                <a:gd name="T4" fmla="*/ 9 w 105"/>
                <a:gd name="T5" fmla="*/ 0 h 200"/>
                <a:gd name="T6" fmla="*/ 0 60000 65536"/>
                <a:gd name="T7" fmla="*/ 0 60000 65536"/>
                <a:gd name="T8" fmla="*/ 0 60000 65536"/>
              </a:gdLst>
              <a:ahLst/>
              <a:cxnLst>
                <a:cxn ang="T6">
                  <a:pos x="T0" y="T1"/>
                </a:cxn>
                <a:cxn ang="T7">
                  <a:pos x="T2" y="T3"/>
                </a:cxn>
                <a:cxn ang="T8">
                  <a:pos x="T4" y="T5"/>
                </a:cxn>
              </a:cxnLst>
              <a:rect l="0" t="0" r="r" b="b"/>
              <a:pathLst>
                <a:path w="105" h="200">
                  <a:moveTo>
                    <a:pt x="0" y="200"/>
                  </a:moveTo>
                  <a:lnTo>
                    <a:pt x="53" y="0"/>
                  </a:lnTo>
                  <a:lnTo>
                    <a:pt x="10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304" name="Freeform 67"/>
            <p:cNvSpPr>
              <a:spLocks/>
            </p:cNvSpPr>
            <p:nvPr/>
          </p:nvSpPr>
          <p:spPr bwMode="auto">
            <a:xfrm>
              <a:off x="2776" y="3323"/>
              <a:ext cx="12" cy="28"/>
            </a:xfrm>
            <a:custGeom>
              <a:avLst/>
              <a:gdLst>
                <a:gd name="T0" fmla="*/ 2 w 29"/>
                <a:gd name="T1" fmla="*/ 6 h 59"/>
                <a:gd name="T2" fmla="*/ 2 w 29"/>
                <a:gd name="T3" fmla="*/ 4 h 59"/>
                <a:gd name="T4" fmla="*/ 2 w 29"/>
                <a:gd name="T5" fmla="*/ 2 h 59"/>
                <a:gd name="T6" fmla="*/ 1 w 29"/>
                <a:gd name="T7" fmla="*/ 0 h 59"/>
                <a:gd name="T8" fmla="*/ 0 w 29"/>
                <a:gd name="T9" fmla="*/ 0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 h="59">
                  <a:moveTo>
                    <a:pt x="26" y="59"/>
                  </a:moveTo>
                  <a:lnTo>
                    <a:pt x="29" y="36"/>
                  </a:lnTo>
                  <a:lnTo>
                    <a:pt x="24" y="17"/>
                  </a:lnTo>
                  <a:lnTo>
                    <a:pt x="15" y="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305" name="Line 68"/>
            <p:cNvSpPr>
              <a:spLocks noChangeShapeType="1"/>
            </p:cNvSpPr>
            <p:nvPr/>
          </p:nvSpPr>
          <p:spPr bwMode="auto">
            <a:xfrm flipH="1">
              <a:off x="2770" y="3351"/>
              <a:ext cx="18"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75877" name="Line 69"/>
          <p:cNvSpPr>
            <a:spLocks noChangeShapeType="1"/>
          </p:cNvSpPr>
          <p:nvPr/>
        </p:nvSpPr>
        <p:spPr bwMode="auto">
          <a:xfrm>
            <a:off x="4210050" y="2768600"/>
            <a:ext cx="0" cy="26638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5878" name="Line 70"/>
          <p:cNvSpPr>
            <a:spLocks noChangeShapeType="1"/>
          </p:cNvSpPr>
          <p:nvPr/>
        </p:nvSpPr>
        <p:spPr bwMode="auto">
          <a:xfrm>
            <a:off x="2378075" y="2768600"/>
            <a:ext cx="0" cy="29194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5879" name="Group 71"/>
          <p:cNvGrpSpPr>
            <a:grpSpLocks/>
          </p:cNvGrpSpPr>
          <p:nvPr/>
        </p:nvGrpSpPr>
        <p:grpSpPr bwMode="auto">
          <a:xfrm>
            <a:off x="2127250" y="2482850"/>
            <a:ext cx="2368550" cy="285750"/>
            <a:chOff x="1340" y="1564"/>
            <a:chExt cx="1492" cy="180"/>
          </a:xfrm>
        </p:grpSpPr>
        <p:sp>
          <p:nvSpPr>
            <p:cNvPr id="93288" name="Line 72"/>
            <p:cNvSpPr>
              <a:spLocks noChangeShapeType="1"/>
            </p:cNvSpPr>
            <p:nvPr/>
          </p:nvSpPr>
          <p:spPr bwMode="auto">
            <a:xfrm>
              <a:off x="1498" y="1744"/>
              <a:ext cx="1154"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89" name="Freeform 73"/>
            <p:cNvSpPr>
              <a:spLocks/>
            </p:cNvSpPr>
            <p:nvPr/>
          </p:nvSpPr>
          <p:spPr bwMode="auto">
            <a:xfrm>
              <a:off x="1340" y="1651"/>
              <a:ext cx="68" cy="90"/>
            </a:xfrm>
            <a:custGeom>
              <a:avLst/>
              <a:gdLst>
                <a:gd name="T0" fmla="*/ 0 w 152"/>
                <a:gd name="T1" fmla="*/ 19 h 199"/>
                <a:gd name="T2" fmla="*/ 5 w 152"/>
                <a:gd name="T3" fmla="*/ 0 h 199"/>
                <a:gd name="T4" fmla="*/ 13 w 152"/>
                <a:gd name="T5" fmla="*/ 0 h 199"/>
                <a:gd name="T6" fmla="*/ 0 60000 65536"/>
                <a:gd name="T7" fmla="*/ 0 60000 65536"/>
                <a:gd name="T8" fmla="*/ 0 60000 65536"/>
              </a:gdLst>
              <a:ahLst/>
              <a:cxnLst>
                <a:cxn ang="T6">
                  <a:pos x="T0" y="T1"/>
                </a:cxn>
                <a:cxn ang="T7">
                  <a:pos x="T2" y="T3"/>
                </a:cxn>
                <a:cxn ang="T8">
                  <a:pos x="T4" y="T5"/>
                </a:cxn>
              </a:cxnLst>
              <a:rect l="0" t="0" r="r" b="b"/>
              <a:pathLst>
                <a:path w="152" h="199">
                  <a:moveTo>
                    <a:pt x="0" y="199"/>
                  </a:moveTo>
                  <a:lnTo>
                    <a:pt x="53" y="0"/>
                  </a:lnTo>
                  <a:lnTo>
                    <a:pt x="1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90" name="Freeform 74"/>
            <p:cNvSpPr>
              <a:spLocks/>
            </p:cNvSpPr>
            <p:nvPr/>
          </p:nvSpPr>
          <p:spPr bwMode="auto">
            <a:xfrm>
              <a:off x="1408" y="1651"/>
              <a:ext cx="12" cy="28"/>
            </a:xfrm>
            <a:custGeom>
              <a:avLst/>
              <a:gdLst>
                <a:gd name="T0" fmla="*/ 2 w 28"/>
                <a:gd name="T1" fmla="*/ 7 h 57"/>
                <a:gd name="T2" fmla="*/ 2 w 28"/>
                <a:gd name="T3" fmla="*/ 4 h 57"/>
                <a:gd name="T4" fmla="*/ 2 w 28"/>
                <a:gd name="T5" fmla="*/ 2 h 57"/>
                <a:gd name="T6" fmla="*/ 1 w 28"/>
                <a:gd name="T7" fmla="*/ 0 h 57"/>
                <a:gd name="T8" fmla="*/ 0 w 28"/>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57">
                  <a:moveTo>
                    <a:pt x="24" y="57"/>
                  </a:moveTo>
                  <a:lnTo>
                    <a:pt x="28" y="35"/>
                  </a:lnTo>
                  <a:lnTo>
                    <a:pt x="23" y="17"/>
                  </a:lnTo>
                  <a:lnTo>
                    <a:pt x="14" y="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91" name="Line 75"/>
            <p:cNvSpPr>
              <a:spLocks noChangeShapeType="1"/>
            </p:cNvSpPr>
            <p:nvPr/>
          </p:nvSpPr>
          <p:spPr bwMode="auto">
            <a:xfrm flipH="1">
              <a:off x="1402" y="1679"/>
              <a:ext cx="1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92" name="Line 76"/>
            <p:cNvSpPr>
              <a:spLocks noChangeShapeType="1"/>
            </p:cNvSpPr>
            <p:nvPr/>
          </p:nvSpPr>
          <p:spPr bwMode="auto">
            <a:xfrm flipV="1">
              <a:off x="1371" y="1651"/>
              <a:ext cx="24"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93" name="Line 77"/>
            <p:cNvSpPr>
              <a:spLocks noChangeShapeType="1"/>
            </p:cNvSpPr>
            <p:nvPr/>
          </p:nvSpPr>
          <p:spPr bwMode="auto">
            <a:xfrm flipH="1">
              <a:off x="1430" y="1607"/>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94" name="Freeform 78"/>
            <p:cNvSpPr>
              <a:spLocks/>
            </p:cNvSpPr>
            <p:nvPr/>
          </p:nvSpPr>
          <p:spPr bwMode="auto">
            <a:xfrm>
              <a:off x="2730" y="1607"/>
              <a:ext cx="46" cy="90"/>
            </a:xfrm>
            <a:custGeom>
              <a:avLst/>
              <a:gdLst>
                <a:gd name="T0" fmla="*/ 0 w 106"/>
                <a:gd name="T1" fmla="*/ 19 h 199"/>
                <a:gd name="T2" fmla="*/ 4 w 106"/>
                <a:gd name="T3" fmla="*/ 0 h 199"/>
                <a:gd name="T4" fmla="*/ 9 w 106"/>
                <a:gd name="T5" fmla="*/ 0 h 199"/>
                <a:gd name="T6" fmla="*/ 0 60000 65536"/>
                <a:gd name="T7" fmla="*/ 0 60000 65536"/>
                <a:gd name="T8" fmla="*/ 0 60000 65536"/>
              </a:gdLst>
              <a:ahLst/>
              <a:cxnLst>
                <a:cxn ang="T6">
                  <a:pos x="T0" y="T1"/>
                </a:cxn>
                <a:cxn ang="T7">
                  <a:pos x="T2" y="T3"/>
                </a:cxn>
                <a:cxn ang="T8">
                  <a:pos x="T4" y="T5"/>
                </a:cxn>
              </a:cxnLst>
              <a:rect l="0" t="0" r="r" b="b"/>
              <a:pathLst>
                <a:path w="106" h="199">
                  <a:moveTo>
                    <a:pt x="0" y="199"/>
                  </a:moveTo>
                  <a:lnTo>
                    <a:pt x="54" y="0"/>
                  </a:lnTo>
                  <a:lnTo>
                    <a:pt x="10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95" name="Freeform 79"/>
            <p:cNvSpPr>
              <a:spLocks/>
            </p:cNvSpPr>
            <p:nvPr/>
          </p:nvSpPr>
          <p:spPr bwMode="auto">
            <a:xfrm>
              <a:off x="2776" y="1607"/>
              <a:ext cx="12" cy="25"/>
            </a:xfrm>
            <a:custGeom>
              <a:avLst/>
              <a:gdLst>
                <a:gd name="T0" fmla="*/ 2 w 27"/>
                <a:gd name="T1" fmla="*/ 5 h 58"/>
                <a:gd name="T2" fmla="*/ 2 w 27"/>
                <a:gd name="T3" fmla="*/ 3 h 58"/>
                <a:gd name="T4" fmla="*/ 2 w 27"/>
                <a:gd name="T5" fmla="*/ 1 h 58"/>
                <a:gd name="T6" fmla="*/ 1 w 27"/>
                <a:gd name="T7" fmla="*/ 0 h 58"/>
                <a:gd name="T8" fmla="*/ 0 w 27"/>
                <a:gd name="T9" fmla="*/ 0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58">
                  <a:moveTo>
                    <a:pt x="25" y="58"/>
                  </a:moveTo>
                  <a:lnTo>
                    <a:pt x="27" y="36"/>
                  </a:lnTo>
                  <a:lnTo>
                    <a:pt x="24" y="17"/>
                  </a:lnTo>
                  <a:lnTo>
                    <a:pt x="15" y="4"/>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96" name="Line 80"/>
            <p:cNvSpPr>
              <a:spLocks noChangeShapeType="1"/>
            </p:cNvSpPr>
            <p:nvPr/>
          </p:nvSpPr>
          <p:spPr bwMode="auto">
            <a:xfrm flipH="1">
              <a:off x="2770" y="1632"/>
              <a:ext cx="15"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97" name="Line 81"/>
            <p:cNvSpPr>
              <a:spLocks noChangeShapeType="1"/>
            </p:cNvSpPr>
            <p:nvPr/>
          </p:nvSpPr>
          <p:spPr bwMode="auto">
            <a:xfrm flipH="1">
              <a:off x="2819" y="1564"/>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5890" name="Group 82"/>
          <p:cNvGrpSpPr>
            <a:grpSpLocks/>
          </p:cNvGrpSpPr>
          <p:nvPr/>
        </p:nvGrpSpPr>
        <p:grpSpPr bwMode="auto">
          <a:xfrm>
            <a:off x="5273675" y="2178050"/>
            <a:ext cx="1955800" cy="274638"/>
            <a:chOff x="3322" y="1372"/>
            <a:chExt cx="1232" cy="173"/>
          </a:xfrm>
        </p:grpSpPr>
        <p:sp>
          <p:nvSpPr>
            <p:cNvPr id="93277" name="Line 83"/>
            <p:cNvSpPr>
              <a:spLocks noChangeShapeType="1"/>
            </p:cNvSpPr>
            <p:nvPr/>
          </p:nvSpPr>
          <p:spPr bwMode="auto">
            <a:xfrm>
              <a:off x="3393" y="1545"/>
              <a:ext cx="922"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78" name="Line 84"/>
            <p:cNvSpPr>
              <a:spLocks noChangeShapeType="1"/>
            </p:cNvSpPr>
            <p:nvPr/>
          </p:nvSpPr>
          <p:spPr bwMode="auto">
            <a:xfrm flipH="1">
              <a:off x="4464" y="1508"/>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79" name="Freeform 85"/>
            <p:cNvSpPr>
              <a:spLocks/>
            </p:cNvSpPr>
            <p:nvPr/>
          </p:nvSpPr>
          <p:spPr bwMode="auto">
            <a:xfrm>
              <a:off x="4451" y="1486"/>
              <a:ext cx="13" cy="22"/>
            </a:xfrm>
            <a:custGeom>
              <a:avLst/>
              <a:gdLst>
                <a:gd name="T0" fmla="*/ 1 w 25"/>
                <a:gd name="T1" fmla="*/ 0 h 50"/>
                <a:gd name="T2" fmla="*/ 0 w 25"/>
                <a:gd name="T3" fmla="*/ 2 h 50"/>
                <a:gd name="T4" fmla="*/ 1 w 25"/>
                <a:gd name="T5" fmla="*/ 3 h 50"/>
                <a:gd name="T6" fmla="*/ 2 w 25"/>
                <a:gd name="T7" fmla="*/ 4 h 50"/>
                <a:gd name="T8" fmla="*/ 4 w 25"/>
                <a:gd name="T9" fmla="*/ 4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0">
                  <a:moveTo>
                    <a:pt x="2" y="0"/>
                  </a:moveTo>
                  <a:lnTo>
                    <a:pt x="0" y="19"/>
                  </a:lnTo>
                  <a:lnTo>
                    <a:pt x="3" y="35"/>
                  </a:lnTo>
                  <a:lnTo>
                    <a:pt x="12" y="47"/>
                  </a:lnTo>
                  <a:lnTo>
                    <a:pt x="2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80" name="Line 86"/>
            <p:cNvSpPr>
              <a:spLocks noChangeShapeType="1"/>
            </p:cNvSpPr>
            <p:nvPr/>
          </p:nvSpPr>
          <p:spPr bwMode="auto">
            <a:xfrm flipV="1">
              <a:off x="4455" y="1449"/>
              <a:ext cx="9"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81" name="Freeform 87"/>
            <p:cNvSpPr>
              <a:spLocks/>
            </p:cNvSpPr>
            <p:nvPr/>
          </p:nvSpPr>
          <p:spPr bwMode="auto">
            <a:xfrm>
              <a:off x="4464" y="1418"/>
              <a:ext cx="43" cy="31"/>
            </a:xfrm>
            <a:custGeom>
              <a:avLst/>
              <a:gdLst>
                <a:gd name="T0" fmla="*/ 8 w 97"/>
                <a:gd name="T1" fmla="*/ 7 h 66"/>
                <a:gd name="T2" fmla="*/ 8 w 97"/>
                <a:gd name="T3" fmla="*/ 5 h 66"/>
                <a:gd name="T4" fmla="*/ 8 w 97"/>
                <a:gd name="T5" fmla="*/ 3 h 66"/>
                <a:gd name="T6" fmla="*/ 8 w 97"/>
                <a:gd name="T7" fmla="*/ 1 h 66"/>
                <a:gd name="T8" fmla="*/ 7 w 97"/>
                <a:gd name="T9" fmla="*/ 0 h 66"/>
                <a:gd name="T10" fmla="*/ 6 w 97"/>
                <a:gd name="T11" fmla="*/ 0 h 66"/>
                <a:gd name="T12" fmla="*/ 4 w 97"/>
                <a:gd name="T13" fmla="*/ 0 h 66"/>
                <a:gd name="T14" fmla="*/ 3 w 97"/>
                <a:gd name="T15" fmla="*/ 1 h 66"/>
                <a:gd name="T16" fmla="*/ 2 w 97"/>
                <a:gd name="T17" fmla="*/ 3 h 66"/>
                <a:gd name="T18" fmla="*/ 1 w 97"/>
                <a:gd name="T19" fmla="*/ 5 h 66"/>
                <a:gd name="T20" fmla="*/ 0 w 97"/>
                <a:gd name="T21" fmla="*/ 7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7" h="66">
                  <a:moveTo>
                    <a:pt x="93" y="66"/>
                  </a:moveTo>
                  <a:lnTo>
                    <a:pt x="97" y="45"/>
                  </a:lnTo>
                  <a:lnTo>
                    <a:pt x="94" y="26"/>
                  </a:lnTo>
                  <a:lnTo>
                    <a:pt x="88" y="11"/>
                  </a:lnTo>
                  <a:lnTo>
                    <a:pt x="78" y="3"/>
                  </a:lnTo>
                  <a:lnTo>
                    <a:pt x="65" y="0"/>
                  </a:lnTo>
                  <a:lnTo>
                    <a:pt x="50" y="3"/>
                  </a:lnTo>
                  <a:lnTo>
                    <a:pt x="34" y="11"/>
                  </a:lnTo>
                  <a:lnTo>
                    <a:pt x="20" y="26"/>
                  </a:lnTo>
                  <a:lnTo>
                    <a:pt x="8" y="45"/>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82" name="Freeform 88"/>
            <p:cNvSpPr>
              <a:spLocks/>
            </p:cNvSpPr>
            <p:nvPr/>
          </p:nvSpPr>
          <p:spPr bwMode="auto">
            <a:xfrm>
              <a:off x="4461" y="1449"/>
              <a:ext cx="43" cy="13"/>
            </a:xfrm>
            <a:custGeom>
              <a:avLst/>
              <a:gdLst>
                <a:gd name="T0" fmla="*/ 8 w 102"/>
                <a:gd name="T1" fmla="*/ 0 h 33"/>
                <a:gd name="T2" fmla="*/ 7 w 102"/>
                <a:gd name="T3" fmla="*/ 2 h 33"/>
                <a:gd name="T4" fmla="*/ 0 w 102"/>
                <a:gd name="T5" fmla="*/ 2 h 33"/>
                <a:gd name="T6" fmla="*/ 0 60000 65536"/>
                <a:gd name="T7" fmla="*/ 0 60000 65536"/>
                <a:gd name="T8" fmla="*/ 0 60000 65536"/>
              </a:gdLst>
              <a:ahLst/>
              <a:cxnLst>
                <a:cxn ang="T6">
                  <a:pos x="T0" y="T1"/>
                </a:cxn>
                <a:cxn ang="T7">
                  <a:pos x="T2" y="T3"/>
                </a:cxn>
                <a:cxn ang="T8">
                  <a:pos x="T4" y="T5"/>
                </a:cxn>
              </a:cxnLst>
              <a:rect l="0" t="0" r="r" b="b"/>
              <a:pathLst>
                <a:path w="102" h="33">
                  <a:moveTo>
                    <a:pt x="102" y="0"/>
                  </a:moveTo>
                  <a:lnTo>
                    <a:pt x="93" y="33"/>
                  </a:lnTo>
                  <a:lnTo>
                    <a:pt x="0"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83" name="Line 89"/>
            <p:cNvSpPr>
              <a:spLocks noChangeShapeType="1"/>
            </p:cNvSpPr>
            <p:nvPr/>
          </p:nvSpPr>
          <p:spPr bwMode="auto">
            <a:xfrm flipH="1">
              <a:off x="4538" y="1375"/>
              <a:ext cx="16"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84" name="Line 90"/>
            <p:cNvSpPr>
              <a:spLocks noChangeShapeType="1"/>
            </p:cNvSpPr>
            <p:nvPr/>
          </p:nvSpPr>
          <p:spPr bwMode="auto">
            <a:xfrm flipV="1">
              <a:off x="3322" y="1403"/>
              <a:ext cx="28"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85" name="Freeform 91"/>
            <p:cNvSpPr>
              <a:spLocks/>
            </p:cNvSpPr>
            <p:nvPr/>
          </p:nvSpPr>
          <p:spPr bwMode="auto">
            <a:xfrm>
              <a:off x="3350" y="1372"/>
              <a:ext cx="28" cy="31"/>
            </a:xfrm>
            <a:custGeom>
              <a:avLst/>
              <a:gdLst>
                <a:gd name="T0" fmla="*/ 5 w 63"/>
                <a:gd name="T1" fmla="*/ 0 h 67"/>
                <a:gd name="T2" fmla="*/ 4 w 63"/>
                <a:gd name="T3" fmla="*/ 0 h 67"/>
                <a:gd name="T4" fmla="*/ 3 w 63"/>
                <a:gd name="T5" fmla="*/ 1 h 67"/>
                <a:gd name="T6" fmla="*/ 2 w 63"/>
                <a:gd name="T7" fmla="*/ 3 h 67"/>
                <a:gd name="T8" fmla="*/ 0 w 63"/>
                <a:gd name="T9" fmla="*/ 5 h 67"/>
                <a:gd name="T10" fmla="*/ 0 w 63"/>
                <a:gd name="T11" fmla="*/ 6 h 6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 h="67">
                  <a:moveTo>
                    <a:pt x="63" y="0"/>
                  </a:moveTo>
                  <a:lnTo>
                    <a:pt x="49" y="5"/>
                  </a:lnTo>
                  <a:lnTo>
                    <a:pt x="33" y="13"/>
                  </a:lnTo>
                  <a:lnTo>
                    <a:pt x="19" y="28"/>
                  </a:lnTo>
                  <a:lnTo>
                    <a:pt x="7" y="47"/>
                  </a:lnTo>
                  <a:lnTo>
                    <a:pt x="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86" name="Line 92"/>
            <p:cNvSpPr>
              <a:spLocks noChangeShapeType="1"/>
            </p:cNvSpPr>
            <p:nvPr/>
          </p:nvSpPr>
          <p:spPr bwMode="auto">
            <a:xfrm>
              <a:off x="3335" y="1418"/>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87" name="Line 93"/>
            <p:cNvSpPr>
              <a:spLocks noChangeShapeType="1"/>
            </p:cNvSpPr>
            <p:nvPr/>
          </p:nvSpPr>
          <p:spPr bwMode="auto">
            <a:xfrm flipH="1">
              <a:off x="3403" y="1372"/>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5902" name="Group 94"/>
          <p:cNvGrpSpPr>
            <a:grpSpLocks/>
          </p:cNvGrpSpPr>
          <p:nvPr/>
        </p:nvGrpSpPr>
        <p:grpSpPr bwMode="auto">
          <a:xfrm>
            <a:off x="5160963" y="5505450"/>
            <a:ext cx="1954212" cy="468313"/>
            <a:chOff x="3251" y="3468"/>
            <a:chExt cx="1231" cy="295"/>
          </a:xfrm>
        </p:grpSpPr>
        <p:sp>
          <p:nvSpPr>
            <p:cNvPr id="93268" name="Line 95"/>
            <p:cNvSpPr>
              <a:spLocks noChangeShapeType="1"/>
            </p:cNvSpPr>
            <p:nvPr/>
          </p:nvSpPr>
          <p:spPr bwMode="auto">
            <a:xfrm flipV="1">
              <a:off x="3393" y="3574"/>
              <a:ext cx="922" cy="12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69" name="Line 96"/>
            <p:cNvSpPr>
              <a:spLocks noChangeShapeType="1"/>
            </p:cNvSpPr>
            <p:nvPr/>
          </p:nvSpPr>
          <p:spPr bwMode="auto">
            <a:xfrm flipH="1">
              <a:off x="4439" y="3555"/>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70" name="Freeform 97"/>
            <p:cNvSpPr>
              <a:spLocks/>
            </p:cNvSpPr>
            <p:nvPr/>
          </p:nvSpPr>
          <p:spPr bwMode="auto">
            <a:xfrm>
              <a:off x="4427" y="3534"/>
              <a:ext cx="12" cy="21"/>
            </a:xfrm>
            <a:custGeom>
              <a:avLst/>
              <a:gdLst>
                <a:gd name="T0" fmla="*/ 1 w 23"/>
                <a:gd name="T1" fmla="*/ 0 h 49"/>
                <a:gd name="T2" fmla="*/ 0 w 23"/>
                <a:gd name="T3" fmla="*/ 1 h 49"/>
                <a:gd name="T4" fmla="*/ 1 w 23"/>
                <a:gd name="T5" fmla="*/ 3 h 49"/>
                <a:gd name="T6" fmla="*/ 2 w 23"/>
                <a:gd name="T7" fmla="*/ 4 h 49"/>
                <a:gd name="T8" fmla="*/ 3 w 23"/>
                <a:gd name="T9" fmla="*/ 4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49">
                  <a:moveTo>
                    <a:pt x="2" y="0"/>
                  </a:moveTo>
                  <a:lnTo>
                    <a:pt x="0" y="19"/>
                  </a:lnTo>
                  <a:lnTo>
                    <a:pt x="3" y="35"/>
                  </a:lnTo>
                  <a:lnTo>
                    <a:pt x="11" y="46"/>
                  </a:lnTo>
                  <a:lnTo>
                    <a:pt x="23"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71" name="Line 98"/>
            <p:cNvSpPr>
              <a:spLocks noChangeShapeType="1"/>
            </p:cNvSpPr>
            <p:nvPr/>
          </p:nvSpPr>
          <p:spPr bwMode="auto">
            <a:xfrm flipV="1">
              <a:off x="4430" y="3496"/>
              <a:ext cx="9"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72" name="Freeform 99"/>
            <p:cNvSpPr>
              <a:spLocks/>
            </p:cNvSpPr>
            <p:nvPr/>
          </p:nvSpPr>
          <p:spPr bwMode="auto">
            <a:xfrm>
              <a:off x="4439" y="3468"/>
              <a:ext cx="43" cy="28"/>
            </a:xfrm>
            <a:custGeom>
              <a:avLst/>
              <a:gdLst>
                <a:gd name="T0" fmla="*/ 8 w 97"/>
                <a:gd name="T1" fmla="*/ 5 h 66"/>
                <a:gd name="T2" fmla="*/ 8 w 97"/>
                <a:gd name="T3" fmla="*/ 3 h 66"/>
                <a:gd name="T4" fmla="*/ 8 w 97"/>
                <a:gd name="T5" fmla="*/ 2 h 66"/>
                <a:gd name="T6" fmla="*/ 8 w 97"/>
                <a:gd name="T7" fmla="*/ 1 h 66"/>
                <a:gd name="T8" fmla="*/ 7 w 97"/>
                <a:gd name="T9" fmla="*/ 0 h 66"/>
                <a:gd name="T10" fmla="*/ 5 w 97"/>
                <a:gd name="T11" fmla="*/ 0 h 66"/>
                <a:gd name="T12" fmla="*/ 4 w 97"/>
                <a:gd name="T13" fmla="*/ 0 h 66"/>
                <a:gd name="T14" fmla="*/ 3 w 97"/>
                <a:gd name="T15" fmla="*/ 1 h 66"/>
                <a:gd name="T16" fmla="*/ 2 w 97"/>
                <a:gd name="T17" fmla="*/ 2 h 66"/>
                <a:gd name="T18" fmla="*/ 1 w 97"/>
                <a:gd name="T19" fmla="*/ 3 h 66"/>
                <a:gd name="T20" fmla="*/ 0 w 97"/>
                <a:gd name="T21" fmla="*/ 5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7" h="66">
                  <a:moveTo>
                    <a:pt x="93" y="66"/>
                  </a:moveTo>
                  <a:lnTo>
                    <a:pt x="97" y="46"/>
                  </a:lnTo>
                  <a:lnTo>
                    <a:pt x="95" y="28"/>
                  </a:lnTo>
                  <a:lnTo>
                    <a:pt x="89" y="13"/>
                  </a:lnTo>
                  <a:lnTo>
                    <a:pt x="78" y="3"/>
                  </a:lnTo>
                  <a:lnTo>
                    <a:pt x="64" y="0"/>
                  </a:lnTo>
                  <a:lnTo>
                    <a:pt x="49" y="3"/>
                  </a:lnTo>
                  <a:lnTo>
                    <a:pt x="34" y="13"/>
                  </a:lnTo>
                  <a:lnTo>
                    <a:pt x="19" y="28"/>
                  </a:lnTo>
                  <a:lnTo>
                    <a:pt x="8" y="46"/>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73" name="Freeform 100"/>
            <p:cNvSpPr>
              <a:spLocks/>
            </p:cNvSpPr>
            <p:nvPr/>
          </p:nvSpPr>
          <p:spPr bwMode="auto">
            <a:xfrm>
              <a:off x="4436" y="3496"/>
              <a:ext cx="43" cy="16"/>
            </a:xfrm>
            <a:custGeom>
              <a:avLst/>
              <a:gdLst>
                <a:gd name="T0" fmla="*/ 8 w 101"/>
                <a:gd name="T1" fmla="*/ 0 h 34"/>
                <a:gd name="T2" fmla="*/ 7 w 101"/>
                <a:gd name="T3" fmla="*/ 4 h 34"/>
                <a:gd name="T4" fmla="*/ 0 w 101"/>
                <a:gd name="T5" fmla="*/ 4 h 34"/>
                <a:gd name="T6" fmla="*/ 0 60000 65536"/>
                <a:gd name="T7" fmla="*/ 0 60000 65536"/>
                <a:gd name="T8" fmla="*/ 0 60000 65536"/>
              </a:gdLst>
              <a:ahLst/>
              <a:cxnLst>
                <a:cxn ang="T6">
                  <a:pos x="T0" y="T1"/>
                </a:cxn>
                <a:cxn ang="T7">
                  <a:pos x="T2" y="T3"/>
                </a:cxn>
                <a:cxn ang="T8">
                  <a:pos x="T4" y="T5"/>
                </a:cxn>
              </a:cxnLst>
              <a:rect l="0" t="0" r="r" b="b"/>
              <a:pathLst>
                <a:path w="101" h="34">
                  <a:moveTo>
                    <a:pt x="101" y="0"/>
                  </a:moveTo>
                  <a:lnTo>
                    <a:pt x="92" y="34"/>
                  </a:lnTo>
                  <a:lnTo>
                    <a:pt x="0"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74" name="Line 101"/>
            <p:cNvSpPr>
              <a:spLocks noChangeShapeType="1"/>
            </p:cNvSpPr>
            <p:nvPr/>
          </p:nvSpPr>
          <p:spPr bwMode="auto">
            <a:xfrm flipV="1">
              <a:off x="3251" y="3661"/>
              <a:ext cx="28"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75" name="Freeform 102"/>
            <p:cNvSpPr>
              <a:spLocks/>
            </p:cNvSpPr>
            <p:nvPr/>
          </p:nvSpPr>
          <p:spPr bwMode="auto">
            <a:xfrm>
              <a:off x="3279" y="3630"/>
              <a:ext cx="31" cy="31"/>
            </a:xfrm>
            <a:custGeom>
              <a:avLst/>
              <a:gdLst>
                <a:gd name="T0" fmla="*/ 7 w 65"/>
                <a:gd name="T1" fmla="*/ 0 h 67"/>
                <a:gd name="T2" fmla="*/ 5 w 65"/>
                <a:gd name="T3" fmla="*/ 0 h 67"/>
                <a:gd name="T4" fmla="*/ 4 w 65"/>
                <a:gd name="T5" fmla="*/ 1 h 67"/>
                <a:gd name="T6" fmla="*/ 2 w 65"/>
                <a:gd name="T7" fmla="*/ 3 h 67"/>
                <a:gd name="T8" fmla="*/ 1 w 65"/>
                <a:gd name="T9" fmla="*/ 5 h 67"/>
                <a:gd name="T10" fmla="*/ 0 w 65"/>
                <a:gd name="T11" fmla="*/ 6 h 6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5" h="67">
                  <a:moveTo>
                    <a:pt x="65" y="0"/>
                  </a:moveTo>
                  <a:lnTo>
                    <a:pt x="49" y="3"/>
                  </a:lnTo>
                  <a:lnTo>
                    <a:pt x="34" y="13"/>
                  </a:lnTo>
                  <a:lnTo>
                    <a:pt x="20" y="28"/>
                  </a:lnTo>
                  <a:lnTo>
                    <a:pt x="9" y="47"/>
                  </a:lnTo>
                  <a:lnTo>
                    <a:pt x="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76" name="Line 103"/>
            <p:cNvSpPr>
              <a:spLocks noChangeShapeType="1"/>
            </p:cNvSpPr>
            <p:nvPr/>
          </p:nvSpPr>
          <p:spPr bwMode="auto">
            <a:xfrm>
              <a:off x="3266" y="3673"/>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75912" name="Line 104"/>
          <p:cNvSpPr>
            <a:spLocks noChangeShapeType="1"/>
          </p:cNvSpPr>
          <p:nvPr/>
        </p:nvSpPr>
        <p:spPr bwMode="auto">
          <a:xfrm>
            <a:off x="4826000" y="3590925"/>
            <a:ext cx="0" cy="11572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75913" name="Line 105"/>
          <p:cNvSpPr>
            <a:spLocks noChangeShapeType="1"/>
          </p:cNvSpPr>
          <p:nvPr/>
        </p:nvSpPr>
        <p:spPr bwMode="auto">
          <a:xfrm>
            <a:off x="6618288" y="2019300"/>
            <a:ext cx="0" cy="41513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75914" name="Group 106"/>
          <p:cNvGrpSpPr>
            <a:grpSpLocks/>
          </p:cNvGrpSpPr>
          <p:nvPr/>
        </p:nvGrpSpPr>
        <p:grpSpPr bwMode="auto">
          <a:xfrm>
            <a:off x="4805363" y="1724025"/>
            <a:ext cx="2063750" cy="1866900"/>
            <a:chOff x="3027" y="1086"/>
            <a:chExt cx="1300" cy="1176"/>
          </a:xfrm>
        </p:grpSpPr>
        <p:sp>
          <p:nvSpPr>
            <p:cNvPr id="93261" name="Line 107"/>
            <p:cNvSpPr>
              <a:spLocks noChangeShapeType="1"/>
            </p:cNvSpPr>
            <p:nvPr/>
          </p:nvSpPr>
          <p:spPr bwMode="auto">
            <a:xfrm flipH="1">
              <a:off x="3040" y="1272"/>
              <a:ext cx="1129" cy="99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62" name="Freeform 108"/>
            <p:cNvSpPr>
              <a:spLocks/>
            </p:cNvSpPr>
            <p:nvPr/>
          </p:nvSpPr>
          <p:spPr bwMode="auto">
            <a:xfrm>
              <a:off x="3027" y="2110"/>
              <a:ext cx="53" cy="90"/>
            </a:xfrm>
            <a:custGeom>
              <a:avLst/>
              <a:gdLst>
                <a:gd name="T0" fmla="*/ 0 w 123"/>
                <a:gd name="T1" fmla="*/ 18 h 201"/>
                <a:gd name="T2" fmla="*/ 4 w 123"/>
                <a:gd name="T3" fmla="*/ 0 h 201"/>
                <a:gd name="T4" fmla="*/ 10 w 123"/>
                <a:gd name="T5" fmla="*/ 0 h 201"/>
                <a:gd name="T6" fmla="*/ 9 w 123"/>
                <a:gd name="T7" fmla="*/ 3 h 2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3" h="201">
                  <a:moveTo>
                    <a:pt x="0" y="201"/>
                  </a:moveTo>
                  <a:lnTo>
                    <a:pt x="54" y="0"/>
                  </a:lnTo>
                  <a:lnTo>
                    <a:pt x="123" y="0"/>
                  </a:lnTo>
                  <a:lnTo>
                    <a:pt x="114"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63" name="Line 109"/>
            <p:cNvSpPr>
              <a:spLocks noChangeShapeType="1"/>
            </p:cNvSpPr>
            <p:nvPr/>
          </p:nvSpPr>
          <p:spPr bwMode="auto">
            <a:xfrm flipH="1">
              <a:off x="3117" y="2066"/>
              <a:ext cx="16"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64" name="Freeform 110"/>
            <p:cNvSpPr>
              <a:spLocks/>
            </p:cNvSpPr>
            <p:nvPr/>
          </p:nvSpPr>
          <p:spPr bwMode="auto">
            <a:xfrm>
              <a:off x="4240" y="1130"/>
              <a:ext cx="41" cy="52"/>
            </a:xfrm>
            <a:custGeom>
              <a:avLst/>
              <a:gdLst>
                <a:gd name="T0" fmla="*/ 9 w 90"/>
                <a:gd name="T1" fmla="*/ 1 h 119"/>
                <a:gd name="T2" fmla="*/ 6 w 90"/>
                <a:gd name="T3" fmla="*/ 0 h 119"/>
                <a:gd name="T4" fmla="*/ 4 w 90"/>
                <a:gd name="T5" fmla="*/ 0 h 119"/>
                <a:gd name="T6" fmla="*/ 3 w 90"/>
                <a:gd name="T7" fmla="*/ 0 h 119"/>
                <a:gd name="T8" fmla="*/ 2 w 90"/>
                <a:gd name="T9" fmla="*/ 1 h 119"/>
                <a:gd name="T10" fmla="*/ 1 w 90"/>
                <a:gd name="T11" fmla="*/ 2 h 119"/>
                <a:gd name="T12" fmla="*/ 0 w 90"/>
                <a:gd name="T13" fmla="*/ 3 h 119"/>
                <a:gd name="T14" fmla="*/ 0 w 90"/>
                <a:gd name="T15" fmla="*/ 4 h 119"/>
                <a:gd name="T16" fmla="*/ 0 w 90"/>
                <a:gd name="T17" fmla="*/ 5 h 119"/>
                <a:gd name="T18" fmla="*/ 0 w 90"/>
                <a:gd name="T19" fmla="*/ 6 h 119"/>
                <a:gd name="T20" fmla="*/ 5 w 90"/>
                <a:gd name="T21" fmla="*/ 10 h 1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0" h="119">
                  <a:moveTo>
                    <a:pt x="90" y="16"/>
                  </a:moveTo>
                  <a:lnTo>
                    <a:pt x="68" y="4"/>
                  </a:lnTo>
                  <a:lnTo>
                    <a:pt x="43" y="0"/>
                  </a:lnTo>
                  <a:lnTo>
                    <a:pt x="31" y="2"/>
                  </a:lnTo>
                  <a:lnTo>
                    <a:pt x="20" y="10"/>
                  </a:lnTo>
                  <a:lnTo>
                    <a:pt x="10" y="21"/>
                  </a:lnTo>
                  <a:lnTo>
                    <a:pt x="3" y="36"/>
                  </a:lnTo>
                  <a:lnTo>
                    <a:pt x="0" y="51"/>
                  </a:lnTo>
                  <a:lnTo>
                    <a:pt x="1" y="65"/>
                  </a:lnTo>
                  <a:lnTo>
                    <a:pt x="6" y="76"/>
                  </a:lnTo>
                  <a:lnTo>
                    <a:pt x="59"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65" name="Freeform 111"/>
            <p:cNvSpPr>
              <a:spLocks/>
            </p:cNvSpPr>
            <p:nvPr/>
          </p:nvSpPr>
          <p:spPr bwMode="auto">
            <a:xfrm>
              <a:off x="4250" y="1182"/>
              <a:ext cx="18" cy="35"/>
            </a:xfrm>
            <a:custGeom>
              <a:avLst/>
              <a:gdLst>
                <a:gd name="T0" fmla="*/ 0 w 43"/>
                <a:gd name="T1" fmla="*/ 7 h 79"/>
                <a:gd name="T2" fmla="*/ 1 w 43"/>
                <a:gd name="T3" fmla="*/ 7 h 79"/>
                <a:gd name="T4" fmla="*/ 2 w 43"/>
                <a:gd name="T5" fmla="*/ 6 h 79"/>
                <a:gd name="T6" fmla="*/ 3 w 43"/>
                <a:gd name="T7" fmla="*/ 5 h 79"/>
                <a:gd name="T8" fmla="*/ 3 w 43"/>
                <a:gd name="T9" fmla="*/ 4 h 79"/>
                <a:gd name="T10" fmla="*/ 3 w 43"/>
                <a:gd name="T11" fmla="*/ 2 h 79"/>
                <a:gd name="T12" fmla="*/ 3 w 43"/>
                <a:gd name="T13" fmla="*/ 1 h 79"/>
                <a:gd name="T14" fmla="*/ 3 w 43"/>
                <a:gd name="T15" fmla="*/ 0 h 7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3" h="79">
                  <a:moveTo>
                    <a:pt x="0" y="79"/>
                  </a:moveTo>
                  <a:lnTo>
                    <a:pt x="12" y="77"/>
                  </a:lnTo>
                  <a:lnTo>
                    <a:pt x="24" y="67"/>
                  </a:lnTo>
                  <a:lnTo>
                    <a:pt x="33" y="55"/>
                  </a:lnTo>
                  <a:lnTo>
                    <a:pt x="40" y="40"/>
                  </a:lnTo>
                  <a:lnTo>
                    <a:pt x="43" y="24"/>
                  </a:lnTo>
                  <a:lnTo>
                    <a:pt x="41" y="10"/>
                  </a:lnTo>
                  <a:lnTo>
                    <a:pt x="3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66" name="Freeform 112"/>
            <p:cNvSpPr>
              <a:spLocks/>
            </p:cNvSpPr>
            <p:nvPr/>
          </p:nvSpPr>
          <p:spPr bwMode="auto">
            <a:xfrm>
              <a:off x="4225" y="1210"/>
              <a:ext cx="25" cy="10"/>
            </a:xfrm>
            <a:custGeom>
              <a:avLst/>
              <a:gdLst>
                <a:gd name="T0" fmla="*/ 0 w 59"/>
                <a:gd name="T1" fmla="*/ 0 h 17"/>
                <a:gd name="T2" fmla="*/ 1 w 59"/>
                <a:gd name="T3" fmla="*/ 2 h 17"/>
                <a:gd name="T4" fmla="*/ 3 w 59"/>
                <a:gd name="T5" fmla="*/ 4 h 17"/>
                <a:gd name="T6" fmla="*/ 5 w 59"/>
                <a:gd name="T7" fmla="*/ 3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9" h="17">
                  <a:moveTo>
                    <a:pt x="0" y="0"/>
                  </a:moveTo>
                  <a:lnTo>
                    <a:pt x="18" y="11"/>
                  </a:lnTo>
                  <a:lnTo>
                    <a:pt x="38" y="17"/>
                  </a:lnTo>
                  <a:lnTo>
                    <a:pt x="59" y="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67" name="Line 113"/>
            <p:cNvSpPr>
              <a:spLocks noChangeShapeType="1"/>
            </p:cNvSpPr>
            <p:nvPr/>
          </p:nvSpPr>
          <p:spPr bwMode="auto">
            <a:xfrm flipH="1">
              <a:off x="4315" y="1086"/>
              <a:ext cx="12"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5922" name="Group 114"/>
          <p:cNvGrpSpPr>
            <a:grpSpLocks/>
          </p:cNvGrpSpPr>
          <p:nvPr/>
        </p:nvGrpSpPr>
        <p:grpSpPr bwMode="auto">
          <a:xfrm>
            <a:off x="4662488" y="4699000"/>
            <a:ext cx="2128837" cy="1579563"/>
            <a:chOff x="2937" y="2960"/>
            <a:chExt cx="1341" cy="995"/>
          </a:xfrm>
        </p:grpSpPr>
        <p:sp>
          <p:nvSpPr>
            <p:cNvPr id="93256" name="Line 115"/>
            <p:cNvSpPr>
              <a:spLocks noChangeShapeType="1"/>
            </p:cNvSpPr>
            <p:nvPr/>
          </p:nvSpPr>
          <p:spPr bwMode="auto">
            <a:xfrm>
              <a:off x="3040" y="2991"/>
              <a:ext cx="1129" cy="896"/>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57" name="Freeform 116"/>
            <p:cNvSpPr>
              <a:spLocks/>
            </p:cNvSpPr>
            <p:nvPr/>
          </p:nvSpPr>
          <p:spPr bwMode="auto">
            <a:xfrm>
              <a:off x="2937" y="2960"/>
              <a:ext cx="53" cy="87"/>
            </a:xfrm>
            <a:custGeom>
              <a:avLst/>
              <a:gdLst>
                <a:gd name="T0" fmla="*/ 0 w 123"/>
                <a:gd name="T1" fmla="*/ 17 h 199"/>
                <a:gd name="T2" fmla="*/ 4 w 123"/>
                <a:gd name="T3" fmla="*/ 0 h 199"/>
                <a:gd name="T4" fmla="*/ 10 w 123"/>
                <a:gd name="T5" fmla="*/ 0 h 199"/>
                <a:gd name="T6" fmla="*/ 9 w 123"/>
                <a:gd name="T7" fmla="*/ 3 h 19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3" h="199">
                  <a:moveTo>
                    <a:pt x="0" y="199"/>
                  </a:moveTo>
                  <a:lnTo>
                    <a:pt x="54" y="0"/>
                  </a:lnTo>
                  <a:lnTo>
                    <a:pt x="123" y="0"/>
                  </a:lnTo>
                  <a:lnTo>
                    <a:pt x="115"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58" name="Freeform 117"/>
            <p:cNvSpPr>
              <a:spLocks/>
            </p:cNvSpPr>
            <p:nvPr/>
          </p:nvSpPr>
          <p:spPr bwMode="auto">
            <a:xfrm>
              <a:off x="4237" y="3865"/>
              <a:ext cx="41" cy="53"/>
            </a:xfrm>
            <a:custGeom>
              <a:avLst/>
              <a:gdLst>
                <a:gd name="T0" fmla="*/ 9 w 90"/>
                <a:gd name="T1" fmla="*/ 1 h 119"/>
                <a:gd name="T2" fmla="*/ 6 w 90"/>
                <a:gd name="T3" fmla="*/ 0 h 119"/>
                <a:gd name="T4" fmla="*/ 4 w 90"/>
                <a:gd name="T5" fmla="*/ 0 h 119"/>
                <a:gd name="T6" fmla="*/ 3 w 90"/>
                <a:gd name="T7" fmla="*/ 0 h 119"/>
                <a:gd name="T8" fmla="*/ 2 w 90"/>
                <a:gd name="T9" fmla="*/ 1 h 119"/>
                <a:gd name="T10" fmla="*/ 1 w 90"/>
                <a:gd name="T11" fmla="*/ 2 h 119"/>
                <a:gd name="T12" fmla="*/ 0 w 90"/>
                <a:gd name="T13" fmla="*/ 3 h 119"/>
                <a:gd name="T14" fmla="*/ 0 w 90"/>
                <a:gd name="T15" fmla="*/ 4 h 119"/>
                <a:gd name="T16" fmla="*/ 0 w 90"/>
                <a:gd name="T17" fmla="*/ 6 h 119"/>
                <a:gd name="T18" fmla="*/ 0 w 90"/>
                <a:gd name="T19" fmla="*/ 7 h 119"/>
                <a:gd name="T20" fmla="*/ 5 w 90"/>
                <a:gd name="T21" fmla="*/ 11 h 1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0" h="119">
                  <a:moveTo>
                    <a:pt x="90" y="15"/>
                  </a:moveTo>
                  <a:lnTo>
                    <a:pt x="68" y="4"/>
                  </a:lnTo>
                  <a:lnTo>
                    <a:pt x="42" y="0"/>
                  </a:lnTo>
                  <a:lnTo>
                    <a:pt x="31" y="2"/>
                  </a:lnTo>
                  <a:lnTo>
                    <a:pt x="20" y="9"/>
                  </a:lnTo>
                  <a:lnTo>
                    <a:pt x="9" y="21"/>
                  </a:lnTo>
                  <a:lnTo>
                    <a:pt x="3" y="36"/>
                  </a:lnTo>
                  <a:lnTo>
                    <a:pt x="0" y="51"/>
                  </a:lnTo>
                  <a:lnTo>
                    <a:pt x="1" y="64"/>
                  </a:lnTo>
                  <a:lnTo>
                    <a:pt x="6" y="75"/>
                  </a:lnTo>
                  <a:lnTo>
                    <a:pt x="58"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59" name="Freeform 118"/>
            <p:cNvSpPr>
              <a:spLocks/>
            </p:cNvSpPr>
            <p:nvPr/>
          </p:nvSpPr>
          <p:spPr bwMode="auto">
            <a:xfrm>
              <a:off x="4250" y="3918"/>
              <a:ext cx="18" cy="37"/>
            </a:xfrm>
            <a:custGeom>
              <a:avLst/>
              <a:gdLst>
                <a:gd name="T0" fmla="*/ 0 w 43"/>
                <a:gd name="T1" fmla="*/ 8 h 79"/>
                <a:gd name="T2" fmla="*/ 1 w 43"/>
                <a:gd name="T3" fmla="*/ 7 h 79"/>
                <a:gd name="T4" fmla="*/ 2 w 43"/>
                <a:gd name="T5" fmla="*/ 7 h 79"/>
                <a:gd name="T6" fmla="*/ 3 w 43"/>
                <a:gd name="T7" fmla="*/ 6 h 79"/>
                <a:gd name="T8" fmla="*/ 3 w 43"/>
                <a:gd name="T9" fmla="*/ 4 h 79"/>
                <a:gd name="T10" fmla="*/ 3 w 43"/>
                <a:gd name="T11" fmla="*/ 2 h 79"/>
                <a:gd name="T12" fmla="*/ 3 w 43"/>
                <a:gd name="T13" fmla="*/ 1 h 79"/>
                <a:gd name="T14" fmla="*/ 3 w 43"/>
                <a:gd name="T15" fmla="*/ 0 h 7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3" h="79">
                  <a:moveTo>
                    <a:pt x="0" y="79"/>
                  </a:moveTo>
                  <a:lnTo>
                    <a:pt x="12" y="75"/>
                  </a:lnTo>
                  <a:lnTo>
                    <a:pt x="24" y="67"/>
                  </a:lnTo>
                  <a:lnTo>
                    <a:pt x="33" y="54"/>
                  </a:lnTo>
                  <a:lnTo>
                    <a:pt x="40" y="39"/>
                  </a:lnTo>
                  <a:lnTo>
                    <a:pt x="43" y="23"/>
                  </a:lnTo>
                  <a:lnTo>
                    <a:pt x="41" y="9"/>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60" name="Freeform 119"/>
            <p:cNvSpPr>
              <a:spLocks/>
            </p:cNvSpPr>
            <p:nvPr/>
          </p:nvSpPr>
          <p:spPr bwMode="auto">
            <a:xfrm>
              <a:off x="4222" y="3946"/>
              <a:ext cx="28" cy="9"/>
            </a:xfrm>
            <a:custGeom>
              <a:avLst/>
              <a:gdLst>
                <a:gd name="T0" fmla="*/ 0 w 60"/>
                <a:gd name="T1" fmla="*/ 0 h 17"/>
                <a:gd name="T2" fmla="*/ 2 w 60"/>
                <a:gd name="T3" fmla="*/ 2 h 17"/>
                <a:gd name="T4" fmla="*/ 4 w 60"/>
                <a:gd name="T5" fmla="*/ 3 h 17"/>
                <a:gd name="T6" fmla="*/ 6 w 60"/>
                <a:gd name="T7" fmla="*/ 2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7">
                  <a:moveTo>
                    <a:pt x="0" y="0"/>
                  </a:moveTo>
                  <a:lnTo>
                    <a:pt x="19" y="10"/>
                  </a:lnTo>
                  <a:lnTo>
                    <a:pt x="39" y="17"/>
                  </a:lnTo>
                  <a:lnTo>
                    <a:pt x="60" y="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75928" name="Group 120"/>
          <p:cNvGrpSpPr>
            <a:grpSpLocks/>
          </p:cNvGrpSpPr>
          <p:nvPr/>
        </p:nvGrpSpPr>
        <p:grpSpPr bwMode="auto">
          <a:xfrm>
            <a:off x="1619250" y="1517650"/>
            <a:ext cx="5905500" cy="5224463"/>
            <a:chOff x="1020" y="956"/>
            <a:chExt cx="3720" cy="3291"/>
          </a:xfrm>
        </p:grpSpPr>
        <p:sp>
          <p:nvSpPr>
            <p:cNvPr id="93202" name="Line 121"/>
            <p:cNvSpPr>
              <a:spLocks noChangeShapeType="1"/>
            </p:cNvSpPr>
            <p:nvPr/>
          </p:nvSpPr>
          <p:spPr bwMode="auto">
            <a:xfrm>
              <a:off x="1020" y="2426"/>
              <a:ext cx="37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3203" name="Group 122"/>
            <p:cNvGrpSpPr>
              <a:grpSpLocks/>
            </p:cNvGrpSpPr>
            <p:nvPr/>
          </p:nvGrpSpPr>
          <p:grpSpPr bwMode="auto">
            <a:xfrm>
              <a:off x="1212" y="956"/>
              <a:ext cx="2690" cy="3291"/>
              <a:chOff x="1212" y="956"/>
              <a:chExt cx="2690" cy="3291"/>
            </a:xfrm>
          </p:grpSpPr>
          <p:sp>
            <p:nvSpPr>
              <p:cNvPr id="93204" name="Line 123"/>
              <p:cNvSpPr>
                <a:spLocks noChangeShapeType="1"/>
              </p:cNvSpPr>
              <p:nvPr/>
            </p:nvSpPr>
            <p:spPr bwMode="auto">
              <a:xfrm>
                <a:off x="1796" y="2271"/>
                <a:ext cx="0" cy="7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5" name="Line 124"/>
              <p:cNvSpPr>
                <a:spLocks noChangeShapeType="1"/>
              </p:cNvSpPr>
              <p:nvPr/>
            </p:nvSpPr>
            <p:spPr bwMode="auto">
              <a:xfrm flipH="1">
                <a:off x="1380" y="1046"/>
                <a:ext cx="1126" cy="98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6" name="Line 125"/>
              <p:cNvSpPr>
                <a:spLocks noChangeShapeType="1"/>
              </p:cNvSpPr>
              <p:nvPr/>
            </p:nvSpPr>
            <p:spPr bwMode="auto">
              <a:xfrm flipH="1">
                <a:off x="1796" y="1347"/>
                <a:ext cx="1058" cy="92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7" name="Line 126"/>
              <p:cNvSpPr>
                <a:spLocks noChangeShapeType="1"/>
              </p:cNvSpPr>
              <p:nvPr/>
            </p:nvSpPr>
            <p:spPr bwMode="auto">
              <a:xfrm>
                <a:off x="1380" y="3295"/>
                <a:ext cx="1126" cy="89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8" name="Line 127"/>
              <p:cNvSpPr>
                <a:spLocks noChangeShapeType="1"/>
              </p:cNvSpPr>
              <p:nvPr/>
            </p:nvSpPr>
            <p:spPr bwMode="auto">
              <a:xfrm>
                <a:off x="1796" y="2981"/>
                <a:ext cx="1058" cy="83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09" name="Freeform 128"/>
              <p:cNvSpPr>
                <a:spLocks/>
              </p:cNvSpPr>
              <p:nvPr/>
            </p:nvSpPr>
            <p:spPr bwMode="auto">
              <a:xfrm>
                <a:off x="2640" y="4228"/>
                <a:ext cx="3" cy="19"/>
              </a:xfrm>
              <a:custGeom>
                <a:avLst/>
                <a:gdLst>
                  <a:gd name="T0" fmla="*/ 0 w 12"/>
                  <a:gd name="T1" fmla="*/ 0 h 42"/>
                  <a:gd name="T2" fmla="*/ 0 w 12"/>
                  <a:gd name="T3" fmla="*/ 1 h 42"/>
                  <a:gd name="T4" fmla="*/ 0 w 12"/>
                  <a:gd name="T5" fmla="*/ 2 h 42"/>
                  <a:gd name="T6" fmla="*/ 0 w 12"/>
                  <a:gd name="T7" fmla="*/ 4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42">
                    <a:moveTo>
                      <a:pt x="1" y="0"/>
                    </a:moveTo>
                    <a:lnTo>
                      <a:pt x="0" y="12"/>
                    </a:lnTo>
                    <a:lnTo>
                      <a:pt x="1" y="22"/>
                    </a:lnTo>
                    <a:lnTo>
                      <a:pt x="12"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10" name="Freeform 129"/>
              <p:cNvSpPr>
                <a:spLocks/>
              </p:cNvSpPr>
              <p:nvPr/>
            </p:nvSpPr>
            <p:spPr bwMode="auto">
              <a:xfrm>
                <a:off x="2599" y="4157"/>
                <a:ext cx="56" cy="90"/>
              </a:xfrm>
              <a:custGeom>
                <a:avLst/>
                <a:gdLst>
                  <a:gd name="T0" fmla="*/ 11 w 126"/>
                  <a:gd name="T1" fmla="*/ 2 h 201"/>
                  <a:gd name="T2" fmla="*/ 11 w 126"/>
                  <a:gd name="T3" fmla="*/ 2 h 201"/>
                  <a:gd name="T4" fmla="*/ 11 w 126"/>
                  <a:gd name="T5" fmla="*/ 1 h 201"/>
                  <a:gd name="T6" fmla="*/ 11 w 126"/>
                  <a:gd name="T7" fmla="*/ 0 h 201"/>
                  <a:gd name="T8" fmla="*/ 10 w 126"/>
                  <a:gd name="T9" fmla="*/ 0 h 201"/>
                  <a:gd name="T10" fmla="*/ 7 w 126"/>
                  <a:gd name="T11" fmla="*/ 0 h 201"/>
                  <a:gd name="T12" fmla="*/ 5 w 126"/>
                  <a:gd name="T13" fmla="*/ 0 h 201"/>
                  <a:gd name="T14" fmla="*/ 4 w 126"/>
                  <a:gd name="T15" fmla="*/ 1 h 201"/>
                  <a:gd name="T16" fmla="*/ 4 w 126"/>
                  <a:gd name="T17" fmla="*/ 3 h 201"/>
                  <a:gd name="T18" fmla="*/ 3 w 126"/>
                  <a:gd name="T19" fmla="*/ 4 h 201"/>
                  <a:gd name="T20" fmla="*/ 1 w 126"/>
                  <a:gd name="T21" fmla="*/ 9 h 201"/>
                  <a:gd name="T22" fmla="*/ 0 w 126"/>
                  <a:gd name="T23" fmla="*/ 13 h 201"/>
                  <a:gd name="T24" fmla="*/ 0 w 126"/>
                  <a:gd name="T25" fmla="*/ 14 h 201"/>
                  <a:gd name="T26" fmla="*/ 0 w 126"/>
                  <a:gd name="T27" fmla="*/ 15 h 201"/>
                  <a:gd name="T28" fmla="*/ 0 w 126"/>
                  <a:gd name="T29" fmla="*/ 17 h 201"/>
                  <a:gd name="T30" fmla="*/ 1 w 126"/>
                  <a:gd name="T31" fmla="*/ 17 h 201"/>
                  <a:gd name="T32" fmla="*/ 2 w 126"/>
                  <a:gd name="T33" fmla="*/ 18 h 201"/>
                  <a:gd name="T34" fmla="*/ 3 w 126"/>
                  <a:gd name="T35" fmla="*/ 18 h 201"/>
                  <a:gd name="T36" fmla="*/ 4 w 126"/>
                  <a:gd name="T37" fmla="*/ 18 h 201"/>
                  <a:gd name="T38" fmla="*/ 5 w 126"/>
                  <a:gd name="T39" fmla="*/ 18 h 201"/>
                  <a:gd name="T40" fmla="*/ 6 w 126"/>
                  <a:gd name="T41" fmla="*/ 17 h 201"/>
                  <a:gd name="T42" fmla="*/ 7 w 126"/>
                  <a:gd name="T43" fmla="*/ 17 h 201"/>
                  <a:gd name="T44" fmla="*/ 8 w 126"/>
                  <a:gd name="T45" fmla="*/ 15 h 201"/>
                  <a:gd name="T46" fmla="*/ 8 w 126"/>
                  <a:gd name="T47" fmla="*/ 14 h 201"/>
                  <a:gd name="T48" fmla="*/ 11 w 126"/>
                  <a:gd name="T49" fmla="*/ 2 h 2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6" h="201">
                    <a:moveTo>
                      <a:pt x="126" y="27"/>
                    </a:moveTo>
                    <a:lnTo>
                      <a:pt x="126" y="20"/>
                    </a:lnTo>
                    <a:lnTo>
                      <a:pt x="124" y="11"/>
                    </a:lnTo>
                    <a:lnTo>
                      <a:pt x="120" y="4"/>
                    </a:lnTo>
                    <a:lnTo>
                      <a:pt x="112" y="0"/>
                    </a:lnTo>
                    <a:lnTo>
                      <a:pt x="79" y="1"/>
                    </a:lnTo>
                    <a:lnTo>
                      <a:pt x="63" y="6"/>
                    </a:lnTo>
                    <a:lnTo>
                      <a:pt x="50" y="16"/>
                    </a:lnTo>
                    <a:lnTo>
                      <a:pt x="39" y="28"/>
                    </a:lnTo>
                    <a:lnTo>
                      <a:pt x="30" y="43"/>
                    </a:lnTo>
                    <a:lnTo>
                      <a:pt x="11" y="107"/>
                    </a:lnTo>
                    <a:lnTo>
                      <a:pt x="3" y="139"/>
                    </a:lnTo>
                    <a:lnTo>
                      <a:pt x="0" y="155"/>
                    </a:lnTo>
                    <a:lnTo>
                      <a:pt x="0" y="172"/>
                    </a:lnTo>
                    <a:lnTo>
                      <a:pt x="5" y="188"/>
                    </a:lnTo>
                    <a:lnTo>
                      <a:pt x="10" y="194"/>
                    </a:lnTo>
                    <a:lnTo>
                      <a:pt x="17" y="198"/>
                    </a:lnTo>
                    <a:lnTo>
                      <a:pt x="34" y="201"/>
                    </a:lnTo>
                    <a:lnTo>
                      <a:pt x="50" y="201"/>
                    </a:lnTo>
                    <a:lnTo>
                      <a:pt x="58" y="201"/>
                    </a:lnTo>
                    <a:lnTo>
                      <a:pt x="66" y="197"/>
                    </a:lnTo>
                    <a:lnTo>
                      <a:pt x="78" y="187"/>
                    </a:lnTo>
                    <a:lnTo>
                      <a:pt x="87" y="172"/>
                    </a:lnTo>
                    <a:lnTo>
                      <a:pt x="92" y="156"/>
                    </a:lnTo>
                    <a:lnTo>
                      <a:pt x="125" y="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11" name="Freeform 130"/>
              <p:cNvSpPr>
                <a:spLocks/>
              </p:cNvSpPr>
              <p:nvPr/>
            </p:nvSpPr>
            <p:spPr bwMode="auto">
              <a:xfrm>
                <a:off x="1240" y="3155"/>
                <a:ext cx="59" cy="134"/>
              </a:xfrm>
              <a:custGeom>
                <a:avLst/>
                <a:gdLst>
                  <a:gd name="T0" fmla="*/ 7 w 134"/>
                  <a:gd name="T1" fmla="*/ 0 h 299"/>
                  <a:gd name="T2" fmla="*/ 0 w 134"/>
                  <a:gd name="T3" fmla="*/ 27 h 299"/>
                  <a:gd name="T4" fmla="*/ 4 w 134"/>
                  <a:gd name="T5" fmla="*/ 27 h 299"/>
                  <a:gd name="T6" fmla="*/ 6 w 134"/>
                  <a:gd name="T7" fmla="*/ 26 h 299"/>
                  <a:gd name="T8" fmla="*/ 7 w 134"/>
                  <a:gd name="T9" fmla="*/ 25 h 299"/>
                  <a:gd name="T10" fmla="*/ 8 w 134"/>
                  <a:gd name="T11" fmla="*/ 24 h 299"/>
                  <a:gd name="T12" fmla="*/ 9 w 134"/>
                  <a:gd name="T13" fmla="*/ 22 h 299"/>
                  <a:gd name="T14" fmla="*/ 11 w 134"/>
                  <a:gd name="T15" fmla="*/ 14 h 299"/>
                  <a:gd name="T16" fmla="*/ 11 w 134"/>
                  <a:gd name="T17" fmla="*/ 12 h 299"/>
                  <a:gd name="T18" fmla="*/ 11 w 134"/>
                  <a:gd name="T19" fmla="*/ 10 h 299"/>
                  <a:gd name="T20" fmla="*/ 10 w 134"/>
                  <a:gd name="T21" fmla="*/ 9 h 299"/>
                  <a:gd name="T22" fmla="*/ 9 w 134"/>
                  <a:gd name="T23" fmla="*/ 9 h 299"/>
                  <a:gd name="T24" fmla="*/ 4 w 134"/>
                  <a:gd name="T25" fmla="*/ 9 h 2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4" h="299">
                    <a:moveTo>
                      <a:pt x="80" y="0"/>
                    </a:moveTo>
                    <a:lnTo>
                      <a:pt x="0" y="299"/>
                    </a:lnTo>
                    <a:lnTo>
                      <a:pt x="52" y="299"/>
                    </a:lnTo>
                    <a:lnTo>
                      <a:pt x="69" y="295"/>
                    </a:lnTo>
                    <a:lnTo>
                      <a:pt x="85" y="282"/>
                    </a:lnTo>
                    <a:lnTo>
                      <a:pt x="99" y="264"/>
                    </a:lnTo>
                    <a:lnTo>
                      <a:pt x="109" y="242"/>
                    </a:lnTo>
                    <a:lnTo>
                      <a:pt x="131" y="159"/>
                    </a:lnTo>
                    <a:lnTo>
                      <a:pt x="134" y="136"/>
                    </a:lnTo>
                    <a:lnTo>
                      <a:pt x="130" y="117"/>
                    </a:lnTo>
                    <a:lnTo>
                      <a:pt x="120" y="104"/>
                    </a:lnTo>
                    <a:lnTo>
                      <a:pt x="105" y="100"/>
                    </a:lnTo>
                    <a:lnTo>
                      <a:pt x="53" y="1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12" name="Line 131"/>
              <p:cNvSpPr>
                <a:spLocks noChangeShapeType="1"/>
              </p:cNvSpPr>
              <p:nvPr/>
            </p:nvSpPr>
            <p:spPr bwMode="auto">
              <a:xfrm flipH="1">
                <a:off x="1855" y="2932"/>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3" name="Freeform 132"/>
              <p:cNvSpPr>
                <a:spLocks/>
              </p:cNvSpPr>
              <p:nvPr/>
            </p:nvSpPr>
            <p:spPr bwMode="auto">
              <a:xfrm>
                <a:off x="1842" y="2907"/>
                <a:ext cx="13" cy="25"/>
              </a:xfrm>
              <a:custGeom>
                <a:avLst/>
                <a:gdLst>
                  <a:gd name="T0" fmla="*/ 0 w 27"/>
                  <a:gd name="T1" fmla="*/ 0 h 57"/>
                  <a:gd name="T2" fmla="*/ 0 w 27"/>
                  <a:gd name="T3" fmla="*/ 2 h 57"/>
                  <a:gd name="T4" fmla="*/ 0 w 27"/>
                  <a:gd name="T5" fmla="*/ 4 h 57"/>
                  <a:gd name="T6" fmla="*/ 1 w 27"/>
                  <a:gd name="T7" fmla="*/ 4 h 57"/>
                  <a:gd name="T8" fmla="*/ 3 w 27"/>
                  <a:gd name="T9" fmla="*/ 5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57">
                    <a:moveTo>
                      <a:pt x="3" y="0"/>
                    </a:moveTo>
                    <a:lnTo>
                      <a:pt x="0" y="21"/>
                    </a:lnTo>
                    <a:lnTo>
                      <a:pt x="4" y="40"/>
                    </a:lnTo>
                    <a:lnTo>
                      <a:pt x="14" y="53"/>
                    </a:lnTo>
                    <a:lnTo>
                      <a:pt x="27"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14" name="Line 133"/>
              <p:cNvSpPr>
                <a:spLocks noChangeShapeType="1"/>
              </p:cNvSpPr>
              <p:nvPr/>
            </p:nvSpPr>
            <p:spPr bwMode="auto">
              <a:xfrm flipV="1">
                <a:off x="1842" y="2870"/>
                <a:ext cx="13"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5" name="Freeform 134"/>
              <p:cNvSpPr>
                <a:spLocks/>
              </p:cNvSpPr>
              <p:nvPr/>
            </p:nvSpPr>
            <p:spPr bwMode="auto">
              <a:xfrm>
                <a:off x="1855" y="2842"/>
                <a:ext cx="24" cy="28"/>
              </a:xfrm>
              <a:custGeom>
                <a:avLst/>
                <a:gdLst>
                  <a:gd name="T0" fmla="*/ 4 w 57"/>
                  <a:gd name="T1" fmla="*/ 0 h 58"/>
                  <a:gd name="T2" fmla="*/ 3 w 57"/>
                  <a:gd name="T3" fmla="*/ 0 h 58"/>
                  <a:gd name="T4" fmla="*/ 2 w 57"/>
                  <a:gd name="T5" fmla="*/ 2 h 58"/>
                  <a:gd name="T6" fmla="*/ 1 w 57"/>
                  <a:gd name="T7" fmla="*/ 4 h 58"/>
                  <a:gd name="T8" fmla="*/ 0 w 57"/>
                  <a:gd name="T9" fmla="*/ 7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58">
                    <a:moveTo>
                      <a:pt x="57" y="0"/>
                    </a:moveTo>
                    <a:lnTo>
                      <a:pt x="40" y="4"/>
                    </a:lnTo>
                    <a:lnTo>
                      <a:pt x="23" y="17"/>
                    </a:lnTo>
                    <a:lnTo>
                      <a:pt x="9" y="35"/>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16" name="Line 135"/>
              <p:cNvSpPr>
                <a:spLocks noChangeShapeType="1"/>
              </p:cNvSpPr>
              <p:nvPr/>
            </p:nvSpPr>
            <p:spPr bwMode="auto">
              <a:xfrm>
                <a:off x="1879" y="2842"/>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17" name="Freeform 136"/>
              <p:cNvSpPr>
                <a:spLocks/>
              </p:cNvSpPr>
              <p:nvPr/>
            </p:nvSpPr>
            <p:spPr bwMode="auto">
              <a:xfrm>
                <a:off x="2937" y="3664"/>
                <a:ext cx="59" cy="133"/>
              </a:xfrm>
              <a:custGeom>
                <a:avLst/>
                <a:gdLst>
                  <a:gd name="T0" fmla="*/ 12 w 133"/>
                  <a:gd name="T1" fmla="*/ 0 h 299"/>
                  <a:gd name="T2" fmla="*/ 4 w 133"/>
                  <a:gd name="T3" fmla="*/ 26 h 299"/>
                  <a:gd name="T4" fmla="*/ 0 w 133"/>
                  <a:gd name="T5" fmla="*/ 26 h 299"/>
                  <a:gd name="T6" fmla="*/ 0 60000 65536"/>
                  <a:gd name="T7" fmla="*/ 0 60000 65536"/>
                  <a:gd name="T8" fmla="*/ 0 60000 65536"/>
                </a:gdLst>
                <a:ahLst/>
                <a:cxnLst>
                  <a:cxn ang="T6">
                    <a:pos x="T0" y="T1"/>
                  </a:cxn>
                  <a:cxn ang="T7">
                    <a:pos x="T2" y="T3"/>
                  </a:cxn>
                  <a:cxn ang="T8">
                    <a:pos x="T4" y="T5"/>
                  </a:cxn>
                </a:cxnLst>
                <a:rect l="0" t="0" r="r" b="b"/>
                <a:pathLst>
                  <a:path w="133" h="299">
                    <a:moveTo>
                      <a:pt x="133" y="0"/>
                    </a:moveTo>
                    <a:lnTo>
                      <a:pt x="52" y="299"/>
                    </a:lnTo>
                    <a:lnTo>
                      <a:pt x="0" y="2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18" name="Freeform 137"/>
              <p:cNvSpPr>
                <a:spLocks/>
              </p:cNvSpPr>
              <p:nvPr/>
            </p:nvSpPr>
            <p:spPr bwMode="auto">
              <a:xfrm>
                <a:off x="2925" y="3769"/>
                <a:ext cx="12" cy="28"/>
              </a:xfrm>
              <a:custGeom>
                <a:avLst/>
                <a:gdLst>
                  <a:gd name="T0" fmla="*/ 0 w 28"/>
                  <a:gd name="T1" fmla="*/ 0 h 59"/>
                  <a:gd name="T2" fmla="*/ 0 w 28"/>
                  <a:gd name="T3" fmla="*/ 2 h 59"/>
                  <a:gd name="T4" fmla="*/ 0 w 28"/>
                  <a:gd name="T5" fmla="*/ 4 h 59"/>
                  <a:gd name="T6" fmla="*/ 1 w 28"/>
                  <a:gd name="T7" fmla="*/ 6 h 59"/>
                  <a:gd name="T8" fmla="*/ 2 w 28"/>
                  <a:gd name="T9" fmla="*/ 6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59">
                    <a:moveTo>
                      <a:pt x="3" y="0"/>
                    </a:moveTo>
                    <a:lnTo>
                      <a:pt x="0" y="23"/>
                    </a:lnTo>
                    <a:lnTo>
                      <a:pt x="4" y="42"/>
                    </a:lnTo>
                    <a:lnTo>
                      <a:pt x="14" y="55"/>
                    </a:lnTo>
                    <a:lnTo>
                      <a:pt x="28"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19" name="Line 138"/>
              <p:cNvSpPr>
                <a:spLocks noChangeShapeType="1"/>
              </p:cNvSpPr>
              <p:nvPr/>
            </p:nvSpPr>
            <p:spPr bwMode="auto">
              <a:xfrm flipV="1">
                <a:off x="2925" y="3732"/>
                <a:ext cx="9"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0" name="Freeform 139"/>
              <p:cNvSpPr>
                <a:spLocks/>
              </p:cNvSpPr>
              <p:nvPr/>
            </p:nvSpPr>
            <p:spPr bwMode="auto">
              <a:xfrm>
                <a:off x="2934" y="3707"/>
                <a:ext cx="25" cy="25"/>
              </a:xfrm>
              <a:custGeom>
                <a:avLst/>
                <a:gdLst>
                  <a:gd name="T0" fmla="*/ 5 w 56"/>
                  <a:gd name="T1" fmla="*/ 0 h 58"/>
                  <a:gd name="T2" fmla="*/ 4 w 56"/>
                  <a:gd name="T3" fmla="*/ 0 h 58"/>
                  <a:gd name="T4" fmla="*/ 2 w 56"/>
                  <a:gd name="T5" fmla="*/ 1 h 58"/>
                  <a:gd name="T6" fmla="*/ 1 w 56"/>
                  <a:gd name="T7" fmla="*/ 3 h 58"/>
                  <a:gd name="T8" fmla="*/ 0 w 56"/>
                  <a:gd name="T9" fmla="*/ 5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 h="58">
                    <a:moveTo>
                      <a:pt x="56" y="0"/>
                    </a:moveTo>
                    <a:lnTo>
                      <a:pt x="39" y="5"/>
                    </a:lnTo>
                    <a:lnTo>
                      <a:pt x="22" y="18"/>
                    </a:lnTo>
                    <a:lnTo>
                      <a:pt x="8" y="36"/>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21" name="Line 140"/>
              <p:cNvSpPr>
                <a:spLocks noChangeShapeType="1"/>
              </p:cNvSpPr>
              <p:nvPr/>
            </p:nvSpPr>
            <p:spPr bwMode="auto">
              <a:xfrm>
                <a:off x="2959" y="3707"/>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2" name="Line 141"/>
              <p:cNvSpPr>
                <a:spLocks noChangeShapeType="1"/>
              </p:cNvSpPr>
              <p:nvPr/>
            </p:nvSpPr>
            <p:spPr bwMode="auto">
              <a:xfrm>
                <a:off x="1380" y="2032"/>
                <a:ext cx="0" cy="12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3" name="Line 142"/>
              <p:cNvSpPr>
                <a:spLocks noChangeShapeType="1"/>
              </p:cNvSpPr>
              <p:nvPr/>
            </p:nvSpPr>
            <p:spPr bwMode="auto">
              <a:xfrm>
                <a:off x="2854" y="1347"/>
                <a:ext cx="0" cy="24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4" name="Line 143"/>
              <p:cNvSpPr>
                <a:spLocks noChangeShapeType="1"/>
              </p:cNvSpPr>
              <p:nvPr/>
            </p:nvSpPr>
            <p:spPr bwMode="auto">
              <a:xfrm>
                <a:off x="2506" y="1046"/>
                <a:ext cx="0" cy="3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5" name="Freeform 144"/>
              <p:cNvSpPr>
                <a:spLocks/>
              </p:cNvSpPr>
              <p:nvPr/>
            </p:nvSpPr>
            <p:spPr bwMode="auto">
              <a:xfrm>
                <a:off x="1212" y="1927"/>
                <a:ext cx="59" cy="133"/>
              </a:xfrm>
              <a:custGeom>
                <a:avLst/>
                <a:gdLst>
                  <a:gd name="T0" fmla="*/ 7 w 134"/>
                  <a:gd name="T1" fmla="*/ 0 h 300"/>
                  <a:gd name="T2" fmla="*/ 0 w 134"/>
                  <a:gd name="T3" fmla="*/ 26 h 300"/>
                  <a:gd name="T4" fmla="*/ 4 w 134"/>
                  <a:gd name="T5" fmla="*/ 26 h 300"/>
                  <a:gd name="T6" fmla="*/ 6 w 134"/>
                  <a:gd name="T7" fmla="*/ 26 h 300"/>
                  <a:gd name="T8" fmla="*/ 7 w 134"/>
                  <a:gd name="T9" fmla="*/ 24 h 300"/>
                  <a:gd name="T10" fmla="*/ 8 w 134"/>
                  <a:gd name="T11" fmla="*/ 23 h 300"/>
                  <a:gd name="T12" fmla="*/ 9 w 134"/>
                  <a:gd name="T13" fmla="*/ 21 h 300"/>
                  <a:gd name="T14" fmla="*/ 11 w 134"/>
                  <a:gd name="T15" fmla="*/ 14 h 300"/>
                  <a:gd name="T16" fmla="*/ 11 w 134"/>
                  <a:gd name="T17" fmla="*/ 12 h 300"/>
                  <a:gd name="T18" fmla="*/ 11 w 134"/>
                  <a:gd name="T19" fmla="*/ 10 h 300"/>
                  <a:gd name="T20" fmla="*/ 10 w 134"/>
                  <a:gd name="T21" fmla="*/ 9 h 300"/>
                  <a:gd name="T22" fmla="*/ 9 w 134"/>
                  <a:gd name="T23" fmla="*/ 9 h 300"/>
                  <a:gd name="T24" fmla="*/ 5 w 134"/>
                  <a:gd name="T25" fmla="*/ 9 h 3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4" h="300">
                    <a:moveTo>
                      <a:pt x="81" y="0"/>
                    </a:moveTo>
                    <a:lnTo>
                      <a:pt x="0" y="300"/>
                    </a:lnTo>
                    <a:lnTo>
                      <a:pt x="53" y="300"/>
                    </a:lnTo>
                    <a:lnTo>
                      <a:pt x="70" y="295"/>
                    </a:lnTo>
                    <a:lnTo>
                      <a:pt x="87" y="283"/>
                    </a:lnTo>
                    <a:lnTo>
                      <a:pt x="100" y="265"/>
                    </a:lnTo>
                    <a:lnTo>
                      <a:pt x="109" y="242"/>
                    </a:lnTo>
                    <a:lnTo>
                      <a:pt x="131" y="159"/>
                    </a:lnTo>
                    <a:lnTo>
                      <a:pt x="134" y="137"/>
                    </a:lnTo>
                    <a:lnTo>
                      <a:pt x="130" y="118"/>
                    </a:lnTo>
                    <a:lnTo>
                      <a:pt x="121" y="105"/>
                    </a:lnTo>
                    <a:lnTo>
                      <a:pt x="107" y="101"/>
                    </a:lnTo>
                    <a:lnTo>
                      <a:pt x="54" y="1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26" name="Line 145"/>
              <p:cNvSpPr>
                <a:spLocks noChangeShapeType="1"/>
              </p:cNvSpPr>
              <p:nvPr/>
            </p:nvSpPr>
            <p:spPr bwMode="auto">
              <a:xfrm flipH="1">
                <a:off x="1290" y="1927"/>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27" name="Freeform 146"/>
              <p:cNvSpPr>
                <a:spLocks/>
              </p:cNvSpPr>
              <p:nvPr/>
            </p:nvSpPr>
            <p:spPr bwMode="auto">
              <a:xfrm>
                <a:off x="2590" y="999"/>
                <a:ext cx="56" cy="87"/>
              </a:xfrm>
              <a:custGeom>
                <a:avLst/>
                <a:gdLst>
                  <a:gd name="T0" fmla="*/ 11 w 126"/>
                  <a:gd name="T1" fmla="*/ 2 h 200"/>
                  <a:gd name="T2" fmla="*/ 11 w 126"/>
                  <a:gd name="T3" fmla="*/ 1 h 200"/>
                  <a:gd name="T4" fmla="*/ 11 w 126"/>
                  <a:gd name="T5" fmla="*/ 1 h 200"/>
                  <a:gd name="T6" fmla="*/ 11 w 126"/>
                  <a:gd name="T7" fmla="*/ 0 h 200"/>
                  <a:gd name="T8" fmla="*/ 10 w 126"/>
                  <a:gd name="T9" fmla="*/ 0 h 200"/>
                  <a:gd name="T10" fmla="*/ 7 w 126"/>
                  <a:gd name="T11" fmla="*/ 0 h 200"/>
                  <a:gd name="T12" fmla="*/ 5 w 126"/>
                  <a:gd name="T13" fmla="*/ 0 h 200"/>
                  <a:gd name="T14" fmla="*/ 4 w 126"/>
                  <a:gd name="T15" fmla="*/ 1 h 200"/>
                  <a:gd name="T16" fmla="*/ 4 w 126"/>
                  <a:gd name="T17" fmla="*/ 2 h 200"/>
                  <a:gd name="T18" fmla="*/ 3 w 126"/>
                  <a:gd name="T19" fmla="*/ 3 h 200"/>
                  <a:gd name="T20" fmla="*/ 1 w 126"/>
                  <a:gd name="T21" fmla="*/ 9 h 200"/>
                  <a:gd name="T22" fmla="*/ 0 w 126"/>
                  <a:gd name="T23" fmla="*/ 11 h 200"/>
                  <a:gd name="T24" fmla="*/ 0 w 126"/>
                  <a:gd name="T25" fmla="*/ 13 h 200"/>
                  <a:gd name="T26" fmla="*/ 0 w 126"/>
                  <a:gd name="T27" fmla="*/ 14 h 200"/>
                  <a:gd name="T28" fmla="*/ 0 w 126"/>
                  <a:gd name="T29" fmla="*/ 15 h 200"/>
                  <a:gd name="T30" fmla="*/ 1 w 126"/>
                  <a:gd name="T31" fmla="*/ 16 h 200"/>
                  <a:gd name="T32" fmla="*/ 2 w 126"/>
                  <a:gd name="T33" fmla="*/ 16 h 200"/>
                  <a:gd name="T34" fmla="*/ 3 w 126"/>
                  <a:gd name="T35" fmla="*/ 17 h 200"/>
                  <a:gd name="T36" fmla="*/ 4 w 126"/>
                  <a:gd name="T37" fmla="*/ 17 h 200"/>
                  <a:gd name="T38" fmla="*/ 5 w 126"/>
                  <a:gd name="T39" fmla="*/ 17 h 200"/>
                  <a:gd name="T40" fmla="*/ 6 w 126"/>
                  <a:gd name="T41" fmla="*/ 16 h 200"/>
                  <a:gd name="T42" fmla="*/ 7 w 126"/>
                  <a:gd name="T43" fmla="*/ 15 h 200"/>
                  <a:gd name="T44" fmla="*/ 8 w 126"/>
                  <a:gd name="T45" fmla="*/ 14 h 200"/>
                  <a:gd name="T46" fmla="*/ 8 w 126"/>
                  <a:gd name="T47" fmla="*/ 13 h 200"/>
                  <a:gd name="T48" fmla="*/ 11 w 126"/>
                  <a:gd name="T49" fmla="*/ 2 h 2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6" h="200">
                    <a:moveTo>
                      <a:pt x="125" y="27"/>
                    </a:moveTo>
                    <a:lnTo>
                      <a:pt x="126" y="18"/>
                    </a:lnTo>
                    <a:lnTo>
                      <a:pt x="124" y="10"/>
                    </a:lnTo>
                    <a:lnTo>
                      <a:pt x="120" y="2"/>
                    </a:lnTo>
                    <a:lnTo>
                      <a:pt x="112" y="0"/>
                    </a:lnTo>
                    <a:lnTo>
                      <a:pt x="79" y="1"/>
                    </a:lnTo>
                    <a:lnTo>
                      <a:pt x="63" y="5"/>
                    </a:lnTo>
                    <a:lnTo>
                      <a:pt x="50" y="15"/>
                    </a:lnTo>
                    <a:lnTo>
                      <a:pt x="39" y="28"/>
                    </a:lnTo>
                    <a:lnTo>
                      <a:pt x="30" y="43"/>
                    </a:lnTo>
                    <a:lnTo>
                      <a:pt x="11" y="105"/>
                    </a:lnTo>
                    <a:lnTo>
                      <a:pt x="3" y="138"/>
                    </a:lnTo>
                    <a:lnTo>
                      <a:pt x="0" y="154"/>
                    </a:lnTo>
                    <a:lnTo>
                      <a:pt x="0" y="171"/>
                    </a:lnTo>
                    <a:lnTo>
                      <a:pt x="5" y="186"/>
                    </a:lnTo>
                    <a:lnTo>
                      <a:pt x="10" y="194"/>
                    </a:lnTo>
                    <a:lnTo>
                      <a:pt x="17" y="198"/>
                    </a:lnTo>
                    <a:lnTo>
                      <a:pt x="34" y="200"/>
                    </a:lnTo>
                    <a:lnTo>
                      <a:pt x="50" y="200"/>
                    </a:lnTo>
                    <a:lnTo>
                      <a:pt x="58" y="200"/>
                    </a:lnTo>
                    <a:lnTo>
                      <a:pt x="66" y="197"/>
                    </a:lnTo>
                    <a:lnTo>
                      <a:pt x="78" y="185"/>
                    </a:lnTo>
                    <a:lnTo>
                      <a:pt x="87" y="171"/>
                    </a:lnTo>
                    <a:lnTo>
                      <a:pt x="92" y="155"/>
                    </a:lnTo>
                    <a:lnTo>
                      <a:pt x="125" y="2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28" name="Freeform 147"/>
              <p:cNvSpPr>
                <a:spLocks/>
              </p:cNvSpPr>
              <p:nvPr/>
            </p:nvSpPr>
            <p:spPr bwMode="auto">
              <a:xfrm>
                <a:off x="2630" y="1071"/>
                <a:ext cx="6" cy="15"/>
              </a:xfrm>
              <a:custGeom>
                <a:avLst/>
                <a:gdLst>
                  <a:gd name="T0" fmla="*/ 0 w 13"/>
                  <a:gd name="T1" fmla="*/ 0 h 41"/>
                  <a:gd name="T2" fmla="*/ 0 w 13"/>
                  <a:gd name="T3" fmla="*/ 0 h 41"/>
                  <a:gd name="T4" fmla="*/ 0 w 13"/>
                  <a:gd name="T5" fmla="*/ 1 h 41"/>
                  <a:gd name="T6" fmla="*/ 1 w 13"/>
                  <a:gd name="T7" fmla="*/ 2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 h="41">
                    <a:moveTo>
                      <a:pt x="2" y="0"/>
                    </a:moveTo>
                    <a:lnTo>
                      <a:pt x="0" y="10"/>
                    </a:lnTo>
                    <a:lnTo>
                      <a:pt x="2" y="22"/>
                    </a:lnTo>
                    <a:lnTo>
                      <a:pt x="13"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29" name="Line 148"/>
              <p:cNvSpPr>
                <a:spLocks noChangeShapeType="1"/>
              </p:cNvSpPr>
              <p:nvPr/>
            </p:nvSpPr>
            <p:spPr bwMode="auto">
              <a:xfrm flipH="1">
                <a:off x="2686" y="956"/>
                <a:ext cx="12"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30" name="Line 149"/>
              <p:cNvSpPr>
                <a:spLocks noChangeShapeType="1"/>
              </p:cNvSpPr>
              <p:nvPr/>
            </p:nvSpPr>
            <p:spPr bwMode="auto">
              <a:xfrm flipH="1">
                <a:off x="1904" y="2346"/>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31" name="Freeform 150"/>
              <p:cNvSpPr>
                <a:spLocks/>
              </p:cNvSpPr>
              <p:nvPr/>
            </p:nvSpPr>
            <p:spPr bwMode="auto">
              <a:xfrm>
                <a:off x="1892" y="2318"/>
                <a:ext cx="12" cy="28"/>
              </a:xfrm>
              <a:custGeom>
                <a:avLst/>
                <a:gdLst>
                  <a:gd name="T0" fmla="*/ 0 w 27"/>
                  <a:gd name="T1" fmla="*/ 0 h 58"/>
                  <a:gd name="T2" fmla="*/ 0 w 27"/>
                  <a:gd name="T3" fmla="*/ 2 h 58"/>
                  <a:gd name="T4" fmla="*/ 0 w 27"/>
                  <a:gd name="T5" fmla="*/ 5 h 58"/>
                  <a:gd name="T6" fmla="*/ 1 w 27"/>
                  <a:gd name="T7" fmla="*/ 6 h 58"/>
                  <a:gd name="T8" fmla="*/ 2 w 27"/>
                  <a:gd name="T9" fmla="*/ 7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58">
                    <a:moveTo>
                      <a:pt x="3" y="0"/>
                    </a:moveTo>
                    <a:lnTo>
                      <a:pt x="0" y="22"/>
                    </a:lnTo>
                    <a:lnTo>
                      <a:pt x="4" y="41"/>
                    </a:lnTo>
                    <a:lnTo>
                      <a:pt x="14" y="53"/>
                    </a:lnTo>
                    <a:lnTo>
                      <a:pt x="27"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32" name="Line 151"/>
              <p:cNvSpPr>
                <a:spLocks noChangeShapeType="1"/>
              </p:cNvSpPr>
              <p:nvPr/>
            </p:nvSpPr>
            <p:spPr bwMode="auto">
              <a:xfrm flipV="1">
                <a:off x="1895" y="2280"/>
                <a:ext cx="9"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33" name="Freeform 152"/>
              <p:cNvSpPr>
                <a:spLocks/>
              </p:cNvSpPr>
              <p:nvPr/>
            </p:nvSpPr>
            <p:spPr bwMode="auto">
              <a:xfrm>
                <a:off x="1904" y="2256"/>
                <a:ext cx="25" cy="24"/>
              </a:xfrm>
              <a:custGeom>
                <a:avLst/>
                <a:gdLst>
                  <a:gd name="T0" fmla="*/ 5 w 57"/>
                  <a:gd name="T1" fmla="*/ 0 h 58"/>
                  <a:gd name="T2" fmla="*/ 4 w 57"/>
                  <a:gd name="T3" fmla="*/ 0 h 58"/>
                  <a:gd name="T4" fmla="*/ 2 w 57"/>
                  <a:gd name="T5" fmla="*/ 1 h 58"/>
                  <a:gd name="T6" fmla="*/ 1 w 57"/>
                  <a:gd name="T7" fmla="*/ 2 h 58"/>
                  <a:gd name="T8" fmla="*/ 0 w 57"/>
                  <a:gd name="T9" fmla="*/ 4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58">
                    <a:moveTo>
                      <a:pt x="57" y="0"/>
                    </a:moveTo>
                    <a:lnTo>
                      <a:pt x="40" y="4"/>
                    </a:lnTo>
                    <a:lnTo>
                      <a:pt x="23" y="17"/>
                    </a:lnTo>
                    <a:lnTo>
                      <a:pt x="9" y="36"/>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34" name="Line 153"/>
              <p:cNvSpPr>
                <a:spLocks noChangeShapeType="1"/>
              </p:cNvSpPr>
              <p:nvPr/>
            </p:nvSpPr>
            <p:spPr bwMode="auto">
              <a:xfrm>
                <a:off x="1929" y="2256"/>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35" name="Line 154"/>
              <p:cNvSpPr>
                <a:spLocks noChangeShapeType="1"/>
              </p:cNvSpPr>
              <p:nvPr/>
            </p:nvSpPr>
            <p:spPr bwMode="auto">
              <a:xfrm flipH="1">
                <a:off x="1963" y="2212"/>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36" name="Freeform 155"/>
              <p:cNvSpPr>
                <a:spLocks/>
              </p:cNvSpPr>
              <p:nvPr/>
            </p:nvSpPr>
            <p:spPr bwMode="auto">
              <a:xfrm>
                <a:off x="2909" y="1204"/>
                <a:ext cx="59" cy="134"/>
              </a:xfrm>
              <a:custGeom>
                <a:avLst/>
                <a:gdLst>
                  <a:gd name="T0" fmla="*/ 12 w 133"/>
                  <a:gd name="T1" fmla="*/ 0 h 301"/>
                  <a:gd name="T2" fmla="*/ 5 w 133"/>
                  <a:gd name="T3" fmla="*/ 27 h 301"/>
                  <a:gd name="T4" fmla="*/ 0 w 133"/>
                  <a:gd name="T5" fmla="*/ 27 h 301"/>
                  <a:gd name="T6" fmla="*/ 0 60000 65536"/>
                  <a:gd name="T7" fmla="*/ 0 60000 65536"/>
                  <a:gd name="T8" fmla="*/ 0 60000 65536"/>
                </a:gdLst>
                <a:ahLst/>
                <a:cxnLst>
                  <a:cxn ang="T6">
                    <a:pos x="T0" y="T1"/>
                  </a:cxn>
                  <a:cxn ang="T7">
                    <a:pos x="T2" y="T3"/>
                  </a:cxn>
                  <a:cxn ang="T8">
                    <a:pos x="T4" y="T5"/>
                  </a:cxn>
                </a:cxnLst>
                <a:rect l="0" t="0" r="r" b="b"/>
                <a:pathLst>
                  <a:path w="133" h="301">
                    <a:moveTo>
                      <a:pt x="133" y="0"/>
                    </a:moveTo>
                    <a:lnTo>
                      <a:pt x="53" y="301"/>
                    </a:lnTo>
                    <a:lnTo>
                      <a:pt x="0" y="30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37" name="Freeform 156"/>
              <p:cNvSpPr>
                <a:spLocks/>
              </p:cNvSpPr>
              <p:nvPr/>
            </p:nvSpPr>
            <p:spPr bwMode="auto">
              <a:xfrm>
                <a:off x="2897" y="1313"/>
                <a:ext cx="12" cy="25"/>
              </a:xfrm>
              <a:custGeom>
                <a:avLst/>
                <a:gdLst>
                  <a:gd name="T0" fmla="*/ 0 w 28"/>
                  <a:gd name="T1" fmla="*/ 0 h 59"/>
                  <a:gd name="T2" fmla="*/ 0 w 28"/>
                  <a:gd name="T3" fmla="*/ 2 h 59"/>
                  <a:gd name="T4" fmla="*/ 0 w 28"/>
                  <a:gd name="T5" fmla="*/ 3 h 59"/>
                  <a:gd name="T6" fmla="*/ 1 w 28"/>
                  <a:gd name="T7" fmla="*/ 4 h 59"/>
                  <a:gd name="T8" fmla="*/ 2 w 28"/>
                  <a:gd name="T9" fmla="*/ 5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59">
                    <a:moveTo>
                      <a:pt x="4" y="0"/>
                    </a:moveTo>
                    <a:lnTo>
                      <a:pt x="0" y="22"/>
                    </a:lnTo>
                    <a:lnTo>
                      <a:pt x="5" y="42"/>
                    </a:lnTo>
                    <a:lnTo>
                      <a:pt x="14" y="53"/>
                    </a:lnTo>
                    <a:lnTo>
                      <a:pt x="28"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38" name="Line 157"/>
              <p:cNvSpPr>
                <a:spLocks noChangeShapeType="1"/>
              </p:cNvSpPr>
              <p:nvPr/>
            </p:nvSpPr>
            <p:spPr bwMode="auto">
              <a:xfrm flipV="1">
                <a:off x="2897" y="1275"/>
                <a:ext cx="9"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39" name="Freeform 158"/>
              <p:cNvSpPr>
                <a:spLocks/>
              </p:cNvSpPr>
              <p:nvPr/>
            </p:nvSpPr>
            <p:spPr bwMode="auto">
              <a:xfrm>
                <a:off x="2906" y="1251"/>
                <a:ext cx="25" cy="24"/>
              </a:xfrm>
              <a:custGeom>
                <a:avLst/>
                <a:gdLst>
                  <a:gd name="T0" fmla="*/ 5 w 56"/>
                  <a:gd name="T1" fmla="*/ 0 h 59"/>
                  <a:gd name="T2" fmla="*/ 4 w 56"/>
                  <a:gd name="T3" fmla="*/ 0 h 59"/>
                  <a:gd name="T4" fmla="*/ 2 w 56"/>
                  <a:gd name="T5" fmla="*/ 1 h 59"/>
                  <a:gd name="T6" fmla="*/ 1 w 56"/>
                  <a:gd name="T7" fmla="*/ 2 h 59"/>
                  <a:gd name="T8" fmla="*/ 0 w 56"/>
                  <a:gd name="T9" fmla="*/ 4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 h="59">
                    <a:moveTo>
                      <a:pt x="56" y="0"/>
                    </a:moveTo>
                    <a:lnTo>
                      <a:pt x="39" y="5"/>
                    </a:lnTo>
                    <a:lnTo>
                      <a:pt x="22" y="17"/>
                    </a:lnTo>
                    <a:lnTo>
                      <a:pt x="8" y="37"/>
                    </a:lnTo>
                    <a:lnTo>
                      <a:pt x="0"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3240" name="Line 159"/>
              <p:cNvSpPr>
                <a:spLocks noChangeShapeType="1"/>
              </p:cNvSpPr>
              <p:nvPr/>
            </p:nvSpPr>
            <p:spPr bwMode="auto">
              <a:xfrm>
                <a:off x="2931" y="1251"/>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41" name="Line 160"/>
              <p:cNvSpPr>
                <a:spLocks noChangeShapeType="1"/>
              </p:cNvSpPr>
              <p:nvPr/>
            </p:nvSpPr>
            <p:spPr bwMode="auto">
              <a:xfrm flipH="1">
                <a:off x="2981" y="1204"/>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3242" name="Group 161"/>
              <p:cNvGrpSpPr>
                <a:grpSpLocks/>
              </p:cNvGrpSpPr>
              <p:nvPr/>
            </p:nvGrpSpPr>
            <p:grpSpPr bwMode="auto">
              <a:xfrm>
                <a:off x="3781" y="1347"/>
                <a:ext cx="121" cy="2460"/>
                <a:chOff x="3781" y="1347"/>
                <a:chExt cx="121" cy="2460"/>
              </a:xfrm>
            </p:grpSpPr>
            <p:sp>
              <p:nvSpPr>
                <p:cNvPr id="93243" name="Line 162"/>
                <p:cNvSpPr>
                  <a:spLocks noChangeShapeType="1"/>
                </p:cNvSpPr>
                <p:nvPr/>
              </p:nvSpPr>
              <p:spPr bwMode="auto">
                <a:xfrm>
                  <a:off x="3856" y="1545"/>
                  <a:ext cx="0" cy="20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3244" name="Group 163"/>
                <p:cNvGrpSpPr>
                  <a:grpSpLocks/>
                </p:cNvGrpSpPr>
                <p:nvPr/>
              </p:nvGrpSpPr>
              <p:grpSpPr bwMode="auto">
                <a:xfrm>
                  <a:off x="3781" y="1347"/>
                  <a:ext cx="121" cy="2460"/>
                  <a:chOff x="3781" y="1347"/>
                  <a:chExt cx="121" cy="2460"/>
                </a:xfrm>
              </p:grpSpPr>
              <p:grpSp>
                <p:nvGrpSpPr>
                  <p:cNvPr id="93245" name="Group 164"/>
                  <p:cNvGrpSpPr>
                    <a:grpSpLocks/>
                  </p:cNvGrpSpPr>
                  <p:nvPr/>
                </p:nvGrpSpPr>
                <p:grpSpPr bwMode="auto">
                  <a:xfrm>
                    <a:off x="3781" y="3608"/>
                    <a:ext cx="103" cy="199"/>
                    <a:chOff x="3781" y="3608"/>
                    <a:chExt cx="103" cy="199"/>
                  </a:xfrm>
                </p:grpSpPr>
                <p:sp>
                  <p:nvSpPr>
                    <p:cNvPr id="93252" name="Freeform 165"/>
                    <p:cNvSpPr>
                      <a:spLocks/>
                    </p:cNvSpPr>
                    <p:nvPr/>
                  </p:nvSpPr>
                  <p:spPr bwMode="auto">
                    <a:xfrm>
                      <a:off x="3825" y="3608"/>
                      <a:ext cx="59" cy="59"/>
                    </a:xfrm>
                    <a:custGeom>
                      <a:avLst/>
                      <a:gdLst>
                        <a:gd name="T0" fmla="*/ 12 w 133"/>
                        <a:gd name="T1" fmla="*/ 6 h 133"/>
                        <a:gd name="T2" fmla="*/ 11 w 133"/>
                        <a:gd name="T3" fmla="*/ 4 h 133"/>
                        <a:gd name="T4" fmla="*/ 10 w 133"/>
                        <a:gd name="T5" fmla="*/ 2 h 133"/>
                        <a:gd name="T6" fmla="*/ 8 w 133"/>
                        <a:gd name="T7" fmla="*/ 0 h 133"/>
                        <a:gd name="T8" fmla="*/ 6 w 133"/>
                        <a:gd name="T9" fmla="*/ 0 h 133"/>
                        <a:gd name="T10" fmla="*/ 4 w 133"/>
                        <a:gd name="T11" fmla="*/ 0 h 133"/>
                        <a:gd name="T12" fmla="*/ 2 w 133"/>
                        <a:gd name="T13" fmla="*/ 2 h 133"/>
                        <a:gd name="T14" fmla="*/ 0 w 133"/>
                        <a:gd name="T15" fmla="*/ 4 h 133"/>
                        <a:gd name="T16" fmla="*/ 0 w 133"/>
                        <a:gd name="T17" fmla="*/ 6 h 133"/>
                        <a:gd name="T18" fmla="*/ 0 w 133"/>
                        <a:gd name="T19" fmla="*/ 8 h 133"/>
                        <a:gd name="T20" fmla="*/ 2 w 133"/>
                        <a:gd name="T21" fmla="*/ 10 h 133"/>
                        <a:gd name="T22" fmla="*/ 4 w 133"/>
                        <a:gd name="T23" fmla="*/ 11 h 133"/>
                        <a:gd name="T24" fmla="*/ 6 w 133"/>
                        <a:gd name="T25" fmla="*/ 12 h 133"/>
                        <a:gd name="T26" fmla="*/ 8 w 133"/>
                        <a:gd name="T27" fmla="*/ 11 h 133"/>
                        <a:gd name="T28" fmla="*/ 10 w 133"/>
                        <a:gd name="T29" fmla="*/ 10 h 133"/>
                        <a:gd name="T30" fmla="*/ 11 w 133"/>
                        <a:gd name="T31" fmla="*/ 8 h 133"/>
                        <a:gd name="T32" fmla="*/ 12 w 133"/>
                        <a:gd name="T33" fmla="*/ 6 h 1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3" h="133">
                          <a:moveTo>
                            <a:pt x="133" y="67"/>
                          </a:moveTo>
                          <a:lnTo>
                            <a:pt x="129" y="42"/>
                          </a:lnTo>
                          <a:lnTo>
                            <a:pt x="114" y="20"/>
                          </a:lnTo>
                          <a:lnTo>
                            <a:pt x="93" y="5"/>
                          </a:lnTo>
                          <a:lnTo>
                            <a:pt x="67" y="0"/>
                          </a:lnTo>
                          <a:lnTo>
                            <a:pt x="41" y="5"/>
                          </a:lnTo>
                          <a:lnTo>
                            <a:pt x="20" y="20"/>
                          </a:lnTo>
                          <a:lnTo>
                            <a:pt x="5" y="42"/>
                          </a:lnTo>
                          <a:lnTo>
                            <a:pt x="0" y="67"/>
                          </a:lnTo>
                          <a:lnTo>
                            <a:pt x="5" y="93"/>
                          </a:lnTo>
                          <a:lnTo>
                            <a:pt x="20" y="114"/>
                          </a:lnTo>
                          <a:lnTo>
                            <a:pt x="41" y="128"/>
                          </a:lnTo>
                          <a:lnTo>
                            <a:pt x="67" y="133"/>
                          </a:lnTo>
                          <a:lnTo>
                            <a:pt x="93" y="128"/>
                          </a:lnTo>
                          <a:lnTo>
                            <a:pt x="114" y="114"/>
                          </a:lnTo>
                          <a:lnTo>
                            <a:pt x="129" y="93"/>
                          </a:lnTo>
                          <a:lnTo>
                            <a:pt x="133" y="6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93253" name="Line 166"/>
                    <p:cNvSpPr>
                      <a:spLocks noChangeShapeType="1"/>
                    </p:cNvSpPr>
                    <p:nvPr/>
                  </p:nvSpPr>
                  <p:spPr bwMode="auto">
                    <a:xfrm flipV="1">
                      <a:off x="3781" y="3673"/>
                      <a:ext cx="38" cy="1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54" name="Line 167"/>
                    <p:cNvSpPr>
                      <a:spLocks noChangeShapeType="1"/>
                    </p:cNvSpPr>
                    <p:nvPr/>
                  </p:nvSpPr>
                  <p:spPr bwMode="auto">
                    <a:xfrm flipH="1">
                      <a:off x="3794" y="3735"/>
                      <a:ext cx="49"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55" name="Line 168"/>
                    <p:cNvSpPr>
                      <a:spLocks noChangeShapeType="1"/>
                    </p:cNvSpPr>
                    <p:nvPr/>
                  </p:nvSpPr>
                  <p:spPr bwMode="auto">
                    <a:xfrm>
                      <a:off x="3819" y="3748"/>
                      <a:ext cx="3"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3246" name="Group 169"/>
                  <p:cNvGrpSpPr>
                    <a:grpSpLocks/>
                  </p:cNvGrpSpPr>
                  <p:nvPr/>
                </p:nvGrpSpPr>
                <p:grpSpPr bwMode="auto">
                  <a:xfrm>
                    <a:off x="3797" y="1347"/>
                    <a:ext cx="105" cy="229"/>
                    <a:chOff x="3797" y="1347"/>
                    <a:chExt cx="105" cy="229"/>
                  </a:xfrm>
                </p:grpSpPr>
                <p:sp>
                  <p:nvSpPr>
                    <p:cNvPr id="93247" name="Freeform 170"/>
                    <p:cNvSpPr>
                      <a:spLocks/>
                    </p:cNvSpPr>
                    <p:nvPr/>
                  </p:nvSpPr>
                  <p:spPr bwMode="auto">
                    <a:xfrm>
                      <a:off x="3825" y="1517"/>
                      <a:ext cx="59" cy="59"/>
                    </a:xfrm>
                    <a:custGeom>
                      <a:avLst/>
                      <a:gdLst>
                        <a:gd name="T0" fmla="*/ 12 w 133"/>
                        <a:gd name="T1" fmla="*/ 6 h 134"/>
                        <a:gd name="T2" fmla="*/ 11 w 133"/>
                        <a:gd name="T3" fmla="*/ 4 h 134"/>
                        <a:gd name="T4" fmla="*/ 10 w 133"/>
                        <a:gd name="T5" fmla="*/ 2 h 134"/>
                        <a:gd name="T6" fmla="*/ 8 w 133"/>
                        <a:gd name="T7" fmla="*/ 0 h 134"/>
                        <a:gd name="T8" fmla="*/ 6 w 133"/>
                        <a:gd name="T9" fmla="*/ 0 h 134"/>
                        <a:gd name="T10" fmla="*/ 4 w 133"/>
                        <a:gd name="T11" fmla="*/ 0 h 134"/>
                        <a:gd name="T12" fmla="*/ 2 w 133"/>
                        <a:gd name="T13" fmla="*/ 2 h 134"/>
                        <a:gd name="T14" fmla="*/ 0 w 133"/>
                        <a:gd name="T15" fmla="*/ 4 h 134"/>
                        <a:gd name="T16" fmla="*/ 0 w 133"/>
                        <a:gd name="T17" fmla="*/ 6 h 134"/>
                        <a:gd name="T18" fmla="*/ 0 w 133"/>
                        <a:gd name="T19" fmla="*/ 8 h 134"/>
                        <a:gd name="T20" fmla="*/ 2 w 133"/>
                        <a:gd name="T21" fmla="*/ 10 h 134"/>
                        <a:gd name="T22" fmla="*/ 4 w 133"/>
                        <a:gd name="T23" fmla="*/ 11 h 134"/>
                        <a:gd name="T24" fmla="*/ 6 w 133"/>
                        <a:gd name="T25" fmla="*/ 11 h 134"/>
                        <a:gd name="T26" fmla="*/ 8 w 133"/>
                        <a:gd name="T27" fmla="*/ 11 h 134"/>
                        <a:gd name="T28" fmla="*/ 10 w 133"/>
                        <a:gd name="T29" fmla="*/ 10 h 134"/>
                        <a:gd name="T30" fmla="*/ 11 w 133"/>
                        <a:gd name="T31" fmla="*/ 8 h 134"/>
                        <a:gd name="T32" fmla="*/ 12 w 133"/>
                        <a:gd name="T33" fmla="*/ 6 h 1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3" h="134">
                          <a:moveTo>
                            <a:pt x="133" y="67"/>
                          </a:moveTo>
                          <a:lnTo>
                            <a:pt x="129" y="42"/>
                          </a:lnTo>
                          <a:lnTo>
                            <a:pt x="114" y="20"/>
                          </a:lnTo>
                          <a:lnTo>
                            <a:pt x="93" y="5"/>
                          </a:lnTo>
                          <a:lnTo>
                            <a:pt x="67" y="0"/>
                          </a:lnTo>
                          <a:lnTo>
                            <a:pt x="41" y="5"/>
                          </a:lnTo>
                          <a:lnTo>
                            <a:pt x="20" y="20"/>
                          </a:lnTo>
                          <a:lnTo>
                            <a:pt x="5" y="42"/>
                          </a:lnTo>
                          <a:lnTo>
                            <a:pt x="0" y="67"/>
                          </a:lnTo>
                          <a:lnTo>
                            <a:pt x="5" y="93"/>
                          </a:lnTo>
                          <a:lnTo>
                            <a:pt x="20" y="114"/>
                          </a:lnTo>
                          <a:lnTo>
                            <a:pt x="41" y="129"/>
                          </a:lnTo>
                          <a:lnTo>
                            <a:pt x="67" y="134"/>
                          </a:lnTo>
                          <a:lnTo>
                            <a:pt x="93" y="129"/>
                          </a:lnTo>
                          <a:lnTo>
                            <a:pt x="114" y="114"/>
                          </a:lnTo>
                          <a:lnTo>
                            <a:pt x="129" y="93"/>
                          </a:lnTo>
                          <a:lnTo>
                            <a:pt x="133" y="6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93248" name="Line 171"/>
                    <p:cNvSpPr>
                      <a:spLocks noChangeShapeType="1"/>
                    </p:cNvSpPr>
                    <p:nvPr/>
                  </p:nvSpPr>
                  <p:spPr bwMode="auto">
                    <a:xfrm flipV="1">
                      <a:off x="3797" y="1347"/>
                      <a:ext cx="37"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49" name="Line 172"/>
                    <p:cNvSpPr>
                      <a:spLocks noChangeShapeType="1"/>
                    </p:cNvSpPr>
                    <p:nvPr/>
                  </p:nvSpPr>
                  <p:spPr bwMode="auto">
                    <a:xfrm flipH="1">
                      <a:off x="3809" y="1406"/>
                      <a:ext cx="50"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50" name="Line 173"/>
                    <p:cNvSpPr>
                      <a:spLocks noChangeShapeType="1"/>
                    </p:cNvSpPr>
                    <p:nvPr/>
                  </p:nvSpPr>
                  <p:spPr bwMode="auto">
                    <a:xfrm>
                      <a:off x="3834" y="1421"/>
                      <a:ext cx="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3251" name="Line 174"/>
                    <p:cNvSpPr>
                      <a:spLocks noChangeShapeType="1"/>
                    </p:cNvSpPr>
                    <p:nvPr/>
                  </p:nvSpPr>
                  <p:spPr bwMode="auto">
                    <a:xfrm flipH="1">
                      <a:off x="3890" y="1347"/>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5928"/>
                                        </p:tgtEl>
                                        <p:attrNameLst>
                                          <p:attrName>style.visibility</p:attrName>
                                        </p:attrNameLst>
                                      </p:cBhvr>
                                      <p:to>
                                        <p:strVal val="visible"/>
                                      </p:to>
                                    </p:set>
                                    <p:animEffect transition="in" filter="wipe(left)">
                                      <p:cBhvr>
                                        <p:cTn id="7" dur="500"/>
                                        <p:tgtEl>
                                          <p:spTgt spid="37592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375914"/>
                                        </p:tgtEl>
                                        <p:attrNameLst>
                                          <p:attrName>style.visibility</p:attrName>
                                        </p:attrNameLst>
                                      </p:cBhvr>
                                      <p:to>
                                        <p:strVal val="visible"/>
                                      </p:to>
                                    </p:set>
                                    <p:animEffect transition="in" filter="wipe(down)">
                                      <p:cBhvr>
                                        <p:cTn id="12" dur="500"/>
                                        <p:tgtEl>
                                          <p:spTgt spid="37591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75912"/>
                                        </p:tgtEl>
                                        <p:attrNameLst>
                                          <p:attrName>style.visibility</p:attrName>
                                        </p:attrNameLst>
                                      </p:cBhvr>
                                      <p:to>
                                        <p:strVal val="visible"/>
                                      </p:to>
                                    </p:set>
                                    <p:animEffect transition="in" filter="wipe(up)">
                                      <p:cBhvr>
                                        <p:cTn id="17" dur="500"/>
                                        <p:tgtEl>
                                          <p:spTgt spid="37591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75913"/>
                                        </p:tgtEl>
                                        <p:attrNameLst>
                                          <p:attrName>style.visibility</p:attrName>
                                        </p:attrNameLst>
                                      </p:cBhvr>
                                      <p:to>
                                        <p:strVal val="visible"/>
                                      </p:to>
                                    </p:set>
                                    <p:animEffect transition="in" filter="wipe(up)">
                                      <p:cBhvr>
                                        <p:cTn id="22" dur="500"/>
                                        <p:tgtEl>
                                          <p:spTgt spid="37591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75922"/>
                                        </p:tgtEl>
                                        <p:attrNameLst>
                                          <p:attrName>style.visibility</p:attrName>
                                        </p:attrNameLst>
                                      </p:cBhvr>
                                      <p:to>
                                        <p:strVal val="visible"/>
                                      </p:to>
                                    </p:set>
                                    <p:animEffect transition="in" filter="wipe(left)">
                                      <p:cBhvr>
                                        <p:cTn id="27" dur="500"/>
                                        <p:tgtEl>
                                          <p:spTgt spid="37592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375879"/>
                                        </p:tgtEl>
                                        <p:attrNameLst>
                                          <p:attrName>style.visibility</p:attrName>
                                        </p:attrNameLst>
                                      </p:cBhvr>
                                      <p:to>
                                        <p:strVal val="visible"/>
                                      </p:to>
                                    </p:set>
                                    <p:animEffect transition="in" filter="wipe(left)">
                                      <p:cBhvr>
                                        <p:cTn id="32" dur="500"/>
                                        <p:tgtEl>
                                          <p:spTgt spid="37587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75864"/>
                                        </p:tgtEl>
                                        <p:attrNameLst>
                                          <p:attrName>style.visibility</p:attrName>
                                        </p:attrNameLst>
                                      </p:cBhvr>
                                      <p:to>
                                        <p:strVal val="visible"/>
                                      </p:to>
                                    </p:set>
                                    <p:animEffect transition="in" filter="wipe(up)">
                                      <p:cBhvr>
                                        <p:cTn id="37" dur="500"/>
                                        <p:tgtEl>
                                          <p:spTgt spid="37586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375865"/>
                                        </p:tgtEl>
                                        <p:attrNameLst>
                                          <p:attrName>style.visibility</p:attrName>
                                        </p:attrNameLst>
                                      </p:cBhvr>
                                      <p:to>
                                        <p:strVal val="visible"/>
                                      </p:to>
                                    </p:set>
                                    <p:animEffect transition="in" filter="wipe(up)">
                                      <p:cBhvr>
                                        <p:cTn id="42" dur="500"/>
                                        <p:tgtEl>
                                          <p:spTgt spid="37586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375868"/>
                                        </p:tgtEl>
                                        <p:attrNameLst>
                                          <p:attrName>style.visibility</p:attrName>
                                        </p:attrNameLst>
                                      </p:cBhvr>
                                      <p:to>
                                        <p:strVal val="visible"/>
                                      </p:to>
                                    </p:set>
                                    <p:animEffect transition="in" filter="wipe(left)">
                                      <p:cBhvr>
                                        <p:cTn id="47" dur="500"/>
                                        <p:tgtEl>
                                          <p:spTgt spid="375868"/>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grpId="0" nodeType="clickEffect">
                                  <p:stCondLst>
                                    <p:cond delay="0"/>
                                  </p:stCondLst>
                                  <p:childTnLst>
                                    <p:set>
                                      <p:cBhvr>
                                        <p:cTn id="51" dur="1" fill="hold">
                                          <p:stCondLst>
                                            <p:cond delay="0"/>
                                          </p:stCondLst>
                                        </p:cTn>
                                        <p:tgtEl>
                                          <p:spTgt spid="375878"/>
                                        </p:tgtEl>
                                        <p:attrNameLst>
                                          <p:attrName>style.visibility</p:attrName>
                                        </p:attrNameLst>
                                      </p:cBhvr>
                                      <p:to>
                                        <p:strVal val="visible"/>
                                      </p:to>
                                    </p:set>
                                    <p:animEffect transition="in" filter="wipe(up)">
                                      <p:cBhvr>
                                        <p:cTn id="52" dur="500"/>
                                        <p:tgtEl>
                                          <p:spTgt spid="375878"/>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375877"/>
                                        </p:tgtEl>
                                        <p:attrNameLst>
                                          <p:attrName>style.visibility</p:attrName>
                                        </p:attrNameLst>
                                      </p:cBhvr>
                                      <p:to>
                                        <p:strVal val="visible"/>
                                      </p:to>
                                    </p:set>
                                    <p:animEffect transition="in" filter="wipe(up)">
                                      <p:cBhvr>
                                        <p:cTn id="57" dur="500"/>
                                        <p:tgtEl>
                                          <p:spTgt spid="375877"/>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8" fill="hold" nodeType="clickEffect">
                                  <p:stCondLst>
                                    <p:cond delay="0"/>
                                  </p:stCondLst>
                                  <p:childTnLst>
                                    <p:set>
                                      <p:cBhvr>
                                        <p:cTn id="61" dur="1" fill="hold">
                                          <p:stCondLst>
                                            <p:cond delay="0"/>
                                          </p:stCondLst>
                                        </p:cTn>
                                        <p:tgtEl>
                                          <p:spTgt spid="375890"/>
                                        </p:tgtEl>
                                        <p:attrNameLst>
                                          <p:attrName>style.visibility</p:attrName>
                                        </p:attrNameLst>
                                      </p:cBhvr>
                                      <p:to>
                                        <p:strVal val="visible"/>
                                      </p:to>
                                    </p:set>
                                    <p:animEffect transition="in" filter="wipe(left)">
                                      <p:cBhvr>
                                        <p:cTn id="62" dur="500"/>
                                        <p:tgtEl>
                                          <p:spTgt spid="375890"/>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8" fill="hold" nodeType="clickEffect">
                                  <p:stCondLst>
                                    <p:cond delay="0"/>
                                  </p:stCondLst>
                                  <p:childTnLst>
                                    <p:set>
                                      <p:cBhvr>
                                        <p:cTn id="66" dur="1" fill="hold">
                                          <p:stCondLst>
                                            <p:cond delay="0"/>
                                          </p:stCondLst>
                                        </p:cTn>
                                        <p:tgtEl>
                                          <p:spTgt spid="375902"/>
                                        </p:tgtEl>
                                        <p:attrNameLst>
                                          <p:attrName>style.visibility</p:attrName>
                                        </p:attrNameLst>
                                      </p:cBhvr>
                                      <p:to>
                                        <p:strVal val="visible"/>
                                      </p:to>
                                    </p:set>
                                    <p:animEffect transition="in" filter="wipe(left)">
                                      <p:cBhvr>
                                        <p:cTn id="67" dur="500"/>
                                        <p:tgtEl>
                                          <p:spTgt spid="375902"/>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grpId="0" nodeType="clickEffect">
                                  <p:stCondLst>
                                    <p:cond delay="0"/>
                                  </p:stCondLst>
                                  <p:childTnLst>
                                    <p:set>
                                      <p:cBhvr>
                                        <p:cTn id="71" dur="1" fill="hold">
                                          <p:stCondLst>
                                            <p:cond delay="0"/>
                                          </p:stCondLst>
                                        </p:cTn>
                                        <p:tgtEl>
                                          <p:spTgt spid="375866"/>
                                        </p:tgtEl>
                                        <p:attrNameLst>
                                          <p:attrName>style.visibility</p:attrName>
                                        </p:attrNameLst>
                                      </p:cBhvr>
                                      <p:to>
                                        <p:strVal val="visible"/>
                                      </p:to>
                                    </p:set>
                                    <p:animEffect transition="in" filter="wipe(up)">
                                      <p:cBhvr>
                                        <p:cTn id="72" dur="500"/>
                                        <p:tgtEl>
                                          <p:spTgt spid="375866"/>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1" fill="hold" grpId="0" nodeType="clickEffect">
                                  <p:stCondLst>
                                    <p:cond delay="0"/>
                                  </p:stCondLst>
                                  <p:childTnLst>
                                    <p:set>
                                      <p:cBhvr>
                                        <p:cTn id="76" dur="1" fill="hold">
                                          <p:stCondLst>
                                            <p:cond delay="0"/>
                                          </p:stCondLst>
                                        </p:cTn>
                                        <p:tgtEl>
                                          <p:spTgt spid="375867"/>
                                        </p:tgtEl>
                                        <p:attrNameLst>
                                          <p:attrName>style.visibility</p:attrName>
                                        </p:attrNameLst>
                                      </p:cBhvr>
                                      <p:to>
                                        <p:strVal val="visible"/>
                                      </p:to>
                                    </p:set>
                                    <p:animEffect transition="in" filter="wipe(up)">
                                      <p:cBhvr>
                                        <p:cTn id="77" dur="500"/>
                                        <p:tgtEl>
                                          <p:spTgt spid="3758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5864" grpId="0" animBg="1"/>
      <p:bldP spid="375865" grpId="0" animBg="1"/>
      <p:bldP spid="375866" grpId="0" animBg="1"/>
      <p:bldP spid="375867" grpId="0" animBg="1"/>
      <p:bldP spid="375877" grpId="0" animBg="1"/>
      <p:bldP spid="375878" grpId="0" animBg="1"/>
      <p:bldP spid="375912" grpId="0" animBg="1"/>
      <p:bldP spid="375913" grpId="0" animBg="1"/>
    </p:bldLst>
  </p:timing>
</p:sld>
</file>

<file path=ppt/slides/slide9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6878" name="Text Box 46"/>
          <p:cNvSpPr txBox="1">
            <a:spLocks noChangeArrowheads="1"/>
          </p:cNvSpPr>
          <p:nvPr/>
        </p:nvSpPr>
        <p:spPr bwMode="auto">
          <a:xfrm>
            <a:off x="0" y="5589588"/>
            <a:ext cx="91440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en-US" altLang="zh-CN" sz="3600" b="1">
                <a:solidFill>
                  <a:srgbClr val="FF0000"/>
                </a:solidFill>
                <a:ea typeface="黑体" pitchFamily="2" charset="-122"/>
              </a:rPr>
              <a:t>        </a:t>
            </a:r>
            <a:r>
              <a:rPr lang="zh-CN" altLang="en-US" sz="3600" b="1">
                <a:solidFill>
                  <a:srgbClr val="FF0000"/>
                </a:solidFill>
                <a:ea typeface="黑体" pitchFamily="2" charset="-122"/>
              </a:rPr>
              <a:t>若两平面同时垂直于某一投影面，则只需检查具有</a:t>
            </a:r>
            <a:r>
              <a:rPr lang="zh-CN" altLang="en-US" sz="3600" b="1">
                <a:ea typeface="黑体" pitchFamily="2" charset="-122"/>
              </a:rPr>
              <a:t>积聚性</a:t>
            </a:r>
            <a:r>
              <a:rPr lang="zh-CN" altLang="en-US" sz="3600" b="1">
                <a:solidFill>
                  <a:srgbClr val="FF0000"/>
                </a:solidFill>
                <a:ea typeface="黑体" pitchFamily="2" charset="-122"/>
              </a:rPr>
              <a:t>的投影是否平行即可。</a:t>
            </a:r>
          </a:p>
        </p:txBody>
      </p:sp>
      <p:sp>
        <p:nvSpPr>
          <p:cNvPr id="94211" name="Text Box 47"/>
          <p:cNvSpPr txBox="1">
            <a:spLocks noChangeArrowheads="1"/>
          </p:cNvSpPr>
          <p:nvPr/>
        </p:nvSpPr>
        <p:spPr bwMode="auto">
          <a:xfrm>
            <a:off x="0" y="0"/>
            <a:ext cx="91440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3.</a:t>
            </a:r>
            <a:r>
              <a:rPr lang="zh-CN" altLang="en-US" sz="4000" b="1">
                <a:solidFill>
                  <a:srgbClr val="FF0000"/>
                </a:solidFill>
                <a:latin typeface="黑体" pitchFamily="2" charset="-122"/>
                <a:ea typeface="黑体" pitchFamily="2" charset="-122"/>
              </a:rPr>
              <a:t>试判断两平面是否平行。</a:t>
            </a:r>
          </a:p>
        </p:txBody>
      </p:sp>
      <p:grpSp>
        <p:nvGrpSpPr>
          <p:cNvPr id="376973" name="Group 141"/>
          <p:cNvGrpSpPr>
            <a:grpSpLocks/>
          </p:cNvGrpSpPr>
          <p:nvPr/>
        </p:nvGrpSpPr>
        <p:grpSpPr bwMode="auto">
          <a:xfrm>
            <a:off x="1403350" y="692150"/>
            <a:ext cx="6264275" cy="4953000"/>
            <a:chOff x="1202" y="436"/>
            <a:chExt cx="3583" cy="2833"/>
          </a:xfrm>
        </p:grpSpPr>
        <p:sp>
          <p:nvSpPr>
            <p:cNvPr id="94213" name="Line 49"/>
            <p:cNvSpPr>
              <a:spLocks noChangeShapeType="1"/>
            </p:cNvSpPr>
            <p:nvPr/>
          </p:nvSpPr>
          <p:spPr bwMode="auto">
            <a:xfrm flipH="1">
              <a:off x="1202" y="1966"/>
              <a:ext cx="358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14" name="Line 50"/>
            <p:cNvSpPr>
              <a:spLocks noChangeShapeType="1"/>
            </p:cNvSpPr>
            <p:nvPr/>
          </p:nvSpPr>
          <p:spPr bwMode="auto">
            <a:xfrm>
              <a:off x="3354" y="636"/>
              <a:ext cx="890" cy="78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15" name="Line 51"/>
            <p:cNvSpPr>
              <a:spLocks noChangeShapeType="1"/>
            </p:cNvSpPr>
            <p:nvPr/>
          </p:nvSpPr>
          <p:spPr bwMode="auto">
            <a:xfrm>
              <a:off x="3162" y="1049"/>
              <a:ext cx="876" cy="76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16" name="Line 52"/>
            <p:cNvSpPr>
              <a:spLocks noChangeShapeType="1"/>
            </p:cNvSpPr>
            <p:nvPr/>
          </p:nvSpPr>
          <p:spPr bwMode="auto">
            <a:xfrm flipH="1">
              <a:off x="3162" y="2199"/>
              <a:ext cx="1082" cy="85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17" name="Line 53"/>
            <p:cNvSpPr>
              <a:spLocks noChangeShapeType="1"/>
            </p:cNvSpPr>
            <p:nvPr/>
          </p:nvSpPr>
          <p:spPr bwMode="auto">
            <a:xfrm>
              <a:off x="1755" y="854"/>
              <a:ext cx="962" cy="84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18" name="Line 54"/>
            <p:cNvSpPr>
              <a:spLocks noChangeShapeType="1"/>
            </p:cNvSpPr>
            <p:nvPr/>
          </p:nvSpPr>
          <p:spPr bwMode="auto">
            <a:xfrm flipH="1">
              <a:off x="1611" y="2232"/>
              <a:ext cx="1106" cy="87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19" name="Line 55"/>
            <p:cNvSpPr>
              <a:spLocks noChangeShapeType="1"/>
            </p:cNvSpPr>
            <p:nvPr/>
          </p:nvSpPr>
          <p:spPr bwMode="auto">
            <a:xfrm>
              <a:off x="2057" y="1117"/>
              <a:ext cx="0" cy="16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0" name="Line 56"/>
            <p:cNvSpPr>
              <a:spLocks noChangeShapeType="1"/>
            </p:cNvSpPr>
            <p:nvPr/>
          </p:nvSpPr>
          <p:spPr bwMode="auto">
            <a:xfrm flipH="1">
              <a:off x="1611" y="1117"/>
              <a:ext cx="891"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1" name="Line 57"/>
            <p:cNvSpPr>
              <a:spLocks noChangeShapeType="1"/>
            </p:cNvSpPr>
            <p:nvPr/>
          </p:nvSpPr>
          <p:spPr bwMode="auto">
            <a:xfrm>
              <a:off x="1611" y="1117"/>
              <a:ext cx="0" cy="19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2" name="Line 58"/>
            <p:cNvSpPr>
              <a:spLocks noChangeShapeType="1"/>
            </p:cNvSpPr>
            <p:nvPr/>
          </p:nvSpPr>
          <p:spPr bwMode="auto">
            <a:xfrm>
              <a:off x="2717" y="1697"/>
              <a:ext cx="0" cy="5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3" name="Line 59"/>
            <p:cNvSpPr>
              <a:spLocks noChangeShapeType="1"/>
            </p:cNvSpPr>
            <p:nvPr/>
          </p:nvSpPr>
          <p:spPr bwMode="auto">
            <a:xfrm>
              <a:off x="1755" y="854"/>
              <a:ext cx="0" cy="21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4" name="Line 60"/>
            <p:cNvSpPr>
              <a:spLocks noChangeShapeType="1"/>
            </p:cNvSpPr>
            <p:nvPr/>
          </p:nvSpPr>
          <p:spPr bwMode="auto">
            <a:xfrm>
              <a:off x="4244" y="1416"/>
              <a:ext cx="0" cy="7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5" name="Line 61"/>
            <p:cNvSpPr>
              <a:spLocks noChangeShapeType="1"/>
            </p:cNvSpPr>
            <p:nvPr/>
          </p:nvSpPr>
          <p:spPr bwMode="auto">
            <a:xfrm>
              <a:off x="4038" y="1817"/>
              <a:ext cx="0" cy="5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6" name="Line 62"/>
            <p:cNvSpPr>
              <a:spLocks noChangeShapeType="1"/>
            </p:cNvSpPr>
            <p:nvPr/>
          </p:nvSpPr>
          <p:spPr bwMode="auto">
            <a:xfrm>
              <a:off x="3162" y="1049"/>
              <a:ext cx="0" cy="20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7" name="Line 63"/>
            <p:cNvSpPr>
              <a:spLocks noChangeShapeType="1"/>
            </p:cNvSpPr>
            <p:nvPr/>
          </p:nvSpPr>
          <p:spPr bwMode="auto">
            <a:xfrm>
              <a:off x="3354" y="636"/>
              <a:ext cx="0" cy="22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8" name="Line 64"/>
            <p:cNvSpPr>
              <a:spLocks noChangeShapeType="1"/>
            </p:cNvSpPr>
            <p:nvPr/>
          </p:nvSpPr>
          <p:spPr bwMode="auto">
            <a:xfrm>
              <a:off x="2502" y="1117"/>
              <a:ext cx="0" cy="12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29" name="Line 65"/>
            <p:cNvSpPr>
              <a:spLocks noChangeShapeType="1"/>
            </p:cNvSpPr>
            <p:nvPr/>
          </p:nvSpPr>
          <p:spPr bwMode="auto">
            <a:xfrm flipH="1">
              <a:off x="1468" y="3132"/>
              <a:ext cx="111" cy="8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30" name="Line 66"/>
            <p:cNvSpPr>
              <a:spLocks noChangeShapeType="1"/>
            </p:cNvSpPr>
            <p:nvPr/>
          </p:nvSpPr>
          <p:spPr bwMode="auto">
            <a:xfrm flipV="1">
              <a:off x="2753" y="2118"/>
              <a:ext cx="105" cy="8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31" name="Freeform 67"/>
            <p:cNvSpPr>
              <a:spLocks/>
            </p:cNvSpPr>
            <p:nvPr/>
          </p:nvSpPr>
          <p:spPr bwMode="auto">
            <a:xfrm>
              <a:off x="1322" y="3015"/>
              <a:ext cx="59" cy="125"/>
            </a:xfrm>
            <a:custGeom>
              <a:avLst/>
              <a:gdLst>
                <a:gd name="T0" fmla="*/ 0 w 139"/>
                <a:gd name="T1" fmla="*/ 22 h 299"/>
                <a:gd name="T2" fmla="*/ 6 w 139"/>
                <a:gd name="T3" fmla="*/ 0 h 299"/>
                <a:gd name="T4" fmla="*/ 11 w 139"/>
                <a:gd name="T5" fmla="*/ 0 h 299"/>
                <a:gd name="T6" fmla="*/ 0 60000 65536"/>
                <a:gd name="T7" fmla="*/ 0 60000 65536"/>
                <a:gd name="T8" fmla="*/ 0 60000 65536"/>
              </a:gdLst>
              <a:ahLst/>
              <a:cxnLst>
                <a:cxn ang="T6">
                  <a:pos x="T0" y="T1"/>
                </a:cxn>
                <a:cxn ang="T7">
                  <a:pos x="T2" y="T3"/>
                </a:cxn>
                <a:cxn ang="T8">
                  <a:pos x="T4" y="T5"/>
                </a:cxn>
              </a:cxnLst>
              <a:rect l="0" t="0" r="r" b="b"/>
              <a:pathLst>
                <a:path w="139" h="299">
                  <a:moveTo>
                    <a:pt x="0" y="299"/>
                  </a:moveTo>
                  <a:lnTo>
                    <a:pt x="80" y="0"/>
                  </a:lnTo>
                  <a:lnTo>
                    <a:pt x="1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32" name="Freeform 68"/>
            <p:cNvSpPr>
              <a:spLocks/>
            </p:cNvSpPr>
            <p:nvPr/>
          </p:nvSpPr>
          <p:spPr bwMode="auto">
            <a:xfrm>
              <a:off x="1363" y="3015"/>
              <a:ext cx="36" cy="69"/>
            </a:xfrm>
            <a:custGeom>
              <a:avLst/>
              <a:gdLst>
                <a:gd name="T0" fmla="*/ 0 w 84"/>
                <a:gd name="T1" fmla="*/ 12 h 166"/>
                <a:gd name="T2" fmla="*/ 1 w 84"/>
                <a:gd name="T3" fmla="*/ 12 h 166"/>
                <a:gd name="T4" fmla="*/ 3 w 84"/>
                <a:gd name="T5" fmla="*/ 11 h 166"/>
                <a:gd name="T6" fmla="*/ 4 w 84"/>
                <a:gd name="T7" fmla="*/ 10 h 166"/>
                <a:gd name="T8" fmla="*/ 6 w 84"/>
                <a:gd name="T9" fmla="*/ 8 h 166"/>
                <a:gd name="T10" fmla="*/ 6 w 84"/>
                <a:gd name="T11" fmla="*/ 6 h 166"/>
                <a:gd name="T12" fmla="*/ 6 w 84"/>
                <a:gd name="T13" fmla="*/ 4 h 166"/>
                <a:gd name="T14" fmla="*/ 6 w 84"/>
                <a:gd name="T15" fmla="*/ 2 h 166"/>
                <a:gd name="T16" fmla="*/ 6 w 84"/>
                <a:gd name="T17" fmla="*/ 1 h 166"/>
                <a:gd name="T18" fmla="*/ 5 w 84"/>
                <a:gd name="T19" fmla="*/ 0 h 166"/>
                <a:gd name="T20" fmla="*/ 3 w 84"/>
                <a:gd name="T21" fmla="*/ 0 h 1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4" h="166">
                  <a:moveTo>
                    <a:pt x="0" y="166"/>
                  </a:moveTo>
                  <a:lnTo>
                    <a:pt x="19" y="162"/>
                  </a:lnTo>
                  <a:lnTo>
                    <a:pt x="38" y="150"/>
                  </a:lnTo>
                  <a:lnTo>
                    <a:pt x="56" y="132"/>
                  </a:lnTo>
                  <a:lnTo>
                    <a:pt x="70" y="109"/>
                  </a:lnTo>
                  <a:lnTo>
                    <a:pt x="80" y="83"/>
                  </a:lnTo>
                  <a:lnTo>
                    <a:pt x="84" y="58"/>
                  </a:lnTo>
                  <a:lnTo>
                    <a:pt x="82" y="34"/>
                  </a:lnTo>
                  <a:lnTo>
                    <a:pt x="75" y="16"/>
                  </a:lnTo>
                  <a:lnTo>
                    <a:pt x="62" y="4"/>
                  </a:lnTo>
                  <a:lnTo>
                    <a:pt x="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33" name="Line 69"/>
            <p:cNvSpPr>
              <a:spLocks noChangeShapeType="1"/>
            </p:cNvSpPr>
            <p:nvPr/>
          </p:nvSpPr>
          <p:spPr bwMode="auto">
            <a:xfrm flipH="1">
              <a:off x="1336" y="3084"/>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34" name="Line 70"/>
            <p:cNvSpPr>
              <a:spLocks noChangeShapeType="1"/>
            </p:cNvSpPr>
            <p:nvPr/>
          </p:nvSpPr>
          <p:spPr bwMode="auto">
            <a:xfrm flipV="1">
              <a:off x="1417" y="3054"/>
              <a:ext cx="24" cy="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35" name="Line 71"/>
            <p:cNvSpPr>
              <a:spLocks noChangeShapeType="1"/>
            </p:cNvSpPr>
            <p:nvPr/>
          </p:nvSpPr>
          <p:spPr bwMode="auto">
            <a:xfrm>
              <a:off x="1432" y="3093"/>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36" name="Line 72"/>
            <p:cNvSpPr>
              <a:spLocks noChangeShapeType="1"/>
            </p:cNvSpPr>
            <p:nvPr/>
          </p:nvSpPr>
          <p:spPr bwMode="auto">
            <a:xfrm flipH="1">
              <a:off x="1453" y="3054"/>
              <a:ext cx="24" cy="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37" name="Line 73"/>
            <p:cNvSpPr>
              <a:spLocks noChangeShapeType="1"/>
            </p:cNvSpPr>
            <p:nvPr/>
          </p:nvSpPr>
          <p:spPr bwMode="auto">
            <a:xfrm flipH="1">
              <a:off x="3019" y="3081"/>
              <a:ext cx="110" cy="8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38" name="Freeform 74"/>
            <p:cNvSpPr>
              <a:spLocks/>
            </p:cNvSpPr>
            <p:nvPr/>
          </p:nvSpPr>
          <p:spPr bwMode="auto">
            <a:xfrm>
              <a:off x="2849" y="3022"/>
              <a:ext cx="50" cy="74"/>
            </a:xfrm>
            <a:custGeom>
              <a:avLst/>
              <a:gdLst>
                <a:gd name="T0" fmla="*/ 8 w 122"/>
                <a:gd name="T1" fmla="*/ 1 h 173"/>
                <a:gd name="T2" fmla="*/ 7 w 122"/>
                <a:gd name="T3" fmla="*/ 0 h 173"/>
                <a:gd name="T4" fmla="*/ 5 w 122"/>
                <a:gd name="T5" fmla="*/ 0 h 173"/>
                <a:gd name="T6" fmla="*/ 4 w 122"/>
                <a:gd name="T7" fmla="*/ 0 h 173"/>
                <a:gd name="T8" fmla="*/ 2 w 122"/>
                <a:gd name="T9" fmla="*/ 1 h 173"/>
                <a:gd name="T10" fmla="*/ 1 w 122"/>
                <a:gd name="T11" fmla="*/ 3 h 173"/>
                <a:gd name="T12" fmla="*/ 1 w 122"/>
                <a:gd name="T13" fmla="*/ 4 h 173"/>
                <a:gd name="T14" fmla="*/ 0 w 122"/>
                <a:gd name="T15" fmla="*/ 6 h 173"/>
                <a:gd name="T16" fmla="*/ 0 w 122"/>
                <a:gd name="T17" fmla="*/ 7 h 173"/>
                <a:gd name="T18" fmla="*/ 0 w 122"/>
                <a:gd name="T19" fmla="*/ 9 h 173"/>
                <a:gd name="T20" fmla="*/ 1 w 122"/>
                <a:gd name="T21" fmla="*/ 10 h 173"/>
                <a:gd name="T22" fmla="*/ 5 w 122"/>
                <a:gd name="T23" fmla="*/ 14 h 1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2" h="173">
                  <a:moveTo>
                    <a:pt x="122" y="17"/>
                  </a:moveTo>
                  <a:lnTo>
                    <a:pt x="96" y="4"/>
                  </a:lnTo>
                  <a:lnTo>
                    <a:pt x="68" y="0"/>
                  </a:lnTo>
                  <a:lnTo>
                    <a:pt x="51" y="4"/>
                  </a:lnTo>
                  <a:lnTo>
                    <a:pt x="35" y="14"/>
                  </a:lnTo>
                  <a:lnTo>
                    <a:pt x="20" y="30"/>
                  </a:lnTo>
                  <a:lnTo>
                    <a:pt x="9" y="51"/>
                  </a:lnTo>
                  <a:lnTo>
                    <a:pt x="2" y="73"/>
                  </a:lnTo>
                  <a:lnTo>
                    <a:pt x="0" y="94"/>
                  </a:lnTo>
                  <a:lnTo>
                    <a:pt x="4" y="112"/>
                  </a:lnTo>
                  <a:lnTo>
                    <a:pt x="13" y="126"/>
                  </a:lnTo>
                  <a:lnTo>
                    <a:pt x="66" y="1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39" name="Freeform 75"/>
            <p:cNvSpPr>
              <a:spLocks/>
            </p:cNvSpPr>
            <p:nvPr/>
          </p:nvSpPr>
          <p:spPr bwMode="auto">
            <a:xfrm>
              <a:off x="2852" y="3096"/>
              <a:ext cx="29" cy="54"/>
            </a:xfrm>
            <a:custGeom>
              <a:avLst/>
              <a:gdLst>
                <a:gd name="T0" fmla="*/ 0 w 68"/>
                <a:gd name="T1" fmla="*/ 10 h 126"/>
                <a:gd name="T2" fmla="*/ 1 w 68"/>
                <a:gd name="T3" fmla="*/ 9 h 126"/>
                <a:gd name="T4" fmla="*/ 3 w 68"/>
                <a:gd name="T5" fmla="*/ 9 h 126"/>
                <a:gd name="T6" fmla="*/ 4 w 68"/>
                <a:gd name="T7" fmla="*/ 8 h 126"/>
                <a:gd name="T8" fmla="*/ 5 w 68"/>
                <a:gd name="T9" fmla="*/ 6 h 126"/>
                <a:gd name="T10" fmla="*/ 5 w 68"/>
                <a:gd name="T11" fmla="*/ 4 h 126"/>
                <a:gd name="T12" fmla="*/ 5 w 68"/>
                <a:gd name="T13" fmla="*/ 3 h 126"/>
                <a:gd name="T14" fmla="*/ 5 w 68"/>
                <a:gd name="T15" fmla="*/ 1 h 126"/>
                <a:gd name="T16" fmla="*/ 4 w 68"/>
                <a:gd name="T17" fmla="*/ 0 h 1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8" h="126">
                  <a:moveTo>
                    <a:pt x="0" y="126"/>
                  </a:moveTo>
                  <a:lnTo>
                    <a:pt x="16" y="122"/>
                  </a:lnTo>
                  <a:lnTo>
                    <a:pt x="33" y="112"/>
                  </a:lnTo>
                  <a:lnTo>
                    <a:pt x="48" y="95"/>
                  </a:lnTo>
                  <a:lnTo>
                    <a:pt x="59" y="75"/>
                  </a:lnTo>
                  <a:lnTo>
                    <a:pt x="66" y="52"/>
                  </a:lnTo>
                  <a:lnTo>
                    <a:pt x="68" y="31"/>
                  </a:lnTo>
                  <a:lnTo>
                    <a:pt x="64" y="13"/>
                  </a:lnTo>
                  <a:lnTo>
                    <a:pt x="5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40" name="Freeform 76"/>
            <p:cNvSpPr>
              <a:spLocks/>
            </p:cNvSpPr>
            <p:nvPr/>
          </p:nvSpPr>
          <p:spPr bwMode="auto">
            <a:xfrm>
              <a:off x="2825" y="3135"/>
              <a:ext cx="27" cy="15"/>
            </a:xfrm>
            <a:custGeom>
              <a:avLst/>
              <a:gdLst>
                <a:gd name="T0" fmla="*/ 0 w 61"/>
                <a:gd name="T1" fmla="*/ 0 h 33"/>
                <a:gd name="T2" fmla="*/ 2 w 61"/>
                <a:gd name="T3" fmla="*/ 2 h 33"/>
                <a:gd name="T4" fmla="*/ 3 w 61"/>
                <a:gd name="T5" fmla="*/ 3 h 33"/>
                <a:gd name="T6" fmla="*/ 5 w 61"/>
                <a:gd name="T7" fmla="*/ 3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1" h="33">
                  <a:moveTo>
                    <a:pt x="0" y="0"/>
                  </a:moveTo>
                  <a:lnTo>
                    <a:pt x="17" y="17"/>
                  </a:lnTo>
                  <a:lnTo>
                    <a:pt x="37" y="28"/>
                  </a:lnTo>
                  <a:lnTo>
                    <a:pt x="61"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41" name="Line 77"/>
            <p:cNvSpPr>
              <a:spLocks noChangeShapeType="1"/>
            </p:cNvSpPr>
            <p:nvPr/>
          </p:nvSpPr>
          <p:spPr bwMode="auto">
            <a:xfrm flipV="1">
              <a:off x="2911" y="3063"/>
              <a:ext cx="24"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42" name="Line 78"/>
            <p:cNvSpPr>
              <a:spLocks noChangeShapeType="1"/>
            </p:cNvSpPr>
            <p:nvPr/>
          </p:nvSpPr>
          <p:spPr bwMode="auto">
            <a:xfrm>
              <a:off x="2926" y="3102"/>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43" name="Line 79"/>
            <p:cNvSpPr>
              <a:spLocks noChangeShapeType="1"/>
            </p:cNvSpPr>
            <p:nvPr/>
          </p:nvSpPr>
          <p:spPr bwMode="auto">
            <a:xfrm flipH="1">
              <a:off x="2947" y="3063"/>
              <a:ext cx="24"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44" name="Line 80"/>
            <p:cNvSpPr>
              <a:spLocks noChangeShapeType="1"/>
            </p:cNvSpPr>
            <p:nvPr/>
          </p:nvSpPr>
          <p:spPr bwMode="auto">
            <a:xfrm flipV="1">
              <a:off x="4280" y="2086"/>
              <a:ext cx="105" cy="8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45" name="Freeform 81"/>
            <p:cNvSpPr>
              <a:spLocks/>
            </p:cNvSpPr>
            <p:nvPr/>
          </p:nvSpPr>
          <p:spPr bwMode="auto">
            <a:xfrm>
              <a:off x="3291" y="478"/>
              <a:ext cx="54" cy="84"/>
            </a:xfrm>
            <a:custGeom>
              <a:avLst/>
              <a:gdLst>
                <a:gd name="T0" fmla="*/ 10 w 127"/>
                <a:gd name="T1" fmla="*/ 2 h 200"/>
                <a:gd name="T2" fmla="*/ 10 w 127"/>
                <a:gd name="T3" fmla="*/ 1 h 200"/>
                <a:gd name="T4" fmla="*/ 10 w 127"/>
                <a:gd name="T5" fmla="*/ 1 h 200"/>
                <a:gd name="T6" fmla="*/ 9 w 127"/>
                <a:gd name="T7" fmla="*/ 0 h 200"/>
                <a:gd name="T8" fmla="*/ 9 w 127"/>
                <a:gd name="T9" fmla="*/ 0 h 200"/>
                <a:gd name="T10" fmla="*/ 6 w 127"/>
                <a:gd name="T11" fmla="*/ 0 h 200"/>
                <a:gd name="T12" fmla="*/ 5 w 127"/>
                <a:gd name="T13" fmla="*/ 0 h 200"/>
                <a:gd name="T14" fmla="*/ 4 w 127"/>
                <a:gd name="T15" fmla="*/ 1 h 200"/>
                <a:gd name="T16" fmla="*/ 3 w 127"/>
                <a:gd name="T17" fmla="*/ 2 h 200"/>
                <a:gd name="T18" fmla="*/ 3 w 127"/>
                <a:gd name="T19" fmla="*/ 3 h 200"/>
                <a:gd name="T20" fmla="*/ 1 w 127"/>
                <a:gd name="T21" fmla="*/ 8 h 200"/>
                <a:gd name="T22" fmla="*/ 0 w 127"/>
                <a:gd name="T23" fmla="*/ 10 h 200"/>
                <a:gd name="T24" fmla="*/ 0 w 127"/>
                <a:gd name="T25" fmla="*/ 11 h 200"/>
                <a:gd name="T26" fmla="*/ 0 w 127"/>
                <a:gd name="T27" fmla="*/ 13 h 200"/>
                <a:gd name="T28" fmla="*/ 0 w 127"/>
                <a:gd name="T29" fmla="*/ 14 h 200"/>
                <a:gd name="T30" fmla="*/ 1 w 127"/>
                <a:gd name="T31" fmla="*/ 14 h 200"/>
                <a:gd name="T32" fmla="*/ 1 w 127"/>
                <a:gd name="T33" fmla="*/ 15 h 200"/>
                <a:gd name="T34" fmla="*/ 3 w 127"/>
                <a:gd name="T35" fmla="*/ 15 h 200"/>
                <a:gd name="T36" fmla="*/ 4 w 127"/>
                <a:gd name="T37" fmla="*/ 15 h 200"/>
                <a:gd name="T38" fmla="*/ 5 w 127"/>
                <a:gd name="T39" fmla="*/ 15 h 200"/>
                <a:gd name="T40" fmla="*/ 5 w 127"/>
                <a:gd name="T41" fmla="*/ 15 h 200"/>
                <a:gd name="T42" fmla="*/ 6 w 127"/>
                <a:gd name="T43" fmla="*/ 14 h 200"/>
                <a:gd name="T44" fmla="*/ 7 w 127"/>
                <a:gd name="T45" fmla="*/ 13 h 200"/>
                <a:gd name="T46" fmla="*/ 7 w 127"/>
                <a:gd name="T47" fmla="*/ 11 h 200"/>
                <a:gd name="T48" fmla="*/ 10 w 127"/>
                <a:gd name="T49" fmla="*/ 2 h 2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7" h="200">
                  <a:moveTo>
                    <a:pt x="126" y="26"/>
                  </a:moveTo>
                  <a:lnTo>
                    <a:pt x="127" y="18"/>
                  </a:lnTo>
                  <a:lnTo>
                    <a:pt x="125" y="9"/>
                  </a:lnTo>
                  <a:lnTo>
                    <a:pt x="120" y="2"/>
                  </a:lnTo>
                  <a:lnTo>
                    <a:pt x="113" y="0"/>
                  </a:lnTo>
                  <a:lnTo>
                    <a:pt x="80" y="1"/>
                  </a:lnTo>
                  <a:lnTo>
                    <a:pt x="64" y="5"/>
                  </a:lnTo>
                  <a:lnTo>
                    <a:pt x="50" y="15"/>
                  </a:lnTo>
                  <a:lnTo>
                    <a:pt x="40" y="28"/>
                  </a:lnTo>
                  <a:lnTo>
                    <a:pt x="31" y="41"/>
                  </a:lnTo>
                  <a:lnTo>
                    <a:pt x="12" y="105"/>
                  </a:lnTo>
                  <a:lnTo>
                    <a:pt x="3" y="138"/>
                  </a:lnTo>
                  <a:lnTo>
                    <a:pt x="0" y="154"/>
                  </a:lnTo>
                  <a:lnTo>
                    <a:pt x="0" y="170"/>
                  </a:lnTo>
                  <a:lnTo>
                    <a:pt x="5" y="186"/>
                  </a:lnTo>
                  <a:lnTo>
                    <a:pt x="11" y="194"/>
                  </a:lnTo>
                  <a:lnTo>
                    <a:pt x="17" y="198"/>
                  </a:lnTo>
                  <a:lnTo>
                    <a:pt x="34" y="200"/>
                  </a:lnTo>
                  <a:lnTo>
                    <a:pt x="50" y="200"/>
                  </a:lnTo>
                  <a:lnTo>
                    <a:pt x="59" y="200"/>
                  </a:lnTo>
                  <a:lnTo>
                    <a:pt x="66" y="197"/>
                  </a:lnTo>
                  <a:lnTo>
                    <a:pt x="79" y="185"/>
                  </a:lnTo>
                  <a:lnTo>
                    <a:pt x="87" y="171"/>
                  </a:lnTo>
                  <a:lnTo>
                    <a:pt x="93" y="155"/>
                  </a:lnTo>
                  <a:lnTo>
                    <a:pt x="126" y="2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46" name="Freeform 82"/>
            <p:cNvSpPr>
              <a:spLocks/>
            </p:cNvSpPr>
            <p:nvPr/>
          </p:nvSpPr>
          <p:spPr bwMode="auto">
            <a:xfrm>
              <a:off x="3330" y="547"/>
              <a:ext cx="6" cy="15"/>
            </a:xfrm>
            <a:custGeom>
              <a:avLst/>
              <a:gdLst>
                <a:gd name="T0" fmla="*/ 1 w 11"/>
                <a:gd name="T1" fmla="*/ 0 h 41"/>
                <a:gd name="T2" fmla="*/ 0 w 11"/>
                <a:gd name="T3" fmla="*/ 0 h 41"/>
                <a:gd name="T4" fmla="*/ 1 w 11"/>
                <a:gd name="T5" fmla="*/ 1 h 41"/>
                <a:gd name="T6" fmla="*/ 2 w 11"/>
                <a:gd name="T7" fmla="*/ 2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41">
                  <a:moveTo>
                    <a:pt x="1" y="0"/>
                  </a:moveTo>
                  <a:lnTo>
                    <a:pt x="0" y="10"/>
                  </a:lnTo>
                  <a:lnTo>
                    <a:pt x="1" y="22"/>
                  </a:lnTo>
                  <a:lnTo>
                    <a:pt x="11"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47" name="Line 83"/>
            <p:cNvSpPr>
              <a:spLocks noChangeShapeType="1"/>
            </p:cNvSpPr>
            <p:nvPr/>
          </p:nvSpPr>
          <p:spPr bwMode="auto">
            <a:xfrm flipH="1">
              <a:off x="3383" y="436"/>
              <a:ext cx="12"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48" name="Freeform 84"/>
            <p:cNvSpPr>
              <a:spLocks/>
            </p:cNvSpPr>
            <p:nvPr/>
          </p:nvSpPr>
          <p:spPr bwMode="auto">
            <a:xfrm>
              <a:off x="4343" y="1258"/>
              <a:ext cx="57" cy="128"/>
            </a:xfrm>
            <a:custGeom>
              <a:avLst/>
              <a:gdLst>
                <a:gd name="T0" fmla="*/ 6 w 134"/>
                <a:gd name="T1" fmla="*/ 0 h 299"/>
                <a:gd name="T2" fmla="*/ 0 w 134"/>
                <a:gd name="T3" fmla="*/ 24 h 299"/>
                <a:gd name="T4" fmla="*/ 4 w 134"/>
                <a:gd name="T5" fmla="*/ 24 h 299"/>
                <a:gd name="T6" fmla="*/ 5 w 134"/>
                <a:gd name="T7" fmla="*/ 23 h 299"/>
                <a:gd name="T8" fmla="*/ 7 w 134"/>
                <a:gd name="T9" fmla="*/ 22 h 299"/>
                <a:gd name="T10" fmla="*/ 8 w 134"/>
                <a:gd name="T11" fmla="*/ 21 h 299"/>
                <a:gd name="T12" fmla="*/ 9 w 134"/>
                <a:gd name="T13" fmla="*/ 19 h 299"/>
                <a:gd name="T14" fmla="*/ 10 w 134"/>
                <a:gd name="T15" fmla="*/ 12 h 299"/>
                <a:gd name="T16" fmla="*/ 10 w 134"/>
                <a:gd name="T17" fmla="*/ 11 h 299"/>
                <a:gd name="T18" fmla="*/ 10 w 134"/>
                <a:gd name="T19" fmla="*/ 9 h 299"/>
                <a:gd name="T20" fmla="*/ 9 w 134"/>
                <a:gd name="T21" fmla="*/ 8 h 299"/>
                <a:gd name="T22" fmla="*/ 8 w 134"/>
                <a:gd name="T23" fmla="*/ 8 h 299"/>
                <a:gd name="T24" fmla="*/ 4 w 134"/>
                <a:gd name="T25" fmla="*/ 8 h 2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4" h="299">
                  <a:moveTo>
                    <a:pt x="81" y="0"/>
                  </a:moveTo>
                  <a:lnTo>
                    <a:pt x="0" y="299"/>
                  </a:lnTo>
                  <a:lnTo>
                    <a:pt x="53" y="299"/>
                  </a:lnTo>
                  <a:lnTo>
                    <a:pt x="69" y="295"/>
                  </a:lnTo>
                  <a:lnTo>
                    <a:pt x="86" y="282"/>
                  </a:lnTo>
                  <a:lnTo>
                    <a:pt x="100" y="263"/>
                  </a:lnTo>
                  <a:lnTo>
                    <a:pt x="110" y="242"/>
                  </a:lnTo>
                  <a:lnTo>
                    <a:pt x="131" y="158"/>
                  </a:lnTo>
                  <a:lnTo>
                    <a:pt x="134" y="135"/>
                  </a:lnTo>
                  <a:lnTo>
                    <a:pt x="131" y="117"/>
                  </a:lnTo>
                  <a:lnTo>
                    <a:pt x="120" y="104"/>
                  </a:lnTo>
                  <a:lnTo>
                    <a:pt x="106" y="100"/>
                  </a:lnTo>
                  <a:lnTo>
                    <a:pt x="54" y="1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49" name="Line 85"/>
            <p:cNvSpPr>
              <a:spLocks noChangeShapeType="1"/>
            </p:cNvSpPr>
            <p:nvPr/>
          </p:nvSpPr>
          <p:spPr bwMode="auto">
            <a:xfrm flipH="1">
              <a:off x="4414" y="1258"/>
              <a:ext cx="15"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50" name="Line 86"/>
            <p:cNvSpPr>
              <a:spLocks noChangeShapeType="1"/>
            </p:cNvSpPr>
            <p:nvPr/>
          </p:nvSpPr>
          <p:spPr bwMode="auto">
            <a:xfrm flipH="1">
              <a:off x="3123" y="1007"/>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51" name="Freeform 87"/>
            <p:cNvSpPr>
              <a:spLocks/>
            </p:cNvSpPr>
            <p:nvPr/>
          </p:nvSpPr>
          <p:spPr bwMode="auto">
            <a:xfrm>
              <a:off x="3112" y="983"/>
              <a:ext cx="11" cy="24"/>
            </a:xfrm>
            <a:custGeom>
              <a:avLst/>
              <a:gdLst>
                <a:gd name="T0" fmla="*/ 0 w 27"/>
                <a:gd name="T1" fmla="*/ 0 h 57"/>
                <a:gd name="T2" fmla="*/ 0 w 27"/>
                <a:gd name="T3" fmla="*/ 2 h 57"/>
                <a:gd name="T4" fmla="*/ 0 w 27"/>
                <a:gd name="T5" fmla="*/ 3 h 57"/>
                <a:gd name="T6" fmla="*/ 1 w 27"/>
                <a:gd name="T7" fmla="*/ 4 h 57"/>
                <a:gd name="T8" fmla="*/ 2 w 27"/>
                <a:gd name="T9" fmla="*/ 4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57">
                  <a:moveTo>
                    <a:pt x="2" y="0"/>
                  </a:moveTo>
                  <a:lnTo>
                    <a:pt x="0" y="22"/>
                  </a:lnTo>
                  <a:lnTo>
                    <a:pt x="3" y="40"/>
                  </a:lnTo>
                  <a:lnTo>
                    <a:pt x="12" y="53"/>
                  </a:lnTo>
                  <a:lnTo>
                    <a:pt x="27"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52" name="Line 88"/>
            <p:cNvSpPr>
              <a:spLocks noChangeShapeType="1"/>
            </p:cNvSpPr>
            <p:nvPr/>
          </p:nvSpPr>
          <p:spPr bwMode="auto">
            <a:xfrm flipV="1">
              <a:off x="3115" y="947"/>
              <a:ext cx="8"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53" name="Freeform 89"/>
            <p:cNvSpPr>
              <a:spLocks/>
            </p:cNvSpPr>
            <p:nvPr/>
          </p:nvSpPr>
          <p:spPr bwMode="auto">
            <a:xfrm>
              <a:off x="3123" y="920"/>
              <a:ext cx="24" cy="27"/>
            </a:xfrm>
            <a:custGeom>
              <a:avLst/>
              <a:gdLst>
                <a:gd name="T0" fmla="*/ 4 w 56"/>
                <a:gd name="T1" fmla="*/ 0 h 59"/>
                <a:gd name="T2" fmla="*/ 3 w 56"/>
                <a:gd name="T3" fmla="*/ 0 h 59"/>
                <a:gd name="T4" fmla="*/ 2 w 56"/>
                <a:gd name="T5" fmla="*/ 2 h 59"/>
                <a:gd name="T6" fmla="*/ 1 w 56"/>
                <a:gd name="T7" fmla="*/ 3 h 59"/>
                <a:gd name="T8" fmla="*/ 0 w 56"/>
                <a:gd name="T9" fmla="*/ 5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 h="59">
                  <a:moveTo>
                    <a:pt x="56" y="0"/>
                  </a:moveTo>
                  <a:lnTo>
                    <a:pt x="39" y="4"/>
                  </a:lnTo>
                  <a:lnTo>
                    <a:pt x="23" y="17"/>
                  </a:lnTo>
                  <a:lnTo>
                    <a:pt x="10" y="36"/>
                  </a:lnTo>
                  <a:lnTo>
                    <a:pt x="0"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54" name="Line 90"/>
            <p:cNvSpPr>
              <a:spLocks noChangeShapeType="1"/>
            </p:cNvSpPr>
            <p:nvPr/>
          </p:nvSpPr>
          <p:spPr bwMode="auto">
            <a:xfrm>
              <a:off x="3147" y="920"/>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55" name="Line 91"/>
            <p:cNvSpPr>
              <a:spLocks noChangeShapeType="1"/>
            </p:cNvSpPr>
            <p:nvPr/>
          </p:nvSpPr>
          <p:spPr bwMode="auto">
            <a:xfrm flipH="1">
              <a:off x="3180" y="878"/>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56" name="Freeform 92"/>
            <p:cNvSpPr>
              <a:spLocks/>
            </p:cNvSpPr>
            <p:nvPr/>
          </p:nvSpPr>
          <p:spPr bwMode="auto">
            <a:xfrm>
              <a:off x="4110" y="1691"/>
              <a:ext cx="56" cy="126"/>
            </a:xfrm>
            <a:custGeom>
              <a:avLst/>
              <a:gdLst>
                <a:gd name="T0" fmla="*/ 10 w 132"/>
                <a:gd name="T1" fmla="*/ 0 h 299"/>
                <a:gd name="T2" fmla="*/ 4 w 132"/>
                <a:gd name="T3" fmla="*/ 22 h 299"/>
                <a:gd name="T4" fmla="*/ 0 w 132"/>
                <a:gd name="T5" fmla="*/ 22 h 299"/>
                <a:gd name="T6" fmla="*/ 0 60000 65536"/>
                <a:gd name="T7" fmla="*/ 0 60000 65536"/>
                <a:gd name="T8" fmla="*/ 0 60000 65536"/>
              </a:gdLst>
              <a:ahLst/>
              <a:cxnLst>
                <a:cxn ang="T6">
                  <a:pos x="T0" y="T1"/>
                </a:cxn>
                <a:cxn ang="T7">
                  <a:pos x="T2" y="T3"/>
                </a:cxn>
                <a:cxn ang="T8">
                  <a:pos x="T4" y="T5"/>
                </a:cxn>
              </a:cxnLst>
              <a:rect l="0" t="0" r="r" b="b"/>
              <a:pathLst>
                <a:path w="132" h="299">
                  <a:moveTo>
                    <a:pt x="132" y="0"/>
                  </a:moveTo>
                  <a:lnTo>
                    <a:pt x="52" y="299"/>
                  </a:lnTo>
                  <a:lnTo>
                    <a:pt x="0" y="2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57" name="Freeform 93"/>
            <p:cNvSpPr>
              <a:spLocks/>
            </p:cNvSpPr>
            <p:nvPr/>
          </p:nvSpPr>
          <p:spPr bwMode="auto">
            <a:xfrm>
              <a:off x="4098" y="1793"/>
              <a:ext cx="12" cy="24"/>
            </a:xfrm>
            <a:custGeom>
              <a:avLst/>
              <a:gdLst>
                <a:gd name="T0" fmla="*/ 0 w 29"/>
                <a:gd name="T1" fmla="*/ 0 h 58"/>
                <a:gd name="T2" fmla="*/ 0 w 29"/>
                <a:gd name="T3" fmla="*/ 2 h 58"/>
                <a:gd name="T4" fmla="*/ 0 w 29"/>
                <a:gd name="T5" fmla="*/ 3 h 58"/>
                <a:gd name="T6" fmla="*/ 1 w 29"/>
                <a:gd name="T7" fmla="*/ 4 h 58"/>
                <a:gd name="T8" fmla="*/ 2 w 29"/>
                <a:gd name="T9" fmla="*/ 4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 h="58">
                  <a:moveTo>
                    <a:pt x="3" y="0"/>
                  </a:moveTo>
                  <a:lnTo>
                    <a:pt x="0" y="23"/>
                  </a:lnTo>
                  <a:lnTo>
                    <a:pt x="4" y="41"/>
                  </a:lnTo>
                  <a:lnTo>
                    <a:pt x="14" y="53"/>
                  </a:lnTo>
                  <a:lnTo>
                    <a:pt x="29"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58" name="Line 94"/>
            <p:cNvSpPr>
              <a:spLocks noChangeShapeType="1"/>
            </p:cNvSpPr>
            <p:nvPr/>
          </p:nvSpPr>
          <p:spPr bwMode="auto">
            <a:xfrm flipV="1">
              <a:off x="4098" y="1757"/>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59" name="Freeform 95"/>
            <p:cNvSpPr>
              <a:spLocks/>
            </p:cNvSpPr>
            <p:nvPr/>
          </p:nvSpPr>
          <p:spPr bwMode="auto">
            <a:xfrm>
              <a:off x="4107" y="1733"/>
              <a:ext cx="24" cy="24"/>
            </a:xfrm>
            <a:custGeom>
              <a:avLst/>
              <a:gdLst>
                <a:gd name="T0" fmla="*/ 4 w 57"/>
                <a:gd name="T1" fmla="*/ 0 h 58"/>
                <a:gd name="T2" fmla="*/ 3 w 57"/>
                <a:gd name="T3" fmla="*/ 0 h 58"/>
                <a:gd name="T4" fmla="*/ 2 w 57"/>
                <a:gd name="T5" fmla="*/ 1 h 58"/>
                <a:gd name="T6" fmla="*/ 1 w 57"/>
                <a:gd name="T7" fmla="*/ 2 h 58"/>
                <a:gd name="T8" fmla="*/ 0 w 57"/>
                <a:gd name="T9" fmla="*/ 4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58">
                  <a:moveTo>
                    <a:pt x="57" y="0"/>
                  </a:moveTo>
                  <a:lnTo>
                    <a:pt x="40" y="4"/>
                  </a:lnTo>
                  <a:lnTo>
                    <a:pt x="24" y="17"/>
                  </a:lnTo>
                  <a:lnTo>
                    <a:pt x="10" y="36"/>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60" name="Line 96"/>
            <p:cNvSpPr>
              <a:spLocks noChangeShapeType="1"/>
            </p:cNvSpPr>
            <p:nvPr/>
          </p:nvSpPr>
          <p:spPr bwMode="auto">
            <a:xfrm>
              <a:off x="4131" y="1733"/>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61" name="Line 97"/>
            <p:cNvSpPr>
              <a:spLocks noChangeShapeType="1"/>
            </p:cNvSpPr>
            <p:nvPr/>
          </p:nvSpPr>
          <p:spPr bwMode="auto">
            <a:xfrm flipH="1">
              <a:off x="4178" y="1691"/>
              <a:ext cx="15"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62" name="Freeform 98"/>
            <p:cNvSpPr>
              <a:spLocks/>
            </p:cNvSpPr>
            <p:nvPr/>
          </p:nvSpPr>
          <p:spPr bwMode="auto">
            <a:xfrm>
              <a:off x="4265" y="2241"/>
              <a:ext cx="57" cy="128"/>
            </a:xfrm>
            <a:custGeom>
              <a:avLst/>
              <a:gdLst>
                <a:gd name="T0" fmla="*/ 6 w 134"/>
                <a:gd name="T1" fmla="*/ 0 h 300"/>
                <a:gd name="T2" fmla="*/ 0 w 134"/>
                <a:gd name="T3" fmla="*/ 23 h 300"/>
                <a:gd name="T4" fmla="*/ 4 w 134"/>
                <a:gd name="T5" fmla="*/ 23 h 300"/>
                <a:gd name="T6" fmla="*/ 5 w 134"/>
                <a:gd name="T7" fmla="*/ 23 h 300"/>
                <a:gd name="T8" fmla="*/ 6 w 134"/>
                <a:gd name="T9" fmla="*/ 22 h 300"/>
                <a:gd name="T10" fmla="*/ 8 w 134"/>
                <a:gd name="T11" fmla="*/ 20 h 300"/>
                <a:gd name="T12" fmla="*/ 9 w 134"/>
                <a:gd name="T13" fmla="*/ 19 h 300"/>
                <a:gd name="T14" fmla="*/ 10 w 134"/>
                <a:gd name="T15" fmla="*/ 12 h 300"/>
                <a:gd name="T16" fmla="*/ 10 w 134"/>
                <a:gd name="T17" fmla="*/ 11 h 300"/>
                <a:gd name="T18" fmla="*/ 10 w 134"/>
                <a:gd name="T19" fmla="*/ 9 h 300"/>
                <a:gd name="T20" fmla="*/ 9 w 134"/>
                <a:gd name="T21" fmla="*/ 8 h 300"/>
                <a:gd name="T22" fmla="*/ 8 w 134"/>
                <a:gd name="T23" fmla="*/ 8 h 300"/>
                <a:gd name="T24" fmla="*/ 4 w 134"/>
                <a:gd name="T25" fmla="*/ 8 h 3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4" h="300">
                  <a:moveTo>
                    <a:pt x="80" y="0"/>
                  </a:moveTo>
                  <a:lnTo>
                    <a:pt x="0" y="300"/>
                  </a:lnTo>
                  <a:lnTo>
                    <a:pt x="52" y="300"/>
                  </a:lnTo>
                  <a:lnTo>
                    <a:pt x="69" y="295"/>
                  </a:lnTo>
                  <a:lnTo>
                    <a:pt x="85" y="283"/>
                  </a:lnTo>
                  <a:lnTo>
                    <a:pt x="99" y="264"/>
                  </a:lnTo>
                  <a:lnTo>
                    <a:pt x="108" y="242"/>
                  </a:lnTo>
                  <a:lnTo>
                    <a:pt x="131" y="159"/>
                  </a:lnTo>
                  <a:lnTo>
                    <a:pt x="134" y="136"/>
                  </a:lnTo>
                  <a:lnTo>
                    <a:pt x="130" y="117"/>
                  </a:lnTo>
                  <a:lnTo>
                    <a:pt x="120" y="105"/>
                  </a:lnTo>
                  <a:lnTo>
                    <a:pt x="105" y="100"/>
                  </a:lnTo>
                  <a:lnTo>
                    <a:pt x="53" y="1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63" name="Freeform 99"/>
            <p:cNvSpPr>
              <a:spLocks/>
            </p:cNvSpPr>
            <p:nvPr/>
          </p:nvSpPr>
          <p:spPr bwMode="auto">
            <a:xfrm>
              <a:off x="3452" y="3021"/>
              <a:ext cx="3" cy="15"/>
            </a:xfrm>
            <a:custGeom>
              <a:avLst/>
              <a:gdLst>
                <a:gd name="T0" fmla="*/ 0 w 12"/>
                <a:gd name="T1" fmla="*/ 0 h 41"/>
                <a:gd name="T2" fmla="*/ 0 w 12"/>
                <a:gd name="T3" fmla="*/ 0 h 41"/>
                <a:gd name="T4" fmla="*/ 0 w 12"/>
                <a:gd name="T5" fmla="*/ 1 h 41"/>
                <a:gd name="T6" fmla="*/ 0 w 12"/>
                <a:gd name="T7" fmla="*/ 2 h 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41">
                  <a:moveTo>
                    <a:pt x="1" y="0"/>
                  </a:moveTo>
                  <a:lnTo>
                    <a:pt x="0" y="11"/>
                  </a:lnTo>
                  <a:lnTo>
                    <a:pt x="1" y="22"/>
                  </a:lnTo>
                  <a:lnTo>
                    <a:pt x="12"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64" name="Freeform 100"/>
            <p:cNvSpPr>
              <a:spLocks/>
            </p:cNvSpPr>
            <p:nvPr/>
          </p:nvSpPr>
          <p:spPr bwMode="auto">
            <a:xfrm>
              <a:off x="3413" y="2952"/>
              <a:ext cx="54" cy="84"/>
            </a:xfrm>
            <a:custGeom>
              <a:avLst/>
              <a:gdLst>
                <a:gd name="T0" fmla="*/ 10 w 127"/>
                <a:gd name="T1" fmla="*/ 2 h 200"/>
                <a:gd name="T2" fmla="*/ 10 w 127"/>
                <a:gd name="T3" fmla="*/ 1 h 200"/>
                <a:gd name="T4" fmla="*/ 10 w 127"/>
                <a:gd name="T5" fmla="*/ 1 h 200"/>
                <a:gd name="T6" fmla="*/ 9 w 127"/>
                <a:gd name="T7" fmla="*/ 0 h 200"/>
                <a:gd name="T8" fmla="*/ 9 w 127"/>
                <a:gd name="T9" fmla="*/ 0 h 200"/>
                <a:gd name="T10" fmla="*/ 6 w 127"/>
                <a:gd name="T11" fmla="*/ 0 h 200"/>
                <a:gd name="T12" fmla="*/ 5 w 127"/>
                <a:gd name="T13" fmla="*/ 0 h 200"/>
                <a:gd name="T14" fmla="*/ 4 w 127"/>
                <a:gd name="T15" fmla="*/ 1 h 200"/>
                <a:gd name="T16" fmla="*/ 3 w 127"/>
                <a:gd name="T17" fmla="*/ 2 h 200"/>
                <a:gd name="T18" fmla="*/ 3 w 127"/>
                <a:gd name="T19" fmla="*/ 3 h 200"/>
                <a:gd name="T20" fmla="*/ 1 w 127"/>
                <a:gd name="T21" fmla="*/ 8 h 200"/>
                <a:gd name="T22" fmla="*/ 0 w 127"/>
                <a:gd name="T23" fmla="*/ 10 h 200"/>
                <a:gd name="T24" fmla="*/ 0 w 127"/>
                <a:gd name="T25" fmla="*/ 11 h 200"/>
                <a:gd name="T26" fmla="*/ 0 w 127"/>
                <a:gd name="T27" fmla="*/ 13 h 200"/>
                <a:gd name="T28" fmla="*/ 0 w 127"/>
                <a:gd name="T29" fmla="*/ 14 h 200"/>
                <a:gd name="T30" fmla="*/ 1 w 127"/>
                <a:gd name="T31" fmla="*/ 14 h 200"/>
                <a:gd name="T32" fmla="*/ 1 w 127"/>
                <a:gd name="T33" fmla="*/ 15 h 200"/>
                <a:gd name="T34" fmla="*/ 3 w 127"/>
                <a:gd name="T35" fmla="*/ 15 h 200"/>
                <a:gd name="T36" fmla="*/ 4 w 127"/>
                <a:gd name="T37" fmla="*/ 15 h 200"/>
                <a:gd name="T38" fmla="*/ 5 w 127"/>
                <a:gd name="T39" fmla="*/ 15 h 200"/>
                <a:gd name="T40" fmla="*/ 5 w 127"/>
                <a:gd name="T41" fmla="*/ 15 h 200"/>
                <a:gd name="T42" fmla="*/ 6 w 127"/>
                <a:gd name="T43" fmla="*/ 14 h 200"/>
                <a:gd name="T44" fmla="*/ 7 w 127"/>
                <a:gd name="T45" fmla="*/ 13 h 200"/>
                <a:gd name="T46" fmla="*/ 7 w 127"/>
                <a:gd name="T47" fmla="*/ 12 h 200"/>
                <a:gd name="T48" fmla="*/ 10 w 127"/>
                <a:gd name="T49" fmla="*/ 2 h 2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27" h="200">
                  <a:moveTo>
                    <a:pt x="127" y="27"/>
                  </a:moveTo>
                  <a:lnTo>
                    <a:pt x="127" y="18"/>
                  </a:lnTo>
                  <a:lnTo>
                    <a:pt x="125" y="10"/>
                  </a:lnTo>
                  <a:lnTo>
                    <a:pt x="121" y="2"/>
                  </a:lnTo>
                  <a:lnTo>
                    <a:pt x="113" y="0"/>
                  </a:lnTo>
                  <a:lnTo>
                    <a:pt x="80" y="1"/>
                  </a:lnTo>
                  <a:lnTo>
                    <a:pt x="64" y="6"/>
                  </a:lnTo>
                  <a:lnTo>
                    <a:pt x="50" y="15"/>
                  </a:lnTo>
                  <a:lnTo>
                    <a:pt x="40" y="28"/>
                  </a:lnTo>
                  <a:lnTo>
                    <a:pt x="31" y="42"/>
                  </a:lnTo>
                  <a:lnTo>
                    <a:pt x="12" y="106"/>
                  </a:lnTo>
                  <a:lnTo>
                    <a:pt x="4" y="138"/>
                  </a:lnTo>
                  <a:lnTo>
                    <a:pt x="0" y="155"/>
                  </a:lnTo>
                  <a:lnTo>
                    <a:pt x="0" y="171"/>
                  </a:lnTo>
                  <a:lnTo>
                    <a:pt x="6" y="187"/>
                  </a:lnTo>
                  <a:lnTo>
                    <a:pt x="11" y="193"/>
                  </a:lnTo>
                  <a:lnTo>
                    <a:pt x="17" y="198"/>
                  </a:lnTo>
                  <a:lnTo>
                    <a:pt x="34" y="200"/>
                  </a:lnTo>
                  <a:lnTo>
                    <a:pt x="50" y="200"/>
                  </a:lnTo>
                  <a:lnTo>
                    <a:pt x="59" y="200"/>
                  </a:lnTo>
                  <a:lnTo>
                    <a:pt x="66" y="197"/>
                  </a:lnTo>
                  <a:lnTo>
                    <a:pt x="79" y="186"/>
                  </a:lnTo>
                  <a:lnTo>
                    <a:pt x="88" y="172"/>
                  </a:lnTo>
                  <a:lnTo>
                    <a:pt x="93" y="156"/>
                  </a:lnTo>
                  <a:lnTo>
                    <a:pt x="126" y="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65" name="Line 101"/>
            <p:cNvSpPr>
              <a:spLocks noChangeShapeType="1"/>
            </p:cNvSpPr>
            <p:nvPr/>
          </p:nvSpPr>
          <p:spPr bwMode="auto">
            <a:xfrm flipH="1">
              <a:off x="3216" y="3218"/>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66" name="Freeform 102"/>
            <p:cNvSpPr>
              <a:spLocks/>
            </p:cNvSpPr>
            <p:nvPr/>
          </p:nvSpPr>
          <p:spPr bwMode="auto">
            <a:xfrm>
              <a:off x="3204" y="3194"/>
              <a:ext cx="12" cy="24"/>
            </a:xfrm>
            <a:custGeom>
              <a:avLst/>
              <a:gdLst>
                <a:gd name="T0" fmla="*/ 0 w 27"/>
                <a:gd name="T1" fmla="*/ 0 h 57"/>
                <a:gd name="T2" fmla="*/ 0 w 27"/>
                <a:gd name="T3" fmla="*/ 2 h 57"/>
                <a:gd name="T4" fmla="*/ 0 w 27"/>
                <a:gd name="T5" fmla="*/ 3 h 57"/>
                <a:gd name="T6" fmla="*/ 1 w 27"/>
                <a:gd name="T7" fmla="*/ 4 h 57"/>
                <a:gd name="T8" fmla="*/ 2 w 27"/>
                <a:gd name="T9" fmla="*/ 4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57">
                  <a:moveTo>
                    <a:pt x="3" y="0"/>
                  </a:moveTo>
                  <a:lnTo>
                    <a:pt x="0" y="21"/>
                  </a:lnTo>
                  <a:lnTo>
                    <a:pt x="4" y="40"/>
                  </a:lnTo>
                  <a:lnTo>
                    <a:pt x="14" y="53"/>
                  </a:lnTo>
                  <a:lnTo>
                    <a:pt x="27"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67" name="Line 103"/>
            <p:cNvSpPr>
              <a:spLocks noChangeShapeType="1"/>
            </p:cNvSpPr>
            <p:nvPr/>
          </p:nvSpPr>
          <p:spPr bwMode="auto">
            <a:xfrm flipV="1">
              <a:off x="3207" y="3158"/>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68" name="Freeform 104"/>
            <p:cNvSpPr>
              <a:spLocks/>
            </p:cNvSpPr>
            <p:nvPr/>
          </p:nvSpPr>
          <p:spPr bwMode="auto">
            <a:xfrm>
              <a:off x="3216" y="3135"/>
              <a:ext cx="24" cy="23"/>
            </a:xfrm>
            <a:custGeom>
              <a:avLst/>
              <a:gdLst>
                <a:gd name="T0" fmla="*/ 4 w 57"/>
                <a:gd name="T1" fmla="*/ 0 h 58"/>
                <a:gd name="T2" fmla="*/ 3 w 57"/>
                <a:gd name="T3" fmla="*/ 0 h 58"/>
                <a:gd name="T4" fmla="*/ 2 w 57"/>
                <a:gd name="T5" fmla="*/ 1 h 58"/>
                <a:gd name="T6" fmla="*/ 1 w 57"/>
                <a:gd name="T7" fmla="*/ 2 h 58"/>
                <a:gd name="T8" fmla="*/ 0 w 57"/>
                <a:gd name="T9" fmla="*/ 4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58">
                  <a:moveTo>
                    <a:pt x="57" y="0"/>
                  </a:moveTo>
                  <a:lnTo>
                    <a:pt x="40" y="5"/>
                  </a:lnTo>
                  <a:lnTo>
                    <a:pt x="23" y="17"/>
                  </a:lnTo>
                  <a:lnTo>
                    <a:pt x="9" y="35"/>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69" name="Line 105"/>
            <p:cNvSpPr>
              <a:spLocks noChangeShapeType="1"/>
            </p:cNvSpPr>
            <p:nvPr/>
          </p:nvSpPr>
          <p:spPr bwMode="auto">
            <a:xfrm>
              <a:off x="3240" y="3135"/>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70" name="Freeform 106"/>
            <p:cNvSpPr>
              <a:spLocks/>
            </p:cNvSpPr>
            <p:nvPr/>
          </p:nvSpPr>
          <p:spPr bwMode="auto">
            <a:xfrm>
              <a:off x="4050" y="2399"/>
              <a:ext cx="57" cy="129"/>
            </a:xfrm>
            <a:custGeom>
              <a:avLst/>
              <a:gdLst>
                <a:gd name="T0" fmla="*/ 10 w 133"/>
                <a:gd name="T1" fmla="*/ 0 h 299"/>
                <a:gd name="T2" fmla="*/ 4 w 133"/>
                <a:gd name="T3" fmla="*/ 24 h 299"/>
                <a:gd name="T4" fmla="*/ 0 w 133"/>
                <a:gd name="T5" fmla="*/ 24 h 299"/>
                <a:gd name="T6" fmla="*/ 0 60000 65536"/>
                <a:gd name="T7" fmla="*/ 0 60000 65536"/>
                <a:gd name="T8" fmla="*/ 0 60000 65536"/>
              </a:gdLst>
              <a:ahLst/>
              <a:cxnLst>
                <a:cxn ang="T6">
                  <a:pos x="T0" y="T1"/>
                </a:cxn>
                <a:cxn ang="T7">
                  <a:pos x="T2" y="T3"/>
                </a:cxn>
                <a:cxn ang="T8">
                  <a:pos x="T4" y="T5"/>
                </a:cxn>
              </a:cxnLst>
              <a:rect l="0" t="0" r="r" b="b"/>
              <a:pathLst>
                <a:path w="133" h="299">
                  <a:moveTo>
                    <a:pt x="133" y="0"/>
                  </a:moveTo>
                  <a:lnTo>
                    <a:pt x="52" y="299"/>
                  </a:lnTo>
                  <a:lnTo>
                    <a:pt x="0" y="2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71" name="Freeform 107"/>
            <p:cNvSpPr>
              <a:spLocks/>
            </p:cNvSpPr>
            <p:nvPr/>
          </p:nvSpPr>
          <p:spPr bwMode="auto">
            <a:xfrm>
              <a:off x="4038" y="2504"/>
              <a:ext cx="12" cy="24"/>
            </a:xfrm>
            <a:custGeom>
              <a:avLst/>
              <a:gdLst>
                <a:gd name="T0" fmla="*/ 0 w 27"/>
                <a:gd name="T1" fmla="*/ 0 h 59"/>
                <a:gd name="T2" fmla="*/ 0 w 27"/>
                <a:gd name="T3" fmla="*/ 2 h 59"/>
                <a:gd name="T4" fmla="*/ 0 w 27"/>
                <a:gd name="T5" fmla="*/ 3 h 59"/>
                <a:gd name="T6" fmla="*/ 1 w 27"/>
                <a:gd name="T7" fmla="*/ 4 h 59"/>
                <a:gd name="T8" fmla="*/ 2 w 27"/>
                <a:gd name="T9" fmla="*/ 4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59">
                  <a:moveTo>
                    <a:pt x="2" y="0"/>
                  </a:moveTo>
                  <a:lnTo>
                    <a:pt x="0" y="23"/>
                  </a:lnTo>
                  <a:lnTo>
                    <a:pt x="3" y="42"/>
                  </a:lnTo>
                  <a:lnTo>
                    <a:pt x="13" y="55"/>
                  </a:lnTo>
                  <a:lnTo>
                    <a:pt x="27"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72" name="Line 108"/>
            <p:cNvSpPr>
              <a:spLocks noChangeShapeType="1"/>
            </p:cNvSpPr>
            <p:nvPr/>
          </p:nvSpPr>
          <p:spPr bwMode="auto">
            <a:xfrm flipV="1">
              <a:off x="4041" y="2468"/>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73" name="Freeform 109"/>
            <p:cNvSpPr>
              <a:spLocks/>
            </p:cNvSpPr>
            <p:nvPr/>
          </p:nvSpPr>
          <p:spPr bwMode="auto">
            <a:xfrm>
              <a:off x="4050" y="2441"/>
              <a:ext cx="24" cy="27"/>
            </a:xfrm>
            <a:custGeom>
              <a:avLst/>
              <a:gdLst>
                <a:gd name="T0" fmla="*/ 4 w 57"/>
                <a:gd name="T1" fmla="*/ 0 h 58"/>
                <a:gd name="T2" fmla="*/ 3 w 57"/>
                <a:gd name="T3" fmla="*/ 0 h 58"/>
                <a:gd name="T4" fmla="*/ 2 w 57"/>
                <a:gd name="T5" fmla="*/ 2 h 58"/>
                <a:gd name="T6" fmla="*/ 1 w 57"/>
                <a:gd name="T7" fmla="*/ 4 h 58"/>
                <a:gd name="T8" fmla="*/ 0 w 57"/>
                <a:gd name="T9" fmla="*/ 6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 h="58">
                  <a:moveTo>
                    <a:pt x="57" y="0"/>
                  </a:moveTo>
                  <a:lnTo>
                    <a:pt x="41" y="4"/>
                  </a:lnTo>
                  <a:lnTo>
                    <a:pt x="24" y="17"/>
                  </a:lnTo>
                  <a:lnTo>
                    <a:pt x="10" y="36"/>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74" name="Line 110"/>
            <p:cNvSpPr>
              <a:spLocks noChangeShapeType="1"/>
            </p:cNvSpPr>
            <p:nvPr/>
          </p:nvSpPr>
          <p:spPr bwMode="auto">
            <a:xfrm>
              <a:off x="4074" y="2441"/>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75" name="Line 111"/>
            <p:cNvSpPr>
              <a:spLocks noChangeShapeType="1"/>
            </p:cNvSpPr>
            <p:nvPr/>
          </p:nvSpPr>
          <p:spPr bwMode="auto">
            <a:xfrm flipH="1">
              <a:off x="2651" y="1070"/>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76" name="Freeform 112"/>
            <p:cNvSpPr>
              <a:spLocks/>
            </p:cNvSpPr>
            <p:nvPr/>
          </p:nvSpPr>
          <p:spPr bwMode="auto">
            <a:xfrm>
              <a:off x="2639" y="1049"/>
              <a:ext cx="12" cy="21"/>
            </a:xfrm>
            <a:custGeom>
              <a:avLst/>
              <a:gdLst>
                <a:gd name="T0" fmla="*/ 0 w 25"/>
                <a:gd name="T1" fmla="*/ 0 h 50"/>
                <a:gd name="T2" fmla="*/ 0 w 25"/>
                <a:gd name="T3" fmla="*/ 1 h 50"/>
                <a:gd name="T4" fmla="*/ 0 w 25"/>
                <a:gd name="T5" fmla="*/ 3 h 50"/>
                <a:gd name="T6" fmla="*/ 1 w 25"/>
                <a:gd name="T7" fmla="*/ 3 h 50"/>
                <a:gd name="T8" fmla="*/ 3 w 25"/>
                <a:gd name="T9" fmla="*/ 4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0">
                  <a:moveTo>
                    <a:pt x="3" y="0"/>
                  </a:moveTo>
                  <a:lnTo>
                    <a:pt x="0" y="20"/>
                  </a:lnTo>
                  <a:lnTo>
                    <a:pt x="3" y="37"/>
                  </a:lnTo>
                  <a:lnTo>
                    <a:pt x="12" y="47"/>
                  </a:lnTo>
                  <a:lnTo>
                    <a:pt x="2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77" name="Line 113"/>
            <p:cNvSpPr>
              <a:spLocks noChangeShapeType="1"/>
            </p:cNvSpPr>
            <p:nvPr/>
          </p:nvSpPr>
          <p:spPr bwMode="auto">
            <a:xfrm flipV="1">
              <a:off x="2642" y="1013"/>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78" name="Freeform 114"/>
            <p:cNvSpPr>
              <a:spLocks/>
            </p:cNvSpPr>
            <p:nvPr/>
          </p:nvSpPr>
          <p:spPr bwMode="auto">
            <a:xfrm>
              <a:off x="2651" y="986"/>
              <a:ext cx="42" cy="27"/>
            </a:xfrm>
            <a:custGeom>
              <a:avLst/>
              <a:gdLst>
                <a:gd name="T0" fmla="*/ 7 w 97"/>
                <a:gd name="T1" fmla="*/ 5 h 66"/>
                <a:gd name="T2" fmla="*/ 8 w 97"/>
                <a:gd name="T3" fmla="*/ 3 h 66"/>
                <a:gd name="T4" fmla="*/ 8 w 97"/>
                <a:gd name="T5" fmla="*/ 2 h 66"/>
                <a:gd name="T6" fmla="*/ 7 w 97"/>
                <a:gd name="T7" fmla="*/ 1 h 66"/>
                <a:gd name="T8" fmla="*/ 6 w 97"/>
                <a:gd name="T9" fmla="*/ 0 h 66"/>
                <a:gd name="T10" fmla="*/ 5 w 97"/>
                <a:gd name="T11" fmla="*/ 0 h 66"/>
                <a:gd name="T12" fmla="*/ 4 w 97"/>
                <a:gd name="T13" fmla="*/ 0 h 66"/>
                <a:gd name="T14" fmla="*/ 3 w 97"/>
                <a:gd name="T15" fmla="*/ 1 h 66"/>
                <a:gd name="T16" fmla="*/ 2 w 97"/>
                <a:gd name="T17" fmla="*/ 2 h 66"/>
                <a:gd name="T18" fmla="*/ 0 w 97"/>
                <a:gd name="T19" fmla="*/ 3 h 66"/>
                <a:gd name="T20" fmla="*/ 0 w 97"/>
                <a:gd name="T21" fmla="*/ 5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7" h="66">
                  <a:moveTo>
                    <a:pt x="93" y="66"/>
                  </a:moveTo>
                  <a:lnTo>
                    <a:pt x="97" y="46"/>
                  </a:lnTo>
                  <a:lnTo>
                    <a:pt x="95" y="27"/>
                  </a:lnTo>
                  <a:lnTo>
                    <a:pt x="88" y="13"/>
                  </a:lnTo>
                  <a:lnTo>
                    <a:pt x="79" y="3"/>
                  </a:lnTo>
                  <a:lnTo>
                    <a:pt x="65" y="0"/>
                  </a:lnTo>
                  <a:lnTo>
                    <a:pt x="50" y="3"/>
                  </a:lnTo>
                  <a:lnTo>
                    <a:pt x="34" y="13"/>
                  </a:lnTo>
                  <a:lnTo>
                    <a:pt x="20" y="27"/>
                  </a:lnTo>
                  <a:lnTo>
                    <a:pt x="8" y="46"/>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79" name="Freeform 115"/>
            <p:cNvSpPr>
              <a:spLocks/>
            </p:cNvSpPr>
            <p:nvPr/>
          </p:nvSpPr>
          <p:spPr bwMode="auto">
            <a:xfrm>
              <a:off x="2648" y="1013"/>
              <a:ext cx="42" cy="15"/>
            </a:xfrm>
            <a:custGeom>
              <a:avLst/>
              <a:gdLst>
                <a:gd name="T0" fmla="*/ 7 w 102"/>
                <a:gd name="T1" fmla="*/ 0 h 33"/>
                <a:gd name="T2" fmla="*/ 7 w 102"/>
                <a:gd name="T3" fmla="*/ 3 h 33"/>
                <a:gd name="T4" fmla="*/ 0 w 102"/>
                <a:gd name="T5" fmla="*/ 3 h 33"/>
                <a:gd name="T6" fmla="*/ 0 60000 65536"/>
                <a:gd name="T7" fmla="*/ 0 60000 65536"/>
                <a:gd name="T8" fmla="*/ 0 60000 65536"/>
              </a:gdLst>
              <a:ahLst/>
              <a:cxnLst>
                <a:cxn ang="T6">
                  <a:pos x="T0" y="T1"/>
                </a:cxn>
                <a:cxn ang="T7">
                  <a:pos x="T2" y="T3"/>
                </a:cxn>
                <a:cxn ang="T8">
                  <a:pos x="T4" y="T5"/>
                </a:cxn>
              </a:cxnLst>
              <a:rect l="0" t="0" r="r" b="b"/>
              <a:pathLst>
                <a:path w="102" h="33">
                  <a:moveTo>
                    <a:pt x="102" y="0"/>
                  </a:moveTo>
                  <a:lnTo>
                    <a:pt x="94" y="33"/>
                  </a:lnTo>
                  <a:lnTo>
                    <a:pt x="0"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80" name="Line 116"/>
            <p:cNvSpPr>
              <a:spLocks noChangeShapeType="1"/>
            </p:cNvSpPr>
            <p:nvPr/>
          </p:nvSpPr>
          <p:spPr bwMode="auto">
            <a:xfrm flipH="1">
              <a:off x="2723" y="944"/>
              <a:ext cx="15"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81" name="Line 117"/>
            <p:cNvSpPr>
              <a:spLocks noChangeShapeType="1"/>
            </p:cNvSpPr>
            <p:nvPr/>
          </p:nvSpPr>
          <p:spPr bwMode="auto">
            <a:xfrm flipV="1">
              <a:off x="1552" y="971"/>
              <a:ext cx="27" cy="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82" name="Freeform 118"/>
            <p:cNvSpPr>
              <a:spLocks/>
            </p:cNvSpPr>
            <p:nvPr/>
          </p:nvSpPr>
          <p:spPr bwMode="auto">
            <a:xfrm>
              <a:off x="1579" y="941"/>
              <a:ext cx="26" cy="30"/>
            </a:xfrm>
            <a:custGeom>
              <a:avLst/>
              <a:gdLst>
                <a:gd name="T0" fmla="*/ 4 w 64"/>
                <a:gd name="T1" fmla="*/ 0 h 66"/>
                <a:gd name="T2" fmla="*/ 3 w 64"/>
                <a:gd name="T3" fmla="*/ 0 h 66"/>
                <a:gd name="T4" fmla="*/ 2 w 64"/>
                <a:gd name="T5" fmla="*/ 1 h 66"/>
                <a:gd name="T6" fmla="*/ 1 w 64"/>
                <a:gd name="T7" fmla="*/ 2 h 66"/>
                <a:gd name="T8" fmla="*/ 0 w 64"/>
                <a:gd name="T9" fmla="*/ 5 h 66"/>
                <a:gd name="T10" fmla="*/ 0 w 64"/>
                <a:gd name="T11" fmla="*/ 6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 h="66">
                  <a:moveTo>
                    <a:pt x="64" y="0"/>
                  </a:moveTo>
                  <a:lnTo>
                    <a:pt x="49" y="3"/>
                  </a:lnTo>
                  <a:lnTo>
                    <a:pt x="33" y="13"/>
                  </a:lnTo>
                  <a:lnTo>
                    <a:pt x="19" y="27"/>
                  </a:lnTo>
                  <a:lnTo>
                    <a:pt x="7" y="46"/>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83" name="Line 119"/>
            <p:cNvSpPr>
              <a:spLocks noChangeShapeType="1"/>
            </p:cNvSpPr>
            <p:nvPr/>
          </p:nvSpPr>
          <p:spPr bwMode="auto">
            <a:xfrm>
              <a:off x="1564" y="986"/>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84" name="Line 120"/>
            <p:cNvSpPr>
              <a:spLocks noChangeShapeType="1"/>
            </p:cNvSpPr>
            <p:nvPr/>
          </p:nvSpPr>
          <p:spPr bwMode="auto">
            <a:xfrm flipH="1">
              <a:off x="1629" y="941"/>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85" name="Line 121"/>
            <p:cNvSpPr>
              <a:spLocks noChangeShapeType="1"/>
            </p:cNvSpPr>
            <p:nvPr/>
          </p:nvSpPr>
          <p:spPr bwMode="auto">
            <a:xfrm flipH="1">
              <a:off x="2562" y="2525"/>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86" name="Freeform 122"/>
            <p:cNvSpPr>
              <a:spLocks/>
            </p:cNvSpPr>
            <p:nvPr/>
          </p:nvSpPr>
          <p:spPr bwMode="auto">
            <a:xfrm>
              <a:off x="2550" y="2504"/>
              <a:ext cx="12" cy="21"/>
            </a:xfrm>
            <a:custGeom>
              <a:avLst/>
              <a:gdLst>
                <a:gd name="T0" fmla="*/ 0 w 25"/>
                <a:gd name="T1" fmla="*/ 0 h 49"/>
                <a:gd name="T2" fmla="*/ 0 w 25"/>
                <a:gd name="T3" fmla="*/ 2 h 49"/>
                <a:gd name="T4" fmla="*/ 0 w 25"/>
                <a:gd name="T5" fmla="*/ 3 h 49"/>
                <a:gd name="T6" fmla="*/ 1 w 25"/>
                <a:gd name="T7" fmla="*/ 4 h 49"/>
                <a:gd name="T8" fmla="*/ 3 w 25"/>
                <a:gd name="T9" fmla="*/ 4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49">
                  <a:moveTo>
                    <a:pt x="3" y="0"/>
                  </a:moveTo>
                  <a:lnTo>
                    <a:pt x="0" y="20"/>
                  </a:lnTo>
                  <a:lnTo>
                    <a:pt x="4" y="36"/>
                  </a:lnTo>
                  <a:lnTo>
                    <a:pt x="12" y="46"/>
                  </a:lnTo>
                  <a:lnTo>
                    <a:pt x="2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87" name="Line 123"/>
            <p:cNvSpPr>
              <a:spLocks noChangeShapeType="1"/>
            </p:cNvSpPr>
            <p:nvPr/>
          </p:nvSpPr>
          <p:spPr bwMode="auto">
            <a:xfrm flipV="1">
              <a:off x="2553" y="2468"/>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88" name="Freeform 124"/>
            <p:cNvSpPr>
              <a:spLocks/>
            </p:cNvSpPr>
            <p:nvPr/>
          </p:nvSpPr>
          <p:spPr bwMode="auto">
            <a:xfrm>
              <a:off x="2562" y="2438"/>
              <a:ext cx="42" cy="30"/>
            </a:xfrm>
            <a:custGeom>
              <a:avLst/>
              <a:gdLst>
                <a:gd name="T0" fmla="*/ 8 w 97"/>
                <a:gd name="T1" fmla="*/ 6 h 66"/>
                <a:gd name="T2" fmla="*/ 8 w 97"/>
                <a:gd name="T3" fmla="*/ 5 h 66"/>
                <a:gd name="T4" fmla="*/ 8 w 97"/>
                <a:gd name="T5" fmla="*/ 3 h 66"/>
                <a:gd name="T6" fmla="*/ 7 w 97"/>
                <a:gd name="T7" fmla="*/ 1 h 66"/>
                <a:gd name="T8" fmla="*/ 6 w 97"/>
                <a:gd name="T9" fmla="*/ 0 h 66"/>
                <a:gd name="T10" fmla="*/ 5 w 97"/>
                <a:gd name="T11" fmla="*/ 0 h 66"/>
                <a:gd name="T12" fmla="*/ 4 w 97"/>
                <a:gd name="T13" fmla="*/ 0 h 66"/>
                <a:gd name="T14" fmla="*/ 3 w 97"/>
                <a:gd name="T15" fmla="*/ 1 h 66"/>
                <a:gd name="T16" fmla="*/ 1 w 97"/>
                <a:gd name="T17" fmla="*/ 3 h 66"/>
                <a:gd name="T18" fmla="*/ 0 w 97"/>
                <a:gd name="T19" fmla="*/ 5 h 66"/>
                <a:gd name="T20" fmla="*/ 0 w 97"/>
                <a:gd name="T21" fmla="*/ 6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7" h="66">
                  <a:moveTo>
                    <a:pt x="94" y="66"/>
                  </a:moveTo>
                  <a:lnTo>
                    <a:pt x="97" y="46"/>
                  </a:lnTo>
                  <a:lnTo>
                    <a:pt x="95" y="28"/>
                  </a:lnTo>
                  <a:lnTo>
                    <a:pt x="88" y="13"/>
                  </a:lnTo>
                  <a:lnTo>
                    <a:pt x="78" y="4"/>
                  </a:lnTo>
                  <a:lnTo>
                    <a:pt x="65" y="0"/>
                  </a:lnTo>
                  <a:lnTo>
                    <a:pt x="49" y="4"/>
                  </a:lnTo>
                  <a:lnTo>
                    <a:pt x="34" y="13"/>
                  </a:lnTo>
                  <a:lnTo>
                    <a:pt x="19" y="28"/>
                  </a:lnTo>
                  <a:lnTo>
                    <a:pt x="8" y="46"/>
                  </a:lnTo>
                  <a:lnTo>
                    <a:pt x="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89" name="Freeform 125"/>
            <p:cNvSpPr>
              <a:spLocks/>
            </p:cNvSpPr>
            <p:nvPr/>
          </p:nvSpPr>
          <p:spPr bwMode="auto">
            <a:xfrm>
              <a:off x="2556" y="2468"/>
              <a:ext cx="45" cy="15"/>
            </a:xfrm>
            <a:custGeom>
              <a:avLst/>
              <a:gdLst>
                <a:gd name="T0" fmla="*/ 9 w 103"/>
                <a:gd name="T1" fmla="*/ 0 h 34"/>
                <a:gd name="T2" fmla="*/ 8 w 103"/>
                <a:gd name="T3" fmla="*/ 3 h 34"/>
                <a:gd name="T4" fmla="*/ 0 w 103"/>
                <a:gd name="T5" fmla="*/ 3 h 34"/>
                <a:gd name="T6" fmla="*/ 0 60000 65536"/>
                <a:gd name="T7" fmla="*/ 0 60000 65536"/>
                <a:gd name="T8" fmla="*/ 0 60000 65536"/>
              </a:gdLst>
              <a:ahLst/>
              <a:cxnLst>
                <a:cxn ang="T6">
                  <a:pos x="T0" y="T1"/>
                </a:cxn>
                <a:cxn ang="T7">
                  <a:pos x="T2" y="T3"/>
                </a:cxn>
                <a:cxn ang="T8">
                  <a:pos x="T4" y="T5"/>
                </a:cxn>
              </a:cxnLst>
              <a:rect l="0" t="0" r="r" b="b"/>
              <a:pathLst>
                <a:path w="103" h="34">
                  <a:moveTo>
                    <a:pt x="103" y="0"/>
                  </a:moveTo>
                  <a:lnTo>
                    <a:pt x="93" y="34"/>
                  </a:lnTo>
                  <a:lnTo>
                    <a:pt x="0"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0" name="Freeform 126"/>
            <p:cNvSpPr>
              <a:spLocks/>
            </p:cNvSpPr>
            <p:nvPr/>
          </p:nvSpPr>
          <p:spPr bwMode="auto">
            <a:xfrm>
              <a:off x="1806" y="3039"/>
              <a:ext cx="53" cy="87"/>
            </a:xfrm>
            <a:custGeom>
              <a:avLst/>
              <a:gdLst>
                <a:gd name="T0" fmla="*/ 0 w 124"/>
                <a:gd name="T1" fmla="*/ 17 h 200"/>
                <a:gd name="T2" fmla="*/ 4 w 124"/>
                <a:gd name="T3" fmla="*/ 0 h 200"/>
                <a:gd name="T4" fmla="*/ 10 w 124"/>
                <a:gd name="T5" fmla="*/ 0 h 200"/>
                <a:gd name="T6" fmla="*/ 9 w 124"/>
                <a:gd name="T7" fmla="*/ 3 h 2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4" h="200">
                  <a:moveTo>
                    <a:pt x="0" y="200"/>
                  </a:moveTo>
                  <a:lnTo>
                    <a:pt x="53" y="0"/>
                  </a:lnTo>
                  <a:lnTo>
                    <a:pt x="124" y="0"/>
                  </a:lnTo>
                  <a:lnTo>
                    <a:pt x="114"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1" name="Freeform 127"/>
            <p:cNvSpPr>
              <a:spLocks/>
            </p:cNvSpPr>
            <p:nvPr/>
          </p:nvSpPr>
          <p:spPr bwMode="auto">
            <a:xfrm>
              <a:off x="2756" y="2292"/>
              <a:ext cx="39" cy="51"/>
            </a:xfrm>
            <a:custGeom>
              <a:avLst/>
              <a:gdLst>
                <a:gd name="T0" fmla="*/ 7 w 90"/>
                <a:gd name="T1" fmla="*/ 1 h 120"/>
                <a:gd name="T2" fmla="*/ 6 w 90"/>
                <a:gd name="T3" fmla="*/ 0 h 120"/>
                <a:gd name="T4" fmla="*/ 3 w 90"/>
                <a:gd name="T5" fmla="*/ 0 h 120"/>
                <a:gd name="T6" fmla="*/ 3 w 90"/>
                <a:gd name="T7" fmla="*/ 0 h 120"/>
                <a:gd name="T8" fmla="*/ 2 w 90"/>
                <a:gd name="T9" fmla="*/ 1 h 120"/>
                <a:gd name="T10" fmla="*/ 1 w 90"/>
                <a:gd name="T11" fmla="*/ 2 h 120"/>
                <a:gd name="T12" fmla="*/ 0 w 90"/>
                <a:gd name="T13" fmla="*/ 3 h 120"/>
                <a:gd name="T14" fmla="*/ 0 w 90"/>
                <a:gd name="T15" fmla="*/ 4 h 120"/>
                <a:gd name="T16" fmla="*/ 0 w 90"/>
                <a:gd name="T17" fmla="*/ 5 h 120"/>
                <a:gd name="T18" fmla="*/ 0 w 90"/>
                <a:gd name="T19" fmla="*/ 6 h 120"/>
                <a:gd name="T20" fmla="*/ 5 w 90"/>
                <a:gd name="T21" fmla="*/ 9 h 1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0" h="120">
                  <a:moveTo>
                    <a:pt x="90" y="16"/>
                  </a:moveTo>
                  <a:lnTo>
                    <a:pt x="68" y="5"/>
                  </a:lnTo>
                  <a:lnTo>
                    <a:pt x="42" y="0"/>
                  </a:lnTo>
                  <a:lnTo>
                    <a:pt x="32" y="3"/>
                  </a:lnTo>
                  <a:lnTo>
                    <a:pt x="20" y="10"/>
                  </a:lnTo>
                  <a:lnTo>
                    <a:pt x="10" y="22"/>
                  </a:lnTo>
                  <a:lnTo>
                    <a:pt x="3" y="37"/>
                  </a:lnTo>
                  <a:lnTo>
                    <a:pt x="0" y="52"/>
                  </a:lnTo>
                  <a:lnTo>
                    <a:pt x="2" y="65"/>
                  </a:lnTo>
                  <a:lnTo>
                    <a:pt x="7" y="76"/>
                  </a:lnTo>
                  <a:lnTo>
                    <a:pt x="59" y="1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2" name="Freeform 128"/>
            <p:cNvSpPr>
              <a:spLocks/>
            </p:cNvSpPr>
            <p:nvPr/>
          </p:nvSpPr>
          <p:spPr bwMode="auto">
            <a:xfrm>
              <a:off x="2768" y="2343"/>
              <a:ext cx="18" cy="35"/>
            </a:xfrm>
            <a:custGeom>
              <a:avLst/>
              <a:gdLst>
                <a:gd name="T0" fmla="*/ 0 w 42"/>
                <a:gd name="T1" fmla="*/ 7 h 78"/>
                <a:gd name="T2" fmla="*/ 1 w 42"/>
                <a:gd name="T3" fmla="*/ 7 h 78"/>
                <a:gd name="T4" fmla="*/ 2 w 42"/>
                <a:gd name="T5" fmla="*/ 6 h 78"/>
                <a:gd name="T6" fmla="*/ 3 w 42"/>
                <a:gd name="T7" fmla="*/ 5 h 78"/>
                <a:gd name="T8" fmla="*/ 3 w 42"/>
                <a:gd name="T9" fmla="*/ 4 h 78"/>
                <a:gd name="T10" fmla="*/ 3 w 42"/>
                <a:gd name="T11" fmla="*/ 2 h 78"/>
                <a:gd name="T12" fmla="*/ 3 w 42"/>
                <a:gd name="T13" fmla="*/ 1 h 78"/>
                <a:gd name="T14" fmla="*/ 3 w 42"/>
                <a:gd name="T15" fmla="*/ 0 h 7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78">
                  <a:moveTo>
                    <a:pt x="0" y="78"/>
                  </a:moveTo>
                  <a:lnTo>
                    <a:pt x="12" y="75"/>
                  </a:lnTo>
                  <a:lnTo>
                    <a:pt x="24" y="67"/>
                  </a:lnTo>
                  <a:lnTo>
                    <a:pt x="33" y="54"/>
                  </a:lnTo>
                  <a:lnTo>
                    <a:pt x="40" y="39"/>
                  </a:lnTo>
                  <a:lnTo>
                    <a:pt x="42" y="23"/>
                  </a:lnTo>
                  <a:lnTo>
                    <a:pt x="40" y="9"/>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3" name="Freeform 129"/>
            <p:cNvSpPr>
              <a:spLocks/>
            </p:cNvSpPr>
            <p:nvPr/>
          </p:nvSpPr>
          <p:spPr bwMode="auto">
            <a:xfrm>
              <a:off x="2741" y="2369"/>
              <a:ext cx="27" cy="9"/>
            </a:xfrm>
            <a:custGeom>
              <a:avLst/>
              <a:gdLst>
                <a:gd name="T0" fmla="*/ 0 w 59"/>
                <a:gd name="T1" fmla="*/ 0 h 18"/>
                <a:gd name="T2" fmla="*/ 2 w 59"/>
                <a:gd name="T3" fmla="*/ 2 h 18"/>
                <a:gd name="T4" fmla="*/ 4 w 59"/>
                <a:gd name="T5" fmla="*/ 3 h 18"/>
                <a:gd name="T6" fmla="*/ 5 w 59"/>
                <a:gd name="T7" fmla="*/ 2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9" h="18">
                  <a:moveTo>
                    <a:pt x="0" y="0"/>
                  </a:moveTo>
                  <a:lnTo>
                    <a:pt x="17" y="11"/>
                  </a:lnTo>
                  <a:lnTo>
                    <a:pt x="37" y="18"/>
                  </a:lnTo>
                  <a:lnTo>
                    <a:pt x="59" y="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4" name="Freeform 130"/>
            <p:cNvSpPr>
              <a:spLocks/>
            </p:cNvSpPr>
            <p:nvPr/>
          </p:nvSpPr>
          <p:spPr bwMode="auto">
            <a:xfrm>
              <a:off x="1752" y="714"/>
              <a:ext cx="51" cy="87"/>
            </a:xfrm>
            <a:custGeom>
              <a:avLst/>
              <a:gdLst>
                <a:gd name="T0" fmla="*/ 0 w 124"/>
                <a:gd name="T1" fmla="*/ 17 h 200"/>
                <a:gd name="T2" fmla="*/ 4 w 124"/>
                <a:gd name="T3" fmla="*/ 0 h 200"/>
                <a:gd name="T4" fmla="*/ 9 w 124"/>
                <a:gd name="T5" fmla="*/ 0 h 200"/>
                <a:gd name="T6" fmla="*/ 8 w 124"/>
                <a:gd name="T7" fmla="*/ 3 h 2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4" h="200">
                  <a:moveTo>
                    <a:pt x="0" y="200"/>
                  </a:moveTo>
                  <a:lnTo>
                    <a:pt x="55" y="0"/>
                  </a:lnTo>
                  <a:lnTo>
                    <a:pt x="124" y="0"/>
                  </a:lnTo>
                  <a:lnTo>
                    <a:pt x="115"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5" name="Line 131"/>
            <p:cNvSpPr>
              <a:spLocks noChangeShapeType="1"/>
            </p:cNvSpPr>
            <p:nvPr/>
          </p:nvSpPr>
          <p:spPr bwMode="auto">
            <a:xfrm flipH="1">
              <a:off x="1839" y="672"/>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296" name="Freeform 132"/>
            <p:cNvSpPr>
              <a:spLocks/>
            </p:cNvSpPr>
            <p:nvPr/>
          </p:nvSpPr>
          <p:spPr bwMode="auto">
            <a:xfrm>
              <a:off x="2786" y="1637"/>
              <a:ext cx="39" cy="51"/>
            </a:xfrm>
            <a:custGeom>
              <a:avLst/>
              <a:gdLst>
                <a:gd name="T0" fmla="*/ 7 w 91"/>
                <a:gd name="T1" fmla="*/ 1 h 120"/>
                <a:gd name="T2" fmla="*/ 5 w 91"/>
                <a:gd name="T3" fmla="*/ 0 h 120"/>
                <a:gd name="T4" fmla="*/ 3 w 91"/>
                <a:gd name="T5" fmla="*/ 0 h 120"/>
                <a:gd name="T6" fmla="*/ 3 w 91"/>
                <a:gd name="T7" fmla="*/ 0 h 120"/>
                <a:gd name="T8" fmla="*/ 2 w 91"/>
                <a:gd name="T9" fmla="*/ 1 h 120"/>
                <a:gd name="T10" fmla="*/ 1 w 91"/>
                <a:gd name="T11" fmla="*/ 2 h 120"/>
                <a:gd name="T12" fmla="*/ 0 w 91"/>
                <a:gd name="T13" fmla="*/ 3 h 120"/>
                <a:gd name="T14" fmla="*/ 0 w 91"/>
                <a:gd name="T15" fmla="*/ 4 h 120"/>
                <a:gd name="T16" fmla="*/ 0 w 91"/>
                <a:gd name="T17" fmla="*/ 5 h 120"/>
                <a:gd name="T18" fmla="*/ 0 w 91"/>
                <a:gd name="T19" fmla="*/ 6 h 120"/>
                <a:gd name="T20" fmla="*/ 5 w 91"/>
                <a:gd name="T21" fmla="*/ 9 h 1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1" h="120">
                  <a:moveTo>
                    <a:pt x="91" y="17"/>
                  </a:moveTo>
                  <a:lnTo>
                    <a:pt x="68" y="5"/>
                  </a:lnTo>
                  <a:lnTo>
                    <a:pt x="43" y="0"/>
                  </a:lnTo>
                  <a:lnTo>
                    <a:pt x="31" y="2"/>
                  </a:lnTo>
                  <a:lnTo>
                    <a:pt x="20" y="9"/>
                  </a:lnTo>
                  <a:lnTo>
                    <a:pt x="10" y="22"/>
                  </a:lnTo>
                  <a:lnTo>
                    <a:pt x="3" y="37"/>
                  </a:lnTo>
                  <a:lnTo>
                    <a:pt x="0" y="52"/>
                  </a:lnTo>
                  <a:lnTo>
                    <a:pt x="1" y="66"/>
                  </a:lnTo>
                  <a:lnTo>
                    <a:pt x="6" y="75"/>
                  </a:lnTo>
                  <a:lnTo>
                    <a:pt x="59" y="1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7" name="Freeform 133"/>
            <p:cNvSpPr>
              <a:spLocks/>
            </p:cNvSpPr>
            <p:nvPr/>
          </p:nvSpPr>
          <p:spPr bwMode="auto">
            <a:xfrm>
              <a:off x="2798" y="1688"/>
              <a:ext cx="18" cy="33"/>
            </a:xfrm>
            <a:custGeom>
              <a:avLst/>
              <a:gdLst>
                <a:gd name="T0" fmla="*/ 0 w 42"/>
                <a:gd name="T1" fmla="*/ 6 h 79"/>
                <a:gd name="T2" fmla="*/ 1 w 42"/>
                <a:gd name="T3" fmla="*/ 5 h 79"/>
                <a:gd name="T4" fmla="*/ 2 w 42"/>
                <a:gd name="T5" fmla="*/ 5 h 79"/>
                <a:gd name="T6" fmla="*/ 3 w 42"/>
                <a:gd name="T7" fmla="*/ 4 h 79"/>
                <a:gd name="T8" fmla="*/ 3 w 42"/>
                <a:gd name="T9" fmla="*/ 3 h 79"/>
                <a:gd name="T10" fmla="*/ 3 w 42"/>
                <a:gd name="T11" fmla="*/ 2 h 79"/>
                <a:gd name="T12" fmla="*/ 3 w 42"/>
                <a:gd name="T13" fmla="*/ 1 h 79"/>
                <a:gd name="T14" fmla="*/ 3 w 42"/>
                <a:gd name="T15" fmla="*/ 0 h 7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79">
                  <a:moveTo>
                    <a:pt x="0" y="79"/>
                  </a:moveTo>
                  <a:lnTo>
                    <a:pt x="11" y="76"/>
                  </a:lnTo>
                  <a:lnTo>
                    <a:pt x="23" y="67"/>
                  </a:lnTo>
                  <a:lnTo>
                    <a:pt x="33" y="54"/>
                  </a:lnTo>
                  <a:lnTo>
                    <a:pt x="40" y="39"/>
                  </a:lnTo>
                  <a:lnTo>
                    <a:pt x="42" y="24"/>
                  </a:lnTo>
                  <a:lnTo>
                    <a:pt x="40" y="10"/>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8" name="Freeform 134"/>
            <p:cNvSpPr>
              <a:spLocks/>
            </p:cNvSpPr>
            <p:nvPr/>
          </p:nvSpPr>
          <p:spPr bwMode="auto">
            <a:xfrm>
              <a:off x="2771" y="1715"/>
              <a:ext cx="27" cy="6"/>
            </a:xfrm>
            <a:custGeom>
              <a:avLst/>
              <a:gdLst>
                <a:gd name="T0" fmla="*/ 0 w 60"/>
                <a:gd name="T1" fmla="*/ 0 h 17"/>
                <a:gd name="T2" fmla="*/ 2 w 60"/>
                <a:gd name="T3" fmla="*/ 0 h 17"/>
                <a:gd name="T4" fmla="*/ 4 w 60"/>
                <a:gd name="T5" fmla="*/ 1 h 17"/>
                <a:gd name="T6" fmla="*/ 5 w 60"/>
                <a:gd name="T7" fmla="*/ 1 h 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0" h="17">
                  <a:moveTo>
                    <a:pt x="0" y="0"/>
                  </a:moveTo>
                  <a:lnTo>
                    <a:pt x="18" y="12"/>
                  </a:lnTo>
                  <a:lnTo>
                    <a:pt x="38" y="17"/>
                  </a:lnTo>
                  <a:lnTo>
                    <a:pt x="60" y="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299" name="Line 135"/>
            <p:cNvSpPr>
              <a:spLocks noChangeShapeType="1"/>
            </p:cNvSpPr>
            <p:nvPr/>
          </p:nvSpPr>
          <p:spPr bwMode="auto">
            <a:xfrm flipH="1">
              <a:off x="2858" y="1593"/>
              <a:ext cx="11"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4300" name="Group 136"/>
            <p:cNvGrpSpPr>
              <a:grpSpLocks/>
            </p:cNvGrpSpPr>
            <p:nvPr/>
          </p:nvGrpSpPr>
          <p:grpSpPr bwMode="auto">
            <a:xfrm>
              <a:off x="1610" y="3142"/>
              <a:ext cx="56" cy="127"/>
              <a:chOff x="3003" y="4120"/>
              <a:chExt cx="56" cy="127"/>
            </a:xfrm>
          </p:grpSpPr>
          <p:sp>
            <p:nvSpPr>
              <p:cNvPr id="94301" name="Line 137"/>
              <p:cNvSpPr>
                <a:spLocks noChangeShapeType="1"/>
              </p:cNvSpPr>
              <p:nvPr/>
            </p:nvSpPr>
            <p:spPr bwMode="auto">
              <a:xfrm flipV="1">
                <a:off x="3003" y="4148"/>
                <a:ext cx="28" cy="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4302" name="Freeform 138"/>
              <p:cNvSpPr>
                <a:spLocks/>
              </p:cNvSpPr>
              <p:nvPr/>
            </p:nvSpPr>
            <p:spPr bwMode="auto">
              <a:xfrm>
                <a:off x="3031" y="4120"/>
                <a:ext cx="28" cy="28"/>
              </a:xfrm>
              <a:custGeom>
                <a:avLst/>
                <a:gdLst>
                  <a:gd name="T0" fmla="*/ 3 w 84"/>
                  <a:gd name="T1" fmla="*/ 0 h 87"/>
                  <a:gd name="T2" fmla="*/ 3 w 84"/>
                  <a:gd name="T3" fmla="*/ 0 h 87"/>
                  <a:gd name="T4" fmla="*/ 3 w 84"/>
                  <a:gd name="T5" fmla="*/ 0 h 87"/>
                  <a:gd name="T6" fmla="*/ 2 w 84"/>
                  <a:gd name="T7" fmla="*/ 0 h 87"/>
                  <a:gd name="T8" fmla="*/ 2 w 84"/>
                  <a:gd name="T9" fmla="*/ 0 h 87"/>
                  <a:gd name="T10" fmla="*/ 2 w 84"/>
                  <a:gd name="T11" fmla="*/ 0 h 87"/>
                  <a:gd name="T12" fmla="*/ 2 w 84"/>
                  <a:gd name="T13" fmla="*/ 0 h 87"/>
                  <a:gd name="T14" fmla="*/ 2 w 84"/>
                  <a:gd name="T15" fmla="*/ 1 h 87"/>
                  <a:gd name="T16" fmla="*/ 1 w 84"/>
                  <a:gd name="T17" fmla="*/ 1 h 87"/>
                  <a:gd name="T18" fmla="*/ 1 w 84"/>
                  <a:gd name="T19" fmla="*/ 1 h 87"/>
                  <a:gd name="T20" fmla="*/ 1 w 84"/>
                  <a:gd name="T21" fmla="*/ 1 h 87"/>
                  <a:gd name="T22" fmla="*/ 1 w 84"/>
                  <a:gd name="T23" fmla="*/ 1 h 87"/>
                  <a:gd name="T24" fmla="*/ 1 w 84"/>
                  <a:gd name="T25" fmla="*/ 2 h 87"/>
                  <a:gd name="T26" fmla="*/ 0 w 84"/>
                  <a:gd name="T27" fmla="*/ 2 h 87"/>
                  <a:gd name="T28" fmla="*/ 0 w 84"/>
                  <a:gd name="T29" fmla="*/ 2 h 87"/>
                  <a:gd name="T30" fmla="*/ 0 w 84"/>
                  <a:gd name="T31" fmla="*/ 2 h 87"/>
                  <a:gd name="T32" fmla="*/ 0 w 84"/>
                  <a:gd name="T33" fmla="*/ 3 h 87"/>
                  <a:gd name="T34" fmla="*/ 0 w 84"/>
                  <a:gd name="T35" fmla="*/ 3 h 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4" h="87">
                    <a:moveTo>
                      <a:pt x="84" y="0"/>
                    </a:moveTo>
                    <a:lnTo>
                      <a:pt x="79" y="0"/>
                    </a:lnTo>
                    <a:lnTo>
                      <a:pt x="72" y="1"/>
                    </a:lnTo>
                    <a:lnTo>
                      <a:pt x="67" y="3"/>
                    </a:lnTo>
                    <a:lnTo>
                      <a:pt x="61" y="5"/>
                    </a:lnTo>
                    <a:lnTo>
                      <a:pt x="54" y="8"/>
                    </a:lnTo>
                    <a:lnTo>
                      <a:pt x="49" y="12"/>
                    </a:lnTo>
                    <a:lnTo>
                      <a:pt x="42" y="17"/>
                    </a:lnTo>
                    <a:lnTo>
                      <a:pt x="37" y="22"/>
                    </a:lnTo>
                    <a:lnTo>
                      <a:pt x="32" y="28"/>
                    </a:lnTo>
                    <a:lnTo>
                      <a:pt x="26" y="34"/>
                    </a:lnTo>
                    <a:lnTo>
                      <a:pt x="21" y="41"/>
                    </a:lnTo>
                    <a:lnTo>
                      <a:pt x="17" y="47"/>
                    </a:lnTo>
                    <a:lnTo>
                      <a:pt x="13" y="55"/>
                    </a:lnTo>
                    <a:lnTo>
                      <a:pt x="8" y="62"/>
                    </a:lnTo>
                    <a:lnTo>
                      <a:pt x="5" y="71"/>
                    </a:lnTo>
                    <a:lnTo>
                      <a:pt x="2" y="78"/>
                    </a:lnTo>
                    <a:lnTo>
                      <a:pt x="0"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4303" name="Line 139"/>
              <p:cNvSpPr>
                <a:spLocks noChangeShapeType="1"/>
              </p:cNvSpPr>
              <p:nvPr/>
            </p:nvSpPr>
            <p:spPr bwMode="auto">
              <a:xfrm>
                <a:off x="3017" y="4162"/>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76973"/>
                                        </p:tgtEl>
                                        <p:attrNameLst>
                                          <p:attrName>style.visibility</p:attrName>
                                        </p:attrNameLst>
                                      </p:cBhvr>
                                      <p:to>
                                        <p:strVal val="visible"/>
                                      </p:to>
                                    </p:set>
                                    <p:animEffect transition="in" filter="wipe(left)">
                                      <p:cBhvr>
                                        <p:cTn id="7" dur="500"/>
                                        <p:tgtEl>
                                          <p:spTgt spid="37697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376878"/>
                                        </p:tgtEl>
                                        <p:attrNameLst>
                                          <p:attrName>style.visibility</p:attrName>
                                        </p:attrNameLst>
                                      </p:cBhvr>
                                      <p:to>
                                        <p:strVal val="visible"/>
                                      </p:to>
                                    </p:set>
                                    <p:anim calcmode="lin" valueType="num">
                                      <p:cBhvr additive="base">
                                        <p:cTn id="12" dur="500" fill="hold"/>
                                        <p:tgtEl>
                                          <p:spTgt spid="376878"/>
                                        </p:tgtEl>
                                        <p:attrNameLst>
                                          <p:attrName>ppt_x</p:attrName>
                                        </p:attrNameLst>
                                      </p:cBhvr>
                                      <p:tavLst>
                                        <p:tav tm="0">
                                          <p:val>
                                            <p:strVal val="0-#ppt_w/2"/>
                                          </p:val>
                                        </p:tav>
                                        <p:tav tm="100000">
                                          <p:val>
                                            <p:strVal val="#ppt_x"/>
                                          </p:val>
                                        </p:tav>
                                      </p:tavLst>
                                    </p:anim>
                                    <p:anim calcmode="lin" valueType="num">
                                      <p:cBhvr additive="base">
                                        <p:cTn id="13" dur="500" fill="hold"/>
                                        <p:tgtEl>
                                          <p:spTgt spid="3768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78" grpId="0" autoUpdateAnimBg="0"/>
    </p:bldLst>
  </p:timing>
</p:sld>
</file>

<file path=ppt/slides/slide9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7858" name="Text Box 2"/>
          <p:cNvSpPr txBox="1">
            <a:spLocks noChangeArrowheads="1"/>
          </p:cNvSpPr>
          <p:nvPr/>
        </p:nvSpPr>
        <p:spPr bwMode="auto">
          <a:xfrm>
            <a:off x="0" y="5445125"/>
            <a:ext cx="9144000" cy="119062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b="1">
                <a:solidFill>
                  <a:srgbClr val="FF0000"/>
                </a:solidFill>
                <a:latin typeface="黑体" pitchFamily="2" charset="-122"/>
                <a:ea typeface="黑体" pitchFamily="2" charset="-122"/>
              </a:rPr>
              <a:t>    </a:t>
            </a:r>
            <a:r>
              <a:rPr lang="zh-CN" altLang="en-US" sz="3600" b="1">
                <a:solidFill>
                  <a:srgbClr val="FF0000"/>
                </a:solidFill>
                <a:latin typeface="黑体" pitchFamily="2" charset="-122"/>
                <a:ea typeface="黑体" pitchFamily="2" charset="-122"/>
              </a:rPr>
              <a:t>直线与平面相交只有一个交点，它是直线与平面的共有点。</a:t>
            </a:r>
          </a:p>
        </p:txBody>
      </p:sp>
      <p:sp>
        <p:nvSpPr>
          <p:cNvPr id="95235" name="AutoShape 16">
            <a:hlinkClick r:id="" action="ppaction://hlinkshowjump?jump=firstslide" highlightClick="1"/>
          </p:cNvPr>
          <p:cNvSpPr>
            <a:spLocks noChangeArrowheads="1"/>
          </p:cNvSpPr>
          <p:nvPr/>
        </p:nvSpPr>
        <p:spPr bwMode="auto">
          <a:xfrm>
            <a:off x="8610600" y="6324600"/>
            <a:ext cx="533400" cy="533400"/>
          </a:xfrm>
          <a:prstGeom prst="actionButtonReturn">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sp>
        <p:nvSpPr>
          <p:cNvPr id="95236" name="Text Box 17"/>
          <p:cNvSpPr txBox="1">
            <a:spLocks noChangeArrowheads="1"/>
          </p:cNvSpPr>
          <p:nvPr/>
        </p:nvSpPr>
        <p:spPr bwMode="auto">
          <a:xfrm>
            <a:off x="0" y="0"/>
            <a:ext cx="860425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400" b="1">
                <a:solidFill>
                  <a:srgbClr val="FF0000"/>
                </a:solidFill>
                <a:ea typeface="黑体" pitchFamily="2" charset="-122"/>
              </a:rPr>
              <a:t>三、直线与平面相交</a:t>
            </a:r>
          </a:p>
        </p:txBody>
      </p:sp>
      <p:grpSp>
        <p:nvGrpSpPr>
          <p:cNvPr id="377874" name="Group 18"/>
          <p:cNvGrpSpPr>
            <a:grpSpLocks/>
          </p:cNvGrpSpPr>
          <p:nvPr/>
        </p:nvGrpSpPr>
        <p:grpSpPr bwMode="auto">
          <a:xfrm>
            <a:off x="2052638" y="908050"/>
            <a:ext cx="4259262" cy="4257675"/>
            <a:chOff x="1293" y="887"/>
            <a:chExt cx="2683" cy="2682"/>
          </a:xfrm>
        </p:grpSpPr>
        <p:sp>
          <p:nvSpPr>
            <p:cNvPr id="95260" name="Line 19"/>
            <p:cNvSpPr>
              <a:spLocks noChangeShapeType="1"/>
            </p:cNvSpPr>
            <p:nvPr/>
          </p:nvSpPr>
          <p:spPr bwMode="auto">
            <a:xfrm flipV="1">
              <a:off x="1293" y="1457"/>
              <a:ext cx="566" cy="211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61" name="Line 20"/>
            <p:cNvSpPr>
              <a:spLocks noChangeShapeType="1"/>
            </p:cNvSpPr>
            <p:nvPr/>
          </p:nvSpPr>
          <p:spPr bwMode="auto">
            <a:xfrm flipV="1">
              <a:off x="1859" y="887"/>
              <a:ext cx="2117" cy="57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62" name="Line 21"/>
            <p:cNvSpPr>
              <a:spLocks noChangeShapeType="1"/>
            </p:cNvSpPr>
            <p:nvPr/>
          </p:nvSpPr>
          <p:spPr bwMode="auto">
            <a:xfrm flipH="1">
              <a:off x="3410" y="887"/>
              <a:ext cx="566" cy="211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63" name="Line 22"/>
            <p:cNvSpPr>
              <a:spLocks noChangeShapeType="1"/>
            </p:cNvSpPr>
            <p:nvPr/>
          </p:nvSpPr>
          <p:spPr bwMode="auto">
            <a:xfrm flipH="1">
              <a:off x="1293" y="3003"/>
              <a:ext cx="2117" cy="56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64" name="Freeform 23"/>
            <p:cNvSpPr>
              <a:spLocks/>
            </p:cNvSpPr>
            <p:nvPr/>
          </p:nvSpPr>
          <p:spPr bwMode="auto">
            <a:xfrm>
              <a:off x="3704" y="1080"/>
              <a:ext cx="78" cy="170"/>
            </a:xfrm>
            <a:custGeom>
              <a:avLst/>
              <a:gdLst>
                <a:gd name="T0" fmla="*/ 0 w 121"/>
                <a:gd name="T1" fmla="*/ 71 h 263"/>
                <a:gd name="T2" fmla="*/ 19 w 121"/>
                <a:gd name="T3" fmla="*/ 0 h 263"/>
                <a:gd name="T4" fmla="*/ 32 w 121"/>
                <a:gd name="T5" fmla="*/ 0 h 263"/>
                <a:gd name="T6" fmla="*/ 0 60000 65536"/>
                <a:gd name="T7" fmla="*/ 0 60000 65536"/>
                <a:gd name="T8" fmla="*/ 0 60000 65536"/>
              </a:gdLst>
              <a:ahLst/>
              <a:cxnLst>
                <a:cxn ang="T6">
                  <a:pos x="T0" y="T1"/>
                </a:cxn>
                <a:cxn ang="T7">
                  <a:pos x="T2" y="T3"/>
                </a:cxn>
                <a:cxn ang="T8">
                  <a:pos x="T4" y="T5"/>
                </a:cxn>
              </a:cxnLst>
              <a:rect l="0" t="0" r="r" b="b"/>
              <a:pathLst>
                <a:path w="121" h="263">
                  <a:moveTo>
                    <a:pt x="0" y="263"/>
                  </a:moveTo>
                  <a:lnTo>
                    <a:pt x="71" y="0"/>
                  </a:lnTo>
                  <a:lnTo>
                    <a:pt x="12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5265" name="Freeform 24"/>
            <p:cNvSpPr>
              <a:spLocks/>
            </p:cNvSpPr>
            <p:nvPr/>
          </p:nvSpPr>
          <p:spPr bwMode="auto">
            <a:xfrm>
              <a:off x="3755" y="1080"/>
              <a:ext cx="50" cy="97"/>
            </a:xfrm>
            <a:custGeom>
              <a:avLst/>
              <a:gdLst>
                <a:gd name="T0" fmla="*/ 0 w 74"/>
                <a:gd name="T1" fmla="*/ 43 h 146"/>
                <a:gd name="T2" fmla="*/ 4 w 74"/>
                <a:gd name="T3" fmla="*/ 42 h 146"/>
                <a:gd name="T4" fmla="*/ 9 w 74"/>
                <a:gd name="T5" fmla="*/ 40 h 146"/>
                <a:gd name="T6" fmla="*/ 13 w 74"/>
                <a:gd name="T7" fmla="*/ 36 h 146"/>
                <a:gd name="T8" fmla="*/ 16 w 74"/>
                <a:gd name="T9" fmla="*/ 32 h 146"/>
                <a:gd name="T10" fmla="*/ 20 w 74"/>
                <a:gd name="T11" fmla="*/ 27 h 146"/>
                <a:gd name="T12" fmla="*/ 22 w 74"/>
                <a:gd name="T13" fmla="*/ 22 h 146"/>
                <a:gd name="T14" fmla="*/ 23 w 74"/>
                <a:gd name="T15" fmla="*/ 16 h 146"/>
                <a:gd name="T16" fmla="*/ 23 w 74"/>
                <a:gd name="T17" fmla="*/ 11 h 146"/>
                <a:gd name="T18" fmla="*/ 22 w 74"/>
                <a:gd name="T19" fmla="*/ 7 h 146"/>
                <a:gd name="T20" fmla="*/ 19 w 74"/>
                <a:gd name="T21" fmla="*/ 3 h 146"/>
                <a:gd name="T22" fmla="*/ 16 w 74"/>
                <a:gd name="T23" fmla="*/ 1 h 146"/>
                <a:gd name="T24" fmla="*/ 12 w 74"/>
                <a:gd name="T25" fmla="*/ 0 h 1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4" h="146">
                  <a:moveTo>
                    <a:pt x="0" y="146"/>
                  </a:moveTo>
                  <a:lnTo>
                    <a:pt x="14" y="143"/>
                  </a:lnTo>
                  <a:lnTo>
                    <a:pt x="28" y="136"/>
                  </a:lnTo>
                  <a:lnTo>
                    <a:pt x="42" y="124"/>
                  </a:lnTo>
                  <a:lnTo>
                    <a:pt x="53" y="109"/>
                  </a:lnTo>
                  <a:lnTo>
                    <a:pt x="64" y="92"/>
                  </a:lnTo>
                  <a:lnTo>
                    <a:pt x="71" y="73"/>
                  </a:lnTo>
                  <a:lnTo>
                    <a:pt x="74" y="54"/>
                  </a:lnTo>
                  <a:lnTo>
                    <a:pt x="74" y="37"/>
                  </a:lnTo>
                  <a:lnTo>
                    <a:pt x="69" y="22"/>
                  </a:lnTo>
                  <a:lnTo>
                    <a:pt x="62" y="10"/>
                  </a:lnTo>
                  <a:lnTo>
                    <a:pt x="51" y="3"/>
                  </a:lnTo>
                  <a:lnTo>
                    <a:pt x="3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5266" name="Line 25"/>
            <p:cNvSpPr>
              <a:spLocks noChangeShapeType="1"/>
            </p:cNvSpPr>
            <p:nvPr/>
          </p:nvSpPr>
          <p:spPr bwMode="auto">
            <a:xfrm flipH="1">
              <a:off x="3723" y="1177"/>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7882" name="Group 26"/>
          <p:cNvGrpSpPr>
            <a:grpSpLocks/>
          </p:cNvGrpSpPr>
          <p:nvPr/>
        </p:nvGrpSpPr>
        <p:grpSpPr bwMode="auto">
          <a:xfrm>
            <a:off x="1476375" y="1520825"/>
            <a:ext cx="5616575" cy="2995613"/>
            <a:chOff x="930" y="1273"/>
            <a:chExt cx="3538" cy="1887"/>
          </a:xfrm>
        </p:grpSpPr>
        <p:sp>
          <p:nvSpPr>
            <p:cNvPr id="95239" name="Freeform 27"/>
            <p:cNvSpPr>
              <a:spLocks/>
            </p:cNvSpPr>
            <p:nvPr/>
          </p:nvSpPr>
          <p:spPr bwMode="auto">
            <a:xfrm>
              <a:off x="2945" y="1982"/>
              <a:ext cx="55" cy="55"/>
            </a:xfrm>
            <a:custGeom>
              <a:avLst/>
              <a:gdLst>
                <a:gd name="T0" fmla="*/ 24 w 84"/>
                <a:gd name="T1" fmla="*/ 13 h 83"/>
                <a:gd name="T2" fmla="*/ 23 w 84"/>
                <a:gd name="T3" fmla="*/ 7 h 83"/>
                <a:gd name="T4" fmla="*/ 20 w 84"/>
                <a:gd name="T5" fmla="*/ 3 h 83"/>
                <a:gd name="T6" fmla="*/ 16 w 84"/>
                <a:gd name="T7" fmla="*/ 1 h 83"/>
                <a:gd name="T8" fmla="*/ 12 w 84"/>
                <a:gd name="T9" fmla="*/ 0 h 83"/>
                <a:gd name="T10" fmla="*/ 8 w 84"/>
                <a:gd name="T11" fmla="*/ 1 h 83"/>
                <a:gd name="T12" fmla="*/ 4 w 84"/>
                <a:gd name="T13" fmla="*/ 3 h 83"/>
                <a:gd name="T14" fmla="*/ 1 w 84"/>
                <a:gd name="T15" fmla="*/ 7 h 83"/>
                <a:gd name="T16" fmla="*/ 0 w 84"/>
                <a:gd name="T17" fmla="*/ 13 h 83"/>
                <a:gd name="T18" fmla="*/ 1 w 84"/>
                <a:gd name="T19" fmla="*/ 17 h 83"/>
                <a:gd name="T20" fmla="*/ 4 w 84"/>
                <a:gd name="T21" fmla="*/ 21 h 83"/>
                <a:gd name="T22" fmla="*/ 8 w 84"/>
                <a:gd name="T23" fmla="*/ 23 h 83"/>
                <a:gd name="T24" fmla="*/ 12 w 84"/>
                <a:gd name="T25" fmla="*/ 24 h 83"/>
                <a:gd name="T26" fmla="*/ 16 w 84"/>
                <a:gd name="T27" fmla="*/ 23 h 83"/>
                <a:gd name="T28" fmla="*/ 20 w 84"/>
                <a:gd name="T29" fmla="*/ 21 h 83"/>
                <a:gd name="T30" fmla="*/ 23 w 84"/>
                <a:gd name="T31" fmla="*/ 17 h 83"/>
                <a:gd name="T32" fmla="*/ 24 w 84"/>
                <a:gd name="T33" fmla="*/ 13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4" h="83">
                  <a:moveTo>
                    <a:pt x="84" y="42"/>
                  </a:moveTo>
                  <a:lnTo>
                    <a:pt x="81" y="26"/>
                  </a:lnTo>
                  <a:lnTo>
                    <a:pt x="71" y="12"/>
                  </a:lnTo>
                  <a:lnTo>
                    <a:pt x="58" y="3"/>
                  </a:lnTo>
                  <a:lnTo>
                    <a:pt x="42" y="0"/>
                  </a:lnTo>
                  <a:lnTo>
                    <a:pt x="27" y="3"/>
                  </a:lnTo>
                  <a:lnTo>
                    <a:pt x="13" y="12"/>
                  </a:lnTo>
                  <a:lnTo>
                    <a:pt x="3" y="26"/>
                  </a:lnTo>
                  <a:lnTo>
                    <a:pt x="0" y="42"/>
                  </a:lnTo>
                  <a:lnTo>
                    <a:pt x="3" y="58"/>
                  </a:lnTo>
                  <a:lnTo>
                    <a:pt x="13" y="72"/>
                  </a:lnTo>
                  <a:lnTo>
                    <a:pt x="27" y="80"/>
                  </a:lnTo>
                  <a:lnTo>
                    <a:pt x="42" y="83"/>
                  </a:lnTo>
                  <a:lnTo>
                    <a:pt x="58" y="80"/>
                  </a:lnTo>
                  <a:lnTo>
                    <a:pt x="71" y="72"/>
                  </a:lnTo>
                  <a:lnTo>
                    <a:pt x="81" y="58"/>
                  </a:lnTo>
                  <a:lnTo>
                    <a:pt x="84" y="4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95240" name="Group 28"/>
            <p:cNvGrpSpPr>
              <a:grpSpLocks/>
            </p:cNvGrpSpPr>
            <p:nvPr/>
          </p:nvGrpSpPr>
          <p:grpSpPr bwMode="auto">
            <a:xfrm>
              <a:off x="930" y="1273"/>
              <a:ext cx="3538" cy="1887"/>
              <a:chOff x="930" y="1273"/>
              <a:chExt cx="3538" cy="1887"/>
            </a:xfrm>
          </p:grpSpPr>
          <p:sp>
            <p:nvSpPr>
              <p:cNvPr id="95241" name="Line 29"/>
              <p:cNvSpPr>
                <a:spLocks noChangeShapeType="1"/>
              </p:cNvSpPr>
              <p:nvPr/>
            </p:nvSpPr>
            <p:spPr bwMode="auto">
              <a:xfrm flipH="1">
                <a:off x="2973" y="1292"/>
                <a:ext cx="1403" cy="7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42" name="Freeform 30"/>
              <p:cNvSpPr>
                <a:spLocks/>
              </p:cNvSpPr>
              <p:nvPr/>
            </p:nvSpPr>
            <p:spPr bwMode="auto">
              <a:xfrm>
                <a:off x="4385" y="1273"/>
                <a:ext cx="83" cy="171"/>
              </a:xfrm>
              <a:custGeom>
                <a:avLst/>
                <a:gdLst>
                  <a:gd name="T0" fmla="*/ 0 w 132"/>
                  <a:gd name="T1" fmla="*/ 72 h 263"/>
                  <a:gd name="T2" fmla="*/ 33 w 132"/>
                  <a:gd name="T3" fmla="*/ 0 h 263"/>
                  <a:gd name="T4" fmla="*/ 30 w 132"/>
                  <a:gd name="T5" fmla="*/ 72 h 263"/>
                  <a:gd name="T6" fmla="*/ 0 60000 65536"/>
                  <a:gd name="T7" fmla="*/ 0 60000 65536"/>
                  <a:gd name="T8" fmla="*/ 0 60000 65536"/>
                </a:gdLst>
                <a:ahLst/>
                <a:cxnLst>
                  <a:cxn ang="T6">
                    <a:pos x="T0" y="T1"/>
                  </a:cxn>
                  <a:cxn ang="T7">
                    <a:pos x="T2" y="T3"/>
                  </a:cxn>
                  <a:cxn ang="T8">
                    <a:pos x="T4" y="T5"/>
                  </a:cxn>
                </a:cxnLst>
                <a:rect l="0" t="0" r="r" b="b"/>
                <a:pathLst>
                  <a:path w="132" h="263">
                    <a:moveTo>
                      <a:pt x="0" y="263"/>
                    </a:moveTo>
                    <a:lnTo>
                      <a:pt x="132" y="0"/>
                    </a:lnTo>
                    <a:lnTo>
                      <a:pt x="123" y="2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5243" name="Line 31"/>
              <p:cNvSpPr>
                <a:spLocks noChangeShapeType="1"/>
              </p:cNvSpPr>
              <p:nvPr/>
            </p:nvSpPr>
            <p:spPr bwMode="auto">
              <a:xfrm flipH="1">
                <a:off x="4408" y="1398"/>
                <a:ext cx="5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44" name="Freeform 32"/>
              <p:cNvSpPr>
                <a:spLocks/>
              </p:cNvSpPr>
              <p:nvPr/>
            </p:nvSpPr>
            <p:spPr bwMode="auto">
              <a:xfrm>
                <a:off x="930" y="3063"/>
                <a:ext cx="83" cy="97"/>
              </a:xfrm>
              <a:custGeom>
                <a:avLst/>
                <a:gdLst>
                  <a:gd name="T0" fmla="*/ 0 w 125"/>
                  <a:gd name="T1" fmla="*/ 43 h 146"/>
                  <a:gd name="T2" fmla="*/ 15 w 125"/>
                  <a:gd name="T3" fmla="*/ 43 h 146"/>
                  <a:gd name="T4" fmla="*/ 19 w 125"/>
                  <a:gd name="T5" fmla="*/ 43 h 146"/>
                  <a:gd name="T6" fmla="*/ 23 w 125"/>
                  <a:gd name="T7" fmla="*/ 40 h 146"/>
                  <a:gd name="T8" fmla="*/ 27 w 125"/>
                  <a:gd name="T9" fmla="*/ 37 h 146"/>
                  <a:gd name="T10" fmla="*/ 31 w 125"/>
                  <a:gd name="T11" fmla="*/ 33 h 146"/>
                  <a:gd name="T12" fmla="*/ 33 w 125"/>
                  <a:gd name="T13" fmla="*/ 27 h 146"/>
                  <a:gd name="T14" fmla="*/ 36 w 125"/>
                  <a:gd name="T15" fmla="*/ 22 h 146"/>
                  <a:gd name="T16" fmla="*/ 37 w 125"/>
                  <a:gd name="T17" fmla="*/ 16 h 146"/>
                  <a:gd name="T18" fmla="*/ 37 w 125"/>
                  <a:gd name="T19" fmla="*/ 11 h 146"/>
                  <a:gd name="T20" fmla="*/ 35 w 125"/>
                  <a:gd name="T21" fmla="*/ 6 h 146"/>
                  <a:gd name="T22" fmla="*/ 33 w 125"/>
                  <a:gd name="T23" fmla="*/ 3 h 146"/>
                  <a:gd name="T24" fmla="*/ 30 w 125"/>
                  <a:gd name="T25" fmla="*/ 1 h 146"/>
                  <a:gd name="T26" fmla="*/ 27 w 125"/>
                  <a:gd name="T27" fmla="*/ 0 h 146"/>
                  <a:gd name="T28" fmla="*/ 12 w 125"/>
                  <a:gd name="T29" fmla="*/ 0 h 1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5" h="146">
                    <a:moveTo>
                      <a:pt x="0" y="146"/>
                    </a:moveTo>
                    <a:lnTo>
                      <a:pt x="52" y="146"/>
                    </a:lnTo>
                    <a:lnTo>
                      <a:pt x="65" y="144"/>
                    </a:lnTo>
                    <a:lnTo>
                      <a:pt x="79" y="136"/>
                    </a:lnTo>
                    <a:lnTo>
                      <a:pt x="93" y="125"/>
                    </a:lnTo>
                    <a:lnTo>
                      <a:pt x="106" y="110"/>
                    </a:lnTo>
                    <a:lnTo>
                      <a:pt x="115" y="92"/>
                    </a:lnTo>
                    <a:lnTo>
                      <a:pt x="122" y="73"/>
                    </a:lnTo>
                    <a:lnTo>
                      <a:pt x="125" y="54"/>
                    </a:lnTo>
                    <a:lnTo>
                      <a:pt x="125" y="36"/>
                    </a:lnTo>
                    <a:lnTo>
                      <a:pt x="121" y="21"/>
                    </a:lnTo>
                    <a:lnTo>
                      <a:pt x="113" y="10"/>
                    </a:lnTo>
                    <a:lnTo>
                      <a:pt x="103" y="2"/>
                    </a:lnTo>
                    <a:lnTo>
                      <a:pt x="91" y="0"/>
                    </a:lnTo>
                    <a:lnTo>
                      <a:pt x="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5245" name="Freeform 33"/>
              <p:cNvSpPr>
                <a:spLocks/>
              </p:cNvSpPr>
              <p:nvPr/>
            </p:nvSpPr>
            <p:spPr bwMode="auto">
              <a:xfrm>
                <a:off x="930" y="2985"/>
                <a:ext cx="97" cy="175"/>
              </a:xfrm>
              <a:custGeom>
                <a:avLst/>
                <a:gdLst>
                  <a:gd name="T0" fmla="*/ 25 w 149"/>
                  <a:gd name="T1" fmla="*/ 35 h 263"/>
                  <a:gd name="T2" fmla="*/ 29 w 149"/>
                  <a:gd name="T3" fmla="*/ 34 h 263"/>
                  <a:gd name="T4" fmla="*/ 33 w 149"/>
                  <a:gd name="T5" fmla="*/ 31 h 263"/>
                  <a:gd name="T6" fmla="*/ 36 w 149"/>
                  <a:gd name="T7" fmla="*/ 27 h 263"/>
                  <a:gd name="T8" fmla="*/ 38 w 149"/>
                  <a:gd name="T9" fmla="*/ 23 h 263"/>
                  <a:gd name="T10" fmla="*/ 40 w 149"/>
                  <a:gd name="T11" fmla="*/ 17 h 263"/>
                  <a:gd name="T12" fmla="*/ 41 w 149"/>
                  <a:gd name="T13" fmla="*/ 12 h 263"/>
                  <a:gd name="T14" fmla="*/ 40 w 149"/>
                  <a:gd name="T15" fmla="*/ 7 h 263"/>
                  <a:gd name="T16" fmla="*/ 40 w 149"/>
                  <a:gd name="T17" fmla="*/ 3 h 263"/>
                  <a:gd name="T18" fmla="*/ 37 w 149"/>
                  <a:gd name="T19" fmla="*/ 1 h 263"/>
                  <a:gd name="T20" fmla="*/ 33 w 149"/>
                  <a:gd name="T21" fmla="*/ 0 h 263"/>
                  <a:gd name="T22" fmla="*/ 20 w 149"/>
                  <a:gd name="T23" fmla="*/ 0 h 263"/>
                  <a:gd name="T24" fmla="*/ 0 w 149"/>
                  <a:gd name="T25" fmla="*/ 77 h 2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9" h="263">
                    <a:moveTo>
                      <a:pt x="91" y="117"/>
                    </a:moveTo>
                    <a:lnTo>
                      <a:pt x="104" y="114"/>
                    </a:lnTo>
                    <a:lnTo>
                      <a:pt x="118" y="106"/>
                    </a:lnTo>
                    <a:lnTo>
                      <a:pt x="130" y="93"/>
                    </a:lnTo>
                    <a:lnTo>
                      <a:pt x="140" y="77"/>
                    </a:lnTo>
                    <a:lnTo>
                      <a:pt x="147" y="59"/>
                    </a:lnTo>
                    <a:lnTo>
                      <a:pt x="149" y="40"/>
                    </a:lnTo>
                    <a:lnTo>
                      <a:pt x="148" y="25"/>
                    </a:lnTo>
                    <a:lnTo>
                      <a:pt x="143" y="12"/>
                    </a:lnTo>
                    <a:lnTo>
                      <a:pt x="133" y="3"/>
                    </a:lnTo>
                    <a:lnTo>
                      <a:pt x="122" y="0"/>
                    </a:lnTo>
                    <a:lnTo>
                      <a:pt x="71" y="0"/>
                    </a:lnTo>
                    <a:lnTo>
                      <a:pt x="0" y="2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5246" name="Line 34"/>
              <p:cNvSpPr>
                <a:spLocks noChangeShapeType="1"/>
              </p:cNvSpPr>
              <p:nvPr/>
            </p:nvSpPr>
            <p:spPr bwMode="auto">
              <a:xfrm flipH="1">
                <a:off x="2835" y="2037"/>
                <a:ext cx="78" cy="4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47" name="Line 35"/>
              <p:cNvSpPr>
                <a:spLocks noChangeShapeType="1"/>
              </p:cNvSpPr>
              <p:nvPr/>
            </p:nvSpPr>
            <p:spPr bwMode="auto">
              <a:xfrm flipH="1">
                <a:off x="2687" y="2097"/>
                <a:ext cx="111" cy="5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48" name="Line 36"/>
              <p:cNvSpPr>
                <a:spLocks noChangeShapeType="1"/>
              </p:cNvSpPr>
              <p:nvPr/>
            </p:nvSpPr>
            <p:spPr bwMode="auto">
              <a:xfrm flipH="1">
                <a:off x="2545" y="2170"/>
                <a:ext cx="110" cy="5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49" name="Line 37"/>
              <p:cNvSpPr>
                <a:spLocks noChangeShapeType="1"/>
              </p:cNvSpPr>
              <p:nvPr/>
            </p:nvSpPr>
            <p:spPr bwMode="auto">
              <a:xfrm flipH="1">
                <a:off x="2398" y="2249"/>
                <a:ext cx="110" cy="5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0" name="Line 38"/>
              <p:cNvSpPr>
                <a:spLocks noChangeShapeType="1"/>
              </p:cNvSpPr>
              <p:nvPr/>
            </p:nvSpPr>
            <p:spPr bwMode="auto">
              <a:xfrm flipH="1">
                <a:off x="2250" y="2322"/>
                <a:ext cx="111" cy="5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1" name="Line 39"/>
              <p:cNvSpPr>
                <a:spLocks noChangeShapeType="1"/>
              </p:cNvSpPr>
              <p:nvPr/>
            </p:nvSpPr>
            <p:spPr bwMode="auto">
              <a:xfrm flipH="1">
                <a:off x="2103" y="2396"/>
                <a:ext cx="111" cy="5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2" name="Line 40"/>
              <p:cNvSpPr>
                <a:spLocks noChangeShapeType="1"/>
              </p:cNvSpPr>
              <p:nvPr/>
            </p:nvSpPr>
            <p:spPr bwMode="auto">
              <a:xfrm flipH="1">
                <a:off x="1961" y="2470"/>
                <a:ext cx="105" cy="5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3" name="Line 41"/>
              <p:cNvSpPr>
                <a:spLocks noChangeShapeType="1"/>
              </p:cNvSpPr>
              <p:nvPr/>
            </p:nvSpPr>
            <p:spPr bwMode="auto">
              <a:xfrm flipH="1">
                <a:off x="1813" y="2543"/>
                <a:ext cx="111" cy="5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4" name="Line 42"/>
              <p:cNvSpPr>
                <a:spLocks noChangeShapeType="1"/>
              </p:cNvSpPr>
              <p:nvPr/>
            </p:nvSpPr>
            <p:spPr bwMode="auto">
              <a:xfrm flipH="1">
                <a:off x="1666" y="2621"/>
                <a:ext cx="111" cy="5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5" name="Line 43"/>
              <p:cNvSpPr>
                <a:spLocks noChangeShapeType="1"/>
              </p:cNvSpPr>
              <p:nvPr/>
            </p:nvSpPr>
            <p:spPr bwMode="auto">
              <a:xfrm flipH="1">
                <a:off x="1551" y="2695"/>
                <a:ext cx="78" cy="4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6" name="Line 44"/>
              <p:cNvSpPr>
                <a:spLocks noChangeShapeType="1"/>
              </p:cNvSpPr>
              <p:nvPr/>
            </p:nvSpPr>
            <p:spPr bwMode="auto">
              <a:xfrm flipH="1">
                <a:off x="1082" y="2755"/>
                <a:ext cx="432" cy="22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7" name="Line 45"/>
              <p:cNvSpPr>
                <a:spLocks noChangeShapeType="1"/>
              </p:cNvSpPr>
              <p:nvPr/>
            </p:nvSpPr>
            <p:spPr bwMode="auto">
              <a:xfrm flipV="1">
                <a:off x="2858" y="1779"/>
                <a:ext cx="46" cy="17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8" name="Line 46"/>
              <p:cNvSpPr>
                <a:spLocks noChangeShapeType="1"/>
              </p:cNvSpPr>
              <p:nvPr/>
            </p:nvSpPr>
            <p:spPr bwMode="auto">
              <a:xfrm flipH="1">
                <a:off x="2876" y="1779"/>
                <a:ext cx="92" cy="1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5259" name="Line 47"/>
              <p:cNvSpPr>
                <a:spLocks noChangeShapeType="1"/>
              </p:cNvSpPr>
              <p:nvPr/>
            </p:nvSpPr>
            <p:spPr bwMode="auto">
              <a:xfrm>
                <a:off x="2913" y="1844"/>
                <a:ext cx="9" cy="1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32" fill="hold" grpId="0" nodeType="clickEffect">
                                  <p:stCondLst>
                                    <p:cond delay="0"/>
                                  </p:stCondLst>
                                  <p:childTnLst>
                                    <p:set>
                                      <p:cBhvr>
                                        <p:cTn id="6" dur="1" fill="hold">
                                          <p:stCondLst>
                                            <p:cond delay="0"/>
                                          </p:stCondLst>
                                        </p:cTn>
                                        <p:tgtEl>
                                          <p:spTgt spid="377858"/>
                                        </p:tgtEl>
                                        <p:attrNameLst>
                                          <p:attrName>style.visibility</p:attrName>
                                        </p:attrNameLst>
                                      </p:cBhvr>
                                      <p:to>
                                        <p:strVal val="visible"/>
                                      </p:to>
                                    </p:set>
                                    <p:animEffect transition="in" filter="box(out)">
                                      <p:cBhvr>
                                        <p:cTn id="7" dur="500"/>
                                        <p:tgtEl>
                                          <p:spTgt spid="3778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377874"/>
                                        </p:tgtEl>
                                        <p:attrNameLst>
                                          <p:attrName>style.visibility</p:attrName>
                                        </p:attrNameLst>
                                      </p:cBhvr>
                                      <p:to>
                                        <p:strVal val="visible"/>
                                      </p:to>
                                    </p:set>
                                    <p:animEffect transition="in" filter="wipe(down)">
                                      <p:cBhvr>
                                        <p:cTn id="12" dur="500"/>
                                        <p:tgtEl>
                                          <p:spTgt spid="37787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77882"/>
                                        </p:tgtEl>
                                        <p:attrNameLst>
                                          <p:attrName>style.visibility</p:attrName>
                                        </p:attrNameLst>
                                      </p:cBhvr>
                                      <p:to>
                                        <p:strVal val="visible"/>
                                      </p:to>
                                    </p:set>
                                    <p:animEffect transition="in" filter="wipe(right)">
                                      <p:cBhvr>
                                        <p:cTn id="17" dur="2000"/>
                                        <p:tgtEl>
                                          <p:spTgt spid="3778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7858" grpId="0" autoUpdateAnimBg="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8948" name="Group 68"/>
          <p:cNvGrpSpPr>
            <a:grpSpLocks/>
          </p:cNvGrpSpPr>
          <p:nvPr/>
        </p:nvGrpSpPr>
        <p:grpSpPr bwMode="auto">
          <a:xfrm>
            <a:off x="2555875" y="765175"/>
            <a:ext cx="3600450" cy="4843463"/>
            <a:chOff x="1610" y="482"/>
            <a:chExt cx="2268" cy="3051"/>
          </a:xfrm>
        </p:grpSpPr>
        <p:sp>
          <p:nvSpPr>
            <p:cNvPr id="96299" name="Line 20"/>
            <p:cNvSpPr>
              <a:spLocks noChangeShapeType="1"/>
            </p:cNvSpPr>
            <p:nvPr/>
          </p:nvSpPr>
          <p:spPr bwMode="auto">
            <a:xfrm flipH="1">
              <a:off x="1726" y="669"/>
              <a:ext cx="1223" cy="285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300" name="Line 21"/>
            <p:cNvSpPr>
              <a:spLocks noChangeShapeType="1"/>
            </p:cNvSpPr>
            <p:nvPr/>
          </p:nvSpPr>
          <p:spPr bwMode="auto">
            <a:xfrm flipV="1">
              <a:off x="1726" y="2182"/>
              <a:ext cx="1755" cy="133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301" name="Line 22"/>
            <p:cNvSpPr>
              <a:spLocks noChangeShapeType="1"/>
            </p:cNvSpPr>
            <p:nvPr/>
          </p:nvSpPr>
          <p:spPr bwMode="auto">
            <a:xfrm flipH="1" flipV="1">
              <a:off x="2949" y="669"/>
              <a:ext cx="769" cy="133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302" name="Freeform 40"/>
            <p:cNvSpPr>
              <a:spLocks/>
            </p:cNvSpPr>
            <p:nvPr/>
          </p:nvSpPr>
          <p:spPr bwMode="auto">
            <a:xfrm>
              <a:off x="3816" y="1937"/>
              <a:ext cx="62" cy="120"/>
            </a:xfrm>
            <a:custGeom>
              <a:avLst/>
              <a:gdLst>
                <a:gd name="T0" fmla="*/ 0 w 105"/>
                <a:gd name="T1" fmla="*/ 41 h 207"/>
                <a:gd name="T2" fmla="*/ 22 w 105"/>
                <a:gd name="T3" fmla="*/ 0 h 207"/>
                <a:gd name="T4" fmla="*/ 20 w 105"/>
                <a:gd name="T5" fmla="*/ 41 h 207"/>
                <a:gd name="T6" fmla="*/ 0 60000 65536"/>
                <a:gd name="T7" fmla="*/ 0 60000 65536"/>
                <a:gd name="T8" fmla="*/ 0 60000 65536"/>
              </a:gdLst>
              <a:ahLst/>
              <a:cxnLst>
                <a:cxn ang="T6">
                  <a:pos x="T0" y="T1"/>
                </a:cxn>
                <a:cxn ang="T7">
                  <a:pos x="T2" y="T3"/>
                </a:cxn>
                <a:cxn ang="T8">
                  <a:pos x="T4" y="T5"/>
                </a:cxn>
              </a:cxnLst>
              <a:rect l="0" t="0" r="r" b="b"/>
              <a:pathLst>
                <a:path w="105" h="207">
                  <a:moveTo>
                    <a:pt x="0" y="207"/>
                  </a:moveTo>
                  <a:lnTo>
                    <a:pt x="105" y="0"/>
                  </a:lnTo>
                  <a:lnTo>
                    <a:pt x="97" y="2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303" name="Line 41"/>
            <p:cNvSpPr>
              <a:spLocks noChangeShapeType="1"/>
            </p:cNvSpPr>
            <p:nvPr/>
          </p:nvSpPr>
          <p:spPr bwMode="auto">
            <a:xfrm flipH="1">
              <a:off x="3832" y="2024"/>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304" name="Freeform 42"/>
            <p:cNvSpPr>
              <a:spLocks/>
            </p:cNvSpPr>
            <p:nvPr/>
          </p:nvSpPr>
          <p:spPr bwMode="auto">
            <a:xfrm>
              <a:off x="2854" y="536"/>
              <a:ext cx="58" cy="71"/>
            </a:xfrm>
            <a:custGeom>
              <a:avLst/>
              <a:gdLst>
                <a:gd name="T0" fmla="*/ 0 w 99"/>
                <a:gd name="T1" fmla="*/ 26 h 116"/>
                <a:gd name="T2" fmla="*/ 8 w 99"/>
                <a:gd name="T3" fmla="*/ 26 h 116"/>
                <a:gd name="T4" fmla="*/ 11 w 99"/>
                <a:gd name="T5" fmla="*/ 26 h 116"/>
                <a:gd name="T6" fmla="*/ 13 w 99"/>
                <a:gd name="T7" fmla="*/ 24 h 116"/>
                <a:gd name="T8" fmla="*/ 15 w 99"/>
                <a:gd name="T9" fmla="*/ 23 h 116"/>
                <a:gd name="T10" fmla="*/ 17 w 99"/>
                <a:gd name="T11" fmla="*/ 20 h 116"/>
                <a:gd name="T12" fmla="*/ 18 w 99"/>
                <a:gd name="T13" fmla="*/ 17 h 116"/>
                <a:gd name="T14" fmla="*/ 19 w 99"/>
                <a:gd name="T15" fmla="*/ 13 h 116"/>
                <a:gd name="T16" fmla="*/ 20 w 99"/>
                <a:gd name="T17" fmla="*/ 10 h 116"/>
                <a:gd name="T18" fmla="*/ 20 w 99"/>
                <a:gd name="T19" fmla="*/ 7 h 116"/>
                <a:gd name="T20" fmla="*/ 19 w 99"/>
                <a:gd name="T21" fmla="*/ 4 h 116"/>
                <a:gd name="T22" fmla="*/ 18 w 99"/>
                <a:gd name="T23" fmla="*/ 2 h 116"/>
                <a:gd name="T24" fmla="*/ 16 w 99"/>
                <a:gd name="T25" fmla="*/ 1 h 116"/>
                <a:gd name="T26" fmla="*/ 15 w 99"/>
                <a:gd name="T27" fmla="*/ 0 h 116"/>
                <a:gd name="T28" fmla="*/ 6 w 99"/>
                <a:gd name="T29" fmla="*/ 0 h 1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9" h="116">
                  <a:moveTo>
                    <a:pt x="0" y="116"/>
                  </a:moveTo>
                  <a:lnTo>
                    <a:pt x="40" y="116"/>
                  </a:lnTo>
                  <a:lnTo>
                    <a:pt x="51" y="113"/>
                  </a:lnTo>
                  <a:lnTo>
                    <a:pt x="63" y="108"/>
                  </a:lnTo>
                  <a:lnTo>
                    <a:pt x="73" y="99"/>
                  </a:lnTo>
                  <a:lnTo>
                    <a:pt x="83" y="87"/>
                  </a:lnTo>
                  <a:lnTo>
                    <a:pt x="90" y="73"/>
                  </a:lnTo>
                  <a:lnTo>
                    <a:pt x="96" y="58"/>
                  </a:lnTo>
                  <a:lnTo>
                    <a:pt x="99" y="43"/>
                  </a:lnTo>
                  <a:lnTo>
                    <a:pt x="99" y="29"/>
                  </a:lnTo>
                  <a:lnTo>
                    <a:pt x="96" y="17"/>
                  </a:lnTo>
                  <a:lnTo>
                    <a:pt x="89" y="8"/>
                  </a:lnTo>
                  <a:lnTo>
                    <a:pt x="81" y="2"/>
                  </a:lnTo>
                  <a:lnTo>
                    <a:pt x="71" y="0"/>
                  </a:lnTo>
                  <a:lnTo>
                    <a:pt x="3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305" name="Freeform 43"/>
            <p:cNvSpPr>
              <a:spLocks/>
            </p:cNvSpPr>
            <p:nvPr/>
          </p:nvSpPr>
          <p:spPr bwMode="auto">
            <a:xfrm>
              <a:off x="2854" y="482"/>
              <a:ext cx="71" cy="125"/>
            </a:xfrm>
            <a:custGeom>
              <a:avLst/>
              <a:gdLst>
                <a:gd name="T0" fmla="*/ 16 w 118"/>
                <a:gd name="T1" fmla="*/ 20 h 209"/>
                <a:gd name="T2" fmla="*/ 17 w 118"/>
                <a:gd name="T3" fmla="*/ 19 h 209"/>
                <a:gd name="T4" fmla="*/ 20 w 118"/>
                <a:gd name="T5" fmla="*/ 18 h 209"/>
                <a:gd name="T6" fmla="*/ 22 w 118"/>
                <a:gd name="T7" fmla="*/ 16 h 209"/>
                <a:gd name="T8" fmla="*/ 24 w 118"/>
                <a:gd name="T9" fmla="*/ 13 h 209"/>
                <a:gd name="T10" fmla="*/ 25 w 118"/>
                <a:gd name="T11" fmla="*/ 10 h 209"/>
                <a:gd name="T12" fmla="*/ 26 w 118"/>
                <a:gd name="T13" fmla="*/ 7 h 209"/>
                <a:gd name="T14" fmla="*/ 25 w 118"/>
                <a:gd name="T15" fmla="*/ 4 h 209"/>
                <a:gd name="T16" fmla="*/ 25 w 118"/>
                <a:gd name="T17" fmla="*/ 2 h 209"/>
                <a:gd name="T18" fmla="*/ 23 w 118"/>
                <a:gd name="T19" fmla="*/ 1 h 209"/>
                <a:gd name="T20" fmla="*/ 21 w 118"/>
                <a:gd name="T21" fmla="*/ 0 h 209"/>
                <a:gd name="T22" fmla="*/ 12 w 118"/>
                <a:gd name="T23" fmla="*/ 0 h 209"/>
                <a:gd name="T24" fmla="*/ 0 w 118"/>
                <a:gd name="T25" fmla="*/ 45 h 2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8" h="209">
                  <a:moveTo>
                    <a:pt x="71" y="93"/>
                  </a:moveTo>
                  <a:lnTo>
                    <a:pt x="82" y="90"/>
                  </a:lnTo>
                  <a:lnTo>
                    <a:pt x="93" y="84"/>
                  </a:lnTo>
                  <a:lnTo>
                    <a:pt x="102" y="73"/>
                  </a:lnTo>
                  <a:lnTo>
                    <a:pt x="111" y="61"/>
                  </a:lnTo>
                  <a:lnTo>
                    <a:pt x="116" y="47"/>
                  </a:lnTo>
                  <a:lnTo>
                    <a:pt x="118" y="32"/>
                  </a:lnTo>
                  <a:lnTo>
                    <a:pt x="117" y="19"/>
                  </a:lnTo>
                  <a:lnTo>
                    <a:pt x="113" y="10"/>
                  </a:lnTo>
                  <a:lnTo>
                    <a:pt x="105" y="3"/>
                  </a:lnTo>
                  <a:lnTo>
                    <a:pt x="96" y="0"/>
                  </a:lnTo>
                  <a:lnTo>
                    <a:pt x="55" y="0"/>
                  </a:lnTo>
                  <a:lnTo>
                    <a:pt x="0"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306" name="Line 45"/>
            <p:cNvSpPr>
              <a:spLocks noChangeShapeType="1"/>
            </p:cNvSpPr>
            <p:nvPr/>
          </p:nvSpPr>
          <p:spPr bwMode="auto">
            <a:xfrm flipH="1">
              <a:off x="1622" y="3533"/>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307" name="Freeform 46"/>
            <p:cNvSpPr>
              <a:spLocks/>
            </p:cNvSpPr>
            <p:nvPr/>
          </p:nvSpPr>
          <p:spPr bwMode="auto">
            <a:xfrm>
              <a:off x="1610" y="3504"/>
              <a:ext cx="12" cy="29"/>
            </a:xfrm>
            <a:custGeom>
              <a:avLst/>
              <a:gdLst>
                <a:gd name="T0" fmla="*/ 0 w 26"/>
                <a:gd name="T1" fmla="*/ 0 h 52"/>
                <a:gd name="T2" fmla="*/ 0 w 26"/>
                <a:gd name="T3" fmla="*/ 2 h 52"/>
                <a:gd name="T4" fmla="*/ 0 w 26"/>
                <a:gd name="T5" fmla="*/ 4 h 52"/>
                <a:gd name="T6" fmla="*/ 0 w 26"/>
                <a:gd name="T7" fmla="*/ 6 h 52"/>
                <a:gd name="T8" fmla="*/ 1 w 26"/>
                <a:gd name="T9" fmla="*/ 8 h 52"/>
                <a:gd name="T10" fmla="*/ 1 w 26"/>
                <a:gd name="T11" fmla="*/ 9 h 52"/>
                <a:gd name="T12" fmla="*/ 3 w 26"/>
                <a:gd name="T13" fmla="*/ 9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2">
                  <a:moveTo>
                    <a:pt x="2" y="0"/>
                  </a:moveTo>
                  <a:lnTo>
                    <a:pt x="0" y="13"/>
                  </a:lnTo>
                  <a:lnTo>
                    <a:pt x="0" y="26"/>
                  </a:lnTo>
                  <a:lnTo>
                    <a:pt x="3" y="36"/>
                  </a:lnTo>
                  <a:lnTo>
                    <a:pt x="9" y="45"/>
                  </a:lnTo>
                  <a:lnTo>
                    <a:pt x="16" y="50"/>
                  </a:lnTo>
                  <a:lnTo>
                    <a:pt x="26"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308" name="Line 47"/>
            <p:cNvSpPr>
              <a:spLocks noChangeShapeType="1"/>
            </p:cNvSpPr>
            <p:nvPr/>
          </p:nvSpPr>
          <p:spPr bwMode="auto">
            <a:xfrm flipV="1">
              <a:off x="1610" y="3442"/>
              <a:ext cx="17"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309" name="Freeform 48"/>
            <p:cNvSpPr>
              <a:spLocks/>
            </p:cNvSpPr>
            <p:nvPr/>
          </p:nvSpPr>
          <p:spPr bwMode="auto">
            <a:xfrm>
              <a:off x="1627" y="3412"/>
              <a:ext cx="29" cy="30"/>
            </a:xfrm>
            <a:custGeom>
              <a:avLst/>
              <a:gdLst>
                <a:gd name="T0" fmla="*/ 10 w 50"/>
                <a:gd name="T1" fmla="*/ 0 h 52"/>
                <a:gd name="T2" fmla="*/ 8 w 50"/>
                <a:gd name="T3" fmla="*/ 1 h 52"/>
                <a:gd name="T4" fmla="*/ 6 w 50"/>
                <a:gd name="T5" fmla="*/ 1 h 52"/>
                <a:gd name="T6" fmla="*/ 4 w 50"/>
                <a:gd name="T7" fmla="*/ 3 h 52"/>
                <a:gd name="T8" fmla="*/ 2 w 50"/>
                <a:gd name="T9" fmla="*/ 5 h 52"/>
                <a:gd name="T10" fmla="*/ 1 w 50"/>
                <a:gd name="T11" fmla="*/ 8 h 52"/>
                <a:gd name="T12" fmla="*/ 0 w 50"/>
                <a:gd name="T13" fmla="*/ 10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 h="52">
                  <a:moveTo>
                    <a:pt x="50" y="0"/>
                  </a:moveTo>
                  <a:lnTo>
                    <a:pt x="40" y="2"/>
                  </a:lnTo>
                  <a:lnTo>
                    <a:pt x="30" y="6"/>
                  </a:lnTo>
                  <a:lnTo>
                    <a:pt x="20" y="15"/>
                  </a:lnTo>
                  <a:lnTo>
                    <a:pt x="12" y="25"/>
                  </a:lnTo>
                  <a:lnTo>
                    <a:pt x="4" y="38"/>
                  </a:lnTo>
                  <a:lnTo>
                    <a:pt x="0"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310" name="Line 49"/>
            <p:cNvSpPr>
              <a:spLocks noChangeShapeType="1"/>
            </p:cNvSpPr>
            <p:nvPr/>
          </p:nvSpPr>
          <p:spPr bwMode="auto">
            <a:xfrm>
              <a:off x="1656" y="3412"/>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311" name="Line 67"/>
            <p:cNvSpPr>
              <a:spLocks noChangeShapeType="1"/>
            </p:cNvSpPr>
            <p:nvPr/>
          </p:nvSpPr>
          <p:spPr bwMode="auto">
            <a:xfrm flipV="1">
              <a:off x="3481" y="2003"/>
              <a:ext cx="237" cy="17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78882" name="Text Box 2"/>
          <p:cNvSpPr txBox="1">
            <a:spLocks noChangeArrowheads="1"/>
          </p:cNvSpPr>
          <p:nvPr/>
        </p:nvSpPr>
        <p:spPr bwMode="auto">
          <a:xfrm>
            <a:off x="0" y="5661025"/>
            <a:ext cx="9144000" cy="119062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lin ang="2700000" scaled="1"/>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b="1">
                <a:solidFill>
                  <a:srgbClr val="FF0000"/>
                </a:solidFill>
                <a:ea typeface="黑体" pitchFamily="2" charset="-122"/>
              </a:rPr>
              <a:t>        </a:t>
            </a:r>
            <a:r>
              <a:rPr lang="zh-CN" altLang="en-US" sz="3600" b="1">
                <a:solidFill>
                  <a:srgbClr val="FF0000"/>
                </a:solidFill>
                <a:ea typeface="黑体" pitchFamily="2" charset="-122"/>
              </a:rPr>
              <a:t>两平面的交线是一条直线，这条直线为两平面所共有。</a:t>
            </a:r>
          </a:p>
        </p:txBody>
      </p:sp>
      <p:sp>
        <p:nvSpPr>
          <p:cNvPr id="96260" name="Text Box 11"/>
          <p:cNvSpPr txBox="1">
            <a:spLocks noChangeArrowheads="1"/>
          </p:cNvSpPr>
          <p:nvPr/>
        </p:nvSpPr>
        <p:spPr bwMode="auto">
          <a:xfrm>
            <a:off x="0" y="0"/>
            <a:ext cx="9144000" cy="762000"/>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400" b="1">
                <a:solidFill>
                  <a:srgbClr val="FF0000"/>
                </a:solidFill>
                <a:ea typeface="黑体" pitchFamily="2" charset="-122"/>
              </a:rPr>
              <a:t>四、平面与平面相交</a:t>
            </a:r>
          </a:p>
        </p:txBody>
      </p:sp>
      <p:sp>
        <p:nvSpPr>
          <p:cNvPr id="96261" name="AutoShape 18">
            <a:hlinkClick r:id="" action="ppaction://hlinkshowjump?jump=firstslide" highlightClick="1"/>
          </p:cNvPr>
          <p:cNvSpPr>
            <a:spLocks noChangeArrowheads="1"/>
          </p:cNvSpPr>
          <p:nvPr/>
        </p:nvSpPr>
        <p:spPr bwMode="auto">
          <a:xfrm>
            <a:off x="8610600" y="6324600"/>
            <a:ext cx="533400" cy="533400"/>
          </a:xfrm>
          <a:prstGeom prst="actionButtonReturn">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endParaRPr lang="zh-CN" altLang="en-US" sz="2400"/>
          </a:p>
        </p:txBody>
      </p:sp>
      <p:grpSp>
        <p:nvGrpSpPr>
          <p:cNvPr id="378950" name="Group 70"/>
          <p:cNvGrpSpPr>
            <a:grpSpLocks/>
          </p:cNvGrpSpPr>
          <p:nvPr/>
        </p:nvGrpSpPr>
        <p:grpSpPr bwMode="auto">
          <a:xfrm>
            <a:off x="2589213" y="1543050"/>
            <a:ext cx="3808412" cy="3319463"/>
            <a:chOff x="1631" y="972"/>
            <a:chExt cx="2399" cy="2091"/>
          </a:xfrm>
        </p:grpSpPr>
        <p:sp>
          <p:nvSpPr>
            <p:cNvPr id="96263" name="Line 69"/>
            <p:cNvSpPr>
              <a:spLocks noChangeShapeType="1"/>
            </p:cNvSpPr>
            <p:nvPr/>
          </p:nvSpPr>
          <p:spPr bwMode="auto">
            <a:xfrm flipV="1">
              <a:off x="2719" y="2180"/>
              <a:ext cx="771" cy="590"/>
            </a:xfrm>
            <a:prstGeom prst="line">
              <a:avLst/>
            </a:prstGeom>
            <a:noFill/>
            <a:ln w="571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96264" name="Line 23"/>
            <p:cNvSpPr>
              <a:spLocks noChangeShapeType="1"/>
            </p:cNvSpPr>
            <p:nvPr/>
          </p:nvSpPr>
          <p:spPr bwMode="auto">
            <a:xfrm>
              <a:off x="1631" y="1114"/>
              <a:ext cx="902" cy="52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65" name="Line 24"/>
            <p:cNvSpPr>
              <a:spLocks noChangeShapeType="1"/>
            </p:cNvSpPr>
            <p:nvPr/>
          </p:nvSpPr>
          <p:spPr bwMode="auto">
            <a:xfrm flipH="1">
              <a:off x="2803" y="2436"/>
              <a:ext cx="1111" cy="4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66" name="Line 25"/>
            <p:cNvSpPr>
              <a:spLocks noChangeShapeType="1"/>
            </p:cNvSpPr>
            <p:nvPr/>
          </p:nvSpPr>
          <p:spPr bwMode="auto">
            <a:xfrm flipH="1" flipV="1">
              <a:off x="2591" y="2581"/>
              <a:ext cx="212" cy="32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67" name="Line 26"/>
            <p:cNvSpPr>
              <a:spLocks noChangeShapeType="1"/>
            </p:cNvSpPr>
            <p:nvPr/>
          </p:nvSpPr>
          <p:spPr bwMode="auto">
            <a:xfrm flipH="1">
              <a:off x="2591" y="1945"/>
              <a:ext cx="478" cy="6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68" name="Line 27"/>
            <p:cNvSpPr>
              <a:spLocks noChangeShapeType="1"/>
            </p:cNvSpPr>
            <p:nvPr/>
          </p:nvSpPr>
          <p:spPr bwMode="auto">
            <a:xfrm>
              <a:off x="2546" y="1646"/>
              <a:ext cx="74"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69" name="Line 28"/>
            <p:cNvSpPr>
              <a:spLocks noChangeShapeType="1"/>
            </p:cNvSpPr>
            <p:nvPr/>
          </p:nvSpPr>
          <p:spPr bwMode="auto">
            <a:xfrm>
              <a:off x="2641" y="1696"/>
              <a:ext cx="63"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0" name="Line 29"/>
            <p:cNvSpPr>
              <a:spLocks noChangeShapeType="1"/>
            </p:cNvSpPr>
            <p:nvPr/>
          </p:nvSpPr>
          <p:spPr bwMode="auto">
            <a:xfrm>
              <a:off x="2724" y="1746"/>
              <a:ext cx="67"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1" name="Line 30"/>
            <p:cNvSpPr>
              <a:spLocks noChangeShapeType="1"/>
            </p:cNvSpPr>
            <p:nvPr/>
          </p:nvSpPr>
          <p:spPr bwMode="auto">
            <a:xfrm>
              <a:off x="2812" y="1796"/>
              <a:ext cx="62"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2" name="Line 31"/>
            <p:cNvSpPr>
              <a:spLocks noChangeShapeType="1"/>
            </p:cNvSpPr>
            <p:nvPr/>
          </p:nvSpPr>
          <p:spPr bwMode="auto">
            <a:xfrm>
              <a:off x="2895" y="1845"/>
              <a:ext cx="62" cy="3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3" name="Line 32"/>
            <p:cNvSpPr>
              <a:spLocks noChangeShapeType="1"/>
            </p:cNvSpPr>
            <p:nvPr/>
          </p:nvSpPr>
          <p:spPr bwMode="auto">
            <a:xfrm>
              <a:off x="2982" y="1895"/>
              <a:ext cx="71" cy="4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4" name="Line 33"/>
            <p:cNvSpPr>
              <a:spLocks noChangeShapeType="1"/>
            </p:cNvSpPr>
            <p:nvPr/>
          </p:nvSpPr>
          <p:spPr bwMode="auto">
            <a:xfrm>
              <a:off x="3069" y="1945"/>
              <a:ext cx="845" cy="49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5" name="Line 34"/>
            <p:cNvSpPr>
              <a:spLocks noChangeShapeType="1"/>
            </p:cNvSpPr>
            <p:nvPr/>
          </p:nvSpPr>
          <p:spPr bwMode="auto">
            <a:xfrm flipH="1" flipV="1">
              <a:off x="1631" y="1114"/>
              <a:ext cx="682" cy="104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6" name="Line 35"/>
            <p:cNvSpPr>
              <a:spLocks noChangeShapeType="1"/>
            </p:cNvSpPr>
            <p:nvPr/>
          </p:nvSpPr>
          <p:spPr bwMode="auto">
            <a:xfrm flipH="1" flipV="1">
              <a:off x="2537" y="2506"/>
              <a:ext cx="42" cy="5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7" name="Line 36"/>
            <p:cNvSpPr>
              <a:spLocks noChangeShapeType="1"/>
            </p:cNvSpPr>
            <p:nvPr/>
          </p:nvSpPr>
          <p:spPr bwMode="auto">
            <a:xfrm flipH="1" flipV="1">
              <a:off x="2487" y="2423"/>
              <a:ext cx="38" cy="6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8" name="Line 37"/>
            <p:cNvSpPr>
              <a:spLocks noChangeShapeType="1"/>
            </p:cNvSpPr>
            <p:nvPr/>
          </p:nvSpPr>
          <p:spPr bwMode="auto">
            <a:xfrm flipH="1" flipV="1">
              <a:off x="2433" y="2340"/>
              <a:ext cx="38" cy="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79" name="Line 38"/>
            <p:cNvSpPr>
              <a:spLocks noChangeShapeType="1"/>
            </p:cNvSpPr>
            <p:nvPr/>
          </p:nvSpPr>
          <p:spPr bwMode="auto">
            <a:xfrm flipH="1" flipV="1">
              <a:off x="2379" y="2257"/>
              <a:ext cx="38" cy="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80" name="Line 39"/>
            <p:cNvSpPr>
              <a:spLocks noChangeShapeType="1"/>
            </p:cNvSpPr>
            <p:nvPr/>
          </p:nvSpPr>
          <p:spPr bwMode="auto">
            <a:xfrm flipH="1" flipV="1">
              <a:off x="2325" y="2174"/>
              <a:ext cx="38" cy="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81" name="Freeform 44"/>
            <p:cNvSpPr>
              <a:spLocks/>
            </p:cNvSpPr>
            <p:nvPr/>
          </p:nvSpPr>
          <p:spPr bwMode="auto">
            <a:xfrm>
              <a:off x="1639" y="972"/>
              <a:ext cx="87" cy="121"/>
            </a:xfrm>
            <a:custGeom>
              <a:avLst/>
              <a:gdLst>
                <a:gd name="T0" fmla="*/ 0 w 153"/>
                <a:gd name="T1" fmla="*/ 41 h 209"/>
                <a:gd name="T2" fmla="*/ 10 w 153"/>
                <a:gd name="T3" fmla="*/ 0 h 209"/>
                <a:gd name="T4" fmla="*/ 14 w 153"/>
                <a:gd name="T5" fmla="*/ 23 h 209"/>
                <a:gd name="T6" fmla="*/ 28 w 153"/>
                <a:gd name="T7" fmla="*/ 0 h 209"/>
                <a:gd name="T8" fmla="*/ 18 w 153"/>
                <a:gd name="T9" fmla="*/ 41 h 2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3" h="209">
                  <a:moveTo>
                    <a:pt x="0" y="209"/>
                  </a:moveTo>
                  <a:lnTo>
                    <a:pt x="56" y="0"/>
                  </a:lnTo>
                  <a:lnTo>
                    <a:pt x="73" y="116"/>
                  </a:lnTo>
                  <a:lnTo>
                    <a:pt x="153" y="0"/>
                  </a:lnTo>
                  <a:lnTo>
                    <a:pt x="98"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282" name="Freeform 50"/>
            <p:cNvSpPr>
              <a:spLocks/>
            </p:cNvSpPr>
            <p:nvPr/>
          </p:nvSpPr>
          <p:spPr bwMode="auto">
            <a:xfrm>
              <a:off x="2650" y="2939"/>
              <a:ext cx="79" cy="124"/>
            </a:xfrm>
            <a:custGeom>
              <a:avLst/>
              <a:gdLst>
                <a:gd name="T0" fmla="*/ 0 w 137"/>
                <a:gd name="T1" fmla="*/ 44 h 209"/>
                <a:gd name="T2" fmla="*/ 10 w 137"/>
                <a:gd name="T3" fmla="*/ 0 h 209"/>
                <a:gd name="T4" fmla="*/ 16 w 137"/>
                <a:gd name="T5" fmla="*/ 44 h 209"/>
                <a:gd name="T6" fmla="*/ 27 w 137"/>
                <a:gd name="T7" fmla="*/ 0 h 2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7" h="209">
                  <a:moveTo>
                    <a:pt x="0" y="209"/>
                  </a:moveTo>
                  <a:lnTo>
                    <a:pt x="56" y="0"/>
                  </a:lnTo>
                  <a:lnTo>
                    <a:pt x="81" y="209"/>
                  </a:lnTo>
                  <a:lnTo>
                    <a:pt x="1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283" name="Freeform 51"/>
            <p:cNvSpPr>
              <a:spLocks/>
            </p:cNvSpPr>
            <p:nvPr/>
          </p:nvSpPr>
          <p:spPr bwMode="auto">
            <a:xfrm>
              <a:off x="3988" y="2369"/>
              <a:ext cx="42" cy="125"/>
            </a:xfrm>
            <a:custGeom>
              <a:avLst/>
              <a:gdLst>
                <a:gd name="T0" fmla="*/ 15 w 65"/>
                <a:gd name="T1" fmla="*/ 0 h 209"/>
                <a:gd name="T2" fmla="*/ 0 w 65"/>
                <a:gd name="T3" fmla="*/ 45 h 209"/>
                <a:gd name="T4" fmla="*/ 17 w 65"/>
                <a:gd name="T5" fmla="*/ 45 h 209"/>
                <a:gd name="T6" fmla="*/ 0 60000 65536"/>
                <a:gd name="T7" fmla="*/ 0 60000 65536"/>
                <a:gd name="T8" fmla="*/ 0 60000 65536"/>
              </a:gdLst>
              <a:ahLst/>
              <a:cxnLst>
                <a:cxn ang="T6">
                  <a:pos x="T0" y="T1"/>
                </a:cxn>
                <a:cxn ang="T7">
                  <a:pos x="T2" y="T3"/>
                </a:cxn>
                <a:cxn ang="T8">
                  <a:pos x="T4" y="T5"/>
                </a:cxn>
              </a:cxnLst>
              <a:rect l="0" t="0" r="r" b="b"/>
              <a:pathLst>
                <a:path w="65" h="209">
                  <a:moveTo>
                    <a:pt x="55" y="0"/>
                  </a:moveTo>
                  <a:lnTo>
                    <a:pt x="0" y="209"/>
                  </a:lnTo>
                  <a:lnTo>
                    <a:pt x="65"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284" name="Freeform 52"/>
            <p:cNvSpPr>
              <a:spLocks/>
            </p:cNvSpPr>
            <p:nvPr/>
          </p:nvSpPr>
          <p:spPr bwMode="auto">
            <a:xfrm>
              <a:off x="3103" y="1758"/>
              <a:ext cx="70" cy="125"/>
            </a:xfrm>
            <a:custGeom>
              <a:avLst/>
              <a:gdLst>
                <a:gd name="T0" fmla="*/ 0 w 120"/>
                <a:gd name="T1" fmla="*/ 45 h 208"/>
                <a:gd name="T2" fmla="*/ 11 w 120"/>
                <a:gd name="T3" fmla="*/ 0 h 208"/>
                <a:gd name="T4" fmla="*/ 24 w 120"/>
                <a:gd name="T5" fmla="*/ 0 h 208"/>
                <a:gd name="T6" fmla="*/ 0 60000 65536"/>
                <a:gd name="T7" fmla="*/ 0 60000 65536"/>
                <a:gd name="T8" fmla="*/ 0 60000 65536"/>
              </a:gdLst>
              <a:ahLst/>
              <a:cxnLst>
                <a:cxn ang="T6">
                  <a:pos x="T0" y="T1"/>
                </a:cxn>
                <a:cxn ang="T7">
                  <a:pos x="T2" y="T3"/>
                </a:cxn>
                <a:cxn ang="T8">
                  <a:pos x="T4" y="T5"/>
                </a:cxn>
              </a:cxnLst>
              <a:rect l="0" t="0" r="r" b="b"/>
              <a:pathLst>
                <a:path w="120" h="208">
                  <a:moveTo>
                    <a:pt x="0" y="208"/>
                  </a:moveTo>
                  <a:lnTo>
                    <a:pt x="55" y="0"/>
                  </a:lnTo>
                  <a:lnTo>
                    <a:pt x="12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6285" name="Line 53"/>
            <p:cNvSpPr>
              <a:spLocks noChangeShapeType="1"/>
            </p:cNvSpPr>
            <p:nvPr/>
          </p:nvSpPr>
          <p:spPr bwMode="auto">
            <a:xfrm>
              <a:off x="3119" y="1812"/>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86" name="Line 54"/>
            <p:cNvSpPr>
              <a:spLocks noChangeShapeType="1"/>
            </p:cNvSpPr>
            <p:nvPr/>
          </p:nvSpPr>
          <p:spPr bwMode="auto">
            <a:xfrm flipV="1">
              <a:off x="2458" y="2569"/>
              <a:ext cx="34" cy="1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87" name="Line 55"/>
            <p:cNvSpPr>
              <a:spLocks noChangeShapeType="1"/>
            </p:cNvSpPr>
            <p:nvPr/>
          </p:nvSpPr>
          <p:spPr bwMode="auto">
            <a:xfrm flipH="1">
              <a:off x="2471" y="2569"/>
              <a:ext cx="7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88" name="Line 56"/>
            <p:cNvSpPr>
              <a:spLocks noChangeShapeType="1"/>
            </p:cNvSpPr>
            <p:nvPr/>
          </p:nvSpPr>
          <p:spPr bwMode="auto">
            <a:xfrm>
              <a:off x="2496" y="2614"/>
              <a:ext cx="12"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89" name="Line 57"/>
            <p:cNvSpPr>
              <a:spLocks noChangeShapeType="1"/>
            </p:cNvSpPr>
            <p:nvPr/>
          </p:nvSpPr>
          <p:spPr bwMode="auto">
            <a:xfrm flipV="1">
              <a:off x="2733" y="2718"/>
              <a:ext cx="45" cy="38"/>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0" name="Line 58"/>
            <p:cNvSpPr>
              <a:spLocks noChangeShapeType="1"/>
            </p:cNvSpPr>
            <p:nvPr/>
          </p:nvSpPr>
          <p:spPr bwMode="auto">
            <a:xfrm flipV="1">
              <a:off x="2799" y="2660"/>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1" name="Line 59"/>
            <p:cNvSpPr>
              <a:spLocks noChangeShapeType="1"/>
            </p:cNvSpPr>
            <p:nvPr/>
          </p:nvSpPr>
          <p:spPr bwMode="auto">
            <a:xfrm flipV="1">
              <a:off x="2878" y="2602"/>
              <a:ext cx="58" cy="41"/>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2" name="Line 60"/>
            <p:cNvSpPr>
              <a:spLocks noChangeShapeType="1"/>
            </p:cNvSpPr>
            <p:nvPr/>
          </p:nvSpPr>
          <p:spPr bwMode="auto">
            <a:xfrm flipV="1">
              <a:off x="2953" y="2540"/>
              <a:ext cx="58" cy="4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3" name="Line 61"/>
            <p:cNvSpPr>
              <a:spLocks noChangeShapeType="1"/>
            </p:cNvSpPr>
            <p:nvPr/>
          </p:nvSpPr>
          <p:spPr bwMode="auto">
            <a:xfrm flipV="1">
              <a:off x="3032" y="2481"/>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4" name="Line 62"/>
            <p:cNvSpPr>
              <a:spLocks noChangeShapeType="1"/>
            </p:cNvSpPr>
            <p:nvPr/>
          </p:nvSpPr>
          <p:spPr bwMode="auto">
            <a:xfrm flipV="1">
              <a:off x="3111" y="2423"/>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5" name="Line 63"/>
            <p:cNvSpPr>
              <a:spLocks noChangeShapeType="1"/>
            </p:cNvSpPr>
            <p:nvPr/>
          </p:nvSpPr>
          <p:spPr bwMode="auto">
            <a:xfrm flipV="1">
              <a:off x="3190" y="2361"/>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6" name="Line 64"/>
            <p:cNvSpPr>
              <a:spLocks noChangeShapeType="1"/>
            </p:cNvSpPr>
            <p:nvPr/>
          </p:nvSpPr>
          <p:spPr bwMode="auto">
            <a:xfrm flipV="1">
              <a:off x="3269" y="2303"/>
              <a:ext cx="58" cy="4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7" name="Line 65"/>
            <p:cNvSpPr>
              <a:spLocks noChangeShapeType="1"/>
            </p:cNvSpPr>
            <p:nvPr/>
          </p:nvSpPr>
          <p:spPr bwMode="auto">
            <a:xfrm flipV="1">
              <a:off x="3344" y="2244"/>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6298" name="Line 66"/>
            <p:cNvSpPr>
              <a:spLocks noChangeShapeType="1"/>
            </p:cNvSpPr>
            <p:nvPr/>
          </p:nvSpPr>
          <p:spPr bwMode="auto">
            <a:xfrm flipV="1">
              <a:off x="3423" y="2195"/>
              <a:ext cx="46" cy="33"/>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378948"/>
                                        </p:tgtEl>
                                        <p:attrNameLst>
                                          <p:attrName>style.visibility</p:attrName>
                                        </p:attrNameLst>
                                      </p:cBhvr>
                                      <p:to>
                                        <p:strVal val="visible"/>
                                      </p:to>
                                    </p:set>
                                    <p:animEffect transition="in" filter="wipe(down)">
                                      <p:cBhvr>
                                        <p:cTn id="7" dur="500"/>
                                        <p:tgtEl>
                                          <p:spTgt spid="37894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nodeType="clickEffect">
                                  <p:stCondLst>
                                    <p:cond delay="0"/>
                                  </p:stCondLst>
                                  <p:childTnLst>
                                    <p:set>
                                      <p:cBhvr>
                                        <p:cTn id="11" dur="1" fill="hold">
                                          <p:stCondLst>
                                            <p:cond delay="0"/>
                                          </p:stCondLst>
                                        </p:cTn>
                                        <p:tgtEl>
                                          <p:spTgt spid="378950"/>
                                        </p:tgtEl>
                                        <p:attrNameLst>
                                          <p:attrName>style.visibility</p:attrName>
                                        </p:attrNameLst>
                                      </p:cBhvr>
                                      <p:to>
                                        <p:strVal val="visible"/>
                                      </p:to>
                                    </p:set>
                                    <p:animEffect transition="in" filter="wipe(right)">
                                      <p:cBhvr>
                                        <p:cTn id="12" dur="500"/>
                                        <p:tgtEl>
                                          <p:spTgt spid="37895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32" fill="hold" grpId="0" nodeType="clickEffect">
                                  <p:stCondLst>
                                    <p:cond delay="0"/>
                                  </p:stCondLst>
                                  <p:childTnLst>
                                    <p:set>
                                      <p:cBhvr>
                                        <p:cTn id="16" dur="1" fill="hold">
                                          <p:stCondLst>
                                            <p:cond delay="0"/>
                                          </p:stCondLst>
                                        </p:cTn>
                                        <p:tgtEl>
                                          <p:spTgt spid="378882"/>
                                        </p:tgtEl>
                                        <p:attrNameLst>
                                          <p:attrName>style.visibility</p:attrName>
                                        </p:attrNameLst>
                                      </p:cBhvr>
                                      <p:to>
                                        <p:strVal val="visible"/>
                                      </p:to>
                                    </p:set>
                                    <p:animEffect transition="in" filter="box(out)">
                                      <p:cBhvr>
                                        <p:cTn id="17" dur="500"/>
                                        <p:tgtEl>
                                          <p:spTgt spid="3788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882" grpId="0" autoUpdateAnimBg="0"/>
    </p:bldLst>
  </p:timing>
</p:sld>
</file>

<file path=ppt/slides/slide9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79931" name="Text Box 27"/>
          <p:cNvSpPr txBox="1">
            <a:spLocks noChangeArrowheads="1"/>
          </p:cNvSpPr>
          <p:nvPr/>
        </p:nvSpPr>
        <p:spPr bwMode="auto">
          <a:xfrm>
            <a:off x="0" y="5589588"/>
            <a:ext cx="6011863" cy="1066800"/>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800" b="1">
                <a:solidFill>
                  <a:srgbClr val="003399"/>
                </a:solidFill>
              </a:rPr>
              <a:t>        </a:t>
            </a:r>
            <a:r>
              <a:rPr lang="zh-CN" altLang="en-US" b="1">
                <a:solidFill>
                  <a:srgbClr val="FF0000"/>
                </a:solidFill>
                <a:ea typeface="黑体" pitchFamily="2" charset="-122"/>
              </a:rPr>
              <a:t>由于</a:t>
            </a:r>
            <a:r>
              <a:rPr lang="zh-CN" altLang="zh-CN" b="1">
                <a:solidFill>
                  <a:srgbClr val="FF0000"/>
                </a:solidFill>
                <a:ea typeface="黑体" pitchFamily="2" charset="-122"/>
              </a:rPr>
              <a:t>特殊位置</a:t>
            </a:r>
            <a:r>
              <a:rPr lang="zh-CN" altLang="en-US" b="1">
                <a:solidFill>
                  <a:srgbClr val="FF0000"/>
                </a:solidFill>
                <a:ea typeface="黑体" pitchFamily="2" charset="-122"/>
              </a:rPr>
              <a:t>平面的某些投影有积聚性，交点可直接求出。</a:t>
            </a:r>
          </a:p>
        </p:txBody>
      </p:sp>
      <p:sp>
        <p:nvSpPr>
          <p:cNvPr id="97283" name="Rectangle 75"/>
          <p:cNvSpPr>
            <a:spLocks noChangeArrowheads="1"/>
          </p:cNvSpPr>
          <p:nvPr/>
        </p:nvSpPr>
        <p:spPr bwMode="auto">
          <a:xfrm>
            <a:off x="0" y="0"/>
            <a:ext cx="104759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a:t>
            </a:r>
            <a:r>
              <a:rPr lang="zh-CN" altLang="en-US" sz="4000" b="1">
                <a:solidFill>
                  <a:srgbClr val="FF0000"/>
                </a:solidFill>
                <a:latin typeface="黑体" pitchFamily="2" charset="-122"/>
                <a:ea typeface="黑体" pitchFamily="2" charset="-122"/>
              </a:rPr>
              <a:t>一般位置直线与</a:t>
            </a:r>
            <a:r>
              <a:rPr lang="zh-CN" altLang="zh-CN" sz="4000" b="1">
                <a:solidFill>
                  <a:srgbClr val="FF0000"/>
                </a:solidFill>
                <a:latin typeface="黑体" pitchFamily="2" charset="-122"/>
                <a:ea typeface="黑体" pitchFamily="2" charset="-122"/>
              </a:rPr>
              <a:t>特殊位置</a:t>
            </a:r>
            <a:r>
              <a:rPr lang="zh-CN" altLang="en-US" sz="4000" b="1">
                <a:solidFill>
                  <a:srgbClr val="FF0000"/>
                </a:solidFill>
                <a:latin typeface="黑体" pitchFamily="2" charset="-122"/>
                <a:ea typeface="黑体" pitchFamily="2" charset="-122"/>
              </a:rPr>
              <a:t>平面相交。</a:t>
            </a:r>
          </a:p>
        </p:txBody>
      </p:sp>
      <p:grpSp>
        <p:nvGrpSpPr>
          <p:cNvPr id="379980" name="Group 76"/>
          <p:cNvGrpSpPr>
            <a:grpSpLocks/>
          </p:cNvGrpSpPr>
          <p:nvPr/>
        </p:nvGrpSpPr>
        <p:grpSpPr bwMode="auto">
          <a:xfrm>
            <a:off x="1312863" y="2400300"/>
            <a:ext cx="2327275" cy="2393950"/>
            <a:chOff x="1235" y="1449"/>
            <a:chExt cx="1466" cy="1508"/>
          </a:xfrm>
        </p:grpSpPr>
        <p:sp>
          <p:nvSpPr>
            <p:cNvPr id="97427" name="Freeform 77"/>
            <p:cNvSpPr>
              <a:spLocks/>
            </p:cNvSpPr>
            <p:nvPr/>
          </p:nvSpPr>
          <p:spPr bwMode="auto">
            <a:xfrm>
              <a:off x="1235" y="2062"/>
              <a:ext cx="62" cy="123"/>
            </a:xfrm>
            <a:custGeom>
              <a:avLst/>
              <a:gdLst>
                <a:gd name="T0" fmla="*/ 0 w 216"/>
                <a:gd name="T1" fmla="*/ 10 h 431"/>
                <a:gd name="T2" fmla="*/ 5 w 216"/>
                <a:gd name="T3" fmla="*/ 0 h 431"/>
                <a:gd name="T4" fmla="*/ 5 w 216"/>
                <a:gd name="T5" fmla="*/ 10 h 431"/>
                <a:gd name="T6" fmla="*/ 0 60000 65536"/>
                <a:gd name="T7" fmla="*/ 0 60000 65536"/>
                <a:gd name="T8" fmla="*/ 0 60000 65536"/>
              </a:gdLst>
              <a:ahLst/>
              <a:cxnLst>
                <a:cxn ang="T6">
                  <a:pos x="T0" y="T1"/>
                </a:cxn>
                <a:cxn ang="T7">
                  <a:pos x="T2" y="T3"/>
                </a:cxn>
                <a:cxn ang="T8">
                  <a:pos x="T4" y="T5"/>
                </a:cxn>
              </a:cxnLst>
              <a:rect l="0" t="0" r="r" b="b"/>
              <a:pathLst>
                <a:path w="216" h="431">
                  <a:moveTo>
                    <a:pt x="0" y="431"/>
                  </a:moveTo>
                  <a:lnTo>
                    <a:pt x="216" y="0"/>
                  </a:lnTo>
                  <a:lnTo>
                    <a:pt x="201" y="4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28" name="Line 78"/>
            <p:cNvSpPr>
              <a:spLocks noChangeShapeType="1"/>
            </p:cNvSpPr>
            <p:nvPr/>
          </p:nvSpPr>
          <p:spPr bwMode="auto">
            <a:xfrm flipH="1">
              <a:off x="1251" y="2151"/>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29" name="Freeform 79"/>
            <p:cNvSpPr>
              <a:spLocks/>
            </p:cNvSpPr>
            <p:nvPr/>
          </p:nvSpPr>
          <p:spPr bwMode="auto">
            <a:xfrm>
              <a:off x="1973" y="1505"/>
              <a:ext cx="58" cy="67"/>
            </a:xfrm>
            <a:custGeom>
              <a:avLst/>
              <a:gdLst>
                <a:gd name="T0" fmla="*/ 0 w 205"/>
                <a:gd name="T1" fmla="*/ 5 h 240"/>
                <a:gd name="T2" fmla="*/ 2 w 205"/>
                <a:gd name="T3" fmla="*/ 5 h 240"/>
                <a:gd name="T4" fmla="*/ 2 w 205"/>
                <a:gd name="T5" fmla="*/ 5 h 240"/>
                <a:gd name="T6" fmla="*/ 3 w 205"/>
                <a:gd name="T7" fmla="*/ 5 h 240"/>
                <a:gd name="T8" fmla="*/ 3 w 205"/>
                <a:gd name="T9" fmla="*/ 5 h 240"/>
                <a:gd name="T10" fmla="*/ 3 w 205"/>
                <a:gd name="T11" fmla="*/ 4 h 240"/>
                <a:gd name="T12" fmla="*/ 4 w 205"/>
                <a:gd name="T13" fmla="*/ 4 h 240"/>
                <a:gd name="T14" fmla="*/ 4 w 205"/>
                <a:gd name="T15" fmla="*/ 4 h 240"/>
                <a:gd name="T16" fmla="*/ 4 w 205"/>
                <a:gd name="T17" fmla="*/ 4 h 240"/>
                <a:gd name="T18" fmla="*/ 4 w 205"/>
                <a:gd name="T19" fmla="*/ 3 h 240"/>
                <a:gd name="T20" fmla="*/ 5 w 205"/>
                <a:gd name="T21" fmla="*/ 3 h 240"/>
                <a:gd name="T22" fmla="*/ 5 w 205"/>
                <a:gd name="T23" fmla="*/ 2 h 240"/>
                <a:gd name="T24" fmla="*/ 5 w 205"/>
                <a:gd name="T25" fmla="*/ 2 h 240"/>
                <a:gd name="T26" fmla="*/ 5 w 205"/>
                <a:gd name="T27" fmla="*/ 1 h 240"/>
                <a:gd name="T28" fmla="*/ 5 w 205"/>
                <a:gd name="T29" fmla="*/ 1 h 240"/>
                <a:gd name="T30" fmla="*/ 5 w 205"/>
                <a:gd name="T31" fmla="*/ 1 h 240"/>
                <a:gd name="T32" fmla="*/ 4 w 205"/>
                <a:gd name="T33" fmla="*/ 0 h 240"/>
                <a:gd name="T34" fmla="*/ 4 w 205"/>
                <a:gd name="T35" fmla="*/ 0 h 240"/>
                <a:gd name="T36" fmla="*/ 4 w 205"/>
                <a:gd name="T37" fmla="*/ 0 h 240"/>
                <a:gd name="T38" fmla="*/ 3 w 205"/>
                <a:gd name="T39" fmla="*/ 0 h 240"/>
                <a:gd name="T40" fmla="*/ 1 w 205"/>
                <a:gd name="T41" fmla="*/ 0 h 2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5" h="240">
                  <a:moveTo>
                    <a:pt x="0" y="240"/>
                  </a:moveTo>
                  <a:lnTo>
                    <a:pt x="84" y="240"/>
                  </a:lnTo>
                  <a:lnTo>
                    <a:pt x="99" y="239"/>
                  </a:lnTo>
                  <a:lnTo>
                    <a:pt x="115" y="232"/>
                  </a:lnTo>
                  <a:lnTo>
                    <a:pt x="130" y="224"/>
                  </a:lnTo>
                  <a:lnTo>
                    <a:pt x="145" y="212"/>
                  </a:lnTo>
                  <a:lnTo>
                    <a:pt x="159" y="197"/>
                  </a:lnTo>
                  <a:lnTo>
                    <a:pt x="172" y="180"/>
                  </a:lnTo>
                  <a:lnTo>
                    <a:pt x="184" y="161"/>
                  </a:lnTo>
                  <a:lnTo>
                    <a:pt x="192" y="141"/>
                  </a:lnTo>
                  <a:lnTo>
                    <a:pt x="200" y="120"/>
                  </a:lnTo>
                  <a:lnTo>
                    <a:pt x="204" y="99"/>
                  </a:lnTo>
                  <a:lnTo>
                    <a:pt x="205" y="79"/>
                  </a:lnTo>
                  <a:lnTo>
                    <a:pt x="204" y="60"/>
                  </a:lnTo>
                  <a:lnTo>
                    <a:pt x="201" y="43"/>
                  </a:lnTo>
                  <a:lnTo>
                    <a:pt x="195" y="28"/>
                  </a:lnTo>
                  <a:lnTo>
                    <a:pt x="185" y="16"/>
                  </a:lnTo>
                  <a:lnTo>
                    <a:pt x="174" y="8"/>
                  </a:lnTo>
                  <a:lnTo>
                    <a:pt x="162" y="2"/>
                  </a:lnTo>
                  <a:lnTo>
                    <a:pt x="148" y="0"/>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30" name="Freeform 80"/>
            <p:cNvSpPr>
              <a:spLocks/>
            </p:cNvSpPr>
            <p:nvPr/>
          </p:nvSpPr>
          <p:spPr bwMode="auto">
            <a:xfrm>
              <a:off x="1973" y="1449"/>
              <a:ext cx="70" cy="123"/>
            </a:xfrm>
            <a:custGeom>
              <a:avLst/>
              <a:gdLst>
                <a:gd name="T0" fmla="*/ 3 w 246"/>
                <a:gd name="T1" fmla="*/ 5 h 431"/>
                <a:gd name="T2" fmla="*/ 4 w 246"/>
                <a:gd name="T3" fmla="*/ 4 h 431"/>
                <a:gd name="T4" fmla="*/ 4 w 246"/>
                <a:gd name="T5" fmla="*/ 4 h 431"/>
                <a:gd name="T6" fmla="*/ 4 w 246"/>
                <a:gd name="T7" fmla="*/ 4 h 431"/>
                <a:gd name="T8" fmla="*/ 5 w 246"/>
                <a:gd name="T9" fmla="*/ 4 h 431"/>
                <a:gd name="T10" fmla="*/ 5 w 246"/>
                <a:gd name="T11" fmla="*/ 3 h 431"/>
                <a:gd name="T12" fmla="*/ 5 w 246"/>
                <a:gd name="T13" fmla="*/ 3 h 431"/>
                <a:gd name="T14" fmla="*/ 5 w 246"/>
                <a:gd name="T15" fmla="*/ 3 h 431"/>
                <a:gd name="T16" fmla="*/ 5 w 246"/>
                <a:gd name="T17" fmla="*/ 2 h 431"/>
                <a:gd name="T18" fmla="*/ 6 w 246"/>
                <a:gd name="T19" fmla="*/ 2 h 431"/>
                <a:gd name="T20" fmla="*/ 6 w 246"/>
                <a:gd name="T21" fmla="*/ 1 h 431"/>
                <a:gd name="T22" fmla="*/ 6 w 246"/>
                <a:gd name="T23" fmla="*/ 1 h 431"/>
                <a:gd name="T24" fmla="*/ 5 w 246"/>
                <a:gd name="T25" fmla="*/ 1 h 431"/>
                <a:gd name="T26" fmla="*/ 5 w 246"/>
                <a:gd name="T27" fmla="*/ 0 h 431"/>
                <a:gd name="T28" fmla="*/ 5 w 246"/>
                <a:gd name="T29" fmla="*/ 0 h 431"/>
                <a:gd name="T30" fmla="*/ 5 w 246"/>
                <a:gd name="T31" fmla="*/ 0 h 431"/>
                <a:gd name="T32" fmla="*/ 5 w 246"/>
                <a:gd name="T33" fmla="*/ 0 h 431"/>
                <a:gd name="T34" fmla="*/ 3 w 246"/>
                <a:gd name="T35" fmla="*/ 0 h 431"/>
                <a:gd name="T36" fmla="*/ 0 w 246"/>
                <a:gd name="T37" fmla="*/ 10 h 4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6" h="431">
                  <a:moveTo>
                    <a:pt x="148" y="191"/>
                  </a:moveTo>
                  <a:lnTo>
                    <a:pt x="162" y="189"/>
                  </a:lnTo>
                  <a:lnTo>
                    <a:pt x="175" y="184"/>
                  </a:lnTo>
                  <a:lnTo>
                    <a:pt x="189" y="175"/>
                  </a:lnTo>
                  <a:lnTo>
                    <a:pt x="203" y="164"/>
                  </a:lnTo>
                  <a:lnTo>
                    <a:pt x="215" y="149"/>
                  </a:lnTo>
                  <a:lnTo>
                    <a:pt x="225" y="132"/>
                  </a:lnTo>
                  <a:lnTo>
                    <a:pt x="234" y="113"/>
                  </a:lnTo>
                  <a:lnTo>
                    <a:pt x="240" y="95"/>
                  </a:lnTo>
                  <a:lnTo>
                    <a:pt x="245" y="76"/>
                  </a:lnTo>
                  <a:lnTo>
                    <a:pt x="246" y="58"/>
                  </a:lnTo>
                  <a:lnTo>
                    <a:pt x="244" y="42"/>
                  </a:lnTo>
                  <a:lnTo>
                    <a:pt x="239" y="27"/>
                  </a:lnTo>
                  <a:lnTo>
                    <a:pt x="232" y="16"/>
                  </a:lnTo>
                  <a:lnTo>
                    <a:pt x="223" y="7"/>
                  </a:lnTo>
                  <a:lnTo>
                    <a:pt x="212" y="1"/>
                  </a:lnTo>
                  <a:lnTo>
                    <a:pt x="199" y="0"/>
                  </a:lnTo>
                  <a:lnTo>
                    <a:pt x="116" y="0"/>
                  </a:lnTo>
                  <a:lnTo>
                    <a:pt x="0" y="4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31" name="Line 81"/>
            <p:cNvSpPr>
              <a:spLocks noChangeShapeType="1"/>
            </p:cNvSpPr>
            <p:nvPr/>
          </p:nvSpPr>
          <p:spPr bwMode="auto">
            <a:xfrm flipH="1">
              <a:off x="2651" y="2957"/>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32" name="Freeform 82"/>
            <p:cNvSpPr>
              <a:spLocks/>
            </p:cNvSpPr>
            <p:nvPr/>
          </p:nvSpPr>
          <p:spPr bwMode="auto">
            <a:xfrm>
              <a:off x="2636" y="2927"/>
              <a:ext cx="15" cy="30"/>
            </a:xfrm>
            <a:custGeom>
              <a:avLst/>
              <a:gdLst>
                <a:gd name="T0" fmla="*/ 0 w 52"/>
                <a:gd name="T1" fmla="*/ 0 h 108"/>
                <a:gd name="T2" fmla="*/ 0 w 52"/>
                <a:gd name="T3" fmla="*/ 0 h 108"/>
                <a:gd name="T4" fmla="*/ 0 w 52"/>
                <a:gd name="T5" fmla="*/ 1 h 108"/>
                <a:gd name="T6" fmla="*/ 0 w 52"/>
                <a:gd name="T7" fmla="*/ 1 h 108"/>
                <a:gd name="T8" fmla="*/ 0 w 52"/>
                <a:gd name="T9" fmla="*/ 1 h 108"/>
                <a:gd name="T10" fmla="*/ 0 w 52"/>
                <a:gd name="T11" fmla="*/ 2 h 108"/>
                <a:gd name="T12" fmla="*/ 0 w 52"/>
                <a:gd name="T13" fmla="*/ 2 h 108"/>
                <a:gd name="T14" fmla="*/ 1 w 52"/>
                <a:gd name="T15" fmla="*/ 2 h 108"/>
                <a:gd name="T16" fmla="*/ 1 w 52"/>
                <a:gd name="T17" fmla="*/ 2 h 108"/>
                <a:gd name="T18" fmla="*/ 1 w 52"/>
                <a:gd name="T19" fmla="*/ 2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2" h="108">
                  <a:moveTo>
                    <a:pt x="5" y="0"/>
                  </a:moveTo>
                  <a:lnTo>
                    <a:pt x="1" y="19"/>
                  </a:lnTo>
                  <a:lnTo>
                    <a:pt x="0" y="37"/>
                  </a:lnTo>
                  <a:lnTo>
                    <a:pt x="1" y="54"/>
                  </a:lnTo>
                  <a:lnTo>
                    <a:pt x="4" y="70"/>
                  </a:lnTo>
                  <a:lnTo>
                    <a:pt x="11" y="82"/>
                  </a:lnTo>
                  <a:lnTo>
                    <a:pt x="18" y="93"/>
                  </a:lnTo>
                  <a:lnTo>
                    <a:pt x="28" y="102"/>
                  </a:lnTo>
                  <a:lnTo>
                    <a:pt x="39" y="106"/>
                  </a:lnTo>
                  <a:lnTo>
                    <a:pt x="52"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33" name="Line 83"/>
            <p:cNvSpPr>
              <a:spLocks noChangeShapeType="1"/>
            </p:cNvSpPr>
            <p:nvPr/>
          </p:nvSpPr>
          <p:spPr bwMode="auto">
            <a:xfrm flipV="1">
              <a:off x="2637" y="2866"/>
              <a:ext cx="16"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34" name="Freeform 84"/>
            <p:cNvSpPr>
              <a:spLocks/>
            </p:cNvSpPr>
            <p:nvPr/>
          </p:nvSpPr>
          <p:spPr bwMode="auto">
            <a:xfrm>
              <a:off x="2653" y="2834"/>
              <a:ext cx="30" cy="32"/>
            </a:xfrm>
            <a:custGeom>
              <a:avLst/>
              <a:gdLst>
                <a:gd name="T0" fmla="*/ 3 w 104"/>
                <a:gd name="T1" fmla="*/ 0 h 108"/>
                <a:gd name="T2" fmla="*/ 2 w 104"/>
                <a:gd name="T3" fmla="*/ 0 h 108"/>
                <a:gd name="T4" fmla="*/ 2 w 104"/>
                <a:gd name="T5" fmla="*/ 0 h 108"/>
                <a:gd name="T6" fmla="*/ 1 w 104"/>
                <a:gd name="T7" fmla="*/ 0 h 108"/>
                <a:gd name="T8" fmla="*/ 1 w 104"/>
                <a:gd name="T9" fmla="*/ 1 h 108"/>
                <a:gd name="T10" fmla="*/ 1 w 104"/>
                <a:gd name="T11" fmla="*/ 1 h 108"/>
                <a:gd name="T12" fmla="*/ 1 w 104"/>
                <a:gd name="T13" fmla="*/ 1 h 108"/>
                <a:gd name="T14" fmla="*/ 0 w 104"/>
                <a:gd name="T15" fmla="*/ 2 h 108"/>
                <a:gd name="T16" fmla="*/ 0 w 104"/>
                <a:gd name="T17" fmla="*/ 2 h 108"/>
                <a:gd name="T18" fmla="*/ 0 w 104"/>
                <a:gd name="T19" fmla="*/ 3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4" h="108">
                  <a:moveTo>
                    <a:pt x="104" y="0"/>
                  </a:moveTo>
                  <a:lnTo>
                    <a:pt x="91" y="2"/>
                  </a:lnTo>
                  <a:lnTo>
                    <a:pt x="77" y="7"/>
                  </a:lnTo>
                  <a:lnTo>
                    <a:pt x="63" y="15"/>
                  </a:lnTo>
                  <a:lnTo>
                    <a:pt x="49" y="25"/>
                  </a:lnTo>
                  <a:lnTo>
                    <a:pt x="36" y="39"/>
                  </a:lnTo>
                  <a:lnTo>
                    <a:pt x="24" y="54"/>
                  </a:lnTo>
                  <a:lnTo>
                    <a:pt x="15" y="71"/>
                  </a:lnTo>
                  <a:lnTo>
                    <a:pt x="6" y="89"/>
                  </a:lnTo>
                  <a:lnTo>
                    <a:pt x="0"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35" name="Line 85"/>
            <p:cNvSpPr>
              <a:spLocks noChangeShapeType="1"/>
            </p:cNvSpPr>
            <p:nvPr/>
          </p:nvSpPr>
          <p:spPr bwMode="auto">
            <a:xfrm>
              <a:off x="2683" y="2834"/>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36" name="Line 86"/>
            <p:cNvSpPr>
              <a:spLocks noChangeShapeType="1"/>
            </p:cNvSpPr>
            <p:nvPr/>
          </p:nvSpPr>
          <p:spPr bwMode="auto">
            <a:xfrm>
              <a:off x="1319" y="2211"/>
              <a:ext cx="1235" cy="71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37" name="Line 87"/>
            <p:cNvSpPr>
              <a:spLocks noChangeShapeType="1"/>
            </p:cNvSpPr>
            <p:nvPr/>
          </p:nvSpPr>
          <p:spPr bwMode="auto">
            <a:xfrm flipH="1" flipV="1">
              <a:off x="2073" y="1586"/>
              <a:ext cx="481" cy="133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38" name="Line 88"/>
            <p:cNvSpPr>
              <a:spLocks noChangeShapeType="1"/>
            </p:cNvSpPr>
            <p:nvPr/>
          </p:nvSpPr>
          <p:spPr bwMode="auto">
            <a:xfrm flipH="1">
              <a:off x="1319" y="1586"/>
              <a:ext cx="754" cy="6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79993" name="Group 89"/>
          <p:cNvGrpSpPr>
            <a:grpSpLocks/>
          </p:cNvGrpSpPr>
          <p:nvPr/>
        </p:nvGrpSpPr>
        <p:grpSpPr bwMode="auto">
          <a:xfrm>
            <a:off x="661988" y="1879600"/>
            <a:ext cx="3063875" cy="3482975"/>
            <a:chOff x="825" y="1121"/>
            <a:chExt cx="1930" cy="2194"/>
          </a:xfrm>
        </p:grpSpPr>
        <p:sp>
          <p:nvSpPr>
            <p:cNvPr id="97416" name="Line 90"/>
            <p:cNvSpPr>
              <a:spLocks noChangeShapeType="1"/>
            </p:cNvSpPr>
            <p:nvPr/>
          </p:nvSpPr>
          <p:spPr bwMode="auto">
            <a:xfrm flipV="1">
              <a:off x="973" y="2261"/>
              <a:ext cx="891" cy="102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17" name="Line 91"/>
            <p:cNvSpPr>
              <a:spLocks noChangeShapeType="1"/>
            </p:cNvSpPr>
            <p:nvPr/>
          </p:nvSpPr>
          <p:spPr bwMode="auto">
            <a:xfrm flipV="1">
              <a:off x="1890" y="2185"/>
              <a:ext cx="41" cy="4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18" name="Line 92"/>
            <p:cNvSpPr>
              <a:spLocks noChangeShapeType="1"/>
            </p:cNvSpPr>
            <p:nvPr/>
          </p:nvSpPr>
          <p:spPr bwMode="auto">
            <a:xfrm flipV="1">
              <a:off x="1957" y="2062"/>
              <a:ext cx="82" cy="9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19" name="Line 93"/>
            <p:cNvSpPr>
              <a:spLocks noChangeShapeType="1"/>
            </p:cNvSpPr>
            <p:nvPr/>
          </p:nvSpPr>
          <p:spPr bwMode="auto">
            <a:xfrm flipV="1">
              <a:off x="2065" y="1938"/>
              <a:ext cx="81" cy="9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20" name="Line 94"/>
            <p:cNvSpPr>
              <a:spLocks noChangeShapeType="1"/>
            </p:cNvSpPr>
            <p:nvPr/>
          </p:nvSpPr>
          <p:spPr bwMode="auto">
            <a:xfrm flipV="1">
              <a:off x="2172" y="1813"/>
              <a:ext cx="80" cy="9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21" name="Line 95"/>
            <p:cNvSpPr>
              <a:spLocks noChangeShapeType="1"/>
            </p:cNvSpPr>
            <p:nvPr/>
          </p:nvSpPr>
          <p:spPr bwMode="auto">
            <a:xfrm flipV="1">
              <a:off x="2279" y="1690"/>
              <a:ext cx="80" cy="9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22" name="Line 96"/>
            <p:cNvSpPr>
              <a:spLocks noChangeShapeType="1"/>
            </p:cNvSpPr>
            <p:nvPr/>
          </p:nvSpPr>
          <p:spPr bwMode="auto">
            <a:xfrm flipV="1">
              <a:off x="2387" y="1566"/>
              <a:ext cx="79" cy="9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23" name="Line 97"/>
            <p:cNvSpPr>
              <a:spLocks noChangeShapeType="1"/>
            </p:cNvSpPr>
            <p:nvPr/>
          </p:nvSpPr>
          <p:spPr bwMode="auto">
            <a:xfrm flipV="1">
              <a:off x="2494" y="1489"/>
              <a:ext cx="40" cy="4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24" name="Line 98"/>
            <p:cNvSpPr>
              <a:spLocks noChangeShapeType="1"/>
            </p:cNvSpPr>
            <p:nvPr/>
          </p:nvSpPr>
          <p:spPr bwMode="auto">
            <a:xfrm flipV="1">
              <a:off x="2548" y="1236"/>
              <a:ext cx="207" cy="2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25" name="Freeform 99"/>
            <p:cNvSpPr>
              <a:spLocks/>
            </p:cNvSpPr>
            <p:nvPr/>
          </p:nvSpPr>
          <p:spPr bwMode="auto">
            <a:xfrm>
              <a:off x="825" y="3192"/>
              <a:ext cx="92" cy="123"/>
            </a:xfrm>
            <a:custGeom>
              <a:avLst/>
              <a:gdLst>
                <a:gd name="T0" fmla="*/ 0 w 318"/>
                <a:gd name="T1" fmla="*/ 10 h 433"/>
                <a:gd name="T2" fmla="*/ 3 w 318"/>
                <a:gd name="T3" fmla="*/ 0 h 433"/>
                <a:gd name="T4" fmla="*/ 4 w 318"/>
                <a:gd name="T5" fmla="*/ 5 h 433"/>
                <a:gd name="T6" fmla="*/ 8 w 318"/>
                <a:gd name="T7" fmla="*/ 0 h 433"/>
                <a:gd name="T8" fmla="*/ 5 w 318"/>
                <a:gd name="T9" fmla="*/ 10 h 4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433">
                  <a:moveTo>
                    <a:pt x="0" y="433"/>
                  </a:moveTo>
                  <a:lnTo>
                    <a:pt x="116" y="0"/>
                  </a:lnTo>
                  <a:lnTo>
                    <a:pt x="153" y="240"/>
                  </a:lnTo>
                  <a:lnTo>
                    <a:pt x="318" y="0"/>
                  </a:lnTo>
                  <a:lnTo>
                    <a:pt x="201" y="4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26" name="Freeform 100"/>
            <p:cNvSpPr>
              <a:spLocks/>
            </p:cNvSpPr>
            <p:nvPr/>
          </p:nvSpPr>
          <p:spPr bwMode="auto">
            <a:xfrm>
              <a:off x="2624" y="1121"/>
              <a:ext cx="81" cy="121"/>
            </a:xfrm>
            <a:custGeom>
              <a:avLst/>
              <a:gdLst>
                <a:gd name="T0" fmla="*/ 0 w 284"/>
                <a:gd name="T1" fmla="*/ 10 h 432"/>
                <a:gd name="T2" fmla="*/ 3 w 284"/>
                <a:gd name="T3" fmla="*/ 0 h 432"/>
                <a:gd name="T4" fmla="*/ 4 w 284"/>
                <a:gd name="T5" fmla="*/ 10 h 432"/>
                <a:gd name="T6" fmla="*/ 7 w 284"/>
                <a:gd name="T7" fmla="*/ 0 h 4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4" h="432">
                  <a:moveTo>
                    <a:pt x="0" y="432"/>
                  </a:moveTo>
                  <a:lnTo>
                    <a:pt x="116" y="0"/>
                  </a:lnTo>
                  <a:lnTo>
                    <a:pt x="169" y="432"/>
                  </a:lnTo>
                  <a:lnTo>
                    <a:pt x="28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80005" name="Group 101"/>
          <p:cNvGrpSpPr>
            <a:grpSpLocks/>
          </p:cNvGrpSpPr>
          <p:nvPr/>
        </p:nvGrpSpPr>
        <p:grpSpPr bwMode="auto">
          <a:xfrm>
            <a:off x="179388" y="1219200"/>
            <a:ext cx="5257800" cy="4210050"/>
            <a:chOff x="521" y="705"/>
            <a:chExt cx="3312" cy="2652"/>
          </a:xfrm>
        </p:grpSpPr>
        <p:grpSp>
          <p:nvGrpSpPr>
            <p:cNvPr id="97385" name="Group 102"/>
            <p:cNvGrpSpPr>
              <a:grpSpLocks/>
            </p:cNvGrpSpPr>
            <p:nvPr/>
          </p:nvGrpSpPr>
          <p:grpSpPr bwMode="auto">
            <a:xfrm>
              <a:off x="521" y="705"/>
              <a:ext cx="3312" cy="2652"/>
              <a:chOff x="521" y="705"/>
              <a:chExt cx="3312" cy="2652"/>
            </a:xfrm>
          </p:grpSpPr>
          <p:grpSp>
            <p:nvGrpSpPr>
              <p:cNvPr id="97395" name="Group 103"/>
              <p:cNvGrpSpPr>
                <a:grpSpLocks/>
              </p:cNvGrpSpPr>
              <p:nvPr/>
            </p:nvGrpSpPr>
            <p:grpSpPr bwMode="auto">
              <a:xfrm>
                <a:off x="521" y="705"/>
                <a:ext cx="3312" cy="2652"/>
                <a:chOff x="521" y="705"/>
                <a:chExt cx="3312" cy="2652"/>
              </a:xfrm>
            </p:grpSpPr>
            <p:sp>
              <p:nvSpPr>
                <p:cNvPr id="97397" name="Line 104"/>
                <p:cNvSpPr>
                  <a:spLocks noChangeShapeType="1"/>
                </p:cNvSpPr>
                <p:nvPr/>
              </p:nvSpPr>
              <p:spPr bwMode="auto">
                <a:xfrm flipV="1">
                  <a:off x="2950" y="1616"/>
                  <a:ext cx="0" cy="1626"/>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7398" name="Group 105"/>
                <p:cNvGrpSpPr>
                  <a:grpSpLocks/>
                </p:cNvGrpSpPr>
                <p:nvPr/>
              </p:nvGrpSpPr>
              <p:grpSpPr bwMode="auto">
                <a:xfrm>
                  <a:off x="521" y="705"/>
                  <a:ext cx="3312" cy="2652"/>
                  <a:chOff x="521" y="705"/>
                  <a:chExt cx="3312" cy="2652"/>
                </a:xfrm>
              </p:grpSpPr>
              <p:sp>
                <p:nvSpPr>
                  <p:cNvPr id="97399" name="Line 106"/>
                  <p:cNvSpPr>
                    <a:spLocks noChangeShapeType="1"/>
                  </p:cNvSpPr>
                  <p:nvPr/>
                </p:nvSpPr>
                <p:spPr bwMode="auto">
                  <a:xfrm>
                    <a:off x="521" y="705"/>
                    <a:ext cx="2359"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0" name="Line 107"/>
                  <p:cNvSpPr>
                    <a:spLocks noChangeShapeType="1"/>
                  </p:cNvSpPr>
                  <p:nvPr/>
                </p:nvSpPr>
                <p:spPr bwMode="auto">
                  <a:xfrm>
                    <a:off x="2880" y="705"/>
                    <a:ext cx="0" cy="8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1" name="Line 108"/>
                  <p:cNvSpPr>
                    <a:spLocks noChangeShapeType="1"/>
                  </p:cNvSpPr>
                  <p:nvPr/>
                </p:nvSpPr>
                <p:spPr bwMode="auto">
                  <a:xfrm flipH="1">
                    <a:off x="521" y="2402"/>
                    <a:ext cx="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2" name="Line 109"/>
                  <p:cNvSpPr>
                    <a:spLocks noChangeShapeType="1"/>
                  </p:cNvSpPr>
                  <p:nvPr/>
                </p:nvSpPr>
                <p:spPr bwMode="auto">
                  <a:xfrm flipV="1">
                    <a:off x="521" y="705"/>
                    <a:ext cx="0" cy="169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3" name="Line 110"/>
                  <p:cNvSpPr>
                    <a:spLocks noChangeShapeType="1"/>
                  </p:cNvSpPr>
                  <p:nvPr/>
                </p:nvSpPr>
                <p:spPr bwMode="auto">
                  <a:xfrm>
                    <a:off x="2950" y="2472"/>
                    <a:ext cx="883" cy="88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4" name="Line 111"/>
                  <p:cNvSpPr>
                    <a:spLocks noChangeShapeType="1"/>
                  </p:cNvSpPr>
                  <p:nvPr/>
                </p:nvSpPr>
                <p:spPr bwMode="auto">
                  <a:xfrm>
                    <a:off x="521" y="2402"/>
                    <a:ext cx="955" cy="95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5" name="Line 112"/>
                  <p:cNvSpPr>
                    <a:spLocks noChangeShapeType="1"/>
                  </p:cNvSpPr>
                  <p:nvPr/>
                </p:nvSpPr>
                <p:spPr bwMode="auto">
                  <a:xfrm>
                    <a:off x="1476" y="3357"/>
                    <a:ext cx="2357"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6" name="Line 113"/>
                  <p:cNvSpPr>
                    <a:spLocks noChangeShapeType="1"/>
                  </p:cNvSpPr>
                  <p:nvPr/>
                </p:nvSpPr>
                <p:spPr bwMode="auto">
                  <a:xfrm flipH="1" flipV="1">
                    <a:off x="3457" y="3174"/>
                    <a:ext cx="121"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7" name="Line 114"/>
                  <p:cNvSpPr>
                    <a:spLocks noChangeShapeType="1"/>
                  </p:cNvSpPr>
                  <p:nvPr/>
                </p:nvSpPr>
                <p:spPr bwMode="auto">
                  <a:xfrm>
                    <a:off x="3511" y="3228"/>
                    <a:ext cx="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8" name="Line 115"/>
                  <p:cNvSpPr>
                    <a:spLocks noChangeShapeType="1"/>
                  </p:cNvSpPr>
                  <p:nvPr/>
                </p:nvSpPr>
                <p:spPr bwMode="auto">
                  <a:xfrm>
                    <a:off x="3511" y="3174"/>
                    <a:ext cx="123"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09" name="Line 116"/>
                  <p:cNvSpPr>
                    <a:spLocks noChangeShapeType="1"/>
                  </p:cNvSpPr>
                  <p:nvPr/>
                </p:nvSpPr>
                <p:spPr bwMode="auto">
                  <a:xfrm flipV="1">
                    <a:off x="893" y="882"/>
                    <a:ext cx="0" cy="1623"/>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10" name="Line 117"/>
                  <p:cNvSpPr>
                    <a:spLocks noChangeShapeType="1"/>
                  </p:cNvSpPr>
                  <p:nvPr/>
                </p:nvSpPr>
                <p:spPr bwMode="auto">
                  <a:xfrm>
                    <a:off x="893" y="882"/>
                    <a:ext cx="2057" cy="73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11" name="Freeform 118"/>
                  <p:cNvSpPr>
                    <a:spLocks/>
                  </p:cNvSpPr>
                  <p:nvPr/>
                </p:nvSpPr>
                <p:spPr bwMode="auto">
                  <a:xfrm>
                    <a:off x="577" y="761"/>
                    <a:ext cx="61" cy="123"/>
                  </a:xfrm>
                  <a:custGeom>
                    <a:avLst/>
                    <a:gdLst>
                      <a:gd name="T0" fmla="*/ 0 w 217"/>
                      <a:gd name="T1" fmla="*/ 0 h 431"/>
                      <a:gd name="T2" fmla="*/ 0 w 217"/>
                      <a:gd name="T3" fmla="*/ 10 h 431"/>
                      <a:gd name="T4" fmla="*/ 5 w 217"/>
                      <a:gd name="T5" fmla="*/ 0 h 431"/>
                      <a:gd name="T6" fmla="*/ 0 60000 65536"/>
                      <a:gd name="T7" fmla="*/ 0 60000 65536"/>
                      <a:gd name="T8" fmla="*/ 0 60000 65536"/>
                    </a:gdLst>
                    <a:ahLst/>
                    <a:cxnLst>
                      <a:cxn ang="T6">
                        <a:pos x="T0" y="T1"/>
                      </a:cxn>
                      <a:cxn ang="T7">
                        <a:pos x="T2" y="T3"/>
                      </a:cxn>
                      <a:cxn ang="T8">
                        <a:pos x="T4" y="T5"/>
                      </a:cxn>
                    </a:cxnLst>
                    <a:rect l="0" t="0" r="r" b="b"/>
                    <a:pathLst>
                      <a:path w="217" h="431">
                        <a:moveTo>
                          <a:pt x="16" y="0"/>
                        </a:moveTo>
                        <a:lnTo>
                          <a:pt x="0" y="431"/>
                        </a:lnTo>
                        <a:lnTo>
                          <a:pt x="21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12" name="Freeform 119"/>
                  <p:cNvSpPr>
                    <a:spLocks/>
                  </p:cNvSpPr>
                  <p:nvPr/>
                </p:nvSpPr>
                <p:spPr bwMode="auto">
                  <a:xfrm>
                    <a:off x="2821" y="1636"/>
                    <a:ext cx="57" cy="123"/>
                  </a:xfrm>
                  <a:custGeom>
                    <a:avLst/>
                    <a:gdLst>
                      <a:gd name="T0" fmla="*/ 0 w 199"/>
                      <a:gd name="T1" fmla="*/ 10 h 433"/>
                      <a:gd name="T2" fmla="*/ 3 w 199"/>
                      <a:gd name="T3" fmla="*/ 0 h 433"/>
                      <a:gd name="T4" fmla="*/ 5 w 199"/>
                      <a:gd name="T5" fmla="*/ 0 h 433"/>
                      <a:gd name="T6" fmla="*/ 0 60000 65536"/>
                      <a:gd name="T7" fmla="*/ 0 60000 65536"/>
                      <a:gd name="T8" fmla="*/ 0 60000 65536"/>
                    </a:gdLst>
                    <a:ahLst/>
                    <a:cxnLst>
                      <a:cxn ang="T6">
                        <a:pos x="T0" y="T1"/>
                      </a:cxn>
                      <a:cxn ang="T7">
                        <a:pos x="T2" y="T3"/>
                      </a:cxn>
                      <a:cxn ang="T8">
                        <a:pos x="T4" y="T5"/>
                      </a:cxn>
                    </a:cxnLst>
                    <a:rect l="0" t="0" r="r" b="b"/>
                    <a:pathLst>
                      <a:path w="199" h="433">
                        <a:moveTo>
                          <a:pt x="0" y="433"/>
                        </a:moveTo>
                        <a:lnTo>
                          <a:pt x="115" y="0"/>
                        </a:lnTo>
                        <a:lnTo>
                          <a:pt x="1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13" name="Freeform 120"/>
                  <p:cNvSpPr>
                    <a:spLocks/>
                  </p:cNvSpPr>
                  <p:nvPr/>
                </p:nvSpPr>
                <p:spPr bwMode="auto">
                  <a:xfrm>
                    <a:off x="2860" y="1636"/>
                    <a:ext cx="34" cy="68"/>
                  </a:xfrm>
                  <a:custGeom>
                    <a:avLst/>
                    <a:gdLst>
                      <a:gd name="T0" fmla="*/ 0 w 121"/>
                      <a:gd name="T1" fmla="*/ 5 h 241"/>
                      <a:gd name="T2" fmla="*/ 0 w 121"/>
                      <a:gd name="T3" fmla="*/ 5 h 241"/>
                      <a:gd name="T4" fmla="*/ 1 w 121"/>
                      <a:gd name="T5" fmla="*/ 5 h 241"/>
                      <a:gd name="T6" fmla="*/ 1 w 121"/>
                      <a:gd name="T7" fmla="*/ 5 h 241"/>
                      <a:gd name="T8" fmla="*/ 1 w 121"/>
                      <a:gd name="T9" fmla="*/ 5 h 241"/>
                      <a:gd name="T10" fmla="*/ 2 w 121"/>
                      <a:gd name="T11" fmla="*/ 5 h 241"/>
                      <a:gd name="T12" fmla="*/ 2 w 121"/>
                      <a:gd name="T13" fmla="*/ 4 h 241"/>
                      <a:gd name="T14" fmla="*/ 2 w 121"/>
                      <a:gd name="T15" fmla="*/ 4 h 241"/>
                      <a:gd name="T16" fmla="*/ 2 w 121"/>
                      <a:gd name="T17" fmla="*/ 3 h 241"/>
                      <a:gd name="T18" fmla="*/ 3 w 121"/>
                      <a:gd name="T19" fmla="*/ 3 h 241"/>
                      <a:gd name="T20" fmla="*/ 3 w 121"/>
                      <a:gd name="T21" fmla="*/ 2 h 241"/>
                      <a:gd name="T22" fmla="*/ 3 w 121"/>
                      <a:gd name="T23" fmla="*/ 2 h 241"/>
                      <a:gd name="T24" fmla="*/ 3 w 121"/>
                      <a:gd name="T25" fmla="*/ 1 h 241"/>
                      <a:gd name="T26" fmla="*/ 3 w 121"/>
                      <a:gd name="T27" fmla="*/ 1 h 241"/>
                      <a:gd name="T28" fmla="*/ 3 w 121"/>
                      <a:gd name="T29" fmla="*/ 1 h 241"/>
                      <a:gd name="T30" fmla="*/ 2 w 121"/>
                      <a:gd name="T31" fmla="*/ 0 h 241"/>
                      <a:gd name="T32" fmla="*/ 2 w 121"/>
                      <a:gd name="T33" fmla="*/ 0 h 241"/>
                      <a:gd name="T34" fmla="*/ 2 w 121"/>
                      <a:gd name="T35" fmla="*/ 0 h 241"/>
                      <a:gd name="T36" fmla="*/ 1 w 121"/>
                      <a:gd name="T37" fmla="*/ 0 h 2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1" h="241">
                        <a:moveTo>
                          <a:pt x="0" y="241"/>
                        </a:moveTo>
                        <a:lnTo>
                          <a:pt x="15" y="239"/>
                        </a:lnTo>
                        <a:lnTo>
                          <a:pt x="31" y="234"/>
                        </a:lnTo>
                        <a:lnTo>
                          <a:pt x="46" y="225"/>
                        </a:lnTo>
                        <a:lnTo>
                          <a:pt x="62" y="212"/>
                        </a:lnTo>
                        <a:lnTo>
                          <a:pt x="75" y="197"/>
                        </a:lnTo>
                        <a:lnTo>
                          <a:pt x="88" y="180"/>
                        </a:lnTo>
                        <a:lnTo>
                          <a:pt x="100" y="162"/>
                        </a:lnTo>
                        <a:lnTo>
                          <a:pt x="108" y="142"/>
                        </a:lnTo>
                        <a:lnTo>
                          <a:pt x="116" y="121"/>
                        </a:lnTo>
                        <a:lnTo>
                          <a:pt x="120" y="99"/>
                        </a:lnTo>
                        <a:lnTo>
                          <a:pt x="121" y="79"/>
                        </a:lnTo>
                        <a:lnTo>
                          <a:pt x="120" y="61"/>
                        </a:lnTo>
                        <a:lnTo>
                          <a:pt x="117" y="44"/>
                        </a:lnTo>
                        <a:lnTo>
                          <a:pt x="111" y="29"/>
                        </a:lnTo>
                        <a:lnTo>
                          <a:pt x="102" y="16"/>
                        </a:lnTo>
                        <a:lnTo>
                          <a:pt x="90" y="8"/>
                        </a:lnTo>
                        <a:lnTo>
                          <a:pt x="77" y="3"/>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414" name="Line 121"/>
                  <p:cNvSpPr>
                    <a:spLocks noChangeShapeType="1"/>
                  </p:cNvSpPr>
                  <p:nvPr/>
                </p:nvSpPr>
                <p:spPr bwMode="auto">
                  <a:xfrm flipH="1">
                    <a:off x="2836" y="1704"/>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415" name="Line 122"/>
                  <p:cNvSpPr>
                    <a:spLocks noChangeShapeType="1"/>
                  </p:cNvSpPr>
                  <p:nvPr/>
                </p:nvSpPr>
                <p:spPr bwMode="auto">
                  <a:xfrm>
                    <a:off x="2554" y="3100"/>
                    <a:ext cx="284"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97396" name="Line 123"/>
              <p:cNvSpPr>
                <a:spLocks noChangeShapeType="1"/>
              </p:cNvSpPr>
              <p:nvPr/>
            </p:nvSpPr>
            <p:spPr bwMode="auto">
              <a:xfrm>
                <a:off x="904" y="2501"/>
                <a:ext cx="2041" cy="7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7386" name="Group 124"/>
            <p:cNvGrpSpPr>
              <a:grpSpLocks/>
            </p:cNvGrpSpPr>
            <p:nvPr/>
          </p:nvGrpSpPr>
          <p:grpSpPr bwMode="auto">
            <a:xfrm>
              <a:off x="871" y="2505"/>
              <a:ext cx="2079" cy="737"/>
              <a:chOff x="871" y="2505"/>
              <a:chExt cx="2079" cy="737"/>
            </a:xfrm>
          </p:grpSpPr>
          <p:sp>
            <p:nvSpPr>
              <p:cNvPr id="97387" name="Line 125"/>
              <p:cNvSpPr>
                <a:spLocks noChangeShapeType="1"/>
              </p:cNvSpPr>
              <p:nvPr/>
            </p:nvSpPr>
            <p:spPr bwMode="auto">
              <a:xfrm>
                <a:off x="893" y="2505"/>
                <a:ext cx="89" cy="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88" name="Line 126"/>
              <p:cNvSpPr>
                <a:spLocks noChangeShapeType="1"/>
              </p:cNvSpPr>
              <p:nvPr/>
            </p:nvSpPr>
            <p:spPr bwMode="auto">
              <a:xfrm>
                <a:off x="2838" y="3202"/>
                <a:ext cx="112" cy="4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89" name="Freeform 127"/>
              <p:cNvSpPr>
                <a:spLocks/>
              </p:cNvSpPr>
              <p:nvPr/>
            </p:nvSpPr>
            <p:spPr bwMode="auto">
              <a:xfrm>
                <a:off x="871" y="2573"/>
                <a:ext cx="56" cy="123"/>
              </a:xfrm>
              <a:custGeom>
                <a:avLst/>
                <a:gdLst>
                  <a:gd name="T0" fmla="*/ 0 w 199"/>
                  <a:gd name="T1" fmla="*/ 10 h 431"/>
                  <a:gd name="T2" fmla="*/ 3 w 199"/>
                  <a:gd name="T3" fmla="*/ 0 h 431"/>
                  <a:gd name="T4" fmla="*/ 5 w 199"/>
                  <a:gd name="T5" fmla="*/ 0 h 431"/>
                  <a:gd name="T6" fmla="*/ 0 60000 65536"/>
                  <a:gd name="T7" fmla="*/ 0 60000 65536"/>
                  <a:gd name="T8" fmla="*/ 0 60000 65536"/>
                </a:gdLst>
                <a:ahLst/>
                <a:cxnLst>
                  <a:cxn ang="T6">
                    <a:pos x="T0" y="T1"/>
                  </a:cxn>
                  <a:cxn ang="T7">
                    <a:pos x="T2" y="T3"/>
                  </a:cxn>
                  <a:cxn ang="T8">
                    <a:pos x="T4" y="T5"/>
                  </a:cxn>
                </a:cxnLst>
                <a:rect l="0" t="0" r="r" b="b"/>
                <a:pathLst>
                  <a:path w="199" h="431">
                    <a:moveTo>
                      <a:pt x="0" y="431"/>
                    </a:moveTo>
                    <a:lnTo>
                      <a:pt x="115" y="0"/>
                    </a:lnTo>
                    <a:lnTo>
                      <a:pt x="1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90" name="Freeform 128"/>
              <p:cNvSpPr>
                <a:spLocks/>
              </p:cNvSpPr>
              <p:nvPr/>
            </p:nvSpPr>
            <p:spPr bwMode="auto">
              <a:xfrm>
                <a:off x="909" y="2573"/>
                <a:ext cx="34" cy="70"/>
              </a:xfrm>
              <a:custGeom>
                <a:avLst/>
                <a:gdLst>
                  <a:gd name="T0" fmla="*/ 0 w 121"/>
                  <a:gd name="T1" fmla="*/ 6 h 240"/>
                  <a:gd name="T2" fmla="*/ 0 w 121"/>
                  <a:gd name="T3" fmla="*/ 6 h 240"/>
                  <a:gd name="T4" fmla="*/ 1 w 121"/>
                  <a:gd name="T5" fmla="*/ 6 h 240"/>
                  <a:gd name="T6" fmla="*/ 1 w 121"/>
                  <a:gd name="T7" fmla="*/ 6 h 240"/>
                  <a:gd name="T8" fmla="*/ 1 w 121"/>
                  <a:gd name="T9" fmla="*/ 5 h 240"/>
                  <a:gd name="T10" fmla="*/ 2 w 121"/>
                  <a:gd name="T11" fmla="*/ 5 h 240"/>
                  <a:gd name="T12" fmla="*/ 2 w 121"/>
                  <a:gd name="T13" fmla="*/ 4 h 240"/>
                  <a:gd name="T14" fmla="*/ 2 w 121"/>
                  <a:gd name="T15" fmla="*/ 4 h 240"/>
                  <a:gd name="T16" fmla="*/ 3 w 121"/>
                  <a:gd name="T17" fmla="*/ 4 h 240"/>
                  <a:gd name="T18" fmla="*/ 3 w 121"/>
                  <a:gd name="T19" fmla="*/ 3 h 240"/>
                  <a:gd name="T20" fmla="*/ 3 w 121"/>
                  <a:gd name="T21" fmla="*/ 2 h 240"/>
                  <a:gd name="T22" fmla="*/ 3 w 121"/>
                  <a:gd name="T23" fmla="*/ 2 h 240"/>
                  <a:gd name="T24" fmla="*/ 3 w 121"/>
                  <a:gd name="T25" fmla="*/ 1 h 240"/>
                  <a:gd name="T26" fmla="*/ 3 w 121"/>
                  <a:gd name="T27" fmla="*/ 1 h 240"/>
                  <a:gd name="T28" fmla="*/ 3 w 121"/>
                  <a:gd name="T29" fmla="*/ 1 h 240"/>
                  <a:gd name="T30" fmla="*/ 2 w 121"/>
                  <a:gd name="T31" fmla="*/ 0 h 240"/>
                  <a:gd name="T32" fmla="*/ 2 w 121"/>
                  <a:gd name="T33" fmla="*/ 0 h 240"/>
                  <a:gd name="T34" fmla="*/ 2 w 121"/>
                  <a:gd name="T35" fmla="*/ 0 h 240"/>
                  <a:gd name="T36" fmla="*/ 1 w 121"/>
                  <a:gd name="T37" fmla="*/ 0 h 2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1" h="240">
                    <a:moveTo>
                      <a:pt x="0" y="240"/>
                    </a:moveTo>
                    <a:lnTo>
                      <a:pt x="15" y="238"/>
                    </a:lnTo>
                    <a:lnTo>
                      <a:pt x="31" y="232"/>
                    </a:lnTo>
                    <a:lnTo>
                      <a:pt x="46" y="224"/>
                    </a:lnTo>
                    <a:lnTo>
                      <a:pt x="61" y="212"/>
                    </a:lnTo>
                    <a:lnTo>
                      <a:pt x="76" y="197"/>
                    </a:lnTo>
                    <a:lnTo>
                      <a:pt x="88" y="180"/>
                    </a:lnTo>
                    <a:lnTo>
                      <a:pt x="100" y="161"/>
                    </a:lnTo>
                    <a:lnTo>
                      <a:pt x="109" y="141"/>
                    </a:lnTo>
                    <a:lnTo>
                      <a:pt x="116" y="120"/>
                    </a:lnTo>
                    <a:lnTo>
                      <a:pt x="120" y="99"/>
                    </a:lnTo>
                    <a:lnTo>
                      <a:pt x="121" y="79"/>
                    </a:lnTo>
                    <a:lnTo>
                      <a:pt x="120" y="60"/>
                    </a:lnTo>
                    <a:lnTo>
                      <a:pt x="117" y="43"/>
                    </a:lnTo>
                    <a:lnTo>
                      <a:pt x="111" y="28"/>
                    </a:lnTo>
                    <a:lnTo>
                      <a:pt x="101" y="16"/>
                    </a:lnTo>
                    <a:lnTo>
                      <a:pt x="90" y="7"/>
                    </a:lnTo>
                    <a:lnTo>
                      <a:pt x="78" y="2"/>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91" name="Line 129"/>
              <p:cNvSpPr>
                <a:spLocks noChangeShapeType="1"/>
              </p:cNvSpPr>
              <p:nvPr/>
            </p:nvSpPr>
            <p:spPr bwMode="auto">
              <a:xfrm flipH="1">
                <a:off x="885" y="2643"/>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92" name="Line 130"/>
              <p:cNvSpPr>
                <a:spLocks noChangeShapeType="1"/>
              </p:cNvSpPr>
              <p:nvPr/>
            </p:nvSpPr>
            <p:spPr bwMode="auto">
              <a:xfrm flipV="1">
                <a:off x="963" y="2613"/>
                <a:ext cx="21"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93" name="Line 131"/>
              <p:cNvSpPr>
                <a:spLocks noChangeShapeType="1"/>
              </p:cNvSpPr>
              <p:nvPr/>
            </p:nvSpPr>
            <p:spPr bwMode="auto">
              <a:xfrm>
                <a:off x="975" y="2651"/>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94" name="Line 132"/>
              <p:cNvSpPr>
                <a:spLocks noChangeShapeType="1"/>
              </p:cNvSpPr>
              <p:nvPr/>
            </p:nvSpPr>
            <p:spPr bwMode="auto">
              <a:xfrm flipH="1">
                <a:off x="994" y="2613"/>
                <a:ext cx="24"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80037" name="Group 133"/>
          <p:cNvGrpSpPr>
            <a:grpSpLocks/>
          </p:cNvGrpSpPr>
          <p:nvPr/>
        </p:nvGrpSpPr>
        <p:grpSpPr bwMode="auto">
          <a:xfrm>
            <a:off x="2212975" y="3689350"/>
            <a:ext cx="98425" cy="1181100"/>
            <a:chOff x="1802" y="2261"/>
            <a:chExt cx="62" cy="744"/>
          </a:xfrm>
        </p:grpSpPr>
        <p:sp>
          <p:nvSpPr>
            <p:cNvPr id="97381" name="Line 134"/>
            <p:cNvSpPr>
              <a:spLocks noChangeShapeType="1"/>
            </p:cNvSpPr>
            <p:nvPr/>
          </p:nvSpPr>
          <p:spPr bwMode="auto">
            <a:xfrm>
              <a:off x="1864" y="2261"/>
              <a:ext cx="0" cy="5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82" name="Line 135"/>
            <p:cNvSpPr>
              <a:spLocks noChangeShapeType="1"/>
            </p:cNvSpPr>
            <p:nvPr/>
          </p:nvSpPr>
          <p:spPr bwMode="auto">
            <a:xfrm flipV="1">
              <a:off x="1802" y="2882"/>
              <a:ext cx="34" cy="1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83" name="Line 136"/>
            <p:cNvSpPr>
              <a:spLocks noChangeShapeType="1"/>
            </p:cNvSpPr>
            <p:nvPr/>
          </p:nvSpPr>
          <p:spPr bwMode="auto">
            <a:xfrm flipH="1">
              <a:off x="1814" y="2935"/>
              <a:ext cx="46"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84" name="Line 137"/>
            <p:cNvSpPr>
              <a:spLocks noChangeShapeType="1"/>
            </p:cNvSpPr>
            <p:nvPr/>
          </p:nvSpPr>
          <p:spPr bwMode="auto">
            <a:xfrm>
              <a:off x="1836" y="2949"/>
              <a:ext cx="4"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0042" name="Group 138"/>
          <p:cNvGrpSpPr>
            <a:grpSpLocks/>
          </p:cNvGrpSpPr>
          <p:nvPr/>
        </p:nvGrpSpPr>
        <p:grpSpPr bwMode="auto">
          <a:xfrm>
            <a:off x="2114550" y="3384550"/>
            <a:ext cx="241300" cy="349250"/>
            <a:chOff x="1740" y="2069"/>
            <a:chExt cx="152" cy="220"/>
          </a:xfrm>
        </p:grpSpPr>
        <p:sp>
          <p:nvSpPr>
            <p:cNvPr id="97376" name="Freeform 139"/>
            <p:cNvSpPr>
              <a:spLocks/>
            </p:cNvSpPr>
            <p:nvPr/>
          </p:nvSpPr>
          <p:spPr bwMode="auto">
            <a:xfrm>
              <a:off x="1836" y="2235"/>
              <a:ext cx="56" cy="54"/>
            </a:xfrm>
            <a:custGeom>
              <a:avLst/>
              <a:gdLst>
                <a:gd name="T0" fmla="*/ 5 w 191"/>
                <a:gd name="T1" fmla="*/ 2 h 192"/>
                <a:gd name="T2" fmla="*/ 5 w 191"/>
                <a:gd name="T3" fmla="*/ 2 h 192"/>
                <a:gd name="T4" fmla="*/ 5 w 191"/>
                <a:gd name="T5" fmla="*/ 1 h 192"/>
                <a:gd name="T6" fmla="*/ 4 w 191"/>
                <a:gd name="T7" fmla="*/ 1 h 192"/>
                <a:gd name="T8" fmla="*/ 4 w 191"/>
                <a:gd name="T9" fmla="*/ 1 h 192"/>
                <a:gd name="T10" fmla="*/ 4 w 191"/>
                <a:gd name="T11" fmla="*/ 0 h 192"/>
                <a:gd name="T12" fmla="*/ 3 w 191"/>
                <a:gd name="T13" fmla="*/ 0 h 192"/>
                <a:gd name="T14" fmla="*/ 2 w 191"/>
                <a:gd name="T15" fmla="*/ 0 h 192"/>
                <a:gd name="T16" fmla="*/ 2 w 191"/>
                <a:gd name="T17" fmla="*/ 0 h 192"/>
                <a:gd name="T18" fmla="*/ 1 w 191"/>
                <a:gd name="T19" fmla="*/ 0 h 192"/>
                <a:gd name="T20" fmla="*/ 1 w 191"/>
                <a:gd name="T21" fmla="*/ 1 h 192"/>
                <a:gd name="T22" fmla="*/ 1 w 191"/>
                <a:gd name="T23" fmla="*/ 1 h 192"/>
                <a:gd name="T24" fmla="*/ 0 w 191"/>
                <a:gd name="T25" fmla="*/ 1 h 192"/>
                <a:gd name="T26" fmla="*/ 0 w 191"/>
                <a:gd name="T27" fmla="*/ 2 h 192"/>
                <a:gd name="T28" fmla="*/ 0 w 191"/>
                <a:gd name="T29" fmla="*/ 2 h 192"/>
                <a:gd name="T30" fmla="*/ 0 w 191"/>
                <a:gd name="T31" fmla="*/ 3 h 192"/>
                <a:gd name="T32" fmla="*/ 0 w 191"/>
                <a:gd name="T33" fmla="*/ 3 h 192"/>
                <a:gd name="T34" fmla="*/ 1 w 191"/>
                <a:gd name="T35" fmla="*/ 3 h 192"/>
                <a:gd name="T36" fmla="*/ 1 w 191"/>
                <a:gd name="T37" fmla="*/ 4 h 192"/>
                <a:gd name="T38" fmla="*/ 1 w 191"/>
                <a:gd name="T39" fmla="*/ 4 h 192"/>
                <a:gd name="T40" fmla="*/ 2 w 191"/>
                <a:gd name="T41" fmla="*/ 4 h 192"/>
                <a:gd name="T42" fmla="*/ 2 w 191"/>
                <a:gd name="T43" fmla="*/ 4 h 192"/>
                <a:gd name="T44" fmla="*/ 3 w 191"/>
                <a:gd name="T45" fmla="*/ 4 h 192"/>
                <a:gd name="T46" fmla="*/ 4 w 191"/>
                <a:gd name="T47" fmla="*/ 4 h 192"/>
                <a:gd name="T48" fmla="*/ 4 w 191"/>
                <a:gd name="T49" fmla="*/ 4 h 192"/>
                <a:gd name="T50" fmla="*/ 4 w 191"/>
                <a:gd name="T51" fmla="*/ 3 h 192"/>
                <a:gd name="T52" fmla="*/ 5 w 191"/>
                <a:gd name="T53" fmla="*/ 3 h 192"/>
                <a:gd name="T54" fmla="*/ 5 w 191"/>
                <a:gd name="T55" fmla="*/ 3 h 192"/>
                <a:gd name="T56" fmla="*/ 5 w 191"/>
                <a:gd name="T57" fmla="*/ 2 h 19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1" h="192">
                  <a:moveTo>
                    <a:pt x="191" y="96"/>
                  </a:moveTo>
                  <a:lnTo>
                    <a:pt x="189" y="75"/>
                  </a:lnTo>
                  <a:lnTo>
                    <a:pt x="182" y="55"/>
                  </a:lnTo>
                  <a:lnTo>
                    <a:pt x="170" y="37"/>
                  </a:lnTo>
                  <a:lnTo>
                    <a:pt x="155" y="21"/>
                  </a:lnTo>
                  <a:lnTo>
                    <a:pt x="137" y="10"/>
                  </a:lnTo>
                  <a:lnTo>
                    <a:pt x="117" y="2"/>
                  </a:lnTo>
                  <a:lnTo>
                    <a:pt x="95" y="0"/>
                  </a:lnTo>
                  <a:lnTo>
                    <a:pt x="74" y="2"/>
                  </a:lnTo>
                  <a:lnTo>
                    <a:pt x="54" y="10"/>
                  </a:lnTo>
                  <a:lnTo>
                    <a:pt x="36" y="21"/>
                  </a:lnTo>
                  <a:lnTo>
                    <a:pt x="21" y="37"/>
                  </a:lnTo>
                  <a:lnTo>
                    <a:pt x="9" y="55"/>
                  </a:lnTo>
                  <a:lnTo>
                    <a:pt x="2" y="75"/>
                  </a:lnTo>
                  <a:lnTo>
                    <a:pt x="0" y="96"/>
                  </a:lnTo>
                  <a:lnTo>
                    <a:pt x="2" y="117"/>
                  </a:lnTo>
                  <a:lnTo>
                    <a:pt x="9" y="138"/>
                  </a:lnTo>
                  <a:lnTo>
                    <a:pt x="21" y="156"/>
                  </a:lnTo>
                  <a:lnTo>
                    <a:pt x="36" y="171"/>
                  </a:lnTo>
                  <a:lnTo>
                    <a:pt x="54" y="182"/>
                  </a:lnTo>
                  <a:lnTo>
                    <a:pt x="74" y="190"/>
                  </a:lnTo>
                  <a:lnTo>
                    <a:pt x="95" y="192"/>
                  </a:lnTo>
                  <a:lnTo>
                    <a:pt x="117" y="190"/>
                  </a:lnTo>
                  <a:lnTo>
                    <a:pt x="137" y="182"/>
                  </a:lnTo>
                  <a:lnTo>
                    <a:pt x="155" y="171"/>
                  </a:lnTo>
                  <a:lnTo>
                    <a:pt x="170" y="156"/>
                  </a:lnTo>
                  <a:lnTo>
                    <a:pt x="182" y="138"/>
                  </a:lnTo>
                  <a:lnTo>
                    <a:pt x="189" y="117"/>
                  </a:lnTo>
                  <a:lnTo>
                    <a:pt x="191" y="9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97377" name="Group 140"/>
            <p:cNvGrpSpPr>
              <a:grpSpLocks/>
            </p:cNvGrpSpPr>
            <p:nvPr/>
          </p:nvGrpSpPr>
          <p:grpSpPr bwMode="auto">
            <a:xfrm>
              <a:off x="1740" y="2069"/>
              <a:ext cx="102" cy="158"/>
              <a:chOff x="1740" y="2054"/>
              <a:chExt cx="112" cy="173"/>
            </a:xfrm>
          </p:grpSpPr>
          <p:sp>
            <p:nvSpPr>
              <p:cNvPr id="97378" name="Line 141"/>
              <p:cNvSpPr>
                <a:spLocks noChangeShapeType="1"/>
              </p:cNvSpPr>
              <p:nvPr/>
            </p:nvSpPr>
            <p:spPr bwMode="auto">
              <a:xfrm flipV="1">
                <a:off x="1740" y="2054"/>
                <a:ext cx="46" cy="1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79" name="Line 142"/>
              <p:cNvSpPr>
                <a:spLocks noChangeShapeType="1"/>
              </p:cNvSpPr>
              <p:nvPr/>
            </p:nvSpPr>
            <p:spPr bwMode="auto">
              <a:xfrm flipH="1">
                <a:off x="1758" y="2054"/>
                <a:ext cx="94"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80" name="Line 143"/>
              <p:cNvSpPr>
                <a:spLocks noChangeShapeType="1"/>
              </p:cNvSpPr>
              <p:nvPr/>
            </p:nvSpPr>
            <p:spPr bwMode="auto">
              <a:xfrm>
                <a:off x="1794" y="2120"/>
                <a:ext cx="14" cy="1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80048" name="Group 144"/>
          <p:cNvGrpSpPr>
            <a:grpSpLocks/>
          </p:cNvGrpSpPr>
          <p:nvPr/>
        </p:nvGrpSpPr>
        <p:grpSpPr bwMode="auto">
          <a:xfrm>
            <a:off x="1268413" y="2605088"/>
            <a:ext cx="2138362" cy="2662237"/>
            <a:chOff x="1207" y="1586"/>
            <a:chExt cx="1347" cy="1677"/>
          </a:xfrm>
        </p:grpSpPr>
        <p:sp>
          <p:nvSpPr>
            <p:cNvPr id="97364" name="Freeform 145"/>
            <p:cNvSpPr>
              <a:spLocks/>
            </p:cNvSpPr>
            <p:nvPr/>
          </p:nvSpPr>
          <p:spPr bwMode="auto">
            <a:xfrm>
              <a:off x="1245" y="2742"/>
              <a:ext cx="4" cy="18"/>
            </a:xfrm>
            <a:custGeom>
              <a:avLst/>
              <a:gdLst>
                <a:gd name="T0" fmla="*/ 0 w 18"/>
                <a:gd name="T1" fmla="*/ 0 h 60"/>
                <a:gd name="T2" fmla="*/ 0 w 18"/>
                <a:gd name="T3" fmla="*/ 0 h 60"/>
                <a:gd name="T4" fmla="*/ 0 w 18"/>
                <a:gd name="T5" fmla="*/ 1 h 60"/>
                <a:gd name="T6" fmla="*/ 0 w 18"/>
                <a:gd name="T7" fmla="*/ 1 h 60"/>
                <a:gd name="T8" fmla="*/ 0 w 18"/>
                <a:gd name="T9" fmla="*/ 1 h 60"/>
                <a:gd name="T10" fmla="*/ 0 w 18"/>
                <a:gd name="T11" fmla="*/ 1 h 60"/>
                <a:gd name="T12" fmla="*/ 0 w 18"/>
                <a:gd name="T13" fmla="*/ 1 h 60"/>
                <a:gd name="T14" fmla="*/ 0 w 18"/>
                <a:gd name="T15" fmla="*/ 2 h 60"/>
                <a:gd name="T16" fmla="*/ 0 w 18"/>
                <a:gd name="T17" fmla="*/ 2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60">
                  <a:moveTo>
                    <a:pt x="2" y="0"/>
                  </a:moveTo>
                  <a:lnTo>
                    <a:pt x="1" y="8"/>
                  </a:lnTo>
                  <a:lnTo>
                    <a:pt x="0" y="16"/>
                  </a:lnTo>
                  <a:lnTo>
                    <a:pt x="0" y="25"/>
                  </a:lnTo>
                  <a:lnTo>
                    <a:pt x="2" y="32"/>
                  </a:lnTo>
                  <a:lnTo>
                    <a:pt x="4" y="39"/>
                  </a:lnTo>
                  <a:lnTo>
                    <a:pt x="8" y="47"/>
                  </a:lnTo>
                  <a:lnTo>
                    <a:pt x="13" y="53"/>
                  </a:lnTo>
                  <a:lnTo>
                    <a:pt x="18" y="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65" name="Freeform 146"/>
            <p:cNvSpPr>
              <a:spLocks/>
            </p:cNvSpPr>
            <p:nvPr/>
          </p:nvSpPr>
          <p:spPr bwMode="auto">
            <a:xfrm>
              <a:off x="1207" y="2679"/>
              <a:ext cx="52" cy="81"/>
            </a:xfrm>
            <a:custGeom>
              <a:avLst/>
              <a:gdLst>
                <a:gd name="T0" fmla="*/ 4 w 184"/>
                <a:gd name="T1" fmla="*/ 1 h 288"/>
                <a:gd name="T2" fmla="*/ 4 w 184"/>
                <a:gd name="T3" fmla="*/ 1 h 288"/>
                <a:gd name="T4" fmla="*/ 4 w 184"/>
                <a:gd name="T5" fmla="*/ 1 h 288"/>
                <a:gd name="T6" fmla="*/ 4 w 184"/>
                <a:gd name="T7" fmla="*/ 0 h 288"/>
                <a:gd name="T8" fmla="*/ 4 w 184"/>
                <a:gd name="T9" fmla="*/ 0 h 288"/>
                <a:gd name="T10" fmla="*/ 4 w 184"/>
                <a:gd name="T11" fmla="*/ 0 h 288"/>
                <a:gd name="T12" fmla="*/ 4 w 184"/>
                <a:gd name="T13" fmla="*/ 0 h 288"/>
                <a:gd name="T14" fmla="*/ 4 w 184"/>
                <a:gd name="T15" fmla="*/ 0 h 288"/>
                <a:gd name="T16" fmla="*/ 3 w 184"/>
                <a:gd name="T17" fmla="*/ 0 h 288"/>
                <a:gd name="T18" fmla="*/ 3 w 184"/>
                <a:gd name="T19" fmla="*/ 0 h 288"/>
                <a:gd name="T20" fmla="*/ 2 w 184"/>
                <a:gd name="T21" fmla="*/ 0 h 288"/>
                <a:gd name="T22" fmla="*/ 2 w 184"/>
                <a:gd name="T23" fmla="*/ 0 h 288"/>
                <a:gd name="T24" fmla="*/ 2 w 184"/>
                <a:gd name="T25" fmla="*/ 0 h 288"/>
                <a:gd name="T26" fmla="*/ 2 w 184"/>
                <a:gd name="T27" fmla="*/ 1 h 288"/>
                <a:gd name="T28" fmla="*/ 1 w 184"/>
                <a:gd name="T29" fmla="*/ 1 h 288"/>
                <a:gd name="T30" fmla="*/ 1 w 184"/>
                <a:gd name="T31" fmla="*/ 1 h 288"/>
                <a:gd name="T32" fmla="*/ 1 w 184"/>
                <a:gd name="T33" fmla="*/ 1 h 288"/>
                <a:gd name="T34" fmla="*/ 1 w 184"/>
                <a:gd name="T35" fmla="*/ 2 h 288"/>
                <a:gd name="T36" fmla="*/ 1 w 184"/>
                <a:gd name="T37" fmla="*/ 2 h 288"/>
                <a:gd name="T38" fmla="*/ 1 w 184"/>
                <a:gd name="T39" fmla="*/ 2 h 288"/>
                <a:gd name="T40" fmla="*/ 0 w 184"/>
                <a:gd name="T41" fmla="*/ 3 h 288"/>
                <a:gd name="T42" fmla="*/ 0 w 184"/>
                <a:gd name="T43" fmla="*/ 5 h 288"/>
                <a:gd name="T44" fmla="*/ 0 w 184"/>
                <a:gd name="T45" fmla="*/ 5 h 288"/>
                <a:gd name="T46" fmla="*/ 0 w 184"/>
                <a:gd name="T47" fmla="*/ 5 h 288"/>
                <a:gd name="T48" fmla="*/ 0 w 184"/>
                <a:gd name="T49" fmla="*/ 5 h 288"/>
                <a:gd name="T50" fmla="*/ 0 w 184"/>
                <a:gd name="T51" fmla="*/ 6 h 288"/>
                <a:gd name="T52" fmla="*/ 0 w 184"/>
                <a:gd name="T53" fmla="*/ 6 h 288"/>
                <a:gd name="T54" fmla="*/ 0 w 184"/>
                <a:gd name="T55" fmla="*/ 6 h 288"/>
                <a:gd name="T56" fmla="*/ 0 w 184"/>
                <a:gd name="T57" fmla="*/ 6 h 288"/>
                <a:gd name="T58" fmla="*/ 1 w 184"/>
                <a:gd name="T59" fmla="*/ 6 h 288"/>
                <a:gd name="T60" fmla="*/ 1 w 184"/>
                <a:gd name="T61" fmla="*/ 6 h 288"/>
                <a:gd name="T62" fmla="*/ 1 w 184"/>
                <a:gd name="T63" fmla="*/ 6 h 288"/>
                <a:gd name="T64" fmla="*/ 1 w 184"/>
                <a:gd name="T65" fmla="*/ 6 h 288"/>
                <a:gd name="T66" fmla="*/ 2 w 184"/>
                <a:gd name="T67" fmla="*/ 6 h 288"/>
                <a:gd name="T68" fmla="*/ 2 w 184"/>
                <a:gd name="T69" fmla="*/ 6 h 288"/>
                <a:gd name="T70" fmla="*/ 2 w 184"/>
                <a:gd name="T71" fmla="*/ 6 h 288"/>
                <a:gd name="T72" fmla="*/ 2 w 184"/>
                <a:gd name="T73" fmla="*/ 6 h 288"/>
                <a:gd name="T74" fmla="*/ 2 w 184"/>
                <a:gd name="T75" fmla="*/ 6 h 288"/>
                <a:gd name="T76" fmla="*/ 3 w 184"/>
                <a:gd name="T77" fmla="*/ 6 h 288"/>
                <a:gd name="T78" fmla="*/ 3 w 184"/>
                <a:gd name="T79" fmla="*/ 6 h 288"/>
                <a:gd name="T80" fmla="*/ 3 w 184"/>
                <a:gd name="T81" fmla="*/ 5 h 288"/>
                <a:gd name="T82" fmla="*/ 3 w 184"/>
                <a:gd name="T83" fmla="*/ 5 h 288"/>
                <a:gd name="T84" fmla="*/ 3 w 184"/>
                <a:gd name="T85" fmla="*/ 3 h 288"/>
                <a:gd name="T86" fmla="*/ 4 w 184"/>
                <a:gd name="T87" fmla="*/ 2 h 288"/>
                <a:gd name="T88" fmla="*/ 4 w 184"/>
                <a:gd name="T89" fmla="*/ 1 h 288"/>
                <a:gd name="T90" fmla="*/ 4 w 184"/>
                <a:gd name="T91" fmla="*/ 1 h 2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4" h="288">
                  <a:moveTo>
                    <a:pt x="183" y="37"/>
                  </a:moveTo>
                  <a:lnTo>
                    <a:pt x="184" y="32"/>
                  </a:lnTo>
                  <a:lnTo>
                    <a:pt x="184" y="26"/>
                  </a:lnTo>
                  <a:lnTo>
                    <a:pt x="181" y="14"/>
                  </a:lnTo>
                  <a:lnTo>
                    <a:pt x="179" y="8"/>
                  </a:lnTo>
                  <a:lnTo>
                    <a:pt x="174" y="3"/>
                  </a:lnTo>
                  <a:lnTo>
                    <a:pt x="170" y="0"/>
                  </a:lnTo>
                  <a:lnTo>
                    <a:pt x="164" y="0"/>
                  </a:lnTo>
                  <a:lnTo>
                    <a:pt x="139" y="0"/>
                  </a:lnTo>
                  <a:lnTo>
                    <a:pt x="116" y="0"/>
                  </a:lnTo>
                  <a:lnTo>
                    <a:pt x="104" y="2"/>
                  </a:lnTo>
                  <a:lnTo>
                    <a:pt x="92" y="7"/>
                  </a:lnTo>
                  <a:lnTo>
                    <a:pt x="83" y="14"/>
                  </a:lnTo>
                  <a:lnTo>
                    <a:pt x="73" y="22"/>
                  </a:lnTo>
                  <a:lnTo>
                    <a:pt x="65" y="30"/>
                  </a:lnTo>
                  <a:lnTo>
                    <a:pt x="57" y="40"/>
                  </a:lnTo>
                  <a:lnTo>
                    <a:pt x="46" y="60"/>
                  </a:lnTo>
                  <a:lnTo>
                    <a:pt x="40" y="71"/>
                  </a:lnTo>
                  <a:lnTo>
                    <a:pt x="37" y="82"/>
                  </a:lnTo>
                  <a:lnTo>
                    <a:pt x="31" y="106"/>
                  </a:lnTo>
                  <a:lnTo>
                    <a:pt x="18" y="152"/>
                  </a:lnTo>
                  <a:lnTo>
                    <a:pt x="6" y="198"/>
                  </a:lnTo>
                  <a:lnTo>
                    <a:pt x="1" y="222"/>
                  </a:lnTo>
                  <a:lnTo>
                    <a:pt x="0" y="233"/>
                  </a:lnTo>
                  <a:lnTo>
                    <a:pt x="1" y="246"/>
                  </a:lnTo>
                  <a:lnTo>
                    <a:pt x="4" y="258"/>
                  </a:lnTo>
                  <a:lnTo>
                    <a:pt x="9" y="269"/>
                  </a:lnTo>
                  <a:lnTo>
                    <a:pt x="13" y="274"/>
                  </a:lnTo>
                  <a:lnTo>
                    <a:pt x="16" y="278"/>
                  </a:lnTo>
                  <a:lnTo>
                    <a:pt x="21" y="282"/>
                  </a:lnTo>
                  <a:lnTo>
                    <a:pt x="26" y="285"/>
                  </a:lnTo>
                  <a:lnTo>
                    <a:pt x="38" y="288"/>
                  </a:lnTo>
                  <a:lnTo>
                    <a:pt x="50" y="288"/>
                  </a:lnTo>
                  <a:lnTo>
                    <a:pt x="73" y="288"/>
                  </a:lnTo>
                  <a:lnTo>
                    <a:pt x="86" y="288"/>
                  </a:lnTo>
                  <a:lnTo>
                    <a:pt x="91" y="286"/>
                  </a:lnTo>
                  <a:lnTo>
                    <a:pt x="97" y="283"/>
                  </a:lnTo>
                  <a:lnTo>
                    <a:pt x="106" y="276"/>
                  </a:lnTo>
                  <a:lnTo>
                    <a:pt x="115" y="266"/>
                  </a:lnTo>
                  <a:lnTo>
                    <a:pt x="121" y="257"/>
                  </a:lnTo>
                  <a:lnTo>
                    <a:pt x="127" y="246"/>
                  </a:lnTo>
                  <a:lnTo>
                    <a:pt x="134" y="224"/>
                  </a:lnTo>
                  <a:lnTo>
                    <a:pt x="157" y="130"/>
                  </a:lnTo>
                  <a:lnTo>
                    <a:pt x="171" y="84"/>
                  </a:lnTo>
                  <a:lnTo>
                    <a:pt x="178" y="61"/>
                  </a:lnTo>
                  <a:lnTo>
                    <a:pt x="183"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66" name="Freeform 147"/>
            <p:cNvSpPr>
              <a:spLocks/>
            </p:cNvSpPr>
            <p:nvPr/>
          </p:nvSpPr>
          <p:spPr bwMode="auto">
            <a:xfrm>
              <a:off x="2023" y="2985"/>
              <a:ext cx="54" cy="123"/>
            </a:xfrm>
            <a:custGeom>
              <a:avLst/>
              <a:gdLst>
                <a:gd name="T0" fmla="*/ 3 w 192"/>
                <a:gd name="T1" fmla="*/ 0 h 431"/>
                <a:gd name="T2" fmla="*/ 0 w 192"/>
                <a:gd name="T3" fmla="*/ 10 h 431"/>
                <a:gd name="T4" fmla="*/ 2 w 192"/>
                <a:gd name="T5" fmla="*/ 10 h 431"/>
                <a:gd name="T6" fmla="*/ 2 w 192"/>
                <a:gd name="T7" fmla="*/ 10 h 431"/>
                <a:gd name="T8" fmla="*/ 2 w 192"/>
                <a:gd name="T9" fmla="*/ 10 h 431"/>
                <a:gd name="T10" fmla="*/ 3 w 192"/>
                <a:gd name="T11" fmla="*/ 10 h 431"/>
                <a:gd name="T12" fmla="*/ 3 w 192"/>
                <a:gd name="T13" fmla="*/ 9 h 431"/>
                <a:gd name="T14" fmla="*/ 3 w 192"/>
                <a:gd name="T15" fmla="*/ 9 h 431"/>
                <a:gd name="T16" fmla="*/ 3 w 192"/>
                <a:gd name="T17" fmla="*/ 9 h 431"/>
                <a:gd name="T18" fmla="*/ 3 w 192"/>
                <a:gd name="T19" fmla="*/ 9 h 431"/>
                <a:gd name="T20" fmla="*/ 3 w 192"/>
                <a:gd name="T21" fmla="*/ 8 h 431"/>
                <a:gd name="T22" fmla="*/ 4 w 192"/>
                <a:gd name="T23" fmla="*/ 5 h 431"/>
                <a:gd name="T24" fmla="*/ 4 w 192"/>
                <a:gd name="T25" fmla="*/ 5 h 431"/>
                <a:gd name="T26" fmla="*/ 4 w 192"/>
                <a:gd name="T27" fmla="*/ 5 h 431"/>
                <a:gd name="T28" fmla="*/ 4 w 192"/>
                <a:gd name="T29" fmla="*/ 4 h 431"/>
                <a:gd name="T30" fmla="*/ 4 w 192"/>
                <a:gd name="T31" fmla="*/ 4 h 431"/>
                <a:gd name="T32" fmla="*/ 4 w 192"/>
                <a:gd name="T33" fmla="*/ 4 h 431"/>
                <a:gd name="T34" fmla="*/ 4 w 192"/>
                <a:gd name="T35" fmla="*/ 3 h 431"/>
                <a:gd name="T36" fmla="*/ 4 w 192"/>
                <a:gd name="T37" fmla="*/ 3 h 431"/>
                <a:gd name="T38" fmla="*/ 3 w 192"/>
                <a:gd name="T39" fmla="*/ 3 h 431"/>
                <a:gd name="T40" fmla="*/ 2 w 192"/>
                <a:gd name="T41" fmla="*/ 3 h 4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2" h="431">
                  <a:moveTo>
                    <a:pt x="115" y="0"/>
                  </a:moveTo>
                  <a:lnTo>
                    <a:pt x="0" y="431"/>
                  </a:lnTo>
                  <a:lnTo>
                    <a:pt x="75" y="431"/>
                  </a:lnTo>
                  <a:lnTo>
                    <a:pt x="87" y="430"/>
                  </a:lnTo>
                  <a:lnTo>
                    <a:pt x="99" y="425"/>
                  </a:lnTo>
                  <a:lnTo>
                    <a:pt x="111" y="418"/>
                  </a:lnTo>
                  <a:lnTo>
                    <a:pt x="123" y="407"/>
                  </a:lnTo>
                  <a:lnTo>
                    <a:pt x="134" y="394"/>
                  </a:lnTo>
                  <a:lnTo>
                    <a:pt x="143" y="380"/>
                  </a:lnTo>
                  <a:lnTo>
                    <a:pt x="151" y="364"/>
                  </a:lnTo>
                  <a:lnTo>
                    <a:pt x="156" y="348"/>
                  </a:lnTo>
                  <a:lnTo>
                    <a:pt x="188" y="228"/>
                  </a:lnTo>
                  <a:lnTo>
                    <a:pt x="191" y="211"/>
                  </a:lnTo>
                  <a:lnTo>
                    <a:pt x="192" y="196"/>
                  </a:lnTo>
                  <a:lnTo>
                    <a:pt x="191" y="181"/>
                  </a:lnTo>
                  <a:lnTo>
                    <a:pt x="187" y="168"/>
                  </a:lnTo>
                  <a:lnTo>
                    <a:pt x="181" y="158"/>
                  </a:lnTo>
                  <a:lnTo>
                    <a:pt x="173" y="150"/>
                  </a:lnTo>
                  <a:lnTo>
                    <a:pt x="162" y="146"/>
                  </a:lnTo>
                  <a:lnTo>
                    <a:pt x="152" y="144"/>
                  </a:lnTo>
                  <a:lnTo>
                    <a:pt x="76"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67" name="Line 148"/>
            <p:cNvSpPr>
              <a:spLocks noChangeShapeType="1"/>
            </p:cNvSpPr>
            <p:nvPr/>
          </p:nvSpPr>
          <p:spPr bwMode="auto">
            <a:xfrm flipH="1">
              <a:off x="2520" y="3263"/>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68" name="Freeform 149"/>
            <p:cNvSpPr>
              <a:spLocks/>
            </p:cNvSpPr>
            <p:nvPr/>
          </p:nvSpPr>
          <p:spPr bwMode="auto">
            <a:xfrm>
              <a:off x="2508" y="3240"/>
              <a:ext cx="12" cy="23"/>
            </a:xfrm>
            <a:custGeom>
              <a:avLst/>
              <a:gdLst>
                <a:gd name="T0" fmla="*/ 0 w 40"/>
                <a:gd name="T1" fmla="*/ 0 h 84"/>
                <a:gd name="T2" fmla="*/ 0 w 40"/>
                <a:gd name="T3" fmla="*/ 0 h 84"/>
                <a:gd name="T4" fmla="*/ 0 w 40"/>
                <a:gd name="T5" fmla="*/ 1 h 84"/>
                <a:gd name="T6" fmla="*/ 0 w 40"/>
                <a:gd name="T7" fmla="*/ 1 h 84"/>
                <a:gd name="T8" fmla="*/ 0 w 40"/>
                <a:gd name="T9" fmla="*/ 1 h 84"/>
                <a:gd name="T10" fmla="*/ 0 w 40"/>
                <a:gd name="T11" fmla="*/ 1 h 84"/>
                <a:gd name="T12" fmla="*/ 1 w 40"/>
                <a:gd name="T13" fmla="*/ 2 h 84"/>
                <a:gd name="T14" fmla="*/ 1 w 40"/>
                <a:gd name="T15" fmla="*/ 2 h 84"/>
                <a:gd name="T16" fmla="*/ 1 w 40"/>
                <a:gd name="T17" fmla="*/ 2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 h="84">
                  <a:moveTo>
                    <a:pt x="4" y="0"/>
                  </a:moveTo>
                  <a:lnTo>
                    <a:pt x="1" y="16"/>
                  </a:lnTo>
                  <a:lnTo>
                    <a:pt x="0" y="32"/>
                  </a:lnTo>
                  <a:lnTo>
                    <a:pt x="2" y="46"/>
                  </a:lnTo>
                  <a:lnTo>
                    <a:pt x="5" y="58"/>
                  </a:lnTo>
                  <a:lnTo>
                    <a:pt x="11" y="69"/>
                  </a:lnTo>
                  <a:lnTo>
                    <a:pt x="20" y="77"/>
                  </a:lnTo>
                  <a:lnTo>
                    <a:pt x="29" y="82"/>
                  </a:lnTo>
                  <a:lnTo>
                    <a:pt x="4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69" name="Line 150"/>
            <p:cNvSpPr>
              <a:spLocks noChangeShapeType="1"/>
            </p:cNvSpPr>
            <p:nvPr/>
          </p:nvSpPr>
          <p:spPr bwMode="auto">
            <a:xfrm flipV="1">
              <a:off x="2510" y="3206"/>
              <a:ext cx="10"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70" name="Freeform 151"/>
            <p:cNvSpPr>
              <a:spLocks/>
            </p:cNvSpPr>
            <p:nvPr/>
          </p:nvSpPr>
          <p:spPr bwMode="auto">
            <a:xfrm>
              <a:off x="2520" y="3182"/>
              <a:ext cx="22" cy="24"/>
            </a:xfrm>
            <a:custGeom>
              <a:avLst/>
              <a:gdLst>
                <a:gd name="T0" fmla="*/ 2 w 81"/>
                <a:gd name="T1" fmla="*/ 0 h 84"/>
                <a:gd name="T2" fmla="*/ 1 w 81"/>
                <a:gd name="T3" fmla="*/ 0 h 84"/>
                <a:gd name="T4" fmla="*/ 1 w 81"/>
                <a:gd name="T5" fmla="*/ 0 h 84"/>
                <a:gd name="T6" fmla="*/ 1 w 81"/>
                <a:gd name="T7" fmla="*/ 0 h 84"/>
                <a:gd name="T8" fmla="*/ 1 w 81"/>
                <a:gd name="T9" fmla="*/ 1 h 84"/>
                <a:gd name="T10" fmla="*/ 1 w 81"/>
                <a:gd name="T11" fmla="*/ 1 h 84"/>
                <a:gd name="T12" fmla="*/ 0 w 81"/>
                <a:gd name="T13" fmla="*/ 1 h 84"/>
                <a:gd name="T14" fmla="*/ 0 w 81"/>
                <a:gd name="T15" fmla="*/ 1 h 84"/>
                <a:gd name="T16" fmla="*/ 0 w 81"/>
                <a:gd name="T17" fmla="*/ 2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1" h="84">
                  <a:moveTo>
                    <a:pt x="81" y="0"/>
                  </a:moveTo>
                  <a:lnTo>
                    <a:pt x="69" y="2"/>
                  </a:lnTo>
                  <a:lnTo>
                    <a:pt x="57" y="7"/>
                  </a:lnTo>
                  <a:lnTo>
                    <a:pt x="45" y="14"/>
                  </a:lnTo>
                  <a:lnTo>
                    <a:pt x="33" y="25"/>
                  </a:lnTo>
                  <a:lnTo>
                    <a:pt x="22" y="37"/>
                  </a:lnTo>
                  <a:lnTo>
                    <a:pt x="13" y="52"/>
                  </a:lnTo>
                  <a:lnTo>
                    <a:pt x="5" y="68"/>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71" name="Line 152"/>
            <p:cNvSpPr>
              <a:spLocks noChangeShapeType="1"/>
            </p:cNvSpPr>
            <p:nvPr/>
          </p:nvSpPr>
          <p:spPr bwMode="auto">
            <a:xfrm>
              <a:off x="2542" y="3182"/>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72" name="Line 153"/>
            <p:cNvSpPr>
              <a:spLocks noChangeShapeType="1"/>
            </p:cNvSpPr>
            <p:nvPr/>
          </p:nvSpPr>
          <p:spPr bwMode="auto">
            <a:xfrm>
              <a:off x="1319" y="2211"/>
              <a:ext cx="0" cy="4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73" name="Line 154"/>
            <p:cNvSpPr>
              <a:spLocks noChangeShapeType="1"/>
            </p:cNvSpPr>
            <p:nvPr/>
          </p:nvSpPr>
          <p:spPr bwMode="auto">
            <a:xfrm>
              <a:off x="2073" y="1586"/>
              <a:ext cx="0" cy="13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74" name="Line 155"/>
            <p:cNvSpPr>
              <a:spLocks noChangeShapeType="1"/>
            </p:cNvSpPr>
            <p:nvPr/>
          </p:nvSpPr>
          <p:spPr bwMode="auto">
            <a:xfrm>
              <a:off x="2554" y="2925"/>
              <a:ext cx="0" cy="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75" name="Line 156"/>
            <p:cNvSpPr>
              <a:spLocks noChangeShapeType="1"/>
            </p:cNvSpPr>
            <p:nvPr/>
          </p:nvSpPr>
          <p:spPr bwMode="auto">
            <a:xfrm>
              <a:off x="1319" y="2659"/>
              <a:ext cx="1235" cy="44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0061" name="Group 157"/>
          <p:cNvGrpSpPr>
            <a:grpSpLocks/>
          </p:cNvGrpSpPr>
          <p:nvPr/>
        </p:nvGrpSpPr>
        <p:grpSpPr bwMode="auto">
          <a:xfrm>
            <a:off x="5175250" y="676275"/>
            <a:ext cx="3573463" cy="5807075"/>
            <a:chOff x="3260" y="362"/>
            <a:chExt cx="2251" cy="3658"/>
          </a:xfrm>
        </p:grpSpPr>
        <p:sp>
          <p:nvSpPr>
            <p:cNvPr id="97303" name="Line 158"/>
            <p:cNvSpPr>
              <a:spLocks noChangeShapeType="1"/>
            </p:cNvSpPr>
            <p:nvPr/>
          </p:nvSpPr>
          <p:spPr bwMode="auto">
            <a:xfrm>
              <a:off x="3260" y="2414"/>
              <a:ext cx="22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04" name="Line 159"/>
            <p:cNvSpPr>
              <a:spLocks noChangeShapeType="1"/>
            </p:cNvSpPr>
            <p:nvPr/>
          </p:nvSpPr>
          <p:spPr bwMode="auto">
            <a:xfrm flipH="1">
              <a:off x="5357" y="2223"/>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05" name="Freeform 160"/>
            <p:cNvSpPr>
              <a:spLocks/>
            </p:cNvSpPr>
            <p:nvPr/>
          </p:nvSpPr>
          <p:spPr bwMode="auto">
            <a:xfrm>
              <a:off x="5346" y="2197"/>
              <a:ext cx="11" cy="26"/>
            </a:xfrm>
            <a:custGeom>
              <a:avLst/>
              <a:gdLst>
                <a:gd name="T0" fmla="*/ 0 w 23"/>
                <a:gd name="T1" fmla="*/ 0 h 47"/>
                <a:gd name="T2" fmla="*/ 0 w 23"/>
                <a:gd name="T3" fmla="*/ 2 h 47"/>
                <a:gd name="T4" fmla="*/ 0 w 23"/>
                <a:gd name="T5" fmla="*/ 3 h 47"/>
                <a:gd name="T6" fmla="*/ 0 w 23"/>
                <a:gd name="T7" fmla="*/ 4 h 47"/>
                <a:gd name="T8" fmla="*/ 0 w 23"/>
                <a:gd name="T9" fmla="*/ 6 h 47"/>
                <a:gd name="T10" fmla="*/ 0 w 23"/>
                <a:gd name="T11" fmla="*/ 7 h 47"/>
                <a:gd name="T12" fmla="*/ 1 w 23"/>
                <a:gd name="T13" fmla="*/ 7 h 47"/>
                <a:gd name="T14" fmla="*/ 2 w 23"/>
                <a:gd name="T15" fmla="*/ 8 h 47"/>
                <a:gd name="T16" fmla="*/ 2 w 23"/>
                <a:gd name="T17" fmla="*/ 8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2" y="0"/>
                  </a:moveTo>
                  <a:lnTo>
                    <a:pt x="0" y="10"/>
                  </a:lnTo>
                  <a:lnTo>
                    <a:pt x="0" y="18"/>
                  </a:lnTo>
                  <a:lnTo>
                    <a:pt x="1" y="27"/>
                  </a:lnTo>
                  <a:lnTo>
                    <a:pt x="4" y="33"/>
                  </a:lnTo>
                  <a:lnTo>
                    <a:pt x="7" y="40"/>
                  </a:lnTo>
                  <a:lnTo>
                    <a:pt x="11" y="44"/>
                  </a:lnTo>
                  <a:lnTo>
                    <a:pt x="16" y="46"/>
                  </a:lnTo>
                  <a:lnTo>
                    <a:pt x="23"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06" name="Line 161"/>
            <p:cNvSpPr>
              <a:spLocks noChangeShapeType="1"/>
            </p:cNvSpPr>
            <p:nvPr/>
          </p:nvSpPr>
          <p:spPr bwMode="auto">
            <a:xfrm flipV="1">
              <a:off x="5346" y="2159"/>
              <a:ext cx="11"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07" name="Freeform 162"/>
            <p:cNvSpPr>
              <a:spLocks/>
            </p:cNvSpPr>
            <p:nvPr/>
          </p:nvSpPr>
          <p:spPr bwMode="auto">
            <a:xfrm>
              <a:off x="5357" y="2137"/>
              <a:ext cx="23" cy="22"/>
            </a:xfrm>
            <a:custGeom>
              <a:avLst/>
              <a:gdLst>
                <a:gd name="T0" fmla="*/ 6 w 44"/>
                <a:gd name="T1" fmla="*/ 0 h 47"/>
                <a:gd name="T2" fmla="*/ 5 w 44"/>
                <a:gd name="T3" fmla="*/ 0 h 47"/>
                <a:gd name="T4" fmla="*/ 5 w 44"/>
                <a:gd name="T5" fmla="*/ 0 h 47"/>
                <a:gd name="T6" fmla="*/ 4 w 44"/>
                <a:gd name="T7" fmla="*/ 1 h 47"/>
                <a:gd name="T8" fmla="*/ 3 w 44"/>
                <a:gd name="T9" fmla="*/ 1 h 47"/>
                <a:gd name="T10" fmla="*/ 2 w 44"/>
                <a:gd name="T11" fmla="*/ 2 h 47"/>
                <a:gd name="T12" fmla="*/ 1 w 44"/>
                <a:gd name="T13" fmla="*/ 3 h 47"/>
                <a:gd name="T14" fmla="*/ 1 w 44"/>
                <a:gd name="T15" fmla="*/ 4 h 47"/>
                <a:gd name="T16" fmla="*/ 0 w 44"/>
                <a:gd name="T17" fmla="*/ 5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 h="47">
                  <a:moveTo>
                    <a:pt x="44" y="0"/>
                  </a:moveTo>
                  <a:lnTo>
                    <a:pt x="38" y="1"/>
                  </a:lnTo>
                  <a:lnTo>
                    <a:pt x="32" y="3"/>
                  </a:lnTo>
                  <a:lnTo>
                    <a:pt x="24" y="9"/>
                  </a:lnTo>
                  <a:lnTo>
                    <a:pt x="18" y="14"/>
                  </a:lnTo>
                  <a:lnTo>
                    <a:pt x="11" y="22"/>
                  </a:lnTo>
                  <a:lnTo>
                    <a:pt x="7" y="29"/>
                  </a:lnTo>
                  <a:lnTo>
                    <a:pt x="3" y="39"/>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08" name="Line 163"/>
            <p:cNvSpPr>
              <a:spLocks noChangeShapeType="1"/>
            </p:cNvSpPr>
            <p:nvPr/>
          </p:nvSpPr>
          <p:spPr bwMode="auto">
            <a:xfrm>
              <a:off x="5380" y="2137"/>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09" name="Line 164"/>
            <p:cNvSpPr>
              <a:spLocks noChangeShapeType="1"/>
            </p:cNvSpPr>
            <p:nvPr/>
          </p:nvSpPr>
          <p:spPr bwMode="auto">
            <a:xfrm flipH="1">
              <a:off x="5414" y="2092"/>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7310" name="Group 165"/>
            <p:cNvGrpSpPr>
              <a:grpSpLocks/>
            </p:cNvGrpSpPr>
            <p:nvPr/>
          </p:nvGrpSpPr>
          <p:grpSpPr bwMode="auto">
            <a:xfrm>
              <a:off x="3282" y="362"/>
              <a:ext cx="2034" cy="3658"/>
              <a:chOff x="3282" y="362"/>
              <a:chExt cx="2034" cy="3658"/>
            </a:xfrm>
          </p:grpSpPr>
          <p:sp>
            <p:nvSpPr>
              <p:cNvPr id="97311" name="Line 166"/>
              <p:cNvSpPr>
                <a:spLocks noChangeShapeType="1"/>
              </p:cNvSpPr>
              <p:nvPr/>
            </p:nvSpPr>
            <p:spPr bwMode="auto">
              <a:xfrm flipH="1">
                <a:off x="3863" y="2897"/>
                <a:ext cx="1075" cy="79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12" name="Freeform 167"/>
              <p:cNvSpPr>
                <a:spLocks/>
              </p:cNvSpPr>
              <p:nvPr/>
            </p:nvSpPr>
            <p:spPr bwMode="auto">
              <a:xfrm>
                <a:off x="3335" y="2777"/>
                <a:ext cx="7" cy="15"/>
              </a:xfrm>
              <a:custGeom>
                <a:avLst/>
                <a:gdLst>
                  <a:gd name="T0" fmla="*/ 1 w 9"/>
                  <a:gd name="T1" fmla="*/ 0 h 33"/>
                  <a:gd name="T2" fmla="*/ 1 w 9"/>
                  <a:gd name="T3" fmla="*/ 0 h 33"/>
                  <a:gd name="T4" fmla="*/ 0 w 9"/>
                  <a:gd name="T5" fmla="*/ 1 h 33"/>
                  <a:gd name="T6" fmla="*/ 0 w 9"/>
                  <a:gd name="T7" fmla="*/ 1 h 33"/>
                  <a:gd name="T8" fmla="*/ 1 w 9"/>
                  <a:gd name="T9" fmla="*/ 2 h 33"/>
                  <a:gd name="T10" fmla="*/ 2 w 9"/>
                  <a:gd name="T11" fmla="*/ 2 h 33"/>
                  <a:gd name="T12" fmla="*/ 2 w 9"/>
                  <a:gd name="T13" fmla="*/ 2 h 33"/>
                  <a:gd name="T14" fmla="*/ 3 w 9"/>
                  <a:gd name="T15" fmla="*/ 3 h 33"/>
                  <a:gd name="T16" fmla="*/ 4 w 9"/>
                  <a:gd name="T17" fmla="*/ 3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 h="33">
                    <a:moveTo>
                      <a:pt x="1" y="0"/>
                    </a:moveTo>
                    <a:lnTo>
                      <a:pt x="1" y="4"/>
                    </a:lnTo>
                    <a:lnTo>
                      <a:pt x="0" y="9"/>
                    </a:lnTo>
                    <a:lnTo>
                      <a:pt x="0" y="13"/>
                    </a:lnTo>
                    <a:lnTo>
                      <a:pt x="1" y="18"/>
                    </a:lnTo>
                    <a:lnTo>
                      <a:pt x="3" y="22"/>
                    </a:lnTo>
                    <a:lnTo>
                      <a:pt x="5" y="26"/>
                    </a:lnTo>
                    <a:lnTo>
                      <a:pt x="7" y="30"/>
                    </a:lnTo>
                    <a:lnTo>
                      <a:pt x="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13" name="Freeform 168"/>
              <p:cNvSpPr>
                <a:spLocks/>
              </p:cNvSpPr>
              <p:nvPr/>
            </p:nvSpPr>
            <p:spPr bwMode="auto">
              <a:xfrm>
                <a:off x="3297" y="2706"/>
                <a:ext cx="57" cy="86"/>
              </a:xfrm>
              <a:custGeom>
                <a:avLst/>
                <a:gdLst>
                  <a:gd name="T0" fmla="*/ 17 w 103"/>
                  <a:gd name="T1" fmla="*/ 3 h 161"/>
                  <a:gd name="T2" fmla="*/ 18 w 103"/>
                  <a:gd name="T3" fmla="*/ 3 h 161"/>
                  <a:gd name="T4" fmla="*/ 18 w 103"/>
                  <a:gd name="T5" fmla="*/ 2 h 161"/>
                  <a:gd name="T6" fmla="*/ 17 w 103"/>
                  <a:gd name="T7" fmla="*/ 2 h 161"/>
                  <a:gd name="T8" fmla="*/ 17 w 103"/>
                  <a:gd name="T9" fmla="*/ 1 h 161"/>
                  <a:gd name="T10" fmla="*/ 17 w 103"/>
                  <a:gd name="T11" fmla="*/ 1 h 161"/>
                  <a:gd name="T12" fmla="*/ 16 w 103"/>
                  <a:gd name="T13" fmla="*/ 0 h 161"/>
                  <a:gd name="T14" fmla="*/ 15 w 103"/>
                  <a:gd name="T15" fmla="*/ 0 h 161"/>
                  <a:gd name="T16" fmla="*/ 13 w 103"/>
                  <a:gd name="T17" fmla="*/ 0 h 161"/>
                  <a:gd name="T18" fmla="*/ 11 w 103"/>
                  <a:gd name="T19" fmla="*/ 1 h 161"/>
                  <a:gd name="T20" fmla="*/ 10 w 103"/>
                  <a:gd name="T21" fmla="*/ 1 h 161"/>
                  <a:gd name="T22" fmla="*/ 9 w 103"/>
                  <a:gd name="T23" fmla="*/ 1 h 161"/>
                  <a:gd name="T24" fmla="*/ 8 w 103"/>
                  <a:gd name="T25" fmla="*/ 1 h 161"/>
                  <a:gd name="T26" fmla="*/ 7 w 103"/>
                  <a:gd name="T27" fmla="*/ 2 h 161"/>
                  <a:gd name="T28" fmla="*/ 6 w 103"/>
                  <a:gd name="T29" fmla="*/ 3 h 161"/>
                  <a:gd name="T30" fmla="*/ 6 w 103"/>
                  <a:gd name="T31" fmla="*/ 3 h 161"/>
                  <a:gd name="T32" fmla="*/ 4 w 103"/>
                  <a:gd name="T33" fmla="*/ 5 h 161"/>
                  <a:gd name="T34" fmla="*/ 4 w 103"/>
                  <a:gd name="T35" fmla="*/ 6 h 161"/>
                  <a:gd name="T36" fmla="*/ 4 w 103"/>
                  <a:gd name="T37" fmla="*/ 7 h 161"/>
                  <a:gd name="T38" fmla="*/ 3 w 103"/>
                  <a:gd name="T39" fmla="*/ 9 h 161"/>
                  <a:gd name="T40" fmla="*/ 2 w 103"/>
                  <a:gd name="T41" fmla="*/ 13 h 161"/>
                  <a:gd name="T42" fmla="*/ 1 w 103"/>
                  <a:gd name="T43" fmla="*/ 17 h 161"/>
                  <a:gd name="T44" fmla="*/ 0 w 103"/>
                  <a:gd name="T45" fmla="*/ 19 h 161"/>
                  <a:gd name="T46" fmla="*/ 0 w 103"/>
                  <a:gd name="T47" fmla="*/ 20 h 161"/>
                  <a:gd name="T48" fmla="*/ 0 w 103"/>
                  <a:gd name="T49" fmla="*/ 21 h 161"/>
                  <a:gd name="T50" fmla="*/ 1 w 103"/>
                  <a:gd name="T51" fmla="*/ 22 h 161"/>
                  <a:gd name="T52" fmla="*/ 1 w 103"/>
                  <a:gd name="T53" fmla="*/ 23 h 161"/>
                  <a:gd name="T54" fmla="*/ 1 w 103"/>
                  <a:gd name="T55" fmla="*/ 24 h 161"/>
                  <a:gd name="T56" fmla="*/ 2 w 103"/>
                  <a:gd name="T57" fmla="*/ 24 h 161"/>
                  <a:gd name="T58" fmla="*/ 2 w 103"/>
                  <a:gd name="T59" fmla="*/ 24 h 161"/>
                  <a:gd name="T60" fmla="*/ 2 w 103"/>
                  <a:gd name="T61" fmla="*/ 24 h 161"/>
                  <a:gd name="T62" fmla="*/ 4 w 103"/>
                  <a:gd name="T63" fmla="*/ 25 h 161"/>
                  <a:gd name="T64" fmla="*/ 4 w 103"/>
                  <a:gd name="T65" fmla="*/ 25 h 161"/>
                  <a:gd name="T66" fmla="*/ 7 w 103"/>
                  <a:gd name="T67" fmla="*/ 25 h 161"/>
                  <a:gd name="T68" fmla="*/ 8 w 103"/>
                  <a:gd name="T69" fmla="*/ 25 h 161"/>
                  <a:gd name="T70" fmla="*/ 8 w 103"/>
                  <a:gd name="T71" fmla="*/ 24 h 161"/>
                  <a:gd name="T72" fmla="*/ 9 w 103"/>
                  <a:gd name="T73" fmla="*/ 24 h 161"/>
                  <a:gd name="T74" fmla="*/ 10 w 103"/>
                  <a:gd name="T75" fmla="*/ 24 h 161"/>
                  <a:gd name="T76" fmla="*/ 11 w 103"/>
                  <a:gd name="T77" fmla="*/ 23 h 161"/>
                  <a:gd name="T78" fmla="*/ 12 w 103"/>
                  <a:gd name="T79" fmla="*/ 22 h 161"/>
                  <a:gd name="T80" fmla="*/ 12 w 103"/>
                  <a:gd name="T81" fmla="*/ 21 h 161"/>
                  <a:gd name="T82" fmla="*/ 13 w 103"/>
                  <a:gd name="T83" fmla="*/ 19 h 161"/>
                  <a:gd name="T84" fmla="*/ 15 w 103"/>
                  <a:gd name="T85" fmla="*/ 11 h 161"/>
                  <a:gd name="T86" fmla="*/ 16 w 103"/>
                  <a:gd name="T87" fmla="*/ 7 h 161"/>
                  <a:gd name="T88" fmla="*/ 17 w 103"/>
                  <a:gd name="T89" fmla="*/ 5 h 161"/>
                  <a:gd name="T90" fmla="*/ 17 w 103"/>
                  <a:gd name="T91" fmla="*/ 3 h 16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3" h="161">
                    <a:moveTo>
                      <a:pt x="102" y="22"/>
                    </a:moveTo>
                    <a:lnTo>
                      <a:pt x="103" y="18"/>
                    </a:lnTo>
                    <a:lnTo>
                      <a:pt x="103" y="15"/>
                    </a:lnTo>
                    <a:lnTo>
                      <a:pt x="101" y="9"/>
                    </a:lnTo>
                    <a:lnTo>
                      <a:pt x="99" y="5"/>
                    </a:lnTo>
                    <a:lnTo>
                      <a:pt x="97" y="2"/>
                    </a:lnTo>
                    <a:lnTo>
                      <a:pt x="95" y="0"/>
                    </a:lnTo>
                    <a:lnTo>
                      <a:pt x="92" y="0"/>
                    </a:lnTo>
                    <a:lnTo>
                      <a:pt x="78" y="0"/>
                    </a:lnTo>
                    <a:lnTo>
                      <a:pt x="64" y="1"/>
                    </a:lnTo>
                    <a:lnTo>
                      <a:pt x="58" y="2"/>
                    </a:lnTo>
                    <a:lnTo>
                      <a:pt x="52" y="5"/>
                    </a:lnTo>
                    <a:lnTo>
                      <a:pt x="46" y="8"/>
                    </a:lnTo>
                    <a:lnTo>
                      <a:pt x="41" y="12"/>
                    </a:lnTo>
                    <a:lnTo>
                      <a:pt x="37" y="17"/>
                    </a:lnTo>
                    <a:lnTo>
                      <a:pt x="32" y="23"/>
                    </a:lnTo>
                    <a:lnTo>
                      <a:pt x="25" y="34"/>
                    </a:lnTo>
                    <a:lnTo>
                      <a:pt x="23" y="40"/>
                    </a:lnTo>
                    <a:lnTo>
                      <a:pt x="21" y="46"/>
                    </a:lnTo>
                    <a:lnTo>
                      <a:pt x="17" y="60"/>
                    </a:lnTo>
                    <a:lnTo>
                      <a:pt x="10" y="85"/>
                    </a:lnTo>
                    <a:lnTo>
                      <a:pt x="4" y="111"/>
                    </a:lnTo>
                    <a:lnTo>
                      <a:pt x="0" y="125"/>
                    </a:lnTo>
                    <a:lnTo>
                      <a:pt x="0" y="131"/>
                    </a:lnTo>
                    <a:lnTo>
                      <a:pt x="0" y="138"/>
                    </a:lnTo>
                    <a:lnTo>
                      <a:pt x="3" y="144"/>
                    </a:lnTo>
                    <a:lnTo>
                      <a:pt x="5" y="150"/>
                    </a:lnTo>
                    <a:lnTo>
                      <a:pt x="7" y="154"/>
                    </a:lnTo>
                    <a:lnTo>
                      <a:pt x="9" y="156"/>
                    </a:lnTo>
                    <a:lnTo>
                      <a:pt x="11" y="158"/>
                    </a:lnTo>
                    <a:lnTo>
                      <a:pt x="14" y="160"/>
                    </a:lnTo>
                    <a:lnTo>
                      <a:pt x="21" y="161"/>
                    </a:lnTo>
                    <a:lnTo>
                      <a:pt x="28" y="161"/>
                    </a:lnTo>
                    <a:lnTo>
                      <a:pt x="41" y="161"/>
                    </a:lnTo>
                    <a:lnTo>
                      <a:pt x="47" y="161"/>
                    </a:lnTo>
                    <a:lnTo>
                      <a:pt x="50" y="160"/>
                    </a:lnTo>
                    <a:lnTo>
                      <a:pt x="54" y="159"/>
                    </a:lnTo>
                    <a:lnTo>
                      <a:pt x="59" y="155"/>
                    </a:lnTo>
                    <a:lnTo>
                      <a:pt x="64" y="149"/>
                    </a:lnTo>
                    <a:lnTo>
                      <a:pt x="68" y="144"/>
                    </a:lnTo>
                    <a:lnTo>
                      <a:pt x="71" y="138"/>
                    </a:lnTo>
                    <a:lnTo>
                      <a:pt x="75" y="125"/>
                    </a:lnTo>
                    <a:lnTo>
                      <a:pt x="88" y="74"/>
                    </a:lnTo>
                    <a:lnTo>
                      <a:pt x="95" y="47"/>
                    </a:lnTo>
                    <a:lnTo>
                      <a:pt x="99" y="34"/>
                    </a:lnTo>
                    <a:lnTo>
                      <a:pt x="102" y="2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14" name="Freeform 169"/>
              <p:cNvSpPr>
                <a:spLocks/>
              </p:cNvSpPr>
              <p:nvPr/>
            </p:nvSpPr>
            <p:spPr bwMode="auto">
              <a:xfrm>
                <a:off x="4503" y="3488"/>
                <a:ext cx="60" cy="131"/>
              </a:xfrm>
              <a:custGeom>
                <a:avLst/>
                <a:gdLst>
                  <a:gd name="T0" fmla="*/ 11 w 107"/>
                  <a:gd name="T1" fmla="*/ 0 h 242"/>
                  <a:gd name="T2" fmla="*/ 0 w 107"/>
                  <a:gd name="T3" fmla="*/ 38 h 242"/>
                  <a:gd name="T4" fmla="*/ 7 w 107"/>
                  <a:gd name="T5" fmla="*/ 38 h 242"/>
                  <a:gd name="T6" fmla="*/ 8 w 107"/>
                  <a:gd name="T7" fmla="*/ 38 h 242"/>
                  <a:gd name="T8" fmla="*/ 10 w 107"/>
                  <a:gd name="T9" fmla="*/ 38 h 242"/>
                  <a:gd name="T10" fmla="*/ 11 w 107"/>
                  <a:gd name="T11" fmla="*/ 37 h 242"/>
                  <a:gd name="T12" fmla="*/ 12 w 107"/>
                  <a:gd name="T13" fmla="*/ 36 h 242"/>
                  <a:gd name="T14" fmla="*/ 13 w 107"/>
                  <a:gd name="T15" fmla="*/ 35 h 242"/>
                  <a:gd name="T16" fmla="*/ 14 w 107"/>
                  <a:gd name="T17" fmla="*/ 34 h 242"/>
                  <a:gd name="T18" fmla="*/ 15 w 107"/>
                  <a:gd name="T19" fmla="*/ 32 h 242"/>
                  <a:gd name="T20" fmla="*/ 15 w 107"/>
                  <a:gd name="T21" fmla="*/ 31 h 242"/>
                  <a:gd name="T22" fmla="*/ 19 w 107"/>
                  <a:gd name="T23" fmla="*/ 20 h 242"/>
                  <a:gd name="T24" fmla="*/ 19 w 107"/>
                  <a:gd name="T25" fmla="*/ 19 h 242"/>
                  <a:gd name="T26" fmla="*/ 19 w 107"/>
                  <a:gd name="T27" fmla="*/ 17 h 242"/>
                  <a:gd name="T28" fmla="*/ 19 w 107"/>
                  <a:gd name="T29" fmla="*/ 16 h 242"/>
                  <a:gd name="T30" fmla="*/ 19 w 107"/>
                  <a:gd name="T31" fmla="*/ 15 h 242"/>
                  <a:gd name="T32" fmla="*/ 18 w 107"/>
                  <a:gd name="T33" fmla="*/ 14 h 242"/>
                  <a:gd name="T34" fmla="*/ 17 w 107"/>
                  <a:gd name="T35" fmla="*/ 13 h 242"/>
                  <a:gd name="T36" fmla="*/ 16 w 107"/>
                  <a:gd name="T37" fmla="*/ 13 h 242"/>
                  <a:gd name="T38" fmla="*/ 15 w 107"/>
                  <a:gd name="T39" fmla="*/ 13 h 242"/>
                  <a:gd name="T40" fmla="*/ 7 w 107"/>
                  <a:gd name="T41" fmla="*/ 13 h 2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7" h="242">
                    <a:moveTo>
                      <a:pt x="64" y="0"/>
                    </a:moveTo>
                    <a:lnTo>
                      <a:pt x="0" y="242"/>
                    </a:lnTo>
                    <a:lnTo>
                      <a:pt x="41" y="242"/>
                    </a:lnTo>
                    <a:lnTo>
                      <a:pt x="49" y="241"/>
                    </a:lnTo>
                    <a:lnTo>
                      <a:pt x="55" y="239"/>
                    </a:lnTo>
                    <a:lnTo>
                      <a:pt x="62" y="234"/>
                    </a:lnTo>
                    <a:lnTo>
                      <a:pt x="69" y="228"/>
                    </a:lnTo>
                    <a:lnTo>
                      <a:pt x="74" y="221"/>
                    </a:lnTo>
                    <a:lnTo>
                      <a:pt x="80" y="213"/>
                    </a:lnTo>
                    <a:lnTo>
                      <a:pt x="84" y="205"/>
                    </a:lnTo>
                    <a:lnTo>
                      <a:pt x="87" y="195"/>
                    </a:lnTo>
                    <a:lnTo>
                      <a:pt x="105" y="128"/>
                    </a:lnTo>
                    <a:lnTo>
                      <a:pt x="106" y="118"/>
                    </a:lnTo>
                    <a:lnTo>
                      <a:pt x="107" y="110"/>
                    </a:lnTo>
                    <a:lnTo>
                      <a:pt x="106" y="102"/>
                    </a:lnTo>
                    <a:lnTo>
                      <a:pt x="104" y="95"/>
                    </a:lnTo>
                    <a:lnTo>
                      <a:pt x="101" y="89"/>
                    </a:lnTo>
                    <a:lnTo>
                      <a:pt x="97" y="84"/>
                    </a:lnTo>
                    <a:lnTo>
                      <a:pt x="91" y="82"/>
                    </a:lnTo>
                    <a:lnTo>
                      <a:pt x="85" y="81"/>
                    </a:lnTo>
                    <a:lnTo>
                      <a:pt x="42"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15" name="Line 170"/>
              <p:cNvSpPr>
                <a:spLocks noChangeShapeType="1"/>
              </p:cNvSpPr>
              <p:nvPr/>
            </p:nvSpPr>
            <p:spPr bwMode="auto">
              <a:xfrm flipH="1">
                <a:off x="5279" y="402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16" name="Freeform 171"/>
              <p:cNvSpPr>
                <a:spLocks/>
              </p:cNvSpPr>
              <p:nvPr/>
            </p:nvSpPr>
            <p:spPr bwMode="auto">
              <a:xfrm>
                <a:off x="5268" y="3994"/>
                <a:ext cx="11" cy="26"/>
              </a:xfrm>
              <a:custGeom>
                <a:avLst/>
                <a:gdLst>
                  <a:gd name="T0" fmla="*/ 1 w 22"/>
                  <a:gd name="T1" fmla="*/ 0 h 46"/>
                  <a:gd name="T2" fmla="*/ 0 w 22"/>
                  <a:gd name="T3" fmla="*/ 2 h 46"/>
                  <a:gd name="T4" fmla="*/ 0 w 22"/>
                  <a:gd name="T5" fmla="*/ 3 h 46"/>
                  <a:gd name="T6" fmla="*/ 1 w 22"/>
                  <a:gd name="T7" fmla="*/ 5 h 46"/>
                  <a:gd name="T8" fmla="*/ 1 w 22"/>
                  <a:gd name="T9" fmla="*/ 6 h 46"/>
                  <a:gd name="T10" fmla="*/ 1 w 22"/>
                  <a:gd name="T11" fmla="*/ 7 h 46"/>
                  <a:gd name="T12" fmla="*/ 2 w 22"/>
                  <a:gd name="T13" fmla="*/ 8 h 46"/>
                  <a:gd name="T14" fmla="*/ 2 w 22"/>
                  <a:gd name="T15" fmla="*/ 8 h 46"/>
                  <a:gd name="T16" fmla="*/ 3 w 22"/>
                  <a:gd name="T17" fmla="*/ 8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46">
                    <a:moveTo>
                      <a:pt x="2" y="0"/>
                    </a:moveTo>
                    <a:lnTo>
                      <a:pt x="0" y="8"/>
                    </a:lnTo>
                    <a:lnTo>
                      <a:pt x="0" y="18"/>
                    </a:lnTo>
                    <a:lnTo>
                      <a:pt x="1" y="25"/>
                    </a:lnTo>
                    <a:lnTo>
                      <a:pt x="3" y="33"/>
                    </a:lnTo>
                    <a:lnTo>
                      <a:pt x="6" y="38"/>
                    </a:lnTo>
                    <a:lnTo>
                      <a:pt x="10" y="42"/>
                    </a:lnTo>
                    <a:lnTo>
                      <a:pt x="16" y="45"/>
                    </a:lnTo>
                    <a:lnTo>
                      <a:pt x="22"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17" name="Line 172"/>
              <p:cNvSpPr>
                <a:spLocks noChangeShapeType="1"/>
              </p:cNvSpPr>
              <p:nvPr/>
            </p:nvSpPr>
            <p:spPr bwMode="auto">
              <a:xfrm flipV="1">
                <a:off x="5268" y="3960"/>
                <a:ext cx="11"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18" name="Freeform 173"/>
              <p:cNvSpPr>
                <a:spLocks/>
              </p:cNvSpPr>
              <p:nvPr/>
            </p:nvSpPr>
            <p:spPr bwMode="auto">
              <a:xfrm>
                <a:off x="5279" y="3934"/>
                <a:ext cx="26" cy="26"/>
              </a:xfrm>
              <a:custGeom>
                <a:avLst/>
                <a:gdLst>
                  <a:gd name="T0" fmla="*/ 8 w 46"/>
                  <a:gd name="T1" fmla="*/ 0 h 47"/>
                  <a:gd name="T2" fmla="*/ 7 w 46"/>
                  <a:gd name="T3" fmla="*/ 1 h 47"/>
                  <a:gd name="T4" fmla="*/ 6 w 46"/>
                  <a:gd name="T5" fmla="*/ 1 h 47"/>
                  <a:gd name="T6" fmla="*/ 5 w 46"/>
                  <a:gd name="T7" fmla="*/ 1 h 47"/>
                  <a:gd name="T8" fmla="*/ 3 w 46"/>
                  <a:gd name="T9" fmla="*/ 2 h 47"/>
                  <a:gd name="T10" fmla="*/ 2 w 46"/>
                  <a:gd name="T11" fmla="*/ 3 h 47"/>
                  <a:gd name="T12" fmla="*/ 1 w 46"/>
                  <a:gd name="T13" fmla="*/ 4 h 47"/>
                  <a:gd name="T14" fmla="*/ 1 w 46"/>
                  <a:gd name="T15" fmla="*/ 6 h 47"/>
                  <a:gd name="T16" fmla="*/ 0 w 46"/>
                  <a:gd name="T17" fmla="*/ 8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7">
                    <a:moveTo>
                      <a:pt x="46" y="0"/>
                    </a:moveTo>
                    <a:lnTo>
                      <a:pt x="38" y="1"/>
                    </a:lnTo>
                    <a:lnTo>
                      <a:pt x="32" y="3"/>
                    </a:lnTo>
                    <a:lnTo>
                      <a:pt x="24" y="7"/>
                    </a:lnTo>
                    <a:lnTo>
                      <a:pt x="18" y="14"/>
                    </a:lnTo>
                    <a:lnTo>
                      <a:pt x="13" y="20"/>
                    </a:lnTo>
                    <a:lnTo>
                      <a:pt x="7" y="28"/>
                    </a:lnTo>
                    <a:lnTo>
                      <a:pt x="3" y="3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19" name="Line 174"/>
              <p:cNvSpPr>
                <a:spLocks noChangeShapeType="1"/>
              </p:cNvSpPr>
              <p:nvPr/>
            </p:nvSpPr>
            <p:spPr bwMode="auto">
              <a:xfrm>
                <a:off x="5305" y="393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20" name="Freeform 175"/>
              <p:cNvSpPr>
                <a:spLocks/>
              </p:cNvSpPr>
              <p:nvPr/>
            </p:nvSpPr>
            <p:spPr bwMode="auto">
              <a:xfrm>
                <a:off x="3732" y="3668"/>
                <a:ext cx="67" cy="86"/>
              </a:xfrm>
              <a:custGeom>
                <a:avLst/>
                <a:gdLst>
                  <a:gd name="T0" fmla="*/ 0 w 123"/>
                  <a:gd name="T1" fmla="*/ 25 h 161"/>
                  <a:gd name="T2" fmla="*/ 7 w 123"/>
                  <a:gd name="T3" fmla="*/ 0 h 161"/>
                  <a:gd name="T4" fmla="*/ 20 w 123"/>
                  <a:gd name="T5" fmla="*/ 0 h 161"/>
                  <a:gd name="T6" fmla="*/ 0 60000 65536"/>
                  <a:gd name="T7" fmla="*/ 0 60000 65536"/>
                  <a:gd name="T8" fmla="*/ 0 60000 65536"/>
                </a:gdLst>
                <a:ahLst/>
                <a:cxnLst>
                  <a:cxn ang="T6">
                    <a:pos x="T0" y="T1"/>
                  </a:cxn>
                  <a:cxn ang="T7">
                    <a:pos x="T2" y="T3"/>
                  </a:cxn>
                  <a:cxn ang="T8">
                    <a:pos x="T4" y="T5"/>
                  </a:cxn>
                </a:cxnLst>
                <a:rect l="0" t="0" r="r" b="b"/>
                <a:pathLst>
                  <a:path w="123" h="161">
                    <a:moveTo>
                      <a:pt x="0" y="161"/>
                    </a:moveTo>
                    <a:lnTo>
                      <a:pt x="44" y="0"/>
                    </a:lnTo>
                    <a:lnTo>
                      <a:pt x="1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21" name="Freeform 176"/>
              <p:cNvSpPr>
                <a:spLocks/>
              </p:cNvSpPr>
              <p:nvPr/>
            </p:nvSpPr>
            <p:spPr bwMode="auto">
              <a:xfrm>
                <a:off x="3799" y="3668"/>
                <a:ext cx="12" cy="23"/>
              </a:xfrm>
              <a:custGeom>
                <a:avLst/>
                <a:gdLst>
                  <a:gd name="T0" fmla="*/ 3 w 23"/>
                  <a:gd name="T1" fmla="*/ 5 h 47"/>
                  <a:gd name="T2" fmla="*/ 3 w 23"/>
                  <a:gd name="T3" fmla="*/ 4 h 47"/>
                  <a:gd name="T4" fmla="*/ 3 w 23"/>
                  <a:gd name="T5" fmla="*/ 3 h 47"/>
                  <a:gd name="T6" fmla="*/ 3 w 23"/>
                  <a:gd name="T7" fmla="*/ 2 h 47"/>
                  <a:gd name="T8" fmla="*/ 3 w 23"/>
                  <a:gd name="T9" fmla="*/ 1 h 47"/>
                  <a:gd name="T10" fmla="*/ 3 w 23"/>
                  <a:gd name="T11" fmla="*/ 1 h 47"/>
                  <a:gd name="T12" fmla="*/ 2 w 23"/>
                  <a:gd name="T13" fmla="*/ 0 h 47"/>
                  <a:gd name="T14" fmla="*/ 1 w 23"/>
                  <a:gd name="T15" fmla="*/ 0 h 47"/>
                  <a:gd name="T16" fmla="*/ 0 w 23"/>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20" y="47"/>
                    </a:moveTo>
                    <a:lnTo>
                      <a:pt x="22" y="39"/>
                    </a:lnTo>
                    <a:lnTo>
                      <a:pt x="23" y="29"/>
                    </a:lnTo>
                    <a:lnTo>
                      <a:pt x="22" y="22"/>
                    </a:lnTo>
                    <a:lnTo>
                      <a:pt x="20" y="14"/>
                    </a:lnTo>
                    <a:lnTo>
                      <a:pt x="17" y="9"/>
                    </a:lnTo>
                    <a:lnTo>
                      <a:pt x="11" y="5"/>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22" name="Line 177"/>
              <p:cNvSpPr>
                <a:spLocks noChangeShapeType="1"/>
              </p:cNvSpPr>
              <p:nvPr/>
            </p:nvSpPr>
            <p:spPr bwMode="auto">
              <a:xfrm flipH="1">
                <a:off x="3796" y="3691"/>
                <a:ext cx="15"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23" name="Line 178"/>
              <p:cNvSpPr>
                <a:spLocks noChangeShapeType="1"/>
              </p:cNvSpPr>
              <p:nvPr/>
            </p:nvSpPr>
            <p:spPr bwMode="auto">
              <a:xfrm flipV="1">
                <a:off x="3766" y="3668"/>
                <a:ext cx="22" cy="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24" name="Freeform 179"/>
              <p:cNvSpPr>
                <a:spLocks/>
              </p:cNvSpPr>
              <p:nvPr/>
            </p:nvSpPr>
            <p:spPr bwMode="auto">
              <a:xfrm>
                <a:off x="4975" y="2852"/>
                <a:ext cx="45" cy="86"/>
              </a:xfrm>
              <a:custGeom>
                <a:avLst/>
                <a:gdLst>
                  <a:gd name="T0" fmla="*/ 0 w 85"/>
                  <a:gd name="T1" fmla="*/ 25 h 160"/>
                  <a:gd name="T2" fmla="*/ 6 w 85"/>
                  <a:gd name="T3" fmla="*/ 0 h 160"/>
                  <a:gd name="T4" fmla="*/ 13 w 85"/>
                  <a:gd name="T5" fmla="*/ 0 h 160"/>
                  <a:gd name="T6" fmla="*/ 0 60000 65536"/>
                  <a:gd name="T7" fmla="*/ 0 60000 65536"/>
                  <a:gd name="T8" fmla="*/ 0 60000 65536"/>
                </a:gdLst>
                <a:ahLst/>
                <a:cxnLst>
                  <a:cxn ang="T6">
                    <a:pos x="T0" y="T1"/>
                  </a:cxn>
                  <a:cxn ang="T7">
                    <a:pos x="T2" y="T3"/>
                  </a:cxn>
                  <a:cxn ang="T8">
                    <a:pos x="T4" y="T5"/>
                  </a:cxn>
                </a:cxnLst>
                <a:rect l="0" t="0" r="r" b="b"/>
                <a:pathLst>
                  <a:path w="85" h="160">
                    <a:moveTo>
                      <a:pt x="0" y="160"/>
                    </a:moveTo>
                    <a:lnTo>
                      <a:pt x="44" y="0"/>
                    </a:lnTo>
                    <a:lnTo>
                      <a:pt x="8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25" name="Freeform 180"/>
              <p:cNvSpPr>
                <a:spLocks/>
              </p:cNvSpPr>
              <p:nvPr/>
            </p:nvSpPr>
            <p:spPr bwMode="auto">
              <a:xfrm>
                <a:off x="5020" y="2852"/>
                <a:ext cx="12" cy="22"/>
              </a:xfrm>
              <a:custGeom>
                <a:avLst/>
                <a:gdLst>
                  <a:gd name="T0" fmla="*/ 3 w 23"/>
                  <a:gd name="T1" fmla="*/ 5 h 46"/>
                  <a:gd name="T2" fmla="*/ 3 w 23"/>
                  <a:gd name="T3" fmla="*/ 4 h 46"/>
                  <a:gd name="T4" fmla="*/ 3 w 23"/>
                  <a:gd name="T5" fmla="*/ 3 h 46"/>
                  <a:gd name="T6" fmla="*/ 3 w 23"/>
                  <a:gd name="T7" fmla="*/ 2 h 46"/>
                  <a:gd name="T8" fmla="*/ 3 w 23"/>
                  <a:gd name="T9" fmla="*/ 1 h 46"/>
                  <a:gd name="T10" fmla="*/ 2 w 23"/>
                  <a:gd name="T11" fmla="*/ 0 h 46"/>
                  <a:gd name="T12" fmla="*/ 2 w 23"/>
                  <a:gd name="T13" fmla="*/ 0 h 46"/>
                  <a:gd name="T14" fmla="*/ 1 w 23"/>
                  <a:gd name="T15" fmla="*/ 0 h 46"/>
                  <a:gd name="T16" fmla="*/ 0 w 23"/>
                  <a:gd name="T17" fmla="*/ 0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6">
                    <a:moveTo>
                      <a:pt x="21" y="46"/>
                    </a:moveTo>
                    <a:lnTo>
                      <a:pt x="23" y="37"/>
                    </a:lnTo>
                    <a:lnTo>
                      <a:pt x="23" y="28"/>
                    </a:lnTo>
                    <a:lnTo>
                      <a:pt x="23" y="20"/>
                    </a:lnTo>
                    <a:lnTo>
                      <a:pt x="21" y="12"/>
                    </a:lnTo>
                    <a:lnTo>
                      <a:pt x="16" y="7"/>
                    </a:lnTo>
                    <a:lnTo>
                      <a:pt x="12" y="3"/>
                    </a:lnTo>
                    <a:lnTo>
                      <a:pt x="7"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26" name="Line 181"/>
              <p:cNvSpPr>
                <a:spLocks noChangeShapeType="1"/>
              </p:cNvSpPr>
              <p:nvPr/>
            </p:nvSpPr>
            <p:spPr bwMode="auto">
              <a:xfrm flipH="1">
                <a:off x="5017" y="2874"/>
                <a:ext cx="15"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27" name="Line 182"/>
              <p:cNvSpPr>
                <a:spLocks noChangeShapeType="1"/>
              </p:cNvSpPr>
              <p:nvPr/>
            </p:nvSpPr>
            <p:spPr bwMode="auto">
              <a:xfrm flipH="1">
                <a:off x="5279" y="402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28" name="Freeform 183"/>
              <p:cNvSpPr>
                <a:spLocks/>
              </p:cNvSpPr>
              <p:nvPr/>
            </p:nvSpPr>
            <p:spPr bwMode="auto">
              <a:xfrm>
                <a:off x="5268" y="3994"/>
                <a:ext cx="11" cy="26"/>
              </a:xfrm>
              <a:custGeom>
                <a:avLst/>
                <a:gdLst>
                  <a:gd name="T0" fmla="*/ 1 w 22"/>
                  <a:gd name="T1" fmla="*/ 0 h 46"/>
                  <a:gd name="T2" fmla="*/ 0 w 22"/>
                  <a:gd name="T3" fmla="*/ 2 h 46"/>
                  <a:gd name="T4" fmla="*/ 0 w 22"/>
                  <a:gd name="T5" fmla="*/ 3 h 46"/>
                  <a:gd name="T6" fmla="*/ 1 w 22"/>
                  <a:gd name="T7" fmla="*/ 5 h 46"/>
                  <a:gd name="T8" fmla="*/ 1 w 22"/>
                  <a:gd name="T9" fmla="*/ 6 h 46"/>
                  <a:gd name="T10" fmla="*/ 1 w 22"/>
                  <a:gd name="T11" fmla="*/ 7 h 46"/>
                  <a:gd name="T12" fmla="*/ 2 w 22"/>
                  <a:gd name="T13" fmla="*/ 8 h 46"/>
                  <a:gd name="T14" fmla="*/ 2 w 22"/>
                  <a:gd name="T15" fmla="*/ 8 h 46"/>
                  <a:gd name="T16" fmla="*/ 3 w 22"/>
                  <a:gd name="T17" fmla="*/ 8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46">
                    <a:moveTo>
                      <a:pt x="2" y="0"/>
                    </a:moveTo>
                    <a:lnTo>
                      <a:pt x="0" y="8"/>
                    </a:lnTo>
                    <a:lnTo>
                      <a:pt x="0" y="18"/>
                    </a:lnTo>
                    <a:lnTo>
                      <a:pt x="1" y="25"/>
                    </a:lnTo>
                    <a:lnTo>
                      <a:pt x="3" y="33"/>
                    </a:lnTo>
                    <a:lnTo>
                      <a:pt x="6" y="38"/>
                    </a:lnTo>
                    <a:lnTo>
                      <a:pt x="10" y="42"/>
                    </a:lnTo>
                    <a:lnTo>
                      <a:pt x="16" y="45"/>
                    </a:lnTo>
                    <a:lnTo>
                      <a:pt x="22"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29" name="Line 184"/>
              <p:cNvSpPr>
                <a:spLocks noChangeShapeType="1"/>
              </p:cNvSpPr>
              <p:nvPr/>
            </p:nvSpPr>
            <p:spPr bwMode="auto">
              <a:xfrm flipV="1">
                <a:off x="5268" y="3960"/>
                <a:ext cx="11"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30" name="Freeform 185"/>
              <p:cNvSpPr>
                <a:spLocks/>
              </p:cNvSpPr>
              <p:nvPr/>
            </p:nvSpPr>
            <p:spPr bwMode="auto">
              <a:xfrm>
                <a:off x="5279" y="3934"/>
                <a:ext cx="26" cy="26"/>
              </a:xfrm>
              <a:custGeom>
                <a:avLst/>
                <a:gdLst>
                  <a:gd name="T0" fmla="*/ 8 w 46"/>
                  <a:gd name="T1" fmla="*/ 0 h 47"/>
                  <a:gd name="T2" fmla="*/ 7 w 46"/>
                  <a:gd name="T3" fmla="*/ 1 h 47"/>
                  <a:gd name="T4" fmla="*/ 6 w 46"/>
                  <a:gd name="T5" fmla="*/ 1 h 47"/>
                  <a:gd name="T6" fmla="*/ 5 w 46"/>
                  <a:gd name="T7" fmla="*/ 1 h 47"/>
                  <a:gd name="T8" fmla="*/ 3 w 46"/>
                  <a:gd name="T9" fmla="*/ 2 h 47"/>
                  <a:gd name="T10" fmla="*/ 2 w 46"/>
                  <a:gd name="T11" fmla="*/ 3 h 47"/>
                  <a:gd name="T12" fmla="*/ 1 w 46"/>
                  <a:gd name="T13" fmla="*/ 4 h 47"/>
                  <a:gd name="T14" fmla="*/ 1 w 46"/>
                  <a:gd name="T15" fmla="*/ 6 h 47"/>
                  <a:gd name="T16" fmla="*/ 0 w 46"/>
                  <a:gd name="T17" fmla="*/ 8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7">
                    <a:moveTo>
                      <a:pt x="46" y="0"/>
                    </a:moveTo>
                    <a:lnTo>
                      <a:pt x="38" y="1"/>
                    </a:lnTo>
                    <a:lnTo>
                      <a:pt x="32" y="3"/>
                    </a:lnTo>
                    <a:lnTo>
                      <a:pt x="24" y="7"/>
                    </a:lnTo>
                    <a:lnTo>
                      <a:pt x="18" y="14"/>
                    </a:lnTo>
                    <a:lnTo>
                      <a:pt x="13" y="20"/>
                    </a:lnTo>
                    <a:lnTo>
                      <a:pt x="7" y="28"/>
                    </a:lnTo>
                    <a:lnTo>
                      <a:pt x="3" y="3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31" name="Line 186"/>
              <p:cNvSpPr>
                <a:spLocks noChangeShapeType="1"/>
              </p:cNvSpPr>
              <p:nvPr/>
            </p:nvSpPr>
            <p:spPr bwMode="auto">
              <a:xfrm>
                <a:off x="5305" y="393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7332" name="Group 187"/>
              <p:cNvGrpSpPr>
                <a:grpSpLocks/>
              </p:cNvGrpSpPr>
              <p:nvPr/>
            </p:nvGrpSpPr>
            <p:grpSpPr bwMode="auto">
              <a:xfrm>
                <a:off x="3282" y="362"/>
                <a:ext cx="2001" cy="3504"/>
                <a:chOff x="3282" y="362"/>
                <a:chExt cx="2001" cy="3504"/>
              </a:xfrm>
            </p:grpSpPr>
            <p:sp>
              <p:nvSpPr>
                <p:cNvPr id="97333" name="Line 188"/>
                <p:cNvSpPr>
                  <a:spLocks noChangeShapeType="1"/>
                </p:cNvSpPr>
                <p:nvPr/>
              </p:nvSpPr>
              <p:spPr bwMode="auto">
                <a:xfrm>
                  <a:off x="3425" y="1115"/>
                  <a:ext cx="0" cy="16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34" name="Line 189"/>
                <p:cNvSpPr>
                  <a:spLocks noChangeShapeType="1"/>
                </p:cNvSpPr>
                <p:nvPr/>
              </p:nvSpPr>
              <p:spPr bwMode="auto">
                <a:xfrm>
                  <a:off x="3425" y="2792"/>
                  <a:ext cx="1858" cy="10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35" name="Line 190"/>
                <p:cNvSpPr>
                  <a:spLocks noChangeShapeType="1"/>
                </p:cNvSpPr>
                <p:nvPr/>
              </p:nvSpPr>
              <p:spPr bwMode="auto">
                <a:xfrm flipV="1">
                  <a:off x="5283" y="2185"/>
                  <a:ext cx="0" cy="16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36" name="Line 191"/>
                <p:cNvSpPr>
                  <a:spLocks noChangeShapeType="1"/>
                </p:cNvSpPr>
                <p:nvPr/>
              </p:nvSpPr>
              <p:spPr bwMode="auto">
                <a:xfrm>
                  <a:off x="4582" y="516"/>
                  <a:ext cx="0" cy="29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37" name="Line 192"/>
                <p:cNvSpPr>
                  <a:spLocks noChangeShapeType="1"/>
                </p:cNvSpPr>
                <p:nvPr/>
              </p:nvSpPr>
              <p:spPr bwMode="auto">
                <a:xfrm flipV="1">
                  <a:off x="3863" y="1725"/>
                  <a:ext cx="0" cy="19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38" name="Line 193"/>
                <p:cNvSpPr>
                  <a:spLocks noChangeShapeType="1"/>
                </p:cNvSpPr>
                <p:nvPr/>
              </p:nvSpPr>
              <p:spPr bwMode="auto">
                <a:xfrm>
                  <a:off x="4938" y="879"/>
                  <a:ext cx="0" cy="20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7339" name="Group 194"/>
                <p:cNvGrpSpPr>
                  <a:grpSpLocks/>
                </p:cNvGrpSpPr>
                <p:nvPr/>
              </p:nvGrpSpPr>
              <p:grpSpPr bwMode="auto">
                <a:xfrm>
                  <a:off x="3282" y="362"/>
                  <a:ext cx="2001" cy="1823"/>
                  <a:chOff x="3282" y="362"/>
                  <a:chExt cx="2001" cy="1823"/>
                </a:xfrm>
              </p:grpSpPr>
              <p:sp>
                <p:nvSpPr>
                  <p:cNvPr id="97340" name="Line 195"/>
                  <p:cNvSpPr>
                    <a:spLocks noChangeShapeType="1"/>
                  </p:cNvSpPr>
                  <p:nvPr/>
                </p:nvSpPr>
                <p:spPr bwMode="auto">
                  <a:xfrm>
                    <a:off x="3425" y="1115"/>
                    <a:ext cx="1858" cy="10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41" name="Line 196"/>
                  <p:cNvSpPr>
                    <a:spLocks noChangeShapeType="1"/>
                  </p:cNvSpPr>
                  <p:nvPr/>
                </p:nvSpPr>
                <p:spPr bwMode="auto">
                  <a:xfrm flipH="1" flipV="1">
                    <a:off x="4582" y="516"/>
                    <a:ext cx="701" cy="16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42" name="Line 197"/>
                  <p:cNvSpPr>
                    <a:spLocks noChangeShapeType="1"/>
                  </p:cNvSpPr>
                  <p:nvPr/>
                </p:nvSpPr>
                <p:spPr bwMode="auto">
                  <a:xfrm flipH="1">
                    <a:off x="3425" y="516"/>
                    <a:ext cx="1157" cy="5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43" name="Line 198"/>
                  <p:cNvSpPr>
                    <a:spLocks noChangeShapeType="1"/>
                  </p:cNvSpPr>
                  <p:nvPr/>
                </p:nvSpPr>
                <p:spPr bwMode="auto">
                  <a:xfrm flipV="1">
                    <a:off x="3863" y="1519"/>
                    <a:ext cx="262" cy="20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44" name="Line 199"/>
                  <p:cNvSpPr>
                    <a:spLocks noChangeShapeType="1"/>
                  </p:cNvSpPr>
                  <p:nvPr/>
                </p:nvSpPr>
                <p:spPr bwMode="auto">
                  <a:xfrm flipV="1">
                    <a:off x="4784" y="879"/>
                    <a:ext cx="154" cy="1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45" name="Freeform 200"/>
                  <p:cNvSpPr>
                    <a:spLocks/>
                  </p:cNvSpPr>
                  <p:nvPr/>
                </p:nvSpPr>
                <p:spPr bwMode="auto">
                  <a:xfrm>
                    <a:off x="4661" y="362"/>
                    <a:ext cx="56" cy="127"/>
                  </a:xfrm>
                  <a:custGeom>
                    <a:avLst/>
                    <a:gdLst>
                      <a:gd name="T0" fmla="*/ 9 w 108"/>
                      <a:gd name="T1" fmla="*/ 0 h 240"/>
                      <a:gd name="T2" fmla="*/ 0 w 108"/>
                      <a:gd name="T3" fmla="*/ 35 h 240"/>
                      <a:gd name="T4" fmla="*/ 6 w 108"/>
                      <a:gd name="T5" fmla="*/ 35 h 240"/>
                      <a:gd name="T6" fmla="*/ 7 w 108"/>
                      <a:gd name="T7" fmla="*/ 35 h 240"/>
                      <a:gd name="T8" fmla="*/ 8 w 108"/>
                      <a:gd name="T9" fmla="*/ 35 h 240"/>
                      <a:gd name="T10" fmla="*/ 9 w 108"/>
                      <a:gd name="T11" fmla="*/ 34 h 240"/>
                      <a:gd name="T12" fmla="*/ 10 w 108"/>
                      <a:gd name="T13" fmla="*/ 34 h 240"/>
                      <a:gd name="T14" fmla="*/ 10 w 108"/>
                      <a:gd name="T15" fmla="*/ 32 h 240"/>
                      <a:gd name="T16" fmla="*/ 11 w 108"/>
                      <a:gd name="T17" fmla="*/ 31 h 240"/>
                      <a:gd name="T18" fmla="*/ 12 w 108"/>
                      <a:gd name="T19" fmla="*/ 30 h 240"/>
                      <a:gd name="T20" fmla="*/ 12 w 108"/>
                      <a:gd name="T21" fmla="*/ 29 h 240"/>
                      <a:gd name="T22" fmla="*/ 15 w 108"/>
                      <a:gd name="T23" fmla="*/ 19 h 240"/>
                      <a:gd name="T24" fmla="*/ 15 w 108"/>
                      <a:gd name="T25" fmla="*/ 17 h 240"/>
                      <a:gd name="T26" fmla="*/ 15 w 108"/>
                      <a:gd name="T27" fmla="*/ 16 h 240"/>
                      <a:gd name="T28" fmla="*/ 15 w 108"/>
                      <a:gd name="T29" fmla="*/ 15 h 240"/>
                      <a:gd name="T30" fmla="*/ 15 w 108"/>
                      <a:gd name="T31" fmla="*/ 14 h 240"/>
                      <a:gd name="T32" fmla="*/ 14 w 108"/>
                      <a:gd name="T33" fmla="*/ 13 h 240"/>
                      <a:gd name="T34" fmla="*/ 13 w 108"/>
                      <a:gd name="T35" fmla="*/ 12 h 240"/>
                      <a:gd name="T36" fmla="*/ 12 w 108"/>
                      <a:gd name="T37" fmla="*/ 12 h 240"/>
                      <a:gd name="T38" fmla="*/ 12 w 108"/>
                      <a:gd name="T39" fmla="*/ 12 h 240"/>
                      <a:gd name="T40" fmla="*/ 6 w 108"/>
                      <a:gd name="T41" fmla="*/ 12 h 2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8" h="240">
                        <a:moveTo>
                          <a:pt x="64" y="0"/>
                        </a:moveTo>
                        <a:lnTo>
                          <a:pt x="0" y="240"/>
                        </a:lnTo>
                        <a:lnTo>
                          <a:pt x="42" y="240"/>
                        </a:lnTo>
                        <a:lnTo>
                          <a:pt x="48" y="240"/>
                        </a:lnTo>
                        <a:lnTo>
                          <a:pt x="56" y="237"/>
                        </a:lnTo>
                        <a:lnTo>
                          <a:pt x="62" y="233"/>
                        </a:lnTo>
                        <a:lnTo>
                          <a:pt x="69" y="227"/>
                        </a:lnTo>
                        <a:lnTo>
                          <a:pt x="75" y="220"/>
                        </a:lnTo>
                        <a:lnTo>
                          <a:pt x="80" y="211"/>
                        </a:lnTo>
                        <a:lnTo>
                          <a:pt x="85" y="203"/>
                        </a:lnTo>
                        <a:lnTo>
                          <a:pt x="88" y="193"/>
                        </a:lnTo>
                        <a:lnTo>
                          <a:pt x="106" y="127"/>
                        </a:lnTo>
                        <a:lnTo>
                          <a:pt x="107" y="118"/>
                        </a:lnTo>
                        <a:lnTo>
                          <a:pt x="108" y="109"/>
                        </a:lnTo>
                        <a:lnTo>
                          <a:pt x="107" y="101"/>
                        </a:lnTo>
                        <a:lnTo>
                          <a:pt x="105" y="93"/>
                        </a:lnTo>
                        <a:lnTo>
                          <a:pt x="102" y="88"/>
                        </a:lnTo>
                        <a:lnTo>
                          <a:pt x="96" y="84"/>
                        </a:lnTo>
                        <a:lnTo>
                          <a:pt x="91" y="80"/>
                        </a:lnTo>
                        <a:lnTo>
                          <a:pt x="86" y="79"/>
                        </a:lnTo>
                        <a:lnTo>
                          <a:pt x="43"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46" name="Line 201"/>
                  <p:cNvSpPr>
                    <a:spLocks noChangeShapeType="1"/>
                  </p:cNvSpPr>
                  <p:nvPr/>
                </p:nvSpPr>
                <p:spPr bwMode="auto">
                  <a:xfrm flipH="1">
                    <a:off x="4736" y="362"/>
                    <a:ext cx="1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47" name="Freeform 202"/>
                  <p:cNvSpPr>
                    <a:spLocks/>
                  </p:cNvSpPr>
                  <p:nvPr/>
                </p:nvSpPr>
                <p:spPr bwMode="auto">
                  <a:xfrm>
                    <a:off x="3282" y="1028"/>
                    <a:ext cx="53" cy="87"/>
                  </a:xfrm>
                  <a:custGeom>
                    <a:avLst/>
                    <a:gdLst>
                      <a:gd name="T0" fmla="*/ 14 w 103"/>
                      <a:gd name="T1" fmla="*/ 3 h 160"/>
                      <a:gd name="T2" fmla="*/ 14 w 103"/>
                      <a:gd name="T3" fmla="*/ 3 h 160"/>
                      <a:gd name="T4" fmla="*/ 14 w 103"/>
                      <a:gd name="T5" fmla="*/ 2 h 160"/>
                      <a:gd name="T6" fmla="*/ 14 w 103"/>
                      <a:gd name="T7" fmla="*/ 1 h 160"/>
                      <a:gd name="T8" fmla="*/ 13 w 103"/>
                      <a:gd name="T9" fmla="*/ 1 h 160"/>
                      <a:gd name="T10" fmla="*/ 13 w 103"/>
                      <a:gd name="T11" fmla="*/ 1 h 160"/>
                      <a:gd name="T12" fmla="*/ 13 w 103"/>
                      <a:gd name="T13" fmla="*/ 0 h 160"/>
                      <a:gd name="T14" fmla="*/ 12 w 103"/>
                      <a:gd name="T15" fmla="*/ 0 h 160"/>
                      <a:gd name="T16" fmla="*/ 11 w 103"/>
                      <a:gd name="T17" fmla="*/ 0 h 160"/>
                      <a:gd name="T18" fmla="*/ 9 w 103"/>
                      <a:gd name="T19" fmla="*/ 0 h 160"/>
                      <a:gd name="T20" fmla="*/ 8 w 103"/>
                      <a:gd name="T21" fmla="*/ 1 h 160"/>
                      <a:gd name="T22" fmla="*/ 7 w 103"/>
                      <a:gd name="T23" fmla="*/ 1 h 160"/>
                      <a:gd name="T24" fmla="*/ 6 w 103"/>
                      <a:gd name="T25" fmla="*/ 1 h 160"/>
                      <a:gd name="T26" fmla="*/ 6 w 103"/>
                      <a:gd name="T27" fmla="*/ 2 h 160"/>
                      <a:gd name="T28" fmla="*/ 5 w 103"/>
                      <a:gd name="T29" fmla="*/ 3 h 160"/>
                      <a:gd name="T30" fmla="*/ 4 w 103"/>
                      <a:gd name="T31" fmla="*/ 4 h 160"/>
                      <a:gd name="T32" fmla="*/ 4 w 103"/>
                      <a:gd name="T33" fmla="*/ 5 h 160"/>
                      <a:gd name="T34" fmla="*/ 3 w 103"/>
                      <a:gd name="T35" fmla="*/ 6 h 160"/>
                      <a:gd name="T36" fmla="*/ 3 w 103"/>
                      <a:gd name="T37" fmla="*/ 7 h 160"/>
                      <a:gd name="T38" fmla="*/ 3 w 103"/>
                      <a:gd name="T39" fmla="*/ 9 h 160"/>
                      <a:gd name="T40" fmla="*/ 2 w 103"/>
                      <a:gd name="T41" fmla="*/ 14 h 160"/>
                      <a:gd name="T42" fmla="*/ 1 w 103"/>
                      <a:gd name="T43" fmla="*/ 18 h 160"/>
                      <a:gd name="T44" fmla="*/ 1 w 103"/>
                      <a:gd name="T45" fmla="*/ 20 h 160"/>
                      <a:gd name="T46" fmla="*/ 0 w 103"/>
                      <a:gd name="T47" fmla="*/ 21 h 160"/>
                      <a:gd name="T48" fmla="*/ 1 w 103"/>
                      <a:gd name="T49" fmla="*/ 22 h 160"/>
                      <a:gd name="T50" fmla="*/ 1 w 103"/>
                      <a:gd name="T51" fmla="*/ 23 h 160"/>
                      <a:gd name="T52" fmla="*/ 1 w 103"/>
                      <a:gd name="T53" fmla="*/ 24 h 160"/>
                      <a:gd name="T54" fmla="*/ 1 w 103"/>
                      <a:gd name="T55" fmla="*/ 24 h 160"/>
                      <a:gd name="T56" fmla="*/ 2 w 103"/>
                      <a:gd name="T57" fmla="*/ 25 h 160"/>
                      <a:gd name="T58" fmla="*/ 2 w 103"/>
                      <a:gd name="T59" fmla="*/ 25 h 160"/>
                      <a:gd name="T60" fmla="*/ 2 w 103"/>
                      <a:gd name="T61" fmla="*/ 26 h 160"/>
                      <a:gd name="T62" fmla="*/ 3 w 103"/>
                      <a:gd name="T63" fmla="*/ 26 h 160"/>
                      <a:gd name="T64" fmla="*/ 4 w 103"/>
                      <a:gd name="T65" fmla="*/ 26 h 160"/>
                      <a:gd name="T66" fmla="*/ 6 w 103"/>
                      <a:gd name="T67" fmla="*/ 26 h 160"/>
                      <a:gd name="T68" fmla="*/ 7 w 103"/>
                      <a:gd name="T69" fmla="*/ 26 h 160"/>
                      <a:gd name="T70" fmla="*/ 7 w 103"/>
                      <a:gd name="T71" fmla="*/ 26 h 160"/>
                      <a:gd name="T72" fmla="*/ 7 w 103"/>
                      <a:gd name="T73" fmla="*/ 25 h 160"/>
                      <a:gd name="T74" fmla="*/ 8 w 103"/>
                      <a:gd name="T75" fmla="*/ 25 h 160"/>
                      <a:gd name="T76" fmla="*/ 8 w 103"/>
                      <a:gd name="T77" fmla="*/ 24 h 160"/>
                      <a:gd name="T78" fmla="*/ 9 w 103"/>
                      <a:gd name="T79" fmla="*/ 23 h 160"/>
                      <a:gd name="T80" fmla="*/ 10 w 103"/>
                      <a:gd name="T81" fmla="*/ 22 h 160"/>
                      <a:gd name="T82" fmla="*/ 10 w 103"/>
                      <a:gd name="T83" fmla="*/ 20 h 160"/>
                      <a:gd name="T84" fmla="*/ 12 w 103"/>
                      <a:gd name="T85" fmla="*/ 11 h 160"/>
                      <a:gd name="T86" fmla="*/ 13 w 103"/>
                      <a:gd name="T87" fmla="*/ 8 h 160"/>
                      <a:gd name="T88" fmla="*/ 13 w 103"/>
                      <a:gd name="T89" fmla="*/ 5 h 160"/>
                      <a:gd name="T90" fmla="*/ 14 w 103"/>
                      <a:gd name="T91" fmla="*/ 3 h 1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3" h="160">
                        <a:moveTo>
                          <a:pt x="102" y="21"/>
                        </a:moveTo>
                        <a:lnTo>
                          <a:pt x="103" y="18"/>
                        </a:lnTo>
                        <a:lnTo>
                          <a:pt x="103" y="14"/>
                        </a:lnTo>
                        <a:lnTo>
                          <a:pt x="101" y="7"/>
                        </a:lnTo>
                        <a:lnTo>
                          <a:pt x="100" y="4"/>
                        </a:lnTo>
                        <a:lnTo>
                          <a:pt x="98" y="2"/>
                        </a:lnTo>
                        <a:lnTo>
                          <a:pt x="94" y="0"/>
                        </a:lnTo>
                        <a:lnTo>
                          <a:pt x="91" y="0"/>
                        </a:lnTo>
                        <a:lnTo>
                          <a:pt x="77" y="0"/>
                        </a:lnTo>
                        <a:lnTo>
                          <a:pt x="65" y="0"/>
                        </a:lnTo>
                        <a:lnTo>
                          <a:pt x="58" y="1"/>
                        </a:lnTo>
                        <a:lnTo>
                          <a:pt x="52" y="4"/>
                        </a:lnTo>
                        <a:lnTo>
                          <a:pt x="45" y="7"/>
                        </a:lnTo>
                        <a:lnTo>
                          <a:pt x="41" y="11"/>
                        </a:lnTo>
                        <a:lnTo>
                          <a:pt x="36" y="17"/>
                        </a:lnTo>
                        <a:lnTo>
                          <a:pt x="32" y="22"/>
                        </a:lnTo>
                        <a:lnTo>
                          <a:pt x="25" y="33"/>
                        </a:lnTo>
                        <a:lnTo>
                          <a:pt x="22" y="39"/>
                        </a:lnTo>
                        <a:lnTo>
                          <a:pt x="21" y="45"/>
                        </a:lnTo>
                        <a:lnTo>
                          <a:pt x="17" y="58"/>
                        </a:lnTo>
                        <a:lnTo>
                          <a:pt x="10" y="85"/>
                        </a:lnTo>
                        <a:lnTo>
                          <a:pt x="3" y="110"/>
                        </a:lnTo>
                        <a:lnTo>
                          <a:pt x="1" y="123"/>
                        </a:lnTo>
                        <a:lnTo>
                          <a:pt x="0" y="130"/>
                        </a:lnTo>
                        <a:lnTo>
                          <a:pt x="1" y="137"/>
                        </a:lnTo>
                        <a:lnTo>
                          <a:pt x="2" y="143"/>
                        </a:lnTo>
                        <a:lnTo>
                          <a:pt x="5" y="150"/>
                        </a:lnTo>
                        <a:lnTo>
                          <a:pt x="7" y="152"/>
                        </a:lnTo>
                        <a:lnTo>
                          <a:pt x="9" y="155"/>
                        </a:lnTo>
                        <a:lnTo>
                          <a:pt x="11" y="157"/>
                        </a:lnTo>
                        <a:lnTo>
                          <a:pt x="15" y="158"/>
                        </a:lnTo>
                        <a:lnTo>
                          <a:pt x="21" y="160"/>
                        </a:lnTo>
                        <a:lnTo>
                          <a:pt x="27" y="160"/>
                        </a:lnTo>
                        <a:lnTo>
                          <a:pt x="41" y="160"/>
                        </a:lnTo>
                        <a:lnTo>
                          <a:pt x="48" y="160"/>
                        </a:lnTo>
                        <a:lnTo>
                          <a:pt x="51" y="159"/>
                        </a:lnTo>
                        <a:lnTo>
                          <a:pt x="54" y="157"/>
                        </a:lnTo>
                        <a:lnTo>
                          <a:pt x="59" y="154"/>
                        </a:lnTo>
                        <a:lnTo>
                          <a:pt x="63" y="149"/>
                        </a:lnTo>
                        <a:lnTo>
                          <a:pt x="68" y="143"/>
                        </a:lnTo>
                        <a:lnTo>
                          <a:pt x="71" y="137"/>
                        </a:lnTo>
                        <a:lnTo>
                          <a:pt x="75" y="124"/>
                        </a:lnTo>
                        <a:lnTo>
                          <a:pt x="88" y="72"/>
                        </a:lnTo>
                        <a:lnTo>
                          <a:pt x="95" y="46"/>
                        </a:lnTo>
                        <a:lnTo>
                          <a:pt x="99" y="34"/>
                        </a:lnTo>
                        <a:lnTo>
                          <a:pt x="102"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48" name="Freeform 203"/>
                  <p:cNvSpPr>
                    <a:spLocks/>
                  </p:cNvSpPr>
                  <p:nvPr/>
                </p:nvSpPr>
                <p:spPr bwMode="auto">
                  <a:xfrm>
                    <a:off x="3320" y="1096"/>
                    <a:ext cx="7" cy="19"/>
                  </a:xfrm>
                  <a:custGeom>
                    <a:avLst/>
                    <a:gdLst>
                      <a:gd name="T0" fmla="*/ 1 w 10"/>
                      <a:gd name="T1" fmla="*/ 0 h 34"/>
                      <a:gd name="T2" fmla="*/ 0 w 10"/>
                      <a:gd name="T3" fmla="*/ 1 h 34"/>
                      <a:gd name="T4" fmla="*/ 0 w 10"/>
                      <a:gd name="T5" fmla="*/ 2 h 34"/>
                      <a:gd name="T6" fmla="*/ 0 w 10"/>
                      <a:gd name="T7" fmla="*/ 2 h 34"/>
                      <a:gd name="T8" fmla="*/ 1 w 10"/>
                      <a:gd name="T9" fmla="*/ 3 h 34"/>
                      <a:gd name="T10" fmla="*/ 1 w 10"/>
                      <a:gd name="T11" fmla="*/ 4 h 34"/>
                      <a:gd name="T12" fmla="*/ 1 w 10"/>
                      <a:gd name="T13" fmla="*/ 4 h 34"/>
                      <a:gd name="T14" fmla="*/ 3 w 10"/>
                      <a:gd name="T15" fmla="*/ 6 h 34"/>
                      <a:gd name="T16" fmla="*/ 4 w 10"/>
                      <a:gd name="T17" fmla="*/ 6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34">
                        <a:moveTo>
                          <a:pt x="1" y="0"/>
                        </a:moveTo>
                        <a:lnTo>
                          <a:pt x="0" y="6"/>
                        </a:lnTo>
                        <a:lnTo>
                          <a:pt x="0" y="10"/>
                        </a:lnTo>
                        <a:lnTo>
                          <a:pt x="0" y="14"/>
                        </a:lnTo>
                        <a:lnTo>
                          <a:pt x="1" y="18"/>
                        </a:lnTo>
                        <a:lnTo>
                          <a:pt x="2" y="23"/>
                        </a:lnTo>
                        <a:lnTo>
                          <a:pt x="4" y="27"/>
                        </a:lnTo>
                        <a:lnTo>
                          <a:pt x="8" y="31"/>
                        </a:lnTo>
                        <a:lnTo>
                          <a:pt x="10"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49" name="Line 204"/>
                  <p:cNvSpPr>
                    <a:spLocks noChangeShapeType="1"/>
                  </p:cNvSpPr>
                  <p:nvPr/>
                </p:nvSpPr>
                <p:spPr bwMode="auto">
                  <a:xfrm flipH="1">
                    <a:off x="3372" y="987"/>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50" name="Freeform 205"/>
                  <p:cNvSpPr>
                    <a:spLocks/>
                  </p:cNvSpPr>
                  <p:nvPr/>
                </p:nvSpPr>
                <p:spPr bwMode="auto">
                  <a:xfrm>
                    <a:off x="3721" y="1702"/>
                    <a:ext cx="67" cy="87"/>
                  </a:xfrm>
                  <a:custGeom>
                    <a:avLst/>
                    <a:gdLst>
                      <a:gd name="T0" fmla="*/ 0 w 122"/>
                      <a:gd name="T1" fmla="*/ 25 h 161"/>
                      <a:gd name="T2" fmla="*/ 7 w 122"/>
                      <a:gd name="T3" fmla="*/ 0 h 161"/>
                      <a:gd name="T4" fmla="*/ 20 w 122"/>
                      <a:gd name="T5" fmla="*/ 0 h 161"/>
                      <a:gd name="T6" fmla="*/ 0 60000 65536"/>
                      <a:gd name="T7" fmla="*/ 0 60000 65536"/>
                      <a:gd name="T8" fmla="*/ 0 60000 65536"/>
                    </a:gdLst>
                    <a:ahLst/>
                    <a:cxnLst>
                      <a:cxn ang="T6">
                        <a:pos x="T0" y="T1"/>
                      </a:cxn>
                      <a:cxn ang="T7">
                        <a:pos x="T2" y="T3"/>
                      </a:cxn>
                      <a:cxn ang="T8">
                        <a:pos x="T4" y="T5"/>
                      </a:cxn>
                    </a:cxnLst>
                    <a:rect l="0" t="0" r="r" b="b"/>
                    <a:pathLst>
                      <a:path w="122" h="161">
                        <a:moveTo>
                          <a:pt x="0" y="161"/>
                        </a:moveTo>
                        <a:lnTo>
                          <a:pt x="42" y="0"/>
                        </a:lnTo>
                        <a:lnTo>
                          <a:pt x="1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51" name="Freeform 206"/>
                  <p:cNvSpPr>
                    <a:spLocks/>
                  </p:cNvSpPr>
                  <p:nvPr/>
                </p:nvSpPr>
                <p:spPr bwMode="auto">
                  <a:xfrm>
                    <a:off x="3788" y="1702"/>
                    <a:ext cx="11" cy="23"/>
                  </a:xfrm>
                  <a:custGeom>
                    <a:avLst/>
                    <a:gdLst>
                      <a:gd name="T0" fmla="*/ 3 w 22"/>
                      <a:gd name="T1" fmla="*/ 5 h 47"/>
                      <a:gd name="T2" fmla="*/ 3 w 22"/>
                      <a:gd name="T3" fmla="*/ 4 h 47"/>
                      <a:gd name="T4" fmla="*/ 3 w 22"/>
                      <a:gd name="T5" fmla="*/ 3 h 47"/>
                      <a:gd name="T6" fmla="*/ 3 w 22"/>
                      <a:gd name="T7" fmla="*/ 2 h 47"/>
                      <a:gd name="T8" fmla="*/ 3 w 22"/>
                      <a:gd name="T9" fmla="*/ 1 h 47"/>
                      <a:gd name="T10" fmla="*/ 2 w 22"/>
                      <a:gd name="T11" fmla="*/ 1 h 47"/>
                      <a:gd name="T12" fmla="*/ 2 w 22"/>
                      <a:gd name="T13" fmla="*/ 0 h 47"/>
                      <a:gd name="T14" fmla="*/ 1 w 22"/>
                      <a:gd name="T15" fmla="*/ 0 h 47"/>
                      <a:gd name="T16" fmla="*/ 0 w 22"/>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47">
                        <a:moveTo>
                          <a:pt x="20" y="47"/>
                        </a:moveTo>
                        <a:lnTo>
                          <a:pt x="21" y="38"/>
                        </a:lnTo>
                        <a:lnTo>
                          <a:pt x="22" y="29"/>
                        </a:lnTo>
                        <a:lnTo>
                          <a:pt x="21" y="21"/>
                        </a:lnTo>
                        <a:lnTo>
                          <a:pt x="19" y="14"/>
                        </a:lnTo>
                        <a:lnTo>
                          <a:pt x="16" y="8"/>
                        </a:lnTo>
                        <a:lnTo>
                          <a:pt x="12" y="4"/>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52" name="Line 207"/>
                  <p:cNvSpPr>
                    <a:spLocks noChangeShapeType="1"/>
                  </p:cNvSpPr>
                  <p:nvPr/>
                </p:nvSpPr>
                <p:spPr bwMode="auto">
                  <a:xfrm flipH="1">
                    <a:off x="3781" y="1725"/>
                    <a:ext cx="15"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53" name="Line 208"/>
                  <p:cNvSpPr>
                    <a:spLocks noChangeShapeType="1"/>
                  </p:cNvSpPr>
                  <p:nvPr/>
                </p:nvSpPr>
                <p:spPr bwMode="auto">
                  <a:xfrm flipV="1">
                    <a:off x="3751" y="1702"/>
                    <a:ext cx="22"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54" name="Line 209"/>
                  <p:cNvSpPr>
                    <a:spLocks noChangeShapeType="1"/>
                  </p:cNvSpPr>
                  <p:nvPr/>
                </p:nvSpPr>
                <p:spPr bwMode="auto">
                  <a:xfrm flipH="1">
                    <a:off x="3811" y="1657"/>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55" name="Freeform 210"/>
                  <p:cNvSpPr>
                    <a:spLocks/>
                  </p:cNvSpPr>
                  <p:nvPr/>
                </p:nvSpPr>
                <p:spPr bwMode="auto">
                  <a:xfrm>
                    <a:off x="4975" y="808"/>
                    <a:ext cx="45" cy="86"/>
                  </a:xfrm>
                  <a:custGeom>
                    <a:avLst/>
                    <a:gdLst>
                      <a:gd name="T0" fmla="*/ 0 w 86"/>
                      <a:gd name="T1" fmla="*/ 25 h 161"/>
                      <a:gd name="T2" fmla="*/ 6 w 86"/>
                      <a:gd name="T3" fmla="*/ 0 h 161"/>
                      <a:gd name="T4" fmla="*/ 13 w 86"/>
                      <a:gd name="T5" fmla="*/ 0 h 161"/>
                      <a:gd name="T6" fmla="*/ 0 60000 65536"/>
                      <a:gd name="T7" fmla="*/ 0 60000 65536"/>
                      <a:gd name="T8" fmla="*/ 0 60000 65536"/>
                    </a:gdLst>
                    <a:ahLst/>
                    <a:cxnLst>
                      <a:cxn ang="T6">
                        <a:pos x="T0" y="T1"/>
                      </a:cxn>
                      <a:cxn ang="T7">
                        <a:pos x="T2" y="T3"/>
                      </a:cxn>
                      <a:cxn ang="T8">
                        <a:pos x="T4" y="T5"/>
                      </a:cxn>
                    </a:cxnLst>
                    <a:rect l="0" t="0" r="r" b="b"/>
                    <a:pathLst>
                      <a:path w="86" h="161">
                        <a:moveTo>
                          <a:pt x="0" y="161"/>
                        </a:moveTo>
                        <a:lnTo>
                          <a:pt x="44" y="0"/>
                        </a:lnTo>
                        <a:lnTo>
                          <a:pt x="8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56" name="Freeform 211"/>
                  <p:cNvSpPr>
                    <a:spLocks/>
                  </p:cNvSpPr>
                  <p:nvPr/>
                </p:nvSpPr>
                <p:spPr bwMode="auto">
                  <a:xfrm>
                    <a:off x="5020" y="808"/>
                    <a:ext cx="15" cy="26"/>
                  </a:xfrm>
                  <a:custGeom>
                    <a:avLst/>
                    <a:gdLst>
                      <a:gd name="T0" fmla="*/ 5 w 23"/>
                      <a:gd name="T1" fmla="*/ 8 h 47"/>
                      <a:gd name="T2" fmla="*/ 6 w 23"/>
                      <a:gd name="T3" fmla="*/ 7 h 47"/>
                      <a:gd name="T4" fmla="*/ 7 w 23"/>
                      <a:gd name="T5" fmla="*/ 5 h 47"/>
                      <a:gd name="T6" fmla="*/ 6 w 23"/>
                      <a:gd name="T7" fmla="*/ 4 h 47"/>
                      <a:gd name="T8" fmla="*/ 5 w 23"/>
                      <a:gd name="T9" fmla="*/ 2 h 47"/>
                      <a:gd name="T10" fmla="*/ 5 w 23"/>
                      <a:gd name="T11" fmla="*/ 1 h 47"/>
                      <a:gd name="T12" fmla="*/ 3 w 23"/>
                      <a:gd name="T13" fmla="*/ 1 h 47"/>
                      <a:gd name="T14" fmla="*/ 2 w 23"/>
                      <a:gd name="T15" fmla="*/ 1 h 47"/>
                      <a:gd name="T16" fmla="*/ 0 w 23"/>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20" y="47"/>
                        </a:moveTo>
                        <a:lnTo>
                          <a:pt x="22" y="38"/>
                        </a:lnTo>
                        <a:lnTo>
                          <a:pt x="23" y="29"/>
                        </a:lnTo>
                        <a:lnTo>
                          <a:pt x="22" y="21"/>
                        </a:lnTo>
                        <a:lnTo>
                          <a:pt x="20" y="14"/>
                        </a:lnTo>
                        <a:lnTo>
                          <a:pt x="17" y="8"/>
                        </a:lnTo>
                        <a:lnTo>
                          <a:pt x="11" y="4"/>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57" name="Line 212"/>
                  <p:cNvSpPr>
                    <a:spLocks noChangeShapeType="1"/>
                  </p:cNvSpPr>
                  <p:nvPr/>
                </p:nvSpPr>
                <p:spPr bwMode="auto">
                  <a:xfrm flipH="1">
                    <a:off x="5017" y="834"/>
                    <a:ext cx="15"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58" name="Line 213"/>
                  <p:cNvSpPr>
                    <a:spLocks noChangeShapeType="1"/>
                  </p:cNvSpPr>
                  <p:nvPr/>
                </p:nvSpPr>
                <p:spPr bwMode="auto">
                  <a:xfrm flipH="1">
                    <a:off x="5065" y="763"/>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59" name="Freeform 214"/>
                  <p:cNvSpPr>
                    <a:spLocks/>
                  </p:cNvSpPr>
                  <p:nvPr/>
                </p:nvSpPr>
                <p:spPr bwMode="auto">
                  <a:xfrm>
                    <a:off x="4975" y="808"/>
                    <a:ext cx="45" cy="86"/>
                  </a:xfrm>
                  <a:custGeom>
                    <a:avLst/>
                    <a:gdLst>
                      <a:gd name="T0" fmla="*/ 0 w 86"/>
                      <a:gd name="T1" fmla="*/ 25 h 161"/>
                      <a:gd name="T2" fmla="*/ 6 w 86"/>
                      <a:gd name="T3" fmla="*/ 0 h 161"/>
                      <a:gd name="T4" fmla="*/ 13 w 86"/>
                      <a:gd name="T5" fmla="*/ 0 h 161"/>
                      <a:gd name="T6" fmla="*/ 0 60000 65536"/>
                      <a:gd name="T7" fmla="*/ 0 60000 65536"/>
                      <a:gd name="T8" fmla="*/ 0 60000 65536"/>
                    </a:gdLst>
                    <a:ahLst/>
                    <a:cxnLst>
                      <a:cxn ang="T6">
                        <a:pos x="T0" y="T1"/>
                      </a:cxn>
                      <a:cxn ang="T7">
                        <a:pos x="T2" y="T3"/>
                      </a:cxn>
                      <a:cxn ang="T8">
                        <a:pos x="T4" y="T5"/>
                      </a:cxn>
                    </a:cxnLst>
                    <a:rect l="0" t="0" r="r" b="b"/>
                    <a:pathLst>
                      <a:path w="86" h="161">
                        <a:moveTo>
                          <a:pt x="0" y="161"/>
                        </a:moveTo>
                        <a:lnTo>
                          <a:pt x="44" y="0"/>
                        </a:lnTo>
                        <a:lnTo>
                          <a:pt x="8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60" name="Freeform 215"/>
                  <p:cNvSpPr>
                    <a:spLocks/>
                  </p:cNvSpPr>
                  <p:nvPr/>
                </p:nvSpPr>
                <p:spPr bwMode="auto">
                  <a:xfrm>
                    <a:off x="5020" y="808"/>
                    <a:ext cx="15" cy="26"/>
                  </a:xfrm>
                  <a:custGeom>
                    <a:avLst/>
                    <a:gdLst>
                      <a:gd name="T0" fmla="*/ 5 w 23"/>
                      <a:gd name="T1" fmla="*/ 8 h 47"/>
                      <a:gd name="T2" fmla="*/ 6 w 23"/>
                      <a:gd name="T3" fmla="*/ 7 h 47"/>
                      <a:gd name="T4" fmla="*/ 7 w 23"/>
                      <a:gd name="T5" fmla="*/ 5 h 47"/>
                      <a:gd name="T6" fmla="*/ 6 w 23"/>
                      <a:gd name="T7" fmla="*/ 4 h 47"/>
                      <a:gd name="T8" fmla="*/ 5 w 23"/>
                      <a:gd name="T9" fmla="*/ 2 h 47"/>
                      <a:gd name="T10" fmla="*/ 5 w 23"/>
                      <a:gd name="T11" fmla="*/ 1 h 47"/>
                      <a:gd name="T12" fmla="*/ 3 w 23"/>
                      <a:gd name="T13" fmla="*/ 1 h 47"/>
                      <a:gd name="T14" fmla="*/ 2 w 23"/>
                      <a:gd name="T15" fmla="*/ 1 h 47"/>
                      <a:gd name="T16" fmla="*/ 0 w 23"/>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20" y="47"/>
                        </a:moveTo>
                        <a:lnTo>
                          <a:pt x="22" y="38"/>
                        </a:lnTo>
                        <a:lnTo>
                          <a:pt x="23" y="29"/>
                        </a:lnTo>
                        <a:lnTo>
                          <a:pt x="22" y="21"/>
                        </a:lnTo>
                        <a:lnTo>
                          <a:pt x="20" y="14"/>
                        </a:lnTo>
                        <a:lnTo>
                          <a:pt x="17" y="8"/>
                        </a:lnTo>
                        <a:lnTo>
                          <a:pt x="11" y="4"/>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7361" name="Line 216"/>
                  <p:cNvSpPr>
                    <a:spLocks noChangeShapeType="1"/>
                  </p:cNvSpPr>
                  <p:nvPr/>
                </p:nvSpPr>
                <p:spPr bwMode="auto">
                  <a:xfrm flipH="1">
                    <a:off x="5017" y="834"/>
                    <a:ext cx="15"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62" name="Line 217"/>
                  <p:cNvSpPr>
                    <a:spLocks noChangeShapeType="1"/>
                  </p:cNvSpPr>
                  <p:nvPr/>
                </p:nvSpPr>
                <p:spPr bwMode="auto">
                  <a:xfrm flipH="1">
                    <a:off x="5065" y="763"/>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63" name="Line 218"/>
                  <p:cNvSpPr>
                    <a:spLocks noChangeShapeType="1"/>
                  </p:cNvSpPr>
                  <p:nvPr/>
                </p:nvSpPr>
                <p:spPr bwMode="auto">
                  <a:xfrm flipV="1">
                    <a:off x="4125" y="998"/>
                    <a:ext cx="659" cy="52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sp>
        <p:nvSpPr>
          <p:cNvPr id="380123" name="Line 219"/>
          <p:cNvSpPr>
            <a:spLocks noChangeShapeType="1"/>
          </p:cNvSpPr>
          <p:nvPr/>
        </p:nvSpPr>
        <p:spPr bwMode="auto">
          <a:xfrm flipV="1">
            <a:off x="6905625" y="2225675"/>
            <a:ext cx="0" cy="31623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80130" name="Group 226"/>
          <p:cNvGrpSpPr>
            <a:grpSpLocks/>
          </p:cNvGrpSpPr>
          <p:nvPr/>
        </p:nvGrpSpPr>
        <p:grpSpPr bwMode="auto">
          <a:xfrm>
            <a:off x="6715125" y="5049838"/>
            <a:ext cx="238125" cy="379412"/>
            <a:chOff x="4230" y="3118"/>
            <a:chExt cx="150" cy="239"/>
          </a:xfrm>
        </p:grpSpPr>
        <p:sp>
          <p:nvSpPr>
            <p:cNvPr id="97299" name="Freeform 227"/>
            <p:cNvSpPr>
              <a:spLocks/>
            </p:cNvSpPr>
            <p:nvPr/>
          </p:nvSpPr>
          <p:spPr bwMode="auto">
            <a:xfrm>
              <a:off x="4324" y="3301"/>
              <a:ext cx="56" cy="56"/>
            </a:xfrm>
            <a:custGeom>
              <a:avLst/>
              <a:gdLst>
                <a:gd name="T0" fmla="*/ 15 w 107"/>
                <a:gd name="T1" fmla="*/ 8 h 107"/>
                <a:gd name="T2" fmla="*/ 15 w 107"/>
                <a:gd name="T3" fmla="*/ 6 h 107"/>
                <a:gd name="T4" fmla="*/ 15 w 107"/>
                <a:gd name="T5" fmla="*/ 4 h 107"/>
                <a:gd name="T6" fmla="*/ 14 w 107"/>
                <a:gd name="T7" fmla="*/ 3 h 107"/>
                <a:gd name="T8" fmla="*/ 13 w 107"/>
                <a:gd name="T9" fmla="*/ 2 h 107"/>
                <a:gd name="T10" fmla="*/ 11 w 107"/>
                <a:gd name="T11" fmla="*/ 1 h 107"/>
                <a:gd name="T12" fmla="*/ 9 w 107"/>
                <a:gd name="T13" fmla="*/ 1 h 107"/>
                <a:gd name="T14" fmla="*/ 8 w 107"/>
                <a:gd name="T15" fmla="*/ 0 h 107"/>
                <a:gd name="T16" fmla="*/ 6 w 107"/>
                <a:gd name="T17" fmla="*/ 1 h 107"/>
                <a:gd name="T18" fmla="*/ 4 w 107"/>
                <a:gd name="T19" fmla="*/ 1 h 107"/>
                <a:gd name="T20" fmla="*/ 3 w 107"/>
                <a:gd name="T21" fmla="*/ 2 h 107"/>
                <a:gd name="T22" fmla="*/ 2 w 107"/>
                <a:gd name="T23" fmla="*/ 3 h 107"/>
                <a:gd name="T24" fmla="*/ 1 w 107"/>
                <a:gd name="T25" fmla="*/ 4 h 107"/>
                <a:gd name="T26" fmla="*/ 1 w 107"/>
                <a:gd name="T27" fmla="*/ 6 h 107"/>
                <a:gd name="T28" fmla="*/ 0 w 107"/>
                <a:gd name="T29" fmla="*/ 8 h 107"/>
                <a:gd name="T30" fmla="*/ 1 w 107"/>
                <a:gd name="T31" fmla="*/ 9 h 107"/>
                <a:gd name="T32" fmla="*/ 1 w 107"/>
                <a:gd name="T33" fmla="*/ 11 h 107"/>
                <a:gd name="T34" fmla="*/ 2 w 107"/>
                <a:gd name="T35" fmla="*/ 13 h 107"/>
                <a:gd name="T36" fmla="*/ 3 w 107"/>
                <a:gd name="T37" fmla="*/ 14 h 107"/>
                <a:gd name="T38" fmla="*/ 4 w 107"/>
                <a:gd name="T39" fmla="*/ 15 h 107"/>
                <a:gd name="T40" fmla="*/ 6 w 107"/>
                <a:gd name="T41" fmla="*/ 15 h 107"/>
                <a:gd name="T42" fmla="*/ 8 w 107"/>
                <a:gd name="T43" fmla="*/ 15 h 107"/>
                <a:gd name="T44" fmla="*/ 9 w 107"/>
                <a:gd name="T45" fmla="*/ 15 h 107"/>
                <a:gd name="T46" fmla="*/ 11 w 107"/>
                <a:gd name="T47" fmla="*/ 15 h 107"/>
                <a:gd name="T48" fmla="*/ 13 w 107"/>
                <a:gd name="T49" fmla="*/ 14 h 107"/>
                <a:gd name="T50" fmla="*/ 14 w 107"/>
                <a:gd name="T51" fmla="*/ 13 h 107"/>
                <a:gd name="T52" fmla="*/ 15 w 107"/>
                <a:gd name="T53" fmla="*/ 11 h 107"/>
                <a:gd name="T54" fmla="*/ 15 w 107"/>
                <a:gd name="T55" fmla="*/ 9 h 107"/>
                <a:gd name="T56" fmla="*/ 15 w 107"/>
                <a:gd name="T57" fmla="*/ 8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7" h="107">
                  <a:moveTo>
                    <a:pt x="107" y="53"/>
                  </a:moveTo>
                  <a:lnTo>
                    <a:pt x="106" y="41"/>
                  </a:lnTo>
                  <a:lnTo>
                    <a:pt x="102" y="31"/>
                  </a:lnTo>
                  <a:lnTo>
                    <a:pt x="96" y="20"/>
                  </a:lnTo>
                  <a:lnTo>
                    <a:pt x="88" y="12"/>
                  </a:lnTo>
                  <a:lnTo>
                    <a:pt x="77" y="5"/>
                  </a:lnTo>
                  <a:lnTo>
                    <a:pt x="65" y="1"/>
                  </a:lnTo>
                  <a:lnTo>
                    <a:pt x="53" y="0"/>
                  </a:lnTo>
                  <a:lnTo>
                    <a:pt x="42" y="1"/>
                  </a:lnTo>
                  <a:lnTo>
                    <a:pt x="30" y="5"/>
                  </a:lnTo>
                  <a:lnTo>
                    <a:pt x="20" y="12"/>
                  </a:lnTo>
                  <a:lnTo>
                    <a:pt x="12" y="20"/>
                  </a:lnTo>
                  <a:lnTo>
                    <a:pt x="6" y="31"/>
                  </a:lnTo>
                  <a:lnTo>
                    <a:pt x="1" y="41"/>
                  </a:lnTo>
                  <a:lnTo>
                    <a:pt x="0" y="53"/>
                  </a:lnTo>
                  <a:lnTo>
                    <a:pt x="1" y="66"/>
                  </a:lnTo>
                  <a:lnTo>
                    <a:pt x="6" y="77"/>
                  </a:lnTo>
                  <a:lnTo>
                    <a:pt x="12" y="87"/>
                  </a:lnTo>
                  <a:lnTo>
                    <a:pt x="20" y="96"/>
                  </a:lnTo>
                  <a:lnTo>
                    <a:pt x="30" y="102"/>
                  </a:lnTo>
                  <a:lnTo>
                    <a:pt x="42" y="105"/>
                  </a:lnTo>
                  <a:lnTo>
                    <a:pt x="53" y="107"/>
                  </a:lnTo>
                  <a:lnTo>
                    <a:pt x="65" y="105"/>
                  </a:lnTo>
                  <a:lnTo>
                    <a:pt x="77" y="102"/>
                  </a:lnTo>
                  <a:lnTo>
                    <a:pt x="88" y="96"/>
                  </a:lnTo>
                  <a:lnTo>
                    <a:pt x="96" y="87"/>
                  </a:lnTo>
                  <a:lnTo>
                    <a:pt x="102" y="77"/>
                  </a:lnTo>
                  <a:lnTo>
                    <a:pt x="106" y="66"/>
                  </a:lnTo>
                  <a:lnTo>
                    <a:pt x="107" y="53"/>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97300" name="Line 228"/>
            <p:cNvSpPr>
              <a:spLocks noChangeShapeType="1"/>
            </p:cNvSpPr>
            <p:nvPr/>
          </p:nvSpPr>
          <p:spPr bwMode="auto">
            <a:xfrm flipV="1">
              <a:off x="4230" y="3118"/>
              <a:ext cx="34"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01" name="Line 229"/>
            <p:cNvSpPr>
              <a:spLocks noChangeShapeType="1"/>
            </p:cNvSpPr>
            <p:nvPr/>
          </p:nvSpPr>
          <p:spPr bwMode="auto">
            <a:xfrm flipH="1">
              <a:off x="4241" y="3174"/>
              <a:ext cx="49"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302" name="Line 230"/>
            <p:cNvSpPr>
              <a:spLocks noChangeShapeType="1"/>
            </p:cNvSpPr>
            <p:nvPr/>
          </p:nvSpPr>
          <p:spPr bwMode="auto">
            <a:xfrm>
              <a:off x="4264" y="3189"/>
              <a:ext cx="7"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0136" name="Group 232"/>
          <p:cNvGrpSpPr>
            <a:grpSpLocks/>
          </p:cNvGrpSpPr>
          <p:nvPr/>
        </p:nvGrpSpPr>
        <p:grpSpPr bwMode="auto">
          <a:xfrm>
            <a:off x="6799263" y="1928813"/>
            <a:ext cx="160337" cy="344487"/>
            <a:chOff x="4283" y="1152"/>
            <a:chExt cx="101" cy="217"/>
          </a:xfrm>
        </p:grpSpPr>
        <p:sp>
          <p:nvSpPr>
            <p:cNvPr id="97294" name="Freeform 233"/>
            <p:cNvSpPr>
              <a:spLocks/>
            </p:cNvSpPr>
            <p:nvPr/>
          </p:nvSpPr>
          <p:spPr bwMode="auto">
            <a:xfrm>
              <a:off x="4324" y="1313"/>
              <a:ext cx="56" cy="56"/>
            </a:xfrm>
            <a:custGeom>
              <a:avLst/>
              <a:gdLst>
                <a:gd name="T0" fmla="*/ 15 w 108"/>
                <a:gd name="T1" fmla="*/ 8 h 107"/>
                <a:gd name="T2" fmla="*/ 15 w 108"/>
                <a:gd name="T3" fmla="*/ 6 h 107"/>
                <a:gd name="T4" fmla="*/ 14 w 108"/>
                <a:gd name="T5" fmla="*/ 4 h 107"/>
                <a:gd name="T6" fmla="*/ 13 w 108"/>
                <a:gd name="T7" fmla="*/ 3 h 107"/>
                <a:gd name="T8" fmla="*/ 12 w 108"/>
                <a:gd name="T9" fmla="*/ 2 h 107"/>
                <a:gd name="T10" fmla="*/ 11 w 108"/>
                <a:gd name="T11" fmla="*/ 1 h 107"/>
                <a:gd name="T12" fmla="*/ 9 w 108"/>
                <a:gd name="T13" fmla="*/ 1 h 107"/>
                <a:gd name="T14" fmla="*/ 7 w 108"/>
                <a:gd name="T15" fmla="*/ 0 h 107"/>
                <a:gd name="T16" fmla="*/ 6 w 108"/>
                <a:gd name="T17" fmla="*/ 1 h 107"/>
                <a:gd name="T18" fmla="*/ 4 w 108"/>
                <a:gd name="T19" fmla="*/ 1 h 107"/>
                <a:gd name="T20" fmla="*/ 3 w 108"/>
                <a:gd name="T21" fmla="*/ 2 h 107"/>
                <a:gd name="T22" fmla="*/ 2 w 108"/>
                <a:gd name="T23" fmla="*/ 3 h 107"/>
                <a:gd name="T24" fmla="*/ 1 w 108"/>
                <a:gd name="T25" fmla="*/ 4 h 107"/>
                <a:gd name="T26" fmla="*/ 1 w 108"/>
                <a:gd name="T27" fmla="*/ 6 h 107"/>
                <a:gd name="T28" fmla="*/ 0 w 108"/>
                <a:gd name="T29" fmla="*/ 8 h 107"/>
                <a:gd name="T30" fmla="*/ 1 w 108"/>
                <a:gd name="T31" fmla="*/ 9 h 107"/>
                <a:gd name="T32" fmla="*/ 1 w 108"/>
                <a:gd name="T33" fmla="*/ 11 h 107"/>
                <a:gd name="T34" fmla="*/ 2 w 108"/>
                <a:gd name="T35" fmla="*/ 13 h 107"/>
                <a:gd name="T36" fmla="*/ 3 w 108"/>
                <a:gd name="T37" fmla="*/ 14 h 107"/>
                <a:gd name="T38" fmla="*/ 4 w 108"/>
                <a:gd name="T39" fmla="*/ 15 h 107"/>
                <a:gd name="T40" fmla="*/ 6 w 108"/>
                <a:gd name="T41" fmla="*/ 15 h 107"/>
                <a:gd name="T42" fmla="*/ 7 w 108"/>
                <a:gd name="T43" fmla="*/ 15 h 107"/>
                <a:gd name="T44" fmla="*/ 9 w 108"/>
                <a:gd name="T45" fmla="*/ 15 h 107"/>
                <a:gd name="T46" fmla="*/ 11 w 108"/>
                <a:gd name="T47" fmla="*/ 15 h 107"/>
                <a:gd name="T48" fmla="*/ 12 w 108"/>
                <a:gd name="T49" fmla="*/ 14 h 107"/>
                <a:gd name="T50" fmla="*/ 13 w 108"/>
                <a:gd name="T51" fmla="*/ 13 h 107"/>
                <a:gd name="T52" fmla="*/ 14 w 108"/>
                <a:gd name="T53" fmla="*/ 11 h 107"/>
                <a:gd name="T54" fmla="*/ 15 w 108"/>
                <a:gd name="T55" fmla="*/ 9 h 107"/>
                <a:gd name="T56" fmla="*/ 15 w 108"/>
                <a:gd name="T57" fmla="*/ 8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8" h="107">
                  <a:moveTo>
                    <a:pt x="108" y="54"/>
                  </a:moveTo>
                  <a:lnTo>
                    <a:pt x="107" y="42"/>
                  </a:lnTo>
                  <a:lnTo>
                    <a:pt x="102" y="31"/>
                  </a:lnTo>
                  <a:lnTo>
                    <a:pt x="96" y="20"/>
                  </a:lnTo>
                  <a:lnTo>
                    <a:pt x="87" y="11"/>
                  </a:lnTo>
                  <a:lnTo>
                    <a:pt x="77" y="5"/>
                  </a:lnTo>
                  <a:lnTo>
                    <a:pt x="66" y="2"/>
                  </a:lnTo>
                  <a:lnTo>
                    <a:pt x="53" y="0"/>
                  </a:lnTo>
                  <a:lnTo>
                    <a:pt x="42" y="2"/>
                  </a:lnTo>
                  <a:lnTo>
                    <a:pt x="31" y="5"/>
                  </a:lnTo>
                  <a:lnTo>
                    <a:pt x="20" y="11"/>
                  </a:lnTo>
                  <a:lnTo>
                    <a:pt x="12" y="20"/>
                  </a:lnTo>
                  <a:lnTo>
                    <a:pt x="5" y="31"/>
                  </a:lnTo>
                  <a:lnTo>
                    <a:pt x="1" y="42"/>
                  </a:lnTo>
                  <a:lnTo>
                    <a:pt x="0" y="54"/>
                  </a:lnTo>
                  <a:lnTo>
                    <a:pt x="1" y="66"/>
                  </a:lnTo>
                  <a:lnTo>
                    <a:pt x="5" y="77"/>
                  </a:lnTo>
                  <a:lnTo>
                    <a:pt x="12" y="87"/>
                  </a:lnTo>
                  <a:lnTo>
                    <a:pt x="20" y="95"/>
                  </a:lnTo>
                  <a:lnTo>
                    <a:pt x="31" y="102"/>
                  </a:lnTo>
                  <a:lnTo>
                    <a:pt x="42" y="106"/>
                  </a:lnTo>
                  <a:lnTo>
                    <a:pt x="53" y="107"/>
                  </a:lnTo>
                  <a:lnTo>
                    <a:pt x="66" y="106"/>
                  </a:lnTo>
                  <a:lnTo>
                    <a:pt x="77" y="102"/>
                  </a:lnTo>
                  <a:lnTo>
                    <a:pt x="87" y="95"/>
                  </a:lnTo>
                  <a:lnTo>
                    <a:pt x="96" y="87"/>
                  </a:lnTo>
                  <a:lnTo>
                    <a:pt x="102" y="77"/>
                  </a:lnTo>
                  <a:lnTo>
                    <a:pt x="107" y="66"/>
                  </a:lnTo>
                  <a:lnTo>
                    <a:pt x="108" y="54"/>
                  </a:lnTo>
                  <a:close/>
                </a:path>
              </a:pathLst>
            </a:custGeom>
            <a:solidFill>
              <a:schemeClr val="accent2"/>
            </a:solidFill>
            <a:ln w="19050" cmpd="sng">
              <a:solidFill>
                <a:schemeClr val="accent2"/>
              </a:solidFill>
              <a:prstDash val="solid"/>
              <a:round/>
              <a:headEnd/>
              <a:tailEnd/>
            </a:ln>
          </p:spPr>
          <p:txBody>
            <a:bodyPr/>
            <a:lstStyle/>
            <a:p>
              <a:endParaRPr lang="zh-CN" altLang="en-US"/>
            </a:p>
          </p:txBody>
        </p:sp>
        <p:sp>
          <p:nvSpPr>
            <p:cNvPr id="97295" name="Line 234"/>
            <p:cNvSpPr>
              <a:spLocks noChangeShapeType="1"/>
            </p:cNvSpPr>
            <p:nvPr/>
          </p:nvSpPr>
          <p:spPr bwMode="auto">
            <a:xfrm flipV="1">
              <a:off x="4283" y="1156"/>
              <a:ext cx="37"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6" name="Line 235"/>
            <p:cNvSpPr>
              <a:spLocks noChangeShapeType="1"/>
            </p:cNvSpPr>
            <p:nvPr/>
          </p:nvSpPr>
          <p:spPr bwMode="auto">
            <a:xfrm flipH="1">
              <a:off x="4294" y="1212"/>
              <a:ext cx="48"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7" name="Line 236"/>
            <p:cNvSpPr>
              <a:spLocks noChangeShapeType="1"/>
            </p:cNvSpPr>
            <p:nvPr/>
          </p:nvSpPr>
          <p:spPr bwMode="auto">
            <a:xfrm>
              <a:off x="4320" y="1227"/>
              <a:ext cx="4"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7298" name="Line 237"/>
            <p:cNvSpPr>
              <a:spLocks noChangeShapeType="1"/>
            </p:cNvSpPr>
            <p:nvPr/>
          </p:nvSpPr>
          <p:spPr bwMode="auto">
            <a:xfrm flipH="1">
              <a:off x="4372" y="1152"/>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0005"/>
                                        </p:tgtEl>
                                        <p:attrNameLst>
                                          <p:attrName>style.visibility</p:attrName>
                                        </p:attrNameLst>
                                      </p:cBhvr>
                                      <p:to>
                                        <p:strVal val="visible"/>
                                      </p:to>
                                    </p:set>
                                    <p:animEffect transition="in" filter="wipe(left)">
                                      <p:cBhvr>
                                        <p:cTn id="7" dur="500"/>
                                        <p:tgtEl>
                                          <p:spTgt spid="38000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79980"/>
                                        </p:tgtEl>
                                        <p:attrNameLst>
                                          <p:attrName>style.visibility</p:attrName>
                                        </p:attrNameLst>
                                      </p:cBhvr>
                                      <p:to>
                                        <p:strVal val="visible"/>
                                      </p:to>
                                    </p:set>
                                    <p:animEffect transition="in" filter="wipe(left)">
                                      <p:cBhvr>
                                        <p:cTn id="12" dur="500"/>
                                        <p:tgtEl>
                                          <p:spTgt spid="37998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380048"/>
                                        </p:tgtEl>
                                        <p:attrNameLst>
                                          <p:attrName>style.visibility</p:attrName>
                                        </p:attrNameLst>
                                      </p:cBhvr>
                                      <p:to>
                                        <p:strVal val="visible"/>
                                      </p:to>
                                    </p:set>
                                    <p:animEffect transition="in" filter="wipe(up)">
                                      <p:cBhvr>
                                        <p:cTn id="17" dur="500"/>
                                        <p:tgtEl>
                                          <p:spTgt spid="3800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379993"/>
                                        </p:tgtEl>
                                        <p:attrNameLst>
                                          <p:attrName>style.visibility</p:attrName>
                                        </p:attrNameLst>
                                      </p:cBhvr>
                                      <p:to>
                                        <p:strVal val="visible"/>
                                      </p:to>
                                    </p:set>
                                    <p:animEffect transition="in" filter="wipe(down)">
                                      <p:cBhvr>
                                        <p:cTn id="22" dur="500"/>
                                        <p:tgtEl>
                                          <p:spTgt spid="37999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80042"/>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nodeType="clickEffect">
                                  <p:stCondLst>
                                    <p:cond delay="0"/>
                                  </p:stCondLst>
                                  <p:childTnLst>
                                    <p:set>
                                      <p:cBhvr>
                                        <p:cTn id="30" dur="1" fill="hold">
                                          <p:stCondLst>
                                            <p:cond delay="0"/>
                                          </p:stCondLst>
                                        </p:cTn>
                                        <p:tgtEl>
                                          <p:spTgt spid="380037"/>
                                        </p:tgtEl>
                                        <p:attrNameLst>
                                          <p:attrName>style.visibility</p:attrName>
                                        </p:attrNameLst>
                                      </p:cBhvr>
                                      <p:to>
                                        <p:strVal val="visible"/>
                                      </p:to>
                                    </p:set>
                                    <p:animEffect transition="in" filter="wipe(up)">
                                      <p:cBhvr>
                                        <p:cTn id="31" dur="500"/>
                                        <p:tgtEl>
                                          <p:spTgt spid="380037"/>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4" presetClass="entr" presetSubtype="32" fill="hold" grpId="0" nodeType="clickEffect">
                                  <p:stCondLst>
                                    <p:cond delay="0"/>
                                  </p:stCondLst>
                                  <p:childTnLst>
                                    <p:set>
                                      <p:cBhvr>
                                        <p:cTn id="35" dur="1" fill="hold">
                                          <p:stCondLst>
                                            <p:cond delay="0"/>
                                          </p:stCondLst>
                                        </p:cTn>
                                        <p:tgtEl>
                                          <p:spTgt spid="379931"/>
                                        </p:tgtEl>
                                        <p:attrNameLst>
                                          <p:attrName>style.visibility</p:attrName>
                                        </p:attrNameLst>
                                      </p:cBhvr>
                                      <p:to>
                                        <p:strVal val="visible"/>
                                      </p:to>
                                    </p:set>
                                    <p:animEffect transition="in" filter="box(out)">
                                      <p:cBhvr>
                                        <p:cTn id="36" dur="500"/>
                                        <p:tgtEl>
                                          <p:spTgt spid="379931"/>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8" fill="hold" nodeType="clickEffect">
                                  <p:stCondLst>
                                    <p:cond delay="0"/>
                                  </p:stCondLst>
                                  <p:childTnLst>
                                    <p:set>
                                      <p:cBhvr>
                                        <p:cTn id="40" dur="1" fill="hold">
                                          <p:stCondLst>
                                            <p:cond delay="0"/>
                                          </p:stCondLst>
                                        </p:cTn>
                                        <p:tgtEl>
                                          <p:spTgt spid="380061"/>
                                        </p:tgtEl>
                                        <p:attrNameLst>
                                          <p:attrName>style.visibility</p:attrName>
                                        </p:attrNameLst>
                                      </p:cBhvr>
                                      <p:to>
                                        <p:strVal val="visible"/>
                                      </p:to>
                                    </p:set>
                                    <p:animEffect transition="in" filter="wipe(left)">
                                      <p:cBhvr>
                                        <p:cTn id="41" dur="500"/>
                                        <p:tgtEl>
                                          <p:spTgt spid="380061"/>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380130"/>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4" fill="hold" grpId="0" nodeType="clickEffect">
                                  <p:stCondLst>
                                    <p:cond delay="0"/>
                                  </p:stCondLst>
                                  <p:childTnLst>
                                    <p:set>
                                      <p:cBhvr>
                                        <p:cTn id="49" dur="1" fill="hold">
                                          <p:stCondLst>
                                            <p:cond delay="0"/>
                                          </p:stCondLst>
                                        </p:cTn>
                                        <p:tgtEl>
                                          <p:spTgt spid="380123"/>
                                        </p:tgtEl>
                                        <p:attrNameLst>
                                          <p:attrName>style.visibility</p:attrName>
                                        </p:attrNameLst>
                                      </p:cBhvr>
                                      <p:to>
                                        <p:strVal val="visible"/>
                                      </p:to>
                                    </p:set>
                                    <p:animEffect transition="in" filter="wipe(down)">
                                      <p:cBhvr>
                                        <p:cTn id="50" dur="500"/>
                                        <p:tgtEl>
                                          <p:spTgt spid="380123"/>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nodeType="clickEffect">
                                  <p:stCondLst>
                                    <p:cond delay="0"/>
                                  </p:stCondLst>
                                  <p:childTnLst>
                                    <p:set>
                                      <p:cBhvr>
                                        <p:cTn id="54" dur="1" fill="hold">
                                          <p:stCondLst>
                                            <p:cond delay="0"/>
                                          </p:stCondLst>
                                        </p:cTn>
                                        <p:tgtEl>
                                          <p:spTgt spid="3801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931" grpId="0" autoUpdateAnimBg="0"/>
      <p:bldP spid="380123" grpId="0" animBg="1"/>
    </p:bldLst>
  </p:timing>
</p:sld>
</file>

<file path=ppt/slides/slide9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8306" name="Rectangle 3"/>
          <p:cNvSpPr>
            <a:spLocks noChangeArrowheads="1"/>
          </p:cNvSpPr>
          <p:nvPr/>
        </p:nvSpPr>
        <p:spPr bwMode="auto">
          <a:xfrm>
            <a:off x="0" y="0"/>
            <a:ext cx="91440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0"/>
              </a:spcBef>
              <a:buFontTx/>
              <a:buNone/>
            </a:pPr>
            <a:r>
              <a:rPr lang="zh-CN" altLang="en-US" sz="4000" b="1">
                <a:solidFill>
                  <a:srgbClr val="FF0000"/>
                </a:solidFill>
                <a:latin typeface="黑体" pitchFamily="2" charset="-122"/>
                <a:ea typeface="黑体" pitchFamily="2" charset="-122"/>
              </a:rPr>
              <a:t>可见性判断</a:t>
            </a:r>
          </a:p>
        </p:txBody>
      </p:sp>
      <p:grpSp>
        <p:nvGrpSpPr>
          <p:cNvPr id="98307" name="Group 4"/>
          <p:cNvGrpSpPr>
            <a:grpSpLocks/>
          </p:cNvGrpSpPr>
          <p:nvPr/>
        </p:nvGrpSpPr>
        <p:grpSpPr bwMode="auto">
          <a:xfrm>
            <a:off x="1312863" y="2400300"/>
            <a:ext cx="2327275" cy="2393950"/>
            <a:chOff x="1235" y="1449"/>
            <a:chExt cx="1466" cy="1508"/>
          </a:xfrm>
        </p:grpSpPr>
        <p:sp>
          <p:nvSpPr>
            <p:cNvPr id="98457" name="Freeform 5"/>
            <p:cNvSpPr>
              <a:spLocks/>
            </p:cNvSpPr>
            <p:nvPr/>
          </p:nvSpPr>
          <p:spPr bwMode="auto">
            <a:xfrm>
              <a:off x="1235" y="2062"/>
              <a:ext cx="62" cy="123"/>
            </a:xfrm>
            <a:custGeom>
              <a:avLst/>
              <a:gdLst>
                <a:gd name="T0" fmla="*/ 0 w 216"/>
                <a:gd name="T1" fmla="*/ 10 h 431"/>
                <a:gd name="T2" fmla="*/ 5 w 216"/>
                <a:gd name="T3" fmla="*/ 0 h 431"/>
                <a:gd name="T4" fmla="*/ 5 w 216"/>
                <a:gd name="T5" fmla="*/ 10 h 431"/>
                <a:gd name="T6" fmla="*/ 0 60000 65536"/>
                <a:gd name="T7" fmla="*/ 0 60000 65536"/>
                <a:gd name="T8" fmla="*/ 0 60000 65536"/>
              </a:gdLst>
              <a:ahLst/>
              <a:cxnLst>
                <a:cxn ang="T6">
                  <a:pos x="T0" y="T1"/>
                </a:cxn>
                <a:cxn ang="T7">
                  <a:pos x="T2" y="T3"/>
                </a:cxn>
                <a:cxn ang="T8">
                  <a:pos x="T4" y="T5"/>
                </a:cxn>
              </a:cxnLst>
              <a:rect l="0" t="0" r="r" b="b"/>
              <a:pathLst>
                <a:path w="216" h="431">
                  <a:moveTo>
                    <a:pt x="0" y="431"/>
                  </a:moveTo>
                  <a:lnTo>
                    <a:pt x="216" y="0"/>
                  </a:lnTo>
                  <a:lnTo>
                    <a:pt x="201" y="4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58" name="Line 6"/>
            <p:cNvSpPr>
              <a:spLocks noChangeShapeType="1"/>
            </p:cNvSpPr>
            <p:nvPr/>
          </p:nvSpPr>
          <p:spPr bwMode="auto">
            <a:xfrm flipH="1">
              <a:off x="1251" y="2151"/>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59" name="Freeform 7"/>
            <p:cNvSpPr>
              <a:spLocks/>
            </p:cNvSpPr>
            <p:nvPr/>
          </p:nvSpPr>
          <p:spPr bwMode="auto">
            <a:xfrm>
              <a:off x="1973" y="1505"/>
              <a:ext cx="58" cy="67"/>
            </a:xfrm>
            <a:custGeom>
              <a:avLst/>
              <a:gdLst>
                <a:gd name="T0" fmla="*/ 0 w 205"/>
                <a:gd name="T1" fmla="*/ 5 h 240"/>
                <a:gd name="T2" fmla="*/ 2 w 205"/>
                <a:gd name="T3" fmla="*/ 5 h 240"/>
                <a:gd name="T4" fmla="*/ 2 w 205"/>
                <a:gd name="T5" fmla="*/ 5 h 240"/>
                <a:gd name="T6" fmla="*/ 3 w 205"/>
                <a:gd name="T7" fmla="*/ 5 h 240"/>
                <a:gd name="T8" fmla="*/ 3 w 205"/>
                <a:gd name="T9" fmla="*/ 5 h 240"/>
                <a:gd name="T10" fmla="*/ 3 w 205"/>
                <a:gd name="T11" fmla="*/ 4 h 240"/>
                <a:gd name="T12" fmla="*/ 4 w 205"/>
                <a:gd name="T13" fmla="*/ 4 h 240"/>
                <a:gd name="T14" fmla="*/ 4 w 205"/>
                <a:gd name="T15" fmla="*/ 4 h 240"/>
                <a:gd name="T16" fmla="*/ 4 w 205"/>
                <a:gd name="T17" fmla="*/ 4 h 240"/>
                <a:gd name="T18" fmla="*/ 4 w 205"/>
                <a:gd name="T19" fmla="*/ 3 h 240"/>
                <a:gd name="T20" fmla="*/ 5 w 205"/>
                <a:gd name="T21" fmla="*/ 3 h 240"/>
                <a:gd name="T22" fmla="*/ 5 w 205"/>
                <a:gd name="T23" fmla="*/ 2 h 240"/>
                <a:gd name="T24" fmla="*/ 5 w 205"/>
                <a:gd name="T25" fmla="*/ 2 h 240"/>
                <a:gd name="T26" fmla="*/ 5 w 205"/>
                <a:gd name="T27" fmla="*/ 1 h 240"/>
                <a:gd name="T28" fmla="*/ 5 w 205"/>
                <a:gd name="T29" fmla="*/ 1 h 240"/>
                <a:gd name="T30" fmla="*/ 5 w 205"/>
                <a:gd name="T31" fmla="*/ 1 h 240"/>
                <a:gd name="T32" fmla="*/ 4 w 205"/>
                <a:gd name="T33" fmla="*/ 0 h 240"/>
                <a:gd name="T34" fmla="*/ 4 w 205"/>
                <a:gd name="T35" fmla="*/ 0 h 240"/>
                <a:gd name="T36" fmla="*/ 4 w 205"/>
                <a:gd name="T37" fmla="*/ 0 h 240"/>
                <a:gd name="T38" fmla="*/ 3 w 205"/>
                <a:gd name="T39" fmla="*/ 0 h 240"/>
                <a:gd name="T40" fmla="*/ 1 w 205"/>
                <a:gd name="T41" fmla="*/ 0 h 2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05" h="240">
                  <a:moveTo>
                    <a:pt x="0" y="240"/>
                  </a:moveTo>
                  <a:lnTo>
                    <a:pt x="84" y="240"/>
                  </a:lnTo>
                  <a:lnTo>
                    <a:pt x="99" y="239"/>
                  </a:lnTo>
                  <a:lnTo>
                    <a:pt x="115" y="232"/>
                  </a:lnTo>
                  <a:lnTo>
                    <a:pt x="130" y="224"/>
                  </a:lnTo>
                  <a:lnTo>
                    <a:pt x="145" y="212"/>
                  </a:lnTo>
                  <a:lnTo>
                    <a:pt x="159" y="197"/>
                  </a:lnTo>
                  <a:lnTo>
                    <a:pt x="172" y="180"/>
                  </a:lnTo>
                  <a:lnTo>
                    <a:pt x="184" y="161"/>
                  </a:lnTo>
                  <a:lnTo>
                    <a:pt x="192" y="141"/>
                  </a:lnTo>
                  <a:lnTo>
                    <a:pt x="200" y="120"/>
                  </a:lnTo>
                  <a:lnTo>
                    <a:pt x="204" y="99"/>
                  </a:lnTo>
                  <a:lnTo>
                    <a:pt x="205" y="79"/>
                  </a:lnTo>
                  <a:lnTo>
                    <a:pt x="204" y="60"/>
                  </a:lnTo>
                  <a:lnTo>
                    <a:pt x="201" y="43"/>
                  </a:lnTo>
                  <a:lnTo>
                    <a:pt x="195" y="28"/>
                  </a:lnTo>
                  <a:lnTo>
                    <a:pt x="185" y="16"/>
                  </a:lnTo>
                  <a:lnTo>
                    <a:pt x="174" y="8"/>
                  </a:lnTo>
                  <a:lnTo>
                    <a:pt x="162" y="2"/>
                  </a:lnTo>
                  <a:lnTo>
                    <a:pt x="148" y="0"/>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60" name="Freeform 8"/>
            <p:cNvSpPr>
              <a:spLocks/>
            </p:cNvSpPr>
            <p:nvPr/>
          </p:nvSpPr>
          <p:spPr bwMode="auto">
            <a:xfrm>
              <a:off x="1973" y="1449"/>
              <a:ext cx="70" cy="123"/>
            </a:xfrm>
            <a:custGeom>
              <a:avLst/>
              <a:gdLst>
                <a:gd name="T0" fmla="*/ 3 w 246"/>
                <a:gd name="T1" fmla="*/ 5 h 431"/>
                <a:gd name="T2" fmla="*/ 4 w 246"/>
                <a:gd name="T3" fmla="*/ 4 h 431"/>
                <a:gd name="T4" fmla="*/ 4 w 246"/>
                <a:gd name="T5" fmla="*/ 4 h 431"/>
                <a:gd name="T6" fmla="*/ 4 w 246"/>
                <a:gd name="T7" fmla="*/ 4 h 431"/>
                <a:gd name="T8" fmla="*/ 5 w 246"/>
                <a:gd name="T9" fmla="*/ 4 h 431"/>
                <a:gd name="T10" fmla="*/ 5 w 246"/>
                <a:gd name="T11" fmla="*/ 3 h 431"/>
                <a:gd name="T12" fmla="*/ 5 w 246"/>
                <a:gd name="T13" fmla="*/ 3 h 431"/>
                <a:gd name="T14" fmla="*/ 5 w 246"/>
                <a:gd name="T15" fmla="*/ 3 h 431"/>
                <a:gd name="T16" fmla="*/ 5 w 246"/>
                <a:gd name="T17" fmla="*/ 2 h 431"/>
                <a:gd name="T18" fmla="*/ 6 w 246"/>
                <a:gd name="T19" fmla="*/ 2 h 431"/>
                <a:gd name="T20" fmla="*/ 6 w 246"/>
                <a:gd name="T21" fmla="*/ 1 h 431"/>
                <a:gd name="T22" fmla="*/ 6 w 246"/>
                <a:gd name="T23" fmla="*/ 1 h 431"/>
                <a:gd name="T24" fmla="*/ 5 w 246"/>
                <a:gd name="T25" fmla="*/ 1 h 431"/>
                <a:gd name="T26" fmla="*/ 5 w 246"/>
                <a:gd name="T27" fmla="*/ 0 h 431"/>
                <a:gd name="T28" fmla="*/ 5 w 246"/>
                <a:gd name="T29" fmla="*/ 0 h 431"/>
                <a:gd name="T30" fmla="*/ 5 w 246"/>
                <a:gd name="T31" fmla="*/ 0 h 431"/>
                <a:gd name="T32" fmla="*/ 5 w 246"/>
                <a:gd name="T33" fmla="*/ 0 h 431"/>
                <a:gd name="T34" fmla="*/ 3 w 246"/>
                <a:gd name="T35" fmla="*/ 0 h 431"/>
                <a:gd name="T36" fmla="*/ 0 w 246"/>
                <a:gd name="T37" fmla="*/ 10 h 4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6" h="431">
                  <a:moveTo>
                    <a:pt x="148" y="191"/>
                  </a:moveTo>
                  <a:lnTo>
                    <a:pt x="162" y="189"/>
                  </a:lnTo>
                  <a:lnTo>
                    <a:pt x="175" y="184"/>
                  </a:lnTo>
                  <a:lnTo>
                    <a:pt x="189" y="175"/>
                  </a:lnTo>
                  <a:lnTo>
                    <a:pt x="203" y="164"/>
                  </a:lnTo>
                  <a:lnTo>
                    <a:pt x="215" y="149"/>
                  </a:lnTo>
                  <a:lnTo>
                    <a:pt x="225" y="132"/>
                  </a:lnTo>
                  <a:lnTo>
                    <a:pt x="234" y="113"/>
                  </a:lnTo>
                  <a:lnTo>
                    <a:pt x="240" y="95"/>
                  </a:lnTo>
                  <a:lnTo>
                    <a:pt x="245" y="76"/>
                  </a:lnTo>
                  <a:lnTo>
                    <a:pt x="246" y="58"/>
                  </a:lnTo>
                  <a:lnTo>
                    <a:pt x="244" y="42"/>
                  </a:lnTo>
                  <a:lnTo>
                    <a:pt x="239" y="27"/>
                  </a:lnTo>
                  <a:lnTo>
                    <a:pt x="232" y="16"/>
                  </a:lnTo>
                  <a:lnTo>
                    <a:pt x="223" y="7"/>
                  </a:lnTo>
                  <a:lnTo>
                    <a:pt x="212" y="1"/>
                  </a:lnTo>
                  <a:lnTo>
                    <a:pt x="199" y="0"/>
                  </a:lnTo>
                  <a:lnTo>
                    <a:pt x="116" y="0"/>
                  </a:lnTo>
                  <a:lnTo>
                    <a:pt x="0" y="4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61" name="Line 9"/>
            <p:cNvSpPr>
              <a:spLocks noChangeShapeType="1"/>
            </p:cNvSpPr>
            <p:nvPr/>
          </p:nvSpPr>
          <p:spPr bwMode="auto">
            <a:xfrm flipH="1">
              <a:off x="2651" y="2957"/>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62" name="Freeform 10"/>
            <p:cNvSpPr>
              <a:spLocks/>
            </p:cNvSpPr>
            <p:nvPr/>
          </p:nvSpPr>
          <p:spPr bwMode="auto">
            <a:xfrm>
              <a:off x="2636" y="2927"/>
              <a:ext cx="15" cy="30"/>
            </a:xfrm>
            <a:custGeom>
              <a:avLst/>
              <a:gdLst>
                <a:gd name="T0" fmla="*/ 0 w 52"/>
                <a:gd name="T1" fmla="*/ 0 h 108"/>
                <a:gd name="T2" fmla="*/ 0 w 52"/>
                <a:gd name="T3" fmla="*/ 0 h 108"/>
                <a:gd name="T4" fmla="*/ 0 w 52"/>
                <a:gd name="T5" fmla="*/ 1 h 108"/>
                <a:gd name="T6" fmla="*/ 0 w 52"/>
                <a:gd name="T7" fmla="*/ 1 h 108"/>
                <a:gd name="T8" fmla="*/ 0 w 52"/>
                <a:gd name="T9" fmla="*/ 1 h 108"/>
                <a:gd name="T10" fmla="*/ 0 w 52"/>
                <a:gd name="T11" fmla="*/ 2 h 108"/>
                <a:gd name="T12" fmla="*/ 0 w 52"/>
                <a:gd name="T13" fmla="*/ 2 h 108"/>
                <a:gd name="T14" fmla="*/ 1 w 52"/>
                <a:gd name="T15" fmla="*/ 2 h 108"/>
                <a:gd name="T16" fmla="*/ 1 w 52"/>
                <a:gd name="T17" fmla="*/ 2 h 108"/>
                <a:gd name="T18" fmla="*/ 1 w 52"/>
                <a:gd name="T19" fmla="*/ 2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2" h="108">
                  <a:moveTo>
                    <a:pt x="5" y="0"/>
                  </a:moveTo>
                  <a:lnTo>
                    <a:pt x="1" y="19"/>
                  </a:lnTo>
                  <a:lnTo>
                    <a:pt x="0" y="37"/>
                  </a:lnTo>
                  <a:lnTo>
                    <a:pt x="1" y="54"/>
                  </a:lnTo>
                  <a:lnTo>
                    <a:pt x="4" y="70"/>
                  </a:lnTo>
                  <a:lnTo>
                    <a:pt x="11" y="82"/>
                  </a:lnTo>
                  <a:lnTo>
                    <a:pt x="18" y="93"/>
                  </a:lnTo>
                  <a:lnTo>
                    <a:pt x="28" y="102"/>
                  </a:lnTo>
                  <a:lnTo>
                    <a:pt x="39" y="106"/>
                  </a:lnTo>
                  <a:lnTo>
                    <a:pt x="52"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63" name="Line 11"/>
            <p:cNvSpPr>
              <a:spLocks noChangeShapeType="1"/>
            </p:cNvSpPr>
            <p:nvPr/>
          </p:nvSpPr>
          <p:spPr bwMode="auto">
            <a:xfrm flipV="1">
              <a:off x="2637" y="2866"/>
              <a:ext cx="16"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64" name="Freeform 12"/>
            <p:cNvSpPr>
              <a:spLocks/>
            </p:cNvSpPr>
            <p:nvPr/>
          </p:nvSpPr>
          <p:spPr bwMode="auto">
            <a:xfrm>
              <a:off x="2653" y="2834"/>
              <a:ext cx="30" cy="32"/>
            </a:xfrm>
            <a:custGeom>
              <a:avLst/>
              <a:gdLst>
                <a:gd name="T0" fmla="*/ 3 w 104"/>
                <a:gd name="T1" fmla="*/ 0 h 108"/>
                <a:gd name="T2" fmla="*/ 2 w 104"/>
                <a:gd name="T3" fmla="*/ 0 h 108"/>
                <a:gd name="T4" fmla="*/ 2 w 104"/>
                <a:gd name="T5" fmla="*/ 0 h 108"/>
                <a:gd name="T6" fmla="*/ 1 w 104"/>
                <a:gd name="T7" fmla="*/ 0 h 108"/>
                <a:gd name="T8" fmla="*/ 1 w 104"/>
                <a:gd name="T9" fmla="*/ 1 h 108"/>
                <a:gd name="T10" fmla="*/ 1 w 104"/>
                <a:gd name="T11" fmla="*/ 1 h 108"/>
                <a:gd name="T12" fmla="*/ 1 w 104"/>
                <a:gd name="T13" fmla="*/ 1 h 108"/>
                <a:gd name="T14" fmla="*/ 0 w 104"/>
                <a:gd name="T15" fmla="*/ 2 h 108"/>
                <a:gd name="T16" fmla="*/ 0 w 104"/>
                <a:gd name="T17" fmla="*/ 2 h 108"/>
                <a:gd name="T18" fmla="*/ 0 w 104"/>
                <a:gd name="T19" fmla="*/ 3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4" h="108">
                  <a:moveTo>
                    <a:pt x="104" y="0"/>
                  </a:moveTo>
                  <a:lnTo>
                    <a:pt x="91" y="2"/>
                  </a:lnTo>
                  <a:lnTo>
                    <a:pt x="77" y="7"/>
                  </a:lnTo>
                  <a:lnTo>
                    <a:pt x="63" y="15"/>
                  </a:lnTo>
                  <a:lnTo>
                    <a:pt x="49" y="25"/>
                  </a:lnTo>
                  <a:lnTo>
                    <a:pt x="36" y="39"/>
                  </a:lnTo>
                  <a:lnTo>
                    <a:pt x="24" y="54"/>
                  </a:lnTo>
                  <a:lnTo>
                    <a:pt x="15" y="71"/>
                  </a:lnTo>
                  <a:lnTo>
                    <a:pt x="6" y="89"/>
                  </a:lnTo>
                  <a:lnTo>
                    <a:pt x="0"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65" name="Line 13"/>
            <p:cNvSpPr>
              <a:spLocks noChangeShapeType="1"/>
            </p:cNvSpPr>
            <p:nvPr/>
          </p:nvSpPr>
          <p:spPr bwMode="auto">
            <a:xfrm>
              <a:off x="2683" y="2834"/>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66" name="Line 14"/>
            <p:cNvSpPr>
              <a:spLocks noChangeShapeType="1"/>
            </p:cNvSpPr>
            <p:nvPr/>
          </p:nvSpPr>
          <p:spPr bwMode="auto">
            <a:xfrm>
              <a:off x="1319" y="2211"/>
              <a:ext cx="1235" cy="71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67" name="Line 15"/>
            <p:cNvSpPr>
              <a:spLocks noChangeShapeType="1"/>
            </p:cNvSpPr>
            <p:nvPr/>
          </p:nvSpPr>
          <p:spPr bwMode="auto">
            <a:xfrm flipH="1" flipV="1">
              <a:off x="2073" y="1586"/>
              <a:ext cx="481" cy="133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68" name="Line 16"/>
            <p:cNvSpPr>
              <a:spLocks noChangeShapeType="1"/>
            </p:cNvSpPr>
            <p:nvPr/>
          </p:nvSpPr>
          <p:spPr bwMode="auto">
            <a:xfrm flipH="1">
              <a:off x="1319" y="1586"/>
              <a:ext cx="754" cy="6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8308" name="Group 17"/>
          <p:cNvGrpSpPr>
            <a:grpSpLocks/>
          </p:cNvGrpSpPr>
          <p:nvPr/>
        </p:nvGrpSpPr>
        <p:grpSpPr bwMode="auto">
          <a:xfrm>
            <a:off x="661988" y="1879600"/>
            <a:ext cx="3063875" cy="3482975"/>
            <a:chOff x="825" y="1121"/>
            <a:chExt cx="1930" cy="2194"/>
          </a:xfrm>
        </p:grpSpPr>
        <p:sp>
          <p:nvSpPr>
            <p:cNvPr id="98446" name="Line 18"/>
            <p:cNvSpPr>
              <a:spLocks noChangeShapeType="1"/>
            </p:cNvSpPr>
            <p:nvPr/>
          </p:nvSpPr>
          <p:spPr bwMode="auto">
            <a:xfrm flipV="1">
              <a:off x="973" y="2261"/>
              <a:ext cx="891" cy="102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47" name="Line 19"/>
            <p:cNvSpPr>
              <a:spLocks noChangeShapeType="1"/>
            </p:cNvSpPr>
            <p:nvPr/>
          </p:nvSpPr>
          <p:spPr bwMode="auto">
            <a:xfrm flipV="1">
              <a:off x="1890" y="2185"/>
              <a:ext cx="41" cy="4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48" name="Line 20"/>
            <p:cNvSpPr>
              <a:spLocks noChangeShapeType="1"/>
            </p:cNvSpPr>
            <p:nvPr/>
          </p:nvSpPr>
          <p:spPr bwMode="auto">
            <a:xfrm flipV="1">
              <a:off x="1957" y="2062"/>
              <a:ext cx="82" cy="9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49" name="Line 21"/>
            <p:cNvSpPr>
              <a:spLocks noChangeShapeType="1"/>
            </p:cNvSpPr>
            <p:nvPr/>
          </p:nvSpPr>
          <p:spPr bwMode="auto">
            <a:xfrm flipV="1">
              <a:off x="2065" y="1938"/>
              <a:ext cx="81" cy="9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50" name="Line 22"/>
            <p:cNvSpPr>
              <a:spLocks noChangeShapeType="1"/>
            </p:cNvSpPr>
            <p:nvPr/>
          </p:nvSpPr>
          <p:spPr bwMode="auto">
            <a:xfrm flipV="1">
              <a:off x="2172" y="1813"/>
              <a:ext cx="80" cy="9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51" name="Line 23"/>
            <p:cNvSpPr>
              <a:spLocks noChangeShapeType="1"/>
            </p:cNvSpPr>
            <p:nvPr/>
          </p:nvSpPr>
          <p:spPr bwMode="auto">
            <a:xfrm flipV="1">
              <a:off x="2279" y="1690"/>
              <a:ext cx="80" cy="9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52" name="Line 24"/>
            <p:cNvSpPr>
              <a:spLocks noChangeShapeType="1"/>
            </p:cNvSpPr>
            <p:nvPr/>
          </p:nvSpPr>
          <p:spPr bwMode="auto">
            <a:xfrm flipV="1">
              <a:off x="2387" y="1566"/>
              <a:ext cx="79" cy="9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53" name="Line 25"/>
            <p:cNvSpPr>
              <a:spLocks noChangeShapeType="1"/>
            </p:cNvSpPr>
            <p:nvPr/>
          </p:nvSpPr>
          <p:spPr bwMode="auto">
            <a:xfrm flipV="1">
              <a:off x="2494" y="1489"/>
              <a:ext cx="40" cy="4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54" name="Line 26"/>
            <p:cNvSpPr>
              <a:spLocks noChangeShapeType="1"/>
            </p:cNvSpPr>
            <p:nvPr/>
          </p:nvSpPr>
          <p:spPr bwMode="auto">
            <a:xfrm flipV="1">
              <a:off x="2548" y="1236"/>
              <a:ext cx="207" cy="2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55" name="Freeform 27"/>
            <p:cNvSpPr>
              <a:spLocks/>
            </p:cNvSpPr>
            <p:nvPr/>
          </p:nvSpPr>
          <p:spPr bwMode="auto">
            <a:xfrm>
              <a:off x="825" y="3192"/>
              <a:ext cx="92" cy="123"/>
            </a:xfrm>
            <a:custGeom>
              <a:avLst/>
              <a:gdLst>
                <a:gd name="T0" fmla="*/ 0 w 318"/>
                <a:gd name="T1" fmla="*/ 10 h 433"/>
                <a:gd name="T2" fmla="*/ 3 w 318"/>
                <a:gd name="T3" fmla="*/ 0 h 433"/>
                <a:gd name="T4" fmla="*/ 4 w 318"/>
                <a:gd name="T5" fmla="*/ 5 h 433"/>
                <a:gd name="T6" fmla="*/ 8 w 318"/>
                <a:gd name="T7" fmla="*/ 0 h 433"/>
                <a:gd name="T8" fmla="*/ 5 w 318"/>
                <a:gd name="T9" fmla="*/ 10 h 4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433">
                  <a:moveTo>
                    <a:pt x="0" y="433"/>
                  </a:moveTo>
                  <a:lnTo>
                    <a:pt x="116" y="0"/>
                  </a:lnTo>
                  <a:lnTo>
                    <a:pt x="153" y="240"/>
                  </a:lnTo>
                  <a:lnTo>
                    <a:pt x="318" y="0"/>
                  </a:lnTo>
                  <a:lnTo>
                    <a:pt x="201" y="4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56" name="Freeform 28"/>
            <p:cNvSpPr>
              <a:spLocks/>
            </p:cNvSpPr>
            <p:nvPr/>
          </p:nvSpPr>
          <p:spPr bwMode="auto">
            <a:xfrm>
              <a:off x="2624" y="1121"/>
              <a:ext cx="81" cy="121"/>
            </a:xfrm>
            <a:custGeom>
              <a:avLst/>
              <a:gdLst>
                <a:gd name="T0" fmla="*/ 0 w 284"/>
                <a:gd name="T1" fmla="*/ 10 h 432"/>
                <a:gd name="T2" fmla="*/ 3 w 284"/>
                <a:gd name="T3" fmla="*/ 0 h 432"/>
                <a:gd name="T4" fmla="*/ 4 w 284"/>
                <a:gd name="T5" fmla="*/ 10 h 432"/>
                <a:gd name="T6" fmla="*/ 7 w 284"/>
                <a:gd name="T7" fmla="*/ 0 h 43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4" h="432">
                  <a:moveTo>
                    <a:pt x="0" y="432"/>
                  </a:moveTo>
                  <a:lnTo>
                    <a:pt x="116" y="0"/>
                  </a:lnTo>
                  <a:lnTo>
                    <a:pt x="169" y="432"/>
                  </a:lnTo>
                  <a:lnTo>
                    <a:pt x="28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98309" name="Group 29"/>
          <p:cNvGrpSpPr>
            <a:grpSpLocks/>
          </p:cNvGrpSpPr>
          <p:nvPr/>
        </p:nvGrpSpPr>
        <p:grpSpPr bwMode="auto">
          <a:xfrm>
            <a:off x="179388" y="1219200"/>
            <a:ext cx="5257800" cy="4210050"/>
            <a:chOff x="521" y="705"/>
            <a:chExt cx="3312" cy="2652"/>
          </a:xfrm>
        </p:grpSpPr>
        <p:grpSp>
          <p:nvGrpSpPr>
            <p:cNvPr id="98415" name="Group 30"/>
            <p:cNvGrpSpPr>
              <a:grpSpLocks/>
            </p:cNvGrpSpPr>
            <p:nvPr/>
          </p:nvGrpSpPr>
          <p:grpSpPr bwMode="auto">
            <a:xfrm>
              <a:off x="521" y="705"/>
              <a:ext cx="3312" cy="2652"/>
              <a:chOff x="521" y="705"/>
              <a:chExt cx="3312" cy="2652"/>
            </a:xfrm>
          </p:grpSpPr>
          <p:grpSp>
            <p:nvGrpSpPr>
              <p:cNvPr id="98425" name="Group 31"/>
              <p:cNvGrpSpPr>
                <a:grpSpLocks/>
              </p:cNvGrpSpPr>
              <p:nvPr/>
            </p:nvGrpSpPr>
            <p:grpSpPr bwMode="auto">
              <a:xfrm>
                <a:off x="521" y="705"/>
                <a:ext cx="3312" cy="2652"/>
                <a:chOff x="521" y="705"/>
                <a:chExt cx="3312" cy="2652"/>
              </a:xfrm>
            </p:grpSpPr>
            <p:sp>
              <p:nvSpPr>
                <p:cNvPr id="98427" name="Line 32"/>
                <p:cNvSpPr>
                  <a:spLocks noChangeShapeType="1"/>
                </p:cNvSpPr>
                <p:nvPr/>
              </p:nvSpPr>
              <p:spPr bwMode="auto">
                <a:xfrm flipV="1">
                  <a:off x="2950" y="1616"/>
                  <a:ext cx="0" cy="1626"/>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8428" name="Group 33"/>
                <p:cNvGrpSpPr>
                  <a:grpSpLocks/>
                </p:cNvGrpSpPr>
                <p:nvPr/>
              </p:nvGrpSpPr>
              <p:grpSpPr bwMode="auto">
                <a:xfrm>
                  <a:off x="521" y="705"/>
                  <a:ext cx="3312" cy="2652"/>
                  <a:chOff x="521" y="705"/>
                  <a:chExt cx="3312" cy="2652"/>
                </a:xfrm>
              </p:grpSpPr>
              <p:sp>
                <p:nvSpPr>
                  <p:cNvPr id="98429" name="Line 34"/>
                  <p:cNvSpPr>
                    <a:spLocks noChangeShapeType="1"/>
                  </p:cNvSpPr>
                  <p:nvPr/>
                </p:nvSpPr>
                <p:spPr bwMode="auto">
                  <a:xfrm>
                    <a:off x="521" y="705"/>
                    <a:ext cx="2359"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0" name="Line 35"/>
                  <p:cNvSpPr>
                    <a:spLocks noChangeShapeType="1"/>
                  </p:cNvSpPr>
                  <p:nvPr/>
                </p:nvSpPr>
                <p:spPr bwMode="auto">
                  <a:xfrm>
                    <a:off x="2880" y="705"/>
                    <a:ext cx="0" cy="88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1" name="Line 36"/>
                  <p:cNvSpPr>
                    <a:spLocks noChangeShapeType="1"/>
                  </p:cNvSpPr>
                  <p:nvPr/>
                </p:nvSpPr>
                <p:spPr bwMode="auto">
                  <a:xfrm flipH="1">
                    <a:off x="521" y="2402"/>
                    <a:ext cx="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2" name="Line 37"/>
                  <p:cNvSpPr>
                    <a:spLocks noChangeShapeType="1"/>
                  </p:cNvSpPr>
                  <p:nvPr/>
                </p:nvSpPr>
                <p:spPr bwMode="auto">
                  <a:xfrm flipV="1">
                    <a:off x="521" y="705"/>
                    <a:ext cx="0" cy="169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3" name="Line 38"/>
                  <p:cNvSpPr>
                    <a:spLocks noChangeShapeType="1"/>
                  </p:cNvSpPr>
                  <p:nvPr/>
                </p:nvSpPr>
                <p:spPr bwMode="auto">
                  <a:xfrm>
                    <a:off x="2950" y="2472"/>
                    <a:ext cx="883" cy="88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4" name="Line 39"/>
                  <p:cNvSpPr>
                    <a:spLocks noChangeShapeType="1"/>
                  </p:cNvSpPr>
                  <p:nvPr/>
                </p:nvSpPr>
                <p:spPr bwMode="auto">
                  <a:xfrm>
                    <a:off x="521" y="2402"/>
                    <a:ext cx="955" cy="95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5" name="Line 40"/>
                  <p:cNvSpPr>
                    <a:spLocks noChangeShapeType="1"/>
                  </p:cNvSpPr>
                  <p:nvPr/>
                </p:nvSpPr>
                <p:spPr bwMode="auto">
                  <a:xfrm>
                    <a:off x="1476" y="3357"/>
                    <a:ext cx="2357"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6" name="Line 41"/>
                  <p:cNvSpPr>
                    <a:spLocks noChangeShapeType="1"/>
                  </p:cNvSpPr>
                  <p:nvPr/>
                </p:nvSpPr>
                <p:spPr bwMode="auto">
                  <a:xfrm flipH="1" flipV="1">
                    <a:off x="3457" y="3174"/>
                    <a:ext cx="121"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7" name="Line 42"/>
                  <p:cNvSpPr>
                    <a:spLocks noChangeShapeType="1"/>
                  </p:cNvSpPr>
                  <p:nvPr/>
                </p:nvSpPr>
                <p:spPr bwMode="auto">
                  <a:xfrm>
                    <a:off x="3511" y="3228"/>
                    <a:ext cx="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8" name="Line 43"/>
                  <p:cNvSpPr>
                    <a:spLocks noChangeShapeType="1"/>
                  </p:cNvSpPr>
                  <p:nvPr/>
                </p:nvSpPr>
                <p:spPr bwMode="auto">
                  <a:xfrm>
                    <a:off x="3511" y="3174"/>
                    <a:ext cx="123" cy="1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39" name="Line 44"/>
                  <p:cNvSpPr>
                    <a:spLocks noChangeShapeType="1"/>
                  </p:cNvSpPr>
                  <p:nvPr/>
                </p:nvSpPr>
                <p:spPr bwMode="auto">
                  <a:xfrm flipV="1">
                    <a:off x="893" y="882"/>
                    <a:ext cx="0" cy="1623"/>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40" name="Line 45"/>
                  <p:cNvSpPr>
                    <a:spLocks noChangeShapeType="1"/>
                  </p:cNvSpPr>
                  <p:nvPr/>
                </p:nvSpPr>
                <p:spPr bwMode="auto">
                  <a:xfrm>
                    <a:off x="893" y="882"/>
                    <a:ext cx="2057" cy="73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41" name="Freeform 46"/>
                  <p:cNvSpPr>
                    <a:spLocks/>
                  </p:cNvSpPr>
                  <p:nvPr/>
                </p:nvSpPr>
                <p:spPr bwMode="auto">
                  <a:xfrm>
                    <a:off x="577" y="761"/>
                    <a:ext cx="61" cy="123"/>
                  </a:xfrm>
                  <a:custGeom>
                    <a:avLst/>
                    <a:gdLst>
                      <a:gd name="T0" fmla="*/ 0 w 217"/>
                      <a:gd name="T1" fmla="*/ 0 h 431"/>
                      <a:gd name="T2" fmla="*/ 0 w 217"/>
                      <a:gd name="T3" fmla="*/ 10 h 431"/>
                      <a:gd name="T4" fmla="*/ 5 w 217"/>
                      <a:gd name="T5" fmla="*/ 0 h 431"/>
                      <a:gd name="T6" fmla="*/ 0 60000 65536"/>
                      <a:gd name="T7" fmla="*/ 0 60000 65536"/>
                      <a:gd name="T8" fmla="*/ 0 60000 65536"/>
                    </a:gdLst>
                    <a:ahLst/>
                    <a:cxnLst>
                      <a:cxn ang="T6">
                        <a:pos x="T0" y="T1"/>
                      </a:cxn>
                      <a:cxn ang="T7">
                        <a:pos x="T2" y="T3"/>
                      </a:cxn>
                      <a:cxn ang="T8">
                        <a:pos x="T4" y="T5"/>
                      </a:cxn>
                    </a:cxnLst>
                    <a:rect l="0" t="0" r="r" b="b"/>
                    <a:pathLst>
                      <a:path w="217" h="431">
                        <a:moveTo>
                          <a:pt x="16" y="0"/>
                        </a:moveTo>
                        <a:lnTo>
                          <a:pt x="0" y="431"/>
                        </a:lnTo>
                        <a:lnTo>
                          <a:pt x="21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42" name="Freeform 47"/>
                  <p:cNvSpPr>
                    <a:spLocks/>
                  </p:cNvSpPr>
                  <p:nvPr/>
                </p:nvSpPr>
                <p:spPr bwMode="auto">
                  <a:xfrm>
                    <a:off x="2821" y="1636"/>
                    <a:ext cx="57" cy="123"/>
                  </a:xfrm>
                  <a:custGeom>
                    <a:avLst/>
                    <a:gdLst>
                      <a:gd name="T0" fmla="*/ 0 w 199"/>
                      <a:gd name="T1" fmla="*/ 10 h 433"/>
                      <a:gd name="T2" fmla="*/ 3 w 199"/>
                      <a:gd name="T3" fmla="*/ 0 h 433"/>
                      <a:gd name="T4" fmla="*/ 5 w 199"/>
                      <a:gd name="T5" fmla="*/ 0 h 433"/>
                      <a:gd name="T6" fmla="*/ 0 60000 65536"/>
                      <a:gd name="T7" fmla="*/ 0 60000 65536"/>
                      <a:gd name="T8" fmla="*/ 0 60000 65536"/>
                    </a:gdLst>
                    <a:ahLst/>
                    <a:cxnLst>
                      <a:cxn ang="T6">
                        <a:pos x="T0" y="T1"/>
                      </a:cxn>
                      <a:cxn ang="T7">
                        <a:pos x="T2" y="T3"/>
                      </a:cxn>
                      <a:cxn ang="T8">
                        <a:pos x="T4" y="T5"/>
                      </a:cxn>
                    </a:cxnLst>
                    <a:rect l="0" t="0" r="r" b="b"/>
                    <a:pathLst>
                      <a:path w="199" h="433">
                        <a:moveTo>
                          <a:pt x="0" y="433"/>
                        </a:moveTo>
                        <a:lnTo>
                          <a:pt x="115" y="0"/>
                        </a:lnTo>
                        <a:lnTo>
                          <a:pt x="1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43" name="Freeform 48"/>
                  <p:cNvSpPr>
                    <a:spLocks/>
                  </p:cNvSpPr>
                  <p:nvPr/>
                </p:nvSpPr>
                <p:spPr bwMode="auto">
                  <a:xfrm>
                    <a:off x="2860" y="1636"/>
                    <a:ext cx="34" cy="68"/>
                  </a:xfrm>
                  <a:custGeom>
                    <a:avLst/>
                    <a:gdLst>
                      <a:gd name="T0" fmla="*/ 0 w 121"/>
                      <a:gd name="T1" fmla="*/ 5 h 241"/>
                      <a:gd name="T2" fmla="*/ 0 w 121"/>
                      <a:gd name="T3" fmla="*/ 5 h 241"/>
                      <a:gd name="T4" fmla="*/ 1 w 121"/>
                      <a:gd name="T5" fmla="*/ 5 h 241"/>
                      <a:gd name="T6" fmla="*/ 1 w 121"/>
                      <a:gd name="T7" fmla="*/ 5 h 241"/>
                      <a:gd name="T8" fmla="*/ 1 w 121"/>
                      <a:gd name="T9" fmla="*/ 5 h 241"/>
                      <a:gd name="T10" fmla="*/ 2 w 121"/>
                      <a:gd name="T11" fmla="*/ 5 h 241"/>
                      <a:gd name="T12" fmla="*/ 2 w 121"/>
                      <a:gd name="T13" fmla="*/ 4 h 241"/>
                      <a:gd name="T14" fmla="*/ 2 w 121"/>
                      <a:gd name="T15" fmla="*/ 4 h 241"/>
                      <a:gd name="T16" fmla="*/ 2 w 121"/>
                      <a:gd name="T17" fmla="*/ 3 h 241"/>
                      <a:gd name="T18" fmla="*/ 3 w 121"/>
                      <a:gd name="T19" fmla="*/ 3 h 241"/>
                      <a:gd name="T20" fmla="*/ 3 w 121"/>
                      <a:gd name="T21" fmla="*/ 2 h 241"/>
                      <a:gd name="T22" fmla="*/ 3 w 121"/>
                      <a:gd name="T23" fmla="*/ 2 h 241"/>
                      <a:gd name="T24" fmla="*/ 3 w 121"/>
                      <a:gd name="T25" fmla="*/ 1 h 241"/>
                      <a:gd name="T26" fmla="*/ 3 w 121"/>
                      <a:gd name="T27" fmla="*/ 1 h 241"/>
                      <a:gd name="T28" fmla="*/ 3 w 121"/>
                      <a:gd name="T29" fmla="*/ 1 h 241"/>
                      <a:gd name="T30" fmla="*/ 2 w 121"/>
                      <a:gd name="T31" fmla="*/ 0 h 241"/>
                      <a:gd name="T32" fmla="*/ 2 w 121"/>
                      <a:gd name="T33" fmla="*/ 0 h 241"/>
                      <a:gd name="T34" fmla="*/ 2 w 121"/>
                      <a:gd name="T35" fmla="*/ 0 h 241"/>
                      <a:gd name="T36" fmla="*/ 1 w 121"/>
                      <a:gd name="T37" fmla="*/ 0 h 2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1" h="241">
                        <a:moveTo>
                          <a:pt x="0" y="241"/>
                        </a:moveTo>
                        <a:lnTo>
                          <a:pt x="15" y="239"/>
                        </a:lnTo>
                        <a:lnTo>
                          <a:pt x="31" y="234"/>
                        </a:lnTo>
                        <a:lnTo>
                          <a:pt x="46" y="225"/>
                        </a:lnTo>
                        <a:lnTo>
                          <a:pt x="62" y="212"/>
                        </a:lnTo>
                        <a:lnTo>
                          <a:pt x="75" y="197"/>
                        </a:lnTo>
                        <a:lnTo>
                          <a:pt x="88" y="180"/>
                        </a:lnTo>
                        <a:lnTo>
                          <a:pt x="100" y="162"/>
                        </a:lnTo>
                        <a:lnTo>
                          <a:pt x="108" y="142"/>
                        </a:lnTo>
                        <a:lnTo>
                          <a:pt x="116" y="121"/>
                        </a:lnTo>
                        <a:lnTo>
                          <a:pt x="120" y="99"/>
                        </a:lnTo>
                        <a:lnTo>
                          <a:pt x="121" y="79"/>
                        </a:lnTo>
                        <a:lnTo>
                          <a:pt x="120" y="61"/>
                        </a:lnTo>
                        <a:lnTo>
                          <a:pt x="117" y="44"/>
                        </a:lnTo>
                        <a:lnTo>
                          <a:pt x="111" y="29"/>
                        </a:lnTo>
                        <a:lnTo>
                          <a:pt x="102" y="16"/>
                        </a:lnTo>
                        <a:lnTo>
                          <a:pt x="90" y="8"/>
                        </a:lnTo>
                        <a:lnTo>
                          <a:pt x="77" y="3"/>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44" name="Line 49"/>
                  <p:cNvSpPr>
                    <a:spLocks noChangeShapeType="1"/>
                  </p:cNvSpPr>
                  <p:nvPr/>
                </p:nvSpPr>
                <p:spPr bwMode="auto">
                  <a:xfrm flipH="1">
                    <a:off x="2836" y="1704"/>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45" name="Line 50"/>
                  <p:cNvSpPr>
                    <a:spLocks noChangeShapeType="1"/>
                  </p:cNvSpPr>
                  <p:nvPr/>
                </p:nvSpPr>
                <p:spPr bwMode="auto">
                  <a:xfrm>
                    <a:off x="2554" y="3100"/>
                    <a:ext cx="284"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98426" name="Line 51"/>
              <p:cNvSpPr>
                <a:spLocks noChangeShapeType="1"/>
              </p:cNvSpPr>
              <p:nvPr/>
            </p:nvSpPr>
            <p:spPr bwMode="auto">
              <a:xfrm>
                <a:off x="904" y="2501"/>
                <a:ext cx="2041" cy="7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8416" name="Group 52"/>
            <p:cNvGrpSpPr>
              <a:grpSpLocks/>
            </p:cNvGrpSpPr>
            <p:nvPr/>
          </p:nvGrpSpPr>
          <p:grpSpPr bwMode="auto">
            <a:xfrm>
              <a:off x="871" y="2505"/>
              <a:ext cx="2079" cy="737"/>
              <a:chOff x="871" y="2505"/>
              <a:chExt cx="2079" cy="737"/>
            </a:xfrm>
          </p:grpSpPr>
          <p:sp>
            <p:nvSpPr>
              <p:cNvPr id="98417" name="Line 53"/>
              <p:cNvSpPr>
                <a:spLocks noChangeShapeType="1"/>
              </p:cNvSpPr>
              <p:nvPr/>
            </p:nvSpPr>
            <p:spPr bwMode="auto">
              <a:xfrm>
                <a:off x="893" y="2505"/>
                <a:ext cx="89" cy="3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18" name="Line 54"/>
              <p:cNvSpPr>
                <a:spLocks noChangeShapeType="1"/>
              </p:cNvSpPr>
              <p:nvPr/>
            </p:nvSpPr>
            <p:spPr bwMode="auto">
              <a:xfrm>
                <a:off x="2838" y="3202"/>
                <a:ext cx="112" cy="4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19" name="Freeform 55"/>
              <p:cNvSpPr>
                <a:spLocks/>
              </p:cNvSpPr>
              <p:nvPr/>
            </p:nvSpPr>
            <p:spPr bwMode="auto">
              <a:xfrm>
                <a:off x="871" y="2573"/>
                <a:ext cx="56" cy="123"/>
              </a:xfrm>
              <a:custGeom>
                <a:avLst/>
                <a:gdLst>
                  <a:gd name="T0" fmla="*/ 0 w 199"/>
                  <a:gd name="T1" fmla="*/ 10 h 431"/>
                  <a:gd name="T2" fmla="*/ 3 w 199"/>
                  <a:gd name="T3" fmla="*/ 0 h 431"/>
                  <a:gd name="T4" fmla="*/ 5 w 199"/>
                  <a:gd name="T5" fmla="*/ 0 h 431"/>
                  <a:gd name="T6" fmla="*/ 0 60000 65536"/>
                  <a:gd name="T7" fmla="*/ 0 60000 65536"/>
                  <a:gd name="T8" fmla="*/ 0 60000 65536"/>
                </a:gdLst>
                <a:ahLst/>
                <a:cxnLst>
                  <a:cxn ang="T6">
                    <a:pos x="T0" y="T1"/>
                  </a:cxn>
                  <a:cxn ang="T7">
                    <a:pos x="T2" y="T3"/>
                  </a:cxn>
                  <a:cxn ang="T8">
                    <a:pos x="T4" y="T5"/>
                  </a:cxn>
                </a:cxnLst>
                <a:rect l="0" t="0" r="r" b="b"/>
                <a:pathLst>
                  <a:path w="199" h="431">
                    <a:moveTo>
                      <a:pt x="0" y="431"/>
                    </a:moveTo>
                    <a:lnTo>
                      <a:pt x="115" y="0"/>
                    </a:lnTo>
                    <a:lnTo>
                      <a:pt x="19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20" name="Freeform 56"/>
              <p:cNvSpPr>
                <a:spLocks/>
              </p:cNvSpPr>
              <p:nvPr/>
            </p:nvSpPr>
            <p:spPr bwMode="auto">
              <a:xfrm>
                <a:off x="909" y="2573"/>
                <a:ext cx="34" cy="70"/>
              </a:xfrm>
              <a:custGeom>
                <a:avLst/>
                <a:gdLst>
                  <a:gd name="T0" fmla="*/ 0 w 121"/>
                  <a:gd name="T1" fmla="*/ 6 h 240"/>
                  <a:gd name="T2" fmla="*/ 0 w 121"/>
                  <a:gd name="T3" fmla="*/ 6 h 240"/>
                  <a:gd name="T4" fmla="*/ 1 w 121"/>
                  <a:gd name="T5" fmla="*/ 6 h 240"/>
                  <a:gd name="T6" fmla="*/ 1 w 121"/>
                  <a:gd name="T7" fmla="*/ 6 h 240"/>
                  <a:gd name="T8" fmla="*/ 1 w 121"/>
                  <a:gd name="T9" fmla="*/ 5 h 240"/>
                  <a:gd name="T10" fmla="*/ 2 w 121"/>
                  <a:gd name="T11" fmla="*/ 5 h 240"/>
                  <a:gd name="T12" fmla="*/ 2 w 121"/>
                  <a:gd name="T13" fmla="*/ 4 h 240"/>
                  <a:gd name="T14" fmla="*/ 2 w 121"/>
                  <a:gd name="T15" fmla="*/ 4 h 240"/>
                  <a:gd name="T16" fmla="*/ 3 w 121"/>
                  <a:gd name="T17" fmla="*/ 4 h 240"/>
                  <a:gd name="T18" fmla="*/ 3 w 121"/>
                  <a:gd name="T19" fmla="*/ 3 h 240"/>
                  <a:gd name="T20" fmla="*/ 3 w 121"/>
                  <a:gd name="T21" fmla="*/ 2 h 240"/>
                  <a:gd name="T22" fmla="*/ 3 w 121"/>
                  <a:gd name="T23" fmla="*/ 2 h 240"/>
                  <a:gd name="T24" fmla="*/ 3 w 121"/>
                  <a:gd name="T25" fmla="*/ 1 h 240"/>
                  <a:gd name="T26" fmla="*/ 3 w 121"/>
                  <a:gd name="T27" fmla="*/ 1 h 240"/>
                  <a:gd name="T28" fmla="*/ 3 w 121"/>
                  <a:gd name="T29" fmla="*/ 1 h 240"/>
                  <a:gd name="T30" fmla="*/ 2 w 121"/>
                  <a:gd name="T31" fmla="*/ 0 h 240"/>
                  <a:gd name="T32" fmla="*/ 2 w 121"/>
                  <a:gd name="T33" fmla="*/ 0 h 240"/>
                  <a:gd name="T34" fmla="*/ 2 w 121"/>
                  <a:gd name="T35" fmla="*/ 0 h 240"/>
                  <a:gd name="T36" fmla="*/ 1 w 121"/>
                  <a:gd name="T37" fmla="*/ 0 h 2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1" h="240">
                    <a:moveTo>
                      <a:pt x="0" y="240"/>
                    </a:moveTo>
                    <a:lnTo>
                      <a:pt x="15" y="238"/>
                    </a:lnTo>
                    <a:lnTo>
                      <a:pt x="31" y="232"/>
                    </a:lnTo>
                    <a:lnTo>
                      <a:pt x="46" y="224"/>
                    </a:lnTo>
                    <a:lnTo>
                      <a:pt x="61" y="212"/>
                    </a:lnTo>
                    <a:lnTo>
                      <a:pt x="76" y="197"/>
                    </a:lnTo>
                    <a:lnTo>
                      <a:pt x="88" y="180"/>
                    </a:lnTo>
                    <a:lnTo>
                      <a:pt x="100" y="161"/>
                    </a:lnTo>
                    <a:lnTo>
                      <a:pt x="109" y="141"/>
                    </a:lnTo>
                    <a:lnTo>
                      <a:pt x="116" y="120"/>
                    </a:lnTo>
                    <a:lnTo>
                      <a:pt x="120" y="99"/>
                    </a:lnTo>
                    <a:lnTo>
                      <a:pt x="121" y="79"/>
                    </a:lnTo>
                    <a:lnTo>
                      <a:pt x="120" y="60"/>
                    </a:lnTo>
                    <a:lnTo>
                      <a:pt x="117" y="43"/>
                    </a:lnTo>
                    <a:lnTo>
                      <a:pt x="111" y="28"/>
                    </a:lnTo>
                    <a:lnTo>
                      <a:pt x="101" y="16"/>
                    </a:lnTo>
                    <a:lnTo>
                      <a:pt x="90" y="7"/>
                    </a:lnTo>
                    <a:lnTo>
                      <a:pt x="78" y="2"/>
                    </a:lnTo>
                    <a:lnTo>
                      <a:pt x="6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21" name="Line 57"/>
              <p:cNvSpPr>
                <a:spLocks noChangeShapeType="1"/>
              </p:cNvSpPr>
              <p:nvPr/>
            </p:nvSpPr>
            <p:spPr bwMode="auto">
              <a:xfrm flipH="1">
                <a:off x="885" y="2643"/>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22" name="Line 58"/>
              <p:cNvSpPr>
                <a:spLocks noChangeShapeType="1"/>
              </p:cNvSpPr>
              <p:nvPr/>
            </p:nvSpPr>
            <p:spPr bwMode="auto">
              <a:xfrm flipV="1">
                <a:off x="963" y="2613"/>
                <a:ext cx="21"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23" name="Line 59"/>
              <p:cNvSpPr>
                <a:spLocks noChangeShapeType="1"/>
              </p:cNvSpPr>
              <p:nvPr/>
            </p:nvSpPr>
            <p:spPr bwMode="auto">
              <a:xfrm>
                <a:off x="975" y="2651"/>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24" name="Line 60"/>
              <p:cNvSpPr>
                <a:spLocks noChangeShapeType="1"/>
              </p:cNvSpPr>
              <p:nvPr/>
            </p:nvSpPr>
            <p:spPr bwMode="auto">
              <a:xfrm flipH="1">
                <a:off x="994" y="2613"/>
                <a:ext cx="24"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98310" name="Group 61"/>
          <p:cNvGrpSpPr>
            <a:grpSpLocks/>
          </p:cNvGrpSpPr>
          <p:nvPr/>
        </p:nvGrpSpPr>
        <p:grpSpPr bwMode="auto">
          <a:xfrm>
            <a:off x="2212975" y="3689350"/>
            <a:ext cx="98425" cy="1181100"/>
            <a:chOff x="1802" y="2261"/>
            <a:chExt cx="62" cy="744"/>
          </a:xfrm>
        </p:grpSpPr>
        <p:sp>
          <p:nvSpPr>
            <p:cNvPr id="98411" name="Line 62"/>
            <p:cNvSpPr>
              <a:spLocks noChangeShapeType="1"/>
            </p:cNvSpPr>
            <p:nvPr/>
          </p:nvSpPr>
          <p:spPr bwMode="auto">
            <a:xfrm>
              <a:off x="1864" y="2261"/>
              <a:ext cx="0" cy="5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12" name="Line 63"/>
            <p:cNvSpPr>
              <a:spLocks noChangeShapeType="1"/>
            </p:cNvSpPr>
            <p:nvPr/>
          </p:nvSpPr>
          <p:spPr bwMode="auto">
            <a:xfrm flipV="1">
              <a:off x="1802" y="2882"/>
              <a:ext cx="34" cy="1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13" name="Line 64"/>
            <p:cNvSpPr>
              <a:spLocks noChangeShapeType="1"/>
            </p:cNvSpPr>
            <p:nvPr/>
          </p:nvSpPr>
          <p:spPr bwMode="auto">
            <a:xfrm flipH="1">
              <a:off x="1814" y="2935"/>
              <a:ext cx="46"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14" name="Line 65"/>
            <p:cNvSpPr>
              <a:spLocks noChangeShapeType="1"/>
            </p:cNvSpPr>
            <p:nvPr/>
          </p:nvSpPr>
          <p:spPr bwMode="auto">
            <a:xfrm>
              <a:off x="1836" y="2949"/>
              <a:ext cx="4"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8311" name="Group 66"/>
          <p:cNvGrpSpPr>
            <a:grpSpLocks/>
          </p:cNvGrpSpPr>
          <p:nvPr/>
        </p:nvGrpSpPr>
        <p:grpSpPr bwMode="auto">
          <a:xfrm>
            <a:off x="2114550" y="3384550"/>
            <a:ext cx="241300" cy="349250"/>
            <a:chOff x="1740" y="2069"/>
            <a:chExt cx="152" cy="220"/>
          </a:xfrm>
        </p:grpSpPr>
        <p:sp>
          <p:nvSpPr>
            <p:cNvPr id="98406" name="Freeform 67"/>
            <p:cNvSpPr>
              <a:spLocks/>
            </p:cNvSpPr>
            <p:nvPr/>
          </p:nvSpPr>
          <p:spPr bwMode="auto">
            <a:xfrm>
              <a:off x="1836" y="2235"/>
              <a:ext cx="56" cy="54"/>
            </a:xfrm>
            <a:custGeom>
              <a:avLst/>
              <a:gdLst>
                <a:gd name="T0" fmla="*/ 5 w 191"/>
                <a:gd name="T1" fmla="*/ 2 h 192"/>
                <a:gd name="T2" fmla="*/ 5 w 191"/>
                <a:gd name="T3" fmla="*/ 2 h 192"/>
                <a:gd name="T4" fmla="*/ 5 w 191"/>
                <a:gd name="T5" fmla="*/ 1 h 192"/>
                <a:gd name="T6" fmla="*/ 4 w 191"/>
                <a:gd name="T7" fmla="*/ 1 h 192"/>
                <a:gd name="T8" fmla="*/ 4 w 191"/>
                <a:gd name="T9" fmla="*/ 1 h 192"/>
                <a:gd name="T10" fmla="*/ 4 w 191"/>
                <a:gd name="T11" fmla="*/ 0 h 192"/>
                <a:gd name="T12" fmla="*/ 3 w 191"/>
                <a:gd name="T13" fmla="*/ 0 h 192"/>
                <a:gd name="T14" fmla="*/ 2 w 191"/>
                <a:gd name="T15" fmla="*/ 0 h 192"/>
                <a:gd name="T16" fmla="*/ 2 w 191"/>
                <a:gd name="T17" fmla="*/ 0 h 192"/>
                <a:gd name="T18" fmla="*/ 1 w 191"/>
                <a:gd name="T19" fmla="*/ 0 h 192"/>
                <a:gd name="T20" fmla="*/ 1 w 191"/>
                <a:gd name="T21" fmla="*/ 1 h 192"/>
                <a:gd name="T22" fmla="*/ 1 w 191"/>
                <a:gd name="T23" fmla="*/ 1 h 192"/>
                <a:gd name="T24" fmla="*/ 0 w 191"/>
                <a:gd name="T25" fmla="*/ 1 h 192"/>
                <a:gd name="T26" fmla="*/ 0 w 191"/>
                <a:gd name="T27" fmla="*/ 2 h 192"/>
                <a:gd name="T28" fmla="*/ 0 w 191"/>
                <a:gd name="T29" fmla="*/ 2 h 192"/>
                <a:gd name="T30" fmla="*/ 0 w 191"/>
                <a:gd name="T31" fmla="*/ 3 h 192"/>
                <a:gd name="T32" fmla="*/ 0 w 191"/>
                <a:gd name="T33" fmla="*/ 3 h 192"/>
                <a:gd name="T34" fmla="*/ 1 w 191"/>
                <a:gd name="T35" fmla="*/ 3 h 192"/>
                <a:gd name="T36" fmla="*/ 1 w 191"/>
                <a:gd name="T37" fmla="*/ 4 h 192"/>
                <a:gd name="T38" fmla="*/ 1 w 191"/>
                <a:gd name="T39" fmla="*/ 4 h 192"/>
                <a:gd name="T40" fmla="*/ 2 w 191"/>
                <a:gd name="T41" fmla="*/ 4 h 192"/>
                <a:gd name="T42" fmla="*/ 2 w 191"/>
                <a:gd name="T43" fmla="*/ 4 h 192"/>
                <a:gd name="T44" fmla="*/ 3 w 191"/>
                <a:gd name="T45" fmla="*/ 4 h 192"/>
                <a:gd name="T46" fmla="*/ 4 w 191"/>
                <a:gd name="T47" fmla="*/ 4 h 192"/>
                <a:gd name="T48" fmla="*/ 4 w 191"/>
                <a:gd name="T49" fmla="*/ 4 h 192"/>
                <a:gd name="T50" fmla="*/ 4 w 191"/>
                <a:gd name="T51" fmla="*/ 3 h 192"/>
                <a:gd name="T52" fmla="*/ 5 w 191"/>
                <a:gd name="T53" fmla="*/ 3 h 192"/>
                <a:gd name="T54" fmla="*/ 5 w 191"/>
                <a:gd name="T55" fmla="*/ 3 h 192"/>
                <a:gd name="T56" fmla="*/ 5 w 191"/>
                <a:gd name="T57" fmla="*/ 2 h 19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1" h="192">
                  <a:moveTo>
                    <a:pt x="191" y="96"/>
                  </a:moveTo>
                  <a:lnTo>
                    <a:pt x="189" y="75"/>
                  </a:lnTo>
                  <a:lnTo>
                    <a:pt x="182" y="55"/>
                  </a:lnTo>
                  <a:lnTo>
                    <a:pt x="170" y="37"/>
                  </a:lnTo>
                  <a:lnTo>
                    <a:pt x="155" y="21"/>
                  </a:lnTo>
                  <a:lnTo>
                    <a:pt x="137" y="10"/>
                  </a:lnTo>
                  <a:lnTo>
                    <a:pt x="117" y="2"/>
                  </a:lnTo>
                  <a:lnTo>
                    <a:pt x="95" y="0"/>
                  </a:lnTo>
                  <a:lnTo>
                    <a:pt x="74" y="2"/>
                  </a:lnTo>
                  <a:lnTo>
                    <a:pt x="54" y="10"/>
                  </a:lnTo>
                  <a:lnTo>
                    <a:pt x="36" y="21"/>
                  </a:lnTo>
                  <a:lnTo>
                    <a:pt x="21" y="37"/>
                  </a:lnTo>
                  <a:lnTo>
                    <a:pt x="9" y="55"/>
                  </a:lnTo>
                  <a:lnTo>
                    <a:pt x="2" y="75"/>
                  </a:lnTo>
                  <a:lnTo>
                    <a:pt x="0" y="96"/>
                  </a:lnTo>
                  <a:lnTo>
                    <a:pt x="2" y="117"/>
                  </a:lnTo>
                  <a:lnTo>
                    <a:pt x="9" y="138"/>
                  </a:lnTo>
                  <a:lnTo>
                    <a:pt x="21" y="156"/>
                  </a:lnTo>
                  <a:lnTo>
                    <a:pt x="36" y="171"/>
                  </a:lnTo>
                  <a:lnTo>
                    <a:pt x="54" y="182"/>
                  </a:lnTo>
                  <a:lnTo>
                    <a:pt x="74" y="190"/>
                  </a:lnTo>
                  <a:lnTo>
                    <a:pt x="95" y="192"/>
                  </a:lnTo>
                  <a:lnTo>
                    <a:pt x="117" y="190"/>
                  </a:lnTo>
                  <a:lnTo>
                    <a:pt x="137" y="182"/>
                  </a:lnTo>
                  <a:lnTo>
                    <a:pt x="155" y="171"/>
                  </a:lnTo>
                  <a:lnTo>
                    <a:pt x="170" y="156"/>
                  </a:lnTo>
                  <a:lnTo>
                    <a:pt x="182" y="138"/>
                  </a:lnTo>
                  <a:lnTo>
                    <a:pt x="189" y="117"/>
                  </a:lnTo>
                  <a:lnTo>
                    <a:pt x="191" y="9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98407" name="Group 68"/>
            <p:cNvGrpSpPr>
              <a:grpSpLocks/>
            </p:cNvGrpSpPr>
            <p:nvPr/>
          </p:nvGrpSpPr>
          <p:grpSpPr bwMode="auto">
            <a:xfrm>
              <a:off x="1740" y="2069"/>
              <a:ext cx="102" cy="158"/>
              <a:chOff x="1740" y="2054"/>
              <a:chExt cx="112" cy="173"/>
            </a:xfrm>
          </p:grpSpPr>
          <p:sp>
            <p:nvSpPr>
              <p:cNvPr id="98408" name="Line 69"/>
              <p:cNvSpPr>
                <a:spLocks noChangeShapeType="1"/>
              </p:cNvSpPr>
              <p:nvPr/>
            </p:nvSpPr>
            <p:spPr bwMode="auto">
              <a:xfrm flipV="1">
                <a:off x="1740" y="2054"/>
                <a:ext cx="46" cy="1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09" name="Line 70"/>
              <p:cNvSpPr>
                <a:spLocks noChangeShapeType="1"/>
              </p:cNvSpPr>
              <p:nvPr/>
            </p:nvSpPr>
            <p:spPr bwMode="auto">
              <a:xfrm flipH="1">
                <a:off x="1758" y="2054"/>
                <a:ext cx="94"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10" name="Line 71"/>
              <p:cNvSpPr>
                <a:spLocks noChangeShapeType="1"/>
              </p:cNvSpPr>
              <p:nvPr/>
            </p:nvSpPr>
            <p:spPr bwMode="auto">
              <a:xfrm>
                <a:off x="1794" y="2120"/>
                <a:ext cx="14" cy="1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98312" name="Group 72"/>
          <p:cNvGrpSpPr>
            <a:grpSpLocks/>
          </p:cNvGrpSpPr>
          <p:nvPr/>
        </p:nvGrpSpPr>
        <p:grpSpPr bwMode="auto">
          <a:xfrm>
            <a:off x="1268413" y="2605088"/>
            <a:ext cx="2138362" cy="2662237"/>
            <a:chOff x="1207" y="1586"/>
            <a:chExt cx="1347" cy="1677"/>
          </a:xfrm>
        </p:grpSpPr>
        <p:sp>
          <p:nvSpPr>
            <p:cNvPr id="98394" name="Freeform 73"/>
            <p:cNvSpPr>
              <a:spLocks/>
            </p:cNvSpPr>
            <p:nvPr/>
          </p:nvSpPr>
          <p:spPr bwMode="auto">
            <a:xfrm>
              <a:off x="1245" y="2742"/>
              <a:ext cx="4" cy="18"/>
            </a:xfrm>
            <a:custGeom>
              <a:avLst/>
              <a:gdLst>
                <a:gd name="T0" fmla="*/ 0 w 18"/>
                <a:gd name="T1" fmla="*/ 0 h 60"/>
                <a:gd name="T2" fmla="*/ 0 w 18"/>
                <a:gd name="T3" fmla="*/ 0 h 60"/>
                <a:gd name="T4" fmla="*/ 0 w 18"/>
                <a:gd name="T5" fmla="*/ 1 h 60"/>
                <a:gd name="T6" fmla="*/ 0 w 18"/>
                <a:gd name="T7" fmla="*/ 1 h 60"/>
                <a:gd name="T8" fmla="*/ 0 w 18"/>
                <a:gd name="T9" fmla="*/ 1 h 60"/>
                <a:gd name="T10" fmla="*/ 0 w 18"/>
                <a:gd name="T11" fmla="*/ 1 h 60"/>
                <a:gd name="T12" fmla="*/ 0 w 18"/>
                <a:gd name="T13" fmla="*/ 1 h 60"/>
                <a:gd name="T14" fmla="*/ 0 w 18"/>
                <a:gd name="T15" fmla="*/ 2 h 60"/>
                <a:gd name="T16" fmla="*/ 0 w 18"/>
                <a:gd name="T17" fmla="*/ 2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60">
                  <a:moveTo>
                    <a:pt x="2" y="0"/>
                  </a:moveTo>
                  <a:lnTo>
                    <a:pt x="1" y="8"/>
                  </a:lnTo>
                  <a:lnTo>
                    <a:pt x="0" y="16"/>
                  </a:lnTo>
                  <a:lnTo>
                    <a:pt x="0" y="25"/>
                  </a:lnTo>
                  <a:lnTo>
                    <a:pt x="2" y="32"/>
                  </a:lnTo>
                  <a:lnTo>
                    <a:pt x="4" y="39"/>
                  </a:lnTo>
                  <a:lnTo>
                    <a:pt x="8" y="47"/>
                  </a:lnTo>
                  <a:lnTo>
                    <a:pt x="13" y="53"/>
                  </a:lnTo>
                  <a:lnTo>
                    <a:pt x="18" y="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95" name="Freeform 74"/>
            <p:cNvSpPr>
              <a:spLocks/>
            </p:cNvSpPr>
            <p:nvPr/>
          </p:nvSpPr>
          <p:spPr bwMode="auto">
            <a:xfrm>
              <a:off x="1207" y="2679"/>
              <a:ext cx="52" cy="81"/>
            </a:xfrm>
            <a:custGeom>
              <a:avLst/>
              <a:gdLst>
                <a:gd name="T0" fmla="*/ 4 w 184"/>
                <a:gd name="T1" fmla="*/ 1 h 288"/>
                <a:gd name="T2" fmla="*/ 4 w 184"/>
                <a:gd name="T3" fmla="*/ 1 h 288"/>
                <a:gd name="T4" fmla="*/ 4 w 184"/>
                <a:gd name="T5" fmla="*/ 1 h 288"/>
                <a:gd name="T6" fmla="*/ 4 w 184"/>
                <a:gd name="T7" fmla="*/ 0 h 288"/>
                <a:gd name="T8" fmla="*/ 4 w 184"/>
                <a:gd name="T9" fmla="*/ 0 h 288"/>
                <a:gd name="T10" fmla="*/ 4 w 184"/>
                <a:gd name="T11" fmla="*/ 0 h 288"/>
                <a:gd name="T12" fmla="*/ 4 w 184"/>
                <a:gd name="T13" fmla="*/ 0 h 288"/>
                <a:gd name="T14" fmla="*/ 4 w 184"/>
                <a:gd name="T15" fmla="*/ 0 h 288"/>
                <a:gd name="T16" fmla="*/ 3 w 184"/>
                <a:gd name="T17" fmla="*/ 0 h 288"/>
                <a:gd name="T18" fmla="*/ 3 w 184"/>
                <a:gd name="T19" fmla="*/ 0 h 288"/>
                <a:gd name="T20" fmla="*/ 2 w 184"/>
                <a:gd name="T21" fmla="*/ 0 h 288"/>
                <a:gd name="T22" fmla="*/ 2 w 184"/>
                <a:gd name="T23" fmla="*/ 0 h 288"/>
                <a:gd name="T24" fmla="*/ 2 w 184"/>
                <a:gd name="T25" fmla="*/ 0 h 288"/>
                <a:gd name="T26" fmla="*/ 2 w 184"/>
                <a:gd name="T27" fmla="*/ 1 h 288"/>
                <a:gd name="T28" fmla="*/ 1 w 184"/>
                <a:gd name="T29" fmla="*/ 1 h 288"/>
                <a:gd name="T30" fmla="*/ 1 w 184"/>
                <a:gd name="T31" fmla="*/ 1 h 288"/>
                <a:gd name="T32" fmla="*/ 1 w 184"/>
                <a:gd name="T33" fmla="*/ 1 h 288"/>
                <a:gd name="T34" fmla="*/ 1 w 184"/>
                <a:gd name="T35" fmla="*/ 2 h 288"/>
                <a:gd name="T36" fmla="*/ 1 w 184"/>
                <a:gd name="T37" fmla="*/ 2 h 288"/>
                <a:gd name="T38" fmla="*/ 1 w 184"/>
                <a:gd name="T39" fmla="*/ 2 h 288"/>
                <a:gd name="T40" fmla="*/ 0 w 184"/>
                <a:gd name="T41" fmla="*/ 3 h 288"/>
                <a:gd name="T42" fmla="*/ 0 w 184"/>
                <a:gd name="T43" fmla="*/ 5 h 288"/>
                <a:gd name="T44" fmla="*/ 0 w 184"/>
                <a:gd name="T45" fmla="*/ 5 h 288"/>
                <a:gd name="T46" fmla="*/ 0 w 184"/>
                <a:gd name="T47" fmla="*/ 5 h 288"/>
                <a:gd name="T48" fmla="*/ 0 w 184"/>
                <a:gd name="T49" fmla="*/ 5 h 288"/>
                <a:gd name="T50" fmla="*/ 0 w 184"/>
                <a:gd name="T51" fmla="*/ 6 h 288"/>
                <a:gd name="T52" fmla="*/ 0 w 184"/>
                <a:gd name="T53" fmla="*/ 6 h 288"/>
                <a:gd name="T54" fmla="*/ 0 w 184"/>
                <a:gd name="T55" fmla="*/ 6 h 288"/>
                <a:gd name="T56" fmla="*/ 0 w 184"/>
                <a:gd name="T57" fmla="*/ 6 h 288"/>
                <a:gd name="T58" fmla="*/ 1 w 184"/>
                <a:gd name="T59" fmla="*/ 6 h 288"/>
                <a:gd name="T60" fmla="*/ 1 w 184"/>
                <a:gd name="T61" fmla="*/ 6 h 288"/>
                <a:gd name="T62" fmla="*/ 1 w 184"/>
                <a:gd name="T63" fmla="*/ 6 h 288"/>
                <a:gd name="T64" fmla="*/ 1 w 184"/>
                <a:gd name="T65" fmla="*/ 6 h 288"/>
                <a:gd name="T66" fmla="*/ 2 w 184"/>
                <a:gd name="T67" fmla="*/ 6 h 288"/>
                <a:gd name="T68" fmla="*/ 2 w 184"/>
                <a:gd name="T69" fmla="*/ 6 h 288"/>
                <a:gd name="T70" fmla="*/ 2 w 184"/>
                <a:gd name="T71" fmla="*/ 6 h 288"/>
                <a:gd name="T72" fmla="*/ 2 w 184"/>
                <a:gd name="T73" fmla="*/ 6 h 288"/>
                <a:gd name="T74" fmla="*/ 2 w 184"/>
                <a:gd name="T75" fmla="*/ 6 h 288"/>
                <a:gd name="T76" fmla="*/ 3 w 184"/>
                <a:gd name="T77" fmla="*/ 6 h 288"/>
                <a:gd name="T78" fmla="*/ 3 w 184"/>
                <a:gd name="T79" fmla="*/ 6 h 288"/>
                <a:gd name="T80" fmla="*/ 3 w 184"/>
                <a:gd name="T81" fmla="*/ 5 h 288"/>
                <a:gd name="T82" fmla="*/ 3 w 184"/>
                <a:gd name="T83" fmla="*/ 5 h 288"/>
                <a:gd name="T84" fmla="*/ 3 w 184"/>
                <a:gd name="T85" fmla="*/ 3 h 288"/>
                <a:gd name="T86" fmla="*/ 4 w 184"/>
                <a:gd name="T87" fmla="*/ 2 h 288"/>
                <a:gd name="T88" fmla="*/ 4 w 184"/>
                <a:gd name="T89" fmla="*/ 1 h 288"/>
                <a:gd name="T90" fmla="*/ 4 w 184"/>
                <a:gd name="T91" fmla="*/ 1 h 2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4" h="288">
                  <a:moveTo>
                    <a:pt x="183" y="37"/>
                  </a:moveTo>
                  <a:lnTo>
                    <a:pt x="184" y="32"/>
                  </a:lnTo>
                  <a:lnTo>
                    <a:pt x="184" y="26"/>
                  </a:lnTo>
                  <a:lnTo>
                    <a:pt x="181" y="14"/>
                  </a:lnTo>
                  <a:lnTo>
                    <a:pt x="179" y="8"/>
                  </a:lnTo>
                  <a:lnTo>
                    <a:pt x="174" y="3"/>
                  </a:lnTo>
                  <a:lnTo>
                    <a:pt x="170" y="0"/>
                  </a:lnTo>
                  <a:lnTo>
                    <a:pt x="164" y="0"/>
                  </a:lnTo>
                  <a:lnTo>
                    <a:pt x="139" y="0"/>
                  </a:lnTo>
                  <a:lnTo>
                    <a:pt x="116" y="0"/>
                  </a:lnTo>
                  <a:lnTo>
                    <a:pt x="104" y="2"/>
                  </a:lnTo>
                  <a:lnTo>
                    <a:pt x="92" y="7"/>
                  </a:lnTo>
                  <a:lnTo>
                    <a:pt x="83" y="14"/>
                  </a:lnTo>
                  <a:lnTo>
                    <a:pt x="73" y="22"/>
                  </a:lnTo>
                  <a:lnTo>
                    <a:pt x="65" y="30"/>
                  </a:lnTo>
                  <a:lnTo>
                    <a:pt x="57" y="40"/>
                  </a:lnTo>
                  <a:lnTo>
                    <a:pt x="46" y="60"/>
                  </a:lnTo>
                  <a:lnTo>
                    <a:pt x="40" y="71"/>
                  </a:lnTo>
                  <a:lnTo>
                    <a:pt x="37" y="82"/>
                  </a:lnTo>
                  <a:lnTo>
                    <a:pt x="31" y="106"/>
                  </a:lnTo>
                  <a:lnTo>
                    <a:pt x="18" y="152"/>
                  </a:lnTo>
                  <a:lnTo>
                    <a:pt x="6" y="198"/>
                  </a:lnTo>
                  <a:lnTo>
                    <a:pt x="1" y="222"/>
                  </a:lnTo>
                  <a:lnTo>
                    <a:pt x="0" y="233"/>
                  </a:lnTo>
                  <a:lnTo>
                    <a:pt x="1" y="246"/>
                  </a:lnTo>
                  <a:lnTo>
                    <a:pt x="4" y="258"/>
                  </a:lnTo>
                  <a:lnTo>
                    <a:pt x="9" y="269"/>
                  </a:lnTo>
                  <a:lnTo>
                    <a:pt x="13" y="274"/>
                  </a:lnTo>
                  <a:lnTo>
                    <a:pt x="16" y="278"/>
                  </a:lnTo>
                  <a:lnTo>
                    <a:pt x="21" y="282"/>
                  </a:lnTo>
                  <a:lnTo>
                    <a:pt x="26" y="285"/>
                  </a:lnTo>
                  <a:lnTo>
                    <a:pt x="38" y="288"/>
                  </a:lnTo>
                  <a:lnTo>
                    <a:pt x="50" y="288"/>
                  </a:lnTo>
                  <a:lnTo>
                    <a:pt x="73" y="288"/>
                  </a:lnTo>
                  <a:lnTo>
                    <a:pt x="86" y="288"/>
                  </a:lnTo>
                  <a:lnTo>
                    <a:pt x="91" y="286"/>
                  </a:lnTo>
                  <a:lnTo>
                    <a:pt x="97" y="283"/>
                  </a:lnTo>
                  <a:lnTo>
                    <a:pt x="106" y="276"/>
                  </a:lnTo>
                  <a:lnTo>
                    <a:pt x="115" y="266"/>
                  </a:lnTo>
                  <a:lnTo>
                    <a:pt x="121" y="257"/>
                  </a:lnTo>
                  <a:lnTo>
                    <a:pt x="127" y="246"/>
                  </a:lnTo>
                  <a:lnTo>
                    <a:pt x="134" y="224"/>
                  </a:lnTo>
                  <a:lnTo>
                    <a:pt x="157" y="130"/>
                  </a:lnTo>
                  <a:lnTo>
                    <a:pt x="171" y="84"/>
                  </a:lnTo>
                  <a:lnTo>
                    <a:pt x="178" y="61"/>
                  </a:lnTo>
                  <a:lnTo>
                    <a:pt x="183"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96" name="Freeform 75"/>
            <p:cNvSpPr>
              <a:spLocks/>
            </p:cNvSpPr>
            <p:nvPr/>
          </p:nvSpPr>
          <p:spPr bwMode="auto">
            <a:xfrm>
              <a:off x="2023" y="2985"/>
              <a:ext cx="54" cy="123"/>
            </a:xfrm>
            <a:custGeom>
              <a:avLst/>
              <a:gdLst>
                <a:gd name="T0" fmla="*/ 3 w 192"/>
                <a:gd name="T1" fmla="*/ 0 h 431"/>
                <a:gd name="T2" fmla="*/ 0 w 192"/>
                <a:gd name="T3" fmla="*/ 10 h 431"/>
                <a:gd name="T4" fmla="*/ 2 w 192"/>
                <a:gd name="T5" fmla="*/ 10 h 431"/>
                <a:gd name="T6" fmla="*/ 2 w 192"/>
                <a:gd name="T7" fmla="*/ 10 h 431"/>
                <a:gd name="T8" fmla="*/ 2 w 192"/>
                <a:gd name="T9" fmla="*/ 10 h 431"/>
                <a:gd name="T10" fmla="*/ 3 w 192"/>
                <a:gd name="T11" fmla="*/ 10 h 431"/>
                <a:gd name="T12" fmla="*/ 3 w 192"/>
                <a:gd name="T13" fmla="*/ 9 h 431"/>
                <a:gd name="T14" fmla="*/ 3 w 192"/>
                <a:gd name="T15" fmla="*/ 9 h 431"/>
                <a:gd name="T16" fmla="*/ 3 w 192"/>
                <a:gd name="T17" fmla="*/ 9 h 431"/>
                <a:gd name="T18" fmla="*/ 3 w 192"/>
                <a:gd name="T19" fmla="*/ 9 h 431"/>
                <a:gd name="T20" fmla="*/ 3 w 192"/>
                <a:gd name="T21" fmla="*/ 8 h 431"/>
                <a:gd name="T22" fmla="*/ 4 w 192"/>
                <a:gd name="T23" fmla="*/ 5 h 431"/>
                <a:gd name="T24" fmla="*/ 4 w 192"/>
                <a:gd name="T25" fmla="*/ 5 h 431"/>
                <a:gd name="T26" fmla="*/ 4 w 192"/>
                <a:gd name="T27" fmla="*/ 5 h 431"/>
                <a:gd name="T28" fmla="*/ 4 w 192"/>
                <a:gd name="T29" fmla="*/ 4 h 431"/>
                <a:gd name="T30" fmla="*/ 4 w 192"/>
                <a:gd name="T31" fmla="*/ 4 h 431"/>
                <a:gd name="T32" fmla="*/ 4 w 192"/>
                <a:gd name="T33" fmla="*/ 4 h 431"/>
                <a:gd name="T34" fmla="*/ 4 w 192"/>
                <a:gd name="T35" fmla="*/ 3 h 431"/>
                <a:gd name="T36" fmla="*/ 4 w 192"/>
                <a:gd name="T37" fmla="*/ 3 h 431"/>
                <a:gd name="T38" fmla="*/ 3 w 192"/>
                <a:gd name="T39" fmla="*/ 3 h 431"/>
                <a:gd name="T40" fmla="*/ 2 w 192"/>
                <a:gd name="T41" fmla="*/ 3 h 4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2" h="431">
                  <a:moveTo>
                    <a:pt x="115" y="0"/>
                  </a:moveTo>
                  <a:lnTo>
                    <a:pt x="0" y="431"/>
                  </a:lnTo>
                  <a:lnTo>
                    <a:pt x="75" y="431"/>
                  </a:lnTo>
                  <a:lnTo>
                    <a:pt x="87" y="430"/>
                  </a:lnTo>
                  <a:lnTo>
                    <a:pt x="99" y="425"/>
                  </a:lnTo>
                  <a:lnTo>
                    <a:pt x="111" y="418"/>
                  </a:lnTo>
                  <a:lnTo>
                    <a:pt x="123" y="407"/>
                  </a:lnTo>
                  <a:lnTo>
                    <a:pt x="134" y="394"/>
                  </a:lnTo>
                  <a:lnTo>
                    <a:pt x="143" y="380"/>
                  </a:lnTo>
                  <a:lnTo>
                    <a:pt x="151" y="364"/>
                  </a:lnTo>
                  <a:lnTo>
                    <a:pt x="156" y="348"/>
                  </a:lnTo>
                  <a:lnTo>
                    <a:pt x="188" y="228"/>
                  </a:lnTo>
                  <a:lnTo>
                    <a:pt x="191" y="211"/>
                  </a:lnTo>
                  <a:lnTo>
                    <a:pt x="192" y="196"/>
                  </a:lnTo>
                  <a:lnTo>
                    <a:pt x="191" y="181"/>
                  </a:lnTo>
                  <a:lnTo>
                    <a:pt x="187" y="168"/>
                  </a:lnTo>
                  <a:lnTo>
                    <a:pt x="181" y="158"/>
                  </a:lnTo>
                  <a:lnTo>
                    <a:pt x="173" y="150"/>
                  </a:lnTo>
                  <a:lnTo>
                    <a:pt x="162" y="146"/>
                  </a:lnTo>
                  <a:lnTo>
                    <a:pt x="152" y="144"/>
                  </a:lnTo>
                  <a:lnTo>
                    <a:pt x="76" y="1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97" name="Line 76"/>
            <p:cNvSpPr>
              <a:spLocks noChangeShapeType="1"/>
            </p:cNvSpPr>
            <p:nvPr/>
          </p:nvSpPr>
          <p:spPr bwMode="auto">
            <a:xfrm flipH="1">
              <a:off x="2520" y="3263"/>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98" name="Freeform 77"/>
            <p:cNvSpPr>
              <a:spLocks/>
            </p:cNvSpPr>
            <p:nvPr/>
          </p:nvSpPr>
          <p:spPr bwMode="auto">
            <a:xfrm>
              <a:off x="2508" y="3240"/>
              <a:ext cx="12" cy="23"/>
            </a:xfrm>
            <a:custGeom>
              <a:avLst/>
              <a:gdLst>
                <a:gd name="T0" fmla="*/ 0 w 40"/>
                <a:gd name="T1" fmla="*/ 0 h 84"/>
                <a:gd name="T2" fmla="*/ 0 w 40"/>
                <a:gd name="T3" fmla="*/ 0 h 84"/>
                <a:gd name="T4" fmla="*/ 0 w 40"/>
                <a:gd name="T5" fmla="*/ 1 h 84"/>
                <a:gd name="T6" fmla="*/ 0 w 40"/>
                <a:gd name="T7" fmla="*/ 1 h 84"/>
                <a:gd name="T8" fmla="*/ 0 w 40"/>
                <a:gd name="T9" fmla="*/ 1 h 84"/>
                <a:gd name="T10" fmla="*/ 0 w 40"/>
                <a:gd name="T11" fmla="*/ 1 h 84"/>
                <a:gd name="T12" fmla="*/ 1 w 40"/>
                <a:gd name="T13" fmla="*/ 2 h 84"/>
                <a:gd name="T14" fmla="*/ 1 w 40"/>
                <a:gd name="T15" fmla="*/ 2 h 84"/>
                <a:gd name="T16" fmla="*/ 1 w 40"/>
                <a:gd name="T17" fmla="*/ 2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 h="84">
                  <a:moveTo>
                    <a:pt x="4" y="0"/>
                  </a:moveTo>
                  <a:lnTo>
                    <a:pt x="1" y="16"/>
                  </a:lnTo>
                  <a:lnTo>
                    <a:pt x="0" y="32"/>
                  </a:lnTo>
                  <a:lnTo>
                    <a:pt x="2" y="46"/>
                  </a:lnTo>
                  <a:lnTo>
                    <a:pt x="5" y="58"/>
                  </a:lnTo>
                  <a:lnTo>
                    <a:pt x="11" y="69"/>
                  </a:lnTo>
                  <a:lnTo>
                    <a:pt x="20" y="77"/>
                  </a:lnTo>
                  <a:lnTo>
                    <a:pt x="29" y="82"/>
                  </a:lnTo>
                  <a:lnTo>
                    <a:pt x="4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99" name="Line 78"/>
            <p:cNvSpPr>
              <a:spLocks noChangeShapeType="1"/>
            </p:cNvSpPr>
            <p:nvPr/>
          </p:nvSpPr>
          <p:spPr bwMode="auto">
            <a:xfrm flipV="1">
              <a:off x="2510" y="3206"/>
              <a:ext cx="10"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00" name="Freeform 79"/>
            <p:cNvSpPr>
              <a:spLocks/>
            </p:cNvSpPr>
            <p:nvPr/>
          </p:nvSpPr>
          <p:spPr bwMode="auto">
            <a:xfrm>
              <a:off x="2520" y="3182"/>
              <a:ext cx="22" cy="24"/>
            </a:xfrm>
            <a:custGeom>
              <a:avLst/>
              <a:gdLst>
                <a:gd name="T0" fmla="*/ 2 w 81"/>
                <a:gd name="T1" fmla="*/ 0 h 84"/>
                <a:gd name="T2" fmla="*/ 1 w 81"/>
                <a:gd name="T3" fmla="*/ 0 h 84"/>
                <a:gd name="T4" fmla="*/ 1 w 81"/>
                <a:gd name="T5" fmla="*/ 0 h 84"/>
                <a:gd name="T6" fmla="*/ 1 w 81"/>
                <a:gd name="T7" fmla="*/ 0 h 84"/>
                <a:gd name="T8" fmla="*/ 1 w 81"/>
                <a:gd name="T9" fmla="*/ 1 h 84"/>
                <a:gd name="T10" fmla="*/ 1 w 81"/>
                <a:gd name="T11" fmla="*/ 1 h 84"/>
                <a:gd name="T12" fmla="*/ 0 w 81"/>
                <a:gd name="T13" fmla="*/ 1 h 84"/>
                <a:gd name="T14" fmla="*/ 0 w 81"/>
                <a:gd name="T15" fmla="*/ 1 h 84"/>
                <a:gd name="T16" fmla="*/ 0 w 81"/>
                <a:gd name="T17" fmla="*/ 2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1" h="84">
                  <a:moveTo>
                    <a:pt x="81" y="0"/>
                  </a:moveTo>
                  <a:lnTo>
                    <a:pt x="69" y="2"/>
                  </a:lnTo>
                  <a:lnTo>
                    <a:pt x="57" y="7"/>
                  </a:lnTo>
                  <a:lnTo>
                    <a:pt x="45" y="14"/>
                  </a:lnTo>
                  <a:lnTo>
                    <a:pt x="33" y="25"/>
                  </a:lnTo>
                  <a:lnTo>
                    <a:pt x="22" y="37"/>
                  </a:lnTo>
                  <a:lnTo>
                    <a:pt x="13" y="52"/>
                  </a:lnTo>
                  <a:lnTo>
                    <a:pt x="5" y="68"/>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401" name="Line 80"/>
            <p:cNvSpPr>
              <a:spLocks noChangeShapeType="1"/>
            </p:cNvSpPr>
            <p:nvPr/>
          </p:nvSpPr>
          <p:spPr bwMode="auto">
            <a:xfrm>
              <a:off x="2542" y="3182"/>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02" name="Line 81"/>
            <p:cNvSpPr>
              <a:spLocks noChangeShapeType="1"/>
            </p:cNvSpPr>
            <p:nvPr/>
          </p:nvSpPr>
          <p:spPr bwMode="auto">
            <a:xfrm>
              <a:off x="1319" y="2211"/>
              <a:ext cx="0" cy="4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03" name="Line 82"/>
            <p:cNvSpPr>
              <a:spLocks noChangeShapeType="1"/>
            </p:cNvSpPr>
            <p:nvPr/>
          </p:nvSpPr>
          <p:spPr bwMode="auto">
            <a:xfrm>
              <a:off x="2073" y="1586"/>
              <a:ext cx="0" cy="13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04" name="Line 83"/>
            <p:cNvSpPr>
              <a:spLocks noChangeShapeType="1"/>
            </p:cNvSpPr>
            <p:nvPr/>
          </p:nvSpPr>
          <p:spPr bwMode="auto">
            <a:xfrm>
              <a:off x="2554" y="2925"/>
              <a:ext cx="0" cy="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405" name="Line 84"/>
            <p:cNvSpPr>
              <a:spLocks noChangeShapeType="1"/>
            </p:cNvSpPr>
            <p:nvPr/>
          </p:nvSpPr>
          <p:spPr bwMode="auto">
            <a:xfrm>
              <a:off x="1319" y="2659"/>
              <a:ext cx="1235" cy="44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8313" name="Group 85"/>
          <p:cNvGrpSpPr>
            <a:grpSpLocks/>
          </p:cNvGrpSpPr>
          <p:nvPr/>
        </p:nvGrpSpPr>
        <p:grpSpPr bwMode="auto">
          <a:xfrm>
            <a:off x="5175250" y="676275"/>
            <a:ext cx="3573463" cy="5807075"/>
            <a:chOff x="3260" y="362"/>
            <a:chExt cx="2251" cy="3658"/>
          </a:xfrm>
        </p:grpSpPr>
        <p:sp>
          <p:nvSpPr>
            <p:cNvPr id="98333" name="Line 86"/>
            <p:cNvSpPr>
              <a:spLocks noChangeShapeType="1"/>
            </p:cNvSpPr>
            <p:nvPr/>
          </p:nvSpPr>
          <p:spPr bwMode="auto">
            <a:xfrm>
              <a:off x="3260" y="2414"/>
              <a:ext cx="22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34" name="Line 87"/>
            <p:cNvSpPr>
              <a:spLocks noChangeShapeType="1"/>
            </p:cNvSpPr>
            <p:nvPr/>
          </p:nvSpPr>
          <p:spPr bwMode="auto">
            <a:xfrm flipH="1">
              <a:off x="5357" y="2223"/>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35" name="Freeform 88"/>
            <p:cNvSpPr>
              <a:spLocks/>
            </p:cNvSpPr>
            <p:nvPr/>
          </p:nvSpPr>
          <p:spPr bwMode="auto">
            <a:xfrm>
              <a:off x="5346" y="2197"/>
              <a:ext cx="11" cy="26"/>
            </a:xfrm>
            <a:custGeom>
              <a:avLst/>
              <a:gdLst>
                <a:gd name="T0" fmla="*/ 0 w 23"/>
                <a:gd name="T1" fmla="*/ 0 h 47"/>
                <a:gd name="T2" fmla="*/ 0 w 23"/>
                <a:gd name="T3" fmla="*/ 2 h 47"/>
                <a:gd name="T4" fmla="*/ 0 w 23"/>
                <a:gd name="T5" fmla="*/ 3 h 47"/>
                <a:gd name="T6" fmla="*/ 0 w 23"/>
                <a:gd name="T7" fmla="*/ 4 h 47"/>
                <a:gd name="T8" fmla="*/ 0 w 23"/>
                <a:gd name="T9" fmla="*/ 6 h 47"/>
                <a:gd name="T10" fmla="*/ 0 w 23"/>
                <a:gd name="T11" fmla="*/ 7 h 47"/>
                <a:gd name="T12" fmla="*/ 1 w 23"/>
                <a:gd name="T13" fmla="*/ 7 h 47"/>
                <a:gd name="T14" fmla="*/ 2 w 23"/>
                <a:gd name="T15" fmla="*/ 8 h 47"/>
                <a:gd name="T16" fmla="*/ 2 w 23"/>
                <a:gd name="T17" fmla="*/ 8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2" y="0"/>
                  </a:moveTo>
                  <a:lnTo>
                    <a:pt x="0" y="10"/>
                  </a:lnTo>
                  <a:lnTo>
                    <a:pt x="0" y="18"/>
                  </a:lnTo>
                  <a:lnTo>
                    <a:pt x="1" y="27"/>
                  </a:lnTo>
                  <a:lnTo>
                    <a:pt x="4" y="33"/>
                  </a:lnTo>
                  <a:lnTo>
                    <a:pt x="7" y="40"/>
                  </a:lnTo>
                  <a:lnTo>
                    <a:pt x="11" y="44"/>
                  </a:lnTo>
                  <a:lnTo>
                    <a:pt x="16" y="46"/>
                  </a:lnTo>
                  <a:lnTo>
                    <a:pt x="23"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36" name="Line 89"/>
            <p:cNvSpPr>
              <a:spLocks noChangeShapeType="1"/>
            </p:cNvSpPr>
            <p:nvPr/>
          </p:nvSpPr>
          <p:spPr bwMode="auto">
            <a:xfrm flipV="1">
              <a:off x="5346" y="2159"/>
              <a:ext cx="11"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37" name="Freeform 90"/>
            <p:cNvSpPr>
              <a:spLocks/>
            </p:cNvSpPr>
            <p:nvPr/>
          </p:nvSpPr>
          <p:spPr bwMode="auto">
            <a:xfrm>
              <a:off x="5357" y="2137"/>
              <a:ext cx="23" cy="22"/>
            </a:xfrm>
            <a:custGeom>
              <a:avLst/>
              <a:gdLst>
                <a:gd name="T0" fmla="*/ 6 w 44"/>
                <a:gd name="T1" fmla="*/ 0 h 47"/>
                <a:gd name="T2" fmla="*/ 5 w 44"/>
                <a:gd name="T3" fmla="*/ 0 h 47"/>
                <a:gd name="T4" fmla="*/ 5 w 44"/>
                <a:gd name="T5" fmla="*/ 0 h 47"/>
                <a:gd name="T6" fmla="*/ 4 w 44"/>
                <a:gd name="T7" fmla="*/ 1 h 47"/>
                <a:gd name="T8" fmla="*/ 3 w 44"/>
                <a:gd name="T9" fmla="*/ 1 h 47"/>
                <a:gd name="T10" fmla="*/ 2 w 44"/>
                <a:gd name="T11" fmla="*/ 2 h 47"/>
                <a:gd name="T12" fmla="*/ 1 w 44"/>
                <a:gd name="T13" fmla="*/ 3 h 47"/>
                <a:gd name="T14" fmla="*/ 1 w 44"/>
                <a:gd name="T15" fmla="*/ 4 h 47"/>
                <a:gd name="T16" fmla="*/ 0 w 44"/>
                <a:gd name="T17" fmla="*/ 5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 h="47">
                  <a:moveTo>
                    <a:pt x="44" y="0"/>
                  </a:moveTo>
                  <a:lnTo>
                    <a:pt x="38" y="1"/>
                  </a:lnTo>
                  <a:lnTo>
                    <a:pt x="32" y="3"/>
                  </a:lnTo>
                  <a:lnTo>
                    <a:pt x="24" y="9"/>
                  </a:lnTo>
                  <a:lnTo>
                    <a:pt x="18" y="14"/>
                  </a:lnTo>
                  <a:lnTo>
                    <a:pt x="11" y="22"/>
                  </a:lnTo>
                  <a:lnTo>
                    <a:pt x="7" y="29"/>
                  </a:lnTo>
                  <a:lnTo>
                    <a:pt x="3" y="39"/>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38" name="Line 91"/>
            <p:cNvSpPr>
              <a:spLocks noChangeShapeType="1"/>
            </p:cNvSpPr>
            <p:nvPr/>
          </p:nvSpPr>
          <p:spPr bwMode="auto">
            <a:xfrm>
              <a:off x="5380" y="2137"/>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39" name="Line 92"/>
            <p:cNvSpPr>
              <a:spLocks noChangeShapeType="1"/>
            </p:cNvSpPr>
            <p:nvPr/>
          </p:nvSpPr>
          <p:spPr bwMode="auto">
            <a:xfrm flipH="1">
              <a:off x="5414" y="2092"/>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8340" name="Group 93"/>
            <p:cNvGrpSpPr>
              <a:grpSpLocks/>
            </p:cNvGrpSpPr>
            <p:nvPr/>
          </p:nvGrpSpPr>
          <p:grpSpPr bwMode="auto">
            <a:xfrm>
              <a:off x="3282" y="362"/>
              <a:ext cx="2034" cy="3658"/>
              <a:chOff x="3282" y="362"/>
              <a:chExt cx="2034" cy="3658"/>
            </a:xfrm>
          </p:grpSpPr>
          <p:sp>
            <p:nvSpPr>
              <p:cNvPr id="98341" name="Line 94"/>
              <p:cNvSpPr>
                <a:spLocks noChangeShapeType="1"/>
              </p:cNvSpPr>
              <p:nvPr/>
            </p:nvSpPr>
            <p:spPr bwMode="auto">
              <a:xfrm flipH="1">
                <a:off x="3863" y="2897"/>
                <a:ext cx="1075" cy="79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42" name="Freeform 95"/>
              <p:cNvSpPr>
                <a:spLocks/>
              </p:cNvSpPr>
              <p:nvPr/>
            </p:nvSpPr>
            <p:spPr bwMode="auto">
              <a:xfrm>
                <a:off x="3335" y="2777"/>
                <a:ext cx="7" cy="15"/>
              </a:xfrm>
              <a:custGeom>
                <a:avLst/>
                <a:gdLst>
                  <a:gd name="T0" fmla="*/ 1 w 9"/>
                  <a:gd name="T1" fmla="*/ 0 h 33"/>
                  <a:gd name="T2" fmla="*/ 1 w 9"/>
                  <a:gd name="T3" fmla="*/ 0 h 33"/>
                  <a:gd name="T4" fmla="*/ 0 w 9"/>
                  <a:gd name="T5" fmla="*/ 1 h 33"/>
                  <a:gd name="T6" fmla="*/ 0 w 9"/>
                  <a:gd name="T7" fmla="*/ 1 h 33"/>
                  <a:gd name="T8" fmla="*/ 1 w 9"/>
                  <a:gd name="T9" fmla="*/ 2 h 33"/>
                  <a:gd name="T10" fmla="*/ 2 w 9"/>
                  <a:gd name="T11" fmla="*/ 2 h 33"/>
                  <a:gd name="T12" fmla="*/ 2 w 9"/>
                  <a:gd name="T13" fmla="*/ 2 h 33"/>
                  <a:gd name="T14" fmla="*/ 3 w 9"/>
                  <a:gd name="T15" fmla="*/ 3 h 33"/>
                  <a:gd name="T16" fmla="*/ 4 w 9"/>
                  <a:gd name="T17" fmla="*/ 3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 h="33">
                    <a:moveTo>
                      <a:pt x="1" y="0"/>
                    </a:moveTo>
                    <a:lnTo>
                      <a:pt x="1" y="4"/>
                    </a:lnTo>
                    <a:lnTo>
                      <a:pt x="0" y="9"/>
                    </a:lnTo>
                    <a:lnTo>
                      <a:pt x="0" y="13"/>
                    </a:lnTo>
                    <a:lnTo>
                      <a:pt x="1" y="18"/>
                    </a:lnTo>
                    <a:lnTo>
                      <a:pt x="3" y="22"/>
                    </a:lnTo>
                    <a:lnTo>
                      <a:pt x="5" y="26"/>
                    </a:lnTo>
                    <a:lnTo>
                      <a:pt x="7" y="30"/>
                    </a:lnTo>
                    <a:lnTo>
                      <a:pt x="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43" name="Freeform 96"/>
              <p:cNvSpPr>
                <a:spLocks/>
              </p:cNvSpPr>
              <p:nvPr/>
            </p:nvSpPr>
            <p:spPr bwMode="auto">
              <a:xfrm>
                <a:off x="3297" y="2706"/>
                <a:ext cx="57" cy="86"/>
              </a:xfrm>
              <a:custGeom>
                <a:avLst/>
                <a:gdLst>
                  <a:gd name="T0" fmla="*/ 17 w 103"/>
                  <a:gd name="T1" fmla="*/ 3 h 161"/>
                  <a:gd name="T2" fmla="*/ 18 w 103"/>
                  <a:gd name="T3" fmla="*/ 3 h 161"/>
                  <a:gd name="T4" fmla="*/ 18 w 103"/>
                  <a:gd name="T5" fmla="*/ 2 h 161"/>
                  <a:gd name="T6" fmla="*/ 17 w 103"/>
                  <a:gd name="T7" fmla="*/ 2 h 161"/>
                  <a:gd name="T8" fmla="*/ 17 w 103"/>
                  <a:gd name="T9" fmla="*/ 1 h 161"/>
                  <a:gd name="T10" fmla="*/ 17 w 103"/>
                  <a:gd name="T11" fmla="*/ 1 h 161"/>
                  <a:gd name="T12" fmla="*/ 16 w 103"/>
                  <a:gd name="T13" fmla="*/ 0 h 161"/>
                  <a:gd name="T14" fmla="*/ 15 w 103"/>
                  <a:gd name="T15" fmla="*/ 0 h 161"/>
                  <a:gd name="T16" fmla="*/ 13 w 103"/>
                  <a:gd name="T17" fmla="*/ 0 h 161"/>
                  <a:gd name="T18" fmla="*/ 11 w 103"/>
                  <a:gd name="T19" fmla="*/ 1 h 161"/>
                  <a:gd name="T20" fmla="*/ 10 w 103"/>
                  <a:gd name="T21" fmla="*/ 1 h 161"/>
                  <a:gd name="T22" fmla="*/ 9 w 103"/>
                  <a:gd name="T23" fmla="*/ 1 h 161"/>
                  <a:gd name="T24" fmla="*/ 8 w 103"/>
                  <a:gd name="T25" fmla="*/ 1 h 161"/>
                  <a:gd name="T26" fmla="*/ 7 w 103"/>
                  <a:gd name="T27" fmla="*/ 2 h 161"/>
                  <a:gd name="T28" fmla="*/ 6 w 103"/>
                  <a:gd name="T29" fmla="*/ 3 h 161"/>
                  <a:gd name="T30" fmla="*/ 6 w 103"/>
                  <a:gd name="T31" fmla="*/ 3 h 161"/>
                  <a:gd name="T32" fmla="*/ 4 w 103"/>
                  <a:gd name="T33" fmla="*/ 5 h 161"/>
                  <a:gd name="T34" fmla="*/ 4 w 103"/>
                  <a:gd name="T35" fmla="*/ 6 h 161"/>
                  <a:gd name="T36" fmla="*/ 4 w 103"/>
                  <a:gd name="T37" fmla="*/ 7 h 161"/>
                  <a:gd name="T38" fmla="*/ 3 w 103"/>
                  <a:gd name="T39" fmla="*/ 9 h 161"/>
                  <a:gd name="T40" fmla="*/ 2 w 103"/>
                  <a:gd name="T41" fmla="*/ 13 h 161"/>
                  <a:gd name="T42" fmla="*/ 1 w 103"/>
                  <a:gd name="T43" fmla="*/ 17 h 161"/>
                  <a:gd name="T44" fmla="*/ 0 w 103"/>
                  <a:gd name="T45" fmla="*/ 19 h 161"/>
                  <a:gd name="T46" fmla="*/ 0 w 103"/>
                  <a:gd name="T47" fmla="*/ 20 h 161"/>
                  <a:gd name="T48" fmla="*/ 0 w 103"/>
                  <a:gd name="T49" fmla="*/ 21 h 161"/>
                  <a:gd name="T50" fmla="*/ 1 w 103"/>
                  <a:gd name="T51" fmla="*/ 22 h 161"/>
                  <a:gd name="T52" fmla="*/ 1 w 103"/>
                  <a:gd name="T53" fmla="*/ 23 h 161"/>
                  <a:gd name="T54" fmla="*/ 1 w 103"/>
                  <a:gd name="T55" fmla="*/ 24 h 161"/>
                  <a:gd name="T56" fmla="*/ 2 w 103"/>
                  <a:gd name="T57" fmla="*/ 24 h 161"/>
                  <a:gd name="T58" fmla="*/ 2 w 103"/>
                  <a:gd name="T59" fmla="*/ 24 h 161"/>
                  <a:gd name="T60" fmla="*/ 2 w 103"/>
                  <a:gd name="T61" fmla="*/ 24 h 161"/>
                  <a:gd name="T62" fmla="*/ 4 w 103"/>
                  <a:gd name="T63" fmla="*/ 25 h 161"/>
                  <a:gd name="T64" fmla="*/ 4 w 103"/>
                  <a:gd name="T65" fmla="*/ 25 h 161"/>
                  <a:gd name="T66" fmla="*/ 7 w 103"/>
                  <a:gd name="T67" fmla="*/ 25 h 161"/>
                  <a:gd name="T68" fmla="*/ 8 w 103"/>
                  <a:gd name="T69" fmla="*/ 25 h 161"/>
                  <a:gd name="T70" fmla="*/ 8 w 103"/>
                  <a:gd name="T71" fmla="*/ 24 h 161"/>
                  <a:gd name="T72" fmla="*/ 9 w 103"/>
                  <a:gd name="T73" fmla="*/ 24 h 161"/>
                  <a:gd name="T74" fmla="*/ 10 w 103"/>
                  <a:gd name="T75" fmla="*/ 24 h 161"/>
                  <a:gd name="T76" fmla="*/ 11 w 103"/>
                  <a:gd name="T77" fmla="*/ 23 h 161"/>
                  <a:gd name="T78" fmla="*/ 12 w 103"/>
                  <a:gd name="T79" fmla="*/ 22 h 161"/>
                  <a:gd name="T80" fmla="*/ 12 w 103"/>
                  <a:gd name="T81" fmla="*/ 21 h 161"/>
                  <a:gd name="T82" fmla="*/ 13 w 103"/>
                  <a:gd name="T83" fmla="*/ 19 h 161"/>
                  <a:gd name="T84" fmla="*/ 15 w 103"/>
                  <a:gd name="T85" fmla="*/ 11 h 161"/>
                  <a:gd name="T86" fmla="*/ 16 w 103"/>
                  <a:gd name="T87" fmla="*/ 7 h 161"/>
                  <a:gd name="T88" fmla="*/ 17 w 103"/>
                  <a:gd name="T89" fmla="*/ 5 h 161"/>
                  <a:gd name="T90" fmla="*/ 17 w 103"/>
                  <a:gd name="T91" fmla="*/ 3 h 16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3" h="161">
                    <a:moveTo>
                      <a:pt x="102" y="22"/>
                    </a:moveTo>
                    <a:lnTo>
                      <a:pt x="103" y="18"/>
                    </a:lnTo>
                    <a:lnTo>
                      <a:pt x="103" y="15"/>
                    </a:lnTo>
                    <a:lnTo>
                      <a:pt x="101" y="9"/>
                    </a:lnTo>
                    <a:lnTo>
                      <a:pt x="99" y="5"/>
                    </a:lnTo>
                    <a:lnTo>
                      <a:pt x="97" y="2"/>
                    </a:lnTo>
                    <a:lnTo>
                      <a:pt x="95" y="0"/>
                    </a:lnTo>
                    <a:lnTo>
                      <a:pt x="92" y="0"/>
                    </a:lnTo>
                    <a:lnTo>
                      <a:pt x="78" y="0"/>
                    </a:lnTo>
                    <a:lnTo>
                      <a:pt x="64" y="1"/>
                    </a:lnTo>
                    <a:lnTo>
                      <a:pt x="58" y="2"/>
                    </a:lnTo>
                    <a:lnTo>
                      <a:pt x="52" y="5"/>
                    </a:lnTo>
                    <a:lnTo>
                      <a:pt x="46" y="8"/>
                    </a:lnTo>
                    <a:lnTo>
                      <a:pt x="41" y="12"/>
                    </a:lnTo>
                    <a:lnTo>
                      <a:pt x="37" y="17"/>
                    </a:lnTo>
                    <a:lnTo>
                      <a:pt x="32" y="23"/>
                    </a:lnTo>
                    <a:lnTo>
                      <a:pt x="25" y="34"/>
                    </a:lnTo>
                    <a:lnTo>
                      <a:pt x="23" y="40"/>
                    </a:lnTo>
                    <a:lnTo>
                      <a:pt x="21" y="46"/>
                    </a:lnTo>
                    <a:lnTo>
                      <a:pt x="17" y="60"/>
                    </a:lnTo>
                    <a:lnTo>
                      <a:pt x="10" y="85"/>
                    </a:lnTo>
                    <a:lnTo>
                      <a:pt x="4" y="111"/>
                    </a:lnTo>
                    <a:lnTo>
                      <a:pt x="0" y="125"/>
                    </a:lnTo>
                    <a:lnTo>
                      <a:pt x="0" y="131"/>
                    </a:lnTo>
                    <a:lnTo>
                      <a:pt x="0" y="138"/>
                    </a:lnTo>
                    <a:lnTo>
                      <a:pt x="3" y="144"/>
                    </a:lnTo>
                    <a:lnTo>
                      <a:pt x="5" y="150"/>
                    </a:lnTo>
                    <a:lnTo>
                      <a:pt x="7" y="154"/>
                    </a:lnTo>
                    <a:lnTo>
                      <a:pt x="9" y="156"/>
                    </a:lnTo>
                    <a:lnTo>
                      <a:pt x="11" y="158"/>
                    </a:lnTo>
                    <a:lnTo>
                      <a:pt x="14" y="160"/>
                    </a:lnTo>
                    <a:lnTo>
                      <a:pt x="21" y="161"/>
                    </a:lnTo>
                    <a:lnTo>
                      <a:pt x="28" y="161"/>
                    </a:lnTo>
                    <a:lnTo>
                      <a:pt x="41" y="161"/>
                    </a:lnTo>
                    <a:lnTo>
                      <a:pt x="47" y="161"/>
                    </a:lnTo>
                    <a:lnTo>
                      <a:pt x="50" y="160"/>
                    </a:lnTo>
                    <a:lnTo>
                      <a:pt x="54" y="159"/>
                    </a:lnTo>
                    <a:lnTo>
                      <a:pt x="59" y="155"/>
                    </a:lnTo>
                    <a:lnTo>
                      <a:pt x="64" y="149"/>
                    </a:lnTo>
                    <a:lnTo>
                      <a:pt x="68" y="144"/>
                    </a:lnTo>
                    <a:lnTo>
                      <a:pt x="71" y="138"/>
                    </a:lnTo>
                    <a:lnTo>
                      <a:pt x="75" y="125"/>
                    </a:lnTo>
                    <a:lnTo>
                      <a:pt x="88" y="74"/>
                    </a:lnTo>
                    <a:lnTo>
                      <a:pt x="95" y="47"/>
                    </a:lnTo>
                    <a:lnTo>
                      <a:pt x="99" y="34"/>
                    </a:lnTo>
                    <a:lnTo>
                      <a:pt x="102" y="2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44" name="Freeform 97"/>
              <p:cNvSpPr>
                <a:spLocks/>
              </p:cNvSpPr>
              <p:nvPr/>
            </p:nvSpPr>
            <p:spPr bwMode="auto">
              <a:xfrm>
                <a:off x="4503" y="3488"/>
                <a:ext cx="60" cy="131"/>
              </a:xfrm>
              <a:custGeom>
                <a:avLst/>
                <a:gdLst>
                  <a:gd name="T0" fmla="*/ 11 w 107"/>
                  <a:gd name="T1" fmla="*/ 0 h 242"/>
                  <a:gd name="T2" fmla="*/ 0 w 107"/>
                  <a:gd name="T3" fmla="*/ 38 h 242"/>
                  <a:gd name="T4" fmla="*/ 7 w 107"/>
                  <a:gd name="T5" fmla="*/ 38 h 242"/>
                  <a:gd name="T6" fmla="*/ 8 w 107"/>
                  <a:gd name="T7" fmla="*/ 38 h 242"/>
                  <a:gd name="T8" fmla="*/ 10 w 107"/>
                  <a:gd name="T9" fmla="*/ 38 h 242"/>
                  <a:gd name="T10" fmla="*/ 11 w 107"/>
                  <a:gd name="T11" fmla="*/ 37 h 242"/>
                  <a:gd name="T12" fmla="*/ 12 w 107"/>
                  <a:gd name="T13" fmla="*/ 36 h 242"/>
                  <a:gd name="T14" fmla="*/ 13 w 107"/>
                  <a:gd name="T15" fmla="*/ 35 h 242"/>
                  <a:gd name="T16" fmla="*/ 14 w 107"/>
                  <a:gd name="T17" fmla="*/ 34 h 242"/>
                  <a:gd name="T18" fmla="*/ 15 w 107"/>
                  <a:gd name="T19" fmla="*/ 32 h 242"/>
                  <a:gd name="T20" fmla="*/ 15 w 107"/>
                  <a:gd name="T21" fmla="*/ 31 h 242"/>
                  <a:gd name="T22" fmla="*/ 19 w 107"/>
                  <a:gd name="T23" fmla="*/ 20 h 242"/>
                  <a:gd name="T24" fmla="*/ 19 w 107"/>
                  <a:gd name="T25" fmla="*/ 19 h 242"/>
                  <a:gd name="T26" fmla="*/ 19 w 107"/>
                  <a:gd name="T27" fmla="*/ 17 h 242"/>
                  <a:gd name="T28" fmla="*/ 19 w 107"/>
                  <a:gd name="T29" fmla="*/ 16 h 242"/>
                  <a:gd name="T30" fmla="*/ 19 w 107"/>
                  <a:gd name="T31" fmla="*/ 15 h 242"/>
                  <a:gd name="T32" fmla="*/ 18 w 107"/>
                  <a:gd name="T33" fmla="*/ 14 h 242"/>
                  <a:gd name="T34" fmla="*/ 17 w 107"/>
                  <a:gd name="T35" fmla="*/ 13 h 242"/>
                  <a:gd name="T36" fmla="*/ 16 w 107"/>
                  <a:gd name="T37" fmla="*/ 13 h 242"/>
                  <a:gd name="T38" fmla="*/ 15 w 107"/>
                  <a:gd name="T39" fmla="*/ 13 h 242"/>
                  <a:gd name="T40" fmla="*/ 7 w 107"/>
                  <a:gd name="T41" fmla="*/ 13 h 2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7" h="242">
                    <a:moveTo>
                      <a:pt x="64" y="0"/>
                    </a:moveTo>
                    <a:lnTo>
                      <a:pt x="0" y="242"/>
                    </a:lnTo>
                    <a:lnTo>
                      <a:pt x="41" y="242"/>
                    </a:lnTo>
                    <a:lnTo>
                      <a:pt x="49" y="241"/>
                    </a:lnTo>
                    <a:lnTo>
                      <a:pt x="55" y="239"/>
                    </a:lnTo>
                    <a:lnTo>
                      <a:pt x="62" y="234"/>
                    </a:lnTo>
                    <a:lnTo>
                      <a:pt x="69" y="228"/>
                    </a:lnTo>
                    <a:lnTo>
                      <a:pt x="74" y="221"/>
                    </a:lnTo>
                    <a:lnTo>
                      <a:pt x="80" y="213"/>
                    </a:lnTo>
                    <a:lnTo>
                      <a:pt x="84" y="205"/>
                    </a:lnTo>
                    <a:lnTo>
                      <a:pt x="87" y="195"/>
                    </a:lnTo>
                    <a:lnTo>
                      <a:pt x="105" y="128"/>
                    </a:lnTo>
                    <a:lnTo>
                      <a:pt x="106" y="118"/>
                    </a:lnTo>
                    <a:lnTo>
                      <a:pt x="107" y="110"/>
                    </a:lnTo>
                    <a:lnTo>
                      <a:pt x="106" y="102"/>
                    </a:lnTo>
                    <a:lnTo>
                      <a:pt x="104" y="95"/>
                    </a:lnTo>
                    <a:lnTo>
                      <a:pt x="101" y="89"/>
                    </a:lnTo>
                    <a:lnTo>
                      <a:pt x="97" y="84"/>
                    </a:lnTo>
                    <a:lnTo>
                      <a:pt x="91" y="82"/>
                    </a:lnTo>
                    <a:lnTo>
                      <a:pt x="85" y="81"/>
                    </a:lnTo>
                    <a:lnTo>
                      <a:pt x="42"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45" name="Line 98"/>
              <p:cNvSpPr>
                <a:spLocks noChangeShapeType="1"/>
              </p:cNvSpPr>
              <p:nvPr/>
            </p:nvSpPr>
            <p:spPr bwMode="auto">
              <a:xfrm flipH="1">
                <a:off x="5279" y="402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46" name="Freeform 99"/>
              <p:cNvSpPr>
                <a:spLocks/>
              </p:cNvSpPr>
              <p:nvPr/>
            </p:nvSpPr>
            <p:spPr bwMode="auto">
              <a:xfrm>
                <a:off x="5268" y="3994"/>
                <a:ext cx="11" cy="26"/>
              </a:xfrm>
              <a:custGeom>
                <a:avLst/>
                <a:gdLst>
                  <a:gd name="T0" fmla="*/ 1 w 22"/>
                  <a:gd name="T1" fmla="*/ 0 h 46"/>
                  <a:gd name="T2" fmla="*/ 0 w 22"/>
                  <a:gd name="T3" fmla="*/ 2 h 46"/>
                  <a:gd name="T4" fmla="*/ 0 w 22"/>
                  <a:gd name="T5" fmla="*/ 3 h 46"/>
                  <a:gd name="T6" fmla="*/ 1 w 22"/>
                  <a:gd name="T7" fmla="*/ 5 h 46"/>
                  <a:gd name="T8" fmla="*/ 1 w 22"/>
                  <a:gd name="T9" fmla="*/ 6 h 46"/>
                  <a:gd name="T10" fmla="*/ 1 w 22"/>
                  <a:gd name="T11" fmla="*/ 7 h 46"/>
                  <a:gd name="T12" fmla="*/ 2 w 22"/>
                  <a:gd name="T13" fmla="*/ 8 h 46"/>
                  <a:gd name="T14" fmla="*/ 2 w 22"/>
                  <a:gd name="T15" fmla="*/ 8 h 46"/>
                  <a:gd name="T16" fmla="*/ 3 w 22"/>
                  <a:gd name="T17" fmla="*/ 8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46">
                    <a:moveTo>
                      <a:pt x="2" y="0"/>
                    </a:moveTo>
                    <a:lnTo>
                      <a:pt x="0" y="8"/>
                    </a:lnTo>
                    <a:lnTo>
                      <a:pt x="0" y="18"/>
                    </a:lnTo>
                    <a:lnTo>
                      <a:pt x="1" y="25"/>
                    </a:lnTo>
                    <a:lnTo>
                      <a:pt x="3" y="33"/>
                    </a:lnTo>
                    <a:lnTo>
                      <a:pt x="6" y="38"/>
                    </a:lnTo>
                    <a:lnTo>
                      <a:pt x="10" y="42"/>
                    </a:lnTo>
                    <a:lnTo>
                      <a:pt x="16" y="45"/>
                    </a:lnTo>
                    <a:lnTo>
                      <a:pt x="22"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47" name="Line 100"/>
              <p:cNvSpPr>
                <a:spLocks noChangeShapeType="1"/>
              </p:cNvSpPr>
              <p:nvPr/>
            </p:nvSpPr>
            <p:spPr bwMode="auto">
              <a:xfrm flipV="1">
                <a:off x="5268" y="3960"/>
                <a:ext cx="11"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48" name="Freeform 101"/>
              <p:cNvSpPr>
                <a:spLocks/>
              </p:cNvSpPr>
              <p:nvPr/>
            </p:nvSpPr>
            <p:spPr bwMode="auto">
              <a:xfrm>
                <a:off x="5279" y="3934"/>
                <a:ext cx="26" cy="26"/>
              </a:xfrm>
              <a:custGeom>
                <a:avLst/>
                <a:gdLst>
                  <a:gd name="T0" fmla="*/ 8 w 46"/>
                  <a:gd name="T1" fmla="*/ 0 h 47"/>
                  <a:gd name="T2" fmla="*/ 7 w 46"/>
                  <a:gd name="T3" fmla="*/ 1 h 47"/>
                  <a:gd name="T4" fmla="*/ 6 w 46"/>
                  <a:gd name="T5" fmla="*/ 1 h 47"/>
                  <a:gd name="T6" fmla="*/ 5 w 46"/>
                  <a:gd name="T7" fmla="*/ 1 h 47"/>
                  <a:gd name="T8" fmla="*/ 3 w 46"/>
                  <a:gd name="T9" fmla="*/ 2 h 47"/>
                  <a:gd name="T10" fmla="*/ 2 w 46"/>
                  <a:gd name="T11" fmla="*/ 3 h 47"/>
                  <a:gd name="T12" fmla="*/ 1 w 46"/>
                  <a:gd name="T13" fmla="*/ 4 h 47"/>
                  <a:gd name="T14" fmla="*/ 1 w 46"/>
                  <a:gd name="T15" fmla="*/ 6 h 47"/>
                  <a:gd name="T16" fmla="*/ 0 w 46"/>
                  <a:gd name="T17" fmla="*/ 8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7">
                    <a:moveTo>
                      <a:pt x="46" y="0"/>
                    </a:moveTo>
                    <a:lnTo>
                      <a:pt x="38" y="1"/>
                    </a:lnTo>
                    <a:lnTo>
                      <a:pt x="32" y="3"/>
                    </a:lnTo>
                    <a:lnTo>
                      <a:pt x="24" y="7"/>
                    </a:lnTo>
                    <a:lnTo>
                      <a:pt x="18" y="14"/>
                    </a:lnTo>
                    <a:lnTo>
                      <a:pt x="13" y="20"/>
                    </a:lnTo>
                    <a:lnTo>
                      <a:pt x="7" y="28"/>
                    </a:lnTo>
                    <a:lnTo>
                      <a:pt x="3" y="3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49" name="Line 102"/>
              <p:cNvSpPr>
                <a:spLocks noChangeShapeType="1"/>
              </p:cNvSpPr>
              <p:nvPr/>
            </p:nvSpPr>
            <p:spPr bwMode="auto">
              <a:xfrm>
                <a:off x="5305" y="393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50" name="Freeform 103"/>
              <p:cNvSpPr>
                <a:spLocks/>
              </p:cNvSpPr>
              <p:nvPr/>
            </p:nvSpPr>
            <p:spPr bwMode="auto">
              <a:xfrm>
                <a:off x="3732" y="3668"/>
                <a:ext cx="67" cy="86"/>
              </a:xfrm>
              <a:custGeom>
                <a:avLst/>
                <a:gdLst>
                  <a:gd name="T0" fmla="*/ 0 w 123"/>
                  <a:gd name="T1" fmla="*/ 25 h 161"/>
                  <a:gd name="T2" fmla="*/ 7 w 123"/>
                  <a:gd name="T3" fmla="*/ 0 h 161"/>
                  <a:gd name="T4" fmla="*/ 20 w 123"/>
                  <a:gd name="T5" fmla="*/ 0 h 161"/>
                  <a:gd name="T6" fmla="*/ 0 60000 65536"/>
                  <a:gd name="T7" fmla="*/ 0 60000 65536"/>
                  <a:gd name="T8" fmla="*/ 0 60000 65536"/>
                </a:gdLst>
                <a:ahLst/>
                <a:cxnLst>
                  <a:cxn ang="T6">
                    <a:pos x="T0" y="T1"/>
                  </a:cxn>
                  <a:cxn ang="T7">
                    <a:pos x="T2" y="T3"/>
                  </a:cxn>
                  <a:cxn ang="T8">
                    <a:pos x="T4" y="T5"/>
                  </a:cxn>
                </a:cxnLst>
                <a:rect l="0" t="0" r="r" b="b"/>
                <a:pathLst>
                  <a:path w="123" h="161">
                    <a:moveTo>
                      <a:pt x="0" y="161"/>
                    </a:moveTo>
                    <a:lnTo>
                      <a:pt x="44" y="0"/>
                    </a:lnTo>
                    <a:lnTo>
                      <a:pt x="12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51" name="Freeform 104"/>
              <p:cNvSpPr>
                <a:spLocks/>
              </p:cNvSpPr>
              <p:nvPr/>
            </p:nvSpPr>
            <p:spPr bwMode="auto">
              <a:xfrm>
                <a:off x="3799" y="3668"/>
                <a:ext cx="12" cy="23"/>
              </a:xfrm>
              <a:custGeom>
                <a:avLst/>
                <a:gdLst>
                  <a:gd name="T0" fmla="*/ 3 w 23"/>
                  <a:gd name="T1" fmla="*/ 5 h 47"/>
                  <a:gd name="T2" fmla="*/ 3 w 23"/>
                  <a:gd name="T3" fmla="*/ 4 h 47"/>
                  <a:gd name="T4" fmla="*/ 3 w 23"/>
                  <a:gd name="T5" fmla="*/ 3 h 47"/>
                  <a:gd name="T6" fmla="*/ 3 w 23"/>
                  <a:gd name="T7" fmla="*/ 2 h 47"/>
                  <a:gd name="T8" fmla="*/ 3 w 23"/>
                  <a:gd name="T9" fmla="*/ 1 h 47"/>
                  <a:gd name="T10" fmla="*/ 3 w 23"/>
                  <a:gd name="T11" fmla="*/ 1 h 47"/>
                  <a:gd name="T12" fmla="*/ 2 w 23"/>
                  <a:gd name="T13" fmla="*/ 0 h 47"/>
                  <a:gd name="T14" fmla="*/ 1 w 23"/>
                  <a:gd name="T15" fmla="*/ 0 h 47"/>
                  <a:gd name="T16" fmla="*/ 0 w 23"/>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20" y="47"/>
                    </a:moveTo>
                    <a:lnTo>
                      <a:pt x="22" y="39"/>
                    </a:lnTo>
                    <a:lnTo>
                      <a:pt x="23" y="29"/>
                    </a:lnTo>
                    <a:lnTo>
                      <a:pt x="22" y="22"/>
                    </a:lnTo>
                    <a:lnTo>
                      <a:pt x="20" y="14"/>
                    </a:lnTo>
                    <a:lnTo>
                      <a:pt x="17" y="9"/>
                    </a:lnTo>
                    <a:lnTo>
                      <a:pt x="11" y="5"/>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52" name="Line 105"/>
              <p:cNvSpPr>
                <a:spLocks noChangeShapeType="1"/>
              </p:cNvSpPr>
              <p:nvPr/>
            </p:nvSpPr>
            <p:spPr bwMode="auto">
              <a:xfrm flipH="1">
                <a:off x="3796" y="3691"/>
                <a:ext cx="15"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53" name="Line 106"/>
              <p:cNvSpPr>
                <a:spLocks noChangeShapeType="1"/>
              </p:cNvSpPr>
              <p:nvPr/>
            </p:nvSpPr>
            <p:spPr bwMode="auto">
              <a:xfrm flipV="1">
                <a:off x="3766" y="3668"/>
                <a:ext cx="22" cy="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54" name="Freeform 107"/>
              <p:cNvSpPr>
                <a:spLocks/>
              </p:cNvSpPr>
              <p:nvPr/>
            </p:nvSpPr>
            <p:spPr bwMode="auto">
              <a:xfrm>
                <a:off x="4975" y="2852"/>
                <a:ext cx="45" cy="86"/>
              </a:xfrm>
              <a:custGeom>
                <a:avLst/>
                <a:gdLst>
                  <a:gd name="T0" fmla="*/ 0 w 85"/>
                  <a:gd name="T1" fmla="*/ 25 h 160"/>
                  <a:gd name="T2" fmla="*/ 6 w 85"/>
                  <a:gd name="T3" fmla="*/ 0 h 160"/>
                  <a:gd name="T4" fmla="*/ 13 w 85"/>
                  <a:gd name="T5" fmla="*/ 0 h 160"/>
                  <a:gd name="T6" fmla="*/ 0 60000 65536"/>
                  <a:gd name="T7" fmla="*/ 0 60000 65536"/>
                  <a:gd name="T8" fmla="*/ 0 60000 65536"/>
                </a:gdLst>
                <a:ahLst/>
                <a:cxnLst>
                  <a:cxn ang="T6">
                    <a:pos x="T0" y="T1"/>
                  </a:cxn>
                  <a:cxn ang="T7">
                    <a:pos x="T2" y="T3"/>
                  </a:cxn>
                  <a:cxn ang="T8">
                    <a:pos x="T4" y="T5"/>
                  </a:cxn>
                </a:cxnLst>
                <a:rect l="0" t="0" r="r" b="b"/>
                <a:pathLst>
                  <a:path w="85" h="160">
                    <a:moveTo>
                      <a:pt x="0" y="160"/>
                    </a:moveTo>
                    <a:lnTo>
                      <a:pt x="44" y="0"/>
                    </a:lnTo>
                    <a:lnTo>
                      <a:pt x="8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55" name="Freeform 108"/>
              <p:cNvSpPr>
                <a:spLocks/>
              </p:cNvSpPr>
              <p:nvPr/>
            </p:nvSpPr>
            <p:spPr bwMode="auto">
              <a:xfrm>
                <a:off x="5020" y="2852"/>
                <a:ext cx="12" cy="22"/>
              </a:xfrm>
              <a:custGeom>
                <a:avLst/>
                <a:gdLst>
                  <a:gd name="T0" fmla="*/ 3 w 23"/>
                  <a:gd name="T1" fmla="*/ 5 h 46"/>
                  <a:gd name="T2" fmla="*/ 3 w 23"/>
                  <a:gd name="T3" fmla="*/ 4 h 46"/>
                  <a:gd name="T4" fmla="*/ 3 w 23"/>
                  <a:gd name="T5" fmla="*/ 3 h 46"/>
                  <a:gd name="T6" fmla="*/ 3 w 23"/>
                  <a:gd name="T7" fmla="*/ 2 h 46"/>
                  <a:gd name="T8" fmla="*/ 3 w 23"/>
                  <a:gd name="T9" fmla="*/ 1 h 46"/>
                  <a:gd name="T10" fmla="*/ 2 w 23"/>
                  <a:gd name="T11" fmla="*/ 0 h 46"/>
                  <a:gd name="T12" fmla="*/ 2 w 23"/>
                  <a:gd name="T13" fmla="*/ 0 h 46"/>
                  <a:gd name="T14" fmla="*/ 1 w 23"/>
                  <a:gd name="T15" fmla="*/ 0 h 46"/>
                  <a:gd name="T16" fmla="*/ 0 w 23"/>
                  <a:gd name="T17" fmla="*/ 0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6">
                    <a:moveTo>
                      <a:pt x="21" y="46"/>
                    </a:moveTo>
                    <a:lnTo>
                      <a:pt x="23" y="37"/>
                    </a:lnTo>
                    <a:lnTo>
                      <a:pt x="23" y="28"/>
                    </a:lnTo>
                    <a:lnTo>
                      <a:pt x="23" y="20"/>
                    </a:lnTo>
                    <a:lnTo>
                      <a:pt x="21" y="12"/>
                    </a:lnTo>
                    <a:lnTo>
                      <a:pt x="16" y="7"/>
                    </a:lnTo>
                    <a:lnTo>
                      <a:pt x="12" y="3"/>
                    </a:lnTo>
                    <a:lnTo>
                      <a:pt x="7"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56" name="Line 109"/>
              <p:cNvSpPr>
                <a:spLocks noChangeShapeType="1"/>
              </p:cNvSpPr>
              <p:nvPr/>
            </p:nvSpPr>
            <p:spPr bwMode="auto">
              <a:xfrm flipH="1">
                <a:off x="5017" y="2874"/>
                <a:ext cx="15"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57" name="Line 110"/>
              <p:cNvSpPr>
                <a:spLocks noChangeShapeType="1"/>
              </p:cNvSpPr>
              <p:nvPr/>
            </p:nvSpPr>
            <p:spPr bwMode="auto">
              <a:xfrm flipH="1">
                <a:off x="5279" y="402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58" name="Freeform 111"/>
              <p:cNvSpPr>
                <a:spLocks/>
              </p:cNvSpPr>
              <p:nvPr/>
            </p:nvSpPr>
            <p:spPr bwMode="auto">
              <a:xfrm>
                <a:off x="5268" y="3994"/>
                <a:ext cx="11" cy="26"/>
              </a:xfrm>
              <a:custGeom>
                <a:avLst/>
                <a:gdLst>
                  <a:gd name="T0" fmla="*/ 1 w 22"/>
                  <a:gd name="T1" fmla="*/ 0 h 46"/>
                  <a:gd name="T2" fmla="*/ 0 w 22"/>
                  <a:gd name="T3" fmla="*/ 2 h 46"/>
                  <a:gd name="T4" fmla="*/ 0 w 22"/>
                  <a:gd name="T5" fmla="*/ 3 h 46"/>
                  <a:gd name="T6" fmla="*/ 1 w 22"/>
                  <a:gd name="T7" fmla="*/ 5 h 46"/>
                  <a:gd name="T8" fmla="*/ 1 w 22"/>
                  <a:gd name="T9" fmla="*/ 6 h 46"/>
                  <a:gd name="T10" fmla="*/ 1 w 22"/>
                  <a:gd name="T11" fmla="*/ 7 h 46"/>
                  <a:gd name="T12" fmla="*/ 2 w 22"/>
                  <a:gd name="T13" fmla="*/ 8 h 46"/>
                  <a:gd name="T14" fmla="*/ 2 w 22"/>
                  <a:gd name="T15" fmla="*/ 8 h 46"/>
                  <a:gd name="T16" fmla="*/ 3 w 22"/>
                  <a:gd name="T17" fmla="*/ 8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46">
                    <a:moveTo>
                      <a:pt x="2" y="0"/>
                    </a:moveTo>
                    <a:lnTo>
                      <a:pt x="0" y="8"/>
                    </a:lnTo>
                    <a:lnTo>
                      <a:pt x="0" y="18"/>
                    </a:lnTo>
                    <a:lnTo>
                      <a:pt x="1" y="25"/>
                    </a:lnTo>
                    <a:lnTo>
                      <a:pt x="3" y="33"/>
                    </a:lnTo>
                    <a:lnTo>
                      <a:pt x="6" y="38"/>
                    </a:lnTo>
                    <a:lnTo>
                      <a:pt x="10" y="42"/>
                    </a:lnTo>
                    <a:lnTo>
                      <a:pt x="16" y="45"/>
                    </a:lnTo>
                    <a:lnTo>
                      <a:pt x="22"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59" name="Line 112"/>
              <p:cNvSpPr>
                <a:spLocks noChangeShapeType="1"/>
              </p:cNvSpPr>
              <p:nvPr/>
            </p:nvSpPr>
            <p:spPr bwMode="auto">
              <a:xfrm flipV="1">
                <a:off x="5268" y="3960"/>
                <a:ext cx="11"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60" name="Freeform 113"/>
              <p:cNvSpPr>
                <a:spLocks/>
              </p:cNvSpPr>
              <p:nvPr/>
            </p:nvSpPr>
            <p:spPr bwMode="auto">
              <a:xfrm>
                <a:off x="5279" y="3934"/>
                <a:ext cx="26" cy="26"/>
              </a:xfrm>
              <a:custGeom>
                <a:avLst/>
                <a:gdLst>
                  <a:gd name="T0" fmla="*/ 8 w 46"/>
                  <a:gd name="T1" fmla="*/ 0 h 47"/>
                  <a:gd name="T2" fmla="*/ 7 w 46"/>
                  <a:gd name="T3" fmla="*/ 1 h 47"/>
                  <a:gd name="T4" fmla="*/ 6 w 46"/>
                  <a:gd name="T5" fmla="*/ 1 h 47"/>
                  <a:gd name="T6" fmla="*/ 5 w 46"/>
                  <a:gd name="T7" fmla="*/ 1 h 47"/>
                  <a:gd name="T8" fmla="*/ 3 w 46"/>
                  <a:gd name="T9" fmla="*/ 2 h 47"/>
                  <a:gd name="T10" fmla="*/ 2 w 46"/>
                  <a:gd name="T11" fmla="*/ 3 h 47"/>
                  <a:gd name="T12" fmla="*/ 1 w 46"/>
                  <a:gd name="T13" fmla="*/ 4 h 47"/>
                  <a:gd name="T14" fmla="*/ 1 w 46"/>
                  <a:gd name="T15" fmla="*/ 6 h 47"/>
                  <a:gd name="T16" fmla="*/ 0 w 46"/>
                  <a:gd name="T17" fmla="*/ 8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47">
                    <a:moveTo>
                      <a:pt x="46" y="0"/>
                    </a:moveTo>
                    <a:lnTo>
                      <a:pt x="38" y="1"/>
                    </a:lnTo>
                    <a:lnTo>
                      <a:pt x="32" y="3"/>
                    </a:lnTo>
                    <a:lnTo>
                      <a:pt x="24" y="7"/>
                    </a:lnTo>
                    <a:lnTo>
                      <a:pt x="18" y="14"/>
                    </a:lnTo>
                    <a:lnTo>
                      <a:pt x="13" y="20"/>
                    </a:lnTo>
                    <a:lnTo>
                      <a:pt x="7" y="28"/>
                    </a:lnTo>
                    <a:lnTo>
                      <a:pt x="3" y="37"/>
                    </a:lnTo>
                    <a:lnTo>
                      <a:pt x="0" y="4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61" name="Line 114"/>
              <p:cNvSpPr>
                <a:spLocks noChangeShapeType="1"/>
              </p:cNvSpPr>
              <p:nvPr/>
            </p:nvSpPr>
            <p:spPr bwMode="auto">
              <a:xfrm>
                <a:off x="5305" y="393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8362" name="Group 115"/>
              <p:cNvGrpSpPr>
                <a:grpSpLocks/>
              </p:cNvGrpSpPr>
              <p:nvPr/>
            </p:nvGrpSpPr>
            <p:grpSpPr bwMode="auto">
              <a:xfrm>
                <a:off x="3282" y="362"/>
                <a:ext cx="2001" cy="3504"/>
                <a:chOff x="3282" y="362"/>
                <a:chExt cx="2001" cy="3504"/>
              </a:xfrm>
            </p:grpSpPr>
            <p:sp>
              <p:nvSpPr>
                <p:cNvPr id="98363" name="Line 116"/>
                <p:cNvSpPr>
                  <a:spLocks noChangeShapeType="1"/>
                </p:cNvSpPr>
                <p:nvPr/>
              </p:nvSpPr>
              <p:spPr bwMode="auto">
                <a:xfrm>
                  <a:off x="3425" y="1115"/>
                  <a:ext cx="0" cy="16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64" name="Line 117"/>
                <p:cNvSpPr>
                  <a:spLocks noChangeShapeType="1"/>
                </p:cNvSpPr>
                <p:nvPr/>
              </p:nvSpPr>
              <p:spPr bwMode="auto">
                <a:xfrm>
                  <a:off x="3425" y="2792"/>
                  <a:ext cx="1858" cy="107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65" name="Line 118"/>
                <p:cNvSpPr>
                  <a:spLocks noChangeShapeType="1"/>
                </p:cNvSpPr>
                <p:nvPr/>
              </p:nvSpPr>
              <p:spPr bwMode="auto">
                <a:xfrm flipV="1">
                  <a:off x="5283" y="2185"/>
                  <a:ext cx="0" cy="16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66" name="Line 119"/>
                <p:cNvSpPr>
                  <a:spLocks noChangeShapeType="1"/>
                </p:cNvSpPr>
                <p:nvPr/>
              </p:nvSpPr>
              <p:spPr bwMode="auto">
                <a:xfrm>
                  <a:off x="4582" y="516"/>
                  <a:ext cx="0" cy="29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67" name="Line 120"/>
                <p:cNvSpPr>
                  <a:spLocks noChangeShapeType="1"/>
                </p:cNvSpPr>
                <p:nvPr/>
              </p:nvSpPr>
              <p:spPr bwMode="auto">
                <a:xfrm flipV="1">
                  <a:off x="3863" y="1725"/>
                  <a:ext cx="0" cy="19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68" name="Line 121"/>
                <p:cNvSpPr>
                  <a:spLocks noChangeShapeType="1"/>
                </p:cNvSpPr>
                <p:nvPr/>
              </p:nvSpPr>
              <p:spPr bwMode="auto">
                <a:xfrm>
                  <a:off x="4938" y="879"/>
                  <a:ext cx="0" cy="20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8369" name="Group 122"/>
                <p:cNvGrpSpPr>
                  <a:grpSpLocks/>
                </p:cNvGrpSpPr>
                <p:nvPr/>
              </p:nvGrpSpPr>
              <p:grpSpPr bwMode="auto">
                <a:xfrm>
                  <a:off x="3282" y="362"/>
                  <a:ext cx="2001" cy="1823"/>
                  <a:chOff x="3282" y="362"/>
                  <a:chExt cx="2001" cy="1823"/>
                </a:xfrm>
              </p:grpSpPr>
              <p:sp>
                <p:nvSpPr>
                  <p:cNvPr id="98370" name="Line 123"/>
                  <p:cNvSpPr>
                    <a:spLocks noChangeShapeType="1"/>
                  </p:cNvSpPr>
                  <p:nvPr/>
                </p:nvSpPr>
                <p:spPr bwMode="auto">
                  <a:xfrm>
                    <a:off x="3425" y="1115"/>
                    <a:ext cx="1858" cy="107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71" name="Line 124"/>
                  <p:cNvSpPr>
                    <a:spLocks noChangeShapeType="1"/>
                  </p:cNvSpPr>
                  <p:nvPr/>
                </p:nvSpPr>
                <p:spPr bwMode="auto">
                  <a:xfrm flipH="1" flipV="1">
                    <a:off x="4582" y="516"/>
                    <a:ext cx="701" cy="16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72" name="Line 125"/>
                  <p:cNvSpPr>
                    <a:spLocks noChangeShapeType="1"/>
                  </p:cNvSpPr>
                  <p:nvPr/>
                </p:nvSpPr>
                <p:spPr bwMode="auto">
                  <a:xfrm flipH="1">
                    <a:off x="3425" y="516"/>
                    <a:ext cx="1157" cy="5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73" name="Line 126"/>
                  <p:cNvSpPr>
                    <a:spLocks noChangeShapeType="1"/>
                  </p:cNvSpPr>
                  <p:nvPr/>
                </p:nvSpPr>
                <p:spPr bwMode="auto">
                  <a:xfrm flipV="1">
                    <a:off x="3863" y="1519"/>
                    <a:ext cx="262" cy="20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74" name="Line 127"/>
                  <p:cNvSpPr>
                    <a:spLocks noChangeShapeType="1"/>
                  </p:cNvSpPr>
                  <p:nvPr/>
                </p:nvSpPr>
                <p:spPr bwMode="auto">
                  <a:xfrm flipV="1">
                    <a:off x="4784" y="879"/>
                    <a:ext cx="154" cy="11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75" name="Freeform 128"/>
                  <p:cNvSpPr>
                    <a:spLocks/>
                  </p:cNvSpPr>
                  <p:nvPr/>
                </p:nvSpPr>
                <p:spPr bwMode="auto">
                  <a:xfrm>
                    <a:off x="4661" y="362"/>
                    <a:ext cx="56" cy="127"/>
                  </a:xfrm>
                  <a:custGeom>
                    <a:avLst/>
                    <a:gdLst>
                      <a:gd name="T0" fmla="*/ 9 w 108"/>
                      <a:gd name="T1" fmla="*/ 0 h 240"/>
                      <a:gd name="T2" fmla="*/ 0 w 108"/>
                      <a:gd name="T3" fmla="*/ 35 h 240"/>
                      <a:gd name="T4" fmla="*/ 6 w 108"/>
                      <a:gd name="T5" fmla="*/ 35 h 240"/>
                      <a:gd name="T6" fmla="*/ 7 w 108"/>
                      <a:gd name="T7" fmla="*/ 35 h 240"/>
                      <a:gd name="T8" fmla="*/ 8 w 108"/>
                      <a:gd name="T9" fmla="*/ 35 h 240"/>
                      <a:gd name="T10" fmla="*/ 9 w 108"/>
                      <a:gd name="T11" fmla="*/ 34 h 240"/>
                      <a:gd name="T12" fmla="*/ 10 w 108"/>
                      <a:gd name="T13" fmla="*/ 34 h 240"/>
                      <a:gd name="T14" fmla="*/ 10 w 108"/>
                      <a:gd name="T15" fmla="*/ 32 h 240"/>
                      <a:gd name="T16" fmla="*/ 11 w 108"/>
                      <a:gd name="T17" fmla="*/ 31 h 240"/>
                      <a:gd name="T18" fmla="*/ 12 w 108"/>
                      <a:gd name="T19" fmla="*/ 30 h 240"/>
                      <a:gd name="T20" fmla="*/ 12 w 108"/>
                      <a:gd name="T21" fmla="*/ 29 h 240"/>
                      <a:gd name="T22" fmla="*/ 15 w 108"/>
                      <a:gd name="T23" fmla="*/ 19 h 240"/>
                      <a:gd name="T24" fmla="*/ 15 w 108"/>
                      <a:gd name="T25" fmla="*/ 17 h 240"/>
                      <a:gd name="T26" fmla="*/ 15 w 108"/>
                      <a:gd name="T27" fmla="*/ 16 h 240"/>
                      <a:gd name="T28" fmla="*/ 15 w 108"/>
                      <a:gd name="T29" fmla="*/ 15 h 240"/>
                      <a:gd name="T30" fmla="*/ 15 w 108"/>
                      <a:gd name="T31" fmla="*/ 14 h 240"/>
                      <a:gd name="T32" fmla="*/ 14 w 108"/>
                      <a:gd name="T33" fmla="*/ 13 h 240"/>
                      <a:gd name="T34" fmla="*/ 13 w 108"/>
                      <a:gd name="T35" fmla="*/ 12 h 240"/>
                      <a:gd name="T36" fmla="*/ 12 w 108"/>
                      <a:gd name="T37" fmla="*/ 12 h 240"/>
                      <a:gd name="T38" fmla="*/ 12 w 108"/>
                      <a:gd name="T39" fmla="*/ 12 h 240"/>
                      <a:gd name="T40" fmla="*/ 6 w 108"/>
                      <a:gd name="T41" fmla="*/ 12 h 2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8" h="240">
                        <a:moveTo>
                          <a:pt x="64" y="0"/>
                        </a:moveTo>
                        <a:lnTo>
                          <a:pt x="0" y="240"/>
                        </a:lnTo>
                        <a:lnTo>
                          <a:pt x="42" y="240"/>
                        </a:lnTo>
                        <a:lnTo>
                          <a:pt x="48" y="240"/>
                        </a:lnTo>
                        <a:lnTo>
                          <a:pt x="56" y="237"/>
                        </a:lnTo>
                        <a:lnTo>
                          <a:pt x="62" y="233"/>
                        </a:lnTo>
                        <a:lnTo>
                          <a:pt x="69" y="227"/>
                        </a:lnTo>
                        <a:lnTo>
                          <a:pt x="75" y="220"/>
                        </a:lnTo>
                        <a:lnTo>
                          <a:pt x="80" y="211"/>
                        </a:lnTo>
                        <a:lnTo>
                          <a:pt x="85" y="203"/>
                        </a:lnTo>
                        <a:lnTo>
                          <a:pt x="88" y="193"/>
                        </a:lnTo>
                        <a:lnTo>
                          <a:pt x="106" y="127"/>
                        </a:lnTo>
                        <a:lnTo>
                          <a:pt x="107" y="118"/>
                        </a:lnTo>
                        <a:lnTo>
                          <a:pt x="108" y="109"/>
                        </a:lnTo>
                        <a:lnTo>
                          <a:pt x="107" y="101"/>
                        </a:lnTo>
                        <a:lnTo>
                          <a:pt x="105" y="93"/>
                        </a:lnTo>
                        <a:lnTo>
                          <a:pt x="102" y="88"/>
                        </a:lnTo>
                        <a:lnTo>
                          <a:pt x="96" y="84"/>
                        </a:lnTo>
                        <a:lnTo>
                          <a:pt x="91" y="80"/>
                        </a:lnTo>
                        <a:lnTo>
                          <a:pt x="86" y="79"/>
                        </a:lnTo>
                        <a:lnTo>
                          <a:pt x="43"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76" name="Line 129"/>
                  <p:cNvSpPr>
                    <a:spLocks noChangeShapeType="1"/>
                  </p:cNvSpPr>
                  <p:nvPr/>
                </p:nvSpPr>
                <p:spPr bwMode="auto">
                  <a:xfrm flipH="1">
                    <a:off x="4736" y="362"/>
                    <a:ext cx="1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77" name="Freeform 130"/>
                  <p:cNvSpPr>
                    <a:spLocks/>
                  </p:cNvSpPr>
                  <p:nvPr/>
                </p:nvSpPr>
                <p:spPr bwMode="auto">
                  <a:xfrm>
                    <a:off x="3282" y="1028"/>
                    <a:ext cx="53" cy="87"/>
                  </a:xfrm>
                  <a:custGeom>
                    <a:avLst/>
                    <a:gdLst>
                      <a:gd name="T0" fmla="*/ 14 w 103"/>
                      <a:gd name="T1" fmla="*/ 3 h 160"/>
                      <a:gd name="T2" fmla="*/ 14 w 103"/>
                      <a:gd name="T3" fmla="*/ 3 h 160"/>
                      <a:gd name="T4" fmla="*/ 14 w 103"/>
                      <a:gd name="T5" fmla="*/ 2 h 160"/>
                      <a:gd name="T6" fmla="*/ 14 w 103"/>
                      <a:gd name="T7" fmla="*/ 1 h 160"/>
                      <a:gd name="T8" fmla="*/ 13 w 103"/>
                      <a:gd name="T9" fmla="*/ 1 h 160"/>
                      <a:gd name="T10" fmla="*/ 13 w 103"/>
                      <a:gd name="T11" fmla="*/ 1 h 160"/>
                      <a:gd name="T12" fmla="*/ 13 w 103"/>
                      <a:gd name="T13" fmla="*/ 0 h 160"/>
                      <a:gd name="T14" fmla="*/ 12 w 103"/>
                      <a:gd name="T15" fmla="*/ 0 h 160"/>
                      <a:gd name="T16" fmla="*/ 11 w 103"/>
                      <a:gd name="T17" fmla="*/ 0 h 160"/>
                      <a:gd name="T18" fmla="*/ 9 w 103"/>
                      <a:gd name="T19" fmla="*/ 0 h 160"/>
                      <a:gd name="T20" fmla="*/ 8 w 103"/>
                      <a:gd name="T21" fmla="*/ 1 h 160"/>
                      <a:gd name="T22" fmla="*/ 7 w 103"/>
                      <a:gd name="T23" fmla="*/ 1 h 160"/>
                      <a:gd name="T24" fmla="*/ 6 w 103"/>
                      <a:gd name="T25" fmla="*/ 1 h 160"/>
                      <a:gd name="T26" fmla="*/ 6 w 103"/>
                      <a:gd name="T27" fmla="*/ 2 h 160"/>
                      <a:gd name="T28" fmla="*/ 5 w 103"/>
                      <a:gd name="T29" fmla="*/ 3 h 160"/>
                      <a:gd name="T30" fmla="*/ 4 w 103"/>
                      <a:gd name="T31" fmla="*/ 4 h 160"/>
                      <a:gd name="T32" fmla="*/ 4 w 103"/>
                      <a:gd name="T33" fmla="*/ 5 h 160"/>
                      <a:gd name="T34" fmla="*/ 3 w 103"/>
                      <a:gd name="T35" fmla="*/ 6 h 160"/>
                      <a:gd name="T36" fmla="*/ 3 w 103"/>
                      <a:gd name="T37" fmla="*/ 7 h 160"/>
                      <a:gd name="T38" fmla="*/ 3 w 103"/>
                      <a:gd name="T39" fmla="*/ 9 h 160"/>
                      <a:gd name="T40" fmla="*/ 2 w 103"/>
                      <a:gd name="T41" fmla="*/ 14 h 160"/>
                      <a:gd name="T42" fmla="*/ 1 w 103"/>
                      <a:gd name="T43" fmla="*/ 18 h 160"/>
                      <a:gd name="T44" fmla="*/ 1 w 103"/>
                      <a:gd name="T45" fmla="*/ 20 h 160"/>
                      <a:gd name="T46" fmla="*/ 0 w 103"/>
                      <a:gd name="T47" fmla="*/ 21 h 160"/>
                      <a:gd name="T48" fmla="*/ 1 w 103"/>
                      <a:gd name="T49" fmla="*/ 22 h 160"/>
                      <a:gd name="T50" fmla="*/ 1 w 103"/>
                      <a:gd name="T51" fmla="*/ 23 h 160"/>
                      <a:gd name="T52" fmla="*/ 1 w 103"/>
                      <a:gd name="T53" fmla="*/ 24 h 160"/>
                      <a:gd name="T54" fmla="*/ 1 w 103"/>
                      <a:gd name="T55" fmla="*/ 24 h 160"/>
                      <a:gd name="T56" fmla="*/ 2 w 103"/>
                      <a:gd name="T57" fmla="*/ 25 h 160"/>
                      <a:gd name="T58" fmla="*/ 2 w 103"/>
                      <a:gd name="T59" fmla="*/ 25 h 160"/>
                      <a:gd name="T60" fmla="*/ 2 w 103"/>
                      <a:gd name="T61" fmla="*/ 26 h 160"/>
                      <a:gd name="T62" fmla="*/ 3 w 103"/>
                      <a:gd name="T63" fmla="*/ 26 h 160"/>
                      <a:gd name="T64" fmla="*/ 4 w 103"/>
                      <a:gd name="T65" fmla="*/ 26 h 160"/>
                      <a:gd name="T66" fmla="*/ 6 w 103"/>
                      <a:gd name="T67" fmla="*/ 26 h 160"/>
                      <a:gd name="T68" fmla="*/ 7 w 103"/>
                      <a:gd name="T69" fmla="*/ 26 h 160"/>
                      <a:gd name="T70" fmla="*/ 7 w 103"/>
                      <a:gd name="T71" fmla="*/ 26 h 160"/>
                      <a:gd name="T72" fmla="*/ 7 w 103"/>
                      <a:gd name="T73" fmla="*/ 25 h 160"/>
                      <a:gd name="T74" fmla="*/ 8 w 103"/>
                      <a:gd name="T75" fmla="*/ 25 h 160"/>
                      <a:gd name="T76" fmla="*/ 8 w 103"/>
                      <a:gd name="T77" fmla="*/ 24 h 160"/>
                      <a:gd name="T78" fmla="*/ 9 w 103"/>
                      <a:gd name="T79" fmla="*/ 23 h 160"/>
                      <a:gd name="T80" fmla="*/ 10 w 103"/>
                      <a:gd name="T81" fmla="*/ 22 h 160"/>
                      <a:gd name="T82" fmla="*/ 10 w 103"/>
                      <a:gd name="T83" fmla="*/ 20 h 160"/>
                      <a:gd name="T84" fmla="*/ 12 w 103"/>
                      <a:gd name="T85" fmla="*/ 11 h 160"/>
                      <a:gd name="T86" fmla="*/ 13 w 103"/>
                      <a:gd name="T87" fmla="*/ 8 h 160"/>
                      <a:gd name="T88" fmla="*/ 13 w 103"/>
                      <a:gd name="T89" fmla="*/ 5 h 160"/>
                      <a:gd name="T90" fmla="*/ 14 w 103"/>
                      <a:gd name="T91" fmla="*/ 3 h 1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3" h="160">
                        <a:moveTo>
                          <a:pt x="102" y="21"/>
                        </a:moveTo>
                        <a:lnTo>
                          <a:pt x="103" y="18"/>
                        </a:lnTo>
                        <a:lnTo>
                          <a:pt x="103" y="14"/>
                        </a:lnTo>
                        <a:lnTo>
                          <a:pt x="101" y="7"/>
                        </a:lnTo>
                        <a:lnTo>
                          <a:pt x="100" y="4"/>
                        </a:lnTo>
                        <a:lnTo>
                          <a:pt x="98" y="2"/>
                        </a:lnTo>
                        <a:lnTo>
                          <a:pt x="94" y="0"/>
                        </a:lnTo>
                        <a:lnTo>
                          <a:pt x="91" y="0"/>
                        </a:lnTo>
                        <a:lnTo>
                          <a:pt x="77" y="0"/>
                        </a:lnTo>
                        <a:lnTo>
                          <a:pt x="65" y="0"/>
                        </a:lnTo>
                        <a:lnTo>
                          <a:pt x="58" y="1"/>
                        </a:lnTo>
                        <a:lnTo>
                          <a:pt x="52" y="4"/>
                        </a:lnTo>
                        <a:lnTo>
                          <a:pt x="45" y="7"/>
                        </a:lnTo>
                        <a:lnTo>
                          <a:pt x="41" y="11"/>
                        </a:lnTo>
                        <a:lnTo>
                          <a:pt x="36" y="17"/>
                        </a:lnTo>
                        <a:lnTo>
                          <a:pt x="32" y="22"/>
                        </a:lnTo>
                        <a:lnTo>
                          <a:pt x="25" y="33"/>
                        </a:lnTo>
                        <a:lnTo>
                          <a:pt x="22" y="39"/>
                        </a:lnTo>
                        <a:lnTo>
                          <a:pt x="21" y="45"/>
                        </a:lnTo>
                        <a:lnTo>
                          <a:pt x="17" y="58"/>
                        </a:lnTo>
                        <a:lnTo>
                          <a:pt x="10" y="85"/>
                        </a:lnTo>
                        <a:lnTo>
                          <a:pt x="3" y="110"/>
                        </a:lnTo>
                        <a:lnTo>
                          <a:pt x="1" y="123"/>
                        </a:lnTo>
                        <a:lnTo>
                          <a:pt x="0" y="130"/>
                        </a:lnTo>
                        <a:lnTo>
                          <a:pt x="1" y="137"/>
                        </a:lnTo>
                        <a:lnTo>
                          <a:pt x="2" y="143"/>
                        </a:lnTo>
                        <a:lnTo>
                          <a:pt x="5" y="150"/>
                        </a:lnTo>
                        <a:lnTo>
                          <a:pt x="7" y="152"/>
                        </a:lnTo>
                        <a:lnTo>
                          <a:pt x="9" y="155"/>
                        </a:lnTo>
                        <a:lnTo>
                          <a:pt x="11" y="157"/>
                        </a:lnTo>
                        <a:lnTo>
                          <a:pt x="15" y="158"/>
                        </a:lnTo>
                        <a:lnTo>
                          <a:pt x="21" y="160"/>
                        </a:lnTo>
                        <a:lnTo>
                          <a:pt x="27" y="160"/>
                        </a:lnTo>
                        <a:lnTo>
                          <a:pt x="41" y="160"/>
                        </a:lnTo>
                        <a:lnTo>
                          <a:pt x="48" y="160"/>
                        </a:lnTo>
                        <a:lnTo>
                          <a:pt x="51" y="159"/>
                        </a:lnTo>
                        <a:lnTo>
                          <a:pt x="54" y="157"/>
                        </a:lnTo>
                        <a:lnTo>
                          <a:pt x="59" y="154"/>
                        </a:lnTo>
                        <a:lnTo>
                          <a:pt x="63" y="149"/>
                        </a:lnTo>
                        <a:lnTo>
                          <a:pt x="68" y="143"/>
                        </a:lnTo>
                        <a:lnTo>
                          <a:pt x="71" y="137"/>
                        </a:lnTo>
                        <a:lnTo>
                          <a:pt x="75" y="124"/>
                        </a:lnTo>
                        <a:lnTo>
                          <a:pt x="88" y="72"/>
                        </a:lnTo>
                        <a:lnTo>
                          <a:pt x="95" y="46"/>
                        </a:lnTo>
                        <a:lnTo>
                          <a:pt x="99" y="34"/>
                        </a:lnTo>
                        <a:lnTo>
                          <a:pt x="102" y="21"/>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78" name="Freeform 131"/>
                  <p:cNvSpPr>
                    <a:spLocks/>
                  </p:cNvSpPr>
                  <p:nvPr/>
                </p:nvSpPr>
                <p:spPr bwMode="auto">
                  <a:xfrm>
                    <a:off x="3320" y="1096"/>
                    <a:ext cx="7" cy="19"/>
                  </a:xfrm>
                  <a:custGeom>
                    <a:avLst/>
                    <a:gdLst>
                      <a:gd name="T0" fmla="*/ 1 w 10"/>
                      <a:gd name="T1" fmla="*/ 0 h 34"/>
                      <a:gd name="T2" fmla="*/ 0 w 10"/>
                      <a:gd name="T3" fmla="*/ 1 h 34"/>
                      <a:gd name="T4" fmla="*/ 0 w 10"/>
                      <a:gd name="T5" fmla="*/ 2 h 34"/>
                      <a:gd name="T6" fmla="*/ 0 w 10"/>
                      <a:gd name="T7" fmla="*/ 2 h 34"/>
                      <a:gd name="T8" fmla="*/ 1 w 10"/>
                      <a:gd name="T9" fmla="*/ 3 h 34"/>
                      <a:gd name="T10" fmla="*/ 1 w 10"/>
                      <a:gd name="T11" fmla="*/ 4 h 34"/>
                      <a:gd name="T12" fmla="*/ 1 w 10"/>
                      <a:gd name="T13" fmla="*/ 4 h 34"/>
                      <a:gd name="T14" fmla="*/ 3 w 10"/>
                      <a:gd name="T15" fmla="*/ 6 h 34"/>
                      <a:gd name="T16" fmla="*/ 4 w 10"/>
                      <a:gd name="T17" fmla="*/ 6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34">
                        <a:moveTo>
                          <a:pt x="1" y="0"/>
                        </a:moveTo>
                        <a:lnTo>
                          <a:pt x="0" y="6"/>
                        </a:lnTo>
                        <a:lnTo>
                          <a:pt x="0" y="10"/>
                        </a:lnTo>
                        <a:lnTo>
                          <a:pt x="0" y="14"/>
                        </a:lnTo>
                        <a:lnTo>
                          <a:pt x="1" y="18"/>
                        </a:lnTo>
                        <a:lnTo>
                          <a:pt x="2" y="23"/>
                        </a:lnTo>
                        <a:lnTo>
                          <a:pt x="4" y="27"/>
                        </a:lnTo>
                        <a:lnTo>
                          <a:pt x="8" y="31"/>
                        </a:lnTo>
                        <a:lnTo>
                          <a:pt x="10"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79" name="Line 132"/>
                  <p:cNvSpPr>
                    <a:spLocks noChangeShapeType="1"/>
                  </p:cNvSpPr>
                  <p:nvPr/>
                </p:nvSpPr>
                <p:spPr bwMode="auto">
                  <a:xfrm flipH="1">
                    <a:off x="3372" y="987"/>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80" name="Freeform 133"/>
                  <p:cNvSpPr>
                    <a:spLocks/>
                  </p:cNvSpPr>
                  <p:nvPr/>
                </p:nvSpPr>
                <p:spPr bwMode="auto">
                  <a:xfrm>
                    <a:off x="3721" y="1702"/>
                    <a:ext cx="67" cy="87"/>
                  </a:xfrm>
                  <a:custGeom>
                    <a:avLst/>
                    <a:gdLst>
                      <a:gd name="T0" fmla="*/ 0 w 122"/>
                      <a:gd name="T1" fmla="*/ 25 h 161"/>
                      <a:gd name="T2" fmla="*/ 7 w 122"/>
                      <a:gd name="T3" fmla="*/ 0 h 161"/>
                      <a:gd name="T4" fmla="*/ 20 w 122"/>
                      <a:gd name="T5" fmla="*/ 0 h 161"/>
                      <a:gd name="T6" fmla="*/ 0 60000 65536"/>
                      <a:gd name="T7" fmla="*/ 0 60000 65536"/>
                      <a:gd name="T8" fmla="*/ 0 60000 65536"/>
                    </a:gdLst>
                    <a:ahLst/>
                    <a:cxnLst>
                      <a:cxn ang="T6">
                        <a:pos x="T0" y="T1"/>
                      </a:cxn>
                      <a:cxn ang="T7">
                        <a:pos x="T2" y="T3"/>
                      </a:cxn>
                      <a:cxn ang="T8">
                        <a:pos x="T4" y="T5"/>
                      </a:cxn>
                    </a:cxnLst>
                    <a:rect l="0" t="0" r="r" b="b"/>
                    <a:pathLst>
                      <a:path w="122" h="161">
                        <a:moveTo>
                          <a:pt x="0" y="161"/>
                        </a:moveTo>
                        <a:lnTo>
                          <a:pt x="42" y="0"/>
                        </a:lnTo>
                        <a:lnTo>
                          <a:pt x="1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81" name="Freeform 134"/>
                  <p:cNvSpPr>
                    <a:spLocks/>
                  </p:cNvSpPr>
                  <p:nvPr/>
                </p:nvSpPr>
                <p:spPr bwMode="auto">
                  <a:xfrm>
                    <a:off x="3788" y="1702"/>
                    <a:ext cx="11" cy="23"/>
                  </a:xfrm>
                  <a:custGeom>
                    <a:avLst/>
                    <a:gdLst>
                      <a:gd name="T0" fmla="*/ 3 w 22"/>
                      <a:gd name="T1" fmla="*/ 5 h 47"/>
                      <a:gd name="T2" fmla="*/ 3 w 22"/>
                      <a:gd name="T3" fmla="*/ 4 h 47"/>
                      <a:gd name="T4" fmla="*/ 3 w 22"/>
                      <a:gd name="T5" fmla="*/ 3 h 47"/>
                      <a:gd name="T6" fmla="*/ 3 w 22"/>
                      <a:gd name="T7" fmla="*/ 2 h 47"/>
                      <a:gd name="T8" fmla="*/ 3 w 22"/>
                      <a:gd name="T9" fmla="*/ 1 h 47"/>
                      <a:gd name="T10" fmla="*/ 2 w 22"/>
                      <a:gd name="T11" fmla="*/ 1 h 47"/>
                      <a:gd name="T12" fmla="*/ 2 w 22"/>
                      <a:gd name="T13" fmla="*/ 0 h 47"/>
                      <a:gd name="T14" fmla="*/ 1 w 22"/>
                      <a:gd name="T15" fmla="*/ 0 h 47"/>
                      <a:gd name="T16" fmla="*/ 0 w 22"/>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47">
                        <a:moveTo>
                          <a:pt x="20" y="47"/>
                        </a:moveTo>
                        <a:lnTo>
                          <a:pt x="21" y="38"/>
                        </a:lnTo>
                        <a:lnTo>
                          <a:pt x="22" y="29"/>
                        </a:lnTo>
                        <a:lnTo>
                          <a:pt x="21" y="21"/>
                        </a:lnTo>
                        <a:lnTo>
                          <a:pt x="19" y="14"/>
                        </a:lnTo>
                        <a:lnTo>
                          <a:pt x="16" y="8"/>
                        </a:lnTo>
                        <a:lnTo>
                          <a:pt x="12" y="4"/>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82" name="Line 135"/>
                  <p:cNvSpPr>
                    <a:spLocks noChangeShapeType="1"/>
                  </p:cNvSpPr>
                  <p:nvPr/>
                </p:nvSpPr>
                <p:spPr bwMode="auto">
                  <a:xfrm flipH="1">
                    <a:off x="3781" y="1725"/>
                    <a:ext cx="15" cy="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83" name="Line 136"/>
                  <p:cNvSpPr>
                    <a:spLocks noChangeShapeType="1"/>
                  </p:cNvSpPr>
                  <p:nvPr/>
                </p:nvSpPr>
                <p:spPr bwMode="auto">
                  <a:xfrm flipV="1">
                    <a:off x="3751" y="1702"/>
                    <a:ext cx="22"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84" name="Line 137"/>
                  <p:cNvSpPr>
                    <a:spLocks noChangeShapeType="1"/>
                  </p:cNvSpPr>
                  <p:nvPr/>
                </p:nvSpPr>
                <p:spPr bwMode="auto">
                  <a:xfrm flipH="1">
                    <a:off x="3811" y="1657"/>
                    <a:ext cx="11"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85" name="Freeform 138"/>
                  <p:cNvSpPr>
                    <a:spLocks/>
                  </p:cNvSpPr>
                  <p:nvPr/>
                </p:nvSpPr>
                <p:spPr bwMode="auto">
                  <a:xfrm>
                    <a:off x="4975" y="808"/>
                    <a:ext cx="45" cy="86"/>
                  </a:xfrm>
                  <a:custGeom>
                    <a:avLst/>
                    <a:gdLst>
                      <a:gd name="T0" fmla="*/ 0 w 86"/>
                      <a:gd name="T1" fmla="*/ 25 h 161"/>
                      <a:gd name="T2" fmla="*/ 6 w 86"/>
                      <a:gd name="T3" fmla="*/ 0 h 161"/>
                      <a:gd name="T4" fmla="*/ 13 w 86"/>
                      <a:gd name="T5" fmla="*/ 0 h 161"/>
                      <a:gd name="T6" fmla="*/ 0 60000 65536"/>
                      <a:gd name="T7" fmla="*/ 0 60000 65536"/>
                      <a:gd name="T8" fmla="*/ 0 60000 65536"/>
                    </a:gdLst>
                    <a:ahLst/>
                    <a:cxnLst>
                      <a:cxn ang="T6">
                        <a:pos x="T0" y="T1"/>
                      </a:cxn>
                      <a:cxn ang="T7">
                        <a:pos x="T2" y="T3"/>
                      </a:cxn>
                      <a:cxn ang="T8">
                        <a:pos x="T4" y="T5"/>
                      </a:cxn>
                    </a:cxnLst>
                    <a:rect l="0" t="0" r="r" b="b"/>
                    <a:pathLst>
                      <a:path w="86" h="161">
                        <a:moveTo>
                          <a:pt x="0" y="161"/>
                        </a:moveTo>
                        <a:lnTo>
                          <a:pt x="44" y="0"/>
                        </a:lnTo>
                        <a:lnTo>
                          <a:pt x="8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86" name="Freeform 139"/>
                  <p:cNvSpPr>
                    <a:spLocks/>
                  </p:cNvSpPr>
                  <p:nvPr/>
                </p:nvSpPr>
                <p:spPr bwMode="auto">
                  <a:xfrm>
                    <a:off x="5020" y="808"/>
                    <a:ext cx="15" cy="26"/>
                  </a:xfrm>
                  <a:custGeom>
                    <a:avLst/>
                    <a:gdLst>
                      <a:gd name="T0" fmla="*/ 5 w 23"/>
                      <a:gd name="T1" fmla="*/ 8 h 47"/>
                      <a:gd name="T2" fmla="*/ 6 w 23"/>
                      <a:gd name="T3" fmla="*/ 7 h 47"/>
                      <a:gd name="T4" fmla="*/ 7 w 23"/>
                      <a:gd name="T5" fmla="*/ 5 h 47"/>
                      <a:gd name="T6" fmla="*/ 6 w 23"/>
                      <a:gd name="T7" fmla="*/ 4 h 47"/>
                      <a:gd name="T8" fmla="*/ 5 w 23"/>
                      <a:gd name="T9" fmla="*/ 2 h 47"/>
                      <a:gd name="T10" fmla="*/ 5 w 23"/>
                      <a:gd name="T11" fmla="*/ 1 h 47"/>
                      <a:gd name="T12" fmla="*/ 3 w 23"/>
                      <a:gd name="T13" fmla="*/ 1 h 47"/>
                      <a:gd name="T14" fmla="*/ 2 w 23"/>
                      <a:gd name="T15" fmla="*/ 1 h 47"/>
                      <a:gd name="T16" fmla="*/ 0 w 23"/>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20" y="47"/>
                        </a:moveTo>
                        <a:lnTo>
                          <a:pt x="22" y="38"/>
                        </a:lnTo>
                        <a:lnTo>
                          <a:pt x="23" y="29"/>
                        </a:lnTo>
                        <a:lnTo>
                          <a:pt x="22" y="21"/>
                        </a:lnTo>
                        <a:lnTo>
                          <a:pt x="20" y="14"/>
                        </a:lnTo>
                        <a:lnTo>
                          <a:pt x="17" y="8"/>
                        </a:lnTo>
                        <a:lnTo>
                          <a:pt x="11" y="4"/>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87" name="Line 140"/>
                  <p:cNvSpPr>
                    <a:spLocks noChangeShapeType="1"/>
                  </p:cNvSpPr>
                  <p:nvPr/>
                </p:nvSpPr>
                <p:spPr bwMode="auto">
                  <a:xfrm flipH="1">
                    <a:off x="5017" y="834"/>
                    <a:ext cx="15"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88" name="Line 141"/>
                  <p:cNvSpPr>
                    <a:spLocks noChangeShapeType="1"/>
                  </p:cNvSpPr>
                  <p:nvPr/>
                </p:nvSpPr>
                <p:spPr bwMode="auto">
                  <a:xfrm flipH="1">
                    <a:off x="5065" y="763"/>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89" name="Freeform 142"/>
                  <p:cNvSpPr>
                    <a:spLocks/>
                  </p:cNvSpPr>
                  <p:nvPr/>
                </p:nvSpPr>
                <p:spPr bwMode="auto">
                  <a:xfrm>
                    <a:off x="4975" y="808"/>
                    <a:ext cx="45" cy="86"/>
                  </a:xfrm>
                  <a:custGeom>
                    <a:avLst/>
                    <a:gdLst>
                      <a:gd name="T0" fmla="*/ 0 w 86"/>
                      <a:gd name="T1" fmla="*/ 25 h 161"/>
                      <a:gd name="T2" fmla="*/ 6 w 86"/>
                      <a:gd name="T3" fmla="*/ 0 h 161"/>
                      <a:gd name="T4" fmla="*/ 13 w 86"/>
                      <a:gd name="T5" fmla="*/ 0 h 161"/>
                      <a:gd name="T6" fmla="*/ 0 60000 65536"/>
                      <a:gd name="T7" fmla="*/ 0 60000 65536"/>
                      <a:gd name="T8" fmla="*/ 0 60000 65536"/>
                    </a:gdLst>
                    <a:ahLst/>
                    <a:cxnLst>
                      <a:cxn ang="T6">
                        <a:pos x="T0" y="T1"/>
                      </a:cxn>
                      <a:cxn ang="T7">
                        <a:pos x="T2" y="T3"/>
                      </a:cxn>
                      <a:cxn ang="T8">
                        <a:pos x="T4" y="T5"/>
                      </a:cxn>
                    </a:cxnLst>
                    <a:rect l="0" t="0" r="r" b="b"/>
                    <a:pathLst>
                      <a:path w="86" h="161">
                        <a:moveTo>
                          <a:pt x="0" y="161"/>
                        </a:moveTo>
                        <a:lnTo>
                          <a:pt x="44" y="0"/>
                        </a:lnTo>
                        <a:lnTo>
                          <a:pt x="8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90" name="Freeform 143"/>
                  <p:cNvSpPr>
                    <a:spLocks/>
                  </p:cNvSpPr>
                  <p:nvPr/>
                </p:nvSpPr>
                <p:spPr bwMode="auto">
                  <a:xfrm>
                    <a:off x="5020" y="808"/>
                    <a:ext cx="15" cy="26"/>
                  </a:xfrm>
                  <a:custGeom>
                    <a:avLst/>
                    <a:gdLst>
                      <a:gd name="T0" fmla="*/ 5 w 23"/>
                      <a:gd name="T1" fmla="*/ 8 h 47"/>
                      <a:gd name="T2" fmla="*/ 6 w 23"/>
                      <a:gd name="T3" fmla="*/ 7 h 47"/>
                      <a:gd name="T4" fmla="*/ 7 w 23"/>
                      <a:gd name="T5" fmla="*/ 5 h 47"/>
                      <a:gd name="T6" fmla="*/ 6 w 23"/>
                      <a:gd name="T7" fmla="*/ 4 h 47"/>
                      <a:gd name="T8" fmla="*/ 5 w 23"/>
                      <a:gd name="T9" fmla="*/ 2 h 47"/>
                      <a:gd name="T10" fmla="*/ 5 w 23"/>
                      <a:gd name="T11" fmla="*/ 1 h 47"/>
                      <a:gd name="T12" fmla="*/ 3 w 23"/>
                      <a:gd name="T13" fmla="*/ 1 h 47"/>
                      <a:gd name="T14" fmla="*/ 2 w 23"/>
                      <a:gd name="T15" fmla="*/ 1 h 47"/>
                      <a:gd name="T16" fmla="*/ 0 w 23"/>
                      <a:gd name="T17" fmla="*/ 0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47">
                        <a:moveTo>
                          <a:pt x="20" y="47"/>
                        </a:moveTo>
                        <a:lnTo>
                          <a:pt x="22" y="38"/>
                        </a:lnTo>
                        <a:lnTo>
                          <a:pt x="23" y="29"/>
                        </a:lnTo>
                        <a:lnTo>
                          <a:pt x="22" y="21"/>
                        </a:lnTo>
                        <a:lnTo>
                          <a:pt x="20" y="14"/>
                        </a:lnTo>
                        <a:lnTo>
                          <a:pt x="17" y="8"/>
                        </a:lnTo>
                        <a:lnTo>
                          <a:pt x="11" y="4"/>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8391" name="Line 144"/>
                  <p:cNvSpPr>
                    <a:spLocks noChangeShapeType="1"/>
                  </p:cNvSpPr>
                  <p:nvPr/>
                </p:nvSpPr>
                <p:spPr bwMode="auto">
                  <a:xfrm flipH="1">
                    <a:off x="5017" y="834"/>
                    <a:ext cx="15"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92" name="Line 145"/>
                  <p:cNvSpPr>
                    <a:spLocks noChangeShapeType="1"/>
                  </p:cNvSpPr>
                  <p:nvPr/>
                </p:nvSpPr>
                <p:spPr bwMode="auto">
                  <a:xfrm flipH="1">
                    <a:off x="5065" y="763"/>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93" name="Line 146"/>
                  <p:cNvSpPr>
                    <a:spLocks noChangeShapeType="1"/>
                  </p:cNvSpPr>
                  <p:nvPr/>
                </p:nvSpPr>
                <p:spPr bwMode="auto">
                  <a:xfrm flipV="1">
                    <a:off x="4125" y="998"/>
                    <a:ext cx="659" cy="52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sp>
        <p:nvSpPr>
          <p:cNvPr id="98314" name="Line 147"/>
          <p:cNvSpPr>
            <a:spLocks noChangeShapeType="1"/>
          </p:cNvSpPr>
          <p:nvPr/>
        </p:nvSpPr>
        <p:spPr bwMode="auto">
          <a:xfrm flipV="1">
            <a:off x="6905625" y="2225675"/>
            <a:ext cx="0" cy="31623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09076" name="Group 148"/>
          <p:cNvGrpSpPr>
            <a:grpSpLocks/>
          </p:cNvGrpSpPr>
          <p:nvPr/>
        </p:nvGrpSpPr>
        <p:grpSpPr bwMode="auto">
          <a:xfrm>
            <a:off x="6905625" y="1684338"/>
            <a:ext cx="688975" cy="541337"/>
            <a:chOff x="4350" y="998"/>
            <a:chExt cx="434" cy="341"/>
          </a:xfrm>
        </p:grpSpPr>
        <p:sp>
          <p:nvSpPr>
            <p:cNvPr id="98328" name="Line 149"/>
            <p:cNvSpPr>
              <a:spLocks noChangeShapeType="1"/>
            </p:cNvSpPr>
            <p:nvPr/>
          </p:nvSpPr>
          <p:spPr bwMode="auto">
            <a:xfrm flipV="1">
              <a:off x="4350" y="998"/>
              <a:ext cx="434" cy="341"/>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29" name="Line 150"/>
            <p:cNvSpPr>
              <a:spLocks noChangeShapeType="1"/>
            </p:cNvSpPr>
            <p:nvPr/>
          </p:nvSpPr>
          <p:spPr bwMode="auto">
            <a:xfrm flipV="1">
              <a:off x="4384" y="1261"/>
              <a:ext cx="71" cy="5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30" name="Line 151"/>
            <p:cNvSpPr>
              <a:spLocks noChangeShapeType="1"/>
            </p:cNvSpPr>
            <p:nvPr/>
          </p:nvSpPr>
          <p:spPr bwMode="auto">
            <a:xfrm flipV="1">
              <a:off x="4481" y="1171"/>
              <a:ext cx="86" cy="6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31" name="Line 152"/>
            <p:cNvSpPr>
              <a:spLocks noChangeShapeType="1"/>
            </p:cNvSpPr>
            <p:nvPr/>
          </p:nvSpPr>
          <p:spPr bwMode="auto">
            <a:xfrm flipV="1">
              <a:off x="4593" y="1081"/>
              <a:ext cx="87" cy="6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32" name="Line 153"/>
            <p:cNvSpPr>
              <a:spLocks noChangeShapeType="1"/>
            </p:cNvSpPr>
            <p:nvPr/>
          </p:nvSpPr>
          <p:spPr bwMode="auto">
            <a:xfrm flipV="1">
              <a:off x="4706" y="1006"/>
              <a:ext cx="71" cy="5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98316" name="Group 154"/>
          <p:cNvGrpSpPr>
            <a:grpSpLocks/>
          </p:cNvGrpSpPr>
          <p:nvPr/>
        </p:nvGrpSpPr>
        <p:grpSpPr bwMode="auto">
          <a:xfrm>
            <a:off x="6715125" y="5049838"/>
            <a:ext cx="238125" cy="379412"/>
            <a:chOff x="4230" y="3118"/>
            <a:chExt cx="150" cy="239"/>
          </a:xfrm>
        </p:grpSpPr>
        <p:sp>
          <p:nvSpPr>
            <p:cNvPr id="98324" name="Freeform 155"/>
            <p:cNvSpPr>
              <a:spLocks/>
            </p:cNvSpPr>
            <p:nvPr/>
          </p:nvSpPr>
          <p:spPr bwMode="auto">
            <a:xfrm>
              <a:off x="4324" y="3301"/>
              <a:ext cx="56" cy="56"/>
            </a:xfrm>
            <a:custGeom>
              <a:avLst/>
              <a:gdLst>
                <a:gd name="T0" fmla="*/ 15 w 107"/>
                <a:gd name="T1" fmla="*/ 8 h 107"/>
                <a:gd name="T2" fmla="*/ 15 w 107"/>
                <a:gd name="T3" fmla="*/ 6 h 107"/>
                <a:gd name="T4" fmla="*/ 15 w 107"/>
                <a:gd name="T5" fmla="*/ 4 h 107"/>
                <a:gd name="T6" fmla="*/ 14 w 107"/>
                <a:gd name="T7" fmla="*/ 3 h 107"/>
                <a:gd name="T8" fmla="*/ 13 w 107"/>
                <a:gd name="T9" fmla="*/ 2 h 107"/>
                <a:gd name="T10" fmla="*/ 11 w 107"/>
                <a:gd name="T11" fmla="*/ 1 h 107"/>
                <a:gd name="T12" fmla="*/ 9 w 107"/>
                <a:gd name="T13" fmla="*/ 1 h 107"/>
                <a:gd name="T14" fmla="*/ 8 w 107"/>
                <a:gd name="T15" fmla="*/ 0 h 107"/>
                <a:gd name="T16" fmla="*/ 6 w 107"/>
                <a:gd name="T17" fmla="*/ 1 h 107"/>
                <a:gd name="T18" fmla="*/ 4 w 107"/>
                <a:gd name="T19" fmla="*/ 1 h 107"/>
                <a:gd name="T20" fmla="*/ 3 w 107"/>
                <a:gd name="T21" fmla="*/ 2 h 107"/>
                <a:gd name="T22" fmla="*/ 2 w 107"/>
                <a:gd name="T23" fmla="*/ 3 h 107"/>
                <a:gd name="T24" fmla="*/ 1 w 107"/>
                <a:gd name="T25" fmla="*/ 4 h 107"/>
                <a:gd name="T26" fmla="*/ 1 w 107"/>
                <a:gd name="T27" fmla="*/ 6 h 107"/>
                <a:gd name="T28" fmla="*/ 0 w 107"/>
                <a:gd name="T29" fmla="*/ 8 h 107"/>
                <a:gd name="T30" fmla="*/ 1 w 107"/>
                <a:gd name="T31" fmla="*/ 9 h 107"/>
                <a:gd name="T32" fmla="*/ 1 w 107"/>
                <a:gd name="T33" fmla="*/ 11 h 107"/>
                <a:gd name="T34" fmla="*/ 2 w 107"/>
                <a:gd name="T35" fmla="*/ 13 h 107"/>
                <a:gd name="T36" fmla="*/ 3 w 107"/>
                <a:gd name="T37" fmla="*/ 14 h 107"/>
                <a:gd name="T38" fmla="*/ 4 w 107"/>
                <a:gd name="T39" fmla="*/ 15 h 107"/>
                <a:gd name="T40" fmla="*/ 6 w 107"/>
                <a:gd name="T41" fmla="*/ 15 h 107"/>
                <a:gd name="T42" fmla="*/ 8 w 107"/>
                <a:gd name="T43" fmla="*/ 15 h 107"/>
                <a:gd name="T44" fmla="*/ 9 w 107"/>
                <a:gd name="T45" fmla="*/ 15 h 107"/>
                <a:gd name="T46" fmla="*/ 11 w 107"/>
                <a:gd name="T47" fmla="*/ 15 h 107"/>
                <a:gd name="T48" fmla="*/ 13 w 107"/>
                <a:gd name="T49" fmla="*/ 14 h 107"/>
                <a:gd name="T50" fmla="*/ 14 w 107"/>
                <a:gd name="T51" fmla="*/ 13 h 107"/>
                <a:gd name="T52" fmla="*/ 15 w 107"/>
                <a:gd name="T53" fmla="*/ 11 h 107"/>
                <a:gd name="T54" fmla="*/ 15 w 107"/>
                <a:gd name="T55" fmla="*/ 9 h 107"/>
                <a:gd name="T56" fmla="*/ 15 w 107"/>
                <a:gd name="T57" fmla="*/ 8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7" h="107">
                  <a:moveTo>
                    <a:pt x="107" y="53"/>
                  </a:moveTo>
                  <a:lnTo>
                    <a:pt x="106" y="41"/>
                  </a:lnTo>
                  <a:lnTo>
                    <a:pt x="102" y="31"/>
                  </a:lnTo>
                  <a:lnTo>
                    <a:pt x="96" y="20"/>
                  </a:lnTo>
                  <a:lnTo>
                    <a:pt x="88" y="12"/>
                  </a:lnTo>
                  <a:lnTo>
                    <a:pt x="77" y="5"/>
                  </a:lnTo>
                  <a:lnTo>
                    <a:pt x="65" y="1"/>
                  </a:lnTo>
                  <a:lnTo>
                    <a:pt x="53" y="0"/>
                  </a:lnTo>
                  <a:lnTo>
                    <a:pt x="42" y="1"/>
                  </a:lnTo>
                  <a:lnTo>
                    <a:pt x="30" y="5"/>
                  </a:lnTo>
                  <a:lnTo>
                    <a:pt x="20" y="12"/>
                  </a:lnTo>
                  <a:lnTo>
                    <a:pt x="12" y="20"/>
                  </a:lnTo>
                  <a:lnTo>
                    <a:pt x="6" y="31"/>
                  </a:lnTo>
                  <a:lnTo>
                    <a:pt x="1" y="41"/>
                  </a:lnTo>
                  <a:lnTo>
                    <a:pt x="0" y="53"/>
                  </a:lnTo>
                  <a:lnTo>
                    <a:pt x="1" y="66"/>
                  </a:lnTo>
                  <a:lnTo>
                    <a:pt x="6" y="77"/>
                  </a:lnTo>
                  <a:lnTo>
                    <a:pt x="12" y="87"/>
                  </a:lnTo>
                  <a:lnTo>
                    <a:pt x="20" y="96"/>
                  </a:lnTo>
                  <a:lnTo>
                    <a:pt x="30" y="102"/>
                  </a:lnTo>
                  <a:lnTo>
                    <a:pt x="42" y="105"/>
                  </a:lnTo>
                  <a:lnTo>
                    <a:pt x="53" y="107"/>
                  </a:lnTo>
                  <a:lnTo>
                    <a:pt x="65" y="105"/>
                  </a:lnTo>
                  <a:lnTo>
                    <a:pt x="77" y="102"/>
                  </a:lnTo>
                  <a:lnTo>
                    <a:pt x="88" y="96"/>
                  </a:lnTo>
                  <a:lnTo>
                    <a:pt x="96" y="87"/>
                  </a:lnTo>
                  <a:lnTo>
                    <a:pt x="102" y="77"/>
                  </a:lnTo>
                  <a:lnTo>
                    <a:pt x="106" y="66"/>
                  </a:lnTo>
                  <a:lnTo>
                    <a:pt x="107" y="53"/>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98325" name="Line 156"/>
            <p:cNvSpPr>
              <a:spLocks noChangeShapeType="1"/>
            </p:cNvSpPr>
            <p:nvPr/>
          </p:nvSpPr>
          <p:spPr bwMode="auto">
            <a:xfrm flipV="1">
              <a:off x="4230" y="3118"/>
              <a:ext cx="34"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26" name="Line 157"/>
            <p:cNvSpPr>
              <a:spLocks noChangeShapeType="1"/>
            </p:cNvSpPr>
            <p:nvPr/>
          </p:nvSpPr>
          <p:spPr bwMode="auto">
            <a:xfrm flipH="1">
              <a:off x="4241" y="3174"/>
              <a:ext cx="49"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27" name="Line 158"/>
            <p:cNvSpPr>
              <a:spLocks noChangeShapeType="1"/>
            </p:cNvSpPr>
            <p:nvPr/>
          </p:nvSpPr>
          <p:spPr bwMode="auto">
            <a:xfrm>
              <a:off x="4264" y="3189"/>
              <a:ext cx="7"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09087" name="Line 159"/>
          <p:cNvSpPr>
            <a:spLocks noChangeShapeType="1"/>
          </p:cNvSpPr>
          <p:nvPr/>
        </p:nvSpPr>
        <p:spPr bwMode="auto">
          <a:xfrm flipV="1">
            <a:off x="6548438" y="2225675"/>
            <a:ext cx="357187" cy="2857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8318" name="Group 160"/>
          <p:cNvGrpSpPr>
            <a:grpSpLocks/>
          </p:cNvGrpSpPr>
          <p:nvPr/>
        </p:nvGrpSpPr>
        <p:grpSpPr bwMode="auto">
          <a:xfrm>
            <a:off x="6799263" y="1928813"/>
            <a:ext cx="160337" cy="344487"/>
            <a:chOff x="4283" y="1152"/>
            <a:chExt cx="101" cy="217"/>
          </a:xfrm>
        </p:grpSpPr>
        <p:sp>
          <p:nvSpPr>
            <p:cNvPr id="98319" name="Freeform 161"/>
            <p:cNvSpPr>
              <a:spLocks/>
            </p:cNvSpPr>
            <p:nvPr/>
          </p:nvSpPr>
          <p:spPr bwMode="auto">
            <a:xfrm>
              <a:off x="4324" y="1313"/>
              <a:ext cx="56" cy="56"/>
            </a:xfrm>
            <a:custGeom>
              <a:avLst/>
              <a:gdLst>
                <a:gd name="T0" fmla="*/ 15 w 108"/>
                <a:gd name="T1" fmla="*/ 8 h 107"/>
                <a:gd name="T2" fmla="*/ 15 w 108"/>
                <a:gd name="T3" fmla="*/ 6 h 107"/>
                <a:gd name="T4" fmla="*/ 14 w 108"/>
                <a:gd name="T5" fmla="*/ 4 h 107"/>
                <a:gd name="T6" fmla="*/ 13 w 108"/>
                <a:gd name="T7" fmla="*/ 3 h 107"/>
                <a:gd name="T8" fmla="*/ 12 w 108"/>
                <a:gd name="T9" fmla="*/ 2 h 107"/>
                <a:gd name="T10" fmla="*/ 11 w 108"/>
                <a:gd name="T11" fmla="*/ 1 h 107"/>
                <a:gd name="T12" fmla="*/ 9 w 108"/>
                <a:gd name="T13" fmla="*/ 1 h 107"/>
                <a:gd name="T14" fmla="*/ 7 w 108"/>
                <a:gd name="T15" fmla="*/ 0 h 107"/>
                <a:gd name="T16" fmla="*/ 6 w 108"/>
                <a:gd name="T17" fmla="*/ 1 h 107"/>
                <a:gd name="T18" fmla="*/ 4 w 108"/>
                <a:gd name="T19" fmla="*/ 1 h 107"/>
                <a:gd name="T20" fmla="*/ 3 w 108"/>
                <a:gd name="T21" fmla="*/ 2 h 107"/>
                <a:gd name="T22" fmla="*/ 2 w 108"/>
                <a:gd name="T23" fmla="*/ 3 h 107"/>
                <a:gd name="T24" fmla="*/ 1 w 108"/>
                <a:gd name="T25" fmla="*/ 4 h 107"/>
                <a:gd name="T26" fmla="*/ 1 w 108"/>
                <a:gd name="T27" fmla="*/ 6 h 107"/>
                <a:gd name="T28" fmla="*/ 0 w 108"/>
                <a:gd name="T29" fmla="*/ 8 h 107"/>
                <a:gd name="T30" fmla="*/ 1 w 108"/>
                <a:gd name="T31" fmla="*/ 9 h 107"/>
                <a:gd name="T32" fmla="*/ 1 w 108"/>
                <a:gd name="T33" fmla="*/ 11 h 107"/>
                <a:gd name="T34" fmla="*/ 2 w 108"/>
                <a:gd name="T35" fmla="*/ 13 h 107"/>
                <a:gd name="T36" fmla="*/ 3 w 108"/>
                <a:gd name="T37" fmla="*/ 14 h 107"/>
                <a:gd name="T38" fmla="*/ 4 w 108"/>
                <a:gd name="T39" fmla="*/ 15 h 107"/>
                <a:gd name="T40" fmla="*/ 6 w 108"/>
                <a:gd name="T41" fmla="*/ 15 h 107"/>
                <a:gd name="T42" fmla="*/ 7 w 108"/>
                <a:gd name="T43" fmla="*/ 15 h 107"/>
                <a:gd name="T44" fmla="*/ 9 w 108"/>
                <a:gd name="T45" fmla="*/ 15 h 107"/>
                <a:gd name="T46" fmla="*/ 11 w 108"/>
                <a:gd name="T47" fmla="*/ 15 h 107"/>
                <a:gd name="T48" fmla="*/ 12 w 108"/>
                <a:gd name="T49" fmla="*/ 14 h 107"/>
                <a:gd name="T50" fmla="*/ 13 w 108"/>
                <a:gd name="T51" fmla="*/ 13 h 107"/>
                <a:gd name="T52" fmla="*/ 14 w 108"/>
                <a:gd name="T53" fmla="*/ 11 h 107"/>
                <a:gd name="T54" fmla="*/ 15 w 108"/>
                <a:gd name="T55" fmla="*/ 9 h 107"/>
                <a:gd name="T56" fmla="*/ 15 w 108"/>
                <a:gd name="T57" fmla="*/ 8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8" h="107">
                  <a:moveTo>
                    <a:pt x="108" y="54"/>
                  </a:moveTo>
                  <a:lnTo>
                    <a:pt x="107" y="42"/>
                  </a:lnTo>
                  <a:lnTo>
                    <a:pt x="102" y="31"/>
                  </a:lnTo>
                  <a:lnTo>
                    <a:pt x="96" y="20"/>
                  </a:lnTo>
                  <a:lnTo>
                    <a:pt x="87" y="11"/>
                  </a:lnTo>
                  <a:lnTo>
                    <a:pt x="77" y="5"/>
                  </a:lnTo>
                  <a:lnTo>
                    <a:pt x="66" y="2"/>
                  </a:lnTo>
                  <a:lnTo>
                    <a:pt x="53" y="0"/>
                  </a:lnTo>
                  <a:lnTo>
                    <a:pt x="42" y="2"/>
                  </a:lnTo>
                  <a:lnTo>
                    <a:pt x="31" y="5"/>
                  </a:lnTo>
                  <a:lnTo>
                    <a:pt x="20" y="11"/>
                  </a:lnTo>
                  <a:lnTo>
                    <a:pt x="12" y="20"/>
                  </a:lnTo>
                  <a:lnTo>
                    <a:pt x="5" y="31"/>
                  </a:lnTo>
                  <a:lnTo>
                    <a:pt x="1" y="42"/>
                  </a:lnTo>
                  <a:lnTo>
                    <a:pt x="0" y="54"/>
                  </a:lnTo>
                  <a:lnTo>
                    <a:pt x="1" y="66"/>
                  </a:lnTo>
                  <a:lnTo>
                    <a:pt x="5" y="77"/>
                  </a:lnTo>
                  <a:lnTo>
                    <a:pt x="12" y="87"/>
                  </a:lnTo>
                  <a:lnTo>
                    <a:pt x="20" y="95"/>
                  </a:lnTo>
                  <a:lnTo>
                    <a:pt x="31" y="102"/>
                  </a:lnTo>
                  <a:lnTo>
                    <a:pt x="42" y="106"/>
                  </a:lnTo>
                  <a:lnTo>
                    <a:pt x="53" y="107"/>
                  </a:lnTo>
                  <a:lnTo>
                    <a:pt x="66" y="106"/>
                  </a:lnTo>
                  <a:lnTo>
                    <a:pt x="77" y="102"/>
                  </a:lnTo>
                  <a:lnTo>
                    <a:pt x="87" y="95"/>
                  </a:lnTo>
                  <a:lnTo>
                    <a:pt x="96" y="87"/>
                  </a:lnTo>
                  <a:lnTo>
                    <a:pt x="102" y="77"/>
                  </a:lnTo>
                  <a:lnTo>
                    <a:pt x="107" y="66"/>
                  </a:lnTo>
                  <a:lnTo>
                    <a:pt x="108" y="5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98320" name="Line 162"/>
            <p:cNvSpPr>
              <a:spLocks noChangeShapeType="1"/>
            </p:cNvSpPr>
            <p:nvPr/>
          </p:nvSpPr>
          <p:spPr bwMode="auto">
            <a:xfrm flipV="1">
              <a:off x="4283" y="1156"/>
              <a:ext cx="37"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21" name="Line 163"/>
            <p:cNvSpPr>
              <a:spLocks noChangeShapeType="1"/>
            </p:cNvSpPr>
            <p:nvPr/>
          </p:nvSpPr>
          <p:spPr bwMode="auto">
            <a:xfrm flipH="1">
              <a:off x="4294" y="1212"/>
              <a:ext cx="48"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22" name="Line 164"/>
            <p:cNvSpPr>
              <a:spLocks noChangeShapeType="1"/>
            </p:cNvSpPr>
            <p:nvPr/>
          </p:nvSpPr>
          <p:spPr bwMode="auto">
            <a:xfrm>
              <a:off x="4320" y="1227"/>
              <a:ext cx="4"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8323" name="Line 165"/>
            <p:cNvSpPr>
              <a:spLocks noChangeShapeType="1"/>
            </p:cNvSpPr>
            <p:nvPr/>
          </p:nvSpPr>
          <p:spPr bwMode="auto">
            <a:xfrm flipH="1">
              <a:off x="4372" y="1152"/>
              <a:ext cx="12" cy="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09087"/>
                                        </p:tgtEl>
                                        <p:attrNameLst>
                                          <p:attrName>style.visibility</p:attrName>
                                        </p:attrNameLst>
                                      </p:cBhvr>
                                      <p:to>
                                        <p:strVal val="visible"/>
                                      </p:to>
                                    </p:set>
                                    <p:animEffect transition="in" filter="wipe(down)">
                                      <p:cBhvr>
                                        <p:cTn id="7" dur="500"/>
                                        <p:tgtEl>
                                          <p:spTgt spid="50908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509076"/>
                                        </p:tgtEl>
                                        <p:attrNameLst>
                                          <p:attrName>style.visibility</p:attrName>
                                        </p:attrNameLst>
                                      </p:cBhvr>
                                      <p:to>
                                        <p:strVal val="visible"/>
                                      </p:to>
                                    </p:set>
                                    <p:animEffect transition="in" filter="wipe(left)">
                                      <p:cBhvr>
                                        <p:cTn id="12" dur="500"/>
                                        <p:tgtEl>
                                          <p:spTgt spid="5090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087"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2060" name="Group 108"/>
          <p:cNvGrpSpPr>
            <a:grpSpLocks/>
          </p:cNvGrpSpPr>
          <p:nvPr/>
        </p:nvGrpSpPr>
        <p:grpSpPr bwMode="auto">
          <a:xfrm>
            <a:off x="2051050" y="765175"/>
            <a:ext cx="5272088" cy="5903913"/>
            <a:chOff x="1292" y="482"/>
            <a:chExt cx="3321" cy="3719"/>
          </a:xfrm>
        </p:grpSpPr>
        <p:grpSp>
          <p:nvGrpSpPr>
            <p:cNvPr id="99353" name="Group 107"/>
            <p:cNvGrpSpPr>
              <a:grpSpLocks/>
            </p:cNvGrpSpPr>
            <p:nvPr/>
          </p:nvGrpSpPr>
          <p:grpSpPr bwMode="auto">
            <a:xfrm>
              <a:off x="1316" y="482"/>
              <a:ext cx="2901" cy="3719"/>
              <a:chOff x="1316" y="482"/>
              <a:chExt cx="2901" cy="3719"/>
            </a:xfrm>
          </p:grpSpPr>
          <p:grpSp>
            <p:nvGrpSpPr>
              <p:cNvPr id="99355" name="Group 104"/>
              <p:cNvGrpSpPr>
                <a:grpSpLocks/>
              </p:cNvGrpSpPr>
              <p:nvPr/>
            </p:nvGrpSpPr>
            <p:grpSpPr bwMode="auto">
              <a:xfrm>
                <a:off x="1316" y="482"/>
                <a:ext cx="2901" cy="3719"/>
                <a:chOff x="1314" y="482"/>
                <a:chExt cx="2901" cy="3719"/>
              </a:xfrm>
            </p:grpSpPr>
            <p:sp>
              <p:nvSpPr>
                <p:cNvPr id="99357" name="Line 47"/>
                <p:cNvSpPr>
                  <a:spLocks noChangeShapeType="1"/>
                </p:cNvSpPr>
                <p:nvPr/>
              </p:nvSpPr>
              <p:spPr bwMode="auto">
                <a:xfrm>
                  <a:off x="2257" y="1064"/>
                  <a:ext cx="0" cy="79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9358" name="Group 103"/>
                <p:cNvGrpSpPr>
                  <a:grpSpLocks/>
                </p:cNvGrpSpPr>
                <p:nvPr/>
              </p:nvGrpSpPr>
              <p:grpSpPr bwMode="auto">
                <a:xfrm>
                  <a:off x="1314" y="482"/>
                  <a:ext cx="2901" cy="3719"/>
                  <a:chOff x="1314" y="482"/>
                  <a:chExt cx="2901" cy="3719"/>
                </a:xfrm>
              </p:grpSpPr>
              <p:sp>
                <p:nvSpPr>
                  <p:cNvPr id="99359" name="Freeform 61"/>
                  <p:cNvSpPr>
                    <a:spLocks/>
                  </p:cNvSpPr>
                  <p:nvPr/>
                </p:nvSpPr>
                <p:spPr bwMode="auto">
                  <a:xfrm>
                    <a:off x="2529" y="2264"/>
                    <a:ext cx="74" cy="155"/>
                  </a:xfrm>
                  <a:custGeom>
                    <a:avLst/>
                    <a:gdLst>
                      <a:gd name="T0" fmla="*/ 56 w 66"/>
                      <a:gd name="T1" fmla="*/ 0 h 149"/>
                      <a:gd name="T2" fmla="*/ 0 w 66"/>
                      <a:gd name="T3" fmla="*/ 167 h 149"/>
                      <a:gd name="T4" fmla="*/ 37 w 66"/>
                      <a:gd name="T5" fmla="*/ 167 h 149"/>
                      <a:gd name="T6" fmla="*/ 49 w 66"/>
                      <a:gd name="T7" fmla="*/ 165 h 149"/>
                      <a:gd name="T8" fmla="*/ 61 w 66"/>
                      <a:gd name="T9" fmla="*/ 159 h 149"/>
                      <a:gd name="T10" fmla="*/ 70 w 66"/>
                      <a:gd name="T11" fmla="*/ 147 h 149"/>
                      <a:gd name="T12" fmla="*/ 78 w 66"/>
                      <a:gd name="T13" fmla="*/ 135 h 149"/>
                      <a:gd name="T14" fmla="*/ 92 w 66"/>
                      <a:gd name="T15" fmla="*/ 88 h 149"/>
                      <a:gd name="T16" fmla="*/ 93 w 66"/>
                      <a:gd name="T17" fmla="*/ 76 h 149"/>
                      <a:gd name="T18" fmla="*/ 92 w 66"/>
                      <a:gd name="T19" fmla="*/ 64 h 149"/>
                      <a:gd name="T20" fmla="*/ 84 w 66"/>
                      <a:gd name="T21" fmla="*/ 58 h 149"/>
                      <a:gd name="T22" fmla="*/ 74 w 66"/>
                      <a:gd name="T23" fmla="*/ 55 h 149"/>
                      <a:gd name="T24" fmla="*/ 38 w 66"/>
                      <a:gd name="T25" fmla="*/ 55 h 1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49">
                        <a:moveTo>
                          <a:pt x="40" y="0"/>
                        </a:moveTo>
                        <a:lnTo>
                          <a:pt x="0" y="149"/>
                        </a:lnTo>
                        <a:lnTo>
                          <a:pt x="26" y="149"/>
                        </a:lnTo>
                        <a:lnTo>
                          <a:pt x="35" y="147"/>
                        </a:lnTo>
                        <a:lnTo>
                          <a:pt x="43" y="141"/>
                        </a:lnTo>
                        <a:lnTo>
                          <a:pt x="49" y="131"/>
                        </a:lnTo>
                        <a:lnTo>
                          <a:pt x="55" y="120"/>
                        </a:lnTo>
                        <a:lnTo>
                          <a:pt x="65" y="79"/>
                        </a:lnTo>
                        <a:lnTo>
                          <a:pt x="66" y="67"/>
                        </a:lnTo>
                        <a:lnTo>
                          <a:pt x="65" y="58"/>
                        </a:lnTo>
                        <a:lnTo>
                          <a:pt x="60" y="52"/>
                        </a:lnTo>
                        <a:lnTo>
                          <a:pt x="53" y="49"/>
                        </a:lnTo>
                        <a:lnTo>
                          <a:pt x="27"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60" name="Line 37"/>
                  <p:cNvSpPr>
                    <a:spLocks noChangeShapeType="1"/>
                  </p:cNvSpPr>
                  <p:nvPr/>
                </p:nvSpPr>
                <p:spPr bwMode="auto">
                  <a:xfrm flipV="1">
                    <a:off x="2257" y="1859"/>
                    <a:ext cx="0" cy="18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61" name="Freeform 72"/>
                  <p:cNvSpPr>
                    <a:spLocks/>
                  </p:cNvSpPr>
                  <p:nvPr/>
                </p:nvSpPr>
                <p:spPr bwMode="auto">
                  <a:xfrm>
                    <a:off x="2080" y="2006"/>
                    <a:ext cx="59" cy="104"/>
                  </a:xfrm>
                  <a:custGeom>
                    <a:avLst/>
                    <a:gdLst>
                      <a:gd name="T0" fmla="*/ 0 w 54"/>
                      <a:gd name="T1" fmla="*/ 115 h 99"/>
                      <a:gd name="T2" fmla="*/ 36 w 54"/>
                      <a:gd name="T3" fmla="*/ 0 h 99"/>
                      <a:gd name="T4" fmla="*/ 70 w 54"/>
                      <a:gd name="T5" fmla="*/ 0 h 99"/>
                      <a:gd name="T6" fmla="*/ 0 60000 65536"/>
                      <a:gd name="T7" fmla="*/ 0 60000 65536"/>
                      <a:gd name="T8" fmla="*/ 0 60000 65536"/>
                    </a:gdLst>
                    <a:ahLst/>
                    <a:cxnLst>
                      <a:cxn ang="T6">
                        <a:pos x="T0" y="T1"/>
                      </a:cxn>
                      <a:cxn ang="T7">
                        <a:pos x="T2" y="T3"/>
                      </a:cxn>
                      <a:cxn ang="T8">
                        <a:pos x="T4" y="T5"/>
                      </a:cxn>
                    </a:cxnLst>
                    <a:rect l="0" t="0" r="r" b="b"/>
                    <a:pathLst>
                      <a:path w="54" h="99">
                        <a:moveTo>
                          <a:pt x="0" y="99"/>
                        </a:moveTo>
                        <a:lnTo>
                          <a:pt x="27" y="0"/>
                        </a:lnTo>
                        <a:lnTo>
                          <a:pt x="5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62" name="Freeform 73"/>
                  <p:cNvSpPr>
                    <a:spLocks/>
                  </p:cNvSpPr>
                  <p:nvPr/>
                </p:nvSpPr>
                <p:spPr bwMode="auto">
                  <a:xfrm>
                    <a:off x="2139" y="2006"/>
                    <a:ext cx="15" cy="30"/>
                  </a:xfrm>
                  <a:custGeom>
                    <a:avLst/>
                    <a:gdLst>
                      <a:gd name="T0" fmla="*/ 17 w 13"/>
                      <a:gd name="T1" fmla="*/ 32 h 29"/>
                      <a:gd name="T2" fmla="*/ 20 w 13"/>
                      <a:gd name="T3" fmla="*/ 21 h 29"/>
                      <a:gd name="T4" fmla="*/ 17 w 13"/>
                      <a:gd name="T5" fmla="*/ 9 h 29"/>
                      <a:gd name="T6" fmla="*/ 9 w 13"/>
                      <a:gd name="T7" fmla="*/ 2 h 29"/>
                      <a:gd name="T8" fmla="*/ 0 w 13"/>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11" y="29"/>
                        </a:moveTo>
                        <a:lnTo>
                          <a:pt x="13" y="18"/>
                        </a:lnTo>
                        <a:lnTo>
                          <a:pt x="11" y="9"/>
                        </a:lnTo>
                        <a:lnTo>
                          <a:pt x="6"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63" name="Line 74"/>
                  <p:cNvSpPr>
                    <a:spLocks noChangeShapeType="1"/>
                  </p:cNvSpPr>
                  <p:nvPr/>
                </p:nvSpPr>
                <p:spPr bwMode="auto">
                  <a:xfrm flipH="1">
                    <a:off x="2131" y="2036"/>
                    <a:ext cx="23"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64" name="Line 75"/>
                  <p:cNvSpPr>
                    <a:spLocks noChangeShapeType="1"/>
                  </p:cNvSpPr>
                  <p:nvPr/>
                </p:nvSpPr>
                <p:spPr bwMode="auto">
                  <a:xfrm flipH="1">
                    <a:off x="2190" y="1948"/>
                    <a:ext cx="15"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9365" name="Group 102"/>
                  <p:cNvGrpSpPr>
                    <a:grpSpLocks/>
                  </p:cNvGrpSpPr>
                  <p:nvPr/>
                </p:nvGrpSpPr>
                <p:grpSpPr bwMode="auto">
                  <a:xfrm>
                    <a:off x="1314" y="482"/>
                    <a:ext cx="2901" cy="3719"/>
                    <a:chOff x="1314" y="482"/>
                    <a:chExt cx="2901" cy="3719"/>
                  </a:xfrm>
                </p:grpSpPr>
                <p:sp>
                  <p:nvSpPr>
                    <p:cNvPr id="99366" name="Freeform 65"/>
                    <p:cNvSpPr>
                      <a:spLocks/>
                    </p:cNvSpPr>
                    <p:nvPr/>
                  </p:nvSpPr>
                  <p:spPr bwMode="auto">
                    <a:xfrm>
                      <a:off x="4171" y="4098"/>
                      <a:ext cx="30" cy="29"/>
                    </a:xfrm>
                    <a:custGeom>
                      <a:avLst/>
                      <a:gdLst>
                        <a:gd name="T0" fmla="*/ 34 w 28"/>
                        <a:gd name="T1" fmla="*/ 0 h 29"/>
                        <a:gd name="T2" fmla="*/ 23 w 28"/>
                        <a:gd name="T3" fmla="*/ 2 h 29"/>
                        <a:gd name="T4" fmla="*/ 15 w 28"/>
                        <a:gd name="T5" fmla="*/ 9 h 29"/>
                        <a:gd name="T6" fmla="*/ 4 w 28"/>
                        <a:gd name="T7" fmla="*/ 18 h 29"/>
                        <a:gd name="T8" fmla="*/ 0 w 28"/>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29">
                          <a:moveTo>
                            <a:pt x="28" y="0"/>
                          </a:moveTo>
                          <a:lnTo>
                            <a:pt x="19" y="2"/>
                          </a:lnTo>
                          <a:lnTo>
                            <a:pt x="12" y="9"/>
                          </a:lnTo>
                          <a:lnTo>
                            <a:pt x="4" y="18"/>
                          </a:lnTo>
                          <a:lnTo>
                            <a:pt x="0"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67" name="Freeform 48"/>
                    <p:cNvSpPr>
                      <a:spLocks/>
                    </p:cNvSpPr>
                    <p:nvPr/>
                  </p:nvSpPr>
                  <p:spPr bwMode="auto">
                    <a:xfrm>
                      <a:off x="1344" y="1712"/>
                      <a:ext cx="66" cy="103"/>
                    </a:xfrm>
                    <a:custGeom>
                      <a:avLst/>
                      <a:gdLst>
                        <a:gd name="T0" fmla="*/ 69 w 64"/>
                        <a:gd name="T1" fmla="*/ 14 h 100"/>
                        <a:gd name="T2" fmla="*/ 70 w 64"/>
                        <a:gd name="T3" fmla="*/ 10 h 100"/>
                        <a:gd name="T4" fmla="*/ 69 w 64"/>
                        <a:gd name="T5" fmla="*/ 6 h 100"/>
                        <a:gd name="T6" fmla="*/ 66 w 64"/>
                        <a:gd name="T7" fmla="*/ 1 h 100"/>
                        <a:gd name="T8" fmla="*/ 62 w 64"/>
                        <a:gd name="T9" fmla="*/ 0 h 100"/>
                        <a:gd name="T10" fmla="*/ 43 w 64"/>
                        <a:gd name="T11" fmla="*/ 1 h 100"/>
                        <a:gd name="T12" fmla="*/ 35 w 64"/>
                        <a:gd name="T13" fmla="*/ 4 h 100"/>
                        <a:gd name="T14" fmla="*/ 28 w 64"/>
                        <a:gd name="T15" fmla="*/ 8 h 100"/>
                        <a:gd name="T16" fmla="*/ 23 w 64"/>
                        <a:gd name="T17" fmla="*/ 14 h 100"/>
                        <a:gd name="T18" fmla="*/ 19 w 64"/>
                        <a:gd name="T19" fmla="*/ 25 h 100"/>
                        <a:gd name="T20" fmla="*/ 6 w 64"/>
                        <a:gd name="T21" fmla="*/ 60 h 100"/>
                        <a:gd name="T22" fmla="*/ 2 w 64"/>
                        <a:gd name="T23" fmla="*/ 76 h 100"/>
                        <a:gd name="T24" fmla="*/ 0 w 64"/>
                        <a:gd name="T25" fmla="*/ 83 h 100"/>
                        <a:gd name="T26" fmla="*/ 1 w 64"/>
                        <a:gd name="T27" fmla="*/ 95 h 100"/>
                        <a:gd name="T28" fmla="*/ 3 w 64"/>
                        <a:gd name="T29" fmla="*/ 102 h 100"/>
                        <a:gd name="T30" fmla="*/ 5 w 64"/>
                        <a:gd name="T31" fmla="*/ 105 h 100"/>
                        <a:gd name="T32" fmla="*/ 9 w 64"/>
                        <a:gd name="T33" fmla="*/ 108 h 100"/>
                        <a:gd name="T34" fmla="*/ 20 w 64"/>
                        <a:gd name="T35" fmla="*/ 109 h 100"/>
                        <a:gd name="T36" fmla="*/ 28 w 64"/>
                        <a:gd name="T37" fmla="*/ 109 h 100"/>
                        <a:gd name="T38" fmla="*/ 33 w 64"/>
                        <a:gd name="T39" fmla="*/ 109 h 100"/>
                        <a:gd name="T40" fmla="*/ 36 w 64"/>
                        <a:gd name="T41" fmla="*/ 107 h 100"/>
                        <a:gd name="T42" fmla="*/ 42 w 64"/>
                        <a:gd name="T43" fmla="*/ 102 h 100"/>
                        <a:gd name="T44" fmla="*/ 46 w 64"/>
                        <a:gd name="T45" fmla="*/ 95 h 100"/>
                        <a:gd name="T46" fmla="*/ 52 w 64"/>
                        <a:gd name="T47" fmla="*/ 84 h 100"/>
                        <a:gd name="T48" fmla="*/ 69 w 64"/>
                        <a:gd name="T49" fmla="*/ 14 h 1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4" h="100">
                          <a:moveTo>
                            <a:pt x="63" y="14"/>
                          </a:moveTo>
                          <a:lnTo>
                            <a:pt x="64" y="10"/>
                          </a:lnTo>
                          <a:lnTo>
                            <a:pt x="63" y="6"/>
                          </a:lnTo>
                          <a:lnTo>
                            <a:pt x="60" y="1"/>
                          </a:lnTo>
                          <a:lnTo>
                            <a:pt x="56" y="0"/>
                          </a:lnTo>
                          <a:lnTo>
                            <a:pt x="40" y="1"/>
                          </a:lnTo>
                          <a:lnTo>
                            <a:pt x="32" y="4"/>
                          </a:lnTo>
                          <a:lnTo>
                            <a:pt x="25" y="8"/>
                          </a:lnTo>
                          <a:lnTo>
                            <a:pt x="20" y="14"/>
                          </a:lnTo>
                          <a:lnTo>
                            <a:pt x="16" y="22"/>
                          </a:lnTo>
                          <a:lnTo>
                            <a:pt x="6" y="54"/>
                          </a:lnTo>
                          <a:lnTo>
                            <a:pt x="2" y="70"/>
                          </a:lnTo>
                          <a:lnTo>
                            <a:pt x="0" y="77"/>
                          </a:lnTo>
                          <a:lnTo>
                            <a:pt x="1" y="86"/>
                          </a:lnTo>
                          <a:lnTo>
                            <a:pt x="3" y="93"/>
                          </a:lnTo>
                          <a:lnTo>
                            <a:pt x="5" y="96"/>
                          </a:lnTo>
                          <a:lnTo>
                            <a:pt x="9" y="99"/>
                          </a:lnTo>
                          <a:lnTo>
                            <a:pt x="17" y="100"/>
                          </a:lnTo>
                          <a:lnTo>
                            <a:pt x="25" y="100"/>
                          </a:lnTo>
                          <a:lnTo>
                            <a:pt x="30" y="100"/>
                          </a:lnTo>
                          <a:lnTo>
                            <a:pt x="33" y="98"/>
                          </a:lnTo>
                          <a:lnTo>
                            <a:pt x="39" y="93"/>
                          </a:lnTo>
                          <a:lnTo>
                            <a:pt x="43" y="86"/>
                          </a:lnTo>
                          <a:lnTo>
                            <a:pt x="47" y="78"/>
                          </a:lnTo>
                          <a:lnTo>
                            <a:pt x="63" y="1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68" name="Line 34"/>
                    <p:cNvSpPr>
                      <a:spLocks noChangeShapeType="1"/>
                    </p:cNvSpPr>
                    <p:nvPr/>
                  </p:nvSpPr>
                  <p:spPr bwMode="auto">
                    <a:xfrm>
                      <a:off x="2441" y="872"/>
                      <a:ext cx="0" cy="15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69" name="Line 31"/>
                    <p:cNvSpPr>
                      <a:spLocks noChangeShapeType="1"/>
                    </p:cNvSpPr>
                    <p:nvPr/>
                  </p:nvSpPr>
                  <p:spPr bwMode="auto">
                    <a:xfrm flipV="1">
                      <a:off x="1550" y="2389"/>
                      <a:ext cx="891" cy="66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0" name="Line 32"/>
                    <p:cNvSpPr>
                      <a:spLocks noChangeShapeType="1"/>
                    </p:cNvSpPr>
                    <p:nvPr/>
                  </p:nvSpPr>
                  <p:spPr bwMode="auto">
                    <a:xfrm>
                      <a:off x="2441" y="2389"/>
                      <a:ext cx="1605" cy="175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1" name="Line 33"/>
                    <p:cNvSpPr>
                      <a:spLocks noChangeShapeType="1"/>
                    </p:cNvSpPr>
                    <p:nvPr/>
                  </p:nvSpPr>
                  <p:spPr bwMode="auto">
                    <a:xfrm flipH="1" flipV="1">
                      <a:off x="1550" y="3052"/>
                      <a:ext cx="2496" cy="109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2" name="Line 62"/>
                    <p:cNvSpPr>
                      <a:spLocks noChangeShapeType="1"/>
                    </p:cNvSpPr>
                    <p:nvPr/>
                  </p:nvSpPr>
                  <p:spPr bwMode="auto">
                    <a:xfrm flipH="1">
                      <a:off x="4171" y="4201"/>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3" name="Freeform 63"/>
                    <p:cNvSpPr>
                      <a:spLocks/>
                    </p:cNvSpPr>
                    <p:nvPr/>
                  </p:nvSpPr>
                  <p:spPr bwMode="auto">
                    <a:xfrm>
                      <a:off x="4156" y="4172"/>
                      <a:ext cx="15" cy="29"/>
                    </a:xfrm>
                    <a:custGeom>
                      <a:avLst/>
                      <a:gdLst>
                        <a:gd name="T0" fmla="*/ 1 w 14"/>
                        <a:gd name="T1" fmla="*/ 0 h 29"/>
                        <a:gd name="T2" fmla="*/ 0 w 14"/>
                        <a:gd name="T3" fmla="*/ 11 h 29"/>
                        <a:gd name="T4" fmla="*/ 2 w 14"/>
                        <a:gd name="T5" fmla="*/ 21 h 29"/>
                        <a:gd name="T6" fmla="*/ 11 w 14"/>
                        <a:gd name="T7" fmla="*/ 27 h 29"/>
                        <a:gd name="T8" fmla="*/ 17 w 14"/>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9">
                          <a:moveTo>
                            <a:pt x="1" y="0"/>
                          </a:moveTo>
                          <a:lnTo>
                            <a:pt x="0" y="11"/>
                          </a:lnTo>
                          <a:lnTo>
                            <a:pt x="2" y="21"/>
                          </a:lnTo>
                          <a:lnTo>
                            <a:pt x="8" y="27"/>
                          </a:lnTo>
                          <a:lnTo>
                            <a:pt x="14"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74" name="Line 64"/>
                    <p:cNvSpPr>
                      <a:spLocks noChangeShapeType="1"/>
                    </p:cNvSpPr>
                    <p:nvPr/>
                  </p:nvSpPr>
                  <p:spPr bwMode="auto">
                    <a:xfrm flipV="1">
                      <a:off x="4156" y="4127"/>
                      <a:ext cx="15" cy="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5" name="Line 66"/>
                    <p:cNvSpPr>
                      <a:spLocks noChangeShapeType="1"/>
                    </p:cNvSpPr>
                    <p:nvPr/>
                  </p:nvSpPr>
                  <p:spPr bwMode="auto">
                    <a:xfrm>
                      <a:off x="4201" y="4098"/>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6" name="Line 27"/>
                    <p:cNvSpPr>
                      <a:spLocks noChangeShapeType="1"/>
                    </p:cNvSpPr>
                    <p:nvPr/>
                  </p:nvSpPr>
                  <p:spPr bwMode="auto">
                    <a:xfrm>
                      <a:off x="1550" y="1771"/>
                      <a:ext cx="2496" cy="30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7" name="Line 28"/>
                    <p:cNvSpPr>
                      <a:spLocks noChangeShapeType="1"/>
                    </p:cNvSpPr>
                    <p:nvPr/>
                  </p:nvSpPr>
                  <p:spPr bwMode="auto">
                    <a:xfrm flipV="1">
                      <a:off x="1550" y="872"/>
                      <a:ext cx="891" cy="89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8" name="Line 29"/>
                    <p:cNvSpPr>
                      <a:spLocks noChangeShapeType="1"/>
                    </p:cNvSpPr>
                    <p:nvPr/>
                  </p:nvSpPr>
                  <p:spPr bwMode="auto">
                    <a:xfrm>
                      <a:off x="2441" y="872"/>
                      <a:ext cx="1605" cy="120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79" name="Line 30"/>
                    <p:cNvSpPr>
                      <a:spLocks noChangeShapeType="1"/>
                    </p:cNvSpPr>
                    <p:nvPr/>
                  </p:nvSpPr>
                  <p:spPr bwMode="auto">
                    <a:xfrm>
                      <a:off x="1550" y="1771"/>
                      <a:ext cx="0" cy="12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80" name="Line 35"/>
                    <p:cNvSpPr>
                      <a:spLocks noChangeShapeType="1"/>
                    </p:cNvSpPr>
                    <p:nvPr/>
                  </p:nvSpPr>
                  <p:spPr bwMode="auto">
                    <a:xfrm>
                      <a:off x="4046" y="2080"/>
                      <a:ext cx="0" cy="20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81" name="Line 38"/>
                    <p:cNvSpPr>
                      <a:spLocks noChangeShapeType="1"/>
                    </p:cNvSpPr>
                    <p:nvPr/>
                  </p:nvSpPr>
                  <p:spPr bwMode="auto">
                    <a:xfrm flipV="1">
                      <a:off x="2257" y="600"/>
                      <a:ext cx="0" cy="46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82" name="Freeform 49"/>
                    <p:cNvSpPr>
                      <a:spLocks/>
                    </p:cNvSpPr>
                    <p:nvPr/>
                  </p:nvSpPr>
                  <p:spPr bwMode="auto">
                    <a:xfrm>
                      <a:off x="1395" y="1793"/>
                      <a:ext cx="7" cy="22"/>
                    </a:xfrm>
                    <a:custGeom>
                      <a:avLst/>
                      <a:gdLst>
                        <a:gd name="T0" fmla="*/ 0 w 5"/>
                        <a:gd name="T1" fmla="*/ 0 h 21"/>
                        <a:gd name="T2" fmla="*/ 0 w 5"/>
                        <a:gd name="T3" fmla="*/ 5 h 21"/>
                        <a:gd name="T4" fmla="*/ 0 w 5"/>
                        <a:gd name="T5" fmla="*/ 15 h 21"/>
                        <a:gd name="T6" fmla="*/ 14 w 5"/>
                        <a:gd name="T7" fmla="*/ 24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 h="21">
                          <a:moveTo>
                            <a:pt x="0" y="0"/>
                          </a:moveTo>
                          <a:lnTo>
                            <a:pt x="0" y="5"/>
                          </a:lnTo>
                          <a:lnTo>
                            <a:pt x="0" y="12"/>
                          </a:lnTo>
                          <a:lnTo>
                            <a:pt x="5" y="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83" name="Line 50"/>
                    <p:cNvSpPr>
                      <a:spLocks noChangeShapeType="1"/>
                    </p:cNvSpPr>
                    <p:nvPr/>
                  </p:nvSpPr>
                  <p:spPr bwMode="auto">
                    <a:xfrm flipH="1">
                      <a:off x="1454" y="1660"/>
                      <a:ext cx="15"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84" name="Freeform 51"/>
                    <p:cNvSpPr>
                      <a:spLocks/>
                    </p:cNvSpPr>
                    <p:nvPr/>
                  </p:nvSpPr>
                  <p:spPr bwMode="auto">
                    <a:xfrm>
                      <a:off x="2559" y="666"/>
                      <a:ext cx="66" cy="155"/>
                    </a:xfrm>
                    <a:custGeom>
                      <a:avLst/>
                      <a:gdLst>
                        <a:gd name="T0" fmla="*/ 39 w 66"/>
                        <a:gd name="T1" fmla="*/ 0 h 149"/>
                        <a:gd name="T2" fmla="*/ 0 w 66"/>
                        <a:gd name="T3" fmla="*/ 167 h 149"/>
                        <a:gd name="T4" fmla="*/ 25 w 66"/>
                        <a:gd name="T5" fmla="*/ 167 h 149"/>
                        <a:gd name="T6" fmla="*/ 34 w 66"/>
                        <a:gd name="T7" fmla="*/ 165 h 149"/>
                        <a:gd name="T8" fmla="*/ 42 w 66"/>
                        <a:gd name="T9" fmla="*/ 159 h 149"/>
                        <a:gd name="T10" fmla="*/ 49 w 66"/>
                        <a:gd name="T11" fmla="*/ 147 h 149"/>
                        <a:gd name="T12" fmla="*/ 53 w 66"/>
                        <a:gd name="T13" fmla="*/ 135 h 149"/>
                        <a:gd name="T14" fmla="*/ 65 w 66"/>
                        <a:gd name="T15" fmla="*/ 88 h 149"/>
                        <a:gd name="T16" fmla="*/ 66 w 66"/>
                        <a:gd name="T17" fmla="*/ 76 h 149"/>
                        <a:gd name="T18" fmla="*/ 64 w 66"/>
                        <a:gd name="T19" fmla="*/ 64 h 149"/>
                        <a:gd name="T20" fmla="*/ 59 w 66"/>
                        <a:gd name="T21" fmla="*/ 58 h 149"/>
                        <a:gd name="T22" fmla="*/ 52 w 66"/>
                        <a:gd name="T23" fmla="*/ 56 h 149"/>
                        <a:gd name="T24" fmla="*/ 26 w 66"/>
                        <a:gd name="T25" fmla="*/ 56 h 1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149">
                          <a:moveTo>
                            <a:pt x="39" y="0"/>
                          </a:moveTo>
                          <a:lnTo>
                            <a:pt x="0" y="149"/>
                          </a:lnTo>
                          <a:lnTo>
                            <a:pt x="25" y="149"/>
                          </a:lnTo>
                          <a:lnTo>
                            <a:pt x="34" y="147"/>
                          </a:lnTo>
                          <a:lnTo>
                            <a:pt x="42" y="141"/>
                          </a:lnTo>
                          <a:lnTo>
                            <a:pt x="49" y="131"/>
                          </a:lnTo>
                          <a:lnTo>
                            <a:pt x="53" y="120"/>
                          </a:lnTo>
                          <a:lnTo>
                            <a:pt x="65" y="79"/>
                          </a:lnTo>
                          <a:lnTo>
                            <a:pt x="66" y="67"/>
                          </a:lnTo>
                          <a:lnTo>
                            <a:pt x="64" y="58"/>
                          </a:lnTo>
                          <a:lnTo>
                            <a:pt x="59" y="52"/>
                          </a:lnTo>
                          <a:lnTo>
                            <a:pt x="52" y="50"/>
                          </a:lnTo>
                          <a:lnTo>
                            <a:pt x="26"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85" name="Line 52"/>
                    <p:cNvSpPr>
                      <a:spLocks noChangeShapeType="1"/>
                    </p:cNvSpPr>
                    <p:nvPr/>
                  </p:nvSpPr>
                  <p:spPr bwMode="auto">
                    <a:xfrm flipH="1">
                      <a:off x="2647" y="666"/>
                      <a:ext cx="15"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86" name="Line 53"/>
                    <p:cNvSpPr>
                      <a:spLocks noChangeShapeType="1"/>
                    </p:cNvSpPr>
                    <p:nvPr/>
                  </p:nvSpPr>
                  <p:spPr bwMode="auto">
                    <a:xfrm flipH="1">
                      <a:off x="4112" y="2146"/>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87" name="Freeform 54"/>
                    <p:cNvSpPr>
                      <a:spLocks/>
                    </p:cNvSpPr>
                    <p:nvPr/>
                  </p:nvSpPr>
                  <p:spPr bwMode="auto">
                    <a:xfrm>
                      <a:off x="4098" y="2117"/>
                      <a:ext cx="14" cy="29"/>
                    </a:xfrm>
                    <a:custGeom>
                      <a:avLst/>
                      <a:gdLst>
                        <a:gd name="T0" fmla="*/ 1 w 14"/>
                        <a:gd name="T1" fmla="*/ 0 h 29"/>
                        <a:gd name="T2" fmla="*/ 0 w 14"/>
                        <a:gd name="T3" fmla="*/ 10 h 29"/>
                        <a:gd name="T4" fmla="*/ 2 w 14"/>
                        <a:gd name="T5" fmla="*/ 20 h 29"/>
                        <a:gd name="T6" fmla="*/ 7 w 14"/>
                        <a:gd name="T7" fmla="*/ 26 h 29"/>
                        <a:gd name="T8" fmla="*/ 14 w 14"/>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9">
                          <a:moveTo>
                            <a:pt x="1" y="0"/>
                          </a:moveTo>
                          <a:lnTo>
                            <a:pt x="0" y="10"/>
                          </a:lnTo>
                          <a:lnTo>
                            <a:pt x="2" y="20"/>
                          </a:lnTo>
                          <a:lnTo>
                            <a:pt x="7" y="26"/>
                          </a:lnTo>
                          <a:lnTo>
                            <a:pt x="14"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88" name="Line 55"/>
                    <p:cNvSpPr>
                      <a:spLocks noChangeShapeType="1"/>
                    </p:cNvSpPr>
                    <p:nvPr/>
                  </p:nvSpPr>
                  <p:spPr bwMode="auto">
                    <a:xfrm flipV="1">
                      <a:off x="4098" y="2073"/>
                      <a:ext cx="14"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89" name="Freeform 56"/>
                    <p:cNvSpPr>
                      <a:spLocks/>
                    </p:cNvSpPr>
                    <p:nvPr/>
                  </p:nvSpPr>
                  <p:spPr bwMode="auto">
                    <a:xfrm>
                      <a:off x="4112" y="2043"/>
                      <a:ext cx="30" cy="30"/>
                    </a:xfrm>
                    <a:custGeom>
                      <a:avLst/>
                      <a:gdLst>
                        <a:gd name="T0" fmla="*/ 34 w 28"/>
                        <a:gd name="T1" fmla="*/ 0 h 28"/>
                        <a:gd name="T2" fmla="*/ 23 w 28"/>
                        <a:gd name="T3" fmla="*/ 2 h 28"/>
                        <a:gd name="T4" fmla="*/ 15 w 28"/>
                        <a:gd name="T5" fmla="*/ 11 h 28"/>
                        <a:gd name="T6" fmla="*/ 4 w 28"/>
                        <a:gd name="T7" fmla="*/ 20 h 28"/>
                        <a:gd name="T8" fmla="*/ 0 w 28"/>
                        <a:gd name="T9" fmla="*/ 34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28">
                          <a:moveTo>
                            <a:pt x="28" y="0"/>
                          </a:moveTo>
                          <a:lnTo>
                            <a:pt x="19" y="2"/>
                          </a:lnTo>
                          <a:lnTo>
                            <a:pt x="12" y="8"/>
                          </a:lnTo>
                          <a:lnTo>
                            <a:pt x="4" y="17"/>
                          </a:lnTo>
                          <a:lnTo>
                            <a:pt x="0" y="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90" name="Line 57"/>
                    <p:cNvSpPr>
                      <a:spLocks noChangeShapeType="1"/>
                    </p:cNvSpPr>
                    <p:nvPr/>
                  </p:nvSpPr>
                  <p:spPr bwMode="auto">
                    <a:xfrm>
                      <a:off x="4142" y="204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91" name="Line 58"/>
                    <p:cNvSpPr>
                      <a:spLocks noChangeShapeType="1"/>
                    </p:cNvSpPr>
                    <p:nvPr/>
                  </p:nvSpPr>
                  <p:spPr bwMode="auto">
                    <a:xfrm flipH="1">
                      <a:off x="4186" y="1992"/>
                      <a:ext cx="15"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92" name="Freeform 59"/>
                    <p:cNvSpPr>
                      <a:spLocks/>
                    </p:cNvSpPr>
                    <p:nvPr/>
                  </p:nvSpPr>
                  <p:spPr bwMode="auto">
                    <a:xfrm>
                      <a:off x="1366" y="3104"/>
                      <a:ext cx="0" cy="22"/>
                    </a:xfrm>
                    <a:custGeom>
                      <a:avLst/>
                      <a:gdLst>
                        <a:gd name="T0" fmla="*/ 0 w 6"/>
                        <a:gd name="T1" fmla="*/ 0 h 20"/>
                        <a:gd name="T2" fmla="*/ 0 w 6"/>
                        <a:gd name="T3" fmla="*/ 8 h 20"/>
                        <a:gd name="T4" fmla="*/ 0 w 6"/>
                        <a:gd name="T5" fmla="*/ 13 h 20"/>
                        <a:gd name="T6" fmla="*/ 0 w 6"/>
                        <a:gd name="T7" fmla="*/ 26 h 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 h="20">
                          <a:moveTo>
                            <a:pt x="1" y="0"/>
                          </a:moveTo>
                          <a:lnTo>
                            <a:pt x="0" y="5"/>
                          </a:lnTo>
                          <a:lnTo>
                            <a:pt x="1" y="10"/>
                          </a:lnTo>
                          <a:lnTo>
                            <a:pt x="6" y="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93" name="Freeform 60"/>
                    <p:cNvSpPr>
                      <a:spLocks/>
                    </p:cNvSpPr>
                    <p:nvPr/>
                  </p:nvSpPr>
                  <p:spPr bwMode="auto">
                    <a:xfrm>
                      <a:off x="1314" y="3023"/>
                      <a:ext cx="66" cy="103"/>
                    </a:xfrm>
                    <a:custGeom>
                      <a:avLst/>
                      <a:gdLst>
                        <a:gd name="T0" fmla="*/ 72 w 63"/>
                        <a:gd name="T1" fmla="*/ 16 h 99"/>
                        <a:gd name="T2" fmla="*/ 72 w 63"/>
                        <a:gd name="T3" fmla="*/ 9 h 99"/>
                        <a:gd name="T4" fmla="*/ 71 w 63"/>
                        <a:gd name="T5" fmla="*/ 4 h 99"/>
                        <a:gd name="T6" fmla="*/ 69 w 63"/>
                        <a:gd name="T7" fmla="*/ 1 h 99"/>
                        <a:gd name="T8" fmla="*/ 65 w 63"/>
                        <a:gd name="T9" fmla="*/ 0 h 99"/>
                        <a:gd name="T10" fmla="*/ 45 w 63"/>
                        <a:gd name="T11" fmla="*/ 0 h 99"/>
                        <a:gd name="T12" fmla="*/ 38 w 63"/>
                        <a:gd name="T13" fmla="*/ 2 h 99"/>
                        <a:gd name="T14" fmla="*/ 27 w 63"/>
                        <a:gd name="T15" fmla="*/ 7 h 99"/>
                        <a:gd name="T16" fmla="*/ 22 w 63"/>
                        <a:gd name="T17" fmla="*/ 16 h 99"/>
                        <a:gd name="T18" fmla="*/ 18 w 63"/>
                        <a:gd name="T19" fmla="*/ 23 h 99"/>
                        <a:gd name="T20" fmla="*/ 5 w 63"/>
                        <a:gd name="T21" fmla="*/ 58 h 99"/>
                        <a:gd name="T22" fmla="*/ 1 w 63"/>
                        <a:gd name="T23" fmla="*/ 77 h 99"/>
                        <a:gd name="T24" fmla="*/ 0 w 63"/>
                        <a:gd name="T25" fmla="*/ 86 h 99"/>
                        <a:gd name="T26" fmla="*/ 0 w 63"/>
                        <a:gd name="T27" fmla="*/ 95 h 99"/>
                        <a:gd name="T28" fmla="*/ 3 w 63"/>
                        <a:gd name="T29" fmla="*/ 105 h 99"/>
                        <a:gd name="T30" fmla="*/ 5 w 63"/>
                        <a:gd name="T31" fmla="*/ 108 h 99"/>
                        <a:gd name="T32" fmla="*/ 9 w 63"/>
                        <a:gd name="T33" fmla="*/ 110 h 99"/>
                        <a:gd name="T34" fmla="*/ 20 w 63"/>
                        <a:gd name="T35" fmla="*/ 111 h 99"/>
                        <a:gd name="T36" fmla="*/ 27 w 63"/>
                        <a:gd name="T37" fmla="*/ 111 h 99"/>
                        <a:gd name="T38" fmla="*/ 32 w 63"/>
                        <a:gd name="T39" fmla="*/ 111 h 99"/>
                        <a:gd name="T40" fmla="*/ 39 w 63"/>
                        <a:gd name="T41" fmla="*/ 109 h 99"/>
                        <a:gd name="T42" fmla="*/ 45 w 63"/>
                        <a:gd name="T43" fmla="*/ 104 h 99"/>
                        <a:gd name="T44" fmla="*/ 50 w 63"/>
                        <a:gd name="T45" fmla="*/ 95 h 99"/>
                        <a:gd name="T46" fmla="*/ 52 w 63"/>
                        <a:gd name="T47" fmla="*/ 86 h 99"/>
                        <a:gd name="T48" fmla="*/ 72 w 63"/>
                        <a:gd name="T49" fmla="*/ 16 h 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3" h="99">
                          <a:moveTo>
                            <a:pt x="63" y="13"/>
                          </a:moveTo>
                          <a:lnTo>
                            <a:pt x="63" y="9"/>
                          </a:lnTo>
                          <a:lnTo>
                            <a:pt x="62" y="4"/>
                          </a:lnTo>
                          <a:lnTo>
                            <a:pt x="60" y="1"/>
                          </a:lnTo>
                          <a:lnTo>
                            <a:pt x="56" y="0"/>
                          </a:lnTo>
                          <a:lnTo>
                            <a:pt x="39" y="0"/>
                          </a:lnTo>
                          <a:lnTo>
                            <a:pt x="32" y="2"/>
                          </a:lnTo>
                          <a:lnTo>
                            <a:pt x="24" y="7"/>
                          </a:lnTo>
                          <a:lnTo>
                            <a:pt x="19" y="13"/>
                          </a:lnTo>
                          <a:lnTo>
                            <a:pt x="15" y="20"/>
                          </a:lnTo>
                          <a:lnTo>
                            <a:pt x="5" y="52"/>
                          </a:lnTo>
                          <a:lnTo>
                            <a:pt x="1" y="68"/>
                          </a:lnTo>
                          <a:lnTo>
                            <a:pt x="0" y="77"/>
                          </a:lnTo>
                          <a:lnTo>
                            <a:pt x="0" y="84"/>
                          </a:lnTo>
                          <a:lnTo>
                            <a:pt x="3" y="93"/>
                          </a:lnTo>
                          <a:lnTo>
                            <a:pt x="5" y="96"/>
                          </a:lnTo>
                          <a:lnTo>
                            <a:pt x="9" y="98"/>
                          </a:lnTo>
                          <a:lnTo>
                            <a:pt x="17" y="99"/>
                          </a:lnTo>
                          <a:lnTo>
                            <a:pt x="24" y="99"/>
                          </a:lnTo>
                          <a:lnTo>
                            <a:pt x="29" y="99"/>
                          </a:lnTo>
                          <a:lnTo>
                            <a:pt x="33" y="97"/>
                          </a:lnTo>
                          <a:lnTo>
                            <a:pt x="39" y="92"/>
                          </a:lnTo>
                          <a:lnTo>
                            <a:pt x="44" y="84"/>
                          </a:lnTo>
                          <a:lnTo>
                            <a:pt x="46" y="77"/>
                          </a:lnTo>
                          <a:lnTo>
                            <a:pt x="63" y="1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94" name="Freeform 67"/>
                    <p:cNvSpPr>
                      <a:spLocks/>
                    </p:cNvSpPr>
                    <p:nvPr/>
                  </p:nvSpPr>
                  <p:spPr bwMode="auto">
                    <a:xfrm>
                      <a:off x="2308" y="541"/>
                      <a:ext cx="81" cy="103"/>
                    </a:xfrm>
                    <a:custGeom>
                      <a:avLst/>
                      <a:gdLst>
                        <a:gd name="T0" fmla="*/ 0 w 75"/>
                        <a:gd name="T1" fmla="*/ 111 h 99"/>
                        <a:gd name="T2" fmla="*/ 32 w 75"/>
                        <a:gd name="T3" fmla="*/ 0 h 99"/>
                        <a:gd name="T4" fmla="*/ 94 w 75"/>
                        <a:gd name="T5" fmla="*/ 0 h 99"/>
                        <a:gd name="T6" fmla="*/ 0 60000 65536"/>
                        <a:gd name="T7" fmla="*/ 0 60000 65536"/>
                        <a:gd name="T8" fmla="*/ 0 60000 65536"/>
                      </a:gdLst>
                      <a:ahLst/>
                      <a:cxnLst>
                        <a:cxn ang="T6">
                          <a:pos x="T0" y="T1"/>
                        </a:cxn>
                        <a:cxn ang="T7">
                          <a:pos x="T2" y="T3"/>
                        </a:cxn>
                        <a:cxn ang="T8">
                          <a:pos x="T4" y="T5"/>
                        </a:cxn>
                      </a:cxnLst>
                      <a:rect l="0" t="0" r="r" b="b"/>
                      <a:pathLst>
                        <a:path w="75" h="99">
                          <a:moveTo>
                            <a:pt x="0" y="99"/>
                          </a:moveTo>
                          <a:lnTo>
                            <a:pt x="26" y="0"/>
                          </a:lnTo>
                          <a:lnTo>
                            <a:pt x="7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95" name="Freeform 68"/>
                    <p:cNvSpPr>
                      <a:spLocks/>
                    </p:cNvSpPr>
                    <p:nvPr/>
                  </p:nvSpPr>
                  <p:spPr bwMode="auto">
                    <a:xfrm>
                      <a:off x="2389" y="541"/>
                      <a:ext cx="15" cy="29"/>
                    </a:xfrm>
                    <a:custGeom>
                      <a:avLst/>
                      <a:gdLst>
                        <a:gd name="T0" fmla="*/ 16 w 14"/>
                        <a:gd name="T1" fmla="*/ 31 h 28"/>
                        <a:gd name="T2" fmla="*/ 17 w 14"/>
                        <a:gd name="T3" fmla="*/ 21 h 28"/>
                        <a:gd name="T4" fmla="*/ 15 w 14"/>
                        <a:gd name="T5" fmla="*/ 8 h 28"/>
                        <a:gd name="T6" fmla="*/ 11 w 14"/>
                        <a:gd name="T7" fmla="*/ 2 h 28"/>
                        <a:gd name="T8" fmla="*/ 0 w 14"/>
                        <a:gd name="T9" fmla="*/ 0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8">
                          <a:moveTo>
                            <a:pt x="13" y="28"/>
                          </a:moveTo>
                          <a:lnTo>
                            <a:pt x="14" y="18"/>
                          </a:lnTo>
                          <a:lnTo>
                            <a:pt x="12" y="8"/>
                          </a:lnTo>
                          <a:lnTo>
                            <a:pt x="8"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96" name="Line 69"/>
                    <p:cNvSpPr>
                      <a:spLocks noChangeShapeType="1"/>
                    </p:cNvSpPr>
                    <p:nvPr/>
                  </p:nvSpPr>
                  <p:spPr bwMode="auto">
                    <a:xfrm flipH="1">
                      <a:off x="2382" y="570"/>
                      <a:ext cx="22"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97" name="Line 70"/>
                    <p:cNvSpPr>
                      <a:spLocks noChangeShapeType="1"/>
                    </p:cNvSpPr>
                    <p:nvPr/>
                  </p:nvSpPr>
                  <p:spPr bwMode="auto">
                    <a:xfrm flipV="1">
                      <a:off x="2345" y="541"/>
                      <a:ext cx="29" cy="1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98" name="Line 71"/>
                    <p:cNvSpPr>
                      <a:spLocks noChangeShapeType="1"/>
                    </p:cNvSpPr>
                    <p:nvPr/>
                  </p:nvSpPr>
                  <p:spPr bwMode="auto">
                    <a:xfrm flipH="1">
                      <a:off x="2419" y="482"/>
                      <a:ext cx="14"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99399" name="Group 94"/>
                    <p:cNvGrpSpPr>
                      <a:grpSpLocks/>
                    </p:cNvGrpSpPr>
                    <p:nvPr/>
                  </p:nvGrpSpPr>
                  <p:grpSpPr bwMode="auto">
                    <a:xfrm>
                      <a:off x="2146" y="2949"/>
                      <a:ext cx="309" cy="206"/>
                      <a:chOff x="2146" y="2949"/>
                      <a:chExt cx="309" cy="206"/>
                    </a:xfrm>
                  </p:grpSpPr>
                  <p:sp>
                    <p:nvSpPr>
                      <p:cNvPr id="99400" name="Freeform 36"/>
                      <p:cNvSpPr>
                        <a:spLocks/>
                      </p:cNvSpPr>
                      <p:nvPr/>
                    </p:nvSpPr>
                    <p:spPr bwMode="auto">
                      <a:xfrm>
                        <a:off x="2227" y="2949"/>
                        <a:ext cx="59" cy="59"/>
                      </a:xfrm>
                      <a:custGeom>
                        <a:avLst/>
                        <a:gdLst>
                          <a:gd name="T0" fmla="*/ 73 w 53"/>
                          <a:gd name="T1" fmla="*/ 39 h 52"/>
                          <a:gd name="T2" fmla="*/ 70 w 53"/>
                          <a:gd name="T3" fmla="*/ 23 h 52"/>
                          <a:gd name="T4" fmla="*/ 63 w 53"/>
                          <a:gd name="T5" fmla="*/ 11 h 52"/>
                          <a:gd name="T6" fmla="*/ 51 w 53"/>
                          <a:gd name="T7" fmla="*/ 1 h 52"/>
                          <a:gd name="T8" fmla="*/ 36 w 53"/>
                          <a:gd name="T9" fmla="*/ 0 h 52"/>
                          <a:gd name="T10" fmla="*/ 23 w 53"/>
                          <a:gd name="T11" fmla="*/ 1 h 52"/>
                          <a:gd name="T12" fmla="*/ 11 w 53"/>
                          <a:gd name="T13" fmla="*/ 11 h 52"/>
                          <a:gd name="T14" fmla="*/ 2 w 53"/>
                          <a:gd name="T15" fmla="*/ 23 h 52"/>
                          <a:gd name="T16" fmla="*/ 0 w 53"/>
                          <a:gd name="T17" fmla="*/ 39 h 52"/>
                          <a:gd name="T18" fmla="*/ 2 w 53"/>
                          <a:gd name="T19" fmla="*/ 53 h 52"/>
                          <a:gd name="T20" fmla="*/ 11 w 53"/>
                          <a:gd name="T21" fmla="*/ 66 h 52"/>
                          <a:gd name="T22" fmla="*/ 23 w 53"/>
                          <a:gd name="T23" fmla="*/ 74 h 52"/>
                          <a:gd name="T24" fmla="*/ 36 w 53"/>
                          <a:gd name="T25" fmla="*/ 76 h 52"/>
                          <a:gd name="T26" fmla="*/ 51 w 53"/>
                          <a:gd name="T27" fmla="*/ 74 h 52"/>
                          <a:gd name="T28" fmla="*/ 63 w 53"/>
                          <a:gd name="T29" fmla="*/ 66 h 52"/>
                          <a:gd name="T30" fmla="*/ 70 w 53"/>
                          <a:gd name="T31" fmla="*/ 53 h 52"/>
                          <a:gd name="T32" fmla="*/ 73 w 53"/>
                          <a:gd name="T33" fmla="*/ 39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3" h="52">
                            <a:moveTo>
                              <a:pt x="53" y="26"/>
                            </a:moveTo>
                            <a:lnTo>
                              <a:pt x="51" y="16"/>
                            </a:lnTo>
                            <a:lnTo>
                              <a:pt x="46" y="8"/>
                            </a:lnTo>
                            <a:lnTo>
                              <a:pt x="37" y="1"/>
                            </a:lnTo>
                            <a:lnTo>
                              <a:pt x="26" y="0"/>
                            </a:lnTo>
                            <a:lnTo>
                              <a:pt x="17" y="1"/>
                            </a:lnTo>
                            <a:lnTo>
                              <a:pt x="8" y="8"/>
                            </a:lnTo>
                            <a:lnTo>
                              <a:pt x="2" y="16"/>
                            </a:lnTo>
                            <a:lnTo>
                              <a:pt x="0" y="26"/>
                            </a:lnTo>
                            <a:lnTo>
                              <a:pt x="2" y="36"/>
                            </a:lnTo>
                            <a:lnTo>
                              <a:pt x="8" y="45"/>
                            </a:lnTo>
                            <a:lnTo>
                              <a:pt x="17" y="50"/>
                            </a:lnTo>
                            <a:lnTo>
                              <a:pt x="26" y="52"/>
                            </a:lnTo>
                            <a:lnTo>
                              <a:pt x="37" y="50"/>
                            </a:lnTo>
                            <a:lnTo>
                              <a:pt x="46" y="45"/>
                            </a:lnTo>
                            <a:lnTo>
                              <a:pt x="51" y="36"/>
                            </a:lnTo>
                            <a:lnTo>
                              <a:pt x="53" y="26"/>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99401" name="Freeform 76"/>
                      <p:cNvSpPr>
                        <a:spLocks/>
                      </p:cNvSpPr>
                      <p:nvPr/>
                    </p:nvSpPr>
                    <p:spPr bwMode="auto">
                      <a:xfrm>
                        <a:off x="2146" y="3037"/>
                        <a:ext cx="81" cy="104"/>
                      </a:xfrm>
                      <a:custGeom>
                        <a:avLst/>
                        <a:gdLst>
                          <a:gd name="T0" fmla="*/ 0 w 76"/>
                          <a:gd name="T1" fmla="*/ 115 h 99"/>
                          <a:gd name="T2" fmla="*/ 33 w 76"/>
                          <a:gd name="T3" fmla="*/ 0 h 99"/>
                          <a:gd name="T4" fmla="*/ 92 w 76"/>
                          <a:gd name="T5" fmla="*/ 0 h 99"/>
                          <a:gd name="T6" fmla="*/ 0 60000 65536"/>
                          <a:gd name="T7" fmla="*/ 0 60000 65536"/>
                          <a:gd name="T8" fmla="*/ 0 60000 65536"/>
                        </a:gdLst>
                        <a:ahLst/>
                        <a:cxnLst>
                          <a:cxn ang="T6">
                            <a:pos x="T0" y="T1"/>
                          </a:cxn>
                          <a:cxn ang="T7">
                            <a:pos x="T2" y="T3"/>
                          </a:cxn>
                          <a:cxn ang="T8">
                            <a:pos x="T4" y="T5"/>
                          </a:cxn>
                        </a:cxnLst>
                        <a:rect l="0" t="0" r="r" b="b"/>
                        <a:pathLst>
                          <a:path w="76" h="99">
                            <a:moveTo>
                              <a:pt x="0" y="99"/>
                            </a:moveTo>
                            <a:lnTo>
                              <a:pt x="27" y="0"/>
                            </a:lnTo>
                            <a:lnTo>
                              <a:pt x="7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402" name="Freeform 77"/>
                      <p:cNvSpPr>
                        <a:spLocks/>
                      </p:cNvSpPr>
                      <p:nvPr/>
                    </p:nvSpPr>
                    <p:spPr bwMode="auto">
                      <a:xfrm>
                        <a:off x="2227" y="3037"/>
                        <a:ext cx="8" cy="30"/>
                      </a:xfrm>
                      <a:custGeom>
                        <a:avLst/>
                        <a:gdLst>
                          <a:gd name="T0" fmla="*/ 2 w 13"/>
                          <a:gd name="T1" fmla="*/ 32 h 29"/>
                          <a:gd name="T2" fmla="*/ 3 w 13"/>
                          <a:gd name="T3" fmla="*/ 21 h 29"/>
                          <a:gd name="T4" fmla="*/ 2 w 13"/>
                          <a:gd name="T5" fmla="*/ 9 h 29"/>
                          <a:gd name="T6" fmla="*/ 1 w 13"/>
                          <a:gd name="T7" fmla="*/ 2 h 29"/>
                          <a:gd name="T8" fmla="*/ 0 w 13"/>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12" y="29"/>
                            </a:moveTo>
                            <a:lnTo>
                              <a:pt x="13" y="18"/>
                            </a:lnTo>
                            <a:lnTo>
                              <a:pt x="11" y="9"/>
                            </a:lnTo>
                            <a:lnTo>
                              <a:pt x="7"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403" name="Line 78"/>
                      <p:cNvSpPr>
                        <a:spLocks noChangeShapeType="1"/>
                      </p:cNvSpPr>
                      <p:nvPr/>
                    </p:nvSpPr>
                    <p:spPr bwMode="auto">
                      <a:xfrm flipH="1">
                        <a:off x="2220" y="3067"/>
                        <a:ext cx="15"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404" name="Line 79"/>
                      <p:cNvSpPr>
                        <a:spLocks noChangeShapeType="1"/>
                      </p:cNvSpPr>
                      <p:nvPr/>
                    </p:nvSpPr>
                    <p:spPr bwMode="auto">
                      <a:xfrm flipV="1">
                        <a:off x="2183" y="3037"/>
                        <a:ext cx="22" cy="1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405" name="Freeform 80"/>
                      <p:cNvSpPr>
                        <a:spLocks/>
                      </p:cNvSpPr>
                      <p:nvPr/>
                    </p:nvSpPr>
                    <p:spPr bwMode="auto">
                      <a:xfrm>
                        <a:off x="2330" y="3037"/>
                        <a:ext cx="59" cy="104"/>
                      </a:xfrm>
                      <a:custGeom>
                        <a:avLst/>
                        <a:gdLst>
                          <a:gd name="T0" fmla="*/ 0 w 52"/>
                          <a:gd name="T1" fmla="*/ 115 h 99"/>
                          <a:gd name="T2" fmla="*/ 40 w 52"/>
                          <a:gd name="T3" fmla="*/ 0 h 99"/>
                          <a:gd name="T4" fmla="*/ 76 w 52"/>
                          <a:gd name="T5" fmla="*/ 0 h 99"/>
                          <a:gd name="T6" fmla="*/ 0 60000 65536"/>
                          <a:gd name="T7" fmla="*/ 0 60000 65536"/>
                          <a:gd name="T8" fmla="*/ 0 60000 65536"/>
                        </a:gdLst>
                        <a:ahLst/>
                        <a:cxnLst>
                          <a:cxn ang="T6">
                            <a:pos x="T0" y="T1"/>
                          </a:cxn>
                          <a:cxn ang="T7">
                            <a:pos x="T2" y="T3"/>
                          </a:cxn>
                          <a:cxn ang="T8">
                            <a:pos x="T4" y="T5"/>
                          </a:cxn>
                        </a:cxnLst>
                        <a:rect l="0" t="0" r="r" b="b"/>
                        <a:pathLst>
                          <a:path w="52" h="99">
                            <a:moveTo>
                              <a:pt x="0" y="99"/>
                            </a:moveTo>
                            <a:lnTo>
                              <a:pt x="27" y="0"/>
                            </a:lnTo>
                            <a:lnTo>
                              <a:pt x="5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406" name="Freeform 81"/>
                      <p:cNvSpPr>
                        <a:spLocks/>
                      </p:cNvSpPr>
                      <p:nvPr/>
                    </p:nvSpPr>
                    <p:spPr bwMode="auto">
                      <a:xfrm>
                        <a:off x="2389" y="3037"/>
                        <a:ext cx="15" cy="30"/>
                      </a:xfrm>
                      <a:custGeom>
                        <a:avLst/>
                        <a:gdLst>
                          <a:gd name="T0" fmla="*/ 16 w 14"/>
                          <a:gd name="T1" fmla="*/ 32 h 29"/>
                          <a:gd name="T2" fmla="*/ 17 w 14"/>
                          <a:gd name="T3" fmla="*/ 21 h 29"/>
                          <a:gd name="T4" fmla="*/ 16 w 14"/>
                          <a:gd name="T5" fmla="*/ 8 h 29"/>
                          <a:gd name="T6" fmla="*/ 11 w 14"/>
                          <a:gd name="T7" fmla="*/ 2 h 29"/>
                          <a:gd name="T8" fmla="*/ 0 w 14"/>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9">
                            <a:moveTo>
                              <a:pt x="13" y="29"/>
                            </a:moveTo>
                            <a:lnTo>
                              <a:pt x="14" y="18"/>
                            </a:lnTo>
                            <a:lnTo>
                              <a:pt x="13" y="8"/>
                            </a:lnTo>
                            <a:lnTo>
                              <a:pt x="8"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407" name="Line 82"/>
                      <p:cNvSpPr>
                        <a:spLocks noChangeShapeType="1"/>
                      </p:cNvSpPr>
                      <p:nvPr/>
                    </p:nvSpPr>
                    <p:spPr bwMode="auto">
                      <a:xfrm flipH="1">
                        <a:off x="2382" y="3067"/>
                        <a:ext cx="22"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408" name="Freeform 90"/>
                      <p:cNvSpPr>
                        <a:spLocks/>
                      </p:cNvSpPr>
                      <p:nvPr/>
                    </p:nvSpPr>
                    <p:spPr bwMode="auto">
                      <a:xfrm>
                        <a:off x="2293" y="3015"/>
                        <a:ext cx="37" cy="140"/>
                      </a:xfrm>
                      <a:custGeom>
                        <a:avLst/>
                        <a:gdLst>
                          <a:gd name="T0" fmla="*/ 44 w 34"/>
                          <a:gd name="T1" fmla="*/ 0 h 128"/>
                          <a:gd name="T2" fmla="*/ 28 w 34"/>
                          <a:gd name="T3" fmla="*/ 33 h 128"/>
                          <a:gd name="T4" fmla="*/ 15 w 34"/>
                          <a:gd name="T5" fmla="*/ 67 h 128"/>
                          <a:gd name="T6" fmla="*/ 5 w 34"/>
                          <a:gd name="T7" fmla="*/ 100 h 128"/>
                          <a:gd name="T8" fmla="*/ 1 w 34"/>
                          <a:gd name="T9" fmla="*/ 135 h 128"/>
                          <a:gd name="T10" fmla="*/ 0 w 34"/>
                          <a:gd name="T11" fmla="*/ 167 h 1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28">
                            <a:moveTo>
                              <a:pt x="34" y="0"/>
                            </a:moveTo>
                            <a:lnTo>
                              <a:pt x="22" y="25"/>
                            </a:lnTo>
                            <a:lnTo>
                              <a:pt x="12" y="51"/>
                            </a:lnTo>
                            <a:lnTo>
                              <a:pt x="5" y="76"/>
                            </a:lnTo>
                            <a:lnTo>
                              <a:pt x="1" y="102"/>
                            </a:lnTo>
                            <a:lnTo>
                              <a:pt x="0" y="1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409" name="Freeform 91"/>
                      <p:cNvSpPr>
                        <a:spLocks/>
                      </p:cNvSpPr>
                      <p:nvPr/>
                    </p:nvSpPr>
                    <p:spPr bwMode="auto">
                      <a:xfrm>
                        <a:off x="2419" y="3015"/>
                        <a:ext cx="36" cy="140"/>
                      </a:xfrm>
                      <a:custGeom>
                        <a:avLst/>
                        <a:gdLst>
                          <a:gd name="T0" fmla="*/ 0 w 34"/>
                          <a:gd name="T1" fmla="*/ 167 h 128"/>
                          <a:gd name="T2" fmla="*/ 15 w 34"/>
                          <a:gd name="T3" fmla="*/ 135 h 128"/>
                          <a:gd name="T4" fmla="*/ 24 w 34"/>
                          <a:gd name="T5" fmla="*/ 100 h 128"/>
                          <a:gd name="T6" fmla="*/ 35 w 34"/>
                          <a:gd name="T7" fmla="*/ 67 h 128"/>
                          <a:gd name="T8" fmla="*/ 39 w 34"/>
                          <a:gd name="T9" fmla="*/ 33 h 128"/>
                          <a:gd name="T10" fmla="*/ 40 w 34"/>
                          <a:gd name="T11" fmla="*/ 0 h 1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28">
                            <a:moveTo>
                              <a:pt x="0" y="128"/>
                            </a:moveTo>
                            <a:lnTo>
                              <a:pt x="12" y="102"/>
                            </a:lnTo>
                            <a:lnTo>
                              <a:pt x="21" y="76"/>
                            </a:lnTo>
                            <a:lnTo>
                              <a:pt x="29" y="51"/>
                            </a:lnTo>
                            <a:lnTo>
                              <a:pt x="33" y="25"/>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grpSp>
          <p:sp>
            <p:nvSpPr>
              <p:cNvPr id="99356" name="Line 41"/>
              <p:cNvSpPr>
                <a:spLocks noChangeShapeType="1"/>
              </p:cNvSpPr>
              <p:nvPr/>
            </p:nvSpPr>
            <p:spPr bwMode="auto">
              <a:xfrm>
                <a:off x="2257" y="2043"/>
                <a:ext cx="0" cy="9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99354" name="Line 26"/>
            <p:cNvSpPr>
              <a:spLocks noChangeShapeType="1"/>
            </p:cNvSpPr>
            <p:nvPr/>
          </p:nvSpPr>
          <p:spPr bwMode="auto">
            <a:xfrm>
              <a:off x="1292" y="2220"/>
              <a:ext cx="33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99331" name="Text Box 2"/>
          <p:cNvSpPr txBox="1">
            <a:spLocks noChangeArrowheads="1"/>
          </p:cNvSpPr>
          <p:nvPr/>
        </p:nvSpPr>
        <p:spPr bwMode="auto">
          <a:xfrm>
            <a:off x="0" y="0"/>
            <a:ext cx="9901238" cy="701675"/>
          </a:xfrm>
          <a:prstGeom prst="rect">
            <a:avLst/>
          </a:prstGeom>
          <a:noFill/>
          <a:ln>
            <a:noFill/>
          </a:ln>
          <a:effectLst/>
          <a:extLst>
            <a:ext uri="{909E8E84-426E-40DD-AFC4-6F175D3DCCD1}">
              <a14:hiddenFill xmlns:a14="http://schemas.microsoft.com/office/drawing/2010/main">
                <a:solidFill>
                  <a:srgbClr val="CCECFF">
                    <a:alpha val="50195"/>
                  </a:srgbClr>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2.</a:t>
            </a:r>
            <a:r>
              <a:rPr lang="zh-CN" altLang="en-US" sz="4000" b="1">
                <a:solidFill>
                  <a:srgbClr val="FF0000"/>
                </a:solidFill>
                <a:ea typeface="黑体" pitchFamily="2" charset="-122"/>
              </a:rPr>
              <a:t>一般位置平面与特殊位置直线相交。</a:t>
            </a:r>
          </a:p>
        </p:txBody>
      </p:sp>
      <p:grpSp>
        <p:nvGrpSpPr>
          <p:cNvPr id="382058" name="Group 106"/>
          <p:cNvGrpSpPr>
            <a:grpSpLocks/>
          </p:cNvGrpSpPr>
          <p:nvPr/>
        </p:nvGrpSpPr>
        <p:grpSpPr bwMode="auto">
          <a:xfrm>
            <a:off x="3582988" y="2420938"/>
            <a:ext cx="0" cy="503237"/>
            <a:chOff x="2257" y="1525"/>
            <a:chExt cx="0" cy="317"/>
          </a:xfrm>
        </p:grpSpPr>
        <p:sp>
          <p:nvSpPr>
            <p:cNvPr id="99349" name="Line 105"/>
            <p:cNvSpPr>
              <a:spLocks noChangeShapeType="1"/>
            </p:cNvSpPr>
            <p:nvPr/>
          </p:nvSpPr>
          <p:spPr bwMode="auto">
            <a:xfrm flipV="1">
              <a:off x="2257" y="1525"/>
              <a:ext cx="0" cy="317"/>
            </a:xfrm>
            <a:prstGeom prst="line">
              <a:avLst/>
            </a:prstGeom>
            <a:noFill/>
            <a:ln w="571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nvGrpSpPr>
            <p:cNvPr id="99350" name="Group 101"/>
            <p:cNvGrpSpPr>
              <a:grpSpLocks/>
            </p:cNvGrpSpPr>
            <p:nvPr/>
          </p:nvGrpSpPr>
          <p:grpSpPr bwMode="auto">
            <a:xfrm>
              <a:off x="2257" y="1542"/>
              <a:ext cx="0" cy="295"/>
              <a:chOff x="2257" y="1542"/>
              <a:chExt cx="0" cy="295"/>
            </a:xfrm>
          </p:grpSpPr>
          <p:sp>
            <p:nvSpPr>
              <p:cNvPr id="99351" name="Line 39"/>
              <p:cNvSpPr>
                <a:spLocks noChangeShapeType="1"/>
              </p:cNvSpPr>
              <p:nvPr/>
            </p:nvSpPr>
            <p:spPr bwMode="auto">
              <a:xfrm flipV="1">
                <a:off x="2257" y="1712"/>
                <a:ext cx="0" cy="1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52" name="Line 40"/>
              <p:cNvSpPr>
                <a:spLocks noChangeShapeType="1"/>
              </p:cNvSpPr>
              <p:nvPr/>
            </p:nvSpPr>
            <p:spPr bwMode="auto">
              <a:xfrm flipV="1">
                <a:off x="2257" y="1542"/>
                <a:ext cx="0" cy="12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81994" name="Line 42"/>
          <p:cNvSpPr>
            <a:spLocks noChangeShapeType="1"/>
          </p:cNvSpPr>
          <p:nvPr/>
        </p:nvSpPr>
        <p:spPr bwMode="auto">
          <a:xfrm flipV="1">
            <a:off x="2460625" y="4622800"/>
            <a:ext cx="2173288" cy="2222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1996" name="Line 44"/>
          <p:cNvSpPr>
            <a:spLocks noChangeShapeType="1"/>
          </p:cNvSpPr>
          <p:nvPr/>
        </p:nvSpPr>
        <p:spPr bwMode="auto">
          <a:xfrm flipH="1">
            <a:off x="2460625" y="1957388"/>
            <a:ext cx="2173288" cy="8540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1998" name="Line 46"/>
          <p:cNvSpPr>
            <a:spLocks noChangeShapeType="1"/>
          </p:cNvSpPr>
          <p:nvPr/>
        </p:nvSpPr>
        <p:spPr bwMode="auto">
          <a:xfrm flipV="1">
            <a:off x="3582988" y="1689100"/>
            <a:ext cx="0" cy="67786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82051" name="Group 99"/>
          <p:cNvGrpSpPr>
            <a:grpSpLocks/>
          </p:cNvGrpSpPr>
          <p:nvPr/>
        </p:nvGrpSpPr>
        <p:grpSpPr bwMode="auto">
          <a:xfrm>
            <a:off x="3325813" y="2133600"/>
            <a:ext cx="303212" cy="279400"/>
            <a:chOff x="2095" y="1344"/>
            <a:chExt cx="191" cy="176"/>
          </a:xfrm>
        </p:grpSpPr>
        <p:sp>
          <p:nvSpPr>
            <p:cNvPr id="99344" name="Freeform 45"/>
            <p:cNvSpPr>
              <a:spLocks/>
            </p:cNvSpPr>
            <p:nvPr/>
          </p:nvSpPr>
          <p:spPr bwMode="auto">
            <a:xfrm>
              <a:off x="2227" y="1461"/>
              <a:ext cx="59" cy="59"/>
            </a:xfrm>
            <a:custGeom>
              <a:avLst/>
              <a:gdLst>
                <a:gd name="T0" fmla="*/ 73 w 53"/>
                <a:gd name="T1" fmla="*/ 40 h 52"/>
                <a:gd name="T2" fmla="*/ 70 w 53"/>
                <a:gd name="T3" fmla="*/ 23 h 52"/>
                <a:gd name="T4" fmla="*/ 63 w 53"/>
                <a:gd name="T5" fmla="*/ 11 h 52"/>
                <a:gd name="T6" fmla="*/ 51 w 53"/>
                <a:gd name="T7" fmla="*/ 2 h 52"/>
                <a:gd name="T8" fmla="*/ 36 w 53"/>
                <a:gd name="T9" fmla="*/ 0 h 52"/>
                <a:gd name="T10" fmla="*/ 23 w 53"/>
                <a:gd name="T11" fmla="*/ 2 h 52"/>
                <a:gd name="T12" fmla="*/ 11 w 53"/>
                <a:gd name="T13" fmla="*/ 11 h 52"/>
                <a:gd name="T14" fmla="*/ 2 w 53"/>
                <a:gd name="T15" fmla="*/ 23 h 52"/>
                <a:gd name="T16" fmla="*/ 0 w 53"/>
                <a:gd name="T17" fmla="*/ 40 h 52"/>
                <a:gd name="T18" fmla="*/ 2 w 53"/>
                <a:gd name="T19" fmla="*/ 53 h 52"/>
                <a:gd name="T20" fmla="*/ 11 w 53"/>
                <a:gd name="T21" fmla="*/ 66 h 52"/>
                <a:gd name="T22" fmla="*/ 23 w 53"/>
                <a:gd name="T23" fmla="*/ 75 h 52"/>
                <a:gd name="T24" fmla="*/ 36 w 53"/>
                <a:gd name="T25" fmla="*/ 76 h 52"/>
                <a:gd name="T26" fmla="*/ 51 w 53"/>
                <a:gd name="T27" fmla="*/ 75 h 52"/>
                <a:gd name="T28" fmla="*/ 63 w 53"/>
                <a:gd name="T29" fmla="*/ 66 h 52"/>
                <a:gd name="T30" fmla="*/ 70 w 53"/>
                <a:gd name="T31" fmla="*/ 53 h 52"/>
                <a:gd name="T32" fmla="*/ 73 w 53"/>
                <a:gd name="T33" fmla="*/ 40 h 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3" h="52">
                  <a:moveTo>
                    <a:pt x="53" y="27"/>
                  </a:moveTo>
                  <a:lnTo>
                    <a:pt x="51" y="16"/>
                  </a:lnTo>
                  <a:lnTo>
                    <a:pt x="46" y="8"/>
                  </a:lnTo>
                  <a:lnTo>
                    <a:pt x="37" y="2"/>
                  </a:lnTo>
                  <a:lnTo>
                    <a:pt x="26" y="0"/>
                  </a:lnTo>
                  <a:lnTo>
                    <a:pt x="17" y="2"/>
                  </a:lnTo>
                  <a:lnTo>
                    <a:pt x="8" y="8"/>
                  </a:lnTo>
                  <a:lnTo>
                    <a:pt x="2" y="16"/>
                  </a:lnTo>
                  <a:lnTo>
                    <a:pt x="0" y="27"/>
                  </a:lnTo>
                  <a:lnTo>
                    <a:pt x="2" y="36"/>
                  </a:lnTo>
                  <a:lnTo>
                    <a:pt x="8" y="45"/>
                  </a:lnTo>
                  <a:lnTo>
                    <a:pt x="17" y="51"/>
                  </a:lnTo>
                  <a:lnTo>
                    <a:pt x="26" y="52"/>
                  </a:lnTo>
                  <a:lnTo>
                    <a:pt x="37" y="51"/>
                  </a:lnTo>
                  <a:lnTo>
                    <a:pt x="46" y="45"/>
                  </a:lnTo>
                  <a:lnTo>
                    <a:pt x="51" y="36"/>
                  </a:lnTo>
                  <a:lnTo>
                    <a:pt x="53" y="2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99345" name="Line 86"/>
            <p:cNvSpPr>
              <a:spLocks noChangeShapeType="1"/>
            </p:cNvSpPr>
            <p:nvPr/>
          </p:nvSpPr>
          <p:spPr bwMode="auto">
            <a:xfrm flipV="1">
              <a:off x="2095" y="1344"/>
              <a:ext cx="44" cy="1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46" name="Line 87"/>
            <p:cNvSpPr>
              <a:spLocks noChangeShapeType="1"/>
            </p:cNvSpPr>
            <p:nvPr/>
          </p:nvSpPr>
          <p:spPr bwMode="auto">
            <a:xfrm flipH="1">
              <a:off x="2109" y="1410"/>
              <a:ext cx="59"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47" name="Line 88"/>
            <p:cNvSpPr>
              <a:spLocks noChangeShapeType="1"/>
            </p:cNvSpPr>
            <p:nvPr/>
          </p:nvSpPr>
          <p:spPr bwMode="auto">
            <a:xfrm>
              <a:off x="2139" y="1432"/>
              <a:ext cx="7" cy="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48" name="Line 89"/>
            <p:cNvSpPr>
              <a:spLocks noChangeShapeType="1"/>
            </p:cNvSpPr>
            <p:nvPr/>
          </p:nvSpPr>
          <p:spPr bwMode="auto">
            <a:xfrm flipH="1">
              <a:off x="2205" y="1344"/>
              <a:ext cx="15"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81995" name="Line 43"/>
          <p:cNvSpPr>
            <a:spLocks noChangeShapeType="1"/>
          </p:cNvSpPr>
          <p:nvPr/>
        </p:nvSpPr>
        <p:spPr bwMode="auto">
          <a:xfrm flipV="1">
            <a:off x="4633913" y="1957388"/>
            <a:ext cx="0" cy="26654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82052" name="Group 100"/>
          <p:cNvGrpSpPr>
            <a:grpSpLocks/>
          </p:cNvGrpSpPr>
          <p:nvPr/>
        </p:nvGrpSpPr>
        <p:grpSpPr bwMode="auto">
          <a:xfrm>
            <a:off x="3921125" y="4764088"/>
            <a:ext cx="257175" cy="244475"/>
            <a:chOff x="2470" y="3001"/>
            <a:chExt cx="162" cy="154"/>
          </a:xfrm>
        </p:grpSpPr>
        <p:sp>
          <p:nvSpPr>
            <p:cNvPr id="99339" name="Line 83"/>
            <p:cNvSpPr>
              <a:spLocks noChangeShapeType="1"/>
            </p:cNvSpPr>
            <p:nvPr/>
          </p:nvSpPr>
          <p:spPr bwMode="auto">
            <a:xfrm flipV="1">
              <a:off x="2522" y="3001"/>
              <a:ext cx="37" cy="1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40" name="Line 84"/>
            <p:cNvSpPr>
              <a:spLocks noChangeShapeType="1"/>
            </p:cNvSpPr>
            <p:nvPr/>
          </p:nvSpPr>
          <p:spPr bwMode="auto">
            <a:xfrm flipH="1">
              <a:off x="2529" y="3067"/>
              <a:ext cx="59"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41" name="Line 85"/>
            <p:cNvSpPr>
              <a:spLocks noChangeShapeType="1"/>
            </p:cNvSpPr>
            <p:nvPr/>
          </p:nvSpPr>
          <p:spPr bwMode="auto">
            <a:xfrm>
              <a:off x="2559" y="3082"/>
              <a:ext cx="7" cy="7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99342" name="Freeform 92"/>
            <p:cNvSpPr>
              <a:spLocks/>
            </p:cNvSpPr>
            <p:nvPr/>
          </p:nvSpPr>
          <p:spPr bwMode="auto">
            <a:xfrm>
              <a:off x="2470" y="3015"/>
              <a:ext cx="30" cy="140"/>
            </a:xfrm>
            <a:custGeom>
              <a:avLst/>
              <a:gdLst>
                <a:gd name="T0" fmla="*/ 23 w 34"/>
                <a:gd name="T1" fmla="*/ 0 h 128"/>
                <a:gd name="T2" fmla="*/ 15 w 34"/>
                <a:gd name="T3" fmla="*/ 33 h 128"/>
                <a:gd name="T4" fmla="*/ 9 w 34"/>
                <a:gd name="T5" fmla="*/ 67 h 128"/>
                <a:gd name="T6" fmla="*/ 4 w 34"/>
                <a:gd name="T7" fmla="*/ 100 h 128"/>
                <a:gd name="T8" fmla="*/ 1 w 34"/>
                <a:gd name="T9" fmla="*/ 135 h 128"/>
                <a:gd name="T10" fmla="*/ 0 w 34"/>
                <a:gd name="T11" fmla="*/ 167 h 1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28">
                  <a:moveTo>
                    <a:pt x="34" y="0"/>
                  </a:moveTo>
                  <a:lnTo>
                    <a:pt x="22" y="25"/>
                  </a:lnTo>
                  <a:lnTo>
                    <a:pt x="12" y="51"/>
                  </a:lnTo>
                  <a:lnTo>
                    <a:pt x="5" y="76"/>
                  </a:lnTo>
                  <a:lnTo>
                    <a:pt x="1" y="102"/>
                  </a:lnTo>
                  <a:lnTo>
                    <a:pt x="0" y="128"/>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99343" name="Freeform 93"/>
            <p:cNvSpPr>
              <a:spLocks/>
            </p:cNvSpPr>
            <p:nvPr/>
          </p:nvSpPr>
          <p:spPr bwMode="auto">
            <a:xfrm>
              <a:off x="2595" y="3015"/>
              <a:ext cx="37" cy="140"/>
            </a:xfrm>
            <a:custGeom>
              <a:avLst/>
              <a:gdLst>
                <a:gd name="T0" fmla="*/ 0 w 34"/>
                <a:gd name="T1" fmla="*/ 167 h 128"/>
                <a:gd name="T2" fmla="*/ 15 w 34"/>
                <a:gd name="T3" fmla="*/ 135 h 128"/>
                <a:gd name="T4" fmla="*/ 27 w 34"/>
                <a:gd name="T5" fmla="*/ 100 h 128"/>
                <a:gd name="T6" fmla="*/ 36 w 34"/>
                <a:gd name="T7" fmla="*/ 67 h 128"/>
                <a:gd name="T8" fmla="*/ 41 w 34"/>
                <a:gd name="T9" fmla="*/ 33 h 128"/>
                <a:gd name="T10" fmla="*/ 44 w 34"/>
                <a:gd name="T11" fmla="*/ 0 h 1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128">
                  <a:moveTo>
                    <a:pt x="0" y="128"/>
                  </a:moveTo>
                  <a:lnTo>
                    <a:pt x="12" y="102"/>
                  </a:lnTo>
                  <a:lnTo>
                    <a:pt x="21" y="76"/>
                  </a:lnTo>
                  <a:lnTo>
                    <a:pt x="28" y="51"/>
                  </a:lnTo>
                  <a:lnTo>
                    <a:pt x="32" y="25"/>
                  </a:lnTo>
                  <a:lnTo>
                    <a:pt x="34"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2060"/>
                                        </p:tgtEl>
                                        <p:attrNameLst>
                                          <p:attrName>style.visibility</p:attrName>
                                        </p:attrNameLst>
                                      </p:cBhvr>
                                      <p:to>
                                        <p:strVal val="visible"/>
                                      </p:to>
                                    </p:set>
                                    <p:animEffect transition="in" filter="wipe(left)">
                                      <p:cBhvr>
                                        <p:cTn id="7" dur="500"/>
                                        <p:tgtEl>
                                          <p:spTgt spid="38206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382052"/>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381994"/>
                                        </p:tgtEl>
                                        <p:attrNameLst>
                                          <p:attrName>style.visibility</p:attrName>
                                        </p:attrNameLst>
                                      </p:cBhvr>
                                      <p:to>
                                        <p:strVal val="visible"/>
                                      </p:to>
                                    </p:set>
                                    <p:animEffect transition="in" filter="wipe(down)">
                                      <p:cBhvr>
                                        <p:cTn id="16" dur="500"/>
                                        <p:tgtEl>
                                          <p:spTgt spid="381994"/>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381995"/>
                                        </p:tgtEl>
                                        <p:attrNameLst>
                                          <p:attrName>style.visibility</p:attrName>
                                        </p:attrNameLst>
                                      </p:cBhvr>
                                      <p:to>
                                        <p:strVal val="visible"/>
                                      </p:to>
                                    </p:set>
                                    <p:animEffect transition="in" filter="wipe(down)">
                                      <p:cBhvr>
                                        <p:cTn id="21" dur="500"/>
                                        <p:tgtEl>
                                          <p:spTgt spid="381995"/>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381996"/>
                                        </p:tgtEl>
                                        <p:attrNameLst>
                                          <p:attrName>style.visibility</p:attrName>
                                        </p:attrNameLst>
                                      </p:cBhvr>
                                      <p:to>
                                        <p:strVal val="visible"/>
                                      </p:to>
                                    </p:set>
                                    <p:animEffect transition="in" filter="wipe(down)">
                                      <p:cBhvr>
                                        <p:cTn id="26" dur="500"/>
                                        <p:tgtEl>
                                          <p:spTgt spid="381996"/>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82051"/>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1" fill="hold" grpId="0" nodeType="clickEffect">
                                  <p:stCondLst>
                                    <p:cond delay="0"/>
                                  </p:stCondLst>
                                  <p:childTnLst>
                                    <p:set>
                                      <p:cBhvr>
                                        <p:cTn id="34" dur="1" fill="hold">
                                          <p:stCondLst>
                                            <p:cond delay="0"/>
                                          </p:stCondLst>
                                        </p:cTn>
                                        <p:tgtEl>
                                          <p:spTgt spid="381998"/>
                                        </p:tgtEl>
                                        <p:attrNameLst>
                                          <p:attrName>style.visibility</p:attrName>
                                        </p:attrNameLst>
                                      </p:cBhvr>
                                      <p:to>
                                        <p:strVal val="visible"/>
                                      </p:to>
                                    </p:set>
                                    <p:animEffect transition="in" filter="wipe(up)">
                                      <p:cBhvr>
                                        <p:cTn id="35" dur="500"/>
                                        <p:tgtEl>
                                          <p:spTgt spid="381998"/>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1" fill="hold" nodeType="clickEffect">
                                  <p:stCondLst>
                                    <p:cond delay="0"/>
                                  </p:stCondLst>
                                  <p:childTnLst>
                                    <p:set>
                                      <p:cBhvr>
                                        <p:cTn id="39" dur="1" fill="hold">
                                          <p:stCondLst>
                                            <p:cond delay="0"/>
                                          </p:stCondLst>
                                        </p:cTn>
                                        <p:tgtEl>
                                          <p:spTgt spid="382058"/>
                                        </p:tgtEl>
                                        <p:attrNameLst>
                                          <p:attrName>style.visibility</p:attrName>
                                        </p:attrNameLst>
                                      </p:cBhvr>
                                      <p:to>
                                        <p:strVal val="visible"/>
                                      </p:to>
                                    </p:set>
                                    <p:animEffect transition="in" filter="wipe(up)">
                                      <p:cBhvr>
                                        <p:cTn id="40" dur="500"/>
                                        <p:tgtEl>
                                          <p:spTgt spid="3820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1994" grpId="0" animBg="1"/>
      <p:bldP spid="381996" grpId="0" animBg="1"/>
      <p:bldP spid="381998" grpId="0" animBg="1"/>
      <p:bldP spid="381995"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Box 2"/>
          <p:cNvSpPr txBox="1">
            <a:spLocks noChangeArrowheads="1"/>
          </p:cNvSpPr>
          <p:nvPr/>
        </p:nvSpPr>
        <p:spPr bwMode="auto">
          <a:xfrm>
            <a:off x="0" y="0"/>
            <a:ext cx="103330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3.</a:t>
            </a:r>
            <a:r>
              <a:rPr lang="zh-CN" altLang="en-US" sz="4000" b="1">
                <a:solidFill>
                  <a:srgbClr val="FF0000"/>
                </a:solidFill>
                <a:latin typeface="黑体" pitchFamily="2" charset="-122"/>
                <a:ea typeface="黑体" pitchFamily="2" charset="-122"/>
              </a:rPr>
              <a:t>一般位置平面与</a:t>
            </a:r>
            <a:r>
              <a:rPr lang="zh-CN" altLang="zh-CN" sz="4000" b="1">
                <a:solidFill>
                  <a:srgbClr val="FF0000"/>
                </a:solidFill>
                <a:latin typeface="黑体" pitchFamily="2" charset="-122"/>
                <a:ea typeface="黑体" pitchFamily="2" charset="-122"/>
              </a:rPr>
              <a:t>特殊位置</a:t>
            </a:r>
            <a:r>
              <a:rPr lang="zh-CN" altLang="en-US" sz="4000" b="1">
                <a:solidFill>
                  <a:srgbClr val="FF0000"/>
                </a:solidFill>
                <a:latin typeface="黑体" pitchFamily="2" charset="-122"/>
                <a:ea typeface="黑体" pitchFamily="2" charset="-122"/>
              </a:rPr>
              <a:t>平面相交。</a:t>
            </a:r>
            <a:endParaRPr lang="zh-CN" altLang="en-US" sz="4000">
              <a:solidFill>
                <a:srgbClr val="FF0000"/>
              </a:solidFill>
              <a:latin typeface="黑体" pitchFamily="2" charset="-122"/>
              <a:ea typeface="黑体" pitchFamily="2" charset="-122"/>
            </a:endParaRPr>
          </a:p>
        </p:txBody>
      </p:sp>
      <p:grpSp>
        <p:nvGrpSpPr>
          <p:cNvPr id="570371" name="Group 3"/>
          <p:cNvGrpSpPr>
            <a:grpSpLocks/>
          </p:cNvGrpSpPr>
          <p:nvPr/>
        </p:nvGrpSpPr>
        <p:grpSpPr bwMode="auto">
          <a:xfrm>
            <a:off x="1260475" y="1039813"/>
            <a:ext cx="6696075" cy="5359400"/>
            <a:chOff x="794" y="655"/>
            <a:chExt cx="4218" cy="3376"/>
          </a:xfrm>
        </p:grpSpPr>
        <p:sp>
          <p:nvSpPr>
            <p:cNvPr id="100429" name="Line 4"/>
            <p:cNvSpPr>
              <a:spLocks noChangeShapeType="1"/>
            </p:cNvSpPr>
            <p:nvPr/>
          </p:nvSpPr>
          <p:spPr bwMode="auto">
            <a:xfrm flipH="1">
              <a:off x="794" y="2815"/>
              <a:ext cx="120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30" name="Line 5"/>
            <p:cNvSpPr>
              <a:spLocks noChangeShapeType="1"/>
            </p:cNvSpPr>
            <p:nvPr/>
          </p:nvSpPr>
          <p:spPr bwMode="auto">
            <a:xfrm flipH="1">
              <a:off x="3707" y="2815"/>
              <a:ext cx="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0431" name="Group 6"/>
            <p:cNvGrpSpPr>
              <a:grpSpLocks/>
            </p:cNvGrpSpPr>
            <p:nvPr/>
          </p:nvGrpSpPr>
          <p:grpSpPr bwMode="auto">
            <a:xfrm>
              <a:off x="794" y="655"/>
              <a:ext cx="4218" cy="3376"/>
              <a:chOff x="794" y="655"/>
              <a:chExt cx="4218" cy="3376"/>
            </a:xfrm>
          </p:grpSpPr>
          <p:sp>
            <p:nvSpPr>
              <p:cNvPr id="100432" name="Line 7"/>
              <p:cNvSpPr>
                <a:spLocks noChangeShapeType="1"/>
              </p:cNvSpPr>
              <p:nvPr/>
            </p:nvSpPr>
            <p:spPr bwMode="auto">
              <a:xfrm>
                <a:off x="794" y="655"/>
                <a:ext cx="3002"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33" name="Line 8"/>
              <p:cNvSpPr>
                <a:spLocks noChangeShapeType="1"/>
              </p:cNvSpPr>
              <p:nvPr/>
            </p:nvSpPr>
            <p:spPr bwMode="auto">
              <a:xfrm>
                <a:off x="3796" y="655"/>
                <a:ext cx="0" cy="21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34" name="Line 9"/>
              <p:cNvSpPr>
                <a:spLocks noChangeShapeType="1"/>
              </p:cNvSpPr>
              <p:nvPr/>
            </p:nvSpPr>
            <p:spPr bwMode="auto">
              <a:xfrm flipV="1">
                <a:off x="794" y="655"/>
                <a:ext cx="0" cy="21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35" name="Line 10"/>
              <p:cNvSpPr>
                <a:spLocks noChangeShapeType="1"/>
              </p:cNvSpPr>
              <p:nvPr/>
            </p:nvSpPr>
            <p:spPr bwMode="auto">
              <a:xfrm>
                <a:off x="3796" y="2815"/>
                <a:ext cx="1216" cy="121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36" name="Line 11"/>
              <p:cNvSpPr>
                <a:spLocks noChangeShapeType="1"/>
              </p:cNvSpPr>
              <p:nvPr/>
            </p:nvSpPr>
            <p:spPr bwMode="auto">
              <a:xfrm>
                <a:off x="794" y="2815"/>
                <a:ext cx="1213" cy="121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37" name="Line 12"/>
              <p:cNvSpPr>
                <a:spLocks noChangeShapeType="1"/>
              </p:cNvSpPr>
              <p:nvPr/>
            </p:nvSpPr>
            <p:spPr bwMode="auto">
              <a:xfrm>
                <a:off x="2007" y="4031"/>
                <a:ext cx="3005"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38" name="Line 13"/>
              <p:cNvSpPr>
                <a:spLocks noChangeShapeType="1"/>
              </p:cNvSpPr>
              <p:nvPr/>
            </p:nvSpPr>
            <p:spPr bwMode="auto">
              <a:xfrm flipH="1" flipV="1">
                <a:off x="4531" y="3796"/>
                <a:ext cx="156"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39" name="Line 14"/>
              <p:cNvSpPr>
                <a:spLocks noChangeShapeType="1"/>
              </p:cNvSpPr>
              <p:nvPr/>
            </p:nvSpPr>
            <p:spPr bwMode="auto">
              <a:xfrm>
                <a:off x="4600" y="3868"/>
                <a:ext cx="6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40" name="Line 15"/>
              <p:cNvSpPr>
                <a:spLocks noChangeShapeType="1"/>
              </p:cNvSpPr>
              <p:nvPr/>
            </p:nvSpPr>
            <p:spPr bwMode="auto">
              <a:xfrm>
                <a:off x="4600" y="3796"/>
                <a:ext cx="157"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41" name="Freeform 16"/>
              <p:cNvSpPr>
                <a:spLocks/>
              </p:cNvSpPr>
              <p:nvPr/>
            </p:nvSpPr>
            <p:spPr bwMode="auto">
              <a:xfrm>
                <a:off x="861" y="724"/>
                <a:ext cx="79" cy="157"/>
              </a:xfrm>
              <a:custGeom>
                <a:avLst/>
                <a:gdLst>
                  <a:gd name="T0" fmla="*/ 1 w 245"/>
                  <a:gd name="T1" fmla="*/ 0 h 489"/>
                  <a:gd name="T2" fmla="*/ 0 w 245"/>
                  <a:gd name="T3" fmla="*/ 16 h 489"/>
                  <a:gd name="T4" fmla="*/ 8 w 245"/>
                  <a:gd name="T5" fmla="*/ 0 h 489"/>
                  <a:gd name="T6" fmla="*/ 0 60000 65536"/>
                  <a:gd name="T7" fmla="*/ 0 60000 65536"/>
                  <a:gd name="T8" fmla="*/ 0 60000 65536"/>
                </a:gdLst>
                <a:ahLst/>
                <a:cxnLst>
                  <a:cxn ang="T6">
                    <a:pos x="T0" y="T1"/>
                  </a:cxn>
                  <a:cxn ang="T7">
                    <a:pos x="T2" y="T3"/>
                  </a:cxn>
                  <a:cxn ang="T8">
                    <a:pos x="T4" y="T5"/>
                  </a:cxn>
                </a:cxnLst>
                <a:rect l="0" t="0" r="r" b="b"/>
                <a:pathLst>
                  <a:path w="245" h="489">
                    <a:moveTo>
                      <a:pt x="17" y="0"/>
                    </a:moveTo>
                    <a:lnTo>
                      <a:pt x="0" y="489"/>
                    </a:lnTo>
                    <a:lnTo>
                      <a:pt x="2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42" name="Line 17"/>
              <p:cNvSpPr>
                <a:spLocks noChangeShapeType="1"/>
              </p:cNvSpPr>
              <p:nvPr/>
            </p:nvSpPr>
            <p:spPr bwMode="auto">
              <a:xfrm flipV="1">
                <a:off x="2003" y="953"/>
                <a:ext cx="1704" cy="985"/>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43" name="Line 18"/>
              <p:cNvSpPr>
                <a:spLocks noChangeShapeType="1"/>
              </p:cNvSpPr>
              <p:nvPr/>
            </p:nvSpPr>
            <p:spPr bwMode="auto">
              <a:xfrm>
                <a:off x="3707" y="953"/>
                <a:ext cx="0" cy="1977"/>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44" name="Line 19"/>
              <p:cNvSpPr>
                <a:spLocks noChangeShapeType="1"/>
              </p:cNvSpPr>
              <p:nvPr/>
            </p:nvSpPr>
            <p:spPr bwMode="auto">
              <a:xfrm>
                <a:off x="2003" y="1938"/>
                <a:ext cx="0" cy="197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0445" name="Group 20"/>
              <p:cNvGrpSpPr>
                <a:grpSpLocks/>
              </p:cNvGrpSpPr>
              <p:nvPr/>
            </p:nvGrpSpPr>
            <p:grpSpPr bwMode="auto">
              <a:xfrm>
                <a:off x="2003" y="2930"/>
                <a:ext cx="1704" cy="982"/>
                <a:chOff x="2003" y="2930"/>
                <a:chExt cx="1704" cy="982"/>
              </a:xfrm>
            </p:grpSpPr>
            <p:sp>
              <p:nvSpPr>
                <p:cNvPr id="100446" name="Line 21"/>
                <p:cNvSpPr>
                  <a:spLocks noChangeShapeType="1"/>
                </p:cNvSpPr>
                <p:nvPr/>
              </p:nvSpPr>
              <p:spPr bwMode="auto">
                <a:xfrm flipH="1">
                  <a:off x="3512" y="2930"/>
                  <a:ext cx="195"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47" name="Line 22"/>
                <p:cNvSpPr>
                  <a:spLocks noChangeShapeType="1"/>
                </p:cNvSpPr>
                <p:nvPr/>
              </p:nvSpPr>
              <p:spPr bwMode="auto">
                <a:xfrm flipH="1">
                  <a:off x="2003" y="3854"/>
                  <a:ext cx="103"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48" name="Line 23"/>
                <p:cNvSpPr>
                  <a:spLocks noChangeShapeType="1"/>
                </p:cNvSpPr>
                <p:nvPr/>
              </p:nvSpPr>
              <p:spPr bwMode="auto">
                <a:xfrm flipH="1">
                  <a:off x="2106" y="3041"/>
                  <a:ext cx="1406" cy="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570464" name="Group 96"/>
          <p:cNvGrpSpPr>
            <a:grpSpLocks/>
          </p:cNvGrpSpPr>
          <p:nvPr/>
        </p:nvGrpSpPr>
        <p:grpSpPr bwMode="auto">
          <a:xfrm>
            <a:off x="3211513" y="2162175"/>
            <a:ext cx="2533650" cy="4141788"/>
            <a:chOff x="2023" y="1362"/>
            <a:chExt cx="1596" cy="2609"/>
          </a:xfrm>
        </p:grpSpPr>
        <p:grpSp>
          <p:nvGrpSpPr>
            <p:cNvPr id="100403" name="Group 24"/>
            <p:cNvGrpSpPr>
              <a:grpSpLocks/>
            </p:cNvGrpSpPr>
            <p:nvPr/>
          </p:nvGrpSpPr>
          <p:grpSpPr bwMode="auto">
            <a:xfrm>
              <a:off x="2023" y="1362"/>
              <a:ext cx="1596" cy="2609"/>
              <a:chOff x="2023" y="1362"/>
              <a:chExt cx="1596" cy="2609"/>
            </a:xfrm>
          </p:grpSpPr>
          <p:grpSp>
            <p:nvGrpSpPr>
              <p:cNvPr id="100405" name="Group 25"/>
              <p:cNvGrpSpPr>
                <a:grpSpLocks/>
              </p:cNvGrpSpPr>
              <p:nvPr/>
            </p:nvGrpSpPr>
            <p:grpSpPr bwMode="auto">
              <a:xfrm>
                <a:off x="2023" y="1362"/>
                <a:ext cx="1596" cy="2228"/>
                <a:chOff x="2023" y="1362"/>
                <a:chExt cx="1596" cy="2228"/>
              </a:xfrm>
            </p:grpSpPr>
            <p:sp>
              <p:nvSpPr>
                <p:cNvPr id="100417" name="Line 26"/>
                <p:cNvSpPr>
                  <a:spLocks noChangeShapeType="1"/>
                </p:cNvSpPr>
                <p:nvPr/>
              </p:nvSpPr>
              <p:spPr bwMode="auto">
                <a:xfrm flipH="1">
                  <a:off x="2106" y="1490"/>
                  <a:ext cx="860" cy="20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18" name="Line 27"/>
                <p:cNvSpPr>
                  <a:spLocks noChangeShapeType="1"/>
                </p:cNvSpPr>
                <p:nvPr/>
              </p:nvSpPr>
              <p:spPr bwMode="auto">
                <a:xfrm flipV="1">
                  <a:off x="2106" y="2435"/>
                  <a:ext cx="1406" cy="107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19" name="Line 28"/>
                <p:cNvSpPr>
                  <a:spLocks noChangeShapeType="1"/>
                </p:cNvSpPr>
                <p:nvPr/>
              </p:nvSpPr>
              <p:spPr bwMode="auto">
                <a:xfrm flipH="1" flipV="1">
                  <a:off x="2966" y="1490"/>
                  <a:ext cx="546" cy="94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20" name="Freeform 29"/>
                <p:cNvSpPr>
                  <a:spLocks/>
                </p:cNvSpPr>
                <p:nvPr/>
              </p:nvSpPr>
              <p:spPr bwMode="auto">
                <a:xfrm>
                  <a:off x="3541" y="2285"/>
                  <a:ext cx="78" cy="154"/>
                </a:xfrm>
                <a:custGeom>
                  <a:avLst/>
                  <a:gdLst>
                    <a:gd name="T0" fmla="*/ 0 w 245"/>
                    <a:gd name="T1" fmla="*/ 15 h 488"/>
                    <a:gd name="T2" fmla="*/ 8 w 245"/>
                    <a:gd name="T3" fmla="*/ 0 h 488"/>
                    <a:gd name="T4" fmla="*/ 7 w 245"/>
                    <a:gd name="T5" fmla="*/ 15 h 488"/>
                    <a:gd name="T6" fmla="*/ 0 60000 65536"/>
                    <a:gd name="T7" fmla="*/ 0 60000 65536"/>
                    <a:gd name="T8" fmla="*/ 0 60000 65536"/>
                  </a:gdLst>
                  <a:ahLst/>
                  <a:cxnLst>
                    <a:cxn ang="T6">
                      <a:pos x="T0" y="T1"/>
                    </a:cxn>
                    <a:cxn ang="T7">
                      <a:pos x="T2" y="T3"/>
                    </a:cxn>
                    <a:cxn ang="T8">
                      <a:pos x="T4" y="T5"/>
                    </a:cxn>
                  </a:cxnLst>
                  <a:rect l="0" t="0" r="r" b="b"/>
                  <a:pathLst>
                    <a:path w="245" h="488">
                      <a:moveTo>
                        <a:pt x="0" y="488"/>
                      </a:moveTo>
                      <a:lnTo>
                        <a:pt x="245" y="0"/>
                      </a:lnTo>
                      <a:lnTo>
                        <a:pt x="228" y="4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21" name="Line 30"/>
                <p:cNvSpPr>
                  <a:spLocks noChangeShapeType="1"/>
                </p:cNvSpPr>
                <p:nvPr/>
              </p:nvSpPr>
              <p:spPr bwMode="auto">
                <a:xfrm flipH="1">
                  <a:off x="3563" y="2397"/>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22" name="Freeform 31"/>
                <p:cNvSpPr>
                  <a:spLocks/>
                </p:cNvSpPr>
                <p:nvPr/>
              </p:nvSpPr>
              <p:spPr bwMode="auto">
                <a:xfrm>
                  <a:off x="3071" y="1432"/>
                  <a:ext cx="76" cy="87"/>
                </a:xfrm>
                <a:custGeom>
                  <a:avLst/>
                  <a:gdLst>
                    <a:gd name="T0" fmla="*/ 0 w 234"/>
                    <a:gd name="T1" fmla="*/ 9 h 271"/>
                    <a:gd name="T2" fmla="*/ 3 w 234"/>
                    <a:gd name="T3" fmla="*/ 9 h 271"/>
                    <a:gd name="T4" fmla="*/ 4 w 234"/>
                    <a:gd name="T5" fmla="*/ 9 h 271"/>
                    <a:gd name="T6" fmla="*/ 5 w 234"/>
                    <a:gd name="T7" fmla="*/ 9 h 271"/>
                    <a:gd name="T8" fmla="*/ 5 w 234"/>
                    <a:gd name="T9" fmla="*/ 8 h 271"/>
                    <a:gd name="T10" fmla="*/ 6 w 234"/>
                    <a:gd name="T11" fmla="*/ 8 h 271"/>
                    <a:gd name="T12" fmla="*/ 6 w 234"/>
                    <a:gd name="T13" fmla="*/ 7 h 271"/>
                    <a:gd name="T14" fmla="*/ 7 w 234"/>
                    <a:gd name="T15" fmla="*/ 7 h 271"/>
                    <a:gd name="T16" fmla="*/ 7 w 234"/>
                    <a:gd name="T17" fmla="*/ 6 h 271"/>
                    <a:gd name="T18" fmla="*/ 7 w 234"/>
                    <a:gd name="T19" fmla="*/ 5 h 271"/>
                    <a:gd name="T20" fmla="*/ 8 w 234"/>
                    <a:gd name="T21" fmla="*/ 4 h 271"/>
                    <a:gd name="T22" fmla="*/ 8 w 234"/>
                    <a:gd name="T23" fmla="*/ 4 h 271"/>
                    <a:gd name="T24" fmla="*/ 8 w 234"/>
                    <a:gd name="T25" fmla="*/ 3 h 271"/>
                    <a:gd name="T26" fmla="*/ 8 w 234"/>
                    <a:gd name="T27" fmla="*/ 2 h 271"/>
                    <a:gd name="T28" fmla="*/ 8 w 234"/>
                    <a:gd name="T29" fmla="*/ 2 h 271"/>
                    <a:gd name="T30" fmla="*/ 7 w 234"/>
                    <a:gd name="T31" fmla="*/ 1 h 271"/>
                    <a:gd name="T32" fmla="*/ 7 w 234"/>
                    <a:gd name="T33" fmla="*/ 1 h 271"/>
                    <a:gd name="T34" fmla="*/ 7 w 234"/>
                    <a:gd name="T35" fmla="*/ 0 h 271"/>
                    <a:gd name="T36" fmla="*/ 6 w 234"/>
                    <a:gd name="T37" fmla="*/ 0 h 271"/>
                    <a:gd name="T38" fmla="*/ 6 w 234"/>
                    <a:gd name="T39" fmla="*/ 0 h 271"/>
                    <a:gd name="T40" fmla="*/ 3 w 234"/>
                    <a:gd name="T41" fmla="*/ 0 h 2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34" h="271">
                      <a:moveTo>
                        <a:pt x="0" y="271"/>
                      </a:moveTo>
                      <a:lnTo>
                        <a:pt x="95" y="271"/>
                      </a:lnTo>
                      <a:lnTo>
                        <a:pt x="112" y="269"/>
                      </a:lnTo>
                      <a:lnTo>
                        <a:pt x="130" y="263"/>
                      </a:lnTo>
                      <a:lnTo>
                        <a:pt x="147" y="253"/>
                      </a:lnTo>
                      <a:lnTo>
                        <a:pt x="165" y="240"/>
                      </a:lnTo>
                      <a:lnTo>
                        <a:pt x="181" y="222"/>
                      </a:lnTo>
                      <a:lnTo>
                        <a:pt x="196" y="203"/>
                      </a:lnTo>
                      <a:lnTo>
                        <a:pt x="208" y="182"/>
                      </a:lnTo>
                      <a:lnTo>
                        <a:pt x="219" y="159"/>
                      </a:lnTo>
                      <a:lnTo>
                        <a:pt x="227" y="135"/>
                      </a:lnTo>
                      <a:lnTo>
                        <a:pt x="231" y="112"/>
                      </a:lnTo>
                      <a:lnTo>
                        <a:pt x="234" y="89"/>
                      </a:lnTo>
                      <a:lnTo>
                        <a:pt x="233" y="68"/>
                      </a:lnTo>
                      <a:lnTo>
                        <a:pt x="228" y="48"/>
                      </a:lnTo>
                      <a:lnTo>
                        <a:pt x="221" y="32"/>
                      </a:lnTo>
                      <a:lnTo>
                        <a:pt x="211" y="18"/>
                      </a:lnTo>
                      <a:lnTo>
                        <a:pt x="198" y="8"/>
                      </a:lnTo>
                      <a:lnTo>
                        <a:pt x="184" y="2"/>
                      </a:lnTo>
                      <a:lnTo>
                        <a:pt x="169" y="0"/>
                      </a:lnTo>
                      <a:lnTo>
                        <a:pt x="7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23" name="Freeform 32"/>
                <p:cNvSpPr>
                  <a:spLocks/>
                </p:cNvSpPr>
                <p:nvPr/>
              </p:nvSpPr>
              <p:spPr bwMode="auto">
                <a:xfrm>
                  <a:off x="3071" y="1362"/>
                  <a:ext cx="89" cy="157"/>
                </a:xfrm>
                <a:custGeom>
                  <a:avLst/>
                  <a:gdLst>
                    <a:gd name="T0" fmla="*/ 5 w 278"/>
                    <a:gd name="T1" fmla="*/ 7 h 488"/>
                    <a:gd name="T2" fmla="*/ 6 w 278"/>
                    <a:gd name="T3" fmla="*/ 7 h 488"/>
                    <a:gd name="T4" fmla="*/ 6 w 278"/>
                    <a:gd name="T5" fmla="*/ 7 h 488"/>
                    <a:gd name="T6" fmla="*/ 7 w 278"/>
                    <a:gd name="T7" fmla="*/ 7 h 488"/>
                    <a:gd name="T8" fmla="*/ 8 w 278"/>
                    <a:gd name="T9" fmla="*/ 6 h 488"/>
                    <a:gd name="T10" fmla="*/ 8 w 278"/>
                    <a:gd name="T11" fmla="*/ 5 h 488"/>
                    <a:gd name="T12" fmla="*/ 8 w 278"/>
                    <a:gd name="T13" fmla="*/ 5 h 488"/>
                    <a:gd name="T14" fmla="*/ 9 w 278"/>
                    <a:gd name="T15" fmla="*/ 5 h 488"/>
                    <a:gd name="T16" fmla="*/ 9 w 278"/>
                    <a:gd name="T17" fmla="*/ 4 h 488"/>
                    <a:gd name="T18" fmla="*/ 9 w 278"/>
                    <a:gd name="T19" fmla="*/ 3 h 488"/>
                    <a:gd name="T20" fmla="*/ 9 w 278"/>
                    <a:gd name="T21" fmla="*/ 2 h 488"/>
                    <a:gd name="T22" fmla="*/ 9 w 278"/>
                    <a:gd name="T23" fmla="*/ 2 h 488"/>
                    <a:gd name="T24" fmla="*/ 9 w 278"/>
                    <a:gd name="T25" fmla="*/ 1 h 488"/>
                    <a:gd name="T26" fmla="*/ 9 w 278"/>
                    <a:gd name="T27" fmla="*/ 1 h 488"/>
                    <a:gd name="T28" fmla="*/ 8 w 278"/>
                    <a:gd name="T29" fmla="*/ 0 h 488"/>
                    <a:gd name="T30" fmla="*/ 8 w 278"/>
                    <a:gd name="T31" fmla="*/ 0 h 488"/>
                    <a:gd name="T32" fmla="*/ 7 w 278"/>
                    <a:gd name="T33" fmla="*/ 0 h 488"/>
                    <a:gd name="T34" fmla="*/ 4 w 278"/>
                    <a:gd name="T35" fmla="*/ 0 h 488"/>
                    <a:gd name="T36" fmla="*/ 0 w 278"/>
                    <a:gd name="T37" fmla="*/ 16 h 4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8" h="488">
                      <a:moveTo>
                        <a:pt x="169" y="217"/>
                      </a:moveTo>
                      <a:lnTo>
                        <a:pt x="184" y="215"/>
                      </a:lnTo>
                      <a:lnTo>
                        <a:pt x="200" y="208"/>
                      </a:lnTo>
                      <a:lnTo>
                        <a:pt x="215" y="199"/>
                      </a:lnTo>
                      <a:lnTo>
                        <a:pt x="230" y="185"/>
                      </a:lnTo>
                      <a:lnTo>
                        <a:pt x="244" y="169"/>
                      </a:lnTo>
                      <a:lnTo>
                        <a:pt x="256" y="150"/>
                      </a:lnTo>
                      <a:lnTo>
                        <a:pt x="266" y="130"/>
                      </a:lnTo>
                      <a:lnTo>
                        <a:pt x="273" y="108"/>
                      </a:lnTo>
                      <a:lnTo>
                        <a:pt x="277" y="87"/>
                      </a:lnTo>
                      <a:lnTo>
                        <a:pt x="278" y="67"/>
                      </a:lnTo>
                      <a:lnTo>
                        <a:pt x="276" y="48"/>
                      </a:lnTo>
                      <a:lnTo>
                        <a:pt x="272" y="32"/>
                      </a:lnTo>
                      <a:lnTo>
                        <a:pt x="263" y="18"/>
                      </a:lnTo>
                      <a:lnTo>
                        <a:pt x="253" y="8"/>
                      </a:lnTo>
                      <a:lnTo>
                        <a:pt x="240" y="2"/>
                      </a:lnTo>
                      <a:lnTo>
                        <a:pt x="226" y="0"/>
                      </a:lnTo>
                      <a:lnTo>
                        <a:pt x="131" y="0"/>
                      </a:lnTo>
                      <a:lnTo>
                        <a:pt x="0" y="4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24" name="Line 33"/>
                <p:cNvSpPr>
                  <a:spLocks noChangeShapeType="1"/>
                </p:cNvSpPr>
                <p:nvPr/>
              </p:nvSpPr>
              <p:spPr bwMode="auto">
                <a:xfrm flipH="1">
                  <a:off x="2043" y="3590"/>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25" name="Freeform 34"/>
                <p:cNvSpPr>
                  <a:spLocks/>
                </p:cNvSpPr>
                <p:nvPr/>
              </p:nvSpPr>
              <p:spPr bwMode="auto">
                <a:xfrm>
                  <a:off x="2023" y="3550"/>
                  <a:ext cx="20" cy="40"/>
                </a:xfrm>
                <a:custGeom>
                  <a:avLst/>
                  <a:gdLst>
                    <a:gd name="T0" fmla="*/ 0 w 58"/>
                    <a:gd name="T1" fmla="*/ 0 h 123"/>
                    <a:gd name="T2" fmla="*/ 0 w 58"/>
                    <a:gd name="T3" fmla="*/ 1 h 123"/>
                    <a:gd name="T4" fmla="*/ 0 w 58"/>
                    <a:gd name="T5" fmla="*/ 2 h 123"/>
                    <a:gd name="T6" fmla="*/ 0 w 58"/>
                    <a:gd name="T7" fmla="*/ 2 h 123"/>
                    <a:gd name="T8" fmla="*/ 0 w 58"/>
                    <a:gd name="T9" fmla="*/ 3 h 123"/>
                    <a:gd name="T10" fmla="*/ 0 w 58"/>
                    <a:gd name="T11" fmla="*/ 3 h 123"/>
                    <a:gd name="T12" fmla="*/ 1 w 58"/>
                    <a:gd name="T13" fmla="*/ 4 h 123"/>
                    <a:gd name="T14" fmla="*/ 1 w 58"/>
                    <a:gd name="T15" fmla="*/ 4 h 123"/>
                    <a:gd name="T16" fmla="*/ 2 w 58"/>
                    <a:gd name="T17" fmla="*/ 4 h 123"/>
                    <a:gd name="T18" fmla="*/ 2 w 58"/>
                    <a:gd name="T19" fmla="*/ 4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8" h="123">
                      <a:moveTo>
                        <a:pt x="6" y="0"/>
                      </a:moveTo>
                      <a:lnTo>
                        <a:pt x="2" y="22"/>
                      </a:lnTo>
                      <a:lnTo>
                        <a:pt x="0" y="43"/>
                      </a:lnTo>
                      <a:lnTo>
                        <a:pt x="1" y="62"/>
                      </a:lnTo>
                      <a:lnTo>
                        <a:pt x="5" y="79"/>
                      </a:lnTo>
                      <a:lnTo>
                        <a:pt x="12" y="94"/>
                      </a:lnTo>
                      <a:lnTo>
                        <a:pt x="20" y="107"/>
                      </a:lnTo>
                      <a:lnTo>
                        <a:pt x="32" y="115"/>
                      </a:lnTo>
                      <a:lnTo>
                        <a:pt x="45" y="121"/>
                      </a:lnTo>
                      <a:lnTo>
                        <a:pt x="58"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26" name="Line 35"/>
                <p:cNvSpPr>
                  <a:spLocks noChangeShapeType="1"/>
                </p:cNvSpPr>
                <p:nvPr/>
              </p:nvSpPr>
              <p:spPr bwMode="auto">
                <a:xfrm flipV="1">
                  <a:off x="2025" y="3471"/>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27" name="Freeform 36"/>
                <p:cNvSpPr>
                  <a:spLocks/>
                </p:cNvSpPr>
                <p:nvPr/>
              </p:nvSpPr>
              <p:spPr bwMode="auto">
                <a:xfrm>
                  <a:off x="2046" y="3433"/>
                  <a:ext cx="38" cy="38"/>
                </a:xfrm>
                <a:custGeom>
                  <a:avLst/>
                  <a:gdLst>
                    <a:gd name="T0" fmla="*/ 4 w 118"/>
                    <a:gd name="T1" fmla="*/ 0 h 123"/>
                    <a:gd name="T2" fmla="*/ 4 w 118"/>
                    <a:gd name="T3" fmla="*/ 0 h 123"/>
                    <a:gd name="T4" fmla="*/ 3 w 118"/>
                    <a:gd name="T5" fmla="*/ 0 h 123"/>
                    <a:gd name="T6" fmla="*/ 2 w 118"/>
                    <a:gd name="T7" fmla="*/ 1 h 123"/>
                    <a:gd name="T8" fmla="*/ 2 w 118"/>
                    <a:gd name="T9" fmla="*/ 1 h 123"/>
                    <a:gd name="T10" fmla="*/ 2 w 118"/>
                    <a:gd name="T11" fmla="*/ 1 h 123"/>
                    <a:gd name="T12" fmla="*/ 1 w 118"/>
                    <a:gd name="T13" fmla="*/ 2 h 123"/>
                    <a:gd name="T14" fmla="*/ 1 w 118"/>
                    <a:gd name="T15" fmla="*/ 2 h 123"/>
                    <a:gd name="T16" fmla="*/ 0 w 118"/>
                    <a:gd name="T17" fmla="*/ 3 h 123"/>
                    <a:gd name="T18" fmla="*/ 0 w 118"/>
                    <a:gd name="T19" fmla="*/ 4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23">
                      <a:moveTo>
                        <a:pt x="118" y="0"/>
                      </a:moveTo>
                      <a:lnTo>
                        <a:pt x="104" y="2"/>
                      </a:lnTo>
                      <a:lnTo>
                        <a:pt x="88" y="8"/>
                      </a:lnTo>
                      <a:lnTo>
                        <a:pt x="72" y="17"/>
                      </a:lnTo>
                      <a:lnTo>
                        <a:pt x="56" y="29"/>
                      </a:lnTo>
                      <a:lnTo>
                        <a:pt x="42" y="44"/>
                      </a:lnTo>
                      <a:lnTo>
                        <a:pt x="28" y="62"/>
                      </a:lnTo>
                      <a:lnTo>
                        <a:pt x="17" y="81"/>
                      </a:lnTo>
                      <a:lnTo>
                        <a:pt x="8" y="101"/>
                      </a:lnTo>
                      <a:lnTo>
                        <a:pt x="0"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28" name="Line 37"/>
                <p:cNvSpPr>
                  <a:spLocks noChangeShapeType="1"/>
                </p:cNvSpPr>
                <p:nvPr/>
              </p:nvSpPr>
              <p:spPr bwMode="auto">
                <a:xfrm>
                  <a:off x="2084" y="3433"/>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0406" name="Line 38"/>
              <p:cNvSpPr>
                <a:spLocks noChangeShapeType="1"/>
              </p:cNvSpPr>
              <p:nvPr/>
            </p:nvSpPr>
            <p:spPr bwMode="auto">
              <a:xfrm>
                <a:off x="2106" y="3507"/>
                <a:ext cx="0" cy="3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07" name="Line 39"/>
              <p:cNvSpPr>
                <a:spLocks noChangeShapeType="1"/>
              </p:cNvSpPr>
              <p:nvPr/>
            </p:nvSpPr>
            <p:spPr bwMode="auto">
              <a:xfrm>
                <a:off x="2966" y="1490"/>
                <a:ext cx="0" cy="18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08" name="Line 40"/>
              <p:cNvSpPr>
                <a:spLocks noChangeShapeType="1"/>
              </p:cNvSpPr>
              <p:nvPr/>
            </p:nvSpPr>
            <p:spPr bwMode="auto">
              <a:xfrm>
                <a:off x="3512" y="2435"/>
                <a:ext cx="0" cy="6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09" name="Line 41"/>
              <p:cNvSpPr>
                <a:spLocks noChangeShapeType="1"/>
              </p:cNvSpPr>
              <p:nvPr/>
            </p:nvSpPr>
            <p:spPr bwMode="auto">
              <a:xfrm flipH="1">
                <a:off x="2234" y="3971"/>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10" name="Freeform 42"/>
              <p:cNvSpPr>
                <a:spLocks/>
              </p:cNvSpPr>
              <p:nvPr/>
            </p:nvSpPr>
            <p:spPr bwMode="auto">
              <a:xfrm>
                <a:off x="2220" y="3939"/>
                <a:ext cx="14" cy="32"/>
              </a:xfrm>
              <a:custGeom>
                <a:avLst/>
                <a:gdLst>
                  <a:gd name="T0" fmla="*/ 0 w 46"/>
                  <a:gd name="T1" fmla="*/ 0 h 95"/>
                  <a:gd name="T2" fmla="*/ 0 w 46"/>
                  <a:gd name="T3" fmla="*/ 1 h 95"/>
                  <a:gd name="T4" fmla="*/ 0 w 46"/>
                  <a:gd name="T5" fmla="*/ 1 h 95"/>
                  <a:gd name="T6" fmla="*/ 0 w 46"/>
                  <a:gd name="T7" fmla="*/ 2 h 95"/>
                  <a:gd name="T8" fmla="*/ 0 w 46"/>
                  <a:gd name="T9" fmla="*/ 3 h 95"/>
                  <a:gd name="T10" fmla="*/ 0 w 46"/>
                  <a:gd name="T11" fmla="*/ 3 h 95"/>
                  <a:gd name="T12" fmla="*/ 1 w 46"/>
                  <a:gd name="T13" fmla="*/ 3 h 95"/>
                  <a:gd name="T14" fmla="*/ 1 w 46"/>
                  <a:gd name="T15" fmla="*/ 3 h 95"/>
                  <a:gd name="T16" fmla="*/ 1 w 46"/>
                  <a:gd name="T17" fmla="*/ 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95">
                    <a:moveTo>
                      <a:pt x="6" y="0"/>
                    </a:moveTo>
                    <a:lnTo>
                      <a:pt x="1" y="19"/>
                    </a:lnTo>
                    <a:lnTo>
                      <a:pt x="0" y="36"/>
                    </a:lnTo>
                    <a:lnTo>
                      <a:pt x="2" y="53"/>
                    </a:lnTo>
                    <a:lnTo>
                      <a:pt x="7" y="67"/>
                    </a:lnTo>
                    <a:lnTo>
                      <a:pt x="14" y="78"/>
                    </a:lnTo>
                    <a:lnTo>
                      <a:pt x="23" y="88"/>
                    </a:lnTo>
                    <a:lnTo>
                      <a:pt x="34" y="93"/>
                    </a:lnTo>
                    <a:lnTo>
                      <a:pt x="46" y="9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11" name="Line 43"/>
              <p:cNvSpPr>
                <a:spLocks noChangeShapeType="1"/>
              </p:cNvSpPr>
              <p:nvPr/>
            </p:nvSpPr>
            <p:spPr bwMode="auto">
              <a:xfrm flipV="1">
                <a:off x="2222" y="3897"/>
                <a:ext cx="12"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12" name="Freeform 44"/>
              <p:cNvSpPr>
                <a:spLocks/>
              </p:cNvSpPr>
              <p:nvPr/>
            </p:nvSpPr>
            <p:spPr bwMode="auto">
              <a:xfrm>
                <a:off x="2234" y="3868"/>
                <a:ext cx="29" cy="29"/>
              </a:xfrm>
              <a:custGeom>
                <a:avLst/>
                <a:gdLst>
                  <a:gd name="T0" fmla="*/ 3 w 91"/>
                  <a:gd name="T1" fmla="*/ 0 h 94"/>
                  <a:gd name="T2" fmla="*/ 3 w 91"/>
                  <a:gd name="T3" fmla="*/ 0 h 94"/>
                  <a:gd name="T4" fmla="*/ 2 w 91"/>
                  <a:gd name="T5" fmla="*/ 0 h 94"/>
                  <a:gd name="T6" fmla="*/ 2 w 91"/>
                  <a:gd name="T7" fmla="*/ 1 h 94"/>
                  <a:gd name="T8" fmla="*/ 1 w 91"/>
                  <a:gd name="T9" fmla="*/ 1 h 94"/>
                  <a:gd name="T10" fmla="*/ 1 w 91"/>
                  <a:gd name="T11" fmla="*/ 1 h 94"/>
                  <a:gd name="T12" fmla="*/ 1 w 91"/>
                  <a:gd name="T13" fmla="*/ 2 h 94"/>
                  <a:gd name="T14" fmla="*/ 0 w 91"/>
                  <a:gd name="T15" fmla="*/ 2 h 94"/>
                  <a:gd name="T16" fmla="*/ 0 w 91"/>
                  <a:gd name="T17" fmla="*/ 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 h="94">
                    <a:moveTo>
                      <a:pt x="91" y="0"/>
                    </a:moveTo>
                    <a:lnTo>
                      <a:pt x="79" y="1"/>
                    </a:lnTo>
                    <a:lnTo>
                      <a:pt x="65" y="6"/>
                    </a:lnTo>
                    <a:lnTo>
                      <a:pt x="51" y="16"/>
                    </a:lnTo>
                    <a:lnTo>
                      <a:pt x="37" y="27"/>
                    </a:lnTo>
                    <a:lnTo>
                      <a:pt x="25" y="41"/>
                    </a:lnTo>
                    <a:lnTo>
                      <a:pt x="15" y="58"/>
                    </a:lnTo>
                    <a:lnTo>
                      <a:pt x="6" y="75"/>
                    </a:lnTo>
                    <a:lnTo>
                      <a:pt x="0"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13" name="Line 45"/>
              <p:cNvSpPr>
                <a:spLocks noChangeShapeType="1"/>
              </p:cNvSpPr>
              <p:nvPr/>
            </p:nvSpPr>
            <p:spPr bwMode="auto">
              <a:xfrm>
                <a:off x="2263" y="386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14" name="Freeform 46"/>
              <p:cNvSpPr>
                <a:spLocks/>
              </p:cNvSpPr>
              <p:nvPr/>
            </p:nvSpPr>
            <p:spPr bwMode="auto">
              <a:xfrm>
                <a:off x="2890" y="3191"/>
                <a:ext cx="71" cy="157"/>
              </a:xfrm>
              <a:custGeom>
                <a:avLst/>
                <a:gdLst>
                  <a:gd name="T0" fmla="*/ 5 w 218"/>
                  <a:gd name="T1" fmla="*/ 0 h 489"/>
                  <a:gd name="T2" fmla="*/ 0 w 218"/>
                  <a:gd name="T3" fmla="*/ 16 h 489"/>
                  <a:gd name="T4" fmla="*/ 3 w 218"/>
                  <a:gd name="T5" fmla="*/ 16 h 489"/>
                  <a:gd name="T6" fmla="*/ 3 w 218"/>
                  <a:gd name="T7" fmla="*/ 16 h 489"/>
                  <a:gd name="T8" fmla="*/ 4 w 218"/>
                  <a:gd name="T9" fmla="*/ 16 h 489"/>
                  <a:gd name="T10" fmla="*/ 4 w 218"/>
                  <a:gd name="T11" fmla="*/ 16 h 489"/>
                  <a:gd name="T12" fmla="*/ 5 w 218"/>
                  <a:gd name="T13" fmla="*/ 15 h 489"/>
                  <a:gd name="T14" fmla="*/ 5 w 218"/>
                  <a:gd name="T15" fmla="*/ 15 h 489"/>
                  <a:gd name="T16" fmla="*/ 6 w 218"/>
                  <a:gd name="T17" fmla="*/ 14 h 489"/>
                  <a:gd name="T18" fmla="*/ 6 w 218"/>
                  <a:gd name="T19" fmla="*/ 13 h 489"/>
                  <a:gd name="T20" fmla="*/ 6 w 218"/>
                  <a:gd name="T21" fmla="*/ 13 h 489"/>
                  <a:gd name="T22" fmla="*/ 7 w 218"/>
                  <a:gd name="T23" fmla="*/ 9 h 489"/>
                  <a:gd name="T24" fmla="*/ 7 w 218"/>
                  <a:gd name="T25" fmla="*/ 8 h 489"/>
                  <a:gd name="T26" fmla="*/ 7 w 218"/>
                  <a:gd name="T27" fmla="*/ 7 h 489"/>
                  <a:gd name="T28" fmla="*/ 7 w 218"/>
                  <a:gd name="T29" fmla="*/ 7 h 489"/>
                  <a:gd name="T30" fmla="*/ 7 w 218"/>
                  <a:gd name="T31" fmla="*/ 6 h 489"/>
                  <a:gd name="T32" fmla="*/ 7 w 218"/>
                  <a:gd name="T33" fmla="*/ 6 h 489"/>
                  <a:gd name="T34" fmla="*/ 7 w 218"/>
                  <a:gd name="T35" fmla="*/ 6 h 489"/>
                  <a:gd name="T36" fmla="*/ 7 w 218"/>
                  <a:gd name="T37" fmla="*/ 5 h 489"/>
                  <a:gd name="T38" fmla="*/ 6 w 218"/>
                  <a:gd name="T39" fmla="*/ 5 h 489"/>
                  <a:gd name="T40" fmla="*/ 3 w 218"/>
                  <a:gd name="T41" fmla="*/ 5 h 4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8" h="489">
                    <a:moveTo>
                      <a:pt x="131" y="0"/>
                    </a:moveTo>
                    <a:lnTo>
                      <a:pt x="0" y="489"/>
                    </a:lnTo>
                    <a:lnTo>
                      <a:pt x="85" y="489"/>
                    </a:lnTo>
                    <a:lnTo>
                      <a:pt x="99" y="487"/>
                    </a:lnTo>
                    <a:lnTo>
                      <a:pt x="113" y="482"/>
                    </a:lnTo>
                    <a:lnTo>
                      <a:pt x="127" y="473"/>
                    </a:lnTo>
                    <a:lnTo>
                      <a:pt x="139" y="461"/>
                    </a:lnTo>
                    <a:lnTo>
                      <a:pt x="152" y="447"/>
                    </a:lnTo>
                    <a:lnTo>
                      <a:pt x="163" y="431"/>
                    </a:lnTo>
                    <a:lnTo>
                      <a:pt x="171" y="412"/>
                    </a:lnTo>
                    <a:lnTo>
                      <a:pt x="178" y="394"/>
                    </a:lnTo>
                    <a:lnTo>
                      <a:pt x="214" y="258"/>
                    </a:lnTo>
                    <a:lnTo>
                      <a:pt x="217" y="240"/>
                    </a:lnTo>
                    <a:lnTo>
                      <a:pt x="218" y="222"/>
                    </a:lnTo>
                    <a:lnTo>
                      <a:pt x="217" y="206"/>
                    </a:lnTo>
                    <a:lnTo>
                      <a:pt x="212" y="191"/>
                    </a:lnTo>
                    <a:lnTo>
                      <a:pt x="205" y="179"/>
                    </a:lnTo>
                    <a:lnTo>
                      <a:pt x="196" y="171"/>
                    </a:lnTo>
                    <a:lnTo>
                      <a:pt x="185" y="165"/>
                    </a:lnTo>
                    <a:lnTo>
                      <a:pt x="172" y="163"/>
                    </a:lnTo>
                    <a:lnTo>
                      <a:pt x="87" y="1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15" name="Freeform 47"/>
              <p:cNvSpPr>
                <a:spLocks/>
              </p:cNvSpPr>
              <p:nvPr/>
            </p:nvSpPr>
            <p:spPr bwMode="auto">
              <a:xfrm>
                <a:off x="3400" y="3015"/>
                <a:ext cx="7" cy="22"/>
              </a:xfrm>
              <a:custGeom>
                <a:avLst/>
                <a:gdLst>
                  <a:gd name="T0" fmla="*/ 0 w 20"/>
                  <a:gd name="T1" fmla="*/ 0 h 68"/>
                  <a:gd name="T2" fmla="*/ 0 w 20"/>
                  <a:gd name="T3" fmla="*/ 0 h 68"/>
                  <a:gd name="T4" fmla="*/ 0 w 20"/>
                  <a:gd name="T5" fmla="*/ 1 h 68"/>
                  <a:gd name="T6" fmla="*/ 0 w 20"/>
                  <a:gd name="T7" fmla="*/ 1 h 68"/>
                  <a:gd name="T8" fmla="*/ 0 w 20"/>
                  <a:gd name="T9" fmla="*/ 1 h 68"/>
                  <a:gd name="T10" fmla="*/ 0 w 20"/>
                  <a:gd name="T11" fmla="*/ 2 h 68"/>
                  <a:gd name="T12" fmla="*/ 0 w 20"/>
                  <a:gd name="T13" fmla="*/ 2 h 68"/>
                  <a:gd name="T14" fmla="*/ 1 w 20"/>
                  <a:gd name="T15" fmla="*/ 2 h 68"/>
                  <a:gd name="T16" fmla="*/ 1 w 20"/>
                  <a:gd name="T17" fmla="*/ 2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68">
                    <a:moveTo>
                      <a:pt x="2" y="0"/>
                    </a:moveTo>
                    <a:lnTo>
                      <a:pt x="1" y="9"/>
                    </a:lnTo>
                    <a:lnTo>
                      <a:pt x="0" y="18"/>
                    </a:lnTo>
                    <a:lnTo>
                      <a:pt x="0" y="27"/>
                    </a:lnTo>
                    <a:lnTo>
                      <a:pt x="2" y="36"/>
                    </a:lnTo>
                    <a:lnTo>
                      <a:pt x="5" y="45"/>
                    </a:lnTo>
                    <a:lnTo>
                      <a:pt x="10" y="53"/>
                    </a:lnTo>
                    <a:lnTo>
                      <a:pt x="15" y="60"/>
                    </a:lnTo>
                    <a:lnTo>
                      <a:pt x="20" y="6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16" name="Freeform 48"/>
              <p:cNvSpPr>
                <a:spLocks/>
              </p:cNvSpPr>
              <p:nvPr/>
            </p:nvSpPr>
            <p:spPr bwMode="auto">
              <a:xfrm>
                <a:off x="3353" y="2932"/>
                <a:ext cx="67" cy="105"/>
              </a:xfrm>
              <a:custGeom>
                <a:avLst/>
                <a:gdLst>
                  <a:gd name="T0" fmla="*/ 7 w 208"/>
                  <a:gd name="T1" fmla="*/ 2 h 326"/>
                  <a:gd name="T2" fmla="*/ 7 w 208"/>
                  <a:gd name="T3" fmla="*/ 1 h 326"/>
                  <a:gd name="T4" fmla="*/ 7 w 208"/>
                  <a:gd name="T5" fmla="*/ 1 h 326"/>
                  <a:gd name="T6" fmla="*/ 7 w 208"/>
                  <a:gd name="T7" fmla="*/ 1 h 326"/>
                  <a:gd name="T8" fmla="*/ 7 w 208"/>
                  <a:gd name="T9" fmla="*/ 0 h 326"/>
                  <a:gd name="T10" fmla="*/ 7 w 208"/>
                  <a:gd name="T11" fmla="*/ 0 h 326"/>
                  <a:gd name="T12" fmla="*/ 6 w 208"/>
                  <a:gd name="T13" fmla="*/ 0 h 326"/>
                  <a:gd name="T14" fmla="*/ 6 w 208"/>
                  <a:gd name="T15" fmla="*/ 0 h 326"/>
                  <a:gd name="T16" fmla="*/ 5 w 208"/>
                  <a:gd name="T17" fmla="*/ 0 h 326"/>
                  <a:gd name="T18" fmla="*/ 5 w 208"/>
                  <a:gd name="T19" fmla="*/ 0 h 326"/>
                  <a:gd name="T20" fmla="*/ 4 w 208"/>
                  <a:gd name="T21" fmla="*/ 0 h 326"/>
                  <a:gd name="T22" fmla="*/ 4 w 208"/>
                  <a:gd name="T23" fmla="*/ 0 h 326"/>
                  <a:gd name="T24" fmla="*/ 3 w 208"/>
                  <a:gd name="T25" fmla="*/ 1 h 326"/>
                  <a:gd name="T26" fmla="*/ 3 w 208"/>
                  <a:gd name="T27" fmla="*/ 1 h 326"/>
                  <a:gd name="T28" fmla="*/ 3 w 208"/>
                  <a:gd name="T29" fmla="*/ 1 h 326"/>
                  <a:gd name="T30" fmla="*/ 2 w 208"/>
                  <a:gd name="T31" fmla="*/ 2 h 326"/>
                  <a:gd name="T32" fmla="*/ 2 w 208"/>
                  <a:gd name="T33" fmla="*/ 2 h 326"/>
                  <a:gd name="T34" fmla="*/ 2 w 208"/>
                  <a:gd name="T35" fmla="*/ 3 h 326"/>
                  <a:gd name="T36" fmla="*/ 1 w 208"/>
                  <a:gd name="T37" fmla="*/ 3 h 326"/>
                  <a:gd name="T38" fmla="*/ 1 w 208"/>
                  <a:gd name="T39" fmla="*/ 4 h 326"/>
                  <a:gd name="T40" fmla="*/ 1 w 208"/>
                  <a:gd name="T41" fmla="*/ 6 h 326"/>
                  <a:gd name="T42" fmla="*/ 0 w 208"/>
                  <a:gd name="T43" fmla="*/ 7 h 326"/>
                  <a:gd name="T44" fmla="*/ 0 w 208"/>
                  <a:gd name="T45" fmla="*/ 8 h 326"/>
                  <a:gd name="T46" fmla="*/ 0 w 208"/>
                  <a:gd name="T47" fmla="*/ 9 h 326"/>
                  <a:gd name="T48" fmla="*/ 0 w 208"/>
                  <a:gd name="T49" fmla="*/ 9 h 326"/>
                  <a:gd name="T50" fmla="*/ 0 w 208"/>
                  <a:gd name="T51" fmla="*/ 10 h 326"/>
                  <a:gd name="T52" fmla="*/ 0 w 208"/>
                  <a:gd name="T53" fmla="*/ 10 h 326"/>
                  <a:gd name="T54" fmla="*/ 1 w 208"/>
                  <a:gd name="T55" fmla="*/ 10 h 326"/>
                  <a:gd name="T56" fmla="*/ 1 w 208"/>
                  <a:gd name="T57" fmla="*/ 11 h 326"/>
                  <a:gd name="T58" fmla="*/ 1 w 208"/>
                  <a:gd name="T59" fmla="*/ 11 h 326"/>
                  <a:gd name="T60" fmla="*/ 1 w 208"/>
                  <a:gd name="T61" fmla="*/ 11 h 326"/>
                  <a:gd name="T62" fmla="*/ 2 w 208"/>
                  <a:gd name="T63" fmla="*/ 11 h 326"/>
                  <a:gd name="T64" fmla="*/ 2 w 208"/>
                  <a:gd name="T65" fmla="*/ 11 h 326"/>
                  <a:gd name="T66" fmla="*/ 3 w 208"/>
                  <a:gd name="T67" fmla="*/ 11 h 326"/>
                  <a:gd name="T68" fmla="*/ 3 w 208"/>
                  <a:gd name="T69" fmla="*/ 11 h 326"/>
                  <a:gd name="T70" fmla="*/ 4 w 208"/>
                  <a:gd name="T71" fmla="*/ 11 h 326"/>
                  <a:gd name="T72" fmla="*/ 4 w 208"/>
                  <a:gd name="T73" fmla="*/ 11 h 326"/>
                  <a:gd name="T74" fmla="*/ 4 w 208"/>
                  <a:gd name="T75" fmla="*/ 10 h 326"/>
                  <a:gd name="T76" fmla="*/ 5 w 208"/>
                  <a:gd name="T77" fmla="*/ 10 h 326"/>
                  <a:gd name="T78" fmla="*/ 5 w 208"/>
                  <a:gd name="T79" fmla="*/ 10 h 326"/>
                  <a:gd name="T80" fmla="*/ 5 w 208"/>
                  <a:gd name="T81" fmla="*/ 9 h 326"/>
                  <a:gd name="T82" fmla="*/ 5 w 208"/>
                  <a:gd name="T83" fmla="*/ 8 h 326"/>
                  <a:gd name="T84" fmla="*/ 6 w 208"/>
                  <a:gd name="T85" fmla="*/ 5 h 326"/>
                  <a:gd name="T86" fmla="*/ 6 w 208"/>
                  <a:gd name="T87" fmla="*/ 3 h 326"/>
                  <a:gd name="T88" fmla="*/ 7 w 208"/>
                  <a:gd name="T89" fmla="*/ 2 h 326"/>
                  <a:gd name="T90" fmla="*/ 7 w 208"/>
                  <a:gd name="T91" fmla="*/ 2 h 3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08" h="326">
                    <a:moveTo>
                      <a:pt x="207" y="43"/>
                    </a:moveTo>
                    <a:lnTo>
                      <a:pt x="208" y="36"/>
                    </a:lnTo>
                    <a:lnTo>
                      <a:pt x="208" y="30"/>
                    </a:lnTo>
                    <a:lnTo>
                      <a:pt x="204" y="16"/>
                    </a:lnTo>
                    <a:lnTo>
                      <a:pt x="201" y="9"/>
                    </a:lnTo>
                    <a:lnTo>
                      <a:pt x="198" y="3"/>
                    </a:lnTo>
                    <a:lnTo>
                      <a:pt x="192" y="0"/>
                    </a:lnTo>
                    <a:lnTo>
                      <a:pt x="185" y="0"/>
                    </a:lnTo>
                    <a:lnTo>
                      <a:pt x="158" y="0"/>
                    </a:lnTo>
                    <a:lnTo>
                      <a:pt x="131" y="1"/>
                    </a:lnTo>
                    <a:lnTo>
                      <a:pt x="117" y="3"/>
                    </a:lnTo>
                    <a:lnTo>
                      <a:pt x="104" y="8"/>
                    </a:lnTo>
                    <a:lnTo>
                      <a:pt x="94" y="15"/>
                    </a:lnTo>
                    <a:lnTo>
                      <a:pt x="83" y="25"/>
                    </a:lnTo>
                    <a:lnTo>
                      <a:pt x="73" y="34"/>
                    </a:lnTo>
                    <a:lnTo>
                      <a:pt x="65" y="45"/>
                    </a:lnTo>
                    <a:lnTo>
                      <a:pt x="51" y="68"/>
                    </a:lnTo>
                    <a:lnTo>
                      <a:pt x="46" y="80"/>
                    </a:lnTo>
                    <a:lnTo>
                      <a:pt x="41" y="94"/>
                    </a:lnTo>
                    <a:lnTo>
                      <a:pt x="35" y="119"/>
                    </a:lnTo>
                    <a:lnTo>
                      <a:pt x="20" y="172"/>
                    </a:lnTo>
                    <a:lnTo>
                      <a:pt x="6" y="225"/>
                    </a:lnTo>
                    <a:lnTo>
                      <a:pt x="1" y="251"/>
                    </a:lnTo>
                    <a:lnTo>
                      <a:pt x="0" y="264"/>
                    </a:lnTo>
                    <a:lnTo>
                      <a:pt x="1" y="278"/>
                    </a:lnTo>
                    <a:lnTo>
                      <a:pt x="4" y="291"/>
                    </a:lnTo>
                    <a:lnTo>
                      <a:pt x="10" y="304"/>
                    </a:lnTo>
                    <a:lnTo>
                      <a:pt x="14" y="310"/>
                    </a:lnTo>
                    <a:lnTo>
                      <a:pt x="18" y="314"/>
                    </a:lnTo>
                    <a:lnTo>
                      <a:pt x="23" y="320"/>
                    </a:lnTo>
                    <a:lnTo>
                      <a:pt x="30" y="322"/>
                    </a:lnTo>
                    <a:lnTo>
                      <a:pt x="43" y="326"/>
                    </a:lnTo>
                    <a:lnTo>
                      <a:pt x="56" y="326"/>
                    </a:lnTo>
                    <a:lnTo>
                      <a:pt x="83" y="326"/>
                    </a:lnTo>
                    <a:lnTo>
                      <a:pt x="97" y="326"/>
                    </a:lnTo>
                    <a:lnTo>
                      <a:pt x="103" y="324"/>
                    </a:lnTo>
                    <a:lnTo>
                      <a:pt x="110" y="321"/>
                    </a:lnTo>
                    <a:lnTo>
                      <a:pt x="120" y="312"/>
                    </a:lnTo>
                    <a:lnTo>
                      <a:pt x="130" y="303"/>
                    </a:lnTo>
                    <a:lnTo>
                      <a:pt x="137" y="291"/>
                    </a:lnTo>
                    <a:lnTo>
                      <a:pt x="144" y="279"/>
                    </a:lnTo>
                    <a:lnTo>
                      <a:pt x="152" y="254"/>
                    </a:lnTo>
                    <a:lnTo>
                      <a:pt x="178" y="147"/>
                    </a:lnTo>
                    <a:lnTo>
                      <a:pt x="193" y="95"/>
                    </a:lnTo>
                    <a:lnTo>
                      <a:pt x="200" y="69"/>
                    </a:lnTo>
                    <a:lnTo>
                      <a:pt x="207" y="4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00404" name="Line 95"/>
            <p:cNvSpPr>
              <a:spLocks noChangeShapeType="1"/>
            </p:cNvSpPr>
            <p:nvPr/>
          </p:nvSpPr>
          <p:spPr bwMode="auto">
            <a:xfrm flipV="1">
              <a:off x="2106" y="3039"/>
              <a:ext cx="1407" cy="813"/>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570417" name="Group 49"/>
          <p:cNvGrpSpPr>
            <a:grpSpLocks/>
          </p:cNvGrpSpPr>
          <p:nvPr/>
        </p:nvGrpSpPr>
        <p:grpSpPr bwMode="auto">
          <a:xfrm>
            <a:off x="2746375" y="1743075"/>
            <a:ext cx="3187700" cy="4005263"/>
            <a:chOff x="1730" y="1098"/>
            <a:chExt cx="2008" cy="2523"/>
          </a:xfrm>
        </p:grpSpPr>
        <p:sp>
          <p:nvSpPr>
            <p:cNvPr id="100374" name="Line 50"/>
            <p:cNvSpPr>
              <a:spLocks noChangeShapeType="1"/>
            </p:cNvSpPr>
            <p:nvPr/>
          </p:nvSpPr>
          <p:spPr bwMode="auto">
            <a:xfrm flipV="1">
              <a:off x="2811" y="2520"/>
              <a:ext cx="589" cy="448"/>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0375" name="Group 51"/>
            <p:cNvGrpSpPr>
              <a:grpSpLocks/>
            </p:cNvGrpSpPr>
            <p:nvPr/>
          </p:nvGrpSpPr>
          <p:grpSpPr bwMode="auto">
            <a:xfrm>
              <a:off x="1730" y="1098"/>
              <a:ext cx="2008" cy="2523"/>
              <a:chOff x="1730" y="1098"/>
              <a:chExt cx="2008" cy="2523"/>
            </a:xfrm>
          </p:grpSpPr>
          <p:sp>
            <p:nvSpPr>
              <p:cNvPr id="100376" name="Line 52"/>
              <p:cNvSpPr>
                <a:spLocks noChangeShapeType="1"/>
              </p:cNvSpPr>
              <p:nvPr/>
            </p:nvSpPr>
            <p:spPr bwMode="auto">
              <a:xfrm>
                <a:off x="2865" y="3073"/>
                <a:ext cx="0" cy="4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0377" name="Group 53"/>
              <p:cNvGrpSpPr>
                <a:grpSpLocks/>
              </p:cNvGrpSpPr>
              <p:nvPr/>
            </p:nvGrpSpPr>
            <p:grpSpPr bwMode="auto">
              <a:xfrm>
                <a:off x="1730" y="1098"/>
                <a:ext cx="2008" cy="2523"/>
                <a:chOff x="1730" y="1098"/>
                <a:chExt cx="2008" cy="2523"/>
              </a:xfrm>
            </p:grpSpPr>
            <p:sp>
              <p:nvSpPr>
                <p:cNvPr id="100378" name="Line 54"/>
                <p:cNvSpPr>
                  <a:spLocks noChangeShapeType="1"/>
                </p:cNvSpPr>
                <p:nvPr/>
              </p:nvSpPr>
              <p:spPr bwMode="auto">
                <a:xfrm>
                  <a:off x="1947" y="1244"/>
                  <a:ext cx="499" cy="4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79" name="Line 55"/>
                <p:cNvSpPr>
                  <a:spLocks noChangeShapeType="1"/>
                </p:cNvSpPr>
                <p:nvPr/>
              </p:nvSpPr>
              <p:spPr bwMode="auto">
                <a:xfrm>
                  <a:off x="3134" y="2285"/>
                  <a:ext cx="517" cy="45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80" name="Line 56"/>
                <p:cNvSpPr>
                  <a:spLocks noChangeShapeType="1"/>
                </p:cNvSpPr>
                <p:nvPr/>
              </p:nvSpPr>
              <p:spPr bwMode="auto">
                <a:xfrm flipH="1">
                  <a:off x="2865" y="2739"/>
                  <a:ext cx="786" cy="33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81" name="Line 57"/>
                <p:cNvSpPr>
                  <a:spLocks noChangeShapeType="1"/>
                </p:cNvSpPr>
                <p:nvPr/>
              </p:nvSpPr>
              <p:spPr bwMode="auto">
                <a:xfrm flipH="1" flipV="1">
                  <a:off x="2735" y="2815"/>
                  <a:ext cx="130" cy="25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82" name="Line 58"/>
                <p:cNvSpPr>
                  <a:spLocks noChangeShapeType="1"/>
                </p:cNvSpPr>
                <p:nvPr/>
              </p:nvSpPr>
              <p:spPr bwMode="auto">
                <a:xfrm flipH="1" flipV="1">
                  <a:off x="1947" y="1244"/>
                  <a:ext cx="282" cy="5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83" name="Line 59"/>
                <p:cNvSpPr>
                  <a:spLocks noChangeShapeType="1"/>
                </p:cNvSpPr>
                <p:nvPr/>
              </p:nvSpPr>
              <p:spPr bwMode="auto">
                <a:xfrm flipH="1">
                  <a:off x="2735" y="2285"/>
                  <a:ext cx="399" cy="53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84" name="Freeform 60"/>
                <p:cNvSpPr>
                  <a:spLocks/>
                </p:cNvSpPr>
                <p:nvPr/>
              </p:nvSpPr>
              <p:spPr bwMode="auto">
                <a:xfrm>
                  <a:off x="1741" y="1098"/>
                  <a:ext cx="116" cy="157"/>
                </a:xfrm>
                <a:custGeom>
                  <a:avLst/>
                  <a:gdLst>
                    <a:gd name="T0" fmla="*/ 0 w 359"/>
                    <a:gd name="T1" fmla="*/ 16 h 489"/>
                    <a:gd name="T2" fmla="*/ 5 w 359"/>
                    <a:gd name="T3" fmla="*/ 0 h 489"/>
                    <a:gd name="T4" fmla="*/ 6 w 359"/>
                    <a:gd name="T5" fmla="*/ 9 h 489"/>
                    <a:gd name="T6" fmla="*/ 12 w 359"/>
                    <a:gd name="T7" fmla="*/ 0 h 489"/>
                    <a:gd name="T8" fmla="*/ 8 w 359"/>
                    <a:gd name="T9" fmla="*/ 16 h 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 h="489">
                      <a:moveTo>
                        <a:pt x="0" y="489"/>
                      </a:moveTo>
                      <a:lnTo>
                        <a:pt x="131" y="0"/>
                      </a:lnTo>
                      <a:lnTo>
                        <a:pt x="173" y="272"/>
                      </a:lnTo>
                      <a:lnTo>
                        <a:pt x="359" y="0"/>
                      </a:lnTo>
                      <a:lnTo>
                        <a:pt x="228" y="4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385" name="Freeform 61"/>
                <p:cNvSpPr>
                  <a:spLocks/>
                </p:cNvSpPr>
                <p:nvPr/>
              </p:nvSpPr>
              <p:spPr bwMode="auto">
                <a:xfrm>
                  <a:off x="2863" y="2820"/>
                  <a:ext cx="103" cy="157"/>
                </a:xfrm>
                <a:custGeom>
                  <a:avLst/>
                  <a:gdLst>
                    <a:gd name="T0" fmla="*/ 0 w 322"/>
                    <a:gd name="T1" fmla="*/ 16 h 489"/>
                    <a:gd name="T2" fmla="*/ 4 w 322"/>
                    <a:gd name="T3" fmla="*/ 0 h 489"/>
                    <a:gd name="T4" fmla="*/ 6 w 322"/>
                    <a:gd name="T5" fmla="*/ 16 h 489"/>
                    <a:gd name="T6" fmla="*/ 11 w 322"/>
                    <a:gd name="T7" fmla="*/ 0 h 4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22" h="489">
                      <a:moveTo>
                        <a:pt x="0" y="489"/>
                      </a:moveTo>
                      <a:lnTo>
                        <a:pt x="131" y="0"/>
                      </a:lnTo>
                      <a:lnTo>
                        <a:pt x="191" y="489"/>
                      </a:lnTo>
                      <a:lnTo>
                        <a:pt x="3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386" name="Freeform 62"/>
                <p:cNvSpPr>
                  <a:spLocks/>
                </p:cNvSpPr>
                <p:nvPr/>
              </p:nvSpPr>
              <p:spPr bwMode="auto">
                <a:xfrm>
                  <a:off x="3606" y="2500"/>
                  <a:ext cx="49" cy="156"/>
                </a:xfrm>
                <a:custGeom>
                  <a:avLst/>
                  <a:gdLst>
                    <a:gd name="T0" fmla="*/ 5 w 152"/>
                    <a:gd name="T1" fmla="*/ 0 h 489"/>
                    <a:gd name="T2" fmla="*/ 0 w 152"/>
                    <a:gd name="T3" fmla="*/ 16 h 489"/>
                    <a:gd name="T4" fmla="*/ 5 w 152"/>
                    <a:gd name="T5" fmla="*/ 16 h 489"/>
                    <a:gd name="T6" fmla="*/ 0 60000 65536"/>
                    <a:gd name="T7" fmla="*/ 0 60000 65536"/>
                    <a:gd name="T8" fmla="*/ 0 60000 65536"/>
                  </a:gdLst>
                  <a:ahLst/>
                  <a:cxnLst>
                    <a:cxn ang="T6">
                      <a:pos x="T0" y="T1"/>
                    </a:cxn>
                    <a:cxn ang="T7">
                      <a:pos x="T2" y="T3"/>
                    </a:cxn>
                    <a:cxn ang="T8">
                      <a:pos x="T4" y="T5"/>
                    </a:cxn>
                  </a:cxnLst>
                  <a:rect l="0" t="0" r="r" b="b"/>
                  <a:pathLst>
                    <a:path w="152" h="489">
                      <a:moveTo>
                        <a:pt x="131" y="0"/>
                      </a:moveTo>
                      <a:lnTo>
                        <a:pt x="0" y="489"/>
                      </a:lnTo>
                      <a:lnTo>
                        <a:pt x="152" y="4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387" name="Line 63"/>
                <p:cNvSpPr>
                  <a:spLocks noChangeShapeType="1"/>
                </p:cNvSpPr>
                <p:nvPr/>
              </p:nvSpPr>
              <p:spPr bwMode="auto">
                <a:xfrm>
                  <a:off x="1947" y="1244"/>
                  <a:ext cx="0" cy="2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88" name="Line 64"/>
                <p:cNvSpPr>
                  <a:spLocks noChangeShapeType="1"/>
                </p:cNvSpPr>
                <p:nvPr/>
              </p:nvSpPr>
              <p:spPr bwMode="auto">
                <a:xfrm>
                  <a:off x="1947" y="3364"/>
                  <a:ext cx="56" cy="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89" name="Line 65"/>
                <p:cNvSpPr>
                  <a:spLocks noChangeShapeType="1"/>
                </p:cNvSpPr>
                <p:nvPr/>
              </p:nvSpPr>
              <p:spPr bwMode="auto">
                <a:xfrm flipV="1">
                  <a:off x="1947" y="3359"/>
                  <a:ext cx="56" cy="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90" name="Line 66"/>
                <p:cNvSpPr>
                  <a:spLocks noChangeShapeType="1"/>
                </p:cNvSpPr>
                <p:nvPr/>
              </p:nvSpPr>
              <p:spPr bwMode="auto">
                <a:xfrm>
                  <a:off x="3651" y="2737"/>
                  <a:ext cx="0" cy="4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91" name="Line 67"/>
                <p:cNvSpPr>
                  <a:spLocks noChangeShapeType="1"/>
                </p:cNvSpPr>
                <p:nvPr/>
              </p:nvSpPr>
              <p:spPr bwMode="auto">
                <a:xfrm flipV="1">
                  <a:off x="2865" y="3214"/>
                  <a:ext cx="786" cy="29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92" name="Line 68"/>
                <p:cNvSpPr>
                  <a:spLocks noChangeShapeType="1"/>
                </p:cNvSpPr>
                <p:nvPr/>
              </p:nvSpPr>
              <p:spPr bwMode="auto">
                <a:xfrm flipV="1">
                  <a:off x="3134" y="3214"/>
                  <a:ext cx="517" cy="4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93" name="Line 69"/>
                <p:cNvSpPr>
                  <a:spLocks noChangeShapeType="1"/>
                </p:cNvSpPr>
                <p:nvPr/>
              </p:nvSpPr>
              <p:spPr bwMode="auto">
                <a:xfrm>
                  <a:off x="2735" y="3489"/>
                  <a:ext cx="130" cy="2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94" name="Freeform 70"/>
                <p:cNvSpPr>
                  <a:spLocks/>
                </p:cNvSpPr>
                <p:nvPr/>
              </p:nvSpPr>
              <p:spPr bwMode="auto">
                <a:xfrm>
                  <a:off x="1730" y="3335"/>
                  <a:ext cx="80" cy="105"/>
                </a:xfrm>
                <a:custGeom>
                  <a:avLst/>
                  <a:gdLst>
                    <a:gd name="T0" fmla="*/ 0 w 249"/>
                    <a:gd name="T1" fmla="*/ 11 h 325"/>
                    <a:gd name="T2" fmla="*/ 3 w 249"/>
                    <a:gd name="T3" fmla="*/ 0 h 325"/>
                    <a:gd name="T4" fmla="*/ 8 w 249"/>
                    <a:gd name="T5" fmla="*/ 0 h 325"/>
                    <a:gd name="T6" fmla="*/ 0 60000 65536"/>
                    <a:gd name="T7" fmla="*/ 0 60000 65536"/>
                    <a:gd name="T8" fmla="*/ 0 60000 65536"/>
                  </a:gdLst>
                  <a:ahLst/>
                  <a:cxnLst>
                    <a:cxn ang="T6">
                      <a:pos x="T0" y="T1"/>
                    </a:cxn>
                    <a:cxn ang="T7">
                      <a:pos x="T2" y="T3"/>
                    </a:cxn>
                    <a:cxn ang="T8">
                      <a:pos x="T4" y="T5"/>
                    </a:cxn>
                  </a:cxnLst>
                  <a:rect l="0" t="0" r="r" b="b"/>
                  <a:pathLst>
                    <a:path w="249" h="325">
                      <a:moveTo>
                        <a:pt x="0" y="325"/>
                      </a:moveTo>
                      <a:lnTo>
                        <a:pt x="87" y="0"/>
                      </a:lnTo>
                      <a:lnTo>
                        <a:pt x="2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395" name="Freeform 71"/>
                <p:cNvSpPr>
                  <a:spLocks/>
                </p:cNvSpPr>
                <p:nvPr/>
              </p:nvSpPr>
              <p:spPr bwMode="auto">
                <a:xfrm>
                  <a:off x="1810" y="3335"/>
                  <a:ext cx="14" cy="31"/>
                </a:xfrm>
                <a:custGeom>
                  <a:avLst/>
                  <a:gdLst>
                    <a:gd name="T0" fmla="*/ 1 w 46"/>
                    <a:gd name="T1" fmla="*/ 3 h 94"/>
                    <a:gd name="T2" fmla="*/ 1 w 46"/>
                    <a:gd name="T3" fmla="*/ 3 h 94"/>
                    <a:gd name="T4" fmla="*/ 1 w 46"/>
                    <a:gd name="T5" fmla="*/ 2 h 94"/>
                    <a:gd name="T6" fmla="*/ 1 w 46"/>
                    <a:gd name="T7" fmla="*/ 2 h 94"/>
                    <a:gd name="T8" fmla="*/ 1 w 46"/>
                    <a:gd name="T9" fmla="*/ 1 h 94"/>
                    <a:gd name="T10" fmla="*/ 1 w 46"/>
                    <a:gd name="T11" fmla="*/ 1 h 94"/>
                    <a:gd name="T12" fmla="*/ 1 w 46"/>
                    <a:gd name="T13" fmla="*/ 0 h 94"/>
                    <a:gd name="T14" fmla="*/ 0 w 46"/>
                    <a:gd name="T15" fmla="*/ 0 h 94"/>
                    <a:gd name="T16" fmla="*/ 0 w 46"/>
                    <a:gd name="T17" fmla="*/ 0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94">
                      <a:moveTo>
                        <a:pt x="41" y="94"/>
                      </a:moveTo>
                      <a:lnTo>
                        <a:pt x="45" y="75"/>
                      </a:lnTo>
                      <a:lnTo>
                        <a:pt x="46" y="58"/>
                      </a:lnTo>
                      <a:lnTo>
                        <a:pt x="44" y="41"/>
                      </a:lnTo>
                      <a:lnTo>
                        <a:pt x="40" y="27"/>
                      </a:lnTo>
                      <a:lnTo>
                        <a:pt x="33" y="16"/>
                      </a:lnTo>
                      <a:lnTo>
                        <a:pt x="24" y="6"/>
                      </a:lnTo>
                      <a:lnTo>
                        <a:pt x="13"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396" name="Line 72"/>
                <p:cNvSpPr>
                  <a:spLocks noChangeShapeType="1"/>
                </p:cNvSpPr>
                <p:nvPr/>
              </p:nvSpPr>
              <p:spPr bwMode="auto">
                <a:xfrm flipH="1">
                  <a:off x="1804" y="3366"/>
                  <a:ext cx="18"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97" name="Line 73"/>
                <p:cNvSpPr>
                  <a:spLocks noChangeShapeType="1"/>
                </p:cNvSpPr>
                <p:nvPr/>
              </p:nvSpPr>
              <p:spPr bwMode="auto">
                <a:xfrm flipV="1">
                  <a:off x="1766" y="3335"/>
                  <a:ext cx="29"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98" name="Freeform 74"/>
                <p:cNvSpPr>
                  <a:spLocks/>
                </p:cNvSpPr>
                <p:nvPr/>
              </p:nvSpPr>
              <p:spPr bwMode="auto">
                <a:xfrm>
                  <a:off x="3700" y="3274"/>
                  <a:ext cx="9" cy="18"/>
                </a:xfrm>
                <a:custGeom>
                  <a:avLst/>
                  <a:gdLst>
                    <a:gd name="T0" fmla="*/ 0 w 25"/>
                    <a:gd name="T1" fmla="*/ 0 h 54"/>
                    <a:gd name="T2" fmla="*/ 0 w 25"/>
                    <a:gd name="T3" fmla="*/ 1 h 54"/>
                    <a:gd name="T4" fmla="*/ 0 w 25"/>
                    <a:gd name="T5" fmla="*/ 1 h 54"/>
                    <a:gd name="T6" fmla="*/ 0 w 25"/>
                    <a:gd name="T7" fmla="*/ 1 h 54"/>
                    <a:gd name="T8" fmla="*/ 0 w 25"/>
                    <a:gd name="T9" fmla="*/ 2 h 54"/>
                    <a:gd name="T10" fmla="*/ 1 w 25"/>
                    <a:gd name="T11" fmla="*/ 2 h 54"/>
                    <a:gd name="T12" fmla="*/ 1 w 25"/>
                    <a:gd name="T13" fmla="*/ 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54">
                      <a:moveTo>
                        <a:pt x="2" y="0"/>
                      </a:moveTo>
                      <a:lnTo>
                        <a:pt x="0" y="14"/>
                      </a:lnTo>
                      <a:lnTo>
                        <a:pt x="0" y="27"/>
                      </a:lnTo>
                      <a:lnTo>
                        <a:pt x="3" y="38"/>
                      </a:lnTo>
                      <a:lnTo>
                        <a:pt x="8" y="47"/>
                      </a:lnTo>
                      <a:lnTo>
                        <a:pt x="16" y="52"/>
                      </a:lnTo>
                      <a:lnTo>
                        <a:pt x="25"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399" name="Line 75"/>
                <p:cNvSpPr>
                  <a:spLocks noChangeShapeType="1"/>
                </p:cNvSpPr>
                <p:nvPr/>
              </p:nvSpPr>
              <p:spPr bwMode="auto">
                <a:xfrm flipV="1">
                  <a:off x="3700" y="3136"/>
                  <a:ext cx="38" cy="1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400" name="Freeform 76"/>
                <p:cNvSpPr>
                  <a:spLocks/>
                </p:cNvSpPr>
                <p:nvPr/>
              </p:nvSpPr>
              <p:spPr bwMode="auto">
                <a:xfrm>
                  <a:off x="2854" y="3518"/>
                  <a:ext cx="56" cy="103"/>
                </a:xfrm>
                <a:custGeom>
                  <a:avLst/>
                  <a:gdLst>
                    <a:gd name="T0" fmla="*/ 0 w 173"/>
                    <a:gd name="T1" fmla="*/ 10 h 326"/>
                    <a:gd name="T2" fmla="*/ 3 w 173"/>
                    <a:gd name="T3" fmla="*/ 0 h 326"/>
                    <a:gd name="T4" fmla="*/ 6 w 173"/>
                    <a:gd name="T5" fmla="*/ 0 h 326"/>
                    <a:gd name="T6" fmla="*/ 0 60000 65536"/>
                    <a:gd name="T7" fmla="*/ 0 60000 65536"/>
                    <a:gd name="T8" fmla="*/ 0 60000 65536"/>
                  </a:gdLst>
                  <a:ahLst/>
                  <a:cxnLst>
                    <a:cxn ang="T6">
                      <a:pos x="T0" y="T1"/>
                    </a:cxn>
                    <a:cxn ang="T7">
                      <a:pos x="T2" y="T3"/>
                    </a:cxn>
                    <a:cxn ang="T8">
                      <a:pos x="T4" y="T5"/>
                    </a:cxn>
                  </a:cxnLst>
                  <a:rect l="0" t="0" r="r" b="b"/>
                  <a:pathLst>
                    <a:path w="173" h="326">
                      <a:moveTo>
                        <a:pt x="0" y="326"/>
                      </a:moveTo>
                      <a:lnTo>
                        <a:pt x="87" y="0"/>
                      </a:lnTo>
                      <a:lnTo>
                        <a:pt x="17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01" name="Freeform 77"/>
                <p:cNvSpPr>
                  <a:spLocks/>
                </p:cNvSpPr>
                <p:nvPr/>
              </p:nvSpPr>
              <p:spPr bwMode="auto">
                <a:xfrm>
                  <a:off x="2910" y="3518"/>
                  <a:ext cx="15" cy="29"/>
                </a:xfrm>
                <a:custGeom>
                  <a:avLst/>
                  <a:gdLst>
                    <a:gd name="T0" fmla="*/ 1 w 45"/>
                    <a:gd name="T1" fmla="*/ 3 h 96"/>
                    <a:gd name="T2" fmla="*/ 2 w 45"/>
                    <a:gd name="T3" fmla="*/ 2 h 96"/>
                    <a:gd name="T4" fmla="*/ 2 w 45"/>
                    <a:gd name="T5" fmla="*/ 2 h 96"/>
                    <a:gd name="T6" fmla="*/ 2 w 45"/>
                    <a:gd name="T7" fmla="*/ 1 h 96"/>
                    <a:gd name="T8" fmla="*/ 1 w 45"/>
                    <a:gd name="T9" fmla="*/ 1 h 96"/>
                    <a:gd name="T10" fmla="*/ 1 w 45"/>
                    <a:gd name="T11" fmla="*/ 1 h 96"/>
                    <a:gd name="T12" fmla="*/ 1 w 45"/>
                    <a:gd name="T13" fmla="*/ 0 h 96"/>
                    <a:gd name="T14" fmla="*/ 0 w 45"/>
                    <a:gd name="T15" fmla="*/ 0 h 96"/>
                    <a:gd name="T16" fmla="*/ 0 w 45"/>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96">
                      <a:moveTo>
                        <a:pt x="40" y="96"/>
                      </a:moveTo>
                      <a:lnTo>
                        <a:pt x="44" y="77"/>
                      </a:lnTo>
                      <a:lnTo>
                        <a:pt x="45" y="59"/>
                      </a:lnTo>
                      <a:lnTo>
                        <a:pt x="43" y="43"/>
                      </a:lnTo>
                      <a:lnTo>
                        <a:pt x="39" y="28"/>
                      </a:lnTo>
                      <a:lnTo>
                        <a:pt x="33" y="16"/>
                      </a:lnTo>
                      <a:lnTo>
                        <a:pt x="23" y="8"/>
                      </a:lnTo>
                      <a:lnTo>
                        <a:pt x="12"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402" name="Line 78"/>
                <p:cNvSpPr>
                  <a:spLocks noChangeShapeType="1"/>
                </p:cNvSpPr>
                <p:nvPr/>
              </p:nvSpPr>
              <p:spPr bwMode="auto">
                <a:xfrm flipH="1">
                  <a:off x="2903" y="3547"/>
                  <a:ext cx="2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570447" name="Group 79"/>
          <p:cNvGrpSpPr>
            <a:grpSpLocks/>
          </p:cNvGrpSpPr>
          <p:nvPr/>
        </p:nvGrpSpPr>
        <p:grpSpPr bwMode="auto">
          <a:xfrm>
            <a:off x="4097338" y="3321050"/>
            <a:ext cx="1065212" cy="1273175"/>
            <a:chOff x="2581" y="2092"/>
            <a:chExt cx="671" cy="802"/>
          </a:xfrm>
        </p:grpSpPr>
        <p:sp>
          <p:nvSpPr>
            <p:cNvPr id="100369" name="Line 80"/>
            <p:cNvSpPr>
              <a:spLocks noChangeShapeType="1"/>
            </p:cNvSpPr>
            <p:nvPr/>
          </p:nvSpPr>
          <p:spPr bwMode="auto">
            <a:xfrm flipV="1">
              <a:off x="3149" y="2092"/>
              <a:ext cx="43"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70" name="Line 81"/>
            <p:cNvSpPr>
              <a:spLocks noChangeShapeType="1"/>
            </p:cNvSpPr>
            <p:nvPr/>
          </p:nvSpPr>
          <p:spPr bwMode="auto">
            <a:xfrm flipH="1">
              <a:off x="3167" y="2092"/>
              <a:ext cx="85" cy="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71" name="Line 82"/>
            <p:cNvSpPr>
              <a:spLocks noChangeShapeType="1"/>
            </p:cNvSpPr>
            <p:nvPr/>
          </p:nvSpPr>
          <p:spPr bwMode="auto">
            <a:xfrm>
              <a:off x="3201" y="2153"/>
              <a:ext cx="11"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72" name="Freeform 83"/>
            <p:cNvSpPr>
              <a:spLocks/>
            </p:cNvSpPr>
            <p:nvPr/>
          </p:nvSpPr>
          <p:spPr bwMode="auto">
            <a:xfrm>
              <a:off x="2581" y="2737"/>
              <a:ext cx="91" cy="157"/>
            </a:xfrm>
            <a:custGeom>
              <a:avLst/>
              <a:gdLst>
                <a:gd name="T0" fmla="*/ 0 w 283"/>
                <a:gd name="T1" fmla="*/ 16 h 489"/>
                <a:gd name="T2" fmla="*/ 5 w 283"/>
                <a:gd name="T3" fmla="*/ 0 h 489"/>
                <a:gd name="T4" fmla="*/ 9 w 283"/>
                <a:gd name="T5" fmla="*/ 0 h 489"/>
                <a:gd name="T6" fmla="*/ 0 60000 65536"/>
                <a:gd name="T7" fmla="*/ 0 60000 65536"/>
                <a:gd name="T8" fmla="*/ 0 60000 65536"/>
              </a:gdLst>
              <a:ahLst/>
              <a:cxnLst>
                <a:cxn ang="T6">
                  <a:pos x="T0" y="T1"/>
                </a:cxn>
                <a:cxn ang="T7">
                  <a:pos x="T2" y="T3"/>
                </a:cxn>
                <a:cxn ang="T8">
                  <a:pos x="T4" y="T5"/>
                </a:cxn>
              </a:cxnLst>
              <a:rect l="0" t="0" r="r" b="b"/>
              <a:pathLst>
                <a:path w="283" h="489">
                  <a:moveTo>
                    <a:pt x="0" y="489"/>
                  </a:moveTo>
                  <a:lnTo>
                    <a:pt x="131" y="0"/>
                  </a:lnTo>
                  <a:lnTo>
                    <a:pt x="28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373" name="Line 84"/>
            <p:cNvSpPr>
              <a:spLocks noChangeShapeType="1"/>
            </p:cNvSpPr>
            <p:nvPr/>
          </p:nvSpPr>
          <p:spPr bwMode="auto">
            <a:xfrm>
              <a:off x="2605" y="2806"/>
              <a:ext cx="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70453" name="Group 85"/>
          <p:cNvGrpSpPr>
            <a:grpSpLocks/>
          </p:cNvGrpSpPr>
          <p:nvPr/>
        </p:nvGrpSpPr>
        <p:grpSpPr bwMode="auto">
          <a:xfrm>
            <a:off x="4156075" y="3629025"/>
            <a:ext cx="981075" cy="1947863"/>
            <a:chOff x="2616" y="2285"/>
            <a:chExt cx="618" cy="1227"/>
          </a:xfrm>
        </p:grpSpPr>
        <p:sp>
          <p:nvSpPr>
            <p:cNvPr id="100360" name="Line 86"/>
            <p:cNvSpPr>
              <a:spLocks noChangeShapeType="1"/>
            </p:cNvSpPr>
            <p:nvPr/>
          </p:nvSpPr>
          <p:spPr bwMode="auto">
            <a:xfrm flipV="1">
              <a:off x="2616" y="3388"/>
              <a:ext cx="34" cy="1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61" name="Freeform 87"/>
            <p:cNvSpPr>
              <a:spLocks/>
            </p:cNvSpPr>
            <p:nvPr/>
          </p:nvSpPr>
          <p:spPr bwMode="auto">
            <a:xfrm>
              <a:off x="2650" y="3355"/>
              <a:ext cx="31" cy="33"/>
            </a:xfrm>
            <a:custGeom>
              <a:avLst/>
              <a:gdLst>
                <a:gd name="T0" fmla="*/ 3 w 104"/>
                <a:gd name="T1" fmla="*/ 0 h 108"/>
                <a:gd name="T2" fmla="*/ 2 w 104"/>
                <a:gd name="T3" fmla="*/ 0 h 108"/>
                <a:gd name="T4" fmla="*/ 2 w 104"/>
                <a:gd name="T5" fmla="*/ 0 h 108"/>
                <a:gd name="T6" fmla="*/ 1 w 104"/>
                <a:gd name="T7" fmla="*/ 1 h 108"/>
                <a:gd name="T8" fmla="*/ 1 w 104"/>
                <a:gd name="T9" fmla="*/ 1 h 108"/>
                <a:gd name="T10" fmla="*/ 1 w 104"/>
                <a:gd name="T11" fmla="*/ 2 h 108"/>
                <a:gd name="T12" fmla="*/ 0 w 104"/>
                <a:gd name="T13" fmla="*/ 2 h 108"/>
                <a:gd name="T14" fmla="*/ 0 w 104"/>
                <a:gd name="T15" fmla="*/ 2 h 108"/>
                <a:gd name="T16" fmla="*/ 0 w 104"/>
                <a:gd name="T17" fmla="*/ 3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4" h="108">
                  <a:moveTo>
                    <a:pt x="104" y="0"/>
                  </a:moveTo>
                  <a:lnTo>
                    <a:pt x="89" y="1"/>
                  </a:lnTo>
                  <a:lnTo>
                    <a:pt x="73" y="8"/>
                  </a:lnTo>
                  <a:lnTo>
                    <a:pt x="57" y="19"/>
                  </a:lnTo>
                  <a:lnTo>
                    <a:pt x="43" y="31"/>
                  </a:lnTo>
                  <a:lnTo>
                    <a:pt x="29" y="48"/>
                  </a:lnTo>
                  <a:lnTo>
                    <a:pt x="17" y="66"/>
                  </a:lnTo>
                  <a:lnTo>
                    <a:pt x="6" y="88"/>
                  </a:lnTo>
                  <a:lnTo>
                    <a:pt x="0"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0362" name="Line 88"/>
            <p:cNvSpPr>
              <a:spLocks noChangeShapeType="1"/>
            </p:cNvSpPr>
            <p:nvPr/>
          </p:nvSpPr>
          <p:spPr bwMode="auto">
            <a:xfrm>
              <a:off x="2632" y="3406"/>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63" name="Line 89"/>
            <p:cNvSpPr>
              <a:spLocks noChangeShapeType="1"/>
            </p:cNvSpPr>
            <p:nvPr/>
          </p:nvSpPr>
          <p:spPr bwMode="auto">
            <a:xfrm>
              <a:off x="2735" y="2815"/>
              <a:ext cx="0" cy="6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64" name="Line 90"/>
            <p:cNvSpPr>
              <a:spLocks noChangeShapeType="1"/>
            </p:cNvSpPr>
            <p:nvPr/>
          </p:nvSpPr>
          <p:spPr bwMode="auto">
            <a:xfrm>
              <a:off x="3134" y="2285"/>
              <a:ext cx="0" cy="9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65" name="Line 91"/>
            <p:cNvSpPr>
              <a:spLocks noChangeShapeType="1"/>
            </p:cNvSpPr>
            <p:nvPr/>
          </p:nvSpPr>
          <p:spPr bwMode="auto">
            <a:xfrm flipV="1">
              <a:off x="2735" y="3261"/>
              <a:ext cx="399" cy="22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66" name="Line 92"/>
            <p:cNvSpPr>
              <a:spLocks noChangeShapeType="1"/>
            </p:cNvSpPr>
            <p:nvPr/>
          </p:nvSpPr>
          <p:spPr bwMode="auto">
            <a:xfrm flipV="1">
              <a:off x="3163" y="3041"/>
              <a:ext cx="40" cy="1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67" name="Line 93"/>
            <p:cNvSpPr>
              <a:spLocks noChangeShapeType="1"/>
            </p:cNvSpPr>
            <p:nvPr/>
          </p:nvSpPr>
          <p:spPr bwMode="auto">
            <a:xfrm flipH="1">
              <a:off x="3176" y="3111"/>
              <a:ext cx="58"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0368" name="Line 94"/>
            <p:cNvSpPr>
              <a:spLocks noChangeShapeType="1"/>
            </p:cNvSpPr>
            <p:nvPr/>
          </p:nvSpPr>
          <p:spPr bwMode="auto">
            <a:xfrm>
              <a:off x="3205" y="3127"/>
              <a:ext cx="5"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570371"/>
                                        </p:tgtEl>
                                        <p:attrNameLst>
                                          <p:attrName>style.visibility</p:attrName>
                                        </p:attrNameLst>
                                      </p:cBhvr>
                                      <p:to>
                                        <p:strVal val="visible"/>
                                      </p:to>
                                    </p:set>
                                    <p:animEffect transition="in" filter="wipe(left)">
                                      <p:cBhvr>
                                        <p:cTn id="7" dur="500"/>
                                        <p:tgtEl>
                                          <p:spTgt spid="57037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570464"/>
                                        </p:tgtEl>
                                        <p:attrNameLst>
                                          <p:attrName>style.visibility</p:attrName>
                                        </p:attrNameLst>
                                      </p:cBhvr>
                                      <p:to>
                                        <p:strVal val="visible"/>
                                      </p:to>
                                    </p:set>
                                    <p:animEffect transition="in" filter="wipe(up)">
                                      <p:cBhvr>
                                        <p:cTn id="12" dur="500"/>
                                        <p:tgtEl>
                                          <p:spTgt spid="57046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570417"/>
                                        </p:tgtEl>
                                        <p:attrNameLst>
                                          <p:attrName>style.visibility</p:attrName>
                                        </p:attrNameLst>
                                      </p:cBhvr>
                                      <p:to>
                                        <p:strVal val="visible"/>
                                      </p:to>
                                    </p:set>
                                    <p:animEffect transition="in" filter="wipe(right)">
                                      <p:cBhvr>
                                        <p:cTn id="17" dur="500"/>
                                        <p:tgtEl>
                                          <p:spTgt spid="57041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570447"/>
                                        </p:tgtEl>
                                        <p:attrNameLst>
                                          <p:attrName>style.visibility</p:attrName>
                                        </p:attrNameLst>
                                      </p:cBhvr>
                                      <p:to>
                                        <p:strVal val="visible"/>
                                      </p:to>
                                    </p:set>
                                    <p:animEffect transition="in" filter="wipe(left)">
                                      <p:cBhvr>
                                        <p:cTn id="22" dur="500"/>
                                        <p:tgtEl>
                                          <p:spTgt spid="57044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570453"/>
                                        </p:tgtEl>
                                        <p:attrNameLst>
                                          <p:attrName>style.visibility</p:attrName>
                                        </p:attrNameLst>
                                      </p:cBhvr>
                                      <p:to>
                                        <p:strVal val="visible"/>
                                      </p:to>
                                    </p:set>
                                    <p:animEffect transition="in" filter="wipe(up)">
                                      <p:cBhvr>
                                        <p:cTn id="27" dur="500"/>
                                        <p:tgtEl>
                                          <p:spTgt spid="5704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71" name="Text Box 71"/>
          <p:cNvSpPr txBox="1">
            <a:spLocks noChangeArrowheads="1"/>
          </p:cNvSpPr>
          <p:nvPr/>
        </p:nvSpPr>
        <p:spPr bwMode="auto">
          <a:xfrm>
            <a:off x="360363" y="4524375"/>
            <a:ext cx="4140200" cy="22891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lin ang="2700000" scaled="1"/>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b="1">
                <a:solidFill>
                  <a:srgbClr val="FF0000"/>
                </a:solidFill>
                <a:ea typeface="黑体" pitchFamily="2" charset="-122"/>
              </a:rPr>
              <a:t>        </a:t>
            </a:r>
            <a:r>
              <a:rPr lang="zh-CN" altLang="en-US" sz="3600" b="1">
                <a:solidFill>
                  <a:srgbClr val="FF0000"/>
                </a:solidFill>
                <a:ea typeface="黑体" pitchFamily="2" charset="-122"/>
              </a:rPr>
              <a:t>由于</a:t>
            </a:r>
            <a:r>
              <a:rPr lang="zh-CN" altLang="zh-CN" sz="3600" b="1">
                <a:solidFill>
                  <a:srgbClr val="FF0000"/>
                </a:solidFill>
                <a:ea typeface="黑体" pitchFamily="2" charset="-122"/>
              </a:rPr>
              <a:t>特殊位置</a:t>
            </a:r>
            <a:r>
              <a:rPr lang="zh-CN" altLang="en-US" sz="3600" b="1">
                <a:solidFill>
                  <a:srgbClr val="FF0000"/>
                </a:solidFill>
                <a:ea typeface="黑体" pitchFamily="2" charset="-122"/>
              </a:rPr>
              <a:t>平面的某些投影有积聚性，交线可直接求出。</a:t>
            </a:r>
          </a:p>
        </p:txBody>
      </p:sp>
      <p:sp>
        <p:nvSpPr>
          <p:cNvPr id="101379" name="Text Box 73"/>
          <p:cNvSpPr txBox="1">
            <a:spLocks noChangeArrowheads="1"/>
          </p:cNvSpPr>
          <p:nvPr/>
        </p:nvSpPr>
        <p:spPr bwMode="auto">
          <a:xfrm>
            <a:off x="0" y="0"/>
            <a:ext cx="103330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3.</a:t>
            </a:r>
            <a:r>
              <a:rPr lang="zh-CN" altLang="en-US" sz="4000" b="1">
                <a:solidFill>
                  <a:srgbClr val="FF0000"/>
                </a:solidFill>
                <a:latin typeface="黑体" pitchFamily="2" charset="-122"/>
                <a:ea typeface="黑体" pitchFamily="2" charset="-122"/>
              </a:rPr>
              <a:t>一般位置平面与</a:t>
            </a:r>
            <a:r>
              <a:rPr lang="zh-CN" altLang="zh-CN" sz="4000" b="1">
                <a:solidFill>
                  <a:srgbClr val="FF0000"/>
                </a:solidFill>
                <a:latin typeface="黑体" pitchFamily="2" charset="-122"/>
                <a:ea typeface="黑体" pitchFamily="2" charset="-122"/>
              </a:rPr>
              <a:t>特殊位置</a:t>
            </a:r>
            <a:r>
              <a:rPr lang="zh-CN" altLang="en-US" sz="4000" b="1">
                <a:solidFill>
                  <a:srgbClr val="FF0000"/>
                </a:solidFill>
                <a:latin typeface="黑体" pitchFamily="2" charset="-122"/>
                <a:ea typeface="黑体" pitchFamily="2" charset="-122"/>
              </a:rPr>
              <a:t>平面相交。</a:t>
            </a:r>
            <a:endParaRPr lang="zh-CN" altLang="en-US" sz="4000">
              <a:solidFill>
                <a:srgbClr val="FF0000"/>
              </a:solidFill>
              <a:latin typeface="黑体" pitchFamily="2" charset="-122"/>
              <a:ea typeface="黑体" pitchFamily="2" charset="-122"/>
            </a:endParaRPr>
          </a:p>
        </p:txBody>
      </p:sp>
      <p:grpSp>
        <p:nvGrpSpPr>
          <p:cNvPr id="384077" name="Group 77"/>
          <p:cNvGrpSpPr>
            <a:grpSpLocks/>
          </p:cNvGrpSpPr>
          <p:nvPr/>
        </p:nvGrpSpPr>
        <p:grpSpPr bwMode="auto">
          <a:xfrm>
            <a:off x="4070350" y="696913"/>
            <a:ext cx="5073650" cy="5972175"/>
            <a:chOff x="2564" y="300"/>
            <a:chExt cx="3196" cy="3762"/>
          </a:xfrm>
        </p:grpSpPr>
        <p:sp>
          <p:nvSpPr>
            <p:cNvPr id="101497" name="Line 78"/>
            <p:cNvSpPr>
              <a:spLocks noChangeShapeType="1"/>
            </p:cNvSpPr>
            <p:nvPr/>
          </p:nvSpPr>
          <p:spPr bwMode="auto">
            <a:xfrm>
              <a:off x="2564" y="2373"/>
              <a:ext cx="31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1498" name="Group 79"/>
            <p:cNvGrpSpPr>
              <a:grpSpLocks/>
            </p:cNvGrpSpPr>
            <p:nvPr/>
          </p:nvGrpSpPr>
          <p:grpSpPr bwMode="auto">
            <a:xfrm>
              <a:off x="2826" y="300"/>
              <a:ext cx="2773" cy="3762"/>
              <a:chOff x="2826" y="300"/>
              <a:chExt cx="2773" cy="3762"/>
            </a:xfrm>
          </p:grpSpPr>
          <p:sp>
            <p:nvSpPr>
              <p:cNvPr id="101499" name="Line 80"/>
              <p:cNvSpPr>
                <a:spLocks noChangeShapeType="1"/>
              </p:cNvSpPr>
              <p:nvPr/>
            </p:nvSpPr>
            <p:spPr bwMode="auto">
              <a:xfrm flipV="1">
                <a:off x="2972" y="2841"/>
                <a:ext cx="2268" cy="97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0" name="Line 81"/>
              <p:cNvSpPr>
                <a:spLocks noChangeShapeType="1"/>
              </p:cNvSpPr>
              <p:nvPr/>
            </p:nvSpPr>
            <p:spPr bwMode="auto">
              <a:xfrm flipV="1">
                <a:off x="5240" y="1991"/>
                <a:ext cx="0" cy="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1" name="Line 82"/>
              <p:cNvSpPr>
                <a:spLocks noChangeShapeType="1"/>
              </p:cNvSpPr>
              <p:nvPr/>
            </p:nvSpPr>
            <p:spPr bwMode="auto">
              <a:xfrm flipH="1" flipV="1">
                <a:off x="4734" y="1854"/>
                <a:ext cx="506" cy="13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2" name="Line 83"/>
              <p:cNvSpPr>
                <a:spLocks noChangeShapeType="1"/>
              </p:cNvSpPr>
              <p:nvPr/>
            </p:nvSpPr>
            <p:spPr bwMode="auto">
              <a:xfrm flipV="1">
                <a:off x="2972" y="1072"/>
                <a:ext cx="842" cy="31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3" name="Line 84"/>
              <p:cNvSpPr>
                <a:spLocks noChangeShapeType="1"/>
              </p:cNvSpPr>
              <p:nvPr/>
            </p:nvSpPr>
            <p:spPr bwMode="auto">
              <a:xfrm>
                <a:off x="4845" y="692"/>
                <a:ext cx="148" cy="48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4" name="Line 85"/>
              <p:cNvSpPr>
                <a:spLocks noChangeShapeType="1"/>
              </p:cNvSpPr>
              <p:nvPr/>
            </p:nvSpPr>
            <p:spPr bwMode="auto">
              <a:xfrm>
                <a:off x="4845" y="692"/>
                <a:ext cx="0" cy="23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5" name="Line 86"/>
              <p:cNvSpPr>
                <a:spLocks noChangeShapeType="1"/>
              </p:cNvSpPr>
              <p:nvPr/>
            </p:nvSpPr>
            <p:spPr bwMode="auto">
              <a:xfrm>
                <a:off x="2972" y="1383"/>
                <a:ext cx="0" cy="24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6" name="Line 87"/>
              <p:cNvSpPr>
                <a:spLocks noChangeShapeType="1"/>
              </p:cNvSpPr>
              <p:nvPr/>
            </p:nvSpPr>
            <p:spPr bwMode="auto">
              <a:xfrm flipV="1">
                <a:off x="4271" y="3490"/>
                <a:ext cx="1115" cy="48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7" name="Line 88"/>
              <p:cNvSpPr>
                <a:spLocks noChangeShapeType="1"/>
              </p:cNvSpPr>
              <p:nvPr/>
            </p:nvSpPr>
            <p:spPr bwMode="auto">
              <a:xfrm flipH="1" flipV="1">
                <a:off x="3593" y="2454"/>
                <a:ext cx="1793" cy="10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8" name="Line 89"/>
              <p:cNvSpPr>
                <a:spLocks noChangeShapeType="1"/>
              </p:cNvSpPr>
              <p:nvPr/>
            </p:nvSpPr>
            <p:spPr bwMode="auto">
              <a:xfrm>
                <a:off x="3593" y="2454"/>
                <a:ext cx="678" cy="15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09" name="Line 90"/>
              <p:cNvSpPr>
                <a:spLocks noChangeShapeType="1"/>
              </p:cNvSpPr>
              <p:nvPr/>
            </p:nvSpPr>
            <p:spPr bwMode="auto">
              <a:xfrm flipV="1">
                <a:off x="3593" y="521"/>
                <a:ext cx="0" cy="19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0" name="Line 91"/>
              <p:cNvSpPr>
                <a:spLocks noChangeShapeType="1"/>
              </p:cNvSpPr>
              <p:nvPr/>
            </p:nvSpPr>
            <p:spPr bwMode="auto">
              <a:xfrm>
                <a:off x="3593" y="521"/>
                <a:ext cx="753" cy="35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1" name="Line 92"/>
              <p:cNvSpPr>
                <a:spLocks noChangeShapeType="1"/>
              </p:cNvSpPr>
              <p:nvPr/>
            </p:nvSpPr>
            <p:spPr bwMode="auto">
              <a:xfrm flipH="1">
                <a:off x="5113" y="1363"/>
                <a:ext cx="273" cy="20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2" name="Line 93"/>
              <p:cNvSpPr>
                <a:spLocks noChangeShapeType="1"/>
              </p:cNvSpPr>
              <p:nvPr/>
            </p:nvSpPr>
            <p:spPr bwMode="auto">
              <a:xfrm flipH="1" flipV="1">
                <a:off x="4058" y="1674"/>
                <a:ext cx="213" cy="53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3" name="Line 94"/>
              <p:cNvSpPr>
                <a:spLocks noChangeShapeType="1"/>
              </p:cNvSpPr>
              <p:nvPr/>
            </p:nvSpPr>
            <p:spPr bwMode="auto">
              <a:xfrm flipV="1">
                <a:off x="4346" y="692"/>
                <a:ext cx="499" cy="18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4" name="Line 95"/>
              <p:cNvSpPr>
                <a:spLocks noChangeShapeType="1"/>
              </p:cNvSpPr>
              <p:nvPr/>
            </p:nvSpPr>
            <p:spPr bwMode="auto">
              <a:xfrm>
                <a:off x="5113" y="1570"/>
                <a:ext cx="127" cy="42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5" name="Line 96"/>
              <p:cNvSpPr>
                <a:spLocks noChangeShapeType="1"/>
              </p:cNvSpPr>
              <p:nvPr/>
            </p:nvSpPr>
            <p:spPr bwMode="auto">
              <a:xfrm flipH="1" flipV="1">
                <a:off x="2972" y="1383"/>
                <a:ext cx="1086" cy="29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6" name="Line 97"/>
              <p:cNvSpPr>
                <a:spLocks noChangeShapeType="1"/>
              </p:cNvSpPr>
              <p:nvPr/>
            </p:nvSpPr>
            <p:spPr bwMode="auto">
              <a:xfrm flipH="1" flipV="1">
                <a:off x="3593" y="521"/>
                <a:ext cx="221" cy="55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7" name="Line 98"/>
              <p:cNvSpPr>
                <a:spLocks noChangeShapeType="1"/>
              </p:cNvSpPr>
              <p:nvPr/>
            </p:nvSpPr>
            <p:spPr bwMode="auto">
              <a:xfrm>
                <a:off x="4993" y="1178"/>
                <a:ext cx="393" cy="18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8" name="Line 99"/>
              <p:cNvSpPr>
                <a:spLocks noChangeShapeType="1"/>
              </p:cNvSpPr>
              <p:nvPr/>
            </p:nvSpPr>
            <p:spPr bwMode="auto">
              <a:xfrm>
                <a:off x="3814" y="1072"/>
                <a:ext cx="244" cy="60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19" name="Line 100"/>
              <p:cNvSpPr>
                <a:spLocks noChangeShapeType="1"/>
              </p:cNvSpPr>
              <p:nvPr/>
            </p:nvSpPr>
            <p:spPr bwMode="auto">
              <a:xfrm>
                <a:off x="4346" y="877"/>
                <a:ext cx="647" cy="30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20" name="Line 101"/>
              <p:cNvSpPr>
                <a:spLocks noChangeShapeType="1"/>
              </p:cNvSpPr>
              <p:nvPr/>
            </p:nvSpPr>
            <p:spPr bwMode="auto">
              <a:xfrm flipH="1">
                <a:off x="4271" y="1854"/>
                <a:ext cx="463" cy="3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21" name="Freeform 102"/>
              <p:cNvSpPr>
                <a:spLocks/>
              </p:cNvSpPr>
              <p:nvPr/>
            </p:nvSpPr>
            <p:spPr bwMode="auto">
              <a:xfrm>
                <a:off x="4398" y="2186"/>
                <a:ext cx="52" cy="96"/>
              </a:xfrm>
              <a:custGeom>
                <a:avLst/>
                <a:gdLst>
                  <a:gd name="T0" fmla="*/ 0 w 137"/>
                  <a:gd name="T1" fmla="*/ 13 h 259"/>
                  <a:gd name="T2" fmla="*/ 4 w 137"/>
                  <a:gd name="T3" fmla="*/ 0 h 259"/>
                  <a:gd name="T4" fmla="*/ 8 w 137"/>
                  <a:gd name="T5" fmla="*/ 0 h 259"/>
                  <a:gd name="T6" fmla="*/ 0 60000 65536"/>
                  <a:gd name="T7" fmla="*/ 0 60000 65536"/>
                  <a:gd name="T8" fmla="*/ 0 60000 65536"/>
                </a:gdLst>
                <a:ahLst/>
                <a:cxnLst>
                  <a:cxn ang="T6">
                    <a:pos x="T0" y="T1"/>
                  </a:cxn>
                  <a:cxn ang="T7">
                    <a:pos x="T2" y="T3"/>
                  </a:cxn>
                  <a:cxn ang="T8">
                    <a:pos x="T4" y="T5"/>
                  </a:cxn>
                </a:cxnLst>
                <a:rect l="0" t="0" r="r" b="b"/>
                <a:pathLst>
                  <a:path w="137" h="259">
                    <a:moveTo>
                      <a:pt x="0" y="259"/>
                    </a:moveTo>
                    <a:lnTo>
                      <a:pt x="69" y="0"/>
                    </a:lnTo>
                    <a:lnTo>
                      <a:pt x="1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22" name="Freeform 103"/>
              <p:cNvSpPr>
                <a:spLocks/>
              </p:cNvSpPr>
              <p:nvPr/>
            </p:nvSpPr>
            <p:spPr bwMode="auto">
              <a:xfrm>
                <a:off x="4450" y="2186"/>
                <a:ext cx="13" cy="29"/>
              </a:xfrm>
              <a:custGeom>
                <a:avLst/>
                <a:gdLst>
                  <a:gd name="T0" fmla="*/ 1 w 36"/>
                  <a:gd name="T1" fmla="*/ 4 h 76"/>
                  <a:gd name="T2" fmla="*/ 2 w 36"/>
                  <a:gd name="T3" fmla="*/ 3 h 76"/>
                  <a:gd name="T4" fmla="*/ 2 w 36"/>
                  <a:gd name="T5" fmla="*/ 3 h 76"/>
                  <a:gd name="T6" fmla="*/ 1 w 36"/>
                  <a:gd name="T7" fmla="*/ 2 h 76"/>
                  <a:gd name="T8" fmla="*/ 1 w 36"/>
                  <a:gd name="T9" fmla="*/ 1 h 76"/>
                  <a:gd name="T10" fmla="*/ 1 w 36"/>
                  <a:gd name="T11" fmla="*/ 1 h 76"/>
                  <a:gd name="T12" fmla="*/ 1 w 36"/>
                  <a:gd name="T13" fmla="*/ 0 h 76"/>
                  <a:gd name="T14" fmla="*/ 0 w 36"/>
                  <a:gd name="T15" fmla="*/ 0 h 76"/>
                  <a:gd name="T16" fmla="*/ 0 w 36"/>
                  <a:gd name="T17" fmla="*/ 0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6">
                    <a:moveTo>
                      <a:pt x="32" y="76"/>
                    </a:moveTo>
                    <a:lnTo>
                      <a:pt x="35" y="61"/>
                    </a:lnTo>
                    <a:lnTo>
                      <a:pt x="36" y="46"/>
                    </a:lnTo>
                    <a:lnTo>
                      <a:pt x="34" y="33"/>
                    </a:lnTo>
                    <a:lnTo>
                      <a:pt x="31" y="22"/>
                    </a:lnTo>
                    <a:lnTo>
                      <a:pt x="26" y="13"/>
                    </a:lnTo>
                    <a:lnTo>
                      <a:pt x="18" y="6"/>
                    </a:lnTo>
                    <a:lnTo>
                      <a:pt x="10"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23" name="Line 104"/>
              <p:cNvSpPr>
                <a:spLocks noChangeShapeType="1"/>
              </p:cNvSpPr>
              <p:nvPr/>
            </p:nvSpPr>
            <p:spPr bwMode="auto">
              <a:xfrm flipH="1">
                <a:off x="4443" y="2215"/>
                <a:ext cx="18"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24" name="Line 105"/>
              <p:cNvSpPr>
                <a:spLocks noChangeShapeType="1"/>
              </p:cNvSpPr>
              <p:nvPr/>
            </p:nvSpPr>
            <p:spPr bwMode="auto">
              <a:xfrm flipH="1">
                <a:off x="4497" y="2139"/>
                <a:ext cx="16"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25" name="Line 106"/>
              <p:cNvSpPr>
                <a:spLocks noChangeShapeType="1"/>
              </p:cNvSpPr>
              <p:nvPr/>
            </p:nvSpPr>
            <p:spPr bwMode="auto">
              <a:xfrm>
                <a:off x="4271" y="2204"/>
                <a:ext cx="0" cy="17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26" name="Line 107"/>
              <p:cNvSpPr>
                <a:spLocks noChangeShapeType="1"/>
              </p:cNvSpPr>
              <p:nvPr/>
            </p:nvSpPr>
            <p:spPr bwMode="auto">
              <a:xfrm flipV="1">
                <a:off x="5386" y="1363"/>
                <a:ext cx="0" cy="2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27" name="Freeform 108"/>
              <p:cNvSpPr>
                <a:spLocks/>
              </p:cNvSpPr>
              <p:nvPr/>
            </p:nvSpPr>
            <p:spPr bwMode="auto">
              <a:xfrm>
                <a:off x="4328" y="3966"/>
                <a:ext cx="52" cy="96"/>
              </a:xfrm>
              <a:custGeom>
                <a:avLst/>
                <a:gdLst>
                  <a:gd name="T0" fmla="*/ 0 w 137"/>
                  <a:gd name="T1" fmla="*/ 13 h 258"/>
                  <a:gd name="T2" fmla="*/ 4 w 137"/>
                  <a:gd name="T3" fmla="*/ 0 h 258"/>
                  <a:gd name="T4" fmla="*/ 8 w 137"/>
                  <a:gd name="T5" fmla="*/ 0 h 258"/>
                  <a:gd name="T6" fmla="*/ 0 60000 65536"/>
                  <a:gd name="T7" fmla="*/ 0 60000 65536"/>
                  <a:gd name="T8" fmla="*/ 0 60000 65536"/>
                </a:gdLst>
                <a:ahLst/>
                <a:cxnLst>
                  <a:cxn ang="T6">
                    <a:pos x="T0" y="T1"/>
                  </a:cxn>
                  <a:cxn ang="T7">
                    <a:pos x="T2" y="T3"/>
                  </a:cxn>
                  <a:cxn ang="T8">
                    <a:pos x="T4" y="T5"/>
                  </a:cxn>
                </a:cxnLst>
                <a:rect l="0" t="0" r="r" b="b"/>
                <a:pathLst>
                  <a:path w="137" h="258">
                    <a:moveTo>
                      <a:pt x="0" y="258"/>
                    </a:moveTo>
                    <a:lnTo>
                      <a:pt x="69" y="0"/>
                    </a:lnTo>
                    <a:lnTo>
                      <a:pt x="1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28" name="Freeform 109"/>
              <p:cNvSpPr>
                <a:spLocks/>
              </p:cNvSpPr>
              <p:nvPr/>
            </p:nvSpPr>
            <p:spPr bwMode="auto">
              <a:xfrm>
                <a:off x="4380" y="3966"/>
                <a:ext cx="13" cy="28"/>
              </a:xfrm>
              <a:custGeom>
                <a:avLst/>
                <a:gdLst>
                  <a:gd name="T0" fmla="*/ 1 w 36"/>
                  <a:gd name="T1" fmla="*/ 4 h 75"/>
                  <a:gd name="T2" fmla="*/ 2 w 36"/>
                  <a:gd name="T3" fmla="*/ 3 h 75"/>
                  <a:gd name="T4" fmla="*/ 2 w 36"/>
                  <a:gd name="T5" fmla="*/ 3 h 75"/>
                  <a:gd name="T6" fmla="*/ 2 w 36"/>
                  <a:gd name="T7" fmla="*/ 2 h 75"/>
                  <a:gd name="T8" fmla="*/ 1 w 36"/>
                  <a:gd name="T9" fmla="*/ 1 h 75"/>
                  <a:gd name="T10" fmla="*/ 1 w 36"/>
                  <a:gd name="T11" fmla="*/ 1 h 75"/>
                  <a:gd name="T12" fmla="*/ 1 w 36"/>
                  <a:gd name="T13" fmla="*/ 0 h 75"/>
                  <a:gd name="T14" fmla="*/ 0 w 36"/>
                  <a:gd name="T15" fmla="*/ 0 h 75"/>
                  <a:gd name="T16" fmla="*/ 0 w 36"/>
                  <a:gd name="T17" fmla="*/ 0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5">
                    <a:moveTo>
                      <a:pt x="33" y="75"/>
                    </a:moveTo>
                    <a:lnTo>
                      <a:pt x="36" y="60"/>
                    </a:lnTo>
                    <a:lnTo>
                      <a:pt x="36" y="47"/>
                    </a:lnTo>
                    <a:lnTo>
                      <a:pt x="35" y="34"/>
                    </a:lnTo>
                    <a:lnTo>
                      <a:pt x="32" y="22"/>
                    </a:lnTo>
                    <a:lnTo>
                      <a:pt x="26" y="13"/>
                    </a:lnTo>
                    <a:lnTo>
                      <a:pt x="19" y="6"/>
                    </a:lnTo>
                    <a:lnTo>
                      <a:pt x="10"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29" name="Line 110"/>
              <p:cNvSpPr>
                <a:spLocks noChangeShapeType="1"/>
              </p:cNvSpPr>
              <p:nvPr/>
            </p:nvSpPr>
            <p:spPr bwMode="auto">
              <a:xfrm flipH="1">
                <a:off x="4375" y="3994"/>
                <a:ext cx="18" cy="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30" name="Freeform 111"/>
              <p:cNvSpPr>
                <a:spLocks/>
              </p:cNvSpPr>
              <p:nvPr/>
            </p:nvSpPr>
            <p:spPr bwMode="auto">
              <a:xfrm>
                <a:off x="5430" y="3581"/>
                <a:ext cx="8" cy="16"/>
              </a:xfrm>
              <a:custGeom>
                <a:avLst/>
                <a:gdLst>
                  <a:gd name="T0" fmla="*/ 0 w 20"/>
                  <a:gd name="T1" fmla="*/ 0 h 42"/>
                  <a:gd name="T2" fmla="*/ 0 w 20"/>
                  <a:gd name="T3" fmla="*/ 1 h 42"/>
                  <a:gd name="T4" fmla="*/ 0 w 20"/>
                  <a:gd name="T5" fmla="*/ 1 h 42"/>
                  <a:gd name="T6" fmla="*/ 0 w 20"/>
                  <a:gd name="T7" fmla="*/ 2 h 42"/>
                  <a:gd name="T8" fmla="*/ 0 w 20"/>
                  <a:gd name="T9" fmla="*/ 2 h 42"/>
                  <a:gd name="T10" fmla="*/ 1 w 20"/>
                  <a:gd name="T11" fmla="*/ 2 h 42"/>
                  <a:gd name="T12" fmla="*/ 1 w 20"/>
                  <a:gd name="T13" fmla="*/ 2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2">
                    <a:moveTo>
                      <a:pt x="2" y="0"/>
                    </a:moveTo>
                    <a:lnTo>
                      <a:pt x="0" y="10"/>
                    </a:lnTo>
                    <a:lnTo>
                      <a:pt x="0" y="21"/>
                    </a:lnTo>
                    <a:lnTo>
                      <a:pt x="3" y="29"/>
                    </a:lnTo>
                    <a:lnTo>
                      <a:pt x="7" y="37"/>
                    </a:lnTo>
                    <a:lnTo>
                      <a:pt x="14" y="41"/>
                    </a:lnTo>
                    <a:lnTo>
                      <a:pt x="20"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31" name="Line 112"/>
              <p:cNvSpPr>
                <a:spLocks noChangeShapeType="1"/>
              </p:cNvSpPr>
              <p:nvPr/>
            </p:nvSpPr>
            <p:spPr bwMode="auto">
              <a:xfrm flipV="1">
                <a:off x="5433" y="3451"/>
                <a:ext cx="33"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32" name="Freeform 113"/>
              <p:cNvSpPr>
                <a:spLocks/>
              </p:cNvSpPr>
              <p:nvPr/>
            </p:nvSpPr>
            <p:spPr bwMode="auto">
              <a:xfrm>
                <a:off x="5284" y="2942"/>
                <a:ext cx="6" cy="21"/>
              </a:xfrm>
              <a:custGeom>
                <a:avLst/>
                <a:gdLst>
                  <a:gd name="T0" fmla="*/ 0 w 16"/>
                  <a:gd name="T1" fmla="*/ 0 h 54"/>
                  <a:gd name="T2" fmla="*/ 0 w 16"/>
                  <a:gd name="T3" fmla="*/ 0 h 54"/>
                  <a:gd name="T4" fmla="*/ 0 w 16"/>
                  <a:gd name="T5" fmla="*/ 1 h 54"/>
                  <a:gd name="T6" fmla="*/ 0 w 16"/>
                  <a:gd name="T7" fmla="*/ 2 h 54"/>
                  <a:gd name="T8" fmla="*/ 0 w 16"/>
                  <a:gd name="T9" fmla="*/ 2 h 54"/>
                  <a:gd name="T10" fmla="*/ 0 w 16"/>
                  <a:gd name="T11" fmla="*/ 2 h 54"/>
                  <a:gd name="T12" fmla="*/ 0 w 16"/>
                  <a:gd name="T13" fmla="*/ 2 h 54"/>
                  <a:gd name="T14" fmla="*/ 1 w 16"/>
                  <a:gd name="T15" fmla="*/ 3 h 54"/>
                  <a:gd name="T16" fmla="*/ 1 w 16"/>
                  <a:gd name="T17" fmla="*/ 3 h 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54">
                    <a:moveTo>
                      <a:pt x="2" y="0"/>
                    </a:moveTo>
                    <a:lnTo>
                      <a:pt x="1" y="8"/>
                    </a:lnTo>
                    <a:lnTo>
                      <a:pt x="0" y="14"/>
                    </a:lnTo>
                    <a:lnTo>
                      <a:pt x="0" y="22"/>
                    </a:lnTo>
                    <a:lnTo>
                      <a:pt x="2" y="29"/>
                    </a:lnTo>
                    <a:lnTo>
                      <a:pt x="4" y="35"/>
                    </a:lnTo>
                    <a:lnTo>
                      <a:pt x="7" y="42"/>
                    </a:lnTo>
                    <a:lnTo>
                      <a:pt x="12" y="48"/>
                    </a:lnTo>
                    <a:lnTo>
                      <a:pt x="1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33" name="Freeform 114"/>
              <p:cNvSpPr>
                <a:spLocks/>
              </p:cNvSpPr>
              <p:nvPr/>
            </p:nvSpPr>
            <p:spPr bwMode="auto">
              <a:xfrm>
                <a:off x="5240" y="2867"/>
                <a:ext cx="63" cy="96"/>
              </a:xfrm>
              <a:custGeom>
                <a:avLst/>
                <a:gdLst>
                  <a:gd name="T0" fmla="*/ 9 w 165"/>
                  <a:gd name="T1" fmla="*/ 2 h 260"/>
                  <a:gd name="T2" fmla="*/ 9 w 165"/>
                  <a:gd name="T3" fmla="*/ 1 h 260"/>
                  <a:gd name="T4" fmla="*/ 9 w 165"/>
                  <a:gd name="T5" fmla="*/ 1 h 260"/>
                  <a:gd name="T6" fmla="*/ 9 w 165"/>
                  <a:gd name="T7" fmla="*/ 1 h 260"/>
                  <a:gd name="T8" fmla="*/ 9 w 165"/>
                  <a:gd name="T9" fmla="*/ 0 h 260"/>
                  <a:gd name="T10" fmla="*/ 9 w 165"/>
                  <a:gd name="T11" fmla="*/ 0 h 260"/>
                  <a:gd name="T12" fmla="*/ 8 w 165"/>
                  <a:gd name="T13" fmla="*/ 0 h 260"/>
                  <a:gd name="T14" fmla="*/ 8 w 165"/>
                  <a:gd name="T15" fmla="*/ 0 h 260"/>
                  <a:gd name="T16" fmla="*/ 7 w 165"/>
                  <a:gd name="T17" fmla="*/ 0 h 260"/>
                  <a:gd name="T18" fmla="*/ 6 w 165"/>
                  <a:gd name="T19" fmla="*/ 0 h 260"/>
                  <a:gd name="T20" fmla="*/ 5 w 165"/>
                  <a:gd name="T21" fmla="*/ 0 h 260"/>
                  <a:gd name="T22" fmla="*/ 5 w 165"/>
                  <a:gd name="T23" fmla="*/ 0 h 260"/>
                  <a:gd name="T24" fmla="*/ 4 w 165"/>
                  <a:gd name="T25" fmla="*/ 1 h 260"/>
                  <a:gd name="T26" fmla="*/ 4 w 165"/>
                  <a:gd name="T27" fmla="*/ 1 h 260"/>
                  <a:gd name="T28" fmla="*/ 3 w 165"/>
                  <a:gd name="T29" fmla="*/ 1 h 260"/>
                  <a:gd name="T30" fmla="*/ 3 w 165"/>
                  <a:gd name="T31" fmla="*/ 2 h 260"/>
                  <a:gd name="T32" fmla="*/ 2 w 165"/>
                  <a:gd name="T33" fmla="*/ 3 h 260"/>
                  <a:gd name="T34" fmla="*/ 2 w 165"/>
                  <a:gd name="T35" fmla="*/ 3 h 260"/>
                  <a:gd name="T36" fmla="*/ 2 w 165"/>
                  <a:gd name="T37" fmla="*/ 4 h 260"/>
                  <a:gd name="T38" fmla="*/ 2 w 165"/>
                  <a:gd name="T39" fmla="*/ 5 h 260"/>
                  <a:gd name="T40" fmla="*/ 1 w 165"/>
                  <a:gd name="T41" fmla="*/ 7 h 260"/>
                  <a:gd name="T42" fmla="*/ 0 w 165"/>
                  <a:gd name="T43" fmla="*/ 9 h 260"/>
                  <a:gd name="T44" fmla="*/ 0 w 165"/>
                  <a:gd name="T45" fmla="*/ 10 h 260"/>
                  <a:gd name="T46" fmla="*/ 0 w 165"/>
                  <a:gd name="T47" fmla="*/ 11 h 260"/>
                  <a:gd name="T48" fmla="*/ 0 w 165"/>
                  <a:gd name="T49" fmla="*/ 11 h 260"/>
                  <a:gd name="T50" fmla="*/ 0 w 165"/>
                  <a:gd name="T51" fmla="*/ 12 h 260"/>
                  <a:gd name="T52" fmla="*/ 0 w 165"/>
                  <a:gd name="T53" fmla="*/ 12 h 260"/>
                  <a:gd name="T54" fmla="*/ 1 w 165"/>
                  <a:gd name="T55" fmla="*/ 13 h 260"/>
                  <a:gd name="T56" fmla="*/ 1 w 165"/>
                  <a:gd name="T57" fmla="*/ 13 h 260"/>
                  <a:gd name="T58" fmla="*/ 1 w 165"/>
                  <a:gd name="T59" fmla="*/ 13 h 260"/>
                  <a:gd name="T60" fmla="*/ 1 w 165"/>
                  <a:gd name="T61" fmla="*/ 13 h 260"/>
                  <a:gd name="T62" fmla="*/ 2 w 165"/>
                  <a:gd name="T63" fmla="*/ 13 h 260"/>
                  <a:gd name="T64" fmla="*/ 2 w 165"/>
                  <a:gd name="T65" fmla="*/ 13 h 260"/>
                  <a:gd name="T66" fmla="*/ 4 w 165"/>
                  <a:gd name="T67" fmla="*/ 13 h 260"/>
                  <a:gd name="T68" fmla="*/ 4 w 165"/>
                  <a:gd name="T69" fmla="*/ 13 h 260"/>
                  <a:gd name="T70" fmla="*/ 5 w 165"/>
                  <a:gd name="T71" fmla="*/ 13 h 260"/>
                  <a:gd name="T72" fmla="*/ 5 w 165"/>
                  <a:gd name="T73" fmla="*/ 13 h 260"/>
                  <a:gd name="T74" fmla="*/ 5 w 165"/>
                  <a:gd name="T75" fmla="*/ 13 h 260"/>
                  <a:gd name="T76" fmla="*/ 6 w 165"/>
                  <a:gd name="T77" fmla="*/ 12 h 260"/>
                  <a:gd name="T78" fmla="*/ 6 w 165"/>
                  <a:gd name="T79" fmla="*/ 11 h 260"/>
                  <a:gd name="T80" fmla="*/ 6 w 165"/>
                  <a:gd name="T81" fmla="*/ 11 h 260"/>
                  <a:gd name="T82" fmla="*/ 7 w 165"/>
                  <a:gd name="T83" fmla="*/ 10 h 260"/>
                  <a:gd name="T84" fmla="*/ 8 w 165"/>
                  <a:gd name="T85" fmla="*/ 6 h 260"/>
                  <a:gd name="T86" fmla="*/ 8 w 165"/>
                  <a:gd name="T87" fmla="*/ 4 h 260"/>
                  <a:gd name="T88" fmla="*/ 9 w 165"/>
                  <a:gd name="T89" fmla="*/ 3 h 260"/>
                  <a:gd name="T90" fmla="*/ 9 w 165"/>
                  <a:gd name="T91" fmla="*/ 2 h 2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5" h="260">
                    <a:moveTo>
                      <a:pt x="164" y="35"/>
                    </a:moveTo>
                    <a:lnTo>
                      <a:pt x="165" y="30"/>
                    </a:lnTo>
                    <a:lnTo>
                      <a:pt x="165" y="24"/>
                    </a:lnTo>
                    <a:lnTo>
                      <a:pt x="162" y="13"/>
                    </a:lnTo>
                    <a:lnTo>
                      <a:pt x="159" y="7"/>
                    </a:lnTo>
                    <a:lnTo>
                      <a:pt x="156" y="3"/>
                    </a:lnTo>
                    <a:lnTo>
                      <a:pt x="152" y="1"/>
                    </a:lnTo>
                    <a:lnTo>
                      <a:pt x="147" y="0"/>
                    </a:lnTo>
                    <a:lnTo>
                      <a:pt x="124" y="0"/>
                    </a:lnTo>
                    <a:lnTo>
                      <a:pt x="103" y="1"/>
                    </a:lnTo>
                    <a:lnTo>
                      <a:pt x="92" y="3"/>
                    </a:lnTo>
                    <a:lnTo>
                      <a:pt x="83" y="7"/>
                    </a:lnTo>
                    <a:lnTo>
                      <a:pt x="73" y="13"/>
                    </a:lnTo>
                    <a:lnTo>
                      <a:pt x="66" y="20"/>
                    </a:lnTo>
                    <a:lnTo>
                      <a:pt x="58" y="27"/>
                    </a:lnTo>
                    <a:lnTo>
                      <a:pt x="51" y="36"/>
                    </a:lnTo>
                    <a:lnTo>
                      <a:pt x="40" y="54"/>
                    </a:lnTo>
                    <a:lnTo>
                      <a:pt x="36" y="65"/>
                    </a:lnTo>
                    <a:lnTo>
                      <a:pt x="33" y="74"/>
                    </a:lnTo>
                    <a:lnTo>
                      <a:pt x="27" y="96"/>
                    </a:lnTo>
                    <a:lnTo>
                      <a:pt x="16" y="137"/>
                    </a:lnTo>
                    <a:lnTo>
                      <a:pt x="5" y="179"/>
                    </a:lnTo>
                    <a:lnTo>
                      <a:pt x="0" y="200"/>
                    </a:lnTo>
                    <a:lnTo>
                      <a:pt x="0" y="211"/>
                    </a:lnTo>
                    <a:lnTo>
                      <a:pt x="1" y="221"/>
                    </a:lnTo>
                    <a:lnTo>
                      <a:pt x="3" y="232"/>
                    </a:lnTo>
                    <a:lnTo>
                      <a:pt x="7" y="241"/>
                    </a:lnTo>
                    <a:lnTo>
                      <a:pt x="10" y="246"/>
                    </a:lnTo>
                    <a:lnTo>
                      <a:pt x="14" y="250"/>
                    </a:lnTo>
                    <a:lnTo>
                      <a:pt x="18" y="253"/>
                    </a:lnTo>
                    <a:lnTo>
                      <a:pt x="23" y="256"/>
                    </a:lnTo>
                    <a:lnTo>
                      <a:pt x="34" y="259"/>
                    </a:lnTo>
                    <a:lnTo>
                      <a:pt x="44" y="260"/>
                    </a:lnTo>
                    <a:lnTo>
                      <a:pt x="66" y="260"/>
                    </a:lnTo>
                    <a:lnTo>
                      <a:pt x="76" y="259"/>
                    </a:lnTo>
                    <a:lnTo>
                      <a:pt x="82" y="257"/>
                    </a:lnTo>
                    <a:lnTo>
                      <a:pt x="86" y="254"/>
                    </a:lnTo>
                    <a:lnTo>
                      <a:pt x="94" y="248"/>
                    </a:lnTo>
                    <a:lnTo>
                      <a:pt x="102" y="240"/>
                    </a:lnTo>
                    <a:lnTo>
                      <a:pt x="108" y="231"/>
                    </a:lnTo>
                    <a:lnTo>
                      <a:pt x="114" y="221"/>
                    </a:lnTo>
                    <a:lnTo>
                      <a:pt x="120" y="201"/>
                    </a:lnTo>
                    <a:lnTo>
                      <a:pt x="141" y="118"/>
                    </a:lnTo>
                    <a:lnTo>
                      <a:pt x="153" y="76"/>
                    </a:lnTo>
                    <a:lnTo>
                      <a:pt x="158" y="55"/>
                    </a:lnTo>
                    <a:lnTo>
                      <a:pt x="164"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34" name="Freeform 115"/>
              <p:cNvSpPr>
                <a:spLocks/>
              </p:cNvSpPr>
              <p:nvPr/>
            </p:nvSpPr>
            <p:spPr bwMode="auto">
              <a:xfrm>
                <a:off x="4900" y="3031"/>
                <a:ext cx="65" cy="145"/>
              </a:xfrm>
              <a:custGeom>
                <a:avLst/>
                <a:gdLst>
                  <a:gd name="T0" fmla="*/ 6 w 173"/>
                  <a:gd name="T1" fmla="*/ 0 h 388"/>
                  <a:gd name="T2" fmla="*/ 0 w 173"/>
                  <a:gd name="T3" fmla="*/ 20 h 388"/>
                  <a:gd name="T4" fmla="*/ 4 w 173"/>
                  <a:gd name="T5" fmla="*/ 20 h 388"/>
                  <a:gd name="T6" fmla="*/ 4 w 173"/>
                  <a:gd name="T7" fmla="*/ 20 h 388"/>
                  <a:gd name="T8" fmla="*/ 5 w 173"/>
                  <a:gd name="T9" fmla="*/ 20 h 388"/>
                  <a:gd name="T10" fmla="*/ 5 w 173"/>
                  <a:gd name="T11" fmla="*/ 19 h 388"/>
                  <a:gd name="T12" fmla="*/ 6 w 173"/>
                  <a:gd name="T13" fmla="*/ 19 h 388"/>
                  <a:gd name="T14" fmla="*/ 6 w 173"/>
                  <a:gd name="T15" fmla="*/ 18 h 388"/>
                  <a:gd name="T16" fmla="*/ 7 w 173"/>
                  <a:gd name="T17" fmla="*/ 18 h 388"/>
                  <a:gd name="T18" fmla="*/ 7 w 173"/>
                  <a:gd name="T19" fmla="*/ 17 h 388"/>
                  <a:gd name="T20" fmla="*/ 8 w 173"/>
                  <a:gd name="T21" fmla="*/ 16 h 388"/>
                  <a:gd name="T22" fmla="*/ 9 w 173"/>
                  <a:gd name="T23" fmla="*/ 11 h 388"/>
                  <a:gd name="T24" fmla="*/ 9 w 173"/>
                  <a:gd name="T25" fmla="*/ 10 h 388"/>
                  <a:gd name="T26" fmla="*/ 9 w 173"/>
                  <a:gd name="T27" fmla="*/ 9 h 388"/>
                  <a:gd name="T28" fmla="*/ 9 w 173"/>
                  <a:gd name="T29" fmla="*/ 9 h 388"/>
                  <a:gd name="T30" fmla="*/ 9 w 173"/>
                  <a:gd name="T31" fmla="*/ 8 h 388"/>
                  <a:gd name="T32" fmla="*/ 9 w 173"/>
                  <a:gd name="T33" fmla="*/ 7 h 388"/>
                  <a:gd name="T34" fmla="*/ 8 w 173"/>
                  <a:gd name="T35" fmla="*/ 7 h 388"/>
                  <a:gd name="T36" fmla="*/ 8 w 173"/>
                  <a:gd name="T37" fmla="*/ 7 h 388"/>
                  <a:gd name="T38" fmla="*/ 7 w 173"/>
                  <a:gd name="T39" fmla="*/ 7 h 388"/>
                  <a:gd name="T40" fmla="*/ 4 w 173"/>
                  <a:gd name="T41" fmla="*/ 7 h 3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73" h="388">
                    <a:moveTo>
                      <a:pt x="103" y="0"/>
                    </a:moveTo>
                    <a:lnTo>
                      <a:pt x="0" y="388"/>
                    </a:lnTo>
                    <a:lnTo>
                      <a:pt x="68" y="388"/>
                    </a:lnTo>
                    <a:lnTo>
                      <a:pt x="79" y="386"/>
                    </a:lnTo>
                    <a:lnTo>
                      <a:pt x="89" y="382"/>
                    </a:lnTo>
                    <a:lnTo>
                      <a:pt x="100" y="375"/>
                    </a:lnTo>
                    <a:lnTo>
                      <a:pt x="111" y="366"/>
                    </a:lnTo>
                    <a:lnTo>
                      <a:pt x="120" y="354"/>
                    </a:lnTo>
                    <a:lnTo>
                      <a:pt x="129" y="341"/>
                    </a:lnTo>
                    <a:lnTo>
                      <a:pt x="135" y="328"/>
                    </a:lnTo>
                    <a:lnTo>
                      <a:pt x="140" y="313"/>
                    </a:lnTo>
                    <a:lnTo>
                      <a:pt x="169" y="205"/>
                    </a:lnTo>
                    <a:lnTo>
                      <a:pt x="172" y="190"/>
                    </a:lnTo>
                    <a:lnTo>
                      <a:pt x="173" y="175"/>
                    </a:lnTo>
                    <a:lnTo>
                      <a:pt x="171" y="163"/>
                    </a:lnTo>
                    <a:lnTo>
                      <a:pt x="168" y="151"/>
                    </a:lnTo>
                    <a:lnTo>
                      <a:pt x="163" y="142"/>
                    </a:lnTo>
                    <a:lnTo>
                      <a:pt x="155" y="135"/>
                    </a:lnTo>
                    <a:lnTo>
                      <a:pt x="147" y="131"/>
                    </a:lnTo>
                    <a:lnTo>
                      <a:pt x="137" y="129"/>
                    </a:lnTo>
                    <a:lnTo>
                      <a:pt x="69"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35" name="Line 116"/>
              <p:cNvSpPr>
                <a:spLocks noChangeShapeType="1"/>
              </p:cNvSpPr>
              <p:nvPr/>
            </p:nvSpPr>
            <p:spPr bwMode="auto">
              <a:xfrm flipH="1">
                <a:off x="3003" y="3966"/>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36" name="Freeform 117"/>
              <p:cNvSpPr>
                <a:spLocks/>
              </p:cNvSpPr>
              <p:nvPr/>
            </p:nvSpPr>
            <p:spPr bwMode="auto">
              <a:xfrm>
                <a:off x="2990" y="3937"/>
                <a:ext cx="13" cy="29"/>
              </a:xfrm>
              <a:custGeom>
                <a:avLst/>
                <a:gdLst>
                  <a:gd name="T0" fmla="*/ 0 w 36"/>
                  <a:gd name="T1" fmla="*/ 0 h 76"/>
                  <a:gd name="T2" fmla="*/ 0 w 36"/>
                  <a:gd name="T3" fmla="*/ 1 h 76"/>
                  <a:gd name="T4" fmla="*/ 0 w 36"/>
                  <a:gd name="T5" fmla="*/ 2 h 76"/>
                  <a:gd name="T6" fmla="*/ 0 w 36"/>
                  <a:gd name="T7" fmla="*/ 2 h 76"/>
                  <a:gd name="T8" fmla="*/ 0 w 36"/>
                  <a:gd name="T9" fmla="*/ 3 h 76"/>
                  <a:gd name="T10" fmla="*/ 0 w 36"/>
                  <a:gd name="T11" fmla="*/ 3 h 76"/>
                  <a:gd name="T12" fmla="*/ 1 w 36"/>
                  <a:gd name="T13" fmla="*/ 4 h 76"/>
                  <a:gd name="T14" fmla="*/ 1 w 36"/>
                  <a:gd name="T15" fmla="*/ 4 h 76"/>
                  <a:gd name="T16" fmla="*/ 2 w 36"/>
                  <a:gd name="T17" fmla="*/ 4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6">
                    <a:moveTo>
                      <a:pt x="4" y="0"/>
                    </a:moveTo>
                    <a:lnTo>
                      <a:pt x="1" y="15"/>
                    </a:lnTo>
                    <a:lnTo>
                      <a:pt x="0" y="29"/>
                    </a:lnTo>
                    <a:lnTo>
                      <a:pt x="1" y="42"/>
                    </a:lnTo>
                    <a:lnTo>
                      <a:pt x="5" y="53"/>
                    </a:lnTo>
                    <a:lnTo>
                      <a:pt x="10" y="63"/>
                    </a:lnTo>
                    <a:lnTo>
                      <a:pt x="18" y="70"/>
                    </a:lnTo>
                    <a:lnTo>
                      <a:pt x="26" y="75"/>
                    </a:lnTo>
                    <a:lnTo>
                      <a:pt x="36"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37" name="Line 118"/>
              <p:cNvSpPr>
                <a:spLocks noChangeShapeType="1"/>
              </p:cNvSpPr>
              <p:nvPr/>
            </p:nvSpPr>
            <p:spPr bwMode="auto">
              <a:xfrm flipV="1">
                <a:off x="2990" y="3896"/>
                <a:ext cx="13"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38" name="Freeform 119"/>
              <p:cNvSpPr>
                <a:spLocks/>
              </p:cNvSpPr>
              <p:nvPr/>
            </p:nvSpPr>
            <p:spPr bwMode="auto">
              <a:xfrm>
                <a:off x="3003" y="3870"/>
                <a:ext cx="26" cy="26"/>
              </a:xfrm>
              <a:custGeom>
                <a:avLst/>
                <a:gdLst>
                  <a:gd name="T0" fmla="*/ 3 w 72"/>
                  <a:gd name="T1" fmla="*/ 0 h 75"/>
                  <a:gd name="T2" fmla="*/ 3 w 72"/>
                  <a:gd name="T3" fmla="*/ 0 h 75"/>
                  <a:gd name="T4" fmla="*/ 3 w 72"/>
                  <a:gd name="T5" fmla="*/ 0 h 75"/>
                  <a:gd name="T6" fmla="*/ 2 w 72"/>
                  <a:gd name="T7" fmla="*/ 1 h 75"/>
                  <a:gd name="T8" fmla="*/ 1 w 72"/>
                  <a:gd name="T9" fmla="*/ 1 h 75"/>
                  <a:gd name="T10" fmla="*/ 1 w 72"/>
                  <a:gd name="T11" fmla="*/ 1 h 75"/>
                  <a:gd name="T12" fmla="*/ 0 w 72"/>
                  <a:gd name="T13" fmla="*/ 2 h 75"/>
                  <a:gd name="T14" fmla="*/ 0 w 72"/>
                  <a:gd name="T15" fmla="*/ 2 h 75"/>
                  <a:gd name="T16" fmla="*/ 0 w 72"/>
                  <a:gd name="T17" fmla="*/ 3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75">
                    <a:moveTo>
                      <a:pt x="72" y="0"/>
                    </a:moveTo>
                    <a:lnTo>
                      <a:pt x="61" y="1"/>
                    </a:lnTo>
                    <a:lnTo>
                      <a:pt x="51" y="5"/>
                    </a:lnTo>
                    <a:lnTo>
                      <a:pt x="39" y="13"/>
                    </a:lnTo>
                    <a:lnTo>
                      <a:pt x="29" y="22"/>
                    </a:lnTo>
                    <a:lnTo>
                      <a:pt x="19" y="34"/>
                    </a:lnTo>
                    <a:lnTo>
                      <a:pt x="11" y="47"/>
                    </a:lnTo>
                    <a:lnTo>
                      <a:pt x="4" y="61"/>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39" name="Line 120"/>
              <p:cNvSpPr>
                <a:spLocks noChangeShapeType="1"/>
              </p:cNvSpPr>
              <p:nvPr/>
            </p:nvSpPr>
            <p:spPr bwMode="auto">
              <a:xfrm>
                <a:off x="3029" y="3870"/>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40" name="Freeform 121"/>
              <p:cNvSpPr>
                <a:spLocks/>
              </p:cNvSpPr>
              <p:nvPr/>
            </p:nvSpPr>
            <p:spPr bwMode="auto">
              <a:xfrm>
                <a:off x="5077" y="2082"/>
                <a:ext cx="59" cy="96"/>
              </a:xfrm>
              <a:custGeom>
                <a:avLst/>
                <a:gdLst>
                  <a:gd name="T0" fmla="*/ 8 w 165"/>
                  <a:gd name="T1" fmla="*/ 2 h 259"/>
                  <a:gd name="T2" fmla="*/ 8 w 165"/>
                  <a:gd name="T3" fmla="*/ 1 h 259"/>
                  <a:gd name="T4" fmla="*/ 8 w 165"/>
                  <a:gd name="T5" fmla="*/ 1 h 259"/>
                  <a:gd name="T6" fmla="*/ 8 w 165"/>
                  <a:gd name="T7" fmla="*/ 1 h 259"/>
                  <a:gd name="T8" fmla="*/ 7 w 165"/>
                  <a:gd name="T9" fmla="*/ 0 h 259"/>
                  <a:gd name="T10" fmla="*/ 7 w 165"/>
                  <a:gd name="T11" fmla="*/ 0 h 259"/>
                  <a:gd name="T12" fmla="*/ 7 w 165"/>
                  <a:gd name="T13" fmla="*/ 0 h 259"/>
                  <a:gd name="T14" fmla="*/ 7 w 165"/>
                  <a:gd name="T15" fmla="*/ 0 h 259"/>
                  <a:gd name="T16" fmla="*/ 6 w 165"/>
                  <a:gd name="T17" fmla="*/ 0 h 259"/>
                  <a:gd name="T18" fmla="*/ 5 w 165"/>
                  <a:gd name="T19" fmla="*/ 0 h 259"/>
                  <a:gd name="T20" fmla="*/ 4 w 165"/>
                  <a:gd name="T21" fmla="*/ 0 h 259"/>
                  <a:gd name="T22" fmla="*/ 4 w 165"/>
                  <a:gd name="T23" fmla="*/ 0 h 259"/>
                  <a:gd name="T24" fmla="*/ 3 w 165"/>
                  <a:gd name="T25" fmla="*/ 0 h 259"/>
                  <a:gd name="T26" fmla="*/ 3 w 165"/>
                  <a:gd name="T27" fmla="*/ 1 h 259"/>
                  <a:gd name="T28" fmla="*/ 3 w 165"/>
                  <a:gd name="T29" fmla="*/ 1 h 259"/>
                  <a:gd name="T30" fmla="*/ 3 w 165"/>
                  <a:gd name="T31" fmla="*/ 2 h 259"/>
                  <a:gd name="T32" fmla="*/ 2 w 165"/>
                  <a:gd name="T33" fmla="*/ 3 h 259"/>
                  <a:gd name="T34" fmla="*/ 2 w 165"/>
                  <a:gd name="T35" fmla="*/ 3 h 259"/>
                  <a:gd name="T36" fmla="*/ 1 w 165"/>
                  <a:gd name="T37" fmla="*/ 4 h 259"/>
                  <a:gd name="T38" fmla="*/ 1 w 165"/>
                  <a:gd name="T39" fmla="*/ 5 h 259"/>
                  <a:gd name="T40" fmla="*/ 1 w 165"/>
                  <a:gd name="T41" fmla="*/ 7 h 259"/>
                  <a:gd name="T42" fmla="*/ 0 w 165"/>
                  <a:gd name="T43" fmla="*/ 9 h 259"/>
                  <a:gd name="T44" fmla="*/ 0 w 165"/>
                  <a:gd name="T45" fmla="*/ 10 h 259"/>
                  <a:gd name="T46" fmla="*/ 0 w 165"/>
                  <a:gd name="T47" fmla="*/ 11 h 259"/>
                  <a:gd name="T48" fmla="*/ 0 w 165"/>
                  <a:gd name="T49" fmla="*/ 11 h 259"/>
                  <a:gd name="T50" fmla="*/ 0 w 165"/>
                  <a:gd name="T51" fmla="*/ 12 h 259"/>
                  <a:gd name="T52" fmla="*/ 0 w 165"/>
                  <a:gd name="T53" fmla="*/ 12 h 259"/>
                  <a:gd name="T54" fmla="*/ 0 w 165"/>
                  <a:gd name="T55" fmla="*/ 13 h 259"/>
                  <a:gd name="T56" fmla="*/ 1 w 165"/>
                  <a:gd name="T57" fmla="*/ 13 h 259"/>
                  <a:gd name="T58" fmla="*/ 1 w 165"/>
                  <a:gd name="T59" fmla="*/ 13 h 259"/>
                  <a:gd name="T60" fmla="*/ 1 w 165"/>
                  <a:gd name="T61" fmla="*/ 13 h 259"/>
                  <a:gd name="T62" fmla="*/ 1 w 165"/>
                  <a:gd name="T63" fmla="*/ 13 h 259"/>
                  <a:gd name="T64" fmla="*/ 2 w 165"/>
                  <a:gd name="T65" fmla="*/ 13 h 259"/>
                  <a:gd name="T66" fmla="*/ 3 w 165"/>
                  <a:gd name="T67" fmla="*/ 13 h 259"/>
                  <a:gd name="T68" fmla="*/ 4 w 165"/>
                  <a:gd name="T69" fmla="*/ 13 h 259"/>
                  <a:gd name="T70" fmla="*/ 4 w 165"/>
                  <a:gd name="T71" fmla="*/ 13 h 259"/>
                  <a:gd name="T72" fmla="*/ 4 w 165"/>
                  <a:gd name="T73" fmla="*/ 13 h 259"/>
                  <a:gd name="T74" fmla="*/ 4 w 165"/>
                  <a:gd name="T75" fmla="*/ 13 h 259"/>
                  <a:gd name="T76" fmla="*/ 5 w 165"/>
                  <a:gd name="T77" fmla="*/ 12 h 259"/>
                  <a:gd name="T78" fmla="*/ 5 w 165"/>
                  <a:gd name="T79" fmla="*/ 12 h 259"/>
                  <a:gd name="T80" fmla="*/ 5 w 165"/>
                  <a:gd name="T81" fmla="*/ 11 h 259"/>
                  <a:gd name="T82" fmla="*/ 5 w 165"/>
                  <a:gd name="T83" fmla="*/ 10 h 259"/>
                  <a:gd name="T84" fmla="*/ 6 w 165"/>
                  <a:gd name="T85" fmla="*/ 6 h 259"/>
                  <a:gd name="T86" fmla="*/ 7 w 165"/>
                  <a:gd name="T87" fmla="*/ 4 h 259"/>
                  <a:gd name="T88" fmla="*/ 7 w 165"/>
                  <a:gd name="T89" fmla="*/ 3 h 259"/>
                  <a:gd name="T90" fmla="*/ 8 w 165"/>
                  <a:gd name="T91" fmla="*/ 2 h 25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5" h="259">
                    <a:moveTo>
                      <a:pt x="164" y="34"/>
                    </a:moveTo>
                    <a:lnTo>
                      <a:pt x="165" y="29"/>
                    </a:lnTo>
                    <a:lnTo>
                      <a:pt x="165" y="24"/>
                    </a:lnTo>
                    <a:lnTo>
                      <a:pt x="163" y="13"/>
                    </a:lnTo>
                    <a:lnTo>
                      <a:pt x="160" y="8"/>
                    </a:lnTo>
                    <a:lnTo>
                      <a:pt x="157" y="4"/>
                    </a:lnTo>
                    <a:lnTo>
                      <a:pt x="153" y="0"/>
                    </a:lnTo>
                    <a:lnTo>
                      <a:pt x="147" y="0"/>
                    </a:lnTo>
                    <a:lnTo>
                      <a:pt x="125" y="0"/>
                    </a:lnTo>
                    <a:lnTo>
                      <a:pt x="104" y="1"/>
                    </a:lnTo>
                    <a:lnTo>
                      <a:pt x="93" y="2"/>
                    </a:lnTo>
                    <a:lnTo>
                      <a:pt x="83" y="7"/>
                    </a:lnTo>
                    <a:lnTo>
                      <a:pt x="74" y="12"/>
                    </a:lnTo>
                    <a:lnTo>
                      <a:pt x="66" y="20"/>
                    </a:lnTo>
                    <a:lnTo>
                      <a:pt x="58" y="27"/>
                    </a:lnTo>
                    <a:lnTo>
                      <a:pt x="52" y="35"/>
                    </a:lnTo>
                    <a:lnTo>
                      <a:pt x="40" y="55"/>
                    </a:lnTo>
                    <a:lnTo>
                      <a:pt x="36" y="64"/>
                    </a:lnTo>
                    <a:lnTo>
                      <a:pt x="34" y="75"/>
                    </a:lnTo>
                    <a:lnTo>
                      <a:pt x="27" y="95"/>
                    </a:lnTo>
                    <a:lnTo>
                      <a:pt x="16" y="137"/>
                    </a:lnTo>
                    <a:lnTo>
                      <a:pt x="5" y="178"/>
                    </a:lnTo>
                    <a:lnTo>
                      <a:pt x="1" y="199"/>
                    </a:lnTo>
                    <a:lnTo>
                      <a:pt x="0" y="210"/>
                    </a:lnTo>
                    <a:lnTo>
                      <a:pt x="1" y="221"/>
                    </a:lnTo>
                    <a:lnTo>
                      <a:pt x="4" y="231"/>
                    </a:lnTo>
                    <a:lnTo>
                      <a:pt x="8" y="242"/>
                    </a:lnTo>
                    <a:lnTo>
                      <a:pt x="10" y="246"/>
                    </a:lnTo>
                    <a:lnTo>
                      <a:pt x="15" y="251"/>
                    </a:lnTo>
                    <a:lnTo>
                      <a:pt x="19" y="254"/>
                    </a:lnTo>
                    <a:lnTo>
                      <a:pt x="23" y="256"/>
                    </a:lnTo>
                    <a:lnTo>
                      <a:pt x="34" y="259"/>
                    </a:lnTo>
                    <a:lnTo>
                      <a:pt x="44" y="259"/>
                    </a:lnTo>
                    <a:lnTo>
                      <a:pt x="66" y="259"/>
                    </a:lnTo>
                    <a:lnTo>
                      <a:pt x="76" y="259"/>
                    </a:lnTo>
                    <a:lnTo>
                      <a:pt x="82" y="257"/>
                    </a:lnTo>
                    <a:lnTo>
                      <a:pt x="87" y="255"/>
                    </a:lnTo>
                    <a:lnTo>
                      <a:pt x="95" y="248"/>
                    </a:lnTo>
                    <a:lnTo>
                      <a:pt x="103" y="240"/>
                    </a:lnTo>
                    <a:lnTo>
                      <a:pt x="108" y="231"/>
                    </a:lnTo>
                    <a:lnTo>
                      <a:pt x="114" y="222"/>
                    </a:lnTo>
                    <a:lnTo>
                      <a:pt x="121" y="202"/>
                    </a:lnTo>
                    <a:lnTo>
                      <a:pt x="141" y="117"/>
                    </a:lnTo>
                    <a:lnTo>
                      <a:pt x="153" y="76"/>
                    </a:lnTo>
                    <a:lnTo>
                      <a:pt x="159" y="56"/>
                    </a:lnTo>
                    <a:lnTo>
                      <a:pt x="164" y="3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41" name="Freeform 122"/>
              <p:cNvSpPr>
                <a:spLocks/>
              </p:cNvSpPr>
              <p:nvPr/>
            </p:nvSpPr>
            <p:spPr bwMode="auto">
              <a:xfrm>
                <a:off x="5118" y="2160"/>
                <a:ext cx="8" cy="18"/>
              </a:xfrm>
              <a:custGeom>
                <a:avLst/>
                <a:gdLst>
                  <a:gd name="T0" fmla="*/ 1 w 15"/>
                  <a:gd name="T1" fmla="*/ 0 h 54"/>
                  <a:gd name="T2" fmla="*/ 0 w 15"/>
                  <a:gd name="T3" fmla="*/ 0 h 54"/>
                  <a:gd name="T4" fmla="*/ 0 w 15"/>
                  <a:gd name="T5" fmla="*/ 1 h 54"/>
                  <a:gd name="T6" fmla="*/ 0 w 15"/>
                  <a:gd name="T7" fmla="*/ 1 h 54"/>
                  <a:gd name="T8" fmla="*/ 1 w 15"/>
                  <a:gd name="T9" fmla="*/ 1 h 54"/>
                  <a:gd name="T10" fmla="*/ 1 w 15"/>
                  <a:gd name="T11" fmla="*/ 1 h 54"/>
                  <a:gd name="T12" fmla="*/ 1 w 15"/>
                  <a:gd name="T13" fmla="*/ 2 h 54"/>
                  <a:gd name="T14" fmla="*/ 2 w 15"/>
                  <a:gd name="T15" fmla="*/ 2 h 54"/>
                  <a:gd name="T16" fmla="*/ 2 w 15"/>
                  <a:gd name="T17" fmla="*/ 2 h 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54">
                    <a:moveTo>
                      <a:pt x="2" y="0"/>
                    </a:moveTo>
                    <a:lnTo>
                      <a:pt x="0" y="7"/>
                    </a:lnTo>
                    <a:lnTo>
                      <a:pt x="0" y="15"/>
                    </a:lnTo>
                    <a:lnTo>
                      <a:pt x="0" y="22"/>
                    </a:lnTo>
                    <a:lnTo>
                      <a:pt x="1" y="29"/>
                    </a:lnTo>
                    <a:lnTo>
                      <a:pt x="3" y="36"/>
                    </a:lnTo>
                    <a:lnTo>
                      <a:pt x="7" y="42"/>
                    </a:lnTo>
                    <a:lnTo>
                      <a:pt x="10" y="48"/>
                    </a:lnTo>
                    <a:lnTo>
                      <a:pt x="15"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42" name="Line 123"/>
              <p:cNvSpPr>
                <a:spLocks noChangeShapeType="1"/>
              </p:cNvSpPr>
              <p:nvPr/>
            </p:nvSpPr>
            <p:spPr bwMode="auto">
              <a:xfrm flipH="1">
                <a:off x="5178" y="2036"/>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43" name="Freeform 124"/>
              <p:cNvSpPr>
                <a:spLocks/>
              </p:cNvSpPr>
              <p:nvPr/>
            </p:nvSpPr>
            <p:spPr bwMode="auto">
              <a:xfrm>
                <a:off x="4929" y="495"/>
                <a:ext cx="64" cy="143"/>
              </a:xfrm>
              <a:custGeom>
                <a:avLst/>
                <a:gdLst>
                  <a:gd name="T0" fmla="*/ 5 w 173"/>
                  <a:gd name="T1" fmla="*/ 0 h 388"/>
                  <a:gd name="T2" fmla="*/ 0 w 173"/>
                  <a:gd name="T3" fmla="*/ 20 h 388"/>
                  <a:gd name="T4" fmla="*/ 3 w 173"/>
                  <a:gd name="T5" fmla="*/ 20 h 388"/>
                  <a:gd name="T6" fmla="*/ 4 w 173"/>
                  <a:gd name="T7" fmla="*/ 20 h 388"/>
                  <a:gd name="T8" fmla="*/ 4 w 173"/>
                  <a:gd name="T9" fmla="*/ 19 h 388"/>
                  <a:gd name="T10" fmla="*/ 5 w 173"/>
                  <a:gd name="T11" fmla="*/ 19 h 388"/>
                  <a:gd name="T12" fmla="*/ 6 w 173"/>
                  <a:gd name="T13" fmla="*/ 18 h 388"/>
                  <a:gd name="T14" fmla="*/ 6 w 173"/>
                  <a:gd name="T15" fmla="*/ 18 h 388"/>
                  <a:gd name="T16" fmla="*/ 7 w 173"/>
                  <a:gd name="T17" fmla="*/ 17 h 388"/>
                  <a:gd name="T18" fmla="*/ 7 w 173"/>
                  <a:gd name="T19" fmla="*/ 17 h 388"/>
                  <a:gd name="T20" fmla="*/ 7 w 173"/>
                  <a:gd name="T21" fmla="*/ 15 h 388"/>
                  <a:gd name="T22" fmla="*/ 9 w 173"/>
                  <a:gd name="T23" fmla="*/ 10 h 388"/>
                  <a:gd name="T24" fmla="*/ 9 w 173"/>
                  <a:gd name="T25" fmla="*/ 10 h 388"/>
                  <a:gd name="T26" fmla="*/ 9 w 173"/>
                  <a:gd name="T27" fmla="*/ 9 h 388"/>
                  <a:gd name="T28" fmla="*/ 9 w 173"/>
                  <a:gd name="T29" fmla="*/ 8 h 388"/>
                  <a:gd name="T30" fmla="*/ 9 w 173"/>
                  <a:gd name="T31" fmla="*/ 8 h 388"/>
                  <a:gd name="T32" fmla="*/ 8 w 173"/>
                  <a:gd name="T33" fmla="*/ 7 h 388"/>
                  <a:gd name="T34" fmla="*/ 8 w 173"/>
                  <a:gd name="T35" fmla="*/ 7 h 388"/>
                  <a:gd name="T36" fmla="*/ 7 w 173"/>
                  <a:gd name="T37" fmla="*/ 7 h 388"/>
                  <a:gd name="T38" fmla="*/ 7 w 173"/>
                  <a:gd name="T39" fmla="*/ 7 h 388"/>
                  <a:gd name="T40" fmla="*/ 4 w 173"/>
                  <a:gd name="T41" fmla="*/ 7 h 3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73" h="388">
                    <a:moveTo>
                      <a:pt x="104" y="0"/>
                    </a:moveTo>
                    <a:lnTo>
                      <a:pt x="0" y="388"/>
                    </a:lnTo>
                    <a:lnTo>
                      <a:pt x="68" y="388"/>
                    </a:lnTo>
                    <a:lnTo>
                      <a:pt x="78" y="387"/>
                    </a:lnTo>
                    <a:lnTo>
                      <a:pt x="90" y="382"/>
                    </a:lnTo>
                    <a:lnTo>
                      <a:pt x="101" y="375"/>
                    </a:lnTo>
                    <a:lnTo>
                      <a:pt x="111" y="365"/>
                    </a:lnTo>
                    <a:lnTo>
                      <a:pt x="121" y="355"/>
                    </a:lnTo>
                    <a:lnTo>
                      <a:pt x="130" y="341"/>
                    </a:lnTo>
                    <a:lnTo>
                      <a:pt x="136" y="327"/>
                    </a:lnTo>
                    <a:lnTo>
                      <a:pt x="141" y="312"/>
                    </a:lnTo>
                    <a:lnTo>
                      <a:pt x="170" y="205"/>
                    </a:lnTo>
                    <a:lnTo>
                      <a:pt x="172" y="190"/>
                    </a:lnTo>
                    <a:lnTo>
                      <a:pt x="173" y="176"/>
                    </a:lnTo>
                    <a:lnTo>
                      <a:pt x="172" y="163"/>
                    </a:lnTo>
                    <a:lnTo>
                      <a:pt x="169" y="151"/>
                    </a:lnTo>
                    <a:lnTo>
                      <a:pt x="163" y="142"/>
                    </a:lnTo>
                    <a:lnTo>
                      <a:pt x="156" y="135"/>
                    </a:lnTo>
                    <a:lnTo>
                      <a:pt x="147" y="130"/>
                    </a:lnTo>
                    <a:lnTo>
                      <a:pt x="137" y="129"/>
                    </a:lnTo>
                    <a:lnTo>
                      <a:pt x="69"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44" name="Line 125"/>
              <p:cNvSpPr>
                <a:spLocks noChangeShapeType="1"/>
              </p:cNvSpPr>
              <p:nvPr/>
            </p:nvSpPr>
            <p:spPr bwMode="auto">
              <a:xfrm flipH="1">
                <a:off x="5012" y="495"/>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45" name="Line 126"/>
              <p:cNvSpPr>
                <a:spLocks noChangeShapeType="1"/>
              </p:cNvSpPr>
              <p:nvPr/>
            </p:nvSpPr>
            <p:spPr bwMode="auto">
              <a:xfrm flipH="1">
                <a:off x="2842" y="1404"/>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46" name="Freeform 127"/>
              <p:cNvSpPr>
                <a:spLocks/>
              </p:cNvSpPr>
              <p:nvPr/>
            </p:nvSpPr>
            <p:spPr bwMode="auto">
              <a:xfrm>
                <a:off x="2826" y="1376"/>
                <a:ext cx="16" cy="28"/>
              </a:xfrm>
              <a:custGeom>
                <a:avLst/>
                <a:gdLst>
                  <a:gd name="T0" fmla="*/ 0 w 36"/>
                  <a:gd name="T1" fmla="*/ 0 h 75"/>
                  <a:gd name="T2" fmla="*/ 0 w 36"/>
                  <a:gd name="T3" fmla="*/ 1 h 75"/>
                  <a:gd name="T4" fmla="*/ 0 w 36"/>
                  <a:gd name="T5" fmla="*/ 1 h 75"/>
                  <a:gd name="T6" fmla="*/ 0 w 36"/>
                  <a:gd name="T7" fmla="*/ 2 h 75"/>
                  <a:gd name="T8" fmla="*/ 0 w 36"/>
                  <a:gd name="T9" fmla="*/ 3 h 75"/>
                  <a:gd name="T10" fmla="*/ 1 w 36"/>
                  <a:gd name="T11" fmla="*/ 3 h 75"/>
                  <a:gd name="T12" fmla="*/ 2 w 36"/>
                  <a:gd name="T13" fmla="*/ 4 h 75"/>
                  <a:gd name="T14" fmla="*/ 2 w 36"/>
                  <a:gd name="T15" fmla="*/ 4 h 75"/>
                  <a:gd name="T16" fmla="*/ 3 w 36"/>
                  <a:gd name="T17" fmla="*/ 4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5">
                    <a:moveTo>
                      <a:pt x="3" y="0"/>
                    </a:moveTo>
                    <a:lnTo>
                      <a:pt x="1" y="14"/>
                    </a:lnTo>
                    <a:lnTo>
                      <a:pt x="0" y="28"/>
                    </a:lnTo>
                    <a:lnTo>
                      <a:pt x="1" y="41"/>
                    </a:lnTo>
                    <a:lnTo>
                      <a:pt x="5" y="53"/>
                    </a:lnTo>
                    <a:lnTo>
                      <a:pt x="11" y="62"/>
                    </a:lnTo>
                    <a:lnTo>
                      <a:pt x="18" y="69"/>
                    </a:lnTo>
                    <a:lnTo>
                      <a:pt x="27" y="73"/>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47" name="Line 128"/>
              <p:cNvSpPr>
                <a:spLocks noChangeShapeType="1"/>
              </p:cNvSpPr>
              <p:nvPr/>
            </p:nvSpPr>
            <p:spPr bwMode="auto">
              <a:xfrm flipV="1">
                <a:off x="2829" y="1337"/>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48" name="Freeform 129"/>
              <p:cNvSpPr>
                <a:spLocks/>
              </p:cNvSpPr>
              <p:nvPr/>
            </p:nvSpPr>
            <p:spPr bwMode="auto">
              <a:xfrm>
                <a:off x="2839" y="1308"/>
                <a:ext cx="26" cy="29"/>
              </a:xfrm>
              <a:custGeom>
                <a:avLst/>
                <a:gdLst>
                  <a:gd name="T0" fmla="*/ 3 w 72"/>
                  <a:gd name="T1" fmla="*/ 0 h 76"/>
                  <a:gd name="T2" fmla="*/ 3 w 72"/>
                  <a:gd name="T3" fmla="*/ 0 h 76"/>
                  <a:gd name="T4" fmla="*/ 3 w 72"/>
                  <a:gd name="T5" fmla="*/ 0 h 76"/>
                  <a:gd name="T6" fmla="*/ 2 w 72"/>
                  <a:gd name="T7" fmla="*/ 1 h 76"/>
                  <a:gd name="T8" fmla="*/ 1 w 72"/>
                  <a:gd name="T9" fmla="*/ 1 h 76"/>
                  <a:gd name="T10" fmla="*/ 1 w 72"/>
                  <a:gd name="T11" fmla="*/ 2 h 76"/>
                  <a:gd name="T12" fmla="*/ 0 w 72"/>
                  <a:gd name="T13" fmla="*/ 3 h 76"/>
                  <a:gd name="T14" fmla="*/ 0 w 72"/>
                  <a:gd name="T15" fmla="*/ 3 h 76"/>
                  <a:gd name="T16" fmla="*/ 0 w 72"/>
                  <a:gd name="T17" fmla="*/ 4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76">
                    <a:moveTo>
                      <a:pt x="72" y="0"/>
                    </a:moveTo>
                    <a:lnTo>
                      <a:pt x="62" y="1"/>
                    </a:lnTo>
                    <a:lnTo>
                      <a:pt x="51" y="6"/>
                    </a:lnTo>
                    <a:lnTo>
                      <a:pt x="39" y="13"/>
                    </a:lnTo>
                    <a:lnTo>
                      <a:pt x="29" y="23"/>
                    </a:lnTo>
                    <a:lnTo>
                      <a:pt x="19" y="33"/>
                    </a:lnTo>
                    <a:lnTo>
                      <a:pt x="12" y="47"/>
                    </a:lnTo>
                    <a:lnTo>
                      <a:pt x="4" y="61"/>
                    </a:lnTo>
                    <a:lnTo>
                      <a:pt x="0"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49" name="Line 130"/>
              <p:cNvSpPr>
                <a:spLocks noChangeShapeType="1"/>
              </p:cNvSpPr>
              <p:nvPr/>
            </p:nvSpPr>
            <p:spPr bwMode="auto">
              <a:xfrm>
                <a:off x="2865" y="1308"/>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50" name="Line 131"/>
              <p:cNvSpPr>
                <a:spLocks noChangeShapeType="1"/>
              </p:cNvSpPr>
              <p:nvPr/>
            </p:nvSpPr>
            <p:spPr bwMode="auto">
              <a:xfrm flipH="1">
                <a:off x="2904" y="1261"/>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51" name="Freeform 132"/>
              <p:cNvSpPr>
                <a:spLocks/>
              </p:cNvSpPr>
              <p:nvPr/>
            </p:nvSpPr>
            <p:spPr bwMode="auto">
              <a:xfrm>
                <a:off x="3460" y="349"/>
                <a:ext cx="73" cy="96"/>
              </a:xfrm>
              <a:custGeom>
                <a:avLst/>
                <a:gdLst>
                  <a:gd name="T0" fmla="*/ 0 w 197"/>
                  <a:gd name="T1" fmla="*/ 13 h 258"/>
                  <a:gd name="T2" fmla="*/ 4 w 197"/>
                  <a:gd name="T3" fmla="*/ 0 h 258"/>
                  <a:gd name="T4" fmla="*/ 10 w 197"/>
                  <a:gd name="T5" fmla="*/ 0 h 258"/>
                  <a:gd name="T6" fmla="*/ 0 60000 65536"/>
                  <a:gd name="T7" fmla="*/ 0 60000 65536"/>
                  <a:gd name="T8" fmla="*/ 0 60000 65536"/>
                </a:gdLst>
                <a:ahLst/>
                <a:cxnLst>
                  <a:cxn ang="T6">
                    <a:pos x="T0" y="T1"/>
                  </a:cxn>
                  <a:cxn ang="T7">
                    <a:pos x="T2" y="T3"/>
                  </a:cxn>
                  <a:cxn ang="T8">
                    <a:pos x="T4" y="T5"/>
                  </a:cxn>
                </a:cxnLst>
                <a:rect l="0" t="0" r="r" b="b"/>
                <a:pathLst>
                  <a:path w="197" h="258">
                    <a:moveTo>
                      <a:pt x="0" y="258"/>
                    </a:moveTo>
                    <a:lnTo>
                      <a:pt x="69" y="0"/>
                    </a:lnTo>
                    <a:lnTo>
                      <a:pt x="19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52" name="Freeform 133"/>
              <p:cNvSpPr>
                <a:spLocks/>
              </p:cNvSpPr>
              <p:nvPr/>
            </p:nvSpPr>
            <p:spPr bwMode="auto">
              <a:xfrm>
                <a:off x="3533" y="349"/>
                <a:ext cx="13" cy="26"/>
              </a:xfrm>
              <a:custGeom>
                <a:avLst/>
                <a:gdLst>
                  <a:gd name="T0" fmla="*/ 1 w 37"/>
                  <a:gd name="T1" fmla="*/ 3 h 75"/>
                  <a:gd name="T2" fmla="*/ 2 w 37"/>
                  <a:gd name="T3" fmla="*/ 2 h 75"/>
                  <a:gd name="T4" fmla="*/ 2 w 37"/>
                  <a:gd name="T5" fmla="*/ 2 h 75"/>
                  <a:gd name="T6" fmla="*/ 1 w 37"/>
                  <a:gd name="T7" fmla="*/ 1 h 75"/>
                  <a:gd name="T8" fmla="*/ 1 w 37"/>
                  <a:gd name="T9" fmla="*/ 1 h 75"/>
                  <a:gd name="T10" fmla="*/ 1 w 37"/>
                  <a:gd name="T11" fmla="*/ 1 h 75"/>
                  <a:gd name="T12" fmla="*/ 1 w 37"/>
                  <a:gd name="T13" fmla="*/ 0 h 75"/>
                  <a:gd name="T14" fmla="*/ 0 w 37"/>
                  <a:gd name="T15" fmla="*/ 0 h 75"/>
                  <a:gd name="T16" fmla="*/ 0 w 37"/>
                  <a:gd name="T17" fmla="*/ 0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7" h="75">
                    <a:moveTo>
                      <a:pt x="33" y="75"/>
                    </a:moveTo>
                    <a:lnTo>
                      <a:pt x="36" y="61"/>
                    </a:lnTo>
                    <a:lnTo>
                      <a:pt x="37" y="46"/>
                    </a:lnTo>
                    <a:lnTo>
                      <a:pt x="35" y="33"/>
                    </a:lnTo>
                    <a:lnTo>
                      <a:pt x="32" y="22"/>
                    </a:lnTo>
                    <a:lnTo>
                      <a:pt x="26" y="13"/>
                    </a:lnTo>
                    <a:lnTo>
                      <a:pt x="19" y="6"/>
                    </a:lnTo>
                    <a:lnTo>
                      <a:pt x="10"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53" name="Line 134"/>
              <p:cNvSpPr>
                <a:spLocks noChangeShapeType="1"/>
              </p:cNvSpPr>
              <p:nvPr/>
            </p:nvSpPr>
            <p:spPr bwMode="auto">
              <a:xfrm flipH="1">
                <a:off x="3528" y="375"/>
                <a:ext cx="18" cy="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54" name="Line 135"/>
              <p:cNvSpPr>
                <a:spLocks noChangeShapeType="1"/>
              </p:cNvSpPr>
              <p:nvPr/>
            </p:nvSpPr>
            <p:spPr bwMode="auto">
              <a:xfrm flipV="1">
                <a:off x="3494" y="349"/>
                <a:ext cx="26"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55" name="Line 136"/>
              <p:cNvSpPr>
                <a:spLocks noChangeShapeType="1"/>
              </p:cNvSpPr>
              <p:nvPr/>
            </p:nvSpPr>
            <p:spPr bwMode="auto">
              <a:xfrm flipH="1">
                <a:off x="3559" y="300"/>
                <a:ext cx="16"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56" name="Freeform 137"/>
              <p:cNvSpPr>
                <a:spLocks/>
              </p:cNvSpPr>
              <p:nvPr/>
            </p:nvSpPr>
            <p:spPr bwMode="auto">
              <a:xfrm>
                <a:off x="3434" y="2462"/>
                <a:ext cx="73" cy="96"/>
              </a:xfrm>
              <a:custGeom>
                <a:avLst/>
                <a:gdLst>
                  <a:gd name="T0" fmla="*/ 0 w 197"/>
                  <a:gd name="T1" fmla="*/ 13 h 258"/>
                  <a:gd name="T2" fmla="*/ 4 w 197"/>
                  <a:gd name="T3" fmla="*/ 0 h 258"/>
                  <a:gd name="T4" fmla="*/ 10 w 197"/>
                  <a:gd name="T5" fmla="*/ 0 h 258"/>
                  <a:gd name="T6" fmla="*/ 0 60000 65536"/>
                  <a:gd name="T7" fmla="*/ 0 60000 65536"/>
                  <a:gd name="T8" fmla="*/ 0 60000 65536"/>
                </a:gdLst>
                <a:ahLst/>
                <a:cxnLst>
                  <a:cxn ang="T6">
                    <a:pos x="T0" y="T1"/>
                  </a:cxn>
                  <a:cxn ang="T7">
                    <a:pos x="T2" y="T3"/>
                  </a:cxn>
                  <a:cxn ang="T8">
                    <a:pos x="T4" y="T5"/>
                  </a:cxn>
                </a:cxnLst>
                <a:rect l="0" t="0" r="r" b="b"/>
                <a:pathLst>
                  <a:path w="197" h="258">
                    <a:moveTo>
                      <a:pt x="0" y="258"/>
                    </a:moveTo>
                    <a:lnTo>
                      <a:pt x="69" y="0"/>
                    </a:lnTo>
                    <a:lnTo>
                      <a:pt x="19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57" name="Freeform 138"/>
              <p:cNvSpPr>
                <a:spLocks/>
              </p:cNvSpPr>
              <p:nvPr/>
            </p:nvSpPr>
            <p:spPr bwMode="auto">
              <a:xfrm>
                <a:off x="3507" y="2462"/>
                <a:ext cx="13" cy="26"/>
              </a:xfrm>
              <a:custGeom>
                <a:avLst/>
                <a:gdLst>
                  <a:gd name="T0" fmla="*/ 1 w 36"/>
                  <a:gd name="T1" fmla="*/ 3 h 75"/>
                  <a:gd name="T2" fmla="*/ 2 w 36"/>
                  <a:gd name="T3" fmla="*/ 2 h 75"/>
                  <a:gd name="T4" fmla="*/ 2 w 36"/>
                  <a:gd name="T5" fmla="*/ 2 h 75"/>
                  <a:gd name="T6" fmla="*/ 2 w 36"/>
                  <a:gd name="T7" fmla="*/ 1 h 75"/>
                  <a:gd name="T8" fmla="*/ 1 w 36"/>
                  <a:gd name="T9" fmla="*/ 1 h 75"/>
                  <a:gd name="T10" fmla="*/ 1 w 36"/>
                  <a:gd name="T11" fmla="*/ 1 h 75"/>
                  <a:gd name="T12" fmla="*/ 1 w 36"/>
                  <a:gd name="T13" fmla="*/ 0 h 75"/>
                  <a:gd name="T14" fmla="*/ 0 w 36"/>
                  <a:gd name="T15" fmla="*/ 0 h 75"/>
                  <a:gd name="T16" fmla="*/ 0 w 36"/>
                  <a:gd name="T17" fmla="*/ 0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5">
                    <a:moveTo>
                      <a:pt x="31" y="75"/>
                    </a:moveTo>
                    <a:lnTo>
                      <a:pt x="35" y="61"/>
                    </a:lnTo>
                    <a:lnTo>
                      <a:pt x="36" y="46"/>
                    </a:lnTo>
                    <a:lnTo>
                      <a:pt x="35" y="33"/>
                    </a:lnTo>
                    <a:lnTo>
                      <a:pt x="30" y="22"/>
                    </a:lnTo>
                    <a:lnTo>
                      <a:pt x="25" y="13"/>
                    </a:lnTo>
                    <a:lnTo>
                      <a:pt x="18" y="6"/>
                    </a:lnTo>
                    <a:lnTo>
                      <a:pt x="9"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58" name="Line 139"/>
              <p:cNvSpPr>
                <a:spLocks noChangeShapeType="1"/>
              </p:cNvSpPr>
              <p:nvPr/>
            </p:nvSpPr>
            <p:spPr bwMode="auto">
              <a:xfrm flipH="1">
                <a:off x="3502" y="2488"/>
                <a:ext cx="18" cy="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59" name="Line 140"/>
              <p:cNvSpPr>
                <a:spLocks noChangeShapeType="1"/>
              </p:cNvSpPr>
              <p:nvPr/>
            </p:nvSpPr>
            <p:spPr bwMode="auto">
              <a:xfrm flipV="1">
                <a:off x="3468" y="2462"/>
                <a:ext cx="26"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60" name="Freeform 141"/>
              <p:cNvSpPr>
                <a:spLocks/>
              </p:cNvSpPr>
              <p:nvPr/>
            </p:nvSpPr>
            <p:spPr bwMode="auto">
              <a:xfrm>
                <a:off x="5490" y="1368"/>
                <a:ext cx="8" cy="15"/>
              </a:xfrm>
              <a:custGeom>
                <a:avLst/>
                <a:gdLst>
                  <a:gd name="T0" fmla="*/ 0 w 21"/>
                  <a:gd name="T1" fmla="*/ 0 h 43"/>
                  <a:gd name="T2" fmla="*/ 0 w 21"/>
                  <a:gd name="T3" fmla="*/ 0 h 43"/>
                  <a:gd name="T4" fmla="*/ 0 w 21"/>
                  <a:gd name="T5" fmla="*/ 1 h 43"/>
                  <a:gd name="T6" fmla="*/ 0 w 21"/>
                  <a:gd name="T7" fmla="*/ 1 h 43"/>
                  <a:gd name="T8" fmla="*/ 0 w 21"/>
                  <a:gd name="T9" fmla="*/ 2 h 43"/>
                  <a:gd name="T10" fmla="*/ 1 w 21"/>
                  <a:gd name="T11" fmla="*/ 2 h 43"/>
                  <a:gd name="T12" fmla="*/ 1 w 21"/>
                  <a:gd name="T13" fmla="*/ 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43">
                    <a:moveTo>
                      <a:pt x="3" y="0"/>
                    </a:moveTo>
                    <a:lnTo>
                      <a:pt x="0" y="11"/>
                    </a:lnTo>
                    <a:lnTo>
                      <a:pt x="0" y="22"/>
                    </a:lnTo>
                    <a:lnTo>
                      <a:pt x="3" y="31"/>
                    </a:lnTo>
                    <a:lnTo>
                      <a:pt x="8" y="38"/>
                    </a:lnTo>
                    <a:lnTo>
                      <a:pt x="13" y="42"/>
                    </a:lnTo>
                    <a:lnTo>
                      <a:pt x="21" y="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561" name="Line 142"/>
              <p:cNvSpPr>
                <a:spLocks noChangeShapeType="1"/>
              </p:cNvSpPr>
              <p:nvPr/>
            </p:nvSpPr>
            <p:spPr bwMode="auto">
              <a:xfrm flipV="1">
                <a:off x="5490" y="1241"/>
                <a:ext cx="34"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62" name="Line 143"/>
              <p:cNvSpPr>
                <a:spLocks noChangeShapeType="1"/>
              </p:cNvSpPr>
              <p:nvPr/>
            </p:nvSpPr>
            <p:spPr bwMode="auto">
              <a:xfrm flipH="1">
                <a:off x="5583" y="1241"/>
                <a:ext cx="16"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63" name="Line 144"/>
              <p:cNvSpPr>
                <a:spLocks noChangeShapeType="1"/>
              </p:cNvSpPr>
              <p:nvPr/>
            </p:nvSpPr>
            <p:spPr bwMode="auto">
              <a:xfrm>
                <a:off x="4058" y="1674"/>
                <a:ext cx="676" cy="18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64" name="Line 145"/>
              <p:cNvSpPr>
                <a:spLocks noChangeShapeType="1"/>
              </p:cNvSpPr>
              <p:nvPr/>
            </p:nvSpPr>
            <p:spPr bwMode="auto">
              <a:xfrm>
                <a:off x="4993" y="1178"/>
                <a:ext cx="120" cy="39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65" name="Line 146"/>
              <p:cNvSpPr>
                <a:spLocks noChangeShapeType="1"/>
              </p:cNvSpPr>
              <p:nvPr/>
            </p:nvSpPr>
            <p:spPr bwMode="auto">
              <a:xfrm flipH="1">
                <a:off x="3814" y="877"/>
                <a:ext cx="532" cy="19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566" name="Line 147"/>
              <p:cNvSpPr>
                <a:spLocks noChangeShapeType="1"/>
              </p:cNvSpPr>
              <p:nvPr/>
            </p:nvSpPr>
            <p:spPr bwMode="auto">
              <a:xfrm flipH="1">
                <a:off x="4734" y="1570"/>
                <a:ext cx="379" cy="28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84148" name="Group 148"/>
          <p:cNvGrpSpPr>
            <a:grpSpLocks/>
          </p:cNvGrpSpPr>
          <p:nvPr/>
        </p:nvGrpSpPr>
        <p:grpSpPr bwMode="auto">
          <a:xfrm>
            <a:off x="6078538" y="5114925"/>
            <a:ext cx="1416050" cy="519113"/>
            <a:chOff x="3829" y="3083"/>
            <a:chExt cx="892" cy="327"/>
          </a:xfrm>
        </p:grpSpPr>
        <p:sp>
          <p:nvSpPr>
            <p:cNvPr id="101490" name="Line 149"/>
            <p:cNvSpPr>
              <a:spLocks noChangeShapeType="1"/>
            </p:cNvSpPr>
            <p:nvPr/>
          </p:nvSpPr>
          <p:spPr bwMode="auto">
            <a:xfrm flipV="1">
              <a:off x="4003" y="3083"/>
              <a:ext cx="679" cy="293"/>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91" name="Line 150"/>
            <p:cNvSpPr>
              <a:spLocks noChangeShapeType="1"/>
            </p:cNvSpPr>
            <p:nvPr/>
          </p:nvSpPr>
          <p:spPr bwMode="auto">
            <a:xfrm flipV="1">
              <a:off x="3829" y="3298"/>
              <a:ext cx="32"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92" name="Freeform 151"/>
            <p:cNvSpPr>
              <a:spLocks/>
            </p:cNvSpPr>
            <p:nvPr/>
          </p:nvSpPr>
          <p:spPr bwMode="auto">
            <a:xfrm>
              <a:off x="3861" y="3267"/>
              <a:ext cx="28" cy="31"/>
            </a:xfrm>
            <a:custGeom>
              <a:avLst/>
              <a:gdLst>
                <a:gd name="T0" fmla="*/ 3 w 83"/>
                <a:gd name="T1" fmla="*/ 0 h 87"/>
                <a:gd name="T2" fmla="*/ 3 w 83"/>
                <a:gd name="T3" fmla="*/ 0 h 87"/>
                <a:gd name="T4" fmla="*/ 2 w 83"/>
                <a:gd name="T5" fmla="*/ 0 h 87"/>
                <a:gd name="T6" fmla="*/ 2 w 83"/>
                <a:gd name="T7" fmla="*/ 1 h 87"/>
                <a:gd name="T8" fmla="*/ 1 w 83"/>
                <a:gd name="T9" fmla="*/ 1 h 87"/>
                <a:gd name="T10" fmla="*/ 1 w 83"/>
                <a:gd name="T11" fmla="*/ 2 h 87"/>
                <a:gd name="T12" fmla="*/ 0 w 83"/>
                <a:gd name="T13" fmla="*/ 2 h 87"/>
                <a:gd name="T14" fmla="*/ 0 w 83"/>
                <a:gd name="T15" fmla="*/ 3 h 87"/>
                <a:gd name="T16" fmla="*/ 0 w 83"/>
                <a:gd name="T17" fmla="*/ 4 h 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87">
                  <a:moveTo>
                    <a:pt x="83" y="0"/>
                  </a:moveTo>
                  <a:lnTo>
                    <a:pt x="72" y="2"/>
                  </a:lnTo>
                  <a:lnTo>
                    <a:pt x="59" y="7"/>
                  </a:lnTo>
                  <a:lnTo>
                    <a:pt x="46" y="15"/>
                  </a:lnTo>
                  <a:lnTo>
                    <a:pt x="34" y="26"/>
                  </a:lnTo>
                  <a:lnTo>
                    <a:pt x="23" y="39"/>
                  </a:lnTo>
                  <a:lnTo>
                    <a:pt x="13" y="54"/>
                  </a:lnTo>
                  <a:lnTo>
                    <a:pt x="6" y="70"/>
                  </a:lnTo>
                  <a:lnTo>
                    <a:pt x="0"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93" name="Line 152"/>
            <p:cNvSpPr>
              <a:spLocks noChangeShapeType="1"/>
            </p:cNvSpPr>
            <p:nvPr/>
          </p:nvSpPr>
          <p:spPr bwMode="auto">
            <a:xfrm>
              <a:off x="3845" y="3314"/>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94" name="Line 153"/>
            <p:cNvSpPr>
              <a:spLocks noChangeShapeType="1"/>
            </p:cNvSpPr>
            <p:nvPr/>
          </p:nvSpPr>
          <p:spPr bwMode="auto">
            <a:xfrm flipV="1">
              <a:off x="4656" y="3160"/>
              <a:ext cx="39" cy="1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95" name="Line 154"/>
            <p:cNvSpPr>
              <a:spLocks noChangeShapeType="1"/>
            </p:cNvSpPr>
            <p:nvPr/>
          </p:nvSpPr>
          <p:spPr bwMode="auto">
            <a:xfrm flipH="1">
              <a:off x="4669" y="3225"/>
              <a:ext cx="52"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96" name="Line 155"/>
            <p:cNvSpPr>
              <a:spLocks noChangeShapeType="1"/>
            </p:cNvSpPr>
            <p:nvPr/>
          </p:nvSpPr>
          <p:spPr bwMode="auto">
            <a:xfrm>
              <a:off x="4695" y="3241"/>
              <a:ext cx="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4156" name="Group 156"/>
          <p:cNvGrpSpPr>
            <a:grpSpLocks/>
          </p:cNvGrpSpPr>
          <p:nvPr/>
        </p:nvGrpSpPr>
        <p:grpSpPr bwMode="auto">
          <a:xfrm>
            <a:off x="6354763" y="1860550"/>
            <a:ext cx="1077912" cy="3719513"/>
            <a:chOff x="4003" y="1033"/>
            <a:chExt cx="679" cy="2343"/>
          </a:xfrm>
        </p:grpSpPr>
        <p:sp>
          <p:nvSpPr>
            <p:cNvPr id="101488" name="Line 157"/>
            <p:cNvSpPr>
              <a:spLocks noChangeShapeType="1"/>
            </p:cNvSpPr>
            <p:nvPr/>
          </p:nvSpPr>
          <p:spPr bwMode="auto">
            <a:xfrm flipV="1">
              <a:off x="4682" y="1033"/>
              <a:ext cx="0" cy="20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89" name="Line 158"/>
            <p:cNvSpPr>
              <a:spLocks noChangeShapeType="1"/>
            </p:cNvSpPr>
            <p:nvPr/>
          </p:nvSpPr>
          <p:spPr bwMode="auto">
            <a:xfrm flipV="1">
              <a:off x="4003" y="1542"/>
              <a:ext cx="0" cy="18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4159" name="Group 159"/>
          <p:cNvGrpSpPr>
            <a:grpSpLocks/>
          </p:cNvGrpSpPr>
          <p:nvPr/>
        </p:nvGrpSpPr>
        <p:grpSpPr bwMode="auto">
          <a:xfrm>
            <a:off x="6354763" y="1550988"/>
            <a:ext cx="1263650" cy="1254125"/>
            <a:chOff x="4003" y="838"/>
            <a:chExt cx="796" cy="790"/>
          </a:xfrm>
        </p:grpSpPr>
        <p:sp>
          <p:nvSpPr>
            <p:cNvPr id="101479" name="Line 160"/>
            <p:cNvSpPr>
              <a:spLocks noChangeShapeType="1"/>
            </p:cNvSpPr>
            <p:nvPr/>
          </p:nvSpPr>
          <p:spPr bwMode="auto">
            <a:xfrm flipV="1">
              <a:off x="4003" y="1033"/>
              <a:ext cx="679" cy="509"/>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80" name="Line 161"/>
            <p:cNvSpPr>
              <a:spLocks noChangeShapeType="1"/>
            </p:cNvSpPr>
            <p:nvPr/>
          </p:nvSpPr>
          <p:spPr bwMode="auto">
            <a:xfrm flipV="1">
              <a:off x="4687" y="838"/>
              <a:ext cx="36" cy="1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81" name="Line 162"/>
            <p:cNvSpPr>
              <a:spLocks noChangeShapeType="1"/>
            </p:cNvSpPr>
            <p:nvPr/>
          </p:nvSpPr>
          <p:spPr bwMode="auto">
            <a:xfrm flipH="1">
              <a:off x="4700" y="900"/>
              <a:ext cx="52"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82" name="Line 163"/>
            <p:cNvSpPr>
              <a:spLocks noChangeShapeType="1"/>
            </p:cNvSpPr>
            <p:nvPr/>
          </p:nvSpPr>
          <p:spPr bwMode="auto">
            <a:xfrm>
              <a:off x="4726" y="918"/>
              <a:ext cx="5"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83" name="Line 164"/>
            <p:cNvSpPr>
              <a:spLocks noChangeShapeType="1"/>
            </p:cNvSpPr>
            <p:nvPr/>
          </p:nvSpPr>
          <p:spPr bwMode="auto">
            <a:xfrm flipH="1">
              <a:off x="4786" y="838"/>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84" name="Line 165"/>
            <p:cNvSpPr>
              <a:spLocks noChangeShapeType="1"/>
            </p:cNvSpPr>
            <p:nvPr/>
          </p:nvSpPr>
          <p:spPr bwMode="auto">
            <a:xfrm flipV="1">
              <a:off x="4094" y="1516"/>
              <a:ext cx="29"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85" name="Freeform 166"/>
            <p:cNvSpPr>
              <a:spLocks/>
            </p:cNvSpPr>
            <p:nvPr/>
          </p:nvSpPr>
          <p:spPr bwMode="auto">
            <a:xfrm>
              <a:off x="4123" y="1482"/>
              <a:ext cx="31" cy="34"/>
            </a:xfrm>
            <a:custGeom>
              <a:avLst/>
              <a:gdLst>
                <a:gd name="T0" fmla="*/ 4 w 83"/>
                <a:gd name="T1" fmla="*/ 0 h 86"/>
                <a:gd name="T2" fmla="*/ 4 w 83"/>
                <a:gd name="T3" fmla="*/ 0 h 86"/>
                <a:gd name="T4" fmla="*/ 3 w 83"/>
                <a:gd name="T5" fmla="*/ 0 h 86"/>
                <a:gd name="T6" fmla="*/ 2 w 83"/>
                <a:gd name="T7" fmla="*/ 1 h 86"/>
                <a:gd name="T8" fmla="*/ 2 w 83"/>
                <a:gd name="T9" fmla="*/ 2 h 86"/>
                <a:gd name="T10" fmla="*/ 1 w 83"/>
                <a:gd name="T11" fmla="*/ 2 h 86"/>
                <a:gd name="T12" fmla="*/ 0 w 83"/>
                <a:gd name="T13" fmla="*/ 3 h 86"/>
                <a:gd name="T14" fmla="*/ 0 w 83"/>
                <a:gd name="T15" fmla="*/ 4 h 86"/>
                <a:gd name="T16" fmla="*/ 0 w 83"/>
                <a:gd name="T17" fmla="*/ 5 h 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86">
                  <a:moveTo>
                    <a:pt x="83" y="0"/>
                  </a:moveTo>
                  <a:lnTo>
                    <a:pt x="71" y="2"/>
                  </a:lnTo>
                  <a:lnTo>
                    <a:pt x="58" y="6"/>
                  </a:lnTo>
                  <a:lnTo>
                    <a:pt x="45" y="15"/>
                  </a:lnTo>
                  <a:lnTo>
                    <a:pt x="34" y="26"/>
                  </a:lnTo>
                  <a:lnTo>
                    <a:pt x="22" y="38"/>
                  </a:lnTo>
                  <a:lnTo>
                    <a:pt x="12" y="53"/>
                  </a:lnTo>
                  <a:lnTo>
                    <a:pt x="5" y="69"/>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86" name="Line 167"/>
            <p:cNvSpPr>
              <a:spLocks noChangeShapeType="1"/>
            </p:cNvSpPr>
            <p:nvPr/>
          </p:nvSpPr>
          <p:spPr bwMode="auto">
            <a:xfrm>
              <a:off x="4107" y="1531"/>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87" name="Line 168"/>
            <p:cNvSpPr>
              <a:spLocks noChangeShapeType="1"/>
            </p:cNvSpPr>
            <p:nvPr/>
          </p:nvSpPr>
          <p:spPr bwMode="auto">
            <a:xfrm flipH="1">
              <a:off x="4183" y="1482"/>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1384" name="Group 275"/>
          <p:cNvGrpSpPr>
            <a:grpSpLocks/>
          </p:cNvGrpSpPr>
          <p:nvPr/>
        </p:nvGrpSpPr>
        <p:grpSpPr bwMode="auto">
          <a:xfrm>
            <a:off x="179388" y="692150"/>
            <a:ext cx="4032250" cy="3225800"/>
            <a:chOff x="794" y="655"/>
            <a:chExt cx="4218" cy="3376"/>
          </a:xfrm>
        </p:grpSpPr>
        <p:grpSp>
          <p:nvGrpSpPr>
            <p:cNvPr id="101385" name="Group 276"/>
            <p:cNvGrpSpPr>
              <a:grpSpLocks/>
            </p:cNvGrpSpPr>
            <p:nvPr/>
          </p:nvGrpSpPr>
          <p:grpSpPr bwMode="auto">
            <a:xfrm>
              <a:off x="794" y="655"/>
              <a:ext cx="4218" cy="3376"/>
              <a:chOff x="794" y="655"/>
              <a:chExt cx="4218" cy="3376"/>
            </a:xfrm>
          </p:grpSpPr>
          <p:sp>
            <p:nvSpPr>
              <p:cNvPr id="101459" name="Line 277"/>
              <p:cNvSpPr>
                <a:spLocks noChangeShapeType="1"/>
              </p:cNvSpPr>
              <p:nvPr/>
            </p:nvSpPr>
            <p:spPr bwMode="auto">
              <a:xfrm flipH="1">
                <a:off x="794" y="2815"/>
                <a:ext cx="120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60" name="Line 278"/>
              <p:cNvSpPr>
                <a:spLocks noChangeShapeType="1"/>
              </p:cNvSpPr>
              <p:nvPr/>
            </p:nvSpPr>
            <p:spPr bwMode="auto">
              <a:xfrm flipH="1">
                <a:off x="3707" y="2815"/>
                <a:ext cx="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1461" name="Group 279"/>
              <p:cNvGrpSpPr>
                <a:grpSpLocks/>
              </p:cNvGrpSpPr>
              <p:nvPr/>
            </p:nvGrpSpPr>
            <p:grpSpPr bwMode="auto">
              <a:xfrm>
                <a:off x="794" y="655"/>
                <a:ext cx="4218" cy="3376"/>
                <a:chOff x="794" y="655"/>
                <a:chExt cx="4218" cy="3376"/>
              </a:xfrm>
            </p:grpSpPr>
            <p:sp>
              <p:nvSpPr>
                <p:cNvPr id="101462" name="Line 280"/>
                <p:cNvSpPr>
                  <a:spLocks noChangeShapeType="1"/>
                </p:cNvSpPr>
                <p:nvPr/>
              </p:nvSpPr>
              <p:spPr bwMode="auto">
                <a:xfrm>
                  <a:off x="794" y="655"/>
                  <a:ext cx="3002"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63" name="Line 281"/>
                <p:cNvSpPr>
                  <a:spLocks noChangeShapeType="1"/>
                </p:cNvSpPr>
                <p:nvPr/>
              </p:nvSpPr>
              <p:spPr bwMode="auto">
                <a:xfrm>
                  <a:off x="3796" y="655"/>
                  <a:ext cx="0" cy="21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64" name="Line 282"/>
                <p:cNvSpPr>
                  <a:spLocks noChangeShapeType="1"/>
                </p:cNvSpPr>
                <p:nvPr/>
              </p:nvSpPr>
              <p:spPr bwMode="auto">
                <a:xfrm flipV="1">
                  <a:off x="794" y="655"/>
                  <a:ext cx="0" cy="21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65" name="Line 283"/>
                <p:cNvSpPr>
                  <a:spLocks noChangeShapeType="1"/>
                </p:cNvSpPr>
                <p:nvPr/>
              </p:nvSpPr>
              <p:spPr bwMode="auto">
                <a:xfrm>
                  <a:off x="3796" y="2815"/>
                  <a:ext cx="1216" cy="121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66" name="Line 284"/>
                <p:cNvSpPr>
                  <a:spLocks noChangeShapeType="1"/>
                </p:cNvSpPr>
                <p:nvPr/>
              </p:nvSpPr>
              <p:spPr bwMode="auto">
                <a:xfrm>
                  <a:off x="794" y="2815"/>
                  <a:ext cx="1213" cy="121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67" name="Line 285"/>
                <p:cNvSpPr>
                  <a:spLocks noChangeShapeType="1"/>
                </p:cNvSpPr>
                <p:nvPr/>
              </p:nvSpPr>
              <p:spPr bwMode="auto">
                <a:xfrm>
                  <a:off x="2007" y="4031"/>
                  <a:ext cx="3005"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68" name="Line 286"/>
                <p:cNvSpPr>
                  <a:spLocks noChangeShapeType="1"/>
                </p:cNvSpPr>
                <p:nvPr/>
              </p:nvSpPr>
              <p:spPr bwMode="auto">
                <a:xfrm flipH="1" flipV="1">
                  <a:off x="4531" y="3796"/>
                  <a:ext cx="156"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69" name="Line 287"/>
                <p:cNvSpPr>
                  <a:spLocks noChangeShapeType="1"/>
                </p:cNvSpPr>
                <p:nvPr/>
              </p:nvSpPr>
              <p:spPr bwMode="auto">
                <a:xfrm>
                  <a:off x="4600" y="3868"/>
                  <a:ext cx="6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70" name="Line 288"/>
                <p:cNvSpPr>
                  <a:spLocks noChangeShapeType="1"/>
                </p:cNvSpPr>
                <p:nvPr/>
              </p:nvSpPr>
              <p:spPr bwMode="auto">
                <a:xfrm>
                  <a:off x="4600" y="3796"/>
                  <a:ext cx="157"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71" name="Freeform 289"/>
                <p:cNvSpPr>
                  <a:spLocks/>
                </p:cNvSpPr>
                <p:nvPr/>
              </p:nvSpPr>
              <p:spPr bwMode="auto">
                <a:xfrm>
                  <a:off x="861" y="724"/>
                  <a:ext cx="79" cy="157"/>
                </a:xfrm>
                <a:custGeom>
                  <a:avLst/>
                  <a:gdLst>
                    <a:gd name="T0" fmla="*/ 1 w 245"/>
                    <a:gd name="T1" fmla="*/ 0 h 489"/>
                    <a:gd name="T2" fmla="*/ 0 w 245"/>
                    <a:gd name="T3" fmla="*/ 16 h 489"/>
                    <a:gd name="T4" fmla="*/ 8 w 245"/>
                    <a:gd name="T5" fmla="*/ 0 h 489"/>
                    <a:gd name="T6" fmla="*/ 0 60000 65536"/>
                    <a:gd name="T7" fmla="*/ 0 60000 65536"/>
                    <a:gd name="T8" fmla="*/ 0 60000 65536"/>
                  </a:gdLst>
                  <a:ahLst/>
                  <a:cxnLst>
                    <a:cxn ang="T6">
                      <a:pos x="T0" y="T1"/>
                    </a:cxn>
                    <a:cxn ang="T7">
                      <a:pos x="T2" y="T3"/>
                    </a:cxn>
                    <a:cxn ang="T8">
                      <a:pos x="T4" y="T5"/>
                    </a:cxn>
                  </a:cxnLst>
                  <a:rect l="0" t="0" r="r" b="b"/>
                  <a:pathLst>
                    <a:path w="245" h="489">
                      <a:moveTo>
                        <a:pt x="17" y="0"/>
                      </a:moveTo>
                      <a:lnTo>
                        <a:pt x="0" y="489"/>
                      </a:lnTo>
                      <a:lnTo>
                        <a:pt x="2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72" name="Line 290"/>
                <p:cNvSpPr>
                  <a:spLocks noChangeShapeType="1"/>
                </p:cNvSpPr>
                <p:nvPr/>
              </p:nvSpPr>
              <p:spPr bwMode="auto">
                <a:xfrm flipV="1">
                  <a:off x="2003" y="953"/>
                  <a:ext cx="1704" cy="985"/>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73" name="Line 291"/>
                <p:cNvSpPr>
                  <a:spLocks noChangeShapeType="1"/>
                </p:cNvSpPr>
                <p:nvPr/>
              </p:nvSpPr>
              <p:spPr bwMode="auto">
                <a:xfrm>
                  <a:off x="3707" y="953"/>
                  <a:ext cx="0" cy="1977"/>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74" name="Line 292"/>
                <p:cNvSpPr>
                  <a:spLocks noChangeShapeType="1"/>
                </p:cNvSpPr>
                <p:nvPr/>
              </p:nvSpPr>
              <p:spPr bwMode="auto">
                <a:xfrm>
                  <a:off x="2003" y="1938"/>
                  <a:ext cx="0" cy="197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1475" name="Group 293"/>
                <p:cNvGrpSpPr>
                  <a:grpSpLocks/>
                </p:cNvGrpSpPr>
                <p:nvPr/>
              </p:nvGrpSpPr>
              <p:grpSpPr bwMode="auto">
                <a:xfrm>
                  <a:off x="2003" y="2930"/>
                  <a:ext cx="1704" cy="982"/>
                  <a:chOff x="2003" y="2930"/>
                  <a:chExt cx="1704" cy="982"/>
                </a:xfrm>
              </p:grpSpPr>
              <p:sp>
                <p:nvSpPr>
                  <p:cNvPr id="101476" name="Line 294"/>
                  <p:cNvSpPr>
                    <a:spLocks noChangeShapeType="1"/>
                  </p:cNvSpPr>
                  <p:nvPr/>
                </p:nvSpPr>
                <p:spPr bwMode="auto">
                  <a:xfrm flipH="1">
                    <a:off x="3512" y="2930"/>
                    <a:ext cx="195"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77" name="Line 295"/>
                  <p:cNvSpPr>
                    <a:spLocks noChangeShapeType="1"/>
                  </p:cNvSpPr>
                  <p:nvPr/>
                </p:nvSpPr>
                <p:spPr bwMode="auto">
                  <a:xfrm flipH="1">
                    <a:off x="2003" y="3854"/>
                    <a:ext cx="103"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78" name="Line 296"/>
                  <p:cNvSpPr>
                    <a:spLocks noChangeShapeType="1"/>
                  </p:cNvSpPr>
                  <p:nvPr/>
                </p:nvSpPr>
                <p:spPr bwMode="auto">
                  <a:xfrm flipH="1">
                    <a:off x="2106" y="3041"/>
                    <a:ext cx="1406" cy="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101386" name="Group 297"/>
            <p:cNvGrpSpPr>
              <a:grpSpLocks/>
            </p:cNvGrpSpPr>
            <p:nvPr/>
          </p:nvGrpSpPr>
          <p:grpSpPr bwMode="auto">
            <a:xfrm>
              <a:off x="2023" y="1362"/>
              <a:ext cx="1596" cy="2609"/>
              <a:chOff x="2023" y="1362"/>
              <a:chExt cx="1596" cy="2609"/>
            </a:xfrm>
          </p:grpSpPr>
          <p:grpSp>
            <p:nvGrpSpPr>
              <p:cNvPr id="101433" name="Group 298"/>
              <p:cNvGrpSpPr>
                <a:grpSpLocks/>
              </p:cNvGrpSpPr>
              <p:nvPr/>
            </p:nvGrpSpPr>
            <p:grpSpPr bwMode="auto">
              <a:xfrm>
                <a:off x="2023" y="1362"/>
                <a:ext cx="1596" cy="2609"/>
                <a:chOff x="2023" y="1362"/>
                <a:chExt cx="1596" cy="2609"/>
              </a:xfrm>
            </p:grpSpPr>
            <p:grpSp>
              <p:nvGrpSpPr>
                <p:cNvPr id="101435" name="Group 299"/>
                <p:cNvGrpSpPr>
                  <a:grpSpLocks/>
                </p:cNvGrpSpPr>
                <p:nvPr/>
              </p:nvGrpSpPr>
              <p:grpSpPr bwMode="auto">
                <a:xfrm>
                  <a:off x="2023" y="1362"/>
                  <a:ext cx="1596" cy="2228"/>
                  <a:chOff x="2023" y="1362"/>
                  <a:chExt cx="1596" cy="2228"/>
                </a:xfrm>
              </p:grpSpPr>
              <p:sp>
                <p:nvSpPr>
                  <p:cNvPr id="101447" name="Line 300"/>
                  <p:cNvSpPr>
                    <a:spLocks noChangeShapeType="1"/>
                  </p:cNvSpPr>
                  <p:nvPr/>
                </p:nvSpPr>
                <p:spPr bwMode="auto">
                  <a:xfrm flipH="1">
                    <a:off x="2106" y="1490"/>
                    <a:ext cx="860" cy="20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48" name="Line 301"/>
                  <p:cNvSpPr>
                    <a:spLocks noChangeShapeType="1"/>
                  </p:cNvSpPr>
                  <p:nvPr/>
                </p:nvSpPr>
                <p:spPr bwMode="auto">
                  <a:xfrm flipV="1">
                    <a:off x="2106" y="2435"/>
                    <a:ext cx="1406" cy="107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49" name="Line 302"/>
                  <p:cNvSpPr>
                    <a:spLocks noChangeShapeType="1"/>
                  </p:cNvSpPr>
                  <p:nvPr/>
                </p:nvSpPr>
                <p:spPr bwMode="auto">
                  <a:xfrm flipH="1" flipV="1">
                    <a:off x="2966" y="1490"/>
                    <a:ext cx="546" cy="94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50" name="Freeform 303"/>
                  <p:cNvSpPr>
                    <a:spLocks/>
                  </p:cNvSpPr>
                  <p:nvPr/>
                </p:nvSpPr>
                <p:spPr bwMode="auto">
                  <a:xfrm>
                    <a:off x="3541" y="2285"/>
                    <a:ext cx="78" cy="154"/>
                  </a:xfrm>
                  <a:custGeom>
                    <a:avLst/>
                    <a:gdLst>
                      <a:gd name="T0" fmla="*/ 0 w 245"/>
                      <a:gd name="T1" fmla="*/ 15 h 488"/>
                      <a:gd name="T2" fmla="*/ 8 w 245"/>
                      <a:gd name="T3" fmla="*/ 0 h 488"/>
                      <a:gd name="T4" fmla="*/ 7 w 245"/>
                      <a:gd name="T5" fmla="*/ 15 h 488"/>
                      <a:gd name="T6" fmla="*/ 0 60000 65536"/>
                      <a:gd name="T7" fmla="*/ 0 60000 65536"/>
                      <a:gd name="T8" fmla="*/ 0 60000 65536"/>
                    </a:gdLst>
                    <a:ahLst/>
                    <a:cxnLst>
                      <a:cxn ang="T6">
                        <a:pos x="T0" y="T1"/>
                      </a:cxn>
                      <a:cxn ang="T7">
                        <a:pos x="T2" y="T3"/>
                      </a:cxn>
                      <a:cxn ang="T8">
                        <a:pos x="T4" y="T5"/>
                      </a:cxn>
                    </a:cxnLst>
                    <a:rect l="0" t="0" r="r" b="b"/>
                    <a:pathLst>
                      <a:path w="245" h="488">
                        <a:moveTo>
                          <a:pt x="0" y="488"/>
                        </a:moveTo>
                        <a:lnTo>
                          <a:pt x="245" y="0"/>
                        </a:lnTo>
                        <a:lnTo>
                          <a:pt x="228" y="4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51" name="Line 304"/>
                  <p:cNvSpPr>
                    <a:spLocks noChangeShapeType="1"/>
                  </p:cNvSpPr>
                  <p:nvPr/>
                </p:nvSpPr>
                <p:spPr bwMode="auto">
                  <a:xfrm flipH="1">
                    <a:off x="3563" y="2397"/>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52" name="Freeform 305"/>
                  <p:cNvSpPr>
                    <a:spLocks/>
                  </p:cNvSpPr>
                  <p:nvPr/>
                </p:nvSpPr>
                <p:spPr bwMode="auto">
                  <a:xfrm>
                    <a:off x="3071" y="1432"/>
                    <a:ext cx="76" cy="87"/>
                  </a:xfrm>
                  <a:custGeom>
                    <a:avLst/>
                    <a:gdLst>
                      <a:gd name="T0" fmla="*/ 0 w 234"/>
                      <a:gd name="T1" fmla="*/ 9 h 271"/>
                      <a:gd name="T2" fmla="*/ 3 w 234"/>
                      <a:gd name="T3" fmla="*/ 9 h 271"/>
                      <a:gd name="T4" fmla="*/ 4 w 234"/>
                      <a:gd name="T5" fmla="*/ 9 h 271"/>
                      <a:gd name="T6" fmla="*/ 5 w 234"/>
                      <a:gd name="T7" fmla="*/ 9 h 271"/>
                      <a:gd name="T8" fmla="*/ 5 w 234"/>
                      <a:gd name="T9" fmla="*/ 8 h 271"/>
                      <a:gd name="T10" fmla="*/ 6 w 234"/>
                      <a:gd name="T11" fmla="*/ 8 h 271"/>
                      <a:gd name="T12" fmla="*/ 6 w 234"/>
                      <a:gd name="T13" fmla="*/ 7 h 271"/>
                      <a:gd name="T14" fmla="*/ 7 w 234"/>
                      <a:gd name="T15" fmla="*/ 7 h 271"/>
                      <a:gd name="T16" fmla="*/ 7 w 234"/>
                      <a:gd name="T17" fmla="*/ 6 h 271"/>
                      <a:gd name="T18" fmla="*/ 7 w 234"/>
                      <a:gd name="T19" fmla="*/ 5 h 271"/>
                      <a:gd name="T20" fmla="*/ 8 w 234"/>
                      <a:gd name="T21" fmla="*/ 4 h 271"/>
                      <a:gd name="T22" fmla="*/ 8 w 234"/>
                      <a:gd name="T23" fmla="*/ 4 h 271"/>
                      <a:gd name="T24" fmla="*/ 8 w 234"/>
                      <a:gd name="T25" fmla="*/ 3 h 271"/>
                      <a:gd name="T26" fmla="*/ 8 w 234"/>
                      <a:gd name="T27" fmla="*/ 2 h 271"/>
                      <a:gd name="T28" fmla="*/ 8 w 234"/>
                      <a:gd name="T29" fmla="*/ 2 h 271"/>
                      <a:gd name="T30" fmla="*/ 7 w 234"/>
                      <a:gd name="T31" fmla="*/ 1 h 271"/>
                      <a:gd name="T32" fmla="*/ 7 w 234"/>
                      <a:gd name="T33" fmla="*/ 1 h 271"/>
                      <a:gd name="T34" fmla="*/ 7 w 234"/>
                      <a:gd name="T35" fmla="*/ 0 h 271"/>
                      <a:gd name="T36" fmla="*/ 6 w 234"/>
                      <a:gd name="T37" fmla="*/ 0 h 271"/>
                      <a:gd name="T38" fmla="*/ 6 w 234"/>
                      <a:gd name="T39" fmla="*/ 0 h 271"/>
                      <a:gd name="T40" fmla="*/ 3 w 234"/>
                      <a:gd name="T41" fmla="*/ 0 h 2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34" h="271">
                        <a:moveTo>
                          <a:pt x="0" y="271"/>
                        </a:moveTo>
                        <a:lnTo>
                          <a:pt x="95" y="271"/>
                        </a:lnTo>
                        <a:lnTo>
                          <a:pt x="112" y="269"/>
                        </a:lnTo>
                        <a:lnTo>
                          <a:pt x="130" y="263"/>
                        </a:lnTo>
                        <a:lnTo>
                          <a:pt x="147" y="253"/>
                        </a:lnTo>
                        <a:lnTo>
                          <a:pt x="165" y="240"/>
                        </a:lnTo>
                        <a:lnTo>
                          <a:pt x="181" y="222"/>
                        </a:lnTo>
                        <a:lnTo>
                          <a:pt x="196" y="203"/>
                        </a:lnTo>
                        <a:lnTo>
                          <a:pt x="208" y="182"/>
                        </a:lnTo>
                        <a:lnTo>
                          <a:pt x="219" y="159"/>
                        </a:lnTo>
                        <a:lnTo>
                          <a:pt x="227" y="135"/>
                        </a:lnTo>
                        <a:lnTo>
                          <a:pt x="231" y="112"/>
                        </a:lnTo>
                        <a:lnTo>
                          <a:pt x="234" y="89"/>
                        </a:lnTo>
                        <a:lnTo>
                          <a:pt x="233" y="68"/>
                        </a:lnTo>
                        <a:lnTo>
                          <a:pt x="228" y="48"/>
                        </a:lnTo>
                        <a:lnTo>
                          <a:pt x="221" y="32"/>
                        </a:lnTo>
                        <a:lnTo>
                          <a:pt x="211" y="18"/>
                        </a:lnTo>
                        <a:lnTo>
                          <a:pt x="198" y="8"/>
                        </a:lnTo>
                        <a:lnTo>
                          <a:pt x="184" y="2"/>
                        </a:lnTo>
                        <a:lnTo>
                          <a:pt x="169" y="0"/>
                        </a:lnTo>
                        <a:lnTo>
                          <a:pt x="7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53" name="Freeform 306"/>
                  <p:cNvSpPr>
                    <a:spLocks/>
                  </p:cNvSpPr>
                  <p:nvPr/>
                </p:nvSpPr>
                <p:spPr bwMode="auto">
                  <a:xfrm>
                    <a:off x="3071" y="1362"/>
                    <a:ext cx="89" cy="157"/>
                  </a:xfrm>
                  <a:custGeom>
                    <a:avLst/>
                    <a:gdLst>
                      <a:gd name="T0" fmla="*/ 5 w 278"/>
                      <a:gd name="T1" fmla="*/ 7 h 488"/>
                      <a:gd name="T2" fmla="*/ 6 w 278"/>
                      <a:gd name="T3" fmla="*/ 7 h 488"/>
                      <a:gd name="T4" fmla="*/ 6 w 278"/>
                      <a:gd name="T5" fmla="*/ 7 h 488"/>
                      <a:gd name="T6" fmla="*/ 7 w 278"/>
                      <a:gd name="T7" fmla="*/ 7 h 488"/>
                      <a:gd name="T8" fmla="*/ 8 w 278"/>
                      <a:gd name="T9" fmla="*/ 6 h 488"/>
                      <a:gd name="T10" fmla="*/ 8 w 278"/>
                      <a:gd name="T11" fmla="*/ 5 h 488"/>
                      <a:gd name="T12" fmla="*/ 8 w 278"/>
                      <a:gd name="T13" fmla="*/ 5 h 488"/>
                      <a:gd name="T14" fmla="*/ 9 w 278"/>
                      <a:gd name="T15" fmla="*/ 5 h 488"/>
                      <a:gd name="T16" fmla="*/ 9 w 278"/>
                      <a:gd name="T17" fmla="*/ 4 h 488"/>
                      <a:gd name="T18" fmla="*/ 9 w 278"/>
                      <a:gd name="T19" fmla="*/ 3 h 488"/>
                      <a:gd name="T20" fmla="*/ 9 w 278"/>
                      <a:gd name="T21" fmla="*/ 2 h 488"/>
                      <a:gd name="T22" fmla="*/ 9 w 278"/>
                      <a:gd name="T23" fmla="*/ 2 h 488"/>
                      <a:gd name="T24" fmla="*/ 9 w 278"/>
                      <a:gd name="T25" fmla="*/ 1 h 488"/>
                      <a:gd name="T26" fmla="*/ 9 w 278"/>
                      <a:gd name="T27" fmla="*/ 1 h 488"/>
                      <a:gd name="T28" fmla="*/ 8 w 278"/>
                      <a:gd name="T29" fmla="*/ 0 h 488"/>
                      <a:gd name="T30" fmla="*/ 8 w 278"/>
                      <a:gd name="T31" fmla="*/ 0 h 488"/>
                      <a:gd name="T32" fmla="*/ 7 w 278"/>
                      <a:gd name="T33" fmla="*/ 0 h 488"/>
                      <a:gd name="T34" fmla="*/ 4 w 278"/>
                      <a:gd name="T35" fmla="*/ 0 h 488"/>
                      <a:gd name="T36" fmla="*/ 0 w 278"/>
                      <a:gd name="T37" fmla="*/ 16 h 4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8" h="488">
                        <a:moveTo>
                          <a:pt x="169" y="217"/>
                        </a:moveTo>
                        <a:lnTo>
                          <a:pt x="184" y="215"/>
                        </a:lnTo>
                        <a:lnTo>
                          <a:pt x="200" y="208"/>
                        </a:lnTo>
                        <a:lnTo>
                          <a:pt x="215" y="199"/>
                        </a:lnTo>
                        <a:lnTo>
                          <a:pt x="230" y="185"/>
                        </a:lnTo>
                        <a:lnTo>
                          <a:pt x="244" y="169"/>
                        </a:lnTo>
                        <a:lnTo>
                          <a:pt x="256" y="150"/>
                        </a:lnTo>
                        <a:lnTo>
                          <a:pt x="266" y="130"/>
                        </a:lnTo>
                        <a:lnTo>
                          <a:pt x="273" y="108"/>
                        </a:lnTo>
                        <a:lnTo>
                          <a:pt x="277" y="87"/>
                        </a:lnTo>
                        <a:lnTo>
                          <a:pt x="278" y="67"/>
                        </a:lnTo>
                        <a:lnTo>
                          <a:pt x="276" y="48"/>
                        </a:lnTo>
                        <a:lnTo>
                          <a:pt x="272" y="32"/>
                        </a:lnTo>
                        <a:lnTo>
                          <a:pt x="263" y="18"/>
                        </a:lnTo>
                        <a:lnTo>
                          <a:pt x="253" y="8"/>
                        </a:lnTo>
                        <a:lnTo>
                          <a:pt x="240" y="2"/>
                        </a:lnTo>
                        <a:lnTo>
                          <a:pt x="226" y="0"/>
                        </a:lnTo>
                        <a:lnTo>
                          <a:pt x="131" y="0"/>
                        </a:lnTo>
                        <a:lnTo>
                          <a:pt x="0" y="4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54" name="Line 307"/>
                  <p:cNvSpPr>
                    <a:spLocks noChangeShapeType="1"/>
                  </p:cNvSpPr>
                  <p:nvPr/>
                </p:nvSpPr>
                <p:spPr bwMode="auto">
                  <a:xfrm flipH="1">
                    <a:off x="2043" y="3590"/>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55" name="Freeform 308"/>
                  <p:cNvSpPr>
                    <a:spLocks/>
                  </p:cNvSpPr>
                  <p:nvPr/>
                </p:nvSpPr>
                <p:spPr bwMode="auto">
                  <a:xfrm>
                    <a:off x="2023" y="3550"/>
                    <a:ext cx="20" cy="40"/>
                  </a:xfrm>
                  <a:custGeom>
                    <a:avLst/>
                    <a:gdLst>
                      <a:gd name="T0" fmla="*/ 0 w 58"/>
                      <a:gd name="T1" fmla="*/ 0 h 123"/>
                      <a:gd name="T2" fmla="*/ 0 w 58"/>
                      <a:gd name="T3" fmla="*/ 1 h 123"/>
                      <a:gd name="T4" fmla="*/ 0 w 58"/>
                      <a:gd name="T5" fmla="*/ 2 h 123"/>
                      <a:gd name="T6" fmla="*/ 0 w 58"/>
                      <a:gd name="T7" fmla="*/ 2 h 123"/>
                      <a:gd name="T8" fmla="*/ 0 w 58"/>
                      <a:gd name="T9" fmla="*/ 3 h 123"/>
                      <a:gd name="T10" fmla="*/ 0 w 58"/>
                      <a:gd name="T11" fmla="*/ 3 h 123"/>
                      <a:gd name="T12" fmla="*/ 1 w 58"/>
                      <a:gd name="T13" fmla="*/ 4 h 123"/>
                      <a:gd name="T14" fmla="*/ 1 w 58"/>
                      <a:gd name="T15" fmla="*/ 4 h 123"/>
                      <a:gd name="T16" fmla="*/ 2 w 58"/>
                      <a:gd name="T17" fmla="*/ 4 h 123"/>
                      <a:gd name="T18" fmla="*/ 2 w 58"/>
                      <a:gd name="T19" fmla="*/ 4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8" h="123">
                        <a:moveTo>
                          <a:pt x="6" y="0"/>
                        </a:moveTo>
                        <a:lnTo>
                          <a:pt x="2" y="22"/>
                        </a:lnTo>
                        <a:lnTo>
                          <a:pt x="0" y="43"/>
                        </a:lnTo>
                        <a:lnTo>
                          <a:pt x="1" y="62"/>
                        </a:lnTo>
                        <a:lnTo>
                          <a:pt x="5" y="79"/>
                        </a:lnTo>
                        <a:lnTo>
                          <a:pt x="12" y="94"/>
                        </a:lnTo>
                        <a:lnTo>
                          <a:pt x="20" y="107"/>
                        </a:lnTo>
                        <a:lnTo>
                          <a:pt x="32" y="115"/>
                        </a:lnTo>
                        <a:lnTo>
                          <a:pt x="45" y="121"/>
                        </a:lnTo>
                        <a:lnTo>
                          <a:pt x="58"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56" name="Line 309"/>
                  <p:cNvSpPr>
                    <a:spLocks noChangeShapeType="1"/>
                  </p:cNvSpPr>
                  <p:nvPr/>
                </p:nvSpPr>
                <p:spPr bwMode="auto">
                  <a:xfrm flipV="1">
                    <a:off x="2025" y="3471"/>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57" name="Freeform 310"/>
                  <p:cNvSpPr>
                    <a:spLocks/>
                  </p:cNvSpPr>
                  <p:nvPr/>
                </p:nvSpPr>
                <p:spPr bwMode="auto">
                  <a:xfrm>
                    <a:off x="2046" y="3433"/>
                    <a:ext cx="38" cy="38"/>
                  </a:xfrm>
                  <a:custGeom>
                    <a:avLst/>
                    <a:gdLst>
                      <a:gd name="T0" fmla="*/ 4 w 118"/>
                      <a:gd name="T1" fmla="*/ 0 h 123"/>
                      <a:gd name="T2" fmla="*/ 4 w 118"/>
                      <a:gd name="T3" fmla="*/ 0 h 123"/>
                      <a:gd name="T4" fmla="*/ 3 w 118"/>
                      <a:gd name="T5" fmla="*/ 0 h 123"/>
                      <a:gd name="T6" fmla="*/ 2 w 118"/>
                      <a:gd name="T7" fmla="*/ 1 h 123"/>
                      <a:gd name="T8" fmla="*/ 2 w 118"/>
                      <a:gd name="T9" fmla="*/ 1 h 123"/>
                      <a:gd name="T10" fmla="*/ 2 w 118"/>
                      <a:gd name="T11" fmla="*/ 1 h 123"/>
                      <a:gd name="T12" fmla="*/ 1 w 118"/>
                      <a:gd name="T13" fmla="*/ 2 h 123"/>
                      <a:gd name="T14" fmla="*/ 1 w 118"/>
                      <a:gd name="T15" fmla="*/ 2 h 123"/>
                      <a:gd name="T16" fmla="*/ 0 w 118"/>
                      <a:gd name="T17" fmla="*/ 3 h 123"/>
                      <a:gd name="T18" fmla="*/ 0 w 118"/>
                      <a:gd name="T19" fmla="*/ 4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23">
                        <a:moveTo>
                          <a:pt x="118" y="0"/>
                        </a:moveTo>
                        <a:lnTo>
                          <a:pt x="104" y="2"/>
                        </a:lnTo>
                        <a:lnTo>
                          <a:pt x="88" y="8"/>
                        </a:lnTo>
                        <a:lnTo>
                          <a:pt x="72" y="17"/>
                        </a:lnTo>
                        <a:lnTo>
                          <a:pt x="56" y="29"/>
                        </a:lnTo>
                        <a:lnTo>
                          <a:pt x="42" y="44"/>
                        </a:lnTo>
                        <a:lnTo>
                          <a:pt x="28" y="62"/>
                        </a:lnTo>
                        <a:lnTo>
                          <a:pt x="17" y="81"/>
                        </a:lnTo>
                        <a:lnTo>
                          <a:pt x="8" y="101"/>
                        </a:lnTo>
                        <a:lnTo>
                          <a:pt x="0"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58" name="Line 311"/>
                  <p:cNvSpPr>
                    <a:spLocks noChangeShapeType="1"/>
                  </p:cNvSpPr>
                  <p:nvPr/>
                </p:nvSpPr>
                <p:spPr bwMode="auto">
                  <a:xfrm>
                    <a:off x="2084" y="3433"/>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1436" name="Line 312"/>
                <p:cNvSpPr>
                  <a:spLocks noChangeShapeType="1"/>
                </p:cNvSpPr>
                <p:nvPr/>
              </p:nvSpPr>
              <p:spPr bwMode="auto">
                <a:xfrm>
                  <a:off x="2106" y="3507"/>
                  <a:ext cx="0" cy="3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37" name="Line 313"/>
                <p:cNvSpPr>
                  <a:spLocks noChangeShapeType="1"/>
                </p:cNvSpPr>
                <p:nvPr/>
              </p:nvSpPr>
              <p:spPr bwMode="auto">
                <a:xfrm>
                  <a:off x="2966" y="1490"/>
                  <a:ext cx="0" cy="18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38" name="Line 314"/>
                <p:cNvSpPr>
                  <a:spLocks noChangeShapeType="1"/>
                </p:cNvSpPr>
                <p:nvPr/>
              </p:nvSpPr>
              <p:spPr bwMode="auto">
                <a:xfrm>
                  <a:off x="3512" y="2435"/>
                  <a:ext cx="0" cy="6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39" name="Line 315"/>
                <p:cNvSpPr>
                  <a:spLocks noChangeShapeType="1"/>
                </p:cNvSpPr>
                <p:nvPr/>
              </p:nvSpPr>
              <p:spPr bwMode="auto">
                <a:xfrm flipH="1">
                  <a:off x="2234" y="3971"/>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40" name="Freeform 316"/>
                <p:cNvSpPr>
                  <a:spLocks/>
                </p:cNvSpPr>
                <p:nvPr/>
              </p:nvSpPr>
              <p:spPr bwMode="auto">
                <a:xfrm>
                  <a:off x="2220" y="3939"/>
                  <a:ext cx="14" cy="32"/>
                </a:xfrm>
                <a:custGeom>
                  <a:avLst/>
                  <a:gdLst>
                    <a:gd name="T0" fmla="*/ 0 w 46"/>
                    <a:gd name="T1" fmla="*/ 0 h 95"/>
                    <a:gd name="T2" fmla="*/ 0 w 46"/>
                    <a:gd name="T3" fmla="*/ 1 h 95"/>
                    <a:gd name="T4" fmla="*/ 0 w 46"/>
                    <a:gd name="T5" fmla="*/ 1 h 95"/>
                    <a:gd name="T6" fmla="*/ 0 w 46"/>
                    <a:gd name="T7" fmla="*/ 2 h 95"/>
                    <a:gd name="T8" fmla="*/ 0 w 46"/>
                    <a:gd name="T9" fmla="*/ 3 h 95"/>
                    <a:gd name="T10" fmla="*/ 0 w 46"/>
                    <a:gd name="T11" fmla="*/ 3 h 95"/>
                    <a:gd name="T12" fmla="*/ 1 w 46"/>
                    <a:gd name="T13" fmla="*/ 3 h 95"/>
                    <a:gd name="T14" fmla="*/ 1 w 46"/>
                    <a:gd name="T15" fmla="*/ 3 h 95"/>
                    <a:gd name="T16" fmla="*/ 1 w 46"/>
                    <a:gd name="T17" fmla="*/ 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95">
                      <a:moveTo>
                        <a:pt x="6" y="0"/>
                      </a:moveTo>
                      <a:lnTo>
                        <a:pt x="1" y="19"/>
                      </a:lnTo>
                      <a:lnTo>
                        <a:pt x="0" y="36"/>
                      </a:lnTo>
                      <a:lnTo>
                        <a:pt x="2" y="53"/>
                      </a:lnTo>
                      <a:lnTo>
                        <a:pt x="7" y="67"/>
                      </a:lnTo>
                      <a:lnTo>
                        <a:pt x="14" y="78"/>
                      </a:lnTo>
                      <a:lnTo>
                        <a:pt x="23" y="88"/>
                      </a:lnTo>
                      <a:lnTo>
                        <a:pt x="34" y="93"/>
                      </a:lnTo>
                      <a:lnTo>
                        <a:pt x="46" y="9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41" name="Line 317"/>
                <p:cNvSpPr>
                  <a:spLocks noChangeShapeType="1"/>
                </p:cNvSpPr>
                <p:nvPr/>
              </p:nvSpPr>
              <p:spPr bwMode="auto">
                <a:xfrm flipV="1">
                  <a:off x="2222" y="3897"/>
                  <a:ext cx="12"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42" name="Freeform 318"/>
                <p:cNvSpPr>
                  <a:spLocks/>
                </p:cNvSpPr>
                <p:nvPr/>
              </p:nvSpPr>
              <p:spPr bwMode="auto">
                <a:xfrm>
                  <a:off x="2234" y="3868"/>
                  <a:ext cx="29" cy="29"/>
                </a:xfrm>
                <a:custGeom>
                  <a:avLst/>
                  <a:gdLst>
                    <a:gd name="T0" fmla="*/ 3 w 91"/>
                    <a:gd name="T1" fmla="*/ 0 h 94"/>
                    <a:gd name="T2" fmla="*/ 3 w 91"/>
                    <a:gd name="T3" fmla="*/ 0 h 94"/>
                    <a:gd name="T4" fmla="*/ 2 w 91"/>
                    <a:gd name="T5" fmla="*/ 0 h 94"/>
                    <a:gd name="T6" fmla="*/ 2 w 91"/>
                    <a:gd name="T7" fmla="*/ 1 h 94"/>
                    <a:gd name="T8" fmla="*/ 1 w 91"/>
                    <a:gd name="T9" fmla="*/ 1 h 94"/>
                    <a:gd name="T10" fmla="*/ 1 w 91"/>
                    <a:gd name="T11" fmla="*/ 1 h 94"/>
                    <a:gd name="T12" fmla="*/ 1 w 91"/>
                    <a:gd name="T13" fmla="*/ 2 h 94"/>
                    <a:gd name="T14" fmla="*/ 0 w 91"/>
                    <a:gd name="T15" fmla="*/ 2 h 94"/>
                    <a:gd name="T16" fmla="*/ 0 w 91"/>
                    <a:gd name="T17" fmla="*/ 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 h="94">
                      <a:moveTo>
                        <a:pt x="91" y="0"/>
                      </a:moveTo>
                      <a:lnTo>
                        <a:pt x="79" y="1"/>
                      </a:lnTo>
                      <a:lnTo>
                        <a:pt x="65" y="6"/>
                      </a:lnTo>
                      <a:lnTo>
                        <a:pt x="51" y="16"/>
                      </a:lnTo>
                      <a:lnTo>
                        <a:pt x="37" y="27"/>
                      </a:lnTo>
                      <a:lnTo>
                        <a:pt x="25" y="41"/>
                      </a:lnTo>
                      <a:lnTo>
                        <a:pt x="15" y="58"/>
                      </a:lnTo>
                      <a:lnTo>
                        <a:pt x="6" y="75"/>
                      </a:lnTo>
                      <a:lnTo>
                        <a:pt x="0"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43" name="Line 319"/>
                <p:cNvSpPr>
                  <a:spLocks noChangeShapeType="1"/>
                </p:cNvSpPr>
                <p:nvPr/>
              </p:nvSpPr>
              <p:spPr bwMode="auto">
                <a:xfrm>
                  <a:off x="2263" y="386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44" name="Freeform 320"/>
                <p:cNvSpPr>
                  <a:spLocks/>
                </p:cNvSpPr>
                <p:nvPr/>
              </p:nvSpPr>
              <p:spPr bwMode="auto">
                <a:xfrm>
                  <a:off x="2890" y="3191"/>
                  <a:ext cx="71" cy="157"/>
                </a:xfrm>
                <a:custGeom>
                  <a:avLst/>
                  <a:gdLst>
                    <a:gd name="T0" fmla="*/ 5 w 218"/>
                    <a:gd name="T1" fmla="*/ 0 h 489"/>
                    <a:gd name="T2" fmla="*/ 0 w 218"/>
                    <a:gd name="T3" fmla="*/ 16 h 489"/>
                    <a:gd name="T4" fmla="*/ 3 w 218"/>
                    <a:gd name="T5" fmla="*/ 16 h 489"/>
                    <a:gd name="T6" fmla="*/ 3 w 218"/>
                    <a:gd name="T7" fmla="*/ 16 h 489"/>
                    <a:gd name="T8" fmla="*/ 4 w 218"/>
                    <a:gd name="T9" fmla="*/ 16 h 489"/>
                    <a:gd name="T10" fmla="*/ 4 w 218"/>
                    <a:gd name="T11" fmla="*/ 16 h 489"/>
                    <a:gd name="T12" fmla="*/ 5 w 218"/>
                    <a:gd name="T13" fmla="*/ 15 h 489"/>
                    <a:gd name="T14" fmla="*/ 5 w 218"/>
                    <a:gd name="T15" fmla="*/ 15 h 489"/>
                    <a:gd name="T16" fmla="*/ 6 w 218"/>
                    <a:gd name="T17" fmla="*/ 14 h 489"/>
                    <a:gd name="T18" fmla="*/ 6 w 218"/>
                    <a:gd name="T19" fmla="*/ 13 h 489"/>
                    <a:gd name="T20" fmla="*/ 6 w 218"/>
                    <a:gd name="T21" fmla="*/ 13 h 489"/>
                    <a:gd name="T22" fmla="*/ 7 w 218"/>
                    <a:gd name="T23" fmla="*/ 9 h 489"/>
                    <a:gd name="T24" fmla="*/ 7 w 218"/>
                    <a:gd name="T25" fmla="*/ 8 h 489"/>
                    <a:gd name="T26" fmla="*/ 7 w 218"/>
                    <a:gd name="T27" fmla="*/ 7 h 489"/>
                    <a:gd name="T28" fmla="*/ 7 w 218"/>
                    <a:gd name="T29" fmla="*/ 7 h 489"/>
                    <a:gd name="T30" fmla="*/ 7 w 218"/>
                    <a:gd name="T31" fmla="*/ 6 h 489"/>
                    <a:gd name="T32" fmla="*/ 7 w 218"/>
                    <a:gd name="T33" fmla="*/ 6 h 489"/>
                    <a:gd name="T34" fmla="*/ 7 w 218"/>
                    <a:gd name="T35" fmla="*/ 6 h 489"/>
                    <a:gd name="T36" fmla="*/ 7 w 218"/>
                    <a:gd name="T37" fmla="*/ 5 h 489"/>
                    <a:gd name="T38" fmla="*/ 6 w 218"/>
                    <a:gd name="T39" fmla="*/ 5 h 489"/>
                    <a:gd name="T40" fmla="*/ 3 w 218"/>
                    <a:gd name="T41" fmla="*/ 5 h 4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8" h="489">
                      <a:moveTo>
                        <a:pt x="131" y="0"/>
                      </a:moveTo>
                      <a:lnTo>
                        <a:pt x="0" y="489"/>
                      </a:lnTo>
                      <a:lnTo>
                        <a:pt x="85" y="489"/>
                      </a:lnTo>
                      <a:lnTo>
                        <a:pt x="99" y="487"/>
                      </a:lnTo>
                      <a:lnTo>
                        <a:pt x="113" y="482"/>
                      </a:lnTo>
                      <a:lnTo>
                        <a:pt x="127" y="473"/>
                      </a:lnTo>
                      <a:lnTo>
                        <a:pt x="139" y="461"/>
                      </a:lnTo>
                      <a:lnTo>
                        <a:pt x="152" y="447"/>
                      </a:lnTo>
                      <a:lnTo>
                        <a:pt x="163" y="431"/>
                      </a:lnTo>
                      <a:lnTo>
                        <a:pt x="171" y="412"/>
                      </a:lnTo>
                      <a:lnTo>
                        <a:pt x="178" y="394"/>
                      </a:lnTo>
                      <a:lnTo>
                        <a:pt x="214" y="258"/>
                      </a:lnTo>
                      <a:lnTo>
                        <a:pt x="217" y="240"/>
                      </a:lnTo>
                      <a:lnTo>
                        <a:pt x="218" y="222"/>
                      </a:lnTo>
                      <a:lnTo>
                        <a:pt x="217" y="206"/>
                      </a:lnTo>
                      <a:lnTo>
                        <a:pt x="212" y="191"/>
                      </a:lnTo>
                      <a:lnTo>
                        <a:pt x="205" y="179"/>
                      </a:lnTo>
                      <a:lnTo>
                        <a:pt x="196" y="171"/>
                      </a:lnTo>
                      <a:lnTo>
                        <a:pt x="185" y="165"/>
                      </a:lnTo>
                      <a:lnTo>
                        <a:pt x="172" y="163"/>
                      </a:lnTo>
                      <a:lnTo>
                        <a:pt x="87" y="1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45" name="Freeform 321"/>
                <p:cNvSpPr>
                  <a:spLocks/>
                </p:cNvSpPr>
                <p:nvPr/>
              </p:nvSpPr>
              <p:spPr bwMode="auto">
                <a:xfrm>
                  <a:off x="3400" y="3015"/>
                  <a:ext cx="7" cy="22"/>
                </a:xfrm>
                <a:custGeom>
                  <a:avLst/>
                  <a:gdLst>
                    <a:gd name="T0" fmla="*/ 0 w 20"/>
                    <a:gd name="T1" fmla="*/ 0 h 68"/>
                    <a:gd name="T2" fmla="*/ 0 w 20"/>
                    <a:gd name="T3" fmla="*/ 0 h 68"/>
                    <a:gd name="T4" fmla="*/ 0 w 20"/>
                    <a:gd name="T5" fmla="*/ 1 h 68"/>
                    <a:gd name="T6" fmla="*/ 0 w 20"/>
                    <a:gd name="T7" fmla="*/ 1 h 68"/>
                    <a:gd name="T8" fmla="*/ 0 w 20"/>
                    <a:gd name="T9" fmla="*/ 1 h 68"/>
                    <a:gd name="T10" fmla="*/ 0 w 20"/>
                    <a:gd name="T11" fmla="*/ 2 h 68"/>
                    <a:gd name="T12" fmla="*/ 0 w 20"/>
                    <a:gd name="T13" fmla="*/ 2 h 68"/>
                    <a:gd name="T14" fmla="*/ 1 w 20"/>
                    <a:gd name="T15" fmla="*/ 2 h 68"/>
                    <a:gd name="T16" fmla="*/ 1 w 20"/>
                    <a:gd name="T17" fmla="*/ 2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68">
                      <a:moveTo>
                        <a:pt x="2" y="0"/>
                      </a:moveTo>
                      <a:lnTo>
                        <a:pt x="1" y="9"/>
                      </a:lnTo>
                      <a:lnTo>
                        <a:pt x="0" y="18"/>
                      </a:lnTo>
                      <a:lnTo>
                        <a:pt x="0" y="27"/>
                      </a:lnTo>
                      <a:lnTo>
                        <a:pt x="2" y="36"/>
                      </a:lnTo>
                      <a:lnTo>
                        <a:pt x="5" y="45"/>
                      </a:lnTo>
                      <a:lnTo>
                        <a:pt x="10" y="53"/>
                      </a:lnTo>
                      <a:lnTo>
                        <a:pt x="15" y="60"/>
                      </a:lnTo>
                      <a:lnTo>
                        <a:pt x="20" y="6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46" name="Freeform 322"/>
                <p:cNvSpPr>
                  <a:spLocks/>
                </p:cNvSpPr>
                <p:nvPr/>
              </p:nvSpPr>
              <p:spPr bwMode="auto">
                <a:xfrm>
                  <a:off x="3353" y="2932"/>
                  <a:ext cx="67" cy="105"/>
                </a:xfrm>
                <a:custGeom>
                  <a:avLst/>
                  <a:gdLst>
                    <a:gd name="T0" fmla="*/ 7 w 208"/>
                    <a:gd name="T1" fmla="*/ 2 h 326"/>
                    <a:gd name="T2" fmla="*/ 7 w 208"/>
                    <a:gd name="T3" fmla="*/ 1 h 326"/>
                    <a:gd name="T4" fmla="*/ 7 w 208"/>
                    <a:gd name="T5" fmla="*/ 1 h 326"/>
                    <a:gd name="T6" fmla="*/ 7 w 208"/>
                    <a:gd name="T7" fmla="*/ 1 h 326"/>
                    <a:gd name="T8" fmla="*/ 7 w 208"/>
                    <a:gd name="T9" fmla="*/ 0 h 326"/>
                    <a:gd name="T10" fmla="*/ 7 w 208"/>
                    <a:gd name="T11" fmla="*/ 0 h 326"/>
                    <a:gd name="T12" fmla="*/ 6 w 208"/>
                    <a:gd name="T13" fmla="*/ 0 h 326"/>
                    <a:gd name="T14" fmla="*/ 6 w 208"/>
                    <a:gd name="T15" fmla="*/ 0 h 326"/>
                    <a:gd name="T16" fmla="*/ 5 w 208"/>
                    <a:gd name="T17" fmla="*/ 0 h 326"/>
                    <a:gd name="T18" fmla="*/ 5 w 208"/>
                    <a:gd name="T19" fmla="*/ 0 h 326"/>
                    <a:gd name="T20" fmla="*/ 4 w 208"/>
                    <a:gd name="T21" fmla="*/ 0 h 326"/>
                    <a:gd name="T22" fmla="*/ 4 w 208"/>
                    <a:gd name="T23" fmla="*/ 0 h 326"/>
                    <a:gd name="T24" fmla="*/ 3 w 208"/>
                    <a:gd name="T25" fmla="*/ 1 h 326"/>
                    <a:gd name="T26" fmla="*/ 3 w 208"/>
                    <a:gd name="T27" fmla="*/ 1 h 326"/>
                    <a:gd name="T28" fmla="*/ 3 w 208"/>
                    <a:gd name="T29" fmla="*/ 1 h 326"/>
                    <a:gd name="T30" fmla="*/ 2 w 208"/>
                    <a:gd name="T31" fmla="*/ 2 h 326"/>
                    <a:gd name="T32" fmla="*/ 2 w 208"/>
                    <a:gd name="T33" fmla="*/ 2 h 326"/>
                    <a:gd name="T34" fmla="*/ 2 w 208"/>
                    <a:gd name="T35" fmla="*/ 3 h 326"/>
                    <a:gd name="T36" fmla="*/ 1 w 208"/>
                    <a:gd name="T37" fmla="*/ 3 h 326"/>
                    <a:gd name="T38" fmla="*/ 1 w 208"/>
                    <a:gd name="T39" fmla="*/ 4 h 326"/>
                    <a:gd name="T40" fmla="*/ 1 w 208"/>
                    <a:gd name="T41" fmla="*/ 6 h 326"/>
                    <a:gd name="T42" fmla="*/ 0 w 208"/>
                    <a:gd name="T43" fmla="*/ 7 h 326"/>
                    <a:gd name="T44" fmla="*/ 0 w 208"/>
                    <a:gd name="T45" fmla="*/ 8 h 326"/>
                    <a:gd name="T46" fmla="*/ 0 w 208"/>
                    <a:gd name="T47" fmla="*/ 9 h 326"/>
                    <a:gd name="T48" fmla="*/ 0 w 208"/>
                    <a:gd name="T49" fmla="*/ 9 h 326"/>
                    <a:gd name="T50" fmla="*/ 0 w 208"/>
                    <a:gd name="T51" fmla="*/ 10 h 326"/>
                    <a:gd name="T52" fmla="*/ 0 w 208"/>
                    <a:gd name="T53" fmla="*/ 10 h 326"/>
                    <a:gd name="T54" fmla="*/ 1 w 208"/>
                    <a:gd name="T55" fmla="*/ 10 h 326"/>
                    <a:gd name="T56" fmla="*/ 1 w 208"/>
                    <a:gd name="T57" fmla="*/ 11 h 326"/>
                    <a:gd name="T58" fmla="*/ 1 w 208"/>
                    <a:gd name="T59" fmla="*/ 11 h 326"/>
                    <a:gd name="T60" fmla="*/ 1 w 208"/>
                    <a:gd name="T61" fmla="*/ 11 h 326"/>
                    <a:gd name="T62" fmla="*/ 2 w 208"/>
                    <a:gd name="T63" fmla="*/ 11 h 326"/>
                    <a:gd name="T64" fmla="*/ 2 w 208"/>
                    <a:gd name="T65" fmla="*/ 11 h 326"/>
                    <a:gd name="T66" fmla="*/ 3 w 208"/>
                    <a:gd name="T67" fmla="*/ 11 h 326"/>
                    <a:gd name="T68" fmla="*/ 3 w 208"/>
                    <a:gd name="T69" fmla="*/ 11 h 326"/>
                    <a:gd name="T70" fmla="*/ 4 w 208"/>
                    <a:gd name="T71" fmla="*/ 11 h 326"/>
                    <a:gd name="T72" fmla="*/ 4 w 208"/>
                    <a:gd name="T73" fmla="*/ 11 h 326"/>
                    <a:gd name="T74" fmla="*/ 4 w 208"/>
                    <a:gd name="T75" fmla="*/ 10 h 326"/>
                    <a:gd name="T76" fmla="*/ 5 w 208"/>
                    <a:gd name="T77" fmla="*/ 10 h 326"/>
                    <a:gd name="T78" fmla="*/ 5 w 208"/>
                    <a:gd name="T79" fmla="*/ 10 h 326"/>
                    <a:gd name="T80" fmla="*/ 5 w 208"/>
                    <a:gd name="T81" fmla="*/ 9 h 326"/>
                    <a:gd name="T82" fmla="*/ 5 w 208"/>
                    <a:gd name="T83" fmla="*/ 8 h 326"/>
                    <a:gd name="T84" fmla="*/ 6 w 208"/>
                    <a:gd name="T85" fmla="*/ 5 h 326"/>
                    <a:gd name="T86" fmla="*/ 6 w 208"/>
                    <a:gd name="T87" fmla="*/ 3 h 326"/>
                    <a:gd name="T88" fmla="*/ 7 w 208"/>
                    <a:gd name="T89" fmla="*/ 2 h 326"/>
                    <a:gd name="T90" fmla="*/ 7 w 208"/>
                    <a:gd name="T91" fmla="*/ 2 h 3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08" h="326">
                      <a:moveTo>
                        <a:pt x="207" y="43"/>
                      </a:moveTo>
                      <a:lnTo>
                        <a:pt x="208" y="36"/>
                      </a:lnTo>
                      <a:lnTo>
                        <a:pt x="208" y="30"/>
                      </a:lnTo>
                      <a:lnTo>
                        <a:pt x="204" y="16"/>
                      </a:lnTo>
                      <a:lnTo>
                        <a:pt x="201" y="9"/>
                      </a:lnTo>
                      <a:lnTo>
                        <a:pt x="198" y="3"/>
                      </a:lnTo>
                      <a:lnTo>
                        <a:pt x="192" y="0"/>
                      </a:lnTo>
                      <a:lnTo>
                        <a:pt x="185" y="0"/>
                      </a:lnTo>
                      <a:lnTo>
                        <a:pt x="158" y="0"/>
                      </a:lnTo>
                      <a:lnTo>
                        <a:pt x="131" y="1"/>
                      </a:lnTo>
                      <a:lnTo>
                        <a:pt x="117" y="3"/>
                      </a:lnTo>
                      <a:lnTo>
                        <a:pt x="104" y="8"/>
                      </a:lnTo>
                      <a:lnTo>
                        <a:pt x="94" y="15"/>
                      </a:lnTo>
                      <a:lnTo>
                        <a:pt x="83" y="25"/>
                      </a:lnTo>
                      <a:lnTo>
                        <a:pt x="73" y="34"/>
                      </a:lnTo>
                      <a:lnTo>
                        <a:pt x="65" y="45"/>
                      </a:lnTo>
                      <a:lnTo>
                        <a:pt x="51" y="68"/>
                      </a:lnTo>
                      <a:lnTo>
                        <a:pt x="46" y="80"/>
                      </a:lnTo>
                      <a:lnTo>
                        <a:pt x="41" y="94"/>
                      </a:lnTo>
                      <a:lnTo>
                        <a:pt x="35" y="119"/>
                      </a:lnTo>
                      <a:lnTo>
                        <a:pt x="20" y="172"/>
                      </a:lnTo>
                      <a:lnTo>
                        <a:pt x="6" y="225"/>
                      </a:lnTo>
                      <a:lnTo>
                        <a:pt x="1" y="251"/>
                      </a:lnTo>
                      <a:lnTo>
                        <a:pt x="0" y="264"/>
                      </a:lnTo>
                      <a:lnTo>
                        <a:pt x="1" y="278"/>
                      </a:lnTo>
                      <a:lnTo>
                        <a:pt x="4" y="291"/>
                      </a:lnTo>
                      <a:lnTo>
                        <a:pt x="10" y="304"/>
                      </a:lnTo>
                      <a:lnTo>
                        <a:pt x="14" y="310"/>
                      </a:lnTo>
                      <a:lnTo>
                        <a:pt x="18" y="314"/>
                      </a:lnTo>
                      <a:lnTo>
                        <a:pt x="23" y="320"/>
                      </a:lnTo>
                      <a:lnTo>
                        <a:pt x="30" y="322"/>
                      </a:lnTo>
                      <a:lnTo>
                        <a:pt x="43" y="326"/>
                      </a:lnTo>
                      <a:lnTo>
                        <a:pt x="56" y="326"/>
                      </a:lnTo>
                      <a:lnTo>
                        <a:pt x="83" y="326"/>
                      </a:lnTo>
                      <a:lnTo>
                        <a:pt x="97" y="326"/>
                      </a:lnTo>
                      <a:lnTo>
                        <a:pt x="103" y="324"/>
                      </a:lnTo>
                      <a:lnTo>
                        <a:pt x="110" y="321"/>
                      </a:lnTo>
                      <a:lnTo>
                        <a:pt x="120" y="312"/>
                      </a:lnTo>
                      <a:lnTo>
                        <a:pt x="130" y="303"/>
                      </a:lnTo>
                      <a:lnTo>
                        <a:pt x="137" y="291"/>
                      </a:lnTo>
                      <a:lnTo>
                        <a:pt x="144" y="279"/>
                      </a:lnTo>
                      <a:lnTo>
                        <a:pt x="152" y="254"/>
                      </a:lnTo>
                      <a:lnTo>
                        <a:pt x="178" y="147"/>
                      </a:lnTo>
                      <a:lnTo>
                        <a:pt x="193" y="95"/>
                      </a:lnTo>
                      <a:lnTo>
                        <a:pt x="200" y="69"/>
                      </a:lnTo>
                      <a:lnTo>
                        <a:pt x="207" y="4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01434" name="Line 323"/>
              <p:cNvSpPr>
                <a:spLocks noChangeShapeType="1"/>
              </p:cNvSpPr>
              <p:nvPr/>
            </p:nvSpPr>
            <p:spPr bwMode="auto">
              <a:xfrm flipV="1">
                <a:off x="2106" y="3039"/>
                <a:ext cx="1407" cy="813"/>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01387" name="Group 324"/>
            <p:cNvGrpSpPr>
              <a:grpSpLocks/>
            </p:cNvGrpSpPr>
            <p:nvPr/>
          </p:nvGrpSpPr>
          <p:grpSpPr bwMode="auto">
            <a:xfrm>
              <a:off x="1730" y="1098"/>
              <a:ext cx="2008" cy="2523"/>
              <a:chOff x="1730" y="1098"/>
              <a:chExt cx="2008" cy="2523"/>
            </a:xfrm>
          </p:grpSpPr>
          <p:sp>
            <p:nvSpPr>
              <p:cNvPr id="101404" name="Line 325"/>
              <p:cNvSpPr>
                <a:spLocks noChangeShapeType="1"/>
              </p:cNvSpPr>
              <p:nvPr/>
            </p:nvSpPr>
            <p:spPr bwMode="auto">
              <a:xfrm flipV="1">
                <a:off x="2811" y="2520"/>
                <a:ext cx="589" cy="448"/>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1405" name="Group 326"/>
              <p:cNvGrpSpPr>
                <a:grpSpLocks/>
              </p:cNvGrpSpPr>
              <p:nvPr/>
            </p:nvGrpSpPr>
            <p:grpSpPr bwMode="auto">
              <a:xfrm>
                <a:off x="1730" y="1098"/>
                <a:ext cx="2008" cy="2523"/>
                <a:chOff x="1730" y="1098"/>
                <a:chExt cx="2008" cy="2523"/>
              </a:xfrm>
            </p:grpSpPr>
            <p:sp>
              <p:nvSpPr>
                <p:cNvPr id="101406" name="Line 327"/>
                <p:cNvSpPr>
                  <a:spLocks noChangeShapeType="1"/>
                </p:cNvSpPr>
                <p:nvPr/>
              </p:nvSpPr>
              <p:spPr bwMode="auto">
                <a:xfrm>
                  <a:off x="2865" y="3073"/>
                  <a:ext cx="0" cy="4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1407" name="Group 328"/>
                <p:cNvGrpSpPr>
                  <a:grpSpLocks/>
                </p:cNvGrpSpPr>
                <p:nvPr/>
              </p:nvGrpSpPr>
              <p:grpSpPr bwMode="auto">
                <a:xfrm>
                  <a:off x="1730" y="1098"/>
                  <a:ext cx="2008" cy="2523"/>
                  <a:chOff x="1730" y="1098"/>
                  <a:chExt cx="2008" cy="2523"/>
                </a:xfrm>
              </p:grpSpPr>
              <p:sp>
                <p:nvSpPr>
                  <p:cNvPr id="101408" name="Line 329"/>
                  <p:cNvSpPr>
                    <a:spLocks noChangeShapeType="1"/>
                  </p:cNvSpPr>
                  <p:nvPr/>
                </p:nvSpPr>
                <p:spPr bwMode="auto">
                  <a:xfrm>
                    <a:off x="1947" y="1244"/>
                    <a:ext cx="499" cy="4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09" name="Line 330"/>
                  <p:cNvSpPr>
                    <a:spLocks noChangeShapeType="1"/>
                  </p:cNvSpPr>
                  <p:nvPr/>
                </p:nvSpPr>
                <p:spPr bwMode="auto">
                  <a:xfrm>
                    <a:off x="3134" y="2285"/>
                    <a:ext cx="517" cy="45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10" name="Line 331"/>
                  <p:cNvSpPr>
                    <a:spLocks noChangeShapeType="1"/>
                  </p:cNvSpPr>
                  <p:nvPr/>
                </p:nvSpPr>
                <p:spPr bwMode="auto">
                  <a:xfrm flipH="1">
                    <a:off x="2865" y="2739"/>
                    <a:ext cx="786" cy="33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11" name="Line 332"/>
                  <p:cNvSpPr>
                    <a:spLocks noChangeShapeType="1"/>
                  </p:cNvSpPr>
                  <p:nvPr/>
                </p:nvSpPr>
                <p:spPr bwMode="auto">
                  <a:xfrm flipH="1" flipV="1">
                    <a:off x="2735" y="2815"/>
                    <a:ext cx="130" cy="25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12" name="Line 333"/>
                  <p:cNvSpPr>
                    <a:spLocks noChangeShapeType="1"/>
                  </p:cNvSpPr>
                  <p:nvPr/>
                </p:nvSpPr>
                <p:spPr bwMode="auto">
                  <a:xfrm flipH="1" flipV="1">
                    <a:off x="1947" y="1244"/>
                    <a:ext cx="282" cy="5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13" name="Line 334"/>
                  <p:cNvSpPr>
                    <a:spLocks noChangeShapeType="1"/>
                  </p:cNvSpPr>
                  <p:nvPr/>
                </p:nvSpPr>
                <p:spPr bwMode="auto">
                  <a:xfrm flipH="1">
                    <a:off x="2735" y="2285"/>
                    <a:ext cx="399" cy="53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14" name="Freeform 335"/>
                  <p:cNvSpPr>
                    <a:spLocks/>
                  </p:cNvSpPr>
                  <p:nvPr/>
                </p:nvSpPr>
                <p:spPr bwMode="auto">
                  <a:xfrm>
                    <a:off x="1741" y="1098"/>
                    <a:ext cx="116" cy="157"/>
                  </a:xfrm>
                  <a:custGeom>
                    <a:avLst/>
                    <a:gdLst>
                      <a:gd name="T0" fmla="*/ 0 w 359"/>
                      <a:gd name="T1" fmla="*/ 16 h 489"/>
                      <a:gd name="T2" fmla="*/ 5 w 359"/>
                      <a:gd name="T3" fmla="*/ 0 h 489"/>
                      <a:gd name="T4" fmla="*/ 6 w 359"/>
                      <a:gd name="T5" fmla="*/ 9 h 489"/>
                      <a:gd name="T6" fmla="*/ 12 w 359"/>
                      <a:gd name="T7" fmla="*/ 0 h 489"/>
                      <a:gd name="T8" fmla="*/ 8 w 359"/>
                      <a:gd name="T9" fmla="*/ 16 h 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 h="489">
                        <a:moveTo>
                          <a:pt x="0" y="489"/>
                        </a:moveTo>
                        <a:lnTo>
                          <a:pt x="131" y="0"/>
                        </a:lnTo>
                        <a:lnTo>
                          <a:pt x="173" y="272"/>
                        </a:lnTo>
                        <a:lnTo>
                          <a:pt x="359" y="0"/>
                        </a:lnTo>
                        <a:lnTo>
                          <a:pt x="228" y="4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15" name="Freeform 336"/>
                  <p:cNvSpPr>
                    <a:spLocks/>
                  </p:cNvSpPr>
                  <p:nvPr/>
                </p:nvSpPr>
                <p:spPr bwMode="auto">
                  <a:xfrm>
                    <a:off x="2863" y="2820"/>
                    <a:ext cx="103" cy="157"/>
                  </a:xfrm>
                  <a:custGeom>
                    <a:avLst/>
                    <a:gdLst>
                      <a:gd name="T0" fmla="*/ 0 w 322"/>
                      <a:gd name="T1" fmla="*/ 16 h 489"/>
                      <a:gd name="T2" fmla="*/ 4 w 322"/>
                      <a:gd name="T3" fmla="*/ 0 h 489"/>
                      <a:gd name="T4" fmla="*/ 6 w 322"/>
                      <a:gd name="T5" fmla="*/ 16 h 489"/>
                      <a:gd name="T6" fmla="*/ 11 w 322"/>
                      <a:gd name="T7" fmla="*/ 0 h 4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22" h="489">
                        <a:moveTo>
                          <a:pt x="0" y="489"/>
                        </a:moveTo>
                        <a:lnTo>
                          <a:pt x="131" y="0"/>
                        </a:lnTo>
                        <a:lnTo>
                          <a:pt x="191" y="489"/>
                        </a:lnTo>
                        <a:lnTo>
                          <a:pt x="3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16" name="Freeform 337"/>
                  <p:cNvSpPr>
                    <a:spLocks/>
                  </p:cNvSpPr>
                  <p:nvPr/>
                </p:nvSpPr>
                <p:spPr bwMode="auto">
                  <a:xfrm>
                    <a:off x="3606" y="2500"/>
                    <a:ext cx="49" cy="156"/>
                  </a:xfrm>
                  <a:custGeom>
                    <a:avLst/>
                    <a:gdLst>
                      <a:gd name="T0" fmla="*/ 5 w 152"/>
                      <a:gd name="T1" fmla="*/ 0 h 489"/>
                      <a:gd name="T2" fmla="*/ 0 w 152"/>
                      <a:gd name="T3" fmla="*/ 16 h 489"/>
                      <a:gd name="T4" fmla="*/ 5 w 152"/>
                      <a:gd name="T5" fmla="*/ 16 h 489"/>
                      <a:gd name="T6" fmla="*/ 0 60000 65536"/>
                      <a:gd name="T7" fmla="*/ 0 60000 65536"/>
                      <a:gd name="T8" fmla="*/ 0 60000 65536"/>
                    </a:gdLst>
                    <a:ahLst/>
                    <a:cxnLst>
                      <a:cxn ang="T6">
                        <a:pos x="T0" y="T1"/>
                      </a:cxn>
                      <a:cxn ang="T7">
                        <a:pos x="T2" y="T3"/>
                      </a:cxn>
                      <a:cxn ang="T8">
                        <a:pos x="T4" y="T5"/>
                      </a:cxn>
                    </a:cxnLst>
                    <a:rect l="0" t="0" r="r" b="b"/>
                    <a:pathLst>
                      <a:path w="152" h="489">
                        <a:moveTo>
                          <a:pt x="131" y="0"/>
                        </a:moveTo>
                        <a:lnTo>
                          <a:pt x="0" y="489"/>
                        </a:lnTo>
                        <a:lnTo>
                          <a:pt x="152" y="4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17" name="Line 338"/>
                  <p:cNvSpPr>
                    <a:spLocks noChangeShapeType="1"/>
                  </p:cNvSpPr>
                  <p:nvPr/>
                </p:nvSpPr>
                <p:spPr bwMode="auto">
                  <a:xfrm>
                    <a:off x="1947" y="1244"/>
                    <a:ext cx="0" cy="2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18" name="Line 339"/>
                  <p:cNvSpPr>
                    <a:spLocks noChangeShapeType="1"/>
                  </p:cNvSpPr>
                  <p:nvPr/>
                </p:nvSpPr>
                <p:spPr bwMode="auto">
                  <a:xfrm>
                    <a:off x="1947" y="3364"/>
                    <a:ext cx="56" cy="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19" name="Line 340"/>
                  <p:cNvSpPr>
                    <a:spLocks noChangeShapeType="1"/>
                  </p:cNvSpPr>
                  <p:nvPr/>
                </p:nvSpPr>
                <p:spPr bwMode="auto">
                  <a:xfrm flipV="1">
                    <a:off x="1947" y="3359"/>
                    <a:ext cx="56" cy="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20" name="Line 341"/>
                  <p:cNvSpPr>
                    <a:spLocks noChangeShapeType="1"/>
                  </p:cNvSpPr>
                  <p:nvPr/>
                </p:nvSpPr>
                <p:spPr bwMode="auto">
                  <a:xfrm>
                    <a:off x="3651" y="2737"/>
                    <a:ext cx="0" cy="4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21" name="Line 342"/>
                  <p:cNvSpPr>
                    <a:spLocks noChangeShapeType="1"/>
                  </p:cNvSpPr>
                  <p:nvPr/>
                </p:nvSpPr>
                <p:spPr bwMode="auto">
                  <a:xfrm flipV="1">
                    <a:off x="2865" y="3214"/>
                    <a:ext cx="786" cy="29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22" name="Line 343"/>
                  <p:cNvSpPr>
                    <a:spLocks noChangeShapeType="1"/>
                  </p:cNvSpPr>
                  <p:nvPr/>
                </p:nvSpPr>
                <p:spPr bwMode="auto">
                  <a:xfrm flipV="1">
                    <a:off x="3134" y="3214"/>
                    <a:ext cx="517" cy="4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23" name="Line 344"/>
                  <p:cNvSpPr>
                    <a:spLocks noChangeShapeType="1"/>
                  </p:cNvSpPr>
                  <p:nvPr/>
                </p:nvSpPr>
                <p:spPr bwMode="auto">
                  <a:xfrm>
                    <a:off x="2735" y="3489"/>
                    <a:ext cx="130" cy="2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24" name="Freeform 345"/>
                  <p:cNvSpPr>
                    <a:spLocks/>
                  </p:cNvSpPr>
                  <p:nvPr/>
                </p:nvSpPr>
                <p:spPr bwMode="auto">
                  <a:xfrm>
                    <a:off x="1730" y="3335"/>
                    <a:ext cx="80" cy="105"/>
                  </a:xfrm>
                  <a:custGeom>
                    <a:avLst/>
                    <a:gdLst>
                      <a:gd name="T0" fmla="*/ 0 w 249"/>
                      <a:gd name="T1" fmla="*/ 11 h 325"/>
                      <a:gd name="T2" fmla="*/ 3 w 249"/>
                      <a:gd name="T3" fmla="*/ 0 h 325"/>
                      <a:gd name="T4" fmla="*/ 8 w 249"/>
                      <a:gd name="T5" fmla="*/ 0 h 325"/>
                      <a:gd name="T6" fmla="*/ 0 60000 65536"/>
                      <a:gd name="T7" fmla="*/ 0 60000 65536"/>
                      <a:gd name="T8" fmla="*/ 0 60000 65536"/>
                    </a:gdLst>
                    <a:ahLst/>
                    <a:cxnLst>
                      <a:cxn ang="T6">
                        <a:pos x="T0" y="T1"/>
                      </a:cxn>
                      <a:cxn ang="T7">
                        <a:pos x="T2" y="T3"/>
                      </a:cxn>
                      <a:cxn ang="T8">
                        <a:pos x="T4" y="T5"/>
                      </a:cxn>
                    </a:cxnLst>
                    <a:rect l="0" t="0" r="r" b="b"/>
                    <a:pathLst>
                      <a:path w="249" h="325">
                        <a:moveTo>
                          <a:pt x="0" y="325"/>
                        </a:moveTo>
                        <a:lnTo>
                          <a:pt x="87" y="0"/>
                        </a:lnTo>
                        <a:lnTo>
                          <a:pt x="2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25" name="Freeform 346"/>
                  <p:cNvSpPr>
                    <a:spLocks/>
                  </p:cNvSpPr>
                  <p:nvPr/>
                </p:nvSpPr>
                <p:spPr bwMode="auto">
                  <a:xfrm>
                    <a:off x="1810" y="3335"/>
                    <a:ext cx="14" cy="31"/>
                  </a:xfrm>
                  <a:custGeom>
                    <a:avLst/>
                    <a:gdLst>
                      <a:gd name="T0" fmla="*/ 1 w 46"/>
                      <a:gd name="T1" fmla="*/ 3 h 94"/>
                      <a:gd name="T2" fmla="*/ 1 w 46"/>
                      <a:gd name="T3" fmla="*/ 3 h 94"/>
                      <a:gd name="T4" fmla="*/ 1 w 46"/>
                      <a:gd name="T5" fmla="*/ 2 h 94"/>
                      <a:gd name="T6" fmla="*/ 1 w 46"/>
                      <a:gd name="T7" fmla="*/ 2 h 94"/>
                      <a:gd name="T8" fmla="*/ 1 w 46"/>
                      <a:gd name="T9" fmla="*/ 1 h 94"/>
                      <a:gd name="T10" fmla="*/ 1 w 46"/>
                      <a:gd name="T11" fmla="*/ 1 h 94"/>
                      <a:gd name="T12" fmla="*/ 1 w 46"/>
                      <a:gd name="T13" fmla="*/ 0 h 94"/>
                      <a:gd name="T14" fmla="*/ 0 w 46"/>
                      <a:gd name="T15" fmla="*/ 0 h 94"/>
                      <a:gd name="T16" fmla="*/ 0 w 46"/>
                      <a:gd name="T17" fmla="*/ 0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94">
                        <a:moveTo>
                          <a:pt x="41" y="94"/>
                        </a:moveTo>
                        <a:lnTo>
                          <a:pt x="45" y="75"/>
                        </a:lnTo>
                        <a:lnTo>
                          <a:pt x="46" y="58"/>
                        </a:lnTo>
                        <a:lnTo>
                          <a:pt x="44" y="41"/>
                        </a:lnTo>
                        <a:lnTo>
                          <a:pt x="40" y="27"/>
                        </a:lnTo>
                        <a:lnTo>
                          <a:pt x="33" y="16"/>
                        </a:lnTo>
                        <a:lnTo>
                          <a:pt x="24" y="6"/>
                        </a:lnTo>
                        <a:lnTo>
                          <a:pt x="13"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26" name="Line 347"/>
                  <p:cNvSpPr>
                    <a:spLocks noChangeShapeType="1"/>
                  </p:cNvSpPr>
                  <p:nvPr/>
                </p:nvSpPr>
                <p:spPr bwMode="auto">
                  <a:xfrm flipH="1">
                    <a:off x="1804" y="3366"/>
                    <a:ext cx="18"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27" name="Line 348"/>
                  <p:cNvSpPr>
                    <a:spLocks noChangeShapeType="1"/>
                  </p:cNvSpPr>
                  <p:nvPr/>
                </p:nvSpPr>
                <p:spPr bwMode="auto">
                  <a:xfrm flipV="1">
                    <a:off x="1766" y="3335"/>
                    <a:ext cx="29"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28" name="Freeform 349"/>
                  <p:cNvSpPr>
                    <a:spLocks/>
                  </p:cNvSpPr>
                  <p:nvPr/>
                </p:nvSpPr>
                <p:spPr bwMode="auto">
                  <a:xfrm>
                    <a:off x="3700" y="3274"/>
                    <a:ext cx="9" cy="18"/>
                  </a:xfrm>
                  <a:custGeom>
                    <a:avLst/>
                    <a:gdLst>
                      <a:gd name="T0" fmla="*/ 0 w 25"/>
                      <a:gd name="T1" fmla="*/ 0 h 54"/>
                      <a:gd name="T2" fmla="*/ 0 w 25"/>
                      <a:gd name="T3" fmla="*/ 1 h 54"/>
                      <a:gd name="T4" fmla="*/ 0 w 25"/>
                      <a:gd name="T5" fmla="*/ 1 h 54"/>
                      <a:gd name="T6" fmla="*/ 0 w 25"/>
                      <a:gd name="T7" fmla="*/ 1 h 54"/>
                      <a:gd name="T8" fmla="*/ 0 w 25"/>
                      <a:gd name="T9" fmla="*/ 2 h 54"/>
                      <a:gd name="T10" fmla="*/ 1 w 25"/>
                      <a:gd name="T11" fmla="*/ 2 h 54"/>
                      <a:gd name="T12" fmla="*/ 1 w 25"/>
                      <a:gd name="T13" fmla="*/ 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54">
                        <a:moveTo>
                          <a:pt x="2" y="0"/>
                        </a:moveTo>
                        <a:lnTo>
                          <a:pt x="0" y="14"/>
                        </a:lnTo>
                        <a:lnTo>
                          <a:pt x="0" y="27"/>
                        </a:lnTo>
                        <a:lnTo>
                          <a:pt x="3" y="38"/>
                        </a:lnTo>
                        <a:lnTo>
                          <a:pt x="8" y="47"/>
                        </a:lnTo>
                        <a:lnTo>
                          <a:pt x="16" y="52"/>
                        </a:lnTo>
                        <a:lnTo>
                          <a:pt x="25"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29" name="Line 350"/>
                  <p:cNvSpPr>
                    <a:spLocks noChangeShapeType="1"/>
                  </p:cNvSpPr>
                  <p:nvPr/>
                </p:nvSpPr>
                <p:spPr bwMode="auto">
                  <a:xfrm flipV="1">
                    <a:off x="3700" y="3136"/>
                    <a:ext cx="38" cy="1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30" name="Freeform 351"/>
                  <p:cNvSpPr>
                    <a:spLocks/>
                  </p:cNvSpPr>
                  <p:nvPr/>
                </p:nvSpPr>
                <p:spPr bwMode="auto">
                  <a:xfrm>
                    <a:off x="2854" y="3518"/>
                    <a:ext cx="56" cy="103"/>
                  </a:xfrm>
                  <a:custGeom>
                    <a:avLst/>
                    <a:gdLst>
                      <a:gd name="T0" fmla="*/ 0 w 173"/>
                      <a:gd name="T1" fmla="*/ 10 h 326"/>
                      <a:gd name="T2" fmla="*/ 3 w 173"/>
                      <a:gd name="T3" fmla="*/ 0 h 326"/>
                      <a:gd name="T4" fmla="*/ 6 w 173"/>
                      <a:gd name="T5" fmla="*/ 0 h 326"/>
                      <a:gd name="T6" fmla="*/ 0 60000 65536"/>
                      <a:gd name="T7" fmla="*/ 0 60000 65536"/>
                      <a:gd name="T8" fmla="*/ 0 60000 65536"/>
                    </a:gdLst>
                    <a:ahLst/>
                    <a:cxnLst>
                      <a:cxn ang="T6">
                        <a:pos x="T0" y="T1"/>
                      </a:cxn>
                      <a:cxn ang="T7">
                        <a:pos x="T2" y="T3"/>
                      </a:cxn>
                      <a:cxn ang="T8">
                        <a:pos x="T4" y="T5"/>
                      </a:cxn>
                    </a:cxnLst>
                    <a:rect l="0" t="0" r="r" b="b"/>
                    <a:pathLst>
                      <a:path w="173" h="326">
                        <a:moveTo>
                          <a:pt x="0" y="326"/>
                        </a:moveTo>
                        <a:lnTo>
                          <a:pt x="87" y="0"/>
                        </a:lnTo>
                        <a:lnTo>
                          <a:pt x="17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31" name="Freeform 352"/>
                  <p:cNvSpPr>
                    <a:spLocks/>
                  </p:cNvSpPr>
                  <p:nvPr/>
                </p:nvSpPr>
                <p:spPr bwMode="auto">
                  <a:xfrm>
                    <a:off x="2910" y="3518"/>
                    <a:ext cx="15" cy="29"/>
                  </a:xfrm>
                  <a:custGeom>
                    <a:avLst/>
                    <a:gdLst>
                      <a:gd name="T0" fmla="*/ 1 w 45"/>
                      <a:gd name="T1" fmla="*/ 3 h 96"/>
                      <a:gd name="T2" fmla="*/ 2 w 45"/>
                      <a:gd name="T3" fmla="*/ 2 h 96"/>
                      <a:gd name="T4" fmla="*/ 2 w 45"/>
                      <a:gd name="T5" fmla="*/ 2 h 96"/>
                      <a:gd name="T6" fmla="*/ 2 w 45"/>
                      <a:gd name="T7" fmla="*/ 1 h 96"/>
                      <a:gd name="T8" fmla="*/ 1 w 45"/>
                      <a:gd name="T9" fmla="*/ 1 h 96"/>
                      <a:gd name="T10" fmla="*/ 1 w 45"/>
                      <a:gd name="T11" fmla="*/ 1 h 96"/>
                      <a:gd name="T12" fmla="*/ 1 w 45"/>
                      <a:gd name="T13" fmla="*/ 0 h 96"/>
                      <a:gd name="T14" fmla="*/ 0 w 45"/>
                      <a:gd name="T15" fmla="*/ 0 h 96"/>
                      <a:gd name="T16" fmla="*/ 0 w 45"/>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96">
                        <a:moveTo>
                          <a:pt x="40" y="96"/>
                        </a:moveTo>
                        <a:lnTo>
                          <a:pt x="44" y="77"/>
                        </a:lnTo>
                        <a:lnTo>
                          <a:pt x="45" y="59"/>
                        </a:lnTo>
                        <a:lnTo>
                          <a:pt x="43" y="43"/>
                        </a:lnTo>
                        <a:lnTo>
                          <a:pt x="39" y="28"/>
                        </a:lnTo>
                        <a:lnTo>
                          <a:pt x="33" y="16"/>
                        </a:lnTo>
                        <a:lnTo>
                          <a:pt x="23" y="8"/>
                        </a:lnTo>
                        <a:lnTo>
                          <a:pt x="12"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32" name="Line 353"/>
                  <p:cNvSpPr>
                    <a:spLocks noChangeShapeType="1"/>
                  </p:cNvSpPr>
                  <p:nvPr/>
                </p:nvSpPr>
                <p:spPr bwMode="auto">
                  <a:xfrm flipH="1">
                    <a:off x="2903" y="3547"/>
                    <a:ext cx="2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101388" name="Group 354"/>
            <p:cNvGrpSpPr>
              <a:grpSpLocks/>
            </p:cNvGrpSpPr>
            <p:nvPr/>
          </p:nvGrpSpPr>
          <p:grpSpPr bwMode="auto">
            <a:xfrm>
              <a:off x="2581" y="2092"/>
              <a:ext cx="671" cy="802"/>
              <a:chOff x="2581" y="2092"/>
              <a:chExt cx="671" cy="802"/>
            </a:xfrm>
          </p:grpSpPr>
          <p:sp>
            <p:nvSpPr>
              <p:cNvPr id="101399" name="Line 355"/>
              <p:cNvSpPr>
                <a:spLocks noChangeShapeType="1"/>
              </p:cNvSpPr>
              <p:nvPr/>
            </p:nvSpPr>
            <p:spPr bwMode="auto">
              <a:xfrm flipV="1">
                <a:off x="3149" y="2092"/>
                <a:ext cx="43"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00" name="Line 356"/>
              <p:cNvSpPr>
                <a:spLocks noChangeShapeType="1"/>
              </p:cNvSpPr>
              <p:nvPr/>
            </p:nvSpPr>
            <p:spPr bwMode="auto">
              <a:xfrm flipH="1">
                <a:off x="3167" y="2092"/>
                <a:ext cx="85" cy="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01" name="Line 357"/>
              <p:cNvSpPr>
                <a:spLocks noChangeShapeType="1"/>
              </p:cNvSpPr>
              <p:nvPr/>
            </p:nvSpPr>
            <p:spPr bwMode="auto">
              <a:xfrm>
                <a:off x="3201" y="2153"/>
                <a:ext cx="11"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402" name="Freeform 358"/>
              <p:cNvSpPr>
                <a:spLocks/>
              </p:cNvSpPr>
              <p:nvPr/>
            </p:nvSpPr>
            <p:spPr bwMode="auto">
              <a:xfrm>
                <a:off x="2581" y="2737"/>
                <a:ext cx="91" cy="157"/>
              </a:xfrm>
              <a:custGeom>
                <a:avLst/>
                <a:gdLst>
                  <a:gd name="T0" fmla="*/ 0 w 283"/>
                  <a:gd name="T1" fmla="*/ 16 h 489"/>
                  <a:gd name="T2" fmla="*/ 5 w 283"/>
                  <a:gd name="T3" fmla="*/ 0 h 489"/>
                  <a:gd name="T4" fmla="*/ 9 w 283"/>
                  <a:gd name="T5" fmla="*/ 0 h 489"/>
                  <a:gd name="T6" fmla="*/ 0 60000 65536"/>
                  <a:gd name="T7" fmla="*/ 0 60000 65536"/>
                  <a:gd name="T8" fmla="*/ 0 60000 65536"/>
                </a:gdLst>
                <a:ahLst/>
                <a:cxnLst>
                  <a:cxn ang="T6">
                    <a:pos x="T0" y="T1"/>
                  </a:cxn>
                  <a:cxn ang="T7">
                    <a:pos x="T2" y="T3"/>
                  </a:cxn>
                  <a:cxn ang="T8">
                    <a:pos x="T4" y="T5"/>
                  </a:cxn>
                </a:cxnLst>
                <a:rect l="0" t="0" r="r" b="b"/>
                <a:pathLst>
                  <a:path w="283" h="489">
                    <a:moveTo>
                      <a:pt x="0" y="489"/>
                    </a:moveTo>
                    <a:lnTo>
                      <a:pt x="131" y="0"/>
                    </a:lnTo>
                    <a:lnTo>
                      <a:pt x="28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403" name="Line 359"/>
              <p:cNvSpPr>
                <a:spLocks noChangeShapeType="1"/>
              </p:cNvSpPr>
              <p:nvPr/>
            </p:nvSpPr>
            <p:spPr bwMode="auto">
              <a:xfrm>
                <a:off x="2605" y="2806"/>
                <a:ext cx="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1389" name="Group 360"/>
            <p:cNvGrpSpPr>
              <a:grpSpLocks/>
            </p:cNvGrpSpPr>
            <p:nvPr/>
          </p:nvGrpSpPr>
          <p:grpSpPr bwMode="auto">
            <a:xfrm>
              <a:off x="2618" y="2286"/>
              <a:ext cx="618" cy="1227"/>
              <a:chOff x="2616" y="2285"/>
              <a:chExt cx="618" cy="1227"/>
            </a:xfrm>
          </p:grpSpPr>
          <p:sp>
            <p:nvSpPr>
              <p:cNvPr id="101390" name="Line 361"/>
              <p:cNvSpPr>
                <a:spLocks noChangeShapeType="1"/>
              </p:cNvSpPr>
              <p:nvPr/>
            </p:nvSpPr>
            <p:spPr bwMode="auto">
              <a:xfrm flipV="1">
                <a:off x="2616" y="3388"/>
                <a:ext cx="34" cy="1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391" name="Freeform 362"/>
              <p:cNvSpPr>
                <a:spLocks/>
              </p:cNvSpPr>
              <p:nvPr/>
            </p:nvSpPr>
            <p:spPr bwMode="auto">
              <a:xfrm>
                <a:off x="2650" y="3355"/>
                <a:ext cx="31" cy="33"/>
              </a:xfrm>
              <a:custGeom>
                <a:avLst/>
                <a:gdLst>
                  <a:gd name="T0" fmla="*/ 3 w 104"/>
                  <a:gd name="T1" fmla="*/ 0 h 108"/>
                  <a:gd name="T2" fmla="*/ 2 w 104"/>
                  <a:gd name="T3" fmla="*/ 0 h 108"/>
                  <a:gd name="T4" fmla="*/ 2 w 104"/>
                  <a:gd name="T5" fmla="*/ 0 h 108"/>
                  <a:gd name="T6" fmla="*/ 1 w 104"/>
                  <a:gd name="T7" fmla="*/ 1 h 108"/>
                  <a:gd name="T8" fmla="*/ 1 w 104"/>
                  <a:gd name="T9" fmla="*/ 1 h 108"/>
                  <a:gd name="T10" fmla="*/ 1 w 104"/>
                  <a:gd name="T11" fmla="*/ 2 h 108"/>
                  <a:gd name="T12" fmla="*/ 0 w 104"/>
                  <a:gd name="T13" fmla="*/ 2 h 108"/>
                  <a:gd name="T14" fmla="*/ 0 w 104"/>
                  <a:gd name="T15" fmla="*/ 2 h 108"/>
                  <a:gd name="T16" fmla="*/ 0 w 104"/>
                  <a:gd name="T17" fmla="*/ 3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4" h="108">
                    <a:moveTo>
                      <a:pt x="104" y="0"/>
                    </a:moveTo>
                    <a:lnTo>
                      <a:pt x="89" y="1"/>
                    </a:lnTo>
                    <a:lnTo>
                      <a:pt x="73" y="8"/>
                    </a:lnTo>
                    <a:lnTo>
                      <a:pt x="57" y="19"/>
                    </a:lnTo>
                    <a:lnTo>
                      <a:pt x="43" y="31"/>
                    </a:lnTo>
                    <a:lnTo>
                      <a:pt x="29" y="48"/>
                    </a:lnTo>
                    <a:lnTo>
                      <a:pt x="17" y="66"/>
                    </a:lnTo>
                    <a:lnTo>
                      <a:pt x="6" y="88"/>
                    </a:lnTo>
                    <a:lnTo>
                      <a:pt x="0"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1392" name="Line 363"/>
              <p:cNvSpPr>
                <a:spLocks noChangeShapeType="1"/>
              </p:cNvSpPr>
              <p:nvPr/>
            </p:nvSpPr>
            <p:spPr bwMode="auto">
              <a:xfrm>
                <a:off x="2632" y="3406"/>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393" name="Line 364"/>
              <p:cNvSpPr>
                <a:spLocks noChangeShapeType="1"/>
              </p:cNvSpPr>
              <p:nvPr/>
            </p:nvSpPr>
            <p:spPr bwMode="auto">
              <a:xfrm>
                <a:off x="2735" y="2815"/>
                <a:ext cx="0" cy="6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394" name="Line 365"/>
              <p:cNvSpPr>
                <a:spLocks noChangeShapeType="1"/>
              </p:cNvSpPr>
              <p:nvPr/>
            </p:nvSpPr>
            <p:spPr bwMode="auto">
              <a:xfrm>
                <a:off x="3134" y="2285"/>
                <a:ext cx="0" cy="9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395" name="Line 366"/>
              <p:cNvSpPr>
                <a:spLocks noChangeShapeType="1"/>
              </p:cNvSpPr>
              <p:nvPr/>
            </p:nvSpPr>
            <p:spPr bwMode="auto">
              <a:xfrm flipV="1">
                <a:off x="2735" y="3261"/>
                <a:ext cx="399" cy="22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396" name="Line 367"/>
              <p:cNvSpPr>
                <a:spLocks noChangeShapeType="1"/>
              </p:cNvSpPr>
              <p:nvPr/>
            </p:nvSpPr>
            <p:spPr bwMode="auto">
              <a:xfrm flipV="1">
                <a:off x="3163" y="3041"/>
                <a:ext cx="40" cy="1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397" name="Line 368"/>
              <p:cNvSpPr>
                <a:spLocks noChangeShapeType="1"/>
              </p:cNvSpPr>
              <p:nvPr/>
            </p:nvSpPr>
            <p:spPr bwMode="auto">
              <a:xfrm flipH="1">
                <a:off x="3176" y="3111"/>
                <a:ext cx="58"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1398" name="Line 369"/>
              <p:cNvSpPr>
                <a:spLocks noChangeShapeType="1"/>
              </p:cNvSpPr>
              <p:nvPr/>
            </p:nvSpPr>
            <p:spPr bwMode="auto">
              <a:xfrm>
                <a:off x="3205" y="3127"/>
                <a:ext cx="5"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4077"/>
                                        </p:tgtEl>
                                        <p:attrNameLst>
                                          <p:attrName>style.visibility</p:attrName>
                                        </p:attrNameLst>
                                      </p:cBhvr>
                                      <p:to>
                                        <p:strVal val="visible"/>
                                      </p:to>
                                    </p:set>
                                    <p:animEffect transition="in" filter="wipe(left)">
                                      <p:cBhvr>
                                        <p:cTn id="7" dur="500"/>
                                        <p:tgtEl>
                                          <p:spTgt spid="38407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32" fill="hold" grpId="0" nodeType="clickEffect">
                                  <p:stCondLst>
                                    <p:cond delay="0"/>
                                  </p:stCondLst>
                                  <p:childTnLst>
                                    <p:set>
                                      <p:cBhvr>
                                        <p:cTn id="11" dur="1" fill="hold">
                                          <p:stCondLst>
                                            <p:cond delay="0"/>
                                          </p:stCondLst>
                                        </p:cTn>
                                        <p:tgtEl>
                                          <p:spTgt spid="384071"/>
                                        </p:tgtEl>
                                        <p:attrNameLst>
                                          <p:attrName>style.visibility</p:attrName>
                                        </p:attrNameLst>
                                      </p:cBhvr>
                                      <p:to>
                                        <p:strVal val="visible"/>
                                      </p:to>
                                    </p:set>
                                    <p:animEffect transition="in" filter="box(out)">
                                      <p:cBhvr>
                                        <p:cTn id="12" dur="500"/>
                                        <p:tgtEl>
                                          <p:spTgt spid="38407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384148"/>
                                        </p:tgtEl>
                                        <p:attrNameLst>
                                          <p:attrName>style.visibility</p:attrName>
                                        </p:attrNameLst>
                                      </p:cBhvr>
                                      <p:to>
                                        <p:strVal val="visible"/>
                                      </p:to>
                                    </p:set>
                                    <p:animEffect transition="in" filter="wipe(left)">
                                      <p:cBhvr>
                                        <p:cTn id="17" dur="500"/>
                                        <p:tgtEl>
                                          <p:spTgt spid="3841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384156"/>
                                        </p:tgtEl>
                                        <p:attrNameLst>
                                          <p:attrName>style.visibility</p:attrName>
                                        </p:attrNameLst>
                                      </p:cBhvr>
                                      <p:to>
                                        <p:strVal val="visible"/>
                                      </p:to>
                                    </p:set>
                                    <p:animEffect transition="in" filter="wipe(down)">
                                      <p:cBhvr>
                                        <p:cTn id="22" dur="500"/>
                                        <p:tgtEl>
                                          <p:spTgt spid="38415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nodeType="clickEffect">
                                  <p:stCondLst>
                                    <p:cond delay="0"/>
                                  </p:stCondLst>
                                  <p:childTnLst>
                                    <p:set>
                                      <p:cBhvr>
                                        <p:cTn id="26" dur="1" fill="hold">
                                          <p:stCondLst>
                                            <p:cond delay="0"/>
                                          </p:stCondLst>
                                        </p:cTn>
                                        <p:tgtEl>
                                          <p:spTgt spid="384159"/>
                                        </p:tgtEl>
                                        <p:attrNameLst>
                                          <p:attrName>style.visibility</p:attrName>
                                        </p:attrNameLst>
                                      </p:cBhvr>
                                      <p:to>
                                        <p:strVal val="visible"/>
                                      </p:to>
                                    </p:set>
                                    <p:animEffect transition="in" filter="wipe(down)">
                                      <p:cBhvr>
                                        <p:cTn id="27" dur="500"/>
                                        <p:tgtEl>
                                          <p:spTgt spid="3841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4071" grpId="0" autoUpdateAnimBg="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Text Box 3"/>
          <p:cNvSpPr txBox="1">
            <a:spLocks noChangeArrowheads="1"/>
          </p:cNvSpPr>
          <p:nvPr/>
        </p:nvSpPr>
        <p:spPr bwMode="auto">
          <a:xfrm>
            <a:off x="0" y="0"/>
            <a:ext cx="1033303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3.</a:t>
            </a:r>
            <a:r>
              <a:rPr lang="zh-CN" altLang="en-US" sz="4000" b="1">
                <a:solidFill>
                  <a:srgbClr val="FF0000"/>
                </a:solidFill>
                <a:latin typeface="黑体" pitchFamily="2" charset="-122"/>
                <a:ea typeface="黑体" pitchFamily="2" charset="-122"/>
              </a:rPr>
              <a:t>一般位置平面与</a:t>
            </a:r>
            <a:r>
              <a:rPr lang="zh-CN" altLang="zh-CN" sz="4000" b="1">
                <a:solidFill>
                  <a:srgbClr val="FF0000"/>
                </a:solidFill>
                <a:latin typeface="黑体" pitchFamily="2" charset="-122"/>
                <a:ea typeface="黑体" pitchFamily="2" charset="-122"/>
              </a:rPr>
              <a:t>特殊位置</a:t>
            </a:r>
            <a:r>
              <a:rPr lang="zh-CN" altLang="en-US" sz="4000" b="1">
                <a:solidFill>
                  <a:srgbClr val="FF0000"/>
                </a:solidFill>
                <a:latin typeface="黑体" pitchFamily="2" charset="-122"/>
                <a:ea typeface="黑体" pitchFamily="2" charset="-122"/>
              </a:rPr>
              <a:t>平面相交。</a:t>
            </a:r>
            <a:endParaRPr lang="zh-CN" altLang="en-US" sz="4000">
              <a:solidFill>
                <a:srgbClr val="FF0000"/>
              </a:solidFill>
              <a:latin typeface="黑体" pitchFamily="2" charset="-122"/>
              <a:ea typeface="黑体" pitchFamily="2" charset="-122"/>
            </a:endParaRPr>
          </a:p>
        </p:txBody>
      </p:sp>
      <p:grpSp>
        <p:nvGrpSpPr>
          <p:cNvPr id="515076" name="Group 4"/>
          <p:cNvGrpSpPr>
            <a:grpSpLocks/>
          </p:cNvGrpSpPr>
          <p:nvPr/>
        </p:nvGrpSpPr>
        <p:grpSpPr bwMode="auto">
          <a:xfrm>
            <a:off x="6354763" y="1860550"/>
            <a:ext cx="1571625" cy="1017588"/>
            <a:chOff x="4003" y="1033"/>
            <a:chExt cx="990" cy="641"/>
          </a:xfrm>
        </p:grpSpPr>
        <p:sp>
          <p:nvSpPr>
            <p:cNvPr id="102605" name="Line 5"/>
            <p:cNvSpPr>
              <a:spLocks noChangeShapeType="1"/>
            </p:cNvSpPr>
            <p:nvPr/>
          </p:nvSpPr>
          <p:spPr bwMode="auto">
            <a:xfrm flipH="1" flipV="1">
              <a:off x="4003" y="1542"/>
              <a:ext cx="55" cy="13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606" name="Line 6"/>
            <p:cNvSpPr>
              <a:spLocks noChangeShapeType="1"/>
            </p:cNvSpPr>
            <p:nvPr/>
          </p:nvSpPr>
          <p:spPr bwMode="auto">
            <a:xfrm>
              <a:off x="4682" y="1033"/>
              <a:ext cx="311" cy="14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2404" name="Group 7"/>
          <p:cNvGrpSpPr>
            <a:grpSpLocks/>
          </p:cNvGrpSpPr>
          <p:nvPr/>
        </p:nvGrpSpPr>
        <p:grpSpPr bwMode="auto">
          <a:xfrm>
            <a:off x="4070350" y="696913"/>
            <a:ext cx="5073650" cy="5972175"/>
            <a:chOff x="2564" y="300"/>
            <a:chExt cx="3196" cy="3762"/>
          </a:xfrm>
        </p:grpSpPr>
        <p:sp>
          <p:nvSpPr>
            <p:cNvPr id="102535" name="Line 8"/>
            <p:cNvSpPr>
              <a:spLocks noChangeShapeType="1"/>
            </p:cNvSpPr>
            <p:nvPr/>
          </p:nvSpPr>
          <p:spPr bwMode="auto">
            <a:xfrm>
              <a:off x="2564" y="2373"/>
              <a:ext cx="319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2536" name="Group 9"/>
            <p:cNvGrpSpPr>
              <a:grpSpLocks/>
            </p:cNvGrpSpPr>
            <p:nvPr/>
          </p:nvGrpSpPr>
          <p:grpSpPr bwMode="auto">
            <a:xfrm>
              <a:off x="2826" y="300"/>
              <a:ext cx="2773" cy="3762"/>
              <a:chOff x="2826" y="300"/>
              <a:chExt cx="2773" cy="3762"/>
            </a:xfrm>
          </p:grpSpPr>
          <p:sp>
            <p:nvSpPr>
              <p:cNvPr id="102537" name="Line 10"/>
              <p:cNvSpPr>
                <a:spLocks noChangeShapeType="1"/>
              </p:cNvSpPr>
              <p:nvPr/>
            </p:nvSpPr>
            <p:spPr bwMode="auto">
              <a:xfrm flipV="1">
                <a:off x="2972" y="2841"/>
                <a:ext cx="2268" cy="97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38" name="Line 11"/>
              <p:cNvSpPr>
                <a:spLocks noChangeShapeType="1"/>
              </p:cNvSpPr>
              <p:nvPr/>
            </p:nvSpPr>
            <p:spPr bwMode="auto">
              <a:xfrm flipV="1">
                <a:off x="5240" y="1991"/>
                <a:ext cx="0" cy="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39" name="Line 12"/>
              <p:cNvSpPr>
                <a:spLocks noChangeShapeType="1"/>
              </p:cNvSpPr>
              <p:nvPr/>
            </p:nvSpPr>
            <p:spPr bwMode="auto">
              <a:xfrm flipH="1" flipV="1">
                <a:off x="4734" y="1854"/>
                <a:ext cx="506" cy="13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0" name="Line 13"/>
              <p:cNvSpPr>
                <a:spLocks noChangeShapeType="1"/>
              </p:cNvSpPr>
              <p:nvPr/>
            </p:nvSpPr>
            <p:spPr bwMode="auto">
              <a:xfrm flipV="1">
                <a:off x="2972" y="1072"/>
                <a:ext cx="842" cy="31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1" name="Line 14"/>
              <p:cNvSpPr>
                <a:spLocks noChangeShapeType="1"/>
              </p:cNvSpPr>
              <p:nvPr/>
            </p:nvSpPr>
            <p:spPr bwMode="auto">
              <a:xfrm>
                <a:off x="4845" y="692"/>
                <a:ext cx="148" cy="48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2" name="Line 15"/>
              <p:cNvSpPr>
                <a:spLocks noChangeShapeType="1"/>
              </p:cNvSpPr>
              <p:nvPr/>
            </p:nvSpPr>
            <p:spPr bwMode="auto">
              <a:xfrm>
                <a:off x="4845" y="692"/>
                <a:ext cx="0" cy="23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3" name="Line 16"/>
              <p:cNvSpPr>
                <a:spLocks noChangeShapeType="1"/>
              </p:cNvSpPr>
              <p:nvPr/>
            </p:nvSpPr>
            <p:spPr bwMode="auto">
              <a:xfrm>
                <a:off x="2972" y="1383"/>
                <a:ext cx="0" cy="24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4" name="Line 17"/>
              <p:cNvSpPr>
                <a:spLocks noChangeShapeType="1"/>
              </p:cNvSpPr>
              <p:nvPr/>
            </p:nvSpPr>
            <p:spPr bwMode="auto">
              <a:xfrm flipV="1">
                <a:off x="4271" y="3490"/>
                <a:ext cx="1115" cy="48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5" name="Line 18"/>
              <p:cNvSpPr>
                <a:spLocks noChangeShapeType="1"/>
              </p:cNvSpPr>
              <p:nvPr/>
            </p:nvSpPr>
            <p:spPr bwMode="auto">
              <a:xfrm flipH="1" flipV="1">
                <a:off x="3593" y="2454"/>
                <a:ext cx="1793" cy="10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6" name="Line 19"/>
              <p:cNvSpPr>
                <a:spLocks noChangeShapeType="1"/>
              </p:cNvSpPr>
              <p:nvPr/>
            </p:nvSpPr>
            <p:spPr bwMode="auto">
              <a:xfrm>
                <a:off x="3593" y="2454"/>
                <a:ext cx="678" cy="15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7" name="Line 20"/>
              <p:cNvSpPr>
                <a:spLocks noChangeShapeType="1"/>
              </p:cNvSpPr>
              <p:nvPr/>
            </p:nvSpPr>
            <p:spPr bwMode="auto">
              <a:xfrm flipV="1">
                <a:off x="3593" y="521"/>
                <a:ext cx="0" cy="19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8" name="Line 21"/>
              <p:cNvSpPr>
                <a:spLocks noChangeShapeType="1"/>
              </p:cNvSpPr>
              <p:nvPr/>
            </p:nvSpPr>
            <p:spPr bwMode="auto">
              <a:xfrm>
                <a:off x="3593" y="521"/>
                <a:ext cx="753" cy="35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49" name="Line 22"/>
              <p:cNvSpPr>
                <a:spLocks noChangeShapeType="1"/>
              </p:cNvSpPr>
              <p:nvPr/>
            </p:nvSpPr>
            <p:spPr bwMode="auto">
              <a:xfrm flipH="1">
                <a:off x="5113" y="1363"/>
                <a:ext cx="273" cy="20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0" name="Line 23"/>
              <p:cNvSpPr>
                <a:spLocks noChangeShapeType="1"/>
              </p:cNvSpPr>
              <p:nvPr/>
            </p:nvSpPr>
            <p:spPr bwMode="auto">
              <a:xfrm flipH="1" flipV="1">
                <a:off x="4058" y="1674"/>
                <a:ext cx="213" cy="53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1" name="Line 24"/>
              <p:cNvSpPr>
                <a:spLocks noChangeShapeType="1"/>
              </p:cNvSpPr>
              <p:nvPr/>
            </p:nvSpPr>
            <p:spPr bwMode="auto">
              <a:xfrm flipV="1">
                <a:off x="4346" y="692"/>
                <a:ext cx="499" cy="18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2" name="Line 25"/>
              <p:cNvSpPr>
                <a:spLocks noChangeShapeType="1"/>
              </p:cNvSpPr>
              <p:nvPr/>
            </p:nvSpPr>
            <p:spPr bwMode="auto">
              <a:xfrm>
                <a:off x="5113" y="1570"/>
                <a:ext cx="127" cy="42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3" name="Line 26"/>
              <p:cNvSpPr>
                <a:spLocks noChangeShapeType="1"/>
              </p:cNvSpPr>
              <p:nvPr/>
            </p:nvSpPr>
            <p:spPr bwMode="auto">
              <a:xfrm flipH="1" flipV="1">
                <a:off x="2972" y="1383"/>
                <a:ext cx="1086" cy="29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4" name="Line 27"/>
              <p:cNvSpPr>
                <a:spLocks noChangeShapeType="1"/>
              </p:cNvSpPr>
              <p:nvPr/>
            </p:nvSpPr>
            <p:spPr bwMode="auto">
              <a:xfrm flipH="1" flipV="1">
                <a:off x="3593" y="521"/>
                <a:ext cx="221" cy="55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5" name="Line 28"/>
              <p:cNvSpPr>
                <a:spLocks noChangeShapeType="1"/>
              </p:cNvSpPr>
              <p:nvPr/>
            </p:nvSpPr>
            <p:spPr bwMode="auto">
              <a:xfrm>
                <a:off x="4993" y="1178"/>
                <a:ext cx="393" cy="18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6" name="Line 29"/>
              <p:cNvSpPr>
                <a:spLocks noChangeShapeType="1"/>
              </p:cNvSpPr>
              <p:nvPr/>
            </p:nvSpPr>
            <p:spPr bwMode="auto">
              <a:xfrm>
                <a:off x="3814" y="1072"/>
                <a:ext cx="244" cy="60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7" name="Line 30"/>
              <p:cNvSpPr>
                <a:spLocks noChangeShapeType="1"/>
              </p:cNvSpPr>
              <p:nvPr/>
            </p:nvSpPr>
            <p:spPr bwMode="auto">
              <a:xfrm>
                <a:off x="4346" y="877"/>
                <a:ext cx="647" cy="30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8" name="Line 31"/>
              <p:cNvSpPr>
                <a:spLocks noChangeShapeType="1"/>
              </p:cNvSpPr>
              <p:nvPr/>
            </p:nvSpPr>
            <p:spPr bwMode="auto">
              <a:xfrm flipH="1">
                <a:off x="4271" y="1854"/>
                <a:ext cx="463" cy="3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59" name="Freeform 32"/>
              <p:cNvSpPr>
                <a:spLocks/>
              </p:cNvSpPr>
              <p:nvPr/>
            </p:nvSpPr>
            <p:spPr bwMode="auto">
              <a:xfrm>
                <a:off x="4398" y="2186"/>
                <a:ext cx="52" cy="96"/>
              </a:xfrm>
              <a:custGeom>
                <a:avLst/>
                <a:gdLst>
                  <a:gd name="T0" fmla="*/ 0 w 137"/>
                  <a:gd name="T1" fmla="*/ 13 h 259"/>
                  <a:gd name="T2" fmla="*/ 4 w 137"/>
                  <a:gd name="T3" fmla="*/ 0 h 259"/>
                  <a:gd name="T4" fmla="*/ 8 w 137"/>
                  <a:gd name="T5" fmla="*/ 0 h 259"/>
                  <a:gd name="T6" fmla="*/ 0 60000 65536"/>
                  <a:gd name="T7" fmla="*/ 0 60000 65536"/>
                  <a:gd name="T8" fmla="*/ 0 60000 65536"/>
                </a:gdLst>
                <a:ahLst/>
                <a:cxnLst>
                  <a:cxn ang="T6">
                    <a:pos x="T0" y="T1"/>
                  </a:cxn>
                  <a:cxn ang="T7">
                    <a:pos x="T2" y="T3"/>
                  </a:cxn>
                  <a:cxn ang="T8">
                    <a:pos x="T4" y="T5"/>
                  </a:cxn>
                </a:cxnLst>
                <a:rect l="0" t="0" r="r" b="b"/>
                <a:pathLst>
                  <a:path w="137" h="259">
                    <a:moveTo>
                      <a:pt x="0" y="259"/>
                    </a:moveTo>
                    <a:lnTo>
                      <a:pt x="69" y="0"/>
                    </a:lnTo>
                    <a:lnTo>
                      <a:pt x="1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60" name="Freeform 33"/>
              <p:cNvSpPr>
                <a:spLocks/>
              </p:cNvSpPr>
              <p:nvPr/>
            </p:nvSpPr>
            <p:spPr bwMode="auto">
              <a:xfrm>
                <a:off x="4450" y="2186"/>
                <a:ext cx="13" cy="29"/>
              </a:xfrm>
              <a:custGeom>
                <a:avLst/>
                <a:gdLst>
                  <a:gd name="T0" fmla="*/ 1 w 36"/>
                  <a:gd name="T1" fmla="*/ 4 h 76"/>
                  <a:gd name="T2" fmla="*/ 2 w 36"/>
                  <a:gd name="T3" fmla="*/ 3 h 76"/>
                  <a:gd name="T4" fmla="*/ 2 w 36"/>
                  <a:gd name="T5" fmla="*/ 3 h 76"/>
                  <a:gd name="T6" fmla="*/ 1 w 36"/>
                  <a:gd name="T7" fmla="*/ 2 h 76"/>
                  <a:gd name="T8" fmla="*/ 1 w 36"/>
                  <a:gd name="T9" fmla="*/ 1 h 76"/>
                  <a:gd name="T10" fmla="*/ 1 w 36"/>
                  <a:gd name="T11" fmla="*/ 1 h 76"/>
                  <a:gd name="T12" fmla="*/ 1 w 36"/>
                  <a:gd name="T13" fmla="*/ 0 h 76"/>
                  <a:gd name="T14" fmla="*/ 0 w 36"/>
                  <a:gd name="T15" fmla="*/ 0 h 76"/>
                  <a:gd name="T16" fmla="*/ 0 w 36"/>
                  <a:gd name="T17" fmla="*/ 0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6">
                    <a:moveTo>
                      <a:pt x="32" y="76"/>
                    </a:moveTo>
                    <a:lnTo>
                      <a:pt x="35" y="61"/>
                    </a:lnTo>
                    <a:lnTo>
                      <a:pt x="36" y="46"/>
                    </a:lnTo>
                    <a:lnTo>
                      <a:pt x="34" y="33"/>
                    </a:lnTo>
                    <a:lnTo>
                      <a:pt x="31" y="22"/>
                    </a:lnTo>
                    <a:lnTo>
                      <a:pt x="26" y="13"/>
                    </a:lnTo>
                    <a:lnTo>
                      <a:pt x="18" y="6"/>
                    </a:lnTo>
                    <a:lnTo>
                      <a:pt x="10"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61" name="Line 34"/>
              <p:cNvSpPr>
                <a:spLocks noChangeShapeType="1"/>
              </p:cNvSpPr>
              <p:nvPr/>
            </p:nvSpPr>
            <p:spPr bwMode="auto">
              <a:xfrm flipH="1">
                <a:off x="4443" y="2215"/>
                <a:ext cx="18"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62" name="Line 35"/>
              <p:cNvSpPr>
                <a:spLocks noChangeShapeType="1"/>
              </p:cNvSpPr>
              <p:nvPr/>
            </p:nvSpPr>
            <p:spPr bwMode="auto">
              <a:xfrm flipH="1">
                <a:off x="4497" y="2139"/>
                <a:ext cx="16"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63" name="Line 36"/>
              <p:cNvSpPr>
                <a:spLocks noChangeShapeType="1"/>
              </p:cNvSpPr>
              <p:nvPr/>
            </p:nvSpPr>
            <p:spPr bwMode="auto">
              <a:xfrm>
                <a:off x="4271" y="2204"/>
                <a:ext cx="0" cy="17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64" name="Line 37"/>
              <p:cNvSpPr>
                <a:spLocks noChangeShapeType="1"/>
              </p:cNvSpPr>
              <p:nvPr/>
            </p:nvSpPr>
            <p:spPr bwMode="auto">
              <a:xfrm flipV="1">
                <a:off x="5386" y="1363"/>
                <a:ext cx="0" cy="2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65" name="Freeform 38"/>
              <p:cNvSpPr>
                <a:spLocks/>
              </p:cNvSpPr>
              <p:nvPr/>
            </p:nvSpPr>
            <p:spPr bwMode="auto">
              <a:xfrm>
                <a:off x="4328" y="3966"/>
                <a:ext cx="52" cy="96"/>
              </a:xfrm>
              <a:custGeom>
                <a:avLst/>
                <a:gdLst>
                  <a:gd name="T0" fmla="*/ 0 w 137"/>
                  <a:gd name="T1" fmla="*/ 13 h 258"/>
                  <a:gd name="T2" fmla="*/ 4 w 137"/>
                  <a:gd name="T3" fmla="*/ 0 h 258"/>
                  <a:gd name="T4" fmla="*/ 8 w 137"/>
                  <a:gd name="T5" fmla="*/ 0 h 258"/>
                  <a:gd name="T6" fmla="*/ 0 60000 65536"/>
                  <a:gd name="T7" fmla="*/ 0 60000 65536"/>
                  <a:gd name="T8" fmla="*/ 0 60000 65536"/>
                </a:gdLst>
                <a:ahLst/>
                <a:cxnLst>
                  <a:cxn ang="T6">
                    <a:pos x="T0" y="T1"/>
                  </a:cxn>
                  <a:cxn ang="T7">
                    <a:pos x="T2" y="T3"/>
                  </a:cxn>
                  <a:cxn ang="T8">
                    <a:pos x="T4" y="T5"/>
                  </a:cxn>
                </a:cxnLst>
                <a:rect l="0" t="0" r="r" b="b"/>
                <a:pathLst>
                  <a:path w="137" h="258">
                    <a:moveTo>
                      <a:pt x="0" y="258"/>
                    </a:moveTo>
                    <a:lnTo>
                      <a:pt x="69" y="0"/>
                    </a:lnTo>
                    <a:lnTo>
                      <a:pt x="1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66" name="Freeform 39"/>
              <p:cNvSpPr>
                <a:spLocks/>
              </p:cNvSpPr>
              <p:nvPr/>
            </p:nvSpPr>
            <p:spPr bwMode="auto">
              <a:xfrm>
                <a:off x="4380" y="3966"/>
                <a:ext cx="13" cy="28"/>
              </a:xfrm>
              <a:custGeom>
                <a:avLst/>
                <a:gdLst>
                  <a:gd name="T0" fmla="*/ 1 w 36"/>
                  <a:gd name="T1" fmla="*/ 4 h 75"/>
                  <a:gd name="T2" fmla="*/ 2 w 36"/>
                  <a:gd name="T3" fmla="*/ 3 h 75"/>
                  <a:gd name="T4" fmla="*/ 2 w 36"/>
                  <a:gd name="T5" fmla="*/ 3 h 75"/>
                  <a:gd name="T6" fmla="*/ 2 w 36"/>
                  <a:gd name="T7" fmla="*/ 2 h 75"/>
                  <a:gd name="T8" fmla="*/ 1 w 36"/>
                  <a:gd name="T9" fmla="*/ 1 h 75"/>
                  <a:gd name="T10" fmla="*/ 1 w 36"/>
                  <a:gd name="T11" fmla="*/ 1 h 75"/>
                  <a:gd name="T12" fmla="*/ 1 w 36"/>
                  <a:gd name="T13" fmla="*/ 0 h 75"/>
                  <a:gd name="T14" fmla="*/ 0 w 36"/>
                  <a:gd name="T15" fmla="*/ 0 h 75"/>
                  <a:gd name="T16" fmla="*/ 0 w 36"/>
                  <a:gd name="T17" fmla="*/ 0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5">
                    <a:moveTo>
                      <a:pt x="33" y="75"/>
                    </a:moveTo>
                    <a:lnTo>
                      <a:pt x="36" y="60"/>
                    </a:lnTo>
                    <a:lnTo>
                      <a:pt x="36" y="47"/>
                    </a:lnTo>
                    <a:lnTo>
                      <a:pt x="35" y="34"/>
                    </a:lnTo>
                    <a:lnTo>
                      <a:pt x="32" y="22"/>
                    </a:lnTo>
                    <a:lnTo>
                      <a:pt x="26" y="13"/>
                    </a:lnTo>
                    <a:lnTo>
                      <a:pt x="19" y="6"/>
                    </a:lnTo>
                    <a:lnTo>
                      <a:pt x="10"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67" name="Line 40"/>
              <p:cNvSpPr>
                <a:spLocks noChangeShapeType="1"/>
              </p:cNvSpPr>
              <p:nvPr/>
            </p:nvSpPr>
            <p:spPr bwMode="auto">
              <a:xfrm flipH="1">
                <a:off x="4375" y="3994"/>
                <a:ext cx="18" cy="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68" name="Freeform 41"/>
              <p:cNvSpPr>
                <a:spLocks/>
              </p:cNvSpPr>
              <p:nvPr/>
            </p:nvSpPr>
            <p:spPr bwMode="auto">
              <a:xfrm>
                <a:off x="5430" y="3581"/>
                <a:ext cx="8" cy="16"/>
              </a:xfrm>
              <a:custGeom>
                <a:avLst/>
                <a:gdLst>
                  <a:gd name="T0" fmla="*/ 0 w 20"/>
                  <a:gd name="T1" fmla="*/ 0 h 42"/>
                  <a:gd name="T2" fmla="*/ 0 w 20"/>
                  <a:gd name="T3" fmla="*/ 1 h 42"/>
                  <a:gd name="T4" fmla="*/ 0 w 20"/>
                  <a:gd name="T5" fmla="*/ 1 h 42"/>
                  <a:gd name="T6" fmla="*/ 0 w 20"/>
                  <a:gd name="T7" fmla="*/ 2 h 42"/>
                  <a:gd name="T8" fmla="*/ 0 w 20"/>
                  <a:gd name="T9" fmla="*/ 2 h 42"/>
                  <a:gd name="T10" fmla="*/ 1 w 20"/>
                  <a:gd name="T11" fmla="*/ 2 h 42"/>
                  <a:gd name="T12" fmla="*/ 1 w 20"/>
                  <a:gd name="T13" fmla="*/ 2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2">
                    <a:moveTo>
                      <a:pt x="2" y="0"/>
                    </a:moveTo>
                    <a:lnTo>
                      <a:pt x="0" y="10"/>
                    </a:lnTo>
                    <a:lnTo>
                      <a:pt x="0" y="21"/>
                    </a:lnTo>
                    <a:lnTo>
                      <a:pt x="3" y="29"/>
                    </a:lnTo>
                    <a:lnTo>
                      <a:pt x="7" y="37"/>
                    </a:lnTo>
                    <a:lnTo>
                      <a:pt x="14" y="41"/>
                    </a:lnTo>
                    <a:lnTo>
                      <a:pt x="20"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69" name="Line 42"/>
              <p:cNvSpPr>
                <a:spLocks noChangeShapeType="1"/>
              </p:cNvSpPr>
              <p:nvPr/>
            </p:nvSpPr>
            <p:spPr bwMode="auto">
              <a:xfrm flipV="1">
                <a:off x="5433" y="3451"/>
                <a:ext cx="33"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70" name="Freeform 43"/>
              <p:cNvSpPr>
                <a:spLocks/>
              </p:cNvSpPr>
              <p:nvPr/>
            </p:nvSpPr>
            <p:spPr bwMode="auto">
              <a:xfrm>
                <a:off x="5284" y="2942"/>
                <a:ext cx="6" cy="21"/>
              </a:xfrm>
              <a:custGeom>
                <a:avLst/>
                <a:gdLst>
                  <a:gd name="T0" fmla="*/ 0 w 16"/>
                  <a:gd name="T1" fmla="*/ 0 h 54"/>
                  <a:gd name="T2" fmla="*/ 0 w 16"/>
                  <a:gd name="T3" fmla="*/ 0 h 54"/>
                  <a:gd name="T4" fmla="*/ 0 w 16"/>
                  <a:gd name="T5" fmla="*/ 1 h 54"/>
                  <a:gd name="T6" fmla="*/ 0 w 16"/>
                  <a:gd name="T7" fmla="*/ 2 h 54"/>
                  <a:gd name="T8" fmla="*/ 0 w 16"/>
                  <a:gd name="T9" fmla="*/ 2 h 54"/>
                  <a:gd name="T10" fmla="*/ 0 w 16"/>
                  <a:gd name="T11" fmla="*/ 2 h 54"/>
                  <a:gd name="T12" fmla="*/ 0 w 16"/>
                  <a:gd name="T13" fmla="*/ 2 h 54"/>
                  <a:gd name="T14" fmla="*/ 1 w 16"/>
                  <a:gd name="T15" fmla="*/ 3 h 54"/>
                  <a:gd name="T16" fmla="*/ 1 w 16"/>
                  <a:gd name="T17" fmla="*/ 3 h 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54">
                    <a:moveTo>
                      <a:pt x="2" y="0"/>
                    </a:moveTo>
                    <a:lnTo>
                      <a:pt x="1" y="8"/>
                    </a:lnTo>
                    <a:lnTo>
                      <a:pt x="0" y="14"/>
                    </a:lnTo>
                    <a:lnTo>
                      <a:pt x="0" y="22"/>
                    </a:lnTo>
                    <a:lnTo>
                      <a:pt x="2" y="29"/>
                    </a:lnTo>
                    <a:lnTo>
                      <a:pt x="4" y="35"/>
                    </a:lnTo>
                    <a:lnTo>
                      <a:pt x="7" y="42"/>
                    </a:lnTo>
                    <a:lnTo>
                      <a:pt x="12" y="48"/>
                    </a:lnTo>
                    <a:lnTo>
                      <a:pt x="1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71" name="Freeform 44"/>
              <p:cNvSpPr>
                <a:spLocks/>
              </p:cNvSpPr>
              <p:nvPr/>
            </p:nvSpPr>
            <p:spPr bwMode="auto">
              <a:xfrm>
                <a:off x="5240" y="2867"/>
                <a:ext cx="63" cy="96"/>
              </a:xfrm>
              <a:custGeom>
                <a:avLst/>
                <a:gdLst>
                  <a:gd name="T0" fmla="*/ 9 w 165"/>
                  <a:gd name="T1" fmla="*/ 2 h 260"/>
                  <a:gd name="T2" fmla="*/ 9 w 165"/>
                  <a:gd name="T3" fmla="*/ 1 h 260"/>
                  <a:gd name="T4" fmla="*/ 9 w 165"/>
                  <a:gd name="T5" fmla="*/ 1 h 260"/>
                  <a:gd name="T6" fmla="*/ 9 w 165"/>
                  <a:gd name="T7" fmla="*/ 1 h 260"/>
                  <a:gd name="T8" fmla="*/ 9 w 165"/>
                  <a:gd name="T9" fmla="*/ 0 h 260"/>
                  <a:gd name="T10" fmla="*/ 9 w 165"/>
                  <a:gd name="T11" fmla="*/ 0 h 260"/>
                  <a:gd name="T12" fmla="*/ 8 w 165"/>
                  <a:gd name="T13" fmla="*/ 0 h 260"/>
                  <a:gd name="T14" fmla="*/ 8 w 165"/>
                  <a:gd name="T15" fmla="*/ 0 h 260"/>
                  <a:gd name="T16" fmla="*/ 7 w 165"/>
                  <a:gd name="T17" fmla="*/ 0 h 260"/>
                  <a:gd name="T18" fmla="*/ 6 w 165"/>
                  <a:gd name="T19" fmla="*/ 0 h 260"/>
                  <a:gd name="T20" fmla="*/ 5 w 165"/>
                  <a:gd name="T21" fmla="*/ 0 h 260"/>
                  <a:gd name="T22" fmla="*/ 5 w 165"/>
                  <a:gd name="T23" fmla="*/ 0 h 260"/>
                  <a:gd name="T24" fmla="*/ 4 w 165"/>
                  <a:gd name="T25" fmla="*/ 1 h 260"/>
                  <a:gd name="T26" fmla="*/ 4 w 165"/>
                  <a:gd name="T27" fmla="*/ 1 h 260"/>
                  <a:gd name="T28" fmla="*/ 3 w 165"/>
                  <a:gd name="T29" fmla="*/ 1 h 260"/>
                  <a:gd name="T30" fmla="*/ 3 w 165"/>
                  <a:gd name="T31" fmla="*/ 2 h 260"/>
                  <a:gd name="T32" fmla="*/ 2 w 165"/>
                  <a:gd name="T33" fmla="*/ 3 h 260"/>
                  <a:gd name="T34" fmla="*/ 2 w 165"/>
                  <a:gd name="T35" fmla="*/ 3 h 260"/>
                  <a:gd name="T36" fmla="*/ 2 w 165"/>
                  <a:gd name="T37" fmla="*/ 4 h 260"/>
                  <a:gd name="T38" fmla="*/ 2 w 165"/>
                  <a:gd name="T39" fmla="*/ 5 h 260"/>
                  <a:gd name="T40" fmla="*/ 1 w 165"/>
                  <a:gd name="T41" fmla="*/ 7 h 260"/>
                  <a:gd name="T42" fmla="*/ 0 w 165"/>
                  <a:gd name="T43" fmla="*/ 9 h 260"/>
                  <a:gd name="T44" fmla="*/ 0 w 165"/>
                  <a:gd name="T45" fmla="*/ 10 h 260"/>
                  <a:gd name="T46" fmla="*/ 0 w 165"/>
                  <a:gd name="T47" fmla="*/ 11 h 260"/>
                  <a:gd name="T48" fmla="*/ 0 w 165"/>
                  <a:gd name="T49" fmla="*/ 11 h 260"/>
                  <a:gd name="T50" fmla="*/ 0 w 165"/>
                  <a:gd name="T51" fmla="*/ 12 h 260"/>
                  <a:gd name="T52" fmla="*/ 0 w 165"/>
                  <a:gd name="T53" fmla="*/ 12 h 260"/>
                  <a:gd name="T54" fmla="*/ 1 w 165"/>
                  <a:gd name="T55" fmla="*/ 13 h 260"/>
                  <a:gd name="T56" fmla="*/ 1 w 165"/>
                  <a:gd name="T57" fmla="*/ 13 h 260"/>
                  <a:gd name="T58" fmla="*/ 1 w 165"/>
                  <a:gd name="T59" fmla="*/ 13 h 260"/>
                  <a:gd name="T60" fmla="*/ 1 w 165"/>
                  <a:gd name="T61" fmla="*/ 13 h 260"/>
                  <a:gd name="T62" fmla="*/ 2 w 165"/>
                  <a:gd name="T63" fmla="*/ 13 h 260"/>
                  <a:gd name="T64" fmla="*/ 2 w 165"/>
                  <a:gd name="T65" fmla="*/ 13 h 260"/>
                  <a:gd name="T66" fmla="*/ 4 w 165"/>
                  <a:gd name="T67" fmla="*/ 13 h 260"/>
                  <a:gd name="T68" fmla="*/ 4 w 165"/>
                  <a:gd name="T69" fmla="*/ 13 h 260"/>
                  <a:gd name="T70" fmla="*/ 5 w 165"/>
                  <a:gd name="T71" fmla="*/ 13 h 260"/>
                  <a:gd name="T72" fmla="*/ 5 w 165"/>
                  <a:gd name="T73" fmla="*/ 13 h 260"/>
                  <a:gd name="T74" fmla="*/ 5 w 165"/>
                  <a:gd name="T75" fmla="*/ 13 h 260"/>
                  <a:gd name="T76" fmla="*/ 6 w 165"/>
                  <a:gd name="T77" fmla="*/ 12 h 260"/>
                  <a:gd name="T78" fmla="*/ 6 w 165"/>
                  <a:gd name="T79" fmla="*/ 11 h 260"/>
                  <a:gd name="T80" fmla="*/ 6 w 165"/>
                  <a:gd name="T81" fmla="*/ 11 h 260"/>
                  <a:gd name="T82" fmla="*/ 7 w 165"/>
                  <a:gd name="T83" fmla="*/ 10 h 260"/>
                  <a:gd name="T84" fmla="*/ 8 w 165"/>
                  <a:gd name="T85" fmla="*/ 6 h 260"/>
                  <a:gd name="T86" fmla="*/ 8 w 165"/>
                  <a:gd name="T87" fmla="*/ 4 h 260"/>
                  <a:gd name="T88" fmla="*/ 9 w 165"/>
                  <a:gd name="T89" fmla="*/ 3 h 260"/>
                  <a:gd name="T90" fmla="*/ 9 w 165"/>
                  <a:gd name="T91" fmla="*/ 2 h 2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5" h="260">
                    <a:moveTo>
                      <a:pt x="164" y="35"/>
                    </a:moveTo>
                    <a:lnTo>
                      <a:pt x="165" y="30"/>
                    </a:lnTo>
                    <a:lnTo>
                      <a:pt x="165" y="24"/>
                    </a:lnTo>
                    <a:lnTo>
                      <a:pt x="162" y="13"/>
                    </a:lnTo>
                    <a:lnTo>
                      <a:pt x="159" y="7"/>
                    </a:lnTo>
                    <a:lnTo>
                      <a:pt x="156" y="3"/>
                    </a:lnTo>
                    <a:lnTo>
                      <a:pt x="152" y="1"/>
                    </a:lnTo>
                    <a:lnTo>
                      <a:pt x="147" y="0"/>
                    </a:lnTo>
                    <a:lnTo>
                      <a:pt x="124" y="0"/>
                    </a:lnTo>
                    <a:lnTo>
                      <a:pt x="103" y="1"/>
                    </a:lnTo>
                    <a:lnTo>
                      <a:pt x="92" y="3"/>
                    </a:lnTo>
                    <a:lnTo>
                      <a:pt x="83" y="7"/>
                    </a:lnTo>
                    <a:lnTo>
                      <a:pt x="73" y="13"/>
                    </a:lnTo>
                    <a:lnTo>
                      <a:pt x="66" y="20"/>
                    </a:lnTo>
                    <a:lnTo>
                      <a:pt x="58" y="27"/>
                    </a:lnTo>
                    <a:lnTo>
                      <a:pt x="51" y="36"/>
                    </a:lnTo>
                    <a:lnTo>
                      <a:pt x="40" y="54"/>
                    </a:lnTo>
                    <a:lnTo>
                      <a:pt x="36" y="65"/>
                    </a:lnTo>
                    <a:lnTo>
                      <a:pt x="33" y="74"/>
                    </a:lnTo>
                    <a:lnTo>
                      <a:pt x="27" y="96"/>
                    </a:lnTo>
                    <a:lnTo>
                      <a:pt x="16" y="137"/>
                    </a:lnTo>
                    <a:lnTo>
                      <a:pt x="5" y="179"/>
                    </a:lnTo>
                    <a:lnTo>
                      <a:pt x="0" y="200"/>
                    </a:lnTo>
                    <a:lnTo>
                      <a:pt x="0" y="211"/>
                    </a:lnTo>
                    <a:lnTo>
                      <a:pt x="1" y="221"/>
                    </a:lnTo>
                    <a:lnTo>
                      <a:pt x="3" y="232"/>
                    </a:lnTo>
                    <a:lnTo>
                      <a:pt x="7" y="241"/>
                    </a:lnTo>
                    <a:lnTo>
                      <a:pt x="10" y="246"/>
                    </a:lnTo>
                    <a:lnTo>
                      <a:pt x="14" y="250"/>
                    </a:lnTo>
                    <a:lnTo>
                      <a:pt x="18" y="253"/>
                    </a:lnTo>
                    <a:lnTo>
                      <a:pt x="23" y="256"/>
                    </a:lnTo>
                    <a:lnTo>
                      <a:pt x="34" y="259"/>
                    </a:lnTo>
                    <a:lnTo>
                      <a:pt x="44" y="260"/>
                    </a:lnTo>
                    <a:lnTo>
                      <a:pt x="66" y="260"/>
                    </a:lnTo>
                    <a:lnTo>
                      <a:pt x="76" y="259"/>
                    </a:lnTo>
                    <a:lnTo>
                      <a:pt x="82" y="257"/>
                    </a:lnTo>
                    <a:lnTo>
                      <a:pt x="86" y="254"/>
                    </a:lnTo>
                    <a:lnTo>
                      <a:pt x="94" y="248"/>
                    </a:lnTo>
                    <a:lnTo>
                      <a:pt x="102" y="240"/>
                    </a:lnTo>
                    <a:lnTo>
                      <a:pt x="108" y="231"/>
                    </a:lnTo>
                    <a:lnTo>
                      <a:pt x="114" y="221"/>
                    </a:lnTo>
                    <a:lnTo>
                      <a:pt x="120" y="201"/>
                    </a:lnTo>
                    <a:lnTo>
                      <a:pt x="141" y="118"/>
                    </a:lnTo>
                    <a:lnTo>
                      <a:pt x="153" y="76"/>
                    </a:lnTo>
                    <a:lnTo>
                      <a:pt x="158" y="55"/>
                    </a:lnTo>
                    <a:lnTo>
                      <a:pt x="164"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72" name="Freeform 45"/>
              <p:cNvSpPr>
                <a:spLocks/>
              </p:cNvSpPr>
              <p:nvPr/>
            </p:nvSpPr>
            <p:spPr bwMode="auto">
              <a:xfrm>
                <a:off x="4900" y="3031"/>
                <a:ext cx="65" cy="145"/>
              </a:xfrm>
              <a:custGeom>
                <a:avLst/>
                <a:gdLst>
                  <a:gd name="T0" fmla="*/ 6 w 173"/>
                  <a:gd name="T1" fmla="*/ 0 h 388"/>
                  <a:gd name="T2" fmla="*/ 0 w 173"/>
                  <a:gd name="T3" fmla="*/ 20 h 388"/>
                  <a:gd name="T4" fmla="*/ 4 w 173"/>
                  <a:gd name="T5" fmla="*/ 20 h 388"/>
                  <a:gd name="T6" fmla="*/ 4 w 173"/>
                  <a:gd name="T7" fmla="*/ 20 h 388"/>
                  <a:gd name="T8" fmla="*/ 5 w 173"/>
                  <a:gd name="T9" fmla="*/ 20 h 388"/>
                  <a:gd name="T10" fmla="*/ 5 w 173"/>
                  <a:gd name="T11" fmla="*/ 19 h 388"/>
                  <a:gd name="T12" fmla="*/ 6 w 173"/>
                  <a:gd name="T13" fmla="*/ 19 h 388"/>
                  <a:gd name="T14" fmla="*/ 6 w 173"/>
                  <a:gd name="T15" fmla="*/ 18 h 388"/>
                  <a:gd name="T16" fmla="*/ 7 w 173"/>
                  <a:gd name="T17" fmla="*/ 18 h 388"/>
                  <a:gd name="T18" fmla="*/ 7 w 173"/>
                  <a:gd name="T19" fmla="*/ 17 h 388"/>
                  <a:gd name="T20" fmla="*/ 8 w 173"/>
                  <a:gd name="T21" fmla="*/ 16 h 388"/>
                  <a:gd name="T22" fmla="*/ 9 w 173"/>
                  <a:gd name="T23" fmla="*/ 11 h 388"/>
                  <a:gd name="T24" fmla="*/ 9 w 173"/>
                  <a:gd name="T25" fmla="*/ 10 h 388"/>
                  <a:gd name="T26" fmla="*/ 9 w 173"/>
                  <a:gd name="T27" fmla="*/ 9 h 388"/>
                  <a:gd name="T28" fmla="*/ 9 w 173"/>
                  <a:gd name="T29" fmla="*/ 9 h 388"/>
                  <a:gd name="T30" fmla="*/ 9 w 173"/>
                  <a:gd name="T31" fmla="*/ 8 h 388"/>
                  <a:gd name="T32" fmla="*/ 9 w 173"/>
                  <a:gd name="T33" fmla="*/ 7 h 388"/>
                  <a:gd name="T34" fmla="*/ 8 w 173"/>
                  <a:gd name="T35" fmla="*/ 7 h 388"/>
                  <a:gd name="T36" fmla="*/ 8 w 173"/>
                  <a:gd name="T37" fmla="*/ 7 h 388"/>
                  <a:gd name="T38" fmla="*/ 7 w 173"/>
                  <a:gd name="T39" fmla="*/ 7 h 388"/>
                  <a:gd name="T40" fmla="*/ 4 w 173"/>
                  <a:gd name="T41" fmla="*/ 7 h 3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73" h="388">
                    <a:moveTo>
                      <a:pt x="103" y="0"/>
                    </a:moveTo>
                    <a:lnTo>
                      <a:pt x="0" y="388"/>
                    </a:lnTo>
                    <a:lnTo>
                      <a:pt x="68" y="388"/>
                    </a:lnTo>
                    <a:lnTo>
                      <a:pt x="79" y="386"/>
                    </a:lnTo>
                    <a:lnTo>
                      <a:pt x="89" y="382"/>
                    </a:lnTo>
                    <a:lnTo>
                      <a:pt x="100" y="375"/>
                    </a:lnTo>
                    <a:lnTo>
                      <a:pt x="111" y="366"/>
                    </a:lnTo>
                    <a:lnTo>
                      <a:pt x="120" y="354"/>
                    </a:lnTo>
                    <a:lnTo>
                      <a:pt x="129" y="341"/>
                    </a:lnTo>
                    <a:lnTo>
                      <a:pt x="135" y="328"/>
                    </a:lnTo>
                    <a:lnTo>
                      <a:pt x="140" y="313"/>
                    </a:lnTo>
                    <a:lnTo>
                      <a:pt x="169" y="205"/>
                    </a:lnTo>
                    <a:lnTo>
                      <a:pt x="172" y="190"/>
                    </a:lnTo>
                    <a:lnTo>
                      <a:pt x="173" y="175"/>
                    </a:lnTo>
                    <a:lnTo>
                      <a:pt x="171" y="163"/>
                    </a:lnTo>
                    <a:lnTo>
                      <a:pt x="168" y="151"/>
                    </a:lnTo>
                    <a:lnTo>
                      <a:pt x="163" y="142"/>
                    </a:lnTo>
                    <a:lnTo>
                      <a:pt x="155" y="135"/>
                    </a:lnTo>
                    <a:lnTo>
                      <a:pt x="147" y="131"/>
                    </a:lnTo>
                    <a:lnTo>
                      <a:pt x="137" y="129"/>
                    </a:lnTo>
                    <a:lnTo>
                      <a:pt x="69"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73" name="Line 46"/>
              <p:cNvSpPr>
                <a:spLocks noChangeShapeType="1"/>
              </p:cNvSpPr>
              <p:nvPr/>
            </p:nvSpPr>
            <p:spPr bwMode="auto">
              <a:xfrm flipH="1">
                <a:off x="3003" y="3966"/>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74" name="Freeform 47"/>
              <p:cNvSpPr>
                <a:spLocks/>
              </p:cNvSpPr>
              <p:nvPr/>
            </p:nvSpPr>
            <p:spPr bwMode="auto">
              <a:xfrm>
                <a:off x="2990" y="3937"/>
                <a:ext cx="13" cy="29"/>
              </a:xfrm>
              <a:custGeom>
                <a:avLst/>
                <a:gdLst>
                  <a:gd name="T0" fmla="*/ 0 w 36"/>
                  <a:gd name="T1" fmla="*/ 0 h 76"/>
                  <a:gd name="T2" fmla="*/ 0 w 36"/>
                  <a:gd name="T3" fmla="*/ 1 h 76"/>
                  <a:gd name="T4" fmla="*/ 0 w 36"/>
                  <a:gd name="T5" fmla="*/ 2 h 76"/>
                  <a:gd name="T6" fmla="*/ 0 w 36"/>
                  <a:gd name="T7" fmla="*/ 2 h 76"/>
                  <a:gd name="T8" fmla="*/ 0 w 36"/>
                  <a:gd name="T9" fmla="*/ 3 h 76"/>
                  <a:gd name="T10" fmla="*/ 0 w 36"/>
                  <a:gd name="T11" fmla="*/ 3 h 76"/>
                  <a:gd name="T12" fmla="*/ 1 w 36"/>
                  <a:gd name="T13" fmla="*/ 4 h 76"/>
                  <a:gd name="T14" fmla="*/ 1 w 36"/>
                  <a:gd name="T15" fmla="*/ 4 h 76"/>
                  <a:gd name="T16" fmla="*/ 2 w 36"/>
                  <a:gd name="T17" fmla="*/ 4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6">
                    <a:moveTo>
                      <a:pt x="4" y="0"/>
                    </a:moveTo>
                    <a:lnTo>
                      <a:pt x="1" y="15"/>
                    </a:lnTo>
                    <a:lnTo>
                      <a:pt x="0" y="29"/>
                    </a:lnTo>
                    <a:lnTo>
                      <a:pt x="1" y="42"/>
                    </a:lnTo>
                    <a:lnTo>
                      <a:pt x="5" y="53"/>
                    </a:lnTo>
                    <a:lnTo>
                      <a:pt x="10" y="63"/>
                    </a:lnTo>
                    <a:lnTo>
                      <a:pt x="18" y="70"/>
                    </a:lnTo>
                    <a:lnTo>
                      <a:pt x="26" y="75"/>
                    </a:lnTo>
                    <a:lnTo>
                      <a:pt x="36"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75" name="Line 48"/>
              <p:cNvSpPr>
                <a:spLocks noChangeShapeType="1"/>
              </p:cNvSpPr>
              <p:nvPr/>
            </p:nvSpPr>
            <p:spPr bwMode="auto">
              <a:xfrm flipV="1">
                <a:off x="2990" y="3896"/>
                <a:ext cx="13"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76" name="Freeform 49"/>
              <p:cNvSpPr>
                <a:spLocks/>
              </p:cNvSpPr>
              <p:nvPr/>
            </p:nvSpPr>
            <p:spPr bwMode="auto">
              <a:xfrm>
                <a:off x="3003" y="3870"/>
                <a:ext cx="26" cy="26"/>
              </a:xfrm>
              <a:custGeom>
                <a:avLst/>
                <a:gdLst>
                  <a:gd name="T0" fmla="*/ 3 w 72"/>
                  <a:gd name="T1" fmla="*/ 0 h 75"/>
                  <a:gd name="T2" fmla="*/ 3 w 72"/>
                  <a:gd name="T3" fmla="*/ 0 h 75"/>
                  <a:gd name="T4" fmla="*/ 3 w 72"/>
                  <a:gd name="T5" fmla="*/ 0 h 75"/>
                  <a:gd name="T6" fmla="*/ 2 w 72"/>
                  <a:gd name="T7" fmla="*/ 1 h 75"/>
                  <a:gd name="T8" fmla="*/ 1 w 72"/>
                  <a:gd name="T9" fmla="*/ 1 h 75"/>
                  <a:gd name="T10" fmla="*/ 1 w 72"/>
                  <a:gd name="T11" fmla="*/ 1 h 75"/>
                  <a:gd name="T12" fmla="*/ 0 w 72"/>
                  <a:gd name="T13" fmla="*/ 2 h 75"/>
                  <a:gd name="T14" fmla="*/ 0 w 72"/>
                  <a:gd name="T15" fmla="*/ 2 h 75"/>
                  <a:gd name="T16" fmla="*/ 0 w 72"/>
                  <a:gd name="T17" fmla="*/ 3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75">
                    <a:moveTo>
                      <a:pt x="72" y="0"/>
                    </a:moveTo>
                    <a:lnTo>
                      <a:pt x="61" y="1"/>
                    </a:lnTo>
                    <a:lnTo>
                      <a:pt x="51" y="5"/>
                    </a:lnTo>
                    <a:lnTo>
                      <a:pt x="39" y="13"/>
                    </a:lnTo>
                    <a:lnTo>
                      <a:pt x="29" y="22"/>
                    </a:lnTo>
                    <a:lnTo>
                      <a:pt x="19" y="34"/>
                    </a:lnTo>
                    <a:lnTo>
                      <a:pt x="11" y="47"/>
                    </a:lnTo>
                    <a:lnTo>
                      <a:pt x="4" y="61"/>
                    </a:lnTo>
                    <a:lnTo>
                      <a:pt x="0"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77" name="Line 50"/>
              <p:cNvSpPr>
                <a:spLocks noChangeShapeType="1"/>
              </p:cNvSpPr>
              <p:nvPr/>
            </p:nvSpPr>
            <p:spPr bwMode="auto">
              <a:xfrm>
                <a:off x="3029" y="3870"/>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78" name="Freeform 51"/>
              <p:cNvSpPr>
                <a:spLocks/>
              </p:cNvSpPr>
              <p:nvPr/>
            </p:nvSpPr>
            <p:spPr bwMode="auto">
              <a:xfrm>
                <a:off x="5077" y="2082"/>
                <a:ext cx="59" cy="96"/>
              </a:xfrm>
              <a:custGeom>
                <a:avLst/>
                <a:gdLst>
                  <a:gd name="T0" fmla="*/ 8 w 165"/>
                  <a:gd name="T1" fmla="*/ 2 h 259"/>
                  <a:gd name="T2" fmla="*/ 8 w 165"/>
                  <a:gd name="T3" fmla="*/ 1 h 259"/>
                  <a:gd name="T4" fmla="*/ 8 w 165"/>
                  <a:gd name="T5" fmla="*/ 1 h 259"/>
                  <a:gd name="T6" fmla="*/ 8 w 165"/>
                  <a:gd name="T7" fmla="*/ 1 h 259"/>
                  <a:gd name="T8" fmla="*/ 7 w 165"/>
                  <a:gd name="T9" fmla="*/ 0 h 259"/>
                  <a:gd name="T10" fmla="*/ 7 w 165"/>
                  <a:gd name="T11" fmla="*/ 0 h 259"/>
                  <a:gd name="T12" fmla="*/ 7 w 165"/>
                  <a:gd name="T13" fmla="*/ 0 h 259"/>
                  <a:gd name="T14" fmla="*/ 7 w 165"/>
                  <a:gd name="T15" fmla="*/ 0 h 259"/>
                  <a:gd name="T16" fmla="*/ 6 w 165"/>
                  <a:gd name="T17" fmla="*/ 0 h 259"/>
                  <a:gd name="T18" fmla="*/ 5 w 165"/>
                  <a:gd name="T19" fmla="*/ 0 h 259"/>
                  <a:gd name="T20" fmla="*/ 4 w 165"/>
                  <a:gd name="T21" fmla="*/ 0 h 259"/>
                  <a:gd name="T22" fmla="*/ 4 w 165"/>
                  <a:gd name="T23" fmla="*/ 0 h 259"/>
                  <a:gd name="T24" fmla="*/ 3 w 165"/>
                  <a:gd name="T25" fmla="*/ 0 h 259"/>
                  <a:gd name="T26" fmla="*/ 3 w 165"/>
                  <a:gd name="T27" fmla="*/ 1 h 259"/>
                  <a:gd name="T28" fmla="*/ 3 w 165"/>
                  <a:gd name="T29" fmla="*/ 1 h 259"/>
                  <a:gd name="T30" fmla="*/ 3 w 165"/>
                  <a:gd name="T31" fmla="*/ 2 h 259"/>
                  <a:gd name="T32" fmla="*/ 2 w 165"/>
                  <a:gd name="T33" fmla="*/ 3 h 259"/>
                  <a:gd name="T34" fmla="*/ 2 w 165"/>
                  <a:gd name="T35" fmla="*/ 3 h 259"/>
                  <a:gd name="T36" fmla="*/ 1 w 165"/>
                  <a:gd name="T37" fmla="*/ 4 h 259"/>
                  <a:gd name="T38" fmla="*/ 1 w 165"/>
                  <a:gd name="T39" fmla="*/ 5 h 259"/>
                  <a:gd name="T40" fmla="*/ 1 w 165"/>
                  <a:gd name="T41" fmla="*/ 7 h 259"/>
                  <a:gd name="T42" fmla="*/ 0 w 165"/>
                  <a:gd name="T43" fmla="*/ 9 h 259"/>
                  <a:gd name="T44" fmla="*/ 0 w 165"/>
                  <a:gd name="T45" fmla="*/ 10 h 259"/>
                  <a:gd name="T46" fmla="*/ 0 w 165"/>
                  <a:gd name="T47" fmla="*/ 11 h 259"/>
                  <a:gd name="T48" fmla="*/ 0 w 165"/>
                  <a:gd name="T49" fmla="*/ 11 h 259"/>
                  <a:gd name="T50" fmla="*/ 0 w 165"/>
                  <a:gd name="T51" fmla="*/ 12 h 259"/>
                  <a:gd name="T52" fmla="*/ 0 w 165"/>
                  <a:gd name="T53" fmla="*/ 12 h 259"/>
                  <a:gd name="T54" fmla="*/ 0 w 165"/>
                  <a:gd name="T55" fmla="*/ 13 h 259"/>
                  <a:gd name="T56" fmla="*/ 1 w 165"/>
                  <a:gd name="T57" fmla="*/ 13 h 259"/>
                  <a:gd name="T58" fmla="*/ 1 w 165"/>
                  <a:gd name="T59" fmla="*/ 13 h 259"/>
                  <a:gd name="T60" fmla="*/ 1 w 165"/>
                  <a:gd name="T61" fmla="*/ 13 h 259"/>
                  <a:gd name="T62" fmla="*/ 1 w 165"/>
                  <a:gd name="T63" fmla="*/ 13 h 259"/>
                  <a:gd name="T64" fmla="*/ 2 w 165"/>
                  <a:gd name="T65" fmla="*/ 13 h 259"/>
                  <a:gd name="T66" fmla="*/ 3 w 165"/>
                  <a:gd name="T67" fmla="*/ 13 h 259"/>
                  <a:gd name="T68" fmla="*/ 4 w 165"/>
                  <a:gd name="T69" fmla="*/ 13 h 259"/>
                  <a:gd name="T70" fmla="*/ 4 w 165"/>
                  <a:gd name="T71" fmla="*/ 13 h 259"/>
                  <a:gd name="T72" fmla="*/ 4 w 165"/>
                  <a:gd name="T73" fmla="*/ 13 h 259"/>
                  <a:gd name="T74" fmla="*/ 4 w 165"/>
                  <a:gd name="T75" fmla="*/ 13 h 259"/>
                  <a:gd name="T76" fmla="*/ 5 w 165"/>
                  <a:gd name="T77" fmla="*/ 12 h 259"/>
                  <a:gd name="T78" fmla="*/ 5 w 165"/>
                  <a:gd name="T79" fmla="*/ 12 h 259"/>
                  <a:gd name="T80" fmla="*/ 5 w 165"/>
                  <a:gd name="T81" fmla="*/ 11 h 259"/>
                  <a:gd name="T82" fmla="*/ 5 w 165"/>
                  <a:gd name="T83" fmla="*/ 10 h 259"/>
                  <a:gd name="T84" fmla="*/ 6 w 165"/>
                  <a:gd name="T85" fmla="*/ 6 h 259"/>
                  <a:gd name="T86" fmla="*/ 7 w 165"/>
                  <a:gd name="T87" fmla="*/ 4 h 259"/>
                  <a:gd name="T88" fmla="*/ 7 w 165"/>
                  <a:gd name="T89" fmla="*/ 3 h 259"/>
                  <a:gd name="T90" fmla="*/ 8 w 165"/>
                  <a:gd name="T91" fmla="*/ 2 h 25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5" h="259">
                    <a:moveTo>
                      <a:pt x="164" y="34"/>
                    </a:moveTo>
                    <a:lnTo>
                      <a:pt x="165" y="29"/>
                    </a:lnTo>
                    <a:lnTo>
                      <a:pt x="165" y="24"/>
                    </a:lnTo>
                    <a:lnTo>
                      <a:pt x="163" y="13"/>
                    </a:lnTo>
                    <a:lnTo>
                      <a:pt x="160" y="8"/>
                    </a:lnTo>
                    <a:lnTo>
                      <a:pt x="157" y="4"/>
                    </a:lnTo>
                    <a:lnTo>
                      <a:pt x="153" y="0"/>
                    </a:lnTo>
                    <a:lnTo>
                      <a:pt x="147" y="0"/>
                    </a:lnTo>
                    <a:lnTo>
                      <a:pt x="125" y="0"/>
                    </a:lnTo>
                    <a:lnTo>
                      <a:pt x="104" y="1"/>
                    </a:lnTo>
                    <a:lnTo>
                      <a:pt x="93" y="2"/>
                    </a:lnTo>
                    <a:lnTo>
                      <a:pt x="83" y="7"/>
                    </a:lnTo>
                    <a:lnTo>
                      <a:pt x="74" y="12"/>
                    </a:lnTo>
                    <a:lnTo>
                      <a:pt x="66" y="20"/>
                    </a:lnTo>
                    <a:lnTo>
                      <a:pt x="58" y="27"/>
                    </a:lnTo>
                    <a:lnTo>
                      <a:pt x="52" y="35"/>
                    </a:lnTo>
                    <a:lnTo>
                      <a:pt x="40" y="55"/>
                    </a:lnTo>
                    <a:lnTo>
                      <a:pt x="36" y="64"/>
                    </a:lnTo>
                    <a:lnTo>
                      <a:pt x="34" y="75"/>
                    </a:lnTo>
                    <a:lnTo>
                      <a:pt x="27" y="95"/>
                    </a:lnTo>
                    <a:lnTo>
                      <a:pt x="16" y="137"/>
                    </a:lnTo>
                    <a:lnTo>
                      <a:pt x="5" y="178"/>
                    </a:lnTo>
                    <a:lnTo>
                      <a:pt x="1" y="199"/>
                    </a:lnTo>
                    <a:lnTo>
                      <a:pt x="0" y="210"/>
                    </a:lnTo>
                    <a:lnTo>
                      <a:pt x="1" y="221"/>
                    </a:lnTo>
                    <a:lnTo>
                      <a:pt x="4" y="231"/>
                    </a:lnTo>
                    <a:lnTo>
                      <a:pt x="8" y="242"/>
                    </a:lnTo>
                    <a:lnTo>
                      <a:pt x="10" y="246"/>
                    </a:lnTo>
                    <a:lnTo>
                      <a:pt x="15" y="251"/>
                    </a:lnTo>
                    <a:lnTo>
                      <a:pt x="19" y="254"/>
                    </a:lnTo>
                    <a:lnTo>
                      <a:pt x="23" y="256"/>
                    </a:lnTo>
                    <a:lnTo>
                      <a:pt x="34" y="259"/>
                    </a:lnTo>
                    <a:lnTo>
                      <a:pt x="44" y="259"/>
                    </a:lnTo>
                    <a:lnTo>
                      <a:pt x="66" y="259"/>
                    </a:lnTo>
                    <a:lnTo>
                      <a:pt x="76" y="259"/>
                    </a:lnTo>
                    <a:lnTo>
                      <a:pt x="82" y="257"/>
                    </a:lnTo>
                    <a:lnTo>
                      <a:pt x="87" y="255"/>
                    </a:lnTo>
                    <a:lnTo>
                      <a:pt x="95" y="248"/>
                    </a:lnTo>
                    <a:lnTo>
                      <a:pt x="103" y="240"/>
                    </a:lnTo>
                    <a:lnTo>
                      <a:pt x="108" y="231"/>
                    </a:lnTo>
                    <a:lnTo>
                      <a:pt x="114" y="222"/>
                    </a:lnTo>
                    <a:lnTo>
                      <a:pt x="121" y="202"/>
                    </a:lnTo>
                    <a:lnTo>
                      <a:pt x="141" y="117"/>
                    </a:lnTo>
                    <a:lnTo>
                      <a:pt x="153" y="76"/>
                    </a:lnTo>
                    <a:lnTo>
                      <a:pt x="159" y="56"/>
                    </a:lnTo>
                    <a:lnTo>
                      <a:pt x="164" y="3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79" name="Freeform 52"/>
              <p:cNvSpPr>
                <a:spLocks/>
              </p:cNvSpPr>
              <p:nvPr/>
            </p:nvSpPr>
            <p:spPr bwMode="auto">
              <a:xfrm>
                <a:off x="5118" y="2160"/>
                <a:ext cx="8" cy="18"/>
              </a:xfrm>
              <a:custGeom>
                <a:avLst/>
                <a:gdLst>
                  <a:gd name="T0" fmla="*/ 1 w 15"/>
                  <a:gd name="T1" fmla="*/ 0 h 54"/>
                  <a:gd name="T2" fmla="*/ 0 w 15"/>
                  <a:gd name="T3" fmla="*/ 0 h 54"/>
                  <a:gd name="T4" fmla="*/ 0 w 15"/>
                  <a:gd name="T5" fmla="*/ 1 h 54"/>
                  <a:gd name="T6" fmla="*/ 0 w 15"/>
                  <a:gd name="T7" fmla="*/ 1 h 54"/>
                  <a:gd name="T8" fmla="*/ 1 w 15"/>
                  <a:gd name="T9" fmla="*/ 1 h 54"/>
                  <a:gd name="T10" fmla="*/ 1 w 15"/>
                  <a:gd name="T11" fmla="*/ 1 h 54"/>
                  <a:gd name="T12" fmla="*/ 1 w 15"/>
                  <a:gd name="T13" fmla="*/ 2 h 54"/>
                  <a:gd name="T14" fmla="*/ 2 w 15"/>
                  <a:gd name="T15" fmla="*/ 2 h 54"/>
                  <a:gd name="T16" fmla="*/ 2 w 15"/>
                  <a:gd name="T17" fmla="*/ 2 h 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54">
                    <a:moveTo>
                      <a:pt x="2" y="0"/>
                    </a:moveTo>
                    <a:lnTo>
                      <a:pt x="0" y="7"/>
                    </a:lnTo>
                    <a:lnTo>
                      <a:pt x="0" y="15"/>
                    </a:lnTo>
                    <a:lnTo>
                      <a:pt x="0" y="22"/>
                    </a:lnTo>
                    <a:lnTo>
                      <a:pt x="1" y="29"/>
                    </a:lnTo>
                    <a:lnTo>
                      <a:pt x="3" y="36"/>
                    </a:lnTo>
                    <a:lnTo>
                      <a:pt x="7" y="42"/>
                    </a:lnTo>
                    <a:lnTo>
                      <a:pt x="10" y="48"/>
                    </a:lnTo>
                    <a:lnTo>
                      <a:pt x="15"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80" name="Line 53"/>
              <p:cNvSpPr>
                <a:spLocks noChangeShapeType="1"/>
              </p:cNvSpPr>
              <p:nvPr/>
            </p:nvSpPr>
            <p:spPr bwMode="auto">
              <a:xfrm flipH="1">
                <a:off x="5178" y="2036"/>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81" name="Freeform 54"/>
              <p:cNvSpPr>
                <a:spLocks/>
              </p:cNvSpPr>
              <p:nvPr/>
            </p:nvSpPr>
            <p:spPr bwMode="auto">
              <a:xfrm>
                <a:off x="4929" y="495"/>
                <a:ext cx="64" cy="143"/>
              </a:xfrm>
              <a:custGeom>
                <a:avLst/>
                <a:gdLst>
                  <a:gd name="T0" fmla="*/ 5 w 173"/>
                  <a:gd name="T1" fmla="*/ 0 h 388"/>
                  <a:gd name="T2" fmla="*/ 0 w 173"/>
                  <a:gd name="T3" fmla="*/ 20 h 388"/>
                  <a:gd name="T4" fmla="*/ 3 w 173"/>
                  <a:gd name="T5" fmla="*/ 20 h 388"/>
                  <a:gd name="T6" fmla="*/ 4 w 173"/>
                  <a:gd name="T7" fmla="*/ 20 h 388"/>
                  <a:gd name="T8" fmla="*/ 4 w 173"/>
                  <a:gd name="T9" fmla="*/ 19 h 388"/>
                  <a:gd name="T10" fmla="*/ 5 w 173"/>
                  <a:gd name="T11" fmla="*/ 19 h 388"/>
                  <a:gd name="T12" fmla="*/ 6 w 173"/>
                  <a:gd name="T13" fmla="*/ 18 h 388"/>
                  <a:gd name="T14" fmla="*/ 6 w 173"/>
                  <a:gd name="T15" fmla="*/ 18 h 388"/>
                  <a:gd name="T16" fmla="*/ 7 w 173"/>
                  <a:gd name="T17" fmla="*/ 17 h 388"/>
                  <a:gd name="T18" fmla="*/ 7 w 173"/>
                  <a:gd name="T19" fmla="*/ 17 h 388"/>
                  <a:gd name="T20" fmla="*/ 7 w 173"/>
                  <a:gd name="T21" fmla="*/ 15 h 388"/>
                  <a:gd name="T22" fmla="*/ 9 w 173"/>
                  <a:gd name="T23" fmla="*/ 10 h 388"/>
                  <a:gd name="T24" fmla="*/ 9 w 173"/>
                  <a:gd name="T25" fmla="*/ 10 h 388"/>
                  <a:gd name="T26" fmla="*/ 9 w 173"/>
                  <a:gd name="T27" fmla="*/ 9 h 388"/>
                  <a:gd name="T28" fmla="*/ 9 w 173"/>
                  <a:gd name="T29" fmla="*/ 8 h 388"/>
                  <a:gd name="T30" fmla="*/ 9 w 173"/>
                  <a:gd name="T31" fmla="*/ 8 h 388"/>
                  <a:gd name="T32" fmla="*/ 8 w 173"/>
                  <a:gd name="T33" fmla="*/ 7 h 388"/>
                  <a:gd name="T34" fmla="*/ 8 w 173"/>
                  <a:gd name="T35" fmla="*/ 7 h 388"/>
                  <a:gd name="T36" fmla="*/ 7 w 173"/>
                  <a:gd name="T37" fmla="*/ 7 h 388"/>
                  <a:gd name="T38" fmla="*/ 7 w 173"/>
                  <a:gd name="T39" fmla="*/ 7 h 388"/>
                  <a:gd name="T40" fmla="*/ 4 w 173"/>
                  <a:gd name="T41" fmla="*/ 7 h 3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73" h="388">
                    <a:moveTo>
                      <a:pt x="104" y="0"/>
                    </a:moveTo>
                    <a:lnTo>
                      <a:pt x="0" y="388"/>
                    </a:lnTo>
                    <a:lnTo>
                      <a:pt x="68" y="388"/>
                    </a:lnTo>
                    <a:lnTo>
                      <a:pt x="78" y="387"/>
                    </a:lnTo>
                    <a:lnTo>
                      <a:pt x="90" y="382"/>
                    </a:lnTo>
                    <a:lnTo>
                      <a:pt x="101" y="375"/>
                    </a:lnTo>
                    <a:lnTo>
                      <a:pt x="111" y="365"/>
                    </a:lnTo>
                    <a:lnTo>
                      <a:pt x="121" y="355"/>
                    </a:lnTo>
                    <a:lnTo>
                      <a:pt x="130" y="341"/>
                    </a:lnTo>
                    <a:lnTo>
                      <a:pt x="136" y="327"/>
                    </a:lnTo>
                    <a:lnTo>
                      <a:pt x="141" y="312"/>
                    </a:lnTo>
                    <a:lnTo>
                      <a:pt x="170" y="205"/>
                    </a:lnTo>
                    <a:lnTo>
                      <a:pt x="172" y="190"/>
                    </a:lnTo>
                    <a:lnTo>
                      <a:pt x="173" y="176"/>
                    </a:lnTo>
                    <a:lnTo>
                      <a:pt x="172" y="163"/>
                    </a:lnTo>
                    <a:lnTo>
                      <a:pt x="169" y="151"/>
                    </a:lnTo>
                    <a:lnTo>
                      <a:pt x="163" y="142"/>
                    </a:lnTo>
                    <a:lnTo>
                      <a:pt x="156" y="135"/>
                    </a:lnTo>
                    <a:lnTo>
                      <a:pt x="147" y="130"/>
                    </a:lnTo>
                    <a:lnTo>
                      <a:pt x="137" y="129"/>
                    </a:lnTo>
                    <a:lnTo>
                      <a:pt x="69" y="1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82" name="Line 55"/>
              <p:cNvSpPr>
                <a:spLocks noChangeShapeType="1"/>
              </p:cNvSpPr>
              <p:nvPr/>
            </p:nvSpPr>
            <p:spPr bwMode="auto">
              <a:xfrm flipH="1">
                <a:off x="5012" y="495"/>
                <a:ext cx="15"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83" name="Line 56"/>
              <p:cNvSpPr>
                <a:spLocks noChangeShapeType="1"/>
              </p:cNvSpPr>
              <p:nvPr/>
            </p:nvSpPr>
            <p:spPr bwMode="auto">
              <a:xfrm flipH="1">
                <a:off x="2842" y="1404"/>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84" name="Freeform 57"/>
              <p:cNvSpPr>
                <a:spLocks/>
              </p:cNvSpPr>
              <p:nvPr/>
            </p:nvSpPr>
            <p:spPr bwMode="auto">
              <a:xfrm>
                <a:off x="2826" y="1376"/>
                <a:ext cx="16" cy="28"/>
              </a:xfrm>
              <a:custGeom>
                <a:avLst/>
                <a:gdLst>
                  <a:gd name="T0" fmla="*/ 0 w 36"/>
                  <a:gd name="T1" fmla="*/ 0 h 75"/>
                  <a:gd name="T2" fmla="*/ 0 w 36"/>
                  <a:gd name="T3" fmla="*/ 1 h 75"/>
                  <a:gd name="T4" fmla="*/ 0 w 36"/>
                  <a:gd name="T5" fmla="*/ 1 h 75"/>
                  <a:gd name="T6" fmla="*/ 0 w 36"/>
                  <a:gd name="T7" fmla="*/ 2 h 75"/>
                  <a:gd name="T8" fmla="*/ 0 w 36"/>
                  <a:gd name="T9" fmla="*/ 3 h 75"/>
                  <a:gd name="T10" fmla="*/ 1 w 36"/>
                  <a:gd name="T11" fmla="*/ 3 h 75"/>
                  <a:gd name="T12" fmla="*/ 2 w 36"/>
                  <a:gd name="T13" fmla="*/ 4 h 75"/>
                  <a:gd name="T14" fmla="*/ 2 w 36"/>
                  <a:gd name="T15" fmla="*/ 4 h 75"/>
                  <a:gd name="T16" fmla="*/ 3 w 36"/>
                  <a:gd name="T17" fmla="*/ 4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5">
                    <a:moveTo>
                      <a:pt x="3" y="0"/>
                    </a:moveTo>
                    <a:lnTo>
                      <a:pt x="1" y="14"/>
                    </a:lnTo>
                    <a:lnTo>
                      <a:pt x="0" y="28"/>
                    </a:lnTo>
                    <a:lnTo>
                      <a:pt x="1" y="41"/>
                    </a:lnTo>
                    <a:lnTo>
                      <a:pt x="5" y="53"/>
                    </a:lnTo>
                    <a:lnTo>
                      <a:pt x="11" y="62"/>
                    </a:lnTo>
                    <a:lnTo>
                      <a:pt x="18" y="69"/>
                    </a:lnTo>
                    <a:lnTo>
                      <a:pt x="27" y="73"/>
                    </a:lnTo>
                    <a:lnTo>
                      <a:pt x="36" y="7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85" name="Line 58"/>
              <p:cNvSpPr>
                <a:spLocks noChangeShapeType="1"/>
              </p:cNvSpPr>
              <p:nvPr/>
            </p:nvSpPr>
            <p:spPr bwMode="auto">
              <a:xfrm flipV="1">
                <a:off x="2829" y="1337"/>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86" name="Freeform 59"/>
              <p:cNvSpPr>
                <a:spLocks/>
              </p:cNvSpPr>
              <p:nvPr/>
            </p:nvSpPr>
            <p:spPr bwMode="auto">
              <a:xfrm>
                <a:off x="2839" y="1308"/>
                <a:ext cx="26" cy="29"/>
              </a:xfrm>
              <a:custGeom>
                <a:avLst/>
                <a:gdLst>
                  <a:gd name="T0" fmla="*/ 3 w 72"/>
                  <a:gd name="T1" fmla="*/ 0 h 76"/>
                  <a:gd name="T2" fmla="*/ 3 w 72"/>
                  <a:gd name="T3" fmla="*/ 0 h 76"/>
                  <a:gd name="T4" fmla="*/ 3 w 72"/>
                  <a:gd name="T5" fmla="*/ 0 h 76"/>
                  <a:gd name="T6" fmla="*/ 2 w 72"/>
                  <a:gd name="T7" fmla="*/ 1 h 76"/>
                  <a:gd name="T8" fmla="*/ 1 w 72"/>
                  <a:gd name="T9" fmla="*/ 1 h 76"/>
                  <a:gd name="T10" fmla="*/ 1 w 72"/>
                  <a:gd name="T11" fmla="*/ 2 h 76"/>
                  <a:gd name="T12" fmla="*/ 0 w 72"/>
                  <a:gd name="T13" fmla="*/ 3 h 76"/>
                  <a:gd name="T14" fmla="*/ 0 w 72"/>
                  <a:gd name="T15" fmla="*/ 3 h 76"/>
                  <a:gd name="T16" fmla="*/ 0 w 72"/>
                  <a:gd name="T17" fmla="*/ 4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 h="76">
                    <a:moveTo>
                      <a:pt x="72" y="0"/>
                    </a:moveTo>
                    <a:lnTo>
                      <a:pt x="62" y="1"/>
                    </a:lnTo>
                    <a:lnTo>
                      <a:pt x="51" y="6"/>
                    </a:lnTo>
                    <a:lnTo>
                      <a:pt x="39" y="13"/>
                    </a:lnTo>
                    <a:lnTo>
                      <a:pt x="29" y="23"/>
                    </a:lnTo>
                    <a:lnTo>
                      <a:pt x="19" y="33"/>
                    </a:lnTo>
                    <a:lnTo>
                      <a:pt x="12" y="47"/>
                    </a:lnTo>
                    <a:lnTo>
                      <a:pt x="4" y="61"/>
                    </a:lnTo>
                    <a:lnTo>
                      <a:pt x="0" y="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87" name="Line 60"/>
              <p:cNvSpPr>
                <a:spLocks noChangeShapeType="1"/>
              </p:cNvSpPr>
              <p:nvPr/>
            </p:nvSpPr>
            <p:spPr bwMode="auto">
              <a:xfrm>
                <a:off x="2865" y="1308"/>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88" name="Line 61"/>
              <p:cNvSpPr>
                <a:spLocks noChangeShapeType="1"/>
              </p:cNvSpPr>
              <p:nvPr/>
            </p:nvSpPr>
            <p:spPr bwMode="auto">
              <a:xfrm flipH="1">
                <a:off x="2904" y="1261"/>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89" name="Freeform 62"/>
              <p:cNvSpPr>
                <a:spLocks/>
              </p:cNvSpPr>
              <p:nvPr/>
            </p:nvSpPr>
            <p:spPr bwMode="auto">
              <a:xfrm>
                <a:off x="3460" y="349"/>
                <a:ext cx="73" cy="96"/>
              </a:xfrm>
              <a:custGeom>
                <a:avLst/>
                <a:gdLst>
                  <a:gd name="T0" fmla="*/ 0 w 197"/>
                  <a:gd name="T1" fmla="*/ 13 h 258"/>
                  <a:gd name="T2" fmla="*/ 4 w 197"/>
                  <a:gd name="T3" fmla="*/ 0 h 258"/>
                  <a:gd name="T4" fmla="*/ 10 w 197"/>
                  <a:gd name="T5" fmla="*/ 0 h 258"/>
                  <a:gd name="T6" fmla="*/ 0 60000 65536"/>
                  <a:gd name="T7" fmla="*/ 0 60000 65536"/>
                  <a:gd name="T8" fmla="*/ 0 60000 65536"/>
                </a:gdLst>
                <a:ahLst/>
                <a:cxnLst>
                  <a:cxn ang="T6">
                    <a:pos x="T0" y="T1"/>
                  </a:cxn>
                  <a:cxn ang="T7">
                    <a:pos x="T2" y="T3"/>
                  </a:cxn>
                  <a:cxn ang="T8">
                    <a:pos x="T4" y="T5"/>
                  </a:cxn>
                </a:cxnLst>
                <a:rect l="0" t="0" r="r" b="b"/>
                <a:pathLst>
                  <a:path w="197" h="258">
                    <a:moveTo>
                      <a:pt x="0" y="258"/>
                    </a:moveTo>
                    <a:lnTo>
                      <a:pt x="69" y="0"/>
                    </a:lnTo>
                    <a:lnTo>
                      <a:pt x="19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90" name="Freeform 63"/>
              <p:cNvSpPr>
                <a:spLocks/>
              </p:cNvSpPr>
              <p:nvPr/>
            </p:nvSpPr>
            <p:spPr bwMode="auto">
              <a:xfrm>
                <a:off x="3533" y="349"/>
                <a:ext cx="13" cy="26"/>
              </a:xfrm>
              <a:custGeom>
                <a:avLst/>
                <a:gdLst>
                  <a:gd name="T0" fmla="*/ 1 w 37"/>
                  <a:gd name="T1" fmla="*/ 3 h 75"/>
                  <a:gd name="T2" fmla="*/ 2 w 37"/>
                  <a:gd name="T3" fmla="*/ 2 h 75"/>
                  <a:gd name="T4" fmla="*/ 2 w 37"/>
                  <a:gd name="T5" fmla="*/ 2 h 75"/>
                  <a:gd name="T6" fmla="*/ 1 w 37"/>
                  <a:gd name="T7" fmla="*/ 1 h 75"/>
                  <a:gd name="T8" fmla="*/ 1 w 37"/>
                  <a:gd name="T9" fmla="*/ 1 h 75"/>
                  <a:gd name="T10" fmla="*/ 1 w 37"/>
                  <a:gd name="T11" fmla="*/ 1 h 75"/>
                  <a:gd name="T12" fmla="*/ 1 w 37"/>
                  <a:gd name="T13" fmla="*/ 0 h 75"/>
                  <a:gd name="T14" fmla="*/ 0 w 37"/>
                  <a:gd name="T15" fmla="*/ 0 h 75"/>
                  <a:gd name="T16" fmla="*/ 0 w 37"/>
                  <a:gd name="T17" fmla="*/ 0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7" h="75">
                    <a:moveTo>
                      <a:pt x="33" y="75"/>
                    </a:moveTo>
                    <a:lnTo>
                      <a:pt x="36" y="61"/>
                    </a:lnTo>
                    <a:lnTo>
                      <a:pt x="37" y="46"/>
                    </a:lnTo>
                    <a:lnTo>
                      <a:pt x="35" y="33"/>
                    </a:lnTo>
                    <a:lnTo>
                      <a:pt x="32" y="22"/>
                    </a:lnTo>
                    <a:lnTo>
                      <a:pt x="26" y="13"/>
                    </a:lnTo>
                    <a:lnTo>
                      <a:pt x="19" y="6"/>
                    </a:lnTo>
                    <a:lnTo>
                      <a:pt x="10"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91" name="Line 64"/>
              <p:cNvSpPr>
                <a:spLocks noChangeShapeType="1"/>
              </p:cNvSpPr>
              <p:nvPr/>
            </p:nvSpPr>
            <p:spPr bwMode="auto">
              <a:xfrm flipH="1">
                <a:off x="3528" y="375"/>
                <a:ext cx="18" cy="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92" name="Line 65"/>
              <p:cNvSpPr>
                <a:spLocks noChangeShapeType="1"/>
              </p:cNvSpPr>
              <p:nvPr/>
            </p:nvSpPr>
            <p:spPr bwMode="auto">
              <a:xfrm flipV="1">
                <a:off x="3494" y="349"/>
                <a:ext cx="26"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93" name="Line 66"/>
              <p:cNvSpPr>
                <a:spLocks noChangeShapeType="1"/>
              </p:cNvSpPr>
              <p:nvPr/>
            </p:nvSpPr>
            <p:spPr bwMode="auto">
              <a:xfrm flipH="1">
                <a:off x="3559" y="300"/>
                <a:ext cx="16"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94" name="Freeform 67"/>
              <p:cNvSpPr>
                <a:spLocks/>
              </p:cNvSpPr>
              <p:nvPr/>
            </p:nvSpPr>
            <p:spPr bwMode="auto">
              <a:xfrm>
                <a:off x="3434" y="2462"/>
                <a:ext cx="73" cy="96"/>
              </a:xfrm>
              <a:custGeom>
                <a:avLst/>
                <a:gdLst>
                  <a:gd name="T0" fmla="*/ 0 w 197"/>
                  <a:gd name="T1" fmla="*/ 13 h 258"/>
                  <a:gd name="T2" fmla="*/ 4 w 197"/>
                  <a:gd name="T3" fmla="*/ 0 h 258"/>
                  <a:gd name="T4" fmla="*/ 10 w 197"/>
                  <a:gd name="T5" fmla="*/ 0 h 258"/>
                  <a:gd name="T6" fmla="*/ 0 60000 65536"/>
                  <a:gd name="T7" fmla="*/ 0 60000 65536"/>
                  <a:gd name="T8" fmla="*/ 0 60000 65536"/>
                </a:gdLst>
                <a:ahLst/>
                <a:cxnLst>
                  <a:cxn ang="T6">
                    <a:pos x="T0" y="T1"/>
                  </a:cxn>
                  <a:cxn ang="T7">
                    <a:pos x="T2" y="T3"/>
                  </a:cxn>
                  <a:cxn ang="T8">
                    <a:pos x="T4" y="T5"/>
                  </a:cxn>
                </a:cxnLst>
                <a:rect l="0" t="0" r="r" b="b"/>
                <a:pathLst>
                  <a:path w="197" h="258">
                    <a:moveTo>
                      <a:pt x="0" y="258"/>
                    </a:moveTo>
                    <a:lnTo>
                      <a:pt x="69" y="0"/>
                    </a:lnTo>
                    <a:lnTo>
                      <a:pt x="19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95" name="Freeform 68"/>
              <p:cNvSpPr>
                <a:spLocks/>
              </p:cNvSpPr>
              <p:nvPr/>
            </p:nvSpPr>
            <p:spPr bwMode="auto">
              <a:xfrm>
                <a:off x="3507" y="2462"/>
                <a:ext cx="13" cy="26"/>
              </a:xfrm>
              <a:custGeom>
                <a:avLst/>
                <a:gdLst>
                  <a:gd name="T0" fmla="*/ 1 w 36"/>
                  <a:gd name="T1" fmla="*/ 3 h 75"/>
                  <a:gd name="T2" fmla="*/ 2 w 36"/>
                  <a:gd name="T3" fmla="*/ 2 h 75"/>
                  <a:gd name="T4" fmla="*/ 2 w 36"/>
                  <a:gd name="T5" fmla="*/ 2 h 75"/>
                  <a:gd name="T6" fmla="*/ 2 w 36"/>
                  <a:gd name="T7" fmla="*/ 1 h 75"/>
                  <a:gd name="T8" fmla="*/ 1 w 36"/>
                  <a:gd name="T9" fmla="*/ 1 h 75"/>
                  <a:gd name="T10" fmla="*/ 1 w 36"/>
                  <a:gd name="T11" fmla="*/ 1 h 75"/>
                  <a:gd name="T12" fmla="*/ 1 w 36"/>
                  <a:gd name="T13" fmla="*/ 0 h 75"/>
                  <a:gd name="T14" fmla="*/ 0 w 36"/>
                  <a:gd name="T15" fmla="*/ 0 h 75"/>
                  <a:gd name="T16" fmla="*/ 0 w 36"/>
                  <a:gd name="T17" fmla="*/ 0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75">
                    <a:moveTo>
                      <a:pt x="31" y="75"/>
                    </a:moveTo>
                    <a:lnTo>
                      <a:pt x="35" y="61"/>
                    </a:lnTo>
                    <a:lnTo>
                      <a:pt x="36" y="46"/>
                    </a:lnTo>
                    <a:lnTo>
                      <a:pt x="35" y="33"/>
                    </a:lnTo>
                    <a:lnTo>
                      <a:pt x="30" y="22"/>
                    </a:lnTo>
                    <a:lnTo>
                      <a:pt x="25" y="13"/>
                    </a:lnTo>
                    <a:lnTo>
                      <a:pt x="18" y="6"/>
                    </a:lnTo>
                    <a:lnTo>
                      <a:pt x="9"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96" name="Line 69"/>
              <p:cNvSpPr>
                <a:spLocks noChangeShapeType="1"/>
              </p:cNvSpPr>
              <p:nvPr/>
            </p:nvSpPr>
            <p:spPr bwMode="auto">
              <a:xfrm flipH="1">
                <a:off x="3502" y="2488"/>
                <a:ext cx="18" cy="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97" name="Line 70"/>
              <p:cNvSpPr>
                <a:spLocks noChangeShapeType="1"/>
              </p:cNvSpPr>
              <p:nvPr/>
            </p:nvSpPr>
            <p:spPr bwMode="auto">
              <a:xfrm flipV="1">
                <a:off x="3468" y="2462"/>
                <a:ext cx="26"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98" name="Freeform 71"/>
              <p:cNvSpPr>
                <a:spLocks/>
              </p:cNvSpPr>
              <p:nvPr/>
            </p:nvSpPr>
            <p:spPr bwMode="auto">
              <a:xfrm>
                <a:off x="5490" y="1368"/>
                <a:ext cx="8" cy="15"/>
              </a:xfrm>
              <a:custGeom>
                <a:avLst/>
                <a:gdLst>
                  <a:gd name="T0" fmla="*/ 0 w 21"/>
                  <a:gd name="T1" fmla="*/ 0 h 43"/>
                  <a:gd name="T2" fmla="*/ 0 w 21"/>
                  <a:gd name="T3" fmla="*/ 0 h 43"/>
                  <a:gd name="T4" fmla="*/ 0 w 21"/>
                  <a:gd name="T5" fmla="*/ 1 h 43"/>
                  <a:gd name="T6" fmla="*/ 0 w 21"/>
                  <a:gd name="T7" fmla="*/ 1 h 43"/>
                  <a:gd name="T8" fmla="*/ 0 w 21"/>
                  <a:gd name="T9" fmla="*/ 2 h 43"/>
                  <a:gd name="T10" fmla="*/ 1 w 21"/>
                  <a:gd name="T11" fmla="*/ 2 h 43"/>
                  <a:gd name="T12" fmla="*/ 1 w 21"/>
                  <a:gd name="T13" fmla="*/ 2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43">
                    <a:moveTo>
                      <a:pt x="3" y="0"/>
                    </a:moveTo>
                    <a:lnTo>
                      <a:pt x="0" y="11"/>
                    </a:lnTo>
                    <a:lnTo>
                      <a:pt x="0" y="22"/>
                    </a:lnTo>
                    <a:lnTo>
                      <a:pt x="3" y="31"/>
                    </a:lnTo>
                    <a:lnTo>
                      <a:pt x="8" y="38"/>
                    </a:lnTo>
                    <a:lnTo>
                      <a:pt x="13" y="42"/>
                    </a:lnTo>
                    <a:lnTo>
                      <a:pt x="21" y="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99" name="Line 72"/>
              <p:cNvSpPr>
                <a:spLocks noChangeShapeType="1"/>
              </p:cNvSpPr>
              <p:nvPr/>
            </p:nvSpPr>
            <p:spPr bwMode="auto">
              <a:xfrm flipV="1">
                <a:off x="5490" y="1241"/>
                <a:ext cx="34"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600" name="Line 73"/>
              <p:cNvSpPr>
                <a:spLocks noChangeShapeType="1"/>
              </p:cNvSpPr>
              <p:nvPr/>
            </p:nvSpPr>
            <p:spPr bwMode="auto">
              <a:xfrm flipH="1">
                <a:off x="5583" y="1241"/>
                <a:ext cx="16"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601" name="Line 74"/>
              <p:cNvSpPr>
                <a:spLocks noChangeShapeType="1"/>
              </p:cNvSpPr>
              <p:nvPr/>
            </p:nvSpPr>
            <p:spPr bwMode="auto">
              <a:xfrm>
                <a:off x="4058" y="1674"/>
                <a:ext cx="676" cy="18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602" name="Line 75"/>
              <p:cNvSpPr>
                <a:spLocks noChangeShapeType="1"/>
              </p:cNvSpPr>
              <p:nvPr/>
            </p:nvSpPr>
            <p:spPr bwMode="auto">
              <a:xfrm>
                <a:off x="4993" y="1178"/>
                <a:ext cx="120" cy="39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603" name="Line 76"/>
              <p:cNvSpPr>
                <a:spLocks noChangeShapeType="1"/>
              </p:cNvSpPr>
              <p:nvPr/>
            </p:nvSpPr>
            <p:spPr bwMode="auto">
              <a:xfrm flipH="1">
                <a:off x="3814" y="877"/>
                <a:ext cx="532" cy="19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604" name="Line 77"/>
              <p:cNvSpPr>
                <a:spLocks noChangeShapeType="1"/>
              </p:cNvSpPr>
              <p:nvPr/>
            </p:nvSpPr>
            <p:spPr bwMode="auto">
              <a:xfrm flipH="1">
                <a:off x="4734" y="1570"/>
                <a:ext cx="379" cy="28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02405" name="Group 78"/>
          <p:cNvGrpSpPr>
            <a:grpSpLocks/>
          </p:cNvGrpSpPr>
          <p:nvPr/>
        </p:nvGrpSpPr>
        <p:grpSpPr bwMode="auto">
          <a:xfrm>
            <a:off x="6078538" y="5114925"/>
            <a:ext cx="1416050" cy="519113"/>
            <a:chOff x="3829" y="3083"/>
            <a:chExt cx="892" cy="327"/>
          </a:xfrm>
        </p:grpSpPr>
        <p:sp>
          <p:nvSpPr>
            <p:cNvPr id="102528" name="Line 79"/>
            <p:cNvSpPr>
              <a:spLocks noChangeShapeType="1"/>
            </p:cNvSpPr>
            <p:nvPr/>
          </p:nvSpPr>
          <p:spPr bwMode="auto">
            <a:xfrm flipV="1">
              <a:off x="4003" y="3083"/>
              <a:ext cx="679" cy="293"/>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29" name="Line 80"/>
            <p:cNvSpPr>
              <a:spLocks noChangeShapeType="1"/>
            </p:cNvSpPr>
            <p:nvPr/>
          </p:nvSpPr>
          <p:spPr bwMode="auto">
            <a:xfrm flipV="1">
              <a:off x="3829" y="3298"/>
              <a:ext cx="32"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30" name="Freeform 81"/>
            <p:cNvSpPr>
              <a:spLocks/>
            </p:cNvSpPr>
            <p:nvPr/>
          </p:nvSpPr>
          <p:spPr bwMode="auto">
            <a:xfrm>
              <a:off x="3861" y="3267"/>
              <a:ext cx="28" cy="31"/>
            </a:xfrm>
            <a:custGeom>
              <a:avLst/>
              <a:gdLst>
                <a:gd name="T0" fmla="*/ 3 w 83"/>
                <a:gd name="T1" fmla="*/ 0 h 87"/>
                <a:gd name="T2" fmla="*/ 3 w 83"/>
                <a:gd name="T3" fmla="*/ 0 h 87"/>
                <a:gd name="T4" fmla="*/ 2 w 83"/>
                <a:gd name="T5" fmla="*/ 0 h 87"/>
                <a:gd name="T6" fmla="*/ 2 w 83"/>
                <a:gd name="T7" fmla="*/ 1 h 87"/>
                <a:gd name="T8" fmla="*/ 1 w 83"/>
                <a:gd name="T9" fmla="*/ 1 h 87"/>
                <a:gd name="T10" fmla="*/ 1 w 83"/>
                <a:gd name="T11" fmla="*/ 2 h 87"/>
                <a:gd name="T12" fmla="*/ 0 w 83"/>
                <a:gd name="T13" fmla="*/ 2 h 87"/>
                <a:gd name="T14" fmla="*/ 0 w 83"/>
                <a:gd name="T15" fmla="*/ 3 h 87"/>
                <a:gd name="T16" fmla="*/ 0 w 83"/>
                <a:gd name="T17" fmla="*/ 4 h 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87">
                  <a:moveTo>
                    <a:pt x="83" y="0"/>
                  </a:moveTo>
                  <a:lnTo>
                    <a:pt x="72" y="2"/>
                  </a:lnTo>
                  <a:lnTo>
                    <a:pt x="59" y="7"/>
                  </a:lnTo>
                  <a:lnTo>
                    <a:pt x="46" y="15"/>
                  </a:lnTo>
                  <a:lnTo>
                    <a:pt x="34" y="26"/>
                  </a:lnTo>
                  <a:lnTo>
                    <a:pt x="23" y="39"/>
                  </a:lnTo>
                  <a:lnTo>
                    <a:pt x="13" y="54"/>
                  </a:lnTo>
                  <a:lnTo>
                    <a:pt x="6" y="70"/>
                  </a:lnTo>
                  <a:lnTo>
                    <a:pt x="0" y="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31" name="Line 82"/>
            <p:cNvSpPr>
              <a:spLocks noChangeShapeType="1"/>
            </p:cNvSpPr>
            <p:nvPr/>
          </p:nvSpPr>
          <p:spPr bwMode="auto">
            <a:xfrm>
              <a:off x="3845" y="3314"/>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32" name="Line 83"/>
            <p:cNvSpPr>
              <a:spLocks noChangeShapeType="1"/>
            </p:cNvSpPr>
            <p:nvPr/>
          </p:nvSpPr>
          <p:spPr bwMode="auto">
            <a:xfrm flipV="1">
              <a:off x="4656" y="3160"/>
              <a:ext cx="39" cy="1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33" name="Line 84"/>
            <p:cNvSpPr>
              <a:spLocks noChangeShapeType="1"/>
            </p:cNvSpPr>
            <p:nvPr/>
          </p:nvSpPr>
          <p:spPr bwMode="auto">
            <a:xfrm flipH="1">
              <a:off x="4669" y="3225"/>
              <a:ext cx="52"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34" name="Line 85"/>
            <p:cNvSpPr>
              <a:spLocks noChangeShapeType="1"/>
            </p:cNvSpPr>
            <p:nvPr/>
          </p:nvSpPr>
          <p:spPr bwMode="auto">
            <a:xfrm>
              <a:off x="4695" y="3241"/>
              <a:ext cx="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2406" name="Group 86"/>
          <p:cNvGrpSpPr>
            <a:grpSpLocks/>
          </p:cNvGrpSpPr>
          <p:nvPr/>
        </p:nvGrpSpPr>
        <p:grpSpPr bwMode="auto">
          <a:xfrm>
            <a:off x="6354763" y="1860550"/>
            <a:ext cx="1077912" cy="3719513"/>
            <a:chOff x="4003" y="1033"/>
            <a:chExt cx="679" cy="2343"/>
          </a:xfrm>
        </p:grpSpPr>
        <p:sp>
          <p:nvSpPr>
            <p:cNvPr id="102526" name="Line 87"/>
            <p:cNvSpPr>
              <a:spLocks noChangeShapeType="1"/>
            </p:cNvSpPr>
            <p:nvPr/>
          </p:nvSpPr>
          <p:spPr bwMode="auto">
            <a:xfrm flipV="1">
              <a:off x="4682" y="1033"/>
              <a:ext cx="0" cy="20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27" name="Line 88"/>
            <p:cNvSpPr>
              <a:spLocks noChangeShapeType="1"/>
            </p:cNvSpPr>
            <p:nvPr/>
          </p:nvSpPr>
          <p:spPr bwMode="auto">
            <a:xfrm flipV="1">
              <a:off x="4003" y="1542"/>
              <a:ext cx="0" cy="18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2407" name="Group 89"/>
          <p:cNvGrpSpPr>
            <a:grpSpLocks/>
          </p:cNvGrpSpPr>
          <p:nvPr/>
        </p:nvGrpSpPr>
        <p:grpSpPr bwMode="auto">
          <a:xfrm>
            <a:off x="6354763" y="1550988"/>
            <a:ext cx="1263650" cy="1254125"/>
            <a:chOff x="4003" y="838"/>
            <a:chExt cx="796" cy="790"/>
          </a:xfrm>
        </p:grpSpPr>
        <p:sp>
          <p:nvSpPr>
            <p:cNvPr id="102517" name="Line 90"/>
            <p:cNvSpPr>
              <a:spLocks noChangeShapeType="1"/>
            </p:cNvSpPr>
            <p:nvPr/>
          </p:nvSpPr>
          <p:spPr bwMode="auto">
            <a:xfrm flipV="1">
              <a:off x="4003" y="1033"/>
              <a:ext cx="679" cy="509"/>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18" name="Line 91"/>
            <p:cNvSpPr>
              <a:spLocks noChangeShapeType="1"/>
            </p:cNvSpPr>
            <p:nvPr/>
          </p:nvSpPr>
          <p:spPr bwMode="auto">
            <a:xfrm flipV="1">
              <a:off x="4687" y="838"/>
              <a:ext cx="36" cy="1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19" name="Line 92"/>
            <p:cNvSpPr>
              <a:spLocks noChangeShapeType="1"/>
            </p:cNvSpPr>
            <p:nvPr/>
          </p:nvSpPr>
          <p:spPr bwMode="auto">
            <a:xfrm flipH="1">
              <a:off x="4700" y="900"/>
              <a:ext cx="52"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20" name="Line 93"/>
            <p:cNvSpPr>
              <a:spLocks noChangeShapeType="1"/>
            </p:cNvSpPr>
            <p:nvPr/>
          </p:nvSpPr>
          <p:spPr bwMode="auto">
            <a:xfrm>
              <a:off x="4726" y="918"/>
              <a:ext cx="5" cy="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21" name="Line 94"/>
            <p:cNvSpPr>
              <a:spLocks noChangeShapeType="1"/>
            </p:cNvSpPr>
            <p:nvPr/>
          </p:nvSpPr>
          <p:spPr bwMode="auto">
            <a:xfrm flipH="1">
              <a:off x="4786" y="838"/>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22" name="Line 95"/>
            <p:cNvSpPr>
              <a:spLocks noChangeShapeType="1"/>
            </p:cNvSpPr>
            <p:nvPr/>
          </p:nvSpPr>
          <p:spPr bwMode="auto">
            <a:xfrm flipV="1">
              <a:off x="4094" y="1516"/>
              <a:ext cx="29"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23" name="Freeform 96"/>
            <p:cNvSpPr>
              <a:spLocks/>
            </p:cNvSpPr>
            <p:nvPr/>
          </p:nvSpPr>
          <p:spPr bwMode="auto">
            <a:xfrm>
              <a:off x="4123" y="1482"/>
              <a:ext cx="31" cy="34"/>
            </a:xfrm>
            <a:custGeom>
              <a:avLst/>
              <a:gdLst>
                <a:gd name="T0" fmla="*/ 4 w 83"/>
                <a:gd name="T1" fmla="*/ 0 h 86"/>
                <a:gd name="T2" fmla="*/ 4 w 83"/>
                <a:gd name="T3" fmla="*/ 0 h 86"/>
                <a:gd name="T4" fmla="*/ 3 w 83"/>
                <a:gd name="T5" fmla="*/ 0 h 86"/>
                <a:gd name="T6" fmla="*/ 2 w 83"/>
                <a:gd name="T7" fmla="*/ 1 h 86"/>
                <a:gd name="T8" fmla="*/ 2 w 83"/>
                <a:gd name="T9" fmla="*/ 2 h 86"/>
                <a:gd name="T10" fmla="*/ 1 w 83"/>
                <a:gd name="T11" fmla="*/ 2 h 86"/>
                <a:gd name="T12" fmla="*/ 0 w 83"/>
                <a:gd name="T13" fmla="*/ 3 h 86"/>
                <a:gd name="T14" fmla="*/ 0 w 83"/>
                <a:gd name="T15" fmla="*/ 4 h 86"/>
                <a:gd name="T16" fmla="*/ 0 w 83"/>
                <a:gd name="T17" fmla="*/ 5 h 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86">
                  <a:moveTo>
                    <a:pt x="83" y="0"/>
                  </a:moveTo>
                  <a:lnTo>
                    <a:pt x="71" y="2"/>
                  </a:lnTo>
                  <a:lnTo>
                    <a:pt x="58" y="6"/>
                  </a:lnTo>
                  <a:lnTo>
                    <a:pt x="45" y="15"/>
                  </a:lnTo>
                  <a:lnTo>
                    <a:pt x="34" y="26"/>
                  </a:lnTo>
                  <a:lnTo>
                    <a:pt x="22" y="38"/>
                  </a:lnTo>
                  <a:lnTo>
                    <a:pt x="12" y="53"/>
                  </a:lnTo>
                  <a:lnTo>
                    <a:pt x="5" y="69"/>
                  </a:lnTo>
                  <a:lnTo>
                    <a:pt x="0" y="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24" name="Line 97"/>
            <p:cNvSpPr>
              <a:spLocks noChangeShapeType="1"/>
            </p:cNvSpPr>
            <p:nvPr/>
          </p:nvSpPr>
          <p:spPr bwMode="auto">
            <a:xfrm>
              <a:off x="4107" y="1531"/>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25" name="Line 98"/>
            <p:cNvSpPr>
              <a:spLocks noChangeShapeType="1"/>
            </p:cNvSpPr>
            <p:nvPr/>
          </p:nvSpPr>
          <p:spPr bwMode="auto">
            <a:xfrm flipH="1">
              <a:off x="4183" y="1482"/>
              <a:ext cx="13"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15171" name="Group 99"/>
          <p:cNvGrpSpPr>
            <a:grpSpLocks/>
          </p:cNvGrpSpPr>
          <p:nvPr/>
        </p:nvGrpSpPr>
        <p:grpSpPr bwMode="auto">
          <a:xfrm>
            <a:off x="6054725" y="1612900"/>
            <a:ext cx="1381125" cy="1055688"/>
            <a:chOff x="3814" y="877"/>
            <a:chExt cx="870" cy="665"/>
          </a:xfrm>
        </p:grpSpPr>
        <p:sp>
          <p:nvSpPr>
            <p:cNvPr id="102512" name="Line 100"/>
            <p:cNvSpPr>
              <a:spLocks noChangeShapeType="1"/>
            </p:cNvSpPr>
            <p:nvPr/>
          </p:nvSpPr>
          <p:spPr bwMode="auto">
            <a:xfrm>
              <a:off x="4348" y="878"/>
              <a:ext cx="336" cy="156"/>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13" name="Line 101"/>
            <p:cNvSpPr>
              <a:spLocks noChangeShapeType="1"/>
            </p:cNvSpPr>
            <p:nvPr/>
          </p:nvSpPr>
          <p:spPr bwMode="auto">
            <a:xfrm>
              <a:off x="4346" y="877"/>
              <a:ext cx="336" cy="156"/>
            </a:xfrm>
            <a:prstGeom prst="line">
              <a:avLst/>
            </a:prstGeom>
            <a:noFill/>
            <a:ln w="19050">
              <a:solidFill>
                <a:srgbClr val="FF0000"/>
              </a:solidFill>
              <a:prstDash val="lgDash"/>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2514" name="Group 102"/>
            <p:cNvGrpSpPr>
              <a:grpSpLocks/>
            </p:cNvGrpSpPr>
            <p:nvPr/>
          </p:nvGrpSpPr>
          <p:grpSpPr bwMode="auto">
            <a:xfrm>
              <a:off x="3814" y="1072"/>
              <a:ext cx="189" cy="470"/>
              <a:chOff x="3814" y="1072"/>
              <a:chExt cx="189" cy="470"/>
            </a:xfrm>
          </p:grpSpPr>
          <p:sp>
            <p:nvSpPr>
              <p:cNvPr id="102515" name="Line 103"/>
              <p:cNvSpPr>
                <a:spLocks noChangeShapeType="1"/>
              </p:cNvSpPr>
              <p:nvPr/>
            </p:nvSpPr>
            <p:spPr bwMode="auto">
              <a:xfrm>
                <a:off x="3817" y="1079"/>
                <a:ext cx="181" cy="454"/>
              </a:xfrm>
              <a:prstGeom prst="line">
                <a:avLst/>
              </a:prstGeom>
              <a:noFill/>
              <a:ln w="571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2516" name="Line 104"/>
              <p:cNvSpPr>
                <a:spLocks noChangeShapeType="1"/>
              </p:cNvSpPr>
              <p:nvPr/>
            </p:nvSpPr>
            <p:spPr bwMode="auto">
              <a:xfrm flipH="1" flipV="1">
                <a:off x="3814" y="1072"/>
                <a:ext cx="189" cy="470"/>
              </a:xfrm>
              <a:prstGeom prst="line">
                <a:avLst/>
              </a:prstGeom>
              <a:noFill/>
              <a:ln w="19050">
                <a:solidFill>
                  <a:srgbClr val="FF0000"/>
                </a:solidFill>
                <a:prstDash val="lgDash"/>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515177" name="Line 105"/>
          <p:cNvSpPr>
            <a:spLocks noChangeShapeType="1"/>
          </p:cNvSpPr>
          <p:nvPr/>
        </p:nvSpPr>
        <p:spPr bwMode="auto">
          <a:xfrm flipH="1">
            <a:off x="7515225" y="2713038"/>
            <a:ext cx="601663" cy="4508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15178" name="Line 106"/>
          <p:cNvSpPr>
            <a:spLocks noChangeShapeType="1"/>
          </p:cNvSpPr>
          <p:nvPr/>
        </p:nvSpPr>
        <p:spPr bwMode="auto">
          <a:xfrm flipV="1">
            <a:off x="6054725" y="1612900"/>
            <a:ext cx="844550" cy="30956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15179" name="Group 107"/>
          <p:cNvGrpSpPr>
            <a:grpSpLocks/>
          </p:cNvGrpSpPr>
          <p:nvPr/>
        </p:nvGrpSpPr>
        <p:grpSpPr bwMode="auto">
          <a:xfrm>
            <a:off x="6442075" y="2084388"/>
            <a:ext cx="1674813" cy="1079500"/>
            <a:chOff x="4058" y="1174"/>
            <a:chExt cx="1055" cy="680"/>
          </a:xfrm>
        </p:grpSpPr>
        <p:sp>
          <p:nvSpPr>
            <p:cNvPr id="102508" name="Line 108"/>
            <p:cNvSpPr>
              <a:spLocks noChangeShapeType="1"/>
            </p:cNvSpPr>
            <p:nvPr/>
          </p:nvSpPr>
          <p:spPr bwMode="auto">
            <a:xfrm>
              <a:off x="4992" y="1174"/>
              <a:ext cx="120" cy="392"/>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09" name="Line 109"/>
            <p:cNvSpPr>
              <a:spLocks noChangeShapeType="1"/>
            </p:cNvSpPr>
            <p:nvPr/>
          </p:nvSpPr>
          <p:spPr bwMode="auto">
            <a:xfrm>
              <a:off x="4059" y="1673"/>
              <a:ext cx="681" cy="181"/>
            </a:xfrm>
            <a:prstGeom prst="line">
              <a:avLst/>
            </a:prstGeom>
            <a:noFill/>
            <a:ln w="571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2510" name="Line 110"/>
            <p:cNvSpPr>
              <a:spLocks noChangeShapeType="1"/>
            </p:cNvSpPr>
            <p:nvPr/>
          </p:nvSpPr>
          <p:spPr bwMode="auto">
            <a:xfrm>
              <a:off x="4993" y="1178"/>
              <a:ext cx="120" cy="392"/>
            </a:xfrm>
            <a:prstGeom prst="line">
              <a:avLst/>
            </a:prstGeom>
            <a:noFill/>
            <a:ln w="19050">
              <a:solidFill>
                <a:schemeClr val="accent2"/>
              </a:solidFill>
              <a:prstDash val="lgDash"/>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11" name="Line 111"/>
            <p:cNvSpPr>
              <a:spLocks noChangeShapeType="1"/>
            </p:cNvSpPr>
            <p:nvPr/>
          </p:nvSpPr>
          <p:spPr bwMode="auto">
            <a:xfrm flipH="1" flipV="1">
              <a:off x="4058" y="1674"/>
              <a:ext cx="676" cy="180"/>
            </a:xfrm>
            <a:prstGeom prst="line">
              <a:avLst/>
            </a:prstGeom>
            <a:noFill/>
            <a:ln w="19050">
              <a:solidFill>
                <a:schemeClr val="accent2"/>
              </a:solidFill>
              <a:prstDash val="lgDash"/>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15277" name="Text Box 205"/>
          <p:cNvSpPr txBox="1">
            <a:spLocks noChangeArrowheads="1"/>
          </p:cNvSpPr>
          <p:nvPr/>
        </p:nvSpPr>
        <p:spPr bwMode="auto">
          <a:xfrm>
            <a:off x="250825" y="4797425"/>
            <a:ext cx="41052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50000"/>
              </a:spcBef>
              <a:buFontTx/>
              <a:buNone/>
            </a:pPr>
            <a:r>
              <a:rPr lang="zh-CN" altLang="en-US" sz="4000">
                <a:solidFill>
                  <a:srgbClr val="FF0000"/>
                </a:solidFill>
                <a:ea typeface="黑体" pitchFamily="2" charset="-122"/>
              </a:rPr>
              <a:t>判断可见性</a:t>
            </a:r>
          </a:p>
        </p:txBody>
      </p:sp>
      <p:grpSp>
        <p:nvGrpSpPr>
          <p:cNvPr id="102413" name="Group 206"/>
          <p:cNvGrpSpPr>
            <a:grpSpLocks/>
          </p:cNvGrpSpPr>
          <p:nvPr/>
        </p:nvGrpSpPr>
        <p:grpSpPr bwMode="auto">
          <a:xfrm>
            <a:off x="179388" y="692150"/>
            <a:ext cx="4032250" cy="3225800"/>
            <a:chOff x="794" y="655"/>
            <a:chExt cx="4218" cy="3376"/>
          </a:xfrm>
        </p:grpSpPr>
        <p:grpSp>
          <p:nvGrpSpPr>
            <p:cNvPr id="102414" name="Group 207"/>
            <p:cNvGrpSpPr>
              <a:grpSpLocks/>
            </p:cNvGrpSpPr>
            <p:nvPr/>
          </p:nvGrpSpPr>
          <p:grpSpPr bwMode="auto">
            <a:xfrm>
              <a:off x="794" y="655"/>
              <a:ext cx="4218" cy="3376"/>
              <a:chOff x="794" y="655"/>
              <a:chExt cx="4218" cy="3376"/>
            </a:xfrm>
          </p:grpSpPr>
          <p:sp>
            <p:nvSpPr>
              <p:cNvPr id="102488" name="Line 208"/>
              <p:cNvSpPr>
                <a:spLocks noChangeShapeType="1"/>
              </p:cNvSpPr>
              <p:nvPr/>
            </p:nvSpPr>
            <p:spPr bwMode="auto">
              <a:xfrm flipH="1">
                <a:off x="794" y="2815"/>
                <a:ext cx="120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89" name="Line 209"/>
              <p:cNvSpPr>
                <a:spLocks noChangeShapeType="1"/>
              </p:cNvSpPr>
              <p:nvPr/>
            </p:nvSpPr>
            <p:spPr bwMode="auto">
              <a:xfrm flipH="1">
                <a:off x="3707" y="2815"/>
                <a:ext cx="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2490" name="Group 210"/>
              <p:cNvGrpSpPr>
                <a:grpSpLocks/>
              </p:cNvGrpSpPr>
              <p:nvPr/>
            </p:nvGrpSpPr>
            <p:grpSpPr bwMode="auto">
              <a:xfrm>
                <a:off x="794" y="655"/>
                <a:ext cx="4218" cy="3376"/>
                <a:chOff x="794" y="655"/>
                <a:chExt cx="4218" cy="3376"/>
              </a:xfrm>
            </p:grpSpPr>
            <p:sp>
              <p:nvSpPr>
                <p:cNvPr id="102491" name="Line 211"/>
                <p:cNvSpPr>
                  <a:spLocks noChangeShapeType="1"/>
                </p:cNvSpPr>
                <p:nvPr/>
              </p:nvSpPr>
              <p:spPr bwMode="auto">
                <a:xfrm>
                  <a:off x="794" y="655"/>
                  <a:ext cx="3002"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92" name="Line 212"/>
                <p:cNvSpPr>
                  <a:spLocks noChangeShapeType="1"/>
                </p:cNvSpPr>
                <p:nvPr/>
              </p:nvSpPr>
              <p:spPr bwMode="auto">
                <a:xfrm>
                  <a:off x="3796" y="655"/>
                  <a:ext cx="0" cy="21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93" name="Line 213"/>
                <p:cNvSpPr>
                  <a:spLocks noChangeShapeType="1"/>
                </p:cNvSpPr>
                <p:nvPr/>
              </p:nvSpPr>
              <p:spPr bwMode="auto">
                <a:xfrm flipV="1">
                  <a:off x="794" y="655"/>
                  <a:ext cx="0" cy="21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94" name="Line 214"/>
                <p:cNvSpPr>
                  <a:spLocks noChangeShapeType="1"/>
                </p:cNvSpPr>
                <p:nvPr/>
              </p:nvSpPr>
              <p:spPr bwMode="auto">
                <a:xfrm>
                  <a:off x="3796" y="2815"/>
                  <a:ext cx="1216" cy="121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95" name="Line 215"/>
                <p:cNvSpPr>
                  <a:spLocks noChangeShapeType="1"/>
                </p:cNvSpPr>
                <p:nvPr/>
              </p:nvSpPr>
              <p:spPr bwMode="auto">
                <a:xfrm>
                  <a:off x="794" y="2815"/>
                  <a:ext cx="1213" cy="121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96" name="Line 216"/>
                <p:cNvSpPr>
                  <a:spLocks noChangeShapeType="1"/>
                </p:cNvSpPr>
                <p:nvPr/>
              </p:nvSpPr>
              <p:spPr bwMode="auto">
                <a:xfrm>
                  <a:off x="2007" y="4031"/>
                  <a:ext cx="3005"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97" name="Line 217"/>
                <p:cNvSpPr>
                  <a:spLocks noChangeShapeType="1"/>
                </p:cNvSpPr>
                <p:nvPr/>
              </p:nvSpPr>
              <p:spPr bwMode="auto">
                <a:xfrm flipH="1" flipV="1">
                  <a:off x="4531" y="3796"/>
                  <a:ext cx="156"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98" name="Line 218"/>
                <p:cNvSpPr>
                  <a:spLocks noChangeShapeType="1"/>
                </p:cNvSpPr>
                <p:nvPr/>
              </p:nvSpPr>
              <p:spPr bwMode="auto">
                <a:xfrm>
                  <a:off x="4600" y="3868"/>
                  <a:ext cx="6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99" name="Line 219"/>
                <p:cNvSpPr>
                  <a:spLocks noChangeShapeType="1"/>
                </p:cNvSpPr>
                <p:nvPr/>
              </p:nvSpPr>
              <p:spPr bwMode="auto">
                <a:xfrm>
                  <a:off x="4600" y="3796"/>
                  <a:ext cx="157"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00" name="Freeform 220"/>
                <p:cNvSpPr>
                  <a:spLocks/>
                </p:cNvSpPr>
                <p:nvPr/>
              </p:nvSpPr>
              <p:spPr bwMode="auto">
                <a:xfrm>
                  <a:off x="861" y="724"/>
                  <a:ext cx="79" cy="157"/>
                </a:xfrm>
                <a:custGeom>
                  <a:avLst/>
                  <a:gdLst>
                    <a:gd name="T0" fmla="*/ 1 w 245"/>
                    <a:gd name="T1" fmla="*/ 0 h 489"/>
                    <a:gd name="T2" fmla="*/ 0 w 245"/>
                    <a:gd name="T3" fmla="*/ 16 h 489"/>
                    <a:gd name="T4" fmla="*/ 8 w 245"/>
                    <a:gd name="T5" fmla="*/ 0 h 489"/>
                    <a:gd name="T6" fmla="*/ 0 60000 65536"/>
                    <a:gd name="T7" fmla="*/ 0 60000 65536"/>
                    <a:gd name="T8" fmla="*/ 0 60000 65536"/>
                  </a:gdLst>
                  <a:ahLst/>
                  <a:cxnLst>
                    <a:cxn ang="T6">
                      <a:pos x="T0" y="T1"/>
                    </a:cxn>
                    <a:cxn ang="T7">
                      <a:pos x="T2" y="T3"/>
                    </a:cxn>
                    <a:cxn ang="T8">
                      <a:pos x="T4" y="T5"/>
                    </a:cxn>
                  </a:cxnLst>
                  <a:rect l="0" t="0" r="r" b="b"/>
                  <a:pathLst>
                    <a:path w="245" h="489">
                      <a:moveTo>
                        <a:pt x="17" y="0"/>
                      </a:moveTo>
                      <a:lnTo>
                        <a:pt x="0" y="489"/>
                      </a:lnTo>
                      <a:lnTo>
                        <a:pt x="24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501" name="Line 221"/>
                <p:cNvSpPr>
                  <a:spLocks noChangeShapeType="1"/>
                </p:cNvSpPr>
                <p:nvPr/>
              </p:nvSpPr>
              <p:spPr bwMode="auto">
                <a:xfrm flipV="1">
                  <a:off x="2003" y="953"/>
                  <a:ext cx="1704" cy="985"/>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02" name="Line 222"/>
                <p:cNvSpPr>
                  <a:spLocks noChangeShapeType="1"/>
                </p:cNvSpPr>
                <p:nvPr/>
              </p:nvSpPr>
              <p:spPr bwMode="auto">
                <a:xfrm>
                  <a:off x="3707" y="953"/>
                  <a:ext cx="0" cy="1977"/>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03" name="Line 223"/>
                <p:cNvSpPr>
                  <a:spLocks noChangeShapeType="1"/>
                </p:cNvSpPr>
                <p:nvPr/>
              </p:nvSpPr>
              <p:spPr bwMode="auto">
                <a:xfrm>
                  <a:off x="2003" y="1938"/>
                  <a:ext cx="0" cy="197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2504" name="Group 224"/>
                <p:cNvGrpSpPr>
                  <a:grpSpLocks/>
                </p:cNvGrpSpPr>
                <p:nvPr/>
              </p:nvGrpSpPr>
              <p:grpSpPr bwMode="auto">
                <a:xfrm>
                  <a:off x="2003" y="2930"/>
                  <a:ext cx="1704" cy="982"/>
                  <a:chOff x="2003" y="2930"/>
                  <a:chExt cx="1704" cy="982"/>
                </a:xfrm>
              </p:grpSpPr>
              <p:sp>
                <p:nvSpPr>
                  <p:cNvPr id="102505" name="Line 225"/>
                  <p:cNvSpPr>
                    <a:spLocks noChangeShapeType="1"/>
                  </p:cNvSpPr>
                  <p:nvPr/>
                </p:nvSpPr>
                <p:spPr bwMode="auto">
                  <a:xfrm flipH="1">
                    <a:off x="3512" y="2930"/>
                    <a:ext cx="195"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06" name="Line 226"/>
                  <p:cNvSpPr>
                    <a:spLocks noChangeShapeType="1"/>
                  </p:cNvSpPr>
                  <p:nvPr/>
                </p:nvSpPr>
                <p:spPr bwMode="auto">
                  <a:xfrm flipH="1">
                    <a:off x="2003" y="3854"/>
                    <a:ext cx="103"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507" name="Line 227"/>
                  <p:cNvSpPr>
                    <a:spLocks noChangeShapeType="1"/>
                  </p:cNvSpPr>
                  <p:nvPr/>
                </p:nvSpPr>
                <p:spPr bwMode="auto">
                  <a:xfrm flipH="1">
                    <a:off x="2106" y="3041"/>
                    <a:ext cx="1406" cy="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102415" name="Group 228"/>
            <p:cNvGrpSpPr>
              <a:grpSpLocks/>
            </p:cNvGrpSpPr>
            <p:nvPr/>
          </p:nvGrpSpPr>
          <p:grpSpPr bwMode="auto">
            <a:xfrm>
              <a:off x="2023" y="1362"/>
              <a:ext cx="1596" cy="2609"/>
              <a:chOff x="2023" y="1362"/>
              <a:chExt cx="1596" cy="2609"/>
            </a:xfrm>
          </p:grpSpPr>
          <p:grpSp>
            <p:nvGrpSpPr>
              <p:cNvPr id="102462" name="Group 229"/>
              <p:cNvGrpSpPr>
                <a:grpSpLocks/>
              </p:cNvGrpSpPr>
              <p:nvPr/>
            </p:nvGrpSpPr>
            <p:grpSpPr bwMode="auto">
              <a:xfrm>
                <a:off x="2023" y="1362"/>
                <a:ext cx="1596" cy="2609"/>
                <a:chOff x="2023" y="1362"/>
                <a:chExt cx="1596" cy="2609"/>
              </a:xfrm>
            </p:grpSpPr>
            <p:grpSp>
              <p:nvGrpSpPr>
                <p:cNvPr id="102464" name="Group 230"/>
                <p:cNvGrpSpPr>
                  <a:grpSpLocks/>
                </p:cNvGrpSpPr>
                <p:nvPr/>
              </p:nvGrpSpPr>
              <p:grpSpPr bwMode="auto">
                <a:xfrm>
                  <a:off x="2023" y="1362"/>
                  <a:ext cx="1596" cy="2228"/>
                  <a:chOff x="2023" y="1362"/>
                  <a:chExt cx="1596" cy="2228"/>
                </a:xfrm>
              </p:grpSpPr>
              <p:sp>
                <p:nvSpPr>
                  <p:cNvPr id="102476" name="Line 231"/>
                  <p:cNvSpPr>
                    <a:spLocks noChangeShapeType="1"/>
                  </p:cNvSpPr>
                  <p:nvPr/>
                </p:nvSpPr>
                <p:spPr bwMode="auto">
                  <a:xfrm flipH="1">
                    <a:off x="2106" y="1490"/>
                    <a:ext cx="860" cy="20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77" name="Line 232"/>
                  <p:cNvSpPr>
                    <a:spLocks noChangeShapeType="1"/>
                  </p:cNvSpPr>
                  <p:nvPr/>
                </p:nvSpPr>
                <p:spPr bwMode="auto">
                  <a:xfrm flipV="1">
                    <a:off x="2106" y="2435"/>
                    <a:ext cx="1406" cy="107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78" name="Line 233"/>
                  <p:cNvSpPr>
                    <a:spLocks noChangeShapeType="1"/>
                  </p:cNvSpPr>
                  <p:nvPr/>
                </p:nvSpPr>
                <p:spPr bwMode="auto">
                  <a:xfrm flipH="1" flipV="1">
                    <a:off x="2966" y="1490"/>
                    <a:ext cx="546" cy="94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79" name="Freeform 234"/>
                  <p:cNvSpPr>
                    <a:spLocks/>
                  </p:cNvSpPr>
                  <p:nvPr/>
                </p:nvSpPr>
                <p:spPr bwMode="auto">
                  <a:xfrm>
                    <a:off x="3541" y="2285"/>
                    <a:ext cx="78" cy="154"/>
                  </a:xfrm>
                  <a:custGeom>
                    <a:avLst/>
                    <a:gdLst>
                      <a:gd name="T0" fmla="*/ 0 w 245"/>
                      <a:gd name="T1" fmla="*/ 15 h 488"/>
                      <a:gd name="T2" fmla="*/ 8 w 245"/>
                      <a:gd name="T3" fmla="*/ 0 h 488"/>
                      <a:gd name="T4" fmla="*/ 7 w 245"/>
                      <a:gd name="T5" fmla="*/ 15 h 488"/>
                      <a:gd name="T6" fmla="*/ 0 60000 65536"/>
                      <a:gd name="T7" fmla="*/ 0 60000 65536"/>
                      <a:gd name="T8" fmla="*/ 0 60000 65536"/>
                    </a:gdLst>
                    <a:ahLst/>
                    <a:cxnLst>
                      <a:cxn ang="T6">
                        <a:pos x="T0" y="T1"/>
                      </a:cxn>
                      <a:cxn ang="T7">
                        <a:pos x="T2" y="T3"/>
                      </a:cxn>
                      <a:cxn ang="T8">
                        <a:pos x="T4" y="T5"/>
                      </a:cxn>
                    </a:cxnLst>
                    <a:rect l="0" t="0" r="r" b="b"/>
                    <a:pathLst>
                      <a:path w="245" h="488">
                        <a:moveTo>
                          <a:pt x="0" y="488"/>
                        </a:moveTo>
                        <a:lnTo>
                          <a:pt x="245" y="0"/>
                        </a:lnTo>
                        <a:lnTo>
                          <a:pt x="228" y="4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80" name="Line 235"/>
                  <p:cNvSpPr>
                    <a:spLocks noChangeShapeType="1"/>
                  </p:cNvSpPr>
                  <p:nvPr/>
                </p:nvSpPr>
                <p:spPr bwMode="auto">
                  <a:xfrm flipH="1">
                    <a:off x="3563" y="2397"/>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81" name="Freeform 236"/>
                  <p:cNvSpPr>
                    <a:spLocks/>
                  </p:cNvSpPr>
                  <p:nvPr/>
                </p:nvSpPr>
                <p:spPr bwMode="auto">
                  <a:xfrm>
                    <a:off x="3071" y="1432"/>
                    <a:ext cx="76" cy="87"/>
                  </a:xfrm>
                  <a:custGeom>
                    <a:avLst/>
                    <a:gdLst>
                      <a:gd name="T0" fmla="*/ 0 w 234"/>
                      <a:gd name="T1" fmla="*/ 9 h 271"/>
                      <a:gd name="T2" fmla="*/ 3 w 234"/>
                      <a:gd name="T3" fmla="*/ 9 h 271"/>
                      <a:gd name="T4" fmla="*/ 4 w 234"/>
                      <a:gd name="T5" fmla="*/ 9 h 271"/>
                      <a:gd name="T6" fmla="*/ 5 w 234"/>
                      <a:gd name="T7" fmla="*/ 9 h 271"/>
                      <a:gd name="T8" fmla="*/ 5 w 234"/>
                      <a:gd name="T9" fmla="*/ 8 h 271"/>
                      <a:gd name="T10" fmla="*/ 6 w 234"/>
                      <a:gd name="T11" fmla="*/ 8 h 271"/>
                      <a:gd name="T12" fmla="*/ 6 w 234"/>
                      <a:gd name="T13" fmla="*/ 7 h 271"/>
                      <a:gd name="T14" fmla="*/ 7 w 234"/>
                      <a:gd name="T15" fmla="*/ 7 h 271"/>
                      <a:gd name="T16" fmla="*/ 7 w 234"/>
                      <a:gd name="T17" fmla="*/ 6 h 271"/>
                      <a:gd name="T18" fmla="*/ 7 w 234"/>
                      <a:gd name="T19" fmla="*/ 5 h 271"/>
                      <a:gd name="T20" fmla="*/ 8 w 234"/>
                      <a:gd name="T21" fmla="*/ 4 h 271"/>
                      <a:gd name="T22" fmla="*/ 8 w 234"/>
                      <a:gd name="T23" fmla="*/ 4 h 271"/>
                      <a:gd name="T24" fmla="*/ 8 w 234"/>
                      <a:gd name="T25" fmla="*/ 3 h 271"/>
                      <a:gd name="T26" fmla="*/ 8 w 234"/>
                      <a:gd name="T27" fmla="*/ 2 h 271"/>
                      <a:gd name="T28" fmla="*/ 8 w 234"/>
                      <a:gd name="T29" fmla="*/ 2 h 271"/>
                      <a:gd name="T30" fmla="*/ 7 w 234"/>
                      <a:gd name="T31" fmla="*/ 1 h 271"/>
                      <a:gd name="T32" fmla="*/ 7 w 234"/>
                      <a:gd name="T33" fmla="*/ 1 h 271"/>
                      <a:gd name="T34" fmla="*/ 7 w 234"/>
                      <a:gd name="T35" fmla="*/ 0 h 271"/>
                      <a:gd name="T36" fmla="*/ 6 w 234"/>
                      <a:gd name="T37" fmla="*/ 0 h 271"/>
                      <a:gd name="T38" fmla="*/ 6 w 234"/>
                      <a:gd name="T39" fmla="*/ 0 h 271"/>
                      <a:gd name="T40" fmla="*/ 3 w 234"/>
                      <a:gd name="T41" fmla="*/ 0 h 2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34" h="271">
                        <a:moveTo>
                          <a:pt x="0" y="271"/>
                        </a:moveTo>
                        <a:lnTo>
                          <a:pt x="95" y="271"/>
                        </a:lnTo>
                        <a:lnTo>
                          <a:pt x="112" y="269"/>
                        </a:lnTo>
                        <a:lnTo>
                          <a:pt x="130" y="263"/>
                        </a:lnTo>
                        <a:lnTo>
                          <a:pt x="147" y="253"/>
                        </a:lnTo>
                        <a:lnTo>
                          <a:pt x="165" y="240"/>
                        </a:lnTo>
                        <a:lnTo>
                          <a:pt x="181" y="222"/>
                        </a:lnTo>
                        <a:lnTo>
                          <a:pt x="196" y="203"/>
                        </a:lnTo>
                        <a:lnTo>
                          <a:pt x="208" y="182"/>
                        </a:lnTo>
                        <a:lnTo>
                          <a:pt x="219" y="159"/>
                        </a:lnTo>
                        <a:lnTo>
                          <a:pt x="227" y="135"/>
                        </a:lnTo>
                        <a:lnTo>
                          <a:pt x="231" y="112"/>
                        </a:lnTo>
                        <a:lnTo>
                          <a:pt x="234" y="89"/>
                        </a:lnTo>
                        <a:lnTo>
                          <a:pt x="233" y="68"/>
                        </a:lnTo>
                        <a:lnTo>
                          <a:pt x="228" y="48"/>
                        </a:lnTo>
                        <a:lnTo>
                          <a:pt x="221" y="32"/>
                        </a:lnTo>
                        <a:lnTo>
                          <a:pt x="211" y="18"/>
                        </a:lnTo>
                        <a:lnTo>
                          <a:pt x="198" y="8"/>
                        </a:lnTo>
                        <a:lnTo>
                          <a:pt x="184" y="2"/>
                        </a:lnTo>
                        <a:lnTo>
                          <a:pt x="169" y="0"/>
                        </a:lnTo>
                        <a:lnTo>
                          <a:pt x="7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82" name="Freeform 237"/>
                  <p:cNvSpPr>
                    <a:spLocks/>
                  </p:cNvSpPr>
                  <p:nvPr/>
                </p:nvSpPr>
                <p:spPr bwMode="auto">
                  <a:xfrm>
                    <a:off x="3071" y="1362"/>
                    <a:ext cx="89" cy="157"/>
                  </a:xfrm>
                  <a:custGeom>
                    <a:avLst/>
                    <a:gdLst>
                      <a:gd name="T0" fmla="*/ 5 w 278"/>
                      <a:gd name="T1" fmla="*/ 7 h 488"/>
                      <a:gd name="T2" fmla="*/ 6 w 278"/>
                      <a:gd name="T3" fmla="*/ 7 h 488"/>
                      <a:gd name="T4" fmla="*/ 6 w 278"/>
                      <a:gd name="T5" fmla="*/ 7 h 488"/>
                      <a:gd name="T6" fmla="*/ 7 w 278"/>
                      <a:gd name="T7" fmla="*/ 7 h 488"/>
                      <a:gd name="T8" fmla="*/ 8 w 278"/>
                      <a:gd name="T9" fmla="*/ 6 h 488"/>
                      <a:gd name="T10" fmla="*/ 8 w 278"/>
                      <a:gd name="T11" fmla="*/ 5 h 488"/>
                      <a:gd name="T12" fmla="*/ 8 w 278"/>
                      <a:gd name="T13" fmla="*/ 5 h 488"/>
                      <a:gd name="T14" fmla="*/ 9 w 278"/>
                      <a:gd name="T15" fmla="*/ 5 h 488"/>
                      <a:gd name="T16" fmla="*/ 9 w 278"/>
                      <a:gd name="T17" fmla="*/ 4 h 488"/>
                      <a:gd name="T18" fmla="*/ 9 w 278"/>
                      <a:gd name="T19" fmla="*/ 3 h 488"/>
                      <a:gd name="T20" fmla="*/ 9 w 278"/>
                      <a:gd name="T21" fmla="*/ 2 h 488"/>
                      <a:gd name="T22" fmla="*/ 9 w 278"/>
                      <a:gd name="T23" fmla="*/ 2 h 488"/>
                      <a:gd name="T24" fmla="*/ 9 w 278"/>
                      <a:gd name="T25" fmla="*/ 1 h 488"/>
                      <a:gd name="T26" fmla="*/ 9 w 278"/>
                      <a:gd name="T27" fmla="*/ 1 h 488"/>
                      <a:gd name="T28" fmla="*/ 8 w 278"/>
                      <a:gd name="T29" fmla="*/ 0 h 488"/>
                      <a:gd name="T30" fmla="*/ 8 w 278"/>
                      <a:gd name="T31" fmla="*/ 0 h 488"/>
                      <a:gd name="T32" fmla="*/ 7 w 278"/>
                      <a:gd name="T33" fmla="*/ 0 h 488"/>
                      <a:gd name="T34" fmla="*/ 4 w 278"/>
                      <a:gd name="T35" fmla="*/ 0 h 488"/>
                      <a:gd name="T36" fmla="*/ 0 w 278"/>
                      <a:gd name="T37" fmla="*/ 16 h 4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8" h="488">
                        <a:moveTo>
                          <a:pt x="169" y="217"/>
                        </a:moveTo>
                        <a:lnTo>
                          <a:pt x="184" y="215"/>
                        </a:lnTo>
                        <a:lnTo>
                          <a:pt x="200" y="208"/>
                        </a:lnTo>
                        <a:lnTo>
                          <a:pt x="215" y="199"/>
                        </a:lnTo>
                        <a:lnTo>
                          <a:pt x="230" y="185"/>
                        </a:lnTo>
                        <a:lnTo>
                          <a:pt x="244" y="169"/>
                        </a:lnTo>
                        <a:lnTo>
                          <a:pt x="256" y="150"/>
                        </a:lnTo>
                        <a:lnTo>
                          <a:pt x="266" y="130"/>
                        </a:lnTo>
                        <a:lnTo>
                          <a:pt x="273" y="108"/>
                        </a:lnTo>
                        <a:lnTo>
                          <a:pt x="277" y="87"/>
                        </a:lnTo>
                        <a:lnTo>
                          <a:pt x="278" y="67"/>
                        </a:lnTo>
                        <a:lnTo>
                          <a:pt x="276" y="48"/>
                        </a:lnTo>
                        <a:lnTo>
                          <a:pt x="272" y="32"/>
                        </a:lnTo>
                        <a:lnTo>
                          <a:pt x="263" y="18"/>
                        </a:lnTo>
                        <a:lnTo>
                          <a:pt x="253" y="8"/>
                        </a:lnTo>
                        <a:lnTo>
                          <a:pt x="240" y="2"/>
                        </a:lnTo>
                        <a:lnTo>
                          <a:pt x="226" y="0"/>
                        </a:lnTo>
                        <a:lnTo>
                          <a:pt x="131" y="0"/>
                        </a:lnTo>
                        <a:lnTo>
                          <a:pt x="0" y="48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83" name="Line 238"/>
                  <p:cNvSpPr>
                    <a:spLocks noChangeShapeType="1"/>
                  </p:cNvSpPr>
                  <p:nvPr/>
                </p:nvSpPr>
                <p:spPr bwMode="auto">
                  <a:xfrm flipH="1">
                    <a:off x="2043" y="3590"/>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84" name="Freeform 239"/>
                  <p:cNvSpPr>
                    <a:spLocks/>
                  </p:cNvSpPr>
                  <p:nvPr/>
                </p:nvSpPr>
                <p:spPr bwMode="auto">
                  <a:xfrm>
                    <a:off x="2023" y="3550"/>
                    <a:ext cx="20" cy="40"/>
                  </a:xfrm>
                  <a:custGeom>
                    <a:avLst/>
                    <a:gdLst>
                      <a:gd name="T0" fmla="*/ 0 w 58"/>
                      <a:gd name="T1" fmla="*/ 0 h 123"/>
                      <a:gd name="T2" fmla="*/ 0 w 58"/>
                      <a:gd name="T3" fmla="*/ 1 h 123"/>
                      <a:gd name="T4" fmla="*/ 0 w 58"/>
                      <a:gd name="T5" fmla="*/ 2 h 123"/>
                      <a:gd name="T6" fmla="*/ 0 w 58"/>
                      <a:gd name="T7" fmla="*/ 2 h 123"/>
                      <a:gd name="T8" fmla="*/ 0 w 58"/>
                      <a:gd name="T9" fmla="*/ 3 h 123"/>
                      <a:gd name="T10" fmla="*/ 0 w 58"/>
                      <a:gd name="T11" fmla="*/ 3 h 123"/>
                      <a:gd name="T12" fmla="*/ 1 w 58"/>
                      <a:gd name="T13" fmla="*/ 4 h 123"/>
                      <a:gd name="T14" fmla="*/ 1 w 58"/>
                      <a:gd name="T15" fmla="*/ 4 h 123"/>
                      <a:gd name="T16" fmla="*/ 2 w 58"/>
                      <a:gd name="T17" fmla="*/ 4 h 123"/>
                      <a:gd name="T18" fmla="*/ 2 w 58"/>
                      <a:gd name="T19" fmla="*/ 4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8" h="123">
                        <a:moveTo>
                          <a:pt x="6" y="0"/>
                        </a:moveTo>
                        <a:lnTo>
                          <a:pt x="2" y="22"/>
                        </a:lnTo>
                        <a:lnTo>
                          <a:pt x="0" y="43"/>
                        </a:lnTo>
                        <a:lnTo>
                          <a:pt x="1" y="62"/>
                        </a:lnTo>
                        <a:lnTo>
                          <a:pt x="5" y="79"/>
                        </a:lnTo>
                        <a:lnTo>
                          <a:pt x="12" y="94"/>
                        </a:lnTo>
                        <a:lnTo>
                          <a:pt x="20" y="107"/>
                        </a:lnTo>
                        <a:lnTo>
                          <a:pt x="32" y="115"/>
                        </a:lnTo>
                        <a:lnTo>
                          <a:pt x="45" y="121"/>
                        </a:lnTo>
                        <a:lnTo>
                          <a:pt x="58"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85" name="Line 240"/>
                  <p:cNvSpPr>
                    <a:spLocks noChangeShapeType="1"/>
                  </p:cNvSpPr>
                  <p:nvPr/>
                </p:nvSpPr>
                <p:spPr bwMode="auto">
                  <a:xfrm flipV="1">
                    <a:off x="2025" y="3471"/>
                    <a:ext cx="21"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86" name="Freeform 241"/>
                  <p:cNvSpPr>
                    <a:spLocks/>
                  </p:cNvSpPr>
                  <p:nvPr/>
                </p:nvSpPr>
                <p:spPr bwMode="auto">
                  <a:xfrm>
                    <a:off x="2046" y="3433"/>
                    <a:ext cx="38" cy="38"/>
                  </a:xfrm>
                  <a:custGeom>
                    <a:avLst/>
                    <a:gdLst>
                      <a:gd name="T0" fmla="*/ 4 w 118"/>
                      <a:gd name="T1" fmla="*/ 0 h 123"/>
                      <a:gd name="T2" fmla="*/ 4 w 118"/>
                      <a:gd name="T3" fmla="*/ 0 h 123"/>
                      <a:gd name="T4" fmla="*/ 3 w 118"/>
                      <a:gd name="T5" fmla="*/ 0 h 123"/>
                      <a:gd name="T6" fmla="*/ 2 w 118"/>
                      <a:gd name="T7" fmla="*/ 1 h 123"/>
                      <a:gd name="T8" fmla="*/ 2 w 118"/>
                      <a:gd name="T9" fmla="*/ 1 h 123"/>
                      <a:gd name="T10" fmla="*/ 2 w 118"/>
                      <a:gd name="T11" fmla="*/ 1 h 123"/>
                      <a:gd name="T12" fmla="*/ 1 w 118"/>
                      <a:gd name="T13" fmla="*/ 2 h 123"/>
                      <a:gd name="T14" fmla="*/ 1 w 118"/>
                      <a:gd name="T15" fmla="*/ 2 h 123"/>
                      <a:gd name="T16" fmla="*/ 0 w 118"/>
                      <a:gd name="T17" fmla="*/ 3 h 123"/>
                      <a:gd name="T18" fmla="*/ 0 w 118"/>
                      <a:gd name="T19" fmla="*/ 4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23">
                        <a:moveTo>
                          <a:pt x="118" y="0"/>
                        </a:moveTo>
                        <a:lnTo>
                          <a:pt x="104" y="2"/>
                        </a:lnTo>
                        <a:lnTo>
                          <a:pt x="88" y="8"/>
                        </a:lnTo>
                        <a:lnTo>
                          <a:pt x="72" y="17"/>
                        </a:lnTo>
                        <a:lnTo>
                          <a:pt x="56" y="29"/>
                        </a:lnTo>
                        <a:lnTo>
                          <a:pt x="42" y="44"/>
                        </a:lnTo>
                        <a:lnTo>
                          <a:pt x="28" y="62"/>
                        </a:lnTo>
                        <a:lnTo>
                          <a:pt x="17" y="81"/>
                        </a:lnTo>
                        <a:lnTo>
                          <a:pt x="8" y="101"/>
                        </a:lnTo>
                        <a:lnTo>
                          <a:pt x="0" y="1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87" name="Line 242"/>
                  <p:cNvSpPr>
                    <a:spLocks noChangeShapeType="1"/>
                  </p:cNvSpPr>
                  <p:nvPr/>
                </p:nvSpPr>
                <p:spPr bwMode="auto">
                  <a:xfrm>
                    <a:off x="2084" y="3433"/>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2465" name="Line 243"/>
                <p:cNvSpPr>
                  <a:spLocks noChangeShapeType="1"/>
                </p:cNvSpPr>
                <p:nvPr/>
              </p:nvSpPr>
              <p:spPr bwMode="auto">
                <a:xfrm>
                  <a:off x="2106" y="3507"/>
                  <a:ext cx="0" cy="3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66" name="Line 244"/>
                <p:cNvSpPr>
                  <a:spLocks noChangeShapeType="1"/>
                </p:cNvSpPr>
                <p:nvPr/>
              </p:nvSpPr>
              <p:spPr bwMode="auto">
                <a:xfrm>
                  <a:off x="2966" y="1490"/>
                  <a:ext cx="0" cy="18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67" name="Line 245"/>
                <p:cNvSpPr>
                  <a:spLocks noChangeShapeType="1"/>
                </p:cNvSpPr>
                <p:nvPr/>
              </p:nvSpPr>
              <p:spPr bwMode="auto">
                <a:xfrm>
                  <a:off x="3512" y="2435"/>
                  <a:ext cx="0" cy="6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68" name="Line 246"/>
                <p:cNvSpPr>
                  <a:spLocks noChangeShapeType="1"/>
                </p:cNvSpPr>
                <p:nvPr/>
              </p:nvSpPr>
              <p:spPr bwMode="auto">
                <a:xfrm flipH="1">
                  <a:off x="2234" y="3971"/>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69" name="Freeform 247"/>
                <p:cNvSpPr>
                  <a:spLocks/>
                </p:cNvSpPr>
                <p:nvPr/>
              </p:nvSpPr>
              <p:spPr bwMode="auto">
                <a:xfrm>
                  <a:off x="2220" y="3939"/>
                  <a:ext cx="14" cy="32"/>
                </a:xfrm>
                <a:custGeom>
                  <a:avLst/>
                  <a:gdLst>
                    <a:gd name="T0" fmla="*/ 0 w 46"/>
                    <a:gd name="T1" fmla="*/ 0 h 95"/>
                    <a:gd name="T2" fmla="*/ 0 w 46"/>
                    <a:gd name="T3" fmla="*/ 1 h 95"/>
                    <a:gd name="T4" fmla="*/ 0 w 46"/>
                    <a:gd name="T5" fmla="*/ 1 h 95"/>
                    <a:gd name="T6" fmla="*/ 0 w 46"/>
                    <a:gd name="T7" fmla="*/ 2 h 95"/>
                    <a:gd name="T8" fmla="*/ 0 w 46"/>
                    <a:gd name="T9" fmla="*/ 3 h 95"/>
                    <a:gd name="T10" fmla="*/ 0 w 46"/>
                    <a:gd name="T11" fmla="*/ 3 h 95"/>
                    <a:gd name="T12" fmla="*/ 1 w 46"/>
                    <a:gd name="T13" fmla="*/ 3 h 95"/>
                    <a:gd name="T14" fmla="*/ 1 w 46"/>
                    <a:gd name="T15" fmla="*/ 3 h 95"/>
                    <a:gd name="T16" fmla="*/ 1 w 46"/>
                    <a:gd name="T17" fmla="*/ 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95">
                      <a:moveTo>
                        <a:pt x="6" y="0"/>
                      </a:moveTo>
                      <a:lnTo>
                        <a:pt x="1" y="19"/>
                      </a:lnTo>
                      <a:lnTo>
                        <a:pt x="0" y="36"/>
                      </a:lnTo>
                      <a:lnTo>
                        <a:pt x="2" y="53"/>
                      </a:lnTo>
                      <a:lnTo>
                        <a:pt x="7" y="67"/>
                      </a:lnTo>
                      <a:lnTo>
                        <a:pt x="14" y="78"/>
                      </a:lnTo>
                      <a:lnTo>
                        <a:pt x="23" y="88"/>
                      </a:lnTo>
                      <a:lnTo>
                        <a:pt x="34" y="93"/>
                      </a:lnTo>
                      <a:lnTo>
                        <a:pt x="46" y="9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70" name="Line 248"/>
                <p:cNvSpPr>
                  <a:spLocks noChangeShapeType="1"/>
                </p:cNvSpPr>
                <p:nvPr/>
              </p:nvSpPr>
              <p:spPr bwMode="auto">
                <a:xfrm flipV="1">
                  <a:off x="2222" y="3897"/>
                  <a:ext cx="12"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71" name="Freeform 249"/>
                <p:cNvSpPr>
                  <a:spLocks/>
                </p:cNvSpPr>
                <p:nvPr/>
              </p:nvSpPr>
              <p:spPr bwMode="auto">
                <a:xfrm>
                  <a:off x="2234" y="3868"/>
                  <a:ext cx="29" cy="29"/>
                </a:xfrm>
                <a:custGeom>
                  <a:avLst/>
                  <a:gdLst>
                    <a:gd name="T0" fmla="*/ 3 w 91"/>
                    <a:gd name="T1" fmla="*/ 0 h 94"/>
                    <a:gd name="T2" fmla="*/ 3 w 91"/>
                    <a:gd name="T3" fmla="*/ 0 h 94"/>
                    <a:gd name="T4" fmla="*/ 2 w 91"/>
                    <a:gd name="T5" fmla="*/ 0 h 94"/>
                    <a:gd name="T6" fmla="*/ 2 w 91"/>
                    <a:gd name="T7" fmla="*/ 1 h 94"/>
                    <a:gd name="T8" fmla="*/ 1 w 91"/>
                    <a:gd name="T9" fmla="*/ 1 h 94"/>
                    <a:gd name="T10" fmla="*/ 1 w 91"/>
                    <a:gd name="T11" fmla="*/ 1 h 94"/>
                    <a:gd name="T12" fmla="*/ 1 w 91"/>
                    <a:gd name="T13" fmla="*/ 2 h 94"/>
                    <a:gd name="T14" fmla="*/ 0 w 91"/>
                    <a:gd name="T15" fmla="*/ 2 h 94"/>
                    <a:gd name="T16" fmla="*/ 0 w 91"/>
                    <a:gd name="T17" fmla="*/ 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1" h="94">
                      <a:moveTo>
                        <a:pt x="91" y="0"/>
                      </a:moveTo>
                      <a:lnTo>
                        <a:pt x="79" y="1"/>
                      </a:lnTo>
                      <a:lnTo>
                        <a:pt x="65" y="6"/>
                      </a:lnTo>
                      <a:lnTo>
                        <a:pt x="51" y="16"/>
                      </a:lnTo>
                      <a:lnTo>
                        <a:pt x="37" y="27"/>
                      </a:lnTo>
                      <a:lnTo>
                        <a:pt x="25" y="41"/>
                      </a:lnTo>
                      <a:lnTo>
                        <a:pt x="15" y="58"/>
                      </a:lnTo>
                      <a:lnTo>
                        <a:pt x="6" y="75"/>
                      </a:lnTo>
                      <a:lnTo>
                        <a:pt x="0"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72" name="Line 250"/>
                <p:cNvSpPr>
                  <a:spLocks noChangeShapeType="1"/>
                </p:cNvSpPr>
                <p:nvPr/>
              </p:nvSpPr>
              <p:spPr bwMode="auto">
                <a:xfrm>
                  <a:off x="2263" y="386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73" name="Freeform 251"/>
                <p:cNvSpPr>
                  <a:spLocks/>
                </p:cNvSpPr>
                <p:nvPr/>
              </p:nvSpPr>
              <p:spPr bwMode="auto">
                <a:xfrm>
                  <a:off x="2890" y="3191"/>
                  <a:ext cx="71" cy="157"/>
                </a:xfrm>
                <a:custGeom>
                  <a:avLst/>
                  <a:gdLst>
                    <a:gd name="T0" fmla="*/ 5 w 218"/>
                    <a:gd name="T1" fmla="*/ 0 h 489"/>
                    <a:gd name="T2" fmla="*/ 0 w 218"/>
                    <a:gd name="T3" fmla="*/ 16 h 489"/>
                    <a:gd name="T4" fmla="*/ 3 w 218"/>
                    <a:gd name="T5" fmla="*/ 16 h 489"/>
                    <a:gd name="T6" fmla="*/ 3 w 218"/>
                    <a:gd name="T7" fmla="*/ 16 h 489"/>
                    <a:gd name="T8" fmla="*/ 4 w 218"/>
                    <a:gd name="T9" fmla="*/ 16 h 489"/>
                    <a:gd name="T10" fmla="*/ 4 w 218"/>
                    <a:gd name="T11" fmla="*/ 16 h 489"/>
                    <a:gd name="T12" fmla="*/ 5 w 218"/>
                    <a:gd name="T13" fmla="*/ 15 h 489"/>
                    <a:gd name="T14" fmla="*/ 5 w 218"/>
                    <a:gd name="T15" fmla="*/ 15 h 489"/>
                    <a:gd name="T16" fmla="*/ 6 w 218"/>
                    <a:gd name="T17" fmla="*/ 14 h 489"/>
                    <a:gd name="T18" fmla="*/ 6 w 218"/>
                    <a:gd name="T19" fmla="*/ 13 h 489"/>
                    <a:gd name="T20" fmla="*/ 6 w 218"/>
                    <a:gd name="T21" fmla="*/ 13 h 489"/>
                    <a:gd name="T22" fmla="*/ 7 w 218"/>
                    <a:gd name="T23" fmla="*/ 9 h 489"/>
                    <a:gd name="T24" fmla="*/ 7 w 218"/>
                    <a:gd name="T25" fmla="*/ 8 h 489"/>
                    <a:gd name="T26" fmla="*/ 7 w 218"/>
                    <a:gd name="T27" fmla="*/ 7 h 489"/>
                    <a:gd name="T28" fmla="*/ 7 w 218"/>
                    <a:gd name="T29" fmla="*/ 7 h 489"/>
                    <a:gd name="T30" fmla="*/ 7 w 218"/>
                    <a:gd name="T31" fmla="*/ 6 h 489"/>
                    <a:gd name="T32" fmla="*/ 7 w 218"/>
                    <a:gd name="T33" fmla="*/ 6 h 489"/>
                    <a:gd name="T34" fmla="*/ 7 w 218"/>
                    <a:gd name="T35" fmla="*/ 6 h 489"/>
                    <a:gd name="T36" fmla="*/ 7 w 218"/>
                    <a:gd name="T37" fmla="*/ 5 h 489"/>
                    <a:gd name="T38" fmla="*/ 6 w 218"/>
                    <a:gd name="T39" fmla="*/ 5 h 489"/>
                    <a:gd name="T40" fmla="*/ 3 w 218"/>
                    <a:gd name="T41" fmla="*/ 5 h 4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8" h="489">
                      <a:moveTo>
                        <a:pt x="131" y="0"/>
                      </a:moveTo>
                      <a:lnTo>
                        <a:pt x="0" y="489"/>
                      </a:lnTo>
                      <a:lnTo>
                        <a:pt x="85" y="489"/>
                      </a:lnTo>
                      <a:lnTo>
                        <a:pt x="99" y="487"/>
                      </a:lnTo>
                      <a:lnTo>
                        <a:pt x="113" y="482"/>
                      </a:lnTo>
                      <a:lnTo>
                        <a:pt x="127" y="473"/>
                      </a:lnTo>
                      <a:lnTo>
                        <a:pt x="139" y="461"/>
                      </a:lnTo>
                      <a:lnTo>
                        <a:pt x="152" y="447"/>
                      </a:lnTo>
                      <a:lnTo>
                        <a:pt x="163" y="431"/>
                      </a:lnTo>
                      <a:lnTo>
                        <a:pt x="171" y="412"/>
                      </a:lnTo>
                      <a:lnTo>
                        <a:pt x="178" y="394"/>
                      </a:lnTo>
                      <a:lnTo>
                        <a:pt x="214" y="258"/>
                      </a:lnTo>
                      <a:lnTo>
                        <a:pt x="217" y="240"/>
                      </a:lnTo>
                      <a:lnTo>
                        <a:pt x="218" y="222"/>
                      </a:lnTo>
                      <a:lnTo>
                        <a:pt x="217" y="206"/>
                      </a:lnTo>
                      <a:lnTo>
                        <a:pt x="212" y="191"/>
                      </a:lnTo>
                      <a:lnTo>
                        <a:pt x="205" y="179"/>
                      </a:lnTo>
                      <a:lnTo>
                        <a:pt x="196" y="171"/>
                      </a:lnTo>
                      <a:lnTo>
                        <a:pt x="185" y="165"/>
                      </a:lnTo>
                      <a:lnTo>
                        <a:pt x="172" y="163"/>
                      </a:lnTo>
                      <a:lnTo>
                        <a:pt x="87" y="1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74" name="Freeform 252"/>
                <p:cNvSpPr>
                  <a:spLocks/>
                </p:cNvSpPr>
                <p:nvPr/>
              </p:nvSpPr>
              <p:spPr bwMode="auto">
                <a:xfrm>
                  <a:off x="3400" y="3015"/>
                  <a:ext cx="7" cy="22"/>
                </a:xfrm>
                <a:custGeom>
                  <a:avLst/>
                  <a:gdLst>
                    <a:gd name="T0" fmla="*/ 0 w 20"/>
                    <a:gd name="T1" fmla="*/ 0 h 68"/>
                    <a:gd name="T2" fmla="*/ 0 w 20"/>
                    <a:gd name="T3" fmla="*/ 0 h 68"/>
                    <a:gd name="T4" fmla="*/ 0 w 20"/>
                    <a:gd name="T5" fmla="*/ 1 h 68"/>
                    <a:gd name="T6" fmla="*/ 0 w 20"/>
                    <a:gd name="T7" fmla="*/ 1 h 68"/>
                    <a:gd name="T8" fmla="*/ 0 w 20"/>
                    <a:gd name="T9" fmla="*/ 1 h 68"/>
                    <a:gd name="T10" fmla="*/ 0 w 20"/>
                    <a:gd name="T11" fmla="*/ 2 h 68"/>
                    <a:gd name="T12" fmla="*/ 0 w 20"/>
                    <a:gd name="T13" fmla="*/ 2 h 68"/>
                    <a:gd name="T14" fmla="*/ 1 w 20"/>
                    <a:gd name="T15" fmla="*/ 2 h 68"/>
                    <a:gd name="T16" fmla="*/ 1 w 20"/>
                    <a:gd name="T17" fmla="*/ 2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68">
                      <a:moveTo>
                        <a:pt x="2" y="0"/>
                      </a:moveTo>
                      <a:lnTo>
                        <a:pt x="1" y="9"/>
                      </a:lnTo>
                      <a:lnTo>
                        <a:pt x="0" y="18"/>
                      </a:lnTo>
                      <a:lnTo>
                        <a:pt x="0" y="27"/>
                      </a:lnTo>
                      <a:lnTo>
                        <a:pt x="2" y="36"/>
                      </a:lnTo>
                      <a:lnTo>
                        <a:pt x="5" y="45"/>
                      </a:lnTo>
                      <a:lnTo>
                        <a:pt x="10" y="53"/>
                      </a:lnTo>
                      <a:lnTo>
                        <a:pt x="15" y="60"/>
                      </a:lnTo>
                      <a:lnTo>
                        <a:pt x="20" y="6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75" name="Freeform 253"/>
                <p:cNvSpPr>
                  <a:spLocks/>
                </p:cNvSpPr>
                <p:nvPr/>
              </p:nvSpPr>
              <p:spPr bwMode="auto">
                <a:xfrm>
                  <a:off x="3353" y="2932"/>
                  <a:ext cx="67" cy="105"/>
                </a:xfrm>
                <a:custGeom>
                  <a:avLst/>
                  <a:gdLst>
                    <a:gd name="T0" fmla="*/ 7 w 208"/>
                    <a:gd name="T1" fmla="*/ 2 h 326"/>
                    <a:gd name="T2" fmla="*/ 7 w 208"/>
                    <a:gd name="T3" fmla="*/ 1 h 326"/>
                    <a:gd name="T4" fmla="*/ 7 w 208"/>
                    <a:gd name="T5" fmla="*/ 1 h 326"/>
                    <a:gd name="T6" fmla="*/ 7 w 208"/>
                    <a:gd name="T7" fmla="*/ 1 h 326"/>
                    <a:gd name="T8" fmla="*/ 7 w 208"/>
                    <a:gd name="T9" fmla="*/ 0 h 326"/>
                    <a:gd name="T10" fmla="*/ 7 w 208"/>
                    <a:gd name="T11" fmla="*/ 0 h 326"/>
                    <a:gd name="T12" fmla="*/ 6 w 208"/>
                    <a:gd name="T13" fmla="*/ 0 h 326"/>
                    <a:gd name="T14" fmla="*/ 6 w 208"/>
                    <a:gd name="T15" fmla="*/ 0 h 326"/>
                    <a:gd name="T16" fmla="*/ 5 w 208"/>
                    <a:gd name="T17" fmla="*/ 0 h 326"/>
                    <a:gd name="T18" fmla="*/ 5 w 208"/>
                    <a:gd name="T19" fmla="*/ 0 h 326"/>
                    <a:gd name="T20" fmla="*/ 4 w 208"/>
                    <a:gd name="T21" fmla="*/ 0 h 326"/>
                    <a:gd name="T22" fmla="*/ 4 w 208"/>
                    <a:gd name="T23" fmla="*/ 0 h 326"/>
                    <a:gd name="T24" fmla="*/ 3 w 208"/>
                    <a:gd name="T25" fmla="*/ 1 h 326"/>
                    <a:gd name="T26" fmla="*/ 3 w 208"/>
                    <a:gd name="T27" fmla="*/ 1 h 326"/>
                    <a:gd name="T28" fmla="*/ 3 w 208"/>
                    <a:gd name="T29" fmla="*/ 1 h 326"/>
                    <a:gd name="T30" fmla="*/ 2 w 208"/>
                    <a:gd name="T31" fmla="*/ 2 h 326"/>
                    <a:gd name="T32" fmla="*/ 2 w 208"/>
                    <a:gd name="T33" fmla="*/ 2 h 326"/>
                    <a:gd name="T34" fmla="*/ 2 w 208"/>
                    <a:gd name="T35" fmla="*/ 3 h 326"/>
                    <a:gd name="T36" fmla="*/ 1 w 208"/>
                    <a:gd name="T37" fmla="*/ 3 h 326"/>
                    <a:gd name="T38" fmla="*/ 1 w 208"/>
                    <a:gd name="T39" fmla="*/ 4 h 326"/>
                    <a:gd name="T40" fmla="*/ 1 w 208"/>
                    <a:gd name="T41" fmla="*/ 6 h 326"/>
                    <a:gd name="T42" fmla="*/ 0 w 208"/>
                    <a:gd name="T43" fmla="*/ 7 h 326"/>
                    <a:gd name="T44" fmla="*/ 0 w 208"/>
                    <a:gd name="T45" fmla="*/ 8 h 326"/>
                    <a:gd name="T46" fmla="*/ 0 w 208"/>
                    <a:gd name="T47" fmla="*/ 9 h 326"/>
                    <a:gd name="T48" fmla="*/ 0 w 208"/>
                    <a:gd name="T49" fmla="*/ 9 h 326"/>
                    <a:gd name="T50" fmla="*/ 0 w 208"/>
                    <a:gd name="T51" fmla="*/ 10 h 326"/>
                    <a:gd name="T52" fmla="*/ 0 w 208"/>
                    <a:gd name="T53" fmla="*/ 10 h 326"/>
                    <a:gd name="T54" fmla="*/ 1 w 208"/>
                    <a:gd name="T55" fmla="*/ 10 h 326"/>
                    <a:gd name="T56" fmla="*/ 1 w 208"/>
                    <a:gd name="T57" fmla="*/ 11 h 326"/>
                    <a:gd name="T58" fmla="*/ 1 w 208"/>
                    <a:gd name="T59" fmla="*/ 11 h 326"/>
                    <a:gd name="T60" fmla="*/ 1 w 208"/>
                    <a:gd name="T61" fmla="*/ 11 h 326"/>
                    <a:gd name="T62" fmla="*/ 2 w 208"/>
                    <a:gd name="T63" fmla="*/ 11 h 326"/>
                    <a:gd name="T64" fmla="*/ 2 w 208"/>
                    <a:gd name="T65" fmla="*/ 11 h 326"/>
                    <a:gd name="T66" fmla="*/ 3 w 208"/>
                    <a:gd name="T67" fmla="*/ 11 h 326"/>
                    <a:gd name="T68" fmla="*/ 3 w 208"/>
                    <a:gd name="T69" fmla="*/ 11 h 326"/>
                    <a:gd name="T70" fmla="*/ 4 w 208"/>
                    <a:gd name="T71" fmla="*/ 11 h 326"/>
                    <a:gd name="T72" fmla="*/ 4 w 208"/>
                    <a:gd name="T73" fmla="*/ 11 h 326"/>
                    <a:gd name="T74" fmla="*/ 4 w 208"/>
                    <a:gd name="T75" fmla="*/ 10 h 326"/>
                    <a:gd name="T76" fmla="*/ 5 w 208"/>
                    <a:gd name="T77" fmla="*/ 10 h 326"/>
                    <a:gd name="T78" fmla="*/ 5 w 208"/>
                    <a:gd name="T79" fmla="*/ 10 h 326"/>
                    <a:gd name="T80" fmla="*/ 5 w 208"/>
                    <a:gd name="T81" fmla="*/ 9 h 326"/>
                    <a:gd name="T82" fmla="*/ 5 w 208"/>
                    <a:gd name="T83" fmla="*/ 8 h 326"/>
                    <a:gd name="T84" fmla="*/ 6 w 208"/>
                    <a:gd name="T85" fmla="*/ 5 h 326"/>
                    <a:gd name="T86" fmla="*/ 6 w 208"/>
                    <a:gd name="T87" fmla="*/ 3 h 326"/>
                    <a:gd name="T88" fmla="*/ 7 w 208"/>
                    <a:gd name="T89" fmla="*/ 2 h 326"/>
                    <a:gd name="T90" fmla="*/ 7 w 208"/>
                    <a:gd name="T91" fmla="*/ 2 h 3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08" h="326">
                      <a:moveTo>
                        <a:pt x="207" y="43"/>
                      </a:moveTo>
                      <a:lnTo>
                        <a:pt x="208" y="36"/>
                      </a:lnTo>
                      <a:lnTo>
                        <a:pt x="208" y="30"/>
                      </a:lnTo>
                      <a:lnTo>
                        <a:pt x="204" y="16"/>
                      </a:lnTo>
                      <a:lnTo>
                        <a:pt x="201" y="9"/>
                      </a:lnTo>
                      <a:lnTo>
                        <a:pt x="198" y="3"/>
                      </a:lnTo>
                      <a:lnTo>
                        <a:pt x="192" y="0"/>
                      </a:lnTo>
                      <a:lnTo>
                        <a:pt x="185" y="0"/>
                      </a:lnTo>
                      <a:lnTo>
                        <a:pt x="158" y="0"/>
                      </a:lnTo>
                      <a:lnTo>
                        <a:pt x="131" y="1"/>
                      </a:lnTo>
                      <a:lnTo>
                        <a:pt x="117" y="3"/>
                      </a:lnTo>
                      <a:lnTo>
                        <a:pt x="104" y="8"/>
                      </a:lnTo>
                      <a:lnTo>
                        <a:pt x="94" y="15"/>
                      </a:lnTo>
                      <a:lnTo>
                        <a:pt x="83" y="25"/>
                      </a:lnTo>
                      <a:lnTo>
                        <a:pt x="73" y="34"/>
                      </a:lnTo>
                      <a:lnTo>
                        <a:pt x="65" y="45"/>
                      </a:lnTo>
                      <a:lnTo>
                        <a:pt x="51" y="68"/>
                      </a:lnTo>
                      <a:lnTo>
                        <a:pt x="46" y="80"/>
                      </a:lnTo>
                      <a:lnTo>
                        <a:pt x="41" y="94"/>
                      </a:lnTo>
                      <a:lnTo>
                        <a:pt x="35" y="119"/>
                      </a:lnTo>
                      <a:lnTo>
                        <a:pt x="20" y="172"/>
                      </a:lnTo>
                      <a:lnTo>
                        <a:pt x="6" y="225"/>
                      </a:lnTo>
                      <a:lnTo>
                        <a:pt x="1" y="251"/>
                      </a:lnTo>
                      <a:lnTo>
                        <a:pt x="0" y="264"/>
                      </a:lnTo>
                      <a:lnTo>
                        <a:pt x="1" y="278"/>
                      </a:lnTo>
                      <a:lnTo>
                        <a:pt x="4" y="291"/>
                      </a:lnTo>
                      <a:lnTo>
                        <a:pt x="10" y="304"/>
                      </a:lnTo>
                      <a:lnTo>
                        <a:pt x="14" y="310"/>
                      </a:lnTo>
                      <a:lnTo>
                        <a:pt x="18" y="314"/>
                      </a:lnTo>
                      <a:lnTo>
                        <a:pt x="23" y="320"/>
                      </a:lnTo>
                      <a:lnTo>
                        <a:pt x="30" y="322"/>
                      </a:lnTo>
                      <a:lnTo>
                        <a:pt x="43" y="326"/>
                      </a:lnTo>
                      <a:lnTo>
                        <a:pt x="56" y="326"/>
                      </a:lnTo>
                      <a:lnTo>
                        <a:pt x="83" y="326"/>
                      </a:lnTo>
                      <a:lnTo>
                        <a:pt x="97" y="326"/>
                      </a:lnTo>
                      <a:lnTo>
                        <a:pt x="103" y="324"/>
                      </a:lnTo>
                      <a:lnTo>
                        <a:pt x="110" y="321"/>
                      </a:lnTo>
                      <a:lnTo>
                        <a:pt x="120" y="312"/>
                      </a:lnTo>
                      <a:lnTo>
                        <a:pt x="130" y="303"/>
                      </a:lnTo>
                      <a:lnTo>
                        <a:pt x="137" y="291"/>
                      </a:lnTo>
                      <a:lnTo>
                        <a:pt x="144" y="279"/>
                      </a:lnTo>
                      <a:lnTo>
                        <a:pt x="152" y="254"/>
                      </a:lnTo>
                      <a:lnTo>
                        <a:pt x="178" y="147"/>
                      </a:lnTo>
                      <a:lnTo>
                        <a:pt x="193" y="95"/>
                      </a:lnTo>
                      <a:lnTo>
                        <a:pt x="200" y="69"/>
                      </a:lnTo>
                      <a:lnTo>
                        <a:pt x="207" y="4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02463" name="Line 254"/>
              <p:cNvSpPr>
                <a:spLocks noChangeShapeType="1"/>
              </p:cNvSpPr>
              <p:nvPr/>
            </p:nvSpPr>
            <p:spPr bwMode="auto">
              <a:xfrm flipV="1">
                <a:off x="2106" y="3039"/>
                <a:ext cx="1407" cy="813"/>
              </a:xfrm>
              <a:prstGeom prst="line">
                <a:avLst/>
              </a:prstGeom>
              <a:noFill/>
              <a:ln w="381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102416" name="Group 255"/>
            <p:cNvGrpSpPr>
              <a:grpSpLocks/>
            </p:cNvGrpSpPr>
            <p:nvPr/>
          </p:nvGrpSpPr>
          <p:grpSpPr bwMode="auto">
            <a:xfrm>
              <a:off x="1730" y="1098"/>
              <a:ext cx="2008" cy="2523"/>
              <a:chOff x="1730" y="1098"/>
              <a:chExt cx="2008" cy="2523"/>
            </a:xfrm>
          </p:grpSpPr>
          <p:sp>
            <p:nvSpPr>
              <p:cNvPr id="102433" name="Line 256"/>
              <p:cNvSpPr>
                <a:spLocks noChangeShapeType="1"/>
              </p:cNvSpPr>
              <p:nvPr/>
            </p:nvSpPr>
            <p:spPr bwMode="auto">
              <a:xfrm flipV="1">
                <a:off x="2811" y="2520"/>
                <a:ext cx="589" cy="448"/>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2434" name="Group 257"/>
              <p:cNvGrpSpPr>
                <a:grpSpLocks/>
              </p:cNvGrpSpPr>
              <p:nvPr/>
            </p:nvGrpSpPr>
            <p:grpSpPr bwMode="auto">
              <a:xfrm>
                <a:off x="1730" y="1098"/>
                <a:ext cx="2008" cy="2523"/>
                <a:chOff x="1730" y="1098"/>
                <a:chExt cx="2008" cy="2523"/>
              </a:xfrm>
            </p:grpSpPr>
            <p:sp>
              <p:nvSpPr>
                <p:cNvPr id="102435" name="Line 258"/>
                <p:cNvSpPr>
                  <a:spLocks noChangeShapeType="1"/>
                </p:cNvSpPr>
                <p:nvPr/>
              </p:nvSpPr>
              <p:spPr bwMode="auto">
                <a:xfrm>
                  <a:off x="2865" y="3073"/>
                  <a:ext cx="0" cy="4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2436" name="Group 259"/>
                <p:cNvGrpSpPr>
                  <a:grpSpLocks/>
                </p:cNvGrpSpPr>
                <p:nvPr/>
              </p:nvGrpSpPr>
              <p:grpSpPr bwMode="auto">
                <a:xfrm>
                  <a:off x="1730" y="1098"/>
                  <a:ext cx="2008" cy="2523"/>
                  <a:chOff x="1730" y="1098"/>
                  <a:chExt cx="2008" cy="2523"/>
                </a:xfrm>
              </p:grpSpPr>
              <p:sp>
                <p:nvSpPr>
                  <p:cNvPr id="102437" name="Line 260"/>
                  <p:cNvSpPr>
                    <a:spLocks noChangeShapeType="1"/>
                  </p:cNvSpPr>
                  <p:nvPr/>
                </p:nvSpPr>
                <p:spPr bwMode="auto">
                  <a:xfrm>
                    <a:off x="1947" y="1244"/>
                    <a:ext cx="499" cy="43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38" name="Line 261"/>
                  <p:cNvSpPr>
                    <a:spLocks noChangeShapeType="1"/>
                  </p:cNvSpPr>
                  <p:nvPr/>
                </p:nvSpPr>
                <p:spPr bwMode="auto">
                  <a:xfrm>
                    <a:off x="3134" y="2285"/>
                    <a:ext cx="517" cy="45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39" name="Line 262"/>
                  <p:cNvSpPr>
                    <a:spLocks noChangeShapeType="1"/>
                  </p:cNvSpPr>
                  <p:nvPr/>
                </p:nvSpPr>
                <p:spPr bwMode="auto">
                  <a:xfrm flipH="1">
                    <a:off x="2865" y="2739"/>
                    <a:ext cx="786" cy="33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40" name="Line 263"/>
                  <p:cNvSpPr>
                    <a:spLocks noChangeShapeType="1"/>
                  </p:cNvSpPr>
                  <p:nvPr/>
                </p:nvSpPr>
                <p:spPr bwMode="auto">
                  <a:xfrm flipH="1" flipV="1">
                    <a:off x="2735" y="2815"/>
                    <a:ext cx="130" cy="25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41" name="Line 264"/>
                  <p:cNvSpPr>
                    <a:spLocks noChangeShapeType="1"/>
                  </p:cNvSpPr>
                  <p:nvPr/>
                </p:nvSpPr>
                <p:spPr bwMode="auto">
                  <a:xfrm flipH="1" flipV="1">
                    <a:off x="1947" y="1244"/>
                    <a:ext cx="282" cy="5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42" name="Line 265"/>
                  <p:cNvSpPr>
                    <a:spLocks noChangeShapeType="1"/>
                  </p:cNvSpPr>
                  <p:nvPr/>
                </p:nvSpPr>
                <p:spPr bwMode="auto">
                  <a:xfrm flipH="1">
                    <a:off x="2735" y="2285"/>
                    <a:ext cx="399" cy="53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43" name="Freeform 266"/>
                  <p:cNvSpPr>
                    <a:spLocks/>
                  </p:cNvSpPr>
                  <p:nvPr/>
                </p:nvSpPr>
                <p:spPr bwMode="auto">
                  <a:xfrm>
                    <a:off x="1741" y="1098"/>
                    <a:ext cx="116" cy="157"/>
                  </a:xfrm>
                  <a:custGeom>
                    <a:avLst/>
                    <a:gdLst>
                      <a:gd name="T0" fmla="*/ 0 w 359"/>
                      <a:gd name="T1" fmla="*/ 16 h 489"/>
                      <a:gd name="T2" fmla="*/ 5 w 359"/>
                      <a:gd name="T3" fmla="*/ 0 h 489"/>
                      <a:gd name="T4" fmla="*/ 6 w 359"/>
                      <a:gd name="T5" fmla="*/ 9 h 489"/>
                      <a:gd name="T6" fmla="*/ 12 w 359"/>
                      <a:gd name="T7" fmla="*/ 0 h 489"/>
                      <a:gd name="T8" fmla="*/ 8 w 359"/>
                      <a:gd name="T9" fmla="*/ 16 h 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 h="489">
                        <a:moveTo>
                          <a:pt x="0" y="489"/>
                        </a:moveTo>
                        <a:lnTo>
                          <a:pt x="131" y="0"/>
                        </a:lnTo>
                        <a:lnTo>
                          <a:pt x="173" y="272"/>
                        </a:lnTo>
                        <a:lnTo>
                          <a:pt x="359" y="0"/>
                        </a:lnTo>
                        <a:lnTo>
                          <a:pt x="228" y="4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44" name="Freeform 267"/>
                  <p:cNvSpPr>
                    <a:spLocks/>
                  </p:cNvSpPr>
                  <p:nvPr/>
                </p:nvSpPr>
                <p:spPr bwMode="auto">
                  <a:xfrm>
                    <a:off x="2863" y="2820"/>
                    <a:ext cx="103" cy="157"/>
                  </a:xfrm>
                  <a:custGeom>
                    <a:avLst/>
                    <a:gdLst>
                      <a:gd name="T0" fmla="*/ 0 w 322"/>
                      <a:gd name="T1" fmla="*/ 16 h 489"/>
                      <a:gd name="T2" fmla="*/ 4 w 322"/>
                      <a:gd name="T3" fmla="*/ 0 h 489"/>
                      <a:gd name="T4" fmla="*/ 6 w 322"/>
                      <a:gd name="T5" fmla="*/ 16 h 489"/>
                      <a:gd name="T6" fmla="*/ 11 w 322"/>
                      <a:gd name="T7" fmla="*/ 0 h 4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22" h="489">
                        <a:moveTo>
                          <a:pt x="0" y="489"/>
                        </a:moveTo>
                        <a:lnTo>
                          <a:pt x="131" y="0"/>
                        </a:lnTo>
                        <a:lnTo>
                          <a:pt x="191" y="489"/>
                        </a:lnTo>
                        <a:lnTo>
                          <a:pt x="3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45" name="Freeform 268"/>
                  <p:cNvSpPr>
                    <a:spLocks/>
                  </p:cNvSpPr>
                  <p:nvPr/>
                </p:nvSpPr>
                <p:spPr bwMode="auto">
                  <a:xfrm>
                    <a:off x="3606" y="2500"/>
                    <a:ext cx="49" cy="156"/>
                  </a:xfrm>
                  <a:custGeom>
                    <a:avLst/>
                    <a:gdLst>
                      <a:gd name="T0" fmla="*/ 5 w 152"/>
                      <a:gd name="T1" fmla="*/ 0 h 489"/>
                      <a:gd name="T2" fmla="*/ 0 w 152"/>
                      <a:gd name="T3" fmla="*/ 16 h 489"/>
                      <a:gd name="T4" fmla="*/ 5 w 152"/>
                      <a:gd name="T5" fmla="*/ 16 h 489"/>
                      <a:gd name="T6" fmla="*/ 0 60000 65536"/>
                      <a:gd name="T7" fmla="*/ 0 60000 65536"/>
                      <a:gd name="T8" fmla="*/ 0 60000 65536"/>
                    </a:gdLst>
                    <a:ahLst/>
                    <a:cxnLst>
                      <a:cxn ang="T6">
                        <a:pos x="T0" y="T1"/>
                      </a:cxn>
                      <a:cxn ang="T7">
                        <a:pos x="T2" y="T3"/>
                      </a:cxn>
                      <a:cxn ang="T8">
                        <a:pos x="T4" y="T5"/>
                      </a:cxn>
                    </a:cxnLst>
                    <a:rect l="0" t="0" r="r" b="b"/>
                    <a:pathLst>
                      <a:path w="152" h="489">
                        <a:moveTo>
                          <a:pt x="131" y="0"/>
                        </a:moveTo>
                        <a:lnTo>
                          <a:pt x="0" y="489"/>
                        </a:lnTo>
                        <a:lnTo>
                          <a:pt x="152" y="48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46" name="Line 269"/>
                  <p:cNvSpPr>
                    <a:spLocks noChangeShapeType="1"/>
                  </p:cNvSpPr>
                  <p:nvPr/>
                </p:nvSpPr>
                <p:spPr bwMode="auto">
                  <a:xfrm>
                    <a:off x="1947" y="1244"/>
                    <a:ext cx="0" cy="2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47" name="Line 270"/>
                  <p:cNvSpPr>
                    <a:spLocks noChangeShapeType="1"/>
                  </p:cNvSpPr>
                  <p:nvPr/>
                </p:nvSpPr>
                <p:spPr bwMode="auto">
                  <a:xfrm>
                    <a:off x="1947" y="3364"/>
                    <a:ext cx="56" cy="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48" name="Line 271"/>
                  <p:cNvSpPr>
                    <a:spLocks noChangeShapeType="1"/>
                  </p:cNvSpPr>
                  <p:nvPr/>
                </p:nvSpPr>
                <p:spPr bwMode="auto">
                  <a:xfrm flipV="1">
                    <a:off x="1947" y="3359"/>
                    <a:ext cx="56" cy="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49" name="Line 272"/>
                  <p:cNvSpPr>
                    <a:spLocks noChangeShapeType="1"/>
                  </p:cNvSpPr>
                  <p:nvPr/>
                </p:nvSpPr>
                <p:spPr bwMode="auto">
                  <a:xfrm>
                    <a:off x="3651" y="2737"/>
                    <a:ext cx="0" cy="4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50" name="Line 273"/>
                  <p:cNvSpPr>
                    <a:spLocks noChangeShapeType="1"/>
                  </p:cNvSpPr>
                  <p:nvPr/>
                </p:nvSpPr>
                <p:spPr bwMode="auto">
                  <a:xfrm flipV="1">
                    <a:off x="2865" y="3214"/>
                    <a:ext cx="786" cy="29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51" name="Line 274"/>
                  <p:cNvSpPr>
                    <a:spLocks noChangeShapeType="1"/>
                  </p:cNvSpPr>
                  <p:nvPr/>
                </p:nvSpPr>
                <p:spPr bwMode="auto">
                  <a:xfrm flipV="1">
                    <a:off x="3134" y="3214"/>
                    <a:ext cx="517" cy="4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52" name="Line 275"/>
                  <p:cNvSpPr>
                    <a:spLocks noChangeShapeType="1"/>
                  </p:cNvSpPr>
                  <p:nvPr/>
                </p:nvSpPr>
                <p:spPr bwMode="auto">
                  <a:xfrm>
                    <a:off x="2735" y="3489"/>
                    <a:ext cx="130" cy="2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53" name="Freeform 276"/>
                  <p:cNvSpPr>
                    <a:spLocks/>
                  </p:cNvSpPr>
                  <p:nvPr/>
                </p:nvSpPr>
                <p:spPr bwMode="auto">
                  <a:xfrm>
                    <a:off x="1730" y="3335"/>
                    <a:ext cx="80" cy="105"/>
                  </a:xfrm>
                  <a:custGeom>
                    <a:avLst/>
                    <a:gdLst>
                      <a:gd name="T0" fmla="*/ 0 w 249"/>
                      <a:gd name="T1" fmla="*/ 11 h 325"/>
                      <a:gd name="T2" fmla="*/ 3 w 249"/>
                      <a:gd name="T3" fmla="*/ 0 h 325"/>
                      <a:gd name="T4" fmla="*/ 8 w 249"/>
                      <a:gd name="T5" fmla="*/ 0 h 325"/>
                      <a:gd name="T6" fmla="*/ 0 60000 65536"/>
                      <a:gd name="T7" fmla="*/ 0 60000 65536"/>
                      <a:gd name="T8" fmla="*/ 0 60000 65536"/>
                    </a:gdLst>
                    <a:ahLst/>
                    <a:cxnLst>
                      <a:cxn ang="T6">
                        <a:pos x="T0" y="T1"/>
                      </a:cxn>
                      <a:cxn ang="T7">
                        <a:pos x="T2" y="T3"/>
                      </a:cxn>
                      <a:cxn ang="T8">
                        <a:pos x="T4" y="T5"/>
                      </a:cxn>
                    </a:cxnLst>
                    <a:rect l="0" t="0" r="r" b="b"/>
                    <a:pathLst>
                      <a:path w="249" h="325">
                        <a:moveTo>
                          <a:pt x="0" y="325"/>
                        </a:moveTo>
                        <a:lnTo>
                          <a:pt x="87" y="0"/>
                        </a:lnTo>
                        <a:lnTo>
                          <a:pt x="2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54" name="Freeform 277"/>
                  <p:cNvSpPr>
                    <a:spLocks/>
                  </p:cNvSpPr>
                  <p:nvPr/>
                </p:nvSpPr>
                <p:spPr bwMode="auto">
                  <a:xfrm>
                    <a:off x="1810" y="3335"/>
                    <a:ext cx="14" cy="31"/>
                  </a:xfrm>
                  <a:custGeom>
                    <a:avLst/>
                    <a:gdLst>
                      <a:gd name="T0" fmla="*/ 1 w 46"/>
                      <a:gd name="T1" fmla="*/ 3 h 94"/>
                      <a:gd name="T2" fmla="*/ 1 w 46"/>
                      <a:gd name="T3" fmla="*/ 3 h 94"/>
                      <a:gd name="T4" fmla="*/ 1 w 46"/>
                      <a:gd name="T5" fmla="*/ 2 h 94"/>
                      <a:gd name="T6" fmla="*/ 1 w 46"/>
                      <a:gd name="T7" fmla="*/ 2 h 94"/>
                      <a:gd name="T8" fmla="*/ 1 w 46"/>
                      <a:gd name="T9" fmla="*/ 1 h 94"/>
                      <a:gd name="T10" fmla="*/ 1 w 46"/>
                      <a:gd name="T11" fmla="*/ 1 h 94"/>
                      <a:gd name="T12" fmla="*/ 1 w 46"/>
                      <a:gd name="T13" fmla="*/ 0 h 94"/>
                      <a:gd name="T14" fmla="*/ 0 w 46"/>
                      <a:gd name="T15" fmla="*/ 0 h 94"/>
                      <a:gd name="T16" fmla="*/ 0 w 46"/>
                      <a:gd name="T17" fmla="*/ 0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94">
                        <a:moveTo>
                          <a:pt x="41" y="94"/>
                        </a:moveTo>
                        <a:lnTo>
                          <a:pt x="45" y="75"/>
                        </a:lnTo>
                        <a:lnTo>
                          <a:pt x="46" y="58"/>
                        </a:lnTo>
                        <a:lnTo>
                          <a:pt x="44" y="41"/>
                        </a:lnTo>
                        <a:lnTo>
                          <a:pt x="40" y="27"/>
                        </a:lnTo>
                        <a:lnTo>
                          <a:pt x="33" y="16"/>
                        </a:lnTo>
                        <a:lnTo>
                          <a:pt x="24" y="6"/>
                        </a:lnTo>
                        <a:lnTo>
                          <a:pt x="13"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55" name="Line 278"/>
                  <p:cNvSpPr>
                    <a:spLocks noChangeShapeType="1"/>
                  </p:cNvSpPr>
                  <p:nvPr/>
                </p:nvSpPr>
                <p:spPr bwMode="auto">
                  <a:xfrm flipH="1">
                    <a:off x="1804" y="3366"/>
                    <a:ext cx="18"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56" name="Line 279"/>
                  <p:cNvSpPr>
                    <a:spLocks noChangeShapeType="1"/>
                  </p:cNvSpPr>
                  <p:nvPr/>
                </p:nvSpPr>
                <p:spPr bwMode="auto">
                  <a:xfrm flipV="1">
                    <a:off x="1766" y="3335"/>
                    <a:ext cx="29"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57" name="Freeform 280"/>
                  <p:cNvSpPr>
                    <a:spLocks/>
                  </p:cNvSpPr>
                  <p:nvPr/>
                </p:nvSpPr>
                <p:spPr bwMode="auto">
                  <a:xfrm>
                    <a:off x="3700" y="3274"/>
                    <a:ext cx="9" cy="18"/>
                  </a:xfrm>
                  <a:custGeom>
                    <a:avLst/>
                    <a:gdLst>
                      <a:gd name="T0" fmla="*/ 0 w 25"/>
                      <a:gd name="T1" fmla="*/ 0 h 54"/>
                      <a:gd name="T2" fmla="*/ 0 w 25"/>
                      <a:gd name="T3" fmla="*/ 1 h 54"/>
                      <a:gd name="T4" fmla="*/ 0 w 25"/>
                      <a:gd name="T5" fmla="*/ 1 h 54"/>
                      <a:gd name="T6" fmla="*/ 0 w 25"/>
                      <a:gd name="T7" fmla="*/ 1 h 54"/>
                      <a:gd name="T8" fmla="*/ 0 w 25"/>
                      <a:gd name="T9" fmla="*/ 2 h 54"/>
                      <a:gd name="T10" fmla="*/ 1 w 25"/>
                      <a:gd name="T11" fmla="*/ 2 h 54"/>
                      <a:gd name="T12" fmla="*/ 1 w 25"/>
                      <a:gd name="T13" fmla="*/ 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54">
                        <a:moveTo>
                          <a:pt x="2" y="0"/>
                        </a:moveTo>
                        <a:lnTo>
                          <a:pt x="0" y="14"/>
                        </a:lnTo>
                        <a:lnTo>
                          <a:pt x="0" y="27"/>
                        </a:lnTo>
                        <a:lnTo>
                          <a:pt x="3" y="38"/>
                        </a:lnTo>
                        <a:lnTo>
                          <a:pt x="8" y="47"/>
                        </a:lnTo>
                        <a:lnTo>
                          <a:pt x="16" y="52"/>
                        </a:lnTo>
                        <a:lnTo>
                          <a:pt x="25"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58" name="Line 281"/>
                  <p:cNvSpPr>
                    <a:spLocks noChangeShapeType="1"/>
                  </p:cNvSpPr>
                  <p:nvPr/>
                </p:nvSpPr>
                <p:spPr bwMode="auto">
                  <a:xfrm flipV="1">
                    <a:off x="3700" y="3136"/>
                    <a:ext cx="38" cy="1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59" name="Freeform 282"/>
                  <p:cNvSpPr>
                    <a:spLocks/>
                  </p:cNvSpPr>
                  <p:nvPr/>
                </p:nvSpPr>
                <p:spPr bwMode="auto">
                  <a:xfrm>
                    <a:off x="2854" y="3518"/>
                    <a:ext cx="56" cy="103"/>
                  </a:xfrm>
                  <a:custGeom>
                    <a:avLst/>
                    <a:gdLst>
                      <a:gd name="T0" fmla="*/ 0 w 173"/>
                      <a:gd name="T1" fmla="*/ 10 h 326"/>
                      <a:gd name="T2" fmla="*/ 3 w 173"/>
                      <a:gd name="T3" fmla="*/ 0 h 326"/>
                      <a:gd name="T4" fmla="*/ 6 w 173"/>
                      <a:gd name="T5" fmla="*/ 0 h 326"/>
                      <a:gd name="T6" fmla="*/ 0 60000 65536"/>
                      <a:gd name="T7" fmla="*/ 0 60000 65536"/>
                      <a:gd name="T8" fmla="*/ 0 60000 65536"/>
                    </a:gdLst>
                    <a:ahLst/>
                    <a:cxnLst>
                      <a:cxn ang="T6">
                        <a:pos x="T0" y="T1"/>
                      </a:cxn>
                      <a:cxn ang="T7">
                        <a:pos x="T2" y="T3"/>
                      </a:cxn>
                      <a:cxn ang="T8">
                        <a:pos x="T4" y="T5"/>
                      </a:cxn>
                    </a:cxnLst>
                    <a:rect l="0" t="0" r="r" b="b"/>
                    <a:pathLst>
                      <a:path w="173" h="326">
                        <a:moveTo>
                          <a:pt x="0" y="326"/>
                        </a:moveTo>
                        <a:lnTo>
                          <a:pt x="87" y="0"/>
                        </a:lnTo>
                        <a:lnTo>
                          <a:pt x="17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60" name="Freeform 283"/>
                  <p:cNvSpPr>
                    <a:spLocks/>
                  </p:cNvSpPr>
                  <p:nvPr/>
                </p:nvSpPr>
                <p:spPr bwMode="auto">
                  <a:xfrm>
                    <a:off x="2910" y="3518"/>
                    <a:ext cx="15" cy="29"/>
                  </a:xfrm>
                  <a:custGeom>
                    <a:avLst/>
                    <a:gdLst>
                      <a:gd name="T0" fmla="*/ 1 w 45"/>
                      <a:gd name="T1" fmla="*/ 3 h 96"/>
                      <a:gd name="T2" fmla="*/ 2 w 45"/>
                      <a:gd name="T3" fmla="*/ 2 h 96"/>
                      <a:gd name="T4" fmla="*/ 2 w 45"/>
                      <a:gd name="T5" fmla="*/ 2 h 96"/>
                      <a:gd name="T6" fmla="*/ 2 w 45"/>
                      <a:gd name="T7" fmla="*/ 1 h 96"/>
                      <a:gd name="T8" fmla="*/ 1 w 45"/>
                      <a:gd name="T9" fmla="*/ 1 h 96"/>
                      <a:gd name="T10" fmla="*/ 1 w 45"/>
                      <a:gd name="T11" fmla="*/ 1 h 96"/>
                      <a:gd name="T12" fmla="*/ 1 w 45"/>
                      <a:gd name="T13" fmla="*/ 0 h 96"/>
                      <a:gd name="T14" fmla="*/ 0 w 45"/>
                      <a:gd name="T15" fmla="*/ 0 h 96"/>
                      <a:gd name="T16" fmla="*/ 0 w 45"/>
                      <a:gd name="T17" fmla="*/ 0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96">
                        <a:moveTo>
                          <a:pt x="40" y="96"/>
                        </a:moveTo>
                        <a:lnTo>
                          <a:pt x="44" y="77"/>
                        </a:lnTo>
                        <a:lnTo>
                          <a:pt x="45" y="59"/>
                        </a:lnTo>
                        <a:lnTo>
                          <a:pt x="43" y="43"/>
                        </a:lnTo>
                        <a:lnTo>
                          <a:pt x="39" y="28"/>
                        </a:lnTo>
                        <a:lnTo>
                          <a:pt x="33" y="16"/>
                        </a:lnTo>
                        <a:lnTo>
                          <a:pt x="23" y="8"/>
                        </a:lnTo>
                        <a:lnTo>
                          <a:pt x="12"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61" name="Line 284"/>
                  <p:cNvSpPr>
                    <a:spLocks noChangeShapeType="1"/>
                  </p:cNvSpPr>
                  <p:nvPr/>
                </p:nvSpPr>
                <p:spPr bwMode="auto">
                  <a:xfrm flipH="1">
                    <a:off x="2903" y="3547"/>
                    <a:ext cx="2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102417" name="Group 285"/>
            <p:cNvGrpSpPr>
              <a:grpSpLocks/>
            </p:cNvGrpSpPr>
            <p:nvPr/>
          </p:nvGrpSpPr>
          <p:grpSpPr bwMode="auto">
            <a:xfrm>
              <a:off x="2581" y="2092"/>
              <a:ext cx="671" cy="802"/>
              <a:chOff x="2581" y="2092"/>
              <a:chExt cx="671" cy="802"/>
            </a:xfrm>
          </p:grpSpPr>
          <p:sp>
            <p:nvSpPr>
              <p:cNvPr id="102428" name="Line 286"/>
              <p:cNvSpPr>
                <a:spLocks noChangeShapeType="1"/>
              </p:cNvSpPr>
              <p:nvPr/>
            </p:nvSpPr>
            <p:spPr bwMode="auto">
              <a:xfrm flipV="1">
                <a:off x="3149" y="2092"/>
                <a:ext cx="43" cy="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29" name="Line 287"/>
              <p:cNvSpPr>
                <a:spLocks noChangeShapeType="1"/>
              </p:cNvSpPr>
              <p:nvPr/>
            </p:nvSpPr>
            <p:spPr bwMode="auto">
              <a:xfrm flipH="1">
                <a:off x="3167" y="2092"/>
                <a:ext cx="85" cy="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30" name="Line 288"/>
              <p:cNvSpPr>
                <a:spLocks noChangeShapeType="1"/>
              </p:cNvSpPr>
              <p:nvPr/>
            </p:nvSpPr>
            <p:spPr bwMode="auto">
              <a:xfrm>
                <a:off x="3201" y="2153"/>
                <a:ext cx="11"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31" name="Freeform 289"/>
              <p:cNvSpPr>
                <a:spLocks/>
              </p:cNvSpPr>
              <p:nvPr/>
            </p:nvSpPr>
            <p:spPr bwMode="auto">
              <a:xfrm>
                <a:off x="2581" y="2737"/>
                <a:ext cx="91" cy="157"/>
              </a:xfrm>
              <a:custGeom>
                <a:avLst/>
                <a:gdLst>
                  <a:gd name="T0" fmla="*/ 0 w 283"/>
                  <a:gd name="T1" fmla="*/ 16 h 489"/>
                  <a:gd name="T2" fmla="*/ 5 w 283"/>
                  <a:gd name="T3" fmla="*/ 0 h 489"/>
                  <a:gd name="T4" fmla="*/ 9 w 283"/>
                  <a:gd name="T5" fmla="*/ 0 h 489"/>
                  <a:gd name="T6" fmla="*/ 0 60000 65536"/>
                  <a:gd name="T7" fmla="*/ 0 60000 65536"/>
                  <a:gd name="T8" fmla="*/ 0 60000 65536"/>
                </a:gdLst>
                <a:ahLst/>
                <a:cxnLst>
                  <a:cxn ang="T6">
                    <a:pos x="T0" y="T1"/>
                  </a:cxn>
                  <a:cxn ang="T7">
                    <a:pos x="T2" y="T3"/>
                  </a:cxn>
                  <a:cxn ang="T8">
                    <a:pos x="T4" y="T5"/>
                  </a:cxn>
                </a:cxnLst>
                <a:rect l="0" t="0" r="r" b="b"/>
                <a:pathLst>
                  <a:path w="283" h="489">
                    <a:moveTo>
                      <a:pt x="0" y="489"/>
                    </a:moveTo>
                    <a:lnTo>
                      <a:pt x="131" y="0"/>
                    </a:lnTo>
                    <a:lnTo>
                      <a:pt x="28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32" name="Line 290"/>
              <p:cNvSpPr>
                <a:spLocks noChangeShapeType="1"/>
              </p:cNvSpPr>
              <p:nvPr/>
            </p:nvSpPr>
            <p:spPr bwMode="auto">
              <a:xfrm>
                <a:off x="2605" y="2806"/>
                <a:ext cx="4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02418" name="Group 291"/>
            <p:cNvGrpSpPr>
              <a:grpSpLocks/>
            </p:cNvGrpSpPr>
            <p:nvPr/>
          </p:nvGrpSpPr>
          <p:grpSpPr bwMode="auto">
            <a:xfrm>
              <a:off x="2618" y="2286"/>
              <a:ext cx="618" cy="1227"/>
              <a:chOff x="2616" y="2285"/>
              <a:chExt cx="618" cy="1227"/>
            </a:xfrm>
          </p:grpSpPr>
          <p:sp>
            <p:nvSpPr>
              <p:cNvPr id="102419" name="Line 292"/>
              <p:cNvSpPr>
                <a:spLocks noChangeShapeType="1"/>
              </p:cNvSpPr>
              <p:nvPr/>
            </p:nvSpPr>
            <p:spPr bwMode="auto">
              <a:xfrm flipV="1">
                <a:off x="2616" y="3388"/>
                <a:ext cx="34" cy="1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20" name="Freeform 293"/>
              <p:cNvSpPr>
                <a:spLocks/>
              </p:cNvSpPr>
              <p:nvPr/>
            </p:nvSpPr>
            <p:spPr bwMode="auto">
              <a:xfrm>
                <a:off x="2650" y="3355"/>
                <a:ext cx="31" cy="33"/>
              </a:xfrm>
              <a:custGeom>
                <a:avLst/>
                <a:gdLst>
                  <a:gd name="T0" fmla="*/ 3 w 104"/>
                  <a:gd name="T1" fmla="*/ 0 h 108"/>
                  <a:gd name="T2" fmla="*/ 2 w 104"/>
                  <a:gd name="T3" fmla="*/ 0 h 108"/>
                  <a:gd name="T4" fmla="*/ 2 w 104"/>
                  <a:gd name="T5" fmla="*/ 0 h 108"/>
                  <a:gd name="T6" fmla="*/ 1 w 104"/>
                  <a:gd name="T7" fmla="*/ 1 h 108"/>
                  <a:gd name="T8" fmla="*/ 1 w 104"/>
                  <a:gd name="T9" fmla="*/ 1 h 108"/>
                  <a:gd name="T10" fmla="*/ 1 w 104"/>
                  <a:gd name="T11" fmla="*/ 2 h 108"/>
                  <a:gd name="T12" fmla="*/ 0 w 104"/>
                  <a:gd name="T13" fmla="*/ 2 h 108"/>
                  <a:gd name="T14" fmla="*/ 0 w 104"/>
                  <a:gd name="T15" fmla="*/ 2 h 108"/>
                  <a:gd name="T16" fmla="*/ 0 w 104"/>
                  <a:gd name="T17" fmla="*/ 3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4" h="108">
                    <a:moveTo>
                      <a:pt x="104" y="0"/>
                    </a:moveTo>
                    <a:lnTo>
                      <a:pt x="89" y="1"/>
                    </a:lnTo>
                    <a:lnTo>
                      <a:pt x="73" y="8"/>
                    </a:lnTo>
                    <a:lnTo>
                      <a:pt x="57" y="19"/>
                    </a:lnTo>
                    <a:lnTo>
                      <a:pt x="43" y="31"/>
                    </a:lnTo>
                    <a:lnTo>
                      <a:pt x="29" y="48"/>
                    </a:lnTo>
                    <a:lnTo>
                      <a:pt x="17" y="66"/>
                    </a:lnTo>
                    <a:lnTo>
                      <a:pt x="6" y="88"/>
                    </a:lnTo>
                    <a:lnTo>
                      <a:pt x="0" y="10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2421" name="Line 294"/>
              <p:cNvSpPr>
                <a:spLocks noChangeShapeType="1"/>
              </p:cNvSpPr>
              <p:nvPr/>
            </p:nvSpPr>
            <p:spPr bwMode="auto">
              <a:xfrm>
                <a:off x="2632" y="3406"/>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22" name="Line 295"/>
              <p:cNvSpPr>
                <a:spLocks noChangeShapeType="1"/>
              </p:cNvSpPr>
              <p:nvPr/>
            </p:nvSpPr>
            <p:spPr bwMode="auto">
              <a:xfrm>
                <a:off x="2735" y="2815"/>
                <a:ext cx="0" cy="6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23" name="Line 296"/>
              <p:cNvSpPr>
                <a:spLocks noChangeShapeType="1"/>
              </p:cNvSpPr>
              <p:nvPr/>
            </p:nvSpPr>
            <p:spPr bwMode="auto">
              <a:xfrm>
                <a:off x="3134" y="2285"/>
                <a:ext cx="0" cy="97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24" name="Line 297"/>
              <p:cNvSpPr>
                <a:spLocks noChangeShapeType="1"/>
              </p:cNvSpPr>
              <p:nvPr/>
            </p:nvSpPr>
            <p:spPr bwMode="auto">
              <a:xfrm flipV="1">
                <a:off x="2735" y="3261"/>
                <a:ext cx="399" cy="22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25" name="Line 298"/>
              <p:cNvSpPr>
                <a:spLocks noChangeShapeType="1"/>
              </p:cNvSpPr>
              <p:nvPr/>
            </p:nvSpPr>
            <p:spPr bwMode="auto">
              <a:xfrm flipV="1">
                <a:off x="3163" y="3041"/>
                <a:ext cx="40" cy="1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26" name="Line 299"/>
              <p:cNvSpPr>
                <a:spLocks noChangeShapeType="1"/>
              </p:cNvSpPr>
              <p:nvPr/>
            </p:nvSpPr>
            <p:spPr bwMode="auto">
              <a:xfrm flipH="1">
                <a:off x="3176" y="3111"/>
                <a:ext cx="58"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2427" name="Line 300"/>
              <p:cNvSpPr>
                <a:spLocks noChangeShapeType="1"/>
              </p:cNvSpPr>
              <p:nvPr/>
            </p:nvSpPr>
            <p:spPr bwMode="auto">
              <a:xfrm>
                <a:off x="3205" y="3127"/>
                <a:ext cx="5"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15277"/>
                                        </p:tgtEl>
                                        <p:attrNameLst>
                                          <p:attrName>style.visibility</p:attrName>
                                        </p:attrNameLst>
                                      </p:cBhvr>
                                      <p:to>
                                        <p:strVal val="visible"/>
                                      </p:to>
                                    </p:set>
                                    <p:animEffect transition="in" filter="wipe(down)">
                                      <p:cBhvr>
                                        <p:cTn id="7" dur="500"/>
                                        <p:tgtEl>
                                          <p:spTgt spid="515277"/>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515076"/>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4" fill="hold" nodeType="clickEffect">
                                  <p:stCondLst>
                                    <p:cond delay="0"/>
                                  </p:stCondLst>
                                  <p:childTnLst>
                                    <p:set>
                                      <p:cBhvr>
                                        <p:cTn id="15" dur="1" fill="hold">
                                          <p:stCondLst>
                                            <p:cond delay="0"/>
                                          </p:stCondLst>
                                        </p:cTn>
                                        <p:tgtEl>
                                          <p:spTgt spid="515171"/>
                                        </p:tgtEl>
                                        <p:attrNameLst>
                                          <p:attrName>style.visibility</p:attrName>
                                        </p:attrNameLst>
                                      </p:cBhvr>
                                      <p:to>
                                        <p:strVal val="visible"/>
                                      </p:to>
                                    </p:set>
                                    <p:animEffect transition="in" filter="wipe(down)">
                                      <p:cBhvr>
                                        <p:cTn id="16" dur="500"/>
                                        <p:tgtEl>
                                          <p:spTgt spid="51517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515177"/>
                                        </p:tgtEl>
                                        <p:attrNameLst>
                                          <p:attrName>style.visibility</p:attrName>
                                        </p:attrNameLst>
                                      </p:cBhvr>
                                      <p:to>
                                        <p:strVal val="visible"/>
                                      </p:to>
                                    </p:set>
                                    <p:animEffect transition="in" filter="wipe(down)">
                                      <p:cBhvr>
                                        <p:cTn id="21" dur="500"/>
                                        <p:tgtEl>
                                          <p:spTgt spid="51517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515178"/>
                                        </p:tgtEl>
                                        <p:attrNameLst>
                                          <p:attrName>style.visibility</p:attrName>
                                        </p:attrNameLst>
                                      </p:cBhvr>
                                      <p:to>
                                        <p:strVal val="visible"/>
                                      </p:to>
                                    </p:set>
                                    <p:animEffect transition="in" filter="wipe(down)">
                                      <p:cBhvr>
                                        <p:cTn id="26" dur="500"/>
                                        <p:tgtEl>
                                          <p:spTgt spid="515178"/>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4" fill="hold" nodeType="clickEffect">
                                  <p:stCondLst>
                                    <p:cond delay="0"/>
                                  </p:stCondLst>
                                  <p:childTnLst>
                                    <p:set>
                                      <p:cBhvr>
                                        <p:cTn id="30" dur="1" fill="hold">
                                          <p:stCondLst>
                                            <p:cond delay="0"/>
                                          </p:stCondLst>
                                        </p:cTn>
                                        <p:tgtEl>
                                          <p:spTgt spid="515179"/>
                                        </p:tgtEl>
                                        <p:attrNameLst>
                                          <p:attrName>style.visibility</p:attrName>
                                        </p:attrNameLst>
                                      </p:cBhvr>
                                      <p:to>
                                        <p:strVal val="visible"/>
                                      </p:to>
                                    </p:set>
                                    <p:animEffect transition="in" filter="wipe(down)">
                                      <p:cBhvr>
                                        <p:cTn id="31" dur="500"/>
                                        <p:tgtEl>
                                          <p:spTgt spid="5151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5177" grpId="0" animBg="1"/>
      <p:bldP spid="515178" grpId="0" animBg="1"/>
      <p:bldP spid="515277" grpId="0"/>
    </p:bldLst>
  </p:timing>
</p:sld>
</file>

<file path=ppt/slides/slide10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86090" name="Rectangle 42"/>
          <p:cNvSpPr>
            <a:spLocks noChangeArrowheads="1"/>
          </p:cNvSpPr>
          <p:nvPr/>
        </p:nvSpPr>
        <p:spPr bwMode="auto">
          <a:xfrm>
            <a:off x="304800" y="1447800"/>
            <a:ext cx="4267200" cy="11906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666FF"/>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dirty="0">
                <a:solidFill>
                  <a:srgbClr val="003399"/>
                </a:solidFill>
                <a:latin typeface="黑体" pitchFamily="2" charset="-122"/>
                <a:ea typeface="黑体" pitchFamily="2" charset="-122"/>
              </a:rPr>
              <a:t>步骤</a:t>
            </a:r>
            <a:r>
              <a:rPr lang="zh-CN" altLang="en-US" sz="3600" b="1" dirty="0">
                <a:solidFill>
                  <a:schemeClr val="accent2"/>
                </a:solidFill>
                <a:latin typeface="黑体" pitchFamily="2" charset="-122"/>
                <a:ea typeface="黑体" pitchFamily="2" charset="-122"/>
              </a:rPr>
              <a:t>：</a:t>
            </a:r>
            <a:endParaRPr lang="zh-CN" altLang="en-US" sz="3600" b="1" dirty="0">
              <a:solidFill>
                <a:srgbClr val="003399"/>
              </a:solidFill>
              <a:latin typeface="黑体" pitchFamily="2" charset="-122"/>
              <a:ea typeface="黑体" pitchFamily="2" charset="-122"/>
            </a:endParaRPr>
          </a:p>
          <a:p>
            <a:pPr eaLnBrk="1" hangingPunct="1">
              <a:spcBef>
                <a:spcPct val="0"/>
              </a:spcBef>
              <a:buFontTx/>
              <a:buNone/>
            </a:pPr>
            <a:r>
              <a:rPr lang="en-US" altLang="zh-CN" sz="3600" b="1" dirty="0">
                <a:solidFill>
                  <a:srgbClr val="FF3300"/>
                </a:solidFill>
                <a:latin typeface="黑体" pitchFamily="2" charset="-122"/>
                <a:ea typeface="黑体" pitchFamily="2" charset="-122"/>
              </a:rPr>
              <a:t>1</a:t>
            </a:r>
            <a:r>
              <a:rPr lang="en-US" altLang="zh-CN" sz="3600" b="1" dirty="0">
                <a:solidFill>
                  <a:srgbClr val="003399"/>
                </a:solidFill>
                <a:latin typeface="黑体" pitchFamily="2" charset="-122"/>
                <a:ea typeface="黑体" pitchFamily="2" charset="-122"/>
              </a:rPr>
              <a:t>.</a:t>
            </a:r>
            <a:r>
              <a:rPr lang="zh-CN" altLang="en-US" sz="3600" b="1" dirty="0">
                <a:solidFill>
                  <a:srgbClr val="003399"/>
                </a:solidFill>
                <a:latin typeface="黑体" pitchFamily="2" charset="-122"/>
                <a:ea typeface="黑体" pitchFamily="2" charset="-122"/>
              </a:rPr>
              <a:t>过</a:t>
            </a:r>
            <a:r>
              <a:rPr lang="en-US" altLang="zh-CN" sz="3600" b="1" dirty="0">
                <a:solidFill>
                  <a:srgbClr val="003399"/>
                </a:solidFill>
                <a:latin typeface="黑体" pitchFamily="2" charset="-122"/>
                <a:ea typeface="黑体" pitchFamily="2" charset="-122"/>
              </a:rPr>
              <a:t>EF</a:t>
            </a:r>
            <a:r>
              <a:rPr lang="zh-CN" altLang="en-US" sz="3600" b="1" dirty="0">
                <a:solidFill>
                  <a:srgbClr val="003399"/>
                </a:solidFill>
                <a:latin typeface="黑体" pitchFamily="2" charset="-122"/>
                <a:ea typeface="黑体" pitchFamily="2" charset="-122"/>
              </a:rPr>
              <a:t>作正垂面</a:t>
            </a:r>
            <a:r>
              <a:rPr lang="en-US" altLang="zh-CN" sz="3600" b="1" dirty="0">
                <a:solidFill>
                  <a:srgbClr val="003399"/>
                </a:solidFill>
                <a:latin typeface="黑体" pitchFamily="2" charset="-122"/>
                <a:ea typeface="黑体" pitchFamily="2" charset="-122"/>
              </a:rPr>
              <a:t>Q</a:t>
            </a:r>
            <a:r>
              <a:rPr lang="zh-CN" altLang="en-US" sz="3600" b="1" dirty="0">
                <a:solidFill>
                  <a:srgbClr val="003399"/>
                </a:solidFill>
                <a:latin typeface="黑体" pitchFamily="2" charset="-122"/>
                <a:ea typeface="黑体" pitchFamily="2" charset="-122"/>
              </a:rPr>
              <a:t>。</a:t>
            </a:r>
          </a:p>
        </p:txBody>
      </p:sp>
      <p:sp>
        <p:nvSpPr>
          <p:cNvPr id="386091" name="Text Box 43"/>
          <p:cNvSpPr txBox="1">
            <a:spLocks noChangeArrowheads="1"/>
          </p:cNvSpPr>
          <p:nvPr/>
        </p:nvSpPr>
        <p:spPr bwMode="auto">
          <a:xfrm>
            <a:off x="304800" y="2852738"/>
            <a:ext cx="3762375"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dirty="0">
                <a:solidFill>
                  <a:srgbClr val="FF3300"/>
                </a:solidFill>
                <a:latin typeface="黑体" pitchFamily="2" charset="-122"/>
                <a:ea typeface="黑体" pitchFamily="2" charset="-122"/>
              </a:rPr>
              <a:t>2</a:t>
            </a:r>
            <a:r>
              <a:rPr lang="en-US" altLang="zh-CN" sz="3600" b="1" dirty="0">
                <a:solidFill>
                  <a:srgbClr val="003399"/>
                </a:solidFill>
                <a:latin typeface="黑体" pitchFamily="2" charset="-122"/>
                <a:ea typeface="黑体" pitchFamily="2" charset="-122"/>
              </a:rPr>
              <a:t>.</a:t>
            </a:r>
            <a:r>
              <a:rPr lang="zh-CN" altLang="en-US" sz="3600" b="1" dirty="0">
                <a:solidFill>
                  <a:srgbClr val="003399"/>
                </a:solidFill>
                <a:latin typeface="黑体" pitchFamily="2" charset="-122"/>
                <a:ea typeface="黑体" pitchFamily="2" charset="-122"/>
              </a:rPr>
              <a:t>求</a:t>
            </a:r>
            <a:r>
              <a:rPr lang="en-US" altLang="zh-CN" sz="3600" b="1" dirty="0">
                <a:solidFill>
                  <a:srgbClr val="003399"/>
                </a:solidFill>
                <a:latin typeface="黑体" pitchFamily="2" charset="-122"/>
                <a:ea typeface="黑体" pitchFamily="2" charset="-122"/>
              </a:rPr>
              <a:t>Q</a:t>
            </a:r>
            <a:r>
              <a:rPr lang="zh-CN" altLang="en-US" sz="3600" b="1" dirty="0">
                <a:solidFill>
                  <a:srgbClr val="003399"/>
                </a:solidFill>
                <a:latin typeface="黑体" pitchFamily="2" charset="-122"/>
                <a:ea typeface="黑体" pitchFamily="2" charset="-122"/>
              </a:rPr>
              <a:t>平面与</a:t>
            </a:r>
            <a:r>
              <a:rPr lang="en-US" altLang="zh-CN" sz="3600" b="1" dirty="0">
                <a:solidFill>
                  <a:srgbClr val="003399"/>
                </a:solidFill>
                <a:latin typeface="黑体" pitchFamily="2" charset="-122"/>
                <a:ea typeface="黑体" pitchFamily="2" charset="-122"/>
              </a:rPr>
              <a:t>ABC</a:t>
            </a:r>
            <a:r>
              <a:rPr lang="zh-CN" altLang="en-US" sz="3600" b="1" dirty="0">
                <a:solidFill>
                  <a:srgbClr val="003399"/>
                </a:solidFill>
                <a:latin typeface="黑体" pitchFamily="2" charset="-122"/>
                <a:ea typeface="黑体" pitchFamily="2" charset="-122"/>
              </a:rPr>
              <a:t>的交线</a:t>
            </a:r>
            <a:r>
              <a:rPr lang="en-US" altLang="zh-CN" sz="3600" b="1" dirty="0" err="1">
                <a:solidFill>
                  <a:srgbClr val="003399"/>
                </a:solidFill>
                <a:latin typeface="黑体" pitchFamily="2" charset="-122"/>
                <a:ea typeface="黑体" pitchFamily="2" charset="-122"/>
              </a:rPr>
              <a:t>ⅠⅡ</a:t>
            </a:r>
            <a:r>
              <a:rPr lang="zh-CN" altLang="en-US" sz="3600" b="1" dirty="0">
                <a:solidFill>
                  <a:srgbClr val="003399"/>
                </a:solidFill>
                <a:latin typeface="黑体" pitchFamily="2" charset="-122"/>
                <a:ea typeface="黑体" pitchFamily="2" charset="-122"/>
              </a:rPr>
              <a:t>。</a:t>
            </a:r>
          </a:p>
        </p:txBody>
      </p:sp>
      <p:sp>
        <p:nvSpPr>
          <p:cNvPr id="386092" name="Text Box 44"/>
          <p:cNvSpPr txBox="1">
            <a:spLocks noChangeArrowheads="1"/>
          </p:cNvSpPr>
          <p:nvPr/>
        </p:nvSpPr>
        <p:spPr bwMode="auto">
          <a:xfrm>
            <a:off x="304800" y="4221163"/>
            <a:ext cx="3906838"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3300"/>
                </a:solidFill>
                <a:latin typeface="黑体" pitchFamily="2" charset="-122"/>
                <a:ea typeface="黑体" pitchFamily="2" charset="-122"/>
              </a:rPr>
              <a:t>3</a:t>
            </a:r>
            <a:r>
              <a:rPr lang="en-US" altLang="zh-CN" sz="3600" b="1">
                <a:solidFill>
                  <a:srgbClr val="003399"/>
                </a:solidFill>
                <a:latin typeface="黑体" pitchFamily="2" charset="-122"/>
                <a:ea typeface="黑体" pitchFamily="2" charset="-122"/>
              </a:rPr>
              <a:t>.</a:t>
            </a:r>
            <a:r>
              <a:rPr lang="zh-CN" altLang="en-US" sz="3600" b="1">
                <a:solidFill>
                  <a:srgbClr val="003399"/>
                </a:solidFill>
                <a:latin typeface="黑体" pitchFamily="2" charset="-122"/>
                <a:ea typeface="黑体" pitchFamily="2" charset="-122"/>
              </a:rPr>
              <a:t>求交线</a:t>
            </a:r>
            <a:r>
              <a:rPr lang="en-US" altLang="zh-CN" sz="3600" b="1">
                <a:solidFill>
                  <a:srgbClr val="003399"/>
                </a:solidFill>
                <a:latin typeface="黑体" pitchFamily="2" charset="-122"/>
                <a:ea typeface="黑体" pitchFamily="2" charset="-122"/>
              </a:rPr>
              <a:t>ⅠⅡ</a:t>
            </a:r>
            <a:r>
              <a:rPr lang="zh-CN" altLang="en-US" sz="3600" b="1">
                <a:solidFill>
                  <a:srgbClr val="003399"/>
                </a:solidFill>
                <a:latin typeface="黑体" pitchFamily="2" charset="-122"/>
                <a:ea typeface="黑体" pitchFamily="2" charset="-122"/>
              </a:rPr>
              <a:t>与</a:t>
            </a:r>
            <a:r>
              <a:rPr lang="en-US" altLang="zh-CN" sz="3600" b="1">
                <a:solidFill>
                  <a:srgbClr val="003399"/>
                </a:solidFill>
                <a:latin typeface="黑体" pitchFamily="2" charset="-122"/>
                <a:ea typeface="黑体" pitchFamily="2" charset="-122"/>
              </a:rPr>
              <a:t>EF</a:t>
            </a:r>
            <a:r>
              <a:rPr lang="zh-CN" altLang="en-US" sz="3600" b="1">
                <a:solidFill>
                  <a:srgbClr val="003399"/>
                </a:solidFill>
                <a:latin typeface="黑体" pitchFamily="2" charset="-122"/>
                <a:ea typeface="黑体" pitchFamily="2" charset="-122"/>
              </a:rPr>
              <a:t>的交点</a:t>
            </a:r>
            <a:r>
              <a:rPr lang="en-US" altLang="zh-CN" sz="3600" b="1">
                <a:solidFill>
                  <a:srgbClr val="003399"/>
                </a:solidFill>
                <a:latin typeface="黑体" pitchFamily="2" charset="-122"/>
                <a:ea typeface="黑体" pitchFamily="2" charset="-122"/>
              </a:rPr>
              <a:t>K</a:t>
            </a:r>
            <a:r>
              <a:rPr lang="zh-CN" altLang="en-US" sz="3600" b="1">
                <a:solidFill>
                  <a:srgbClr val="003399"/>
                </a:solidFill>
                <a:latin typeface="黑体" pitchFamily="2" charset="-122"/>
                <a:ea typeface="黑体" pitchFamily="2" charset="-122"/>
              </a:rPr>
              <a:t>。</a:t>
            </a:r>
            <a:endParaRPr lang="zh-CN" altLang="en-US" sz="3600">
              <a:latin typeface="黑体" pitchFamily="2" charset="-122"/>
              <a:ea typeface="黑体" pitchFamily="2" charset="-122"/>
            </a:endParaRPr>
          </a:p>
        </p:txBody>
      </p:sp>
      <p:grpSp>
        <p:nvGrpSpPr>
          <p:cNvPr id="386093" name="Group 45"/>
          <p:cNvGrpSpPr>
            <a:grpSpLocks/>
          </p:cNvGrpSpPr>
          <p:nvPr/>
        </p:nvGrpSpPr>
        <p:grpSpPr bwMode="auto">
          <a:xfrm>
            <a:off x="4067175" y="981075"/>
            <a:ext cx="4843463" cy="5751513"/>
            <a:chOff x="1655" y="624"/>
            <a:chExt cx="3051" cy="3623"/>
          </a:xfrm>
        </p:grpSpPr>
        <p:sp>
          <p:nvSpPr>
            <p:cNvPr id="103468" name="Line 46"/>
            <p:cNvSpPr>
              <a:spLocks noChangeShapeType="1"/>
            </p:cNvSpPr>
            <p:nvPr/>
          </p:nvSpPr>
          <p:spPr bwMode="auto">
            <a:xfrm>
              <a:off x="1655" y="2302"/>
              <a:ext cx="30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3469" name="Group 47"/>
            <p:cNvGrpSpPr>
              <a:grpSpLocks/>
            </p:cNvGrpSpPr>
            <p:nvPr/>
          </p:nvGrpSpPr>
          <p:grpSpPr bwMode="auto">
            <a:xfrm>
              <a:off x="1922" y="624"/>
              <a:ext cx="2575" cy="3623"/>
              <a:chOff x="1922" y="624"/>
              <a:chExt cx="2575" cy="3623"/>
            </a:xfrm>
          </p:grpSpPr>
          <p:sp>
            <p:nvSpPr>
              <p:cNvPr id="103470" name="Line 48"/>
              <p:cNvSpPr>
                <a:spLocks noChangeShapeType="1"/>
              </p:cNvSpPr>
              <p:nvPr/>
            </p:nvSpPr>
            <p:spPr bwMode="auto">
              <a:xfrm flipV="1">
                <a:off x="2052" y="2630"/>
                <a:ext cx="2287" cy="46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3471" name="Group 49"/>
              <p:cNvGrpSpPr>
                <a:grpSpLocks/>
              </p:cNvGrpSpPr>
              <p:nvPr/>
            </p:nvGrpSpPr>
            <p:grpSpPr bwMode="auto">
              <a:xfrm>
                <a:off x="1922" y="624"/>
                <a:ext cx="2575" cy="3623"/>
                <a:chOff x="1922" y="624"/>
                <a:chExt cx="2575" cy="3623"/>
              </a:xfrm>
            </p:grpSpPr>
            <p:sp>
              <p:nvSpPr>
                <p:cNvPr id="103472" name="Line 50"/>
                <p:cNvSpPr>
                  <a:spLocks noChangeShapeType="1"/>
                </p:cNvSpPr>
                <p:nvPr/>
              </p:nvSpPr>
              <p:spPr bwMode="auto">
                <a:xfrm>
                  <a:off x="2052" y="1656"/>
                  <a:ext cx="2287" cy="4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73" name="Line 51"/>
                <p:cNvSpPr>
                  <a:spLocks noChangeShapeType="1"/>
                </p:cNvSpPr>
                <p:nvPr/>
              </p:nvSpPr>
              <p:spPr bwMode="auto">
                <a:xfrm flipH="1" flipV="1">
                  <a:off x="2993" y="773"/>
                  <a:ext cx="1346" cy="134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74" name="Line 52"/>
                <p:cNvSpPr>
                  <a:spLocks noChangeShapeType="1"/>
                </p:cNvSpPr>
                <p:nvPr/>
              </p:nvSpPr>
              <p:spPr bwMode="auto">
                <a:xfrm flipH="1">
                  <a:off x="2052" y="773"/>
                  <a:ext cx="941" cy="87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75" name="Line 53"/>
                <p:cNvSpPr>
                  <a:spLocks noChangeShapeType="1"/>
                </p:cNvSpPr>
                <p:nvPr/>
              </p:nvSpPr>
              <p:spPr bwMode="auto">
                <a:xfrm>
                  <a:off x="2052" y="1656"/>
                  <a:ext cx="0" cy="14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76" name="Line 54"/>
                <p:cNvSpPr>
                  <a:spLocks noChangeShapeType="1"/>
                </p:cNvSpPr>
                <p:nvPr/>
              </p:nvSpPr>
              <p:spPr bwMode="auto">
                <a:xfrm flipH="1">
                  <a:off x="2993" y="2630"/>
                  <a:ext cx="1346" cy="15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77" name="Line 55"/>
                <p:cNvSpPr>
                  <a:spLocks noChangeShapeType="1"/>
                </p:cNvSpPr>
                <p:nvPr/>
              </p:nvSpPr>
              <p:spPr bwMode="auto">
                <a:xfrm flipH="1" flipV="1">
                  <a:off x="2052" y="3094"/>
                  <a:ext cx="941" cy="104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78" name="Line 56"/>
                <p:cNvSpPr>
                  <a:spLocks noChangeShapeType="1"/>
                </p:cNvSpPr>
                <p:nvPr/>
              </p:nvSpPr>
              <p:spPr bwMode="auto">
                <a:xfrm>
                  <a:off x="2993" y="773"/>
                  <a:ext cx="0" cy="33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79" name="Line 57"/>
                <p:cNvSpPr>
                  <a:spLocks noChangeShapeType="1"/>
                </p:cNvSpPr>
                <p:nvPr/>
              </p:nvSpPr>
              <p:spPr bwMode="auto">
                <a:xfrm>
                  <a:off x="4339" y="2118"/>
                  <a:ext cx="0" cy="5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80" name="Line 58"/>
                <p:cNvSpPr>
                  <a:spLocks noChangeShapeType="1"/>
                </p:cNvSpPr>
                <p:nvPr/>
              </p:nvSpPr>
              <p:spPr bwMode="auto">
                <a:xfrm>
                  <a:off x="4058" y="2195"/>
                  <a:ext cx="0" cy="1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81" name="Line 59"/>
                <p:cNvSpPr>
                  <a:spLocks noChangeShapeType="1"/>
                </p:cNvSpPr>
                <p:nvPr/>
              </p:nvSpPr>
              <p:spPr bwMode="auto">
                <a:xfrm flipH="1" flipV="1">
                  <a:off x="3498" y="3571"/>
                  <a:ext cx="560" cy="43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82" name="Line 60"/>
                <p:cNvSpPr>
                  <a:spLocks noChangeShapeType="1"/>
                </p:cNvSpPr>
                <p:nvPr/>
              </p:nvSpPr>
              <p:spPr bwMode="auto">
                <a:xfrm flipV="1">
                  <a:off x="2245" y="805"/>
                  <a:ext cx="0" cy="17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83" name="Freeform 61"/>
                <p:cNvSpPr>
                  <a:spLocks/>
                </p:cNvSpPr>
                <p:nvPr/>
              </p:nvSpPr>
              <p:spPr bwMode="auto">
                <a:xfrm>
                  <a:off x="4399" y="2049"/>
                  <a:ext cx="51" cy="79"/>
                </a:xfrm>
                <a:custGeom>
                  <a:avLst/>
                  <a:gdLst>
                    <a:gd name="T0" fmla="*/ 6 w 152"/>
                    <a:gd name="T1" fmla="*/ 1 h 240"/>
                    <a:gd name="T2" fmla="*/ 6 w 152"/>
                    <a:gd name="T3" fmla="*/ 1 h 240"/>
                    <a:gd name="T4" fmla="*/ 6 w 152"/>
                    <a:gd name="T5" fmla="*/ 0 h 240"/>
                    <a:gd name="T6" fmla="*/ 5 w 152"/>
                    <a:gd name="T7" fmla="*/ 0 h 240"/>
                    <a:gd name="T8" fmla="*/ 5 w 152"/>
                    <a:gd name="T9" fmla="*/ 0 h 240"/>
                    <a:gd name="T10" fmla="*/ 4 w 152"/>
                    <a:gd name="T11" fmla="*/ 0 h 240"/>
                    <a:gd name="T12" fmla="*/ 3 w 152"/>
                    <a:gd name="T13" fmla="*/ 0 h 240"/>
                    <a:gd name="T14" fmla="*/ 2 w 152"/>
                    <a:gd name="T15" fmla="*/ 1 h 240"/>
                    <a:gd name="T16" fmla="*/ 2 w 152"/>
                    <a:gd name="T17" fmla="*/ 1 h 240"/>
                    <a:gd name="T18" fmla="*/ 1 w 152"/>
                    <a:gd name="T19" fmla="*/ 2 h 240"/>
                    <a:gd name="T20" fmla="*/ 1 w 152"/>
                    <a:gd name="T21" fmla="*/ 4 h 240"/>
                    <a:gd name="T22" fmla="*/ 0 w 152"/>
                    <a:gd name="T23" fmla="*/ 6 h 240"/>
                    <a:gd name="T24" fmla="*/ 0 w 152"/>
                    <a:gd name="T25" fmla="*/ 7 h 240"/>
                    <a:gd name="T26" fmla="*/ 0 w 152"/>
                    <a:gd name="T27" fmla="*/ 7 h 240"/>
                    <a:gd name="T28" fmla="*/ 0 w 152"/>
                    <a:gd name="T29" fmla="*/ 8 h 240"/>
                    <a:gd name="T30" fmla="*/ 0 w 152"/>
                    <a:gd name="T31" fmla="*/ 8 h 240"/>
                    <a:gd name="T32" fmla="*/ 1 w 152"/>
                    <a:gd name="T33" fmla="*/ 9 h 240"/>
                    <a:gd name="T34" fmla="*/ 2 w 152"/>
                    <a:gd name="T35" fmla="*/ 9 h 240"/>
                    <a:gd name="T36" fmla="*/ 2 w 152"/>
                    <a:gd name="T37" fmla="*/ 9 h 240"/>
                    <a:gd name="T38" fmla="*/ 3 w 152"/>
                    <a:gd name="T39" fmla="*/ 9 h 240"/>
                    <a:gd name="T40" fmla="*/ 3 w 152"/>
                    <a:gd name="T41" fmla="*/ 9 h 240"/>
                    <a:gd name="T42" fmla="*/ 4 w 152"/>
                    <a:gd name="T43" fmla="*/ 8 h 240"/>
                    <a:gd name="T44" fmla="*/ 4 w 152"/>
                    <a:gd name="T45" fmla="*/ 7 h 240"/>
                    <a:gd name="T46" fmla="*/ 4 w 152"/>
                    <a:gd name="T47" fmla="*/ 7 h 240"/>
                    <a:gd name="T48" fmla="*/ 6 w 152"/>
                    <a:gd name="T49" fmla="*/ 1 h 2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2" h="240">
                      <a:moveTo>
                        <a:pt x="152" y="32"/>
                      </a:moveTo>
                      <a:lnTo>
                        <a:pt x="152" y="22"/>
                      </a:lnTo>
                      <a:lnTo>
                        <a:pt x="150" y="11"/>
                      </a:lnTo>
                      <a:lnTo>
                        <a:pt x="145" y="3"/>
                      </a:lnTo>
                      <a:lnTo>
                        <a:pt x="136" y="0"/>
                      </a:lnTo>
                      <a:lnTo>
                        <a:pt x="96" y="1"/>
                      </a:lnTo>
                      <a:lnTo>
                        <a:pt x="77" y="6"/>
                      </a:lnTo>
                      <a:lnTo>
                        <a:pt x="61" y="18"/>
                      </a:lnTo>
                      <a:lnTo>
                        <a:pt x="48" y="33"/>
                      </a:lnTo>
                      <a:lnTo>
                        <a:pt x="37" y="51"/>
                      </a:lnTo>
                      <a:lnTo>
                        <a:pt x="15" y="126"/>
                      </a:lnTo>
                      <a:lnTo>
                        <a:pt x="4" y="166"/>
                      </a:lnTo>
                      <a:lnTo>
                        <a:pt x="0" y="185"/>
                      </a:lnTo>
                      <a:lnTo>
                        <a:pt x="1" y="205"/>
                      </a:lnTo>
                      <a:lnTo>
                        <a:pt x="8" y="224"/>
                      </a:lnTo>
                      <a:lnTo>
                        <a:pt x="13" y="232"/>
                      </a:lnTo>
                      <a:lnTo>
                        <a:pt x="21" y="237"/>
                      </a:lnTo>
                      <a:lnTo>
                        <a:pt x="41" y="240"/>
                      </a:lnTo>
                      <a:lnTo>
                        <a:pt x="61" y="240"/>
                      </a:lnTo>
                      <a:lnTo>
                        <a:pt x="72" y="240"/>
                      </a:lnTo>
                      <a:lnTo>
                        <a:pt x="80" y="236"/>
                      </a:lnTo>
                      <a:lnTo>
                        <a:pt x="95" y="222"/>
                      </a:lnTo>
                      <a:lnTo>
                        <a:pt x="106" y="205"/>
                      </a:lnTo>
                      <a:lnTo>
                        <a:pt x="112" y="187"/>
                      </a:lnTo>
                      <a:lnTo>
                        <a:pt x="151"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84" name="Freeform 62"/>
                <p:cNvSpPr>
                  <a:spLocks/>
                </p:cNvSpPr>
                <p:nvPr/>
              </p:nvSpPr>
              <p:spPr bwMode="auto">
                <a:xfrm>
                  <a:off x="4436" y="2111"/>
                  <a:ext cx="5" cy="17"/>
                </a:xfrm>
                <a:custGeom>
                  <a:avLst/>
                  <a:gdLst>
                    <a:gd name="T0" fmla="*/ 0 w 15"/>
                    <a:gd name="T1" fmla="*/ 0 h 50"/>
                    <a:gd name="T2" fmla="*/ 0 w 15"/>
                    <a:gd name="T3" fmla="*/ 0 h 50"/>
                    <a:gd name="T4" fmla="*/ 0 w 15"/>
                    <a:gd name="T5" fmla="*/ 1 h 50"/>
                    <a:gd name="T6" fmla="*/ 1 w 15"/>
                    <a:gd name="T7" fmla="*/ 2 h 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0">
                      <a:moveTo>
                        <a:pt x="2" y="0"/>
                      </a:moveTo>
                      <a:lnTo>
                        <a:pt x="0" y="13"/>
                      </a:lnTo>
                      <a:lnTo>
                        <a:pt x="1" y="27"/>
                      </a:lnTo>
                      <a:lnTo>
                        <a:pt x="1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85" name="Line 63"/>
                <p:cNvSpPr>
                  <a:spLocks noChangeShapeType="1"/>
                </p:cNvSpPr>
                <p:nvPr/>
              </p:nvSpPr>
              <p:spPr bwMode="auto">
                <a:xfrm flipH="1">
                  <a:off x="4485" y="2009"/>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86" name="Freeform 64"/>
                <p:cNvSpPr>
                  <a:spLocks/>
                </p:cNvSpPr>
                <p:nvPr/>
              </p:nvSpPr>
              <p:spPr bwMode="auto">
                <a:xfrm>
                  <a:off x="1922" y="1577"/>
                  <a:ext cx="54" cy="118"/>
                </a:xfrm>
                <a:custGeom>
                  <a:avLst/>
                  <a:gdLst>
                    <a:gd name="T0" fmla="*/ 4 w 161"/>
                    <a:gd name="T1" fmla="*/ 0 h 360"/>
                    <a:gd name="T2" fmla="*/ 0 w 161"/>
                    <a:gd name="T3" fmla="*/ 13 h 360"/>
                    <a:gd name="T4" fmla="*/ 2 w 161"/>
                    <a:gd name="T5" fmla="*/ 13 h 360"/>
                    <a:gd name="T6" fmla="*/ 3 w 161"/>
                    <a:gd name="T7" fmla="*/ 12 h 360"/>
                    <a:gd name="T8" fmla="*/ 4 w 161"/>
                    <a:gd name="T9" fmla="*/ 12 h 360"/>
                    <a:gd name="T10" fmla="*/ 4 w 161"/>
                    <a:gd name="T11" fmla="*/ 11 h 360"/>
                    <a:gd name="T12" fmla="*/ 5 w 161"/>
                    <a:gd name="T13" fmla="*/ 10 h 360"/>
                    <a:gd name="T14" fmla="*/ 6 w 161"/>
                    <a:gd name="T15" fmla="*/ 7 h 360"/>
                    <a:gd name="T16" fmla="*/ 6 w 161"/>
                    <a:gd name="T17" fmla="*/ 6 h 360"/>
                    <a:gd name="T18" fmla="*/ 6 w 161"/>
                    <a:gd name="T19" fmla="*/ 5 h 360"/>
                    <a:gd name="T20" fmla="*/ 5 w 161"/>
                    <a:gd name="T21" fmla="*/ 4 h 360"/>
                    <a:gd name="T22" fmla="*/ 5 w 161"/>
                    <a:gd name="T23" fmla="*/ 4 h 360"/>
                    <a:gd name="T24" fmla="*/ 2 w 161"/>
                    <a:gd name="T25" fmla="*/ 4 h 3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1" h="360">
                      <a:moveTo>
                        <a:pt x="97" y="0"/>
                      </a:moveTo>
                      <a:lnTo>
                        <a:pt x="0" y="360"/>
                      </a:lnTo>
                      <a:lnTo>
                        <a:pt x="63" y="360"/>
                      </a:lnTo>
                      <a:lnTo>
                        <a:pt x="83" y="355"/>
                      </a:lnTo>
                      <a:lnTo>
                        <a:pt x="103" y="340"/>
                      </a:lnTo>
                      <a:lnTo>
                        <a:pt x="120" y="317"/>
                      </a:lnTo>
                      <a:lnTo>
                        <a:pt x="131" y="291"/>
                      </a:lnTo>
                      <a:lnTo>
                        <a:pt x="157" y="191"/>
                      </a:lnTo>
                      <a:lnTo>
                        <a:pt x="161" y="164"/>
                      </a:lnTo>
                      <a:lnTo>
                        <a:pt x="156" y="141"/>
                      </a:lnTo>
                      <a:lnTo>
                        <a:pt x="145" y="126"/>
                      </a:lnTo>
                      <a:lnTo>
                        <a:pt x="128" y="120"/>
                      </a:lnTo>
                      <a:lnTo>
                        <a:pt x="65" y="1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87" name="Line 65"/>
                <p:cNvSpPr>
                  <a:spLocks noChangeShapeType="1"/>
                </p:cNvSpPr>
                <p:nvPr/>
              </p:nvSpPr>
              <p:spPr bwMode="auto">
                <a:xfrm flipH="1">
                  <a:off x="1992" y="1577"/>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88" name="Line 66"/>
                <p:cNvSpPr>
                  <a:spLocks noChangeShapeType="1"/>
                </p:cNvSpPr>
                <p:nvPr/>
              </p:nvSpPr>
              <p:spPr bwMode="auto">
                <a:xfrm flipH="1">
                  <a:off x="3068" y="743"/>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89" name="Freeform 67"/>
                <p:cNvSpPr>
                  <a:spLocks/>
                </p:cNvSpPr>
                <p:nvPr/>
              </p:nvSpPr>
              <p:spPr bwMode="auto">
                <a:xfrm>
                  <a:off x="3056" y="719"/>
                  <a:ext cx="12" cy="24"/>
                </a:xfrm>
                <a:custGeom>
                  <a:avLst/>
                  <a:gdLst>
                    <a:gd name="T0" fmla="*/ 0 w 34"/>
                    <a:gd name="T1" fmla="*/ 0 h 69"/>
                    <a:gd name="T2" fmla="*/ 0 w 34"/>
                    <a:gd name="T3" fmla="*/ 1 h 69"/>
                    <a:gd name="T4" fmla="*/ 0 w 34"/>
                    <a:gd name="T5" fmla="*/ 2 h 69"/>
                    <a:gd name="T6" fmla="*/ 1 w 34"/>
                    <a:gd name="T7" fmla="*/ 3 h 69"/>
                    <a:gd name="T8" fmla="*/ 1 w 34"/>
                    <a:gd name="T9" fmla="*/ 3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69">
                      <a:moveTo>
                        <a:pt x="3" y="0"/>
                      </a:moveTo>
                      <a:lnTo>
                        <a:pt x="0" y="27"/>
                      </a:lnTo>
                      <a:lnTo>
                        <a:pt x="4" y="49"/>
                      </a:lnTo>
                      <a:lnTo>
                        <a:pt x="16" y="64"/>
                      </a:lnTo>
                      <a:lnTo>
                        <a:pt x="34"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90" name="Line 68"/>
                <p:cNvSpPr>
                  <a:spLocks noChangeShapeType="1"/>
                </p:cNvSpPr>
                <p:nvPr/>
              </p:nvSpPr>
              <p:spPr bwMode="auto">
                <a:xfrm flipV="1">
                  <a:off x="3056" y="687"/>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91" name="Freeform 69"/>
                <p:cNvSpPr>
                  <a:spLocks/>
                </p:cNvSpPr>
                <p:nvPr/>
              </p:nvSpPr>
              <p:spPr bwMode="auto">
                <a:xfrm>
                  <a:off x="3065" y="664"/>
                  <a:ext cx="24" cy="23"/>
                </a:xfrm>
                <a:custGeom>
                  <a:avLst/>
                  <a:gdLst>
                    <a:gd name="T0" fmla="*/ 3 w 69"/>
                    <a:gd name="T1" fmla="*/ 0 h 70"/>
                    <a:gd name="T2" fmla="*/ 2 w 69"/>
                    <a:gd name="T3" fmla="*/ 0 h 70"/>
                    <a:gd name="T4" fmla="*/ 1 w 69"/>
                    <a:gd name="T5" fmla="*/ 1 h 70"/>
                    <a:gd name="T6" fmla="*/ 0 w 69"/>
                    <a:gd name="T7" fmla="*/ 2 h 70"/>
                    <a:gd name="T8" fmla="*/ 0 w 69"/>
                    <a:gd name="T9" fmla="*/ 3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70">
                      <a:moveTo>
                        <a:pt x="69" y="0"/>
                      </a:moveTo>
                      <a:lnTo>
                        <a:pt x="48" y="5"/>
                      </a:lnTo>
                      <a:lnTo>
                        <a:pt x="28" y="20"/>
                      </a:lnTo>
                      <a:lnTo>
                        <a:pt x="12" y="44"/>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92" name="Line 70"/>
                <p:cNvSpPr>
                  <a:spLocks noChangeShapeType="1"/>
                </p:cNvSpPr>
                <p:nvPr/>
              </p:nvSpPr>
              <p:spPr bwMode="auto">
                <a:xfrm>
                  <a:off x="3089" y="66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93" name="Line 71"/>
                <p:cNvSpPr>
                  <a:spLocks noChangeShapeType="1"/>
                </p:cNvSpPr>
                <p:nvPr/>
              </p:nvSpPr>
              <p:spPr bwMode="auto">
                <a:xfrm flipH="1">
                  <a:off x="3119" y="624"/>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94" name="Freeform 72"/>
                <p:cNvSpPr>
                  <a:spLocks/>
                </p:cNvSpPr>
                <p:nvPr/>
              </p:nvSpPr>
              <p:spPr bwMode="auto">
                <a:xfrm>
                  <a:off x="4418" y="2674"/>
                  <a:ext cx="5" cy="16"/>
                </a:xfrm>
                <a:custGeom>
                  <a:avLst/>
                  <a:gdLst>
                    <a:gd name="T0" fmla="*/ 0 w 15"/>
                    <a:gd name="T1" fmla="*/ 0 h 50"/>
                    <a:gd name="T2" fmla="*/ 0 w 15"/>
                    <a:gd name="T3" fmla="*/ 0 h 50"/>
                    <a:gd name="T4" fmla="*/ 0 w 15"/>
                    <a:gd name="T5" fmla="*/ 1 h 50"/>
                    <a:gd name="T6" fmla="*/ 1 w 15"/>
                    <a:gd name="T7" fmla="*/ 2 h 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0">
                      <a:moveTo>
                        <a:pt x="3" y="0"/>
                      </a:moveTo>
                      <a:lnTo>
                        <a:pt x="0" y="14"/>
                      </a:lnTo>
                      <a:lnTo>
                        <a:pt x="2" y="28"/>
                      </a:lnTo>
                      <a:lnTo>
                        <a:pt x="1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95" name="Freeform 73"/>
                <p:cNvSpPr>
                  <a:spLocks/>
                </p:cNvSpPr>
                <p:nvPr/>
              </p:nvSpPr>
              <p:spPr bwMode="auto">
                <a:xfrm>
                  <a:off x="4383" y="2611"/>
                  <a:ext cx="49" cy="79"/>
                </a:xfrm>
                <a:custGeom>
                  <a:avLst/>
                  <a:gdLst>
                    <a:gd name="T0" fmla="*/ 5 w 152"/>
                    <a:gd name="T1" fmla="*/ 1 h 240"/>
                    <a:gd name="T2" fmla="*/ 5 w 152"/>
                    <a:gd name="T3" fmla="*/ 1 h 240"/>
                    <a:gd name="T4" fmla="*/ 5 w 152"/>
                    <a:gd name="T5" fmla="*/ 0 h 240"/>
                    <a:gd name="T6" fmla="*/ 5 w 152"/>
                    <a:gd name="T7" fmla="*/ 0 h 240"/>
                    <a:gd name="T8" fmla="*/ 5 w 152"/>
                    <a:gd name="T9" fmla="*/ 0 h 240"/>
                    <a:gd name="T10" fmla="*/ 3 w 152"/>
                    <a:gd name="T11" fmla="*/ 0 h 240"/>
                    <a:gd name="T12" fmla="*/ 3 w 152"/>
                    <a:gd name="T13" fmla="*/ 0 h 240"/>
                    <a:gd name="T14" fmla="*/ 2 w 152"/>
                    <a:gd name="T15" fmla="*/ 1 h 240"/>
                    <a:gd name="T16" fmla="*/ 2 w 152"/>
                    <a:gd name="T17" fmla="*/ 1 h 240"/>
                    <a:gd name="T18" fmla="*/ 1 w 152"/>
                    <a:gd name="T19" fmla="*/ 2 h 240"/>
                    <a:gd name="T20" fmla="*/ 1 w 152"/>
                    <a:gd name="T21" fmla="*/ 4 h 240"/>
                    <a:gd name="T22" fmla="*/ 0 w 152"/>
                    <a:gd name="T23" fmla="*/ 6 h 240"/>
                    <a:gd name="T24" fmla="*/ 0 w 152"/>
                    <a:gd name="T25" fmla="*/ 7 h 240"/>
                    <a:gd name="T26" fmla="*/ 0 w 152"/>
                    <a:gd name="T27" fmla="*/ 7 h 240"/>
                    <a:gd name="T28" fmla="*/ 0 w 152"/>
                    <a:gd name="T29" fmla="*/ 8 h 240"/>
                    <a:gd name="T30" fmla="*/ 0 w 152"/>
                    <a:gd name="T31" fmla="*/ 8 h 240"/>
                    <a:gd name="T32" fmla="*/ 1 w 152"/>
                    <a:gd name="T33" fmla="*/ 9 h 240"/>
                    <a:gd name="T34" fmla="*/ 1 w 152"/>
                    <a:gd name="T35" fmla="*/ 9 h 240"/>
                    <a:gd name="T36" fmla="*/ 2 w 152"/>
                    <a:gd name="T37" fmla="*/ 9 h 240"/>
                    <a:gd name="T38" fmla="*/ 2 w 152"/>
                    <a:gd name="T39" fmla="*/ 9 h 240"/>
                    <a:gd name="T40" fmla="*/ 3 w 152"/>
                    <a:gd name="T41" fmla="*/ 9 h 240"/>
                    <a:gd name="T42" fmla="*/ 3 w 152"/>
                    <a:gd name="T43" fmla="*/ 8 h 240"/>
                    <a:gd name="T44" fmla="*/ 4 w 152"/>
                    <a:gd name="T45" fmla="*/ 7 h 240"/>
                    <a:gd name="T46" fmla="*/ 4 w 152"/>
                    <a:gd name="T47" fmla="*/ 7 h 240"/>
                    <a:gd name="T48" fmla="*/ 5 w 152"/>
                    <a:gd name="T49" fmla="*/ 1 h 2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2" h="240">
                      <a:moveTo>
                        <a:pt x="152" y="31"/>
                      </a:moveTo>
                      <a:lnTo>
                        <a:pt x="152" y="22"/>
                      </a:lnTo>
                      <a:lnTo>
                        <a:pt x="150" y="11"/>
                      </a:lnTo>
                      <a:lnTo>
                        <a:pt x="145" y="3"/>
                      </a:lnTo>
                      <a:lnTo>
                        <a:pt x="136" y="0"/>
                      </a:lnTo>
                      <a:lnTo>
                        <a:pt x="96" y="1"/>
                      </a:lnTo>
                      <a:lnTo>
                        <a:pt x="77" y="6"/>
                      </a:lnTo>
                      <a:lnTo>
                        <a:pt x="61" y="18"/>
                      </a:lnTo>
                      <a:lnTo>
                        <a:pt x="48" y="33"/>
                      </a:lnTo>
                      <a:lnTo>
                        <a:pt x="37" y="50"/>
                      </a:lnTo>
                      <a:lnTo>
                        <a:pt x="15" y="126"/>
                      </a:lnTo>
                      <a:lnTo>
                        <a:pt x="4" y="165"/>
                      </a:lnTo>
                      <a:lnTo>
                        <a:pt x="0" y="185"/>
                      </a:lnTo>
                      <a:lnTo>
                        <a:pt x="1" y="204"/>
                      </a:lnTo>
                      <a:lnTo>
                        <a:pt x="7" y="223"/>
                      </a:lnTo>
                      <a:lnTo>
                        <a:pt x="13" y="232"/>
                      </a:lnTo>
                      <a:lnTo>
                        <a:pt x="21" y="237"/>
                      </a:lnTo>
                      <a:lnTo>
                        <a:pt x="40" y="240"/>
                      </a:lnTo>
                      <a:lnTo>
                        <a:pt x="61" y="240"/>
                      </a:lnTo>
                      <a:lnTo>
                        <a:pt x="71" y="239"/>
                      </a:lnTo>
                      <a:lnTo>
                        <a:pt x="80" y="236"/>
                      </a:lnTo>
                      <a:lnTo>
                        <a:pt x="95" y="222"/>
                      </a:lnTo>
                      <a:lnTo>
                        <a:pt x="105" y="205"/>
                      </a:lnTo>
                      <a:lnTo>
                        <a:pt x="112" y="186"/>
                      </a:lnTo>
                      <a:lnTo>
                        <a:pt x="151"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96" name="Freeform 74"/>
                <p:cNvSpPr>
                  <a:spLocks/>
                </p:cNvSpPr>
                <p:nvPr/>
              </p:nvSpPr>
              <p:spPr bwMode="auto">
                <a:xfrm>
                  <a:off x="1945" y="3011"/>
                  <a:ext cx="54" cy="118"/>
                </a:xfrm>
                <a:custGeom>
                  <a:avLst/>
                  <a:gdLst>
                    <a:gd name="T0" fmla="*/ 4 w 161"/>
                    <a:gd name="T1" fmla="*/ 0 h 359"/>
                    <a:gd name="T2" fmla="*/ 0 w 161"/>
                    <a:gd name="T3" fmla="*/ 13 h 359"/>
                    <a:gd name="T4" fmla="*/ 2 w 161"/>
                    <a:gd name="T5" fmla="*/ 13 h 359"/>
                    <a:gd name="T6" fmla="*/ 3 w 161"/>
                    <a:gd name="T7" fmla="*/ 12 h 359"/>
                    <a:gd name="T8" fmla="*/ 4 w 161"/>
                    <a:gd name="T9" fmla="*/ 12 h 359"/>
                    <a:gd name="T10" fmla="*/ 5 w 161"/>
                    <a:gd name="T11" fmla="*/ 11 h 359"/>
                    <a:gd name="T12" fmla="*/ 5 w 161"/>
                    <a:gd name="T13" fmla="*/ 10 h 359"/>
                    <a:gd name="T14" fmla="*/ 6 w 161"/>
                    <a:gd name="T15" fmla="*/ 7 h 359"/>
                    <a:gd name="T16" fmla="*/ 6 w 161"/>
                    <a:gd name="T17" fmla="*/ 6 h 359"/>
                    <a:gd name="T18" fmla="*/ 6 w 161"/>
                    <a:gd name="T19" fmla="*/ 5 h 359"/>
                    <a:gd name="T20" fmla="*/ 5 w 161"/>
                    <a:gd name="T21" fmla="*/ 4 h 359"/>
                    <a:gd name="T22" fmla="*/ 5 w 161"/>
                    <a:gd name="T23" fmla="*/ 4 h 359"/>
                    <a:gd name="T24" fmla="*/ 2 w 161"/>
                    <a:gd name="T25" fmla="*/ 4 h 3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1" h="359">
                      <a:moveTo>
                        <a:pt x="97" y="0"/>
                      </a:moveTo>
                      <a:lnTo>
                        <a:pt x="0" y="359"/>
                      </a:lnTo>
                      <a:lnTo>
                        <a:pt x="64" y="359"/>
                      </a:lnTo>
                      <a:lnTo>
                        <a:pt x="83" y="354"/>
                      </a:lnTo>
                      <a:lnTo>
                        <a:pt x="103" y="339"/>
                      </a:lnTo>
                      <a:lnTo>
                        <a:pt x="121" y="316"/>
                      </a:lnTo>
                      <a:lnTo>
                        <a:pt x="131" y="289"/>
                      </a:lnTo>
                      <a:lnTo>
                        <a:pt x="158" y="189"/>
                      </a:lnTo>
                      <a:lnTo>
                        <a:pt x="161" y="162"/>
                      </a:lnTo>
                      <a:lnTo>
                        <a:pt x="157" y="140"/>
                      </a:lnTo>
                      <a:lnTo>
                        <a:pt x="145" y="124"/>
                      </a:lnTo>
                      <a:lnTo>
                        <a:pt x="128" y="119"/>
                      </a:lnTo>
                      <a:lnTo>
                        <a:pt x="65"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97" name="Line 75"/>
                <p:cNvSpPr>
                  <a:spLocks noChangeShapeType="1"/>
                </p:cNvSpPr>
                <p:nvPr/>
              </p:nvSpPr>
              <p:spPr bwMode="auto">
                <a:xfrm flipH="1">
                  <a:off x="3026" y="424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98" name="Freeform 76"/>
                <p:cNvSpPr>
                  <a:spLocks/>
                </p:cNvSpPr>
                <p:nvPr/>
              </p:nvSpPr>
              <p:spPr bwMode="auto">
                <a:xfrm>
                  <a:off x="3017" y="4224"/>
                  <a:ext cx="9" cy="23"/>
                </a:xfrm>
                <a:custGeom>
                  <a:avLst/>
                  <a:gdLst>
                    <a:gd name="T0" fmla="*/ 0 w 34"/>
                    <a:gd name="T1" fmla="*/ 0 h 70"/>
                    <a:gd name="T2" fmla="*/ 0 w 34"/>
                    <a:gd name="T3" fmla="*/ 1 h 70"/>
                    <a:gd name="T4" fmla="*/ 0 w 34"/>
                    <a:gd name="T5" fmla="*/ 2 h 70"/>
                    <a:gd name="T6" fmla="*/ 0 w 34"/>
                    <a:gd name="T7" fmla="*/ 2 h 70"/>
                    <a:gd name="T8" fmla="*/ 1 w 34"/>
                    <a:gd name="T9" fmla="*/ 3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0">
                      <a:moveTo>
                        <a:pt x="3" y="0"/>
                      </a:moveTo>
                      <a:lnTo>
                        <a:pt x="0" y="26"/>
                      </a:lnTo>
                      <a:lnTo>
                        <a:pt x="6" y="49"/>
                      </a:lnTo>
                      <a:lnTo>
                        <a:pt x="17" y="65"/>
                      </a:lnTo>
                      <a:lnTo>
                        <a:pt x="34"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99" name="Line 77"/>
                <p:cNvSpPr>
                  <a:spLocks noChangeShapeType="1"/>
                </p:cNvSpPr>
                <p:nvPr/>
              </p:nvSpPr>
              <p:spPr bwMode="auto">
                <a:xfrm flipV="1">
                  <a:off x="3017" y="4189"/>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00" name="Freeform 78"/>
                <p:cNvSpPr>
                  <a:spLocks/>
                </p:cNvSpPr>
                <p:nvPr/>
              </p:nvSpPr>
              <p:spPr bwMode="auto">
                <a:xfrm>
                  <a:off x="3026" y="4166"/>
                  <a:ext cx="23" cy="23"/>
                </a:xfrm>
                <a:custGeom>
                  <a:avLst/>
                  <a:gdLst>
                    <a:gd name="T0" fmla="*/ 3 w 67"/>
                    <a:gd name="T1" fmla="*/ 0 h 71"/>
                    <a:gd name="T2" fmla="*/ 2 w 67"/>
                    <a:gd name="T3" fmla="*/ 0 h 71"/>
                    <a:gd name="T4" fmla="*/ 1 w 67"/>
                    <a:gd name="T5" fmla="*/ 1 h 71"/>
                    <a:gd name="T6" fmla="*/ 0 w 67"/>
                    <a:gd name="T7" fmla="*/ 2 h 71"/>
                    <a:gd name="T8" fmla="*/ 0 w 67"/>
                    <a:gd name="T9" fmla="*/ 2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 h="71">
                      <a:moveTo>
                        <a:pt x="67" y="0"/>
                      </a:moveTo>
                      <a:lnTo>
                        <a:pt x="47" y="6"/>
                      </a:lnTo>
                      <a:lnTo>
                        <a:pt x="28" y="22"/>
                      </a:lnTo>
                      <a:lnTo>
                        <a:pt x="11" y="44"/>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01" name="Line 79"/>
                <p:cNvSpPr>
                  <a:spLocks noChangeShapeType="1"/>
                </p:cNvSpPr>
                <p:nvPr/>
              </p:nvSpPr>
              <p:spPr bwMode="auto">
                <a:xfrm>
                  <a:off x="3049" y="4166"/>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02" name="Line 80"/>
                <p:cNvSpPr>
                  <a:spLocks noChangeShapeType="1"/>
                </p:cNvSpPr>
                <p:nvPr/>
              </p:nvSpPr>
              <p:spPr bwMode="auto">
                <a:xfrm flipV="1">
                  <a:off x="2282" y="2474"/>
                  <a:ext cx="24"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03" name="Freeform 81"/>
                <p:cNvSpPr>
                  <a:spLocks/>
                </p:cNvSpPr>
                <p:nvPr/>
              </p:nvSpPr>
              <p:spPr bwMode="auto">
                <a:xfrm>
                  <a:off x="2306" y="2448"/>
                  <a:ext cx="25" cy="26"/>
                </a:xfrm>
                <a:custGeom>
                  <a:avLst/>
                  <a:gdLst>
                    <a:gd name="T0" fmla="*/ 3 w 78"/>
                    <a:gd name="T1" fmla="*/ 0 h 80"/>
                    <a:gd name="T2" fmla="*/ 2 w 78"/>
                    <a:gd name="T3" fmla="*/ 0 h 80"/>
                    <a:gd name="T4" fmla="*/ 1 w 78"/>
                    <a:gd name="T5" fmla="*/ 1 h 80"/>
                    <a:gd name="T6" fmla="*/ 0 w 78"/>
                    <a:gd name="T7" fmla="*/ 2 h 80"/>
                    <a:gd name="T8" fmla="*/ 0 w 78"/>
                    <a:gd name="T9" fmla="*/ 3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0">
                      <a:moveTo>
                        <a:pt x="78" y="0"/>
                      </a:moveTo>
                      <a:lnTo>
                        <a:pt x="55" y="6"/>
                      </a:lnTo>
                      <a:lnTo>
                        <a:pt x="32" y="23"/>
                      </a:lnTo>
                      <a:lnTo>
                        <a:pt x="13" y="50"/>
                      </a:lnTo>
                      <a:lnTo>
                        <a:pt x="0"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04" name="Line 82"/>
                <p:cNvSpPr>
                  <a:spLocks noChangeShapeType="1"/>
                </p:cNvSpPr>
                <p:nvPr/>
              </p:nvSpPr>
              <p:spPr bwMode="auto">
                <a:xfrm>
                  <a:off x="2294" y="2488"/>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05" name="Line 83"/>
                <p:cNvSpPr>
                  <a:spLocks noChangeShapeType="1"/>
                </p:cNvSpPr>
                <p:nvPr/>
              </p:nvSpPr>
              <p:spPr bwMode="auto">
                <a:xfrm flipH="1">
                  <a:off x="3895" y="2288"/>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06" name="Freeform 84"/>
                <p:cNvSpPr>
                  <a:spLocks/>
                </p:cNvSpPr>
                <p:nvPr/>
              </p:nvSpPr>
              <p:spPr bwMode="auto">
                <a:xfrm>
                  <a:off x="3886" y="2269"/>
                  <a:ext cx="9" cy="19"/>
                </a:xfrm>
                <a:custGeom>
                  <a:avLst/>
                  <a:gdLst>
                    <a:gd name="T0" fmla="*/ 0 w 28"/>
                    <a:gd name="T1" fmla="*/ 0 h 59"/>
                    <a:gd name="T2" fmla="*/ 0 w 28"/>
                    <a:gd name="T3" fmla="*/ 1 h 59"/>
                    <a:gd name="T4" fmla="*/ 0 w 28"/>
                    <a:gd name="T5" fmla="*/ 2 h 59"/>
                    <a:gd name="T6" fmla="*/ 1 w 28"/>
                    <a:gd name="T7" fmla="*/ 2 h 59"/>
                    <a:gd name="T8" fmla="*/ 1 w 28"/>
                    <a:gd name="T9" fmla="*/ 2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59">
                      <a:moveTo>
                        <a:pt x="3" y="0"/>
                      </a:moveTo>
                      <a:lnTo>
                        <a:pt x="0" y="23"/>
                      </a:lnTo>
                      <a:lnTo>
                        <a:pt x="4" y="42"/>
                      </a:lnTo>
                      <a:lnTo>
                        <a:pt x="14" y="55"/>
                      </a:lnTo>
                      <a:lnTo>
                        <a:pt x="28"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07" name="Line 85"/>
                <p:cNvSpPr>
                  <a:spLocks noChangeShapeType="1"/>
                </p:cNvSpPr>
                <p:nvPr/>
              </p:nvSpPr>
              <p:spPr bwMode="auto">
                <a:xfrm flipV="1">
                  <a:off x="3886" y="2234"/>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08" name="Freeform 86"/>
                <p:cNvSpPr>
                  <a:spLocks/>
                </p:cNvSpPr>
                <p:nvPr/>
              </p:nvSpPr>
              <p:spPr bwMode="auto">
                <a:xfrm>
                  <a:off x="3895" y="2209"/>
                  <a:ext cx="40" cy="25"/>
                </a:xfrm>
                <a:custGeom>
                  <a:avLst/>
                  <a:gdLst>
                    <a:gd name="T0" fmla="*/ 4 w 117"/>
                    <a:gd name="T1" fmla="*/ 3 h 80"/>
                    <a:gd name="T2" fmla="*/ 5 w 117"/>
                    <a:gd name="T3" fmla="*/ 2 h 80"/>
                    <a:gd name="T4" fmla="*/ 4 w 117"/>
                    <a:gd name="T5" fmla="*/ 1 h 80"/>
                    <a:gd name="T6" fmla="*/ 4 w 117"/>
                    <a:gd name="T7" fmla="*/ 0 h 80"/>
                    <a:gd name="T8" fmla="*/ 3 w 117"/>
                    <a:gd name="T9" fmla="*/ 0 h 80"/>
                    <a:gd name="T10" fmla="*/ 2 w 117"/>
                    <a:gd name="T11" fmla="*/ 0 h 80"/>
                    <a:gd name="T12" fmla="*/ 1 w 117"/>
                    <a:gd name="T13" fmla="*/ 1 h 80"/>
                    <a:gd name="T14" fmla="*/ 0 w 117"/>
                    <a:gd name="T15" fmla="*/ 2 h 80"/>
                    <a:gd name="T16" fmla="*/ 0 w 117"/>
                    <a:gd name="T17" fmla="*/ 3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7" h="80">
                      <a:moveTo>
                        <a:pt x="112" y="80"/>
                      </a:moveTo>
                      <a:lnTo>
                        <a:pt x="117" y="49"/>
                      </a:lnTo>
                      <a:lnTo>
                        <a:pt x="111" y="23"/>
                      </a:lnTo>
                      <a:lnTo>
                        <a:pt x="97" y="6"/>
                      </a:lnTo>
                      <a:lnTo>
                        <a:pt x="78" y="0"/>
                      </a:lnTo>
                      <a:lnTo>
                        <a:pt x="55" y="6"/>
                      </a:lnTo>
                      <a:lnTo>
                        <a:pt x="31" y="23"/>
                      </a:lnTo>
                      <a:lnTo>
                        <a:pt x="13" y="49"/>
                      </a:lnTo>
                      <a:lnTo>
                        <a:pt x="0"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09" name="Freeform 87"/>
                <p:cNvSpPr>
                  <a:spLocks/>
                </p:cNvSpPr>
                <p:nvPr/>
              </p:nvSpPr>
              <p:spPr bwMode="auto">
                <a:xfrm>
                  <a:off x="3890" y="2234"/>
                  <a:ext cx="42" cy="14"/>
                </a:xfrm>
                <a:custGeom>
                  <a:avLst/>
                  <a:gdLst>
                    <a:gd name="T0" fmla="*/ 5 w 122"/>
                    <a:gd name="T1" fmla="*/ 0 h 40"/>
                    <a:gd name="T2" fmla="*/ 4 w 122"/>
                    <a:gd name="T3" fmla="*/ 2 h 40"/>
                    <a:gd name="T4" fmla="*/ 0 w 122"/>
                    <a:gd name="T5" fmla="*/ 2 h 40"/>
                    <a:gd name="T6" fmla="*/ 0 60000 65536"/>
                    <a:gd name="T7" fmla="*/ 0 60000 65536"/>
                    <a:gd name="T8" fmla="*/ 0 60000 65536"/>
                  </a:gdLst>
                  <a:ahLst/>
                  <a:cxnLst>
                    <a:cxn ang="T6">
                      <a:pos x="T0" y="T1"/>
                    </a:cxn>
                    <a:cxn ang="T7">
                      <a:pos x="T2" y="T3"/>
                    </a:cxn>
                    <a:cxn ang="T8">
                      <a:pos x="T4" y="T5"/>
                    </a:cxn>
                  </a:cxnLst>
                  <a:rect l="0" t="0" r="r" b="b"/>
                  <a:pathLst>
                    <a:path w="122" h="40">
                      <a:moveTo>
                        <a:pt x="122" y="0"/>
                      </a:moveTo>
                      <a:lnTo>
                        <a:pt x="112" y="40"/>
                      </a:lnTo>
                      <a:lnTo>
                        <a:pt x="0" y="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10" name="Line 88"/>
                <p:cNvSpPr>
                  <a:spLocks noChangeShapeType="1"/>
                </p:cNvSpPr>
                <p:nvPr/>
              </p:nvSpPr>
              <p:spPr bwMode="auto">
                <a:xfrm flipH="1">
                  <a:off x="3962" y="2169"/>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11" name="Line 89"/>
                <p:cNvSpPr>
                  <a:spLocks noChangeShapeType="1"/>
                </p:cNvSpPr>
                <p:nvPr/>
              </p:nvSpPr>
              <p:spPr bwMode="auto">
                <a:xfrm flipV="1">
                  <a:off x="2285" y="680"/>
                  <a:ext cx="25"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12" name="Freeform 90"/>
                <p:cNvSpPr>
                  <a:spLocks/>
                </p:cNvSpPr>
                <p:nvPr/>
              </p:nvSpPr>
              <p:spPr bwMode="auto">
                <a:xfrm>
                  <a:off x="2310" y="654"/>
                  <a:ext cx="26" cy="26"/>
                </a:xfrm>
                <a:custGeom>
                  <a:avLst/>
                  <a:gdLst>
                    <a:gd name="T0" fmla="*/ 3 w 77"/>
                    <a:gd name="T1" fmla="*/ 0 h 81"/>
                    <a:gd name="T2" fmla="*/ 2 w 77"/>
                    <a:gd name="T3" fmla="*/ 0 h 81"/>
                    <a:gd name="T4" fmla="*/ 1 w 77"/>
                    <a:gd name="T5" fmla="*/ 1 h 81"/>
                    <a:gd name="T6" fmla="*/ 0 w 77"/>
                    <a:gd name="T7" fmla="*/ 2 h 81"/>
                    <a:gd name="T8" fmla="*/ 0 w 77"/>
                    <a:gd name="T9" fmla="*/ 3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 h="81">
                      <a:moveTo>
                        <a:pt x="77" y="0"/>
                      </a:moveTo>
                      <a:lnTo>
                        <a:pt x="54" y="6"/>
                      </a:lnTo>
                      <a:lnTo>
                        <a:pt x="32" y="23"/>
                      </a:lnTo>
                      <a:lnTo>
                        <a:pt x="13" y="5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13" name="Line 91"/>
                <p:cNvSpPr>
                  <a:spLocks noChangeShapeType="1"/>
                </p:cNvSpPr>
                <p:nvPr/>
              </p:nvSpPr>
              <p:spPr bwMode="auto">
                <a:xfrm>
                  <a:off x="2296" y="694"/>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14" name="Line 92"/>
                <p:cNvSpPr>
                  <a:spLocks noChangeShapeType="1"/>
                </p:cNvSpPr>
                <p:nvPr/>
              </p:nvSpPr>
              <p:spPr bwMode="auto">
                <a:xfrm flipH="1">
                  <a:off x="2357" y="654"/>
                  <a:ext cx="1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15" name="Line 93"/>
                <p:cNvSpPr>
                  <a:spLocks noChangeShapeType="1"/>
                </p:cNvSpPr>
                <p:nvPr/>
              </p:nvSpPr>
              <p:spPr bwMode="auto">
                <a:xfrm flipH="1">
                  <a:off x="4123" y="398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16" name="Freeform 94"/>
                <p:cNvSpPr>
                  <a:spLocks/>
                </p:cNvSpPr>
                <p:nvPr/>
              </p:nvSpPr>
              <p:spPr bwMode="auto">
                <a:xfrm>
                  <a:off x="4113" y="3963"/>
                  <a:ext cx="10" cy="21"/>
                </a:xfrm>
                <a:custGeom>
                  <a:avLst/>
                  <a:gdLst>
                    <a:gd name="T0" fmla="*/ 0 w 29"/>
                    <a:gd name="T1" fmla="*/ 0 h 61"/>
                    <a:gd name="T2" fmla="*/ 0 w 29"/>
                    <a:gd name="T3" fmla="*/ 1 h 61"/>
                    <a:gd name="T4" fmla="*/ 0 w 29"/>
                    <a:gd name="T5" fmla="*/ 2 h 61"/>
                    <a:gd name="T6" fmla="*/ 1 w 29"/>
                    <a:gd name="T7" fmla="*/ 2 h 61"/>
                    <a:gd name="T8" fmla="*/ 1 w 29"/>
                    <a:gd name="T9" fmla="*/ 2 h 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 h="61">
                      <a:moveTo>
                        <a:pt x="4" y="0"/>
                      </a:moveTo>
                      <a:lnTo>
                        <a:pt x="0" y="24"/>
                      </a:lnTo>
                      <a:lnTo>
                        <a:pt x="4" y="43"/>
                      </a:lnTo>
                      <a:lnTo>
                        <a:pt x="14" y="56"/>
                      </a:lnTo>
                      <a:lnTo>
                        <a:pt x="29"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17" name="Line 95"/>
                <p:cNvSpPr>
                  <a:spLocks noChangeShapeType="1"/>
                </p:cNvSpPr>
                <p:nvPr/>
              </p:nvSpPr>
              <p:spPr bwMode="auto">
                <a:xfrm flipV="1">
                  <a:off x="4113" y="3931"/>
                  <a:ext cx="10"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18" name="Freeform 96"/>
                <p:cNvSpPr>
                  <a:spLocks/>
                </p:cNvSpPr>
                <p:nvPr/>
              </p:nvSpPr>
              <p:spPr bwMode="auto">
                <a:xfrm>
                  <a:off x="4123" y="3903"/>
                  <a:ext cx="37" cy="28"/>
                </a:xfrm>
                <a:custGeom>
                  <a:avLst/>
                  <a:gdLst>
                    <a:gd name="T0" fmla="*/ 4 w 115"/>
                    <a:gd name="T1" fmla="*/ 4 h 80"/>
                    <a:gd name="T2" fmla="*/ 4 w 115"/>
                    <a:gd name="T3" fmla="*/ 2 h 80"/>
                    <a:gd name="T4" fmla="*/ 4 w 115"/>
                    <a:gd name="T5" fmla="*/ 1 h 80"/>
                    <a:gd name="T6" fmla="*/ 3 w 115"/>
                    <a:gd name="T7" fmla="*/ 0 h 80"/>
                    <a:gd name="T8" fmla="*/ 3 w 115"/>
                    <a:gd name="T9" fmla="*/ 0 h 80"/>
                    <a:gd name="T10" fmla="*/ 2 w 115"/>
                    <a:gd name="T11" fmla="*/ 0 h 80"/>
                    <a:gd name="T12" fmla="*/ 1 w 115"/>
                    <a:gd name="T13" fmla="*/ 1 h 80"/>
                    <a:gd name="T14" fmla="*/ 0 w 115"/>
                    <a:gd name="T15" fmla="*/ 2 h 80"/>
                    <a:gd name="T16" fmla="*/ 0 w 115"/>
                    <a:gd name="T17" fmla="*/ 4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5" h="80">
                      <a:moveTo>
                        <a:pt x="112" y="80"/>
                      </a:moveTo>
                      <a:lnTo>
                        <a:pt x="115" y="50"/>
                      </a:lnTo>
                      <a:lnTo>
                        <a:pt x="111" y="24"/>
                      </a:lnTo>
                      <a:lnTo>
                        <a:pt x="97" y="7"/>
                      </a:lnTo>
                      <a:lnTo>
                        <a:pt x="77" y="0"/>
                      </a:lnTo>
                      <a:lnTo>
                        <a:pt x="55" y="7"/>
                      </a:lnTo>
                      <a:lnTo>
                        <a:pt x="31" y="24"/>
                      </a:lnTo>
                      <a:lnTo>
                        <a:pt x="12" y="50"/>
                      </a:lnTo>
                      <a:lnTo>
                        <a:pt x="0"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19" name="Freeform 97"/>
                <p:cNvSpPr>
                  <a:spLocks/>
                </p:cNvSpPr>
                <p:nvPr/>
              </p:nvSpPr>
              <p:spPr bwMode="auto">
                <a:xfrm>
                  <a:off x="4120" y="3931"/>
                  <a:ext cx="40" cy="12"/>
                </a:xfrm>
                <a:custGeom>
                  <a:avLst/>
                  <a:gdLst>
                    <a:gd name="T0" fmla="*/ 4 w 122"/>
                    <a:gd name="T1" fmla="*/ 0 h 41"/>
                    <a:gd name="T2" fmla="*/ 4 w 122"/>
                    <a:gd name="T3" fmla="*/ 1 h 41"/>
                    <a:gd name="T4" fmla="*/ 0 w 122"/>
                    <a:gd name="T5" fmla="*/ 1 h 41"/>
                    <a:gd name="T6" fmla="*/ 0 60000 65536"/>
                    <a:gd name="T7" fmla="*/ 0 60000 65536"/>
                    <a:gd name="T8" fmla="*/ 0 60000 65536"/>
                  </a:gdLst>
                  <a:ahLst/>
                  <a:cxnLst>
                    <a:cxn ang="T6">
                      <a:pos x="T0" y="T1"/>
                    </a:cxn>
                    <a:cxn ang="T7">
                      <a:pos x="T2" y="T3"/>
                    </a:cxn>
                    <a:cxn ang="T8">
                      <a:pos x="T4" y="T5"/>
                    </a:cxn>
                  </a:cxnLst>
                  <a:rect l="0" t="0" r="r" b="b"/>
                  <a:pathLst>
                    <a:path w="122" h="41">
                      <a:moveTo>
                        <a:pt x="122" y="0"/>
                      </a:moveTo>
                      <a:lnTo>
                        <a:pt x="111" y="41"/>
                      </a:lnTo>
                      <a:lnTo>
                        <a:pt x="0"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520" name="Line 98"/>
                <p:cNvSpPr>
                  <a:spLocks noChangeShapeType="1"/>
                </p:cNvSpPr>
                <p:nvPr/>
              </p:nvSpPr>
              <p:spPr bwMode="auto">
                <a:xfrm>
                  <a:off x="2245" y="805"/>
                  <a:ext cx="391" cy="3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21" name="Line 99"/>
                <p:cNvSpPr>
                  <a:spLocks noChangeShapeType="1"/>
                </p:cNvSpPr>
                <p:nvPr/>
              </p:nvSpPr>
              <p:spPr bwMode="auto">
                <a:xfrm flipH="1" flipV="1">
                  <a:off x="2245" y="2590"/>
                  <a:ext cx="472" cy="37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22" name="Line 100"/>
                <p:cNvSpPr>
                  <a:spLocks noChangeShapeType="1"/>
                </p:cNvSpPr>
                <p:nvPr/>
              </p:nvSpPr>
              <p:spPr bwMode="auto">
                <a:xfrm flipH="1" flipV="1">
                  <a:off x="2717" y="2960"/>
                  <a:ext cx="781" cy="6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23" name="Line 101"/>
                <p:cNvSpPr>
                  <a:spLocks noChangeShapeType="1"/>
                </p:cNvSpPr>
                <p:nvPr/>
              </p:nvSpPr>
              <p:spPr bwMode="auto">
                <a:xfrm>
                  <a:off x="2636" y="1105"/>
                  <a:ext cx="1185" cy="9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524" name="Line 102"/>
                <p:cNvSpPr>
                  <a:spLocks noChangeShapeType="1"/>
                </p:cNvSpPr>
                <p:nvPr/>
              </p:nvSpPr>
              <p:spPr bwMode="auto">
                <a:xfrm>
                  <a:off x="3821" y="2014"/>
                  <a:ext cx="237" cy="18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386151" name="Group 103"/>
          <p:cNvGrpSpPr>
            <a:grpSpLocks/>
          </p:cNvGrpSpPr>
          <p:nvPr/>
        </p:nvGrpSpPr>
        <p:grpSpPr bwMode="auto">
          <a:xfrm>
            <a:off x="4513263" y="1062038"/>
            <a:ext cx="3608387" cy="2597150"/>
            <a:chOff x="1936" y="675"/>
            <a:chExt cx="2273" cy="1636"/>
          </a:xfrm>
        </p:grpSpPr>
        <p:sp>
          <p:nvSpPr>
            <p:cNvPr id="103460" name="Line 104"/>
            <p:cNvSpPr>
              <a:spLocks noChangeShapeType="1"/>
            </p:cNvSpPr>
            <p:nvPr/>
          </p:nvSpPr>
          <p:spPr bwMode="auto">
            <a:xfrm>
              <a:off x="4144" y="2262"/>
              <a:ext cx="65" cy="4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61" name="Line 105"/>
            <p:cNvSpPr>
              <a:spLocks noChangeShapeType="1"/>
            </p:cNvSpPr>
            <p:nvPr/>
          </p:nvSpPr>
          <p:spPr bwMode="auto">
            <a:xfrm flipH="1" flipV="1">
              <a:off x="2076" y="675"/>
              <a:ext cx="67" cy="5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62" name="Line 106"/>
            <p:cNvSpPr>
              <a:spLocks noChangeShapeType="1"/>
            </p:cNvSpPr>
            <p:nvPr/>
          </p:nvSpPr>
          <p:spPr bwMode="auto">
            <a:xfrm flipV="1">
              <a:off x="1938" y="752"/>
              <a:ext cx="14" cy="5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63" name="Freeform 107"/>
            <p:cNvSpPr>
              <a:spLocks/>
            </p:cNvSpPr>
            <p:nvPr/>
          </p:nvSpPr>
          <p:spPr bwMode="auto">
            <a:xfrm>
              <a:off x="1952" y="719"/>
              <a:ext cx="49" cy="33"/>
            </a:xfrm>
            <a:custGeom>
              <a:avLst/>
              <a:gdLst>
                <a:gd name="T0" fmla="*/ 5 w 145"/>
                <a:gd name="T1" fmla="*/ 4 h 100"/>
                <a:gd name="T2" fmla="*/ 6 w 145"/>
                <a:gd name="T3" fmla="*/ 3 h 100"/>
                <a:gd name="T4" fmla="*/ 5 w 145"/>
                <a:gd name="T5" fmla="*/ 2 h 100"/>
                <a:gd name="T6" fmla="*/ 5 w 145"/>
                <a:gd name="T7" fmla="*/ 1 h 100"/>
                <a:gd name="T8" fmla="*/ 5 w 145"/>
                <a:gd name="T9" fmla="*/ 0 h 100"/>
                <a:gd name="T10" fmla="*/ 4 w 145"/>
                <a:gd name="T11" fmla="*/ 0 h 100"/>
                <a:gd name="T12" fmla="*/ 3 w 145"/>
                <a:gd name="T13" fmla="*/ 0 h 100"/>
                <a:gd name="T14" fmla="*/ 2 w 145"/>
                <a:gd name="T15" fmla="*/ 1 h 100"/>
                <a:gd name="T16" fmla="*/ 1 w 145"/>
                <a:gd name="T17" fmla="*/ 2 h 100"/>
                <a:gd name="T18" fmla="*/ 0 w 145"/>
                <a:gd name="T19" fmla="*/ 3 h 100"/>
                <a:gd name="T20" fmla="*/ 0 w 145"/>
                <a:gd name="T21" fmla="*/ 4 h 1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5" h="100">
                  <a:moveTo>
                    <a:pt x="140" y="100"/>
                  </a:moveTo>
                  <a:lnTo>
                    <a:pt x="145" y="69"/>
                  </a:lnTo>
                  <a:lnTo>
                    <a:pt x="143" y="42"/>
                  </a:lnTo>
                  <a:lnTo>
                    <a:pt x="134" y="19"/>
                  </a:lnTo>
                  <a:lnTo>
                    <a:pt x="118" y="5"/>
                  </a:lnTo>
                  <a:lnTo>
                    <a:pt x="97" y="0"/>
                  </a:lnTo>
                  <a:lnTo>
                    <a:pt x="74" y="5"/>
                  </a:lnTo>
                  <a:lnTo>
                    <a:pt x="52" y="19"/>
                  </a:lnTo>
                  <a:lnTo>
                    <a:pt x="29" y="42"/>
                  </a:lnTo>
                  <a:lnTo>
                    <a:pt x="12" y="69"/>
                  </a:lnTo>
                  <a:lnTo>
                    <a:pt x="0" y="10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64" name="Line 108"/>
            <p:cNvSpPr>
              <a:spLocks noChangeShapeType="1"/>
            </p:cNvSpPr>
            <p:nvPr/>
          </p:nvSpPr>
          <p:spPr bwMode="auto">
            <a:xfrm flipH="1">
              <a:off x="1985" y="752"/>
              <a:ext cx="14" cy="5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65" name="Freeform 109"/>
            <p:cNvSpPr>
              <a:spLocks/>
            </p:cNvSpPr>
            <p:nvPr/>
          </p:nvSpPr>
          <p:spPr bwMode="auto">
            <a:xfrm>
              <a:off x="1936" y="805"/>
              <a:ext cx="49" cy="33"/>
            </a:xfrm>
            <a:custGeom>
              <a:avLst/>
              <a:gdLst>
                <a:gd name="T0" fmla="*/ 0 w 145"/>
                <a:gd name="T1" fmla="*/ 0 h 100"/>
                <a:gd name="T2" fmla="*/ 0 w 145"/>
                <a:gd name="T3" fmla="*/ 1 h 100"/>
                <a:gd name="T4" fmla="*/ 0 w 145"/>
                <a:gd name="T5" fmla="*/ 2 h 100"/>
                <a:gd name="T6" fmla="*/ 0 w 145"/>
                <a:gd name="T7" fmla="*/ 3 h 100"/>
                <a:gd name="T8" fmla="*/ 1 w 145"/>
                <a:gd name="T9" fmla="*/ 3 h 100"/>
                <a:gd name="T10" fmla="*/ 2 w 145"/>
                <a:gd name="T11" fmla="*/ 4 h 100"/>
                <a:gd name="T12" fmla="*/ 3 w 145"/>
                <a:gd name="T13" fmla="*/ 3 h 100"/>
                <a:gd name="T14" fmla="*/ 4 w 145"/>
                <a:gd name="T15" fmla="*/ 3 h 100"/>
                <a:gd name="T16" fmla="*/ 5 w 145"/>
                <a:gd name="T17" fmla="*/ 2 h 100"/>
                <a:gd name="T18" fmla="*/ 5 w 145"/>
                <a:gd name="T19" fmla="*/ 1 h 100"/>
                <a:gd name="T20" fmla="*/ 6 w 145"/>
                <a:gd name="T21" fmla="*/ 0 h 1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5" h="100">
                  <a:moveTo>
                    <a:pt x="6" y="0"/>
                  </a:moveTo>
                  <a:lnTo>
                    <a:pt x="0" y="31"/>
                  </a:lnTo>
                  <a:lnTo>
                    <a:pt x="4" y="59"/>
                  </a:lnTo>
                  <a:lnTo>
                    <a:pt x="13" y="81"/>
                  </a:lnTo>
                  <a:lnTo>
                    <a:pt x="28" y="95"/>
                  </a:lnTo>
                  <a:lnTo>
                    <a:pt x="48" y="100"/>
                  </a:lnTo>
                  <a:lnTo>
                    <a:pt x="72" y="95"/>
                  </a:lnTo>
                  <a:lnTo>
                    <a:pt x="95" y="81"/>
                  </a:lnTo>
                  <a:lnTo>
                    <a:pt x="117" y="59"/>
                  </a:lnTo>
                  <a:lnTo>
                    <a:pt x="134" y="31"/>
                  </a:lnTo>
                  <a:lnTo>
                    <a:pt x="145"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66" name="Line 110"/>
            <p:cNvSpPr>
              <a:spLocks noChangeShapeType="1"/>
            </p:cNvSpPr>
            <p:nvPr/>
          </p:nvSpPr>
          <p:spPr bwMode="auto">
            <a:xfrm>
              <a:off x="1969" y="812"/>
              <a:ext cx="16" cy="2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67" name="Freeform 111"/>
            <p:cNvSpPr>
              <a:spLocks/>
            </p:cNvSpPr>
            <p:nvPr/>
          </p:nvSpPr>
          <p:spPr bwMode="auto">
            <a:xfrm>
              <a:off x="2038" y="756"/>
              <a:ext cx="42" cy="84"/>
            </a:xfrm>
            <a:custGeom>
              <a:avLst/>
              <a:gdLst>
                <a:gd name="T0" fmla="*/ 0 w 126"/>
                <a:gd name="T1" fmla="*/ 0 h 252"/>
                <a:gd name="T2" fmla="*/ 0 w 126"/>
                <a:gd name="T3" fmla="*/ 9 h 252"/>
                <a:gd name="T4" fmla="*/ 5 w 126"/>
                <a:gd name="T5" fmla="*/ 0 h 252"/>
                <a:gd name="T6" fmla="*/ 0 60000 65536"/>
                <a:gd name="T7" fmla="*/ 0 60000 65536"/>
                <a:gd name="T8" fmla="*/ 0 60000 65536"/>
              </a:gdLst>
              <a:ahLst/>
              <a:cxnLst>
                <a:cxn ang="T6">
                  <a:pos x="T0" y="T1"/>
                </a:cxn>
                <a:cxn ang="T7">
                  <a:pos x="T2" y="T3"/>
                </a:cxn>
                <a:cxn ang="T8">
                  <a:pos x="T4" y="T5"/>
                </a:cxn>
              </a:cxnLst>
              <a:rect l="0" t="0" r="r" b="b"/>
              <a:pathLst>
                <a:path w="126" h="252">
                  <a:moveTo>
                    <a:pt x="9" y="0"/>
                  </a:moveTo>
                  <a:lnTo>
                    <a:pt x="0" y="252"/>
                  </a:lnTo>
                  <a:lnTo>
                    <a:pt x="126"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86160" name="Group 112"/>
          <p:cNvGrpSpPr>
            <a:grpSpLocks/>
          </p:cNvGrpSpPr>
          <p:nvPr/>
        </p:nvGrpSpPr>
        <p:grpSpPr bwMode="auto">
          <a:xfrm>
            <a:off x="5651500" y="1382713"/>
            <a:ext cx="2039938" cy="1749425"/>
            <a:chOff x="2617" y="921"/>
            <a:chExt cx="1285" cy="1102"/>
          </a:xfrm>
        </p:grpSpPr>
        <p:sp>
          <p:nvSpPr>
            <p:cNvPr id="103454" name="Freeform 113"/>
            <p:cNvSpPr>
              <a:spLocks/>
            </p:cNvSpPr>
            <p:nvPr/>
          </p:nvSpPr>
          <p:spPr bwMode="auto">
            <a:xfrm>
              <a:off x="2617" y="921"/>
              <a:ext cx="33" cy="119"/>
            </a:xfrm>
            <a:custGeom>
              <a:avLst/>
              <a:gdLst>
                <a:gd name="T0" fmla="*/ 0 w 96"/>
                <a:gd name="T1" fmla="*/ 13 h 359"/>
                <a:gd name="T2" fmla="*/ 4 w 96"/>
                <a:gd name="T3" fmla="*/ 0 h 359"/>
                <a:gd name="T4" fmla="*/ 1 w 96"/>
                <a:gd name="T5" fmla="*/ 3 h 359"/>
                <a:gd name="T6" fmla="*/ 0 60000 65536"/>
                <a:gd name="T7" fmla="*/ 0 60000 65536"/>
                <a:gd name="T8" fmla="*/ 0 60000 65536"/>
              </a:gdLst>
              <a:ahLst/>
              <a:cxnLst>
                <a:cxn ang="T6">
                  <a:pos x="T0" y="T1"/>
                </a:cxn>
                <a:cxn ang="T7">
                  <a:pos x="T2" y="T3"/>
                </a:cxn>
                <a:cxn ang="T8">
                  <a:pos x="T4" y="T5"/>
                </a:cxn>
              </a:cxnLst>
              <a:rect l="0" t="0" r="r" b="b"/>
              <a:pathLst>
                <a:path w="96" h="359">
                  <a:moveTo>
                    <a:pt x="0" y="359"/>
                  </a:moveTo>
                  <a:lnTo>
                    <a:pt x="96" y="0"/>
                  </a:lnTo>
                  <a:lnTo>
                    <a:pt x="19" y="8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FF0000"/>
                </a:solidFill>
              </a:endParaRPr>
            </a:p>
          </p:txBody>
        </p:sp>
        <p:sp>
          <p:nvSpPr>
            <p:cNvPr id="103455" name="Line 114"/>
            <p:cNvSpPr>
              <a:spLocks noChangeShapeType="1"/>
            </p:cNvSpPr>
            <p:nvPr/>
          </p:nvSpPr>
          <p:spPr bwMode="auto">
            <a:xfrm flipV="1">
              <a:off x="2670" y="921"/>
              <a:ext cx="12" cy="2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solidFill>
                  <a:srgbClr val="FF0000"/>
                </a:solidFill>
              </a:endParaRPr>
            </a:p>
          </p:txBody>
        </p:sp>
        <p:sp>
          <p:nvSpPr>
            <p:cNvPr id="103456" name="Freeform 115"/>
            <p:cNvSpPr>
              <a:spLocks/>
            </p:cNvSpPr>
            <p:nvPr/>
          </p:nvSpPr>
          <p:spPr bwMode="auto">
            <a:xfrm>
              <a:off x="3828" y="1902"/>
              <a:ext cx="25" cy="21"/>
            </a:xfrm>
            <a:custGeom>
              <a:avLst/>
              <a:gdLst>
                <a:gd name="T0" fmla="*/ 3 w 73"/>
                <a:gd name="T1" fmla="*/ 0 h 60"/>
                <a:gd name="T2" fmla="*/ 2 w 73"/>
                <a:gd name="T3" fmla="*/ 0 h 60"/>
                <a:gd name="T4" fmla="*/ 1 w 73"/>
                <a:gd name="T5" fmla="*/ 1 h 60"/>
                <a:gd name="T6" fmla="*/ 1 w 73"/>
                <a:gd name="T7" fmla="*/ 2 h 60"/>
                <a:gd name="T8" fmla="*/ 0 w 73"/>
                <a:gd name="T9" fmla="*/ 2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 h="60">
                  <a:moveTo>
                    <a:pt x="73" y="0"/>
                  </a:moveTo>
                  <a:lnTo>
                    <a:pt x="52" y="4"/>
                  </a:lnTo>
                  <a:lnTo>
                    <a:pt x="33" y="17"/>
                  </a:lnTo>
                  <a:lnTo>
                    <a:pt x="15" y="36"/>
                  </a:lnTo>
                  <a:lnTo>
                    <a:pt x="0" y="6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FF0000"/>
                </a:solidFill>
              </a:endParaRPr>
            </a:p>
          </p:txBody>
        </p:sp>
        <p:sp>
          <p:nvSpPr>
            <p:cNvPr id="103457" name="Freeform 116"/>
            <p:cNvSpPr>
              <a:spLocks/>
            </p:cNvSpPr>
            <p:nvPr/>
          </p:nvSpPr>
          <p:spPr bwMode="auto">
            <a:xfrm>
              <a:off x="3853" y="1902"/>
              <a:ext cx="12" cy="42"/>
            </a:xfrm>
            <a:custGeom>
              <a:avLst/>
              <a:gdLst>
                <a:gd name="T0" fmla="*/ 1 w 38"/>
                <a:gd name="T1" fmla="*/ 5 h 122"/>
                <a:gd name="T2" fmla="*/ 1 w 38"/>
                <a:gd name="T3" fmla="*/ 4 h 122"/>
                <a:gd name="T4" fmla="*/ 1 w 38"/>
                <a:gd name="T5" fmla="*/ 2 h 122"/>
                <a:gd name="T6" fmla="*/ 1 w 38"/>
                <a:gd name="T7" fmla="*/ 1 h 122"/>
                <a:gd name="T8" fmla="*/ 1 w 38"/>
                <a:gd name="T9" fmla="*/ 0 h 122"/>
                <a:gd name="T10" fmla="*/ 0 w 38"/>
                <a:gd name="T11" fmla="*/ 0 h 1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 h="122">
                  <a:moveTo>
                    <a:pt x="15" y="122"/>
                  </a:moveTo>
                  <a:lnTo>
                    <a:pt x="31" y="90"/>
                  </a:lnTo>
                  <a:lnTo>
                    <a:pt x="38" y="56"/>
                  </a:lnTo>
                  <a:lnTo>
                    <a:pt x="34" y="27"/>
                  </a:lnTo>
                  <a:lnTo>
                    <a:pt x="21" y="7"/>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FF0000"/>
                </a:solidFill>
              </a:endParaRPr>
            </a:p>
          </p:txBody>
        </p:sp>
        <p:sp>
          <p:nvSpPr>
            <p:cNvPr id="103458" name="Freeform 117"/>
            <p:cNvSpPr>
              <a:spLocks/>
            </p:cNvSpPr>
            <p:nvPr/>
          </p:nvSpPr>
          <p:spPr bwMode="auto">
            <a:xfrm>
              <a:off x="3802" y="1944"/>
              <a:ext cx="56" cy="79"/>
            </a:xfrm>
            <a:custGeom>
              <a:avLst/>
              <a:gdLst>
                <a:gd name="T0" fmla="*/ 6 w 168"/>
                <a:gd name="T1" fmla="*/ 0 h 238"/>
                <a:gd name="T2" fmla="*/ 0 w 168"/>
                <a:gd name="T3" fmla="*/ 9 h 238"/>
                <a:gd name="T4" fmla="*/ 4 w 168"/>
                <a:gd name="T5" fmla="*/ 9 h 238"/>
                <a:gd name="T6" fmla="*/ 0 60000 65536"/>
                <a:gd name="T7" fmla="*/ 0 60000 65536"/>
                <a:gd name="T8" fmla="*/ 0 60000 65536"/>
              </a:gdLst>
              <a:ahLst/>
              <a:cxnLst>
                <a:cxn ang="T6">
                  <a:pos x="T0" y="T1"/>
                </a:cxn>
                <a:cxn ang="T7">
                  <a:pos x="T2" y="T3"/>
                </a:cxn>
                <a:cxn ang="T8">
                  <a:pos x="T4" y="T5"/>
                </a:cxn>
              </a:cxnLst>
              <a:rect l="0" t="0" r="r" b="b"/>
              <a:pathLst>
                <a:path w="168" h="238">
                  <a:moveTo>
                    <a:pt x="168" y="0"/>
                  </a:moveTo>
                  <a:lnTo>
                    <a:pt x="0" y="238"/>
                  </a:lnTo>
                  <a:lnTo>
                    <a:pt x="112" y="238"/>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FF0000"/>
                </a:solidFill>
              </a:endParaRPr>
            </a:p>
          </p:txBody>
        </p:sp>
        <p:sp>
          <p:nvSpPr>
            <p:cNvPr id="103459" name="Line 118"/>
            <p:cNvSpPr>
              <a:spLocks noChangeShapeType="1"/>
            </p:cNvSpPr>
            <p:nvPr/>
          </p:nvSpPr>
          <p:spPr bwMode="auto">
            <a:xfrm flipV="1">
              <a:off x="3890" y="1902"/>
              <a:ext cx="12" cy="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solidFill>
                  <a:srgbClr val="FF0000"/>
                </a:solidFill>
              </a:endParaRPr>
            </a:p>
          </p:txBody>
        </p:sp>
      </p:grpSp>
      <p:grpSp>
        <p:nvGrpSpPr>
          <p:cNvPr id="386167" name="Group 119"/>
          <p:cNvGrpSpPr>
            <a:grpSpLocks/>
          </p:cNvGrpSpPr>
          <p:nvPr/>
        </p:nvGrpSpPr>
        <p:grpSpPr bwMode="auto">
          <a:xfrm>
            <a:off x="5624513" y="1744663"/>
            <a:ext cx="1881187" cy="4183062"/>
            <a:chOff x="2636" y="1105"/>
            <a:chExt cx="1185" cy="2635"/>
          </a:xfrm>
        </p:grpSpPr>
        <p:sp>
          <p:nvSpPr>
            <p:cNvPr id="103452" name="Line 120"/>
            <p:cNvSpPr>
              <a:spLocks noChangeShapeType="1"/>
            </p:cNvSpPr>
            <p:nvPr/>
          </p:nvSpPr>
          <p:spPr bwMode="auto">
            <a:xfrm>
              <a:off x="2636" y="1105"/>
              <a:ext cx="0" cy="263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53" name="Line 121"/>
            <p:cNvSpPr>
              <a:spLocks noChangeShapeType="1"/>
            </p:cNvSpPr>
            <p:nvPr/>
          </p:nvSpPr>
          <p:spPr bwMode="auto">
            <a:xfrm>
              <a:off x="3821" y="2014"/>
              <a:ext cx="0" cy="72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6170" name="Group 122"/>
          <p:cNvGrpSpPr>
            <a:grpSpLocks/>
          </p:cNvGrpSpPr>
          <p:nvPr/>
        </p:nvGrpSpPr>
        <p:grpSpPr bwMode="auto">
          <a:xfrm>
            <a:off x="5432425" y="4105275"/>
            <a:ext cx="1962150" cy="2051050"/>
            <a:chOff x="2515" y="2592"/>
            <a:chExt cx="1236" cy="1292"/>
          </a:xfrm>
        </p:grpSpPr>
        <p:sp>
          <p:nvSpPr>
            <p:cNvPr id="103448" name="Freeform 123"/>
            <p:cNvSpPr>
              <a:spLocks/>
            </p:cNvSpPr>
            <p:nvPr/>
          </p:nvSpPr>
          <p:spPr bwMode="auto">
            <a:xfrm>
              <a:off x="2515" y="3766"/>
              <a:ext cx="30" cy="118"/>
            </a:xfrm>
            <a:custGeom>
              <a:avLst/>
              <a:gdLst>
                <a:gd name="T0" fmla="*/ 0 w 97"/>
                <a:gd name="T1" fmla="*/ 13 h 360"/>
                <a:gd name="T2" fmla="*/ 3 w 97"/>
                <a:gd name="T3" fmla="*/ 0 h 360"/>
                <a:gd name="T4" fmla="*/ 1 w 97"/>
                <a:gd name="T5" fmla="*/ 3 h 360"/>
                <a:gd name="T6" fmla="*/ 0 60000 65536"/>
                <a:gd name="T7" fmla="*/ 0 60000 65536"/>
                <a:gd name="T8" fmla="*/ 0 60000 65536"/>
              </a:gdLst>
              <a:ahLst/>
              <a:cxnLst>
                <a:cxn ang="T6">
                  <a:pos x="T0" y="T1"/>
                </a:cxn>
                <a:cxn ang="T7">
                  <a:pos x="T2" y="T3"/>
                </a:cxn>
                <a:cxn ang="T8">
                  <a:pos x="T4" y="T5"/>
                </a:cxn>
              </a:cxnLst>
              <a:rect l="0" t="0" r="r" b="b"/>
              <a:pathLst>
                <a:path w="97" h="360">
                  <a:moveTo>
                    <a:pt x="0" y="360"/>
                  </a:moveTo>
                  <a:lnTo>
                    <a:pt x="97" y="0"/>
                  </a:lnTo>
                  <a:lnTo>
                    <a:pt x="19" y="8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49" name="Freeform 124"/>
            <p:cNvSpPr>
              <a:spLocks/>
            </p:cNvSpPr>
            <p:nvPr/>
          </p:nvSpPr>
          <p:spPr bwMode="auto">
            <a:xfrm>
              <a:off x="3714" y="2592"/>
              <a:ext cx="23" cy="19"/>
            </a:xfrm>
            <a:custGeom>
              <a:avLst/>
              <a:gdLst>
                <a:gd name="T0" fmla="*/ 2 w 72"/>
                <a:gd name="T1" fmla="*/ 0 h 60"/>
                <a:gd name="T2" fmla="*/ 2 w 72"/>
                <a:gd name="T3" fmla="*/ 0 h 60"/>
                <a:gd name="T4" fmla="*/ 1 w 72"/>
                <a:gd name="T5" fmla="*/ 1 h 60"/>
                <a:gd name="T6" fmla="*/ 0 w 72"/>
                <a:gd name="T7" fmla="*/ 1 h 60"/>
                <a:gd name="T8" fmla="*/ 0 w 72"/>
                <a:gd name="T9" fmla="*/ 2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60">
                  <a:moveTo>
                    <a:pt x="72" y="0"/>
                  </a:moveTo>
                  <a:lnTo>
                    <a:pt x="52" y="3"/>
                  </a:lnTo>
                  <a:lnTo>
                    <a:pt x="32" y="16"/>
                  </a:lnTo>
                  <a:lnTo>
                    <a:pt x="14" y="35"/>
                  </a:lnTo>
                  <a:lnTo>
                    <a:pt x="0" y="6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50" name="Freeform 125"/>
            <p:cNvSpPr>
              <a:spLocks/>
            </p:cNvSpPr>
            <p:nvPr/>
          </p:nvSpPr>
          <p:spPr bwMode="auto">
            <a:xfrm>
              <a:off x="3737" y="2592"/>
              <a:ext cx="14" cy="40"/>
            </a:xfrm>
            <a:custGeom>
              <a:avLst/>
              <a:gdLst>
                <a:gd name="T0" fmla="*/ 1 w 38"/>
                <a:gd name="T1" fmla="*/ 4 h 122"/>
                <a:gd name="T2" fmla="*/ 1 w 38"/>
                <a:gd name="T3" fmla="*/ 3 h 122"/>
                <a:gd name="T4" fmla="*/ 2 w 38"/>
                <a:gd name="T5" fmla="*/ 2 h 122"/>
                <a:gd name="T6" fmla="*/ 2 w 38"/>
                <a:gd name="T7" fmla="*/ 1 h 122"/>
                <a:gd name="T8" fmla="*/ 1 w 38"/>
                <a:gd name="T9" fmla="*/ 0 h 122"/>
                <a:gd name="T10" fmla="*/ 0 w 38"/>
                <a:gd name="T11" fmla="*/ 0 h 1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 h="122">
                  <a:moveTo>
                    <a:pt x="15" y="122"/>
                  </a:moveTo>
                  <a:lnTo>
                    <a:pt x="32" y="90"/>
                  </a:lnTo>
                  <a:lnTo>
                    <a:pt x="38" y="57"/>
                  </a:lnTo>
                  <a:lnTo>
                    <a:pt x="35" y="27"/>
                  </a:lnTo>
                  <a:lnTo>
                    <a:pt x="21" y="7"/>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3451" name="Freeform 126"/>
            <p:cNvSpPr>
              <a:spLocks/>
            </p:cNvSpPr>
            <p:nvPr/>
          </p:nvSpPr>
          <p:spPr bwMode="auto">
            <a:xfrm>
              <a:off x="3686" y="2632"/>
              <a:ext cx="56" cy="79"/>
            </a:xfrm>
            <a:custGeom>
              <a:avLst/>
              <a:gdLst>
                <a:gd name="T0" fmla="*/ 6 w 168"/>
                <a:gd name="T1" fmla="*/ 0 h 237"/>
                <a:gd name="T2" fmla="*/ 0 w 168"/>
                <a:gd name="T3" fmla="*/ 9 h 237"/>
                <a:gd name="T4" fmla="*/ 4 w 168"/>
                <a:gd name="T5" fmla="*/ 9 h 237"/>
                <a:gd name="T6" fmla="*/ 0 60000 65536"/>
                <a:gd name="T7" fmla="*/ 0 60000 65536"/>
                <a:gd name="T8" fmla="*/ 0 60000 65536"/>
              </a:gdLst>
              <a:ahLst/>
              <a:cxnLst>
                <a:cxn ang="T6">
                  <a:pos x="T0" y="T1"/>
                </a:cxn>
                <a:cxn ang="T7">
                  <a:pos x="T2" y="T3"/>
                </a:cxn>
                <a:cxn ang="T8">
                  <a:pos x="T4" y="T5"/>
                </a:cxn>
              </a:cxnLst>
              <a:rect l="0" t="0" r="r" b="b"/>
              <a:pathLst>
                <a:path w="168" h="237">
                  <a:moveTo>
                    <a:pt x="168" y="0"/>
                  </a:moveTo>
                  <a:lnTo>
                    <a:pt x="0" y="237"/>
                  </a:lnTo>
                  <a:lnTo>
                    <a:pt x="112" y="237"/>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86175" name="Line 127"/>
          <p:cNvSpPr>
            <a:spLocks noChangeShapeType="1"/>
          </p:cNvSpPr>
          <p:nvPr/>
        </p:nvSpPr>
        <p:spPr bwMode="auto">
          <a:xfrm flipH="1">
            <a:off x="5624513" y="4333875"/>
            <a:ext cx="1881187" cy="15938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86176" name="Group 128"/>
          <p:cNvGrpSpPr>
            <a:grpSpLocks/>
          </p:cNvGrpSpPr>
          <p:nvPr/>
        </p:nvGrpSpPr>
        <p:grpSpPr bwMode="auto">
          <a:xfrm>
            <a:off x="6394450" y="5186363"/>
            <a:ext cx="92075" cy="369887"/>
            <a:chOff x="3121" y="3273"/>
            <a:chExt cx="58" cy="233"/>
          </a:xfrm>
        </p:grpSpPr>
        <p:sp>
          <p:nvSpPr>
            <p:cNvPr id="103444" name="Line 129"/>
            <p:cNvSpPr>
              <a:spLocks noChangeShapeType="1"/>
            </p:cNvSpPr>
            <p:nvPr/>
          </p:nvSpPr>
          <p:spPr bwMode="auto">
            <a:xfrm flipV="1">
              <a:off x="3121" y="3387"/>
              <a:ext cx="33" cy="11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45" name="Line 130"/>
            <p:cNvSpPr>
              <a:spLocks noChangeShapeType="1"/>
            </p:cNvSpPr>
            <p:nvPr/>
          </p:nvSpPr>
          <p:spPr bwMode="auto">
            <a:xfrm flipH="1">
              <a:off x="3131" y="3441"/>
              <a:ext cx="46" cy="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46" name="Line 131"/>
            <p:cNvSpPr>
              <a:spLocks noChangeShapeType="1"/>
            </p:cNvSpPr>
            <p:nvPr/>
          </p:nvSpPr>
          <p:spPr bwMode="auto">
            <a:xfrm>
              <a:off x="3154" y="3452"/>
              <a:ext cx="4" cy="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47" name="Freeform 132"/>
            <p:cNvSpPr>
              <a:spLocks/>
            </p:cNvSpPr>
            <p:nvPr/>
          </p:nvSpPr>
          <p:spPr bwMode="auto">
            <a:xfrm>
              <a:off x="3126" y="3273"/>
              <a:ext cx="53" cy="54"/>
            </a:xfrm>
            <a:custGeom>
              <a:avLst/>
              <a:gdLst>
                <a:gd name="T0" fmla="*/ 6 w 159"/>
                <a:gd name="T1" fmla="*/ 3 h 160"/>
                <a:gd name="T2" fmla="*/ 6 w 159"/>
                <a:gd name="T3" fmla="*/ 2 h 160"/>
                <a:gd name="T4" fmla="*/ 5 w 159"/>
                <a:gd name="T5" fmla="*/ 1 h 160"/>
                <a:gd name="T6" fmla="*/ 4 w 159"/>
                <a:gd name="T7" fmla="*/ 0 h 160"/>
                <a:gd name="T8" fmla="*/ 3 w 159"/>
                <a:gd name="T9" fmla="*/ 0 h 160"/>
                <a:gd name="T10" fmla="*/ 2 w 159"/>
                <a:gd name="T11" fmla="*/ 0 h 160"/>
                <a:gd name="T12" fmla="*/ 1 w 159"/>
                <a:gd name="T13" fmla="*/ 1 h 160"/>
                <a:gd name="T14" fmla="*/ 0 w 159"/>
                <a:gd name="T15" fmla="*/ 2 h 160"/>
                <a:gd name="T16" fmla="*/ 0 w 159"/>
                <a:gd name="T17" fmla="*/ 3 h 160"/>
                <a:gd name="T18" fmla="*/ 0 w 159"/>
                <a:gd name="T19" fmla="*/ 4 h 160"/>
                <a:gd name="T20" fmla="*/ 1 w 159"/>
                <a:gd name="T21" fmla="*/ 5 h 160"/>
                <a:gd name="T22" fmla="*/ 2 w 159"/>
                <a:gd name="T23" fmla="*/ 6 h 160"/>
                <a:gd name="T24" fmla="*/ 3 w 159"/>
                <a:gd name="T25" fmla="*/ 6 h 160"/>
                <a:gd name="T26" fmla="*/ 4 w 159"/>
                <a:gd name="T27" fmla="*/ 6 h 160"/>
                <a:gd name="T28" fmla="*/ 5 w 159"/>
                <a:gd name="T29" fmla="*/ 5 h 160"/>
                <a:gd name="T30" fmla="*/ 6 w 159"/>
                <a:gd name="T31" fmla="*/ 4 h 160"/>
                <a:gd name="T32" fmla="*/ 6 w 159"/>
                <a:gd name="T33" fmla="*/ 3 h 1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9" h="160">
                  <a:moveTo>
                    <a:pt x="159" y="80"/>
                  </a:moveTo>
                  <a:lnTo>
                    <a:pt x="153" y="50"/>
                  </a:lnTo>
                  <a:lnTo>
                    <a:pt x="136" y="23"/>
                  </a:lnTo>
                  <a:lnTo>
                    <a:pt x="110" y="6"/>
                  </a:lnTo>
                  <a:lnTo>
                    <a:pt x="80" y="0"/>
                  </a:lnTo>
                  <a:lnTo>
                    <a:pt x="49" y="6"/>
                  </a:lnTo>
                  <a:lnTo>
                    <a:pt x="23" y="23"/>
                  </a:lnTo>
                  <a:lnTo>
                    <a:pt x="6" y="50"/>
                  </a:lnTo>
                  <a:lnTo>
                    <a:pt x="0" y="80"/>
                  </a:lnTo>
                  <a:lnTo>
                    <a:pt x="6" y="111"/>
                  </a:lnTo>
                  <a:lnTo>
                    <a:pt x="23" y="136"/>
                  </a:lnTo>
                  <a:lnTo>
                    <a:pt x="49" y="154"/>
                  </a:lnTo>
                  <a:lnTo>
                    <a:pt x="80" y="160"/>
                  </a:lnTo>
                  <a:lnTo>
                    <a:pt x="110" y="154"/>
                  </a:lnTo>
                  <a:lnTo>
                    <a:pt x="136" y="136"/>
                  </a:lnTo>
                  <a:lnTo>
                    <a:pt x="153" y="111"/>
                  </a:lnTo>
                  <a:lnTo>
                    <a:pt x="159" y="80"/>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386181" name="Line 133"/>
          <p:cNvSpPr>
            <a:spLocks noChangeShapeType="1"/>
          </p:cNvSpPr>
          <p:nvPr/>
        </p:nvSpPr>
        <p:spPr bwMode="auto">
          <a:xfrm>
            <a:off x="6446838" y="2374900"/>
            <a:ext cx="0" cy="285591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86182" name="Group 134"/>
          <p:cNvGrpSpPr>
            <a:grpSpLocks/>
          </p:cNvGrpSpPr>
          <p:nvPr/>
        </p:nvGrpSpPr>
        <p:grpSpPr bwMode="auto">
          <a:xfrm>
            <a:off x="6405563" y="2095500"/>
            <a:ext cx="166687" cy="323850"/>
            <a:chOff x="3128" y="1326"/>
            <a:chExt cx="105" cy="204"/>
          </a:xfrm>
        </p:grpSpPr>
        <p:sp>
          <p:nvSpPr>
            <p:cNvPr id="103439" name="Line 135"/>
            <p:cNvSpPr>
              <a:spLocks noChangeShapeType="1"/>
            </p:cNvSpPr>
            <p:nvPr/>
          </p:nvSpPr>
          <p:spPr bwMode="auto">
            <a:xfrm flipV="1">
              <a:off x="3138" y="1326"/>
              <a:ext cx="32" cy="12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40" name="Line 136"/>
            <p:cNvSpPr>
              <a:spLocks noChangeShapeType="1"/>
            </p:cNvSpPr>
            <p:nvPr/>
          </p:nvSpPr>
          <p:spPr bwMode="auto">
            <a:xfrm flipH="1">
              <a:off x="3149" y="1379"/>
              <a:ext cx="44" cy="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41" name="Line 137"/>
            <p:cNvSpPr>
              <a:spLocks noChangeShapeType="1"/>
            </p:cNvSpPr>
            <p:nvPr/>
          </p:nvSpPr>
          <p:spPr bwMode="auto">
            <a:xfrm>
              <a:off x="3170" y="1393"/>
              <a:ext cx="5" cy="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42" name="Line 138"/>
            <p:cNvSpPr>
              <a:spLocks noChangeShapeType="1"/>
            </p:cNvSpPr>
            <p:nvPr/>
          </p:nvSpPr>
          <p:spPr bwMode="auto">
            <a:xfrm flipH="1">
              <a:off x="3219" y="1326"/>
              <a:ext cx="14" cy="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3443" name="Freeform 139"/>
            <p:cNvSpPr>
              <a:spLocks/>
            </p:cNvSpPr>
            <p:nvPr/>
          </p:nvSpPr>
          <p:spPr bwMode="auto">
            <a:xfrm>
              <a:off x="3128" y="1477"/>
              <a:ext cx="51" cy="53"/>
            </a:xfrm>
            <a:custGeom>
              <a:avLst/>
              <a:gdLst>
                <a:gd name="T0" fmla="*/ 5 w 159"/>
                <a:gd name="T1" fmla="*/ 3 h 160"/>
                <a:gd name="T2" fmla="*/ 5 w 159"/>
                <a:gd name="T3" fmla="*/ 2 h 160"/>
                <a:gd name="T4" fmla="*/ 4 w 159"/>
                <a:gd name="T5" fmla="*/ 1 h 160"/>
                <a:gd name="T6" fmla="*/ 4 w 159"/>
                <a:gd name="T7" fmla="*/ 0 h 160"/>
                <a:gd name="T8" fmla="*/ 3 w 159"/>
                <a:gd name="T9" fmla="*/ 0 h 160"/>
                <a:gd name="T10" fmla="*/ 2 w 159"/>
                <a:gd name="T11" fmla="*/ 0 h 160"/>
                <a:gd name="T12" fmla="*/ 1 w 159"/>
                <a:gd name="T13" fmla="*/ 1 h 160"/>
                <a:gd name="T14" fmla="*/ 0 w 159"/>
                <a:gd name="T15" fmla="*/ 2 h 160"/>
                <a:gd name="T16" fmla="*/ 0 w 159"/>
                <a:gd name="T17" fmla="*/ 3 h 160"/>
                <a:gd name="T18" fmla="*/ 0 w 159"/>
                <a:gd name="T19" fmla="*/ 4 h 160"/>
                <a:gd name="T20" fmla="*/ 1 w 159"/>
                <a:gd name="T21" fmla="*/ 5 h 160"/>
                <a:gd name="T22" fmla="*/ 2 w 159"/>
                <a:gd name="T23" fmla="*/ 6 h 160"/>
                <a:gd name="T24" fmla="*/ 3 w 159"/>
                <a:gd name="T25" fmla="*/ 6 h 160"/>
                <a:gd name="T26" fmla="*/ 4 w 159"/>
                <a:gd name="T27" fmla="*/ 6 h 160"/>
                <a:gd name="T28" fmla="*/ 4 w 159"/>
                <a:gd name="T29" fmla="*/ 5 h 160"/>
                <a:gd name="T30" fmla="*/ 5 w 159"/>
                <a:gd name="T31" fmla="*/ 4 h 160"/>
                <a:gd name="T32" fmla="*/ 5 w 159"/>
                <a:gd name="T33" fmla="*/ 3 h 1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9" h="160">
                  <a:moveTo>
                    <a:pt x="159" y="80"/>
                  </a:moveTo>
                  <a:lnTo>
                    <a:pt x="153" y="49"/>
                  </a:lnTo>
                  <a:lnTo>
                    <a:pt x="136" y="23"/>
                  </a:lnTo>
                  <a:lnTo>
                    <a:pt x="111" y="5"/>
                  </a:lnTo>
                  <a:lnTo>
                    <a:pt x="80" y="0"/>
                  </a:lnTo>
                  <a:lnTo>
                    <a:pt x="49" y="5"/>
                  </a:lnTo>
                  <a:lnTo>
                    <a:pt x="23" y="23"/>
                  </a:lnTo>
                  <a:lnTo>
                    <a:pt x="6" y="49"/>
                  </a:lnTo>
                  <a:lnTo>
                    <a:pt x="0" y="80"/>
                  </a:lnTo>
                  <a:lnTo>
                    <a:pt x="6" y="111"/>
                  </a:lnTo>
                  <a:lnTo>
                    <a:pt x="23" y="136"/>
                  </a:lnTo>
                  <a:lnTo>
                    <a:pt x="49" y="153"/>
                  </a:lnTo>
                  <a:lnTo>
                    <a:pt x="80" y="160"/>
                  </a:lnTo>
                  <a:lnTo>
                    <a:pt x="111" y="153"/>
                  </a:lnTo>
                  <a:lnTo>
                    <a:pt x="136" y="136"/>
                  </a:lnTo>
                  <a:lnTo>
                    <a:pt x="153" y="111"/>
                  </a:lnTo>
                  <a:lnTo>
                    <a:pt x="159" y="80"/>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103438" name="Text Box 165"/>
          <p:cNvSpPr txBox="1">
            <a:spLocks noChangeArrowheads="1"/>
          </p:cNvSpPr>
          <p:nvPr/>
        </p:nvSpPr>
        <p:spPr bwMode="auto">
          <a:xfrm>
            <a:off x="0" y="0"/>
            <a:ext cx="91440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4.</a:t>
            </a:r>
            <a:r>
              <a:rPr lang="zh-CN" altLang="en-US" sz="4000" b="1">
                <a:solidFill>
                  <a:srgbClr val="FF0000"/>
                </a:solidFill>
                <a:latin typeface="黑体" pitchFamily="2" charset="-122"/>
                <a:ea typeface="黑体" pitchFamily="2" charset="-122"/>
              </a:rPr>
              <a:t>求一般位置直线</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与一般位置平面</a:t>
            </a:r>
            <a:r>
              <a:rPr lang="en-US" altLang="zh-CN" sz="4000" b="1">
                <a:solidFill>
                  <a:srgbClr val="FF0000"/>
                </a:solidFill>
                <a:latin typeface="黑体" pitchFamily="2" charset="-122"/>
                <a:ea typeface="黑体" pitchFamily="2" charset="-122"/>
              </a:rPr>
              <a:t>ΔABC</a:t>
            </a:r>
            <a:r>
              <a:rPr lang="zh-CN" altLang="en-US" sz="4000" b="1">
                <a:solidFill>
                  <a:srgbClr val="FF0000"/>
                </a:solidFill>
                <a:latin typeface="黑体" pitchFamily="2" charset="-122"/>
                <a:ea typeface="黑体" pitchFamily="2" charset="-122"/>
              </a:rPr>
              <a:t>的交点</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a:t>
            </a: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6093"/>
                                        </p:tgtEl>
                                        <p:attrNameLst>
                                          <p:attrName>style.visibility</p:attrName>
                                        </p:attrNameLst>
                                      </p:cBhvr>
                                      <p:to>
                                        <p:strVal val="visible"/>
                                      </p:to>
                                    </p:set>
                                    <p:animEffect transition="in" filter="wipe(left)">
                                      <p:cBhvr>
                                        <p:cTn id="7" dur="500"/>
                                        <p:tgtEl>
                                          <p:spTgt spid="38609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386090"/>
                                        </p:tgtEl>
                                        <p:attrNameLst>
                                          <p:attrName>style.visibility</p:attrName>
                                        </p:attrNameLst>
                                      </p:cBhvr>
                                      <p:to>
                                        <p:strVal val="visible"/>
                                      </p:to>
                                    </p:set>
                                    <p:anim calcmode="lin" valueType="num">
                                      <p:cBhvr additive="base">
                                        <p:cTn id="12" dur="500" fill="hold"/>
                                        <p:tgtEl>
                                          <p:spTgt spid="386090"/>
                                        </p:tgtEl>
                                        <p:attrNameLst>
                                          <p:attrName>ppt_x</p:attrName>
                                        </p:attrNameLst>
                                      </p:cBhvr>
                                      <p:tavLst>
                                        <p:tav tm="0">
                                          <p:val>
                                            <p:strVal val="0-#ppt_w/2"/>
                                          </p:val>
                                        </p:tav>
                                        <p:tav tm="100000">
                                          <p:val>
                                            <p:strVal val="#ppt_x"/>
                                          </p:val>
                                        </p:tav>
                                      </p:tavLst>
                                    </p:anim>
                                    <p:anim calcmode="lin" valueType="num">
                                      <p:cBhvr additive="base">
                                        <p:cTn id="13" dur="500" fill="hold"/>
                                        <p:tgtEl>
                                          <p:spTgt spid="386090"/>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1" fill="hold" nodeType="clickEffect">
                                  <p:stCondLst>
                                    <p:cond delay="0"/>
                                  </p:stCondLst>
                                  <p:childTnLst>
                                    <p:set>
                                      <p:cBhvr>
                                        <p:cTn id="17" dur="1" fill="hold">
                                          <p:stCondLst>
                                            <p:cond delay="0"/>
                                          </p:stCondLst>
                                        </p:cTn>
                                        <p:tgtEl>
                                          <p:spTgt spid="386151"/>
                                        </p:tgtEl>
                                        <p:attrNameLst>
                                          <p:attrName>style.visibility</p:attrName>
                                        </p:attrNameLst>
                                      </p:cBhvr>
                                      <p:to>
                                        <p:strVal val="visible"/>
                                      </p:to>
                                    </p:set>
                                    <p:animEffect transition="in" filter="wipe(up)">
                                      <p:cBhvr>
                                        <p:cTn id="18" dur="500"/>
                                        <p:tgtEl>
                                          <p:spTgt spid="386151"/>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386091"/>
                                        </p:tgtEl>
                                        <p:attrNameLst>
                                          <p:attrName>style.visibility</p:attrName>
                                        </p:attrNameLst>
                                      </p:cBhvr>
                                      <p:to>
                                        <p:strVal val="visible"/>
                                      </p:to>
                                    </p:set>
                                    <p:anim calcmode="lin" valueType="num">
                                      <p:cBhvr additive="base">
                                        <p:cTn id="23" dur="500" fill="hold"/>
                                        <p:tgtEl>
                                          <p:spTgt spid="386091"/>
                                        </p:tgtEl>
                                        <p:attrNameLst>
                                          <p:attrName>ppt_x</p:attrName>
                                        </p:attrNameLst>
                                      </p:cBhvr>
                                      <p:tavLst>
                                        <p:tav tm="0">
                                          <p:val>
                                            <p:strVal val="0-#ppt_w/2"/>
                                          </p:val>
                                        </p:tav>
                                        <p:tav tm="100000">
                                          <p:val>
                                            <p:strVal val="#ppt_x"/>
                                          </p:val>
                                        </p:tav>
                                      </p:tavLst>
                                    </p:anim>
                                    <p:anim calcmode="lin" valueType="num">
                                      <p:cBhvr additive="base">
                                        <p:cTn id="24" dur="500" fill="hold"/>
                                        <p:tgtEl>
                                          <p:spTgt spid="386091"/>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1" fill="hold" nodeType="clickEffect">
                                  <p:stCondLst>
                                    <p:cond delay="0"/>
                                  </p:stCondLst>
                                  <p:childTnLst>
                                    <p:set>
                                      <p:cBhvr>
                                        <p:cTn id="28" dur="1" fill="hold">
                                          <p:stCondLst>
                                            <p:cond delay="0"/>
                                          </p:stCondLst>
                                        </p:cTn>
                                        <p:tgtEl>
                                          <p:spTgt spid="386160"/>
                                        </p:tgtEl>
                                        <p:attrNameLst>
                                          <p:attrName>style.visibility</p:attrName>
                                        </p:attrNameLst>
                                      </p:cBhvr>
                                      <p:to>
                                        <p:strVal val="visible"/>
                                      </p:to>
                                    </p:set>
                                    <p:animEffect transition="in" filter="wipe(up)">
                                      <p:cBhvr>
                                        <p:cTn id="29" dur="500"/>
                                        <p:tgtEl>
                                          <p:spTgt spid="38616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1" fill="hold" nodeType="clickEffect">
                                  <p:stCondLst>
                                    <p:cond delay="0"/>
                                  </p:stCondLst>
                                  <p:childTnLst>
                                    <p:set>
                                      <p:cBhvr>
                                        <p:cTn id="33" dur="1" fill="hold">
                                          <p:stCondLst>
                                            <p:cond delay="0"/>
                                          </p:stCondLst>
                                        </p:cTn>
                                        <p:tgtEl>
                                          <p:spTgt spid="386167"/>
                                        </p:tgtEl>
                                        <p:attrNameLst>
                                          <p:attrName>style.visibility</p:attrName>
                                        </p:attrNameLst>
                                      </p:cBhvr>
                                      <p:to>
                                        <p:strVal val="visible"/>
                                      </p:to>
                                    </p:set>
                                    <p:animEffect transition="in" filter="wipe(up)">
                                      <p:cBhvr>
                                        <p:cTn id="34" dur="500"/>
                                        <p:tgtEl>
                                          <p:spTgt spid="386167"/>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8" fill="hold" nodeType="clickEffect">
                                  <p:stCondLst>
                                    <p:cond delay="0"/>
                                  </p:stCondLst>
                                  <p:childTnLst>
                                    <p:set>
                                      <p:cBhvr>
                                        <p:cTn id="38" dur="1" fill="hold">
                                          <p:stCondLst>
                                            <p:cond delay="0"/>
                                          </p:stCondLst>
                                        </p:cTn>
                                        <p:tgtEl>
                                          <p:spTgt spid="386170"/>
                                        </p:tgtEl>
                                        <p:attrNameLst>
                                          <p:attrName>style.visibility</p:attrName>
                                        </p:attrNameLst>
                                      </p:cBhvr>
                                      <p:to>
                                        <p:strVal val="visible"/>
                                      </p:to>
                                    </p:set>
                                    <p:animEffect transition="in" filter="wipe(left)">
                                      <p:cBhvr>
                                        <p:cTn id="39" dur="500"/>
                                        <p:tgtEl>
                                          <p:spTgt spid="386170"/>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386175"/>
                                        </p:tgtEl>
                                        <p:attrNameLst>
                                          <p:attrName>style.visibility</p:attrName>
                                        </p:attrNameLst>
                                      </p:cBhvr>
                                      <p:to>
                                        <p:strVal val="visible"/>
                                      </p:to>
                                    </p:set>
                                    <p:animEffect transition="in" filter="wipe(down)">
                                      <p:cBhvr>
                                        <p:cTn id="44" dur="500"/>
                                        <p:tgtEl>
                                          <p:spTgt spid="386175"/>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386092"/>
                                        </p:tgtEl>
                                        <p:attrNameLst>
                                          <p:attrName>style.visibility</p:attrName>
                                        </p:attrNameLst>
                                      </p:cBhvr>
                                      <p:to>
                                        <p:strVal val="visible"/>
                                      </p:to>
                                    </p:set>
                                    <p:anim calcmode="lin" valueType="num">
                                      <p:cBhvr additive="base">
                                        <p:cTn id="49" dur="500" fill="hold"/>
                                        <p:tgtEl>
                                          <p:spTgt spid="386092"/>
                                        </p:tgtEl>
                                        <p:attrNameLst>
                                          <p:attrName>ppt_x</p:attrName>
                                        </p:attrNameLst>
                                      </p:cBhvr>
                                      <p:tavLst>
                                        <p:tav tm="0">
                                          <p:val>
                                            <p:strVal val="0-#ppt_w/2"/>
                                          </p:val>
                                        </p:tav>
                                        <p:tav tm="100000">
                                          <p:val>
                                            <p:strVal val="#ppt_x"/>
                                          </p:val>
                                        </p:tav>
                                      </p:tavLst>
                                    </p:anim>
                                    <p:anim calcmode="lin" valueType="num">
                                      <p:cBhvr additive="base">
                                        <p:cTn id="50" dur="500" fill="hold"/>
                                        <p:tgtEl>
                                          <p:spTgt spid="386092"/>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nodeType="clickEffect">
                                  <p:stCondLst>
                                    <p:cond delay="0"/>
                                  </p:stCondLst>
                                  <p:childTnLst>
                                    <p:set>
                                      <p:cBhvr>
                                        <p:cTn id="54" dur="1" fill="hold">
                                          <p:stCondLst>
                                            <p:cond delay="0"/>
                                          </p:stCondLst>
                                        </p:cTn>
                                        <p:tgtEl>
                                          <p:spTgt spid="386176"/>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4" fill="hold" grpId="0" nodeType="clickEffect">
                                  <p:stCondLst>
                                    <p:cond delay="0"/>
                                  </p:stCondLst>
                                  <p:childTnLst>
                                    <p:set>
                                      <p:cBhvr>
                                        <p:cTn id="58" dur="1" fill="hold">
                                          <p:stCondLst>
                                            <p:cond delay="0"/>
                                          </p:stCondLst>
                                        </p:cTn>
                                        <p:tgtEl>
                                          <p:spTgt spid="386181"/>
                                        </p:tgtEl>
                                        <p:attrNameLst>
                                          <p:attrName>style.visibility</p:attrName>
                                        </p:attrNameLst>
                                      </p:cBhvr>
                                      <p:to>
                                        <p:strVal val="visible"/>
                                      </p:to>
                                    </p:set>
                                    <p:animEffect transition="in" filter="wipe(down)">
                                      <p:cBhvr>
                                        <p:cTn id="59" dur="500"/>
                                        <p:tgtEl>
                                          <p:spTgt spid="386181"/>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nodeType="clickEffect">
                                  <p:stCondLst>
                                    <p:cond delay="0"/>
                                  </p:stCondLst>
                                  <p:childTnLst>
                                    <p:set>
                                      <p:cBhvr>
                                        <p:cTn id="63" dur="1" fill="hold">
                                          <p:stCondLst>
                                            <p:cond delay="0"/>
                                          </p:stCondLst>
                                        </p:cTn>
                                        <p:tgtEl>
                                          <p:spTgt spid="3861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090" grpId="0" autoUpdateAnimBg="0"/>
      <p:bldP spid="386091" grpId="0" autoUpdateAnimBg="0"/>
      <p:bldP spid="386092" grpId="0" autoUpdateAnimBg="0"/>
      <p:bldP spid="386175" grpId="0" animBg="1"/>
      <p:bldP spid="386181"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84" name="Text Box 12"/>
          <p:cNvSpPr txBox="1">
            <a:spLocks noChangeArrowheads="1"/>
          </p:cNvSpPr>
          <p:nvPr/>
        </p:nvSpPr>
        <p:spPr bwMode="auto">
          <a:xfrm>
            <a:off x="1473200" y="260350"/>
            <a:ext cx="7059613" cy="701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zh-CN" sz="4000">
                <a:solidFill>
                  <a:srgbClr val="FF0000"/>
                </a:solidFill>
                <a:latin typeface="黑体" pitchFamily="2" charset="-122"/>
                <a:ea typeface="黑体" pitchFamily="2" charset="-122"/>
              </a:rPr>
              <a:t>过</a:t>
            </a:r>
            <a:r>
              <a:rPr lang="en-US" altLang="zh-CN" sz="4000">
                <a:solidFill>
                  <a:srgbClr val="FF0000"/>
                </a:solidFill>
                <a:latin typeface="黑体" pitchFamily="2" charset="-122"/>
                <a:ea typeface="黑体" pitchFamily="2" charset="-122"/>
              </a:rPr>
              <a:t>MN</a:t>
            </a:r>
            <a:r>
              <a:rPr lang="zh-CN" altLang="zh-CN" sz="4000">
                <a:solidFill>
                  <a:srgbClr val="FF0000"/>
                </a:solidFill>
                <a:latin typeface="黑体" pitchFamily="2" charset="-122"/>
                <a:ea typeface="黑体" pitchFamily="2" charset="-122"/>
              </a:rPr>
              <a:t>作平面</a:t>
            </a:r>
            <a:r>
              <a:rPr lang="en-US" altLang="zh-CN" sz="4000">
                <a:solidFill>
                  <a:srgbClr val="FF0000"/>
                </a:solidFill>
                <a:latin typeface="黑体" pitchFamily="2" charset="-122"/>
                <a:ea typeface="黑体" pitchFamily="2" charset="-122"/>
              </a:rPr>
              <a:t>Q</a:t>
            </a:r>
            <a:r>
              <a:rPr lang="zh-CN" altLang="zh-CN" sz="4000">
                <a:solidFill>
                  <a:srgbClr val="FF0000"/>
                </a:solidFill>
                <a:latin typeface="黑体" pitchFamily="2" charset="-122"/>
                <a:ea typeface="黑体" pitchFamily="2" charset="-122"/>
              </a:rPr>
              <a:t>垂直于</a:t>
            </a:r>
            <a:r>
              <a:rPr lang="en-US" altLang="zh-CN" sz="4000">
                <a:solidFill>
                  <a:srgbClr val="FF0000"/>
                </a:solidFill>
                <a:latin typeface="黑体" pitchFamily="2" charset="-122"/>
                <a:ea typeface="黑体" pitchFamily="2" charset="-122"/>
                <a:sym typeface="Math1" pitchFamily="2" charset="2"/>
              </a:rPr>
              <a:t>V</a:t>
            </a:r>
            <a:r>
              <a:rPr lang="zh-CN" altLang="en-US" sz="4000">
                <a:solidFill>
                  <a:srgbClr val="FF0000"/>
                </a:solidFill>
                <a:latin typeface="黑体" pitchFamily="2" charset="-122"/>
                <a:ea typeface="黑体" pitchFamily="2" charset="-122"/>
              </a:rPr>
              <a:t>投影面</a:t>
            </a:r>
          </a:p>
        </p:txBody>
      </p:sp>
      <p:grpSp>
        <p:nvGrpSpPr>
          <p:cNvPr id="387094" name="Group 22"/>
          <p:cNvGrpSpPr>
            <a:grpSpLocks/>
          </p:cNvGrpSpPr>
          <p:nvPr/>
        </p:nvGrpSpPr>
        <p:grpSpPr bwMode="auto">
          <a:xfrm>
            <a:off x="1835150" y="2916238"/>
            <a:ext cx="5165725" cy="3259137"/>
            <a:chOff x="1156" y="1265"/>
            <a:chExt cx="3254" cy="2053"/>
          </a:xfrm>
        </p:grpSpPr>
        <p:grpSp>
          <p:nvGrpSpPr>
            <p:cNvPr id="104490" name="Group 23"/>
            <p:cNvGrpSpPr>
              <a:grpSpLocks/>
            </p:cNvGrpSpPr>
            <p:nvPr/>
          </p:nvGrpSpPr>
          <p:grpSpPr bwMode="auto">
            <a:xfrm>
              <a:off x="1294" y="1308"/>
              <a:ext cx="2999" cy="1829"/>
              <a:chOff x="1294" y="1308"/>
              <a:chExt cx="2999" cy="1829"/>
            </a:xfrm>
          </p:grpSpPr>
          <p:sp>
            <p:nvSpPr>
              <p:cNvPr id="104500" name="Line 24"/>
              <p:cNvSpPr>
                <a:spLocks noChangeShapeType="1"/>
              </p:cNvSpPr>
              <p:nvPr/>
            </p:nvSpPr>
            <p:spPr bwMode="auto">
              <a:xfrm>
                <a:off x="1294" y="1308"/>
                <a:ext cx="2999" cy="93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501" name="Line 25"/>
              <p:cNvSpPr>
                <a:spLocks noChangeShapeType="1"/>
              </p:cNvSpPr>
              <p:nvPr/>
            </p:nvSpPr>
            <p:spPr bwMode="auto">
              <a:xfrm flipH="1">
                <a:off x="2514" y="2246"/>
                <a:ext cx="1779" cy="89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502" name="Line 26"/>
              <p:cNvSpPr>
                <a:spLocks noChangeShapeType="1"/>
              </p:cNvSpPr>
              <p:nvPr/>
            </p:nvSpPr>
            <p:spPr bwMode="auto">
              <a:xfrm>
                <a:off x="1294" y="1308"/>
                <a:ext cx="1220" cy="182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4491" name="Freeform 27"/>
            <p:cNvSpPr>
              <a:spLocks/>
            </p:cNvSpPr>
            <p:nvPr/>
          </p:nvSpPr>
          <p:spPr bwMode="auto">
            <a:xfrm>
              <a:off x="1156" y="1265"/>
              <a:ext cx="61" cy="126"/>
            </a:xfrm>
            <a:custGeom>
              <a:avLst/>
              <a:gdLst>
                <a:gd name="T0" fmla="*/ 0 w 143"/>
                <a:gd name="T1" fmla="*/ 25 h 286"/>
                <a:gd name="T2" fmla="*/ 11 w 143"/>
                <a:gd name="T3" fmla="*/ 0 h 286"/>
                <a:gd name="T4" fmla="*/ 10 w 143"/>
                <a:gd name="T5" fmla="*/ 25 h 286"/>
                <a:gd name="T6" fmla="*/ 0 60000 65536"/>
                <a:gd name="T7" fmla="*/ 0 60000 65536"/>
                <a:gd name="T8" fmla="*/ 0 60000 65536"/>
              </a:gdLst>
              <a:ahLst/>
              <a:cxnLst>
                <a:cxn ang="T6">
                  <a:pos x="T0" y="T1"/>
                </a:cxn>
                <a:cxn ang="T7">
                  <a:pos x="T2" y="T3"/>
                </a:cxn>
                <a:cxn ang="T8">
                  <a:pos x="T4" y="T5"/>
                </a:cxn>
              </a:cxnLst>
              <a:rect l="0" t="0" r="r" b="b"/>
              <a:pathLst>
                <a:path w="143" h="286">
                  <a:moveTo>
                    <a:pt x="0" y="286"/>
                  </a:moveTo>
                  <a:lnTo>
                    <a:pt x="143" y="0"/>
                  </a:lnTo>
                  <a:lnTo>
                    <a:pt x="134" y="2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92" name="Line 28"/>
            <p:cNvSpPr>
              <a:spLocks noChangeShapeType="1"/>
            </p:cNvSpPr>
            <p:nvPr/>
          </p:nvSpPr>
          <p:spPr bwMode="auto">
            <a:xfrm flipH="1">
              <a:off x="1174" y="1355"/>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93" name="Freeform 29"/>
            <p:cNvSpPr>
              <a:spLocks/>
            </p:cNvSpPr>
            <p:nvPr/>
          </p:nvSpPr>
          <p:spPr bwMode="auto">
            <a:xfrm>
              <a:off x="2505" y="3247"/>
              <a:ext cx="58" cy="71"/>
            </a:xfrm>
            <a:custGeom>
              <a:avLst/>
              <a:gdLst>
                <a:gd name="T0" fmla="*/ 0 w 136"/>
                <a:gd name="T1" fmla="*/ 14 h 160"/>
                <a:gd name="T2" fmla="*/ 4 w 136"/>
                <a:gd name="T3" fmla="*/ 14 h 160"/>
                <a:gd name="T4" fmla="*/ 6 w 136"/>
                <a:gd name="T5" fmla="*/ 14 h 160"/>
                <a:gd name="T6" fmla="*/ 7 w 136"/>
                <a:gd name="T7" fmla="*/ 12 h 160"/>
                <a:gd name="T8" fmla="*/ 9 w 136"/>
                <a:gd name="T9" fmla="*/ 11 h 160"/>
                <a:gd name="T10" fmla="*/ 9 w 136"/>
                <a:gd name="T11" fmla="*/ 9 h 160"/>
                <a:gd name="T12" fmla="*/ 10 w 136"/>
                <a:gd name="T13" fmla="*/ 7 h 160"/>
                <a:gd name="T14" fmla="*/ 11 w 136"/>
                <a:gd name="T15" fmla="*/ 5 h 160"/>
                <a:gd name="T16" fmla="*/ 10 w 136"/>
                <a:gd name="T17" fmla="*/ 3 h 160"/>
                <a:gd name="T18" fmla="*/ 10 w 136"/>
                <a:gd name="T19" fmla="*/ 1 h 160"/>
                <a:gd name="T20" fmla="*/ 9 w 136"/>
                <a:gd name="T21" fmla="*/ 0 h 160"/>
                <a:gd name="T22" fmla="*/ 8 w 136"/>
                <a:gd name="T23" fmla="*/ 0 h 160"/>
                <a:gd name="T24" fmla="*/ 3 w 136"/>
                <a:gd name="T25" fmla="*/ 0 h 1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6" h="160">
                  <a:moveTo>
                    <a:pt x="0" y="160"/>
                  </a:moveTo>
                  <a:lnTo>
                    <a:pt x="55" y="160"/>
                  </a:lnTo>
                  <a:lnTo>
                    <a:pt x="73" y="155"/>
                  </a:lnTo>
                  <a:lnTo>
                    <a:pt x="91" y="144"/>
                  </a:lnTo>
                  <a:lnTo>
                    <a:pt x="108" y="127"/>
                  </a:lnTo>
                  <a:lnTo>
                    <a:pt x="122" y="104"/>
                  </a:lnTo>
                  <a:lnTo>
                    <a:pt x="132" y="80"/>
                  </a:lnTo>
                  <a:lnTo>
                    <a:pt x="136" y="55"/>
                  </a:lnTo>
                  <a:lnTo>
                    <a:pt x="134" y="33"/>
                  </a:lnTo>
                  <a:lnTo>
                    <a:pt x="126" y="16"/>
                  </a:lnTo>
                  <a:lnTo>
                    <a:pt x="114" y="4"/>
                  </a:lnTo>
                  <a:lnTo>
                    <a:pt x="98" y="0"/>
                  </a:lnTo>
                  <a:lnTo>
                    <a:pt x="4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94" name="Freeform 30"/>
            <p:cNvSpPr>
              <a:spLocks/>
            </p:cNvSpPr>
            <p:nvPr/>
          </p:nvSpPr>
          <p:spPr bwMode="auto">
            <a:xfrm>
              <a:off x="2505" y="3192"/>
              <a:ext cx="71" cy="126"/>
            </a:xfrm>
            <a:custGeom>
              <a:avLst/>
              <a:gdLst>
                <a:gd name="T0" fmla="*/ 8 w 162"/>
                <a:gd name="T1" fmla="*/ 11 h 287"/>
                <a:gd name="T2" fmla="*/ 10 w 162"/>
                <a:gd name="T3" fmla="*/ 11 h 287"/>
                <a:gd name="T4" fmla="*/ 11 w 162"/>
                <a:gd name="T5" fmla="*/ 9 h 287"/>
                <a:gd name="T6" fmla="*/ 12 w 162"/>
                <a:gd name="T7" fmla="*/ 7 h 287"/>
                <a:gd name="T8" fmla="*/ 14 w 162"/>
                <a:gd name="T9" fmla="*/ 5 h 287"/>
                <a:gd name="T10" fmla="*/ 14 w 162"/>
                <a:gd name="T11" fmla="*/ 4 h 287"/>
                <a:gd name="T12" fmla="*/ 13 w 162"/>
                <a:gd name="T13" fmla="*/ 2 h 287"/>
                <a:gd name="T14" fmla="*/ 12 w 162"/>
                <a:gd name="T15" fmla="*/ 0 h 287"/>
                <a:gd name="T16" fmla="*/ 11 w 162"/>
                <a:gd name="T17" fmla="*/ 0 h 287"/>
                <a:gd name="T18" fmla="*/ 6 w 162"/>
                <a:gd name="T19" fmla="*/ 0 h 287"/>
                <a:gd name="T20" fmla="*/ 0 w 162"/>
                <a:gd name="T21" fmla="*/ 24 h 2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2" h="287">
                  <a:moveTo>
                    <a:pt x="98" y="127"/>
                  </a:moveTo>
                  <a:lnTo>
                    <a:pt x="116" y="123"/>
                  </a:lnTo>
                  <a:lnTo>
                    <a:pt x="134" y="109"/>
                  </a:lnTo>
                  <a:lnTo>
                    <a:pt x="149" y="88"/>
                  </a:lnTo>
                  <a:lnTo>
                    <a:pt x="159" y="64"/>
                  </a:lnTo>
                  <a:lnTo>
                    <a:pt x="162" y="40"/>
                  </a:lnTo>
                  <a:lnTo>
                    <a:pt x="158" y="18"/>
                  </a:lnTo>
                  <a:lnTo>
                    <a:pt x="148" y="5"/>
                  </a:lnTo>
                  <a:lnTo>
                    <a:pt x="132" y="0"/>
                  </a:lnTo>
                  <a:lnTo>
                    <a:pt x="76" y="0"/>
                  </a:lnTo>
                  <a:lnTo>
                    <a:pt x="0" y="28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95" name="Line 31"/>
            <p:cNvSpPr>
              <a:spLocks noChangeShapeType="1"/>
            </p:cNvSpPr>
            <p:nvPr/>
          </p:nvSpPr>
          <p:spPr bwMode="auto">
            <a:xfrm flipH="1">
              <a:off x="4361" y="2319"/>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96" name="Freeform 32"/>
            <p:cNvSpPr>
              <a:spLocks/>
            </p:cNvSpPr>
            <p:nvPr/>
          </p:nvSpPr>
          <p:spPr bwMode="auto">
            <a:xfrm>
              <a:off x="4345" y="2286"/>
              <a:ext cx="16" cy="33"/>
            </a:xfrm>
            <a:custGeom>
              <a:avLst/>
              <a:gdLst>
                <a:gd name="T0" fmla="*/ 0 w 35"/>
                <a:gd name="T1" fmla="*/ 0 h 71"/>
                <a:gd name="T2" fmla="*/ 0 w 35"/>
                <a:gd name="T3" fmla="*/ 2 h 71"/>
                <a:gd name="T4" fmla="*/ 0 w 35"/>
                <a:gd name="T5" fmla="*/ 4 h 71"/>
                <a:gd name="T6" fmla="*/ 1 w 35"/>
                <a:gd name="T7" fmla="*/ 6 h 71"/>
                <a:gd name="T8" fmla="*/ 2 w 35"/>
                <a:gd name="T9" fmla="*/ 7 h 71"/>
                <a:gd name="T10" fmla="*/ 3 w 35"/>
                <a:gd name="T11" fmla="*/ 7 h 7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71">
                  <a:moveTo>
                    <a:pt x="3" y="0"/>
                  </a:moveTo>
                  <a:lnTo>
                    <a:pt x="0" y="22"/>
                  </a:lnTo>
                  <a:lnTo>
                    <a:pt x="2" y="43"/>
                  </a:lnTo>
                  <a:lnTo>
                    <a:pt x="8" y="59"/>
                  </a:lnTo>
                  <a:lnTo>
                    <a:pt x="20" y="68"/>
                  </a:lnTo>
                  <a:lnTo>
                    <a:pt x="35"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97" name="Line 33"/>
            <p:cNvSpPr>
              <a:spLocks noChangeShapeType="1"/>
            </p:cNvSpPr>
            <p:nvPr/>
          </p:nvSpPr>
          <p:spPr bwMode="auto">
            <a:xfrm flipV="1">
              <a:off x="4345" y="2224"/>
              <a:ext cx="16"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98" name="Freeform 34"/>
            <p:cNvSpPr>
              <a:spLocks/>
            </p:cNvSpPr>
            <p:nvPr/>
          </p:nvSpPr>
          <p:spPr bwMode="auto">
            <a:xfrm>
              <a:off x="4361" y="2193"/>
              <a:ext cx="31" cy="31"/>
            </a:xfrm>
            <a:custGeom>
              <a:avLst/>
              <a:gdLst>
                <a:gd name="T0" fmla="*/ 6 w 70"/>
                <a:gd name="T1" fmla="*/ 0 h 71"/>
                <a:gd name="T2" fmla="*/ 5 w 70"/>
                <a:gd name="T3" fmla="*/ 0 h 71"/>
                <a:gd name="T4" fmla="*/ 3 w 70"/>
                <a:gd name="T5" fmla="*/ 1 h 71"/>
                <a:gd name="T6" fmla="*/ 2 w 70"/>
                <a:gd name="T7" fmla="*/ 3 h 71"/>
                <a:gd name="T8" fmla="*/ 1 w 70"/>
                <a:gd name="T9" fmla="*/ 4 h 71"/>
                <a:gd name="T10" fmla="*/ 0 w 70"/>
                <a:gd name="T11" fmla="*/ 6 h 7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0" h="71">
                  <a:moveTo>
                    <a:pt x="70" y="0"/>
                  </a:moveTo>
                  <a:lnTo>
                    <a:pt x="54" y="3"/>
                  </a:lnTo>
                  <a:lnTo>
                    <a:pt x="37" y="14"/>
                  </a:lnTo>
                  <a:lnTo>
                    <a:pt x="22" y="29"/>
                  </a:lnTo>
                  <a:lnTo>
                    <a:pt x="9" y="49"/>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99" name="Line 35"/>
            <p:cNvSpPr>
              <a:spLocks noChangeShapeType="1"/>
            </p:cNvSpPr>
            <p:nvPr/>
          </p:nvSpPr>
          <p:spPr bwMode="auto">
            <a:xfrm>
              <a:off x="4392" y="2193"/>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7108" name="Group 36"/>
          <p:cNvGrpSpPr>
            <a:grpSpLocks/>
          </p:cNvGrpSpPr>
          <p:nvPr/>
        </p:nvGrpSpPr>
        <p:grpSpPr bwMode="auto">
          <a:xfrm>
            <a:off x="4030663" y="2736850"/>
            <a:ext cx="706437" cy="3462338"/>
            <a:chOff x="2539" y="1152"/>
            <a:chExt cx="445" cy="2181"/>
          </a:xfrm>
        </p:grpSpPr>
        <p:sp>
          <p:nvSpPr>
            <p:cNvPr id="104487" name="Freeform 37"/>
            <p:cNvSpPr>
              <a:spLocks/>
            </p:cNvSpPr>
            <p:nvPr/>
          </p:nvSpPr>
          <p:spPr bwMode="auto">
            <a:xfrm>
              <a:off x="2588" y="1152"/>
              <a:ext cx="92" cy="123"/>
            </a:xfrm>
            <a:custGeom>
              <a:avLst/>
              <a:gdLst>
                <a:gd name="T0" fmla="*/ 0 w 210"/>
                <a:gd name="T1" fmla="*/ 23 h 286"/>
                <a:gd name="T2" fmla="*/ 7 w 210"/>
                <a:gd name="T3" fmla="*/ 0 h 286"/>
                <a:gd name="T4" fmla="*/ 8 w 210"/>
                <a:gd name="T5" fmla="*/ 12 h 286"/>
                <a:gd name="T6" fmla="*/ 18 w 210"/>
                <a:gd name="T7" fmla="*/ 0 h 286"/>
                <a:gd name="T8" fmla="*/ 11 w 210"/>
                <a:gd name="T9" fmla="*/ 23 h 2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286">
                  <a:moveTo>
                    <a:pt x="0" y="286"/>
                  </a:moveTo>
                  <a:lnTo>
                    <a:pt x="77" y="0"/>
                  </a:lnTo>
                  <a:lnTo>
                    <a:pt x="101" y="158"/>
                  </a:lnTo>
                  <a:lnTo>
                    <a:pt x="210" y="0"/>
                  </a:lnTo>
                  <a:lnTo>
                    <a:pt x="133" y="28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88" name="Freeform 38"/>
            <p:cNvSpPr>
              <a:spLocks/>
            </p:cNvSpPr>
            <p:nvPr/>
          </p:nvSpPr>
          <p:spPr bwMode="auto">
            <a:xfrm>
              <a:off x="2901" y="3152"/>
              <a:ext cx="83" cy="126"/>
            </a:xfrm>
            <a:custGeom>
              <a:avLst/>
              <a:gdLst>
                <a:gd name="T0" fmla="*/ 0 w 188"/>
                <a:gd name="T1" fmla="*/ 25 h 286"/>
                <a:gd name="T2" fmla="*/ 7 w 188"/>
                <a:gd name="T3" fmla="*/ 0 h 286"/>
                <a:gd name="T4" fmla="*/ 10 w 188"/>
                <a:gd name="T5" fmla="*/ 25 h 286"/>
                <a:gd name="T6" fmla="*/ 16 w 188"/>
                <a:gd name="T7" fmla="*/ 0 h 28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8" h="286">
                  <a:moveTo>
                    <a:pt x="0" y="286"/>
                  </a:moveTo>
                  <a:lnTo>
                    <a:pt x="77" y="0"/>
                  </a:lnTo>
                  <a:lnTo>
                    <a:pt x="112" y="286"/>
                  </a:lnTo>
                  <a:lnTo>
                    <a:pt x="18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89" name="Line 39"/>
            <p:cNvSpPr>
              <a:spLocks noChangeShapeType="1"/>
            </p:cNvSpPr>
            <p:nvPr/>
          </p:nvSpPr>
          <p:spPr bwMode="auto">
            <a:xfrm>
              <a:off x="2539" y="1189"/>
              <a:ext cx="322" cy="214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7112" name="Group 40"/>
          <p:cNvGrpSpPr>
            <a:grpSpLocks/>
          </p:cNvGrpSpPr>
          <p:nvPr/>
        </p:nvGrpSpPr>
        <p:grpSpPr bwMode="auto">
          <a:xfrm>
            <a:off x="2308225" y="1341438"/>
            <a:ext cx="3779838" cy="5443537"/>
            <a:chOff x="1454" y="273"/>
            <a:chExt cx="2381" cy="3429"/>
          </a:xfrm>
        </p:grpSpPr>
        <p:grpSp>
          <p:nvGrpSpPr>
            <p:cNvPr id="104459" name="Group 41"/>
            <p:cNvGrpSpPr>
              <a:grpSpLocks/>
            </p:cNvGrpSpPr>
            <p:nvPr/>
          </p:nvGrpSpPr>
          <p:grpSpPr bwMode="auto">
            <a:xfrm>
              <a:off x="1454" y="273"/>
              <a:ext cx="2381" cy="3429"/>
              <a:chOff x="1454" y="273"/>
              <a:chExt cx="2381" cy="3429"/>
            </a:xfrm>
          </p:grpSpPr>
          <p:sp>
            <p:nvSpPr>
              <p:cNvPr id="104461" name="Line 42"/>
              <p:cNvSpPr>
                <a:spLocks noChangeShapeType="1"/>
              </p:cNvSpPr>
              <p:nvPr/>
            </p:nvSpPr>
            <p:spPr bwMode="auto">
              <a:xfrm>
                <a:off x="2699" y="2252"/>
                <a:ext cx="110" cy="737"/>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62" name="Line 43"/>
              <p:cNvSpPr>
                <a:spLocks noChangeShapeType="1"/>
              </p:cNvSpPr>
              <p:nvPr/>
            </p:nvSpPr>
            <p:spPr bwMode="auto">
              <a:xfrm>
                <a:off x="2705" y="2295"/>
                <a:ext cx="12"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63" name="Line 44"/>
              <p:cNvSpPr>
                <a:spLocks noChangeShapeType="1"/>
              </p:cNvSpPr>
              <p:nvPr/>
            </p:nvSpPr>
            <p:spPr bwMode="auto">
              <a:xfrm>
                <a:off x="2723" y="2421"/>
                <a:ext cx="15" cy="1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64" name="Line 45"/>
              <p:cNvSpPr>
                <a:spLocks noChangeShapeType="1"/>
              </p:cNvSpPr>
              <p:nvPr/>
            </p:nvSpPr>
            <p:spPr bwMode="auto">
              <a:xfrm>
                <a:off x="2745" y="2559"/>
                <a:ext cx="15" cy="1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65" name="Line 46"/>
              <p:cNvSpPr>
                <a:spLocks noChangeShapeType="1"/>
              </p:cNvSpPr>
              <p:nvPr/>
            </p:nvSpPr>
            <p:spPr bwMode="auto">
              <a:xfrm>
                <a:off x="2766" y="2697"/>
                <a:ext cx="15" cy="1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66" name="Line 47"/>
              <p:cNvSpPr>
                <a:spLocks noChangeShapeType="1"/>
              </p:cNvSpPr>
              <p:nvPr/>
            </p:nvSpPr>
            <p:spPr bwMode="auto">
              <a:xfrm>
                <a:off x="2785" y="2836"/>
                <a:ext cx="15"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4467" name="Group 48"/>
              <p:cNvGrpSpPr>
                <a:grpSpLocks/>
              </p:cNvGrpSpPr>
              <p:nvPr/>
            </p:nvGrpSpPr>
            <p:grpSpPr bwMode="auto">
              <a:xfrm>
                <a:off x="1454" y="273"/>
                <a:ext cx="2381" cy="3429"/>
                <a:chOff x="1454" y="273"/>
                <a:chExt cx="2381" cy="3429"/>
              </a:xfrm>
            </p:grpSpPr>
            <p:grpSp>
              <p:nvGrpSpPr>
                <p:cNvPr id="104468" name="Group 49"/>
                <p:cNvGrpSpPr>
                  <a:grpSpLocks/>
                </p:cNvGrpSpPr>
                <p:nvPr/>
              </p:nvGrpSpPr>
              <p:grpSpPr bwMode="auto">
                <a:xfrm>
                  <a:off x="1454" y="273"/>
                  <a:ext cx="2381" cy="3429"/>
                  <a:chOff x="1454" y="273"/>
                  <a:chExt cx="2381" cy="3429"/>
                </a:xfrm>
              </p:grpSpPr>
              <p:sp>
                <p:nvSpPr>
                  <p:cNvPr id="104474" name="Line 50"/>
                  <p:cNvSpPr>
                    <a:spLocks noChangeShapeType="1"/>
                  </p:cNvSpPr>
                  <p:nvPr/>
                </p:nvSpPr>
                <p:spPr bwMode="auto">
                  <a:xfrm>
                    <a:off x="1940" y="1508"/>
                    <a:ext cx="1293" cy="126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4475" name="Group 51"/>
                  <p:cNvGrpSpPr>
                    <a:grpSpLocks/>
                  </p:cNvGrpSpPr>
                  <p:nvPr/>
                </p:nvGrpSpPr>
                <p:grpSpPr bwMode="auto">
                  <a:xfrm>
                    <a:off x="1454" y="273"/>
                    <a:ext cx="2381" cy="3429"/>
                    <a:chOff x="1454" y="273"/>
                    <a:chExt cx="2381" cy="3429"/>
                  </a:xfrm>
                </p:grpSpPr>
                <p:sp>
                  <p:nvSpPr>
                    <p:cNvPr id="104476" name="Line 52"/>
                    <p:cNvSpPr>
                      <a:spLocks noChangeShapeType="1"/>
                    </p:cNvSpPr>
                    <p:nvPr/>
                  </p:nvSpPr>
                  <p:spPr bwMode="auto">
                    <a:xfrm>
                      <a:off x="2407" y="273"/>
                      <a:ext cx="1428" cy="903"/>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77" name="Line 53"/>
                    <p:cNvSpPr>
                      <a:spLocks noChangeShapeType="1"/>
                    </p:cNvSpPr>
                    <p:nvPr/>
                  </p:nvSpPr>
                  <p:spPr bwMode="auto">
                    <a:xfrm flipH="1">
                      <a:off x="1940" y="273"/>
                      <a:ext cx="467" cy="1235"/>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78" name="Line 54"/>
                    <p:cNvSpPr>
                      <a:spLocks noChangeShapeType="1"/>
                    </p:cNvSpPr>
                    <p:nvPr/>
                  </p:nvSpPr>
                  <p:spPr bwMode="auto">
                    <a:xfrm flipH="1">
                      <a:off x="2883" y="1176"/>
                      <a:ext cx="952" cy="2526"/>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79" name="Line 55"/>
                    <p:cNvSpPr>
                      <a:spLocks noChangeShapeType="1"/>
                    </p:cNvSpPr>
                    <p:nvPr/>
                  </p:nvSpPr>
                  <p:spPr bwMode="auto">
                    <a:xfrm>
                      <a:off x="1454" y="2799"/>
                      <a:ext cx="1429" cy="903"/>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80" name="Line 56"/>
                    <p:cNvSpPr>
                      <a:spLocks noChangeShapeType="1"/>
                    </p:cNvSpPr>
                    <p:nvPr/>
                  </p:nvSpPr>
                  <p:spPr bwMode="auto">
                    <a:xfrm flipH="1">
                      <a:off x="1454" y="2000"/>
                      <a:ext cx="301" cy="799"/>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81" name="Line 57"/>
                    <p:cNvSpPr>
                      <a:spLocks noChangeShapeType="1"/>
                    </p:cNvSpPr>
                    <p:nvPr/>
                  </p:nvSpPr>
                  <p:spPr bwMode="auto">
                    <a:xfrm>
                      <a:off x="1940" y="1508"/>
                      <a:ext cx="1582" cy="498"/>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82" name="Line 58"/>
                    <p:cNvSpPr>
                      <a:spLocks noChangeShapeType="1"/>
                    </p:cNvSpPr>
                    <p:nvPr/>
                  </p:nvSpPr>
                  <p:spPr bwMode="auto">
                    <a:xfrm flipV="1">
                      <a:off x="2419" y="491"/>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83" name="Freeform 59"/>
                    <p:cNvSpPr>
                      <a:spLocks/>
                    </p:cNvSpPr>
                    <p:nvPr/>
                  </p:nvSpPr>
                  <p:spPr bwMode="auto">
                    <a:xfrm>
                      <a:off x="2434" y="454"/>
                      <a:ext cx="49" cy="37"/>
                    </a:xfrm>
                    <a:custGeom>
                      <a:avLst/>
                      <a:gdLst>
                        <a:gd name="T0" fmla="*/ 9 w 115"/>
                        <a:gd name="T1" fmla="*/ 8 h 79"/>
                        <a:gd name="T2" fmla="*/ 9 w 115"/>
                        <a:gd name="T3" fmla="*/ 6 h 79"/>
                        <a:gd name="T4" fmla="*/ 9 w 115"/>
                        <a:gd name="T5" fmla="*/ 3 h 79"/>
                        <a:gd name="T6" fmla="*/ 8 w 115"/>
                        <a:gd name="T7" fmla="*/ 1 h 79"/>
                        <a:gd name="T8" fmla="*/ 7 w 115"/>
                        <a:gd name="T9" fmla="*/ 0 h 79"/>
                        <a:gd name="T10" fmla="*/ 6 w 115"/>
                        <a:gd name="T11" fmla="*/ 0 h 79"/>
                        <a:gd name="T12" fmla="*/ 5 w 115"/>
                        <a:gd name="T13" fmla="*/ 0 h 79"/>
                        <a:gd name="T14" fmla="*/ 3 w 115"/>
                        <a:gd name="T15" fmla="*/ 1 h 79"/>
                        <a:gd name="T16" fmla="*/ 2 w 115"/>
                        <a:gd name="T17" fmla="*/ 3 h 79"/>
                        <a:gd name="T18" fmla="*/ 0 w 115"/>
                        <a:gd name="T19" fmla="*/ 6 h 79"/>
                        <a:gd name="T20" fmla="*/ 0 w 115"/>
                        <a:gd name="T21" fmla="*/ 8 h 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5" h="79">
                          <a:moveTo>
                            <a:pt x="111" y="79"/>
                          </a:moveTo>
                          <a:lnTo>
                            <a:pt x="115" y="55"/>
                          </a:lnTo>
                          <a:lnTo>
                            <a:pt x="113" y="33"/>
                          </a:lnTo>
                          <a:lnTo>
                            <a:pt x="105" y="15"/>
                          </a:lnTo>
                          <a:lnTo>
                            <a:pt x="92" y="3"/>
                          </a:lnTo>
                          <a:lnTo>
                            <a:pt x="76" y="0"/>
                          </a:lnTo>
                          <a:lnTo>
                            <a:pt x="58" y="3"/>
                          </a:lnTo>
                          <a:lnTo>
                            <a:pt x="39" y="15"/>
                          </a:lnTo>
                          <a:lnTo>
                            <a:pt x="22" y="33"/>
                          </a:lnTo>
                          <a:lnTo>
                            <a:pt x="8" y="55"/>
                          </a:lnTo>
                          <a:lnTo>
                            <a:pt x="0"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84" name="Line 60"/>
                    <p:cNvSpPr>
                      <a:spLocks noChangeShapeType="1"/>
                    </p:cNvSpPr>
                    <p:nvPr/>
                  </p:nvSpPr>
                  <p:spPr bwMode="auto">
                    <a:xfrm flipH="1">
                      <a:off x="2468" y="491"/>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85" name="Freeform 61"/>
                    <p:cNvSpPr>
                      <a:spLocks/>
                    </p:cNvSpPr>
                    <p:nvPr/>
                  </p:nvSpPr>
                  <p:spPr bwMode="auto">
                    <a:xfrm>
                      <a:off x="2416" y="546"/>
                      <a:ext cx="52" cy="34"/>
                    </a:xfrm>
                    <a:custGeom>
                      <a:avLst/>
                      <a:gdLst>
                        <a:gd name="T0" fmla="*/ 0 w 115"/>
                        <a:gd name="T1" fmla="*/ 0 h 80"/>
                        <a:gd name="T2" fmla="*/ 0 w 115"/>
                        <a:gd name="T3" fmla="*/ 2 h 80"/>
                        <a:gd name="T4" fmla="*/ 0 w 115"/>
                        <a:gd name="T5" fmla="*/ 4 h 80"/>
                        <a:gd name="T6" fmla="*/ 1 w 115"/>
                        <a:gd name="T7" fmla="*/ 5 h 80"/>
                        <a:gd name="T8" fmla="*/ 2 w 115"/>
                        <a:gd name="T9" fmla="*/ 6 h 80"/>
                        <a:gd name="T10" fmla="*/ 4 w 115"/>
                        <a:gd name="T11" fmla="*/ 6 h 80"/>
                        <a:gd name="T12" fmla="*/ 5 w 115"/>
                        <a:gd name="T13" fmla="*/ 6 h 80"/>
                        <a:gd name="T14" fmla="*/ 7 w 115"/>
                        <a:gd name="T15" fmla="*/ 5 h 80"/>
                        <a:gd name="T16" fmla="*/ 9 w 115"/>
                        <a:gd name="T17" fmla="*/ 4 h 80"/>
                        <a:gd name="T18" fmla="*/ 10 w 115"/>
                        <a:gd name="T19" fmla="*/ 2 h 80"/>
                        <a:gd name="T20" fmla="*/ 11 w 115"/>
                        <a:gd name="T21" fmla="*/ 0 h 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5" h="80">
                          <a:moveTo>
                            <a:pt x="5" y="0"/>
                          </a:moveTo>
                          <a:lnTo>
                            <a:pt x="0" y="24"/>
                          </a:lnTo>
                          <a:lnTo>
                            <a:pt x="3" y="47"/>
                          </a:lnTo>
                          <a:lnTo>
                            <a:pt x="10" y="64"/>
                          </a:lnTo>
                          <a:lnTo>
                            <a:pt x="23" y="75"/>
                          </a:lnTo>
                          <a:lnTo>
                            <a:pt x="39" y="80"/>
                          </a:lnTo>
                          <a:lnTo>
                            <a:pt x="57" y="75"/>
                          </a:lnTo>
                          <a:lnTo>
                            <a:pt x="75" y="64"/>
                          </a:lnTo>
                          <a:lnTo>
                            <a:pt x="92" y="47"/>
                          </a:lnTo>
                          <a:lnTo>
                            <a:pt x="106" y="24"/>
                          </a:lnTo>
                          <a:lnTo>
                            <a:pt x="11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86" name="Line 62"/>
                    <p:cNvSpPr>
                      <a:spLocks noChangeShapeType="1"/>
                    </p:cNvSpPr>
                    <p:nvPr/>
                  </p:nvSpPr>
                  <p:spPr bwMode="auto">
                    <a:xfrm>
                      <a:off x="2450" y="553"/>
                      <a:ext cx="18"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04469" name="Group 63"/>
                <p:cNvGrpSpPr>
                  <a:grpSpLocks/>
                </p:cNvGrpSpPr>
                <p:nvPr/>
              </p:nvGrpSpPr>
              <p:grpSpPr bwMode="auto">
                <a:xfrm>
                  <a:off x="1838" y="1330"/>
                  <a:ext cx="1497" cy="1598"/>
                  <a:chOff x="1838" y="1330"/>
                  <a:chExt cx="1497" cy="1598"/>
                </a:xfrm>
              </p:grpSpPr>
              <p:sp>
                <p:nvSpPr>
                  <p:cNvPr id="104470" name="Freeform 64"/>
                  <p:cNvSpPr>
                    <a:spLocks/>
                  </p:cNvSpPr>
                  <p:nvPr/>
                </p:nvSpPr>
                <p:spPr bwMode="auto">
                  <a:xfrm>
                    <a:off x="3261" y="2802"/>
                    <a:ext cx="74" cy="126"/>
                  </a:xfrm>
                  <a:custGeom>
                    <a:avLst/>
                    <a:gdLst>
                      <a:gd name="T0" fmla="*/ 0 w 166"/>
                      <a:gd name="T1" fmla="*/ 24 h 287"/>
                      <a:gd name="T2" fmla="*/ 7 w 166"/>
                      <a:gd name="T3" fmla="*/ 0 h 287"/>
                      <a:gd name="T4" fmla="*/ 15 w 166"/>
                      <a:gd name="T5" fmla="*/ 0 h 287"/>
                      <a:gd name="T6" fmla="*/ 0 60000 65536"/>
                      <a:gd name="T7" fmla="*/ 0 60000 65536"/>
                      <a:gd name="T8" fmla="*/ 0 60000 65536"/>
                    </a:gdLst>
                    <a:ahLst/>
                    <a:cxnLst>
                      <a:cxn ang="T6">
                        <a:pos x="T0" y="T1"/>
                      </a:cxn>
                      <a:cxn ang="T7">
                        <a:pos x="T2" y="T3"/>
                      </a:cxn>
                      <a:cxn ang="T8">
                        <a:pos x="T4" y="T5"/>
                      </a:cxn>
                    </a:cxnLst>
                    <a:rect l="0" t="0" r="r" b="b"/>
                    <a:pathLst>
                      <a:path w="166" h="287">
                        <a:moveTo>
                          <a:pt x="0" y="287"/>
                        </a:moveTo>
                        <a:lnTo>
                          <a:pt x="76" y="0"/>
                        </a:lnTo>
                        <a:lnTo>
                          <a:pt x="1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71" name="Line 65"/>
                  <p:cNvSpPr>
                    <a:spLocks noChangeShapeType="1"/>
                  </p:cNvSpPr>
                  <p:nvPr/>
                </p:nvSpPr>
                <p:spPr bwMode="auto">
                  <a:xfrm>
                    <a:off x="3279" y="2857"/>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72" name="Freeform 66"/>
                  <p:cNvSpPr>
                    <a:spLocks/>
                  </p:cNvSpPr>
                  <p:nvPr/>
                </p:nvSpPr>
                <p:spPr bwMode="auto">
                  <a:xfrm>
                    <a:off x="1838" y="1330"/>
                    <a:ext cx="74" cy="126"/>
                  </a:xfrm>
                  <a:custGeom>
                    <a:avLst/>
                    <a:gdLst>
                      <a:gd name="T0" fmla="*/ 8 w 167"/>
                      <a:gd name="T1" fmla="*/ 24 h 287"/>
                      <a:gd name="T2" fmla="*/ 0 w 167"/>
                      <a:gd name="T3" fmla="*/ 24 h 287"/>
                      <a:gd name="T4" fmla="*/ 7 w 167"/>
                      <a:gd name="T5" fmla="*/ 0 h 287"/>
                      <a:gd name="T6" fmla="*/ 15 w 167"/>
                      <a:gd name="T7" fmla="*/ 0 h 28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7" h="287">
                        <a:moveTo>
                          <a:pt x="90" y="287"/>
                        </a:moveTo>
                        <a:lnTo>
                          <a:pt x="0" y="287"/>
                        </a:lnTo>
                        <a:lnTo>
                          <a:pt x="77" y="0"/>
                        </a:lnTo>
                        <a:lnTo>
                          <a:pt x="16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4473" name="Line 67"/>
                  <p:cNvSpPr>
                    <a:spLocks noChangeShapeType="1"/>
                  </p:cNvSpPr>
                  <p:nvPr/>
                </p:nvSpPr>
                <p:spPr bwMode="auto">
                  <a:xfrm flipH="1">
                    <a:off x="1857" y="1385"/>
                    <a:ext cx="3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sp>
          <p:nvSpPr>
            <p:cNvPr id="104460" name="Line 68"/>
            <p:cNvSpPr>
              <a:spLocks noChangeShapeType="1"/>
            </p:cNvSpPr>
            <p:nvPr/>
          </p:nvSpPr>
          <p:spPr bwMode="auto">
            <a:xfrm>
              <a:off x="2541" y="1211"/>
              <a:ext cx="91" cy="59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387141" name="Group 69"/>
          <p:cNvGrpSpPr>
            <a:grpSpLocks/>
          </p:cNvGrpSpPr>
          <p:nvPr/>
        </p:nvGrpSpPr>
        <p:grpSpPr bwMode="auto">
          <a:xfrm>
            <a:off x="4240213" y="4214813"/>
            <a:ext cx="263525" cy="315912"/>
            <a:chOff x="2671" y="2083"/>
            <a:chExt cx="166" cy="199"/>
          </a:xfrm>
        </p:grpSpPr>
        <p:sp>
          <p:nvSpPr>
            <p:cNvPr id="104455" name="Freeform 70"/>
            <p:cNvSpPr>
              <a:spLocks/>
            </p:cNvSpPr>
            <p:nvPr/>
          </p:nvSpPr>
          <p:spPr bwMode="auto">
            <a:xfrm>
              <a:off x="2671" y="2224"/>
              <a:ext cx="55" cy="58"/>
            </a:xfrm>
            <a:custGeom>
              <a:avLst/>
              <a:gdLst>
                <a:gd name="T0" fmla="*/ 10 w 127"/>
                <a:gd name="T1" fmla="*/ 6 h 128"/>
                <a:gd name="T2" fmla="*/ 10 w 127"/>
                <a:gd name="T3" fmla="*/ 4 h 128"/>
                <a:gd name="T4" fmla="*/ 9 w 127"/>
                <a:gd name="T5" fmla="*/ 2 h 128"/>
                <a:gd name="T6" fmla="*/ 7 w 127"/>
                <a:gd name="T7" fmla="*/ 0 h 128"/>
                <a:gd name="T8" fmla="*/ 5 w 127"/>
                <a:gd name="T9" fmla="*/ 0 h 128"/>
                <a:gd name="T10" fmla="*/ 3 w 127"/>
                <a:gd name="T11" fmla="*/ 0 h 128"/>
                <a:gd name="T12" fmla="*/ 1 w 127"/>
                <a:gd name="T13" fmla="*/ 2 h 128"/>
                <a:gd name="T14" fmla="*/ 0 w 127"/>
                <a:gd name="T15" fmla="*/ 4 h 128"/>
                <a:gd name="T16" fmla="*/ 0 w 127"/>
                <a:gd name="T17" fmla="*/ 6 h 128"/>
                <a:gd name="T18" fmla="*/ 0 w 127"/>
                <a:gd name="T19" fmla="*/ 8 h 128"/>
                <a:gd name="T20" fmla="*/ 1 w 127"/>
                <a:gd name="T21" fmla="*/ 10 h 128"/>
                <a:gd name="T22" fmla="*/ 3 w 127"/>
                <a:gd name="T23" fmla="*/ 11 h 128"/>
                <a:gd name="T24" fmla="*/ 5 w 127"/>
                <a:gd name="T25" fmla="*/ 12 h 128"/>
                <a:gd name="T26" fmla="*/ 7 w 127"/>
                <a:gd name="T27" fmla="*/ 11 h 128"/>
                <a:gd name="T28" fmla="*/ 9 w 127"/>
                <a:gd name="T29" fmla="*/ 10 h 128"/>
                <a:gd name="T30" fmla="*/ 10 w 127"/>
                <a:gd name="T31" fmla="*/ 8 h 128"/>
                <a:gd name="T32" fmla="*/ 10 w 127"/>
                <a:gd name="T33" fmla="*/ 6 h 1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7" h="128">
                  <a:moveTo>
                    <a:pt x="127" y="64"/>
                  </a:moveTo>
                  <a:lnTo>
                    <a:pt x="122" y="40"/>
                  </a:lnTo>
                  <a:lnTo>
                    <a:pt x="108" y="20"/>
                  </a:lnTo>
                  <a:lnTo>
                    <a:pt x="88" y="6"/>
                  </a:lnTo>
                  <a:lnTo>
                    <a:pt x="64" y="0"/>
                  </a:lnTo>
                  <a:lnTo>
                    <a:pt x="39" y="6"/>
                  </a:lnTo>
                  <a:lnTo>
                    <a:pt x="19" y="20"/>
                  </a:lnTo>
                  <a:lnTo>
                    <a:pt x="5" y="40"/>
                  </a:lnTo>
                  <a:lnTo>
                    <a:pt x="0" y="64"/>
                  </a:lnTo>
                  <a:lnTo>
                    <a:pt x="5" y="89"/>
                  </a:lnTo>
                  <a:lnTo>
                    <a:pt x="19" y="109"/>
                  </a:lnTo>
                  <a:lnTo>
                    <a:pt x="39" y="123"/>
                  </a:lnTo>
                  <a:lnTo>
                    <a:pt x="64" y="128"/>
                  </a:lnTo>
                  <a:lnTo>
                    <a:pt x="88" y="123"/>
                  </a:lnTo>
                  <a:lnTo>
                    <a:pt x="108" y="109"/>
                  </a:lnTo>
                  <a:lnTo>
                    <a:pt x="122" y="89"/>
                  </a:lnTo>
                  <a:lnTo>
                    <a:pt x="127" y="6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4456" name="Line 71"/>
            <p:cNvSpPr>
              <a:spLocks noChangeShapeType="1"/>
            </p:cNvSpPr>
            <p:nvPr/>
          </p:nvSpPr>
          <p:spPr bwMode="auto">
            <a:xfrm flipV="1">
              <a:off x="2754" y="2083"/>
              <a:ext cx="34" cy="1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57" name="Line 72"/>
            <p:cNvSpPr>
              <a:spLocks noChangeShapeType="1"/>
            </p:cNvSpPr>
            <p:nvPr/>
          </p:nvSpPr>
          <p:spPr bwMode="auto">
            <a:xfrm flipH="1">
              <a:off x="2766" y="2083"/>
              <a:ext cx="71"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4458" name="Line 73"/>
            <p:cNvSpPr>
              <a:spLocks noChangeShapeType="1"/>
            </p:cNvSpPr>
            <p:nvPr/>
          </p:nvSpPr>
          <p:spPr bwMode="auto">
            <a:xfrm>
              <a:off x="2794" y="2129"/>
              <a:ext cx="9"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7094"/>
                                        </p:tgtEl>
                                        <p:attrNameLst>
                                          <p:attrName>style.visibility</p:attrName>
                                        </p:attrNameLst>
                                      </p:cBhvr>
                                      <p:to>
                                        <p:strVal val="visible"/>
                                      </p:to>
                                    </p:set>
                                    <p:animEffect transition="in" filter="wipe(left)">
                                      <p:cBhvr>
                                        <p:cTn id="7" dur="500"/>
                                        <p:tgtEl>
                                          <p:spTgt spid="3870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87108"/>
                                        </p:tgtEl>
                                        <p:attrNameLst>
                                          <p:attrName>style.visibility</p:attrName>
                                        </p:attrNameLst>
                                      </p:cBhvr>
                                      <p:to>
                                        <p:strVal val="visible"/>
                                      </p:to>
                                    </p:set>
                                    <p:animEffect transition="in" filter="wipe(up)">
                                      <p:cBhvr>
                                        <p:cTn id="12" dur="500"/>
                                        <p:tgtEl>
                                          <p:spTgt spid="38710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87084"/>
                                        </p:tgtEl>
                                        <p:attrNameLst>
                                          <p:attrName>style.visibility</p:attrName>
                                        </p:attrNameLst>
                                      </p:cBhvr>
                                      <p:to>
                                        <p:strVal val="visible"/>
                                      </p:to>
                                    </p:set>
                                    <p:animEffect transition="in" filter="wipe(up)">
                                      <p:cBhvr>
                                        <p:cTn id="17" dur="500"/>
                                        <p:tgtEl>
                                          <p:spTgt spid="3870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387112"/>
                                        </p:tgtEl>
                                        <p:attrNameLst>
                                          <p:attrName>style.visibility</p:attrName>
                                        </p:attrNameLst>
                                      </p:cBhvr>
                                      <p:to>
                                        <p:strVal val="visible"/>
                                      </p:to>
                                    </p:set>
                                    <p:animEffect transition="in" filter="wipe(up)">
                                      <p:cBhvr>
                                        <p:cTn id="22" dur="500"/>
                                        <p:tgtEl>
                                          <p:spTgt spid="38711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871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7084" grpId="0" autoUpdateAnimBg="0"/>
    </p:bldLst>
  </p:timing>
</p:sld>
</file>

<file path=ppt/slides/slide10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5474" name="Text Box 44"/>
          <p:cNvSpPr txBox="1">
            <a:spLocks noChangeArrowheads="1"/>
          </p:cNvSpPr>
          <p:nvPr/>
        </p:nvSpPr>
        <p:spPr bwMode="auto">
          <a:xfrm>
            <a:off x="0" y="0"/>
            <a:ext cx="91440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5.</a:t>
            </a:r>
            <a:r>
              <a:rPr lang="zh-CN" altLang="en-US" sz="4000" b="1">
                <a:solidFill>
                  <a:srgbClr val="FF0000"/>
                </a:solidFill>
                <a:latin typeface="黑体" pitchFamily="2" charset="-122"/>
                <a:ea typeface="黑体" pitchFamily="2" charset="-122"/>
              </a:rPr>
              <a:t>求一般位置直线</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与一般位置平面</a:t>
            </a:r>
            <a:r>
              <a:rPr lang="en-US" altLang="zh-CN" sz="4000" b="1">
                <a:solidFill>
                  <a:srgbClr val="FF0000"/>
                </a:solidFill>
                <a:latin typeface="黑体" pitchFamily="2" charset="-122"/>
                <a:ea typeface="黑体" pitchFamily="2" charset="-122"/>
              </a:rPr>
              <a:t>ΔABC</a:t>
            </a:r>
            <a:r>
              <a:rPr lang="zh-CN" altLang="en-US" sz="4000" b="1">
                <a:solidFill>
                  <a:srgbClr val="FF0000"/>
                </a:solidFill>
                <a:latin typeface="黑体" pitchFamily="2" charset="-122"/>
                <a:ea typeface="黑体" pitchFamily="2" charset="-122"/>
              </a:rPr>
              <a:t>的交点</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a:t>
            </a:r>
          </a:p>
        </p:txBody>
      </p:sp>
      <p:grpSp>
        <p:nvGrpSpPr>
          <p:cNvPr id="388141" name="Group 45"/>
          <p:cNvGrpSpPr>
            <a:grpSpLocks/>
          </p:cNvGrpSpPr>
          <p:nvPr/>
        </p:nvGrpSpPr>
        <p:grpSpPr bwMode="auto">
          <a:xfrm>
            <a:off x="3905250" y="981075"/>
            <a:ext cx="4843463" cy="5751513"/>
            <a:chOff x="1655" y="624"/>
            <a:chExt cx="3051" cy="3623"/>
          </a:xfrm>
        </p:grpSpPr>
        <p:sp>
          <p:nvSpPr>
            <p:cNvPr id="105516" name="Line 46"/>
            <p:cNvSpPr>
              <a:spLocks noChangeShapeType="1"/>
            </p:cNvSpPr>
            <p:nvPr/>
          </p:nvSpPr>
          <p:spPr bwMode="auto">
            <a:xfrm>
              <a:off x="1655" y="2302"/>
              <a:ext cx="305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517" name="Group 47"/>
            <p:cNvGrpSpPr>
              <a:grpSpLocks/>
            </p:cNvGrpSpPr>
            <p:nvPr/>
          </p:nvGrpSpPr>
          <p:grpSpPr bwMode="auto">
            <a:xfrm>
              <a:off x="1922" y="624"/>
              <a:ext cx="2575" cy="3623"/>
              <a:chOff x="1922" y="624"/>
              <a:chExt cx="2575" cy="3623"/>
            </a:xfrm>
          </p:grpSpPr>
          <p:sp>
            <p:nvSpPr>
              <p:cNvPr id="105518" name="Line 48"/>
              <p:cNvSpPr>
                <a:spLocks noChangeShapeType="1"/>
              </p:cNvSpPr>
              <p:nvPr/>
            </p:nvSpPr>
            <p:spPr bwMode="auto">
              <a:xfrm flipV="1">
                <a:off x="2052" y="2630"/>
                <a:ext cx="2287" cy="46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5519" name="Group 49"/>
              <p:cNvGrpSpPr>
                <a:grpSpLocks/>
              </p:cNvGrpSpPr>
              <p:nvPr/>
            </p:nvGrpSpPr>
            <p:grpSpPr bwMode="auto">
              <a:xfrm>
                <a:off x="1922" y="624"/>
                <a:ext cx="2575" cy="3623"/>
                <a:chOff x="1922" y="624"/>
                <a:chExt cx="2575" cy="3623"/>
              </a:xfrm>
            </p:grpSpPr>
            <p:sp>
              <p:nvSpPr>
                <p:cNvPr id="105520" name="Line 50"/>
                <p:cNvSpPr>
                  <a:spLocks noChangeShapeType="1"/>
                </p:cNvSpPr>
                <p:nvPr/>
              </p:nvSpPr>
              <p:spPr bwMode="auto">
                <a:xfrm>
                  <a:off x="2052" y="1656"/>
                  <a:ext cx="2287" cy="4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1" name="Line 51"/>
                <p:cNvSpPr>
                  <a:spLocks noChangeShapeType="1"/>
                </p:cNvSpPr>
                <p:nvPr/>
              </p:nvSpPr>
              <p:spPr bwMode="auto">
                <a:xfrm flipH="1" flipV="1">
                  <a:off x="2993" y="773"/>
                  <a:ext cx="1346" cy="134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2" name="Line 52"/>
                <p:cNvSpPr>
                  <a:spLocks noChangeShapeType="1"/>
                </p:cNvSpPr>
                <p:nvPr/>
              </p:nvSpPr>
              <p:spPr bwMode="auto">
                <a:xfrm flipH="1">
                  <a:off x="2052" y="773"/>
                  <a:ext cx="941" cy="87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3" name="Line 53"/>
                <p:cNvSpPr>
                  <a:spLocks noChangeShapeType="1"/>
                </p:cNvSpPr>
                <p:nvPr/>
              </p:nvSpPr>
              <p:spPr bwMode="auto">
                <a:xfrm>
                  <a:off x="2052" y="1656"/>
                  <a:ext cx="0" cy="14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4" name="Line 54"/>
                <p:cNvSpPr>
                  <a:spLocks noChangeShapeType="1"/>
                </p:cNvSpPr>
                <p:nvPr/>
              </p:nvSpPr>
              <p:spPr bwMode="auto">
                <a:xfrm flipH="1">
                  <a:off x="2993" y="2630"/>
                  <a:ext cx="1346" cy="15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5" name="Line 55"/>
                <p:cNvSpPr>
                  <a:spLocks noChangeShapeType="1"/>
                </p:cNvSpPr>
                <p:nvPr/>
              </p:nvSpPr>
              <p:spPr bwMode="auto">
                <a:xfrm flipH="1" flipV="1">
                  <a:off x="2052" y="3094"/>
                  <a:ext cx="941" cy="104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6" name="Line 56"/>
                <p:cNvSpPr>
                  <a:spLocks noChangeShapeType="1"/>
                </p:cNvSpPr>
                <p:nvPr/>
              </p:nvSpPr>
              <p:spPr bwMode="auto">
                <a:xfrm>
                  <a:off x="2993" y="773"/>
                  <a:ext cx="0" cy="33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7" name="Line 57"/>
                <p:cNvSpPr>
                  <a:spLocks noChangeShapeType="1"/>
                </p:cNvSpPr>
                <p:nvPr/>
              </p:nvSpPr>
              <p:spPr bwMode="auto">
                <a:xfrm>
                  <a:off x="4339" y="2118"/>
                  <a:ext cx="0" cy="5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8" name="Line 58"/>
                <p:cNvSpPr>
                  <a:spLocks noChangeShapeType="1"/>
                </p:cNvSpPr>
                <p:nvPr/>
              </p:nvSpPr>
              <p:spPr bwMode="auto">
                <a:xfrm>
                  <a:off x="4058" y="2195"/>
                  <a:ext cx="0" cy="1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29" name="Line 59"/>
                <p:cNvSpPr>
                  <a:spLocks noChangeShapeType="1"/>
                </p:cNvSpPr>
                <p:nvPr/>
              </p:nvSpPr>
              <p:spPr bwMode="auto">
                <a:xfrm flipH="1" flipV="1">
                  <a:off x="3498" y="3571"/>
                  <a:ext cx="560" cy="43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30" name="Line 60"/>
                <p:cNvSpPr>
                  <a:spLocks noChangeShapeType="1"/>
                </p:cNvSpPr>
                <p:nvPr/>
              </p:nvSpPr>
              <p:spPr bwMode="auto">
                <a:xfrm flipV="1">
                  <a:off x="2245" y="805"/>
                  <a:ext cx="0" cy="17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31" name="Freeform 61"/>
                <p:cNvSpPr>
                  <a:spLocks/>
                </p:cNvSpPr>
                <p:nvPr/>
              </p:nvSpPr>
              <p:spPr bwMode="auto">
                <a:xfrm>
                  <a:off x="4399" y="2049"/>
                  <a:ext cx="51" cy="79"/>
                </a:xfrm>
                <a:custGeom>
                  <a:avLst/>
                  <a:gdLst>
                    <a:gd name="T0" fmla="*/ 6 w 152"/>
                    <a:gd name="T1" fmla="*/ 1 h 240"/>
                    <a:gd name="T2" fmla="*/ 6 w 152"/>
                    <a:gd name="T3" fmla="*/ 1 h 240"/>
                    <a:gd name="T4" fmla="*/ 6 w 152"/>
                    <a:gd name="T5" fmla="*/ 0 h 240"/>
                    <a:gd name="T6" fmla="*/ 5 w 152"/>
                    <a:gd name="T7" fmla="*/ 0 h 240"/>
                    <a:gd name="T8" fmla="*/ 5 w 152"/>
                    <a:gd name="T9" fmla="*/ 0 h 240"/>
                    <a:gd name="T10" fmla="*/ 4 w 152"/>
                    <a:gd name="T11" fmla="*/ 0 h 240"/>
                    <a:gd name="T12" fmla="*/ 3 w 152"/>
                    <a:gd name="T13" fmla="*/ 0 h 240"/>
                    <a:gd name="T14" fmla="*/ 2 w 152"/>
                    <a:gd name="T15" fmla="*/ 1 h 240"/>
                    <a:gd name="T16" fmla="*/ 2 w 152"/>
                    <a:gd name="T17" fmla="*/ 1 h 240"/>
                    <a:gd name="T18" fmla="*/ 1 w 152"/>
                    <a:gd name="T19" fmla="*/ 2 h 240"/>
                    <a:gd name="T20" fmla="*/ 1 w 152"/>
                    <a:gd name="T21" fmla="*/ 4 h 240"/>
                    <a:gd name="T22" fmla="*/ 0 w 152"/>
                    <a:gd name="T23" fmla="*/ 6 h 240"/>
                    <a:gd name="T24" fmla="*/ 0 w 152"/>
                    <a:gd name="T25" fmla="*/ 7 h 240"/>
                    <a:gd name="T26" fmla="*/ 0 w 152"/>
                    <a:gd name="T27" fmla="*/ 7 h 240"/>
                    <a:gd name="T28" fmla="*/ 0 w 152"/>
                    <a:gd name="T29" fmla="*/ 8 h 240"/>
                    <a:gd name="T30" fmla="*/ 0 w 152"/>
                    <a:gd name="T31" fmla="*/ 8 h 240"/>
                    <a:gd name="T32" fmla="*/ 1 w 152"/>
                    <a:gd name="T33" fmla="*/ 9 h 240"/>
                    <a:gd name="T34" fmla="*/ 2 w 152"/>
                    <a:gd name="T35" fmla="*/ 9 h 240"/>
                    <a:gd name="T36" fmla="*/ 2 w 152"/>
                    <a:gd name="T37" fmla="*/ 9 h 240"/>
                    <a:gd name="T38" fmla="*/ 3 w 152"/>
                    <a:gd name="T39" fmla="*/ 9 h 240"/>
                    <a:gd name="T40" fmla="*/ 3 w 152"/>
                    <a:gd name="T41" fmla="*/ 9 h 240"/>
                    <a:gd name="T42" fmla="*/ 4 w 152"/>
                    <a:gd name="T43" fmla="*/ 8 h 240"/>
                    <a:gd name="T44" fmla="*/ 4 w 152"/>
                    <a:gd name="T45" fmla="*/ 7 h 240"/>
                    <a:gd name="T46" fmla="*/ 4 w 152"/>
                    <a:gd name="T47" fmla="*/ 7 h 240"/>
                    <a:gd name="T48" fmla="*/ 6 w 152"/>
                    <a:gd name="T49" fmla="*/ 1 h 2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2" h="240">
                      <a:moveTo>
                        <a:pt x="152" y="32"/>
                      </a:moveTo>
                      <a:lnTo>
                        <a:pt x="152" y="22"/>
                      </a:lnTo>
                      <a:lnTo>
                        <a:pt x="150" y="11"/>
                      </a:lnTo>
                      <a:lnTo>
                        <a:pt x="145" y="3"/>
                      </a:lnTo>
                      <a:lnTo>
                        <a:pt x="136" y="0"/>
                      </a:lnTo>
                      <a:lnTo>
                        <a:pt x="96" y="1"/>
                      </a:lnTo>
                      <a:lnTo>
                        <a:pt x="77" y="6"/>
                      </a:lnTo>
                      <a:lnTo>
                        <a:pt x="61" y="18"/>
                      </a:lnTo>
                      <a:lnTo>
                        <a:pt x="48" y="33"/>
                      </a:lnTo>
                      <a:lnTo>
                        <a:pt x="37" y="51"/>
                      </a:lnTo>
                      <a:lnTo>
                        <a:pt x="15" y="126"/>
                      </a:lnTo>
                      <a:lnTo>
                        <a:pt x="4" y="166"/>
                      </a:lnTo>
                      <a:lnTo>
                        <a:pt x="0" y="185"/>
                      </a:lnTo>
                      <a:lnTo>
                        <a:pt x="1" y="205"/>
                      </a:lnTo>
                      <a:lnTo>
                        <a:pt x="8" y="224"/>
                      </a:lnTo>
                      <a:lnTo>
                        <a:pt x="13" y="232"/>
                      </a:lnTo>
                      <a:lnTo>
                        <a:pt x="21" y="237"/>
                      </a:lnTo>
                      <a:lnTo>
                        <a:pt x="41" y="240"/>
                      </a:lnTo>
                      <a:lnTo>
                        <a:pt x="61" y="240"/>
                      </a:lnTo>
                      <a:lnTo>
                        <a:pt x="72" y="240"/>
                      </a:lnTo>
                      <a:lnTo>
                        <a:pt x="80" y="236"/>
                      </a:lnTo>
                      <a:lnTo>
                        <a:pt x="95" y="222"/>
                      </a:lnTo>
                      <a:lnTo>
                        <a:pt x="106" y="205"/>
                      </a:lnTo>
                      <a:lnTo>
                        <a:pt x="112" y="187"/>
                      </a:lnTo>
                      <a:lnTo>
                        <a:pt x="151"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32" name="Freeform 62"/>
                <p:cNvSpPr>
                  <a:spLocks/>
                </p:cNvSpPr>
                <p:nvPr/>
              </p:nvSpPr>
              <p:spPr bwMode="auto">
                <a:xfrm>
                  <a:off x="4436" y="2111"/>
                  <a:ext cx="5" cy="17"/>
                </a:xfrm>
                <a:custGeom>
                  <a:avLst/>
                  <a:gdLst>
                    <a:gd name="T0" fmla="*/ 0 w 15"/>
                    <a:gd name="T1" fmla="*/ 0 h 50"/>
                    <a:gd name="T2" fmla="*/ 0 w 15"/>
                    <a:gd name="T3" fmla="*/ 0 h 50"/>
                    <a:gd name="T4" fmla="*/ 0 w 15"/>
                    <a:gd name="T5" fmla="*/ 1 h 50"/>
                    <a:gd name="T6" fmla="*/ 1 w 15"/>
                    <a:gd name="T7" fmla="*/ 2 h 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0">
                      <a:moveTo>
                        <a:pt x="2" y="0"/>
                      </a:moveTo>
                      <a:lnTo>
                        <a:pt x="0" y="13"/>
                      </a:lnTo>
                      <a:lnTo>
                        <a:pt x="1" y="27"/>
                      </a:lnTo>
                      <a:lnTo>
                        <a:pt x="1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33" name="Line 63"/>
                <p:cNvSpPr>
                  <a:spLocks noChangeShapeType="1"/>
                </p:cNvSpPr>
                <p:nvPr/>
              </p:nvSpPr>
              <p:spPr bwMode="auto">
                <a:xfrm flipH="1">
                  <a:off x="4485" y="2009"/>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34" name="Freeform 64"/>
                <p:cNvSpPr>
                  <a:spLocks/>
                </p:cNvSpPr>
                <p:nvPr/>
              </p:nvSpPr>
              <p:spPr bwMode="auto">
                <a:xfrm>
                  <a:off x="1922" y="1577"/>
                  <a:ext cx="54" cy="118"/>
                </a:xfrm>
                <a:custGeom>
                  <a:avLst/>
                  <a:gdLst>
                    <a:gd name="T0" fmla="*/ 4 w 161"/>
                    <a:gd name="T1" fmla="*/ 0 h 360"/>
                    <a:gd name="T2" fmla="*/ 0 w 161"/>
                    <a:gd name="T3" fmla="*/ 13 h 360"/>
                    <a:gd name="T4" fmla="*/ 2 w 161"/>
                    <a:gd name="T5" fmla="*/ 13 h 360"/>
                    <a:gd name="T6" fmla="*/ 3 w 161"/>
                    <a:gd name="T7" fmla="*/ 12 h 360"/>
                    <a:gd name="T8" fmla="*/ 4 w 161"/>
                    <a:gd name="T9" fmla="*/ 12 h 360"/>
                    <a:gd name="T10" fmla="*/ 4 w 161"/>
                    <a:gd name="T11" fmla="*/ 11 h 360"/>
                    <a:gd name="T12" fmla="*/ 5 w 161"/>
                    <a:gd name="T13" fmla="*/ 10 h 360"/>
                    <a:gd name="T14" fmla="*/ 6 w 161"/>
                    <a:gd name="T15" fmla="*/ 7 h 360"/>
                    <a:gd name="T16" fmla="*/ 6 w 161"/>
                    <a:gd name="T17" fmla="*/ 6 h 360"/>
                    <a:gd name="T18" fmla="*/ 6 w 161"/>
                    <a:gd name="T19" fmla="*/ 5 h 360"/>
                    <a:gd name="T20" fmla="*/ 5 w 161"/>
                    <a:gd name="T21" fmla="*/ 4 h 360"/>
                    <a:gd name="T22" fmla="*/ 5 w 161"/>
                    <a:gd name="T23" fmla="*/ 4 h 360"/>
                    <a:gd name="T24" fmla="*/ 2 w 161"/>
                    <a:gd name="T25" fmla="*/ 4 h 3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1" h="360">
                      <a:moveTo>
                        <a:pt x="97" y="0"/>
                      </a:moveTo>
                      <a:lnTo>
                        <a:pt x="0" y="360"/>
                      </a:lnTo>
                      <a:lnTo>
                        <a:pt x="63" y="360"/>
                      </a:lnTo>
                      <a:lnTo>
                        <a:pt x="83" y="355"/>
                      </a:lnTo>
                      <a:lnTo>
                        <a:pt x="103" y="340"/>
                      </a:lnTo>
                      <a:lnTo>
                        <a:pt x="120" y="317"/>
                      </a:lnTo>
                      <a:lnTo>
                        <a:pt x="131" y="291"/>
                      </a:lnTo>
                      <a:lnTo>
                        <a:pt x="157" y="191"/>
                      </a:lnTo>
                      <a:lnTo>
                        <a:pt x="161" y="164"/>
                      </a:lnTo>
                      <a:lnTo>
                        <a:pt x="156" y="141"/>
                      </a:lnTo>
                      <a:lnTo>
                        <a:pt x="145" y="126"/>
                      </a:lnTo>
                      <a:lnTo>
                        <a:pt x="128" y="120"/>
                      </a:lnTo>
                      <a:lnTo>
                        <a:pt x="65" y="1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35" name="Line 65"/>
                <p:cNvSpPr>
                  <a:spLocks noChangeShapeType="1"/>
                </p:cNvSpPr>
                <p:nvPr/>
              </p:nvSpPr>
              <p:spPr bwMode="auto">
                <a:xfrm flipH="1">
                  <a:off x="1992" y="1577"/>
                  <a:ext cx="12"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36" name="Line 66"/>
                <p:cNvSpPr>
                  <a:spLocks noChangeShapeType="1"/>
                </p:cNvSpPr>
                <p:nvPr/>
              </p:nvSpPr>
              <p:spPr bwMode="auto">
                <a:xfrm flipH="1">
                  <a:off x="3068" y="743"/>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37" name="Freeform 67"/>
                <p:cNvSpPr>
                  <a:spLocks/>
                </p:cNvSpPr>
                <p:nvPr/>
              </p:nvSpPr>
              <p:spPr bwMode="auto">
                <a:xfrm>
                  <a:off x="3056" y="719"/>
                  <a:ext cx="12" cy="24"/>
                </a:xfrm>
                <a:custGeom>
                  <a:avLst/>
                  <a:gdLst>
                    <a:gd name="T0" fmla="*/ 0 w 34"/>
                    <a:gd name="T1" fmla="*/ 0 h 69"/>
                    <a:gd name="T2" fmla="*/ 0 w 34"/>
                    <a:gd name="T3" fmla="*/ 1 h 69"/>
                    <a:gd name="T4" fmla="*/ 0 w 34"/>
                    <a:gd name="T5" fmla="*/ 2 h 69"/>
                    <a:gd name="T6" fmla="*/ 1 w 34"/>
                    <a:gd name="T7" fmla="*/ 3 h 69"/>
                    <a:gd name="T8" fmla="*/ 1 w 34"/>
                    <a:gd name="T9" fmla="*/ 3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69">
                      <a:moveTo>
                        <a:pt x="3" y="0"/>
                      </a:moveTo>
                      <a:lnTo>
                        <a:pt x="0" y="27"/>
                      </a:lnTo>
                      <a:lnTo>
                        <a:pt x="4" y="49"/>
                      </a:lnTo>
                      <a:lnTo>
                        <a:pt x="16" y="64"/>
                      </a:lnTo>
                      <a:lnTo>
                        <a:pt x="34"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38" name="Line 68"/>
                <p:cNvSpPr>
                  <a:spLocks noChangeShapeType="1"/>
                </p:cNvSpPr>
                <p:nvPr/>
              </p:nvSpPr>
              <p:spPr bwMode="auto">
                <a:xfrm flipV="1">
                  <a:off x="3056" y="687"/>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39" name="Freeform 69"/>
                <p:cNvSpPr>
                  <a:spLocks/>
                </p:cNvSpPr>
                <p:nvPr/>
              </p:nvSpPr>
              <p:spPr bwMode="auto">
                <a:xfrm>
                  <a:off x="3065" y="664"/>
                  <a:ext cx="24" cy="23"/>
                </a:xfrm>
                <a:custGeom>
                  <a:avLst/>
                  <a:gdLst>
                    <a:gd name="T0" fmla="*/ 3 w 69"/>
                    <a:gd name="T1" fmla="*/ 0 h 70"/>
                    <a:gd name="T2" fmla="*/ 2 w 69"/>
                    <a:gd name="T3" fmla="*/ 0 h 70"/>
                    <a:gd name="T4" fmla="*/ 1 w 69"/>
                    <a:gd name="T5" fmla="*/ 1 h 70"/>
                    <a:gd name="T6" fmla="*/ 0 w 69"/>
                    <a:gd name="T7" fmla="*/ 2 h 70"/>
                    <a:gd name="T8" fmla="*/ 0 w 69"/>
                    <a:gd name="T9" fmla="*/ 3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70">
                      <a:moveTo>
                        <a:pt x="69" y="0"/>
                      </a:moveTo>
                      <a:lnTo>
                        <a:pt x="48" y="5"/>
                      </a:lnTo>
                      <a:lnTo>
                        <a:pt x="28" y="20"/>
                      </a:lnTo>
                      <a:lnTo>
                        <a:pt x="12" y="44"/>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40" name="Line 70"/>
                <p:cNvSpPr>
                  <a:spLocks noChangeShapeType="1"/>
                </p:cNvSpPr>
                <p:nvPr/>
              </p:nvSpPr>
              <p:spPr bwMode="auto">
                <a:xfrm>
                  <a:off x="3089" y="664"/>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41" name="Line 71"/>
                <p:cNvSpPr>
                  <a:spLocks noChangeShapeType="1"/>
                </p:cNvSpPr>
                <p:nvPr/>
              </p:nvSpPr>
              <p:spPr bwMode="auto">
                <a:xfrm flipH="1">
                  <a:off x="3119" y="624"/>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42" name="Freeform 72"/>
                <p:cNvSpPr>
                  <a:spLocks/>
                </p:cNvSpPr>
                <p:nvPr/>
              </p:nvSpPr>
              <p:spPr bwMode="auto">
                <a:xfrm>
                  <a:off x="4418" y="2674"/>
                  <a:ext cx="5" cy="16"/>
                </a:xfrm>
                <a:custGeom>
                  <a:avLst/>
                  <a:gdLst>
                    <a:gd name="T0" fmla="*/ 0 w 15"/>
                    <a:gd name="T1" fmla="*/ 0 h 50"/>
                    <a:gd name="T2" fmla="*/ 0 w 15"/>
                    <a:gd name="T3" fmla="*/ 0 h 50"/>
                    <a:gd name="T4" fmla="*/ 0 w 15"/>
                    <a:gd name="T5" fmla="*/ 1 h 50"/>
                    <a:gd name="T6" fmla="*/ 1 w 15"/>
                    <a:gd name="T7" fmla="*/ 2 h 5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0">
                      <a:moveTo>
                        <a:pt x="3" y="0"/>
                      </a:moveTo>
                      <a:lnTo>
                        <a:pt x="0" y="14"/>
                      </a:lnTo>
                      <a:lnTo>
                        <a:pt x="2" y="28"/>
                      </a:lnTo>
                      <a:lnTo>
                        <a:pt x="1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43" name="Freeform 73"/>
                <p:cNvSpPr>
                  <a:spLocks/>
                </p:cNvSpPr>
                <p:nvPr/>
              </p:nvSpPr>
              <p:spPr bwMode="auto">
                <a:xfrm>
                  <a:off x="4383" y="2611"/>
                  <a:ext cx="49" cy="79"/>
                </a:xfrm>
                <a:custGeom>
                  <a:avLst/>
                  <a:gdLst>
                    <a:gd name="T0" fmla="*/ 5 w 152"/>
                    <a:gd name="T1" fmla="*/ 1 h 240"/>
                    <a:gd name="T2" fmla="*/ 5 w 152"/>
                    <a:gd name="T3" fmla="*/ 1 h 240"/>
                    <a:gd name="T4" fmla="*/ 5 w 152"/>
                    <a:gd name="T5" fmla="*/ 0 h 240"/>
                    <a:gd name="T6" fmla="*/ 5 w 152"/>
                    <a:gd name="T7" fmla="*/ 0 h 240"/>
                    <a:gd name="T8" fmla="*/ 5 w 152"/>
                    <a:gd name="T9" fmla="*/ 0 h 240"/>
                    <a:gd name="T10" fmla="*/ 3 w 152"/>
                    <a:gd name="T11" fmla="*/ 0 h 240"/>
                    <a:gd name="T12" fmla="*/ 3 w 152"/>
                    <a:gd name="T13" fmla="*/ 0 h 240"/>
                    <a:gd name="T14" fmla="*/ 2 w 152"/>
                    <a:gd name="T15" fmla="*/ 1 h 240"/>
                    <a:gd name="T16" fmla="*/ 2 w 152"/>
                    <a:gd name="T17" fmla="*/ 1 h 240"/>
                    <a:gd name="T18" fmla="*/ 1 w 152"/>
                    <a:gd name="T19" fmla="*/ 2 h 240"/>
                    <a:gd name="T20" fmla="*/ 1 w 152"/>
                    <a:gd name="T21" fmla="*/ 4 h 240"/>
                    <a:gd name="T22" fmla="*/ 0 w 152"/>
                    <a:gd name="T23" fmla="*/ 6 h 240"/>
                    <a:gd name="T24" fmla="*/ 0 w 152"/>
                    <a:gd name="T25" fmla="*/ 7 h 240"/>
                    <a:gd name="T26" fmla="*/ 0 w 152"/>
                    <a:gd name="T27" fmla="*/ 7 h 240"/>
                    <a:gd name="T28" fmla="*/ 0 w 152"/>
                    <a:gd name="T29" fmla="*/ 8 h 240"/>
                    <a:gd name="T30" fmla="*/ 0 w 152"/>
                    <a:gd name="T31" fmla="*/ 8 h 240"/>
                    <a:gd name="T32" fmla="*/ 1 w 152"/>
                    <a:gd name="T33" fmla="*/ 9 h 240"/>
                    <a:gd name="T34" fmla="*/ 1 w 152"/>
                    <a:gd name="T35" fmla="*/ 9 h 240"/>
                    <a:gd name="T36" fmla="*/ 2 w 152"/>
                    <a:gd name="T37" fmla="*/ 9 h 240"/>
                    <a:gd name="T38" fmla="*/ 2 w 152"/>
                    <a:gd name="T39" fmla="*/ 9 h 240"/>
                    <a:gd name="T40" fmla="*/ 3 w 152"/>
                    <a:gd name="T41" fmla="*/ 9 h 240"/>
                    <a:gd name="T42" fmla="*/ 3 w 152"/>
                    <a:gd name="T43" fmla="*/ 8 h 240"/>
                    <a:gd name="T44" fmla="*/ 4 w 152"/>
                    <a:gd name="T45" fmla="*/ 7 h 240"/>
                    <a:gd name="T46" fmla="*/ 4 w 152"/>
                    <a:gd name="T47" fmla="*/ 7 h 240"/>
                    <a:gd name="T48" fmla="*/ 5 w 152"/>
                    <a:gd name="T49" fmla="*/ 1 h 2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2" h="240">
                      <a:moveTo>
                        <a:pt x="152" y="31"/>
                      </a:moveTo>
                      <a:lnTo>
                        <a:pt x="152" y="22"/>
                      </a:lnTo>
                      <a:lnTo>
                        <a:pt x="150" y="11"/>
                      </a:lnTo>
                      <a:lnTo>
                        <a:pt x="145" y="3"/>
                      </a:lnTo>
                      <a:lnTo>
                        <a:pt x="136" y="0"/>
                      </a:lnTo>
                      <a:lnTo>
                        <a:pt x="96" y="1"/>
                      </a:lnTo>
                      <a:lnTo>
                        <a:pt x="77" y="6"/>
                      </a:lnTo>
                      <a:lnTo>
                        <a:pt x="61" y="18"/>
                      </a:lnTo>
                      <a:lnTo>
                        <a:pt x="48" y="33"/>
                      </a:lnTo>
                      <a:lnTo>
                        <a:pt x="37" y="50"/>
                      </a:lnTo>
                      <a:lnTo>
                        <a:pt x="15" y="126"/>
                      </a:lnTo>
                      <a:lnTo>
                        <a:pt x="4" y="165"/>
                      </a:lnTo>
                      <a:lnTo>
                        <a:pt x="0" y="185"/>
                      </a:lnTo>
                      <a:lnTo>
                        <a:pt x="1" y="204"/>
                      </a:lnTo>
                      <a:lnTo>
                        <a:pt x="7" y="223"/>
                      </a:lnTo>
                      <a:lnTo>
                        <a:pt x="13" y="232"/>
                      </a:lnTo>
                      <a:lnTo>
                        <a:pt x="21" y="237"/>
                      </a:lnTo>
                      <a:lnTo>
                        <a:pt x="40" y="240"/>
                      </a:lnTo>
                      <a:lnTo>
                        <a:pt x="61" y="240"/>
                      </a:lnTo>
                      <a:lnTo>
                        <a:pt x="71" y="239"/>
                      </a:lnTo>
                      <a:lnTo>
                        <a:pt x="80" y="236"/>
                      </a:lnTo>
                      <a:lnTo>
                        <a:pt x="95" y="222"/>
                      </a:lnTo>
                      <a:lnTo>
                        <a:pt x="105" y="205"/>
                      </a:lnTo>
                      <a:lnTo>
                        <a:pt x="112" y="186"/>
                      </a:lnTo>
                      <a:lnTo>
                        <a:pt x="151" y="3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44" name="Freeform 74"/>
                <p:cNvSpPr>
                  <a:spLocks/>
                </p:cNvSpPr>
                <p:nvPr/>
              </p:nvSpPr>
              <p:spPr bwMode="auto">
                <a:xfrm>
                  <a:off x="1945" y="3011"/>
                  <a:ext cx="54" cy="118"/>
                </a:xfrm>
                <a:custGeom>
                  <a:avLst/>
                  <a:gdLst>
                    <a:gd name="T0" fmla="*/ 4 w 161"/>
                    <a:gd name="T1" fmla="*/ 0 h 359"/>
                    <a:gd name="T2" fmla="*/ 0 w 161"/>
                    <a:gd name="T3" fmla="*/ 13 h 359"/>
                    <a:gd name="T4" fmla="*/ 2 w 161"/>
                    <a:gd name="T5" fmla="*/ 13 h 359"/>
                    <a:gd name="T6" fmla="*/ 3 w 161"/>
                    <a:gd name="T7" fmla="*/ 12 h 359"/>
                    <a:gd name="T8" fmla="*/ 4 w 161"/>
                    <a:gd name="T9" fmla="*/ 12 h 359"/>
                    <a:gd name="T10" fmla="*/ 5 w 161"/>
                    <a:gd name="T11" fmla="*/ 11 h 359"/>
                    <a:gd name="T12" fmla="*/ 5 w 161"/>
                    <a:gd name="T13" fmla="*/ 10 h 359"/>
                    <a:gd name="T14" fmla="*/ 6 w 161"/>
                    <a:gd name="T15" fmla="*/ 7 h 359"/>
                    <a:gd name="T16" fmla="*/ 6 w 161"/>
                    <a:gd name="T17" fmla="*/ 6 h 359"/>
                    <a:gd name="T18" fmla="*/ 6 w 161"/>
                    <a:gd name="T19" fmla="*/ 5 h 359"/>
                    <a:gd name="T20" fmla="*/ 5 w 161"/>
                    <a:gd name="T21" fmla="*/ 4 h 359"/>
                    <a:gd name="T22" fmla="*/ 5 w 161"/>
                    <a:gd name="T23" fmla="*/ 4 h 359"/>
                    <a:gd name="T24" fmla="*/ 2 w 161"/>
                    <a:gd name="T25" fmla="*/ 4 h 3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1" h="359">
                      <a:moveTo>
                        <a:pt x="97" y="0"/>
                      </a:moveTo>
                      <a:lnTo>
                        <a:pt x="0" y="359"/>
                      </a:lnTo>
                      <a:lnTo>
                        <a:pt x="64" y="359"/>
                      </a:lnTo>
                      <a:lnTo>
                        <a:pt x="83" y="354"/>
                      </a:lnTo>
                      <a:lnTo>
                        <a:pt x="103" y="339"/>
                      </a:lnTo>
                      <a:lnTo>
                        <a:pt x="121" y="316"/>
                      </a:lnTo>
                      <a:lnTo>
                        <a:pt x="131" y="289"/>
                      </a:lnTo>
                      <a:lnTo>
                        <a:pt x="158" y="189"/>
                      </a:lnTo>
                      <a:lnTo>
                        <a:pt x="161" y="162"/>
                      </a:lnTo>
                      <a:lnTo>
                        <a:pt x="157" y="140"/>
                      </a:lnTo>
                      <a:lnTo>
                        <a:pt x="145" y="124"/>
                      </a:lnTo>
                      <a:lnTo>
                        <a:pt x="128" y="119"/>
                      </a:lnTo>
                      <a:lnTo>
                        <a:pt x="65" y="1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45" name="Line 75"/>
                <p:cNvSpPr>
                  <a:spLocks noChangeShapeType="1"/>
                </p:cNvSpPr>
                <p:nvPr/>
              </p:nvSpPr>
              <p:spPr bwMode="auto">
                <a:xfrm flipH="1">
                  <a:off x="3026" y="424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46" name="Freeform 76"/>
                <p:cNvSpPr>
                  <a:spLocks/>
                </p:cNvSpPr>
                <p:nvPr/>
              </p:nvSpPr>
              <p:spPr bwMode="auto">
                <a:xfrm>
                  <a:off x="3017" y="4224"/>
                  <a:ext cx="9" cy="23"/>
                </a:xfrm>
                <a:custGeom>
                  <a:avLst/>
                  <a:gdLst>
                    <a:gd name="T0" fmla="*/ 0 w 34"/>
                    <a:gd name="T1" fmla="*/ 0 h 70"/>
                    <a:gd name="T2" fmla="*/ 0 w 34"/>
                    <a:gd name="T3" fmla="*/ 1 h 70"/>
                    <a:gd name="T4" fmla="*/ 0 w 34"/>
                    <a:gd name="T5" fmla="*/ 2 h 70"/>
                    <a:gd name="T6" fmla="*/ 0 w 34"/>
                    <a:gd name="T7" fmla="*/ 2 h 70"/>
                    <a:gd name="T8" fmla="*/ 1 w 34"/>
                    <a:gd name="T9" fmla="*/ 3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0">
                      <a:moveTo>
                        <a:pt x="3" y="0"/>
                      </a:moveTo>
                      <a:lnTo>
                        <a:pt x="0" y="26"/>
                      </a:lnTo>
                      <a:lnTo>
                        <a:pt x="6" y="49"/>
                      </a:lnTo>
                      <a:lnTo>
                        <a:pt x="17" y="65"/>
                      </a:lnTo>
                      <a:lnTo>
                        <a:pt x="34"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47" name="Line 77"/>
                <p:cNvSpPr>
                  <a:spLocks noChangeShapeType="1"/>
                </p:cNvSpPr>
                <p:nvPr/>
              </p:nvSpPr>
              <p:spPr bwMode="auto">
                <a:xfrm flipV="1">
                  <a:off x="3017" y="4189"/>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48" name="Freeform 78"/>
                <p:cNvSpPr>
                  <a:spLocks/>
                </p:cNvSpPr>
                <p:nvPr/>
              </p:nvSpPr>
              <p:spPr bwMode="auto">
                <a:xfrm>
                  <a:off x="3026" y="4166"/>
                  <a:ext cx="23" cy="23"/>
                </a:xfrm>
                <a:custGeom>
                  <a:avLst/>
                  <a:gdLst>
                    <a:gd name="T0" fmla="*/ 3 w 67"/>
                    <a:gd name="T1" fmla="*/ 0 h 71"/>
                    <a:gd name="T2" fmla="*/ 2 w 67"/>
                    <a:gd name="T3" fmla="*/ 0 h 71"/>
                    <a:gd name="T4" fmla="*/ 1 w 67"/>
                    <a:gd name="T5" fmla="*/ 1 h 71"/>
                    <a:gd name="T6" fmla="*/ 0 w 67"/>
                    <a:gd name="T7" fmla="*/ 2 h 71"/>
                    <a:gd name="T8" fmla="*/ 0 w 67"/>
                    <a:gd name="T9" fmla="*/ 2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 h="71">
                      <a:moveTo>
                        <a:pt x="67" y="0"/>
                      </a:moveTo>
                      <a:lnTo>
                        <a:pt x="47" y="6"/>
                      </a:lnTo>
                      <a:lnTo>
                        <a:pt x="28" y="22"/>
                      </a:lnTo>
                      <a:lnTo>
                        <a:pt x="11" y="44"/>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49" name="Line 79"/>
                <p:cNvSpPr>
                  <a:spLocks noChangeShapeType="1"/>
                </p:cNvSpPr>
                <p:nvPr/>
              </p:nvSpPr>
              <p:spPr bwMode="auto">
                <a:xfrm>
                  <a:off x="3049" y="4166"/>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50" name="Line 80"/>
                <p:cNvSpPr>
                  <a:spLocks noChangeShapeType="1"/>
                </p:cNvSpPr>
                <p:nvPr/>
              </p:nvSpPr>
              <p:spPr bwMode="auto">
                <a:xfrm flipV="1">
                  <a:off x="2282" y="2474"/>
                  <a:ext cx="24"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51" name="Freeform 81"/>
                <p:cNvSpPr>
                  <a:spLocks/>
                </p:cNvSpPr>
                <p:nvPr/>
              </p:nvSpPr>
              <p:spPr bwMode="auto">
                <a:xfrm>
                  <a:off x="2306" y="2448"/>
                  <a:ext cx="25" cy="26"/>
                </a:xfrm>
                <a:custGeom>
                  <a:avLst/>
                  <a:gdLst>
                    <a:gd name="T0" fmla="*/ 3 w 78"/>
                    <a:gd name="T1" fmla="*/ 0 h 80"/>
                    <a:gd name="T2" fmla="*/ 2 w 78"/>
                    <a:gd name="T3" fmla="*/ 0 h 80"/>
                    <a:gd name="T4" fmla="*/ 1 w 78"/>
                    <a:gd name="T5" fmla="*/ 1 h 80"/>
                    <a:gd name="T6" fmla="*/ 0 w 78"/>
                    <a:gd name="T7" fmla="*/ 2 h 80"/>
                    <a:gd name="T8" fmla="*/ 0 w 78"/>
                    <a:gd name="T9" fmla="*/ 3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0">
                      <a:moveTo>
                        <a:pt x="78" y="0"/>
                      </a:moveTo>
                      <a:lnTo>
                        <a:pt x="55" y="6"/>
                      </a:lnTo>
                      <a:lnTo>
                        <a:pt x="32" y="23"/>
                      </a:lnTo>
                      <a:lnTo>
                        <a:pt x="13" y="50"/>
                      </a:lnTo>
                      <a:lnTo>
                        <a:pt x="0"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52" name="Line 82"/>
                <p:cNvSpPr>
                  <a:spLocks noChangeShapeType="1"/>
                </p:cNvSpPr>
                <p:nvPr/>
              </p:nvSpPr>
              <p:spPr bwMode="auto">
                <a:xfrm>
                  <a:off x="2294" y="2488"/>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53" name="Line 83"/>
                <p:cNvSpPr>
                  <a:spLocks noChangeShapeType="1"/>
                </p:cNvSpPr>
                <p:nvPr/>
              </p:nvSpPr>
              <p:spPr bwMode="auto">
                <a:xfrm flipH="1">
                  <a:off x="3895" y="2288"/>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54" name="Freeform 84"/>
                <p:cNvSpPr>
                  <a:spLocks/>
                </p:cNvSpPr>
                <p:nvPr/>
              </p:nvSpPr>
              <p:spPr bwMode="auto">
                <a:xfrm>
                  <a:off x="3886" y="2269"/>
                  <a:ext cx="9" cy="19"/>
                </a:xfrm>
                <a:custGeom>
                  <a:avLst/>
                  <a:gdLst>
                    <a:gd name="T0" fmla="*/ 0 w 28"/>
                    <a:gd name="T1" fmla="*/ 0 h 59"/>
                    <a:gd name="T2" fmla="*/ 0 w 28"/>
                    <a:gd name="T3" fmla="*/ 1 h 59"/>
                    <a:gd name="T4" fmla="*/ 0 w 28"/>
                    <a:gd name="T5" fmla="*/ 2 h 59"/>
                    <a:gd name="T6" fmla="*/ 1 w 28"/>
                    <a:gd name="T7" fmla="*/ 2 h 59"/>
                    <a:gd name="T8" fmla="*/ 1 w 28"/>
                    <a:gd name="T9" fmla="*/ 2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59">
                      <a:moveTo>
                        <a:pt x="3" y="0"/>
                      </a:moveTo>
                      <a:lnTo>
                        <a:pt x="0" y="23"/>
                      </a:lnTo>
                      <a:lnTo>
                        <a:pt x="4" y="42"/>
                      </a:lnTo>
                      <a:lnTo>
                        <a:pt x="14" y="55"/>
                      </a:lnTo>
                      <a:lnTo>
                        <a:pt x="28"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55" name="Line 85"/>
                <p:cNvSpPr>
                  <a:spLocks noChangeShapeType="1"/>
                </p:cNvSpPr>
                <p:nvPr/>
              </p:nvSpPr>
              <p:spPr bwMode="auto">
                <a:xfrm flipV="1">
                  <a:off x="3886" y="2234"/>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56" name="Freeform 86"/>
                <p:cNvSpPr>
                  <a:spLocks/>
                </p:cNvSpPr>
                <p:nvPr/>
              </p:nvSpPr>
              <p:spPr bwMode="auto">
                <a:xfrm>
                  <a:off x="3895" y="2209"/>
                  <a:ext cx="40" cy="25"/>
                </a:xfrm>
                <a:custGeom>
                  <a:avLst/>
                  <a:gdLst>
                    <a:gd name="T0" fmla="*/ 4 w 117"/>
                    <a:gd name="T1" fmla="*/ 3 h 80"/>
                    <a:gd name="T2" fmla="*/ 5 w 117"/>
                    <a:gd name="T3" fmla="*/ 2 h 80"/>
                    <a:gd name="T4" fmla="*/ 4 w 117"/>
                    <a:gd name="T5" fmla="*/ 1 h 80"/>
                    <a:gd name="T6" fmla="*/ 4 w 117"/>
                    <a:gd name="T7" fmla="*/ 0 h 80"/>
                    <a:gd name="T8" fmla="*/ 3 w 117"/>
                    <a:gd name="T9" fmla="*/ 0 h 80"/>
                    <a:gd name="T10" fmla="*/ 2 w 117"/>
                    <a:gd name="T11" fmla="*/ 0 h 80"/>
                    <a:gd name="T12" fmla="*/ 1 w 117"/>
                    <a:gd name="T13" fmla="*/ 1 h 80"/>
                    <a:gd name="T14" fmla="*/ 0 w 117"/>
                    <a:gd name="T15" fmla="*/ 2 h 80"/>
                    <a:gd name="T16" fmla="*/ 0 w 117"/>
                    <a:gd name="T17" fmla="*/ 3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7" h="80">
                      <a:moveTo>
                        <a:pt x="112" y="80"/>
                      </a:moveTo>
                      <a:lnTo>
                        <a:pt x="117" y="49"/>
                      </a:lnTo>
                      <a:lnTo>
                        <a:pt x="111" y="23"/>
                      </a:lnTo>
                      <a:lnTo>
                        <a:pt x="97" y="6"/>
                      </a:lnTo>
                      <a:lnTo>
                        <a:pt x="78" y="0"/>
                      </a:lnTo>
                      <a:lnTo>
                        <a:pt x="55" y="6"/>
                      </a:lnTo>
                      <a:lnTo>
                        <a:pt x="31" y="23"/>
                      </a:lnTo>
                      <a:lnTo>
                        <a:pt x="13" y="49"/>
                      </a:lnTo>
                      <a:lnTo>
                        <a:pt x="0"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57" name="Freeform 87"/>
                <p:cNvSpPr>
                  <a:spLocks/>
                </p:cNvSpPr>
                <p:nvPr/>
              </p:nvSpPr>
              <p:spPr bwMode="auto">
                <a:xfrm>
                  <a:off x="3890" y="2234"/>
                  <a:ext cx="42" cy="14"/>
                </a:xfrm>
                <a:custGeom>
                  <a:avLst/>
                  <a:gdLst>
                    <a:gd name="T0" fmla="*/ 5 w 122"/>
                    <a:gd name="T1" fmla="*/ 0 h 40"/>
                    <a:gd name="T2" fmla="*/ 4 w 122"/>
                    <a:gd name="T3" fmla="*/ 2 h 40"/>
                    <a:gd name="T4" fmla="*/ 0 w 122"/>
                    <a:gd name="T5" fmla="*/ 2 h 40"/>
                    <a:gd name="T6" fmla="*/ 0 60000 65536"/>
                    <a:gd name="T7" fmla="*/ 0 60000 65536"/>
                    <a:gd name="T8" fmla="*/ 0 60000 65536"/>
                  </a:gdLst>
                  <a:ahLst/>
                  <a:cxnLst>
                    <a:cxn ang="T6">
                      <a:pos x="T0" y="T1"/>
                    </a:cxn>
                    <a:cxn ang="T7">
                      <a:pos x="T2" y="T3"/>
                    </a:cxn>
                    <a:cxn ang="T8">
                      <a:pos x="T4" y="T5"/>
                    </a:cxn>
                  </a:cxnLst>
                  <a:rect l="0" t="0" r="r" b="b"/>
                  <a:pathLst>
                    <a:path w="122" h="40">
                      <a:moveTo>
                        <a:pt x="122" y="0"/>
                      </a:moveTo>
                      <a:lnTo>
                        <a:pt x="112" y="40"/>
                      </a:lnTo>
                      <a:lnTo>
                        <a:pt x="0" y="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58" name="Line 88"/>
                <p:cNvSpPr>
                  <a:spLocks noChangeShapeType="1"/>
                </p:cNvSpPr>
                <p:nvPr/>
              </p:nvSpPr>
              <p:spPr bwMode="auto">
                <a:xfrm flipH="1">
                  <a:off x="3962" y="2169"/>
                  <a:ext cx="1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59" name="Line 89"/>
                <p:cNvSpPr>
                  <a:spLocks noChangeShapeType="1"/>
                </p:cNvSpPr>
                <p:nvPr/>
              </p:nvSpPr>
              <p:spPr bwMode="auto">
                <a:xfrm flipV="1">
                  <a:off x="2285" y="680"/>
                  <a:ext cx="25" cy="9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60" name="Freeform 90"/>
                <p:cNvSpPr>
                  <a:spLocks/>
                </p:cNvSpPr>
                <p:nvPr/>
              </p:nvSpPr>
              <p:spPr bwMode="auto">
                <a:xfrm>
                  <a:off x="2310" y="654"/>
                  <a:ext cx="26" cy="26"/>
                </a:xfrm>
                <a:custGeom>
                  <a:avLst/>
                  <a:gdLst>
                    <a:gd name="T0" fmla="*/ 3 w 77"/>
                    <a:gd name="T1" fmla="*/ 0 h 81"/>
                    <a:gd name="T2" fmla="*/ 2 w 77"/>
                    <a:gd name="T3" fmla="*/ 0 h 81"/>
                    <a:gd name="T4" fmla="*/ 1 w 77"/>
                    <a:gd name="T5" fmla="*/ 1 h 81"/>
                    <a:gd name="T6" fmla="*/ 0 w 77"/>
                    <a:gd name="T7" fmla="*/ 2 h 81"/>
                    <a:gd name="T8" fmla="*/ 0 w 77"/>
                    <a:gd name="T9" fmla="*/ 3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7" h="81">
                      <a:moveTo>
                        <a:pt x="77" y="0"/>
                      </a:moveTo>
                      <a:lnTo>
                        <a:pt x="54" y="6"/>
                      </a:lnTo>
                      <a:lnTo>
                        <a:pt x="32" y="23"/>
                      </a:lnTo>
                      <a:lnTo>
                        <a:pt x="13" y="5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61" name="Line 91"/>
                <p:cNvSpPr>
                  <a:spLocks noChangeShapeType="1"/>
                </p:cNvSpPr>
                <p:nvPr/>
              </p:nvSpPr>
              <p:spPr bwMode="auto">
                <a:xfrm>
                  <a:off x="2296" y="694"/>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62" name="Line 92"/>
                <p:cNvSpPr>
                  <a:spLocks noChangeShapeType="1"/>
                </p:cNvSpPr>
                <p:nvPr/>
              </p:nvSpPr>
              <p:spPr bwMode="auto">
                <a:xfrm flipH="1">
                  <a:off x="2357" y="654"/>
                  <a:ext cx="11"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63" name="Line 93"/>
                <p:cNvSpPr>
                  <a:spLocks noChangeShapeType="1"/>
                </p:cNvSpPr>
                <p:nvPr/>
              </p:nvSpPr>
              <p:spPr bwMode="auto">
                <a:xfrm flipH="1">
                  <a:off x="4123" y="398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64" name="Freeform 94"/>
                <p:cNvSpPr>
                  <a:spLocks/>
                </p:cNvSpPr>
                <p:nvPr/>
              </p:nvSpPr>
              <p:spPr bwMode="auto">
                <a:xfrm>
                  <a:off x="4113" y="3963"/>
                  <a:ext cx="10" cy="21"/>
                </a:xfrm>
                <a:custGeom>
                  <a:avLst/>
                  <a:gdLst>
                    <a:gd name="T0" fmla="*/ 0 w 29"/>
                    <a:gd name="T1" fmla="*/ 0 h 61"/>
                    <a:gd name="T2" fmla="*/ 0 w 29"/>
                    <a:gd name="T3" fmla="*/ 1 h 61"/>
                    <a:gd name="T4" fmla="*/ 0 w 29"/>
                    <a:gd name="T5" fmla="*/ 2 h 61"/>
                    <a:gd name="T6" fmla="*/ 1 w 29"/>
                    <a:gd name="T7" fmla="*/ 2 h 61"/>
                    <a:gd name="T8" fmla="*/ 1 w 29"/>
                    <a:gd name="T9" fmla="*/ 2 h 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 h="61">
                      <a:moveTo>
                        <a:pt x="4" y="0"/>
                      </a:moveTo>
                      <a:lnTo>
                        <a:pt x="0" y="24"/>
                      </a:lnTo>
                      <a:lnTo>
                        <a:pt x="4" y="43"/>
                      </a:lnTo>
                      <a:lnTo>
                        <a:pt x="14" y="56"/>
                      </a:lnTo>
                      <a:lnTo>
                        <a:pt x="29" y="6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65" name="Line 95"/>
                <p:cNvSpPr>
                  <a:spLocks noChangeShapeType="1"/>
                </p:cNvSpPr>
                <p:nvPr/>
              </p:nvSpPr>
              <p:spPr bwMode="auto">
                <a:xfrm flipV="1">
                  <a:off x="4113" y="3931"/>
                  <a:ext cx="10"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66" name="Freeform 96"/>
                <p:cNvSpPr>
                  <a:spLocks/>
                </p:cNvSpPr>
                <p:nvPr/>
              </p:nvSpPr>
              <p:spPr bwMode="auto">
                <a:xfrm>
                  <a:off x="4123" y="3903"/>
                  <a:ext cx="37" cy="28"/>
                </a:xfrm>
                <a:custGeom>
                  <a:avLst/>
                  <a:gdLst>
                    <a:gd name="T0" fmla="*/ 4 w 115"/>
                    <a:gd name="T1" fmla="*/ 4 h 80"/>
                    <a:gd name="T2" fmla="*/ 4 w 115"/>
                    <a:gd name="T3" fmla="*/ 2 h 80"/>
                    <a:gd name="T4" fmla="*/ 4 w 115"/>
                    <a:gd name="T5" fmla="*/ 1 h 80"/>
                    <a:gd name="T6" fmla="*/ 3 w 115"/>
                    <a:gd name="T7" fmla="*/ 0 h 80"/>
                    <a:gd name="T8" fmla="*/ 3 w 115"/>
                    <a:gd name="T9" fmla="*/ 0 h 80"/>
                    <a:gd name="T10" fmla="*/ 2 w 115"/>
                    <a:gd name="T11" fmla="*/ 0 h 80"/>
                    <a:gd name="T12" fmla="*/ 1 w 115"/>
                    <a:gd name="T13" fmla="*/ 1 h 80"/>
                    <a:gd name="T14" fmla="*/ 0 w 115"/>
                    <a:gd name="T15" fmla="*/ 2 h 80"/>
                    <a:gd name="T16" fmla="*/ 0 w 115"/>
                    <a:gd name="T17" fmla="*/ 4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5" h="80">
                      <a:moveTo>
                        <a:pt x="112" y="80"/>
                      </a:moveTo>
                      <a:lnTo>
                        <a:pt x="115" y="50"/>
                      </a:lnTo>
                      <a:lnTo>
                        <a:pt x="111" y="24"/>
                      </a:lnTo>
                      <a:lnTo>
                        <a:pt x="97" y="7"/>
                      </a:lnTo>
                      <a:lnTo>
                        <a:pt x="77" y="0"/>
                      </a:lnTo>
                      <a:lnTo>
                        <a:pt x="55" y="7"/>
                      </a:lnTo>
                      <a:lnTo>
                        <a:pt x="31" y="24"/>
                      </a:lnTo>
                      <a:lnTo>
                        <a:pt x="12" y="50"/>
                      </a:lnTo>
                      <a:lnTo>
                        <a:pt x="0"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67" name="Freeform 97"/>
                <p:cNvSpPr>
                  <a:spLocks/>
                </p:cNvSpPr>
                <p:nvPr/>
              </p:nvSpPr>
              <p:spPr bwMode="auto">
                <a:xfrm>
                  <a:off x="4120" y="3931"/>
                  <a:ext cx="40" cy="12"/>
                </a:xfrm>
                <a:custGeom>
                  <a:avLst/>
                  <a:gdLst>
                    <a:gd name="T0" fmla="*/ 4 w 122"/>
                    <a:gd name="T1" fmla="*/ 0 h 41"/>
                    <a:gd name="T2" fmla="*/ 4 w 122"/>
                    <a:gd name="T3" fmla="*/ 1 h 41"/>
                    <a:gd name="T4" fmla="*/ 0 w 122"/>
                    <a:gd name="T5" fmla="*/ 1 h 41"/>
                    <a:gd name="T6" fmla="*/ 0 60000 65536"/>
                    <a:gd name="T7" fmla="*/ 0 60000 65536"/>
                    <a:gd name="T8" fmla="*/ 0 60000 65536"/>
                  </a:gdLst>
                  <a:ahLst/>
                  <a:cxnLst>
                    <a:cxn ang="T6">
                      <a:pos x="T0" y="T1"/>
                    </a:cxn>
                    <a:cxn ang="T7">
                      <a:pos x="T2" y="T3"/>
                    </a:cxn>
                    <a:cxn ang="T8">
                      <a:pos x="T4" y="T5"/>
                    </a:cxn>
                  </a:cxnLst>
                  <a:rect l="0" t="0" r="r" b="b"/>
                  <a:pathLst>
                    <a:path w="122" h="41">
                      <a:moveTo>
                        <a:pt x="122" y="0"/>
                      </a:moveTo>
                      <a:lnTo>
                        <a:pt x="111" y="41"/>
                      </a:lnTo>
                      <a:lnTo>
                        <a:pt x="0"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68" name="Line 98"/>
                <p:cNvSpPr>
                  <a:spLocks noChangeShapeType="1"/>
                </p:cNvSpPr>
                <p:nvPr/>
              </p:nvSpPr>
              <p:spPr bwMode="auto">
                <a:xfrm>
                  <a:off x="2245" y="805"/>
                  <a:ext cx="391" cy="3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69" name="Line 99"/>
                <p:cNvSpPr>
                  <a:spLocks noChangeShapeType="1"/>
                </p:cNvSpPr>
                <p:nvPr/>
              </p:nvSpPr>
              <p:spPr bwMode="auto">
                <a:xfrm flipH="1" flipV="1">
                  <a:off x="2245" y="2590"/>
                  <a:ext cx="472" cy="37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70" name="Line 100"/>
                <p:cNvSpPr>
                  <a:spLocks noChangeShapeType="1"/>
                </p:cNvSpPr>
                <p:nvPr/>
              </p:nvSpPr>
              <p:spPr bwMode="auto">
                <a:xfrm flipH="1" flipV="1">
                  <a:off x="2717" y="2960"/>
                  <a:ext cx="781" cy="6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71" name="Line 101"/>
                <p:cNvSpPr>
                  <a:spLocks noChangeShapeType="1"/>
                </p:cNvSpPr>
                <p:nvPr/>
              </p:nvSpPr>
              <p:spPr bwMode="auto">
                <a:xfrm>
                  <a:off x="2636" y="1105"/>
                  <a:ext cx="1185" cy="9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72" name="Line 102"/>
                <p:cNvSpPr>
                  <a:spLocks noChangeShapeType="1"/>
                </p:cNvSpPr>
                <p:nvPr/>
              </p:nvSpPr>
              <p:spPr bwMode="auto">
                <a:xfrm>
                  <a:off x="3821" y="2014"/>
                  <a:ext cx="237" cy="18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388224" name="Group 128"/>
          <p:cNvGrpSpPr>
            <a:grpSpLocks/>
          </p:cNvGrpSpPr>
          <p:nvPr/>
        </p:nvGrpSpPr>
        <p:grpSpPr bwMode="auto">
          <a:xfrm>
            <a:off x="6232525" y="5186363"/>
            <a:ext cx="92075" cy="369887"/>
            <a:chOff x="3121" y="3273"/>
            <a:chExt cx="58" cy="233"/>
          </a:xfrm>
        </p:grpSpPr>
        <p:sp>
          <p:nvSpPr>
            <p:cNvPr id="105512" name="Line 129"/>
            <p:cNvSpPr>
              <a:spLocks noChangeShapeType="1"/>
            </p:cNvSpPr>
            <p:nvPr/>
          </p:nvSpPr>
          <p:spPr bwMode="auto">
            <a:xfrm flipV="1">
              <a:off x="3121" y="3387"/>
              <a:ext cx="33" cy="11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13" name="Line 130"/>
            <p:cNvSpPr>
              <a:spLocks noChangeShapeType="1"/>
            </p:cNvSpPr>
            <p:nvPr/>
          </p:nvSpPr>
          <p:spPr bwMode="auto">
            <a:xfrm flipH="1">
              <a:off x="3131" y="3441"/>
              <a:ext cx="46" cy="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14" name="Line 131"/>
            <p:cNvSpPr>
              <a:spLocks noChangeShapeType="1"/>
            </p:cNvSpPr>
            <p:nvPr/>
          </p:nvSpPr>
          <p:spPr bwMode="auto">
            <a:xfrm>
              <a:off x="3154" y="3452"/>
              <a:ext cx="4" cy="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15" name="Freeform 132"/>
            <p:cNvSpPr>
              <a:spLocks/>
            </p:cNvSpPr>
            <p:nvPr/>
          </p:nvSpPr>
          <p:spPr bwMode="auto">
            <a:xfrm>
              <a:off x="3126" y="3273"/>
              <a:ext cx="53" cy="54"/>
            </a:xfrm>
            <a:custGeom>
              <a:avLst/>
              <a:gdLst>
                <a:gd name="T0" fmla="*/ 6 w 159"/>
                <a:gd name="T1" fmla="*/ 3 h 160"/>
                <a:gd name="T2" fmla="*/ 6 w 159"/>
                <a:gd name="T3" fmla="*/ 2 h 160"/>
                <a:gd name="T4" fmla="*/ 5 w 159"/>
                <a:gd name="T5" fmla="*/ 1 h 160"/>
                <a:gd name="T6" fmla="*/ 4 w 159"/>
                <a:gd name="T7" fmla="*/ 0 h 160"/>
                <a:gd name="T8" fmla="*/ 3 w 159"/>
                <a:gd name="T9" fmla="*/ 0 h 160"/>
                <a:gd name="T10" fmla="*/ 2 w 159"/>
                <a:gd name="T11" fmla="*/ 0 h 160"/>
                <a:gd name="T12" fmla="*/ 1 w 159"/>
                <a:gd name="T13" fmla="*/ 1 h 160"/>
                <a:gd name="T14" fmla="*/ 0 w 159"/>
                <a:gd name="T15" fmla="*/ 2 h 160"/>
                <a:gd name="T16" fmla="*/ 0 w 159"/>
                <a:gd name="T17" fmla="*/ 3 h 160"/>
                <a:gd name="T18" fmla="*/ 0 w 159"/>
                <a:gd name="T19" fmla="*/ 4 h 160"/>
                <a:gd name="T20" fmla="*/ 1 w 159"/>
                <a:gd name="T21" fmla="*/ 5 h 160"/>
                <a:gd name="T22" fmla="*/ 2 w 159"/>
                <a:gd name="T23" fmla="*/ 6 h 160"/>
                <a:gd name="T24" fmla="*/ 3 w 159"/>
                <a:gd name="T25" fmla="*/ 6 h 160"/>
                <a:gd name="T26" fmla="*/ 4 w 159"/>
                <a:gd name="T27" fmla="*/ 6 h 160"/>
                <a:gd name="T28" fmla="*/ 5 w 159"/>
                <a:gd name="T29" fmla="*/ 5 h 160"/>
                <a:gd name="T30" fmla="*/ 6 w 159"/>
                <a:gd name="T31" fmla="*/ 4 h 160"/>
                <a:gd name="T32" fmla="*/ 6 w 159"/>
                <a:gd name="T33" fmla="*/ 3 h 1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9" h="160">
                  <a:moveTo>
                    <a:pt x="159" y="80"/>
                  </a:moveTo>
                  <a:lnTo>
                    <a:pt x="153" y="50"/>
                  </a:lnTo>
                  <a:lnTo>
                    <a:pt x="136" y="23"/>
                  </a:lnTo>
                  <a:lnTo>
                    <a:pt x="110" y="6"/>
                  </a:lnTo>
                  <a:lnTo>
                    <a:pt x="80" y="0"/>
                  </a:lnTo>
                  <a:lnTo>
                    <a:pt x="49" y="6"/>
                  </a:lnTo>
                  <a:lnTo>
                    <a:pt x="23" y="23"/>
                  </a:lnTo>
                  <a:lnTo>
                    <a:pt x="6" y="50"/>
                  </a:lnTo>
                  <a:lnTo>
                    <a:pt x="0" y="80"/>
                  </a:lnTo>
                  <a:lnTo>
                    <a:pt x="6" y="111"/>
                  </a:lnTo>
                  <a:lnTo>
                    <a:pt x="23" y="136"/>
                  </a:lnTo>
                  <a:lnTo>
                    <a:pt x="49" y="154"/>
                  </a:lnTo>
                  <a:lnTo>
                    <a:pt x="80" y="160"/>
                  </a:lnTo>
                  <a:lnTo>
                    <a:pt x="110" y="154"/>
                  </a:lnTo>
                  <a:lnTo>
                    <a:pt x="136" y="136"/>
                  </a:lnTo>
                  <a:lnTo>
                    <a:pt x="153" y="111"/>
                  </a:lnTo>
                  <a:lnTo>
                    <a:pt x="159" y="80"/>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388229" name="Line 133"/>
          <p:cNvSpPr>
            <a:spLocks noChangeShapeType="1"/>
          </p:cNvSpPr>
          <p:nvPr/>
        </p:nvSpPr>
        <p:spPr bwMode="auto">
          <a:xfrm>
            <a:off x="6284913" y="2374900"/>
            <a:ext cx="0" cy="285591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88230" name="Group 134"/>
          <p:cNvGrpSpPr>
            <a:grpSpLocks/>
          </p:cNvGrpSpPr>
          <p:nvPr/>
        </p:nvGrpSpPr>
        <p:grpSpPr bwMode="auto">
          <a:xfrm>
            <a:off x="6243638" y="2095500"/>
            <a:ext cx="166687" cy="323850"/>
            <a:chOff x="3128" y="1326"/>
            <a:chExt cx="105" cy="204"/>
          </a:xfrm>
        </p:grpSpPr>
        <p:sp>
          <p:nvSpPr>
            <p:cNvPr id="105507" name="Line 135"/>
            <p:cNvSpPr>
              <a:spLocks noChangeShapeType="1"/>
            </p:cNvSpPr>
            <p:nvPr/>
          </p:nvSpPr>
          <p:spPr bwMode="auto">
            <a:xfrm flipV="1">
              <a:off x="3138" y="1326"/>
              <a:ext cx="32" cy="12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08" name="Line 136"/>
            <p:cNvSpPr>
              <a:spLocks noChangeShapeType="1"/>
            </p:cNvSpPr>
            <p:nvPr/>
          </p:nvSpPr>
          <p:spPr bwMode="auto">
            <a:xfrm flipH="1">
              <a:off x="3149" y="1379"/>
              <a:ext cx="44" cy="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09" name="Line 137"/>
            <p:cNvSpPr>
              <a:spLocks noChangeShapeType="1"/>
            </p:cNvSpPr>
            <p:nvPr/>
          </p:nvSpPr>
          <p:spPr bwMode="auto">
            <a:xfrm>
              <a:off x="3170" y="1393"/>
              <a:ext cx="5" cy="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10" name="Line 138"/>
            <p:cNvSpPr>
              <a:spLocks noChangeShapeType="1"/>
            </p:cNvSpPr>
            <p:nvPr/>
          </p:nvSpPr>
          <p:spPr bwMode="auto">
            <a:xfrm flipH="1">
              <a:off x="3219" y="1326"/>
              <a:ext cx="14" cy="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11" name="Freeform 139"/>
            <p:cNvSpPr>
              <a:spLocks/>
            </p:cNvSpPr>
            <p:nvPr/>
          </p:nvSpPr>
          <p:spPr bwMode="auto">
            <a:xfrm>
              <a:off x="3128" y="1477"/>
              <a:ext cx="51" cy="53"/>
            </a:xfrm>
            <a:custGeom>
              <a:avLst/>
              <a:gdLst>
                <a:gd name="T0" fmla="*/ 5 w 159"/>
                <a:gd name="T1" fmla="*/ 3 h 160"/>
                <a:gd name="T2" fmla="*/ 5 w 159"/>
                <a:gd name="T3" fmla="*/ 2 h 160"/>
                <a:gd name="T4" fmla="*/ 4 w 159"/>
                <a:gd name="T5" fmla="*/ 1 h 160"/>
                <a:gd name="T6" fmla="*/ 4 w 159"/>
                <a:gd name="T7" fmla="*/ 0 h 160"/>
                <a:gd name="T8" fmla="*/ 3 w 159"/>
                <a:gd name="T9" fmla="*/ 0 h 160"/>
                <a:gd name="T10" fmla="*/ 2 w 159"/>
                <a:gd name="T11" fmla="*/ 0 h 160"/>
                <a:gd name="T12" fmla="*/ 1 w 159"/>
                <a:gd name="T13" fmla="*/ 1 h 160"/>
                <a:gd name="T14" fmla="*/ 0 w 159"/>
                <a:gd name="T15" fmla="*/ 2 h 160"/>
                <a:gd name="T16" fmla="*/ 0 w 159"/>
                <a:gd name="T17" fmla="*/ 3 h 160"/>
                <a:gd name="T18" fmla="*/ 0 w 159"/>
                <a:gd name="T19" fmla="*/ 4 h 160"/>
                <a:gd name="T20" fmla="*/ 1 w 159"/>
                <a:gd name="T21" fmla="*/ 5 h 160"/>
                <a:gd name="T22" fmla="*/ 2 w 159"/>
                <a:gd name="T23" fmla="*/ 6 h 160"/>
                <a:gd name="T24" fmla="*/ 3 w 159"/>
                <a:gd name="T25" fmla="*/ 6 h 160"/>
                <a:gd name="T26" fmla="*/ 4 w 159"/>
                <a:gd name="T27" fmla="*/ 6 h 160"/>
                <a:gd name="T28" fmla="*/ 4 w 159"/>
                <a:gd name="T29" fmla="*/ 5 h 160"/>
                <a:gd name="T30" fmla="*/ 5 w 159"/>
                <a:gd name="T31" fmla="*/ 4 h 160"/>
                <a:gd name="T32" fmla="*/ 5 w 159"/>
                <a:gd name="T33" fmla="*/ 3 h 1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9" h="160">
                  <a:moveTo>
                    <a:pt x="159" y="80"/>
                  </a:moveTo>
                  <a:lnTo>
                    <a:pt x="153" y="49"/>
                  </a:lnTo>
                  <a:lnTo>
                    <a:pt x="136" y="23"/>
                  </a:lnTo>
                  <a:lnTo>
                    <a:pt x="111" y="5"/>
                  </a:lnTo>
                  <a:lnTo>
                    <a:pt x="80" y="0"/>
                  </a:lnTo>
                  <a:lnTo>
                    <a:pt x="49" y="5"/>
                  </a:lnTo>
                  <a:lnTo>
                    <a:pt x="23" y="23"/>
                  </a:lnTo>
                  <a:lnTo>
                    <a:pt x="6" y="49"/>
                  </a:lnTo>
                  <a:lnTo>
                    <a:pt x="0" y="80"/>
                  </a:lnTo>
                  <a:lnTo>
                    <a:pt x="6" y="111"/>
                  </a:lnTo>
                  <a:lnTo>
                    <a:pt x="23" y="136"/>
                  </a:lnTo>
                  <a:lnTo>
                    <a:pt x="49" y="153"/>
                  </a:lnTo>
                  <a:lnTo>
                    <a:pt x="80" y="160"/>
                  </a:lnTo>
                  <a:lnTo>
                    <a:pt x="111" y="153"/>
                  </a:lnTo>
                  <a:lnTo>
                    <a:pt x="136" y="136"/>
                  </a:lnTo>
                  <a:lnTo>
                    <a:pt x="153" y="111"/>
                  </a:lnTo>
                  <a:lnTo>
                    <a:pt x="159" y="80"/>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88236" name="Group 140"/>
          <p:cNvGrpSpPr>
            <a:grpSpLocks/>
          </p:cNvGrpSpPr>
          <p:nvPr/>
        </p:nvGrpSpPr>
        <p:grpSpPr bwMode="auto">
          <a:xfrm>
            <a:off x="4270375" y="3870325"/>
            <a:ext cx="3717925" cy="2695575"/>
            <a:chOff x="1885" y="2444"/>
            <a:chExt cx="2342" cy="1698"/>
          </a:xfrm>
        </p:grpSpPr>
        <p:sp>
          <p:nvSpPr>
            <p:cNvPr id="105499" name="Line 141"/>
            <p:cNvSpPr>
              <a:spLocks noChangeShapeType="1"/>
            </p:cNvSpPr>
            <p:nvPr/>
          </p:nvSpPr>
          <p:spPr bwMode="auto">
            <a:xfrm flipH="1" flipV="1">
              <a:off x="2059" y="2444"/>
              <a:ext cx="84" cy="6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00" name="Line 142"/>
            <p:cNvSpPr>
              <a:spLocks noChangeShapeType="1"/>
            </p:cNvSpPr>
            <p:nvPr/>
          </p:nvSpPr>
          <p:spPr bwMode="auto">
            <a:xfrm flipH="1" flipV="1">
              <a:off x="4144" y="4077"/>
              <a:ext cx="83" cy="6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01" name="Freeform 143"/>
            <p:cNvSpPr>
              <a:spLocks/>
            </p:cNvSpPr>
            <p:nvPr/>
          </p:nvSpPr>
          <p:spPr bwMode="auto">
            <a:xfrm>
              <a:off x="1885" y="2467"/>
              <a:ext cx="56" cy="118"/>
            </a:xfrm>
            <a:custGeom>
              <a:avLst/>
              <a:gdLst>
                <a:gd name="T0" fmla="*/ 0 w 166"/>
                <a:gd name="T1" fmla="*/ 13 h 360"/>
                <a:gd name="T2" fmla="*/ 4 w 166"/>
                <a:gd name="T3" fmla="*/ 0 h 360"/>
                <a:gd name="T4" fmla="*/ 6 w 166"/>
                <a:gd name="T5" fmla="*/ 0 h 360"/>
                <a:gd name="T6" fmla="*/ 0 60000 65536"/>
                <a:gd name="T7" fmla="*/ 0 60000 65536"/>
                <a:gd name="T8" fmla="*/ 0 60000 65536"/>
              </a:gdLst>
              <a:ahLst/>
              <a:cxnLst>
                <a:cxn ang="T6">
                  <a:pos x="T0" y="T1"/>
                </a:cxn>
                <a:cxn ang="T7">
                  <a:pos x="T2" y="T3"/>
                </a:cxn>
                <a:cxn ang="T8">
                  <a:pos x="T4" y="T5"/>
                </a:cxn>
              </a:cxnLst>
              <a:rect l="0" t="0" r="r" b="b"/>
              <a:pathLst>
                <a:path w="166" h="360">
                  <a:moveTo>
                    <a:pt x="0" y="360"/>
                  </a:moveTo>
                  <a:lnTo>
                    <a:pt x="96" y="0"/>
                  </a:lnTo>
                  <a:lnTo>
                    <a:pt x="166"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02" name="Freeform 144"/>
            <p:cNvSpPr>
              <a:spLocks/>
            </p:cNvSpPr>
            <p:nvPr/>
          </p:nvSpPr>
          <p:spPr bwMode="auto">
            <a:xfrm>
              <a:off x="1922" y="2467"/>
              <a:ext cx="35" cy="65"/>
            </a:xfrm>
            <a:custGeom>
              <a:avLst/>
              <a:gdLst>
                <a:gd name="T0" fmla="*/ 0 w 101"/>
                <a:gd name="T1" fmla="*/ 7 h 200"/>
                <a:gd name="T2" fmla="*/ 1 w 101"/>
                <a:gd name="T3" fmla="*/ 7 h 200"/>
                <a:gd name="T4" fmla="*/ 2 w 101"/>
                <a:gd name="T5" fmla="*/ 6 h 200"/>
                <a:gd name="T6" fmla="*/ 3 w 101"/>
                <a:gd name="T7" fmla="*/ 6 h 200"/>
                <a:gd name="T8" fmla="*/ 3 w 101"/>
                <a:gd name="T9" fmla="*/ 5 h 200"/>
                <a:gd name="T10" fmla="*/ 4 w 101"/>
                <a:gd name="T11" fmla="*/ 4 h 200"/>
                <a:gd name="T12" fmla="*/ 4 w 101"/>
                <a:gd name="T13" fmla="*/ 2 h 200"/>
                <a:gd name="T14" fmla="*/ 4 w 101"/>
                <a:gd name="T15" fmla="*/ 2 h 200"/>
                <a:gd name="T16" fmla="*/ 4 w 101"/>
                <a:gd name="T17" fmla="*/ 1 h 200"/>
                <a:gd name="T18" fmla="*/ 3 w 101"/>
                <a:gd name="T19" fmla="*/ 0 h 200"/>
                <a:gd name="T20" fmla="*/ 2 w 101"/>
                <a:gd name="T21" fmla="*/ 0 h 2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1" h="200">
                  <a:moveTo>
                    <a:pt x="0" y="200"/>
                  </a:moveTo>
                  <a:lnTo>
                    <a:pt x="22" y="195"/>
                  </a:lnTo>
                  <a:lnTo>
                    <a:pt x="46" y="181"/>
                  </a:lnTo>
                  <a:lnTo>
                    <a:pt x="67" y="159"/>
                  </a:lnTo>
                  <a:lnTo>
                    <a:pt x="85" y="131"/>
                  </a:lnTo>
                  <a:lnTo>
                    <a:pt x="97" y="100"/>
                  </a:lnTo>
                  <a:lnTo>
                    <a:pt x="101" y="69"/>
                  </a:lnTo>
                  <a:lnTo>
                    <a:pt x="99" y="42"/>
                  </a:lnTo>
                  <a:lnTo>
                    <a:pt x="89" y="19"/>
                  </a:lnTo>
                  <a:lnTo>
                    <a:pt x="73" y="5"/>
                  </a:lnTo>
                  <a:lnTo>
                    <a:pt x="53"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503" name="Line 145"/>
            <p:cNvSpPr>
              <a:spLocks noChangeShapeType="1"/>
            </p:cNvSpPr>
            <p:nvPr/>
          </p:nvSpPr>
          <p:spPr bwMode="auto">
            <a:xfrm flipH="1">
              <a:off x="1899" y="2532"/>
              <a:ext cx="23"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04" name="Line 146"/>
            <p:cNvSpPr>
              <a:spLocks noChangeShapeType="1"/>
            </p:cNvSpPr>
            <p:nvPr/>
          </p:nvSpPr>
          <p:spPr bwMode="auto">
            <a:xfrm flipV="1">
              <a:off x="1976" y="2504"/>
              <a:ext cx="21" cy="8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05" name="Line 147"/>
            <p:cNvSpPr>
              <a:spLocks noChangeShapeType="1"/>
            </p:cNvSpPr>
            <p:nvPr/>
          </p:nvSpPr>
          <p:spPr bwMode="auto">
            <a:xfrm>
              <a:off x="1987" y="2541"/>
              <a:ext cx="33"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506" name="Line 148"/>
            <p:cNvSpPr>
              <a:spLocks noChangeShapeType="1"/>
            </p:cNvSpPr>
            <p:nvPr/>
          </p:nvSpPr>
          <p:spPr bwMode="auto">
            <a:xfrm flipH="1">
              <a:off x="2008" y="2504"/>
              <a:ext cx="21" cy="8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8245" name="Group 149"/>
          <p:cNvGrpSpPr>
            <a:grpSpLocks/>
          </p:cNvGrpSpPr>
          <p:nvPr/>
        </p:nvGrpSpPr>
        <p:grpSpPr bwMode="auto">
          <a:xfrm>
            <a:off x="5680075" y="4383088"/>
            <a:ext cx="1449388" cy="1312862"/>
            <a:chOff x="2773" y="2767"/>
            <a:chExt cx="913" cy="827"/>
          </a:xfrm>
        </p:grpSpPr>
        <p:sp>
          <p:nvSpPr>
            <p:cNvPr id="105495" name="Freeform 150"/>
            <p:cNvSpPr>
              <a:spLocks/>
            </p:cNvSpPr>
            <p:nvPr/>
          </p:nvSpPr>
          <p:spPr bwMode="auto">
            <a:xfrm>
              <a:off x="2773" y="2767"/>
              <a:ext cx="30" cy="121"/>
            </a:xfrm>
            <a:custGeom>
              <a:avLst/>
              <a:gdLst>
                <a:gd name="T0" fmla="*/ 0 w 95"/>
                <a:gd name="T1" fmla="*/ 14 h 360"/>
                <a:gd name="T2" fmla="*/ 3 w 95"/>
                <a:gd name="T3" fmla="*/ 0 h 360"/>
                <a:gd name="T4" fmla="*/ 1 w 95"/>
                <a:gd name="T5" fmla="*/ 3 h 360"/>
                <a:gd name="T6" fmla="*/ 0 60000 65536"/>
                <a:gd name="T7" fmla="*/ 0 60000 65536"/>
                <a:gd name="T8" fmla="*/ 0 60000 65536"/>
              </a:gdLst>
              <a:ahLst/>
              <a:cxnLst>
                <a:cxn ang="T6">
                  <a:pos x="T0" y="T1"/>
                </a:cxn>
                <a:cxn ang="T7">
                  <a:pos x="T2" y="T3"/>
                </a:cxn>
                <a:cxn ang="T8">
                  <a:pos x="T4" y="T5"/>
                </a:cxn>
              </a:cxnLst>
              <a:rect l="0" t="0" r="r" b="b"/>
              <a:pathLst>
                <a:path w="95" h="360">
                  <a:moveTo>
                    <a:pt x="0" y="360"/>
                  </a:moveTo>
                  <a:lnTo>
                    <a:pt x="95" y="0"/>
                  </a:lnTo>
                  <a:lnTo>
                    <a:pt x="19" y="8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96" name="Freeform 151"/>
            <p:cNvSpPr>
              <a:spLocks/>
            </p:cNvSpPr>
            <p:nvPr/>
          </p:nvSpPr>
          <p:spPr bwMode="auto">
            <a:xfrm>
              <a:off x="3651" y="3475"/>
              <a:ext cx="23" cy="19"/>
            </a:xfrm>
            <a:custGeom>
              <a:avLst/>
              <a:gdLst>
                <a:gd name="T0" fmla="*/ 2 w 72"/>
                <a:gd name="T1" fmla="*/ 0 h 59"/>
                <a:gd name="T2" fmla="*/ 2 w 72"/>
                <a:gd name="T3" fmla="*/ 0 h 59"/>
                <a:gd name="T4" fmla="*/ 1 w 72"/>
                <a:gd name="T5" fmla="*/ 1 h 59"/>
                <a:gd name="T6" fmla="*/ 0 w 72"/>
                <a:gd name="T7" fmla="*/ 1 h 59"/>
                <a:gd name="T8" fmla="*/ 0 w 72"/>
                <a:gd name="T9" fmla="*/ 2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59">
                  <a:moveTo>
                    <a:pt x="72" y="0"/>
                  </a:moveTo>
                  <a:lnTo>
                    <a:pt x="52" y="3"/>
                  </a:lnTo>
                  <a:lnTo>
                    <a:pt x="33" y="16"/>
                  </a:lnTo>
                  <a:lnTo>
                    <a:pt x="14" y="35"/>
                  </a:lnTo>
                  <a:lnTo>
                    <a:pt x="0" y="5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97" name="Freeform 152"/>
            <p:cNvSpPr>
              <a:spLocks/>
            </p:cNvSpPr>
            <p:nvPr/>
          </p:nvSpPr>
          <p:spPr bwMode="auto">
            <a:xfrm>
              <a:off x="3674" y="3475"/>
              <a:ext cx="12" cy="40"/>
            </a:xfrm>
            <a:custGeom>
              <a:avLst/>
              <a:gdLst>
                <a:gd name="T0" fmla="*/ 1 w 38"/>
                <a:gd name="T1" fmla="*/ 4 h 121"/>
                <a:gd name="T2" fmla="*/ 1 w 38"/>
                <a:gd name="T3" fmla="*/ 3 h 121"/>
                <a:gd name="T4" fmla="*/ 1 w 38"/>
                <a:gd name="T5" fmla="*/ 2 h 121"/>
                <a:gd name="T6" fmla="*/ 1 w 38"/>
                <a:gd name="T7" fmla="*/ 1 h 121"/>
                <a:gd name="T8" fmla="*/ 1 w 38"/>
                <a:gd name="T9" fmla="*/ 0 h 121"/>
                <a:gd name="T10" fmla="*/ 0 w 38"/>
                <a:gd name="T11" fmla="*/ 0 h 1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 h="121">
                  <a:moveTo>
                    <a:pt x="15" y="121"/>
                  </a:moveTo>
                  <a:lnTo>
                    <a:pt x="31" y="89"/>
                  </a:lnTo>
                  <a:lnTo>
                    <a:pt x="38" y="56"/>
                  </a:lnTo>
                  <a:lnTo>
                    <a:pt x="34" y="26"/>
                  </a:lnTo>
                  <a:lnTo>
                    <a:pt x="21" y="6"/>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98" name="Freeform 153"/>
            <p:cNvSpPr>
              <a:spLocks/>
            </p:cNvSpPr>
            <p:nvPr/>
          </p:nvSpPr>
          <p:spPr bwMode="auto">
            <a:xfrm>
              <a:off x="3623" y="3515"/>
              <a:ext cx="56" cy="79"/>
            </a:xfrm>
            <a:custGeom>
              <a:avLst/>
              <a:gdLst>
                <a:gd name="T0" fmla="*/ 6 w 167"/>
                <a:gd name="T1" fmla="*/ 0 h 239"/>
                <a:gd name="T2" fmla="*/ 0 w 167"/>
                <a:gd name="T3" fmla="*/ 9 h 239"/>
                <a:gd name="T4" fmla="*/ 4 w 167"/>
                <a:gd name="T5" fmla="*/ 9 h 239"/>
                <a:gd name="T6" fmla="*/ 0 60000 65536"/>
                <a:gd name="T7" fmla="*/ 0 60000 65536"/>
                <a:gd name="T8" fmla="*/ 0 60000 65536"/>
              </a:gdLst>
              <a:ahLst/>
              <a:cxnLst>
                <a:cxn ang="T6">
                  <a:pos x="T0" y="T1"/>
                </a:cxn>
                <a:cxn ang="T7">
                  <a:pos x="T2" y="T3"/>
                </a:cxn>
                <a:cxn ang="T8">
                  <a:pos x="T4" y="T5"/>
                </a:cxn>
              </a:cxnLst>
              <a:rect l="0" t="0" r="r" b="b"/>
              <a:pathLst>
                <a:path w="167" h="239">
                  <a:moveTo>
                    <a:pt x="167" y="0"/>
                  </a:moveTo>
                  <a:lnTo>
                    <a:pt x="0" y="239"/>
                  </a:lnTo>
                  <a:lnTo>
                    <a:pt x="112" y="23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88250" name="Group 154"/>
          <p:cNvGrpSpPr>
            <a:grpSpLocks/>
          </p:cNvGrpSpPr>
          <p:nvPr/>
        </p:nvGrpSpPr>
        <p:grpSpPr bwMode="auto">
          <a:xfrm>
            <a:off x="5591175" y="2017713"/>
            <a:ext cx="1239838" cy="3641725"/>
            <a:chOff x="2717" y="1277"/>
            <a:chExt cx="781" cy="2294"/>
          </a:xfrm>
        </p:grpSpPr>
        <p:sp>
          <p:nvSpPr>
            <p:cNvPr id="105493" name="Line 155"/>
            <p:cNvSpPr>
              <a:spLocks noChangeShapeType="1"/>
            </p:cNvSpPr>
            <p:nvPr/>
          </p:nvSpPr>
          <p:spPr bwMode="auto">
            <a:xfrm flipV="1">
              <a:off x="2717" y="1791"/>
              <a:ext cx="0" cy="116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94" name="Line 156"/>
            <p:cNvSpPr>
              <a:spLocks noChangeShapeType="1"/>
            </p:cNvSpPr>
            <p:nvPr/>
          </p:nvSpPr>
          <p:spPr bwMode="auto">
            <a:xfrm flipV="1">
              <a:off x="3498" y="1277"/>
              <a:ext cx="0" cy="229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88253" name="Group 157"/>
          <p:cNvGrpSpPr>
            <a:grpSpLocks/>
          </p:cNvGrpSpPr>
          <p:nvPr/>
        </p:nvGrpSpPr>
        <p:grpSpPr bwMode="auto">
          <a:xfrm>
            <a:off x="5768305" y="1809055"/>
            <a:ext cx="1323975" cy="1331913"/>
            <a:chOff x="2787" y="1168"/>
            <a:chExt cx="834" cy="839"/>
          </a:xfrm>
        </p:grpSpPr>
        <p:sp>
          <p:nvSpPr>
            <p:cNvPr id="105487" name="Freeform 158"/>
            <p:cNvSpPr>
              <a:spLocks/>
            </p:cNvSpPr>
            <p:nvPr/>
          </p:nvSpPr>
          <p:spPr bwMode="auto">
            <a:xfrm>
              <a:off x="2787" y="1886"/>
              <a:ext cx="30" cy="121"/>
            </a:xfrm>
            <a:custGeom>
              <a:avLst/>
              <a:gdLst>
                <a:gd name="T0" fmla="*/ 0 w 96"/>
                <a:gd name="T1" fmla="*/ 14 h 359"/>
                <a:gd name="T2" fmla="*/ 3 w 96"/>
                <a:gd name="T3" fmla="*/ 0 h 359"/>
                <a:gd name="T4" fmla="*/ 1 w 96"/>
                <a:gd name="T5" fmla="*/ 3 h 359"/>
                <a:gd name="T6" fmla="*/ 0 60000 65536"/>
                <a:gd name="T7" fmla="*/ 0 60000 65536"/>
                <a:gd name="T8" fmla="*/ 0 60000 65536"/>
              </a:gdLst>
              <a:ahLst/>
              <a:cxnLst>
                <a:cxn ang="T6">
                  <a:pos x="T0" y="T1"/>
                </a:cxn>
                <a:cxn ang="T7">
                  <a:pos x="T2" y="T3"/>
                </a:cxn>
                <a:cxn ang="T8">
                  <a:pos x="T4" y="T5"/>
                </a:cxn>
              </a:cxnLst>
              <a:rect l="0" t="0" r="r" b="b"/>
              <a:pathLst>
                <a:path w="96" h="359">
                  <a:moveTo>
                    <a:pt x="0" y="359"/>
                  </a:moveTo>
                  <a:lnTo>
                    <a:pt x="96" y="0"/>
                  </a:lnTo>
                  <a:lnTo>
                    <a:pt x="19" y="8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88" name="Line 159"/>
            <p:cNvSpPr>
              <a:spLocks noChangeShapeType="1"/>
            </p:cNvSpPr>
            <p:nvPr/>
          </p:nvSpPr>
          <p:spPr bwMode="auto">
            <a:xfrm flipV="1">
              <a:off x="2838" y="1886"/>
              <a:ext cx="11" cy="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5489" name="Freeform 160"/>
            <p:cNvSpPr>
              <a:spLocks/>
            </p:cNvSpPr>
            <p:nvPr/>
          </p:nvSpPr>
          <p:spPr bwMode="auto">
            <a:xfrm>
              <a:off x="3546" y="1168"/>
              <a:ext cx="24" cy="21"/>
            </a:xfrm>
            <a:custGeom>
              <a:avLst/>
              <a:gdLst>
                <a:gd name="T0" fmla="*/ 3 w 72"/>
                <a:gd name="T1" fmla="*/ 0 h 61"/>
                <a:gd name="T2" fmla="*/ 2 w 72"/>
                <a:gd name="T3" fmla="*/ 0 h 61"/>
                <a:gd name="T4" fmla="*/ 1 w 72"/>
                <a:gd name="T5" fmla="*/ 1 h 61"/>
                <a:gd name="T6" fmla="*/ 1 w 72"/>
                <a:gd name="T7" fmla="*/ 1 h 61"/>
                <a:gd name="T8" fmla="*/ 0 w 72"/>
                <a:gd name="T9" fmla="*/ 2 h 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 h="61">
                  <a:moveTo>
                    <a:pt x="72" y="0"/>
                  </a:moveTo>
                  <a:lnTo>
                    <a:pt x="53" y="5"/>
                  </a:lnTo>
                  <a:lnTo>
                    <a:pt x="33" y="17"/>
                  </a:lnTo>
                  <a:lnTo>
                    <a:pt x="14" y="37"/>
                  </a:lnTo>
                  <a:lnTo>
                    <a:pt x="0" y="61"/>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90" name="Freeform 161"/>
            <p:cNvSpPr>
              <a:spLocks/>
            </p:cNvSpPr>
            <p:nvPr/>
          </p:nvSpPr>
          <p:spPr bwMode="auto">
            <a:xfrm>
              <a:off x="3570" y="1168"/>
              <a:ext cx="14" cy="42"/>
            </a:xfrm>
            <a:custGeom>
              <a:avLst/>
              <a:gdLst>
                <a:gd name="T0" fmla="*/ 1 w 38"/>
                <a:gd name="T1" fmla="*/ 5 h 123"/>
                <a:gd name="T2" fmla="*/ 1 w 38"/>
                <a:gd name="T3" fmla="*/ 4 h 123"/>
                <a:gd name="T4" fmla="*/ 2 w 38"/>
                <a:gd name="T5" fmla="*/ 2 h 123"/>
                <a:gd name="T6" fmla="*/ 2 w 38"/>
                <a:gd name="T7" fmla="*/ 1 h 123"/>
                <a:gd name="T8" fmla="*/ 1 w 38"/>
                <a:gd name="T9" fmla="*/ 0 h 123"/>
                <a:gd name="T10" fmla="*/ 0 w 38"/>
                <a:gd name="T11" fmla="*/ 0 h 1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 h="123">
                  <a:moveTo>
                    <a:pt x="15" y="123"/>
                  </a:moveTo>
                  <a:lnTo>
                    <a:pt x="31" y="91"/>
                  </a:lnTo>
                  <a:lnTo>
                    <a:pt x="38" y="57"/>
                  </a:lnTo>
                  <a:lnTo>
                    <a:pt x="35" y="28"/>
                  </a:lnTo>
                  <a:lnTo>
                    <a:pt x="21" y="8"/>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91" name="Freeform 162"/>
            <p:cNvSpPr>
              <a:spLocks/>
            </p:cNvSpPr>
            <p:nvPr/>
          </p:nvSpPr>
          <p:spPr bwMode="auto">
            <a:xfrm>
              <a:off x="3521" y="1210"/>
              <a:ext cx="53" cy="79"/>
            </a:xfrm>
            <a:custGeom>
              <a:avLst/>
              <a:gdLst>
                <a:gd name="T0" fmla="*/ 5 w 167"/>
                <a:gd name="T1" fmla="*/ 0 h 237"/>
                <a:gd name="T2" fmla="*/ 0 w 167"/>
                <a:gd name="T3" fmla="*/ 9 h 237"/>
                <a:gd name="T4" fmla="*/ 3 w 167"/>
                <a:gd name="T5" fmla="*/ 9 h 237"/>
                <a:gd name="T6" fmla="*/ 0 60000 65536"/>
                <a:gd name="T7" fmla="*/ 0 60000 65536"/>
                <a:gd name="T8" fmla="*/ 0 60000 65536"/>
              </a:gdLst>
              <a:ahLst/>
              <a:cxnLst>
                <a:cxn ang="T6">
                  <a:pos x="T0" y="T1"/>
                </a:cxn>
                <a:cxn ang="T7">
                  <a:pos x="T2" y="T3"/>
                </a:cxn>
                <a:cxn ang="T8">
                  <a:pos x="T4" y="T5"/>
                </a:cxn>
              </a:cxnLst>
              <a:rect l="0" t="0" r="r" b="b"/>
              <a:pathLst>
                <a:path w="167" h="237">
                  <a:moveTo>
                    <a:pt x="167" y="0"/>
                  </a:moveTo>
                  <a:lnTo>
                    <a:pt x="0" y="237"/>
                  </a:lnTo>
                  <a:lnTo>
                    <a:pt x="112" y="237"/>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5492" name="Line 163"/>
            <p:cNvSpPr>
              <a:spLocks noChangeShapeType="1"/>
            </p:cNvSpPr>
            <p:nvPr/>
          </p:nvSpPr>
          <p:spPr bwMode="auto">
            <a:xfrm flipV="1">
              <a:off x="3609" y="1168"/>
              <a:ext cx="12" cy="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88260" name="Line 164"/>
          <p:cNvSpPr>
            <a:spLocks noChangeShapeType="1"/>
          </p:cNvSpPr>
          <p:nvPr/>
        </p:nvSpPr>
        <p:spPr bwMode="auto">
          <a:xfrm flipH="1">
            <a:off x="5591175" y="2017713"/>
            <a:ext cx="1239838" cy="81597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88261" name="Rectangle 165"/>
          <p:cNvSpPr>
            <a:spLocks noChangeArrowheads="1"/>
          </p:cNvSpPr>
          <p:nvPr/>
        </p:nvSpPr>
        <p:spPr bwMode="auto">
          <a:xfrm>
            <a:off x="107950" y="1447800"/>
            <a:ext cx="4248150" cy="11906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6666FF"/>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3600" b="1">
                <a:solidFill>
                  <a:srgbClr val="003399"/>
                </a:solidFill>
                <a:latin typeface="黑体" pitchFamily="2" charset="-122"/>
                <a:ea typeface="黑体" pitchFamily="2" charset="-122"/>
              </a:rPr>
              <a:t>步骤</a:t>
            </a:r>
            <a:r>
              <a:rPr lang="zh-CN" altLang="en-US" sz="3600" b="1">
                <a:solidFill>
                  <a:schemeClr val="accent2"/>
                </a:solidFill>
                <a:latin typeface="黑体" pitchFamily="2" charset="-122"/>
                <a:ea typeface="黑体" pitchFamily="2" charset="-122"/>
              </a:rPr>
              <a:t>：</a:t>
            </a:r>
            <a:endParaRPr lang="zh-CN" altLang="en-US" sz="3600" b="1">
              <a:solidFill>
                <a:srgbClr val="003399"/>
              </a:solidFill>
              <a:latin typeface="黑体" pitchFamily="2" charset="-122"/>
              <a:ea typeface="黑体" pitchFamily="2" charset="-122"/>
            </a:endParaRPr>
          </a:p>
          <a:p>
            <a:pPr eaLnBrk="1" hangingPunct="1">
              <a:spcBef>
                <a:spcPct val="0"/>
              </a:spcBef>
              <a:buFontTx/>
              <a:buNone/>
            </a:pPr>
            <a:r>
              <a:rPr lang="en-US" altLang="zh-CN" sz="3600" b="1">
                <a:solidFill>
                  <a:srgbClr val="FF3300"/>
                </a:solidFill>
                <a:latin typeface="黑体" pitchFamily="2" charset="-122"/>
                <a:ea typeface="黑体" pitchFamily="2" charset="-122"/>
              </a:rPr>
              <a:t>1</a:t>
            </a:r>
            <a:r>
              <a:rPr lang="en-US" altLang="zh-CN" sz="3600" b="1">
                <a:solidFill>
                  <a:srgbClr val="003399"/>
                </a:solidFill>
                <a:latin typeface="黑体" pitchFamily="2" charset="-122"/>
                <a:ea typeface="黑体" pitchFamily="2" charset="-122"/>
              </a:rPr>
              <a:t>.</a:t>
            </a:r>
            <a:r>
              <a:rPr lang="zh-CN" altLang="en-US" sz="3600" b="1">
                <a:solidFill>
                  <a:srgbClr val="003399"/>
                </a:solidFill>
                <a:latin typeface="黑体" pitchFamily="2" charset="-122"/>
                <a:ea typeface="黑体" pitchFamily="2" charset="-122"/>
              </a:rPr>
              <a:t>过</a:t>
            </a:r>
            <a:r>
              <a:rPr lang="en-US" altLang="zh-CN" sz="3600" b="1">
                <a:solidFill>
                  <a:srgbClr val="003399"/>
                </a:solidFill>
                <a:latin typeface="黑体" pitchFamily="2" charset="-122"/>
                <a:ea typeface="黑体" pitchFamily="2" charset="-122"/>
              </a:rPr>
              <a:t>EF</a:t>
            </a:r>
            <a:r>
              <a:rPr lang="zh-CN" altLang="en-US" sz="3600" b="1">
                <a:solidFill>
                  <a:srgbClr val="003399"/>
                </a:solidFill>
                <a:latin typeface="黑体" pitchFamily="2" charset="-122"/>
                <a:ea typeface="黑体" pitchFamily="2" charset="-122"/>
              </a:rPr>
              <a:t>作铅垂面</a:t>
            </a:r>
            <a:r>
              <a:rPr lang="en-US" altLang="zh-CN" sz="3600" b="1">
                <a:solidFill>
                  <a:srgbClr val="003399"/>
                </a:solidFill>
                <a:latin typeface="黑体" pitchFamily="2" charset="-122"/>
                <a:ea typeface="黑体" pitchFamily="2" charset="-122"/>
              </a:rPr>
              <a:t>P</a:t>
            </a:r>
            <a:r>
              <a:rPr lang="zh-CN" altLang="en-US" sz="3600" b="1">
                <a:solidFill>
                  <a:srgbClr val="003399"/>
                </a:solidFill>
                <a:latin typeface="黑体" pitchFamily="2" charset="-122"/>
                <a:ea typeface="黑体" pitchFamily="2" charset="-122"/>
              </a:rPr>
              <a:t>。</a:t>
            </a:r>
          </a:p>
        </p:txBody>
      </p:sp>
      <p:sp>
        <p:nvSpPr>
          <p:cNvPr id="388262" name="Text Box 166"/>
          <p:cNvSpPr txBox="1">
            <a:spLocks noChangeArrowheads="1"/>
          </p:cNvSpPr>
          <p:nvPr/>
        </p:nvSpPr>
        <p:spPr bwMode="auto">
          <a:xfrm>
            <a:off x="107950" y="2997200"/>
            <a:ext cx="403225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3300"/>
                </a:solidFill>
                <a:latin typeface="黑体" pitchFamily="2" charset="-122"/>
                <a:ea typeface="黑体" pitchFamily="2" charset="-122"/>
              </a:rPr>
              <a:t>2</a:t>
            </a:r>
            <a:r>
              <a:rPr lang="en-US" altLang="zh-CN" sz="3600" b="1">
                <a:solidFill>
                  <a:srgbClr val="003399"/>
                </a:solidFill>
                <a:latin typeface="黑体" pitchFamily="2" charset="-122"/>
                <a:ea typeface="黑体" pitchFamily="2" charset="-122"/>
              </a:rPr>
              <a:t>.</a:t>
            </a:r>
            <a:r>
              <a:rPr lang="zh-CN" altLang="en-US" sz="3600" b="1">
                <a:solidFill>
                  <a:srgbClr val="003399"/>
                </a:solidFill>
                <a:latin typeface="黑体" pitchFamily="2" charset="-122"/>
                <a:ea typeface="黑体" pitchFamily="2" charset="-122"/>
              </a:rPr>
              <a:t>求</a:t>
            </a:r>
            <a:r>
              <a:rPr lang="en-US" altLang="zh-CN" sz="3600" b="1">
                <a:solidFill>
                  <a:srgbClr val="003399"/>
                </a:solidFill>
                <a:latin typeface="黑体" pitchFamily="2" charset="-122"/>
                <a:ea typeface="黑体" pitchFamily="2" charset="-122"/>
              </a:rPr>
              <a:t>P</a:t>
            </a:r>
            <a:r>
              <a:rPr lang="zh-CN" altLang="en-US" sz="3600" b="1">
                <a:solidFill>
                  <a:srgbClr val="003399"/>
                </a:solidFill>
                <a:latin typeface="黑体" pitchFamily="2" charset="-122"/>
                <a:ea typeface="黑体" pitchFamily="2" charset="-122"/>
              </a:rPr>
              <a:t>平面与</a:t>
            </a:r>
            <a:r>
              <a:rPr lang="en-US" altLang="zh-CN" sz="3600" b="1">
                <a:solidFill>
                  <a:srgbClr val="003399"/>
                </a:solidFill>
                <a:latin typeface="黑体" pitchFamily="2" charset="-122"/>
                <a:ea typeface="黑体" pitchFamily="2" charset="-122"/>
              </a:rPr>
              <a:t>ΔABC</a:t>
            </a:r>
            <a:r>
              <a:rPr lang="zh-CN" altLang="en-US" sz="3600" b="1">
                <a:solidFill>
                  <a:srgbClr val="003399"/>
                </a:solidFill>
                <a:latin typeface="黑体" pitchFamily="2" charset="-122"/>
                <a:ea typeface="黑体" pitchFamily="2" charset="-122"/>
              </a:rPr>
              <a:t>的交线</a:t>
            </a:r>
            <a:r>
              <a:rPr lang="en-US" altLang="zh-CN" sz="3600" b="1">
                <a:solidFill>
                  <a:srgbClr val="003399"/>
                </a:solidFill>
                <a:latin typeface="黑体" pitchFamily="2" charset="-122"/>
                <a:ea typeface="黑体" pitchFamily="2" charset="-122"/>
              </a:rPr>
              <a:t>ⅠⅡ</a:t>
            </a:r>
            <a:r>
              <a:rPr lang="zh-CN" altLang="en-US" sz="3600" b="1">
                <a:solidFill>
                  <a:srgbClr val="003399"/>
                </a:solidFill>
                <a:latin typeface="黑体" pitchFamily="2" charset="-122"/>
                <a:ea typeface="黑体" pitchFamily="2" charset="-122"/>
              </a:rPr>
              <a:t>。</a:t>
            </a:r>
          </a:p>
        </p:txBody>
      </p:sp>
      <p:sp>
        <p:nvSpPr>
          <p:cNvPr id="388263" name="Text Box 167"/>
          <p:cNvSpPr txBox="1">
            <a:spLocks noChangeArrowheads="1"/>
          </p:cNvSpPr>
          <p:nvPr/>
        </p:nvSpPr>
        <p:spPr bwMode="auto">
          <a:xfrm>
            <a:off x="107950" y="4365625"/>
            <a:ext cx="381635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b="1">
                <a:solidFill>
                  <a:srgbClr val="FF3300"/>
                </a:solidFill>
                <a:latin typeface="黑体" pitchFamily="2" charset="-122"/>
                <a:ea typeface="黑体" pitchFamily="2" charset="-122"/>
              </a:rPr>
              <a:t>3</a:t>
            </a:r>
            <a:r>
              <a:rPr lang="en-US" altLang="zh-CN" sz="3600" b="1">
                <a:solidFill>
                  <a:srgbClr val="003399"/>
                </a:solidFill>
                <a:latin typeface="黑体" pitchFamily="2" charset="-122"/>
                <a:ea typeface="黑体" pitchFamily="2" charset="-122"/>
              </a:rPr>
              <a:t>.</a:t>
            </a:r>
            <a:r>
              <a:rPr lang="zh-CN" altLang="en-US" sz="3600" b="1">
                <a:solidFill>
                  <a:srgbClr val="003399"/>
                </a:solidFill>
                <a:latin typeface="黑体" pitchFamily="2" charset="-122"/>
                <a:ea typeface="黑体" pitchFamily="2" charset="-122"/>
              </a:rPr>
              <a:t>求交线</a:t>
            </a:r>
            <a:r>
              <a:rPr lang="en-US" altLang="zh-CN" sz="3600" b="1">
                <a:solidFill>
                  <a:srgbClr val="003399"/>
                </a:solidFill>
                <a:latin typeface="黑体" pitchFamily="2" charset="-122"/>
                <a:ea typeface="黑体" pitchFamily="2" charset="-122"/>
              </a:rPr>
              <a:t>ⅠⅡ</a:t>
            </a:r>
            <a:r>
              <a:rPr lang="zh-CN" altLang="en-US" sz="3600" b="1">
                <a:solidFill>
                  <a:srgbClr val="003399"/>
                </a:solidFill>
                <a:latin typeface="黑体" pitchFamily="2" charset="-122"/>
                <a:ea typeface="黑体" pitchFamily="2" charset="-122"/>
              </a:rPr>
              <a:t>与</a:t>
            </a:r>
            <a:r>
              <a:rPr lang="en-US" altLang="zh-CN" sz="3600" b="1">
                <a:solidFill>
                  <a:srgbClr val="003399"/>
                </a:solidFill>
                <a:latin typeface="黑体" pitchFamily="2" charset="-122"/>
                <a:ea typeface="黑体" pitchFamily="2" charset="-122"/>
              </a:rPr>
              <a:t>EF</a:t>
            </a:r>
            <a:r>
              <a:rPr lang="zh-CN" altLang="en-US" sz="3600" b="1">
                <a:solidFill>
                  <a:srgbClr val="003399"/>
                </a:solidFill>
                <a:latin typeface="黑体" pitchFamily="2" charset="-122"/>
                <a:ea typeface="黑体" pitchFamily="2" charset="-122"/>
              </a:rPr>
              <a:t>的交点</a:t>
            </a:r>
            <a:r>
              <a:rPr lang="en-US" altLang="zh-CN" sz="3600" b="1">
                <a:solidFill>
                  <a:srgbClr val="003399"/>
                </a:solidFill>
                <a:latin typeface="黑体" pitchFamily="2" charset="-122"/>
                <a:ea typeface="黑体" pitchFamily="2" charset="-122"/>
              </a:rPr>
              <a:t>K</a:t>
            </a:r>
            <a:r>
              <a:rPr lang="zh-CN" altLang="en-US" sz="3600" b="1">
                <a:solidFill>
                  <a:srgbClr val="003399"/>
                </a:solidFill>
                <a:latin typeface="黑体" pitchFamily="2" charset="-122"/>
                <a:ea typeface="黑体" pitchFamily="2" charset="-122"/>
              </a:rPr>
              <a:t>。</a:t>
            </a:r>
            <a:endParaRPr lang="zh-CN" altLang="en-US" sz="3600">
              <a:latin typeface="黑体" pitchFamily="2" charset="-122"/>
              <a:ea typeface="黑体" pitchFamily="2" charset="-122"/>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88141"/>
                                        </p:tgtEl>
                                        <p:attrNameLst>
                                          <p:attrName>style.visibility</p:attrName>
                                        </p:attrNameLst>
                                      </p:cBhvr>
                                      <p:to>
                                        <p:strVal val="visible"/>
                                      </p:to>
                                    </p:set>
                                    <p:animEffect transition="in" filter="wipe(left)">
                                      <p:cBhvr>
                                        <p:cTn id="7" dur="500"/>
                                        <p:tgtEl>
                                          <p:spTgt spid="38814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388261"/>
                                        </p:tgtEl>
                                        <p:attrNameLst>
                                          <p:attrName>style.visibility</p:attrName>
                                        </p:attrNameLst>
                                      </p:cBhvr>
                                      <p:to>
                                        <p:strVal val="visible"/>
                                      </p:to>
                                    </p:set>
                                    <p:anim calcmode="lin" valueType="num">
                                      <p:cBhvr additive="base">
                                        <p:cTn id="12" dur="500" fill="hold"/>
                                        <p:tgtEl>
                                          <p:spTgt spid="388261"/>
                                        </p:tgtEl>
                                        <p:attrNameLst>
                                          <p:attrName>ppt_x</p:attrName>
                                        </p:attrNameLst>
                                      </p:cBhvr>
                                      <p:tavLst>
                                        <p:tav tm="0">
                                          <p:val>
                                            <p:strVal val="0-#ppt_w/2"/>
                                          </p:val>
                                        </p:tav>
                                        <p:tav tm="100000">
                                          <p:val>
                                            <p:strVal val="#ppt_x"/>
                                          </p:val>
                                        </p:tav>
                                      </p:tavLst>
                                    </p:anim>
                                    <p:anim calcmode="lin" valueType="num">
                                      <p:cBhvr additive="base">
                                        <p:cTn id="13" dur="500" fill="hold"/>
                                        <p:tgtEl>
                                          <p:spTgt spid="388261"/>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8" fill="hold" nodeType="clickEffect">
                                  <p:stCondLst>
                                    <p:cond delay="0"/>
                                  </p:stCondLst>
                                  <p:childTnLst>
                                    <p:set>
                                      <p:cBhvr>
                                        <p:cTn id="17" dur="1" fill="hold">
                                          <p:stCondLst>
                                            <p:cond delay="0"/>
                                          </p:stCondLst>
                                        </p:cTn>
                                        <p:tgtEl>
                                          <p:spTgt spid="388236"/>
                                        </p:tgtEl>
                                        <p:attrNameLst>
                                          <p:attrName>style.visibility</p:attrName>
                                        </p:attrNameLst>
                                      </p:cBhvr>
                                      <p:to>
                                        <p:strVal val="visible"/>
                                      </p:to>
                                    </p:set>
                                    <p:animEffect transition="in" filter="wipe(left)">
                                      <p:cBhvr>
                                        <p:cTn id="18" dur="500"/>
                                        <p:tgtEl>
                                          <p:spTgt spid="388236"/>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388262"/>
                                        </p:tgtEl>
                                        <p:attrNameLst>
                                          <p:attrName>style.visibility</p:attrName>
                                        </p:attrNameLst>
                                      </p:cBhvr>
                                      <p:to>
                                        <p:strVal val="visible"/>
                                      </p:to>
                                    </p:set>
                                    <p:anim calcmode="lin" valueType="num">
                                      <p:cBhvr additive="base">
                                        <p:cTn id="23" dur="500" fill="hold"/>
                                        <p:tgtEl>
                                          <p:spTgt spid="388262"/>
                                        </p:tgtEl>
                                        <p:attrNameLst>
                                          <p:attrName>ppt_x</p:attrName>
                                        </p:attrNameLst>
                                      </p:cBhvr>
                                      <p:tavLst>
                                        <p:tav tm="0">
                                          <p:val>
                                            <p:strVal val="0-#ppt_w/2"/>
                                          </p:val>
                                        </p:tav>
                                        <p:tav tm="100000">
                                          <p:val>
                                            <p:strVal val="#ppt_x"/>
                                          </p:val>
                                        </p:tav>
                                      </p:tavLst>
                                    </p:anim>
                                    <p:anim calcmode="lin" valueType="num">
                                      <p:cBhvr additive="base">
                                        <p:cTn id="24" dur="500" fill="hold"/>
                                        <p:tgtEl>
                                          <p:spTgt spid="388262"/>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8" fill="hold" nodeType="clickEffect">
                                  <p:stCondLst>
                                    <p:cond delay="0"/>
                                  </p:stCondLst>
                                  <p:childTnLst>
                                    <p:set>
                                      <p:cBhvr>
                                        <p:cTn id="28" dur="1" fill="hold">
                                          <p:stCondLst>
                                            <p:cond delay="0"/>
                                          </p:stCondLst>
                                        </p:cTn>
                                        <p:tgtEl>
                                          <p:spTgt spid="388245"/>
                                        </p:tgtEl>
                                        <p:attrNameLst>
                                          <p:attrName>style.visibility</p:attrName>
                                        </p:attrNameLst>
                                      </p:cBhvr>
                                      <p:to>
                                        <p:strVal val="visible"/>
                                      </p:to>
                                    </p:set>
                                    <p:animEffect transition="in" filter="wipe(left)">
                                      <p:cBhvr>
                                        <p:cTn id="29" dur="500"/>
                                        <p:tgtEl>
                                          <p:spTgt spid="388245"/>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4" fill="hold" nodeType="clickEffect">
                                  <p:stCondLst>
                                    <p:cond delay="0"/>
                                  </p:stCondLst>
                                  <p:childTnLst>
                                    <p:set>
                                      <p:cBhvr>
                                        <p:cTn id="33" dur="1" fill="hold">
                                          <p:stCondLst>
                                            <p:cond delay="0"/>
                                          </p:stCondLst>
                                        </p:cTn>
                                        <p:tgtEl>
                                          <p:spTgt spid="388250"/>
                                        </p:tgtEl>
                                        <p:attrNameLst>
                                          <p:attrName>style.visibility</p:attrName>
                                        </p:attrNameLst>
                                      </p:cBhvr>
                                      <p:to>
                                        <p:strVal val="visible"/>
                                      </p:to>
                                    </p:set>
                                    <p:animEffect transition="in" filter="wipe(down)">
                                      <p:cBhvr>
                                        <p:cTn id="34" dur="500"/>
                                        <p:tgtEl>
                                          <p:spTgt spid="388250"/>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8" fill="hold" nodeType="clickEffect">
                                  <p:stCondLst>
                                    <p:cond delay="0"/>
                                  </p:stCondLst>
                                  <p:childTnLst>
                                    <p:set>
                                      <p:cBhvr>
                                        <p:cTn id="38" dur="1" fill="hold">
                                          <p:stCondLst>
                                            <p:cond delay="0"/>
                                          </p:stCondLst>
                                        </p:cTn>
                                        <p:tgtEl>
                                          <p:spTgt spid="388253"/>
                                        </p:tgtEl>
                                        <p:attrNameLst>
                                          <p:attrName>style.visibility</p:attrName>
                                        </p:attrNameLst>
                                      </p:cBhvr>
                                      <p:to>
                                        <p:strVal val="visible"/>
                                      </p:to>
                                    </p:set>
                                    <p:animEffect transition="in" filter="wipe(left)">
                                      <p:cBhvr>
                                        <p:cTn id="39" dur="500"/>
                                        <p:tgtEl>
                                          <p:spTgt spid="388253"/>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388260"/>
                                        </p:tgtEl>
                                        <p:attrNameLst>
                                          <p:attrName>style.visibility</p:attrName>
                                        </p:attrNameLst>
                                      </p:cBhvr>
                                      <p:to>
                                        <p:strVal val="visible"/>
                                      </p:to>
                                    </p:set>
                                    <p:animEffect transition="in" filter="wipe(down)">
                                      <p:cBhvr>
                                        <p:cTn id="44" dur="500"/>
                                        <p:tgtEl>
                                          <p:spTgt spid="388260"/>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388263"/>
                                        </p:tgtEl>
                                        <p:attrNameLst>
                                          <p:attrName>style.visibility</p:attrName>
                                        </p:attrNameLst>
                                      </p:cBhvr>
                                      <p:to>
                                        <p:strVal val="visible"/>
                                      </p:to>
                                    </p:set>
                                    <p:anim calcmode="lin" valueType="num">
                                      <p:cBhvr additive="base">
                                        <p:cTn id="49" dur="500" fill="hold"/>
                                        <p:tgtEl>
                                          <p:spTgt spid="388263"/>
                                        </p:tgtEl>
                                        <p:attrNameLst>
                                          <p:attrName>ppt_x</p:attrName>
                                        </p:attrNameLst>
                                      </p:cBhvr>
                                      <p:tavLst>
                                        <p:tav tm="0">
                                          <p:val>
                                            <p:strVal val="0-#ppt_w/2"/>
                                          </p:val>
                                        </p:tav>
                                        <p:tav tm="100000">
                                          <p:val>
                                            <p:strVal val="#ppt_x"/>
                                          </p:val>
                                        </p:tav>
                                      </p:tavLst>
                                    </p:anim>
                                    <p:anim calcmode="lin" valueType="num">
                                      <p:cBhvr additive="base">
                                        <p:cTn id="50" dur="500" fill="hold"/>
                                        <p:tgtEl>
                                          <p:spTgt spid="388263"/>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nodeType="clickEffect">
                                  <p:stCondLst>
                                    <p:cond delay="0"/>
                                  </p:stCondLst>
                                  <p:childTnLst>
                                    <p:set>
                                      <p:cBhvr>
                                        <p:cTn id="54" dur="1" fill="hold">
                                          <p:stCondLst>
                                            <p:cond delay="0"/>
                                          </p:stCondLst>
                                        </p:cTn>
                                        <p:tgtEl>
                                          <p:spTgt spid="388230"/>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1" fill="hold" grpId="0" nodeType="clickEffect">
                                  <p:stCondLst>
                                    <p:cond delay="0"/>
                                  </p:stCondLst>
                                  <p:childTnLst>
                                    <p:set>
                                      <p:cBhvr>
                                        <p:cTn id="58" dur="1" fill="hold">
                                          <p:stCondLst>
                                            <p:cond delay="0"/>
                                          </p:stCondLst>
                                        </p:cTn>
                                        <p:tgtEl>
                                          <p:spTgt spid="388229"/>
                                        </p:tgtEl>
                                        <p:attrNameLst>
                                          <p:attrName>style.visibility</p:attrName>
                                        </p:attrNameLst>
                                      </p:cBhvr>
                                      <p:to>
                                        <p:strVal val="visible"/>
                                      </p:to>
                                    </p:set>
                                    <p:animEffect transition="in" filter="wipe(up)">
                                      <p:cBhvr>
                                        <p:cTn id="59" dur="500"/>
                                        <p:tgtEl>
                                          <p:spTgt spid="388229"/>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nodeType="clickEffect">
                                  <p:stCondLst>
                                    <p:cond delay="0"/>
                                  </p:stCondLst>
                                  <p:childTnLst>
                                    <p:set>
                                      <p:cBhvr>
                                        <p:cTn id="63" dur="1" fill="hold">
                                          <p:stCondLst>
                                            <p:cond delay="0"/>
                                          </p:stCondLst>
                                        </p:cTn>
                                        <p:tgtEl>
                                          <p:spTgt spid="3882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8229" grpId="0" animBg="1"/>
      <p:bldP spid="388260" grpId="0" animBg="1"/>
      <p:bldP spid="388261" grpId="0" autoUpdateAnimBg="0"/>
      <p:bldP spid="388262" grpId="0" autoUpdateAnimBg="0"/>
      <p:bldP spid="388263" grpId="0" autoUpdateAnimBg="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0310" name="Group 118"/>
          <p:cNvGrpSpPr>
            <a:grpSpLocks/>
          </p:cNvGrpSpPr>
          <p:nvPr/>
        </p:nvGrpSpPr>
        <p:grpSpPr bwMode="auto">
          <a:xfrm>
            <a:off x="1116013" y="2119313"/>
            <a:ext cx="6624637" cy="4179887"/>
            <a:chOff x="703" y="1335"/>
            <a:chExt cx="4173" cy="2633"/>
          </a:xfrm>
        </p:grpSpPr>
        <p:sp>
          <p:nvSpPr>
            <p:cNvPr id="106531" name="Line 119"/>
            <p:cNvSpPr>
              <a:spLocks noChangeShapeType="1"/>
            </p:cNvSpPr>
            <p:nvPr/>
          </p:nvSpPr>
          <p:spPr bwMode="auto">
            <a:xfrm>
              <a:off x="881" y="1391"/>
              <a:ext cx="3845" cy="12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32" name="Line 120"/>
            <p:cNvSpPr>
              <a:spLocks noChangeShapeType="1"/>
            </p:cNvSpPr>
            <p:nvPr/>
          </p:nvSpPr>
          <p:spPr bwMode="auto">
            <a:xfrm flipH="1">
              <a:off x="2442" y="2596"/>
              <a:ext cx="2284" cy="114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33" name="Line 121"/>
            <p:cNvSpPr>
              <a:spLocks noChangeShapeType="1"/>
            </p:cNvSpPr>
            <p:nvPr/>
          </p:nvSpPr>
          <p:spPr bwMode="auto">
            <a:xfrm>
              <a:off x="881" y="1391"/>
              <a:ext cx="1561" cy="234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34" name="Freeform 122"/>
            <p:cNvSpPr>
              <a:spLocks/>
            </p:cNvSpPr>
            <p:nvPr/>
          </p:nvSpPr>
          <p:spPr bwMode="auto">
            <a:xfrm>
              <a:off x="703" y="1335"/>
              <a:ext cx="80" cy="161"/>
            </a:xfrm>
            <a:custGeom>
              <a:avLst/>
              <a:gdLst>
                <a:gd name="T0" fmla="*/ 0 w 162"/>
                <a:gd name="T1" fmla="*/ 40 h 323"/>
                <a:gd name="T2" fmla="*/ 20 w 162"/>
                <a:gd name="T3" fmla="*/ 0 h 323"/>
                <a:gd name="T4" fmla="*/ 18 w 162"/>
                <a:gd name="T5" fmla="*/ 40 h 323"/>
                <a:gd name="T6" fmla="*/ 0 60000 65536"/>
                <a:gd name="T7" fmla="*/ 0 60000 65536"/>
                <a:gd name="T8" fmla="*/ 0 60000 65536"/>
              </a:gdLst>
              <a:ahLst/>
              <a:cxnLst>
                <a:cxn ang="T6">
                  <a:pos x="T0" y="T1"/>
                </a:cxn>
                <a:cxn ang="T7">
                  <a:pos x="T2" y="T3"/>
                </a:cxn>
                <a:cxn ang="T8">
                  <a:pos x="T4" y="T5"/>
                </a:cxn>
              </a:cxnLst>
              <a:rect l="0" t="0" r="r" b="b"/>
              <a:pathLst>
                <a:path w="162" h="323">
                  <a:moveTo>
                    <a:pt x="0" y="323"/>
                  </a:moveTo>
                  <a:lnTo>
                    <a:pt x="162" y="0"/>
                  </a:lnTo>
                  <a:lnTo>
                    <a:pt x="151" y="3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35" name="Line 123"/>
            <p:cNvSpPr>
              <a:spLocks noChangeShapeType="1"/>
            </p:cNvSpPr>
            <p:nvPr/>
          </p:nvSpPr>
          <p:spPr bwMode="auto">
            <a:xfrm flipH="1">
              <a:off x="724" y="1451"/>
              <a:ext cx="5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36" name="Freeform 124"/>
            <p:cNvSpPr>
              <a:spLocks/>
            </p:cNvSpPr>
            <p:nvPr/>
          </p:nvSpPr>
          <p:spPr bwMode="auto">
            <a:xfrm>
              <a:off x="2432" y="3877"/>
              <a:ext cx="76" cy="91"/>
            </a:xfrm>
            <a:custGeom>
              <a:avLst/>
              <a:gdLst>
                <a:gd name="T0" fmla="*/ 0 w 154"/>
                <a:gd name="T1" fmla="*/ 23 h 180"/>
                <a:gd name="T2" fmla="*/ 7 w 154"/>
                <a:gd name="T3" fmla="*/ 23 h 180"/>
                <a:gd name="T4" fmla="*/ 10 w 154"/>
                <a:gd name="T5" fmla="*/ 23 h 180"/>
                <a:gd name="T6" fmla="*/ 13 w 154"/>
                <a:gd name="T7" fmla="*/ 21 h 180"/>
                <a:gd name="T8" fmla="*/ 15 w 154"/>
                <a:gd name="T9" fmla="*/ 18 h 180"/>
                <a:gd name="T10" fmla="*/ 17 w 154"/>
                <a:gd name="T11" fmla="*/ 15 h 180"/>
                <a:gd name="T12" fmla="*/ 18 w 154"/>
                <a:gd name="T13" fmla="*/ 12 h 180"/>
                <a:gd name="T14" fmla="*/ 19 w 154"/>
                <a:gd name="T15" fmla="*/ 8 h 180"/>
                <a:gd name="T16" fmla="*/ 18 w 154"/>
                <a:gd name="T17" fmla="*/ 5 h 180"/>
                <a:gd name="T18" fmla="*/ 17 w 154"/>
                <a:gd name="T19" fmla="*/ 3 h 180"/>
                <a:gd name="T20" fmla="*/ 16 w 154"/>
                <a:gd name="T21" fmla="*/ 1 h 180"/>
                <a:gd name="T22" fmla="*/ 13 w 154"/>
                <a:gd name="T23" fmla="*/ 0 h 180"/>
                <a:gd name="T24" fmla="*/ 6 w 154"/>
                <a:gd name="T25" fmla="*/ 0 h 1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4" h="180">
                  <a:moveTo>
                    <a:pt x="0" y="180"/>
                  </a:moveTo>
                  <a:lnTo>
                    <a:pt x="63" y="180"/>
                  </a:lnTo>
                  <a:lnTo>
                    <a:pt x="83" y="176"/>
                  </a:lnTo>
                  <a:lnTo>
                    <a:pt x="105" y="163"/>
                  </a:lnTo>
                  <a:lnTo>
                    <a:pt x="124" y="143"/>
                  </a:lnTo>
                  <a:lnTo>
                    <a:pt x="139" y="118"/>
                  </a:lnTo>
                  <a:lnTo>
                    <a:pt x="149" y="91"/>
                  </a:lnTo>
                  <a:lnTo>
                    <a:pt x="154" y="63"/>
                  </a:lnTo>
                  <a:lnTo>
                    <a:pt x="152" y="37"/>
                  </a:lnTo>
                  <a:lnTo>
                    <a:pt x="143" y="18"/>
                  </a:lnTo>
                  <a:lnTo>
                    <a:pt x="129" y="5"/>
                  </a:lnTo>
                  <a:lnTo>
                    <a:pt x="111" y="0"/>
                  </a:lnTo>
                  <a:lnTo>
                    <a:pt x="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37" name="Freeform 125"/>
            <p:cNvSpPr>
              <a:spLocks/>
            </p:cNvSpPr>
            <p:nvPr/>
          </p:nvSpPr>
          <p:spPr bwMode="auto">
            <a:xfrm>
              <a:off x="2432" y="3808"/>
              <a:ext cx="94" cy="160"/>
            </a:xfrm>
            <a:custGeom>
              <a:avLst/>
              <a:gdLst>
                <a:gd name="T0" fmla="*/ 15 w 184"/>
                <a:gd name="T1" fmla="*/ 17 h 323"/>
                <a:gd name="T2" fmla="*/ 17 w 184"/>
                <a:gd name="T3" fmla="*/ 17 h 323"/>
                <a:gd name="T4" fmla="*/ 20 w 184"/>
                <a:gd name="T5" fmla="*/ 15 h 323"/>
                <a:gd name="T6" fmla="*/ 22 w 184"/>
                <a:gd name="T7" fmla="*/ 12 h 323"/>
                <a:gd name="T8" fmla="*/ 24 w 184"/>
                <a:gd name="T9" fmla="*/ 9 h 323"/>
                <a:gd name="T10" fmla="*/ 25 w 184"/>
                <a:gd name="T11" fmla="*/ 5 h 323"/>
                <a:gd name="T12" fmla="*/ 24 w 184"/>
                <a:gd name="T13" fmla="*/ 2 h 323"/>
                <a:gd name="T14" fmla="*/ 22 w 184"/>
                <a:gd name="T15" fmla="*/ 0 h 323"/>
                <a:gd name="T16" fmla="*/ 20 w 184"/>
                <a:gd name="T17" fmla="*/ 0 h 323"/>
                <a:gd name="T18" fmla="*/ 11 w 184"/>
                <a:gd name="T19" fmla="*/ 0 h 323"/>
                <a:gd name="T20" fmla="*/ 0 w 184"/>
                <a:gd name="T21" fmla="*/ 39 h 3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4" h="323">
                  <a:moveTo>
                    <a:pt x="111" y="143"/>
                  </a:moveTo>
                  <a:lnTo>
                    <a:pt x="131" y="138"/>
                  </a:lnTo>
                  <a:lnTo>
                    <a:pt x="152" y="123"/>
                  </a:lnTo>
                  <a:lnTo>
                    <a:pt x="170" y="100"/>
                  </a:lnTo>
                  <a:lnTo>
                    <a:pt x="180" y="72"/>
                  </a:lnTo>
                  <a:lnTo>
                    <a:pt x="184" y="44"/>
                  </a:lnTo>
                  <a:lnTo>
                    <a:pt x="179" y="21"/>
                  </a:lnTo>
                  <a:lnTo>
                    <a:pt x="168" y="6"/>
                  </a:lnTo>
                  <a:lnTo>
                    <a:pt x="149" y="0"/>
                  </a:lnTo>
                  <a:lnTo>
                    <a:pt x="87" y="0"/>
                  </a:lnTo>
                  <a:lnTo>
                    <a:pt x="0" y="32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38" name="Line 126"/>
            <p:cNvSpPr>
              <a:spLocks noChangeShapeType="1"/>
            </p:cNvSpPr>
            <p:nvPr/>
          </p:nvSpPr>
          <p:spPr bwMode="auto">
            <a:xfrm flipH="1">
              <a:off x="4813" y="2687"/>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39" name="Freeform 127"/>
            <p:cNvSpPr>
              <a:spLocks/>
            </p:cNvSpPr>
            <p:nvPr/>
          </p:nvSpPr>
          <p:spPr bwMode="auto">
            <a:xfrm>
              <a:off x="4792" y="2645"/>
              <a:ext cx="21" cy="42"/>
            </a:xfrm>
            <a:custGeom>
              <a:avLst/>
              <a:gdLst>
                <a:gd name="T0" fmla="*/ 1 w 40"/>
                <a:gd name="T1" fmla="*/ 0 h 81"/>
                <a:gd name="T2" fmla="*/ 0 w 40"/>
                <a:gd name="T3" fmla="*/ 4 h 81"/>
                <a:gd name="T4" fmla="*/ 1 w 40"/>
                <a:gd name="T5" fmla="*/ 6 h 81"/>
                <a:gd name="T6" fmla="*/ 2 w 40"/>
                <a:gd name="T7" fmla="*/ 9 h 81"/>
                <a:gd name="T8" fmla="*/ 3 w 40"/>
                <a:gd name="T9" fmla="*/ 11 h 81"/>
                <a:gd name="T10" fmla="*/ 6 w 40"/>
                <a:gd name="T11" fmla="*/ 11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 h="81">
                  <a:moveTo>
                    <a:pt x="5" y="0"/>
                  </a:moveTo>
                  <a:lnTo>
                    <a:pt x="0" y="25"/>
                  </a:lnTo>
                  <a:lnTo>
                    <a:pt x="2" y="47"/>
                  </a:lnTo>
                  <a:lnTo>
                    <a:pt x="10" y="65"/>
                  </a:lnTo>
                  <a:lnTo>
                    <a:pt x="23" y="77"/>
                  </a:lnTo>
                  <a:lnTo>
                    <a:pt x="4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40" name="Line 128"/>
            <p:cNvSpPr>
              <a:spLocks noChangeShapeType="1"/>
            </p:cNvSpPr>
            <p:nvPr/>
          </p:nvSpPr>
          <p:spPr bwMode="auto">
            <a:xfrm flipV="1">
              <a:off x="4796" y="2564"/>
              <a:ext cx="21"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41" name="Freeform 129"/>
            <p:cNvSpPr>
              <a:spLocks/>
            </p:cNvSpPr>
            <p:nvPr/>
          </p:nvSpPr>
          <p:spPr bwMode="auto">
            <a:xfrm>
              <a:off x="4817" y="2526"/>
              <a:ext cx="38" cy="38"/>
            </a:xfrm>
            <a:custGeom>
              <a:avLst/>
              <a:gdLst>
                <a:gd name="T0" fmla="*/ 9 w 78"/>
                <a:gd name="T1" fmla="*/ 0 h 81"/>
                <a:gd name="T2" fmla="*/ 7 w 78"/>
                <a:gd name="T3" fmla="*/ 0 h 81"/>
                <a:gd name="T4" fmla="*/ 5 w 78"/>
                <a:gd name="T5" fmla="*/ 2 h 81"/>
                <a:gd name="T6" fmla="*/ 3 w 78"/>
                <a:gd name="T7" fmla="*/ 4 h 81"/>
                <a:gd name="T8" fmla="*/ 1 w 78"/>
                <a:gd name="T9" fmla="*/ 6 h 81"/>
                <a:gd name="T10" fmla="*/ 0 w 78"/>
                <a:gd name="T11" fmla="*/ 8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 h="81">
                  <a:moveTo>
                    <a:pt x="78" y="0"/>
                  </a:moveTo>
                  <a:lnTo>
                    <a:pt x="59" y="5"/>
                  </a:lnTo>
                  <a:lnTo>
                    <a:pt x="41" y="16"/>
                  </a:lnTo>
                  <a:lnTo>
                    <a:pt x="24" y="34"/>
                  </a:lnTo>
                  <a:lnTo>
                    <a:pt x="9" y="57"/>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42" name="Line 130"/>
            <p:cNvSpPr>
              <a:spLocks noChangeShapeType="1"/>
            </p:cNvSpPr>
            <p:nvPr/>
          </p:nvSpPr>
          <p:spPr bwMode="auto">
            <a:xfrm>
              <a:off x="4855" y="2526"/>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20323" name="Group 131"/>
          <p:cNvGrpSpPr>
            <a:grpSpLocks/>
          </p:cNvGrpSpPr>
          <p:nvPr/>
        </p:nvGrpSpPr>
        <p:grpSpPr bwMode="auto">
          <a:xfrm>
            <a:off x="3932238" y="1887538"/>
            <a:ext cx="909637" cy="4445000"/>
            <a:chOff x="2477" y="1189"/>
            <a:chExt cx="573" cy="2800"/>
          </a:xfrm>
        </p:grpSpPr>
        <p:sp>
          <p:nvSpPr>
            <p:cNvPr id="106528" name="Line 132"/>
            <p:cNvSpPr>
              <a:spLocks noChangeShapeType="1"/>
            </p:cNvSpPr>
            <p:nvPr/>
          </p:nvSpPr>
          <p:spPr bwMode="auto">
            <a:xfrm>
              <a:off x="2477" y="1234"/>
              <a:ext cx="412" cy="27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29" name="Freeform 133"/>
            <p:cNvSpPr>
              <a:spLocks/>
            </p:cNvSpPr>
            <p:nvPr/>
          </p:nvSpPr>
          <p:spPr bwMode="auto">
            <a:xfrm>
              <a:off x="2540" y="1189"/>
              <a:ext cx="119" cy="160"/>
            </a:xfrm>
            <a:custGeom>
              <a:avLst/>
              <a:gdLst>
                <a:gd name="T0" fmla="*/ 0 w 238"/>
                <a:gd name="T1" fmla="*/ 39 h 324"/>
                <a:gd name="T2" fmla="*/ 11 w 238"/>
                <a:gd name="T3" fmla="*/ 0 h 324"/>
                <a:gd name="T4" fmla="*/ 15 w 238"/>
                <a:gd name="T5" fmla="*/ 22 h 324"/>
                <a:gd name="T6" fmla="*/ 30 w 238"/>
                <a:gd name="T7" fmla="*/ 0 h 324"/>
                <a:gd name="T8" fmla="*/ 19 w 238"/>
                <a:gd name="T9" fmla="*/ 39 h 3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8" h="324">
                  <a:moveTo>
                    <a:pt x="0" y="324"/>
                  </a:moveTo>
                  <a:lnTo>
                    <a:pt x="87" y="0"/>
                  </a:lnTo>
                  <a:lnTo>
                    <a:pt x="114" y="180"/>
                  </a:lnTo>
                  <a:lnTo>
                    <a:pt x="238" y="0"/>
                  </a:lnTo>
                  <a:lnTo>
                    <a:pt x="152" y="3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30" name="Freeform 134"/>
            <p:cNvSpPr>
              <a:spLocks/>
            </p:cNvSpPr>
            <p:nvPr/>
          </p:nvSpPr>
          <p:spPr bwMode="auto">
            <a:xfrm>
              <a:off x="2945" y="3755"/>
              <a:ext cx="105" cy="164"/>
            </a:xfrm>
            <a:custGeom>
              <a:avLst/>
              <a:gdLst>
                <a:gd name="T0" fmla="*/ 0 w 212"/>
                <a:gd name="T1" fmla="*/ 42 h 324"/>
                <a:gd name="T2" fmla="*/ 10 w 212"/>
                <a:gd name="T3" fmla="*/ 0 h 324"/>
                <a:gd name="T4" fmla="*/ 15 w 212"/>
                <a:gd name="T5" fmla="*/ 42 h 324"/>
                <a:gd name="T6" fmla="*/ 26 w 212"/>
                <a:gd name="T7" fmla="*/ 0 h 3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2" h="324">
                  <a:moveTo>
                    <a:pt x="0" y="324"/>
                  </a:moveTo>
                  <a:lnTo>
                    <a:pt x="86" y="0"/>
                  </a:lnTo>
                  <a:lnTo>
                    <a:pt x="125" y="324"/>
                  </a:lnTo>
                  <a:lnTo>
                    <a:pt x="21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520332" name="Group 140"/>
          <p:cNvGrpSpPr>
            <a:grpSpLocks/>
          </p:cNvGrpSpPr>
          <p:nvPr/>
        </p:nvGrpSpPr>
        <p:grpSpPr bwMode="auto">
          <a:xfrm>
            <a:off x="2219325" y="1654175"/>
            <a:ext cx="4329113" cy="4822825"/>
            <a:chOff x="1398" y="1042"/>
            <a:chExt cx="2727" cy="3038"/>
          </a:xfrm>
        </p:grpSpPr>
        <p:sp>
          <p:nvSpPr>
            <p:cNvPr id="106507" name="Line 141"/>
            <p:cNvSpPr>
              <a:spLocks noChangeShapeType="1"/>
            </p:cNvSpPr>
            <p:nvPr/>
          </p:nvSpPr>
          <p:spPr bwMode="auto">
            <a:xfrm>
              <a:off x="2666" y="2488"/>
              <a:ext cx="157" cy="1058"/>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08" name="Line 142"/>
            <p:cNvSpPr>
              <a:spLocks noChangeShapeType="1"/>
            </p:cNvSpPr>
            <p:nvPr/>
          </p:nvSpPr>
          <p:spPr bwMode="auto">
            <a:xfrm>
              <a:off x="2683" y="2613"/>
              <a:ext cx="21" cy="1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09" name="Line 143"/>
            <p:cNvSpPr>
              <a:spLocks noChangeShapeType="1"/>
            </p:cNvSpPr>
            <p:nvPr/>
          </p:nvSpPr>
          <p:spPr bwMode="auto">
            <a:xfrm>
              <a:off x="2711" y="2795"/>
              <a:ext cx="21" cy="1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10" name="Line 144"/>
            <p:cNvSpPr>
              <a:spLocks noChangeShapeType="1"/>
            </p:cNvSpPr>
            <p:nvPr/>
          </p:nvSpPr>
          <p:spPr bwMode="auto">
            <a:xfrm>
              <a:off x="2739" y="2973"/>
              <a:ext cx="17"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11" name="Line 145"/>
            <p:cNvSpPr>
              <a:spLocks noChangeShapeType="1"/>
            </p:cNvSpPr>
            <p:nvPr/>
          </p:nvSpPr>
          <p:spPr bwMode="auto">
            <a:xfrm>
              <a:off x="2763" y="3151"/>
              <a:ext cx="21"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12" name="Line 146"/>
            <p:cNvSpPr>
              <a:spLocks noChangeShapeType="1"/>
            </p:cNvSpPr>
            <p:nvPr/>
          </p:nvSpPr>
          <p:spPr bwMode="auto">
            <a:xfrm>
              <a:off x="2791" y="3329"/>
              <a:ext cx="21" cy="1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13" name="Freeform 147"/>
            <p:cNvSpPr>
              <a:spLocks/>
            </p:cNvSpPr>
            <p:nvPr/>
          </p:nvSpPr>
          <p:spPr bwMode="auto">
            <a:xfrm>
              <a:off x="3951" y="2149"/>
              <a:ext cx="94" cy="161"/>
            </a:xfrm>
            <a:custGeom>
              <a:avLst/>
              <a:gdLst>
                <a:gd name="T0" fmla="*/ 0 w 187"/>
                <a:gd name="T1" fmla="*/ 40 h 323"/>
                <a:gd name="T2" fmla="*/ 11 w 187"/>
                <a:gd name="T3" fmla="*/ 0 h 323"/>
                <a:gd name="T4" fmla="*/ 24 w 187"/>
                <a:gd name="T5" fmla="*/ 0 h 323"/>
                <a:gd name="T6" fmla="*/ 0 60000 65536"/>
                <a:gd name="T7" fmla="*/ 0 60000 65536"/>
                <a:gd name="T8" fmla="*/ 0 60000 65536"/>
              </a:gdLst>
              <a:ahLst/>
              <a:cxnLst>
                <a:cxn ang="T6">
                  <a:pos x="T0" y="T1"/>
                </a:cxn>
                <a:cxn ang="T7">
                  <a:pos x="T2" y="T3"/>
                </a:cxn>
                <a:cxn ang="T8">
                  <a:pos x="T4" y="T5"/>
                </a:cxn>
              </a:cxnLst>
              <a:rect l="0" t="0" r="r" b="b"/>
              <a:pathLst>
                <a:path w="187" h="323">
                  <a:moveTo>
                    <a:pt x="0" y="323"/>
                  </a:moveTo>
                  <a:lnTo>
                    <a:pt x="86" y="0"/>
                  </a:lnTo>
                  <a:lnTo>
                    <a:pt x="18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14" name="Line 148"/>
            <p:cNvSpPr>
              <a:spLocks noChangeShapeType="1"/>
            </p:cNvSpPr>
            <p:nvPr/>
          </p:nvSpPr>
          <p:spPr bwMode="auto">
            <a:xfrm>
              <a:off x="3975" y="2222"/>
              <a:ext cx="5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15" name="Freeform 149"/>
            <p:cNvSpPr>
              <a:spLocks/>
            </p:cNvSpPr>
            <p:nvPr/>
          </p:nvSpPr>
          <p:spPr bwMode="auto">
            <a:xfrm>
              <a:off x="1475" y="2596"/>
              <a:ext cx="91" cy="164"/>
            </a:xfrm>
            <a:custGeom>
              <a:avLst/>
              <a:gdLst>
                <a:gd name="T0" fmla="*/ 12 w 187"/>
                <a:gd name="T1" fmla="*/ 42 h 324"/>
                <a:gd name="T2" fmla="*/ 0 w 187"/>
                <a:gd name="T3" fmla="*/ 42 h 324"/>
                <a:gd name="T4" fmla="*/ 10 w 187"/>
                <a:gd name="T5" fmla="*/ 0 h 324"/>
                <a:gd name="T6" fmla="*/ 21 w 187"/>
                <a:gd name="T7" fmla="*/ 0 h 3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7" h="324">
                  <a:moveTo>
                    <a:pt x="100" y="324"/>
                  </a:moveTo>
                  <a:lnTo>
                    <a:pt x="0" y="324"/>
                  </a:lnTo>
                  <a:lnTo>
                    <a:pt x="87" y="0"/>
                  </a:lnTo>
                  <a:lnTo>
                    <a:pt x="18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16" name="Line 150"/>
            <p:cNvSpPr>
              <a:spLocks noChangeShapeType="1"/>
            </p:cNvSpPr>
            <p:nvPr/>
          </p:nvSpPr>
          <p:spPr bwMode="auto">
            <a:xfrm flipH="1">
              <a:off x="1499" y="2669"/>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17" name="Line 151"/>
            <p:cNvSpPr>
              <a:spLocks noChangeShapeType="1"/>
            </p:cNvSpPr>
            <p:nvPr/>
          </p:nvSpPr>
          <p:spPr bwMode="auto">
            <a:xfrm flipH="1">
              <a:off x="3860" y="1042"/>
              <a:ext cx="265" cy="1282"/>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18" name="Line 152"/>
            <p:cNvSpPr>
              <a:spLocks noChangeShapeType="1"/>
            </p:cNvSpPr>
            <p:nvPr/>
          </p:nvSpPr>
          <p:spPr bwMode="auto">
            <a:xfrm flipH="1">
              <a:off x="1398" y="1042"/>
              <a:ext cx="632" cy="3038"/>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19" name="Line 153"/>
            <p:cNvSpPr>
              <a:spLocks noChangeShapeType="1"/>
            </p:cNvSpPr>
            <p:nvPr/>
          </p:nvSpPr>
          <p:spPr bwMode="auto">
            <a:xfrm>
              <a:off x="2030" y="1042"/>
              <a:ext cx="2095" cy="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20" name="Line 154"/>
            <p:cNvSpPr>
              <a:spLocks noChangeShapeType="1"/>
            </p:cNvSpPr>
            <p:nvPr/>
          </p:nvSpPr>
          <p:spPr bwMode="auto">
            <a:xfrm>
              <a:off x="1398" y="4080"/>
              <a:ext cx="2095" cy="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21" name="Line 155"/>
            <p:cNvSpPr>
              <a:spLocks noChangeShapeType="1"/>
            </p:cNvSpPr>
            <p:nvPr/>
          </p:nvSpPr>
          <p:spPr bwMode="auto">
            <a:xfrm flipH="1">
              <a:off x="1702" y="2324"/>
              <a:ext cx="2158" cy="29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22" name="Line 156"/>
            <p:cNvSpPr>
              <a:spLocks noChangeShapeType="1"/>
            </p:cNvSpPr>
            <p:nvPr/>
          </p:nvSpPr>
          <p:spPr bwMode="auto">
            <a:xfrm>
              <a:off x="1894" y="1705"/>
              <a:ext cx="1966" cy="619"/>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23" name="Line 157"/>
            <p:cNvSpPr>
              <a:spLocks noChangeShapeType="1"/>
            </p:cNvSpPr>
            <p:nvPr/>
          </p:nvSpPr>
          <p:spPr bwMode="auto">
            <a:xfrm flipH="1">
              <a:off x="3493" y="3109"/>
              <a:ext cx="203" cy="971"/>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24" name="Line 158"/>
            <p:cNvSpPr>
              <a:spLocks noChangeShapeType="1"/>
            </p:cNvSpPr>
            <p:nvPr/>
          </p:nvSpPr>
          <p:spPr bwMode="auto">
            <a:xfrm>
              <a:off x="2477" y="1234"/>
              <a:ext cx="189" cy="125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25" name="Freeform 159"/>
            <p:cNvSpPr>
              <a:spLocks/>
            </p:cNvSpPr>
            <p:nvPr/>
          </p:nvSpPr>
          <p:spPr bwMode="auto">
            <a:xfrm>
              <a:off x="3867" y="1101"/>
              <a:ext cx="73" cy="164"/>
            </a:xfrm>
            <a:custGeom>
              <a:avLst/>
              <a:gdLst>
                <a:gd name="T0" fmla="*/ 0 w 149"/>
                <a:gd name="T1" fmla="*/ 42 h 324"/>
                <a:gd name="T2" fmla="*/ 10 w 149"/>
                <a:gd name="T3" fmla="*/ 0 h 324"/>
                <a:gd name="T4" fmla="*/ 18 w 149"/>
                <a:gd name="T5" fmla="*/ 0 h 324"/>
                <a:gd name="T6" fmla="*/ 0 60000 65536"/>
                <a:gd name="T7" fmla="*/ 0 60000 65536"/>
                <a:gd name="T8" fmla="*/ 0 60000 65536"/>
              </a:gdLst>
              <a:ahLst/>
              <a:cxnLst>
                <a:cxn ang="T6">
                  <a:pos x="T0" y="T1"/>
                </a:cxn>
                <a:cxn ang="T7">
                  <a:pos x="T2" y="T3"/>
                </a:cxn>
                <a:cxn ang="T8">
                  <a:pos x="T4" y="T5"/>
                </a:cxn>
              </a:cxnLst>
              <a:rect l="0" t="0" r="r" b="b"/>
              <a:pathLst>
                <a:path w="149" h="324">
                  <a:moveTo>
                    <a:pt x="0" y="324"/>
                  </a:moveTo>
                  <a:lnTo>
                    <a:pt x="87" y="0"/>
                  </a:lnTo>
                  <a:lnTo>
                    <a:pt x="1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26" name="Freeform 160"/>
            <p:cNvSpPr>
              <a:spLocks/>
            </p:cNvSpPr>
            <p:nvPr/>
          </p:nvSpPr>
          <p:spPr bwMode="auto">
            <a:xfrm>
              <a:off x="3919" y="1101"/>
              <a:ext cx="46" cy="91"/>
            </a:xfrm>
            <a:custGeom>
              <a:avLst/>
              <a:gdLst>
                <a:gd name="T0" fmla="*/ 0 w 91"/>
                <a:gd name="T1" fmla="*/ 23 h 180"/>
                <a:gd name="T2" fmla="*/ 1 w 91"/>
                <a:gd name="T3" fmla="*/ 23 h 180"/>
                <a:gd name="T4" fmla="*/ 1 w 91"/>
                <a:gd name="T5" fmla="*/ 23 h 180"/>
                <a:gd name="T6" fmla="*/ 2 w 91"/>
                <a:gd name="T7" fmla="*/ 23 h 180"/>
                <a:gd name="T8" fmla="*/ 2 w 91"/>
                <a:gd name="T9" fmla="*/ 23 h 180"/>
                <a:gd name="T10" fmla="*/ 3 w 91"/>
                <a:gd name="T11" fmla="*/ 23 h 180"/>
                <a:gd name="T12" fmla="*/ 3 w 91"/>
                <a:gd name="T13" fmla="*/ 22 h 180"/>
                <a:gd name="T14" fmla="*/ 4 w 91"/>
                <a:gd name="T15" fmla="*/ 22 h 180"/>
                <a:gd name="T16" fmla="*/ 4 w 91"/>
                <a:gd name="T17" fmla="*/ 22 h 180"/>
                <a:gd name="T18" fmla="*/ 5 w 91"/>
                <a:gd name="T19" fmla="*/ 22 h 180"/>
                <a:gd name="T20" fmla="*/ 5 w 91"/>
                <a:gd name="T21" fmla="*/ 21 h 180"/>
                <a:gd name="T22" fmla="*/ 5 w 91"/>
                <a:gd name="T23" fmla="*/ 21 h 180"/>
                <a:gd name="T24" fmla="*/ 6 w 91"/>
                <a:gd name="T25" fmla="*/ 21 h 180"/>
                <a:gd name="T26" fmla="*/ 6 w 91"/>
                <a:gd name="T27" fmla="*/ 20 h 180"/>
                <a:gd name="T28" fmla="*/ 7 w 91"/>
                <a:gd name="T29" fmla="*/ 20 h 180"/>
                <a:gd name="T30" fmla="*/ 7 w 91"/>
                <a:gd name="T31" fmla="*/ 19 h 180"/>
                <a:gd name="T32" fmla="*/ 8 w 91"/>
                <a:gd name="T33" fmla="*/ 19 h 180"/>
                <a:gd name="T34" fmla="*/ 8 w 91"/>
                <a:gd name="T35" fmla="*/ 18 h 180"/>
                <a:gd name="T36" fmla="*/ 8 w 91"/>
                <a:gd name="T37" fmla="*/ 18 h 180"/>
                <a:gd name="T38" fmla="*/ 9 w 91"/>
                <a:gd name="T39" fmla="*/ 17 h 180"/>
                <a:gd name="T40" fmla="*/ 9 w 91"/>
                <a:gd name="T41" fmla="*/ 17 h 180"/>
                <a:gd name="T42" fmla="*/ 9 w 91"/>
                <a:gd name="T43" fmla="*/ 16 h 180"/>
                <a:gd name="T44" fmla="*/ 10 w 91"/>
                <a:gd name="T45" fmla="*/ 15 h 180"/>
                <a:gd name="T46" fmla="*/ 10 w 91"/>
                <a:gd name="T47" fmla="*/ 15 h 180"/>
                <a:gd name="T48" fmla="*/ 10 w 91"/>
                <a:gd name="T49" fmla="*/ 14 h 180"/>
                <a:gd name="T50" fmla="*/ 11 w 91"/>
                <a:gd name="T51" fmla="*/ 14 h 180"/>
                <a:gd name="T52" fmla="*/ 11 w 91"/>
                <a:gd name="T53" fmla="*/ 13 h 180"/>
                <a:gd name="T54" fmla="*/ 11 w 91"/>
                <a:gd name="T55" fmla="*/ 12 h 180"/>
                <a:gd name="T56" fmla="*/ 11 w 91"/>
                <a:gd name="T57" fmla="*/ 12 h 180"/>
                <a:gd name="T58" fmla="*/ 11 w 91"/>
                <a:gd name="T59" fmla="*/ 11 h 180"/>
                <a:gd name="T60" fmla="*/ 12 w 91"/>
                <a:gd name="T61" fmla="*/ 10 h 180"/>
                <a:gd name="T62" fmla="*/ 12 w 91"/>
                <a:gd name="T63" fmla="*/ 10 h 180"/>
                <a:gd name="T64" fmla="*/ 12 w 91"/>
                <a:gd name="T65" fmla="*/ 9 h 180"/>
                <a:gd name="T66" fmla="*/ 12 w 91"/>
                <a:gd name="T67" fmla="*/ 9 h 180"/>
                <a:gd name="T68" fmla="*/ 12 w 91"/>
                <a:gd name="T69" fmla="*/ 8 h 180"/>
                <a:gd name="T70" fmla="*/ 12 w 91"/>
                <a:gd name="T71" fmla="*/ 7 h 180"/>
                <a:gd name="T72" fmla="*/ 12 w 91"/>
                <a:gd name="T73" fmla="*/ 7 h 180"/>
                <a:gd name="T74" fmla="*/ 12 w 91"/>
                <a:gd name="T75" fmla="*/ 6 h 180"/>
                <a:gd name="T76" fmla="*/ 12 w 91"/>
                <a:gd name="T77" fmla="*/ 6 h 180"/>
                <a:gd name="T78" fmla="*/ 12 w 91"/>
                <a:gd name="T79" fmla="*/ 5 h 180"/>
                <a:gd name="T80" fmla="*/ 11 w 91"/>
                <a:gd name="T81" fmla="*/ 5 h 180"/>
                <a:gd name="T82" fmla="*/ 11 w 91"/>
                <a:gd name="T83" fmla="*/ 4 h 180"/>
                <a:gd name="T84" fmla="*/ 11 w 91"/>
                <a:gd name="T85" fmla="*/ 4 h 180"/>
                <a:gd name="T86" fmla="*/ 11 w 91"/>
                <a:gd name="T87" fmla="*/ 3 h 180"/>
                <a:gd name="T88" fmla="*/ 11 w 91"/>
                <a:gd name="T89" fmla="*/ 3 h 180"/>
                <a:gd name="T90" fmla="*/ 10 w 91"/>
                <a:gd name="T91" fmla="*/ 3 h 180"/>
                <a:gd name="T92" fmla="*/ 10 w 91"/>
                <a:gd name="T93" fmla="*/ 2 h 180"/>
                <a:gd name="T94" fmla="*/ 10 w 91"/>
                <a:gd name="T95" fmla="*/ 2 h 180"/>
                <a:gd name="T96" fmla="*/ 10 w 91"/>
                <a:gd name="T97" fmla="*/ 2 h 180"/>
                <a:gd name="T98" fmla="*/ 9 w 91"/>
                <a:gd name="T99" fmla="*/ 1 h 180"/>
                <a:gd name="T100" fmla="*/ 9 w 91"/>
                <a:gd name="T101" fmla="*/ 1 h 180"/>
                <a:gd name="T102" fmla="*/ 8 w 91"/>
                <a:gd name="T103" fmla="*/ 1 h 180"/>
                <a:gd name="T104" fmla="*/ 8 w 91"/>
                <a:gd name="T105" fmla="*/ 1 h 180"/>
                <a:gd name="T106" fmla="*/ 8 w 91"/>
                <a:gd name="T107" fmla="*/ 1 h 180"/>
                <a:gd name="T108" fmla="*/ 7 w 91"/>
                <a:gd name="T109" fmla="*/ 1 h 180"/>
                <a:gd name="T110" fmla="*/ 7 w 91"/>
                <a:gd name="T111" fmla="*/ 0 h 180"/>
                <a:gd name="T112" fmla="*/ 6 w 91"/>
                <a:gd name="T113" fmla="*/ 0 h 1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1" h="180">
                  <a:moveTo>
                    <a:pt x="0" y="180"/>
                  </a:moveTo>
                  <a:lnTo>
                    <a:pt x="3" y="180"/>
                  </a:lnTo>
                  <a:lnTo>
                    <a:pt x="7" y="179"/>
                  </a:lnTo>
                  <a:lnTo>
                    <a:pt x="10" y="179"/>
                  </a:lnTo>
                  <a:lnTo>
                    <a:pt x="14" y="178"/>
                  </a:lnTo>
                  <a:lnTo>
                    <a:pt x="18" y="176"/>
                  </a:lnTo>
                  <a:lnTo>
                    <a:pt x="22" y="174"/>
                  </a:lnTo>
                  <a:lnTo>
                    <a:pt x="25" y="172"/>
                  </a:lnTo>
                  <a:lnTo>
                    <a:pt x="29" y="170"/>
                  </a:lnTo>
                  <a:lnTo>
                    <a:pt x="33" y="168"/>
                  </a:lnTo>
                  <a:lnTo>
                    <a:pt x="37" y="166"/>
                  </a:lnTo>
                  <a:lnTo>
                    <a:pt x="40" y="163"/>
                  </a:lnTo>
                  <a:lnTo>
                    <a:pt x="44" y="160"/>
                  </a:lnTo>
                  <a:lnTo>
                    <a:pt x="47" y="156"/>
                  </a:lnTo>
                  <a:lnTo>
                    <a:pt x="51" y="153"/>
                  </a:lnTo>
                  <a:lnTo>
                    <a:pt x="55" y="150"/>
                  </a:lnTo>
                  <a:lnTo>
                    <a:pt x="58" y="146"/>
                  </a:lnTo>
                  <a:lnTo>
                    <a:pt x="61" y="141"/>
                  </a:lnTo>
                  <a:lnTo>
                    <a:pt x="64" y="137"/>
                  </a:lnTo>
                  <a:lnTo>
                    <a:pt x="67" y="133"/>
                  </a:lnTo>
                  <a:lnTo>
                    <a:pt x="70" y="129"/>
                  </a:lnTo>
                  <a:lnTo>
                    <a:pt x="72" y="124"/>
                  </a:lnTo>
                  <a:lnTo>
                    <a:pt x="75" y="119"/>
                  </a:lnTo>
                  <a:lnTo>
                    <a:pt x="77" y="115"/>
                  </a:lnTo>
                  <a:lnTo>
                    <a:pt x="79" y="110"/>
                  </a:lnTo>
                  <a:lnTo>
                    <a:pt x="82" y="105"/>
                  </a:lnTo>
                  <a:lnTo>
                    <a:pt x="84" y="100"/>
                  </a:lnTo>
                  <a:lnTo>
                    <a:pt x="85" y="95"/>
                  </a:lnTo>
                  <a:lnTo>
                    <a:pt x="87" y="89"/>
                  </a:lnTo>
                  <a:lnTo>
                    <a:pt x="88" y="85"/>
                  </a:lnTo>
                  <a:lnTo>
                    <a:pt x="89" y="80"/>
                  </a:lnTo>
                  <a:lnTo>
                    <a:pt x="90" y="74"/>
                  </a:lnTo>
                  <a:lnTo>
                    <a:pt x="90" y="70"/>
                  </a:lnTo>
                  <a:lnTo>
                    <a:pt x="91" y="65"/>
                  </a:lnTo>
                  <a:lnTo>
                    <a:pt x="91" y="61"/>
                  </a:lnTo>
                  <a:lnTo>
                    <a:pt x="91" y="55"/>
                  </a:lnTo>
                  <a:lnTo>
                    <a:pt x="91" y="51"/>
                  </a:lnTo>
                  <a:lnTo>
                    <a:pt x="90" y="47"/>
                  </a:lnTo>
                  <a:lnTo>
                    <a:pt x="90" y="42"/>
                  </a:lnTo>
                  <a:lnTo>
                    <a:pt x="89" y="38"/>
                  </a:lnTo>
                  <a:lnTo>
                    <a:pt x="88" y="34"/>
                  </a:lnTo>
                  <a:lnTo>
                    <a:pt x="87" y="30"/>
                  </a:lnTo>
                  <a:lnTo>
                    <a:pt x="85" y="26"/>
                  </a:lnTo>
                  <a:lnTo>
                    <a:pt x="84" y="23"/>
                  </a:lnTo>
                  <a:lnTo>
                    <a:pt x="82" y="20"/>
                  </a:lnTo>
                  <a:lnTo>
                    <a:pt x="79" y="17"/>
                  </a:lnTo>
                  <a:lnTo>
                    <a:pt x="77" y="14"/>
                  </a:lnTo>
                  <a:lnTo>
                    <a:pt x="75" y="12"/>
                  </a:lnTo>
                  <a:lnTo>
                    <a:pt x="73" y="9"/>
                  </a:lnTo>
                  <a:lnTo>
                    <a:pt x="70" y="7"/>
                  </a:lnTo>
                  <a:lnTo>
                    <a:pt x="67" y="5"/>
                  </a:lnTo>
                  <a:lnTo>
                    <a:pt x="64" y="4"/>
                  </a:lnTo>
                  <a:lnTo>
                    <a:pt x="61" y="2"/>
                  </a:lnTo>
                  <a:lnTo>
                    <a:pt x="58" y="1"/>
                  </a:lnTo>
                  <a:lnTo>
                    <a:pt x="55" y="1"/>
                  </a:lnTo>
                  <a:lnTo>
                    <a:pt x="52" y="0"/>
                  </a:lnTo>
                  <a:lnTo>
                    <a:pt x="4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6527" name="Line 161"/>
            <p:cNvSpPr>
              <a:spLocks noChangeShapeType="1"/>
            </p:cNvSpPr>
            <p:nvPr/>
          </p:nvSpPr>
          <p:spPr bwMode="auto">
            <a:xfrm flipH="1">
              <a:off x="3888" y="1192"/>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20327" name="Group 135"/>
          <p:cNvGrpSpPr>
            <a:grpSpLocks/>
          </p:cNvGrpSpPr>
          <p:nvPr/>
        </p:nvGrpSpPr>
        <p:grpSpPr bwMode="auto">
          <a:xfrm>
            <a:off x="4170363" y="3567113"/>
            <a:ext cx="311150" cy="438150"/>
            <a:chOff x="2627" y="2247"/>
            <a:chExt cx="196" cy="276"/>
          </a:xfrm>
        </p:grpSpPr>
        <p:sp>
          <p:nvSpPr>
            <p:cNvPr id="106503" name="Freeform 136"/>
            <p:cNvSpPr>
              <a:spLocks/>
            </p:cNvSpPr>
            <p:nvPr/>
          </p:nvSpPr>
          <p:spPr bwMode="auto">
            <a:xfrm>
              <a:off x="2627" y="2453"/>
              <a:ext cx="73" cy="70"/>
            </a:xfrm>
            <a:custGeom>
              <a:avLst/>
              <a:gdLst>
                <a:gd name="T0" fmla="*/ 19 w 144"/>
                <a:gd name="T1" fmla="*/ 8 h 144"/>
                <a:gd name="T2" fmla="*/ 18 w 144"/>
                <a:gd name="T3" fmla="*/ 5 h 144"/>
                <a:gd name="T4" fmla="*/ 16 w 144"/>
                <a:gd name="T5" fmla="*/ 2 h 144"/>
                <a:gd name="T6" fmla="*/ 13 w 144"/>
                <a:gd name="T7" fmla="*/ 0 h 144"/>
                <a:gd name="T8" fmla="*/ 10 w 144"/>
                <a:gd name="T9" fmla="*/ 0 h 144"/>
                <a:gd name="T10" fmla="*/ 6 w 144"/>
                <a:gd name="T11" fmla="*/ 0 h 144"/>
                <a:gd name="T12" fmla="*/ 3 w 144"/>
                <a:gd name="T13" fmla="*/ 2 h 144"/>
                <a:gd name="T14" fmla="*/ 1 w 144"/>
                <a:gd name="T15" fmla="*/ 5 h 144"/>
                <a:gd name="T16" fmla="*/ 0 w 144"/>
                <a:gd name="T17" fmla="*/ 8 h 144"/>
                <a:gd name="T18" fmla="*/ 1 w 144"/>
                <a:gd name="T19" fmla="*/ 11 h 144"/>
                <a:gd name="T20" fmla="*/ 3 w 144"/>
                <a:gd name="T21" fmla="*/ 14 h 144"/>
                <a:gd name="T22" fmla="*/ 6 w 144"/>
                <a:gd name="T23" fmla="*/ 16 h 144"/>
                <a:gd name="T24" fmla="*/ 10 w 144"/>
                <a:gd name="T25" fmla="*/ 17 h 144"/>
                <a:gd name="T26" fmla="*/ 13 w 144"/>
                <a:gd name="T27" fmla="*/ 16 h 144"/>
                <a:gd name="T28" fmla="*/ 16 w 144"/>
                <a:gd name="T29" fmla="*/ 14 h 144"/>
                <a:gd name="T30" fmla="*/ 18 w 144"/>
                <a:gd name="T31" fmla="*/ 11 h 144"/>
                <a:gd name="T32" fmla="*/ 19 w 144"/>
                <a:gd name="T33" fmla="*/ 8 h 1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4" h="144">
                  <a:moveTo>
                    <a:pt x="144" y="72"/>
                  </a:moveTo>
                  <a:lnTo>
                    <a:pt x="139" y="44"/>
                  </a:lnTo>
                  <a:lnTo>
                    <a:pt x="123" y="21"/>
                  </a:lnTo>
                  <a:lnTo>
                    <a:pt x="99" y="6"/>
                  </a:lnTo>
                  <a:lnTo>
                    <a:pt x="72" y="0"/>
                  </a:lnTo>
                  <a:lnTo>
                    <a:pt x="45" y="6"/>
                  </a:lnTo>
                  <a:lnTo>
                    <a:pt x="22" y="21"/>
                  </a:lnTo>
                  <a:lnTo>
                    <a:pt x="6" y="44"/>
                  </a:lnTo>
                  <a:lnTo>
                    <a:pt x="0" y="72"/>
                  </a:lnTo>
                  <a:lnTo>
                    <a:pt x="6" y="99"/>
                  </a:lnTo>
                  <a:lnTo>
                    <a:pt x="22" y="123"/>
                  </a:lnTo>
                  <a:lnTo>
                    <a:pt x="45" y="138"/>
                  </a:lnTo>
                  <a:lnTo>
                    <a:pt x="72" y="144"/>
                  </a:lnTo>
                  <a:lnTo>
                    <a:pt x="99" y="138"/>
                  </a:lnTo>
                  <a:lnTo>
                    <a:pt x="123" y="123"/>
                  </a:lnTo>
                  <a:lnTo>
                    <a:pt x="139" y="99"/>
                  </a:lnTo>
                  <a:lnTo>
                    <a:pt x="144" y="7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6504" name="Line 137"/>
            <p:cNvSpPr>
              <a:spLocks noChangeShapeType="1"/>
            </p:cNvSpPr>
            <p:nvPr/>
          </p:nvSpPr>
          <p:spPr bwMode="auto">
            <a:xfrm flipV="1">
              <a:off x="2714" y="2247"/>
              <a:ext cx="46" cy="1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05" name="Line 138"/>
            <p:cNvSpPr>
              <a:spLocks noChangeShapeType="1"/>
            </p:cNvSpPr>
            <p:nvPr/>
          </p:nvSpPr>
          <p:spPr bwMode="auto">
            <a:xfrm flipH="1">
              <a:off x="2732" y="2247"/>
              <a:ext cx="91" cy="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6506" name="Line 139"/>
            <p:cNvSpPr>
              <a:spLocks noChangeShapeType="1"/>
            </p:cNvSpPr>
            <p:nvPr/>
          </p:nvSpPr>
          <p:spPr bwMode="auto">
            <a:xfrm>
              <a:off x="2767" y="2306"/>
              <a:ext cx="14" cy="1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20354" name="Text Box 162"/>
          <p:cNvSpPr txBox="1">
            <a:spLocks noChangeArrowheads="1"/>
          </p:cNvSpPr>
          <p:nvPr/>
        </p:nvSpPr>
        <p:spPr bwMode="auto">
          <a:xfrm>
            <a:off x="1331913" y="260350"/>
            <a:ext cx="7920037" cy="701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a:solidFill>
                  <a:srgbClr val="FF0000"/>
                </a:solidFill>
                <a:latin typeface="黑体" pitchFamily="2" charset="-122"/>
                <a:ea typeface="黑体" pitchFamily="2" charset="-122"/>
              </a:rPr>
              <a:t>过</a:t>
            </a:r>
            <a:r>
              <a:rPr lang="en-US" altLang="zh-CN" sz="4000">
                <a:solidFill>
                  <a:srgbClr val="FF0000"/>
                </a:solidFill>
                <a:latin typeface="黑体" pitchFamily="2" charset="-122"/>
                <a:ea typeface="黑体" pitchFamily="2" charset="-122"/>
              </a:rPr>
              <a:t>MN</a:t>
            </a:r>
            <a:r>
              <a:rPr lang="zh-CN" altLang="en-US" sz="4000">
                <a:solidFill>
                  <a:srgbClr val="FF0000"/>
                </a:solidFill>
                <a:latin typeface="黑体" pitchFamily="2" charset="-122"/>
                <a:ea typeface="黑体" pitchFamily="2" charset="-122"/>
              </a:rPr>
              <a:t>作</a:t>
            </a:r>
            <a:r>
              <a:rPr lang="zh-CN" altLang="zh-CN" sz="4000">
                <a:solidFill>
                  <a:srgbClr val="FF0000"/>
                </a:solidFill>
                <a:latin typeface="黑体" pitchFamily="2" charset="-122"/>
                <a:ea typeface="黑体" pitchFamily="2" charset="-122"/>
              </a:rPr>
              <a:t>平面</a:t>
            </a:r>
            <a:r>
              <a:rPr lang="en-US" altLang="zh-CN" sz="4000">
                <a:solidFill>
                  <a:srgbClr val="FF0000"/>
                </a:solidFill>
                <a:latin typeface="黑体" pitchFamily="2" charset="-122"/>
                <a:ea typeface="黑体" pitchFamily="2" charset="-122"/>
              </a:rPr>
              <a:t>P</a:t>
            </a:r>
            <a:r>
              <a:rPr lang="zh-CN" altLang="zh-CN" sz="4000">
                <a:solidFill>
                  <a:srgbClr val="FF0000"/>
                </a:solidFill>
                <a:latin typeface="黑体" pitchFamily="2" charset="-122"/>
                <a:ea typeface="黑体" pitchFamily="2" charset="-122"/>
              </a:rPr>
              <a:t>垂直于</a:t>
            </a:r>
            <a:r>
              <a:rPr lang="en-US" altLang="zh-CN" sz="4000">
                <a:solidFill>
                  <a:srgbClr val="FF0000"/>
                </a:solidFill>
                <a:latin typeface="黑体" pitchFamily="2" charset="-122"/>
                <a:ea typeface="黑体" pitchFamily="2" charset="-122"/>
              </a:rPr>
              <a:t>H</a:t>
            </a:r>
            <a:r>
              <a:rPr lang="zh-CN" altLang="en-US" sz="4000">
                <a:solidFill>
                  <a:srgbClr val="FF0000"/>
                </a:solidFill>
                <a:latin typeface="黑体" pitchFamily="2" charset="-122"/>
                <a:ea typeface="黑体" pitchFamily="2" charset="-122"/>
              </a:rPr>
              <a:t>投影面</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520310"/>
                                        </p:tgtEl>
                                        <p:attrNameLst>
                                          <p:attrName>style.visibility</p:attrName>
                                        </p:attrNameLst>
                                      </p:cBhvr>
                                      <p:to>
                                        <p:strVal val="visible"/>
                                      </p:to>
                                    </p:set>
                                    <p:animEffect transition="in" filter="wipe(left)">
                                      <p:cBhvr>
                                        <p:cTn id="7" dur="500"/>
                                        <p:tgtEl>
                                          <p:spTgt spid="5203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520323"/>
                                        </p:tgtEl>
                                        <p:attrNameLst>
                                          <p:attrName>style.visibility</p:attrName>
                                        </p:attrNameLst>
                                      </p:cBhvr>
                                      <p:to>
                                        <p:strVal val="visible"/>
                                      </p:to>
                                    </p:set>
                                    <p:animEffect transition="in" filter="wipe(up)">
                                      <p:cBhvr>
                                        <p:cTn id="12" dur="500"/>
                                        <p:tgtEl>
                                          <p:spTgt spid="5203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520354"/>
                                        </p:tgtEl>
                                        <p:attrNameLst>
                                          <p:attrName>style.visibility</p:attrName>
                                        </p:attrNameLst>
                                      </p:cBhvr>
                                      <p:to>
                                        <p:strVal val="visible"/>
                                      </p:to>
                                    </p:set>
                                    <p:animEffect transition="in" filter="wipe(up)">
                                      <p:cBhvr>
                                        <p:cTn id="17" dur="500"/>
                                        <p:tgtEl>
                                          <p:spTgt spid="52035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520332"/>
                                        </p:tgtEl>
                                        <p:attrNameLst>
                                          <p:attrName>style.visibility</p:attrName>
                                        </p:attrNameLst>
                                      </p:cBhvr>
                                      <p:to>
                                        <p:strVal val="visible"/>
                                      </p:to>
                                    </p:set>
                                    <p:animEffect transition="in" filter="wipe(up)">
                                      <p:cBhvr>
                                        <p:cTn id="22" dur="500"/>
                                        <p:tgtEl>
                                          <p:spTgt spid="52033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5203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0354" grpId="0" autoUpdateAnimBg="0"/>
    </p:bldLst>
  </p:timing>
</p:sld>
</file>

<file path=ppt/slides/slide10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7522" name="Rectangle 45"/>
          <p:cNvSpPr>
            <a:spLocks noGrp="1" noChangeArrowheads="1"/>
          </p:cNvSpPr>
          <p:nvPr>
            <p:ph type="title"/>
          </p:nvPr>
        </p:nvSpPr>
        <p:spPr>
          <a:xfrm>
            <a:off x="0" y="0"/>
            <a:ext cx="9396413" cy="609600"/>
          </a:xfrm>
          <a:extLst>
            <a:ext uri="{909E8E84-426E-40DD-AFC4-6F175D3DCCD1}">
              <a14:hiddenFill xmlns:a14="http://schemas.microsoft.com/office/drawing/2010/main">
                <a:gradFill rotWithShape="0">
                  <a:gsLst>
                    <a:gs pos="0">
                      <a:srgbClr val="FFFFCC"/>
                    </a:gs>
                    <a:gs pos="50000">
                      <a:srgbClr val="FFFFFF"/>
                    </a:gs>
                    <a:gs pos="100000">
                      <a:srgbClr val="FFFFCC"/>
                    </a:gs>
                  </a:gsLst>
                  <a:lin ang="2700000" scaled="1"/>
                </a:gradFill>
              </a14:hiddenFill>
            </a:ext>
          </a:extLst>
        </p:spPr>
        <p:txBody>
          <a:bodyPr/>
          <a:lstStyle/>
          <a:p>
            <a:pPr algn="l" eaLnBrk="1" hangingPunct="1"/>
            <a:r>
              <a:rPr lang="zh-CN" altLang="en-US" sz="4000" smtClean="0">
                <a:solidFill>
                  <a:srgbClr val="003399"/>
                </a:solidFill>
                <a:latin typeface="黑体" pitchFamily="2" charset="-122"/>
                <a:ea typeface="黑体" pitchFamily="2" charset="-122"/>
              </a:rPr>
              <a:t>直线</a:t>
            </a:r>
            <a:r>
              <a:rPr lang="en-US" altLang="zh-CN" sz="4000" smtClean="0">
                <a:solidFill>
                  <a:srgbClr val="003399"/>
                </a:solidFill>
                <a:latin typeface="黑体" pitchFamily="2" charset="-122"/>
                <a:ea typeface="黑体" pitchFamily="2" charset="-122"/>
              </a:rPr>
              <a:t>EF</a:t>
            </a:r>
            <a:r>
              <a:rPr lang="zh-CN" altLang="en-US" sz="4000" smtClean="0">
                <a:solidFill>
                  <a:srgbClr val="003399"/>
                </a:solidFill>
                <a:latin typeface="黑体" pitchFamily="2" charset="-122"/>
                <a:ea typeface="黑体" pitchFamily="2" charset="-122"/>
              </a:rPr>
              <a:t>与平面</a:t>
            </a:r>
            <a:r>
              <a:rPr lang="en-US" altLang="zh-CN" sz="4000" smtClean="0">
                <a:solidFill>
                  <a:srgbClr val="003399"/>
                </a:solidFill>
                <a:latin typeface="黑体" pitchFamily="2" charset="-122"/>
                <a:ea typeface="黑体" pitchFamily="2" charset="-122"/>
              </a:rPr>
              <a:t>ΔABC</a:t>
            </a:r>
            <a:r>
              <a:rPr lang="zh-CN" altLang="en-US" sz="4000" smtClean="0">
                <a:solidFill>
                  <a:srgbClr val="003399"/>
                </a:solidFill>
                <a:latin typeface="黑体" pitchFamily="2" charset="-122"/>
                <a:ea typeface="黑体" pitchFamily="2" charset="-122"/>
              </a:rPr>
              <a:t>相交，判别可见性。</a:t>
            </a:r>
          </a:p>
        </p:txBody>
      </p:sp>
      <p:sp>
        <p:nvSpPr>
          <p:cNvPr id="390209" name="Rectangle 65"/>
          <p:cNvSpPr>
            <a:spLocks noChangeArrowheads="1"/>
          </p:cNvSpPr>
          <p:nvPr/>
        </p:nvSpPr>
        <p:spPr bwMode="auto">
          <a:xfrm>
            <a:off x="5508625" y="1341438"/>
            <a:ext cx="3371850" cy="2771775"/>
          </a:xfrm>
          <a:prstGeom prst="rect">
            <a:avLst/>
          </a:prstGeom>
          <a:noFill/>
          <a:ln>
            <a:noFill/>
          </a:ln>
          <a:extLst>
            <a:ext uri="{909E8E84-426E-40DD-AFC4-6F175D3DCCD1}">
              <a14:hiddenFill xmlns:a14="http://schemas.microsoft.com/office/drawing/2010/main">
                <a:gradFill rotWithShape="0">
                  <a:gsLst>
                    <a:gs pos="0">
                      <a:srgbClr val="FFFFFF"/>
                    </a:gs>
                    <a:gs pos="100000">
                      <a:srgbClr val="CCFFFF"/>
                    </a:gs>
                  </a:gsLst>
                  <a:path path="shape">
                    <a:fillToRect l="50000" t="50000" r="50000" b="50000"/>
                  </a:path>
                </a:gradFill>
              </a14:hiddenFill>
            </a:ext>
            <a:ext uri="{91240B29-F687-4F45-9708-019B960494DF}">
              <a14:hiddenLine xmlns:a14="http://schemas.microsoft.com/office/drawing/2010/main" w="9525">
                <a:solidFill>
                  <a:srgbClr val="6666FF"/>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400" b="1">
                <a:ea typeface="黑体" pitchFamily="2" charset="-122"/>
              </a:rPr>
              <a:t>        </a:t>
            </a:r>
            <a:r>
              <a:rPr lang="zh-CN" altLang="en-US" sz="4400">
                <a:ea typeface="黑体" pitchFamily="2" charset="-122"/>
              </a:rPr>
              <a:t>判别可见性的原理是利用</a:t>
            </a:r>
            <a:r>
              <a:rPr lang="zh-CN" altLang="en-US" sz="4400">
                <a:solidFill>
                  <a:srgbClr val="FF0000"/>
                </a:solidFill>
                <a:ea typeface="黑体" pitchFamily="2" charset="-122"/>
              </a:rPr>
              <a:t>重影点。</a:t>
            </a:r>
          </a:p>
        </p:txBody>
      </p:sp>
      <p:grpSp>
        <p:nvGrpSpPr>
          <p:cNvPr id="390210" name="Group 66"/>
          <p:cNvGrpSpPr>
            <a:grpSpLocks/>
          </p:cNvGrpSpPr>
          <p:nvPr/>
        </p:nvGrpSpPr>
        <p:grpSpPr bwMode="auto">
          <a:xfrm>
            <a:off x="1414463" y="2001838"/>
            <a:ext cx="563562" cy="227012"/>
            <a:chOff x="891" y="1261"/>
            <a:chExt cx="355" cy="143"/>
          </a:xfrm>
        </p:grpSpPr>
        <p:sp>
          <p:nvSpPr>
            <p:cNvPr id="107658" name="Freeform 67"/>
            <p:cNvSpPr>
              <a:spLocks/>
            </p:cNvSpPr>
            <p:nvPr/>
          </p:nvSpPr>
          <p:spPr bwMode="auto">
            <a:xfrm>
              <a:off x="956" y="1261"/>
              <a:ext cx="37" cy="143"/>
            </a:xfrm>
            <a:custGeom>
              <a:avLst/>
              <a:gdLst>
                <a:gd name="T0" fmla="*/ 16 w 57"/>
                <a:gd name="T1" fmla="*/ 0 h 215"/>
                <a:gd name="T2" fmla="*/ 14 w 57"/>
                <a:gd name="T3" fmla="*/ 4 h 215"/>
                <a:gd name="T4" fmla="*/ 12 w 57"/>
                <a:gd name="T5" fmla="*/ 7 h 215"/>
                <a:gd name="T6" fmla="*/ 11 w 57"/>
                <a:gd name="T7" fmla="*/ 11 h 215"/>
                <a:gd name="T8" fmla="*/ 10 w 57"/>
                <a:gd name="T9" fmla="*/ 15 h 215"/>
                <a:gd name="T10" fmla="*/ 8 w 57"/>
                <a:gd name="T11" fmla="*/ 18 h 215"/>
                <a:gd name="T12" fmla="*/ 7 w 57"/>
                <a:gd name="T13" fmla="*/ 22 h 215"/>
                <a:gd name="T14" fmla="*/ 6 w 57"/>
                <a:gd name="T15" fmla="*/ 26 h 215"/>
                <a:gd name="T16" fmla="*/ 5 w 57"/>
                <a:gd name="T17" fmla="*/ 30 h 215"/>
                <a:gd name="T18" fmla="*/ 4 w 57"/>
                <a:gd name="T19" fmla="*/ 34 h 215"/>
                <a:gd name="T20" fmla="*/ 3 w 57"/>
                <a:gd name="T21" fmla="*/ 37 h 215"/>
                <a:gd name="T22" fmla="*/ 2 w 57"/>
                <a:gd name="T23" fmla="*/ 41 h 215"/>
                <a:gd name="T24" fmla="*/ 1 w 57"/>
                <a:gd name="T25" fmla="*/ 45 h 215"/>
                <a:gd name="T26" fmla="*/ 1 w 57"/>
                <a:gd name="T27" fmla="*/ 49 h 215"/>
                <a:gd name="T28" fmla="*/ 1 w 57"/>
                <a:gd name="T29" fmla="*/ 52 h 215"/>
                <a:gd name="T30" fmla="*/ 1 w 57"/>
                <a:gd name="T31" fmla="*/ 56 h 215"/>
                <a:gd name="T32" fmla="*/ 0 w 57"/>
                <a:gd name="T33" fmla="*/ 59 h 215"/>
                <a:gd name="T34" fmla="*/ 0 w 57"/>
                <a:gd name="T35" fmla="*/ 63 h 2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7" h="215">
                  <a:moveTo>
                    <a:pt x="57" y="0"/>
                  </a:moveTo>
                  <a:lnTo>
                    <a:pt x="51" y="13"/>
                  </a:lnTo>
                  <a:lnTo>
                    <a:pt x="46" y="24"/>
                  </a:lnTo>
                  <a:lnTo>
                    <a:pt x="40" y="37"/>
                  </a:lnTo>
                  <a:lnTo>
                    <a:pt x="35" y="50"/>
                  </a:lnTo>
                  <a:lnTo>
                    <a:pt x="30" y="62"/>
                  </a:lnTo>
                  <a:lnTo>
                    <a:pt x="26" y="75"/>
                  </a:lnTo>
                  <a:lnTo>
                    <a:pt x="21" y="88"/>
                  </a:lnTo>
                  <a:lnTo>
                    <a:pt x="17" y="101"/>
                  </a:lnTo>
                  <a:lnTo>
                    <a:pt x="14" y="114"/>
                  </a:lnTo>
                  <a:lnTo>
                    <a:pt x="11" y="127"/>
                  </a:lnTo>
                  <a:lnTo>
                    <a:pt x="8" y="140"/>
                  </a:lnTo>
                  <a:lnTo>
                    <a:pt x="5" y="153"/>
                  </a:lnTo>
                  <a:lnTo>
                    <a:pt x="3" y="165"/>
                  </a:lnTo>
                  <a:lnTo>
                    <a:pt x="2" y="178"/>
                  </a:lnTo>
                  <a:lnTo>
                    <a:pt x="1" y="191"/>
                  </a:lnTo>
                  <a:lnTo>
                    <a:pt x="0" y="202"/>
                  </a:lnTo>
                  <a:lnTo>
                    <a:pt x="0" y="2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07659" name="Group 68"/>
            <p:cNvGrpSpPr>
              <a:grpSpLocks/>
            </p:cNvGrpSpPr>
            <p:nvPr/>
          </p:nvGrpSpPr>
          <p:grpSpPr bwMode="auto">
            <a:xfrm>
              <a:off x="891" y="1275"/>
              <a:ext cx="355" cy="115"/>
              <a:chOff x="891" y="1275"/>
              <a:chExt cx="355" cy="115"/>
            </a:xfrm>
          </p:grpSpPr>
          <p:sp>
            <p:nvSpPr>
              <p:cNvPr id="107661" name="Freeform 69"/>
              <p:cNvSpPr>
                <a:spLocks/>
              </p:cNvSpPr>
              <p:nvPr/>
            </p:nvSpPr>
            <p:spPr bwMode="auto">
              <a:xfrm>
                <a:off x="1195" y="1312"/>
                <a:ext cx="51" cy="50"/>
              </a:xfrm>
              <a:custGeom>
                <a:avLst/>
                <a:gdLst>
                  <a:gd name="T0" fmla="*/ 22 w 78"/>
                  <a:gd name="T1" fmla="*/ 10 h 78"/>
                  <a:gd name="T2" fmla="*/ 22 w 78"/>
                  <a:gd name="T3" fmla="*/ 8 h 78"/>
                  <a:gd name="T4" fmla="*/ 22 w 78"/>
                  <a:gd name="T5" fmla="*/ 8 h 78"/>
                  <a:gd name="T6" fmla="*/ 20 w 78"/>
                  <a:gd name="T7" fmla="*/ 6 h 78"/>
                  <a:gd name="T8" fmla="*/ 20 w 78"/>
                  <a:gd name="T9" fmla="*/ 5 h 78"/>
                  <a:gd name="T10" fmla="*/ 19 w 78"/>
                  <a:gd name="T11" fmla="*/ 4 h 78"/>
                  <a:gd name="T12" fmla="*/ 18 w 78"/>
                  <a:gd name="T13" fmla="*/ 3 h 78"/>
                  <a:gd name="T14" fmla="*/ 17 w 78"/>
                  <a:gd name="T15" fmla="*/ 2 h 78"/>
                  <a:gd name="T16" fmla="*/ 16 w 78"/>
                  <a:gd name="T17" fmla="*/ 1 h 78"/>
                  <a:gd name="T18" fmla="*/ 14 w 78"/>
                  <a:gd name="T19" fmla="*/ 1 h 78"/>
                  <a:gd name="T20" fmla="*/ 12 w 78"/>
                  <a:gd name="T21" fmla="*/ 0 h 78"/>
                  <a:gd name="T22" fmla="*/ 11 w 78"/>
                  <a:gd name="T23" fmla="*/ 0 h 78"/>
                  <a:gd name="T24" fmla="*/ 9 w 78"/>
                  <a:gd name="T25" fmla="*/ 0 h 78"/>
                  <a:gd name="T26" fmla="*/ 8 w 78"/>
                  <a:gd name="T27" fmla="*/ 1 h 78"/>
                  <a:gd name="T28" fmla="*/ 7 w 78"/>
                  <a:gd name="T29" fmla="*/ 1 h 78"/>
                  <a:gd name="T30" fmla="*/ 5 w 78"/>
                  <a:gd name="T31" fmla="*/ 2 h 78"/>
                  <a:gd name="T32" fmla="*/ 4 w 78"/>
                  <a:gd name="T33" fmla="*/ 3 h 78"/>
                  <a:gd name="T34" fmla="*/ 3 w 78"/>
                  <a:gd name="T35" fmla="*/ 4 h 78"/>
                  <a:gd name="T36" fmla="*/ 2 w 78"/>
                  <a:gd name="T37" fmla="*/ 5 h 78"/>
                  <a:gd name="T38" fmla="*/ 1 w 78"/>
                  <a:gd name="T39" fmla="*/ 6 h 78"/>
                  <a:gd name="T40" fmla="*/ 1 w 78"/>
                  <a:gd name="T41" fmla="*/ 8 h 78"/>
                  <a:gd name="T42" fmla="*/ 1 w 78"/>
                  <a:gd name="T43" fmla="*/ 8 h 78"/>
                  <a:gd name="T44" fmla="*/ 0 w 78"/>
                  <a:gd name="T45" fmla="*/ 10 h 78"/>
                  <a:gd name="T46" fmla="*/ 1 w 78"/>
                  <a:gd name="T47" fmla="*/ 12 h 78"/>
                  <a:gd name="T48" fmla="*/ 1 w 78"/>
                  <a:gd name="T49" fmla="*/ 13 h 78"/>
                  <a:gd name="T50" fmla="*/ 1 w 78"/>
                  <a:gd name="T51" fmla="*/ 14 h 78"/>
                  <a:gd name="T52" fmla="*/ 2 w 78"/>
                  <a:gd name="T53" fmla="*/ 16 h 78"/>
                  <a:gd name="T54" fmla="*/ 3 w 78"/>
                  <a:gd name="T55" fmla="*/ 17 h 78"/>
                  <a:gd name="T56" fmla="*/ 4 w 78"/>
                  <a:gd name="T57" fmla="*/ 18 h 78"/>
                  <a:gd name="T58" fmla="*/ 5 w 78"/>
                  <a:gd name="T59" fmla="*/ 19 h 78"/>
                  <a:gd name="T60" fmla="*/ 7 w 78"/>
                  <a:gd name="T61" fmla="*/ 19 h 78"/>
                  <a:gd name="T62" fmla="*/ 8 w 78"/>
                  <a:gd name="T63" fmla="*/ 20 h 78"/>
                  <a:gd name="T64" fmla="*/ 9 w 78"/>
                  <a:gd name="T65" fmla="*/ 21 h 78"/>
                  <a:gd name="T66" fmla="*/ 11 w 78"/>
                  <a:gd name="T67" fmla="*/ 21 h 78"/>
                  <a:gd name="T68" fmla="*/ 12 w 78"/>
                  <a:gd name="T69" fmla="*/ 21 h 78"/>
                  <a:gd name="T70" fmla="*/ 14 w 78"/>
                  <a:gd name="T71" fmla="*/ 20 h 78"/>
                  <a:gd name="T72" fmla="*/ 16 w 78"/>
                  <a:gd name="T73" fmla="*/ 19 h 78"/>
                  <a:gd name="T74" fmla="*/ 17 w 78"/>
                  <a:gd name="T75" fmla="*/ 19 h 78"/>
                  <a:gd name="T76" fmla="*/ 18 w 78"/>
                  <a:gd name="T77" fmla="*/ 18 h 78"/>
                  <a:gd name="T78" fmla="*/ 19 w 78"/>
                  <a:gd name="T79" fmla="*/ 17 h 78"/>
                  <a:gd name="T80" fmla="*/ 20 w 78"/>
                  <a:gd name="T81" fmla="*/ 16 h 78"/>
                  <a:gd name="T82" fmla="*/ 20 w 78"/>
                  <a:gd name="T83" fmla="*/ 14 h 78"/>
                  <a:gd name="T84" fmla="*/ 22 w 78"/>
                  <a:gd name="T85" fmla="*/ 13 h 78"/>
                  <a:gd name="T86" fmla="*/ 22 w 78"/>
                  <a:gd name="T87" fmla="*/ 12 h 78"/>
                  <a:gd name="T88" fmla="*/ 22 w 78"/>
                  <a:gd name="T89" fmla="*/ 10 h 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8" h="78">
                    <a:moveTo>
                      <a:pt x="78" y="39"/>
                    </a:moveTo>
                    <a:lnTo>
                      <a:pt x="77" y="33"/>
                    </a:lnTo>
                    <a:lnTo>
                      <a:pt x="76" y="28"/>
                    </a:lnTo>
                    <a:lnTo>
                      <a:pt x="74" y="22"/>
                    </a:lnTo>
                    <a:lnTo>
                      <a:pt x="72" y="18"/>
                    </a:lnTo>
                    <a:lnTo>
                      <a:pt x="69" y="14"/>
                    </a:lnTo>
                    <a:lnTo>
                      <a:pt x="64" y="10"/>
                    </a:lnTo>
                    <a:lnTo>
                      <a:pt x="60" y="7"/>
                    </a:lnTo>
                    <a:lnTo>
                      <a:pt x="55" y="3"/>
                    </a:lnTo>
                    <a:lnTo>
                      <a:pt x="49" y="1"/>
                    </a:lnTo>
                    <a:lnTo>
                      <a:pt x="44" y="0"/>
                    </a:lnTo>
                    <a:lnTo>
                      <a:pt x="39" y="0"/>
                    </a:lnTo>
                    <a:lnTo>
                      <a:pt x="34" y="0"/>
                    </a:lnTo>
                    <a:lnTo>
                      <a:pt x="28" y="1"/>
                    </a:lnTo>
                    <a:lnTo>
                      <a:pt x="23" y="3"/>
                    </a:lnTo>
                    <a:lnTo>
                      <a:pt x="18" y="7"/>
                    </a:lnTo>
                    <a:lnTo>
                      <a:pt x="13" y="10"/>
                    </a:lnTo>
                    <a:lnTo>
                      <a:pt x="9" y="14"/>
                    </a:lnTo>
                    <a:lnTo>
                      <a:pt x="6" y="18"/>
                    </a:lnTo>
                    <a:lnTo>
                      <a:pt x="4" y="22"/>
                    </a:lnTo>
                    <a:lnTo>
                      <a:pt x="2" y="28"/>
                    </a:lnTo>
                    <a:lnTo>
                      <a:pt x="1" y="33"/>
                    </a:lnTo>
                    <a:lnTo>
                      <a:pt x="0" y="39"/>
                    </a:lnTo>
                    <a:lnTo>
                      <a:pt x="1" y="45"/>
                    </a:lnTo>
                    <a:lnTo>
                      <a:pt x="2" y="50"/>
                    </a:lnTo>
                    <a:lnTo>
                      <a:pt x="4" y="55"/>
                    </a:lnTo>
                    <a:lnTo>
                      <a:pt x="6" y="61"/>
                    </a:lnTo>
                    <a:lnTo>
                      <a:pt x="9" y="65"/>
                    </a:lnTo>
                    <a:lnTo>
                      <a:pt x="13" y="68"/>
                    </a:lnTo>
                    <a:lnTo>
                      <a:pt x="18" y="72"/>
                    </a:lnTo>
                    <a:lnTo>
                      <a:pt x="23" y="74"/>
                    </a:lnTo>
                    <a:lnTo>
                      <a:pt x="28" y="77"/>
                    </a:lnTo>
                    <a:lnTo>
                      <a:pt x="34" y="78"/>
                    </a:lnTo>
                    <a:lnTo>
                      <a:pt x="39" y="78"/>
                    </a:lnTo>
                    <a:lnTo>
                      <a:pt x="44" y="78"/>
                    </a:lnTo>
                    <a:lnTo>
                      <a:pt x="49" y="77"/>
                    </a:lnTo>
                    <a:lnTo>
                      <a:pt x="55" y="74"/>
                    </a:lnTo>
                    <a:lnTo>
                      <a:pt x="60" y="72"/>
                    </a:lnTo>
                    <a:lnTo>
                      <a:pt x="64" y="68"/>
                    </a:lnTo>
                    <a:lnTo>
                      <a:pt x="69" y="65"/>
                    </a:lnTo>
                    <a:lnTo>
                      <a:pt x="72" y="61"/>
                    </a:lnTo>
                    <a:lnTo>
                      <a:pt x="74" y="55"/>
                    </a:lnTo>
                    <a:lnTo>
                      <a:pt x="76" y="50"/>
                    </a:lnTo>
                    <a:lnTo>
                      <a:pt x="77" y="45"/>
                    </a:lnTo>
                    <a:lnTo>
                      <a:pt x="78" y="39"/>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7662" name="Freeform 70"/>
              <p:cNvSpPr>
                <a:spLocks/>
              </p:cNvSpPr>
              <p:nvPr/>
            </p:nvSpPr>
            <p:spPr bwMode="auto">
              <a:xfrm>
                <a:off x="891" y="1275"/>
                <a:ext cx="32" cy="115"/>
              </a:xfrm>
              <a:custGeom>
                <a:avLst/>
                <a:gdLst>
                  <a:gd name="T0" fmla="*/ 0 w 46"/>
                  <a:gd name="T1" fmla="*/ 50 h 175"/>
                  <a:gd name="T2" fmla="*/ 15 w 46"/>
                  <a:gd name="T3" fmla="*/ 0 h 175"/>
                  <a:gd name="T4" fmla="*/ 3 w 46"/>
                  <a:gd name="T5" fmla="*/ 11 h 175"/>
                  <a:gd name="T6" fmla="*/ 0 60000 65536"/>
                  <a:gd name="T7" fmla="*/ 0 60000 65536"/>
                  <a:gd name="T8" fmla="*/ 0 60000 65536"/>
                </a:gdLst>
                <a:ahLst/>
                <a:cxnLst>
                  <a:cxn ang="T6">
                    <a:pos x="T0" y="T1"/>
                  </a:cxn>
                  <a:cxn ang="T7">
                    <a:pos x="T2" y="T3"/>
                  </a:cxn>
                  <a:cxn ang="T8">
                    <a:pos x="T4" y="T5"/>
                  </a:cxn>
                </a:cxnLst>
                <a:rect l="0" t="0" r="r" b="b"/>
                <a:pathLst>
                  <a:path w="46" h="175">
                    <a:moveTo>
                      <a:pt x="0" y="175"/>
                    </a:moveTo>
                    <a:lnTo>
                      <a:pt x="46" y="0"/>
                    </a:lnTo>
                    <a:lnTo>
                      <a:pt x="8"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63" name="Line 71"/>
              <p:cNvSpPr>
                <a:spLocks noChangeShapeType="1"/>
              </p:cNvSpPr>
              <p:nvPr/>
            </p:nvSpPr>
            <p:spPr bwMode="auto">
              <a:xfrm flipV="1">
                <a:off x="942" y="1275"/>
                <a:ext cx="14"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64" name="Freeform 72"/>
              <p:cNvSpPr>
                <a:spLocks/>
              </p:cNvSpPr>
              <p:nvPr/>
            </p:nvSpPr>
            <p:spPr bwMode="auto">
              <a:xfrm>
                <a:off x="1011" y="1275"/>
                <a:ext cx="23" cy="18"/>
              </a:xfrm>
              <a:custGeom>
                <a:avLst/>
                <a:gdLst>
                  <a:gd name="T0" fmla="*/ 10 w 35"/>
                  <a:gd name="T1" fmla="*/ 0 h 29"/>
                  <a:gd name="T2" fmla="*/ 9 w 35"/>
                  <a:gd name="T3" fmla="*/ 0 h 29"/>
                  <a:gd name="T4" fmla="*/ 8 w 35"/>
                  <a:gd name="T5" fmla="*/ 1 h 29"/>
                  <a:gd name="T6" fmla="*/ 7 w 35"/>
                  <a:gd name="T7" fmla="*/ 1 h 29"/>
                  <a:gd name="T8" fmla="*/ 6 w 35"/>
                  <a:gd name="T9" fmla="*/ 1 h 29"/>
                  <a:gd name="T10" fmla="*/ 5 w 35"/>
                  <a:gd name="T11" fmla="*/ 1 h 29"/>
                  <a:gd name="T12" fmla="*/ 4 w 35"/>
                  <a:gd name="T13" fmla="*/ 2 h 29"/>
                  <a:gd name="T14" fmla="*/ 3 w 35"/>
                  <a:gd name="T15" fmla="*/ 3 h 29"/>
                  <a:gd name="T16" fmla="*/ 2 w 35"/>
                  <a:gd name="T17" fmla="*/ 4 h 29"/>
                  <a:gd name="T18" fmla="*/ 1 w 35"/>
                  <a:gd name="T19" fmla="*/ 4 h 29"/>
                  <a:gd name="T20" fmla="*/ 1 w 35"/>
                  <a:gd name="T21" fmla="*/ 6 h 29"/>
                  <a:gd name="T22" fmla="*/ 0 w 35"/>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5" h="29">
                    <a:moveTo>
                      <a:pt x="35" y="0"/>
                    </a:moveTo>
                    <a:lnTo>
                      <a:pt x="32" y="0"/>
                    </a:lnTo>
                    <a:lnTo>
                      <a:pt x="28" y="1"/>
                    </a:lnTo>
                    <a:lnTo>
                      <a:pt x="24" y="2"/>
                    </a:lnTo>
                    <a:lnTo>
                      <a:pt x="21" y="4"/>
                    </a:lnTo>
                    <a:lnTo>
                      <a:pt x="17" y="6"/>
                    </a:lnTo>
                    <a:lnTo>
                      <a:pt x="14" y="10"/>
                    </a:lnTo>
                    <a:lnTo>
                      <a:pt x="11" y="13"/>
                    </a:lnTo>
                    <a:lnTo>
                      <a:pt x="7" y="16"/>
                    </a:lnTo>
                    <a:lnTo>
                      <a:pt x="4" y="20"/>
                    </a:lnTo>
                    <a:lnTo>
                      <a:pt x="2" y="24"/>
                    </a:lnTo>
                    <a:lnTo>
                      <a:pt x="0"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65" name="Freeform 73"/>
              <p:cNvSpPr>
                <a:spLocks/>
              </p:cNvSpPr>
              <p:nvPr/>
            </p:nvSpPr>
            <p:spPr bwMode="auto">
              <a:xfrm>
                <a:off x="1034" y="1275"/>
                <a:ext cx="14" cy="37"/>
              </a:xfrm>
              <a:custGeom>
                <a:avLst/>
                <a:gdLst>
                  <a:gd name="T0" fmla="*/ 3 w 18"/>
                  <a:gd name="T1" fmla="*/ 14 h 59"/>
                  <a:gd name="T2" fmla="*/ 5 w 18"/>
                  <a:gd name="T3" fmla="*/ 13 h 59"/>
                  <a:gd name="T4" fmla="*/ 5 w 18"/>
                  <a:gd name="T5" fmla="*/ 13 h 59"/>
                  <a:gd name="T6" fmla="*/ 7 w 18"/>
                  <a:gd name="T7" fmla="*/ 11 h 59"/>
                  <a:gd name="T8" fmla="*/ 7 w 18"/>
                  <a:gd name="T9" fmla="*/ 10 h 59"/>
                  <a:gd name="T10" fmla="*/ 8 w 18"/>
                  <a:gd name="T11" fmla="*/ 9 h 59"/>
                  <a:gd name="T12" fmla="*/ 9 w 18"/>
                  <a:gd name="T13" fmla="*/ 8 h 59"/>
                  <a:gd name="T14" fmla="*/ 9 w 18"/>
                  <a:gd name="T15" fmla="*/ 7 h 59"/>
                  <a:gd name="T16" fmla="*/ 9 w 18"/>
                  <a:gd name="T17" fmla="*/ 6 h 59"/>
                  <a:gd name="T18" fmla="*/ 9 w 18"/>
                  <a:gd name="T19" fmla="*/ 5 h 59"/>
                  <a:gd name="T20" fmla="*/ 9 w 18"/>
                  <a:gd name="T21" fmla="*/ 4 h 59"/>
                  <a:gd name="T22" fmla="*/ 8 w 18"/>
                  <a:gd name="T23" fmla="*/ 3 h 59"/>
                  <a:gd name="T24" fmla="*/ 7 w 18"/>
                  <a:gd name="T25" fmla="*/ 3 h 59"/>
                  <a:gd name="T26" fmla="*/ 6 w 18"/>
                  <a:gd name="T27" fmla="*/ 2 h 59"/>
                  <a:gd name="T28" fmla="*/ 5 w 18"/>
                  <a:gd name="T29" fmla="*/ 1 h 59"/>
                  <a:gd name="T30" fmla="*/ 4 w 18"/>
                  <a:gd name="T31" fmla="*/ 1 h 59"/>
                  <a:gd name="T32" fmla="*/ 2 w 18"/>
                  <a:gd name="T33" fmla="*/ 1 h 59"/>
                  <a:gd name="T34" fmla="*/ 2 w 18"/>
                  <a:gd name="T35" fmla="*/ 0 h 59"/>
                  <a:gd name="T36" fmla="*/ 0 w 18"/>
                  <a:gd name="T37" fmla="*/ 0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8" h="59">
                    <a:moveTo>
                      <a:pt x="7" y="59"/>
                    </a:moveTo>
                    <a:lnTo>
                      <a:pt x="10" y="55"/>
                    </a:lnTo>
                    <a:lnTo>
                      <a:pt x="12" y="51"/>
                    </a:lnTo>
                    <a:lnTo>
                      <a:pt x="14" y="47"/>
                    </a:lnTo>
                    <a:lnTo>
                      <a:pt x="16" y="41"/>
                    </a:lnTo>
                    <a:lnTo>
                      <a:pt x="17" y="37"/>
                    </a:lnTo>
                    <a:lnTo>
                      <a:pt x="18" y="33"/>
                    </a:lnTo>
                    <a:lnTo>
                      <a:pt x="18" y="29"/>
                    </a:lnTo>
                    <a:lnTo>
                      <a:pt x="18" y="23"/>
                    </a:lnTo>
                    <a:lnTo>
                      <a:pt x="18" y="20"/>
                    </a:lnTo>
                    <a:lnTo>
                      <a:pt x="18" y="16"/>
                    </a:lnTo>
                    <a:lnTo>
                      <a:pt x="17" y="13"/>
                    </a:lnTo>
                    <a:lnTo>
                      <a:pt x="15" y="10"/>
                    </a:lnTo>
                    <a:lnTo>
                      <a:pt x="13" y="6"/>
                    </a:lnTo>
                    <a:lnTo>
                      <a:pt x="11" y="4"/>
                    </a:lnTo>
                    <a:lnTo>
                      <a:pt x="8" y="2"/>
                    </a:lnTo>
                    <a:lnTo>
                      <a:pt x="5"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66" name="Freeform 74"/>
              <p:cNvSpPr>
                <a:spLocks/>
              </p:cNvSpPr>
              <p:nvPr/>
            </p:nvSpPr>
            <p:spPr bwMode="auto">
              <a:xfrm>
                <a:off x="988" y="1312"/>
                <a:ext cx="51" cy="78"/>
              </a:xfrm>
              <a:custGeom>
                <a:avLst/>
                <a:gdLst>
                  <a:gd name="T0" fmla="*/ 20 w 81"/>
                  <a:gd name="T1" fmla="*/ 0 h 116"/>
                  <a:gd name="T2" fmla="*/ 0 w 81"/>
                  <a:gd name="T3" fmla="*/ 35 h 116"/>
                  <a:gd name="T4" fmla="*/ 13 w 81"/>
                  <a:gd name="T5" fmla="*/ 35 h 116"/>
                  <a:gd name="T6" fmla="*/ 0 60000 65536"/>
                  <a:gd name="T7" fmla="*/ 0 60000 65536"/>
                  <a:gd name="T8" fmla="*/ 0 60000 65536"/>
                </a:gdLst>
                <a:ahLst/>
                <a:cxnLst>
                  <a:cxn ang="T6">
                    <a:pos x="T0" y="T1"/>
                  </a:cxn>
                  <a:cxn ang="T7">
                    <a:pos x="T2" y="T3"/>
                  </a:cxn>
                  <a:cxn ang="T8">
                    <a:pos x="T4" y="T5"/>
                  </a:cxn>
                </a:cxnLst>
                <a:rect l="0" t="0" r="r" b="b"/>
                <a:pathLst>
                  <a:path w="81" h="116">
                    <a:moveTo>
                      <a:pt x="81" y="0"/>
                    </a:moveTo>
                    <a:lnTo>
                      <a:pt x="0" y="116"/>
                    </a:lnTo>
                    <a:lnTo>
                      <a:pt x="54"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67" name="Line 75"/>
              <p:cNvSpPr>
                <a:spLocks noChangeShapeType="1"/>
              </p:cNvSpPr>
              <p:nvPr/>
            </p:nvSpPr>
            <p:spPr bwMode="auto">
              <a:xfrm flipV="1">
                <a:off x="1071" y="1275"/>
                <a:ext cx="14"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7660" name="Freeform 76"/>
            <p:cNvSpPr>
              <a:spLocks/>
            </p:cNvSpPr>
            <p:nvPr/>
          </p:nvSpPr>
          <p:spPr bwMode="auto">
            <a:xfrm>
              <a:off x="1075" y="1261"/>
              <a:ext cx="42" cy="143"/>
            </a:xfrm>
            <a:custGeom>
              <a:avLst/>
              <a:gdLst>
                <a:gd name="T0" fmla="*/ 0 w 57"/>
                <a:gd name="T1" fmla="*/ 63 h 215"/>
                <a:gd name="T2" fmla="*/ 2 w 57"/>
                <a:gd name="T3" fmla="*/ 59 h 215"/>
                <a:gd name="T4" fmla="*/ 4 w 57"/>
                <a:gd name="T5" fmla="*/ 56 h 215"/>
                <a:gd name="T6" fmla="*/ 7 w 57"/>
                <a:gd name="T7" fmla="*/ 52 h 215"/>
                <a:gd name="T8" fmla="*/ 10 w 57"/>
                <a:gd name="T9" fmla="*/ 49 h 215"/>
                <a:gd name="T10" fmla="*/ 11 w 57"/>
                <a:gd name="T11" fmla="*/ 45 h 215"/>
                <a:gd name="T12" fmla="*/ 13 w 57"/>
                <a:gd name="T13" fmla="*/ 41 h 215"/>
                <a:gd name="T14" fmla="*/ 15 w 57"/>
                <a:gd name="T15" fmla="*/ 37 h 215"/>
                <a:gd name="T16" fmla="*/ 15 w 57"/>
                <a:gd name="T17" fmla="*/ 34 h 215"/>
                <a:gd name="T18" fmla="*/ 18 w 57"/>
                <a:gd name="T19" fmla="*/ 30 h 215"/>
                <a:gd name="T20" fmla="*/ 18 w 57"/>
                <a:gd name="T21" fmla="*/ 26 h 215"/>
                <a:gd name="T22" fmla="*/ 20 w 57"/>
                <a:gd name="T23" fmla="*/ 22 h 215"/>
                <a:gd name="T24" fmla="*/ 21 w 57"/>
                <a:gd name="T25" fmla="*/ 18 h 215"/>
                <a:gd name="T26" fmla="*/ 21 w 57"/>
                <a:gd name="T27" fmla="*/ 15 h 215"/>
                <a:gd name="T28" fmla="*/ 22 w 57"/>
                <a:gd name="T29" fmla="*/ 11 h 215"/>
                <a:gd name="T30" fmla="*/ 22 w 57"/>
                <a:gd name="T31" fmla="*/ 7 h 215"/>
                <a:gd name="T32" fmla="*/ 23 w 57"/>
                <a:gd name="T33" fmla="*/ 4 h 215"/>
                <a:gd name="T34" fmla="*/ 23 w 57"/>
                <a:gd name="T35" fmla="*/ 0 h 2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7" h="215">
                  <a:moveTo>
                    <a:pt x="0" y="215"/>
                  </a:moveTo>
                  <a:lnTo>
                    <a:pt x="6" y="202"/>
                  </a:lnTo>
                  <a:lnTo>
                    <a:pt x="11" y="191"/>
                  </a:lnTo>
                  <a:lnTo>
                    <a:pt x="18" y="178"/>
                  </a:lnTo>
                  <a:lnTo>
                    <a:pt x="23" y="165"/>
                  </a:lnTo>
                  <a:lnTo>
                    <a:pt x="27" y="153"/>
                  </a:lnTo>
                  <a:lnTo>
                    <a:pt x="31" y="140"/>
                  </a:lnTo>
                  <a:lnTo>
                    <a:pt x="36" y="127"/>
                  </a:lnTo>
                  <a:lnTo>
                    <a:pt x="40" y="114"/>
                  </a:lnTo>
                  <a:lnTo>
                    <a:pt x="43" y="101"/>
                  </a:lnTo>
                  <a:lnTo>
                    <a:pt x="46" y="88"/>
                  </a:lnTo>
                  <a:lnTo>
                    <a:pt x="49" y="75"/>
                  </a:lnTo>
                  <a:lnTo>
                    <a:pt x="52" y="62"/>
                  </a:lnTo>
                  <a:lnTo>
                    <a:pt x="54" y="50"/>
                  </a:lnTo>
                  <a:lnTo>
                    <a:pt x="55" y="37"/>
                  </a:lnTo>
                  <a:lnTo>
                    <a:pt x="56" y="24"/>
                  </a:lnTo>
                  <a:lnTo>
                    <a:pt x="57" y="13"/>
                  </a:lnTo>
                  <a:lnTo>
                    <a:pt x="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90221" name="Line 77"/>
          <p:cNvSpPr>
            <a:spLocks noChangeShapeType="1"/>
          </p:cNvSpPr>
          <p:nvPr/>
        </p:nvSpPr>
        <p:spPr bwMode="auto">
          <a:xfrm>
            <a:off x="1933575" y="2119313"/>
            <a:ext cx="2111375" cy="2111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0222" name="Group 78"/>
          <p:cNvGrpSpPr>
            <a:grpSpLocks/>
          </p:cNvGrpSpPr>
          <p:nvPr/>
        </p:nvGrpSpPr>
        <p:grpSpPr bwMode="auto">
          <a:xfrm>
            <a:off x="4002088" y="4186238"/>
            <a:ext cx="219075" cy="227012"/>
            <a:chOff x="2521" y="2637"/>
            <a:chExt cx="138" cy="143"/>
          </a:xfrm>
        </p:grpSpPr>
        <p:sp>
          <p:nvSpPr>
            <p:cNvPr id="107656" name="Freeform 79"/>
            <p:cNvSpPr>
              <a:spLocks/>
            </p:cNvSpPr>
            <p:nvPr/>
          </p:nvSpPr>
          <p:spPr bwMode="auto">
            <a:xfrm>
              <a:off x="2521" y="2637"/>
              <a:ext cx="50" cy="51"/>
            </a:xfrm>
            <a:custGeom>
              <a:avLst/>
              <a:gdLst>
                <a:gd name="T0" fmla="*/ 21 w 77"/>
                <a:gd name="T1" fmla="*/ 11 h 78"/>
                <a:gd name="T2" fmla="*/ 21 w 77"/>
                <a:gd name="T3" fmla="*/ 9 h 78"/>
                <a:gd name="T4" fmla="*/ 21 w 77"/>
                <a:gd name="T5" fmla="*/ 8 h 78"/>
                <a:gd name="T6" fmla="*/ 20 w 77"/>
                <a:gd name="T7" fmla="*/ 7 h 78"/>
                <a:gd name="T8" fmla="*/ 20 w 77"/>
                <a:gd name="T9" fmla="*/ 5 h 78"/>
                <a:gd name="T10" fmla="*/ 19 w 77"/>
                <a:gd name="T11" fmla="*/ 4 h 78"/>
                <a:gd name="T12" fmla="*/ 18 w 77"/>
                <a:gd name="T13" fmla="*/ 3 h 78"/>
                <a:gd name="T14" fmla="*/ 16 w 77"/>
                <a:gd name="T15" fmla="*/ 2 h 78"/>
                <a:gd name="T16" fmla="*/ 15 w 77"/>
                <a:gd name="T17" fmla="*/ 1 h 78"/>
                <a:gd name="T18" fmla="*/ 14 w 77"/>
                <a:gd name="T19" fmla="*/ 1 h 78"/>
                <a:gd name="T20" fmla="*/ 12 w 77"/>
                <a:gd name="T21" fmla="*/ 1 h 78"/>
                <a:gd name="T22" fmla="*/ 10 w 77"/>
                <a:gd name="T23" fmla="*/ 0 h 78"/>
                <a:gd name="T24" fmla="*/ 9 w 77"/>
                <a:gd name="T25" fmla="*/ 1 h 78"/>
                <a:gd name="T26" fmla="*/ 8 w 77"/>
                <a:gd name="T27" fmla="*/ 1 h 78"/>
                <a:gd name="T28" fmla="*/ 6 w 77"/>
                <a:gd name="T29" fmla="*/ 1 h 78"/>
                <a:gd name="T30" fmla="*/ 5 w 77"/>
                <a:gd name="T31" fmla="*/ 2 h 78"/>
                <a:gd name="T32" fmla="*/ 4 w 77"/>
                <a:gd name="T33" fmla="*/ 3 h 78"/>
                <a:gd name="T34" fmla="*/ 3 w 77"/>
                <a:gd name="T35" fmla="*/ 4 h 78"/>
                <a:gd name="T36" fmla="*/ 2 w 77"/>
                <a:gd name="T37" fmla="*/ 5 h 78"/>
                <a:gd name="T38" fmla="*/ 1 w 77"/>
                <a:gd name="T39" fmla="*/ 7 h 78"/>
                <a:gd name="T40" fmla="*/ 1 w 77"/>
                <a:gd name="T41" fmla="*/ 8 h 78"/>
                <a:gd name="T42" fmla="*/ 0 w 77"/>
                <a:gd name="T43" fmla="*/ 9 h 78"/>
                <a:gd name="T44" fmla="*/ 0 w 77"/>
                <a:gd name="T45" fmla="*/ 11 h 78"/>
                <a:gd name="T46" fmla="*/ 0 w 77"/>
                <a:gd name="T47" fmla="*/ 12 h 78"/>
                <a:gd name="T48" fmla="*/ 1 w 77"/>
                <a:gd name="T49" fmla="*/ 14 h 78"/>
                <a:gd name="T50" fmla="*/ 1 w 77"/>
                <a:gd name="T51" fmla="*/ 16 h 78"/>
                <a:gd name="T52" fmla="*/ 2 w 77"/>
                <a:gd name="T53" fmla="*/ 17 h 78"/>
                <a:gd name="T54" fmla="*/ 3 w 77"/>
                <a:gd name="T55" fmla="*/ 18 h 78"/>
                <a:gd name="T56" fmla="*/ 4 w 77"/>
                <a:gd name="T57" fmla="*/ 19 h 78"/>
                <a:gd name="T58" fmla="*/ 5 w 77"/>
                <a:gd name="T59" fmla="*/ 20 h 78"/>
                <a:gd name="T60" fmla="*/ 6 w 77"/>
                <a:gd name="T61" fmla="*/ 21 h 78"/>
                <a:gd name="T62" fmla="*/ 8 w 77"/>
                <a:gd name="T63" fmla="*/ 22 h 78"/>
                <a:gd name="T64" fmla="*/ 9 w 77"/>
                <a:gd name="T65" fmla="*/ 22 h 78"/>
                <a:gd name="T66" fmla="*/ 10 w 77"/>
                <a:gd name="T67" fmla="*/ 22 h 78"/>
                <a:gd name="T68" fmla="*/ 12 w 77"/>
                <a:gd name="T69" fmla="*/ 22 h 78"/>
                <a:gd name="T70" fmla="*/ 14 w 77"/>
                <a:gd name="T71" fmla="*/ 22 h 78"/>
                <a:gd name="T72" fmla="*/ 15 w 77"/>
                <a:gd name="T73" fmla="*/ 21 h 78"/>
                <a:gd name="T74" fmla="*/ 16 w 77"/>
                <a:gd name="T75" fmla="*/ 20 h 78"/>
                <a:gd name="T76" fmla="*/ 18 w 77"/>
                <a:gd name="T77" fmla="*/ 19 h 78"/>
                <a:gd name="T78" fmla="*/ 19 w 77"/>
                <a:gd name="T79" fmla="*/ 18 h 78"/>
                <a:gd name="T80" fmla="*/ 20 w 77"/>
                <a:gd name="T81" fmla="*/ 17 h 78"/>
                <a:gd name="T82" fmla="*/ 20 w 77"/>
                <a:gd name="T83" fmla="*/ 16 h 78"/>
                <a:gd name="T84" fmla="*/ 21 w 77"/>
                <a:gd name="T85" fmla="*/ 14 h 78"/>
                <a:gd name="T86" fmla="*/ 21 w 77"/>
                <a:gd name="T87" fmla="*/ 12 h 78"/>
                <a:gd name="T88" fmla="*/ 21 w 77"/>
                <a:gd name="T89" fmla="*/ 11 h 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7" h="78">
                  <a:moveTo>
                    <a:pt x="77" y="39"/>
                  </a:moveTo>
                  <a:lnTo>
                    <a:pt x="77" y="33"/>
                  </a:lnTo>
                  <a:lnTo>
                    <a:pt x="76" y="28"/>
                  </a:lnTo>
                  <a:lnTo>
                    <a:pt x="74" y="23"/>
                  </a:lnTo>
                  <a:lnTo>
                    <a:pt x="72" y="18"/>
                  </a:lnTo>
                  <a:lnTo>
                    <a:pt x="68" y="13"/>
                  </a:lnTo>
                  <a:lnTo>
                    <a:pt x="64" y="9"/>
                  </a:lnTo>
                  <a:lnTo>
                    <a:pt x="60" y="6"/>
                  </a:lnTo>
                  <a:lnTo>
                    <a:pt x="55" y="4"/>
                  </a:lnTo>
                  <a:lnTo>
                    <a:pt x="50" y="2"/>
                  </a:lnTo>
                  <a:lnTo>
                    <a:pt x="44" y="1"/>
                  </a:lnTo>
                  <a:lnTo>
                    <a:pt x="39" y="0"/>
                  </a:lnTo>
                  <a:lnTo>
                    <a:pt x="33" y="1"/>
                  </a:lnTo>
                  <a:lnTo>
                    <a:pt x="27" y="2"/>
                  </a:lnTo>
                  <a:lnTo>
                    <a:pt x="22" y="4"/>
                  </a:lnTo>
                  <a:lnTo>
                    <a:pt x="18" y="6"/>
                  </a:lnTo>
                  <a:lnTo>
                    <a:pt x="14" y="9"/>
                  </a:lnTo>
                  <a:lnTo>
                    <a:pt x="9" y="13"/>
                  </a:lnTo>
                  <a:lnTo>
                    <a:pt x="6" y="18"/>
                  </a:lnTo>
                  <a:lnTo>
                    <a:pt x="3" y="23"/>
                  </a:lnTo>
                  <a:lnTo>
                    <a:pt x="1" y="28"/>
                  </a:lnTo>
                  <a:lnTo>
                    <a:pt x="0" y="33"/>
                  </a:lnTo>
                  <a:lnTo>
                    <a:pt x="0" y="39"/>
                  </a:lnTo>
                  <a:lnTo>
                    <a:pt x="0" y="44"/>
                  </a:lnTo>
                  <a:lnTo>
                    <a:pt x="1" y="49"/>
                  </a:lnTo>
                  <a:lnTo>
                    <a:pt x="3" y="55"/>
                  </a:lnTo>
                  <a:lnTo>
                    <a:pt x="6" y="60"/>
                  </a:lnTo>
                  <a:lnTo>
                    <a:pt x="9" y="64"/>
                  </a:lnTo>
                  <a:lnTo>
                    <a:pt x="14" y="68"/>
                  </a:lnTo>
                  <a:lnTo>
                    <a:pt x="18" y="72"/>
                  </a:lnTo>
                  <a:lnTo>
                    <a:pt x="22" y="75"/>
                  </a:lnTo>
                  <a:lnTo>
                    <a:pt x="27" y="76"/>
                  </a:lnTo>
                  <a:lnTo>
                    <a:pt x="33" y="78"/>
                  </a:lnTo>
                  <a:lnTo>
                    <a:pt x="39" y="78"/>
                  </a:lnTo>
                  <a:lnTo>
                    <a:pt x="44" y="78"/>
                  </a:lnTo>
                  <a:lnTo>
                    <a:pt x="50" y="76"/>
                  </a:lnTo>
                  <a:lnTo>
                    <a:pt x="55" y="75"/>
                  </a:lnTo>
                  <a:lnTo>
                    <a:pt x="60" y="72"/>
                  </a:lnTo>
                  <a:lnTo>
                    <a:pt x="64" y="68"/>
                  </a:lnTo>
                  <a:lnTo>
                    <a:pt x="68" y="64"/>
                  </a:lnTo>
                  <a:lnTo>
                    <a:pt x="72" y="60"/>
                  </a:lnTo>
                  <a:lnTo>
                    <a:pt x="74" y="55"/>
                  </a:lnTo>
                  <a:lnTo>
                    <a:pt x="76" y="49"/>
                  </a:lnTo>
                  <a:lnTo>
                    <a:pt x="77" y="44"/>
                  </a:lnTo>
                  <a:lnTo>
                    <a:pt x="77" y="39"/>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7657" name="Freeform 80"/>
            <p:cNvSpPr>
              <a:spLocks/>
            </p:cNvSpPr>
            <p:nvPr/>
          </p:nvSpPr>
          <p:spPr bwMode="auto">
            <a:xfrm>
              <a:off x="2585" y="2642"/>
              <a:ext cx="74" cy="138"/>
            </a:xfrm>
            <a:custGeom>
              <a:avLst/>
              <a:gdLst>
                <a:gd name="T0" fmla="*/ 34 w 110"/>
                <a:gd name="T1" fmla="*/ 0 h 211"/>
                <a:gd name="T2" fmla="*/ 17 w 110"/>
                <a:gd name="T3" fmla="*/ 0 h 211"/>
                <a:gd name="T4" fmla="*/ 17 w 110"/>
                <a:gd name="T5" fmla="*/ 1 h 211"/>
                <a:gd name="T6" fmla="*/ 20 w 110"/>
                <a:gd name="T7" fmla="*/ 2 h 211"/>
                <a:gd name="T8" fmla="*/ 22 w 110"/>
                <a:gd name="T9" fmla="*/ 6 h 211"/>
                <a:gd name="T10" fmla="*/ 7 w 110"/>
                <a:gd name="T11" fmla="*/ 54 h 211"/>
                <a:gd name="T12" fmla="*/ 6 w 110"/>
                <a:gd name="T13" fmla="*/ 56 h 211"/>
                <a:gd name="T14" fmla="*/ 1 w 110"/>
                <a:gd name="T15" fmla="*/ 58 h 211"/>
                <a:gd name="T16" fmla="*/ 0 w 110"/>
                <a:gd name="T17" fmla="*/ 59 h 211"/>
                <a:gd name="T18" fmla="*/ 16 w 110"/>
                <a:gd name="T19" fmla="*/ 59 h 211"/>
                <a:gd name="T20" fmla="*/ 17 w 110"/>
                <a:gd name="T21" fmla="*/ 58 h 211"/>
                <a:gd name="T22" fmla="*/ 13 w 110"/>
                <a:gd name="T23" fmla="*/ 57 h 211"/>
                <a:gd name="T24" fmla="*/ 12 w 110"/>
                <a:gd name="T25" fmla="*/ 54 h 211"/>
                <a:gd name="T26" fmla="*/ 26 w 110"/>
                <a:gd name="T27" fmla="*/ 6 h 211"/>
                <a:gd name="T28" fmla="*/ 28 w 110"/>
                <a:gd name="T29" fmla="*/ 3 h 211"/>
                <a:gd name="T30" fmla="*/ 33 w 110"/>
                <a:gd name="T31" fmla="*/ 1 h 211"/>
                <a:gd name="T32" fmla="*/ 34 w 110"/>
                <a:gd name="T33" fmla="*/ 0 h 2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0" h="211">
                  <a:moveTo>
                    <a:pt x="110" y="0"/>
                  </a:moveTo>
                  <a:lnTo>
                    <a:pt x="57" y="0"/>
                  </a:lnTo>
                  <a:lnTo>
                    <a:pt x="55" y="5"/>
                  </a:lnTo>
                  <a:lnTo>
                    <a:pt x="66" y="7"/>
                  </a:lnTo>
                  <a:lnTo>
                    <a:pt x="70" y="20"/>
                  </a:lnTo>
                  <a:lnTo>
                    <a:pt x="25" y="192"/>
                  </a:lnTo>
                  <a:lnTo>
                    <a:pt x="21" y="200"/>
                  </a:lnTo>
                  <a:lnTo>
                    <a:pt x="2" y="205"/>
                  </a:lnTo>
                  <a:lnTo>
                    <a:pt x="0" y="211"/>
                  </a:lnTo>
                  <a:lnTo>
                    <a:pt x="53" y="211"/>
                  </a:lnTo>
                  <a:lnTo>
                    <a:pt x="55" y="205"/>
                  </a:lnTo>
                  <a:lnTo>
                    <a:pt x="44" y="203"/>
                  </a:lnTo>
                  <a:lnTo>
                    <a:pt x="40" y="192"/>
                  </a:lnTo>
                  <a:lnTo>
                    <a:pt x="86" y="20"/>
                  </a:lnTo>
                  <a:lnTo>
                    <a:pt x="90" y="11"/>
                  </a:lnTo>
                  <a:lnTo>
                    <a:pt x="108" y="5"/>
                  </a:lnTo>
                  <a:lnTo>
                    <a:pt x="110" y="0"/>
                  </a:lnTo>
                  <a:close/>
                </a:path>
              </a:pathLst>
            </a:custGeom>
            <a:solidFill>
              <a:srgbClr val="000000"/>
            </a:solidFill>
            <a:ln w="19050" cmpd="sng">
              <a:solidFill>
                <a:srgbClr val="000000"/>
              </a:solidFill>
              <a:round/>
              <a:headEnd/>
              <a:tailEnd/>
            </a:ln>
          </p:spPr>
          <p:txBody>
            <a:bodyPr/>
            <a:lstStyle/>
            <a:p>
              <a:endParaRPr lang="zh-CN" altLang="en-US"/>
            </a:p>
          </p:txBody>
        </p:sp>
      </p:grpSp>
      <p:grpSp>
        <p:nvGrpSpPr>
          <p:cNvPr id="390225" name="Group 81"/>
          <p:cNvGrpSpPr>
            <a:grpSpLocks/>
          </p:cNvGrpSpPr>
          <p:nvPr/>
        </p:nvGrpSpPr>
        <p:grpSpPr bwMode="auto">
          <a:xfrm>
            <a:off x="3314700" y="3375025"/>
            <a:ext cx="314325" cy="219075"/>
            <a:chOff x="2088" y="2126"/>
            <a:chExt cx="198" cy="138"/>
          </a:xfrm>
        </p:grpSpPr>
        <p:sp>
          <p:nvSpPr>
            <p:cNvPr id="107653" name="Freeform 82"/>
            <p:cNvSpPr>
              <a:spLocks/>
            </p:cNvSpPr>
            <p:nvPr/>
          </p:nvSpPr>
          <p:spPr bwMode="auto">
            <a:xfrm>
              <a:off x="2088" y="2205"/>
              <a:ext cx="51" cy="50"/>
            </a:xfrm>
            <a:custGeom>
              <a:avLst/>
              <a:gdLst>
                <a:gd name="T0" fmla="*/ 23 w 77"/>
                <a:gd name="T1" fmla="*/ 10 h 78"/>
                <a:gd name="T2" fmla="*/ 23 w 77"/>
                <a:gd name="T3" fmla="*/ 8 h 78"/>
                <a:gd name="T4" fmla="*/ 22 w 77"/>
                <a:gd name="T5" fmla="*/ 8 h 78"/>
                <a:gd name="T6" fmla="*/ 21 w 77"/>
                <a:gd name="T7" fmla="*/ 6 h 78"/>
                <a:gd name="T8" fmla="*/ 21 w 77"/>
                <a:gd name="T9" fmla="*/ 4 h 78"/>
                <a:gd name="T10" fmla="*/ 19 w 77"/>
                <a:gd name="T11" fmla="*/ 3 h 78"/>
                <a:gd name="T12" fmla="*/ 19 w 77"/>
                <a:gd name="T13" fmla="*/ 3 h 78"/>
                <a:gd name="T14" fmla="*/ 17 w 77"/>
                <a:gd name="T15" fmla="*/ 2 h 78"/>
                <a:gd name="T16" fmla="*/ 16 w 77"/>
                <a:gd name="T17" fmla="*/ 1 h 78"/>
                <a:gd name="T18" fmla="*/ 14 w 77"/>
                <a:gd name="T19" fmla="*/ 1 h 78"/>
                <a:gd name="T20" fmla="*/ 13 w 77"/>
                <a:gd name="T21" fmla="*/ 0 h 78"/>
                <a:gd name="T22" fmla="*/ 11 w 77"/>
                <a:gd name="T23" fmla="*/ 0 h 78"/>
                <a:gd name="T24" fmla="*/ 9 w 77"/>
                <a:gd name="T25" fmla="*/ 0 h 78"/>
                <a:gd name="T26" fmla="*/ 8 w 77"/>
                <a:gd name="T27" fmla="*/ 1 h 78"/>
                <a:gd name="T28" fmla="*/ 7 w 77"/>
                <a:gd name="T29" fmla="*/ 1 h 78"/>
                <a:gd name="T30" fmla="*/ 5 w 77"/>
                <a:gd name="T31" fmla="*/ 2 h 78"/>
                <a:gd name="T32" fmla="*/ 3 w 77"/>
                <a:gd name="T33" fmla="*/ 3 h 78"/>
                <a:gd name="T34" fmla="*/ 3 w 77"/>
                <a:gd name="T35" fmla="*/ 3 h 78"/>
                <a:gd name="T36" fmla="*/ 2 w 77"/>
                <a:gd name="T37" fmla="*/ 4 h 78"/>
                <a:gd name="T38" fmla="*/ 1 w 77"/>
                <a:gd name="T39" fmla="*/ 6 h 78"/>
                <a:gd name="T40" fmla="*/ 1 w 77"/>
                <a:gd name="T41" fmla="*/ 8 h 78"/>
                <a:gd name="T42" fmla="*/ 0 w 77"/>
                <a:gd name="T43" fmla="*/ 8 h 78"/>
                <a:gd name="T44" fmla="*/ 0 w 77"/>
                <a:gd name="T45" fmla="*/ 10 h 78"/>
                <a:gd name="T46" fmla="*/ 0 w 77"/>
                <a:gd name="T47" fmla="*/ 12 h 78"/>
                <a:gd name="T48" fmla="*/ 1 w 77"/>
                <a:gd name="T49" fmla="*/ 13 h 78"/>
                <a:gd name="T50" fmla="*/ 1 w 77"/>
                <a:gd name="T51" fmla="*/ 14 h 78"/>
                <a:gd name="T52" fmla="*/ 2 w 77"/>
                <a:gd name="T53" fmla="*/ 15 h 78"/>
                <a:gd name="T54" fmla="*/ 3 w 77"/>
                <a:gd name="T55" fmla="*/ 17 h 78"/>
                <a:gd name="T56" fmla="*/ 3 w 77"/>
                <a:gd name="T57" fmla="*/ 18 h 78"/>
                <a:gd name="T58" fmla="*/ 5 w 77"/>
                <a:gd name="T59" fmla="*/ 19 h 78"/>
                <a:gd name="T60" fmla="*/ 7 w 77"/>
                <a:gd name="T61" fmla="*/ 19 h 78"/>
                <a:gd name="T62" fmla="*/ 8 w 77"/>
                <a:gd name="T63" fmla="*/ 20 h 78"/>
                <a:gd name="T64" fmla="*/ 9 w 77"/>
                <a:gd name="T65" fmla="*/ 21 h 78"/>
                <a:gd name="T66" fmla="*/ 11 w 77"/>
                <a:gd name="T67" fmla="*/ 21 h 78"/>
                <a:gd name="T68" fmla="*/ 13 w 77"/>
                <a:gd name="T69" fmla="*/ 21 h 78"/>
                <a:gd name="T70" fmla="*/ 14 w 77"/>
                <a:gd name="T71" fmla="*/ 20 h 78"/>
                <a:gd name="T72" fmla="*/ 16 w 77"/>
                <a:gd name="T73" fmla="*/ 19 h 78"/>
                <a:gd name="T74" fmla="*/ 17 w 77"/>
                <a:gd name="T75" fmla="*/ 19 h 78"/>
                <a:gd name="T76" fmla="*/ 19 w 77"/>
                <a:gd name="T77" fmla="*/ 18 h 78"/>
                <a:gd name="T78" fmla="*/ 19 w 77"/>
                <a:gd name="T79" fmla="*/ 17 h 78"/>
                <a:gd name="T80" fmla="*/ 21 w 77"/>
                <a:gd name="T81" fmla="*/ 15 h 78"/>
                <a:gd name="T82" fmla="*/ 21 w 77"/>
                <a:gd name="T83" fmla="*/ 14 h 78"/>
                <a:gd name="T84" fmla="*/ 22 w 77"/>
                <a:gd name="T85" fmla="*/ 13 h 78"/>
                <a:gd name="T86" fmla="*/ 23 w 77"/>
                <a:gd name="T87" fmla="*/ 12 h 78"/>
                <a:gd name="T88" fmla="*/ 23 w 77"/>
                <a:gd name="T89" fmla="*/ 10 h 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7" h="78">
                  <a:moveTo>
                    <a:pt x="77" y="38"/>
                  </a:moveTo>
                  <a:lnTo>
                    <a:pt x="77" y="33"/>
                  </a:lnTo>
                  <a:lnTo>
                    <a:pt x="76" y="28"/>
                  </a:lnTo>
                  <a:lnTo>
                    <a:pt x="74" y="22"/>
                  </a:lnTo>
                  <a:lnTo>
                    <a:pt x="71" y="17"/>
                  </a:lnTo>
                  <a:lnTo>
                    <a:pt x="67" y="13"/>
                  </a:lnTo>
                  <a:lnTo>
                    <a:pt x="64" y="10"/>
                  </a:lnTo>
                  <a:lnTo>
                    <a:pt x="59" y="6"/>
                  </a:lnTo>
                  <a:lnTo>
                    <a:pt x="55" y="3"/>
                  </a:lnTo>
                  <a:lnTo>
                    <a:pt x="49" y="1"/>
                  </a:lnTo>
                  <a:lnTo>
                    <a:pt x="44" y="0"/>
                  </a:lnTo>
                  <a:lnTo>
                    <a:pt x="38" y="0"/>
                  </a:lnTo>
                  <a:lnTo>
                    <a:pt x="32" y="0"/>
                  </a:lnTo>
                  <a:lnTo>
                    <a:pt x="27" y="1"/>
                  </a:lnTo>
                  <a:lnTo>
                    <a:pt x="22" y="3"/>
                  </a:lnTo>
                  <a:lnTo>
                    <a:pt x="18" y="6"/>
                  </a:lnTo>
                  <a:lnTo>
                    <a:pt x="12" y="10"/>
                  </a:lnTo>
                  <a:lnTo>
                    <a:pt x="9" y="13"/>
                  </a:lnTo>
                  <a:lnTo>
                    <a:pt x="6" y="17"/>
                  </a:lnTo>
                  <a:lnTo>
                    <a:pt x="3" y="22"/>
                  </a:lnTo>
                  <a:lnTo>
                    <a:pt x="1" y="28"/>
                  </a:lnTo>
                  <a:lnTo>
                    <a:pt x="0" y="33"/>
                  </a:lnTo>
                  <a:lnTo>
                    <a:pt x="0" y="38"/>
                  </a:lnTo>
                  <a:lnTo>
                    <a:pt x="0" y="45"/>
                  </a:lnTo>
                  <a:lnTo>
                    <a:pt x="1" y="50"/>
                  </a:lnTo>
                  <a:lnTo>
                    <a:pt x="3" y="55"/>
                  </a:lnTo>
                  <a:lnTo>
                    <a:pt x="6" y="60"/>
                  </a:lnTo>
                  <a:lnTo>
                    <a:pt x="9" y="64"/>
                  </a:lnTo>
                  <a:lnTo>
                    <a:pt x="12" y="68"/>
                  </a:lnTo>
                  <a:lnTo>
                    <a:pt x="18" y="71"/>
                  </a:lnTo>
                  <a:lnTo>
                    <a:pt x="22" y="74"/>
                  </a:lnTo>
                  <a:lnTo>
                    <a:pt x="27" y="77"/>
                  </a:lnTo>
                  <a:lnTo>
                    <a:pt x="32" y="78"/>
                  </a:lnTo>
                  <a:lnTo>
                    <a:pt x="38" y="78"/>
                  </a:lnTo>
                  <a:lnTo>
                    <a:pt x="44" y="78"/>
                  </a:lnTo>
                  <a:lnTo>
                    <a:pt x="49" y="77"/>
                  </a:lnTo>
                  <a:lnTo>
                    <a:pt x="55" y="74"/>
                  </a:lnTo>
                  <a:lnTo>
                    <a:pt x="59" y="71"/>
                  </a:lnTo>
                  <a:lnTo>
                    <a:pt x="64" y="68"/>
                  </a:lnTo>
                  <a:lnTo>
                    <a:pt x="67" y="64"/>
                  </a:lnTo>
                  <a:lnTo>
                    <a:pt x="71" y="60"/>
                  </a:lnTo>
                  <a:lnTo>
                    <a:pt x="74" y="55"/>
                  </a:lnTo>
                  <a:lnTo>
                    <a:pt x="76" y="50"/>
                  </a:lnTo>
                  <a:lnTo>
                    <a:pt x="77" y="45"/>
                  </a:lnTo>
                  <a:lnTo>
                    <a:pt x="77" y="38"/>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7654" name="Freeform 83"/>
            <p:cNvSpPr>
              <a:spLocks/>
            </p:cNvSpPr>
            <p:nvPr/>
          </p:nvSpPr>
          <p:spPr bwMode="auto">
            <a:xfrm>
              <a:off x="2217" y="2126"/>
              <a:ext cx="69" cy="138"/>
            </a:xfrm>
            <a:custGeom>
              <a:avLst/>
              <a:gdLst>
                <a:gd name="T0" fmla="*/ 28 w 107"/>
                <a:gd name="T1" fmla="*/ 0 h 210"/>
                <a:gd name="T2" fmla="*/ 15 w 107"/>
                <a:gd name="T3" fmla="*/ 0 h 210"/>
                <a:gd name="T4" fmla="*/ 15 w 107"/>
                <a:gd name="T5" fmla="*/ 2 h 210"/>
                <a:gd name="T6" fmla="*/ 17 w 107"/>
                <a:gd name="T7" fmla="*/ 2 h 210"/>
                <a:gd name="T8" fmla="*/ 18 w 107"/>
                <a:gd name="T9" fmla="*/ 5 h 210"/>
                <a:gd name="T10" fmla="*/ 6 w 107"/>
                <a:gd name="T11" fmla="*/ 55 h 210"/>
                <a:gd name="T12" fmla="*/ 5 w 107"/>
                <a:gd name="T13" fmla="*/ 56 h 210"/>
                <a:gd name="T14" fmla="*/ 1 w 107"/>
                <a:gd name="T15" fmla="*/ 58 h 210"/>
                <a:gd name="T16" fmla="*/ 0 w 107"/>
                <a:gd name="T17" fmla="*/ 60 h 210"/>
                <a:gd name="T18" fmla="*/ 14 w 107"/>
                <a:gd name="T19" fmla="*/ 60 h 210"/>
                <a:gd name="T20" fmla="*/ 14 w 107"/>
                <a:gd name="T21" fmla="*/ 58 h 210"/>
                <a:gd name="T22" fmla="*/ 11 w 107"/>
                <a:gd name="T23" fmla="*/ 57 h 210"/>
                <a:gd name="T24" fmla="*/ 10 w 107"/>
                <a:gd name="T25" fmla="*/ 55 h 210"/>
                <a:gd name="T26" fmla="*/ 23 w 107"/>
                <a:gd name="T27" fmla="*/ 5 h 210"/>
                <a:gd name="T28" fmla="*/ 23 w 107"/>
                <a:gd name="T29" fmla="*/ 3 h 210"/>
                <a:gd name="T30" fmla="*/ 28 w 107"/>
                <a:gd name="T31" fmla="*/ 2 h 210"/>
                <a:gd name="T32" fmla="*/ 28 w 107"/>
                <a:gd name="T33" fmla="*/ 0 h 2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7" h="210">
                  <a:moveTo>
                    <a:pt x="107" y="0"/>
                  </a:moveTo>
                  <a:lnTo>
                    <a:pt x="56" y="0"/>
                  </a:lnTo>
                  <a:lnTo>
                    <a:pt x="55" y="6"/>
                  </a:lnTo>
                  <a:lnTo>
                    <a:pt x="63" y="7"/>
                  </a:lnTo>
                  <a:lnTo>
                    <a:pt x="67" y="18"/>
                  </a:lnTo>
                  <a:lnTo>
                    <a:pt x="21" y="192"/>
                  </a:lnTo>
                  <a:lnTo>
                    <a:pt x="19" y="198"/>
                  </a:lnTo>
                  <a:lnTo>
                    <a:pt x="2" y="204"/>
                  </a:lnTo>
                  <a:lnTo>
                    <a:pt x="0" y="210"/>
                  </a:lnTo>
                  <a:lnTo>
                    <a:pt x="50" y="210"/>
                  </a:lnTo>
                  <a:lnTo>
                    <a:pt x="53" y="204"/>
                  </a:lnTo>
                  <a:lnTo>
                    <a:pt x="41" y="203"/>
                  </a:lnTo>
                  <a:lnTo>
                    <a:pt x="37" y="192"/>
                  </a:lnTo>
                  <a:lnTo>
                    <a:pt x="83" y="18"/>
                  </a:lnTo>
                  <a:lnTo>
                    <a:pt x="87" y="11"/>
                  </a:lnTo>
                  <a:lnTo>
                    <a:pt x="106" y="6"/>
                  </a:lnTo>
                  <a:lnTo>
                    <a:pt x="107" y="0"/>
                  </a:lnTo>
                  <a:close/>
                </a:path>
              </a:pathLst>
            </a:custGeom>
            <a:solidFill>
              <a:srgbClr val="FF3300"/>
            </a:solidFill>
            <a:ln w="19050" cmpd="sng">
              <a:solidFill>
                <a:srgbClr val="000000"/>
              </a:solidFill>
              <a:round/>
              <a:headEnd/>
              <a:tailEnd/>
            </a:ln>
          </p:spPr>
          <p:txBody>
            <a:bodyPr/>
            <a:lstStyle/>
            <a:p>
              <a:endParaRPr lang="zh-CN" altLang="en-US"/>
            </a:p>
          </p:txBody>
        </p:sp>
        <p:sp>
          <p:nvSpPr>
            <p:cNvPr id="107655" name="Freeform 84"/>
            <p:cNvSpPr>
              <a:spLocks/>
            </p:cNvSpPr>
            <p:nvPr/>
          </p:nvSpPr>
          <p:spPr bwMode="auto">
            <a:xfrm>
              <a:off x="2175" y="2126"/>
              <a:ext cx="69" cy="138"/>
            </a:xfrm>
            <a:custGeom>
              <a:avLst/>
              <a:gdLst>
                <a:gd name="T0" fmla="*/ 29 w 106"/>
                <a:gd name="T1" fmla="*/ 0 h 210"/>
                <a:gd name="T2" fmla="*/ 15 w 106"/>
                <a:gd name="T3" fmla="*/ 0 h 210"/>
                <a:gd name="T4" fmla="*/ 15 w 106"/>
                <a:gd name="T5" fmla="*/ 2 h 210"/>
                <a:gd name="T6" fmla="*/ 18 w 106"/>
                <a:gd name="T7" fmla="*/ 2 h 210"/>
                <a:gd name="T8" fmla="*/ 20 w 106"/>
                <a:gd name="T9" fmla="*/ 5 h 210"/>
                <a:gd name="T10" fmla="*/ 7 w 106"/>
                <a:gd name="T11" fmla="*/ 55 h 210"/>
                <a:gd name="T12" fmla="*/ 5 w 106"/>
                <a:gd name="T13" fmla="*/ 57 h 210"/>
                <a:gd name="T14" fmla="*/ 1 w 106"/>
                <a:gd name="T15" fmla="*/ 58 h 210"/>
                <a:gd name="T16" fmla="*/ 0 w 106"/>
                <a:gd name="T17" fmla="*/ 60 h 210"/>
                <a:gd name="T18" fmla="*/ 14 w 106"/>
                <a:gd name="T19" fmla="*/ 60 h 210"/>
                <a:gd name="T20" fmla="*/ 14 w 106"/>
                <a:gd name="T21" fmla="*/ 58 h 210"/>
                <a:gd name="T22" fmla="*/ 12 w 106"/>
                <a:gd name="T23" fmla="*/ 58 h 210"/>
                <a:gd name="T24" fmla="*/ 10 w 106"/>
                <a:gd name="T25" fmla="*/ 55 h 210"/>
                <a:gd name="T26" fmla="*/ 23 w 106"/>
                <a:gd name="T27" fmla="*/ 5 h 210"/>
                <a:gd name="T28" fmla="*/ 24 w 106"/>
                <a:gd name="T29" fmla="*/ 3 h 210"/>
                <a:gd name="T30" fmla="*/ 29 w 106"/>
                <a:gd name="T31" fmla="*/ 2 h 210"/>
                <a:gd name="T32" fmla="*/ 29 w 106"/>
                <a:gd name="T33" fmla="*/ 0 h 2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6" h="210">
                  <a:moveTo>
                    <a:pt x="106" y="0"/>
                  </a:moveTo>
                  <a:lnTo>
                    <a:pt x="55" y="0"/>
                  </a:lnTo>
                  <a:lnTo>
                    <a:pt x="54" y="6"/>
                  </a:lnTo>
                  <a:lnTo>
                    <a:pt x="65" y="8"/>
                  </a:lnTo>
                  <a:lnTo>
                    <a:pt x="70" y="19"/>
                  </a:lnTo>
                  <a:lnTo>
                    <a:pt x="23" y="192"/>
                  </a:lnTo>
                  <a:lnTo>
                    <a:pt x="19" y="200"/>
                  </a:lnTo>
                  <a:lnTo>
                    <a:pt x="1" y="204"/>
                  </a:lnTo>
                  <a:lnTo>
                    <a:pt x="0" y="210"/>
                  </a:lnTo>
                  <a:lnTo>
                    <a:pt x="51" y="210"/>
                  </a:lnTo>
                  <a:lnTo>
                    <a:pt x="52" y="204"/>
                  </a:lnTo>
                  <a:lnTo>
                    <a:pt x="44" y="204"/>
                  </a:lnTo>
                  <a:lnTo>
                    <a:pt x="38" y="192"/>
                  </a:lnTo>
                  <a:lnTo>
                    <a:pt x="85" y="18"/>
                  </a:lnTo>
                  <a:lnTo>
                    <a:pt x="88" y="12"/>
                  </a:lnTo>
                  <a:lnTo>
                    <a:pt x="105" y="6"/>
                  </a:lnTo>
                  <a:lnTo>
                    <a:pt x="106" y="0"/>
                  </a:lnTo>
                  <a:close/>
                </a:path>
              </a:pathLst>
            </a:custGeom>
            <a:solidFill>
              <a:srgbClr val="FF3300"/>
            </a:solidFill>
            <a:ln w="19050" cmpd="sng">
              <a:solidFill>
                <a:srgbClr val="000000"/>
              </a:solidFill>
              <a:round/>
              <a:headEnd/>
              <a:tailEnd/>
            </a:ln>
          </p:spPr>
          <p:txBody>
            <a:bodyPr/>
            <a:lstStyle/>
            <a:p>
              <a:endParaRPr lang="zh-CN" altLang="en-US"/>
            </a:p>
          </p:txBody>
        </p:sp>
      </p:grpSp>
      <p:sp>
        <p:nvSpPr>
          <p:cNvPr id="390229" name="Line 85"/>
          <p:cNvSpPr>
            <a:spLocks noChangeShapeType="1"/>
          </p:cNvSpPr>
          <p:nvPr/>
        </p:nvSpPr>
        <p:spPr bwMode="auto">
          <a:xfrm flipV="1">
            <a:off x="4600575" y="4486275"/>
            <a:ext cx="0" cy="13668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0230" name="Group 86"/>
          <p:cNvGrpSpPr>
            <a:grpSpLocks/>
          </p:cNvGrpSpPr>
          <p:nvPr/>
        </p:nvGrpSpPr>
        <p:grpSpPr bwMode="auto">
          <a:xfrm>
            <a:off x="4491038" y="5808663"/>
            <a:ext cx="423862" cy="415925"/>
            <a:chOff x="2829" y="3659"/>
            <a:chExt cx="267" cy="262"/>
          </a:xfrm>
        </p:grpSpPr>
        <p:sp>
          <p:nvSpPr>
            <p:cNvPr id="107639" name="Freeform 87"/>
            <p:cNvSpPr>
              <a:spLocks/>
            </p:cNvSpPr>
            <p:nvPr/>
          </p:nvSpPr>
          <p:spPr bwMode="auto">
            <a:xfrm>
              <a:off x="2870" y="3659"/>
              <a:ext cx="51" cy="51"/>
            </a:xfrm>
            <a:custGeom>
              <a:avLst/>
              <a:gdLst>
                <a:gd name="T0" fmla="*/ 22 w 78"/>
                <a:gd name="T1" fmla="*/ 11 h 79"/>
                <a:gd name="T2" fmla="*/ 22 w 78"/>
                <a:gd name="T3" fmla="*/ 9 h 79"/>
                <a:gd name="T4" fmla="*/ 22 w 78"/>
                <a:gd name="T5" fmla="*/ 8 h 79"/>
                <a:gd name="T6" fmla="*/ 20 w 78"/>
                <a:gd name="T7" fmla="*/ 6 h 79"/>
                <a:gd name="T8" fmla="*/ 20 w 78"/>
                <a:gd name="T9" fmla="*/ 5 h 79"/>
                <a:gd name="T10" fmla="*/ 19 w 78"/>
                <a:gd name="T11" fmla="*/ 4 h 79"/>
                <a:gd name="T12" fmla="*/ 18 w 78"/>
                <a:gd name="T13" fmla="*/ 3 h 79"/>
                <a:gd name="T14" fmla="*/ 17 w 78"/>
                <a:gd name="T15" fmla="*/ 2 h 79"/>
                <a:gd name="T16" fmla="*/ 16 w 78"/>
                <a:gd name="T17" fmla="*/ 1 h 79"/>
                <a:gd name="T18" fmla="*/ 14 w 78"/>
                <a:gd name="T19" fmla="*/ 1 h 79"/>
                <a:gd name="T20" fmla="*/ 12 w 78"/>
                <a:gd name="T21" fmla="*/ 1 h 79"/>
                <a:gd name="T22" fmla="*/ 11 w 78"/>
                <a:gd name="T23" fmla="*/ 0 h 79"/>
                <a:gd name="T24" fmla="*/ 9 w 78"/>
                <a:gd name="T25" fmla="*/ 1 h 79"/>
                <a:gd name="T26" fmla="*/ 8 w 78"/>
                <a:gd name="T27" fmla="*/ 1 h 79"/>
                <a:gd name="T28" fmla="*/ 7 w 78"/>
                <a:gd name="T29" fmla="*/ 1 h 79"/>
                <a:gd name="T30" fmla="*/ 5 w 78"/>
                <a:gd name="T31" fmla="*/ 2 h 79"/>
                <a:gd name="T32" fmla="*/ 4 w 78"/>
                <a:gd name="T33" fmla="*/ 3 h 79"/>
                <a:gd name="T34" fmla="*/ 3 w 78"/>
                <a:gd name="T35" fmla="*/ 4 h 79"/>
                <a:gd name="T36" fmla="*/ 2 w 78"/>
                <a:gd name="T37" fmla="*/ 5 h 79"/>
                <a:gd name="T38" fmla="*/ 1 w 78"/>
                <a:gd name="T39" fmla="*/ 6 h 79"/>
                <a:gd name="T40" fmla="*/ 1 w 78"/>
                <a:gd name="T41" fmla="*/ 8 h 79"/>
                <a:gd name="T42" fmla="*/ 0 w 78"/>
                <a:gd name="T43" fmla="*/ 9 h 79"/>
                <a:gd name="T44" fmla="*/ 0 w 78"/>
                <a:gd name="T45" fmla="*/ 11 h 79"/>
                <a:gd name="T46" fmla="*/ 0 w 78"/>
                <a:gd name="T47" fmla="*/ 12 h 79"/>
                <a:gd name="T48" fmla="*/ 1 w 78"/>
                <a:gd name="T49" fmla="*/ 14 h 79"/>
                <a:gd name="T50" fmla="*/ 1 w 78"/>
                <a:gd name="T51" fmla="*/ 15 h 79"/>
                <a:gd name="T52" fmla="*/ 2 w 78"/>
                <a:gd name="T53" fmla="*/ 16 h 79"/>
                <a:gd name="T54" fmla="*/ 3 w 78"/>
                <a:gd name="T55" fmla="*/ 17 h 79"/>
                <a:gd name="T56" fmla="*/ 4 w 78"/>
                <a:gd name="T57" fmla="*/ 19 h 79"/>
                <a:gd name="T58" fmla="*/ 5 w 78"/>
                <a:gd name="T59" fmla="*/ 19 h 79"/>
                <a:gd name="T60" fmla="*/ 7 w 78"/>
                <a:gd name="T61" fmla="*/ 21 h 79"/>
                <a:gd name="T62" fmla="*/ 8 w 78"/>
                <a:gd name="T63" fmla="*/ 21 h 79"/>
                <a:gd name="T64" fmla="*/ 9 w 78"/>
                <a:gd name="T65" fmla="*/ 21 h 79"/>
                <a:gd name="T66" fmla="*/ 11 w 78"/>
                <a:gd name="T67" fmla="*/ 21 h 79"/>
                <a:gd name="T68" fmla="*/ 12 w 78"/>
                <a:gd name="T69" fmla="*/ 21 h 79"/>
                <a:gd name="T70" fmla="*/ 14 w 78"/>
                <a:gd name="T71" fmla="*/ 21 h 79"/>
                <a:gd name="T72" fmla="*/ 16 w 78"/>
                <a:gd name="T73" fmla="*/ 21 h 79"/>
                <a:gd name="T74" fmla="*/ 17 w 78"/>
                <a:gd name="T75" fmla="*/ 19 h 79"/>
                <a:gd name="T76" fmla="*/ 18 w 78"/>
                <a:gd name="T77" fmla="*/ 19 h 79"/>
                <a:gd name="T78" fmla="*/ 19 w 78"/>
                <a:gd name="T79" fmla="*/ 17 h 79"/>
                <a:gd name="T80" fmla="*/ 20 w 78"/>
                <a:gd name="T81" fmla="*/ 16 h 79"/>
                <a:gd name="T82" fmla="*/ 20 w 78"/>
                <a:gd name="T83" fmla="*/ 15 h 79"/>
                <a:gd name="T84" fmla="*/ 22 w 78"/>
                <a:gd name="T85" fmla="*/ 14 h 79"/>
                <a:gd name="T86" fmla="*/ 22 w 78"/>
                <a:gd name="T87" fmla="*/ 12 h 79"/>
                <a:gd name="T88" fmla="*/ 22 w 78"/>
                <a:gd name="T89" fmla="*/ 11 h 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8" h="79">
                  <a:moveTo>
                    <a:pt x="78" y="40"/>
                  </a:moveTo>
                  <a:lnTo>
                    <a:pt x="77" y="34"/>
                  </a:lnTo>
                  <a:lnTo>
                    <a:pt x="76" y="29"/>
                  </a:lnTo>
                  <a:lnTo>
                    <a:pt x="74" y="24"/>
                  </a:lnTo>
                  <a:lnTo>
                    <a:pt x="72" y="18"/>
                  </a:lnTo>
                  <a:lnTo>
                    <a:pt x="69" y="14"/>
                  </a:lnTo>
                  <a:lnTo>
                    <a:pt x="65" y="10"/>
                  </a:lnTo>
                  <a:lnTo>
                    <a:pt x="60" y="7"/>
                  </a:lnTo>
                  <a:lnTo>
                    <a:pt x="55" y="5"/>
                  </a:lnTo>
                  <a:lnTo>
                    <a:pt x="50" y="3"/>
                  </a:lnTo>
                  <a:lnTo>
                    <a:pt x="44" y="1"/>
                  </a:lnTo>
                  <a:lnTo>
                    <a:pt x="39" y="0"/>
                  </a:lnTo>
                  <a:lnTo>
                    <a:pt x="34" y="1"/>
                  </a:lnTo>
                  <a:lnTo>
                    <a:pt x="28" y="3"/>
                  </a:lnTo>
                  <a:lnTo>
                    <a:pt x="23" y="5"/>
                  </a:lnTo>
                  <a:lnTo>
                    <a:pt x="18" y="7"/>
                  </a:lnTo>
                  <a:lnTo>
                    <a:pt x="14" y="10"/>
                  </a:lnTo>
                  <a:lnTo>
                    <a:pt x="9" y="14"/>
                  </a:lnTo>
                  <a:lnTo>
                    <a:pt x="6" y="18"/>
                  </a:lnTo>
                  <a:lnTo>
                    <a:pt x="3" y="24"/>
                  </a:lnTo>
                  <a:lnTo>
                    <a:pt x="2" y="29"/>
                  </a:lnTo>
                  <a:lnTo>
                    <a:pt x="0" y="34"/>
                  </a:lnTo>
                  <a:lnTo>
                    <a:pt x="0" y="40"/>
                  </a:lnTo>
                  <a:lnTo>
                    <a:pt x="0" y="45"/>
                  </a:lnTo>
                  <a:lnTo>
                    <a:pt x="2" y="50"/>
                  </a:lnTo>
                  <a:lnTo>
                    <a:pt x="3" y="56"/>
                  </a:lnTo>
                  <a:lnTo>
                    <a:pt x="6" y="61"/>
                  </a:lnTo>
                  <a:lnTo>
                    <a:pt x="9" y="65"/>
                  </a:lnTo>
                  <a:lnTo>
                    <a:pt x="14" y="69"/>
                  </a:lnTo>
                  <a:lnTo>
                    <a:pt x="18" y="73"/>
                  </a:lnTo>
                  <a:lnTo>
                    <a:pt x="23" y="76"/>
                  </a:lnTo>
                  <a:lnTo>
                    <a:pt x="28" y="77"/>
                  </a:lnTo>
                  <a:lnTo>
                    <a:pt x="34" y="79"/>
                  </a:lnTo>
                  <a:lnTo>
                    <a:pt x="39" y="79"/>
                  </a:lnTo>
                  <a:lnTo>
                    <a:pt x="44" y="79"/>
                  </a:lnTo>
                  <a:lnTo>
                    <a:pt x="50" y="77"/>
                  </a:lnTo>
                  <a:lnTo>
                    <a:pt x="55" y="76"/>
                  </a:lnTo>
                  <a:lnTo>
                    <a:pt x="60" y="73"/>
                  </a:lnTo>
                  <a:lnTo>
                    <a:pt x="65" y="69"/>
                  </a:lnTo>
                  <a:lnTo>
                    <a:pt x="69" y="65"/>
                  </a:lnTo>
                  <a:lnTo>
                    <a:pt x="72" y="61"/>
                  </a:lnTo>
                  <a:lnTo>
                    <a:pt x="74" y="56"/>
                  </a:lnTo>
                  <a:lnTo>
                    <a:pt x="76" y="50"/>
                  </a:lnTo>
                  <a:lnTo>
                    <a:pt x="77" y="45"/>
                  </a:lnTo>
                  <a:lnTo>
                    <a:pt x="78" y="4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7640" name="Line 88"/>
            <p:cNvSpPr>
              <a:spLocks noChangeShapeType="1"/>
            </p:cNvSpPr>
            <p:nvPr/>
          </p:nvSpPr>
          <p:spPr bwMode="auto">
            <a:xfrm>
              <a:off x="2861" y="3792"/>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1" name="Freeform 89"/>
            <p:cNvSpPr>
              <a:spLocks/>
            </p:cNvSpPr>
            <p:nvPr/>
          </p:nvSpPr>
          <p:spPr bwMode="auto">
            <a:xfrm>
              <a:off x="2866" y="3792"/>
              <a:ext cx="23" cy="51"/>
            </a:xfrm>
            <a:custGeom>
              <a:avLst/>
              <a:gdLst>
                <a:gd name="T0" fmla="*/ 0 w 40"/>
                <a:gd name="T1" fmla="*/ 22 h 78"/>
                <a:gd name="T2" fmla="*/ 1 w 40"/>
                <a:gd name="T3" fmla="*/ 22 h 78"/>
                <a:gd name="T4" fmla="*/ 1 w 40"/>
                <a:gd name="T5" fmla="*/ 22 h 78"/>
                <a:gd name="T6" fmla="*/ 2 w 40"/>
                <a:gd name="T7" fmla="*/ 22 h 78"/>
                <a:gd name="T8" fmla="*/ 3 w 40"/>
                <a:gd name="T9" fmla="*/ 20 h 78"/>
                <a:gd name="T10" fmla="*/ 3 w 40"/>
                <a:gd name="T11" fmla="*/ 20 h 78"/>
                <a:gd name="T12" fmla="*/ 4 w 40"/>
                <a:gd name="T13" fmla="*/ 19 h 78"/>
                <a:gd name="T14" fmla="*/ 5 w 40"/>
                <a:gd name="T15" fmla="*/ 18 h 78"/>
                <a:gd name="T16" fmla="*/ 5 w 40"/>
                <a:gd name="T17" fmla="*/ 17 h 78"/>
                <a:gd name="T18" fmla="*/ 6 w 40"/>
                <a:gd name="T19" fmla="*/ 16 h 78"/>
                <a:gd name="T20" fmla="*/ 6 w 40"/>
                <a:gd name="T21" fmla="*/ 15 h 78"/>
                <a:gd name="T22" fmla="*/ 7 w 40"/>
                <a:gd name="T23" fmla="*/ 14 h 78"/>
                <a:gd name="T24" fmla="*/ 7 w 40"/>
                <a:gd name="T25" fmla="*/ 12 h 78"/>
                <a:gd name="T26" fmla="*/ 7 w 40"/>
                <a:gd name="T27" fmla="*/ 11 h 78"/>
                <a:gd name="T28" fmla="*/ 7 w 40"/>
                <a:gd name="T29" fmla="*/ 10 h 78"/>
                <a:gd name="T30" fmla="*/ 7 w 40"/>
                <a:gd name="T31" fmla="*/ 9 h 78"/>
                <a:gd name="T32" fmla="*/ 7 w 40"/>
                <a:gd name="T33" fmla="*/ 7 h 78"/>
                <a:gd name="T34" fmla="*/ 7 w 40"/>
                <a:gd name="T35" fmla="*/ 6 h 78"/>
                <a:gd name="T36" fmla="*/ 7 w 40"/>
                <a:gd name="T37" fmla="*/ 5 h 78"/>
                <a:gd name="T38" fmla="*/ 7 w 40"/>
                <a:gd name="T39" fmla="*/ 4 h 78"/>
                <a:gd name="T40" fmla="*/ 7 w 40"/>
                <a:gd name="T41" fmla="*/ 3 h 78"/>
                <a:gd name="T42" fmla="*/ 7 w 40"/>
                <a:gd name="T43" fmla="*/ 2 h 78"/>
                <a:gd name="T44" fmla="*/ 6 w 40"/>
                <a:gd name="T45" fmla="*/ 1 h 78"/>
                <a:gd name="T46" fmla="*/ 6 w 40"/>
                <a:gd name="T47" fmla="*/ 1 h 78"/>
                <a:gd name="T48" fmla="*/ 5 w 40"/>
                <a:gd name="T49" fmla="*/ 1 h 78"/>
                <a:gd name="T50" fmla="*/ 5 w 40"/>
                <a:gd name="T51" fmla="*/ 1 h 78"/>
                <a:gd name="T52" fmla="*/ 4 w 40"/>
                <a:gd name="T53" fmla="*/ 0 h 7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78">
                  <a:moveTo>
                    <a:pt x="0" y="78"/>
                  </a:moveTo>
                  <a:lnTo>
                    <a:pt x="4" y="78"/>
                  </a:lnTo>
                  <a:lnTo>
                    <a:pt x="7" y="77"/>
                  </a:lnTo>
                  <a:lnTo>
                    <a:pt x="10" y="76"/>
                  </a:lnTo>
                  <a:lnTo>
                    <a:pt x="14" y="74"/>
                  </a:lnTo>
                  <a:lnTo>
                    <a:pt x="17" y="71"/>
                  </a:lnTo>
                  <a:lnTo>
                    <a:pt x="20" y="69"/>
                  </a:lnTo>
                  <a:lnTo>
                    <a:pt x="24" y="66"/>
                  </a:lnTo>
                  <a:lnTo>
                    <a:pt x="27" y="61"/>
                  </a:lnTo>
                  <a:lnTo>
                    <a:pt x="30" y="57"/>
                  </a:lnTo>
                  <a:lnTo>
                    <a:pt x="32" y="53"/>
                  </a:lnTo>
                  <a:lnTo>
                    <a:pt x="34" y="49"/>
                  </a:lnTo>
                  <a:lnTo>
                    <a:pt x="36" y="44"/>
                  </a:lnTo>
                  <a:lnTo>
                    <a:pt x="37" y="39"/>
                  </a:lnTo>
                  <a:lnTo>
                    <a:pt x="39" y="35"/>
                  </a:lnTo>
                  <a:lnTo>
                    <a:pt x="40" y="30"/>
                  </a:lnTo>
                  <a:lnTo>
                    <a:pt x="40" y="25"/>
                  </a:lnTo>
                  <a:lnTo>
                    <a:pt x="40" y="21"/>
                  </a:lnTo>
                  <a:lnTo>
                    <a:pt x="39" y="17"/>
                  </a:lnTo>
                  <a:lnTo>
                    <a:pt x="37" y="14"/>
                  </a:lnTo>
                  <a:lnTo>
                    <a:pt x="36" y="10"/>
                  </a:lnTo>
                  <a:lnTo>
                    <a:pt x="34" y="7"/>
                  </a:lnTo>
                  <a:lnTo>
                    <a:pt x="32" y="5"/>
                  </a:lnTo>
                  <a:lnTo>
                    <a:pt x="30" y="3"/>
                  </a:lnTo>
                  <a:lnTo>
                    <a:pt x="27" y="1"/>
                  </a:lnTo>
                  <a:lnTo>
                    <a:pt x="24" y="1"/>
                  </a:lnTo>
                  <a:lnTo>
                    <a:pt x="2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42" name="Line 90"/>
            <p:cNvSpPr>
              <a:spLocks noChangeShapeType="1"/>
            </p:cNvSpPr>
            <p:nvPr/>
          </p:nvSpPr>
          <p:spPr bwMode="auto">
            <a:xfrm flipH="1">
              <a:off x="2857" y="3843"/>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3" name="Freeform 91"/>
            <p:cNvSpPr>
              <a:spLocks/>
            </p:cNvSpPr>
            <p:nvPr/>
          </p:nvSpPr>
          <p:spPr bwMode="auto">
            <a:xfrm>
              <a:off x="2866" y="3843"/>
              <a:ext cx="9" cy="28"/>
            </a:xfrm>
            <a:custGeom>
              <a:avLst/>
              <a:gdLst>
                <a:gd name="T0" fmla="*/ 3 w 18"/>
                <a:gd name="T1" fmla="*/ 14 h 40"/>
                <a:gd name="T2" fmla="*/ 3 w 18"/>
                <a:gd name="T3" fmla="*/ 12 h 40"/>
                <a:gd name="T4" fmla="*/ 3 w 18"/>
                <a:gd name="T5" fmla="*/ 11 h 40"/>
                <a:gd name="T6" fmla="*/ 3 w 18"/>
                <a:gd name="T7" fmla="*/ 9 h 40"/>
                <a:gd name="T8" fmla="*/ 3 w 18"/>
                <a:gd name="T9" fmla="*/ 8 h 40"/>
                <a:gd name="T10" fmla="*/ 3 w 18"/>
                <a:gd name="T11" fmla="*/ 6 h 40"/>
                <a:gd name="T12" fmla="*/ 3 w 18"/>
                <a:gd name="T13" fmla="*/ 4 h 40"/>
                <a:gd name="T14" fmla="*/ 2 w 18"/>
                <a:gd name="T15" fmla="*/ 4 h 40"/>
                <a:gd name="T16" fmla="*/ 2 w 18"/>
                <a:gd name="T17" fmla="*/ 3 h 40"/>
                <a:gd name="T18" fmla="*/ 2 w 18"/>
                <a:gd name="T19" fmla="*/ 2 h 40"/>
                <a:gd name="T20" fmla="*/ 2 w 18"/>
                <a:gd name="T21" fmla="*/ 1 h 40"/>
                <a:gd name="T22" fmla="*/ 1 w 18"/>
                <a:gd name="T23" fmla="*/ 1 h 40"/>
                <a:gd name="T24" fmla="*/ 1 w 18"/>
                <a:gd name="T25" fmla="*/ 0 h 40"/>
                <a:gd name="T26" fmla="*/ 0 w 18"/>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40">
                  <a:moveTo>
                    <a:pt x="17" y="40"/>
                  </a:moveTo>
                  <a:lnTo>
                    <a:pt x="18" y="34"/>
                  </a:lnTo>
                  <a:lnTo>
                    <a:pt x="18" y="30"/>
                  </a:lnTo>
                  <a:lnTo>
                    <a:pt x="18" y="26"/>
                  </a:lnTo>
                  <a:lnTo>
                    <a:pt x="18" y="21"/>
                  </a:lnTo>
                  <a:lnTo>
                    <a:pt x="18" y="17"/>
                  </a:lnTo>
                  <a:lnTo>
                    <a:pt x="17" y="13"/>
                  </a:lnTo>
                  <a:lnTo>
                    <a:pt x="15" y="10"/>
                  </a:lnTo>
                  <a:lnTo>
                    <a:pt x="14" y="7"/>
                  </a:lnTo>
                  <a:lnTo>
                    <a:pt x="12" y="5"/>
                  </a:lnTo>
                  <a:lnTo>
                    <a:pt x="9" y="2"/>
                  </a:lnTo>
                  <a:lnTo>
                    <a:pt x="7" y="1"/>
                  </a:lnTo>
                  <a:lnTo>
                    <a:pt x="4"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44" name="Line 92"/>
            <p:cNvSpPr>
              <a:spLocks noChangeShapeType="1"/>
            </p:cNvSpPr>
            <p:nvPr/>
          </p:nvSpPr>
          <p:spPr bwMode="auto">
            <a:xfrm flipH="1">
              <a:off x="2870" y="3871"/>
              <a:ext cx="5" cy="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5" name="Freeform 93"/>
            <p:cNvSpPr>
              <a:spLocks/>
            </p:cNvSpPr>
            <p:nvPr/>
          </p:nvSpPr>
          <p:spPr bwMode="auto">
            <a:xfrm>
              <a:off x="2847" y="3880"/>
              <a:ext cx="23" cy="27"/>
            </a:xfrm>
            <a:custGeom>
              <a:avLst/>
              <a:gdLst>
                <a:gd name="T0" fmla="*/ 0 w 38"/>
                <a:gd name="T1" fmla="*/ 13 h 39"/>
                <a:gd name="T2" fmla="*/ 1 w 38"/>
                <a:gd name="T3" fmla="*/ 13 h 39"/>
                <a:gd name="T4" fmla="*/ 1 w 38"/>
                <a:gd name="T5" fmla="*/ 12 h 39"/>
                <a:gd name="T6" fmla="*/ 2 w 38"/>
                <a:gd name="T7" fmla="*/ 12 h 39"/>
                <a:gd name="T8" fmla="*/ 3 w 38"/>
                <a:gd name="T9" fmla="*/ 12 h 39"/>
                <a:gd name="T10" fmla="*/ 4 w 38"/>
                <a:gd name="T11" fmla="*/ 10 h 39"/>
                <a:gd name="T12" fmla="*/ 5 w 38"/>
                <a:gd name="T13" fmla="*/ 10 h 39"/>
                <a:gd name="T14" fmla="*/ 5 w 38"/>
                <a:gd name="T15" fmla="*/ 8 h 39"/>
                <a:gd name="T16" fmla="*/ 6 w 38"/>
                <a:gd name="T17" fmla="*/ 7 h 39"/>
                <a:gd name="T18" fmla="*/ 7 w 38"/>
                <a:gd name="T19" fmla="*/ 6 h 39"/>
                <a:gd name="T20" fmla="*/ 7 w 38"/>
                <a:gd name="T21" fmla="*/ 4 h 39"/>
                <a:gd name="T22" fmla="*/ 8 w 38"/>
                <a:gd name="T23" fmla="*/ 3 h 39"/>
                <a:gd name="T24" fmla="*/ 8 w 38"/>
                <a:gd name="T25" fmla="*/ 1 h 39"/>
                <a:gd name="T26" fmla="*/ 8 w 38"/>
                <a:gd name="T27" fmla="*/ 0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39">
                  <a:moveTo>
                    <a:pt x="0" y="39"/>
                  </a:moveTo>
                  <a:lnTo>
                    <a:pt x="3" y="39"/>
                  </a:lnTo>
                  <a:lnTo>
                    <a:pt x="7" y="38"/>
                  </a:lnTo>
                  <a:lnTo>
                    <a:pt x="10" y="37"/>
                  </a:lnTo>
                  <a:lnTo>
                    <a:pt x="14" y="35"/>
                  </a:lnTo>
                  <a:lnTo>
                    <a:pt x="17" y="31"/>
                  </a:lnTo>
                  <a:lnTo>
                    <a:pt x="21" y="29"/>
                  </a:lnTo>
                  <a:lnTo>
                    <a:pt x="24" y="26"/>
                  </a:lnTo>
                  <a:lnTo>
                    <a:pt x="27" y="22"/>
                  </a:lnTo>
                  <a:lnTo>
                    <a:pt x="30" y="18"/>
                  </a:lnTo>
                  <a:lnTo>
                    <a:pt x="33" y="13"/>
                  </a:lnTo>
                  <a:lnTo>
                    <a:pt x="35" y="9"/>
                  </a:lnTo>
                  <a:lnTo>
                    <a:pt x="36" y="5"/>
                  </a:lnTo>
                  <a:lnTo>
                    <a:pt x="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46" name="Line 94"/>
            <p:cNvSpPr>
              <a:spLocks noChangeShapeType="1"/>
            </p:cNvSpPr>
            <p:nvPr/>
          </p:nvSpPr>
          <p:spPr bwMode="auto">
            <a:xfrm flipH="1">
              <a:off x="2829" y="3907"/>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7" name="Line 95"/>
            <p:cNvSpPr>
              <a:spLocks noChangeShapeType="1"/>
            </p:cNvSpPr>
            <p:nvPr/>
          </p:nvSpPr>
          <p:spPr bwMode="auto">
            <a:xfrm flipV="1">
              <a:off x="2916" y="3792"/>
              <a:ext cx="10"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48" name="Freeform 96"/>
            <p:cNvSpPr>
              <a:spLocks/>
            </p:cNvSpPr>
            <p:nvPr/>
          </p:nvSpPr>
          <p:spPr bwMode="auto">
            <a:xfrm>
              <a:off x="2930" y="3779"/>
              <a:ext cx="37" cy="142"/>
            </a:xfrm>
            <a:custGeom>
              <a:avLst/>
              <a:gdLst>
                <a:gd name="T0" fmla="*/ 15 w 58"/>
                <a:gd name="T1" fmla="*/ 0 h 214"/>
                <a:gd name="T2" fmla="*/ 13 w 58"/>
                <a:gd name="T3" fmla="*/ 3 h 214"/>
                <a:gd name="T4" fmla="*/ 12 w 58"/>
                <a:gd name="T5" fmla="*/ 7 h 214"/>
                <a:gd name="T6" fmla="*/ 11 w 58"/>
                <a:gd name="T7" fmla="*/ 11 h 214"/>
                <a:gd name="T8" fmla="*/ 9 w 58"/>
                <a:gd name="T9" fmla="*/ 15 h 214"/>
                <a:gd name="T10" fmla="*/ 8 w 58"/>
                <a:gd name="T11" fmla="*/ 18 h 214"/>
                <a:gd name="T12" fmla="*/ 6 w 58"/>
                <a:gd name="T13" fmla="*/ 22 h 214"/>
                <a:gd name="T14" fmla="*/ 5 w 58"/>
                <a:gd name="T15" fmla="*/ 25 h 214"/>
                <a:gd name="T16" fmla="*/ 4 w 58"/>
                <a:gd name="T17" fmla="*/ 29 h 214"/>
                <a:gd name="T18" fmla="*/ 4 w 58"/>
                <a:gd name="T19" fmla="*/ 33 h 214"/>
                <a:gd name="T20" fmla="*/ 3 w 58"/>
                <a:gd name="T21" fmla="*/ 37 h 214"/>
                <a:gd name="T22" fmla="*/ 2 w 58"/>
                <a:gd name="T23" fmla="*/ 40 h 214"/>
                <a:gd name="T24" fmla="*/ 1 w 58"/>
                <a:gd name="T25" fmla="*/ 44 h 214"/>
                <a:gd name="T26" fmla="*/ 1 w 58"/>
                <a:gd name="T27" fmla="*/ 48 h 214"/>
                <a:gd name="T28" fmla="*/ 1 w 58"/>
                <a:gd name="T29" fmla="*/ 52 h 214"/>
                <a:gd name="T30" fmla="*/ 1 w 58"/>
                <a:gd name="T31" fmla="*/ 56 h 214"/>
                <a:gd name="T32" fmla="*/ 1 w 58"/>
                <a:gd name="T33" fmla="*/ 59 h 214"/>
                <a:gd name="T34" fmla="*/ 0 w 58"/>
                <a:gd name="T35" fmla="*/ 62 h 2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8" h="214">
                  <a:moveTo>
                    <a:pt x="58" y="0"/>
                  </a:moveTo>
                  <a:lnTo>
                    <a:pt x="52" y="11"/>
                  </a:lnTo>
                  <a:lnTo>
                    <a:pt x="45" y="24"/>
                  </a:lnTo>
                  <a:lnTo>
                    <a:pt x="40" y="37"/>
                  </a:lnTo>
                  <a:lnTo>
                    <a:pt x="35" y="50"/>
                  </a:lnTo>
                  <a:lnTo>
                    <a:pt x="30" y="62"/>
                  </a:lnTo>
                  <a:lnTo>
                    <a:pt x="25" y="75"/>
                  </a:lnTo>
                  <a:lnTo>
                    <a:pt x="21" y="88"/>
                  </a:lnTo>
                  <a:lnTo>
                    <a:pt x="17" y="100"/>
                  </a:lnTo>
                  <a:lnTo>
                    <a:pt x="14" y="113"/>
                  </a:lnTo>
                  <a:lnTo>
                    <a:pt x="10" y="126"/>
                  </a:lnTo>
                  <a:lnTo>
                    <a:pt x="8" y="139"/>
                  </a:lnTo>
                  <a:lnTo>
                    <a:pt x="5" y="152"/>
                  </a:lnTo>
                  <a:lnTo>
                    <a:pt x="4" y="165"/>
                  </a:lnTo>
                  <a:lnTo>
                    <a:pt x="2" y="177"/>
                  </a:lnTo>
                  <a:lnTo>
                    <a:pt x="1" y="190"/>
                  </a:lnTo>
                  <a:lnTo>
                    <a:pt x="1" y="202"/>
                  </a:lnTo>
                  <a:lnTo>
                    <a:pt x="0" y="21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49" name="Freeform 97"/>
            <p:cNvSpPr>
              <a:spLocks/>
            </p:cNvSpPr>
            <p:nvPr/>
          </p:nvSpPr>
          <p:spPr bwMode="auto">
            <a:xfrm>
              <a:off x="2967" y="3792"/>
              <a:ext cx="46" cy="88"/>
            </a:xfrm>
            <a:custGeom>
              <a:avLst/>
              <a:gdLst>
                <a:gd name="T0" fmla="*/ 20 w 68"/>
                <a:gd name="T1" fmla="*/ 0 h 137"/>
                <a:gd name="T2" fmla="*/ 0 w 68"/>
                <a:gd name="T3" fmla="*/ 37 h 137"/>
                <a:gd name="T4" fmla="*/ 21 w 68"/>
                <a:gd name="T5" fmla="*/ 37 h 137"/>
                <a:gd name="T6" fmla="*/ 0 60000 65536"/>
                <a:gd name="T7" fmla="*/ 0 60000 65536"/>
                <a:gd name="T8" fmla="*/ 0 60000 65536"/>
              </a:gdLst>
              <a:ahLst/>
              <a:cxnLst>
                <a:cxn ang="T6">
                  <a:pos x="T0" y="T1"/>
                </a:cxn>
                <a:cxn ang="T7">
                  <a:pos x="T2" y="T3"/>
                </a:cxn>
                <a:cxn ang="T8">
                  <a:pos x="T4" y="T5"/>
                </a:cxn>
              </a:cxnLst>
              <a:rect l="0" t="0" r="r" b="b"/>
              <a:pathLst>
                <a:path w="68" h="137">
                  <a:moveTo>
                    <a:pt x="64" y="0"/>
                  </a:moveTo>
                  <a:lnTo>
                    <a:pt x="0" y="137"/>
                  </a:lnTo>
                  <a:lnTo>
                    <a:pt x="68" y="1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50" name="Line 98"/>
            <p:cNvSpPr>
              <a:spLocks noChangeShapeType="1"/>
            </p:cNvSpPr>
            <p:nvPr/>
          </p:nvSpPr>
          <p:spPr bwMode="auto">
            <a:xfrm flipH="1">
              <a:off x="2990" y="3857"/>
              <a:ext cx="14"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51" name="Line 99"/>
            <p:cNvSpPr>
              <a:spLocks noChangeShapeType="1"/>
            </p:cNvSpPr>
            <p:nvPr/>
          </p:nvSpPr>
          <p:spPr bwMode="auto">
            <a:xfrm flipV="1">
              <a:off x="3054" y="3792"/>
              <a:ext cx="14"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52" name="Freeform 100"/>
            <p:cNvSpPr>
              <a:spLocks/>
            </p:cNvSpPr>
            <p:nvPr/>
          </p:nvSpPr>
          <p:spPr bwMode="auto">
            <a:xfrm>
              <a:off x="3059" y="3779"/>
              <a:ext cx="37" cy="142"/>
            </a:xfrm>
            <a:custGeom>
              <a:avLst/>
              <a:gdLst>
                <a:gd name="T0" fmla="*/ 0 w 57"/>
                <a:gd name="T1" fmla="*/ 62 h 214"/>
                <a:gd name="T2" fmla="*/ 2 w 57"/>
                <a:gd name="T3" fmla="*/ 59 h 214"/>
                <a:gd name="T4" fmla="*/ 3 w 57"/>
                <a:gd name="T5" fmla="*/ 56 h 214"/>
                <a:gd name="T6" fmla="*/ 5 w 57"/>
                <a:gd name="T7" fmla="*/ 52 h 214"/>
                <a:gd name="T8" fmla="*/ 6 w 57"/>
                <a:gd name="T9" fmla="*/ 48 h 214"/>
                <a:gd name="T10" fmla="*/ 8 w 57"/>
                <a:gd name="T11" fmla="*/ 44 h 214"/>
                <a:gd name="T12" fmla="*/ 9 w 57"/>
                <a:gd name="T13" fmla="*/ 40 h 214"/>
                <a:gd name="T14" fmla="*/ 10 w 57"/>
                <a:gd name="T15" fmla="*/ 37 h 214"/>
                <a:gd name="T16" fmla="*/ 11 w 57"/>
                <a:gd name="T17" fmla="*/ 33 h 214"/>
                <a:gd name="T18" fmla="*/ 12 w 57"/>
                <a:gd name="T19" fmla="*/ 29 h 214"/>
                <a:gd name="T20" fmla="*/ 13 w 57"/>
                <a:gd name="T21" fmla="*/ 25 h 214"/>
                <a:gd name="T22" fmla="*/ 14 w 57"/>
                <a:gd name="T23" fmla="*/ 22 h 214"/>
                <a:gd name="T24" fmla="*/ 14 w 57"/>
                <a:gd name="T25" fmla="*/ 18 h 214"/>
                <a:gd name="T26" fmla="*/ 15 w 57"/>
                <a:gd name="T27" fmla="*/ 15 h 214"/>
                <a:gd name="T28" fmla="*/ 15 w 57"/>
                <a:gd name="T29" fmla="*/ 11 h 214"/>
                <a:gd name="T30" fmla="*/ 15 w 57"/>
                <a:gd name="T31" fmla="*/ 7 h 214"/>
                <a:gd name="T32" fmla="*/ 16 w 57"/>
                <a:gd name="T33" fmla="*/ 3 h 214"/>
                <a:gd name="T34" fmla="*/ 16 w 57"/>
                <a:gd name="T35" fmla="*/ 0 h 2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7" h="214">
                  <a:moveTo>
                    <a:pt x="0" y="214"/>
                  </a:moveTo>
                  <a:lnTo>
                    <a:pt x="6" y="202"/>
                  </a:lnTo>
                  <a:lnTo>
                    <a:pt x="12" y="190"/>
                  </a:lnTo>
                  <a:lnTo>
                    <a:pt x="18" y="177"/>
                  </a:lnTo>
                  <a:lnTo>
                    <a:pt x="23" y="165"/>
                  </a:lnTo>
                  <a:lnTo>
                    <a:pt x="28" y="152"/>
                  </a:lnTo>
                  <a:lnTo>
                    <a:pt x="33" y="139"/>
                  </a:lnTo>
                  <a:lnTo>
                    <a:pt x="37" y="126"/>
                  </a:lnTo>
                  <a:lnTo>
                    <a:pt x="40" y="113"/>
                  </a:lnTo>
                  <a:lnTo>
                    <a:pt x="44" y="100"/>
                  </a:lnTo>
                  <a:lnTo>
                    <a:pt x="47" y="88"/>
                  </a:lnTo>
                  <a:lnTo>
                    <a:pt x="50" y="75"/>
                  </a:lnTo>
                  <a:lnTo>
                    <a:pt x="52" y="62"/>
                  </a:lnTo>
                  <a:lnTo>
                    <a:pt x="54" y="50"/>
                  </a:lnTo>
                  <a:lnTo>
                    <a:pt x="55" y="37"/>
                  </a:lnTo>
                  <a:lnTo>
                    <a:pt x="56" y="24"/>
                  </a:lnTo>
                  <a:lnTo>
                    <a:pt x="57" y="11"/>
                  </a:lnTo>
                  <a:lnTo>
                    <a:pt x="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0245" name="Group 101"/>
          <p:cNvGrpSpPr>
            <a:grpSpLocks/>
          </p:cNvGrpSpPr>
          <p:nvPr/>
        </p:nvGrpSpPr>
        <p:grpSpPr bwMode="auto">
          <a:xfrm>
            <a:off x="4556125" y="4318000"/>
            <a:ext cx="336550" cy="219075"/>
            <a:chOff x="2870" y="2720"/>
            <a:chExt cx="212" cy="138"/>
          </a:xfrm>
        </p:grpSpPr>
        <p:sp>
          <p:nvSpPr>
            <p:cNvPr id="107635" name="Freeform 102"/>
            <p:cNvSpPr>
              <a:spLocks/>
            </p:cNvSpPr>
            <p:nvPr/>
          </p:nvSpPr>
          <p:spPr bwMode="auto">
            <a:xfrm>
              <a:off x="2870" y="2798"/>
              <a:ext cx="51" cy="56"/>
            </a:xfrm>
            <a:custGeom>
              <a:avLst/>
              <a:gdLst>
                <a:gd name="T0" fmla="*/ 22 w 78"/>
                <a:gd name="T1" fmla="*/ 14 h 79"/>
                <a:gd name="T2" fmla="*/ 22 w 78"/>
                <a:gd name="T3" fmla="*/ 11 h 79"/>
                <a:gd name="T4" fmla="*/ 22 w 78"/>
                <a:gd name="T5" fmla="*/ 10 h 79"/>
                <a:gd name="T6" fmla="*/ 20 w 78"/>
                <a:gd name="T7" fmla="*/ 8 h 79"/>
                <a:gd name="T8" fmla="*/ 20 w 78"/>
                <a:gd name="T9" fmla="*/ 6 h 79"/>
                <a:gd name="T10" fmla="*/ 19 w 78"/>
                <a:gd name="T11" fmla="*/ 5 h 79"/>
                <a:gd name="T12" fmla="*/ 18 w 78"/>
                <a:gd name="T13" fmla="*/ 4 h 79"/>
                <a:gd name="T14" fmla="*/ 17 w 78"/>
                <a:gd name="T15" fmla="*/ 3 h 79"/>
                <a:gd name="T16" fmla="*/ 16 w 78"/>
                <a:gd name="T17" fmla="*/ 1 h 79"/>
                <a:gd name="T18" fmla="*/ 14 w 78"/>
                <a:gd name="T19" fmla="*/ 1 h 79"/>
                <a:gd name="T20" fmla="*/ 12 w 78"/>
                <a:gd name="T21" fmla="*/ 0 h 79"/>
                <a:gd name="T22" fmla="*/ 11 w 78"/>
                <a:gd name="T23" fmla="*/ 0 h 79"/>
                <a:gd name="T24" fmla="*/ 9 w 78"/>
                <a:gd name="T25" fmla="*/ 0 h 79"/>
                <a:gd name="T26" fmla="*/ 8 w 78"/>
                <a:gd name="T27" fmla="*/ 1 h 79"/>
                <a:gd name="T28" fmla="*/ 7 w 78"/>
                <a:gd name="T29" fmla="*/ 1 h 79"/>
                <a:gd name="T30" fmla="*/ 5 w 78"/>
                <a:gd name="T31" fmla="*/ 3 h 79"/>
                <a:gd name="T32" fmla="*/ 4 w 78"/>
                <a:gd name="T33" fmla="*/ 4 h 79"/>
                <a:gd name="T34" fmla="*/ 3 w 78"/>
                <a:gd name="T35" fmla="*/ 5 h 79"/>
                <a:gd name="T36" fmla="*/ 2 w 78"/>
                <a:gd name="T37" fmla="*/ 6 h 79"/>
                <a:gd name="T38" fmla="*/ 1 w 78"/>
                <a:gd name="T39" fmla="*/ 8 h 79"/>
                <a:gd name="T40" fmla="*/ 1 w 78"/>
                <a:gd name="T41" fmla="*/ 10 h 79"/>
                <a:gd name="T42" fmla="*/ 0 w 78"/>
                <a:gd name="T43" fmla="*/ 11 h 79"/>
                <a:gd name="T44" fmla="*/ 0 w 78"/>
                <a:gd name="T45" fmla="*/ 14 h 79"/>
                <a:gd name="T46" fmla="*/ 0 w 78"/>
                <a:gd name="T47" fmla="*/ 16 h 79"/>
                <a:gd name="T48" fmla="*/ 1 w 78"/>
                <a:gd name="T49" fmla="*/ 18 h 79"/>
                <a:gd name="T50" fmla="*/ 1 w 78"/>
                <a:gd name="T51" fmla="*/ 20 h 79"/>
                <a:gd name="T52" fmla="*/ 2 w 78"/>
                <a:gd name="T53" fmla="*/ 21 h 79"/>
                <a:gd name="T54" fmla="*/ 3 w 78"/>
                <a:gd name="T55" fmla="*/ 23 h 79"/>
                <a:gd name="T56" fmla="*/ 4 w 78"/>
                <a:gd name="T57" fmla="*/ 25 h 79"/>
                <a:gd name="T58" fmla="*/ 5 w 78"/>
                <a:gd name="T59" fmla="*/ 26 h 79"/>
                <a:gd name="T60" fmla="*/ 7 w 78"/>
                <a:gd name="T61" fmla="*/ 27 h 79"/>
                <a:gd name="T62" fmla="*/ 8 w 78"/>
                <a:gd name="T63" fmla="*/ 28 h 79"/>
                <a:gd name="T64" fmla="*/ 9 w 78"/>
                <a:gd name="T65" fmla="*/ 28 h 79"/>
                <a:gd name="T66" fmla="*/ 11 w 78"/>
                <a:gd name="T67" fmla="*/ 28 h 79"/>
                <a:gd name="T68" fmla="*/ 12 w 78"/>
                <a:gd name="T69" fmla="*/ 28 h 79"/>
                <a:gd name="T70" fmla="*/ 14 w 78"/>
                <a:gd name="T71" fmla="*/ 28 h 79"/>
                <a:gd name="T72" fmla="*/ 16 w 78"/>
                <a:gd name="T73" fmla="*/ 27 h 79"/>
                <a:gd name="T74" fmla="*/ 17 w 78"/>
                <a:gd name="T75" fmla="*/ 26 h 79"/>
                <a:gd name="T76" fmla="*/ 18 w 78"/>
                <a:gd name="T77" fmla="*/ 25 h 79"/>
                <a:gd name="T78" fmla="*/ 19 w 78"/>
                <a:gd name="T79" fmla="*/ 23 h 79"/>
                <a:gd name="T80" fmla="*/ 20 w 78"/>
                <a:gd name="T81" fmla="*/ 21 h 79"/>
                <a:gd name="T82" fmla="*/ 20 w 78"/>
                <a:gd name="T83" fmla="*/ 20 h 79"/>
                <a:gd name="T84" fmla="*/ 22 w 78"/>
                <a:gd name="T85" fmla="*/ 18 h 79"/>
                <a:gd name="T86" fmla="*/ 22 w 78"/>
                <a:gd name="T87" fmla="*/ 16 h 79"/>
                <a:gd name="T88" fmla="*/ 22 w 78"/>
                <a:gd name="T89" fmla="*/ 14 h 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8" h="79">
                  <a:moveTo>
                    <a:pt x="78" y="40"/>
                  </a:moveTo>
                  <a:lnTo>
                    <a:pt x="77" y="33"/>
                  </a:lnTo>
                  <a:lnTo>
                    <a:pt x="76" y="28"/>
                  </a:lnTo>
                  <a:lnTo>
                    <a:pt x="74" y="23"/>
                  </a:lnTo>
                  <a:lnTo>
                    <a:pt x="72" y="18"/>
                  </a:lnTo>
                  <a:lnTo>
                    <a:pt x="69" y="14"/>
                  </a:lnTo>
                  <a:lnTo>
                    <a:pt x="65" y="10"/>
                  </a:lnTo>
                  <a:lnTo>
                    <a:pt x="60" y="7"/>
                  </a:lnTo>
                  <a:lnTo>
                    <a:pt x="55" y="4"/>
                  </a:lnTo>
                  <a:lnTo>
                    <a:pt x="50" y="2"/>
                  </a:lnTo>
                  <a:lnTo>
                    <a:pt x="44" y="0"/>
                  </a:lnTo>
                  <a:lnTo>
                    <a:pt x="39" y="0"/>
                  </a:lnTo>
                  <a:lnTo>
                    <a:pt x="34" y="0"/>
                  </a:lnTo>
                  <a:lnTo>
                    <a:pt x="28" y="2"/>
                  </a:lnTo>
                  <a:lnTo>
                    <a:pt x="23" y="4"/>
                  </a:lnTo>
                  <a:lnTo>
                    <a:pt x="18" y="7"/>
                  </a:lnTo>
                  <a:lnTo>
                    <a:pt x="14" y="10"/>
                  </a:lnTo>
                  <a:lnTo>
                    <a:pt x="9" y="14"/>
                  </a:lnTo>
                  <a:lnTo>
                    <a:pt x="6" y="18"/>
                  </a:lnTo>
                  <a:lnTo>
                    <a:pt x="3" y="23"/>
                  </a:lnTo>
                  <a:lnTo>
                    <a:pt x="2" y="28"/>
                  </a:lnTo>
                  <a:lnTo>
                    <a:pt x="0" y="33"/>
                  </a:lnTo>
                  <a:lnTo>
                    <a:pt x="0" y="40"/>
                  </a:lnTo>
                  <a:lnTo>
                    <a:pt x="0" y="45"/>
                  </a:lnTo>
                  <a:lnTo>
                    <a:pt x="2" y="50"/>
                  </a:lnTo>
                  <a:lnTo>
                    <a:pt x="3" y="56"/>
                  </a:lnTo>
                  <a:lnTo>
                    <a:pt x="6" y="61"/>
                  </a:lnTo>
                  <a:lnTo>
                    <a:pt x="9" y="65"/>
                  </a:lnTo>
                  <a:lnTo>
                    <a:pt x="14" y="69"/>
                  </a:lnTo>
                  <a:lnTo>
                    <a:pt x="18" y="73"/>
                  </a:lnTo>
                  <a:lnTo>
                    <a:pt x="23" y="75"/>
                  </a:lnTo>
                  <a:lnTo>
                    <a:pt x="28" y="77"/>
                  </a:lnTo>
                  <a:lnTo>
                    <a:pt x="34" y="78"/>
                  </a:lnTo>
                  <a:lnTo>
                    <a:pt x="39" y="79"/>
                  </a:lnTo>
                  <a:lnTo>
                    <a:pt x="44" y="78"/>
                  </a:lnTo>
                  <a:lnTo>
                    <a:pt x="50" y="77"/>
                  </a:lnTo>
                  <a:lnTo>
                    <a:pt x="55" y="75"/>
                  </a:lnTo>
                  <a:lnTo>
                    <a:pt x="60" y="73"/>
                  </a:lnTo>
                  <a:lnTo>
                    <a:pt x="65" y="69"/>
                  </a:lnTo>
                  <a:lnTo>
                    <a:pt x="69" y="65"/>
                  </a:lnTo>
                  <a:lnTo>
                    <a:pt x="72" y="61"/>
                  </a:lnTo>
                  <a:lnTo>
                    <a:pt x="74" y="56"/>
                  </a:lnTo>
                  <a:lnTo>
                    <a:pt x="76" y="50"/>
                  </a:lnTo>
                  <a:lnTo>
                    <a:pt x="77" y="45"/>
                  </a:lnTo>
                  <a:lnTo>
                    <a:pt x="78" y="4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7636" name="Freeform 103"/>
            <p:cNvSpPr>
              <a:spLocks/>
            </p:cNvSpPr>
            <p:nvPr/>
          </p:nvSpPr>
          <p:spPr bwMode="auto">
            <a:xfrm>
              <a:off x="3013" y="2720"/>
              <a:ext cx="69" cy="138"/>
            </a:xfrm>
            <a:custGeom>
              <a:avLst/>
              <a:gdLst>
                <a:gd name="T0" fmla="*/ 27 w 110"/>
                <a:gd name="T1" fmla="*/ 0 h 209"/>
                <a:gd name="T2" fmla="*/ 14 w 110"/>
                <a:gd name="T3" fmla="*/ 0 h 209"/>
                <a:gd name="T4" fmla="*/ 13 w 110"/>
                <a:gd name="T5" fmla="*/ 2 h 209"/>
                <a:gd name="T6" fmla="*/ 16 w 110"/>
                <a:gd name="T7" fmla="*/ 2 h 209"/>
                <a:gd name="T8" fmla="*/ 18 w 110"/>
                <a:gd name="T9" fmla="*/ 5 h 209"/>
                <a:gd name="T10" fmla="*/ 6 w 110"/>
                <a:gd name="T11" fmla="*/ 55 h 209"/>
                <a:gd name="T12" fmla="*/ 5 w 110"/>
                <a:gd name="T13" fmla="*/ 57 h 209"/>
                <a:gd name="T14" fmla="*/ 1 w 110"/>
                <a:gd name="T15" fmla="*/ 59 h 209"/>
                <a:gd name="T16" fmla="*/ 0 w 110"/>
                <a:gd name="T17" fmla="*/ 60 h 209"/>
                <a:gd name="T18" fmla="*/ 14 w 110"/>
                <a:gd name="T19" fmla="*/ 60 h 209"/>
                <a:gd name="T20" fmla="*/ 14 w 110"/>
                <a:gd name="T21" fmla="*/ 59 h 209"/>
                <a:gd name="T22" fmla="*/ 11 w 110"/>
                <a:gd name="T23" fmla="*/ 59 h 209"/>
                <a:gd name="T24" fmla="*/ 9 w 110"/>
                <a:gd name="T25" fmla="*/ 55 h 209"/>
                <a:gd name="T26" fmla="*/ 22 w 110"/>
                <a:gd name="T27" fmla="*/ 5 h 209"/>
                <a:gd name="T28" fmla="*/ 23 w 110"/>
                <a:gd name="T29" fmla="*/ 3 h 209"/>
                <a:gd name="T30" fmla="*/ 27 w 110"/>
                <a:gd name="T31" fmla="*/ 2 h 209"/>
                <a:gd name="T32" fmla="*/ 27 w 110"/>
                <a:gd name="T33" fmla="*/ 0 h 20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0" h="209">
                  <a:moveTo>
                    <a:pt x="110" y="0"/>
                  </a:moveTo>
                  <a:lnTo>
                    <a:pt x="56" y="0"/>
                  </a:lnTo>
                  <a:lnTo>
                    <a:pt x="54" y="6"/>
                  </a:lnTo>
                  <a:lnTo>
                    <a:pt x="65" y="7"/>
                  </a:lnTo>
                  <a:lnTo>
                    <a:pt x="71" y="16"/>
                  </a:lnTo>
                  <a:lnTo>
                    <a:pt x="24" y="193"/>
                  </a:lnTo>
                  <a:lnTo>
                    <a:pt x="20" y="200"/>
                  </a:lnTo>
                  <a:lnTo>
                    <a:pt x="1" y="204"/>
                  </a:lnTo>
                  <a:lnTo>
                    <a:pt x="0" y="209"/>
                  </a:lnTo>
                  <a:lnTo>
                    <a:pt x="55" y="209"/>
                  </a:lnTo>
                  <a:lnTo>
                    <a:pt x="56" y="204"/>
                  </a:lnTo>
                  <a:lnTo>
                    <a:pt x="46" y="204"/>
                  </a:lnTo>
                  <a:lnTo>
                    <a:pt x="39" y="193"/>
                  </a:lnTo>
                  <a:lnTo>
                    <a:pt x="87" y="16"/>
                  </a:lnTo>
                  <a:lnTo>
                    <a:pt x="91" y="10"/>
                  </a:lnTo>
                  <a:lnTo>
                    <a:pt x="109" y="6"/>
                  </a:lnTo>
                  <a:lnTo>
                    <a:pt x="110" y="0"/>
                  </a:lnTo>
                  <a:close/>
                </a:path>
              </a:pathLst>
            </a:custGeom>
            <a:solidFill>
              <a:srgbClr val="3333CC"/>
            </a:solidFill>
            <a:ln w="19050" cmpd="sng">
              <a:solidFill>
                <a:srgbClr val="000000"/>
              </a:solidFill>
              <a:round/>
              <a:headEnd/>
              <a:tailEnd/>
            </a:ln>
          </p:spPr>
          <p:txBody>
            <a:bodyPr/>
            <a:lstStyle/>
            <a:p>
              <a:endParaRPr lang="zh-CN" altLang="en-US"/>
            </a:p>
          </p:txBody>
        </p:sp>
        <p:sp>
          <p:nvSpPr>
            <p:cNvPr id="107637" name="Freeform 104"/>
            <p:cNvSpPr>
              <a:spLocks/>
            </p:cNvSpPr>
            <p:nvPr/>
          </p:nvSpPr>
          <p:spPr bwMode="auto">
            <a:xfrm>
              <a:off x="2930" y="2720"/>
              <a:ext cx="74" cy="138"/>
            </a:xfrm>
            <a:custGeom>
              <a:avLst/>
              <a:gdLst>
                <a:gd name="T0" fmla="*/ 34 w 110"/>
                <a:gd name="T1" fmla="*/ 0 h 209"/>
                <a:gd name="T2" fmla="*/ 17 w 110"/>
                <a:gd name="T3" fmla="*/ 0 h 209"/>
                <a:gd name="T4" fmla="*/ 17 w 110"/>
                <a:gd name="T5" fmla="*/ 2 h 209"/>
                <a:gd name="T6" fmla="*/ 20 w 110"/>
                <a:gd name="T7" fmla="*/ 2 h 209"/>
                <a:gd name="T8" fmla="*/ 22 w 110"/>
                <a:gd name="T9" fmla="*/ 5 h 209"/>
                <a:gd name="T10" fmla="*/ 7 w 110"/>
                <a:gd name="T11" fmla="*/ 55 h 209"/>
                <a:gd name="T12" fmla="*/ 6 w 110"/>
                <a:gd name="T13" fmla="*/ 57 h 209"/>
                <a:gd name="T14" fmla="*/ 1 w 110"/>
                <a:gd name="T15" fmla="*/ 59 h 209"/>
                <a:gd name="T16" fmla="*/ 0 w 110"/>
                <a:gd name="T17" fmla="*/ 60 h 209"/>
                <a:gd name="T18" fmla="*/ 16 w 110"/>
                <a:gd name="T19" fmla="*/ 60 h 209"/>
                <a:gd name="T20" fmla="*/ 17 w 110"/>
                <a:gd name="T21" fmla="*/ 59 h 209"/>
                <a:gd name="T22" fmla="*/ 13 w 110"/>
                <a:gd name="T23" fmla="*/ 58 h 209"/>
                <a:gd name="T24" fmla="*/ 11 w 110"/>
                <a:gd name="T25" fmla="*/ 55 h 209"/>
                <a:gd name="T26" fmla="*/ 26 w 110"/>
                <a:gd name="T27" fmla="*/ 5 h 209"/>
                <a:gd name="T28" fmla="*/ 27 w 110"/>
                <a:gd name="T29" fmla="*/ 3 h 209"/>
                <a:gd name="T30" fmla="*/ 33 w 110"/>
                <a:gd name="T31" fmla="*/ 2 h 209"/>
                <a:gd name="T32" fmla="*/ 34 w 110"/>
                <a:gd name="T33" fmla="*/ 0 h 20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0" h="209">
                  <a:moveTo>
                    <a:pt x="110" y="0"/>
                  </a:moveTo>
                  <a:lnTo>
                    <a:pt x="56" y="0"/>
                  </a:lnTo>
                  <a:lnTo>
                    <a:pt x="55" y="6"/>
                  </a:lnTo>
                  <a:lnTo>
                    <a:pt x="65" y="7"/>
                  </a:lnTo>
                  <a:lnTo>
                    <a:pt x="71" y="16"/>
                  </a:lnTo>
                  <a:lnTo>
                    <a:pt x="23" y="193"/>
                  </a:lnTo>
                  <a:lnTo>
                    <a:pt x="19" y="200"/>
                  </a:lnTo>
                  <a:lnTo>
                    <a:pt x="1" y="204"/>
                  </a:lnTo>
                  <a:lnTo>
                    <a:pt x="0" y="209"/>
                  </a:lnTo>
                  <a:lnTo>
                    <a:pt x="54" y="209"/>
                  </a:lnTo>
                  <a:lnTo>
                    <a:pt x="55" y="204"/>
                  </a:lnTo>
                  <a:lnTo>
                    <a:pt x="43" y="203"/>
                  </a:lnTo>
                  <a:lnTo>
                    <a:pt x="39" y="192"/>
                  </a:lnTo>
                  <a:lnTo>
                    <a:pt x="86" y="16"/>
                  </a:lnTo>
                  <a:lnTo>
                    <a:pt x="89" y="11"/>
                  </a:lnTo>
                  <a:lnTo>
                    <a:pt x="108" y="6"/>
                  </a:lnTo>
                  <a:lnTo>
                    <a:pt x="110" y="0"/>
                  </a:lnTo>
                  <a:close/>
                </a:path>
              </a:pathLst>
            </a:custGeom>
            <a:solidFill>
              <a:srgbClr val="3333CC"/>
            </a:solidFill>
            <a:ln w="19050" cmpd="sng">
              <a:solidFill>
                <a:srgbClr val="000000"/>
              </a:solidFill>
              <a:round/>
              <a:headEnd/>
              <a:tailEnd/>
            </a:ln>
          </p:spPr>
          <p:txBody>
            <a:bodyPr/>
            <a:lstStyle/>
            <a:p>
              <a:endParaRPr lang="zh-CN" altLang="en-US"/>
            </a:p>
          </p:txBody>
        </p:sp>
        <p:sp>
          <p:nvSpPr>
            <p:cNvPr id="107638" name="Freeform 105"/>
            <p:cNvSpPr>
              <a:spLocks/>
            </p:cNvSpPr>
            <p:nvPr/>
          </p:nvSpPr>
          <p:spPr bwMode="auto">
            <a:xfrm>
              <a:off x="2972" y="2720"/>
              <a:ext cx="73" cy="138"/>
            </a:xfrm>
            <a:custGeom>
              <a:avLst/>
              <a:gdLst>
                <a:gd name="T0" fmla="*/ 30 w 113"/>
                <a:gd name="T1" fmla="*/ 0 h 209"/>
                <a:gd name="T2" fmla="*/ 16 w 113"/>
                <a:gd name="T3" fmla="*/ 0 h 209"/>
                <a:gd name="T4" fmla="*/ 15 w 113"/>
                <a:gd name="T5" fmla="*/ 2 h 209"/>
                <a:gd name="T6" fmla="*/ 18 w 113"/>
                <a:gd name="T7" fmla="*/ 2 h 209"/>
                <a:gd name="T8" fmla="*/ 19 w 113"/>
                <a:gd name="T9" fmla="*/ 5 h 209"/>
                <a:gd name="T10" fmla="*/ 6 w 113"/>
                <a:gd name="T11" fmla="*/ 56 h 209"/>
                <a:gd name="T12" fmla="*/ 6 w 113"/>
                <a:gd name="T13" fmla="*/ 58 h 209"/>
                <a:gd name="T14" fmla="*/ 1 w 113"/>
                <a:gd name="T15" fmla="*/ 59 h 209"/>
                <a:gd name="T16" fmla="*/ 0 w 113"/>
                <a:gd name="T17" fmla="*/ 60 h 209"/>
                <a:gd name="T18" fmla="*/ 16 w 113"/>
                <a:gd name="T19" fmla="*/ 60 h 209"/>
                <a:gd name="T20" fmla="*/ 16 w 113"/>
                <a:gd name="T21" fmla="*/ 59 h 209"/>
                <a:gd name="T22" fmla="*/ 12 w 113"/>
                <a:gd name="T23" fmla="*/ 58 h 209"/>
                <a:gd name="T24" fmla="*/ 11 w 113"/>
                <a:gd name="T25" fmla="*/ 56 h 209"/>
                <a:gd name="T26" fmla="*/ 23 w 113"/>
                <a:gd name="T27" fmla="*/ 5 h 209"/>
                <a:gd name="T28" fmla="*/ 25 w 113"/>
                <a:gd name="T29" fmla="*/ 3 h 209"/>
                <a:gd name="T30" fmla="*/ 30 w 113"/>
                <a:gd name="T31" fmla="*/ 2 h 209"/>
                <a:gd name="T32" fmla="*/ 30 w 113"/>
                <a:gd name="T33" fmla="*/ 0 h 20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3" h="209">
                  <a:moveTo>
                    <a:pt x="113" y="0"/>
                  </a:moveTo>
                  <a:lnTo>
                    <a:pt x="57" y="0"/>
                  </a:lnTo>
                  <a:lnTo>
                    <a:pt x="54" y="6"/>
                  </a:lnTo>
                  <a:lnTo>
                    <a:pt x="67" y="8"/>
                  </a:lnTo>
                  <a:lnTo>
                    <a:pt x="72" y="17"/>
                  </a:lnTo>
                  <a:lnTo>
                    <a:pt x="25" y="196"/>
                  </a:lnTo>
                  <a:lnTo>
                    <a:pt x="21" y="201"/>
                  </a:lnTo>
                  <a:lnTo>
                    <a:pt x="1" y="204"/>
                  </a:lnTo>
                  <a:lnTo>
                    <a:pt x="0" y="209"/>
                  </a:lnTo>
                  <a:lnTo>
                    <a:pt x="57" y="209"/>
                  </a:lnTo>
                  <a:lnTo>
                    <a:pt x="58" y="204"/>
                  </a:lnTo>
                  <a:lnTo>
                    <a:pt x="47" y="203"/>
                  </a:lnTo>
                  <a:lnTo>
                    <a:pt x="40" y="194"/>
                  </a:lnTo>
                  <a:lnTo>
                    <a:pt x="87" y="16"/>
                  </a:lnTo>
                  <a:lnTo>
                    <a:pt x="92" y="10"/>
                  </a:lnTo>
                  <a:lnTo>
                    <a:pt x="111" y="6"/>
                  </a:lnTo>
                  <a:lnTo>
                    <a:pt x="113" y="0"/>
                  </a:lnTo>
                  <a:close/>
                </a:path>
              </a:pathLst>
            </a:custGeom>
            <a:solidFill>
              <a:srgbClr val="3333CC"/>
            </a:solidFill>
            <a:ln w="19050" cmpd="sng">
              <a:solidFill>
                <a:srgbClr val="000000"/>
              </a:solidFill>
              <a:round/>
              <a:headEnd/>
              <a:tailEnd/>
            </a:ln>
          </p:spPr>
          <p:txBody>
            <a:bodyPr/>
            <a:lstStyle/>
            <a:p>
              <a:endParaRPr lang="zh-CN" altLang="en-US"/>
            </a:p>
          </p:txBody>
        </p:sp>
      </p:grpSp>
      <p:grpSp>
        <p:nvGrpSpPr>
          <p:cNvPr id="390250" name="Group 106"/>
          <p:cNvGrpSpPr>
            <a:grpSpLocks/>
          </p:cNvGrpSpPr>
          <p:nvPr/>
        </p:nvGrpSpPr>
        <p:grpSpPr bwMode="auto">
          <a:xfrm>
            <a:off x="4359275" y="5019675"/>
            <a:ext cx="277813" cy="314325"/>
            <a:chOff x="2746" y="3162"/>
            <a:chExt cx="175" cy="198"/>
          </a:xfrm>
        </p:grpSpPr>
        <p:sp>
          <p:nvSpPr>
            <p:cNvPr id="107630" name="Freeform 107"/>
            <p:cNvSpPr>
              <a:spLocks/>
            </p:cNvSpPr>
            <p:nvPr/>
          </p:nvSpPr>
          <p:spPr bwMode="auto">
            <a:xfrm>
              <a:off x="2870" y="3162"/>
              <a:ext cx="51" cy="51"/>
            </a:xfrm>
            <a:custGeom>
              <a:avLst/>
              <a:gdLst>
                <a:gd name="T0" fmla="*/ 22 w 78"/>
                <a:gd name="T1" fmla="*/ 11 h 78"/>
                <a:gd name="T2" fmla="*/ 22 w 78"/>
                <a:gd name="T3" fmla="*/ 9 h 78"/>
                <a:gd name="T4" fmla="*/ 22 w 78"/>
                <a:gd name="T5" fmla="*/ 8 h 78"/>
                <a:gd name="T6" fmla="*/ 20 w 78"/>
                <a:gd name="T7" fmla="*/ 7 h 78"/>
                <a:gd name="T8" fmla="*/ 20 w 78"/>
                <a:gd name="T9" fmla="*/ 5 h 78"/>
                <a:gd name="T10" fmla="*/ 19 w 78"/>
                <a:gd name="T11" fmla="*/ 4 h 78"/>
                <a:gd name="T12" fmla="*/ 18 w 78"/>
                <a:gd name="T13" fmla="*/ 3 h 78"/>
                <a:gd name="T14" fmla="*/ 17 w 78"/>
                <a:gd name="T15" fmla="*/ 2 h 78"/>
                <a:gd name="T16" fmla="*/ 16 w 78"/>
                <a:gd name="T17" fmla="*/ 1 h 78"/>
                <a:gd name="T18" fmla="*/ 14 w 78"/>
                <a:gd name="T19" fmla="*/ 1 h 78"/>
                <a:gd name="T20" fmla="*/ 12 w 78"/>
                <a:gd name="T21" fmla="*/ 0 h 78"/>
                <a:gd name="T22" fmla="*/ 11 w 78"/>
                <a:gd name="T23" fmla="*/ 0 h 78"/>
                <a:gd name="T24" fmla="*/ 9 w 78"/>
                <a:gd name="T25" fmla="*/ 0 h 78"/>
                <a:gd name="T26" fmla="*/ 8 w 78"/>
                <a:gd name="T27" fmla="*/ 1 h 78"/>
                <a:gd name="T28" fmla="*/ 7 w 78"/>
                <a:gd name="T29" fmla="*/ 1 h 78"/>
                <a:gd name="T30" fmla="*/ 5 w 78"/>
                <a:gd name="T31" fmla="*/ 2 h 78"/>
                <a:gd name="T32" fmla="*/ 4 w 78"/>
                <a:gd name="T33" fmla="*/ 3 h 78"/>
                <a:gd name="T34" fmla="*/ 3 w 78"/>
                <a:gd name="T35" fmla="*/ 4 h 78"/>
                <a:gd name="T36" fmla="*/ 2 w 78"/>
                <a:gd name="T37" fmla="*/ 5 h 78"/>
                <a:gd name="T38" fmla="*/ 1 w 78"/>
                <a:gd name="T39" fmla="*/ 7 h 78"/>
                <a:gd name="T40" fmla="*/ 1 w 78"/>
                <a:gd name="T41" fmla="*/ 8 h 78"/>
                <a:gd name="T42" fmla="*/ 0 w 78"/>
                <a:gd name="T43" fmla="*/ 9 h 78"/>
                <a:gd name="T44" fmla="*/ 0 w 78"/>
                <a:gd name="T45" fmla="*/ 11 h 78"/>
                <a:gd name="T46" fmla="*/ 0 w 78"/>
                <a:gd name="T47" fmla="*/ 12 h 78"/>
                <a:gd name="T48" fmla="*/ 1 w 78"/>
                <a:gd name="T49" fmla="*/ 14 h 78"/>
                <a:gd name="T50" fmla="*/ 1 w 78"/>
                <a:gd name="T51" fmla="*/ 16 h 78"/>
                <a:gd name="T52" fmla="*/ 2 w 78"/>
                <a:gd name="T53" fmla="*/ 17 h 78"/>
                <a:gd name="T54" fmla="*/ 3 w 78"/>
                <a:gd name="T55" fmla="*/ 18 h 78"/>
                <a:gd name="T56" fmla="*/ 4 w 78"/>
                <a:gd name="T57" fmla="*/ 19 h 78"/>
                <a:gd name="T58" fmla="*/ 5 w 78"/>
                <a:gd name="T59" fmla="*/ 20 h 78"/>
                <a:gd name="T60" fmla="*/ 7 w 78"/>
                <a:gd name="T61" fmla="*/ 20 h 78"/>
                <a:gd name="T62" fmla="*/ 8 w 78"/>
                <a:gd name="T63" fmla="*/ 22 h 78"/>
                <a:gd name="T64" fmla="*/ 9 w 78"/>
                <a:gd name="T65" fmla="*/ 22 h 78"/>
                <a:gd name="T66" fmla="*/ 11 w 78"/>
                <a:gd name="T67" fmla="*/ 22 h 78"/>
                <a:gd name="T68" fmla="*/ 12 w 78"/>
                <a:gd name="T69" fmla="*/ 22 h 78"/>
                <a:gd name="T70" fmla="*/ 14 w 78"/>
                <a:gd name="T71" fmla="*/ 22 h 78"/>
                <a:gd name="T72" fmla="*/ 16 w 78"/>
                <a:gd name="T73" fmla="*/ 20 h 78"/>
                <a:gd name="T74" fmla="*/ 17 w 78"/>
                <a:gd name="T75" fmla="*/ 20 h 78"/>
                <a:gd name="T76" fmla="*/ 18 w 78"/>
                <a:gd name="T77" fmla="*/ 19 h 78"/>
                <a:gd name="T78" fmla="*/ 19 w 78"/>
                <a:gd name="T79" fmla="*/ 18 h 78"/>
                <a:gd name="T80" fmla="*/ 20 w 78"/>
                <a:gd name="T81" fmla="*/ 17 h 78"/>
                <a:gd name="T82" fmla="*/ 20 w 78"/>
                <a:gd name="T83" fmla="*/ 16 h 78"/>
                <a:gd name="T84" fmla="*/ 22 w 78"/>
                <a:gd name="T85" fmla="*/ 14 h 78"/>
                <a:gd name="T86" fmla="*/ 22 w 78"/>
                <a:gd name="T87" fmla="*/ 12 h 78"/>
                <a:gd name="T88" fmla="*/ 22 w 78"/>
                <a:gd name="T89" fmla="*/ 11 h 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8" h="78">
                  <a:moveTo>
                    <a:pt x="78" y="39"/>
                  </a:moveTo>
                  <a:lnTo>
                    <a:pt x="77" y="34"/>
                  </a:lnTo>
                  <a:lnTo>
                    <a:pt x="76" y="27"/>
                  </a:lnTo>
                  <a:lnTo>
                    <a:pt x="74" y="23"/>
                  </a:lnTo>
                  <a:lnTo>
                    <a:pt x="72" y="18"/>
                  </a:lnTo>
                  <a:lnTo>
                    <a:pt x="69" y="13"/>
                  </a:lnTo>
                  <a:lnTo>
                    <a:pt x="65" y="9"/>
                  </a:lnTo>
                  <a:lnTo>
                    <a:pt x="60" y="6"/>
                  </a:lnTo>
                  <a:lnTo>
                    <a:pt x="55" y="3"/>
                  </a:lnTo>
                  <a:lnTo>
                    <a:pt x="50" y="1"/>
                  </a:lnTo>
                  <a:lnTo>
                    <a:pt x="44" y="0"/>
                  </a:lnTo>
                  <a:lnTo>
                    <a:pt x="39" y="0"/>
                  </a:lnTo>
                  <a:lnTo>
                    <a:pt x="34" y="0"/>
                  </a:lnTo>
                  <a:lnTo>
                    <a:pt x="28" y="1"/>
                  </a:lnTo>
                  <a:lnTo>
                    <a:pt x="23" y="3"/>
                  </a:lnTo>
                  <a:lnTo>
                    <a:pt x="18" y="6"/>
                  </a:lnTo>
                  <a:lnTo>
                    <a:pt x="14" y="9"/>
                  </a:lnTo>
                  <a:lnTo>
                    <a:pt x="9" y="13"/>
                  </a:lnTo>
                  <a:lnTo>
                    <a:pt x="6" y="18"/>
                  </a:lnTo>
                  <a:lnTo>
                    <a:pt x="3" y="23"/>
                  </a:lnTo>
                  <a:lnTo>
                    <a:pt x="2" y="27"/>
                  </a:lnTo>
                  <a:lnTo>
                    <a:pt x="0" y="34"/>
                  </a:lnTo>
                  <a:lnTo>
                    <a:pt x="0" y="39"/>
                  </a:lnTo>
                  <a:lnTo>
                    <a:pt x="0" y="44"/>
                  </a:lnTo>
                  <a:lnTo>
                    <a:pt x="2" y="49"/>
                  </a:lnTo>
                  <a:lnTo>
                    <a:pt x="3" y="55"/>
                  </a:lnTo>
                  <a:lnTo>
                    <a:pt x="6" y="60"/>
                  </a:lnTo>
                  <a:lnTo>
                    <a:pt x="9" y="64"/>
                  </a:lnTo>
                  <a:lnTo>
                    <a:pt x="14" y="69"/>
                  </a:lnTo>
                  <a:lnTo>
                    <a:pt x="18" y="72"/>
                  </a:lnTo>
                  <a:lnTo>
                    <a:pt x="23" y="74"/>
                  </a:lnTo>
                  <a:lnTo>
                    <a:pt x="28" y="76"/>
                  </a:lnTo>
                  <a:lnTo>
                    <a:pt x="34" y="77"/>
                  </a:lnTo>
                  <a:lnTo>
                    <a:pt x="39" y="78"/>
                  </a:lnTo>
                  <a:lnTo>
                    <a:pt x="44" y="77"/>
                  </a:lnTo>
                  <a:lnTo>
                    <a:pt x="50" y="76"/>
                  </a:lnTo>
                  <a:lnTo>
                    <a:pt x="55" y="74"/>
                  </a:lnTo>
                  <a:lnTo>
                    <a:pt x="60" y="72"/>
                  </a:lnTo>
                  <a:lnTo>
                    <a:pt x="65" y="69"/>
                  </a:lnTo>
                  <a:lnTo>
                    <a:pt x="69" y="64"/>
                  </a:lnTo>
                  <a:lnTo>
                    <a:pt x="72" y="60"/>
                  </a:lnTo>
                  <a:lnTo>
                    <a:pt x="74" y="55"/>
                  </a:lnTo>
                  <a:lnTo>
                    <a:pt x="76" y="49"/>
                  </a:lnTo>
                  <a:lnTo>
                    <a:pt x="77" y="44"/>
                  </a:lnTo>
                  <a:lnTo>
                    <a:pt x="78" y="39"/>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7631" name="Freeform 108"/>
            <p:cNvSpPr>
              <a:spLocks/>
            </p:cNvSpPr>
            <p:nvPr/>
          </p:nvSpPr>
          <p:spPr bwMode="auto">
            <a:xfrm>
              <a:off x="2815" y="3222"/>
              <a:ext cx="28" cy="4"/>
            </a:xfrm>
            <a:custGeom>
              <a:avLst/>
              <a:gdLst>
                <a:gd name="T0" fmla="*/ 11 w 44"/>
                <a:gd name="T1" fmla="*/ 0 h 5"/>
                <a:gd name="T2" fmla="*/ 1 w 44"/>
                <a:gd name="T3" fmla="*/ 0 h 5"/>
                <a:gd name="T4" fmla="*/ 0 w 44"/>
                <a:gd name="T5" fmla="*/ 2 h 5"/>
                <a:gd name="T6" fmla="*/ 1 w 44"/>
                <a:gd name="T7" fmla="*/ 2 h 5"/>
                <a:gd name="T8" fmla="*/ 11 w 44"/>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 h="5">
                  <a:moveTo>
                    <a:pt x="44" y="0"/>
                  </a:moveTo>
                  <a:lnTo>
                    <a:pt x="2" y="0"/>
                  </a:lnTo>
                  <a:lnTo>
                    <a:pt x="0" y="5"/>
                  </a:lnTo>
                  <a:lnTo>
                    <a:pt x="2" y="5"/>
                  </a:lnTo>
                  <a:lnTo>
                    <a:pt x="44" y="0"/>
                  </a:lnTo>
                  <a:close/>
                </a:path>
              </a:pathLst>
            </a:custGeom>
            <a:solidFill>
              <a:srgbClr val="FF3300"/>
            </a:solidFill>
            <a:ln w="19050" cmpd="sng">
              <a:solidFill>
                <a:srgbClr val="000000"/>
              </a:solidFill>
              <a:round/>
              <a:headEnd/>
              <a:tailEnd/>
            </a:ln>
          </p:spPr>
          <p:txBody>
            <a:bodyPr/>
            <a:lstStyle/>
            <a:p>
              <a:endParaRPr lang="zh-CN" altLang="en-US"/>
            </a:p>
          </p:txBody>
        </p:sp>
        <p:sp>
          <p:nvSpPr>
            <p:cNvPr id="107632" name="Freeform 109"/>
            <p:cNvSpPr>
              <a:spLocks/>
            </p:cNvSpPr>
            <p:nvPr/>
          </p:nvSpPr>
          <p:spPr bwMode="auto">
            <a:xfrm>
              <a:off x="2811" y="3222"/>
              <a:ext cx="32" cy="138"/>
            </a:xfrm>
            <a:custGeom>
              <a:avLst/>
              <a:gdLst>
                <a:gd name="T0" fmla="*/ 15 w 46"/>
                <a:gd name="T1" fmla="*/ 0 h 209"/>
                <a:gd name="T2" fmla="*/ 1 w 46"/>
                <a:gd name="T3" fmla="*/ 1 h 209"/>
                <a:gd name="T4" fmla="*/ 5 w 46"/>
                <a:gd name="T5" fmla="*/ 4 h 209"/>
                <a:gd name="T6" fmla="*/ 0 w 46"/>
                <a:gd name="T7" fmla="*/ 60 h 209"/>
                <a:gd name="T8" fmla="*/ 5 w 46"/>
                <a:gd name="T9" fmla="*/ 56 h 209"/>
                <a:gd name="T10" fmla="*/ 9 w 46"/>
                <a:gd name="T11" fmla="*/ 5 h 209"/>
                <a:gd name="T12" fmla="*/ 10 w 46"/>
                <a:gd name="T13" fmla="*/ 3 h 209"/>
                <a:gd name="T14" fmla="*/ 15 w 46"/>
                <a:gd name="T15" fmla="*/ 1 h 209"/>
                <a:gd name="T16" fmla="*/ 15 w 46"/>
                <a:gd name="T17" fmla="*/ 0 h 2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209">
                  <a:moveTo>
                    <a:pt x="46" y="0"/>
                  </a:moveTo>
                  <a:lnTo>
                    <a:pt x="4" y="5"/>
                  </a:lnTo>
                  <a:lnTo>
                    <a:pt x="15" y="13"/>
                  </a:lnTo>
                  <a:lnTo>
                    <a:pt x="0" y="209"/>
                  </a:lnTo>
                  <a:lnTo>
                    <a:pt x="15" y="194"/>
                  </a:lnTo>
                  <a:lnTo>
                    <a:pt x="28" y="17"/>
                  </a:lnTo>
                  <a:lnTo>
                    <a:pt x="29" y="10"/>
                  </a:lnTo>
                  <a:lnTo>
                    <a:pt x="45" y="5"/>
                  </a:lnTo>
                  <a:lnTo>
                    <a:pt x="46" y="0"/>
                  </a:lnTo>
                  <a:close/>
                </a:path>
              </a:pathLst>
            </a:custGeom>
            <a:solidFill>
              <a:srgbClr val="FF3300"/>
            </a:solidFill>
            <a:ln w="19050" cmpd="sng">
              <a:solidFill>
                <a:srgbClr val="000000"/>
              </a:solidFill>
              <a:round/>
              <a:headEnd/>
              <a:tailEnd/>
            </a:ln>
          </p:spPr>
          <p:txBody>
            <a:bodyPr/>
            <a:lstStyle/>
            <a:p>
              <a:endParaRPr lang="zh-CN" altLang="en-US"/>
            </a:p>
          </p:txBody>
        </p:sp>
        <p:sp>
          <p:nvSpPr>
            <p:cNvPr id="107633" name="Freeform 110"/>
            <p:cNvSpPr>
              <a:spLocks/>
            </p:cNvSpPr>
            <p:nvPr/>
          </p:nvSpPr>
          <p:spPr bwMode="auto">
            <a:xfrm>
              <a:off x="2811" y="3222"/>
              <a:ext cx="78" cy="138"/>
            </a:xfrm>
            <a:custGeom>
              <a:avLst/>
              <a:gdLst>
                <a:gd name="T0" fmla="*/ 35 w 117"/>
                <a:gd name="T1" fmla="*/ 0 h 209"/>
                <a:gd name="T2" fmla="*/ 25 w 117"/>
                <a:gd name="T3" fmla="*/ 0 h 209"/>
                <a:gd name="T4" fmla="*/ 25 w 117"/>
                <a:gd name="T5" fmla="*/ 1 h 209"/>
                <a:gd name="T6" fmla="*/ 26 w 117"/>
                <a:gd name="T7" fmla="*/ 2 h 209"/>
                <a:gd name="T8" fmla="*/ 27 w 117"/>
                <a:gd name="T9" fmla="*/ 6 h 209"/>
                <a:gd name="T10" fmla="*/ 5 w 117"/>
                <a:gd name="T11" fmla="*/ 56 h 209"/>
                <a:gd name="T12" fmla="*/ 0 w 117"/>
                <a:gd name="T13" fmla="*/ 60 h 209"/>
                <a:gd name="T14" fmla="*/ 4 w 117"/>
                <a:gd name="T15" fmla="*/ 60 h 209"/>
                <a:gd name="T16" fmla="*/ 29 w 117"/>
                <a:gd name="T17" fmla="*/ 5 h 209"/>
                <a:gd name="T18" fmla="*/ 30 w 117"/>
                <a:gd name="T19" fmla="*/ 4 h 209"/>
                <a:gd name="T20" fmla="*/ 34 w 117"/>
                <a:gd name="T21" fmla="*/ 1 h 209"/>
                <a:gd name="T22" fmla="*/ 35 w 117"/>
                <a:gd name="T23" fmla="*/ 0 h 2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7" h="209">
                  <a:moveTo>
                    <a:pt x="117" y="0"/>
                  </a:moveTo>
                  <a:lnTo>
                    <a:pt x="86" y="0"/>
                  </a:lnTo>
                  <a:lnTo>
                    <a:pt x="84" y="5"/>
                  </a:lnTo>
                  <a:lnTo>
                    <a:pt x="89" y="6"/>
                  </a:lnTo>
                  <a:lnTo>
                    <a:pt x="93" y="19"/>
                  </a:lnTo>
                  <a:lnTo>
                    <a:pt x="15" y="194"/>
                  </a:lnTo>
                  <a:lnTo>
                    <a:pt x="0" y="209"/>
                  </a:lnTo>
                  <a:lnTo>
                    <a:pt x="13" y="209"/>
                  </a:lnTo>
                  <a:lnTo>
                    <a:pt x="99" y="18"/>
                  </a:lnTo>
                  <a:lnTo>
                    <a:pt x="100" y="14"/>
                  </a:lnTo>
                  <a:lnTo>
                    <a:pt x="116" y="5"/>
                  </a:lnTo>
                  <a:lnTo>
                    <a:pt x="117" y="0"/>
                  </a:lnTo>
                  <a:close/>
                </a:path>
              </a:pathLst>
            </a:custGeom>
            <a:solidFill>
              <a:srgbClr val="FF3300"/>
            </a:solidFill>
            <a:ln w="19050" cmpd="sng">
              <a:solidFill>
                <a:srgbClr val="000000"/>
              </a:solidFill>
              <a:round/>
              <a:headEnd/>
              <a:tailEnd/>
            </a:ln>
          </p:spPr>
          <p:txBody>
            <a:bodyPr/>
            <a:lstStyle/>
            <a:p>
              <a:endParaRPr lang="zh-CN" altLang="en-US"/>
            </a:p>
          </p:txBody>
        </p:sp>
        <p:sp>
          <p:nvSpPr>
            <p:cNvPr id="107634" name="Freeform 111"/>
            <p:cNvSpPr>
              <a:spLocks/>
            </p:cNvSpPr>
            <p:nvPr/>
          </p:nvSpPr>
          <p:spPr bwMode="auto">
            <a:xfrm>
              <a:off x="2746" y="3222"/>
              <a:ext cx="69" cy="138"/>
            </a:xfrm>
            <a:custGeom>
              <a:avLst/>
              <a:gdLst>
                <a:gd name="T0" fmla="*/ 30 w 105"/>
                <a:gd name="T1" fmla="*/ 0 h 209"/>
                <a:gd name="T2" fmla="*/ 17 w 105"/>
                <a:gd name="T3" fmla="*/ 0 h 209"/>
                <a:gd name="T4" fmla="*/ 16 w 105"/>
                <a:gd name="T5" fmla="*/ 1 h 209"/>
                <a:gd name="T6" fmla="*/ 18 w 105"/>
                <a:gd name="T7" fmla="*/ 2 h 209"/>
                <a:gd name="T8" fmla="*/ 20 w 105"/>
                <a:gd name="T9" fmla="*/ 5 h 209"/>
                <a:gd name="T10" fmla="*/ 7 w 105"/>
                <a:gd name="T11" fmla="*/ 55 h 209"/>
                <a:gd name="T12" fmla="*/ 6 w 105"/>
                <a:gd name="T13" fmla="*/ 57 h 209"/>
                <a:gd name="T14" fmla="*/ 1 w 105"/>
                <a:gd name="T15" fmla="*/ 58 h 209"/>
                <a:gd name="T16" fmla="*/ 0 w 105"/>
                <a:gd name="T17" fmla="*/ 60 h 209"/>
                <a:gd name="T18" fmla="*/ 15 w 105"/>
                <a:gd name="T19" fmla="*/ 60 h 209"/>
                <a:gd name="T20" fmla="*/ 16 w 105"/>
                <a:gd name="T21" fmla="*/ 58 h 209"/>
                <a:gd name="T22" fmla="*/ 12 w 105"/>
                <a:gd name="T23" fmla="*/ 58 h 209"/>
                <a:gd name="T24" fmla="*/ 11 w 105"/>
                <a:gd name="T25" fmla="*/ 55 h 209"/>
                <a:gd name="T26" fmla="*/ 24 w 105"/>
                <a:gd name="T27" fmla="*/ 5 h 209"/>
                <a:gd name="T28" fmla="*/ 24 w 105"/>
                <a:gd name="T29" fmla="*/ 4 h 209"/>
                <a:gd name="T30" fmla="*/ 30 w 105"/>
                <a:gd name="T31" fmla="*/ 1 h 209"/>
                <a:gd name="T32" fmla="*/ 30 w 105"/>
                <a:gd name="T33" fmla="*/ 0 h 20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5" h="209">
                  <a:moveTo>
                    <a:pt x="105" y="0"/>
                  </a:moveTo>
                  <a:lnTo>
                    <a:pt x="60" y="0"/>
                  </a:lnTo>
                  <a:lnTo>
                    <a:pt x="58" y="5"/>
                  </a:lnTo>
                  <a:lnTo>
                    <a:pt x="66" y="6"/>
                  </a:lnTo>
                  <a:lnTo>
                    <a:pt x="71" y="18"/>
                  </a:lnTo>
                  <a:lnTo>
                    <a:pt x="24" y="192"/>
                  </a:lnTo>
                  <a:lnTo>
                    <a:pt x="20" y="198"/>
                  </a:lnTo>
                  <a:lnTo>
                    <a:pt x="2" y="203"/>
                  </a:lnTo>
                  <a:lnTo>
                    <a:pt x="0" y="209"/>
                  </a:lnTo>
                  <a:lnTo>
                    <a:pt x="54" y="209"/>
                  </a:lnTo>
                  <a:lnTo>
                    <a:pt x="55" y="203"/>
                  </a:lnTo>
                  <a:lnTo>
                    <a:pt x="43" y="202"/>
                  </a:lnTo>
                  <a:lnTo>
                    <a:pt x="39" y="192"/>
                  </a:lnTo>
                  <a:lnTo>
                    <a:pt x="86" y="18"/>
                  </a:lnTo>
                  <a:lnTo>
                    <a:pt x="87" y="13"/>
                  </a:lnTo>
                  <a:lnTo>
                    <a:pt x="103" y="5"/>
                  </a:lnTo>
                  <a:lnTo>
                    <a:pt x="105" y="0"/>
                  </a:lnTo>
                  <a:close/>
                </a:path>
              </a:pathLst>
            </a:custGeom>
            <a:solidFill>
              <a:srgbClr val="FF3300"/>
            </a:solidFill>
            <a:ln w="19050" cmpd="sng">
              <a:solidFill>
                <a:srgbClr val="000000"/>
              </a:solidFill>
              <a:round/>
              <a:headEnd/>
              <a:tailEnd/>
            </a:ln>
          </p:spPr>
          <p:txBody>
            <a:bodyPr/>
            <a:lstStyle/>
            <a:p>
              <a:endParaRPr lang="zh-CN" altLang="en-US"/>
            </a:p>
          </p:txBody>
        </p:sp>
      </p:grpSp>
      <p:grpSp>
        <p:nvGrpSpPr>
          <p:cNvPr id="107532" name="Group 112"/>
          <p:cNvGrpSpPr>
            <a:grpSpLocks/>
          </p:cNvGrpSpPr>
          <p:nvPr/>
        </p:nvGrpSpPr>
        <p:grpSpPr bwMode="auto">
          <a:xfrm>
            <a:off x="611188" y="1176338"/>
            <a:ext cx="6985000" cy="5421312"/>
            <a:chOff x="385" y="741"/>
            <a:chExt cx="4400" cy="3415"/>
          </a:xfrm>
        </p:grpSpPr>
        <p:sp>
          <p:nvSpPr>
            <p:cNvPr id="107533" name="Line 113"/>
            <p:cNvSpPr>
              <a:spLocks noChangeShapeType="1"/>
            </p:cNvSpPr>
            <p:nvPr/>
          </p:nvSpPr>
          <p:spPr bwMode="auto">
            <a:xfrm>
              <a:off x="385" y="741"/>
              <a:ext cx="0" cy="179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34" name="Line 114"/>
            <p:cNvSpPr>
              <a:spLocks noChangeShapeType="1"/>
            </p:cNvSpPr>
            <p:nvPr/>
          </p:nvSpPr>
          <p:spPr bwMode="auto">
            <a:xfrm>
              <a:off x="3165" y="741"/>
              <a:ext cx="0" cy="179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35" name="Line 115"/>
            <p:cNvSpPr>
              <a:spLocks noChangeShapeType="1"/>
            </p:cNvSpPr>
            <p:nvPr/>
          </p:nvSpPr>
          <p:spPr bwMode="auto">
            <a:xfrm>
              <a:off x="385" y="741"/>
              <a:ext cx="2780"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36" name="Line 116"/>
            <p:cNvSpPr>
              <a:spLocks noChangeShapeType="1"/>
            </p:cNvSpPr>
            <p:nvPr/>
          </p:nvSpPr>
          <p:spPr bwMode="auto">
            <a:xfrm flipH="1">
              <a:off x="776" y="1105"/>
              <a:ext cx="608" cy="85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37" name="Line 117"/>
            <p:cNvSpPr>
              <a:spLocks noChangeShapeType="1"/>
            </p:cNvSpPr>
            <p:nvPr/>
          </p:nvSpPr>
          <p:spPr bwMode="auto">
            <a:xfrm>
              <a:off x="776" y="1956"/>
              <a:ext cx="1432" cy="43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38" name="Line 118"/>
            <p:cNvSpPr>
              <a:spLocks noChangeShapeType="1"/>
            </p:cNvSpPr>
            <p:nvPr/>
          </p:nvSpPr>
          <p:spPr bwMode="auto">
            <a:xfrm>
              <a:off x="1384" y="1105"/>
              <a:ext cx="824" cy="128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39" name="Line 119"/>
            <p:cNvSpPr>
              <a:spLocks noChangeShapeType="1"/>
            </p:cNvSpPr>
            <p:nvPr/>
          </p:nvSpPr>
          <p:spPr bwMode="auto">
            <a:xfrm flipH="1" flipV="1">
              <a:off x="1931" y="3696"/>
              <a:ext cx="843" cy="23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0" name="Line 120"/>
            <p:cNvSpPr>
              <a:spLocks noChangeShapeType="1"/>
            </p:cNvSpPr>
            <p:nvPr/>
          </p:nvSpPr>
          <p:spPr bwMode="auto">
            <a:xfrm flipV="1">
              <a:off x="2774" y="3383"/>
              <a:ext cx="276" cy="54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1" name="Line 121"/>
            <p:cNvSpPr>
              <a:spLocks noChangeShapeType="1"/>
            </p:cNvSpPr>
            <p:nvPr/>
          </p:nvSpPr>
          <p:spPr bwMode="auto">
            <a:xfrm flipV="1">
              <a:off x="1931" y="3383"/>
              <a:ext cx="1119" cy="31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2" name="Line 122"/>
            <p:cNvSpPr>
              <a:spLocks noChangeShapeType="1"/>
            </p:cNvSpPr>
            <p:nvPr/>
          </p:nvSpPr>
          <p:spPr bwMode="auto">
            <a:xfrm flipH="1" flipV="1">
              <a:off x="2898" y="3687"/>
              <a:ext cx="410" cy="12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3" name="Line 123"/>
            <p:cNvSpPr>
              <a:spLocks noChangeShapeType="1"/>
            </p:cNvSpPr>
            <p:nvPr/>
          </p:nvSpPr>
          <p:spPr bwMode="auto">
            <a:xfrm>
              <a:off x="933" y="957"/>
              <a:ext cx="285" cy="37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4" name="Line 124"/>
            <p:cNvSpPr>
              <a:spLocks noChangeShapeType="1"/>
            </p:cNvSpPr>
            <p:nvPr/>
          </p:nvSpPr>
          <p:spPr bwMode="auto">
            <a:xfrm>
              <a:off x="385" y="2536"/>
              <a:ext cx="1620" cy="162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5" name="Line 125"/>
            <p:cNvSpPr>
              <a:spLocks noChangeShapeType="1"/>
            </p:cNvSpPr>
            <p:nvPr/>
          </p:nvSpPr>
          <p:spPr bwMode="auto">
            <a:xfrm>
              <a:off x="3165" y="2536"/>
              <a:ext cx="1620" cy="162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6" name="Line 126"/>
            <p:cNvSpPr>
              <a:spLocks noChangeShapeType="1"/>
            </p:cNvSpPr>
            <p:nvPr/>
          </p:nvSpPr>
          <p:spPr bwMode="auto">
            <a:xfrm>
              <a:off x="2005" y="4156"/>
              <a:ext cx="2780"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7" name="Line 127"/>
            <p:cNvSpPr>
              <a:spLocks noChangeShapeType="1"/>
            </p:cNvSpPr>
            <p:nvPr/>
          </p:nvSpPr>
          <p:spPr bwMode="auto">
            <a:xfrm>
              <a:off x="1688" y="1712"/>
              <a:ext cx="810" cy="99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8" name="Line 128"/>
            <p:cNvSpPr>
              <a:spLocks noChangeShapeType="1"/>
            </p:cNvSpPr>
            <p:nvPr/>
          </p:nvSpPr>
          <p:spPr bwMode="auto">
            <a:xfrm flipH="1">
              <a:off x="1931" y="2495"/>
              <a:ext cx="843" cy="61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49" name="Line 129"/>
            <p:cNvSpPr>
              <a:spLocks noChangeShapeType="1"/>
            </p:cNvSpPr>
            <p:nvPr/>
          </p:nvSpPr>
          <p:spPr bwMode="auto">
            <a:xfrm>
              <a:off x="1931" y="3111"/>
              <a:ext cx="1119" cy="12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0" name="Line 130"/>
            <p:cNvSpPr>
              <a:spLocks noChangeShapeType="1"/>
            </p:cNvSpPr>
            <p:nvPr/>
          </p:nvSpPr>
          <p:spPr bwMode="auto">
            <a:xfrm flipH="1" flipV="1">
              <a:off x="2774" y="2495"/>
              <a:ext cx="276" cy="74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1" name="Line 131"/>
            <p:cNvSpPr>
              <a:spLocks noChangeShapeType="1"/>
            </p:cNvSpPr>
            <p:nvPr/>
          </p:nvSpPr>
          <p:spPr bwMode="auto">
            <a:xfrm>
              <a:off x="1246" y="1367"/>
              <a:ext cx="27" cy="4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2" name="Line 132"/>
            <p:cNvSpPr>
              <a:spLocks noChangeShapeType="1"/>
            </p:cNvSpPr>
            <p:nvPr/>
          </p:nvSpPr>
          <p:spPr bwMode="auto">
            <a:xfrm>
              <a:off x="1292" y="1431"/>
              <a:ext cx="60" cy="7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3" name="Line 133"/>
            <p:cNvSpPr>
              <a:spLocks noChangeShapeType="1"/>
            </p:cNvSpPr>
            <p:nvPr/>
          </p:nvSpPr>
          <p:spPr bwMode="auto">
            <a:xfrm>
              <a:off x="1370" y="1537"/>
              <a:ext cx="60" cy="7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4" name="Line 134"/>
            <p:cNvSpPr>
              <a:spLocks noChangeShapeType="1"/>
            </p:cNvSpPr>
            <p:nvPr/>
          </p:nvSpPr>
          <p:spPr bwMode="auto">
            <a:xfrm>
              <a:off x="1448" y="1638"/>
              <a:ext cx="55" cy="7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5" name="Line 135"/>
            <p:cNvSpPr>
              <a:spLocks noChangeShapeType="1"/>
            </p:cNvSpPr>
            <p:nvPr/>
          </p:nvSpPr>
          <p:spPr bwMode="auto">
            <a:xfrm>
              <a:off x="1526" y="1740"/>
              <a:ext cx="28" cy="4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6" name="Line 136"/>
            <p:cNvSpPr>
              <a:spLocks noChangeShapeType="1"/>
            </p:cNvSpPr>
            <p:nvPr/>
          </p:nvSpPr>
          <p:spPr bwMode="auto">
            <a:xfrm>
              <a:off x="1582" y="1813"/>
              <a:ext cx="451" cy="5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7" name="Line 137"/>
            <p:cNvSpPr>
              <a:spLocks noChangeShapeType="1"/>
            </p:cNvSpPr>
            <p:nvPr/>
          </p:nvSpPr>
          <p:spPr bwMode="auto">
            <a:xfrm flipH="1" flipV="1">
              <a:off x="1688" y="3295"/>
              <a:ext cx="957" cy="30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8" name="Line 138"/>
            <p:cNvSpPr>
              <a:spLocks noChangeShapeType="1"/>
            </p:cNvSpPr>
            <p:nvPr/>
          </p:nvSpPr>
          <p:spPr bwMode="auto">
            <a:xfrm flipH="1" flipV="1">
              <a:off x="2783" y="3650"/>
              <a:ext cx="78" cy="2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59" name="Line 139"/>
            <p:cNvSpPr>
              <a:spLocks noChangeShapeType="1"/>
            </p:cNvSpPr>
            <p:nvPr/>
          </p:nvSpPr>
          <p:spPr bwMode="auto">
            <a:xfrm flipH="1" flipV="1">
              <a:off x="2677" y="3613"/>
              <a:ext cx="78" cy="2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60" name="Line 140"/>
            <p:cNvSpPr>
              <a:spLocks noChangeShapeType="1"/>
            </p:cNvSpPr>
            <p:nvPr/>
          </p:nvSpPr>
          <p:spPr bwMode="auto">
            <a:xfrm>
              <a:off x="2645" y="2877"/>
              <a:ext cx="663" cy="81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61" name="Freeform 141"/>
            <p:cNvSpPr>
              <a:spLocks/>
            </p:cNvSpPr>
            <p:nvPr/>
          </p:nvSpPr>
          <p:spPr bwMode="auto">
            <a:xfrm>
              <a:off x="2129" y="2449"/>
              <a:ext cx="51" cy="78"/>
            </a:xfrm>
            <a:custGeom>
              <a:avLst/>
              <a:gdLst>
                <a:gd name="T0" fmla="*/ 24 w 74"/>
                <a:gd name="T1" fmla="*/ 4 h 117"/>
                <a:gd name="T2" fmla="*/ 24 w 74"/>
                <a:gd name="T3" fmla="*/ 2 h 117"/>
                <a:gd name="T4" fmla="*/ 23 w 74"/>
                <a:gd name="T5" fmla="*/ 1 h 117"/>
                <a:gd name="T6" fmla="*/ 23 w 74"/>
                <a:gd name="T7" fmla="*/ 1 h 117"/>
                <a:gd name="T8" fmla="*/ 23 w 74"/>
                <a:gd name="T9" fmla="*/ 0 h 117"/>
                <a:gd name="T10" fmla="*/ 22 w 74"/>
                <a:gd name="T11" fmla="*/ 0 h 117"/>
                <a:gd name="T12" fmla="*/ 19 w 74"/>
                <a:gd name="T13" fmla="*/ 0 h 117"/>
                <a:gd name="T14" fmla="*/ 15 w 74"/>
                <a:gd name="T15" fmla="*/ 0 h 117"/>
                <a:gd name="T16" fmla="*/ 14 w 74"/>
                <a:gd name="T17" fmla="*/ 1 h 117"/>
                <a:gd name="T18" fmla="*/ 12 w 74"/>
                <a:gd name="T19" fmla="*/ 1 h 117"/>
                <a:gd name="T20" fmla="*/ 11 w 74"/>
                <a:gd name="T21" fmla="*/ 2 h 117"/>
                <a:gd name="T22" fmla="*/ 9 w 74"/>
                <a:gd name="T23" fmla="*/ 3 h 117"/>
                <a:gd name="T24" fmla="*/ 8 w 74"/>
                <a:gd name="T25" fmla="*/ 5 h 117"/>
                <a:gd name="T26" fmla="*/ 6 w 74"/>
                <a:gd name="T27" fmla="*/ 8 h 117"/>
                <a:gd name="T28" fmla="*/ 5 w 74"/>
                <a:gd name="T29" fmla="*/ 10 h 117"/>
                <a:gd name="T30" fmla="*/ 3 w 74"/>
                <a:gd name="T31" fmla="*/ 18 h 117"/>
                <a:gd name="T32" fmla="*/ 1 w 74"/>
                <a:gd name="T33" fmla="*/ 24 h 117"/>
                <a:gd name="T34" fmla="*/ 0 w 74"/>
                <a:gd name="T35" fmla="*/ 27 h 117"/>
                <a:gd name="T36" fmla="*/ 0 w 74"/>
                <a:gd name="T37" fmla="*/ 28 h 117"/>
                <a:gd name="T38" fmla="*/ 0 w 74"/>
                <a:gd name="T39" fmla="*/ 30 h 117"/>
                <a:gd name="T40" fmla="*/ 1 w 74"/>
                <a:gd name="T41" fmla="*/ 31 h 117"/>
                <a:gd name="T42" fmla="*/ 1 w 74"/>
                <a:gd name="T43" fmla="*/ 33 h 117"/>
                <a:gd name="T44" fmla="*/ 2 w 74"/>
                <a:gd name="T45" fmla="*/ 33 h 117"/>
                <a:gd name="T46" fmla="*/ 4 w 74"/>
                <a:gd name="T47" fmla="*/ 34 h 117"/>
                <a:gd name="T48" fmla="*/ 5 w 74"/>
                <a:gd name="T49" fmla="*/ 35 h 117"/>
                <a:gd name="T50" fmla="*/ 7 w 74"/>
                <a:gd name="T51" fmla="*/ 35 h 117"/>
                <a:gd name="T52" fmla="*/ 10 w 74"/>
                <a:gd name="T53" fmla="*/ 35 h 117"/>
                <a:gd name="T54" fmla="*/ 12 w 74"/>
                <a:gd name="T55" fmla="*/ 35 h 117"/>
                <a:gd name="T56" fmla="*/ 13 w 74"/>
                <a:gd name="T57" fmla="*/ 34 h 117"/>
                <a:gd name="T58" fmla="*/ 14 w 74"/>
                <a:gd name="T59" fmla="*/ 33 h 117"/>
                <a:gd name="T60" fmla="*/ 15 w 74"/>
                <a:gd name="T61" fmla="*/ 32 h 117"/>
                <a:gd name="T62" fmla="*/ 16 w 74"/>
                <a:gd name="T63" fmla="*/ 31 h 117"/>
                <a:gd name="T64" fmla="*/ 17 w 74"/>
                <a:gd name="T65" fmla="*/ 30 h 117"/>
                <a:gd name="T66" fmla="*/ 18 w 74"/>
                <a:gd name="T67" fmla="*/ 27 h 117"/>
                <a:gd name="T68" fmla="*/ 19 w 74"/>
                <a:gd name="T69" fmla="*/ 21 h 117"/>
                <a:gd name="T70" fmla="*/ 23 w 74"/>
                <a:gd name="T71" fmla="*/ 10 h 117"/>
                <a:gd name="T72" fmla="*/ 24 w 74"/>
                <a:gd name="T73" fmla="*/ 5 h 1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4" h="117">
                  <a:moveTo>
                    <a:pt x="74" y="15"/>
                  </a:moveTo>
                  <a:lnTo>
                    <a:pt x="74" y="13"/>
                  </a:lnTo>
                  <a:lnTo>
                    <a:pt x="74" y="11"/>
                  </a:lnTo>
                  <a:lnTo>
                    <a:pt x="74" y="8"/>
                  </a:lnTo>
                  <a:lnTo>
                    <a:pt x="73" y="6"/>
                  </a:lnTo>
                  <a:lnTo>
                    <a:pt x="72" y="3"/>
                  </a:lnTo>
                  <a:lnTo>
                    <a:pt x="72" y="2"/>
                  </a:lnTo>
                  <a:lnTo>
                    <a:pt x="71" y="1"/>
                  </a:lnTo>
                  <a:lnTo>
                    <a:pt x="70" y="0"/>
                  </a:lnTo>
                  <a:lnTo>
                    <a:pt x="69" y="0"/>
                  </a:lnTo>
                  <a:lnTo>
                    <a:pt x="68" y="0"/>
                  </a:lnTo>
                  <a:lnTo>
                    <a:pt x="67" y="0"/>
                  </a:lnTo>
                  <a:lnTo>
                    <a:pt x="62" y="0"/>
                  </a:lnTo>
                  <a:lnTo>
                    <a:pt x="56" y="0"/>
                  </a:lnTo>
                  <a:lnTo>
                    <a:pt x="52" y="0"/>
                  </a:lnTo>
                  <a:lnTo>
                    <a:pt x="47" y="0"/>
                  </a:lnTo>
                  <a:lnTo>
                    <a:pt x="45" y="0"/>
                  </a:lnTo>
                  <a:lnTo>
                    <a:pt x="43" y="1"/>
                  </a:lnTo>
                  <a:lnTo>
                    <a:pt x="39" y="2"/>
                  </a:lnTo>
                  <a:lnTo>
                    <a:pt x="37" y="2"/>
                  </a:lnTo>
                  <a:lnTo>
                    <a:pt x="35" y="5"/>
                  </a:lnTo>
                  <a:lnTo>
                    <a:pt x="33" y="6"/>
                  </a:lnTo>
                  <a:lnTo>
                    <a:pt x="30" y="9"/>
                  </a:lnTo>
                  <a:lnTo>
                    <a:pt x="27" y="12"/>
                  </a:lnTo>
                  <a:lnTo>
                    <a:pt x="25" y="14"/>
                  </a:lnTo>
                  <a:lnTo>
                    <a:pt x="23" y="16"/>
                  </a:lnTo>
                  <a:lnTo>
                    <a:pt x="18" y="25"/>
                  </a:lnTo>
                  <a:lnTo>
                    <a:pt x="17" y="27"/>
                  </a:lnTo>
                  <a:lnTo>
                    <a:pt x="16" y="29"/>
                  </a:lnTo>
                  <a:lnTo>
                    <a:pt x="15" y="33"/>
                  </a:lnTo>
                  <a:lnTo>
                    <a:pt x="13" y="43"/>
                  </a:lnTo>
                  <a:lnTo>
                    <a:pt x="8" y="62"/>
                  </a:lnTo>
                  <a:lnTo>
                    <a:pt x="4" y="71"/>
                  </a:lnTo>
                  <a:lnTo>
                    <a:pt x="2" y="81"/>
                  </a:lnTo>
                  <a:lnTo>
                    <a:pt x="1" y="85"/>
                  </a:lnTo>
                  <a:lnTo>
                    <a:pt x="0" y="90"/>
                  </a:lnTo>
                  <a:lnTo>
                    <a:pt x="0" y="93"/>
                  </a:lnTo>
                  <a:lnTo>
                    <a:pt x="0" y="95"/>
                  </a:lnTo>
                  <a:lnTo>
                    <a:pt x="0" y="98"/>
                  </a:lnTo>
                  <a:lnTo>
                    <a:pt x="0" y="100"/>
                  </a:lnTo>
                  <a:lnTo>
                    <a:pt x="1" y="102"/>
                  </a:lnTo>
                  <a:lnTo>
                    <a:pt x="1" y="104"/>
                  </a:lnTo>
                  <a:lnTo>
                    <a:pt x="2" y="107"/>
                  </a:lnTo>
                  <a:lnTo>
                    <a:pt x="3" y="109"/>
                  </a:lnTo>
                  <a:lnTo>
                    <a:pt x="4" y="112"/>
                  </a:lnTo>
                  <a:lnTo>
                    <a:pt x="7" y="113"/>
                  </a:lnTo>
                  <a:lnTo>
                    <a:pt x="9" y="115"/>
                  </a:lnTo>
                  <a:lnTo>
                    <a:pt x="11" y="116"/>
                  </a:lnTo>
                  <a:lnTo>
                    <a:pt x="13" y="117"/>
                  </a:lnTo>
                  <a:lnTo>
                    <a:pt x="15" y="117"/>
                  </a:lnTo>
                  <a:lnTo>
                    <a:pt x="18" y="117"/>
                  </a:lnTo>
                  <a:lnTo>
                    <a:pt x="20" y="117"/>
                  </a:lnTo>
                  <a:lnTo>
                    <a:pt x="25" y="117"/>
                  </a:lnTo>
                  <a:lnTo>
                    <a:pt x="30" y="117"/>
                  </a:lnTo>
                  <a:lnTo>
                    <a:pt x="32" y="117"/>
                  </a:lnTo>
                  <a:lnTo>
                    <a:pt x="35" y="117"/>
                  </a:lnTo>
                  <a:lnTo>
                    <a:pt x="37" y="116"/>
                  </a:lnTo>
                  <a:lnTo>
                    <a:pt x="39" y="115"/>
                  </a:lnTo>
                  <a:lnTo>
                    <a:pt x="42" y="114"/>
                  </a:lnTo>
                  <a:lnTo>
                    <a:pt x="44" y="112"/>
                  </a:lnTo>
                  <a:lnTo>
                    <a:pt x="45" y="111"/>
                  </a:lnTo>
                  <a:lnTo>
                    <a:pt x="47" y="108"/>
                  </a:lnTo>
                  <a:lnTo>
                    <a:pt x="48" y="106"/>
                  </a:lnTo>
                  <a:lnTo>
                    <a:pt x="49" y="104"/>
                  </a:lnTo>
                  <a:lnTo>
                    <a:pt x="50" y="102"/>
                  </a:lnTo>
                  <a:lnTo>
                    <a:pt x="51" y="100"/>
                  </a:lnTo>
                  <a:lnTo>
                    <a:pt x="53" y="96"/>
                  </a:lnTo>
                  <a:lnTo>
                    <a:pt x="54" y="90"/>
                  </a:lnTo>
                  <a:lnTo>
                    <a:pt x="57" y="82"/>
                  </a:lnTo>
                  <a:lnTo>
                    <a:pt x="60" y="72"/>
                  </a:lnTo>
                  <a:lnTo>
                    <a:pt x="64" y="53"/>
                  </a:lnTo>
                  <a:lnTo>
                    <a:pt x="69" y="34"/>
                  </a:lnTo>
                  <a:lnTo>
                    <a:pt x="72" y="25"/>
                  </a:lnTo>
                  <a:lnTo>
                    <a:pt x="74" y="15"/>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62" name="Freeform 142"/>
            <p:cNvSpPr>
              <a:spLocks/>
            </p:cNvSpPr>
            <p:nvPr/>
          </p:nvSpPr>
          <p:spPr bwMode="auto">
            <a:xfrm>
              <a:off x="2166" y="2513"/>
              <a:ext cx="5" cy="14"/>
            </a:xfrm>
            <a:custGeom>
              <a:avLst/>
              <a:gdLst>
                <a:gd name="T0" fmla="*/ 1 w 8"/>
                <a:gd name="T1" fmla="*/ 0 h 24"/>
                <a:gd name="T2" fmla="*/ 0 w 8"/>
                <a:gd name="T3" fmla="*/ 1 h 24"/>
                <a:gd name="T4" fmla="*/ 0 w 8"/>
                <a:gd name="T5" fmla="*/ 1 h 24"/>
                <a:gd name="T6" fmla="*/ 0 w 8"/>
                <a:gd name="T7" fmla="*/ 2 h 24"/>
                <a:gd name="T8" fmla="*/ 0 w 8"/>
                <a:gd name="T9" fmla="*/ 2 h 24"/>
                <a:gd name="T10" fmla="*/ 1 w 8"/>
                <a:gd name="T11" fmla="*/ 2 h 24"/>
                <a:gd name="T12" fmla="*/ 1 w 8"/>
                <a:gd name="T13" fmla="*/ 3 h 24"/>
                <a:gd name="T14" fmla="*/ 1 w 8"/>
                <a:gd name="T15" fmla="*/ 3 h 24"/>
                <a:gd name="T16" fmla="*/ 1 w 8"/>
                <a:gd name="T17" fmla="*/ 4 h 24"/>
                <a:gd name="T18" fmla="*/ 1 w 8"/>
                <a:gd name="T19" fmla="*/ 5 h 24"/>
                <a:gd name="T20" fmla="*/ 2 w 8"/>
                <a:gd name="T21" fmla="*/ 5 h 24"/>
                <a:gd name="T22" fmla="*/ 2 w 8"/>
                <a:gd name="T23" fmla="*/ 5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24">
                  <a:moveTo>
                    <a:pt x="1" y="0"/>
                  </a:moveTo>
                  <a:lnTo>
                    <a:pt x="0" y="3"/>
                  </a:lnTo>
                  <a:lnTo>
                    <a:pt x="0" y="6"/>
                  </a:lnTo>
                  <a:lnTo>
                    <a:pt x="0" y="9"/>
                  </a:lnTo>
                  <a:lnTo>
                    <a:pt x="0" y="11"/>
                  </a:lnTo>
                  <a:lnTo>
                    <a:pt x="1" y="12"/>
                  </a:lnTo>
                  <a:lnTo>
                    <a:pt x="1" y="14"/>
                  </a:lnTo>
                  <a:lnTo>
                    <a:pt x="2" y="15"/>
                  </a:lnTo>
                  <a:lnTo>
                    <a:pt x="3" y="19"/>
                  </a:lnTo>
                  <a:lnTo>
                    <a:pt x="5" y="22"/>
                  </a:lnTo>
                  <a:lnTo>
                    <a:pt x="7" y="23"/>
                  </a:lnTo>
                  <a:lnTo>
                    <a:pt x="8" y="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63" name="Line 143"/>
            <p:cNvSpPr>
              <a:spLocks noChangeShapeType="1"/>
            </p:cNvSpPr>
            <p:nvPr/>
          </p:nvSpPr>
          <p:spPr bwMode="auto">
            <a:xfrm flipH="1">
              <a:off x="2212" y="2412"/>
              <a:ext cx="9"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64" name="Freeform 144"/>
            <p:cNvSpPr>
              <a:spLocks/>
            </p:cNvSpPr>
            <p:nvPr/>
          </p:nvSpPr>
          <p:spPr bwMode="auto">
            <a:xfrm>
              <a:off x="661" y="1887"/>
              <a:ext cx="51" cy="115"/>
            </a:xfrm>
            <a:custGeom>
              <a:avLst/>
              <a:gdLst>
                <a:gd name="T0" fmla="*/ 13 w 78"/>
                <a:gd name="T1" fmla="*/ 0 h 175"/>
                <a:gd name="T2" fmla="*/ 0 w 78"/>
                <a:gd name="T3" fmla="*/ 50 h 175"/>
                <a:gd name="T4" fmla="*/ 9 w 78"/>
                <a:gd name="T5" fmla="*/ 50 h 175"/>
                <a:gd name="T6" fmla="*/ 9 w 78"/>
                <a:gd name="T7" fmla="*/ 50 h 175"/>
                <a:gd name="T8" fmla="*/ 10 w 78"/>
                <a:gd name="T9" fmla="*/ 49 h 175"/>
                <a:gd name="T10" fmla="*/ 11 w 78"/>
                <a:gd name="T11" fmla="*/ 49 h 175"/>
                <a:gd name="T12" fmla="*/ 12 w 78"/>
                <a:gd name="T13" fmla="*/ 49 h 175"/>
                <a:gd name="T14" fmla="*/ 13 w 78"/>
                <a:gd name="T15" fmla="*/ 47 h 175"/>
                <a:gd name="T16" fmla="*/ 14 w 78"/>
                <a:gd name="T17" fmla="*/ 47 h 175"/>
                <a:gd name="T18" fmla="*/ 15 w 78"/>
                <a:gd name="T19" fmla="*/ 46 h 175"/>
                <a:gd name="T20" fmla="*/ 16 w 78"/>
                <a:gd name="T21" fmla="*/ 45 h 175"/>
                <a:gd name="T22" fmla="*/ 16 w 78"/>
                <a:gd name="T23" fmla="*/ 43 h 175"/>
                <a:gd name="T24" fmla="*/ 17 w 78"/>
                <a:gd name="T25" fmla="*/ 43 h 175"/>
                <a:gd name="T26" fmla="*/ 17 w 78"/>
                <a:gd name="T27" fmla="*/ 41 h 175"/>
                <a:gd name="T28" fmla="*/ 18 w 78"/>
                <a:gd name="T29" fmla="*/ 40 h 175"/>
                <a:gd name="T30" fmla="*/ 22 w 78"/>
                <a:gd name="T31" fmla="*/ 26 h 175"/>
                <a:gd name="T32" fmla="*/ 22 w 78"/>
                <a:gd name="T33" fmla="*/ 25 h 175"/>
                <a:gd name="T34" fmla="*/ 22 w 78"/>
                <a:gd name="T35" fmla="*/ 24 h 175"/>
                <a:gd name="T36" fmla="*/ 22 w 78"/>
                <a:gd name="T37" fmla="*/ 22 h 175"/>
                <a:gd name="T38" fmla="*/ 22 w 78"/>
                <a:gd name="T39" fmla="*/ 21 h 175"/>
                <a:gd name="T40" fmla="*/ 22 w 78"/>
                <a:gd name="T41" fmla="*/ 20 h 175"/>
                <a:gd name="T42" fmla="*/ 22 w 78"/>
                <a:gd name="T43" fmla="*/ 20 h 175"/>
                <a:gd name="T44" fmla="*/ 20 w 78"/>
                <a:gd name="T45" fmla="*/ 18 h 175"/>
                <a:gd name="T46" fmla="*/ 20 w 78"/>
                <a:gd name="T47" fmla="*/ 18 h 175"/>
                <a:gd name="T48" fmla="*/ 20 w 78"/>
                <a:gd name="T49" fmla="*/ 17 h 175"/>
                <a:gd name="T50" fmla="*/ 19 w 78"/>
                <a:gd name="T51" fmla="*/ 17 h 175"/>
                <a:gd name="T52" fmla="*/ 18 w 78"/>
                <a:gd name="T53" fmla="*/ 16 h 175"/>
                <a:gd name="T54" fmla="*/ 17 w 78"/>
                <a:gd name="T55" fmla="*/ 16 h 175"/>
                <a:gd name="T56" fmla="*/ 9 w 78"/>
                <a:gd name="T57" fmla="*/ 16 h 17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8" h="175">
                  <a:moveTo>
                    <a:pt x="47" y="0"/>
                  </a:moveTo>
                  <a:lnTo>
                    <a:pt x="0" y="175"/>
                  </a:lnTo>
                  <a:lnTo>
                    <a:pt x="31" y="175"/>
                  </a:lnTo>
                  <a:lnTo>
                    <a:pt x="34" y="175"/>
                  </a:lnTo>
                  <a:lnTo>
                    <a:pt x="37" y="174"/>
                  </a:lnTo>
                  <a:lnTo>
                    <a:pt x="40" y="172"/>
                  </a:lnTo>
                  <a:lnTo>
                    <a:pt x="43" y="170"/>
                  </a:lnTo>
                  <a:lnTo>
                    <a:pt x="47" y="168"/>
                  </a:lnTo>
                  <a:lnTo>
                    <a:pt x="50" y="165"/>
                  </a:lnTo>
                  <a:lnTo>
                    <a:pt x="53" y="162"/>
                  </a:lnTo>
                  <a:lnTo>
                    <a:pt x="55" y="158"/>
                  </a:lnTo>
                  <a:lnTo>
                    <a:pt x="58" y="154"/>
                  </a:lnTo>
                  <a:lnTo>
                    <a:pt x="60" y="150"/>
                  </a:lnTo>
                  <a:lnTo>
                    <a:pt x="61" y="145"/>
                  </a:lnTo>
                  <a:lnTo>
                    <a:pt x="64" y="141"/>
                  </a:lnTo>
                  <a:lnTo>
                    <a:pt x="76" y="92"/>
                  </a:lnTo>
                  <a:lnTo>
                    <a:pt x="77" y="88"/>
                  </a:lnTo>
                  <a:lnTo>
                    <a:pt x="78" y="83"/>
                  </a:lnTo>
                  <a:lnTo>
                    <a:pt x="78" y="79"/>
                  </a:lnTo>
                  <a:lnTo>
                    <a:pt x="77" y="75"/>
                  </a:lnTo>
                  <a:lnTo>
                    <a:pt x="77" y="72"/>
                  </a:lnTo>
                  <a:lnTo>
                    <a:pt x="76" y="69"/>
                  </a:lnTo>
                  <a:lnTo>
                    <a:pt x="74" y="65"/>
                  </a:lnTo>
                  <a:lnTo>
                    <a:pt x="72" y="62"/>
                  </a:lnTo>
                  <a:lnTo>
                    <a:pt x="70" y="61"/>
                  </a:lnTo>
                  <a:lnTo>
                    <a:pt x="68" y="59"/>
                  </a:lnTo>
                  <a:lnTo>
                    <a:pt x="65" y="58"/>
                  </a:lnTo>
                  <a:lnTo>
                    <a:pt x="61" y="58"/>
                  </a:lnTo>
                  <a:lnTo>
                    <a:pt x="31"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65" name="Line 145"/>
            <p:cNvSpPr>
              <a:spLocks noChangeShapeType="1"/>
            </p:cNvSpPr>
            <p:nvPr/>
          </p:nvSpPr>
          <p:spPr bwMode="auto">
            <a:xfrm flipH="1">
              <a:off x="730" y="1887"/>
              <a:ext cx="9"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66" name="Line 146"/>
            <p:cNvSpPr>
              <a:spLocks noChangeShapeType="1"/>
            </p:cNvSpPr>
            <p:nvPr/>
          </p:nvSpPr>
          <p:spPr bwMode="auto">
            <a:xfrm flipH="1">
              <a:off x="1439" y="1100"/>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67" name="Freeform 147"/>
            <p:cNvSpPr>
              <a:spLocks/>
            </p:cNvSpPr>
            <p:nvPr/>
          </p:nvSpPr>
          <p:spPr bwMode="auto">
            <a:xfrm>
              <a:off x="1425" y="1077"/>
              <a:ext cx="14" cy="23"/>
            </a:xfrm>
            <a:custGeom>
              <a:avLst/>
              <a:gdLst>
                <a:gd name="T0" fmla="*/ 1 w 16"/>
                <a:gd name="T1" fmla="*/ 0 h 34"/>
                <a:gd name="T2" fmla="*/ 0 w 16"/>
                <a:gd name="T3" fmla="*/ 1 h 34"/>
                <a:gd name="T4" fmla="*/ 0 w 16"/>
                <a:gd name="T5" fmla="*/ 3 h 34"/>
                <a:gd name="T6" fmla="*/ 0 w 16"/>
                <a:gd name="T7" fmla="*/ 4 h 34"/>
                <a:gd name="T8" fmla="*/ 0 w 16"/>
                <a:gd name="T9" fmla="*/ 5 h 34"/>
                <a:gd name="T10" fmla="*/ 1 w 16"/>
                <a:gd name="T11" fmla="*/ 6 h 34"/>
                <a:gd name="T12" fmla="*/ 2 w 16"/>
                <a:gd name="T13" fmla="*/ 7 h 34"/>
                <a:gd name="T14" fmla="*/ 3 w 16"/>
                <a:gd name="T15" fmla="*/ 8 h 34"/>
                <a:gd name="T16" fmla="*/ 4 w 16"/>
                <a:gd name="T17" fmla="*/ 9 h 34"/>
                <a:gd name="T18" fmla="*/ 4 w 16"/>
                <a:gd name="T19" fmla="*/ 10 h 34"/>
                <a:gd name="T20" fmla="*/ 7 w 16"/>
                <a:gd name="T21" fmla="*/ 10 h 34"/>
                <a:gd name="T22" fmla="*/ 9 w 16"/>
                <a:gd name="T23" fmla="*/ 11 h 34"/>
                <a:gd name="T24" fmla="*/ 11 w 16"/>
                <a:gd name="T25" fmla="*/ 11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34">
                  <a:moveTo>
                    <a:pt x="1" y="0"/>
                  </a:moveTo>
                  <a:lnTo>
                    <a:pt x="0" y="4"/>
                  </a:lnTo>
                  <a:lnTo>
                    <a:pt x="0" y="9"/>
                  </a:lnTo>
                  <a:lnTo>
                    <a:pt x="0" y="13"/>
                  </a:lnTo>
                  <a:lnTo>
                    <a:pt x="0" y="17"/>
                  </a:lnTo>
                  <a:lnTo>
                    <a:pt x="1" y="21"/>
                  </a:lnTo>
                  <a:lnTo>
                    <a:pt x="2" y="24"/>
                  </a:lnTo>
                  <a:lnTo>
                    <a:pt x="3" y="27"/>
                  </a:lnTo>
                  <a:lnTo>
                    <a:pt x="5" y="30"/>
                  </a:lnTo>
                  <a:lnTo>
                    <a:pt x="7" y="32"/>
                  </a:lnTo>
                  <a:lnTo>
                    <a:pt x="10" y="33"/>
                  </a:lnTo>
                  <a:lnTo>
                    <a:pt x="12" y="34"/>
                  </a:lnTo>
                  <a:lnTo>
                    <a:pt x="16"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68" name="Line 148"/>
            <p:cNvSpPr>
              <a:spLocks noChangeShapeType="1"/>
            </p:cNvSpPr>
            <p:nvPr/>
          </p:nvSpPr>
          <p:spPr bwMode="auto">
            <a:xfrm flipV="1">
              <a:off x="1425" y="1045"/>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69" name="Freeform 149"/>
            <p:cNvSpPr>
              <a:spLocks/>
            </p:cNvSpPr>
            <p:nvPr/>
          </p:nvSpPr>
          <p:spPr bwMode="auto">
            <a:xfrm>
              <a:off x="1434" y="1022"/>
              <a:ext cx="23" cy="23"/>
            </a:xfrm>
            <a:custGeom>
              <a:avLst/>
              <a:gdLst>
                <a:gd name="T0" fmla="*/ 11 w 33"/>
                <a:gd name="T1" fmla="*/ 0 h 34"/>
                <a:gd name="T2" fmla="*/ 10 w 33"/>
                <a:gd name="T3" fmla="*/ 0 h 34"/>
                <a:gd name="T4" fmla="*/ 9 w 33"/>
                <a:gd name="T5" fmla="*/ 1 h 34"/>
                <a:gd name="T6" fmla="*/ 8 w 33"/>
                <a:gd name="T7" fmla="*/ 1 h 34"/>
                <a:gd name="T8" fmla="*/ 7 w 33"/>
                <a:gd name="T9" fmla="*/ 1 h 34"/>
                <a:gd name="T10" fmla="*/ 6 w 33"/>
                <a:gd name="T11" fmla="*/ 2 h 34"/>
                <a:gd name="T12" fmla="*/ 4 w 33"/>
                <a:gd name="T13" fmla="*/ 3 h 34"/>
                <a:gd name="T14" fmla="*/ 3 w 33"/>
                <a:gd name="T15" fmla="*/ 4 h 34"/>
                <a:gd name="T16" fmla="*/ 3 w 33"/>
                <a:gd name="T17" fmla="*/ 5 h 34"/>
                <a:gd name="T18" fmla="*/ 2 w 33"/>
                <a:gd name="T19" fmla="*/ 7 h 34"/>
                <a:gd name="T20" fmla="*/ 1 w 33"/>
                <a:gd name="T21" fmla="*/ 8 h 34"/>
                <a:gd name="T22" fmla="*/ 1 w 33"/>
                <a:gd name="T23" fmla="*/ 9 h 34"/>
                <a:gd name="T24" fmla="*/ 0 w 33"/>
                <a:gd name="T25" fmla="*/ 11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3" h="34">
                  <a:moveTo>
                    <a:pt x="33" y="0"/>
                  </a:moveTo>
                  <a:lnTo>
                    <a:pt x="30" y="0"/>
                  </a:lnTo>
                  <a:lnTo>
                    <a:pt x="27" y="1"/>
                  </a:lnTo>
                  <a:lnTo>
                    <a:pt x="23" y="3"/>
                  </a:lnTo>
                  <a:lnTo>
                    <a:pt x="20" y="5"/>
                  </a:lnTo>
                  <a:lnTo>
                    <a:pt x="16" y="7"/>
                  </a:lnTo>
                  <a:lnTo>
                    <a:pt x="13" y="10"/>
                  </a:lnTo>
                  <a:lnTo>
                    <a:pt x="10" y="13"/>
                  </a:lnTo>
                  <a:lnTo>
                    <a:pt x="8" y="17"/>
                  </a:lnTo>
                  <a:lnTo>
                    <a:pt x="6" y="22"/>
                  </a:lnTo>
                  <a:lnTo>
                    <a:pt x="4" y="26"/>
                  </a:lnTo>
                  <a:lnTo>
                    <a:pt x="2" y="30"/>
                  </a:lnTo>
                  <a:lnTo>
                    <a:pt x="0"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70" name="Line 150"/>
            <p:cNvSpPr>
              <a:spLocks noChangeShapeType="1"/>
            </p:cNvSpPr>
            <p:nvPr/>
          </p:nvSpPr>
          <p:spPr bwMode="auto">
            <a:xfrm>
              <a:off x="1457" y="1022"/>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71" name="Line 151"/>
            <p:cNvSpPr>
              <a:spLocks noChangeShapeType="1"/>
            </p:cNvSpPr>
            <p:nvPr/>
          </p:nvSpPr>
          <p:spPr bwMode="auto">
            <a:xfrm flipH="1">
              <a:off x="1490" y="985"/>
              <a:ext cx="9"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72" name="Freeform 152"/>
            <p:cNvSpPr>
              <a:spLocks/>
            </p:cNvSpPr>
            <p:nvPr/>
          </p:nvSpPr>
          <p:spPr bwMode="auto">
            <a:xfrm>
              <a:off x="3133" y="3374"/>
              <a:ext cx="4" cy="18"/>
            </a:xfrm>
            <a:custGeom>
              <a:avLst/>
              <a:gdLst>
                <a:gd name="T0" fmla="*/ 1 w 7"/>
                <a:gd name="T1" fmla="*/ 0 h 24"/>
                <a:gd name="T2" fmla="*/ 0 w 7"/>
                <a:gd name="T3" fmla="*/ 2 h 24"/>
                <a:gd name="T4" fmla="*/ 0 w 7"/>
                <a:gd name="T5" fmla="*/ 3 h 24"/>
                <a:gd name="T6" fmla="*/ 0 w 7"/>
                <a:gd name="T7" fmla="*/ 5 h 24"/>
                <a:gd name="T8" fmla="*/ 0 w 7"/>
                <a:gd name="T9" fmla="*/ 5 h 24"/>
                <a:gd name="T10" fmla="*/ 1 w 7"/>
                <a:gd name="T11" fmla="*/ 6 h 24"/>
                <a:gd name="T12" fmla="*/ 1 w 7"/>
                <a:gd name="T13" fmla="*/ 6 h 24"/>
                <a:gd name="T14" fmla="*/ 1 w 7"/>
                <a:gd name="T15" fmla="*/ 7 h 24"/>
                <a:gd name="T16" fmla="*/ 1 w 7"/>
                <a:gd name="T17" fmla="*/ 8 h 24"/>
                <a:gd name="T18" fmla="*/ 1 w 7"/>
                <a:gd name="T19" fmla="*/ 9 h 24"/>
                <a:gd name="T20" fmla="*/ 1 w 7"/>
                <a:gd name="T21" fmla="*/ 10 h 24"/>
                <a:gd name="T22" fmla="*/ 1 w 7"/>
                <a:gd name="T23" fmla="*/ 11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4">
                  <a:moveTo>
                    <a:pt x="1" y="0"/>
                  </a:moveTo>
                  <a:lnTo>
                    <a:pt x="0" y="3"/>
                  </a:lnTo>
                  <a:lnTo>
                    <a:pt x="0" y="6"/>
                  </a:lnTo>
                  <a:lnTo>
                    <a:pt x="0" y="10"/>
                  </a:lnTo>
                  <a:lnTo>
                    <a:pt x="0" y="12"/>
                  </a:lnTo>
                  <a:lnTo>
                    <a:pt x="1" y="13"/>
                  </a:lnTo>
                  <a:lnTo>
                    <a:pt x="1" y="15"/>
                  </a:lnTo>
                  <a:lnTo>
                    <a:pt x="2" y="16"/>
                  </a:lnTo>
                  <a:lnTo>
                    <a:pt x="3" y="19"/>
                  </a:lnTo>
                  <a:lnTo>
                    <a:pt x="5" y="21"/>
                  </a:lnTo>
                  <a:lnTo>
                    <a:pt x="6" y="23"/>
                  </a:lnTo>
                  <a:lnTo>
                    <a:pt x="7" y="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73" name="Freeform 153"/>
            <p:cNvSpPr>
              <a:spLocks/>
            </p:cNvSpPr>
            <p:nvPr/>
          </p:nvSpPr>
          <p:spPr bwMode="auto">
            <a:xfrm>
              <a:off x="3100" y="3314"/>
              <a:ext cx="47" cy="78"/>
            </a:xfrm>
            <a:custGeom>
              <a:avLst/>
              <a:gdLst>
                <a:gd name="T0" fmla="*/ 19 w 74"/>
                <a:gd name="T1" fmla="*/ 4 h 117"/>
                <a:gd name="T2" fmla="*/ 19 w 74"/>
                <a:gd name="T3" fmla="*/ 2 h 117"/>
                <a:gd name="T4" fmla="*/ 18 w 74"/>
                <a:gd name="T5" fmla="*/ 1 h 117"/>
                <a:gd name="T6" fmla="*/ 18 w 74"/>
                <a:gd name="T7" fmla="*/ 1 h 117"/>
                <a:gd name="T8" fmla="*/ 17 w 74"/>
                <a:gd name="T9" fmla="*/ 1 h 117"/>
                <a:gd name="T10" fmla="*/ 17 w 74"/>
                <a:gd name="T11" fmla="*/ 0 h 117"/>
                <a:gd name="T12" fmla="*/ 15 w 74"/>
                <a:gd name="T13" fmla="*/ 0 h 117"/>
                <a:gd name="T14" fmla="*/ 11 w 74"/>
                <a:gd name="T15" fmla="*/ 1 h 117"/>
                <a:gd name="T16" fmla="*/ 11 w 74"/>
                <a:gd name="T17" fmla="*/ 1 h 117"/>
                <a:gd name="T18" fmla="*/ 10 w 74"/>
                <a:gd name="T19" fmla="*/ 1 h 117"/>
                <a:gd name="T20" fmla="*/ 8 w 74"/>
                <a:gd name="T21" fmla="*/ 2 h 117"/>
                <a:gd name="T22" fmla="*/ 7 w 74"/>
                <a:gd name="T23" fmla="*/ 3 h 117"/>
                <a:gd name="T24" fmla="*/ 6 w 74"/>
                <a:gd name="T25" fmla="*/ 5 h 117"/>
                <a:gd name="T26" fmla="*/ 4 w 74"/>
                <a:gd name="T27" fmla="*/ 7 h 117"/>
                <a:gd name="T28" fmla="*/ 4 w 74"/>
                <a:gd name="T29" fmla="*/ 10 h 117"/>
                <a:gd name="T30" fmla="*/ 2 w 74"/>
                <a:gd name="T31" fmla="*/ 18 h 117"/>
                <a:gd name="T32" fmla="*/ 1 w 74"/>
                <a:gd name="T33" fmla="*/ 23 h 117"/>
                <a:gd name="T34" fmla="*/ 0 w 74"/>
                <a:gd name="T35" fmla="*/ 27 h 117"/>
                <a:gd name="T36" fmla="*/ 0 w 74"/>
                <a:gd name="T37" fmla="*/ 28 h 117"/>
                <a:gd name="T38" fmla="*/ 0 w 74"/>
                <a:gd name="T39" fmla="*/ 30 h 117"/>
                <a:gd name="T40" fmla="*/ 1 w 74"/>
                <a:gd name="T41" fmla="*/ 31 h 117"/>
                <a:gd name="T42" fmla="*/ 1 w 74"/>
                <a:gd name="T43" fmla="*/ 33 h 117"/>
                <a:gd name="T44" fmla="*/ 2 w 74"/>
                <a:gd name="T45" fmla="*/ 33 h 117"/>
                <a:gd name="T46" fmla="*/ 3 w 74"/>
                <a:gd name="T47" fmla="*/ 34 h 117"/>
                <a:gd name="T48" fmla="*/ 4 w 74"/>
                <a:gd name="T49" fmla="*/ 35 h 117"/>
                <a:gd name="T50" fmla="*/ 5 w 74"/>
                <a:gd name="T51" fmla="*/ 35 h 117"/>
                <a:gd name="T52" fmla="*/ 7 w 74"/>
                <a:gd name="T53" fmla="*/ 35 h 117"/>
                <a:gd name="T54" fmla="*/ 9 w 74"/>
                <a:gd name="T55" fmla="*/ 35 h 117"/>
                <a:gd name="T56" fmla="*/ 10 w 74"/>
                <a:gd name="T57" fmla="*/ 34 h 117"/>
                <a:gd name="T58" fmla="*/ 11 w 74"/>
                <a:gd name="T59" fmla="*/ 33 h 117"/>
                <a:gd name="T60" fmla="*/ 11 w 74"/>
                <a:gd name="T61" fmla="*/ 33 h 117"/>
                <a:gd name="T62" fmla="*/ 12 w 74"/>
                <a:gd name="T63" fmla="*/ 31 h 117"/>
                <a:gd name="T64" fmla="*/ 13 w 74"/>
                <a:gd name="T65" fmla="*/ 30 h 117"/>
                <a:gd name="T66" fmla="*/ 14 w 74"/>
                <a:gd name="T67" fmla="*/ 27 h 117"/>
                <a:gd name="T68" fmla="*/ 15 w 74"/>
                <a:gd name="T69" fmla="*/ 21 h 117"/>
                <a:gd name="T70" fmla="*/ 17 w 74"/>
                <a:gd name="T71" fmla="*/ 10 h 117"/>
                <a:gd name="T72" fmla="*/ 19 w 74"/>
                <a:gd name="T73" fmla="*/ 5 h 1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4" h="117">
                  <a:moveTo>
                    <a:pt x="74" y="16"/>
                  </a:moveTo>
                  <a:lnTo>
                    <a:pt x="74" y="13"/>
                  </a:lnTo>
                  <a:lnTo>
                    <a:pt x="74" y="10"/>
                  </a:lnTo>
                  <a:lnTo>
                    <a:pt x="74" y="8"/>
                  </a:lnTo>
                  <a:lnTo>
                    <a:pt x="73" y="6"/>
                  </a:lnTo>
                  <a:lnTo>
                    <a:pt x="72" y="3"/>
                  </a:lnTo>
                  <a:lnTo>
                    <a:pt x="72" y="2"/>
                  </a:lnTo>
                  <a:lnTo>
                    <a:pt x="71" y="2"/>
                  </a:lnTo>
                  <a:lnTo>
                    <a:pt x="69" y="1"/>
                  </a:lnTo>
                  <a:lnTo>
                    <a:pt x="68" y="1"/>
                  </a:lnTo>
                  <a:lnTo>
                    <a:pt x="67" y="0"/>
                  </a:lnTo>
                  <a:lnTo>
                    <a:pt x="66" y="0"/>
                  </a:lnTo>
                  <a:lnTo>
                    <a:pt x="61" y="0"/>
                  </a:lnTo>
                  <a:lnTo>
                    <a:pt x="56" y="0"/>
                  </a:lnTo>
                  <a:lnTo>
                    <a:pt x="51" y="0"/>
                  </a:lnTo>
                  <a:lnTo>
                    <a:pt x="46" y="1"/>
                  </a:lnTo>
                  <a:lnTo>
                    <a:pt x="44" y="1"/>
                  </a:lnTo>
                  <a:lnTo>
                    <a:pt x="42" y="1"/>
                  </a:lnTo>
                  <a:lnTo>
                    <a:pt x="40" y="2"/>
                  </a:lnTo>
                  <a:lnTo>
                    <a:pt x="37" y="3"/>
                  </a:lnTo>
                  <a:lnTo>
                    <a:pt x="35" y="4"/>
                  </a:lnTo>
                  <a:lnTo>
                    <a:pt x="33" y="6"/>
                  </a:lnTo>
                  <a:lnTo>
                    <a:pt x="29" y="9"/>
                  </a:lnTo>
                  <a:lnTo>
                    <a:pt x="26" y="12"/>
                  </a:lnTo>
                  <a:lnTo>
                    <a:pt x="24" y="15"/>
                  </a:lnTo>
                  <a:lnTo>
                    <a:pt x="23" y="16"/>
                  </a:lnTo>
                  <a:lnTo>
                    <a:pt x="18" y="24"/>
                  </a:lnTo>
                  <a:lnTo>
                    <a:pt x="17" y="26"/>
                  </a:lnTo>
                  <a:lnTo>
                    <a:pt x="17" y="29"/>
                  </a:lnTo>
                  <a:lnTo>
                    <a:pt x="14" y="34"/>
                  </a:lnTo>
                  <a:lnTo>
                    <a:pt x="12" y="43"/>
                  </a:lnTo>
                  <a:lnTo>
                    <a:pt x="7" y="62"/>
                  </a:lnTo>
                  <a:lnTo>
                    <a:pt x="4" y="72"/>
                  </a:lnTo>
                  <a:lnTo>
                    <a:pt x="2" y="80"/>
                  </a:lnTo>
                  <a:lnTo>
                    <a:pt x="1" y="86"/>
                  </a:lnTo>
                  <a:lnTo>
                    <a:pt x="0" y="90"/>
                  </a:lnTo>
                  <a:lnTo>
                    <a:pt x="0" y="93"/>
                  </a:lnTo>
                  <a:lnTo>
                    <a:pt x="0" y="95"/>
                  </a:lnTo>
                  <a:lnTo>
                    <a:pt x="0" y="97"/>
                  </a:lnTo>
                  <a:lnTo>
                    <a:pt x="0" y="100"/>
                  </a:lnTo>
                  <a:lnTo>
                    <a:pt x="1" y="103"/>
                  </a:lnTo>
                  <a:lnTo>
                    <a:pt x="2" y="105"/>
                  </a:lnTo>
                  <a:lnTo>
                    <a:pt x="2" y="107"/>
                  </a:lnTo>
                  <a:lnTo>
                    <a:pt x="3" y="109"/>
                  </a:lnTo>
                  <a:lnTo>
                    <a:pt x="5" y="111"/>
                  </a:lnTo>
                  <a:lnTo>
                    <a:pt x="6" y="113"/>
                  </a:lnTo>
                  <a:lnTo>
                    <a:pt x="8" y="114"/>
                  </a:lnTo>
                  <a:lnTo>
                    <a:pt x="10" y="116"/>
                  </a:lnTo>
                  <a:lnTo>
                    <a:pt x="12" y="116"/>
                  </a:lnTo>
                  <a:lnTo>
                    <a:pt x="14" y="117"/>
                  </a:lnTo>
                  <a:lnTo>
                    <a:pt x="18" y="117"/>
                  </a:lnTo>
                  <a:lnTo>
                    <a:pt x="20" y="117"/>
                  </a:lnTo>
                  <a:lnTo>
                    <a:pt x="25" y="117"/>
                  </a:lnTo>
                  <a:lnTo>
                    <a:pt x="29" y="117"/>
                  </a:lnTo>
                  <a:lnTo>
                    <a:pt x="31" y="117"/>
                  </a:lnTo>
                  <a:lnTo>
                    <a:pt x="35" y="117"/>
                  </a:lnTo>
                  <a:lnTo>
                    <a:pt x="37" y="116"/>
                  </a:lnTo>
                  <a:lnTo>
                    <a:pt x="39" y="115"/>
                  </a:lnTo>
                  <a:lnTo>
                    <a:pt x="41" y="114"/>
                  </a:lnTo>
                  <a:lnTo>
                    <a:pt x="43" y="112"/>
                  </a:lnTo>
                  <a:lnTo>
                    <a:pt x="44" y="110"/>
                  </a:lnTo>
                  <a:lnTo>
                    <a:pt x="46" y="109"/>
                  </a:lnTo>
                  <a:lnTo>
                    <a:pt x="47" y="107"/>
                  </a:lnTo>
                  <a:lnTo>
                    <a:pt x="48" y="105"/>
                  </a:lnTo>
                  <a:lnTo>
                    <a:pt x="50" y="103"/>
                  </a:lnTo>
                  <a:lnTo>
                    <a:pt x="51" y="100"/>
                  </a:lnTo>
                  <a:lnTo>
                    <a:pt x="53" y="96"/>
                  </a:lnTo>
                  <a:lnTo>
                    <a:pt x="54" y="91"/>
                  </a:lnTo>
                  <a:lnTo>
                    <a:pt x="57" y="81"/>
                  </a:lnTo>
                  <a:lnTo>
                    <a:pt x="59" y="72"/>
                  </a:lnTo>
                  <a:lnTo>
                    <a:pt x="63" y="53"/>
                  </a:lnTo>
                  <a:lnTo>
                    <a:pt x="68" y="35"/>
                  </a:lnTo>
                  <a:lnTo>
                    <a:pt x="72" y="25"/>
                  </a:lnTo>
                  <a:lnTo>
                    <a:pt x="74" y="16"/>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74" name="Freeform 154"/>
            <p:cNvSpPr>
              <a:spLocks/>
            </p:cNvSpPr>
            <p:nvPr/>
          </p:nvSpPr>
          <p:spPr bwMode="auto">
            <a:xfrm>
              <a:off x="1812" y="3604"/>
              <a:ext cx="50" cy="115"/>
            </a:xfrm>
            <a:custGeom>
              <a:avLst/>
              <a:gdLst>
                <a:gd name="T0" fmla="*/ 12 w 78"/>
                <a:gd name="T1" fmla="*/ 0 h 175"/>
                <a:gd name="T2" fmla="*/ 0 w 78"/>
                <a:gd name="T3" fmla="*/ 50 h 175"/>
                <a:gd name="T4" fmla="*/ 8 w 78"/>
                <a:gd name="T5" fmla="*/ 50 h 175"/>
                <a:gd name="T6" fmla="*/ 9 w 78"/>
                <a:gd name="T7" fmla="*/ 50 h 175"/>
                <a:gd name="T8" fmla="*/ 10 w 78"/>
                <a:gd name="T9" fmla="*/ 49 h 175"/>
                <a:gd name="T10" fmla="*/ 11 w 78"/>
                <a:gd name="T11" fmla="*/ 49 h 175"/>
                <a:gd name="T12" fmla="*/ 12 w 78"/>
                <a:gd name="T13" fmla="*/ 49 h 175"/>
                <a:gd name="T14" fmla="*/ 12 w 78"/>
                <a:gd name="T15" fmla="*/ 47 h 175"/>
                <a:gd name="T16" fmla="*/ 13 w 78"/>
                <a:gd name="T17" fmla="*/ 47 h 175"/>
                <a:gd name="T18" fmla="*/ 14 w 78"/>
                <a:gd name="T19" fmla="*/ 46 h 175"/>
                <a:gd name="T20" fmla="*/ 14 w 78"/>
                <a:gd name="T21" fmla="*/ 45 h 175"/>
                <a:gd name="T22" fmla="*/ 15 w 78"/>
                <a:gd name="T23" fmla="*/ 44 h 175"/>
                <a:gd name="T24" fmla="*/ 15 w 78"/>
                <a:gd name="T25" fmla="*/ 43 h 175"/>
                <a:gd name="T26" fmla="*/ 16 w 78"/>
                <a:gd name="T27" fmla="*/ 41 h 175"/>
                <a:gd name="T28" fmla="*/ 17 w 78"/>
                <a:gd name="T29" fmla="*/ 40 h 175"/>
                <a:gd name="T30" fmla="*/ 20 w 78"/>
                <a:gd name="T31" fmla="*/ 26 h 175"/>
                <a:gd name="T32" fmla="*/ 20 w 78"/>
                <a:gd name="T33" fmla="*/ 25 h 175"/>
                <a:gd name="T34" fmla="*/ 21 w 78"/>
                <a:gd name="T35" fmla="*/ 24 h 175"/>
                <a:gd name="T36" fmla="*/ 21 w 78"/>
                <a:gd name="T37" fmla="*/ 22 h 175"/>
                <a:gd name="T38" fmla="*/ 20 w 78"/>
                <a:gd name="T39" fmla="*/ 21 h 175"/>
                <a:gd name="T40" fmla="*/ 20 w 78"/>
                <a:gd name="T41" fmla="*/ 20 h 175"/>
                <a:gd name="T42" fmla="*/ 20 w 78"/>
                <a:gd name="T43" fmla="*/ 20 h 175"/>
                <a:gd name="T44" fmla="*/ 19 w 78"/>
                <a:gd name="T45" fmla="*/ 18 h 175"/>
                <a:gd name="T46" fmla="*/ 19 w 78"/>
                <a:gd name="T47" fmla="*/ 18 h 175"/>
                <a:gd name="T48" fmla="*/ 19 w 78"/>
                <a:gd name="T49" fmla="*/ 17 h 175"/>
                <a:gd name="T50" fmla="*/ 18 w 78"/>
                <a:gd name="T51" fmla="*/ 17 h 175"/>
                <a:gd name="T52" fmla="*/ 17 w 78"/>
                <a:gd name="T53" fmla="*/ 16 h 175"/>
                <a:gd name="T54" fmla="*/ 16 w 78"/>
                <a:gd name="T55" fmla="*/ 16 h 175"/>
                <a:gd name="T56" fmla="*/ 8 w 78"/>
                <a:gd name="T57" fmla="*/ 16 h 17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8" h="175">
                  <a:moveTo>
                    <a:pt x="46" y="0"/>
                  </a:moveTo>
                  <a:lnTo>
                    <a:pt x="0" y="175"/>
                  </a:lnTo>
                  <a:lnTo>
                    <a:pt x="30" y="175"/>
                  </a:lnTo>
                  <a:lnTo>
                    <a:pt x="34" y="175"/>
                  </a:lnTo>
                  <a:lnTo>
                    <a:pt x="37" y="174"/>
                  </a:lnTo>
                  <a:lnTo>
                    <a:pt x="40" y="173"/>
                  </a:lnTo>
                  <a:lnTo>
                    <a:pt x="43" y="170"/>
                  </a:lnTo>
                  <a:lnTo>
                    <a:pt x="46" y="168"/>
                  </a:lnTo>
                  <a:lnTo>
                    <a:pt x="49" y="165"/>
                  </a:lnTo>
                  <a:lnTo>
                    <a:pt x="53" y="162"/>
                  </a:lnTo>
                  <a:lnTo>
                    <a:pt x="55" y="158"/>
                  </a:lnTo>
                  <a:lnTo>
                    <a:pt x="58" y="155"/>
                  </a:lnTo>
                  <a:lnTo>
                    <a:pt x="60" y="150"/>
                  </a:lnTo>
                  <a:lnTo>
                    <a:pt x="61" y="145"/>
                  </a:lnTo>
                  <a:lnTo>
                    <a:pt x="63" y="141"/>
                  </a:lnTo>
                  <a:lnTo>
                    <a:pt x="76" y="92"/>
                  </a:lnTo>
                  <a:lnTo>
                    <a:pt x="77" y="88"/>
                  </a:lnTo>
                  <a:lnTo>
                    <a:pt x="78" y="84"/>
                  </a:lnTo>
                  <a:lnTo>
                    <a:pt x="78" y="79"/>
                  </a:lnTo>
                  <a:lnTo>
                    <a:pt x="77" y="75"/>
                  </a:lnTo>
                  <a:lnTo>
                    <a:pt x="77" y="72"/>
                  </a:lnTo>
                  <a:lnTo>
                    <a:pt x="76" y="68"/>
                  </a:lnTo>
                  <a:lnTo>
                    <a:pt x="74" y="66"/>
                  </a:lnTo>
                  <a:lnTo>
                    <a:pt x="72" y="62"/>
                  </a:lnTo>
                  <a:lnTo>
                    <a:pt x="70" y="60"/>
                  </a:lnTo>
                  <a:lnTo>
                    <a:pt x="67" y="59"/>
                  </a:lnTo>
                  <a:lnTo>
                    <a:pt x="64" y="58"/>
                  </a:lnTo>
                  <a:lnTo>
                    <a:pt x="61" y="58"/>
                  </a:lnTo>
                  <a:lnTo>
                    <a:pt x="3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75" name="Line 155"/>
            <p:cNvSpPr>
              <a:spLocks noChangeShapeType="1"/>
            </p:cNvSpPr>
            <p:nvPr/>
          </p:nvSpPr>
          <p:spPr bwMode="auto">
            <a:xfrm flipH="1">
              <a:off x="2760" y="4050"/>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76" name="Freeform 156"/>
            <p:cNvSpPr>
              <a:spLocks/>
            </p:cNvSpPr>
            <p:nvPr/>
          </p:nvSpPr>
          <p:spPr bwMode="auto">
            <a:xfrm>
              <a:off x="2746" y="4032"/>
              <a:ext cx="14" cy="18"/>
            </a:xfrm>
            <a:custGeom>
              <a:avLst/>
              <a:gdLst>
                <a:gd name="T0" fmla="*/ 2 w 16"/>
                <a:gd name="T1" fmla="*/ 0 h 34"/>
                <a:gd name="T2" fmla="*/ 1 w 16"/>
                <a:gd name="T3" fmla="*/ 1 h 34"/>
                <a:gd name="T4" fmla="*/ 0 w 16"/>
                <a:gd name="T5" fmla="*/ 2 h 34"/>
                <a:gd name="T6" fmla="*/ 0 w 16"/>
                <a:gd name="T7" fmla="*/ 2 h 34"/>
                <a:gd name="T8" fmla="*/ 0 w 16"/>
                <a:gd name="T9" fmla="*/ 3 h 34"/>
                <a:gd name="T10" fmla="*/ 1 w 16"/>
                <a:gd name="T11" fmla="*/ 3 h 34"/>
                <a:gd name="T12" fmla="*/ 2 w 16"/>
                <a:gd name="T13" fmla="*/ 4 h 34"/>
                <a:gd name="T14" fmla="*/ 4 w 16"/>
                <a:gd name="T15" fmla="*/ 4 h 34"/>
                <a:gd name="T16" fmla="*/ 4 w 16"/>
                <a:gd name="T17" fmla="*/ 4 h 34"/>
                <a:gd name="T18" fmla="*/ 6 w 16"/>
                <a:gd name="T19" fmla="*/ 5 h 34"/>
                <a:gd name="T20" fmla="*/ 8 w 16"/>
                <a:gd name="T21" fmla="*/ 5 h 34"/>
                <a:gd name="T22" fmla="*/ 10 w 16"/>
                <a:gd name="T23" fmla="*/ 5 h 34"/>
                <a:gd name="T24" fmla="*/ 11 w 16"/>
                <a:gd name="T25" fmla="*/ 5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34">
                  <a:moveTo>
                    <a:pt x="2" y="0"/>
                  </a:moveTo>
                  <a:lnTo>
                    <a:pt x="1" y="5"/>
                  </a:lnTo>
                  <a:lnTo>
                    <a:pt x="0" y="9"/>
                  </a:lnTo>
                  <a:lnTo>
                    <a:pt x="0" y="13"/>
                  </a:lnTo>
                  <a:lnTo>
                    <a:pt x="0" y="17"/>
                  </a:lnTo>
                  <a:lnTo>
                    <a:pt x="1" y="22"/>
                  </a:lnTo>
                  <a:lnTo>
                    <a:pt x="2" y="25"/>
                  </a:lnTo>
                  <a:lnTo>
                    <a:pt x="5" y="27"/>
                  </a:lnTo>
                  <a:lnTo>
                    <a:pt x="6" y="30"/>
                  </a:lnTo>
                  <a:lnTo>
                    <a:pt x="9" y="32"/>
                  </a:lnTo>
                  <a:lnTo>
                    <a:pt x="11" y="33"/>
                  </a:lnTo>
                  <a:lnTo>
                    <a:pt x="14" y="34"/>
                  </a:lnTo>
                  <a:lnTo>
                    <a:pt x="16"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77" name="Line 157"/>
            <p:cNvSpPr>
              <a:spLocks noChangeShapeType="1"/>
            </p:cNvSpPr>
            <p:nvPr/>
          </p:nvSpPr>
          <p:spPr bwMode="auto">
            <a:xfrm flipV="1">
              <a:off x="2751" y="4000"/>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78" name="Freeform 158"/>
            <p:cNvSpPr>
              <a:spLocks/>
            </p:cNvSpPr>
            <p:nvPr/>
          </p:nvSpPr>
          <p:spPr bwMode="auto">
            <a:xfrm>
              <a:off x="2760" y="3977"/>
              <a:ext cx="18" cy="23"/>
            </a:xfrm>
            <a:custGeom>
              <a:avLst/>
              <a:gdLst>
                <a:gd name="T0" fmla="*/ 5 w 33"/>
                <a:gd name="T1" fmla="*/ 0 h 34"/>
                <a:gd name="T2" fmla="*/ 5 w 33"/>
                <a:gd name="T3" fmla="*/ 0 h 34"/>
                <a:gd name="T4" fmla="*/ 4 w 33"/>
                <a:gd name="T5" fmla="*/ 1 h 34"/>
                <a:gd name="T6" fmla="*/ 4 w 33"/>
                <a:gd name="T7" fmla="*/ 1 h 34"/>
                <a:gd name="T8" fmla="*/ 3 w 33"/>
                <a:gd name="T9" fmla="*/ 1 h 34"/>
                <a:gd name="T10" fmla="*/ 3 w 33"/>
                <a:gd name="T11" fmla="*/ 2 h 34"/>
                <a:gd name="T12" fmla="*/ 2 w 33"/>
                <a:gd name="T13" fmla="*/ 3 h 34"/>
                <a:gd name="T14" fmla="*/ 2 w 33"/>
                <a:gd name="T15" fmla="*/ 3 h 34"/>
                <a:gd name="T16" fmla="*/ 1 w 33"/>
                <a:gd name="T17" fmla="*/ 5 h 34"/>
                <a:gd name="T18" fmla="*/ 1 w 33"/>
                <a:gd name="T19" fmla="*/ 6 h 34"/>
                <a:gd name="T20" fmla="*/ 1 w 33"/>
                <a:gd name="T21" fmla="*/ 8 h 34"/>
                <a:gd name="T22" fmla="*/ 1 w 33"/>
                <a:gd name="T23" fmla="*/ 9 h 34"/>
                <a:gd name="T24" fmla="*/ 0 w 33"/>
                <a:gd name="T25" fmla="*/ 11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3" h="34">
                  <a:moveTo>
                    <a:pt x="33" y="0"/>
                  </a:moveTo>
                  <a:lnTo>
                    <a:pt x="30" y="0"/>
                  </a:lnTo>
                  <a:lnTo>
                    <a:pt x="27" y="1"/>
                  </a:lnTo>
                  <a:lnTo>
                    <a:pt x="23" y="2"/>
                  </a:lnTo>
                  <a:lnTo>
                    <a:pt x="20" y="4"/>
                  </a:lnTo>
                  <a:lnTo>
                    <a:pt x="17" y="6"/>
                  </a:lnTo>
                  <a:lnTo>
                    <a:pt x="14" y="9"/>
                  </a:lnTo>
                  <a:lnTo>
                    <a:pt x="11" y="12"/>
                  </a:lnTo>
                  <a:lnTo>
                    <a:pt x="8" y="17"/>
                  </a:lnTo>
                  <a:lnTo>
                    <a:pt x="5" y="21"/>
                  </a:lnTo>
                  <a:lnTo>
                    <a:pt x="3" y="25"/>
                  </a:lnTo>
                  <a:lnTo>
                    <a:pt x="1" y="29"/>
                  </a:lnTo>
                  <a:lnTo>
                    <a:pt x="0"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79" name="Line 159"/>
            <p:cNvSpPr>
              <a:spLocks noChangeShapeType="1"/>
            </p:cNvSpPr>
            <p:nvPr/>
          </p:nvSpPr>
          <p:spPr bwMode="auto">
            <a:xfrm>
              <a:off x="2778" y="397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0" name="Line 160"/>
            <p:cNvSpPr>
              <a:spLocks noChangeShapeType="1"/>
            </p:cNvSpPr>
            <p:nvPr/>
          </p:nvSpPr>
          <p:spPr bwMode="auto">
            <a:xfrm flipV="1">
              <a:off x="2534" y="3641"/>
              <a:ext cx="33"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1" name="Line 161"/>
            <p:cNvSpPr>
              <a:spLocks noChangeShapeType="1"/>
            </p:cNvSpPr>
            <p:nvPr/>
          </p:nvSpPr>
          <p:spPr bwMode="auto">
            <a:xfrm flipH="1">
              <a:off x="2544" y="3691"/>
              <a:ext cx="41"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2" name="Line 162"/>
            <p:cNvSpPr>
              <a:spLocks noChangeShapeType="1"/>
            </p:cNvSpPr>
            <p:nvPr/>
          </p:nvSpPr>
          <p:spPr bwMode="auto">
            <a:xfrm>
              <a:off x="2567" y="3705"/>
              <a:ext cx="4"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3" name="Line 163"/>
            <p:cNvSpPr>
              <a:spLocks noChangeShapeType="1"/>
            </p:cNvSpPr>
            <p:nvPr/>
          </p:nvSpPr>
          <p:spPr bwMode="auto">
            <a:xfrm flipV="1">
              <a:off x="1439" y="1855"/>
              <a:ext cx="28"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4" name="Line 164"/>
            <p:cNvSpPr>
              <a:spLocks noChangeShapeType="1"/>
            </p:cNvSpPr>
            <p:nvPr/>
          </p:nvSpPr>
          <p:spPr bwMode="auto">
            <a:xfrm flipH="1">
              <a:off x="1448" y="1905"/>
              <a:ext cx="42"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5" name="Line 165"/>
            <p:cNvSpPr>
              <a:spLocks noChangeShapeType="1"/>
            </p:cNvSpPr>
            <p:nvPr/>
          </p:nvSpPr>
          <p:spPr bwMode="auto">
            <a:xfrm>
              <a:off x="1471" y="1919"/>
              <a:ext cx="5" cy="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6" name="Line 166"/>
            <p:cNvSpPr>
              <a:spLocks noChangeShapeType="1"/>
            </p:cNvSpPr>
            <p:nvPr/>
          </p:nvSpPr>
          <p:spPr bwMode="auto">
            <a:xfrm flipH="1">
              <a:off x="1517" y="1855"/>
              <a:ext cx="9"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7" name="Line 167"/>
            <p:cNvSpPr>
              <a:spLocks noChangeShapeType="1"/>
            </p:cNvSpPr>
            <p:nvPr/>
          </p:nvSpPr>
          <p:spPr bwMode="auto">
            <a:xfrm flipV="1">
              <a:off x="1628" y="3208"/>
              <a:ext cx="23" cy="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88" name="Freeform 168"/>
            <p:cNvSpPr>
              <a:spLocks/>
            </p:cNvSpPr>
            <p:nvPr/>
          </p:nvSpPr>
          <p:spPr bwMode="auto">
            <a:xfrm>
              <a:off x="1651" y="3185"/>
              <a:ext cx="27" cy="23"/>
            </a:xfrm>
            <a:custGeom>
              <a:avLst/>
              <a:gdLst>
                <a:gd name="T0" fmla="*/ 15 w 37"/>
                <a:gd name="T1" fmla="*/ 0 h 40"/>
                <a:gd name="T2" fmla="*/ 13 w 37"/>
                <a:gd name="T3" fmla="*/ 1 h 40"/>
                <a:gd name="T4" fmla="*/ 12 w 37"/>
                <a:gd name="T5" fmla="*/ 1 h 40"/>
                <a:gd name="T6" fmla="*/ 11 w 37"/>
                <a:gd name="T7" fmla="*/ 1 h 40"/>
                <a:gd name="T8" fmla="*/ 9 w 37"/>
                <a:gd name="T9" fmla="*/ 1 h 40"/>
                <a:gd name="T10" fmla="*/ 8 w 37"/>
                <a:gd name="T11" fmla="*/ 2 h 40"/>
                <a:gd name="T12" fmla="*/ 7 w 37"/>
                <a:gd name="T13" fmla="*/ 2 h 40"/>
                <a:gd name="T14" fmla="*/ 5 w 37"/>
                <a:gd name="T15" fmla="*/ 3 h 40"/>
                <a:gd name="T16" fmla="*/ 4 w 37"/>
                <a:gd name="T17" fmla="*/ 3 h 40"/>
                <a:gd name="T18" fmla="*/ 3 w 37"/>
                <a:gd name="T19" fmla="*/ 4 h 40"/>
                <a:gd name="T20" fmla="*/ 2 w 37"/>
                <a:gd name="T21" fmla="*/ 5 h 40"/>
                <a:gd name="T22" fmla="*/ 1 w 37"/>
                <a:gd name="T23" fmla="*/ 6 h 40"/>
                <a:gd name="T24" fmla="*/ 1 w 37"/>
                <a:gd name="T25" fmla="*/ 7 h 40"/>
                <a:gd name="T26" fmla="*/ 0 w 37"/>
                <a:gd name="T27" fmla="*/ 7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7" h="40">
                  <a:moveTo>
                    <a:pt x="37" y="0"/>
                  </a:moveTo>
                  <a:lnTo>
                    <a:pt x="34" y="2"/>
                  </a:lnTo>
                  <a:lnTo>
                    <a:pt x="31" y="2"/>
                  </a:lnTo>
                  <a:lnTo>
                    <a:pt x="28" y="4"/>
                  </a:lnTo>
                  <a:lnTo>
                    <a:pt x="23" y="5"/>
                  </a:lnTo>
                  <a:lnTo>
                    <a:pt x="20" y="8"/>
                  </a:lnTo>
                  <a:lnTo>
                    <a:pt x="17" y="11"/>
                  </a:lnTo>
                  <a:lnTo>
                    <a:pt x="14" y="14"/>
                  </a:lnTo>
                  <a:lnTo>
                    <a:pt x="11" y="17"/>
                  </a:lnTo>
                  <a:lnTo>
                    <a:pt x="8" y="22"/>
                  </a:lnTo>
                  <a:lnTo>
                    <a:pt x="5" y="26"/>
                  </a:lnTo>
                  <a:lnTo>
                    <a:pt x="3" y="30"/>
                  </a:lnTo>
                  <a:lnTo>
                    <a:pt x="1" y="35"/>
                  </a:lnTo>
                  <a:lnTo>
                    <a:pt x="0" y="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89" name="Line 169"/>
            <p:cNvSpPr>
              <a:spLocks noChangeShapeType="1"/>
            </p:cNvSpPr>
            <p:nvPr/>
          </p:nvSpPr>
          <p:spPr bwMode="auto">
            <a:xfrm>
              <a:off x="1641" y="3222"/>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90" name="Line 170"/>
            <p:cNvSpPr>
              <a:spLocks noChangeShapeType="1"/>
            </p:cNvSpPr>
            <p:nvPr/>
          </p:nvSpPr>
          <p:spPr bwMode="auto">
            <a:xfrm flipH="1">
              <a:off x="1890" y="2513"/>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91" name="Freeform 171"/>
            <p:cNvSpPr>
              <a:spLocks/>
            </p:cNvSpPr>
            <p:nvPr/>
          </p:nvSpPr>
          <p:spPr bwMode="auto">
            <a:xfrm>
              <a:off x="1881" y="2495"/>
              <a:ext cx="9" cy="18"/>
            </a:xfrm>
            <a:custGeom>
              <a:avLst/>
              <a:gdLst>
                <a:gd name="T0" fmla="*/ 1 w 15"/>
                <a:gd name="T1" fmla="*/ 0 h 30"/>
                <a:gd name="T2" fmla="*/ 1 w 15"/>
                <a:gd name="T3" fmla="*/ 1 h 30"/>
                <a:gd name="T4" fmla="*/ 1 w 15"/>
                <a:gd name="T5" fmla="*/ 2 h 30"/>
                <a:gd name="T6" fmla="*/ 0 w 15"/>
                <a:gd name="T7" fmla="*/ 3 h 30"/>
                <a:gd name="T8" fmla="*/ 1 w 15"/>
                <a:gd name="T9" fmla="*/ 4 h 30"/>
                <a:gd name="T10" fmla="*/ 1 w 15"/>
                <a:gd name="T11" fmla="*/ 4 h 30"/>
                <a:gd name="T12" fmla="*/ 1 w 15"/>
                <a:gd name="T13" fmla="*/ 5 h 30"/>
                <a:gd name="T14" fmla="*/ 1 w 15"/>
                <a:gd name="T15" fmla="*/ 5 h 30"/>
                <a:gd name="T16" fmla="*/ 1 w 15"/>
                <a:gd name="T17" fmla="*/ 6 h 30"/>
                <a:gd name="T18" fmla="*/ 2 w 15"/>
                <a:gd name="T19" fmla="*/ 6 h 30"/>
                <a:gd name="T20" fmla="*/ 2 w 15"/>
                <a:gd name="T21" fmla="*/ 7 h 30"/>
                <a:gd name="T22" fmla="*/ 3 w 15"/>
                <a:gd name="T23" fmla="*/ 7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30">
                  <a:moveTo>
                    <a:pt x="2" y="0"/>
                  </a:moveTo>
                  <a:lnTo>
                    <a:pt x="1" y="4"/>
                  </a:lnTo>
                  <a:lnTo>
                    <a:pt x="1" y="8"/>
                  </a:lnTo>
                  <a:lnTo>
                    <a:pt x="0" y="13"/>
                  </a:lnTo>
                  <a:lnTo>
                    <a:pt x="1" y="16"/>
                  </a:lnTo>
                  <a:lnTo>
                    <a:pt x="2" y="19"/>
                  </a:lnTo>
                  <a:lnTo>
                    <a:pt x="3" y="22"/>
                  </a:lnTo>
                  <a:lnTo>
                    <a:pt x="4" y="25"/>
                  </a:lnTo>
                  <a:lnTo>
                    <a:pt x="6" y="26"/>
                  </a:lnTo>
                  <a:lnTo>
                    <a:pt x="9" y="29"/>
                  </a:lnTo>
                  <a:lnTo>
                    <a:pt x="11" y="30"/>
                  </a:lnTo>
                  <a:lnTo>
                    <a:pt x="15" y="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92" name="Line 172"/>
            <p:cNvSpPr>
              <a:spLocks noChangeShapeType="1"/>
            </p:cNvSpPr>
            <p:nvPr/>
          </p:nvSpPr>
          <p:spPr bwMode="auto">
            <a:xfrm flipV="1">
              <a:off x="1885" y="2462"/>
              <a:ext cx="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93" name="Freeform 173"/>
            <p:cNvSpPr>
              <a:spLocks/>
            </p:cNvSpPr>
            <p:nvPr/>
          </p:nvSpPr>
          <p:spPr bwMode="auto">
            <a:xfrm>
              <a:off x="1890" y="2435"/>
              <a:ext cx="37" cy="27"/>
            </a:xfrm>
            <a:custGeom>
              <a:avLst/>
              <a:gdLst>
                <a:gd name="T0" fmla="*/ 16 w 56"/>
                <a:gd name="T1" fmla="*/ 14 h 38"/>
                <a:gd name="T2" fmla="*/ 16 w 56"/>
                <a:gd name="T3" fmla="*/ 12 h 38"/>
                <a:gd name="T4" fmla="*/ 16 w 56"/>
                <a:gd name="T5" fmla="*/ 11 h 38"/>
                <a:gd name="T6" fmla="*/ 16 w 56"/>
                <a:gd name="T7" fmla="*/ 9 h 38"/>
                <a:gd name="T8" fmla="*/ 16 w 56"/>
                <a:gd name="T9" fmla="*/ 7 h 38"/>
                <a:gd name="T10" fmla="*/ 16 w 56"/>
                <a:gd name="T11" fmla="*/ 6 h 38"/>
                <a:gd name="T12" fmla="*/ 16 w 56"/>
                <a:gd name="T13" fmla="*/ 4 h 38"/>
                <a:gd name="T14" fmla="*/ 15 w 56"/>
                <a:gd name="T15" fmla="*/ 4 h 38"/>
                <a:gd name="T16" fmla="*/ 15 w 56"/>
                <a:gd name="T17" fmla="*/ 2 h 38"/>
                <a:gd name="T18" fmla="*/ 14 w 56"/>
                <a:gd name="T19" fmla="*/ 1 h 38"/>
                <a:gd name="T20" fmla="*/ 13 w 56"/>
                <a:gd name="T21" fmla="*/ 1 h 38"/>
                <a:gd name="T22" fmla="*/ 13 w 56"/>
                <a:gd name="T23" fmla="*/ 1 h 38"/>
                <a:gd name="T24" fmla="*/ 12 w 56"/>
                <a:gd name="T25" fmla="*/ 0 h 38"/>
                <a:gd name="T26" fmla="*/ 11 w 56"/>
                <a:gd name="T27" fmla="*/ 0 h 38"/>
                <a:gd name="T28" fmla="*/ 10 w 56"/>
                <a:gd name="T29" fmla="*/ 0 h 38"/>
                <a:gd name="T30" fmla="*/ 9 w 56"/>
                <a:gd name="T31" fmla="*/ 1 h 38"/>
                <a:gd name="T32" fmla="*/ 8 w 56"/>
                <a:gd name="T33" fmla="*/ 1 h 38"/>
                <a:gd name="T34" fmla="*/ 7 w 56"/>
                <a:gd name="T35" fmla="*/ 1 h 38"/>
                <a:gd name="T36" fmla="*/ 6 w 56"/>
                <a:gd name="T37" fmla="*/ 2 h 38"/>
                <a:gd name="T38" fmla="*/ 5 w 56"/>
                <a:gd name="T39" fmla="*/ 4 h 38"/>
                <a:gd name="T40" fmla="*/ 4 w 56"/>
                <a:gd name="T41" fmla="*/ 4 h 38"/>
                <a:gd name="T42" fmla="*/ 3 w 56"/>
                <a:gd name="T43" fmla="*/ 6 h 38"/>
                <a:gd name="T44" fmla="*/ 2 w 56"/>
                <a:gd name="T45" fmla="*/ 7 h 38"/>
                <a:gd name="T46" fmla="*/ 1 w 56"/>
                <a:gd name="T47" fmla="*/ 9 h 38"/>
                <a:gd name="T48" fmla="*/ 1 w 56"/>
                <a:gd name="T49" fmla="*/ 11 h 38"/>
                <a:gd name="T50" fmla="*/ 1 w 56"/>
                <a:gd name="T51" fmla="*/ 12 h 38"/>
                <a:gd name="T52" fmla="*/ 0 w 56"/>
                <a:gd name="T53" fmla="*/ 14 h 3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6" h="38">
                  <a:moveTo>
                    <a:pt x="55" y="38"/>
                  </a:moveTo>
                  <a:lnTo>
                    <a:pt x="56" y="34"/>
                  </a:lnTo>
                  <a:lnTo>
                    <a:pt x="56" y="30"/>
                  </a:lnTo>
                  <a:lnTo>
                    <a:pt x="56" y="24"/>
                  </a:lnTo>
                  <a:lnTo>
                    <a:pt x="56" y="20"/>
                  </a:lnTo>
                  <a:lnTo>
                    <a:pt x="56" y="16"/>
                  </a:lnTo>
                  <a:lnTo>
                    <a:pt x="55" y="13"/>
                  </a:lnTo>
                  <a:lnTo>
                    <a:pt x="53" y="10"/>
                  </a:lnTo>
                  <a:lnTo>
                    <a:pt x="52" y="6"/>
                  </a:lnTo>
                  <a:lnTo>
                    <a:pt x="49" y="4"/>
                  </a:lnTo>
                  <a:lnTo>
                    <a:pt x="46" y="2"/>
                  </a:lnTo>
                  <a:lnTo>
                    <a:pt x="44" y="1"/>
                  </a:lnTo>
                  <a:lnTo>
                    <a:pt x="41" y="0"/>
                  </a:lnTo>
                  <a:lnTo>
                    <a:pt x="38" y="0"/>
                  </a:lnTo>
                  <a:lnTo>
                    <a:pt x="35" y="0"/>
                  </a:lnTo>
                  <a:lnTo>
                    <a:pt x="30" y="1"/>
                  </a:lnTo>
                  <a:lnTo>
                    <a:pt x="27" y="2"/>
                  </a:lnTo>
                  <a:lnTo>
                    <a:pt x="24" y="4"/>
                  </a:lnTo>
                  <a:lnTo>
                    <a:pt x="20" y="6"/>
                  </a:lnTo>
                  <a:lnTo>
                    <a:pt x="17" y="10"/>
                  </a:lnTo>
                  <a:lnTo>
                    <a:pt x="13" y="13"/>
                  </a:lnTo>
                  <a:lnTo>
                    <a:pt x="10" y="16"/>
                  </a:lnTo>
                  <a:lnTo>
                    <a:pt x="8" y="20"/>
                  </a:lnTo>
                  <a:lnTo>
                    <a:pt x="5" y="24"/>
                  </a:lnTo>
                  <a:lnTo>
                    <a:pt x="3" y="30"/>
                  </a:lnTo>
                  <a:lnTo>
                    <a:pt x="2" y="34"/>
                  </a:lnTo>
                  <a:lnTo>
                    <a:pt x="0"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94" name="Freeform 174"/>
            <p:cNvSpPr>
              <a:spLocks/>
            </p:cNvSpPr>
            <p:nvPr/>
          </p:nvSpPr>
          <p:spPr bwMode="auto">
            <a:xfrm>
              <a:off x="1890" y="2462"/>
              <a:ext cx="37" cy="10"/>
            </a:xfrm>
            <a:custGeom>
              <a:avLst/>
              <a:gdLst>
                <a:gd name="T0" fmla="*/ 13 w 61"/>
                <a:gd name="T1" fmla="*/ 0 h 20"/>
                <a:gd name="T2" fmla="*/ 12 w 61"/>
                <a:gd name="T3" fmla="*/ 3 h 20"/>
                <a:gd name="T4" fmla="*/ 0 w 61"/>
                <a:gd name="T5" fmla="*/ 3 h 20"/>
                <a:gd name="T6" fmla="*/ 0 60000 65536"/>
                <a:gd name="T7" fmla="*/ 0 60000 65536"/>
                <a:gd name="T8" fmla="*/ 0 60000 65536"/>
              </a:gdLst>
              <a:ahLst/>
              <a:cxnLst>
                <a:cxn ang="T6">
                  <a:pos x="T0" y="T1"/>
                </a:cxn>
                <a:cxn ang="T7">
                  <a:pos x="T2" y="T3"/>
                </a:cxn>
                <a:cxn ang="T8">
                  <a:pos x="T4" y="T5"/>
                </a:cxn>
              </a:cxnLst>
              <a:rect l="0" t="0" r="r" b="b"/>
              <a:pathLst>
                <a:path w="61" h="20">
                  <a:moveTo>
                    <a:pt x="61" y="0"/>
                  </a:moveTo>
                  <a:lnTo>
                    <a:pt x="55" y="20"/>
                  </a:lnTo>
                  <a:lnTo>
                    <a:pt x="0" y="2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95" name="Line 175"/>
            <p:cNvSpPr>
              <a:spLocks noChangeShapeType="1"/>
            </p:cNvSpPr>
            <p:nvPr/>
          </p:nvSpPr>
          <p:spPr bwMode="auto">
            <a:xfrm flipH="1">
              <a:off x="1959" y="2398"/>
              <a:ext cx="9" cy="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96" name="Line 176"/>
            <p:cNvSpPr>
              <a:spLocks noChangeShapeType="1"/>
            </p:cNvSpPr>
            <p:nvPr/>
          </p:nvSpPr>
          <p:spPr bwMode="auto">
            <a:xfrm flipV="1">
              <a:off x="841" y="879"/>
              <a:ext cx="27" cy="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97" name="Freeform 177"/>
            <p:cNvSpPr>
              <a:spLocks/>
            </p:cNvSpPr>
            <p:nvPr/>
          </p:nvSpPr>
          <p:spPr bwMode="auto">
            <a:xfrm>
              <a:off x="868" y="851"/>
              <a:ext cx="23" cy="28"/>
            </a:xfrm>
            <a:custGeom>
              <a:avLst/>
              <a:gdLst>
                <a:gd name="T0" fmla="*/ 9 w 37"/>
                <a:gd name="T1" fmla="*/ 0 h 39"/>
                <a:gd name="T2" fmla="*/ 8 w 37"/>
                <a:gd name="T3" fmla="*/ 1 h 39"/>
                <a:gd name="T4" fmla="*/ 7 w 37"/>
                <a:gd name="T5" fmla="*/ 1 h 39"/>
                <a:gd name="T6" fmla="*/ 7 w 37"/>
                <a:gd name="T7" fmla="*/ 1 h 39"/>
                <a:gd name="T8" fmla="*/ 6 w 37"/>
                <a:gd name="T9" fmla="*/ 2 h 39"/>
                <a:gd name="T10" fmla="*/ 4 w 37"/>
                <a:gd name="T11" fmla="*/ 3 h 39"/>
                <a:gd name="T12" fmla="*/ 4 w 37"/>
                <a:gd name="T13" fmla="*/ 4 h 39"/>
                <a:gd name="T14" fmla="*/ 3 w 37"/>
                <a:gd name="T15" fmla="*/ 4 h 39"/>
                <a:gd name="T16" fmla="*/ 2 w 37"/>
                <a:gd name="T17" fmla="*/ 6 h 39"/>
                <a:gd name="T18" fmla="*/ 1 w 37"/>
                <a:gd name="T19" fmla="*/ 8 h 39"/>
                <a:gd name="T20" fmla="*/ 1 w 37"/>
                <a:gd name="T21" fmla="*/ 9 h 39"/>
                <a:gd name="T22" fmla="*/ 1 w 37"/>
                <a:gd name="T23" fmla="*/ 11 h 39"/>
                <a:gd name="T24" fmla="*/ 1 w 37"/>
                <a:gd name="T25" fmla="*/ 13 h 39"/>
                <a:gd name="T26" fmla="*/ 0 w 37"/>
                <a:gd name="T27" fmla="*/ 14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7" h="39">
                  <a:moveTo>
                    <a:pt x="37" y="0"/>
                  </a:moveTo>
                  <a:lnTo>
                    <a:pt x="33" y="1"/>
                  </a:lnTo>
                  <a:lnTo>
                    <a:pt x="30" y="2"/>
                  </a:lnTo>
                  <a:lnTo>
                    <a:pt x="27" y="3"/>
                  </a:lnTo>
                  <a:lnTo>
                    <a:pt x="23" y="5"/>
                  </a:lnTo>
                  <a:lnTo>
                    <a:pt x="20" y="7"/>
                  </a:lnTo>
                  <a:lnTo>
                    <a:pt x="17" y="10"/>
                  </a:lnTo>
                  <a:lnTo>
                    <a:pt x="13" y="13"/>
                  </a:lnTo>
                  <a:lnTo>
                    <a:pt x="10" y="17"/>
                  </a:lnTo>
                  <a:lnTo>
                    <a:pt x="7" y="21"/>
                  </a:lnTo>
                  <a:lnTo>
                    <a:pt x="5" y="25"/>
                  </a:lnTo>
                  <a:lnTo>
                    <a:pt x="3" y="29"/>
                  </a:lnTo>
                  <a:lnTo>
                    <a:pt x="1" y="35"/>
                  </a:lnTo>
                  <a:lnTo>
                    <a:pt x="0"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598" name="Line 178"/>
            <p:cNvSpPr>
              <a:spLocks noChangeShapeType="1"/>
            </p:cNvSpPr>
            <p:nvPr/>
          </p:nvSpPr>
          <p:spPr bwMode="auto">
            <a:xfrm>
              <a:off x="854" y="888"/>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599" name="Line 179"/>
            <p:cNvSpPr>
              <a:spLocks noChangeShapeType="1"/>
            </p:cNvSpPr>
            <p:nvPr/>
          </p:nvSpPr>
          <p:spPr bwMode="auto">
            <a:xfrm flipH="1">
              <a:off x="914" y="851"/>
              <a:ext cx="9"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00" name="Line 180"/>
            <p:cNvSpPr>
              <a:spLocks noChangeShapeType="1"/>
            </p:cNvSpPr>
            <p:nvPr/>
          </p:nvSpPr>
          <p:spPr bwMode="auto">
            <a:xfrm flipH="1">
              <a:off x="3354" y="389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01" name="Freeform 181"/>
            <p:cNvSpPr>
              <a:spLocks/>
            </p:cNvSpPr>
            <p:nvPr/>
          </p:nvSpPr>
          <p:spPr bwMode="auto">
            <a:xfrm>
              <a:off x="3344" y="3875"/>
              <a:ext cx="10" cy="19"/>
            </a:xfrm>
            <a:custGeom>
              <a:avLst/>
              <a:gdLst>
                <a:gd name="T0" fmla="*/ 1 w 13"/>
                <a:gd name="T1" fmla="*/ 0 h 29"/>
                <a:gd name="T2" fmla="*/ 0 w 13"/>
                <a:gd name="T3" fmla="*/ 1 h 29"/>
                <a:gd name="T4" fmla="*/ 0 w 13"/>
                <a:gd name="T5" fmla="*/ 2 h 29"/>
                <a:gd name="T6" fmla="*/ 0 w 13"/>
                <a:gd name="T7" fmla="*/ 3 h 29"/>
                <a:gd name="T8" fmla="*/ 0 w 13"/>
                <a:gd name="T9" fmla="*/ 5 h 29"/>
                <a:gd name="T10" fmla="*/ 1 w 13"/>
                <a:gd name="T11" fmla="*/ 5 h 29"/>
                <a:gd name="T12" fmla="*/ 2 w 13"/>
                <a:gd name="T13" fmla="*/ 6 h 29"/>
                <a:gd name="T14" fmla="*/ 2 w 13"/>
                <a:gd name="T15" fmla="*/ 7 h 29"/>
                <a:gd name="T16" fmla="*/ 2 w 13"/>
                <a:gd name="T17" fmla="*/ 7 h 29"/>
                <a:gd name="T18" fmla="*/ 4 w 13"/>
                <a:gd name="T19" fmla="*/ 8 h 29"/>
                <a:gd name="T20" fmla="*/ 5 w 13"/>
                <a:gd name="T21" fmla="*/ 8 h 29"/>
                <a:gd name="T22" fmla="*/ 6 w 13"/>
                <a:gd name="T23" fmla="*/ 8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 h="29">
                  <a:moveTo>
                    <a:pt x="1" y="0"/>
                  </a:moveTo>
                  <a:lnTo>
                    <a:pt x="0" y="4"/>
                  </a:lnTo>
                  <a:lnTo>
                    <a:pt x="0" y="7"/>
                  </a:lnTo>
                  <a:lnTo>
                    <a:pt x="0" y="12"/>
                  </a:lnTo>
                  <a:lnTo>
                    <a:pt x="0" y="16"/>
                  </a:lnTo>
                  <a:lnTo>
                    <a:pt x="1" y="19"/>
                  </a:lnTo>
                  <a:lnTo>
                    <a:pt x="2" y="21"/>
                  </a:lnTo>
                  <a:lnTo>
                    <a:pt x="4" y="24"/>
                  </a:lnTo>
                  <a:lnTo>
                    <a:pt x="5" y="26"/>
                  </a:lnTo>
                  <a:lnTo>
                    <a:pt x="8" y="28"/>
                  </a:lnTo>
                  <a:lnTo>
                    <a:pt x="10" y="29"/>
                  </a:lnTo>
                  <a:lnTo>
                    <a:pt x="13"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02" name="Line 182"/>
            <p:cNvSpPr>
              <a:spLocks noChangeShapeType="1"/>
            </p:cNvSpPr>
            <p:nvPr/>
          </p:nvSpPr>
          <p:spPr bwMode="auto">
            <a:xfrm flipV="1">
              <a:off x="3344" y="3843"/>
              <a:ext cx="10"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03" name="Freeform 183"/>
            <p:cNvSpPr>
              <a:spLocks/>
            </p:cNvSpPr>
            <p:nvPr/>
          </p:nvSpPr>
          <p:spPr bwMode="auto">
            <a:xfrm>
              <a:off x="3354" y="3815"/>
              <a:ext cx="36" cy="28"/>
            </a:xfrm>
            <a:custGeom>
              <a:avLst/>
              <a:gdLst>
                <a:gd name="T0" fmla="*/ 14 w 57"/>
                <a:gd name="T1" fmla="*/ 14 h 39"/>
                <a:gd name="T2" fmla="*/ 15 w 57"/>
                <a:gd name="T3" fmla="*/ 12 h 39"/>
                <a:gd name="T4" fmla="*/ 15 w 57"/>
                <a:gd name="T5" fmla="*/ 11 h 39"/>
                <a:gd name="T6" fmla="*/ 15 w 57"/>
                <a:gd name="T7" fmla="*/ 9 h 39"/>
                <a:gd name="T8" fmla="*/ 15 w 57"/>
                <a:gd name="T9" fmla="*/ 8 h 39"/>
                <a:gd name="T10" fmla="*/ 15 w 57"/>
                <a:gd name="T11" fmla="*/ 6 h 39"/>
                <a:gd name="T12" fmla="*/ 14 w 57"/>
                <a:gd name="T13" fmla="*/ 4 h 39"/>
                <a:gd name="T14" fmla="*/ 13 w 57"/>
                <a:gd name="T15" fmla="*/ 4 h 39"/>
                <a:gd name="T16" fmla="*/ 13 w 57"/>
                <a:gd name="T17" fmla="*/ 2 h 39"/>
                <a:gd name="T18" fmla="*/ 13 w 57"/>
                <a:gd name="T19" fmla="*/ 1 h 39"/>
                <a:gd name="T20" fmla="*/ 12 w 57"/>
                <a:gd name="T21" fmla="*/ 1 h 39"/>
                <a:gd name="T22" fmla="*/ 11 w 57"/>
                <a:gd name="T23" fmla="*/ 1 h 39"/>
                <a:gd name="T24" fmla="*/ 11 w 57"/>
                <a:gd name="T25" fmla="*/ 0 h 39"/>
                <a:gd name="T26" fmla="*/ 10 w 57"/>
                <a:gd name="T27" fmla="*/ 0 h 39"/>
                <a:gd name="T28" fmla="*/ 9 w 57"/>
                <a:gd name="T29" fmla="*/ 0 h 39"/>
                <a:gd name="T30" fmla="*/ 8 w 57"/>
                <a:gd name="T31" fmla="*/ 1 h 39"/>
                <a:gd name="T32" fmla="*/ 7 w 57"/>
                <a:gd name="T33" fmla="*/ 1 h 39"/>
                <a:gd name="T34" fmla="*/ 6 w 57"/>
                <a:gd name="T35" fmla="*/ 1 h 39"/>
                <a:gd name="T36" fmla="*/ 5 w 57"/>
                <a:gd name="T37" fmla="*/ 2 h 39"/>
                <a:gd name="T38" fmla="*/ 4 w 57"/>
                <a:gd name="T39" fmla="*/ 4 h 39"/>
                <a:gd name="T40" fmla="*/ 4 w 57"/>
                <a:gd name="T41" fmla="*/ 4 h 39"/>
                <a:gd name="T42" fmla="*/ 3 w 57"/>
                <a:gd name="T43" fmla="*/ 6 h 39"/>
                <a:gd name="T44" fmla="*/ 3 w 57"/>
                <a:gd name="T45" fmla="*/ 8 h 39"/>
                <a:gd name="T46" fmla="*/ 2 w 57"/>
                <a:gd name="T47" fmla="*/ 9 h 39"/>
                <a:gd name="T48" fmla="*/ 1 w 57"/>
                <a:gd name="T49" fmla="*/ 11 h 39"/>
                <a:gd name="T50" fmla="*/ 1 w 57"/>
                <a:gd name="T51" fmla="*/ 12 h 39"/>
                <a:gd name="T52" fmla="*/ 0 w 57"/>
                <a:gd name="T53" fmla="*/ 14 h 3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7" h="39">
                  <a:moveTo>
                    <a:pt x="55" y="39"/>
                  </a:moveTo>
                  <a:lnTo>
                    <a:pt x="57" y="34"/>
                  </a:lnTo>
                  <a:lnTo>
                    <a:pt x="57" y="30"/>
                  </a:lnTo>
                  <a:lnTo>
                    <a:pt x="57" y="25"/>
                  </a:lnTo>
                  <a:lnTo>
                    <a:pt x="57" y="21"/>
                  </a:lnTo>
                  <a:lnTo>
                    <a:pt x="57" y="17"/>
                  </a:lnTo>
                  <a:lnTo>
                    <a:pt x="55" y="13"/>
                  </a:lnTo>
                  <a:lnTo>
                    <a:pt x="53" y="10"/>
                  </a:lnTo>
                  <a:lnTo>
                    <a:pt x="52" y="6"/>
                  </a:lnTo>
                  <a:lnTo>
                    <a:pt x="50" y="4"/>
                  </a:lnTo>
                  <a:lnTo>
                    <a:pt x="47" y="2"/>
                  </a:lnTo>
                  <a:lnTo>
                    <a:pt x="45" y="1"/>
                  </a:lnTo>
                  <a:lnTo>
                    <a:pt x="42" y="0"/>
                  </a:lnTo>
                  <a:lnTo>
                    <a:pt x="39" y="0"/>
                  </a:lnTo>
                  <a:lnTo>
                    <a:pt x="35" y="0"/>
                  </a:lnTo>
                  <a:lnTo>
                    <a:pt x="31" y="1"/>
                  </a:lnTo>
                  <a:lnTo>
                    <a:pt x="28" y="2"/>
                  </a:lnTo>
                  <a:lnTo>
                    <a:pt x="25" y="4"/>
                  </a:lnTo>
                  <a:lnTo>
                    <a:pt x="20" y="6"/>
                  </a:lnTo>
                  <a:lnTo>
                    <a:pt x="17" y="10"/>
                  </a:lnTo>
                  <a:lnTo>
                    <a:pt x="14" y="13"/>
                  </a:lnTo>
                  <a:lnTo>
                    <a:pt x="11" y="17"/>
                  </a:lnTo>
                  <a:lnTo>
                    <a:pt x="9" y="21"/>
                  </a:lnTo>
                  <a:lnTo>
                    <a:pt x="6" y="25"/>
                  </a:lnTo>
                  <a:lnTo>
                    <a:pt x="4" y="30"/>
                  </a:lnTo>
                  <a:lnTo>
                    <a:pt x="2" y="34"/>
                  </a:lnTo>
                  <a:lnTo>
                    <a:pt x="0"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04" name="Freeform 184"/>
            <p:cNvSpPr>
              <a:spLocks/>
            </p:cNvSpPr>
            <p:nvPr/>
          </p:nvSpPr>
          <p:spPr bwMode="auto">
            <a:xfrm>
              <a:off x="3349" y="3843"/>
              <a:ext cx="41" cy="9"/>
            </a:xfrm>
            <a:custGeom>
              <a:avLst/>
              <a:gdLst>
                <a:gd name="T0" fmla="*/ 19 w 60"/>
                <a:gd name="T1" fmla="*/ 0 h 19"/>
                <a:gd name="T2" fmla="*/ 18 w 60"/>
                <a:gd name="T3" fmla="*/ 2 h 19"/>
                <a:gd name="T4" fmla="*/ 0 w 60"/>
                <a:gd name="T5" fmla="*/ 2 h 19"/>
                <a:gd name="T6" fmla="*/ 0 60000 65536"/>
                <a:gd name="T7" fmla="*/ 0 60000 65536"/>
                <a:gd name="T8" fmla="*/ 0 60000 65536"/>
              </a:gdLst>
              <a:ahLst/>
              <a:cxnLst>
                <a:cxn ang="T6">
                  <a:pos x="T0" y="T1"/>
                </a:cxn>
                <a:cxn ang="T7">
                  <a:pos x="T2" y="T3"/>
                </a:cxn>
                <a:cxn ang="T8">
                  <a:pos x="T4" y="T5"/>
                </a:cxn>
              </a:cxnLst>
              <a:rect l="0" t="0" r="r" b="b"/>
              <a:pathLst>
                <a:path w="60" h="19">
                  <a:moveTo>
                    <a:pt x="60" y="0"/>
                  </a:moveTo>
                  <a:lnTo>
                    <a:pt x="55" y="19"/>
                  </a:lnTo>
                  <a:lnTo>
                    <a:pt x="0" y="1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05" name="Line 185"/>
            <p:cNvSpPr>
              <a:spLocks noChangeShapeType="1"/>
            </p:cNvSpPr>
            <p:nvPr/>
          </p:nvSpPr>
          <p:spPr bwMode="auto">
            <a:xfrm flipV="1">
              <a:off x="2705" y="2780"/>
              <a:ext cx="32"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06" name="Line 186"/>
            <p:cNvSpPr>
              <a:spLocks noChangeShapeType="1"/>
            </p:cNvSpPr>
            <p:nvPr/>
          </p:nvSpPr>
          <p:spPr bwMode="auto">
            <a:xfrm flipH="1">
              <a:off x="2718" y="2780"/>
              <a:ext cx="60"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07" name="Line 187"/>
            <p:cNvSpPr>
              <a:spLocks noChangeShapeType="1"/>
            </p:cNvSpPr>
            <p:nvPr/>
          </p:nvSpPr>
          <p:spPr bwMode="auto">
            <a:xfrm>
              <a:off x="2741" y="2821"/>
              <a:ext cx="1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08" name="Freeform 188"/>
            <p:cNvSpPr>
              <a:spLocks/>
            </p:cNvSpPr>
            <p:nvPr/>
          </p:nvSpPr>
          <p:spPr bwMode="auto">
            <a:xfrm>
              <a:off x="1614" y="1611"/>
              <a:ext cx="69" cy="115"/>
            </a:xfrm>
            <a:custGeom>
              <a:avLst/>
              <a:gdLst>
                <a:gd name="T0" fmla="*/ 0 w 102"/>
                <a:gd name="T1" fmla="*/ 50 h 175"/>
                <a:gd name="T2" fmla="*/ 15 w 102"/>
                <a:gd name="T3" fmla="*/ 0 h 175"/>
                <a:gd name="T4" fmla="*/ 32 w 102"/>
                <a:gd name="T5" fmla="*/ 0 h 175"/>
                <a:gd name="T6" fmla="*/ 0 60000 65536"/>
                <a:gd name="T7" fmla="*/ 0 60000 65536"/>
                <a:gd name="T8" fmla="*/ 0 60000 65536"/>
              </a:gdLst>
              <a:ahLst/>
              <a:cxnLst>
                <a:cxn ang="T6">
                  <a:pos x="T0" y="T1"/>
                </a:cxn>
                <a:cxn ang="T7">
                  <a:pos x="T2" y="T3"/>
                </a:cxn>
                <a:cxn ang="T8">
                  <a:pos x="T4" y="T5"/>
                </a:cxn>
              </a:cxnLst>
              <a:rect l="0" t="0" r="r" b="b"/>
              <a:pathLst>
                <a:path w="102" h="175">
                  <a:moveTo>
                    <a:pt x="0" y="175"/>
                  </a:moveTo>
                  <a:lnTo>
                    <a:pt x="47" y="0"/>
                  </a:lnTo>
                  <a:lnTo>
                    <a:pt x="10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09" name="Line 189"/>
            <p:cNvSpPr>
              <a:spLocks noChangeShapeType="1"/>
            </p:cNvSpPr>
            <p:nvPr/>
          </p:nvSpPr>
          <p:spPr bwMode="auto">
            <a:xfrm>
              <a:off x="1632" y="1661"/>
              <a:ext cx="3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10" name="Freeform 190"/>
            <p:cNvSpPr>
              <a:spLocks/>
            </p:cNvSpPr>
            <p:nvPr/>
          </p:nvSpPr>
          <p:spPr bwMode="auto">
            <a:xfrm>
              <a:off x="3363" y="3613"/>
              <a:ext cx="64" cy="115"/>
            </a:xfrm>
            <a:custGeom>
              <a:avLst/>
              <a:gdLst>
                <a:gd name="T0" fmla="*/ 14 w 102"/>
                <a:gd name="T1" fmla="*/ 49 h 176"/>
                <a:gd name="T2" fmla="*/ 0 w 102"/>
                <a:gd name="T3" fmla="*/ 49 h 176"/>
                <a:gd name="T4" fmla="*/ 11 w 102"/>
                <a:gd name="T5" fmla="*/ 0 h 176"/>
                <a:gd name="T6" fmla="*/ 25 w 102"/>
                <a:gd name="T7" fmla="*/ 0 h 1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2" h="176">
                  <a:moveTo>
                    <a:pt x="55" y="176"/>
                  </a:moveTo>
                  <a:lnTo>
                    <a:pt x="0" y="176"/>
                  </a:lnTo>
                  <a:lnTo>
                    <a:pt x="47" y="0"/>
                  </a:lnTo>
                  <a:lnTo>
                    <a:pt x="10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11" name="Line 191"/>
            <p:cNvSpPr>
              <a:spLocks noChangeShapeType="1"/>
            </p:cNvSpPr>
            <p:nvPr/>
          </p:nvSpPr>
          <p:spPr bwMode="auto">
            <a:xfrm flipH="1">
              <a:off x="3381" y="366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12" name="Freeform 192"/>
            <p:cNvSpPr>
              <a:spLocks/>
            </p:cNvSpPr>
            <p:nvPr/>
          </p:nvSpPr>
          <p:spPr bwMode="auto">
            <a:xfrm>
              <a:off x="3036" y="792"/>
              <a:ext cx="60" cy="115"/>
            </a:xfrm>
            <a:custGeom>
              <a:avLst/>
              <a:gdLst>
                <a:gd name="T0" fmla="*/ 0 w 93"/>
                <a:gd name="T1" fmla="*/ 0 h 174"/>
                <a:gd name="T2" fmla="*/ 0 w 93"/>
                <a:gd name="T3" fmla="*/ 50 h 174"/>
                <a:gd name="T4" fmla="*/ 25 w 93"/>
                <a:gd name="T5" fmla="*/ 0 h 174"/>
                <a:gd name="T6" fmla="*/ 0 60000 65536"/>
                <a:gd name="T7" fmla="*/ 0 60000 65536"/>
                <a:gd name="T8" fmla="*/ 0 60000 65536"/>
              </a:gdLst>
              <a:ahLst/>
              <a:cxnLst>
                <a:cxn ang="T6">
                  <a:pos x="T0" y="T1"/>
                </a:cxn>
                <a:cxn ang="T7">
                  <a:pos x="T2" y="T3"/>
                </a:cxn>
                <a:cxn ang="T8">
                  <a:pos x="T4" y="T5"/>
                </a:cxn>
              </a:cxnLst>
              <a:rect l="0" t="0" r="r" b="b"/>
              <a:pathLst>
                <a:path w="93" h="174">
                  <a:moveTo>
                    <a:pt x="0" y="0"/>
                  </a:moveTo>
                  <a:lnTo>
                    <a:pt x="0" y="174"/>
                  </a:lnTo>
                  <a:lnTo>
                    <a:pt x="9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13" name="Line 193"/>
            <p:cNvSpPr>
              <a:spLocks noChangeShapeType="1"/>
            </p:cNvSpPr>
            <p:nvPr/>
          </p:nvSpPr>
          <p:spPr bwMode="auto">
            <a:xfrm flipH="1" flipV="1">
              <a:off x="4426" y="3972"/>
              <a:ext cx="115"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14" name="Line 194"/>
            <p:cNvSpPr>
              <a:spLocks noChangeShapeType="1"/>
            </p:cNvSpPr>
            <p:nvPr/>
          </p:nvSpPr>
          <p:spPr bwMode="auto">
            <a:xfrm>
              <a:off x="4477" y="4023"/>
              <a:ext cx="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15" name="Line 195"/>
            <p:cNvSpPr>
              <a:spLocks noChangeShapeType="1"/>
            </p:cNvSpPr>
            <p:nvPr/>
          </p:nvSpPr>
          <p:spPr bwMode="auto">
            <a:xfrm>
              <a:off x="4477" y="3972"/>
              <a:ext cx="115" cy="1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16" name="Freeform 196"/>
            <p:cNvSpPr>
              <a:spLocks/>
            </p:cNvSpPr>
            <p:nvPr/>
          </p:nvSpPr>
          <p:spPr bwMode="auto">
            <a:xfrm>
              <a:off x="3036" y="3171"/>
              <a:ext cx="60" cy="115"/>
            </a:xfrm>
            <a:custGeom>
              <a:avLst/>
              <a:gdLst>
                <a:gd name="T0" fmla="*/ 0 w 94"/>
                <a:gd name="T1" fmla="*/ 49 h 176"/>
                <a:gd name="T2" fmla="*/ 24 w 94"/>
                <a:gd name="T3" fmla="*/ 0 h 176"/>
                <a:gd name="T4" fmla="*/ 24 w 94"/>
                <a:gd name="T5" fmla="*/ 49 h 176"/>
                <a:gd name="T6" fmla="*/ 0 60000 65536"/>
                <a:gd name="T7" fmla="*/ 0 60000 65536"/>
                <a:gd name="T8" fmla="*/ 0 60000 65536"/>
              </a:gdLst>
              <a:ahLst/>
              <a:cxnLst>
                <a:cxn ang="T6">
                  <a:pos x="T0" y="T1"/>
                </a:cxn>
                <a:cxn ang="T7">
                  <a:pos x="T2" y="T3"/>
                </a:cxn>
                <a:cxn ang="T8">
                  <a:pos x="T4" y="T5"/>
                </a:cxn>
              </a:cxnLst>
              <a:rect l="0" t="0" r="r" b="b"/>
              <a:pathLst>
                <a:path w="94" h="176">
                  <a:moveTo>
                    <a:pt x="0" y="176"/>
                  </a:moveTo>
                  <a:lnTo>
                    <a:pt x="94" y="0"/>
                  </a:lnTo>
                  <a:lnTo>
                    <a:pt x="94" y="1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17" name="Line 197"/>
            <p:cNvSpPr>
              <a:spLocks noChangeShapeType="1"/>
            </p:cNvSpPr>
            <p:nvPr/>
          </p:nvSpPr>
          <p:spPr bwMode="auto">
            <a:xfrm flipH="1">
              <a:off x="3054" y="3254"/>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18" name="Freeform 198"/>
            <p:cNvSpPr>
              <a:spLocks/>
            </p:cNvSpPr>
            <p:nvPr/>
          </p:nvSpPr>
          <p:spPr bwMode="auto">
            <a:xfrm>
              <a:off x="1830" y="3097"/>
              <a:ext cx="60" cy="65"/>
            </a:xfrm>
            <a:custGeom>
              <a:avLst/>
              <a:gdLst>
                <a:gd name="T0" fmla="*/ 0 w 93"/>
                <a:gd name="T1" fmla="*/ 29 h 98"/>
                <a:gd name="T2" fmla="*/ 10 w 93"/>
                <a:gd name="T3" fmla="*/ 29 h 98"/>
                <a:gd name="T4" fmla="*/ 12 w 93"/>
                <a:gd name="T5" fmla="*/ 29 h 98"/>
                <a:gd name="T6" fmla="*/ 13 w 93"/>
                <a:gd name="T7" fmla="*/ 28 h 98"/>
                <a:gd name="T8" fmla="*/ 14 w 93"/>
                <a:gd name="T9" fmla="*/ 27 h 98"/>
                <a:gd name="T10" fmla="*/ 15 w 93"/>
                <a:gd name="T11" fmla="*/ 27 h 98"/>
                <a:gd name="T12" fmla="*/ 17 w 93"/>
                <a:gd name="T13" fmla="*/ 27 h 98"/>
                <a:gd name="T14" fmla="*/ 18 w 93"/>
                <a:gd name="T15" fmla="*/ 25 h 98"/>
                <a:gd name="T16" fmla="*/ 19 w 93"/>
                <a:gd name="T17" fmla="*/ 24 h 98"/>
                <a:gd name="T18" fmla="*/ 20 w 93"/>
                <a:gd name="T19" fmla="*/ 23 h 98"/>
                <a:gd name="T20" fmla="*/ 21 w 93"/>
                <a:gd name="T21" fmla="*/ 22 h 98"/>
                <a:gd name="T22" fmla="*/ 22 w 93"/>
                <a:gd name="T23" fmla="*/ 21 h 98"/>
                <a:gd name="T24" fmla="*/ 23 w 93"/>
                <a:gd name="T25" fmla="*/ 19 h 98"/>
                <a:gd name="T26" fmla="*/ 23 w 93"/>
                <a:gd name="T27" fmla="*/ 17 h 98"/>
                <a:gd name="T28" fmla="*/ 24 w 93"/>
                <a:gd name="T29" fmla="*/ 16 h 98"/>
                <a:gd name="T30" fmla="*/ 25 w 93"/>
                <a:gd name="T31" fmla="*/ 15 h 98"/>
                <a:gd name="T32" fmla="*/ 25 w 93"/>
                <a:gd name="T33" fmla="*/ 13 h 98"/>
                <a:gd name="T34" fmla="*/ 25 w 93"/>
                <a:gd name="T35" fmla="*/ 11 h 98"/>
                <a:gd name="T36" fmla="*/ 25 w 93"/>
                <a:gd name="T37" fmla="*/ 10 h 98"/>
                <a:gd name="T38" fmla="*/ 25 w 93"/>
                <a:gd name="T39" fmla="*/ 9 h 98"/>
                <a:gd name="T40" fmla="*/ 25 w 93"/>
                <a:gd name="T41" fmla="*/ 7 h 98"/>
                <a:gd name="T42" fmla="*/ 25 w 93"/>
                <a:gd name="T43" fmla="*/ 5 h 98"/>
                <a:gd name="T44" fmla="*/ 24 w 93"/>
                <a:gd name="T45" fmla="*/ 4 h 98"/>
                <a:gd name="T46" fmla="*/ 23 w 93"/>
                <a:gd name="T47" fmla="*/ 3 h 98"/>
                <a:gd name="T48" fmla="*/ 23 w 93"/>
                <a:gd name="T49" fmla="*/ 2 h 98"/>
                <a:gd name="T50" fmla="*/ 22 w 93"/>
                <a:gd name="T51" fmla="*/ 1 h 98"/>
                <a:gd name="T52" fmla="*/ 21 w 93"/>
                <a:gd name="T53" fmla="*/ 1 h 98"/>
                <a:gd name="T54" fmla="*/ 20 w 93"/>
                <a:gd name="T55" fmla="*/ 1 h 98"/>
                <a:gd name="T56" fmla="*/ 19 w 93"/>
                <a:gd name="T57" fmla="*/ 0 h 98"/>
                <a:gd name="T58" fmla="*/ 17 w 93"/>
                <a:gd name="T59" fmla="*/ 0 h 98"/>
                <a:gd name="T60" fmla="*/ 7 w 93"/>
                <a:gd name="T61" fmla="*/ 0 h 9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3" h="98">
                  <a:moveTo>
                    <a:pt x="0" y="98"/>
                  </a:moveTo>
                  <a:lnTo>
                    <a:pt x="39" y="98"/>
                  </a:lnTo>
                  <a:lnTo>
                    <a:pt x="43" y="98"/>
                  </a:lnTo>
                  <a:lnTo>
                    <a:pt x="48" y="96"/>
                  </a:lnTo>
                  <a:lnTo>
                    <a:pt x="52" y="94"/>
                  </a:lnTo>
                  <a:lnTo>
                    <a:pt x="57" y="92"/>
                  </a:lnTo>
                  <a:lnTo>
                    <a:pt x="62" y="90"/>
                  </a:lnTo>
                  <a:lnTo>
                    <a:pt x="66" y="87"/>
                  </a:lnTo>
                  <a:lnTo>
                    <a:pt x="70" y="83"/>
                  </a:lnTo>
                  <a:lnTo>
                    <a:pt x="75" y="78"/>
                  </a:lnTo>
                  <a:lnTo>
                    <a:pt x="78" y="74"/>
                  </a:lnTo>
                  <a:lnTo>
                    <a:pt x="81" y="70"/>
                  </a:lnTo>
                  <a:lnTo>
                    <a:pt x="84" y="65"/>
                  </a:lnTo>
                  <a:lnTo>
                    <a:pt x="87" y="59"/>
                  </a:lnTo>
                  <a:lnTo>
                    <a:pt x="89" y="54"/>
                  </a:lnTo>
                  <a:lnTo>
                    <a:pt x="91" y="49"/>
                  </a:lnTo>
                  <a:lnTo>
                    <a:pt x="93" y="43"/>
                  </a:lnTo>
                  <a:lnTo>
                    <a:pt x="93" y="38"/>
                  </a:lnTo>
                  <a:lnTo>
                    <a:pt x="93" y="33"/>
                  </a:lnTo>
                  <a:lnTo>
                    <a:pt x="93" y="28"/>
                  </a:lnTo>
                  <a:lnTo>
                    <a:pt x="92" y="22"/>
                  </a:lnTo>
                  <a:lnTo>
                    <a:pt x="91" y="18"/>
                  </a:lnTo>
                  <a:lnTo>
                    <a:pt x="88" y="14"/>
                  </a:lnTo>
                  <a:lnTo>
                    <a:pt x="86" y="11"/>
                  </a:lnTo>
                  <a:lnTo>
                    <a:pt x="84" y="7"/>
                  </a:lnTo>
                  <a:lnTo>
                    <a:pt x="81" y="4"/>
                  </a:lnTo>
                  <a:lnTo>
                    <a:pt x="77" y="2"/>
                  </a:lnTo>
                  <a:lnTo>
                    <a:pt x="74" y="1"/>
                  </a:lnTo>
                  <a:lnTo>
                    <a:pt x="69" y="0"/>
                  </a:lnTo>
                  <a:lnTo>
                    <a:pt x="65" y="0"/>
                  </a:lnTo>
                  <a:lnTo>
                    <a:pt x="2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19" name="Freeform 199"/>
            <p:cNvSpPr>
              <a:spLocks/>
            </p:cNvSpPr>
            <p:nvPr/>
          </p:nvSpPr>
          <p:spPr bwMode="auto">
            <a:xfrm>
              <a:off x="1830" y="3047"/>
              <a:ext cx="74" cy="115"/>
            </a:xfrm>
            <a:custGeom>
              <a:avLst/>
              <a:gdLst>
                <a:gd name="T0" fmla="*/ 20 w 109"/>
                <a:gd name="T1" fmla="*/ 22 h 176"/>
                <a:gd name="T2" fmla="*/ 22 w 109"/>
                <a:gd name="T3" fmla="*/ 22 h 176"/>
                <a:gd name="T4" fmla="*/ 23 w 109"/>
                <a:gd name="T5" fmla="*/ 22 h 176"/>
                <a:gd name="T6" fmla="*/ 24 w 109"/>
                <a:gd name="T7" fmla="*/ 21 h 176"/>
                <a:gd name="T8" fmla="*/ 25 w 109"/>
                <a:gd name="T9" fmla="*/ 20 h 176"/>
                <a:gd name="T10" fmla="*/ 26 w 109"/>
                <a:gd name="T11" fmla="*/ 20 h 176"/>
                <a:gd name="T12" fmla="*/ 28 w 109"/>
                <a:gd name="T13" fmla="*/ 19 h 176"/>
                <a:gd name="T14" fmla="*/ 29 w 109"/>
                <a:gd name="T15" fmla="*/ 18 h 176"/>
                <a:gd name="T16" fmla="*/ 29 w 109"/>
                <a:gd name="T17" fmla="*/ 17 h 176"/>
                <a:gd name="T18" fmla="*/ 31 w 109"/>
                <a:gd name="T19" fmla="*/ 16 h 176"/>
                <a:gd name="T20" fmla="*/ 32 w 109"/>
                <a:gd name="T21" fmla="*/ 15 h 176"/>
                <a:gd name="T22" fmla="*/ 33 w 109"/>
                <a:gd name="T23" fmla="*/ 13 h 176"/>
                <a:gd name="T24" fmla="*/ 33 w 109"/>
                <a:gd name="T25" fmla="*/ 12 h 176"/>
                <a:gd name="T26" fmla="*/ 33 w 109"/>
                <a:gd name="T27" fmla="*/ 10 h 176"/>
                <a:gd name="T28" fmla="*/ 34 w 109"/>
                <a:gd name="T29" fmla="*/ 10 h 176"/>
                <a:gd name="T30" fmla="*/ 34 w 109"/>
                <a:gd name="T31" fmla="*/ 8 h 176"/>
                <a:gd name="T32" fmla="*/ 34 w 109"/>
                <a:gd name="T33" fmla="*/ 7 h 176"/>
                <a:gd name="T34" fmla="*/ 34 w 109"/>
                <a:gd name="T35" fmla="*/ 6 h 176"/>
                <a:gd name="T36" fmla="*/ 34 w 109"/>
                <a:gd name="T37" fmla="*/ 5 h 176"/>
                <a:gd name="T38" fmla="*/ 33 w 109"/>
                <a:gd name="T39" fmla="*/ 3 h 176"/>
                <a:gd name="T40" fmla="*/ 33 w 109"/>
                <a:gd name="T41" fmla="*/ 3 h 176"/>
                <a:gd name="T42" fmla="*/ 32 w 109"/>
                <a:gd name="T43" fmla="*/ 2 h 176"/>
                <a:gd name="T44" fmla="*/ 31 w 109"/>
                <a:gd name="T45" fmla="*/ 1 h 176"/>
                <a:gd name="T46" fmla="*/ 30 w 109"/>
                <a:gd name="T47" fmla="*/ 1 h 176"/>
                <a:gd name="T48" fmla="*/ 29 w 109"/>
                <a:gd name="T49" fmla="*/ 1 h 176"/>
                <a:gd name="T50" fmla="*/ 28 w 109"/>
                <a:gd name="T51" fmla="*/ 1 h 176"/>
                <a:gd name="T52" fmla="*/ 26 w 109"/>
                <a:gd name="T53" fmla="*/ 0 h 176"/>
                <a:gd name="T54" fmla="*/ 15 w 109"/>
                <a:gd name="T55" fmla="*/ 0 h 176"/>
                <a:gd name="T56" fmla="*/ 0 w 109"/>
                <a:gd name="T57" fmla="*/ 49 h 17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9" h="176">
                  <a:moveTo>
                    <a:pt x="65" y="78"/>
                  </a:moveTo>
                  <a:lnTo>
                    <a:pt x="69" y="78"/>
                  </a:lnTo>
                  <a:lnTo>
                    <a:pt x="73" y="77"/>
                  </a:lnTo>
                  <a:lnTo>
                    <a:pt x="77" y="75"/>
                  </a:lnTo>
                  <a:lnTo>
                    <a:pt x="81" y="74"/>
                  </a:lnTo>
                  <a:lnTo>
                    <a:pt x="84" y="71"/>
                  </a:lnTo>
                  <a:lnTo>
                    <a:pt x="88" y="68"/>
                  </a:lnTo>
                  <a:lnTo>
                    <a:pt x="92" y="64"/>
                  </a:lnTo>
                  <a:lnTo>
                    <a:pt x="95" y="61"/>
                  </a:lnTo>
                  <a:lnTo>
                    <a:pt x="98" y="57"/>
                  </a:lnTo>
                  <a:lnTo>
                    <a:pt x="101" y="53"/>
                  </a:lnTo>
                  <a:lnTo>
                    <a:pt x="103" y="48"/>
                  </a:lnTo>
                  <a:lnTo>
                    <a:pt x="105" y="43"/>
                  </a:lnTo>
                  <a:lnTo>
                    <a:pt x="106" y="39"/>
                  </a:lnTo>
                  <a:lnTo>
                    <a:pt x="108" y="35"/>
                  </a:lnTo>
                  <a:lnTo>
                    <a:pt x="109" y="29"/>
                  </a:lnTo>
                  <a:lnTo>
                    <a:pt x="109" y="25"/>
                  </a:lnTo>
                  <a:lnTo>
                    <a:pt x="108" y="21"/>
                  </a:lnTo>
                  <a:lnTo>
                    <a:pt x="108" y="17"/>
                  </a:lnTo>
                  <a:lnTo>
                    <a:pt x="105" y="13"/>
                  </a:lnTo>
                  <a:lnTo>
                    <a:pt x="104" y="9"/>
                  </a:lnTo>
                  <a:lnTo>
                    <a:pt x="102" y="7"/>
                  </a:lnTo>
                  <a:lnTo>
                    <a:pt x="99" y="4"/>
                  </a:lnTo>
                  <a:lnTo>
                    <a:pt x="96" y="3"/>
                  </a:lnTo>
                  <a:lnTo>
                    <a:pt x="93" y="1"/>
                  </a:lnTo>
                  <a:lnTo>
                    <a:pt x="89" y="1"/>
                  </a:lnTo>
                  <a:lnTo>
                    <a:pt x="86" y="0"/>
                  </a:lnTo>
                  <a:lnTo>
                    <a:pt x="47" y="0"/>
                  </a:lnTo>
                  <a:lnTo>
                    <a:pt x="0" y="17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20" name="Line 200"/>
            <p:cNvSpPr>
              <a:spLocks noChangeShapeType="1"/>
            </p:cNvSpPr>
            <p:nvPr/>
          </p:nvSpPr>
          <p:spPr bwMode="auto">
            <a:xfrm flipH="1">
              <a:off x="2829" y="2462"/>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21" name="Freeform 201"/>
            <p:cNvSpPr>
              <a:spLocks/>
            </p:cNvSpPr>
            <p:nvPr/>
          </p:nvSpPr>
          <p:spPr bwMode="auto">
            <a:xfrm>
              <a:off x="2811" y="2435"/>
              <a:ext cx="18" cy="27"/>
            </a:xfrm>
            <a:custGeom>
              <a:avLst/>
              <a:gdLst>
                <a:gd name="T0" fmla="*/ 1 w 25"/>
                <a:gd name="T1" fmla="*/ 0 h 43"/>
                <a:gd name="T2" fmla="*/ 1 w 25"/>
                <a:gd name="T3" fmla="*/ 1 h 43"/>
                <a:gd name="T4" fmla="*/ 1 w 25"/>
                <a:gd name="T5" fmla="*/ 3 h 43"/>
                <a:gd name="T6" fmla="*/ 0 w 25"/>
                <a:gd name="T7" fmla="*/ 4 h 43"/>
                <a:gd name="T8" fmla="*/ 1 w 25"/>
                <a:gd name="T9" fmla="*/ 5 h 43"/>
                <a:gd name="T10" fmla="*/ 1 w 25"/>
                <a:gd name="T11" fmla="*/ 6 h 43"/>
                <a:gd name="T12" fmla="*/ 1 w 25"/>
                <a:gd name="T13" fmla="*/ 7 h 43"/>
                <a:gd name="T14" fmla="*/ 1 w 25"/>
                <a:gd name="T15" fmla="*/ 8 h 43"/>
                <a:gd name="T16" fmla="*/ 2 w 25"/>
                <a:gd name="T17" fmla="*/ 8 h 43"/>
                <a:gd name="T18" fmla="*/ 3 w 25"/>
                <a:gd name="T19" fmla="*/ 9 h 43"/>
                <a:gd name="T20" fmla="*/ 4 w 25"/>
                <a:gd name="T21" fmla="*/ 9 h 43"/>
                <a:gd name="T22" fmla="*/ 6 w 25"/>
                <a:gd name="T23" fmla="*/ 10 h 43"/>
                <a:gd name="T24" fmla="*/ 6 w 25"/>
                <a:gd name="T25" fmla="*/ 10 h 43"/>
                <a:gd name="T26" fmla="*/ 9 w 25"/>
                <a:gd name="T27" fmla="*/ 11 h 43"/>
                <a:gd name="T28" fmla="*/ 9 w 25"/>
                <a:gd name="T29" fmla="*/ 11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5" h="43">
                  <a:moveTo>
                    <a:pt x="2" y="0"/>
                  </a:moveTo>
                  <a:lnTo>
                    <a:pt x="1" y="4"/>
                  </a:lnTo>
                  <a:lnTo>
                    <a:pt x="1" y="9"/>
                  </a:lnTo>
                  <a:lnTo>
                    <a:pt x="0" y="15"/>
                  </a:lnTo>
                  <a:lnTo>
                    <a:pt x="1" y="19"/>
                  </a:lnTo>
                  <a:lnTo>
                    <a:pt x="1" y="23"/>
                  </a:lnTo>
                  <a:lnTo>
                    <a:pt x="3" y="27"/>
                  </a:lnTo>
                  <a:lnTo>
                    <a:pt x="4" y="31"/>
                  </a:lnTo>
                  <a:lnTo>
                    <a:pt x="6" y="34"/>
                  </a:lnTo>
                  <a:lnTo>
                    <a:pt x="8" y="37"/>
                  </a:lnTo>
                  <a:lnTo>
                    <a:pt x="11" y="39"/>
                  </a:lnTo>
                  <a:lnTo>
                    <a:pt x="15" y="41"/>
                  </a:lnTo>
                  <a:lnTo>
                    <a:pt x="18" y="42"/>
                  </a:lnTo>
                  <a:lnTo>
                    <a:pt x="22" y="43"/>
                  </a:lnTo>
                  <a:lnTo>
                    <a:pt x="25" y="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22" name="Line 202"/>
            <p:cNvSpPr>
              <a:spLocks noChangeShapeType="1"/>
            </p:cNvSpPr>
            <p:nvPr/>
          </p:nvSpPr>
          <p:spPr bwMode="auto">
            <a:xfrm flipV="1">
              <a:off x="2811" y="2375"/>
              <a:ext cx="18" cy="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23" name="Freeform 203"/>
            <p:cNvSpPr>
              <a:spLocks/>
            </p:cNvSpPr>
            <p:nvPr/>
          </p:nvSpPr>
          <p:spPr bwMode="auto">
            <a:xfrm>
              <a:off x="2829" y="2347"/>
              <a:ext cx="28" cy="28"/>
            </a:xfrm>
            <a:custGeom>
              <a:avLst/>
              <a:gdLst>
                <a:gd name="T0" fmla="*/ 9 w 48"/>
                <a:gd name="T1" fmla="*/ 0 h 44"/>
                <a:gd name="T2" fmla="*/ 9 w 48"/>
                <a:gd name="T3" fmla="*/ 0 h 44"/>
                <a:gd name="T4" fmla="*/ 8 w 48"/>
                <a:gd name="T5" fmla="*/ 1 h 44"/>
                <a:gd name="T6" fmla="*/ 7 w 48"/>
                <a:gd name="T7" fmla="*/ 1 h 44"/>
                <a:gd name="T8" fmla="*/ 6 w 48"/>
                <a:gd name="T9" fmla="*/ 1 h 44"/>
                <a:gd name="T10" fmla="*/ 5 w 48"/>
                <a:gd name="T11" fmla="*/ 2 h 44"/>
                <a:gd name="T12" fmla="*/ 5 w 48"/>
                <a:gd name="T13" fmla="*/ 3 h 44"/>
                <a:gd name="T14" fmla="*/ 4 w 48"/>
                <a:gd name="T15" fmla="*/ 3 h 44"/>
                <a:gd name="T16" fmla="*/ 3 w 48"/>
                <a:gd name="T17" fmla="*/ 4 h 44"/>
                <a:gd name="T18" fmla="*/ 2 w 48"/>
                <a:gd name="T19" fmla="*/ 5 h 44"/>
                <a:gd name="T20" fmla="*/ 2 w 48"/>
                <a:gd name="T21" fmla="*/ 6 h 44"/>
                <a:gd name="T22" fmla="*/ 1 w 48"/>
                <a:gd name="T23" fmla="*/ 7 h 44"/>
                <a:gd name="T24" fmla="*/ 1 w 48"/>
                <a:gd name="T25" fmla="*/ 9 h 44"/>
                <a:gd name="T26" fmla="*/ 1 w 48"/>
                <a:gd name="T27" fmla="*/ 10 h 44"/>
                <a:gd name="T28" fmla="*/ 0 w 48"/>
                <a:gd name="T29" fmla="*/ 11 h 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44">
                  <a:moveTo>
                    <a:pt x="48" y="0"/>
                  </a:moveTo>
                  <a:lnTo>
                    <a:pt x="44" y="0"/>
                  </a:lnTo>
                  <a:lnTo>
                    <a:pt x="39" y="1"/>
                  </a:lnTo>
                  <a:lnTo>
                    <a:pt x="35" y="2"/>
                  </a:lnTo>
                  <a:lnTo>
                    <a:pt x="31" y="5"/>
                  </a:lnTo>
                  <a:lnTo>
                    <a:pt x="27" y="7"/>
                  </a:lnTo>
                  <a:lnTo>
                    <a:pt x="23" y="10"/>
                  </a:lnTo>
                  <a:lnTo>
                    <a:pt x="19" y="13"/>
                  </a:lnTo>
                  <a:lnTo>
                    <a:pt x="16" y="16"/>
                  </a:lnTo>
                  <a:lnTo>
                    <a:pt x="12" y="20"/>
                  </a:lnTo>
                  <a:lnTo>
                    <a:pt x="9" y="25"/>
                  </a:lnTo>
                  <a:lnTo>
                    <a:pt x="6" y="29"/>
                  </a:lnTo>
                  <a:lnTo>
                    <a:pt x="4" y="34"/>
                  </a:lnTo>
                  <a:lnTo>
                    <a:pt x="2" y="39"/>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7624" name="Line 204"/>
            <p:cNvSpPr>
              <a:spLocks noChangeShapeType="1"/>
            </p:cNvSpPr>
            <p:nvPr/>
          </p:nvSpPr>
          <p:spPr bwMode="auto">
            <a:xfrm>
              <a:off x="2857" y="2347"/>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25" name="Line 205"/>
            <p:cNvSpPr>
              <a:spLocks noChangeShapeType="1"/>
            </p:cNvSpPr>
            <p:nvPr/>
          </p:nvSpPr>
          <p:spPr bwMode="auto">
            <a:xfrm>
              <a:off x="2788" y="2536"/>
              <a:ext cx="37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7626" name="Line 206"/>
            <p:cNvSpPr>
              <a:spLocks noChangeShapeType="1"/>
            </p:cNvSpPr>
            <p:nvPr/>
          </p:nvSpPr>
          <p:spPr bwMode="auto">
            <a:xfrm>
              <a:off x="385" y="2537"/>
              <a:ext cx="231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7627" name="Freeform 207"/>
            <p:cNvSpPr>
              <a:spLocks/>
            </p:cNvSpPr>
            <p:nvPr/>
          </p:nvSpPr>
          <p:spPr bwMode="auto">
            <a:xfrm>
              <a:off x="2617" y="2854"/>
              <a:ext cx="51" cy="50"/>
            </a:xfrm>
            <a:custGeom>
              <a:avLst/>
              <a:gdLst>
                <a:gd name="T0" fmla="*/ 21 w 79"/>
                <a:gd name="T1" fmla="*/ 10 h 78"/>
                <a:gd name="T2" fmla="*/ 21 w 79"/>
                <a:gd name="T3" fmla="*/ 9 h 78"/>
                <a:gd name="T4" fmla="*/ 21 w 79"/>
                <a:gd name="T5" fmla="*/ 8 h 78"/>
                <a:gd name="T6" fmla="*/ 20 w 79"/>
                <a:gd name="T7" fmla="*/ 6 h 78"/>
                <a:gd name="T8" fmla="*/ 19 w 79"/>
                <a:gd name="T9" fmla="*/ 5 h 78"/>
                <a:gd name="T10" fmla="*/ 19 w 79"/>
                <a:gd name="T11" fmla="*/ 4 h 78"/>
                <a:gd name="T12" fmla="*/ 17 w 79"/>
                <a:gd name="T13" fmla="*/ 3 h 78"/>
                <a:gd name="T14" fmla="*/ 16 w 79"/>
                <a:gd name="T15" fmla="*/ 2 h 78"/>
                <a:gd name="T16" fmla="*/ 15 w 79"/>
                <a:gd name="T17" fmla="*/ 1 h 78"/>
                <a:gd name="T18" fmla="*/ 14 w 79"/>
                <a:gd name="T19" fmla="*/ 1 h 78"/>
                <a:gd name="T20" fmla="*/ 12 w 79"/>
                <a:gd name="T21" fmla="*/ 0 h 78"/>
                <a:gd name="T22" fmla="*/ 10 w 79"/>
                <a:gd name="T23" fmla="*/ 0 h 78"/>
                <a:gd name="T24" fmla="*/ 9 w 79"/>
                <a:gd name="T25" fmla="*/ 0 h 78"/>
                <a:gd name="T26" fmla="*/ 8 w 79"/>
                <a:gd name="T27" fmla="*/ 1 h 78"/>
                <a:gd name="T28" fmla="*/ 6 w 79"/>
                <a:gd name="T29" fmla="*/ 1 h 78"/>
                <a:gd name="T30" fmla="*/ 5 w 79"/>
                <a:gd name="T31" fmla="*/ 2 h 78"/>
                <a:gd name="T32" fmla="*/ 4 w 79"/>
                <a:gd name="T33" fmla="*/ 3 h 78"/>
                <a:gd name="T34" fmla="*/ 3 w 79"/>
                <a:gd name="T35" fmla="*/ 4 h 78"/>
                <a:gd name="T36" fmla="*/ 2 w 79"/>
                <a:gd name="T37" fmla="*/ 5 h 78"/>
                <a:gd name="T38" fmla="*/ 1 w 79"/>
                <a:gd name="T39" fmla="*/ 6 h 78"/>
                <a:gd name="T40" fmla="*/ 1 w 79"/>
                <a:gd name="T41" fmla="*/ 8 h 78"/>
                <a:gd name="T42" fmla="*/ 1 w 79"/>
                <a:gd name="T43" fmla="*/ 9 h 78"/>
                <a:gd name="T44" fmla="*/ 0 w 79"/>
                <a:gd name="T45" fmla="*/ 10 h 78"/>
                <a:gd name="T46" fmla="*/ 1 w 79"/>
                <a:gd name="T47" fmla="*/ 12 h 78"/>
                <a:gd name="T48" fmla="*/ 1 w 79"/>
                <a:gd name="T49" fmla="*/ 13 h 78"/>
                <a:gd name="T50" fmla="*/ 1 w 79"/>
                <a:gd name="T51" fmla="*/ 14 h 78"/>
                <a:gd name="T52" fmla="*/ 2 w 79"/>
                <a:gd name="T53" fmla="*/ 15 h 78"/>
                <a:gd name="T54" fmla="*/ 3 w 79"/>
                <a:gd name="T55" fmla="*/ 17 h 78"/>
                <a:gd name="T56" fmla="*/ 4 w 79"/>
                <a:gd name="T57" fmla="*/ 18 h 78"/>
                <a:gd name="T58" fmla="*/ 5 w 79"/>
                <a:gd name="T59" fmla="*/ 19 h 78"/>
                <a:gd name="T60" fmla="*/ 6 w 79"/>
                <a:gd name="T61" fmla="*/ 19 h 78"/>
                <a:gd name="T62" fmla="*/ 8 w 79"/>
                <a:gd name="T63" fmla="*/ 20 h 78"/>
                <a:gd name="T64" fmla="*/ 9 w 79"/>
                <a:gd name="T65" fmla="*/ 20 h 78"/>
                <a:gd name="T66" fmla="*/ 10 w 79"/>
                <a:gd name="T67" fmla="*/ 21 h 78"/>
                <a:gd name="T68" fmla="*/ 12 w 79"/>
                <a:gd name="T69" fmla="*/ 20 h 78"/>
                <a:gd name="T70" fmla="*/ 14 w 79"/>
                <a:gd name="T71" fmla="*/ 20 h 78"/>
                <a:gd name="T72" fmla="*/ 15 w 79"/>
                <a:gd name="T73" fmla="*/ 19 h 78"/>
                <a:gd name="T74" fmla="*/ 16 w 79"/>
                <a:gd name="T75" fmla="*/ 19 h 78"/>
                <a:gd name="T76" fmla="*/ 17 w 79"/>
                <a:gd name="T77" fmla="*/ 18 h 78"/>
                <a:gd name="T78" fmla="*/ 19 w 79"/>
                <a:gd name="T79" fmla="*/ 17 h 78"/>
                <a:gd name="T80" fmla="*/ 19 w 79"/>
                <a:gd name="T81" fmla="*/ 15 h 78"/>
                <a:gd name="T82" fmla="*/ 20 w 79"/>
                <a:gd name="T83" fmla="*/ 14 h 78"/>
                <a:gd name="T84" fmla="*/ 21 w 79"/>
                <a:gd name="T85" fmla="*/ 13 h 78"/>
                <a:gd name="T86" fmla="*/ 21 w 79"/>
                <a:gd name="T87" fmla="*/ 12 h 78"/>
                <a:gd name="T88" fmla="*/ 21 w 79"/>
                <a:gd name="T89" fmla="*/ 10 h 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9" h="78">
                  <a:moveTo>
                    <a:pt x="79" y="39"/>
                  </a:moveTo>
                  <a:lnTo>
                    <a:pt x="79" y="34"/>
                  </a:lnTo>
                  <a:lnTo>
                    <a:pt x="77" y="29"/>
                  </a:lnTo>
                  <a:lnTo>
                    <a:pt x="75" y="23"/>
                  </a:lnTo>
                  <a:lnTo>
                    <a:pt x="72" y="18"/>
                  </a:lnTo>
                  <a:lnTo>
                    <a:pt x="69" y="14"/>
                  </a:lnTo>
                  <a:lnTo>
                    <a:pt x="65" y="9"/>
                  </a:lnTo>
                  <a:lnTo>
                    <a:pt x="60" y="6"/>
                  </a:lnTo>
                  <a:lnTo>
                    <a:pt x="56" y="3"/>
                  </a:lnTo>
                  <a:lnTo>
                    <a:pt x="51" y="2"/>
                  </a:lnTo>
                  <a:lnTo>
                    <a:pt x="45" y="0"/>
                  </a:lnTo>
                  <a:lnTo>
                    <a:pt x="39" y="0"/>
                  </a:lnTo>
                  <a:lnTo>
                    <a:pt x="34" y="0"/>
                  </a:lnTo>
                  <a:lnTo>
                    <a:pt x="29" y="2"/>
                  </a:lnTo>
                  <a:lnTo>
                    <a:pt x="23" y="3"/>
                  </a:lnTo>
                  <a:lnTo>
                    <a:pt x="18" y="6"/>
                  </a:lnTo>
                  <a:lnTo>
                    <a:pt x="14" y="9"/>
                  </a:lnTo>
                  <a:lnTo>
                    <a:pt x="10" y="14"/>
                  </a:lnTo>
                  <a:lnTo>
                    <a:pt x="6" y="18"/>
                  </a:lnTo>
                  <a:lnTo>
                    <a:pt x="4" y="23"/>
                  </a:lnTo>
                  <a:lnTo>
                    <a:pt x="2" y="29"/>
                  </a:lnTo>
                  <a:lnTo>
                    <a:pt x="1" y="34"/>
                  </a:lnTo>
                  <a:lnTo>
                    <a:pt x="0" y="39"/>
                  </a:lnTo>
                  <a:lnTo>
                    <a:pt x="1" y="44"/>
                  </a:lnTo>
                  <a:lnTo>
                    <a:pt x="2" y="50"/>
                  </a:lnTo>
                  <a:lnTo>
                    <a:pt x="4" y="55"/>
                  </a:lnTo>
                  <a:lnTo>
                    <a:pt x="6" y="60"/>
                  </a:lnTo>
                  <a:lnTo>
                    <a:pt x="10" y="65"/>
                  </a:lnTo>
                  <a:lnTo>
                    <a:pt x="14" y="69"/>
                  </a:lnTo>
                  <a:lnTo>
                    <a:pt x="18" y="72"/>
                  </a:lnTo>
                  <a:lnTo>
                    <a:pt x="23" y="74"/>
                  </a:lnTo>
                  <a:lnTo>
                    <a:pt x="29" y="76"/>
                  </a:lnTo>
                  <a:lnTo>
                    <a:pt x="34" y="77"/>
                  </a:lnTo>
                  <a:lnTo>
                    <a:pt x="39" y="78"/>
                  </a:lnTo>
                  <a:lnTo>
                    <a:pt x="45" y="77"/>
                  </a:lnTo>
                  <a:lnTo>
                    <a:pt x="51" y="76"/>
                  </a:lnTo>
                  <a:lnTo>
                    <a:pt x="56" y="74"/>
                  </a:lnTo>
                  <a:lnTo>
                    <a:pt x="60" y="72"/>
                  </a:lnTo>
                  <a:lnTo>
                    <a:pt x="65" y="69"/>
                  </a:lnTo>
                  <a:lnTo>
                    <a:pt x="69" y="65"/>
                  </a:lnTo>
                  <a:lnTo>
                    <a:pt x="72" y="60"/>
                  </a:lnTo>
                  <a:lnTo>
                    <a:pt x="75" y="55"/>
                  </a:lnTo>
                  <a:lnTo>
                    <a:pt x="77" y="50"/>
                  </a:lnTo>
                  <a:lnTo>
                    <a:pt x="79" y="44"/>
                  </a:lnTo>
                  <a:lnTo>
                    <a:pt x="79" y="39"/>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7628" name="Freeform 208"/>
            <p:cNvSpPr>
              <a:spLocks/>
            </p:cNvSpPr>
            <p:nvPr/>
          </p:nvSpPr>
          <p:spPr bwMode="auto">
            <a:xfrm>
              <a:off x="1554" y="1786"/>
              <a:ext cx="51" cy="55"/>
            </a:xfrm>
            <a:custGeom>
              <a:avLst/>
              <a:gdLst>
                <a:gd name="T0" fmla="*/ 22 w 78"/>
                <a:gd name="T1" fmla="*/ 13 h 79"/>
                <a:gd name="T2" fmla="*/ 22 w 78"/>
                <a:gd name="T3" fmla="*/ 12 h 79"/>
                <a:gd name="T4" fmla="*/ 22 w 78"/>
                <a:gd name="T5" fmla="*/ 10 h 79"/>
                <a:gd name="T6" fmla="*/ 20 w 78"/>
                <a:gd name="T7" fmla="*/ 8 h 79"/>
                <a:gd name="T8" fmla="*/ 20 w 78"/>
                <a:gd name="T9" fmla="*/ 6 h 79"/>
                <a:gd name="T10" fmla="*/ 19 w 78"/>
                <a:gd name="T11" fmla="*/ 5 h 79"/>
                <a:gd name="T12" fmla="*/ 18 w 78"/>
                <a:gd name="T13" fmla="*/ 3 h 79"/>
                <a:gd name="T14" fmla="*/ 17 w 78"/>
                <a:gd name="T15" fmla="*/ 2 h 79"/>
                <a:gd name="T16" fmla="*/ 16 w 78"/>
                <a:gd name="T17" fmla="*/ 1 h 79"/>
                <a:gd name="T18" fmla="*/ 14 w 78"/>
                <a:gd name="T19" fmla="*/ 1 h 79"/>
                <a:gd name="T20" fmla="*/ 12 w 78"/>
                <a:gd name="T21" fmla="*/ 1 h 79"/>
                <a:gd name="T22" fmla="*/ 11 w 78"/>
                <a:gd name="T23" fmla="*/ 0 h 79"/>
                <a:gd name="T24" fmla="*/ 9 w 78"/>
                <a:gd name="T25" fmla="*/ 1 h 79"/>
                <a:gd name="T26" fmla="*/ 8 w 78"/>
                <a:gd name="T27" fmla="*/ 1 h 79"/>
                <a:gd name="T28" fmla="*/ 7 w 78"/>
                <a:gd name="T29" fmla="*/ 1 h 79"/>
                <a:gd name="T30" fmla="*/ 5 w 78"/>
                <a:gd name="T31" fmla="*/ 2 h 79"/>
                <a:gd name="T32" fmla="*/ 4 w 78"/>
                <a:gd name="T33" fmla="*/ 3 h 79"/>
                <a:gd name="T34" fmla="*/ 3 w 78"/>
                <a:gd name="T35" fmla="*/ 5 h 79"/>
                <a:gd name="T36" fmla="*/ 2 w 78"/>
                <a:gd name="T37" fmla="*/ 6 h 79"/>
                <a:gd name="T38" fmla="*/ 1 w 78"/>
                <a:gd name="T39" fmla="*/ 8 h 79"/>
                <a:gd name="T40" fmla="*/ 1 w 78"/>
                <a:gd name="T41" fmla="*/ 10 h 79"/>
                <a:gd name="T42" fmla="*/ 1 w 78"/>
                <a:gd name="T43" fmla="*/ 12 h 79"/>
                <a:gd name="T44" fmla="*/ 0 w 78"/>
                <a:gd name="T45" fmla="*/ 13 h 79"/>
                <a:gd name="T46" fmla="*/ 1 w 78"/>
                <a:gd name="T47" fmla="*/ 15 h 79"/>
                <a:gd name="T48" fmla="*/ 1 w 78"/>
                <a:gd name="T49" fmla="*/ 17 h 79"/>
                <a:gd name="T50" fmla="*/ 1 w 78"/>
                <a:gd name="T51" fmla="*/ 18 h 79"/>
                <a:gd name="T52" fmla="*/ 2 w 78"/>
                <a:gd name="T53" fmla="*/ 20 h 79"/>
                <a:gd name="T54" fmla="*/ 3 w 78"/>
                <a:gd name="T55" fmla="*/ 22 h 79"/>
                <a:gd name="T56" fmla="*/ 4 w 78"/>
                <a:gd name="T57" fmla="*/ 23 h 79"/>
                <a:gd name="T58" fmla="*/ 5 w 78"/>
                <a:gd name="T59" fmla="*/ 24 h 79"/>
                <a:gd name="T60" fmla="*/ 7 w 78"/>
                <a:gd name="T61" fmla="*/ 25 h 79"/>
                <a:gd name="T62" fmla="*/ 8 w 78"/>
                <a:gd name="T63" fmla="*/ 26 h 79"/>
                <a:gd name="T64" fmla="*/ 9 w 78"/>
                <a:gd name="T65" fmla="*/ 26 h 79"/>
                <a:gd name="T66" fmla="*/ 11 w 78"/>
                <a:gd name="T67" fmla="*/ 26 h 79"/>
                <a:gd name="T68" fmla="*/ 12 w 78"/>
                <a:gd name="T69" fmla="*/ 26 h 79"/>
                <a:gd name="T70" fmla="*/ 14 w 78"/>
                <a:gd name="T71" fmla="*/ 26 h 79"/>
                <a:gd name="T72" fmla="*/ 16 w 78"/>
                <a:gd name="T73" fmla="*/ 25 h 79"/>
                <a:gd name="T74" fmla="*/ 17 w 78"/>
                <a:gd name="T75" fmla="*/ 24 h 79"/>
                <a:gd name="T76" fmla="*/ 18 w 78"/>
                <a:gd name="T77" fmla="*/ 23 h 79"/>
                <a:gd name="T78" fmla="*/ 19 w 78"/>
                <a:gd name="T79" fmla="*/ 22 h 79"/>
                <a:gd name="T80" fmla="*/ 20 w 78"/>
                <a:gd name="T81" fmla="*/ 20 h 79"/>
                <a:gd name="T82" fmla="*/ 20 w 78"/>
                <a:gd name="T83" fmla="*/ 18 h 79"/>
                <a:gd name="T84" fmla="*/ 22 w 78"/>
                <a:gd name="T85" fmla="*/ 17 h 79"/>
                <a:gd name="T86" fmla="*/ 22 w 78"/>
                <a:gd name="T87" fmla="*/ 15 h 79"/>
                <a:gd name="T88" fmla="*/ 22 w 78"/>
                <a:gd name="T89" fmla="*/ 13 h 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8" h="79">
                  <a:moveTo>
                    <a:pt x="78" y="39"/>
                  </a:moveTo>
                  <a:lnTo>
                    <a:pt x="77" y="34"/>
                  </a:lnTo>
                  <a:lnTo>
                    <a:pt x="76" y="29"/>
                  </a:lnTo>
                  <a:lnTo>
                    <a:pt x="74" y="24"/>
                  </a:lnTo>
                  <a:lnTo>
                    <a:pt x="72" y="18"/>
                  </a:lnTo>
                  <a:lnTo>
                    <a:pt x="68" y="14"/>
                  </a:lnTo>
                  <a:lnTo>
                    <a:pt x="64" y="10"/>
                  </a:lnTo>
                  <a:lnTo>
                    <a:pt x="60" y="7"/>
                  </a:lnTo>
                  <a:lnTo>
                    <a:pt x="55" y="4"/>
                  </a:lnTo>
                  <a:lnTo>
                    <a:pt x="49" y="2"/>
                  </a:lnTo>
                  <a:lnTo>
                    <a:pt x="44" y="1"/>
                  </a:lnTo>
                  <a:lnTo>
                    <a:pt x="39" y="0"/>
                  </a:lnTo>
                  <a:lnTo>
                    <a:pt x="34" y="1"/>
                  </a:lnTo>
                  <a:lnTo>
                    <a:pt x="28" y="2"/>
                  </a:lnTo>
                  <a:lnTo>
                    <a:pt x="23" y="4"/>
                  </a:lnTo>
                  <a:lnTo>
                    <a:pt x="18" y="7"/>
                  </a:lnTo>
                  <a:lnTo>
                    <a:pt x="13" y="10"/>
                  </a:lnTo>
                  <a:lnTo>
                    <a:pt x="9" y="14"/>
                  </a:lnTo>
                  <a:lnTo>
                    <a:pt x="6" y="18"/>
                  </a:lnTo>
                  <a:lnTo>
                    <a:pt x="3" y="24"/>
                  </a:lnTo>
                  <a:lnTo>
                    <a:pt x="2" y="29"/>
                  </a:lnTo>
                  <a:lnTo>
                    <a:pt x="1" y="34"/>
                  </a:lnTo>
                  <a:lnTo>
                    <a:pt x="0" y="39"/>
                  </a:lnTo>
                  <a:lnTo>
                    <a:pt x="1" y="45"/>
                  </a:lnTo>
                  <a:lnTo>
                    <a:pt x="2" y="51"/>
                  </a:lnTo>
                  <a:lnTo>
                    <a:pt x="3" y="55"/>
                  </a:lnTo>
                  <a:lnTo>
                    <a:pt x="6" y="61"/>
                  </a:lnTo>
                  <a:lnTo>
                    <a:pt x="9" y="65"/>
                  </a:lnTo>
                  <a:lnTo>
                    <a:pt x="13" y="69"/>
                  </a:lnTo>
                  <a:lnTo>
                    <a:pt x="18" y="72"/>
                  </a:lnTo>
                  <a:lnTo>
                    <a:pt x="23" y="75"/>
                  </a:lnTo>
                  <a:lnTo>
                    <a:pt x="28" y="77"/>
                  </a:lnTo>
                  <a:lnTo>
                    <a:pt x="34" y="79"/>
                  </a:lnTo>
                  <a:lnTo>
                    <a:pt x="39" y="79"/>
                  </a:lnTo>
                  <a:lnTo>
                    <a:pt x="44" y="79"/>
                  </a:lnTo>
                  <a:lnTo>
                    <a:pt x="49" y="77"/>
                  </a:lnTo>
                  <a:lnTo>
                    <a:pt x="55" y="75"/>
                  </a:lnTo>
                  <a:lnTo>
                    <a:pt x="60" y="72"/>
                  </a:lnTo>
                  <a:lnTo>
                    <a:pt x="64" y="69"/>
                  </a:lnTo>
                  <a:lnTo>
                    <a:pt x="68" y="65"/>
                  </a:lnTo>
                  <a:lnTo>
                    <a:pt x="72" y="61"/>
                  </a:lnTo>
                  <a:lnTo>
                    <a:pt x="74" y="55"/>
                  </a:lnTo>
                  <a:lnTo>
                    <a:pt x="76" y="51"/>
                  </a:lnTo>
                  <a:lnTo>
                    <a:pt x="77" y="45"/>
                  </a:lnTo>
                  <a:lnTo>
                    <a:pt x="78" y="39"/>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7629" name="Freeform 209"/>
            <p:cNvSpPr>
              <a:spLocks/>
            </p:cNvSpPr>
            <p:nvPr/>
          </p:nvSpPr>
          <p:spPr bwMode="auto">
            <a:xfrm>
              <a:off x="2617" y="3576"/>
              <a:ext cx="51" cy="51"/>
            </a:xfrm>
            <a:custGeom>
              <a:avLst/>
              <a:gdLst>
                <a:gd name="T0" fmla="*/ 21 w 79"/>
                <a:gd name="T1" fmla="*/ 11 h 78"/>
                <a:gd name="T2" fmla="*/ 21 w 79"/>
                <a:gd name="T3" fmla="*/ 9 h 78"/>
                <a:gd name="T4" fmla="*/ 21 w 79"/>
                <a:gd name="T5" fmla="*/ 8 h 78"/>
                <a:gd name="T6" fmla="*/ 20 w 79"/>
                <a:gd name="T7" fmla="*/ 7 h 78"/>
                <a:gd name="T8" fmla="*/ 19 w 79"/>
                <a:gd name="T9" fmla="*/ 5 h 78"/>
                <a:gd name="T10" fmla="*/ 19 w 79"/>
                <a:gd name="T11" fmla="*/ 4 h 78"/>
                <a:gd name="T12" fmla="*/ 17 w 79"/>
                <a:gd name="T13" fmla="*/ 3 h 78"/>
                <a:gd name="T14" fmla="*/ 16 w 79"/>
                <a:gd name="T15" fmla="*/ 2 h 78"/>
                <a:gd name="T16" fmla="*/ 15 w 79"/>
                <a:gd name="T17" fmla="*/ 1 h 78"/>
                <a:gd name="T18" fmla="*/ 14 w 79"/>
                <a:gd name="T19" fmla="*/ 1 h 78"/>
                <a:gd name="T20" fmla="*/ 12 w 79"/>
                <a:gd name="T21" fmla="*/ 0 h 78"/>
                <a:gd name="T22" fmla="*/ 10 w 79"/>
                <a:gd name="T23" fmla="*/ 0 h 78"/>
                <a:gd name="T24" fmla="*/ 9 w 79"/>
                <a:gd name="T25" fmla="*/ 0 h 78"/>
                <a:gd name="T26" fmla="*/ 8 w 79"/>
                <a:gd name="T27" fmla="*/ 1 h 78"/>
                <a:gd name="T28" fmla="*/ 6 w 79"/>
                <a:gd name="T29" fmla="*/ 1 h 78"/>
                <a:gd name="T30" fmla="*/ 5 w 79"/>
                <a:gd name="T31" fmla="*/ 2 h 78"/>
                <a:gd name="T32" fmla="*/ 4 w 79"/>
                <a:gd name="T33" fmla="*/ 3 h 78"/>
                <a:gd name="T34" fmla="*/ 3 w 79"/>
                <a:gd name="T35" fmla="*/ 4 h 78"/>
                <a:gd name="T36" fmla="*/ 2 w 79"/>
                <a:gd name="T37" fmla="*/ 5 h 78"/>
                <a:gd name="T38" fmla="*/ 1 w 79"/>
                <a:gd name="T39" fmla="*/ 7 h 78"/>
                <a:gd name="T40" fmla="*/ 1 w 79"/>
                <a:gd name="T41" fmla="*/ 8 h 78"/>
                <a:gd name="T42" fmla="*/ 1 w 79"/>
                <a:gd name="T43" fmla="*/ 9 h 78"/>
                <a:gd name="T44" fmla="*/ 0 w 79"/>
                <a:gd name="T45" fmla="*/ 11 h 78"/>
                <a:gd name="T46" fmla="*/ 1 w 79"/>
                <a:gd name="T47" fmla="*/ 12 h 78"/>
                <a:gd name="T48" fmla="*/ 1 w 79"/>
                <a:gd name="T49" fmla="*/ 14 h 78"/>
                <a:gd name="T50" fmla="*/ 1 w 79"/>
                <a:gd name="T51" fmla="*/ 16 h 78"/>
                <a:gd name="T52" fmla="*/ 2 w 79"/>
                <a:gd name="T53" fmla="*/ 17 h 78"/>
                <a:gd name="T54" fmla="*/ 3 w 79"/>
                <a:gd name="T55" fmla="*/ 18 h 78"/>
                <a:gd name="T56" fmla="*/ 4 w 79"/>
                <a:gd name="T57" fmla="*/ 19 h 78"/>
                <a:gd name="T58" fmla="*/ 5 w 79"/>
                <a:gd name="T59" fmla="*/ 20 h 78"/>
                <a:gd name="T60" fmla="*/ 6 w 79"/>
                <a:gd name="T61" fmla="*/ 21 h 78"/>
                <a:gd name="T62" fmla="*/ 8 w 79"/>
                <a:gd name="T63" fmla="*/ 22 h 78"/>
                <a:gd name="T64" fmla="*/ 9 w 79"/>
                <a:gd name="T65" fmla="*/ 22 h 78"/>
                <a:gd name="T66" fmla="*/ 10 w 79"/>
                <a:gd name="T67" fmla="*/ 22 h 78"/>
                <a:gd name="T68" fmla="*/ 12 w 79"/>
                <a:gd name="T69" fmla="*/ 22 h 78"/>
                <a:gd name="T70" fmla="*/ 14 w 79"/>
                <a:gd name="T71" fmla="*/ 22 h 78"/>
                <a:gd name="T72" fmla="*/ 15 w 79"/>
                <a:gd name="T73" fmla="*/ 21 h 78"/>
                <a:gd name="T74" fmla="*/ 16 w 79"/>
                <a:gd name="T75" fmla="*/ 20 h 78"/>
                <a:gd name="T76" fmla="*/ 17 w 79"/>
                <a:gd name="T77" fmla="*/ 19 h 78"/>
                <a:gd name="T78" fmla="*/ 19 w 79"/>
                <a:gd name="T79" fmla="*/ 18 h 78"/>
                <a:gd name="T80" fmla="*/ 19 w 79"/>
                <a:gd name="T81" fmla="*/ 17 h 78"/>
                <a:gd name="T82" fmla="*/ 20 w 79"/>
                <a:gd name="T83" fmla="*/ 16 h 78"/>
                <a:gd name="T84" fmla="*/ 21 w 79"/>
                <a:gd name="T85" fmla="*/ 14 h 78"/>
                <a:gd name="T86" fmla="*/ 21 w 79"/>
                <a:gd name="T87" fmla="*/ 12 h 78"/>
                <a:gd name="T88" fmla="*/ 21 w 79"/>
                <a:gd name="T89" fmla="*/ 11 h 7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9" h="78">
                  <a:moveTo>
                    <a:pt x="79" y="40"/>
                  </a:moveTo>
                  <a:lnTo>
                    <a:pt x="79" y="33"/>
                  </a:lnTo>
                  <a:lnTo>
                    <a:pt x="77" y="28"/>
                  </a:lnTo>
                  <a:lnTo>
                    <a:pt x="75" y="23"/>
                  </a:lnTo>
                  <a:lnTo>
                    <a:pt x="72" y="18"/>
                  </a:lnTo>
                  <a:lnTo>
                    <a:pt x="69" y="14"/>
                  </a:lnTo>
                  <a:lnTo>
                    <a:pt x="65" y="10"/>
                  </a:lnTo>
                  <a:lnTo>
                    <a:pt x="60" y="7"/>
                  </a:lnTo>
                  <a:lnTo>
                    <a:pt x="56" y="4"/>
                  </a:lnTo>
                  <a:lnTo>
                    <a:pt x="51" y="1"/>
                  </a:lnTo>
                  <a:lnTo>
                    <a:pt x="45" y="0"/>
                  </a:lnTo>
                  <a:lnTo>
                    <a:pt x="39" y="0"/>
                  </a:lnTo>
                  <a:lnTo>
                    <a:pt x="34" y="0"/>
                  </a:lnTo>
                  <a:lnTo>
                    <a:pt x="29" y="1"/>
                  </a:lnTo>
                  <a:lnTo>
                    <a:pt x="23" y="4"/>
                  </a:lnTo>
                  <a:lnTo>
                    <a:pt x="18" y="7"/>
                  </a:lnTo>
                  <a:lnTo>
                    <a:pt x="14" y="10"/>
                  </a:lnTo>
                  <a:lnTo>
                    <a:pt x="10" y="14"/>
                  </a:lnTo>
                  <a:lnTo>
                    <a:pt x="6" y="18"/>
                  </a:lnTo>
                  <a:lnTo>
                    <a:pt x="4" y="23"/>
                  </a:lnTo>
                  <a:lnTo>
                    <a:pt x="2" y="28"/>
                  </a:lnTo>
                  <a:lnTo>
                    <a:pt x="1" y="33"/>
                  </a:lnTo>
                  <a:lnTo>
                    <a:pt x="0" y="40"/>
                  </a:lnTo>
                  <a:lnTo>
                    <a:pt x="1" y="45"/>
                  </a:lnTo>
                  <a:lnTo>
                    <a:pt x="2" y="50"/>
                  </a:lnTo>
                  <a:lnTo>
                    <a:pt x="4" y="56"/>
                  </a:lnTo>
                  <a:lnTo>
                    <a:pt x="6" y="61"/>
                  </a:lnTo>
                  <a:lnTo>
                    <a:pt x="10" y="65"/>
                  </a:lnTo>
                  <a:lnTo>
                    <a:pt x="14" y="69"/>
                  </a:lnTo>
                  <a:lnTo>
                    <a:pt x="18" y="72"/>
                  </a:lnTo>
                  <a:lnTo>
                    <a:pt x="23" y="75"/>
                  </a:lnTo>
                  <a:lnTo>
                    <a:pt x="29" y="77"/>
                  </a:lnTo>
                  <a:lnTo>
                    <a:pt x="34" y="78"/>
                  </a:lnTo>
                  <a:lnTo>
                    <a:pt x="39" y="78"/>
                  </a:lnTo>
                  <a:lnTo>
                    <a:pt x="45" y="78"/>
                  </a:lnTo>
                  <a:lnTo>
                    <a:pt x="51" y="77"/>
                  </a:lnTo>
                  <a:lnTo>
                    <a:pt x="56" y="75"/>
                  </a:lnTo>
                  <a:lnTo>
                    <a:pt x="60" y="72"/>
                  </a:lnTo>
                  <a:lnTo>
                    <a:pt x="65" y="69"/>
                  </a:lnTo>
                  <a:lnTo>
                    <a:pt x="69" y="65"/>
                  </a:lnTo>
                  <a:lnTo>
                    <a:pt x="72" y="61"/>
                  </a:lnTo>
                  <a:lnTo>
                    <a:pt x="75" y="56"/>
                  </a:lnTo>
                  <a:lnTo>
                    <a:pt x="77" y="50"/>
                  </a:lnTo>
                  <a:lnTo>
                    <a:pt x="79" y="45"/>
                  </a:lnTo>
                  <a:lnTo>
                    <a:pt x="79" y="40"/>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90209"/>
                                        </p:tgtEl>
                                        <p:attrNameLst>
                                          <p:attrName>style.visibility</p:attrName>
                                        </p:attrNameLst>
                                      </p:cBhvr>
                                      <p:to>
                                        <p:strVal val="visible"/>
                                      </p:to>
                                    </p:set>
                                    <p:animEffect transition="in" filter="strips(downRight)">
                                      <p:cBhvr>
                                        <p:cTn id="7" dur="500"/>
                                        <p:tgtEl>
                                          <p:spTgt spid="39020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nodeType="clickEffect">
                                  <p:stCondLst>
                                    <p:cond delay="0"/>
                                  </p:stCondLst>
                                  <p:childTnLst>
                                    <p:set>
                                      <p:cBhvr>
                                        <p:cTn id="11" dur="1" fill="hold">
                                          <p:stCondLst>
                                            <p:cond delay="0"/>
                                          </p:stCondLst>
                                        </p:cTn>
                                        <p:tgtEl>
                                          <p:spTgt spid="390210"/>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1" fill="hold" grpId="0" nodeType="clickEffect">
                                  <p:stCondLst>
                                    <p:cond delay="0"/>
                                  </p:stCondLst>
                                  <p:childTnLst>
                                    <p:set>
                                      <p:cBhvr>
                                        <p:cTn id="15" dur="1" fill="hold">
                                          <p:stCondLst>
                                            <p:cond delay="0"/>
                                          </p:stCondLst>
                                        </p:cTn>
                                        <p:tgtEl>
                                          <p:spTgt spid="390221"/>
                                        </p:tgtEl>
                                        <p:attrNameLst>
                                          <p:attrName>style.visibility</p:attrName>
                                        </p:attrNameLst>
                                      </p:cBhvr>
                                      <p:to>
                                        <p:strVal val="visible"/>
                                      </p:to>
                                    </p:set>
                                    <p:animEffect transition="in" filter="wipe(up)">
                                      <p:cBhvr>
                                        <p:cTn id="16" dur="500"/>
                                        <p:tgtEl>
                                          <p:spTgt spid="390221"/>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9022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90225"/>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90230"/>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90229"/>
                                        </p:tgtEl>
                                        <p:attrNameLst>
                                          <p:attrName>style.visibility</p:attrName>
                                        </p:attrNameLst>
                                      </p:cBhvr>
                                      <p:to>
                                        <p:strVal val="visible"/>
                                      </p:to>
                                    </p:set>
                                    <p:animEffect transition="in" filter="wipe(down)">
                                      <p:cBhvr>
                                        <p:cTn id="33" dur="500"/>
                                        <p:tgtEl>
                                          <p:spTgt spid="390229"/>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0"/>
                                          </p:stCondLst>
                                        </p:cTn>
                                        <p:tgtEl>
                                          <p:spTgt spid="390245"/>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nodeType="clickEffect">
                                  <p:stCondLst>
                                    <p:cond delay="0"/>
                                  </p:stCondLst>
                                  <p:childTnLst>
                                    <p:set>
                                      <p:cBhvr>
                                        <p:cTn id="41" dur="1" fill="hold">
                                          <p:stCondLst>
                                            <p:cond delay="0"/>
                                          </p:stCondLst>
                                        </p:cTn>
                                        <p:tgtEl>
                                          <p:spTgt spid="3902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0209" grpId="0" autoUpdateAnimBg="0"/>
      <p:bldP spid="390221" grpId="0" animBg="1"/>
      <p:bldP spid="390229" grpId="0" animBg="1"/>
    </p:bldLst>
  </p:timing>
</p:sld>
</file>

<file path=ppt/slides/slide10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8546" name="Text Box 29"/>
          <p:cNvSpPr txBox="1">
            <a:spLocks noChangeArrowheads="1"/>
          </p:cNvSpPr>
          <p:nvPr/>
        </p:nvSpPr>
        <p:spPr bwMode="auto">
          <a:xfrm>
            <a:off x="7391400" y="1600200"/>
            <a:ext cx="16002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endParaRPr lang="zh-CN" altLang="zh-CN" sz="2400"/>
          </a:p>
        </p:txBody>
      </p:sp>
      <p:sp>
        <p:nvSpPr>
          <p:cNvPr id="108547" name="Text Box 30"/>
          <p:cNvSpPr txBox="1">
            <a:spLocks noChangeArrowheads="1"/>
          </p:cNvSpPr>
          <p:nvPr/>
        </p:nvSpPr>
        <p:spPr bwMode="auto">
          <a:xfrm>
            <a:off x="7162800" y="1828800"/>
            <a:ext cx="19812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endParaRPr lang="zh-CN" altLang="zh-CN" sz="2400"/>
          </a:p>
        </p:txBody>
      </p:sp>
      <p:sp>
        <p:nvSpPr>
          <p:cNvPr id="392223" name="Rectangle 31"/>
          <p:cNvSpPr>
            <a:spLocks noChangeArrowheads="1"/>
          </p:cNvSpPr>
          <p:nvPr/>
        </p:nvSpPr>
        <p:spPr bwMode="auto">
          <a:xfrm>
            <a:off x="250825" y="2636838"/>
            <a:ext cx="3025775" cy="2530475"/>
          </a:xfrm>
          <a:prstGeom prst="rect">
            <a:avLst/>
          </a:prstGeom>
          <a:noFill/>
          <a:ln>
            <a:noFill/>
          </a:ln>
          <a:extLst>
            <a:ext uri="{909E8E84-426E-40DD-AFC4-6F175D3DCCD1}">
              <a14:hiddenFill xmlns:a14="http://schemas.microsoft.com/office/drawing/2010/main">
                <a:gradFill rotWithShape="0">
                  <a:gsLst>
                    <a:gs pos="0">
                      <a:srgbClr val="FFFFFF"/>
                    </a:gs>
                    <a:gs pos="100000">
                      <a:srgbClr val="CCFFFF"/>
                    </a:gs>
                  </a:gsLst>
                  <a:path path="shape">
                    <a:fillToRect l="50000" t="50000" r="50000" b="50000"/>
                  </a:path>
                </a:gradFill>
              </a14:hiddenFill>
            </a:ext>
            <a:ext uri="{91240B29-F687-4F45-9708-019B960494DF}">
              <a14:hiddenLine xmlns:a14="http://schemas.microsoft.com/office/drawing/2010/main" w="9525">
                <a:solidFill>
                  <a:srgbClr val="6666FF"/>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3600">
                <a:ea typeface="黑体" pitchFamily="2" charset="-122"/>
              </a:rPr>
              <a:t>         </a:t>
            </a:r>
            <a:r>
              <a:rPr lang="zh-CN" altLang="en-US" sz="4000">
                <a:ea typeface="黑体" pitchFamily="2" charset="-122"/>
              </a:rPr>
              <a:t>判别可见性的原理是利用</a:t>
            </a:r>
            <a:r>
              <a:rPr lang="zh-CN" altLang="en-US" sz="4000">
                <a:solidFill>
                  <a:srgbClr val="FF0000"/>
                </a:solidFill>
                <a:ea typeface="黑体" pitchFamily="2" charset="-122"/>
              </a:rPr>
              <a:t>重影点</a:t>
            </a:r>
            <a:r>
              <a:rPr lang="zh-CN" altLang="en-US" sz="4000">
                <a:ea typeface="黑体" pitchFamily="2" charset="-122"/>
              </a:rPr>
              <a:t>。</a:t>
            </a:r>
          </a:p>
        </p:txBody>
      </p:sp>
      <p:sp>
        <p:nvSpPr>
          <p:cNvPr id="108549" name="Text Box 60"/>
          <p:cNvSpPr txBox="1">
            <a:spLocks noChangeArrowheads="1"/>
          </p:cNvSpPr>
          <p:nvPr/>
        </p:nvSpPr>
        <p:spPr bwMode="auto">
          <a:xfrm>
            <a:off x="0" y="0"/>
            <a:ext cx="91440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6.</a:t>
            </a:r>
            <a:r>
              <a:rPr lang="zh-CN" altLang="en-US" sz="4000" b="1">
                <a:solidFill>
                  <a:srgbClr val="FF0000"/>
                </a:solidFill>
                <a:latin typeface="黑体" pitchFamily="2" charset="-122"/>
                <a:ea typeface="黑体" pitchFamily="2" charset="-122"/>
              </a:rPr>
              <a:t>直线</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与平面 </a:t>
            </a:r>
            <a:r>
              <a:rPr lang="en-US" altLang="zh-CN" sz="4000" b="1">
                <a:solidFill>
                  <a:srgbClr val="FF0000"/>
                </a:solidFill>
                <a:latin typeface="黑体" pitchFamily="2" charset="-122"/>
                <a:ea typeface="黑体" pitchFamily="2" charset="-122"/>
              </a:rPr>
              <a:t>ABC</a:t>
            </a:r>
            <a:r>
              <a:rPr lang="zh-CN" altLang="en-US" sz="4000" b="1">
                <a:solidFill>
                  <a:srgbClr val="FF0000"/>
                </a:solidFill>
                <a:latin typeface="黑体" pitchFamily="2" charset="-122"/>
                <a:ea typeface="黑体" pitchFamily="2" charset="-122"/>
              </a:rPr>
              <a:t>相交，判别可见            性。</a:t>
            </a:r>
          </a:p>
        </p:txBody>
      </p:sp>
      <p:grpSp>
        <p:nvGrpSpPr>
          <p:cNvPr id="392253" name="Group 61"/>
          <p:cNvGrpSpPr>
            <a:grpSpLocks/>
          </p:cNvGrpSpPr>
          <p:nvPr/>
        </p:nvGrpSpPr>
        <p:grpSpPr bwMode="auto">
          <a:xfrm>
            <a:off x="3382963" y="981075"/>
            <a:ext cx="4789487" cy="5688013"/>
            <a:chOff x="1610" y="618"/>
            <a:chExt cx="3017" cy="3583"/>
          </a:xfrm>
        </p:grpSpPr>
        <p:grpSp>
          <p:nvGrpSpPr>
            <p:cNvPr id="108622" name="Group 62"/>
            <p:cNvGrpSpPr>
              <a:grpSpLocks/>
            </p:cNvGrpSpPr>
            <p:nvPr/>
          </p:nvGrpSpPr>
          <p:grpSpPr bwMode="auto">
            <a:xfrm>
              <a:off x="1610" y="618"/>
              <a:ext cx="3017" cy="3583"/>
              <a:chOff x="1610" y="618"/>
              <a:chExt cx="3017" cy="3583"/>
            </a:xfrm>
          </p:grpSpPr>
          <p:grpSp>
            <p:nvGrpSpPr>
              <p:cNvPr id="108624" name="Group 63"/>
              <p:cNvGrpSpPr>
                <a:grpSpLocks/>
              </p:cNvGrpSpPr>
              <p:nvPr/>
            </p:nvGrpSpPr>
            <p:grpSpPr bwMode="auto">
              <a:xfrm>
                <a:off x="1610" y="618"/>
                <a:ext cx="3017" cy="3583"/>
                <a:chOff x="1610" y="618"/>
                <a:chExt cx="3017" cy="3583"/>
              </a:xfrm>
            </p:grpSpPr>
            <p:sp>
              <p:nvSpPr>
                <p:cNvPr id="108636" name="Line 64"/>
                <p:cNvSpPr>
                  <a:spLocks noChangeShapeType="1"/>
                </p:cNvSpPr>
                <p:nvPr/>
              </p:nvSpPr>
              <p:spPr bwMode="auto">
                <a:xfrm flipH="1" flipV="1">
                  <a:off x="2195" y="2561"/>
                  <a:ext cx="466" cy="36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08637" name="Group 65"/>
                <p:cNvGrpSpPr>
                  <a:grpSpLocks/>
                </p:cNvGrpSpPr>
                <p:nvPr/>
              </p:nvGrpSpPr>
              <p:grpSpPr bwMode="auto">
                <a:xfrm>
                  <a:off x="1610" y="618"/>
                  <a:ext cx="3017" cy="3583"/>
                  <a:chOff x="1610" y="618"/>
                  <a:chExt cx="3017" cy="3583"/>
                </a:xfrm>
              </p:grpSpPr>
              <p:sp>
                <p:nvSpPr>
                  <p:cNvPr id="108638" name="Line 66"/>
                  <p:cNvSpPr>
                    <a:spLocks noChangeShapeType="1"/>
                  </p:cNvSpPr>
                  <p:nvPr/>
                </p:nvSpPr>
                <p:spPr bwMode="auto">
                  <a:xfrm>
                    <a:off x="1610" y="2280"/>
                    <a:ext cx="30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39" name="Line 67"/>
                  <p:cNvSpPr>
                    <a:spLocks noChangeShapeType="1"/>
                  </p:cNvSpPr>
                  <p:nvPr/>
                </p:nvSpPr>
                <p:spPr bwMode="auto">
                  <a:xfrm>
                    <a:off x="2001" y="1640"/>
                    <a:ext cx="2264" cy="45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0" name="Line 68"/>
                  <p:cNvSpPr>
                    <a:spLocks noChangeShapeType="1"/>
                  </p:cNvSpPr>
                  <p:nvPr/>
                </p:nvSpPr>
                <p:spPr bwMode="auto">
                  <a:xfrm flipH="1" flipV="1">
                    <a:off x="2933" y="767"/>
                    <a:ext cx="1332" cy="133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1" name="Line 69"/>
                  <p:cNvSpPr>
                    <a:spLocks noChangeShapeType="1"/>
                  </p:cNvSpPr>
                  <p:nvPr/>
                </p:nvSpPr>
                <p:spPr bwMode="auto">
                  <a:xfrm flipH="1">
                    <a:off x="2001" y="767"/>
                    <a:ext cx="932" cy="87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2" name="Line 70"/>
                  <p:cNvSpPr>
                    <a:spLocks noChangeShapeType="1"/>
                  </p:cNvSpPr>
                  <p:nvPr/>
                </p:nvSpPr>
                <p:spPr bwMode="auto">
                  <a:xfrm>
                    <a:off x="2001" y="1640"/>
                    <a:ext cx="0" cy="14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3" name="Line 71"/>
                  <p:cNvSpPr>
                    <a:spLocks noChangeShapeType="1"/>
                  </p:cNvSpPr>
                  <p:nvPr/>
                </p:nvSpPr>
                <p:spPr bwMode="auto">
                  <a:xfrm flipV="1">
                    <a:off x="2001" y="2604"/>
                    <a:ext cx="2264" cy="45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4" name="Line 72"/>
                  <p:cNvSpPr>
                    <a:spLocks noChangeShapeType="1"/>
                  </p:cNvSpPr>
                  <p:nvPr/>
                </p:nvSpPr>
                <p:spPr bwMode="auto">
                  <a:xfrm flipH="1">
                    <a:off x="2933" y="2604"/>
                    <a:ext cx="1332" cy="149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5" name="Line 73"/>
                  <p:cNvSpPr>
                    <a:spLocks noChangeShapeType="1"/>
                  </p:cNvSpPr>
                  <p:nvPr/>
                </p:nvSpPr>
                <p:spPr bwMode="auto">
                  <a:xfrm flipH="1" flipV="1">
                    <a:off x="2001" y="3063"/>
                    <a:ext cx="932" cy="103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6" name="Line 74"/>
                  <p:cNvSpPr>
                    <a:spLocks noChangeShapeType="1"/>
                  </p:cNvSpPr>
                  <p:nvPr/>
                </p:nvSpPr>
                <p:spPr bwMode="auto">
                  <a:xfrm>
                    <a:off x="4265" y="2099"/>
                    <a:ext cx="0" cy="5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7" name="Line 75"/>
                  <p:cNvSpPr>
                    <a:spLocks noChangeShapeType="1"/>
                  </p:cNvSpPr>
                  <p:nvPr/>
                </p:nvSpPr>
                <p:spPr bwMode="auto">
                  <a:xfrm>
                    <a:off x="2195" y="799"/>
                    <a:ext cx="385" cy="29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8" name="Line 76"/>
                  <p:cNvSpPr>
                    <a:spLocks noChangeShapeType="1"/>
                  </p:cNvSpPr>
                  <p:nvPr/>
                </p:nvSpPr>
                <p:spPr bwMode="auto">
                  <a:xfrm>
                    <a:off x="3987" y="2173"/>
                    <a:ext cx="0" cy="17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49" name="Line 77"/>
                  <p:cNvSpPr>
                    <a:spLocks noChangeShapeType="1"/>
                  </p:cNvSpPr>
                  <p:nvPr/>
                </p:nvSpPr>
                <p:spPr bwMode="auto">
                  <a:xfrm flipH="1" flipV="1">
                    <a:off x="3434" y="3535"/>
                    <a:ext cx="553" cy="43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50" name="Line 78"/>
                  <p:cNvSpPr>
                    <a:spLocks noChangeShapeType="1"/>
                  </p:cNvSpPr>
                  <p:nvPr/>
                </p:nvSpPr>
                <p:spPr bwMode="auto">
                  <a:xfrm flipV="1">
                    <a:off x="2195" y="799"/>
                    <a:ext cx="0" cy="17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51" name="Freeform 79"/>
                  <p:cNvSpPr>
                    <a:spLocks/>
                  </p:cNvSpPr>
                  <p:nvPr/>
                </p:nvSpPr>
                <p:spPr bwMode="auto">
                  <a:xfrm>
                    <a:off x="4326" y="2028"/>
                    <a:ext cx="52" cy="81"/>
                  </a:xfrm>
                  <a:custGeom>
                    <a:avLst/>
                    <a:gdLst>
                      <a:gd name="T0" fmla="*/ 12 w 108"/>
                      <a:gd name="T1" fmla="*/ 2 h 171"/>
                      <a:gd name="T2" fmla="*/ 12 w 108"/>
                      <a:gd name="T3" fmla="*/ 1 h 171"/>
                      <a:gd name="T4" fmla="*/ 12 w 108"/>
                      <a:gd name="T5" fmla="*/ 1 h 171"/>
                      <a:gd name="T6" fmla="*/ 12 w 108"/>
                      <a:gd name="T7" fmla="*/ 0 h 171"/>
                      <a:gd name="T8" fmla="*/ 11 w 108"/>
                      <a:gd name="T9" fmla="*/ 0 h 171"/>
                      <a:gd name="T10" fmla="*/ 8 w 108"/>
                      <a:gd name="T11" fmla="*/ 0 h 171"/>
                      <a:gd name="T12" fmla="*/ 6 w 108"/>
                      <a:gd name="T13" fmla="*/ 0 h 171"/>
                      <a:gd name="T14" fmla="*/ 5 w 108"/>
                      <a:gd name="T15" fmla="*/ 1 h 171"/>
                      <a:gd name="T16" fmla="*/ 4 w 108"/>
                      <a:gd name="T17" fmla="*/ 2 h 171"/>
                      <a:gd name="T18" fmla="*/ 3 w 108"/>
                      <a:gd name="T19" fmla="*/ 4 h 171"/>
                      <a:gd name="T20" fmla="*/ 1 w 108"/>
                      <a:gd name="T21" fmla="*/ 9 h 171"/>
                      <a:gd name="T22" fmla="*/ 0 w 108"/>
                      <a:gd name="T23" fmla="*/ 12 h 171"/>
                      <a:gd name="T24" fmla="*/ 0 w 108"/>
                      <a:gd name="T25" fmla="*/ 14 h 171"/>
                      <a:gd name="T26" fmla="*/ 0 w 108"/>
                      <a:gd name="T27" fmla="*/ 16 h 171"/>
                      <a:gd name="T28" fmla="*/ 0 w 108"/>
                      <a:gd name="T29" fmla="*/ 17 h 171"/>
                      <a:gd name="T30" fmla="*/ 1 w 108"/>
                      <a:gd name="T31" fmla="*/ 18 h 171"/>
                      <a:gd name="T32" fmla="*/ 1 w 108"/>
                      <a:gd name="T33" fmla="*/ 18 h 171"/>
                      <a:gd name="T34" fmla="*/ 3 w 108"/>
                      <a:gd name="T35" fmla="*/ 18 h 171"/>
                      <a:gd name="T36" fmla="*/ 5 w 108"/>
                      <a:gd name="T37" fmla="*/ 18 h 171"/>
                      <a:gd name="T38" fmla="*/ 6 w 108"/>
                      <a:gd name="T39" fmla="*/ 18 h 171"/>
                      <a:gd name="T40" fmla="*/ 6 w 108"/>
                      <a:gd name="T41" fmla="*/ 18 h 171"/>
                      <a:gd name="T42" fmla="*/ 7 w 108"/>
                      <a:gd name="T43" fmla="*/ 17 h 171"/>
                      <a:gd name="T44" fmla="*/ 8 w 108"/>
                      <a:gd name="T45" fmla="*/ 16 h 171"/>
                      <a:gd name="T46" fmla="*/ 9 w 108"/>
                      <a:gd name="T47" fmla="*/ 14 h 171"/>
                      <a:gd name="T48" fmla="*/ 12 w 108"/>
                      <a:gd name="T49" fmla="*/ 2 h 1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8" h="171">
                        <a:moveTo>
                          <a:pt x="107" y="23"/>
                        </a:moveTo>
                        <a:lnTo>
                          <a:pt x="108" y="15"/>
                        </a:lnTo>
                        <a:lnTo>
                          <a:pt x="106" y="9"/>
                        </a:lnTo>
                        <a:lnTo>
                          <a:pt x="103" y="2"/>
                        </a:lnTo>
                        <a:lnTo>
                          <a:pt x="96" y="0"/>
                        </a:lnTo>
                        <a:lnTo>
                          <a:pt x="68" y="0"/>
                        </a:lnTo>
                        <a:lnTo>
                          <a:pt x="54" y="4"/>
                        </a:lnTo>
                        <a:lnTo>
                          <a:pt x="42" y="13"/>
                        </a:lnTo>
                        <a:lnTo>
                          <a:pt x="33" y="24"/>
                        </a:lnTo>
                        <a:lnTo>
                          <a:pt x="26" y="35"/>
                        </a:lnTo>
                        <a:lnTo>
                          <a:pt x="9" y="90"/>
                        </a:lnTo>
                        <a:lnTo>
                          <a:pt x="3" y="117"/>
                        </a:lnTo>
                        <a:lnTo>
                          <a:pt x="0" y="131"/>
                        </a:lnTo>
                        <a:lnTo>
                          <a:pt x="0" y="146"/>
                        </a:lnTo>
                        <a:lnTo>
                          <a:pt x="4" y="159"/>
                        </a:lnTo>
                        <a:lnTo>
                          <a:pt x="8" y="165"/>
                        </a:lnTo>
                        <a:lnTo>
                          <a:pt x="14" y="168"/>
                        </a:lnTo>
                        <a:lnTo>
                          <a:pt x="28" y="171"/>
                        </a:lnTo>
                        <a:lnTo>
                          <a:pt x="42" y="171"/>
                        </a:lnTo>
                        <a:lnTo>
                          <a:pt x="50" y="171"/>
                        </a:lnTo>
                        <a:lnTo>
                          <a:pt x="56" y="167"/>
                        </a:lnTo>
                        <a:lnTo>
                          <a:pt x="67" y="158"/>
                        </a:lnTo>
                        <a:lnTo>
                          <a:pt x="74" y="146"/>
                        </a:lnTo>
                        <a:lnTo>
                          <a:pt x="78" y="132"/>
                        </a:lnTo>
                        <a:lnTo>
                          <a:pt x="107" y="2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52" name="Freeform 80"/>
                  <p:cNvSpPr>
                    <a:spLocks/>
                  </p:cNvSpPr>
                  <p:nvPr/>
                </p:nvSpPr>
                <p:spPr bwMode="auto">
                  <a:xfrm>
                    <a:off x="4362" y="2093"/>
                    <a:ext cx="6" cy="16"/>
                  </a:xfrm>
                  <a:custGeom>
                    <a:avLst/>
                    <a:gdLst>
                      <a:gd name="T0" fmla="*/ 1 w 11"/>
                      <a:gd name="T1" fmla="*/ 0 h 36"/>
                      <a:gd name="T2" fmla="*/ 0 w 11"/>
                      <a:gd name="T3" fmla="*/ 1 h 36"/>
                      <a:gd name="T4" fmla="*/ 1 w 11"/>
                      <a:gd name="T5" fmla="*/ 2 h 36"/>
                      <a:gd name="T6" fmla="*/ 2 w 11"/>
                      <a:gd name="T7" fmla="*/ 3 h 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36">
                        <a:moveTo>
                          <a:pt x="2" y="0"/>
                        </a:moveTo>
                        <a:lnTo>
                          <a:pt x="0" y="9"/>
                        </a:lnTo>
                        <a:lnTo>
                          <a:pt x="1" y="18"/>
                        </a:lnTo>
                        <a:lnTo>
                          <a:pt x="11"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53" name="Line 81"/>
                  <p:cNvSpPr>
                    <a:spLocks noChangeShapeType="1"/>
                  </p:cNvSpPr>
                  <p:nvPr/>
                </p:nvSpPr>
                <p:spPr bwMode="auto">
                  <a:xfrm flipH="1">
                    <a:off x="4410" y="1989"/>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54" name="Freeform 82"/>
                  <p:cNvSpPr>
                    <a:spLocks/>
                  </p:cNvSpPr>
                  <p:nvPr/>
                </p:nvSpPr>
                <p:spPr bwMode="auto">
                  <a:xfrm>
                    <a:off x="1875" y="1562"/>
                    <a:ext cx="52" cy="117"/>
                  </a:xfrm>
                  <a:custGeom>
                    <a:avLst/>
                    <a:gdLst>
                      <a:gd name="T0" fmla="*/ 6 w 113"/>
                      <a:gd name="T1" fmla="*/ 0 h 255"/>
                      <a:gd name="T2" fmla="*/ 0 w 113"/>
                      <a:gd name="T3" fmla="*/ 25 h 255"/>
                      <a:gd name="T4" fmla="*/ 4 w 113"/>
                      <a:gd name="T5" fmla="*/ 25 h 255"/>
                      <a:gd name="T6" fmla="*/ 6 w 113"/>
                      <a:gd name="T7" fmla="*/ 24 h 255"/>
                      <a:gd name="T8" fmla="*/ 7 w 113"/>
                      <a:gd name="T9" fmla="*/ 23 h 255"/>
                      <a:gd name="T10" fmla="*/ 8 w 113"/>
                      <a:gd name="T11" fmla="*/ 22 h 255"/>
                      <a:gd name="T12" fmla="*/ 9 w 113"/>
                      <a:gd name="T13" fmla="*/ 20 h 255"/>
                      <a:gd name="T14" fmla="*/ 11 w 113"/>
                      <a:gd name="T15" fmla="*/ 13 h 255"/>
                      <a:gd name="T16" fmla="*/ 11 w 113"/>
                      <a:gd name="T17" fmla="*/ 11 h 255"/>
                      <a:gd name="T18" fmla="*/ 11 w 113"/>
                      <a:gd name="T19" fmla="*/ 10 h 255"/>
                      <a:gd name="T20" fmla="*/ 10 w 113"/>
                      <a:gd name="T21" fmla="*/ 9 h 255"/>
                      <a:gd name="T22" fmla="*/ 9 w 113"/>
                      <a:gd name="T23" fmla="*/ 8 h 255"/>
                      <a:gd name="T24" fmla="*/ 5 w 113"/>
                      <a:gd name="T25" fmla="*/ 8 h 2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3" h="255">
                        <a:moveTo>
                          <a:pt x="68" y="0"/>
                        </a:moveTo>
                        <a:lnTo>
                          <a:pt x="0" y="255"/>
                        </a:lnTo>
                        <a:lnTo>
                          <a:pt x="44" y="255"/>
                        </a:lnTo>
                        <a:lnTo>
                          <a:pt x="58" y="252"/>
                        </a:lnTo>
                        <a:lnTo>
                          <a:pt x="73" y="240"/>
                        </a:lnTo>
                        <a:lnTo>
                          <a:pt x="85" y="224"/>
                        </a:lnTo>
                        <a:lnTo>
                          <a:pt x="92" y="205"/>
                        </a:lnTo>
                        <a:lnTo>
                          <a:pt x="111" y="135"/>
                        </a:lnTo>
                        <a:lnTo>
                          <a:pt x="113" y="116"/>
                        </a:lnTo>
                        <a:lnTo>
                          <a:pt x="110" y="100"/>
                        </a:lnTo>
                        <a:lnTo>
                          <a:pt x="102" y="89"/>
                        </a:lnTo>
                        <a:lnTo>
                          <a:pt x="90" y="85"/>
                        </a:lnTo>
                        <a:lnTo>
                          <a:pt x="45"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55" name="Line 83"/>
                  <p:cNvSpPr>
                    <a:spLocks noChangeShapeType="1"/>
                  </p:cNvSpPr>
                  <p:nvPr/>
                </p:nvSpPr>
                <p:spPr bwMode="auto">
                  <a:xfrm flipH="1">
                    <a:off x="1943" y="1562"/>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56" name="Line 84"/>
                  <p:cNvSpPr>
                    <a:spLocks noChangeShapeType="1"/>
                  </p:cNvSpPr>
                  <p:nvPr/>
                </p:nvSpPr>
                <p:spPr bwMode="auto">
                  <a:xfrm flipH="1">
                    <a:off x="3007" y="738"/>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57" name="Freeform 85"/>
                  <p:cNvSpPr>
                    <a:spLocks/>
                  </p:cNvSpPr>
                  <p:nvPr/>
                </p:nvSpPr>
                <p:spPr bwMode="auto">
                  <a:xfrm>
                    <a:off x="2997" y="715"/>
                    <a:ext cx="10" cy="23"/>
                  </a:xfrm>
                  <a:custGeom>
                    <a:avLst/>
                    <a:gdLst>
                      <a:gd name="T0" fmla="*/ 0 w 25"/>
                      <a:gd name="T1" fmla="*/ 0 h 50"/>
                      <a:gd name="T2" fmla="*/ 0 w 25"/>
                      <a:gd name="T3" fmla="*/ 2 h 50"/>
                      <a:gd name="T4" fmla="*/ 0 w 25"/>
                      <a:gd name="T5" fmla="*/ 3 h 50"/>
                      <a:gd name="T6" fmla="*/ 1 w 25"/>
                      <a:gd name="T7" fmla="*/ 5 h 50"/>
                      <a:gd name="T8" fmla="*/ 2 w 25"/>
                      <a:gd name="T9" fmla="*/ 5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0">
                        <a:moveTo>
                          <a:pt x="3" y="0"/>
                        </a:moveTo>
                        <a:lnTo>
                          <a:pt x="0" y="19"/>
                        </a:lnTo>
                        <a:lnTo>
                          <a:pt x="3" y="35"/>
                        </a:lnTo>
                        <a:lnTo>
                          <a:pt x="12" y="46"/>
                        </a:lnTo>
                        <a:lnTo>
                          <a:pt x="25"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58" name="Line 86"/>
                  <p:cNvSpPr>
                    <a:spLocks noChangeShapeType="1"/>
                  </p:cNvSpPr>
                  <p:nvPr/>
                </p:nvSpPr>
                <p:spPr bwMode="auto">
                  <a:xfrm flipV="1">
                    <a:off x="2997" y="679"/>
                    <a:ext cx="10"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59" name="Freeform 87"/>
                  <p:cNvSpPr>
                    <a:spLocks/>
                  </p:cNvSpPr>
                  <p:nvPr/>
                </p:nvSpPr>
                <p:spPr bwMode="auto">
                  <a:xfrm>
                    <a:off x="3007" y="657"/>
                    <a:ext cx="23" cy="22"/>
                  </a:xfrm>
                  <a:custGeom>
                    <a:avLst/>
                    <a:gdLst>
                      <a:gd name="T0" fmla="*/ 5 w 47"/>
                      <a:gd name="T1" fmla="*/ 0 h 49"/>
                      <a:gd name="T2" fmla="*/ 4 w 47"/>
                      <a:gd name="T3" fmla="*/ 0 h 49"/>
                      <a:gd name="T4" fmla="*/ 2 w 47"/>
                      <a:gd name="T5" fmla="*/ 1 h 49"/>
                      <a:gd name="T6" fmla="*/ 0 w 47"/>
                      <a:gd name="T7" fmla="*/ 3 h 49"/>
                      <a:gd name="T8" fmla="*/ 0 w 47"/>
                      <a:gd name="T9" fmla="*/ 4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 h="49">
                        <a:moveTo>
                          <a:pt x="47" y="0"/>
                        </a:moveTo>
                        <a:lnTo>
                          <a:pt x="33" y="3"/>
                        </a:lnTo>
                        <a:lnTo>
                          <a:pt x="19" y="14"/>
                        </a:lnTo>
                        <a:lnTo>
                          <a:pt x="7" y="30"/>
                        </a:lnTo>
                        <a:lnTo>
                          <a:pt x="0"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60" name="Line 88"/>
                  <p:cNvSpPr>
                    <a:spLocks noChangeShapeType="1"/>
                  </p:cNvSpPr>
                  <p:nvPr/>
                </p:nvSpPr>
                <p:spPr bwMode="auto">
                  <a:xfrm>
                    <a:off x="3030" y="657"/>
                    <a:ext cx="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61" name="Line 89"/>
                  <p:cNvSpPr>
                    <a:spLocks noChangeShapeType="1"/>
                  </p:cNvSpPr>
                  <p:nvPr/>
                </p:nvSpPr>
                <p:spPr bwMode="auto">
                  <a:xfrm flipH="1">
                    <a:off x="3059" y="618"/>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62" name="Freeform 90"/>
                  <p:cNvSpPr>
                    <a:spLocks/>
                  </p:cNvSpPr>
                  <p:nvPr/>
                </p:nvSpPr>
                <p:spPr bwMode="auto">
                  <a:xfrm>
                    <a:off x="4346" y="2649"/>
                    <a:ext cx="3" cy="16"/>
                  </a:xfrm>
                  <a:custGeom>
                    <a:avLst/>
                    <a:gdLst>
                      <a:gd name="T0" fmla="*/ 0 w 11"/>
                      <a:gd name="T1" fmla="*/ 0 h 35"/>
                      <a:gd name="T2" fmla="*/ 0 w 11"/>
                      <a:gd name="T3" fmla="*/ 1 h 35"/>
                      <a:gd name="T4" fmla="*/ 0 w 11"/>
                      <a:gd name="T5" fmla="*/ 2 h 35"/>
                      <a:gd name="T6" fmla="*/ 0 w 11"/>
                      <a:gd name="T7" fmla="*/ 3 h 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35">
                        <a:moveTo>
                          <a:pt x="1" y="0"/>
                        </a:moveTo>
                        <a:lnTo>
                          <a:pt x="0" y="9"/>
                        </a:lnTo>
                        <a:lnTo>
                          <a:pt x="1" y="18"/>
                        </a:lnTo>
                        <a:lnTo>
                          <a:pt x="11" y="3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63" name="Freeform 91"/>
                  <p:cNvSpPr>
                    <a:spLocks/>
                  </p:cNvSpPr>
                  <p:nvPr/>
                </p:nvSpPr>
                <p:spPr bwMode="auto">
                  <a:xfrm>
                    <a:off x="4310" y="2584"/>
                    <a:ext cx="49" cy="81"/>
                  </a:xfrm>
                  <a:custGeom>
                    <a:avLst/>
                    <a:gdLst>
                      <a:gd name="T0" fmla="*/ 10 w 108"/>
                      <a:gd name="T1" fmla="*/ 2 h 171"/>
                      <a:gd name="T2" fmla="*/ 10 w 108"/>
                      <a:gd name="T3" fmla="*/ 1 h 171"/>
                      <a:gd name="T4" fmla="*/ 10 w 108"/>
                      <a:gd name="T5" fmla="*/ 1 h 171"/>
                      <a:gd name="T6" fmla="*/ 10 w 108"/>
                      <a:gd name="T7" fmla="*/ 0 h 171"/>
                      <a:gd name="T8" fmla="*/ 9 w 108"/>
                      <a:gd name="T9" fmla="*/ 0 h 171"/>
                      <a:gd name="T10" fmla="*/ 6 w 108"/>
                      <a:gd name="T11" fmla="*/ 0 h 171"/>
                      <a:gd name="T12" fmla="*/ 5 w 108"/>
                      <a:gd name="T13" fmla="*/ 0 h 171"/>
                      <a:gd name="T14" fmla="*/ 4 w 108"/>
                      <a:gd name="T15" fmla="*/ 1 h 171"/>
                      <a:gd name="T16" fmla="*/ 3 w 108"/>
                      <a:gd name="T17" fmla="*/ 2 h 171"/>
                      <a:gd name="T18" fmla="*/ 2 w 108"/>
                      <a:gd name="T19" fmla="*/ 4 h 171"/>
                      <a:gd name="T20" fmla="*/ 1 w 108"/>
                      <a:gd name="T21" fmla="*/ 9 h 171"/>
                      <a:gd name="T22" fmla="*/ 0 w 108"/>
                      <a:gd name="T23" fmla="*/ 12 h 171"/>
                      <a:gd name="T24" fmla="*/ 0 w 108"/>
                      <a:gd name="T25" fmla="*/ 14 h 171"/>
                      <a:gd name="T26" fmla="*/ 0 w 108"/>
                      <a:gd name="T27" fmla="*/ 16 h 171"/>
                      <a:gd name="T28" fmla="*/ 0 w 108"/>
                      <a:gd name="T29" fmla="*/ 17 h 171"/>
                      <a:gd name="T30" fmla="*/ 1 w 108"/>
                      <a:gd name="T31" fmla="*/ 18 h 171"/>
                      <a:gd name="T32" fmla="*/ 1 w 108"/>
                      <a:gd name="T33" fmla="*/ 18 h 171"/>
                      <a:gd name="T34" fmla="*/ 3 w 108"/>
                      <a:gd name="T35" fmla="*/ 18 h 171"/>
                      <a:gd name="T36" fmla="*/ 4 w 108"/>
                      <a:gd name="T37" fmla="*/ 18 h 171"/>
                      <a:gd name="T38" fmla="*/ 5 w 108"/>
                      <a:gd name="T39" fmla="*/ 18 h 171"/>
                      <a:gd name="T40" fmla="*/ 5 w 108"/>
                      <a:gd name="T41" fmla="*/ 18 h 171"/>
                      <a:gd name="T42" fmla="*/ 6 w 108"/>
                      <a:gd name="T43" fmla="*/ 17 h 171"/>
                      <a:gd name="T44" fmla="*/ 7 w 108"/>
                      <a:gd name="T45" fmla="*/ 16 h 171"/>
                      <a:gd name="T46" fmla="*/ 7 w 108"/>
                      <a:gd name="T47" fmla="*/ 14 h 171"/>
                      <a:gd name="T48" fmla="*/ 10 w 108"/>
                      <a:gd name="T49" fmla="*/ 2 h 1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08" h="171">
                        <a:moveTo>
                          <a:pt x="108" y="23"/>
                        </a:moveTo>
                        <a:lnTo>
                          <a:pt x="108" y="15"/>
                        </a:lnTo>
                        <a:lnTo>
                          <a:pt x="107" y="9"/>
                        </a:lnTo>
                        <a:lnTo>
                          <a:pt x="102" y="2"/>
                        </a:lnTo>
                        <a:lnTo>
                          <a:pt x="96" y="0"/>
                        </a:lnTo>
                        <a:lnTo>
                          <a:pt x="68" y="0"/>
                        </a:lnTo>
                        <a:lnTo>
                          <a:pt x="54" y="5"/>
                        </a:lnTo>
                        <a:lnTo>
                          <a:pt x="43" y="13"/>
                        </a:lnTo>
                        <a:lnTo>
                          <a:pt x="33" y="24"/>
                        </a:lnTo>
                        <a:lnTo>
                          <a:pt x="26" y="35"/>
                        </a:lnTo>
                        <a:lnTo>
                          <a:pt x="10" y="90"/>
                        </a:lnTo>
                        <a:lnTo>
                          <a:pt x="2" y="117"/>
                        </a:lnTo>
                        <a:lnTo>
                          <a:pt x="0" y="131"/>
                        </a:lnTo>
                        <a:lnTo>
                          <a:pt x="0" y="146"/>
                        </a:lnTo>
                        <a:lnTo>
                          <a:pt x="4" y="159"/>
                        </a:lnTo>
                        <a:lnTo>
                          <a:pt x="9" y="165"/>
                        </a:lnTo>
                        <a:lnTo>
                          <a:pt x="15" y="169"/>
                        </a:lnTo>
                        <a:lnTo>
                          <a:pt x="29" y="171"/>
                        </a:lnTo>
                        <a:lnTo>
                          <a:pt x="43" y="171"/>
                        </a:lnTo>
                        <a:lnTo>
                          <a:pt x="50" y="171"/>
                        </a:lnTo>
                        <a:lnTo>
                          <a:pt x="57" y="167"/>
                        </a:lnTo>
                        <a:lnTo>
                          <a:pt x="67" y="158"/>
                        </a:lnTo>
                        <a:lnTo>
                          <a:pt x="75" y="146"/>
                        </a:lnTo>
                        <a:lnTo>
                          <a:pt x="79" y="132"/>
                        </a:lnTo>
                        <a:lnTo>
                          <a:pt x="108" y="2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64" name="Freeform 92"/>
                  <p:cNvSpPr>
                    <a:spLocks/>
                  </p:cNvSpPr>
                  <p:nvPr/>
                </p:nvSpPr>
                <p:spPr bwMode="auto">
                  <a:xfrm>
                    <a:off x="1898" y="2979"/>
                    <a:ext cx="55" cy="119"/>
                  </a:xfrm>
                  <a:custGeom>
                    <a:avLst/>
                    <a:gdLst>
                      <a:gd name="T0" fmla="*/ 8 w 115"/>
                      <a:gd name="T1" fmla="*/ 0 h 256"/>
                      <a:gd name="T2" fmla="*/ 0 w 115"/>
                      <a:gd name="T3" fmla="*/ 26 h 256"/>
                      <a:gd name="T4" fmla="*/ 5 w 115"/>
                      <a:gd name="T5" fmla="*/ 26 h 256"/>
                      <a:gd name="T6" fmla="*/ 6 w 115"/>
                      <a:gd name="T7" fmla="*/ 25 h 256"/>
                      <a:gd name="T8" fmla="*/ 8 w 115"/>
                      <a:gd name="T9" fmla="*/ 24 h 256"/>
                      <a:gd name="T10" fmla="*/ 10 w 115"/>
                      <a:gd name="T11" fmla="*/ 23 h 256"/>
                      <a:gd name="T12" fmla="*/ 10 w 115"/>
                      <a:gd name="T13" fmla="*/ 21 h 256"/>
                      <a:gd name="T14" fmla="*/ 12 w 115"/>
                      <a:gd name="T15" fmla="*/ 13 h 256"/>
                      <a:gd name="T16" fmla="*/ 12 w 115"/>
                      <a:gd name="T17" fmla="*/ 12 h 256"/>
                      <a:gd name="T18" fmla="*/ 12 w 115"/>
                      <a:gd name="T19" fmla="*/ 10 h 256"/>
                      <a:gd name="T20" fmla="*/ 11 w 115"/>
                      <a:gd name="T21" fmla="*/ 9 h 256"/>
                      <a:gd name="T22" fmla="*/ 10 w 115"/>
                      <a:gd name="T23" fmla="*/ 9 h 256"/>
                      <a:gd name="T24" fmla="*/ 5 w 115"/>
                      <a:gd name="T25" fmla="*/ 9 h 2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5" h="256">
                        <a:moveTo>
                          <a:pt x="68" y="0"/>
                        </a:moveTo>
                        <a:lnTo>
                          <a:pt x="0" y="256"/>
                        </a:lnTo>
                        <a:lnTo>
                          <a:pt x="44" y="256"/>
                        </a:lnTo>
                        <a:lnTo>
                          <a:pt x="59" y="252"/>
                        </a:lnTo>
                        <a:lnTo>
                          <a:pt x="73" y="241"/>
                        </a:lnTo>
                        <a:lnTo>
                          <a:pt x="85" y="225"/>
                        </a:lnTo>
                        <a:lnTo>
                          <a:pt x="92" y="206"/>
                        </a:lnTo>
                        <a:lnTo>
                          <a:pt x="111" y="134"/>
                        </a:lnTo>
                        <a:lnTo>
                          <a:pt x="115" y="115"/>
                        </a:lnTo>
                        <a:lnTo>
                          <a:pt x="110" y="99"/>
                        </a:lnTo>
                        <a:lnTo>
                          <a:pt x="103" y="89"/>
                        </a:lnTo>
                        <a:lnTo>
                          <a:pt x="90" y="85"/>
                        </a:lnTo>
                        <a:lnTo>
                          <a:pt x="45" y="8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65" name="Line 93"/>
                  <p:cNvSpPr>
                    <a:spLocks noChangeShapeType="1"/>
                  </p:cNvSpPr>
                  <p:nvPr/>
                </p:nvSpPr>
                <p:spPr bwMode="auto">
                  <a:xfrm flipH="1">
                    <a:off x="2968" y="420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66" name="Freeform 94"/>
                  <p:cNvSpPr>
                    <a:spLocks/>
                  </p:cNvSpPr>
                  <p:nvPr/>
                </p:nvSpPr>
                <p:spPr bwMode="auto">
                  <a:xfrm>
                    <a:off x="2955" y="4178"/>
                    <a:ext cx="13" cy="23"/>
                  </a:xfrm>
                  <a:custGeom>
                    <a:avLst/>
                    <a:gdLst>
                      <a:gd name="T0" fmla="*/ 1 w 25"/>
                      <a:gd name="T1" fmla="*/ 0 h 49"/>
                      <a:gd name="T2" fmla="*/ 0 w 25"/>
                      <a:gd name="T3" fmla="*/ 2 h 49"/>
                      <a:gd name="T4" fmla="*/ 1 w 25"/>
                      <a:gd name="T5" fmla="*/ 4 h 49"/>
                      <a:gd name="T6" fmla="*/ 2 w 25"/>
                      <a:gd name="T7" fmla="*/ 5 h 49"/>
                      <a:gd name="T8" fmla="*/ 4 w 25"/>
                      <a:gd name="T9" fmla="*/ 5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49">
                        <a:moveTo>
                          <a:pt x="3" y="0"/>
                        </a:moveTo>
                        <a:lnTo>
                          <a:pt x="0" y="18"/>
                        </a:lnTo>
                        <a:lnTo>
                          <a:pt x="3" y="35"/>
                        </a:lnTo>
                        <a:lnTo>
                          <a:pt x="12" y="46"/>
                        </a:lnTo>
                        <a:lnTo>
                          <a:pt x="25" y="4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67" name="Line 95"/>
                  <p:cNvSpPr>
                    <a:spLocks noChangeShapeType="1"/>
                  </p:cNvSpPr>
                  <p:nvPr/>
                </p:nvSpPr>
                <p:spPr bwMode="auto">
                  <a:xfrm flipV="1">
                    <a:off x="2958" y="4146"/>
                    <a:ext cx="7"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68" name="Freeform 96"/>
                  <p:cNvSpPr>
                    <a:spLocks/>
                  </p:cNvSpPr>
                  <p:nvPr/>
                </p:nvSpPr>
                <p:spPr bwMode="auto">
                  <a:xfrm>
                    <a:off x="2965" y="4123"/>
                    <a:ext cx="23" cy="23"/>
                  </a:xfrm>
                  <a:custGeom>
                    <a:avLst/>
                    <a:gdLst>
                      <a:gd name="T0" fmla="*/ 5 w 49"/>
                      <a:gd name="T1" fmla="*/ 0 h 50"/>
                      <a:gd name="T2" fmla="*/ 4 w 49"/>
                      <a:gd name="T3" fmla="*/ 0 h 50"/>
                      <a:gd name="T4" fmla="*/ 2 w 49"/>
                      <a:gd name="T5" fmla="*/ 1 h 50"/>
                      <a:gd name="T6" fmla="*/ 1 w 49"/>
                      <a:gd name="T7" fmla="*/ 3 h 50"/>
                      <a:gd name="T8" fmla="*/ 0 w 49"/>
                      <a:gd name="T9" fmla="*/ 5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50">
                        <a:moveTo>
                          <a:pt x="49" y="0"/>
                        </a:moveTo>
                        <a:lnTo>
                          <a:pt x="34" y="4"/>
                        </a:lnTo>
                        <a:lnTo>
                          <a:pt x="21" y="15"/>
                        </a:lnTo>
                        <a:lnTo>
                          <a:pt x="9" y="31"/>
                        </a:lnTo>
                        <a:lnTo>
                          <a:pt x="0" y="5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69" name="Line 97"/>
                  <p:cNvSpPr>
                    <a:spLocks noChangeShapeType="1"/>
                  </p:cNvSpPr>
                  <p:nvPr/>
                </p:nvSpPr>
                <p:spPr bwMode="auto">
                  <a:xfrm>
                    <a:off x="2988" y="4123"/>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70" name="Line 98"/>
                  <p:cNvSpPr>
                    <a:spLocks noChangeShapeType="1"/>
                  </p:cNvSpPr>
                  <p:nvPr/>
                </p:nvSpPr>
                <p:spPr bwMode="auto">
                  <a:xfrm flipV="1">
                    <a:off x="2231" y="2452"/>
                    <a:ext cx="22" cy="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71" name="Freeform 99"/>
                  <p:cNvSpPr>
                    <a:spLocks/>
                  </p:cNvSpPr>
                  <p:nvPr/>
                </p:nvSpPr>
                <p:spPr bwMode="auto">
                  <a:xfrm>
                    <a:off x="2253" y="2422"/>
                    <a:ext cx="26" cy="30"/>
                  </a:xfrm>
                  <a:custGeom>
                    <a:avLst/>
                    <a:gdLst>
                      <a:gd name="T0" fmla="*/ 6 w 55"/>
                      <a:gd name="T1" fmla="*/ 0 h 58"/>
                      <a:gd name="T2" fmla="*/ 4 w 55"/>
                      <a:gd name="T3" fmla="*/ 1 h 58"/>
                      <a:gd name="T4" fmla="*/ 2 w 55"/>
                      <a:gd name="T5" fmla="*/ 3 h 58"/>
                      <a:gd name="T6" fmla="*/ 1 w 55"/>
                      <a:gd name="T7" fmla="*/ 5 h 58"/>
                      <a:gd name="T8" fmla="*/ 0 w 55"/>
                      <a:gd name="T9" fmla="*/ 8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 h="58">
                        <a:moveTo>
                          <a:pt x="55" y="0"/>
                        </a:moveTo>
                        <a:lnTo>
                          <a:pt x="39" y="4"/>
                        </a:lnTo>
                        <a:lnTo>
                          <a:pt x="22" y="17"/>
                        </a:lnTo>
                        <a:lnTo>
                          <a:pt x="9" y="35"/>
                        </a:lnTo>
                        <a:lnTo>
                          <a:pt x="0"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72" name="Line 100"/>
                  <p:cNvSpPr>
                    <a:spLocks noChangeShapeType="1"/>
                  </p:cNvSpPr>
                  <p:nvPr/>
                </p:nvSpPr>
                <p:spPr bwMode="auto">
                  <a:xfrm>
                    <a:off x="2241" y="2461"/>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73" name="Line 101"/>
                  <p:cNvSpPr>
                    <a:spLocks noChangeShapeType="1"/>
                  </p:cNvSpPr>
                  <p:nvPr/>
                </p:nvSpPr>
                <p:spPr bwMode="auto">
                  <a:xfrm flipH="1">
                    <a:off x="3825" y="226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74" name="Freeform 102"/>
                  <p:cNvSpPr>
                    <a:spLocks/>
                  </p:cNvSpPr>
                  <p:nvPr/>
                </p:nvSpPr>
                <p:spPr bwMode="auto">
                  <a:xfrm>
                    <a:off x="3815" y="2245"/>
                    <a:ext cx="10" cy="19"/>
                  </a:xfrm>
                  <a:custGeom>
                    <a:avLst/>
                    <a:gdLst>
                      <a:gd name="T0" fmla="*/ 0 w 21"/>
                      <a:gd name="T1" fmla="*/ 0 h 42"/>
                      <a:gd name="T2" fmla="*/ 0 w 21"/>
                      <a:gd name="T3" fmla="*/ 1 h 42"/>
                      <a:gd name="T4" fmla="*/ 0 w 21"/>
                      <a:gd name="T5" fmla="*/ 3 h 42"/>
                      <a:gd name="T6" fmla="*/ 1 w 21"/>
                      <a:gd name="T7" fmla="*/ 4 h 42"/>
                      <a:gd name="T8" fmla="*/ 2 w 21"/>
                      <a:gd name="T9" fmla="*/ 4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 h="42">
                        <a:moveTo>
                          <a:pt x="2" y="0"/>
                        </a:moveTo>
                        <a:lnTo>
                          <a:pt x="0" y="16"/>
                        </a:lnTo>
                        <a:lnTo>
                          <a:pt x="4" y="30"/>
                        </a:lnTo>
                        <a:lnTo>
                          <a:pt x="11" y="39"/>
                        </a:lnTo>
                        <a:lnTo>
                          <a:pt x="21" y="4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75" name="Line 103"/>
                  <p:cNvSpPr>
                    <a:spLocks noChangeShapeType="1"/>
                  </p:cNvSpPr>
                  <p:nvPr/>
                </p:nvSpPr>
                <p:spPr bwMode="auto">
                  <a:xfrm flipV="1">
                    <a:off x="3819" y="2212"/>
                    <a:ext cx="6"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76" name="Freeform 104"/>
                  <p:cNvSpPr>
                    <a:spLocks/>
                  </p:cNvSpPr>
                  <p:nvPr/>
                </p:nvSpPr>
                <p:spPr bwMode="auto">
                  <a:xfrm>
                    <a:off x="3825" y="2186"/>
                    <a:ext cx="39" cy="26"/>
                  </a:xfrm>
                  <a:custGeom>
                    <a:avLst/>
                    <a:gdLst>
                      <a:gd name="T0" fmla="*/ 9 w 82"/>
                      <a:gd name="T1" fmla="*/ 6 h 56"/>
                      <a:gd name="T2" fmla="*/ 9 w 82"/>
                      <a:gd name="T3" fmla="*/ 3 h 56"/>
                      <a:gd name="T4" fmla="*/ 9 w 82"/>
                      <a:gd name="T5" fmla="*/ 1 h 56"/>
                      <a:gd name="T6" fmla="*/ 8 w 82"/>
                      <a:gd name="T7" fmla="*/ 0 h 56"/>
                      <a:gd name="T8" fmla="*/ 6 w 82"/>
                      <a:gd name="T9" fmla="*/ 0 h 56"/>
                      <a:gd name="T10" fmla="*/ 4 w 82"/>
                      <a:gd name="T11" fmla="*/ 0 h 56"/>
                      <a:gd name="T12" fmla="*/ 2 w 82"/>
                      <a:gd name="T13" fmla="*/ 1 h 56"/>
                      <a:gd name="T14" fmla="*/ 1 w 82"/>
                      <a:gd name="T15" fmla="*/ 3 h 56"/>
                      <a:gd name="T16" fmla="*/ 0 w 82"/>
                      <a:gd name="T17" fmla="*/ 6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56">
                        <a:moveTo>
                          <a:pt x="79" y="56"/>
                        </a:moveTo>
                        <a:lnTo>
                          <a:pt x="82" y="35"/>
                        </a:lnTo>
                        <a:lnTo>
                          <a:pt x="78" y="16"/>
                        </a:lnTo>
                        <a:lnTo>
                          <a:pt x="69" y="4"/>
                        </a:lnTo>
                        <a:lnTo>
                          <a:pt x="55" y="0"/>
                        </a:lnTo>
                        <a:lnTo>
                          <a:pt x="38" y="4"/>
                        </a:lnTo>
                        <a:lnTo>
                          <a:pt x="22" y="16"/>
                        </a:lnTo>
                        <a:lnTo>
                          <a:pt x="8" y="35"/>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77" name="Freeform 105"/>
                  <p:cNvSpPr>
                    <a:spLocks/>
                  </p:cNvSpPr>
                  <p:nvPr/>
                </p:nvSpPr>
                <p:spPr bwMode="auto">
                  <a:xfrm>
                    <a:off x="3822" y="2212"/>
                    <a:ext cx="42" cy="13"/>
                  </a:xfrm>
                  <a:custGeom>
                    <a:avLst/>
                    <a:gdLst>
                      <a:gd name="T0" fmla="*/ 10 w 87"/>
                      <a:gd name="T1" fmla="*/ 0 h 29"/>
                      <a:gd name="T2" fmla="*/ 9 w 87"/>
                      <a:gd name="T3" fmla="*/ 3 h 29"/>
                      <a:gd name="T4" fmla="*/ 0 w 87"/>
                      <a:gd name="T5" fmla="*/ 3 h 29"/>
                      <a:gd name="T6" fmla="*/ 0 60000 65536"/>
                      <a:gd name="T7" fmla="*/ 0 60000 65536"/>
                      <a:gd name="T8" fmla="*/ 0 60000 65536"/>
                    </a:gdLst>
                    <a:ahLst/>
                    <a:cxnLst>
                      <a:cxn ang="T6">
                        <a:pos x="T0" y="T1"/>
                      </a:cxn>
                      <a:cxn ang="T7">
                        <a:pos x="T2" y="T3"/>
                      </a:cxn>
                      <a:cxn ang="T8">
                        <a:pos x="T4" y="T5"/>
                      </a:cxn>
                    </a:cxnLst>
                    <a:rect l="0" t="0" r="r" b="b"/>
                    <a:pathLst>
                      <a:path w="87" h="29">
                        <a:moveTo>
                          <a:pt x="87" y="0"/>
                        </a:moveTo>
                        <a:lnTo>
                          <a:pt x="80" y="29"/>
                        </a:lnTo>
                        <a:lnTo>
                          <a:pt x="0"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78" name="Line 106"/>
                  <p:cNvSpPr>
                    <a:spLocks noChangeShapeType="1"/>
                  </p:cNvSpPr>
                  <p:nvPr/>
                </p:nvSpPr>
                <p:spPr bwMode="auto">
                  <a:xfrm flipH="1">
                    <a:off x="3893" y="2148"/>
                    <a:ext cx="13" cy="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79" name="Line 107"/>
                  <p:cNvSpPr>
                    <a:spLocks noChangeShapeType="1"/>
                  </p:cNvSpPr>
                  <p:nvPr/>
                </p:nvSpPr>
                <p:spPr bwMode="auto">
                  <a:xfrm flipV="1">
                    <a:off x="2234" y="673"/>
                    <a:ext cx="23"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80" name="Freeform 108"/>
                  <p:cNvSpPr>
                    <a:spLocks/>
                  </p:cNvSpPr>
                  <p:nvPr/>
                </p:nvSpPr>
                <p:spPr bwMode="auto">
                  <a:xfrm>
                    <a:off x="2257" y="647"/>
                    <a:ext cx="26" cy="26"/>
                  </a:xfrm>
                  <a:custGeom>
                    <a:avLst/>
                    <a:gdLst>
                      <a:gd name="T0" fmla="*/ 6 w 55"/>
                      <a:gd name="T1" fmla="*/ 0 h 57"/>
                      <a:gd name="T2" fmla="*/ 4 w 55"/>
                      <a:gd name="T3" fmla="*/ 0 h 57"/>
                      <a:gd name="T4" fmla="*/ 2 w 55"/>
                      <a:gd name="T5" fmla="*/ 2 h 57"/>
                      <a:gd name="T6" fmla="*/ 1 w 55"/>
                      <a:gd name="T7" fmla="*/ 3 h 57"/>
                      <a:gd name="T8" fmla="*/ 0 w 55"/>
                      <a:gd name="T9" fmla="*/ 5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 h="57">
                        <a:moveTo>
                          <a:pt x="55" y="0"/>
                        </a:moveTo>
                        <a:lnTo>
                          <a:pt x="38" y="5"/>
                        </a:lnTo>
                        <a:lnTo>
                          <a:pt x="22" y="17"/>
                        </a:lnTo>
                        <a:lnTo>
                          <a:pt x="8" y="36"/>
                        </a:lnTo>
                        <a:lnTo>
                          <a:pt x="0" y="5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81" name="Line 109"/>
                  <p:cNvSpPr>
                    <a:spLocks noChangeShapeType="1"/>
                  </p:cNvSpPr>
                  <p:nvPr/>
                </p:nvSpPr>
                <p:spPr bwMode="auto">
                  <a:xfrm>
                    <a:off x="2244" y="689"/>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82" name="Line 110"/>
                  <p:cNvSpPr>
                    <a:spLocks noChangeShapeType="1"/>
                  </p:cNvSpPr>
                  <p:nvPr/>
                </p:nvSpPr>
                <p:spPr bwMode="auto">
                  <a:xfrm flipH="1">
                    <a:off x="2305" y="647"/>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83" name="Line 111"/>
                  <p:cNvSpPr>
                    <a:spLocks noChangeShapeType="1"/>
                  </p:cNvSpPr>
                  <p:nvPr/>
                </p:nvSpPr>
                <p:spPr bwMode="auto">
                  <a:xfrm flipH="1">
                    <a:off x="4051" y="3942"/>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84" name="Freeform 112"/>
                  <p:cNvSpPr>
                    <a:spLocks/>
                  </p:cNvSpPr>
                  <p:nvPr/>
                </p:nvSpPr>
                <p:spPr bwMode="auto">
                  <a:xfrm>
                    <a:off x="4042" y="3923"/>
                    <a:ext cx="9" cy="19"/>
                  </a:xfrm>
                  <a:custGeom>
                    <a:avLst/>
                    <a:gdLst>
                      <a:gd name="T0" fmla="*/ 0 w 20"/>
                      <a:gd name="T1" fmla="*/ 0 h 43"/>
                      <a:gd name="T2" fmla="*/ 0 w 20"/>
                      <a:gd name="T3" fmla="*/ 1 h 43"/>
                      <a:gd name="T4" fmla="*/ 0 w 20"/>
                      <a:gd name="T5" fmla="*/ 3 h 43"/>
                      <a:gd name="T6" fmla="*/ 1 w 20"/>
                      <a:gd name="T7" fmla="*/ 4 h 43"/>
                      <a:gd name="T8" fmla="*/ 2 w 20"/>
                      <a:gd name="T9" fmla="*/ 4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43">
                        <a:moveTo>
                          <a:pt x="2" y="0"/>
                        </a:moveTo>
                        <a:lnTo>
                          <a:pt x="0" y="16"/>
                        </a:lnTo>
                        <a:lnTo>
                          <a:pt x="2" y="30"/>
                        </a:lnTo>
                        <a:lnTo>
                          <a:pt x="10" y="40"/>
                        </a:lnTo>
                        <a:lnTo>
                          <a:pt x="20" y="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85" name="Line 113"/>
                  <p:cNvSpPr>
                    <a:spLocks noChangeShapeType="1"/>
                  </p:cNvSpPr>
                  <p:nvPr/>
                </p:nvSpPr>
                <p:spPr bwMode="auto">
                  <a:xfrm flipV="1">
                    <a:off x="4042" y="3891"/>
                    <a:ext cx="9"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86" name="Freeform 114"/>
                  <p:cNvSpPr>
                    <a:spLocks/>
                  </p:cNvSpPr>
                  <p:nvPr/>
                </p:nvSpPr>
                <p:spPr bwMode="auto">
                  <a:xfrm>
                    <a:off x="4051" y="3865"/>
                    <a:ext cx="39" cy="26"/>
                  </a:xfrm>
                  <a:custGeom>
                    <a:avLst/>
                    <a:gdLst>
                      <a:gd name="T0" fmla="*/ 8 w 83"/>
                      <a:gd name="T1" fmla="*/ 6 h 56"/>
                      <a:gd name="T2" fmla="*/ 8 w 83"/>
                      <a:gd name="T3" fmla="*/ 3 h 56"/>
                      <a:gd name="T4" fmla="*/ 8 w 83"/>
                      <a:gd name="T5" fmla="*/ 1 h 56"/>
                      <a:gd name="T6" fmla="*/ 8 w 83"/>
                      <a:gd name="T7" fmla="*/ 0 h 56"/>
                      <a:gd name="T8" fmla="*/ 6 w 83"/>
                      <a:gd name="T9" fmla="*/ 0 h 56"/>
                      <a:gd name="T10" fmla="*/ 4 w 83"/>
                      <a:gd name="T11" fmla="*/ 0 h 56"/>
                      <a:gd name="T12" fmla="*/ 2 w 83"/>
                      <a:gd name="T13" fmla="*/ 1 h 56"/>
                      <a:gd name="T14" fmla="*/ 1 w 83"/>
                      <a:gd name="T15" fmla="*/ 3 h 56"/>
                      <a:gd name="T16" fmla="*/ 0 w 83"/>
                      <a:gd name="T17" fmla="*/ 6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56">
                        <a:moveTo>
                          <a:pt x="80" y="56"/>
                        </a:moveTo>
                        <a:lnTo>
                          <a:pt x="83" y="35"/>
                        </a:lnTo>
                        <a:lnTo>
                          <a:pt x="79" y="16"/>
                        </a:lnTo>
                        <a:lnTo>
                          <a:pt x="70" y="4"/>
                        </a:lnTo>
                        <a:lnTo>
                          <a:pt x="56" y="0"/>
                        </a:lnTo>
                        <a:lnTo>
                          <a:pt x="40" y="4"/>
                        </a:lnTo>
                        <a:lnTo>
                          <a:pt x="23" y="16"/>
                        </a:lnTo>
                        <a:lnTo>
                          <a:pt x="10" y="35"/>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87" name="Freeform 115"/>
                  <p:cNvSpPr>
                    <a:spLocks/>
                  </p:cNvSpPr>
                  <p:nvPr/>
                </p:nvSpPr>
                <p:spPr bwMode="auto">
                  <a:xfrm>
                    <a:off x="4048" y="3891"/>
                    <a:ext cx="39" cy="12"/>
                  </a:xfrm>
                  <a:custGeom>
                    <a:avLst/>
                    <a:gdLst>
                      <a:gd name="T0" fmla="*/ 8 w 87"/>
                      <a:gd name="T1" fmla="*/ 0 h 29"/>
                      <a:gd name="T2" fmla="*/ 7 w 87"/>
                      <a:gd name="T3" fmla="*/ 2 h 29"/>
                      <a:gd name="T4" fmla="*/ 0 w 87"/>
                      <a:gd name="T5" fmla="*/ 2 h 29"/>
                      <a:gd name="T6" fmla="*/ 0 60000 65536"/>
                      <a:gd name="T7" fmla="*/ 0 60000 65536"/>
                      <a:gd name="T8" fmla="*/ 0 60000 65536"/>
                    </a:gdLst>
                    <a:ahLst/>
                    <a:cxnLst>
                      <a:cxn ang="T6">
                        <a:pos x="T0" y="T1"/>
                      </a:cxn>
                      <a:cxn ang="T7">
                        <a:pos x="T2" y="T3"/>
                      </a:cxn>
                      <a:cxn ang="T8">
                        <a:pos x="T4" y="T5"/>
                      </a:cxn>
                    </a:cxnLst>
                    <a:rect l="0" t="0" r="r" b="b"/>
                    <a:pathLst>
                      <a:path w="87" h="29">
                        <a:moveTo>
                          <a:pt x="87" y="0"/>
                        </a:moveTo>
                        <a:lnTo>
                          <a:pt x="80" y="29"/>
                        </a:lnTo>
                        <a:lnTo>
                          <a:pt x="0"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88" name="Line 116"/>
                  <p:cNvSpPr>
                    <a:spLocks noChangeShapeType="1"/>
                  </p:cNvSpPr>
                  <p:nvPr/>
                </p:nvSpPr>
                <p:spPr bwMode="auto">
                  <a:xfrm>
                    <a:off x="3751" y="1996"/>
                    <a:ext cx="236" cy="17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89" name="Line 117"/>
                  <p:cNvSpPr>
                    <a:spLocks noChangeShapeType="1"/>
                  </p:cNvSpPr>
                  <p:nvPr/>
                </p:nvSpPr>
                <p:spPr bwMode="auto">
                  <a:xfrm>
                    <a:off x="2580" y="1097"/>
                    <a:ext cx="1171" cy="8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90" name="Line 118"/>
                  <p:cNvSpPr>
                    <a:spLocks noChangeShapeType="1"/>
                  </p:cNvSpPr>
                  <p:nvPr/>
                </p:nvSpPr>
                <p:spPr bwMode="auto">
                  <a:xfrm>
                    <a:off x="2661" y="2930"/>
                    <a:ext cx="773" cy="60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08625" name="Group 119"/>
              <p:cNvGrpSpPr>
                <a:grpSpLocks/>
              </p:cNvGrpSpPr>
              <p:nvPr/>
            </p:nvGrpSpPr>
            <p:grpSpPr bwMode="auto">
              <a:xfrm>
                <a:off x="3062" y="1313"/>
                <a:ext cx="107" cy="2157"/>
                <a:chOff x="3062" y="1313"/>
                <a:chExt cx="107" cy="2157"/>
              </a:xfrm>
            </p:grpSpPr>
            <p:sp>
              <p:nvSpPr>
                <p:cNvPr id="108626" name="Line 120"/>
                <p:cNvSpPr>
                  <a:spLocks noChangeShapeType="1"/>
                </p:cNvSpPr>
                <p:nvPr/>
              </p:nvSpPr>
              <p:spPr bwMode="auto">
                <a:xfrm>
                  <a:off x="3094" y="1488"/>
                  <a:ext cx="0" cy="17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27" name="Line 121"/>
                <p:cNvSpPr>
                  <a:spLocks noChangeShapeType="1"/>
                </p:cNvSpPr>
                <p:nvPr/>
              </p:nvSpPr>
              <p:spPr bwMode="auto">
                <a:xfrm flipV="1">
                  <a:off x="3062" y="3351"/>
                  <a:ext cx="29" cy="1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28" name="Line 122"/>
                <p:cNvSpPr>
                  <a:spLocks noChangeShapeType="1"/>
                </p:cNvSpPr>
                <p:nvPr/>
              </p:nvSpPr>
              <p:spPr bwMode="auto">
                <a:xfrm flipH="1">
                  <a:off x="3072" y="3405"/>
                  <a:ext cx="4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29" name="Line 123"/>
                <p:cNvSpPr>
                  <a:spLocks noChangeShapeType="1"/>
                </p:cNvSpPr>
                <p:nvPr/>
              </p:nvSpPr>
              <p:spPr bwMode="auto">
                <a:xfrm>
                  <a:off x="3094" y="3418"/>
                  <a:ext cx="3"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30" name="Line 124"/>
                <p:cNvSpPr>
                  <a:spLocks noChangeShapeType="1"/>
                </p:cNvSpPr>
                <p:nvPr/>
              </p:nvSpPr>
              <p:spPr bwMode="auto">
                <a:xfrm flipV="1">
                  <a:off x="3078" y="1313"/>
                  <a:ext cx="29" cy="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31" name="Line 125"/>
                <p:cNvSpPr>
                  <a:spLocks noChangeShapeType="1"/>
                </p:cNvSpPr>
                <p:nvPr/>
              </p:nvSpPr>
              <p:spPr bwMode="auto">
                <a:xfrm flipH="1">
                  <a:off x="3088" y="1368"/>
                  <a:ext cx="42"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32" name="Line 126"/>
                <p:cNvSpPr>
                  <a:spLocks noChangeShapeType="1"/>
                </p:cNvSpPr>
                <p:nvPr/>
              </p:nvSpPr>
              <p:spPr bwMode="auto">
                <a:xfrm>
                  <a:off x="3110" y="1381"/>
                  <a:ext cx="4"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33" name="Line 127"/>
                <p:cNvSpPr>
                  <a:spLocks noChangeShapeType="1"/>
                </p:cNvSpPr>
                <p:nvPr/>
              </p:nvSpPr>
              <p:spPr bwMode="auto">
                <a:xfrm flipH="1">
                  <a:off x="3159" y="1313"/>
                  <a:ext cx="10"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34" name="Freeform 128"/>
                <p:cNvSpPr>
                  <a:spLocks/>
                </p:cNvSpPr>
                <p:nvPr/>
              </p:nvSpPr>
              <p:spPr bwMode="auto">
                <a:xfrm>
                  <a:off x="3068" y="1462"/>
                  <a:ext cx="52" cy="55"/>
                </a:xfrm>
                <a:custGeom>
                  <a:avLst/>
                  <a:gdLst>
                    <a:gd name="T0" fmla="*/ 11 w 112"/>
                    <a:gd name="T1" fmla="*/ 6 h 114"/>
                    <a:gd name="T2" fmla="*/ 11 w 112"/>
                    <a:gd name="T3" fmla="*/ 4 h 114"/>
                    <a:gd name="T4" fmla="*/ 10 w 112"/>
                    <a:gd name="T5" fmla="*/ 2 h 114"/>
                    <a:gd name="T6" fmla="*/ 8 w 112"/>
                    <a:gd name="T7" fmla="*/ 0 h 114"/>
                    <a:gd name="T8" fmla="*/ 6 w 112"/>
                    <a:gd name="T9" fmla="*/ 0 h 114"/>
                    <a:gd name="T10" fmla="*/ 3 w 112"/>
                    <a:gd name="T11" fmla="*/ 0 h 114"/>
                    <a:gd name="T12" fmla="*/ 1 w 112"/>
                    <a:gd name="T13" fmla="*/ 2 h 114"/>
                    <a:gd name="T14" fmla="*/ 0 w 112"/>
                    <a:gd name="T15" fmla="*/ 4 h 114"/>
                    <a:gd name="T16" fmla="*/ 0 w 112"/>
                    <a:gd name="T17" fmla="*/ 6 h 114"/>
                    <a:gd name="T18" fmla="*/ 0 w 112"/>
                    <a:gd name="T19" fmla="*/ 9 h 114"/>
                    <a:gd name="T20" fmla="*/ 1 w 112"/>
                    <a:gd name="T21" fmla="*/ 11 h 114"/>
                    <a:gd name="T22" fmla="*/ 3 w 112"/>
                    <a:gd name="T23" fmla="*/ 13 h 114"/>
                    <a:gd name="T24" fmla="*/ 6 w 112"/>
                    <a:gd name="T25" fmla="*/ 13 h 114"/>
                    <a:gd name="T26" fmla="*/ 8 w 112"/>
                    <a:gd name="T27" fmla="*/ 13 h 114"/>
                    <a:gd name="T28" fmla="*/ 10 w 112"/>
                    <a:gd name="T29" fmla="*/ 11 h 114"/>
                    <a:gd name="T30" fmla="*/ 11 w 112"/>
                    <a:gd name="T31" fmla="*/ 9 h 114"/>
                    <a:gd name="T32" fmla="*/ 11 w 112"/>
                    <a:gd name="T33" fmla="*/ 6 h 1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2" h="114">
                      <a:moveTo>
                        <a:pt x="112" y="56"/>
                      </a:moveTo>
                      <a:lnTo>
                        <a:pt x="108" y="35"/>
                      </a:lnTo>
                      <a:lnTo>
                        <a:pt x="97" y="17"/>
                      </a:lnTo>
                      <a:lnTo>
                        <a:pt x="77" y="4"/>
                      </a:lnTo>
                      <a:lnTo>
                        <a:pt x="56" y="0"/>
                      </a:lnTo>
                      <a:lnTo>
                        <a:pt x="35" y="4"/>
                      </a:lnTo>
                      <a:lnTo>
                        <a:pt x="16" y="17"/>
                      </a:lnTo>
                      <a:lnTo>
                        <a:pt x="4" y="35"/>
                      </a:lnTo>
                      <a:lnTo>
                        <a:pt x="0" y="56"/>
                      </a:lnTo>
                      <a:lnTo>
                        <a:pt x="4" y="78"/>
                      </a:lnTo>
                      <a:lnTo>
                        <a:pt x="16" y="97"/>
                      </a:lnTo>
                      <a:lnTo>
                        <a:pt x="35" y="109"/>
                      </a:lnTo>
                      <a:lnTo>
                        <a:pt x="56" y="114"/>
                      </a:lnTo>
                      <a:lnTo>
                        <a:pt x="77" y="109"/>
                      </a:lnTo>
                      <a:lnTo>
                        <a:pt x="97" y="97"/>
                      </a:lnTo>
                      <a:lnTo>
                        <a:pt x="108" y="78"/>
                      </a:lnTo>
                      <a:lnTo>
                        <a:pt x="112" y="56"/>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8635" name="Freeform 129"/>
                <p:cNvSpPr>
                  <a:spLocks/>
                </p:cNvSpPr>
                <p:nvPr/>
              </p:nvSpPr>
              <p:spPr bwMode="auto">
                <a:xfrm>
                  <a:off x="3065" y="3241"/>
                  <a:ext cx="55" cy="51"/>
                </a:xfrm>
                <a:custGeom>
                  <a:avLst/>
                  <a:gdLst>
                    <a:gd name="T0" fmla="*/ 13 w 114"/>
                    <a:gd name="T1" fmla="*/ 5 h 114"/>
                    <a:gd name="T2" fmla="*/ 13 w 114"/>
                    <a:gd name="T3" fmla="*/ 3 h 114"/>
                    <a:gd name="T4" fmla="*/ 11 w 114"/>
                    <a:gd name="T5" fmla="*/ 2 h 114"/>
                    <a:gd name="T6" fmla="*/ 9 w 114"/>
                    <a:gd name="T7" fmla="*/ 0 h 114"/>
                    <a:gd name="T8" fmla="*/ 7 w 114"/>
                    <a:gd name="T9" fmla="*/ 0 h 114"/>
                    <a:gd name="T10" fmla="*/ 4 w 114"/>
                    <a:gd name="T11" fmla="*/ 0 h 114"/>
                    <a:gd name="T12" fmla="*/ 2 w 114"/>
                    <a:gd name="T13" fmla="*/ 2 h 114"/>
                    <a:gd name="T14" fmla="*/ 0 w 114"/>
                    <a:gd name="T15" fmla="*/ 3 h 114"/>
                    <a:gd name="T16" fmla="*/ 0 w 114"/>
                    <a:gd name="T17" fmla="*/ 5 h 114"/>
                    <a:gd name="T18" fmla="*/ 0 w 114"/>
                    <a:gd name="T19" fmla="*/ 7 h 114"/>
                    <a:gd name="T20" fmla="*/ 2 w 114"/>
                    <a:gd name="T21" fmla="*/ 9 h 114"/>
                    <a:gd name="T22" fmla="*/ 4 w 114"/>
                    <a:gd name="T23" fmla="*/ 10 h 114"/>
                    <a:gd name="T24" fmla="*/ 7 w 114"/>
                    <a:gd name="T25" fmla="*/ 10 h 114"/>
                    <a:gd name="T26" fmla="*/ 9 w 114"/>
                    <a:gd name="T27" fmla="*/ 10 h 114"/>
                    <a:gd name="T28" fmla="*/ 11 w 114"/>
                    <a:gd name="T29" fmla="*/ 9 h 114"/>
                    <a:gd name="T30" fmla="*/ 13 w 114"/>
                    <a:gd name="T31" fmla="*/ 7 h 114"/>
                    <a:gd name="T32" fmla="*/ 13 w 114"/>
                    <a:gd name="T33" fmla="*/ 5 h 1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4" h="114">
                      <a:moveTo>
                        <a:pt x="114" y="57"/>
                      </a:moveTo>
                      <a:lnTo>
                        <a:pt x="110" y="35"/>
                      </a:lnTo>
                      <a:lnTo>
                        <a:pt x="97" y="17"/>
                      </a:lnTo>
                      <a:lnTo>
                        <a:pt x="79" y="4"/>
                      </a:lnTo>
                      <a:lnTo>
                        <a:pt x="58" y="0"/>
                      </a:lnTo>
                      <a:lnTo>
                        <a:pt x="36" y="4"/>
                      </a:lnTo>
                      <a:lnTo>
                        <a:pt x="18" y="17"/>
                      </a:lnTo>
                      <a:lnTo>
                        <a:pt x="5" y="35"/>
                      </a:lnTo>
                      <a:lnTo>
                        <a:pt x="0" y="57"/>
                      </a:lnTo>
                      <a:lnTo>
                        <a:pt x="5" y="78"/>
                      </a:lnTo>
                      <a:lnTo>
                        <a:pt x="18" y="97"/>
                      </a:lnTo>
                      <a:lnTo>
                        <a:pt x="36" y="109"/>
                      </a:lnTo>
                      <a:lnTo>
                        <a:pt x="58" y="114"/>
                      </a:lnTo>
                      <a:lnTo>
                        <a:pt x="79" y="109"/>
                      </a:lnTo>
                      <a:lnTo>
                        <a:pt x="97" y="97"/>
                      </a:lnTo>
                      <a:lnTo>
                        <a:pt x="110" y="78"/>
                      </a:lnTo>
                      <a:lnTo>
                        <a:pt x="114" y="57"/>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sp>
          <p:nvSpPr>
            <p:cNvPr id="108623" name="Line 130"/>
            <p:cNvSpPr>
              <a:spLocks noChangeShapeType="1"/>
            </p:cNvSpPr>
            <p:nvPr/>
          </p:nvSpPr>
          <p:spPr bwMode="auto">
            <a:xfrm>
              <a:off x="2933" y="767"/>
              <a:ext cx="0" cy="33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92323" name="Line 131"/>
          <p:cNvSpPr>
            <a:spLocks noChangeShapeType="1"/>
          </p:cNvSpPr>
          <p:nvPr/>
        </p:nvSpPr>
        <p:spPr bwMode="auto">
          <a:xfrm>
            <a:off x="4922838" y="1741488"/>
            <a:ext cx="0" cy="41370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2324" name="Group 132"/>
          <p:cNvGrpSpPr>
            <a:grpSpLocks/>
          </p:cNvGrpSpPr>
          <p:nvPr/>
        </p:nvGrpSpPr>
        <p:grpSpPr bwMode="auto">
          <a:xfrm>
            <a:off x="4732338" y="5837238"/>
            <a:ext cx="231775" cy="266700"/>
            <a:chOff x="2460" y="3677"/>
            <a:chExt cx="146" cy="168"/>
          </a:xfrm>
        </p:grpSpPr>
        <p:sp>
          <p:nvSpPr>
            <p:cNvPr id="108620" name="Freeform 133"/>
            <p:cNvSpPr>
              <a:spLocks/>
            </p:cNvSpPr>
            <p:nvPr/>
          </p:nvSpPr>
          <p:spPr bwMode="auto">
            <a:xfrm>
              <a:off x="2460" y="3729"/>
              <a:ext cx="33" cy="116"/>
            </a:xfrm>
            <a:custGeom>
              <a:avLst/>
              <a:gdLst>
                <a:gd name="T0" fmla="*/ 0 w 68"/>
                <a:gd name="T1" fmla="*/ 24 h 255"/>
                <a:gd name="T2" fmla="*/ 8 w 68"/>
                <a:gd name="T3" fmla="*/ 0 h 255"/>
                <a:gd name="T4" fmla="*/ 1 w 68"/>
                <a:gd name="T5" fmla="*/ 5 h 255"/>
                <a:gd name="T6" fmla="*/ 0 60000 65536"/>
                <a:gd name="T7" fmla="*/ 0 60000 65536"/>
                <a:gd name="T8" fmla="*/ 0 60000 65536"/>
              </a:gdLst>
              <a:ahLst/>
              <a:cxnLst>
                <a:cxn ang="T6">
                  <a:pos x="T0" y="T1"/>
                </a:cxn>
                <a:cxn ang="T7">
                  <a:pos x="T2" y="T3"/>
                </a:cxn>
                <a:cxn ang="T8">
                  <a:pos x="T4" y="T5"/>
                </a:cxn>
              </a:cxnLst>
              <a:rect l="0" t="0" r="r" b="b"/>
              <a:pathLst>
                <a:path w="68" h="255">
                  <a:moveTo>
                    <a:pt x="0" y="255"/>
                  </a:moveTo>
                  <a:lnTo>
                    <a:pt x="68" y="0"/>
                  </a:lnTo>
                  <a:lnTo>
                    <a:pt x="12" y="57"/>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21" name="Freeform 134"/>
            <p:cNvSpPr>
              <a:spLocks/>
            </p:cNvSpPr>
            <p:nvPr/>
          </p:nvSpPr>
          <p:spPr bwMode="auto">
            <a:xfrm>
              <a:off x="2554" y="3677"/>
              <a:ext cx="52" cy="52"/>
            </a:xfrm>
            <a:custGeom>
              <a:avLst/>
              <a:gdLst>
                <a:gd name="T0" fmla="*/ 11 w 114"/>
                <a:gd name="T1" fmla="*/ 5 h 114"/>
                <a:gd name="T2" fmla="*/ 10 w 114"/>
                <a:gd name="T3" fmla="*/ 3 h 114"/>
                <a:gd name="T4" fmla="*/ 9 w 114"/>
                <a:gd name="T5" fmla="*/ 2 h 114"/>
                <a:gd name="T6" fmla="*/ 7 w 114"/>
                <a:gd name="T7" fmla="*/ 0 h 114"/>
                <a:gd name="T8" fmla="*/ 5 w 114"/>
                <a:gd name="T9" fmla="*/ 0 h 114"/>
                <a:gd name="T10" fmla="*/ 3 w 114"/>
                <a:gd name="T11" fmla="*/ 0 h 114"/>
                <a:gd name="T12" fmla="*/ 2 w 114"/>
                <a:gd name="T13" fmla="*/ 2 h 114"/>
                <a:gd name="T14" fmla="*/ 0 w 114"/>
                <a:gd name="T15" fmla="*/ 3 h 114"/>
                <a:gd name="T16" fmla="*/ 0 w 114"/>
                <a:gd name="T17" fmla="*/ 5 h 114"/>
                <a:gd name="T18" fmla="*/ 0 w 114"/>
                <a:gd name="T19" fmla="*/ 7 h 114"/>
                <a:gd name="T20" fmla="*/ 2 w 114"/>
                <a:gd name="T21" fmla="*/ 9 h 114"/>
                <a:gd name="T22" fmla="*/ 3 w 114"/>
                <a:gd name="T23" fmla="*/ 10 h 114"/>
                <a:gd name="T24" fmla="*/ 5 w 114"/>
                <a:gd name="T25" fmla="*/ 11 h 114"/>
                <a:gd name="T26" fmla="*/ 7 w 114"/>
                <a:gd name="T27" fmla="*/ 10 h 114"/>
                <a:gd name="T28" fmla="*/ 9 w 114"/>
                <a:gd name="T29" fmla="*/ 9 h 114"/>
                <a:gd name="T30" fmla="*/ 10 w 114"/>
                <a:gd name="T31" fmla="*/ 7 h 114"/>
                <a:gd name="T32" fmla="*/ 11 w 114"/>
                <a:gd name="T33" fmla="*/ 5 h 1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4" h="114">
                  <a:moveTo>
                    <a:pt x="114" y="57"/>
                  </a:moveTo>
                  <a:lnTo>
                    <a:pt x="110" y="35"/>
                  </a:lnTo>
                  <a:lnTo>
                    <a:pt x="97" y="17"/>
                  </a:lnTo>
                  <a:lnTo>
                    <a:pt x="79" y="4"/>
                  </a:lnTo>
                  <a:lnTo>
                    <a:pt x="58" y="0"/>
                  </a:lnTo>
                  <a:lnTo>
                    <a:pt x="35" y="4"/>
                  </a:lnTo>
                  <a:lnTo>
                    <a:pt x="17" y="17"/>
                  </a:lnTo>
                  <a:lnTo>
                    <a:pt x="4" y="35"/>
                  </a:lnTo>
                  <a:lnTo>
                    <a:pt x="0" y="57"/>
                  </a:lnTo>
                  <a:lnTo>
                    <a:pt x="4" y="79"/>
                  </a:lnTo>
                  <a:lnTo>
                    <a:pt x="17" y="97"/>
                  </a:lnTo>
                  <a:lnTo>
                    <a:pt x="35" y="110"/>
                  </a:lnTo>
                  <a:lnTo>
                    <a:pt x="58" y="114"/>
                  </a:lnTo>
                  <a:lnTo>
                    <a:pt x="79" y="110"/>
                  </a:lnTo>
                  <a:lnTo>
                    <a:pt x="97" y="97"/>
                  </a:lnTo>
                  <a:lnTo>
                    <a:pt x="110" y="79"/>
                  </a:lnTo>
                  <a:lnTo>
                    <a:pt x="114" y="57"/>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2327" name="Group 135"/>
          <p:cNvGrpSpPr>
            <a:grpSpLocks/>
          </p:cNvGrpSpPr>
          <p:nvPr/>
        </p:nvGrpSpPr>
        <p:grpSpPr bwMode="auto">
          <a:xfrm>
            <a:off x="4881563" y="4287838"/>
            <a:ext cx="220662" cy="301625"/>
            <a:chOff x="2554" y="2701"/>
            <a:chExt cx="139" cy="190"/>
          </a:xfrm>
        </p:grpSpPr>
        <p:sp>
          <p:nvSpPr>
            <p:cNvPr id="108616" name="Freeform 136"/>
            <p:cNvSpPr>
              <a:spLocks/>
            </p:cNvSpPr>
            <p:nvPr/>
          </p:nvSpPr>
          <p:spPr bwMode="auto">
            <a:xfrm>
              <a:off x="2554" y="2840"/>
              <a:ext cx="52" cy="51"/>
            </a:xfrm>
            <a:custGeom>
              <a:avLst/>
              <a:gdLst>
                <a:gd name="T0" fmla="*/ 11 w 114"/>
                <a:gd name="T1" fmla="*/ 5 h 114"/>
                <a:gd name="T2" fmla="*/ 10 w 114"/>
                <a:gd name="T3" fmla="*/ 3 h 114"/>
                <a:gd name="T4" fmla="*/ 9 w 114"/>
                <a:gd name="T5" fmla="*/ 2 h 114"/>
                <a:gd name="T6" fmla="*/ 7 w 114"/>
                <a:gd name="T7" fmla="*/ 0 h 114"/>
                <a:gd name="T8" fmla="*/ 5 w 114"/>
                <a:gd name="T9" fmla="*/ 0 h 114"/>
                <a:gd name="T10" fmla="*/ 3 w 114"/>
                <a:gd name="T11" fmla="*/ 0 h 114"/>
                <a:gd name="T12" fmla="*/ 2 w 114"/>
                <a:gd name="T13" fmla="*/ 2 h 114"/>
                <a:gd name="T14" fmla="*/ 0 w 114"/>
                <a:gd name="T15" fmla="*/ 3 h 114"/>
                <a:gd name="T16" fmla="*/ 0 w 114"/>
                <a:gd name="T17" fmla="*/ 5 h 114"/>
                <a:gd name="T18" fmla="*/ 0 w 114"/>
                <a:gd name="T19" fmla="*/ 7 h 114"/>
                <a:gd name="T20" fmla="*/ 2 w 114"/>
                <a:gd name="T21" fmla="*/ 9 h 114"/>
                <a:gd name="T22" fmla="*/ 3 w 114"/>
                <a:gd name="T23" fmla="*/ 10 h 114"/>
                <a:gd name="T24" fmla="*/ 5 w 114"/>
                <a:gd name="T25" fmla="*/ 10 h 114"/>
                <a:gd name="T26" fmla="*/ 7 w 114"/>
                <a:gd name="T27" fmla="*/ 10 h 114"/>
                <a:gd name="T28" fmla="*/ 9 w 114"/>
                <a:gd name="T29" fmla="*/ 9 h 114"/>
                <a:gd name="T30" fmla="*/ 10 w 114"/>
                <a:gd name="T31" fmla="*/ 7 h 114"/>
                <a:gd name="T32" fmla="*/ 11 w 114"/>
                <a:gd name="T33" fmla="*/ 5 h 1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4" h="114">
                  <a:moveTo>
                    <a:pt x="114" y="57"/>
                  </a:moveTo>
                  <a:lnTo>
                    <a:pt x="110" y="35"/>
                  </a:lnTo>
                  <a:lnTo>
                    <a:pt x="97" y="17"/>
                  </a:lnTo>
                  <a:lnTo>
                    <a:pt x="79" y="5"/>
                  </a:lnTo>
                  <a:lnTo>
                    <a:pt x="58" y="0"/>
                  </a:lnTo>
                  <a:lnTo>
                    <a:pt x="35" y="5"/>
                  </a:lnTo>
                  <a:lnTo>
                    <a:pt x="17" y="17"/>
                  </a:lnTo>
                  <a:lnTo>
                    <a:pt x="4" y="35"/>
                  </a:lnTo>
                  <a:lnTo>
                    <a:pt x="0" y="57"/>
                  </a:lnTo>
                  <a:lnTo>
                    <a:pt x="4" y="79"/>
                  </a:lnTo>
                  <a:lnTo>
                    <a:pt x="17" y="98"/>
                  </a:lnTo>
                  <a:lnTo>
                    <a:pt x="35" y="110"/>
                  </a:lnTo>
                  <a:lnTo>
                    <a:pt x="58" y="114"/>
                  </a:lnTo>
                  <a:lnTo>
                    <a:pt x="79" y="110"/>
                  </a:lnTo>
                  <a:lnTo>
                    <a:pt x="97" y="98"/>
                  </a:lnTo>
                  <a:lnTo>
                    <a:pt x="110" y="79"/>
                  </a:lnTo>
                  <a:lnTo>
                    <a:pt x="114" y="5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8617" name="Freeform 137"/>
            <p:cNvSpPr>
              <a:spLocks/>
            </p:cNvSpPr>
            <p:nvPr/>
          </p:nvSpPr>
          <p:spPr bwMode="auto">
            <a:xfrm>
              <a:off x="2658" y="2701"/>
              <a:ext cx="22" cy="19"/>
            </a:xfrm>
            <a:custGeom>
              <a:avLst/>
              <a:gdLst>
                <a:gd name="T0" fmla="*/ 4 w 51"/>
                <a:gd name="T1" fmla="*/ 0 h 42"/>
                <a:gd name="T2" fmla="*/ 3 w 51"/>
                <a:gd name="T3" fmla="*/ 0 h 42"/>
                <a:gd name="T4" fmla="*/ 2 w 51"/>
                <a:gd name="T5" fmla="*/ 1 h 42"/>
                <a:gd name="T6" fmla="*/ 1 w 51"/>
                <a:gd name="T7" fmla="*/ 2 h 42"/>
                <a:gd name="T8" fmla="*/ 0 w 51"/>
                <a:gd name="T9" fmla="*/ 4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42">
                  <a:moveTo>
                    <a:pt x="51" y="0"/>
                  </a:moveTo>
                  <a:lnTo>
                    <a:pt x="37" y="2"/>
                  </a:lnTo>
                  <a:lnTo>
                    <a:pt x="23" y="11"/>
                  </a:lnTo>
                  <a:lnTo>
                    <a:pt x="10" y="24"/>
                  </a:lnTo>
                  <a:lnTo>
                    <a:pt x="0" y="42"/>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18" name="Freeform 138"/>
            <p:cNvSpPr>
              <a:spLocks/>
            </p:cNvSpPr>
            <p:nvPr/>
          </p:nvSpPr>
          <p:spPr bwMode="auto">
            <a:xfrm>
              <a:off x="2680" y="2701"/>
              <a:ext cx="13" cy="38"/>
            </a:xfrm>
            <a:custGeom>
              <a:avLst/>
              <a:gdLst>
                <a:gd name="T0" fmla="*/ 1 w 27"/>
                <a:gd name="T1" fmla="*/ 8 h 86"/>
                <a:gd name="T2" fmla="*/ 2 w 27"/>
                <a:gd name="T3" fmla="*/ 5 h 86"/>
                <a:gd name="T4" fmla="*/ 3 w 27"/>
                <a:gd name="T5" fmla="*/ 4 h 86"/>
                <a:gd name="T6" fmla="*/ 3 w 27"/>
                <a:gd name="T7" fmla="*/ 2 h 86"/>
                <a:gd name="T8" fmla="*/ 1 w 27"/>
                <a:gd name="T9" fmla="*/ 0 h 86"/>
                <a:gd name="T10" fmla="*/ 0 w 27"/>
                <a:gd name="T11" fmla="*/ 0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 h="86">
                  <a:moveTo>
                    <a:pt x="10" y="86"/>
                  </a:moveTo>
                  <a:lnTo>
                    <a:pt x="22" y="63"/>
                  </a:lnTo>
                  <a:lnTo>
                    <a:pt x="27" y="39"/>
                  </a:lnTo>
                  <a:lnTo>
                    <a:pt x="24" y="19"/>
                  </a:lnTo>
                  <a:lnTo>
                    <a:pt x="15" y="4"/>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19" name="Freeform 139"/>
            <p:cNvSpPr>
              <a:spLocks/>
            </p:cNvSpPr>
            <p:nvPr/>
          </p:nvSpPr>
          <p:spPr bwMode="auto">
            <a:xfrm>
              <a:off x="2632" y="2739"/>
              <a:ext cx="55" cy="81"/>
            </a:xfrm>
            <a:custGeom>
              <a:avLst/>
              <a:gdLst>
                <a:gd name="T0" fmla="*/ 12 w 118"/>
                <a:gd name="T1" fmla="*/ 0 h 169"/>
                <a:gd name="T2" fmla="*/ 0 w 118"/>
                <a:gd name="T3" fmla="*/ 19 h 169"/>
                <a:gd name="T4" fmla="*/ 8 w 118"/>
                <a:gd name="T5" fmla="*/ 19 h 169"/>
                <a:gd name="T6" fmla="*/ 0 60000 65536"/>
                <a:gd name="T7" fmla="*/ 0 60000 65536"/>
                <a:gd name="T8" fmla="*/ 0 60000 65536"/>
              </a:gdLst>
              <a:ahLst/>
              <a:cxnLst>
                <a:cxn ang="T6">
                  <a:pos x="T0" y="T1"/>
                </a:cxn>
                <a:cxn ang="T7">
                  <a:pos x="T2" y="T3"/>
                </a:cxn>
                <a:cxn ang="T8">
                  <a:pos x="T4" y="T5"/>
                </a:cxn>
              </a:cxnLst>
              <a:rect l="0" t="0" r="r" b="b"/>
              <a:pathLst>
                <a:path w="118" h="169">
                  <a:moveTo>
                    <a:pt x="118" y="0"/>
                  </a:moveTo>
                  <a:lnTo>
                    <a:pt x="0" y="169"/>
                  </a:lnTo>
                  <a:lnTo>
                    <a:pt x="79" y="16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92332" name="Line 140"/>
          <p:cNvSpPr>
            <a:spLocks noChangeShapeType="1"/>
          </p:cNvSpPr>
          <p:nvPr/>
        </p:nvSpPr>
        <p:spPr bwMode="auto">
          <a:xfrm>
            <a:off x="5738813" y="2362200"/>
            <a:ext cx="1042987" cy="8064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2333" name="Line 141"/>
          <p:cNvSpPr>
            <a:spLocks noChangeShapeType="1"/>
          </p:cNvSpPr>
          <p:nvPr/>
        </p:nvSpPr>
        <p:spPr bwMode="auto">
          <a:xfrm flipV="1">
            <a:off x="6278563" y="2008188"/>
            <a:ext cx="0" cy="36036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2334" name="Group 142"/>
          <p:cNvGrpSpPr>
            <a:grpSpLocks/>
          </p:cNvGrpSpPr>
          <p:nvPr/>
        </p:nvGrpSpPr>
        <p:grpSpPr bwMode="auto">
          <a:xfrm>
            <a:off x="6237288" y="1746250"/>
            <a:ext cx="317500" cy="303213"/>
            <a:chOff x="3408" y="1100"/>
            <a:chExt cx="200" cy="191"/>
          </a:xfrm>
        </p:grpSpPr>
        <p:sp>
          <p:nvSpPr>
            <p:cNvPr id="108607" name="Freeform 143"/>
            <p:cNvSpPr>
              <a:spLocks/>
            </p:cNvSpPr>
            <p:nvPr/>
          </p:nvSpPr>
          <p:spPr bwMode="auto">
            <a:xfrm>
              <a:off x="3408" y="1239"/>
              <a:ext cx="52" cy="52"/>
            </a:xfrm>
            <a:custGeom>
              <a:avLst/>
              <a:gdLst>
                <a:gd name="T0" fmla="*/ 11 w 113"/>
                <a:gd name="T1" fmla="*/ 6 h 113"/>
                <a:gd name="T2" fmla="*/ 11 w 113"/>
                <a:gd name="T3" fmla="*/ 3 h 113"/>
                <a:gd name="T4" fmla="*/ 10 w 113"/>
                <a:gd name="T5" fmla="*/ 1 h 113"/>
                <a:gd name="T6" fmla="*/ 8 w 113"/>
                <a:gd name="T7" fmla="*/ 0 h 113"/>
                <a:gd name="T8" fmla="*/ 6 w 113"/>
                <a:gd name="T9" fmla="*/ 0 h 113"/>
                <a:gd name="T10" fmla="*/ 4 w 113"/>
                <a:gd name="T11" fmla="*/ 0 h 113"/>
                <a:gd name="T12" fmla="*/ 1 w 113"/>
                <a:gd name="T13" fmla="*/ 1 h 113"/>
                <a:gd name="T14" fmla="*/ 0 w 113"/>
                <a:gd name="T15" fmla="*/ 3 h 113"/>
                <a:gd name="T16" fmla="*/ 0 w 113"/>
                <a:gd name="T17" fmla="*/ 6 h 113"/>
                <a:gd name="T18" fmla="*/ 0 w 113"/>
                <a:gd name="T19" fmla="*/ 8 h 113"/>
                <a:gd name="T20" fmla="*/ 1 w 113"/>
                <a:gd name="T21" fmla="*/ 10 h 113"/>
                <a:gd name="T22" fmla="*/ 4 w 113"/>
                <a:gd name="T23" fmla="*/ 11 h 113"/>
                <a:gd name="T24" fmla="*/ 6 w 113"/>
                <a:gd name="T25" fmla="*/ 11 h 113"/>
                <a:gd name="T26" fmla="*/ 8 w 113"/>
                <a:gd name="T27" fmla="*/ 11 h 113"/>
                <a:gd name="T28" fmla="*/ 10 w 113"/>
                <a:gd name="T29" fmla="*/ 10 h 113"/>
                <a:gd name="T30" fmla="*/ 11 w 113"/>
                <a:gd name="T31" fmla="*/ 8 h 113"/>
                <a:gd name="T32" fmla="*/ 11 w 113"/>
                <a:gd name="T33" fmla="*/ 6 h 1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3" h="113">
                  <a:moveTo>
                    <a:pt x="113" y="57"/>
                  </a:moveTo>
                  <a:lnTo>
                    <a:pt x="109" y="35"/>
                  </a:lnTo>
                  <a:lnTo>
                    <a:pt x="97" y="16"/>
                  </a:lnTo>
                  <a:lnTo>
                    <a:pt x="79" y="5"/>
                  </a:lnTo>
                  <a:lnTo>
                    <a:pt x="57" y="0"/>
                  </a:lnTo>
                  <a:lnTo>
                    <a:pt x="36" y="5"/>
                  </a:lnTo>
                  <a:lnTo>
                    <a:pt x="16" y="16"/>
                  </a:lnTo>
                  <a:lnTo>
                    <a:pt x="5" y="35"/>
                  </a:lnTo>
                  <a:lnTo>
                    <a:pt x="0" y="57"/>
                  </a:lnTo>
                  <a:lnTo>
                    <a:pt x="5" y="78"/>
                  </a:lnTo>
                  <a:lnTo>
                    <a:pt x="16" y="97"/>
                  </a:lnTo>
                  <a:lnTo>
                    <a:pt x="36" y="109"/>
                  </a:lnTo>
                  <a:lnTo>
                    <a:pt x="57" y="113"/>
                  </a:lnTo>
                  <a:lnTo>
                    <a:pt x="79" y="109"/>
                  </a:lnTo>
                  <a:lnTo>
                    <a:pt x="97" y="97"/>
                  </a:lnTo>
                  <a:lnTo>
                    <a:pt x="109" y="78"/>
                  </a:lnTo>
                  <a:lnTo>
                    <a:pt x="113" y="5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8608" name="Line 144"/>
            <p:cNvSpPr>
              <a:spLocks noChangeShapeType="1"/>
            </p:cNvSpPr>
            <p:nvPr/>
          </p:nvSpPr>
          <p:spPr bwMode="auto">
            <a:xfrm>
              <a:off x="3540" y="1100"/>
              <a:ext cx="2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09" name="Freeform 145"/>
            <p:cNvSpPr>
              <a:spLocks/>
            </p:cNvSpPr>
            <p:nvPr/>
          </p:nvSpPr>
          <p:spPr bwMode="auto">
            <a:xfrm>
              <a:off x="3544" y="1100"/>
              <a:ext cx="26" cy="52"/>
            </a:xfrm>
            <a:custGeom>
              <a:avLst/>
              <a:gdLst>
                <a:gd name="T0" fmla="*/ 0 w 58"/>
                <a:gd name="T1" fmla="*/ 11 h 114"/>
                <a:gd name="T2" fmla="*/ 1 w 58"/>
                <a:gd name="T3" fmla="*/ 10 h 114"/>
                <a:gd name="T4" fmla="*/ 3 w 58"/>
                <a:gd name="T5" fmla="*/ 9 h 114"/>
                <a:gd name="T6" fmla="*/ 4 w 58"/>
                <a:gd name="T7" fmla="*/ 7 h 114"/>
                <a:gd name="T8" fmla="*/ 5 w 58"/>
                <a:gd name="T9" fmla="*/ 5 h 114"/>
                <a:gd name="T10" fmla="*/ 5 w 58"/>
                <a:gd name="T11" fmla="*/ 3 h 114"/>
                <a:gd name="T12" fmla="*/ 5 w 58"/>
                <a:gd name="T13" fmla="*/ 2 h 114"/>
                <a:gd name="T14" fmla="*/ 4 w 58"/>
                <a:gd name="T15" fmla="*/ 0 h 114"/>
                <a:gd name="T16" fmla="*/ 3 w 5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8" h="114">
                  <a:moveTo>
                    <a:pt x="0" y="114"/>
                  </a:moveTo>
                  <a:lnTo>
                    <a:pt x="16" y="110"/>
                  </a:lnTo>
                  <a:lnTo>
                    <a:pt x="33" y="97"/>
                  </a:lnTo>
                  <a:lnTo>
                    <a:pt x="46" y="79"/>
                  </a:lnTo>
                  <a:lnTo>
                    <a:pt x="56" y="57"/>
                  </a:lnTo>
                  <a:lnTo>
                    <a:pt x="58" y="35"/>
                  </a:lnTo>
                  <a:lnTo>
                    <a:pt x="55" y="17"/>
                  </a:lnTo>
                  <a:lnTo>
                    <a:pt x="45" y="4"/>
                  </a:lnTo>
                  <a:lnTo>
                    <a:pt x="31"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10" name="Line 146"/>
            <p:cNvSpPr>
              <a:spLocks noChangeShapeType="1"/>
            </p:cNvSpPr>
            <p:nvPr/>
          </p:nvSpPr>
          <p:spPr bwMode="auto">
            <a:xfrm flipH="1">
              <a:off x="3534" y="1152"/>
              <a:ext cx="1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11" name="Freeform 147"/>
            <p:cNvSpPr>
              <a:spLocks/>
            </p:cNvSpPr>
            <p:nvPr/>
          </p:nvSpPr>
          <p:spPr bwMode="auto">
            <a:xfrm>
              <a:off x="3544" y="1152"/>
              <a:ext cx="13" cy="25"/>
            </a:xfrm>
            <a:custGeom>
              <a:avLst/>
              <a:gdLst>
                <a:gd name="T0" fmla="*/ 3 w 28"/>
                <a:gd name="T1" fmla="*/ 5 h 56"/>
                <a:gd name="T2" fmla="*/ 3 w 28"/>
                <a:gd name="T3" fmla="*/ 3 h 56"/>
                <a:gd name="T4" fmla="*/ 2 w 28"/>
                <a:gd name="T5" fmla="*/ 2 h 56"/>
                <a:gd name="T6" fmla="*/ 1 w 28"/>
                <a:gd name="T7" fmla="*/ 0 h 56"/>
                <a:gd name="T8" fmla="*/ 0 w 28"/>
                <a:gd name="T9" fmla="*/ 0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56">
                  <a:moveTo>
                    <a:pt x="25" y="56"/>
                  </a:moveTo>
                  <a:lnTo>
                    <a:pt x="28" y="35"/>
                  </a:lnTo>
                  <a:lnTo>
                    <a:pt x="24" y="17"/>
                  </a:lnTo>
                  <a:lnTo>
                    <a:pt x="14" y="4"/>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12" name="Line 148"/>
            <p:cNvSpPr>
              <a:spLocks noChangeShapeType="1"/>
            </p:cNvSpPr>
            <p:nvPr/>
          </p:nvSpPr>
          <p:spPr bwMode="auto">
            <a:xfrm flipH="1">
              <a:off x="3553" y="1177"/>
              <a:ext cx="4" cy="1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13" name="Freeform 149"/>
            <p:cNvSpPr>
              <a:spLocks/>
            </p:cNvSpPr>
            <p:nvPr/>
          </p:nvSpPr>
          <p:spPr bwMode="auto">
            <a:xfrm>
              <a:off x="3528" y="1190"/>
              <a:ext cx="25" cy="26"/>
            </a:xfrm>
            <a:custGeom>
              <a:avLst/>
              <a:gdLst>
                <a:gd name="T0" fmla="*/ 0 w 56"/>
                <a:gd name="T1" fmla="*/ 6 h 56"/>
                <a:gd name="T2" fmla="*/ 2 w 56"/>
                <a:gd name="T3" fmla="*/ 5 h 56"/>
                <a:gd name="T4" fmla="*/ 3 w 56"/>
                <a:gd name="T5" fmla="*/ 4 h 56"/>
                <a:gd name="T6" fmla="*/ 4 w 56"/>
                <a:gd name="T7" fmla="*/ 2 h 56"/>
                <a:gd name="T8" fmla="*/ 5 w 56"/>
                <a:gd name="T9" fmla="*/ 0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 h="56">
                  <a:moveTo>
                    <a:pt x="0" y="56"/>
                  </a:moveTo>
                  <a:lnTo>
                    <a:pt x="17" y="52"/>
                  </a:lnTo>
                  <a:lnTo>
                    <a:pt x="33" y="40"/>
                  </a:lnTo>
                  <a:lnTo>
                    <a:pt x="47" y="22"/>
                  </a:lnTo>
                  <a:lnTo>
                    <a:pt x="56"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14" name="Line 150"/>
            <p:cNvSpPr>
              <a:spLocks noChangeShapeType="1"/>
            </p:cNvSpPr>
            <p:nvPr/>
          </p:nvSpPr>
          <p:spPr bwMode="auto">
            <a:xfrm flipH="1">
              <a:off x="3508" y="1216"/>
              <a:ext cx="2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15" name="Line 151"/>
            <p:cNvSpPr>
              <a:spLocks noChangeShapeType="1"/>
            </p:cNvSpPr>
            <p:nvPr/>
          </p:nvSpPr>
          <p:spPr bwMode="auto">
            <a:xfrm flipV="1">
              <a:off x="3599" y="1100"/>
              <a:ext cx="9" cy="2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2344" name="Group 152"/>
          <p:cNvGrpSpPr>
            <a:grpSpLocks/>
          </p:cNvGrpSpPr>
          <p:nvPr/>
        </p:nvGrpSpPr>
        <p:grpSpPr bwMode="auto">
          <a:xfrm>
            <a:off x="6237288" y="2557463"/>
            <a:ext cx="333375" cy="261937"/>
            <a:chOff x="3408" y="1611"/>
            <a:chExt cx="210" cy="165"/>
          </a:xfrm>
        </p:grpSpPr>
        <p:sp>
          <p:nvSpPr>
            <p:cNvPr id="108603" name="Freeform 153"/>
            <p:cNvSpPr>
              <a:spLocks/>
            </p:cNvSpPr>
            <p:nvPr/>
          </p:nvSpPr>
          <p:spPr bwMode="auto">
            <a:xfrm>
              <a:off x="3408" y="1724"/>
              <a:ext cx="52" cy="52"/>
            </a:xfrm>
            <a:custGeom>
              <a:avLst/>
              <a:gdLst>
                <a:gd name="T0" fmla="*/ 11 w 113"/>
                <a:gd name="T1" fmla="*/ 6 h 113"/>
                <a:gd name="T2" fmla="*/ 11 w 113"/>
                <a:gd name="T3" fmla="*/ 3 h 113"/>
                <a:gd name="T4" fmla="*/ 10 w 113"/>
                <a:gd name="T5" fmla="*/ 1 h 113"/>
                <a:gd name="T6" fmla="*/ 8 w 113"/>
                <a:gd name="T7" fmla="*/ 0 h 113"/>
                <a:gd name="T8" fmla="*/ 6 w 113"/>
                <a:gd name="T9" fmla="*/ 0 h 113"/>
                <a:gd name="T10" fmla="*/ 4 w 113"/>
                <a:gd name="T11" fmla="*/ 0 h 113"/>
                <a:gd name="T12" fmla="*/ 1 w 113"/>
                <a:gd name="T13" fmla="*/ 1 h 113"/>
                <a:gd name="T14" fmla="*/ 0 w 113"/>
                <a:gd name="T15" fmla="*/ 3 h 113"/>
                <a:gd name="T16" fmla="*/ 0 w 113"/>
                <a:gd name="T17" fmla="*/ 6 h 113"/>
                <a:gd name="T18" fmla="*/ 0 w 113"/>
                <a:gd name="T19" fmla="*/ 8 h 113"/>
                <a:gd name="T20" fmla="*/ 1 w 113"/>
                <a:gd name="T21" fmla="*/ 10 h 113"/>
                <a:gd name="T22" fmla="*/ 4 w 113"/>
                <a:gd name="T23" fmla="*/ 11 h 113"/>
                <a:gd name="T24" fmla="*/ 6 w 113"/>
                <a:gd name="T25" fmla="*/ 11 h 113"/>
                <a:gd name="T26" fmla="*/ 8 w 113"/>
                <a:gd name="T27" fmla="*/ 11 h 113"/>
                <a:gd name="T28" fmla="*/ 10 w 113"/>
                <a:gd name="T29" fmla="*/ 10 h 113"/>
                <a:gd name="T30" fmla="*/ 11 w 113"/>
                <a:gd name="T31" fmla="*/ 8 h 113"/>
                <a:gd name="T32" fmla="*/ 11 w 113"/>
                <a:gd name="T33" fmla="*/ 6 h 1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3" h="113">
                  <a:moveTo>
                    <a:pt x="113" y="56"/>
                  </a:moveTo>
                  <a:lnTo>
                    <a:pt x="109" y="34"/>
                  </a:lnTo>
                  <a:lnTo>
                    <a:pt x="97" y="16"/>
                  </a:lnTo>
                  <a:lnTo>
                    <a:pt x="79" y="4"/>
                  </a:lnTo>
                  <a:lnTo>
                    <a:pt x="57" y="0"/>
                  </a:lnTo>
                  <a:lnTo>
                    <a:pt x="36" y="4"/>
                  </a:lnTo>
                  <a:lnTo>
                    <a:pt x="16" y="16"/>
                  </a:lnTo>
                  <a:lnTo>
                    <a:pt x="5" y="34"/>
                  </a:lnTo>
                  <a:lnTo>
                    <a:pt x="0" y="56"/>
                  </a:lnTo>
                  <a:lnTo>
                    <a:pt x="5" y="78"/>
                  </a:lnTo>
                  <a:lnTo>
                    <a:pt x="16" y="97"/>
                  </a:lnTo>
                  <a:lnTo>
                    <a:pt x="36" y="109"/>
                  </a:lnTo>
                  <a:lnTo>
                    <a:pt x="57" y="113"/>
                  </a:lnTo>
                  <a:lnTo>
                    <a:pt x="79" y="109"/>
                  </a:lnTo>
                  <a:lnTo>
                    <a:pt x="97" y="97"/>
                  </a:lnTo>
                  <a:lnTo>
                    <a:pt x="109" y="78"/>
                  </a:lnTo>
                  <a:lnTo>
                    <a:pt x="113" y="56"/>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08604" name="Freeform 154"/>
            <p:cNvSpPr>
              <a:spLocks/>
            </p:cNvSpPr>
            <p:nvPr/>
          </p:nvSpPr>
          <p:spPr bwMode="auto">
            <a:xfrm>
              <a:off x="3515" y="1611"/>
              <a:ext cx="45" cy="90"/>
            </a:xfrm>
            <a:custGeom>
              <a:avLst/>
              <a:gdLst>
                <a:gd name="T0" fmla="*/ 9 w 100"/>
                <a:gd name="T1" fmla="*/ 0 h 199"/>
                <a:gd name="T2" fmla="*/ 0 w 100"/>
                <a:gd name="T3" fmla="*/ 19 h 199"/>
                <a:gd name="T4" fmla="*/ 9 w 100"/>
                <a:gd name="T5" fmla="*/ 19 h 199"/>
                <a:gd name="T6" fmla="*/ 0 60000 65536"/>
                <a:gd name="T7" fmla="*/ 0 60000 65536"/>
                <a:gd name="T8" fmla="*/ 0 60000 65536"/>
              </a:gdLst>
              <a:ahLst/>
              <a:cxnLst>
                <a:cxn ang="T6">
                  <a:pos x="T0" y="T1"/>
                </a:cxn>
                <a:cxn ang="T7">
                  <a:pos x="T2" y="T3"/>
                </a:cxn>
                <a:cxn ang="T8">
                  <a:pos x="T4" y="T5"/>
                </a:cxn>
              </a:cxnLst>
              <a:rect l="0" t="0" r="r" b="b"/>
              <a:pathLst>
                <a:path w="100" h="199">
                  <a:moveTo>
                    <a:pt x="93" y="0"/>
                  </a:moveTo>
                  <a:lnTo>
                    <a:pt x="0" y="199"/>
                  </a:lnTo>
                  <a:lnTo>
                    <a:pt x="100" y="19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05" name="Line 155"/>
            <p:cNvSpPr>
              <a:spLocks noChangeShapeType="1"/>
            </p:cNvSpPr>
            <p:nvPr/>
          </p:nvSpPr>
          <p:spPr bwMode="auto">
            <a:xfrm flipH="1">
              <a:off x="3540" y="1675"/>
              <a:ext cx="13" cy="5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06" name="Line 156"/>
            <p:cNvSpPr>
              <a:spLocks noChangeShapeType="1"/>
            </p:cNvSpPr>
            <p:nvPr/>
          </p:nvSpPr>
          <p:spPr bwMode="auto">
            <a:xfrm flipV="1">
              <a:off x="3605" y="1611"/>
              <a:ext cx="13" cy="2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2349" name="Group 157"/>
          <p:cNvGrpSpPr>
            <a:grpSpLocks/>
          </p:cNvGrpSpPr>
          <p:nvPr/>
        </p:nvGrpSpPr>
        <p:grpSpPr bwMode="auto">
          <a:xfrm>
            <a:off x="6627813" y="5457825"/>
            <a:ext cx="220662" cy="230188"/>
            <a:chOff x="3654" y="3438"/>
            <a:chExt cx="139" cy="145"/>
          </a:xfrm>
        </p:grpSpPr>
        <p:sp>
          <p:nvSpPr>
            <p:cNvPr id="108601" name="Freeform 158"/>
            <p:cNvSpPr>
              <a:spLocks/>
            </p:cNvSpPr>
            <p:nvPr/>
          </p:nvSpPr>
          <p:spPr bwMode="auto">
            <a:xfrm>
              <a:off x="3654" y="3438"/>
              <a:ext cx="38" cy="145"/>
            </a:xfrm>
            <a:custGeom>
              <a:avLst/>
              <a:gdLst>
                <a:gd name="T0" fmla="*/ 8 w 83"/>
                <a:gd name="T1" fmla="*/ 0 h 313"/>
                <a:gd name="T2" fmla="*/ 5 w 83"/>
                <a:gd name="T3" fmla="*/ 6 h 313"/>
                <a:gd name="T4" fmla="*/ 3 w 83"/>
                <a:gd name="T5" fmla="*/ 12 h 313"/>
                <a:gd name="T6" fmla="*/ 1 w 83"/>
                <a:gd name="T7" fmla="*/ 19 h 313"/>
                <a:gd name="T8" fmla="*/ 0 w 83"/>
                <a:gd name="T9" fmla="*/ 25 h 313"/>
                <a:gd name="T10" fmla="*/ 0 w 83"/>
                <a:gd name="T11" fmla="*/ 31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3" h="313">
                  <a:moveTo>
                    <a:pt x="83" y="0"/>
                  </a:moveTo>
                  <a:lnTo>
                    <a:pt x="54" y="62"/>
                  </a:lnTo>
                  <a:lnTo>
                    <a:pt x="31" y="124"/>
                  </a:lnTo>
                  <a:lnTo>
                    <a:pt x="14" y="188"/>
                  </a:lnTo>
                  <a:lnTo>
                    <a:pt x="3" y="251"/>
                  </a:lnTo>
                  <a:lnTo>
                    <a:pt x="0" y="313"/>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602" name="Freeform 159"/>
            <p:cNvSpPr>
              <a:spLocks/>
            </p:cNvSpPr>
            <p:nvPr/>
          </p:nvSpPr>
          <p:spPr bwMode="auto">
            <a:xfrm>
              <a:off x="3754" y="3438"/>
              <a:ext cx="39" cy="145"/>
            </a:xfrm>
            <a:custGeom>
              <a:avLst/>
              <a:gdLst>
                <a:gd name="T0" fmla="*/ 0 w 84"/>
                <a:gd name="T1" fmla="*/ 31 h 313"/>
                <a:gd name="T2" fmla="*/ 3 w 84"/>
                <a:gd name="T3" fmla="*/ 25 h 313"/>
                <a:gd name="T4" fmla="*/ 5 w 84"/>
                <a:gd name="T5" fmla="*/ 19 h 313"/>
                <a:gd name="T6" fmla="*/ 7 w 84"/>
                <a:gd name="T7" fmla="*/ 12 h 313"/>
                <a:gd name="T8" fmla="*/ 8 w 84"/>
                <a:gd name="T9" fmla="*/ 6 h 313"/>
                <a:gd name="T10" fmla="*/ 8 w 84"/>
                <a:gd name="T11" fmla="*/ 0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4" h="313">
                  <a:moveTo>
                    <a:pt x="0" y="313"/>
                  </a:moveTo>
                  <a:lnTo>
                    <a:pt x="29" y="251"/>
                  </a:lnTo>
                  <a:lnTo>
                    <a:pt x="52" y="188"/>
                  </a:lnTo>
                  <a:lnTo>
                    <a:pt x="69" y="124"/>
                  </a:lnTo>
                  <a:lnTo>
                    <a:pt x="80" y="62"/>
                  </a:lnTo>
                  <a:lnTo>
                    <a:pt x="84"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92352" name="Line 160"/>
          <p:cNvSpPr>
            <a:spLocks noChangeShapeType="1"/>
          </p:cNvSpPr>
          <p:nvPr/>
        </p:nvSpPr>
        <p:spPr bwMode="auto">
          <a:xfrm flipH="1" flipV="1">
            <a:off x="5051425" y="4651375"/>
            <a:ext cx="687388" cy="5334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2353" name="Group 161"/>
          <p:cNvGrpSpPr>
            <a:grpSpLocks/>
          </p:cNvGrpSpPr>
          <p:nvPr/>
        </p:nvGrpSpPr>
        <p:grpSpPr bwMode="auto">
          <a:xfrm>
            <a:off x="4922838" y="1741488"/>
            <a:ext cx="857250" cy="666750"/>
            <a:chOff x="2580" y="1097"/>
            <a:chExt cx="540" cy="420"/>
          </a:xfrm>
        </p:grpSpPr>
        <p:grpSp>
          <p:nvGrpSpPr>
            <p:cNvPr id="108593" name="Group 162"/>
            <p:cNvGrpSpPr>
              <a:grpSpLocks/>
            </p:cNvGrpSpPr>
            <p:nvPr/>
          </p:nvGrpSpPr>
          <p:grpSpPr bwMode="auto">
            <a:xfrm>
              <a:off x="2580" y="1097"/>
              <a:ext cx="514" cy="391"/>
              <a:chOff x="2580" y="1097"/>
              <a:chExt cx="514" cy="391"/>
            </a:xfrm>
          </p:grpSpPr>
          <p:sp>
            <p:nvSpPr>
              <p:cNvPr id="108595" name="Line 163"/>
              <p:cNvSpPr>
                <a:spLocks noChangeShapeType="1"/>
              </p:cNvSpPr>
              <p:nvPr/>
            </p:nvSpPr>
            <p:spPr bwMode="auto">
              <a:xfrm>
                <a:off x="2580" y="1097"/>
                <a:ext cx="514" cy="391"/>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96" name="Line 164"/>
              <p:cNvSpPr>
                <a:spLocks noChangeShapeType="1"/>
              </p:cNvSpPr>
              <p:nvPr/>
            </p:nvSpPr>
            <p:spPr bwMode="auto">
              <a:xfrm>
                <a:off x="2619" y="1126"/>
                <a:ext cx="52" cy="3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97" name="Line 165"/>
              <p:cNvSpPr>
                <a:spLocks noChangeShapeType="1"/>
              </p:cNvSpPr>
              <p:nvPr/>
            </p:nvSpPr>
            <p:spPr bwMode="auto">
              <a:xfrm>
                <a:off x="2697" y="1184"/>
                <a:ext cx="77" cy="6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98" name="Line 166"/>
              <p:cNvSpPr>
                <a:spLocks noChangeShapeType="1"/>
              </p:cNvSpPr>
              <p:nvPr/>
            </p:nvSpPr>
            <p:spPr bwMode="auto">
              <a:xfrm>
                <a:off x="2800" y="1265"/>
                <a:ext cx="78" cy="5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99" name="Line 167"/>
              <p:cNvSpPr>
                <a:spLocks noChangeShapeType="1"/>
              </p:cNvSpPr>
              <p:nvPr/>
            </p:nvSpPr>
            <p:spPr bwMode="auto">
              <a:xfrm>
                <a:off x="2903" y="1346"/>
                <a:ext cx="78" cy="5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600" name="Line 168"/>
              <p:cNvSpPr>
                <a:spLocks noChangeShapeType="1"/>
              </p:cNvSpPr>
              <p:nvPr/>
            </p:nvSpPr>
            <p:spPr bwMode="auto">
              <a:xfrm>
                <a:off x="3010" y="1423"/>
                <a:ext cx="52" cy="4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8594" name="Freeform 169"/>
            <p:cNvSpPr>
              <a:spLocks/>
            </p:cNvSpPr>
            <p:nvPr/>
          </p:nvSpPr>
          <p:spPr bwMode="auto">
            <a:xfrm>
              <a:off x="3068" y="1462"/>
              <a:ext cx="52" cy="55"/>
            </a:xfrm>
            <a:custGeom>
              <a:avLst/>
              <a:gdLst>
                <a:gd name="T0" fmla="*/ 11 w 112"/>
                <a:gd name="T1" fmla="*/ 6 h 114"/>
                <a:gd name="T2" fmla="*/ 11 w 112"/>
                <a:gd name="T3" fmla="*/ 4 h 114"/>
                <a:gd name="T4" fmla="*/ 10 w 112"/>
                <a:gd name="T5" fmla="*/ 2 h 114"/>
                <a:gd name="T6" fmla="*/ 8 w 112"/>
                <a:gd name="T7" fmla="*/ 0 h 114"/>
                <a:gd name="T8" fmla="*/ 6 w 112"/>
                <a:gd name="T9" fmla="*/ 0 h 114"/>
                <a:gd name="T10" fmla="*/ 3 w 112"/>
                <a:gd name="T11" fmla="*/ 0 h 114"/>
                <a:gd name="T12" fmla="*/ 1 w 112"/>
                <a:gd name="T13" fmla="*/ 2 h 114"/>
                <a:gd name="T14" fmla="*/ 0 w 112"/>
                <a:gd name="T15" fmla="*/ 4 h 114"/>
                <a:gd name="T16" fmla="*/ 0 w 112"/>
                <a:gd name="T17" fmla="*/ 6 h 114"/>
                <a:gd name="T18" fmla="*/ 0 w 112"/>
                <a:gd name="T19" fmla="*/ 9 h 114"/>
                <a:gd name="T20" fmla="*/ 1 w 112"/>
                <a:gd name="T21" fmla="*/ 11 h 114"/>
                <a:gd name="T22" fmla="*/ 3 w 112"/>
                <a:gd name="T23" fmla="*/ 13 h 114"/>
                <a:gd name="T24" fmla="*/ 6 w 112"/>
                <a:gd name="T25" fmla="*/ 13 h 114"/>
                <a:gd name="T26" fmla="*/ 8 w 112"/>
                <a:gd name="T27" fmla="*/ 13 h 114"/>
                <a:gd name="T28" fmla="*/ 10 w 112"/>
                <a:gd name="T29" fmla="*/ 11 h 114"/>
                <a:gd name="T30" fmla="*/ 11 w 112"/>
                <a:gd name="T31" fmla="*/ 9 h 114"/>
                <a:gd name="T32" fmla="*/ 11 w 112"/>
                <a:gd name="T33" fmla="*/ 6 h 1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2" h="114">
                  <a:moveTo>
                    <a:pt x="112" y="56"/>
                  </a:moveTo>
                  <a:lnTo>
                    <a:pt x="108" y="35"/>
                  </a:lnTo>
                  <a:lnTo>
                    <a:pt x="97" y="17"/>
                  </a:lnTo>
                  <a:lnTo>
                    <a:pt x="77" y="4"/>
                  </a:lnTo>
                  <a:lnTo>
                    <a:pt x="56" y="0"/>
                  </a:lnTo>
                  <a:lnTo>
                    <a:pt x="35" y="4"/>
                  </a:lnTo>
                  <a:lnTo>
                    <a:pt x="16" y="17"/>
                  </a:lnTo>
                  <a:lnTo>
                    <a:pt x="4" y="35"/>
                  </a:lnTo>
                  <a:lnTo>
                    <a:pt x="0" y="56"/>
                  </a:lnTo>
                  <a:lnTo>
                    <a:pt x="4" y="78"/>
                  </a:lnTo>
                  <a:lnTo>
                    <a:pt x="16" y="97"/>
                  </a:lnTo>
                  <a:lnTo>
                    <a:pt x="35" y="109"/>
                  </a:lnTo>
                  <a:lnTo>
                    <a:pt x="56" y="114"/>
                  </a:lnTo>
                  <a:lnTo>
                    <a:pt x="77" y="109"/>
                  </a:lnTo>
                  <a:lnTo>
                    <a:pt x="97" y="97"/>
                  </a:lnTo>
                  <a:lnTo>
                    <a:pt x="108" y="78"/>
                  </a:lnTo>
                  <a:lnTo>
                    <a:pt x="112" y="5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2362" name="Group 170"/>
          <p:cNvGrpSpPr>
            <a:grpSpLocks/>
          </p:cNvGrpSpPr>
          <p:nvPr/>
        </p:nvGrpSpPr>
        <p:grpSpPr bwMode="auto">
          <a:xfrm>
            <a:off x="4851400" y="1289050"/>
            <a:ext cx="261938" cy="231775"/>
            <a:chOff x="2535" y="812"/>
            <a:chExt cx="165" cy="146"/>
          </a:xfrm>
        </p:grpSpPr>
        <p:sp>
          <p:nvSpPr>
            <p:cNvPr id="108591" name="Freeform 171"/>
            <p:cNvSpPr>
              <a:spLocks/>
            </p:cNvSpPr>
            <p:nvPr/>
          </p:nvSpPr>
          <p:spPr bwMode="auto">
            <a:xfrm>
              <a:off x="2535" y="812"/>
              <a:ext cx="39" cy="146"/>
            </a:xfrm>
            <a:custGeom>
              <a:avLst/>
              <a:gdLst>
                <a:gd name="T0" fmla="*/ 8 w 84"/>
                <a:gd name="T1" fmla="*/ 0 h 313"/>
                <a:gd name="T2" fmla="*/ 6 w 84"/>
                <a:gd name="T3" fmla="*/ 7 h 313"/>
                <a:gd name="T4" fmla="*/ 3 w 84"/>
                <a:gd name="T5" fmla="*/ 13 h 313"/>
                <a:gd name="T6" fmla="*/ 1 w 84"/>
                <a:gd name="T7" fmla="*/ 19 h 313"/>
                <a:gd name="T8" fmla="*/ 0 w 84"/>
                <a:gd name="T9" fmla="*/ 26 h 313"/>
                <a:gd name="T10" fmla="*/ 0 w 84"/>
                <a:gd name="T11" fmla="*/ 32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4" h="313">
                  <a:moveTo>
                    <a:pt x="84" y="0"/>
                  </a:moveTo>
                  <a:lnTo>
                    <a:pt x="54" y="62"/>
                  </a:lnTo>
                  <a:lnTo>
                    <a:pt x="30" y="125"/>
                  </a:lnTo>
                  <a:lnTo>
                    <a:pt x="13" y="188"/>
                  </a:lnTo>
                  <a:lnTo>
                    <a:pt x="3" y="251"/>
                  </a:lnTo>
                  <a:lnTo>
                    <a:pt x="0" y="313"/>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592" name="Freeform 172"/>
            <p:cNvSpPr>
              <a:spLocks/>
            </p:cNvSpPr>
            <p:nvPr/>
          </p:nvSpPr>
          <p:spPr bwMode="auto">
            <a:xfrm>
              <a:off x="2661" y="812"/>
              <a:ext cx="39" cy="146"/>
            </a:xfrm>
            <a:custGeom>
              <a:avLst/>
              <a:gdLst>
                <a:gd name="T0" fmla="*/ 0 w 84"/>
                <a:gd name="T1" fmla="*/ 32 h 313"/>
                <a:gd name="T2" fmla="*/ 3 w 84"/>
                <a:gd name="T3" fmla="*/ 26 h 313"/>
                <a:gd name="T4" fmla="*/ 5 w 84"/>
                <a:gd name="T5" fmla="*/ 19 h 313"/>
                <a:gd name="T6" fmla="*/ 7 w 84"/>
                <a:gd name="T7" fmla="*/ 13 h 313"/>
                <a:gd name="T8" fmla="*/ 8 w 84"/>
                <a:gd name="T9" fmla="*/ 7 h 313"/>
                <a:gd name="T10" fmla="*/ 8 w 84"/>
                <a:gd name="T11" fmla="*/ 0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4" h="313">
                  <a:moveTo>
                    <a:pt x="0" y="313"/>
                  </a:moveTo>
                  <a:lnTo>
                    <a:pt x="29" y="251"/>
                  </a:lnTo>
                  <a:lnTo>
                    <a:pt x="52" y="188"/>
                  </a:lnTo>
                  <a:lnTo>
                    <a:pt x="69" y="125"/>
                  </a:lnTo>
                  <a:lnTo>
                    <a:pt x="80" y="62"/>
                  </a:lnTo>
                  <a:lnTo>
                    <a:pt x="84"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2365" name="Group 173"/>
          <p:cNvGrpSpPr>
            <a:grpSpLocks/>
          </p:cNvGrpSpPr>
          <p:nvPr/>
        </p:nvGrpSpPr>
        <p:grpSpPr bwMode="auto">
          <a:xfrm>
            <a:off x="4748213" y="1309688"/>
            <a:ext cx="312737" cy="471487"/>
            <a:chOff x="2470" y="825"/>
            <a:chExt cx="197" cy="297"/>
          </a:xfrm>
        </p:grpSpPr>
        <p:sp>
          <p:nvSpPr>
            <p:cNvPr id="108582" name="Freeform 174"/>
            <p:cNvSpPr>
              <a:spLocks/>
            </p:cNvSpPr>
            <p:nvPr/>
          </p:nvSpPr>
          <p:spPr bwMode="auto">
            <a:xfrm>
              <a:off x="2593" y="825"/>
              <a:ext cx="23" cy="19"/>
            </a:xfrm>
            <a:custGeom>
              <a:avLst/>
              <a:gdLst>
                <a:gd name="T0" fmla="*/ 5 w 51"/>
                <a:gd name="T1" fmla="*/ 0 h 42"/>
                <a:gd name="T2" fmla="*/ 4 w 51"/>
                <a:gd name="T3" fmla="*/ 0 h 42"/>
                <a:gd name="T4" fmla="*/ 2 w 51"/>
                <a:gd name="T5" fmla="*/ 1 h 42"/>
                <a:gd name="T6" fmla="*/ 1 w 51"/>
                <a:gd name="T7" fmla="*/ 2 h 42"/>
                <a:gd name="T8" fmla="*/ 0 w 51"/>
                <a:gd name="T9" fmla="*/ 4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42">
                  <a:moveTo>
                    <a:pt x="51" y="0"/>
                  </a:moveTo>
                  <a:lnTo>
                    <a:pt x="37" y="3"/>
                  </a:lnTo>
                  <a:lnTo>
                    <a:pt x="22" y="11"/>
                  </a:lnTo>
                  <a:lnTo>
                    <a:pt x="10" y="25"/>
                  </a:lnTo>
                  <a:lnTo>
                    <a:pt x="0" y="42"/>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nvGrpSpPr>
            <p:cNvPr id="108583" name="Group 175"/>
            <p:cNvGrpSpPr>
              <a:grpSpLocks/>
            </p:cNvGrpSpPr>
            <p:nvPr/>
          </p:nvGrpSpPr>
          <p:grpSpPr bwMode="auto">
            <a:xfrm>
              <a:off x="2470" y="825"/>
              <a:ext cx="197" cy="297"/>
              <a:chOff x="2470" y="825"/>
              <a:chExt cx="197" cy="297"/>
            </a:xfrm>
          </p:grpSpPr>
          <p:grpSp>
            <p:nvGrpSpPr>
              <p:cNvPr id="108584" name="Group 176"/>
              <p:cNvGrpSpPr>
                <a:grpSpLocks/>
              </p:cNvGrpSpPr>
              <p:nvPr/>
            </p:nvGrpSpPr>
            <p:grpSpPr bwMode="auto">
              <a:xfrm>
                <a:off x="2470" y="825"/>
                <a:ext cx="197" cy="116"/>
                <a:chOff x="2470" y="825"/>
                <a:chExt cx="197" cy="116"/>
              </a:xfrm>
            </p:grpSpPr>
            <p:sp>
              <p:nvSpPr>
                <p:cNvPr id="108586" name="Freeform 177"/>
                <p:cNvSpPr>
                  <a:spLocks/>
                </p:cNvSpPr>
                <p:nvPr/>
              </p:nvSpPr>
              <p:spPr bwMode="auto">
                <a:xfrm>
                  <a:off x="2470" y="825"/>
                  <a:ext cx="32" cy="116"/>
                </a:xfrm>
                <a:custGeom>
                  <a:avLst/>
                  <a:gdLst>
                    <a:gd name="T0" fmla="*/ 0 w 68"/>
                    <a:gd name="T1" fmla="*/ 24 h 255"/>
                    <a:gd name="T2" fmla="*/ 7 w 68"/>
                    <a:gd name="T3" fmla="*/ 0 h 255"/>
                    <a:gd name="T4" fmla="*/ 1 w 68"/>
                    <a:gd name="T5" fmla="*/ 5 h 255"/>
                    <a:gd name="T6" fmla="*/ 0 60000 65536"/>
                    <a:gd name="T7" fmla="*/ 0 60000 65536"/>
                    <a:gd name="T8" fmla="*/ 0 60000 65536"/>
                  </a:gdLst>
                  <a:ahLst/>
                  <a:cxnLst>
                    <a:cxn ang="T6">
                      <a:pos x="T0" y="T1"/>
                    </a:cxn>
                    <a:cxn ang="T7">
                      <a:pos x="T2" y="T3"/>
                    </a:cxn>
                    <a:cxn ang="T8">
                      <a:pos x="T4" y="T5"/>
                    </a:cxn>
                  </a:cxnLst>
                  <a:rect l="0" t="0" r="r" b="b"/>
                  <a:pathLst>
                    <a:path w="68" h="255">
                      <a:moveTo>
                        <a:pt x="0" y="255"/>
                      </a:moveTo>
                      <a:lnTo>
                        <a:pt x="68" y="0"/>
                      </a:lnTo>
                      <a:lnTo>
                        <a:pt x="14" y="56"/>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587" name="Line 178"/>
                <p:cNvSpPr>
                  <a:spLocks noChangeShapeType="1"/>
                </p:cNvSpPr>
                <p:nvPr/>
              </p:nvSpPr>
              <p:spPr bwMode="auto">
                <a:xfrm flipV="1">
                  <a:off x="2522" y="825"/>
                  <a:ext cx="13" cy="2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88" name="Freeform 179"/>
                <p:cNvSpPr>
                  <a:spLocks/>
                </p:cNvSpPr>
                <p:nvPr/>
              </p:nvSpPr>
              <p:spPr bwMode="auto">
                <a:xfrm>
                  <a:off x="2616" y="825"/>
                  <a:ext cx="13" cy="39"/>
                </a:xfrm>
                <a:custGeom>
                  <a:avLst/>
                  <a:gdLst>
                    <a:gd name="T0" fmla="*/ 1 w 27"/>
                    <a:gd name="T1" fmla="*/ 8 h 86"/>
                    <a:gd name="T2" fmla="*/ 2 w 27"/>
                    <a:gd name="T3" fmla="*/ 6 h 86"/>
                    <a:gd name="T4" fmla="*/ 3 w 27"/>
                    <a:gd name="T5" fmla="*/ 4 h 86"/>
                    <a:gd name="T6" fmla="*/ 3 w 27"/>
                    <a:gd name="T7" fmla="*/ 2 h 86"/>
                    <a:gd name="T8" fmla="*/ 1 w 27"/>
                    <a:gd name="T9" fmla="*/ 0 h 86"/>
                    <a:gd name="T10" fmla="*/ 0 w 27"/>
                    <a:gd name="T11" fmla="*/ 0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 h="86">
                      <a:moveTo>
                        <a:pt x="11" y="86"/>
                      </a:moveTo>
                      <a:lnTo>
                        <a:pt x="23" y="64"/>
                      </a:lnTo>
                      <a:lnTo>
                        <a:pt x="27" y="40"/>
                      </a:lnTo>
                      <a:lnTo>
                        <a:pt x="25" y="19"/>
                      </a:lnTo>
                      <a:lnTo>
                        <a:pt x="15" y="5"/>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589" name="Freeform 180"/>
                <p:cNvSpPr>
                  <a:spLocks/>
                </p:cNvSpPr>
                <p:nvPr/>
              </p:nvSpPr>
              <p:spPr bwMode="auto">
                <a:xfrm>
                  <a:off x="2567" y="864"/>
                  <a:ext cx="55" cy="77"/>
                </a:xfrm>
                <a:custGeom>
                  <a:avLst/>
                  <a:gdLst>
                    <a:gd name="T0" fmla="*/ 12 w 119"/>
                    <a:gd name="T1" fmla="*/ 0 h 169"/>
                    <a:gd name="T2" fmla="*/ 0 w 119"/>
                    <a:gd name="T3" fmla="*/ 16 h 169"/>
                    <a:gd name="T4" fmla="*/ 8 w 119"/>
                    <a:gd name="T5" fmla="*/ 16 h 169"/>
                    <a:gd name="T6" fmla="*/ 0 60000 65536"/>
                    <a:gd name="T7" fmla="*/ 0 60000 65536"/>
                    <a:gd name="T8" fmla="*/ 0 60000 65536"/>
                  </a:gdLst>
                  <a:ahLst/>
                  <a:cxnLst>
                    <a:cxn ang="T6">
                      <a:pos x="T0" y="T1"/>
                    </a:cxn>
                    <a:cxn ang="T7">
                      <a:pos x="T2" y="T3"/>
                    </a:cxn>
                    <a:cxn ang="T8">
                      <a:pos x="T4" y="T5"/>
                    </a:cxn>
                  </a:cxnLst>
                  <a:rect l="0" t="0" r="r" b="b"/>
                  <a:pathLst>
                    <a:path w="119" h="169">
                      <a:moveTo>
                        <a:pt x="119" y="0"/>
                      </a:moveTo>
                      <a:lnTo>
                        <a:pt x="0" y="169"/>
                      </a:lnTo>
                      <a:lnTo>
                        <a:pt x="79" y="16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590" name="Line 181"/>
                <p:cNvSpPr>
                  <a:spLocks noChangeShapeType="1"/>
                </p:cNvSpPr>
                <p:nvPr/>
              </p:nvSpPr>
              <p:spPr bwMode="auto">
                <a:xfrm flipV="1">
                  <a:off x="2654" y="825"/>
                  <a:ext cx="13" cy="2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8585" name="Freeform 182"/>
              <p:cNvSpPr>
                <a:spLocks/>
              </p:cNvSpPr>
              <p:nvPr/>
            </p:nvSpPr>
            <p:spPr bwMode="auto">
              <a:xfrm>
                <a:off x="2554" y="1071"/>
                <a:ext cx="52" cy="51"/>
              </a:xfrm>
              <a:custGeom>
                <a:avLst/>
                <a:gdLst>
                  <a:gd name="T0" fmla="*/ 11 w 114"/>
                  <a:gd name="T1" fmla="*/ 5 h 114"/>
                  <a:gd name="T2" fmla="*/ 10 w 114"/>
                  <a:gd name="T3" fmla="*/ 3 h 114"/>
                  <a:gd name="T4" fmla="*/ 9 w 114"/>
                  <a:gd name="T5" fmla="*/ 1 h 114"/>
                  <a:gd name="T6" fmla="*/ 7 w 114"/>
                  <a:gd name="T7" fmla="*/ 0 h 114"/>
                  <a:gd name="T8" fmla="*/ 5 w 114"/>
                  <a:gd name="T9" fmla="*/ 0 h 114"/>
                  <a:gd name="T10" fmla="*/ 3 w 114"/>
                  <a:gd name="T11" fmla="*/ 0 h 114"/>
                  <a:gd name="T12" fmla="*/ 2 w 114"/>
                  <a:gd name="T13" fmla="*/ 1 h 114"/>
                  <a:gd name="T14" fmla="*/ 0 w 114"/>
                  <a:gd name="T15" fmla="*/ 3 h 114"/>
                  <a:gd name="T16" fmla="*/ 0 w 114"/>
                  <a:gd name="T17" fmla="*/ 5 h 114"/>
                  <a:gd name="T18" fmla="*/ 0 w 114"/>
                  <a:gd name="T19" fmla="*/ 7 h 114"/>
                  <a:gd name="T20" fmla="*/ 2 w 114"/>
                  <a:gd name="T21" fmla="*/ 9 h 114"/>
                  <a:gd name="T22" fmla="*/ 3 w 114"/>
                  <a:gd name="T23" fmla="*/ 10 h 114"/>
                  <a:gd name="T24" fmla="*/ 5 w 114"/>
                  <a:gd name="T25" fmla="*/ 10 h 114"/>
                  <a:gd name="T26" fmla="*/ 7 w 114"/>
                  <a:gd name="T27" fmla="*/ 10 h 114"/>
                  <a:gd name="T28" fmla="*/ 9 w 114"/>
                  <a:gd name="T29" fmla="*/ 9 h 114"/>
                  <a:gd name="T30" fmla="*/ 10 w 114"/>
                  <a:gd name="T31" fmla="*/ 7 h 114"/>
                  <a:gd name="T32" fmla="*/ 11 w 114"/>
                  <a:gd name="T33" fmla="*/ 5 h 1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4" h="114">
                    <a:moveTo>
                      <a:pt x="114" y="56"/>
                    </a:moveTo>
                    <a:lnTo>
                      <a:pt x="110" y="35"/>
                    </a:lnTo>
                    <a:lnTo>
                      <a:pt x="97" y="16"/>
                    </a:lnTo>
                    <a:lnTo>
                      <a:pt x="79" y="4"/>
                    </a:lnTo>
                    <a:lnTo>
                      <a:pt x="58" y="0"/>
                    </a:lnTo>
                    <a:lnTo>
                      <a:pt x="35" y="4"/>
                    </a:lnTo>
                    <a:lnTo>
                      <a:pt x="17" y="16"/>
                    </a:lnTo>
                    <a:lnTo>
                      <a:pt x="4" y="35"/>
                    </a:lnTo>
                    <a:lnTo>
                      <a:pt x="0" y="56"/>
                    </a:lnTo>
                    <a:lnTo>
                      <a:pt x="4" y="79"/>
                    </a:lnTo>
                    <a:lnTo>
                      <a:pt x="17" y="97"/>
                    </a:lnTo>
                    <a:lnTo>
                      <a:pt x="35" y="110"/>
                    </a:lnTo>
                    <a:lnTo>
                      <a:pt x="58" y="114"/>
                    </a:lnTo>
                    <a:lnTo>
                      <a:pt x="79" y="110"/>
                    </a:lnTo>
                    <a:lnTo>
                      <a:pt x="97" y="97"/>
                    </a:lnTo>
                    <a:lnTo>
                      <a:pt x="110" y="79"/>
                    </a:lnTo>
                    <a:lnTo>
                      <a:pt x="114" y="5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grpSp>
        <p:nvGrpSpPr>
          <p:cNvPr id="392375" name="Group 183"/>
          <p:cNvGrpSpPr>
            <a:grpSpLocks/>
          </p:cNvGrpSpPr>
          <p:nvPr/>
        </p:nvGrpSpPr>
        <p:grpSpPr bwMode="auto">
          <a:xfrm>
            <a:off x="5692775" y="5145088"/>
            <a:ext cx="585788" cy="466725"/>
            <a:chOff x="3065" y="3241"/>
            <a:chExt cx="369" cy="294"/>
          </a:xfrm>
        </p:grpSpPr>
        <p:grpSp>
          <p:nvGrpSpPr>
            <p:cNvPr id="108576" name="Group 184"/>
            <p:cNvGrpSpPr>
              <a:grpSpLocks/>
            </p:cNvGrpSpPr>
            <p:nvPr/>
          </p:nvGrpSpPr>
          <p:grpSpPr bwMode="auto">
            <a:xfrm>
              <a:off x="3094" y="3266"/>
              <a:ext cx="340" cy="269"/>
              <a:chOff x="3094" y="3266"/>
              <a:chExt cx="340" cy="269"/>
            </a:xfrm>
          </p:grpSpPr>
          <p:sp>
            <p:nvSpPr>
              <p:cNvPr id="108578" name="Line 185"/>
              <p:cNvSpPr>
                <a:spLocks noChangeShapeType="1"/>
              </p:cNvSpPr>
              <p:nvPr/>
            </p:nvSpPr>
            <p:spPr bwMode="auto">
              <a:xfrm>
                <a:off x="3094" y="3266"/>
                <a:ext cx="340" cy="269"/>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79" name="Line 186"/>
              <p:cNvSpPr>
                <a:spLocks noChangeShapeType="1"/>
              </p:cNvSpPr>
              <p:nvPr/>
            </p:nvSpPr>
            <p:spPr bwMode="auto">
              <a:xfrm>
                <a:off x="3224" y="3370"/>
                <a:ext cx="77" cy="6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80" name="Line 187"/>
              <p:cNvSpPr>
                <a:spLocks noChangeShapeType="1"/>
              </p:cNvSpPr>
              <p:nvPr/>
            </p:nvSpPr>
            <p:spPr bwMode="auto">
              <a:xfrm>
                <a:off x="3327" y="3451"/>
                <a:ext cx="74" cy="5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81" name="Line 188"/>
              <p:cNvSpPr>
                <a:spLocks noChangeShapeType="1"/>
              </p:cNvSpPr>
              <p:nvPr/>
            </p:nvSpPr>
            <p:spPr bwMode="auto">
              <a:xfrm>
                <a:off x="3123" y="3289"/>
                <a:ext cx="75" cy="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08577" name="Freeform 189"/>
            <p:cNvSpPr>
              <a:spLocks/>
            </p:cNvSpPr>
            <p:nvPr/>
          </p:nvSpPr>
          <p:spPr bwMode="auto">
            <a:xfrm>
              <a:off x="3065" y="3241"/>
              <a:ext cx="55" cy="51"/>
            </a:xfrm>
            <a:custGeom>
              <a:avLst/>
              <a:gdLst>
                <a:gd name="T0" fmla="*/ 13 w 114"/>
                <a:gd name="T1" fmla="*/ 5 h 114"/>
                <a:gd name="T2" fmla="*/ 13 w 114"/>
                <a:gd name="T3" fmla="*/ 3 h 114"/>
                <a:gd name="T4" fmla="*/ 11 w 114"/>
                <a:gd name="T5" fmla="*/ 2 h 114"/>
                <a:gd name="T6" fmla="*/ 9 w 114"/>
                <a:gd name="T7" fmla="*/ 0 h 114"/>
                <a:gd name="T8" fmla="*/ 7 w 114"/>
                <a:gd name="T9" fmla="*/ 0 h 114"/>
                <a:gd name="T10" fmla="*/ 4 w 114"/>
                <a:gd name="T11" fmla="*/ 0 h 114"/>
                <a:gd name="T12" fmla="*/ 2 w 114"/>
                <a:gd name="T13" fmla="*/ 2 h 114"/>
                <a:gd name="T14" fmla="*/ 0 w 114"/>
                <a:gd name="T15" fmla="*/ 3 h 114"/>
                <a:gd name="T16" fmla="*/ 0 w 114"/>
                <a:gd name="T17" fmla="*/ 5 h 114"/>
                <a:gd name="T18" fmla="*/ 0 w 114"/>
                <a:gd name="T19" fmla="*/ 7 h 114"/>
                <a:gd name="T20" fmla="*/ 2 w 114"/>
                <a:gd name="T21" fmla="*/ 9 h 114"/>
                <a:gd name="T22" fmla="*/ 4 w 114"/>
                <a:gd name="T23" fmla="*/ 10 h 114"/>
                <a:gd name="T24" fmla="*/ 7 w 114"/>
                <a:gd name="T25" fmla="*/ 10 h 114"/>
                <a:gd name="T26" fmla="*/ 9 w 114"/>
                <a:gd name="T27" fmla="*/ 10 h 114"/>
                <a:gd name="T28" fmla="*/ 11 w 114"/>
                <a:gd name="T29" fmla="*/ 9 h 114"/>
                <a:gd name="T30" fmla="*/ 13 w 114"/>
                <a:gd name="T31" fmla="*/ 7 h 114"/>
                <a:gd name="T32" fmla="*/ 13 w 114"/>
                <a:gd name="T33" fmla="*/ 5 h 1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4" h="114">
                  <a:moveTo>
                    <a:pt x="114" y="57"/>
                  </a:moveTo>
                  <a:lnTo>
                    <a:pt x="110" y="35"/>
                  </a:lnTo>
                  <a:lnTo>
                    <a:pt x="97" y="17"/>
                  </a:lnTo>
                  <a:lnTo>
                    <a:pt x="79" y="4"/>
                  </a:lnTo>
                  <a:lnTo>
                    <a:pt x="58" y="0"/>
                  </a:lnTo>
                  <a:lnTo>
                    <a:pt x="36" y="4"/>
                  </a:lnTo>
                  <a:lnTo>
                    <a:pt x="18" y="17"/>
                  </a:lnTo>
                  <a:lnTo>
                    <a:pt x="5" y="35"/>
                  </a:lnTo>
                  <a:lnTo>
                    <a:pt x="0" y="57"/>
                  </a:lnTo>
                  <a:lnTo>
                    <a:pt x="5" y="78"/>
                  </a:lnTo>
                  <a:lnTo>
                    <a:pt x="18" y="97"/>
                  </a:lnTo>
                  <a:lnTo>
                    <a:pt x="36" y="109"/>
                  </a:lnTo>
                  <a:lnTo>
                    <a:pt x="58" y="114"/>
                  </a:lnTo>
                  <a:lnTo>
                    <a:pt x="79" y="109"/>
                  </a:lnTo>
                  <a:lnTo>
                    <a:pt x="97" y="97"/>
                  </a:lnTo>
                  <a:lnTo>
                    <a:pt x="110" y="78"/>
                  </a:lnTo>
                  <a:lnTo>
                    <a:pt x="114" y="57"/>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2382" name="Group 190"/>
          <p:cNvGrpSpPr>
            <a:grpSpLocks/>
          </p:cNvGrpSpPr>
          <p:nvPr/>
        </p:nvGrpSpPr>
        <p:grpSpPr bwMode="auto">
          <a:xfrm>
            <a:off x="6237288" y="5483225"/>
            <a:ext cx="523875" cy="184150"/>
            <a:chOff x="3408" y="3454"/>
            <a:chExt cx="330" cy="116"/>
          </a:xfrm>
        </p:grpSpPr>
        <p:sp>
          <p:nvSpPr>
            <p:cNvPr id="108565" name="Freeform 191"/>
            <p:cNvSpPr>
              <a:spLocks/>
            </p:cNvSpPr>
            <p:nvPr/>
          </p:nvSpPr>
          <p:spPr bwMode="auto">
            <a:xfrm>
              <a:off x="3408" y="3509"/>
              <a:ext cx="52" cy="52"/>
            </a:xfrm>
            <a:custGeom>
              <a:avLst/>
              <a:gdLst>
                <a:gd name="T0" fmla="*/ 11 w 113"/>
                <a:gd name="T1" fmla="*/ 5 h 114"/>
                <a:gd name="T2" fmla="*/ 11 w 113"/>
                <a:gd name="T3" fmla="*/ 3 h 114"/>
                <a:gd name="T4" fmla="*/ 10 w 113"/>
                <a:gd name="T5" fmla="*/ 2 h 114"/>
                <a:gd name="T6" fmla="*/ 8 w 113"/>
                <a:gd name="T7" fmla="*/ 0 h 114"/>
                <a:gd name="T8" fmla="*/ 6 w 113"/>
                <a:gd name="T9" fmla="*/ 0 h 114"/>
                <a:gd name="T10" fmla="*/ 4 w 113"/>
                <a:gd name="T11" fmla="*/ 0 h 114"/>
                <a:gd name="T12" fmla="*/ 1 w 113"/>
                <a:gd name="T13" fmla="*/ 2 h 114"/>
                <a:gd name="T14" fmla="*/ 0 w 113"/>
                <a:gd name="T15" fmla="*/ 3 h 114"/>
                <a:gd name="T16" fmla="*/ 0 w 113"/>
                <a:gd name="T17" fmla="*/ 5 h 114"/>
                <a:gd name="T18" fmla="*/ 0 w 113"/>
                <a:gd name="T19" fmla="*/ 7 h 114"/>
                <a:gd name="T20" fmla="*/ 1 w 113"/>
                <a:gd name="T21" fmla="*/ 9 h 114"/>
                <a:gd name="T22" fmla="*/ 4 w 113"/>
                <a:gd name="T23" fmla="*/ 10 h 114"/>
                <a:gd name="T24" fmla="*/ 6 w 113"/>
                <a:gd name="T25" fmla="*/ 11 h 114"/>
                <a:gd name="T26" fmla="*/ 8 w 113"/>
                <a:gd name="T27" fmla="*/ 10 h 114"/>
                <a:gd name="T28" fmla="*/ 10 w 113"/>
                <a:gd name="T29" fmla="*/ 9 h 114"/>
                <a:gd name="T30" fmla="*/ 11 w 113"/>
                <a:gd name="T31" fmla="*/ 7 h 114"/>
                <a:gd name="T32" fmla="*/ 11 w 113"/>
                <a:gd name="T33" fmla="*/ 5 h 1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3" h="114">
                  <a:moveTo>
                    <a:pt x="113" y="57"/>
                  </a:moveTo>
                  <a:lnTo>
                    <a:pt x="109" y="35"/>
                  </a:lnTo>
                  <a:lnTo>
                    <a:pt x="97" y="17"/>
                  </a:lnTo>
                  <a:lnTo>
                    <a:pt x="79" y="4"/>
                  </a:lnTo>
                  <a:lnTo>
                    <a:pt x="57" y="0"/>
                  </a:lnTo>
                  <a:lnTo>
                    <a:pt x="36" y="4"/>
                  </a:lnTo>
                  <a:lnTo>
                    <a:pt x="16" y="17"/>
                  </a:lnTo>
                  <a:lnTo>
                    <a:pt x="5" y="35"/>
                  </a:lnTo>
                  <a:lnTo>
                    <a:pt x="0" y="57"/>
                  </a:lnTo>
                  <a:lnTo>
                    <a:pt x="5" y="79"/>
                  </a:lnTo>
                  <a:lnTo>
                    <a:pt x="16" y="97"/>
                  </a:lnTo>
                  <a:lnTo>
                    <a:pt x="36" y="109"/>
                  </a:lnTo>
                  <a:lnTo>
                    <a:pt x="57" y="114"/>
                  </a:lnTo>
                  <a:lnTo>
                    <a:pt x="79" y="109"/>
                  </a:lnTo>
                  <a:lnTo>
                    <a:pt x="97" y="97"/>
                  </a:lnTo>
                  <a:lnTo>
                    <a:pt x="109" y="79"/>
                  </a:lnTo>
                  <a:lnTo>
                    <a:pt x="113" y="57"/>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108566" name="Group 192"/>
            <p:cNvGrpSpPr>
              <a:grpSpLocks/>
            </p:cNvGrpSpPr>
            <p:nvPr/>
          </p:nvGrpSpPr>
          <p:grpSpPr bwMode="auto">
            <a:xfrm>
              <a:off x="3583" y="3454"/>
              <a:ext cx="155" cy="116"/>
              <a:chOff x="3583" y="3454"/>
              <a:chExt cx="155" cy="116"/>
            </a:xfrm>
          </p:grpSpPr>
          <p:sp>
            <p:nvSpPr>
              <p:cNvPr id="108567" name="Line 193"/>
              <p:cNvSpPr>
                <a:spLocks noChangeShapeType="1"/>
              </p:cNvSpPr>
              <p:nvPr/>
            </p:nvSpPr>
            <p:spPr bwMode="auto">
              <a:xfrm>
                <a:off x="3615" y="3454"/>
                <a:ext cx="19"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68" name="Freeform 194"/>
              <p:cNvSpPr>
                <a:spLocks/>
              </p:cNvSpPr>
              <p:nvPr/>
            </p:nvSpPr>
            <p:spPr bwMode="auto">
              <a:xfrm>
                <a:off x="3621" y="3454"/>
                <a:ext cx="26" cy="52"/>
              </a:xfrm>
              <a:custGeom>
                <a:avLst/>
                <a:gdLst>
                  <a:gd name="T0" fmla="*/ 0 w 58"/>
                  <a:gd name="T1" fmla="*/ 11 h 113"/>
                  <a:gd name="T2" fmla="*/ 1 w 58"/>
                  <a:gd name="T3" fmla="*/ 11 h 113"/>
                  <a:gd name="T4" fmla="*/ 3 w 58"/>
                  <a:gd name="T5" fmla="*/ 9 h 113"/>
                  <a:gd name="T6" fmla="*/ 4 w 58"/>
                  <a:gd name="T7" fmla="*/ 8 h 113"/>
                  <a:gd name="T8" fmla="*/ 5 w 58"/>
                  <a:gd name="T9" fmla="*/ 6 h 113"/>
                  <a:gd name="T10" fmla="*/ 5 w 58"/>
                  <a:gd name="T11" fmla="*/ 3 h 113"/>
                  <a:gd name="T12" fmla="*/ 5 w 58"/>
                  <a:gd name="T13" fmla="*/ 2 h 113"/>
                  <a:gd name="T14" fmla="*/ 4 w 58"/>
                  <a:gd name="T15" fmla="*/ 0 h 113"/>
                  <a:gd name="T16" fmla="*/ 3 w 58"/>
                  <a:gd name="T17" fmla="*/ 0 h 1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8" h="113">
                    <a:moveTo>
                      <a:pt x="0" y="113"/>
                    </a:moveTo>
                    <a:lnTo>
                      <a:pt x="16" y="109"/>
                    </a:lnTo>
                    <a:lnTo>
                      <a:pt x="32" y="96"/>
                    </a:lnTo>
                    <a:lnTo>
                      <a:pt x="46" y="78"/>
                    </a:lnTo>
                    <a:lnTo>
                      <a:pt x="55" y="56"/>
                    </a:lnTo>
                    <a:lnTo>
                      <a:pt x="58" y="35"/>
                    </a:lnTo>
                    <a:lnTo>
                      <a:pt x="54" y="17"/>
                    </a:lnTo>
                    <a:lnTo>
                      <a:pt x="44" y="4"/>
                    </a:lnTo>
                    <a:lnTo>
                      <a:pt x="3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569" name="Line 195"/>
              <p:cNvSpPr>
                <a:spLocks noChangeShapeType="1"/>
              </p:cNvSpPr>
              <p:nvPr/>
            </p:nvSpPr>
            <p:spPr bwMode="auto">
              <a:xfrm flipH="1">
                <a:off x="3612" y="3506"/>
                <a:ext cx="9"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70" name="Freeform 196"/>
              <p:cNvSpPr>
                <a:spLocks/>
              </p:cNvSpPr>
              <p:nvPr/>
            </p:nvSpPr>
            <p:spPr bwMode="auto">
              <a:xfrm>
                <a:off x="3621" y="3506"/>
                <a:ext cx="10" cy="26"/>
              </a:xfrm>
              <a:custGeom>
                <a:avLst/>
                <a:gdLst>
                  <a:gd name="T0" fmla="*/ 1 w 27"/>
                  <a:gd name="T1" fmla="*/ 5 h 57"/>
                  <a:gd name="T2" fmla="*/ 1 w 27"/>
                  <a:gd name="T3" fmla="*/ 3 h 57"/>
                  <a:gd name="T4" fmla="*/ 1 w 27"/>
                  <a:gd name="T5" fmla="*/ 1 h 57"/>
                  <a:gd name="T6" fmla="*/ 1 w 27"/>
                  <a:gd name="T7" fmla="*/ 0 h 57"/>
                  <a:gd name="T8" fmla="*/ 0 w 27"/>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57">
                    <a:moveTo>
                      <a:pt x="25" y="57"/>
                    </a:moveTo>
                    <a:lnTo>
                      <a:pt x="27" y="36"/>
                    </a:lnTo>
                    <a:lnTo>
                      <a:pt x="24" y="16"/>
                    </a:lnTo>
                    <a:lnTo>
                      <a:pt x="14" y="5"/>
                    </a:lnTo>
                    <a:lnTo>
                      <a:pt x="0"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571" name="Line 197"/>
              <p:cNvSpPr>
                <a:spLocks noChangeShapeType="1"/>
              </p:cNvSpPr>
              <p:nvPr/>
            </p:nvSpPr>
            <p:spPr bwMode="auto">
              <a:xfrm flipH="1">
                <a:off x="3628" y="3532"/>
                <a:ext cx="3" cy="1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72" name="Freeform 198"/>
              <p:cNvSpPr>
                <a:spLocks/>
              </p:cNvSpPr>
              <p:nvPr/>
            </p:nvSpPr>
            <p:spPr bwMode="auto">
              <a:xfrm>
                <a:off x="3602" y="3545"/>
                <a:ext cx="26" cy="25"/>
              </a:xfrm>
              <a:custGeom>
                <a:avLst/>
                <a:gdLst>
                  <a:gd name="T0" fmla="*/ 0 w 54"/>
                  <a:gd name="T1" fmla="*/ 5 h 56"/>
                  <a:gd name="T2" fmla="*/ 2 w 54"/>
                  <a:gd name="T3" fmla="*/ 4 h 56"/>
                  <a:gd name="T4" fmla="*/ 3 w 54"/>
                  <a:gd name="T5" fmla="*/ 4 h 56"/>
                  <a:gd name="T6" fmla="*/ 5 w 54"/>
                  <a:gd name="T7" fmla="*/ 2 h 56"/>
                  <a:gd name="T8" fmla="*/ 6 w 54"/>
                  <a:gd name="T9" fmla="*/ 0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56">
                    <a:moveTo>
                      <a:pt x="0" y="56"/>
                    </a:moveTo>
                    <a:lnTo>
                      <a:pt x="16" y="52"/>
                    </a:lnTo>
                    <a:lnTo>
                      <a:pt x="32" y="40"/>
                    </a:lnTo>
                    <a:lnTo>
                      <a:pt x="46" y="21"/>
                    </a:lnTo>
                    <a:lnTo>
                      <a:pt x="54" y="0"/>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573" name="Line 199"/>
              <p:cNvSpPr>
                <a:spLocks noChangeShapeType="1"/>
              </p:cNvSpPr>
              <p:nvPr/>
            </p:nvSpPr>
            <p:spPr bwMode="auto">
              <a:xfrm flipH="1">
                <a:off x="3583" y="3570"/>
                <a:ext cx="19"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8574" name="Freeform 200"/>
              <p:cNvSpPr>
                <a:spLocks/>
              </p:cNvSpPr>
              <p:nvPr/>
            </p:nvSpPr>
            <p:spPr bwMode="auto">
              <a:xfrm>
                <a:off x="3692" y="3454"/>
                <a:ext cx="46" cy="91"/>
              </a:xfrm>
              <a:custGeom>
                <a:avLst/>
                <a:gdLst>
                  <a:gd name="T0" fmla="*/ 9 w 99"/>
                  <a:gd name="T1" fmla="*/ 0 h 199"/>
                  <a:gd name="T2" fmla="*/ 0 w 99"/>
                  <a:gd name="T3" fmla="*/ 19 h 199"/>
                  <a:gd name="T4" fmla="*/ 10 w 99"/>
                  <a:gd name="T5" fmla="*/ 19 h 199"/>
                  <a:gd name="T6" fmla="*/ 0 60000 65536"/>
                  <a:gd name="T7" fmla="*/ 0 60000 65536"/>
                  <a:gd name="T8" fmla="*/ 0 60000 65536"/>
                </a:gdLst>
                <a:ahLst/>
                <a:cxnLst>
                  <a:cxn ang="T6">
                    <a:pos x="T0" y="T1"/>
                  </a:cxn>
                  <a:cxn ang="T7">
                    <a:pos x="T2" y="T3"/>
                  </a:cxn>
                  <a:cxn ang="T8">
                    <a:pos x="T4" y="T5"/>
                  </a:cxn>
                </a:cxnLst>
                <a:rect l="0" t="0" r="r" b="b"/>
                <a:pathLst>
                  <a:path w="99" h="199">
                    <a:moveTo>
                      <a:pt x="93" y="0"/>
                    </a:moveTo>
                    <a:lnTo>
                      <a:pt x="0" y="199"/>
                    </a:lnTo>
                    <a:lnTo>
                      <a:pt x="99" y="199"/>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8575" name="Line 201"/>
              <p:cNvSpPr>
                <a:spLocks noChangeShapeType="1"/>
              </p:cNvSpPr>
              <p:nvPr/>
            </p:nvSpPr>
            <p:spPr bwMode="auto">
              <a:xfrm flipH="1">
                <a:off x="3718" y="3519"/>
                <a:ext cx="13" cy="5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92253"/>
                                        </p:tgtEl>
                                        <p:attrNameLst>
                                          <p:attrName>style.visibility</p:attrName>
                                        </p:attrNameLst>
                                      </p:cBhvr>
                                      <p:to>
                                        <p:strVal val="visible"/>
                                      </p:to>
                                    </p:set>
                                    <p:animEffect transition="in" filter="wipe(left)">
                                      <p:cBhvr>
                                        <p:cTn id="7" dur="500"/>
                                        <p:tgtEl>
                                          <p:spTgt spid="39225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392223"/>
                                        </p:tgtEl>
                                        <p:attrNameLst>
                                          <p:attrName>style.visibility</p:attrName>
                                        </p:attrNameLst>
                                      </p:cBhvr>
                                      <p:to>
                                        <p:strVal val="visible"/>
                                      </p:to>
                                    </p:set>
                                    <p:animEffect transition="in" filter="strips(downRight)">
                                      <p:cBhvr>
                                        <p:cTn id="12" dur="500"/>
                                        <p:tgtEl>
                                          <p:spTgt spid="39222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92365"/>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392323"/>
                                        </p:tgtEl>
                                        <p:attrNameLst>
                                          <p:attrName>style.visibility</p:attrName>
                                        </p:attrNameLst>
                                      </p:cBhvr>
                                      <p:to>
                                        <p:strVal val="visible"/>
                                      </p:to>
                                    </p:set>
                                    <p:animEffect transition="in" filter="wipe(up)">
                                      <p:cBhvr>
                                        <p:cTn id="21" dur="500"/>
                                        <p:tgtEl>
                                          <p:spTgt spid="39232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392324"/>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392327"/>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1" presetClass="entr" presetSubtype="0" fill="hold" nodeType="clickEffect">
                                  <p:stCondLst>
                                    <p:cond delay="0"/>
                                  </p:stCondLst>
                                  <p:childTnLst>
                                    <p:set>
                                      <p:cBhvr>
                                        <p:cTn id="33" dur="1" fill="hold">
                                          <p:stCondLst>
                                            <p:cond delay="0"/>
                                          </p:stCondLst>
                                        </p:cTn>
                                        <p:tgtEl>
                                          <p:spTgt spid="392362"/>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392332"/>
                                        </p:tgtEl>
                                        <p:attrNameLst>
                                          <p:attrName>style.visibility</p:attrName>
                                        </p:attrNameLst>
                                      </p:cBhvr>
                                      <p:to>
                                        <p:strVal val="visible"/>
                                      </p:to>
                                    </p:set>
                                    <p:animEffect transition="in" filter="wipe(down)">
                                      <p:cBhvr>
                                        <p:cTn id="38" dur="500"/>
                                        <p:tgtEl>
                                          <p:spTgt spid="392332"/>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4" fill="hold" nodeType="clickEffect">
                                  <p:stCondLst>
                                    <p:cond delay="0"/>
                                  </p:stCondLst>
                                  <p:childTnLst>
                                    <p:set>
                                      <p:cBhvr>
                                        <p:cTn id="42" dur="1" fill="hold">
                                          <p:stCondLst>
                                            <p:cond delay="0"/>
                                          </p:stCondLst>
                                        </p:cTn>
                                        <p:tgtEl>
                                          <p:spTgt spid="392353"/>
                                        </p:tgtEl>
                                        <p:attrNameLst>
                                          <p:attrName>style.visibility</p:attrName>
                                        </p:attrNameLst>
                                      </p:cBhvr>
                                      <p:to>
                                        <p:strVal val="visible"/>
                                      </p:to>
                                    </p:set>
                                    <p:animEffect transition="in" filter="wipe(down)">
                                      <p:cBhvr>
                                        <p:cTn id="43" dur="500"/>
                                        <p:tgtEl>
                                          <p:spTgt spid="39235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nodeType="clickEffect">
                                  <p:stCondLst>
                                    <p:cond delay="0"/>
                                  </p:stCondLst>
                                  <p:childTnLst>
                                    <p:set>
                                      <p:cBhvr>
                                        <p:cTn id="47" dur="1" fill="hold">
                                          <p:stCondLst>
                                            <p:cond delay="0"/>
                                          </p:stCondLst>
                                        </p:cTn>
                                        <p:tgtEl>
                                          <p:spTgt spid="392382"/>
                                        </p:tgtEl>
                                        <p:attrNameLst>
                                          <p:attrName>style.visibility</p:attrName>
                                        </p:attrNameLst>
                                      </p:cBhvr>
                                      <p:to>
                                        <p:strVal val="visible"/>
                                      </p:to>
                                    </p:se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4" fill="hold" grpId="0" nodeType="clickEffect">
                                  <p:stCondLst>
                                    <p:cond delay="0"/>
                                  </p:stCondLst>
                                  <p:childTnLst>
                                    <p:set>
                                      <p:cBhvr>
                                        <p:cTn id="51" dur="1" fill="hold">
                                          <p:stCondLst>
                                            <p:cond delay="0"/>
                                          </p:stCondLst>
                                        </p:cTn>
                                        <p:tgtEl>
                                          <p:spTgt spid="392333"/>
                                        </p:tgtEl>
                                        <p:attrNameLst>
                                          <p:attrName>style.visibility</p:attrName>
                                        </p:attrNameLst>
                                      </p:cBhvr>
                                      <p:to>
                                        <p:strVal val="visible"/>
                                      </p:to>
                                    </p:set>
                                    <p:animEffect transition="in" filter="wipe(down)">
                                      <p:cBhvr>
                                        <p:cTn id="52" dur="500"/>
                                        <p:tgtEl>
                                          <p:spTgt spid="392333"/>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nodeType="clickEffect">
                                  <p:stCondLst>
                                    <p:cond delay="0"/>
                                  </p:stCondLst>
                                  <p:childTnLst>
                                    <p:set>
                                      <p:cBhvr>
                                        <p:cTn id="56" dur="1" fill="hold">
                                          <p:stCondLst>
                                            <p:cond delay="0"/>
                                          </p:stCondLst>
                                        </p:cTn>
                                        <p:tgtEl>
                                          <p:spTgt spid="392334"/>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nodeType="clickEffect">
                                  <p:stCondLst>
                                    <p:cond delay="0"/>
                                  </p:stCondLst>
                                  <p:childTnLst>
                                    <p:set>
                                      <p:cBhvr>
                                        <p:cTn id="60" dur="1" fill="hold">
                                          <p:stCondLst>
                                            <p:cond delay="0"/>
                                          </p:stCondLst>
                                        </p:cTn>
                                        <p:tgtEl>
                                          <p:spTgt spid="392344"/>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nodeType="clickEffect">
                                  <p:stCondLst>
                                    <p:cond delay="0"/>
                                  </p:stCondLst>
                                  <p:childTnLst>
                                    <p:set>
                                      <p:cBhvr>
                                        <p:cTn id="64" dur="1" fill="hold">
                                          <p:stCondLst>
                                            <p:cond delay="0"/>
                                          </p:stCondLst>
                                        </p:cTn>
                                        <p:tgtEl>
                                          <p:spTgt spid="392349"/>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22" presetClass="entr" presetSubtype="8" fill="hold" grpId="0" nodeType="clickEffect">
                                  <p:stCondLst>
                                    <p:cond delay="0"/>
                                  </p:stCondLst>
                                  <p:childTnLst>
                                    <p:set>
                                      <p:cBhvr>
                                        <p:cTn id="68" dur="1" fill="hold">
                                          <p:stCondLst>
                                            <p:cond delay="0"/>
                                          </p:stCondLst>
                                        </p:cTn>
                                        <p:tgtEl>
                                          <p:spTgt spid="392352"/>
                                        </p:tgtEl>
                                        <p:attrNameLst>
                                          <p:attrName>style.visibility</p:attrName>
                                        </p:attrNameLst>
                                      </p:cBhvr>
                                      <p:to>
                                        <p:strVal val="visible"/>
                                      </p:to>
                                    </p:set>
                                    <p:animEffect transition="in" filter="wipe(left)">
                                      <p:cBhvr>
                                        <p:cTn id="69" dur="500"/>
                                        <p:tgtEl>
                                          <p:spTgt spid="392352"/>
                                        </p:tgtEl>
                                      </p:cBhvr>
                                    </p:animEffect>
                                  </p:childTnLst>
                                </p:cTn>
                              </p:par>
                            </p:childTnLst>
                          </p:cTn>
                        </p:par>
                      </p:childTnLst>
                    </p:cTn>
                  </p:par>
                  <p:par>
                    <p:cTn id="70" fill="hold" nodeType="clickPar">
                      <p:stCondLst>
                        <p:cond delay="indefinite"/>
                      </p:stCondLst>
                      <p:childTnLst>
                        <p:par>
                          <p:cTn id="71" fill="hold" nodeType="withGroup">
                            <p:stCondLst>
                              <p:cond delay="0"/>
                            </p:stCondLst>
                            <p:childTnLst>
                              <p:par>
                                <p:cTn id="72" presetID="22" presetClass="entr" presetSubtype="8" fill="hold" nodeType="clickEffect">
                                  <p:stCondLst>
                                    <p:cond delay="0"/>
                                  </p:stCondLst>
                                  <p:childTnLst>
                                    <p:set>
                                      <p:cBhvr>
                                        <p:cTn id="73" dur="1" fill="hold">
                                          <p:stCondLst>
                                            <p:cond delay="0"/>
                                          </p:stCondLst>
                                        </p:cTn>
                                        <p:tgtEl>
                                          <p:spTgt spid="392375"/>
                                        </p:tgtEl>
                                        <p:attrNameLst>
                                          <p:attrName>style.visibility</p:attrName>
                                        </p:attrNameLst>
                                      </p:cBhvr>
                                      <p:to>
                                        <p:strVal val="visible"/>
                                      </p:to>
                                    </p:set>
                                    <p:animEffect transition="in" filter="wipe(left)">
                                      <p:cBhvr>
                                        <p:cTn id="74" dur="500"/>
                                        <p:tgtEl>
                                          <p:spTgt spid="3923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2223" grpId="0" autoUpdateAnimBg="0"/>
      <p:bldP spid="392323" grpId="0" animBg="1"/>
      <p:bldP spid="392332" grpId="0" animBg="1"/>
      <p:bldP spid="392333" grpId="0" animBg="1"/>
      <p:bldP spid="392352"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Text Box 2"/>
          <p:cNvSpPr txBox="1">
            <a:spLocks noChangeArrowheads="1"/>
          </p:cNvSpPr>
          <p:nvPr/>
        </p:nvSpPr>
        <p:spPr bwMode="auto">
          <a:xfrm>
            <a:off x="0" y="0"/>
            <a:ext cx="8748713" cy="7016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003399"/>
                </a:solidFill>
                <a:ea typeface="黑体" pitchFamily="2" charset="-122"/>
              </a:rPr>
              <a:t>两一般位置平面相交求交线的方法</a:t>
            </a:r>
          </a:p>
        </p:txBody>
      </p:sp>
      <p:sp>
        <p:nvSpPr>
          <p:cNvPr id="393219" name="Text Box 3"/>
          <p:cNvSpPr txBox="1">
            <a:spLocks noChangeArrowheads="1"/>
          </p:cNvSpPr>
          <p:nvPr/>
        </p:nvSpPr>
        <p:spPr bwMode="auto">
          <a:xfrm>
            <a:off x="0" y="5667375"/>
            <a:ext cx="8991600" cy="119062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lin ang="2700000" scaled="1"/>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3600" b="1">
                <a:solidFill>
                  <a:srgbClr val="003399"/>
                </a:solidFill>
                <a:ea typeface="黑体" pitchFamily="2" charset="-122"/>
              </a:rPr>
              <a:t>        </a:t>
            </a:r>
            <a:r>
              <a:rPr lang="zh-CN" altLang="en-US" sz="3600" b="1">
                <a:solidFill>
                  <a:srgbClr val="FF0000"/>
                </a:solidFill>
                <a:ea typeface="黑体" pitchFamily="2" charset="-122"/>
              </a:rPr>
              <a:t>用直线与平面求交点的方法求两平面的共有点。</a:t>
            </a:r>
          </a:p>
        </p:txBody>
      </p:sp>
      <p:grpSp>
        <p:nvGrpSpPr>
          <p:cNvPr id="393234" name="Group 18"/>
          <p:cNvGrpSpPr>
            <a:grpSpLocks/>
          </p:cNvGrpSpPr>
          <p:nvPr/>
        </p:nvGrpSpPr>
        <p:grpSpPr bwMode="auto">
          <a:xfrm>
            <a:off x="2555875" y="765175"/>
            <a:ext cx="3600450" cy="4843463"/>
            <a:chOff x="1610" y="482"/>
            <a:chExt cx="2268" cy="3051"/>
          </a:xfrm>
        </p:grpSpPr>
        <p:sp>
          <p:nvSpPr>
            <p:cNvPr id="109610" name="Line 19"/>
            <p:cNvSpPr>
              <a:spLocks noChangeShapeType="1"/>
            </p:cNvSpPr>
            <p:nvPr/>
          </p:nvSpPr>
          <p:spPr bwMode="auto">
            <a:xfrm flipH="1">
              <a:off x="1726" y="669"/>
              <a:ext cx="1223" cy="285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11" name="Line 20"/>
            <p:cNvSpPr>
              <a:spLocks noChangeShapeType="1"/>
            </p:cNvSpPr>
            <p:nvPr/>
          </p:nvSpPr>
          <p:spPr bwMode="auto">
            <a:xfrm flipV="1">
              <a:off x="1726" y="2182"/>
              <a:ext cx="1755" cy="133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12" name="Line 21"/>
            <p:cNvSpPr>
              <a:spLocks noChangeShapeType="1"/>
            </p:cNvSpPr>
            <p:nvPr/>
          </p:nvSpPr>
          <p:spPr bwMode="auto">
            <a:xfrm flipH="1" flipV="1">
              <a:off x="2949" y="669"/>
              <a:ext cx="769" cy="133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13" name="Freeform 22"/>
            <p:cNvSpPr>
              <a:spLocks/>
            </p:cNvSpPr>
            <p:nvPr/>
          </p:nvSpPr>
          <p:spPr bwMode="auto">
            <a:xfrm>
              <a:off x="3816" y="1937"/>
              <a:ext cx="62" cy="120"/>
            </a:xfrm>
            <a:custGeom>
              <a:avLst/>
              <a:gdLst>
                <a:gd name="T0" fmla="*/ 0 w 105"/>
                <a:gd name="T1" fmla="*/ 41 h 207"/>
                <a:gd name="T2" fmla="*/ 22 w 105"/>
                <a:gd name="T3" fmla="*/ 0 h 207"/>
                <a:gd name="T4" fmla="*/ 20 w 105"/>
                <a:gd name="T5" fmla="*/ 41 h 207"/>
                <a:gd name="T6" fmla="*/ 0 60000 65536"/>
                <a:gd name="T7" fmla="*/ 0 60000 65536"/>
                <a:gd name="T8" fmla="*/ 0 60000 65536"/>
              </a:gdLst>
              <a:ahLst/>
              <a:cxnLst>
                <a:cxn ang="T6">
                  <a:pos x="T0" y="T1"/>
                </a:cxn>
                <a:cxn ang="T7">
                  <a:pos x="T2" y="T3"/>
                </a:cxn>
                <a:cxn ang="T8">
                  <a:pos x="T4" y="T5"/>
                </a:cxn>
              </a:cxnLst>
              <a:rect l="0" t="0" r="r" b="b"/>
              <a:pathLst>
                <a:path w="105" h="207">
                  <a:moveTo>
                    <a:pt x="0" y="207"/>
                  </a:moveTo>
                  <a:lnTo>
                    <a:pt x="105" y="0"/>
                  </a:lnTo>
                  <a:lnTo>
                    <a:pt x="97" y="2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614" name="Line 23"/>
            <p:cNvSpPr>
              <a:spLocks noChangeShapeType="1"/>
            </p:cNvSpPr>
            <p:nvPr/>
          </p:nvSpPr>
          <p:spPr bwMode="auto">
            <a:xfrm flipH="1">
              <a:off x="3832" y="2024"/>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15" name="Freeform 24"/>
            <p:cNvSpPr>
              <a:spLocks/>
            </p:cNvSpPr>
            <p:nvPr/>
          </p:nvSpPr>
          <p:spPr bwMode="auto">
            <a:xfrm>
              <a:off x="2854" y="536"/>
              <a:ext cx="58" cy="71"/>
            </a:xfrm>
            <a:custGeom>
              <a:avLst/>
              <a:gdLst>
                <a:gd name="T0" fmla="*/ 0 w 99"/>
                <a:gd name="T1" fmla="*/ 26 h 116"/>
                <a:gd name="T2" fmla="*/ 8 w 99"/>
                <a:gd name="T3" fmla="*/ 26 h 116"/>
                <a:gd name="T4" fmla="*/ 11 w 99"/>
                <a:gd name="T5" fmla="*/ 26 h 116"/>
                <a:gd name="T6" fmla="*/ 13 w 99"/>
                <a:gd name="T7" fmla="*/ 24 h 116"/>
                <a:gd name="T8" fmla="*/ 15 w 99"/>
                <a:gd name="T9" fmla="*/ 23 h 116"/>
                <a:gd name="T10" fmla="*/ 17 w 99"/>
                <a:gd name="T11" fmla="*/ 20 h 116"/>
                <a:gd name="T12" fmla="*/ 18 w 99"/>
                <a:gd name="T13" fmla="*/ 17 h 116"/>
                <a:gd name="T14" fmla="*/ 19 w 99"/>
                <a:gd name="T15" fmla="*/ 13 h 116"/>
                <a:gd name="T16" fmla="*/ 20 w 99"/>
                <a:gd name="T17" fmla="*/ 10 h 116"/>
                <a:gd name="T18" fmla="*/ 20 w 99"/>
                <a:gd name="T19" fmla="*/ 7 h 116"/>
                <a:gd name="T20" fmla="*/ 19 w 99"/>
                <a:gd name="T21" fmla="*/ 4 h 116"/>
                <a:gd name="T22" fmla="*/ 18 w 99"/>
                <a:gd name="T23" fmla="*/ 2 h 116"/>
                <a:gd name="T24" fmla="*/ 16 w 99"/>
                <a:gd name="T25" fmla="*/ 1 h 116"/>
                <a:gd name="T26" fmla="*/ 15 w 99"/>
                <a:gd name="T27" fmla="*/ 0 h 116"/>
                <a:gd name="T28" fmla="*/ 6 w 99"/>
                <a:gd name="T29" fmla="*/ 0 h 1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9" h="116">
                  <a:moveTo>
                    <a:pt x="0" y="116"/>
                  </a:moveTo>
                  <a:lnTo>
                    <a:pt x="40" y="116"/>
                  </a:lnTo>
                  <a:lnTo>
                    <a:pt x="51" y="113"/>
                  </a:lnTo>
                  <a:lnTo>
                    <a:pt x="63" y="108"/>
                  </a:lnTo>
                  <a:lnTo>
                    <a:pt x="73" y="99"/>
                  </a:lnTo>
                  <a:lnTo>
                    <a:pt x="83" y="87"/>
                  </a:lnTo>
                  <a:lnTo>
                    <a:pt x="90" y="73"/>
                  </a:lnTo>
                  <a:lnTo>
                    <a:pt x="96" y="58"/>
                  </a:lnTo>
                  <a:lnTo>
                    <a:pt x="99" y="43"/>
                  </a:lnTo>
                  <a:lnTo>
                    <a:pt x="99" y="29"/>
                  </a:lnTo>
                  <a:lnTo>
                    <a:pt x="96" y="17"/>
                  </a:lnTo>
                  <a:lnTo>
                    <a:pt x="89" y="8"/>
                  </a:lnTo>
                  <a:lnTo>
                    <a:pt x="81" y="2"/>
                  </a:lnTo>
                  <a:lnTo>
                    <a:pt x="71" y="0"/>
                  </a:lnTo>
                  <a:lnTo>
                    <a:pt x="3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616" name="Freeform 25"/>
            <p:cNvSpPr>
              <a:spLocks/>
            </p:cNvSpPr>
            <p:nvPr/>
          </p:nvSpPr>
          <p:spPr bwMode="auto">
            <a:xfrm>
              <a:off x="2854" y="482"/>
              <a:ext cx="71" cy="125"/>
            </a:xfrm>
            <a:custGeom>
              <a:avLst/>
              <a:gdLst>
                <a:gd name="T0" fmla="*/ 16 w 118"/>
                <a:gd name="T1" fmla="*/ 20 h 209"/>
                <a:gd name="T2" fmla="*/ 17 w 118"/>
                <a:gd name="T3" fmla="*/ 19 h 209"/>
                <a:gd name="T4" fmla="*/ 20 w 118"/>
                <a:gd name="T5" fmla="*/ 18 h 209"/>
                <a:gd name="T6" fmla="*/ 22 w 118"/>
                <a:gd name="T7" fmla="*/ 16 h 209"/>
                <a:gd name="T8" fmla="*/ 24 w 118"/>
                <a:gd name="T9" fmla="*/ 13 h 209"/>
                <a:gd name="T10" fmla="*/ 25 w 118"/>
                <a:gd name="T11" fmla="*/ 10 h 209"/>
                <a:gd name="T12" fmla="*/ 26 w 118"/>
                <a:gd name="T13" fmla="*/ 7 h 209"/>
                <a:gd name="T14" fmla="*/ 25 w 118"/>
                <a:gd name="T15" fmla="*/ 4 h 209"/>
                <a:gd name="T16" fmla="*/ 25 w 118"/>
                <a:gd name="T17" fmla="*/ 2 h 209"/>
                <a:gd name="T18" fmla="*/ 23 w 118"/>
                <a:gd name="T19" fmla="*/ 1 h 209"/>
                <a:gd name="T20" fmla="*/ 21 w 118"/>
                <a:gd name="T21" fmla="*/ 0 h 209"/>
                <a:gd name="T22" fmla="*/ 12 w 118"/>
                <a:gd name="T23" fmla="*/ 0 h 209"/>
                <a:gd name="T24" fmla="*/ 0 w 118"/>
                <a:gd name="T25" fmla="*/ 45 h 2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8" h="209">
                  <a:moveTo>
                    <a:pt x="71" y="93"/>
                  </a:moveTo>
                  <a:lnTo>
                    <a:pt x="82" y="90"/>
                  </a:lnTo>
                  <a:lnTo>
                    <a:pt x="93" y="84"/>
                  </a:lnTo>
                  <a:lnTo>
                    <a:pt x="102" y="73"/>
                  </a:lnTo>
                  <a:lnTo>
                    <a:pt x="111" y="61"/>
                  </a:lnTo>
                  <a:lnTo>
                    <a:pt x="116" y="47"/>
                  </a:lnTo>
                  <a:lnTo>
                    <a:pt x="118" y="32"/>
                  </a:lnTo>
                  <a:lnTo>
                    <a:pt x="117" y="19"/>
                  </a:lnTo>
                  <a:lnTo>
                    <a:pt x="113" y="10"/>
                  </a:lnTo>
                  <a:lnTo>
                    <a:pt x="105" y="3"/>
                  </a:lnTo>
                  <a:lnTo>
                    <a:pt x="96" y="0"/>
                  </a:lnTo>
                  <a:lnTo>
                    <a:pt x="55" y="0"/>
                  </a:lnTo>
                  <a:lnTo>
                    <a:pt x="0"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617" name="Line 26"/>
            <p:cNvSpPr>
              <a:spLocks noChangeShapeType="1"/>
            </p:cNvSpPr>
            <p:nvPr/>
          </p:nvSpPr>
          <p:spPr bwMode="auto">
            <a:xfrm flipH="1">
              <a:off x="1622" y="3533"/>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18" name="Freeform 27"/>
            <p:cNvSpPr>
              <a:spLocks/>
            </p:cNvSpPr>
            <p:nvPr/>
          </p:nvSpPr>
          <p:spPr bwMode="auto">
            <a:xfrm>
              <a:off x="1610" y="3504"/>
              <a:ext cx="12" cy="29"/>
            </a:xfrm>
            <a:custGeom>
              <a:avLst/>
              <a:gdLst>
                <a:gd name="T0" fmla="*/ 0 w 26"/>
                <a:gd name="T1" fmla="*/ 0 h 52"/>
                <a:gd name="T2" fmla="*/ 0 w 26"/>
                <a:gd name="T3" fmla="*/ 2 h 52"/>
                <a:gd name="T4" fmla="*/ 0 w 26"/>
                <a:gd name="T5" fmla="*/ 4 h 52"/>
                <a:gd name="T6" fmla="*/ 0 w 26"/>
                <a:gd name="T7" fmla="*/ 6 h 52"/>
                <a:gd name="T8" fmla="*/ 1 w 26"/>
                <a:gd name="T9" fmla="*/ 8 h 52"/>
                <a:gd name="T10" fmla="*/ 1 w 26"/>
                <a:gd name="T11" fmla="*/ 9 h 52"/>
                <a:gd name="T12" fmla="*/ 3 w 26"/>
                <a:gd name="T13" fmla="*/ 9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2">
                  <a:moveTo>
                    <a:pt x="2" y="0"/>
                  </a:moveTo>
                  <a:lnTo>
                    <a:pt x="0" y="13"/>
                  </a:lnTo>
                  <a:lnTo>
                    <a:pt x="0" y="26"/>
                  </a:lnTo>
                  <a:lnTo>
                    <a:pt x="3" y="36"/>
                  </a:lnTo>
                  <a:lnTo>
                    <a:pt x="9" y="45"/>
                  </a:lnTo>
                  <a:lnTo>
                    <a:pt x="16" y="50"/>
                  </a:lnTo>
                  <a:lnTo>
                    <a:pt x="26"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619" name="Line 28"/>
            <p:cNvSpPr>
              <a:spLocks noChangeShapeType="1"/>
            </p:cNvSpPr>
            <p:nvPr/>
          </p:nvSpPr>
          <p:spPr bwMode="auto">
            <a:xfrm flipV="1">
              <a:off x="1610" y="3442"/>
              <a:ext cx="17"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20" name="Freeform 29"/>
            <p:cNvSpPr>
              <a:spLocks/>
            </p:cNvSpPr>
            <p:nvPr/>
          </p:nvSpPr>
          <p:spPr bwMode="auto">
            <a:xfrm>
              <a:off x="1627" y="3412"/>
              <a:ext cx="29" cy="30"/>
            </a:xfrm>
            <a:custGeom>
              <a:avLst/>
              <a:gdLst>
                <a:gd name="T0" fmla="*/ 10 w 50"/>
                <a:gd name="T1" fmla="*/ 0 h 52"/>
                <a:gd name="T2" fmla="*/ 8 w 50"/>
                <a:gd name="T3" fmla="*/ 1 h 52"/>
                <a:gd name="T4" fmla="*/ 6 w 50"/>
                <a:gd name="T5" fmla="*/ 1 h 52"/>
                <a:gd name="T6" fmla="*/ 4 w 50"/>
                <a:gd name="T7" fmla="*/ 3 h 52"/>
                <a:gd name="T8" fmla="*/ 2 w 50"/>
                <a:gd name="T9" fmla="*/ 5 h 52"/>
                <a:gd name="T10" fmla="*/ 1 w 50"/>
                <a:gd name="T11" fmla="*/ 8 h 52"/>
                <a:gd name="T12" fmla="*/ 0 w 50"/>
                <a:gd name="T13" fmla="*/ 10 h 5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 h="52">
                  <a:moveTo>
                    <a:pt x="50" y="0"/>
                  </a:moveTo>
                  <a:lnTo>
                    <a:pt x="40" y="2"/>
                  </a:lnTo>
                  <a:lnTo>
                    <a:pt x="30" y="6"/>
                  </a:lnTo>
                  <a:lnTo>
                    <a:pt x="20" y="15"/>
                  </a:lnTo>
                  <a:lnTo>
                    <a:pt x="12" y="25"/>
                  </a:lnTo>
                  <a:lnTo>
                    <a:pt x="4" y="38"/>
                  </a:lnTo>
                  <a:lnTo>
                    <a:pt x="0"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621" name="Line 30"/>
            <p:cNvSpPr>
              <a:spLocks noChangeShapeType="1"/>
            </p:cNvSpPr>
            <p:nvPr/>
          </p:nvSpPr>
          <p:spPr bwMode="auto">
            <a:xfrm>
              <a:off x="1656" y="3412"/>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22" name="Line 31"/>
            <p:cNvSpPr>
              <a:spLocks noChangeShapeType="1"/>
            </p:cNvSpPr>
            <p:nvPr/>
          </p:nvSpPr>
          <p:spPr bwMode="auto">
            <a:xfrm flipV="1">
              <a:off x="3481" y="2003"/>
              <a:ext cx="237" cy="17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3248" name="Group 32"/>
          <p:cNvGrpSpPr>
            <a:grpSpLocks/>
          </p:cNvGrpSpPr>
          <p:nvPr/>
        </p:nvGrpSpPr>
        <p:grpSpPr bwMode="auto">
          <a:xfrm>
            <a:off x="2589213" y="1543050"/>
            <a:ext cx="3808412" cy="3319463"/>
            <a:chOff x="1631" y="972"/>
            <a:chExt cx="2399" cy="2091"/>
          </a:xfrm>
        </p:grpSpPr>
        <p:sp>
          <p:nvSpPr>
            <p:cNvPr id="109574" name="Line 33"/>
            <p:cNvSpPr>
              <a:spLocks noChangeShapeType="1"/>
            </p:cNvSpPr>
            <p:nvPr/>
          </p:nvSpPr>
          <p:spPr bwMode="auto">
            <a:xfrm flipV="1">
              <a:off x="2719" y="2180"/>
              <a:ext cx="771" cy="590"/>
            </a:xfrm>
            <a:prstGeom prst="line">
              <a:avLst/>
            </a:prstGeom>
            <a:noFill/>
            <a:ln w="571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09575" name="Line 34"/>
            <p:cNvSpPr>
              <a:spLocks noChangeShapeType="1"/>
            </p:cNvSpPr>
            <p:nvPr/>
          </p:nvSpPr>
          <p:spPr bwMode="auto">
            <a:xfrm>
              <a:off x="1631" y="1114"/>
              <a:ext cx="902" cy="52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6" name="Line 35"/>
            <p:cNvSpPr>
              <a:spLocks noChangeShapeType="1"/>
            </p:cNvSpPr>
            <p:nvPr/>
          </p:nvSpPr>
          <p:spPr bwMode="auto">
            <a:xfrm flipH="1">
              <a:off x="2803" y="2436"/>
              <a:ext cx="1111" cy="4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7" name="Line 36"/>
            <p:cNvSpPr>
              <a:spLocks noChangeShapeType="1"/>
            </p:cNvSpPr>
            <p:nvPr/>
          </p:nvSpPr>
          <p:spPr bwMode="auto">
            <a:xfrm flipH="1" flipV="1">
              <a:off x="2591" y="2581"/>
              <a:ext cx="212" cy="32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8" name="Line 37"/>
            <p:cNvSpPr>
              <a:spLocks noChangeShapeType="1"/>
            </p:cNvSpPr>
            <p:nvPr/>
          </p:nvSpPr>
          <p:spPr bwMode="auto">
            <a:xfrm flipH="1">
              <a:off x="2591" y="1945"/>
              <a:ext cx="478" cy="6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79" name="Line 38"/>
            <p:cNvSpPr>
              <a:spLocks noChangeShapeType="1"/>
            </p:cNvSpPr>
            <p:nvPr/>
          </p:nvSpPr>
          <p:spPr bwMode="auto">
            <a:xfrm>
              <a:off x="2546" y="1646"/>
              <a:ext cx="74"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0" name="Line 39"/>
            <p:cNvSpPr>
              <a:spLocks noChangeShapeType="1"/>
            </p:cNvSpPr>
            <p:nvPr/>
          </p:nvSpPr>
          <p:spPr bwMode="auto">
            <a:xfrm>
              <a:off x="2641" y="1696"/>
              <a:ext cx="63"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1" name="Line 40"/>
            <p:cNvSpPr>
              <a:spLocks noChangeShapeType="1"/>
            </p:cNvSpPr>
            <p:nvPr/>
          </p:nvSpPr>
          <p:spPr bwMode="auto">
            <a:xfrm>
              <a:off x="2724" y="1746"/>
              <a:ext cx="67"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2" name="Line 41"/>
            <p:cNvSpPr>
              <a:spLocks noChangeShapeType="1"/>
            </p:cNvSpPr>
            <p:nvPr/>
          </p:nvSpPr>
          <p:spPr bwMode="auto">
            <a:xfrm>
              <a:off x="2812" y="1796"/>
              <a:ext cx="62" cy="3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3" name="Line 42"/>
            <p:cNvSpPr>
              <a:spLocks noChangeShapeType="1"/>
            </p:cNvSpPr>
            <p:nvPr/>
          </p:nvSpPr>
          <p:spPr bwMode="auto">
            <a:xfrm>
              <a:off x="2895" y="1845"/>
              <a:ext cx="62" cy="3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4" name="Line 43"/>
            <p:cNvSpPr>
              <a:spLocks noChangeShapeType="1"/>
            </p:cNvSpPr>
            <p:nvPr/>
          </p:nvSpPr>
          <p:spPr bwMode="auto">
            <a:xfrm>
              <a:off x="2982" y="1895"/>
              <a:ext cx="71" cy="4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5" name="Line 44"/>
            <p:cNvSpPr>
              <a:spLocks noChangeShapeType="1"/>
            </p:cNvSpPr>
            <p:nvPr/>
          </p:nvSpPr>
          <p:spPr bwMode="auto">
            <a:xfrm>
              <a:off x="3069" y="1945"/>
              <a:ext cx="845" cy="49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6" name="Line 45"/>
            <p:cNvSpPr>
              <a:spLocks noChangeShapeType="1"/>
            </p:cNvSpPr>
            <p:nvPr/>
          </p:nvSpPr>
          <p:spPr bwMode="auto">
            <a:xfrm flipH="1" flipV="1">
              <a:off x="1631" y="1114"/>
              <a:ext cx="682" cy="104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7" name="Line 46"/>
            <p:cNvSpPr>
              <a:spLocks noChangeShapeType="1"/>
            </p:cNvSpPr>
            <p:nvPr/>
          </p:nvSpPr>
          <p:spPr bwMode="auto">
            <a:xfrm flipH="1" flipV="1">
              <a:off x="2537" y="2506"/>
              <a:ext cx="42" cy="5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8" name="Line 47"/>
            <p:cNvSpPr>
              <a:spLocks noChangeShapeType="1"/>
            </p:cNvSpPr>
            <p:nvPr/>
          </p:nvSpPr>
          <p:spPr bwMode="auto">
            <a:xfrm flipH="1" flipV="1">
              <a:off x="2487" y="2423"/>
              <a:ext cx="38" cy="6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89" name="Line 48"/>
            <p:cNvSpPr>
              <a:spLocks noChangeShapeType="1"/>
            </p:cNvSpPr>
            <p:nvPr/>
          </p:nvSpPr>
          <p:spPr bwMode="auto">
            <a:xfrm flipH="1" flipV="1">
              <a:off x="2433" y="2340"/>
              <a:ext cx="38" cy="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90" name="Line 49"/>
            <p:cNvSpPr>
              <a:spLocks noChangeShapeType="1"/>
            </p:cNvSpPr>
            <p:nvPr/>
          </p:nvSpPr>
          <p:spPr bwMode="auto">
            <a:xfrm flipH="1" flipV="1">
              <a:off x="2379" y="2257"/>
              <a:ext cx="38" cy="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91" name="Line 50"/>
            <p:cNvSpPr>
              <a:spLocks noChangeShapeType="1"/>
            </p:cNvSpPr>
            <p:nvPr/>
          </p:nvSpPr>
          <p:spPr bwMode="auto">
            <a:xfrm flipH="1" flipV="1">
              <a:off x="2325" y="2174"/>
              <a:ext cx="38" cy="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92" name="Freeform 51"/>
            <p:cNvSpPr>
              <a:spLocks/>
            </p:cNvSpPr>
            <p:nvPr/>
          </p:nvSpPr>
          <p:spPr bwMode="auto">
            <a:xfrm>
              <a:off x="1639" y="972"/>
              <a:ext cx="87" cy="121"/>
            </a:xfrm>
            <a:custGeom>
              <a:avLst/>
              <a:gdLst>
                <a:gd name="T0" fmla="*/ 0 w 153"/>
                <a:gd name="T1" fmla="*/ 41 h 209"/>
                <a:gd name="T2" fmla="*/ 10 w 153"/>
                <a:gd name="T3" fmla="*/ 0 h 209"/>
                <a:gd name="T4" fmla="*/ 14 w 153"/>
                <a:gd name="T5" fmla="*/ 23 h 209"/>
                <a:gd name="T6" fmla="*/ 28 w 153"/>
                <a:gd name="T7" fmla="*/ 0 h 209"/>
                <a:gd name="T8" fmla="*/ 18 w 153"/>
                <a:gd name="T9" fmla="*/ 41 h 2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3" h="209">
                  <a:moveTo>
                    <a:pt x="0" y="209"/>
                  </a:moveTo>
                  <a:lnTo>
                    <a:pt x="56" y="0"/>
                  </a:lnTo>
                  <a:lnTo>
                    <a:pt x="73" y="116"/>
                  </a:lnTo>
                  <a:lnTo>
                    <a:pt x="153" y="0"/>
                  </a:lnTo>
                  <a:lnTo>
                    <a:pt x="98"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593" name="Freeform 52"/>
            <p:cNvSpPr>
              <a:spLocks/>
            </p:cNvSpPr>
            <p:nvPr/>
          </p:nvSpPr>
          <p:spPr bwMode="auto">
            <a:xfrm>
              <a:off x="2650" y="2939"/>
              <a:ext cx="79" cy="124"/>
            </a:xfrm>
            <a:custGeom>
              <a:avLst/>
              <a:gdLst>
                <a:gd name="T0" fmla="*/ 0 w 137"/>
                <a:gd name="T1" fmla="*/ 44 h 209"/>
                <a:gd name="T2" fmla="*/ 10 w 137"/>
                <a:gd name="T3" fmla="*/ 0 h 209"/>
                <a:gd name="T4" fmla="*/ 16 w 137"/>
                <a:gd name="T5" fmla="*/ 44 h 209"/>
                <a:gd name="T6" fmla="*/ 27 w 137"/>
                <a:gd name="T7" fmla="*/ 0 h 2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7" h="209">
                  <a:moveTo>
                    <a:pt x="0" y="209"/>
                  </a:moveTo>
                  <a:lnTo>
                    <a:pt x="56" y="0"/>
                  </a:lnTo>
                  <a:lnTo>
                    <a:pt x="81" y="209"/>
                  </a:lnTo>
                  <a:lnTo>
                    <a:pt x="13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594" name="Freeform 53"/>
            <p:cNvSpPr>
              <a:spLocks/>
            </p:cNvSpPr>
            <p:nvPr/>
          </p:nvSpPr>
          <p:spPr bwMode="auto">
            <a:xfrm>
              <a:off x="3988" y="2369"/>
              <a:ext cx="42" cy="125"/>
            </a:xfrm>
            <a:custGeom>
              <a:avLst/>
              <a:gdLst>
                <a:gd name="T0" fmla="*/ 15 w 65"/>
                <a:gd name="T1" fmla="*/ 0 h 209"/>
                <a:gd name="T2" fmla="*/ 0 w 65"/>
                <a:gd name="T3" fmla="*/ 45 h 209"/>
                <a:gd name="T4" fmla="*/ 17 w 65"/>
                <a:gd name="T5" fmla="*/ 45 h 209"/>
                <a:gd name="T6" fmla="*/ 0 60000 65536"/>
                <a:gd name="T7" fmla="*/ 0 60000 65536"/>
                <a:gd name="T8" fmla="*/ 0 60000 65536"/>
              </a:gdLst>
              <a:ahLst/>
              <a:cxnLst>
                <a:cxn ang="T6">
                  <a:pos x="T0" y="T1"/>
                </a:cxn>
                <a:cxn ang="T7">
                  <a:pos x="T2" y="T3"/>
                </a:cxn>
                <a:cxn ang="T8">
                  <a:pos x="T4" y="T5"/>
                </a:cxn>
              </a:cxnLst>
              <a:rect l="0" t="0" r="r" b="b"/>
              <a:pathLst>
                <a:path w="65" h="209">
                  <a:moveTo>
                    <a:pt x="55" y="0"/>
                  </a:moveTo>
                  <a:lnTo>
                    <a:pt x="0" y="209"/>
                  </a:lnTo>
                  <a:lnTo>
                    <a:pt x="65" y="2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595" name="Freeform 54"/>
            <p:cNvSpPr>
              <a:spLocks/>
            </p:cNvSpPr>
            <p:nvPr/>
          </p:nvSpPr>
          <p:spPr bwMode="auto">
            <a:xfrm>
              <a:off x="3103" y="1758"/>
              <a:ext cx="70" cy="125"/>
            </a:xfrm>
            <a:custGeom>
              <a:avLst/>
              <a:gdLst>
                <a:gd name="T0" fmla="*/ 0 w 120"/>
                <a:gd name="T1" fmla="*/ 45 h 208"/>
                <a:gd name="T2" fmla="*/ 11 w 120"/>
                <a:gd name="T3" fmla="*/ 0 h 208"/>
                <a:gd name="T4" fmla="*/ 24 w 120"/>
                <a:gd name="T5" fmla="*/ 0 h 208"/>
                <a:gd name="T6" fmla="*/ 0 60000 65536"/>
                <a:gd name="T7" fmla="*/ 0 60000 65536"/>
                <a:gd name="T8" fmla="*/ 0 60000 65536"/>
              </a:gdLst>
              <a:ahLst/>
              <a:cxnLst>
                <a:cxn ang="T6">
                  <a:pos x="T0" y="T1"/>
                </a:cxn>
                <a:cxn ang="T7">
                  <a:pos x="T2" y="T3"/>
                </a:cxn>
                <a:cxn ang="T8">
                  <a:pos x="T4" y="T5"/>
                </a:cxn>
              </a:cxnLst>
              <a:rect l="0" t="0" r="r" b="b"/>
              <a:pathLst>
                <a:path w="120" h="208">
                  <a:moveTo>
                    <a:pt x="0" y="208"/>
                  </a:moveTo>
                  <a:lnTo>
                    <a:pt x="55" y="0"/>
                  </a:lnTo>
                  <a:lnTo>
                    <a:pt x="12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09596" name="Line 55"/>
            <p:cNvSpPr>
              <a:spLocks noChangeShapeType="1"/>
            </p:cNvSpPr>
            <p:nvPr/>
          </p:nvSpPr>
          <p:spPr bwMode="auto">
            <a:xfrm>
              <a:off x="3119" y="1812"/>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97" name="Line 56"/>
            <p:cNvSpPr>
              <a:spLocks noChangeShapeType="1"/>
            </p:cNvSpPr>
            <p:nvPr/>
          </p:nvSpPr>
          <p:spPr bwMode="auto">
            <a:xfrm flipV="1">
              <a:off x="2458" y="2569"/>
              <a:ext cx="34" cy="1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98" name="Line 57"/>
            <p:cNvSpPr>
              <a:spLocks noChangeShapeType="1"/>
            </p:cNvSpPr>
            <p:nvPr/>
          </p:nvSpPr>
          <p:spPr bwMode="auto">
            <a:xfrm flipH="1">
              <a:off x="2471" y="2569"/>
              <a:ext cx="70" cy="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599" name="Line 58"/>
            <p:cNvSpPr>
              <a:spLocks noChangeShapeType="1"/>
            </p:cNvSpPr>
            <p:nvPr/>
          </p:nvSpPr>
          <p:spPr bwMode="auto">
            <a:xfrm>
              <a:off x="2496" y="2614"/>
              <a:ext cx="12" cy="7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0" name="Line 59"/>
            <p:cNvSpPr>
              <a:spLocks noChangeShapeType="1"/>
            </p:cNvSpPr>
            <p:nvPr/>
          </p:nvSpPr>
          <p:spPr bwMode="auto">
            <a:xfrm flipV="1">
              <a:off x="2733" y="2718"/>
              <a:ext cx="45" cy="38"/>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1" name="Line 60"/>
            <p:cNvSpPr>
              <a:spLocks noChangeShapeType="1"/>
            </p:cNvSpPr>
            <p:nvPr/>
          </p:nvSpPr>
          <p:spPr bwMode="auto">
            <a:xfrm flipV="1">
              <a:off x="2799" y="2660"/>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2" name="Line 61"/>
            <p:cNvSpPr>
              <a:spLocks noChangeShapeType="1"/>
            </p:cNvSpPr>
            <p:nvPr/>
          </p:nvSpPr>
          <p:spPr bwMode="auto">
            <a:xfrm flipV="1">
              <a:off x="2878" y="2602"/>
              <a:ext cx="58" cy="41"/>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3" name="Line 62"/>
            <p:cNvSpPr>
              <a:spLocks noChangeShapeType="1"/>
            </p:cNvSpPr>
            <p:nvPr/>
          </p:nvSpPr>
          <p:spPr bwMode="auto">
            <a:xfrm flipV="1">
              <a:off x="2953" y="2540"/>
              <a:ext cx="58" cy="4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4" name="Line 63"/>
            <p:cNvSpPr>
              <a:spLocks noChangeShapeType="1"/>
            </p:cNvSpPr>
            <p:nvPr/>
          </p:nvSpPr>
          <p:spPr bwMode="auto">
            <a:xfrm flipV="1">
              <a:off x="3032" y="2481"/>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5" name="Line 64"/>
            <p:cNvSpPr>
              <a:spLocks noChangeShapeType="1"/>
            </p:cNvSpPr>
            <p:nvPr/>
          </p:nvSpPr>
          <p:spPr bwMode="auto">
            <a:xfrm flipV="1">
              <a:off x="3111" y="2423"/>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6" name="Line 65"/>
            <p:cNvSpPr>
              <a:spLocks noChangeShapeType="1"/>
            </p:cNvSpPr>
            <p:nvPr/>
          </p:nvSpPr>
          <p:spPr bwMode="auto">
            <a:xfrm flipV="1">
              <a:off x="3190" y="2361"/>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7" name="Line 66"/>
            <p:cNvSpPr>
              <a:spLocks noChangeShapeType="1"/>
            </p:cNvSpPr>
            <p:nvPr/>
          </p:nvSpPr>
          <p:spPr bwMode="auto">
            <a:xfrm flipV="1">
              <a:off x="3269" y="2303"/>
              <a:ext cx="58" cy="4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8" name="Line 67"/>
            <p:cNvSpPr>
              <a:spLocks noChangeShapeType="1"/>
            </p:cNvSpPr>
            <p:nvPr/>
          </p:nvSpPr>
          <p:spPr bwMode="auto">
            <a:xfrm flipV="1">
              <a:off x="3344" y="2244"/>
              <a:ext cx="58" cy="46"/>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09609" name="Line 68"/>
            <p:cNvSpPr>
              <a:spLocks noChangeShapeType="1"/>
            </p:cNvSpPr>
            <p:nvPr/>
          </p:nvSpPr>
          <p:spPr bwMode="auto">
            <a:xfrm flipV="1">
              <a:off x="3423" y="2195"/>
              <a:ext cx="46" cy="33"/>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393234"/>
                                        </p:tgtEl>
                                        <p:attrNameLst>
                                          <p:attrName>style.visibility</p:attrName>
                                        </p:attrNameLst>
                                      </p:cBhvr>
                                      <p:to>
                                        <p:strVal val="visible"/>
                                      </p:to>
                                    </p:set>
                                    <p:animEffect transition="in" filter="wipe(down)">
                                      <p:cBhvr>
                                        <p:cTn id="7" dur="500"/>
                                        <p:tgtEl>
                                          <p:spTgt spid="3932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nodeType="clickEffect">
                                  <p:stCondLst>
                                    <p:cond delay="0"/>
                                  </p:stCondLst>
                                  <p:childTnLst>
                                    <p:set>
                                      <p:cBhvr>
                                        <p:cTn id="11" dur="1" fill="hold">
                                          <p:stCondLst>
                                            <p:cond delay="0"/>
                                          </p:stCondLst>
                                        </p:cTn>
                                        <p:tgtEl>
                                          <p:spTgt spid="393248"/>
                                        </p:tgtEl>
                                        <p:attrNameLst>
                                          <p:attrName>style.visibility</p:attrName>
                                        </p:attrNameLst>
                                      </p:cBhvr>
                                      <p:to>
                                        <p:strVal val="visible"/>
                                      </p:to>
                                    </p:set>
                                    <p:animEffect transition="in" filter="wipe(right)">
                                      <p:cBhvr>
                                        <p:cTn id="12" dur="500"/>
                                        <p:tgtEl>
                                          <p:spTgt spid="39324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32" fill="hold" grpId="0" nodeType="clickEffect">
                                  <p:stCondLst>
                                    <p:cond delay="0"/>
                                  </p:stCondLst>
                                  <p:childTnLst>
                                    <p:set>
                                      <p:cBhvr>
                                        <p:cTn id="16" dur="1" fill="hold">
                                          <p:stCondLst>
                                            <p:cond delay="0"/>
                                          </p:stCondLst>
                                        </p:cTn>
                                        <p:tgtEl>
                                          <p:spTgt spid="393219"/>
                                        </p:tgtEl>
                                        <p:attrNameLst>
                                          <p:attrName>style.visibility</p:attrName>
                                        </p:attrNameLst>
                                      </p:cBhvr>
                                      <p:to>
                                        <p:strVal val="visible"/>
                                      </p:to>
                                    </p:set>
                                    <p:animEffect transition="in" filter="box(out)">
                                      <p:cBhvr>
                                        <p:cTn id="17" dur="500"/>
                                        <p:tgtEl>
                                          <p:spTgt spid="393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3219" grpId="0" autoUpdateAnimBg="0"/>
    </p:bldLst>
  </p:timing>
</p:sld>
</file>

<file path=ppt/slides/slide10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94307" name="Rectangle 67"/>
          <p:cNvSpPr>
            <a:spLocks noChangeArrowheads="1"/>
          </p:cNvSpPr>
          <p:nvPr/>
        </p:nvSpPr>
        <p:spPr bwMode="auto">
          <a:xfrm>
            <a:off x="5651500" y="1341438"/>
            <a:ext cx="3492500" cy="43592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b="1">
                <a:solidFill>
                  <a:srgbClr val="003399"/>
                </a:solidFill>
                <a:ea typeface="黑体" pitchFamily="2" charset="-122"/>
              </a:rPr>
              <a:t>        </a:t>
            </a:r>
            <a:r>
              <a:rPr lang="zh-CN" altLang="en-US" sz="4000" b="1">
                <a:solidFill>
                  <a:srgbClr val="003399"/>
                </a:solidFill>
                <a:ea typeface="黑体" pitchFamily="2" charset="-122"/>
              </a:rPr>
              <a:t>两一般位置平面相交，求交线步骤</a:t>
            </a:r>
            <a:r>
              <a:rPr lang="zh-CN" altLang="en-US" sz="4000" b="1">
                <a:solidFill>
                  <a:schemeClr val="accent2"/>
                </a:solidFill>
                <a:ea typeface="黑体" pitchFamily="2" charset="-122"/>
              </a:rPr>
              <a:t>：</a:t>
            </a:r>
            <a:endParaRPr lang="zh-CN" altLang="en-US" sz="4000" b="1">
              <a:solidFill>
                <a:srgbClr val="003399"/>
              </a:solidFill>
              <a:ea typeface="黑体" pitchFamily="2" charset="-122"/>
            </a:endParaRPr>
          </a:p>
          <a:p>
            <a:pPr eaLnBrk="1" hangingPunct="1">
              <a:spcBef>
                <a:spcPct val="0"/>
              </a:spcBef>
              <a:buFontTx/>
              <a:buNone/>
            </a:pPr>
            <a:r>
              <a:rPr lang="zh-CN" altLang="en-US" sz="4000" b="1">
                <a:solidFill>
                  <a:srgbClr val="FF0000"/>
                </a:solidFill>
                <a:ea typeface="黑体" pitchFamily="2" charset="-122"/>
              </a:rPr>
              <a:t>        用直线与平面求交点的方法求两平面的共有点。</a:t>
            </a:r>
          </a:p>
        </p:txBody>
      </p:sp>
      <p:sp>
        <p:nvSpPr>
          <p:cNvPr id="110595" name="Rectangle 68"/>
          <p:cNvSpPr>
            <a:spLocks noGrp="1" noChangeArrowheads="1"/>
          </p:cNvSpPr>
          <p:nvPr>
            <p:ph type="subTitle" idx="1"/>
          </p:nvPr>
        </p:nvSpPr>
        <p:spPr>
          <a:xfrm>
            <a:off x="0" y="0"/>
            <a:ext cx="9144000" cy="609600"/>
          </a:xfrm>
          <a:extLst>
            <a:ext uri="{909E8E84-426E-40DD-AFC4-6F175D3DCCD1}">
              <a14:hiddenFill xmlns:a14="http://schemas.microsoft.com/office/drawing/2010/main">
                <a:gradFill rotWithShape="0">
                  <a:gsLst>
                    <a:gs pos="0">
                      <a:srgbClr val="CCFFCC"/>
                    </a:gs>
                    <a:gs pos="50000">
                      <a:srgbClr val="FFFFFF"/>
                    </a:gs>
                    <a:gs pos="100000">
                      <a:srgbClr val="CCFFCC"/>
                    </a:gs>
                  </a:gsLst>
                  <a:lin ang="2700000" scaled="1"/>
                </a:gradFill>
              </a14:hiddenFill>
            </a:ext>
          </a:extLst>
        </p:spPr>
        <p:txBody>
          <a:bodyPr/>
          <a:lstStyle/>
          <a:p>
            <a:pPr indent="101600" algn="l" eaLnBrk="1" hangingPunct="1"/>
            <a:r>
              <a:rPr lang="zh-CN" altLang="en-US" sz="4000" b="1" smtClean="0">
                <a:solidFill>
                  <a:srgbClr val="FF0000"/>
                </a:solidFill>
                <a:latin typeface="黑体" pitchFamily="2" charset="-122"/>
                <a:ea typeface="黑体" pitchFamily="2" charset="-122"/>
              </a:rPr>
              <a:t>例</a:t>
            </a:r>
            <a:r>
              <a:rPr lang="en-US" altLang="zh-CN" sz="4000" b="1" smtClean="0">
                <a:solidFill>
                  <a:srgbClr val="FF0000"/>
                </a:solidFill>
                <a:latin typeface="黑体" pitchFamily="2" charset="-122"/>
                <a:ea typeface="黑体" pitchFamily="2" charset="-122"/>
              </a:rPr>
              <a:t>7.</a:t>
            </a:r>
            <a:r>
              <a:rPr lang="zh-CN" altLang="en-US" sz="4000" b="1" smtClean="0">
                <a:solidFill>
                  <a:srgbClr val="FF0000"/>
                </a:solidFill>
                <a:latin typeface="黑体" pitchFamily="2" charset="-122"/>
                <a:ea typeface="黑体" pitchFamily="2" charset="-122"/>
              </a:rPr>
              <a:t>求两平面的交线。</a:t>
            </a:r>
          </a:p>
        </p:txBody>
      </p:sp>
      <p:grpSp>
        <p:nvGrpSpPr>
          <p:cNvPr id="394499" name="Group 259"/>
          <p:cNvGrpSpPr>
            <a:grpSpLocks/>
          </p:cNvGrpSpPr>
          <p:nvPr/>
        </p:nvGrpSpPr>
        <p:grpSpPr bwMode="auto">
          <a:xfrm>
            <a:off x="598488" y="661988"/>
            <a:ext cx="4014787" cy="3059112"/>
            <a:chOff x="1466" y="391"/>
            <a:chExt cx="2529" cy="1927"/>
          </a:xfrm>
        </p:grpSpPr>
        <p:sp>
          <p:nvSpPr>
            <p:cNvPr id="110759" name="Line 260"/>
            <p:cNvSpPr>
              <a:spLocks noChangeShapeType="1"/>
            </p:cNvSpPr>
            <p:nvPr/>
          </p:nvSpPr>
          <p:spPr bwMode="auto">
            <a:xfrm flipV="1">
              <a:off x="1466" y="2179"/>
              <a:ext cx="170" cy="13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60" name="Line 261"/>
            <p:cNvSpPr>
              <a:spLocks noChangeShapeType="1"/>
            </p:cNvSpPr>
            <p:nvPr/>
          </p:nvSpPr>
          <p:spPr bwMode="auto">
            <a:xfrm flipV="1">
              <a:off x="3668" y="391"/>
              <a:ext cx="170" cy="13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61" name="Freeform 262"/>
            <p:cNvSpPr>
              <a:spLocks/>
            </p:cNvSpPr>
            <p:nvPr/>
          </p:nvSpPr>
          <p:spPr bwMode="auto">
            <a:xfrm>
              <a:off x="3843" y="401"/>
              <a:ext cx="55" cy="121"/>
            </a:xfrm>
            <a:custGeom>
              <a:avLst/>
              <a:gdLst>
                <a:gd name="T0" fmla="*/ 0 w 151"/>
                <a:gd name="T1" fmla="*/ 17 h 326"/>
                <a:gd name="T2" fmla="*/ 4 w 151"/>
                <a:gd name="T3" fmla="*/ 0 h 326"/>
                <a:gd name="T4" fmla="*/ 7 w 151"/>
                <a:gd name="T5" fmla="*/ 0 h 326"/>
                <a:gd name="T6" fmla="*/ 0 60000 65536"/>
                <a:gd name="T7" fmla="*/ 0 60000 65536"/>
                <a:gd name="T8" fmla="*/ 0 60000 65536"/>
              </a:gdLst>
              <a:ahLst/>
              <a:cxnLst>
                <a:cxn ang="T6">
                  <a:pos x="T0" y="T1"/>
                </a:cxn>
                <a:cxn ang="T7">
                  <a:pos x="T2" y="T3"/>
                </a:cxn>
                <a:cxn ang="T8">
                  <a:pos x="T4" y="T5"/>
                </a:cxn>
              </a:cxnLst>
              <a:rect l="0" t="0" r="r" b="b"/>
              <a:pathLst>
                <a:path w="151" h="326">
                  <a:moveTo>
                    <a:pt x="0" y="326"/>
                  </a:moveTo>
                  <a:lnTo>
                    <a:pt x="87" y="0"/>
                  </a:lnTo>
                  <a:lnTo>
                    <a:pt x="15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62" name="Freeform 263"/>
            <p:cNvSpPr>
              <a:spLocks/>
            </p:cNvSpPr>
            <p:nvPr/>
          </p:nvSpPr>
          <p:spPr bwMode="auto">
            <a:xfrm>
              <a:off x="3879" y="401"/>
              <a:ext cx="34" cy="68"/>
            </a:xfrm>
            <a:custGeom>
              <a:avLst/>
              <a:gdLst>
                <a:gd name="T0" fmla="*/ 0 w 93"/>
                <a:gd name="T1" fmla="*/ 9 h 182"/>
                <a:gd name="T2" fmla="*/ 0 w 93"/>
                <a:gd name="T3" fmla="*/ 9 h 182"/>
                <a:gd name="T4" fmla="*/ 1 w 93"/>
                <a:gd name="T5" fmla="*/ 9 h 182"/>
                <a:gd name="T6" fmla="*/ 1 w 93"/>
                <a:gd name="T7" fmla="*/ 9 h 182"/>
                <a:gd name="T8" fmla="*/ 1 w 93"/>
                <a:gd name="T9" fmla="*/ 9 h 182"/>
                <a:gd name="T10" fmla="*/ 1 w 93"/>
                <a:gd name="T11" fmla="*/ 9 h 182"/>
                <a:gd name="T12" fmla="*/ 2 w 93"/>
                <a:gd name="T13" fmla="*/ 9 h 182"/>
                <a:gd name="T14" fmla="*/ 2 w 93"/>
                <a:gd name="T15" fmla="*/ 8 h 182"/>
                <a:gd name="T16" fmla="*/ 3 w 93"/>
                <a:gd name="T17" fmla="*/ 8 h 182"/>
                <a:gd name="T18" fmla="*/ 3 w 93"/>
                <a:gd name="T19" fmla="*/ 8 h 182"/>
                <a:gd name="T20" fmla="*/ 3 w 93"/>
                <a:gd name="T21" fmla="*/ 7 h 182"/>
                <a:gd name="T22" fmla="*/ 4 w 93"/>
                <a:gd name="T23" fmla="*/ 7 h 182"/>
                <a:gd name="T24" fmla="*/ 4 w 93"/>
                <a:gd name="T25" fmla="*/ 7 h 182"/>
                <a:gd name="T26" fmla="*/ 4 w 93"/>
                <a:gd name="T27" fmla="*/ 6 h 182"/>
                <a:gd name="T28" fmla="*/ 4 w 93"/>
                <a:gd name="T29" fmla="*/ 6 h 182"/>
                <a:gd name="T30" fmla="*/ 4 w 93"/>
                <a:gd name="T31" fmla="*/ 5 h 182"/>
                <a:gd name="T32" fmla="*/ 4 w 93"/>
                <a:gd name="T33" fmla="*/ 5 h 182"/>
                <a:gd name="T34" fmla="*/ 4 w 93"/>
                <a:gd name="T35" fmla="*/ 4 h 182"/>
                <a:gd name="T36" fmla="*/ 4 w 93"/>
                <a:gd name="T37" fmla="*/ 4 h 182"/>
                <a:gd name="T38" fmla="*/ 4 w 93"/>
                <a:gd name="T39" fmla="*/ 3 h 182"/>
                <a:gd name="T40" fmla="*/ 4 w 93"/>
                <a:gd name="T41" fmla="*/ 3 h 182"/>
                <a:gd name="T42" fmla="*/ 4 w 93"/>
                <a:gd name="T43" fmla="*/ 3 h 182"/>
                <a:gd name="T44" fmla="*/ 4 w 93"/>
                <a:gd name="T45" fmla="*/ 2 h 182"/>
                <a:gd name="T46" fmla="*/ 4 w 93"/>
                <a:gd name="T47" fmla="*/ 1 h 182"/>
                <a:gd name="T48" fmla="*/ 4 w 93"/>
                <a:gd name="T49" fmla="*/ 1 h 182"/>
                <a:gd name="T50" fmla="*/ 4 w 93"/>
                <a:gd name="T51" fmla="*/ 1 h 182"/>
                <a:gd name="T52" fmla="*/ 4 w 93"/>
                <a:gd name="T53" fmla="*/ 1 h 182"/>
                <a:gd name="T54" fmla="*/ 4 w 93"/>
                <a:gd name="T55" fmla="*/ 0 h 182"/>
                <a:gd name="T56" fmla="*/ 4 w 93"/>
                <a:gd name="T57" fmla="*/ 0 h 182"/>
                <a:gd name="T58" fmla="*/ 3 w 93"/>
                <a:gd name="T59" fmla="*/ 0 h 182"/>
                <a:gd name="T60" fmla="*/ 3 w 93"/>
                <a:gd name="T61" fmla="*/ 0 h 182"/>
                <a:gd name="T62" fmla="*/ 3 w 93"/>
                <a:gd name="T63" fmla="*/ 0 h 182"/>
                <a:gd name="T64" fmla="*/ 3 w 93"/>
                <a:gd name="T65" fmla="*/ 0 h 1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182">
                  <a:moveTo>
                    <a:pt x="0" y="182"/>
                  </a:moveTo>
                  <a:lnTo>
                    <a:pt x="7" y="181"/>
                  </a:lnTo>
                  <a:lnTo>
                    <a:pt x="13" y="179"/>
                  </a:lnTo>
                  <a:lnTo>
                    <a:pt x="21" y="177"/>
                  </a:lnTo>
                  <a:lnTo>
                    <a:pt x="27" y="174"/>
                  </a:lnTo>
                  <a:lnTo>
                    <a:pt x="33" y="171"/>
                  </a:lnTo>
                  <a:lnTo>
                    <a:pt x="40" y="166"/>
                  </a:lnTo>
                  <a:lnTo>
                    <a:pt x="46" y="160"/>
                  </a:lnTo>
                  <a:lnTo>
                    <a:pt x="53" y="155"/>
                  </a:lnTo>
                  <a:lnTo>
                    <a:pt x="59" y="149"/>
                  </a:lnTo>
                  <a:lnTo>
                    <a:pt x="64" y="141"/>
                  </a:lnTo>
                  <a:lnTo>
                    <a:pt x="70" y="134"/>
                  </a:lnTo>
                  <a:lnTo>
                    <a:pt x="74" y="125"/>
                  </a:lnTo>
                  <a:lnTo>
                    <a:pt x="78" y="117"/>
                  </a:lnTo>
                  <a:lnTo>
                    <a:pt x="82" y="108"/>
                  </a:lnTo>
                  <a:lnTo>
                    <a:pt x="86" y="100"/>
                  </a:lnTo>
                  <a:lnTo>
                    <a:pt x="89" y="91"/>
                  </a:lnTo>
                  <a:lnTo>
                    <a:pt x="91" y="82"/>
                  </a:lnTo>
                  <a:lnTo>
                    <a:pt x="92" y="73"/>
                  </a:lnTo>
                  <a:lnTo>
                    <a:pt x="93" y="64"/>
                  </a:lnTo>
                  <a:lnTo>
                    <a:pt x="93" y="56"/>
                  </a:lnTo>
                  <a:lnTo>
                    <a:pt x="92" y="47"/>
                  </a:lnTo>
                  <a:lnTo>
                    <a:pt x="91" y="40"/>
                  </a:lnTo>
                  <a:lnTo>
                    <a:pt x="90" y="33"/>
                  </a:lnTo>
                  <a:lnTo>
                    <a:pt x="87" y="26"/>
                  </a:lnTo>
                  <a:lnTo>
                    <a:pt x="83" y="21"/>
                  </a:lnTo>
                  <a:lnTo>
                    <a:pt x="80" y="16"/>
                  </a:lnTo>
                  <a:lnTo>
                    <a:pt x="76" y="10"/>
                  </a:lnTo>
                  <a:lnTo>
                    <a:pt x="72" y="7"/>
                  </a:lnTo>
                  <a:lnTo>
                    <a:pt x="66" y="4"/>
                  </a:lnTo>
                  <a:lnTo>
                    <a:pt x="61" y="2"/>
                  </a:lnTo>
                  <a:lnTo>
                    <a:pt x="56" y="1"/>
                  </a:lnTo>
                  <a:lnTo>
                    <a:pt x="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63" name="Line 264"/>
            <p:cNvSpPr>
              <a:spLocks noChangeShapeType="1"/>
            </p:cNvSpPr>
            <p:nvPr/>
          </p:nvSpPr>
          <p:spPr bwMode="auto">
            <a:xfrm flipH="1">
              <a:off x="3856" y="469"/>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64" name="Freeform 265"/>
            <p:cNvSpPr>
              <a:spLocks/>
            </p:cNvSpPr>
            <p:nvPr/>
          </p:nvSpPr>
          <p:spPr bwMode="auto">
            <a:xfrm>
              <a:off x="3953" y="438"/>
              <a:ext cx="42" cy="86"/>
            </a:xfrm>
            <a:custGeom>
              <a:avLst/>
              <a:gdLst>
                <a:gd name="T0" fmla="*/ 0 w 114"/>
                <a:gd name="T1" fmla="*/ 0 h 229"/>
                <a:gd name="T2" fmla="*/ 0 w 114"/>
                <a:gd name="T3" fmla="*/ 12 h 229"/>
                <a:gd name="T4" fmla="*/ 6 w 114"/>
                <a:gd name="T5" fmla="*/ 0 h 229"/>
                <a:gd name="T6" fmla="*/ 0 60000 65536"/>
                <a:gd name="T7" fmla="*/ 0 60000 65536"/>
                <a:gd name="T8" fmla="*/ 0 60000 65536"/>
              </a:gdLst>
              <a:ahLst/>
              <a:cxnLst>
                <a:cxn ang="T6">
                  <a:pos x="T0" y="T1"/>
                </a:cxn>
                <a:cxn ang="T7">
                  <a:pos x="T2" y="T3"/>
                </a:cxn>
                <a:cxn ang="T8">
                  <a:pos x="T4" y="T5"/>
                </a:cxn>
              </a:cxnLst>
              <a:rect l="0" t="0" r="r" b="b"/>
              <a:pathLst>
                <a:path w="114" h="229">
                  <a:moveTo>
                    <a:pt x="8" y="0"/>
                  </a:moveTo>
                  <a:lnTo>
                    <a:pt x="0" y="229"/>
                  </a:lnTo>
                  <a:lnTo>
                    <a:pt x="1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4506" name="Group 266"/>
          <p:cNvGrpSpPr>
            <a:grpSpLocks/>
          </p:cNvGrpSpPr>
          <p:nvPr/>
        </p:nvGrpSpPr>
        <p:grpSpPr bwMode="auto">
          <a:xfrm>
            <a:off x="1646238" y="1373188"/>
            <a:ext cx="1663700" cy="1357312"/>
            <a:chOff x="2146" y="849"/>
            <a:chExt cx="1048" cy="855"/>
          </a:xfrm>
        </p:grpSpPr>
        <p:sp>
          <p:nvSpPr>
            <p:cNvPr id="110753" name="Freeform 267"/>
            <p:cNvSpPr>
              <a:spLocks/>
            </p:cNvSpPr>
            <p:nvPr/>
          </p:nvSpPr>
          <p:spPr bwMode="auto">
            <a:xfrm>
              <a:off x="2146" y="1583"/>
              <a:ext cx="31" cy="121"/>
            </a:xfrm>
            <a:custGeom>
              <a:avLst/>
              <a:gdLst>
                <a:gd name="T0" fmla="*/ 0 w 88"/>
                <a:gd name="T1" fmla="*/ 17 h 327"/>
                <a:gd name="T2" fmla="*/ 4 w 88"/>
                <a:gd name="T3" fmla="*/ 0 h 327"/>
                <a:gd name="T4" fmla="*/ 1 w 88"/>
                <a:gd name="T5" fmla="*/ 4 h 327"/>
                <a:gd name="T6" fmla="*/ 0 60000 65536"/>
                <a:gd name="T7" fmla="*/ 0 60000 65536"/>
                <a:gd name="T8" fmla="*/ 0 60000 65536"/>
              </a:gdLst>
              <a:ahLst/>
              <a:cxnLst>
                <a:cxn ang="T6">
                  <a:pos x="T0" y="T1"/>
                </a:cxn>
                <a:cxn ang="T7">
                  <a:pos x="T2" y="T3"/>
                </a:cxn>
                <a:cxn ang="T8">
                  <a:pos x="T4" y="T5"/>
                </a:cxn>
              </a:cxnLst>
              <a:rect l="0" t="0" r="r" b="b"/>
              <a:pathLst>
                <a:path w="88" h="327">
                  <a:moveTo>
                    <a:pt x="0" y="327"/>
                  </a:moveTo>
                  <a:lnTo>
                    <a:pt x="88" y="0"/>
                  </a:lnTo>
                  <a:lnTo>
                    <a:pt x="18"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54" name="Line 268"/>
            <p:cNvSpPr>
              <a:spLocks noChangeShapeType="1"/>
            </p:cNvSpPr>
            <p:nvPr/>
          </p:nvSpPr>
          <p:spPr bwMode="auto">
            <a:xfrm flipV="1">
              <a:off x="2198" y="1583"/>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55" name="Freeform 269"/>
            <p:cNvSpPr>
              <a:spLocks/>
            </p:cNvSpPr>
            <p:nvPr/>
          </p:nvSpPr>
          <p:spPr bwMode="auto">
            <a:xfrm>
              <a:off x="3119" y="849"/>
              <a:ext cx="23" cy="20"/>
            </a:xfrm>
            <a:custGeom>
              <a:avLst/>
              <a:gdLst>
                <a:gd name="T0" fmla="*/ 3 w 65"/>
                <a:gd name="T1" fmla="*/ 0 h 54"/>
                <a:gd name="T2" fmla="*/ 2 w 65"/>
                <a:gd name="T3" fmla="*/ 0 h 54"/>
                <a:gd name="T4" fmla="*/ 2 w 65"/>
                <a:gd name="T5" fmla="*/ 0 h 54"/>
                <a:gd name="T6" fmla="*/ 2 w 65"/>
                <a:gd name="T7" fmla="*/ 0 h 54"/>
                <a:gd name="T8" fmla="*/ 2 w 65"/>
                <a:gd name="T9" fmla="*/ 0 h 54"/>
                <a:gd name="T10" fmla="*/ 1 w 65"/>
                <a:gd name="T11" fmla="*/ 0 h 54"/>
                <a:gd name="T12" fmla="*/ 1 w 65"/>
                <a:gd name="T13" fmla="*/ 1 h 54"/>
                <a:gd name="T14" fmla="*/ 1 w 65"/>
                <a:gd name="T15" fmla="*/ 1 h 54"/>
                <a:gd name="T16" fmla="*/ 1 w 65"/>
                <a:gd name="T17" fmla="*/ 1 h 54"/>
                <a:gd name="T18" fmla="*/ 1 w 65"/>
                <a:gd name="T19" fmla="*/ 1 h 54"/>
                <a:gd name="T20" fmla="*/ 0 w 65"/>
                <a:gd name="T21" fmla="*/ 2 h 54"/>
                <a:gd name="T22" fmla="*/ 0 w 65"/>
                <a:gd name="T23" fmla="*/ 2 h 54"/>
                <a:gd name="T24" fmla="*/ 0 w 65"/>
                <a:gd name="T25" fmla="*/ 3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5" h="54">
                  <a:moveTo>
                    <a:pt x="65" y="0"/>
                  </a:moveTo>
                  <a:lnTo>
                    <a:pt x="59" y="0"/>
                  </a:lnTo>
                  <a:lnTo>
                    <a:pt x="54" y="1"/>
                  </a:lnTo>
                  <a:lnTo>
                    <a:pt x="47" y="3"/>
                  </a:lnTo>
                  <a:lnTo>
                    <a:pt x="42" y="6"/>
                  </a:lnTo>
                  <a:lnTo>
                    <a:pt x="35" y="10"/>
                  </a:lnTo>
                  <a:lnTo>
                    <a:pt x="29" y="14"/>
                  </a:lnTo>
                  <a:lnTo>
                    <a:pt x="24" y="20"/>
                  </a:lnTo>
                  <a:lnTo>
                    <a:pt x="18" y="25"/>
                  </a:lnTo>
                  <a:lnTo>
                    <a:pt x="13" y="31"/>
                  </a:lnTo>
                  <a:lnTo>
                    <a:pt x="8" y="39"/>
                  </a:lnTo>
                  <a:lnTo>
                    <a:pt x="4" y="46"/>
                  </a:lnTo>
                  <a:lnTo>
                    <a:pt x="0"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56" name="Freeform 270"/>
            <p:cNvSpPr>
              <a:spLocks/>
            </p:cNvSpPr>
            <p:nvPr/>
          </p:nvSpPr>
          <p:spPr bwMode="auto">
            <a:xfrm>
              <a:off x="3142" y="849"/>
              <a:ext cx="13" cy="41"/>
            </a:xfrm>
            <a:custGeom>
              <a:avLst/>
              <a:gdLst>
                <a:gd name="T0" fmla="*/ 1 w 35"/>
                <a:gd name="T1" fmla="*/ 6 h 110"/>
                <a:gd name="T2" fmla="*/ 1 w 35"/>
                <a:gd name="T3" fmla="*/ 5 h 110"/>
                <a:gd name="T4" fmla="*/ 1 w 35"/>
                <a:gd name="T5" fmla="*/ 5 h 110"/>
                <a:gd name="T6" fmla="*/ 1 w 35"/>
                <a:gd name="T7" fmla="*/ 4 h 110"/>
                <a:gd name="T8" fmla="*/ 1 w 35"/>
                <a:gd name="T9" fmla="*/ 4 h 110"/>
                <a:gd name="T10" fmla="*/ 1 w 35"/>
                <a:gd name="T11" fmla="*/ 4 h 110"/>
                <a:gd name="T12" fmla="*/ 1 w 35"/>
                <a:gd name="T13" fmla="*/ 3 h 110"/>
                <a:gd name="T14" fmla="*/ 2 w 35"/>
                <a:gd name="T15" fmla="*/ 3 h 110"/>
                <a:gd name="T16" fmla="*/ 2 w 35"/>
                <a:gd name="T17" fmla="*/ 3 h 110"/>
                <a:gd name="T18" fmla="*/ 2 w 35"/>
                <a:gd name="T19" fmla="*/ 2 h 110"/>
                <a:gd name="T20" fmla="*/ 2 w 35"/>
                <a:gd name="T21" fmla="*/ 2 h 110"/>
                <a:gd name="T22" fmla="*/ 1 w 35"/>
                <a:gd name="T23" fmla="*/ 1 h 110"/>
                <a:gd name="T24" fmla="*/ 1 w 35"/>
                <a:gd name="T25" fmla="*/ 1 h 110"/>
                <a:gd name="T26" fmla="*/ 1 w 35"/>
                <a:gd name="T27" fmla="*/ 1 h 110"/>
                <a:gd name="T28" fmla="*/ 1 w 35"/>
                <a:gd name="T29" fmla="*/ 1 h 110"/>
                <a:gd name="T30" fmla="*/ 1 w 35"/>
                <a:gd name="T31" fmla="*/ 0 h 110"/>
                <a:gd name="T32" fmla="*/ 1 w 35"/>
                <a:gd name="T33" fmla="*/ 0 h 110"/>
                <a:gd name="T34" fmla="*/ 1 w 35"/>
                <a:gd name="T35" fmla="*/ 0 h 110"/>
                <a:gd name="T36" fmla="*/ 0 w 35"/>
                <a:gd name="T37" fmla="*/ 0 h 110"/>
                <a:gd name="T38" fmla="*/ 0 w 35"/>
                <a:gd name="T39" fmla="*/ 0 h 110"/>
                <a:gd name="T40" fmla="*/ 0 w 35"/>
                <a:gd name="T41" fmla="*/ 0 h 1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5" h="110">
                  <a:moveTo>
                    <a:pt x="14" y="110"/>
                  </a:moveTo>
                  <a:lnTo>
                    <a:pt x="18" y="103"/>
                  </a:lnTo>
                  <a:lnTo>
                    <a:pt x="23" y="96"/>
                  </a:lnTo>
                  <a:lnTo>
                    <a:pt x="26" y="89"/>
                  </a:lnTo>
                  <a:lnTo>
                    <a:pt x="29" y="82"/>
                  </a:lnTo>
                  <a:lnTo>
                    <a:pt x="31" y="73"/>
                  </a:lnTo>
                  <a:lnTo>
                    <a:pt x="33" y="66"/>
                  </a:lnTo>
                  <a:lnTo>
                    <a:pt x="34" y="58"/>
                  </a:lnTo>
                  <a:lnTo>
                    <a:pt x="35" y="51"/>
                  </a:lnTo>
                  <a:lnTo>
                    <a:pt x="35" y="43"/>
                  </a:lnTo>
                  <a:lnTo>
                    <a:pt x="34" y="37"/>
                  </a:lnTo>
                  <a:lnTo>
                    <a:pt x="33" y="30"/>
                  </a:lnTo>
                  <a:lnTo>
                    <a:pt x="32" y="24"/>
                  </a:lnTo>
                  <a:lnTo>
                    <a:pt x="29" y="19"/>
                  </a:lnTo>
                  <a:lnTo>
                    <a:pt x="27" y="13"/>
                  </a:lnTo>
                  <a:lnTo>
                    <a:pt x="24" y="9"/>
                  </a:lnTo>
                  <a:lnTo>
                    <a:pt x="19" y="6"/>
                  </a:lnTo>
                  <a:lnTo>
                    <a:pt x="15" y="3"/>
                  </a:lnTo>
                  <a:lnTo>
                    <a:pt x="11"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57" name="Freeform 271"/>
            <p:cNvSpPr>
              <a:spLocks/>
            </p:cNvSpPr>
            <p:nvPr/>
          </p:nvSpPr>
          <p:spPr bwMode="auto">
            <a:xfrm>
              <a:off x="3092" y="890"/>
              <a:ext cx="55" cy="81"/>
            </a:xfrm>
            <a:custGeom>
              <a:avLst/>
              <a:gdLst>
                <a:gd name="T0" fmla="*/ 7 w 152"/>
                <a:gd name="T1" fmla="*/ 0 h 216"/>
                <a:gd name="T2" fmla="*/ 0 w 152"/>
                <a:gd name="T3" fmla="*/ 11 h 216"/>
                <a:gd name="T4" fmla="*/ 5 w 152"/>
                <a:gd name="T5" fmla="*/ 11 h 216"/>
                <a:gd name="T6" fmla="*/ 0 60000 65536"/>
                <a:gd name="T7" fmla="*/ 0 60000 65536"/>
                <a:gd name="T8" fmla="*/ 0 60000 65536"/>
              </a:gdLst>
              <a:ahLst/>
              <a:cxnLst>
                <a:cxn ang="T6">
                  <a:pos x="T0" y="T1"/>
                </a:cxn>
                <a:cxn ang="T7">
                  <a:pos x="T2" y="T3"/>
                </a:cxn>
                <a:cxn ang="T8">
                  <a:pos x="T4" y="T5"/>
                </a:cxn>
              </a:cxnLst>
              <a:rect l="0" t="0" r="r" b="b"/>
              <a:pathLst>
                <a:path w="152" h="216">
                  <a:moveTo>
                    <a:pt x="152" y="0"/>
                  </a:moveTo>
                  <a:lnTo>
                    <a:pt x="0" y="216"/>
                  </a:lnTo>
                  <a:lnTo>
                    <a:pt x="101" y="2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58" name="Line 272"/>
            <p:cNvSpPr>
              <a:spLocks noChangeShapeType="1"/>
            </p:cNvSpPr>
            <p:nvPr/>
          </p:nvSpPr>
          <p:spPr bwMode="auto">
            <a:xfrm flipV="1">
              <a:off x="3184" y="849"/>
              <a:ext cx="10"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4513" name="Group 273"/>
          <p:cNvGrpSpPr>
            <a:grpSpLocks/>
          </p:cNvGrpSpPr>
          <p:nvPr/>
        </p:nvGrpSpPr>
        <p:grpSpPr bwMode="auto">
          <a:xfrm>
            <a:off x="1963738" y="2584450"/>
            <a:ext cx="50800" cy="3270250"/>
            <a:chOff x="2326" y="1602"/>
            <a:chExt cx="32" cy="2060"/>
          </a:xfrm>
        </p:grpSpPr>
        <p:sp>
          <p:nvSpPr>
            <p:cNvPr id="110751" name="Line 274"/>
            <p:cNvSpPr>
              <a:spLocks noChangeShapeType="1"/>
            </p:cNvSpPr>
            <p:nvPr/>
          </p:nvSpPr>
          <p:spPr bwMode="auto">
            <a:xfrm>
              <a:off x="2347" y="1602"/>
              <a:ext cx="0" cy="190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52" name="Freeform 275"/>
            <p:cNvSpPr>
              <a:spLocks/>
            </p:cNvSpPr>
            <p:nvPr/>
          </p:nvSpPr>
          <p:spPr bwMode="auto">
            <a:xfrm>
              <a:off x="2326" y="3542"/>
              <a:ext cx="32" cy="120"/>
            </a:xfrm>
            <a:custGeom>
              <a:avLst/>
              <a:gdLst>
                <a:gd name="T0" fmla="*/ 0 w 87"/>
                <a:gd name="T1" fmla="*/ 16 h 327"/>
                <a:gd name="T2" fmla="*/ 4 w 87"/>
                <a:gd name="T3" fmla="*/ 0 h 327"/>
                <a:gd name="T4" fmla="*/ 1 w 87"/>
                <a:gd name="T5" fmla="*/ 4 h 327"/>
                <a:gd name="T6" fmla="*/ 0 60000 65536"/>
                <a:gd name="T7" fmla="*/ 0 60000 65536"/>
                <a:gd name="T8" fmla="*/ 0 60000 65536"/>
              </a:gdLst>
              <a:ahLst/>
              <a:cxnLst>
                <a:cxn ang="T6">
                  <a:pos x="T0" y="T1"/>
                </a:cxn>
                <a:cxn ang="T7">
                  <a:pos x="T2" y="T3"/>
                </a:cxn>
                <a:cxn ang="T8">
                  <a:pos x="T4" y="T5"/>
                </a:cxn>
              </a:cxnLst>
              <a:rect l="0" t="0" r="r" b="b"/>
              <a:pathLst>
                <a:path w="87" h="327">
                  <a:moveTo>
                    <a:pt x="0" y="327"/>
                  </a:moveTo>
                  <a:lnTo>
                    <a:pt x="87" y="0"/>
                  </a:lnTo>
                  <a:lnTo>
                    <a:pt x="17"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4516" name="Group 276"/>
          <p:cNvGrpSpPr>
            <a:grpSpLocks/>
          </p:cNvGrpSpPr>
          <p:nvPr/>
        </p:nvGrpSpPr>
        <p:grpSpPr bwMode="auto">
          <a:xfrm>
            <a:off x="3470275" y="1389063"/>
            <a:ext cx="233363" cy="2455862"/>
            <a:chOff x="3275" y="849"/>
            <a:chExt cx="147" cy="1547"/>
          </a:xfrm>
        </p:grpSpPr>
        <p:sp>
          <p:nvSpPr>
            <p:cNvPr id="110747" name="Line 277"/>
            <p:cNvSpPr>
              <a:spLocks noChangeShapeType="1"/>
            </p:cNvSpPr>
            <p:nvPr/>
          </p:nvSpPr>
          <p:spPr bwMode="auto">
            <a:xfrm>
              <a:off x="3275" y="849"/>
              <a:ext cx="0" cy="15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48" name="Freeform 278"/>
            <p:cNvSpPr>
              <a:spLocks/>
            </p:cNvSpPr>
            <p:nvPr/>
          </p:nvSpPr>
          <p:spPr bwMode="auto">
            <a:xfrm>
              <a:off x="3385" y="2276"/>
              <a:ext cx="24" cy="19"/>
            </a:xfrm>
            <a:custGeom>
              <a:avLst/>
              <a:gdLst>
                <a:gd name="T0" fmla="*/ 3 w 66"/>
                <a:gd name="T1" fmla="*/ 0 h 54"/>
                <a:gd name="T2" fmla="*/ 3 w 66"/>
                <a:gd name="T3" fmla="*/ 0 h 54"/>
                <a:gd name="T4" fmla="*/ 3 w 66"/>
                <a:gd name="T5" fmla="*/ 0 h 54"/>
                <a:gd name="T6" fmla="*/ 2 w 66"/>
                <a:gd name="T7" fmla="*/ 0 h 54"/>
                <a:gd name="T8" fmla="*/ 2 w 66"/>
                <a:gd name="T9" fmla="*/ 0 h 54"/>
                <a:gd name="T10" fmla="*/ 2 w 66"/>
                <a:gd name="T11" fmla="*/ 0 h 54"/>
                <a:gd name="T12" fmla="*/ 1 w 66"/>
                <a:gd name="T13" fmla="*/ 1 h 54"/>
                <a:gd name="T14" fmla="*/ 1 w 66"/>
                <a:gd name="T15" fmla="*/ 1 h 54"/>
                <a:gd name="T16" fmla="*/ 1 w 66"/>
                <a:gd name="T17" fmla="*/ 1 h 54"/>
                <a:gd name="T18" fmla="*/ 1 w 66"/>
                <a:gd name="T19" fmla="*/ 1 h 54"/>
                <a:gd name="T20" fmla="*/ 0 w 66"/>
                <a:gd name="T21" fmla="*/ 2 h 54"/>
                <a:gd name="T22" fmla="*/ 0 w 66"/>
                <a:gd name="T23" fmla="*/ 2 h 54"/>
                <a:gd name="T24" fmla="*/ 0 w 66"/>
                <a:gd name="T25" fmla="*/ 2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6" h="54">
                  <a:moveTo>
                    <a:pt x="66" y="0"/>
                  </a:moveTo>
                  <a:lnTo>
                    <a:pt x="59" y="0"/>
                  </a:lnTo>
                  <a:lnTo>
                    <a:pt x="54" y="2"/>
                  </a:lnTo>
                  <a:lnTo>
                    <a:pt x="48" y="4"/>
                  </a:lnTo>
                  <a:lnTo>
                    <a:pt x="41" y="6"/>
                  </a:lnTo>
                  <a:lnTo>
                    <a:pt x="36" y="10"/>
                  </a:lnTo>
                  <a:lnTo>
                    <a:pt x="29" y="15"/>
                  </a:lnTo>
                  <a:lnTo>
                    <a:pt x="24" y="20"/>
                  </a:lnTo>
                  <a:lnTo>
                    <a:pt x="18" y="26"/>
                  </a:lnTo>
                  <a:lnTo>
                    <a:pt x="13" y="33"/>
                  </a:lnTo>
                  <a:lnTo>
                    <a:pt x="8" y="39"/>
                  </a:lnTo>
                  <a:lnTo>
                    <a:pt x="4" y="46"/>
                  </a:lnTo>
                  <a:lnTo>
                    <a:pt x="0"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49" name="Freeform 279"/>
            <p:cNvSpPr>
              <a:spLocks/>
            </p:cNvSpPr>
            <p:nvPr/>
          </p:nvSpPr>
          <p:spPr bwMode="auto">
            <a:xfrm>
              <a:off x="3409" y="2276"/>
              <a:ext cx="13" cy="39"/>
            </a:xfrm>
            <a:custGeom>
              <a:avLst/>
              <a:gdLst>
                <a:gd name="T0" fmla="*/ 0 w 35"/>
                <a:gd name="T1" fmla="*/ 5 h 110"/>
                <a:gd name="T2" fmla="*/ 1 w 35"/>
                <a:gd name="T3" fmla="*/ 5 h 110"/>
                <a:gd name="T4" fmla="*/ 1 w 35"/>
                <a:gd name="T5" fmla="*/ 4 h 110"/>
                <a:gd name="T6" fmla="*/ 1 w 35"/>
                <a:gd name="T7" fmla="*/ 4 h 110"/>
                <a:gd name="T8" fmla="*/ 1 w 35"/>
                <a:gd name="T9" fmla="*/ 4 h 110"/>
                <a:gd name="T10" fmla="*/ 1 w 35"/>
                <a:gd name="T11" fmla="*/ 3 h 110"/>
                <a:gd name="T12" fmla="*/ 1 w 35"/>
                <a:gd name="T13" fmla="*/ 3 h 110"/>
                <a:gd name="T14" fmla="*/ 2 w 35"/>
                <a:gd name="T15" fmla="*/ 2 h 110"/>
                <a:gd name="T16" fmla="*/ 2 w 35"/>
                <a:gd name="T17" fmla="*/ 2 h 110"/>
                <a:gd name="T18" fmla="*/ 2 w 35"/>
                <a:gd name="T19" fmla="*/ 2 h 110"/>
                <a:gd name="T20" fmla="*/ 2 w 35"/>
                <a:gd name="T21" fmla="*/ 2 h 110"/>
                <a:gd name="T22" fmla="*/ 1 w 35"/>
                <a:gd name="T23" fmla="*/ 1 h 110"/>
                <a:gd name="T24" fmla="*/ 1 w 35"/>
                <a:gd name="T25" fmla="*/ 1 h 110"/>
                <a:gd name="T26" fmla="*/ 1 w 35"/>
                <a:gd name="T27" fmla="*/ 1 h 110"/>
                <a:gd name="T28" fmla="*/ 1 w 35"/>
                <a:gd name="T29" fmla="*/ 1 h 110"/>
                <a:gd name="T30" fmla="*/ 1 w 35"/>
                <a:gd name="T31" fmla="*/ 0 h 110"/>
                <a:gd name="T32" fmla="*/ 1 w 35"/>
                <a:gd name="T33" fmla="*/ 0 h 110"/>
                <a:gd name="T34" fmla="*/ 1 w 35"/>
                <a:gd name="T35" fmla="*/ 0 h 110"/>
                <a:gd name="T36" fmla="*/ 0 w 35"/>
                <a:gd name="T37" fmla="*/ 0 h 110"/>
                <a:gd name="T38" fmla="*/ 0 w 35"/>
                <a:gd name="T39" fmla="*/ 0 h 110"/>
                <a:gd name="T40" fmla="*/ 0 w 35"/>
                <a:gd name="T41" fmla="*/ 0 h 1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5" h="110">
                  <a:moveTo>
                    <a:pt x="12" y="110"/>
                  </a:moveTo>
                  <a:lnTo>
                    <a:pt x="18" y="104"/>
                  </a:lnTo>
                  <a:lnTo>
                    <a:pt x="21" y="97"/>
                  </a:lnTo>
                  <a:lnTo>
                    <a:pt x="25" y="89"/>
                  </a:lnTo>
                  <a:lnTo>
                    <a:pt x="27" y="82"/>
                  </a:lnTo>
                  <a:lnTo>
                    <a:pt x="31" y="74"/>
                  </a:lnTo>
                  <a:lnTo>
                    <a:pt x="33" y="67"/>
                  </a:lnTo>
                  <a:lnTo>
                    <a:pt x="34" y="58"/>
                  </a:lnTo>
                  <a:lnTo>
                    <a:pt x="35" y="51"/>
                  </a:lnTo>
                  <a:lnTo>
                    <a:pt x="35" y="43"/>
                  </a:lnTo>
                  <a:lnTo>
                    <a:pt x="34" y="37"/>
                  </a:lnTo>
                  <a:lnTo>
                    <a:pt x="33" y="31"/>
                  </a:lnTo>
                  <a:lnTo>
                    <a:pt x="31" y="24"/>
                  </a:lnTo>
                  <a:lnTo>
                    <a:pt x="28" y="19"/>
                  </a:lnTo>
                  <a:lnTo>
                    <a:pt x="26" y="13"/>
                  </a:lnTo>
                  <a:lnTo>
                    <a:pt x="22" y="9"/>
                  </a:lnTo>
                  <a:lnTo>
                    <a:pt x="19" y="6"/>
                  </a:lnTo>
                  <a:lnTo>
                    <a:pt x="15" y="3"/>
                  </a:lnTo>
                  <a:lnTo>
                    <a:pt x="9" y="2"/>
                  </a:lnTo>
                  <a:lnTo>
                    <a:pt x="5"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50" name="Freeform 280"/>
            <p:cNvSpPr>
              <a:spLocks/>
            </p:cNvSpPr>
            <p:nvPr/>
          </p:nvSpPr>
          <p:spPr bwMode="auto">
            <a:xfrm>
              <a:off x="3357" y="2315"/>
              <a:ext cx="57" cy="81"/>
            </a:xfrm>
            <a:custGeom>
              <a:avLst/>
              <a:gdLst>
                <a:gd name="T0" fmla="*/ 8 w 151"/>
                <a:gd name="T1" fmla="*/ 0 h 217"/>
                <a:gd name="T2" fmla="*/ 0 w 151"/>
                <a:gd name="T3" fmla="*/ 11 h 217"/>
                <a:gd name="T4" fmla="*/ 5 w 151"/>
                <a:gd name="T5" fmla="*/ 11 h 217"/>
                <a:gd name="T6" fmla="*/ 0 60000 65536"/>
                <a:gd name="T7" fmla="*/ 0 60000 65536"/>
                <a:gd name="T8" fmla="*/ 0 60000 65536"/>
              </a:gdLst>
              <a:ahLst/>
              <a:cxnLst>
                <a:cxn ang="T6">
                  <a:pos x="T0" y="T1"/>
                </a:cxn>
                <a:cxn ang="T7">
                  <a:pos x="T2" y="T3"/>
                </a:cxn>
                <a:cxn ang="T8">
                  <a:pos x="T4" y="T5"/>
                </a:cxn>
              </a:cxnLst>
              <a:rect l="0" t="0" r="r" b="b"/>
              <a:pathLst>
                <a:path w="151" h="217">
                  <a:moveTo>
                    <a:pt x="151" y="0"/>
                  </a:moveTo>
                  <a:lnTo>
                    <a:pt x="0" y="217"/>
                  </a:lnTo>
                  <a:lnTo>
                    <a:pt x="101" y="2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94521" name="Line 281"/>
          <p:cNvSpPr>
            <a:spLocks noChangeShapeType="1"/>
          </p:cNvSpPr>
          <p:nvPr/>
        </p:nvSpPr>
        <p:spPr bwMode="auto">
          <a:xfrm flipH="1">
            <a:off x="1997075" y="3790950"/>
            <a:ext cx="1473200" cy="1822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4522" name="Line 282"/>
          <p:cNvSpPr>
            <a:spLocks noChangeShapeType="1"/>
          </p:cNvSpPr>
          <p:nvPr/>
        </p:nvSpPr>
        <p:spPr bwMode="auto">
          <a:xfrm flipV="1">
            <a:off x="2305050" y="2335213"/>
            <a:ext cx="0" cy="28971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4523" name="Group 283"/>
          <p:cNvGrpSpPr>
            <a:grpSpLocks/>
          </p:cNvGrpSpPr>
          <p:nvPr/>
        </p:nvGrpSpPr>
        <p:grpSpPr bwMode="auto">
          <a:xfrm>
            <a:off x="598488" y="1924050"/>
            <a:ext cx="4773612" cy="1655763"/>
            <a:chOff x="1466" y="1186"/>
            <a:chExt cx="3007" cy="1043"/>
          </a:xfrm>
        </p:grpSpPr>
        <p:sp>
          <p:nvSpPr>
            <p:cNvPr id="110739" name="Line 284"/>
            <p:cNvSpPr>
              <a:spLocks noChangeShapeType="1"/>
            </p:cNvSpPr>
            <p:nvPr/>
          </p:nvSpPr>
          <p:spPr bwMode="auto">
            <a:xfrm flipH="1">
              <a:off x="1466" y="2166"/>
              <a:ext cx="170" cy="6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40" name="Line 285"/>
            <p:cNvSpPr>
              <a:spLocks noChangeShapeType="1"/>
            </p:cNvSpPr>
            <p:nvPr/>
          </p:nvSpPr>
          <p:spPr bwMode="auto">
            <a:xfrm flipH="1">
              <a:off x="4172" y="1186"/>
              <a:ext cx="170" cy="6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41" name="Line 286"/>
            <p:cNvSpPr>
              <a:spLocks noChangeShapeType="1"/>
            </p:cNvSpPr>
            <p:nvPr/>
          </p:nvSpPr>
          <p:spPr bwMode="auto">
            <a:xfrm flipV="1">
              <a:off x="4327" y="1233"/>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42" name="Freeform 287"/>
            <p:cNvSpPr>
              <a:spLocks/>
            </p:cNvSpPr>
            <p:nvPr/>
          </p:nvSpPr>
          <p:spPr bwMode="auto">
            <a:xfrm>
              <a:off x="4342" y="1199"/>
              <a:ext cx="50" cy="34"/>
            </a:xfrm>
            <a:custGeom>
              <a:avLst/>
              <a:gdLst>
                <a:gd name="T0" fmla="*/ 7 w 131"/>
                <a:gd name="T1" fmla="*/ 5 h 90"/>
                <a:gd name="T2" fmla="*/ 7 w 131"/>
                <a:gd name="T3" fmla="*/ 5 h 90"/>
                <a:gd name="T4" fmla="*/ 7 w 131"/>
                <a:gd name="T5" fmla="*/ 4 h 90"/>
                <a:gd name="T6" fmla="*/ 7 w 131"/>
                <a:gd name="T7" fmla="*/ 3 h 90"/>
                <a:gd name="T8" fmla="*/ 7 w 131"/>
                <a:gd name="T9" fmla="*/ 3 h 90"/>
                <a:gd name="T10" fmla="*/ 7 w 131"/>
                <a:gd name="T11" fmla="*/ 3 h 90"/>
                <a:gd name="T12" fmla="*/ 7 w 131"/>
                <a:gd name="T13" fmla="*/ 2 h 90"/>
                <a:gd name="T14" fmla="*/ 7 w 131"/>
                <a:gd name="T15" fmla="*/ 2 h 90"/>
                <a:gd name="T16" fmla="*/ 7 w 131"/>
                <a:gd name="T17" fmla="*/ 2 h 90"/>
                <a:gd name="T18" fmla="*/ 7 w 131"/>
                <a:gd name="T19" fmla="*/ 1 h 90"/>
                <a:gd name="T20" fmla="*/ 6 w 131"/>
                <a:gd name="T21" fmla="*/ 1 h 90"/>
                <a:gd name="T22" fmla="*/ 6 w 131"/>
                <a:gd name="T23" fmla="*/ 1 h 90"/>
                <a:gd name="T24" fmla="*/ 6 w 131"/>
                <a:gd name="T25" fmla="*/ 0 h 90"/>
                <a:gd name="T26" fmla="*/ 6 w 131"/>
                <a:gd name="T27" fmla="*/ 0 h 90"/>
                <a:gd name="T28" fmla="*/ 6 w 131"/>
                <a:gd name="T29" fmla="*/ 0 h 90"/>
                <a:gd name="T30" fmla="*/ 5 w 131"/>
                <a:gd name="T31" fmla="*/ 0 h 90"/>
                <a:gd name="T32" fmla="*/ 5 w 131"/>
                <a:gd name="T33" fmla="*/ 0 h 90"/>
                <a:gd name="T34" fmla="*/ 5 w 131"/>
                <a:gd name="T35" fmla="*/ 0 h 90"/>
                <a:gd name="T36" fmla="*/ 4 w 131"/>
                <a:gd name="T37" fmla="*/ 0 h 90"/>
                <a:gd name="T38" fmla="*/ 4 w 131"/>
                <a:gd name="T39" fmla="*/ 0 h 90"/>
                <a:gd name="T40" fmla="*/ 3 w 131"/>
                <a:gd name="T41" fmla="*/ 0 h 90"/>
                <a:gd name="T42" fmla="*/ 3 w 131"/>
                <a:gd name="T43" fmla="*/ 1 h 90"/>
                <a:gd name="T44" fmla="*/ 3 w 131"/>
                <a:gd name="T45" fmla="*/ 1 h 90"/>
                <a:gd name="T46" fmla="*/ 2 w 131"/>
                <a:gd name="T47" fmla="*/ 1 h 90"/>
                <a:gd name="T48" fmla="*/ 2 w 131"/>
                <a:gd name="T49" fmla="*/ 2 h 90"/>
                <a:gd name="T50" fmla="*/ 2 w 131"/>
                <a:gd name="T51" fmla="*/ 2 h 90"/>
                <a:gd name="T52" fmla="*/ 1 w 131"/>
                <a:gd name="T53" fmla="*/ 2 h 90"/>
                <a:gd name="T54" fmla="*/ 1 w 131"/>
                <a:gd name="T55" fmla="*/ 3 h 90"/>
                <a:gd name="T56" fmla="*/ 1 w 131"/>
                <a:gd name="T57" fmla="*/ 3 h 90"/>
                <a:gd name="T58" fmla="*/ 0 w 131"/>
                <a:gd name="T59" fmla="*/ 3 h 90"/>
                <a:gd name="T60" fmla="*/ 0 w 131"/>
                <a:gd name="T61" fmla="*/ 4 h 90"/>
                <a:gd name="T62" fmla="*/ 0 w 131"/>
                <a:gd name="T63" fmla="*/ 5 h 90"/>
                <a:gd name="T64" fmla="*/ 0 w 131"/>
                <a:gd name="T65" fmla="*/ 5 h 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1" h="90">
                  <a:moveTo>
                    <a:pt x="126" y="90"/>
                  </a:moveTo>
                  <a:lnTo>
                    <a:pt x="129" y="82"/>
                  </a:lnTo>
                  <a:lnTo>
                    <a:pt x="130" y="73"/>
                  </a:lnTo>
                  <a:lnTo>
                    <a:pt x="131" y="65"/>
                  </a:lnTo>
                  <a:lnTo>
                    <a:pt x="131" y="56"/>
                  </a:lnTo>
                  <a:lnTo>
                    <a:pt x="131" y="48"/>
                  </a:lnTo>
                  <a:lnTo>
                    <a:pt x="130" y="40"/>
                  </a:lnTo>
                  <a:lnTo>
                    <a:pt x="127" y="33"/>
                  </a:lnTo>
                  <a:lnTo>
                    <a:pt x="125" y="26"/>
                  </a:lnTo>
                  <a:lnTo>
                    <a:pt x="122" y="20"/>
                  </a:lnTo>
                  <a:lnTo>
                    <a:pt x="118" y="16"/>
                  </a:lnTo>
                  <a:lnTo>
                    <a:pt x="115" y="10"/>
                  </a:lnTo>
                  <a:lnTo>
                    <a:pt x="109" y="7"/>
                  </a:lnTo>
                  <a:lnTo>
                    <a:pt x="104" y="4"/>
                  </a:lnTo>
                  <a:lnTo>
                    <a:pt x="99" y="2"/>
                  </a:lnTo>
                  <a:lnTo>
                    <a:pt x="93" y="1"/>
                  </a:lnTo>
                  <a:lnTo>
                    <a:pt x="87" y="0"/>
                  </a:lnTo>
                  <a:lnTo>
                    <a:pt x="81" y="1"/>
                  </a:lnTo>
                  <a:lnTo>
                    <a:pt x="74" y="2"/>
                  </a:lnTo>
                  <a:lnTo>
                    <a:pt x="68" y="4"/>
                  </a:lnTo>
                  <a:lnTo>
                    <a:pt x="61" y="7"/>
                  </a:lnTo>
                  <a:lnTo>
                    <a:pt x="54" y="10"/>
                  </a:lnTo>
                  <a:lnTo>
                    <a:pt x="48" y="16"/>
                  </a:lnTo>
                  <a:lnTo>
                    <a:pt x="41" y="20"/>
                  </a:lnTo>
                  <a:lnTo>
                    <a:pt x="35" y="26"/>
                  </a:lnTo>
                  <a:lnTo>
                    <a:pt x="30" y="33"/>
                  </a:lnTo>
                  <a:lnTo>
                    <a:pt x="23" y="40"/>
                  </a:lnTo>
                  <a:lnTo>
                    <a:pt x="18" y="48"/>
                  </a:lnTo>
                  <a:lnTo>
                    <a:pt x="14" y="56"/>
                  </a:lnTo>
                  <a:lnTo>
                    <a:pt x="9" y="65"/>
                  </a:lnTo>
                  <a:lnTo>
                    <a:pt x="5" y="73"/>
                  </a:lnTo>
                  <a:lnTo>
                    <a:pt x="2" y="82"/>
                  </a:lnTo>
                  <a:lnTo>
                    <a:pt x="0" y="9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43" name="Line 288"/>
            <p:cNvSpPr>
              <a:spLocks noChangeShapeType="1"/>
            </p:cNvSpPr>
            <p:nvPr/>
          </p:nvSpPr>
          <p:spPr bwMode="auto">
            <a:xfrm flipH="1">
              <a:off x="4376" y="1233"/>
              <a:ext cx="13"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44" name="Freeform 289"/>
            <p:cNvSpPr>
              <a:spLocks/>
            </p:cNvSpPr>
            <p:nvPr/>
          </p:nvSpPr>
          <p:spPr bwMode="auto">
            <a:xfrm>
              <a:off x="4327" y="1288"/>
              <a:ext cx="49" cy="34"/>
            </a:xfrm>
            <a:custGeom>
              <a:avLst/>
              <a:gdLst>
                <a:gd name="T0" fmla="*/ 0 w 131"/>
                <a:gd name="T1" fmla="*/ 0 h 91"/>
                <a:gd name="T2" fmla="*/ 0 w 131"/>
                <a:gd name="T3" fmla="*/ 0 h 91"/>
                <a:gd name="T4" fmla="*/ 0 w 131"/>
                <a:gd name="T5" fmla="*/ 1 h 91"/>
                <a:gd name="T6" fmla="*/ 0 w 131"/>
                <a:gd name="T7" fmla="*/ 1 h 91"/>
                <a:gd name="T8" fmla="*/ 0 w 131"/>
                <a:gd name="T9" fmla="*/ 2 h 91"/>
                <a:gd name="T10" fmla="*/ 0 w 131"/>
                <a:gd name="T11" fmla="*/ 2 h 91"/>
                <a:gd name="T12" fmla="*/ 0 w 131"/>
                <a:gd name="T13" fmla="*/ 3 h 91"/>
                <a:gd name="T14" fmla="*/ 0 w 131"/>
                <a:gd name="T15" fmla="*/ 3 h 91"/>
                <a:gd name="T16" fmla="*/ 0 w 131"/>
                <a:gd name="T17" fmla="*/ 3 h 91"/>
                <a:gd name="T18" fmla="*/ 0 w 131"/>
                <a:gd name="T19" fmla="*/ 4 h 91"/>
                <a:gd name="T20" fmla="*/ 1 w 131"/>
                <a:gd name="T21" fmla="*/ 4 h 91"/>
                <a:gd name="T22" fmla="*/ 1 w 131"/>
                <a:gd name="T23" fmla="*/ 4 h 91"/>
                <a:gd name="T24" fmla="*/ 1 w 131"/>
                <a:gd name="T25" fmla="*/ 4 h 91"/>
                <a:gd name="T26" fmla="*/ 1 w 131"/>
                <a:gd name="T27" fmla="*/ 4 h 91"/>
                <a:gd name="T28" fmla="*/ 1 w 131"/>
                <a:gd name="T29" fmla="*/ 4 h 91"/>
                <a:gd name="T30" fmla="*/ 2 w 131"/>
                <a:gd name="T31" fmla="*/ 5 h 91"/>
                <a:gd name="T32" fmla="*/ 2 w 131"/>
                <a:gd name="T33" fmla="*/ 5 h 91"/>
                <a:gd name="T34" fmla="*/ 3 w 131"/>
                <a:gd name="T35" fmla="*/ 5 h 91"/>
                <a:gd name="T36" fmla="*/ 3 w 131"/>
                <a:gd name="T37" fmla="*/ 4 h 91"/>
                <a:gd name="T38" fmla="*/ 3 w 131"/>
                <a:gd name="T39" fmla="*/ 4 h 91"/>
                <a:gd name="T40" fmla="*/ 4 w 131"/>
                <a:gd name="T41" fmla="*/ 4 h 91"/>
                <a:gd name="T42" fmla="*/ 4 w 131"/>
                <a:gd name="T43" fmla="*/ 4 h 91"/>
                <a:gd name="T44" fmla="*/ 4 w 131"/>
                <a:gd name="T45" fmla="*/ 4 h 91"/>
                <a:gd name="T46" fmla="*/ 4 w 131"/>
                <a:gd name="T47" fmla="*/ 4 h 91"/>
                <a:gd name="T48" fmla="*/ 5 w 131"/>
                <a:gd name="T49" fmla="*/ 3 h 91"/>
                <a:gd name="T50" fmla="*/ 5 w 131"/>
                <a:gd name="T51" fmla="*/ 3 h 91"/>
                <a:gd name="T52" fmla="*/ 6 w 131"/>
                <a:gd name="T53" fmla="*/ 3 h 91"/>
                <a:gd name="T54" fmla="*/ 6 w 131"/>
                <a:gd name="T55" fmla="*/ 2 h 91"/>
                <a:gd name="T56" fmla="*/ 6 w 131"/>
                <a:gd name="T57" fmla="*/ 2 h 91"/>
                <a:gd name="T58" fmla="*/ 6 w 131"/>
                <a:gd name="T59" fmla="*/ 1 h 91"/>
                <a:gd name="T60" fmla="*/ 7 w 131"/>
                <a:gd name="T61" fmla="*/ 1 h 91"/>
                <a:gd name="T62" fmla="*/ 7 w 131"/>
                <a:gd name="T63" fmla="*/ 0 h 91"/>
                <a:gd name="T64" fmla="*/ 7 w 131"/>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31" h="91">
                  <a:moveTo>
                    <a:pt x="4" y="0"/>
                  </a:moveTo>
                  <a:lnTo>
                    <a:pt x="2" y="9"/>
                  </a:lnTo>
                  <a:lnTo>
                    <a:pt x="1" y="17"/>
                  </a:lnTo>
                  <a:lnTo>
                    <a:pt x="0" y="26"/>
                  </a:lnTo>
                  <a:lnTo>
                    <a:pt x="0" y="34"/>
                  </a:lnTo>
                  <a:lnTo>
                    <a:pt x="0" y="43"/>
                  </a:lnTo>
                  <a:lnTo>
                    <a:pt x="2" y="50"/>
                  </a:lnTo>
                  <a:lnTo>
                    <a:pt x="3" y="58"/>
                  </a:lnTo>
                  <a:lnTo>
                    <a:pt x="5" y="64"/>
                  </a:lnTo>
                  <a:lnTo>
                    <a:pt x="9" y="70"/>
                  </a:lnTo>
                  <a:lnTo>
                    <a:pt x="13" y="76"/>
                  </a:lnTo>
                  <a:lnTo>
                    <a:pt x="17" y="80"/>
                  </a:lnTo>
                  <a:lnTo>
                    <a:pt x="21" y="83"/>
                  </a:lnTo>
                  <a:lnTo>
                    <a:pt x="27" y="86"/>
                  </a:lnTo>
                  <a:lnTo>
                    <a:pt x="32" y="88"/>
                  </a:lnTo>
                  <a:lnTo>
                    <a:pt x="37" y="91"/>
                  </a:lnTo>
                  <a:lnTo>
                    <a:pt x="44" y="91"/>
                  </a:lnTo>
                  <a:lnTo>
                    <a:pt x="50" y="91"/>
                  </a:lnTo>
                  <a:lnTo>
                    <a:pt x="56" y="88"/>
                  </a:lnTo>
                  <a:lnTo>
                    <a:pt x="63" y="86"/>
                  </a:lnTo>
                  <a:lnTo>
                    <a:pt x="70" y="83"/>
                  </a:lnTo>
                  <a:lnTo>
                    <a:pt x="77" y="80"/>
                  </a:lnTo>
                  <a:lnTo>
                    <a:pt x="83" y="76"/>
                  </a:lnTo>
                  <a:lnTo>
                    <a:pt x="89" y="70"/>
                  </a:lnTo>
                  <a:lnTo>
                    <a:pt x="96" y="64"/>
                  </a:lnTo>
                  <a:lnTo>
                    <a:pt x="101" y="58"/>
                  </a:lnTo>
                  <a:lnTo>
                    <a:pt x="108" y="50"/>
                  </a:lnTo>
                  <a:lnTo>
                    <a:pt x="113" y="43"/>
                  </a:lnTo>
                  <a:lnTo>
                    <a:pt x="117" y="34"/>
                  </a:lnTo>
                  <a:lnTo>
                    <a:pt x="121" y="26"/>
                  </a:lnTo>
                  <a:lnTo>
                    <a:pt x="126" y="17"/>
                  </a:lnTo>
                  <a:lnTo>
                    <a:pt x="129" y="9"/>
                  </a:lnTo>
                  <a:lnTo>
                    <a:pt x="13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45" name="Line 290"/>
            <p:cNvSpPr>
              <a:spLocks noChangeShapeType="1"/>
            </p:cNvSpPr>
            <p:nvPr/>
          </p:nvSpPr>
          <p:spPr bwMode="auto">
            <a:xfrm>
              <a:off x="4358" y="1296"/>
              <a:ext cx="18"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46" name="Freeform 291"/>
            <p:cNvSpPr>
              <a:spLocks/>
            </p:cNvSpPr>
            <p:nvPr/>
          </p:nvSpPr>
          <p:spPr bwMode="auto">
            <a:xfrm>
              <a:off x="4431" y="1238"/>
              <a:ext cx="42" cy="86"/>
            </a:xfrm>
            <a:custGeom>
              <a:avLst/>
              <a:gdLst>
                <a:gd name="T0" fmla="*/ 0 w 115"/>
                <a:gd name="T1" fmla="*/ 0 h 229"/>
                <a:gd name="T2" fmla="*/ 0 w 115"/>
                <a:gd name="T3" fmla="*/ 12 h 229"/>
                <a:gd name="T4" fmla="*/ 5 w 115"/>
                <a:gd name="T5" fmla="*/ 0 h 229"/>
                <a:gd name="T6" fmla="*/ 0 60000 65536"/>
                <a:gd name="T7" fmla="*/ 0 60000 65536"/>
                <a:gd name="T8" fmla="*/ 0 60000 65536"/>
              </a:gdLst>
              <a:ahLst/>
              <a:cxnLst>
                <a:cxn ang="T6">
                  <a:pos x="T0" y="T1"/>
                </a:cxn>
                <a:cxn ang="T7">
                  <a:pos x="T2" y="T3"/>
                </a:cxn>
                <a:cxn ang="T8">
                  <a:pos x="T4" y="T5"/>
                </a:cxn>
              </a:cxnLst>
              <a:rect l="0" t="0" r="r" b="b"/>
              <a:pathLst>
                <a:path w="115" h="229">
                  <a:moveTo>
                    <a:pt x="7" y="0"/>
                  </a:moveTo>
                  <a:lnTo>
                    <a:pt x="0" y="229"/>
                  </a:lnTo>
                  <a:lnTo>
                    <a:pt x="11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4532" name="Group 292"/>
          <p:cNvGrpSpPr>
            <a:grpSpLocks/>
          </p:cNvGrpSpPr>
          <p:nvPr/>
        </p:nvGrpSpPr>
        <p:grpSpPr bwMode="auto">
          <a:xfrm>
            <a:off x="2678113" y="2111375"/>
            <a:ext cx="1323975" cy="1023938"/>
            <a:chOff x="2776" y="1304"/>
            <a:chExt cx="834" cy="645"/>
          </a:xfrm>
        </p:grpSpPr>
        <p:grpSp>
          <p:nvGrpSpPr>
            <p:cNvPr id="110726" name="Group 293"/>
            <p:cNvGrpSpPr>
              <a:grpSpLocks/>
            </p:cNvGrpSpPr>
            <p:nvPr/>
          </p:nvGrpSpPr>
          <p:grpSpPr bwMode="auto">
            <a:xfrm>
              <a:off x="2776" y="1826"/>
              <a:ext cx="105" cy="123"/>
              <a:chOff x="2776" y="1826"/>
              <a:chExt cx="105" cy="123"/>
            </a:xfrm>
          </p:grpSpPr>
          <p:sp>
            <p:nvSpPr>
              <p:cNvPr id="110731" name="Line 294"/>
              <p:cNvSpPr>
                <a:spLocks noChangeShapeType="1"/>
              </p:cNvSpPr>
              <p:nvPr/>
            </p:nvSpPr>
            <p:spPr bwMode="auto">
              <a:xfrm>
                <a:off x="2810" y="1826"/>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32" name="Freeform 295"/>
              <p:cNvSpPr>
                <a:spLocks/>
              </p:cNvSpPr>
              <p:nvPr/>
            </p:nvSpPr>
            <p:spPr bwMode="auto">
              <a:xfrm>
                <a:off x="2813" y="1826"/>
                <a:ext cx="28" cy="55"/>
              </a:xfrm>
              <a:custGeom>
                <a:avLst/>
                <a:gdLst>
                  <a:gd name="T0" fmla="*/ 0 w 73"/>
                  <a:gd name="T1" fmla="*/ 8 h 144"/>
                  <a:gd name="T2" fmla="*/ 0 w 73"/>
                  <a:gd name="T3" fmla="*/ 8 h 144"/>
                  <a:gd name="T4" fmla="*/ 1 w 73"/>
                  <a:gd name="T5" fmla="*/ 8 h 144"/>
                  <a:gd name="T6" fmla="*/ 1 w 73"/>
                  <a:gd name="T7" fmla="*/ 8 h 144"/>
                  <a:gd name="T8" fmla="*/ 1 w 73"/>
                  <a:gd name="T9" fmla="*/ 8 h 144"/>
                  <a:gd name="T10" fmla="*/ 2 w 73"/>
                  <a:gd name="T11" fmla="*/ 8 h 144"/>
                  <a:gd name="T12" fmla="*/ 2 w 73"/>
                  <a:gd name="T13" fmla="*/ 7 h 144"/>
                  <a:gd name="T14" fmla="*/ 2 w 73"/>
                  <a:gd name="T15" fmla="*/ 7 h 144"/>
                  <a:gd name="T16" fmla="*/ 2 w 73"/>
                  <a:gd name="T17" fmla="*/ 7 h 144"/>
                  <a:gd name="T18" fmla="*/ 3 w 73"/>
                  <a:gd name="T19" fmla="*/ 6 h 144"/>
                  <a:gd name="T20" fmla="*/ 3 w 73"/>
                  <a:gd name="T21" fmla="*/ 6 h 144"/>
                  <a:gd name="T22" fmla="*/ 3 w 73"/>
                  <a:gd name="T23" fmla="*/ 6 h 144"/>
                  <a:gd name="T24" fmla="*/ 3 w 73"/>
                  <a:gd name="T25" fmla="*/ 5 h 144"/>
                  <a:gd name="T26" fmla="*/ 4 w 73"/>
                  <a:gd name="T27" fmla="*/ 5 h 144"/>
                  <a:gd name="T28" fmla="*/ 4 w 73"/>
                  <a:gd name="T29" fmla="*/ 5 h 144"/>
                  <a:gd name="T30" fmla="*/ 4 w 73"/>
                  <a:gd name="T31" fmla="*/ 4 h 144"/>
                  <a:gd name="T32" fmla="*/ 4 w 73"/>
                  <a:gd name="T33" fmla="*/ 4 h 144"/>
                  <a:gd name="T34" fmla="*/ 4 w 73"/>
                  <a:gd name="T35" fmla="*/ 3 h 144"/>
                  <a:gd name="T36" fmla="*/ 4 w 73"/>
                  <a:gd name="T37" fmla="*/ 3 h 144"/>
                  <a:gd name="T38" fmla="*/ 4 w 73"/>
                  <a:gd name="T39" fmla="*/ 2 h 144"/>
                  <a:gd name="T40" fmla="*/ 4 w 73"/>
                  <a:gd name="T41" fmla="*/ 2 h 144"/>
                  <a:gd name="T42" fmla="*/ 4 w 73"/>
                  <a:gd name="T43" fmla="*/ 2 h 144"/>
                  <a:gd name="T44" fmla="*/ 4 w 73"/>
                  <a:gd name="T45" fmla="*/ 1 h 144"/>
                  <a:gd name="T46" fmla="*/ 4 w 73"/>
                  <a:gd name="T47" fmla="*/ 1 h 144"/>
                  <a:gd name="T48" fmla="*/ 4 w 73"/>
                  <a:gd name="T49" fmla="*/ 1 h 144"/>
                  <a:gd name="T50" fmla="*/ 3 w 73"/>
                  <a:gd name="T51" fmla="*/ 0 h 144"/>
                  <a:gd name="T52" fmla="*/ 3 w 73"/>
                  <a:gd name="T53" fmla="*/ 0 h 144"/>
                  <a:gd name="T54" fmla="*/ 3 w 73"/>
                  <a:gd name="T55" fmla="*/ 0 h 144"/>
                  <a:gd name="T56" fmla="*/ 3 w 73"/>
                  <a:gd name="T57" fmla="*/ 0 h 144"/>
                  <a:gd name="T58" fmla="*/ 2 w 73"/>
                  <a:gd name="T59" fmla="*/ 0 h 144"/>
                  <a:gd name="T60" fmla="*/ 2 w 73"/>
                  <a:gd name="T61" fmla="*/ 0 h 14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3" h="144">
                    <a:moveTo>
                      <a:pt x="0" y="144"/>
                    </a:moveTo>
                    <a:lnTo>
                      <a:pt x="5" y="144"/>
                    </a:lnTo>
                    <a:lnTo>
                      <a:pt x="10" y="143"/>
                    </a:lnTo>
                    <a:lnTo>
                      <a:pt x="16" y="141"/>
                    </a:lnTo>
                    <a:lnTo>
                      <a:pt x="21" y="139"/>
                    </a:lnTo>
                    <a:lnTo>
                      <a:pt x="27" y="135"/>
                    </a:lnTo>
                    <a:lnTo>
                      <a:pt x="33" y="131"/>
                    </a:lnTo>
                    <a:lnTo>
                      <a:pt x="38" y="126"/>
                    </a:lnTo>
                    <a:lnTo>
                      <a:pt x="43" y="121"/>
                    </a:lnTo>
                    <a:lnTo>
                      <a:pt x="49" y="115"/>
                    </a:lnTo>
                    <a:lnTo>
                      <a:pt x="53" y="108"/>
                    </a:lnTo>
                    <a:lnTo>
                      <a:pt x="57" y="102"/>
                    </a:lnTo>
                    <a:lnTo>
                      <a:pt x="60" y="94"/>
                    </a:lnTo>
                    <a:lnTo>
                      <a:pt x="65" y="87"/>
                    </a:lnTo>
                    <a:lnTo>
                      <a:pt x="67" y="80"/>
                    </a:lnTo>
                    <a:lnTo>
                      <a:pt x="69" y="72"/>
                    </a:lnTo>
                    <a:lnTo>
                      <a:pt x="71" y="65"/>
                    </a:lnTo>
                    <a:lnTo>
                      <a:pt x="72" y="57"/>
                    </a:lnTo>
                    <a:lnTo>
                      <a:pt x="73" y="50"/>
                    </a:lnTo>
                    <a:lnTo>
                      <a:pt x="73" y="43"/>
                    </a:lnTo>
                    <a:lnTo>
                      <a:pt x="72" y="36"/>
                    </a:lnTo>
                    <a:lnTo>
                      <a:pt x="71" y="29"/>
                    </a:lnTo>
                    <a:lnTo>
                      <a:pt x="69" y="24"/>
                    </a:lnTo>
                    <a:lnTo>
                      <a:pt x="67" y="19"/>
                    </a:lnTo>
                    <a:lnTo>
                      <a:pt x="65" y="14"/>
                    </a:lnTo>
                    <a:lnTo>
                      <a:pt x="60" y="9"/>
                    </a:lnTo>
                    <a:lnTo>
                      <a:pt x="57" y="6"/>
                    </a:lnTo>
                    <a:lnTo>
                      <a:pt x="53" y="3"/>
                    </a:lnTo>
                    <a:lnTo>
                      <a:pt x="49" y="2"/>
                    </a:lnTo>
                    <a:lnTo>
                      <a:pt x="43" y="0"/>
                    </a:lnTo>
                    <a:lnTo>
                      <a:pt x="3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33" name="Line 296"/>
              <p:cNvSpPr>
                <a:spLocks noChangeShapeType="1"/>
              </p:cNvSpPr>
              <p:nvPr/>
            </p:nvSpPr>
            <p:spPr bwMode="auto">
              <a:xfrm flipH="1">
                <a:off x="2805" y="1881"/>
                <a:ext cx="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34" name="Freeform 297"/>
              <p:cNvSpPr>
                <a:spLocks/>
              </p:cNvSpPr>
              <p:nvPr/>
            </p:nvSpPr>
            <p:spPr bwMode="auto">
              <a:xfrm>
                <a:off x="2813" y="1881"/>
                <a:ext cx="13" cy="27"/>
              </a:xfrm>
              <a:custGeom>
                <a:avLst/>
                <a:gdLst>
                  <a:gd name="T0" fmla="*/ 2 w 34"/>
                  <a:gd name="T1" fmla="*/ 4 h 74"/>
                  <a:gd name="T2" fmla="*/ 2 w 34"/>
                  <a:gd name="T3" fmla="*/ 3 h 74"/>
                  <a:gd name="T4" fmla="*/ 2 w 34"/>
                  <a:gd name="T5" fmla="*/ 3 h 74"/>
                  <a:gd name="T6" fmla="*/ 2 w 34"/>
                  <a:gd name="T7" fmla="*/ 3 h 74"/>
                  <a:gd name="T8" fmla="*/ 2 w 34"/>
                  <a:gd name="T9" fmla="*/ 2 h 74"/>
                  <a:gd name="T10" fmla="*/ 2 w 34"/>
                  <a:gd name="T11" fmla="*/ 2 h 74"/>
                  <a:gd name="T12" fmla="*/ 2 w 34"/>
                  <a:gd name="T13" fmla="*/ 1 h 74"/>
                  <a:gd name="T14" fmla="*/ 2 w 34"/>
                  <a:gd name="T15" fmla="*/ 1 h 74"/>
                  <a:gd name="T16" fmla="*/ 2 w 34"/>
                  <a:gd name="T17" fmla="*/ 1 h 74"/>
                  <a:gd name="T18" fmla="*/ 2 w 34"/>
                  <a:gd name="T19" fmla="*/ 1 h 74"/>
                  <a:gd name="T20" fmla="*/ 1 w 34"/>
                  <a:gd name="T21" fmla="*/ 0 h 74"/>
                  <a:gd name="T22" fmla="*/ 1 w 34"/>
                  <a:gd name="T23" fmla="*/ 0 h 74"/>
                  <a:gd name="T24" fmla="*/ 1 w 34"/>
                  <a:gd name="T25" fmla="*/ 0 h 74"/>
                  <a:gd name="T26" fmla="*/ 0 w 34"/>
                  <a:gd name="T27" fmla="*/ 0 h 74"/>
                  <a:gd name="T28" fmla="*/ 0 w 34"/>
                  <a:gd name="T29" fmla="*/ 0 h 74"/>
                  <a:gd name="T30" fmla="*/ 0 w 34"/>
                  <a:gd name="T31" fmla="*/ 0 h 7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4" h="74">
                    <a:moveTo>
                      <a:pt x="30" y="74"/>
                    </a:moveTo>
                    <a:lnTo>
                      <a:pt x="33" y="66"/>
                    </a:lnTo>
                    <a:lnTo>
                      <a:pt x="34" y="58"/>
                    </a:lnTo>
                    <a:lnTo>
                      <a:pt x="34" y="52"/>
                    </a:lnTo>
                    <a:lnTo>
                      <a:pt x="34" y="44"/>
                    </a:lnTo>
                    <a:lnTo>
                      <a:pt x="34" y="38"/>
                    </a:lnTo>
                    <a:lnTo>
                      <a:pt x="33" y="31"/>
                    </a:lnTo>
                    <a:lnTo>
                      <a:pt x="30" y="25"/>
                    </a:lnTo>
                    <a:lnTo>
                      <a:pt x="28" y="20"/>
                    </a:lnTo>
                    <a:lnTo>
                      <a:pt x="25" y="14"/>
                    </a:lnTo>
                    <a:lnTo>
                      <a:pt x="22" y="11"/>
                    </a:lnTo>
                    <a:lnTo>
                      <a:pt x="18" y="7"/>
                    </a:lnTo>
                    <a:lnTo>
                      <a:pt x="13" y="5"/>
                    </a:lnTo>
                    <a:lnTo>
                      <a:pt x="9" y="3"/>
                    </a:lnTo>
                    <a:lnTo>
                      <a:pt x="4"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35" name="Line 298"/>
              <p:cNvSpPr>
                <a:spLocks noChangeShapeType="1"/>
              </p:cNvSpPr>
              <p:nvPr/>
            </p:nvSpPr>
            <p:spPr bwMode="auto">
              <a:xfrm flipH="1">
                <a:off x="2821" y="1908"/>
                <a:ext cx="5" cy="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36" name="Freeform 299"/>
              <p:cNvSpPr>
                <a:spLocks/>
              </p:cNvSpPr>
              <p:nvPr/>
            </p:nvSpPr>
            <p:spPr bwMode="auto">
              <a:xfrm>
                <a:off x="2794" y="1921"/>
                <a:ext cx="27" cy="28"/>
              </a:xfrm>
              <a:custGeom>
                <a:avLst/>
                <a:gdLst>
                  <a:gd name="T0" fmla="*/ 0 w 70"/>
                  <a:gd name="T1" fmla="*/ 4 h 73"/>
                  <a:gd name="T2" fmla="*/ 0 w 70"/>
                  <a:gd name="T3" fmla="*/ 4 h 73"/>
                  <a:gd name="T4" fmla="*/ 1 w 70"/>
                  <a:gd name="T5" fmla="*/ 4 h 73"/>
                  <a:gd name="T6" fmla="*/ 1 w 70"/>
                  <a:gd name="T7" fmla="*/ 4 h 73"/>
                  <a:gd name="T8" fmla="*/ 1 w 70"/>
                  <a:gd name="T9" fmla="*/ 4 h 73"/>
                  <a:gd name="T10" fmla="*/ 2 w 70"/>
                  <a:gd name="T11" fmla="*/ 3 h 73"/>
                  <a:gd name="T12" fmla="*/ 2 w 70"/>
                  <a:gd name="T13" fmla="*/ 3 h 73"/>
                  <a:gd name="T14" fmla="*/ 2 w 70"/>
                  <a:gd name="T15" fmla="*/ 3 h 73"/>
                  <a:gd name="T16" fmla="*/ 3 w 70"/>
                  <a:gd name="T17" fmla="*/ 3 h 73"/>
                  <a:gd name="T18" fmla="*/ 3 w 70"/>
                  <a:gd name="T19" fmla="*/ 2 h 73"/>
                  <a:gd name="T20" fmla="*/ 3 w 70"/>
                  <a:gd name="T21" fmla="*/ 2 h 73"/>
                  <a:gd name="T22" fmla="*/ 3 w 70"/>
                  <a:gd name="T23" fmla="*/ 2 h 73"/>
                  <a:gd name="T24" fmla="*/ 3 w 70"/>
                  <a:gd name="T25" fmla="*/ 1 h 73"/>
                  <a:gd name="T26" fmla="*/ 4 w 70"/>
                  <a:gd name="T27" fmla="*/ 1 h 73"/>
                  <a:gd name="T28" fmla="*/ 4 w 70"/>
                  <a:gd name="T29" fmla="*/ 0 h 73"/>
                  <a:gd name="T30" fmla="*/ 4 w 70"/>
                  <a:gd name="T31" fmla="*/ 0 h 7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0" h="73">
                    <a:moveTo>
                      <a:pt x="0" y="73"/>
                    </a:moveTo>
                    <a:lnTo>
                      <a:pt x="5" y="73"/>
                    </a:lnTo>
                    <a:lnTo>
                      <a:pt x="10" y="70"/>
                    </a:lnTo>
                    <a:lnTo>
                      <a:pt x="16" y="69"/>
                    </a:lnTo>
                    <a:lnTo>
                      <a:pt x="22" y="66"/>
                    </a:lnTo>
                    <a:lnTo>
                      <a:pt x="27" y="63"/>
                    </a:lnTo>
                    <a:lnTo>
                      <a:pt x="33" y="59"/>
                    </a:lnTo>
                    <a:lnTo>
                      <a:pt x="38" y="53"/>
                    </a:lnTo>
                    <a:lnTo>
                      <a:pt x="43" y="48"/>
                    </a:lnTo>
                    <a:lnTo>
                      <a:pt x="49" y="43"/>
                    </a:lnTo>
                    <a:lnTo>
                      <a:pt x="53" y="36"/>
                    </a:lnTo>
                    <a:lnTo>
                      <a:pt x="57" y="29"/>
                    </a:lnTo>
                    <a:lnTo>
                      <a:pt x="61" y="23"/>
                    </a:lnTo>
                    <a:lnTo>
                      <a:pt x="65" y="15"/>
                    </a:lnTo>
                    <a:lnTo>
                      <a:pt x="68" y="8"/>
                    </a:lnTo>
                    <a:lnTo>
                      <a:pt x="7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37" name="Line 300"/>
              <p:cNvSpPr>
                <a:spLocks noChangeShapeType="1"/>
              </p:cNvSpPr>
              <p:nvPr/>
            </p:nvSpPr>
            <p:spPr bwMode="auto">
              <a:xfrm flipH="1">
                <a:off x="2776" y="1949"/>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38" name="Line 301"/>
              <p:cNvSpPr>
                <a:spLocks noChangeShapeType="1"/>
              </p:cNvSpPr>
              <p:nvPr/>
            </p:nvSpPr>
            <p:spPr bwMode="auto">
              <a:xfrm flipV="1">
                <a:off x="2868" y="1826"/>
                <a:ext cx="13"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0727" name="Group 302"/>
            <p:cNvGrpSpPr>
              <a:grpSpLocks/>
            </p:cNvGrpSpPr>
            <p:nvPr/>
          </p:nvGrpSpPr>
          <p:grpSpPr bwMode="auto">
            <a:xfrm>
              <a:off x="3503" y="1304"/>
              <a:ext cx="107" cy="122"/>
              <a:chOff x="3503" y="1304"/>
              <a:chExt cx="107" cy="122"/>
            </a:xfrm>
          </p:grpSpPr>
          <p:sp>
            <p:nvSpPr>
              <p:cNvPr id="110728" name="Freeform 303"/>
              <p:cNvSpPr>
                <a:spLocks/>
              </p:cNvSpPr>
              <p:nvPr/>
            </p:nvSpPr>
            <p:spPr bwMode="auto">
              <a:xfrm>
                <a:off x="3503" y="1304"/>
                <a:ext cx="47" cy="96"/>
              </a:xfrm>
              <a:custGeom>
                <a:avLst/>
                <a:gdLst>
                  <a:gd name="T0" fmla="*/ 6 w 127"/>
                  <a:gd name="T1" fmla="*/ 0 h 254"/>
                  <a:gd name="T2" fmla="*/ 0 w 127"/>
                  <a:gd name="T3" fmla="*/ 14 h 254"/>
                  <a:gd name="T4" fmla="*/ 6 w 127"/>
                  <a:gd name="T5" fmla="*/ 14 h 254"/>
                  <a:gd name="T6" fmla="*/ 0 60000 65536"/>
                  <a:gd name="T7" fmla="*/ 0 60000 65536"/>
                  <a:gd name="T8" fmla="*/ 0 60000 65536"/>
                </a:gdLst>
                <a:ahLst/>
                <a:cxnLst>
                  <a:cxn ang="T6">
                    <a:pos x="T0" y="T1"/>
                  </a:cxn>
                  <a:cxn ang="T7">
                    <a:pos x="T2" y="T3"/>
                  </a:cxn>
                  <a:cxn ang="T8">
                    <a:pos x="T4" y="T5"/>
                  </a:cxn>
                </a:cxnLst>
                <a:rect l="0" t="0" r="r" b="b"/>
                <a:pathLst>
                  <a:path w="127" h="254">
                    <a:moveTo>
                      <a:pt x="119" y="0"/>
                    </a:moveTo>
                    <a:lnTo>
                      <a:pt x="0" y="254"/>
                    </a:lnTo>
                    <a:lnTo>
                      <a:pt x="127" y="2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29" name="Line 304"/>
              <p:cNvSpPr>
                <a:spLocks noChangeShapeType="1"/>
              </p:cNvSpPr>
              <p:nvPr/>
            </p:nvSpPr>
            <p:spPr bwMode="auto">
              <a:xfrm flipH="1">
                <a:off x="3529" y="1372"/>
                <a:ext cx="16" cy="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30" name="Line 305"/>
              <p:cNvSpPr>
                <a:spLocks noChangeShapeType="1"/>
              </p:cNvSpPr>
              <p:nvPr/>
            </p:nvSpPr>
            <p:spPr bwMode="auto">
              <a:xfrm flipV="1">
                <a:off x="3597" y="1304"/>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94546" name="Group 306"/>
          <p:cNvGrpSpPr>
            <a:grpSpLocks/>
          </p:cNvGrpSpPr>
          <p:nvPr/>
        </p:nvGrpSpPr>
        <p:grpSpPr bwMode="auto">
          <a:xfrm>
            <a:off x="2482850" y="2828925"/>
            <a:ext cx="182563" cy="2913063"/>
            <a:chOff x="2653" y="1756"/>
            <a:chExt cx="115" cy="1835"/>
          </a:xfrm>
        </p:grpSpPr>
        <p:sp>
          <p:nvSpPr>
            <p:cNvPr id="110717" name="Line 307"/>
            <p:cNvSpPr>
              <a:spLocks noChangeShapeType="1"/>
            </p:cNvSpPr>
            <p:nvPr/>
          </p:nvSpPr>
          <p:spPr bwMode="auto">
            <a:xfrm>
              <a:off x="2768" y="1756"/>
              <a:ext cx="0" cy="16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0718" name="Group 308"/>
            <p:cNvGrpSpPr>
              <a:grpSpLocks/>
            </p:cNvGrpSpPr>
            <p:nvPr/>
          </p:nvGrpSpPr>
          <p:grpSpPr bwMode="auto">
            <a:xfrm>
              <a:off x="2653" y="3469"/>
              <a:ext cx="66" cy="122"/>
              <a:chOff x="2653" y="3469"/>
              <a:chExt cx="66" cy="122"/>
            </a:xfrm>
          </p:grpSpPr>
          <p:sp>
            <p:nvSpPr>
              <p:cNvPr id="110719" name="Line 309"/>
              <p:cNvSpPr>
                <a:spLocks noChangeShapeType="1"/>
              </p:cNvSpPr>
              <p:nvPr/>
            </p:nvSpPr>
            <p:spPr bwMode="auto">
              <a:xfrm>
                <a:off x="2687" y="3469"/>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20" name="Freeform 310"/>
              <p:cNvSpPr>
                <a:spLocks/>
              </p:cNvSpPr>
              <p:nvPr/>
            </p:nvSpPr>
            <p:spPr bwMode="auto">
              <a:xfrm>
                <a:off x="2690" y="3469"/>
                <a:ext cx="29" cy="54"/>
              </a:xfrm>
              <a:custGeom>
                <a:avLst/>
                <a:gdLst>
                  <a:gd name="T0" fmla="*/ 0 w 75"/>
                  <a:gd name="T1" fmla="*/ 7 h 145"/>
                  <a:gd name="T2" fmla="*/ 0 w 75"/>
                  <a:gd name="T3" fmla="*/ 7 h 145"/>
                  <a:gd name="T4" fmla="*/ 1 w 75"/>
                  <a:gd name="T5" fmla="*/ 7 h 145"/>
                  <a:gd name="T6" fmla="*/ 1 w 75"/>
                  <a:gd name="T7" fmla="*/ 7 h 145"/>
                  <a:gd name="T8" fmla="*/ 1 w 75"/>
                  <a:gd name="T9" fmla="*/ 7 h 145"/>
                  <a:gd name="T10" fmla="*/ 2 w 75"/>
                  <a:gd name="T11" fmla="*/ 7 h 145"/>
                  <a:gd name="T12" fmla="*/ 2 w 75"/>
                  <a:gd name="T13" fmla="*/ 7 h 145"/>
                  <a:gd name="T14" fmla="*/ 2 w 75"/>
                  <a:gd name="T15" fmla="*/ 7 h 145"/>
                  <a:gd name="T16" fmla="*/ 3 w 75"/>
                  <a:gd name="T17" fmla="*/ 6 h 145"/>
                  <a:gd name="T18" fmla="*/ 3 w 75"/>
                  <a:gd name="T19" fmla="*/ 6 h 145"/>
                  <a:gd name="T20" fmla="*/ 3 w 75"/>
                  <a:gd name="T21" fmla="*/ 6 h 145"/>
                  <a:gd name="T22" fmla="*/ 3 w 75"/>
                  <a:gd name="T23" fmla="*/ 5 h 145"/>
                  <a:gd name="T24" fmla="*/ 3 w 75"/>
                  <a:gd name="T25" fmla="*/ 5 h 145"/>
                  <a:gd name="T26" fmla="*/ 4 w 75"/>
                  <a:gd name="T27" fmla="*/ 4 h 145"/>
                  <a:gd name="T28" fmla="*/ 4 w 75"/>
                  <a:gd name="T29" fmla="*/ 4 h 145"/>
                  <a:gd name="T30" fmla="*/ 4 w 75"/>
                  <a:gd name="T31" fmla="*/ 4 h 145"/>
                  <a:gd name="T32" fmla="*/ 4 w 75"/>
                  <a:gd name="T33" fmla="*/ 3 h 145"/>
                  <a:gd name="T34" fmla="*/ 4 w 75"/>
                  <a:gd name="T35" fmla="*/ 3 h 145"/>
                  <a:gd name="T36" fmla="*/ 4 w 75"/>
                  <a:gd name="T37" fmla="*/ 3 h 145"/>
                  <a:gd name="T38" fmla="*/ 4 w 75"/>
                  <a:gd name="T39" fmla="*/ 2 h 145"/>
                  <a:gd name="T40" fmla="*/ 4 w 75"/>
                  <a:gd name="T41" fmla="*/ 2 h 145"/>
                  <a:gd name="T42" fmla="*/ 4 w 75"/>
                  <a:gd name="T43" fmla="*/ 1 h 145"/>
                  <a:gd name="T44" fmla="*/ 4 w 75"/>
                  <a:gd name="T45" fmla="*/ 1 h 145"/>
                  <a:gd name="T46" fmla="*/ 4 w 75"/>
                  <a:gd name="T47" fmla="*/ 1 h 145"/>
                  <a:gd name="T48" fmla="*/ 4 w 75"/>
                  <a:gd name="T49" fmla="*/ 1 h 145"/>
                  <a:gd name="T50" fmla="*/ 3 w 75"/>
                  <a:gd name="T51" fmla="*/ 0 h 145"/>
                  <a:gd name="T52" fmla="*/ 3 w 75"/>
                  <a:gd name="T53" fmla="*/ 0 h 145"/>
                  <a:gd name="T54" fmla="*/ 3 w 75"/>
                  <a:gd name="T55" fmla="*/ 0 h 145"/>
                  <a:gd name="T56" fmla="*/ 3 w 75"/>
                  <a:gd name="T57" fmla="*/ 0 h 145"/>
                  <a:gd name="T58" fmla="*/ 3 w 75"/>
                  <a:gd name="T59" fmla="*/ 0 h 145"/>
                  <a:gd name="T60" fmla="*/ 2 w 75"/>
                  <a:gd name="T61" fmla="*/ 0 h 14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5" h="145">
                    <a:moveTo>
                      <a:pt x="0" y="145"/>
                    </a:moveTo>
                    <a:lnTo>
                      <a:pt x="6" y="145"/>
                    </a:lnTo>
                    <a:lnTo>
                      <a:pt x="12" y="144"/>
                    </a:lnTo>
                    <a:lnTo>
                      <a:pt x="18" y="142"/>
                    </a:lnTo>
                    <a:lnTo>
                      <a:pt x="23" y="139"/>
                    </a:lnTo>
                    <a:lnTo>
                      <a:pt x="29" y="135"/>
                    </a:lnTo>
                    <a:lnTo>
                      <a:pt x="35" y="131"/>
                    </a:lnTo>
                    <a:lnTo>
                      <a:pt x="40" y="127"/>
                    </a:lnTo>
                    <a:lnTo>
                      <a:pt x="45" y="121"/>
                    </a:lnTo>
                    <a:lnTo>
                      <a:pt x="49" y="115"/>
                    </a:lnTo>
                    <a:lnTo>
                      <a:pt x="55" y="109"/>
                    </a:lnTo>
                    <a:lnTo>
                      <a:pt x="59" y="102"/>
                    </a:lnTo>
                    <a:lnTo>
                      <a:pt x="62" y="95"/>
                    </a:lnTo>
                    <a:lnTo>
                      <a:pt x="65" y="87"/>
                    </a:lnTo>
                    <a:lnTo>
                      <a:pt x="69" y="80"/>
                    </a:lnTo>
                    <a:lnTo>
                      <a:pt x="71" y="72"/>
                    </a:lnTo>
                    <a:lnTo>
                      <a:pt x="73" y="65"/>
                    </a:lnTo>
                    <a:lnTo>
                      <a:pt x="74" y="57"/>
                    </a:lnTo>
                    <a:lnTo>
                      <a:pt x="75" y="50"/>
                    </a:lnTo>
                    <a:lnTo>
                      <a:pt x="75" y="44"/>
                    </a:lnTo>
                    <a:lnTo>
                      <a:pt x="74" y="36"/>
                    </a:lnTo>
                    <a:lnTo>
                      <a:pt x="73" y="30"/>
                    </a:lnTo>
                    <a:lnTo>
                      <a:pt x="71" y="24"/>
                    </a:lnTo>
                    <a:lnTo>
                      <a:pt x="69" y="19"/>
                    </a:lnTo>
                    <a:lnTo>
                      <a:pt x="65" y="14"/>
                    </a:lnTo>
                    <a:lnTo>
                      <a:pt x="62" y="10"/>
                    </a:lnTo>
                    <a:lnTo>
                      <a:pt x="59" y="6"/>
                    </a:lnTo>
                    <a:lnTo>
                      <a:pt x="55" y="3"/>
                    </a:lnTo>
                    <a:lnTo>
                      <a:pt x="49" y="2"/>
                    </a:lnTo>
                    <a:lnTo>
                      <a:pt x="45" y="1"/>
                    </a:lnTo>
                    <a:lnTo>
                      <a:pt x="4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21" name="Line 311"/>
              <p:cNvSpPr>
                <a:spLocks noChangeShapeType="1"/>
              </p:cNvSpPr>
              <p:nvPr/>
            </p:nvSpPr>
            <p:spPr bwMode="auto">
              <a:xfrm flipH="1">
                <a:off x="2682" y="3523"/>
                <a:ext cx="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22" name="Freeform 312"/>
              <p:cNvSpPr>
                <a:spLocks/>
              </p:cNvSpPr>
              <p:nvPr/>
            </p:nvSpPr>
            <p:spPr bwMode="auto">
              <a:xfrm>
                <a:off x="2690" y="3523"/>
                <a:ext cx="13" cy="27"/>
              </a:xfrm>
              <a:custGeom>
                <a:avLst/>
                <a:gdLst>
                  <a:gd name="T0" fmla="*/ 1 w 36"/>
                  <a:gd name="T1" fmla="*/ 4 h 73"/>
                  <a:gd name="T2" fmla="*/ 1 w 36"/>
                  <a:gd name="T3" fmla="*/ 3 h 73"/>
                  <a:gd name="T4" fmla="*/ 2 w 36"/>
                  <a:gd name="T5" fmla="*/ 3 h 73"/>
                  <a:gd name="T6" fmla="*/ 2 w 36"/>
                  <a:gd name="T7" fmla="*/ 3 h 73"/>
                  <a:gd name="T8" fmla="*/ 2 w 36"/>
                  <a:gd name="T9" fmla="*/ 2 h 73"/>
                  <a:gd name="T10" fmla="*/ 2 w 36"/>
                  <a:gd name="T11" fmla="*/ 2 h 73"/>
                  <a:gd name="T12" fmla="*/ 1 w 36"/>
                  <a:gd name="T13" fmla="*/ 1 h 73"/>
                  <a:gd name="T14" fmla="*/ 1 w 36"/>
                  <a:gd name="T15" fmla="*/ 1 h 73"/>
                  <a:gd name="T16" fmla="*/ 1 w 36"/>
                  <a:gd name="T17" fmla="*/ 1 h 73"/>
                  <a:gd name="T18" fmla="*/ 1 w 36"/>
                  <a:gd name="T19" fmla="*/ 1 h 73"/>
                  <a:gd name="T20" fmla="*/ 1 w 36"/>
                  <a:gd name="T21" fmla="*/ 0 h 73"/>
                  <a:gd name="T22" fmla="*/ 1 w 36"/>
                  <a:gd name="T23" fmla="*/ 0 h 73"/>
                  <a:gd name="T24" fmla="*/ 1 w 36"/>
                  <a:gd name="T25" fmla="*/ 0 h 73"/>
                  <a:gd name="T26" fmla="*/ 0 w 36"/>
                  <a:gd name="T27" fmla="*/ 0 h 73"/>
                  <a:gd name="T28" fmla="*/ 0 w 36"/>
                  <a:gd name="T29" fmla="*/ 0 h 73"/>
                  <a:gd name="T30" fmla="*/ 0 w 36"/>
                  <a:gd name="T31" fmla="*/ 0 h 7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73">
                    <a:moveTo>
                      <a:pt x="32" y="73"/>
                    </a:moveTo>
                    <a:lnTo>
                      <a:pt x="33" y="66"/>
                    </a:lnTo>
                    <a:lnTo>
                      <a:pt x="36" y="58"/>
                    </a:lnTo>
                    <a:lnTo>
                      <a:pt x="36" y="51"/>
                    </a:lnTo>
                    <a:lnTo>
                      <a:pt x="36" y="43"/>
                    </a:lnTo>
                    <a:lnTo>
                      <a:pt x="36" y="37"/>
                    </a:lnTo>
                    <a:lnTo>
                      <a:pt x="33" y="31"/>
                    </a:lnTo>
                    <a:lnTo>
                      <a:pt x="32" y="24"/>
                    </a:lnTo>
                    <a:lnTo>
                      <a:pt x="30" y="19"/>
                    </a:lnTo>
                    <a:lnTo>
                      <a:pt x="27" y="15"/>
                    </a:lnTo>
                    <a:lnTo>
                      <a:pt x="24" y="10"/>
                    </a:lnTo>
                    <a:lnTo>
                      <a:pt x="20" y="6"/>
                    </a:lnTo>
                    <a:lnTo>
                      <a:pt x="15" y="4"/>
                    </a:lnTo>
                    <a:lnTo>
                      <a:pt x="11" y="2"/>
                    </a:lnTo>
                    <a:lnTo>
                      <a:pt x="6"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23" name="Line 313"/>
              <p:cNvSpPr>
                <a:spLocks noChangeShapeType="1"/>
              </p:cNvSpPr>
              <p:nvPr/>
            </p:nvSpPr>
            <p:spPr bwMode="auto">
              <a:xfrm flipH="1">
                <a:off x="2698" y="3550"/>
                <a:ext cx="5" cy="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24" name="Freeform 314"/>
              <p:cNvSpPr>
                <a:spLocks/>
              </p:cNvSpPr>
              <p:nvPr/>
            </p:nvSpPr>
            <p:spPr bwMode="auto">
              <a:xfrm>
                <a:off x="2671" y="3563"/>
                <a:ext cx="27" cy="28"/>
              </a:xfrm>
              <a:custGeom>
                <a:avLst/>
                <a:gdLst>
                  <a:gd name="T0" fmla="*/ 0 w 70"/>
                  <a:gd name="T1" fmla="*/ 4 h 73"/>
                  <a:gd name="T2" fmla="*/ 0 w 70"/>
                  <a:gd name="T3" fmla="*/ 4 h 73"/>
                  <a:gd name="T4" fmla="*/ 1 w 70"/>
                  <a:gd name="T5" fmla="*/ 4 h 73"/>
                  <a:gd name="T6" fmla="*/ 1 w 70"/>
                  <a:gd name="T7" fmla="*/ 4 h 73"/>
                  <a:gd name="T8" fmla="*/ 1 w 70"/>
                  <a:gd name="T9" fmla="*/ 4 h 73"/>
                  <a:gd name="T10" fmla="*/ 2 w 70"/>
                  <a:gd name="T11" fmla="*/ 3 h 73"/>
                  <a:gd name="T12" fmla="*/ 2 w 70"/>
                  <a:gd name="T13" fmla="*/ 3 h 73"/>
                  <a:gd name="T14" fmla="*/ 2 w 70"/>
                  <a:gd name="T15" fmla="*/ 3 h 73"/>
                  <a:gd name="T16" fmla="*/ 3 w 70"/>
                  <a:gd name="T17" fmla="*/ 3 h 73"/>
                  <a:gd name="T18" fmla="*/ 3 w 70"/>
                  <a:gd name="T19" fmla="*/ 2 h 73"/>
                  <a:gd name="T20" fmla="*/ 3 w 70"/>
                  <a:gd name="T21" fmla="*/ 2 h 73"/>
                  <a:gd name="T22" fmla="*/ 3 w 70"/>
                  <a:gd name="T23" fmla="*/ 2 h 73"/>
                  <a:gd name="T24" fmla="*/ 3 w 70"/>
                  <a:gd name="T25" fmla="*/ 1 h 73"/>
                  <a:gd name="T26" fmla="*/ 4 w 70"/>
                  <a:gd name="T27" fmla="*/ 1 h 73"/>
                  <a:gd name="T28" fmla="*/ 4 w 70"/>
                  <a:gd name="T29" fmla="*/ 0 h 73"/>
                  <a:gd name="T30" fmla="*/ 4 w 70"/>
                  <a:gd name="T31" fmla="*/ 0 h 7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0" h="73">
                    <a:moveTo>
                      <a:pt x="0" y="73"/>
                    </a:moveTo>
                    <a:lnTo>
                      <a:pt x="5" y="73"/>
                    </a:lnTo>
                    <a:lnTo>
                      <a:pt x="10" y="71"/>
                    </a:lnTo>
                    <a:lnTo>
                      <a:pt x="16" y="70"/>
                    </a:lnTo>
                    <a:lnTo>
                      <a:pt x="22" y="66"/>
                    </a:lnTo>
                    <a:lnTo>
                      <a:pt x="27" y="63"/>
                    </a:lnTo>
                    <a:lnTo>
                      <a:pt x="33" y="59"/>
                    </a:lnTo>
                    <a:lnTo>
                      <a:pt x="38" y="54"/>
                    </a:lnTo>
                    <a:lnTo>
                      <a:pt x="43" y="48"/>
                    </a:lnTo>
                    <a:lnTo>
                      <a:pt x="49" y="43"/>
                    </a:lnTo>
                    <a:lnTo>
                      <a:pt x="53" y="37"/>
                    </a:lnTo>
                    <a:lnTo>
                      <a:pt x="57" y="30"/>
                    </a:lnTo>
                    <a:lnTo>
                      <a:pt x="61" y="23"/>
                    </a:lnTo>
                    <a:lnTo>
                      <a:pt x="65" y="15"/>
                    </a:lnTo>
                    <a:lnTo>
                      <a:pt x="67" y="8"/>
                    </a:lnTo>
                    <a:lnTo>
                      <a:pt x="7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25" name="Line 315"/>
              <p:cNvSpPr>
                <a:spLocks noChangeShapeType="1"/>
              </p:cNvSpPr>
              <p:nvPr/>
            </p:nvSpPr>
            <p:spPr bwMode="auto">
              <a:xfrm flipH="1">
                <a:off x="2653" y="3591"/>
                <a:ext cx="1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94556" name="Group 316"/>
          <p:cNvGrpSpPr>
            <a:grpSpLocks/>
          </p:cNvGrpSpPr>
          <p:nvPr/>
        </p:nvGrpSpPr>
        <p:grpSpPr bwMode="auto">
          <a:xfrm>
            <a:off x="3865563" y="2397125"/>
            <a:ext cx="103187" cy="1984375"/>
            <a:chOff x="3524" y="1484"/>
            <a:chExt cx="65" cy="1250"/>
          </a:xfrm>
        </p:grpSpPr>
        <p:sp>
          <p:nvSpPr>
            <p:cNvPr id="110713" name="Line 317"/>
            <p:cNvSpPr>
              <a:spLocks noChangeShapeType="1"/>
            </p:cNvSpPr>
            <p:nvPr/>
          </p:nvSpPr>
          <p:spPr bwMode="auto">
            <a:xfrm>
              <a:off x="3524" y="1484"/>
              <a:ext cx="0" cy="12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0714" name="Group 318"/>
            <p:cNvGrpSpPr>
              <a:grpSpLocks/>
            </p:cNvGrpSpPr>
            <p:nvPr/>
          </p:nvGrpSpPr>
          <p:grpSpPr bwMode="auto">
            <a:xfrm>
              <a:off x="3542" y="2611"/>
              <a:ext cx="47" cy="123"/>
              <a:chOff x="3542" y="2611"/>
              <a:chExt cx="47" cy="123"/>
            </a:xfrm>
          </p:grpSpPr>
          <p:sp>
            <p:nvSpPr>
              <p:cNvPr id="110715" name="Freeform 319"/>
              <p:cNvSpPr>
                <a:spLocks/>
              </p:cNvSpPr>
              <p:nvPr/>
            </p:nvSpPr>
            <p:spPr bwMode="auto">
              <a:xfrm>
                <a:off x="3542" y="2611"/>
                <a:ext cx="47" cy="94"/>
              </a:xfrm>
              <a:custGeom>
                <a:avLst/>
                <a:gdLst>
                  <a:gd name="T0" fmla="*/ 6 w 127"/>
                  <a:gd name="T1" fmla="*/ 0 h 254"/>
                  <a:gd name="T2" fmla="*/ 0 w 127"/>
                  <a:gd name="T3" fmla="*/ 13 h 254"/>
                  <a:gd name="T4" fmla="*/ 6 w 127"/>
                  <a:gd name="T5" fmla="*/ 13 h 254"/>
                  <a:gd name="T6" fmla="*/ 0 60000 65536"/>
                  <a:gd name="T7" fmla="*/ 0 60000 65536"/>
                  <a:gd name="T8" fmla="*/ 0 60000 65536"/>
                </a:gdLst>
                <a:ahLst/>
                <a:cxnLst>
                  <a:cxn ang="T6">
                    <a:pos x="T0" y="T1"/>
                  </a:cxn>
                  <a:cxn ang="T7">
                    <a:pos x="T2" y="T3"/>
                  </a:cxn>
                  <a:cxn ang="T8">
                    <a:pos x="T4" y="T5"/>
                  </a:cxn>
                </a:cxnLst>
                <a:rect l="0" t="0" r="r" b="b"/>
                <a:pathLst>
                  <a:path w="127" h="254">
                    <a:moveTo>
                      <a:pt x="120" y="0"/>
                    </a:moveTo>
                    <a:lnTo>
                      <a:pt x="0" y="254"/>
                    </a:lnTo>
                    <a:lnTo>
                      <a:pt x="127" y="2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16" name="Line 320"/>
              <p:cNvSpPr>
                <a:spLocks noChangeShapeType="1"/>
              </p:cNvSpPr>
              <p:nvPr/>
            </p:nvSpPr>
            <p:spPr bwMode="auto">
              <a:xfrm flipH="1">
                <a:off x="3568" y="2679"/>
                <a:ext cx="13"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394561" name="Line 321"/>
          <p:cNvSpPr>
            <a:spLocks noChangeShapeType="1"/>
          </p:cNvSpPr>
          <p:nvPr/>
        </p:nvSpPr>
        <p:spPr bwMode="auto">
          <a:xfrm flipH="1">
            <a:off x="2665413" y="4360863"/>
            <a:ext cx="1200150" cy="10493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4562" name="Line 322"/>
          <p:cNvSpPr>
            <a:spLocks noChangeShapeType="1"/>
          </p:cNvSpPr>
          <p:nvPr/>
        </p:nvSpPr>
        <p:spPr bwMode="auto">
          <a:xfrm flipV="1">
            <a:off x="3351213" y="2579688"/>
            <a:ext cx="0" cy="22336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4563" name="Group 323"/>
          <p:cNvGrpSpPr>
            <a:grpSpLocks/>
          </p:cNvGrpSpPr>
          <p:nvPr/>
        </p:nvGrpSpPr>
        <p:grpSpPr bwMode="auto">
          <a:xfrm>
            <a:off x="395288" y="669925"/>
            <a:ext cx="4748212" cy="6143625"/>
            <a:chOff x="1338" y="396"/>
            <a:chExt cx="2991" cy="3870"/>
          </a:xfrm>
        </p:grpSpPr>
        <p:grpSp>
          <p:nvGrpSpPr>
            <p:cNvPr id="110637" name="Group 324"/>
            <p:cNvGrpSpPr>
              <a:grpSpLocks/>
            </p:cNvGrpSpPr>
            <p:nvPr/>
          </p:nvGrpSpPr>
          <p:grpSpPr bwMode="auto">
            <a:xfrm>
              <a:off x="1338" y="396"/>
              <a:ext cx="2991" cy="3870"/>
              <a:chOff x="1338" y="396"/>
              <a:chExt cx="2991" cy="3870"/>
            </a:xfrm>
          </p:grpSpPr>
          <p:sp>
            <p:nvSpPr>
              <p:cNvPr id="110639" name="Line 325"/>
              <p:cNvSpPr>
                <a:spLocks noChangeShapeType="1"/>
              </p:cNvSpPr>
              <p:nvPr/>
            </p:nvSpPr>
            <p:spPr bwMode="auto">
              <a:xfrm flipV="1">
                <a:off x="1513" y="726"/>
                <a:ext cx="1713" cy="57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0" name="Line 326"/>
              <p:cNvSpPr>
                <a:spLocks noChangeShapeType="1"/>
              </p:cNvSpPr>
              <p:nvPr/>
            </p:nvSpPr>
            <p:spPr bwMode="auto">
              <a:xfrm>
                <a:off x="1513" y="1298"/>
                <a:ext cx="834" cy="30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1" name="Line 327"/>
              <p:cNvSpPr>
                <a:spLocks noChangeShapeType="1"/>
              </p:cNvSpPr>
              <p:nvPr/>
            </p:nvSpPr>
            <p:spPr bwMode="auto">
              <a:xfrm>
                <a:off x="1338" y="2229"/>
                <a:ext cx="299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2" name="Line 328"/>
              <p:cNvSpPr>
                <a:spLocks noChangeShapeType="1"/>
              </p:cNvSpPr>
              <p:nvPr/>
            </p:nvSpPr>
            <p:spPr bwMode="auto">
              <a:xfrm flipH="1">
                <a:off x="3618" y="3280"/>
                <a:ext cx="507" cy="87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3" name="Line 329"/>
              <p:cNvSpPr>
                <a:spLocks noChangeShapeType="1"/>
              </p:cNvSpPr>
              <p:nvPr/>
            </p:nvSpPr>
            <p:spPr bwMode="auto">
              <a:xfrm flipH="1" flipV="1">
                <a:off x="3618" y="3129"/>
                <a:ext cx="507" cy="15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4" name="Line 330"/>
              <p:cNvSpPr>
                <a:spLocks noChangeShapeType="1"/>
              </p:cNvSpPr>
              <p:nvPr/>
            </p:nvSpPr>
            <p:spPr bwMode="auto">
              <a:xfrm flipH="1" flipV="1">
                <a:off x="2703" y="3403"/>
                <a:ext cx="915" cy="75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5" name="Line 331"/>
              <p:cNvSpPr>
                <a:spLocks noChangeShapeType="1"/>
              </p:cNvSpPr>
              <p:nvPr/>
            </p:nvSpPr>
            <p:spPr bwMode="auto">
              <a:xfrm>
                <a:off x="3618" y="569"/>
                <a:ext cx="507" cy="69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6" name="Line 332"/>
              <p:cNvSpPr>
                <a:spLocks noChangeShapeType="1"/>
              </p:cNvSpPr>
              <p:nvPr/>
            </p:nvSpPr>
            <p:spPr bwMode="auto">
              <a:xfrm flipH="1">
                <a:off x="3524" y="1264"/>
                <a:ext cx="601" cy="22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7" name="Line 333"/>
              <p:cNvSpPr>
                <a:spLocks noChangeShapeType="1"/>
              </p:cNvSpPr>
              <p:nvPr/>
            </p:nvSpPr>
            <p:spPr bwMode="auto">
              <a:xfrm flipV="1">
                <a:off x="1665" y="1602"/>
                <a:ext cx="682" cy="55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8" name="Line 334"/>
              <p:cNvSpPr>
                <a:spLocks noChangeShapeType="1"/>
              </p:cNvSpPr>
              <p:nvPr/>
            </p:nvSpPr>
            <p:spPr bwMode="auto">
              <a:xfrm>
                <a:off x="3226" y="2295"/>
                <a:ext cx="546" cy="78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49" name="Line 335"/>
              <p:cNvSpPr>
                <a:spLocks noChangeShapeType="1"/>
              </p:cNvSpPr>
              <p:nvPr/>
            </p:nvSpPr>
            <p:spPr bwMode="auto">
              <a:xfrm flipV="1">
                <a:off x="1513" y="3079"/>
                <a:ext cx="795" cy="68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0" name="Line 336"/>
              <p:cNvSpPr>
                <a:spLocks noChangeShapeType="1"/>
              </p:cNvSpPr>
              <p:nvPr/>
            </p:nvSpPr>
            <p:spPr bwMode="auto">
              <a:xfrm>
                <a:off x="3524" y="1484"/>
                <a:ext cx="248" cy="6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1" name="Line 337"/>
              <p:cNvSpPr>
                <a:spLocks noChangeShapeType="1"/>
              </p:cNvSpPr>
              <p:nvPr/>
            </p:nvSpPr>
            <p:spPr bwMode="auto">
              <a:xfrm>
                <a:off x="2768" y="1756"/>
                <a:ext cx="1004" cy="36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2" name="Line 338"/>
              <p:cNvSpPr>
                <a:spLocks noChangeShapeType="1"/>
              </p:cNvSpPr>
              <p:nvPr/>
            </p:nvSpPr>
            <p:spPr bwMode="auto">
              <a:xfrm>
                <a:off x="2347" y="1602"/>
                <a:ext cx="421" cy="1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3" name="Line 339"/>
              <p:cNvSpPr>
                <a:spLocks noChangeShapeType="1"/>
              </p:cNvSpPr>
              <p:nvPr/>
            </p:nvSpPr>
            <p:spPr bwMode="auto">
              <a:xfrm flipV="1">
                <a:off x="2604" y="2295"/>
                <a:ext cx="622" cy="53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4" name="Line 340"/>
              <p:cNvSpPr>
                <a:spLocks noChangeShapeType="1"/>
              </p:cNvSpPr>
              <p:nvPr/>
            </p:nvSpPr>
            <p:spPr bwMode="auto">
              <a:xfrm flipH="1">
                <a:off x="1513" y="3403"/>
                <a:ext cx="1190" cy="35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5" name="Line 341"/>
              <p:cNvSpPr>
                <a:spLocks noChangeShapeType="1"/>
              </p:cNvSpPr>
              <p:nvPr/>
            </p:nvSpPr>
            <p:spPr bwMode="auto">
              <a:xfrm flipH="1" flipV="1">
                <a:off x="1665" y="2546"/>
                <a:ext cx="643" cy="53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6" name="Line 342"/>
              <p:cNvSpPr>
                <a:spLocks noChangeShapeType="1"/>
              </p:cNvSpPr>
              <p:nvPr/>
            </p:nvSpPr>
            <p:spPr bwMode="auto">
              <a:xfrm>
                <a:off x="2308" y="3079"/>
                <a:ext cx="395" cy="324"/>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7" name="Line 343"/>
              <p:cNvSpPr>
                <a:spLocks noChangeShapeType="1"/>
              </p:cNvSpPr>
              <p:nvPr/>
            </p:nvSpPr>
            <p:spPr bwMode="auto">
              <a:xfrm flipH="1" flipV="1">
                <a:off x="1665" y="2546"/>
                <a:ext cx="939" cy="27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8" name="Line 344"/>
              <p:cNvSpPr>
                <a:spLocks noChangeShapeType="1"/>
              </p:cNvSpPr>
              <p:nvPr/>
            </p:nvSpPr>
            <p:spPr bwMode="auto">
              <a:xfrm flipV="1">
                <a:off x="2703" y="3129"/>
                <a:ext cx="915" cy="27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59" name="Line 345"/>
              <p:cNvSpPr>
                <a:spLocks noChangeShapeType="1"/>
              </p:cNvSpPr>
              <p:nvPr/>
            </p:nvSpPr>
            <p:spPr bwMode="auto">
              <a:xfrm>
                <a:off x="3275" y="849"/>
                <a:ext cx="249" cy="63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60" name="Line 346"/>
              <p:cNvSpPr>
                <a:spLocks noChangeShapeType="1"/>
              </p:cNvSpPr>
              <p:nvPr/>
            </p:nvSpPr>
            <p:spPr bwMode="auto">
              <a:xfrm flipV="1">
                <a:off x="3275" y="569"/>
                <a:ext cx="343" cy="28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61" name="Line 347"/>
              <p:cNvSpPr>
                <a:spLocks noChangeShapeType="1"/>
              </p:cNvSpPr>
              <p:nvPr/>
            </p:nvSpPr>
            <p:spPr bwMode="auto">
              <a:xfrm flipV="1">
                <a:off x="2347" y="849"/>
                <a:ext cx="928" cy="753"/>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62" name="Line 348"/>
              <p:cNvSpPr>
                <a:spLocks noChangeShapeType="1"/>
              </p:cNvSpPr>
              <p:nvPr/>
            </p:nvSpPr>
            <p:spPr bwMode="auto">
              <a:xfrm flipH="1">
                <a:off x="1665" y="1756"/>
                <a:ext cx="1103" cy="40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63" name="Line 349"/>
              <p:cNvSpPr>
                <a:spLocks noChangeShapeType="1"/>
              </p:cNvSpPr>
              <p:nvPr/>
            </p:nvSpPr>
            <p:spPr bwMode="auto">
              <a:xfrm flipV="1">
                <a:off x="2768" y="1484"/>
                <a:ext cx="756" cy="27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64" name="Line 350"/>
              <p:cNvSpPr>
                <a:spLocks noChangeShapeType="1"/>
              </p:cNvSpPr>
              <p:nvPr/>
            </p:nvSpPr>
            <p:spPr bwMode="auto">
              <a:xfrm>
                <a:off x="2604" y="2825"/>
                <a:ext cx="1014" cy="304"/>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65" name="Freeform 351"/>
              <p:cNvSpPr>
                <a:spLocks/>
              </p:cNvSpPr>
              <p:nvPr/>
            </p:nvSpPr>
            <p:spPr bwMode="auto">
              <a:xfrm>
                <a:off x="3568" y="438"/>
                <a:ext cx="42" cy="81"/>
              </a:xfrm>
              <a:custGeom>
                <a:avLst/>
                <a:gdLst>
                  <a:gd name="T0" fmla="*/ 0 w 115"/>
                  <a:gd name="T1" fmla="*/ 11 h 217"/>
                  <a:gd name="T2" fmla="*/ 3 w 115"/>
                  <a:gd name="T3" fmla="*/ 0 h 217"/>
                  <a:gd name="T4" fmla="*/ 5 w 115"/>
                  <a:gd name="T5" fmla="*/ 0 h 217"/>
                  <a:gd name="T6" fmla="*/ 0 60000 65536"/>
                  <a:gd name="T7" fmla="*/ 0 60000 65536"/>
                  <a:gd name="T8" fmla="*/ 0 60000 65536"/>
                </a:gdLst>
                <a:ahLst/>
                <a:cxnLst>
                  <a:cxn ang="T6">
                    <a:pos x="T0" y="T1"/>
                  </a:cxn>
                  <a:cxn ang="T7">
                    <a:pos x="T2" y="T3"/>
                  </a:cxn>
                  <a:cxn ang="T8">
                    <a:pos x="T4" y="T5"/>
                  </a:cxn>
                </a:cxnLst>
                <a:rect l="0" t="0" r="r" b="b"/>
                <a:pathLst>
                  <a:path w="115" h="217">
                    <a:moveTo>
                      <a:pt x="0" y="217"/>
                    </a:moveTo>
                    <a:lnTo>
                      <a:pt x="59" y="0"/>
                    </a:lnTo>
                    <a:lnTo>
                      <a:pt x="11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66" name="Freeform 352"/>
              <p:cNvSpPr>
                <a:spLocks/>
              </p:cNvSpPr>
              <p:nvPr/>
            </p:nvSpPr>
            <p:spPr bwMode="auto">
              <a:xfrm>
                <a:off x="3610" y="438"/>
                <a:ext cx="11" cy="24"/>
              </a:xfrm>
              <a:custGeom>
                <a:avLst/>
                <a:gdLst>
                  <a:gd name="T0" fmla="*/ 1 w 31"/>
                  <a:gd name="T1" fmla="*/ 3 h 63"/>
                  <a:gd name="T2" fmla="*/ 1 w 31"/>
                  <a:gd name="T3" fmla="*/ 3 h 63"/>
                  <a:gd name="T4" fmla="*/ 1 w 31"/>
                  <a:gd name="T5" fmla="*/ 3 h 63"/>
                  <a:gd name="T6" fmla="*/ 1 w 31"/>
                  <a:gd name="T7" fmla="*/ 2 h 63"/>
                  <a:gd name="T8" fmla="*/ 1 w 31"/>
                  <a:gd name="T9" fmla="*/ 2 h 63"/>
                  <a:gd name="T10" fmla="*/ 1 w 31"/>
                  <a:gd name="T11" fmla="*/ 2 h 63"/>
                  <a:gd name="T12" fmla="*/ 1 w 31"/>
                  <a:gd name="T13" fmla="*/ 1 h 63"/>
                  <a:gd name="T14" fmla="*/ 1 w 31"/>
                  <a:gd name="T15" fmla="*/ 1 h 63"/>
                  <a:gd name="T16" fmla="*/ 1 w 31"/>
                  <a:gd name="T17" fmla="*/ 1 h 63"/>
                  <a:gd name="T18" fmla="*/ 1 w 31"/>
                  <a:gd name="T19" fmla="*/ 0 h 63"/>
                  <a:gd name="T20" fmla="*/ 1 w 31"/>
                  <a:gd name="T21" fmla="*/ 0 h 63"/>
                  <a:gd name="T22" fmla="*/ 1 w 31"/>
                  <a:gd name="T23" fmla="*/ 0 h 63"/>
                  <a:gd name="T24" fmla="*/ 0 w 31"/>
                  <a:gd name="T25" fmla="*/ 0 h 63"/>
                  <a:gd name="T26" fmla="*/ 0 w 31"/>
                  <a:gd name="T27" fmla="*/ 0 h 63"/>
                  <a:gd name="T28" fmla="*/ 0 w 31"/>
                  <a:gd name="T29" fmla="*/ 0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1" h="63">
                    <a:moveTo>
                      <a:pt x="28" y="63"/>
                    </a:moveTo>
                    <a:lnTo>
                      <a:pt x="30" y="56"/>
                    </a:lnTo>
                    <a:lnTo>
                      <a:pt x="31" y="49"/>
                    </a:lnTo>
                    <a:lnTo>
                      <a:pt x="31" y="42"/>
                    </a:lnTo>
                    <a:lnTo>
                      <a:pt x="31" y="36"/>
                    </a:lnTo>
                    <a:lnTo>
                      <a:pt x="30" y="29"/>
                    </a:lnTo>
                    <a:lnTo>
                      <a:pt x="29" y="23"/>
                    </a:lnTo>
                    <a:lnTo>
                      <a:pt x="27" y="18"/>
                    </a:lnTo>
                    <a:lnTo>
                      <a:pt x="25" y="14"/>
                    </a:lnTo>
                    <a:lnTo>
                      <a:pt x="22" y="9"/>
                    </a:lnTo>
                    <a:lnTo>
                      <a:pt x="18" y="6"/>
                    </a:lnTo>
                    <a:lnTo>
                      <a:pt x="14" y="3"/>
                    </a:lnTo>
                    <a:lnTo>
                      <a:pt x="10"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67" name="Line 353"/>
              <p:cNvSpPr>
                <a:spLocks noChangeShapeType="1"/>
              </p:cNvSpPr>
              <p:nvPr/>
            </p:nvSpPr>
            <p:spPr bwMode="auto">
              <a:xfrm flipH="1">
                <a:off x="3605" y="462"/>
                <a:ext cx="16"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68" name="Line 354"/>
              <p:cNvSpPr>
                <a:spLocks noChangeShapeType="1"/>
              </p:cNvSpPr>
              <p:nvPr/>
            </p:nvSpPr>
            <p:spPr bwMode="auto">
              <a:xfrm flipH="1">
                <a:off x="3652" y="396"/>
                <a:ext cx="10"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69" name="Freeform 355"/>
              <p:cNvSpPr>
                <a:spLocks/>
              </p:cNvSpPr>
              <p:nvPr/>
            </p:nvSpPr>
            <p:spPr bwMode="auto">
              <a:xfrm>
                <a:off x="3647" y="4185"/>
                <a:ext cx="44" cy="81"/>
              </a:xfrm>
              <a:custGeom>
                <a:avLst/>
                <a:gdLst>
                  <a:gd name="T0" fmla="*/ 0 w 116"/>
                  <a:gd name="T1" fmla="*/ 11 h 218"/>
                  <a:gd name="T2" fmla="*/ 3 w 116"/>
                  <a:gd name="T3" fmla="*/ 0 h 218"/>
                  <a:gd name="T4" fmla="*/ 6 w 116"/>
                  <a:gd name="T5" fmla="*/ 0 h 218"/>
                  <a:gd name="T6" fmla="*/ 0 60000 65536"/>
                  <a:gd name="T7" fmla="*/ 0 60000 65536"/>
                  <a:gd name="T8" fmla="*/ 0 60000 65536"/>
                </a:gdLst>
                <a:ahLst/>
                <a:cxnLst>
                  <a:cxn ang="T6">
                    <a:pos x="T0" y="T1"/>
                  </a:cxn>
                  <a:cxn ang="T7">
                    <a:pos x="T2" y="T3"/>
                  </a:cxn>
                  <a:cxn ang="T8">
                    <a:pos x="T4" y="T5"/>
                  </a:cxn>
                </a:cxnLst>
                <a:rect l="0" t="0" r="r" b="b"/>
                <a:pathLst>
                  <a:path w="116" h="218">
                    <a:moveTo>
                      <a:pt x="0" y="218"/>
                    </a:moveTo>
                    <a:lnTo>
                      <a:pt x="59" y="0"/>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70" name="Freeform 356"/>
              <p:cNvSpPr>
                <a:spLocks/>
              </p:cNvSpPr>
              <p:nvPr/>
            </p:nvSpPr>
            <p:spPr bwMode="auto">
              <a:xfrm>
                <a:off x="3691" y="4185"/>
                <a:ext cx="11" cy="23"/>
              </a:xfrm>
              <a:custGeom>
                <a:avLst/>
                <a:gdLst>
                  <a:gd name="T0" fmla="*/ 1 w 30"/>
                  <a:gd name="T1" fmla="*/ 3 h 63"/>
                  <a:gd name="T2" fmla="*/ 1 w 30"/>
                  <a:gd name="T3" fmla="*/ 3 h 63"/>
                  <a:gd name="T4" fmla="*/ 1 w 30"/>
                  <a:gd name="T5" fmla="*/ 3 h 63"/>
                  <a:gd name="T6" fmla="*/ 1 w 30"/>
                  <a:gd name="T7" fmla="*/ 2 h 63"/>
                  <a:gd name="T8" fmla="*/ 1 w 30"/>
                  <a:gd name="T9" fmla="*/ 2 h 63"/>
                  <a:gd name="T10" fmla="*/ 1 w 30"/>
                  <a:gd name="T11" fmla="*/ 1 h 63"/>
                  <a:gd name="T12" fmla="*/ 1 w 30"/>
                  <a:gd name="T13" fmla="*/ 1 h 63"/>
                  <a:gd name="T14" fmla="*/ 1 w 30"/>
                  <a:gd name="T15" fmla="*/ 1 h 63"/>
                  <a:gd name="T16" fmla="*/ 1 w 30"/>
                  <a:gd name="T17" fmla="*/ 1 h 63"/>
                  <a:gd name="T18" fmla="*/ 1 w 30"/>
                  <a:gd name="T19" fmla="*/ 0 h 63"/>
                  <a:gd name="T20" fmla="*/ 1 w 30"/>
                  <a:gd name="T21" fmla="*/ 0 h 63"/>
                  <a:gd name="T22" fmla="*/ 1 w 30"/>
                  <a:gd name="T23" fmla="*/ 0 h 63"/>
                  <a:gd name="T24" fmla="*/ 0 w 30"/>
                  <a:gd name="T25" fmla="*/ 0 h 63"/>
                  <a:gd name="T26" fmla="*/ 0 w 30"/>
                  <a:gd name="T27" fmla="*/ 0 h 63"/>
                  <a:gd name="T28" fmla="*/ 0 w 30"/>
                  <a:gd name="T29" fmla="*/ 0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63">
                    <a:moveTo>
                      <a:pt x="28" y="63"/>
                    </a:moveTo>
                    <a:lnTo>
                      <a:pt x="29" y="57"/>
                    </a:lnTo>
                    <a:lnTo>
                      <a:pt x="30" y="49"/>
                    </a:lnTo>
                    <a:lnTo>
                      <a:pt x="30" y="43"/>
                    </a:lnTo>
                    <a:lnTo>
                      <a:pt x="30" y="36"/>
                    </a:lnTo>
                    <a:lnTo>
                      <a:pt x="30" y="30"/>
                    </a:lnTo>
                    <a:lnTo>
                      <a:pt x="28" y="24"/>
                    </a:lnTo>
                    <a:lnTo>
                      <a:pt x="27" y="19"/>
                    </a:lnTo>
                    <a:lnTo>
                      <a:pt x="24" y="14"/>
                    </a:lnTo>
                    <a:lnTo>
                      <a:pt x="22" y="10"/>
                    </a:lnTo>
                    <a:lnTo>
                      <a:pt x="18" y="7"/>
                    </a:lnTo>
                    <a:lnTo>
                      <a:pt x="14" y="4"/>
                    </a:lnTo>
                    <a:lnTo>
                      <a:pt x="10" y="2"/>
                    </a:lnTo>
                    <a:lnTo>
                      <a:pt x="5"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71" name="Line 357"/>
              <p:cNvSpPr>
                <a:spLocks noChangeShapeType="1"/>
              </p:cNvSpPr>
              <p:nvPr/>
            </p:nvSpPr>
            <p:spPr bwMode="auto">
              <a:xfrm flipH="1">
                <a:off x="3686" y="4208"/>
                <a:ext cx="16"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72" name="Freeform 358"/>
              <p:cNvSpPr>
                <a:spLocks/>
              </p:cNvSpPr>
              <p:nvPr/>
            </p:nvSpPr>
            <p:spPr bwMode="auto">
              <a:xfrm>
                <a:off x="4172" y="3280"/>
                <a:ext cx="8" cy="13"/>
              </a:xfrm>
              <a:custGeom>
                <a:avLst/>
                <a:gdLst>
                  <a:gd name="T0" fmla="*/ 0 w 17"/>
                  <a:gd name="T1" fmla="*/ 0 h 38"/>
                  <a:gd name="T2" fmla="*/ 0 w 17"/>
                  <a:gd name="T3" fmla="*/ 0 h 38"/>
                  <a:gd name="T4" fmla="*/ 0 w 17"/>
                  <a:gd name="T5" fmla="*/ 0 h 38"/>
                  <a:gd name="T6" fmla="*/ 0 w 17"/>
                  <a:gd name="T7" fmla="*/ 1 h 38"/>
                  <a:gd name="T8" fmla="*/ 0 w 17"/>
                  <a:gd name="T9" fmla="*/ 1 h 38"/>
                  <a:gd name="T10" fmla="*/ 0 w 17"/>
                  <a:gd name="T11" fmla="*/ 1 h 38"/>
                  <a:gd name="T12" fmla="*/ 0 w 17"/>
                  <a:gd name="T13" fmla="*/ 1 h 38"/>
                  <a:gd name="T14" fmla="*/ 0 w 17"/>
                  <a:gd name="T15" fmla="*/ 1 h 38"/>
                  <a:gd name="T16" fmla="*/ 1 w 17"/>
                  <a:gd name="T17" fmla="*/ 1 h 38"/>
                  <a:gd name="T18" fmla="*/ 1 w 17"/>
                  <a:gd name="T19" fmla="*/ 1 h 38"/>
                  <a:gd name="T20" fmla="*/ 2 w 17"/>
                  <a:gd name="T21" fmla="*/ 1 h 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 h="38">
                    <a:moveTo>
                      <a:pt x="2" y="0"/>
                    </a:moveTo>
                    <a:lnTo>
                      <a:pt x="0" y="7"/>
                    </a:lnTo>
                    <a:lnTo>
                      <a:pt x="0" y="12"/>
                    </a:lnTo>
                    <a:lnTo>
                      <a:pt x="0" y="17"/>
                    </a:lnTo>
                    <a:lnTo>
                      <a:pt x="1" y="22"/>
                    </a:lnTo>
                    <a:lnTo>
                      <a:pt x="2" y="27"/>
                    </a:lnTo>
                    <a:lnTo>
                      <a:pt x="4" y="30"/>
                    </a:lnTo>
                    <a:lnTo>
                      <a:pt x="7" y="33"/>
                    </a:lnTo>
                    <a:lnTo>
                      <a:pt x="10" y="35"/>
                    </a:lnTo>
                    <a:lnTo>
                      <a:pt x="14" y="36"/>
                    </a:lnTo>
                    <a:lnTo>
                      <a:pt x="17" y="3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73" name="Line 359"/>
              <p:cNvSpPr>
                <a:spLocks noChangeShapeType="1"/>
              </p:cNvSpPr>
              <p:nvPr/>
            </p:nvSpPr>
            <p:spPr bwMode="auto">
              <a:xfrm flipV="1">
                <a:off x="4175" y="3173"/>
                <a:ext cx="29" cy="10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74" name="Freeform 360"/>
              <p:cNvSpPr>
                <a:spLocks/>
              </p:cNvSpPr>
              <p:nvPr/>
            </p:nvSpPr>
            <p:spPr bwMode="auto">
              <a:xfrm>
                <a:off x="3879" y="3108"/>
                <a:ext cx="6" cy="18"/>
              </a:xfrm>
              <a:custGeom>
                <a:avLst/>
                <a:gdLst>
                  <a:gd name="T0" fmla="*/ 0 w 14"/>
                  <a:gd name="T1" fmla="*/ 0 h 46"/>
                  <a:gd name="T2" fmla="*/ 0 w 14"/>
                  <a:gd name="T3" fmla="*/ 0 h 46"/>
                  <a:gd name="T4" fmla="*/ 0 w 14"/>
                  <a:gd name="T5" fmla="*/ 1 h 46"/>
                  <a:gd name="T6" fmla="*/ 0 w 14"/>
                  <a:gd name="T7" fmla="*/ 1 h 46"/>
                  <a:gd name="T8" fmla="*/ 0 w 14"/>
                  <a:gd name="T9" fmla="*/ 2 h 46"/>
                  <a:gd name="T10" fmla="*/ 0 w 14"/>
                  <a:gd name="T11" fmla="*/ 2 h 46"/>
                  <a:gd name="T12" fmla="*/ 0 w 14"/>
                  <a:gd name="T13" fmla="*/ 2 h 46"/>
                  <a:gd name="T14" fmla="*/ 0 w 14"/>
                  <a:gd name="T15" fmla="*/ 2 h 46"/>
                  <a:gd name="T16" fmla="*/ 0 w 14"/>
                  <a:gd name="T17" fmla="*/ 2 h 46"/>
                  <a:gd name="T18" fmla="*/ 1 w 14"/>
                  <a:gd name="T19" fmla="*/ 2 h 46"/>
                  <a:gd name="T20" fmla="*/ 1 w 14"/>
                  <a:gd name="T21" fmla="*/ 3 h 46"/>
                  <a:gd name="T22" fmla="*/ 1 w 14"/>
                  <a:gd name="T23" fmla="*/ 3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 h="46">
                    <a:moveTo>
                      <a:pt x="2" y="0"/>
                    </a:moveTo>
                    <a:lnTo>
                      <a:pt x="1" y="7"/>
                    </a:lnTo>
                    <a:lnTo>
                      <a:pt x="0" y="13"/>
                    </a:lnTo>
                    <a:lnTo>
                      <a:pt x="1" y="18"/>
                    </a:lnTo>
                    <a:lnTo>
                      <a:pt x="1" y="22"/>
                    </a:lnTo>
                    <a:lnTo>
                      <a:pt x="2" y="25"/>
                    </a:lnTo>
                    <a:lnTo>
                      <a:pt x="4" y="28"/>
                    </a:lnTo>
                    <a:lnTo>
                      <a:pt x="5" y="30"/>
                    </a:lnTo>
                    <a:lnTo>
                      <a:pt x="8" y="35"/>
                    </a:lnTo>
                    <a:lnTo>
                      <a:pt x="11" y="41"/>
                    </a:lnTo>
                    <a:lnTo>
                      <a:pt x="12" y="44"/>
                    </a:lnTo>
                    <a:lnTo>
                      <a:pt x="14"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75" name="Freeform 361"/>
              <p:cNvSpPr>
                <a:spLocks/>
              </p:cNvSpPr>
              <p:nvPr/>
            </p:nvSpPr>
            <p:spPr bwMode="auto">
              <a:xfrm>
                <a:off x="3843" y="3045"/>
                <a:ext cx="52" cy="81"/>
              </a:xfrm>
              <a:custGeom>
                <a:avLst/>
                <a:gdLst>
                  <a:gd name="T0" fmla="*/ 7 w 139"/>
                  <a:gd name="T1" fmla="*/ 1 h 218"/>
                  <a:gd name="T2" fmla="*/ 7 w 139"/>
                  <a:gd name="T3" fmla="*/ 1 h 218"/>
                  <a:gd name="T4" fmla="*/ 7 w 139"/>
                  <a:gd name="T5" fmla="*/ 0 h 218"/>
                  <a:gd name="T6" fmla="*/ 7 w 139"/>
                  <a:gd name="T7" fmla="*/ 0 h 218"/>
                  <a:gd name="T8" fmla="*/ 7 w 139"/>
                  <a:gd name="T9" fmla="*/ 0 h 218"/>
                  <a:gd name="T10" fmla="*/ 7 w 139"/>
                  <a:gd name="T11" fmla="*/ 0 h 218"/>
                  <a:gd name="T12" fmla="*/ 6 w 139"/>
                  <a:gd name="T13" fmla="*/ 0 h 218"/>
                  <a:gd name="T14" fmla="*/ 5 w 139"/>
                  <a:gd name="T15" fmla="*/ 0 h 218"/>
                  <a:gd name="T16" fmla="*/ 4 w 139"/>
                  <a:gd name="T17" fmla="*/ 0 h 218"/>
                  <a:gd name="T18" fmla="*/ 4 w 139"/>
                  <a:gd name="T19" fmla="*/ 0 h 218"/>
                  <a:gd name="T20" fmla="*/ 3 w 139"/>
                  <a:gd name="T21" fmla="*/ 0 h 218"/>
                  <a:gd name="T22" fmla="*/ 3 w 139"/>
                  <a:gd name="T23" fmla="*/ 1 h 218"/>
                  <a:gd name="T24" fmla="*/ 3 w 139"/>
                  <a:gd name="T25" fmla="*/ 1 h 218"/>
                  <a:gd name="T26" fmla="*/ 2 w 139"/>
                  <a:gd name="T27" fmla="*/ 1 h 218"/>
                  <a:gd name="T28" fmla="*/ 1 w 139"/>
                  <a:gd name="T29" fmla="*/ 3 h 218"/>
                  <a:gd name="T30" fmla="*/ 1 w 139"/>
                  <a:gd name="T31" fmla="*/ 3 h 218"/>
                  <a:gd name="T32" fmla="*/ 1 w 139"/>
                  <a:gd name="T33" fmla="*/ 6 h 218"/>
                  <a:gd name="T34" fmla="*/ 0 w 139"/>
                  <a:gd name="T35" fmla="*/ 8 h 218"/>
                  <a:gd name="T36" fmla="*/ 0 w 139"/>
                  <a:gd name="T37" fmla="*/ 9 h 218"/>
                  <a:gd name="T38" fmla="*/ 0 w 139"/>
                  <a:gd name="T39" fmla="*/ 9 h 218"/>
                  <a:gd name="T40" fmla="*/ 0 w 139"/>
                  <a:gd name="T41" fmla="*/ 10 h 218"/>
                  <a:gd name="T42" fmla="*/ 0 w 139"/>
                  <a:gd name="T43" fmla="*/ 10 h 218"/>
                  <a:gd name="T44" fmla="*/ 0 w 139"/>
                  <a:gd name="T45" fmla="*/ 10 h 218"/>
                  <a:gd name="T46" fmla="*/ 0 w 139"/>
                  <a:gd name="T47" fmla="*/ 11 h 218"/>
                  <a:gd name="T48" fmla="*/ 1 w 139"/>
                  <a:gd name="T49" fmla="*/ 11 h 218"/>
                  <a:gd name="T50" fmla="*/ 1 w 139"/>
                  <a:gd name="T51" fmla="*/ 11 h 218"/>
                  <a:gd name="T52" fmla="*/ 1 w 139"/>
                  <a:gd name="T53" fmla="*/ 11 h 218"/>
                  <a:gd name="T54" fmla="*/ 2 w 139"/>
                  <a:gd name="T55" fmla="*/ 11 h 218"/>
                  <a:gd name="T56" fmla="*/ 3 w 139"/>
                  <a:gd name="T57" fmla="*/ 11 h 218"/>
                  <a:gd name="T58" fmla="*/ 3 w 139"/>
                  <a:gd name="T59" fmla="*/ 11 h 218"/>
                  <a:gd name="T60" fmla="*/ 3 w 139"/>
                  <a:gd name="T61" fmla="*/ 11 h 218"/>
                  <a:gd name="T62" fmla="*/ 4 w 139"/>
                  <a:gd name="T63" fmla="*/ 11 h 218"/>
                  <a:gd name="T64" fmla="*/ 4 w 139"/>
                  <a:gd name="T65" fmla="*/ 11 h 218"/>
                  <a:gd name="T66" fmla="*/ 4 w 139"/>
                  <a:gd name="T67" fmla="*/ 10 h 218"/>
                  <a:gd name="T68" fmla="*/ 5 w 139"/>
                  <a:gd name="T69" fmla="*/ 10 h 218"/>
                  <a:gd name="T70" fmla="*/ 5 w 139"/>
                  <a:gd name="T71" fmla="*/ 10 h 218"/>
                  <a:gd name="T72" fmla="*/ 5 w 139"/>
                  <a:gd name="T73" fmla="*/ 9 h 218"/>
                  <a:gd name="T74" fmla="*/ 6 w 139"/>
                  <a:gd name="T75" fmla="*/ 7 h 218"/>
                  <a:gd name="T76" fmla="*/ 6 w 139"/>
                  <a:gd name="T77" fmla="*/ 5 h 218"/>
                  <a:gd name="T78" fmla="*/ 7 w 139"/>
                  <a:gd name="T79" fmla="*/ 3 h 218"/>
                  <a:gd name="T80" fmla="*/ 7 w 139"/>
                  <a:gd name="T81" fmla="*/ 1 h 2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9" h="218">
                    <a:moveTo>
                      <a:pt x="138" y="29"/>
                    </a:moveTo>
                    <a:lnTo>
                      <a:pt x="139" y="26"/>
                    </a:lnTo>
                    <a:lnTo>
                      <a:pt x="139" y="24"/>
                    </a:lnTo>
                    <a:lnTo>
                      <a:pt x="139" y="20"/>
                    </a:lnTo>
                    <a:lnTo>
                      <a:pt x="138" y="16"/>
                    </a:lnTo>
                    <a:lnTo>
                      <a:pt x="137" y="10"/>
                    </a:lnTo>
                    <a:lnTo>
                      <a:pt x="135" y="6"/>
                    </a:lnTo>
                    <a:lnTo>
                      <a:pt x="133" y="4"/>
                    </a:lnTo>
                    <a:lnTo>
                      <a:pt x="132" y="3"/>
                    </a:lnTo>
                    <a:lnTo>
                      <a:pt x="130" y="1"/>
                    </a:lnTo>
                    <a:lnTo>
                      <a:pt x="128" y="1"/>
                    </a:lnTo>
                    <a:lnTo>
                      <a:pt x="126" y="0"/>
                    </a:lnTo>
                    <a:lnTo>
                      <a:pt x="124" y="0"/>
                    </a:lnTo>
                    <a:lnTo>
                      <a:pt x="114" y="0"/>
                    </a:lnTo>
                    <a:lnTo>
                      <a:pt x="105" y="0"/>
                    </a:lnTo>
                    <a:lnTo>
                      <a:pt x="96" y="0"/>
                    </a:lnTo>
                    <a:lnTo>
                      <a:pt x="88" y="1"/>
                    </a:lnTo>
                    <a:lnTo>
                      <a:pt x="82" y="1"/>
                    </a:lnTo>
                    <a:lnTo>
                      <a:pt x="78" y="2"/>
                    </a:lnTo>
                    <a:lnTo>
                      <a:pt x="74" y="4"/>
                    </a:lnTo>
                    <a:lnTo>
                      <a:pt x="70" y="5"/>
                    </a:lnTo>
                    <a:lnTo>
                      <a:pt x="66" y="7"/>
                    </a:lnTo>
                    <a:lnTo>
                      <a:pt x="62" y="10"/>
                    </a:lnTo>
                    <a:lnTo>
                      <a:pt x="59" y="14"/>
                    </a:lnTo>
                    <a:lnTo>
                      <a:pt x="56" y="16"/>
                    </a:lnTo>
                    <a:lnTo>
                      <a:pt x="49" y="22"/>
                    </a:lnTo>
                    <a:lnTo>
                      <a:pt x="46" y="26"/>
                    </a:lnTo>
                    <a:lnTo>
                      <a:pt x="43" y="30"/>
                    </a:lnTo>
                    <a:lnTo>
                      <a:pt x="34" y="46"/>
                    </a:lnTo>
                    <a:lnTo>
                      <a:pt x="32" y="50"/>
                    </a:lnTo>
                    <a:lnTo>
                      <a:pt x="30" y="54"/>
                    </a:lnTo>
                    <a:lnTo>
                      <a:pt x="28" y="63"/>
                    </a:lnTo>
                    <a:lnTo>
                      <a:pt x="23" y="80"/>
                    </a:lnTo>
                    <a:lnTo>
                      <a:pt x="13" y="115"/>
                    </a:lnTo>
                    <a:lnTo>
                      <a:pt x="9" y="133"/>
                    </a:lnTo>
                    <a:lnTo>
                      <a:pt x="5" y="150"/>
                    </a:lnTo>
                    <a:lnTo>
                      <a:pt x="3" y="158"/>
                    </a:lnTo>
                    <a:lnTo>
                      <a:pt x="0" y="168"/>
                    </a:lnTo>
                    <a:lnTo>
                      <a:pt x="0" y="172"/>
                    </a:lnTo>
                    <a:lnTo>
                      <a:pt x="0" y="177"/>
                    </a:lnTo>
                    <a:lnTo>
                      <a:pt x="0" y="182"/>
                    </a:lnTo>
                    <a:lnTo>
                      <a:pt x="0" y="186"/>
                    </a:lnTo>
                    <a:lnTo>
                      <a:pt x="1" y="190"/>
                    </a:lnTo>
                    <a:lnTo>
                      <a:pt x="3" y="195"/>
                    </a:lnTo>
                    <a:lnTo>
                      <a:pt x="5" y="199"/>
                    </a:lnTo>
                    <a:lnTo>
                      <a:pt x="7" y="203"/>
                    </a:lnTo>
                    <a:lnTo>
                      <a:pt x="9" y="207"/>
                    </a:lnTo>
                    <a:lnTo>
                      <a:pt x="12" y="211"/>
                    </a:lnTo>
                    <a:lnTo>
                      <a:pt x="13" y="212"/>
                    </a:lnTo>
                    <a:lnTo>
                      <a:pt x="15" y="214"/>
                    </a:lnTo>
                    <a:lnTo>
                      <a:pt x="17" y="215"/>
                    </a:lnTo>
                    <a:lnTo>
                      <a:pt x="20" y="216"/>
                    </a:lnTo>
                    <a:lnTo>
                      <a:pt x="24" y="217"/>
                    </a:lnTo>
                    <a:lnTo>
                      <a:pt x="28" y="218"/>
                    </a:lnTo>
                    <a:lnTo>
                      <a:pt x="32" y="218"/>
                    </a:lnTo>
                    <a:lnTo>
                      <a:pt x="38" y="218"/>
                    </a:lnTo>
                    <a:lnTo>
                      <a:pt x="46" y="218"/>
                    </a:lnTo>
                    <a:lnTo>
                      <a:pt x="56" y="218"/>
                    </a:lnTo>
                    <a:lnTo>
                      <a:pt x="60" y="218"/>
                    </a:lnTo>
                    <a:lnTo>
                      <a:pt x="62" y="218"/>
                    </a:lnTo>
                    <a:lnTo>
                      <a:pt x="64" y="218"/>
                    </a:lnTo>
                    <a:lnTo>
                      <a:pt x="66" y="217"/>
                    </a:lnTo>
                    <a:lnTo>
                      <a:pt x="69" y="216"/>
                    </a:lnTo>
                    <a:lnTo>
                      <a:pt x="73" y="214"/>
                    </a:lnTo>
                    <a:lnTo>
                      <a:pt x="77" y="212"/>
                    </a:lnTo>
                    <a:lnTo>
                      <a:pt x="80" y="209"/>
                    </a:lnTo>
                    <a:lnTo>
                      <a:pt x="83" y="205"/>
                    </a:lnTo>
                    <a:lnTo>
                      <a:pt x="87" y="202"/>
                    </a:lnTo>
                    <a:lnTo>
                      <a:pt x="89" y="198"/>
                    </a:lnTo>
                    <a:lnTo>
                      <a:pt x="92" y="195"/>
                    </a:lnTo>
                    <a:lnTo>
                      <a:pt x="94" y="190"/>
                    </a:lnTo>
                    <a:lnTo>
                      <a:pt x="95" y="186"/>
                    </a:lnTo>
                    <a:lnTo>
                      <a:pt x="99" y="178"/>
                    </a:lnTo>
                    <a:lnTo>
                      <a:pt x="102" y="169"/>
                    </a:lnTo>
                    <a:lnTo>
                      <a:pt x="106" y="152"/>
                    </a:lnTo>
                    <a:lnTo>
                      <a:pt x="110" y="134"/>
                    </a:lnTo>
                    <a:lnTo>
                      <a:pt x="114" y="116"/>
                    </a:lnTo>
                    <a:lnTo>
                      <a:pt x="120" y="99"/>
                    </a:lnTo>
                    <a:lnTo>
                      <a:pt x="124" y="81"/>
                    </a:lnTo>
                    <a:lnTo>
                      <a:pt x="129" y="64"/>
                    </a:lnTo>
                    <a:lnTo>
                      <a:pt x="133" y="47"/>
                    </a:lnTo>
                    <a:lnTo>
                      <a:pt x="138" y="29"/>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76" name="Line 362"/>
              <p:cNvSpPr>
                <a:spLocks noChangeShapeType="1"/>
              </p:cNvSpPr>
              <p:nvPr/>
            </p:nvSpPr>
            <p:spPr bwMode="auto">
              <a:xfrm flipH="1">
                <a:off x="1390" y="3814"/>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77" name="Freeform 363"/>
              <p:cNvSpPr>
                <a:spLocks/>
              </p:cNvSpPr>
              <p:nvPr/>
            </p:nvSpPr>
            <p:spPr bwMode="auto">
              <a:xfrm>
                <a:off x="1380" y="3790"/>
                <a:ext cx="10" cy="24"/>
              </a:xfrm>
              <a:custGeom>
                <a:avLst/>
                <a:gdLst>
                  <a:gd name="T0" fmla="*/ 0 w 31"/>
                  <a:gd name="T1" fmla="*/ 0 h 63"/>
                  <a:gd name="T2" fmla="*/ 0 w 31"/>
                  <a:gd name="T3" fmla="*/ 0 h 63"/>
                  <a:gd name="T4" fmla="*/ 0 w 31"/>
                  <a:gd name="T5" fmla="*/ 1 h 63"/>
                  <a:gd name="T6" fmla="*/ 0 w 31"/>
                  <a:gd name="T7" fmla="*/ 1 h 63"/>
                  <a:gd name="T8" fmla="*/ 0 w 31"/>
                  <a:gd name="T9" fmla="*/ 2 h 63"/>
                  <a:gd name="T10" fmla="*/ 0 w 31"/>
                  <a:gd name="T11" fmla="*/ 2 h 63"/>
                  <a:gd name="T12" fmla="*/ 0 w 31"/>
                  <a:gd name="T13" fmla="*/ 2 h 63"/>
                  <a:gd name="T14" fmla="*/ 0 w 31"/>
                  <a:gd name="T15" fmla="*/ 2 h 63"/>
                  <a:gd name="T16" fmla="*/ 0 w 31"/>
                  <a:gd name="T17" fmla="*/ 3 h 63"/>
                  <a:gd name="T18" fmla="*/ 0 w 31"/>
                  <a:gd name="T19" fmla="*/ 3 h 63"/>
                  <a:gd name="T20" fmla="*/ 0 w 31"/>
                  <a:gd name="T21" fmla="*/ 3 h 63"/>
                  <a:gd name="T22" fmla="*/ 1 w 31"/>
                  <a:gd name="T23" fmla="*/ 3 h 63"/>
                  <a:gd name="T24" fmla="*/ 1 w 31"/>
                  <a:gd name="T25" fmla="*/ 3 h 63"/>
                  <a:gd name="T26" fmla="*/ 1 w 31"/>
                  <a:gd name="T27" fmla="*/ 3 h 63"/>
                  <a:gd name="T28" fmla="*/ 1 w 31"/>
                  <a:gd name="T29" fmla="*/ 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1" h="63">
                    <a:moveTo>
                      <a:pt x="3" y="0"/>
                    </a:moveTo>
                    <a:lnTo>
                      <a:pt x="1" y="7"/>
                    </a:lnTo>
                    <a:lnTo>
                      <a:pt x="0" y="14"/>
                    </a:lnTo>
                    <a:lnTo>
                      <a:pt x="0" y="21"/>
                    </a:lnTo>
                    <a:lnTo>
                      <a:pt x="0" y="28"/>
                    </a:lnTo>
                    <a:lnTo>
                      <a:pt x="1" y="33"/>
                    </a:lnTo>
                    <a:lnTo>
                      <a:pt x="2" y="40"/>
                    </a:lnTo>
                    <a:lnTo>
                      <a:pt x="4" y="45"/>
                    </a:lnTo>
                    <a:lnTo>
                      <a:pt x="6" y="49"/>
                    </a:lnTo>
                    <a:lnTo>
                      <a:pt x="9" y="54"/>
                    </a:lnTo>
                    <a:lnTo>
                      <a:pt x="13" y="57"/>
                    </a:lnTo>
                    <a:lnTo>
                      <a:pt x="17" y="60"/>
                    </a:lnTo>
                    <a:lnTo>
                      <a:pt x="21" y="62"/>
                    </a:lnTo>
                    <a:lnTo>
                      <a:pt x="25" y="63"/>
                    </a:lnTo>
                    <a:lnTo>
                      <a:pt x="31"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78" name="Line 364"/>
              <p:cNvSpPr>
                <a:spLocks noChangeShapeType="1"/>
              </p:cNvSpPr>
              <p:nvPr/>
            </p:nvSpPr>
            <p:spPr bwMode="auto">
              <a:xfrm flipV="1">
                <a:off x="1380" y="3759"/>
                <a:ext cx="8"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79" name="Freeform 365"/>
              <p:cNvSpPr>
                <a:spLocks/>
              </p:cNvSpPr>
              <p:nvPr/>
            </p:nvSpPr>
            <p:spPr bwMode="auto">
              <a:xfrm>
                <a:off x="1388" y="3733"/>
                <a:ext cx="23" cy="26"/>
              </a:xfrm>
              <a:custGeom>
                <a:avLst/>
                <a:gdLst>
                  <a:gd name="T0" fmla="*/ 3 w 62"/>
                  <a:gd name="T1" fmla="*/ 0 h 64"/>
                  <a:gd name="T2" fmla="*/ 3 w 62"/>
                  <a:gd name="T3" fmla="*/ 0 h 64"/>
                  <a:gd name="T4" fmla="*/ 3 w 62"/>
                  <a:gd name="T5" fmla="*/ 0 h 64"/>
                  <a:gd name="T6" fmla="*/ 2 w 62"/>
                  <a:gd name="T7" fmla="*/ 0 h 64"/>
                  <a:gd name="T8" fmla="*/ 2 w 62"/>
                  <a:gd name="T9" fmla="*/ 0 h 64"/>
                  <a:gd name="T10" fmla="*/ 2 w 62"/>
                  <a:gd name="T11" fmla="*/ 1 h 64"/>
                  <a:gd name="T12" fmla="*/ 1 w 62"/>
                  <a:gd name="T13" fmla="*/ 1 h 64"/>
                  <a:gd name="T14" fmla="*/ 1 w 62"/>
                  <a:gd name="T15" fmla="*/ 1 h 64"/>
                  <a:gd name="T16" fmla="*/ 1 w 62"/>
                  <a:gd name="T17" fmla="*/ 2 h 64"/>
                  <a:gd name="T18" fmla="*/ 1 w 62"/>
                  <a:gd name="T19" fmla="*/ 2 h 64"/>
                  <a:gd name="T20" fmla="*/ 0 w 62"/>
                  <a:gd name="T21" fmla="*/ 2 h 64"/>
                  <a:gd name="T22" fmla="*/ 0 w 62"/>
                  <a:gd name="T23" fmla="*/ 3 h 64"/>
                  <a:gd name="T24" fmla="*/ 0 w 62"/>
                  <a:gd name="T25" fmla="*/ 3 h 64"/>
                  <a:gd name="T26" fmla="*/ 0 w 62"/>
                  <a:gd name="T27" fmla="*/ 4 h 64"/>
                  <a:gd name="T28" fmla="*/ 0 w 62"/>
                  <a:gd name="T29" fmla="*/ 4 h 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2" h="64">
                    <a:moveTo>
                      <a:pt x="62" y="0"/>
                    </a:moveTo>
                    <a:lnTo>
                      <a:pt x="57" y="0"/>
                    </a:lnTo>
                    <a:lnTo>
                      <a:pt x="52" y="1"/>
                    </a:lnTo>
                    <a:lnTo>
                      <a:pt x="46" y="3"/>
                    </a:lnTo>
                    <a:lnTo>
                      <a:pt x="41" y="6"/>
                    </a:lnTo>
                    <a:lnTo>
                      <a:pt x="36" y="10"/>
                    </a:lnTo>
                    <a:lnTo>
                      <a:pt x="30" y="14"/>
                    </a:lnTo>
                    <a:lnTo>
                      <a:pt x="25" y="18"/>
                    </a:lnTo>
                    <a:lnTo>
                      <a:pt x="21" y="24"/>
                    </a:lnTo>
                    <a:lnTo>
                      <a:pt x="16" y="30"/>
                    </a:lnTo>
                    <a:lnTo>
                      <a:pt x="12" y="36"/>
                    </a:lnTo>
                    <a:lnTo>
                      <a:pt x="8" y="43"/>
                    </a:lnTo>
                    <a:lnTo>
                      <a:pt x="5" y="49"/>
                    </a:lnTo>
                    <a:lnTo>
                      <a:pt x="3" y="57"/>
                    </a:lnTo>
                    <a:lnTo>
                      <a:pt x="0" y="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80" name="Line 366"/>
              <p:cNvSpPr>
                <a:spLocks noChangeShapeType="1"/>
              </p:cNvSpPr>
              <p:nvPr/>
            </p:nvSpPr>
            <p:spPr bwMode="auto">
              <a:xfrm>
                <a:off x="1411" y="3733"/>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81" name="Freeform 367"/>
              <p:cNvSpPr>
                <a:spLocks/>
              </p:cNvSpPr>
              <p:nvPr/>
            </p:nvSpPr>
            <p:spPr bwMode="auto">
              <a:xfrm>
                <a:off x="3843" y="2080"/>
                <a:ext cx="52" cy="81"/>
              </a:xfrm>
              <a:custGeom>
                <a:avLst/>
                <a:gdLst>
                  <a:gd name="T0" fmla="*/ 7 w 139"/>
                  <a:gd name="T1" fmla="*/ 1 h 218"/>
                  <a:gd name="T2" fmla="*/ 7 w 139"/>
                  <a:gd name="T3" fmla="*/ 1 h 218"/>
                  <a:gd name="T4" fmla="*/ 7 w 139"/>
                  <a:gd name="T5" fmla="*/ 0 h 218"/>
                  <a:gd name="T6" fmla="*/ 7 w 139"/>
                  <a:gd name="T7" fmla="*/ 0 h 218"/>
                  <a:gd name="T8" fmla="*/ 7 w 139"/>
                  <a:gd name="T9" fmla="*/ 0 h 218"/>
                  <a:gd name="T10" fmla="*/ 7 w 139"/>
                  <a:gd name="T11" fmla="*/ 0 h 218"/>
                  <a:gd name="T12" fmla="*/ 6 w 139"/>
                  <a:gd name="T13" fmla="*/ 0 h 218"/>
                  <a:gd name="T14" fmla="*/ 5 w 139"/>
                  <a:gd name="T15" fmla="*/ 0 h 218"/>
                  <a:gd name="T16" fmla="*/ 4 w 139"/>
                  <a:gd name="T17" fmla="*/ 0 h 218"/>
                  <a:gd name="T18" fmla="*/ 4 w 139"/>
                  <a:gd name="T19" fmla="*/ 0 h 218"/>
                  <a:gd name="T20" fmla="*/ 3 w 139"/>
                  <a:gd name="T21" fmla="*/ 0 h 218"/>
                  <a:gd name="T22" fmla="*/ 3 w 139"/>
                  <a:gd name="T23" fmla="*/ 1 h 218"/>
                  <a:gd name="T24" fmla="*/ 3 w 139"/>
                  <a:gd name="T25" fmla="*/ 1 h 218"/>
                  <a:gd name="T26" fmla="*/ 2 w 139"/>
                  <a:gd name="T27" fmla="*/ 1 h 218"/>
                  <a:gd name="T28" fmla="*/ 1 w 139"/>
                  <a:gd name="T29" fmla="*/ 3 h 218"/>
                  <a:gd name="T30" fmla="*/ 1 w 139"/>
                  <a:gd name="T31" fmla="*/ 3 h 218"/>
                  <a:gd name="T32" fmla="*/ 1 w 139"/>
                  <a:gd name="T33" fmla="*/ 6 h 218"/>
                  <a:gd name="T34" fmla="*/ 0 w 139"/>
                  <a:gd name="T35" fmla="*/ 8 h 218"/>
                  <a:gd name="T36" fmla="*/ 0 w 139"/>
                  <a:gd name="T37" fmla="*/ 9 h 218"/>
                  <a:gd name="T38" fmla="*/ 0 w 139"/>
                  <a:gd name="T39" fmla="*/ 9 h 218"/>
                  <a:gd name="T40" fmla="*/ 0 w 139"/>
                  <a:gd name="T41" fmla="*/ 10 h 218"/>
                  <a:gd name="T42" fmla="*/ 0 w 139"/>
                  <a:gd name="T43" fmla="*/ 10 h 218"/>
                  <a:gd name="T44" fmla="*/ 0 w 139"/>
                  <a:gd name="T45" fmla="*/ 10 h 218"/>
                  <a:gd name="T46" fmla="*/ 0 w 139"/>
                  <a:gd name="T47" fmla="*/ 11 h 218"/>
                  <a:gd name="T48" fmla="*/ 1 w 139"/>
                  <a:gd name="T49" fmla="*/ 11 h 218"/>
                  <a:gd name="T50" fmla="*/ 1 w 139"/>
                  <a:gd name="T51" fmla="*/ 11 h 218"/>
                  <a:gd name="T52" fmla="*/ 1 w 139"/>
                  <a:gd name="T53" fmla="*/ 11 h 218"/>
                  <a:gd name="T54" fmla="*/ 2 w 139"/>
                  <a:gd name="T55" fmla="*/ 11 h 218"/>
                  <a:gd name="T56" fmla="*/ 3 w 139"/>
                  <a:gd name="T57" fmla="*/ 11 h 218"/>
                  <a:gd name="T58" fmla="*/ 3 w 139"/>
                  <a:gd name="T59" fmla="*/ 11 h 218"/>
                  <a:gd name="T60" fmla="*/ 3 w 139"/>
                  <a:gd name="T61" fmla="*/ 11 h 218"/>
                  <a:gd name="T62" fmla="*/ 4 w 139"/>
                  <a:gd name="T63" fmla="*/ 11 h 218"/>
                  <a:gd name="T64" fmla="*/ 4 w 139"/>
                  <a:gd name="T65" fmla="*/ 11 h 218"/>
                  <a:gd name="T66" fmla="*/ 4 w 139"/>
                  <a:gd name="T67" fmla="*/ 10 h 218"/>
                  <a:gd name="T68" fmla="*/ 5 w 139"/>
                  <a:gd name="T69" fmla="*/ 10 h 218"/>
                  <a:gd name="T70" fmla="*/ 5 w 139"/>
                  <a:gd name="T71" fmla="*/ 10 h 218"/>
                  <a:gd name="T72" fmla="*/ 5 w 139"/>
                  <a:gd name="T73" fmla="*/ 9 h 218"/>
                  <a:gd name="T74" fmla="*/ 6 w 139"/>
                  <a:gd name="T75" fmla="*/ 7 h 218"/>
                  <a:gd name="T76" fmla="*/ 6 w 139"/>
                  <a:gd name="T77" fmla="*/ 5 h 218"/>
                  <a:gd name="T78" fmla="*/ 7 w 139"/>
                  <a:gd name="T79" fmla="*/ 3 h 218"/>
                  <a:gd name="T80" fmla="*/ 7 w 139"/>
                  <a:gd name="T81" fmla="*/ 1 h 2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9" h="218">
                    <a:moveTo>
                      <a:pt x="139" y="30"/>
                    </a:moveTo>
                    <a:lnTo>
                      <a:pt x="139" y="27"/>
                    </a:lnTo>
                    <a:lnTo>
                      <a:pt x="139" y="25"/>
                    </a:lnTo>
                    <a:lnTo>
                      <a:pt x="139" y="20"/>
                    </a:lnTo>
                    <a:lnTo>
                      <a:pt x="139" y="16"/>
                    </a:lnTo>
                    <a:lnTo>
                      <a:pt x="137" y="12"/>
                    </a:lnTo>
                    <a:lnTo>
                      <a:pt x="134" y="6"/>
                    </a:lnTo>
                    <a:lnTo>
                      <a:pt x="133" y="4"/>
                    </a:lnTo>
                    <a:lnTo>
                      <a:pt x="132" y="3"/>
                    </a:lnTo>
                    <a:lnTo>
                      <a:pt x="130" y="2"/>
                    </a:lnTo>
                    <a:lnTo>
                      <a:pt x="129" y="1"/>
                    </a:lnTo>
                    <a:lnTo>
                      <a:pt x="126" y="1"/>
                    </a:lnTo>
                    <a:lnTo>
                      <a:pt x="124" y="0"/>
                    </a:lnTo>
                    <a:lnTo>
                      <a:pt x="114" y="0"/>
                    </a:lnTo>
                    <a:lnTo>
                      <a:pt x="106" y="0"/>
                    </a:lnTo>
                    <a:lnTo>
                      <a:pt x="96" y="0"/>
                    </a:lnTo>
                    <a:lnTo>
                      <a:pt x="88" y="1"/>
                    </a:lnTo>
                    <a:lnTo>
                      <a:pt x="83" y="2"/>
                    </a:lnTo>
                    <a:lnTo>
                      <a:pt x="79" y="3"/>
                    </a:lnTo>
                    <a:lnTo>
                      <a:pt x="75" y="4"/>
                    </a:lnTo>
                    <a:lnTo>
                      <a:pt x="71" y="6"/>
                    </a:lnTo>
                    <a:lnTo>
                      <a:pt x="66" y="9"/>
                    </a:lnTo>
                    <a:lnTo>
                      <a:pt x="62" y="11"/>
                    </a:lnTo>
                    <a:lnTo>
                      <a:pt x="59" y="14"/>
                    </a:lnTo>
                    <a:lnTo>
                      <a:pt x="56" y="17"/>
                    </a:lnTo>
                    <a:lnTo>
                      <a:pt x="49" y="23"/>
                    </a:lnTo>
                    <a:lnTo>
                      <a:pt x="46" y="27"/>
                    </a:lnTo>
                    <a:lnTo>
                      <a:pt x="44" y="31"/>
                    </a:lnTo>
                    <a:lnTo>
                      <a:pt x="34" y="46"/>
                    </a:lnTo>
                    <a:lnTo>
                      <a:pt x="32" y="50"/>
                    </a:lnTo>
                    <a:lnTo>
                      <a:pt x="31" y="54"/>
                    </a:lnTo>
                    <a:lnTo>
                      <a:pt x="28" y="63"/>
                    </a:lnTo>
                    <a:lnTo>
                      <a:pt x="24" y="81"/>
                    </a:lnTo>
                    <a:lnTo>
                      <a:pt x="14" y="116"/>
                    </a:lnTo>
                    <a:lnTo>
                      <a:pt x="9" y="133"/>
                    </a:lnTo>
                    <a:lnTo>
                      <a:pt x="5" y="151"/>
                    </a:lnTo>
                    <a:lnTo>
                      <a:pt x="2" y="160"/>
                    </a:lnTo>
                    <a:lnTo>
                      <a:pt x="0" y="168"/>
                    </a:lnTo>
                    <a:lnTo>
                      <a:pt x="0" y="173"/>
                    </a:lnTo>
                    <a:lnTo>
                      <a:pt x="0" y="178"/>
                    </a:lnTo>
                    <a:lnTo>
                      <a:pt x="0" y="182"/>
                    </a:lnTo>
                    <a:lnTo>
                      <a:pt x="1" y="186"/>
                    </a:lnTo>
                    <a:lnTo>
                      <a:pt x="2" y="191"/>
                    </a:lnTo>
                    <a:lnTo>
                      <a:pt x="3" y="196"/>
                    </a:lnTo>
                    <a:lnTo>
                      <a:pt x="5" y="200"/>
                    </a:lnTo>
                    <a:lnTo>
                      <a:pt x="7" y="203"/>
                    </a:lnTo>
                    <a:lnTo>
                      <a:pt x="9" y="208"/>
                    </a:lnTo>
                    <a:lnTo>
                      <a:pt x="12" y="211"/>
                    </a:lnTo>
                    <a:lnTo>
                      <a:pt x="14" y="213"/>
                    </a:lnTo>
                    <a:lnTo>
                      <a:pt x="16" y="214"/>
                    </a:lnTo>
                    <a:lnTo>
                      <a:pt x="17" y="215"/>
                    </a:lnTo>
                    <a:lnTo>
                      <a:pt x="19" y="216"/>
                    </a:lnTo>
                    <a:lnTo>
                      <a:pt x="24" y="217"/>
                    </a:lnTo>
                    <a:lnTo>
                      <a:pt x="29" y="218"/>
                    </a:lnTo>
                    <a:lnTo>
                      <a:pt x="33" y="218"/>
                    </a:lnTo>
                    <a:lnTo>
                      <a:pt x="38" y="218"/>
                    </a:lnTo>
                    <a:lnTo>
                      <a:pt x="47" y="218"/>
                    </a:lnTo>
                    <a:lnTo>
                      <a:pt x="56" y="218"/>
                    </a:lnTo>
                    <a:lnTo>
                      <a:pt x="60" y="218"/>
                    </a:lnTo>
                    <a:lnTo>
                      <a:pt x="63" y="218"/>
                    </a:lnTo>
                    <a:lnTo>
                      <a:pt x="65" y="218"/>
                    </a:lnTo>
                    <a:lnTo>
                      <a:pt x="67" y="217"/>
                    </a:lnTo>
                    <a:lnTo>
                      <a:pt x="69" y="217"/>
                    </a:lnTo>
                    <a:lnTo>
                      <a:pt x="73" y="215"/>
                    </a:lnTo>
                    <a:lnTo>
                      <a:pt x="77" y="212"/>
                    </a:lnTo>
                    <a:lnTo>
                      <a:pt x="80" y="209"/>
                    </a:lnTo>
                    <a:lnTo>
                      <a:pt x="83" y="206"/>
                    </a:lnTo>
                    <a:lnTo>
                      <a:pt x="86" y="202"/>
                    </a:lnTo>
                    <a:lnTo>
                      <a:pt x="90" y="199"/>
                    </a:lnTo>
                    <a:lnTo>
                      <a:pt x="92" y="195"/>
                    </a:lnTo>
                    <a:lnTo>
                      <a:pt x="94" y="191"/>
                    </a:lnTo>
                    <a:lnTo>
                      <a:pt x="96" y="187"/>
                    </a:lnTo>
                    <a:lnTo>
                      <a:pt x="99" y="179"/>
                    </a:lnTo>
                    <a:lnTo>
                      <a:pt x="101" y="169"/>
                    </a:lnTo>
                    <a:lnTo>
                      <a:pt x="106" y="152"/>
                    </a:lnTo>
                    <a:lnTo>
                      <a:pt x="110" y="134"/>
                    </a:lnTo>
                    <a:lnTo>
                      <a:pt x="114" y="117"/>
                    </a:lnTo>
                    <a:lnTo>
                      <a:pt x="120" y="99"/>
                    </a:lnTo>
                    <a:lnTo>
                      <a:pt x="124" y="82"/>
                    </a:lnTo>
                    <a:lnTo>
                      <a:pt x="129" y="64"/>
                    </a:lnTo>
                    <a:lnTo>
                      <a:pt x="134" y="47"/>
                    </a:lnTo>
                    <a:lnTo>
                      <a:pt x="139" y="2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82" name="Freeform 368"/>
              <p:cNvSpPr>
                <a:spLocks/>
              </p:cNvSpPr>
              <p:nvPr/>
            </p:nvSpPr>
            <p:spPr bwMode="auto">
              <a:xfrm>
                <a:off x="3879" y="2145"/>
                <a:ext cx="6" cy="16"/>
              </a:xfrm>
              <a:custGeom>
                <a:avLst/>
                <a:gdLst>
                  <a:gd name="T0" fmla="*/ 0 w 13"/>
                  <a:gd name="T1" fmla="*/ 0 h 44"/>
                  <a:gd name="T2" fmla="*/ 0 w 13"/>
                  <a:gd name="T3" fmla="*/ 0 h 44"/>
                  <a:gd name="T4" fmla="*/ 0 w 13"/>
                  <a:gd name="T5" fmla="*/ 0 h 44"/>
                  <a:gd name="T6" fmla="*/ 0 w 13"/>
                  <a:gd name="T7" fmla="*/ 1 h 44"/>
                  <a:gd name="T8" fmla="*/ 0 w 13"/>
                  <a:gd name="T9" fmla="*/ 1 h 44"/>
                  <a:gd name="T10" fmla="*/ 0 w 13"/>
                  <a:gd name="T11" fmla="*/ 1 h 44"/>
                  <a:gd name="T12" fmla="*/ 0 w 13"/>
                  <a:gd name="T13" fmla="*/ 1 h 44"/>
                  <a:gd name="T14" fmla="*/ 0 w 13"/>
                  <a:gd name="T15" fmla="*/ 1 h 44"/>
                  <a:gd name="T16" fmla="*/ 0 w 13"/>
                  <a:gd name="T17" fmla="*/ 2 h 44"/>
                  <a:gd name="T18" fmla="*/ 1 w 13"/>
                  <a:gd name="T19" fmla="*/ 2 h 44"/>
                  <a:gd name="T20" fmla="*/ 1 w 13"/>
                  <a:gd name="T21" fmla="*/ 2 h 44"/>
                  <a:gd name="T22" fmla="*/ 1 w 13"/>
                  <a:gd name="T23" fmla="*/ 2 h 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 h="44">
                    <a:moveTo>
                      <a:pt x="1" y="0"/>
                    </a:moveTo>
                    <a:lnTo>
                      <a:pt x="0" y="5"/>
                    </a:lnTo>
                    <a:lnTo>
                      <a:pt x="0" y="11"/>
                    </a:lnTo>
                    <a:lnTo>
                      <a:pt x="0" y="18"/>
                    </a:lnTo>
                    <a:lnTo>
                      <a:pt x="0" y="21"/>
                    </a:lnTo>
                    <a:lnTo>
                      <a:pt x="1" y="23"/>
                    </a:lnTo>
                    <a:lnTo>
                      <a:pt x="2" y="26"/>
                    </a:lnTo>
                    <a:lnTo>
                      <a:pt x="3" y="29"/>
                    </a:lnTo>
                    <a:lnTo>
                      <a:pt x="7" y="35"/>
                    </a:lnTo>
                    <a:lnTo>
                      <a:pt x="10" y="40"/>
                    </a:lnTo>
                    <a:lnTo>
                      <a:pt x="12" y="42"/>
                    </a:lnTo>
                    <a:lnTo>
                      <a:pt x="13"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83" name="Line 369"/>
              <p:cNvSpPr>
                <a:spLocks noChangeShapeType="1"/>
              </p:cNvSpPr>
              <p:nvPr/>
            </p:nvSpPr>
            <p:spPr bwMode="auto">
              <a:xfrm flipH="1">
                <a:off x="3929" y="2041"/>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84" name="Freeform 370"/>
              <p:cNvSpPr>
                <a:spLocks/>
              </p:cNvSpPr>
              <p:nvPr/>
            </p:nvSpPr>
            <p:spPr bwMode="auto">
              <a:xfrm>
                <a:off x="3142" y="566"/>
                <a:ext cx="55" cy="120"/>
              </a:xfrm>
              <a:custGeom>
                <a:avLst/>
                <a:gdLst>
                  <a:gd name="T0" fmla="*/ 5 w 146"/>
                  <a:gd name="T1" fmla="*/ 0 h 327"/>
                  <a:gd name="T2" fmla="*/ 0 w 146"/>
                  <a:gd name="T3" fmla="*/ 16 h 327"/>
                  <a:gd name="T4" fmla="*/ 3 w 146"/>
                  <a:gd name="T5" fmla="*/ 16 h 327"/>
                  <a:gd name="T6" fmla="*/ 3 w 146"/>
                  <a:gd name="T7" fmla="*/ 16 h 327"/>
                  <a:gd name="T8" fmla="*/ 4 w 146"/>
                  <a:gd name="T9" fmla="*/ 16 h 327"/>
                  <a:gd name="T10" fmla="*/ 4 w 146"/>
                  <a:gd name="T11" fmla="*/ 16 h 327"/>
                  <a:gd name="T12" fmla="*/ 4 w 146"/>
                  <a:gd name="T13" fmla="*/ 16 h 327"/>
                  <a:gd name="T14" fmla="*/ 5 w 146"/>
                  <a:gd name="T15" fmla="*/ 16 h 327"/>
                  <a:gd name="T16" fmla="*/ 5 w 146"/>
                  <a:gd name="T17" fmla="*/ 15 h 327"/>
                  <a:gd name="T18" fmla="*/ 5 w 146"/>
                  <a:gd name="T19" fmla="*/ 15 h 327"/>
                  <a:gd name="T20" fmla="*/ 5 w 146"/>
                  <a:gd name="T21" fmla="*/ 15 h 327"/>
                  <a:gd name="T22" fmla="*/ 6 w 146"/>
                  <a:gd name="T23" fmla="*/ 15 h 327"/>
                  <a:gd name="T24" fmla="*/ 6 w 146"/>
                  <a:gd name="T25" fmla="*/ 14 h 327"/>
                  <a:gd name="T26" fmla="*/ 6 w 146"/>
                  <a:gd name="T27" fmla="*/ 14 h 327"/>
                  <a:gd name="T28" fmla="*/ 6 w 146"/>
                  <a:gd name="T29" fmla="*/ 14 h 327"/>
                  <a:gd name="T30" fmla="*/ 6 w 146"/>
                  <a:gd name="T31" fmla="*/ 13 h 327"/>
                  <a:gd name="T32" fmla="*/ 6 w 146"/>
                  <a:gd name="T33" fmla="*/ 13 h 327"/>
                  <a:gd name="T34" fmla="*/ 8 w 146"/>
                  <a:gd name="T35" fmla="*/ 8 h 327"/>
                  <a:gd name="T36" fmla="*/ 8 w 146"/>
                  <a:gd name="T37" fmla="*/ 8 h 327"/>
                  <a:gd name="T38" fmla="*/ 8 w 146"/>
                  <a:gd name="T39" fmla="*/ 8 h 327"/>
                  <a:gd name="T40" fmla="*/ 8 w 146"/>
                  <a:gd name="T41" fmla="*/ 8 h 327"/>
                  <a:gd name="T42" fmla="*/ 8 w 146"/>
                  <a:gd name="T43" fmla="*/ 7 h 327"/>
                  <a:gd name="T44" fmla="*/ 8 w 146"/>
                  <a:gd name="T45" fmla="*/ 7 h 327"/>
                  <a:gd name="T46" fmla="*/ 8 w 146"/>
                  <a:gd name="T47" fmla="*/ 7 h 327"/>
                  <a:gd name="T48" fmla="*/ 8 w 146"/>
                  <a:gd name="T49" fmla="*/ 6 h 327"/>
                  <a:gd name="T50" fmla="*/ 8 w 146"/>
                  <a:gd name="T51" fmla="*/ 6 h 327"/>
                  <a:gd name="T52" fmla="*/ 7 w 146"/>
                  <a:gd name="T53" fmla="*/ 6 h 327"/>
                  <a:gd name="T54" fmla="*/ 7 w 146"/>
                  <a:gd name="T55" fmla="*/ 6 h 327"/>
                  <a:gd name="T56" fmla="*/ 7 w 146"/>
                  <a:gd name="T57" fmla="*/ 6 h 327"/>
                  <a:gd name="T58" fmla="*/ 7 w 146"/>
                  <a:gd name="T59" fmla="*/ 6 h 327"/>
                  <a:gd name="T60" fmla="*/ 6 w 146"/>
                  <a:gd name="T61" fmla="*/ 6 h 327"/>
                  <a:gd name="T62" fmla="*/ 6 w 146"/>
                  <a:gd name="T63" fmla="*/ 6 h 327"/>
                  <a:gd name="T64" fmla="*/ 3 w 146"/>
                  <a:gd name="T65" fmla="*/ 6 h 3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6" h="327">
                    <a:moveTo>
                      <a:pt x="87" y="0"/>
                    </a:moveTo>
                    <a:lnTo>
                      <a:pt x="0" y="327"/>
                    </a:lnTo>
                    <a:lnTo>
                      <a:pt x="58" y="327"/>
                    </a:lnTo>
                    <a:lnTo>
                      <a:pt x="63" y="327"/>
                    </a:lnTo>
                    <a:lnTo>
                      <a:pt x="68" y="326"/>
                    </a:lnTo>
                    <a:lnTo>
                      <a:pt x="72" y="324"/>
                    </a:lnTo>
                    <a:lnTo>
                      <a:pt x="79" y="321"/>
                    </a:lnTo>
                    <a:lnTo>
                      <a:pt x="83" y="318"/>
                    </a:lnTo>
                    <a:lnTo>
                      <a:pt x="88" y="313"/>
                    </a:lnTo>
                    <a:lnTo>
                      <a:pt x="94" y="309"/>
                    </a:lnTo>
                    <a:lnTo>
                      <a:pt x="98" y="304"/>
                    </a:lnTo>
                    <a:lnTo>
                      <a:pt x="103" y="297"/>
                    </a:lnTo>
                    <a:lnTo>
                      <a:pt x="107" y="291"/>
                    </a:lnTo>
                    <a:lnTo>
                      <a:pt x="111" y="285"/>
                    </a:lnTo>
                    <a:lnTo>
                      <a:pt x="114" y="278"/>
                    </a:lnTo>
                    <a:lnTo>
                      <a:pt x="116" y="271"/>
                    </a:lnTo>
                    <a:lnTo>
                      <a:pt x="119" y="264"/>
                    </a:lnTo>
                    <a:lnTo>
                      <a:pt x="143" y="173"/>
                    </a:lnTo>
                    <a:lnTo>
                      <a:pt x="145" y="166"/>
                    </a:lnTo>
                    <a:lnTo>
                      <a:pt x="146" y="159"/>
                    </a:lnTo>
                    <a:lnTo>
                      <a:pt x="146" y="153"/>
                    </a:lnTo>
                    <a:lnTo>
                      <a:pt x="146" y="145"/>
                    </a:lnTo>
                    <a:lnTo>
                      <a:pt x="145" y="140"/>
                    </a:lnTo>
                    <a:lnTo>
                      <a:pt x="144" y="133"/>
                    </a:lnTo>
                    <a:lnTo>
                      <a:pt x="142" y="128"/>
                    </a:lnTo>
                    <a:lnTo>
                      <a:pt x="140" y="124"/>
                    </a:lnTo>
                    <a:lnTo>
                      <a:pt x="136" y="120"/>
                    </a:lnTo>
                    <a:lnTo>
                      <a:pt x="133" y="116"/>
                    </a:lnTo>
                    <a:lnTo>
                      <a:pt x="129" y="113"/>
                    </a:lnTo>
                    <a:lnTo>
                      <a:pt x="125" y="111"/>
                    </a:lnTo>
                    <a:lnTo>
                      <a:pt x="120" y="110"/>
                    </a:lnTo>
                    <a:lnTo>
                      <a:pt x="116" y="110"/>
                    </a:lnTo>
                    <a:lnTo>
                      <a:pt x="59"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85" name="Line 371"/>
              <p:cNvSpPr>
                <a:spLocks noChangeShapeType="1"/>
              </p:cNvSpPr>
              <p:nvPr/>
            </p:nvSpPr>
            <p:spPr bwMode="auto">
              <a:xfrm flipH="1">
                <a:off x="3213" y="566"/>
                <a:ext cx="10"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86" name="Line 372"/>
              <p:cNvSpPr>
                <a:spLocks noChangeShapeType="1"/>
              </p:cNvSpPr>
              <p:nvPr/>
            </p:nvSpPr>
            <p:spPr bwMode="auto">
              <a:xfrm flipH="1">
                <a:off x="1411" y="1317"/>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87" name="Freeform 373"/>
              <p:cNvSpPr>
                <a:spLocks/>
              </p:cNvSpPr>
              <p:nvPr/>
            </p:nvSpPr>
            <p:spPr bwMode="auto">
              <a:xfrm>
                <a:off x="1401" y="1293"/>
                <a:ext cx="10" cy="24"/>
              </a:xfrm>
              <a:custGeom>
                <a:avLst/>
                <a:gdLst>
                  <a:gd name="T0" fmla="*/ 0 w 30"/>
                  <a:gd name="T1" fmla="*/ 0 h 63"/>
                  <a:gd name="T2" fmla="*/ 0 w 30"/>
                  <a:gd name="T3" fmla="*/ 0 h 63"/>
                  <a:gd name="T4" fmla="*/ 0 w 30"/>
                  <a:gd name="T5" fmla="*/ 1 h 63"/>
                  <a:gd name="T6" fmla="*/ 0 w 30"/>
                  <a:gd name="T7" fmla="*/ 1 h 63"/>
                  <a:gd name="T8" fmla="*/ 0 w 30"/>
                  <a:gd name="T9" fmla="*/ 2 h 63"/>
                  <a:gd name="T10" fmla="*/ 0 w 30"/>
                  <a:gd name="T11" fmla="*/ 2 h 63"/>
                  <a:gd name="T12" fmla="*/ 0 w 30"/>
                  <a:gd name="T13" fmla="*/ 2 h 63"/>
                  <a:gd name="T14" fmla="*/ 0 w 30"/>
                  <a:gd name="T15" fmla="*/ 2 h 63"/>
                  <a:gd name="T16" fmla="*/ 0 w 30"/>
                  <a:gd name="T17" fmla="*/ 3 h 63"/>
                  <a:gd name="T18" fmla="*/ 0 w 30"/>
                  <a:gd name="T19" fmla="*/ 3 h 63"/>
                  <a:gd name="T20" fmla="*/ 0 w 30"/>
                  <a:gd name="T21" fmla="*/ 3 h 63"/>
                  <a:gd name="T22" fmla="*/ 1 w 30"/>
                  <a:gd name="T23" fmla="*/ 3 h 63"/>
                  <a:gd name="T24" fmla="*/ 1 w 30"/>
                  <a:gd name="T25" fmla="*/ 3 h 63"/>
                  <a:gd name="T26" fmla="*/ 1 w 30"/>
                  <a:gd name="T27" fmla="*/ 3 h 63"/>
                  <a:gd name="T28" fmla="*/ 1 w 30"/>
                  <a:gd name="T29" fmla="*/ 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63">
                    <a:moveTo>
                      <a:pt x="4" y="0"/>
                    </a:moveTo>
                    <a:lnTo>
                      <a:pt x="1" y="6"/>
                    </a:lnTo>
                    <a:lnTo>
                      <a:pt x="0" y="14"/>
                    </a:lnTo>
                    <a:lnTo>
                      <a:pt x="0" y="20"/>
                    </a:lnTo>
                    <a:lnTo>
                      <a:pt x="0" y="27"/>
                    </a:lnTo>
                    <a:lnTo>
                      <a:pt x="1" y="33"/>
                    </a:lnTo>
                    <a:lnTo>
                      <a:pt x="2" y="39"/>
                    </a:lnTo>
                    <a:lnTo>
                      <a:pt x="5" y="45"/>
                    </a:lnTo>
                    <a:lnTo>
                      <a:pt x="7" y="49"/>
                    </a:lnTo>
                    <a:lnTo>
                      <a:pt x="10" y="53"/>
                    </a:lnTo>
                    <a:lnTo>
                      <a:pt x="13" y="56"/>
                    </a:lnTo>
                    <a:lnTo>
                      <a:pt x="17" y="59"/>
                    </a:lnTo>
                    <a:lnTo>
                      <a:pt x="22" y="62"/>
                    </a:lnTo>
                    <a:lnTo>
                      <a:pt x="26" y="63"/>
                    </a:lnTo>
                    <a:lnTo>
                      <a:pt x="30"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88" name="Line 374"/>
              <p:cNvSpPr>
                <a:spLocks noChangeShapeType="1"/>
              </p:cNvSpPr>
              <p:nvPr/>
            </p:nvSpPr>
            <p:spPr bwMode="auto">
              <a:xfrm flipV="1">
                <a:off x="1401" y="1259"/>
                <a:ext cx="10"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89" name="Freeform 375"/>
              <p:cNvSpPr>
                <a:spLocks/>
              </p:cNvSpPr>
              <p:nvPr/>
            </p:nvSpPr>
            <p:spPr bwMode="auto">
              <a:xfrm>
                <a:off x="1411" y="1236"/>
                <a:ext cx="24" cy="23"/>
              </a:xfrm>
              <a:custGeom>
                <a:avLst/>
                <a:gdLst>
                  <a:gd name="T0" fmla="*/ 4 w 61"/>
                  <a:gd name="T1" fmla="*/ 0 h 63"/>
                  <a:gd name="T2" fmla="*/ 4 w 61"/>
                  <a:gd name="T3" fmla="*/ 0 h 63"/>
                  <a:gd name="T4" fmla="*/ 3 w 61"/>
                  <a:gd name="T5" fmla="*/ 0 h 63"/>
                  <a:gd name="T6" fmla="*/ 3 w 61"/>
                  <a:gd name="T7" fmla="*/ 0 h 63"/>
                  <a:gd name="T8" fmla="*/ 2 w 61"/>
                  <a:gd name="T9" fmla="*/ 0 h 63"/>
                  <a:gd name="T10" fmla="*/ 2 w 61"/>
                  <a:gd name="T11" fmla="*/ 0 h 63"/>
                  <a:gd name="T12" fmla="*/ 2 w 61"/>
                  <a:gd name="T13" fmla="*/ 1 h 63"/>
                  <a:gd name="T14" fmla="*/ 2 w 61"/>
                  <a:gd name="T15" fmla="*/ 1 h 63"/>
                  <a:gd name="T16" fmla="*/ 1 w 61"/>
                  <a:gd name="T17" fmla="*/ 1 h 63"/>
                  <a:gd name="T18" fmla="*/ 1 w 61"/>
                  <a:gd name="T19" fmla="*/ 1 h 63"/>
                  <a:gd name="T20" fmla="*/ 1 w 61"/>
                  <a:gd name="T21" fmla="*/ 2 h 63"/>
                  <a:gd name="T22" fmla="*/ 0 w 61"/>
                  <a:gd name="T23" fmla="*/ 2 h 63"/>
                  <a:gd name="T24" fmla="*/ 0 w 61"/>
                  <a:gd name="T25" fmla="*/ 3 h 63"/>
                  <a:gd name="T26" fmla="*/ 0 w 61"/>
                  <a:gd name="T27" fmla="*/ 3 h 63"/>
                  <a:gd name="T28" fmla="*/ 0 w 61"/>
                  <a:gd name="T29" fmla="*/ 3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1" h="63">
                    <a:moveTo>
                      <a:pt x="61" y="0"/>
                    </a:moveTo>
                    <a:lnTo>
                      <a:pt x="55" y="0"/>
                    </a:lnTo>
                    <a:lnTo>
                      <a:pt x="51" y="1"/>
                    </a:lnTo>
                    <a:lnTo>
                      <a:pt x="46" y="4"/>
                    </a:lnTo>
                    <a:lnTo>
                      <a:pt x="40" y="7"/>
                    </a:lnTo>
                    <a:lnTo>
                      <a:pt x="35" y="10"/>
                    </a:lnTo>
                    <a:lnTo>
                      <a:pt x="30" y="14"/>
                    </a:lnTo>
                    <a:lnTo>
                      <a:pt x="24" y="19"/>
                    </a:lnTo>
                    <a:lnTo>
                      <a:pt x="20" y="24"/>
                    </a:lnTo>
                    <a:lnTo>
                      <a:pt x="15" y="30"/>
                    </a:lnTo>
                    <a:lnTo>
                      <a:pt x="12" y="37"/>
                    </a:lnTo>
                    <a:lnTo>
                      <a:pt x="7" y="43"/>
                    </a:lnTo>
                    <a:lnTo>
                      <a:pt x="4" y="49"/>
                    </a:lnTo>
                    <a:lnTo>
                      <a:pt x="2" y="57"/>
                    </a:lnTo>
                    <a:lnTo>
                      <a:pt x="0"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90" name="Line 376"/>
              <p:cNvSpPr>
                <a:spLocks noChangeShapeType="1"/>
              </p:cNvSpPr>
              <p:nvPr/>
            </p:nvSpPr>
            <p:spPr bwMode="auto">
              <a:xfrm>
                <a:off x="1435" y="1236"/>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91" name="Line 377"/>
              <p:cNvSpPr>
                <a:spLocks noChangeShapeType="1"/>
              </p:cNvSpPr>
              <p:nvPr/>
            </p:nvSpPr>
            <p:spPr bwMode="auto">
              <a:xfrm flipH="1">
                <a:off x="1466" y="1194"/>
                <a:ext cx="11"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92" name="Freeform 378"/>
              <p:cNvSpPr>
                <a:spLocks/>
              </p:cNvSpPr>
              <p:nvPr/>
            </p:nvSpPr>
            <p:spPr bwMode="auto">
              <a:xfrm>
                <a:off x="1563" y="1983"/>
                <a:ext cx="63" cy="81"/>
              </a:xfrm>
              <a:custGeom>
                <a:avLst/>
                <a:gdLst>
                  <a:gd name="T0" fmla="*/ 0 w 166"/>
                  <a:gd name="T1" fmla="*/ 11 h 218"/>
                  <a:gd name="T2" fmla="*/ 3 w 166"/>
                  <a:gd name="T3" fmla="*/ 0 h 218"/>
                  <a:gd name="T4" fmla="*/ 9 w 166"/>
                  <a:gd name="T5" fmla="*/ 0 h 218"/>
                  <a:gd name="T6" fmla="*/ 0 60000 65536"/>
                  <a:gd name="T7" fmla="*/ 0 60000 65536"/>
                  <a:gd name="T8" fmla="*/ 0 60000 65536"/>
                </a:gdLst>
                <a:ahLst/>
                <a:cxnLst>
                  <a:cxn ang="T6">
                    <a:pos x="T0" y="T1"/>
                  </a:cxn>
                  <a:cxn ang="T7">
                    <a:pos x="T2" y="T3"/>
                  </a:cxn>
                  <a:cxn ang="T8">
                    <a:pos x="T4" y="T5"/>
                  </a:cxn>
                </a:cxnLst>
                <a:rect l="0" t="0" r="r" b="b"/>
                <a:pathLst>
                  <a:path w="166" h="218">
                    <a:moveTo>
                      <a:pt x="0" y="218"/>
                    </a:moveTo>
                    <a:lnTo>
                      <a:pt x="58" y="0"/>
                    </a:lnTo>
                    <a:lnTo>
                      <a:pt x="1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93" name="Freeform 379"/>
              <p:cNvSpPr>
                <a:spLocks/>
              </p:cNvSpPr>
              <p:nvPr/>
            </p:nvSpPr>
            <p:spPr bwMode="auto">
              <a:xfrm>
                <a:off x="1626" y="1983"/>
                <a:ext cx="10" cy="24"/>
              </a:xfrm>
              <a:custGeom>
                <a:avLst/>
                <a:gdLst>
                  <a:gd name="T0" fmla="*/ 1 w 31"/>
                  <a:gd name="T1" fmla="*/ 3 h 64"/>
                  <a:gd name="T2" fmla="*/ 1 w 31"/>
                  <a:gd name="T3" fmla="*/ 3 h 64"/>
                  <a:gd name="T4" fmla="*/ 1 w 31"/>
                  <a:gd name="T5" fmla="*/ 3 h 64"/>
                  <a:gd name="T6" fmla="*/ 1 w 31"/>
                  <a:gd name="T7" fmla="*/ 2 h 64"/>
                  <a:gd name="T8" fmla="*/ 1 w 31"/>
                  <a:gd name="T9" fmla="*/ 2 h 64"/>
                  <a:gd name="T10" fmla="*/ 1 w 31"/>
                  <a:gd name="T11" fmla="*/ 2 h 64"/>
                  <a:gd name="T12" fmla="*/ 1 w 31"/>
                  <a:gd name="T13" fmla="*/ 1 h 64"/>
                  <a:gd name="T14" fmla="*/ 1 w 31"/>
                  <a:gd name="T15" fmla="*/ 1 h 64"/>
                  <a:gd name="T16" fmla="*/ 1 w 31"/>
                  <a:gd name="T17" fmla="*/ 1 h 64"/>
                  <a:gd name="T18" fmla="*/ 1 w 31"/>
                  <a:gd name="T19" fmla="*/ 1 h 64"/>
                  <a:gd name="T20" fmla="*/ 1 w 31"/>
                  <a:gd name="T21" fmla="*/ 0 h 64"/>
                  <a:gd name="T22" fmla="*/ 1 w 31"/>
                  <a:gd name="T23" fmla="*/ 0 h 64"/>
                  <a:gd name="T24" fmla="*/ 0 w 31"/>
                  <a:gd name="T25" fmla="*/ 0 h 64"/>
                  <a:gd name="T26" fmla="*/ 0 w 31"/>
                  <a:gd name="T27" fmla="*/ 0 h 64"/>
                  <a:gd name="T28" fmla="*/ 0 w 31"/>
                  <a:gd name="T29" fmla="*/ 0 h 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1" h="64">
                    <a:moveTo>
                      <a:pt x="28" y="64"/>
                    </a:moveTo>
                    <a:lnTo>
                      <a:pt x="30" y="57"/>
                    </a:lnTo>
                    <a:lnTo>
                      <a:pt x="31" y="49"/>
                    </a:lnTo>
                    <a:lnTo>
                      <a:pt x="31" y="43"/>
                    </a:lnTo>
                    <a:lnTo>
                      <a:pt x="31" y="36"/>
                    </a:lnTo>
                    <a:lnTo>
                      <a:pt x="30" y="30"/>
                    </a:lnTo>
                    <a:lnTo>
                      <a:pt x="29" y="25"/>
                    </a:lnTo>
                    <a:lnTo>
                      <a:pt x="26" y="19"/>
                    </a:lnTo>
                    <a:lnTo>
                      <a:pt x="24" y="14"/>
                    </a:lnTo>
                    <a:lnTo>
                      <a:pt x="21" y="10"/>
                    </a:lnTo>
                    <a:lnTo>
                      <a:pt x="18" y="7"/>
                    </a:lnTo>
                    <a:lnTo>
                      <a:pt x="14" y="3"/>
                    </a:lnTo>
                    <a:lnTo>
                      <a:pt x="9" y="2"/>
                    </a:lnTo>
                    <a:lnTo>
                      <a:pt x="5"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94" name="Line 380"/>
              <p:cNvSpPr>
                <a:spLocks noChangeShapeType="1"/>
              </p:cNvSpPr>
              <p:nvPr/>
            </p:nvSpPr>
            <p:spPr bwMode="auto">
              <a:xfrm flipH="1">
                <a:off x="1620" y="2007"/>
                <a:ext cx="16"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95" name="Line 381"/>
              <p:cNvSpPr>
                <a:spLocks noChangeShapeType="1"/>
              </p:cNvSpPr>
              <p:nvPr/>
            </p:nvSpPr>
            <p:spPr bwMode="auto">
              <a:xfrm flipV="1">
                <a:off x="1592" y="1983"/>
                <a:ext cx="21"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96" name="Line 382"/>
              <p:cNvSpPr>
                <a:spLocks noChangeShapeType="1"/>
              </p:cNvSpPr>
              <p:nvPr/>
            </p:nvSpPr>
            <p:spPr bwMode="auto">
              <a:xfrm flipH="1">
                <a:off x="1647" y="1944"/>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97" name="Freeform 383"/>
              <p:cNvSpPr>
                <a:spLocks/>
              </p:cNvSpPr>
              <p:nvPr/>
            </p:nvSpPr>
            <p:spPr bwMode="auto">
              <a:xfrm>
                <a:off x="1526" y="2580"/>
                <a:ext cx="63" cy="83"/>
              </a:xfrm>
              <a:custGeom>
                <a:avLst/>
                <a:gdLst>
                  <a:gd name="T0" fmla="*/ 0 w 166"/>
                  <a:gd name="T1" fmla="*/ 12 h 219"/>
                  <a:gd name="T2" fmla="*/ 3 w 166"/>
                  <a:gd name="T3" fmla="*/ 0 h 219"/>
                  <a:gd name="T4" fmla="*/ 9 w 166"/>
                  <a:gd name="T5" fmla="*/ 0 h 219"/>
                  <a:gd name="T6" fmla="*/ 0 60000 65536"/>
                  <a:gd name="T7" fmla="*/ 0 60000 65536"/>
                  <a:gd name="T8" fmla="*/ 0 60000 65536"/>
                </a:gdLst>
                <a:ahLst/>
                <a:cxnLst>
                  <a:cxn ang="T6">
                    <a:pos x="T0" y="T1"/>
                  </a:cxn>
                  <a:cxn ang="T7">
                    <a:pos x="T2" y="T3"/>
                  </a:cxn>
                  <a:cxn ang="T8">
                    <a:pos x="T4" y="T5"/>
                  </a:cxn>
                </a:cxnLst>
                <a:rect l="0" t="0" r="r" b="b"/>
                <a:pathLst>
                  <a:path w="166" h="219">
                    <a:moveTo>
                      <a:pt x="0" y="219"/>
                    </a:moveTo>
                    <a:lnTo>
                      <a:pt x="58" y="0"/>
                    </a:lnTo>
                    <a:lnTo>
                      <a:pt x="16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98" name="Freeform 384"/>
              <p:cNvSpPr>
                <a:spLocks/>
              </p:cNvSpPr>
              <p:nvPr/>
            </p:nvSpPr>
            <p:spPr bwMode="auto">
              <a:xfrm>
                <a:off x="1589" y="2580"/>
                <a:ext cx="10" cy="26"/>
              </a:xfrm>
              <a:custGeom>
                <a:avLst/>
                <a:gdLst>
                  <a:gd name="T0" fmla="*/ 1 w 31"/>
                  <a:gd name="T1" fmla="*/ 4 h 64"/>
                  <a:gd name="T2" fmla="*/ 1 w 31"/>
                  <a:gd name="T3" fmla="*/ 4 h 64"/>
                  <a:gd name="T4" fmla="*/ 1 w 31"/>
                  <a:gd name="T5" fmla="*/ 3 h 64"/>
                  <a:gd name="T6" fmla="*/ 1 w 31"/>
                  <a:gd name="T7" fmla="*/ 3 h 64"/>
                  <a:gd name="T8" fmla="*/ 1 w 31"/>
                  <a:gd name="T9" fmla="*/ 2 h 64"/>
                  <a:gd name="T10" fmla="*/ 1 w 31"/>
                  <a:gd name="T11" fmla="*/ 2 h 64"/>
                  <a:gd name="T12" fmla="*/ 1 w 31"/>
                  <a:gd name="T13" fmla="*/ 2 h 64"/>
                  <a:gd name="T14" fmla="*/ 1 w 31"/>
                  <a:gd name="T15" fmla="*/ 1 h 64"/>
                  <a:gd name="T16" fmla="*/ 1 w 31"/>
                  <a:gd name="T17" fmla="*/ 1 h 64"/>
                  <a:gd name="T18" fmla="*/ 1 w 31"/>
                  <a:gd name="T19" fmla="*/ 1 h 64"/>
                  <a:gd name="T20" fmla="*/ 1 w 31"/>
                  <a:gd name="T21" fmla="*/ 0 h 64"/>
                  <a:gd name="T22" fmla="*/ 1 w 31"/>
                  <a:gd name="T23" fmla="*/ 0 h 64"/>
                  <a:gd name="T24" fmla="*/ 0 w 31"/>
                  <a:gd name="T25" fmla="*/ 0 h 64"/>
                  <a:gd name="T26" fmla="*/ 0 w 31"/>
                  <a:gd name="T27" fmla="*/ 0 h 64"/>
                  <a:gd name="T28" fmla="*/ 0 w 31"/>
                  <a:gd name="T29" fmla="*/ 0 h 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1" h="64">
                    <a:moveTo>
                      <a:pt x="28" y="64"/>
                    </a:moveTo>
                    <a:lnTo>
                      <a:pt x="30" y="57"/>
                    </a:lnTo>
                    <a:lnTo>
                      <a:pt x="31" y="49"/>
                    </a:lnTo>
                    <a:lnTo>
                      <a:pt x="31" y="43"/>
                    </a:lnTo>
                    <a:lnTo>
                      <a:pt x="31" y="37"/>
                    </a:lnTo>
                    <a:lnTo>
                      <a:pt x="30" y="30"/>
                    </a:lnTo>
                    <a:lnTo>
                      <a:pt x="29" y="25"/>
                    </a:lnTo>
                    <a:lnTo>
                      <a:pt x="27" y="20"/>
                    </a:lnTo>
                    <a:lnTo>
                      <a:pt x="25" y="14"/>
                    </a:lnTo>
                    <a:lnTo>
                      <a:pt x="21" y="10"/>
                    </a:lnTo>
                    <a:lnTo>
                      <a:pt x="18" y="7"/>
                    </a:lnTo>
                    <a:lnTo>
                      <a:pt x="14" y="4"/>
                    </a:lnTo>
                    <a:lnTo>
                      <a:pt x="10" y="3"/>
                    </a:lnTo>
                    <a:lnTo>
                      <a:pt x="5"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99" name="Line 385"/>
              <p:cNvSpPr>
                <a:spLocks noChangeShapeType="1"/>
              </p:cNvSpPr>
              <p:nvPr/>
            </p:nvSpPr>
            <p:spPr bwMode="auto">
              <a:xfrm flipH="1">
                <a:off x="1584" y="2606"/>
                <a:ext cx="15"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0" name="Line 386"/>
              <p:cNvSpPr>
                <a:spLocks noChangeShapeType="1"/>
              </p:cNvSpPr>
              <p:nvPr/>
            </p:nvSpPr>
            <p:spPr bwMode="auto">
              <a:xfrm flipV="1">
                <a:off x="1555" y="2580"/>
                <a:ext cx="24" cy="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1" name="Freeform 387"/>
              <p:cNvSpPr>
                <a:spLocks/>
              </p:cNvSpPr>
              <p:nvPr/>
            </p:nvSpPr>
            <p:spPr bwMode="auto">
              <a:xfrm>
                <a:off x="4183" y="1398"/>
                <a:ext cx="8" cy="13"/>
              </a:xfrm>
              <a:custGeom>
                <a:avLst/>
                <a:gdLst>
                  <a:gd name="T0" fmla="*/ 0 w 18"/>
                  <a:gd name="T1" fmla="*/ 0 h 36"/>
                  <a:gd name="T2" fmla="*/ 0 w 18"/>
                  <a:gd name="T3" fmla="*/ 0 h 36"/>
                  <a:gd name="T4" fmla="*/ 0 w 18"/>
                  <a:gd name="T5" fmla="*/ 0 h 36"/>
                  <a:gd name="T6" fmla="*/ 0 w 18"/>
                  <a:gd name="T7" fmla="*/ 1 h 36"/>
                  <a:gd name="T8" fmla="*/ 0 w 18"/>
                  <a:gd name="T9" fmla="*/ 1 h 36"/>
                  <a:gd name="T10" fmla="*/ 0 w 18"/>
                  <a:gd name="T11" fmla="*/ 1 h 36"/>
                  <a:gd name="T12" fmla="*/ 0 w 18"/>
                  <a:gd name="T13" fmla="*/ 1 h 36"/>
                  <a:gd name="T14" fmla="*/ 0 w 18"/>
                  <a:gd name="T15" fmla="*/ 1 h 36"/>
                  <a:gd name="T16" fmla="*/ 1 w 18"/>
                  <a:gd name="T17" fmla="*/ 1 h 36"/>
                  <a:gd name="T18" fmla="*/ 1 w 18"/>
                  <a:gd name="T19" fmla="*/ 2 h 36"/>
                  <a:gd name="T20" fmla="*/ 2 w 18"/>
                  <a:gd name="T21" fmla="*/ 2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36">
                    <a:moveTo>
                      <a:pt x="2" y="0"/>
                    </a:moveTo>
                    <a:lnTo>
                      <a:pt x="1" y="5"/>
                    </a:lnTo>
                    <a:lnTo>
                      <a:pt x="0" y="11"/>
                    </a:lnTo>
                    <a:lnTo>
                      <a:pt x="1" y="17"/>
                    </a:lnTo>
                    <a:lnTo>
                      <a:pt x="1" y="21"/>
                    </a:lnTo>
                    <a:lnTo>
                      <a:pt x="3" y="25"/>
                    </a:lnTo>
                    <a:lnTo>
                      <a:pt x="5" y="30"/>
                    </a:lnTo>
                    <a:lnTo>
                      <a:pt x="7" y="32"/>
                    </a:lnTo>
                    <a:lnTo>
                      <a:pt x="10" y="34"/>
                    </a:lnTo>
                    <a:lnTo>
                      <a:pt x="13" y="36"/>
                    </a:lnTo>
                    <a:lnTo>
                      <a:pt x="18"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702" name="Line 388"/>
              <p:cNvSpPr>
                <a:spLocks noChangeShapeType="1"/>
              </p:cNvSpPr>
              <p:nvPr/>
            </p:nvSpPr>
            <p:spPr bwMode="auto">
              <a:xfrm flipV="1">
                <a:off x="4183" y="1288"/>
                <a:ext cx="29" cy="1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3" name="Line 389"/>
              <p:cNvSpPr>
                <a:spLocks noChangeShapeType="1"/>
              </p:cNvSpPr>
              <p:nvPr/>
            </p:nvSpPr>
            <p:spPr bwMode="auto">
              <a:xfrm flipH="1">
                <a:off x="4264" y="1288"/>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4" name="Line 390"/>
              <p:cNvSpPr>
                <a:spLocks noChangeShapeType="1"/>
              </p:cNvSpPr>
              <p:nvPr/>
            </p:nvSpPr>
            <p:spPr bwMode="auto">
              <a:xfrm>
                <a:off x="1513" y="1298"/>
                <a:ext cx="0" cy="24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5" name="Line 391"/>
              <p:cNvSpPr>
                <a:spLocks noChangeShapeType="1"/>
              </p:cNvSpPr>
              <p:nvPr/>
            </p:nvSpPr>
            <p:spPr bwMode="auto">
              <a:xfrm>
                <a:off x="1665" y="2156"/>
                <a:ext cx="0" cy="3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6" name="Line 392"/>
              <p:cNvSpPr>
                <a:spLocks noChangeShapeType="1"/>
              </p:cNvSpPr>
              <p:nvPr/>
            </p:nvSpPr>
            <p:spPr bwMode="auto">
              <a:xfrm>
                <a:off x="4125" y="1264"/>
                <a:ext cx="0" cy="20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7" name="Line 393"/>
              <p:cNvSpPr>
                <a:spLocks noChangeShapeType="1"/>
              </p:cNvSpPr>
              <p:nvPr/>
            </p:nvSpPr>
            <p:spPr bwMode="auto">
              <a:xfrm>
                <a:off x="3772" y="2122"/>
                <a:ext cx="0" cy="9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8" name="Line 394"/>
              <p:cNvSpPr>
                <a:spLocks noChangeShapeType="1"/>
              </p:cNvSpPr>
              <p:nvPr/>
            </p:nvSpPr>
            <p:spPr bwMode="auto">
              <a:xfrm>
                <a:off x="3618" y="569"/>
                <a:ext cx="0" cy="35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09" name="Line 395"/>
              <p:cNvSpPr>
                <a:spLocks noChangeShapeType="1"/>
              </p:cNvSpPr>
              <p:nvPr/>
            </p:nvSpPr>
            <p:spPr bwMode="auto">
              <a:xfrm>
                <a:off x="3226" y="726"/>
                <a:ext cx="49" cy="12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10" name="Line 396"/>
              <p:cNvSpPr>
                <a:spLocks noChangeShapeType="1"/>
              </p:cNvSpPr>
              <p:nvPr/>
            </p:nvSpPr>
            <p:spPr bwMode="auto">
              <a:xfrm flipV="1">
                <a:off x="2308" y="2825"/>
                <a:ext cx="296" cy="2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11" name="Line 397"/>
              <p:cNvSpPr>
                <a:spLocks noChangeShapeType="1"/>
              </p:cNvSpPr>
              <p:nvPr/>
            </p:nvSpPr>
            <p:spPr bwMode="auto">
              <a:xfrm flipH="1">
                <a:off x="3618" y="3084"/>
                <a:ext cx="154" cy="4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712" name="Line 398"/>
              <p:cNvSpPr>
                <a:spLocks noChangeShapeType="1"/>
              </p:cNvSpPr>
              <p:nvPr/>
            </p:nvSpPr>
            <p:spPr bwMode="auto">
              <a:xfrm>
                <a:off x="3226" y="726"/>
                <a:ext cx="0" cy="15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0638" name="Freeform 399"/>
            <p:cNvSpPr>
              <a:spLocks/>
            </p:cNvSpPr>
            <p:nvPr/>
          </p:nvSpPr>
          <p:spPr bwMode="auto">
            <a:xfrm>
              <a:off x="3017" y="2279"/>
              <a:ext cx="55" cy="120"/>
            </a:xfrm>
            <a:custGeom>
              <a:avLst/>
              <a:gdLst>
                <a:gd name="T0" fmla="*/ 5 w 146"/>
                <a:gd name="T1" fmla="*/ 0 h 327"/>
                <a:gd name="T2" fmla="*/ 0 w 146"/>
                <a:gd name="T3" fmla="*/ 16 h 327"/>
                <a:gd name="T4" fmla="*/ 3 w 146"/>
                <a:gd name="T5" fmla="*/ 16 h 327"/>
                <a:gd name="T6" fmla="*/ 3 w 146"/>
                <a:gd name="T7" fmla="*/ 16 h 327"/>
                <a:gd name="T8" fmla="*/ 3 w 146"/>
                <a:gd name="T9" fmla="*/ 16 h 327"/>
                <a:gd name="T10" fmla="*/ 4 w 146"/>
                <a:gd name="T11" fmla="*/ 16 h 327"/>
                <a:gd name="T12" fmla="*/ 4 w 146"/>
                <a:gd name="T13" fmla="*/ 16 h 327"/>
                <a:gd name="T14" fmla="*/ 5 w 146"/>
                <a:gd name="T15" fmla="*/ 16 h 327"/>
                <a:gd name="T16" fmla="*/ 5 w 146"/>
                <a:gd name="T17" fmla="*/ 15 h 327"/>
                <a:gd name="T18" fmla="*/ 5 w 146"/>
                <a:gd name="T19" fmla="*/ 15 h 327"/>
                <a:gd name="T20" fmla="*/ 5 w 146"/>
                <a:gd name="T21" fmla="*/ 15 h 327"/>
                <a:gd name="T22" fmla="*/ 6 w 146"/>
                <a:gd name="T23" fmla="*/ 15 h 327"/>
                <a:gd name="T24" fmla="*/ 6 w 146"/>
                <a:gd name="T25" fmla="*/ 14 h 327"/>
                <a:gd name="T26" fmla="*/ 6 w 146"/>
                <a:gd name="T27" fmla="*/ 14 h 327"/>
                <a:gd name="T28" fmla="*/ 6 w 146"/>
                <a:gd name="T29" fmla="*/ 14 h 327"/>
                <a:gd name="T30" fmla="*/ 6 w 146"/>
                <a:gd name="T31" fmla="*/ 13 h 327"/>
                <a:gd name="T32" fmla="*/ 6 w 146"/>
                <a:gd name="T33" fmla="*/ 13 h 327"/>
                <a:gd name="T34" fmla="*/ 8 w 146"/>
                <a:gd name="T35" fmla="*/ 8 h 327"/>
                <a:gd name="T36" fmla="*/ 8 w 146"/>
                <a:gd name="T37" fmla="*/ 8 h 327"/>
                <a:gd name="T38" fmla="*/ 8 w 146"/>
                <a:gd name="T39" fmla="*/ 8 h 327"/>
                <a:gd name="T40" fmla="*/ 8 w 146"/>
                <a:gd name="T41" fmla="*/ 7 h 327"/>
                <a:gd name="T42" fmla="*/ 8 w 146"/>
                <a:gd name="T43" fmla="*/ 7 h 327"/>
                <a:gd name="T44" fmla="*/ 8 w 146"/>
                <a:gd name="T45" fmla="*/ 7 h 327"/>
                <a:gd name="T46" fmla="*/ 8 w 146"/>
                <a:gd name="T47" fmla="*/ 7 h 327"/>
                <a:gd name="T48" fmla="*/ 8 w 146"/>
                <a:gd name="T49" fmla="*/ 6 h 327"/>
                <a:gd name="T50" fmla="*/ 8 w 146"/>
                <a:gd name="T51" fmla="*/ 6 h 327"/>
                <a:gd name="T52" fmla="*/ 7 w 146"/>
                <a:gd name="T53" fmla="*/ 6 h 327"/>
                <a:gd name="T54" fmla="*/ 7 w 146"/>
                <a:gd name="T55" fmla="*/ 6 h 327"/>
                <a:gd name="T56" fmla="*/ 7 w 146"/>
                <a:gd name="T57" fmla="*/ 6 h 327"/>
                <a:gd name="T58" fmla="*/ 7 w 146"/>
                <a:gd name="T59" fmla="*/ 6 h 327"/>
                <a:gd name="T60" fmla="*/ 6 w 146"/>
                <a:gd name="T61" fmla="*/ 6 h 327"/>
                <a:gd name="T62" fmla="*/ 6 w 146"/>
                <a:gd name="T63" fmla="*/ 6 h 327"/>
                <a:gd name="T64" fmla="*/ 3 w 146"/>
                <a:gd name="T65" fmla="*/ 6 h 3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6" h="327">
                  <a:moveTo>
                    <a:pt x="87" y="0"/>
                  </a:moveTo>
                  <a:lnTo>
                    <a:pt x="0" y="327"/>
                  </a:lnTo>
                  <a:lnTo>
                    <a:pt x="57" y="327"/>
                  </a:lnTo>
                  <a:lnTo>
                    <a:pt x="63" y="326"/>
                  </a:lnTo>
                  <a:lnTo>
                    <a:pt x="67" y="325"/>
                  </a:lnTo>
                  <a:lnTo>
                    <a:pt x="72" y="323"/>
                  </a:lnTo>
                  <a:lnTo>
                    <a:pt x="78" y="321"/>
                  </a:lnTo>
                  <a:lnTo>
                    <a:pt x="83" y="317"/>
                  </a:lnTo>
                  <a:lnTo>
                    <a:pt x="88" y="313"/>
                  </a:lnTo>
                  <a:lnTo>
                    <a:pt x="94" y="308"/>
                  </a:lnTo>
                  <a:lnTo>
                    <a:pt x="98" y="302"/>
                  </a:lnTo>
                  <a:lnTo>
                    <a:pt x="103" y="297"/>
                  </a:lnTo>
                  <a:lnTo>
                    <a:pt x="106" y="291"/>
                  </a:lnTo>
                  <a:lnTo>
                    <a:pt x="111" y="284"/>
                  </a:lnTo>
                  <a:lnTo>
                    <a:pt x="114" y="277"/>
                  </a:lnTo>
                  <a:lnTo>
                    <a:pt x="116" y="271"/>
                  </a:lnTo>
                  <a:lnTo>
                    <a:pt x="119" y="263"/>
                  </a:lnTo>
                  <a:lnTo>
                    <a:pt x="143" y="173"/>
                  </a:lnTo>
                  <a:lnTo>
                    <a:pt x="145" y="165"/>
                  </a:lnTo>
                  <a:lnTo>
                    <a:pt x="146" y="159"/>
                  </a:lnTo>
                  <a:lnTo>
                    <a:pt x="146" y="151"/>
                  </a:lnTo>
                  <a:lnTo>
                    <a:pt x="146" y="145"/>
                  </a:lnTo>
                  <a:lnTo>
                    <a:pt x="145" y="139"/>
                  </a:lnTo>
                  <a:lnTo>
                    <a:pt x="144" y="133"/>
                  </a:lnTo>
                  <a:lnTo>
                    <a:pt x="141" y="128"/>
                  </a:lnTo>
                  <a:lnTo>
                    <a:pt x="139" y="123"/>
                  </a:lnTo>
                  <a:lnTo>
                    <a:pt x="136" y="118"/>
                  </a:lnTo>
                  <a:lnTo>
                    <a:pt x="133" y="115"/>
                  </a:lnTo>
                  <a:lnTo>
                    <a:pt x="129" y="113"/>
                  </a:lnTo>
                  <a:lnTo>
                    <a:pt x="124" y="111"/>
                  </a:lnTo>
                  <a:lnTo>
                    <a:pt x="120" y="110"/>
                  </a:lnTo>
                  <a:lnTo>
                    <a:pt x="116" y="109"/>
                  </a:lnTo>
                  <a:lnTo>
                    <a:pt x="58" y="10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4640" name="Group 400"/>
          <p:cNvGrpSpPr>
            <a:grpSpLocks/>
          </p:cNvGrpSpPr>
          <p:nvPr/>
        </p:nvGrpSpPr>
        <p:grpSpPr bwMode="auto">
          <a:xfrm>
            <a:off x="3222625" y="2322513"/>
            <a:ext cx="173038" cy="303212"/>
            <a:chOff x="3119" y="1437"/>
            <a:chExt cx="109" cy="191"/>
          </a:xfrm>
        </p:grpSpPr>
        <p:sp>
          <p:nvSpPr>
            <p:cNvPr id="110630" name="Line 401"/>
            <p:cNvSpPr>
              <a:spLocks noChangeShapeType="1"/>
            </p:cNvSpPr>
            <p:nvPr/>
          </p:nvSpPr>
          <p:spPr bwMode="auto">
            <a:xfrm flipH="1">
              <a:off x="3129" y="1557"/>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31" name="Freeform 402"/>
            <p:cNvSpPr>
              <a:spLocks/>
            </p:cNvSpPr>
            <p:nvPr/>
          </p:nvSpPr>
          <p:spPr bwMode="auto">
            <a:xfrm>
              <a:off x="3119" y="1539"/>
              <a:ext cx="10" cy="18"/>
            </a:xfrm>
            <a:custGeom>
              <a:avLst/>
              <a:gdLst>
                <a:gd name="T0" fmla="*/ 0 w 27"/>
                <a:gd name="T1" fmla="*/ 0 h 54"/>
                <a:gd name="T2" fmla="*/ 0 w 27"/>
                <a:gd name="T3" fmla="*/ 0 h 54"/>
                <a:gd name="T4" fmla="*/ 0 w 27"/>
                <a:gd name="T5" fmla="*/ 1 h 54"/>
                <a:gd name="T6" fmla="*/ 0 w 27"/>
                <a:gd name="T7" fmla="*/ 1 h 54"/>
                <a:gd name="T8" fmla="*/ 0 w 27"/>
                <a:gd name="T9" fmla="*/ 1 h 54"/>
                <a:gd name="T10" fmla="*/ 0 w 27"/>
                <a:gd name="T11" fmla="*/ 1 h 54"/>
                <a:gd name="T12" fmla="*/ 0 w 27"/>
                <a:gd name="T13" fmla="*/ 1 h 54"/>
                <a:gd name="T14" fmla="*/ 0 w 27"/>
                <a:gd name="T15" fmla="*/ 2 h 54"/>
                <a:gd name="T16" fmla="*/ 0 w 27"/>
                <a:gd name="T17" fmla="*/ 2 h 54"/>
                <a:gd name="T18" fmla="*/ 0 w 27"/>
                <a:gd name="T19" fmla="*/ 2 h 54"/>
                <a:gd name="T20" fmla="*/ 1 w 27"/>
                <a:gd name="T21" fmla="*/ 2 h 54"/>
                <a:gd name="T22" fmla="*/ 1 w 27"/>
                <a:gd name="T23" fmla="*/ 2 h 54"/>
                <a:gd name="T24" fmla="*/ 1 w 27"/>
                <a:gd name="T25" fmla="*/ 2 h 54"/>
                <a:gd name="T26" fmla="*/ 1 w 27"/>
                <a:gd name="T27" fmla="*/ 2 h 5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7" h="54">
                  <a:moveTo>
                    <a:pt x="3" y="0"/>
                  </a:moveTo>
                  <a:lnTo>
                    <a:pt x="2" y="6"/>
                  </a:lnTo>
                  <a:lnTo>
                    <a:pt x="1" y="14"/>
                  </a:lnTo>
                  <a:lnTo>
                    <a:pt x="0" y="19"/>
                  </a:lnTo>
                  <a:lnTo>
                    <a:pt x="1" y="25"/>
                  </a:lnTo>
                  <a:lnTo>
                    <a:pt x="1" y="31"/>
                  </a:lnTo>
                  <a:lnTo>
                    <a:pt x="3" y="36"/>
                  </a:lnTo>
                  <a:lnTo>
                    <a:pt x="5" y="41"/>
                  </a:lnTo>
                  <a:lnTo>
                    <a:pt x="8" y="44"/>
                  </a:lnTo>
                  <a:lnTo>
                    <a:pt x="11" y="49"/>
                  </a:lnTo>
                  <a:lnTo>
                    <a:pt x="14" y="51"/>
                  </a:lnTo>
                  <a:lnTo>
                    <a:pt x="18" y="53"/>
                  </a:lnTo>
                  <a:lnTo>
                    <a:pt x="23" y="54"/>
                  </a:lnTo>
                  <a:lnTo>
                    <a:pt x="27"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32" name="Line 403"/>
            <p:cNvSpPr>
              <a:spLocks noChangeShapeType="1"/>
            </p:cNvSpPr>
            <p:nvPr/>
          </p:nvSpPr>
          <p:spPr bwMode="auto">
            <a:xfrm flipV="1">
              <a:off x="3119" y="1505"/>
              <a:ext cx="10"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33" name="Freeform 404"/>
            <p:cNvSpPr>
              <a:spLocks/>
            </p:cNvSpPr>
            <p:nvPr/>
          </p:nvSpPr>
          <p:spPr bwMode="auto">
            <a:xfrm>
              <a:off x="3129" y="1476"/>
              <a:ext cx="39" cy="29"/>
            </a:xfrm>
            <a:custGeom>
              <a:avLst/>
              <a:gdLst>
                <a:gd name="T0" fmla="*/ 5 w 104"/>
                <a:gd name="T1" fmla="*/ 5 h 72"/>
                <a:gd name="T2" fmla="*/ 6 w 104"/>
                <a:gd name="T3" fmla="*/ 4 h 72"/>
                <a:gd name="T4" fmla="*/ 6 w 104"/>
                <a:gd name="T5" fmla="*/ 4 h 72"/>
                <a:gd name="T6" fmla="*/ 6 w 104"/>
                <a:gd name="T7" fmla="*/ 3 h 72"/>
                <a:gd name="T8" fmla="*/ 6 w 104"/>
                <a:gd name="T9" fmla="*/ 3 h 72"/>
                <a:gd name="T10" fmla="*/ 6 w 104"/>
                <a:gd name="T11" fmla="*/ 2 h 72"/>
                <a:gd name="T12" fmla="*/ 6 w 104"/>
                <a:gd name="T13" fmla="*/ 2 h 72"/>
                <a:gd name="T14" fmla="*/ 5 w 104"/>
                <a:gd name="T15" fmla="*/ 2 h 72"/>
                <a:gd name="T16" fmla="*/ 5 w 104"/>
                <a:gd name="T17" fmla="*/ 1 h 72"/>
                <a:gd name="T18" fmla="*/ 5 w 104"/>
                <a:gd name="T19" fmla="*/ 1 h 72"/>
                <a:gd name="T20" fmla="*/ 5 w 104"/>
                <a:gd name="T21" fmla="*/ 1 h 72"/>
                <a:gd name="T22" fmla="*/ 5 w 104"/>
                <a:gd name="T23" fmla="*/ 0 h 72"/>
                <a:gd name="T24" fmla="*/ 5 w 104"/>
                <a:gd name="T25" fmla="*/ 0 h 72"/>
                <a:gd name="T26" fmla="*/ 4 w 104"/>
                <a:gd name="T27" fmla="*/ 0 h 72"/>
                <a:gd name="T28" fmla="*/ 4 w 104"/>
                <a:gd name="T29" fmla="*/ 0 h 72"/>
                <a:gd name="T30" fmla="*/ 4 w 104"/>
                <a:gd name="T31" fmla="*/ 0 h 72"/>
                <a:gd name="T32" fmla="*/ 3 w 104"/>
                <a:gd name="T33" fmla="*/ 0 h 72"/>
                <a:gd name="T34" fmla="*/ 3 w 104"/>
                <a:gd name="T35" fmla="*/ 0 h 72"/>
                <a:gd name="T36" fmla="*/ 3 w 104"/>
                <a:gd name="T37" fmla="*/ 0 h 72"/>
                <a:gd name="T38" fmla="*/ 3 w 104"/>
                <a:gd name="T39" fmla="*/ 0 h 72"/>
                <a:gd name="T40" fmla="*/ 2 w 104"/>
                <a:gd name="T41" fmla="*/ 1 h 72"/>
                <a:gd name="T42" fmla="*/ 2 w 104"/>
                <a:gd name="T43" fmla="*/ 1 h 72"/>
                <a:gd name="T44" fmla="*/ 2 w 104"/>
                <a:gd name="T45" fmla="*/ 1 h 72"/>
                <a:gd name="T46" fmla="*/ 1 w 104"/>
                <a:gd name="T47" fmla="*/ 2 h 72"/>
                <a:gd name="T48" fmla="*/ 1 w 104"/>
                <a:gd name="T49" fmla="*/ 2 h 72"/>
                <a:gd name="T50" fmla="*/ 1 w 104"/>
                <a:gd name="T51" fmla="*/ 2 h 72"/>
                <a:gd name="T52" fmla="*/ 1 w 104"/>
                <a:gd name="T53" fmla="*/ 3 h 72"/>
                <a:gd name="T54" fmla="*/ 0 w 104"/>
                <a:gd name="T55" fmla="*/ 3 h 72"/>
                <a:gd name="T56" fmla="*/ 0 w 104"/>
                <a:gd name="T57" fmla="*/ 4 h 72"/>
                <a:gd name="T58" fmla="*/ 0 w 104"/>
                <a:gd name="T59" fmla="*/ 4 h 72"/>
                <a:gd name="T60" fmla="*/ 0 w 104"/>
                <a:gd name="T61" fmla="*/ 5 h 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4" h="72">
                  <a:moveTo>
                    <a:pt x="101" y="72"/>
                  </a:moveTo>
                  <a:lnTo>
                    <a:pt x="103" y="65"/>
                  </a:lnTo>
                  <a:lnTo>
                    <a:pt x="104" y="57"/>
                  </a:lnTo>
                  <a:lnTo>
                    <a:pt x="104" y="50"/>
                  </a:lnTo>
                  <a:lnTo>
                    <a:pt x="104" y="42"/>
                  </a:lnTo>
                  <a:lnTo>
                    <a:pt x="104" y="36"/>
                  </a:lnTo>
                  <a:lnTo>
                    <a:pt x="103" y="30"/>
                  </a:lnTo>
                  <a:lnTo>
                    <a:pt x="101" y="23"/>
                  </a:lnTo>
                  <a:lnTo>
                    <a:pt x="99" y="18"/>
                  </a:lnTo>
                  <a:lnTo>
                    <a:pt x="96" y="14"/>
                  </a:lnTo>
                  <a:lnTo>
                    <a:pt x="92" y="9"/>
                  </a:lnTo>
                  <a:lnTo>
                    <a:pt x="89" y="6"/>
                  </a:lnTo>
                  <a:lnTo>
                    <a:pt x="85" y="3"/>
                  </a:lnTo>
                  <a:lnTo>
                    <a:pt x="80" y="1"/>
                  </a:lnTo>
                  <a:lnTo>
                    <a:pt x="75" y="0"/>
                  </a:lnTo>
                  <a:lnTo>
                    <a:pt x="70" y="0"/>
                  </a:lnTo>
                  <a:lnTo>
                    <a:pt x="65" y="0"/>
                  </a:lnTo>
                  <a:lnTo>
                    <a:pt x="58" y="1"/>
                  </a:lnTo>
                  <a:lnTo>
                    <a:pt x="53" y="3"/>
                  </a:lnTo>
                  <a:lnTo>
                    <a:pt x="48" y="6"/>
                  </a:lnTo>
                  <a:lnTo>
                    <a:pt x="41" y="9"/>
                  </a:lnTo>
                  <a:lnTo>
                    <a:pt x="36" y="14"/>
                  </a:lnTo>
                  <a:lnTo>
                    <a:pt x="31" y="18"/>
                  </a:lnTo>
                  <a:lnTo>
                    <a:pt x="25" y="23"/>
                  </a:lnTo>
                  <a:lnTo>
                    <a:pt x="21" y="30"/>
                  </a:lnTo>
                  <a:lnTo>
                    <a:pt x="16" y="36"/>
                  </a:lnTo>
                  <a:lnTo>
                    <a:pt x="12" y="42"/>
                  </a:lnTo>
                  <a:lnTo>
                    <a:pt x="8" y="50"/>
                  </a:lnTo>
                  <a:lnTo>
                    <a:pt x="5" y="57"/>
                  </a:lnTo>
                  <a:lnTo>
                    <a:pt x="2" y="65"/>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34" name="Freeform 405"/>
            <p:cNvSpPr>
              <a:spLocks/>
            </p:cNvSpPr>
            <p:nvPr/>
          </p:nvSpPr>
          <p:spPr bwMode="auto">
            <a:xfrm>
              <a:off x="3124" y="1505"/>
              <a:ext cx="42" cy="13"/>
            </a:xfrm>
            <a:custGeom>
              <a:avLst/>
              <a:gdLst>
                <a:gd name="T0" fmla="*/ 6 w 111"/>
                <a:gd name="T1" fmla="*/ 0 h 36"/>
                <a:gd name="T2" fmla="*/ 5 w 111"/>
                <a:gd name="T3" fmla="*/ 2 h 36"/>
                <a:gd name="T4" fmla="*/ 0 w 111"/>
                <a:gd name="T5" fmla="*/ 2 h 36"/>
                <a:gd name="T6" fmla="*/ 0 60000 65536"/>
                <a:gd name="T7" fmla="*/ 0 60000 65536"/>
                <a:gd name="T8" fmla="*/ 0 60000 65536"/>
              </a:gdLst>
              <a:ahLst/>
              <a:cxnLst>
                <a:cxn ang="T6">
                  <a:pos x="T0" y="T1"/>
                </a:cxn>
                <a:cxn ang="T7">
                  <a:pos x="T2" y="T3"/>
                </a:cxn>
                <a:cxn ang="T8">
                  <a:pos x="T4" y="T5"/>
                </a:cxn>
              </a:cxnLst>
              <a:rect l="0" t="0" r="r" b="b"/>
              <a:pathLst>
                <a:path w="111" h="36">
                  <a:moveTo>
                    <a:pt x="111" y="0"/>
                  </a:moveTo>
                  <a:lnTo>
                    <a:pt x="101" y="36"/>
                  </a:lnTo>
                  <a:lnTo>
                    <a:pt x="0" y="3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35" name="Line 406"/>
            <p:cNvSpPr>
              <a:spLocks noChangeShapeType="1"/>
            </p:cNvSpPr>
            <p:nvPr/>
          </p:nvSpPr>
          <p:spPr bwMode="auto">
            <a:xfrm flipH="1">
              <a:off x="3197" y="1437"/>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36" name="Freeform 407"/>
            <p:cNvSpPr>
              <a:spLocks/>
            </p:cNvSpPr>
            <p:nvPr/>
          </p:nvSpPr>
          <p:spPr bwMode="auto">
            <a:xfrm>
              <a:off x="3174" y="1573"/>
              <a:ext cx="54" cy="55"/>
            </a:xfrm>
            <a:custGeom>
              <a:avLst/>
              <a:gdLst>
                <a:gd name="T0" fmla="*/ 7 w 146"/>
                <a:gd name="T1" fmla="*/ 4 h 145"/>
                <a:gd name="T2" fmla="*/ 7 w 146"/>
                <a:gd name="T3" fmla="*/ 3 h 145"/>
                <a:gd name="T4" fmla="*/ 7 w 146"/>
                <a:gd name="T5" fmla="*/ 3 h 145"/>
                <a:gd name="T6" fmla="*/ 7 w 146"/>
                <a:gd name="T7" fmla="*/ 3 h 145"/>
                <a:gd name="T8" fmla="*/ 7 w 146"/>
                <a:gd name="T9" fmla="*/ 2 h 145"/>
                <a:gd name="T10" fmla="*/ 7 w 146"/>
                <a:gd name="T11" fmla="*/ 2 h 145"/>
                <a:gd name="T12" fmla="*/ 6 w 146"/>
                <a:gd name="T13" fmla="*/ 1 h 145"/>
                <a:gd name="T14" fmla="*/ 6 w 146"/>
                <a:gd name="T15" fmla="*/ 1 h 145"/>
                <a:gd name="T16" fmla="*/ 6 w 146"/>
                <a:gd name="T17" fmla="*/ 1 h 145"/>
                <a:gd name="T18" fmla="*/ 6 w 146"/>
                <a:gd name="T19" fmla="*/ 0 h 145"/>
                <a:gd name="T20" fmla="*/ 5 w 146"/>
                <a:gd name="T21" fmla="*/ 0 h 145"/>
                <a:gd name="T22" fmla="*/ 5 w 146"/>
                <a:gd name="T23" fmla="*/ 0 h 145"/>
                <a:gd name="T24" fmla="*/ 4 w 146"/>
                <a:gd name="T25" fmla="*/ 0 h 145"/>
                <a:gd name="T26" fmla="*/ 4 w 146"/>
                <a:gd name="T27" fmla="*/ 0 h 145"/>
                <a:gd name="T28" fmla="*/ 3 w 146"/>
                <a:gd name="T29" fmla="*/ 0 h 145"/>
                <a:gd name="T30" fmla="*/ 3 w 146"/>
                <a:gd name="T31" fmla="*/ 0 h 145"/>
                <a:gd name="T32" fmla="*/ 2 w 146"/>
                <a:gd name="T33" fmla="*/ 0 h 145"/>
                <a:gd name="T34" fmla="*/ 2 w 146"/>
                <a:gd name="T35" fmla="*/ 0 h 145"/>
                <a:gd name="T36" fmla="*/ 1 w 146"/>
                <a:gd name="T37" fmla="*/ 1 h 145"/>
                <a:gd name="T38" fmla="*/ 1 w 146"/>
                <a:gd name="T39" fmla="*/ 1 h 145"/>
                <a:gd name="T40" fmla="*/ 1 w 146"/>
                <a:gd name="T41" fmla="*/ 1 h 145"/>
                <a:gd name="T42" fmla="*/ 1 w 146"/>
                <a:gd name="T43" fmla="*/ 2 h 145"/>
                <a:gd name="T44" fmla="*/ 0 w 146"/>
                <a:gd name="T45" fmla="*/ 2 h 145"/>
                <a:gd name="T46" fmla="*/ 0 w 146"/>
                <a:gd name="T47" fmla="*/ 3 h 145"/>
                <a:gd name="T48" fmla="*/ 0 w 146"/>
                <a:gd name="T49" fmla="*/ 3 h 145"/>
                <a:gd name="T50" fmla="*/ 0 w 146"/>
                <a:gd name="T51" fmla="*/ 3 h 145"/>
                <a:gd name="T52" fmla="*/ 0 w 146"/>
                <a:gd name="T53" fmla="*/ 4 h 145"/>
                <a:gd name="T54" fmla="*/ 0 w 146"/>
                <a:gd name="T55" fmla="*/ 5 h 145"/>
                <a:gd name="T56" fmla="*/ 0 w 146"/>
                <a:gd name="T57" fmla="*/ 5 h 145"/>
                <a:gd name="T58" fmla="*/ 0 w 146"/>
                <a:gd name="T59" fmla="*/ 5 h 145"/>
                <a:gd name="T60" fmla="*/ 0 w 146"/>
                <a:gd name="T61" fmla="*/ 6 h 145"/>
                <a:gd name="T62" fmla="*/ 1 w 146"/>
                <a:gd name="T63" fmla="*/ 6 h 145"/>
                <a:gd name="T64" fmla="*/ 1 w 146"/>
                <a:gd name="T65" fmla="*/ 6 h 145"/>
                <a:gd name="T66" fmla="*/ 1 w 146"/>
                <a:gd name="T67" fmla="*/ 7 h 145"/>
                <a:gd name="T68" fmla="*/ 1 w 146"/>
                <a:gd name="T69" fmla="*/ 7 h 145"/>
                <a:gd name="T70" fmla="*/ 2 w 146"/>
                <a:gd name="T71" fmla="*/ 8 h 145"/>
                <a:gd name="T72" fmla="*/ 2 w 146"/>
                <a:gd name="T73" fmla="*/ 8 h 145"/>
                <a:gd name="T74" fmla="*/ 3 w 146"/>
                <a:gd name="T75" fmla="*/ 8 h 145"/>
                <a:gd name="T76" fmla="*/ 3 w 146"/>
                <a:gd name="T77" fmla="*/ 8 h 145"/>
                <a:gd name="T78" fmla="*/ 4 w 146"/>
                <a:gd name="T79" fmla="*/ 8 h 145"/>
                <a:gd name="T80" fmla="*/ 4 w 146"/>
                <a:gd name="T81" fmla="*/ 8 h 145"/>
                <a:gd name="T82" fmla="*/ 5 w 146"/>
                <a:gd name="T83" fmla="*/ 8 h 145"/>
                <a:gd name="T84" fmla="*/ 5 w 146"/>
                <a:gd name="T85" fmla="*/ 8 h 145"/>
                <a:gd name="T86" fmla="*/ 6 w 146"/>
                <a:gd name="T87" fmla="*/ 8 h 145"/>
                <a:gd name="T88" fmla="*/ 6 w 146"/>
                <a:gd name="T89" fmla="*/ 7 h 145"/>
                <a:gd name="T90" fmla="*/ 6 w 146"/>
                <a:gd name="T91" fmla="*/ 7 h 145"/>
                <a:gd name="T92" fmla="*/ 6 w 146"/>
                <a:gd name="T93" fmla="*/ 6 h 145"/>
                <a:gd name="T94" fmla="*/ 7 w 146"/>
                <a:gd name="T95" fmla="*/ 6 h 145"/>
                <a:gd name="T96" fmla="*/ 7 w 146"/>
                <a:gd name="T97" fmla="*/ 6 h 145"/>
                <a:gd name="T98" fmla="*/ 7 w 146"/>
                <a:gd name="T99" fmla="*/ 5 h 145"/>
                <a:gd name="T100" fmla="*/ 7 w 146"/>
                <a:gd name="T101" fmla="*/ 5 h 145"/>
                <a:gd name="T102" fmla="*/ 7 w 146"/>
                <a:gd name="T103" fmla="*/ 5 h 145"/>
                <a:gd name="T104" fmla="*/ 7 w 146"/>
                <a:gd name="T105" fmla="*/ 4 h 14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46" h="145">
                  <a:moveTo>
                    <a:pt x="146" y="73"/>
                  </a:moveTo>
                  <a:lnTo>
                    <a:pt x="145" y="64"/>
                  </a:lnTo>
                  <a:lnTo>
                    <a:pt x="144" y="55"/>
                  </a:lnTo>
                  <a:lnTo>
                    <a:pt x="141" y="47"/>
                  </a:lnTo>
                  <a:lnTo>
                    <a:pt x="138" y="39"/>
                  </a:lnTo>
                  <a:lnTo>
                    <a:pt x="133" y="31"/>
                  </a:lnTo>
                  <a:lnTo>
                    <a:pt x="128" y="25"/>
                  </a:lnTo>
                  <a:lnTo>
                    <a:pt x="122" y="18"/>
                  </a:lnTo>
                  <a:lnTo>
                    <a:pt x="114" y="13"/>
                  </a:lnTo>
                  <a:lnTo>
                    <a:pt x="107" y="8"/>
                  </a:lnTo>
                  <a:lnTo>
                    <a:pt x="99" y="5"/>
                  </a:lnTo>
                  <a:lnTo>
                    <a:pt x="91" y="3"/>
                  </a:lnTo>
                  <a:lnTo>
                    <a:pt x="82" y="0"/>
                  </a:lnTo>
                  <a:lnTo>
                    <a:pt x="74" y="0"/>
                  </a:lnTo>
                  <a:lnTo>
                    <a:pt x="64" y="0"/>
                  </a:lnTo>
                  <a:lnTo>
                    <a:pt x="56" y="3"/>
                  </a:lnTo>
                  <a:lnTo>
                    <a:pt x="47" y="5"/>
                  </a:lnTo>
                  <a:lnTo>
                    <a:pt x="40" y="8"/>
                  </a:lnTo>
                  <a:lnTo>
                    <a:pt x="32" y="13"/>
                  </a:lnTo>
                  <a:lnTo>
                    <a:pt x="25" y="18"/>
                  </a:lnTo>
                  <a:lnTo>
                    <a:pt x="19" y="25"/>
                  </a:lnTo>
                  <a:lnTo>
                    <a:pt x="13" y="31"/>
                  </a:lnTo>
                  <a:lnTo>
                    <a:pt x="9" y="39"/>
                  </a:lnTo>
                  <a:lnTo>
                    <a:pt x="5" y="47"/>
                  </a:lnTo>
                  <a:lnTo>
                    <a:pt x="2" y="55"/>
                  </a:lnTo>
                  <a:lnTo>
                    <a:pt x="1" y="64"/>
                  </a:lnTo>
                  <a:lnTo>
                    <a:pt x="0" y="73"/>
                  </a:lnTo>
                  <a:lnTo>
                    <a:pt x="1" y="81"/>
                  </a:lnTo>
                  <a:lnTo>
                    <a:pt x="2" y="90"/>
                  </a:lnTo>
                  <a:lnTo>
                    <a:pt x="5" y="98"/>
                  </a:lnTo>
                  <a:lnTo>
                    <a:pt x="9" y="106"/>
                  </a:lnTo>
                  <a:lnTo>
                    <a:pt x="13" y="114"/>
                  </a:lnTo>
                  <a:lnTo>
                    <a:pt x="19" y="121"/>
                  </a:lnTo>
                  <a:lnTo>
                    <a:pt x="25" y="127"/>
                  </a:lnTo>
                  <a:lnTo>
                    <a:pt x="32" y="132"/>
                  </a:lnTo>
                  <a:lnTo>
                    <a:pt x="40" y="137"/>
                  </a:lnTo>
                  <a:lnTo>
                    <a:pt x="47" y="141"/>
                  </a:lnTo>
                  <a:lnTo>
                    <a:pt x="56" y="143"/>
                  </a:lnTo>
                  <a:lnTo>
                    <a:pt x="64" y="144"/>
                  </a:lnTo>
                  <a:lnTo>
                    <a:pt x="74" y="145"/>
                  </a:lnTo>
                  <a:lnTo>
                    <a:pt x="82" y="144"/>
                  </a:lnTo>
                  <a:lnTo>
                    <a:pt x="91" y="143"/>
                  </a:lnTo>
                  <a:lnTo>
                    <a:pt x="99" y="141"/>
                  </a:lnTo>
                  <a:lnTo>
                    <a:pt x="107" y="137"/>
                  </a:lnTo>
                  <a:lnTo>
                    <a:pt x="114" y="132"/>
                  </a:lnTo>
                  <a:lnTo>
                    <a:pt x="122" y="127"/>
                  </a:lnTo>
                  <a:lnTo>
                    <a:pt x="128" y="121"/>
                  </a:lnTo>
                  <a:lnTo>
                    <a:pt x="133" y="114"/>
                  </a:lnTo>
                  <a:lnTo>
                    <a:pt x="138" y="106"/>
                  </a:lnTo>
                  <a:lnTo>
                    <a:pt x="141" y="98"/>
                  </a:lnTo>
                  <a:lnTo>
                    <a:pt x="144" y="90"/>
                  </a:lnTo>
                  <a:lnTo>
                    <a:pt x="145" y="81"/>
                  </a:lnTo>
                  <a:lnTo>
                    <a:pt x="146" y="73"/>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4648" name="Group 408"/>
          <p:cNvGrpSpPr>
            <a:grpSpLocks/>
          </p:cNvGrpSpPr>
          <p:nvPr/>
        </p:nvGrpSpPr>
        <p:grpSpPr bwMode="auto">
          <a:xfrm>
            <a:off x="2200275" y="2101850"/>
            <a:ext cx="150813" cy="274638"/>
            <a:chOff x="2475" y="1298"/>
            <a:chExt cx="95" cy="173"/>
          </a:xfrm>
        </p:grpSpPr>
        <p:sp>
          <p:nvSpPr>
            <p:cNvPr id="110625" name="Line 409"/>
            <p:cNvSpPr>
              <a:spLocks noChangeShapeType="1"/>
            </p:cNvSpPr>
            <p:nvPr/>
          </p:nvSpPr>
          <p:spPr bwMode="auto">
            <a:xfrm flipV="1">
              <a:off x="2475" y="1324"/>
              <a:ext cx="27" cy="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26" name="Freeform 410"/>
            <p:cNvSpPr>
              <a:spLocks/>
            </p:cNvSpPr>
            <p:nvPr/>
          </p:nvSpPr>
          <p:spPr bwMode="auto">
            <a:xfrm>
              <a:off x="2502" y="1298"/>
              <a:ext cx="26" cy="26"/>
            </a:xfrm>
            <a:custGeom>
              <a:avLst/>
              <a:gdLst>
                <a:gd name="T0" fmla="*/ 4 w 70"/>
                <a:gd name="T1" fmla="*/ 0 h 72"/>
                <a:gd name="T2" fmla="*/ 3 w 70"/>
                <a:gd name="T3" fmla="*/ 0 h 72"/>
                <a:gd name="T4" fmla="*/ 3 w 70"/>
                <a:gd name="T5" fmla="*/ 0 h 72"/>
                <a:gd name="T6" fmla="*/ 3 w 70"/>
                <a:gd name="T7" fmla="*/ 0 h 72"/>
                <a:gd name="T8" fmla="*/ 2 w 70"/>
                <a:gd name="T9" fmla="*/ 0 h 72"/>
                <a:gd name="T10" fmla="*/ 2 w 70"/>
                <a:gd name="T11" fmla="*/ 0 h 72"/>
                <a:gd name="T12" fmla="*/ 2 w 70"/>
                <a:gd name="T13" fmla="*/ 1 h 72"/>
                <a:gd name="T14" fmla="*/ 1 w 70"/>
                <a:gd name="T15" fmla="*/ 1 h 72"/>
                <a:gd name="T16" fmla="*/ 1 w 70"/>
                <a:gd name="T17" fmla="*/ 1 h 72"/>
                <a:gd name="T18" fmla="*/ 1 w 70"/>
                <a:gd name="T19" fmla="*/ 1 h 72"/>
                <a:gd name="T20" fmla="*/ 1 w 70"/>
                <a:gd name="T21" fmla="*/ 2 h 72"/>
                <a:gd name="T22" fmla="*/ 0 w 70"/>
                <a:gd name="T23" fmla="*/ 2 h 72"/>
                <a:gd name="T24" fmla="*/ 0 w 70"/>
                <a:gd name="T25" fmla="*/ 3 h 72"/>
                <a:gd name="T26" fmla="*/ 0 w 70"/>
                <a:gd name="T27" fmla="*/ 3 h 72"/>
                <a:gd name="T28" fmla="*/ 0 w 70"/>
                <a:gd name="T29" fmla="*/ 3 h 72"/>
                <a:gd name="T30" fmla="*/ 0 w 70"/>
                <a:gd name="T31" fmla="*/ 3 h 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0" h="72">
                  <a:moveTo>
                    <a:pt x="70" y="0"/>
                  </a:moveTo>
                  <a:lnTo>
                    <a:pt x="64" y="0"/>
                  </a:lnTo>
                  <a:lnTo>
                    <a:pt x="59" y="1"/>
                  </a:lnTo>
                  <a:lnTo>
                    <a:pt x="54" y="3"/>
                  </a:lnTo>
                  <a:lnTo>
                    <a:pt x="47" y="5"/>
                  </a:lnTo>
                  <a:lnTo>
                    <a:pt x="42" y="9"/>
                  </a:lnTo>
                  <a:lnTo>
                    <a:pt x="37" y="13"/>
                  </a:lnTo>
                  <a:lnTo>
                    <a:pt x="31" y="18"/>
                  </a:lnTo>
                  <a:lnTo>
                    <a:pt x="26" y="23"/>
                  </a:lnTo>
                  <a:lnTo>
                    <a:pt x="21" y="29"/>
                  </a:lnTo>
                  <a:lnTo>
                    <a:pt x="17" y="36"/>
                  </a:lnTo>
                  <a:lnTo>
                    <a:pt x="12" y="42"/>
                  </a:lnTo>
                  <a:lnTo>
                    <a:pt x="8" y="50"/>
                  </a:lnTo>
                  <a:lnTo>
                    <a:pt x="5" y="57"/>
                  </a:lnTo>
                  <a:lnTo>
                    <a:pt x="3" y="65"/>
                  </a:lnTo>
                  <a:lnTo>
                    <a:pt x="0"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27" name="Line 411"/>
            <p:cNvSpPr>
              <a:spLocks noChangeShapeType="1"/>
            </p:cNvSpPr>
            <p:nvPr/>
          </p:nvSpPr>
          <p:spPr bwMode="auto">
            <a:xfrm>
              <a:off x="2486" y="1338"/>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28" name="Line 412"/>
            <p:cNvSpPr>
              <a:spLocks noChangeShapeType="1"/>
            </p:cNvSpPr>
            <p:nvPr/>
          </p:nvSpPr>
          <p:spPr bwMode="auto">
            <a:xfrm flipH="1">
              <a:off x="2549" y="1298"/>
              <a:ext cx="13" cy="2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29" name="Freeform 413"/>
            <p:cNvSpPr>
              <a:spLocks/>
            </p:cNvSpPr>
            <p:nvPr/>
          </p:nvSpPr>
          <p:spPr bwMode="auto">
            <a:xfrm>
              <a:off x="2515" y="1416"/>
              <a:ext cx="55" cy="55"/>
            </a:xfrm>
            <a:custGeom>
              <a:avLst/>
              <a:gdLst>
                <a:gd name="T0" fmla="*/ 8 w 145"/>
                <a:gd name="T1" fmla="*/ 4 h 145"/>
                <a:gd name="T2" fmla="*/ 8 w 145"/>
                <a:gd name="T3" fmla="*/ 3 h 145"/>
                <a:gd name="T4" fmla="*/ 8 w 145"/>
                <a:gd name="T5" fmla="*/ 3 h 145"/>
                <a:gd name="T6" fmla="*/ 8 w 145"/>
                <a:gd name="T7" fmla="*/ 3 h 145"/>
                <a:gd name="T8" fmla="*/ 8 w 145"/>
                <a:gd name="T9" fmla="*/ 2 h 145"/>
                <a:gd name="T10" fmla="*/ 7 w 145"/>
                <a:gd name="T11" fmla="*/ 2 h 145"/>
                <a:gd name="T12" fmla="*/ 7 w 145"/>
                <a:gd name="T13" fmla="*/ 1 h 145"/>
                <a:gd name="T14" fmla="*/ 6 w 145"/>
                <a:gd name="T15" fmla="*/ 1 h 145"/>
                <a:gd name="T16" fmla="*/ 6 w 145"/>
                <a:gd name="T17" fmla="*/ 1 h 145"/>
                <a:gd name="T18" fmla="*/ 6 w 145"/>
                <a:gd name="T19" fmla="*/ 0 h 145"/>
                <a:gd name="T20" fmla="*/ 5 w 145"/>
                <a:gd name="T21" fmla="*/ 0 h 145"/>
                <a:gd name="T22" fmla="*/ 5 w 145"/>
                <a:gd name="T23" fmla="*/ 0 h 145"/>
                <a:gd name="T24" fmla="*/ 5 w 145"/>
                <a:gd name="T25" fmla="*/ 0 h 145"/>
                <a:gd name="T26" fmla="*/ 4 w 145"/>
                <a:gd name="T27" fmla="*/ 0 h 145"/>
                <a:gd name="T28" fmla="*/ 3 w 145"/>
                <a:gd name="T29" fmla="*/ 0 h 145"/>
                <a:gd name="T30" fmla="*/ 3 w 145"/>
                <a:gd name="T31" fmla="*/ 0 h 145"/>
                <a:gd name="T32" fmla="*/ 3 w 145"/>
                <a:gd name="T33" fmla="*/ 0 h 145"/>
                <a:gd name="T34" fmla="*/ 2 w 145"/>
                <a:gd name="T35" fmla="*/ 0 h 145"/>
                <a:gd name="T36" fmla="*/ 2 w 145"/>
                <a:gd name="T37" fmla="*/ 1 h 145"/>
                <a:gd name="T38" fmla="*/ 1 w 145"/>
                <a:gd name="T39" fmla="*/ 1 h 145"/>
                <a:gd name="T40" fmla="*/ 1 w 145"/>
                <a:gd name="T41" fmla="*/ 1 h 145"/>
                <a:gd name="T42" fmla="*/ 1 w 145"/>
                <a:gd name="T43" fmla="*/ 2 h 145"/>
                <a:gd name="T44" fmla="*/ 0 w 145"/>
                <a:gd name="T45" fmla="*/ 2 h 145"/>
                <a:gd name="T46" fmla="*/ 0 w 145"/>
                <a:gd name="T47" fmla="*/ 3 h 145"/>
                <a:gd name="T48" fmla="*/ 0 w 145"/>
                <a:gd name="T49" fmla="*/ 3 h 145"/>
                <a:gd name="T50" fmla="*/ 0 w 145"/>
                <a:gd name="T51" fmla="*/ 3 h 145"/>
                <a:gd name="T52" fmla="*/ 0 w 145"/>
                <a:gd name="T53" fmla="*/ 4 h 145"/>
                <a:gd name="T54" fmla="*/ 0 w 145"/>
                <a:gd name="T55" fmla="*/ 5 h 145"/>
                <a:gd name="T56" fmla="*/ 0 w 145"/>
                <a:gd name="T57" fmla="*/ 5 h 145"/>
                <a:gd name="T58" fmla="*/ 0 w 145"/>
                <a:gd name="T59" fmla="*/ 5 h 145"/>
                <a:gd name="T60" fmla="*/ 0 w 145"/>
                <a:gd name="T61" fmla="*/ 6 h 145"/>
                <a:gd name="T62" fmla="*/ 1 w 145"/>
                <a:gd name="T63" fmla="*/ 6 h 145"/>
                <a:gd name="T64" fmla="*/ 1 w 145"/>
                <a:gd name="T65" fmla="*/ 6 h 145"/>
                <a:gd name="T66" fmla="*/ 1 w 145"/>
                <a:gd name="T67" fmla="*/ 7 h 145"/>
                <a:gd name="T68" fmla="*/ 2 w 145"/>
                <a:gd name="T69" fmla="*/ 7 h 145"/>
                <a:gd name="T70" fmla="*/ 2 w 145"/>
                <a:gd name="T71" fmla="*/ 8 h 145"/>
                <a:gd name="T72" fmla="*/ 3 w 145"/>
                <a:gd name="T73" fmla="*/ 8 h 145"/>
                <a:gd name="T74" fmla="*/ 3 w 145"/>
                <a:gd name="T75" fmla="*/ 8 h 145"/>
                <a:gd name="T76" fmla="*/ 3 w 145"/>
                <a:gd name="T77" fmla="*/ 8 h 145"/>
                <a:gd name="T78" fmla="*/ 4 w 145"/>
                <a:gd name="T79" fmla="*/ 8 h 145"/>
                <a:gd name="T80" fmla="*/ 5 w 145"/>
                <a:gd name="T81" fmla="*/ 8 h 145"/>
                <a:gd name="T82" fmla="*/ 5 w 145"/>
                <a:gd name="T83" fmla="*/ 8 h 145"/>
                <a:gd name="T84" fmla="*/ 5 w 145"/>
                <a:gd name="T85" fmla="*/ 8 h 145"/>
                <a:gd name="T86" fmla="*/ 6 w 145"/>
                <a:gd name="T87" fmla="*/ 8 h 145"/>
                <a:gd name="T88" fmla="*/ 6 w 145"/>
                <a:gd name="T89" fmla="*/ 7 h 145"/>
                <a:gd name="T90" fmla="*/ 6 w 145"/>
                <a:gd name="T91" fmla="*/ 7 h 145"/>
                <a:gd name="T92" fmla="*/ 7 w 145"/>
                <a:gd name="T93" fmla="*/ 6 h 145"/>
                <a:gd name="T94" fmla="*/ 7 w 145"/>
                <a:gd name="T95" fmla="*/ 6 h 145"/>
                <a:gd name="T96" fmla="*/ 8 w 145"/>
                <a:gd name="T97" fmla="*/ 6 h 145"/>
                <a:gd name="T98" fmla="*/ 8 w 145"/>
                <a:gd name="T99" fmla="*/ 5 h 145"/>
                <a:gd name="T100" fmla="*/ 8 w 145"/>
                <a:gd name="T101" fmla="*/ 5 h 145"/>
                <a:gd name="T102" fmla="*/ 8 w 145"/>
                <a:gd name="T103" fmla="*/ 5 h 145"/>
                <a:gd name="T104" fmla="*/ 8 w 145"/>
                <a:gd name="T105" fmla="*/ 4 h 14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45" h="145">
                  <a:moveTo>
                    <a:pt x="145" y="72"/>
                  </a:moveTo>
                  <a:lnTo>
                    <a:pt x="144" y="64"/>
                  </a:lnTo>
                  <a:lnTo>
                    <a:pt x="142" y="55"/>
                  </a:lnTo>
                  <a:lnTo>
                    <a:pt x="139" y="47"/>
                  </a:lnTo>
                  <a:lnTo>
                    <a:pt x="136" y="39"/>
                  </a:lnTo>
                  <a:lnTo>
                    <a:pt x="132" y="32"/>
                  </a:lnTo>
                  <a:lnTo>
                    <a:pt x="126" y="24"/>
                  </a:lnTo>
                  <a:lnTo>
                    <a:pt x="120" y="18"/>
                  </a:lnTo>
                  <a:lnTo>
                    <a:pt x="113" y="13"/>
                  </a:lnTo>
                  <a:lnTo>
                    <a:pt x="105" y="8"/>
                  </a:lnTo>
                  <a:lnTo>
                    <a:pt x="98" y="5"/>
                  </a:lnTo>
                  <a:lnTo>
                    <a:pt x="89" y="2"/>
                  </a:lnTo>
                  <a:lnTo>
                    <a:pt x="81" y="1"/>
                  </a:lnTo>
                  <a:lnTo>
                    <a:pt x="72" y="0"/>
                  </a:lnTo>
                  <a:lnTo>
                    <a:pt x="63" y="1"/>
                  </a:lnTo>
                  <a:lnTo>
                    <a:pt x="54" y="2"/>
                  </a:lnTo>
                  <a:lnTo>
                    <a:pt x="47" y="5"/>
                  </a:lnTo>
                  <a:lnTo>
                    <a:pt x="38" y="8"/>
                  </a:lnTo>
                  <a:lnTo>
                    <a:pt x="31" y="13"/>
                  </a:lnTo>
                  <a:lnTo>
                    <a:pt x="24" y="18"/>
                  </a:lnTo>
                  <a:lnTo>
                    <a:pt x="18" y="24"/>
                  </a:lnTo>
                  <a:lnTo>
                    <a:pt x="13" y="32"/>
                  </a:lnTo>
                  <a:lnTo>
                    <a:pt x="7" y="39"/>
                  </a:lnTo>
                  <a:lnTo>
                    <a:pt x="4" y="47"/>
                  </a:lnTo>
                  <a:lnTo>
                    <a:pt x="2" y="55"/>
                  </a:lnTo>
                  <a:lnTo>
                    <a:pt x="0" y="64"/>
                  </a:lnTo>
                  <a:lnTo>
                    <a:pt x="0" y="72"/>
                  </a:lnTo>
                  <a:lnTo>
                    <a:pt x="0" y="82"/>
                  </a:lnTo>
                  <a:lnTo>
                    <a:pt x="2" y="90"/>
                  </a:lnTo>
                  <a:lnTo>
                    <a:pt x="4" y="98"/>
                  </a:lnTo>
                  <a:lnTo>
                    <a:pt x="7" y="106"/>
                  </a:lnTo>
                  <a:lnTo>
                    <a:pt x="13" y="114"/>
                  </a:lnTo>
                  <a:lnTo>
                    <a:pt x="18" y="121"/>
                  </a:lnTo>
                  <a:lnTo>
                    <a:pt x="24" y="127"/>
                  </a:lnTo>
                  <a:lnTo>
                    <a:pt x="31" y="132"/>
                  </a:lnTo>
                  <a:lnTo>
                    <a:pt x="38" y="137"/>
                  </a:lnTo>
                  <a:lnTo>
                    <a:pt x="47" y="140"/>
                  </a:lnTo>
                  <a:lnTo>
                    <a:pt x="54" y="144"/>
                  </a:lnTo>
                  <a:lnTo>
                    <a:pt x="63" y="145"/>
                  </a:lnTo>
                  <a:lnTo>
                    <a:pt x="72" y="145"/>
                  </a:lnTo>
                  <a:lnTo>
                    <a:pt x="81" y="145"/>
                  </a:lnTo>
                  <a:lnTo>
                    <a:pt x="89" y="144"/>
                  </a:lnTo>
                  <a:lnTo>
                    <a:pt x="98" y="140"/>
                  </a:lnTo>
                  <a:lnTo>
                    <a:pt x="105" y="137"/>
                  </a:lnTo>
                  <a:lnTo>
                    <a:pt x="113" y="132"/>
                  </a:lnTo>
                  <a:lnTo>
                    <a:pt x="120" y="127"/>
                  </a:lnTo>
                  <a:lnTo>
                    <a:pt x="126" y="121"/>
                  </a:lnTo>
                  <a:lnTo>
                    <a:pt x="132" y="114"/>
                  </a:lnTo>
                  <a:lnTo>
                    <a:pt x="136" y="106"/>
                  </a:lnTo>
                  <a:lnTo>
                    <a:pt x="139" y="98"/>
                  </a:lnTo>
                  <a:lnTo>
                    <a:pt x="142" y="90"/>
                  </a:lnTo>
                  <a:lnTo>
                    <a:pt x="144" y="82"/>
                  </a:lnTo>
                  <a:lnTo>
                    <a:pt x="145" y="7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4654" name="Group 414"/>
          <p:cNvGrpSpPr>
            <a:grpSpLocks/>
          </p:cNvGrpSpPr>
          <p:nvPr/>
        </p:nvGrpSpPr>
        <p:grpSpPr bwMode="auto">
          <a:xfrm>
            <a:off x="2101850" y="5186363"/>
            <a:ext cx="249238" cy="203200"/>
            <a:chOff x="2413" y="3241"/>
            <a:chExt cx="157" cy="128"/>
          </a:xfrm>
        </p:grpSpPr>
        <p:sp>
          <p:nvSpPr>
            <p:cNvPr id="110621" name="Line 415"/>
            <p:cNvSpPr>
              <a:spLocks noChangeShapeType="1"/>
            </p:cNvSpPr>
            <p:nvPr/>
          </p:nvSpPr>
          <p:spPr bwMode="auto">
            <a:xfrm flipV="1">
              <a:off x="2413" y="3275"/>
              <a:ext cx="26" cy="9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22" name="Freeform 416"/>
            <p:cNvSpPr>
              <a:spLocks/>
            </p:cNvSpPr>
            <p:nvPr/>
          </p:nvSpPr>
          <p:spPr bwMode="auto">
            <a:xfrm>
              <a:off x="2439" y="3249"/>
              <a:ext cx="26" cy="26"/>
            </a:xfrm>
            <a:custGeom>
              <a:avLst/>
              <a:gdLst>
                <a:gd name="T0" fmla="*/ 4 w 71"/>
                <a:gd name="T1" fmla="*/ 0 h 74"/>
                <a:gd name="T2" fmla="*/ 3 w 71"/>
                <a:gd name="T3" fmla="*/ 0 h 74"/>
                <a:gd name="T4" fmla="*/ 3 w 71"/>
                <a:gd name="T5" fmla="*/ 0 h 74"/>
                <a:gd name="T6" fmla="*/ 3 w 71"/>
                <a:gd name="T7" fmla="*/ 0 h 74"/>
                <a:gd name="T8" fmla="*/ 3 w 71"/>
                <a:gd name="T9" fmla="*/ 0 h 74"/>
                <a:gd name="T10" fmla="*/ 2 w 71"/>
                <a:gd name="T11" fmla="*/ 0 h 74"/>
                <a:gd name="T12" fmla="*/ 2 w 71"/>
                <a:gd name="T13" fmla="*/ 1 h 74"/>
                <a:gd name="T14" fmla="*/ 1 w 71"/>
                <a:gd name="T15" fmla="*/ 1 h 74"/>
                <a:gd name="T16" fmla="*/ 1 w 71"/>
                <a:gd name="T17" fmla="*/ 1 h 74"/>
                <a:gd name="T18" fmla="*/ 1 w 71"/>
                <a:gd name="T19" fmla="*/ 1 h 74"/>
                <a:gd name="T20" fmla="*/ 1 w 71"/>
                <a:gd name="T21" fmla="*/ 2 h 74"/>
                <a:gd name="T22" fmla="*/ 1 w 71"/>
                <a:gd name="T23" fmla="*/ 2 h 74"/>
                <a:gd name="T24" fmla="*/ 0 w 71"/>
                <a:gd name="T25" fmla="*/ 2 h 74"/>
                <a:gd name="T26" fmla="*/ 0 w 71"/>
                <a:gd name="T27" fmla="*/ 2 h 74"/>
                <a:gd name="T28" fmla="*/ 0 w 71"/>
                <a:gd name="T29" fmla="*/ 3 h 74"/>
                <a:gd name="T30" fmla="*/ 0 w 71"/>
                <a:gd name="T31" fmla="*/ 3 h 7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1" h="74">
                  <a:moveTo>
                    <a:pt x="71" y="0"/>
                  </a:moveTo>
                  <a:lnTo>
                    <a:pt x="65" y="1"/>
                  </a:lnTo>
                  <a:lnTo>
                    <a:pt x="60" y="2"/>
                  </a:lnTo>
                  <a:lnTo>
                    <a:pt x="55" y="4"/>
                  </a:lnTo>
                  <a:lnTo>
                    <a:pt x="48" y="6"/>
                  </a:lnTo>
                  <a:lnTo>
                    <a:pt x="43" y="11"/>
                  </a:lnTo>
                  <a:lnTo>
                    <a:pt x="38" y="14"/>
                  </a:lnTo>
                  <a:lnTo>
                    <a:pt x="32" y="19"/>
                  </a:lnTo>
                  <a:lnTo>
                    <a:pt x="27" y="25"/>
                  </a:lnTo>
                  <a:lnTo>
                    <a:pt x="22" y="30"/>
                  </a:lnTo>
                  <a:lnTo>
                    <a:pt x="17" y="36"/>
                  </a:lnTo>
                  <a:lnTo>
                    <a:pt x="13" y="44"/>
                  </a:lnTo>
                  <a:lnTo>
                    <a:pt x="9" y="50"/>
                  </a:lnTo>
                  <a:lnTo>
                    <a:pt x="6" y="58"/>
                  </a:lnTo>
                  <a:lnTo>
                    <a:pt x="2" y="65"/>
                  </a:lnTo>
                  <a:lnTo>
                    <a:pt x="0" y="7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23" name="Line 417"/>
            <p:cNvSpPr>
              <a:spLocks noChangeShapeType="1"/>
            </p:cNvSpPr>
            <p:nvPr/>
          </p:nvSpPr>
          <p:spPr bwMode="auto">
            <a:xfrm>
              <a:off x="2426" y="3288"/>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24" name="Freeform 418"/>
            <p:cNvSpPr>
              <a:spLocks/>
            </p:cNvSpPr>
            <p:nvPr/>
          </p:nvSpPr>
          <p:spPr bwMode="auto">
            <a:xfrm>
              <a:off x="2515" y="3241"/>
              <a:ext cx="55" cy="55"/>
            </a:xfrm>
            <a:custGeom>
              <a:avLst/>
              <a:gdLst>
                <a:gd name="T0" fmla="*/ 8 w 145"/>
                <a:gd name="T1" fmla="*/ 4 h 145"/>
                <a:gd name="T2" fmla="*/ 8 w 145"/>
                <a:gd name="T3" fmla="*/ 3 h 145"/>
                <a:gd name="T4" fmla="*/ 8 w 145"/>
                <a:gd name="T5" fmla="*/ 3 h 145"/>
                <a:gd name="T6" fmla="*/ 8 w 145"/>
                <a:gd name="T7" fmla="*/ 3 h 145"/>
                <a:gd name="T8" fmla="*/ 8 w 145"/>
                <a:gd name="T9" fmla="*/ 2 h 145"/>
                <a:gd name="T10" fmla="*/ 7 w 145"/>
                <a:gd name="T11" fmla="*/ 2 h 145"/>
                <a:gd name="T12" fmla="*/ 7 w 145"/>
                <a:gd name="T13" fmla="*/ 1 h 145"/>
                <a:gd name="T14" fmla="*/ 6 w 145"/>
                <a:gd name="T15" fmla="*/ 1 h 145"/>
                <a:gd name="T16" fmla="*/ 6 w 145"/>
                <a:gd name="T17" fmla="*/ 1 h 145"/>
                <a:gd name="T18" fmla="*/ 6 w 145"/>
                <a:gd name="T19" fmla="*/ 0 h 145"/>
                <a:gd name="T20" fmla="*/ 5 w 145"/>
                <a:gd name="T21" fmla="*/ 0 h 145"/>
                <a:gd name="T22" fmla="*/ 5 w 145"/>
                <a:gd name="T23" fmla="*/ 0 h 145"/>
                <a:gd name="T24" fmla="*/ 5 w 145"/>
                <a:gd name="T25" fmla="*/ 0 h 145"/>
                <a:gd name="T26" fmla="*/ 4 w 145"/>
                <a:gd name="T27" fmla="*/ 0 h 145"/>
                <a:gd name="T28" fmla="*/ 3 w 145"/>
                <a:gd name="T29" fmla="*/ 0 h 145"/>
                <a:gd name="T30" fmla="*/ 3 w 145"/>
                <a:gd name="T31" fmla="*/ 0 h 145"/>
                <a:gd name="T32" fmla="*/ 3 w 145"/>
                <a:gd name="T33" fmla="*/ 0 h 145"/>
                <a:gd name="T34" fmla="*/ 2 w 145"/>
                <a:gd name="T35" fmla="*/ 0 h 145"/>
                <a:gd name="T36" fmla="*/ 2 w 145"/>
                <a:gd name="T37" fmla="*/ 1 h 145"/>
                <a:gd name="T38" fmla="*/ 1 w 145"/>
                <a:gd name="T39" fmla="*/ 1 h 145"/>
                <a:gd name="T40" fmla="*/ 1 w 145"/>
                <a:gd name="T41" fmla="*/ 1 h 145"/>
                <a:gd name="T42" fmla="*/ 1 w 145"/>
                <a:gd name="T43" fmla="*/ 2 h 145"/>
                <a:gd name="T44" fmla="*/ 0 w 145"/>
                <a:gd name="T45" fmla="*/ 2 h 145"/>
                <a:gd name="T46" fmla="*/ 0 w 145"/>
                <a:gd name="T47" fmla="*/ 3 h 145"/>
                <a:gd name="T48" fmla="*/ 0 w 145"/>
                <a:gd name="T49" fmla="*/ 3 h 145"/>
                <a:gd name="T50" fmla="*/ 0 w 145"/>
                <a:gd name="T51" fmla="*/ 3 h 145"/>
                <a:gd name="T52" fmla="*/ 0 w 145"/>
                <a:gd name="T53" fmla="*/ 4 h 145"/>
                <a:gd name="T54" fmla="*/ 0 w 145"/>
                <a:gd name="T55" fmla="*/ 5 h 145"/>
                <a:gd name="T56" fmla="*/ 0 w 145"/>
                <a:gd name="T57" fmla="*/ 5 h 145"/>
                <a:gd name="T58" fmla="*/ 0 w 145"/>
                <a:gd name="T59" fmla="*/ 5 h 145"/>
                <a:gd name="T60" fmla="*/ 0 w 145"/>
                <a:gd name="T61" fmla="*/ 6 h 145"/>
                <a:gd name="T62" fmla="*/ 1 w 145"/>
                <a:gd name="T63" fmla="*/ 6 h 145"/>
                <a:gd name="T64" fmla="*/ 1 w 145"/>
                <a:gd name="T65" fmla="*/ 6 h 145"/>
                <a:gd name="T66" fmla="*/ 1 w 145"/>
                <a:gd name="T67" fmla="*/ 7 h 145"/>
                <a:gd name="T68" fmla="*/ 2 w 145"/>
                <a:gd name="T69" fmla="*/ 7 h 145"/>
                <a:gd name="T70" fmla="*/ 2 w 145"/>
                <a:gd name="T71" fmla="*/ 8 h 145"/>
                <a:gd name="T72" fmla="*/ 3 w 145"/>
                <a:gd name="T73" fmla="*/ 8 h 145"/>
                <a:gd name="T74" fmla="*/ 3 w 145"/>
                <a:gd name="T75" fmla="*/ 8 h 145"/>
                <a:gd name="T76" fmla="*/ 3 w 145"/>
                <a:gd name="T77" fmla="*/ 8 h 145"/>
                <a:gd name="T78" fmla="*/ 4 w 145"/>
                <a:gd name="T79" fmla="*/ 8 h 145"/>
                <a:gd name="T80" fmla="*/ 5 w 145"/>
                <a:gd name="T81" fmla="*/ 8 h 145"/>
                <a:gd name="T82" fmla="*/ 5 w 145"/>
                <a:gd name="T83" fmla="*/ 8 h 145"/>
                <a:gd name="T84" fmla="*/ 5 w 145"/>
                <a:gd name="T85" fmla="*/ 8 h 145"/>
                <a:gd name="T86" fmla="*/ 6 w 145"/>
                <a:gd name="T87" fmla="*/ 8 h 145"/>
                <a:gd name="T88" fmla="*/ 6 w 145"/>
                <a:gd name="T89" fmla="*/ 7 h 145"/>
                <a:gd name="T90" fmla="*/ 6 w 145"/>
                <a:gd name="T91" fmla="*/ 7 h 145"/>
                <a:gd name="T92" fmla="*/ 7 w 145"/>
                <a:gd name="T93" fmla="*/ 6 h 145"/>
                <a:gd name="T94" fmla="*/ 7 w 145"/>
                <a:gd name="T95" fmla="*/ 6 h 145"/>
                <a:gd name="T96" fmla="*/ 8 w 145"/>
                <a:gd name="T97" fmla="*/ 6 h 145"/>
                <a:gd name="T98" fmla="*/ 8 w 145"/>
                <a:gd name="T99" fmla="*/ 5 h 145"/>
                <a:gd name="T100" fmla="*/ 8 w 145"/>
                <a:gd name="T101" fmla="*/ 5 h 145"/>
                <a:gd name="T102" fmla="*/ 8 w 145"/>
                <a:gd name="T103" fmla="*/ 5 h 145"/>
                <a:gd name="T104" fmla="*/ 8 w 145"/>
                <a:gd name="T105" fmla="*/ 4 h 14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45" h="145">
                  <a:moveTo>
                    <a:pt x="145" y="72"/>
                  </a:moveTo>
                  <a:lnTo>
                    <a:pt x="144" y="64"/>
                  </a:lnTo>
                  <a:lnTo>
                    <a:pt x="142" y="55"/>
                  </a:lnTo>
                  <a:lnTo>
                    <a:pt x="139" y="47"/>
                  </a:lnTo>
                  <a:lnTo>
                    <a:pt x="136" y="38"/>
                  </a:lnTo>
                  <a:lnTo>
                    <a:pt x="132" y="31"/>
                  </a:lnTo>
                  <a:lnTo>
                    <a:pt x="126" y="25"/>
                  </a:lnTo>
                  <a:lnTo>
                    <a:pt x="120" y="18"/>
                  </a:lnTo>
                  <a:lnTo>
                    <a:pt x="113" y="13"/>
                  </a:lnTo>
                  <a:lnTo>
                    <a:pt x="105" y="9"/>
                  </a:lnTo>
                  <a:lnTo>
                    <a:pt x="98" y="4"/>
                  </a:lnTo>
                  <a:lnTo>
                    <a:pt x="89" y="2"/>
                  </a:lnTo>
                  <a:lnTo>
                    <a:pt x="81" y="0"/>
                  </a:lnTo>
                  <a:lnTo>
                    <a:pt x="72" y="0"/>
                  </a:lnTo>
                  <a:lnTo>
                    <a:pt x="63" y="0"/>
                  </a:lnTo>
                  <a:lnTo>
                    <a:pt x="54" y="2"/>
                  </a:lnTo>
                  <a:lnTo>
                    <a:pt x="47" y="4"/>
                  </a:lnTo>
                  <a:lnTo>
                    <a:pt x="38" y="9"/>
                  </a:lnTo>
                  <a:lnTo>
                    <a:pt x="31" y="13"/>
                  </a:lnTo>
                  <a:lnTo>
                    <a:pt x="24" y="18"/>
                  </a:lnTo>
                  <a:lnTo>
                    <a:pt x="18" y="25"/>
                  </a:lnTo>
                  <a:lnTo>
                    <a:pt x="13" y="31"/>
                  </a:lnTo>
                  <a:lnTo>
                    <a:pt x="7" y="38"/>
                  </a:lnTo>
                  <a:lnTo>
                    <a:pt x="4" y="47"/>
                  </a:lnTo>
                  <a:lnTo>
                    <a:pt x="2" y="55"/>
                  </a:lnTo>
                  <a:lnTo>
                    <a:pt x="0" y="64"/>
                  </a:lnTo>
                  <a:lnTo>
                    <a:pt x="0" y="72"/>
                  </a:lnTo>
                  <a:lnTo>
                    <a:pt x="0" y="81"/>
                  </a:lnTo>
                  <a:lnTo>
                    <a:pt x="2" y="90"/>
                  </a:lnTo>
                  <a:lnTo>
                    <a:pt x="4" y="98"/>
                  </a:lnTo>
                  <a:lnTo>
                    <a:pt x="7" y="107"/>
                  </a:lnTo>
                  <a:lnTo>
                    <a:pt x="13" y="114"/>
                  </a:lnTo>
                  <a:lnTo>
                    <a:pt x="18" y="120"/>
                  </a:lnTo>
                  <a:lnTo>
                    <a:pt x="24" y="127"/>
                  </a:lnTo>
                  <a:lnTo>
                    <a:pt x="31" y="132"/>
                  </a:lnTo>
                  <a:lnTo>
                    <a:pt x="38" y="136"/>
                  </a:lnTo>
                  <a:lnTo>
                    <a:pt x="47" y="141"/>
                  </a:lnTo>
                  <a:lnTo>
                    <a:pt x="54" y="143"/>
                  </a:lnTo>
                  <a:lnTo>
                    <a:pt x="63" y="145"/>
                  </a:lnTo>
                  <a:lnTo>
                    <a:pt x="72" y="145"/>
                  </a:lnTo>
                  <a:lnTo>
                    <a:pt x="81" y="145"/>
                  </a:lnTo>
                  <a:lnTo>
                    <a:pt x="89" y="143"/>
                  </a:lnTo>
                  <a:lnTo>
                    <a:pt x="98" y="141"/>
                  </a:lnTo>
                  <a:lnTo>
                    <a:pt x="105" y="136"/>
                  </a:lnTo>
                  <a:lnTo>
                    <a:pt x="113" y="132"/>
                  </a:lnTo>
                  <a:lnTo>
                    <a:pt x="120" y="127"/>
                  </a:lnTo>
                  <a:lnTo>
                    <a:pt x="126" y="120"/>
                  </a:lnTo>
                  <a:lnTo>
                    <a:pt x="132" y="114"/>
                  </a:lnTo>
                  <a:lnTo>
                    <a:pt x="136" y="107"/>
                  </a:lnTo>
                  <a:lnTo>
                    <a:pt x="139" y="98"/>
                  </a:lnTo>
                  <a:lnTo>
                    <a:pt x="142" y="90"/>
                  </a:lnTo>
                  <a:lnTo>
                    <a:pt x="144" y="81"/>
                  </a:lnTo>
                  <a:lnTo>
                    <a:pt x="145" y="7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4659" name="Group 419"/>
          <p:cNvGrpSpPr>
            <a:grpSpLocks/>
          </p:cNvGrpSpPr>
          <p:nvPr/>
        </p:nvGrpSpPr>
        <p:grpSpPr bwMode="auto">
          <a:xfrm>
            <a:off x="3309938" y="4767263"/>
            <a:ext cx="85725" cy="244475"/>
            <a:chOff x="3174" y="2977"/>
            <a:chExt cx="54" cy="154"/>
          </a:xfrm>
        </p:grpSpPr>
        <p:sp>
          <p:nvSpPr>
            <p:cNvPr id="110615" name="Line 420"/>
            <p:cNvSpPr>
              <a:spLocks noChangeShapeType="1"/>
            </p:cNvSpPr>
            <p:nvPr/>
          </p:nvSpPr>
          <p:spPr bwMode="auto">
            <a:xfrm flipH="1">
              <a:off x="3184" y="3131"/>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16" name="Freeform 421"/>
            <p:cNvSpPr>
              <a:spLocks/>
            </p:cNvSpPr>
            <p:nvPr/>
          </p:nvSpPr>
          <p:spPr bwMode="auto">
            <a:xfrm>
              <a:off x="3174" y="3113"/>
              <a:ext cx="10" cy="18"/>
            </a:xfrm>
            <a:custGeom>
              <a:avLst/>
              <a:gdLst>
                <a:gd name="T0" fmla="*/ 0 w 26"/>
                <a:gd name="T1" fmla="*/ 0 h 54"/>
                <a:gd name="T2" fmla="*/ 0 w 26"/>
                <a:gd name="T3" fmla="*/ 0 h 54"/>
                <a:gd name="T4" fmla="*/ 0 w 26"/>
                <a:gd name="T5" fmla="*/ 0 h 54"/>
                <a:gd name="T6" fmla="*/ 0 w 26"/>
                <a:gd name="T7" fmla="*/ 1 h 54"/>
                <a:gd name="T8" fmla="*/ 0 w 26"/>
                <a:gd name="T9" fmla="*/ 1 h 54"/>
                <a:gd name="T10" fmla="*/ 0 w 26"/>
                <a:gd name="T11" fmla="*/ 1 h 54"/>
                <a:gd name="T12" fmla="*/ 0 w 26"/>
                <a:gd name="T13" fmla="*/ 1 h 54"/>
                <a:gd name="T14" fmla="*/ 0 w 26"/>
                <a:gd name="T15" fmla="*/ 1 h 54"/>
                <a:gd name="T16" fmla="*/ 0 w 26"/>
                <a:gd name="T17" fmla="*/ 2 h 54"/>
                <a:gd name="T18" fmla="*/ 1 w 26"/>
                <a:gd name="T19" fmla="*/ 2 h 54"/>
                <a:gd name="T20" fmla="*/ 1 w 26"/>
                <a:gd name="T21" fmla="*/ 2 h 54"/>
                <a:gd name="T22" fmla="*/ 1 w 26"/>
                <a:gd name="T23" fmla="*/ 2 h 54"/>
                <a:gd name="T24" fmla="*/ 1 w 26"/>
                <a:gd name="T25" fmla="*/ 2 h 54"/>
                <a:gd name="T26" fmla="*/ 2 w 26"/>
                <a:gd name="T27" fmla="*/ 2 h 5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6" h="54">
                  <a:moveTo>
                    <a:pt x="3" y="0"/>
                  </a:moveTo>
                  <a:lnTo>
                    <a:pt x="1" y="6"/>
                  </a:lnTo>
                  <a:lnTo>
                    <a:pt x="0" y="13"/>
                  </a:lnTo>
                  <a:lnTo>
                    <a:pt x="0" y="19"/>
                  </a:lnTo>
                  <a:lnTo>
                    <a:pt x="0" y="25"/>
                  </a:lnTo>
                  <a:lnTo>
                    <a:pt x="1" y="31"/>
                  </a:lnTo>
                  <a:lnTo>
                    <a:pt x="3" y="36"/>
                  </a:lnTo>
                  <a:lnTo>
                    <a:pt x="5" y="40"/>
                  </a:lnTo>
                  <a:lnTo>
                    <a:pt x="7" y="45"/>
                  </a:lnTo>
                  <a:lnTo>
                    <a:pt x="10" y="48"/>
                  </a:lnTo>
                  <a:lnTo>
                    <a:pt x="14" y="51"/>
                  </a:lnTo>
                  <a:lnTo>
                    <a:pt x="17" y="52"/>
                  </a:lnTo>
                  <a:lnTo>
                    <a:pt x="22" y="54"/>
                  </a:lnTo>
                  <a:lnTo>
                    <a:pt x="26" y="5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17" name="Line 422"/>
            <p:cNvSpPr>
              <a:spLocks noChangeShapeType="1"/>
            </p:cNvSpPr>
            <p:nvPr/>
          </p:nvSpPr>
          <p:spPr bwMode="auto">
            <a:xfrm flipV="1">
              <a:off x="3176" y="3079"/>
              <a:ext cx="8"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0618" name="Freeform 423"/>
            <p:cNvSpPr>
              <a:spLocks/>
            </p:cNvSpPr>
            <p:nvPr/>
          </p:nvSpPr>
          <p:spPr bwMode="auto">
            <a:xfrm>
              <a:off x="3184" y="3050"/>
              <a:ext cx="39" cy="29"/>
            </a:xfrm>
            <a:custGeom>
              <a:avLst/>
              <a:gdLst>
                <a:gd name="T0" fmla="*/ 5 w 105"/>
                <a:gd name="T1" fmla="*/ 5 h 73"/>
                <a:gd name="T2" fmla="*/ 5 w 105"/>
                <a:gd name="T3" fmla="*/ 4 h 73"/>
                <a:gd name="T4" fmla="*/ 5 w 105"/>
                <a:gd name="T5" fmla="*/ 4 h 73"/>
                <a:gd name="T6" fmla="*/ 5 w 105"/>
                <a:gd name="T7" fmla="*/ 3 h 73"/>
                <a:gd name="T8" fmla="*/ 5 w 105"/>
                <a:gd name="T9" fmla="*/ 3 h 73"/>
                <a:gd name="T10" fmla="*/ 5 w 105"/>
                <a:gd name="T11" fmla="*/ 2 h 73"/>
                <a:gd name="T12" fmla="*/ 5 w 105"/>
                <a:gd name="T13" fmla="*/ 2 h 73"/>
                <a:gd name="T14" fmla="*/ 5 w 105"/>
                <a:gd name="T15" fmla="*/ 2 h 73"/>
                <a:gd name="T16" fmla="*/ 5 w 105"/>
                <a:gd name="T17" fmla="*/ 1 h 73"/>
                <a:gd name="T18" fmla="*/ 5 w 105"/>
                <a:gd name="T19" fmla="*/ 1 h 73"/>
                <a:gd name="T20" fmla="*/ 5 w 105"/>
                <a:gd name="T21" fmla="*/ 1 h 73"/>
                <a:gd name="T22" fmla="*/ 4 w 105"/>
                <a:gd name="T23" fmla="*/ 0 h 73"/>
                <a:gd name="T24" fmla="*/ 4 w 105"/>
                <a:gd name="T25" fmla="*/ 0 h 73"/>
                <a:gd name="T26" fmla="*/ 4 w 105"/>
                <a:gd name="T27" fmla="*/ 0 h 73"/>
                <a:gd name="T28" fmla="*/ 4 w 105"/>
                <a:gd name="T29" fmla="*/ 0 h 73"/>
                <a:gd name="T30" fmla="*/ 4 w 105"/>
                <a:gd name="T31" fmla="*/ 0 h 73"/>
                <a:gd name="T32" fmla="*/ 3 w 105"/>
                <a:gd name="T33" fmla="*/ 0 h 73"/>
                <a:gd name="T34" fmla="*/ 3 w 105"/>
                <a:gd name="T35" fmla="*/ 0 h 73"/>
                <a:gd name="T36" fmla="*/ 3 w 105"/>
                <a:gd name="T37" fmla="*/ 0 h 73"/>
                <a:gd name="T38" fmla="*/ 3 w 105"/>
                <a:gd name="T39" fmla="*/ 0 h 73"/>
                <a:gd name="T40" fmla="*/ 2 w 105"/>
                <a:gd name="T41" fmla="*/ 1 h 73"/>
                <a:gd name="T42" fmla="*/ 2 w 105"/>
                <a:gd name="T43" fmla="*/ 1 h 73"/>
                <a:gd name="T44" fmla="*/ 1 w 105"/>
                <a:gd name="T45" fmla="*/ 1 h 73"/>
                <a:gd name="T46" fmla="*/ 1 w 105"/>
                <a:gd name="T47" fmla="*/ 2 h 73"/>
                <a:gd name="T48" fmla="*/ 1 w 105"/>
                <a:gd name="T49" fmla="*/ 2 h 73"/>
                <a:gd name="T50" fmla="*/ 1 w 105"/>
                <a:gd name="T51" fmla="*/ 2 h 73"/>
                <a:gd name="T52" fmla="*/ 1 w 105"/>
                <a:gd name="T53" fmla="*/ 3 h 73"/>
                <a:gd name="T54" fmla="*/ 0 w 105"/>
                <a:gd name="T55" fmla="*/ 3 h 73"/>
                <a:gd name="T56" fmla="*/ 0 w 105"/>
                <a:gd name="T57" fmla="*/ 4 h 73"/>
                <a:gd name="T58" fmla="*/ 0 w 105"/>
                <a:gd name="T59" fmla="*/ 4 h 73"/>
                <a:gd name="T60" fmla="*/ 0 w 105"/>
                <a:gd name="T61" fmla="*/ 5 h 7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5" h="73">
                  <a:moveTo>
                    <a:pt x="102" y="73"/>
                  </a:moveTo>
                  <a:lnTo>
                    <a:pt x="103" y="65"/>
                  </a:lnTo>
                  <a:lnTo>
                    <a:pt x="104" y="57"/>
                  </a:lnTo>
                  <a:lnTo>
                    <a:pt x="105" y="50"/>
                  </a:lnTo>
                  <a:lnTo>
                    <a:pt x="105" y="44"/>
                  </a:lnTo>
                  <a:lnTo>
                    <a:pt x="104" y="36"/>
                  </a:lnTo>
                  <a:lnTo>
                    <a:pt x="103" y="30"/>
                  </a:lnTo>
                  <a:lnTo>
                    <a:pt x="101" y="24"/>
                  </a:lnTo>
                  <a:lnTo>
                    <a:pt x="99" y="19"/>
                  </a:lnTo>
                  <a:lnTo>
                    <a:pt x="97" y="14"/>
                  </a:lnTo>
                  <a:lnTo>
                    <a:pt x="93" y="10"/>
                  </a:lnTo>
                  <a:lnTo>
                    <a:pt x="89" y="6"/>
                  </a:lnTo>
                  <a:lnTo>
                    <a:pt x="85" y="4"/>
                  </a:lnTo>
                  <a:lnTo>
                    <a:pt x="81" y="2"/>
                  </a:lnTo>
                  <a:lnTo>
                    <a:pt x="76" y="1"/>
                  </a:lnTo>
                  <a:lnTo>
                    <a:pt x="70" y="0"/>
                  </a:lnTo>
                  <a:lnTo>
                    <a:pt x="65" y="1"/>
                  </a:lnTo>
                  <a:lnTo>
                    <a:pt x="60" y="2"/>
                  </a:lnTo>
                  <a:lnTo>
                    <a:pt x="53" y="4"/>
                  </a:lnTo>
                  <a:lnTo>
                    <a:pt x="48" y="6"/>
                  </a:lnTo>
                  <a:lnTo>
                    <a:pt x="43" y="10"/>
                  </a:lnTo>
                  <a:lnTo>
                    <a:pt x="37" y="14"/>
                  </a:lnTo>
                  <a:lnTo>
                    <a:pt x="31" y="19"/>
                  </a:lnTo>
                  <a:lnTo>
                    <a:pt x="27" y="24"/>
                  </a:lnTo>
                  <a:lnTo>
                    <a:pt x="21" y="30"/>
                  </a:lnTo>
                  <a:lnTo>
                    <a:pt x="17" y="36"/>
                  </a:lnTo>
                  <a:lnTo>
                    <a:pt x="13" y="44"/>
                  </a:lnTo>
                  <a:lnTo>
                    <a:pt x="9" y="50"/>
                  </a:lnTo>
                  <a:lnTo>
                    <a:pt x="5" y="57"/>
                  </a:lnTo>
                  <a:lnTo>
                    <a:pt x="2" y="65"/>
                  </a:lnTo>
                  <a:lnTo>
                    <a:pt x="0" y="7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19" name="Freeform 424"/>
            <p:cNvSpPr>
              <a:spLocks/>
            </p:cNvSpPr>
            <p:nvPr/>
          </p:nvSpPr>
          <p:spPr bwMode="auto">
            <a:xfrm>
              <a:off x="3181" y="3079"/>
              <a:ext cx="42" cy="13"/>
            </a:xfrm>
            <a:custGeom>
              <a:avLst/>
              <a:gdLst>
                <a:gd name="T0" fmla="*/ 6 w 112"/>
                <a:gd name="T1" fmla="*/ 0 h 37"/>
                <a:gd name="T2" fmla="*/ 5 w 112"/>
                <a:gd name="T3" fmla="*/ 2 h 37"/>
                <a:gd name="T4" fmla="*/ 0 w 112"/>
                <a:gd name="T5" fmla="*/ 2 h 37"/>
                <a:gd name="T6" fmla="*/ 0 60000 65536"/>
                <a:gd name="T7" fmla="*/ 0 60000 65536"/>
                <a:gd name="T8" fmla="*/ 0 60000 65536"/>
              </a:gdLst>
              <a:ahLst/>
              <a:cxnLst>
                <a:cxn ang="T6">
                  <a:pos x="T0" y="T1"/>
                </a:cxn>
                <a:cxn ang="T7">
                  <a:pos x="T2" y="T3"/>
                </a:cxn>
                <a:cxn ang="T8">
                  <a:pos x="T4" y="T5"/>
                </a:cxn>
              </a:cxnLst>
              <a:rect l="0" t="0" r="r" b="b"/>
              <a:pathLst>
                <a:path w="112" h="37">
                  <a:moveTo>
                    <a:pt x="112" y="0"/>
                  </a:moveTo>
                  <a:lnTo>
                    <a:pt x="102" y="37"/>
                  </a:lnTo>
                  <a:lnTo>
                    <a:pt x="0"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0620" name="Freeform 425"/>
            <p:cNvSpPr>
              <a:spLocks/>
            </p:cNvSpPr>
            <p:nvPr/>
          </p:nvSpPr>
          <p:spPr bwMode="auto">
            <a:xfrm>
              <a:off x="3174" y="2977"/>
              <a:ext cx="54" cy="55"/>
            </a:xfrm>
            <a:custGeom>
              <a:avLst/>
              <a:gdLst>
                <a:gd name="T0" fmla="*/ 7 w 146"/>
                <a:gd name="T1" fmla="*/ 4 h 146"/>
                <a:gd name="T2" fmla="*/ 7 w 146"/>
                <a:gd name="T3" fmla="*/ 3 h 146"/>
                <a:gd name="T4" fmla="*/ 7 w 146"/>
                <a:gd name="T5" fmla="*/ 3 h 146"/>
                <a:gd name="T6" fmla="*/ 7 w 146"/>
                <a:gd name="T7" fmla="*/ 3 h 146"/>
                <a:gd name="T8" fmla="*/ 7 w 146"/>
                <a:gd name="T9" fmla="*/ 2 h 146"/>
                <a:gd name="T10" fmla="*/ 7 w 146"/>
                <a:gd name="T11" fmla="*/ 2 h 146"/>
                <a:gd name="T12" fmla="*/ 6 w 146"/>
                <a:gd name="T13" fmla="*/ 1 h 146"/>
                <a:gd name="T14" fmla="*/ 6 w 146"/>
                <a:gd name="T15" fmla="*/ 1 h 146"/>
                <a:gd name="T16" fmla="*/ 6 w 146"/>
                <a:gd name="T17" fmla="*/ 1 h 146"/>
                <a:gd name="T18" fmla="*/ 6 w 146"/>
                <a:gd name="T19" fmla="*/ 0 h 146"/>
                <a:gd name="T20" fmla="*/ 5 w 146"/>
                <a:gd name="T21" fmla="*/ 0 h 146"/>
                <a:gd name="T22" fmla="*/ 5 w 146"/>
                <a:gd name="T23" fmla="*/ 0 h 146"/>
                <a:gd name="T24" fmla="*/ 4 w 146"/>
                <a:gd name="T25" fmla="*/ 0 h 146"/>
                <a:gd name="T26" fmla="*/ 4 w 146"/>
                <a:gd name="T27" fmla="*/ 0 h 146"/>
                <a:gd name="T28" fmla="*/ 3 w 146"/>
                <a:gd name="T29" fmla="*/ 0 h 146"/>
                <a:gd name="T30" fmla="*/ 3 w 146"/>
                <a:gd name="T31" fmla="*/ 0 h 146"/>
                <a:gd name="T32" fmla="*/ 2 w 146"/>
                <a:gd name="T33" fmla="*/ 0 h 146"/>
                <a:gd name="T34" fmla="*/ 2 w 146"/>
                <a:gd name="T35" fmla="*/ 0 h 146"/>
                <a:gd name="T36" fmla="*/ 1 w 146"/>
                <a:gd name="T37" fmla="*/ 1 h 146"/>
                <a:gd name="T38" fmla="*/ 1 w 146"/>
                <a:gd name="T39" fmla="*/ 1 h 146"/>
                <a:gd name="T40" fmla="*/ 1 w 146"/>
                <a:gd name="T41" fmla="*/ 1 h 146"/>
                <a:gd name="T42" fmla="*/ 1 w 146"/>
                <a:gd name="T43" fmla="*/ 2 h 146"/>
                <a:gd name="T44" fmla="*/ 0 w 146"/>
                <a:gd name="T45" fmla="*/ 2 h 146"/>
                <a:gd name="T46" fmla="*/ 0 w 146"/>
                <a:gd name="T47" fmla="*/ 3 h 146"/>
                <a:gd name="T48" fmla="*/ 0 w 146"/>
                <a:gd name="T49" fmla="*/ 3 h 146"/>
                <a:gd name="T50" fmla="*/ 0 w 146"/>
                <a:gd name="T51" fmla="*/ 3 h 146"/>
                <a:gd name="T52" fmla="*/ 0 w 146"/>
                <a:gd name="T53" fmla="*/ 4 h 146"/>
                <a:gd name="T54" fmla="*/ 0 w 146"/>
                <a:gd name="T55" fmla="*/ 5 h 146"/>
                <a:gd name="T56" fmla="*/ 0 w 146"/>
                <a:gd name="T57" fmla="*/ 5 h 146"/>
                <a:gd name="T58" fmla="*/ 0 w 146"/>
                <a:gd name="T59" fmla="*/ 5 h 146"/>
                <a:gd name="T60" fmla="*/ 0 w 146"/>
                <a:gd name="T61" fmla="*/ 6 h 146"/>
                <a:gd name="T62" fmla="*/ 1 w 146"/>
                <a:gd name="T63" fmla="*/ 6 h 146"/>
                <a:gd name="T64" fmla="*/ 1 w 146"/>
                <a:gd name="T65" fmla="*/ 6 h 146"/>
                <a:gd name="T66" fmla="*/ 1 w 146"/>
                <a:gd name="T67" fmla="*/ 7 h 146"/>
                <a:gd name="T68" fmla="*/ 1 w 146"/>
                <a:gd name="T69" fmla="*/ 7 h 146"/>
                <a:gd name="T70" fmla="*/ 2 w 146"/>
                <a:gd name="T71" fmla="*/ 8 h 146"/>
                <a:gd name="T72" fmla="*/ 2 w 146"/>
                <a:gd name="T73" fmla="*/ 8 h 146"/>
                <a:gd name="T74" fmla="*/ 3 w 146"/>
                <a:gd name="T75" fmla="*/ 8 h 146"/>
                <a:gd name="T76" fmla="*/ 3 w 146"/>
                <a:gd name="T77" fmla="*/ 8 h 146"/>
                <a:gd name="T78" fmla="*/ 4 w 146"/>
                <a:gd name="T79" fmla="*/ 8 h 146"/>
                <a:gd name="T80" fmla="*/ 4 w 146"/>
                <a:gd name="T81" fmla="*/ 8 h 146"/>
                <a:gd name="T82" fmla="*/ 5 w 146"/>
                <a:gd name="T83" fmla="*/ 8 h 146"/>
                <a:gd name="T84" fmla="*/ 5 w 146"/>
                <a:gd name="T85" fmla="*/ 8 h 146"/>
                <a:gd name="T86" fmla="*/ 6 w 146"/>
                <a:gd name="T87" fmla="*/ 8 h 146"/>
                <a:gd name="T88" fmla="*/ 6 w 146"/>
                <a:gd name="T89" fmla="*/ 7 h 146"/>
                <a:gd name="T90" fmla="*/ 6 w 146"/>
                <a:gd name="T91" fmla="*/ 7 h 146"/>
                <a:gd name="T92" fmla="*/ 6 w 146"/>
                <a:gd name="T93" fmla="*/ 6 h 146"/>
                <a:gd name="T94" fmla="*/ 7 w 146"/>
                <a:gd name="T95" fmla="*/ 6 h 146"/>
                <a:gd name="T96" fmla="*/ 7 w 146"/>
                <a:gd name="T97" fmla="*/ 6 h 146"/>
                <a:gd name="T98" fmla="*/ 7 w 146"/>
                <a:gd name="T99" fmla="*/ 5 h 146"/>
                <a:gd name="T100" fmla="*/ 7 w 146"/>
                <a:gd name="T101" fmla="*/ 5 h 146"/>
                <a:gd name="T102" fmla="*/ 7 w 146"/>
                <a:gd name="T103" fmla="*/ 5 h 146"/>
                <a:gd name="T104" fmla="*/ 7 w 146"/>
                <a:gd name="T105" fmla="*/ 4 h 14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46" h="146">
                  <a:moveTo>
                    <a:pt x="146" y="72"/>
                  </a:moveTo>
                  <a:lnTo>
                    <a:pt x="145" y="64"/>
                  </a:lnTo>
                  <a:lnTo>
                    <a:pt x="144" y="55"/>
                  </a:lnTo>
                  <a:lnTo>
                    <a:pt x="141" y="47"/>
                  </a:lnTo>
                  <a:lnTo>
                    <a:pt x="138" y="39"/>
                  </a:lnTo>
                  <a:lnTo>
                    <a:pt x="133" y="32"/>
                  </a:lnTo>
                  <a:lnTo>
                    <a:pt x="128" y="25"/>
                  </a:lnTo>
                  <a:lnTo>
                    <a:pt x="122" y="18"/>
                  </a:lnTo>
                  <a:lnTo>
                    <a:pt x="114" y="13"/>
                  </a:lnTo>
                  <a:lnTo>
                    <a:pt x="107" y="9"/>
                  </a:lnTo>
                  <a:lnTo>
                    <a:pt x="99" y="5"/>
                  </a:lnTo>
                  <a:lnTo>
                    <a:pt x="91" y="2"/>
                  </a:lnTo>
                  <a:lnTo>
                    <a:pt x="82" y="1"/>
                  </a:lnTo>
                  <a:lnTo>
                    <a:pt x="74" y="0"/>
                  </a:lnTo>
                  <a:lnTo>
                    <a:pt x="64" y="1"/>
                  </a:lnTo>
                  <a:lnTo>
                    <a:pt x="56" y="2"/>
                  </a:lnTo>
                  <a:lnTo>
                    <a:pt x="47" y="5"/>
                  </a:lnTo>
                  <a:lnTo>
                    <a:pt x="40" y="9"/>
                  </a:lnTo>
                  <a:lnTo>
                    <a:pt x="32" y="13"/>
                  </a:lnTo>
                  <a:lnTo>
                    <a:pt x="25" y="18"/>
                  </a:lnTo>
                  <a:lnTo>
                    <a:pt x="19" y="25"/>
                  </a:lnTo>
                  <a:lnTo>
                    <a:pt x="13" y="32"/>
                  </a:lnTo>
                  <a:lnTo>
                    <a:pt x="9" y="39"/>
                  </a:lnTo>
                  <a:lnTo>
                    <a:pt x="5" y="47"/>
                  </a:lnTo>
                  <a:lnTo>
                    <a:pt x="2" y="55"/>
                  </a:lnTo>
                  <a:lnTo>
                    <a:pt x="1" y="64"/>
                  </a:lnTo>
                  <a:lnTo>
                    <a:pt x="0" y="72"/>
                  </a:lnTo>
                  <a:lnTo>
                    <a:pt x="1" y="82"/>
                  </a:lnTo>
                  <a:lnTo>
                    <a:pt x="2" y="91"/>
                  </a:lnTo>
                  <a:lnTo>
                    <a:pt x="5" y="99"/>
                  </a:lnTo>
                  <a:lnTo>
                    <a:pt x="9" y="107"/>
                  </a:lnTo>
                  <a:lnTo>
                    <a:pt x="13" y="114"/>
                  </a:lnTo>
                  <a:lnTo>
                    <a:pt x="19" y="121"/>
                  </a:lnTo>
                  <a:lnTo>
                    <a:pt x="25" y="128"/>
                  </a:lnTo>
                  <a:lnTo>
                    <a:pt x="32" y="133"/>
                  </a:lnTo>
                  <a:lnTo>
                    <a:pt x="40" y="137"/>
                  </a:lnTo>
                  <a:lnTo>
                    <a:pt x="47" y="141"/>
                  </a:lnTo>
                  <a:lnTo>
                    <a:pt x="56" y="144"/>
                  </a:lnTo>
                  <a:lnTo>
                    <a:pt x="64" y="145"/>
                  </a:lnTo>
                  <a:lnTo>
                    <a:pt x="74" y="146"/>
                  </a:lnTo>
                  <a:lnTo>
                    <a:pt x="82" y="145"/>
                  </a:lnTo>
                  <a:lnTo>
                    <a:pt x="91" y="144"/>
                  </a:lnTo>
                  <a:lnTo>
                    <a:pt x="99" y="141"/>
                  </a:lnTo>
                  <a:lnTo>
                    <a:pt x="107" y="137"/>
                  </a:lnTo>
                  <a:lnTo>
                    <a:pt x="114" y="133"/>
                  </a:lnTo>
                  <a:lnTo>
                    <a:pt x="122" y="128"/>
                  </a:lnTo>
                  <a:lnTo>
                    <a:pt x="128" y="121"/>
                  </a:lnTo>
                  <a:lnTo>
                    <a:pt x="133" y="114"/>
                  </a:lnTo>
                  <a:lnTo>
                    <a:pt x="138" y="107"/>
                  </a:lnTo>
                  <a:lnTo>
                    <a:pt x="141" y="99"/>
                  </a:lnTo>
                  <a:lnTo>
                    <a:pt x="144" y="91"/>
                  </a:lnTo>
                  <a:lnTo>
                    <a:pt x="145" y="82"/>
                  </a:lnTo>
                  <a:lnTo>
                    <a:pt x="146" y="72"/>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394666" name="Line 426"/>
          <p:cNvSpPr>
            <a:spLocks noChangeShapeType="1"/>
          </p:cNvSpPr>
          <p:nvPr/>
        </p:nvSpPr>
        <p:spPr bwMode="auto">
          <a:xfrm>
            <a:off x="2305050" y="2335213"/>
            <a:ext cx="1046163" cy="2444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4667" name="Line 427"/>
          <p:cNvSpPr>
            <a:spLocks noChangeShapeType="1"/>
          </p:cNvSpPr>
          <p:nvPr/>
        </p:nvSpPr>
        <p:spPr bwMode="auto">
          <a:xfrm flipV="1">
            <a:off x="2305050" y="4813300"/>
            <a:ext cx="1046163" cy="4191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94563"/>
                                        </p:tgtEl>
                                        <p:attrNameLst>
                                          <p:attrName>style.visibility</p:attrName>
                                        </p:attrNameLst>
                                      </p:cBhvr>
                                      <p:to>
                                        <p:strVal val="visible"/>
                                      </p:to>
                                    </p:set>
                                    <p:animEffect transition="in" filter="wipe(left)">
                                      <p:cBhvr>
                                        <p:cTn id="7" dur="500"/>
                                        <p:tgtEl>
                                          <p:spTgt spid="39456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394307"/>
                                        </p:tgtEl>
                                        <p:attrNameLst>
                                          <p:attrName>style.visibility</p:attrName>
                                        </p:attrNameLst>
                                      </p:cBhvr>
                                      <p:to>
                                        <p:strVal val="visible"/>
                                      </p:to>
                                    </p:set>
                                    <p:animEffect transition="in" filter="strips(downLeft)">
                                      <p:cBhvr>
                                        <p:cTn id="12" dur="500"/>
                                        <p:tgtEl>
                                          <p:spTgt spid="3943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94499"/>
                                        </p:tgtEl>
                                        <p:attrNameLst>
                                          <p:attrName>style.visibility</p:attrName>
                                        </p:attrNameLst>
                                      </p:cBhvr>
                                      <p:to>
                                        <p:strVal val="visible"/>
                                      </p:to>
                                    </p:set>
                                    <p:animEffect transition="in" filter="wipe(right)">
                                      <p:cBhvr>
                                        <p:cTn id="17" dur="500"/>
                                        <p:tgtEl>
                                          <p:spTgt spid="39449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394506"/>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nodeType="clickEffect">
                                  <p:stCondLst>
                                    <p:cond delay="0"/>
                                  </p:stCondLst>
                                  <p:childTnLst>
                                    <p:set>
                                      <p:cBhvr>
                                        <p:cTn id="25" dur="1" fill="hold">
                                          <p:stCondLst>
                                            <p:cond delay="0"/>
                                          </p:stCondLst>
                                        </p:cTn>
                                        <p:tgtEl>
                                          <p:spTgt spid="394513"/>
                                        </p:tgtEl>
                                        <p:attrNameLst>
                                          <p:attrName>style.visibility</p:attrName>
                                        </p:attrNameLst>
                                      </p:cBhvr>
                                      <p:to>
                                        <p:strVal val="visible"/>
                                      </p:to>
                                    </p:set>
                                    <p:animEffect transition="in" filter="wipe(up)">
                                      <p:cBhvr>
                                        <p:cTn id="26" dur="500"/>
                                        <p:tgtEl>
                                          <p:spTgt spid="394513"/>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nodeType="clickEffect">
                                  <p:stCondLst>
                                    <p:cond delay="0"/>
                                  </p:stCondLst>
                                  <p:childTnLst>
                                    <p:set>
                                      <p:cBhvr>
                                        <p:cTn id="30" dur="1" fill="hold">
                                          <p:stCondLst>
                                            <p:cond delay="0"/>
                                          </p:stCondLst>
                                        </p:cTn>
                                        <p:tgtEl>
                                          <p:spTgt spid="394516"/>
                                        </p:tgtEl>
                                        <p:attrNameLst>
                                          <p:attrName>style.visibility</p:attrName>
                                        </p:attrNameLst>
                                      </p:cBhvr>
                                      <p:to>
                                        <p:strVal val="visible"/>
                                      </p:to>
                                    </p:set>
                                    <p:animEffect transition="in" filter="wipe(up)">
                                      <p:cBhvr>
                                        <p:cTn id="31" dur="500"/>
                                        <p:tgtEl>
                                          <p:spTgt spid="394516"/>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394521"/>
                                        </p:tgtEl>
                                        <p:attrNameLst>
                                          <p:attrName>style.visibility</p:attrName>
                                        </p:attrNameLst>
                                      </p:cBhvr>
                                      <p:to>
                                        <p:strVal val="visible"/>
                                      </p:to>
                                    </p:set>
                                    <p:animEffect transition="in" filter="wipe(down)">
                                      <p:cBhvr>
                                        <p:cTn id="36" dur="500"/>
                                        <p:tgtEl>
                                          <p:spTgt spid="394521"/>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nodeType="clickEffect">
                                  <p:stCondLst>
                                    <p:cond delay="0"/>
                                  </p:stCondLst>
                                  <p:childTnLst>
                                    <p:set>
                                      <p:cBhvr>
                                        <p:cTn id="40" dur="1" fill="hold">
                                          <p:stCondLst>
                                            <p:cond delay="0"/>
                                          </p:stCondLst>
                                        </p:cTn>
                                        <p:tgtEl>
                                          <p:spTgt spid="394654"/>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4" fill="hold" grpId="0" nodeType="clickEffect">
                                  <p:stCondLst>
                                    <p:cond delay="0"/>
                                  </p:stCondLst>
                                  <p:childTnLst>
                                    <p:set>
                                      <p:cBhvr>
                                        <p:cTn id="44" dur="1" fill="hold">
                                          <p:stCondLst>
                                            <p:cond delay="0"/>
                                          </p:stCondLst>
                                        </p:cTn>
                                        <p:tgtEl>
                                          <p:spTgt spid="394522"/>
                                        </p:tgtEl>
                                        <p:attrNameLst>
                                          <p:attrName>style.visibility</p:attrName>
                                        </p:attrNameLst>
                                      </p:cBhvr>
                                      <p:to>
                                        <p:strVal val="visible"/>
                                      </p:to>
                                    </p:set>
                                    <p:animEffect transition="in" filter="wipe(down)">
                                      <p:cBhvr>
                                        <p:cTn id="45" dur="500"/>
                                        <p:tgtEl>
                                          <p:spTgt spid="394522"/>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nodeType="clickEffect">
                                  <p:stCondLst>
                                    <p:cond delay="0"/>
                                  </p:stCondLst>
                                  <p:childTnLst>
                                    <p:set>
                                      <p:cBhvr>
                                        <p:cTn id="49" dur="1" fill="hold">
                                          <p:stCondLst>
                                            <p:cond delay="0"/>
                                          </p:stCondLst>
                                        </p:cTn>
                                        <p:tgtEl>
                                          <p:spTgt spid="394648"/>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8" fill="hold" nodeType="clickEffect">
                                  <p:stCondLst>
                                    <p:cond delay="0"/>
                                  </p:stCondLst>
                                  <p:childTnLst>
                                    <p:set>
                                      <p:cBhvr>
                                        <p:cTn id="53" dur="1" fill="hold">
                                          <p:stCondLst>
                                            <p:cond delay="0"/>
                                          </p:stCondLst>
                                        </p:cTn>
                                        <p:tgtEl>
                                          <p:spTgt spid="394523"/>
                                        </p:tgtEl>
                                        <p:attrNameLst>
                                          <p:attrName>style.visibility</p:attrName>
                                        </p:attrNameLst>
                                      </p:cBhvr>
                                      <p:to>
                                        <p:strVal val="visible"/>
                                      </p:to>
                                    </p:set>
                                    <p:animEffect transition="in" filter="wipe(left)">
                                      <p:cBhvr>
                                        <p:cTn id="54" dur="500"/>
                                        <p:tgtEl>
                                          <p:spTgt spid="394523"/>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nodeType="clickEffect">
                                  <p:stCondLst>
                                    <p:cond delay="0"/>
                                  </p:stCondLst>
                                  <p:childTnLst>
                                    <p:set>
                                      <p:cBhvr>
                                        <p:cTn id="58" dur="1" fill="hold">
                                          <p:stCondLst>
                                            <p:cond delay="0"/>
                                          </p:stCondLst>
                                        </p:cTn>
                                        <p:tgtEl>
                                          <p:spTgt spid="394532"/>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22" presetClass="entr" presetSubtype="1" fill="hold" nodeType="clickEffect">
                                  <p:stCondLst>
                                    <p:cond delay="0"/>
                                  </p:stCondLst>
                                  <p:childTnLst>
                                    <p:set>
                                      <p:cBhvr>
                                        <p:cTn id="62" dur="1" fill="hold">
                                          <p:stCondLst>
                                            <p:cond delay="0"/>
                                          </p:stCondLst>
                                        </p:cTn>
                                        <p:tgtEl>
                                          <p:spTgt spid="394546"/>
                                        </p:tgtEl>
                                        <p:attrNameLst>
                                          <p:attrName>style.visibility</p:attrName>
                                        </p:attrNameLst>
                                      </p:cBhvr>
                                      <p:to>
                                        <p:strVal val="visible"/>
                                      </p:to>
                                    </p:set>
                                    <p:animEffect transition="in" filter="wipe(up)">
                                      <p:cBhvr>
                                        <p:cTn id="63" dur="500"/>
                                        <p:tgtEl>
                                          <p:spTgt spid="394546"/>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22" presetClass="entr" presetSubtype="1" fill="hold" nodeType="clickEffect">
                                  <p:stCondLst>
                                    <p:cond delay="0"/>
                                  </p:stCondLst>
                                  <p:childTnLst>
                                    <p:set>
                                      <p:cBhvr>
                                        <p:cTn id="67" dur="1" fill="hold">
                                          <p:stCondLst>
                                            <p:cond delay="0"/>
                                          </p:stCondLst>
                                        </p:cTn>
                                        <p:tgtEl>
                                          <p:spTgt spid="394556"/>
                                        </p:tgtEl>
                                        <p:attrNameLst>
                                          <p:attrName>style.visibility</p:attrName>
                                        </p:attrNameLst>
                                      </p:cBhvr>
                                      <p:to>
                                        <p:strVal val="visible"/>
                                      </p:to>
                                    </p:set>
                                    <p:animEffect transition="in" filter="wipe(up)">
                                      <p:cBhvr>
                                        <p:cTn id="68" dur="500"/>
                                        <p:tgtEl>
                                          <p:spTgt spid="394556"/>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22" presetClass="entr" presetSubtype="4" fill="hold" grpId="0" nodeType="clickEffect">
                                  <p:stCondLst>
                                    <p:cond delay="0"/>
                                  </p:stCondLst>
                                  <p:childTnLst>
                                    <p:set>
                                      <p:cBhvr>
                                        <p:cTn id="72" dur="1" fill="hold">
                                          <p:stCondLst>
                                            <p:cond delay="0"/>
                                          </p:stCondLst>
                                        </p:cTn>
                                        <p:tgtEl>
                                          <p:spTgt spid="394561"/>
                                        </p:tgtEl>
                                        <p:attrNameLst>
                                          <p:attrName>style.visibility</p:attrName>
                                        </p:attrNameLst>
                                      </p:cBhvr>
                                      <p:to>
                                        <p:strVal val="visible"/>
                                      </p:to>
                                    </p:set>
                                    <p:animEffect transition="in" filter="wipe(down)">
                                      <p:cBhvr>
                                        <p:cTn id="73" dur="500"/>
                                        <p:tgtEl>
                                          <p:spTgt spid="394561"/>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1" presetClass="entr" presetSubtype="0" fill="hold" nodeType="clickEffect">
                                  <p:stCondLst>
                                    <p:cond delay="0"/>
                                  </p:stCondLst>
                                  <p:childTnLst>
                                    <p:set>
                                      <p:cBhvr>
                                        <p:cTn id="77" dur="1" fill="hold">
                                          <p:stCondLst>
                                            <p:cond delay="0"/>
                                          </p:stCondLst>
                                        </p:cTn>
                                        <p:tgtEl>
                                          <p:spTgt spid="394659"/>
                                        </p:tgtEl>
                                        <p:attrNameLst>
                                          <p:attrName>style.visibility</p:attrName>
                                        </p:attrNameLst>
                                      </p:cBhvr>
                                      <p:to>
                                        <p:strVal val="visible"/>
                                      </p:to>
                                    </p:set>
                                  </p:childTnLst>
                                </p:cTn>
                              </p:par>
                            </p:childTnLst>
                          </p:cTn>
                        </p:par>
                      </p:childTnLst>
                    </p:cTn>
                  </p:par>
                  <p:par>
                    <p:cTn id="78" fill="hold" nodeType="clickPar">
                      <p:stCondLst>
                        <p:cond delay="indefinite"/>
                      </p:stCondLst>
                      <p:childTnLst>
                        <p:par>
                          <p:cTn id="79" fill="hold" nodeType="withGroup">
                            <p:stCondLst>
                              <p:cond delay="0"/>
                            </p:stCondLst>
                            <p:childTnLst>
                              <p:par>
                                <p:cTn id="80" presetID="22" presetClass="entr" presetSubtype="4" fill="hold" grpId="0" nodeType="clickEffect">
                                  <p:stCondLst>
                                    <p:cond delay="0"/>
                                  </p:stCondLst>
                                  <p:childTnLst>
                                    <p:set>
                                      <p:cBhvr>
                                        <p:cTn id="81" dur="1" fill="hold">
                                          <p:stCondLst>
                                            <p:cond delay="0"/>
                                          </p:stCondLst>
                                        </p:cTn>
                                        <p:tgtEl>
                                          <p:spTgt spid="394562"/>
                                        </p:tgtEl>
                                        <p:attrNameLst>
                                          <p:attrName>style.visibility</p:attrName>
                                        </p:attrNameLst>
                                      </p:cBhvr>
                                      <p:to>
                                        <p:strVal val="visible"/>
                                      </p:to>
                                    </p:set>
                                    <p:animEffect transition="in" filter="wipe(down)">
                                      <p:cBhvr>
                                        <p:cTn id="82" dur="500"/>
                                        <p:tgtEl>
                                          <p:spTgt spid="394562"/>
                                        </p:tgtEl>
                                      </p:cBhvr>
                                    </p:animEffect>
                                  </p:childTnLst>
                                </p:cTn>
                              </p:par>
                            </p:childTnLst>
                          </p:cTn>
                        </p:par>
                      </p:childTnLst>
                    </p:cTn>
                  </p:par>
                  <p:par>
                    <p:cTn id="83" fill="hold" nodeType="clickPar">
                      <p:stCondLst>
                        <p:cond delay="indefinite"/>
                      </p:stCondLst>
                      <p:childTnLst>
                        <p:par>
                          <p:cTn id="84" fill="hold" nodeType="withGroup">
                            <p:stCondLst>
                              <p:cond delay="0"/>
                            </p:stCondLst>
                            <p:childTnLst>
                              <p:par>
                                <p:cTn id="85" presetID="1" presetClass="entr" presetSubtype="0" fill="hold" nodeType="clickEffect">
                                  <p:stCondLst>
                                    <p:cond delay="0"/>
                                  </p:stCondLst>
                                  <p:childTnLst>
                                    <p:set>
                                      <p:cBhvr>
                                        <p:cTn id="86" dur="1" fill="hold">
                                          <p:stCondLst>
                                            <p:cond delay="0"/>
                                          </p:stCondLst>
                                        </p:cTn>
                                        <p:tgtEl>
                                          <p:spTgt spid="394640"/>
                                        </p:tgtEl>
                                        <p:attrNameLst>
                                          <p:attrName>style.visibility</p:attrName>
                                        </p:attrNameLst>
                                      </p:cBhvr>
                                      <p:to>
                                        <p:strVal val="visible"/>
                                      </p:to>
                                    </p:set>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ntr" presetSubtype="4" fill="hold" grpId="0" nodeType="clickEffect">
                                  <p:stCondLst>
                                    <p:cond delay="0"/>
                                  </p:stCondLst>
                                  <p:childTnLst>
                                    <p:set>
                                      <p:cBhvr>
                                        <p:cTn id="90" dur="1" fill="hold">
                                          <p:stCondLst>
                                            <p:cond delay="0"/>
                                          </p:stCondLst>
                                        </p:cTn>
                                        <p:tgtEl>
                                          <p:spTgt spid="394666"/>
                                        </p:tgtEl>
                                        <p:attrNameLst>
                                          <p:attrName>style.visibility</p:attrName>
                                        </p:attrNameLst>
                                      </p:cBhvr>
                                      <p:to>
                                        <p:strVal val="visible"/>
                                      </p:to>
                                    </p:set>
                                    <p:animEffect transition="in" filter="wipe(down)">
                                      <p:cBhvr>
                                        <p:cTn id="91" dur="500"/>
                                        <p:tgtEl>
                                          <p:spTgt spid="394666"/>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22" presetClass="entr" presetSubtype="4" fill="hold" grpId="0" nodeType="clickEffect">
                                  <p:stCondLst>
                                    <p:cond delay="0"/>
                                  </p:stCondLst>
                                  <p:childTnLst>
                                    <p:set>
                                      <p:cBhvr>
                                        <p:cTn id="95" dur="1" fill="hold">
                                          <p:stCondLst>
                                            <p:cond delay="0"/>
                                          </p:stCondLst>
                                        </p:cTn>
                                        <p:tgtEl>
                                          <p:spTgt spid="394667"/>
                                        </p:tgtEl>
                                        <p:attrNameLst>
                                          <p:attrName>style.visibility</p:attrName>
                                        </p:attrNameLst>
                                      </p:cBhvr>
                                      <p:to>
                                        <p:strVal val="visible"/>
                                      </p:to>
                                    </p:set>
                                    <p:animEffect transition="in" filter="wipe(down)">
                                      <p:cBhvr>
                                        <p:cTn id="96" dur="500"/>
                                        <p:tgtEl>
                                          <p:spTgt spid="3946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307" grpId="0" autoUpdateAnimBg="0"/>
      <p:bldP spid="394521" grpId="0" animBg="1"/>
      <p:bldP spid="394522" grpId="0" animBg="1"/>
      <p:bldP spid="394561" grpId="0" animBg="1"/>
      <p:bldP spid="394562" grpId="0" animBg="1"/>
      <p:bldP spid="394666" grpId="0" animBg="1"/>
      <p:bldP spid="394667"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342" name="Rectangle 78"/>
          <p:cNvSpPr>
            <a:spLocks noChangeArrowheads="1"/>
          </p:cNvSpPr>
          <p:nvPr/>
        </p:nvSpPr>
        <p:spPr bwMode="auto">
          <a:xfrm>
            <a:off x="6048375" y="1916113"/>
            <a:ext cx="2771775" cy="2530475"/>
          </a:xfrm>
          <a:prstGeom prst="rect">
            <a:avLst/>
          </a:prstGeom>
          <a:noFill/>
          <a:ln>
            <a:noFill/>
          </a:ln>
          <a:extLst>
            <a:ext uri="{909E8E84-426E-40DD-AFC4-6F175D3DCCD1}">
              <a14:hiddenFill xmlns:a14="http://schemas.microsoft.com/office/drawing/2010/main">
                <a:gradFill rotWithShape="0">
                  <a:gsLst>
                    <a:gs pos="0">
                      <a:srgbClr val="FFFFFF"/>
                    </a:gs>
                    <a:gs pos="100000">
                      <a:srgbClr val="CCFFFF"/>
                    </a:gs>
                  </a:gsLst>
                  <a:path path="shape">
                    <a:fillToRect l="50000" t="50000" r="50000" b="50000"/>
                  </a:path>
                </a:gradFill>
              </a14:hiddenFill>
            </a:ext>
            <a:ext uri="{91240B29-F687-4F45-9708-019B960494DF}">
              <a14:hiddenLine xmlns:a14="http://schemas.microsoft.com/office/drawing/2010/main" w="9525">
                <a:solidFill>
                  <a:srgbClr val="6666FF"/>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en-US" altLang="zh-CN" sz="4000">
                <a:ea typeface="黑体" pitchFamily="2" charset="-122"/>
              </a:rPr>
              <a:t>        </a:t>
            </a:r>
            <a:r>
              <a:rPr lang="zh-CN" altLang="en-US" sz="4000">
                <a:ea typeface="黑体" pitchFamily="2" charset="-122"/>
              </a:rPr>
              <a:t>判别可见性的原理是利用</a:t>
            </a:r>
            <a:r>
              <a:rPr lang="zh-CN" altLang="en-US" sz="4000">
                <a:solidFill>
                  <a:srgbClr val="FF0000"/>
                </a:solidFill>
                <a:ea typeface="黑体" pitchFamily="2" charset="-122"/>
              </a:rPr>
              <a:t>重影点</a:t>
            </a:r>
            <a:r>
              <a:rPr lang="zh-CN" altLang="en-US" sz="4000">
                <a:ea typeface="黑体" pitchFamily="2" charset="-122"/>
              </a:rPr>
              <a:t>。</a:t>
            </a:r>
          </a:p>
        </p:txBody>
      </p:sp>
      <p:sp>
        <p:nvSpPr>
          <p:cNvPr id="111619" name="Text Box 79"/>
          <p:cNvSpPr txBox="1">
            <a:spLocks noChangeArrowheads="1"/>
          </p:cNvSpPr>
          <p:nvPr/>
        </p:nvSpPr>
        <p:spPr bwMode="auto">
          <a:xfrm>
            <a:off x="0" y="0"/>
            <a:ext cx="39243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FF0000"/>
                </a:solidFill>
                <a:ea typeface="黑体" pitchFamily="2" charset="-122"/>
              </a:rPr>
              <a:t>判别可见性</a:t>
            </a:r>
          </a:p>
        </p:txBody>
      </p:sp>
      <p:grpSp>
        <p:nvGrpSpPr>
          <p:cNvPr id="395524" name="Group 260"/>
          <p:cNvGrpSpPr>
            <a:grpSpLocks/>
          </p:cNvGrpSpPr>
          <p:nvPr/>
        </p:nvGrpSpPr>
        <p:grpSpPr bwMode="auto">
          <a:xfrm>
            <a:off x="539750" y="144463"/>
            <a:ext cx="5100638" cy="6597650"/>
            <a:chOff x="1405" y="91"/>
            <a:chExt cx="3213" cy="4156"/>
          </a:xfrm>
        </p:grpSpPr>
        <p:sp>
          <p:nvSpPr>
            <p:cNvPr id="111732" name="Line 261"/>
            <p:cNvSpPr>
              <a:spLocks noChangeShapeType="1"/>
            </p:cNvSpPr>
            <p:nvPr/>
          </p:nvSpPr>
          <p:spPr bwMode="auto">
            <a:xfrm flipV="1">
              <a:off x="2872" y="3026"/>
              <a:ext cx="983" cy="29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3" name="Line 262"/>
            <p:cNvSpPr>
              <a:spLocks noChangeShapeType="1"/>
            </p:cNvSpPr>
            <p:nvPr/>
          </p:nvSpPr>
          <p:spPr bwMode="auto">
            <a:xfrm flipV="1">
              <a:off x="2449" y="2701"/>
              <a:ext cx="315" cy="27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4" name="Line 263"/>
            <p:cNvSpPr>
              <a:spLocks noChangeShapeType="1"/>
            </p:cNvSpPr>
            <p:nvPr/>
          </p:nvSpPr>
          <p:spPr bwMode="auto">
            <a:xfrm>
              <a:off x="2449" y="2973"/>
              <a:ext cx="423" cy="3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5" name="Line 264"/>
            <p:cNvSpPr>
              <a:spLocks noChangeShapeType="1"/>
            </p:cNvSpPr>
            <p:nvPr/>
          </p:nvSpPr>
          <p:spPr bwMode="auto">
            <a:xfrm>
              <a:off x="2641" y="3132"/>
              <a:ext cx="4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6" name="Line 265"/>
            <p:cNvSpPr>
              <a:spLocks noChangeShapeType="1"/>
            </p:cNvSpPr>
            <p:nvPr/>
          </p:nvSpPr>
          <p:spPr bwMode="auto">
            <a:xfrm>
              <a:off x="3485" y="575"/>
              <a:ext cx="268" cy="68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7" name="Line 266"/>
            <p:cNvSpPr>
              <a:spLocks noChangeShapeType="1"/>
            </p:cNvSpPr>
            <p:nvPr/>
          </p:nvSpPr>
          <p:spPr bwMode="auto">
            <a:xfrm flipV="1">
              <a:off x="2488" y="575"/>
              <a:ext cx="997" cy="81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8" name="Line 267"/>
            <p:cNvSpPr>
              <a:spLocks noChangeShapeType="1"/>
            </p:cNvSpPr>
            <p:nvPr/>
          </p:nvSpPr>
          <p:spPr bwMode="auto">
            <a:xfrm flipV="1">
              <a:off x="2943" y="1258"/>
              <a:ext cx="810" cy="294"/>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9" name="Line 268"/>
            <p:cNvSpPr>
              <a:spLocks noChangeShapeType="1"/>
            </p:cNvSpPr>
            <p:nvPr/>
          </p:nvSpPr>
          <p:spPr bwMode="auto">
            <a:xfrm>
              <a:off x="2764" y="2701"/>
              <a:ext cx="1091" cy="32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40" name="Freeform 269"/>
            <p:cNvSpPr>
              <a:spLocks/>
            </p:cNvSpPr>
            <p:nvPr/>
          </p:nvSpPr>
          <p:spPr bwMode="auto">
            <a:xfrm>
              <a:off x="3801" y="135"/>
              <a:ext cx="46" cy="87"/>
            </a:xfrm>
            <a:custGeom>
              <a:avLst/>
              <a:gdLst>
                <a:gd name="T0" fmla="*/ 0 w 169"/>
                <a:gd name="T1" fmla="*/ 7 h 318"/>
                <a:gd name="T2" fmla="*/ 2 w 169"/>
                <a:gd name="T3" fmla="*/ 0 h 318"/>
                <a:gd name="T4" fmla="*/ 4 w 169"/>
                <a:gd name="T5" fmla="*/ 0 h 318"/>
                <a:gd name="T6" fmla="*/ 0 60000 65536"/>
                <a:gd name="T7" fmla="*/ 0 60000 65536"/>
                <a:gd name="T8" fmla="*/ 0 60000 65536"/>
              </a:gdLst>
              <a:ahLst/>
              <a:cxnLst>
                <a:cxn ang="T6">
                  <a:pos x="T0" y="T1"/>
                </a:cxn>
                <a:cxn ang="T7">
                  <a:pos x="T2" y="T3"/>
                </a:cxn>
                <a:cxn ang="T8">
                  <a:pos x="T4" y="T5"/>
                </a:cxn>
              </a:cxnLst>
              <a:rect l="0" t="0" r="r" b="b"/>
              <a:pathLst>
                <a:path w="169" h="318">
                  <a:moveTo>
                    <a:pt x="0" y="318"/>
                  </a:moveTo>
                  <a:lnTo>
                    <a:pt x="85" y="0"/>
                  </a:lnTo>
                  <a:lnTo>
                    <a:pt x="16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41" name="Freeform 270"/>
            <p:cNvSpPr>
              <a:spLocks/>
            </p:cNvSpPr>
            <p:nvPr/>
          </p:nvSpPr>
          <p:spPr bwMode="auto">
            <a:xfrm>
              <a:off x="3847" y="135"/>
              <a:ext cx="11" cy="25"/>
            </a:xfrm>
            <a:custGeom>
              <a:avLst/>
              <a:gdLst>
                <a:gd name="T0" fmla="*/ 0 w 45"/>
                <a:gd name="T1" fmla="*/ 2 h 93"/>
                <a:gd name="T2" fmla="*/ 1 w 45"/>
                <a:gd name="T3" fmla="*/ 1 h 93"/>
                <a:gd name="T4" fmla="*/ 1 w 45"/>
                <a:gd name="T5" fmla="*/ 1 h 93"/>
                <a:gd name="T6" fmla="*/ 0 w 45"/>
                <a:gd name="T7" fmla="*/ 1 h 93"/>
                <a:gd name="T8" fmla="*/ 0 w 45"/>
                <a:gd name="T9" fmla="*/ 0 h 93"/>
                <a:gd name="T10" fmla="*/ 0 w 45"/>
                <a:gd name="T11" fmla="*/ 0 h 93"/>
                <a:gd name="T12" fmla="*/ 0 w 45"/>
                <a:gd name="T13" fmla="*/ 0 h 93"/>
                <a:gd name="T14" fmla="*/ 0 w 45"/>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5" h="93">
                  <a:moveTo>
                    <a:pt x="40" y="93"/>
                  </a:moveTo>
                  <a:lnTo>
                    <a:pt x="44" y="72"/>
                  </a:lnTo>
                  <a:lnTo>
                    <a:pt x="45" y="52"/>
                  </a:lnTo>
                  <a:lnTo>
                    <a:pt x="42" y="35"/>
                  </a:lnTo>
                  <a:lnTo>
                    <a:pt x="36" y="20"/>
                  </a:lnTo>
                  <a:lnTo>
                    <a:pt x="26" y="8"/>
                  </a:lnTo>
                  <a:lnTo>
                    <a:pt x="14"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42" name="Line 271"/>
            <p:cNvSpPr>
              <a:spLocks noChangeShapeType="1"/>
            </p:cNvSpPr>
            <p:nvPr/>
          </p:nvSpPr>
          <p:spPr bwMode="auto">
            <a:xfrm flipH="1">
              <a:off x="3841" y="160"/>
              <a:ext cx="16"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43" name="Line 272"/>
            <p:cNvSpPr>
              <a:spLocks noChangeShapeType="1"/>
            </p:cNvSpPr>
            <p:nvPr/>
          </p:nvSpPr>
          <p:spPr bwMode="auto">
            <a:xfrm flipH="1">
              <a:off x="3891" y="91"/>
              <a:ext cx="12"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44" name="Freeform 273"/>
            <p:cNvSpPr>
              <a:spLocks/>
            </p:cNvSpPr>
            <p:nvPr/>
          </p:nvSpPr>
          <p:spPr bwMode="auto">
            <a:xfrm>
              <a:off x="3885" y="4160"/>
              <a:ext cx="47" cy="87"/>
            </a:xfrm>
            <a:custGeom>
              <a:avLst/>
              <a:gdLst>
                <a:gd name="T0" fmla="*/ 0 w 168"/>
                <a:gd name="T1" fmla="*/ 7 h 319"/>
                <a:gd name="T2" fmla="*/ 2 w 168"/>
                <a:gd name="T3" fmla="*/ 0 h 319"/>
                <a:gd name="T4" fmla="*/ 4 w 168"/>
                <a:gd name="T5" fmla="*/ 0 h 319"/>
                <a:gd name="T6" fmla="*/ 0 60000 65536"/>
                <a:gd name="T7" fmla="*/ 0 60000 65536"/>
                <a:gd name="T8" fmla="*/ 0 60000 65536"/>
              </a:gdLst>
              <a:ahLst/>
              <a:cxnLst>
                <a:cxn ang="T6">
                  <a:pos x="T0" y="T1"/>
                </a:cxn>
                <a:cxn ang="T7">
                  <a:pos x="T2" y="T3"/>
                </a:cxn>
                <a:cxn ang="T8">
                  <a:pos x="T4" y="T5"/>
                </a:cxn>
              </a:cxnLst>
              <a:rect l="0" t="0" r="r" b="b"/>
              <a:pathLst>
                <a:path w="168" h="319">
                  <a:moveTo>
                    <a:pt x="0" y="319"/>
                  </a:moveTo>
                  <a:lnTo>
                    <a:pt x="85" y="0"/>
                  </a:lnTo>
                  <a:lnTo>
                    <a:pt x="16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45" name="Freeform 274"/>
            <p:cNvSpPr>
              <a:spLocks/>
            </p:cNvSpPr>
            <p:nvPr/>
          </p:nvSpPr>
          <p:spPr bwMode="auto">
            <a:xfrm>
              <a:off x="3932" y="4160"/>
              <a:ext cx="13" cy="25"/>
            </a:xfrm>
            <a:custGeom>
              <a:avLst/>
              <a:gdLst>
                <a:gd name="T0" fmla="*/ 1 w 45"/>
                <a:gd name="T1" fmla="*/ 2 h 94"/>
                <a:gd name="T2" fmla="*/ 1 w 45"/>
                <a:gd name="T3" fmla="*/ 1 h 94"/>
                <a:gd name="T4" fmla="*/ 1 w 45"/>
                <a:gd name="T5" fmla="*/ 1 h 94"/>
                <a:gd name="T6" fmla="*/ 1 w 45"/>
                <a:gd name="T7" fmla="*/ 1 h 94"/>
                <a:gd name="T8" fmla="*/ 1 w 45"/>
                <a:gd name="T9" fmla="*/ 0 h 94"/>
                <a:gd name="T10" fmla="*/ 1 w 45"/>
                <a:gd name="T11" fmla="*/ 0 h 94"/>
                <a:gd name="T12" fmla="*/ 0 w 45"/>
                <a:gd name="T13" fmla="*/ 0 h 94"/>
                <a:gd name="T14" fmla="*/ 0 w 45"/>
                <a:gd name="T15" fmla="*/ 0 h 9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5" h="94">
                  <a:moveTo>
                    <a:pt x="41" y="94"/>
                  </a:moveTo>
                  <a:lnTo>
                    <a:pt x="45" y="73"/>
                  </a:lnTo>
                  <a:lnTo>
                    <a:pt x="45" y="53"/>
                  </a:lnTo>
                  <a:lnTo>
                    <a:pt x="42" y="35"/>
                  </a:lnTo>
                  <a:lnTo>
                    <a:pt x="36" y="20"/>
                  </a:lnTo>
                  <a:lnTo>
                    <a:pt x="27" y="10"/>
                  </a:lnTo>
                  <a:lnTo>
                    <a:pt x="14" y="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46" name="Line 275"/>
            <p:cNvSpPr>
              <a:spLocks noChangeShapeType="1"/>
            </p:cNvSpPr>
            <p:nvPr/>
          </p:nvSpPr>
          <p:spPr bwMode="auto">
            <a:xfrm flipH="1">
              <a:off x="3928" y="4185"/>
              <a:ext cx="1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47" name="Freeform 276"/>
            <p:cNvSpPr>
              <a:spLocks/>
            </p:cNvSpPr>
            <p:nvPr/>
          </p:nvSpPr>
          <p:spPr bwMode="auto">
            <a:xfrm>
              <a:off x="4451" y="3190"/>
              <a:ext cx="7" cy="13"/>
            </a:xfrm>
            <a:custGeom>
              <a:avLst/>
              <a:gdLst>
                <a:gd name="T0" fmla="*/ 0 w 26"/>
                <a:gd name="T1" fmla="*/ 0 h 53"/>
                <a:gd name="T2" fmla="*/ 0 w 26"/>
                <a:gd name="T3" fmla="*/ 0 h 53"/>
                <a:gd name="T4" fmla="*/ 0 w 26"/>
                <a:gd name="T5" fmla="*/ 0 h 53"/>
                <a:gd name="T6" fmla="*/ 0 w 26"/>
                <a:gd name="T7" fmla="*/ 1 h 53"/>
                <a:gd name="T8" fmla="*/ 0 w 26"/>
                <a:gd name="T9" fmla="*/ 1 h 53"/>
                <a:gd name="T10" fmla="*/ 1 w 26"/>
                <a:gd name="T11" fmla="*/ 1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6" h="53">
                  <a:moveTo>
                    <a:pt x="3" y="0"/>
                  </a:moveTo>
                  <a:lnTo>
                    <a:pt x="0" y="17"/>
                  </a:lnTo>
                  <a:lnTo>
                    <a:pt x="2" y="31"/>
                  </a:lnTo>
                  <a:lnTo>
                    <a:pt x="7" y="43"/>
                  </a:lnTo>
                  <a:lnTo>
                    <a:pt x="15" y="50"/>
                  </a:lnTo>
                  <a:lnTo>
                    <a:pt x="26"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48" name="Line 277"/>
            <p:cNvSpPr>
              <a:spLocks noChangeShapeType="1"/>
            </p:cNvSpPr>
            <p:nvPr/>
          </p:nvSpPr>
          <p:spPr bwMode="auto">
            <a:xfrm flipV="1">
              <a:off x="4453" y="3072"/>
              <a:ext cx="30" cy="1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49" name="Line 278"/>
            <p:cNvSpPr>
              <a:spLocks noChangeShapeType="1"/>
            </p:cNvSpPr>
            <p:nvPr/>
          </p:nvSpPr>
          <p:spPr bwMode="auto">
            <a:xfrm flipV="1">
              <a:off x="2559" y="3184"/>
              <a:ext cx="27"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50" name="Freeform 279"/>
            <p:cNvSpPr>
              <a:spLocks/>
            </p:cNvSpPr>
            <p:nvPr/>
          </p:nvSpPr>
          <p:spPr bwMode="auto">
            <a:xfrm>
              <a:off x="2586" y="3155"/>
              <a:ext cx="28" cy="29"/>
            </a:xfrm>
            <a:custGeom>
              <a:avLst/>
              <a:gdLst>
                <a:gd name="T0" fmla="*/ 2 w 102"/>
                <a:gd name="T1" fmla="*/ 0 h 105"/>
                <a:gd name="T2" fmla="*/ 2 w 102"/>
                <a:gd name="T3" fmla="*/ 0 h 105"/>
                <a:gd name="T4" fmla="*/ 1 w 102"/>
                <a:gd name="T5" fmla="*/ 0 h 105"/>
                <a:gd name="T6" fmla="*/ 1 w 102"/>
                <a:gd name="T7" fmla="*/ 1 h 105"/>
                <a:gd name="T8" fmla="*/ 1 w 102"/>
                <a:gd name="T9" fmla="*/ 1 h 105"/>
                <a:gd name="T10" fmla="*/ 0 w 102"/>
                <a:gd name="T11" fmla="*/ 1 h 105"/>
                <a:gd name="T12" fmla="*/ 0 w 102"/>
                <a:gd name="T13" fmla="*/ 2 h 105"/>
                <a:gd name="T14" fmla="*/ 0 w 102"/>
                <a:gd name="T15" fmla="*/ 2 h 10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105">
                  <a:moveTo>
                    <a:pt x="102" y="0"/>
                  </a:moveTo>
                  <a:lnTo>
                    <a:pt x="85" y="2"/>
                  </a:lnTo>
                  <a:lnTo>
                    <a:pt x="67" y="9"/>
                  </a:lnTo>
                  <a:lnTo>
                    <a:pt x="50" y="22"/>
                  </a:lnTo>
                  <a:lnTo>
                    <a:pt x="34" y="39"/>
                  </a:lnTo>
                  <a:lnTo>
                    <a:pt x="19" y="59"/>
                  </a:lnTo>
                  <a:lnTo>
                    <a:pt x="8" y="82"/>
                  </a:lnTo>
                  <a:lnTo>
                    <a:pt x="0" y="1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51" name="Line 280"/>
            <p:cNvSpPr>
              <a:spLocks noChangeShapeType="1"/>
            </p:cNvSpPr>
            <p:nvPr/>
          </p:nvSpPr>
          <p:spPr bwMode="auto">
            <a:xfrm>
              <a:off x="2572" y="3197"/>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52" name="Freeform 281"/>
            <p:cNvSpPr>
              <a:spLocks/>
            </p:cNvSpPr>
            <p:nvPr/>
          </p:nvSpPr>
          <p:spPr bwMode="auto">
            <a:xfrm>
              <a:off x="4137" y="3005"/>
              <a:ext cx="4" cy="17"/>
            </a:xfrm>
            <a:custGeom>
              <a:avLst/>
              <a:gdLst>
                <a:gd name="T0" fmla="*/ 0 w 20"/>
                <a:gd name="T1" fmla="*/ 0 h 67"/>
                <a:gd name="T2" fmla="*/ 0 w 20"/>
                <a:gd name="T3" fmla="*/ 0 h 67"/>
                <a:gd name="T4" fmla="*/ 0 w 20"/>
                <a:gd name="T5" fmla="*/ 0 h 67"/>
                <a:gd name="T6" fmla="*/ 0 w 20"/>
                <a:gd name="T7" fmla="*/ 1 h 67"/>
                <a:gd name="T8" fmla="*/ 0 w 20"/>
                <a:gd name="T9" fmla="*/ 1 h 67"/>
                <a:gd name="T10" fmla="*/ 0 w 20"/>
                <a:gd name="T11" fmla="*/ 1 h 67"/>
                <a:gd name="T12" fmla="*/ 0 w 20"/>
                <a:gd name="T13" fmla="*/ 1 h 67"/>
                <a:gd name="T14" fmla="*/ 0 w 20"/>
                <a:gd name="T15" fmla="*/ 1 h 67"/>
                <a:gd name="T16" fmla="*/ 0 w 20"/>
                <a:gd name="T17" fmla="*/ 1 h 67"/>
                <a:gd name="T18" fmla="*/ 0 w 20"/>
                <a:gd name="T19" fmla="*/ 1 h 67"/>
                <a:gd name="T20" fmla="*/ 0 w 20"/>
                <a:gd name="T21" fmla="*/ 1 h 67"/>
                <a:gd name="T22" fmla="*/ 0 w 20"/>
                <a:gd name="T23" fmla="*/ 1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67">
                  <a:moveTo>
                    <a:pt x="3" y="0"/>
                  </a:moveTo>
                  <a:lnTo>
                    <a:pt x="1" y="10"/>
                  </a:lnTo>
                  <a:lnTo>
                    <a:pt x="0" y="18"/>
                  </a:lnTo>
                  <a:lnTo>
                    <a:pt x="0" y="27"/>
                  </a:lnTo>
                  <a:lnTo>
                    <a:pt x="1" y="32"/>
                  </a:lnTo>
                  <a:lnTo>
                    <a:pt x="2" y="36"/>
                  </a:lnTo>
                  <a:lnTo>
                    <a:pt x="3" y="41"/>
                  </a:lnTo>
                  <a:lnTo>
                    <a:pt x="5" y="44"/>
                  </a:lnTo>
                  <a:lnTo>
                    <a:pt x="9" y="52"/>
                  </a:lnTo>
                  <a:lnTo>
                    <a:pt x="15" y="60"/>
                  </a:lnTo>
                  <a:lnTo>
                    <a:pt x="17" y="63"/>
                  </a:lnTo>
                  <a:lnTo>
                    <a:pt x="2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53" name="Freeform 282"/>
            <p:cNvSpPr>
              <a:spLocks/>
            </p:cNvSpPr>
            <p:nvPr/>
          </p:nvSpPr>
          <p:spPr bwMode="auto">
            <a:xfrm>
              <a:off x="4097" y="2936"/>
              <a:ext cx="56" cy="86"/>
            </a:xfrm>
            <a:custGeom>
              <a:avLst/>
              <a:gdLst>
                <a:gd name="T0" fmla="*/ 4 w 203"/>
                <a:gd name="T1" fmla="*/ 1 h 319"/>
                <a:gd name="T2" fmla="*/ 4 w 203"/>
                <a:gd name="T3" fmla="*/ 1 h 319"/>
                <a:gd name="T4" fmla="*/ 4 w 203"/>
                <a:gd name="T5" fmla="*/ 0 h 319"/>
                <a:gd name="T6" fmla="*/ 4 w 203"/>
                <a:gd name="T7" fmla="*/ 0 h 319"/>
                <a:gd name="T8" fmla="*/ 4 w 203"/>
                <a:gd name="T9" fmla="*/ 0 h 319"/>
                <a:gd name="T10" fmla="*/ 4 w 203"/>
                <a:gd name="T11" fmla="*/ 0 h 319"/>
                <a:gd name="T12" fmla="*/ 4 w 203"/>
                <a:gd name="T13" fmla="*/ 0 h 319"/>
                <a:gd name="T14" fmla="*/ 3 w 203"/>
                <a:gd name="T15" fmla="*/ 0 h 319"/>
                <a:gd name="T16" fmla="*/ 2 w 203"/>
                <a:gd name="T17" fmla="*/ 0 h 319"/>
                <a:gd name="T18" fmla="*/ 2 w 203"/>
                <a:gd name="T19" fmla="*/ 0 h 319"/>
                <a:gd name="T20" fmla="*/ 2 w 203"/>
                <a:gd name="T21" fmla="*/ 0 h 319"/>
                <a:gd name="T22" fmla="*/ 2 w 203"/>
                <a:gd name="T23" fmla="*/ 0 h 319"/>
                <a:gd name="T24" fmla="*/ 2 w 203"/>
                <a:gd name="T25" fmla="*/ 1 h 319"/>
                <a:gd name="T26" fmla="*/ 1 w 203"/>
                <a:gd name="T27" fmla="*/ 1 h 319"/>
                <a:gd name="T28" fmla="*/ 1 w 203"/>
                <a:gd name="T29" fmla="*/ 1 h 319"/>
                <a:gd name="T30" fmla="*/ 1 w 203"/>
                <a:gd name="T31" fmla="*/ 2 h 319"/>
                <a:gd name="T32" fmla="*/ 1 w 203"/>
                <a:gd name="T33" fmla="*/ 3 h 319"/>
                <a:gd name="T34" fmla="*/ 0 w 203"/>
                <a:gd name="T35" fmla="*/ 4 h 319"/>
                <a:gd name="T36" fmla="*/ 0 w 203"/>
                <a:gd name="T37" fmla="*/ 5 h 319"/>
                <a:gd name="T38" fmla="*/ 0 w 203"/>
                <a:gd name="T39" fmla="*/ 5 h 319"/>
                <a:gd name="T40" fmla="*/ 0 w 203"/>
                <a:gd name="T41" fmla="*/ 5 h 319"/>
                <a:gd name="T42" fmla="*/ 0 w 203"/>
                <a:gd name="T43" fmla="*/ 6 h 319"/>
                <a:gd name="T44" fmla="*/ 0 w 203"/>
                <a:gd name="T45" fmla="*/ 6 h 319"/>
                <a:gd name="T46" fmla="*/ 0 w 203"/>
                <a:gd name="T47" fmla="*/ 6 h 319"/>
                <a:gd name="T48" fmla="*/ 1 w 203"/>
                <a:gd name="T49" fmla="*/ 6 h 319"/>
                <a:gd name="T50" fmla="*/ 1 w 203"/>
                <a:gd name="T51" fmla="*/ 6 h 319"/>
                <a:gd name="T52" fmla="*/ 1 w 203"/>
                <a:gd name="T53" fmla="*/ 6 h 319"/>
                <a:gd name="T54" fmla="*/ 1 w 203"/>
                <a:gd name="T55" fmla="*/ 6 h 319"/>
                <a:gd name="T56" fmla="*/ 2 w 203"/>
                <a:gd name="T57" fmla="*/ 6 h 319"/>
                <a:gd name="T58" fmla="*/ 2 w 203"/>
                <a:gd name="T59" fmla="*/ 6 h 319"/>
                <a:gd name="T60" fmla="*/ 2 w 203"/>
                <a:gd name="T61" fmla="*/ 6 h 319"/>
                <a:gd name="T62" fmla="*/ 2 w 203"/>
                <a:gd name="T63" fmla="*/ 6 h 319"/>
                <a:gd name="T64" fmla="*/ 2 w 203"/>
                <a:gd name="T65" fmla="*/ 6 h 319"/>
                <a:gd name="T66" fmla="*/ 3 w 203"/>
                <a:gd name="T67" fmla="*/ 6 h 319"/>
                <a:gd name="T68" fmla="*/ 3 w 203"/>
                <a:gd name="T69" fmla="*/ 6 h 319"/>
                <a:gd name="T70" fmla="*/ 3 w 203"/>
                <a:gd name="T71" fmla="*/ 5 h 319"/>
                <a:gd name="T72" fmla="*/ 3 w 203"/>
                <a:gd name="T73" fmla="*/ 5 h 319"/>
                <a:gd name="T74" fmla="*/ 3 w 203"/>
                <a:gd name="T75" fmla="*/ 4 h 319"/>
                <a:gd name="T76" fmla="*/ 4 w 203"/>
                <a:gd name="T77" fmla="*/ 3 h 319"/>
                <a:gd name="T78" fmla="*/ 4 w 203"/>
                <a:gd name="T79" fmla="*/ 2 h 319"/>
                <a:gd name="T80" fmla="*/ 4 w 203"/>
                <a:gd name="T81" fmla="*/ 1 h 3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03" h="319">
                  <a:moveTo>
                    <a:pt x="202" y="43"/>
                  </a:moveTo>
                  <a:lnTo>
                    <a:pt x="203" y="39"/>
                  </a:lnTo>
                  <a:lnTo>
                    <a:pt x="203" y="36"/>
                  </a:lnTo>
                  <a:lnTo>
                    <a:pt x="203" y="30"/>
                  </a:lnTo>
                  <a:lnTo>
                    <a:pt x="202" y="22"/>
                  </a:lnTo>
                  <a:lnTo>
                    <a:pt x="200" y="16"/>
                  </a:lnTo>
                  <a:lnTo>
                    <a:pt x="197" y="10"/>
                  </a:lnTo>
                  <a:lnTo>
                    <a:pt x="196" y="6"/>
                  </a:lnTo>
                  <a:lnTo>
                    <a:pt x="194" y="4"/>
                  </a:lnTo>
                  <a:lnTo>
                    <a:pt x="190" y="2"/>
                  </a:lnTo>
                  <a:lnTo>
                    <a:pt x="188" y="1"/>
                  </a:lnTo>
                  <a:lnTo>
                    <a:pt x="185" y="0"/>
                  </a:lnTo>
                  <a:lnTo>
                    <a:pt x="181" y="0"/>
                  </a:lnTo>
                  <a:lnTo>
                    <a:pt x="167" y="0"/>
                  </a:lnTo>
                  <a:lnTo>
                    <a:pt x="154" y="0"/>
                  </a:lnTo>
                  <a:lnTo>
                    <a:pt x="141" y="0"/>
                  </a:lnTo>
                  <a:lnTo>
                    <a:pt x="128" y="1"/>
                  </a:lnTo>
                  <a:lnTo>
                    <a:pt x="121" y="2"/>
                  </a:lnTo>
                  <a:lnTo>
                    <a:pt x="115" y="3"/>
                  </a:lnTo>
                  <a:lnTo>
                    <a:pt x="108" y="5"/>
                  </a:lnTo>
                  <a:lnTo>
                    <a:pt x="102" y="8"/>
                  </a:lnTo>
                  <a:lnTo>
                    <a:pt x="97" y="12"/>
                  </a:lnTo>
                  <a:lnTo>
                    <a:pt x="91" y="16"/>
                  </a:lnTo>
                  <a:lnTo>
                    <a:pt x="86" y="20"/>
                  </a:lnTo>
                  <a:lnTo>
                    <a:pt x="82" y="24"/>
                  </a:lnTo>
                  <a:lnTo>
                    <a:pt x="72" y="34"/>
                  </a:lnTo>
                  <a:lnTo>
                    <a:pt x="68" y="38"/>
                  </a:lnTo>
                  <a:lnTo>
                    <a:pt x="64" y="44"/>
                  </a:lnTo>
                  <a:lnTo>
                    <a:pt x="50" y="67"/>
                  </a:lnTo>
                  <a:lnTo>
                    <a:pt x="48" y="73"/>
                  </a:lnTo>
                  <a:lnTo>
                    <a:pt x="45" y="79"/>
                  </a:lnTo>
                  <a:lnTo>
                    <a:pt x="41" y="92"/>
                  </a:lnTo>
                  <a:lnTo>
                    <a:pt x="34" y="117"/>
                  </a:lnTo>
                  <a:lnTo>
                    <a:pt x="20" y="168"/>
                  </a:lnTo>
                  <a:lnTo>
                    <a:pt x="13" y="194"/>
                  </a:lnTo>
                  <a:lnTo>
                    <a:pt x="6" y="220"/>
                  </a:lnTo>
                  <a:lnTo>
                    <a:pt x="3" y="233"/>
                  </a:lnTo>
                  <a:lnTo>
                    <a:pt x="1" y="246"/>
                  </a:lnTo>
                  <a:lnTo>
                    <a:pt x="0" y="252"/>
                  </a:lnTo>
                  <a:lnTo>
                    <a:pt x="0" y="259"/>
                  </a:lnTo>
                  <a:lnTo>
                    <a:pt x="1" y="266"/>
                  </a:lnTo>
                  <a:lnTo>
                    <a:pt x="2" y="273"/>
                  </a:lnTo>
                  <a:lnTo>
                    <a:pt x="3" y="279"/>
                  </a:lnTo>
                  <a:lnTo>
                    <a:pt x="5" y="285"/>
                  </a:lnTo>
                  <a:lnTo>
                    <a:pt x="7" y="292"/>
                  </a:lnTo>
                  <a:lnTo>
                    <a:pt x="10" y="297"/>
                  </a:lnTo>
                  <a:lnTo>
                    <a:pt x="14" y="303"/>
                  </a:lnTo>
                  <a:lnTo>
                    <a:pt x="18" y="308"/>
                  </a:lnTo>
                  <a:lnTo>
                    <a:pt x="20" y="311"/>
                  </a:lnTo>
                  <a:lnTo>
                    <a:pt x="23" y="312"/>
                  </a:lnTo>
                  <a:lnTo>
                    <a:pt x="25" y="314"/>
                  </a:lnTo>
                  <a:lnTo>
                    <a:pt x="29" y="315"/>
                  </a:lnTo>
                  <a:lnTo>
                    <a:pt x="35" y="317"/>
                  </a:lnTo>
                  <a:lnTo>
                    <a:pt x="41" y="318"/>
                  </a:lnTo>
                  <a:lnTo>
                    <a:pt x="49" y="319"/>
                  </a:lnTo>
                  <a:lnTo>
                    <a:pt x="55" y="319"/>
                  </a:lnTo>
                  <a:lnTo>
                    <a:pt x="68" y="319"/>
                  </a:lnTo>
                  <a:lnTo>
                    <a:pt x="82" y="319"/>
                  </a:lnTo>
                  <a:lnTo>
                    <a:pt x="88" y="319"/>
                  </a:lnTo>
                  <a:lnTo>
                    <a:pt x="91" y="319"/>
                  </a:lnTo>
                  <a:lnTo>
                    <a:pt x="95" y="318"/>
                  </a:lnTo>
                  <a:lnTo>
                    <a:pt x="98" y="318"/>
                  </a:lnTo>
                  <a:lnTo>
                    <a:pt x="101" y="316"/>
                  </a:lnTo>
                  <a:lnTo>
                    <a:pt x="107" y="314"/>
                  </a:lnTo>
                  <a:lnTo>
                    <a:pt x="113" y="310"/>
                  </a:lnTo>
                  <a:lnTo>
                    <a:pt x="118" y="306"/>
                  </a:lnTo>
                  <a:lnTo>
                    <a:pt x="122" y="301"/>
                  </a:lnTo>
                  <a:lnTo>
                    <a:pt x="127" y="296"/>
                  </a:lnTo>
                  <a:lnTo>
                    <a:pt x="131" y="291"/>
                  </a:lnTo>
                  <a:lnTo>
                    <a:pt x="134" y="285"/>
                  </a:lnTo>
                  <a:lnTo>
                    <a:pt x="137" y="279"/>
                  </a:lnTo>
                  <a:lnTo>
                    <a:pt x="140" y="273"/>
                  </a:lnTo>
                  <a:lnTo>
                    <a:pt x="145" y="261"/>
                  </a:lnTo>
                  <a:lnTo>
                    <a:pt x="149" y="248"/>
                  </a:lnTo>
                  <a:lnTo>
                    <a:pt x="155" y="222"/>
                  </a:lnTo>
                  <a:lnTo>
                    <a:pt x="162" y="196"/>
                  </a:lnTo>
                  <a:lnTo>
                    <a:pt x="168" y="170"/>
                  </a:lnTo>
                  <a:lnTo>
                    <a:pt x="174" y="145"/>
                  </a:lnTo>
                  <a:lnTo>
                    <a:pt x="182" y="119"/>
                  </a:lnTo>
                  <a:lnTo>
                    <a:pt x="189" y="94"/>
                  </a:lnTo>
                  <a:lnTo>
                    <a:pt x="196" y="68"/>
                  </a:lnTo>
                  <a:lnTo>
                    <a:pt x="202" y="4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54" name="Freeform 283"/>
            <p:cNvSpPr>
              <a:spLocks/>
            </p:cNvSpPr>
            <p:nvPr/>
          </p:nvSpPr>
          <p:spPr bwMode="auto">
            <a:xfrm>
              <a:off x="3209" y="2111"/>
              <a:ext cx="59" cy="131"/>
            </a:xfrm>
            <a:custGeom>
              <a:avLst/>
              <a:gdLst>
                <a:gd name="T0" fmla="*/ 3 w 213"/>
                <a:gd name="T1" fmla="*/ 0 h 477"/>
                <a:gd name="T2" fmla="*/ 0 w 213"/>
                <a:gd name="T3" fmla="*/ 10 h 477"/>
                <a:gd name="T4" fmla="*/ 2 w 213"/>
                <a:gd name="T5" fmla="*/ 10 h 477"/>
                <a:gd name="T6" fmla="*/ 2 w 213"/>
                <a:gd name="T7" fmla="*/ 10 h 477"/>
                <a:gd name="T8" fmla="*/ 2 w 213"/>
                <a:gd name="T9" fmla="*/ 10 h 477"/>
                <a:gd name="T10" fmla="*/ 3 w 213"/>
                <a:gd name="T11" fmla="*/ 9 h 477"/>
                <a:gd name="T12" fmla="*/ 3 w 213"/>
                <a:gd name="T13" fmla="*/ 9 h 477"/>
                <a:gd name="T14" fmla="*/ 3 w 213"/>
                <a:gd name="T15" fmla="*/ 9 h 477"/>
                <a:gd name="T16" fmla="*/ 4 w 213"/>
                <a:gd name="T17" fmla="*/ 8 h 477"/>
                <a:gd name="T18" fmla="*/ 4 w 213"/>
                <a:gd name="T19" fmla="*/ 8 h 477"/>
                <a:gd name="T20" fmla="*/ 4 w 213"/>
                <a:gd name="T21" fmla="*/ 5 h 477"/>
                <a:gd name="T22" fmla="*/ 4 w 213"/>
                <a:gd name="T23" fmla="*/ 5 h 477"/>
                <a:gd name="T24" fmla="*/ 4 w 213"/>
                <a:gd name="T25" fmla="*/ 4 h 477"/>
                <a:gd name="T26" fmla="*/ 4 w 213"/>
                <a:gd name="T27" fmla="*/ 4 h 477"/>
                <a:gd name="T28" fmla="*/ 4 w 213"/>
                <a:gd name="T29" fmla="*/ 4 h 477"/>
                <a:gd name="T30" fmla="*/ 4 w 213"/>
                <a:gd name="T31" fmla="*/ 4 h 477"/>
                <a:gd name="T32" fmla="*/ 4 w 213"/>
                <a:gd name="T33" fmla="*/ 3 h 477"/>
                <a:gd name="T34" fmla="*/ 4 w 213"/>
                <a:gd name="T35" fmla="*/ 3 h 477"/>
                <a:gd name="T36" fmla="*/ 2 w 213"/>
                <a:gd name="T37" fmla="*/ 3 h 4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3" h="477">
                  <a:moveTo>
                    <a:pt x="128" y="0"/>
                  </a:moveTo>
                  <a:lnTo>
                    <a:pt x="0" y="477"/>
                  </a:lnTo>
                  <a:lnTo>
                    <a:pt x="83" y="477"/>
                  </a:lnTo>
                  <a:lnTo>
                    <a:pt x="98" y="475"/>
                  </a:lnTo>
                  <a:lnTo>
                    <a:pt x="114" y="467"/>
                  </a:lnTo>
                  <a:lnTo>
                    <a:pt x="129" y="456"/>
                  </a:lnTo>
                  <a:lnTo>
                    <a:pt x="144" y="442"/>
                  </a:lnTo>
                  <a:lnTo>
                    <a:pt x="156" y="424"/>
                  </a:lnTo>
                  <a:lnTo>
                    <a:pt x="166" y="404"/>
                  </a:lnTo>
                  <a:lnTo>
                    <a:pt x="173" y="384"/>
                  </a:lnTo>
                  <a:lnTo>
                    <a:pt x="209" y="251"/>
                  </a:lnTo>
                  <a:lnTo>
                    <a:pt x="213" y="231"/>
                  </a:lnTo>
                  <a:lnTo>
                    <a:pt x="213" y="210"/>
                  </a:lnTo>
                  <a:lnTo>
                    <a:pt x="210" y="193"/>
                  </a:lnTo>
                  <a:lnTo>
                    <a:pt x="204" y="179"/>
                  </a:lnTo>
                  <a:lnTo>
                    <a:pt x="194" y="168"/>
                  </a:lnTo>
                  <a:lnTo>
                    <a:pt x="182" y="160"/>
                  </a:lnTo>
                  <a:lnTo>
                    <a:pt x="168" y="158"/>
                  </a:lnTo>
                  <a:lnTo>
                    <a:pt x="85" y="1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55" name="Line 284"/>
            <p:cNvSpPr>
              <a:spLocks noChangeShapeType="1"/>
            </p:cNvSpPr>
            <p:nvPr/>
          </p:nvSpPr>
          <p:spPr bwMode="auto">
            <a:xfrm flipH="1">
              <a:off x="1461" y="3765"/>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56" name="Freeform 285"/>
            <p:cNvSpPr>
              <a:spLocks/>
            </p:cNvSpPr>
            <p:nvPr/>
          </p:nvSpPr>
          <p:spPr bwMode="auto">
            <a:xfrm>
              <a:off x="1447" y="3738"/>
              <a:ext cx="14" cy="27"/>
            </a:xfrm>
            <a:custGeom>
              <a:avLst/>
              <a:gdLst>
                <a:gd name="T0" fmla="*/ 0 w 45"/>
                <a:gd name="T1" fmla="*/ 0 h 93"/>
                <a:gd name="T2" fmla="*/ 0 w 45"/>
                <a:gd name="T3" fmla="*/ 1 h 93"/>
                <a:gd name="T4" fmla="*/ 0 w 45"/>
                <a:gd name="T5" fmla="*/ 1 h 93"/>
                <a:gd name="T6" fmla="*/ 0 w 45"/>
                <a:gd name="T7" fmla="*/ 1 h 93"/>
                <a:gd name="T8" fmla="*/ 0 w 45"/>
                <a:gd name="T9" fmla="*/ 2 h 93"/>
                <a:gd name="T10" fmla="*/ 1 w 45"/>
                <a:gd name="T11" fmla="*/ 2 h 93"/>
                <a:gd name="T12" fmla="*/ 1 w 45"/>
                <a:gd name="T13" fmla="*/ 2 h 93"/>
                <a:gd name="T14" fmla="*/ 1 w 45"/>
                <a:gd name="T15" fmla="*/ 2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5" h="93">
                  <a:moveTo>
                    <a:pt x="4" y="0"/>
                  </a:moveTo>
                  <a:lnTo>
                    <a:pt x="1" y="21"/>
                  </a:lnTo>
                  <a:lnTo>
                    <a:pt x="0" y="40"/>
                  </a:lnTo>
                  <a:lnTo>
                    <a:pt x="3" y="58"/>
                  </a:lnTo>
                  <a:lnTo>
                    <a:pt x="9" y="73"/>
                  </a:lnTo>
                  <a:lnTo>
                    <a:pt x="19" y="84"/>
                  </a:lnTo>
                  <a:lnTo>
                    <a:pt x="31" y="90"/>
                  </a:lnTo>
                  <a:lnTo>
                    <a:pt x="45"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57" name="Line 286"/>
            <p:cNvSpPr>
              <a:spLocks noChangeShapeType="1"/>
            </p:cNvSpPr>
            <p:nvPr/>
          </p:nvSpPr>
          <p:spPr bwMode="auto">
            <a:xfrm flipV="1">
              <a:off x="1449" y="3701"/>
              <a:ext cx="10" cy="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58" name="Freeform 287"/>
            <p:cNvSpPr>
              <a:spLocks/>
            </p:cNvSpPr>
            <p:nvPr/>
          </p:nvSpPr>
          <p:spPr bwMode="auto">
            <a:xfrm>
              <a:off x="1459" y="3676"/>
              <a:ext cx="25" cy="25"/>
            </a:xfrm>
            <a:custGeom>
              <a:avLst/>
              <a:gdLst>
                <a:gd name="T0" fmla="*/ 2 w 90"/>
                <a:gd name="T1" fmla="*/ 0 h 93"/>
                <a:gd name="T2" fmla="*/ 2 w 90"/>
                <a:gd name="T3" fmla="*/ 0 h 93"/>
                <a:gd name="T4" fmla="*/ 1 w 90"/>
                <a:gd name="T5" fmla="*/ 0 h 93"/>
                <a:gd name="T6" fmla="*/ 1 w 90"/>
                <a:gd name="T7" fmla="*/ 0 h 93"/>
                <a:gd name="T8" fmla="*/ 1 w 90"/>
                <a:gd name="T9" fmla="*/ 1 h 93"/>
                <a:gd name="T10" fmla="*/ 0 w 90"/>
                <a:gd name="T11" fmla="*/ 1 h 93"/>
                <a:gd name="T12" fmla="*/ 0 w 90"/>
                <a:gd name="T13" fmla="*/ 1 h 93"/>
                <a:gd name="T14" fmla="*/ 0 w 90"/>
                <a:gd name="T15" fmla="*/ 2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 h="93">
                  <a:moveTo>
                    <a:pt x="90" y="0"/>
                  </a:moveTo>
                  <a:lnTo>
                    <a:pt x="75" y="2"/>
                  </a:lnTo>
                  <a:lnTo>
                    <a:pt x="59" y="9"/>
                  </a:lnTo>
                  <a:lnTo>
                    <a:pt x="44" y="20"/>
                  </a:lnTo>
                  <a:lnTo>
                    <a:pt x="29" y="34"/>
                  </a:lnTo>
                  <a:lnTo>
                    <a:pt x="17" y="52"/>
                  </a:lnTo>
                  <a:lnTo>
                    <a:pt x="7" y="71"/>
                  </a:lnTo>
                  <a:lnTo>
                    <a:pt x="0"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59" name="Line 288"/>
            <p:cNvSpPr>
              <a:spLocks noChangeShapeType="1"/>
            </p:cNvSpPr>
            <p:nvPr/>
          </p:nvSpPr>
          <p:spPr bwMode="auto">
            <a:xfrm>
              <a:off x="1484" y="3676"/>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60" name="Freeform 289"/>
            <p:cNvSpPr>
              <a:spLocks/>
            </p:cNvSpPr>
            <p:nvPr/>
          </p:nvSpPr>
          <p:spPr bwMode="auto">
            <a:xfrm>
              <a:off x="4097" y="1900"/>
              <a:ext cx="56" cy="88"/>
            </a:xfrm>
            <a:custGeom>
              <a:avLst/>
              <a:gdLst>
                <a:gd name="T0" fmla="*/ 4 w 203"/>
                <a:gd name="T1" fmla="*/ 1 h 318"/>
                <a:gd name="T2" fmla="*/ 4 w 203"/>
                <a:gd name="T3" fmla="*/ 1 h 318"/>
                <a:gd name="T4" fmla="*/ 4 w 203"/>
                <a:gd name="T5" fmla="*/ 0 h 318"/>
                <a:gd name="T6" fmla="*/ 4 w 203"/>
                <a:gd name="T7" fmla="*/ 0 h 318"/>
                <a:gd name="T8" fmla="*/ 4 w 203"/>
                <a:gd name="T9" fmla="*/ 0 h 318"/>
                <a:gd name="T10" fmla="*/ 4 w 203"/>
                <a:gd name="T11" fmla="*/ 0 h 318"/>
                <a:gd name="T12" fmla="*/ 4 w 203"/>
                <a:gd name="T13" fmla="*/ 0 h 318"/>
                <a:gd name="T14" fmla="*/ 3 w 203"/>
                <a:gd name="T15" fmla="*/ 0 h 318"/>
                <a:gd name="T16" fmla="*/ 2 w 203"/>
                <a:gd name="T17" fmla="*/ 0 h 318"/>
                <a:gd name="T18" fmla="*/ 2 w 203"/>
                <a:gd name="T19" fmla="*/ 0 h 318"/>
                <a:gd name="T20" fmla="*/ 2 w 203"/>
                <a:gd name="T21" fmla="*/ 0 h 318"/>
                <a:gd name="T22" fmla="*/ 2 w 203"/>
                <a:gd name="T23" fmla="*/ 0 h 318"/>
                <a:gd name="T24" fmla="*/ 2 w 203"/>
                <a:gd name="T25" fmla="*/ 1 h 318"/>
                <a:gd name="T26" fmla="*/ 1 w 203"/>
                <a:gd name="T27" fmla="*/ 1 h 318"/>
                <a:gd name="T28" fmla="*/ 1 w 203"/>
                <a:gd name="T29" fmla="*/ 2 h 318"/>
                <a:gd name="T30" fmla="*/ 1 w 203"/>
                <a:gd name="T31" fmla="*/ 2 h 318"/>
                <a:gd name="T32" fmla="*/ 1 w 203"/>
                <a:gd name="T33" fmla="*/ 4 h 318"/>
                <a:gd name="T34" fmla="*/ 0 w 203"/>
                <a:gd name="T35" fmla="*/ 5 h 318"/>
                <a:gd name="T36" fmla="*/ 0 w 203"/>
                <a:gd name="T37" fmla="*/ 5 h 318"/>
                <a:gd name="T38" fmla="*/ 0 w 203"/>
                <a:gd name="T39" fmla="*/ 6 h 318"/>
                <a:gd name="T40" fmla="*/ 0 w 203"/>
                <a:gd name="T41" fmla="*/ 6 h 318"/>
                <a:gd name="T42" fmla="*/ 0 w 203"/>
                <a:gd name="T43" fmla="*/ 6 h 318"/>
                <a:gd name="T44" fmla="*/ 0 w 203"/>
                <a:gd name="T45" fmla="*/ 6 h 318"/>
                <a:gd name="T46" fmla="*/ 0 w 203"/>
                <a:gd name="T47" fmla="*/ 7 h 318"/>
                <a:gd name="T48" fmla="*/ 1 w 203"/>
                <a:gd name="T49" fmla="*/ 7 h 318"/>
                <a:gd name="T50" fmla="*/ 1 w 203"/>
                <a:gd name="T51" fmla="*/ 7 h 318"/>
                <a:gd name="T52" fmla="*/ 1 w 203"/>
                <a:gd name="T53" fmla="*/ 7 h 318"/>
                <a:gd name="T54" fmla="*/ 1 w 203"/>
                <a:gd name="T55" fmla="*/ 7 h 318"/>
                <a:gd name="T56" fmla="*/ 2 w 203"/>
                <a:gd name="T57" fmla="*/ 7 h 318"/>
                <a:gd name="T58" fmla="*/ 2 w 203"/>
                <a:gd name="T59" fmla="*/ 7 h 318"/>
                <a:gd name="T60" fmla="*/ 2 w 203"/>
                <a:gd name="T61" fmla="*/ 7 h 318"/>
                <a:gd name="T62" fmla="*/ 2 w 203"/>
                <a:gd name="T63" fmla="*/ 7 h 318"/>
                <a:gd name="T64" fmla="*/ 2 w 203"/>
                <a:gd name="T65" fmla="*/ 6 h 318"/>
                <a:gd name="T66" fmla="*/ 3 w 203"/>
                <a:gd name="T67" fmla="*/ 6 h 318"/>
                <a:gd name="T68" fmla="*/ 3 w 203"/>
                <a:gd name="T69" fmla="*/ 6 h 318"/>
                <a:gd name="T70" fmla="*/ 3 w 203"/>
                <a:gd name="T71" fmla="*/ 6 h 318"/>
                <a:gd name="T72" fmla="*/ 3 w 203"/>
                <a:gd name="T73" fmla="*/ 5 h 318"/>
                <a:gd name="T74" fmla="*/ 3 w 203"/>
                <a:gd name="T75" fmla="*/ 4 h 318"/>
                <a:gd name="T76" fmla="*/ 4 w 203"/>
                <a:gd name="T77" fmla="*/ 3 h 318"/>
                <a:gd name="T78" fmla="*/ 4 w 203"/>
                <a:gd name="T79" fmla="*/ 2 h 318"/>
                <a:gd name="T80" fmla="*/ 4 w 203"/>
                <a:gd name="T81" fmla="*/ 1 h 3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03" h="318">
                  <a:moveTo>
                    <a:pt x="202" y="41"/>
                  </a:moveTo>
                  <a:lnTo>
                    <a:pt x="202" y="38"/>
                  </a:lnTo>
                  <a:lnTo>
                    <a:pt x="203" y="35"/>
                  </a:lnTo>
                  <a:lnTo>
                    <a:pt x="203" y="29"/>
                  </a:lnTo>
                  <a:lnTo>
                    <a:pt x="201" y="22"/>
                  </a:lnTo>
                  <a:lnTo>
                    <a:pt x="199" y="15"/>
                  </a:lnTo>
                  <a:lnTo>
                    <a:pt x="197" y="8"/>
                  </a:lnTo>
                  <a:lnTo>
                    <a:pt x="195" y="5"/>
                  </a:lnTo>
                  <a:lnTo>
                    <a:pt x="192" y="3"/>
                  </a:lnTo>
                  <a:lnTo>
                    <a:pt x="190" y="1"/>
                  </a:lnTo>
                  <a:lnTo>
                    <a:pt x="187" y="0"/>
                  </a:lnTo>
                  <a:lnTo>
                    <a:pt x="184" y="0"/>
                  </a:lnTo>
                  <a:lnTo>
                    <a:pt x="181" y="0"/>
                  </a:lnTo>
                  <a:lnTo>
                    <a:pt x="167" y="0"/>
                  </a:lnTo>
                  <a:lnTo>
                    <a:pt x="153" y="0"/>
                  </a:lnTo>
                  <a:lnTo>
                    <a:pt x="140" y="0"/>
                  </a:lnTo>
                  <a:lnTo>
                    <a:pt x="127" y="1"/>
                  </a:lnTo>
                  <a:lnTo>
                    <a:pt x="121" y="1"/>
                  </a:lnTo>
                  <a:lnTo>
                    <a:pt x="115" y="3"/>
                  </a:lnTo>
                  <a:lnTo>
                    <a:pt x="108" y="5"/>
                  </a:lnTo>
                  <a:lnTo>
                    <a:pt x="102" y="7"/>
                  </a:lnTo>
                  <a:lnTo>
                    <a:pt x="97" y="10"/>
                  </a:lnTo>
                  <a:lnTo>
                    <a:pt x="91" y="15"/>
                  </a:lnTo>
                  <a:lnTo>
                    <a:pt x="86" y="19"/>
                  </a:lnTo>
                  <a:lnTo>
                    <a:pt x="81" y="23"/>
                  </a:lnTo>
                  <a:lnTo>
                    <a:pt x="71" y="33"/>
                  </a:lnTo>
                  <a:lnTo>
                    <a:pt x="67" y="38"/>
                  </a:lnTo>
                  <a:lnTo>
                    <a:pt x="64" y="44"/>
                  </a:lnTo>
                  <a:lnTo>
                    <a:pt x="50" y="66"/>
                  </a:lnTo>
                  <a:lnTo>
                    <a:pt x="47" y="72"/>
                  </a:lnTo>
                  <a:lnTo>
                    <a:pt x="44" y="79"/>
                  </a:lnTo>
                  <a:lnTo>
                    <a:pt x="40" y="91"/>
                  </a:lnTo>
                  <a:lnTo>
                    <a:pt x="34" y="117"/>
                  </a:lnTo>
                  <a:lnTo>
                    <a:pt x="20" y="168"/>
                  </a:lnTo>
                  <a:lnTo>
                    <a:pt x="12" y="194"/>
                  </a:lnTo>
                  <a:lnTo>
                    <a:pt x="6" y="219"/>
                  </a:lnTo>
                  <a:lnTo>
                    <a:pt x="3" y="232"/>
                  </a:lnTo>
                  <a:lnTo>
                    <a:pt x="1" y="245"/>
                  </a:lnTo>
                  <a:lnTo>
                    <a:pt x="0" y="251"/>
                  </a:lnTo>
                  <a:lnTo>
                    <a:pt x="0" y="259"/>
                  </a:lnTo>
                  <a:lnTo>
                    <a:pt x="0" y="265"/>
                  </a:lnTo>
                  <a:lnTo>
                    <a:pt x="1" y="271"/>
                  </a:lnTo>
                  <a:lnTo>
                    <a:pt x="2" y="278"/>
                  </a:lnTo>
                  <a:lnTo>
                    <a:pt x="4" y="284"/>
                  </a:lnTo>
                  <a:lnTo>
                    <a:pt x="6" y="291"/>
                  </a:lnTo>
                  <a:lnTo>
                    <a:pt x="9" y="297"/>
                  </a:lnTo>
                  <a:lnTo>
                    <a:pt x="12" y="302"/>
                  </a:lnTo>
                  <a:lnTo>
                    <a:pt x="17" y="308"/>
                  </a:lnTo>
                  <a:lnTo>
                    <a:pt x="20" y="310"/>
                  </a:lnTo>
                  <a:lnTo>
                    <a:pt x="22" y="312"/>
                  </a:lnTo>
                  <a:lnTo>
                    <a:pt x="25" y="313"/>
                  </a:lnTo>
                  <a:lnTo>
                    <a:pt x="28" y="315"/>
                  </a:lnTo>
                  <a:lnTo>
                    <a:pt x="35" y="317"/>
                  </a:lnTo>
                  <a:lnTo>
                    <a:pt x="41" y="318"/>
                  </a:lnTo>
                  <a:lnTo>
                    <a:pt x="48" y="318"/>
                  </a:lnTo>
                  <a:lnTo>
                    <a:pt x="54" y="318"/>
                  </a:lnTo>
                  <a:lnTo>
                    <a:pt x="68" y="318"/>
                  </a:lnTo>
                  <a:lnTo>
                    <a:pt x="81" y="318"/>
                  </a:lnTo>
                  <a:lnTo>
                    <a:pt x="88" y="318"/>
                  </a:lnTo>
                  <a:lnTo>
                    <a:pt x="91" y="318"/>
                  </a:lnTo>
                  <a:lnTo>
                    <a:pt x="94" y="318"/>
                  </a:lnTo>
                  <a:lnTo>
                    <a:pt x="98" y="317"/>
                  </a:lnTo>
                  <a:lnTo>
                    <a:pt x="101" y="316"/>
                  </a:lnTo>
                  <a:lnTo>
                    <a:pt x="106" y="313"/>
                  </a:lnTo>
                  <a:lnTo>
                    <a:pt x="111" y="309"/>
                  </a:lnTo>
                  <a:lnTo>
                    <a:pt x="117" y="304"/>
                  </a:lnTo>
                  <a:lnTo>
                    <a:pt x="122" y="300"/>
                  </a:lnTo>
                  <a:lnTo>
                    <a:pt x="126" y="295"/>
                  </a:lnTo>
                  <a:lnTo>
                    <a:pt x="130" y="289"/>
                  </a:lnTo>
                  <a:lnTo>
                    <a:pt x="134" y="284"/>
                  </a:lnTo>
                  <a:lnTo>
                    <a:pt x="137" y="278"/>
                  </a:lnTo>
                  <a:lnTo>
                    <a:pt x="139" y="272"/>
                  </a:lnTo>
                  <a:lnTo>
                    <a:pt x="144" y="260"/>
                  </a:lnTo>
                  <a:lnTo>
                    <a:pt x="148" y="247"/>
                  </a:lnTo>
                  <a:lnTo>
                    <a:pt x="154" y="221"/>
                  </a:lnTo>
                  <a:lnTo>
                    <a:pt x="160" y="196"/>
                  </a:lnTo>
                  <a:lnTo>
                    <a:pt x="167" y="169"/>
                  </a:lnTo>
                  <a:lnTo>
                    <a:pt x="174" y="144"/>
                  </a:lnTo>
                  <a:lnTo>
                    <a:pt x="181" y="118"/>
                  </a:lnTo>
                  <a:lnTo>
                    <a:pt x="188" y="92"/>
                  </a:lnTo>
                  <a:lnTo>
                    <a:pt x="196" y="67"/>
                  </a:lnTo>
                  <a:lnTo>
                    <a:pt x="201" y="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61" name="Freeform 290"/>
            <p:cNvSpPr>
              <a:spLocks/>
            </p:cNvSpPr>
            <p:nvPr/>
          </p:nvSpPr>
          <p:spPr bwMode="auto">
            <a:xfrm>
              <a:off x="4135" y="1969"/>
              <a:ext cx="6" cy="19"/>
            </a:xfrm>
            <a:custGeom>
              <a:avLst/>
              <a:gdLst>
                <a:gd name="T0" fmla="*/ 0 w 20"/>
                <a:gd name="T1" fmla="*/ 0 h 66"/>
                <a:gd name="T2" fmla="*/ 0 w 20"/>
                <a:gd name="T3" fmla="*/ 0 h 66"/>
                <a:gd name="T4" fmla="*/ 0 w 20"/>
                <a:gd name="T5" fmla="*/ 0 h 66"/>
                <a:gd name="T6" fmla="*/ 0 w 20"/>
                <a:gd name="T7" fmla="*/ 1 h 66"/>
                <a:gd name="T8" fmla="*/ 0 w 20"/>
                <a:gd name="T9" fmla="*/ 1 h 66"/>
                <a:gd name="T10" fmla="*/ 0 w 20"/>
                <a:gd name="T11" fmla="*/ 1 h 66"/>
                <a:gd name="T12" fmla="*/ 0 w 20"/>
                <a:gd name="T13" fmla="*/ 1 h 66"/>
                <a:gd name="T14" fmla="*/ 0 w 20"/>
                <a:gd name="T15" fmla="*/ 1 h 66"/>
                <a:gd name="T16" fmla="*/ 0 w 20"/>
                <a:gd name="T17" fmla="*/ 1 h 66"/>
                <a:gd name="T18" fmla="*/ 0 w 20"/>
                <a:gd name="T19" fmla="*/ 1 h 66"/>
                <a:gd name="T20" fmla="*/ 1 w 20"/>
                <a:gd name="T21" fmla="*/ 1 h 66"/>
                <a:gd name="T22" fmla="*/ 1 w 20"/>
                <a:gd name="T23" fmla="*/ 1 h 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66">
                  <a:moveTo>
                    <a:pt x="3" y="0"/>
                  </a:moveTo>
                  <a:lnTo>
                    <a:pt x="0" y="9"/>
                  </a:lnTo>
                  <a:lnTo>
                    <a:pt x="0" y="17"/>
                  </a:lnTo>
                  <a:lnTo>
                    <a:pt x="0" y="27"/>
                  </a:lnTo>
                  <a:lnTo>
                    <a:pt x="0" y="31"/>
                  </a:lnTo>
                  <a:lnTo>
                    <a:pt x="2" y="35"/>
                  </a:lnTo>
                  <a:lnTo>
                    <a:pt x="4" y="40"/>
                  </a:lnTo>
                  <a:lnTo>
                    <a:pt x="5" y="44"/>
                  </a:lnTo>
                  <a:lnTo>
                    <a:pt x="10" y="51"/>
                  </a:lnTo>
                  <a:lnTo>
                    <a:pt x="14" y="59"/>
                  </a:lnTo>
                  <a:lnTo>
                    <a:pt x="16" y="63"/>
                  </a:lnTo>
                  <a:lnTo>
                    <a:pt x="20" y="6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62" name="Line 291"/>
            <p:cNvSpPr>
              <a:spLocks noChangeShapeType="1"/>
            </p:cNvSpPr>
            <p:nvPr/>
          </p:nvSpPr>
          <p:spPr bwMode="auto">
            <a:xfrm flipH="1">
              <a:off x="4189" y="1858"/>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63" name="Freeform 292"/>
            <p:cNvSpPr>
              <a:spLocks/>
            </p:cNvSpPr>
            <p:nvPr/>
          </p:nvSpPr>
          <p:spPr bwMode="auto">
            <a:xfrm>
              <a:off x="3343" y="272"/>
              <a:ext cx="58" cy="130"/>
            </a:xfrm>
            <a:custGeom>
              <a:avLst/>
              <a:gdLst>
                <a:gd name="T0" fmla="*/ 3 w 213"/>
                <a:gd name="T1" fmla="*/ 0 h 478"/>
                <a:gd name="T2" fmla="*/ 0 w 213"/>
                <a:gd name="T3" fmla="*/ 10 h 478"/>
                <a:gd name="T4" fmla="*/ 2 w 213"/>
                <a:gd name="T5" fmla="*/ 10 h 478"/>
                <a:gd name="T6" fmla="*/ 2 w 213"/>
                <a:gd name="T7" fmla="*/ 10 h 478"/>
                <a:gd name="T8" fmla="*/ 2 w 213"/>
                <a:gd name="T9" fmla="*/ 10 h 478"/>
                <a:gd name="T10" fmla="*/ 3 w 213"/>
                <a:gd name="T11" fmla="*/ 9 h 478"/>
                <a:gd name="T12" fmla="*/ 3 w 213"/>
                <a:gd name="T13" fmla="*/ 9 h 478"/>
                <a:gd name="T14" fmla="*/ 3 w 213"/>
                <a:gd name="T15" fmla="*/ 9 h 478"/>
                <a:gd name="T16" fmla="*/ 3 w 213"/>
                <a:gd name="T17" fmla="*/ 8 h 478"/>
                <a:gd name="T18" fmla="*/ 4 w 213"/>
                <a:gd name="T19" fmla="*/ 8 h 478"/>
                <a:gd name="T20" fmla="*/ 4 w 213"/>
                <a:gd name="T21" fmla="*/ 5 h 478"/>
                <a:gd name="T22" fmla="*/ 4 w 213"/>
                <a:gd name="T23" fmla="*/ 5 h 478"/>
                <a:gd name="T24" fmla="*/ 4 w 213"/>
                <a:gd name="T25" fmla="*/ 4 h 478"/>
                <a:gd name="T26" fmla="*/ 4 w 213"/>
                <a:gd name="T27" fmla="*/ 4 h 478"/>
                <a:gd name="T28" fmla="*/ 4 w 213"/>
                <a:gd name="T29" fmla="*/ 4 h 478"/>
                <a:gd name="T30" fmla="*/ 4 w 213"/>
                <a:gd name="T31" fmla="*/ 4 h 478"/>
                <a:gd name="T32" fmla="*/ 4 w 213"/>
                <a:gd name="T33" fmla="*/ 3 h 478"/>
                <a:gd name="T34" fmla="*/ 4 w 213"/>
                <a:gd name="T35" fmla="*/ 3 h 478"/>
                <a:gd name="T36" fmla="*/ 2 w 213"/>
                <a:gd name="T37" fmla="*/ 3 h 4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3" h="478">
                  <a:moveTo>
                    <a:pt x="128" y="0"/>
                  </a:moveTo>
                  <a:lnTo>
                    <a:pt x="0" y="478"/>
                  </a:lnTo>
                  <a:lnTo>
                    <a:pt x="83" y="478"/>
                  </a:lnTo>
                  <a:lnTo>
                    <a:pt x="98" y="476"/>
                  </a:lnTo>
                  <a:lnTo>
                    <a:pt x="114" y="469"/>
                  </a:lnTo>
                  <a:lnTo>
                    <a:pt x="129" y="458"/>
                  </a:lnTo>
                  <a:lnTo>
                    <a:pt x="144" y="443"/>
                  </a:lnTo>
                  <a:lnTo>
                    <a:pt x="155" y="426"/>
                  </a:lnTo>
                  <a:lnTo>
                    <a:pt x="166" y="406"/>
                  </a:lnTo>
                  <a:lnTo>
                    <a:pt x="173" y="386"/>
                  </a:lnTo>
                  <a:lnTo>
                    <a:pt x="208" y="253"/>
                  </a:lnTo>
                  <a:lnTo>
                    <a:pt x="213" y="232"/>
                  </a:lnTo>
                  <a:lnTo>
                    <a:pt x="213" y="212"/>
                  </a:lnTo>
                  <a:lnTo>
                    <a:pt x="210" y="195"/>
                  </a:lnTo>
                  <a:lnTo>
                    <a:pt x="203" y="180"/>
                  </a:lnTo>
                  <a:lnTo>
                    <a:pt x="194" y="170"/>
                  </a:lnTo>
                  <a:lnTo>
                    <a:pt x="182" y="162"/>
                  </a:lnTo>
                  <a:lnTo>
                    <a:pt x="168" y="160"/>
                  </a:lnTo>
                  <a:lnTo>
                    <a:pt x="85" y="1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64" name="Line 293"/>
            <p:cNvSpPr>
              <a:spLocks noChangeShapeType="1"/>
            </p:cNvSpPr>
            <p:nvPr/>
          </p:nvSpPr>
          <p:spPr bwMode="auto">
            <a:xfrm flipH="1">
              <a:off x="3418" y="272"/>
              <a:ext cx="14"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65" name="Line 294"/>
            <p:cNvSpPr>
              <a:spLocks noChangeShapeType="1"/>
            </p:cNvSpPr>
            <p:nvPr/>
          </p:nvSpPr>
          <p:spPr bwMode="auto">
            <a:xfrm flipH="1">
              <a:off x="1484" y="1079"/>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66" name="Freeform 295"/>
            <p:cNvSpPr>
              <a:spLocks/>
            </p:cNvSpPr>
            <p:nvPr/>
          </p:nvSpPr>
          <p:spPr bwMode="auto">
            <a:xfrm>
              <a:off x="1470" y="1054"/>
              <a:ext cx="14" cy="25"/>
            </a:xfrm>
            <a:custGeom>
              <a:avLst/>
              <a:gdLst>
                <a:gd name="T0" fmla="*/ 0 w 45"/>
                <a:gd name="T1" fmla="*/ 0 h 93"/>
                <a:gd name="T2" fmla="*/ 0 w 45"/>
                <a:gd name="T3" fmla="*/ 1 h 93"/>
                <a:gd name="T4" fmla="*/ 0 w 45"/>
                <a:gd name="T5" fmla="*/ 1 h 93"/>
                <a:gd name="T6" fmla="*/ 0 w 45"/>
                <a:gd name="T7" fmla="*/ 1 h 93"/>
                <a:gd name="T8" fmla="*/ 0 w 45"/>
                <a:gd name="T9" fmla="*/ 1 h 93"/>
                <a:gd name="T10" fmla="*/ 1 w 45"/>
                <a:gd name="T11" fmla="*/ 2 h 93"/>
                <a:gd name="T12" fmla="*/ 1 w 45"/>
                <a:gd name="T13" fmla="*/ 2 h 93"/>
                <a:gd name="T14" fmla="*/ 1 w 45"/>
                <a:gd name="T15" fmla="*/ 2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5" h="93">
                  <a:moveTo>
                    <a:pt x="4" y="0"/>
                  </a:moveTo>
                  <a:lnTo>
                    <a:pt x="1" y="21"/>
                  </a:lnTo>
                  <a:lnTo>
                    <a:pt x="0" y="41"/>
                  </a:lnTo>
                  <a:lnTo>
                    <a:pt x="3" y="58"/>
                  </a:lnTo>
                  <a:lnTo>
                    <a:pt x="10" y="73"/>
                  </a:lnTo>
                  <a:lnTo>
                    <a:pt x="19" y="84"/>
                  </a:lnTo>
                  <a:lnTo>
                    <a:pt x="31" y="91"/>
                  </a:lnTo>
                  <a:lnTo>
                    <a:pt x="45"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67" name="Line 296"/>
            <p:cNvSpPr>
              <a:spLocks noChangeShapeType="1"/>
            </p:cNvSpPr>
            <p:nvPr/>
          </p:nvSpPr>
          <p:spPr bwMode="auto">
            <a:xfrm flipV="1">
              <a:off x="1472" y="1018"/>
              <a:ext cx="10"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68" name="Freeform 297"/>
            <p:cNvSpPr>
              <a:spLocks/>
            </p:cNvSpPr>
            <p:nvPr/>
          </p:nvSpPr>
          <p:spPr bwMode="auto">
            <a:xfrm>
              <a:off x="1482" y="991"/>
              <a:ext cx="25" cy="27"/>
            </a:xfrm>
            <a:custGeom>
              <a:avLst/>
              <a:gdLst>
                <a:gd name="T0" fmla="*/ 2 w 90"/>
                <a:gd name="T1" fmla="*/ 0 h 92"/>
                <a:gd name="T2" fmla="*/ 2 w 90"/>
                <a:gd name="T3" fmla="*/ 0 h 92"/>
                <a:gd name="T4" fmla="*/ 1 w 90"/>
                <a:gd name="T5" fmla="*/ 0 h 92"/>
                <a:gd name="T6" fmla="*/ 1 w 90"/>
                <a:gd name="T7" fmla="*/ 1 h 92"/>
                <a:gd name="T8" fmla="*/ 1 w 90"/>
                <a:gd name="T9" fmla="*/ 1 h 92"/>
                <a:gd name="T10" fmla="*/ 0 w 90"/>
                <a:gd name="T11" fmla="*/ 1 h 92"/>
                <a:gd name="T12" fmla="*/ 0 w 90"/>
                <a:gd name="T13" fmla="*/ 2 h 92"/>
                <a:gd name="T14" fmla="*/ 0 w 90"/>
                <a:gd name="T15" fmla="*/ 2 h 9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 h="92">
                  <a:moveTo>
                    <a:pt x="90" y="0"/>
                  </a:moveTo>
                  <a:lnTo>
                    <a:pt x="75" y="2"/>
                  </a:lnTo>
                  <a:lnTo>
                    <a:pt x="59" y="9"/>
                  </a:lnTo>
                  <a:lnTo>
                    <a:pt x="44" y="20"/>
                  </a:lnTo>
                  <a:lnTo>
                    <a:pt x="29" y="35"/>
                  </a:lnTo>
                  <a:lnTo>
                    <a:pt x="18" y="53"/>
                  </a:lnTo>
                  <a:lnTo>
                    <a:pt x="7" y="72"/>
                  </a:lnTo>
                  <a:lnTo>
                    <a:pt x="0" y="9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69" name="Line 298"/>
            <p:cNvSpPr>
              <a:spLocks noChangeShapeType="1"/>
            </p:cNvSpPr>
            <p:nvPr/>
          </p:nvSpPr>
          <p:spPr bwMode="auto">
            <a:xfrm>
              <a:off x="1507" y="991"/>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70" name="Line 299"/>
            <p:cNvSpPr>
              <a:spLocks noChangeShapeType="1"/>
            </p:cNvSpPr>
            <p:nvPr/>
          </p:nvSpPr>
          <p:spPr bwMode="auto">
            <a:xfrm flipH="1">
              <a:off x="1542" y="948"/>
              <a:ext cx="11"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71" name="Freeform 300"/>
            <p:cNvSpPr>
              <a:spLocks/>
            </p:cNvSpPr>
            <p:nvPr/>
          </p:nvSpPr>
          <p:spPr bwMode="auto">
            <a:xfrm>
              <a:off x="1645" y="1796"/>
              <a:ext cx="68" cy="87"/>
            </a:xfrm>
            <a:custGeom>
              <a:avLst/>
              <a:gdLst>
                <a:gd name="T0" fmla="*/ 0 w 242"/>
                <a:gd name="T1" fmla="*/ 7 h 318"/>
                <a:gd name="T2" fmla="*/ 2 w 242"/>
                <a:gd name="T3" fmla="*/ 0 h 318"/>
                <a:gd name="T4" fmla="*/ 5 w 242"/>
                <a:gd name="T5" fmla="*/ 0 h 318"/>
                <a:gd name="T6" fmla="*/ 0 60000 65536"/>
                <a:gd name="T7" fmla="*/ 0 60000 65536"/>
                <a:gd name="T8" fmla="*/ 0 60000 65536"/>
              </a:gdLst>
              <a:ahLst/>
              <a:cxnLst>
                <a:cxn ang="T6">
                  <a:pos x="T0" y="T1"/>
                </a:cxn>
                <a:cxn ang="T7">
                  <a:pos x="T2" y="T3"/>
                </a:cxn>
                <a:cxn ang="T8">
                  <a:pos x="T4" y="T5"/>
                </a:cxn>
              </a:cxnLst>
              <a:rect l="0" t="0" r="r" b="b"/>
              <a:pathLst>
                <a:path w="242" h="318">
                  <a:moveTo>
                    <a:pt x="0" y="318"/>
                  </a:moveTo>
                  <a:lnTo>
                    <a:pt x="85" y="0"/>
                  </a:lnTo>
                  <a:lnTo>
                    <a:pt x="24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72" name="Freeform 301"/>
            <p:cNvSpPr>
              <a:spLocks/>
            </p:cNvSpPr>
            <p:nvPr/>
          </p:nvSpPr>
          <p:spPr bwMode="auto">
            <a:xfrm>
              <a:off x="1713" y="1796"/>
              <a:ext cx="11" cy="25"/>
            </a:xfrm>
            <a:custGeom>
              <a:avLst/>
              <a:gdLst>
                <a:gd name="T0" fmla="*/ 0 w 45"/>
                <a:gd name="T1" fmla="*/ 2 h 92"/>
                <a:gd name="T2" fmla="*/ 1 w 45"/>
                <a:gd name="T3" fmla="*/ 1 h 92"/>
                <a:gd name="T4" fmla="*/ 1 w 45"/>
                <a:gd name="T5" fmla="*/ 1 h 92"/>
                <a:gd name="T6" fmla="*/ 0 w 45"/>
                <a:gd name="T7" fmla="*/ 1 h 92"/>
                <a:gd name="T8" fmla="*/ 0 w 45"/>
                <a:gd name="T9" fmla="*/ 0 h 92"/>
                <a:gd name="T10" fmla="*/ 0 w 45"/>
                <a:gd name="T11" fmla="*/ 0 h 92"/>
                <a:gd name="T12" fmla="*/ 0 w 45"/>
                <a:gd name="T13" fmla="*/ 0 h 92"/>
                <a:gd name="T14" fmla="*/ 0 w 45"/>
                <a:gd name="T15" fmla="*/ 0 h 9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5" h="92">
                  <a:moveTo>
                    <a:pt x="41" y="92"/>
                  </a:moveTo>
                  <a:lnTo>
                    <a:pt x="45" y="72"/>
                  </a:lnTo>
                  <a:lnTo>
                    <a:pt x="45" y="52"/>
                  </a:lnTo>
                  <a:lnTo>
                    <a:pt x="42" y="35"/>
                  </a:lnTo>
                  <a:lnTo>
                    <a:pt x="36" y="20"/>
                  </a:lnTo>
                  <a:lnTo>
                    <a:pt x="26" y="9"/>
                  </a:lnTo>
                  <a:lnTo>
                    <a:pt x="14" y="2"/>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73" name="Line 302"/>
            <p:cNvSpPr>
              <a:spLocks noChangeShapeType="1"/>
            </p:cNvSpPr>
            <p:nvPr/>
          </p:nvSpPr>
          <p:spPr bwMode="auto">
            <a:xfrm flipH="1">
              <a:off x="1707" y="1821"/>
              <a:ext cx="17"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74" name="Line 303"/>
            <p:cNvSpPr>
              <a:spLocks noChangeShapeType="1"/>
            </p:cNvSpPr>
            <p:nvPr/>
          </p:nvSpPr>
          <p:spPr bwMode="auto">
            <a:xfrm flipV="1">
              <a:off x="1676" y="1796"/>
              <a:ext cx="23"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75" name="Line 304"/>
            <p:cNvSpPr>
              <a:spLocks noChangeShapeType="1"/>
            </p:cNvSpPr>
            <p:nvPr/>
          </p:nvSpPr>
          <p:spPr bwMode="auto">
            <a:xfrm flipH="1">
              <a:off x="1736" y="1752"/>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76" name="Freeform 305"/>
            <p:cNvSpPr>
              <a:spLocks/>
            </p:cNvSpPr>
            <p:nvPr/>
          </p:nvSpPr>
          <p:spPr bwMode="auto">
            <a:xfrm>
              <a:off x="1607" y="2438"/>
              <a:ext cx="67" cy="87"/>
            </a:xfrm>
            <a:custGeom>
              <a:avLst/>
              <a:gdLst>
                <a:gd name="T0" fmla="*/ 0 w 244"/>
                <a:gd name="T1" fmla="*/ 7 h 318"/>
                <a:gd name="T2" fmla="*/ 2 w 244"/>
                <a:gd name="T3" fmla="*/ 0 h 318"/>
                <a:gd name="T4" fmla="*/ 5 w 244"/>
                <a:gd name="T5" fmla="*/ 0 h 318"/>
                <a:gd name="T6" fmla="*/ 0 60000 65536"/>
                <a:gd name="T7" fmla="*/ 0 60000 65536"/>
                <a:gd name="T8" fmla="*/ 0 60000 65536"/>
              </a:gdLst>
              <a:ahLst/>
              <a:cxnLst>
                <a:cxn ang="T6">
                  <a:pos x="T0" y="T1"/>
                </a:cxn>
                <a:cxn ang="T7">
                  <a:pos x="T2" y="T3"/>
                </a:cxn>
                <a:cxn ang="T8">
                  <a:pos x="T4" y="T5"/>
                </a:cxn>
              </a:cxnLst>
              <a:rect l="0" t="0" r="r" b="b"/>
              <a:pathLst>
                <a:path w="244" h="318">
                  <a:moveTo>
                    <a:pt x="0" y="318"/>
                  </a:moveTo>
                  <a:lnTo>
                    <a:pt x="86" y="0"/>
                  </a:lnTo>
                  <a:lnTo>
                    <a:pt x="24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77" name="Freeform 306"/>
            <p:cNvSpPr>
              <a:spLocks/>
            </p:cNvSpPr>
            <p:nvPr/>
          </p:nvSpPr>
          <p:spPr bwMode="auto">
            <a:xfrm>
              <a:off x="1674" y="2438"/>
              <a:ext cx="12" cy="25"/>
            </a:xfrm>
            <a:custGeom>
              <a:avLst/>
              <a:gdLst>
                <a:gd name="T0" fmla="*/ 1 w 44"/>
                <a:gd name="T1" fmla="*/ 2 h 93"/>
                <a:gd name="T2" fmla="*/ 1 w 44"/>
                <a:gd name="T3" fmla="*/ 1 h 93"/>
                <a:gd name="T4" fmla="*/ 1 w 44"/>
                <a:gd name="T5" fmla="*/ 1 h 93"/>
                <a:gd name="T6" fmla="*/ 1 w 44"/>
                <a:gd name="T7" fmla="*/ 1 h 93"/>
                <a:gd name="T8" fmla="*/ 1 w 44"/>
                <a:gd name="T9" fmla="*/ 0 h 93"/>
                <a:gd name="T10" fmla="*/ 1 w 44"/>
                <a:gd name="T11" fmla="*/ 0 h 93"/>
                <a:gd name="T12" fmla="*/ 0 w 44"/>
                <a:gd name="T13" fmla="*/ 0 h 93"/>
                <a:gd name="T14" fmla="*/ 0 w 44"/>
                <a:gd name="T15" fmla="*/ 0 h 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4" h="93">
                  <a:moveTo>
                    <a:pt x="39" y="93"/>
                  </a:moveTo>
                  <a:lnTo>
                    <a:pt x="44" y="72"/>
                  </a:lnTo>
                  <a:lnTo>
                    <a:pt x="44" y="53"/>
                  </a:lnTo>
                  <a:lnTo>
                    <a:pt x="42" y="35"/>
                  </a:lnTo>
                  <a:lnTo>
                    <a:pt x="35" y="20"/>
                  </a:lnTo>
                  <a:lnTo>
                    <a:pt x="26" y="9"/>
                  </a:lnTo>
                  <a:lnTo>
                    <a:pt x="14" y="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78" name="Line 307"/>
            <p:cNvSpPr>
              <a:spLocks noChangeShapeType="1"/>
            </p:cNvSpPr>
            <p:nvPr/>
          </p:nvSpPr>
          <p:spPr bwMode="auto">
            <a:xfrm flipH="1">
              <a:off x="1668" y="2463"/>
              <a:ext cx="16"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79" name="Line 308"/>
            <p:cNvSpPr>
              <a:spLocks noChangeShapeType="1"/>
            </p:cNvSpPr>
            <p:nvPr/>
          </p:nvSpPr>
          <p:spPr bwMode="auto">
            <a:xfrm flipV="1">
              <a:off x="1638" y="2438"/>
              <a:ext cx="23"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80" name="Line 309"/>
            <p:cNvSpPr>
              <a:spLocks noChangeShapeType="1"/>
            </p:cNvSpPr>
            <p:nvPr/>
          </p:nvSpPr>
          <p:spPr bwMode="auto">
            <a:xfrm flipV="1">
              <a:off x="2626" y="1087"/>
              <a:ext cx="27" cy="1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81" name="Freeform 310"/>
            <p:cNvSpPr>
              <a:spLocks/>
            </p:cNvSpPr>
            <p:nvPr/>
          </p:nvSpPr>
          <p:spPr bwMode="auto">
            <a:xfrm>
              <a:off x="2653" y="1058"/>
              <a:ext cx="29" cy="29"/>
            </a:xfrm>
            <a:custGeom>
              <a:avLst/>
              <a:gdLst>
                <a:gd name="T0" fmla="*/ 2 w 102"/>
                <a:gd name="T1" fmla="*/ 0 h 107"/>
                <a:gd name="T2" fmla="*/ 2 w 102"/>
                <a:gd name="T3" fmla="*/ 0 h 107"/>
                <a:gd name="T4" fmla="*/ 1 w 102"/>
                <a:gd name="T5" fmla="*/ 0 h 107"/>
                <a:gd name="T6" fmla="*/ 1 w 102"/>
                <a:gd name="T7" fmla="*/ 1 h 107"/>
                <a:gd name="T8" fmla="*/ 1 w 102"/>
                <a:gd name="T9" fmla="*/ 1 h 107"/>
                <a:gd name="T10" fmla="*/ 0 w 102"/>
                <a:gd name="T11" fmla="*/ 1 h 107"/>
                <a:gd name="T12" fmla="*/ 0 w 102"/>
                <a:gd name="T13" fmla="*/ 2 h 107"/>
                <a:gd name="T14" fmla="*/ 0 w 102"/>
                <a:gd name="T15" fmla="*/ 2 h 10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107">
                  <a:moveTo>
                    <a:pt x="102" y="0"/>
                  </a:moveTo>
                  <a:lnTo>
                    <a:pt x="85" y="4"/>
                  </a:lnTo>
                  <a:lnTo>
                    <a:pt x="67" y="11"/>
                  </a:lnTo>
                  <a:lnTo>
                    <a:pt x="50" y="24"/>
                  </a:lnTo>
                  <a:lnTo>
                    <a:pt x="33" y="41"/>
                  </a:lnTo>
                  <a:lnTo>
                    <a:pt x="19" y="61"/>
                  </a:lnTo>
                  <a:lnTo>
                    <a:pt x="7" y="83"/>
                  </a:lnTo>
                  <a:lnTo>
                    <a:pt x="0" y="1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82" name="Line 311"/>
            <p:cNvSpPr>
              <a:spLocks noChangeShapeType="1"/>
            </p:cNvSpPr>
            <p:nvPr/>
          </p:nvSpPr>
          <p:spPr bwMode="auto">
            <a:xfrm>
              <a:off x="2639" y="1102"/>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83" name="Line 312"/>
            <p:cNvSpPr>
              <a:spLocks noChangeShapeType="1"/>
            </p:cNvSpPr>
            <p:nvPr/>
          </p:nvSpPr>
          <p:spPr bwMode="auto">
            <a:xfrm flipH="1">
              <a:off x="2707" y="1058"/>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84" name="Freeform 313"/>
            <p:cNvSpPr>
              <a:spLocks/>
            </p:cNvSpPr>
            <p:nvPr/>
          </p:nvSpPr>
          <p:spPr bwMode="auto">
            <a:xfrm>
              <a:off x="4462" y="1166"/>
              <a:ext cx="6" cy="13"/>
            </a:xfrm>
            <a:custGeom>
              <a:avLst/>
              <a:gdLst>
                <a:gd name="T0" fmla="*/ 0 w 25"/>
                <a:gd name="T1" fmla="*/ 0 h 53"/>
                <a:gd name="T2" fmla="*/ 0 w 25"/>
                <a:gd name="T3" fmla="*/ 0 h 53"/>
                <a:gd name="T4" fmla="*/ 0 w 25"/>
                <a:gd name="T5" fmla="*/ 0 h 53"/>
                <a:gd name="T6" fmla="*/ 0 w 25"/>
                <a:gd name="T7" fmla="*/ 1 h 53"/>
                <a:gd name="T8" fmla="*/ 0 w 25"/>
                <a:gd name="T9" fmla="*/ 1 h 53"/>
                <a:gd name="T10" fmla="*/ 0 w 25"/>
                <a:gd name="T11" fmla="*/ 1 h 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 h="53">
                  <a:moveTo>
                    <a:pt x="3" y="0"/>
                  </a:moveTo>
                  <a:lnTo>
                    <a:pt x="0" y="17"/>
                  </a:lnTo>
                  <a:lnTo>
                    <a:pt x="2" y="32"/>
                  </a:lnTo>
                  <a:lnTo>
                    <a:pt x="6" y="44"/>
                  </a:lnTo>
                  <a:lnTo>
                    <a:pt x="15" y="51"/>
                  </a:lnTo>
                  <a:lnTo>
                    <a:pt x="25"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85" name="Line 314"/>
            <p:cNvSpPr>
              <a:spLocks noChangeShapeType="1"/>
            </p:cNvSpPr>
            <p:nvPr/>
          </p:nvSpPr>
          <p:spPr bwMode="auto">
            <a:xfrm flipV="1">
              <a:off x="4462" y="1048"/>
              <a:ext cx="31" cy="11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86" name="Line 315"/>
            <p:cNvSpPr>
              <a:spLocks noChangeShapeType="1"/>
            </p:cNvSpPr>
            <p:nvPr/>
          </p:nvSpPr>
          <p:spPr bwMode="auto">
            <a:xfrm flipH="1">
              <a:off x="4549" y="1048"/>
              <a:ext cx="13"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87" name="Line 316"/>
            <p:cNvSpPr>
              <a:spLocks noChangeShapeType="1"/>
            </p:cNvSpPr>
            <p:nvPr/>
          </p:nvSpPr>
          <p:spPr bwMode="auto">
            <a:xfrm flipH="1">
              <a:off x="3328" y="1339"/>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88" name="Freeform 317"/>
            <p:cNvSpPr>
              <a:spLocks/>
            </p:cNvSpPr>
            <p:nvPr/>
          </p:nvSpPr>
          <p:spPr bwMode="auto">
            <a:xfrm>
              <a:off x="3318" y="1317"/>
              <a:ext cx="10" cy="22"/>
            </a:xfrm>
            <a:custGeom>
              <a:avLst/>
              <a:gdLst>
                <a:gd name="T0" fmla="*/ 0 w 37"/>
                <a:gd name="T1" fmla="*/ 0 h 79"/>
                <a:gd name="T2" fmla="*/ 0 w 37"/>
                <a:gd name="T3" fmla="*/ 1 h 79"/>
                <a:gd name="T4" fmla="*/ 0 w 37"/>
                <a:gd name="T5" fmla="*/ 1 h 79"/>
                <a:gd name="T6" fmla="*/ 0 w 37"/>
                <a:gd name="T7" fmla="*/ 1 h 79"/>
                <a:gd name="T8" fmla="*/ 0 w 37"/>
                <a:gd name="T9" fmla="*/ 1 h 79"/>
                <a:gd name="T10" fmla="*/ 1 w 37"/>
                <a:gd name="T11" fmla="*/ 2 h 79"/>
                <a:gd name="T12" fmla="*/ 1 w 37"/>
                <a:gd name="T13" fmla="*/ 2 h 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 h="79">
                  <a:moveTo>
                    <a:pt x="3" y="0"/>
                  </a:moveTo>
                  <a:lnTo>
                    <a:pt x="0" y="21"/>
                  </a:lnTo>
                  <a:lnTo>
                    <a:pt x="0" y="40"/>
                  </a:lnTo>
                  <a:lnTo>
                    <a:pt x="4" y="56"/>
                  </a:lnTo>
                  <a:lnTo>
                    <a:pt x="13" y="69"/>
                  </a:lnTo>
                  <a:lnTo>
                    <a:pt x="25" y="76"/>
                  </a:lnTo>
                  <a:lnTo>
                    <a:pt x="37" y="7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89" name="Line 318"/>
            <p:cNvSpPr>
              <a:spLocks noChangeShapeType="1"/>
            </p:cNvSpPr>
            <p:nvPr/>
          </p:nvSpPr>
          <p:spPr bwMode="auto">
            <a:xfrm flipV="1">
              <a:off x="3318" y="1281"/>
              <a:ext cx="10"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90" name="Freeform 319"/>
            <p:cNvSpPr>
              <a:spLocks/>
            </p:cNvSpPr>
            <p:nvPr/>
          </p:nvSpPr>
          <p:spPr bwMode="auto">
            <a:xfrm>
              <a:off x="3328" y="1252"/>
              <a:ext cx="42" cy="29"/>
            </a:xfrm>
            <a:custGeom>
              <a:avLst/>
              <a:gdLst>
                <a:gd name="T0" fmla="*/ 3 w 153"/>
                <a:gd name="T1" fmla="*/ 2 h 107"/>
                <a:gd name="T2" fmla="*/ 3 w 153"/>
                <a:gd name="T3" fmla="*/ 2 h 107"/>
                <a:gd name="T4" fmla="*/ 3 w 153"/>
                <a:gd name="T5" fmla="*/ 1 h 107"/>
                <a:gd name="T6" fmla="*/ 3 w 153"/>
                <a:gd name="T7" fmla="*/ 1 h 107"/>
                <a:gd name="T8" fmla="*/ 3 w 153"/>
                <a:gd name="T9" fmla="*/ 1 h 107"/>
                <a:gd name="T10" fmla="*/ 3 w 153"/>
                <a:gd name="T11" fmla="*/ 0 h 107"/>
                <a:gd name="T12" fmla="*/ 2 w 153"/>
                <a:gd name="T13" fmla="*/ 0 h 107"/>
                <a:gd name="T14" fmla="*/ 2 w 153"/>
                <a:gd name="T15" fmla="*/ 0 h 107"/>
                <a:gd name="T16" fmla="*/ 2 w 153"/>
                <a:gd name="T17" fmla="*/ 0 h 107"/>
                <a:gd name="T18" fmla="*/ 1 w 153"/>
                <a:gd name="T19" fmla="*/ 0 h 107"/>
                <a:gd name="T20" fmla="*/ 1 w 153"/>
                <a:gd name="T21" fmla="*/ 1 h 107"/>
                <a:gd name="T22" fmla="*/ 1 w 153"/>
                <a:gd name="T23" fmla="*/ 1 h 107"/>
                <a:gd name="T24" fmla="*/ 0 w 153"/>
                <a:gd name="T25" fmla="*/ 1 h 107"/>
                <a:gd name="T26" fmla="*/ 0 w 153"/>
                <a:gd name="T27" fmla="*/ 2 h 107"/>
                <a:gd name="T28" fmla="*/ 0 w 153"/>
                <a:gd name="T29" fmla="*/ 2 h 10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53" h="107">
                  <a:moveTo>
                    <a:pt x="148" y="107"/>
                  </a:moveTo>
                  <a:lnTo>
                    <a:pt x="152" y="82"/>
                  </a:lnTo>
                  <a:lnTo>
                    <a:pt x="153" y="60"/>
                  </a:lnTo>
                  <a:lnTo>
                    <a:pt x="149" y="41"/>
                  </a:lnTo>
                  <a:lnTo>
                    <a:pt x="142" y="24"/>
                  </a:lnTo>
                  <a:lnTo>
                    <a:pt x="131" y="11"/>
                  </a:lnTo>
                  <a:lnTo>
                    <a:pt x="118" y="2"/>
                  </a:lnTo>
                  <a:lnTo>
                    <a:pt x="102" y="0"/>
                  </a:lnTo>
                  <a:lnTo>
                    <a:pt x="85" y="2"/>
                  </a:lnTo>
                  <a:lnTo>
                    <a:pt x="67" y="11"/>
                  </a:lnTo>
                  <a:lnTo>
                    <a:pt x="50" y="24"/>
                  </a:lnTo>
                  <a:lnTo>
                    <a:pt x="33" y="41"/>
                  </a:lnTo>
                  <a:lnTo>
                    <a:pt x="19" y="60"/>
                  </a:lnTo>
                  <a:lnTo>
                    <a:pt x="7" y="82"/>
                  </a:lnTo>
                  <a:lnTo>
                    <a:pt x="0" y="1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91" name="Freeform 320"/>
            <p:cNvSpPr>
              <a:spLocks/>
            </p:cNvSpPr>
            <p:nvPr/>
          </p:nvSpPr>
          <p:spPr bwMode="auto">
            <a:xfrm>
              <a:off x="3324" y="1281"/>
              <a:ext cx="44" cy="13"/>
            </a:xfrm>
            <a:custGeom>
              <a:avLst/>
              <a:gdLst>
                <a:gd name="T0" fmla="*/ 3 w 163"/>
                <a:gd name="T1" fmla="*/ 0 h 52"/>
                <a:gd name="T2" fmla="*/ 3 w 163"/>
                <a:gd name="T3" fmla="*/ 1 h 52"/>
                <a:gd name="T4" fmla="*/ 0 w 163"/>
                <a:gd name="T5" fmla="*/ 1 h 52"/>
                <a:gd name="T6" fmla="*/ 0 60000 65536"/>
                <a:gd name="T7" fmla="*/ 0 60000 65536"/>
                <a:gd name="T8" fmla="*/ 0 60000 65536"/>
              </a:gdLst>
              <a:ahLst/>
              <a:cxnLst>
                <a:cxn ang="T6">
                  <a:pos x="T0" y="T1"/>
                </a:cxn>
                <a:cxn ang="T7">
                  <a:pos x="T2" y="T3"/>
                </a:cxn>
                <a:cxn ang="T8">
                  <a:pos x="T4" y="T5"/>
                </a:cxn>
              </a:cxnLst>
              <a:rect l="0" t="0" r="r" b="b"/>
              <a:pathLst>
                <a:path w="163" h="52">
                  <a:moveTo>
                    <a:pt x="163" y="0"/>
                  </a:moveTo>
                  <a:lnTo>
                    <a:pt x="149" y="52"/>
                  </a:lnTo>
                  <a:lnTo>
                    <a:pt x="0" y="5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92" name="Line 321"/>
            <p:cNvSpPr>
              <a:spLocks noChangeShapeType="1"/>
            </p:cNvSpPr>
            <p:nvPr/>
          </p:nvSpPr>
          <p:spPr bwMode="auto">
            <a:xfrm flipH="1">
              <a:off x="3403" y="1208"/>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93" name="Line 322"/>
            <p:cNvSpPr>
              <a:spLocks noChangeShapeType="1"/>
            </p:cNvSpPr>
            <p:nvPr/>
          </p:nvSpPr>
          <p:spPr bwMode="auto">
            <a:xfrm flipH="1">
              <a:off x="3389" y="3030"/>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94" name="Freeform 323"/>
            <p:cNvSpPr>
              <a:spLocks/>
            </p:cNvSpPr>
            <p:nvPr/>
          </p:nvSpPr>
          <p:spPr bwMode="auto">
            <a:xfrm>
              <a:off x="3378" y="3009"/>
              <a:ext cx="11" cy="21"/>
            </a:xfrm>
            <a:custGeom>
              <a:avLst/>
              <a:gdLst>
                <a:gd name="T0" fmla="*/ 0 w 38"/>
                <a:gd name="T1" fmla="*/ 0 h 80"/>
                <a:gd name="T2" fmla="*/ 0 w 38"/>
                <a:gd name="T3" fmla="*/ 0 h 80"/>
                <a:gd name="T4" fmla="*/ 0 w 38"/>
                <a:gd name="T5" fmla="*/ 1 h 80"/>
                <a:gd name="T6" fmla="*/ 0 w 38"/>
                <a:gd name="T7" fmla="*/ 1 h 80"/>
                <a:gd name="T8" fmla="*/ 0 w 38"/>
                <a:gd name="T9" fmla="*/ 1 h 80"/>
                <a:gd name="T10" fmla="*/ 1 w 38"/>
                <a:gd name="T11" fmla="*/ 1 h 80"/>
                <a:gd name="T12" fmla="*/ 1 w 38"/>
                <a:gd name="T13" fmla="*/ 2 h 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80">
                  <a:moveTo>
                    <a:pt x="3" y="0"/>
                  </a:moveTo>
                  <a:lnTo>
                    <a:pt x="0" y="20"/>
                  </a:lnTo>
                  <a:lnTo>
                    <a:pt x="0" y="40"/>
                  </a:lnTo>
                  <a:lnTo>
                    <a:pt x="4" y="57"/>
                  </a:lnTo>
                  <a:lnTo>
                    <a:pt x="12" y="69"/>
                  </a:lnTo>
                  <a:lnTo>
                    <a:pt x="24" y="77"/>
                  </a:lnTo>
                  <a:lnTo>
                    <a:pt x="38"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95" name="Line 324"/>
            <p:cNvSpPr>
              <a:spLocks noChangeShapeType="1"/>
            </p:cNvSpPr>
            <p:nvPr/>
          </p:nvSpPr>
          <p:spPr bwMode="auto">
            <a:xfrm flipV="1">
              <a:off x="3380" y="2973"/>
              <a:ext cx="9"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96" name="Freeform 325"/>
            <p:cNvSpPr>
              <a:spLocks/>
            </p:cNvSpPr>
            <p:nvPr/>
          </p:nvSpPr>
          <p:spPr bwMode="auto">
            <a:xfrm>
              <a:off x="3389" y="2944"/>
              <a:ext cx="43" cy="29"/>
            </a:xfrm>
            <a:custGeom>
              <a:avLst/>
              <a:gdLst>
                <a:gd name="T0" fmla="*/ 3 w 153"/>
                <a:gd name="T1" fmla="*/ 2 h 105"/>
                <a:gd name="T2" fmla="*/ 3 w 153"/>
                <a:gd name="T3" fmla="*/ 2 h 105"/>
                <a:gd name="T4" fmla="*/ 3 w 153"/>
                <a:gd name="T5" fmla="*/ 1 h 105"/>
                <a:gd name="T6" fmla="*/ 3 w 153"/>
                <a:gd name="T7" fmla="*/ 1 h 105"/>
                <a:gd name="T8" fmla="*/ 3 w 153"/>
                <a:gd name="T9" fmla="*/ 1 h 105"/>
                <a:gd name="T10" fmla="*/ 3 w 153"/>
                <a:gd name="T11" fmla="*/ 0 h 105"/>
                <a:gd name="T12" fmla="*/ 3 w 153"/>
                <a:gd name="T13" fmla="*/ 0 h 105"/>
                <a:gd name="T14" fmla="*/ 2 w 153"/>
                <a:gd name="T15" fmla="*/ 0 h 105"/>
                <a:gd name="T16" fmla="*/ 2 w 153"/>
                <a:gd name="T17" fmla="*/ 0 h 105"/>
                <a:gd name="T18" fmla="*/ 1 w 153"/>
                <a:gd name="T19" fmla="*/ 0 h 105"/>
                <a:gd name="T20" fmla="*/ 1 w 153"/>
                <a:gd name="T21" fmla="*/ 1 h 105"/>
                <a:gd name="T22" fmla="*/ 1 w 153"/>
                <a:gd name="T23" fmla="*/ 1 h 105"/>
                <a:gd name="T24" fmla="*/ 0 w 153"/>
                <a:gd name="T25" fmla="*/ 1 h 105"/>
                <a:gd name="T26" fmla="*/ 0 w 153"/>
                <a:gd name="T27" fmla="*/ 2 h 105"/>
                <a:gd name="T28" fmla="*/ 0 w 153"/>
                <a:gd name="T29" fmla="*/ 2 h 10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53" h="105">
                  <a:moveTo>
                    <a:pt x="148" y="105"/>
                  </a:moveTo>
                  <a:lnTo>
                    <a:pt x="152" y="82"/>
                  </a:lnTo>
                  <a:lnTo>
                    <a:pt x="153" y="59"/>
                  </a:lnTo>
                  <a:lnTo>
                    <a:pt x="149" y="39"/>
                  </a:lnTo>
                  <a:lnTo>
                    <a:pt x="143" y="22"/>
                  </a:lnTo>
                  <a:lnTo>
                    <a:pt x="132" y="9"/>
                  </a:lnTo>
                  <a:lnTo>
                    <a:pt x="118" y="2"/>
                  </a:lnTo>
                  <a:lnTo>
                    <a:pt x="102" y="0"/>
                  </a:lnTo>
                  <a:lnTo>
                    <a:pt x="85" y="2"/>
                  </a:lnTo>
                  <a:lnTo>
                    <a:pt x="67" y="9"/>
                  </a:lnTo>
                  <a:lnTo>
                    <a:pt x="50" y="22"/>
                  </a:lnTo>
                  <a:lnTo>
                    <a:pt x="33" y="39"/>
                  </a:lnTo>
                  <a:lnTo>
                    <a:pt x="19" y="59"/>
                  </a:lnTo>
                  <a:lnTo>
                    <a:pt x="7" y="82"/>
                  </a:lnTo>
                  <a:lnTo>
                    <a:pt x="0" y="10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97" name="Freeform 326"/>
            <p:cNvSpPr>
              <a:spLocks/>
            </p:cNvSpPr>
            <p:nvPr/>
          </p:nvSpPr>
          <p:spPr bwMode="auto">
            <a:xfrm>
              <a:off x="3385" y="2973"/>
              <a:ext cx="45" cy="13"/>
            </a:xfrm>
            <a:custGeom>
              <a:avLst/>
              <a:gdLst>
                <a:gd name="T0" fmla="*/ 3 w 163"/>
                <a:gd name="T1" fmla="*/ 0 h 53"/>
                <a:gd name="T2" fmla="*/ 3 w 163"/>
                <a:gd name="T3" fmla="*/ 1 h 53"/>
                <a:gd name="T4" fmla="*/ 0 w 163"/>
                <a:gd name="T5" fmla="*/ 1 h 53"/>
                <a:gd name="T6" fmla="*/ 0 60000 65536"/>
                <a:gd name="T7" fmla="*/ 0 60000 65536"/>
                <a:gd name="T8" fmla="*/ 0 60000 65536"/>
              </a:gdLst>
              <a:ahLst/>
              <a:cxnLst>
                <a:cxn ang="T6">
                  <a:pos x="T0" y="T1"/>
                </a:cxn>
                <a:cxn ang="T7">
                  <a:pos x="T2" y="T3"/>
                </a:cxn>
                <a:cxn ang="T8">
                  <a:pos x="T4" y="T5"/>
                </a:cxn>
              </a:cxnLst>
              <a:rect l="0" t="0" r="r" b="b"/>
              <a:pathLst>
                <a:path w="163" h="53">
                  <a:moveTo>
                    <a:pt x="163" y="0"/>
                  </a:moveTo>
                  <a:lnTo>
                    <a:pt x="149" y="53"/>
                  </a:lnTo>
                  <a:lnTo>
                    <a:pt x="0" y="5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98" name="Line 327"/>
            <p:cNvSpPr>
              <a:spLocks noChangeShapeType="1"/>
            </p:cNvSpPr>
            <p:nvPr/>
          </p:nvSpPr>
          <p:spPr bwMode="auto">
            <a:xfrm>
              <a:off x="1592" y="1060"/>
              <a:ext cx="0" cy="26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99" name="Line 328"/>
            <p:cNvSpPr>
              <a:spLocks noChangeShapeType="1"/>
            </p:cNvSpPr>
            <p:nvPr/>
          </p:nvSpPr>
          <p:spPr bwMode="auto">
            <a:xfrm>
              <a:off x="1755" y="1983"/>
              <a:ext cx="0" cy="41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0" name="Line 329"/>
            <p:cNvSpPr>
              <a:spLocks noChangeShapeType="1"/>
            </p:cNvSpPr>
            <p:nvPr/>
          </p:nvSpPr>
          <p:spPr bwMode="auto">
            <a:xfrm>
              <a:off x="4399" y="1023"/>
              <a:ext cx="0" cy="21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1" name="Line 330"/>
            <p:cNvSpPr>
              <a:spLocks noChangeShapeType="1"/>
            </p:cNvSpPr>
            <p:nvPr/>
          </p:nvSpPr>
          <p:spPr bwMode="auto">
            <a:xfrm>
              <a:off x="4022" y="1944"/>
              <a:ext cx="0" cy="10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2" name="Line 331"/>
            <p:cNvSpPr>
              <a:spLocks noChangeShapeType="1"/>
            </p:cNvSpPr>
            <p:nvPr/>
          </p:nvSpPr>
          <p:spPr bwMode="auto">
            <a:xfrm>
              <a:off x="3855" y="274"/>
              <a:ext cx="0" cy="38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3" name="Line 332"/>
            <p:cNvSpPr>
              <a:spLocks noChangeShapeType="1"/>
            </p:cNvSpPr>
            <p:nvPr/>
          </p:nvSpPr>
          <p:spPr bwMode="auto">
            <a:xfrm>
              <a:off x="3434" y="443"/>
              <a:ext cx="0" cy="16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4" name="Line 333"/>
            <p:cNvSpPr>
              <a:spLocks noChangeShapeType="1"/>
            </p:cNvSpPr>
            <p:nvPr/>
          </p:nvSpPr>
          <p:spPr bwMode="auto">
            <a:xfrm flipV="1">
              <a:off x="1592" y="443"/>
              <a:ext cx="1842" cy="61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5" name="Line 334"/>
            <p:cNvSpPr>
              <a:spLocks noChangeShapeType="1"/>
            </p:cNvSpPr>
            <p:nvPr/>
          </p:nvSpPr>
          <p:spPr bwMode="auto">
            <a:xfrm>
              <a:off x="3434" y="443"/>
              <a:ext cx="51" cy="13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6" name="Line 335"/>
            <p:cNvSpPr>
              <a:spLocks noChangeShapeType="1"/>
            </p:cNvSpPr>
            <p:nvPr/>
          </p:nvSpPr>
          <p:spPr bwMode="auto">
            <a:xfrm>
              <a:off x="3753" y="1258"/>
              <a:ext cx="269" cy="68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7" name="Line 336"/>
            <p:cNvSpPr>
              <a:spLocks noChangeShapeType="1"/>
            </p:cNvSpPr>
            <p:nvPr/>
          </p:nvSpPr>
          <p:spPr bwMode="auto">
            <a:xfrm>
              <a:off x="1592" y="1060"/>
              <a:ext cx="896" cy="32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8" name="Line 337"/>
            <p:cNvSpPr>
              <a:spLocks noChangeShapeType="1"/>
            </p:cNvSpPr>
            <p:nvPr/>
          </p:nvSpPr>
          <p:spPr bwMode="auto">
            <a:xfrm>
              <a:off x="2488" y="1387"/>
              <a:ext cx="455" cy="16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09" name="Line 338"/>
            <p:cNvSpPr>
              <a:spLocks noChangeShapeType="1"/>
            </p:cNvSpPr>
            <p:nvPr/>
          </p:nvSpPr>
          <p:spPr bwMode="auto">
            <a:xfrm>
              <a:off x="2943" y="1552"/>
              <a:ext cx="1079" cy="39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0" name="Line 339"/>
            <p:cNvSpPr>
              <a:spLocks noChangeShapeType="1"/>
            </p:cNvSpPr>
            <p:nvPr/>
          </p:nvSpPr>
          <p:spPr bwMode="auto">
            <a:xfrm>
              <a:off x="1405" y="2059"/>
              <a:ext cx="32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1" name="Line 340"/>
            <p:cNvSpPr>
              <a:spLocks noChangeShapeType="1"/>
            </p:cNvSpPr>
            <p:nvPr/>
          </p:nvSpPr>
          <p:spPr bwMode="auto">
            <a:xfrm flipH="1">
              <a:off x="3855" y="3190"/>
              <a:ext cx="544" cy="94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2" name="Line 341"/>
            <p:cNvSpPr>
              <a:spLocks noChangeShapeType="1"/>
            </p:cNvSpPr>
            <p:nvPr/>
          </p:nvSpPr>
          <p:spPr bwMode="auto">
            <a:xfrm flipH="1" flipV="1">
              <a:off x="3855" y="3026"/>
              <a:ext cx="544" cy="16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3" name="Line 342"/>
            <p:cNvSpPr>
              <a:spLocks noChangeShapeType="1"/>
            </p:cNvSpPr>
            <p:nvPr/>
          </p:nvSpPr>
          <p:spPr bwMode="auto">
            <a:xfrm flipH="1" flipV="1">
              <a:off x="1755" y="2400"/>
              <a:ext cx="1009" cy="30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4" name="Line 343"/>
            <p:cNvSpPr>
              <a:spLocks noChangeShapeType="1"/>
            </p:cNvSpPr>
            <p:nvPr/>
          </p:nvSpPr>
          <p:spPr bwMode="auto">
            <a:xfrm flipH="1" flipV="1">
              <a:off x="2872" y="3320"/>
              <a:ext cx="983" cy="81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5" name="Line 344"/>
            <p:cNvSpPr>
              <a:spLocks noChangeShapeType="1"/>
            </p:cNvSpPr>
            <p:nvPr/>
          </p:nvSpPr>
          <p:spPr bwMode="auto">
            <a:xfrm flipH="1" flipV="1">
              <a:off x="2697" y="3178"/>
              <a:ext cx="175" cy="14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6" name="Line 345"/>
            <p:cNvSpPr>
              <a:spLocks noChangeShapeType="1"/>
            </p:cNvSpPr>
            <p:nvPr/>
          </p:nvSpPr>
          <p:spPr bwMode="auto">
            <a:xfrm flipH="1" flipV="1">
              <a:off x="2449" y="2973"/>
              <a:ext cx="248" cy="20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7" name="Line 346"/>
            <p:cNvSpPr>
              <a:spLocks noChangeShapeType="1"/>
            </p:cNvSpPr>
            <p:nvPr/>
          </p:nvSpPr>
          <p:spPr bwMode="auto">
            <a:xfrm flipH="1" flipV="1">
              <a:off x="1755" y="2400"/>
              <a:ext cx="694" cy="57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8" name="Line 347"/>
            <p:cNvSpPr>
              <a:spLocks noChangeShapeType="1"/>
            </p:cNvSpPr>
            <p:nvPr/>
          </p:nvSpPr>
          <p:spPr bwMode="auto">
            <a:xfrm>
              <a:off x="3855" y="274"/>
              <a:ext cx="544" cy="74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19" name="Line 348"/>
            <p:cNvSpPr>
              <a:spLocks noChangeShapeType="1"/>
            </p:cNvSpPr>
            <p:nvPr/>
          </p:nvSpPr>
          <p:spPr bwMode="auto">
            <a:xfrm flipH="1">
              <a:off x="3753" y="1023"/>
              <a:ext cx="646" cy="23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0" name="Line 349"/>
            <p:cNvSpPr>
              <a:spLocks noChangeShapeType="1"/>
            </p:cNvSpPr>
            <p:nvPr/>
          </p:nvSpPr>
          <p:spPr bwMode="auto">
            <a:xfrm flipH="1">
              <a:off x="1755" y="1552"/>
              <a:ext cx="1188" cy="43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1" name="Line 350"/>
            <p:cNvSpPr>
              <a:spLocks noChangeShapeType="1"/>
            </p:cNvSpPr>
            <p:nvPr/>
          </p:nvSpPr>
          <p:spPr bwMode="auto">
            <a:xfrm flipV="1">
              <a:off x="1755" y="1387"/>
              <a:ext cx="733" cy="59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2" name="Line 351"/>
            <p:cNvSpPr>
              <a:spLocks noChangeShapeType="1"/>
            </p:cNvSpPr>
            <p:nvPr/>
          </p:nvSpPr>
          <p:spPr bwMode="auto">
            <a:xfrm flipV="1">
              <a:off x="3485" y="274"/>
              <a:ext cx="370" cy="30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3" name="Line 352"/>
            <p:cNvSpPr>
              <a:spLocks noChangeShapeType="1"/>
            </p:cNvSpPr>
            <p:nvPr/>
          </p:nvSpPr>
          <p:spPr bwMode="auto">
            <a:xfrm>
              <a:off x="3434" y="2129"/>
              <a:ext cx="588" cy="84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4" name="Line 353"/>
            <p:cNvSpPr>
              <a:spLocks noChangeShapeType="1"/>
            </p:cNvSpPr>
            <p:nvPr/>
          </p:nvSpPr>
          <p:spPr bwMode="auto">
            <a:xfrm flipH="1">
              <a:off x="3855" y="2976"/>
              <a:ext cx="167" cy="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5" name="Line 354"/>
            <p:cNvSpPr>
              <a:spLocks noChangeShapeType="1"/>
            </p:cNvSpPr>
            <p:nvPr/>
          </p:nvSpPr>
          <p:spPr bwMode="auto">
            <a:xfrm flipH="1">
              <a:off x="1592" y="3320"/>
              <a:ext cx="1280" cy="38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6" name="Line 355"/>
            <p:cNvSpPr>
              <a:spLocks noChangeShapeType="1"/>
            </p:cNvSpPr>
            <p:nvPr/>
          </p:nvSpPr>
          <p:spPr bwMode="auto">
            <a:xfrm flipV="1">
              <a:off x="1592" y="2973"/>
              <a:ext cx="857" cy="73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7" name="Line 356"/>
            <p:cNvSpPr>
              <a:spLocks noChangeShapeType="1"/>
            </p:cNvSpPr>
            <p:nvPr/>
          </p:nvSpPr>
          <p:spPr bwMode="auto">
            <a:xfrm flipV="1">
              <a:off x="2764" y="2129"/>
              <a:ext cx="670" cy="57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8" name="Line 357"/>
            <p:cNvSpPr>
              <a:spLocks noChangeShapeType="1"/>
            </p:cNvSpPr>
            <p:nvPr/>
          </p:nvSpPr>
          <p:spPr bwMode="auto">
            <a:xfrm>
              <a:off x="2697" y="1216"/>
              <a:ext cx="710" cy="16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29" name="Line 358"/>
            <p:cNvSpPr>
              <a:spLocks noChangeShapeType="1"/>
            </p:cNvSpPr>
            <p:nvPr/>
          </p:nvSpPr>
          <p:spPr bwMode="auto">
            <a:xfrm flipV="1">
              <a:off x="2697" y="2894"/>
              <a:ext cx="710" cy="28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830" name="Freeform 359"/>
            <p:cNvSpPr>
              <a:spLocks/>
            </p:cNvSpPr>
            <p:nvPr/>
          </p:nvSpPr>
          <p:spPr bwMode="auto">
            <a:xfrm>
              <a:off x="2668" y="1187"/>
              <a:ext cx="58" cy="57"/>
            </a:xfrm>
            <a:custGeom>
              <a:avLst/>
              <a:gdLst>
                <a:gd name="T0" fmla="*/ 4 w 213"/>
                <a:gd name="T1" fmla="*/ 2 h 212"/>
                <a:gd name="T2" fmla="*/ 4 w 213"/>
                <a:gd name="T3" fmla="*/ 2 h 212"/>
                <a:gd name="T4" fmla="*/ 4 w 213"/>
                <a:gd name="T5" fmla="*/ 1 h 212"/>
                <a:gd name="T6" fmla="*/ 4 w 213"/>
                <a:gd name="T7" fmla="*/ 1 h 212"/>
                <a:gd name="T8" fmla="*/ 3 w 213"/>
                <a:gd name="T9" fmla="*/ 0 h 212"/>
                <a:gd name="T10" fmla="*/ 3 w 213"/>
                <a:gd name="T11" fmla="*/ 0 h 212"/>
                <a:gd name="T12" fmla="*/ 2 w 213"/>
                <a:gd name="T13" fmla="*/ 0 h 212"/>
                <a:gd name="T14" fmla="*/ 2 w 213"/>
                <a:gd name="T15" fmla="*/ 0 h 212"/>
                <a:gd name="T16" fmla="*/ 1 w 213"/>
                <a:gd name="T17" fmla="*/ 0 h 212"/>
                <a:gd name="T18" fmla="*/ 1 w 213"/>
                <a:gd name="T19" fmla="*/ 1 h 212"/>
                <a:gd name="T20" fmla="*/ 0 w 213"/>
                <a:gd name="T21" fmla="*/ 1 h 212"/>
                <a:gd name="T22" fmla="*/ 0 w 213"/>
                <a:gd name="T23" fmla="*/ 2 h 212"/>
                <a:gd name="T24" fmla="*/ 0 w 213"/>
                <a:gd name="T25" fmla="*/ 2 h 212"/>
                <a:gd name="T26" fmla="*/ 0 w 213"/>
                <a:gd name="T27" fmla="*/ 3 h 212"/>
                <a:gd name="T28" fmla="*/ 0 w 213"/>
                <a:gd name="T29" fmla="*/ 3 h 212"/>
                <a:gd name="T30" fmla="*/ 1 w 213"/>
                <a:gd name="T31" fmla="*/ 3 h 212"/>
                <a:gd name="T32" fmla="*/ 1 w 213"/>
                <a:gd name="T33" fmla="*/ 4 h 212"/>
                <a:gd name="T34" fmla="*/ 2 w 213"/>
                <a:gd name="T35" fmla="*/ 4 h 212"/>
                <a:gd name="T36" fmla="*/ 2 w 213"/>
                <a:gd name="T37" fmla="*/ 4 h 212"/>
                <a:gd name="T38" fmla="*/ 3 w 213"/>
                <a:gd name="T39" fmla="*/ 4 h 212"/>
                <a:gd name="T40" fmla="*/ 3 w 213"/>
                <a:gd name="T41" fmla="*/ 4 h 212"/>
                <a:gd name="T42" fmla="*/ 4 w 213"/>
                <a:gd name="T43" fmla="*/ 3 h 212"/>
                <a:gd name="T44" fmla="*/ 4 w 213"/>
                <a:gd name="T45" fmla="*/ 3 h 212"/>
                <a:gd name="T46" fmla="*/ 4 w 213"/>
                <a:gd name="T47" fmla="*/ 3 h 212"/>
                <a:gd name="T48" fmla="*/ 4 w 213"/>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3" h="212">
                  <a:moveTo>
                    <a:pt x="213" y="106"/>
                  </a:moveTo>
                  <a:lnTo>
                    <a:pt x="209" y="79"/>
                  </a:lnTo>
                  <a:lnTo>
                    <a:pt x="198" y="53"/>
                  </a:lnTo>
                  <a:lnTo>
                    <a:pt x="181" y="31"/>
                  </a:lnTo>
                  <a:lnTo>
                    <a:pt x="160" y="15"/>
                  </a:lnTo>
                  <a:lnTo>
                    <a:pt x="134" y="4"/>
                  </a:lnTo>
                  <a:lnTo>
                    <a:pt x="107" y="0"/>
                  </a:lnTo>
                  <a:lnTo>
                    <a:pt x="79" y="4"/>
                  </a:lnTo>
                  <a:lnTo>
                    <a:pt x="53" y="15"/>
                  </a:lnTo>
                  <a:lnTo>
                    <a:pt x="32" y="31"/>
                  </a:lnTo>
                  <a:lnTo>
                    <a:pt x="15" y="53"/>
                  </a:lnTo>
                  <a:lnTo>
                    <a:pt x="4" y="79"/>
                  </a:lnTo>
                  <a:lnTo>
                    <a:pt x="0" y="106"/>
                  </a:lnTo>
                  <a:lnTo>
                    <a:pt x="4" y="134"/>
                  </a:lnTo>
                  <a:lnTo>
                    <a:pt x="15" y="159"/>
                  </a:lnTo>
                  <a:lnTo>
                    <a:pt x="32" y="181"/>
                  </a:lnTo>
                  <a:lnTo>
                    <a:pt x="53" y="198"/>
                  </a:lnTo>
                  <a:lnTo>
                    <a:pt x="79" y="208"/>
                  </a:lnTo>
                  <a:lnTo>
                    <a:pt x="107" y="212"/>
                  </a:lnTo>
                  <a:lnTo>
                    <a:pt x="134" y="208"/>
                  </a:lnTo>
                  <a:lnTo>
                    <a:pt x="160" y="198"/>
                  </a:lnTo>
                  <a:lnTo>
                    <a:pt x="181" y="181"/>
                  </a:lnTo>
                  <a:lnTo>
                    <a:pt x="198" y="159"/>
                  </a:lnTo>
                  <a:lnTo>
                    <a:pt x="209" y="134"/>
                  </a:lnTo>
                  <a:lnTo>
                    <a:pt x="213" y="106"/>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1831" name="Freeform 360"/>
            <p:cNvSpPr>
              <a:spLocks/>
            </p:cNvSpPr>
            <p:nvPr/>
          </p:nvSpPr>
          <p:spPr bwMode="auto">
            <a:xfrm>
              <a:off x="3376" y="1354"/>
              <a:ext cx="59" cy="58"/>
            </a:xfrm>
            <a:custGeom>
              <a:avLst/>
              <a:gdLst>
                <a:gd name="T0" fmla="*/ 4 w 212"/>
                <a:gd name="T1" fmla="*/ 2 h 212"/>
                <a:gd name="T2" fmla="*/ 4 w 212"/>
                <a:gd name="T3" fmla="*/ 2 h 212"/>
                <a:gd name="T4" fmla="*/ 4 w 212"/>
                <a:gd name="T5" fmla="*/ 1 h 212"/>
                <a:gd name="T6" fmla="*/ 4 w 212"/>
                <a:gd name="T7" fmla="*/ 1 h 212"/>
                <a:gd name="T8" fmla="*/ 3 w 212"/>
                <a:gd name="T9" fmla="*/ 0 h 212"/>
                <a:gd name="T10" fmla="*/ 3 w 212"/>
                <a:gd name="T11" fmla="*/ 0 h 212"/>
                <a:gd name="T12" fmla="*/ 2 w 212"/>
                <a:gd name="T13" fmla="*/ 0 h 212"/>
                <a:gd name="T14" fmla="*/ 2 w 212"/>
                <a:gd name="T15" fmla="*/ 0 h 212"/>
                <a:gd name="T16" fmla="*/ 1 w 212"/>
                <a:gd name="T17" fmla="*/ 0 h 212"/>
                <a:gd name="T18" fmla="*/ 1 w 212"/>
                <a:gd name="T19" fmla="*/ 1 h 212"/>
                <a:gd name="T20" fmla="*/ 0 w 212"/>
                <a:gd name="T21" fmla="*/ 1 h 212"/>
                <a:gd name="T22" fmla="*/ 0 w 212"/>
                <a:gd name="T23" fmla="*/ 2 h 212"/>
                <a:gd name="T24" fmla="*/ 0 w 212"/>
                <a:gd name="T25" fmla="*/ 2 h 212"/>
                <a:gd name="T26" fmla="*/ 0 w 212"/>
                <a:gd name="T27" fmla="*/ 3 h 212"/>
                <a:gd name="T28" fmla="*/ 0 w 212"/>
                <a:gd name="T29" fmla="*/ 3 h 212"/>
                <a:gd name="T30" fmla="*/ 1 w 212"/>
                <a:gd name="T31" fmla="*/ 4 h 212"/>
                <a:gd name="T32" fmla="*/ 1 w 212"/>
                <a:gd name="T33" fmla="*/ 4 h 212"/>
                <a:gd name="T34" fmla="*/ 2 w 212"/>
                <a:gd name="T35" fmla="*/ 4 h 212"/>
                <a:gd name="T36" fmla="*/ 2 w 212"/>
                <a:gd name="T37" fmla="*/ 4 h 212"/>
                <a:gd name="T38" fmla="*/ 3 w 212"/>
                <a:gd name="T39" fmla="*/ 4 h 212"/>
                <a:gd name="T40" fmla="*/ 3 w 212"/>
                <a:gd name="T41" fmla="*/ 4 h 212"/>
                <a:gd name="T42" fmla="*/ 4 w 212"/>
                <a:gd name="T43" fmla="*/ 4 h 212"/>
                <a:gd name="T44" fmla="*/ 4 w 212"/>
                <a:gd name="T45" fmla="*/ 3 h 212"/>
                <a:gd name="T46" fmla="*/ 4 w 212"/>
                <a:gd name="T47" fmla="*/ 3 h 212"/>
                <a:gd name="T48" fmla="*/ 4 w 212"/>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2" h="212">
                  <a:moveTo>
                    <a:pt x="212" y="106"/>
                  </a:moveTo>
                  <a:lnTo>
                    <a:pt x="208" y="79"/>
                  </a:lnTo>
                  <a:lnTo>
                    <a:pt x="197" y="53"/>
                  </a:lnTo>
                  <a:lnTo>
                    <a:pt x="181" y="31"/>
                  </a:lnTo>
                  <a:lnTo>
                    <a:pt x="159" y="14"/>
                  </a:lnTo>
                  <a:lnTo>
                    <a:pt x="133" y="3"/>
                  </a:lnTo>
                  <a:lnTo>
                    <a:pt x="106" y="0"/>
                  </a:lnTo>
                  <a:lnTo>
                    <a:pt x="78" y="3"/>
                  </a:lnTo>
                  <a:lnTo>
                    <a:pt x="52" y="14"/>
                  </a:lnTo>
                  <a:lnTo>
                    <a:pt x="31" y="31"/>
                  </a:lnTo>
                  <a:lnTo>
                    <a:pt x="14" y="53"/>
                  </a:lnTo>
                  <a:lnTo>
                    <a:pt x="4" y="79"/>
                  </a:lnTo>
                  <a:lnTo>
                    <a:pt x="0" y="106"/>
                  </a:lnTo>
                  <a:lnTo>
                    <a:pt x="4" y="133"/>
                  </a:lnTo>
                  <a:lnTo>
                    <a:pt x="14" y="159"/>
                  </a:lnTo>
                  <a:lnTo>
                    <a:pt x="31" y="181"/>
                  </a:lnTo>
                  <a:lnTo>
                    <a:pt x="52" y="198"/>
                  </a:lnTo>
                  <a:lnTo>
                    <a:pt x="78" y="209"/>
                  </a:lnTo>
                  <a:lnTo>
                    <a:pt x="106" y="212"/>
                  </a:lnTo>
                  <a:lnTo>
                    <a:pt x="133" y="209"/>
                  </a:lnTo>
                  <a:lnTo>
                    <a:pt x="159" y="198"/>
                  </a:lnTo>
                  <a:lnTo>
                    <a:pt x="181" y="181"/>
                  </a:lnTo>
                  <a:lnTo>
                    <a:pt x="197" y="159"/>
                  </a:lnTo>
                  <a:lnTo>
                    <a:pt x="208" y="133"/>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1832" name="Freeform 361"/>
            <p:cNvSpPr>
              <a:spLocks/>
            </p:cNvSpPr>
            <p:nvPr/>
          </p:nvSpPr>
          <p:spPr bwMode="auto">
            <a:xfrm>
              <a:off x="2668" y="3147"/>
              <a:ext cx="58" cy="60"/>
            </a:xfrm>
            <a:custGeom>
              <a:avLst/>
              <a:gdLst>
                <a:gd name="T0" fmla="*/ 4 w 213"/>
                <a:gd name="T1" fmla="*/ 2 h 212"/>
                <a:gd name="T2" fmla="*/ 4 w 213"/>
                <a:gd name="T3" fmla="*/ 2 h 212"/>
                <a:gd name="T4" fmla="*/ 4 w 213"/>
                <a:gd name="T5" fmla="*/ 1 h 212"/>
                <a:gd name="T6" fmla="*/ 4 w 213"/>
                <a:gd name="T7" fmla="*/ 1 h 212"/>
                <a:gd name="T8" fmla="*/ 3 w 213"/>
                <a:gd name="T9" fmla="*/ 0 h 212"/>
                <a:gd name="T10" fmla="*/ 3 w 213"/>
                <a:gd name="T11" fmla="*/ 0 h 212"/>
                <a:gd name="T12" fmla="*/ 2 w 213"/>
                <a:gd name="T13" fmla="*/ 0 h 212"/>
                <a:gd name="T14" fmla="*/ 2 w 213"/>
                <a:gd name="T15" fmla="*/ 0 h 212"/>
                <a:gd name="T16" fmla="*/ 1 w 213"/>
                <a:gd name="T17" fmla="*/ 0 h 212"/>
                <a:gd name="T18" fmla="*/ 1 w 213"/>
                <a:gd name="T19" fmla="*/ 1 h 212"/>
                <a:gd name="T20" fmla="*/ 0 w 213"/>
                <a:gd name="T21" fmla="*/ 1 h 212"/>
                <a:gd name="T22" fmla="*/ 0 w 213"/>
                <a:gd name="T23" fmla="*/ 2 h 212"/>
                <a:gd name="T24" fmla="*/ 0 w 213"/>
                <a:gd name="T25" fmla="*/ 2 h 212"/>
                <a:gd name="T26" fmla="*/ 0 w 213"/>
                <a:gd name="T27" fmla="*/ 3 h 212"/>
                <a:gd name="T28" fmla="*/ 0 w 213"/>
                <a:gd name="T29" fmla="*/ 4 h 212"/>
                <a:gd name="T30" fmla="*/ 1 w 213"/>
                <a:gd name="T31" fmla="*/ 4 h 212"/>
                <a:gd name="T32" fmla="*/ 1 w 213"/>
                <a:gd name="T33" fmla="*/ 5 h 212"/>
                <a:gd name="T34" fmla="*/ 2 w 213"/>
                <a:gd name="T35" fmla="*/ 5 h 212"/>
                <a:gd name="T36" fmla="*/ 2 w 213"/>
                <a:gd name="T37" fmla="*/ 5 h 212"/>
                <a:gd name="T38" fmla="*/ 3 w 213"/>
                <a:gd name="T39" fmla="*/ 5 h 212"/>
                <a:gd name="T40" fmla="*/ 3 w 213"/>
                <a:gd name="T41" fmla="*/ 5 h 212"/>
                <a:gd name="T42" fmla="*/ 4 w 213"/>
                <a:gd name="T43" fmla="*/ 4 h 212"/>
                <a:gd name="T44" fmla="*/ 4 w 213"/>
                <a:gd name="T45" fmla="*/ 4 h 212"/>
                <a:gd name="T46" fmla="*/ 4 w 213"/>
                <a:gd name="T47" fmla="*/ 3 h 212"/>
                <a:gd name="T48" fmla="*/ 4 w 213"/>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3" h="212">
                  <a:moveTo>
                    <a:pt x="213" y="107"/>
                  </a:moveTo>
                  <a:lnTo>
                    <a:pt x="209" y="79"/>
                  </a:lnTo>
                  <a:lnTo>
                    <a:pt x="198" y="53"/>
                  </a:lnTo>
                  <a:lnTo>
                    <a:pt x="181" y="31"/>
                  </a:lnTo>
                  <a:lnTo>
                    <a:pt x="160" y="14"/>
                  </a:lnTo>
                  <a:lnTo>
                    <a:pt x="134" y="3"/>
                  </a:lnTo>
                  <a:lnTo>
                    <a:pt x="107" y="0"/>
                  </a:lnTo>
                  <a:lnTo>
                    <a:pt x="79" y="3"/>
                  </a:lnTo>
                  <a:lnTo>
                    <a:pt x="53" y="14"/>
                  </a:lnTo>
                  <a:lnTo>
                    <a:pt x="32" y="31"/>
                  </a:lnTo>
                  <a:lnTo>
                    <a:pt x="15" y="53"/>
                  </a:lnTo>
                  <a:lnTo>
                    <a:pt x="4" y="79"/>
                  </a:lnTo>
                  <a:lnTo>
                    <a:pt x="0" y="107"/>
                  </a:lnTo>
                  <a:lnTo>
                    <a:pt x="4" y="133"/>
                  </a:lnTo>
                  <a:lnTo>
                    <a:pt x="15" y="160"/>
                  </a:lnTo>
                  <a:lnTo>
                    <a:pt x="32" y="181"/>
                  </a:lnTo>
                  <a:lnTo>
                    <a:pt x="53" y="198"/>
                  </a:lnTo>
                  <a:lnTo>
                    <a:pt x="79" y="209"/>
                  </a:lnTo>
                  <a:lnTo>
                    <a:pt x="107" y="212"/>
                  </a:lnTo>
                  <a:lnTo>
                    <a:pt x="134" y="209"/>
                  </a:lnTo>
                  <a:lnTo>
                    <a:pt x="160" y="198"/>
                  </a:lnTo>
                  <a:lnTo>
                    <a:pt x="181" y="181"/>
                  </a:lnTo>
                  <a:lnTo>
                    <a:pt x="198" y="160"/>
                  </a:lnTo>
                  <a:lnTo>
                    <a:pt x="209" y="133"/>
                  </a:lnTo>
                  <a:lnTo>
                    <a:pt x="213" y="10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1833" name="Freeform 362"/>
            <p:cNvSpPr>
              <a:spLocks/>
            </p:cNvSpPr>
            <p:nvPr/>
          </p:nvSpPr>
          <p:spPr bwMode="auto">
            <a:xfrm>
              <a:off x="3376" y="2865"/>
              <a:ext cx="59" cy="58"/>
            </a:xfrm>
            <a:custGeom>
              <a:avLst/>
              <a:gdLst>
                <a:gd name="T0" fmla="*/ 4 w 212"/>
                <a:gd name="T1" fmla="*/ 2 h 212"/>
                <a:gd name="T2" fmla="*/ 4 w 212"/>
                <a:gd name="T3" fmla="*/ 2 h 212"/>
                <a:gd name="T4" fmla="*/ 4 w 212"/>
                <a:gd name="T5" fmla="*/ 1 h 212"/>
                <a:gd name="T6" fmla="*/ 4 w 212"/>
                <a:gd name="T7" fmla="*/ 1 h 212"/>
                <a:gd name="T8" fmla="*/ 3 w 212"/>
                <a:gd name="T9" fmla="*/ 0 h 212"/>
                <a:gd name="T10" fmla="*/ 3 w 212"/>
                <a:gd name="T11" fmla="*/ 0 h 212"/>
                <a:gd name="T12" fmla="*/ 2 w 212"/>
                <a:gd name="T13" fmla="*/ 0 h 212"/>
                <a:gd name="T14" fmla="*/ 2 w 212"/>
                <a:gd name="T15" fmla="*/ 0 h 212"/>
                <a:gd name="T16" fmla="*/ 1 w 212"/>
                <a:gd name="T17" fmla="*/ 0 h 212"/>
                <a:gd name="T18" fmla="*/ 1 w 212"/>
                <a:gd name="T19" fmla="*/ 1 h 212"/>
                <a:gd name="T20" fmla="*/ 0 w 212"/>
                <a:gd name="T21" fmla="*/ 1 h 212"/>
                <a:gd name="T22" fmla="*/ 0 w 212"/>
                <a:gd name="T23" fmla="*/ 2 h 212"/>
                <a:gd name="T24" fmla="*/ 0 w 212"/>
                <a:gd name="T25" fmla="*/ 2 h 212"/>
                <a:gd name="T26" fmla="*/ 0 w 212"/>
                <a:gd name="T27" fmla="*/ 3 h 212"/>
                <a:gd name="T28" fmla="*/ 0 w 212"/>
                <a:gd name="T29" fmla="*/ 3 h 212"/>
                <a:gd name="T30" fmla="*/ 1 w 212"/>
                <a:gd name="T31" fmla="*/ 4 h 212"/>
                <a:gd name="T32" fmla="*/ 1 w 212"/>
                <a:gd name="T33" fmla="*/ 4 h 212"/>
                <a:gd name="T34" fmla="*/ 2 w 212"/>
                <a:gd name="T35" fmla="*/ 4 h 212"/>
                <a:gd name="T36" fmla="*/ 2 w 212"/>
                <a:gd name="T37" fmla="*/ 4 h 212"/>
                <a:gd name="T38" fmla="*/ 3 w 212"/>
                <a:gd name="T39" fmla="*/ 4 h 212"/>
                <a:gd name="T40" fmla="*/ 3 w 212"/>
                <a:gd name="T41" fmla="*/ 4 h 212"/>
                <a:gd name="T42" fmla="*/ 4 w 212"/>
                <a:gd name="T43" fmla="*/ 4 h 212"/>
                <a:gd name="T44" fmla="*/ 4 w 212"/>
                <a:gd name="T45" fmla="*/ 3 h 212"/>
                <a:gd name="T46" fmla="*/ 4 w 212"/>
                <a:gd name="T47" fmla="*/ 3 h 212"/>
                <a:gd name="T48" fmla="*/ 4 w 212"/>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2" h="212">
                  <a:moveTo>
                    <a:pt x="212" y="106"/>
                  </a:moveTo>
                  <a:lnTo>
                    <a:pt x="208" y="78"/>
                  </a:lnTo>
                  <a:lnTo>
                    <a:pt x="197" y="52"/>
                  </a:lnTo>
                  <a:lnTo>
                    <a:pt x="181" y="31"/>
                  </a:lnTo>
                  <a:lnTo>
                    <a:pt x="159" y="14"/>
                  </a:lnTo>
                  <a:lnTo>
                    <a:pt x="133" y="3"/>
                  </a:lnTo>
                  <a:lnTo>
                    <a:pt x="106" y="0"/>
                  </a:lnTo>
                  <a:lnTo>
                    <a:pt x="78" y="3"/>
                  </a:lnTo>
                  <a:lnTo>
                    <a:pt x="52" y="14"/>
                  </a:lnTo>
                  <a:lnTo>
                    <a:pt x="31" y="31"/>
                  </a:lnTo>
                  <a:lnTo>
                    <a:pt x="14" y="52"/>
                  </a:lnTo>
                  <a:lnTo>
                    <a:pt x="4" y="78"/>
                  </a:lnTo>
                  <a:lnTo>
                    <a:pt x="0" y="106"/>
                  </a:lnTo>
                  <a:lnTo>
                    <a:pt x="4" y="133"/>
                  </a:lnTo>
                  <a:lnTo>
                    <a:pt x="14" y="159"/>
                  </a:lnTo>
                  <a:lnTo>
                    <a:pt x="31" y="181"/>
                  </a:lnTo>
                  <a:lnTo>
                    <a:pt x="52" y="198"/>
                  </a:lnTo>
                  <a:lnTo>
                    <a:pt x="78" y="208"/>
                  </a:lnTo>
                  <a:lnTo>
                    <a:pt x="106" y="212"/>
                  </a:lnTo>
                  <a:lnTo>
                    <a:pt x="133" y="208"/>
                  </a:lnTo>
                  <a:lnTo>
                    <a:pt x="159" y="198"/>
                  </a:lnTo>
                  <a:lnTo>
                    <a:pt x="181" y="181"/>
                  </a:lnTo>
                  <a:lnTo>
                    <a:pt x="197" y="159"/>
                  </a:lnTo>
                  <a:lnTo>
                    <a:pt x="208" y="133"/>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395627" name="Line 363"/>
          <p:cNvSpPr>
            <a:spLocks noChangeShapeType="1"/>
          </p:cNvSpPr>
          <p:nvPr/>
        </p:nvSpPr>
        <p:spPr bwMode="auto">
          <a:xfrm flipV="1">
            <a:off x="2197100" y="1227138"/>
            <a:ext cx="0" cy="34925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5628" name="Group 364"/>
          <p:cNvGrpSpPr>
            <a:grpSpLocks/>
          </p:cNvGrpSpPr>
          <p:nvPr/>
        </p:nvGrpSpPr>
        <p:grpSpPr bwMode="auto">
          <a:xfrm>
            <a:off x="2147888" y="4568825"/>
            <a:ext cx="571500" cy="254000"/>
            <a:chOff x="2418" y="2878"/>
            <a:chExt cx="360" cy="160"/>
          </a:xfrm>
        </p:grpSpPr>
        <p:sp>
          <p:nvSpPr>
            <p:cNvPr id="111720" name="Line 365"/>
            <p:cNvSpPr>
              <a:spLocks noChangeShapeType="1"/>
            </p:cNvSpPr>
            <p:nvPr/>
          </p:nvSpPr>
          <p:spPr bwMode="auto">
            <a:xfrm>
              <a:off x="2580" y="2894"/>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1" name="Freeform 366"/>
            <p:cNvSpPr>
              <a:spLocks/>
            </p:cNvSpPr>
            <p:nvPr/>
          </p:nvSpPr>
          <p:spPr bwMode="auto">
            <a:xfrm>
              <a:off x="2586" y="2894"/>
              <a:ext cx="28" cy="57"/>
            </a:xfrm>
            <a:custGeom>
              <a:avLst/>
              <a:gdLst>
                <a:gd name="T0" fmla="*/ 0 w 107"/>
                <a:gd name="T1" fmla="*/ 4 h 212"/>
                <a:gd name="T2" fmla="*/ 0 w 107"/>
                <a:gd name="T3" fmla="*/ 4 h 212"/>
                <a:gd name="T4" fmla="*/ 0 w 107"/>
                <a:gd name="T5" fmla="*/ 4 h 212"/>
                <a:gd name="T6" fmla="*/ 0 w 107"/>
                <a:gd name="T7" fmla="*/ 4 h 212"/>
                <a:gd name="T8" fmla="*/ 0 w 107"/>
                <a:gd name="T9" fmla="*/ 4 h 212"/>
                <a:gd name="T10" fmla="*/ 0 w 107"/>
                <a:gd name="T11" fmla="*/ 4 h 212"/>
                <a:gd name="T12" fmla="*/ 1 w 107"/>
                <a:gd name="T13" fmla="*/ 4 h 212"/>
                <a:gd name="T14" fmla="*/ 1 w 107"/>
                <a:gd name="T15" fmla="*/ 4 h 212"/>
                <a:gd name="T16" fmla="*/ 1 w 107"/>
                <a:gd name="T17" fmla="*/ 4 h 212"/>
                <a:gd name="T18" fmla="*/ 1 w 107"/>
                <a:gd name="T19" fmla="*/ 4 h 212"/>
                <a:gd name="T20" fmla="*/ 1 w 107"/>
                <a:gd name="T21" fmla="*/ 4 h 212"/>
                <a:gd name="T22" fmla="*/ 1 w 107"/>
                <a:gd name="T23" fmla="*/ 4 h 212"/>
                <a:gd name="T24" fmla="*/ 1 w 107"/>
                <a:gd name="T25" fmla="*/ 4 h 212"/>
                <a:gd name="T26" fmla="*/ 1 w 107"/>
                <a:gd name="T27" fmla="*/ 4 h 212"/>
                <a:gd name="T28" fmla="*/ 1 w 107"/>
                <a:gd name="T29" fmla="*/ 3 h 212"/>
                <a:gd name="T30" fmla="*/ 1 w 107"/>
                <a:gd name="T31" fmla="*/ 3 h 212"/>
                <a:gd name="T32" fmla="*/ 1 w 107"/>
                <a:gd name="T33" fmla="*/ 3 h 212"/>
                <a:gd name="T34" fmla="*/ 1 w 107"/>
                <a:gd name="T35" fmla="*/ 3 h 212"/>
                <a:gd name="T36" fmla="*/ 1 w 107"/>
                <a:gd name="T37" fmla="*/ 3 h 212"/>
                <a:gd name="T38" fmla="*/ 1 w 107"/>
                <a:gd name="T39" fmla="*/ 3 h 212"/>
                <a:gd name="T40" fmla="*/ 1 w 107"/>
                <a:gd name="T41" fmla="*/ 3 h 212"/>
                <a:gd name="T42" fmla="*/ 1 w 107"/>
                <a:gd name="T43" fmla="*/ 3 h 212"/>
                <a:gd name="T44" fmla="*/ 2 w 107"/>
                <a:gd name="T45" fmla="*/ 3 h 212"/>
                <a:gd name="T46" fmla="*/ 2 w 107"/>
                <a:gd name="T47" fmla="*/ 3 h 212"/>
                <a:gd name="T48" fmla="*/ 2 w 107"/>
                <a:gd name="T49" fmla="*/ 3 h 212"/>
                <a:gd name="T50" fmla="*/ 2 w 107"/>
                <a:gd name="T51" fmla="*/ 3 h 212"/>
                <a:gd name="T52" fmla="*/ 2 w 107"/>
                <a:gd name="T53" fmla="*/ 2 h 212"/>
                <a:gd name="T54" fmla="*/ 2 w 107"/>
                <a:gd name="T55" fmla="*/ 2 h 212"/>
                <a:gd name="T56" fmla="*/ 2 w 107"/>
                <a:gd name="T57" fmla="*/ 2 h 212"/>
                <a:gd name="T58" fmla="*/ 2 w 107"/>
                <a:gd name="T59" fmla="*/ 2 h 212"/>
                <a:gd name="T60" fmla="*/ 2 w 107"/>
                <a:gd name="T61" fmla="*/ 2 h 212"/>
                <a:gd name="T62" fmla="*/ 2 w 107"/>
                <a:gd name="T63" fmla="*/ 2 h 212"/>
                <a:gd name="T64" fmla="*/ 2 w 107"/>
                <a:gd name="T65" fmla="*/ 2 h 212"/>
                <a:gd name="T66" fmla="*/ 2 w 107"/>
                <a:gd name="T67" fmla="*/ 2 h 212"/>
                <a:gd name="T68" fmla="*/ 2 w 107"/>
                <a:gd name="T69" fmla="*/ 2 h 212"/>
                <a:gd name="T70" fmla="*/ 2 w 107"/>
                <a:gd name="T71" fmla="*/ 2 h 212"/>
                <a:gd name="T72" fmla="*/ 2 w 107"/>
                <a:gd name="T73" fmla="*/ 1 h 212"/>
                <a:gd name="T74" fmla="*/ 2 w 107"/>
                <a:gd name="T75" fmla="*/ 1 h 212"/>
                <a:gd name="T76" fmla="*/ 2 w 107"/>
                <a:gd name="T77" fmla="*/ 1 h 212"/>
                <a:gd name="T78" fmla="*/ 2 w 107"/>
                <a:gd name="T79" fmla="*/ 1 h 212"/>
                <a:gd name="T80" fmla="*/ 2 w 107"/>
                <a:gd name="T81" fmla="*/ 1 h 212"/>
                <a:gd name="T82" fmla="*/ 2 w 107"/>
                <a:gd name="T83" fmla="*/ 1 h 212"/>
                <a:gd name="T84" fmla="*/ 2 w 107"/>
                <a:gd name="T85" fmla="*/ 1 h 212"/>
                <a:gd name="T86" fmla="*/ 2 w 107"/>
                <a:gd name="T87" fmla="*/ 1 h 212"/>
                <a:gd name="T88" fmla="*/ 2 w 107"/>
                <a:gd name="T89" fmla="*/ 1 h 212"/>
                <a:gd name="T90" fmla="*/ 2 w 107"/>
                <a:gd name="T91" fmla="*/ 1 h 212"/>
                <a:gd name="T92" fmla="*/ 2 w 107"/>
                <a:gd name="T93" fmla="*/ 1 h 212"/>
                <a:gd name="T94" fmla="*/ 2 w 107"/>
                <a:gd name="T95" fmla="*/ 1 h 212"/>
                <a:gd name="T96" fmla="*/ 2 w 107"/>
                <a:gd name="T97" fmla="*/ 0 h 212"/>
                <a:gd name="T98" fmla="*/ 2 w 107"/>
                <a:gd name="T99" fmla="*/ 0 h 212"/>
                <a:gd name="T100" fmla="*/ 2 w 107"/>
                <a:gd name="T101" fmla="*/ 0 h 212"/>
                <a:gd name="T102" fmla="*/ 2 w 107"/>
                <a:gd name="T103" fmla="*/ 0 h 212"/>
                <a:gd name="T104" fmla="*/ 2 w 107"/>
                <a:gd name="T105" fmla="*/ 0 h 212"/>
                <a:gd name="T106" fmla="*/ 1 w 107"/>
                <a:gd name="T107" fmla="*/ 0 h 212"/>
                <a:gd name="T108" fmla="*/ 1 w 107"/>
                <a:gd name="T109" fmla="*/ 0 h 212"/>
                <a:gd name="T110" fmla="*/ 1 w 107"/>
                <a:gd name="T111" fmla="*/ 0 h 212"/>
                <a:gd name="T112" fmla="*/ 1 w 107"/>
                <a:gd name="T113" fmla="*/ 0 h 212"/>
                <a:gd name="T114" fmla="*/ 1 w 107"/>
                <a:gd name="T115" fmla="*/ 0 h 212"/>
                <a:gd name="T116" fmla="*/ 1 w 107"/>
                <a:gd name="T117" fmla="*/ 0 h 212"/>
                <a:gd name="T118" fmla="*/ 1 w 107"/>
                <a:gd name="T119" fmla="*/ 0 h 212"/>
                <a:gd name="T120" fmla="*/ 1 w 107"/>
                <a:gd name="T121" fmla="*/ 0 h 21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7" h="212">
                  <a:moveTo>
                    <a:pt x="0" y="212"/>
                  </a:moveTo>
                  <a:lnTo>
                    <a:pt x="3" y="212"/>
                  </a:lnTo>
                  <a:lnTo>
                    <a:pt x="7" y="212"/>
                  </a:lnTo>
                  <a:lnTo>
                    <a:pt x="12" y="210"/>
                  </a:lnTo>
                  <a:lnTo>
                    <a:pt x="16" y="209"/>
                  </a:lnTo>
                  <a:lnTo>
                    <a:pt x="20" y="208"/>
                  </a:lnTo>
                  <a:lnTo>
                    <a:pt x="24" y="206"/>
                  </a:lnTo>
                  <a:lnTo>
                    <a:pt x="29" y="205"/>
                  </a:lnTo>
                  <a:lnTo>
                    <a:pt x="32" y="203"/>
                  </a:lnTo>
                  <a:lnTo>
                    <a:pt x="36" y="200"/>
                  </a:lnTo>
                  <a:lnTo>
                    <a:pt x="40" y="198"/>
                  </a:lnTo>
                  <a:lnTo>
                    <a:pt x="45" y="194"/>
                  </a:lnTo>
                  <a:lnTo>
                    <a:pt x="49" y="191"/>
                  </a:lnTo>
                  <a:lnTo>
                    <a:pt x="53" y="188"/>
                  </a:lnTo>
                  <a:lnTo>
                    <a:pt x="56" y="185"/>
                  </a:lnTo>
                  <a:lnTo>
                    <a:pt x="61" y="181"/>
                  </a:lnTo>
                  <a:lnTo>
                    <a:pt x="64" y="176"/>
                  </a:lnTo>
                  <a:lnTo>
                    <a:pt x="68" y="172"/>
                  </a:lnTo>
                  <a:lnTo>
                    <a:pt x="71" y="168"/>
                  </a:lnTo>
                  <a:lnTo>
                    <a:pt x="74" y="164"/>
                  </a:lnTo>
                  <a:lnTo>
                    <a:pt x="78" y="158"/>
                  </a:lnTo>
                  <a:lnTo>
                    <a:pt x="81" y="154"/>
                  </a:lnTo>
                  <a:lnTo>
                    <a:pt x="84" y="149"/>
                  </a:lnTo>
                  <a:lnTo>
                    <a:pt x="87" y="143"/>
                  </a:lnTo>
                  <a:lnTo>
                    <a:pt x="90" y="138"/>
                  </a:lnTo>
                  <a:lnTo>
                    <a:pt x="93" y="133"/>
                  </a:lnTo>
                  <a:lnTo>
                    <a:pt x="95" y="127"/>
                  </a:lnTo>
                  <a:lnTo>
                    <a:pt x="97" y="122"/>
                  </a:lnTo>
                  <a:lnTo>
                    <a:pt x="99" y="117"/>
                  </a:lnTo>
                  <a:lnTo>
                    <a:pt x="101" y="111"/>
                  </a:lnTo>
                  <a:lnTo>
                    <a:pt x="102" y="105"/>
                  </a:lnTo>
                  <a:lnTo>
                    <a:pt x="103" y="100"/>
                  </a:lnTo>
                  <a:lnTo>
                    <a:pt x="105" y="94"/>
                  </a:lnTo>
                  <a:lnTo>
                    <a:pt x="105" y="89"/>
                  </a:lnTo>
                  <a:lnTo>
                    <a:pt x="106" y="84"/>
                  </a:lnTo>
                  <a:lnTo>
                    <a:pt x="107" y="78"/>
                  </a:lnTo>
                  <a:lnTo>
                    <a:pt x="107" y="73"/>
                  </a:lnTo>
                  <a:lnTo>
                    <a:pt x="107" y="68"/>
                  </a:lnTo>
                  <a:lnTo>
                    <a:pt x="107" y="62"/>
                  </a:lnTo>
                  <a:lnTo>
                    <a:pt x="107" y="57"/>
                  </a:lnTo>
                  <a:lnTo>
                    <a:pt x="106" y="53"/>
                  </a:lnTo>
                  <a:lnTo>
                    <a:pt x="105" y="48"/>
                  </a:lnTo>
                  <a:lnTo>
                    <a:pt x="105" y="43"/>
                  </a:lnTo>
                  <a:lnTo>
                    <a:pt x="103" y="39"/>
                  </a:lnTo>
                  <a:lnTo>
                    <a:pt x="102" y="35"/>
                  </a:lnTo>
                  <a:lnTo>
                    <a:pt x="101" y="31"/>
                  </a:lnTo>
                  <a:lnTo>
                    <a:pt x="99" y="26"/>
                  </a:lnTo>
                  <a:lnTo>
                    <a:pt x="97" y="23"/>
                  </a:lnTo>
                  <a:lnTo>
                    <a:pt x="95" y="20"/>
                  </a:lnTo>
                  <a:lnTo>
                    <a:pt x="93" y="17"/>
                  </a:lnTo>
                  <a:lnTo>
                    <a:pt x="89" y="13"/>
                  </a:lnTo>
                  <a:lnTo>
                    <a:pt x="87" y="11"/>
                  </a:lnTo>
                  <a:lnTo>
                    <a:pt x="84" y="8"/>
                  </a:lnTo>
                  <a:lnTo>
                    <a:pt x="81" y="6"/>
                  </a:lnTo>
                  <a:lnTo>
                    <a:pt x="78" y="5"/>
                  </a:lnTo>
                  <a:lnTo>
                    <a:pt x="74" y="3"/>
                  </a:lnTo>
                  <a:lnTo>
                    <a:pt x="71" y="2"/>
                  </a:lnTo>
                  <a:lnTo>
                    <a:pt x="68" y="1"/>
                  </a:lnTo>
                  <a:lnTo>
                    <a:pt x="64" y="0"/>
                  </a:lnTo>
                  <a:lnTo>
                    <a:pt x="61" y="0"/>
                  </a:lnTo>
                  <a:lnTo>
                    <a:pt x="5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22" name="Line 367"/>
            <p:cNvSpPr>
              <a:spLocks noChangeShapeType="1"/>
            </p:cNvSpPr>
            <p:nvPr/>
          </p:nvSpPr>
          <p:spPr bwMode="auto">
            <a:xfrm flipH="1">
              <a:off x="2576" y="2951"/>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3" name="Freeform 368"/>
            <p:cNvSpPr>
              <a:spLocks/>
            </p:cNvSpPr>
            <p:nvPr/>
          </p:nvSpPr>
          <p:spPr bwMode="auto">
            <a:xfrm>
              <a:off x="2586" y="2951"/>
              <a:ext cx="13" cy="29"/>
            </a:xfrm>
            <a:custGeom>
              <a:avLst/>
              <a:gdLst>
                <a:gd name="T0" fmla="*/ 1 w 51"/>
                <a:gd name="T1" fmla="*/ 2 h 106"/>
                <a:gd name="T2" fmla="*/ 1 w 51"/>
                <a:gd name="T3" fmla="*/ 2 h 106"/>
                <a:gd name="T4" fmla="*/ 1 w 51"/>
                <a:gd name="T5" fmla="*/ 2 h 106"/>
                <a:gd name="T6" fmla="*/ 1 w 51"/>
                <a:gd name="T7" fmla="*/ 2 h 106"/>
                <a:gd name="T8" fmla="*/ 1 w 51"/>
                <a:gd name="T9" fmla="*/ 2 h 106"/>
                <a:gd name="T10" fmla="*/ 1 w 51"/>
                <a:gd name="T11" fmla="*/ 2 h 106"/>
                <a:gd name="T12" fmla="*/ 1 w 51"/>
                <a:gd name="T13" fmla="*/ 1 h 106"/>
                <a:gd name="T14" fmla="*/ 1 w 51"/>
                <a:gd name="T15" fmla="*/ 1 h 106"/>
                <a:gd name="T16" fmla="*/ 1 w 51"/>
                <a:gd name="T17" fmla="*/ 1 h 106"/>
                <a:gd name="T18" fmla="*/ 1 w 51"/>
                <a:gd name="T19" fmla="*/ 1 h 106"/>
                <a:gd name="T20" fmla="*/ 1 w 51"/>
                <a:gd name="T21" fmla="*/ 1 h 106"/>
                <a:gd name="T22" fmla="*/ 1 w 51"/>
                <a:gd name="T23" fmla="*/ 1 h 106"/>
                <a:gd name="T24" fmla="*/ 1 w 51"/>
                <a:gd name="T25" fmla="*/ 1 h 106"/>
                <a:gd name="T26" fmla="*/ 1 w 51"/>
                <a:gd name="T27" fmla="*/ 1 h 106"/>
                <a:gd name="T28" fmla="*/ 1 w 51"/>
                <a:gd name="T29" fmla="*/ 1 h 106"/>
                <a:gd name="T30" fmla="*/ 1 w 51"/>
                <a:gd name="T31" fmla="*/ 1 h 106"/>
                <a:gd name="T32" fmla="*/ 1 w 51"/>
                <a:gd name="T33" fmla="*/ 1 h 106"/>
                <a:gd name="T34" fmla="*/ 1 w 51"/>
                <a:gd name="T35" fmla="*/ 1 h 106"/>
                <a:gd name="T36" fmla="*/ 1 w 51"/>
                <a:gd name="T37" fmla="*/ 0 h 106"/>
                <a:gd name="T38" fmla="*/ 1 w 51"/>
                <a:gd name="T39" fmla="*/ 0 h 106"/>
                <a:gd name="T40" fmla="*/ 1 w 51"/>
                <a:gd name="T41" fmla="*/ 0 h 106"/>
                <a:gd name="T42" fmla="*/ 1 w 51"/>
                <a:gd name="T43" fmla="*/ 0 h 106"/>
                <a:gd name="T44" fmla="*/ 1 w 51"/>
                <a:gd name="T45" fmla="*/ 0 h 106"/>
                <a:gd name="T46" fmla="*/ 1 w 51"/>
                <a:gd name="T47" fmla="*/ 0 h 106"/>
                <a:gd name="T48" fmla="*/ 0 w 51"/>
                <a:gd name="T49" fmla="*/ 0 h 106"/>
                <a:gd name="T50" fmla="*/ 0 w 51"/>
                <a:gd name="T51" fmla="*/ 0 h 106"/>
                <a:gd name="T52" fmla="*/ 0 w 51"/>
                <a:gd name="T53" fmla="*/ 0 h 106"/>
                <a:gd name="T54" fmla="*/ 0 w 51"/>
                <a:gd name="T55" fmla="*/ 0 h 106"/>
                <a:gd name="T56" fmla="*/ 0 w 51"/>
                <a:gd name="T57" fmla="*/ 0 h 106"/>
                <a:gd name="T58" fmla="*/ 0 w 51"/>
                <a:gd name="T59" fmla="*/ 0 h 106"/>
                <a:gd name="T60" fmla="*/ 0 w 51"/>
                <a:gd name="T61" fmla="*/ 0 h 10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1" h="106">
                  <a:moveTo>
                    <a:pt x="46" y="106"/>
                  </a:moveTo>
                  <a:lnTo>
                    <a:pt x="47" y="101"/>
                  </a:lnTo>
                  <a:lnTo>
                    <a:pt x="48" y="94"/>
                  </a:lnTo>
                  <a:lnTo>
                    <a:pt x="49" y="89"/>
                  </a:lnTo>
                  <a:lnTo>
                    <a:pt x="50" y="84"/>
                  </a:lnTo>
                  <a:lnTo>
                    <a:pt x="50" y="78"/>
                  </a:lnTo>
                  <a:lnTo>
                    <a:pt x="51" y="73"/>
                  </a:lnTo>
                  <a:lnTo>
                    <a:pt x="51" y="68"/>
                  </a:lnTo>
                  <a:lnTo>
                    <a:pt x="51" y="62"/>
                  </a:lnTo>
                  <a:lnTo>
                    <a:pt x="50" y="58"/>
                  </a:lnTo>
                  <a:lnTo>
                    <a:pt x="50" y="53"/>
                  </a:lnTo>
                  <a:lnTo>
                    <a:pt x="49" y="48"/>
                  </a:lnTo>
                  <a:lnTo>
                    <a:pt x="48" y="43"/>
                  </a:lnTo>
                  <a:lnTo>
                    <a:pt x="47" y="39"/>
                  </a:lnTo>
                  <a:lnTo>
                    <a:pt x="46" y="35"/>
                  </a:lnTo>
                  <a:lnTo>
                    <a:pt x="44" y="30"/>
                  </a:lnTo>
                  <a:lnTo>
                    <a:pt x="43" y="27"/>
                  </a:lnTo>
                  <a:lnTo>
                    <a:pt x="40" y="23"/>
                  </a:lnTo>
                  <a:lnTo>
                    <a:pt x="38" y="20"/>
                  </a:lnTo>
                  <a:lnTo>
                    <a:pt x="35" y="17"/>
                  </a:lnTo>
                  <a:lnTo>
                    <a:pt x="33" y="13"/>
                  </a:lnTo>
                  <a:lnTo>
                    <a:pt x="31" y="11"/>
                  </a:lnTo>
                  <a:lnTo>
                    <a:pt x="28" y="9"/>
                  </a:lnTo>
                  <a:lnTo>
                    <a:pt x="24" y="7"/>
                  </a:lnTo>
                  <a:lnTo>
                    <a:pt x="21" y="5"/>
                  </a:lnTo>
                  <a:lnTo>
                    <a:pt x="18" y="4"/>
                  </a:lnTo>
                  <a:lnTo>
                    <a:pt x="15" y="2"/>
                  </a:lnTo>
                  <a:lnTo>
                    <a:pt x="11" y="1"/>
                  </a:lnTo>
                  <a:lnTo>
                    <a:pt x="7"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24" name="Line 369"/>
            <p:cNvSpPr>
              <a:spLocks noChangeShapeType="1"/>
            </p:cNvSpPr>
            <p:nvPr/>
          </p:nvSpPr>
          <p:spPr bwMode="auto">
            <a:xfrm flipH="1">
              <a:off x="2593" y="2980"/>
              <a:ext cx="4" cy="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5" name="Freeform 370"/>
            <p:cNvSpPr>
              <a:spLocks/>
            </p:cNvSpPr>
            <p:nvPr/>
          </p:nvSpPr>
          <p:spPr bwMode="auto">
            <a:xfrm>
              <a:off x="2566" y="2996"/>
              <a:ext cx="27" cy="28"/>
            </a:xfrm>
            <a:custGeom>
              <a:avLst/>
              <a:gdLst>
                <a:gd name="T0" fmla="*/ 0 w 102"/>
                <a:gd name="T1" fmla="*/ 2 h 106"/>
                <a:gd name="T2" fmla="*/ 0 w 102"/>
                <a:gd name="T3" fmla="*/ 2 h 106"/>
                <a:gd name="T4" fmla="*/ 0 w 102"/>
                <a:gd name="T5" fmla="*/ 2 h 106"/>
                <a:gd name="T6" fmla="*/ 0 w 102"/>
                <a:gd name="T7" fmla="*/ 2 h 106"/>
                <a:gd name="T8" fmla="*/ 0 w 102"/>
                <a:gd name="T9" fmla="*/ 2 h 106"/>
                <a:gd name="T10" fmla="*/ 0 w 102"/>
                <a:gd name="T11" fmla="*/ 2 h 106"/>
                <a:gd name="T12" fmla="*/ 1 w 102"/>
                <a:gd name="T13" fmla="*/ 2 h 106"/>
                <a:gd name="T14" fmla="*/ 1 w 102"/>
                <a:gd name="T15" fmla="*/ 2 h 106"/>
                <a:gd name="T16" fmla="*/ 1 w 102"/>
                <a:gd name="T17" fmla="*/ 2 h 106"/>
                <a:gd name="T18" fmla="*/ 1 w 102"/>
                <a:gd name="T19" fmla="*/ 2 h 106"/>
                <a:gd name="T20" fmla="*/ 1 w 102"/>
                <a:gd name="T21" fmla="*/ 2 h 106"/>
                <a:gd name="T22" fmla="*/ 1 w 102"/>
                <a:gd name="T23" fmla="*/ 2 h 106"/>
                <a:gd name="T24" fmla="*/ 1 w 102"/>
                <a:gd name="T25" fmla="*/ 2 h 106"/>
                <a:gd name="T26" fmla="*/ 1 w 102"/>
                <a:gd name="T27" fmla="*/ 2 h 106"/>
                <a:gd name="T28" fmla="*/ 1 w 102"/>
                <a:gd name="T29" fmla="*/ 2 h 106"/>
                <a:gd name="T30" fmla="*/ 1 w 102"/>
                <a:gd name="T31" fmla="*/ 1 h 106"/>
                <a:gd name="T32" fmla="*/ 1 w 102"/>
                <a:gd name="T33" fmla="*/ 1 h 106"/>
                <a:gd name="T34" fmla="*/ 1 w 102"/>
                <a:gd name="T35" fmla="*/ 1 h 106"/>
                <a:gd name="T36" fmla="*/ 1 w 102"/>
                <a:gd name="T37" fmla="*/ 1 h 106"/>
                <a:gd name="T38" fmla="*/ 1 w 102"/>
                <a:gd name="T39" fmla="*/ 1 h 106"/>
                <a:gd name="T40" fmla="*/ 2 w 102"/>
                <a:gd name="T41" fmla="*/ 1 h 106"/>
                <a:gd name="T42" fmla="*/ 2 w 102"/>
                <a:gd name="T43" fmla="*/ 1 h 106"/>
                <a:gd name="T44" fmla="*/ 2 w 102"/>
                <a:gd name="T45" fmla="*/ 1 h 106"/>
                <a:gd name="T46" fmla="*/ 2 w 102"/>
                <a:gd name="T47" fmla="*/ 1 h 106"/>
                <a:gd name="T48" fmla="*/ 2 w 102"/>
                <a:gd name="T49" fmla="*/ 1 h 106"/>
                <a:gd name="T50" fmla="*/ 2 w 102"/>
                <a:gd name="T51" fmla="*/ 1 h 106"/>
                <a:gd name="T52" fmla="*/ 2 w 102"/>
                <a:gd name="T53" fmla="*/ 1 h 106"/>
                <a:gd name="T54" fmla="*/ 2 w 102"/>
                <a:gd name="T55" fmla="*/ 0 h 106"/>
                <a:gd name="T56" fmla="*/ 2 w 102"/>
                <a:gd name="T57" fmla="*/ 0 h 106"/>
                <a:gd name="T58" fmla="*/ 2 w 102"/>
                <a:gd name="T59" fmla="*/ 0 h 106"/>
                <a:gd name="T60" fmla="*/ 2 w 102"/>
                <a:gd name="T61" fmla="*/ 0 h 10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2" h="106">
                  <a:moveTo>
                    <a:pt x="0" y="106"/>
                  </a:moveTo>
                  <a:lnTo>
                    <a:pt x="4" y="106"/>
                  </a:lnTo>
                  <a:lnTo>
                    <a:pt x="7" y="106"/>
                  </a:lnTo>
                  <a:lnTo>
                    <a:pt x="11" y="105"/>
                  </a:lnTo>
                  <a:lnTo>
                    <a:pt x="16" y="104"/>
                  </a:lnTo>
                  <a:lnTo>
                    <a:pt x="20" y="102"/>
                  </a:lnTo>
                  <a:lnTo>
                    <a:pt x="24" y="100"/>
                  </a:lnTo>
                  <a:lnTo>
                    <a:pt x="28" y="99"/>
                  </a:lnTo>
                  <a:lnTo>
                    <a:pt x="33" y="97"/>
                  </a:lnTo>
                  <a:lnTo>
                    <a:pt x="37" y="94"/>
                  </a:lnTo>
                  <a:lnTo>
                    <a:pt x="40" y="92"/>
                  </a:lnTo>
                  <a:lnTo>
                    <a:pt x="44" y="89"/>
                  </a:lnTo>
                  <a:lnTo>
                    <a:pt x="49" y="85"/>
                  </a:lnTo>
                  <a:lnTo>
                    <a:pt x="53" y="82"/>
                  </a:lnTo>
                  <a:lnTo>
                    <a:pt x="57" y="79"/>
                  </a:lnTo>
                  <a:lnTo>
                    <a:pt x="60" y="75"/>
                  </a:lnTo>
                  <a:lnTo>
                    <a:pt x="65" y="70"/>
                  </a:lnTo>
                  <a:lnTo>
                    <a:pt x="68" y="66"/>
                  </a:lnTo>
                  <a:lnTo>
                    <a:pt x="71" y="62"/>
                  </a:lnTo>
                  <a:lnTo>
                    <a:pt x="75" y="58"/>
                  </a:lnTo>
                  <a:lnTo>
                    <a:pt x="78" y="52"/>
                  </a:lnTo>
                  <a:lnTo>
                    <a:pt x="82" y="48"/>
                  </a:lnTo>
                  <a:lnTo>
                    <a:pt x="85" y="43"/>
                  </a:lnTo>
                  <a:lnTo>
                    <a:pt x="87" y="37"/>
                  </a:lnTo>
                  <a:lnTo>
                    <a:pt x="90" y="32"/>
                  </a:lnTo>
                  <a:lnTo>
                    <a:pt x="92" y="27"/>
                  </a:lnTo>
                  <a:lnTo>
                    <a:pt x="94" y="22"/>
                  </a:lnTo>
                  <a:lnTo>
                    <a:pt x="96" y="16"/>
                  </a:lnTo>
                  <a:lnTo>
                    <a:pt x="99" y="11"/>
                  </a:lnTo>
                  <a:lnTo>
                    <a:pt x="101" y="6"/>
                  </a:lnTo>
                  <a:lnTo>
                    <a:pt x="10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26" name="Line 371"/>
            <p:cNvSpPr>
              <a:spLocks noChangeShapeType="1"/>
            </p:cNvSpPr>
            <p:nvPr/>
          </p:nvSpPr>
          <p:spPr bwMode="auto">
            <a:xfrm flipH="1">
              <a:off x="2545" y="3024"/>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27" name="Freeform 372"/>
            <p:cNvSpPr>
              <a:spLocks/>
            </p:cNvSpPr>
            <p:nvPr/>
          </p:nvSpPr>
          <p:spPr bwMode="auto">
            <a:xfrm>
              <a:off x="2622" y="2878"/>
              <a:ext cx="44" cy="160"/>
            </a:xfrm>
            <a:custGeom>
              <a:avLst/>
              <a:gdLst>
                <a:gd name="T0" fmla="*/ 3 w 157"/>
                <a:gd name="T1" fmla="*/ 0 h 584"/>
                <a:gd name="T2" fmla="*/ 3 w 157"/>
                <a:gd name="T3" fmla="*/ 0 h 584"/>
                <a:gd name="T4" fmla="*/ 3 w 157"/>
                <a:gd name="T5" fmla="*/ 1 h 584"/>
                <a:gd name="T6" fmla="*/ 3 w 157"/>
                <a:gd name="T7" fmla="*/ 1 h 584"/>
                <a:gd name="T8" fmla="*/ 3 w 157"/>
                <a:gd name="T9" fmla="*/ 1 h 584"/>
                <a:gd name="T10" fmla="*/ 3 w 157"/>
                <a:gd name="T11" fmla="*/ 2 h 584"/>
                <a:gd name="T12" fmla="*/ 3 w 157"/>
                <a:gd name="T13" fmla="*/ 2 h 584"/>
                <a:gd name="T14" fmla="*/ 2 w 157"/>
                <a:gd name="T15" fmla="*/ 2 h 584"/>
                <a:gd name="T16" fmla="*/ 2 w 157"/>
                <a:gd name="T17" fmla="*/ 2 h 584"/>
                <a:gd name="T18" fmla="*/ 2 w 157"/>
                <a:gd name="T19" fmla="*/ 3 h 584"/>
                <a:gd name="T20" fmla="*/ 2 w 157"/>
                <a:gd name="T21" fmla="*/ 3 h 584"/>
                <a:gd name="T22" fmla="*/ 2 w 157"/>
                <a:gd name="T23" fmla="*/ 4 h 584"/>
                <a:gd name="T24" fmla="*/ 2 w 157"/>
                <a:gd name="T25" fmla="*/ 4 h 584"/>
                <a:gd name="T26" fmla="*/ 2 w 157"/>
                <a:gd name="T27" fmla="*/ 4 h 584"/>
                <a:gd name="T28" fmla="*/ 1 w 157"/>
                <a:gd name="T29" fmla="*/ 4 h 584"/>
                <a:gd name="T30" fmla="*/ 1 w 157"/>
                <a:gd name="T31" fmla="*/ 5 h 584"/>
                <a:gd name="T32" fmla="*/ 1 w 157"/>
                <a:gd name="T33" fmla="*/ 5 h 584"/>
                <a:gd name="T34" fmla="*/ 1 w 157"/>
                <a:gd name="T35" fmla="*/ 5 h 584"/>
                <a:gd name="T36" fmla="*/ 1 w 157"/>
                <a:gd name="T37" fmla="*/ 6 h 584"/>
                <a:gd name="T38" fmla="*/ 1 w 157"/>
                <a:gd name="T39" fmla="*/ 6 h 584"/>
                <a:gd name="T40" fmla="*/ 1 w 157"/>
                <a:gd name="T41" fmla="*/ 6 h 584"/>
                <a:gd name="T42" fmla="*/ 1 w 157"/>
                <a:gd name="T43" fmla="*/ 7 h 584"/>
                <a:gd name="T44" fmla="*/ 1 w 157"/>
                <a:gd name="T45" fmla="*/ 7 h 584"/>
                <a:gd name="T46" fmla="*/ 1 w 157"/>
                <a:gd name="T47" fmla="*/ 7 h 584"/>
                <a:gd name="T48" fmla="*/ 1 w 157"/>
                <a:gd name="T49" fmla="*/ 8 h 584"/>
                <a:gd name="T50" fmla="*/ 0 w 157"/>
                <a:gd name="T51" fmla="*/ 8 h 584"/>
                <a:gd name="T52" fmla="*/ 0 w 157"/>
                <a:gd name="T53" fmla="*/ 8 h 584"/>
                <a:gd name="T54" fmla="*/ 0 w 157"/>
                <a:gd name="T55" fmla="*/ 9 h 584"/>
                <a:gd name="T56" fmla="*/ 0 w 157"/>
                <a:gd name="T57" fmla="*/ 9 h 584"/>
                <a:gd name="T58" fmla="*/ 0 w 157"/>
                <a:gd name="T59" fmla="*/ 9 h 584"/>
                <a:gd name="T60" fmla="*/ 0 w 157"/>
                <a:gd name="T61" fmla="*/ 10 h 584"/>
                <a:gd name="T62" fmla="*/ 0 w 157"/>
                <a:gd name="T63" fmla="*/ 10 h 584"/>
                <a:gd name="T64" fmla="*/ 0 w 157"/>
                <a:gd name="T65" fmla="*/ 10 h 584"/>
                <a:gd name="T66" fmla="*/ 0 w 157"/>
                <a:gd name="T67" fmla="*/ 10 h 584"/>
                <a:gd name="T68" fmla="*/ 0 w 157"/>
                <a:gd name="T69" fmla="*/ 11 h 584"/>
                <a:gd name="T70" fmla="*/ 0 w 157"/>
                <a:gd name="T71" fmla="*/ 11 h 584"/>
                <a:gd name="T72" fmla="*/ 0 w 157"/>
                <a:gd name="T73" fmla="*/ 12 h 584"/>
                <a:gd name="T74" fmla="*/ 0 w 157"/>
                <a:gd name="T75" fmla="*/ 12 h 584"/>
                <a:gd name="T76" fmla="*/ 0 w 157"/>
                <a:gd name="T77" fmla="*/ 12 h 58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7" h="584">
                  <a:moveTo>
                    <a:pt x="157" y="0"/>
                  </a:moveTo>
                  <a:lnTo>
                    <a:pt x="148" y="15"/>
                  </a:lnTo>
                  <a:lnTo>
                    <a:pt x="141" y="30"/>
                  </a:lnTo>
                  <a:lnTo>
                    <a:pt x="133" y="45"/>
                  </a:lnTo>
                  <a:lnTo>
                    <a:pt x="127" y="60"/>
                  </a:lnTo>
                  <a:lnTo>
                    <a:pt x="120" y="75"/>
                  </a:lnTo>
                  <a:lnTo>
                    <a:pt x="113" y="90"/>
                  </a:lnTo>
                  <a:lnTo>
                    <a:pt x="106" y="106"/>
                  </a:lnTo>
                  <a:lnTo>
                    <a:pt x="99" y="121"/>
                  </a:lnTo>
                  <a:lnTo>
                    <a:pt x="93" y="137"/>
                  </a:lnTo>
                  <a:lnTo>
                    <a:pt x="88" y="152"/>
                  </a:lnTo>
                  <a:lnTo>
                    <a:pt x="81" y="168"/>
                  </a:lnTo>
                  <a:lnTo>
                    <a:pt x="76" y="182"/>
                  </a:lnTo>
                  <a:lnTo>
                    <a:pt x="71" y="198"/>
                  </a:lnTo>
                  <a:lnTo>
                    <a:pt x="65" y="213"/>
                  </a:lnTo>
                  <a:lnTo>
                    <a:pt x="60" y="229"/>
                  </a:lnTo>
                  <a:lnTo>
                    <a:pt x="55" y="245"/>
                  </a:lnTo>
                  <a:lnTo>
                    <a:pt x="50" y="261"/>
                  </a:lnTo>
                  <a:lnTo>
                    <a:pt x="46" y="276"/>
                  </a:lnTo>
                  <a:lnTo>
                    <a:pt x="42" y="292"/>
                  </a:lnTo>
                  <a:lnTo>
                    <a:pt x="38" y="308"/>
                  </a:lnTo>
                  <a:lnTo>
                    <a:pt x="33" y="324"/>
                  </a:lnTo>
                  <a:lnTo>
                    <a:pt x="30" y="339"/>
                  </a:lnTo>
                  <a:lnTo>
                    <a:pt x="26" y="355"/>
                  </a:lnTo>
                  <a:lnTo>
                    <a:pt x="23" y="371"/>
                  </a:lnTo>
                  <a:lnTo>
                    <a:pt x="19" y="386"/>
                  </a:lnTo>
                  <a:lnTo>
                    <a:pt x="17" y="402"/>
                  </a:lnTo>
                  <a:lnTo>
                    <a:pt x="14" y="418"/>
                  </a:lnTo>
                  <a:lnTo>
                    <a:pt x="12" y="433"/>
                  </a:lnTo>
                  <a:lnTo>
                    <a:pt x="10" y="449"/>
                  </a:lnTo>
                  <a:lnTo>
                    <a:pt x="8" y="464"/>
                  </a:lnTo>
                  <a:lnTo>
                    <a:pt x="6" y="478"/>
                  </a:lnTo>
                  <a:lnTo>
                    <a:pt x="5" y="494"/>
                  </a:lnTo>
                  <a:lnTo>
                    <a:pt x="3" y="509"/>
                  </a:lnTo>
                  <a:lnTo>
                    <a:pt x="2" y="524"/>
                  </a:lnTo>
                  <a:lnTo>
                    <a:pt x="1" y="539"/>
                  </a:lnTo>
                  <a:lnTo>
                    <a:pt x="0" y="554"/>
                  </a:lnTo>
                  <a:lnTo>
                    <a:pt x="0" y="569"/>
                  </a:lnTo>
                  <a:lnTo>
                    <a:pt x="0" y="5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28" name="Freeform 373"/>
            <p:cNvSpPr>
              <a:spLocks/>
            </p:cNvSpPr>
            <p:nvPr/>
          </p:nvSpPr>
          <p:spPr bwMode="auto">
            <a:xfrm>
              <a:off x="2664" y="2894"/>
              <a:ext cx="52" cy="102"/>
            </a:xfrm>
            <a:custGeom>
              <a:avLst/>
              <a:gdLst>
                <a:gd name="T0" fmla="*/ 4 w 186"/>
                <a:gd name="T1" fmla="*/ 0 h 371"/>
                <a:gd name="T2" fmla="*/ 0 w 186"/>
                <a:gd name="T3" fmla="*/ 8 h 371"/>
                <a:gd name="T4" fmla="*/ 4 w 186"/>
                <a:gd name="T5" fmla="*/ 8 h 371"/>
                <a:gd name="T6" fmla="*/ 0 60000 65536"/>
                <a:gd name="T7" fmla="*/ 0 60000 65536"/>
                <a:gd name="T8" fmla="*/ 0 60000 65536"/>
              </a:gdLst>
              <a:ahLst/>
              <a:cxnLst>
                <a:cxn ang="T6">
                  <a:pos x="T0" y="T1"/>
                </a:cxn>
                <a:cxn ang="T7">
                  <a:pos x="T2" y="T3"/>
                </a:cxn>
                <a:cxn ang="T8">
                  <a:pos x="T4" y="T5"/>
                </a:cxn>
              </a:cxnLst>
              <a:rect l="0" t="0" r="r" b="b"/>
              <a:pathLst>
                <a:path w="186" h="371">
                  <a:moveTo>
                    <a:pt x="174" y="0"/>
                  </a:moveTo>
                  <a:lnTo>
                    <a:pt x="0" y="371"/>
                  </a:lnTo>
                  <a:lnTo>
                    <a:pt x="186" y="3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29" name="Line 374"/>
            <p:cNvSpPr>
              <a:spLocks noChangeShapeType="1"/>
            </p:cNvSpPr>
            <p:nvPr/>
          </p:nvSpPr>
          <p:spPr bwMode="auto">
            <a:xfrm flipH="1">
              <a:off x="2693" y="2967"/>
              <a:ext cx="16" cy="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30" name="Freeform 375"/>
            <p:cNvSpPr>
              <a:spLocks/>
            </p:cNvSpPr>
            <p:nvPr/>
          </p:nvSpPr>
          <p:spPr bwMode="auto">
            <a:xfrm>
              <a:off x="2736" y="2878"/>
              <a:ext cx="42" cy="160"/>
            </a:xfrm>
            <a:custGeom>
              <a:avLst/>
              <a:gdLst>
                <a:gd name="T0" fmla="*/ 0 w 157"/>
                <a:gd name="T1" fmla="*/ 12 h 584"/>
                <a:gd name="T2" fmla="*/ 0 w 157"/>
                <a:gd name="T3" fmla="*/ 12 h 584"/>
                <a:gd name="T4" fmla="*/ 0 w 157"/>
                <a:gd name="T5" fmla="*/ 12 h 584"/>
                <a:gd name="T6" fmla="*/ 1 w 157"/>
                <a:gd name="T7" fmla="*/ 11 h 584"/>
                <a:gd name="T8" fmla="*/ 1 w 157"/>
                <a:gd name="T9" fmla="*/ 11 h 584"/>
                <a:gd name="T10" fmla="*/ 1 w 157"/>
                <a:gd name="T11" fmla="*/ 10 h 584"/>
                <a:gd name="T12" fmla="*/ 1 w 157"/>
                <a:gd name="T13" fmla="*/ 10 h 584"/>
                <a:gd name="T14" fmla="*/ 1 w 157"/>
                <a:gd name="T15" fmla="*/ 10 h 584"/>
                <a:gd name="T16" fmla="*/ 1 w 157"/>
                <a:gd name="T17" fmla="*/ 10 h 584"/>
                <a:gd name="T18" fmla="*/ 1 w 157"/>
                <a:gd name="T19" fmla="*/ 9 h 584"/>
                <a:gd name="T20" fmla="*/ 1 w 157"/>
                <a:gd name="T21" fmla="*/ 9 h 584"/>
                <a:gd name="T22" fmla="*/ 1 w 157"/>
                <a:gd name="T23" fmla="*/ 9 h 584"/>
                <a:gd name="T24" fmla="*/ 2 w 157"/>
                <a:gd name="T25" fmla="*/ 8 h 584"/>
                <a:gd name="T26" fmla="*/ 2 w 157"/>
                <a:gd name="T27" fmla="*/ 8 h 584"/>
                <a:gd name="T28" fmla="*/ 2 w 157"/>
                <a:gd name="T29" fmla="*/ 8 h 584"/>
                <a:gd name="T30" fmla="*/ 2 w 157"/>
                <a:gd name="T31" fmla="*/ 7 h 584"/>
                <a:gd name="T32" fmla="*/ 2 w 157"/>
                <a:gd name="T33" fmla="*/ 7 h 584"/>
                <a:gd name="T34" fmla="*/ 2 w 157"/>
                <a:gd name="T35" fmla="*/ 7 h 584"/>
                <a:gd name="T36" fmla="*/ 2 w 157"/>
                <a:gd name="T37" fmla="*/ 6 h 584"/>
                <a:gd name="T38" fmla="*/ 2 w 157"/>
                <a:gd name="T39" fmla="*/ 6 h 584"/>
                <a:gd name="T40" fmla="*/ 2 w 157"/>
                <a:gd name="T41" fmla="*/ 6 h 584"/>
                <a:gd name="T42" fmla="*/ 2 w 157"/>
                <a:gd name="T43" fmla="*/ 5 h 584"/>
                <a:gd name="T44" fmla="*/ 2 w 157"/>
                <a:gd name="T45" fmla="*/ 5 h 584"/>
                <a:gd name="T46" fmla="*/ 2 w 157"/>
                <a:gd name="T47" fmla="*/ 5 h 584"/>
                <a:gd name="T48" fmla="*/ 3 w 157"/>
                <a:gd name="T49" fmla="*/ 4 h 584"/>
                <a:gd name="T50" fmla="*/ 3 w 157"/>
                <a:gd name="T51" fmla="*/ 4 h 584"/>
                <a:gd name="T52" fmla="*/ 3 w 157"/>
                <a:gd name="T53" fmla="*/ 4 h 584"/>
                <a:gd name="T54" fmla="*/ 3 w 157"/>
                <a:gd name="T55" fmla="*/ 4 h 584"/>
                <a:gd name="T56" fmla="*/ 3 w 157"/>
                <a:gd name="T57" fmla="*/ 3 h 584"/>
                <a:gd name="T58" fmla="*/ 3 w 157"/>
                <a:gd name="T59" fmla="*/ 3 h 584"/>
                <a:gd name="T60" fmla="*/ 3 w 157"/>
                <a:gd name="T61" fmla="*/ 2 h 584"/>
                <a:gd name="T62" fmla="*/ 3 w 157"/>
                <a:gd name="T63" fmla="*/ 2 h 584"/>
                <a:gd name="T64" fmla="*/ 3 w 157"/>
                <a:gd name="T65" fmla="*/ 2 h 584"/>
                <a:gd name="T66" fmla="*/ 3 w 157"/>
                <a:gd name="T67" fmla="*/ 2 h 584"/>
                <a:gd name="T68" fmla="*/ 3 w 157"/>
                <a:gd name="T69" fmla="*/ 1 h 584"/>
                <a:gd name="T70" fmla="*/ 3 w 157"/>
                <a:gd name="T71" fmla="*/ 1 h 584"/>
                <a:gd name="T72" fmla="*/ 3 w 157"/>
                <a:gd name="T73" fmla="*/ 1 h 584"/>
                <a:gd name="T74" fmla="*/ 3 w 157"/>
                <a:gd name="T75" fmla="*/ 0 h 584"/>
                <a:gd name="T76" fmla="*/ 3 w 157"/>
                <a:gd name="T77" fmla="*/ 0 h 58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7" h="584">
                  <a:moveTo>
                    <a:pt x="0" y="584"/>
                  </a:moveTo>
                  <a:lnTo>
                    <a:pt x="8" y="569"/>
                  </a:lnTo>
                  <a:lnTo>
                    <a:pt x="16" y="554"/>
                  </a:lnTo>
                  <a:lnTo>
                    <a:pt x="22" y="539"/>
                  </a:lnTo>
                  <a:lnTo>
                    <a:pt x="30" y="524"/>
                  </a:lnTo>
                  <a:lnTo>
                    <a:pt x="37" y="509"/>
                  </a:lnTo>
                  <a:lnTo>
                    <a:pt x="44" y="494"/>
                  </a:lnTo>
                  <a:lnTo>
                    <a:pt x="50" y="478"/>
                  </a:lnTo>
                  <a:lnTo>
                    <a:pt x="58" y="464"/>
                  </a:lnTo>
                  <a:lnTo>
                    <a:pt x="63" y="449"/>
                  </a:lnTo>
                  <a:lnTo>
                    <a:pt x="69" y="433"/>
                  </a:lnTo>
                  <a:lnTo>
                    <a:pt x="76" y="418"/>
                  </a:lnTo>
                  <a:lnTo>
                    <a:pt x="81" y="402"/>
                  </a:lnTo>
                  <a:lnTo>
                    <a:pt x="86" y="386"/>
                  </a:lnTo>
                  <a:lnTo>
                    <a:pt x="92" y="371"/>
                  </a:lnTo>
                  <a:lnTo>
                    <a:pt x="97" y="355"/>
                  </a:lnTo>
                  <a:lnTo>
                    <a:pt x="102" y="339"/>
                  </a:lnTo>
                  <a:lnTo>
                    <a:pt x="107" y="324"/>
                  </a:lnTo>
                  <a:lnTo>
                    <a:pt x="111" y="308"/>
                  </a:lnTo>
                  <a:lnTo>
                    <a:pt x="115" y="292"/>
                  </a:lnTo>
                  <a:lnTo>
                    <a:pt x="119" y="276"/>
                  </a:lnTo>
                  <a:lnTo>
                    <a:pt x="124" y="261"/>
                  </a:lnTo>
                  <a:lnTo>
                    <a:pt x="127" y="245"/>
                  </a:lnTo>
                  <a:lnTo>
                    <a:pt x="131" y="229"/>
                  </a:lnTo>
                  <a:lnTo>
                    <a:pt x="134" y="213"/>
                  </a:lnTo>
                  <a:lnTo>
                    <a:pt x="136" y="198"/>
                  </a:lnTo>
                  <a:lnTo>
                    <a:pt x="140" y="182"/>
                  </a:lnTo>
                  <a:lnTo>
                    <a:pt x="143" y="168"/>
                  </a:lnTo>
                  <a:lnTo>
                    <a:pt x="145" y="152"/>
                  </a:lnTo>
                  <a:lnTo>
                    <a:pt x="147" y="137"/>
                  </a:lnTo>
                  <a:lnTo>
                    <a:pt x="149" y="121"/>
                  </a:lnTo>
                  <a:lnTo>
                    <a:pt x="150" y="106"/>
                  </a:lnTo>
                  <a:lnTo>
                    <a:pt x="152" y="90"/>
                  </a:lnTo>
                  <a:lnTo>
                    <a:pt x="153" y="75"/>
                  </a:lnTo>
                  <a:lnTo>
                    <a:pt x="155" y="60"/>
                  </a:lnTo>
                  <a:lnTo>
                    <a:pt x="156" y="45"/>
                  </a:lnTo>
                  <a:lnTo>
                    <a:pt x="156" y="30"/>
                  </a:lnTo>
                  <a:lnTo>
                    <a:pt x="157" y="15"/>
                  </a:lnTo>
                  <a:lnTo>
                    <a:pt x="1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31" name="Freeform 376"/>
            <p:cNvSpPr>
              <a:spLocks/>
            </p:cNvSpPr>
            <p:nvPr/>
          </p:nvSpPr>
          <p:spPr bwMode="auto">
            <a:xfrm>
              <a:off x="2418" y="2944"/>
              <a:ext cx="60" cy="57"/>
            </a:xfrm>
            <a:custGeom>
              <a:avLst/>
              <a:gdLst>
                <a:gd name="T0" fmla="*/ 5 w 212"/>
                <a:gd name="T1" fmla="*/ 2 h 212"/>
                <a:gd name="T2" fmla="*/ 5 w 212"/>
                <a:gd name="T3" fmla="*/ 2 h 212"/>
                <a:gd name="T4" fmla="*/ 5 w 212"/>
                <a:gd name="T5" fmla="*/ 1 h 212"/>
                <a:gd name="T6" fmla="*/ 5 w 212"/>
                <a:gd name="T7" fmla="*/ 1 h 212"/>
                <a:gd name="T8" fmla="*/ 5 w 212"/>
                <a:gd name="T9" fmla="*/ 1 h 212"/>
                <a:gd name="T10" fmla="*/ 4 w 212"/>
                <a:gd name="T11" fmla="*/ 1 h 212"/>
                <a:gd name="T12" fmla="*/ 4 w 212"/>
                <a:gd name="T13" fmla="*/ 1 h 212"/>
                <a:gd name="T14" fmla="*/ 4 w 212"/>
                <a:gd name="T15" fmla="*/ 0 h 212"/>
                <a:gd name="T16" fmla="*/ 3 w 212"/>
                <a:gd name="T17" fmla="*/ 0 h 212"/>
                <a:gd name="T18" fmla="*/ 3 w 212"/>
                <a:gd name="T19" fmla="*/ 0 h 212"/>
                <a:gd name="T20" fmla="*/ 3 w 212"/>
                <a:gd name="T21" fmla="*/ 0 h 212"/>
                <a:gd name="T22" fmla="*/ 3 w 212"/>
                <a:gd name="T23" fmla="*/ 0 h 212"/>
                <a:gd name="T24" fmla="*/ 2 w 212"/>
                <a:gd name="T25" fmla="*/ 0 h 212"/>
                <a:gd name="T26" fmla="*/ 2 w 212"/>
                <a:gd name="T27" fmla="*/ 0 h 212"/>
                <a:gd name="T28" fmla="*/ 2 w 212"/>
                <a:gd name="T29" fmla="*/ 0 h 212"/>
                <a:gd name="T30" fmla="*/ 1 w 212"/>
                <a:gd name="T31" fmla="*/ 0 h 212"/>
                <a:gd name="T32" fmla="*/ 1 w 212"/>
                <a:gd name="T33" fmla="*/ 0 h 212"/>
                <a:gd name="T34" fmla="*/ 1 w 212"/>
                <a:gd name="T35" fmla="*/ 1 h 212"/>
                <a:gd name="T36" fmla="*/ 1 w 212"/>
                <a:gd name="T37" fmla="*/ 1 h 212"/>
                <a:gd name="T38" fmla="*/ 0 w 212"/>
                <a:gd name="T39" fmla="*/ 1 h 212"/>
                <a:gd name="T40" fmla="*/ 0 w 212"/>
                <a:gd name="T41" fmla="*/ 1 h 212"/>
                <a:gd name="T42" fmla="*/ 0 w 212"/>
                <a:gd name="T43" fmla="*/ 1 h 212"/>
                <a:gd name="T44" fmla="*/ 0 w 212"/>
                <a:gd name="T45" fmla="*/ 2 h 212"/>
                <a:gd name="T46" fmla="*/ 0 w 212"/>
                <a:gd name="T47" fmla="*/ 2 h 212"/>
                <a:gd name="T48" fmla="*/ 0 w 212"/>
                <a:gd name="T49" fmla="*/ 2 h 212"/>
                <a:gd name="T50" fmla="*/ 0 w 212"/>
                <a:gd name="T51" fmla="*/ 2 h 212"/>
                <a:gd name="T52" fmla="*/ 0 w 212"/>
                <a:gd name="T53" fmla="*/ 3 h 212"/>
                <a:gd name="T54" fmla="*/ 0 w 212"/>
                <a:gd name="T55" fmla="*/ 3 h 212"/>
                <a:gd name="T56" fmla="*/ 0 w 212"/>
                <a:gd name="T57" fmla="*/ 3 h 212"/>
                <a:gd name="T58" fmla="*/ 1 w 212"/>
                <a:gd name="T59" fmla="*/ 3 h 212"/>
                <a:gd name="T60" fmla="*/ 1 w 212"/>
                <a:gd name="T61" fmla="*/ 3 h 212"/>
                <a:gd name="T62" fmla="*/ 1 w 212"/>
                <a:gd name="T63" fmla="*/ 4 h 212"/>
                <a:gd name="T64" fmla="*/ 1 w 212"/>
                <a:gd name="T65" fmla="*/ 4 h 212"/>
                <a:gd name="T66" fmla="*/ 1 w 212"/>
                <a:gd name="T67" fmla="*/ 4 h 212"/>
                <a:gd name="T68" fmla="*/ 2 w 212"/>
                <a:gd name="T69" fmla="*/ 4 h 212"/>
                <a:gd name="T70" fmla="*/ 2 w 212"/>
                <a:gd name="T71" fmla="*/ 4 h 212"/>
                <a:gd name="T72" fmla="*/ 2 w 212"/>
                <a:gd name="T73" fmla="*/ 4 h 212"/>
                <a:gd name="T74" fmla="*/ 3 w 212"/>
                <a:gd name="T75" fmla="*/ 4 h 212"/>
                <a:gd name="T76" fmla="*/ 3 w 212"/>
                <a:gd name="T77" fmla="*/ 4 h 212"/>
                <a:gd name="T78" fmla="*/ 3 w 212"/>
                <a:gd name="T79" fmla="*/ 4 h 212"/>
                <a:gd name="T80" fmla="*/ 4 w 212"/>
                <a:gd name="T81" fmla="*/ 4 h 212"/>
                <a:gd name="T82" fmla="*/ 4 w 212"/>
                <a:gd name="T83" fmla="*/ 4 h 212"/>
                <a:gd name="T84" fmla="*/ 4 w 212"/>
                <a:gd name="T85" fmla="*/ 3 h 212"/>
                <a:gd name="T86" fmla="*/ 4 w 212"/>
                <a:gd name="T87" fmla="*/ 3 h 212"/>
                <a:gd name="T88" fmla="*/ 5 w 212"/>
                <a:gd name="T89" fmla="*/ 3 h 212"/>
                <a:gd name="T90" fmla="*/ 5 w 212"/>
                <a:gd name="T91" fmla="*/ 3 h 212"/>
                <a:gd name="T92" fmla="*/ 5 w 212"/>
                <a:gd name="T93" fmla="*/ 3 h 212"/>
                <a:gd name="T94" fmla="*/ 5 w 212"/>
                <a:gd name="T95" fmla="*/ 2 h 212"/>
                <a:gd name="T96" fmla="*/ 5 w 212"/>
                <a:gd name="T97" fmla="*/ 2 h 2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2" h="212">
                  <a:moveTo>
                    <a:pt x="212" y="105"/>
                  </a:moveTo>
                  <a:lnTo>
                    <a:pt x="212" y="102"/>
                  </a:lnTo>
                  <a:lnTo>
                    <a:pt x="212" y="99"/>
                  </a:lnTo>
                  <a:lnTo>
                    <a:pt x="212" y="95"/>
                  </a:lnTo>
                  <a:lnTo>
                    <a:pt x="212" y="92"/>
                  </a:lnTo>
                  <a:lnTo>
                    <a:pt x="211" y="89"/>
                  </a:lnTo>
                  <a:lnTo>
                    <a:pt x="211" y="85"/>
                  </a:lnTo>
                  <a:lnTo>
                    <a:pt x="210" y="82"/>
                  </a:lnTo>
                  <a:lnTo>
                    <a:pt x="209" y="78"/>
                  </a:lnTo>
                  <a:lnTo>
                    <a:pt x="208" y="75"/>
                  </a:lnTo>
                  <a:lnTo>
                    <a:pt x="207" y="72"/>
                  </a:lnTo>
                  <a:lnTo>
                    <a:pt x="206" y="69"/>
                  </a:lnTo>
                  <a:lnTo>
                    <a:pt x="204" y="66"/>
                  </a:lnTo>
                  <a:lnTo>
                    <a:pt x="203" y="62"/>
                  </a:lnTo>
                  <a:lnTo>
                    <a:pt x="202" y="59"/>
                  </a:lnTo>
                  <a:lnTo>
                    <a:pt x="200" y="56"/>
                  </a:lnTo>
                  <a:lnTo>
                    <a:pt x="199" y="54"/>
                  </a:lnTo>
                  <a:lnTo>
                    <a:pt x="197" y="51"/>
                  </a:lnTo>
                  <a:lnTo>
                    <a:pt x="195" y="48"/>
                  </a:lnTo>
                  <a:lnTo>
                    <a:pt x="194" y="44"/>
                  </a:lnTo>
                  <a:lnTo>
                    <a:pt x="192" y="42"/>
                  </a:lnTo>
                  <a:lnTo>
                    <a:pt x="190" y="39"/>
                  </a:lnTo>
                  <a:lnTo>
                    <a:pt x="187" y="37"/>
                  </a:lnTo>
                  <a:lnTo>
                    <a:pt x="185" y="34"/>
                  </a:lnTo>
                  <a:lnTo>
                    <a:pt x="182" y="32"/>
                  </a:lnTo>
                  <a:lnTo>
                    <a:pt x="180" y="29"/>
                  </a:lnTo>
                  <a:lnTo>
                    <a:pt x="178" y="27"/>
                  </a:lnTo>
                  <a:lnTo>
                    <a:pt x="175" y="25"/>
                  </a:lnTo>
                  <a:lnTo>
                    <a:pt x="173" y="23"/>
                  </a:lnTo>
                  <a:lnTo>
                    <a:pt x="169" y="21"/>
                  </a:lnTo>
                  <a:lnTo>
                    <a:pt x="167" y="19"/>
                  </a:lnTo>
                  <a:lnTo>
                    <a:pt x="164" y="17"/>
                  </a:lnTo>
                  <a:lnTo>
                    <a:pt x="162" y="15"/>
                  </a:lnTo>
                  <a:lnTo>
                    <a:pt x="159" y="13"/>
                  </a:lnTo>
                  <a:lnTo>
                    <a:pt x="156" y="11"/>
                  </a:lnTo>
                  <a:lnTo>
                    <a:pt x="152" y="10"/>
                  </a:lnTo>
                  <a:lnTo>
                    <a:pt x="149" y="8"/>
                  </a:lnTo>
                  <a:lnTo>
                    <a:pt x="146" y="7"/>
                  </a:lnTo>
                  <a:lnTo>
                    <a:pt x="143" y="6"/>
                  </a:lnTo>
                  <a:lnTo>
                    <a:pt x="140" y="5"/>
                  </a:lnTo>
                  <a:lnTo>
                    <a:pt x="136" y="4"/>
                  </a:lnTo>
                  <a:lnTo>
                    <a:pt x="133" y="3"/>
                  </a:lnTo>
                  <a:lnTo>
                    <a:pt x="130" y="2"/>
                  </a:lnTo>
                  <a:lnTo>
                    <a:pt x="127" y="2"/>
                  </a:lnTo>
                  <a:lnTo>
                    <a:pt x="124" y="1"/>
                  </a:lnTo>
                  <a:lnTo>
                    <a:pt x="120" y="1"/>
                  </a:lnTo>
                  <a:lnTo>
                    <a:pt x="116" y="0"/>
                  </a:lnTo>
                  <a:lnTo>
                    <a:pt x="113" y="0"/>
                  </a:lnTo>
                  <a:lnTo>
                    <a:pt x="110" y="0"/>
                  </a:lnTo>
                  <a:lnTo>
                    <a:pt x="107" y="0"/>
                  </a:lnTo>
                  <a:lnTo>
                    <a:pt x="103" y="0"/>
                  </a:lnTo>
                  <a:lnTo>
                    <a:pt x="100" y="0"/>
                  </a:lnTo>
                  <a:lnTo>
                    <a:pt x="96" y="0"/>
                  </a:lnTo>
                  <a:lnTo>
                    <a:pt x="93" y="1"/>
                  </a:lnTo>
                  <a:lnTo>
                    <a:pt x="89" y="1"/>
                  </a:lnTo>
                  <a:lnTo>
                    <a:pt x="86" y="2"/>
                  </a:lnTo>
                  <a:lnTo>
                    <a:pt x="83" y="2"/>
                  </a:lnTo>
                  <a:lnTo>
                    <a:pt x="80" y="3"/>
                  </a:lnTo>
                  <a:lnTo>
                    <a:pt x="77" y="4"/>
                  </a:lnTo>
                  <a:lnTo>
                    <a:pt x="74" y="5"/>
                  </a:lnTo>
                  <a:lnTo>
                    <a:pt x="70" y="6"/>
                  </a:lnTo>
                  <a:lnTo>
                    <a:pt x="67" y="7"/>
                  </a:lnTo>
                  <a:lnTo>
                    <a:pt x="64" y="8"/>
                  </a:lnTo>
                  <a:lnTo>
                    <a:pt x="61" y="10"/>
                  </a:lnTo>
                  <a:lnTo>
                    <a:pt x="58" y="11"/>
                  </a:lnTo>
                  <a:lnTo>
                    <a:pt x="54" y="13"/>
                  </a:lnTo>
                  <a:lnTo>
                    <a:pt x="51" y="15"/>
                  </a:lnTo>
                  <a:lnTo>
                    <a:pt x="49" y="17"/>
                  </a:lnTo>
                  <a:lnTo>
                    <a:pt x="46" y="19"/>
                  </a:lnTo>
                  <a:lnTo>
                    <a:pt x="43" y="21"/>
                  </a:lnTo>
                  <a:lnTo>
                    <a:pt x="41" y="23"/>
                  </a:lnTo>
                  <a:lnTo>
                    <a:pt x="37" y="25"/>
                  </a:lnTo>
                  <a:lnTo>
                    <a:pt x="35" y="27"/>
                  </a:lnTo>
                  <a:lnTo>
                    <a:pt x="33" y="29"/>
                  </a:lnTo>
                  <a:lnTo>
                    <a:pt x="30" y="32"/>
                  </a:lnTo>
                  <a:lnTo>
                    <a:pt x="28" y="34"/>
                  </a:lnTo>
                  <a:lnTo>
                    <a:pt x="26" y="37"/>
                  </a:lnTo>
                  <a:lnTo>
                    <a:pt x="23" y="39"/>
                  </a:lnTo>
                  <a:lnTo>
                    <a:pt x="21" y="42"/>
                  </a:lnTo>
                  <a:lnTo>
                    <a:pt x="19" y="44"/>
                  </a:lnTo>
                  <a:lnTo>
                    <a:pt x="17" y="48"/>
                  </a:lnTo>
                  <a:lnTo>
                    <a:pt x="16" y="51"/>
                  </a:lnTo>
                  <a:lnTo>
                    <a:pt x="14" y="54"/>
                  </a:lnTo>
                  <a:lnTo>
                    <a:pt x="13" y="56"/>
                  </a:lnTo>
                  <a:lnTo>
                    <a:pt x="11" y="59"/>
                  </a:lnTo>
                  <a:lnTo>
                    <a:pt x="10" y="62"/>
                  </a:lnTo>
                  <a:lnTo>
                    <a:pt x="9" y="66"/>
                  </a:lnTo>
                  <a:lnTo>
                    <a:pt x="6" y="69"/>
                  </a:lnTo>
                  <a:lnTo>
                    <a:pt x="5" y="72"/>
                  </a:lnTo>
                  <a:lnTo>
                    <a:pt x="4" y="75"/>
                  </a:lnTo>
                  <a:lnTo>
                    <a:pt x="4" y="78"/>
                  </a:lnTo>
                  <a:lnTo>
                    <a:pt x="3" y="82"/>
                  </a:lnTo>
                  <a:lnTo>
                    <a:pt x="2" y="85"/>
                  </a:lnTo>
                  <a:lnTo>
                    <a:pt x="2" y="89"/>
                  </a:lnTo>
                  <a:lnTo>
                    <a:pt x="1" y="92"/>
                  </a:lnTo>
                  <a:lnTo>
                    <a:pt x="1" y="95"/>
                  </a:lnTo>
                  <a:lnTo>
                    <a:pt x="1" y="99"/>
                  </a:lnTo>
                  <a:lnTo>
                    <a:pt x="0" y="102"/>
                  </a:lnTo>
                  <a:lnTo>
                    <a:pt x="0" y="105"/>
                  </a:lnTo>
                  <a:lnTo>
                    <a:pt x="0" y="109"/>
                  </a:lnTo>
                  <a:lnTo>
                    <a:pt x="1" y="112"/>
                  </a:lnTo>
                  <a:lnTo>
                    <a:pt x="1" y="116"/>
                  </a:lnTo>
                  <a:lnTo>
                    <a:pt x="1" y="119"/>
                  </a:lnTo>
                  <a:lnTo>
                    <a:pt x="2" y="122"/>
                  </a:lnTo>
                  <a:lnTo>
                    <a:pt x="2" y="125"/>
                  </a:lnTo>
                  <a:lnTo>
                    <a:pt x="3" y="130"/>
                  </a:lnTo>
                  <a:lnTo>
                    <a:pt x="4" y="133"/>
                  </a:lnTo>
                  <a:lnTo>
                    <a:pt x="4" y="136"/>
                  </a:lnTo>
                  <a:lnTo>
                    <a:pt x="5" y="139"/>
                  </a:lnTo>
                  <a:lnTo>
                    <a:pt x="6" y="142"/>
                  </a:lnTo>
                  <a:lnTo>
                    <a:pt x="9" y="146"/>
                  </a:lnTo>
                  <a:lnTo>
                    <a:pt x="10" y="149"/>
                  </a:lnTo>
                  <a:lnTo>
                    <a:pt x="11" y="152"/>
                  </a:lnTo>
                  <a:lnTo>
                    <a:pt x="13" y="155"/>
                  </a:lnTo>
                  <a:lnTo>
                    <a:pt x="14" y="157"/>
                  </a:lnTo>
                  <a:lnTo>
                    <a:pt x="16" y="160"/>
                  </a:lnTo>
                  <a:lnTo>
                    <a:pt x="17" y="164"/>
                  </a:lnTo>
                  <a:lnTo>
                    <a:pt x="19" y="166"/>
                  </a:lnTo>
                  <a:lnTo>
                    <a:pt x="21" y="169"/>
                  </a:lnTo>
                  <a:lnTo>
                    <a:pt x="23" y="172"/>
                  </a:lnTo>
                  <a:lnTo>
                    <a:pt x="26" y="174"/>
                  </a:lnTo>
                  <a:lnTo>
                    <a:pt x="28" y="176"/>
                  </a:lnTo>
                  <a:lnTo>
                    <a:pt x="30" y="180"/>
                  </a:lnTo>
                  <a:lnTo>
                    <a:pt x="33" y="182"/>
                  </a:lnTo>
                  <a:lnTo>
                    <a:pt x="35" y="184"/>
                  </a:lnTo>
                  <a:lnTo>
                    <a:pt x="37" y="186"/>
                  </a:lnTo>
                  <a:lnTo>
                    <a:pt x="41" y="188"/>
                  </a:lnTo>
                  <a:lnTo>
                    <a:pt x="43" y="190"/>
                  </a:lnTo>
                  <a:lnTo>
                    <a:pt x="46" y="192"/>
                  </a:lnTo>
                  <a:lnTo>
                    <a:pt x="49" y="194"/>
                  </a:lnTo>
                  <a:lnTo>
                    <a:pt x="51" y="197"/>
                  </a:lnTo>
                  <a:lnTo>
                    <a:pt x="54" y="198"/>
                  </a:lnTo>
                  <a:lnTo>
                    <a:pt x="58" y="200"/>
                  </a:lnTo>
                  <a:lnTo>
                    <a:pt x="61" y="201"/>
                  </a:lnTo>
                  <a:lnTo>
                    <a:pt x="64" y="203"/>
                  </a:lnTo>
                  <a:lnTo>
                    <a:pt x="67" y="204"/>
                  </a:lnTo>
                  <a:lnTo>
                    <a:pt x="70" y="205"/>
                  </a:lnTo>
                  <a:lnTo>
                    <a:pt x="74" y="206"/>
                  </a:lnTo>
                  <a:lnTo>
                    <a:pt x="77" y="207"/>
                  </a:lnTo>
                  <a:lnTo>
                    <a:pt x="80" y="208"/>
                  </a:lnTo>
                  <a:lnTo>
                    <a:pt x="83" y="209"/>
                  </a:lnTo>
                  <a:lnTo>
                    <a:pt x="86" y="209"/>
                  </a:lnTo>
                  <a:lnTo>
                    <a:pt x="89" y="210"/>
                  </a:lnTo>
                  <a:lnTo>
                    <a:pt x="93" y="210"/>
                  </a:lnTo>
                  <a:lnTo>
                    <a:pt x="96" y="212"/>
                  </a:lnTo>
                  <a:lnTo>
                    <a:pt x="100" y="212"/>
                  </a:lnTo>
                  <a:lnTo>
                    <a:pt x="103" y="212"/>
                  </a:lnTo>
                  <a:lnTo>
                    <a:pt x="107" y="212"/>
                  </a:lnTo>
                  <a:lnTo>
                    <a:pt x="110" y="212"/>
                  </a:lnTo>
                  <a:lnTo>
                    <a:pt x="113" y="212"/>
                  </a:lnTo>
                  <a:lnTo>
                    <a:pt x="116" y="212"/>
                  </a:lnTo>
                  <a:lnTo>
                    <a:pt x="120" y="210"/>
                  </a:lnTo>
                  <a:lnTo>
                    <a:pt x="124" y="210"/>
                  </a:lnTo>
                  <a:lnTo>
                    <a:pt x="127" y="209"/>
                  </a:lnTo>
                  <a:lnTo>
                    <a:pt x="130" y="209"/>
                  </a:lnTo>
                  <a:lnTo>
                    <a:pt x="133" y="208"/>
                  </a:lnTo>
                  <a:lnTo>
                    <a:pt x="136" y="207"/>
                  </a:lnTo>
                  <a:lnTo>
                    <a:pt x="140" y="206"/>
                  </a:lnTo>
                  <a:lnTo>
                    <a:pt x="143" y="205"/>
                  </a:lnTo>
                  <a:lnTo>
                    <a:pt x="146" y="204"/>
                  </a:lnTo>
                  <a:lnTo>
                    <a:pt x="149" y="203"/>
                  </a:lnTo>
                  <a:lnTo>
                    <a:pt x="152" y="201"/>
                  </a:lnTo>
                  <a:lnTo>
                    <a:pt x="156" y="200"/>
                  </a:lnTo>
                  <a:lnTo>
                    <a:pt x="159" y="198"/>
                  </a:lnTo>
                  <a:lnTo>
                    <a:pt x="162" y="197"/>
                  </a:lnTo>
                  <a:lnTo>
                    <a:pt x="164" y="194"/>
                  </a:lnTo>
                  <a:lnTo>
                    <a:pt x="167" y="192"/>
                  </a:lnTo>
                  <a:lnTo>
                    <a:pt x="169" y="190"/>
                  </a:lnTo>
                  <a:lnTo>
                    <a:pt x="173" y="188"/>
                  </a:lnTo>
                  <a:lnTo>
                    <a:pt x="175" y="186"/>
                  </a:lnTo>
                  <a:lnTo>
                    <a:pt x="178" y="184"/>
                  </a:lnTo>
                  <a:lnTo>
                    <a:pt x="180" y="182"/>
                  </a:lnTo>
                  <a:lnTo>
                    <a:pt x="182" y="180"/>
                  </a:lnTo>
                  <a:lnTo>
                    <a:pt x="185" y="176"/>
                  </a:lnTo>
                  <a:lnTo>
                    <a:pt x="187" y="174"/>
                  </a:lnTo>
                  <a:lnTo>
                    <a:pt x="190" y="172"/>
                  </a:lnTo>
                  <a:lnTo>
                    <a:pt x="192" y="169"/>
                  </a:lnTo>
                  <a:lnTo>
                    <a:pt x="194" y="166"/>
                  </a:lnTo>
                  <a:lnTo>
                    <a:pt x="195" y="164"/>
                  </a:lnTo>
                  <a:lnTo>
                    <a:pt x="197" y="160"/>
                  </a:lnTo>
                  <a:lnTo>
                    <a:pt x="199" y="157"/>
                  </a:lnTo>
                  <a:lnTo>
                    <a:pt x="200" y="155"/>
                  </a:lnTo>
                  <a:lnTo>
                    <a:pt x="202" y="152"/>
                  </a:lnTo>
                  <a:lnTo>
                    <a:pt x="203" y="149"/>
                  </a:lnTo>
                  <a:lnTo>
                    <a:pt x="204" y="146"/>
                  </a:lnTo>
                  <a:lnTo>
                    <a:pt x="206" y="142"/>
                  </a:lnTo>
                  <a:lnTo>
                    <a:pt x="207" y="139"/>
                  </a:lnTo>
                  <a:lnTo>
                    <a:pt x="208" y="136"/>
                  </a:lnTo>
                  <a:lnTo>
                    <a:pt x="209" y="133"/>
                  </a:lnTo>
                  <a:lnTo>
                    <a:pt x="210" y="130"/>
                  </a:lnTo>
                  <a:lnTo>
                    <a:pt x="211" y="125"/>
                  </a:lnTo>
                  <a:lnTo>
                    <a:pt x="211" y="122"/>
                  </a:lnTo>
                  <a:lnTo>
                    <a:pt x="212" y="119"/>
                  </a:lnTo>
                  <a:lnTo>
                    <a:pt x="212" y="116"/>
                  </a:lnTo>
                  <a:lnTo>
                    <a:pt x="212" y="112"/>
                  </a:lnTo>
                  <a:lnTo>
                    <a:pt x="212" y="109"/>
                  </a:lnTo>
                  <a:lnTo>
                    <a:pt x="212" y="10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641" name="Group 377"/>
          <p:cNvGrpSpPr>
            <a:grpSpLocks/>
          </p:cNvGrpSpPr>
          <p:nvPr/>
        </p:nvGrpSpPr>
        <p:grpSpPr bwMode="auto">
          <a:xfrm>
            <a:off x="2147888" y="898525"/>
            <a:ext cx="214312" cy="374650"/>
            <a:chOff x="2418" y="566"/>
            <a:chExt cx="135" cy="236"/>
          </a:xfrm>
        </p:grpSpPr>
        <p:sp>
          <p:nvSpPr>
            <p:cNvPr id="111711" name="Line 378"/>
            <p:cNvSpPr>
              <a:spLocks noChangeShapeType="1"/>
            </p:cNvSpPr>
            <p:nvPr/>
          </p:nvSpPr>
          <p:spPr bwMode="auto">
            <a:xfrm>
              <a:off x="2476" y="566"/>
              <a:ext cx="1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12" name="Freeform 379"/>
            <p:cNvSpPr>
              <a:spLocks/>
            </p:cNvSpPr>
            <p:nvPr/>
          </p:nvSpPr>
          <p:spPr bwMode="auto">
            <a:xfrm>
              <a:off x="2480" y="566"/>
              <a:ext cx="31" cy="57"/>
            </a:xfrm>
            <a:custGeom>
              <a:avLst/>
              <a:gdLst>
                <a:gd name="T0" fmla="*/ 0 w 108"/>
                <a:gd name="T1" fmla="*/ 4 h 213"/>
                <a:gd name="T2" fmla="*/ 0 w 108"/>
                <a:gd name="T3" fmla="*/ 4 h 213"/>
                <a:gd name="T4" fmla="*/ 0 w 108"/>
                <a:gd name="T5" fmla="*/ 4 h 213"/>
                <a:gd name="T6" fmla="*/ 0 w 108"/>
                <a:gd name="T7" fmla="*/ 4 h 213"/>
                <a:gd name="T8" fmla="*/ 1 w 108"/>
                <a:gd name="T9" fmla="*/ 4 h 213"/>
                <a:gd name="T10" fmla="*/ 1 w 108"/>
                <a:gd name="T11" fmla="*/ 4 h 213"/>
                <a:gd name="T12" fmla="*/ 1 w 108"/>
                <a:gd name="T13" fmla="*/ 4 h 213"/>
                <a:gd name="T14" fmla="*/ 1 w 108"/>
                <a:gd name="T15" fmla="*/ 4 h 213"/>
                <a:gd name="T16" fmla="*/ 1 w 108"/>
                <a:gd name="T17" fmla="*/ 4 h 213"/>
                <a:gd name="T18" fmla="*/ 1 w 108"/>
                <a:gd name="T19" fmla="*/ 3 h 213"/>
                <a:gd name="T20" fmla="*/ 1 w 108"/>
                <a:gd name="T21" fmla="*/ 3 h 213"/>
                <a:gd name="T22" fmla="*/ 1 w 108"/>
                <a:gd name="T23" fmla="*/ 3 h 213"/>
                <a:gd name="T24" fmla="*/ 2 w 108"/>
                <a:gd name="T25" fmla="*/ 3 h 213"/>
                <a:gd name="T26" fmla="*/ 2 w 108"/>
                <a:gd name="T27" fmla="*/ 3 h 213"/>
                <a:gd name="T28" fmla="*/ 2 w 108"/>
                <a:gd name="T29" fmla="*/ 3 h 213"/>
                <a:gd name="T30" fmla="*/ 2 w 108"/>
                <a:gd name="T31" fmla="*/ 3 h 213"/>
                <a:gd name="T32" fmla="*/ 2 w 108"/>
                <a:gd name="T33" fmla="*/ 3 h 213"/>
                <a:gd name="T34" fmla="*/ 2 w 108"/>
                <a:gd name="T35" fmla="*/ 2 h 213"/>
                <a:gd name="T36" fmla="*/ 2 w 108"/>
                <a:gd name="T37" fmla="*/ 2 h 213"/>
                <a:gd name="T38" fmla="*/ 2 w 108"/>
                <a:gd name="T39" fmla="*/ 2 h 213"/>
                <a:gd name="T40" fmla="*/ 3 w 108"/>
                <a:gd name="T41" fmla="*/ 2 h 213"/>
                <a:gd name="T42" fmla="*/ 3 w 108"/>
                <a:gd name="T43" fmla="*/ 2 h 213"/>
                <a:gd name="T44" fmla="*/ 3 w 108"/>
                <a:gd name="T45" fmla="*/ 2 h 213"/>
                <a:gd name="T46" fmla="*/ 3 w 108"/>
                <a:gd name="T47" fmla="*/ 2 h 213"/>
                <a:gd name="T48" fmla="*/ 3 w 108"/>
                <a:gd name="T49" fmla="*/ 1 h 213"/>
                <a:gd name="T50" fmla="*/ 3 w 108"/>
                <a:gd name="T51" fmla="*/ 1 h 213"/>
                <a:gd name="T52" fmla="*/ 3 w 108"/>
                <a:gd name="T53" fmla="*/ 1 h 213"/>
                <a:gd name="T54" fmla="*/ 3 w 108"/>
                <a:gd name="T55" fmla="*/ 1 h 213"/>
                <a:gd name="T56" fmla="*/ 3 w 108"/>
                <a:gd name="T57" fmla="*/ 1 h 213"/>
                <a:gd name="T58" fmla="*/ 3 w 108"/>
                <a:gd name="T59" fmla="*/ 1 h 213"/>
                <a:gd name="T60" fmla="*/ 2 w 108"/>
                <a:gd name="T61" fmla="*/ 1 h 213"/>
                <a:gd name="T62" fmla="*/ 2 w 108"/>
                <a:gd name="T63" fmla="*/ 1 h 213"/>
                <a:gd name="T64" fmla="*/ 2 w 108"/>
                <a:gd name="T65" fmla="*/ 0 h 213"/>
                <a:gd name="T66" fmla="*/ 2 w 108"/>
                <a:gd name="T67" fmla="*/ 0 h 213"/>
                <a:gd name="T68" fmla="*/ 2 w 108"/>
                <a:gd name="T69" fmla="*/ 0 h 213"/>
                <a:gd name="T70" fmla="*/ 2 w 108"/>
                <a:gd name="T71" fmla="*/ 0 h 213"/>
                <a:gd name="T72" fmla="*/ 2 w 108"/>
                <a:gd name="T73" fmla="*/ 0 h 213"/>
                <a:gd name="T74" fmla="*/ 2 w 108"/>
                <a:gd name="T75" fmla="*/ 0 h 213"/>
                <a:gd name="T76" fmla="*/ 2 w 108"/>
                <a:gd name="T77" fmla="*/ 0 h 213"/>
                <a:gd name="T78" fmla="*/ 1 w 108"/>
                <a:gd name="T79" fmla="*/ 0 h 213"/>
                <a:gd name="T80" fmla="*/ 1 w 108"/>
                <a:gd name="T81" fmla="*/ 0 h 2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8" h="213">
                  <a:moveTo>
                    <a:pt x="0" y="213"/>
                  </a:moveTo>
                  <a:lnTo>
                    <a:pt x="6" y="212"/>
                  </a:lnTo>
                  <a:lnTo>
                    <a:pt x="12" y="211"/>
                  </a:lnTo>
                  <a:lnTo>
                    <a:pt x="18" y="210"/>
                  </a:lnTo>
                  <a:lnTo>
                    <a:pt x="24" y="208"/>
                  </a:lnTo>
                  <a:lnTo>
                    <a:pt x="31" y="205"/>
                  </a:lnTo>
                  <a:lnTo>
                    <a:pt x="37" y="201"/>
                  </a:lnTo>
                  <a:lnTo>
                    <a:pt x="43" y="197"/>
                  </a:lnTo>
                  <a:lnTo>
                    <a:pt x="49" y="193"/>
                  </a:lnTo>
                  <a:lnTo>
                    <a:pt x="55" y="188"/>
                  </a:lnTo>
                  <a:lnTo>
                    <a:pt x="60" y="182"/>
                  </a:lnTo>
                  <a:lnTo>
                    <a:pt x="67" y="176"/>
                  </a:lnTo>
                  <a:lnTo>
                    <a:pt x="72" y="169"/>
                  </a:lnTo>
                  <a:lnTo>
                    <a:pt x="77" y="162"/>
                  </a:lnTo>
                  <a:lnTo>
                    <a:pt x="82" y="155"/>
                  </a:lnTo>
                  <a:lnTo>
                    <a:pt x="86" y="147"/>
                  </a:lnTo>
                  <a:lnTo>
                    <a:pt x="90" y="140"/>
                  </a:lnTo>
                  <a:lnTo>
                    <a:pt x="94" y="131"/>
                  </a:lnTo>
                  <a:lnTo>
                    <a:pt x="98" y="124"/>
                  </a:lnTo>
                  <a:lnTo>
                    <a:pt x="100" y="115"/>
                  </a:lnTo>
                  <a:lnTo>
                    <a:pt x="103" y="107"/>
                  </a:lnTo>
                  <a:lnTo>
                    <a:pt x="105" y="98"/>
                  </a:lnTo>
                  <a:lnTo>
                    <a:pt x="106" y="90"/>
                  </a:lnTo>
                  <a:lnTo>
                    <a:pt x="107" y="82"/>
                  </a:lnTo>
                  <a:lnTo>
                    <a:pt x="108" y="74"/>
                  </a:lnTo>
                  <a:lnTo>
                    <a:pt x="108" y="66"/>
                  </a:lnTo>
                  <a:lnTo>
                    <a:pt x="107" y="59"/>
                  </a:lnTo>
                  <a:lnTo>
                    <a:pt x="106" y="51"/>
                  </a:lnTo>
                  <a:lnTo>
                    <a:pt x="105" y="44"/>
                  </a:lnTo>
                  <a:lnTo>
                    <a:pt x="103" y="37"/>
                  </a:lnTo>
                  <a:lnTo>
                    <a:pt x="101" y="32"/>
                  </a:lnTo>
                  <a:lnTo>
                    <a:pt x="99" y="26"/>
                  </a:lnTo>
                  <a:lnTo>
                    <a:pt x="95" y="20"/>
                  </a:lnTo>
                  <a:lnTo>
                    <a:pt x="91" y="16"/>
                  </a:lnTo>
                  <a:lnTo>
                    <a:pt x="87" y="12"/>
                  </a:lnTo>
                  <a:lnTo>
                    <a:pt x="83" y="9"/>
                  </a:lnTo>
                  <a:lnTo>
                    <a:pt x="78" y="6"/>
                  </a:lnTo>
                  <a:lnTo>
                    <a:pt x="73" y="3"/>
                  </a:lnTo>
                  <a:lnTo>
                    <a:pt x="68" y="2"/>
                  </a:lnTo>
                  <a:lnTo>
                    <a:pt x="62" y="1"/>
                  </a:lnTo>
                  <a:lnTo>
                    <a:pt x="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13" name="Line 380"/>
            <p:cNvSpPr>
              <a:spLocks noChangeShapeType="1"/>
            </p:cNvSpPr>
            <p:nvPr/>
          </p:nvSpPr>
          <p:spPr bwMode="auto">
            <a:xfrm flipH="1">
              <a:off x="2470" y="623"/>
              <a:ext cx="1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14" name="Freeform 381"/>
            <p:cNvSpPr>
              <a:spLocks/>
            </p:cNvSpPr>
            <p:nvPr/>
          </p:nvSpPr>
          <p:spPr bwMode="auto">
            <a:xfrm>
              <a:off x="2480" y="623"/>
              <a:ext cx="15" cy="29"/>
            </a:xfrm>
            <a:custGeom>
              <a:avLst/>
              <a:gdLst>
                <a:gd name="T0" fmla="*/ 1 w 51"/>
                <a:gd name="T1" fmla="*/ 2 h 106"/>
                <a:gd name="T2" fmla="*/ 1 w 51"/>
                <a:gd name="T3" fmla="*/ 2 h 106"/>
                <a:gd name="T4" fmla="*/ 1 w 51"/>
                <a:gd name="T5" fmla="*/ 2 h 106"/>
                <a:gd name="T6" fmla="*/ 1 w 51"/>
                <a:gd name="T7" fmla="*/ 2 h 106"/>
                <a:gd name="T8" fmla="*/ 1 w 51"/>
                <a:gd name="T9" fmla="*/ 1 h 106"/>
                <a:gd name="T10" fmla="*/ 1 w 51"/>
                <a:gd name="T11" fmla="*/ 1 h 106"/>
                <a:gd name="T12" fmla="*/ 1 w 51"/>
                <a:gd name="T13" fmla="*/ 1 h 106"/>
                <a:gd name="T14" fmla="*/ 1 w 51"/>
                <a:gd name="T15" fmla="*/ 1 h 106"/>
                <a:gd name="T16" fmla="*/ 1 w 51"/>
                <a:gd name="T17" fmla="*/ 1 h 106"/>
                <a:gd name="T18" fmla="*/ 1 w 51"/>
                <a:gd name="T19" fmla="*/ 1 h 106"/>
                <a:gd name="T20" fmla="*/ 1 w 51"/>
                <a:gd name="T21" fmla="*/ 1 h 106"/>
                <a:gd name="T22" fmla="*/ 1 w 51"/>
                <a:gd name="T23" fmla="*/ 1 h 106"/>
                <a:gd name="T24" fmla="*/ 1 w 51"/>
                <a:gd name="T25" fmla="*/ 0 h 106"/>
                <a:gd name="T26" fmla="*/ 1 w 51"/>
                <a:gd name="T27" fmla="*/ 0 h 106"/>
                <a:gd name="T28" fmla="*/ 1 w 51"/>
                <a:gd name="T29" fmla="*/ 0 h 106"/>
                <a:gd name="T30" fmla="*/ 1 w 51"/>
                <a:gd name="T31" fmla="*/ 0 h 106"/>
                <a:gd name="T32" fmla="*/ 1 w 51"/>
                <a:gd name="T33" fmla="*/ 0 h 106"/>
                <a:gd name="T34" fmla="*/ 0 w 51"/>
                <a:gd name="T35" fmla="*/ 0 h 106"/>
                <a:gd name="T36" fmla="*/ 0 w 51"/>
                <a:gd name="T37" fmla="*/ 0 h 106"/>
                <a:gd name="T38" fmla="*/ 0 w 51"/>
                <a:gd name="T39" fmla="*/ 0 h 106"/>
                <a:gd name="T40" fmla="*/ 0 w 51"/>
                <a:gd name="T41" fmla="*/ 0 h 1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1" h="106">
                  <a:moveTo>
                    <a:pt x="45" y="106"/>
                  </a:moveTo>
                  <a:lnTo>
                    <a:pt x="48" y="98"/>
                  </a:lnTo>
                  <a:lnTo>
                    <a:pt x="50" y="90"/>
                  </a:lnTo>
                  <a:lnTo>
                    <a:pt x="51" y="81"/>
                  </a:lnTo>
                  <a:lnTo>
                    <a:pt x="51" y="74"/>
                  </a:lnTo>
                  <a:lnTo>
                    <a:pt x="51" y="65"/>
                  </a:lnTo>
                  <a:lnTo>
                    <a:pt x="51" y="58"/>
                  </a:lnTo>
                  <a:lnTo>
                    <a:pt x="50" y="50"/>
                  </a:lnTo>
                  <a:lnTo>
                    <a:pt x="49" y="44"/>
                  </a:lnTo>
                  <a:lnTo>
                    <a:pt x="47" y="37"/>
                  </a:lnTo>
                  <a:lnTo>
                    <a:pt x="44" y="31"/>
                  </a:lnTo>
                  <a:lnTo>
                    <a:pt x="41" y="26"/>
                  </a:lnTo>
                  <a:lnTo>
                    <a:pt x="38" y="20"/>
                  </a:lnTo>
                  <a:lnTo>
                    <a:pt x="35" y="15"/>
                  </a:lnTo>
                  <a:lnTo>
                    <a:pt x="31" y="12"/>
                  </a:lnTo>
                  <a:lnTo>
                    <a:pt x="26" y="8"/>
                  </a:lnTo>
                  <a:lnTo>
                    <a:pt x="22" y="5"/>
                  </a:lnTo>
                  <a:lnTo>
                    <a:pt x="17" y="2"/>
                  </a:lnTo>
                  <a:lnTo>
                    <a:pt x="11" y="1"/>
                  </a:lnTo>
                  <a:lnTo>
                    <a:pt x="6"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15" name="Line 382"/>
            <p:cNvSpPr>
              <a:spLocks noChangeShapeType="1"/>
            </p:cNvSpPr>
            <p:nvPr/>
          </p:nvSpPr>
          <p:spPr bwMode="auto">
            <a:xfrm flipH="1">
              <a:off x="2489" y="652"/>
              <a:ext cx="4" cy="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16" name="Freeform 383"/>
            <p:cNvSpPr>
              <a:spLocks/>
            </p:cNvSpPr>
            <p:nvPr/>
          </p:nvSpPr>
          <p:spPr bwMode="auto">
            <a:xfrm>
              <a:off x="2461" y="668"/>
              <a:ext cx="28" cy="29"/>
            </a:xfrm>
            <a:custGeom>
              <a:avLst/>
              <a:gdLst>
                <a:gd name="T0" fmla="*/ 0 w 103"/>
                <a:gd name="T1" fmla="*/ 2 h 106"/>
                <a:gd name="T2" fmla="*/ 0 w 103"/>
                <a:gd name="T3" fmla="*/ 2 h 106"/>
                <a:gd name="T4" fmla="*/ 0 w 103"/>
                <a:gd name="T5" fmla="*/ 2 h 106"/>
                <a:gd name="T6" fmla="*/ 0 w 103"/>
                <a:gd name="T7" fmla="*/ 2 h 106"/>
                <a:gd name="T8" fmla="*/ 1 w 103"/>
                <a:gd name="T9" fmla="*/ 2 h 106"/>
                <a:gd name="T10" fmla="*/ 1 w 103"/>
                <a:gd name="T11" fmla="*/ 2 h 106"/>
                <a:gd name="T12" fmla="*/ 1 w 103"/>
                <a:gd name="T13" fmla="*/ 2 h 106"/>
                <a:gd name="T14" fmla="*/ 1 w 103"/>
                <a:gd name="T15" fmla="*/ 2 h 106"/>
                <a:gd name="T16" fmla="*/ 1 w 103"/>
                <a:gd name="T17" fmla="*/ 2 h 106"/>
                <a:gd name="T18" fmla="*/ 1 w 103"/>
                <a:gd name="T19" fmla="*/ 2 h 106"/>
                <a:gd name="T20" fmla="*/ 1 w 103"/>
                <a:gd name="T21" fmla="*/ 2 h 106"/>
                <a:gd name="T22" fmla="*/ 1 w 103"/>
                <a:gd name="T23" fmla="*/ 1 h 106"/>
                <a:gd name="T24" fmla="*/ 1 w 103"/>
                <a:gd name="T25" fmla="*/ 1 h 106"/>
                <a:gd name="T26" fmla="*/ 2 w 103"/>
                <a:gd name="T27" fmla="*/ 1 h 106"/>
                <a:gd name="T28" fmla="*/ 2 w 103"/>
                <a:gd name="T29" fmla="*/ 1 h 106"/>
                <a:gd name="T30" fmla="*/ 2 w 103"/>
                <a:gd name="T31" fmla="*/ 1 h 106"/>
                <a:gd name="T32" fmla="*/ 2 w 103"/>
                <a:gd name="T33" fmla="*/ 1 h 106"/>
                <a:gd name="T34" fmla="*/ 2 w 103"/>
                <a:gd name="T35" fmla="*/ 1 h 106"/>
                <a:gd name="T36" fmla="*/ 2 w 103"/>
                <a:gd name="T37" fmla="*/ 0 h 106"/>
                <a:gd name="T38" fmla="*/ 2 w 103"/>
                <a:gd name="T39" fmla="*/ 0 h 106"/>
                <a:gd name="T40" fmla="*/ 2 w 103"/>
                <a:gd name="T41" fmla="*/ 0 h 1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3" h="106">
                  <a:moveTo>
                    <a:pt x="0" y="106"/>
                  </a:moveTo>
                  <a:lnTo>
                    <a:pt x="6" y="106"/>
                  </a:lnTo>
                  <a:lnTo>
                    <a:pt x="12" y="105"/>
                  </a:lnTo>
                  <a:lnTo>
                    <a:pt x="18" y="103"/>
                  </a:lnTo>
                  <a:lnTo>
                    <a:pt x="25" y="101"/>
                  </a:lnTo>
                  <a:lnTo>
                    <a:pt x="30" y="98"/>
                  </a:lnTo>
                  <a:lnTo>
                    <a:pt x="37" y="95"/>
                  </a:lnTo>
                  <a:lnTo>
                    <a:pt x="43" y="90"/>
                  </a:lnTo>
                  <a:lnTo>
                    <a:pt x="49" y="86"/>
                  </a:lnTo>
                  <a:lnTo>
                    <a:pt x="55" y="81"/>
                  </a:lnTo>
                  <a:lnTo>
                    <a:pt x="61" y="75"/>
                  </a:lnTo>
                  <a:lnTo>
                    <a:pt x="66" y="69"/>
                  </a:lnTo>
                  <a:lnTo>
                    <a:pt x="72" y="63"/>
                  </a:lnTo>
                  <a:lnTo>
                    <a:pt x="77" y="55"/>
                  </a:lnTo>
                  <a:lnTo>
                    <a:pt x="81" y="48"/>
                  </a:lnTo>
                  <a:lnTo>
                    <a:pt x="87" y="40"/>
                  </a:lnTo>
                  <a:lnTo>
                    <a:pt x="90" y="33"/>
                  </a:lnTo>
                  <a:lnTo>
                    <a:pt x="94" y="24"/>
                  </a:lnTo>
                  <a:lnTo>
                    <a:pt x="97" y="17"/>
                  </a:lnTo>
                  <a:lnTo>
                    <a:pt x="100" y="8"/>
                  </a:lnTo>
                  <a:lnTo>
                    <a:pt x="10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17" name="Line 384"/>
            <p:cNvSpPr>
              <a:spLocks noChangeShapeType="1"/>
            </p:cNvSpPr>
            <p:nvPr/>
          </p:nvSpPr>
          <p:spPr bwMode="auto">
            <a:xfrm flipH="1">
              <a:off x="2441" y="697"/>
              <a:ext cx="2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18" name="Line 385"/>
            <p:cNvSpPr>
              <a:spLocks noChangeShapeType="1"/>
            </p:cNvSpPr>
            <p:nvPr/>
          </p:nvSpPr>
          <p:spPr bwMode="auto">
            <a:xfrm flipV="1">
              <a:off x="2539" y="566"/>
              <a:ext cx="14"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19" name="Freeform 386"/>
            <p:cNvSpPr>
              <a:spLocks/>
            </p:cNvSpPr>
            <p:nvPr/>
          </p:nvSpPr>
          <p:spPr bwMode="auto">
            <a:xfrm>
              <a:off x="2418" y="745"/>
              <a:ext cx="60" cy="57"/>
            </a:xfrm>
            <a:custGeom>
              <a:avLst/>
              <a:gdLst>
                <a:gd name="T0" fmla="*/ 5 w 212"/>
                <a:gd name="T1" fmla="*/ 2 h 213"/>
                <a:gd name="T2" fmla="*/ 5 w 212"/>
                <a:gd name="T3" fmla="*/ 2 h 213"/>
                <a:gd name="T4" fmla="*/ 5 w 212"/>
                <a:gd name="T5" fmla="*/ 1 h 213"/>
                <a:gd name="T6" fmla="*/ 5 w 212"/>
                <a:gd name="T7" fmla="*/ 1 h 213"/>
                <a:gd name="T8" fmla="*/ 5 w 212"/>
                <a:gd name="T9" fmla="*/ 1 h 213"/>
                <a:gd name="T10" fmla="*/ 4 w 212"/>
                <a:gd name="T11" fmla="*/ 1 h 213"/>
                <a:gd name="T12" fmla="*/ 4 w 212"/>
                <a:gd name="T13" fmla="*/ 1 h 213"/>
                <a:gd name="T14" fmla="*/ 4 w 212"/>
                <a:gd name="T15" fmla="*/ 1 h 213"/>
                <a:gd name="T16" fmla="*/ 4 w 212"/>
                <a:gd name="T17" fmla="*/ 0 h 213"/>
                <a:gd name="T18" fmla="*/ 3 w 212"/>
                <a:gd name="T19" fmla="*/ 0 h 213"/>
                <a:gd name="T20" fmla="*/ 3 w 212"/>
                <a:gd name="T21" fmla="*/ 0 h 213"/>
                <a:gd name="T22" fmla="*/ 3 w 212"/>
                <a:gd name="T23" fmla="*/ 0 h 213"/>
                <a:gd name="T24" fmla="*/ 3 w 212"/>
                <a:gd name="T25" fmla="*/ 0 h 213"/>
                <a:gd name="T26" fmla="*/ 2 w 212"/>
                <a:gd name="T27" fmla="*/ 0 h 213"/>
                <a:gd name="T28" fmla="*/ 2 w 212"/>
                <a:gd name="T29" fmla="*/ 0 h 213"/>
                <a:gd name="T30" fmla="*/ 2 w 212"/>
                <a:gd name="T31" fmla="*/ 0 h 213"/>
                <a:gd name="T32" fmla="*/ 1 w 212"/>
                <a:gd name="T33" fmla="*/ 0 h 213"/>
                <a:gd name="T34" fmla="*/ 1 w 212"/>
                <a:gd name="T35" fmla="*/ 0 h 213"/>
                <a:gd name="T36" fmla="*/ 1 w 212"/>
                <a:gd name="T37" fmla="*/ 1 h 213"/>
                <a:gd name="T38" fmla="*/ 1 w 212"/>
                <a:gd name="T39" fmla="*/ 1 h 213"/>
                <a:gd name="T40" fmla="*/ 1 w 212"/>
                <a:gd name="T41" fmla="*/ 1 h 213"/>
                <a:gd name="T42" fmla="*/ 0 w 212"/>
                <a:gd name="T43" fmla="*/ 1 h 213"/>
                <a:gd name="T44" fmla="*/ 0 w 212"/>
                <a:gd name="T45" fmla="*/ 1 h 213"/>
                <a:gd name="T46" fmla="*/ 0 w 212"/>
                <a:gd name="T47" fmla="*/ 2 h 213"/>
                <a:gd name="T48" fmla="*/ 0 w 212"/>
                <a:gd name="T49" fmla="*/ 2 h 213"/>
                <a:gd name="T50" fmla="*/ 0 w 212"/>
                <a:gd name="T51" fmla="*/ 2 h 213"/>
                <a:gd name="T52" fmla="*/ 0 w 212"/>
                <a:gd name="T53" fmla="*/ 2 h 213"/>
                <a:gd name="T54" fmla="*/ 0 w 212"/>
                <a:gd name="T55" fmla="*/ 2 h 213"/>
                <a:gd name="T56" fmla="*/ 0 w 212"/>
                <a:gd name="T57" fmla="*/ 3 h 213"/>
                <a:gd name="T58" fmla="*/ 0 w 212"/>
                <a:gd name="T59" fmla="*/ 3 h 213"/>
                <a:gd name="T60" fmla="*/ 0 w 212"/>
                <a:gd name="T61" fmla="*/ 3 h 213"/>
                <a:gd name="T62" fmla="*/ 1 w 212"/>
                <a:gd name="T63" fmla="*/ 3 h 213"/>
                <a:gd name="T64" fmla="*/ 1 w 212"/>
                <a:gd name="T65" fmla="*/ 3 h 213"/>
                <a:gd name="T66" fmla="*/ 1 w 212"/>
                <a:gd name="T67" fmla="*/ 4 h 213"/>
                <a:gd name="T68" fmla="*/ 1 w 212"/>
                <a:gd name="T69" fmla="*/ 4 h 213"/>
                <a:gd name="T70" fmla="*/ 1 w 212"/>
                <a:gd name="T71" fmla="*/ 4 h 213"/>
                <a:gd name="T72" fmla="*/ 2 w 212"/>
                <a:gd name="T73" fmla="*/ 4 h 213"/>
                <a:gd name="T74" fmla="*/ 2 w 212"/>
                <a:gd name="T75" fmla="*/ 4 h 213"/>
                <a:gd name="T76" fmla="*/ 2 w 212"/>
                <a:gd name="T77" fmla="*/ 4 h 213"/>
                <a:gd name="T78" fmla="*/ 3 w 212"/>
                <a:gd name="T79" fmla="*/ 4 h 213"/>
                <a:gd name="T80" fmla="*/ 3 w 212"/>
                <a:gd name="T81" fmla="*/ 4 h 213"/>
                <a:gd name="T82" fmla="*/ 3 w 212"/>
                <a:gd name="T83" fmla="*/ 4 h 213"/>
                <a:gd name="T84" fmla="*/ 3 w 212"/>
                <a:gd name="T85" fmla="*/ 4 h 213"/>
                <a:gd name="T86" fmla="*/ 4 w 212"/>
                <a:gd name="T87" fmla="*/ 4 h 213"/>
                <a:gd name="T88" fmla="*/ 4 w 212"/>
                <a:gd name="T89" fmla="*/ 3 h 213"/>
                <a:gd name="T90" fmla="*/ 4 w 212"/>
                <a:gd name="T91" fmla="*/ 3 h 213"/>
                <a:gd name="T92" fmla="*/ 4 w 212"/>
                <a:gd name="T93" fmla="*/ 3 h 213"/>
                <a:gd name="T94" fmla="*/ 5 w 212"/>
                <a:gd name="T95" fmla="*/ 3 h 213"/>
                <a:gd name="T96" fmla="*/ 5 w 212"/>
                <a:gd name="T97" fmla="*/ 3 h 213"/>
                <a:gd name="T98" fmla="*/ 5 w 212"/>
                <a:gd name="T99" fmla="*/ 3 h 213"/>
                <a:gd name="T100" fmla="*/ 5 w 212"/>
                <a:gd name="T101" fmla="*/ 2 h 213"/>
                <a:gd name="T102" fmla="*/ 5 w 212"/>
                <a:gd name="T103" fmla="*/ 2 h 21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12" h="213">
                  <a:moveTo>
                    <a:pt x="212" y="106"/>
                  </a:moveTo>
                  <a:lnTo>
                    <a:pt x="212" y="103"/>
                  </a:lnTo>
                  <a:lnTo>
                    <a:pt x="212" y="100"/>
                  </a:lnTo>
                  <a:lnTo>
                    <a:pt x="212" y="97"/>
                  </a:lnTo>
                  <a:lnTo>
                    <a:pt x="212" y="94"/>
                  </a:lnTo>
                  <a:lnTo>
                    <a:pt x="211" y="90"/>
                  </a:lnTo>
                  <a:lnTo>
                    <a:pt x="211" y="87"/>
                  </a:lnTo>
                  <a:lnTo>
                    <a:pt x="210" y="84"/>
                  </a:lnTo>
                  <a:lnTo>
                    <a:pt x="210" y="81"/>
                  </a:lnTo>
                  <a:lnTo>
                    <a:pt x="209" y="78"/>
                  </a:lnTo>
                  <a:lnTo>
                    <a:pt x="208" y="74"/>
                  </a:lnTo>
                  <a:lnTo>
                    <a:pt x="207" y="72"/>
                  </a:lnTo>
                  <a:lnTo>
                    <a:pt x="206" y="69"/>
                  </a:lnTo>
                  <a:lnTo>
                    <a:pt x="204" y="66"/>
                  </a:lnTo>
                  <a:lnTo>
                    <a:pt x="203" y="63"/>
                  </a:lnTo>
                  <a:lnTo>
                    <a:pt x="201" y="60"/>
                  </a:lnTo>
                  <a:lnTo>
                    <a:pt x="200" y="57"/>
                  </a:lnTo>
                  <a:lnTo>
                    <a:pt x="199" y="54"/>
                  </a:lnTo>
                  <a:lnTo>
                    <a:pt x="197" y="52"/>
                  </a:lnTo>
                  <a:lnTo>
                    <a:pt x="196" y="49"/>
                  </a:lnTo>
                  <a:lnTo>
                    <a:pt x="194" y="46"/>
                  </a:lnTo>
                  <a:lnTo>
                    <a:pt x="192" y="44"/>
                  </a:lnTo>
                  <a:lnTo>
                    <a:pt x="190" y="41"/>
                  </a:lnTo>
                  <a:lnTo>
                    <a:pt x="187" y="38"/>
                  </a:lnTo>
                  <a:lnTo>
                    <a:pt x="185" y="36"/>
                  </a:lnTo>
                  <a:lnTo>
                    <a:pt x="183" y="34"/>
                  </a:lnTo>
                  <a:lnTo>
                    <a:pt x="181" y="32"/>
                  </a:lnTo>
                  <a:lnTo>
                    <a:pt x="179" y="30"/>
                  </a:lnTo>
                  <a:lnTo>
                    <a:pt x="177" y="26"/>
                  </a:lnTo>
                  <a:lnTo>
                    <a:pt x="175" y="25"/>
                  </a:lnTo>
                  <a:lnTo>
                    <a:pt x="171" y="23"/>
                  </a:lnTo>
                  <a:lnTo>
                    <a:pt x="169" y="21"/>
                  </a:lnTo>
                  <a:lnTo>
                    <a:pt x="166" y="19"/>
                  </a:lnTo>
                  <a:lnTo>
                    <a:pt x="164" y="17"/>
                  </a:lnTo>
                  <a:lnTo>
                    <a:pt x="161" y="16"/>
                  </a:lnTo>
                  <a:lnTo>
                    <a:pt x="159" y="14"/>
                  </a:lnTo>
                  <a:lnTo>
                    <a:pt x="156" y="13"/>
                  </a:lnTo>
                  <a:lnTo>
                    <a:pt x="152" y="11"/>
                  </a:lnTo>
                  <a:lnTo>
                    <a:pt x="150" y="9"/>
                  </a:lnTo>
                  <a:lnTo>
                    <a:pt x="147" y="8"/>
                  </a:lnTo>
                  <a:lnTo>
                    <a:pt x="144" y="7"/>
                  </a:lnTo>
                  <a:lnTo>
                    <a:pt x="141" y="6"/>
                  </a:lnTo>
                  <a:lnTo>
                    <a:pt x="138" y="5"/>
                  </a:lnTo>
                  <a:lnTo>
                    <a:pt x="135" y="4"/>
                  </a:lnTo>
                  <a:lnTo>
                    <a:pt x="132" y="3"/>
                  </a:lnTo>
                  <a:lnTo>
                    <a:pt x="129" y="3"/>
                  </a:lnTo>
                  <a:lnTo>
                    <a:pt x="126" y="2"/>
                  </a:lnTo>
                  <a:lnTo>
                    <a:pt x="123" y="2"/>
                  </a:lnTo>
                  <a:lnTo>
                    <a:pt x="119" y="1"/>
                  </a:lnTo>
                  <a:lnTo>
                    <a:pt x="116" y="1"/>
                  </a:lnTo>
                  <a:lnTo>
                    <a:pt x="113" y="1"/>
                  </a:lnTo>
                  <a:lnTo>
                    <a:pt x="110" y="0"/>
                  </a:lnTo>
                  <a:lnTo>
                    <a:pt x="107" y="0"/>
                  </a:lnTo>
                  <a:lnTo>
                    <a:pt x="103" y="0"/>
                  </a:lnTo>
                  <a:lnTo>
                    <a:pt x="100" y="1"/>
                  </a:lnTo>
                  <a:lnTo>
                    <a:pt x="97" y="1"/>
                  </a:lnTo>
                  <a:lnTo>
                    <a:pt x="94" y="1"/>
                  </a:lnTo>
                  <a:lnTo>
                    <a:pt x="91" y="2"/>
                  </a:lnTo>
                  <a:lnTo>
                    <a:pt x="87" y="2"/>
                  </a:lnTo>
                  <a:lnTo>
                    <a:pt x="84" y="3"/>
                  </a:lnTo>
                  <a:lnTo>
                    <a:pt x="81" y="3"/>
                  </a:lnTo>
                  <a:lnTo>
                    <a:pt x="78" y="4"/>
                  </a:lnTo>
                  <a:lnTo>
                    <a:pt x="75" y="5"/>
                  </a:lnTo>
                  <a:lnTo>
                    <a:pt x="71" y="6"/>
                  </a:lnTo>
                  <a:lnTo>
                    <a:pt x="69" y="7"/>
                  </a:lnTo>
                  <a:lnTo>
                    <a:pt x="66" y="8"/>
                  </a:lnTo>
                  <a:lnTo>
                    <a:pt x="63" y="9"/>
                  </a:lnTo>
                  <a:lnTo>
                    <a:pt x="60" y="11"/>
                  </a:lnTo>
                  <a:lnTo>
                    <a:pt x="58" y="13"/>
                  </a:lnTo>
                  <a:lnTo>
                    <a:pt x="54" y="14"/>
                  </a:lnTo>
                  <a:lnTo>
                    <a:pt x="51" y="16"/>
                  </a:lnTo>
                  <a:lnTo>
                    <a:pt x="49" y="17"/>
                  </a:lnTo>
                  <a:lnTo>
                    <a:pt x="46" y="19"/>
                  </a:lnTo>
                  <a:lnTo>
                    <a:pt x="44" y="21"/>
                  </a:lnTo>
                  <a:lnTo>
                    <a:pt x="41" y="23"/>
                  </a:lnTo>
                  <a:lnTo>
                    <a:pt x="38" y="25"/>
                  </a:lnTo>
                  <a:lnTo>
                    <a:pt x="36" y="26"/>
                  </a:lnTo>
                  <a:lnTo>
                    <a:pt x="34" y="30"/>
                  </a:lnTo>
                  <a:lnTo>
                    <a:pt x="31" y="32"/>
                  </a:lnTo>
                  <a:lnTo>
                    <a:pt x="29" y="34"/>
                  </a:lnTo>
                  <a:lnTo>
                    <a:pt x="27" y="36"/>
                  </a:lnTo>
                  <a:lnTo>
                    <a:pt x="25" y="38"/>
                  </a:lnTo>
                  <a:lnTo>
                    <a:pt x="23" y="41"/>
                  </a:lnTo>
                  <a:lnTo>
                    <a:pt x="21" y="44"/>
                  </a:lnTo>
                  <a:lnTo>
                    <a:pt x="19" y="46"/>
                  </a:lnTo>
                  <a:lnTo>
                    <a:pt x="17" y="49"/>
                  </a:lnTo>
                  <a:lnTo>
                    <a:pt x="16" y="52"/>
                  </a:lnTo>
                  <a:lnTo>
                    <a:pt x="14" y="54"/>
                  </a:lnTo>
                  <a:lnTo>
                    <a:pt x="13" y="57"/>
                  </a:lnTo>
                  <a:lnTo>
                    <a:pt x="11" y="60"/>
                  </a:lnTo>
                  <a:lnTo>
                    <a:pt x="10" y="63"/>
                  </a:lnTo>
                  <a:lnTo>
                    <a:pt x="9" y="66"/>
                  </a:lnTo>
                  <a:lnTo>
                    <a:pt x="8" y="69"/>
                  </a:lnTo>
                  <a:lnTo>
                    <a:pt x="6" y="72"/>
                  </a:lnTo>
                  <a:lnTo>
                    <a:pt x="5" y="74"/>
                  </a:lnTo>
                  <a:lnTo>
                    <a:pt x="4" y="78"/>
                  </a:lnTo>
                  <a:lnTo>
                    <a:pt x="3" y="81"/>
                  </a:lnTo>
                  <a:lnTo>
                    <a:pt x="3" y="84"/>
                  </a:lnTo>
                  <a:lnTo>
                    <a:pt x="2" y="87"/>
                  </a:lnTo>
                  <a:lnTo>
                    <a:pt x="1" y="90"/>
                  </a:lnTo>
                  <a:lnTo>
                    <a:pt x="1" y="94"/>
                  </a:lnTo>
                  <a:lnTo>
                    <a:pt x="1" y="97"/>
                  </a:lnTo>
                  <a:lnTo>
                    <a:pt x="1" y="100"/>
                  </a:lnTo>
                  <a:lnTo>
                    <a:pt x="0" y="103"/>
                  </a:lnTo>
                  <a:lnTo>
                    <a:pt x="0" y="106"/>
                  </a:lnTo>
                  <a:lnTo>
                    <a:pt x="0" y="110"/>
                  </a:lnTo>
                  <a:lnTo>
                    <a:pt x="1" y="113"/>
                  </a:lnTo>
                  <a:lnTo>
                    <a:pt x="1" y="116"/>
                  </a:lnTo>
                  <a:lnTo>
                    <a:pt x="1" y="119"/>
                  </a:lnTo>
                  <a:lnTo>
                    <a:pt x="1" y="122"/>
                  </a:lnTo>
                  <a:lnTo>
                    <a:pt x="2" y="126"/>
                  </a:lnTo>
                  <a:lnTo>
                    <a:pt x="3" y="129"/>
                  </a:lnTo>
                  <a:lnTo>
                    <a:pt x="3" y="132"/>
                  </a:lnTo>
                  <a:lnTo>
                    <a:pt x="4" y="135"/>
                  </a:lnTo>
                  <a:lnTo>
                    <a:pt x="5" y="138"/>
                  </a:lnTo>
                  <a:lnTo>
                    <a:pt x="6" y="141"/>
                  </a:lnTo>
                  <a:lnTo>
                    <a:pt x="8" y="144"/>
                  </a:lnTo>
                  <a:lnTo>
                    <a:pt x="9" y="147"/>
                  </a:lnTo>
                  <a:lnTo>
                    <a:pt x="10" y="150"/>
                  </a:lnTo>
                  <a:lnTo>
                    <a:pt x="11" y="153"/>
                  </a:lnTo>
                  <a:lnTo>
                    <a:pt x="13" y="155"/>
                  </a:lnTo>
                  <a:lnTo>
                    <a:pt x="14" y="159"/>
                  </a:lnTo>
                  <a:lnTo>
                    <a:pt x="16" y="162"/>
                  </a:lnTo>
                  <a:lnTo>
                    <a:pt x="17" y="164"/>
                  </a:lnTo>
                  <a:lnTo>
                    <a:pt x="19" y="167"/>
                  </a:lnTo>
                  <a:lnTo>
                    <a:pt x="21" y="169"/>
                  </a:lnTo>
                  <a:lnTo>
                    <a:pt x="23" y="172"/>
                  </a:lnTo>
                  <a:lnTo>
                    <a:pt x="25" y="174"/>
                  </a:lnTo>
                  <a:lnTo>
                    <a:pt x="27" y="177"/>
                  </a:lnTo>
                  <a:lnTo>
                    <a:pt x="29" y="179"/>
                  </a:lnTo>
                  <a:lnTo>
                    <a:pt x="31" y="182"/>
                  </a:lnTo>
                  <a:lnTo>
                    <a:pt x="34" y="184"/>
                  </a:lnTo>
                  <a:lnTo>
                    <a:pt x="36" y="186"/>
                  </a:lnTo>
                  <a:lnTo>
                    <a:pt x="38" y="188"/>
                  </a:lnTo>
                  <a:lnTo>
                    <a:pt x="41" y="190"/>
                  </a:lnTo>
                  <a:lnTo>
                    <a:pt x="44" y="192"/>
                  </a:lnTo>
                  <a:lnTo>
                    <a:pt x="46" y="194"/>
                  </a:lnTo>
                  <a:lnTo>
                    <a:pt x="49" y="196"/>
                  </a:lnTo>
                  <a:lnTo>
                    <a:pt x="51" y="197"/>
                  </a:lnTo>
                  <a:lnTo>
                    <a:pt x="54" y="199"/>
                  </a:lnTo>
                  <a:lnTo>
                    <a:pt x="58" y="200"/>
                  </a:lnTo>
                  <a:lnTo>
                    <a:pt x="60" y="202"/>
                  </a:lnTo>
                  <a:lnTo>
                    <a:pt x="63" y="203"/>
                  </a:lnTo>
                  <a:lnTo>
                    <a:pt x="66" y="204"/>
                  </a:lnTo>
                  <a:lnTo>
                    <a:pt x="69" y="205"/>
                  </a:lnTo>
                  <a:lnTo>
                    <a:pt x="71" y="206"/>
                  </a:lnTo>
                  <a:lnTo>
                    <a:pt x="75" y="208"/>
                  </a:lnTo>
                  <a:lnTo>
                    <a:pt x="78" y="209"/>
                  </a:lnTo>
                  <a:lnTo>
                    <a:pt x="81" y="210"/>
                  </a:lnTo>
                  <a:lnTo>
                    <a:pt x="84" y="211"/>
                  </a:lnTo>
                  <a:lnTo>
                    <a:pt x="87" y="211"/>
                  </a:lnTo>
                  <a:lnTo>
                    <a:pt x="91" y="212"/>
                  </a:lnTo>
                  <a:lnTo>
                    <a:pt x="94" y="212"/>
                  </a:lnTo>
                  <a:lnTo>
                    <a:pt x="97" y="212"/>
                  </a:lnTo>
                  <a:lnTo>
                    <a:pt x="100" y="213"/>
                  </a:lnTo>
                  <a:lnTo>
                    <a:pt x="103" y="213"/>
                  </a:lnTo>
                  <a:lnTo>
                    <a:pt x="107" y="213"/>
                  </a:lnTo>
                  <a:lnTo>
                    <a:pt x="110" y="213"/>
                  </a:lnTo>
                  <a:lnTo>
                    <a:pt x="113" y="213"/>
                  </a:lnTo>
                  <a:lnTo>
                    <a:pt x="116" y="212"/>
                  </a:lnTo>
                  <a:lnTo>
                    <a:pt x="119" y="212"/>
                  </a:lnTo>
                  <a:lnTo>
                    <a:pt x="123" y="212"/>
                  </a:lnTo>
                  <a:lnTo>
                    <a:pt x="126" y="211"/>
                  </a:lnTo>
                  <a:lnTo>
                    <a:pt x="129" y="211"/>
                  </a:lnTo>
                  <a:lnTo>
                    <a:pt x="132" y="210"/>
                  </a:lnTo>
                  <a:lnTo>
                    <a:pt x="135" y="209"/>
                  </a:lnTo>
                  <a:lnTo>
                    <a:pt x="138" y="208"/>
                  </a:lnTo>
                  <a:lnTo>
                    <a:pt x="141" y="206"/>
                  </a:lnTo>
                  <a:lnTo>
                    <a:pt x="144" y="205"/>
                  </a:lnTo>
                  <a:lnTo>
                    <a:pt x="147" y="204"/>
                  </a:lnTo>
                  <a:lnTo>
                    <a:pt x="150" y="203"/>
                  </a:lnTo>
                  <a:lnTo>
                    <a:pt x="152" y="202"/>
                  </a:lnTo>
                  <a:lnTo>
                    <a:pt x="156" y="200"/>
                  </a:lnTo>
                  <a:lnTo>
                    <a:pt x="159" y="199"/>
                  </a:lnTo>
                  <a:lnTo>
                    <a:pt x="161" y="197"/>
                  </a:lnTo>
                  <a:lnTo>
                    <a:pt x="164" y="196"/>
                  </a:lnTo>
                  <a:lnTo>
                    <a:pt x="166" y="194"/>
                  </a:lnTo>
                  <a:lnTo>
                    <a:pt x="169" y="192"/>
                  </a:lnTo>
                  <a:lnTo>
                    <a:pt x="171" y="190"/>
                  </a:lnTo>
                  <a:lnTo>
                    <a:pt x="175" y="188"/>
                  </a:lnTo>
                  <a:lnTo>
                    <a:pt x="177" y="186"/>
                  </a:lnTo>
                  <a:lnTo>
                    <a:pt x="179" y="184"/>
                  </a:lnTo>
                  <a:lnTo>
                    <a:pt x="181" y="182"/>
                  </a:lnTo>
                  <a:lnTo>
                    <a:pt x="183" y="179"/>
                  </a:lnTo>
                  <a:lnTo>
                    <a:pt x="185" y="177"/>
                  </a:lnTo>
                  <a:lnTo>
                    <a:pt x="187" y="174"/>
                  </a:lnTo>
                  <a:lnTo>
                    <a:pt x="190" y="172"/>
                  </a:lnTo>
                  <a:lnTo>
                    <a:pt x="192" y="169"/>
                  </a:lnTo>
                  <a:lnTo>
                    <a:pt x="194" y="167"/>
                  </a:lnTo>
                  <a:lnTo>
                    <a:pt x="196" y="164"/>
                  </a:lnTo>
                  <a:lnTo>
                    <a:pt x="197" y="162"/>
                  </a:lnTo>
                  <a:lnTo>
                    <a:pt x="199" y="159"/>
                  </a:lnTo>
                  <a:lnTo>
                    <a:pt x="200" y="155"/>
                  </a:lnTo>
                  <a:lnTo>
                    <a:pt x="201" y="153"/>
                  </a:lnTo>
                  <a:lnTo>
                    <a:pt x="203" y="150"/>
                  </a:lnTo>
                  <a:lnTo>
                    <a:pt x="204" y="147"/>
                  </a:lnTo>
                  <a:lnTo>
                    <a:pt x="206" y="144"/>
                  </a:lnTo>
                  <a:lnTo>
                    <a:pt x="207" y="141"/>
                  </a:lnTo>
                  <a:lnTo>
                    <a:pt x="208" y="138"/>
                  </a:lnTo>
                  <a:lnTo>
                    <a:pt x="209" y="135"/>
                  </a:lnTo>
                  <a:lnTo>
                    <a:pt x="210" y="132"/>
                  </a:lnTo>
                  <a:lnTo>
                    <a:pt x="210" y="129"/>
                  </a:lnTo>
                  <a:lnTo>
                    <a:pt x="211" y="126"/>
                  </a:lnTo>
                  <a:lnTo>
                    <a:pt x="211" y="122"/>
                  </a:lnTo>
                  <a:lnTo>
                    <a:pt x="212" y="119"/>
                  </a:lnTo>
                  <a:lnTo>
                    <a:pt x="212" y="116"/>
                  </a:lnTo>
                  <a:lnTo>
                    <a:pt x="212" y="113"/>
                  </a:lnTo>
                  <a:lnTo>
                    <a:pt x="212" y="110"/>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651" name="Group 387"/>
          <p:cNvGrpSpPr>
            <a:grpSpLocks/>
          </p:cNvGrpSpPr>
          <p:nvPr/>
        </p:nvGrpSpPr>
        <p:grpSpPr bwMode="auto">
          <a:xfrm>
            <a:off x="1870075" y="2189163"/>
            <a:ext cx="373063" cy="207962"/>
            <a:chOff x="2243" y="1379"/>
            <a:chExt cx="235" cy="131"/>
          </a:xfrm>
        </p:grpSpPr>
        <p:sp>
          <p:nvSpPr>
            <p:cNvPr id="111707" name="Freeform 388"/>
            <p:cNvSpPr>
              <a:spLocks/>
            </p:cNvSpPr>
            <p:nvPr/>
          </p:nvSpPr>
          <p:spPr bwMode="auto">
            <a:xfrm>
              <a:off x="2243" y="1379"/>
              <a:ext cx="52" cy="102"/>
            </a:xfrm>
            <a:custGeom>
              <a:avLst/>
              <a:gdLst>
                <a:gd name="T0" fmla="*/ 4 w 186"/>
                <a:gd name="T1" fmla="*/ 0 h 372"/>
                <a:gd name="T2" fmla="*/ 0 w 186"/>
                <a:gd name="T3" fmla="*/ 8 h 372"/>
                <a:gd name="T4" fmla="*/ 4 w 186"/>
                <a:gd name="T5" fmla="*/ 8 h 372"/>
                <a:gd name="T6" fmla="*/ 0 60000 65536"/>
                <a:gd name="T7" fmla="*/ 0 60000 65536"/>
                <a:gd name="T8" fmla="*/ 0 60000 65536"/>
              </a:gdLst>
              <a:ahLst/>
              <a:cxnLst>
                <a:cxn ang="T6">
                  <a:pos x="T0" y="T1"/>
                </a:cxn>
                <a:cxn ang="T7">
                  <a:pos x="T2" y="T3"/>
                </a:cxn>
                <a:cxn ang="T8">
                  <a:pos x="T4" y="T5"/>
                </a:cxn>
              </a:cxnLst>
              <a:rect l="0" t="0" r="r" b="b"/>
              <a:pathLst>
                <a:path w="186" h="372">
                  <a:moveTo>
                    <a:pt x="174" y="0"/>
                  </a:moveTo>
                  <a:lnTo>
                    <a:pt x="0" y="372"/>
                  </a:lnTo>
                  <a:lnTo>
                    <a:pt x="186" y="3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708" name="Line 389"/>
            <p:cNvSpPr>
              <a:spLocks noChangeShapeType="1"/>
            </p:cNvSpPr>
            <p:nvPr/>
          </p:nvSpPr>
          <p:spPr bwMode="auto">
            <a:xfrm flipH="1">
              <a:off x="2272" y="1452"/>
              <a:ext cx="16"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09" name="Line 390"/>
            <p:cNvSpPr>
              <a:spLocks noChangeShapeType="1"/>
            </p:cNvSpPr>
            <p:nvPr/>
          </p:nvSpPr>
          <p:spPr bwMode="auto">
            <a:xfrm flipV="1">
              <a:off x="2345" y="1379"/>
              <a:ext cx="14"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10" name="Freeform 391"/>
            <p:cNvSpPr>
              <a:spLocks/>
            </p:cNvSpPr>
            <p:nvPr/>
          </p:nvSpPr>
          <p:spPr bwMode="auto">
            <a:xfrm>
              <a:off x="2418" y="1389"/>
              <a:ext cx="60" cy="59"/>
            </a:xfrm>
            <a:custGeom>
              <a:avLst/>
              <a:gdLst>
                <a:gd name="T0" fmla="*/ 5 w 212"/>
                <a:gd name="T1" fmla="*/ 2 h 213"/>
                <a:gd name="T2" fmla="*/ 5 w 212"/>
                <a:gd name="T3" fmla="*/ 2 h 213"/>
                <a:gd name="T4" fmla="*/ 5 w 212"/>
                <a:gd name="T5" fmla="*/ 2 h 213"/>
                <a:gd name="T6" fmla="*/ 5 w 212"/>
                <a:gd name="T7" fmla="*/ 1 h 213"/>
                <a:gd name="T8" fmla="*/ 5 w 212"/>
                <a:gd name="T9" fmla="*/ 1 h 213"/>
                <a:gd name="T10" fmla="*/ 5 w 212"/>
                <a:gd name="T11" fmla="*/ 1 h 213"/>
                <a:gd name="T12" fmla="*/ 4 w 212"/>
                <a:gd name="T13" fmla="*/ 1 h 213"/>
                <a:gd name="T14" fmla="*/ 4 w 212"/>
                <a:gd name="T15" fmla="*/ 1 h 213"/>
                <a:gd name="T16" fmla="*/ 4 w 212"/>
                <a:gd name="T17" fmla="*/ 1 h 213"/>
                <a:gd name="T18" fmla="*/ 4 w 212"/>
                <a:gd name="T19" fmla="*/ 0 h 213"/>
                <a:gd name="T20" fmla="*/ 3 w 212"/>
                <a:gd name="T21" fmla="*/ 0 h 213"/>
                <a:gd name="T22" fmla="*/ 3 w 212"/>
                <a:gd name="T23" fmla="*/ 0 h 213"/>
                <a:gd name="T24" fmla="*/ 3 w 212"/>
                <a:gd name="T25" fmla="*/ 0 h 213"/>
                <a:gd name="T26" fmla="*/ 3 w 212"/>
                <a:gd name="T27" fmla="*/ 0 h 213"/>
                <a:gd name="T28" fmla="*/ 3 w 212"/>
                <a:gd name="T29" fmla="*/ 0 h 213"/>
                <a:gd name="T30" fmla="*/ 2 w 212"/>
                <a:gd name="T31" fmla="*/ 0 h 213"/>
                <a:gd name="T32" fmla="*/ 2 w 212"/>
                <a:gd name="T33" fmla="*/ 0 h 213"/>
                <a:gd name="T34" fmla="*/ 2 w 212"/>
                <a:gd name="T35" fmla="*/ 0 h 213"/>
                <a:gd name="T36" fmla="*/ 2 w 212"/>
                <a:gd name="T37" fmla="*/ 0 h 213"/>
                <a:gd name="T38" fmla="*/ 1 w 212"/>
                <a:gd name="T39" fmla="*/ 0 h 213"/>
                <a:gd name="T40" fmla="*/ 1 w 212"/>
                <a:gd name="T41" fmla="*/ 0 h 213"/>
                <a:gd name="T42" fmla="*/ 1 w 212"/>
                <a:gd name="T43" fmla="*/ 1 h 213"/>
                <a:gd name="T44" fmla="*/ 1 w 212"/>
                <a:gd name="T45" fmla="*/ 1 h 213"/>
                <a:gd name="T46" fmla="*/ 1 w 212"/>
                <a:gd name="T47" fmla="*/ 1 h 213"/>
                <a:gd name="T48" fmla="*/ 1 w 212"/>
                <a:gd name="T49" fmla="*/ 1 h 213"/>
                <a:gd name="T50" fmla="*/ 0 w 212"/>
                <a:gd name="T51" fmla="*/ 1 h 213"/>
                <a:gd name="T52" fmla="*/ 0 w 212"/>
                <a:gd name="T53" fmla="*/ 1 h 213"/>
                <a:gd name="T54" fmla="*/ 0 w 212"/>
                <a:gd name="T55" fmla="*/ 2 h 213"/>
                <a:gd name="T56" fmla="*/ 0 w 212"/>
                <a:gd name="T57" fmla="*/ 2 h 213"/>
                <a:gd name="T58" fmla="*/ 0 w 212"/>
                <a:gd name="T59" fmla="*/ 2 h 213"/>
                <a:gd name="T60" fmla="*/ 0 w 212"/>
                <a:gd name="T61" fmla="*/ 2 h 213"/>
                <a:gd name="T62" fmla="*/ 0 w 212"/>
                <a:gd name="T63" fmla="*/ 2 h 213"/>
                <a:gd name="T64" fmla="*/ 0 w 212"/>
                <a:gd name="T65" fmla="*/ 3 h 213"/>
                <a:gd name="T66" fmla="*/ 0 w 212"/>
                <a:gd name="T67" fmla="*/ 3 h 213"/>
                <a:gd name="T68" fmla="*/ 0 w 212"/>
                <a:gd name="T69" fmla="*/ 3 h 213"/>
                <a:gd name="T70" fmla="*/ 0 w 212"/>
                <a:gd name="T71" fmla="*/ 3 h 213"/>
                <a:gd name="T72" fmla="*/ 0 w 212"/>
                <a:gd name="T73" fmla="*/ 4 h 213"/>
                <a:gd name="T74" fmla="*/ 1 w 212"/>
                <a:gd name="T75" fmla="*/ 4 h 213"/>
                <a:gd name="T76" fmla="*/ 1 w 212"/>
                <a:gd name="T77" fmla="*/ 4 h 213"/>
                <a:gd name="T78" fmla="*/ 1 w 212"/>
                <a:gd name="T79" fmla="*/ 4 h 213"/>
                <a:gd name="T80" fmla="*/ 1 w 212"/>
                <a:gd name="T81" fmla="*/ 4 h 213"/>
                <a:gd name="T82" fmla="*/ 1 w 212"/>
                <a:gd name="T83" fmla="*/ 4 h 213"/>
                <a:gd name="T84" fmla="*/ 1 w 212"/>
                <a:gd name="T85" fmla="*/ 4 h 213"/>
                <a:gd name="T86" fmla="*/ 2 w 212"/>
                <a:gd name="T87" fmla="*/ 4 h 213"/>
                <a:gd name="T88" fmla="*/ 2 w 212"/>
                <a:gd name="T89" fmla="*/ 4 h 213"/>
                <a:gd name="T90" fmla="*/ 2 w 212"/>
                <a:gd name="T91" fmla="*/ 4 h 213"/>
                <a:gd name="T92" fmla="*/ 3 w 212"/>
                <a:gd name="T93" fmla="*/ 4 h 213"/>
                <a:gd name="T94" fmla="*/ 3 w 212"/>
                <a:gd name="T95" fmla="*/ 4 h 213"/>
                <a:gd name="T96" fmla="*/ 3 w 212"/>
                <a:gd name="T97" fmla="*/ 4 h 213"/>
                <a:gd name="T98" fmla="*/ 3 w 212"/>
                <a:gd name="T99" fmla="*/ 4 h 213"/>
                <a:gd name="T100" fmla="*/ 3 w 212"/>
                <a:gd name="T101" fmla="*/ 4 h 213"/>
                <a:gd name="T102" fmla="*/ 4 w 212"/>
                <a:gd name="T103" fmla="*/ 4 h 213"/>
                <a:gd name="T104" fmla="*/ 4 w 212"/>
                <a:gd name="T105" fmla="*/ 4 h 213"/>
                <a:gd name="T106" fmla="*/ 4 w 212"/>
                <a:gd name="T107" fmla="*/ 4 h 213"/>
                <a:gd name="T108" fmla="*/ 4 w 212"/>
                <a:gd name="T109" fmla="*/ 4 h 213"/>
                <a:gd name="T110" fmla="*/ 4 w 212"/>
                <a:gd name="T111" fmla="*/ 4 h 213"/>
                <a:gd name="T112" fmla="*/ 5 w 212"/>
                <a:gd name="T113" fmla="*/ 3 h 213"/>
                <a:gd name="T114" fmla="*/ 5 w 212"/>
                <a:gd name="T115" fmla="*/ 3 h 213"/>
                <a:gd name="T116" fmla="*/ 5 w 212"/>
                <a:gd name="T117" fmla="*/ 3 h 213"/>
                <a:gd name="T118" fmla="*/ 5 w 212"/>
                <a:gd name="T119" fmla="*/ 3 h 213"/>
                <a:gd name="T120" fmla="*/ 5 w 212"/>
                <a:gd name="T121" fmla="*/ 2 h 213"/>
                <a:gd name="T122" fmla="*/ 5 w 212"/>
                <a:gd name="T123" fmla="*/ 2 h 2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2" h="213">
                  <a:moveTo>
                    <a:pt x="212" y="106"/>
                  </a:moveTo>
                  <a:lnTo>
                    <a:pt x="212" y="104"/>
                  </a:lnTo>
                  <a:lnTo>
                    <a:pt x="212" y="101"/>
                  </a:lnTo>
                  <a:lnTo>
                    <a:pt x="212" y="98"/>
                  </a:lnTo>
                  <a:lnTo>
                    <a:pt x="212" y="95"/>
                  </a:lnTo>
                  <a:lnTo>
                    <a:pt x="212" y="92"/>
                  </a:lnTo>
                  <a:lnTo>
                    <a:pt x="211" y="90"/>
                  </a:lnTo>
                  <a:lnTo>
                    <a:pt x="211" y="87"/>
                  </a:lnTo>
                  <a:lnTo>
                    <a:pt x="210" y="85"/>
                  </a:lnTo>
                  <a:lnTo>
                    <a:pt x="210" y="83"/>
                  </a:lnTo>
                  <a:lnTo>
                    <a:pt x="209" y="79"/>
                  </a:lnTo>
                  <a:lnTo>
                    <a:pt x="209" y="77"/>
                  </a:lnTo>
                  <a:lnTo>
                    <a:pt x="208" y="74"/>
                  </a:lnTo>
                  <a:lnTo>
                    <a:pt x="207" y="72"/>
                  </a:lnTo>
                  <a:lnTo>
                    <a:pt x="206" y="69"/>
                  </a:lnTo>
                  <a:lnTo>
                    <a:pt x="204" y="67"/>
                  </a:lnTo>
                  <a:lnTo>
                    <a:pt x="203" y="65"/>
                  </a:lnTo>
                  <a:lnTo>
                    <a:pt x="202" y="61"/>
                  </a:lnTo>
                  <a:lnTo>
                    <a:pt x="201" y="59"/>
                  </a:lnTo>
                  <a:lnTo>
                    <a:pt x="200" y="57"/>
                  </a:lnTo>
                  <a:lnTo>
                    <a:pt x="199" y="55"/>
                  </a:lnTo>
                  <a:lnTo>
                    <a:pt x="198" y="52"/>
                  </a:lnTo>
                  <a:lnTo>
                    <a:pt x="196" y="50"/>
                  </a:lnTo>
                  <a:lnTo>
                    <a:pt x="195" y="47"/>
                  </a:lnTo>
                  <a:lnTo>
                    <a:pt x="194" y="45"/>
                  </a:lnTo>
                  <a:lnTo>
                    <a:pt x="192" y="43"/>
                  </a:lnTo>
                  <a:lnTo>
                    <a:pt x="191" y="41"/>
                  </a:lnTo>
                  <a:lnTo>
                    <a:pt x="189" y="39"/>
                  </a:lnTo>
                  <a:lnTo>
                    <a:pt x="186" y="37"/>
                  </a:lnTo>
                  <a:lnTo>
                    <a:pt x="185" y="35"/>
                  </a:lnTo>
                  <a:lnTo>
                    <a:pt x="183" y="33"/>
                  </a:lnTo>
                  <a:lnTo>
                    <a:pt x="181" y="32"/>
                  </a:lnTo>
                  <a:lnTo>
                    <a:pt x="180" y="29"/>
                  </a:lnTo>
                  <a:lnTo>
                    <a:pt x="178" y="27"/>
                  </a:lnTo>
                  <a:lnTo>
                    <a:pt x="176" y="25"/>
                  </a:lnTo>
                  <a:lnTo>
                    <a:pt x="174" y="24"/>
                  </a:lnTo>
                  <a:lnTo>
                    <a:pt x="171" y="22"/>
                  </a:lnTo>
                  <a:lnTo>
                    <a:pt x="169" y="21"/>
                  </a:lnTo>
                  <a:lnTo>
                    <a:pt x="167" y="19"/>
                  </a:lnTo>
                  <a:lnTo>
                    <a:pt x="165" y="18"/>
                  </a:lnTo>
                  <a:lnTo>
                    <a:pt x="163" y="16"/>
                  </a:lnTo>
                  <a:lnTo>
                    <a:pt x="160" y="14"/>
                  </a:lnTo>
                  <a:lnTo>
                    <a:pt x="158" y="13"/>
                  </a:lnTo>
                  <a:lnTo>
                    <a:pt x="156" y="12"/>
                  </a:lnTo>
                  <a:lnTo>
                    <a:pt x="153" y="11"/>
                  </a:lnTo>
                  <a:lnTo>
                    <a:pt x="150" y="9"/>
                  </a:lnTo>
                  <a:lnTo>
                    <a:pt x="148" y="8"/>
                  </a:lnTo>
                  <a:lnTo>
                    <a:pt x="146" y="7"/>
                  </a:lnTo>
                  <a:lnTo>
                    <a:pt x="143" y="7"/>
                  </a:lnTo>
                  <a:lnTo>
                    <a:pt x="141" y="6"/>
                  </a:lnTo>
                  <a:lnTo>
                    <a:pt x="138" y="5"/>
                  </a:lnTo>
                  <a:lnTo>
                    <a:pt x="135" y="4"/>
                  </a:lnTo>
                  <a:lnTo>
                    <a:pt x="133" y="4"/>
                  </a:lnTo>
                  <a:lnTo>
                    <a:pt x="130" y="3"/>
                  </a:lnTo>
                  <a:lnTo>
                    <a:pt x="128" y="2"/>
                  </a:lnTo>
                  <a:lnTo>
                    <a:pt x="125" y="2"/>
                  </a:lnTo>
                  <a:lnTo>
                    <a:pt x="123" y="2"/>
                  </a:lnTo>
                  <a:lnTo>
                    <a:pt x="119" y="1"/>
                  </a:lnTo>
                  <a:lnTo>
                    <a:pt x="117" y="1"/>
                  </a:lnTo>
                  <a:lnTo>
                    <a:pt x="114" y="1"/>
                  </a:lnTo>
                  <a:lnTo>
                    <a:pt x="112" y="1"/>
                  </a:lnTo>
                  <a:lnTo>
                    <a:pt x="109" y="0"/>
                  </a:lnTo>
                  <a:lnTo>
                    <a:pt x="107" y="0"/>
                  </a:lnTo>
                  <a:lnTo>
                    <a:pt x="103" y="0"/>
                  </a:lnTo>
                  <a:lnTo>
                    <a:pt x="101" y="1"/>
                  </a:lnTo>
                  <a:lnTo>
                    <a:pt x="98" y="1"/>
                  </a:lnTo>
                  <a:lnTo>
                    <a:pt x="96" y="1"/>
                  </a:lnTo>
                  <a:lnTo>
                    <a:pt x="93" y="1"/>
                  </a:lnTo>
                  <a:lnTo>
                    <a:pt x="91" y="2"/>
                  </a:lnTo>
                  <a:lnTo>
                    <a:pt x="87" y="2"/>
                  </a:lnTo>
                  <a:lnTo>
                    <a:pt x="85" y="2"/>
                  </a:lnTo>
                  <a:lnTo>
                    <a:pt x="82" y="3"/>
                  </a:lnTo>
                  <a:lnTo>
                    <a:pt x="80" y="4"/>
                  </a:lnTo>
                  <a:lnTo>
                    <a:pt x="78" y="4"/>
                  </a:lnTo>
                  <a:lnTo>
                    <a:pt x="75" y="5"/>
                  </a:lnTo>
                  <a:lnTo>
                    <a:pt x="72" y="6"/>
                  </a:lnTo>
                  <a:lnTo>
                    <a:pt x="69" y="7"/>
                  </a:lnTo>
                  <a:lnTo>
                    <a:pt x="67" y="7"/>
                  </a:lnTo>
                  <a:lnTo>
                    <a:pt x="65" y="8"/>
                  </a:lnTo>
                  <a:lnTo>
                    <a:pt x="62" y="9"/>
                  </a:lnTo>
                  <a:lnTo>
                    <a:pt x="60" y="11"/>
                  </a:lnTo>
                  <a:lnTo>
                    <a:pt x="58" y="12"/>
                  </a:lnTo>
                  <a:lnTo>
                    <a:pt x="55" y="13"/>
                  </a:lnTo>
                  <a:lnTo>
                    <a:pt x="52" y="14"/>
                  </a:lnTo>
                  <a:lnTo>
                    <a:pt x="50" y="16"/>
                  </a:lnTo>
                  <a:lnTo>
                    <a:pt x="48" y="18"/>
                  </a:lnTo>
                  <a:lnTo>
                    <a:pt x="46" y="19"/>
                  </a:lnTo>
                  <a:lnTo>
                    <a:pt x="44" y="21"/>
                  </a:lnTo>
                  <a:lnTo>
                    <a:pt x="42" y="22"/>
                  </a:lnTo>
                  <a:lnTo>
                    <a:pt x="39" y="24"/>
                  </a:lnTo>
                  <a:lnTo>
                    <a:pt x="37" y="25"/>
                  </a:lnTo>
                  <a:lnTo>
                    <a:pt x="35" y="27"/>
                  </a:lnTo>
                  <a:lnTo>
                    <a:pt x="33" y="29"/>
                  </a:lnTo>
                  <a:lnTo>
                    <a:pt x="31" y="32"/>
                  </a:lnTo>
                  <a:lnTo>
                    <a:pt x="30" y="33"/>
                  </a:lnTo>
                  <a:lnTo>
                    <a:pt x="28" y="35"/>
                  </a:lnTo>
                  <a:lnTo>
                    <a:pt x="26" y="37"/>
                  </a:lnTo>
                  <a:lnTo>
                    <a:pt x="25" y="39"/>
                  </a:lnTo>
                  <a:lnTo>
                    <a:pt x="22" y="41"/>
                  </a:lnTo>
                  <a:lnTo>
                    <a:pt x="21" y="43"/>
                  </a:lnTo>
                  <a:lnTo>
                    <a:pt x="19" y="45"/>
                  </a:lnTo>
                  <a:lnTo>
                    <a:pt x="18" y="47"/>
                  </a:lnTo>
                  <a:lnTo>
                    <a:pt x="16" y="50"/>
                  </a:lnTo>
                  <a:lnTo>
                    <a:pt x="15" y="52"/>
                  </a:lnTo>
                  <a:lnTo>
                    <a:pt x="14" y="55"/>
                  </a:lnTo>
                  <a:lnTo>
                    <a:pt x="13" y="57"/>
                  </a:lnTo>
                  <a:lnTo>
                    <a:pt x="11" y="59"/>
                  </a:lnTo>
                  <a:lnTo>
                    <a:pt x="10" y="61"/>
                  </a:lnTo>
                  <a:lnTo>
                    <a:pt x="9" y="65"/>
                  </a:lnTo>
                  <a:lnTo>
                    <a:pt x="8" y="67"/>
                  </a:lnTo>
                  <a:lnTo>
                    <a:pt x="8" y="69"/>
                  </a:lnTo>
                  <a:lnTo>
                    <a:pt x="6" y="72"/>
                  </a:lnTo>
                  <a:lnTo>
                    <a:pt x="5" y="74"/>
                  </a:lnTo>
                  <a:lnTo>
                    <a:pt x="4" y="77"/>
                  </a:lnTo>
                  <a:lnTo>
                    <a:pt x="3" y="79"/>
                  </a:lnTo>
                  <a:lnTo>
                    <a:pt x="3" y="83"/>
                  </a:lnTo>
                  <a:lnTo>
                    <a:pt x="2" y="85"/>
                  </a:lnTo>
                  <a:lnTo>
                    <a:pt x="2" y="87"/>
                  </a:lnTo>
                  <a:lnTo>
                    <a:pt x="1" y="90"/>
                  </a:lnTo>
                  <a:lnTo>
                    <a:pt x="1" y="92"/>
                  </a:lnTo>
                  <a:lnTo>
                    <a:pt x="1" y="95"/>
                  </a:lnTo>
                  <a:lnTo>
                    <a:pt x="1" y="98"/>
                  </a:lnTo>
                  <a:lnTo>
                    <a:pt x="0" y="101"/>
                  </a:lnTo>
                  <a:lnTo>
                    <a:pt x="0" y="104"/>
                  </a:lnTo>
                  <a:lnTo>
                    <a:pt x="0" y="106"/>
                  </a:lnTo>
                  <a:lnTo>
                    <a:pt x="0" y="109"/>
                  </a:lnTo>
                  <a:lnTo>
                    <a:pt x="0" y="111"/>
                  </a:lnTo>
                  <a:lnTo>
                    <a:pt x="1" y="115"/>
                  </a:lnTo>
                  <a:lnTo>
                    <a:pt x="1" y="117"/>
                  </a:lnTo>
                  <a:lnTo>
                    <a:pt x="1" y="120"/>
                  </a:lnTo>
                  <a:lnTo>
                    <a:pt x="1" y="122"/>
                  </a:lnTo>
                  <a:lnTo>
                    <a:pt x="2" y="125"/>
                  </a:lnTo>
                  <a:lnTo>
                    <a:pt x="2" y="127"/>
                  </a:lnTo>
                  <a:lnTo>
                    <a:pt x="3" y="131"/>
                  </a:lnTo>
                  <a:lnTo>
                    <a:pt x="3" y="133"/>
                  </a:lnTo>
                  <a:lnTo>
                    <a:pt x="4" y="135"/>
                  </a:lnTo>
                  <a:lnTo>
                    <a:pt x="5" y="138"/>
                  </a:lnTo>
                  <a:lnTo>
                    <a:pt x="6" y="140"/>
                  </a:lnTo>
                  <a:lnTo>
                    <a:pt x="8" y="143"/>
                  </a:lnTo>
                  <a:lnTo>
                    <a:pt x="8" y="145"/>
                  </a:lnTo>
                  <a:lnTo>
                    <a:pt x="9" y="148"/>
                  </a:lnTo>
                  <a:lnTo>
                    <a:pt x="10" y="151"/>
                  </a:lnTo>
                  <a:lnTo>
                    <a:pt x="11" y="153"/>
                  </a:lnTo>
                  <a:lnTo>
                    <a:pt x="13" y="155"/>
                  </a:lnTo>
                  <a:lnTo>
                    <a:pt x="14" y="157"/>
                  </a:lnTo>
                  <a:lnTo>
                    <a:pt x="15" y="160"/>
                  </a:lnTo>
                  <a:lnTo>
                    <a:pt x="16" y="162"/>
                  </a:lnTo>
                  <a:lnTo>
                    <a:pt x="18" y="165"/>
                  </a:lnTo>
                  <a:lnTo>
                    <a:pt x="19" y="167"/>
                  </a:lnTo>
                  <a:lnTo>
                    <a:pt x="21" y="169"/>
                  </a:lnTo>
                  <a:lnTo>
                    <a:pt x="22" y="171"/>
                  </a:lnTo>
                  <a:lnTo>
                    <a:pt x="25" y="173"/>
                  </a:lnTo>
                  <a:lnTo>
                    <a:pt x="26" y="175"/>
                  </a:lnTo>
                  <a:lnTo>
                    <a:pt x="28" y="177"/>
                  </a:lnTo>
                  <a:lnTo>
                    <a:pt x="30" y="180"/>
                  </a:lnTo>
                  <a:lnTo>
                    <a:pt x="31" y="182"/>
                  </a:lnTo>
                  <a:lnTo>
                    <a:pt x="33" y="183"/>
                  </a:lnTo>
                  <a:lnTo>
                    <a:pt x="35" y="185"/>
                  </a:lnTo>
                  <a:lnTo>
                    <a:pt x="37" y="187"/>
                  </a:lnTo>
                  <a:lnTo>
                    <a:pt x="39" y="188"/>
                  </a:lnTo>
                  <a:lnTo>
                    <a:pt x="42" y="190"/>
                  </a:lnTo>
                  <a:lnTo>
                    <a:pt x="44" y="191"/>
                  </a:lnTo>
                  <a:lnTo>
                    <a:pt x="46" y="193"/>
                  </a:lnTo>
                  <a:lnTo>
                    <a:pt x="48" y="194"/>
                  </a:lnTo>
                  <a:lnTo>
                    <a:pt x="50" y="197"/>
                  </a:lnTo>
                  <a:lnTo>
                    <a:pt x="52" y="198"/>
                  </a:lnTo>
                  <a:lnTo>
                    <a:pt x="55" y="199"/>
                  </a:lnTo>
                  <a:lnTo>
                    <a:pt x="58" y="200"/>
                  </a:lnTo>
                  <a:lnTo>
                    <a:pt x="60" y="202"/>
                  </a:lnTo>
                  <a:lnTo>
                    <a:pt x="62" y="203"/>
                  </a:lnTo>
                  <a:lnTo>
                    <a:pt x="65" y="204"/>
                  </a:lnTo>
                  <a:lnTo>
                    <a:pt x="67" y="205"/>
                  </a:lnTo>
                  <a:lnTo>
                    <a:pt x="69" y="206"/>
                  </a:lnTo>
                  <a:lnTo>
                    <a:pt x="72" y="206"/>
                  </a:lnTo>
                  <a:lnTo>
                    <a:pt x="75" y="207"/>
                  </a:lnTo>
                  <a:lnTo>
                    <a:pt x="78" y="208"/>
                  </a:lnTo>
                  <a:lnTo>
                    <a:pt x="80" y="209"/>
                  </a:lnTo>
                  <a:lnTo>
                    <a:pt x="82" y="209"/>
                  </a:lnTo>
                  <a:lnTo>
                    <a:pt x="85" y="210"/>
                  </a:lnTo>
                  <a:lnTo>
                    <a:pt x="87" y="210"/>
                  </a:lnTo>
                  <a:lnTo>
                    <a:pt x="91" y="211"/>
                  </a:lnTo>
                  <a:lnTo>
                    <a:pt x="93" y="211"/>
                  </a:lnTo>
                  <a:lnTo>
                    <a:pt x="96" y="211"/>
                  </a:lnTo>
                  <a:lnTo>
                    <a:pt x="98" y="211"/>
                  </a:lnTo>
                  <a:lnTo>
                    <a:pt x="101" y="213"/>
                  </a:lnTo>
                  <a:lnTo>
                    <a:pt x="103" y="213"/>
                  </a:lnTo>
                  <a:lnTo>
                    <a:pt x="107" y="213"/>
                  </a:lnTo>
                  <a:lnTo>
                    <a:pt x="109" y="213"/>
                  </a:lnTo>
                  <a:lnTo>
                    <a:pt x="112" y="213"/>
                  </a:lnTo>
                  <a:lnTo>
                    <a:pt x="114" y="211"/>
                  </a:lnTo>
                  <a:lnTo>
                    <a:pt x="117" y="211"/>
                  </a:lnTo>
                  <a:lnTo>
                    <a:pt x="119" y="211"/>
                  </a:lnTo>
                  <a:lnTo>
                    <a:pt x="123" y="211"/>
                  </a:lnTo>
                  <a:lnTo>
                    <a:pt x="125" y="210"/>
                  </a:lnTo>
                  <a:lnTo>
                    <a:pt x="128" y="210"/>
                  </a:lnTo>
                  <a:lnTo>
                    <a:pt x="130" y="209"/>
                  </a:lnTo>
                  <a:lnTo>
                    <a:pt x="133" y="209"/>
                  </a:lnTo>
                  <a:lnTo>
                    <a:pt x="135" y="208"/>
                  </a:lnTo>
                  <a:lnTo>
                    <a:pt x="138" y="207"/>
                  </a:lnTo>
                  <a:lnTo>
                    <a:pt x="141" y="206"/>
                  </a:lnTo>
                  <a:lnTo>
                    <a:pt x="143" y="206"/>
                  </a:lnTo>
                  <a:lnTo>
                    <a:pt x="146" y="205"/>
                  </a:lnTo>
                  <a:lnTo>
                    <a:pt x="148" y="204"/>
                  </a:lnTo>
                  <a:lnTo>
                    <a:pt x="150" y="203"/>
                  </a:lnTo>
                  <a:lnTo>
                    <a:pt x="153" y="202"/>
                  </a:lnTo>
                  <a:lnTo>
                    <a:pt x="156" y="200"/>
                  </a:lnTo>
                  <a:lnTo>
                    <a:pt x="158" y="199"/>
                  </a:lnTo>
                  <a:lnTo>
                    <a:pt x="160" y="198"/>
                  </a:lnTo>
                  <a:lnTo>
                    <a:pt x="163" y="197"/>
                  </a:lnTo>
                  <a:lnTo>
                    <a:pt x="165" y="194"/>
                  </a:lnTo>
                  <a:lnTo>
                    <a:pt x="167" y="193"/>
                  </a:lnTo>
                  <a:lnTo>
                    <a:pt x="169" y="191"/>
                  </a:lnTo>
                  <a:lnTo>
                    <a:pt x="171" y="190"/>
                  </a:lnTo>
                  <a:lnTo>
                    <a:pt x="174" y="188"/>
                  </a:lnTo>
                  <a:lnTo>
                    <a:pt x="176" y="187"/>
                  </a:lnTo>
                  <a:lnTo>
                    <a:pt x="178" y="185"/>
                  </a:lnTo>
                  <a:lnTo>
                    <a:pt x="180" y="183"/>
                  </a:lnTo>
                  <a:lnTo>
                    <a:pt x="181" y="182"/>
                  </a:lnTo>
                  <a:lnTo>
                    <a:pt x="183" y="180"/>
                  </a:lnTo>
                  <a:lnTo>
                    <a:pt x="185" y="177"/>
                  </a:lnTo>
                  <a:lnTo>
                    <a:pt x="186" y="175"/>
                  </a:lnTo>
                  <a:lnTo>
                    <a:pt x="189" y="173"/>
                  </a:lnTo>
                  <a:lnTo>
                    <a:pt x="191" y="171"/>
                  </a:lnTo>
                  <a:lnTo>
                    <a:pt x="192" y="169"/>
                  </a:lnTo>
                  <a:lnTo>
                    <a:pt x="194" y="167"/>
                  </a:lnTo>
                  <a:lnTo>
                    <a:pt x="195" y="165"/>
                  </a:lnTo>
                  <a:lnTo>
                    <a:pt x="196" y="162"/>
                  </a:lnTo>
                  <a:lnTo>
                    <a:pt x="198" y="160"/>
                  </a:lnTo>
                  <a:lnTo>
                    <a:pt x="199" y="157"/>
                  </a:lnTo>
                  <a:lnTo>
                    <a:pt x="200" y="155"/>
                  </a:lnTo>
                  <a:lnTo>
                    <a:pt x="201" y="153"/>
                  </a:lnTo>
                  <a:lnTo>
                    <a:pt x="202" y="151"/>
                  </a:lnTo>
                  <a:lnTo>
                    <a:pt x="203" y="148"/>
                  </a:lnTo>
                  <a:lnTo>
                    <a:pt x="204" y="145"/>
                  </a:lnTo>
                  <a:lnTo>
                    <a:pt x="206" y="143"/>
                  </a:lnTo>
                  <a:lnTo>
                    <a:pt x="207" y="140"/>
                  </a:lnTo>
                  <a:lnTo>
                    <a:pt x="208" y="138"/>
                  </a:lnTo>
                  <a:lnTo>
                    <a:pt x="209" y="135"/>
                  </a:lnTo>
                  <a:lnTo>
                    <a:pt x="209" y="133"/>
                  </a:lnTo>
                  <a:lnTo>
                    <a:pt x="210" y="131"/>
                  </a:lnTo>
                  <a:lnTo>
                    <a:pt x="210" y="127"/>
                  </a:lnTo>
                  <a:lnTo>
                    <a:pt x="211" y="125"/>
                  </a:lnTo>
                  <a:lnTo>
                    <a:pt x="211" y="122"/>
                  </a:lnTo>
                  <a:lnTo>
                    <a:pt x="212" y="120"/>
                  </a:lnTo>
                  <a:lnTo>
                    <a:pt x="212" y="117"/>
                  </a:lnTo>
                  <a:lnTo>
                    <a:pt x="212" y="115"/>
                  </a:lnTo>
                  <a:lnTo>
                    <a:pt x="212" y="111"/>
                  </a:lnTo>
                  <a:lnTo>
                    <a:pt x="212" y="109"/>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395656" name="Line 392"/>
          <p:cNvSpPr>
            <a:spLocks noChangeShapeType="1"/>
          </p:cNvSpPr>
          <p:nvPr/>
        </p:nvSpPr>
        <p:spPr bwMode="auto">
          <a:xfrm flipV="1">
            <a:off x="2197100" y="4287838"/>
            <a:ext cx="500063" cy="43180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5657" name="Group 393"/>
          <p:cNvGrpSpPr>
            <a:grpSpLocks/>
          </p:cNvGrpSpPr>
          <p:nvPr/>
        </p:nvGrpSpPr>
        <p:grpSpPr bwMode="auto">
          <a:xfrm>
            <a:off x="2868613" y="4803775"/>
            <a:ext cx="1560512" cy="466725"/>
            <a:chOff x="2872" y="3026"/>
            <a:chExt cx="983" cy="294"/>
          </a:xfrm>
        </p:grpSpPr>
        <p:sp>
          <p:nvSpPr>
            <p:cNvPr id="111699" name="Line 394"/>
            <p:cNvSpPr>
              <a:spLocks noChangeShapeType="1"/>
            </p:cNvSpPr>
            <p:nvPr/>
          </p:nvSpPr>
          <p:spPr bwMode="auto">
            <a:xfrm flipV="1">
              <a:off x="2872" y="3026"/>
              <a:ext cx="983" cy="294"/>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00" name="Line 395"/>
            <p:cNvSpPr>
              <a:spLocks noChangeShapeType="1"/>
            </p:cNvSpPr>
            <p:nvPr/>
          </p:nvSpPr>
          <p:spPr bwMode="auto">
            <a:xfrm flipV="1">
              <a:off x="2887" y="3286"/>
              <a:ext cx="104" cy="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01" name="Line 396"/>
            <p:cNvSpPr>
              <a:spLocks noChangeShapeType="1"/>
            </p:cNvSpPr>
            <p:nvPr/>
          </p:nvSpPr>
          <p:spPr bwMode="auto">
            <a:xfrm flipV="1">
              <a:off x="3026" y="3244"/>
              <a:ext cx="106" cy="3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02" name="Line 397"/>
            <p:cNvSpPr>
              <a:spLocks noChangeShapeType="1"/>
            </p:cNvSpPr>
            <p:nvPr/>
          </p:nvSpPr>
          <p:spPr bwMode="auto">
            <a:xfrm flipV="1">
              <a:off x="3166" y="3201"/>
              <a:ext cx="104" cy="3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03" name="Line 398"/>
            <p:cNvSpPr>
              <a:spLocks noChangeShapeType="1"/>
            </p:cNvSpPr>
            <p:nvPr/>
          </p:nvSpPr>
          <p:spPr bwMode="auto">
            <a:xfrm flipV="1">
              <a:off x="3307" y="3161"/>
              <a:ext cx="103" cy="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04" name="Line 399"/>
            <p:cNvSpPr>
              <a:spLocks noChangeShapeType="1"/>
            </p:cNvSpPr>
            <p:nvPr/>
          </p:nvSpPr>
          <p:spPr bwMode="auto">
            <a:xfrm flipV="1">
              <a:off x="3445" y="3119"/>
              <a:ext cx="106" cy="3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05" name="Line 400"/>
            <p:cNvSpPr>
              <a:spLocks noChangeShapeType="1"/>
            </p:cNvSpPr>
            <p:nvPr/>
          </p:nvSpPr>
          <p:spPr bwMode="auto">
            <a:xfrm flipV="1">
              <a:off x="3585" y="3076"/>
              <a:ext cx="104" cy="3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706" name="Line 401"/>
            <p:cNvSpPr>
              <a:spLocks noChangeShapeType="1"/>
            </p:cNvSpPr>
            <p:nvPr/>
          </p:nvSpPr>
          <p:spPr bwMode="auto">
            <a:xfrm flipV="1">
              <a:off x="3724" y="3034"/>
              <a:ext cx="106" cy="3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5666" name="Group 402"/>
          <p:cNvGrpSpPr>
            <a:grpSpLocks/>
          </p:cNvGrpSpPr>
          <p:nvPr/>
        </p:nvGrpSpPr>
        <p:grpSpPr bwMode="auto">
          <a:xfrm>
            <a:off x="2147888" y="4673600"/>
            <a:ext cx="488950" cy="417513"/>
            <a:chOff x="2418" y="2944"/>
            <a:chExt cx="308" cy="263"/>
          </a:xfrm>
        </p:grpSpPr>
        <p:grpSp>
          <p:nvGrpSpPr>
            <p:cNvPr id="111692" name="Group 403"/>
            <p:cNvGrpSpPr>
              <a:grpSpLocks/>
            </p:cNvGrpSpPr>
            <p:nvPr/>
          </p:nvGrpSpPr>
          <p:grpSpPr bwMode="auto">
            <a:xfrm>
              <a:off x="2455" y="2978"/>
              <a:ext cx="244" cy="197"/>
              <a:chOff x="2455" y="2978"/>
              <a:chExt cx="244" cy="197"/>
            </a:xfrm>
          </p:grpSpPr>
          <p:sp>
            <p:nvSpPr>
              <p:cNvPr id="111695" name="Line 404"/>
              <p:cNvSpPr>
                <a:spLocks noChangeShapeType="1"/>
              </p:cNvSpPr>
              <p:nvPr/>
            </p:nvSpPr>
            <p:spPr bwMode="auto">
              <a:xfrm>
                <a:off x="2472" y="2993"/>
                <a:ext cx="227" cy="182"/>
              </a:xfrm>
              <a:prstGeom prst="line">
                <a:avLst/>
              </a:prstGeom>
              <a:noFill/>
              <a:ln w="381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sp>
            <p:nvSpPr>
              <p:cNvPr id="111696" name="Line 405"/>
              <p:cNvSpPr>
                <a:spLocks noChangeShapeType="1"/>
              </p:cNvSpPr>
              <p:nvPr/>
            </p:nvSpPr>
            <p:spPr bwMode="auto">
              <a:xfrm>
                <a:off x="2455" y="2978"/>
                <a:ext cx="46" cy="39"/>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97" name="Line 406"/>
              <p:cNvSpPr>
                <a:spLocks noChangeShapeType="1"/>
              </p:cNvSpPr>
              <p:nvPr/>
            </p:nvSpPr>
            <p:spPr bwMode="auto">
              <a:xfrm>
                <a:off x="2530" y="3040"/>
                <a:ext cx="84" cy="69"/>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98" name="Line 407"/>
              <p:cNvSpPr>
                <a:spLocks noChangeShapeType="1"/>
              </p:cNvSpPr>
              <p:nvPr/>
            </p:nvSpPr>
            <p:spPr bwMode="auto">
              <a:xfrm>
                <a:off x="2641" y="3132"/>
                <a:ext cx="47" cy="39"/>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93" name="Freeform 408"/>
            <p:cNvSpPr>
              <a:spLocks/>
            </p:cNvSpPr>
            <p:nvPr/>
          </p:nvSpPr>
          <p:spPr bwMode="auto">
            <a:xfrm>
              <a:off x="2668" y="3147"/>
              <a:ext cx="58" cy="60"/>
            </a:xfrm>
            <a:custGeom>
              <a:avLst/>
              <a:gdLst>
                <a:gd name="T0" fmla="*/ 4 w 213"/>
                <a:gd name="T1" fmla="*/ 2 h 212"/>
                <a:gd name="T2" fmla="*/ 4 w 213"/>
                <a:gd name="T3" fmla="*/ 2 h 212"/>
                <a:gd name="T4" fmla="*/ 4 w 213"/>
                <a:gd name="T5" fmla="*/ 1 h 212"/>
                <a:gd name="T6" fmla="*/ 4 w 213"/>
                <a:gd name="T7" fmla="*/ 1 h 212"/>
                <a:gd name="T8" fmla="*/ 3 w 213"/>
                <a:gd name="T9" fmla="*/ 0 h 212"/>
                <a:gd name="T10" fmla="*/ 3 w 213"/>
                <a:gd name="T11" fmla="*/ 0 h 212"/>
                <a:gd name="T12" fmla="*/ 2 w 213"/>
                <a:gd name="T13" fmla="*/ 0 h 212"/>
                <a:gd name="T14" fmla="*/ 2 w 213"/>
                <a:gd name="T15" fmla="*/ 0 h 212"/>
                <a:gd name="T16" fmla="*/ 1 w 213"/>
                <a:gd name="T17" fmla="*/ 0 h 212"/>
                <a:gd name="T18" fmla="*/ 1 w 213"/>
                <a:gd name="T19" fmla="*/ 1 h 212"/>
                <a:gd name="T20" fmla="*/ 0 w 213"/>
                <a:gd name="T21" fmla="*/ 1 h 212"/>
                <a:gd name="T22" fmla="*/ 0 w 213"/>
                <a:gd name="T23" fmla="*/ 2 h 212"/>
                <a:gd name="T24" fmla="*/ 0 w 213"/>
                <a:gd name="T25" fmla="*/ 2 h 212"/>
                <a:gd name="T26" fmla="*/ 0 w 213"/>
                <a:gd name="T27" fmla="*/ 3 h 212"/>
                <a:gd name="T28" fmla="*/ 0 w 213"/>
                <a:gd name="T29" fmla="*/ 4 h 212"/>
                <a:gd name="T30" fmla="*/ 1 w 213"/>
                <a:gd name="T31" fmla="*/ 4 h 212"/>
                <a:gd name="T32" fmla="*/ 1 w 213"/>
                <a:gd name="T33" fmla="*/ 5 h 212"/>
                <a:gd name="T34" fmla="*/ 2 w 213"/>
                <a:gd name="T35" fmla="*/ 5 h 212"/>
                <a:gd name="T36" fmla="*/ 2 w 213"/>
                <a:gd name="T37" fmla="*/ 5 h 212"/>
                <a:gd name="T38" fmla="*/ 3 w 213"/>
                <a:gd name="T39" fmla="*/ 5 h 212"/>
                <a:gd name="T40" fmla="*/ 3 w 213"/>
                <a:gd name="T41" fmla="*/ 5 h 212"/>
                <a:gd name="T42" fmla="*/ 4 w 213"/>
                <a:gd name="T43" fmla="*/ 4 h 212"/>
                <a:gd name="T44" fmla="*/ 4 w 213"/>
                <a:gd name="T45" fmla="*/ 4 h 212"/>
                <a:gd name="T46" fmla="*/ 4 w 213"/>
                <a:gd name="T47" fmla="*/ 3 h 212"/>
                <a:gd name="T48" fmla="*/ 4 w 213"/>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3" h="212">
                  <a:moveTo>
                    <a:pt x="213" y="107"/>
                  </a:moveTo>
                  <a:lnTo>
                    <a:pt x="209" y="79"/>
                  </a:lnTo>
                  <a:lnTo>
                    <a:pt x="198" y="53"/>
                  </a:lnTo>
                  <a:lnTo>
                    <a:pt x="181" y="31"/>
                  </a:lnTo>
                  <a:lnTo>
                    <a:pt x="160" y="14"/>
                  </a:lnTo>
                  <a:lnTo>
                    <a:pt x="134" y="3"/>
                  </a:lnTo>
                  <a:lnTo>
                    <a:pt x="107" y="0"/>
                  </a:lnTo>
                  <a:lnTo>
                    <a:pt x="79" y="3"/>
                  </a:lnTo>
                  <a:lnTo>
                    <a:pt x="53" y="14"/>
                  </a:lnTo>
                  <a:lnTo>
                    <a:pt x="32" y="31"/>
                  </a:lnTo>
                  <a:lnTo>
                    <a:pt x="15" y="53"/>
                  </a:lnTo>
                  <a:lnTo>
                    <a:pt x="4" y="79"/>
                  </a:lnTo>
                  <a:lnTo>
                    <a:pt x="0" y="107"/>
                  </a:lnTo>
                  <a:lnTo>
                    <a:pt x="4" y="133"/>
                  </a:lnTo>
                  <a:lnTo>
                    <a:pt x="15" y="160"/>
                  </a:lnTo>
                  <a:lnTo>
                    <a:pt x="32" y="181"/>
                  </a:lnTo>
                  <a:lnTo>
                    <a:pt x="53" y="198"/>
                  </a:lnTo>
                  <a:lnTo>
                    <a:pt x="79" y="209"/>
                  </a:lnTo>
                  <a:lnTo>
                    <a:pt x="107" y="212"/>
                  </a:lnTo>
                  <a:lnTo>
                    <a:pt x="134" y="209"/>
                  </a:lnTo>
                  <a:lnTo>
                    <a:pt x="160" y="198"/>
                  </a:lnTo>
                  <a:lnTo>
                    <a:pt x="181" y="181"/>
                  </a:lnTo>
                  <a:lnTo>
                    <a:pt x="198" y="160"/>
                  </a:lnTo>
                  <a:lnTo>
                    <a:pt x="209" y="133"/>
                  </a:lnTo>
                  <a:lnTo>
                    <a:pt x="213" y="10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1694" name="Freeform 409"/>
            <p:cNvSpPr>
              <a:spLocks/>
            </p:cNvSpPr>
            <p:nvPr/>
          </p:nvSpPr>
          <p:spPr bwMode="auto">
            <a:xfrm>
              <a:off x="2418" y="2944"/>
              <a:ext cx="60" cy="57"/>
            </a:xfrm>
            <a:custGeom>
              <a:avLst/>
              <a:gdLst>
                <a:gd name="T0" fmla="*/ 5 w 212"/>
                <a:gd name="T1" fmla="*/ 2 h 212"/>
                <a:gd name="T2" fmla="*/ 5 w 212"/>
                <a:gd name="T3" fmla="*/ 2 h 212"/>
                <a:gd name="T4" fmla="*/ 5 w 212"/>
                <a:gd name="T5" fmla="*/ 1 h 212"/>
                <a:gd name="T6" fmla="*/ 5 w 212"/>
                <a:gd name="T7" fmla="*/ 1 h 212"/>
                <a:gd name="T8" fmla="*/ 5 w 212"/>
                <a:gd name="T9" fmla="*/ 1 h 212"/>
                <a:gd name="T10" fmla="*/ 4 w 212"/>
                <a:gd name="T11" fmla="*/ 1 h 212"/>
                <a:gd name="T12" fmla="*/ 4 w 212"/>
                <a:gd name="T13" fmla="*/ 1 h 212"/>
                <a:gd name="T14" fmla="*/ 4 w 212"/>
                <a:gd name="T15" fmla="*/ 0 h 212"/>
                <a:gd name="T16" fmla="*/ 3 w 212"/>
                <a:gd name="T17" fmla="*/ 0 h 212"/>
                <a:gd name="T18" fmla="*/ 3 w 212"/>
                <a:gd name="T19" fmla="*/ 0 h 212"/>
                <a:gd name="T20" fmla="*/ 3 w 212"/>
                <a:gd name="T21" fmla="*/ 0 h 212"/>
                <a:gd name="T22" fmla="*/ 3 w 212"/>
                <a:gd name="T23" fmla="*/ 0 h 212"/>
                <a:gd name="T24" fmla="*/ 2 w 212"/>
                <a:gd name="T25" fmla="*/ 0 h 212"/>
                <a:gd name="T26" fmla="*/ 2 w 212"/>
                <a:gd name="T27" fmla="*/ 0 h 212"/>
                <a:gd name="T28" fmla="*/ 2 w 212"/>
                <a:gd name="T29" fmla="*/ 0 h 212"/>
                <a:gd name="T30" fmla="*/ 1 w 212"/>
                <a:gd name="T31" fmla="*/ 0 h 212"/>
                <a:gd name="T32" fmla="*/ 1 w 212"/>
                <a:gd name="T33" fmla="*/ 0 h 212"/>
                <a:gd name="T34" fmla="*/ 1 w 212"/>
                <a:gd name="T35" fmla="*/ 1 h 212"/>
                <a:gd name="T36" fmla="*/ 1 w 212"/>
                <a:gd name="T37" fmla="*/ 1 h 212"/>
                <a:gd name="T38" fmla="*/ 0 w 212"/>
                <a:gd name="T39" fmla="*/ 1 h 212"/>
                <a:gd name="T40" fmla="*/ 0 w 212"/>
                <a:gd name="T41" fmla="*/ 1 h 212"/>
                <a:gd name="T42" fmla="*/ 0 w 212"/>
                <a:gd name="T43" fmla="*/ 1 h 212"/>
                <a:gd name="T44" fmla="*/ 0 w 212"/>
                <a:gd name="T45" fmla="*/ 2 h 212"/>
                <a:gd name="T46" fmla="*/ 0 w 212"/>
                <a:gd name="T47" fmla="*/ 2 h 212"/>
                <a:gd name="T48" fmla="*/ 0 w 212"/>
                <a:gd name="T49" fmla="*/ 2 h 212"/>
                <a:gd name="T50" fmla="*/ 0 w 212"/>
                <a:gd name="T51" fmla="*/ 2 h 212"/>
                <a:gd name="T52" fmla="*/ 0 w 212"/>
                <a:gd name="T53" fmla="*/ 3 h 212"/>
                <a:gd name="T54" fmla="*/ 0 w 212"/>
                <a:gd name="T55" fmla="*/ 3 h 212"/>
                <a:gd name="T56" fmla="*/ 0 w 212"/>
                <a:gd name="T57" fmla="*/ 3 h 212"/>
                <a:gd name="T58" fmla="*/ 1 w 212"/>
                <a:gd name="T59" fmla="*/ 3 h 212"/>
                <a:gd name="T60" fmla="*/ 1 w 212"/>
                <a:gd name="T61" fmla="*/ 3 h 212"/>
                <a:gd name="T62" fmla="*/ 1 w 212"/>
                <a:gd name="T63" fmla="*/ 4 h 212"/>
                <a:gd name="T64" fmla="*/ 1 w 212"/>
                <a:gd name="T65" fmla="*/ 4 h 212"/>
                <a:gd name="T66" fmla="*/ 1 w 212"/>
                <a:gd name="T67" fmla="*/ 4 h 212"/>
                <a:gd name="T68" fmla="*/ 2 w 212"/>
                <a:gd name="T69" fmla="*/ 4 h 212"/>
                <a:gd name="T70" fmla="*/ 2 w 212"/>
                <a:gd name="T71" fmla="*/ 4 h 212"/>
                <a:gd name="T72" fmla="*/ 2 w 212"/>
                <a:gd name="T73" fmla="*/ 4 h 212"/>
                <a:gd name="T74" fmla="*/ 3 w 212"/>
                <a:gd name="T75" fmla="*/ 4 h 212"/>
                <a:gd name="T76" fmla="*/ 3 w 212"/>
                <a:gd name="T77" fmla="*/ 4 h 212"/>
                <a:gd name="T78" fmla="*/ 3 w 212"/>
                <a:gd name="T79" fmla="*/ 4 h 212"/>
                <a:gd name="T80" fmla="*/ 4 w 212"/>
                <a:gd name="T81" fmla="*/ 4 h 212"/>
                <a:gd name="T82" fmla="*/ 4 w 212"/>
                <a:gd name="T83" fmla="*/ 4 h 212"/>
                <a:gd name="T84" fmla="*/ 4 w 212"/>
                <a:gd name="T85" fmla="*/ 3 h 212"/>
                <a:gd name="T86" fmla="*/ 4 w 212"/>
                <a:gd name="T87" fmla="*/ 3 h 212"/>
                <a:gd name="T88" fmla="*/ 5 w 212"/>
                <a:gd name="T89" fmla="*/ 3 h 212"/>
                <a:gd name="T90" fmla="*/ 5 w 212"/>
                <a:gd name="T91" fmla="*/ 3 h 212"/>
                <a:gd name="T92" fmla="*/ 5 w 212"/>
                <a:gd name="T93" fmla="*/ 3 h 212"/>
                <a:gd name="T94" fmla="*/ 5 w 212"/>
                <a:gd name="T95" fmla="*/ 2 h 212"/>
                <a:gd name="T96" fmla="*/ 5 w 212"/>
                <a:gd name="T97" fmla="*/ 2 h 2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2" h="212">
                  <a:moveTo>
                    <a:pt x="212" y="105"/>
                  </a:moveTo>
                  <a:lnTo>
                    <a:pt x="212" y="102"/>
                  </a:lnTo>
                  <a:lnTo>
                    <a:pt x="212" y="99"/>
                  </a:lnTo>
                  <a:lnTo>
                    <a:pt x="212" y="95"/>
                  </a:lnTo>
                  <a:lnTo>
                    <a:pt x="212" y="92"/>
                  </a:lnTo>
                  <a:lnTo>
                    <a:pt x="211" y="89"/>
                  </a:lnTo>
                  <a:lnTo>
                    <a:pt x="211" y="85"/>
                  </a:lnTo>
                  <a:lnTo>
                    <a:pt x="210" y="82"/>
                  </a:lnTo>
                  <a:lnTo>
                    <a:pt x="209" y="78"/>
                  </a:lnTo>
                  <a:lnTo>
                    <a:pt x="208" y="75"/>
                  </a:lnTo>
                  <a:lnTo>
                    <a:pt x="207" y="72"/>
                  </a:lnTo>
                  <a:lnTo>
                    <a:pt x="206" y="69"/>
                  </a:lnTo>
                  <a:lnTo>
                    <a:pt x="204" y="66"/>
                  </a:lnTo>
                  <a:lnTo>
                    <a:pt x="203" y="62"/>
                  </a:lnTo>
                  <a:lnTo>
                    <a:pt x="202" y="59"/>
                  </a:lnTo>
                  <a:lnTo>
                    <a:pt x="200" y="56"/>
                  </a:lnTo>
                  <a:lnTo>
                    <a:pt x="199" y="54"/>
                  </a:lnTo>
                  <a:lnTo>
                    <a:pt x="197" y="51"/>
                  </a:lnTo>
                  <a:lnTo>
                    <a:pt x="195" y="48"/>
                  </a:lnTo>
                  <a:lnTo>
                    <a:pt x="194" y="44"/>
                  </a:lnTo>
                  <a:lnTo>
                    <a:pt x="192" y="42"/>
                  </a:lnTo>
                  <a:lnTo>
                    <a:pt x="190" y="39"/>
                  </a:lnTo>
                  <a:lnTo>
                    <a:pt x="187" y="37"/>
                  </a:lnTo>
                  <a:lnTo>
                    <a:pt x="185" y="34"/>
                  </a:lnTo>
                  <a:lnTo>
                    <a:pt x="182" y="32"/>
                  </a:lnTo>
                  <a:lnTo>
                    <a:pt x="180" y="29"/>
                  </a:lnTo>
                  <a:lnTo>
                    <a:pt x="178" y="27"/>
                  </a:lnTo>
                  <a:lnTo>
                    <a:pt x="175" y="25"/>
                  </a:lnTo>
                  <a:lnTo>
                    <a:pt x="173" y="23"/>
                  </a:lnTo>
                  <a:lnTo>
                    <a:pt x="169" y="21"/>
                  </a:lnTo>
                  <a:lnTo>
                    <a:pt x="167" y="19"/>
                  </a:lnTo>
                  <a:lnTo>
                    <a:pt x="164" y="17"/>
                  </a:lnTo>
                  <a:lnTo>
                    <a:pt x="162" y="15"/>
                  </a:lnTo>
                  <a:lnTo>
                    <a:pt x="159" y="13"/>
                  </a:lnTo>
                  <a:lnTo>
                    <a:pt x="156" y="11"/>
                  </a:lnTo>
                  <a:lnTo>
                    <a:pt x="152" y="10"/>
                  </a:lnTo>
                  <a:lnTo>
                    <a:pt x="149" y="8"/>
                  </a:lnTo>
                  <a:lnTo>
                    <a:pt x="146" y="7"/>
                  </a:lnTo>
                  <a:lnTo>
                    <a:pt x="143" y="6"/>
                  </a:lnTo>
                  <a:lnTo>
                    <a:pt x="140" y="5"/>
                  </a:lnTo>
                  <a:lnTo>
                    <a:pt x="136" y="4"/>
                  </a:lnTo>
                  <a:lnTo>
                    <a:pt x="133" y="3"/>
                  </a:lnTo>
                  <a:lnTo>
                    <a:pt x="130" y="2"/>
                  </a:lnTo>
                  <a:lnTo>
                    <a:pt x="127" y="2"/>
                  </a:lnTo>
                  <a:lnTo>
                    <a:pt x="124" y="1"/>
                  </a:lnTo>
                  <a:lnTo>
                    <a:pt x="120" y="1"/>
                  </a:lnTo>
                  <a:lnTo>
                    <a:pt x="116" y="0"/>
                  </a:lnTo>
                  <a:lnTo>
                    <a:pt x="113" y="0"/>
                  </a:lnTo>
                  <a:lnTo>
                    <a:pt x="110" y="0"/>
                  </a:lnTo>
                  <a:lnTo>
                    <a:pt x="107" y="0"/>
                  </a:lnTo>
                  <a:lnTo>
                    <a:pt x="103" y="0"/>
                  </a:lnTo>
                  <a:lnTo>
                    <a:pt x="100" y="0"/>
                  </a:lnTo>
                  <a:lnTo>
                    <a:pt x="96" y="0"/>
                  </a:lnTo>
                  <a:lnTo>
                    <a:pt x="93" y="1"/>
                  </a:lnTo>
                  <a:lnTo>
                    <a:pt x="89" y="1"/>
                  </a:lnTo>
                  <a:lnTo>
                    <a:pt x="86" y="2"/>
                  </a:lnTo>
                  <a:lnTo>
                    <a:pt x="83" y="2"/>
                  </a:lnTo>
                  <a:lnTo>
                    <a:pt x="80" y="3"/>
                  </a:lnTo>
                  <a:lnTo>
                    <a:pt x="77" y="4"/>
                  </a:lnTo>
                  <a:lnTo>
                    <a:pt x="74" y="5"/>
                  </a:lnTo>
                  <a:lnTo>
                    <a:pt x="70" y="6"/>
                  </a:lnTo>
                  <a:lnTo>
                    <a:pt x="67" y="7"/>
                  </a:lnTo>
                  <a:lnTo>
                    <a:pt x="64" y="8"/>
                  </a:lnTo>
                  <a:lnTo>
                    <a:pt x="61" y="10"/>
                  </a:lnTo>
                  <a:lnTo>
                    <a:pt x="58" y="11"/>
                  </a:lnTo>
                  <a:lnTo>
                    <a:pt x="54" y="13"/>
                  </a:lnTo>
                  <a:lnTo>
                    <a:pt x="51" y="15"/>
                  </a:lnTo>
                  <a:lnTo>
                    <a:pt x="49" y="17"/>
                  </a:lnTo>
                  <a:lnTo>
                    <a:pt x="46" y="19"/>
                  </a:lnTo>
                  <a:lnTo>
                    <a:pt x="43" y="21"/>
                  </a:lnTo>
                  <a:lnTo>
                    <a:pt x="41" y="23"/>
                  </a:lnTo>
                  <a:lnTo>
                    <a:pt x="37" y="25"/>
                  </a:lnTo>
                  <a:lnTo>
                    <a:pt x="35" y="27"/>
                  </a:lnTo>
                  <a:lnTo>
                    <a:pt x="33" y="29"/>
                  </a:lnTo>
                  <a:lnTo>
                    <a:pt x="30" y="32"/>
                  </a:lnTo>
                  <a:lnTo>
                    <a:pt x="28" y="34"/>
                  </a:lnTo>
                  <a:lnTo>
                    <a:pt x="26" y="37"/>
                  </a:lnTo>
                  <a:lnTo>
                    <a:pt x="23" y="39"/>
                  </a:lnTo>
                  <a:lnTo>
                    <a:pt x="21" y="42"/>
                  </a:lnTo>
                  <a:lnTo>
                    <a:pt x="19" y="44"/>
                  </a:lnTo>
                  <a:lnTo>
                    <a:pt x="17" y="48"/>
                  </a:lnTo>
                  <a:lnTo>
                    <a:pt x="16" y="51"/>
                  </a:lnTo>
                  <a:lnTo>
                    <a:pt x="14" y="54"/>
                  </a:lnTo>
                  <a:lnTo>
                    <a:pt x="13" y="56"/>
                  </a:lnTo>
                  <a:lnTo>
                    <a:pt x="11" y="59"/>
                  </a:lnTo>
                  <a:lnTo>
                    <a:pt x="10" y="62"/>
                  </a:lnTo>
                  <a:lnTo>
                    <a:pt x="9" y="66"/>
                  </a:lnTo>
                  <a:lnTo>
                    <a:pt x="6" y="69"/>
                  </a:lnTo>
                  <a:lnTo>
                    <a:pt x="5" y="72"/>
                  </a:lnTo>
                  <a:lnTo>
                    <a:pt x="4" y="75"/>
                  </a:lnTo>
                  <a:lnTo>
                    <a:pt x="4" y="78"/>
                  </a:lnTo>
                  <a:lnTo>
                    <a:pt x="3" y="82"/>
                  </a:lnTo>
                  <a:lnTo>
                    <a:pt x="2" y="85"/>
                  </a:lnTo>
                  <a:lnTo>
                    <a:pt x="2" y="89"/>
                  </a:lnTo>
                  <a:lnTo>
                    <a:pt x="1" y="92"/>
                  </a:lnTo>
                  <a:lnTo>
                    <a:pt x="1" y="95"/>
                  </a:lnTo>
                  <a:lnTo>
                    <a:pt x="1" y="99"/>
                  </a:lnTo>
                  <a:lnTo>
                    <a:pt x="0" y="102"/>
                  </a:lnTo>
                  <a:lnTo>
                    <a:pt x="0" y="105"/>
                  </a:lnTo>
                  <a:lnTo>
                    <a:pt x="0" y="109"/>
                  </a:lnTo>
                  <a:lnTo>
                    <a:pt x="1" y="112"/>
                  </a:lnTo>
                  <a:lnTo>
                    <a:pt x="1" y="116"/>
                  </a:lnTo>
                  <a:lnTo>
                    <a:pt x="1" y="119"/>
                  </a:lnTo>
                  <a:lnTo>
                    <a:pt x="2" y="122"/>
                  </a:lnTo>
                  <a:lnTo>
                    <a:pt x="2" y="125"/>
                  </a:lnTo>
                  <a:lnTo>
                    <a:pt x="3" y="130"/>
                  </a:lnTo>
                  <a:lnTo>
                    <a:pt x="4" y="133"/>
                  </a:lnTo>
                  <a:lnTo>
                    <a:pt x="4" y="136"/>
                  </a:lnTo>
                  <a:lnTo>
                    <a:pt x="5" y="139"/>
                  </a:lnTo>
                  <a:lnTo>
                    <a:pt x="6" y="142"/>
                  </a:lnTo>
                  <a:lnTo>
                    <a:pt x="9" y="146"/>
                  </a:lnTo>
                  <a:lnTo>
                    <a:pt x="10" y="149"/>
                  </a:lnTo>
                  <a:lnTo>
                    <a:pt x="11" y="152"/>
                  </a:lnTo>
                  <a:lnTo>
                    <a:pt x="13" y="155"/>
                  </a:lnTo>
                  <a:lnTo>
                    <a:pt x="14" y="157"/>
                  </a:lnTo>
                  <a:lnTo>
                    <a:pt x="16" y="160"/>
                  </a:lnTo>
                  <a:lnTo>
                    <a:pt x="17" y="164"/>
                  </a:lnTo>
                  <a:lnTo>
                    <a:pt x="19" y="166"/>
                  </a:lnTo>
                  <a:lnTo>
                    <a:pt x="21" y="169"/>
                  </a:lnTo>
                  <a:lnTo>
                    <a:pt x="23" y="172"/>
                  </a:lnTo>
                  <a:lnTo>
                    <a:pt x="26" y="174"/>
                  </a:lnTo>
                  <a:lnTo>
                    <a:pt x="28" y="176"/>
                  </a:lnTo>
                  <a:lnTo>
                    <a:pt x="30" y="180"/>
                  </a:lnTo>
                  <a:lnTo>
                    <a:pt x="33" y="182"/>
                  </a:lnTo>
                  <a:lnTo>
                    <a:pt x="35" y="184"/>
                  </a:lnTo>
                  <a:lnTo>
                    <a:pt x="37" y="186"/>
                  </a:lnTo>
                  <a:lnTo>
                    <a:pt x="41" y="188"/>
                  </a:lnTo>
                  <a:lnTo>
                    <a:pt x="43" y="190"/>
                  </a:lnTo>
                  <a:lnTo>
                    <a:pt x="46" y="192"/>
                  </a:lnTo>
                  <a:lnTo>
                    <a:pt x="49" y="194"/>
                  </a:lnTo>
                  <a:lnTo>
                    <a:pt x="51" y="197"/>
                  </a:lnTo>
                  <a:lnTo>
                    <a:pt x="54" y="198"/>
                  </a:lnTo>
                  <a:lnTo>
                    <a:pt x="58" y="200"/>
                  </a:lnTo>
                  <a:lnTo>
                    <a:pt x="61" y="201"/>
                  </a:lnTo>
                  <a:lnTo>
                    <a:pt x="64" y="203"/>
                  </a:lnTo>
                  <a:lnTo>
                    <a:pt x="67" y="204"/>
                  </a:lnTo>
                  <a:lnTo>
                    <a:pt x="70" y="205"/>
                  </a:lnTo>
                  <a:lnTo>
                    <a:pt x="74" y="206"/>
                  </a:lnTo>
                  <a:lnTo>
                    <a:pt x="77" y="207"/>
                  </a:lnTo>
                  <a:lnTo>
                    <a:pt x="80" y="208"/>
                  </a:lnTo>
                  <a:lnTo>
                    <a:pt x="83" y="209"/>
                  </a:lnTo>
                  <a:lnTo>
                    <a:pt x="86" y="209"/>
                  </a:lnTo>
                  <a:lnTo>
                    <a:pt x="89" y="210"/>
                  </a:lnTo>
                  <a:lnTo>
                    <a:pt x="93" y="210"/>
                  </a:lnTo>
                  <a:lnTo>
                    <a:pt x="96" y="212"/>
                  </a:lnTo>
                  <a:lnTo>
                    <a:pt x="100" y="212"/>
                  </a:lnTo>
                  <a:lnTo>
                    <a:pt x="103" y="212"/>
                  </a:lnTo>
                  <a:lnTo>
                    <a:pt x="107" y="212"/>
                  </a:lnTo>
                  <a:lnTo>
                    <a:pt x="110" y="212"/>
                  </a:lnTo>
                  <a:lnTo>
                    <a:pt x="113" y="212"/>
                  </a:lnTo>
                  <a:lnTo>
                    <a:pt x="116" y="212"/>
                  </a:lnTo>
                  <a:lnTo>
                    <a:pt x="120" y="210"/>
                  </a:lnTo>
                  <a:lnTo>
                    <a:pt x="124" y="210"/>
                  </a:lnTo>
                  <a:lnTo>
                    <a:pt x="127" y="209"/>
                  </a:lnTo>
                  <a:lnTo>
                    <a:pt x="130" y="209"/>
                  </a:lnTo>
                  <a:lnTo>
                    <a:pt x="133" y="208"/>
                  </a:lnTo>
                  <a:lnTo>
                    <a:pt x="136" y="207"/>
                  </a:lnTo>
                  <a:lnTo>
                    <a:pt x="140" y="206"/>
                  </a:lnTo>
                  <a:lnTo>
                    <a:pt x="143" y="205"/>
                  </a:lnTo>
                  <a:lnTo>
                    <a:pt x="146" y="204"/>
                  </a:lnTo>
                  <a:lnTo>
                    <a:pt x="149" y="203"/>
                  </a:lnTo>
                  <a:lnTo>
                    <a:pt x="152" y="201"/>
                  </a:lnTo>
                  <a:lnTo>
                    <a:pt x="156" y="200"/>
                  </a:lnTo>
                  <a:lnTo>
                    <a:pt x="159" y="198"/>
                  </a:lnTo>
                  <a:lnTo>
                    <a:pt x="162" y="197"/>
                  </a:lnTo>
                  <a:lnTo>
                    <a:pt x="164" y="194"/>
                  </a:lnTo>
                  <a:lnTo>
                    <a:pt x="167" y="192"/>
                  </a:lnTo>
                  <a:lnTo>
                    <a:pt x="169" y="190"/>
                  </a:lnTo>
                  <a:lnTo>
                    <a:pt x="173" y="188"/>
                  </a:lnTo>
                  <a:lnTo>
                    <a:pt x="175" y="186"/>
                  </a:lnTo>
                  <a:lnTo>
                    <a:pt x="178" y="184"/>
                  </a:lnTo>
                  <a:lnTo>
                    <a:pt x="180" y="182"/>
                  </a:lnTo>
                  <a:lnTo>
                    <a:pt x="182" y="180"/>
                  </a:lnTo>
                  <a:lnTo>
                    <a:pt x="185" y="176"/>
                  </a:lnTo>
                  <a:lnTo>
                    <a:pt x="187" y="174"/>
                  </a:lnTo>
                  <a:lnTo>
                    <a:pt x="190" y="172"/>
                  </a:lnTo>
                  <a:lnTo>
                    <a:pt x="192" y="169"/>
                  </a:lnTo>
                  <a:lnTo>
                    <a:pt x="194" y="166"/>
                  </a:lnTo>
                  <a:lnTo>
                    <a:pt x="195" y="164"/>
                  </a:lnTo>
                  <a:lnTo>
                    <a:pt x="197" y="160"/>
                  </a:lnTo>
                  <a:lnTo>
                    <a:pt x="199" y="157"/>
                  </a:lnTo>
                  <a:lnTo>
                    <a:pt x="200" y="155"/>
                  </a:lnTo>
                  <a:lnTo>
                    <a:pt x="202" y="152"/>
                  </a:lnTo>
                  <a:lnTo>
                    <a:pt x="203" y="149"/>
                  </a:lnTo>
                  <a:lnTo>
                    <a:pt x="204" y="146"/>
                  </a:lnTo>
                  <a:lnTo>
                    <a:pt x="206" y="142"/>
                  </a:lnTo>
                  <a:lnTo>
                    <a:pt x="207" y="139"/>
                  </a:lnTo>
                  <a:lnTo>
                    <a:pt x="208" y="136"/>
                  </a:lnTo>
                  <a:lnTo>
                    <a:pt x="209" y="133"/>
                  </a:lnTo>
                  <a:lnTo>
                    <a:pt x="210" y="130"/>
                  </a:lnTo>
                  <a:lnTo>
                    <a:pt x="211" y="125"/>
                  </a:lnTo>
                  <a:lnTo>
                    <a:pt x="211" y="122"/>
                  </a:lnTo>
                  <a:lnTo>
                    <a:pt x="212" y="119"/>
                  </a:lnTo>
                  <a:lnTo>
                    <a:pt x="212" y="116"/>
                  </a:lnTo>
                  <a:lnTo>
                    <a:pt x="212" y="112"/>
                  </a:lnTo>
                  <a:lnTo>
                    <a:pt x="212" y="109"/>
                  </a:lnTo>
                  <a:lnTo>
                    <a:pt x="212" y="10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674" name="Group 410"/>
          <p:cNvGrpSpPr>
            <a:grpSpLocks/>
          </p:cNvGrpSpPr>
          <p:nvPr/>
        </p:nvGrpSpPr>
        <p:grpSpPr bwMode="auto">
          <a:xfrm>
            <a:off x="2544763" y="4995863"/>
            <a:ext cx="323850" cy="274637"/>
            <a:chOff x="2668" y="3147"/>
            <a:chExt cx="204" cy="173"/>
          </a:xfrm>
        </p:grpSpPr>
        <p:sp>
          <p:nvSpPr>
            <p:cNvPr id="111690" name="Line 411"/>
            <p:cNvSpPr>
              <a:spLocks noChangeShapeType="1"/>
            </p:cNvSpPr>
            <p:nvPr/>
          </p:nvSpPr>
          <p:spPr bwMode="auto">
            <a:xfrm flipH="1" flipV="1">
              <a:off x="2697" y="3178"/>
              <a:ext cx="175" cy="14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91" name="Freeform 412"/>
            <p:cNvSpPr>
              <a:spLocks/>
            </p:cNvSpPr>
            <p:nvPr/>
          </p:nvSpPr>
          <p:spPr bwMode="auto">
            <a:xfrm>
              <a:off x="2668" y="3147"/>
              <a:ext cx="58" cy="60"/>
            </a:xfrm>
            <a:custGeom>
              <a:avLst/>
              <a:gdLst>
                <a:gd name="T0" fmla="*/ 4 w 213"/>
                <a:gd name="T1" fmla="*/ 2 h 212"/>
                <a:gd name="T2" fmla="*/ 4 w 213"/>
                <a:gd name="T3" fmla="*/ 2 h 212"/>
                <a:gd name="T4" fmla="*/ 4 w 213"/>
                <a:gd name="T5" fmla="*/ 1 h 212"/>
                <a:gd name="T6" fmla="*/ 4 w 213"/>
                <a:gd name="T7" fmla="*/ 1 h 212"/>
                <a:gd name="T8" fmla="*/ 3 w 213"/>
                <a:gd name="T9" fmla="*/ 0 h 212"/>
                <a:gd name="T10" fmla="*/ 3 w 213"/>
                <a:gd name="T11" fmla="*/ 0 h 212"/>
                <a:gd name="T12" fmla="*/ 2 w 213"/>
                <a:gd name="T13" fmla="*/ 0 h 212"/>
                <a:gd name="T14" fmla="*/ 2 w 213"/>
                <a:gd name="T15" fmla="*/ 0 h 212"/>
                <a:gd name="T16" fmla="*/ 1 w 213"/>
                <a:gd name="T17" fmla="*/ 0 h 212"/>
                <a:gd name="T18" fmla="*/ 1 w 213"/>
                <a:gd name="T19" fmla="*/ 1 h 212"/>
                <a:gd name="T20" fmla="*/ 0 w 213"/>
                <a:gd name="T21" fmla="*/ 1 h 212"/>
                <a:gd name="T22" fmla="*/ 0 w 213"/>
                <a:gd name="T23" fmla="*/ 2 h 212"/>
                <a:gd name="T24" fmla="*/ 0 w 213"/>
                <a:gd name="T25" fmla="*/ 2 h 212"/>
                <a:gd name="T26" fmla="*/ 0 w 213"/>
                <a:gd name="T27" fmla="*/ 3 h 212"/>
                <a:gd name="T28" fmla="*/ 0 w 213"/>
                <a:gd name="T29" fmla="*/ 4 h 212"/>
                <a:gd name="T30" fmla="*/ 1 w 213"/>
                <a:gd name="T31" fmla="*/ 4 h 212"/>
                <a:gd name="T32" fmla="*/ 1 w 213"/>
                <a:gd name="T33" fmla="*/ 5 h 212"/>
                <a:gd name="T34" fmla="*/ 2 w 213"/>
                <a:gd name="T35" fmla="*/ 5 h 212"/>
                <a:gd name="T36" fmla="*/ 2 w 213"/>
                <a:gd name="T37" fmla="*/ 5 h 212"/>
                <a:gd name="T38" fmla="*/ 3 w 213"/>
                <a:gd name="T39" fmla="*/ 5 h 212"/>
                <a:gd name="T40" fmla="*/ 3 w 213"/>
                <a:gd name="T41" fmla="*/ 5 h 212"/>
                <a:gd name="T42" fmla="*/ 4 w 213"/>
                <a:gd name="T43" fmla="*/ 4 h 212"/>
                <a:gd name="T44" fmla="*/ 4 w 213"/>
                <a:gd name="T45" fmla="*/ 4 h 212"/>
                <a:gd name="T46" fmla="*/ 4 w 213"/>
                <a:gd name="T47" fmla="*/ 3 h 212"/>
                <a:gd name="T48" fmla="*/ 4 w 213"/>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3" h="212">
                  <a:moveTo>
                    <a:pt x="213" y="107"/>
                  </a:moveTo>
                  <a:lnTo>
                    <a:pt x="209" y="79"/>
                  </a:lnTo>
                  <a:lnTo>
                    <a:pt x="198" y="53"/>
                  </a:lnTo>
                  <a:lnTo>
                    <a:pt x="181" y="31"/>
                  </a:lnTo>
                  <a:lnTo>
                    <a:pt x="160" y="14"/>
                  </a:lnTo>
                  <a:lnTo>
                    <a:pt x="134" y="3"/>
                  </a:lnTo>
                  <a:lnTo>
                    <a:pt x="107" y="0"/>
                  </a:lnTo>
                  <a:lnTo>
                    <a:pt x="79" y="3"/>
                  </a:lnTo>
                  <a:lnTo>
                    <a:pt x="53" y="14"/>
                  </a:lnTo>
                  <a:lnTo>
                    <a:pt x="32" y="31"/>
                  </a:lnTo>
                  <a:lnTo>
                    <a:pt x="15" y="53"/>
                  </a:lnTo>
                  <a:lnTo>
                    <a:pt x="4" y="79"/>
                  </a:lnTo>
                  <a:lnTo>
                    <a:pt x="0" y="107"/>
                  </a:lnTo>
                  <a:lnTo>
                    <a:pt x="4" y="133"/>
                  </a:lnTo>
                  <a:lnTo>
                    <a:pt x="15" y="160"/>
                  </a:lnTo>
                  <a:lnTo>
                    <a:pt x="32" y="181"/>
                  </a:lnTo>
                  <a:lnTo>
                    <a:pt x="53" y="198"/>
                  </a:lnTo>
                  <a:lnTo>
                    <a:pt x="79" y="209"/>
                  </a:lnTo>
                  <a:lnTo>
                    <a:pt x="107" y="212"/>
                  </a:lnTo>
                  <a:lnTo>
                    <a:pt x="134" y="209"/>
                  </a:lnTo>
                  <a:lnTo>
                    <a:pt x="160" y="198"/>
                  </a:lnTo>
                  <a:lnTo>
                    <a:pt x="181" y="181"/>
                  </a:lnTo>
                  <a:lnTo>
                    <a:pt x="198" y="160"/>
                  </a:lnTo>
                  <a:lnTo>
                    <a:pt x="209" y="133"/>
                  </a:lnTo>
                  <a:lnTo>
                    <a:pt x="213" y="107"/>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677" name="Group 413"/>
          <p:cNvGrpSpPr>
            <a:grpSpLocks/>
          </p:cNvGrpSpPr>
          <p:nvPr/>
        </p:nvGrpSpPr>
        <p:grpSpPr bwMode="auto">
          <a:xfrm>
            <a:off x="3668713" y="4548188"/>
            <a:ext cx="760412" cy="255587"/>
            <a:chOff x="3376" y="2865"/>
            <a:chExt cx="479" cy="161"/>
          </a:xfrm>
        </p:grpSpPr>
        <p:sp>
          <p:nvSpPr>
            <p:cNvPr id="111688" name="Line 414"/>
            <p:cNvSpPr>
              <a:spLocks noChangeShapeType="1"/>
            </p:cNvSpPr>
            <p:nvPr/>
          </p:nvSpPr>
          <p:spPr bwMode="auto">
            <a:xfrm flipH="1" flipV="1">
              <a:off x="3407" y="2894"/>
              <a:ext cx="448" cy="13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89" name="Freeform 415"/>
            <p:cNvSpPr>
              <a:spLocks/>
            </p:cNvSpPr>
            <p:nvPr/>
          </p:nvSpPr>
          <p:spPr bwMode="auto">
            <a:xfrm>
              <a:off x="3376" y="2865"/>
              <a:ext cx="59" cy="58"/>
            </a:xfrm>
            <a:custGeom>
              <a:avLst/>
              <a:gdLst>
                <a:gd name="T0" fmla="*/ 4 w 212"/>
                <a:gd name="T1" fmla="*/ 2 h 212"/>
                <a:gd name="T2" fmla="*/ 4 w 212"/>
                <a:gd name="T3" fmla="*/ 2 h 212"/>
                <a:gd name="T4" fmla="*/ 4 w 212"/>
                <a:gd name="T5" fmla="*/ 1 h 212"/>
                <a:gd name="T6" fmla="*/ 4 w 212"/>
                <a:gd name="T7" fmla="*/ 1 h 212"/>
                <a:gd name="T8" fmla="*/ 3 w 212"/>
                <a:gd name="T9" fmla="*/ 0 h 212"/>
                <a:gd name="T10" fmla="*/ 3 w 212"/>
                <a:gd name="T11" fmla="*/ 0 h 212"/>
                <a:gd name="T12" fmla="*/ 2 w 212"/>
                <a:gd name="T13" fmla="*/ 0 h 212"/>
                <a:gd name="T14" fmla="*/ 2 w 212"/>
                <a:gd name="T15" fmla="*/ 0 h 212"/>
                <a:gd name="T16" fmla="*/ 1 w 212"/>
                <a:gd name="T17" fmla="*/ 0 h 212"/>
                <a:gd name="T18" fmla="*/ 1 w 212"/>
                <a:gd name="T19" fmla="*/ 1 h 212"/>
                <a:gd name="T20" fmla="*/ 0 w 212"/>
                <a:gd name="T21" fmla="*/ 1 h 212"/>
                <a:gd name="T22" fmla="*/ 0 w 212"/>
                <a:gd name="T23" fmla="*/ 2 h 212"/>
                <a:gd name="T24" fmla="*/ 0 w 212"/>
                <a:gd name="T25" fmla="*/ 2 h 212"/>
                <a:gd name="T26" fmla="*/ 0 w 212"/>
                <a:gd name="T27" fmla="*/ 3 h 212"/>
                <a:gd name="T28" fmla="*/ 0 w 212"/>
                <a:gd name="T29" fmla="*/ 3 h 212"/>
                <a:gd name="T30" fmla="*/ 1 w 212"/>
                <a:gd name="T31" fmla="*/ 4 h 212"/>
                <a:gd name="T32" fmla="*/ 1 w 212"/>
                <a:gd name="T33" fmla="*/ 4 h 212"/>
                <a:gd name="T34" fmla="*/ 2 w 212"/>
                <a:gd name="T35" fmla="*/ 4 h 212"/>
                <a:gd name="T36" fmla="*/ 2 w 212"/>
                <a:gd name="T37" fmla="*/ 4 h 212"/>
                <a:gd name="T38" fmla="*/ 3 w 212"/>
                <a:gd name="T39" fmla="*/ 4 h 212"/>
                <a:gd name="T40" fmla="*/ 3 w 212"/>
                <a:gd name="T41" fmla="*/ 4 h 212"/>
                <a:gd name="T42" fmla="*/ 4 w 212"/>
                <a:gd name="T43" fmla="*/ 4 h 212"/>
                <a:gd name="T44" fmla="*/ 4 w 212"/>
                <a:gd name="T45" fmla="*/ 3 h 212"/>
                <a:gd name="T46" fmla="*/ 4 w 212"/>
                <a:gd name="T47" fmla="*/ 3 h 212"/>
                <a:gd name="T48" fmla="*/ 4 w 212"/>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2" h="212">
                  <a:moveTo>
                    <a:pt x="212" y="106"/>
                  </a:moveTo>
                  <a:lnTo>
                    <a:pt x="208" y="78"/>
                  </a:lnTo>
                  <a:lnTo>
                    <a:pt x="197" y="52"/>
                  </a:lnTo>
                  <a:lnTo>
                    <a:pt x="181" y="31"/>
                  </a:lnTo>
                  <a:lnTo>
                    <a:pt x="159" y="14"/>
                  </a:lnTo>
                  <a:lnTo>
                    <a:pt x="133" y="3"/>
                  </a:lnTo>
                  <a:lnTo>
                    <a:pt x="106" y="0"/>
                  </a:lnTo>
                  <a:lnTo>
                    <a:pt x="78" y="3"/>
                  </a:lnTo>
                  <a:lnTo>
                    <a:pt x="52" y="14"/>
                  </a:lnTo>
                  <a:lnTo>
                    <a:pt x="31" y="31"/>
                  </a:lnTo>
                  <a:lnTo>
                    <a:pt x="14" y="52"/>
                  </a:lnTo>
                  <a:lnTo>
                    <a:pt x="4" y="78"/>
                  </a:lnTo>
                  <a:lnTo>
                    <a:pt x="0" y="106"/>
                  </a:lnTo>
                  <a:lnTo>
                    <a:pt x="4" y="133"/>
                  </a:lnTo>
                  <a:lnTo>
                    <a:pt x="14" y="159"/>
                  </a:lnTo>
                  <a:lnTo>
                    <a:pt x="31" y="181"/>
                  </a:lnTo>
                  <a:lnTo>
                    <a:pt x="52" y="198"/>
                  </a:lnTo>
                  <a:lnTo>
                    <a:pt x="78" y="208"/>
                  </a:lnTo>
                  <a:lnTo>
                    <a:pt x="106" y="212"/>
                  </a:lnTo>
                  <a:lnTo>
                    <a:pt x="133" y="208"/>
                  </a:lnTo>
                  <a:lnTo>
                    <a:pt x="159" y="198"/>
                  </a:lnTo>
                  <a:lnTo>
                    <a:pt x="181" y="181"/>
                  </a:lnTo>
                  <a:lnTo>
                    <a:pt x="197" y="159"/>
                  </a:lnTo>
                  <a:lnTo>
                    <a:pt x="208" y="133"/>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680" name="Group 416"/>
          <p:cNvGrpSpPr>
            <a:grpSpLocks/>
          </p:cNvGrpSpPr>
          <p:nvPr/>
        </p:nvGrpSpPr>
        <p:grpSpPr bwMode="auto">
          <a:xfrm>
            <a:off x="2697163" y="4287838"/>
            <a:ext cx="1065212" cy="352425"/>
            <a:chOff x="2764" y="2701"/>
            <a:chExt cx="671" cy="222"/>
          </a:xfrm>
        </p:grpSpPr>
        <p:grpSp>
          <p:nvGrpSpPr>
            <p:cNvPr id="111680" name="Group 417"/>
            <p:cNvGrpSpPr>
              <a:grpSpLocks/>
            </p:cNvGrpSpPr>
            <p:nvPr/>
          </p:nvGrpSpPr>
          <p:grpSpPr bwMode="auto">
            <a:xfrm>
              <a:off x="2764" y="2701"/>
              <a:ext cx="643" cy="193"/>
              <a:chOff x="2764" y="2701"/>
              <a:chExt cx="643" cy="193"/>
            </a:xfrm>
          </p:grpSpPr>
          <p:sp>
            <p:nvSpPr>
              <p:cNvPr id="111682" name="Line 418"/>
              <p:cNvSpPr>
                <a:spLocks noChangeShapeType="1"/>
              </p:cNvSpPr>
              <p:nvPr/>
            </p:nvSpPr>
            <p:spPr bwMode="auto">
              <a:xfrm>
                <a:off x="2764" y="2701"/>
                <a:ext cx="643" cy="193"/>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83" name="Line 419"/>
              <p:cNvSpPr>
                <a:spLocks noChangeShapeType="1"/>
              </p:cNvSpPr>
              <p:nvPr/>
            </p:nvSpPr>
            <p:spPr bwMode="auto">
              <a:xfrm flipH="1" flipV="1">
                <a:off x="3312" y="2865"/>
                <a:ext cx="77" cy="23"/>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84" name="Line 420"/>
              <p:cNvSpPr>
                <a:spLocks noChangeShapeType="1"/>
              </p:cNvSpPr>
              <p:nvPr/>
            </p:nvSpPr>
            <p:spPr bwMode="auto">
              <a:xfrm flipH="1" flipV="1">
                <a:off x="3172" y="2823"/>
                <a:ext cx="106" cy="3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85" name="Line 421"/>
              <p:cNvSpPr>
                <a:spLocks noChangeShapeType="1"/>
              </p:cNvSpPr>
              <p:nvPr/>
            </p:nvSpPr>
            <p:spPr bwMode="auto">
              <a:xfrm flipH="1" flipV="1">
                <a:off x="3034" y="2782"/>
                <a:ext cx="103" cy="31"/>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86" name="Line 422"/>
              <p:cNvSpPr>
                <a:spLocks noChangeShapeType="1"/>
              </p:cNvSpPr>
              <p:nvPr/>
            </p:nvSpPr>
            <p:spPr bwMode="auto">
              <a:xfrm flipH="1" flipV="1">
                <a:off x="2893" y="2740"/>
                <a:ext cx="106" cy="31"/>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87" name="Line 423"/>
              <p:cNvSpPr>
                <a:spLocks noChangeShapeType="1"/>
              </p:cNvSpPr>
              <p:nvPr/>
            </p:nvSpPr>
            <p:spPr bwMode="auto">
              <a:xfrm flipH="1" flipV="1">
                <a:off x="2780" y="2705"/>
                <a:ext cx="79" cy="25"/>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81" name="Freeform 424"/>
            <p:cNvSpPr>
              <a:spLocks/>
            </p:cNvSpPr>
            <p:nvPr/>
          </p:nvSpPr>
          <p:spPr bwMode="auto">
            <a:xfrm>
              <a:off x="3376" y="2865"/>
              <a:ext cx="59" cy="58"/>
            </a:xfrm>
            <a:custGeom>
              <a:avLst/>
              <a:gdLst>
                <a:gd name="T0" fmla="*/ 4 w 212"/>
                <a:gd name="T1" fmla="*/ 2 h 212"/>
                <a:gd name="T2" fmla="*/ 4 w 212"/>
                <a:gd name="T3" fmla="*/ 2 h 212"/>
                <a:gd name="T4" fmla="*/ 4 w 212"/>
                <a:gd name="T5" fmla="*/ 1 h 212"/>
                <a:gd name="T6" fmla="*/ 4 w 212"/>
                <a:gd name="T7" fmla="*/ 1 h 212"/>
                <a:gd name="T8" fmla="*/ 3 w 212"/>
                <a:gd name="T9" fmla="*/ 0 h 212"/>
                <a:gd name="T10" fmla="*/ 3 w 212"/>
                <a:gd name="T11" fmla="*/ 0 h 212"/>
                <a:gd name="T12" fmla="*/ 2 w 212"/>
                <a:gd name="T13" fmla="*/ 0 h 212"/>
                <a:gd name="T14" fmla="*/ 2 w 212"/>
                <a:gd name="T15" fmla="*/ 0 h 212"/>
                <a:gd name="T16" fmla="*/ 1 w 212"/>
                <a:gd name="T17" fmla="*/ 0 h 212"/>
                <a:gd name="T18" fmla="*/ 1 w 212"/>
                <a:gd name="T19" fmla="*/ 1 h 212"/>
                <a:gd name="T20" fmla="*/ 0 w 212"/>
                <a:gd name="T21" fmla="*/ 1 h 212"/>
                <a:gd name="T22" fmla="*/ 0 w 212"/>
                <a:gd name="T23" fmla="*/ 2 h 212"/>
                <a:gd name="T24" fmla="*/ 0 w 212"/>
                <a:gd name="T25" fmla="*/ 2 h 212"/>
                <a:gd name="T26" fmla="*/ 0 w 212"/>
                <a:gd name="T27" fmla="*/ 3 h 212"/>
                <a:gd name="T28" fmla="*/ 0 w 212"/>
                <a:gd name="T29" fmla="*/ 3 h 212"/>
                <a:gd name="T30" fmla="*/ 1 w 212"/>
                <a:gd name="T31" fmla="*/ 4 h 212"/>
                <a:gd name="T32" fmla="*/ 1 w 212"/>
                <a:gd name="T33" fmla="*/ 4 h 212"/>
                <a:gd name="T34" fmla="*/ 2 w 212"/>
                <a:gd name="T35" fmla="*/ 4 h 212"/>
                <a:gd name="T36" fmla="*/ 2 w 212"/>
                <a:gd name="T37" fmla="*/ 4 h 212"/>
                <a:gd name="T38" fmla="*/ 3 w 212"/>
                <a:gd name="T39" fmla="*/ 4 h 212"/>
                <a:gd name="T40" fmla="*/ 3 w 212"/>
                <a:gd name="T41" fmla="*/ 4 h 212"/>
                <a:gd name="T42" fmla="*/ 4 w 212"/>
                <a:gd name="T43" fmla="*/ 4 h 212"/>
                <a:gd name="T44" fmla="*/ 4 w 212"/>
                <a:gd name="T45" fmla="*/ 3 h 212"/>
                <a:gd name="T46" fmla="*/ 4 w 212"/>
                <a:gd name="T47" fmla="*/ 3 h 212"/>
                <a:gd name="T48" fmla="*/ 4 w 212"/>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2" h="212">
                  <a:moveTo>
                    <a:pt x="212" y="106"/>
                  </a:moveTo>
                  <a:lnTo>
                    <a:pt x="208" y="78"/>
                  </a:lnTo>
                  <a:lnTo>
                    <a:pt x="197" y="52"/>
                  </a:lnTo>
                  <a:lnTo>
                    <a:pt x="181" y="31"/>
                  </a:lnTo>
                  <a:lnTo>
                    <a:pt x="159" y="14"/>
                  </a:lnTo>
                  <a:lnTo>
                    <a:pt x="133" y="3"/>
                  </a:lnTo>
                  <a:lnTo>
                    <a:pt x="106" y="0"/>
                  </a:lnTo>
                  <a:lnTo>
                    <a:pt x="78" y="3"/>
                  </a:lnTo>
                  <a:lnTo>
                    <a:pt x="52" y="14"/>
                  </a:lnTo>
                  <a:lnTo>
                    <a:pt x="31" y="31"/>
                  </a:lnTo>
                  <a:lnTo>
                    <a:pt x="14" y="52"/>
                  </a:lnTo>
                  <a:lnTo>
                    <a:pt x="4" y="78"/>
                  </a:lnTo>
                  <a:lnTo>
                    <a:pt x="0" y="106"/>
                  </a:lnTo>
                  <a:lnTo>
                    <a:pt x="4" y="133"/>
                  </a:lnTo>
                  <a:lnTo>
                    <a:pt x="14" y="159"/>
                  </a:lnTo>
                  <a:lnTo>
                    <a:pt x="31" y="181"/>
                  </a:lnTo>
                  <a:lnTo>
                    <a:pt x="52" y="198"/>
                  </a:lnTo>
                  <a:lnTo>
                    <a:pt x="78" y="208"/>
                  </a:lnTo>
                  <a:lnTo>
                    <a:pt x="106" y="212"/>
                  </a:lnTo>
                  <a:lnTo>
                    <a:pt x="133" y="208"/>
                  </a:lnTo>
                  <a:lnTo>
                    <a:pt x="159" y="198"/>
                  </a:lnTo>
                  <a:lnTo>
                    <a:pt x="181" y="181"/>
                  </a:lnTo>
                  <a:lnTo>
                    <a:pt x="197" y="159"/>
                  </a:lnTo>
                  <a:lnTo>
                    <a:pt x="208" y="133"/>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689" name="Group 425"/>
          <p:cNvGrpSpPr>
            <a:grpSpLocks/>
          </p:cNvGrpSpPr>
          <p:nvPr/>
        </p:nvGrpSpPr>
        <p:grpSpPr bwMode="auto">
          <a:xfrm>
            <a:off x="3797300" y="809625"/>
            <a:ext cx="573088" cy="254000"/>
            <a:chOff x="3457" y="510"/>
            <a:chExt cx="361" cy="160"/>
          </a:xfrm>
        </p:grpSpPr>
        <p:sp>
          <p:nvSpPr>
            <p:cNvPr id="111671" name="Freeform 426"/>
            <p:cNvSpPr>
              <a:spLocks/>
            </p:cNvSpPr>
            <p:nvPr/>
          </p:nvSpPr>
          <p:spPr bwMode="auto">
            <a:xfrm>
              <a:off x="3564" y="524"/>
              <a:ext cx="35" cy="130"/>
            </a:xfrm>
            <a:custGeom>
              <a:avLst/>
              <a:gdLst>
                <a:gd name="T0" fmla="*/ 0 w 128"/>
                <a:gd name="T1" fmla="*/ 10 h 477"/>
                <a:gd name="T2" fmla="*/ 3 w 128"/>
                <a:gd name="T3" fmla="*/ 0 h 477"/>
                <a:gd name="T4" fmla="*/ 1 w 128"/>
                <a:gd name="T5" fmla="*/ 2 h 477"/>
                <a:gd name="T6" fmla="*/ 0 60000 65536"/>
                <a:gd name="T7" fmla="*/ 0 60000 65536"/>
                <a:gd name="T8" fmla="*/ 0 60000 65536"/>
              </a:gdLst>
              <a:ahLst/>
              <a:cxnLst>
                <a:cxn ang="T6">
                  <a:pos x="T0" y="T1"/>
                </a:cxn>
                <a:cxn ang="T7">
                  <a:pos x="T2" y="T3"/>
                </a:cxn>
                <a:cxn ang="T8">
                  <a:pos x="T4" y="T5"/>
                </a:cxn>
              </a:cxnLst>
              <a:rect l="0" t="0" r="r" b="b"/>
              <a:pathLst>
                <a:path w="128" h="477">
                  <a:moveTo>
                    <a:pt x="0" y="477"/>
                  </a:moveTo>
                  <a:lnTo>
                    <a:pt x="128" y="0"/>
                  </a:lnTo>
                  <a:lnTo>
                    <a:pt x="24" y="10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72" name="Line 427"/>
            <p:cNvSpPr>
              <a:spLocks noChangeShapeType="1"/>
            </p:cNvSpPr>
            <p:nvPr/>
          </p:nvSpPr>
          <p:spPr bwMode="auto">
            <a:xfrm flipV="1">
              <a:off x="3622" y="524"/>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73" name="Freeform 428"/>
            <p:cNvSpPr>
              <a:spLocks/>
            </p:cNvSpPr>
            <p:nvPr/>
          </p:nvSpPr>
          <p:spPr bwMode="auto">
            <a:xfrm>
              <a:off x="3637" y="510"/>
              <a:ext cx="43" cy="160"/>
            </a:xfrm>
            <a:custGeom>
              <a:avLst/>
              <a:gdLst>
                <a:gd name="T0" fmla="*/ 3 w 156"/>
                <a:gd name="T1" fmla="*/ 0 h 583"/>
                <a:gd name="T2" fmla="*/ 3 w 156"/>
                <a:gd name="T3" fmla="*/ 0 h 583"/>
                <a:gd name="T4" fmla="*/ 3 w 156"/>
                <a:gd name="T5" fmla="*/ 1 h 583"/>
                <a:gd name="T6" fmla="*/ 3 w 156"/>
                <a:gd name="T7" fmla="*/ 1 h 583"/>
                <a:gd name="T8" fmla="*/ 3 w 156"/>
                <a:gd name="T9" fmla="*/ 1 h 583"/>
                <a:gd name="T10" fmla="*/ 2 w 156"/>
                <a:gd name="T11" fmla="*/ 1 h 583"/>
                <a:gd name="T12" fmla="*/ 2 w 156"/>
                <a:gd name="T13" fmla="*/ 2 h 583"/>
                <a:gd name="T14" fmla="*/ 2 w 156"/>
                <a:gd name="T15" fmla="*/ 2 h 583"/>
                <a:gd name="T16" fmla="*/ 2 w 156"/>
                <a:gd name="T17" fmla="*/ 2 h 583"/>
                <a:gd name="T18" fmla="*/ 2 w 156"/>
                <a:gd name="T19" fmla="*/ 3 h 583"/>
                <a:gd name="T20" fmla="*/ 2 w 156"/>
                <a:gd name="T21" fmla="*/ 3 h 583"/>
                <a:gd name="T22" fmla="*/ 2 w 156"/>
                <a:gd name="T23" fmla="*/ 4 h 583"/>
                <a:gd name="T24" fmla="*/ 2 w 156"/>
                <a:gd name="T25" fmla="*/ 4 h 583"/>
                <a:gd name="T26" fmla="*/ 1 w 156"/>
                <a:gd name="T27" fmla="*/ 4 h 583"/>
                <a:gd name="T28" fmla="*/ 1 w 156"/>
                <a:gd name="T29" fmla="*/ 4 h 583"/>
                <a:gd name="T30" fmla="*/ 1 w 156"/>
                <a:gd name="T31" fmla="*/ 5 h 583"/>
                <a:gd name="T32" fmla="*/ 1 w 156"/>
                <a:gd name="T33" fmla="*/ 5 h 583"/>
                <a:gd name="T34" fmla="*/ 1 w 156"/>
                <a:gd name="T35" fmla="*/ 5 h 583"/>
                <a:gd name="T36" fmla="*/ 1 w 156"/>
                <a:gd name="T37" fmla="*/ 6 h 583"/>
                <a:gd name="T38" fmla="*/ 1 w 156"/>
                <a:gd name="T39" fmla="*/ 6 h 583"/>
                <a:gd name="T40" fmla="*/ 1 w 156"/>
                <a:gd name="T41" fmla="*/ 6 h 583"/>
                <a:gd name="T42" fmla="*/ 1 w 156"/>
                <a:gd name="T43" fmla="*/ 7 h 583"/>
                <a:gd name="T44" fmla="*/ 1 w 156"/>
                <a:gd name="T45" fmla="*/ 7 h 583"/>
                <a:gd name="T46" fmla="*/ 1 w 156"/>
                <a:gd name="T47" fmla="*/ 7 h 583"/>
                <a:gd name="T48" fmla="*/ 1 w 156"/>
                <a:gd name="T49" fmla="*/ 8 h 583"/>
                <a:gd name="T50" fmla="*/ 0 w 156"/>
                <a:gd name="T51" fmla="*/ 8 h 583"/>
                <a:gd name="T52" fmla="*/ 0 w 156"/>
                <a:gd name="T53" fmla="*/ 8 h 583"/>
                <a:gd name="T54" fmla="*/ 0 w 156"/>
                <a:gd name="T55" fmla="*/ 9 h 583"/>
                <a:gd name="T56" fmla="*/ 0 w 156"/>
                <a:gd name="T57" fmla="*/ 9 h 583"/>
                <a:gd name="T58" fmla="*/ 0 w 156"/>
                <a:gd name="T59" fmla="*/ 9 h 583"/>
                <a:gd name="T60" fmla="*/ 0 w 156"/>
                <a:gd name="T61" fmla="*/ 10 h 583"/>
                <a:gd name="T62" fmla="*/ 0 w 156"/>
                <a:gd name="T63" fmla="*/ 10 h 583"/>
                <a:gd name="T64" fmla="*/ 0 w 156"/>
                <a:gd name="T65" fmla="*/ 10 h 583"/>
                <a:gd name="T66" fmla="*/ 0 w 156"/>
                <a:gd name="T67" fmla="*/ 10 h 583"/>
                <a:gd name="T68" fmla="*/ 0 w 156"/>
                <a:gd name="T69" fmla="*/ 11 h 583"/>
                <a:gd name="T70" fmla="*/ 0 w 156"/>
                <a:gd name="T71" fmla="*/ 11 h 583"/>
                <a:gd name="T72" fmla="*/ 0 w 156"/>
                <a:gd name="T73" fmla="*/ 12 h 583"/>
                <a:gd name="T74" fmla="*/ 0 w 156"/>
                <a:gd name="T75" fmla="*/ 12 h 583"/>
                <a:gd name="T76" fmla="*/ 0 w 156"/>
                <a:gd name="T77" fmla="*/ 12 h 58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6" h="583">
                  <a:moveTo>
                    <a:pt x="156" y="0"/>
                  </a:moveTo>
                  <a:lnTo>
                    <a:pt x="148" y="15"/>
                  </a:lnTo>
                  <a:lnTo>
                    <a:pt x="140" y="30"/>
                  </a:lnTo>
                  <a:lnTo>
                    <a:pt x="133" y="45"/>
                  </a:lnTo>
                  <a:lnTo>
                    <a:pt x="127" y="59"/>
                  </a:lnTo>
                  <a:lnTo>
                    <a:pt x="119" y="74"/>
                  </a:lnTo>
                  <a:lnTo>
                    <a:pt x="113" y="89"/>
                  </a:lnTo>
                  <a:lnTo>
                    <a:pt x="105" y="105"/>
                  </a:lnTo>
                  <a:lnTo>
                    <a:pt x="99" y="120"/>
                  </a:lnTo>
                  <a:lnTo>
                    <a:pt x="93" y="136"/>
                  </a:lnTo>
                  <a:lnTo>
                    <a:pt x="87" y="151"/>
                  </a:lnTo>
                  <a:lnTo>
                    <a:pt x="81" y="167"/>
                  </a:lnTo>
                  <a:lnTo>
                    <a:pt x="76" y="182"/>
                  </a:lnTo>
                  <a:lnTo>
                    <a:pt x="70" y="198"/>
                  </a:lnTo>
                  <a:lnTo>
                    <a:pt x="65" y="214"/>
                  </a:lnTo>
                  <a:lnTo>
                    <a:pt x="60" y="229"/>
                  </a:lnTo>
                  <a:lnTo>
                    <a:pt x="54" y="245"/>
                  </a:lnTo>
                  <a:lnTo>
                    <a:pt x="50" y="261"/>
                  </a:lnTo>
                  <a:lnTo>
                    <a:pt x="45" y="276"/>
                  </a:lnTo>
                  <a:lnTo>
                    <a:pt x="40" y="292"/>
                  </a:lnTo>
                  <a:lnTo>
                    <a:pt x="37" y="308"/>
                  </a:lnTo>
                  <a:lnTo>
                    <a:pt x="33" y="324"/>
                  </a:lnTo>
                  <a:lnTo>
                    <a:pt x="29" y="338"/>
                  </a:lnTo>
                  <a:lnTo>
                    <a:pt x="25" y="354"/>
                  </a:lnTo>
                  <a:lnTo>
                    <a:pt x="22" y="370"/>
                  </a:lnTo>
                  <a:lnTo>
                    <a:pt x="19" y="385"/>
                  </a:lnTo>
                  <a:lnTo>
                    <a:pt x="17" y="401"/>
                  </a:lnTo>
                  <a:lnTo>
                    <a:pt x="14" y="417"/>
                  </a:lnTo>
                  <a:lnTo>
                    <a:pt x="12" y="432"/>
                  </a:lnTo>
                  <a:lnTo>
                    <a:pt x="10" y="448"/>
                  </a:lnTo>
                  <a:lnTo>
                    <a:pt x="7" y="463"/>
                  </a:lnTo>
                  <a:lnTo>
                    <a:pt x="5" y="479"/>
                  </a:lnTo>
                  <a:lnTo>
                    <a:pt x="4" y="494"/>
                  </a:lnTo>
                  <a:lnTo>
                    <a:pt x="3" y="509"/>
                  </a:lnTo>
                  <a:lnTo>
                    <a:pt x="2" y="524"/>
                  </a:lnTo>
                  <a:lnTo>
                    <a:pt x="1" y="540"/>
                  </a:lnTo>
                  <a:lnTo>
                    <a:pt x="0" y="555"/>
                  </a:lnTo>
                  <a:lnTo>
                    <a:pt x="0" y="568"/>
                  </a:lnTo>
                  <a:lnTo>
                    <a:pt x="0" y="5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74" name="Freeform 429"/>
            <p:cNvSpPr>
              <a:spLocks/>
            </p:cNvSpPr>
            <p:nvPr/>
          </p:nvSpPr>
          <p:spPr bwMode="auto">
            <a:xfrm>
              <a:off x="3701" y="524"/>
              <a:ext cx="27" cy="23"/>
            </a:xfrm>
            <a:custGeom>
              <a:avLst/>
              <a:gdLst>
                <a:gd name="T0" fmla="*/ 2 w 96"/>
                <a:gd name="T1" fmla="*/ 0 h 80"/>
                <a:gd name="T2" fmla="*/ 2 w 96"/>
                <a:gd name="T3" fmla="*/ 0 h 80"/>
                <a:gd name="T4" fmla="*/ 2 w 96"/>
                <a:gd name="T5" fmla="*/ 0 h 80"/>
                <a:gd name="T6" fmla="*/ 2 w 96"/>
                <a:gd name="T7" fmla="*/ 0 h 80"/>
                <a:gd name="T8" fmla="*/ 2 w 96"/>
                <a:gd name="T9" fmla="*/ 0 h 80"/>
                <a:gd name="T10" fmla="*/ 2 w 96"/>
                <a:gd name="T11" fmla="*/ 0 h 80"/>
                <a:gd name="T12" fmla="*/ 2 w 96"/>
                <a:gd name="T13" fmla="*/ 0 h 80"/>
                <a:gd name="T14" fmla="*/ 1 w 96"/>
                <a:gd name="T15" fmla="*/ 0 h 80"/>
                <a:gd name="T16" fmla="*/ 1 w 96"/>
                <a:gd name="T17" fmla="*/ 0 h 80"/>
                <a:gd name="T18" fmla="*/ 1 w 96"/>
                <a:gd name="T19" fmla="*/ 0 h 80"/>
                <a:gd name="T20" fmla="*/ 1 w 96"/>
                <a:gd name="T21" fmla="*/ 0 h 80"/>
                <a:gd name="T22" fmla="*/ 1 w 96"/>
                <a:gd name="T23" fmla="*/ 0 h 80"/>
                <a:gd name="T24" fmla="*/ 1 w 96"/>
                <a:gd name="T25" fmla="*/ 1 h 80"/>
                <a:gd name="T26" fmla="*/ 1 w 96"/>
                <a:gd name="T27" fmla="*/ 1 h 80"/>
                <a:gd name="T28" fmla="*/ 1 w 96"/>
                <a:gd name="T29" fmla="*/ 1 h 80"/>
                <a:gd name="T30" fmla="*/ 1 w 96"/>
                <a:gd name="T31" fmla="*/ 1 h 80"/>
                <a:gd name="T32" fmla="*/ 1 w 96"/>
                <a:gd name="T33" fmla="*/ 1 h 80"/>
                <a:gd name="T34" fmla="*/ 1 w 96"/>
                <a:gd name="T35" fmla="*/ 1 h 80"/>
                <a:gd name="T36" fmla="*/ 1 w 96"/>
                <a:gd name="T37" fmla="*/ 1 h 80"/>
                <a:gd name="T38" fmla="*/ 0 w 96"/>
                <a:gd name="T39" fmla="*/ 1 h 80"/>
                <a:gd name="T40" fmla="*/ 0 w 96"/>
                <a:gd name="T41" fmla="*/ 1 h 80"/>
                <a:gd name="T42" fmla="*/ 0 w 96"/>
                <a:gd name="T43" fmla="*/ 1 h 80"/>
                <a:gd name="T44" fmla="*/ 0 w 96"/>
                <a:gd name="T45" fmla="*/ 1 h 80"/>
                <a:gd name="T46" fmla="*/ 0 w 96"/>
                <a:gd name="T47" fmla="*/ 2 h 80"/>
                <a:gd name="T48" fmla="*/ 0 w 96"/>
                <a:gd name="T49" fmla="*/ 2 h 80"/>
                <a:gd name="T50" fmla="*/ 0 w 96"/>
                <a:gd name="T51" fmla="*/ 2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6" h="80">
                  <a:moveTo>
                    <a:pt x="96" y="0"/>
                  </a:moveTo>
                  <a:lnTo>
                    <a:pt x="92" y="0"/>
                  </a:lnTo>
                  <a:lnTo>
                    <a:pt x="87" y="0"/>
                  </a:lnTo>
                  <a:lnTo>
                    <a:pt x="83" y="1"/>
                  </a:lnTo>
                  <a:lnTo>
                    <a:pt x="79" y="2"/>
                  </a:lnTo>
                  <a:lnTo>
                    <a:pt x="75" y="3"/>
                  </a:lnTo>
                  <a:lnTo>
                    <a:pt x="70" y="5"/>
                  </a:lnTo>
                  <a:lnTo>
                    <a:pt x="66" y="6"/>
                  </a:lnTo>
                  <a:lnTo>
                    <a:pt x="62" y="9"/>
                  </a:lnTo>
                  <a:lnTo>
                    <a:pt x="58" y="12"/>
                  </a:lnTo>
                  <a:lnTo>
                    <a:pt x="53" y="14"/>
                  </a:lnTo>
                  <a:lnTo>
                    <a:pt x="49" y="17"/>
                  </a:lnTo>
                  <a:lnTo>
                    <a:pt x="45" y="20"/>
                  </a:lnTo>
                  <a:lnTo>
                    <a:pt x="41" y="23"/>
                  </a:lnTo>
                  <a:lnTo>
                    <a:pt x="37" y="27"/>
                  </a:lnTo>
                  <a:lnTo>
                    <a:pt x="33" y="31"/>
                  </a:lnTo>
                  <a:lnTo>
                    <a:pt x="29" y="35"/>
                  </a:lnTo>
                  <a:lnTo>
                    <a:pt x="26" y="39"/>
                  </a:lnTo>
                  <a:lnTo>
                    <a:pt x="21" y="44"/>
                  </a:lnTo>
                  <a:lnTo>
                    <a:pt x="18" y="49"/>
                  </a:lnTo>
                  <a:lnTo>
                    <a:pt x="15" y="53"/>
                  </a:lnTo>
                  <a:lnTo>
                    <a:pt x="12" y="59"/>
                  </a:lnTo>
                  <a:lnTo>
                    <a:pt x="9" y="64"/>
                  </a:lnTo>
                  <a:lnTo>
                    <a:pt x="5" y="68"/>
                  </a:lnTo>
                  <a:lnTo>
                    <a:pt x="2" y="75"/>
                  </a:lnTo>
                  <a:lnTo>
                    <a:pt x="0"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75" name="Freeform 430"/>
            <p:cNvSpPr>
              <a:spLocks/>
            </p:cNvSpPr>
            <p:nvPr/>
          </p:nvSpPr>
          <p:spPr bwMode="auto">
            <a:xfrm>
              <a:off x="3728" y="524"/>
              <a:ext cx="13" cy="44"/>
            </a:xfrm>
            <a:custGeom>
              <a:avLst/>
              <a:gdLst>
                <a:gd name="T0" fmla="*/ 0 w 51"/>
                <a:gd name="T1" fmla="*/ 3 h 162"/>
                <a:gd name="T2" fmla="*/ 1 w 51"/>
                <a:gd name="T3" fmla="*/ 3 h 162"/>
                <a:gd name="T4" fmla="*/ 1 w 51"/>
                <a:gd name="T5" fmla="*/ 3 h 162"/>
                <a:gd name="T6" fmla="*/ 1 w 51"/>
                <a:gd name="T7" fmla="*/ 3 h 162"/>
                <a:gd name="T8" fmla="*/ 1 w 51"/>
                <a:gd name="T9" fmla="*/ 3 h 162"/>
                <a:gd name="T10" fmla="*/ 1 w 51"/>
                <a:gd name="T11" fmla="*/ 3 h 162"/>
                <a:gd name="T12" fmla="*/ 1 w 51"/>
                <a:gd name="T13" fmla="*/ 3 h 162"/>
                <a:gd name="T14" fmla="*/ 1 w 51"/>
                <a:gd name="T15" fmla="*/ 2 h 162"/>
                <a:gd name="T16" fmla="*/ 1 w 51"/>
                <a:gd name="T17" fmla="*/ 2 h 162"/>
                <a:gd name="T18" fmla="*/ 1 w 51"/>
                <a:gd name="T19" fmla="*/ 2 h 162"/>
                <a:gd name="T20" fmla="*/ 1 w 51"/>
                <a:gd name="T21" fmla="*/ 2 h 162"/>
                <a:gd name="T22" fmla="*/ 1 w 51"/>
                <a:gd name="T23" fmla="*/ 2 h 162"/>
                <a:gd name="T24" fmla="*/ 1 w 51"/>
                <a:gd name="T25" fmla="*/ 2 h 162"/>
                <a:gd name="T26" fmla="*/ 1 w 51"/>
                <a:gd name="T27" fmla="*/ 2 h 162"/>
                <a:gd name="T28" fmla="*/ 1 w 51"/>
                <a:gd name="T29" fmla="*/ 2 h 162"/>
                <a:gd name="T30" fmla="*/ 1 w 51"/>
                <a:gd name="T31" fmla="*/ 2 h 162"/>
                <a:gd name="T32" fmla="*/ 1 w 51"/>
                <a:gd name="T33" fmla="*/ 2 h 162"/>
                <a:gd name="T34" fmla="*/ 1 w 51"/>
                <a:gd name="T35" fmla="*/ 1 h 162"/>
                <a:gd name="T36" fmla="*/ 1 w 51"/>
                <a:gd name="T37" fmla="*/ 1 h 162"/>
                <a:gd name="T38" fmla="*/ 1 w 51"/>
                <a:gd name="T39" fmla="*/ 1 h 162"/>
                <a:gd name="T40" fmla="*/ 1 w 51"/>
                <a:gd name="T41" fmla="*/ 1 h 162"/>
                <a:gd name="T42" fmla="*/ 1 w 51"/>
                <a:gd name="T43" fmla="*/ 1 h 162"/>
                <a:gd name="T44" fmla="*/ 1 w 51"/>
                <a:gd name="T45" fmla="*/ 1 h 162"/>
                <a:gd name="T46" fmla="*/ 1 w 51"/>
                <a:gd name="T47" fmla="*/ 1 h 162"/>
                <a:gd name="T48" fmla="*/ 1 w 51"/>
                <a:gd name="T49" fmla="*/ 1 h 162"/>
                <a:gd name="T50" fmla="*/ 1 w 51"/>
                <a:gd name="T51" fmla="*/ 1 h 162"/>
                <a:gd name="T52" fmla="*/ 1 w 51"/>
                <a:gd name="T53" fmla="*/ 1 h 162"/>
                <a:gd name="T54" fmla="*/ 1 w 51"/>
                <a:gd name="T55" fmla="*/ 1 h 162"/>
                <a:gd name="T56" fmla="*/ 1 w 51"/>
                <a:gd name="T57" fmla="*/ 1 h 162"/>
                <a:gd name="T58" fmla="*/ 1 w 51"/>
                <a:gd name="T59" fmla="*/ 0 h 162"/>
                <a:gd name="T60" fmla="*/ 1 w 51"/>
                <a:gd name="T61" fmla="*/ 0 h 162"/>
                <a:gd name="T62" fmla="*/ 1 w 51"/>
                <a:gd name="T63" fmla="*/ 0 h 162"/>
                <a:gd name="T64" fmla="*/ 1 w 51"/>
                <a:gd name="T65" fmla="*/ 0 h 162"/>
                <a:gd name="T66" fmla="*/ 1 w 51"/>
                <a:gd name="T67" fmla="*/ 0 h 162"/>
                <a:gd name="T68" fmla="*/ 1 w 51"/>
                <a:gd name="T69" fmla="*/ 0 h 162"/>
                <a:gd name="T70" fmla="*/ 0 w 51"/>
                <a:gd name="T71" fmla="*/ 0 h 162"/>
                <a:gd name="T72" fmla="*/ 0 w 51"/>
                <a:gd name="T73" fmla="*/ 0 h 162"/>
                <a:gd name="T74" fmla="*/ 0 w 51"/>
                <a:gd name="T75" fmla="*/ 0 h 162"/>
                <a:gd name="T76" fmla="*/ 0 w 51"/>
                <a:gd name="T77" fmla="*/ 0 h 162"/>
                <a:gd name="T78" fmla="*/ 0 w 51"/>
                <a:gd name="T79" fmla="*/ 0 h 162"/>
                <a:gd name="T80" fmla="*/ 0 w 51"/>
                <a:gd name="T81" fmla="*/ 0 h 162"/>
                <a:gd name="T82" fmla="*/ 0 w 51"/>
                <a:gd name="T83" fmla="*/ 0 h 16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1" h="162">
                  <a:moveTo>
                    <a:pt x="19" y="162"/>
                  </a:moveTo>
                  <a:lnTo>
                    <a:pt x="22" y="157"/>
                  </a:lnTo>
                  <a:lnTo>
                    <a:pt x="25" y="152"/>
                  </a:lnTo>
                  <a:lnTo>
                    <a:pt x="29" y="147"/>
                  </a:lnTo>
                  <a:lnTo>
                    <a:pt x="31" y="142"/>
                  </a:lnTo>
                  <a:lnTo>
                    <a:pt x="34" y="136"/>
                  </a:lnTo>
                  <a:lnTo>
                    <a:pt x="36" y="131"/>
                  </a:lnTo>
                  <a:lnTo>
                    <a:pt x="38" y="126"/>
                  </a:lnTo>
                  <a:lnTo>
                    <a:pt x="40" y="120"/>
                  </a:lnTo>
                  <a:lnTo>
                    <a:pt x="42" y="115"/>
                  </a:lnTo>
                  <a:lnTo>
                    <a:pt x="45" y="110"/>
                  </a:lnTo>
                  <a:lnTo>
                    <a:pt x="46" y="104"/>
                  </a:lnTo>
                  <a:lnTo>
                    <a:pt x="47" y="99"/>
                  </a:lnTo>
                  <a:lnTo>
                    <a:pt x="48" y="94"/>
                  </a:lnTo>
                  <a:lnTo>
                    <a:pt x="49" y="87"/>
                  </a:lnTo>
                  <a:lnTo>
                    <a:pt x="50" y="82"/>
                  </a:lnTo>
                  <a:lnTo>
                    <a:pt x="50" y="77"/>
                  </a:lnTo>
                  <a:lnTo>
                    <a:pt x="51" y="71"/>
                  </a:lnTo>
                  <a:lnTo>
                    <a:pt x="51" y="67"/>
                  </a:lnTo>
                  <a:lnTo>
                    <a:pt x="50" y="62"/>
                  </a:lnTo>
                  <a:lnTo>
                    <a:pt x="50" y="56"/>
                  </a:lnTo>
                  <a:lnTo>
                    <a:pt x="50" y="52"/>
                  </a:lnTo>
                  <a:lnTo>
                    <a:pt x="49" y="47"/>
                  </a:lnTo>
                  <a:lnTo>
                    <a:pt x="48" y="43"/>
                  </a:lnTo>
                  <a:lnTo>
                    <a:pt x="47" y="38"/>
                  </a:lnTo>
                  <a:lnTo>
                    <a:pt x="45" y="34"/>
                  </a:lnTo>
                  <a:lnTo>
                    <a:pt x="44" y="30"/>
                  </a:lnTo>
                  <a:lnTo>
                    <a:pt x="41" y="27"/>
                  </a:lnTo>
                  <a:lnTo>
                    <a:pt x="39" y="22"/>
                  </a:lnTo>
                  <a:lnTo>
                    <a:pt x="37" y="19"/>
                  </a:lnTo>
                  <a:lnTo>
                    <a:pt x="35" y="16"/>
                  </a:lnTo>
                  <a:lnTo>
                    <a:pt x="33" y="14"/>
                  </a:lnTo>
                  <a:lnTo>
                    <a:pt x="30" y="11"/>
                  </a:lnTo>
                  <a:lnTo>
                    <a:pt x="27" y="9"/>
                  </a:lnTo>
                  <a:lnTo>
                    <a:pt x="24" y="6"/>
                  </a:lnTo>
                  <a:lnTo>
                    <a:pt x="21" y="5"/>
                  </a:lnTo>
                  <a:lnTo>
                    <a:pt x="18" y="3"/>
                  </a:lnTo>
                  <a:lnTo>
                    <a:pt x="14" y="2"/>
                  </a:lnTo>
                  <a:lnTo>
                    <a:pt x="11" y="1"/>
                  </a:lnTo>
                  <a:lnTo>
                    <a:pt x="7" y="0"/>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76" name="Freeform 431"/>
            <p:cNvSpPr>
              <a:spLocks/>
            </p:cNvSpPr>
            <p:nvPr/>
          </p:nvSpPr>
          <p:spPr bwMode="auto">
            <a:xfrm>
              <a:off x="3672" y="568"/>
              <a:ext cx="60" cy="86"/>
            </a:xfrm>
            <a:custGeom>
              <a:avLst/>
              <a:gdLst>
                <a:gd name="T0" fmla="*/ 4 w 221"/>
                <a:gd name="T1" fmla="*/ 0 h 315"/>
                <a:gd name="T2" fmla="*/ 0 w 221"/>
                <a:gd name="T3" fmla="*/ 6 h 315"/>
                <a:gd name="T4" fmla="*/ 3 w 221"/>
                <a:gd name="T5" fmla="*/ 6 h 315"/>
                <a:gd name="T6" fmla="*/ 0 60000 65536"/>
                <a:gd name="T7" fmla="*/ 0 60000 65536"/>
                <a:gd name="T8" fmla="*/ 0 60000 65536"/>
              </a:gdLst>
              <a:ahLst/>
              <a:cxnLst>
                <a:cxn ang="T6">
                  <a:pos x="T0" y="T1"/>
                </a:cxn>
                <a:cxn ang="T7">
                  <a:pos x="T2" y="T3"/>
                </a:cxn>
                <a:cxn ang="T8">
                  <a:pos x="T4" y="T5"/>
                </a:cxn>
              </a:cxnLst>
              <a:rect l="0" t="0" r="r" b="b"/>
              <a:pathLst>
                <a:path w="221" h="315">
                  <a:moveTo>
                    <a:pt x="221" y="0"/>
                  </a:moveTo>
                  <a:lnTo>
                    <a:pt x="0" y="315"/>
                  </a:lnTo>
                  <a:lnTo>
                    <a:pt x="148" y="3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77" name="Line 432"/>
            <p:cNvSpPr>
              <a:spLocks noChangeShapeType="1"/>
            </p:cNvSpPr>
            <p:nvPr/>
          </p:nvSpPr>
          <p:spPr bwMode="auto">
            <a:xfrm flipV="1">
              <a:off x="3770" y="524"/>
              <a:ext cx="14"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78" name="Freeform 433"/>
            <p:cNvSpPr>
              <a:spLocks/>
            </p:cNvSpPr>
            <p:nvPr/>
          </p:nvSpPr>
          <p:spPr bwMode="auto">
            <a:xfrm>
              <a:off x="3774" y="510"/>
              <a:ext cx="44" cy="160"/>
            </a:xfrm>
            <a:custGeom>
              <a:avLst/>
              <a:gdLst>
                <a:gd name="T0" fmla="*/ 0 w 157"/>
                <a:gd name="T1" fmla="*/ 12 h 583"/>
                <a:gd name="T2" fmla="*/ 0 w 157"/>
                <a:gd name="T3" fmla="*/ 12 h 583"/>
                <a:gd name="T4" fmla="*/ 0 w 157"/>
                <a:gd name="T5" fmla="*/ 12 h 583"/>
                <a:gd name="T6" fmla="*/ 1 w 157"/>
                <a:gd name="T7" fmla="*/ 11 h 583"/>
                <a:gd name="T8" fmla="*/ 1 w 157"/>
                <a:gd name="T9" fmla="*/ 11 h 583"/>
                <a:gd name="T10" fmla="*/ 1 w 157"/>
                <a:gd name="T11" fmla="*/ 10 h 583"/>
                <a:gd name="T12" fmla="*/ 1 w 157"/>
                <a:gd name="T13" fmla="*/ 10 h 583"/>
                <a:gd name="T14" fmla="*/ 1 w 157"/>
                <a:gd name="T15" fmla="*/ 10 h 583"/>
                <a:gd name="T16" fmla="*/ 1 w 157"/>
                <a:gd name="T17" fmla="*/ 10 h 583"/>
                <a:gd name="T18" fmla="*/ 1 w 157"/>
                <a:gd name="T19" fmla="*/ 9 h 583"/>
                <a:gd name="T20" fmla="*/ 2 w 157"/>
                <a:gd name="T21" fmla="*/ 9 h 583"/>
                <a:gd name="T22" fmla="*/ 2 w 157"/>
                <a:gd name="T23" fmla="*/ 9 h 583"/>
                <a:gd name="T24" fmla="*/ 2 w 157"/>
                <a:gd name="T25" fmla="*/ 8 h 583"/>
                <a:gd name="T26" fmla="*/ 2 w 157"/>
                <a:gd name="T27" fmla="*/ 8 h 583"/>
                <a:gd name="T28" fmla="*/ 2 w 157"/>
                <a:gd name="T29" fmla="*/ 8 h 583"/>
                <a:gd name="T30" fmla="*/ 2 w 157"/>
                <a:gd name="T31" fmla="*/ 7 h 583"/>
                <a:gd name="T32" fmla="*/ 2 w 157"/>
                <a:gd name="T33" fmla="*/ 7 h 583"/>
                <a:gd name="T34" fmla="*/ 2 w 157"/>
                <a:gd name="T35" fmla="*/ 7 h 583"/>
                <a:gd name="T36" fmla="*/ 3 w 157"/>
                <a:gd name="T37" fmla="*/ 6 h 583"/>
                <a:gd name="T38" fmla="*/ 3 w 157"/>
                <a:gd name="T39" fmla="*/ 6 h 583"/>
                <a:gd name="T40" fmla="*/ 3 w 157"/>
                <a:gd name="T41" fmla="*/ 6 h 583"/>
                <a:gd name="T42" fmla="*/ 3 w 157"/>
                <a:gd name="T43" fmla="*/ 5 h 583"/>
                <a:gd name="T44" fmla="*/ 3 w 157"/>
                <a:gd name="T45" fmla="*/ 5 h 583"/>
                <a:gd name="T46" fmla="*/ 3 w 157"/>
                <a:gd name="T47" fmla="*/ 5 h 583"/>
                <a:gd name="T48" fmla="*/ 3 w 157"/>
                <a:gd name="T49" fmla="*/ 4 h 583"/>
                <a:gd name="T50" fmla="*/ 3 w 157"/>
                <a:gd name="T51" fmla="*/ 4 h 583"/>
                <a:gd name="T52" fmla="*/ 3 w 157"/>
                <a:gd name="T53" fmla="*/ 4 h 583"/>
                <a:gd name="T54" fmla="*/ 3 w 157"/>
                <a:gd name="T55" fmla="*/ 4 h 583"/>
                <a:gd name="T56" fmla="*/ 3 w 157"/>
                <a:gd name="T57" fmla="*/ 3 h 583"/>
                <a:gd name="T58" fmla="*/ 3 w 157"/>
                <a:gd name="T59" fmla="*/ 3 h 583"/>
                <a:gd name="T60" fmla="*/ 3 w 157"/>
                <a:gd name="T61" fmla="*/ 2 h 583"/>
                <a:gd name="T62" fmla="*/ 3 w 157"/>
                <a:gd name="T63" fmla="*/ 2 h 583"/>
                <a:gd name="T64" fmla="*/ 3 w 157"/>
                <a:gd name="T65" fmla="*/ 2 h 583"/>
                <a:gd name="T66" fmla="*/ 3 w 157"/>
                <a:gd name="T67" fmla="*/ 1 h 583"/>
                <a:gd name="T68" fmla="*/ 3 w 157"/>
                <a:gd name="T69" fmla="*/ 1 h 583"/>
                <a:gd name="T70" fmla="*/ 3 w 157"/>
                <a:gd name="T71" fmla="*/ 1 h 583"/>
                <a:gd name="T72" fmla="*/ 3 w 157"/>
                <a:gd name="T73" fmla="*/ 1 h 583"/>
                <a:gd name="T74" fmla="*/ 3 w 157"/>
                <a:gd name="T75" fmla="*/ 0 h 583"/>
                <a:gd name="T76" fmla="*/ 3 w 157"/>
                <a:gd name="T77" fmla="*/ 0 h 58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7" h="583">
                  <a:moveTo>
                    <a:pt x="0" y="583"/>
                  </a:moveTo>
                  <a:lnTo>
                    <a:pt x="9" y="568"/>
                  </a:lnTo>
                  <a:lnTo>
                    <a:pt x="16" y="555"/>
                  </a:lnTo>
                  <a:lnTo>
                    <a:pt x="24" y="540"/>
                  </a:lnTo>
                  <a:lnTo>
                    <a:pt x="30" y="524"/>
                  </a:lnTo>
                  <a:lnTo>
                    <a:pt x="38" y="509"/>
                  </a:lnTo>
                  <a:lnTo>
                    <a:pt x="44" y="494"/>
                  </a:lnTo>
                  <a:lnTo>
                    <a:pt x="51" y="479"/>
                  </a:lnTo>
                  <a:lnTo>
                    <a:pt x="58" y="463"/>
                  </a:lnTo>
                  <a:lnTo>
                    <a:pt x="64" y="448"/>
                  </a:lnTo>
                  <a:lnTo>
                    <a:pt x="70" y="432"/>
                  </a:lnTo>
                  <a:lnTo>
                    <a:pt x="76" y="417"/>
                  </a:lnTo>
                  <a:lnTo>
                    <a:pt x="81" y="401"/>
                  </a:lnTo>
                  <a:lnTo>
                    <a:pt x="87" y="385"/>
                  </a:lnTo>
                  <a:lnTo>
                    <a:pt x="92" y="370"/>
                  </a:lnTo>
                  <a:lnTo>
                    <a:pt x="97" y="354"/>
                  </a:lnTo>
                  <a:lnTo>
                    <a:pt x="103" y="338"/>
                  </a:lnTo>
                  <a:lnTo>
                    <a:pt x="107" y="324"/>
                  </a:lnTo>
                  <a:lnTo>
                    <a:pt x="111" y="308"/>
                  </a:lnTo>
                  <a:lnTo>
                    <a:pt x="116" y="292"/>
                  </a:lnTo>
                  <a:lnTo>
                    <a:pt x="120" y="276"/>
                  </a:lnTo>
                  <a:lnTo>
                    <a:pt x="124" y="261"/>
                  </a:lnTo>
                  <a:lnTo>
                    <a:pt x="127" y="245"/>
                  </a:lnTo>
                  <a:lnTo>
                    <a:pt x="131" y="229"/>
                  </a:lnTo>
                  <a:lnTo>
                    <a:pt x="135" y="214"/>
                  </a:lnTo>
                  <a:lnTo>
                    <a:pt x="138" y="198"/>
                  </a:lnTo>
                  <a:lnTo>
                    <a:pt x="140" y="182"/>
                  </a:lnTo>
                  <a:lnTo>
                    <a:pt x="143" y="167"/>
                  </a:lnTo>
                  <a:lnTo>
                    <a:pt x="145" y="151"/>
                  </a:lnTo>
                  <a:lnTo>
                    <a:pt x="147" y="136"/>
                  </a:lnTo>
                  <a:lnTo>
                    <a:pt x="149" y="120"/>
                  </a:lnTo>
                  <a:lnTo>
                    <a:pt x="152" y="105"/>
                  </a:lnTo>
                  <a:lnTo>
                    <a:pt x="153" y="89"/>
                  </a:lnTo>
                  <a:lnTo>
                    <a:pt x="154" y="74"/>
                  </a:lnTo>
                  <a:lnTo>
                    <a:pt x="155" y="59"/>
                  </a:lnTo>
                  <a:lnTo>
                    <a:pt x="156" y="45"/>
                  </a:lnTo>
                  <a:lnTo>
                    <a:pt x="157" y="30"/>
                  </a:lnTo>
                  <a:lnTo>
                    <a:pt x="157" y="15"/>
                  </a:lnTo>
                  <a:lnTo>
                    <a:pt x="15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79" name="Freeform 434"/>
            <p:cNvSpPr>
              <a:spLocks/>
            </p:cNvSpPr>
            <p:nvPr/>
          </p:nvSpPr>
          <p:spPr bwMode="auto">
            <a:xfrm>
              <a:off x="3457" y="547"/>
              <a:ext cx="57" cy="57"/>
            </a:xfrm>
            <a:custGeom>
              <a:avLst/>
              <a:gdLst>
                <a:gd name="T0" fmla="*/ 4 w 212"/>
                <a:gd name="T1" fmla="*/ 2 h 212"/>
                <a:gd name="T2" fmla="*/ 4 w 212"/>
                <a:gd name="T3" fmla="*/ 2 h 212"/>
                <a:gd name="T4" fmla="*/ 4 w 212"/>
                <a:gd name="T5" fmla="*/ 1 h 212"/>
                <a:gd name="T6" fmla="*/ 4 w 212"/>
                <a:gd name="T7" fmla="*/ 1 h 212"/>
                <a:gd name="T8" fmla="*/ 4 w 212"/>
                <a:gd name="T9" fmla="*/ 1 h 212"/>
                <a:gd name="T10" fmla="*/ 4 w 212"/>
                <a:gd name="T11" fmla="*/ 1 h 212"/>
                <a:gd name="T12" fmla="*/ 3 w 212"/>
                <a:gd name="T13" fmla="*/ 1 h 212"/>
                <a:gd name="T14" fmla="*/ 3 w 212"/>
                <a:gd name="T15" fmla="*/ 1 h 212"/>
                <a:gd name="T16" fmla="*/ 3 w 212"/>
                <a:gd name="T17" fmla="*/ 1 h 212"/>
                <a:gd name="T18" fmla="*/ 3 w 212"/>
                <a:gd name="T19" fmla="*/ 0 h 212"/>
                <a:gd name="T20" fmla="*/ 3 w 212"/>
                <a:gd name="T21" fmla="*/ 0 h 212"/>
                <a:gd name="T22" fmla="*/ 3 w 212"/>
                <a:gd name="T23" fmla="*/ 0 h 212"/>
                <a:gd name="T24" fmla="*/ 2 w 212"/>
                <a:gd name="T25" fmla="*/ 0 h 212"/>
                <a:gd name="T26" fmla="*/ 2 w 212"/>
                <a:gd name="T27" fmla="*/ 0 h 212"/>
                <a:gd name="T28" fmla="*/ 2 w 212"/>
                <a:gd name="T29" fmla="*/ 0 h 212"/>
                <a:gd name="T30" fmla="*/ 2 w 212"/>
                <a:gd name="T31" fmla="*/ 0 h 212"/>
                <a:gd name="T32" fmla="*/ 2 w 212"/>
                <a:gd name="T33" fmla="*/ 0 h 212"/>
                <a:gd name="T34" fmla="*/ 1 w 212"/>
                <a:gd name="T35" fmla="*/ 0 h 212"/>
                <a:gd name="T36" fmla="*/ 1 w 212"/>
                <a:gd name="T37" fmla="*/ 0 h 212"/>
                <a:gd name="T38" fmla="*/ 1 w 212"/>
                <a:gd name="T39" fmla="*/ 0 h 212"/>
                <a:gd name="T40" fmla="*/ 1 w 212"/>
                <a:gd name="T41" fmla="*/ 1 h 212"/>
                <a:gd name="T42" fmla="*/ 1 w 212"/>
                <a:gd name="T43" fmla="*/ 1 h 212"/>
                <a:gd name="T44" fmla="*/ 1 w 212"/>
                <a:gd name="T45" fmla="*/ 1 h 212"/>
                <a:gd name="T46" fmla="*/ 0 w 212"/>
                <a:gd name="T47" fmla="*/ 1 h 212"/>
                <a:gd name="T48" fmla="*/ 0 w 212"/>
                <a:gd name="T49" fmla="*/ 1 h 212"/>
                <a:gd name="T50" fmla="*/ 0 w 212"/>
                <a:gd name="T51" fmla="*/ 1 h 212"/>
                <a:gd name="T52" fmla="*/ 0 w 212"/>
                <a:gd name="T53" fmla="*/ 1 h 212"/>
                <a:gd name="T54" fmla="*/ 0 w 212"/>
                <a:gd name="T55" fmla="*/ 2 h 212"/>
                <a:gd name="T56" fmla="*/ 0 w 212"/>
                <a:gd name="T57" fmla="*/ 2 h 212"/>
                <a:gd name="T58" fmla="*/ 0 w 212"/>
                <a:gd name="T59" fmla="*/ 2 h 212"/>
                <a:gd name="T60" fmla="*/ 0 w 212"/>
                <a:gd name="T61" fmla="*/ 2 h 212"/>
                <a:gd name="T62" fmla="*/ 0 w 212"/>
                <a:gd name="T63" fmla="*/ 2 h 212"/>
                <a:gd name="T64" fmla="*/ 0 w 212"/>
                <a:gd name="T65" fmla="*/ 3 h 212"/>
                <a:gd name="T66" fmla="*/ 0 w 212"/>
                <a:gd name="T67" fmla="*/ 3 h 212"/>
                <a:gd name="T68" fmla="*/ 0 w 212"/>
                <a:gd name="T69" fmla="*/ 3 h 212"/>
                <a:gd name="T70" fmla="*/ 1 w 212"/>
                <a:gd name="T71" fmla="*/ 3 h 212"/>
                <a:gd name="T72" fmla="*/ 1 w 212"/>
                <a:gd name="T73" fmla="*/ 3 h 212"/>
                <a:gd name="T74" fmla="*/ 1 w 212"/>
                <a:gd name="T75" fmla="*/ 4 h 212"/>
                <a:gd name="T76" fmla="*/ 1 w 212"/>
                <a:gd name="T77" fmla="*/ 4 h 212"/>
                <a:gd name="T78" fmla="*/ 1 w 212"/>
                <a:gd name="T79" fmla="*/ 4 h 212"/>
                <a:gd name="T80" fmla="*/ 1 w 212"/>
                <a:gd name="T81" fmla="*/ 4 h 212"/>
                <a:gd name="T82" fmla="*/ 2 w 212"/>
                <a:gd name="T83" fmla="*/ 4 h 212"/>
                <a:gd name="T84" fmla="*/ 2 w 212"/>
                <a:gd name="T85" fmla="*/ 4 h 212"/>
                <a:gd name="T86" fmla="*/ 2 w 212"/>
                <a:gd name="T87" fmla="*/ 4 h 212"/>
                <a:gd name="T88" fmla="*/ 2 w 212"/>
                <a:gd name="T89" fmla="*/ 4 h 212"/>
                <a:gd name="T90" fmla="*/ 2 w 212"/>
                <a:gd name="T91" fmla="*/ 4 h 212"/>
                <a:gd name="T92" fmla="*/ 3 w 212"/>
                <a:gd name="T93" fmla="*/ 4 h 212"/>
                <a:gd name="T94" fmla="*/ 3 w 212"/>
                <a:gd name="T95" fmla="*/ 4 h 212"/>
                <a:gd name="T96" fmla="*/ 3 w 212"/>
                <a:gd name="T97" fmla="*/ 4 h 212"/>
                <a:gd name="T98" fmla="*/ 3 w 212"/>
                <a:gd name="T99" fmla="*/ 4 h 212"/>
                <a:gd name="T100" fmla="*/ 3 w 212"/>
                <a:gd name="T101" fmla="*/ 3 h 212"/>
                <a:gd name="T102" fmla="*/ 3 w 212"/>
                <a:gd name="T103" fmla="*/ 3 h 212"/>
                <a:gd name="T104" fmla="*/ 4 w 212"/>
                <a:gd name="T105" fmla="*/ 3 h 212"/>
                <a:gd name="T106" fmla="*/ 4 w 212"/>
                <a:gd name="T107" fmla="*/ 3 h 212"/>
                <a:gd name="T108" fmla="*/ 4 w 212"/>
                <a:gd name="T109" fmla="*/ 3 h 212"/>
                <a:gd name="T110" fmla="*/ 4 w 212"/>
                <a:gd name="T111" fmla="*/ 3 h 212"/>
                <a:gd name="T112" fmla="*/ 4 w 212"/>
                <a:gd name="T113" fmla="*/ 2 h 212"/>
                <a:gd name="T114" fmla="*/ 4 w 212"/>
                <a:gd name="T115" fmla="*/ 2 h 212"/>
                <a:gd name="T116" fmla="*/ 4 w 212"/>
                <a:gd name="T117" fmla="*/ 2 h 2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2" h="212">
                  <a:moveTo>
                    <a:pt x="212" y="105"/>
                  </a:moveTo>
                  <a:lnTo>
                    <a:pt x="212" y="102"/>
                  </a:lnTo>
                  <a:lnTo>
                    <a:pt x="212" y="98"/>
                  </a:lnTo>
                  <a:lnTo>
                    <a:pt x="211" y="95"/>
                  </a:lnTo>
                  <a:lnTo>
                    <a:pt x="211" y="90"/>
                  </a:lnTo>
                  <a:lnTo>
                    <a:pt x="210" y="87"/>
                  </a:lnTo>
                  <a:lnTo>
                    <a:pt x="210" y="83"/>
                  </a:lnTo>
                  <a:lnTo>
                    <a:pt x="209" y="80"/>
                  </a:lnTo>
                  <a:lnTo>
                    <a:pt x="208" y="76"/>
                  </a:lnTo>
                  <a:lnTo>
                    <a:pt x="206" y="72"/>
                  </a:lnTo>
                  <a:lnTo>
                    <a:pt x="205" y="69"/>
                  </a:lnTo>
                  <a:lnTo>
                    <a:pt x="203" y="65"/>
                  </a:lnTo>
                  <a:lnTo>
                    <a:pt x="202" y="62"/>
                  </a:lnTo>
                  <a:lnTo>
                    <a:pt x="200" y="58"/>
                  </a:lnTo>
                  <a:lnTo>
                    <a:pt x="199" y="55"/>
                  </a:lnTo>
                  <a:lnTo>
                    <a:pt x="197" y="52"/>
                  </a:lnTo>
                  <a:lnTo>
                    <a:pt x="195" y="48"/>
                  </a:lnTo>
                  <a:lnTo>
                    <a:pt x="193" y="46"/>
                  </a:lnTo>
                  <a:lnTo>
                    <a:pt x="190" y="43"/>
                  </a:lnTo>
                  <a:lnTo>
                    <a:pt x="188" y="39"/>
                  </a:lnTo>
                  <a:lnTo>
                    <a:pt x="186" y="36"/>
                  </a:lnTo>
                  <a:lnTo>
                    <a:pt x="183" y="33"/>
                  </a:lnTo>
                  <a:lnTo>
                    <a:pt x="181" y="31"/>
                  </a:lnTo>
                  <a:lnTo>
                    <a:pt x="178" y="28"/>
                  </a:lnTo>
                  <a:lnTo>
                    <a:pt x="176" y="25"/>
                  </a:lnTo>
                  <a:lnTo>
                    <a:pt x="172" y="23"/>
                  </a:lnTo>
                  <a:lnTo>
                    <a:pt x="169" y="21"/>
                  </a:lnTo>
                  <a:lnTo>
                    <a:pt x="166" y="19"/>
                  </a:lnTo>
                  <a:lnTo>
                    <a:pt x="163" y="17"/>
                  </a:lnTo>
                  <a:lnTo>
                    <a:pt x="160" y="15"/>
                  </a:lnTo>
                  <a:lnTo>
                    <a:pt x="156" y="13"/>
                  </a:lnTo>
                  <a:lnTo>
                    <a:pt x="153" y="11"/>
                  </a:lnTo>
                  <a:lnTo>
                    <a:pt x="150" y="10"/>
                  </a:lnTo>
                  <a:lnTo>
                    <a:pt x="146" y="7"/>
                  </a:lnTo>
                  <a:lnTo>
                    <a:pt x="143" y="6"/>
                  </a:lnTo>
                  <a:lnTo>
                    <a:pt x="139" y="5"/>
                  </a:lnTo>
                  <a:lnTo>
                    <a:pt x="135" y="4"/>
                  </a:lnTo>
                  <a:lnTo>
                    <a:pt x="132" y="3"/>
                  </a:lnTo>
                  <a:lnTo>
                    <a:pt x="128" y="2"/>
                  </a:lnTo>
                  <a:lnTo>
                    <a:pt x="124" y="1"/>
                  </a:lnTo>
                  <a:lnTo>
                    <a:pt x="120" y="1"/>
                  </a:lnTo>
                  <a:lnTo>
                    <a:pt x="117" y="0"/>
                  </a:lnTo>
                  <a:lnTo>
                    <a:pt x="113" y="0"/>
                  </a:lnTo>
                  <a:lnTo>
                    <a:pt x="110" y="0"/>
                  </a:lnTo>
                  <a:lnTo>
                    <a:pt x="105" y="0"/>
                  </a:lnTo>
                  <a:lnTo>
                    <a:pt x="102" y="0"/>
                  </a:lnTo>
                  <a:lnTo>
                    <a:pt x="98" y="0"/>
                  </a:lnTo>
                  <a:lnTo>
                    <a:pt x="95" y="0"/>
                  </a:lnTo>
                  <a:lnTo>
                    <a:pt x="90" y="1"/>
                  </a:lnTo>
                  <a:lnTo>
                    <a:pt x="87" y="1"/>
                  </a:lnTo>
                  <a:lnTo>
                    <a:pt x="83" y="2"/>
                  </a:lnTo>
                  <a:lnTo>
                    <a:pt x="80" y="3"/>
                  </a:lnTo>
                  <a:lnTo>
                    <a:pt x="75" y="4"/>
                  </a:lnTo>
                  <a:lnTo>
                    <a:pt x="72" y="5"/>
                  </a:lnTo>
                  <a:lnTo>
                    <a:pt x="69" y="6"/>
                  </a:lnTo>
                  <a:lnTo>
                    <a:pt x="65" y="7"/>
                  </a:lnTo>
                  <a:lnTo>
                    <a:pt x="62" y="10"/>
                  </a:lnTo>
                  <a:lnTo>
                    <a:pt x="58" y="11"/>
                  </a:lnTo>
                  <a:lnTo>
                    <a:pt x="55" y="13"/>
                  </a:lnTo>
                  <a:lnTo>
                    <a:pt x="52" y="15"/>
                  </a:lnTo>
                  <a:lnTo>
                    <a:pt x="48" y="17"/>
                  </a:lnTo>
                  <a:lnTo>
                    <a:pt x="46" y="19"/>
                  </a:lnTo>
                  <a:lnTo>
                    <a:pt x="42" y="21"/>
                  </a:lnTo>
                  <a:lnTo>
                    <a:pt x="39" y="23"/>
                  </a:lnTo>
                  <a:lnTo>
                    <a:pt x="36" y="25"/>
                  </a:lnTo>
                  <a:lnTo>
                    <a:pt x="33" y="28"/>
                  </a:lnTo>
                  <a:lnTo>
                    <a:pt x="31" y="31"/>
                  </a:lnTo>
                  <a:lnTo>
                    <a:pt x="28" y="33"/>
                  </a:lnTo>
                  <a:lnTo>
                    <a:pt x="25" y="36"/>
                  </a:lnTo>
                  <a:lnTo>
                    <a:pt x="23" y="39"/>
                  </a:lnTo>
                  <a:lnTo>
                    <a:pt x="21" y="43"/>
                  </a:lnTo>
                  <a:lnTo>
                    <a:pt x="19" y="46"/>
                  </a:lnTo>
                  <a:lnTo>
                    <a:pt x="17" y="48"/>
                  </a:lnTo>
                  <a:lnTo>
                    <a:pt x="15" y="52"/>
                  </a:lnTo>
                  <a:lnTo>
                    <a:pt x="13" y="55"/>
                  </a:lnTo>
                  <a:lnTo>
                    <a:pt x="11" y="58"/>
                  </a:lnTo>
                  <a:lnTo>
                    <a:pt x="9" y="62"/>
                  </a:lnTo>
                  <a:lnTo>
                    <a:pt x="7" y="65"/>
                  </a:lnTo>
                  <a:lnTo>
                    <a:pt x="6" y="69"/>
                  </a:lnTo>
                  <a:lnTo>
                    <a:pt x="5" y="72"/>
                  </a:lnTo>
                  <a:lnTo>
                    <a:pt x="4" y="76"/>
                  </a:lnTo>
                  <a:lnTo>
                    <a:pt x="3" y="80"/>
                  </a:lnTo>
                  <a:lnTo>
                    <a:pt x="2" y="83"/>
                  </a:lnTo>
                  <a:lnTo>
                    <a:pt x="1" y="87"/>
                  </a:lnTo>
                  <a:lnTo>
                    <a:pt x="1" y="90"/>
                  </a:lnTo>
                  <a:lnTo>
                    <a:pt x="0" y="95"/>
                  </a:lnTo>
                  <a:lnTo>
                    <a:pt x="0" y="98"/>
                  </a:lnTo>
                  <a:lnTo>
                    <a:pt x="0" y="102"/>
                  </a:lnTo>
                  <a:lnTo>
                    <a:pt x="0" y="105"/>
                  </a:lnTo>
                  <a:lnTo>
                    <a:pt x="0" y="110"/>
                  </a:lnTo>
                  <a:lnTo>
                    <a:pt x="0" y="113"/>
                  </a:lnTo>
                  <a:lnTo>
                    <a:pt x="0" y="117"/>
                  </a:lnTo>
                  <a:lnTo>
                    <a:pt x="1" y="121"/>
                  </a:lnTo>
                  <a:lnTo>
                    <a:pt x="1" y="124"/>
                  </a:lnTo>
                  <a:lnTo>
                    <a:pt x="2" y="129"/>
                  </a:lnTo>
                  <a:lnTo>
                    <a:pt x="3" y="132"/>
                  </a:lnTo>
                  <a:lnTo>
                    <a:pt x="4" y="135"/>
                  </a:lnTo>
                  <a:lnTo>
                    <a:pt x="5" y="139"/>
                  </a:lnTo>
                  <a:lnTo>
                    <a:pt x="6" y="143"/>
                  </a:lnTo>
                  <a:lnTo>
                    <a:pt x="7" y="147"/>
                  </a:lnTo>
                  <a:lnTo>
                    <a:pt x="9" y="150"/>
                  </a:lnTo>
                  <a:lnTo>
                    <a:pt x="11" y="153"/>
                  </a:lnTo>
                  <a:lnTo>
                    <a:pt x="13" y="156"/>
                  </a:lnTo>
                  <a:lnTo>
                    <a:pt x="15" y="160"/>
                  </a:lnTo>
                  <a:lnTo>
                    <a:pt x="17" y="163"/>
                  </a:lnTo>
                  <a:lnTo>
                    <a:pt x="19" y="166"/>
                  </a:lnTo>
                  <a:lnTo>
                    <a:pt x="21" y="169"/>
                  </a:lnTo>
                  <a:lnTo>
                    <a:pt x="23" y="172"/>
                  </a:lnTo>
                  <a:lnTo>
                    <a:pt x="25" y="176"/>
                  </a:lnTo>
                  <a:lnTo>
                    <a:pt x="28" y="178"/>
                  </a:lnTo>
                  <a:lnTo>
                    <a:pt x="31" y="181"/>
                  </a:lnTo>
                  <a:lnTo>
                    <a:pt x="33" y="183"/>
                  </a:lnTo>
                  <a:lnTo>
                    <a:pt x="36" y="186"/>
                  </a:lnTo>
                  <a:lnTo>
                    <a:pt x="39" y="188"/>
                  </a:lnTo>
                  <a:lnTo>
                    <a:pt x="42" y="191"/>
                  </a:lnTo>
                  <a:lnTo>
                    <a:pt x="46" y="193"/>
                  </a:lnTo>
                  <a:lnTo>
                    <a:pt x="48" y="195"/>
                  </a:lnTo>
                  <a:lnTo>
                    <a:pt x="52" y="197"/>
                  </a:lnTo>
                  <a:lnTo>
                    <a:pt x="55" y="199"/>
                  </a:lnTo>
                  <a:lnTo>
                    <a:pt x="58" y="200"/>
                  </a:lnTo>
                  <a:lnTo>
                    <a:pt x="62" y="202"/>
                  </a:lnTo>
                  <a:lnTo>
                    <a:pt x="65" y="203"/>
                  </a:lnTo>
                  <a:lnTo>
                    <a:pt x="69" y="205"/>
                  </a:lnTo>
                  <a:lnTo>
                    <a:pt x="72" y="206"/>
                  </a:lnTo>
                  <a:lnTo>
                    <a:pt x="75" y="208"/>
                  </a:lnTo>
                  <a:lnTo>
                    <a:pt x="80" y="209"/>
                  </a:lnTo>
                  <a:lnTo>
                    <a:pt x="83" y="210"/>
                  </a:lnTo>
                  <a:lnTo>
                    <a:pt x="87" y="210"/>
                  </a:lnTo>
                  <a:lnTo>
                    <a:pt x="90" y="211"/>
                  </a:lnTo>
                  <a:lnTo>
                    <a:pt x="95" y="211"/>
                  </a:lnTo>
                  <a:lnTo>
                    <a:pt x="98" y="212"/>
                  </a:lnTo>
                  <a:lnTo>
                    <a:pt x="102" y="212"/>
                  </a:lnTo>
                  <a:lnTo>
                    <a:pt x="105" y="212"/>
                  </a:lnTo>
                  <a:lnTo>
                    <a:pt x="110" y="212"/>
                  </a:lnTo>
                  <a:lnTo>
                    <a:pt x="113" y="212"/>
                  </a:lnTo>
                  <a:lnTo>
                    <a:pt x="117" y="211"/>
                  </a:lnTo>
                  <a:lnTo>
                    <a:pt x="120" y="211"/>
                  </a:lnTo>
                  <a:lnTo>
                    <a:pt x="124" y="210"/>
                  </a:lnTo>
                  <a:lnTo>
                    <a:pt x="128" y="210"/>
                  </a:lnTo>
                  <a:lnTo>
                    <a:pt x="132" y="209"/>
                  </a:lnTo>
                  <a:lnTo>
                    <a:pt x="135" y="208"/>
                  </a:lnTo>
                  <a:lnTo>
                    <a:pt x="139" y="206"/>
                  </a:lnTo>
                  <a:lnTo>
                    <a:pt x="143" y="205"/>
                  </a:lnTo>
                  <a:lnTo>
                    <a:pt x="146" y="203"/>
                  </a:lnTo>
                  <a:lnTo>
                    <a:pt x="150" y="202"/>
                  </a:lnTo>
                  <a:lnTo>
                    <a:pt x="153" y="200"/>
                  </a:lnTo>
                  <a:lnTo>
                    <a:pt x="156" y="199"/>
                  </a:lnTo>
                  <a:lnTo>
                    <a:pt x="160" y="197"/>
                  </a:lnTo>
                  <a:lnTo>
                    <a:pt x="163" y="195"/>
                  </a:lnTo>
                  <a:lnTo>
                    <a:pt x="166" y="193"/>
                  </a:lnTo>
                  <a:lnTo>
                    <a:pt x="169" y="191"/>
                  </a:lnTo>
                  <a:lnTo>
                    <a:pt x="172" y="188"/>
                  </a:lnTo>
                  <a:lnTo>
                    <a:pt x="176" y="186"/>
                  </a:lnTo>
                  <a:lnTo>
                    <a:pt x="178" y="183"/>
                  </a:lnTo>
                  <a:lnTo>
                    <a:pt x="181" y="181"/>
                  </a:lnTo>
                  <a:lnTo>
                    <a:pt x="183" y="178"/>
                  </a:lnTo>
                  <a:lnTo>
                    <a:pt x="186" y="176"/>
                  </a:lnTo>
                  <a:lnTo>
                    <a:pt x="188" y="172"/>
                  </a:lnTo>
                  <a:lnTo>
                    <a:pt x="190" y="169"/>
                  </a:lnTo>
                  <a:lnTo>
                    <a:pt x="193" y="166"/>
                  </a:lnTo>
                  <a:lnTo>
                    <a:pt x="195" y="163"/>
                  </a:lnTo>
                  <a:lnTo>
                    <a:pt x="197" y="160"/>
                  </a:lnTo>
                  <a:lnTo>
                    <a:pt x="199" y="156"/>
                  </a:lnTo>
                  <a:lnTo>
                    <a:pt x="200" y="153"/>
                  </a:lnTo>
                  <a:lnTo>
                    <a:pt x="202" y="150"/>
                  </a:lnTo>
                  <a:lnTo>
                    <a:pt x="203" y="147"/>
                  </a:lnTo>
                  <a:lnTo>
                    <a:pt x="205" y="143"/>
                  </a:lnTo>
                  <a:lnTo>
                    <a:pt x="206" y="139"/>
                  </a:lnTo>
                  <a:lnTo>
                    <a:pt x="208" y="135"/>
                  </a:lnTo>
                  <a:lnTo>
                    <a:pt x="209" y="132"/>
                  </a:lnTo>
                  <a:lnTo>
                    <a:pt x="210" y="129"/>
                  </a:lnTo>
                  <a:lnTo>
                    <a:pt x="210" y="124"/>
                  </a:lnTo>
                  <a:lnTo>
                    <a:pt x="211" y="121"/>
                  </a:lnTo>
                  <a:lnTo>
                    <a:pt x="211" y="117"/>
                  </a:lnTo>
                  <a:lnTo>
                    <a:pt x="212" y="113"/>
                  </a:lnTo>
                  <a:lnTo>
                    <a:pt x="212" y="110"/>
                  </a:lnTo>
                  <a:lnTo>
                    <a:pt x="212" y="10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395699" name="Line 435"/>
          <p:cNvSpPr>
            <a:spLocks noChangeShapeType="1"/>
          </p:cNvSpPr>
          <p:nvPr/>
        </p:nvSpPr>
        <p:spPr bwMode="auto">
          <a:xfrm>
            <a:off x="3841750" y="912813"/>
            <a:ext cx="0" cy="51641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5700" name="Group 436"/>
          <p:cNvGrpSpPr>
            <a:grpSpLocks/>
          </p:cNvGrpSpPr>
          <p:nvPr/>
        </p:nvGrpSpPr>
        <p:grpSpPr bwMode="auto">
          <a:xfrm>
            <a:off x="3797300" y="5854700"/>
            <a:ext cx="225425" cy="268288"/>
            <a:chOff x="3457" y="3688"/>
            <a:chExt cx="142" cy="169"/>
          </a:xfrm>
        </p:grpSpPr>
        <p:sp>
          <p:nvSpPr>
            <p:cNvPr id="111669" name="Freeform 437"/>
            <p:cNvSpPr>
              <a:spLocks/>
            </p:cNvSpPr>
            <p:nvPr/>
          </p:nvSpPr>
          <p:spPr bwMode="auto">
            <a:xfrm>
              <a:off x="3564" y="3688"/>
              <a:ext cx="35" cy="132"/>
            </a:xfrm>
            <a:custGeom>
              <a:avLst/>
              <a:gdLst>
                <a:gd name="T0" fmla="*/ 0 w 128"/>
                <a:gd name="T1" fmla="*/ 10 h 478"/>
                <a:gd name="T2" fmla="*/ 3 w 128"/>
                <a:gd name="T3" fmla="*/ 0 h 478"/>
                <a:gd name="T4" fmla="*/ 1 w 128"/>
                <a:gd name="T5" fmla="*/ 2 h 478"/>
                <a:gd name="T6" fmla="*/ 0 60000 65536"/>
                <a:gd name="T7" fmla="*/ 0 60000 65536"/>
                <a:gd name="T8" fmla="*/ 0 60000 65536"/>
              </a:gdLst>
              <a:ahLst/>
              <a:cxnLst>
                <a:cxn ang="T6">
                  <a:pos x="T0" y="T1"/>
                </a:cxn>
                <a:cxn ang="T7">
                  <a:pos x="T2" y="T3"/>
                </a:cxn>
                <a:cxn ang="T8">
                  <a:pos x="T4" y="T5"/>
                </a:cxn>
              </a:cxnLst>
              <a:rect l="0" t="0" r="r" b="b"/>
              <a:pathLst>
                <a:path w="128" h="478">
                  <a:moveTo>
                    <a:pt x="0" y="478"/>
                  </a:moveTo>
                  <a:lnTo>
                    <a:pt x="128" y="0"/>
                  </a:lnTo>
                  <a:lnTo>
                    <a:pt x="24" y="10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70" name="Freeform 438"/>
            <p:cNvSpPr>
              <a:spLocks/>
            </p:cNvSpPr>
            <p:nvPr/>
          </p:nvSpPr>
          <p:spPr bwMode="auto">
            <a:xfrm>
              <a:off x="3457" y="3797"/>
              <a:ext cx="57" cy="60"/>
            </a:xfrm>
            <a:custGeom>
              <a:avLst/>
              <a:gdLst>
                <a:gd name="T0" fmla="*/ 4 w 212"/>
                <a:gd name="T1" fmla="*/ 2 h 213"/>
                <a:gd name="T2" fmla="*/ 4 w 212"/>
                <a:gd name="T3" fmla="*/ 2 h 213"/>
                <a:gd name="T4" fmla="*/ 4 w 212"/>
                <a:gd name="T5" fmla="*/ 2 h 213"/>
                <a:gd name="T6" fmla="*/ 4 w 212"/>
                <a:gd name="T7" fmla="*/ 1 h 213"/>
                <a:gd name="T8" fmla="*/ 4 w 212"/>
                <a:gd name="T9" fmla="*/ 1 h 213"/>
                <a:gd name="T10" fmla="*/ 4 w 212"/>
                <a:gd name="T11" fmla="*/ 1 h 213"/>
                <a:gd name="T12" fmla="*/ 4 w 212"/>
                <a:gd name="T13" fmla="*/ 1 h 213"/>
                <a:gd name="T14" fmla="*/ 3 w 212"/>
                <a:gd name="T15" fmla="*/ 1 h 213"/>
                <a:gd name="T16" fmla="*/ 3 w 212"/>
                <a:gd name="T17" fmla="*/ 1 h 213"/>
                <a:gd name="T18" fmla="*/ 3 w 212"/>
                <a:gd name="T19" fmla="*/ 0 h 213"/>
                <a:gd name="T20" fmla="*/ 3 w 212"/>
                <a:gd name="T21" fmla="*/ 0 h 213"/>
                <a:gd name="T22" fmla="*/ 3 w 212"/>
                <a:gd name="T23" fmla="*/ 0 h 213"/>
                <a:gd name="T24" fmla="*/ 3 w 212"/>
                <a:gd name="T25" fmla="*/ 0 h 213"/>
                <a:gd name="T26" fmla="*/ 2 w 212"/>
                <a:gd name="T27" fmla="*/ 0 h 213"/>
                <a:gd name="T28" fmla="*/ 2 w 212"/>
                <a:gd name="T29" fmla="*/ 0 h 213"/>
                <a:gd name="T30" fmla="*/ 2 w 212"/>
                <a:gd name="T31" fmla="*/ 0 h 213"/>
                <a:gd name="T32" fmla="*/ 2 w 212"/>
                <a:gd name="T33" fmla="*/ 0 h 213"/>
                <a:gd name="T34" fmla="*/ 2 w 212"/>
                <a:gd name="T35" fmla="*/ 0 h 213"/>
                <a:gd name="T36" fmla="*/ 1 w 212"/>
                <a:gd name="T37" fmla="*/ 0 h 213"/>
                <a:gd name="T38" fmla="*/ 1 w 212"/>
                <a:gd name="T39" fmla="*/ 0 h 213"/>
                <a:gd name="T40" fmla="*/ 1 w 212"/>
                <a:gd name="T41" fmla="*/ 0 h 213"/>
                <a:gd name="T42" fmla="*/ 1 w 212"/>
                <a:gd name="T43" fmla="*/ 1 h 213"/>
                <a:gd name="T44" fmla="*/ 1 w 212"/>
                <a:gd name="T45" fmla="*/ 1 h 213"/>
                <a:gd name="T46" fmla="*/ 1 w 212"/>
                <a:gd name="T47" fmla="*/ 1 h 213"/>
                <a:gd name="T48" fmla="*/ 0 w 212"/>
                <a:gd name="T49" fmla="*/ 1 h 213"/>
                <a:gd name="T50" fmla="*/ 0 w 212"/>
                <a:gd name="T51" fmla="*/ 1 h 213"/>
                <a:gd name="T52" fmla="*/ 0 w 212"/>
                <a:gd name="T53" fmla="*/ 1 h 213"/>
                <a:gd name="T54" fmla="*/ 0 w 212"/>
                <a:gd name="T55" fmla="*/ 2 h 213"/>
                <a:gd name="T56" fmla="*/ 0 w 212"/>
                <a:gd name="T57" fmla="*/ 2 h 213"/>
                <a:gd name="T58" fmla="*/ 0 w 212"/>
                <a:gd name="T59" fmla="*/ 2 h 213"/>
                <a:gd name="T60" fmla="*/ 0 w 212"/>
                <a:gd name="T61" fmla="*/ 2 h 213"/>
                <a:gd name="T62" fmla="*/ 0 w 212"/>
                <a:gd name="T63" fmla="*/ 3 h 213"/>
                <a:gd name="T64" fmla="*/ 0 w 212"/>
                <a:gd name="T65" fmla="*/ 3 h 213"/>
                <a:gd name="T66" fmla="*/ 0 w 212"/>
                <a:gd name="T67" fmla="*/ 3 h 213"/>
                <a:gd name="T68" fmla="*/ 0 w 212"/>
                <a:gd name="T69" fmla="*/ 3 h 213"/>
                <a:gd name="T70" fmla="*/ 0 w 212"/>
                <a:gd name="T71" fmla="*/ 4 h 213"/>
                <a:gd name="T72" fmla="*/ 0 w 212"/>
                <a:gd name="T73" fmla="*/ 4 h 213"/>
                <a:gd name="T74" fmla="*/ 1 w 212"/>
                <a:gd name="T75" fmla="*/ 4 h 213"/>
                <a:gd name="T76" fmla="*/ 1 w 212"/>
                <a:gd name="T77" fmla="*/ 4 h 213"/>
                <a:gd name="T78" fmla="*/ 1 w 212"/>
                <a:gd name="T79" fmla="*/ 4 h 213"/>
                <a:gd name="T80" fmla="*/ 1 w 212"/>
                <a:gd name="T81" fmla="*/ 4 h 213"/>
                <a:gd name="T82" fmla="*/ 1 w 212"/>
                <a:gd name="T83" fmla="*/ 5 h 213"/>
                <a:gd name="T84" fmla="*/ 1 w 212"/>
                <a:gd name="T85" fmla="*/ 5 h 213"/>
                <a:gd name="T86" fmla="*/ 2 w 212"/>
                <a:gd name="T87" fmla="*/ 5 h 213"/>
                <a:gd name="T88" fmla="*/ 2 w 212"/>
                <a:gd name="T89" fmla="*/ 5 h 213"/>
                <a:gd name="T90" fmla="*/ 2 w 212"/>
                <a:gd name="T91" fmla="*/ 5 h 213"/>
                <a:gd name="T92" fmla="*/ 2 w 212"/>
                <a:gd name="T93" fmla="*/ 5 h 213"/>
                <a:gd name="T94" fmla="*/ 2 w 212"/>
                <a:gd name="T95" fmla="*/ 5 h 213"/>
                <a:gd name="T96" fmla="*/ 3 w 212"/>
                <a:gd name="T97" fmla="*/ 5 h 213"/>
                <a:gd name="T98" fmla="*/ 3 w 212"/>
                <a:gd name="T99" fmla="*/ 5 h 213"/>
                <a:gd name="T100" fmla="*/ 3 w 212"/>
                <a:gd name="T101" fmla="*/ 5 h 213"/>
                <a:gd name="T102" fmla="*/ 3 w 212"/>
                <a:gd name="T103" fmla="*/ 4 h 213"/>
                <a:gd name="T104" fmla="*/ 3 w 212"/>
                <a:gd name="T105" fmla="*/ 4 h 213"/>
                <a:gd name="T106" fmla="*/ 3 w 212"/>
                <a:gd name="T107" fmla="*/ 4 h 213"/>
                <a:gd name="T108" fmla="*/ 4 w 212"/>
                <a:gd name="T109" fmla="*/ 4 h 213"/>
                <a:gd name="T110" fmla="*/ 4 w 212"/>
                <a:gd name="T111" fmla="*/ 4 h 213"/>
                <a:gd name="T112" fmla="*/ 4 w 212"/>
                <a:gd name="T113" fmla="*/ 3 h 213"/>
                <a:gd name="T114" fmla="*/ 4 w 212"/>
                <a:gd name="T115" fmla="*/ 3 h 213"/>
                <a:gd name="T116" fmla="*/ 4 w 212"/>
                <a:gd name="T117" fmla="*/ 3 h 213"/>
                <a:gd name="T118" fmla="*/ 4 w 212"/>
                <a:gd name="T119" fmla="*/ 3 h 213"/>
                <a:gd name="T120" fmla="*/ 4 w 212"/>
                <a:gd name="T121" fmla="*/ 3 h 2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12" h="213">
                  <a:moveTo>
                    <a:pt x="212" y="106"/>
                  </a:moveTo>
                  <a:lnTo>
                    <a:pt x="212" y="102"/>
                  </a:lnTo>
                  <a:lnTo>
                    <a:pt x="212" y="99"/>
                  </a:lnTo>
                  <a:lnTo>
                    <a:pt x="211" y="96"/>
                  </a:lnTo>
                  <a:lnTo>
                    <a:pt x="211" y="92"/>
                  </a:lnTo>
                  <a:lnTo>
                    <a:pt x="210" y="88"/>
                  </a:lnTo>
                  <a:lnTo>
                    <a:pt x="210" y="85"/>
                  </a:lnTo>
                  <a:lnTo>
                    <a:pt x="209" y="81"/>
                  </a:lnTo>
                  <a:lnTo>
                    <a:pt x="208" y="78"/>
                  </a:lnTo>
                  <a:lnTo>
                    <a:pt x="206" y="75"/>
                  </a:lnTo>
                  <a:lnTo>
                    <a:pt x="205" y="70"/>
                  </a:lnTo>
                  <a:lnTo>
                    <a:pt x="204" y="67"/>
                  </a:lnTo>
                  <a:lnTo>
                    <a:pt x="203" y="64"/>
                  </a:lnTo>
                  <a:lnTo>
                    <a:pt x="201" y="61"/>
                  </a:lnTo>
                  <a:lnTo>
                    <a:pt x="200" y="57"/>
                  </a:lnTo>
                  <a:lnTo>
                    <a:pt x="198" y="54"/>
                  </a:lnTo>
                  <a:lnTo>
                    <a:pt x="196" y="51"/>
                  </a:lnTo>
                  <a:lnTo>
                    <a:pt x="195" y="48"/>
                  </a:lnTo>
                  <a:lnTo>
                    <a:pt x="193" y="45"/>
                  </a:lnTo>
                  <a:lnTo>
                    <a:pt x="190" y="43"/>
                  </a:lnTo>
                  <a:lnTo>
                    <a:pt x="188" y="39"/>
                  </a:lnTo>
                  <a:lnTo>
                    <a:pt x="185" y="36"/>
                  </a:lnTo>
                  <a:lnTo>
                    <a:pt x="183" y="34"/>
                  </a:lnTo>
                  <a:lnTo>
                    <a:pt x="181" y="31"/>
                  </a:lnTo>
                  <a:lnTo>
                    <a:pt x="178" y="29"/>
                  </a:lnTo>
                  <a:lnTo>
                    <a:pt x="176" y="27"/>
                  </a:lnTo>
                  <a:lnTo>
                    <a:pt x="172" y="24"/>
                  </a:lnTo>
                  <a:lnTo>
                    <a:pt x="169" y="21"/>
                  </a:lnTo>
                  <a:lnTo>
                    <a:pt x="167" y="19"/>
                  </a:lnTo>
                  <a:lnTo>
                    <a:pt x="164" y="18"/>
                  </a:lnTo>
                  <a:lnTo>
                    <a:pt x="161" y="16"/>
                  </a:lnTo>
                  <a:lnTo>
                    <a:pt x="157" y="14"/>
                  </a:lnTo>
                  <a:lnTo>
                    <a:pt x="154" y="12"/>
                  </a:lnTo>
                  <a:lnTo>
                    <a:pt x="151" y="11"/>
                  </a:lnTo>
                  <a:lnTo>
                    <a:pt x="148" y="9"/>
                  </a:lnTo>
                  <a:lnTo>
                    <a:pt x="145" y="7"/>
                  </a:lnTo>
                  <a:lnTo>
                    <a:pt x="141" y="6"/>
                  </a:lnTo>
                  <a:lnTo>
                    <a:pt x="137" y="5"/>
                  </a:lnTo>
                  <a:lnTo>
                    <a:pt x="134" y="4"/>
                  </a:lnTo>
                  <a:lnTo>
                    <a:pt x="131" y="3"/>
                  </a:lnTo>
                  <a:lnTo>
                    <a:pt x="128" y="2"/>
                  </a:lnTo>
                  <a:lnTo>
                    <a:pt x="123" y="2"/>
                  </a:lnTo>
                  <a:lnTo>
                    <a:pt x="120" y="1"/>
                  </a:lnTo>
                  <a:lnTo>
                    <a:pt x="116" y="1"/>
                  </a:lnTo>
                  <a:lnTo>
                    <a:pt x="113" y="0"/>
                  </a:lnTo>
                  <a:lnTo>
                    <a:pt x="110" y="0"/>
                  </a:lnTo>
                  <a:lnTo>
                    <a:pt x="105" y="0"/>
                  </a:lnTo>
                  <a:lnTo>
                    <a:pt x="102" y="0"/>
                  </a:lnTo>
                  <a:lnTo>
                    <a:pt x="99" y="0"/>
                  </a:lnTo>
                  <a:lnTo>
                    <a:pt x="95" y="1"/>
                  </a:lnTo>
                  <a:lnTo>
                    <a:pt x="91" y="1"/>
                  </a:lnTo>
                  <a:lnTo>
                    <a:pt x="87" y="2"/>
                  </a:lnTo>
                  <a:lnTo>
                    <a:pt x="84" y="2"/>
                  </a:lnTo>
                  <a:lnTo>
                    <a:pt x="81" y="3"/>
                  </a:lnTo>
                  <a:lnTo>
                    <a:pt x="77" y="4"/>
                  </a:lnTo>
                  <a:lnTo>
                    <a:pt x="73" y="5"/>
                  </a:lnTo>
                  <a:lnTo>
                    <a:pt x="70" y="6"/>
                  </a:lnTo>
                  <a:lnTo>
                    <a:pt x="67" y="7"/>
                  </a:lnTo>
                  <a:lnTo>
                    <a:pt x="64" y="9"/>
                  </a:lnTo>
                  <a:lnTo>
                    <a:pt x="61" y="11"/>
                  </a:lnTo>
                  <a:lnTo>
                    <a:pt x="57" y="12"/>
                  </a:lnTo>
                  <a:lnTo>
                    <a:pt x="54" y="14"/>
                  </a:lnTo>
                  <a:lnTo>
                    <a:pt x="51" y="16"/>
                  </a:lnTo>
                  <a:lnTo>
                    <a:pt x="48" y="18"/>
                  </a:lnTo>
                  <a:lnTo>
                    <a:pt x="45" y="19"/>
                  </a:lnTo>
                  <a:lnTo>
                    <a:pt x="41" y="21"/>
                  </a:lnTo>
                  <a:lnTo>
                    <a:pt x="38" y="24"/>
                  </a:lnTo>
                  <a:lnTo>
                    <a:pt x="36" y="27"/>
                  </a:lnTo>
                  <a:lnTo>
                    <a:pt x="33" y="29"/>
                  </a:lnTo>
                  <a:lnTo>
                    <a:pt x="31" y="31"/>
                  </a:lnTo>
                  <a:lnTo>
                    <a:pt x="29" y="34"/>
                  </a:lnTo>
                  <a:lnTo>
                    <a:pt x="25" y="36"/>
                  </a:lnTo>
                  <a:lnTo>
                    <a:pt x="23" y="39"/>
                  </a:lnTo>
                  <a:lnTo>
                    <a:pt x="21" y="43"/>
                  </a:lnTo>
                  <a:lnTo>
                    <a:pt x="19" y="45"/>
                  </a:lnTo>
                  <a:lnTo>
                    <a:pt x="17" y="48"/>
                  </a:lnTo>
                  <a:lnTo>
                    <a:pt x="15" y="51"/>
                  </a:lnTo>
                  <a:lnTo>
                    <a:pt x="14" y="54"/>
                  </a:lnTo>
                  <a:lnTo>
                    <a:pt x="12" y="57"/>
                  </a:lnTo>
                  <a:lnTo>
                    <a:pt x="9" y="61"/>
                  </a:lnTo>
                  <a:lnTo>
                    <a:pt x="8" y="64"/>
                  </a:lnTo>
                  <a:lnTo>
                    <a:pt x="7" y="67"/>
                  </a:lnTo>
                  <a:lnTo>
                    <a:pt x="5" y="70"/>
                  </a:lnTo>
                  <a:lnTo>
                    <a:pt x="4" y="75"/>
                  </a:lnTo>
                  <a:lnTo>
                    <a:pt x="3" y="78"/>
                  </a:lnTo>
                  <a:lnTo>
                    <a:pt x="3" y="81"/>
                  </a:lnTo>
                  <a:lnTo>
                    <a:pt x="2" y="85"/>
                  </a:lnTo>
                  <a:lnTo>
                    <a:pt x="1" y="88"/>
                  </a:lnTo>
                  <a:lnTo>
                    <a:pt x="1" y="92"/>
                  </a:lnTo>
                  <a:lnTo>
                    <a:pt x="0" y="96"/>
                  </a:lnTo>
                  <a:lnTo>
                    <a:pt x="0" y="99"/>
                  </a:lnTo>
                  <a:lnTo>
                    <a:pt x="0" y="102"/>
                  </a:lnTo>
                  <a:lnTo>
                    <a:pt x="0" y="106"/>
                  </a:lnTo>
                  <a:lnTo>
                    <a:pt x="0" y="110"/>
                  </a:lnTo>
                  <a:lnTo>
                    <a:pt x="0" y="114"/>
                  </a:lnTo>
                  <a:lnTo>
                    <a:pt x="0" y="117"/>
                  </a:lnTo>
                  <a:lnTo>
                    <a:pt x="1" y="120"/>
                  </a:lnTo>
                  <a:lnTo>
                    <a:pt x="1" y="125"/>
                  </a:lnTo>
                  <a:lnTo>
                    <a:pt x="2" y="128"/>
                  </a:lnTo>
                  <a:lnTo>
                    <a:pt x="3" y="131"/>
                  </a:lnTo>
                  <a:lnTo>
                    <a:pt x="3" y="135"/>
                  </a:lnTo>
                  <a:lnTo>
                    <a:pt x="4" y="138"/>
                  </a:lnTo>
                  <a:lnTo>
                    <a:pt x="5" y="142"/>
                  </a:lnTo>
                  <a:lnTo>
                    <a:pt x="7" y="145"/>
                  </a:lnTo>
                  <a:lnTo>
                    <a:pt x="8" y="149"/>
                  </a:lnTo>
                  <a:lnTo>
                    <a:pt x="9" y="152"/>
                  </a:lnTo>
                  <a:lnTo>
                    <a:pt x="12" y="155"/>
                  </a:lnTo>
                  <a:lnTo>
                    <a:pt x="14" y="159"/>
                  </a:lnTo>
                  <a:lnTo>
                    <a:pt x="15" y="162"/>
                  </a:lnTo>
                  <a:lnTo>
                    <a:pt x="17" y="165"/>
                  </a:lnTo>
                  <a:lnTo>
                    <a:pt x="19" y="167"/>
                  </a:lnTo>
                  <a:lnTo>
                    <a:pt x="21" y="170"/>
                  </a:lnTo>
                  <a:lnTo>
                    <a:pt x="23" y="174"/>
                  </a:lnTo>
                  <a:lnTo>
                    <a:pt x="25" y="176"/>
                  </a:lnTo>
                  <a:lnTo>
                    <a:pt x="29" y="179"/>
                  </a:lnTo>
                  <a:lnTo>
                    <a:pt x="31" y="181"/>
                  </a:lnTo>
                  <a:lnTo>
                    <a:pt x="33" y="184"/>
                  </a:lnTo>
                  <a:lnTo>
                    <a:pt x="36" y="186"/>
                  </a:lnTo>
                  <a:lnTo>
                    <a:pt x="38" y="188"/>
                  </a:lnTo>
                  <a:lnTo>
                    <a:pt x="41" y="191"/>
                  </a:lnTo>
                  <a:lnTo>
                    <a:pt x="45" y="193"/>
                  </a:lnTo>
                  <a:lnTo>
                    <a:pt x="48" y="195"/>
                  </a:lnTo>
                  <a:lnTo>
                    <a:pt x="51" y="197"/>
                  </a:lnTo>
                  <a:lnTo>
                    <a:pt x="54" y="199"/>
                  </a:lnTo>
                  <a:lnTo>
                    <a:pt x="57" y="200"/>
                  </a:lnTo>
                  <a:lnTo>
                    <a:pt x="61" y="202"/>
                  </a:lnTo>
                  <a:lnTo>
                    <a:pt x="64" y="203"/>
                  </a:lnTo>
                  <a:lnTo>
                    <a:pt x="67" y="205"/>
                  </a:lnTo>
                  <a:lnTo>
                    <a:pt x="70" y="207"/>
                  </a:lnTo>
                  <a:lnTo>
                    <a:pt x="73" y="208"/>
                  </a:lnTo>
                  <a:lnTo>
                    <a:pt x="77" y="209"/>
                  </a:lnTo>
                  <a:lnTo>
                    <a:pt x="81" y="210"/>
                  </a:lnTo>
                  <a:lnTo>
                    <a:pt x="84" y="210"/>
                  </a:lnTo>
                  <a:lnTo>
                    <a:pt x="87" y="211"/>
                  </a:lnTo>
                  <a:lnTo>
                    <a:pt x="91" y="212"/>
                  </a:lnTo>
                  <a:lnTo>
                    <a:pt x="95" y="212"/>
                  </a:lnTo>
                  <a:lnTo>
                    <a:pt x="99" y="212"/>
                  </a:lnTo>
                  <a:lnTo>
                    <a:pt x="102" y="212"/>
                  </a:lnTo>
                  <a:lnTo>
                    <a:pt x="105" y="213"/>
                  </a:lnTo>
                  <a:lnTo>
                    <a:pt x="110" y="212"/>
                  </a:lnTo>
                  <a:lnTo>
                    <a:pt x="113" y="212"/>
                  </a:lnTo>
                  <a:lnTo>
                    <a:pt x="116" y="212"/>
                  </a:lnTo>
                  <a:lnTo>
                    <a:pt x="120" y="212"/>
                  </a:lnTo>
                  <a:lnTo>
                    <a:pt x="123" y="211"/>
                  </a:lnTo>
                  <a:lnTo>
                    <a:pt x="128" y="210"/>
                  </a:lnTo>
                  <a:lnTo>
                    <a:pt x="131" y="210"/>
                  </a:lnTo>
                  <a:lnTo>
                    <a:pt x="134" y="209"/>
                  </a:lnTo>
                  <a:lnTo>
                    <a:pt x="137" y="208"/>
                  </a:lnTo>
                  <a:lnTo>
                    <a:pt x="141" y="207"/>
                  </a:lnTo>
                  <a:lnTo>
                    <a:pt x="145" y="205"/>
                  </a:lnTo>
                  <a:lnTo>
                    <a:pt x="148" y="203"/>
                  </a:lnTo>
                  <a:lnTo>
                    <a:pt x="151" y="202"/>
                  </a:lnTo>
                  <a:lnTo>
                    <a:pt x="154" y="200"/>
                  </a:lnTo>
                  <a:lnTo>
                    <a:pt x="157" y="199"/>
                  </a:lnTo>
                  <a:lnTo>
                    <a:pt x="161" y="197"/>
                  </a:lnTo>
                  <a:lnTo>
                    <a:pt x="164" y="195"/>
                  </a:lnTo>
                  <a:lnTo>
                    <a:pt x="167" y="193"/>
                  </a:lnTo>
                  <a:lnTo>
                    <a:pt x="169" y="191"/>
                  </a:lnTo>
                  <a:lnTo>
                    <a:pt x="172" y="188"/>
                  </a:lnTo>
                  <a:lnTo>
                    <a:pt x="176" y="186"/>
                  </a:lnTo>
                  <a:lnTo>
                    <a:pt x="178" y="184"/>
                  </a:lnTo>
                  <a:lnTo>
                    <a:pt x="181" y="181"/>
                  </a:lnTo>
                  <a:lnTo>
                    <a:pt x="183" y="179"/>
                  </a:lnTo>
                  <a:lnTo>
                    <a:pt x="185" y="176"/>
                  </a:lnTo>
                  <a:lnTo>
                    <a:pt x="188" y="174"/>
                  </a:lnTo>
                  <a:lnTo>
                    <a:pt x="190" y="170"/>
                  </a:lnTo>
                  <a:lnTo>
                    <a:pt x="193" y="167"/>
                  </a:lnTo>
                  <a:lnTo>
                    <a:pt x="195" y="165"/>
                  </a:lnTo>
                  <a:lnTo>
                    <a:pt x="196" y="162"/>
                  </a:lnTo>
                  <a:lnTo>
                    <a:pt x="198" y="159"/>
                  </a:lnTo>
                  <a:lnTo>
                    <a:pt x="200" y="155"/>
                  </a:lnTo>
                  <a:lnTo>
                    <a:pt x="201" y="152"/>
                  </a:lnTo>
                  <a:lnTo>
                    <a:pt x="203" y="149"/>
                  </a:lnTo>
                  <a:lnTo>
                    <a:pt x="204" y="145"/>
                  </a:lnTo>
                  <a:lnTo>
                    <a:pt x="205" y="142"/>
                  </a:lnTo>
                  <a:lnTo>
                    <a:pt x="206" y="138"/>
                  </a:lnTo>
                  <a:lnTo>
                    <a:pt x="208" y="135"/>
                  </a:lnTo>
                  <a:lnTo>
                    <a:pt x="209" y="131"/>
                  </a:lnTo>
                  <a:lnTo>
                    <a:pt x="210" y="128"/>
                  </a:lnTo>
                  <a:lnTo>
                    <a:pt x="210" y="125"/>
                  </a:lnTo>
                  <a:lnTo>
                    <a:pt x="211" y="120"/>
                  </a:lnTo>
                  <a:lnTo>
                    <a:pt x="211" y="117"/>
                  </a:lnTo>
                  <a:lnTo>
                    <a:pt x="212" y="114"/>
                  </a:lnTo>
                  <a:lnTo>
                    <a:pt x="212" y="110"/>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703" name="Group 439"/>
          <p:cNvGrpSpPr>
            <a:grpSpLocks/>
          </p:cNvGrpSpPr>
          <p:nvPr/>
        </p:nvGrpSpPr>
        <p:grpSpPr bwMode="auto">
          <a:xfrm>
            <a:off x="3797300" y="3348038"/>
            <a:ext cx="298450" cy="207962"/>
            <a:chOff x="3457" y="2109"/>
            <a:chExt cx="188" cy="131"/>
          </a:xfrm>
        </p:grpSpPr>
        <p:sp>
          <p:nvSpPr>
            <p:cNvPr id="111665" name="Freeform 440"/>
            <p:cNvSpPr>
              <a:spLocks/>
            </p:cNvSpPr>
            <p:nvPr/>
          </p:nvSpPr>
          <p:spPr bwMode="auto">
            <a:xfrm>
              <a:off x="3605" y="2109"/>
              <a:ext cx="25" cy="22"/>
            </a:xfrm>
            <a:custGeom>
              <a:avLst/>
              <a:gdLst>
                <a:gd name="T0" fmla="*/ 2 w 96"/>
                <a:gd name="T1" fmla="*/ 0 h 80"/>
                <a:gd name="T2" fmla="*/ 1 w 96"/>
                <a:gd name="T3" fmla="*/ 0 h 80"/>
                <a:gd name="T4" fmla="*/ 1 w 96"/>
                <a:gd name="T5" fmla="*/ 0 h 80"/>
                <a:gd name="T6" fmla="*/ 1 w 96"/>
                <a:gd name="T7" fmla="*/ 1 h 80"/>
                <a:gd name="T8" fmla="*/ 1 w 96"/>
                <a:gd name="T9" fmla="*/ 1 h 80"/>
                <a:gd name="T10" fmla="*/ 0 w 96"/>
                <a:gd name="T11" fmla="*/ 1 h 80"/>
                <a:gd name="T12" fmla="*/ 0 w 96"/>
                <a:gd name="T13" fmla="*/ 2 h 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6" h="80">
                  <a:moveTo>
                    <a:pt x="96" y="0"/>
                  </a:moveTo>
                  <a:lnTo>
                    <a:pt x="78" y="3"/>
                  </a:lnTo>
                  <a:lnTo>
                    <a:pt x="60" y="11"/>
                  </a:lnTo>
                  <a:lnTo>
                    <a:pt x="43" y="22"/>
                  </a:lnTo>
                  <a:lnTo>
                    <a:pt x="26" y="38"/>
                  </a:lnTo>
                  <a:lnTo>
                    <a:pt x="12" y="59"/>
                  </a:lnTo>
                  <a:lnTo>
                    <a:pt x="0" y="8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66" name="Freeform 441"/>
            <p:cNvSpPr>
              <a:spLocks/>
            </p:cNvSpPr>
            <p:nvPr/>
          </p:nvSpPr>
          <p:spPr bwMode="auto">
            <a:xfrm>
              <a:off x="3630" y="2109"/>
              <a:ext cx="15" cy="45"/>
            </a:xfrm>
            <a:custGeom>
              <a:avLst/>
              <a:gdLst>
                <a:gd name="T0" fmla="*/ 1 w 51"/>
                <a:gd name="T1" fmla="*/ 4 h 162"/>
                <a:gd name="T2" fmla="*/ 1 w 51"/>
                <a:gd name="T3" fmla="*/ 3 h 162"/>
                <a:gd name="T4" fmla="*/ 1 w 51"/>
                <a:gd name="T5" fmla="*/ 3 h 162"/>
                <a:gd name="T6" fmla="*/ 1 w 51"/>
                <a:gd name="T7" fmla="*/ 2 h 162"/>
                <a:gd name="T8" fmla="*/ 1 w 51"/>
                <a:gd name="T9" fmla="*/ 2 h 162"/>
                <a:gd name="T10" fmla="*/ 1 w 51"/>
                <a:gd name="T11" fmla="*/ 1 h 162"/>
                <a:gd name="T12" fmla="*/ 1 w 51"/>
                <a:gd name="T13" fmla="*/ 1 h 162"/>
                <a:gd name="T14" fmla="*/ 1 w 51"/>
                <a:gd name="T15" fmla="*/ 1 h 162"/>
                <a:gd name="T16" fmla="*/ 1 w 51"/>
                <a:gd name="T17" fmla="*/ 0 h 162"/>
                <a:gd name="T18" fmla="*/ 0 w 51"/>
                <a:gd name="T19" fmla="*/ 0 h 162"/>
                <a:gd name="T20" fmla="*/ 0 w 51"/>
                <a:gd name="T21" fmla="*/ 0 h 1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1" h="162">
                  <a:moveTo>
                    <a:pt x="19" y="162"/>
                  </a:moveTo>
                  <a:lnTo>
                    <a:pt x="31" y="142"/>
                  </a:lnTo>
                  <a:lnTo>
                    <a:pt x="41" y="120"/>
                  </a:lnTo>
                  <a:lnTo>
                    <a:pt x="47" y="98"/>
                  </a:lnTo>
                  <a:lnTo>
                    <a:pt x="51" y="76"/>
                  </a:lnTo>
                  <a:lnTo>
                    <a:pt x="50" y="54"/>
                  </a:lnTo>
                  <a:lnTo>
                    <a:pt x="45" y="36"/>
                  </a:lnTo>
                  <a:lnTo>
                    <a:pt x="38" y="21"/>
                  </a:lnTo>
                  <a:lnTo>
                    <a:pt x="27" y="10"/>
                  </a:lnTo>
                  <a:lnTo>
                    <a:pt x="14" y="3"/>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67" name="Freeform 442"/>
            <p:cNvSpPr>
              <a:spLocks/>
            </p:cNvSpPr>
            <p:nvPr/>
          </p:nvSpPr>
          <p:spPr bwMode="auto">
            <a:xfrm>
              <a:off x="3574" y="2154"/>
              <a:ext cx="61" cy="86"/>
            </a:xfrm>
            <a:custGeom>
              <a:avLst/>
              <a:gdLst>
                <a:gd name="T0" fmla="*/ 5 w 222"/>
                <a:gd name="T1" fmla="*/ 0 h 316"/>
                <a:gd name="T2" fmla="*/ 0 w 222"/>
                <a:gd name="T3" fmla="*/ 6 h 316"/>
                <a:gd name="T4" fmla="*/ 3 w 222"/>
                <a:gd name="T5" fmla="*/ 6 h 316"/>
                <a:gd name="T6" fmla="*/ 0 60000 65536"/>
                <a:gd name="T7" fmla="*/ 0 60000 65536"/>
                <a:gd name="T8" fmla="*/ 0 60000 65536"/>
              </a:gdLst>
              <a:ahLst/>
              <a:cxnLst>
                <a:cxn ang="T6">
                  <a:pos x="T0" y="T1"/>
                </a:cxn>
                <a:cxn ang="T7">
                  <a:pos x="T2" y="T3"/>
                </a:cxn>
                <a:cxn ang="T8">
                  <a:pos x="T4" y="T5"/>
                </a:cxn>
              </a:cxnLst>
              <a:rect l="0" t="0" r="r" b="b"/>
              <a:pathLst>
                <a:path w="222" h="316">
                  <a:moveTo>
                    <a:pt x="222" y="0"/>
                  </a:moveTo>
                  <a:lnTo>
                    <a:pt x="0" y="316"/>
                  </a:lnTo>
                  <a:lnTo>
                    <a:pt x="149" y="3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1668" name="Freeform 443"/>
            <p:cNvSpPr>
              <a:spLocks/>
            </p:cNvSpPr>
            <p:nvPr/>
          </p:nvSpPr>
          <p:spPr bwMode="auto">
            <a:xfrm>
              <a:off x="3457" y="2173"/>
              <a:ext cx="57" cy="59"/>
            </a:xfrm>
            <a:custGeom>
              <a:avLst/>
              <a:gdLst>
                <a:gd name="T0" fmla="*/ 4 w 212"/>
                <a:gd name="T1" fmla="*/ 2 h 212"/>
                <a:gd name="T2" fmla="*/ 4 w 212"/>
                <a:gd name="T3" fmla="*/ 2 h 212"/>
                <a:gd name="T4" fmla="*/ 4 w 212"/>
                <a:gd name="T5" fmla="*/ 2 h 212"/>
                <a:gd name="T6" fmla="*/ 4 w 212"/>
                <a:gd name="T7" fmla="*/ 1 h 212"/>
                <a:gd name="T8" fmla="*/ 4 w 212"/>
                <a:gd name="T9" fmla="*/ 1 h 212"/>
                <a:gd name="T10" fmla="*/ 4 w 212"/>
                <a:gd name="T11" fmla="*/ 1 h 212"/>
                <a:gd name="T12" fmla="*/ 4 w 212"/>
                <a:gd name="T13" fmla="*/ 1 h 212"/>
                <a:gd name="T14" fmla="*/ 3 w 212"/>
                <a:gd name="T15" fmla="*/ 1 h 212"/>
                <a:gd name="T16" fmla="*/ 3 w 212"/>
                <a:gd name="T17" fmla="*/ 1 h 212"/>
                <a:gd name="T18" fmla="*/ 3 w 212"/>
                <a:gd name="T19" fmla="*/ 0 h 212"/>
                <a:gd name="T20" fmla="*/ 3 w 212"/>
                <a:gd name="T21" fmla="*/ 0 h 212"/>
                <a:gd name="T22" fmla="*/ 3 w 212"/>
                <a:gd name="T23" fmla="*/ 0 h 212"/>
                <a:gd name="T24" fmla="*/ 3 w 212"/>
                <a:gd name="T25" fmla="*/ 0 h 212"/>
                <a:gd name="T26" fmla="*/ 2 w 212"/>
                <a:gd name="T27" fmla="*/ 0 h 212"/>
                <a:gd name="T28" fmla="*/ 2 w 212"/>
                <a:gd name="T29" fmla="*/ 0 h 212"/>
                <a:gd name="T30" fmla="*/ 2 w 212"/>
                <a:gd name="T31" fmla="*/ 0 h 212"/>
                <a:gd name="T32" fmla="*/ 2 w 212"/>
                <a:gd name="T33" fmla="*/ 0 h 212"/>
                <a:gd name="T34" fmla="*/ 2 w 212"/>
                <a:gd name="T35" fmla="*/ 0 h 212"/>
                <a:gd name="T36" fmla="*/ 1 w 212"/>
                <a:gd name="T37" fmla="*/ 0 h 212"/>
                <a:gd name="T38" fmla="*/ 1 w 212"/>
                <a:gd name="T39" fmla="*/ 0 h 212"/>
                <a:gd name="T40" fmla="*/ 1 w 212"/>
                <a:gd name="T41" fmla="*/ 0 h 212"/>
                <a:gd name="T42" fmla="*/ 1 w 212"/>
                <a:gd name="T43" fmla="*/ 0 h 212"/>
                <a:gd name="T44" fmla="*/ 1 w 212"/>
                <a:gd name="T45" fmla="*/ 1 h 212"/>
                <a:gd name="T46" fmla="*/ 1 w 212"/>
                <a:gd name="T47" fmla="*/ 1 h 212"/>
                <a:gd name="T48" fmla="*/ 1 w 212"/>
                <a:gd name="T49" fmla="*/ 1 h 212"/>
                <a:gd name="T50" fmla="*/ 0 w 212"/>
                <a:gd name="T51" fmla="*/ 1 h 212"/>
                <a:gd name="T52" fmla="*/ 0 w 212"/>
                <a:gd name="T53" fmla="*/ 1 h 212"/>
                <a:gd name="T54" fmla="*/ 0 w 212"/>
                <a:gd name="T55" fmla="*/ 1 h 212"/>
                <a:gd name="T56" fmla="*/ 0 w 212"/>
                <a:gd name="T57" fmla="*/ 2 h 212"/>
                <a:gd name="T58" fmla="*/ 0 w 212"/>
                <a:gd name="T59" fmla="*/ 2 h 212"/>
                <a:gd name="T60" fmla="*/ 0 w 212"/>
                <a:gd name="T61" fmla="*/ 2 h 212"/>
                <a:gd name="T62" fmla="*/ 0 w 212"/>
                <a:gd name="T63" fmla="*/ 3 h 212"/>
                <a:gd name="T64" fmla="*/ 0 w 212"/>
                <a:gd name="T65" fmla="*/ 3 h 212"/>
                <a:gd name="T66" fmla="*/ 0 w 212"/>
                <a:gd name="T67" fmla="*/ 3 h 212"/>
                <a:gd name="T68" fmla="*/ 0 w 212"/>
                <a:gd name="T69" fmla="*/ 3 h 212"/>
                <a:gd name="T70" fmla="*/ 0 w 212"/>
                <a:gd name="T71" fmla="*/ 3 h 212"/>
                <a:gd name="T72" fmla="*/ 0 w 212"/>
                <a:gd name="T73" fmla="*/ 4 h 212"/>
                <a:gd name="T74" fmla="*/ 1 w 212"/>
                <a:gd name="T75" fmla="*/ 4 h 212"/>
                <a:gd name="T76" fmla="*/ 1 w 212"/>
                <a:gd name="T77" fmla="*/ 4 h 212"/>
                <a:gd name="T78" fmla="*/ 1 w 212"/>
                <a:gd name="T79" fmla="*/ 4 h 212"/>
                <a:gd name="T80" fmla="*/ 1 w 212"/>
                <a:gd name="T81" fmla="*/ 4 h 212"/>
                <a:gd name="T82" fmla="*/ 1 w 212"/>
                <a:gd name="T83" fmla="*/ 4 h 212"/>
                <a:gd name="T84" fmla="*/ 1 w 212"/>
                <a:gd name="T85" fmla="*/ 4 h 212"/>
                <a:gd name="T86" fmla="*/ 1 w 212"/>
                <a:gd name="T87" fmla="*/ 4 h 212"/>
                <a:gd name="T88" fmla="*/ 2 w 212"/>
                <a:gd name="T89" fmla="*/ 4 h 212"/>
                <a:gd name="T90" fmla="*/ 2 w 212"/>
                <a:gd name="T91" fmla="*/ 4 h 212"/>
                <a:gd name="T92" fmla="*/ 2 w 212"/>
                <a:gd name="T93" fmla="*/ 4 h 212"/>
                <a:gd name="T94" fmla="*/ 2 w 212"/>
                <a:gd name="T95" fmla="*/ 4 h 212"/>
                <a:gd name="T96" fmla="*/ 2 w 212"/>
                <a:gd name="T97" fmla="*/ 4 h 212"/>
                <a:gd name="T98" fmla="*/ 3 w 212"/>
                <a:gd name="T99" fmla="*/ 4 h 212"/>
                <a:gd name="T100" fmla="*/ 3 w 212"/>
                <a:gd name="T101" fmla="*/ 4 h 212"/>
                <a:gd name="T102" fmla="*/ 3 w 212"/>
                <a:gd name="T103" fmla="*/ 4 h 212"/>
                <a:gd name="T104" fmla="*/ 3 w 212"/>
                <a:gd name="T105" fmla="*/ 4 h 212"/>
                <a:gd name="T106" fmla="*/ 3 w 212"/>
                <a:gd name="T107" fmla="*/ 4 h 212"/>
                <a:gd name="T108" fmla="*/ 3 w 212"/>
                <a:gd name="T109" fmla="*/ 4 h 212"/>
                <a:gd name="T110" fmla="*/ 4 w 212"/>
                <a:gd name="T111" fmla="*/ 4 h 212"/>
                <a:gd name="T112" fmla="*/ 4 w 212"/>
                <a:gd name="T113" fmla="*/ 4 h 212"/>
                <a:gd name="T114" fmla="*/ 4 w 212"/>
                <a:gd name="T115" fmla="*/ 3 h 212"/>
                <a:gd name="T116" fmla="*/ 4 w 212"/>
                <a:gd name="T117" fmla="*/ 3 h 212"/>
                <a:gd name="T118" fmla="*/ 4 w 212"/>
                <a:gd name="T119" fmla="*/ 3 h 212"/>
                <a:gd name="T120" fmla="*/ 4 w 212"/>
                <a:gd name="T121" fmla="*/ 3 h 212"/>
                <a:gd name="T122" fmla="*/ 4 w 212"/>
                <a:gd name="T123" fmla="*/ 3 h 21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2" h="212">
                  <a:moveTo>
                    <a:pt x="212" y="106"/>
                  </a:moveTo>
                  <a:lnTo>
                    <a:pt x="212" y="100"/>
                  </a:lnTo>
                  <a:lnTo>
                    <a:pt x="211" y="95"/>
                  </a:lnTo>
                  <a:lnTo>
                    <a:pt x="211" y="90"/>
                  </a:lnTo>
                  <a:lnTo>
                    <a:pt x="210" y="84"/>
                  </a:lnTo>
                  <a:lnTo>
                    <a:pt x="209" y="79"/>
                  </a:lnTo>
                  <a:lnTo>
                    <a:pt x="206" y="74"/>
                  </a:lnTo>
                  <a:lnTo>
                    <a:pt x="205" y="70"/>
                  </a:lnTo>
                  <a:lnTo>
                    <a:pt x="203" y="64"/>
                  </a:lnTo>
                  <a:lnTo>
                    <a:pt x="201" y="59"/>
                  </a:lnTo>
                  <a:lnTo>
                    <a:pt x="198" y="55"/>
                  </a:lnTo>
                  <a:lnTo>
                    <a:pt x="196" y="50"/>
                  </a:lnTo>
                  <a:lnTo>
                    <a:pt x="193" y="45"/>
                  </a:lnTo>
                  <a:lnTo>
                    <a:pt x="189" y="41"/>
                  </a:lnTo>
                  <a:lnTo>
                    <a:pt x="186" y="37"/>
                  </a:lnTo>
                  <a:lnTo>
                    <a:pt x="182" y="33"/>
                  </a:lnTo>
                  <a:lnTo>
                    <a:pt x="179" y="29"/>
                  </a:lnTo>
                  <a:lnTo>
                    <a:pt x="175" y="26"/>
                  </a:lnTo>
                  <a:lnTo>
                    <a:pt x="170" y="22"/>
                  </a:lnTo>
                  <a:lnTo>
                    <a:pt x="166" y="18"/>
                  </a:lnTo>
                  <a:lnTo>
                    <a:pt x="162" y="16"/>
                  </a:lnTo>
                  <a:lnTo>
                    <a:pt x="157" y="13"/>
                  </a:lnTo>
                  <a:lnTo>
                    <a:pt x="152" y="11"/>
                  </a:lnTo>
                  <a:lnTo>
                    <a:pt x="148" y="9"/>
                  </a:lnTo>
                  <a:lnTo>
                    <a:pt x="143" y="7"/>
                  </a:lnTo>
                  <a:lnTo>
                    <a:pt x="137" y="5"/>
                  </a:lnTo>
                  <a:lnTo>
                    <a:pt x="132" y="4"/>
                  </a:lnTo>
                  <a:lnTo>
                    <a:pt x="127" y="2"/>
                  </a:lnTo>
                  <a:lnTo>
                    <a:pt x="121" y="1"/>
                  </a:lnTo>
                  <a:lnTo>
                    <a:pt x="116" y="0"/>
                  </a:lnTo>
                  <a:lnTo>
                    <a:pt x="111" y="0"/>
                  </a:lnTo>
                  <a:lnTo>
                    <a:pt x="105" y="0"/>
                  </a:lnTo>
                  <a:lnTo>
                    <a:pt x="100" y="0"/>
                  </a:lnTo>
                  <a:lnTo>
                    <a:pt x="95" y="0"/>
                  </a:lnTo>
                  <a:lnTo>
                    <a:pt x="89" y="1"/>
                  </a:lnTo>
                  <a:lnTo>
                    <a:pt x="84" y="2"/>
                  </a:lnTo>
                  <a:lnTo>
                    <a:pt x="79" y="4"/>
                  </a:lnTo>
                  <a:lnTo>
                    <a:pt x="74" y="5"/>
                  </a:lnTo>
                  <a:lnTo>
                    <a:pt x="69" y="7"/>
                  </a:lnTo>
                  <a:lnTo>
                    <a:pt x="64" y="9"/>
                  </a:lnTo>
                  <a:lnTo>
                    <a:pt x="58" y="11"/>
                  </a:lnTo>
                  <a:lnTo>
                    <a:pt x="54" y="13"/>
                  </a:lnTo>
                  <a:lnTo>
                    <a:pt x="50" y="16"/>
                  </a:lnTo>
                  <a:lnTo>
                    <a:pt x="45" y="18"/>
                  </a:lnTo>
                  <a:lnTo>
                    <a:pt x="40" y="22"/>
                  </a:lnTo>
                  <a:lnTo>
                    <a:pt x="36" y="26"/>
                  </a:lnTo>
                  <a:lnTo>
                    <a:pt x="33" y="29"/>
                  </a:lnTo>
                  <a:lnTo>
                    <a:pt x="29" y="33"/>
                  </a:lnTo>
                  <a:lnTo>
                    <a:pt x="25" y="37"/>
                  </a:lnTo>
                  <a:lnTo>
                    <a:pt x="22" y="41"/>
                  </a:lnTo>
                  <a:lnTo>
                    <a:pt x="19" y="45"/>
                  </a:lnTo>
                  <a:lnTo>
                    <a:pt x="16" y="50"/>
                  </a:lnTo>
                  <a:lnTo>
                    <a:pt x="13" y="55"/>
                  </a:lnTo>
                  <a:lnTo>
                    <a:pt x="11" y="59"/>
                  </a:lnTo>
                  <a:lnTo>
                    <a:pt x="8" y="64"/>
                  </a:lnTo>
                  <a:lnTo>
                    <a:pt x="6" y="70"/>
                  </a:lnTo>
                  <a:lnTo>
                    <a:pt x="4" y="74"/>
                  </a:lnTo>
                  <a:lnTo>
                    <a:pt x="3" y="79"/>
                  </a:lnTo>
                  <a:lnTo>
                    <a:pt x="2" y="84"/>
                  </a:lnTo>
                  <a:lnTo>
                    <a:pt x="1" y="90"/>
                  </a:lnTo>
                  <a:lnTo>
                    <a:pt x="0" y="95"/>
                  </a:lnTo>
                  <a:lnTo>
                    <a:pt x="0" y="100"/>
                  </a:lnTo>
                  <a:lnTo>
                    <a:pt x="0" y="106"/>
                  </a:lnTo>
                  <a:lnTo>
                    <a:pt x="0" y="111"/>
                  </a:lnTo>
                  <a:lnTo>
                    <a:pt x="0" y="116"/>
                  </a:lnTo>
                  <a:lnTo>
                    <a:pt x="1" y="122"/>
                  </a:lnTo>
                  <a:lnTo>
                    <a:pt x="2" y="127"/>
                  </a:lnTo>
                  <a:lnTo>
                    <a:pt x="3" y="132"/>
                  </a:lnTo>
                  <a:lnTo>
                    <a:pt x="4" y="138"/>
                  </a:lnTo>
                  <a:lnTo>
                    <a:pt x="6" y="143"/>
                  </a:lnTo>
                  <a:lnTo>
                    <a:pt x="8" y="148"/>
                  </a:lnTo>
                  <a:lnTo>
                    <a:pt x="11" y="153"/>
                  </a:lnTo>
                  <a:lnTo>
                    <a:pt x="13" y="158"/>
                  </a:lnTo>
                  <a:lnTo>
                    <a:pt x="16" y="162"/>
                  </a:lnTo>
                  <a:lnTo>
                    <a:pt x="19" y="166"/>
                  </a:lnTo>
                  <a:lnTo>
                    <a:pt x="22" y="171"/>
                  </a:lnTo>
                  <a:lnTo>
                    <a:pt x="25" y="175"/>
                  </a:lnTo>
                  <a:lnTo>
                    <a:pt x="29" y="179"/>
                  </a:lnTo>
                  <a:lnTo>
                    <a:pt x="33" y="182"/>
                  </a:lnTo>
                  <a:lnTo>
                    <a:pt x="36" y="187"/>
                  </a:lnTo>
                  <a:lnTo>
                    <a:pt x="40" y="190"/>
                  </a:lnTo>
                  <a:lnTo>
                    <a:pt x="45" y="193"/>
                  </a:lnTo>
                  <a:lnTo>
                    <a:pt x="50" y="196"/>
                  </a:lnTo>
                  <a:lnTo>
                    <a:pt x="54" y="198"/>
                  </a:lnTo>
                  <a:lnTo>
                    <a:pt x="58" y="202"/>
                  </a:lnTo>
                  <a:lnTo>
                    <a:pt x="64" y="204"/>
                  </a:lnTo>
                  <a:lnTo>
                    <a:pt x="69" y="206"/>
                  </a:lnTo>
                  <a:lnTo>
                    <a:pt x="74" y="207"/>
                  </a:lnTo>
                  <a:lnTo>
                    <a:pt x="79" y="209"/>
                  </a:lnTo>
                  <a:lnTo>
                    <a:pt x="84" y="210"/>
                  </a:lnTo>
                  <a:lnTo>
                    <a:pt x="89" y="211"/>
                  </a:lnTo>
                  <a:lnTo>
                    <a:pt x="95" y="211"/>
                  </a:lnTo>
                  <a:lnTo>
                    <a:pt x="100" y="212"/>
                  </a:lnTo>
                  <a:lnTo>
                    <a:pt x="105" y="212"/>
                  </a:lnTo>
                  <a:lnTo>
                    <a:pt x="111" y="212"/>
                  </a:lnTo>
                  <a:lnTo>
                    <a:pt x="116" y="211"/>
                  </a:lnTo>
                  <a:lnTo>
                    <a:pt x="121" y="211"/>
                  </a:lnTo>
                  <a:lnTo>
                    <a:pt x="127" y="210"/>
                  </a:lnTo>
                  <a:lnTo>
                    <a:pt x="132" y="209"/>
                  </a:lnTo>
                  <a:lnTo>
                    <a:pt x="137" y="207"/>
                  </a:lnTo>
                  <a:lnTo>
                    <a:pt x="143" y="206"/>
                  </a:lnTo>
                  <a:lnTo>
                    <a:pt x="148" y="204"/>
                  </a:lnTo>
                  <a:lnTo>
                    <a:pt x="152" y="202"/>
                  </a:lnTo>
                  <a:lnTo>
                    <a:pt x="157" y="198"/>
                  </a:lnTo>
                  <a:lnTo>
                    <a:pt x="162" y="196"/>
                  </a:lnTo>
                  <a:lnTo>
                    <a:pt x="166" y="193"/>
                  </a:lnTo>
                  <a:lnTo>
                    <a:pt x="170" y="190"/>
                  </a:lnTo>
                  <a:lnTo>
                    <a:pt x="175" y="187"/>
                  </a:lnTo>
                  <a:lnTo>
                    <a:pt x="179" y="182"/>
                  </a:lnTo>
                  <a:lnTo>
                    <a:pt x="182" y="179"/>
                  </a:lnTo>
                  <a:lnTo>
                    <a:pt x="186" y="175"/>
                  </a:lnTo>
                  <a:lnTo>
                    <a:pt x="189" y="171"/>
                  </a:lnTo>
                  <a:lnTo>
                    <a:pt x="193" y="166"/>
                  </a:lnTo>
                  <a:lnTo>
                    <a:pt x="196" y="162"/>
                  </a:lnTo>
                  <a:lnTo>
                    <a:pt x="198" y="158"/>
                  </a:lnTo>
                  <a:lnTo>
                    <a:pt x="201" y="153"/>
                  </a:lnTo>
                  <a:lnTo>
                    <a:pt x="203" y="148"/>
                  </a:lnTo>
                  <a:lnTo>
                    <a:pt x="205" y="143"/>
                  </a:lnTo>
                  <a:lnTo>
                    <a:pt x="206" y="138"/>
                  </a:lnTo>
                  <a:lnTo>
                    <a:pt x="209" y="132"/>
                  </a:lnTo>
                  <a:lnTo>
                    <a:pt x="210" y="127"/>
                  </a:lnTo>
                  <a:lnTo>
                    <a:pt x="211" y="122"/>
                  </a:lnTo>
                  <a:lnTo>
                    <a:pt x="211" y="116"/>
                  </a:lnTo>
                  <a:lnTo>
                    <a:pt x="212" y="111"/>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708" name="Group 444"/>
          <p:cNvGrpSpPr>
            <a:grpSpLocks/>
          </p:cNvGrpSpPr>
          <p:nvPr/>
        </p:nvGrpSpPr>
        <p:grpSpPr bwMode="auto">
          <a:xfrm>
            <a:off x="3797300" y="868363"/>
            <a:ext cx="469900" cy="1128712"/>
            <a:chOff x="3457" y="547"/>
            <a:chExt cx="296" cy="711"/>
          </a:xfrm>
        </p:grpSpPr>
        <p:grpSp>
          <p:nvGrpSpPr>
            <p:cNvPr id="111657" name="Group 445"/>
            <p:cNvGrpSpPr>
              <a:grpSpLocks/>
            </p:cNvGrpSpPr>
            <p:nvPr/>
          </p:nvGrpSpPr>
          <p:grpSpPr bwMode="auto">
            <a:xfrm>
              <a:off x="3485" y="575"/>
              <a:ext cx="268" cy="683"/>
              <a:chOff x="3485" y="575"/>
              <a:chExt cx="268" cy="683"/>
            </a:xfrm>
          </p:grpSpPr>
          <p:sp>
            <p:nvSpPr>
              <p:cNvPr id="111659" name="Line 446"/>
              <p:cNvSpPr>
                <a:spLocks noChangeShapeType="1"/>
              </p:cNvSpPr>
              <p:nvPr/>
            </p:nvSpPr>
            <p:spPr bwMode="auto">
              <a:xfrm>
                <a:off x="3485" y="575"/>
                <a:ext cx="268" cy="683"/>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60" name="Line 447"/>
              <p:cNvSpPr>
                <a:spLocks noChangeShapeType="1"/>
              </p:cNvSpPr>
              <p:nvPr/>
            </p:nvSpPr>
            <p:spPr bwMode="auto">
              <a:xfrm>
                <a:off x="3495" y="598"/>
                <a:ext cx="37" cy="9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61" name="Line 448"/>
              <p:cNvSpPr>
                <a:spLocks noChangeShapeType="1"/>
              </p:cNvSpPr>
              <p:nvPr/>
            </p:nvSpPr>
            <p:spPr bwMode="auto">
              <a:xfrm>
                <a:off x="3545" y="729"/>
                <a:ext cx="40" cy="10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62" name="Line 449"/>
              <p:cNvSpPr>
                <a:spLocks noChangeShapeType="1"/>
              </p:cNvSpPr>
              <p:nvPr/>
            </p:nvSpPr>
            <p:spPr bwMode="auto">
              <a:xfrm>
                <a:off x="3599" y="864"/>
                <a:ext cx="38" cy="10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63" name="Line 450"/>
              <p:cNvSpPr>
                <a:spLocks noChangeShapeType="1"/>
              </p:cNvSpPr>
              <p:nvPr/>
            </p:nvSpPr>
            <p:spPr bwMode="auto">
              <a:xfrm>
                <a:off x="3651" y="1000"/>
                <a:ext cx="40" cy="10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64" name="Line 451"/>
              <p:cNvSpPr>
                <a:spLocks noChangeShapeType="1"/>
              </p:cNvSpPr>
              <p:nvPr/>
            </p:nvSpPr>
            <p:spPr bwMode="auto">
              <a:xfrm>
                <a:off x="3705" y="1135"/>
                <a:ext cx="36" cy="9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1658" name="Freeform 452"/>
            <p:cNvSpPr>
              <a:spLocks/>
            </p:cNvSpPr>
            <p:nvPr/>
          </p:nvSpPr>
          <p:spPr bwMode="auto">
            <a:xfrm>
              <a:off x="3457" y="547"/>
              <a:ext cx="57" cy="57"/>
            </a:xfrm>
            <a:custGeom>
              <a:avLst/>
              <a:gdLst>
                <a:gd name="T0" fmla="*/ 4 w 212"/>
                <a:gd name="T1" fmla="*/ 2 h 212"/>
                <a:gd name="T2" fmla="*/ 4 w 212"/>
                <a:gd name="T3" fmla="*/ 2 h 212"/>
                <a:gd name="T4" fmla="*/ 4 w 212"/>
                <a:gd name="T5" fmla="*/ 1 h 212"/>
                <a:gd name="T6" fmla="*/ 4 w 212"/>
                <a:gd name="T7" fmla="*/ 1 h 212"/>
                <a:gd name="T8" fmla="*/ 4 w 212"/>
                <a:gd name="T9" fmla="*/ 1 h 212"/>
                <a:gd name="T10" fmla="*/ 4 w 212"/>
                <a:gd name="T11" fmla="*/ 1 h 212"/>
                <a:gd name="T12" fmla="*/ 3 w 212"/>
                <a:gd name="T13" fmla="*/ 1 h 212"/>
                <a:gd name="T14" fmla="*/ 3 w 212"/>
                <a:gd name="T15" fmla="*/ 1 h 212"/>
                <a:gd name="T16" fmla="*/ 3 w 212"/>
                <a:gd name="T17" fmla="*/ 1 h 212"/>
                <a:gd name="T18" fmla="*/ 3 w 212"/>
                <a:gd name="T19" fmla="*/ 0 h 212"/>
                <a:gd name="T20" fmla="*/ 3 w 212"/>
                <a:gd name="T21" fmla="*/ 0 h 212"/>
                <a:gd name="T22" fmla="*/ 3 w 212"/>
                <a:gd name="T23" fmla="*/ 0 h 212"/>
                <a:gd name="T24" fmla="*/ 2 w 212"/>
                <a:gd name="T25" fmla="*/ 0 h 212"/>
                <a:gd name="T26" fmla="*/ 2 w 212"/>
                <a:gd name="T27" fmla="*/ 0 h 212"/>
                <a:gd name="T28" fmla="*/ 2 w 212"/>
                <a:gd name="T29" fmla="*/ 0 h 212"/>
                <a:gd name="T30" fmla="*/ 2 w 212"/>
                <a:gd name="T31" fmla="*/ 0 h 212"/>
                <a:gd name="T32" fmla="*/ 2 w 212"/>
                <a:gd name="T33" fmla="*/ 0 h 212"/>
                <a:gd name="T34" fmla="*/ 1 w 212"/>
                <a:gd name="T35" fmla="*/ 0 h 212"/>
                <a:gd name="T36" fmla="*/ 1 w 212"/>
                <a:gd name="T37" fmla="*/ 0 h 212"/>
                <a:gd name="T38" fmla="*/ 1 w 212"/>
                <a:gd name="T39" fmla="*/ 0 h 212"/>
                <a:gd name="T40" fmla="*/ 1 w 212"/>
                <a:gd name="T41" fmla="*/ 1 h 212"/>
                <a:gd name="T42" fmla="*/ 1 w 212"/>
                <a:gd name="T43" fmla="*/ 1 h 212"/>
                <a:gd name="T44" fmla="*/ 1 w 212"/>
                <a:gd name="T45" fmla="*/ 1 h 212"/>
                <a:gd name="T46" fmla="*/ 0 w 212"/>
                <a:gd name="T47" fmla="*/ 1 h 212"/>
                <a:gd name="T48" fmla="*/ 0 w 212"/>
                <a:gd name="T49" fmla="*/ 1 h 212"/>
                <a:gd name="T50" fmla="*/ 0 w 212"/>
                <a:gd name="T51" fmla="*/ 1 h 212"/>
                <a:gd name="T52" fmla="*/ 0 w 212"/>
                <a:gd name="T53" fmla="*/ 1 h 212"/>
                <a:gd name="T54" fmla="*/ 0 w 212"/>
                <a:gd name="T55" fmla="*/ 2 h 212"/>
                <a:gd name="T56" fmla="*/ 0 w 212"/>
                <a:gd name="T57" fmla="*/ 2 h 212"/>
                <a:gd name="T58" fmla="*/ 0 w 212"/>
                <a:gd name="T59" fmla="*/ 2 h 212"/>
                <a:gd name="T60" fmla="*/ 0 w 212"/>
                <a:gd name="T61" fmla="*/ 2 h 212"/>
                <a:gd name="T62" fmla="*/ 0 w 212"/>
                <a:gd name="T63" fmla="*/ 2 h 212"/>
                <a:gd name="T64" fmla="*/ 0 w 212"/>
                <a:gd name="T65" fmla="*/ 3 h 212"/>
                <a:gd name="T66" fmla="*/ 0 w 212"/>
                <a:gd name="T67" fmla="*/ 3 h 212"/>
                <a:gd name="T68" fmla="*/ 0 w 212"/>
                <a:gd name="T69" fmla="*/ 3 h 212"/>
                <a:gd name="T70" fmla="*/ 1 w 212"/>
                <a:gd name="T71" fmla="*/ 3 h 212"/>
                <a:gd name="T72" fmla="*/ 1 w 212"/>
                <a:gd name="T73" fmla="*/ 3 h 212"/>
                <a:gd name="T74" fmla="*/ 1 w 212"/>
                <a:gd name="T75" fmla="*/ 4 h 212"/>
                <a:gd name="T76" fmla="*/ 1 w 212"/>
                <a:gd name="T77" fmla="*/ 4 h 212"/>
                <a:gd name="T78" fmla="*/ 1 w 212"/>
                <a:gd name="T79" fmla="*/ 4 h 212"/>
                <a:gd name="T80" fmla="*/ 1 w 212"/>
                <a:gd name="T81" fmla="*/ 4 h 212"/>
                <a:gd name="T82" fmla="*/ 2 w 212"/>
                <a:gd name="T83" fmla="*/ 4 h 212"/>
                <a:gd name="T84" fmla="*/ 2 w 212"/>
                <a:gd name="T85" fmla="*/ 4 h 212"/>
                <a:gd name="T86" fmla="*/ 2 w 212"/>
                <a:gd name="T87" fmla="*/ 4 h 212"/>
                <a:gd name="T88" fmla="*/ 2 w 212"/>
                <a:gd name="T89" fmla="*/ 4 h 212"/>
                <a:gd name="T90" fmla="*/ 2 w 212"/>
                <a:gd name="T91" fmla="*/ 4 h 212"/>
                <a:gd name="T92" fmla="*/ 3 w 212"/>
                <a:gd name="T93" fmla="*/ 4 h 212"/>
                <a:gd name="T94" fmla="*/ 3 w 212"/>
                <a:gd name="T95" fmla="*/ 4 h 212"/>
                <a:gd name="T96" fmla="*/ 3 w 212"/>
                <a:gd name="T97" fmla="*/ 4 h 212"/>
                <a:gd name="T98" fmla="*/ 3 w 212"/>
                <a:gd name="T99" fmla="*/ 4 h 212"/>
                <a:gd name="T100" fmla="*/ 3 w 212"/>
                <a:gd name="T101" fmla="*/ 3 h 212"/>
                <a:gd name="T102" fmla="*/ 3 w 212"/>
                <a:gd name="T103" fmla="*/ 3 h 212"/>
                <a:gd name="T104" fmla="*/ 4 w 212"/>
                <a:gd name="T105" fmla="*/ 3 h 212"/>
                <a:gd name="T106" fmla="*/ 4 w 212"/>
                <a:gd name="T107" fmla="*/ 3 h 212"/>
                <a:gd name="T108" fmla="*/ 4 w 212"/>
                <a:gd name="T109" fmla="*/ 3 h 212"/>
                <a:gd name="T110" fmla="*/ 4 w 212"/>
                <a:gd name="T111" fmla="*/ 3 h 212"/>
                <a:gd name="T112" fmla="*/ 4 w 212"/>
                <a:gd name="T113" fmla="*/ 2 h 212"/>
                <a:gd name="T114" fmla="*/ 4 w 212"/>
                <a:gd name="T115" fmla="*/ 2 h 212"/>
                <a:gd name="T116" fmla="*/ 4 w 212"/>
                <a:gd name="T117" fmla="*/ 2 h 2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2" h="212">
                  <a:moveTo>
                    <a:pt x="212" y="105"/>
                  </a:moveTo>
                  <a:lnTo>
                    <a:pt x="212" y="102"/>
                  </a:lnTo>
                  <a:lnTo>
                    <a:pt x="212" y="98"/>
                  </a:lnTo>
                  <a:lnTo>
                    <a:pt x="211" y="95"/>
                  </a:lnTo>
                  <a:lnTo>
                    <a:pt x="211" y="90"/>
                  </a:lnTo>
                  <a:lnTo>
                    <a:pt x="210" y="87"/>
                  </a:lnTo>
                  <a:lnTo>
                    <a:pt x="210" y="83"/>
                  </a:lnTo>
                  <a:lnTo>
                    <a:pt x="209" y="80"/>
                  </a:lnTo>
                  <a:lnTo>
                    <a:pt x="208" y="76"/>
                  </a:lnTo>
                  <a:lnTo>
                    <a:pt x="206" y="72"/>
                  </a:lnTo>
                  <a:lnTo>
                    <a:pt x="205" y="69"/>
                  </a:lnTo>
                  <a:lnTo>
                    <a:pt x="203" y="65"/>
                  </a:lnTo>
                  <a:lnTo>
                    <a:pt x="202" y="62"/>
                  </a:lnTo>
                  <a:lnTo>
                    <a:pt x="200" y="58"/>
                  </a:lnTo>
                  <a:lnTo>
                    <a:pt x="199" y="55"/>
                  </a:lnTo>
                  <a:lnTo>
                    <a:pt x="197" y="52"/>
                  </a:lnTo>
                  <a:lnTo>
                    <a:pt x="195" y="48"/>
                  </a:lnTo>
                  <a:lnTo>
                    <a:pt x="193" y="46"/>
                  </a:lnTo>
                  <a:lnTo>
                    <a:pt x="190" y="43"/>
                  </a:lnTo>
                  <a:lnTo>
                    <a:pt x="188" y="39"/>
                  </a:lnTo>
                  <a:lnTo>
                    <a:pt x="186" y="36"/>
                  </a:lnTo>
                  <a:lnTo>
                    <a:pt x="183" y="33"/>
                  </a:lnTo>
                  <a:lnTo>
                    <a:pt x="181" y="31"/>
                  </a:lnTo>
                  <a:lnTo>
                    <a:pt x="178" y="28"/>
                  </a:lnTo>
                  <a:lnTo>
                    <a:pt x="176" y="25"/>
                  </a:lnTo>
                  <a:lnTo>
                    <a:pt x="172" y="23"/>
                  </a:lnTo>
                  <a:lnTo>
                    <a:pt x="169" y="21"/>
                  </a:lnTo>
                  <a:lnTo>
                    <a:pt x="166" y="19"/>
                  </a:lnTo>
                  <a:lnTo>
                    <a:pt x="163" y="17"/>
                  </a:lnTo>
                  <a:lnTo>
                    <a:pt x="160" y="15"/>
                  </a:lnTo>
                  <a:lnTo>
                    <a:pt x="156" y="13"/>
                  </a:lnTo>
                  <a:lnTo>
                    <a:pt x="153" y="11"/>
                  </a:lnTo>
                  <a:lnTo>
                    <a:pt x="150" y="10"/>
                  </a:lnTo>
                  <a:lnTo>
                    <a:pt x="146" y="7"/>
                  </a:lnTo>
                  <a:lnTo>
                    <a:pt x="143" y="6"/>
                  </a:lnTo>
                  <a:lnTo>
                    <a:pt x="139" y="5"/>
                  </a:lnTo>
                  <a:lnTo>
                    <a:pt x="135" y="4"/>
                  </a:lnTo>
                  <a:lnTo>
                    <a:pt x="132" y="3"/>
                  </a:lnTo>
                  <a:lnTo>
                    <a:pt x="128" y="2"/>
                  </a:lnTo>
                  <a:lnTo>
                    <a:pt x="124" y="1"/>
                  </a:lnTo>
                  <a:lnTo>
                    <a:pt x="120" y="1"/>
                  </a:lnTo>
                  <a:lnTo>
                    <a:pt x="117" y="0"/>
                  </a:lnTo>
                  <a:lnTo>
                    <a:pt x="113" y="0"/>
                  </a:lnTo>
                  <a:lnTo>
                    <a:pt x="110" y="0"/>
                  </a:lnTo>
                  <a:lnTo>
                    <a:pt x="105" y="0"/>
                  </a:lnTo>
                  <a:lnTo>
                    <a:pt x="102" y="0"/>
                  </a:lnTo>
                  <a:lnTo>
                    <a:pt x="98" y="0"/>
                  </a:lnTo>
                  <a:lnTo>
                    <a:pt x="95" y="0"/>
                  </a:lnTo>
                  <a:lnTo>
                    <a:pt x="90" y="1"/>
                  </a:lnTo>
                  <a:lnTo>
                    <a:pt x="87" y="1"/>
                  </a:lnTo>
                  <a:lnTo>
                    <a:pt x="83" y="2"/>
                  </a:lnTo>
                  <a:lnTo>
                    <a:pt x="80" y="3"/>
                  </a:lnTo>
                  <a:lnTo>
                    <a:pt x="75" y="4"/>
                  </a:lnTo>
                  <a:lnTo>
                    <a:pt x="72" y="5"/>
                  </a:lnTo>
                  <a:lnTo>
                    <a:pt x="69" y="6"/>
                  </a:lnTo>
                  <a:lnTo>
                    <a:pt x="65" y="7"/>
                  </a:lnTo>
                  <a:lnTo>
                    <a:pt x="62" y="10"/>
                  </a:lnTo>
                  <a:lnTo>
                    <a:pt x="58" y="11"/>
                  </a:lnTo>
                  <a:lnTo>
                    <a:pt x="55" y="13"/>
                  </a:lnTo>
                  <a:lnTo>
                    <a:pt x="52" y="15"/>
                  </a:lnTo>
                  <a:lnTo>
                    <a:pt x="48" y="17"/>
                  </a:lnTo>
                  <a:lnTo>
                    <a:pt x="46" y="19"/>
                  </a:lnTo>
                  <a:lnTo>
                    <a:pt x="42" y="21"/>
                  </a:lnTo>
                  <a:lnTo>
                    <a:pt x="39" y="23"/>
                  </a:lnTo>
                  <a:lnTo>
                    <a:pt x="36" y="25"/>
                  </a:lnTo>
                  <a:lnTo>
                    <a:pt x="33" y="28"/>
                  </a:lnTo>
                  <a:lnTo>
                    <a:pt x="31" y="31"/>
                  </a:lnTo>
                  <a:lnTo>
                    <a:pt x="28" y="33"/>
                  </a:lnTo>
                  <a:lnTo>
                    <a:pt x="25" y="36"/>
                  </a:lnTo>
                  <a:lnTo>
                    <a:pt x="23" y="39"/>
                  </a:lnTo>
                  <a:lnTo>
                    <a:pt x="21" y="43"/>
                  </a:lnTo>
                  <a:lnTo>
                    <a:pt x="19" y="46"/>
                  </a:lnTo>
                  <a:lnTo>
                    <a:pt x="17" y="48"/>
                  </a:lnTo>
                  <a:lnTo>
                    <a:pt x="15" y="52"/>
                  </a:lnTo>
                  <a:lnTo>
                    <a:pt x="13" y="55"/>
                  </a:lnTo>
                  <a:lnTo>
                    <a:pt x="11" y="58"/>
                  </a:lnTo>
                  <a:lnTo>
                    <a:pt x="9" y="62"/>
                  </a:lnTo>
                  <a:lnTo>
                    <a:pt x="7" y="65"/>
                  </a:lnTo>
                  <a:lnTo>
                    <a:pt x="6" y="69"/>
                  </a:lnTo>
                  <a:lnTo>
                    <a:pt x="5" y="72"/>
                  </a:lnTo>
                  <a:lnTo>
                    <a:pt x="4" y="76"/>
                  </a:lnTo>
                  <a:lnTo>
                    <a:pt x="3" y="80"/>
                  </a:lnTo>
                  <a:lnTo>
                    <a:pt x="2" y="83"/>
                  </a:lnTo>
                  <a:lnTo>
                    <a:pt x="1" y="87"/>
                  </a:lnTo>
                  <a:lnTo>
                    <a:pt x="1" y="90"/>
                  </a:lnTo>
                  <a:lnTo>
                    <a:pt x="0" y="95"/>
                  </a:lnTo>
                  <a:lnTo>
                    <a:pt x="0" y="98"/>
                  </a:lnTo>
                  <a:lnTo>
                    <a:pt x="0" y="102"/>
                  </a:lnTo>
                  <a:lnTo>
                    <a:pt x="0" y="105"/>
                  </a:lnTo>
                  <a:lnTo>
                    <a:pt x="0" y="110"/>
                  </a:lnTo>
                  <a:lnTo>
                    <a:pt x="0" y="113"/>
                  </a:lnTo>
                  <a:lnTo>
                    <a:pt x="0" y="117"/>
                  </a:lnTo>
                  <a:lnTo>
                    <a:pt x="1" y="121"/>
                  </a:lnTo>
                  <a:lnTo>
                    <a:pt x="1" y="124"/>
                  </a:lnTo>
                  <a:lnTo>
                    <a:pt x="2" y="129"/>
                  </a:lnTo>
                  <a:lnTo>
                    <a:pt x="3" y="132"/>
                  </a:lnTo>
                  <a:lnTo>
                    <a:pt x="4" y="135"/>
                  </a:lnTo>
                  <a:lnTo>
                    <a:pt x="5" y="139"/>
                  </a:lnTo>
                  <a:lnTo>
                    <a:pt x="6" y="143"/>
                  </a:lnTo>
                  <a:lnTo>
                    <a:pt x="7" y="147"/>
                  </a:lnTo>
                  <a:lnTo>
                    <a:pt x="9" y="150"/>
                  </a:lnTo>
                  <a:lnTo>
                    <a:pt x="11" y="153"/>
                  </a:lnTo>
                  <a:lnTo>
                    <a:pt x="13" y="156"/>
                  </a:lnTo>
                  <a:lnTo>
                    <a:pt x="15" y="160"/>
                  </a:lnTo>
                  <a:lnTo>
                    <a:pt x="17" y="163"/>
                  </a:lnTo>
                  <a:lnTo>
                    <a:pt x="19" y="166"/>
                  </a:lnTo>
                  <a:lnTo>
                    <a:pt x="21" y="169"/>
                  </a:lnTo>
                  <a:lnTo>
                    <a:pt x="23" y="172"/>
                  </a:lnTo>
                  <a:lnTo>
                    <a:pt x="25" y="176"/>
                  </a:lnTo>
                  <a:lnTo>
                    <a:pt x="28" y="178"/>
                  </a:lnTo>
                  <a:lnTo>
                    <a:pt x="31" y="181"/>
                  </a:lnTo>
                  <a:lnTo>
                    <a:pt x="33" y="183"/>
                  </a:lnTo>
                  <a:lnTo>
                    <a:pt x="36" y="186"/>
                  </a:lnTo>
                  <a:lnTo>
                    <a:pt x="39" y="188"/>
                  </a:lnTo>
                  <a:lnTo>
                    <a:pt x="42" y="191"/>
                  </a:lnTo>
                  <a:lnTo>
                    <a:pt x="46" y="193"/>
                  </a:lnTo>
                  <a:lnTo>
                    <a:pt x="48" y="195"/>
                  </a:lnTo>
                  <a:lnTo>
                    <a:pt x="52" y="197"/>
                  </a:lnTo>
                  <a:lnTo>
                    <a:pt x="55" y="199"/>
                  </a:lnTo>
                  <a:lnTo>
                    <a:pt x="58" y="200"/>
                  </a:lnTo>
                  <a:lnTo>
                    <a:pt x="62" y="202"/>
                  </a:lnTo>
                  <a:lnTo>
                    <a:pt x="65" y="203"/>
                  </a:lnTo>
                  <a:lnTo>
                    <a:pt x="69" y="205"/>
                  </a:lnTo>
                  <a:lnTo>
                    <a:pt x="72" y="206"/>
                  </a:lnTo>
                  <a:lnTo>
                    <a:pt x="75" y="208"/>
                  </a:lnTo>
                  <a:lnTo>
                    <a:pt x="80" y="209"/>
                  </a:lnTo>
                  <a:lnTo>
                    <a:pt x="83" y="210"/>
                  </a:lnTo>
                  <a:lnTo>
                    <a:pt x="87" y="210"/>
                  </a:lnTo>
                  <a:lnTo>
                    <a:pt x="90" y="211"/>
                  </a:lnTo>
                  <a:lnTo>
                    <a:pt x="95" y="211"/>
                  </a:lnTo>
                  <a:lnTo>
                    <a:pt x="98" y="212"/>
                  </a:lnTo>
                  <a:lnTo>
                    <a:pt x="102" y="212"/>
                  </a:lnTo>
                  <a:lnTo>
                    <a:pt x="105" y="212"/>
                  </a:lnTo>
                  <a:lnTo>
                    <a:pt x="110" y="212"/>
                  </a:lnTo>
                  <a:lnTo>
                    <a:pt x="113" y="212"/>
                  </a:lnTo>
                  <a:lnTo>
                    <a:pt x="117" y="211"/>
                  </a:lnTo>
                  <a:lnTo>
                    <a:pt x="120" y="211"/>
                  </a:lnTo>
                  <a:lnTo>
                    <a:pt x="124" y="210"/>
                  </a:lnTo>
                  <a:lnTo>
                    <a:pt x="128" y="210"/>
                  </a:lnTo>
                  <a:lnTo>
                    <a:pt x="132" y="209"/>
                  </a:lnTo>
                  <a:lnTo>
                    <a:pt x="135" y="208"/>
                  </a:lnTo>
                  <a:lnTo>
                    <a:pt x="139" y="206"/>
                  </a:lnTo>
                  <a:lnTo>
                    <a:pt x="143" y="205"/>
                  </a:lnTo>
                  <a:lnTo>
                    <a:pt x="146" y="203"/>
                  </a:lnTo>
                  <a:lnTo>
                    <a:pt x="150" y="202"/>
                  </a:lnTo>
                  <a:lnTo>
                    <a:pt x="153" y="200"/>
                  </a:lnTo>
                  <a:lnTo>
                    <a:pt x="156" y="199"/>
                  </a:lnTo>
                  <a:lnTo>
                    <a:pt x="160" y="197"/>
                  </a:lnTo>
                  <a:lnTo>
                    <a:pt x="163" y="195"/>
                  </a:lnTo>
                  <a:lnTo>
                    <a:pt x="166" y="193"/>
                  </a:lnTo>
                  <a:lnTo>
                    <a:pt x="169" y="191"/>
                  </a:lnTo>
                  <a:lnTo>
                    <a:pt x="172" y="188"/>
                  </a:lnTo>
                  <a:lnTo>
                    <a:pt x="176" y="186"/>
                  </a:lnTo>
                  <a:lnTo>
                    <a:pt x="178" y="183"/>
                  </a:lnTo>
                  <a:lnTo>
                    <a:pt x="181" y="181"/>
                  </a:lnTo>
                  <a:lnTo>
                    <a:pt x="183" y="178"/>
                  </a:lnTo>
                  <a:lnTo>
                    <a:pt x="186" y="176"/>
                  </a:lnTo>
                  <a:lnTo>
                    <a:pt x="188" y="172"/>
                  </a:lnTo>
                  <a:lnTo>
                    <a:pt x="190" y="169"/>
                  </a:lnTo>
                  <a:lnTo>
                    <a:pt x="193" y="166"/>
                  </a:lnTo>
                  <a:lnTo>
                    <a:pt x="195" y="163"/>
                  </a:lnTo>
                  <a:lnTo>
                    <a:pt x="197" y="160"/>
                  </a:lnTo>
                  <a:lnTo>
                    <a:pt x="199" y="156"/>
                  </a:lnTo>
                  <a:lnTo>
                    <a:pt x="200" y="153"/>
                  </a:lnTo>
                  <a:lnTo>
                    <a:pt x="202" y="150"/>
                  </a:lnTo>
                  <a:lnTo>
                    <a:pt x="203" y="147"/>
                  </a:lnTo>
                  <a:lnTo>
                    <a:pt x="205" y="143"/>
                  </a:lnTo>
                  <a:lnTo>
                    <a:pt x="206" y="139"/>
                  </a:lnTo>
                  <a:lnTo>
                    <a:pt x="208" y="135"/>
                  </a:lnTo>
                  <a:lnTo>
                    <a:pt x="209" y="132"/>
                  </a:lnTo>
                  <a:lnTo>
                    <a:pt x="210" y="129"/>
                  </a:lnTo>
                  <a:lnTo>
                    <a:pt x="210" y="124"/>
                  </a:lnTo>
                  <a:lnTo>
                    <a:pt x="211" y="121"/>
                  </a:lnTo>
                  <a:lnTo>
                    <a:pt x="211" y="117"/>
                  </a:lnTo>
                  <a:lnTo>
                    <a:pt x="212" y="113"/>
                  </a:lnTo>
                  <a:lnTo>
                    <a:pt x="212" y="110"/>
                  </a:lnTo>
                  <a:lnTo>
                    <a:pt x="212" y="10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395717" name="Line 453"/>
          <p:cNvSpPr>
            <a:spLocks noChangeShapeType="1"/>
          </p:cNvSpPr>
          <p:nvPr/>
        </p:nvSpPr>
        <p:spPr bwMode="auto">
          <a:xfrm>
            <a:off x="2259013" y="2201863"/>
            <a:ext cx="722312" cy="26193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5718" name="Group 454"/>
          <p:cNvGrpSpPr>
            <a:grpSpLocks/>
          </p:cNvGrpSpPr>
          <p:nvPr/>
        </p:nvGrpSpPr>
        <p:grpSpPr bwMode="auto">
          <a:xfrm>
            <a:off x="2547938" y="868363"/>
            <a:ext cx="1341437" cy="1106487"/>
            <a:chOff x="2805" y="683"/>
            <a:chExt cx="845" cy="697"/>
          </a:xfrm>
        </p:grpSpPr>
        <p:grpSp>
          <p:nvGrpSpPr>
            <p:cNvPr id="111653" name="Group 455"/>
            <p:cNvGrpSpPr>
              <a:grpSpLocks/>
            </p:cNvGrpSpPr>
            <p:nvPr/>
          </p:nvGrpSpPr>
          <p:grpSpPr bwMode="auto">
            <a:xfrm>
              <a:off x="2805" y="711"/>
              <a:ext cx="817" cy="669"/>
              <a:chOff x="2668" y="575"/>
              <a:chExt cx="817" cy="669"/>
            </a:xfrm>
          </p:grpSpPr>
          <p:sp>
            <p:nvSpPr>
              <p:cNvPr id="111655" name="Line 456"/>
              <p:cNvSpPr>
                <a:spLocks noChangeShapeType="1"/>
              </p:cNvSpPr>
              <p:nvPr/>
            </p:nvSpPr>
            <p:spPr bwMode="auto">
              <a:xfrm flipV="1">
                <a:off x="2697" y="575"/>
                <a:ext cx="788" cy="64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56" name="Freeform 457"/>
              <p:cNvSpPr>
                <a:spLocks/>
              </p:cNvSpPr>
              <p:nvPr/>
            </p:nvSpPr>
            <p:spPr bwMode="auto">
              <a:xfrm>
                <a:off x="2668" y="1187"/>
                <a:ext cx="58" cy="57"/>
              </a:xfrm>
              <a:custGeom>
                <a:avLst/>
                <a:gdLst>
                  <a:gd name="T0" fmla="*/ 4 w 213"/>
                  <a:gd name="T1" fmla="*/ 2 h 212"/>
                  <a:gd name="T2" fmla="*/ 4 w 213"/>
                  <a:gd name="T3" fmla="*/ 2 h 212"/>
                  <a:gd name="T4" fmla="*/ 4 w 213"/>
                  <a:gd name="T5" fmla="*/ 1 h 212"/>
                  <a:gd name="T6" fmla="*/ 4 w 213"/>
                  <a:gd name="T7" fmla="*/ 1 h 212"/>
                  <a:gd name="T8" fmla="*/ 3 w 213"/>
                  <a:gd name="T9" fmla="*/ 0 h 212"/>
                  <a:gd name="T10" fmla="*/ 3 w 213"/>
                  <a:gd name="T11" fmla="*/ 0 h 212"/>
                  <a:gd name="T12" fmla="*/ 2 w 213"/>
                  <a:gd name="T13" fmla="*/ 0 h 212"/>
                  <a:gd name="T14" fmla="*/ 2 w 213"/>
                  <a:gd name="T15" fmla="*/ 0 h 212"/>
                  <a:gd name="T16" fmla="*/ 1 w 213"/>
                  <a:gd name="T17" fmla="*/ 0 h 212"/>
                  <a:gd name="T18" fmla="*/ 1 w 213"/>
                  <a:gd name="T19" fmla="*/ 1 h 212"/>
                  <a:gd name="T20" fmla="*/ 0 w 213"/>
                  <a:gd name="T21" fmla="*/ 1 h 212"/>
                  <a:gd name="T22" fmla="*/ 0 w 213"/>
                  <a:gd name="T23" fmla="*/ 2 h 212"/>
                  <a:gd name="T24" fmla="*/ 0 w 213"/>
                  <a:gd name="T25" fmla="*/ 2 h 212"/>
                  <a:gd name="T26" fmla="*/ 0 w 213"/>
                  <a:gd name="T27" fmla="*/ 3 h 212"/>
                  <a:gd name="T28" fmla="*/ 0 w 213"/>
                  <a:gd name="T29" fmla="*/ 3 h 212"/>
                  <a:gd name="T30" fmla="*/ 1 w 213"/>
                  <a:gd name="T31" fmla="*/ 3 h 212"/>
                  <a:gd name="T32" fmla="*/ 1 w 213"/>
                  <a:gd name="T33" fmla="*/ 4 h 212"/>
                  <a:gd name="T34" fmla="*/ 2 w 213"/>
                  <a:gd name="T35" fmla="*/ 4 h 212"/>
                  <a:gd name="T36" fmla="*/ 2 w 213"/>
                  <a:gd name="T37" fmla="*/ 4 h 212"/>
                  <a:gd name="T38" fmla="*/ 3 w 213"/>
                  <a:gd name="T39" fmla="*/ 4 h 212"/>
                  <a:gd name="T40" fmla="*/ 3 w 213"/>
                  <a:gd name="T41" fmla="*/ 4 h 212"/>
                  <a:gd name="T42" fmla="*/ 4 w 213"/>
                  <a:gd name="T43" fmla="*/ 3 h 212"/>
                  <a:gd name="T44" fmla="*/ 4 w 213"/>
                  <a:gd name="T45" fmla="*/ 3 h 212"/>
                  <a:gd name="T46" fmla="*/ 4 w 213"/>
                  <a:gd name="T47" fmla="*/ 3 h 212"/>
                  <a:gd name="T48" fmla="*/ 4 w 213"/>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3" h="212">
                    <a:moveTo>
                      <a:pt x="213" y="106"/>
                    </a:moveTo>
                    <a:lnTo>
                      <a:pt x="209" y="79"/>
                    </a:lnTo>
                    <a:lnTo>
                      <a:pt x="198" y="53"/>
                    </a:lnTo>
                    <a:lnTo>
                      <a:pt x="181" y="31"/>
                    </a:lnTo>
                    <a:lnTo>
                      <a:pt x="160" y="15"/>
                    </a:lnTo>
                    <a:lnTo>
                      <a:pt x="134" y="4"/>
                    </a:lnTo>
                    <a:lnTo>
                      <a:pt x="107" y="0"/>
                    </a:lnTo>
                    <a:lnTo>
                      <a:pt x="79" y="4"/>
                    </a:lnTo>
                    <a:lnTo>
                      <a:pt x="53" y="15"/>
                    </a:lnTo>
                    <a:lnTo>
                      <a:pt x="32" y="31"/>
                    </a:lnTo>
                    <a:lnTo>
                      <a:pt x="15" y="53"/>
                    </a:lnTo>
                    <a:lnTo>
                      <a:pt x="4" y="79"/>
                    </a:lnTo>
                    <a:lnTo>
                      <a:pt x="0" y="106"/>
                    </a:lnTo>
                    <a:lnTo>
                      <a:pt x="4" y="134"/>
                    </a:lnTo>
                    <a:lnTo>
                      <a:pt x="15" y="159"/>
                    </a:lnTo>
                    <a:lnTo>
                      <a:pt x="32" y="181"/>
                    </a:lnTo>
                    <a:lnTo>
                      <a:pt x="53" y="198"/>
                    </a:lnTo>
                    <a:lnTo>
                      <a:pt x="79" y="208"/>
                    </a:lnTo>
                    <a:lnTo>
                      <a:pt x="107" y="212"/>
                    </a:lnTo>
                    <a:lnTo>
                      <a:pt x="134" y="208"/>
                    </a:lnTo>
                    <a:lnTo>
                      <a:pt x="160" y="198"/>
                    </a:lnTo>
                    <a:lnTo>
                      <a:pt x="181" y="181"/>
                    </a:lnTo>
                    <a:lnTo>
                      <a:pt x="198" y="159"/>
                    </a:lnTo>
                    <a:lnTo>
                      <a:pt x="209" y="134"/>
                    </a:lnTo>
                    <a:lnTo>
                      <a:pt x="213"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
          <p:nvSpPr>
            <p:cNvPr id="111654" name="Freeform 458"/>
            <p:cNvSpPr>
              <a:spLocks/>
            </p:cNvSpPr>
            <p:nvPr/>
          </p:nvSpPr>
          <p:spPr bwMode="auto">
            <a:xfrm>
              <a:off x="3593" y="683"/>
              <a:ext cx="57" cy="57"/>
            </a:xfrm>
            <a:custGeom>
              <a:avLst/>
              <a:gdLst>
                <a:gd name="T0" fmla="*/ 4 w 212"/>
                <a:gd name="T1" fmla="*/ 2 h 212"/>
                <a:gd name="T2" fmla="*/ 4 w 212"/>
                <a:gd name="T3" fmla="*/ 2 h 212"/>
                <a:gd name="T4" fmla="*/ 4 w 212"/>
                <a:gd name="T5" fmla="*/ 1 h 212"/>
                <a:gd name="T6" fmla="*/ 4 w 212"/>
                <a:gd name="T7" fmla="*/ 1 h 212"/>
                <a:gd name="T8" fmla="*/ 4 w 212"/>
                <a:gd name="T9" fmla="*/ 1 h 212"/>
                <a:gd name="T10" fmla="*/ 4 w 212"/>
                <a:gd name="T11" fmla="*/ 1 h 212"/>
                <a:gd name="T12" fmla="*/ 3 w 212"/>
                <a:gd name="T13" fmla="*/ 1 h 212"/>
                <a:gd name="T14" fmla="*/ 3 w 212"/>
                <a:gd name="T15" fmla="*/ 1 h 212"/>
                <a:gd name="T16" fmla="*/ 3 w 212"/>
                <a:gd name="T17" fmla="*/ 1 h 212"/>
                <a:gd name="T18" fmla="*/ 3 w 212"/>
                <a:gd name="T19" fmla="*/ 0 h 212"/>
                <a:gd name="T20" fmla="*/ 3 w 212"/>
                <a:gd name="T21" fmla="*/ 0 h 212"/>
                <a:gd name="T22" fmla="*/ 3 w 212"/>
                <a:gd name="T23" fmla="*/ 0 h 212"/>
                <a:gd name="T24" fmla="*/ 2 w 212"/>
                <a:gd name="T25" fmla="*/ 0 h 212"/>
                <a:gd name="T26" fmla="*/ 2 w 212"/>
                <a:gd name="T27" fmla="*/ 0 h 212"/>
                <a:gd name="T28" fmla="*/ 2 w 212"/>
                <a:gd name="T29" fmla="*/ 0 h 212"/>
                <a:gd name="T30" fmla="*/ 2 w 212"/>
                <a:gd name="T31" fmla="*/ 0 h 212"/>
                <a:gd name="T32" fmla="*/ 2 w 212"/>
                <a:gd name="T33" fmla="*/ 0 h 212"/>
                <a:gd name="T34" fmla="*/ 1 w 212"/>
                <a:gd name="T35" fmla="*/ 0 h 212"/>
                <a:gd name="T36" fmla="*/ 1 w 212"/>
                <a:gd name="T37" fmla="*/ 0 h 212"/>
                <a:gd name="T38" fmla="*/ 1 w 212"/>
                <a:gd name="T39" fmla="*/ 0 h 212"/>
                <a:gd name="T40" fmla="*/ 1 w 212"/>
                <a:gd name="T41" fmla="*/ 1 h 212"/>
                <a:gd name="T42" fmla="*/ 1 w 212"/>
                <a:gd name="T43" fmla="*/ 1 h 212"/>
                <a:gd name="T44" fmla="*/ 1 w 212"/>
                <a:gd name="T45" fmla="*/ 1 h 212"/>
                <a:gd name="T46" fmla="*/ 0 w 212"/>
                <a:gd name="T47" fmla="*/ 1 h 212"/>
                <a:gd name="T48" fmla="*/ 0 w 212"/>
                <a:gd name="T49" fmla="*/ 1 h 212"/>
                <a:gd name="T50" fmla="*/ 0 w 212"/>
                <a:gd name="T51" fmla="*/ 1 h 212"/>
                <a:gd name="T52" fmla="*/ 0 w 212"/>
                <a:gd name="T53" fmla="*/ 1 h 212"/>
                <a:gd name="T54" fmla="*/ 0 w 212"/>
                <a:gd name="T55" fmla="*/ 2 h 212"/>
                <a:gd name="T56" fmla="*/ 0 w 212"/>
                <a:gd name="T57" fmla="*/ 2 h 212"/>
                <a:gd name="T58" fmla="*/ 0 w 212"/>
                <a:gd name="T59" fmla="*/ 2 h 212"/>
                <a:gd name="T60" fmla="*/ 0 w 212"/>
                <a:gd name="T61" fmla="*/ 2 h 212"/>
                <a:gd name="T62" fmla="*/ 0 w 212"/>
                <a:gd name="T63" fmla="*/ 2 h 212"/>
                <a:gd name="T64" fmla="*/ 0 w 212"/>
                <a:gd name="T65" fmla="*/ 3 h 212"/>
                <a:gd name="T66" fmla="*/ 0 w 212"/>
                <a:gd name="T67" fmla="*/ 3 h 212"/>
                <a:gd name="T68" fmla="*/ 0 w 212"/>
                <a:gd name="T69" fmla="*/ 3 h 212"/>
                <a:gd name="T70" fmla="*/ 1 w 212"/>
                <a:gd name="T71" fmla="*/ 3 h 212"/>
                <a:gd name="T72" fmla="*/ 1 w 212"/>
                <a:gd name="T73" fmla="*/ 3 h 212"/>
                <a:gd name="T74" fmla="*/ 1 w 212"/>
                <a:gd name="T75" fmla="*/ 4 h 212"/>
                <a:gd name="T76" fmla="*/ 1 w 212"/>
                <a:gd name="T77" fmla="*/ 4 h 212"/>
                <a:gd name="T78" fmla="*/ 1 w 212"/>
                <a:gd name="T79" fmla="*/ 4 h 212"/>
                <a:gd name="T80" fmla="*/ 1 w 212"/>
                <a:gd name="T81" fmla="*/ 4 h 212"/>
                <a:gd name="T82" fmla="*/ 2 w 212"/>
                <a:gd name="T83" fmla="*/ 4 h 212"/>
                <a:gd name="T84" fmla="*/ 2 w 212"/>
                <a:gd name="T85" fmla="*/ 4 h 212"/>
                <a:gd name="T86" fmla="*/ 2 w 212"/>
                <a:gd name="T87" fmla="*/ 4 h 212"/>
                <a:gd name="T88" fmla="*/ 2 w 212"/>
                <a:gd name="T89" fmla="*/ 4 h 212"/>
                <a:gd name="T90" fmla="*/ 2 w 212"/>
                <a:gd name="T91" fmla="*/ 4 h 212"/>
                <a:gd name="T92" fmla="*/ 3 w 212"/>
                <a:gd name="T93" fmla="*/ 4 h 212"/>
                <a:gd name="T94" fmla="*/ 3 w 212"/>
                <a:gd name="T95" fmla="*/ 4 h 212"/>
                <a:gd name="T96" fmla="*/ 3 w 212"/>
                <a:gd name="T97" fmla="*/ 4 h 212"/>
                <a:gd name="T98" fmla="*/ 3 w 212"/>
                <a:gd name="T99" fmla="*/ 4 h 212"/>
                <a:gd name="T100" fmla="*/ 3 w 212"/>
                <a:gd name="T101" fmla="*/ 3 h 212"/>
                <a:gd name="T102" fmla="*/ 3 w 212"/>
                <a:gd name="T103" fmla="*/ 3 h 212"/>
                <a:gd name="T104" fmla="*/ 4 w 212"/>
                <a:gd name="T105" fmla="*/ 3 h 212"/>
                <a:gd name="T106" fmla="*/ 4 w 212"/>
                <a:gd name="T107" fmla="*/ 3 h 212"/>
                <a:gd name="T108" fmla="*/ 4 w 212"/>
                <a:gd name="T109" fmla="*/ 3 h 212"/>
                <a:gd name="T110" fmla="*/ 4 w 212"/>
                <a:gd name="T111" fmla="*/ 3 h 212"/>
                <a:gd name="T112" fmla="*/ 4 w 212"/>
                <a:gd name="T113" fmla="*/ 2 h 212"/>
                <a:gd name="T114" fmla="*/ 4 w 212"/>
                <a:gd name="T115" fmla="*/ 2 h 212"/>
                <a:gd name="T116" fmla="*/ 4 w 212"/>
                <a:gd name="T117" fmla="*/ 2 h 2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2" h="212">
                  <a:moveTo>
                    <a:pt x="212" y="105"/>
                  </a:moveTo>
                  <a:lnTo>
                    <a:pt x="212" y="102"/>
                  </a:lnTo>
                  <a:lnTo>
                    <a:pt x="212" y="98"/>
                  </a:lnTo>
                  <a:lnTo>
                    <a:pt x="211" y="95"/>
                  </a:lnTo>
                  <a:lnTo>
                    <a:pt x="211" y="90"/>
                  </a:lnTo>
                  <a:lnTo>
                    <a:pt x="210" y="87"/>
                  </a:lnTo>
                  <a:lnTo>
                    <a:pt x="210" y="83"/>
                  </a:lnTo>
                  <a:lnTo>
                    <a:pt x="209" y="80"/>
                  </a:lnTo>
                  <a:lnTo>
                    <a:pt x="208" y="76"/>
                  </a:lnTo>
                  <a:lnTo>
                    <a:pt x="206" y="72"/>
                  </a:lnTo>
                  <a:lnTo>
                    <a:pt x="205" y="69"/>
                  </a:lnTo>
                  <a:lnTo>
                    <a:pt x="203" y="65"/>
                  </a:lnTo>
                  <a:lnTo>
                    <a:pt x="202" y="62"/>
                  </a:lnTo>
                  <a:lnTo>
                    <a:pt x="200" y="58"/>
                  </a:lnTo>
                  <a:lnTo>
                    <a:pt x="199" y="55"/>
                  </a:lnTo>
                  <a:lnTo>
                    <a:pt x="197" y="52"/>
                  </a:lnTo>
                  <a:lnTo>
                    <a:pt x="195" y="48"/>
                  </a:lnTo>
                  <a:lnTo>
                    <a:pt x="193" y="46"/>
                  </a:lnTo>
                  <a:lnTo>
                    <a:pt x="190" y="43"/>
                  </a:lnTo>
                  <a:lnTo>
                    <a:pt x="188" y="39"/>
                  </a:lnTo>
                  <a:lnTo>
                    <a:pt x="186" y="36"/>
                  </a:lnTo>
                  <a:lnTo>
                    <a:pt x="183" y="33"/>
                  </a:lnTo>
                  <a:lnTo>
                    <a:pt x="181" y="31"/>
                  </a:lnTo>
                  <a:lnTo>
                    <a:pt x="178" y="28"/>
                  </a:lnTo>
                  <a:lnTo>
                    <a:pt x="176" y="25"/>
                  </a:lnTo>
                  <a:lnTo>
                    <a:pt x="172" y="23"/>
                  </a:lnTo>
                  <a:lnTo>
                    <a:pt x="169" y="21"/>
                  </a:lnTo>
                  <a:lnTo>
                    <a:pt x="166" y="19"/>
                  </a:lnTo>
                  <a:lnTo>
                    <a:pt x="163" y="17"/>
                  </a:lnTo>
                  <a:lnTo>
                    <a:pt x="160" y="15"/>
                  </a:lnTo>
                  <a:lnTo>
                    <a:pt x="156" y="13"/>
                  </a:lnTo>
                  <a:lnTo>
                    <a:pt x="153" y="11"/>
                  </a:lnTo>
                  <a:lnTo>
                    <a:pt x="150" y="10"/>
                  </a:lnTo>
                  <a:lnTo>
                    <a:pt x="146" y="7"/>
                  </a:lnTo>
                  <a:lnTo>
                    <a:pt x="143" y="6"/>
                  </a:lnTo>
                  <a:lnTo>
                    <a:pt x="139" y="5"/>
                  </a:lnTo>
                  <a:lnTo>
                    <a:pt x="135" y="4"/>
                  </a:lnTo>
                  <a:lnTo>
                    <a:pt x="132" y="3"/>
                  </a:lnTo>
                  <a:lnTo>
                    <a:pt x="128" y="2"/>
                  </a:lnTo>
                  <a:lnTo>
                    <a:pt x="124" y="1"/>
                  </a:lnTo>
                  <a:lnTo>
                    <a:pt x="120" y="1"/>
                  </a:lnTo>
                  <a:lnTo>
                    <a:pt x="117" y="0"/>
                  </a:lnTo>
                  <a:lnTo>
                    <a:pt x="113" y="0"/>
                  </a:lnTo>
                  <a:lnTo>
                    <a:pt x="110" y="0"/>
                  </a:lnTo>
                  <a:lnTo>
                    <a:pt x="105" y="0"/>
                  </a:lnTo>
                  <a:lnTo>
                    <a:pt x="102" y="0"/>
                  </a:lnTo>
                  <a:lnTo>
                    <a:pt x="98" y="0"/>
                  </a:lnTo>
                  <a:lnTo>
                    <a:pt x="95" y="0"/>
                  </a:lnTo>
                  <a:lnTo>
                    <a:pt x="90" y="1"/>
                  </a:lnTo>
                  <a:lnTo>
                    <a:pt x="87" y="1"/>
                  </a:lnTo>
                  <a:lnTo>
                    <a:pt x="83" y="2"/>
                  </a:lnTo>
                  <a:lnTo>
                    <a:pt x="80" y="3"/>
                  </a:lnTo>
                  <a:lnTo>
                    <a:pt x="75" y="4"/>
                  </a:lnTo>
                  <a:lnTo>
                    <a:pt x="72" y="5"/>
                  </a:lnTo>
                  <a:lnTo>
                    <a:pt x="69" y="6"/>
                  </a:lnTo>
                  <a:lnTo>
                    <a:pt x="65" y="7"/>
                  </a:lnTo>
                  <a:lnTo>
                    <a:pt x="62" y="10"/>
                  </a:lnTo>
                  <a:lnTo>
                    <a:pt x="58" y="11"/>
                  </a:lnTo>
                  <a:lnTo>
                    <a:pt x="55" y="13"/>
                  </a:lnTo>
                  <a:lnTo>
                    <a:pt x="52" y="15"/>
                  </a:lnTo>
                  <a:lnTo>
                    <a:pt x="48" y="17"/>
                  </a:lnTo>
                  <a:lnTo>
                    <a:pt x="46" y="19"/>
                  </a:lnTo>
                  <a:lnTo>
                    <a:pt x="42" y="21"/>
                  </a:lnTo>
                  <a:lnTo>
                    <a:pt x="39" y="23"/>
                  </a:lnTo>
                  <a:lnTo>
                    <a:pt x="36" y="25"/>
                  </a:lnTo>
                  <a:lnTo>
                    <a:pt x="33" y="28"/>
                  </a:lnTo>
                  <a:lnTo>
                    <a:pt x="31" y="31"/>
                  </a:lnTo>
                  <a:lnTo>
                    <a:pt x="28" y="33"/>
                  </a:lnTo>
                  <a:lnTo>
                    <a:pt x="25" y="36"/>
                  </a:lnTo>
                  <a:lnTo>
                    <a:pt x="23" y="39"/>
                  </a:lnTo>
                  <a:lnTo>
                    <a:pt x="21" y="43"/>
                  </a:lnTo>
                  <a:lnTo>
                    <a:pt x="19" y="46"/>
                  </a:lnTo>
                  <a:lnTo>
                    <a:pt x="17" y="48"/>
                  </a:lnTo>
                  <a:lnTo>
                    <a:pt x="15" y="52"/>
                  </a:lnTo>
                  <a:lnTo>
                    <a:pt x="13" y="55"/>
                  </a:lnTo>
                  <a:lnTo>
                    <a:pt x="11" y="58"/>
                  </a:lnTo>
                  <a:lnTo>
                    <a:pt x="9" y="62"/>
                  </a:lnTo>
                  <a:lnTo>
                    <a:pt x="7" y="65"/>
                  </a:lnTo>
                  <a:lnTo>
                    <a:pt x="6" y="69"/>
                  </a:lnTo>
                  <a:lnTo>
                    <a:pt x="5" y="72"/>
                  </a:lnTo>
                  <a:lnTo>
                    <a:pt x="4" y="76"/>
                  </a:lnTo>
                  <a:lnTo>
                    <a:pt x="3" y="80"/>
                  </a:lnTo>
                  <a:lnTo>
                    <a:pt x="2" y="83"/>
                  </a:lnTo>
                  <a:lnTo>
                    <a:pt x="1" y="87"/>
                  </a:lnTo>
                  <a:lnTo>
                    <a:pt x="1" y="90"/>
                  </a:lnTo>
                  <a:lnTo>
                    <a:pt x="0" y="95"/>
                  </a:lnTo>
                  <a:lnTo>
                    <a:pt x="0" y="98"/>
                  </a:lnTo>
                  <a:lnTo>
                    <a:pt x="0" y="102"/>
                  </a:lnTo>
                  <a:lnTo>
                    <a:pt x="0" y="105"/>
                  </a:lnTo>
                  <a:lnTo>
                    <a:pt x="0" y="110"/>
                  </a:lnTo>
                  <a:lnTo>
                    <a:pt x="0" y="113"/>
                  </a:lnTo>
                  <a:lnTo>
                    <a:pt x="0" y="117"/>
                  </a:lnTo>
                  <a:lnTo>
                    <a:pt x="1" y="121"/>
                  </a:lnTo>
                  <a:lnTo>
                    <a:pt x="1" y="124"/>
                  </a:lnTo>
                  <a:lnTo>
                    <a:pt x="2" y="129"/>
                  </a:lnTo>
                  <a:lnTo>
                    <a:pt x="3" y="132"/>
                  </a:lnTo>
                  <a:lnTo>
                    <a:pt x="4" y="135"/>
                  </a:lnTo>
                  <a:lnTo>
                    <a:pt x="5" y="139"/>
                  </a:lnTo>
                  <a:lnTo>
                    <a:pt x="6" y="143"/>
                  </a:lnTo>
                  <a:lnTo>
                    <a:pt x="7" y="147"/>
                  </a:lnTo>
                  <a:lnTo>
                    <a:pt x="9" y="150"/>
                  </a:lnTo>
                  <a:lnTo>
                    <a:pt x="11" y="153"/>
                  </a:lnTo>
                  <a:lnTo>
                    <a:pt x="13" y="156"/>
                  </a:lnTo>
                  <a:lnTo>
                    <a:pt x="15" y="160"/>
                  </a:lnTo>
                  <a:lnTo>
                    <a:pt x="17" y="163"/>
                  </a:lnTo>
                  <a:lnTo>
                    <a:pt x="19" y="166"/>
                  </a:lnTo>
                  <a:lnTo>
                    <a:pt x="21" y="169"/>
                  </a:lnTo>
                  <a:lnTo>
                    <a:pt x="23" y="172"/>
                  </a:lnTo>
                  <a:lnTo>
                    <a:pt x="25" y="176"/>
                  </a:lnTo>
                  <a:lnTo>
                    <a:pt x="28" y="178"/>
                  </a:lnTo>
                  <a:lnTo>
                    <a:pt x="31" y="181"/>
                  </a:lnTo>
                  <a:lnTo>
                    <a:pt x="33" y="183"/>
                  </a:lnTo>
                  <a:lnTo>
                    <a:pt x="36" y="186"/>
                  </a:lnTo>
                  <a:lnTo>
                    <a:pt x="39" y="188"/>
                  </a:lnTo>
                  <a:lnTo>
                    <a:pt x="42" y="191"/>
                  </a:lnTo>
                  <a:lnTo>
                    <a:pt x="46" y="193"/>
                  </a:lnTo>
                  <a:lnTo>
                    <a:pt x="48" y="195"/>
                  </a:lnTo>
                  <a:lnTo>
                    <a:pt x="52" y="197"/>
                  </a:lnTo>
                  <a:lnTo>
                    <a:pt x="55" y="199"/>
                  </a:lnTo>
                  <a:lnTo>
                    <a:pt x="58" y="200"/>
                  </a:lnTo>
                  <a:lnTo>
                    <a:pt x="62" y="202"/>
                  </a:lnTo>
                  <a:lnTo>
                    <a:pt x="65" y="203"/>
                  </a:lnTo>
                  <a:lnTo>
                    <a:pt x="69" y="205"/>
                  </a:lnTo>
                  <a:lnTo>
                    <a:pt x="72" y="206"/>
                  </a:lnTo>
                  <a:lnTo>
                    <a:pt x="75" y="208"/>
                  </a:lnTo>
                  <a:lnTo>
                    <a:pt x="80" y="209"/>
                  </a:lnTo>
                  <a:lnTo>
                    <a:pt x="83" y="210"/>
                  </a:lnTo>
                  <a:lnTo>
                    <a:pt x="87" y="210"/>
                  </a:lnTo>
                  <a:lnTo>
                    <a:pt x="90" y="211"/>
                  </a:lnTo>
                  <a:lnTo>
                    <a:pt x="95" y="211"/>
                  </a:lnTo>
                  <a:lnTo>
                    <a:pt x="98" y="212"/>
                  </a:lnTo>
                  <a:lnTo>
                    <a:pt x="102" y="212"/>
                  </a:lnTo>
                  <a:lnTo>
                    <a:pt x="105" y="212"/>
                  </a:lnTo>
                  <a:lnTo>
                    <a:pt x="110" y="212"/>
                  </a:lnTo>
                  <a:lnTo>
                    <a:pt x="113" y="212"/>
                  </a:lnTo>
                  <a:lnTo>
                    <a:pt x="117" y="211"/>
                  </a:lnTo>
                  <a:lnTo>
                    <a:pt x="120" y="211"/>
                  </a:lnTo>
                  <a:lnTo>
                    <a:pt x="124" y="210"/>
                  </a:lnTo>
                  <a:lnTo>
                    <a:pt x="128" y="210"/>
                  </a:lnTo>
                  <a:lnTo>
                    <a:pt x="132" y="209"/>
                  </a:lnTo>
                  <a:lnTo>
                    <a:pt x="135" y="208"/>
                  </a:lnTo>
                  <a:lnTo>
                    <a:pt x="139" y="206"/>
                  </a:lnTo>
                  <a:lnTo>
                    <a:pt x="143" y="205"/>
                  </a:lnTo>
                  <a:lnTo>
                    <a:pt x="146" y="203"/>
                  </a:lnTo>
                  <a:lnTo>
                    <a:pt x="150" y="202"/>
                  </a:lnTo>
                  <a:lnTo>
                    <a:pt x="153" y="200"/>
                  </a:lnTo>
                  <a:lnTo>
                    <a:pt x="156" y="199"/>
                  </a:lnTo>
                  <a:lnTo>
                    <a:pt x="160" y="197"/>
                  </a:lnTo>
                  <a:lnTo>
                    <a:pt x="163" y="195"/>
                  </a:lnTo>
                  <a:lnTo>
                    <a:pt x="166" y="193"/>
                  </a:lnTo>
                  <a:lnTo>
                    <a:pt x="169" y="191"/>
                  </a:lnTo>
                  <a:lnTo>
                    <a:pt x="172" y="188"/>
                  </a:lnTo>
                  <a:lnTo>
                    <a:pt x="176" y="186"/>
                  </a:lnTo>
                  <a:lnTo>
                    <a:pt x="178" y="183"/>
                  </a:lnTo>
                  <a:lnTo>
                    <a:pt x="181" y="181"/>
                  </a:lnTo>
                  <a:lnTo>
                    <a:pt x="183" y="178"/>
                  </a:lnTo>
                  <a:lnTo>
                    <a:pt x="186" y="176"/>
                  </a:lnTo>
                  <a:lnTo>
                    <a:pt x="188" y="172"/>
                  </a:lnTo>
                  <a:lnTo>
                    <a:pt x="190" y="169"/>
                  </a:lnTo>
                  <a:lnTo>
                    <a:pt x="193" y="166"/>
                  </a:lnTo>
                  <a:lnTo>
                    <a:pt x="195" y="163"/>
                  </a:lnTo>
                  <a:lnTo>
                    <a:pt x="197" y="160"/>
                  </a:lnTo>
                  <a:lnTo>
                    <a:pt x="199" y="156"/>
                  </a:lnTo>
                  <a:lnTo>
                    <a:pt x="200" y="153"/>
                  </a:lnTo>
                  <a:lnTo>
                    <a:pt x="202" y="150"/>
                  </a:lnTo>
                  <a:lnTo>
                    <a:pt x="203" y="147"/>
                  </a:lnTo>
                  <a:lnTo>
                    <a:pt x="205" y="143"/>
                  </a:lnTo>
                  <a:lnTo>
                    <a:pt x="206" y="139"/>
                  </a:lnTo>
                  <a:lnTo>
                    <a:pt x="208" y="135"/>
                  </a:lnTo>
                  <a:lnTo>
                    <a:pt x="209" y="132"/>
                  </a:lnTo>
                  <a:lnTo>
                    <a:pt x="210" y="129"/>
                  </a:lnTo>
                  <a:lnTo>
                    <a:pt x="210" y="124"/>
                  </a:lnTo>
                  <a:lnTo>
                    <a:pt x="211" y="121"/>
                  </a:lnTo>
                  <a:lnTo>
                    <a:pt x="211" y="117"/>
                  </a:lnTo>
                  <a:lnTo>
                    <a:pt x="212" y="113"/>
                  </a:lnTo>
                  <a:lnTo>
                    <a:pt x="212" y="110"/>
                  </a:lnTo>
                  <a:lnTo>
                    <a:pt x="212" y="10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723" name="Group 459"/>
          <p:cNvGrpSpPr>
            <a:grpSpLocks/>
          </p:cNvGrpSpPr>
          <p:nvPr/>
        </p:nvGrpSpPr>
        <p:grpSpPr bwMode="auto">
          <a:xfrm>
            <a:off x="3668713" y="1997075"/>
            <a:ext cx="598487" cy="244475"/>
            <a:chOff x="3376" y="1258"/>
            <a:chExt cx="377" cy="154"/>
          </a:xfrm>
        </p:grpSpPr>
        <p:sp>
          <p:nvSpPr>
            <p:cNvPr id="111651" name="Line 460"/>
            <p:cNvSpPr>
              <a:spLocks noChangeShapeType="1"/>
            </p:cNvSpPr>
            <p:nvPr/>
          </p:nvSpPr>
          <p:spPr bwMode="auto">
            <a:xfrm flipH="1">
              <a:off x="3407" y="1258"/>
              <a:ext cx="346" cy="12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52" name="Freeform 461"/>
            <p:cNvSpPr>
              <a:spLocks/>
            </p:cNvSpPr>
            <p:nvPr/>
          </p:nvSpPr>
          <p:spPr bwMode="auto">
            <a:xfrm>
              <a:off x="3376" y="1354"/>
              <a:ext cx="59" cy="58"/>
            </a:xfrm>
            <a:custGeom>
              <a:avLst/>
              <a:gdLst>
                <a:gd name="T0" fmla="*/ 4 w 212"/>
                <a:gd name="T1" fmla="*/ 2 h 212"/>
                <a:gd name="T2" fmla="*/ 4 w 212"/>
                <a:gd name="T3" fmla="*/ 2 h 212"/>
                <a:gd name="T4" fmla="*/ 4 w 212"/>
                <a:gd name="T5" fmla="*/ 1 h 212"/>
                <a:gd name="T6" fmla="*/ 4 w 212"/>
                <a:gd name="T7" fmla="*/ 1 h 212"/>
                <a:gd name="T8" fmla="*/ 3 w 212"/>
                <a:gd name="T9" fmla="*/ 0 h 212"/>
                <a:gd name="T10" fmla="*/ 3 w 212"/>
                <a:gd name="T11" fmla="*/ 0 h 212"/>
                <a:gd name="T12" fmla="*/ 2 w 212"/>
                <a:gd name="T13" fmla="*/ 0 h 212"/>
                <a:gd name="T14" fmla="*/ 2 w 212"/>
                <a:gd name="T15" fmla="*/ 0 h 212"/>
                <a:gd name="T16" fmla="*/ 1 w 212"/>
                <a:gd name="T17" fmla="*/ 0 h 212"/>
                <a:gd name="T18" fmla="*/ 1 w 212"/>
                <a:gd name="T19" fmla="*/ 1 h 212"/>
                <a:gd name="T20" fmla="*/ 0 w 212"/>
                <a:gd name="T21" fmla="*/ 1 h 212"/>
                <a:gd name="T22" fmla="*/ 0 w 212"/>
                <a:gd name="T23" fmla="*/ 2 h 212"/>
                <a:gd name="T24" fmla="*/ 0 w 212"/>
                <a:gd name="T25" fmla="*/ 2 h 212"/>
                <a:gd name="T26" fmla="*/ 0 w 212"/>
                <a:gd name="T27" fmla="*/ 3 h 212"/>
                <a:gd name="T28" fmla="*/ 0 w 212"/>
                <a:gd name="T29" fmla="*/ 3 h 212"/>
                <a:gd name="T30" fmla="*/ 1 w 212"/>
                <a:gd name="T31" fmla="*/ 4 h 212"/>
                <a:gd name="T32" fmla="*/ 1 w 212"/>
                <a:gd name="T33" fmla="*/ 4 h 212"/>
                <a:gd name="T34" fmla="*/ 2 w 212"/>
                <a:gd name="T35" fmla="*/ 4 h 212"/>
                <a:gd name="T36" fmla="*/ 2 w 212"/>
                <a:gd name="T37" fmla="*/ 4 h 212"/>
                <a:gd name="T38" fmla="*/ 3 w 212"/>
                <a:gd name="T39" fmla="*/ 4 h 212"/>
                <a:gd name="T40" fmla="*/ 3 w 212"/>
                <a:gd name="T41" fmla="*/ 4 h 212"/>
                <a:gd name="T42" fmla="*/ 4 w 212"/>
                <a:gd name="T43" fmla="*/ 4 h 212"/>
                <a:gd name="T44" fmla="*/ 4 w 212"/>
                <a:gd name="T45" fmla="*/ 3 h 212"/>
                <a:gd name="T46" fmla="*/ 4 w 212"/>
                <a:gd name="T47" fmla="*/ 3 h 212"/>
                <a:gd name="T48" fmla="*/ 4 w 212"/>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2" h="212">
                  <a:moveTo>
                    <a:pt x="212" y="106"/>
                  </a:moveTo>
                  <a:lnTo>
                    <a:pt x="208" y="79"/>
                  </a:lnTo>
                  <a:lnTo>
                    <a:pt x="197" y="53"/>
                  </a:lnTo>
                  <a:lnTo>
                    <a:pt x="181" y="31"/>
                  </a:lnTo>
                  <a:lnTo>
                    <a:pt x="159" y="14"/>
                  </a:lnTo>
                  <a:lnTo>
                    <a:pt x="133" y="3"/>
                  </a:lnTo>
                  <a:lnTo>
                    <a:pt x="106" y="0"/>
                  </a:lnTo>
                  <a:lnTo>
                    <a:pt x="78" y="3"/>
                  </a:lnTo>
                  <a:lnTo>
                    <a:pt x="52" y="14"/>
                  </a:lnTo>
                  <a:lnTo>
                    <a:pt x="31" y="31"/>
                  </a:lnTo>
                  <a:lnTo>
                    <a:pt x="14" y="53"/>
                  </a:lnTo>
                  <a:lnTo>
                    <a:pt x="4" y="79"/>
                  </a:lnTo>
                  <a:lnTo>
                    <a:pt x="0" y="106"/>
                  </a:lnTo>
                  <a:lnTo>
                    <a:pt x="4" y="133"/>
                  </a:lnTo>
                  <a:lnTo>
                    <a:pt x="14" y="159"/>
                  </a:lnTo>
                  <a:lnTo>
                    <a:pt x="31" y="181"/>
                  </a:lnTo>
                  <a:lnTo>
                    <a:pt x="52" y="198"/>
                  </a:lnTo>
                  <a:lnTo>
                    <a:pt x="78" y="209"/>
                  </a:lnTo>
                  <a:lnTo>
                    <a:pt x="106" y="212"/>
                  </a:lnTo>
                  <a:lnTo>
                    <a:pt x="133" y="209"/>
                  </a:lnTo>
                  <a:lnTo>
                    <a:pt x="159" y="198"/>
                  </a:lnTo>
                  <a:lnTo>
                    <a:pt x="181" y="181"/>
                  </a:lnTo>
                  <a:lnTo>
                    <a:pt x="197" y="159"/>
                  </a:lnTo>
                  <a:lnTo>
                    <a:pt x="208" y="133"/>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726" name="Group 462"/>
          <p:cNvGrpSpPr>
            <a:grpSpLocks/>
          </p:cNvGrpSpPr>
          <p:nvPr/>
        </p:nvGrpSpPr>
        <p:grpSpPr bwMode="auto">
          <a:xfrm>
            <a:off x="2259013" y="1882775"/>
            <a:ext cx="385762" cy="319088"/>
            <a:chOff x="2488" y="1186"/>
            <a:chExt cx="243" cy="201"/>
          </a:xfrm>
        </p:grpSpPr>
        <p:sp>
          <p:nvSpPr>
            <p:cNvPr id="111647" name="Line 463"/>
            <p:cNvSpPr>
              <a:spLocks noChangeShapeType="1"/>
            </p:cNvSpPr>
            <p:nvPr/>
          </p:nvSpPr>
          <p:spPr bwMode="auto">
            <a:xfrm flipH="1">
              <a:off x="2488" y="1216"/>
              <a:ext cx="209" cy="171"/>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48" name="Line 464"/>
            <p:cNvSpPr>
              <a:spLocks noChangeShapeType="1"/>
            </p:cNvSpPr>
            <p:nvPr/>
          </p:nvSpPr>
          <p:spPr bwMode="auto">
            <a:xfrm flipV="1">
              <a:off x="2507" y="1312"/>
              <a:ext cx="73" cy="59"/>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49" name="Line 465"/>
            <p:cNvSpPr>
              <a:spLocks noChangeShapeType="1"/>
            </p:cNvSpPr>
            <p:nvPr/>
          </p:nvSpPr>
          <p:spPr bwMode="auto">
            <a:xfrm flipV="1">
              <a:off x="2609" y="1229"/>
              <a:ext cx="73" cy="60"/>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50" name="Freeform 466"/>
            <p:cNvSpPr>
              <a:spLocks/>
            </p:cNvSpPr>
            <p:nvPr/>
          </p:nvSpPr>
          <p:spPr bwMode="auto">
            <a:xfrm>
              <a:off x="2673" y="1186"/>
              <a:ext cx="58" cy="57"/>
            </a:xfrm>
            <a:custGeom>
              <a:avLst/>
              <a:gdLst>
                <a:gd name="T0" fmla="*/ 4 w 213"/>
                <a:gd name="T1" fmla="*/ 2 h 212"/>
                <a:gd name="T2" fmla="*/ 4 w 213"/>
                <a:gd name="T3" fmla="*/ 2 h 212"/>
                <a:gd name="T4" fmla="*/ 4 w 213"/>
                <a:gd name="T5" fmla="*/ 1 h 212"/>
                <a:gd name="T6" fmla="*/ 4 w 213"/>
                <a:gd name="T7" fmla="*/ 1 h 212"/>
                <a:gd name="T8" fmla="*/ 3 w 213"/>
                <a:gd name="T9" fmla="*/ 0 h 212"/>
                <a:gd name="T10" fmla="*/ 3 w 213"/>
                <a:gd name="T11" fmla="*/ 0 h 212"/>
                <a:gd name="T12" fmla="*/ 2 w 213"/>
                <a:gd name="T13" fmla="*/ 0 h 212"/>
                <a:gd name="T14" fmla="*/ 2 w 213"/>
                <a:gd name="T15" fmla="*/ 0 h 212"/>
                <a:gd name="T16" fmla="*/ 1 w 213"/>
                <a:gd name="T17" fmla="*/ 0 h 212"/>
                <a:gd name="T18" fmla="*/ 1 w 213"/>
                <a:gd name="T19" fmla="*/ 1 h 212"/>
                <a:gd name="T20" fmla="*/ 0 w 213"/>
                <a:gd name="T21" fmla="*/ 1 h 212"/>
                <a:gd name="T22" fmla="*/ 0 w 213"/>
                <a:gd name="T23" fmla="*/ 2 h 212"/>
                <a:gd name="T24" fmla="*/ 0 w 213"/>
                <a:gd name="T25" fmla="*/ 2 h 212"/>
                <a:gd name="T26" fmla="*/ 0 w 213"/>
                <a:gd name="T27" fmla="*/ 3 h 212"/>
                <a:gd name="T28" fmla="*/ 0 w 213"/>
                <a:gd name="T29" fmla="*/ 3 h 212"/>
                <a:gd name="T30" fmla="*/ 1 w 213"/>
                <a:gd name="T31" fmla="*/ 3 h 212"/>
                <a:gd name="T32" fmla="*/ 1 w 213"/>
                <a:gd name="T33" fmla="*/ 4 h 212"/>
                <a:gd name="T34" fmla="*/ 2 w 213"/>
                <a:gd name="T35" fmla="*/ 4 h 212"/>
                <a:gd name="T36" fmla="*/ 2 w 213"/>
                <a:gd name="T37" fmla="*/ 4 h 212"/>
                <a:gd name="T38" fmla="*/ 3 w 213"/>
                <a:gd name="T39" fmla="*/ 4 h 212"/>
                <a:gd name="T40" fmla="*/ 3 w 213"/>
                <a:gd name="T41" fmla="*/ 4 h 212"/>
                <a:gd name="T42" fmla="*/ 4 w 213"/>
                <a:gd name="T43" fmla="*/ 3 h 212"/>
                <a:gd name="T44" fmla="*/ 4 w 213"/>
                <a:gd name="T45" fmla="*/ 3 h 212"/>
                <a:gd name="T46" fmla="*/ 4 w 213"/>
                <a:gd name="T47" fmla="*/ 3 h 212"/>
                <a:gd name="T48" fmla="*/ 4 w 213"/>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3" h="212">
                  <a:moveTo>
                    <a:pt x="213" y="106"/>
                  </a:moveTo>
                  <a:lnTo>
                    <a:pt x="209" y="79"/>
                  </a:lnTo>
                  <a:lnTo>
                    <a:pt x="198" y="53"/>
                  </a:lnTo>
                  <a:lnTo>
                    <a:pt x="181" y="31"/>
                  </a:lnTo>
                  <a:lnTo>
                    <a:pt x="160" y="15"/>
                  </a:lnTo>
                  <a:lnTo>
                    <a:pt x="134" y="4"/>
                  </a:lnTo>
                  <a:lnTo>
                    <a:pt x="107" y="0"/>
                  </a:lnTo>
                  <a:lnTo>
                    <a:pt x="79" y="4"/>
                  </a:lnTo>
                  <a:lnTo>
                    <a:pt x="53" y="15"/>
                  </a:lnTo>
                  <a:lnTo>
                    <a:pt x="32" y="31"/>
                  </a:lnTo>
                  <a:lnTo>
                    <a:pt x="15" y="53"/>
                  </a:lnTo>
                  <a:lnTo>
                    <a:pt x="4" y="79"/>
                  </a:lnTo>
                  <a:lnTo>
                    <a:pt x="0" y="106"/>
                  </a:lnTo>
                  <a:lnTo>
                    <a:pt x="4" y="134"/>
                  </a:lnTo>
                  <a:lnTo>
                    <a:pt x="15" y="159"/>
                  </a:lnTo>
                  <a:lnTo>
                    <a:pt x="32" y="181"/>
                  </a:lnTo>
                  <a:lnTo>
                    <a:pt x="53" y="198"/>
                  </a:lnTo>
                  <a:lnTo>
                    <a:pt x="79" y="208"/>
                  </a:lnTo>
                  <a:lnTo>
                    <a:pt x="107" y="212"/>
                  </a:lnTo>
                  <a:lnTo>
                    <a:pt x="134" y="208"/>
                  </a:lnTo>
                  <a:lnTo>
                    <a:pt x="160" y="198"/>
                  </a:lnTo>
                  <a:lnTo>
                    <a:pt x="181" y="181"/>
                  </a:lnTo>
                  <a:lnTo>
                    <a:pt x="198" y="159"/>
                  </a:lnTo>
                  <a:lnTo>
                    <a:pt x="209" y="134"/>
                  </a:lnTo>
                  <a:lnTo>
                    <a:pt x="213"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5731" name="Group 467"/>
          <p:cNvGrpSpPr>
            <a:grpSpLocks/>
          </p:cNvGrpSpPr>
          <p:nvPr/>
        </p:nvGrpSpPr>
        <p:grpSpPr bwMode="auto">
          <a:xfrm>
            <a:off x="2981325" y="2147888"/>
            <a:ext cx="788988" cy="315912"/>
            <a:chOff x="2943" y="1353"/>
            <a:chExt cx="497" cy="199"/>
          </a:xfrm>
        </p:grpSpPr>
        <p:sp>
          <p:nvSpPr>
            <p:cNvPr id="111641" name="Line 468"/>
            <p:cNvSpPr>
              <a:spLocks noChangeShapeType="1"/>
            </p:cNvSpPr>
            <p:nvPr/>
          </p:nvSpPr>
          <p:spPr bwMode="auto">
            <a:xfrm flipV="1">
              <a:off x="2943" y="1383"/>
              <a:ext cx="464" cy="169"/>
            </a:xfrm>
            <a:prstGeom prst="line">
              <a:avLst/>
            </a:prstGeom>
            <a:noFill/>
            <a:ln w="3810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42" name="Line 469"/>
            <p:cNvSpPr>
              <a:spLocks noChangeShapeType="1"/>
            </p:cNvSpPr>
            <p:nvPr/>
          </p:nvSpPr>
          <p:spPr bwMode="auto">
            <a:xfrm flipH="1">
              <a:off x="3326" y="1390"/>
              <a:ext cx="58" cy="2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43" name="Line 470"/>
            <p:cNvSpPr>
              <a:spLocks noChangeShapeType="1"/>
            </p:cNvSpPr>
            <p:nvPr/>
          </p:nvSpPr>
          <p:spPr bwMode="auto">
            <a:xfrm flipH="1">
              <a:off x="3189" y="1425"/>
              <a:ext cx="104" cy="37"/>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44" name="Line 471"/>
            <p:cNvSpPr>
              <a:spLocks noChangeShapeType="1"/>
            </p:cNvSpPr>
            <p:nvPr/>
          </p:nvSpPr>
          <p:spPr bwMode="auto">
            <a:xfrm flipH="1">
              <a:off x="3053" y="1473"/>
              <a:ext cx="102" cy="39"/>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45" name="Line 472"/>
            <p:cNvSpPr>
              <a:spLocks noChangeShapeType="1"/>
            </p:cNvSpPr>
            <p:nvPr/>
          </p:nvSpPr>
          <p:spPr bwMode="auto">
            <a:xfrm flipH="1">
              <a:off x="2961" y="1523"/>
              <a:ext cx="57" cy="21"/>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1646" name="Freeform 473"/>
            <p:cNvSpPr>
              <a:spLocks/>
            </p:cNvSpPr>
            <p:nvPr/>
          </p:nvSpPr>
          <p:spPr bwMode="auto">
            <a:xfrm>
              <a:off x="3381" y="1353"/>
              <a:ext cx="59" cy="58"/>
            </a:xfrm>
            <a:custGeom>
              <a:avLst/>
              <a:gdLst>
                <a:gd name="T0" fmla="*/ 4 w 212"/>
                <a:gd name="T1" fmla="*/ 2 h 212"/>
                <a:gd name="T2" fmla="*/ 4 w 212"/>
                <a:gd name="T3" fmla="*/ 2 h 212"/>
                <a:gd name="T4" fmla="*/ 4 w 212"/>
                <a:gd name="T5" fmla="*/ 1 h 212"/>
                <a:gd name="T6" fmla="*/ 4 w 212"/>
                <a:gd name="T7" fmla="*/ 1 h 212"/>
                <a:gd name="T8" fmla="*/ 3 w 212"/>
                <a:gd name="T9" fmla="*/ 0 h 212"/>
                <a:gd name="T10" fmla="*/ 3 w 212"/>
                <a:gd name="T11" fmla="*/ 0 h 212"/>
                <a:gd name="T12" fmla="*/ 2 w 212"/>
                <a:gd name="T13" fmla="*/ 0 h 212"/>
                <a:gd name="T14" fmla="*/ 2 w 212"/>
                <a:gd name="T15" fmla="*/ 0 h 212"/>
                <a:gd name="T16" fmla="*/ 1 w 212"/>
                <a:gd name="T17" fmla="*/ 0 h 212"/>
                <a:gd name="T18" fmla="*/ 1 w 212"/>
                <a:gd name="T19" fmla="*/ 1 h 212"/>
                <a:gd name="T20" fmla="*/ 0 w 212"/>
                <a:gd name="T21" fmla="*/ 1 h 212"/>
                <a:gd name="T22" fmla="*/ 0 w 212"/>
                <a:gd name="T23" fmla="*/ 2 h 212"/>
                <a:gd name="T24" fmla="*/ 0 w 212"/>
                <a:gd name="T25" fmla="*/ 2 h 212"/>
                <a:gd name="T26" fmla="*/ 0 w 212"/>
                <a:gd name="T27" fmla="*/ 3 h 212"/>
                <a:gd name="T28" fmla="*/ 0 w 212"/>
                <a:gd name="T29" fmla="*/ 3 h 212"/>
                <a:gd name="T30" fmla="*/ 1 w 212"/>
                <a:gd name="T31" fmla="*/ 4 h 212"/>
                <a:gd name="T32" fmla="*/ 1 w 212"/>
                <a:gd name="T33" fmla="*/ 4 h 212"/>
                <a:gd name="T34" fmla="*/ 2 w 212"/>
                <a:gd name="T35" fmla="*/ 4 h 212"/>
                <a:gd name="T36" fmla="*/ 2 w 212"/>
                <a:gd name="T37" fmla="*/ 4 h 212"/>
                <a:gd name="T38" fmla="*/ 3 w 212"/>
                <a:gd name="T39" fmla="*/ 4 h 212"/>
                <a:gd name="T40" fmla="*/ 3 w 212"/>
                <a:gd name="T41" fmla="*/ 4 h 212"/>
                <a:gd name="T42" fmla="*/ 4 w 212"/>
                <a:gd name="T43" fmla="*/ 4 h 212"/>
                <a:gd name="T44" fmla="*/ 4 w 212"/>
                <a:gd name="T45" fmla="*/ 3 h 212"/>
                <a:gd name="T46" fmla="*/ 4 w 212"/>
                <a:gd name="T47" fmla="*/ 3 h 212"/>
                <a:gd name="T48" fmla="*/ 4 w 212"/>
                <a:gd name="T49" fmla="*/ 2 h 2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12" h="212">
                  <a:moveTo>
                    <a:pt x="212" y="106"/>
                  </a:moveTo>
                  <a:lnTo>
                    <a:pt x="208" y="79"/>
                  </a:lnTo>
                  <a:lnTo>
                    <a:pt x="197" y="53"/>
                  </a:lnTo>
                  <a:lnTo>
                    <a:pt x="181" y="31"/>
                  </a:lnTo>
                  <a:lnTo>
                    <a:pt x="159" y="14"/>
                  </a:lnTo>
                  <a:lnTo>
                    <a:pt x="133" y="3"/>
                  </a:lnTo>
                  <a:lnTo>
                    <a:pt x="106" y="0"/>
                  </a:lnTo>
                  <a:lnTo>
                    <a:pt x="78" y="3"/>
                  </a:lnTo>
                  <a:lnTo>
                    <a:pt x="52" y="14"/>
                  </a:lnTo>
                  <a:lnTo>
                    <a:pt x="31" y="31"/>
                  </a:lnTo>
                  <a:lnTo>
                    <a:pt x="14" y="53"/>
                  </a:lnTo>
                  <a:lnTo>
                    <a:pt x="4" y="79"/>
                  </a:lnTo>
                  <a:lnTo>
                    <a:pt x="0" y="106"/>
                  </a:lnTo>
                  <a:lnTo>
                    <a:pt x="4" y="133"/>
                  </a:lnTo>
                  <a:lnTo>
                    <a:pt x="14" y="159"/>
                  </a:lnTo>
                  <a:lnTo>
                    <a:pt x="31" y="181"/>
                  </a:lnTo>
                  <a:lnTo>
                    <a:pt x="52" y="198"/>
                  </a:lnTo>
                  <a:lnTo>
                    <a:pt x="78" y="209"/>
                  </a:lnTo>
                  <a:lnTo>
                    <a:pt x="106" y="212"/>
                  </a:lnTo>
                  <a:lnTo>
                    <a:pt x="133" y="209"/>
                  </a:lnTo>
                  <a:lnTo>
                    <a:pt x="159" y="198"/>
                  </a:lnTo>
                  <a:lnTo>
                    <a:pt x="181" y="181"/>
                  </a:lnTo>
                  <a:lnTo>
                    <a:pt x="197" y="159"/>
                  </a:lnTo>
                  <a:lnTo>
                    <a:pt x="208" y="133"/>
                  </a:lnTo>
                  <a:lnTo>
                    <a:pt x="212" y="10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395342"/>
                                        </p:tgtEl>
                                        <p:attrNameLst>
                                          <p:attrName>style.visibility</p:attrName>
                                        </p:attrNameLst>
                                      </p:cBhvr>
                                      <p:to>
                                        <p:strVal val="visible"/>
                                      </p:to>
                                    </p:set>
                                    <p:animEffect transition="in" filter="strips(downRight)">
                                      <p:cBhvr>
                                        <p:cTn id="7" dur="500"/>
                                        <p:tgtEl>
                                          <p:spTgt spid="39534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95524"/>
                                        </p:tgtEl>
                                        <p:attrNameLst>
                                          <p:attrName>style.visibility</p:attrName>
                                        </p:attrNameLst>
                                      </p:cBhvr>
                                      <p:to>
                                        <p:strVal val="visible"/>
                                      </p:to>
                                    </p:set>
                                    <p:animEffect transition="in" filter="wipe(left)">
                                      <p:cBhvr>
                                        <p:cTn id="12" dur="500"/>
                                        <p:tgtEl>
                                          <p:spTgt spid="39552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9562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395627"/>
                                        </p:tgtEl>
                                        <p:attrNameLst>
                                          <p:attrName>style.visibility</p:attrName>
                                        </p:attrNameLst>
                                      </p:cBhvr>
                                      <p:to>
                                        <p:strVal val="visible"/>
                                      </p:to>
                                    </p:set>
                                    <p:animEffect transition="in" filter="wipe(down)">
                                      <p:cBhvr>
                                        <p:cTn id="21" dur="500"/>
                                        <p:tgtEl>
                                          <p:spTgt spid="395627"/>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0"/>
                                          </p:stCondLst>
                                        </p:cTn>
                                        <p:tgtEl>
                                          <p:spTgt spid="395641"/>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nodeType="clickEffect">
                                  <p:stCondLst>
                                    <p:cond delay="0"/>
                                  </p:stCondLst>
                                  <p:childTnLst>
                                    <p:set>
                                      <p:cBhvr>
                                        <p:cTn id="29" dur="1" fill="hold">
                                          <p:stCondLst>
                                            <p:cond delay="0"/>
                                          </p:stCondLst>
                                        </p:cTn>
                                        <p:tgtEl>
                                          <p:spTgt spid="395651"/>
                                        </p:tgtEl>
                                        <p:attrNameLst>
                                          <p:attrName>style.visibility</p:attrName>
                                        </p:attrNameLst>
                                      </p:cBhvr>
                                      <p:to>
                                        <p:strVal val="visible"/>
                                      </p:to>
                                    </p:set>
                                  </p:childTnLst>
                                </p:cTn>
                              </p:par>
                            </p:childTnLst>
                          </p:cTn>
                        </p:par>
                      </p:childTnLst>
                    </p:cTn>
                  </p:par>
                  <p:par>
                    <p:cTn id="30" fill="hold" nodeType="clickPar">
                      <p:stCondLst>
                        <p:cond delay="indefinite"/>
                      </p:stCondLst>
                      <p:childTnLst>
                        <p:par>
                          <p:cTn id="31" fill="hold" nodeType="withGroup">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395656"/>
                                        </p:tgtEl>
                                        <p:attrNameLst>
                                          <p:attrName>style.visibility</p:attrName>
                                        </p:attrNameLst>
                                      </p:cBhvr>
                                      <p:to>
                                        <p:strVal val="visible"/>
                                      </p:to>
                                    </p:set>
                                    <p:animEffect transition="in" filter="wipe(down)">
                                      <p:cBhvr>
                                        <p:cTn id="34" dur="500"/>
                                        <p:tgtEl>
                                          <p:spTgt spid="395656"/>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4" fill="hold" nodeType="clickEffect">
                                  <p:stCondLst>
                                    <p:cond delay="0"/>
                                  </p:stCondLst>
                                  <p:childTnLst>
                                    <p:set>
                                      <p:cBhvr>
                                        <p:cTn id="38" dur="1" fill="hold">
                                          <p:stCondLst>
                                            <p:cond delay="0"/>
                                          </p:stCondLst>
                                        </p:cTn>
                                        <p:tgtEl>
                                          <p:spTgt spid="395657"/>
                                        </p:tgtEl>
                                        <p:attrNameLst>
                                          <p:attrName>style.visibility</p:attrName>
                                        </p:attrNameLst>
                                      </p:cBhvr>
                                      <p:to>
                                        <p:strVal val="visible"/>
                                      </p:to>
                                    </p:set>
                                    <p:animEffect transition="in" filter="wipe(down)">
                                      <p:cBhvr>
                                        <p:cTn id="39" dur="500"/>
                                        <p:tgtEl>
                                          <p:spTgt spid="395657"/>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4" fill="hold" nodeType="clickEffect">
                                  <p:stCondLst>
                                    <p:cond delay="0"/>
                                  </p:stCondLst>
                                  <p:childTnLst>
                                    <p:set>
                                      <p:cBhvr>
                                        <p:cTn id="43" dur="1" fill="hold">
                                          <p:stCondLst>
                                            <p:cond delay="0"/>
                                          </p:stCondLst>
                                        </p:cTn>
                                        <p:tgtEl>
                                          <p:spTgt spid="395674"/>
                                        </p:tgtEl>
                                        <p:attrNameLst>
                                          <p:attrName>style.visibility</p:attrName>
                                        </p:attrNameLst>
                                      </p:cBhvr>
                                      <p:to>
                                        <p:strVal val="visible"/>
                                      </p:to>
                                    </p:set>
                                    <p:animEffect transition="in" filter="wipe(down)">
                                      <p:cBhvr>
                                        <p:cTn id="44" dur="500"/>
                                        <p:tgtEl>
                                          <p:spTgt spid="395674"/>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4" fill="hold" nodeType="clickEffect">
                                  <p:stCondLst>
                                    <p:cond delay="0"/>
                                  </p:stCondLst>
                                  <p:childTnLst>
                                    <p:set>
                                      <p:cBhvr>
                                        <p:cTn id="48" dur="1" fill="hold">
                                          <p:stCondLst>
                                            <p:cond delay="0"/>
                                          </p:stCondLst>
                                        </p:cTn>
                                        <p:tgtEl>
                                          <p:spTgt spid="395677"/>
                                        </p:tgtEl>
                                        <p:attrNameLst>
                                          <p:attrName>style.visibility</p:attrName>
                                        </p:attrNameLst>
                                      </p:cBhvr>
                                      <p:to>
                                        <p:strVal val="visible"/>
                                      </p:to>
                                    </p:set>
                                    <p:animEffect transition="in" filter="wipe(down)">
                                      <p:cBhvr>
                                        <p:cTn id="49" dur="500"/>
                                        <p:tgtEl>
                                          <p:spTgt spid="395677"/>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4" fill="hold" nodeType="clickEffect">
                                  <p:stCondLst>
                                    <p:cond delay="0"/>
                                  </p:stCondLst>
                                  <p:childTnLst>
                                    <p:set>
                                      <p:cBhvr>
                                        <p:cTn id="53" dur="1" fill="hold">
                                          <p:stCondLst>
                                            <p:cond delay="0"/>
                                          </p:stCondLst>
                                        </p:cTn>
                                        <p:tgtEl>
                                          <p:spTgt spid="395666"/>
                                        </p:tgtEl>
                                        <p:attrNameLst>
                                          <p:attrName>style.visibility</p:attrName>
                                        </p:attrNameLst>
                                      </p:cBhvr>
                                      <p:to>
                                        <p:strVal val="visible"/>
                                      </p:to>
                                    </p:set>
                                    <p:animEffect transition="in" filter="wipe(down)">
                                      <p:cBhvr>
                                        <p:cTn id="54" dur="500"/>
                                        <p:tgtEl>
                                          <p:spTgt spid="395666"/>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4" fill="hold" nodeType="clickEffect">
                                  <p:stCondLst>
                                    <p:cond delay="0"/>
                                  </p:stCondLst>
                                  <p:childTnLst>
                                    <p:set>
                                      <p:cBhvr>
                                        <p:cTn id="58" dur="1" fill="hold">
                                          <p:stCondLst>
                                            <p:cond delay="0"/>
                                          </p:stCondLst>
                                        </p:cTn>
                                        <p:tgtEl>
                                          <p:spTgt spid="395680"/>
                                        </p:tgtEl>
                                        <p:attrNameLst>
                                          <p:attrName>style.visibility</p:attrName>
                                        </p:attrNameLst>
                                      </p:cBhvr>
                                      <p:to>
                                        <p:strVal val="visible"/>
                                      </p:to>
                                    </p:set>
                                    <p:animEffect transition="in" filter="wipe(down)">
                                      <p:cBhvr>
                                        <p:cTn id="59" dur="500"/>
                                        <p:tgtEl>
                                          <p:spTgt spid="395680"/>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nodeType="clickEffect">
                                  <p:stCondLst>
                                    <p:cond delay="0"/>
                                  </p:stCondLst>
                                  <p:childTnLst>
                                    <p:set>
                                      <p:cBhvr>
                                        <p:cTn id="63" dur="1" fill="hold">
                                          <p:stCondLst>
                                            <p:cond delay="0"/>
                                          </p:stCondLst>
                                        </p:cTn>
                                        <p:tgtEl>
                                          <p:spTgt spid="395689"/>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22" presetClass="entr" presetSubtype="1" fill="hold" grpId="0" nodeType="clickEffect">
                                  <p:stCondLst>
                                    <p:cond delay="0"/>
                                  </p:stCondLst>
                                  <p:childTnLst>
                                    <p:set>
                                      <p:cBhvr>
                                        <p:cTn id="67" dur="1" fill="hold">
                                          <p:stCondLst>
                                            <p:cond delay="0"/>
                                          </p:stCondLst>
                                        </p:cTn>
                                        <p:tgtEl>
                                          <p:spTgt spid="395699"/>
                                        </p:tgtEl>
                                        <p:attrNameLst>
                                          <p:attrName>style.visibility</p:attrName>
                                        </p:attrNameLst>
                                      </p:cBhvr>
                                      <p:to>
                                        <p:strVal val="visible"/>
                                      </p:to>
                                    </p:set>
                                    <p:animEffect transition="in" filter="wipe(up)">
                                      <p:cBhvr>
                                        <p:cTn id="68" dur="500"/>
                                        <p:tgtEl>
                                          <p:spTgt spid="395699"/>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nodeType="clickEffect">
                                  <p:stCondLst>
                                    <p:cond delay="0"/>
                                  </p:stCondLst>
                                  <p:childTnLst>
                                    <p:set>
                                      <p:cBhvr>
                                        <p:cTn id="72" dur="1" fill="hold">
                                          <p:stCondLst>
                                            <p:cond delay="0"/>
                                          </p:stCondLst>
                                        </p:cTn>
                                        <p:tgtEl>
                                          <p:spTgt spid="395700"/>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nodeType="clickEffect">
                                  <p:stCondLst>
                                    <p:cond delay="0"/>
                                  </p:stCondLst>
                                  <p:childTnLst>
                                    <p:set>
                                      <p:cBhvr>
                                        <p:cTn id="76" dur="1" fill="hold">
                                          <p:stCondLst>
                                            <p:cond delay="0"/>
                                          </p:stCondLst>
                                        </p:cTn>
                                        <p:tgtEl>
                                          <p:spTgt spid="395703"/>
                                        </p:tgtEl>
                                        <p:attrNameLst>
                                          <p:attrName>style.visibility</p:attrName>
                                        </p:attrNameLst>
                                      </p:cBhvr>
                                      <p:to>
                                        <p:strVal val="visible"/>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22" presetClass="entr" presetSubtype="4" fill="hold" nodeType="clickEffect">
                                  <p:stCondLst>
                                    <p:cond delay="0"/>
                                  </p:stCondLst>
                                  <p:childTnLst>
                                    <p:set>
                                      <p:cBhvr>
                                        <p:cTn id="80" dur="1" fill="hold">
                                          <p:stCondLst>
                                            <p:cond delay="0"/>
                                          </p:stCondLst>
                                        </p:cTn>
                                        <p:tgtEl>
                                          <p:spTgt spid="395708"/>
                                        </p:tgtEl>
                                        <p:attrNameLst>
                                          <p:attrName>style.visibility</p:attrName>
                                        </p:attrNameLst>
                                      </p:cBhvr>
                                      <p:to>
                                        <p:strVal val="visible"/>
                                      </p:to>
                                    </p:set>
                                    <p:animEffect transition="in" filter="wipe(down)">
                                      <p:cBhvr>
                                        <p:cTn id="81" dur="500"/>
                                        <p:tgtEl>
                                          <p:spTgt spid="395708"/>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22" presetClass="entr" presetSubtype="4" fill="hold" grpId="0" nodeType="clickEffect">
                                  <p:stCondLst>
                                    <p:cond delay="0"/>
                                  </p:stCondLst>
                                  <p:childTnLst>
                                    <p:set>
                                      <p:cBhvr>
                                        <p:cTn id="85" dur="1" fill="hold">
                                          <p:stCondLst>
                                            <p:cond delay="0"/>
                                          </p:stCondLst>
                                        </p:cTn>
                                        <p:tgtEl>
                                          <p:spTgt spid="395717"/>
                                        </p:tgtEl>
                                        <p:attrNameLst>
                                          <p:attrName>style.visibility</p:attrName>
                                        </p:attrNameLst>
                                      </p:cBhvr>
                                      <p:to>
                                        <p:strVal val="visible"/>
                                      </p:to>
                                    </p:set>
                                    <p:animEffect transition="in" filter="wipe(down)">
                                      <p:cBhvr>
                                        <p:cTn id="86" dur="500"/>
                                        <p:tgtEl>
                                          <p:spTgt spid="395717"/>
                                        </p:tgtEl>
                                      </p:cBhvr>
                                    </p:animEffect>
                                  </p:childTnLst>
                                </p:cTn>
                              </p:par>
                            </p:childTnLst>
                          </p:cTn>
                        </p:par>
                      </p:childTnLst>
                    </p:cTn>
                  </p:par>
                  <p:par>
                    <p:cTn id="87" fill="hold" nodeType="clickPar">
                      <p:stCondLst>
                        <p:cond delay="indefinite"/>
                      </p:stCondLst>
                      <p:childTnLst>
                        <p:par>
                          <p:cTn id="88" fill="hold" nodeType="withGroup">
                            <p:stCondLst>
                              <p:cond delay="0"/>
                            </p:stCondLst>
                            <p:childTnLst>
                              <p:par>
                                <p:cTn id="89" presetID="22" presetClass="entr" presetSubtype="4" fill="hold" nodeType="clickEffect">
                                  <p:stCondLst>
                                    <p:cond delay="0"/>
                                  </p:stCondLst>
                                  <p:childTnLst>
                                    <p:set>
                                      <p:cBhvr>
                                        <p:cTn id="90" dur="1" fill="hold">
                                          <p:stCondLst>
                                            <p:cond delay="0"/>
                                          </p:stCondLst>
                                        </p:cTn>
                                        <p:tgtEl>
                                          <p:spTgt spid="395718"/>
                                        </p:tgtEl>
                                        <p:attrNameLst>
                                          <p:attrName>style.visibility</p:attrName>
                                        </p:attrNameLst>
                                      </p:cBhvr>
                                      <p:to>
                                        <p:strVal val="visible"/>
                                      </p:to>
                                    </p:set>
                                    <p:animEffect transition="in" filter="wipe(down)">
                                      <p:cBhvr>
                                        <p:cTn id="91" dur="500"/>
                                        <p:tgtEl>
                                          <p:spTgt spid="395718"/>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22" presetClass="entr" presetSubtype="4" fill="hold" nodeType="clickEffect">
                                  <p:stCondLst>
                                    <p:cond delay="0"/>
                                  </p:stCondLst>
                                  <p:childTnLst>
                                    <p:set>
                                      <p:cBhvr>
                                        <p:cTn id="95" dur="1" fill="hold">
                                          <p:stCondLst>
                                            <p:cond delay="0"/>
                                          </p:stCondLst>
                                        </p:cTn>
                                        <p:tgtEl>
                                          <p:spTgt spid="395723"/>
                                        </p:tgtEl>
                                        <p:attrNameLst>
                                          <p:attrName>style.visibility</p:attrName>
                                        </p:attrNameLst>
                                      </p:cBhvr>
                                      <p:to>
                                        <p:strVal val="visible"/>
                                      </p:to>
                                    </p:set>
                                    <p:animEffect transition="in" filter="wipe(down)">
                                      <p:cBhvr>
                                        <p:cTn id="96" dur="500"/>
                                        <p:tgtEl>
                                          <p:spTgt spid="395723"/>
                                        </p:tgtEl>
                                      </p:cBhvr>
                                    </p:animEffect>
                                  </p:childTnLst>
                                </p:cTn>
                              </p:par>
                            </p:childTnLst>
                          </p:cTn>
                        </p:par>
                      </p:childTnLst>
                    </p:cTn>
                  </p:par>
                  <p:par>
                    <p:cTn id="97" fill="hold" nodeType="clickPar">
                      <p:stCondLst>
                        <p:cond delay="indefinite"/>
                      </p:stCondLst>
                      <p:childTnLst>
                        <p:par>
                          <p:cTn id="98" fill="hold" nodeType="withGroup">
                            <p:stCondLst>
                              <p:cond delay="0"/>
                            </p:stCondLst>
                            <p:childTnLst>
                              <p:par>
                                <p:cTn id="99" presetID="22" presetClass="entr" presetSubtype="2" fill="hold" nodeType="clickEffect">
                                  <p:stCondLst>
                                    <p:cond delay="0"/>
                                  </p:stCondLst>
                                  <p:childTnLst>
                                    <p:set>
                                      <p:cBhvr>
                                        <p:cTn id="100" dur="1" fill="hold">
                                          <p:stCondLst>
                                            <p:cond delay="0"/>
                                          </p:stCondLst>
                                        </p:cTn>
                                        <p:tgtEl>
                                          <p:spTgt spid="395726"/>
                                        </p:tgtEl>
                                        <p:attrNameLst>
                                          <p:attrName>style.visibility</p:attrName>
                                        </p:attrNameLst>
                                      </p:cBhvr>
                                      <p:to>
                                        <p:strVal val="visible"/>
                                      </p:to>
                                    </p:set>
                                    <p:animEffect transition="in" filter="wipe(right)">
                                      <p:cBhvr>
                                        <p:cTn id="101" dur="500"/>
                                        <p:tgtEl>
                                          <p:spTgt spid="395726"/>
                                        </p:tgtEl>
                                      </p:cBhvr>
                                    </p:animEffect>
                                  </p:childTnLst>
                                </p:cTn>
                              </p:par>
                            </p:childTnLst>
                          </p:cTn>
                        </p:par>
                      </p:childTnLst>
                    </p:cTn>
                  </p:par>
                  <p:par>
                    <p:cTn id="102" fill="hold" nodeType="clickPar">
                      <p:stCondLst>
                        <p:cond delay="indefinite"/>
                      </p:stCondLst>
                      <p:childTnLst>
                        <p:par>
                          <p:cTn id="103" fill="hold" nodeType="withGroup">
                            <p:stCondLst>
                              <p:cond delay="0"/>
                            </p:stCondLst>
                            <p:childTnLst>
                              <p:par>
                                <p:cTn id="104" presetID="22" presetClass="entr" presetSubtype="2" fill="hold" nodeType="clickEffect">
                                  <p:stCondLst>
                                    <p:cond delay="0"/>
                                  </p:stCondLst>
                                  <p:childTnLst>
                                    <p:set>
                                      <p:cBhvr>
                                        <p:cTn id="105" dur="1" fill="hold">
                                          <p:stCondLst>
                                            <p:cond delay="0"/>
                                          </p:stCondLst>
                                        </p:cTn>
                                        <p:tgtEl>
                                          <p:spTgt spid="395731"/>
                                        </p:tgtEl>
                                        <p:attrNameLst>
                                          <p:attrName>style.visibility</p:attrName>
                                        </p:attrNameLst>
                                      </p:cBhvr>
                                      <p:to>
                                        <p:strVal val="visible"/>
                                      </p:to>
                                    </p:set>
                                    <p:animEffect transition="in" filter="wipe(right)">
                                      <p:cBhvr>
                                        <p:cTn id="106" dur="500"/>
                                        <p:tgtEl>
                                          <p:spTgt spid="3957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5342" grpId="0" autoUpdateAnimBg="0"/>
      <p:bldP spid="395627" grpId="0" animBg="1"/>
      <p:bldP spid="395656" grpId="0" animBg="1"/>
      <p:bldP spid="395699" grpId="0" animBg="1"/>
      <p:bldP spid="395717"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2418" name="Group 2"/>
          <p:cNvGrpSpPr>
            <a:grpSpLocks/>
          </p:cNvGrpSpPr>
          <p:nvPr/>
        </p:nvGrpSpPr>
        <p:grpSpPr bwMode="auto">
          <a:xfrm>
            <a:off x="2876550" y="188913"/>
            <a:ext cx="5583238" cy="6473825"/>
            <a:chOff x="1812" y="119"/>
            <a:chExt cx="3517" cy="4078"/>
          </a:xfrm>
        </p:grpSpPr>
        <p:sp>
          <p:nvSpPr>
            <p:cNvPr id="112670" name="Line 3"/>
            <p:cNvSpPr>
              <a:spLocks noChangeShapeType="1"/>
            </p:cNvSpPr>
            <p:nvPr/>
          </p:nvSpPr>
          <p:spPr bwMode="auto">
            <a:xfrm flipH="1" flipV="1">
              <a:off x="3945" y="2817"/>
              <a:ext cx="1226" cy="36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71" name="Line 4"/>
            <p:cNvSpPr>
              <a:spLocks noChangeShapeType="1"/>
            </p:cNvSpPr>
            <p:nvPr/>
          </p:nvSpPr>
          <p:spPr bwMode="auto">
            <a:xfrm flipH="1" flipV="1">
              <a:off x="4253" y="3759"/>
              <a:ext cx="396" cy="3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72" name="Line 5"/>
            <p:cNvSpPr>
              <a:spLocks noChangeShapeType="1"/>
            </p:cNvSpPr>
            <p:nvPr/>
          </p:nvSpPr>
          <p:spPr bwMode="auto">
            <a:xfrm>
              <a:off x="4649" y="296"/>
              <a:ext cx="522" cy="71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73" name="Line 6"/>
            <p:cNvSpPr>
              <a:spLocks noChangeShapeType="1"/>
            </p:cNvSpPr>
            <p:nvPr/>
          </p:nvSpPr>
          <p:spPr bwMode="auto">
            <a:xfrm flipH="1">
              <a:off x="4064" y="1015"/>
              <a:ext cx="1107" cy="39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74" name="Line 7"/>
            <p:cNvSpPr>
              <a:spLocks noChangeShapeType="1"/>
            </p:cNvSpPr>
            <p:nvPr/>
          </p:nvSpPr>
          <p:spPr bwMode="auto">
            <a:xfrm flipV="1">
              <a:off x="2638" y="1599"/>
              <a:ext cx="408" cy="33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75" name="Freeform 8"/>
            <p:cNvSpPr>
              <a:spLocks/>
            </p:cNvSpPr>
            <p:nvPr/>
          </p:nvSpPr>
          <p:spPr bwMode="auto">
            <a:xfrm>
              <a:off x="4599" y="161"/>
              <a:ext cx="42" cy="85"/>
            </a:xfrm>
            <a:custGeom>
              <a:avLst/>
              <a:gdLst>
                <a:gd name="T0" fmla="*/ 0 w 82"/>
                <a:gd name="T1" fmla="*/ 27 h 152"/>
                <a:gd name="T2" fmla="*/ 6 w 82"/>
                <a:gd name="T3" fmla="*/ 0 h 152"/>
                <a:gd name="T4" fmla="*/ 11 w 82"/>
                <a:gd name="T5" fmla="*/ 0 h 152"/>
                <a:gd name="T6" fmla="*/ 0 60000 65536"/>
                <a:gd name="T7" fmla="*/ 0 60000 65536"/>
                <a:gd name="T8" fmla="*/ 0 60000 65536"/>
              </a:gdLst>
              <a:ahLst/>
              <a:cxnLst>
                <a:cxn ang="T6">
                  <a:pos x="T0" y="T1"/>
                </a:cxn>
                <a:cxn ang="T7">
                  <a:pos x="T2" y="T3"/>
                </a:cxn>
                <a:cxn ang="T8">
                  <a:pos x="T4" y="T5"/>
                </a:cxn>
              </a:cxnLst>
              <a:rect l="0" t="0" r="r" b="b"/>
              <a:pathLst>
                <a:path w="82" h="152">
                  <a:moveTo>
                    <a:pt x="0" y="152"/>
                  </a:moveTo>
                  <a:lnTo>
                    <a:pt x="41" y="0"/>
                  </a:lnTo>
                  <a:lnTo>
                    <a:pt x="8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76" name="Freeform 9"/>
            <p:cNvSpPr>
              <a:spLocks/>
            </p:cNvSpPr>
            <p:nvPr/>
          </p:nvSpPr>
          <p:spPr bwMode="auto">
            <a:xfrm>
              <a:off x="4641" y="161"/>
              <a:ext cx="12" cy="27"/>
            </a:xfrm>
            <a:custGeom>
              <a:avLst/>
              <a:gdLst>
                <a:gd name="T0" fmla="*/ 3 w 21"/>
                <a:gd name="T1" fmla="*/ 10 h 45"/>
                <a:gd name="T2" fmla="*/ 3 w 21"/>
                <a:gd name="T3" fmla="*/ 8 h 45"/>
                <a:gd name="T4" fmla="*/ 3 w 21"/>
                <a:gd name="T5" fmla="*/ 8 h 45"/>
                <a:gd name="T6" fmla="*/ 4 w 21"/>
                <a:gd name="T7" fmla="*/ 6 h 45"/>
                <a:gd name="T8" fmla="*/ 4 w 21"/>
                <a:gd name="T9" fmla="*/ 5 h 45"/>
                <a:gd name="T10" fmla="*/ 3 w 21"/>
                <a:gd name="T11" fmla="*/ 5 h 45"/>
                <a:gd name="T12" fmla="*/ 3 w 21"/>
                <a:gd name="T13" fmla="*/ 4 h 45"/>
                <a:gd name="T14" fmla="*/ 3 w 21"/>
                <a:gd name="T15" fmla="*/ 3 h 45"/>
                <a:gd name="T16" fmla="*/ 3 w 21"/>
                <a:gd name="T17" fmla="*/ 2 h 45"/>
                <a:gd name="T18" fmla="*/ 3 w 21"/>
                <a:gd name="T19" fmla="*/ 1 h 45"/>
                <a:gd name="T20" fmla="*/ 2 w 21"/>
                <a:gd name="T21" fmla="*/ 1 h 45"/>
                <a:gd name="T22" fmla="*/ 2 w 21"/>
                <a:gd name="T23" fmla="*/ 1 h 45"/>
                <a:gd name="T24" fmla="*/ 1 w 21"/>
                <a:gd name="T25" fmla="*/ 1 h 45"/>
                <a:gd name="T26" fmla="*/ 1 w 21"/>
                <a:gd name="T27" fmla="*/ 0 h 45"/>
                <a:gd name="T28" fmla="*/ 0 w 21"/>
                <a:gd name="T29" fmla="*/ 0 h 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45">
                  <a:moveTo>
                    <a:pt x="19" y="45"/>
                  </a:moveTo>
                  <a:lnTo>
                    <a:pt x="20" y="39"/>
                  </a:lnTo>
                  <a:lnTo>
                    <a:pt x="20" y="35"/>
                  </a:lnTo>
                  <a:lnTo>
                    <a:pt x="21" y="29"/>
                  </a:lnTo>
                  <a:lnTo>
                    <a:pt x="21" y="25"/>
                  </a:lnTo>
                  <a:lnTo>
                    <a:pt x="20" y="21"/>
                  </a:lnTo>
                  <a:lnTo>
                    <a:pt x="19" y="17"/>
                  </a:lnTo>
                  <a:lnTo>
                    <a:pt x="18" y="13"/>
                  </a:lnTo>
                  <a:lnTo>
                    <a:pt x="16" y="10"/>
                  </a:lnTo>
                  <a:lnTo>
                    <a:pt x="14" y="7"/>
                  </a:lnTo>
                  <a:lnTo>
                    <a:pt x="12" y="4"/>
                  </a:lnTo>
                  <a:lnTo>
                    <a:pt x="9" y="2"/>
                  </a:lnTo>
                  <a:lnTo>
                    <a:pt x="5"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77" name="Line 10"/>
            <p:cNvSpPr>
              <a:spLocks noChangeShapeType="1"/>
            </p:cNvSpPr>
            <p:nvPr/>
          </p:nvSpPr>
          <p:spPr bwMode="auto">
            <a:xfrm flipH="1">
              <a:off x="4637" y="188"/>
              <a:ext cx="16"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78" name="Line 11"/>
            <p:cNvSpPr>
              <a:spLocks noChangeShapeType="1"/>
            </p:cNvSpPr>
            <p:nvPr/>
          </p:nvSpPr>
          <p:spPr bwMode="auto">
            <a:xfrm flipH="1">
              <a:off x="4683" y="119"/>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79" name="Freeform 12"/>
            <p:cNvSpPr>
              <a:spLocks/>
            </p:cNvSpPr>
            <p:nvPr/>
          </p:nvSpPr>
          <p:spPr bwMode="auto">
            <a:xfrm>
              <a:off x="4679" y="4112"/>
              <a:ext cx="47" cy="85"/>
            </a:xfrm>
            <a:custGeom>
              <a:avLst/>
              <a:gdLst>
                <a:gd name="T0" fmla="*/ 0 w 82"/>
                <a:gd name="T1" fmla="*/ 27 h 152"/>
                <a:gd name="T2" fmla="*/ 8 w 82"/>
                <a:gd name="T3" fmla="*/ 0 h 152"/>
                <a:gd name="T4" fmla="*/ 15 w 82"/>
                <a:gd name="T5" fmla="*/ 0 h 152"/>
                <a:gd name="T6" fmla="*/ 0 60000 65536"/>
                <a:gd name="T7" fmla="*/ 0 60000 65536"/>
                <a:gd name="T8" fmla="*/ 0 60000 65536"/>
              </a:gdLst>
              <a:ahLst/>
              <a:cxnLst>
                <a:cxn ang="T6">
                  <a:pos x="T0" y="T1"/>
                </a:cxn>
                <a:cxn ang="T7">
                  <a:pos x="T2" y="T3"/>
                </a:cxn>
                <a:cxn ang="T8">
                  <a:pos x="T4" y="T5"/>
                </a:cxn>
              </a:cxnLst>
              <a:rect l="0" t="0" r="r" b="b"/>
              <a:pathLst>
                <a:path w="82" h="152">
                  <a:moveTo>
                    <a:pt x="0" y="152"/>
                  </a:moveTo>
                  <a:lnTo>
                    <a:pt x="41" y="0"/>
                  </a:lnTo>
                  <a:lnTo>
                    <a:pt x="8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80" name="Freeform 13"/>
            <p:cNvSpPr>
              <a:spLocks/>
            </p:cNvSpPr>
            <p:nvPr/>
          </p:nvSpPr>
          <p:spPr bwMode="auto">
            <a:xfrm>
              <a:off x="4726" y="4112"/>
              <a:ext cx="11" cy="27"/>
            </a:xfrm>
            <a:custGeom>
              <a:avLst/>
              <a:gdLst>
                <a:gd name="T0" fmla="*/ 3 w 21"/>
                <a:gd name="T1" fmla="*/ 10 h 44"/>
                <a:gd name="T2" fmla="*/ 3 w 21"/>
                <a:gd name="T3" fmla="*/ 9 h 44"/>
                <a:gd name="T4" fmla="*/ 3 w 21"/>
                <a:gd name="T5" fmla="*/ 7 h 44"/>
                <a:gd name="T6" fmla="*/ 3 w 21"/>
                <a:gd name="T7" fmla="*/ 7 h 44"/>
                <a:gd name="T8" fmla="*/ 3 w 21"/>
                <a:gd name="T9" fmla="*/ 6 h 44"/>
                <a:gd name="T10" fmla="*/ 3 w 21"/>
                <a:gd name="T11" fmla="*/ 4 h 44"/>
                <a:gd name="T12" fmla="*/ 3 w 21"/>
                <a:gd name="T13" fmla="*/ 4 h 44"/>
                <a:gd name="T14" fmla="*/ 3 w 21"/>
                <a:gd name="T15" fmla="*/ 2 h 44"/>
                <a:gd name="T16" fmla="*/ 2 w 21"/>
                <a:gd name="T17" fmla="*/ 2 h 44"/>
                <a:gd name="T18" fmla="*/ 2 w 21"/>
                <a:gd name="T19" fmla="*/ 1 h 44"/>
                <a:gd name="T20" fmla="*/ 2 w 21"/>
                <a:gd name="T21" fmla="*/ 1 h 44"/>
                <a:gd name="T22" fmla="*/ 2 w 21"/>
                <a:gd name="T23" fmla="*/ 1 h 44"/>
                <a:gd name="T24" fmla="*/ 1 w 21"/>
                <a:gd name="T25" fmla="*/ 1 h 44"/>
                <a:gd name="T26" fmla="*/ 1 w 21"/>
                <a:gd name="T27" fmla="*/ 0 h 44"/>
                <a:gd name="T28" fmla="*/ 0 w 21"/>
                <a:gd name="T29" fmla="*/ 0 h 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44">
                  <a:moveTo>
                    <a:pt x="19" y="44"/>
                  </a:moveTo>
                  <a:lnTo>
                    <a:pt x="20" y="39"/>
                  </a:lnTo>
                  <a:lnTo>
                    <a:pt x="21" y="33"/>
                  </a:lnTo>
                  <a:lnTo>
                    <a:pt x="21" y="29"/>
                  </a:lnTo>
                  <a:lnTo>
                    <a:pt x="21" y="24"/>
                  </a:lnTo>
                  <a:lnTo>
                    <a:pt x="20" y="20"/>
                  </a:lnTo>
                  <a:lnTo>
                    <a:pt x="20" y="15"/>
                  </a:lnTo>
                  <a:lnTo>
                    <a:pt x="18" y="12"/>
                  </a:lnTo>
                  <a:lnTo>
                    <a:pt x="16" y="9"/>
                  </a:lnTo>
                  <a:lnTo>
                    <a:pt x="14" y="6"/>
                  </a:lnTo>
                  <a:lnTo>
                    <a:pt x="12" y="3"/>
                  </a:lnTo>
                  <a:lnTo>
                    <a:pt x="9" y="2"/>
                  </a:lnTo>
                  <a:lnTo>
                    <a:pt x="6"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81" name="Line 14"/>
            <p:cNvSpPr>
              <a:spLocks noChangeShapeType="1"/>
            </p:cNvSpPr>
            <p:nvPr/>
          </p:nvSpPr>
          <p:spPr bwMode="auto">
            <a:xfrm flipH="1">
              <a:off x="4718" y="4139"/>
              <a:ext cx="15"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82" name="Freeform 15"/>
            <p:cNvSpPr>
              <a:spLocks/>
            </p:cNvSpPr>
            <p:nvPr/>
          </p:nvSpPr>
          <p:spPr bwMode="auto">
            <a:xfrm>
              <a:off x="5221" y="3182"/>
              <a:ext cx="8" cy="16"/>
            </a:xfrm>
            <a:custGeom>
              <a:avLst/>
              <a:gdLst>
                <a:gd name="T0" fmla="*/ 1 w 12"/>
                <a:gd name="T1" fmla="*/ 0 h 25"/>
                <a:gd name="T2" fmla="*/ 0 w 12"/>
                <a:gd name="T3" fmla="*/ 1 h 25"/>
                <a:gd name="T4" fmla="*/ 0 w 12"/>
                <a:gd name="T5" fmla="*/ 2 h 25"/>
                <a:gd name="T6" fmla="*/ 0 w 12"/>
                <a:gd name="T7" fmla="*/ 3 h 25"/>
                <a:gd name="T8" fmla="*/ 0 w 12"/>
                <a:gd name="T9" fmla="*/ 4 h 25"/>
                <a:gd name="T10" fmla="*/ 1 w 12"/>
                <a:gd name="T11" fmla="*/ 4 h 25"/>
                <a:gd name="T12" fmla="*/ 1 w 12"/>
                <a:gd name="T13" fmla="*/ 5 h 25"/>
                <a:gd name="T14" fmla="*/ 1 w 12"/>
                <a:gd name="T15" fmla="*/ 5 h 25"/>
                <a:gd name="T16" fmla="*/ 2 w 12"/>
                <a:gd name="T17" fmla="*/ 6 h 25"/>
                <a:gd name="T18" fmla="*/ 2 w 12"/>
                <a:gd name="T19" fmla="*/ 6 h 25"/>
                <a:gd name="T20" fmla="*/ 3 w 12"/>
                <a:gd name="T21" fmla="*/ 6 h 25"/>
                <a:gd name="T22" fmla="*/ 3 w 12"/>
                <a:gd name="T23" fmla="*/ 6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25">
                  <a:moveTo>
                    <a:pt x="1" y="0"/>
                  </a:moveTo>
                  <a:lnTo>
                    <a:pt x="0" y="3"/>
                  </a:lnTo>
                  <a:lnTo>
                    <a:pt x="0" y="7"/>
                  </a:lnTo>
                  <a:lnTo>
                    <a:pt x="0" y="10"/>
                  </a:lnTo>
                  <a:lnTo>
                    <a:pt x="0" y="14"/>
                  </a:lnTo>
                  <a:lnTo>
                    <a:pt x="1" y="16"/>
                  </a:lnTo>
                  <a:lnTo>
                    <a:pt x="2" y="19"/>
                  </a:lnTo>
                  <a:lnTo>
                    <a:pt x="3" y="21"/>
                  </a:lnTo>
                  <a:lnTo>
                    <a:pt x="6" y="23"/>
                  </a:lnTo>
                  <a:lnTo>
                    <a:pt x="8" y="24"/>
                  </a:lnTo>
                  <a:lnTo>
                    <a:pt x="10" y="25"/>
                  </a:lnTo>
                  <a:lnTo>
                    <a:pt x="12"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83" name="Line 16"/>
            <p:cNvSpPr>
              <a:spLocks noChangeShapeType="1"/>
            </p:cNvSpPr>
            <p:nvPr/>
          </p:nvSpPr>
          <p:spPr bwMode="auto">
            <a:xfrm flipV="1">
              <a:off x="5221" y="3071"/>
              <a:ext cx="31"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84" name="Freeform 17"/>
            <p:cNvSpPr>
              <a:spLocks/>
            </p:cNvSpPr>
            <p:nvPr/>
          </p:nvSpPr>
          <p:spPr bwMode="auto">
            <a:xfrm>
              <a:off x="2535" y="1753"/>
              <a:ext cx="61" cy="84"/>
            </a:xfrm>
            <a:custGeom>
              <a:avLst/>
              <a:gdLst>
                <a:gd name="T0" fmla="*/ 0 w 117"/>
                <a:gd name="T1" fmla="*/ 25 h 153"/>
                <a:gd name="T2" fmla="*/ 6 w 117"/>
                <a:gd name="T3" fmla="*/ 0 h 153"/>
                <a:gd name="T4" fmla="*/ 17 w 117"/>
                <a:gd name="T5" fmla="*/ 0 h 153"/>
                <a:gd name="T6" fmla="*/ 0 60000 65536"/>
                <a:gd name="T7" fmla="*/ 0 60000 65536"/>
                <a:gd name="T8" fmla="*/ 0 60000 65536"/>
              </a:gdLst>
              <a:ahLst/>
              <a:cxnLst>
                <a:cxn ang="T6">
                  <a:pos x="T0" y="T1"/>
                </a:cxn>
                <a:cxn ang="T7">
                  <a:pos x="T2" y="T3"/>
                </a:cxn>
                <a:cxn ang="T8">
                  <a:pos x="T4" y="T5"/>
                </a:cxn>
              </a:cxnLst>
              <a:rect l="0" t="0" r="r" b="b"/>
              <a:pathLst>
                <a:path w="117" h="153">
                  <a:moveTo>
                    <a:pt x="0" y="153"/>
                  </a:moveTo>
                  <a:lnTo>
                    <a:pt x="42" y="0"/>
                  </a:lnTo>
                  <a:lnTo>
                    <a:pt x="11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85" name="Freeform 18"/>
            <p:cNvSpPr>
              <a:spLocks/>
            </p:cNvSpPr>
            <p:nvPr/>
          </p:nvSpPr>
          <p:spPr bwMode="auto">
            <a:xfrm>
              <a:off x="2596" y="1753"/>
              <a:ext cx="12" cy="26"/>
            </a:xfrm>
            <a:custGeom>
              <a:avLst/>
              <a:gdLst>
                <a:gd name="T0" fmla="*/ 3 w 22"/>
                <a:gd name="T1" fmla="*/ 8 h 46"/>
                <a:gd name="T2" fmla="*/ 3 w 22"/>
                <a:gd name="T3" fmla="*/ 7 h 46"/>
                <a:gd name="T4" fmla="*/ 3 w 22"/>
                <a:gd name="T5" fmla="*/ 6 h 46"/>
                <a:gd name="T6" fmla="*/ 4 w 22"/>
                <a:gd name="T7" fmla="*/ 6 h 46"/>
                <a:gd name="T8" fmla="*/ 3 w 22"/>
                <a:gd name="T9" fmla="*/ 5 h 46"/>
                <a:gd name="T10" fmla="*/ 3 w 22"/>
                <a:gd name="T11" fmla="*/ 4 h 46"/>
                <a:gd name="T12" fmla="*/ 3 w 22"/>
                <a:gd name="T13" fmla="*/ 3 h 46"/>
                <a:gd name="T14" fmla="*/ 3 w 22"/>
                <a:gd name="T15" fmla="*/ 3 h 46"/>
                <a:gd name="T16" fmla="*/ 3 w 22"/>
                <a:gd name="T17" fmla="*/ 2 h 46"/>
                <a:gd name="T18" fmla="*/ 2 w 22"/>
                <a:gd name="T19" fmla="*/ 1 h 46"/>
                <a:gd name="T20" fmla="*/ 2 w 22"/>
                <a:gd name="T21" fmla="*/ 1 h 46"/>
                <a:gd name="T22" fmla="*/ 2 w 22"/>
                <a:gd name="T23" fmla="*/ 1 h 46"/>
                <a:gd name="T24" fmla="*/ 1 w 22"/>
                <a:gd name="T25" fmla="*/ 1 h 46"/>
                <a:gd name="T26" fmla="*/ 1 w 22"/>
                <a:gd name="T27" fmla="*/ 0 h 46"/>
                <a:gd name="T28" fmla="*/ 0 w 22"/>
                <a:gd name="T29" fmla="*/ 0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46">
                  <a:moveTo>
                    <a:pt x="20" y="46"/>
                  </a:moveTo>
                  <a:lnTo>
                    <a:pt x="21" y="40"/>
                  </a:lnTo>
                  <a:lnTo>
                    <a:pt x="21" y="35"/>
                  </a:lnTo>
                  <a:lnTo>
                    <a:pt x="22" y="30"/>
                  </a:lnTo>
                  <a:lnTo>
                    <a:pt x="21" y="25"/>
                  </a:lnTo>
                  <a:lnTo>
                    <a:pt x="21" y="22"/>
                  </a:lnTo>
                  <a:lnTo>
                    <a:pt x="20" y="17"/>
                  </a:lnTo>
                  <a:lnTo>
                    <a:pt x="19" y="14"/>
                  </a:lnTo>
                  <a:lnTo>
                    <a:pt x="16" y="11"/>
                  </a:lnTo>
                  <a:lnTo>
                    <a:pt x="15" y="7"/>
                  </a:lnTo>
                  <a:lnTo>
                    <a:pt x="13" y="5"/>
                  </a:lnTo>
                  <a:lnTo>
                    <a:pt x="10" y="3"/>
                  </a:lnTo>
                  <a:lnTo>
                    <a:pt x="6" y="2"/>
                  </a:lnTo>
                  <a:lnTo>
                    <a:pt x="4"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86" name="Line 19"/>
            <p:cNvSpPr>
              <a:spLocks noChangeShapeType="1"/>
            </p:cNvSpPr>
            <p:nvPr/>
          </p:nvSpPr>
          <p:spPr bwMode="auto">
            <a:xfrm flipH="1">
              <a:off x="2592" y="1779"/>
              <a:ext cx="16"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87" name="Line 20"/>
            <p:cNvSpPr>
              <a:spLocks noChangeShapeType="1"/>
            </p:cNvSpPr>
            <p:nvPr/>
          </p:nvSpPr>
          <p:spPr bwMode="auto">
            <a:xfrm flipV="1">
              <a:off x="2562" y="1753"/>
              <a:ext cx="23"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88" name="Line 21"/>
            <p:cNvSpPr>
              <a:spLocks noChangeShapeType="1"/>
            </p:cNvSpPr>
            <p:nvPr/>
          </p:nvSpPr>
          <p:spPr bwMode="auto">
            <a:xfrm flipH="1">
              <a:off x="2619" y="1710"/>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89" name="Freeform 22"/>
            <p:cNvSpPr>
              <a:spLocks/>
            </p:cNvSpPr>
            <p:nvPr/>
          </p:nvSpPr>
          <p:spPr bwMode="auto">
            <a:xfrm>
              <a:off x="2496" y="2464"/>
              <a:ext cx="66" cy="84"/>
            </a:xfrm>
            <a:custGeom>
              <a:avLst/>
              <a:gdLst>
                <a:gd name="T0" fmla="*/ 0 w 116"/>
                <a:gd name="T1" fmla="*/ 25 h 152"/>
                <a:gd name="T2" fmla="*/ 7 w 116"/>
                <a:gd name="T3" fmla="*/ 0 h 152"/>
                <a:gd name="T4" fmla="*/ 22 w 116"/>
                <a:gd name="T5" fmla="*/ 0 h 152"/>
                <a:gd name="T6" fmla="*/ 0 60000 65536"/>
                <a:gd name="T7" fmla="*/ 0 60000 65536"/>
                <a:gd name="T8" fmla="*/ 0 60000 65536"/>
              </a:gdLst>
              <a:ahLst/>
              <a:cxnLst>
                <a:cxn ang="T6">
                  <a:pos x="T0" y="T1"/>
                </a:cxn>
                <a:cxn ang="T7">
                  <a:pos x="T2" y="T3"/>
                </a:cxn>
                <a:cxn ang="T8">
                  <a:pos x="T4" y="T5"/>
                </a:cxn>
              </a:cxnLst>
              <a:rect l="0" t="0" r="r" b="b"/>
              <a:pathLst>
                <a:path w="116" h="152">
                  <a:moveTo>
                    <a:pt x="0" y="152"/>
                  </a:moveTo>
                  <a:lnTo>
                    <a:pt x="40" y="0"/>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90" name="Freeform 23"/>
            <p:cNvSpPr>
              <a:spLocks/>
            </p:cNvSpPr>
            <p:nvPr/>
          </p:nvSpPr>
          <p:spPr bwMode="auto">
            <a:xfrm>
              <a:off x="2562" y="2464"/>
              <a:ext cx="11" cy="23"/>
            </a:xfrm>
            <a:custGeom>
              <a:avLst/>
              <a:gdLst>
                <a:gd name="T0" fmla="*/ 3 w 21"/>
                <a:gd name="T1" fmla="*/ 6 h 44"/>
                <a:gd name="T2" fmla="*/ 3 w 21"/>
                <a:gd name="T3" fmla="*/ 5 h 44"/>
                <a:gd name="T4" fmla="*/ 3 w 21"/>
                <a:gd name="T5" fmla="*/ 5 h 44"/>
                <a:gd name="T6" fmla="*/ 3 w 21"/>
                <a:gd name="T7" fmla="*/ 4 h 44"/>
                <a:gd name="T8" fmla="*/ 3 w 21"/>
                <a:gd name="T9" fmla="*/ 4 h 44"/>
                <a:gd name="T10" fmla="*/ 3 w 21"/>
                <a:gd name="T11" fmla="*/ 3 h 44"/>
                <a:gd name="T12" fmla="*/ 3 w 21"/>
                <a:gd name="T13" fmla="*/ 3 h 44"/>
                <a:gd name="T14" fmla="*/ 3 w 21"/>
                <a:gd name="T15" fmla="*/ 2 h 44"/>
                <a:gd name="T16" fmla="*/ 3 w 21"/>
                <a:gd name="T17" fmla="*/ 2 h 44"/>
                <a:gd name="T18" fmla="*/ 2 w 21"/>
                <a:gd name="T19" fmla="*/ 1 h 44"/>
                <a:gd name="T20" fmla="*/ 2 w 21"/>
                <a:gd name="T21" fmla="*/ 1 h 44"/>
                <a:gd name="T22" fmla="*/ 2 w 21"/>
                <a:gd name="T23" fmla="*/ 1 h 44"/>
                <a:gd name="T24" fmla="*/ 1 w 21"/>
                <a:gd name="T25" fmla="*/ 1 h 44"/>
                <a:gd name="T26" fmla="*/ 1 w 21"/>
                <a:gd name="T27" fmla="*/ 0 h 44"/>
                <a:gd name="T28" fmla="*/ 0 w 21"/>
                <a:gd name="T29" fmla="*/ 0 h 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44">
                  <a:moveTo>
                    <a:pt x="19" y="44"/>
                  </a:moveTo>
                  <a:lnTo>
                    <a:pt x="20" y="39"/>
                  </a:lnTo>
                  <a:lnTo>
                    <a:pt x="21" y="35"/>
                  </a:lnTo>
                  <a:lnTo>
                    <a:pt x="21" y="29"/>
                  </a:lnTo>
                  <a:lnTo>
                    <a:pt x="21" y="24"/>
                  </a:lnTo>
                  <a:lnTo>
                    <a:pt x="20" y="20"/>
                  </a:lnTo>
                  <a:lnTo>
                    <a:pt x="20" y="17"/>
                  </a:lnTo>
                  <a:lnTo>
                    <a:pt x="18" y="12"/>
                  </a:lnTo>
                  <a:lnTo>
                    <a:pt x="17" y="9"/>
                  </a:lnTo>
                  <a:lnTo>
                    <a:pt x="14" y="6"/>
                  </a:lnTo>
                  <a:lnTo>
                    <a:pt x="12" y="4"/>
                  </a:lnTo>
                  <a:lnTo>
                    <a:pt x="10" y="2"/>
                  </a:lnTo>
                  <a:lnTo>
                    <a:pt x="7"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91" name="Line 24"/>
            <p:cNvSpPr>
              <a:spLocks noChangeShapeType="1"/>
            </p:cNvSpPr>
            <p:nvPr/>
          </p:nvSpPr>
          <p:spPr bwMode="auto">
            <a:xfrm flipH="1">
              <a:off x="2554" y="2487"/>
              <a:ext cx="15"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92" name="Line 25"/>
            <p:cNvSpPr>
              <a:spLocks noChangeShapeType="1"/>
            </p:cNvSpPr>
            <p:nvPr/>
          </p:nvSpPr>
          <p:spPr bwMode="auto">
            <a:xfrm flipV="1">
              <a:off x="2527" y="2464"/>
              <a:ext cx="19"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93" name="Freeform 26"/>
            <p:cNvSpPr>
              <a:spLocks/>
            </p:cNvSpPr>
            <p:nvPr/>
          </p:nvSpPr>
          <p:spPr bwMode="auto">
            <a:xfrm>
              <a:off x="5233" y="1149"/>
              <a:ext cx="4" cy="15"/>
            </a:xfrm>
            <a:custGeom>
              <a:avLst/>
              <a:gdLst>
                <a:gd name="T0" fmla="*/ 0 w 11"/>
                <a:gd name="T1" fmla="*/ 0 h 26"/>
                <a:gd name="T2" fmla="*/ 0 w 11"/>
                <a:gd name="T3" fmla="*/ 1 h 26"/>
                <a:gd name="T4" fmla="*/ 0 w 11"/>
                <a:gd name="T5" fmla="*/ 1 h 26"/>
                <a:gd name="T6" fmla="*/ 0 w 11"/>
                <a:gd name="T7" fmla="*/ 2 h 26"/>
                <a:gd name="T8" fmla="*/ 0 w 11"/>
                <a:gd name="T9" fmla="*/ 3 h 26"/>
                <a:gd name="T10" fmla="*/ 0 w 11"/>
                <a:gd name="T11" fmla="*/ 3 h 26"/>
                <a:gd name="T12" fmla="*/ 0 w 11"/>
                <a:gd name="T13" fmla="*/ 3 h 26"/>
                <a:gd name="T14" fmla="*/ 0 w 11"/>
                <a:gd name="T15" fmla="*/ 5 h 26"/>
                <a:gd name="T16" fmla="*/ 0 w 11"/>
                <a:gd name="T17" fmla="*/ 5 h 26"/>
                <a:gd name="T18" fmla="*/ 0 w 11"/>
                <a:gd name="T19" fmla="*/ 5 h 26"/>
                <a:gd name="T20" fmla="*/ 0 w 11"/>
                <a:gd name="T21" fmla="*/ 5 h 26"/>
                <a:gd name="T22" fmla="*/ 0 w 11"/>
                <a:gd name="T23" fmla="*/ 5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26">
                  <a:moveTo>
                    <a:pt x="1" y="0"/>
                  </a:moveTo>
                  <a:lnTo>
                    <a:pt x="0" y="4"/>
                  </a:lnTo>
                  <a:lnTo>
                    <a:pt x="0" y="7"/>
                  </a:lnTo>
                  <a:lnTo>
                    <a:pt x="0" y="10"/>
                  </a:lnTo>
                  <a:lnTo>
                    <a:pt x="0" y="14"/>
                  </a:lnTo>
                  <a:lnTo>
                    <a:pt x="1" y="17"/>
                  </a:lnTo>
                  <a:lnTo>
                    <a:pt x="2" y="19"/>
                  </a:lnTo>
                  <a:lnTo>
                    <a:pt x="3" y="22"/>
                  </a:lnTo>
                  <a:lnTo>
                    <a:pt x="4" y="24"/>
                  </a:lnTo>
                  <a:lnTo>
                    <a:pt x="7" y="25"/>
                  </a:lnTo>
                  <a:lnTo>
                    <a:pt x="9" y="25"/>
                  </a:lnTo>
                  <a:lnTo>
                    <a:pt x="11"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694" name="Line 27"/>
            <p:cNvSpPr>
              <a:spLocks noChangeShapeType="1"/>
            </p:cNvSpPr>
            <p:nvPr/>
          </p:nvSpPr>
          <p:spPr bwMode="auto">
            <a:xfrm flipV="1">
              <a:off x="5233" y="1038"/>
              <a:ext cx="27"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95" name="Line 28"/>
            <p:cNvSpPr>
              <a:spLocks noChangeShapeType="1"/>
            </p:cNvSpPr>
            <p:nvPr/>
          </p:nvSpPr>
          <p:spPr bwMode="auto">
            <a:xfrm flipH="1">
              <a:off x="5314" y="1038"/>
              <a:ext cx="15"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96" name="Line 29"/>
            <p:cNvSpPr>
              <a:spLocks noChangeShapeType="1"/>
            </p:cNvSpPr>
            <p:nvPr/>
          </p:nvSpPr>
          <p:spPr bwMode="auto">
            <a:xfrm>
              <a:off x="2638" y="1933"/>
              <a:ext cx="4" cy="4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97" name="Line 30"/>
            <p:cNvSpPr>
              <a:spLocks noChangeShapeType="1"/>
            </p:cNvSpPr>
            <p:nvPr/>
          </p:nvSpPr>
          <p:spPr bwMode="auto">
            <a:xfrm>
              <a:off x="5171" y="1015"/>
              <a:ext cx="4" cy="21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98" name="Line 31"/>
            <p:cNvSpPr>
              <a:spLocks noChangeShapeType="1"/>
            </p:cNvSpPr>
            <p:nvPr/>
          </p:nvSpPr>
          <p:spPr bwMode="auto">
            <a:xfrm>
              <a:off x="4649" y="296"/>
              <a:ext cx="4" cy="37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99" name="Line 32"/>
            <p:cNvSpPr>
              <a:spLocks noChangeShapeType="1"/>
            </p:cNvSpPr>
            <p:nvPr/>
          </p:nvSpPr>
          <p:spPr bwMode="auto">
            <a:xfrm flipV="1">
              <a:off x="1993" y="626"/>
              <a:ext cx="1764" cy="59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00" name="Line 33"/>
            <p:cNvSpPr>
              <a:spLocks noChangeShapeType="1"/>
            </p:cNvSpPr>
            <p:nvPr/>
          </p:nvSpPr>
          <p:spPr bwMode="auto">
            <a:xfrm>
              <a:off x="3757" y="626"/>
              <a:ext cx="119" cy="3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01" name="Line 34"/>
            <p:cNvSpPr>
              <a:spLocks noChangeShapeType="1"/>
            </p:cNvSpPr>
            <p:nvPr/>
          </p:nvSpPr>
          <p:spPr bwMode="auto">
            <a:xfrm>
              <a:off x="1993" y="1218"/>
              <a:ext cx="1053" cy="38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02" name="Line 35"/>
            <p:cNvSpPr>
              <a:spLocks noChangeShapeType="1"/>
            </p:cNvSpPr>
            <p:nvPr/>
          </p:nvSpPr>
          <p:spPr bwMode="auto">
            <a:xfrm>
              <a:off x="1812" y="2175"/>
              <a:ext cx="3079"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03" name="Line 36"/>
            <p:cNvSpPr>
              <a:spLocks noChangeShapeType="1"/>
            </p:cNvSpPr>
            <p:nvPr/>
          </p:nvSpPr>
          <p:spPr bwMode="auto">
            <a:xfrm>
              <a:off x="3757" y="2241"/>
              <a:ext cx="188" cy="57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04" name="Line 37"/>
            <p:cNvSpPr>
              <a:spLocks noChangeShapeType="1"/>
            </p:cNvSpPr>
            <p:nvPr/>
          </p:nvSpPr>
          <p:spPr bwMode="auto">
            <a:xfrm flipH="1" flipV="1">
              <a:off x="1993" y="3751"/>
              <a:ext cx="2325" cy="21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05" name="Line 38"/>
            <p:cNvSpPr>
              <a:spLocks noChangeShapeType="1"/>
            </p:cNvSpPr>
            <p:nvPr/>
          </p:nvSpPr>
          <p:spPr bwMode="auto">
            <a:xfrm flipV="1">
              <a:off x="1993" y="2806"/>
              <a:ext cx="1103" cy="9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06" name="Freeform 39"/>
            <p:cNvSpPr>
              <a:spLocks/>
            </p:cNvSpPr>
            <p:nvPr/>
          </p:nvSpPr>
          <p:spPr bwMode="auto">
            <a:xfrm>
              <a:off x="4430" y="3989"/>
              <a:ext cx="3" cy="20"/>
            </a:xfrm>
            <a:custGeom>
              <a:avLst/>
              <a:gdLst>
                <a:gd name="T0" fmla="*/ 0 w 9"/>
                <a:gd name="T1" fmla="*/ 0 h 33"/>
                <a:gd name="T2" fmla="*/ 0 w 9"/>
                <a:gd name="T3" fmla="*/ 1 h 33"/>
                <a:gd name="T4" fmla="*/ 0 w 9"/>
                <a:gd name="T5" fmla="*/ 2 h 33"/>
                <a:gd name="T6" fmla="*/ 0 w 9"/>
                <a:gd name="T7" fmla="*/ 3 h 33"/>
                <a:gd name="T8" fmla="*/ 0 w 9"/>
                <a:gd name="T9" fmla="*/ 4 h 33"/>
                <a:gd name="T10" fmla="*/ 0 w 9"/>
                <a:gd name="T11" fmla="*/ 4 h 33"/>
                <a:gd name="T12" fmla="*/ 0 w 9"/>
                <a:gd name="T13" fmla="*/ 4 h 33"/>
                <a:gd name="T14" fmla="*/ 0 w 9"/>
                <a:gd name="T15" fmla="*/ 5 h 33"/>
                <a:gd name="T16" fmla="*/ 0 w 9"/>
                <a:gd name="T17" fmla="*/ 5 h 33"/>
                <a:gd name="T18" fmla="*/ 0 w 9"/>
                <a:gd name="T19" fmla="*/ 7 h 33"/>
                <a:gd name="T20" fmla="*/ 0 w 9"/>
                <a:gd name="T21" fmla="*/ 7 h 33"/>
                <a:gd name="T22" fmla="*/ 0 w 9"/>
                <a:gd name="T23" fmla="*/ 7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3">
                  <a:moveTo>
                    <a:pt x="1" y="0"/>
                  </a:moveTo>
                  <a:lnTo>
                    <a:pt x="0" y="5"/>
                  </a:lnTo>
                  <a:lnTo>
                    <a:pt x="0" y="9"/>
                  </a:lnTo>
                  <a:lnTo>
                    <a:pt x="0" y="14"/>
                  </a:lnTo>
                  <a:lnTo>
                    <a:pt x="0" y="16"/>
                  </a:lnTo>
                  <a:lnTo>
                    <a:pt x="1" y="17"/>
                  </a:lnTo>
                  <a:lnTo>
                    <a:pt x="1" y="19"/>
                  </a:lnTo>
                  <a:lnTo>
                    <a:pt x="2" y="22"/>
                  </a:lnTo>
                  <a:lnTo>
                    <a:pt x="4" y="25"/>
                  </a:lnTo>
                  <a:lnTo>
                    <a:pt x="7" y="30"/>
                  </a:lnTo>
                  <a:lnTo>
                    <a:pt x="8" y="31"/>
                  </a:lnTo>
                  <a:lnTo>
                    <a:pt x="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07" name="Freeform 40"/>
            <p:cNvSpPr>
              <a:spLocks/>
            </p:cNvSpPr>
            <p:nvPr/>
          </p:nvSpPr>
          <p:spPr bwMode="auto">
            <a:xfrm>
              <a:off x="4391" y="3924"/>
              <a:ext cx="54" cy="85"/>
            </a:xfrm>
            <a:custGeom>
              <a:avLst/>
              <a:gdLst>
                <a:gd name="T0" fmla="*/ 17 w 98"/>
                <a:gd name="T1" fmla="*/ 3 h 153"/>
                <a:gd name="T2" fmla="*/ 17 w 98"/>
                <a:gd name="T3" fmla="*/ 2 h 153"/>
                <a:gd name="T4" fmla="*/ 16 w 98"/>
                <a:gd name="T5" fmla="*/ 1 h 153"/>
                <a:gd name="T6" fmla="*/ 16 w 98"/>
                <a:gd name="T7" fmla="*/ 1 h 153"/>
                <a:gd name="T8" fmla="*/ 15 w 98"/>
                <a:gd name="T9" fmla="*/ 1 h 153"/>
                <a:gd name="T10" fmla="*/ 15 w 98"/>
                <a:gd name="T11" fmla="*/ 0 h 153"/>
                <a:gd name="T12" fmla="*/ 13 w 98"/>
                <a:gd name="T13" fmla="*/ 0 h 153"/>
                <a:gd name="T14" fmla="*/ 11 w 98"/>
                <a:gd name="T15" fmla="*/ 0 h 153"/>
                <a:gd name="T16" fmla="*/ 10 w 98"/>
                <a:gd name="T17" fmla="*/ 1 h 153"/>
                <a:gd name="T18" fmla="*/ 9 w 98"/>
                <a:gd name="T19" fmla="*/ 1 h 153"/>
                <a:gd name="T20" fmla="*/ 8 w 98"/>
                <a:gd name="T21" fmla="*/ 1 h 153"/>
                <a:gd name="T22" fmla="*/ 7 w 98"/>
                <a:gd name="T23" fmla="*/ 2 h 153"/>
                <a:gd name="T24" fmla="*/ 6 w 98"/>
                <a:gd name="T25" fmla="*/ 3 h 153"/>
                <a:gd name="T26" fmla="*/ 4 w 98"/>
                <a:gd name="T27" fmla="*/ 6 h 153"/>
                <a:gd name="T28" fmla="*/ 4 w 98"/>
                <a:gd name="T29" fmla="*/ 7 h 153"/>
                <a:gd name="T30" fmla="*/ 3 w 98"/>
                <a:gd name="T31" fmla="*/ 9 h 153"/>
                <a:gd name="T32" fmla="*/ 1 w 98"/>
                <a:gd name="T33" fmla="*/ 16 h 153"/>
                <a:gd name="T34" fmla="*/ 1 w 98"/>
                <a:gd name="T35" fmla="*/ 19 h 153"/>
                <a:gd name="T36" fmla="*/ 0 w 98"/>
                <a:gd name="T37" fmla="*/ 21 h 153"/>
                <a:gd name="T38" fmla="*/ 0 w 98"/>
                <a:gd name="T39" fmla="*/ 22 h 153"/>
                <a:gd name="T40" fmla="*/ 1 w 98"/>
                <a:gd name="T41" fmla="*/ 23 h 153"/>
                <a:gd name="T42" fmla="*/ 1 w 98"/>
                <a:gd name="T43" fmla="*/ 24 h 153"/>
                <a:gd name="T44" fmla="*/ 1 w 98"/>
                <a:gd name="T45" fmla="*/ 25 h 153"/>
                <a:gd name="T46" fmla="*/ 2 w 98"/>
                <a:gd name="T47" fmla="*/ 26 h 153"/>
                <a:gd name="T48" fmla="*/ 2 w 98"/>
                <a:gd name="T49" fmla="*/ 26 h 153"/>
                <a:gd name="T50" fmla="*/ 3 w 98"/>
                <a:gd name="T51" fmla="*/ 26 h 153"/>
                <a:gd name="T52" fmla="*/ 4 w 98"/>
                <a:gd name="T53" fmla="*/ 26 h 153"/>
                <a:gd name="T54" fmla="*/ 7 w 98"/>
                <a:gd name="T55" fmla="*/ 26 h 153"/>
                <a:gd name="T56" fmla="*/ 8 w 98"/>
                <a:gd name="T57" fmla="*/ 26 h 153"/>
                <a:gd name="T58" fmla="*/ 9 w 98"/>
                <a:gd name="T59" fmla="*/ 26 h 153"/>
                <a:gd name="T60" fmla="*/ 9 w 98"/>
                <a:gd name="T61" fmla="*/ 25 h 153"/>
                <a:gd name="T62" fmla="*/ 10 w 98"/>
                <a:gd name="T63" fmla="*/ 24 h 153"/>
                <a:gd name="T64" fmla="*/ 10 w 98"/>
                <a:gd name="T65" fmla="*/ 23 h 153"/>
                <a:gd name="T66" fmla="*/ 11 w 98"/>
                <a:gd name="T67" fmla="*/ 22 h 153"/>
                <a:gd name="T68" fmla="*/ 12 w 98"/>
                <a:gd name="T69" fmla="*/ 21 h 153"/>
                <a:gd name="T70" fmla="*/ 13 w 98"/>
                <a:gd name="T71" fmla="*/ 16 h 153"/>
                <a:gd name="T72" fmla="*/ 14 w 98"/>
                <a:gd name="T73" fmla="*/ 12 h 153"/>
                <a:gd name="T74" fmla="*/ 15 w 98"/>
                <a:gd name="T75" fmla="*/ 8 h 153"/>
                <a:gd name="T76" fmla="*/ 16 w 98"/>
                <a:gd name="T77" fmla="*/ 3 h 1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8" h="153">
                  <a:moveTo>
                    <a:pt x="97" y="20"/>
                  </a:moveTo>
                  <a:lnTo>
                    <a:pt x="98" y="19"/>
                  </a:lnTo>
                  <a:lnTo>
                    <a:pt x="98" y="17"/>
                  </a:lnTo>
                  <a:lnTo>
                    <a:pt x="98" y="14"/>
                  </a:lnTo>
                  <a:lnTo>
                    <a:pt x="97" y="11"/>
                  </a:lnTo>
                  <a:lnTo>
                    <a:pt x="96" y="8"/>
                  </a:lnTo>
                  <a:lnTo>
                    <a:pt x="95" y="4"/>
                  </a:lnTo>
                  <a:lnTo>
                    <a:pt x="94" y="3"/>
                  </a:lnTo>
                  <a:lnTo>
                    <a:pt x="92" y="2"/>
                  </a:lnTo>
                  <a:lnTo>
                    <a:pt x="91" y="1"/>
                  </a:lnTo>
                  <a:lnTo>
                    <a:pt x="90" y="0"/>
                  </a:lnTo>
                  <a:lnTo>
                    <a:pt x="89" y="0"/>
                  </a:lnTo>
                  <a:lnTo>
                    <a:pt x="87" y="0"/>
                  </a:lnTo>
                  <a:lnTo>
                    <a:pt x="80" y="0"/>
                  </a:lnTo>
                  <a:lnTo>
                    <a:pt x="74" y="0"/>
                  </a:lnTo>
                  <a:lnTo>
                    <a:pt x="68" y="0"/>
                  </a:lnTo>
                  <a:lnTo>
                    <a:pt x="62" y="1"/>
                  </a:lnTo>
                  <a:lnTo>
                    <a:pt x="59" y="1"/>
                  </a:lnTo>
                  <a:lnTo>
                    <a:pt x="55" y="2"/>
                  </a:lnTo>
                  <a:lnTo>
                    <a:pt x="52" y="2"/>
                  </a:lnTo>
                  <a:lnTo>
                    <a:pt x="50" y="4"/>
                  </a:lnTo>
                  <a:lnTo>
                    <a:pt x="46" y="5"/>
                  </a:lnTo>
                  <a:lnTo>
                    <a:pt x="44" y="8"/>
                  </a:lnTo>
                  <a:lnTo>
                    <a:pt x="39" y="11"/>
                  </a:lnTo>
                  <a:lnTo>
                    <a:pt x="35" y="15"/>
                  </a:lnTo>
                  <a:lnTo>
                    <a:pt x="33" y="18"/>
                  </a:lnTo>
                  <a:lnTo>
                    <a:pt x="30" y="21"/>
                  </a:lnTo>
                  <a:lnTo>
                    <a:pt x="25" y="32"/>
                  </a:lnTo>
                  <a:lnTo>
                    <a:pt x="23" y="35"/>
                  </a:lnTo>
                  <a:lnTo>
                    <a:pt x="21" y="38"/>
                  </a:lnTo>
                  <a:lnTo>
                    <a:pt x="20" y="44"/>
                  </a:lnTo>
                  <a:lnTo>
                    <a:pt x="17" y="56"/>
                  </a:lnTo>
                  <a:lnTo>
                    <a:pt x="10" y="81"/>
                  </a:lnTo>
                  <a:lnTo>
                    <a:pt x="7" y="93"/>
                  </a:lnTo>
                  <a:lnTo>
                    <a:pt x="3" y="105"/>
                  </a:lnTo>
                  <a:lnTo>
                    <a:pt x="2" y="111"/>
                  </a:lnTo>
                  <a:lnTo>
                    <a:pt x="1" y="118"/>
                  </a:lnTo>
                  <a:lnTo>
                    <a:pt x="0" y="120"/>
                  </a:lnTo>
                  <a:lnTo>
                    <a:pt x="0" y="124"/>
                  </a:lnTo>
                  <a:lnTo>
                    <a:pt x="0" y="127"/>
                  </a:lnTo>
                  <a:lnTo>
                    <a:pt x="1" y="130"/>
                  </a:lnTo>
                  <a:lnTo>
                    <a:pt x="1" y="134"/>
                  </a:lnTo>
                  <a:lnTo>
                    <a:pt x="2" y="136"/>
                  </a:lnTo>
                  <a:lnTo>
                    <a:pt x="3" y="139"/>
                  </a:lnTo>
                  <a:lnTo>
                    <a:pt x="5" y="142"/>
                  </a:lnTo>
                  <a:lnTo>
                    <a:pt x="7" y="145"/>
                  </a:lnTo>
                  <a:lnTo>
                    <a:pt x="9" y="147"/>
                  </a:lnTo>
                  <a:lnTo>
                    <a:pt x="10" y="148"/>
                  </a:lnTo>
                  <a:lnTo>
                    <a:pt x="11" y="150"/>
                  </a:lnTo>
                  <a:lnTo>
                    <a:pt x="15" y="151"/>
                  </a:lnTo>
                  <a:lnTo>
                    <a:pt x="17" y="152"/>
                  </a:lnTo>
                  <a:lnTo>
                    <a:pt x="20" y="152"/>
                  </a:lnTo>
                  <a:lnTo>
                    <a:pt x="24" y="153"/>
                  </a:lnTo>
                  <a:lnTo>
                    <a:pt x="27" y="153"/>
                  </a:lnTo>
                  <a:lnTo>
                    <a:pt x="33" y="153"/>
                  </a:lnTo>
                  <a:lnTo>
                    <a:pt x="39" y="153"/>
                  </a:lnTo>
                  <a:lnTo>
                    <a:pt x="43" y="153"/>
                  </a:lnTo>
                  <a:lnTo>
                    <a:pt x="45" y="152"/>
                  </a:lnTo>
                  <a:lnTo>
                    <a:pt x="49" y="152"/>
                  </a:lnTo>
                  <a:lnTo>
                    <a:pt x="52" y="150"/>
                  </a:lnTo>
                  <a:lnTo>
                    <a:pt x="54" y="148"/>
                  </a:lnTo>
                  <a:lnTo>
                    <a:pt x="56" y="146"/>
                  </a:lnTo>
                  <a:lnTo>
                    <a:pt x="59" y="144"/>
                  </a:lnTo>
                  <a:lnTo>
                    <a:pt x="61" y="142"/>
                  </a:lnTo>
                  <a:lnTo>
                    <a:pt x="63" y="138"/>
                  </a:lnTo>
                  <a:lnTo>
                    <a:pt x="64" y="136"/>
                  </a:lnTo>
                  <a:lnTo>
                    <a:pt x="67" y="134"/>
                  </a:lnTo>
                  <a:lnTo>
                    <a:pt x="68" y="130"/>
                  </a:lnTo>
                  <a:lnTo>
                    <a:pt x="70" y="125"/>
                  </a:lnTo>
                  <a:lnTo>
                    <a:pt x="71" y="118"/>
                  </a:lnTo>
                  <a:lnTo>
                    <a:pt x="74" y="106"/>
                  </a:lnTo>
                  <a:lnTo>
                    <a:pt x="78" y="93"/>
                  </a:lnTo>
                  <a:lnTo>
                    <a:pt x="81" y="81"/>
                  </a:lnTo>
                  <a:lnTo>
                    <a:pt x="83" y="70"/>
                  </a:lnTo>
                  <a:lnTo>
                    <a:pt x="87" y="57"/>
                  </a:lnTo>
                  <a:lnTo>
                    <a:pt x="91" y="45"/>
                  </a:lnTo>
                  <a:lnTo>
                    <a:pt x="95" y="32"/>
                  </a:lnTo>
                  <a:lnTo>
                    <a:pt x="97"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08" name="Freeform 41"/>
            <p:cNvSpPr>
              <a:spLocks/>
            </p:cNvSpPr>
            <p:nvPr/>
          </p:nvSpPr>
          <p:spPr bwMode="auto">
            <a:xfrm>
              <a:off x="3542" y="2225"/>
              <a:ext cx="57" cy="123"/>
            </a:xfrm>
            <a:custGeom>
              <a:avLst/>
              <a:gdLst>
                <a:gd name="T0" fmla="*/ 11 w 103"/>
                <a:gd name="T1" fmla="*/ 0 h 229"/>
                <a:gd name="T2" fmla="*/ 0 w 103"/>
                <a:gd name="T3" fmla="*/ 35 h 229"/>
                <a:gd name="T4" fmla="*/ 7 w 103"/>
                <a:gd name="T5" fmla="*/ 35 h 229"/>
                <a:gd name="T6" fmla="*/ 7 w 103"/>
                <a:gd name="T7" fmla="*/ 35 h 229"/>
                <a:gd name="T8" fmla="*/ 8 w 103"/>
                <a:gd name="T9" fmla="*/ 35 h 229"/>
                <a:gd name="T10" fmla="*/ 8 w 103"/>
                <a:gd name="T11" fmla="*/ 35 h 229"/>
                <a:gd name="T12" fmla="*/ 9 w 103"/>
                <a:gd name="T13" fmla="*/ 35 h 229"/>
                <a:gd name="T14" fmla="*/ 9 w 103"/>
                <a:gd name="T15" fmla="*/ 35 h 229"/>
                <a:gd name="T16" fmla="*/ 10 w 103"/>
                <a:gd name="T17" fmla="*/ 34 h 229"/>
                <a:gd name="T18" fmla="*/ 11 w 103"/>
                <a:gd name="T19" fmla="*/ 34 h 229"/>
                <a:gd name="T20" fmla="*/ 11 w 103"/>
                <a:gd name="T21" fmla="*/ 34 h 229"/>
                <a:gd name="T22" fmla="*/ 12 w 103"/>
                <a:gd name="T23" fmla="*/ 33 h 229"/>
                <a:gd name="T24" fmla="*/ 12 w 103"/>
                <a:gd name="T25" fmla="*/ 33 h 229"/>
                <a:gd name="T26" fmla="*/ 13 w 103"/>
                <a:gd name="T27" fmla="*/ 32 h 229"/>
                <a:gd name="T28" fmla="*/ 13 w 103"/>
                <a:gd name="T29" fmla="*/ 31 h 229"/>
                <a:gd name="T30" fmla="*/ 13 w 103"/>
                <a:gd name="T31" fmla="*/ 31 h 229"/>
                <a:gd name="T32" fmla="*/ 14 w 103"/>
                <a:gd name="T33" fmla="*/ 30 h 229"/>
                <a:gd name="T34" fmla="*/ 14 w 103"/>
                <a:gd name="T35" fmla="*/ 30 h 229"/>
                <a:gd name="T36" fmla="*/ 14 w 103"/>
                <a:gd name="T37" fmla="*/ 28 h 229"/>
                <a:gd name="T38" fmla="*/ 17 w 103"/>
                <a:gd name="T39" fmla="*/ 19 h 229"/>
                <a:gd name="T40" fmla="*/ 17 w 103"/>
                <a:gd name="T41" fmla="*/ 18 h 229"/>
                <a:gd name="T42" fmla="*/ 18 w 103"/>
                <a:gd name="T43" fmla="*/ 18 h 229"/>
                <a:gd name="T44" fmla="*/ 18 w 103"/>
                <a:gd name="T45" fmla="*/ 17 h 229"/>
                <a:gd name="T46" fmla="*/ 18 w 103"/>
                <a:gd name="T47" fmla="*/ 16 h 229"/>
                <a:gd name="T48" fmla="*/ 18 w 103"/>
                <a:gd name="T49" fmla="*/ 16 h 229"/>
                <a:gd name="T50" fmla="*/ 17 w 103"/>
                <a:gd name="T51" fmla="*/ 15 h 229"/>
                <a:gd name="T52" fmla="*/ 17 w 103"/>
                <a:gd name="T53" fmla="*/ 15 h 229"/>
                <a:gd name="T54" fmla="*/ 17 w 103"/>
                <a:gd name="T55" fmla="*/ 14 h 229"/>
                <a:gd name="T56" fmla="*/ 17 w 103"/>
                <a:gd name="T57" fmla="*/ 13 h 229"/>
                <a:gd name="T58" fmla="*/ 17 w 103"/>
                <a:gd name="T59" fmla="*/ 13 h 229"/>
                <a:gd name="T60" fmla="*/ 16 w 103"/>
                <a:gd name="T61" fmla="*/ 13 h 229"/>
                <a:gd name="T62" fmla="*/ 15 w 103"/>
                <a:gd name="T63" fmla="*/ 12 h 229"/>
                <a:gd name="T64" fmla="*/ 15 w 103"/>
                <a:gd name="T65" fmla="*/ 12 h 229"/>
                <a:gd name="T66" fmla="*/ 15 w 103"/>
                <a:gd name="T67" fmla="*/ 12 h 229"/>
                <a:gd name="T68" fmla="*/ 14 w 103"/>
                <a:gd name="T69" fmla="*/ 12 h 229"/>
                <a:gd name="T70" fmla="*/ 14 w 103"/>
                <a:gd name="T71" fmla="*/ 12 h 229"/>
                <a:gd name="T72" fmla="*/ 7 w 103"/>
                <a:gd name="T73" fmla="*/ 12 h 2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3" h="229">
                  <a:moveTo>
                    <a:pt x="62" y="0"/>
                  </a:moveTo>
                  <a:lnTo>
                    <a:pt x="0" y="229"/>
                  </a:lnTo>
                  <a:lnTo>
                    <a:pt x="41" y="229"/>
                  </a:lnTo>
                  <a:lnTo>
                    <a:pt x="44" y="229"/>
                  </a:lnTo>
                  <a:lnTo>
                    <a:pt x="47" y="228"/>
                  </a:lnTo>
                  <a:lnTo>
                    <a:pt x="50" y="227"/>
                  </a:lnTo>
                  <a:lnTo>
                    <a:pt x="53" y="226"/>
                  </a:lnTo>
                  <a:lnTo>
                    <a:pt x="56" y="225"/>
                  </a:lnTo>
                  <a:lnTo>
                    <a:pt x="60" y="222"/>
                  </a:lnTo>
                  <a:lnTo>
                    <a:pt x="63" y="219"/>
                  </a:lnTo>
                  <a:lnTo>
                    <a:pt x="66" y="217"/>
                  </a:lnTo>
                  <a:lnTo>
                    <a:pt x="69" y="213"/>
                  </a:lnTo>
                  <a:lnTo>
                    <a:pt x="72" y="210"/>
                  </a:lnTo>
                  <a:lnTo>
                    <a:pt x="74" y="206"/>
                  </a:lnTo>
                  <a:lnTo>
                    <a:pt x="77" y="202"/>
                  </a:lnTo>
                  <a:lnTo>
                    <a:pt x="79" y="198"/>
                  </a:lnTo>
                  <a:lnTo>
                    <a:pt x="81" y="193"/>
                  </a:lnTo>
                  <a:lnTo>
                    <a:pt x="82" y="190"/>
                  </a:lnTo>
                  <a:lnTo>
                    <a:pt x="83" y="185"/>
                  </a:lnTo>
                  <a:lnTo>
                    <a:pt x="100" y="121"/>
                  </a:lnTo>
                  <a:lnTo>
                    <a:pt x="101" y="117"/>
                  </a:lnTo>
                  <a:lnTo>
                    <a:pt x="103" y="113"/>
                  </a:lnTo>
                  <a:lnTo>
                    <a:pt x="103" y="109"/>
                  </a:lnTo>
                  <a:lnTo>
                    <a:pt x="103" y="104"/>
                  </a:lnTo>
                  <a:lnTo>
                    <a:pt x="103" y="101"/>
                  </a:lnTo>
                  <a:lnTo>
                    <a:pt x="101" y="96"/>
                  </a:lnTo>
                  <a:lnTo>
                    <a:pt x="101" y="93"/>
                  </a:lnTo>
                  <a:lnTo>
                    <a:pt x="100" y="89"/>
                  </a:lnTo>
                  <a:lnTo>
                    <a:pt x="98" y="87"/>
                  </a:lnTo>
                  <a:lnTo>
                    <a:pt x="97" y="85"/>
                  </a:lnTo>
                  <a:lnTo>
                    <a:pt x="95" y="83"/>
                  </a:lnTo>
                  <a:lnTo>
                    <a:pt x="92" y="80"/>
                  </a:lnTo>
                  <a:lnTo>
                    <a:pt x="90" y="79"/>
                  </a:lnTo>
                  <a:lnTo>
                    <a:pt x="87" y="78"/>
                  </a:lnTo>
                  <a:lnTo>
                    <a:pt x="85" y="77"/>
                  </a:lnTo>
                  <a:lnTo>
                    <a:pt x="81" y="77"/>
                  </a:lnTo>
                  <a:lnTo>
                    <a:pt x="42"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09" name="Line 42"/>
            <p:cNvSpPr>
              <a:spLocks noChangeShapeType="1"/>
            </p:cNvSpPr>
            <p:nvPr/>
          </p:nvSpPr>
          <p:spPr bwMode="auto">
            <a:xfrm flipH="1">
              <a:off x="1866" y="3805"/>
              <a:ext cx="11"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10" name="Freeform 43"/>
            <p:cNvSpPr>
              <a:spLocks/>
            </p:cNvSpPr>
            <p:nvPr/>
          </p:nvSpPr>
          <p:spPr bwMode="auto">
            <a:xfrm>
              <a:off x="1854" y="3782"/>
              <a:ext cx="12" cy="23"/>
            </a:xfrm>
            <a:custGeom>
              <a:avLst/>
              <a:gdLst>
                <a:gd name="T0" fmla="*/ 1 w 22"/>
                <a:gd name="T1" fmla="*/ 0 h 44"/>
                <a:gd name="T2" fmla="*/ 1 w 22"/>
                <a:gd name="T3" fmla="*/ 1 h 44"/>
                <a:gd name="T4" fmla="*/ 1 w 22"/>
                <a:gd name="T5" fmla="*/ 1 h 44"/>
                <a:gd name="T6" fmla="*/ 1 w 22"/>
                <a:gd name="T7" fmla="*/ 2 h 44"/>
                <a:gd name="T8" fmla="*/ 0 w 22"/>
                <a:gd name="T9" fmla="*/ 3 h 44"/>
                <a:gd name="T10" fmla="*/ 1 w 22"/>
                <a:gd name="T11" fmla="*/ 3 h 44"/>
                <a:gd name="T12" fmla="*/ 1 w 22"/>
                <a:gd name="T13" fmla="*/ 4 h 44"/>
                <a:gd name="T14" fmla="*/ 1 w 22"/>
                <a:gd name="T15" fmla="*/ 4 h 44"/>
                <a:gd name="T16" fmla="*/ 1 w 22"/>
                <a:gd name="T17" fmla="*/ 4 h 44"/>
                <a:gd name="T18" fmla="*/ 1 w 22"/>
                <a:gd name="T19" fmla="*/ 5 h 44"/>
                <a:gd name="T20" fmla="*/ 1 w 22"/>
                <a:gd name="T21" fmla="*/ 5 h 44"/>
                <a:gd name="T22" fmla="*/ 2 w 22"/>
                <a:gd name="T23" fmla="*/ 5 h 44"/>
                <a:gd name="T24" fmla="*/ 2 w 22"/>
                <a:gd name="T25" fmla="*/ 6 h 44"/>
                <a:gd name="T26" fmla="*/ 2 w 22"/>
                <a:gd name="T27" fmla="*/ 6 h 44"/>
                <a:gd name="T28" fmla="*/ 3 w 22"/>
                <a:gd name="T29" fmla="*/ 6 h 44"/>
                <a:gd name="T30" fmla="*/ 3 w 22"/>
                <a:gd name="T31" fmla="*/ 6 h 44"/>
                <a:gd name="T32" fmla="*/ 4 w 22"/>
                <a:gd name="T33" fmla="*/ 6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44">
                  <a:moveTo>
                    <a:pt x="3" y="0"/>
                  </a:moveTo>
                  <a:lnTo>
                    <a:pt x="3" y="4"/>
                  </a:lnTo>
                  <a:lnTo>
                    <a:pt x="1" y="8"/>
                  </a:lnTo>
                  <a:lnTo>
                    <a:pt x="1" y="13"/>
                  </a:lnTo>
                  <a:lnTo>
                    <a:pt x="0" y="17"/>
                  </a:lnTo>
                  <a:lnTo>
                    <a:pt x="1" y="21"/>
                  </a:lnTo>
                  <a:lnTo>
                    <a:pt x="1" y="24"/>
                  </a:lnTo>
                  <a:lnTo>
                    <a:pt x="3" y="29"/>
                  </a:lnTo>
                  <a:lnTo>
                    <a:pt x="4" y="31"/>
                  </a:lnTo>
                  <a:lnTo>
                    <a:pt x="5" y="34"/>
                  </a:lnTo>
                  <a:lnTo>
                    <a:pt x="7" y="37"/>
                  </a:lnTo>
                  <a:lnTo>
                    <a:pt x="9" y="39"/>
                  </a:lnTo>
                  <a:lnTo>
                    <a:pt x="12" y="41"/>
                  </a:lnTo>
                  <a:lnTo>
                    <a:pt x="14" y="42"/>
                  </a:lnTo>
                  <a:lnTo>
                    <a:pt x="16" y="43"/>
                  </a:lnTo>
                  <a:lnTo>
                    <a:pt x="20" y="44"/>
                  </a:lnTo>
                  <a:lnTo>
                    <a:pt x="22"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11" name="Line 44"/>
            <p:cNvSpPr>
              <a:spLocks noChangeShapeType="1"/>
            </p:cNvSpPr>
            <p:nvPr/>
          </p:nvSpPr>
          <p:spPr bwMode="auto">
            <a:xfrm flipV="1">
              <a:off x="1854" y="3747"/>
              <a:ext cx="12"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12" name="Freeform 45"/>
            <p:cNvSpPr>
              <a:spLocks/>
            </p:cNvSpPr>
            <p:nvPr/>
          </p:nvSpPr>
          <p:spPr bwMode="auto">
            <a:xfrm>
              <a:off x="1866" y="3724"/>
              <a:ext cx="23" cy="23"/>
            </a:xfrm>
            <a:custGeom>
              <a:avLst/>
              <a:gdLst>
                <a:gd name="T0" fmla="*/ 7 w 42"/>
                <a:gd name="T1" fmla="*/ 0 h 44"/>
                <a:gd name="T2" fmla="*/ 7 w 42"/>
                <a:gd name="T3" fmla="*/ 0 h 44"/>
                <a:gd name="T4" fmla="*/ 6 w 42"/>
                <a:gd name="T5" fmla="*/ 0 h 44"/>
                <a:gd name="T6" fmla="*/ 5 w 42"/>
                <a:gd name="T7" fmla="*/ 1 h 44"/>
                <a:gd name="T8" fmla="*/ 5 w 42"/>
                <a:gd name="T9" fmla="*/ 1 h 44"/>
                <a:gd name="T10" fmla="*/ 4 w 42"/>
                <a:gd name="T11" fmla="*/ 1 h 44"/>
                <a:gd name="T12" fmla="*/ 4 w 42"/>
                <a:gd name="T13" fmla="*/ 1 h 44"/>
                <a:gd name="T14" fmla="*/ 3 w 42"/>
                <a:gd name="T15" fmla="*/ 2 h 44"/>
                <a:gd name="T16" fmla="*/ 3 w 42"/>
                <a:gd name="T17" fmla="*/ 2 h 44"/>
                <a:gd name="T18" fmla="*/ 2 w 42"/>
                <a:gd name="T19" fmla="*/ 2 h 44"/>
                <a:gd name="T20" fmla="*/ 2 w 42"/>
                <a:gd name="T21" fmla="*/ 3 h 44"/>
                <a:gd name="T22" fmla="*/ 2 w 42"/>
                <a:gd name="T23" fmla="*/ 4 h 44"/>
                <a:gd name="T24" fmla="*/ 1 w 42"/>
                <a:gd name="T25" fmla="*/ 4 h 44"/>
                <a:gd name="T26" fmla="*/ 1 w 42"/>
                <a:gd name="T27" fmla="*/ 5 h 44"/>
                <a:gd name="T28" fmla="*/ 1 w 42"/>
                <a:gd name="T29" fmla="*/ 5 h 44"/>
                <a:gd name="T30" fmla="*/ 1 w 42"/>
                <a:gd name="T31" fmla="*/ 6 h 44"/>
                <a:gd name="T32" fmla="*/ 0 w 42"/>
                <a:gd name="T33" fmla="*/ 6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2" h="44">
                  <a:moveTo>
                    <a:pt x="42" y="0"/>
                  </a:moveTo>
                  <a:lnTo>
                    <a:pt x="39" y="0"/>
                  </a:lnTo>
                  <a:lnTo>
                    <a:pt x="36" y="0"/>
                  </a:lnTo>
                  <a:lnTo>
                    <a:pt x="32" y="1"/>
                  </a:lnTo>
                  <a:lnTo>
                    <a:pt x="29" y="4"/>
                  </a:lnTo>
                  <a:lnTo>
                    <a:pt x="26" y="5"/>
                  </a:lnTo>
                  <a:lnTo>
                    <a:pt x="23" y="7"/>
                  </a:lnTo>
                  <a:lnTo>
                    <a:pt x="20" y="10"/>
                  </a:lnTo>
                  <a:lnTo>
                    <a:pt x="17" y="13"/>
                  </a:lnTo>
                  <a:lnTo>
                    <a:pt x="13" y="16"/>
                  </a:lnTo>
                  <a:lnTo>
                    <a:pt x="11" y="19"/>
                  </a:lnTo>
                  <a:lnTo>
                    <a:pt x="9" y="24"/>
                  </a:lnTo>
                  <a:lnTo>
                    <a:pt x="6" y="27"/>
                  </a:lnTo>
                  <a:lnTo>
                    <a:pt x="4" y="32"/>
                  </a:lnTo>
                  <a:lnTo>
                    <a:pt x="2" y="35"/>
                  </a:lnTo>
                  <a:lnTo>
                    <a:pt x="1" y="40"/>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13" name="Line 46"/>
            <p:cNvSpPr>
              <a:spLocks noChangeShapeType="1"/>
            </p:cNvSpPr>
            <p:nvPr/>
          </p:nvSpPr>
          <p:spPr bwMode="auto">
            <a:xfrm>
              <a:off x="1889" y="3724"/>
              <a:ext cx="11"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14" name="Freeform 47"/>
            <p:cNvSpPr>
              <a:spLocks/>
            </p:cNvSpPr>
            <p:nvPr/>
          </p:nvSpPr>
          <p:spPr bwMode="auto">
            <a:xfrm>
              <a:off x="4391" y="2022"/>
              <a:ext cx="54" cy="84"/>
            </a:xfrm>
            <a:custGeom>
              <a:avLst/>
              <a:gdLst>
                <a:gd name="T0" fmla="*/ 16 w 98"/>
                <a:gd name="T1" fmla="*/ 3 h 153"/>
                <a:gd name="T2" fmla="*/ 16 w 98"/>
                <a:gd name="T3" fmla="*/ 2 h 153"/>
                <a:gd name="T4" fmla="*/ 16 w 98"/>
                <a:gd name="T5" fmla="*/ 1 h 153"/>
                <a:gd name="T6" fmla="*/ 15 w 98"/>
                <a:gd name="T7" fmla="*/ 1 h 153"/>
                <a:gd name="T8" fmla="*/ 15 w 98"/>
                <a:gd name="T9" fmla="*/ 1 h 153"/>
                <a:gd name="T10" fmla="*/ 15 w 98"/>
                <a:gd name="T11" fmla="*/ 0 h 153"/>
                <a:gd name="T12" fmla="*/ 13 w 98"/>
                <a:gd name="T13" fmla="*/ 0 h 153"/>
                <a:gd name="T14" fmla="*/ 11 w 98"/>
                <a:gd name="T15" fmla="*/ 0 h 153"/>
                <a:gd name="T16" fmla="*/ 10 w 98"/>
                <a:gd name="T17" fmla="*/ 1 h 153"/>
                <a:gd name="T18" fmla="*/ 9 w 98"/>
                <a:gd name="T19" fmla="*/ 1 h 153"/>
                <a:gd name="T20" fmla="*/ 8 w 98"/>
                <a:gd name="T21" fmla="*/ 1 h 153"/>
                <a:gd name="T22" fmla="*/ 7 w 98"/>
                <a:gd name="T23" fmla="*/ 2 h 153"/>
                <a:gd name="T24" fmla="*/ 6 w 98"/>
                <a:gd name="T25" fmla="*/ 3 h 153"/>
                <a:gd name="T26" fmla="*/ 4 w 98"/>
                <a:gd name="T27" fmla="*/ 5 h 153"/>
                <a:gd name="T28" fmla="*/ 4 w 98"/>
                <a:gd name="T29" fmla="*/ 7 h 153"/>
                <a:gd name="T30" fmla="*/ 3 w 98"/>
                <a:gd name="T31" fmla="*/ 9 h 153"/>
                <a:gd name="T32" fmla="*/ 1 w 98"/>
                <a:gd name="T33" fmla="*/ 15 h 153"/>
                <a:gd name="T34" fmla="*/ 1 w 98"/>
                <a:gd name="T35" fmla="*/ 18 h 153"/>
                <a:gd name="T36" fmla="*/ 0 w 98"/>
                <a:gd name="T37" fmla="*/ 20 h 153"/>
                <a:gd name="T38" fmla="*/ 0 w 98"/>
                <a:gd name="T39" fmla="*/ 21 h 153"/>
                <a:gd name="T40" fmla="*/ 1 w 98"/>
                <a:gd name="T41" fmla="*/ 23 h 153"/>
                <a:gd name="T42" fmla="*/ 1 w 98"/>
                <a:gd name="T43" fmla="*/ 23 h 153"/>
                <a:gd name="T44" fmla="*/ 1 w 98"/>
                <a:gd name="T45" fmla="*/ 24 h 153"/>
                <a:gd name="T46" fmla="*/ 2 w 98"/>
                <a:gd name="T47" fmla="*/ 25 h 153"/>
                <a:gd name="T48" fmla="*/ 2 w 98"/>
                <a:gd name="T49" fmla="*/ 25 h 153"/>
                <a:gd name="T50" fmla="*/ 3 w 98"/>
                <a:gd name="T51" fmla="*/ 25 h 153"/>
                <a:gd name="T52" fmla="*/ 4 w 98"/>
                <a:gd name="T53" fmla="*/ 25 h 153"/>
                <a:gd name="T54" fmla="*/ 7 w 98"/>
                <a:gd name="T55" fmla="*/ 25 h 153"/>
                <a:gd name="T56" fmla="*/ 8 w 98"/>
                <a:gd name="T57" fmla="*/ 25 h 153"/>
                <a:gd name="T58" fmla="*/ 9 w 98"/>
                <a:gd name="T59" fmla="*/ 25 h 153"/>
                <a:gd name="T60" fmla="*/ 9 w 98"/>
                <a:gd name="T61" fmla="*/ 24 h 153"/>
                <a:gd name="T62" fmla="*/ 10 w 98"/>
                <a:gd name="T63" fmla="*/ 24 h 153"/>
                <a:gd name="T64" fmla="*/ 10 w 98"/>
                <a:gd name="T65" fmla="*/ 23 h 153"/>
                <a:gd name="T66" fmla="*/ 11 w 98"/>
                <a:gd name="T67" fmla="*/ 21 h 153"/>
                <a:gd name="T68" fmla="*/ 12 w 98"/>
                <a:gd name="T69" fmla="*/ 20 h 153"/>
                <a:gd name="T70" fmla="*/ 13 w 98"/>
                <a:gd name="T71" fmla="*/ 15 h 153"/>
                <a:gd name="T72" fmla="*/ 14 w 98"/>
                <a:gd name="T73" fmla="*/ 12 h 153"/>
                <a:gd name="T74" fmla="*/ 15 w 98"/>
                <a:gd name="T75" fmla="*/ 8 h 153"/>
                <a:gd name="T76" fmla="*/ 16 w 98"/>
                <a:gd name="T77" fmla="*/ 3 h 1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8" h="153">
                  <a:moveTo>
                    <a:pt x="97" y="20"/>
                  </a:moveTo>
                  <a:lnTo>
                    <a:pt x="97" y="19"/>
                  </a:lnTo>
                  <a:lnTo>
                    <a:pt x="98" y="17"/>
                  </a:lnTo>
                  <a:lnTo>
                    <a:pt x="97" y="14"/>
                  </a:lnTo>
                  <a:lnTo>
                    <a:pt x="97" y="11"/>
                  </a:lnTo>
                  <a:lnTo>
                    <a:pt x="96" y="8"/>
                  </a:lnTo>
                  <a:lnTo>
                    <a:pt x="95" y="4"/>
                  </a:lnTo>
                  <a:lnTo>
                    <a:pt x="93" y="3"/>
                  </a:lnTo>
                  <a:lnTo>
                    <a:pt x="92" y="2"/>
                  </a:lnTo>
                  <a:lnTo>
                    <a:pt x="91" y="1"/>
                  </a:lnTo>
                  <a:lnTo>
                    <a:pt x="90" y="0"/>
                  </a:lnTo>
                  <a:lnTo>
                    <a:pt x="89" y="0"/>
                  </a:lnTo>
                  <a:lnTo>
                    <a:pt x="87" y="0"/>
                  </a:lnTo>
                  <a:lnTo>
                    <a:pt x="80" y="0"/>
                  </a:lnTo>
                  <a:lnTo>
                    <a:pt x="74" y="0"/>
                  </a:lnTo>
                  <a:lnTo>
                    <a:pt x="68" y="0"/>
                  </a:lnTo>
                  <a:lnTo>
                    <a:pt x="62" y="1"/>
                  </a:lnTo>
                  <a:lnTo>
                    <a:pt x="59" y="1"/>
                  </a:lnTo>
                  <a:lnTo>
                    <a:pt x="55" y="2"/>
                  </a:lnTo>
                  <a:lnTo>
                    <a:pt x="52" y="2"/>
                  </a:lnTo>
                  <a:lnTo>
                    <a:pt x="50" y="4"/>
                  </a:lnTo>
                  <a:lnTo>
                    <a:pt x="46" y="5"/>
                  </a:lnTo>
                  <a:lnTo>
                    <a:pt x="44" y="8"/>
                  </a:lnTo>
                  <a:lnTo>
                    <a:pt x="39" y="11"/>
                  </a:lnTo>
                  <a:lnTo>
                    <a:pt x="35" y="15"/>
                  </a:lnTo>
                  <a:lnTo>
                    <a:pt x="33" y="18"/>
                  </a:lnTo>
                  <a:lnTo>
                    <a:pt x="30" y="21"/>
                  </a:lnTo>
                  <a:lnTo>
                    <a:pt x="25" y="31"/>
                  </a:lnTo>
                  <a:lnTo>
                    <a:pt x="22" y="35"/>
                  </a:lnTo>
                  <a:lnTo>
                    <a:pt x="21" y="38"/>
                  </a:lnTo>
                  <a:lnTo>
                    <a:pt x="20" y="44"/>
                  </a:lnTo>
                  <a:lnTo>
                    <a:pt x="17" y="56"/>
                  </a:lnTo>
                  <a:lnTo>
                    <a:pt x="10" y="81"/>
                  </a:lnTo>
                  <a:lnTo>
                    <a:pt x="7" y="93"/>
                  </a:lnTo>
                  <a:lnTo>
                    <a:pt x="3" y="105"/>
                  </a:lnTo>
                  <a:lnTo>
                    <a:pt x="2" y="111"/>
                  </a:lnTo>
                  <a:lnTo>
                    <a:pt x="1" y="117"/>
                  </a:lnTo>
                  <a:lnTo>
                    <a:pt x="0" y="120"/>
                  </a:lnTo>
                  <a:lnTo>
                    <a:pt x="0" y="124"/>
                  </a:lnTo>
                  <a:lnTo>
                    <a:pt x="0" y="127"/>
                  </a:lnTo>
                  <a:lnTo>
                    <a:pt x="1" y="130"/>
                  </a:lnTo>
                  <a:lnTo>
                    <a:pt x="1" y="134"/>
                  </a:lnTo>
                  <a:lnTo>
                    <a:pt x="2" y="136"/>
                  </a:lnTo>
                  <a:lnTo>
                    <a:pt x="3" y="139"/>
                  </a:lnTo>
                  <a:lnTo>
                    <a:pt x="4" y="142"/>
                  </a:lnTo>
                  <a:lnTo>
                    <a:pt x="7" y="145"/>
                  </a:lnTo>
                  <a:lnTo>
                    <a:pt x="9" y="147"/>
                  </a:lnTo>
                  <a:lnTo>
                    <a:pt x="10" y="149"/>
                  </a:lnTo>
                  <a:lnTo>
                    <a:pt x="11" y="150"/>
                  </a:lnTo>
                  <a:lnTo>
                    <a:pt x="13" y="151"/>
                  </a:lnTo>
                  <a:lnTo>
                    <a:pt x="17" y="152"/>
                  </a:lnTo>
                  <a:lnTo>
                    <a:pt x="20" y="152"/>
                  </a:lnTo>
                  <a:lnTo>
                    <a:pt x="24" y="153"/>
                  </a:lnTo>
                  <a:lnTo>
                    <a:pt x="26" y="153"/>
                  </a:lnTo>
                  <a:lnTo>
                    <a:pt x="33" y="152"/>
                  </a:lnTo>
                  <a:lnTo>
                    <a:pt x="39" y="153"/>
                  </a:lnTo>
                  <a:lnTo>
                    <a:pt x="43" y="153"/>
                  </a:lnTo>
                  <a:lnTo>
                    <a:pt x="45" y="152"/>
                  </a:lnTo>
                  <a:lnTo>
                    <a:pt x="48" y="152"/>
                  </a:lnTo>
                  <a:lnTo>
                    <a:pt x="52" y="150"/>
                  </a:lnTo>
                  <a:lnTo>
                    <a:pt x="54" y="149"/>
                  </a:lnTo>
                  <a:lnTo>
                    <a:pt x="56" y="146"/>
                  </a:lnTo>
                  <a:lnTo>
                    <a:pt x="59" y="144"/>
                  </a:lnTo>
                  <a:lnTo>
                    <a:pt x="61" y="142"/>
                  </a:lnTo>
                  <a:lnTo>
                    <a:pt x="63" y="138"/>
                  </a:lnTo>
                  <a:lnTo>
                    <a:pt x="64" y="136"/>
                  </a:lnTo>
                  <a:lnTo>
                    <a:pt x="66" y="134"/>
                  </a:lnTo>
                  <a:lnTo>
                    <a:pt x="68" y="130"/>
                  </a:lnTo>
                  <a:lnTo>
                    <a:pt x="70" y="125"/>
                  </a:lnTo>
                  <a:lnTo>
                    <a:pt x="71" y="118"/>
                  </a:lnTo>
                  <a:lnTo>
                    <a:pt x="74" y="106"/>
                  </a:lnTo>
                  <a:lnTo>
                    <a:pt x="78" y="93"/>
                  </a:lnTo>
                  <a:lnTo>
                    <a:pt x="80" y="81"/>
                  </a:lnTo>
                  <a:lnTo>
                    <a:pt x="83" y="70"/>
                  </a:lnTo>
                  <a:lnTo>
                    <a:pt x="87" y="57"/>
                  </a:lnTo>
                  <a:lnTo>
                    <a:pt x="90" y="45"/>
                  </a:lnTo>
                  <a:lnTo>
                    <a:pt x="93" y="32"/>
                  </a:lnTo>
                  <a:lnTo>
                    <a:pt x="97"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15" name="Freeform 48"/>
            <p:cNvSpPr>
              <a:spLocks/>
            </p:cNvSpPr>
            <p:nvPr/>
          </p:nvSpPr>
          <p:spPr bwMode="auto">
            <a:xfrm>
              <a:off x="4430" y="2087"/>
              <a:ext cx="3" cy="19"/>
            </a:xfrm>
            <a:custGeom>
              <a:avLst/>
              <a:gdLst>
                <a:gd name="T0" fmla="*/ 0 w 9"/>
                <a:gd name="T1" fmla="*/ 0 h 33"/>
                <a:gd name="T2" fmla="*/ 0 w 9"/>
                <a:gd name="T3" fmla="*/ 1 h 33"/>
                <a:gd name="T4" fmla="*/ 0 w 9"/>
                <a:gd name="T5" fmla="*/ 2 h 33"/>
                <a:gd name="T6" fmla="*/ 0 w 9"/>
                <a:gd name="T7" fmla="*/ 3 h 33"/>
                <a:gd name="T8" fmla="*/ 0 w 9"/>
                <a:gd name="T9" fmla="*/ 3 h 33"/>
                <a:gd name="T10" fmla="*/ 0 w 9"/>
                <a:gd name="T11" fmla="*/ 3 h 33"/>
                <a:gd name="T12" fmla="*/ 0 w 9"/>
                <a:gd name="T13" fmla="*/ 3 h 33"/>
                <a:gd name="T14" fmla="*/ 0 w 9"/>
                <a:gd name="T15" fmla="*/ 4 h 33"/>
                <a:gd name="T16" fmla="*/ 0 w 9"/>
                <a:gd name="T17" fmla="*/ 5 h 33"/>
                <a:gd name="T18" fmla="*/ 0 w 9"/>
                <a:gd name="T19" fmla="*/ 6 h 33"/>
                <a:gd name="T20" fmla="*/ 0 w 9"/>
                <a:gd name="T21" fmla="*/ 6 h 33"/>
                <a:gd name="T22" fmla="*/ 0 w 9"/>
                <a:gd name="T23" fmla="*/ 6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3">
                  <a:moveTo>
                    <a:pt x="1" y="0"/>
                  </a:moveTo>
                  <a:lnTo>
                    <a:pt x="0" y="5"/>
                  </a:lnTo>
                  <a:lnTo>
                    <a:pt x="0" y="9"/>
                  </a:lnTo>
                  <a:lnTo>
                    <a:pt x="0" y="14"/>
                  </a:lnTo>
                  <a:lnTo>
                    <a:pt x="0" y="16"/>
                  </a:lnTo>
                  <a:lnTo>
                    <a:pt x="0" y="17"/>
                  </a:lnTo>
                  <a:lnTo>
                    <a:pt x="1" y="19"/>
                  </a:lnTo>
                  <a:lnTo>
                    <a:pt x="2" y="22"/>
                  </a:lnTo>
                  <a:lnTo>
                    <a:pt x="4" y="25"/>
                  </a:lnTo>
                  <a:lnTo>
                    <a:pt x="7" y="30"/>
                  </a:lnTo>
                  <a:lnTo>
                    <a:pt x="8" y="31"/>
                  </a:lnTo>
                  <a:lnTo>
                    <a:pt x="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16" name="Line 49"/>
            <p:cNvSpPr>
              <a:spLocks noChangeShapeType="1"/>
            </p:cNvSpPr>
            <p:nvPr/>
          </p:nvSpPr>
          <p:spPr bwMode="auto">
            <a:xfrm flipH="1">
              <a:off x="4480" y="1979"/>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17" name="Freeform 50"/>
            <p:cNvSpPr>
              <a:spLocks/>
            </p:cNvSpPr>
            <p:nvPr/>
          </p:nvSpPr>
          <p:spPr bwMode="auto">
            <a:xfrm>
              <a:off x="3669" y="461"/>
              <a:ext cx="57" cy="127"/>
            </a:xfrm>
            <a:custGeom>
              <a:avLst/>
              <a:gdLst>
                <a:gd name="T0" fmla="*/ 11 w 103"/>
                <a:gd name="T1" fmla="*/ 0 h 229"/>
                <a:gd name="T2" fmla="*/ 0 w 103"/>
                <a:gd name="T3" fmla="*/ 39 h 229"/>
                <a:gd name="T4" fmla="*/ 7 w 103"/>
                <a:gd name="T5" fmla="*/ 39 h 229"/>
                <a:gd name="T6" fmla="*/ 7 w 103"/>
                <a:gd name="T7" fmla="*/ 39 h 229"/>
                <a:gd name="T8" fmla="*/ 8 w 103"/>
                <a:gd name="T9" fmla="*/ 39 h 229"/>
                <a:gd name="T10" fmla="*/ 8 w 103"/>
                <a:gd name="T11" fmla="*/ 39 h 229"/>
                <a:gd name="T12" fmla="*/ 9 w 103"/>
                <a:gd name="T13" fmla="*/ 38 h 229"/>
                <a:gd name="T14" fmla="*/ 10 w 103"/>
                <a:gd name="T15" fmla="*/ 38 h 229"/>
                <a:gd name="T16" fmla="*/ 10 w 103"/>
                <a:gd name="T17" fmla="*/ 38 h 229"/>
                <a:gd name="T18" fmla="*/ 11 w 103"/>
                <a:gd name="T19" fmla="*/ 37 h 229"/>
                <a:gd name="T20" fmla="*/ 11 w 103"/>
                <a:gd name="T21" fmla="*/ 37 h 229"/>
                <a:gd name="T22" fmla="*/ 12 w 103"/>
                <a:gd name="T23" fmla="*/ 36 h 229"/>
                <a:gd name="T24" fmla="*/ 12 w 103"/>
                <a:gd name="T25" fmla="*/ 35 h 229"/>
                <a:gd name="T26" fmla="*/ 13 w 103"/>
                <a:gd name="T27" fmla="*/ 35 h 229"/>
                <a:gd name="T28" fmla="*/ 13 w 103"/>
                <a:gd name="T29" fmla="*/ 34 h 229"/>
                <a:gd name="T30" fmla="*/ 13 w 103"/>
                <a:gd name="T31" fmla="*/ 34 h 229"/>
                <a:gd name="T32" fmla="*/ 13 w 103"/>
                <a:gd name="T33" fmla="*/ 33 h 229"/>
                <a:gd name="T34" fmla="*/ 14 w 103"/>
                <a:gd name="T35" fmla="*/ 32 h 229"/>
                <a:gd name="T36" fmla="*/ 14 w 103"/>
                <a:gd name="T37" fmla="*/ 32 h 229"/>
                <a:gd name="T38" fmla="*/ 17 w 103"/>
                <a:gd name="T39" fmla="*/ 21 h 229"/>
                <a:gd name="T40" fmla="*/ 17 w 103"/>
                <a:gd name="T41" fmla="*/ 19 h 229"/>
                <a:gd name="T42" fmla="*/ 17 w 103"/>
                <a:gd name="T43" fmla="*/ 19 h 229"/>
                <a:gd name="T44" fmla="*/ 18 w 103"/>
                <a:gd name="T45" fmla="*/ 18 h 229"/>
                <a:gd name="T46" fmla="*/ 18 w 103"/>
                <a:gd name="T47" fmla="*/ 18 h 229"/>
                <a:gd name="T48" fmla="*/ 17 w 103"/>
                <a:gd name="T49" fmla="*/ 17 h 229"/>
                <a:gd name="T50" fmla="*/ 17 w 103"/>
                <a:gd name="T51" fmla="*/ 16 h 229"/>
                <a:gd name="T52" fmla="*/ 17 w 103"/>
                <a:gd name="T53" fmla="*/ 16 h 229"/>
                <a:gd name="T54" fmla="*/ 17 w 103"/>
                <a:gd name="T55" fmla="*/ 15 h 229"/>
                <a:gd name="T56" fmla="*/ 17 w 103"/>
                <a:gd name="T57" fmla="*/ 15 h 229"/>
                <a:gd name="T58" fmla="*/ 16 w 103"/>
                <a:gd name="T59" fmla="*/ 14 h 229"/>
                <a:gd name="T60" fmla="*/ 16 w 103"/>
                <a:gd name="T61" fmla="*/ 14 h 229"/>
                <a:gd name="T62" fmla="*/ 15 w 103"/>
                <a:gd name="T63" fmla="*/ 13 h 229"/>
                <a:gd name="T64" fmla="*/ 15 w 103"/>
                <a:gd name="T65" fmla="*/ 13 h 229"/>
                <a:gd name="T66" fmla="*/ 15 w 103"/>
                <a:gd name="T67" fmla="*/ 13 h 229"/>
                <a:gd name="T68" fmla="*/ 14 w 103"/>
                <a:gd name="T69" fmla="*/ 13 h 229"/>
                <a:gd name="T70" fmla="*/ 14 w 103"/>
                <a:gd name="T71" fmla="*/ 13 h 229"/>
                <a:gd name="T72" fmla="*/ 7 w 103"/>
                <a:gd name="T73" fmla="*/ 13 h 2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3" h="229">
                  <a:moveTo>
                    <a:pt x="61" y="0"/>
                  </a:moveTo>
                  <a:lnTo>
                    <a:pt x="0" y="229"/>
                  </a:lnTo>
                  <a:lnTo>
                    <a:pt x="40" y="229"/>
                  </a:lnTo>
                  <a:lnTo>
                    <a:pt x="43" y="229"/>
                  </a:lnTo>
                  <a:lnTo>
                    <a:pt x="47" y="228"/>
                  </a:lnTo>
                  <a:lnTo>
                    <a:pt x="50" y="227"/>
                  </a:lnTo>
                  <a:lnTo>
                    <a:pt x="53" y="226"/>
                  </a:lnTo>
                  <a:lnTo>
                    <a:pt x="57" y="224"/>
                  </a:lnTo>
                  <a:lnTo>
                    <a:pt x="59" y="221"/>
                  </a:lnTo>
                  <a:lnTo>
                    <a:pt x="62" y="219"/>
                  </a:lnTo>
                  <a:lnTo>
                    <a:pt x="66" y="216"/>
                  </a:lnTo>
                  <a:lnTo>
                    <a:pt x="69" y="212"/>
                  </a:lnTo>
                  <a:lnTo>
                    <a:pt x="71" y="209"/>
                  </a:lnTo>
                  <a:lnTo>
                    <a:pt x="74" y="206"/>
                  </a:lnTo>
                  <a:lnTo>
                    <a:pt x="76" y="202"/>
                  </a:lnTo>
                  <a:lnTo>
                    <a:pt x="78" y="198"/>
                  </a:lnTo>
                  <a:lnTo>
                    <a:pt x="80" y="193"/>
                  </a:lnTo>
                  <a:lnTo>
                    <a:pt x="82" y="189"/>
                  </a:lnTo>
                  <a:lnTo>
                    <a:pt x="84" y="184"/>
                  </a:lnTo>
                  <a:lnTo>
                    <a:pt x="101" y="121"/>
                  </a:lnTo>
                  <a:lnTo>
                    <a:pt x="102" y="116"/>
                  </a:lnTo>
                  <a:lnTo>
                    <a:pt x="102" y="112"/>
                  </a:lnTo>
                  <a:lnTo>
                    <a:pt x="103" y="109"/>
                  </a:lnTo>
                  <a:lnTo>
                    <a:pt x="103" y="104"/>
                  </a:lnTo>
                  <a:lnTo>
                    <a:pt x="102" y="100"/>
                  </a:lnTo>
                  <a:lnTo>
                    <a:pt x="102" y="96"/>
                  </a:lnTo>
                  <a:lnTo>
                    <a:pt x="101" y="93"/>
                  </a:lnTo>
                  <a:lnTo>
                    <a:pt x="100" y="89"/>
                  </a:lnTo>
                  <a:lnTo>
                    <a:pt x="98" y="87"/>
                  </a:lnTo>
                  <a:lnTo>
                    <a:pt x="96" y="84"/>
                  </a:lnTo>
                  <a:lnTo>
                    <a:pt x="94" y="82"/>
                  </a:lnTo>
                  <a:lnTo>
                    <a:pt x="92" y="80"/>
                  </a:lnTo>
                  <a:lnTo>
                    <a:pt x="89" y="78"/>
                  </a:lnTo>
                  <a:lnTo>
                    <a:pt x="87" y="77"/>
                  </a:lnTo>
                  <a:lnTo>
                    <a:pt x="84" y="77"/>
                  </a:lnTo>
                  <a:lnTo>
                    <a:pt x="82" y="77"/>
                  </a:lnTo>
                  <a:lnTo>
                    <a:pt x="41"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18" name="Line 51"/>
            <p:cNvSpPr>
              <a:spLocks noChangeShapeType="1"/>
            </p:cNvSpPr>
            <p:nvPr/>
          </p:nvSpPr>
          <p:spPr bwMode="auto">
            <a:xfrm flipH="1">
              <a:off x="3742" y="461"/>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19" name="Line 52"/>
            <p:cNvSpPr>
              <a:spLocks noChangeShapeType="1"/>
            </p:cNvSpPr>
            <p:nvPr/>
          </p:nvSpPr>
          <p:spPr bwMode="auto">
            <a:xfrm flipH="1">
              <a:off x="1889" y="1234"/>
              <a:ext cx="11"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20" name="Freeform 53"/>
            <p:cNvSpPr>
              <a:spLocks/>
            </p:cNvSpPr>
            <p:nvPr/>
          </p:nvSpPr>
          <p:spPr bwMode="auto">
            <a:xfrm>
              <a:off x="1877" y="1211"/>
              <a:ext cx="12" cy="23"/>
            </a:xfrm>
            <a:custGeom>
              <a:avLst/>
              <a:gdLst>
                <a:gd name="T0" fmla="*/ 1 w 21"/>
                <a:gd name="T1" fmla="*/ 0 h 45"/>
                <a:gd name="T2" fmla="*/ 1 w 21"/>
                <a:gd name="T3" fmla="*/ 1 h 45"/>
                <a:gd name="T4" fmla="*/ 0 w 21"/>
                <a:gd name="T5" fmla="*/ 2 h 45"/>
                <a:gd name="T6" fmla="*/ 0 w 21"/>
                <a:gd name="T7" fmla="*/ 2 h 45"/>
                <a:gd name="T8" fmla="*/ 0 w 21"/>
                <a:gd name="T9" fmla="*/ 2 h 45"/>
                <a:gd name="T10" fmla="*/ 0 w 21"/>
                <a:gd name="T11" fmla="*/ 3 h 45"/>
                <a:gd name="T12" fmla="*/ 0 w 21"/>
                <a:gd name="T13" fmla="*/ 3 h 45"/>
                <a:gd name="T14" fmla="*/ 1 w 21"/>
                <a:gd name="T15" fmla="*/ 4 h 45"/>
                <a:gd name="T16" fmla="*/ 1 w 21"/>
                <a:gd name="T17" fmla="*/ 4 h 45"/>
                <a:gd name="T18" fmla="*/ 1 w 21"/>
                <a:gd name="T19" fmla="*/ 5 h 45"/>
                <a:gd name="T20" fmla="*/ 1 w 21"/>
                <a:gd name="T21" fmla="*/ 5 h 45"/>
                <a:gd name="T22" fmla="*/ 2 w 21"/>
                <a:gd name="T23" fmla="*/ 5 h 45"/>
                <a:gd name="T24" fmla="*/ 2 w 21"/>
                <a:gd name="T25" fmla="*/ 6 h 45"/>
                <a:gd name="T26" fmla="*/ 2 w 21"/>
                <a:gd name="T27" fmla="*/ 6 h 45"/>
                <a:gd name="T28" fmla="*/ 3 w 21"/>
                <a:gd name="T29" fmla="*/ 6 h 45"/>
                <a:gd name="T30" fmla="*/ 3 w 21"/>
                <a:gd name="T31" fmla="*/ 6 h 45"/>
                <a:gd name="T32" fmla="*/ 4 w 21"/>
                <a:gd name="T33" fmla="*/ 6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45">
                  <a:moveTo>
                    <a:pt x="2" y="0"/>
                  </a:moveTo>
                  <a:lnTo>
                    <a:pt x="1" y="4"/>
                  </a:lnTo>
                  <a:lnTo>
                    <a:pt x="0" y="9"/>
                  </a:lnTo>
                  <a:lnTo>
                    <a:pt x="0" y="13"/>
                  </a:lnTo>
                  <a:lnTo>
                    <a:pt x="0" y="16"/>
                  </a:lnTo>
                  <a:lnTo>
                    <a:pt x="0" y="21"/>
                  </a:lnTo>
                  <a:lnTo>
                    <a:pt x="0" y="24"/>
                  </a:lnTo>
                  <a:lnTo>
                    <a:pt x="1" y="28"/>
                  </a:lnTo>
                  <a:lnTo>
                    <a:pt x="2" y="31"/>
                  </a:lnTo>
                  <a:lnTo>
                    <a:pt x="5" y="34"/>
                  </a:lnTo>
                  <a:lnTo>
                    <a:pt x="6" y="37"/>
                  </a:lnTo>
                  <a:lnTo>
                    <a:pt x="8" y="39"/>
                  </a:lnTo>
                  <a:lnTo>
                    <a:pt x="10" y="41"/>
                  </a:lnTo>
                  <a:lnTo>
                    <a:pt x="12" y="42"/>
                  </a:lnTo>
                  <a:lnTo>
                    <a:pt x="15" y="43"/>
                  </a:lnTo>
                  <a:lnTo>
                    <a:pt x="18" y="45"/>
                  </a:lnTo>
                  <a:lnTo>
                    <a:pt x="21"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21" name="Line 54"/>
            <p:cNvSpPr>
              <a:spLocks noChangeShapeType="1"/>
            </p:cNvSpPr>
            <p:nvPr/>
          </p:nvSpPr>
          <p:spPr bwMode="auto">
            <a:xfrm flipV="1">
              <a:off x="1877" y="1176"/>
              <a:ext cx="12"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22" name="Freeform 55"/>
            <p:cNvSpPr>
              <a:spLocks/>
            </p:cNvSpPr>
            <p:nvPr/>
          </p:nvSpPr>
          <p:spPr bwMode="auto">
            <a:xfrm>
              <a:off x="1889" y="1149"/>
              <a:ext cx="23" cy="27"/>
            </a:xfrm>
            <a:custGeom>
              <a:avLst/>
              <a:gdLst>
                <a:gd name="T0" fmla="*/ 6 w 43"/>
                <a:gd name="T1" fmla="*/ 0 h 45"/>
                <a:gd name="T2" fmla="*/ 6 w 43"/>
                <a:gd name="T3" fmla="*/ 1 h 45"/>
                <a:gd name="T4" fmla="*/ 5 w 43"/>
                <a:gd name="T5" fmla="*/ 1 h 45"/>
                <a:gd name="T6" fmla="*/ 5 w 43"/>
                <a:gd name="T7" fmla="*/ 1 h 45"/>
                <a:gd name="T8" fmla="*/ 5 w 43"/>
                <a:gd name="T9" fmla="*/ 1 h 45"/>
                <a:gd name="T10" fmla="*/ 4 w 43"/>
                <a:gd name="T11" fmla="*/ 1 h 45"/>
                <a:gd name="T12" fmla="*/ 4 w 43"/>
                <a:gd name="T13" fmla="*/ 2 h 45"/>
                <a:gd name="T14" fmla="*/ 3 w 43"/>
                <a:gd name="T15" fmla="*/ 2 h 45"/>
                <a:gd name="T16" fmla="*/ 3 w 43"/>
                <a:gd name="T17" fmla="*/ 3 h 45"/>
                <a:gd name="T18" fmla="*/ 2 w 43"/>
                <a:gd name="T19" fmla="*/ 4 h 45"/>
                <a:gd name="T20" fmla="*/ 2 w 43"/>
                <a:gd name="T21" fmla="*/ 5 h 45"/>
                <a:gd name="T22" fmla="*/ 2 w 43"/>
                <a:gd name="T23" fmla="*/ 5 h 45"/>
                <a:gd name="T24" fmla="*/ 1 w 43"/>
                <a:gd name="T25" fmla="*/ 6 h 45"/>
                <a:gd name="T26" fmla="*/ 1 w 43"/>
                <a:gd name="T27" fmla="*/ 7 h 45"/>
                <a:gd name="T28" fmla="*/ 1 w 43"/>
                <a:gd name="T29" fmla="*/ 8 h 45"/>
                <a:gd name="T30" fmla="*/ 1 w 43"/>
                <a:gd name="T31" fmla="*/ 9 h 45"/>
                <a:gd name="T32" fmla="*/ 0 w 43"/>
                <a:gd name="T33" fmla="*/ 1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3" h="45">
                  <a:moveTo>
                    <a:pt x="43" y="0"/>
                  </a:moveTo>
                  <a:lnTo>
                    <a:pt x="40" y="1"/>
                  </a:lnTo>
                  <a:lnTo>
                    <a:pt x="36" y="1"/>
                  </a:lnTo>
                  <a:lnTo>
                    <a:pt x="33" y="3"/>
                  </a:lnTo>
                  <a:lnTo>
                    <a:pt x="31" y="4"/>
                  </a:lnTo>
                  <a:lnTo>
                    <a:pt x="27" y="6"/>
                  </a:lnTo>
                  <a:lnTo>
                    <a:pt x="24" y="8"/>
                  </a:lnTo>
                  <a:lnTo>
                    <a:pt x="21" y="10"/>
                  </a:lnTo>
                  <a:lnTo>
                    <a:pt x="17" y="14"/>
                  </a:lnTo>
                  <a:lnTo>
                    <a:pt x="15" y="17"/>
                  </a:lnTo>
                  <a:lnTo>
                    <a:pt x="12" y="21"/>
                  </a:lnTo>
                  <a:lnTo>
                    <a:pt x="9" y="24"/>
                  </a:lnTo>
                  <a:lnTo>
                    <a:pt x="7" y="28"/>
                  </a:lnTo>
                  <a:lnTo>
                    <a:pt x="5" y="32"/>
                  </a:lnTo>
                  <a:lnTo>
                    <a:pt x="2" y="36"/>
                  </a:lnTo>
                  <a:lnTo>
                    <a:pt x="1" y="41"/>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2723" name="Line 56"/>
            <p:cNvSpPr>
              <a:spLocks noChangeShapeType="1"/>
            </p:cNvSpPr>
            <p:nvPr/>
          </p:nvSpPr>
          <p:spPr bwMode="auto">
            <a:xfrm>
              <a:off x="1912" y="1149"/>
              <a:ext cx="11"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24" name="Line 57"/>
            <p:cNvSpPr>
              <a:spLocks noChangeShapeType="1"/>
            </p:cNvSpPr>
            <p:nvPr/>
          </p:nvSpPr>
          <p:spPr bwMode="auto">
            <a:xfrm flipH="1">
              <a:off x="1943" y="1111"/>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25" name="Line 58"/>
            <p:cNvSpPr>
              <a:spLocks noChangeShapeType="1"/>
            </p:cNvSpPr>
            <p:nvPr/>
          </p:nvSpPr>
          <p:spPr bwMode="auto">
            <a:xfrm>
              <a:off x="1993" y="1218"/>
              <a:ext cx="3" cy="25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26" name="Line 59"/>
            <p:cNvSpPr>
              <a:spLocks noChangeShapeType="1"/>
            </p:cNvSpPr>
            <p:nvPr/>
          </p:nvSpPr>
          <p:spPr bwMode="auto">
            <a:xfrm>
              <a:off x="4318" y="2064"/>
              <a:ext cx="4" cy="19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27" name="Line 60"/>
            <p:cNvSpPr>
              <a:spLocks noChangeShapeType="1"/>
            </p:cNvSpPr>
            <p:nvPr/>
          </p:nvSpPr>
          <p:spPr bwMode="auto">
            <a:xfrm>
              <a:off x="3757" y="626"/>
              <a:ext cx="4" cy="16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28" name="Line 61"/>
            <p:cNvSpPr>
              <a:spLocks noChangeShapeType="1"/>
            </p:cNvSpPr>
            <p:nvPr/>
          </p:nvSpPr>
          <p:spPr bwMode="auto">
            <a:xfrm>
              <a:off x="3300" y="1691"/>
              <a:ext cx="1018" cy="37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29" name="Line 62"/>
            <p:cNvSpPr>
              <a:spLocks noChangeShapeType="1"/>
            </p:cNvSpPr>
            <p:nvPr/>
          </p:nvSpPr>
          <p:spPr bwMode="auto">
            <a:xfrm flipV="1">
              <a:off x="3876" y="296"/>
              <a:ext cx="773" cy="63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30" name="Line 63"/>
            <p:cNvSpPr>
              <a:spLocks noChangeShapeType="1"/>
            </p:cNvSpPr>
            <p:nvPr/>
          </p:nvSpPr>
          <p:spPr bwMode="auto">
            <a:xfrm>
              <a:off x="4064" y="1414"/>
              <a:ext cx="254" cy="6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31" name="Line 64"/>
            <p:cNvSpPr>
              <a:spLocks noChangeShapeType="1"/>
            </p:cNvSpPr>
            <p:nvPr/>
          </p:nvSpPr>
          <p:spPr bwMode="auto">
            <a:xfrm flipH="1">
              <a:off x="2638" y="1691"/>
              <a:ext cx="662" cy="24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32" name="Line 65"/>
            <p:cNvSpPr>
              <a:spLocks noChangeShapeType="1"/>
            </p:cNvSpPr>
            <p:nvPr/>
          </p:nvSpPr>
          <p:spPr bwMode="auto">
            <a:xfrm flipH="1" flipV="1">
              <a:off x="2638" y="2425"/>
              <a:ext cx="669" cy="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33" name="Line 66"/>
            <p:cNvSpPr>
              <a:spLocks noChangeShapeType="1"/>
            </p:cNvSpPr>
            <p:nvPr/>
          </p:nvSpPr>
          <p:spPr bwMode="auto">
            <a:xfrm flipH="1" flipV="1">
              <a:off x="2638" y="2425"/>
              <a:ext cx="458" cy="38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34" name="Line 67"/>
            <p:cNvSpPr>
              <a:spLocks noChangeShapeType="1"/>
            </p:cNvSpPr>
            <p:nvPr/>
          </p:nvSpPr>
          <p:spPr bwMode="auto">
            <a:xfrm flipV="1">
              <a:off x="3307" y="2241"/>
              <a:ext cx="450" cy="38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35" name="Line 68"/>
            <p:cNvSpPr>
              <a:spLocks noChangeShapeType="1"/>
            </p:cNvSpPr>
            <p:nvPr/>
          </p:nvSpPr>
          <p:spPr bwMode="auto">
            <a:xfrm>
              <a:off x="4253" y="3759"/>
              <a:ext cx="65" cy="20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736" name="Line 69"/>
            <p:cNvSpPr>
              <a:spLocks noChangeShapeType="1"/>
            </p:cNvSpPr>
            <p:nvPr/>
          </p:nvSpPr>
          <p:spPr bwMode="auto">
            <a:xfrm flipH="1">
              <a:off x="4649" y="3182"/>
              <a:ext cx="522" cy="90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72486" name="Group 70"/>
          <p:cNvGrpSpPr>
            <a:grpSpLocks/>
          </p:cNvGrpSpPr>
          <p:nvPr/>
        </p:nvGrpSpPr>
        <p:grpSpPr bwMode="auto">
          <a:xfrm>
            <a:off x="4835525" y="1470025"/>
            <a:ext cx="1916113" cy="4497388"/>
            <a:chOff x="3046" y="926"/>
            <a:chExt cx="1207" cy="2833"/>
          </a:xfrm>
        </p:grpSpPr>
        <p:sp>
          <p:nvSpPr>
            <p:cNvPr id="112662" name="Line 71"/>
            <p:cNvSpPr>
              <a:spLocks noChangeShapeType="1"/>
            </p:cNvSpPr>
            <p:nvPr/>
          </p:nvSpPr>
          <p:spPr bwMode="auto">
            <a:xfrm>
              <a:off x="3046" y="1599"/>
              <a:ext cx="254" cy="9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63" name="Line 72"/>
            <p:cNvSpPr>
              <a:spLocks noChangeShapeType="1"/>
            </p:cNvSpPr>
            <p:nvPr/>
          </p:nvSpPr>
          <p:spPr bwMode="auto">
            <a:xfrm flipH="1">
              <a:off x="3046" y="926"/>
              <a:ext cx="830" cy="67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64" name="Line 73"/>
            <p:cNvSpPr>
              <a:spLocks noChangeShapeType="1"/>
            </p:cNvSpPr>
            <p:nvPr/>
          </p:nvSpPr>
          <p:spPr bwMode="auto">
            <a:xfrm flipV="1">
              <a:off x="3300" y="1414"/>
              <a:ext cx="764" cy="27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65" name="Line 74"/>
            <p:cNvSpPr>
              <a:spLocks noChangeShapeType="1"/>
            </p:cNvSpPr>
            <p:nvPr/>
          </p:nvSpPr>
          <p:spPr bwMode="auto">
            <a:xfrm>
              <a:off x="3876" y="926"/>
              <a:ext cx="188" cy="48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66" name="Line 75"/>
            <p:cNvSpPr>
              <a:spLocks noChangeShapeType="1"/>
            </p:cNvSpPr>
            <p:nvPr/>
          </p:nvSpPr>
          <p:spPr bwMode="auto">
            <a:xfrm flipH="1">
              <a:off x="3096" y="2625"/>
              <a:ext cx="211" cy="18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67" name="Line 76"/>
            <p:cNvSpPr>
              <a:spLocks noChangeShapeType="1"/>
            </p:cNvSpPr>
            <p:nvPr/>
          </p:nvSpPr>
          <p:spPr bwMode="auto">
            <a:xfrm>
              <a:off x="3096" y="2806"/>
              <a:ext cx="1157" cy="95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68" name="Line 77"/>
            <p:cNvSpPr>
              <a:spLocks noChangeShapeType="1"/>
            </p:cNvSpPr>
            <p:nvPr/>
          </p:nvSpPr>
          <p:spPr bwMode="auto">
            <a:xfrm flipH="1" flipV="1">
              <a:off x="3945" y="2817"/>
              <a:ext cx="308" cy="94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69" name="Line 78"/>
            <p:cNvSpPr>
              <a:spLocks noChangeShapeType="1"/>
            </p:cNvSpPr>
            <p:nvPr/>
          </p:nvSpPr>
          <p:spPr bwMode="auto">
            <a:xfrm flipH="1" flipV="1">
              <a:off x="3307" y="2625"/>
              <a:ext cx="638" cy="19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2495" name="Line 79"/>
          <p:cNvSpPr>
            <a:spLocks noChangeShapeType="1"/>
          </p:cNvSpPr>
          <p:nvPr/>
        </p:nvSpPr>
        <p:spPr bwMode="auto">
          <a:xfrm>
            <a:off x="4835525" y="2538413"/>
            <a:ext cx="6350" cy="356870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2496" name="Line 80"/>
          <p:cNvSpPr>
            <a:spLocks noChangeShapeType="1"/>
          </p:cNvSpPr>
          <p:nvPr/>
        </p:nvSpPr>
        <p:spPr bwMode="auto">
          <a:xfrm>
            <a:off x="6153150" y="1470025"/>
            <a:ext cx="6350" cy="26606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2497" name="Line 81"/>
          <p:cNvSpPr>
            <a:spLocks noChangeShapeType="1"/>
          </p:cNvSpPr>
          <p:nvPr/>
        </p:nvSpPr>
        <p:spPr bwMode="auto">
          <a:xfrm flipH="1">
            <a:off x="4835525" y="4130675"/>
            <a:ext cx="1317625" cy="197643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2498" name="Line 82"/>
          <p:cNvSpPr>
            <a:spLocks noChangeShapeType="1"/>
          </p:cNvSpPr>
          <p:nvPr/>
        </p:nvSpPr>
        <p:spPr bwMode="auto">
          <a:xfrm>
            <a:off x="5238750" y="2684463"/>
            <a:ext cx="4763" cy="34591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2499" name="Line 83"/>
          <p:cNvSpPr>
            <a:spLocks noChangeShapeType="1"/>
          </p:cNvSpPr>
          <p:nvPr/>
        </p:nvSpPr>
        <p:spPr bwMode="auto">
          <a:xfrm>
            <a:off x="6451600" y="2244725"/>
            <a:ext cx="6350" cy="28130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2500" name="Line 84"/>
          <p:cNvSpPr>
            <a:spLocks noChangeShapeType="1"/>
          </p:cNvSpPr>
          <p:nvPr/>
        </p:nvSpPr>
        <p:spPr bwMode="auto">
          <a:xfrm flipV="1">
            <a:off x="5573713" y="1939925"/>
            <a:ext cx="6350" cy="30575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2501" name="Group 85"/>
          <p:cNvGrpSpPr>
            <a:grpSpLocks/>
          </p:cNvGrpSpPr>
          <p:nvPr/>
        </p:nvGrpSpPr>
        <p:grpSpPr bwMode="auto">
          <a:xfrm>
            <a:off x="5238750" y="4660900"/>
            <a:ext cx="1658938" cy="1482725"/>
            <a:chOff x="3300" y="2936"/>
            <a:chExt cx="1045" cy="934"/>
          </a:xfrm>
        </p:grpSpPr>
        <p:sp>
          <p:nvSpPr>
            <p:cNvPr id="112660" name="Line 86"/>
            <p:cNvSpPr>
              <a:spLocks noChangeShapeType="1"/>
            </p:cNvSpPr>
            <p:nvPr/>
          </p:nvSpPr>
          <p:spPr bwMode="auto">
            <a:xfrm flipH="1">
              <a:off x="3300" y="3186"/>
              <a:ext cx="764" cy="68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2661" name="Line 87"/>
            <p:cNvSpPr>
              <a:spLocks noChangeShapeType="1"/>
            </p:cNvSpPr>
            <p:nvPr/>
          </p:nvSpPr>
          <p:spPr bwMode="auto">
            <a:xfrm flipV="1">
              <a:off x="4064" y="2936"/>
              <a:ext cx="281" cy="2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2504" name="Line 88"/>
          <p:cNvSpPr>
            <a:spLocks noChangeShapeType="1"/>
          </p:cNvSpPr>
          <p:nvPr/>
        </p:nvSpPr>
        <p:spPr bwMode="auto">
          <a:xfrm flipV="1">
            <a:off x="6897688" y="2085975"/>
            <a:ext cx="6350" cy="257492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2505" name="Line 89"/>
          <p:cNvSpPr>
            <a:spLocks noChangeShapeType="1"/>
          </p:cNvSpPr>
          <p:nvPr/>
        </p:nvSpPr>
        <p:spPr bwMode="auto">
          <a:xfrm flipH="1" flipV="1">
            <a:off x="5573713" y="1939925"/>
            <a:ext cx="1323975" cy="1460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2506" name="Line 90"/>
          <p:cNvSpPr>
            <a:spLocks noChangeShapeType="1"/>
          </p:cNvSpPr>
          <p:nvPr/>
        </p:nvSpPr>
        <p:spPr bwMode="auto">
          <a:xfrm flipH="1">
            <a:off x="5573713" y="4660900"/>
            <a:ext cx="1323975" cy="3365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2507" name="Freeform 91"/>
          <p:cNvSpPr>
            <a:spLocks/>
          </p:cNvSpPr>
          <p:nvPr/>
        </p:nvSpPr>
        <p:spPr bwMode="auto">
          <a:xfrm>
            <a:off x="5508625" y="4941888"/>
            <a:ext cx="122238" cy="122237"/>
          </a:xfrm>
          <a:custGeom>
            <a:avLst/>
            <a:gdLst>
              <a:gd name="T0" fmla="*/ 2147483647 w 134"/>
              <a:gd name="T1" fmla="*/ 2147483647 h 134"/>
              <a:gd name="T2" fmla="*/ 2147483647 w 134"/>
              <a:gd name="T3" fmla="*/ 2147483647 h 134"/>
              <a:gd name="T4" fmla="*/ 2147483647 w 134"/>
              <a:gd name="T5" fmla="*/ 2147483647 h 134"/>
              <a:gd name="T6" fmla="*/ 2147483647 w 134"/>
              <a:gd name="T7" fmla="*/ 2147483647 h 134"/>
              <a:gd name="T8" fmla="*/ 2147483647 w 134"/>
              <a:gd name="T9" fmla="*/ 2147483647 h 134"/>
              <a:gd name="T10" fmla="*/ 2147483647 w 134"/>
              <a:gd name="T11" fmla="*/ 2147483647 h 134"/>
              <a:gd name="T12" fmla="*/ 2147483647 w 134"/>
              <a:gd name="T13" fmla="*/ 2147483647 h 134"/>
              <a:gd name="T14" fmla="*/ 2147483647 w 134"/>
              <a:gd name="T15" fmla="*/ 2147483647 h 134"/>
              <a:gd name="T16" fmla="*/ 2147483647 w 134"/>
              <a:gd name="T17" fmla="*/ 2147483647 h 134"/>
              <a:gd name="T18" fmla="*/ 2147483647 w 134"/>
              <a:gd name="T19" fmla="*/ 2147483647 h 134"/>
              <a:gd name="T20" fmla="*/ 2147483647 w 134"/>
              <a:gd name="T21" fmla="*/ 1517821390 h 134"/>
              <a:gd name="T22" fmla="*/ 2147483647 w 134"/>
              <a:gd name="T23" fmla="*/ 758910239 h 134"/>
              <a:gd name="T24" fmla="*/ 2147483647 w 134"/>
              <a:gd name="T25" fmla="*/ 0 h 134"/>
              <a:gd name="T26" fmla="*/ 2147483647 w 134"/>
              <a:gd name="T27" fmla="*/ 758910239 h 134"/>
              <a:gd name="T28" fmla="*/ 2147483647 w 134"/>
              <a:gd name="T29" fmla="*/ 1517821390 h 134"/>
              <a:gd name="T30" fmla="*/ 2147483647 w 134"/>
              <a:gd name="T31" fmla="*/ 2147483647 h 134"/>
              <a:gd name="T32" fmla="*/ 2147483647 w 134"/>
              <a:gd name="T33" fmla="*/ 2147483647 h 134"/>
              <a:gd name="T34" fmla="*/ 2147483647 w 134"/>
              <a:gd name="T35" fmla="*/ 2147483647 h 134"/>
              <a:gd name="T36" fmla="*/ 2147483647 w 134"/>
              <a:gd name="T37" fmla="*/ 2147483647 h 134"/>
              <a:gd name="T38" fmla="*/ 2147483647 w 134"/>
              <a:gd name="T39" fmla="*/ 2147483647 h 134"/>
              <a:gd name="T40" fmla="*/ 2147483647 w 134"/>
              <a:gd name="T41" fmla="*/ 2147483647 h 134"/>
              <a:gd name="T42" fmla="*/ 2147483647 w 134"/>
              <a:gd name="T43" fmla="*/ 2147483647 h 134"/>
              <a:gd name="T44" fmla="*/ 2147483647 w 134"/>
              <a:gd name="T45" fmla="*/ 2147483647 h 134"/>
              <a:gd name="T46" fmla="*/ 758922833 w 134"/>
              <a:gd name="T47" fmla="*/ 2147483647 h 134"/>
              <a:gd name="T48" fmla="*/ 0 w 134"/>
              <a:gd name="T49" fmla="*/ 2147483647 h 134"/>
              <a:gd name="T50" fmla="*/ 0 w 134"/>
              <a:gd name="T51" fmla="*/ 2147483647 h 134"/>
              <a:gd name="T52" fmla="*/ 758922833 w 134"/>
              <a:gd name="T53" fmla="*/ 2147483647 h 134"/>
              <a:gd name="T54" fmla="*/ 2147483647 w 134"/>
              <a:gd name="T55" fmla="*/ 2147483647 h 134"/>
              <a:gd name="T56" fmla="*/ 2147483647 w 134"/>
              <a:gd name="T57" fmla="*/ 2147483647 h 134"/>
              <a:gd name="T58" fmla="*/ 2147483647 w 134"/>
              <a:gd name="T59" fmla="*/ 2147483647 h 134"/>
              <a:gd name="T60" fmla="*/ 2147483647 w 134"/>
              <a:gd name="T61" fmla="*/ 2147483647 h 134"/>
              <a:gd name="T62" fmla="*/ 2147483647 w 134"/>
              <a:gd name="T63" fmla="*/ 2147483647 h 134"/>
              <a:gd name="T64" fmla="*/ 2147483647 w 134"/>
              <a:gd name="T65" fmla="*/ 2147483647 h 134"/>
              <a:gd name="T66" fmla="*/ 2147483647 w 134"/>
              <a:gd name="T67" fmla="*/ 2147483647 h 134"/>
              <a:gd name="T68" fmla="*/ 2147483647 w 134"/>
              <a:gd name="T69" fmla="*/ 2147483647 h 134"/>
              <a:gd name="T70" fmla="*/ 2147483647 w 134"/>
              <a:gd name="T71" fmla="*/ 2147483647 h 134"/>
              <a:gd name="T72" fmla="*/ 2147483647 w 134"/>
              <a:gd name="T73" fmla="*/ 2147483647 h 134"/>
              <a:gd name="T74" fmla="*/ 2147483647 w 134"/>
              <a:gd name="T75" fmla="*/ 2147483647 h 134"/>
              <a:gd name="T76" fmla="*/ 2147483647 w 134"/>
              <a:gd name="T77" fmla="*/ 2147483647 h 134"/>
              <a:gd name="T78" fmla="*/ 2147483647 w 134"/>
              <a:gd name="T79" fmla="*/ 2147483647 h 134"/>
              <a:gd name="T80" fmla="*/ 2147483647 w 134"/>
              <a:gd name="T81" fmla="*/ 2147483647 h 134"/>
              <a:gd name="T82" fmla="*/ 2147483647 w 134"/>
              <a:gd name="T83" fmla="*/ 2147483647 h 134"/>
              <a:gd name="T84" fmla="*/ 2147483647 w 134"/>
              <a:gd name="T85" fmla="*/ 2147483647 h 134"/>
              <a:gd name="T86" fmla="*/ 2147483647 w 134"/>
              <a:gd name="T87" fmla="*/ 2147483647 h 134"/>
              <a:gd name="T88" fmla="*/ 2147483647 w 134"/>
              <a:gd name="T89" fmla="*/ 2147483647 h 134"/>
              <a:gd name="T90" fmla="*/ 2147483647 w 134"/>
              <a:gd name="T91" fmla="*/ 2147483647 h 134"/>
              <a:gd name="T92" fmla="*/ 2147483647 w 134"/>
              <a:gd name="T93" fmla="*/ 2147483647 h 134"/>
              <a:gd name="T94" fmla="*/ 2147483647 w 134"/>
              <a:gd name="T95" fmla="*/ 2147483647 h 134"/>
              <a:gd name="T96" fmla="*/ 2147483647 w 134"/>
              <a:gd name="T97" fmla="*/ 2147483647 h 134"/>
              <a:gd name="T98" fmla="*/ 2147483647 w 134"/>
              <a:gd name="T99" fmla="*/ 2147483647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4" h="134">
                <a:moveTo>
                  <a:pt x="134" y="67"/>
                </a:moveTo>
                <a:lnTo>
                  <a:pt x="133" y="63"/>
                </a:lnTo>
                <a:lnTo>
                  <a:pt x="133" y="58"/>
                </a:lnTo>
                <a:lnTo>
                  <a:pt x="133" y="54"/>
                </a:lnTo>
                <a:lnTo>
                  <a:pt x="132" y="50"/>
                </a:lnTo>
                <a:lnTo>
                  <a:pt x="131" y="46"/>
                </a:lnTo>
                <a:lnTo>
                  <a:pt x="129" y="43"/>
                </a:lnTo>
                <a:lnTo>
                  <a:pt x="128" y="38"/>
                </a:lnTo>
                <a:lnTo>
                  <a:pt x="125" y="35"/>
                </a:lnTo>
                <a:lnTo>
                  <a:pt x="123" y="31"/>
                </a:lnTo>
                <a:lnTo>
                  <a:pt x="121" y="28"/>
                </a:lnTo>
                <a:lnTo>
                  <a:pt x="119" y="25"/>
                </a:lnTo>
                <a:lnTo>
                  <a:pt x="115" y="21"/>
                </a:lnTo>
                <a:lnTo>
                  <a:pt x="113" y="18"/>
                </a:lnTo>
                <a:lnTo>
                  <a:pt x="110" y="16"/>
                </a:lnTo>
                <a:lnTo>
                  <a:pt x="106" y="12"/>
                </a:lnTo>
                <a:lnTo>
                  <a:pt x="103" y="10"/>
                </a:lnTo>
                <a:lnTo>
                  <a:pt x="100" y="8"/>
                </a:lnTo>
                <a:lnTo>
                  <a:pt x="95" y="7"/>
                </a:lnTo>
                <a:lnTo>
                  <a:pt x="92" y="4"/>
                </a:lnTo>
                <a:lnTo>
                  <a:pt x="88" y="3"/>
                </a:lnTo>
                <a:lnTo>
                  <a:pt x="84" y="2"/>
                </a:lnTo>
                <a:lnTo>
                  <a:pt x="79" y="1"/>
                </a:lnTo>
                <a:lnTo>
                  <a:pt x="76" y="1"/>
                </a:lnTo>
                <a:lnTo>
                  <a:pt x="71" y="0"/>
                </a:lnTo>
                <a:lnTo>
                  <a:pt x="67" y="0"/>
                </a:lnTo>
                <a:lnTo>
                  <a:pt x="62" y="0"/>
                </a:lnTo>
                <a:lnTo>
                  <a:pt x="59" y="1"/>
                </a:lnTo>
                <a:lnTo>
                  <a:pt x="54" y="1"/>
                </a:lnTo>
                <a:lnTo>
                  <a:pt x="50" y="2"/>
                </a:lnTo>
                <a:lnTo>
                  <a:pt x="47" y="3"/>
                </a:lnTo>
                <a:lnTo>
                  <a:pt x="42" y="4"/>
                </a:lnTo>
                <a:lnTo>
                  <a:pt x="39" y="7"/>
                </a:lnTo>
                <a:lnTo>
                  <a:pt x="35" y="8"/>
                </a:lnTo>
                <a:lnTo>
                  <a:pt x="31" y="10"/>
                </a:lnTo>
                <a:lnTo>
                  <a:pt x="27" y="12"/>
                </a:lnTo>
                <a:lnTo>
                  <a:pt x="24" y="16"/>
                </a:lnTo>
                <a:lnTo>
                  <a:pt x="22" y="18"/>
                </a:lnTo>
                <a:lnTo>
                  <a:pt x="18" y="21"/>
                </a:lnTo>
                <a:lnTo>
                  <a:pt x="15" y="25"/>
                </a:lnTo>
                <a:lnTo>
                  <a:pt x="13" y="28"/>
                </a:lnTo>
                <a:lnTo>
                  <a:pt x="10" y="31"/>
                </a:lnTo>
                <a:lnTo>
                  <a:pt x="8" y="35"/>
                </a:lnTo>
                <a:lnTo>
                  <a:pt x="6" y="38"/>
                </a:lnTo>
                <a:lnTo>
                  <a:pt x="5" y="43"/>
                </a:lnTo>
                <a:lnTo>
                  <a:pt x="4" y="46"/>
                </a:lnTo>
                <a:lnTo>
                  <a:pt x="3" y="50"/>
                </a:lnTo>
                <a:lnTo>
                  <a:pt x="1" y="54"/>
                </a:lnTo>
                <a:lnTo>
                  <a:pt x="0" y="58"/>
                </a:lnTo>
                <a:lnTo>
                  <a:pt x="0" y="63"/>
                </a:lnTo>
                <a:lnTo>
                  <a:pt x="0" y="67"/>
                </a:lnTo>
                <a:lnTo>
                  <a:pt x="0" y="71"/>
                </a:lnTo>
                <a:lnTo>
                  <a:pt x="0" y="75"/>
                </a:lnTo>
                <a:lnTo>
                  <a:pt x="1" y="80"/>
                </a:lnTo>
                <a:lnTo>
                  <a:pt x="3" y="83"/>
                </a:lnTo>
                <a:lnTo>
                  <a:pt x="4" y="88"/>
                </a:lnTo>
                <a:lnTo>
                  <a:pt x="5" y="91"/>
                </a:lnTo>
                <a:lnTo>
                  <a:pt x="6" y="96"/>
                </a:lnTo>
                <a:lnTo>
                  <a:pt x="8" y="99"/>
                </a:lnTo>
                <a:lnTo>
                  <a:pt x="10" y="102"/>
                </a:lnTo>
                <a:lnTo>
                  <a:pt x="13" y="106"/>
                </a:lnTo>
                <a:lnTo>
                  <a:pt x="15" y="109"/>
                </a:lnTo>
                <a:lnTo>
                  <a:pt x="18" y="113"/>
                </a:lnTo>
                <a:lnTo>
                  <a:pt x="22" y="116"/>
                </a:lnTo>
                <a:lnTo>
                  <a:pt x="24" y="118"/>
                </a:lnTo>
                <a:lnTo>
                  <a:pt x="27" y="122"/>
                </a:lnTo>
                <a:lnTo>
                  <a:pt x="31" y="124"/>
                </a:lnTo>
                <a:lnTo>
                  <a:pt x="35" y="126"/>
                </a:lnTo>
                <a:lnTo>
                  <a:pt x="39" y="127"/>
                </a:lnTo>
                <a:lnTo>
                  <a:pt x="42" y="129"/>
                </a:lnTo>
                <a:lnTo>
                  <a:pt x="47" y="131"/>
                </a:lnTo>
                <a:lnTo>
                  <a:pt x="50" y="132"/>
                </a:lnTo>
                <a:lnTo>
                  <a:pt x="54" y="133"/>
                </a:lnTo>
                <a:lnTo>
                  <a:pt x="59" y="134"/>
                </a:lnTo>
                <a:lnTo>
                  <a:pt x="62" y="134"/>
                </a:lnTo>
                <a:lnTo>
                  <a:pt x="67" y="134"/>
                </a:lnTo>
                <a:lnTo>
                  <a:pt x="71" y="134"/>
                </a:lnTo>
                <a:lnTo>
                  <a:pt x="76" y="134"/>
                </a:lnTo>
                <a:lnTo>
                  <a:pt x="79" y="133"/>
                </a:lnTo>
                <a:lnTo>
                  <a:pt x="84" y="132"/>
                </a:lnTo>
                <a:lnTo>
                  <a:pt x="88" y="131"/>
                </a:lnTo>
                <a:lnTo>
                  <a:pt x="92" y="129"/>
                </a:lnTo>
                <a:lnTo>
                  <a:pt x="95" y="127"/>
                </a:lnTo>
                <a:lnTo>
                  <a:pt x="100" y="126"/>
                </a:lnTo>
                <a:lnTo>
                  <a:pt x="103" y="124"/>
                </a:lnTo>
                <a:lnTo>
                  <a:pt x="106" y="122"/>
                </a:lnTo>
                <a:lnTo>
                  <a:pt x="110" y="118"/>
                </a:lnTo>
                <a:lnTo>
                  <a:pt x="113" y="116"/>
                </a:lnTo>
                <a:lnTo>
                  <a:pt x="115" y="113"/>
                </a:lnTo>
                <a:lnTo>
                  <a:pt x="119" y="109"/>
                </a:lnTo>
                <a:lnTo>
                  <a:pt x="121" y="106"/>
                </a:lnTo>
                <a:lnTo>
                  <a:pt x="123" y="102"/>
                </a:lnTo>
                <a:lnTo>
                  <a:pt x="125" y="99"/>
                </a:lnTo>
                <a:lnTo>
                  <a:pt x="128" y="96"/>
                </a:lnTo>
                <a:lnTo>
                  <a:pt x="129" y="91"/>
                </a:lnTo>
                <a:lnTo>
                  <a:pt x="131" y="88"/>
                </a:lnTo>
                <a:lnTo>
                  <a:pt x="132" y="83"/>
                </a:lnTo>
                <a:lnTo>
                  <a:pt x="133" y="80"/>
                </a:lnTo>
                <a:lnTo>
                  <a:pt x="133" y="75"/>
                </a:lnTo>
                <a:lnTo>
                  <a:pt x="133" y="71"/>
                </a:lnTo>
                <a:lnTo>
                  <a:pt x="134" y="6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72508" name="Freeform 92"/>
          <p:cNvSpPr>
            <a:spLocks/>
          </p:cNvSpPr>
          <p:nvPr/>
        </p:nvSpPr>
        <p:spPr bwMode="auto">
          <a:xfrm>
            <a:off x="6842125" y="2017713"/>
            <a:ext cx="122238" cy="122237"/>
          </a:xfrm>
          <a:custGeom>
            <a:avLst/>
            <a:gdLst>
              <a:gd name="T0" fmla="*/ 2147483647 w 134"/>
              <a:gd name="T1" fmla="*/ 2147483647 h 134"/>
              <a:gd name="T2" fmla="*/ 2147483647 w 134"/>
              <a:gd name="T3" fmla="*/ 2147483647 h 134"/>
              <a:gd name="T4" fmla="*/ 2147483647 w 134"/>
              <a:gd name="T5" fmla="*/ 2147483647 h 134"/>
              <a:gd name="T6" fmla="*/ 2147483647 w 134"/>
              <a:gd name="T7" fmla="*/ 2147483647 h 134"/>
              <a:gd name="T8" fmla="*/ 2147483647 w 134"/>
              <a:gd name="T9" fmla="*/ 2147483647 h 134"/>
              <a:gd name="T10" fmla="*/ 2147483647 w 134"/>
              <a:gd name="T11" fmla="*/ 2147483647 h 134"/>
              <a:gd name="T12" fmla="*/ 2147483647 w 134"/>
              <a:gd name="T13" fmla="*/ 2147483647 h 134"/>
              <a:gd name="T14" fmla="*/ 2147483647 w 134"/>
              <a:gd name="T15" fmla="*/ 2147483647 h 134"/>
              <a:gd name="T16" fmla="*/ 2147483647 w 134"/>
              <a:gd name="T17" fmla="*/ 2147483647 h 134"/>
              <a:gd name="T18" fmla="*/ 2147483647 w 134"/>
              <a:gd name="T19" fmla="*/ 2147483647 h 134"/>
              <a:gd name="T20" fmla="*/ 2147483647 w 134"/>
              <a:gd name="T21" fmla="*/ 1517821390 h 134"/>
              <a:gd name="T22" fmla="*/ 2147483647 w 134"/>
              <a:gd name="T23" fmla="*/ 758910239 h 134"/>
              <a:gd name="T24" fmla="*/ 2147483647 w 134"/>
              <a:gd name="T25" fmla="*/ 0 h 134"/>
              <a:gd name="T26" fmla="*/ 2147483647 w 134"/>
              <a:gd name="T27" fmla="*/ 758910239 h 134"/>
              <a:gd name="T28" fmla="*/ 2147483647 w 134"/>
              <a:gd name="T29" fmla="*/ 1517821390 h 134"/>
              <a:gd name="T30" fmla="*/ 2147483647 w 134"/>
              <a:gd name="T31" fmla="*/ 2147483647 h 134"/>
              <a:gd name="T32" fmla="*/ 2147483647 w 134"/>
              <a:gd name="T33" fmla="*/ 2147483647 h 134"/>
              <a:gd name="T34" fmla="*/ 2147483647 w 134"/>
              <a:gd name="T35" fmla="*/ 2147483647 h 134"/>
              <a:gd name="T36" fmla="*/ 2147483647 w 134"/>
              <a:gd name="T37" fmla="*/ 2147483647 h 134"/>
              <a:gd name="T38" fmla="*/ 2147483647 w 134"/>
              <a:gd name="T39" fmla="*/ 2147483647 h 134"/>
              <a:gd name="T40" fmla="*/ 2147483647 w 134"/>
              <a:gd name="T41" fmla="*/ 2147483647 h 134"/>
              <a:gd name="T42" fmla="*/ 2147483647 w 134"/>
              <a:gd name="T43" fmla="*/ 2147483647 h 134"/>
              <a:gd name="T44" fmla="*/ 2147483647 w 134"/>
              <a:gd name="T45" fmla="*/ 2147483647 h 134"/>
              <a:gd name="T46" fmla="*/ 758922833 w 134"/>
              <a:gd name="T47" fmla="*/ 2147483647 h 134"/>
              <a:gd name="T48" fmla="*/ 0 w 134"/>
              <a:gd name="T49" fmla="*/ 2147483647 h 134"/>
              <a:gd name="T50" fmla="*/ 0 w 134"/>
              <a:gd name="T51" fmla="*/ 2147483647 h 134"/>
              <a:gd name="T52" fmla="*/ 758922833 w 134"/>
              <a:gd name="T53" fmla="*/ 2147483647 h 134"/>
              <a:gd name="T54" fmla="*/ 2147483647 w 134"/>
              <a:gd name="T55" fmla="*/ 2147483647 h 134"/>
              <a:gd name="T56" fmla="*/ 2147483647 w 134"/>
              <a:gd name="T57" fmla="*/ 2147483647 h 134"/>
              <a:gd name="T58" fmla="*/ 2147483647 w 134"/>
              <a:gd name="T59" fmla="*/ 2147483647 h 134"/>
              <a:gd name="T60" fmla="*/ 2147483647 w 134"/>
              <a:gd name="T61" fmla="*/ 2147483647 h 134"/>
              <a:gd name="T62" fmla="*/ 2147483647 w 134"/>
              <a:gd name="T63" fmla="*/ 2147483647 h 134"/>
              <a:gd name="T64" fmla="*/ 2147483647 w 134"/>
              <a:gd name="T65" fmla="*/ 2147483647 h 134"/>
              <a:gd name="T66" fmla="*/ 2147483647 w 134"/>
              <a:gd name="T67" fmla="*/ 2147483647 h 134"/>
              <a:gd name="T68" fmla="*/ 2147483647 w 134"/>
              <a:gd name="T69" fmla="*/ 2147483647 h 134"/>
              <a:gd name="T70" fmla="*/ 2147483647 w 134"/>
              <a:gd name="T71" fmla="*/ 2147483647 h 134"/>
              <a:gd name="T72" fmla="*/ 2147483647 w 134"/>
              <a:gd name="T73" fmla="*/ 2147483647 h 134"/>
              <a:gd name="T74" fmla="*/ 2147483647 w 134"/>
              <a:gd name="T75" fmla="*/ 2147483647 h 134"/>
              <a:gd name="T76" fmla="*/ 2147483647 w 134"/>
              <a:gd name="T77" fmla="*/ 2147483647 h 134"/>
              <a:gd name="T78" fmla="*/ 2147483647 w 134"/>
              <a:gd name="T79" fmla="*/ 2147483647 h 134"/>
              <a:gd name="T80" fmla="*/ 2147483647 w 134"/>
              <a:gd name="T81" fmla="*/ 2147483647 h 134"/>
              <a:gd name="T82" fmla="*/ 2147483647 w 134"/>
              <a:gd name="T83" fmla="*/ 2147483647 h 134"/>
              <a:gd name="T84" fmla="*/ 2147483647 w 134"/>
              <a:gd name="T85" fmla="*/ 2147483647 h 134"/>
              <a:gd name="T86" fmla="*/ 2147483647 w 134"/>
              <a:gd name="T87" fmla="*/ 2147483647 h 134"/>
              <a:gd name="T88" fmla="*/ 2147483647 w 134"/>
              <a:gd name="T89" fmla="*/ 2147483647 h 134"/>
              <a:gd name="T90" fmla="*/ 2147483647 w 134"/>
              <a:gd name="T91" fmla="*/ 2147483647 h 134"/>
              <a:gd name="T92" fmla="*/ 2147483647 w 134"/>
              <a:gd name="T93" fmla="*/ 2147483647 h 134"/>
              <a:gd name="T94" fmla="*/ 2147483647 w 134"/>
              <a:gd name="T95" fmla="*/ 2147483647 h 134"/>
              <a:gd name="T96" fmla="*/ 2147483647 w 134"/>
              <a:gd name="T97" fmla="*/ 2147483647 h 134"/>
              <a:gd name="T98" fmla="*/ 2147483647 w 134"/>
              <a:gd name="T99" fmla="*/ 2147483647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4" h="134">
                <a:moveTo>
                  <a:pt x="134" y="67"/>
                </a:moveTo>
                <a:lnTo>
                  <a:pt x="133" y="63"/>
                </a:lnTo>
                <a:lnTo>
                  <a:pt x="133" y="58"/>
                </a:lnTo>
                <a:lnTo>
                  <a:pt x="133" y="54"/>
                </a:lnTo>
                <a:lnTo>
                  <a:pt x="132" y="50"/>
                </a:lnTo>
                <a:lnTo>
                  <a:pt x="131" y="46"/>
                </a:lnTo>
                <a:lnTo>
                  <a:pt x="129" y="43"/>
                </a:lnTo>
                <a:lnTo>
                  <a:pt x="128" y="38"/>
                </a:lnTo>
                <a:lnTo>
                  <a:pt x="125" y="35"/>
                </a:lnTo>
                <a:lnTo>
                  <a:pt x="123" y="31"/>
                </a:lnTo>
                <a:lnTo>
                  <a:pt x="121" y="28"/>
                </a:lnTo>
                <a:lnTo>
                  <a:pt x="119" y="25"/>
                </a:lnTo>
                <a:lnTo>
                  <a:pt x="115" y="21"/>
                </a:lnTo>
                <a:lnTo>
                  <a:pt x="113" y="18"/>
                </a:lnTo>
                <a:lnTo>
                  <a:pt x="110" y="16"/>
                </a:lnTo>
                <a:lnTo>
                  <a:pt x="106" y="12"/>
                </a:lnTo>
                <a:lnTo>
                  <a:pt x="103" y="10"/>
                </a:lnTo>
                <a:lnTo>
                  <a:pt x="100" y="8"/>
                </a:lnTo>
                <a:lnTo>
                  <a:pt x="95" y="7"/>
                </a:lnTo>
                <a:lnTo>
                  <a:pt x="92" y="4"/>
                </a:lnTo>
                <a:lnTo>
                  <a:pt x="88" y="3"/>
                </a:lnTo>
                <a:lnTo>
                  <a:pt x="84" y="2"/>
                </a:lnTo>
                <a:lnTo>
                  <a:pt x="79" y="1"/>
                </a:lnTo>
                <a:lnTo>
                  <a:pt x="76" y="1"/>
                </a:lnTo>
                <a:lnTo>
                  <a:pt x="71" y="0"/>
                </a:lnTo>
                <a:lnTo>
                  <a:pt x="67" y="0"/>
                </a:lnTo>
                <a:lnTo>
                  <a:pt x="62" y="0"/>
                </a:lnTo>
                <a:lnTo>
                  <a:pt x="59" y="1"/>
                </a:lnTo>
                <a:lnTo>
                  <a:pt x="54" y="1"/>
                </a:lnTo>
                <a:lnTo>
                  <a:pt x="50" y="2"/>
                </a:lnTo>
                <a:lnTo>
                  <a:pt x="47" y="3"/>
                </a:lnTo>
                <a:lnTo>
                  <a:pt x="42" y="4"/>
                </a:lnTo>
                <a:lnTo>
                  <a:pt x="39" y="7"/>
                </a:lnTo>
                <a:lnTo>
                  <a:pt x="35" y="8"/>
                </a:lnTo>
                <a:lnTo>
                  <a:pt x="31" y="10"/>
                </a:lnTo>
                <a:lnTo>
                  <a:pt x="27" y="12"/>
                </a:lnTo>
                <a:lnTo>
                  <a:pt x="24" y="16"/>
                </a:lnTo>
                <a:lnTo>
                  <a:pt x="22" y="18"/>
                </a:lnTo>
                <a:lnTo>
                  <a:pt x="18" y="21"/>
                </a:lnTo>
                <a:lnTo>
                  <a:pt x="15" y="25"/>
                </a:lnTo>
                <a:lnTo>
                  <a:pt x="13" y="28"/>
                </a:lnTo>
                <a:lnTo>
                  <a:pt x="10" y="31"/>
                </a:lnTo>
                <a:lnTo>
                  <a:pt x="8" y="35"/>
                </a:lnTo>
                <a:lnTo>
                  <a:pt x="6" y="38"/>
                </a:lnTo>
                <a:lnTo>
                  <a:pt x="5" y="43"/>
                </a:lnTo>
                <a:lnTo>
                  <a:pt x="4" y="46"/>
                </a:lnTo>
                <a:lnTo>
                  <a:pt x="3" y="50"/>
                </a:lnTo>
                <a:lnTo>
                  <a:pt x="1" y="54"/>
                </a:lnTo>
                <a:lnTo>
                  <a:pt x="0" y="58"/>
                </a:lnTo>
                <a:lnTo>
                  <a:pt x="0" y="63"/>
                </a:lnTo>
                <a:lnTo>
                  <a:pt x="0" y="67"/>
                </a:lnTo>
                <a:lnTo>
                  <a:pt x="0" y="71"/>
                </a:lnTo>
                <a:lnTo>
                  <a:pt x="0" y="75"/>
                </a:lnTo>
                <a:lnTo>
                  <a:pt x="1" y="80"/>
                </a:lnTo>
                <a:lnTo>
                  <a:pt x="3" y="83"/>
                </a:lnTo>
                <a:lnTo>
                  <a:pt x="4" y="88"/>
                </a:lnTo>
                <a:lnTo>
                  <a:pt x="5" y="91"/>
                </a:lnTo>
                <a:lnTo>
                  <a:pt x="6" y="96"/>
                </a:lnTo>
                <a:lnTo>
                  <a:pt x="8" y="99"/>
                </a:lnTo>
                <a:lnTo>
                  <a:pt x="10" y="102"/>
                </a:lnTo>
                <a:lnTo>
                  <a:pt x="13" y="106"/>
                </a:lnTo>
                <a:lnTo>
                  <a:pt x="15" y="109"/>
                </a:lnTo>
                <a:lnTo>
                  <a:pt x="18" y="113"/>
                </a:lnTo>
                <a:lnTo>
                  <a:pt x="22" y="116"/>
                </a:lnTo>
                <a:lnTo>
                  <a:pt x="24" y="118"/>
                </a:lnTo>
                <a:lnTo>
                  <a:pt x="27" y="122"/>
                </a:lnTo>
                <a:lnTo>
                  <a:pt x="31" y="124"/>
                </a:lnTo>
                <a:lnTo>
                  <a:pt x="35" y="126"/>
                </a:lnTo>
                <a:lnTo>
                  <a:pt x="39" y="127"/>
                </a:lnTo>
                <a:lnTo>
                  <a:pt x="42" y="129"/>
                </a:lnTo>
                <a:lnTo>
                  <a:pt x="47" y="131"/>
                </a:lnTo>
                <a:lnTo>
                  <a:pt x="50" y="132"/>
                </a:lnTo>
                <a:lnTo>
                  <a:pt x="54" y="133"/>
                </a:lnTo>
                <a:lnTo>
                  <a:pt x="59" y="134"/>
                </a:lnTo>
                <a:lnTo>
                  <a:pt x="62" y="134"/>
                </a:lnTo>
                <a:lnTo>
                  <a:pt x="67" y="134"/>
                </a:lnTo>
                <a:lnTo>
                  <a:pt x="71" y="134"/>
                </a:lnTo>
                <a:lnTo>
                  <a:pt x="76" y="134"/>
                </a:lnTo>
                <a:lnTo>
                  <a:pt x="79" y="133"/>
                </a:lnTo>
                <a:lnTo>
                  <a:pt x="84" y="132"/>
                </a:lnTo>
                <a:lnTo>
                  <a:pt x="88" y="131"/>
                </a:lnTo>
                <a:lnTo>
                  <a:pt x="92" y="129"/>
                </a:lnTo>
                <a:lnTo>
                  <a:pt x="95" y="127"/>
                </a:lnTo>
                <a:lnTo>
                  <a:pt x="100" y="126"/>
                </a:lnTo>
                <a:lnTo>
                  <a:pt x="103" y="124"/>
                </a:lnTo>
                <a:lnTo>
                  <a:pt x="106" y="122"/>
                </a:lnTo>
                <a:lnTo>
                  <a:pt x="110" y="118"/>
                </a:lnTo>
                <a:lnTo>
                  <a:pt x="113" y="116"/>
                </a:lnTo>
                <a:lnTo>
                  <a:pt x="115" y="113"/>
                </a:lnTo>
                <a:lnTo>
                  <a:pt x="119" y="109"/>
                </a:lnTo>
                <a:lnTo>
                  <a:pt x="121" y="106"/>
                </a:lnTo>
                <a:lnTo>
                  <a:pt x="123" y="102"/>
                </a:lnTo>
                <a:lnTo>
                  <a:pt x="125" y="99"/>
                </a:lnTo>
                <a:lnTo>
                  <a:pt x="128" y="96"/>
                </a:lnTo>
                <a:lnTo>
                  <a:pt x="129" y="91"/>
                </a:lnTo>
                <a:lnTo>
                  <a:pt x="131" y="88"/>
                </a:lnTo>
                <a:lnTo>
                  <a:pt x="132" y="83"/>
                </a:lnTo>
                <a:lnTo>
                  <a:pt x="133" y="80"/>
                </a:lnTo>
                <a:lnTo>
                  <a:pt x="133" y="75"/>
                </a:lnTo>
                <a:lnTo>
                  <a:pt x="133" y="71"/>
                </a:lnTo>
                <a:lnTo>
                  <a:pt x="134" y="6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72509" name="Freeform 93"/>
          <p:cNvSpPr>
            <a:spLocks/>
          </p:cNvSpPr>
          <p:nvPr/>
        </p:nvSpPr>
        <p:spPr bwMode="auto">
          <a:xfrm>
            <a:off x="6832600" y="4600575"/>
            <a:ext cx="122238" cy="122238"/>
          </a:xfrm>
          <a:custGeom>
            <a:avLst/>
            <a:gdLst>
              <a:gd name="T0" fmla="*/ 2147483647 w 134"/>
              <a:gd name="T1" fmla="*/ 2147483647 h 134"/>
              <a:gd name="T2" fmla="*/ 2147483647 w 134"/>
              <a:gd name="T3" fmla="*/ 2147483647 h 134"/>
              <a:gd name="T4" fmla="*/ 2147483647 w 134"/>
              <a:gd name="T5" fmla="*/ 2147483647 h 134"/>
              <a:gd name="T6" fmla="*/ 2147483647 w 134"/>
              <a:gd name="T7" fmla="*/ 2147483647 h 134"/>
              <a:gd name="T8" fmla="*/ 2147483647 w 134"/>
              <a:gd name="T9" fmla="*/ 2147483647 h 134"/>
              <a:gd name="T10" fmla="*/ 2147483647 w 134"/>
              <a:gd name="T11" fmla="*/ 2147483647 h 134"/>
              <a:gd name="T12" fmla="*/ 2147483647 w 134"/>
              <a:gd name="T13" fmla="*/ 2147483647 h 134"/>
              <a:gd name="T14" fmla="*/ 2147483647 w 134"/>
              <a:gd name="T15" fmla="*/ 2147483647 h 134"/>
              <a:gd name="T16" fmla="*/ 2147483647 w 134"/>
              <a:gd name="T17" fmla="*/ 2147483647 h 134"/>
              <a:gd name="T18" fmla="*/ 2147483647 w 134"/>
              <a:gd name="T19" fmla="*/ 2147483647 h 134"/>
              <a:gd name="T20" fmla="*/ 2147483647 w 134"/>
              <a:gd name="T21" fmla="*/ 1517845666 h 134"/>
              <a:gd name="T22" fmla="*/ 2147483647 w 134"/>
              <a:gd name="T23" fmla="*/ 758922833 h 134"/>
              <a:gd name="T24" fmla="*/ 2147483647 w 134"/>
              <a:gd name="T25" fmla="*/ 0 h 134"/>
              <a:gd name="T26" fmla="*/ 2147483647 w 134"/>
              <a:gd name="T27" fmla="*/ 758922833 h 134"/>
              <a:gd name="T28" fmla="*/ 2147483647 w 134"/>
              <a:gd name="T29" fmla="*/ 1517845666 h 134"/>
              <a:gd name="T30" fmla="*/ 2147483647 w 134"/>
              <a:gd name="T31" fmla="*/ 2147483647 h 134"/>
              <a:gd name="T32" fmla="*/ 2147483647 w 134"/>
              <a:gd name="T33" fmla="*/ 2147483647 h 134"/>
              <a:gd name="T34" fmla="*/ 2147483647 w 134"/>
              <a:gd name="T35" fmla="*/ 2147483647 h 134"/>
              <a:gd name="T36" fmla="*/ 2147483647 w 134"/>
              <a:gd name="T37" fmla="*/ 2147483647 h 134"/>
              <a:gd name="T38" fmla="*/ 2147483647 w 134"/>
              <a:gd name="T39" fmla="*/ 2147483647 h 134"/>
              <a:gd name="T40" fmla="*/ 2147483647 w 134"/>
              <a:gd name="T41" fmla="*/ 2147483647 h 134"/>
              <a:gd name="T42" fmla="*/ 2147483647 w 134"/>
              <a:gd name="T43" fmla="*/ 2147483647 h 134"/>
              <a:gd name="T44" fmla="*/ 2147483647 w 134"/>
              <a:gd name="T45" fmla="*/ 2147483647 h 134"/>
              <a:gd name="T46" fmla="*/ 758922833 w 134"/>
              <a:gd name="T47" fmla="*/ 2147483647 h 134"/>
              <a:gd name="T48" fmla="*/ 0 w 134"/>
              <a:gd name="T49" fmla="*/ 2147483647 h 134"/>
              <a:gd name="T50" fmla="*/ 0 w 134"/>
              <a:gd name="T51" fmla="*/ 2147483647 h 134"/>
              <a:gd name="T52" fmla="*/ 758922833 w 134"/>
              <a:gd name="T53" fmla="*/ 2147483647 h 134"/>
              <a:gd name="T54" fmla="*/ 2147483647 w 134"/>
              <a:gd name="T55" fmla="*/ 2147483647 h 134"/>
              <a:gd name="T56" fmla="*/ 2147483647 w 134"/>
              <a:gd name="T57" fmla="*/ 2147483647 h 134"/>
              <a:gd name="T58" fmla="*/ 2147483647 w 134"/>
              <a:gd name="T59" fmla="*/ 2147483647 h 134"/>
              <a:gd name="T60" fmla="*/ 2147483647 w 134"/>
              <a:gd name="T61" fmla="*/ 2147483647 h 134"/>
              <a:gd name="T62" fmla="*/ 2147483647 w 134"/>
              <a:gd name="T63" fmla="*/ 2147483647 h 134"/>
              <a:gd name="T64" fmla="*/ 2147483647 w 134"/>
              <a:gd name="T65" fmla="*/ 2147483647 h 134"/>
              <a:gd name="T66" fmla="*/ 2147483647 w 134"/>
              <a:gd name="T67" fmla="*/ 2147483647 h 134"/>
              <a:gd name="T68" fmla="*/ 2147483647 w 134"/>
              <a:gd name="T69" fmla="*/ 2147483647 h 134"/>
              <a:gd name="T70" fmla="*/ 2147483647 w 134"/>
              <a:gd name="T71" fmla="*/ 2147483647 h 134"/>
              <a:gd name="T72" fmla="*/ 2147483647 w 134"/>
              <a:gd name="T73" fmla="*/ 2147483647 h 134"/>
              <a:gd name="T74" fmla="*/ 2147483647 w 134"/>
              <a:gd name="T75" fmla="*/ 2147483647 h 134"/>
              <a:gd name="T76" fmla="*/ 2147483647 w 134"/>
              <a:gd name="T77" fmla="*/ 2147483647 h 134"/>
              <a:gd name="T78" fmla="*/ 2147483647 w 134"/>
              <a:gd name="T79" fmla="*/ 2147483647 h 134"/>
              <a:gd name="T80" fmla="*/ 2147483647 w 134"/>
              <a:gd name="T81" fmla="*/ 2147483647 h 134"/>
              <a:gd name="T82" fmla="*/ 2147483647 w 134"/>
              <a:gd name="T83" fmla="*/ 2147483647 h 134"/>
              <a:gd name="T84" fmla="*/ 2147483647 w 134"/>
              <a:gd name="T85" fmla="*/ 2147483647 h 134"/>
              <a:gd name="T86" fmla="*/ 2147483647 w 134"/>
              <a:gd name="T87" fmla="*/ 2147483647 h 134"/>
              <a:gd name="T88" fmla="*/ 2147483647 w 134"/>
              <a:gd name="T89" fmla="*/ 2147483647 h 134"/>
              <a:gd name="T90" fmla="*/ 2147483647 w 134"/>
              <a:gd name="T91" fmla="*/ 2147483647 h 134"/>
              <a:gd name="T92" fmla="*/ 2147483647 w 134"/>
              <a:gd name="T93" fmla="*/ 2147483647 h 134"/>
              <a:gd name="T94" fmla="*/ 2147483647 w 134"/>
              <a:gd name="T95" fmla="*/ 2147483647 h 134"/>
              <a:gd name="T96" fmla="*/ 2147483647 w 134"/>
              <a:gd name="T97" fmla="*/ 2147483647 h 134"/>
              <a:gd name="T98" fmla="*/ 2147483647 w 134"/>
              <a:gd name="T99" fmla="*/ 2147483647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4" h="134">
                <a:moveTo>
                  <a:pt x="134" y="67"/>
                </a:moveTo>
                <a:lnTo>
                  <a:pt x="133" y="63"/>
                </a:lnTo>
                <a:lnTo>
                  <a:pt x="133" y="58"/>
                </a:lnTo>
                <a:lnTo>
                  <a:pt x="133" y="54"/>
                </a:lnTo>
                <a:lnTo>
                  <a:pt x="132" y="50"/>
                </a:lnTo>
                <a:lnTo>
                  <a:pt x="131" y="46"/>
                </a:lnTo>
                <a:lnTo>
                  <a:pt x="129" y="43"/>
                </a:lnTo>
                <a:lnTo>
                  <a:pt x="128" y="38"/>
                </a:lnTo>
                <a:lnTo>
                  <a:pt x="125" y="35"/>
                </a:lnTo>
                <a:lnTo>
                  <a:pt x="123" y="31"/>
                </a:lnTo>
                <a:lnTo>
                  <a:pt x="121" y="28"/>
                </a:lnTo>
                <a:lnTo>
                  <a:pt x="119" y="25"/>
                </a:lnTo>
                <a:lnTo>
                  <a:pt x="115" y="21"/>
                </a:lnTo>
                <a:lnTo>
                  <a:pt x="113" y="18"/>
                </a:lnTo>
                <a:lnTo>
                  <a:pt x="110" y="16"/>
                </a:lnTo>
                <a:lnTo>
                  <a:pt x="106" y="12"/>
                </a:lnTo>
                <a:lnTo>
                  <a:pt x="103" y="10"/>
                </a:lnTo>
                <a:lnTo>
                  <a:pt x="100" y="8"/>
                </a:lnTo>
                <a:lnTo>
                  <a:pt x="95" y="7"/>
                </a:lnTo>
                <a:lnTo>
                  <a:pt x="92" y="4"/>
                </a:lnTo>
                <a:lnTo>
                  <a:pt x="88" y="3"/>
                </a:lnTo>
                <a:lnTo>
                  <a:pt x="84" y="2"/>
                </a:lnTo>
                <a:lnTo>
                  <a:pt x="79" y="1"/>
                </a:lnTo>
                <a:lnTo>
                  <a:pt x="76" y="1"/>
                </a:lnTo>
                <a:lnTo>
                  <a:pt x="71" y="0"/>
                </a:lnTo>
                <a:lnTo>
                  <a:pt x="67" y="0"/>
                </a:lnTo>
                <a:lnTo>
                  <a:pt x="62" y="0"/>
                </a:lnTo>
                <a:lnTo>
                  <a:pt x="59" y="1"/>
                </a:lnTo>
                <a:lnTo>
                  <a:pt x="54" y="1"/>
                </a:lnTo>
                <a:lnTo>
                  <a:pt x="50" y="2"/>
                </a:lnTo>
                <a:lnTo>
                  <a:pt x="47" y="3"/>
                </a:lnTo>
                <a:lnTo>
                  <a:pt x="42" y="4"/>
                </a:lnTo>
                <a:lnTo>
                  <a:pt x="39" y="7"/>
                </a:lnTo>
                <a:lnTo>
                  <a:pt x="35" y="8"/>
                </a:lnTo>
                <a:lnTo>
                  <a:pt x="31" y="10"/>
                </a:lnTo>
                <a:lnTo>
                  <a:pt x="27" y="12"/>
                </a:lnTo>
                <a:lnTo>
                  <a:pt x="24" y="16"/>
                </a:lnTo>
                <a:lnTo>
                  <a:pt x="22" y="18"/>
                </a:lnTo>
                <a:lnTo>
                  <a:pt x="18" y="21"/>
                </a:lnTo>
                <a:lnTo>
                  <a:pt x="15" y="25"/>
                </a:lnTo>
                <a:lnTo>
                  <a:pt x="13" y="28"/>
                </a:lnTo>
                <a:lnTo>
                  <a:pt x="10" y="31"/>
                </a:lnTo>
                <a:lnTo>
                  <a:pt x="8" y="35"/>
                </a:lnTo>
                <a:lnTo>
                  <a:pt x="6" y="38"/>
                </a:lnTo>
                <a:lnTo>
                  <a:pt x="5" y="43"/>
                </a:lnTo>
                <a:lnTo>
                  <a:pt x="4" y="46"/>
                </a:lnTo>
                <a:lnTo>
                  <a:pt x="3" y="50"/>
                </a:lnTo>
                <a:lnTo>
                  <a:pt x="1" y="54"/>
                </a:lnTo>
                <a:lnTo>
                  <a:pt x="0" y="58"/>
                </a:lnTo>
                <a:lnTo>
                  <a:pt x="0" y="63"/>
                </a:lnTo>
                <a:lnTo>
                  <a:pt x="0" y="67"/>
                </a:lnTo>
                <a:lnTo>
                  <a:pt x="0" y="71"/>
                </a:lnTo>
                <a:lnTo>
                  <a:pt x="0" y="75"/>
                </a:lnTo>
                <a:lnTo>
                  <a:pt x="1" y="80"/>
                </a:lnTo>
                <a:lnTo>
                  <a:pt x="3" y="83"/>
                </a:lnTo>
                <a:lnTo>
                  <a:pt x="4" y="88"/>
                </a:lnTo>
                <a:lnTo>
                  <a:pt x="5" y="91"/>
                </a:lnTo>
                <a:lnTo>
                  <a:pt x="6" y="96"/>
                </a:lnTo>
                <a:lnTo>
                  <a:pt x="8" y="99"/>
                </a:lnTo>
                <a:lnTo>
                  <a:pt x="10" y="102"/>
                </a:lnTo>
                <a:lnTo>
                  <a:pt x="13" y="106"/>
                </a:lnTo>
                <a:lnTo>
                  <a:pt x="15" y="109"/>
                </a:lnTo>
                <a:lnTo>
                  <a:pt x="18" y="113"/>
                </a:lnTo>
                <a:lnTo>
                  <a:pt x="22" y="116"/>
                </a:lnTo>
                <a:lnTo>
                  <a:pt x="24" y="118"/>
                </a:lnTo>
                <a:lnTo>
                  <a:pt x="27" y="122"/>
                </a:lnTo>
                <a:lnTo>
                  <a:pt x="31" y="124"/>
                </a:lnTo>
                <a:lnTo>
                  <a:pt x="35" y="126"/>
                </a:lnTo>
                <a:lnTo>
                  <a:pt x="39" y="127"/>
                </a:lnTo>
                <a:lnTo>
                  <a:pt x="42" y="129"/>
                </a:lnTo>
                <a:lnTo>
                  <a:pt x="47" y="131"/>
                </a:lnTo>
                <a:lnTo>
                  <a:pt x="50" y="132"/>
                </a:lnTo>
                <a:lnTo>
                  <a:pt x="54" y="133"/>
                </a:lnTo>
                <a:lnTo>
                  <a:pt x="59" y="134"/>
                </a:lnTo>
                <a:lnTo>
                  <a:pt x="62" y="134"/>
                </a:lnTo>
                <a:lnTo>
                  <a:pt x="67" y="134"/>
                </a:lnTo>
                <a:lnTo>
                  <a:pt x="71" y="134"/>
                </a:lnTo>
                <a:lnTo>
                  <a:pt x="76" y="134"/>
                </a:lnTo>
                <a:lnTo>
                  <a:pt x="79" y="133"/>
                </a:lnTo>
                <a:lnTo>
                  <a:pt x="84" y="132"/>
                </a:lnTo>
                <a:lnTo>
                  <a:pt x="88" y="131"/>
                </a:lnTo>
                <a:lnTo>
                  <a:pt x="92" y="129"/>
                </a:lnTo>
                <a:lnTo>
                  <a:pt x="95" y="127"/>
                </a:lnTo>
                <a:lnTo>
                  <a:pt x="100" y="126"/>
                </a:lnTo>
                <a:lnTo>
                  <a:pt x="103" y="124"/>
                </a:lnTo>
                <a:lnTo>
                  <a:pt x="106" y="122"/>
                </a:lnTo>
                <a:lnTo>
                  <a:pt x="110" y="118"/>
                </a:lnTo>
                <a:lnTo>
                  <a:pt x="113" y="116"/>
                </a:lnTo>
                <a:lnTo>
                  <a:pt x="115" y="113"/>
                </a:lnTo>
                <a:lnTo>
                  <a:pt x="119" y="109"/>
                </a:lnTo>
                <a:lnTo>
                  <a:pt x="121" y="106"/>
                </a:lnTo>
                <a:lnTo>
                  <a:pt x="123" y="102"/>
                </a:lnTo>
                <a:lnTo>
                  <a:pt x="125" y="99"/>
                </a:lnTo>
                <a:lnTo>
                  <a:pt x="128" y="96"/>
                </a:lnTo>
                <a:lnTo>
                  <a:pt x="129" y="91"/>
                </a:lnTo>
                <a:lnTo>
                  <a:pt x="131" y="88"/>
                </a:lnTo>
                <a:lnTo>
                  <a:pt x="132" y="83"/>
                </a:lnTo>
                <a:lnTo>
                  <a:pt x="133" y="80"/>
                </a:lnTo>
                <a:lnTo>
                  <a:pt x="133" y="75"/>
                </a:lnTo>
                <a:lnTo>
                  <a:pt x="133" y="71"/>
                </a:lnTo>
                <a:lnTo>
                  <a:pt x="134" y="6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572510" name="Freeform 94"/>
          <p:cNvSpPr>
            <a:spLocks/>
          </p:cNvSpPr>
          <p:nvPr/>
        </p:nvSpPr>
        <p:spPr bwMode="auto">
          <a:xfrm>
            <a:off x="5518150" y="1873250"/>
            <a:ext cx="122238" cy="122238"/>
          </a:xfrm>
          <a:custGeom>
            <a:avLst/>
            <a:gdLst>
              <a:gd name="T0" fmla="*/ 2147483647 w 134"/>
              <a:gd name="T1" fmla="*/ 2147483647 h 134"/>
              <a:gd name="T2" fmla="*/ 2147483647 w 134"/>
              <a:gd name="T3" fmla="*/ 2147483647 h 134"/>
              <a:gd name="T4" fmla="*/ 2147483647 w 134"/>
              <a:gd name="T5" fmla="*/ 2147483647 h 134"/>
              <a:gd name="T6" fmla="*/ 2147483647 w 134"/>
              <a:gd name="T7" fmla="*/ 2147483647 h 134"/>
              <a:gd name="T8" fmla="*/ 2147483647 w 134"/>
              <a:gd name="T9" fmla="*/ 2147483647 h 134"/>
              <a:gd name="T10" fmla="*/ 2147483647 w 134"/>
              <a:gd name="T11" fmla="*/ 2147483647 h 134"/>
              <a:gd name="T12" fmla="*/ 2147483647 w 134"/>
              <a:gd name="T13" fmla="*/ 2147483647 h 134"/>
              <a:gd name="T14" fmla="*/ 2147483647 w 134"/>
              <a:gd name="T15" fmla="*/ 2147483647 h 134"/>
              <a:gd name="T16" fmla="*/ 2147483647 w 134"/>
              <a:gd name="T17" fmla="*/ 2147483647 h 134"/>
              <a:gd name="T18" fmla="*/ 2147483647 w 134"/>
              <a:gd name="T19" fmla="*/ 2147483647 h 134"/>
              <a:gd name="T20" fmla="*/ 2147483647 w 134"/>
              <a:gd name="T21" fmla="*/ 1517845666 h 134"/>
              <a:gd name="T22" fmla="*/ 2147483647 w 134"/>
              <a:gd name="T23" fmla="*/ 758922833 h 134"/>
              <a:gd name="T24" fmla="*/ 2147483647 w 134"/>
              <a:gd name="T25" fmla="*/ 0 h 134"/>
              <a:gd name="T26" fmla="*/ 2147483647 w 134"/>
              <a:gd name="T27" fmla="*/ 758922833 h 134"/>
              <a:gd name="T28" fmla="*/ 2147483647 w 134"/>
              <a:gd name="T29" fmla="*/ 1517845666 h 134"/>
              <a:gd name="T30" fmla="*/ 2147483647 w 134"/>
              <a:gd name="T31" fmla="*/ 2147483647 h 134"/>
              <a:gd name="T32" fmla="*/ 2147483647 w 134"/>
              <a:gd name="T33" fmla="*/ 2147483647 h 134"/>
              <a:gd name="T34" fmla="*/ 2147483647 w 134"/>
              <a:gd name="T35" fmla="*/ 2147483647 h 134"/>
              <a:gd name="T36" fmla="*/ 2147483647 w 134"/>
              <a:gd name="T37" fmla="*/ 2147483647 h 134"/>
              <a:gd name="T38" fmla="*/ 2147483647 w 134"/>
              <a:gd name="T39" fmla="*/ 2147483647 h 134"/>
              <a:gd name="T40" fmla="*/ 2147483647 w 134"/>
              <a:gd name="T41" fmla="*/ 2147483647 h 134"/>
              <a:gd name="T42" fmla="*/ 2147483647 w 134"/>
              <a:gd name="T43" fmla="*/ 2147483647 h 134"/>
              <a:gd name="T44" fmla="*/ 2147483647 w 134"/>
              <a:gd name="T45" fmla="*/ 2147483647 h 134"/>
              <a:gd name="T46" fmla="*/ 758922833 w 134"/>
              <a:gd name="T47" fmla="*/ 2147483647 h 134"/>
              <a:gd name="T48" fmla="*/ 0 w 134"/>
              <a:gd name="T49" fmla="*/ 2147483647 h 134"/>
              <a:gd name="T50" fmla="*/ 0 w 134"/>
              <a:gd name="T51" fmla="*/ 2147483647 h 134"/>
              <a:gd name="T52" fmla="*/ 758922833 w 134"/>
              <a:gd name="T53" fmla="*/ 2147483647 h 134"/>
              <a:gd name="T54" fmla="*/ 2147483647 w 134"/>
              <a:gd name="T55" fmla="*/ 2147483647 h 134"/>
              <a:gd name="T56" fmla="*/ 2147483647 w 134"/>
              <a:gd name="T57" fmla="*/ 2147483647 h 134"/>
              <a:gd name="T58" fmla="*/ 2147483647 w 134"/>
              <a:gd name="T59" fmla="*/ 2147483647 h 134"/>
              <a:gd name="T60" fmla="*/ 2147483647 w 134"/>
              <a:gd name="T61" fmla="*/ 2147483647 h 134"/>
              <a:gd name="T62" fmla="*/ 2147483647 w 134"/>
              <a:gd name="T63" fmla="*/ 2147483647 h 134"/>
              <a:gd name="T64" fmla="*/ 2147483647 w 134"/>
              <a:gd name="T65" fmla="*/ 2147483647 h 134"/>
              <a:gd name="T66" fmla="*/ 2147483647 w 134"/>
              <a:gd name="T67" fmla="*/ 2147483647 h 134"/>
              <a:gd name="T68" fmla="*/ 2147483647 w 134"/>
              <a:gd name="T69" fmla="*/ 2147483647 h 134"/>
              <a:gd name="T70" fmla="*/ 2147483647 w 134"/>
              <a:gd name="T71" fmla="*/ 2147483647 h 134"/>
              <a:gd name="T72" fmla="*/ 2147483647 w 134"/>
              <a:gd name="T73" fmla="*/ 2147483647 h 134"/>
              <a:gd name="T74" fmla="*/ 2147483647 w 134"/>
              <a:gd name="T75" fmla="*/ 2147483647 h 134"/>
              <a:gd name="T76" fmla="*/ 2147483647 w 134"/>
              <a:gd name="T77" fmla="*/ 2147483647 h 134"/>
              <a:gd name="T78" fmla="*/ 2147483647 w 134"/>
              <a:gd name="T79" fmla="*/ 2147483647 h 134"/>
              <a:gd name="T80" fmla="*/ 2147483647 w 134"/>
              <a:gd name="T81" fmla="*/ 2147483647 h 134"/>
              <a:gd name="T82" fmla="*/ 2147483647 w 134"/>
              <a:gd name="T83" fmla="*/ 2147483647 h 134"/>
              <a:gd name="T84" fmla="*/ 2147483647 w 134"/>
              <a:gd name="T85" fmla="*/ 2147483647 h 134"/>
              <a:gd name="T86" fmla="*/ 2147483647 w 134"/>
              <a:gd name="T87" fmla="*/ 2147483647 h 134"/>
              <a:gd name="T88" fmla="*/ 2147483647 w 134"/>
              <a:gd name="T89" fmla="*/ 2147483647 h 134"/>
              <a:gd name="T90" fmla="*/ 2147483647 w 134"/>
              <a:gd name="T91" fmla="*/ 2147483647 h 134"/>
              <a:gd name="T92" fmla="*/ 2147483647 w 134"/>
              <a:gd name="T93" fmla="*/ 2147483647 h 134"/>
              <a:gd name="T94" fmla="*/ 2147483647 w 134"/>
              <a:gd name="T95" fmla="*/ 2147483647 h 134"/>
              <a:gd name="T96" fmla="*/ 2147483647 w 134"/>
              <a:gd name="T97" fmla="*/ 2147483647 h 134"/>
              <a:gd name="T98" fmla="*/ 2147483647 w 134"/>
              <a:gd name="T99" fmla="*/ 2147483647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4" h="134">
                <a:moveTo>
                  <a:pt x="134" y="67"/>
                </a:moveTo>
                <a:lnTo>
                  <a:pt x="133" y="63"/>
                </a:lnTo>
                <a:lnTo>
                  <a:pt x="133" y="58"/>
                </a:lnTo>
                <a:lnTo>
                  <a:pt x="133" y="54"/>
                </a:lnTo>
                <a:lnTo>
                  <a:pt x="132" y="50"/>
                </a:lnTo>
                <a:lnTo>
                  <a:pt x="131" y="46"/>
                </a:lnTo>
                <a:lnTo>
                  <a:pt x="129" y="43"/>
                </a:lnTo>
                <a:lnTo>
                  <a:pt x="128" y="38"/>
                </a:lnTo>
                <a:lnTo>
                  <a:pt x="125" y="35"/>
                </a:lnTo>
                <a:lnTo>
                  <a:pt x="123" y="31"/>
                </a:lnTo>
                <a:lnTo>
                  <a:pt x="121" y="28"/>
                </a:lnTo>
                <a:lnTo>
                  <a:pt x="119" y="25"/>
                </a:lnTo>
                <a:lnTo>
                  <a:pt x="115" y="21"/>
                </a:lnTo>
                <a:lnTo>
                  <a:pt x="113" y="18"/>
                </a:lnTo>
                <a:lnTo>
                  <a:pt x="110" y="16"/>
                </a:lnTo>
                <a:lnTo>
                  <a:pt x="106" y="12"/>
                </a:lnTo>
                <a:lnTo>
                  <a:pt x="103" y="10"/>
                </a:lnTo>
                <a:lnTo>
                  <a:pt x="100" y="8"/>
                </a:lnTo>
                <a:lnTo>
                  <a:pt x="95" y="7"/>
                </a:lnTo>
                <a:lnTo>
                  <a:pt x="92" y="4"/>
                </a:lnTo>
                <a:lnTo>
                  <a:pt x="88" y="3"/>
                </a:lnTo>
                <a:lnTo>
                  <a:pt x="84" y="2"/>
                </a:lnTo>
                <a:lnTo>
                  <a:pt x="79" y="1"/>
                </a:lnTo>
                <a:lnTo>
                  <a:pt x="76" y="1"/>
                </a:lnTo>
                <a:lnTo>
                  <a:pt x="71" y="0"/>
                </a:lnTo>
                <a:lnTo>
                  <a:pt x="67" y="0"/>
                </a:lnTo>
                <a:lnTo>
                  <a:pt x="62" y="0"/>
                </a:lnTo>
                <a:lnTo>
                  <a:pt x="59" y="1"/>
                </a:lnTo>
                <a:lnTo>
                  <a:pt x="54" y="1"/>
                </a:lnTo>
                <a:lnTo>
                  <a:pt x="50" y="2"/>
                </a:lnTo>
                <a:lnTo>
                  <a:pt x="47" y="3"/>
                </a:lnTo>
                <a:lnTo>
                  <a:pt x="42" y="4"/>
                </a:lnTo>
                <a:lnTo>
                  <a:pt x="39" y="7"/>
                </a:lnTo>
                <a:lnTo>
                  <a:pt x="35" y="8"/>
                </a:lnTo>
                <a:lnTo>
                  <a:pt x="31" y="10"/>
                </a:lnTo>
                <a:lnTo>
                  <a:pt x="27" y="12"/>
                </a:lnTo>
                <a:lnTo>
                  <a:pt x="24" y="16"/>
                </a:lnTo>
                <a:lnTo>
                  <a:pt x="22" y="18"/>
                </a:lnTo>
                <a:lnTo>
                  <a:pt x="18" y="21"/>
                </a:lnTo>
                <a:lnTo>
                  <a:pt x="15" y="25"/>
                </a:lnTo>
                <a:lnTo>
                  <a:pt x="13" y="28"/>
                </a:lnTo>
                <a:lnTo>
                  <a:pt x="10" y="31"/>
                </a:lnTo>
                <a:lnTo>
                  <a:pt x="8" y="35"/>
                </a:lnTo>
                <a:lnTo>
                  <a:pt x="6" y="38"/>
                </a:lnTo>
                <a:lnTo>
                  <a:pt x="5" y="43"/>
                </a:lnTo>
                <a:lnTo>
                  <a:pt x="4" y="46"/>
                </a:lnTo>
                <a:lnTo>
                  <a:pt x="3" y="50"/>
                </a:lnTo>
                <a:lnTo>
                  <a:pt x="1" y="54"/>
                </a:lnTo>
                <a:lnTo>
                  <a:pt x="0" y="58"/>
                </a:lnTo>
                <a:lnTo>
                  <a:pt x="0" y="63"/>
                </a:lnTo>
                <a:lnTo>
                  <a:pt x="0" y="67"/>
                </a:lnTo>
                <a:lnTo>
                  <a:pt x="0" y="71"/>
                </a:lnTo>
                <a:lnTo>
                  <a:pt x="0" y="75"/>
                </a:lnTo>
                <a:lnTo>
                  <a:pt x="1" y="80"/>
                </a:lnTo>
                <a:lnTo>
                  <a:pt x="3" y="83"/>
                </a:lnTo>
                <a:lnTo>
                  <a:pt x="4" y="88"/>
                </a:lnTo>
                <a:lnTo>
                  <a:pt x="5" y="91"/>
                </a:lnTo>
                <a:lnTo>
                  <a:pt x="6" y="96"/>
                </a:lnTo>
                <a:lnTo>
                  <a:pt x="8" y="99"/>
                </a:lnTo>
                <a:lnTo>
                  <a:pt x="10" y="102"/>
                </a:lnTo>
                <a:lnTo>
                  <a:pt x="13" y="106"/>
                </a:lnTo>
                <a:lnTo>
                  <a:pt x="15" y="109"/>
                </a:lnTo>
                <a:lnTo>
                  <a:pt x="18" y="113"/>
                </a:lnTo>
                <a:lnTo>
                  <a:pt x="22" y="116"/>
                </a:lnTo>
                <a:lnTo>
                  <a:pt x="24" y="118"/>
                </a:lnTo>
                <a:lnTo>
                  <a:pt x="27" y="122"/>
                </a:lnTo>
                <a:lnTo>
                  <a:pt x="31" y="124"/>
                </a:lnTo>
                <a:lnTo>
                  <a:pt x="35" y="126"/>
                </a:lnTo>
                <a:lnTo>
                  <a:pt x="39" y="127"/>
                </a:lnTo>
                <a:lnTo>
                  <a:pt x="42" y="129"/>
                </a:lnTo>
                <a:lnTo>
                  <a:pt x="47" y="131"/>
                </a:lnTo>
                <a:lnTo>
                  <a:pt x="50" y="132"/>
                </a:lnTo>
                <a:lnTo>
                  <a:pt x="54" y="133"/>
                </a:lnTo>
                <a:lnTo>
                  <a:pt x="59" y="134"/>
                </a:lnTo>
                <a:lnTo>
                  <a:pt x="62" y="134"/>
                </a:lnTo>
                <a:lnTo>
                  <a:pt x="67" y="134"/>
                </a:lnTo>
                <a:lnTo>
                  <a:pt x="71" y="134"/>
                </a:lnTo>
                <a:lnTo>
                  <a:pt x="76" y="134"/>
                </a:lnTo>
                <a:lnTo>
                  <a:pt x="79" y="133"/>
                </a:lnTo>
                <a:lnTo>
                  <a:pt x="84" y="132"/>
                </a:lnTo>
                <a:lnTo>
                  <a:pt x="88" y="131"/>
                </a:lnTo>
                <a:lnTo>
                  <a:pt x="92" y="129"/>
                </a:lnTo>
                <a:lnTo>
                  <a:pt x="95" y="127"/>
                </a:lnTo>
                <a:lnTo>
                  <a:pt x="100" y="126"/>
                </a:lnTo>
                <a:lnTo>
                  <a:pt x="103" y="124"/>
                </a:lnTo>
                <a:lnTo>
                  <a:pt x="106" y="122"/>
                </a:lnTo>
                <a:lnTo>
                  <a:pt x="110" y="118"/>
                </a:lnTo>
                <a:lnTo>
                  <a:pt x="113" y="116"/>
                </a:lnTo>
                <a:lnTo>
                  <a:pt x="115" y="113"/>
                </a:lnTo>
                <a:lnTo>
                  <a:pt x="119" y="109"/>
                </a:lnTo>
                <a:lnTo>
                  <a:pt x="121" y="106"/>
                </a:lnTo>
                <a:lnTo>
                  <a:pt x="123" y="102"/>
                </a:lnTo>
                <a:lnTo>
                  <a:pt x="125" y="99"/>
                </a:lnTo>
                <a:lnTo>
                  <a:pt x="128" y="96"/>
                </a:lnTo>
                <a:lnTo>
                  <a:pt x="129" y="91"/>
                </a:lnTo>
                <a:lnTo>
                  <a:pt x="131" y="88"/>
                </a:lnTo>
                <a:lnTo>
                  <a:pt x="132" y="83"/>
                </a:lnTo>
                <a:lnTo>
                  <a:pt x="133" y="80"/>
                </a:lnTo>
                <a:lnTo>
                  <a:pt x="133" y="75"/>
                </a:lnTo>
                <a:lnTo>
                  <a:pt x="133" y="71"/>
                </a:lnTo>
                <a:lnTo>
                  <a:pt x="134" y="6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2658" name="Rectangle 95"/>
          <p:cNvSpPr>
            <a:spLocks noChangeArrowheads="1"/>
          </p:cNvSpPr>
          <p:nvPr/>
        </p:nvSpPr>
        <p:spPr bwMode="auto">
          <a:xfrm>
            <a:off x="0" y="0"/>
            <a:ext cx="9144000" cy="620713"/>
          </a:xfrm>
          <a:prstGeom prst="rect">
            <a:avLst/>
          </a:prstGeom>
          <a:noFill/>
          <a:ln>
            <a:noFill/>
          </a:ln>
          <a:extLst>
            <a:ext uri="{909E8E84-426E-40DD-AFC4-6F175D3DCCD1}">
              <a14:hiddenFill xmlns:a14="http://schemas.microsoft.com/office/drawing/2010/main">
                <a:gradFill rotWithShape="0">
                  <a:gsLst>
                    <a:gs pos="0">
                      <a:srgbClr val="CCFFCC"/>
                    </a:gs>
                    <a:gs pos="50000">
                      <a:srgbClr val="FFFFFF"/>
                    </a:gs>
                    <a:gs pos="100000">
                      <a:srgbClr val="CCFFCC"/>
                    </a:gs>
                  </a:gsLst>
                  <a:lin ang="2700000" scaled="1"/>
                </a:gra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indent="101600" algn="l">
              <a:spcBef>
                <a:spcPct val="20000"/>
              </a:spcBef>
              <a:buChar char="•"/>
              <a:defRPr kumimoji="1" sz="3200">
                <a:solidFill>
                  <a:schemeClr val="tx1"/>
                </a:solidFill>
                <a:latin typeface="Times New Roman" pitchFamily="18" charset="0"/>
                <a:ea typeface="宋体" pitchFamily="2" charset="-122"/>
              </a:defRPr>
            </a:lvl1pPr>
            <a:lvl2pPr marL="863600" indent="-285750" algn="l">
              <a:spcBef>
                <a:spcPct val="20000"/>
              </a:spcBef>
              <a:buChar char="–"/>
              <a:defRPr kumimoji="1" sz="2800">
                <a:solidFill>
                  <a:schemeClr val="tx1"/>
                </a:solidFill>
                <a:latin typeface="Times New Roman" pitchFamily="18" charset="0"/>
                <a:ea typeface="宋体" pitchFamily="2" charset="-122"/>
              </a:defRPr>
            </a:lvl2pPr>
            <a:lvl3pPr marL="10541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8.</a:t>
            </a:r>
            <a:r>
              <a:rPr lang="zh-CN" altLang="en-US" sz="4000" b="1">
                <a:solidFill>
                  <a:srgbClr val="FF0000"/>
                </a:solidFill>
                <a:latin typeface="黑体" pitchFamily="2" charset="-122"/>
                <a:ea typeface="黑体" pitchFamily="2" charset="-122"/>
              </a:rPr>
              <a:t>求两平面的交线。</a:t>
            </a:r>
          </a:p>
        </p:txBody>
      </p:sp>
      <p:sp>
        <p:nvSpPr>
          <p:cNvPr id="572512" name="Rectangle 96"/>
          <p:cNvSpPr>
            <a:spLocks noChangeArrowheads="1"/>
          </p:cNvSpPr>
          <p:nvPr/>
        </p:nvSpPr>
        <p:spPr bwMode="auto">
          <a:xfrm>
            <a:off x="107950" y="792163"/>
            <a:ext cx="3816350" cy="620712"/>
          </a:xfrm>
          <a:prstGeom prst="rect">
            <a:avLst/>
          </a:prstGeom>
          <a:noFill/>
          <a:ln>
            <a:noFill/>
          </a:ln>
          <a:extLst>
            <a:ext uri="{909E8E84-426E-40DD-AFC4-6F175D3DCCD1}">
              <a14:hiddenFill xmlns:a14="http://schemas.microsoft.com/office/drawing/2010/main">
                <a:gradFill rotWithShape="0">
                  <a:gsLst>
                    <a:gs pos="0">
                      <a:srgbClr val="CCFFCC"/>
                    </a:gs>
                    <a:gs pos="50000">
                      <a:srgbClr val="FFFFFF"/>
                    </a:gs>
                    <a:gs pos="100000">
                      <a:srgbClr val="CCFFCC"/>
                    </a:gs>
                  </a:gsLst>
                  <a:lin ang="2700000" scaled="1"/>
                </a:gra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indent="101600" algn="l">
              <a:spcBef>
                <a:spcPct val="20000"/>
              </a:spcBef>
              <a:buChar char="•"/>
              <a:defRPr kumimoji="1" sz="3200">
                <a:solidFill>
                  <a:schemeClr val="tx1"/>
                </a:solidFill>
                <a:latin typeface="Times New Roman" pitchFamily="18" charset="0"/>
                <a:ea typeface="宋体" pitchFamily="2" charset="-122"/>
              </a:defRPr>
            </a:lvl1pPr>
            <a:lvl2pPr marL="863600" indent="-285750" algn="l">
              <a:spcBef>
                <a:spcPct val="20000"/>
              </a:spcBef>
              <a:buChar char="–"/>
              <a:defRPr kumimoji="1" sz="2800">
                <a:solidFill>
                  <a:schemeClr val="tx1"/>
                </a:solidFill>
                <a:latin typeface="Times New Roman" pitchFamily="18" charset="0"/>
                <a:ea typeface="宋体" pitchFamily="2" charset="-122"/>
              </a:defRPr>
            </a:lvl2pPr>
            <a:lvl3pPr marL="10541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solidFill>
                  <a:srgbClr val="FF0000"/>
                </a:solidFill>
                <a:latin typeface="黑体" pitchFamily="2" charset="-122"/>
                <a:ea typeface="黑体" pitchFamily="2" charset="-122"/>
              </a:rPr>
              <a:t>求交点</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7241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572512"/>
                                        </p:tgtEl>
                                        <p:attrNameLst>
                                          <p:attrName>style.visibility</p:attrName>
                                        </p:attrNameLst>
                                      </p:cBhvr>
                                      <p:to>
                                        <p:strVal val="visible"/>
                                      </p:to>
                                    </p:set>
                                    <p:animEffect transition="in" filter="wipe(left)">
                                      <p:cBhvr>
                                        <p:cTn id="11" dur="500"/>
                                        <p:tgtEl>
                                          <p:spTgt spid="572512"/>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nodeType="clickEffect">
                                  <p:stCondLst>
                                    <p:cond delay="0"/>
                                  </p:stCondLst>
                                  <p:childTnLst>
                                    <p:set>
                                      <p:cBhvr>
                                        <p:cTn id="15" dur="1" fill="hold">
                                          <p:stCondLst>
                                            <p:cond delay="0"/>
                                          </p:stCondLst>
                                        </p:cTn>
                                        <p:tgtEl>
                                          <p:spTgt spid="572486"/>
                                        </p:tgtEl>
                                        <p:attrNameLst>
                                          <p:attrName>style.visibility</p:attrName>
                                        </p:attrNameLst>
                                      </p:cBhvr>
                                      <p:to>
                                        <p:strVal val="visible"/>
                                      </p:to>
                                    </p:set>
                                    <p:animEffect transition="in" filter="wipe(left)">
                                      <p:cBhvr>
                                        <p:cTn id="16" dur="500"/>
                                        <p:tgtEl>
                                          <p:spTgt spid="57248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572495"/>
                                        </p:tgtEl>
                                        <p:attrNameLst>
                                          <p:attrName>style.visibility</p:attrName>
                                        </p:attrNameLst>
                                      </p:cBhvr>
                                      <p:to>
                                        <p:strVal val="visible"/>
                                      </p:to>
                                    </p:set>
                                    <p:animEffect transition="in" filter="wipe(up)">
                                      <p:cBhvr>
                                        <p:cTn id="21" dur="500"/>
                                        <p:tgtEl>
                                          <p:spTgt spid="572495"/>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grpId="0" nodeType="clickEffect">
                                  <p:stCondLst>
                                    <p:cond delay="0"/>
                                  </p:stCondLst>
                                  <p:childTnLst>
                                    <p:set>
                                      <p:cBhvr>
                                        <p:cTn id="25" dur="1" fill="hold">
                                          <p:stCondLst>
                                            <p:cond delay="0"/>
                                          </p:stCondLst>
                                        </p:cTn>
                                        <p:tgtEl>
                                          <p:spTgt spid="572496"/>
                                        </p:tgtEl>
                                        <p:attrNameLst>
                                          <p:attrName>style.visibility</p:attrName>
                                        </p:attrNameLst>
                                      </p:cBhvr>
                                      <p:to>
                                        <p:strVal val="visible"/>
                                      </p:to>
                                    </p:set>
                                    <p:animEffect transition="in" filter="wipe(up)">
                                      <p:cBhvr>
                                        <p:cTn id="26" dur="500"/>
                                        <p:tgtEl>
                                          <p:spTgt spid="572496"/>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4" fill="hold" grpId="0" nodeType="clickEffect">
                                  <p:stCondLst>
                                    <p:cond delay="0"/>
                                  </p:stCondLst>
                                  <p:childTnLst>
                                    <p:set>
                                      <p:cBhvr>
                                        <p:cTn id="30" dur="1" fill="hold">
                                          <p:stCondLst>
                                            <p:cond delay="0"/>
                                          </p:stCondLst>
                                        </p:cTn>
                                        <p:tgtEl>
                                          <p:spTgt spid="572497"/>
                                        </p:tgtEl>
                                        <p:attrNameLst>
                                          <p:attrName>style.visibility</p:attrName>
                                        </p:attrNameLst>
                                      </p:cBhvr>
                                      <p:to>
                                        <p:strVal val="visible"/>
                                      </p:to>
                                    </p:set>
                                    <p:animEffect transition="in" filter="wipe(down)">
                                      <p:cBhvr>
                                        <p:cTn id="31" dur="500"/>
                                        <p:tgtEl>
                                          <p:spTgt spid="572497"/>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572507"/>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4" fill="hold" grpId="0" nodeType="clickEffect">
                                  <p:stCondLst>
                                    <p:cond delay="0"/>
                                  </p:stCondLst>
                                  <p:childTnLst>
                                    <p:set>
                                      <p:cBhvr>
                                        <p:cTn id="39" dur="1" fill="hold">
                                          <p:stCondLst>
                                            <p:cond delay="0"/>
                                          </p:stCondLst>
                                        </p:cTn>
                                        <p:tgtEl>
                                          <p:spTgt spid="572500"/>
                                        </p:tgtEl>
                                        <p:attrNameLst>
                                          <p:attrName>style.visibility</p:attrName>
                                        </p:attrNameLst>
                                      </p:cBhvr>
                                      <p:to>
                                        <p:strVal val="visible"/>
                                      </p:to>
                                    </p:set>
                                    <p:animEffect transition="in" filter="wipe(down)">
                                      <p:cBhvr>
                                        <p:cTn id="40" dur="500"/>
                                        <p:tgtEl>
                                          <p:spTgt spid="572500"/>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572510"/>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22" presetClass="entr" presetSubtype="1" fill="hold" grpId="0" nodeType="clickEffect">
                                  <p:stCondLst>
                                    <p:cond delay="0"/>
                                  </p:stCondLst>
                                  <p:childTnLst>
                                    <p:set>
                                      <p:cBhvr>
                                        <p:cTn id="48" dur="1" fill="hold">
                                          <p:stCondLst>
                                            <p:cond delay="0"/>
                                          </p:stCondLst>
                                        </p:cTn>
                                        <p:tgtEl>
                                          <p:spTgt spid="572498"/>
                                        </p:tgtEl>
                                        <p:attrNameLst>
                                          <p:attrName>style.visibility</p:attrName>
                                        </p:attrNameLst>
                                      </p:cBhvr>
                                      <p:to>
                                        <p:strVal val="visible"/>
                                      </p:to>
                                    </p:set>
                                    <p:animEffect transition="in" filter="wipe(up)">
                                      <p:cBhvr>
                                        <p:cTn id="49" dur="500"/>
                                        <p:tgtEl>
                                          <p:spTgt spid="572498"/>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22" presetClass="entr" presetSubtype="1" fill="hold" grpId="0" nodeType="clickEffect">
                                  <p:stCondLst>
                                    <p:cond delay="0"/>
                                  </p:stCondLst>
                                  <p:childTnLst>
                                    <p:set>
                                      <p:cBhvr>
                                        <p:cTn id="53" dur="1" fill="hold">
                                          <p:stCondLst>
                                            <p:cond delay="0"/>
                                          </p:stCondLst>
                                        </p:cTn>
                                        <p:tgtEl>
                                          <p:spTgt spid="572499"/>
                                        </p:tgtEl>
                                        <p:attrNameLst>
                                          <p:attrName>style.visibility</p:attrName>
                                        </p:attrNameLst>
                                      </p:cBhvr>
                                      <p:to>
                                        <p:strVal val="visible"/>
                                      </p:to>
                                    </p:set>
                                    <p:animEffect transition="in" filter="wipe(up)">
                                      <p:cBhvr>
                                        <p:cTn id="54" dur="500"/>
                                        <p:tgtEl>
                                          <p:spTgt spid="572499"/>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22" presetClass="entr" presetSubtype="4" fill="hold" nodeType="clickEffect">
                                  <p:stCondLst>
                                    <p:cond delay="0"/>
                                  </p:stCondLst>
                                  <p:childTnLst>
                                    <p:set>
                                      <p:cBhvr>
                                        <p:cTn id="58" dur="1" fill="hold">
                                          <p:stCondLst>
                                            <p:cond delay="0"/>
                                          </p:stCondLst>
                                        </p:cTn>
                                        <p:tgtEl>
                                          <p:spTgt spid="572501"/>
                                        </p:tgtEl>
                                        <p:attrNameLst>
                                          <p:attrName>style.visibility</p:attrName>
                                        </p:attrNameLst>
                                      </p:cBhvr>
                                      <p:to>
                                        <p:strVal val="visible"/>
                                      </p:to>
                                    </p:set>
                                    <p:animEffect transition="in" filter="wipe(down)">
                                      <p:cBhvr>
                                        <p:cTn id="59" dur="500"/>
                                        <p:tgtEl>
                                          <p:spTgt spid="572501"/>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572509"/>
                                        </p:tgtEl>
                                        <p:attrNameLst>
                                          <p:attrName>style.visibility</p:attrName>
                                        </p:attrNameLst>
                                      </p:cBhvr>
                                      <p:to>
                                        <p:strVal val="visible"/>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22" presetClass="entr" presetSubtype="4" fill="hold" grpId="0" nodeType="clickEffect">
                                  <p:stCondLst>
                                    <p:cond delay="0"/>
                                  </p:stCondLst>
                                  <p:childTnLst>
                                    <p:set>
                                      <p:cBhvr>
                                        <p:cTn id="67" dur="1" fill="hold">
                                          <p:stCondLst>
                                            <p:cond delay="0"/>
                                          </p:stCondLst>
                                        </p:cTn>
                                        <p:tgtEl>
                                          <p:spTgt spid="572504"/>
                                        </p:tgtEl>
                                        <p:attrNameLst>
                                          <p:attrName>style.visibility</p:attrName>
                                        </p:attrNameLst>
                                      </p:cBhvr>
                                      <p:to>
                                        <p:strVal val="visible"/>
                                      </p:to>
                                    </p:set>
                                    <p:animEffect transition="in" filter="wipe(down)">
                                      <p:cBhvr>
                                        <p:cTn id="68" dur="500"/>
                                        <p:tgtEl>
                                          <p:spTgt spid="572504"/>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572508"/>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572506"/>
                                        </p:tgtEl>
                                        <p:attrNameLst>
                                          <p:attrName>style.visibility</p:attrName>
                                        </p:attrNameLst>
                                      </p:cBhvr>
                                      <p:to>
                                        <p:strVal val="visible"/>
                                      </p:to>
                                    </p:set>
                                    <p:animEffect transition="in" filter="wipe(left)">
                                      <p:cBhvr>
                                        <p:cTn id="77" dur="500"/>
                                        <p:tgtEl>
                                          <p:spTgt spid="572506"/>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572505"/>
                                        </p:tgtEl>
                                        <p:attrNameLst>
                                          <p:attrName>style.visibility</p:attrName>
                                        </p:attrNameLst>
                                      </p:cBhvr>
                                      <p:to>
                                        <p:strVal val="visible"/>
                                      </p:to>
                                    </p:set>
                                    <p:animEffect transition="in" filter="wipe(left)">
                                      <p:cBhvr>
                                        <p:cTn id="82" dur="500"/>
                                        <p:tgtEl>
                                          <p:spTgt spid="5725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495" grpId="0" animBg="1"/>
      <p:bldP spid="572496" grpId="0" animBg="1"/>
      <p:bldP spid="572497" grpId="0" animBg="1"/>
      <p:bldP spid="572498" grpId="0" animBg="1"/>
      <p:bldP spid="572499" grpId="0" animBg="1"/>
      <p:bldP spid="572500" grpId="0" animBg="1"/>
      <p:bldP spid="572504" grpId="0" animBg="1"/>
      <p:bldP spid="572505" grpId="0" animBg="1"/>
      <p:bldP spid="572506" grpId="0" animBg="1"/>
      <p:bldP spid="572507" grpId="0" animBg="1"/>
      <p:bldP spid="572508" grpId="0" animBg="1"/>
      <p:bldP spid="572509" grpId="0" animBg="1"/>
      <p:bldP spid="572510" grpId="0" animBg="1"/>
      <p:bldP spid="572512"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666" name="Group 2"/>
          <p:cNvGrpSpPr>
            <a:grpSpLocks/>
          </p:cNvGrpSpPr>
          <p:nvPr/>
        </p:nvGrpSpPr>
        <p:grpSpPr bwMode="auto">
          <a:xfrm>
            <a:off x="2876550" y="188913"/>
            <a:ext cx="5583238" cy="6473825"/>
            <a:chOff x="1812" y="119"/>
            <a:chExt cx="3517" cy="4078"/>
          </a:xfrm>
        </p:grpSpPr>
        <p:sp>
          <p:nvSpPr>
            <p:cNvPr id="113710" name="Line 3"/>
            <p:cNvSpPr>
              <a:spLocks noChangeShapeType="1"/>
            </p:cNvSpPr>
            <p:nvPr/>
          </p:nvSpPr>
          <p:spPr bwMode="auto">
            <a:xfrm flipH="1" flipV="1">
              <a:off x="3945" y="2817"/>
              <a:ext cx="1226" cy="36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11" name="Line 4"/>
            <p:cNvSpPr>
              <a:spLocks noChangeShapeType="1"/>
            </p:cNvSpPr>
            <p:nvPr/>
          </p:nvSpPr>
          <p:spPr bwMode="auto">
            <a:xfrm flipH="1" flipV="1">
              <a:off x="4253" y="3759"/>
              <a:ext cx="396" cy="32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12" name="Line 5"/>
            <p:cNvSpPr>
              <a:spLocks noChangeShapeType="1"/>
            </p:cNvSpPr>
            <p:nvPr/>
          </p:nvSpPr>
          <p:spPr bwMode="auto">
            <a:xfrm>
              <a:off x="4649" y="296"/>
              <a:ext cx="522" cy="71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13" name="Line 6"/>
            <p:cNvSpPr>
              <a:spLocks noChangeShapeType="1"/>
            </p:cNvSpPr>
            <p:nvPr/>
          </p:nvSpPr>
          <p:spPr bwMode="auto">
            <a:xfrm flipH="1">
              <a:off x="4064" y="1015"/>
              <a:ext cx="1107" cy="39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14" name="Line 7"/>
            <p:cNvSpPr>
              <a:spLocks noChangeShapeType="1"/>
            </p:cNvSpPr>
            <p:nvPr/>
          </p:nvSpPr>
          <p:spPr bwMode="auto">
            <a:xfrm flipV="1">
              <a:off x="2638" y="1599"/>
              <a:ext cx="408" cy="33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15" name="Freeform 8"/>
            <p:cNvSpPr>
              <a:spLocks/>
            </p:cNvSpPr>
            <p:nvPr/>
          </p:nvSpPr>
          <p:spPr bwMode="auto">
            <a:xfrm>
              <a:off x="4599" y="161"/>
              <a:ext cx="42" cy="85"/>
            </a:xfrm>
            <a:custGeom>
              <a:avLst/>
              <a:gdLst>
                <a:gd name="T0" fmla="*/ 0 w 82"/>
                <a:gd name="T1" fmla="*/ 27 h 152"/>
                <a:gd name="T2" fmla="*/ 6 w 82"/>
                <a:gd name="T3" fmla="*/ 0 h 152"/>
                <a:gd name="T4" fmla="*/ 11 w 82"/>
                <a:gd name="T5" fmla="*/ 0 h 152"/>
                <a:gd name="T6" fmla="*/ 0 60000 65536"/>
                <a:gd name="T7" fmla="*/ 0 60000 65536"/>
                <a:gd name="T8" fmla="*/ 0 60000 65536"/>
              </a:gdLst>
              <a:ahLst/>
              <a:cxnLst>
                <a:cxn ang="T6">
                  <a:pos x="T0" y="T1"/>
                </a:cxn>
                <a:cxn ang="T7">
                  <a:pos x="T2" y="T3"/>
                </a:cxn>
                <a:cxn ang="T8">
                  <a:pos x="T4" y="T5"/>
                </a:cxn>
              </a:cxnLst>
              <a:rect l="0" t="0" r="r" b="b"/>
              <a:pathLst>
                <a:path w="82" h="152">
                  <a:moveTo>
                    <a:pt x="0" y="152"/>
                  </a:moveTo>
                  <a:lnTo>
                    <a:pt x="41" y="0"/>
                  </a:lnTo>
                  <a:lnTo>
                    <a:pt x="8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16" name="Freeform 9"/>
            <p:cNvSpPr>
              <a:spLocks/>
            </p:cNvSpPr>
            <p:nvPr/>
          </p:nvSpPr>
          <p:spPr bwMode="auto">
            <a:xfrm>
              <a:off x="4641" y="161"/>
              <a:ext cx="12" cy="27"/>
            </a:xfrm>
            <a:custGeom>
              <a:avLst/>
              <a:gdLst>
                <a:gd name="T0" fmla="*/ 3 w 21"/>
                <a:gd name="T1" fmla="*/ 10 h 45"/>
                <a:gd name="T2" fmla="*/ 3 w 21"/>
                <a:gd name="T3" fmla="*/ 8 h 45"/>
                <a:gd name="T4" fmla="*/ 3 w 21"/>
                <a:gd name="T5" fmla="*/ 8 h 45"/>
                <a:gd name="T6" fmla="*/ 4 w 21"/>
                <a:gd name="T7" fmla="*/ 6 h 45"/>
                <a:gd name="T8" fmla="*/ 4 w 21"/>
                <a:gd name="T9" fmla="*/ 5 h 45"/>
                <a:gd name="T10" fmla="*/ 3 w 21"/>
                <a:gd name="T11" fmla="*/ 5 h 45"/>
                <a:gd name="T12" fmla="*/ 3 w 21"/>
                <a:gd name="T13" fmla="*/ 4 h 45"/>
                <a:gd name="T14" fmla="*/ 3 w 21"/>
                <a:gd name="T15" fmla="*/ 3 h 45"/>
                <a:gd name="T16" fmla="*/ 3 w 21"/>
                <a:gd name="T17" fmla="*/ 2 h 45"/>
                <a:gd name="T18" fmla="*/ 3 w 21"/>
                <a:gd name="T19" fmla="*/ 1 h 45"/>
                <a:gd name="T20" fmla="*/ 2 w 21"/>
                <a:gd name="T21" fmla="*/ 1 h 45"/>
                <a:gd name="T22" fmla="*/ 2 w 21"/>
                <a:gd name="T23" fmla="*/ 1 h 45"/>
                <a:gd name="T24" fmla="*/ 1 w 21"/>
                <a:gd name="T25" fmla="*/ 1 h 45"/>
                <a:gd name="T26" fmla="*/ 1 w 21"/>
                <a:gd name="T27" fmla="*/ 0 h 45"/>
                <a:gd name="T28" fmla="*/ 0 w 21"/>
                <a:gd name="T29" fmla="*/ 0 h 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45">
                  <a:moveTo>
                    <a:pt x="19" y="45"/>
                  </a:moveTo>
                  <a:lnTo>
                    <a:pt x="20" y="39"/>
                  </a:lnTo>
                  <a:lnTo>
                    <a:pt x="20" y="35"/>
                  </a:lnTo>
                  <a:lnTo>
                    <a:pt x="21" y="29"/>
                  </a:lnTo>
                  <a:lnTo>
                    <a:pt x="21" y="25"/>
                  </a:lnTo>
                  <a:lnTo>
                    <a:pt x="20" y="21"/>
                  </a:lnTo>
                  <a:lnTo>
                    <a:pt x="19" y="17"/>
                  </a:lnTo>
                  <a:lnTo>
                    <a:pt x="18" y="13"/>
                  </a:lnTo>
                  <a:lnTo>
                    <a:pt x="16" y="10"/>
                  </a:lnTo>
                  <a:lnTo>
                    <a:pt x="14" y="7"/>
                  </a:lnTo>
                  <a:lnTo>
                    <a:pt x="12" y="4"/>
                  </a:lnTo>
                  <a:lnTo>
                    <a:pt x="9" y="2"/>
                  </a:lnTo>
                  <a:lnTo>
                    <a:pt x="5"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17" name="Line 10"/>
            <p:cNvSpPr>
              <a:spLocks noChangeShapeType="1"/>
            </p:cNvSpPr>
            <p:nvPr/>
          </p:nvSpPr>
          <p:spPr bwMode="auto">
            <a:xfrm flipH="1">
              <a:off x="4637" y="188"/>
              <a:ext cx="16"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18" name="Line 11"/>
            <p:cNvSpPr>
              <a:spLocks noChangeShapeType="1"/>
            </p:cNvSpPr>
            <p:nvPr/>
          </p:nvSpPr>
          <p:spPr bwMode="auto">
            <a:xfrm flipH="1">
              <a:off x="4683" y="119"/>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19" name="Freeform 12"/>
            <p:cNvSpPr>
              <a:spLocks/>
            </p:cNvSpPr>
            <p:nvPr/>
          </p:nvSpPr>
          <p:spPr bwMode="auto">
            <a:xfrm>
              <a:off x="4679" y="4112"/>
              <a:ext cx="47" cy="85"/>
            </a:xfrm>
            <a:custGeom>
              <a:avLst/>
              <a:gdLst>
                <a:gd name="T0" fmla="*/ 0 w 82"/>
                <a:gd name="T1" fmla="*/ 27 h 152"/>
                <a:gd name="T2" fmla="*/ 8 w 82"/>
                <a:gd name="T3" fmla="*/ 0 h 152"/>
                <a:gd name="T4" fmla="*/ 15 w 82"/>
                <a:gd name="T5" fmla="*/ 0 h 152"/>
                <a:gd name="T6" fmla="*/ 0 60000 65536"/>
                <a:gd name="T7" fmla="*/ 0 60000 65536"/>
                <a:gd name="T8" fmla="*/ 0 60000 65536"/>
              </a:gdLst>
              <a:ahLst/>
              <a:cxnLst>
                <a:cxn ang="T6">
                  <a:pos x="T0" y="T1"/>
                </a:cxn>
                <a:cxn ang="T7">
                  <a:pos x="T2" y="T3"/>
                </a:cxn>
                <a:cxn ang="T8">
                  <a:pos x="T4" y="T5"/>
                </a:cxn>
              </a:cxnLst>
              <a:rect l="0" t="0" r="r" b="b"/>
              <a:pathLst>
                <a:path w="82" h="152">
                  <a:moveTo>
                    <a:pt x="0" y="152"/>
                  </a:moveTo>
                  <a:lnTo>
                    <a:pt x="41" y="0"/>
                  </a:lnTo>
                  <a:lnTo>
                    <a:pt x="8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20" name="Freeform 13"/>
            <p:cNvSpPr>
              <a:spLocks/>
            </p:cNvSpPr>
            <p:nvPr/>
          </p:nvSpPr>
          <p:spPr bwMode="auto">
            <a:xfrm>
              <a:off x="4726" y="4112"/>
              <a:ext cx="11" cy="27"/>
            </a:xfrm>
            <a:custGeom>
              <a:avLst/>
              <a:gdLst>
                <a:gd name="T0" fmla="*/ 3 w 21"/>
                <a:gd name="T1" fmla="*/ 10 h 44"/>
                <a:gd name="T2" fmla="*/ 3 w 21"/>
                <a:gd name="T3" fmla="*/ 9 h 44"/>
                <a:gd name="T4" fmla="*/ 3 w 21"/>
                <a:gd name="T5" fmla="*/ 7 h 44"/>
                <a:gd name="T6" fmla="*/ 3 w 21"/>
                <a:gd name="T7" fmla="*/ 7 h 44"/>
                <a:gd name="T8" fmla="*/ 3 w 21"/>
                <a:gd name="T9" fmla="*/ 6 h 44"/>
                <a:gd name="T10" fmla="*/ 3 w 21"/>
                <a:gd name="T11" fmla="*/ 4 h 44"/>
                <a:gd name="T12" fmla="*/ 3 w 21"/>
                <a:gd name="T13" fmla="*/ 4 h 44"/>
                <a:gd name="T14" fmla="*/ 3 w 21"/>
                <a:gd name="T15" fmla="*/ 2 h 44"/>
                <a:gd name="T16" fmla="*/ 2 w 21"/>
                <a:gd name="T17" fmla="*/ 2 h 44"/>
                <a:gd name="T18" fmla="*/ 2 w 21"/>
                <a:gd name="T19" fmla="*/ 1 h 44"/>
                <a:gd name="T20" fmla="*/ 2 w 21"/>
                <a:gd name="T21" fmla="*/ 1 h 44"/>
                <a:gd name="T22" fmla="*/ 2 w 21"/>
                <a:gd name="T23" fmla="*/ 1 h 44"/>
                <a:gd name="T24" fmla="*/ 1 w 21"/>
                <a:gd name="T25" fmla="*/ 1 h 44"/>
                <a:gd name="T26" fmla="*/ 1 w 21"/>
                <a:gd name="T27" fmla="*/ 0 h 44"/>
                <a:gd name="T28" fmla="*/ 0 w 21"/>
                <a:gd name="T29" fmla="*/ 0 h 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44">
                  <a:moveTo>
                    <a:pt x="19" y="44"/>
                  </a:moveTo>
                  <a:lnTo>
                    <a:pt x="20" y="39"/>
                  </a:lnTo>
                  <a:lnTo>
                    <a:pt x="21" y="33"/>
                  </a:lnTo>
                  <a:lnTo>
                    <a:pt x="21" y="29"/>
                  </a:lnTo>
                  <a:lnTo>
                    <a:pt x="21" y="24"/>
                  </a:lnTo>
                  <a:lnTo>
                    <a:pt x="20" y="20"/>
                  </a:lnTo>
                  <a:lnTo>
                    <a:pt x="20" y="15"/>
                  </a:lnTo>
                  <a:lnTo>
                    <a:pt x="18" y="12"/>
                  </a:lnTo>
                  <a:lnTo>
                    <a:pt x="16" y="9"/>
                  </a:lnTo>
                  <a:lnTo>
                    <a:pt x="14" y="6"/>
                  </a:lnTo>
                  <a:lnTo>
                    <a:pt x="12" y="3"/>
                  </a:lnTo>
                  <a:lnTo>
                    <a:pt x="9" y="2"/>
                  </a:lnTo>
                  <a:lnTo>
                    <a:pt x="6"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21" name="Line 14"/>
            <p:cNvSpPr>
              <a:spLocks noChangeShapeType="1"/>
            </p:cNvSpPr>
            <p:nvPr/>
          </p:nvSpPr>
          <p:spPr bwMode="auto">
            <a:xfrm flipH="1">
              <a:off x="4718" y="4139"/>
              <a:ext cx="15"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22" name="Freeform 15"/>
            <p:cNvSpPr>
              <a:spLocks/>
            </p:cNvSpPr>
            <p:nvPr/>
          </p:nvSpPr>
          <p:spPr bwMode="auto">
            <a:xfrm>
              <a:off x="5221" y="3182"/>
              <a:ext cx="8" cy="16"/>
            </a:xfrm>
            <a:custGeom>
              <a:avLst/>
              <a:gdLst>
                <a:gd name="T0" fmla="*/ 1 w 12"/>
                <a:gd name="T1" fmla="*/ 0 h 25"/>
                <a:gd name="T2" fmla="*/ 0 w 12"/>
                <a:gd name="T3" fmla="*/ 1 h 25"/>
                <a:gd name="T4" fmla="*/ 0 w 12"/>
                <a:gd name="T5" fmla="*/ 2 h 25"/>
                <a:gd name="T6" fmla="*/ 0 w 12"/>
                <a:gd name="T7" fmla="*/ 3 h 25"/>
                <a:gd name="T8" fmla="*/ 0 w 12"/>
                <a:gd name="T9" fmla="*/ 4 h 25"/>
                <a:gd name="T10" fmla="*/ 1 w 12"/>
                <a:gd name="T11" fmla="*/ 4 h 25"/>
                <a:gd name="T12" fmla="*/ 1 w 12"/>
                <a:gd name="T13" fmla="*/ 5 h 25"/>
                <a:gd name="T14" fmla="*/ 1 w 12"/>
                <a:gd name="T15" fmla="*/ 5 h 25"/>
                <a:gd name="T16" fmla="*/ 2 w 12"/>
                <a:gd name="T17" fmla="*/ 6 h 25"/>
                <a:gd name="T18" fmla="*/ 2 w 12"/>
                <a:gd name="T19" fmla="*/ 6 h 25"/>
                <a:gd name="T20" fmla="*/ 3 w 12"/>
                <a:gd name="T21" fmla="*/ 6 h 25"/>
                <a:gd name="T22" fmla="*/ 3 w 12"/>
                <a:gd name="T23" fmla="*/ 6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 h="25">
                  <a:moveTo>
                    <a:pt x="1" y="0"/>
                  </a:moveTo>
                  <a:lnTo>
                    <a:pt x="0" y="3"/>
                  </a:lnTo>
                  <a:lnTo>
                    <a:pt x="0" y="7"/>
                  </a:lnTo>
                  <a:lnTo>
                    <a:pt x="0" y="10"/>
                  </a:lnTo>
                  <a:lnTo>
                    <a:pt x="0" y="14"/>
                  </a:lnTo>
                  <a:lnTo>
                    <a:pt x="1" y="16"/>
                  </a:lnTo>
                  <a:lnTo>
                    <a:pt x="2" y="19"/>
                  </a:lnTo>
                  <a:lnTo>
                    <a:pt x="3" y="21"/>
                  </a:lnTo>
                  <a:lnTo>
                    <a:pt x="6" y="23"/>
                  </a:lnTo>
                  <a:lnTo>
                    <a:pt x="8" y="24"/>
                  </a:lnTo>
                  <a:lnTo>
                    <a:pt x="10" y="25"/>
                  </a:lnTo>
                  <a:lnTo>
                    <a:pt x="12" y="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23" name="Line 16"/>
            <p:cNvSpPr>
              <a:spLocks noChangeShapeType="1"/>
            </p:cNvSpPr>
            <p:nvPr/>
          </p:nvSpPr>
          <p:spPr bwMode="auto">
            <a:xfrm flipV="1">
              <a:off x="5221" y="3071"/>
              <a:ext cx="31"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24" name="Freeform 17"/>
            <p:cNvSpPr>
              <a:spLocks/>
            </p:cNvSpPr>
            <p:nvPr/>
          </p:nvSpPr>
          <p:spPr bwMode="auto">
            <a:xfrm>
              <a:off x="2535" y="1753"/>
              <a:ext cx="61" cy="84"/>
            </a:xfrm>
            <a:custGeom>
              <a:avLst/>
              <a:gdLst>
                <a:gd name="T0" fmla="*/ 0 w 117"/>
                <a:gd name="T1" fmla="*/ 25 h 153"/>
                <a:gd name="T2" fmla="*/ 6 w 117"/>
                <a:gd name="T3" fmla="*/ 0 h 153"/>
                <a:gd name="T4" fmla="*/ 17 w 117"/>
                <a:gd name="T5" fmla="*/ 0 h 153"/>
                <a:gd name="T6" fmla="*/ 0 60000 65536"/>
                <a:gd name="T7" fmla="*/ 0 60000 65536"/>
                <a:gd name="T8" fmla="*/ 0 60000 65536"/>
              </a:gdLst>
              <a:ahLst/>
              <a:cxnLst>
                <a:cxn ang="T6">
                  <a:pos x="T0" y="T1"/>
                </a:cxn>
                <a:cxn ang="T7">
                  <a:pos x="T2" y="T3"/>
                </a:cxn>
                <a:cxn ang="T8">
                  <a:pos x="T4" y="T5"/>
                </a:cxn>
              </a:cxnLst>
              <a:rect l="0" t="0" r="r" b="b"/>
              <a:pathLst>
                <a:path w="117" h="153">
                  <a:moveTo>
                    <a:pt x="0" y="153"/>
                  </a:moveTo>
                  <a:lnTo>
                    <a:pt x="42" y="0"/>
                  </a:lnTo>
                  <a:lnTo>
                    <a:pt x="117"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25" name="Freeform 18"/>
            <p:cNvSpPr>
              <a:spLocks/>
            </p:cNvSpPr>
            <p:nvPr/>
          </p:nvSpPr>
          <p:spPr bwMode="auto">
            <a:xfrm>
              <a:off x="2596" y="1753"/>
              <a:ext cx="12" cy="26"/>
            </a:xfrm>
            <a:custGeom>
              <a:avLst/>
              <a:gdLst>
                <a:gd name="T0" fmla="*/ 3 w 22"/>
                <a:gd name="T1" fmla="*/ 8 h 46"/>
                <a:gd name="T2" fmla="*/ 3 w 22"/>
                <a:gd name="T3" fmla="*/ 7 h 46"/>
                <a:gd name="T4" fmla="*/ 3 w 22"/>
                <a:gd name="T5" fmla="*/ 6 h 46"/>
                <a:gd name="T6" fmla="*/ 4 w 22"/>
                <a:gd name="T7" fmla="*/ 6 h 46"/>
                <a:gd name="T8" fmla="*/ 3 w 22"/>
                <a:gd name="T9" fmla="*/ 5 h 46"/>
                <a:gd name="T10" fmla="*/ 3 w 22"/>
                <a:gd name="T11" fmla="*/ 4 h 46"/>
                <a:gd name="T12" fmla="*/ 3 w 22"/>
                <a:gd name="T13" fmla="*/ 3 h 46"/>
                <a:gd name="T14" fmla="*/ 3 w 22"/>
                <a:gd name="T15" fmla="*/ 3 h 46"/>
                <a:gd name="T16" fmla="*/ 3 w 22"/>
                <a:gd name="T17" fmla="*/ 2 h 46"/>
                <a:gd name="T18" fmla="*/ 2 w 22"/>
                <a:gd name="T19" fmla="*/ 1 h 46"/>
                <a:gd name="T20" fmla="*/ 2 w 22"/>
                <a:gd name="T21" fmla="*/ 1 h 46"/>
                <a:gd name="T22" fmla="*/ 2 w 22"/>
                <a:gd name="T23" fmla="*/ 1 h 46"/>
                <a:gd name="T24" fmla="*/ 1 w 22"/>
                <a:gd name="T25" fmla="*/ 1 h 46"/>
                <a:gd name="T26" fmla="*/ 1 w 22"/>
                <a:gd name="T27" fmla="*/ 0 h 46"/>
                <a:gd name="T28" fmla="*/ 0 w 22"/>
                <a:gd name="T29" fmla="*/ 0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46">
                  <a:moveTo>
                    <a:pt x="20" y="46"/>
                  </a:moveTo>
                  <a:lnTo>
                    <a:pt x="21" y="40"/>
                  </a:lnTo>
                  <a:lnTo>
                    <a:pt x="21" y="35"/>
                  </a:lnTo>
                  <a:lnTo>
                    <a:pt x="22" y="30"/>
                  </a:lnTo>
                  <a:lnTo>
                    <a:pt x="21" y="25"/>
                  </a:lnTo>
                  <a:lnTo>
                    <a:pt x="21" y="22"/>
                  </a:lnTo>
                  <a:lnTo>
                    <a:pt x="20" y="17"/>
                  </a:lnTo>
                  <a:lnTo>
                    <a:pt x="19" y="14"/>
                  </a:lnTo>
                  <a:lnTo>
                    <a:pt x="16" y="11"/>
                  </a:lnTo>
                  <a:lnTo>
                    <a:pt x="15" y="7"/>
                  </a:lnTo>
                  <a:lnTo>
                    <a:pt x="13" y="5"/>
                  </a:lnTo>
                  <a:lnTo>
                    <a:pt x="10" y="3"/>
                  </a:lnTo>
                  <a:lnTo>
                    <a:pt x="6" y="2"/>
                  </a:lnTo>
                  <a:lnTo>
                    <a:pt x="4"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26" name="Line 19"/>
            <p:cNvSpPr>
              <a:spLocks noChangeShapeType="1"/>
            </p:cNvSpPr>
            <p:nvPr/>
          </p:nvSpPr>
          <p:spPr bwMode="auto">
            <a:xfrm flipH="1">
              <a:off x="2592" y="1779"/>
              <a:ext cx="16" cy="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27" name="Line 20"/>
            <p:cNvSpPr>
              <a:spLocks noChangeShapeType="1"/>
            </p:cNvSpPr>
            <p:nvPr/>
          </p:nvSpPr>
          <p:spPr bwMode="auto">
            <a:xfrm flipV="1">
              <a:off x="2562" y="1753"/>
              <a:ext cx="23"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28" name="Line 21"/>
            <p:cNvSpPr>
              <a:spLocks noChangeShapeType="1"/>
            </p:cNvSpPr>
            <p:nvPr/>
          </p:nvSpPr>
          <p:spPr bwMode="auto">
            <a:xfrm flipH="1">
              <a:off x="2619" y="1710"/>
              <a:ext cx="12" cy="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29" name="Freeform 22"/>
            <p:cNvSpPr>
              <a:spLocks/>
            </p:cNvSpPr>
            <p:nvPr/>
          </p:nvSpPr>
          <p:spPr bwMode="auto">
            <a:xfrm>
              <a:off x="2496" y="2464"/>
              <a:ext cx="66" cy="84"/>
            </a:xfrm>
            <a:custGeom>
              <a:avLst/>
              <a:gdLst>
                <a:gd name="T0" fmla="*/ 0 w 116"/>
                <a:gd name="T1" fmla="*/ 25 h 152"/>
                <a:gd name="T2" fmla="*/ 7 w 116"/>
                <a:gd name="T3" fmla="*/ 0 h 152"/>
                <a:gd name="T4" fmla="*/ 22 w 116"/>
                <a:gd name="T5" fmla="*/ 0 h 152"/>
                <a:gd name="T6" fmla="*/ 0 60000 65536"/>
                <a:gd name="T7" fmla="*/ 0 60000 65536"/>
                <a:gd name="T8" fmla="*/ 0 60000 65536"/>
              </a:gdLst>
              <a:ahLst/>
              <a:cxnLst>
                <a:cxn ang="T6">
                  <a:pos x="T0" y="T1"/>
                </a:cxn>
                <a:cxn ang="T7">
                  <a:pos x="T2" y="T3"/>
                </a:cxn>
                <a:cxn ang="T8">
                  <a:pos x="T4" y="T5"/>
                </a:cxn>
              </a:cxnLst>
              <a:rect l="0" t="0" r="r" b="b"/>
              <a:pathLst>
                <a:path w="116" h="152">
                  <a:moveTo>
                    <a:pt x="0" y="152"/>
                  </a:moveTo>
                  <a:lnTo>
                    <a:pt x="40" y="0"/>
                  </a:lnTo>
                  <a:lnTo>
                    <a:pt x="11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30" name="Freeform 23"/>
            <p:cNvSpPr>
              <a:spLocks/>
            </p:cNvSpPr>
            <p:nvPr/>
          </p:nvSpPr>
          <p:spPr bwMode="auto">
            <a:xfrm>
              <a:off x="2562" y="2464"/>
              <a:ext cx="11" cy="23"/>
            </a:xfrm>
            <a:custGeom>
              <a:avLst/>
              <a:gdLst>
                <a:gd name="T0" fmla="*/ 3 w 21"/>
                <a:gd name="T1" fmla="*/ 6 h 44"/>
                <a:gd name="T2" fmla="*/ 3 w 21"/>
                <a:gd name="T3" fmla="*/ 5 h 44"/>
                <a:gd name="T4" fmla="*/ 3 w 21"/>
                <a:gd name="T5" fmla="*/ 5 h 44"/>
                <a:gd name="T6" fmla="*/ 3 w 21"/>
                <a:gd name="T7" fmla="*/ 4 h 44"/>
                <a:gd name="T8" fmla="*/ 3 w 21"/>
                <a:gd name="T9" fmla="*/ 4 h 44"/>
                <a:gd name="T10" fmla="*/ 3 w 21"/>
                <a:gd name="T11" fmla="*/ 3 h 44"/>
                <a:gd name="T12" fmla="*/ 3 w 21"/>
                <a:gd name="T13" fmla="*/ 3 h 44"/>
                <a:gd name="T14" fmla="*/ 3 w 21"/>
                <a:gd name="T15" fmla="*/ 2 h 44"/>
                <a:gd name="T16" fmla="*/ 3 w 21"/>
                <a:gd name="T17" fmla="*/ 2 h 44"/>
                <a:gd name="T18" fmla="*/ 2 w 21"/>
                <a:gd name="T19" fmla="*/ 1 h 44"/>
                <a:gd name="T20" fmla="*/ 2 w 21"/>
                <a:gd name="T21" fmla="*/ 1 h 44"/>
                <a:gd name="T22" fmla="*/ 2 w 21"/>
                <a:gd name="T23" fmla="*/ 1 h 44"/>
                <a:gd name="T24" fmla="*/ 1 w 21"/>
                <a:gd name="T25" fmla="*/ 1 h 44"/>
                <a:gd name="T26" fmla="*/ 1 w 21"/>
                <a:gd name="T27" fmla="*/ 0 h 44"/>
                <a:gd name="T28" fmla="*/ 0 w 21"/>
                <a:gd name="T29" fmla="*/ 0 h 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44">
                  <a:moveTo>
                    <a:pt x="19" y="44"/>
                  </a:moveTo>
                  <a:lnTo>
                    <a:pt x="20" y="39"/>
                  </a:lnTo>
                  <a:lnTo>
                    <a:pt x="21" y="35"/>
                  </a:lnTo>
                  <a:lnTo>
                    <a:pt x="21" y="29"/>
                  </a:lnTo>
                  <a:lnTo>
                    <a:pt x="21" y="24"/>
                  </a:lnTo>
                  <a:lnTo>
                    <a:pt x="20" y="20"/>
                  </a:lnTo>
                  <a:lnTo>
                    <a:pt x="20" y="17"/>
                  </a:lnTo>
                  <a:lnTo>
                    <a:pt x="18" y="12"/>
                  </a:lnTo>
                  <a:lnTo>
                    <a:pt x="17" y="9"/>
                  </a:lnTo>
                  <a:lnTo>
                    <a:pt x="14" y="6"/>
                  </a:lnTo>
                  <a:lnTo>
                    <a:pt x="12" y="4"/>
                  </a:lnTo>
                  <a:lnTo>
                    <a:pt x="10" y="2"/>
                  </a:lnTo>
                  <a:lnTo>
                    <a:pt x="7"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31" name="Line 24"/>
            <p:cNvSpPr>
              <a:spLocks noChangeShapeType="1"/>
            </p:cNvSpPr>
            <p:nvPr/>
          </p:nvSpPr>
          <p:spPr bwMode="auto">
            <a:xfrm flipH="1">
              <a:off x="2554" y="2487"/>
              <a:ext cx="15"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32" name="Line 25"/>
            <p:cNvSpPr>
              <a:spLocks noChangeShapeType="1"/>
            </p:cNvSpPr>
            <p:nvPr/>
          </p:nvSpPr>
          <p:spPr bwMode="auto">
            <a:xfrm flipV="1">
              <a:off x="2527" y="2464"/>
              <a:ext cx="19"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33" name="Freeform 26"/>
            <p:cNvSpPr>
              <a:spLocks/>
            </p:cNvSpPr>
            <p:nvPr/>
          </p:nvSpPr>
          <p:spPr bwMode="auto">
            <a:xfrm>
              <a:off x="5233" y="1149"/>
              <a:ext cx="4" cy="15"/>
            </a:xfrm>
            <a:custGeom>
              <a:avLst/>
              <a:gdLst>
                <a:gd name="T0" fmla="*/ 0 w 11"/>
                <a:gd name="T1" fmla="*/ 0 h 26"/>
                <a:gd name="T2" fmla="*/ 0 w 11"/>
                <a:gd name="T3" fmla="*/ 1 h 26"/>
                <a:gd name="T4" fmla="*/ 0 w 11"/>
                <a:gd name="T5" fmla="*/ 1 h 26"/>
                <a:gd name="T6" fmla="*/ 0 w 11"/>
                <a:gd name="T7" fmla="*/ 2 h 26"/>
                <a:gd name="T8" fmla="*/ 0 w 11"/>
                <a:gd name="T9" fmla="*/ 3 h 26"/>
                <a:gd name="T10" fmla="*/ 0 w 11"/>
                <a:gd name="T11" fmla="*/ 3 h 26"/>
                <a:gd name="T12" fmla="*/ 0 w 11"/>
                <a:gd name="T13" fmla="*/ 3 h 26"/>
                <a:gd name="T14" fmla="*/ 0 w 11"/>
                <a:gd name="T15" fmla="*/ 5 h 26"/>
                <a:gd name="T16" fmla="*/ 0 w 11"/>
                <a:gd name="T17" fmla="*/ 5 h 26"/>
                <a:gd name="T18" fmla="*/ 0 w 11"/>
                <a:gd name="T19" fmla="*/ 5 h 26"/>
                <a:gd name="T20" fmla="*/ 0 w 11"/>
                <a:gd name="T21" fmla="*/ 5 h 26"/>
                <a:gd name="T22" fmla="*/ 0 w 11"/>
                <a:gd name="T23" fmla="*/ 5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26">
                  <a:moveTo>
                    <a:pt x="1" y="0"/>
                  </a:moveTo>
                  <a:lnTo>
                    <a:pt x="0" y="4"/>
                  </a:lnTo>
                  <a:lnTo>
                    <a:pt x="0" y="7"/>
                  </a:lnTo>
                  <a:lnTo>
                    <a:pt x="0" y="10"/>
                  </a:lnTo>
                  <a:lnTo>
                    <a:pt x="0" y="14"/>
                  </a:lnTo>
                  <a:lnTo>
                    <a:pt x="1" y="17"/>
                  </a:lnTo>
                  <a:lnTo>
                    <a:pt x="2" y="19"/>
                  </a:lnTo>
                  <a:lnTo>
                    <a:pt x="3" y="22"/>
                  </a:lnTo>
                  <a:lnTo>
                    <a:pt x="4" y="24"/>
                  </a:lnTo>
                  <a:lnTo>
                    <a:pt x="7" y="25"/>
                  </a:lnTo>
                  <a:lnTo>
                    <a:pt x="9" y="25"/>
                  </a:lnTo>
                  <a:lnTo>
                    <a:pt x="11" y="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34" name="Line 27"/>
            <p:cNvSpPr>
              <a:spLocks noChangeShapeType="1"/>
            </p:cNvSpPr>
            <p:nvPr/>
          </p:nvSpPr>
          <p:spPr bwMode="auto">
            <a:xfrm flipV="1">
              <a:off x="5233" y="1038"/>
              <a:ext cx="27"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35" name="Line 28"/>
            <p:cNvSpPr>
              <a:spLocks noChangeShapeType="1"/>
            </p:cNvSpPr>
            <p:nvPr/>
          </p:nvSpPr>
          <p:spPr bwMode="auto">
            <a:xfrm flipH="1">
              <a:off x="5314" y="1038"/>
              <a:ext cx="15"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36" name="Line 29"/>
            <p:cNvSpPr>
              <a:spLocks noChangeShapeType="1"/>
            </p:cNvSpPr>
            <p:nvPr/>
          </p:nvSpPr>
          <p:spPr bwMode="auto">
            <a:xfrm>
              <a:off x="2638" y="1933"/>
              <a:ext cx="4" cy="4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37" name="Line 30"/>
            <p:cNvSpPr>
              <a:spLocks noChangeShapeType="1"/>
            </p:cNvSpPr>
            <p:nvPr/>
          </p:nvSpPr>
          <p:spPr bwMode="auto">
            <a:xfrm>
              <a:off x="5171" y="1015"/>
              <a:ext cx="4" cy="21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38" name="Line 31"/>
            <p:cNvSpPr>
              <a:spLocks noChangeShapeType="1"/>
            </p:cNvSpPr>
            <p:nvPr/>
          </p:nvSpPr>
          <p:spPr bwMode="auto">
            <a:xfrm>
              <a:off x="4649" y="296"/>
              <a:ext cx="4" cy="37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39" name="Line 32"/>
            <p:cNvSpPr>
              <a:spLocks noChangeShapeType="1"/>
            </p:cNvSpPr>
            <p:nvPr/>
          </p:nvSpPr>
          <p:spPr bwMode="auto">
            <a:xfrm flipV="1">
              <a:off x="1993" y="626"/>
              <a:ext cx="1764" cy="59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40" name="Line 33"/>
            <p:cNvSpPr>
              <a:spLocks noChangeShapeType="1"/>
            </p:cNvSpPr>
            <p:nvPr/>
          </p:nvSpPr>
          <p:spPr bwMode="auto">
            <a:xfrm>
              <a:off x="3757" y="626"/>
              <a:ext cx="119" cy="3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41" name="Line 34"/>
            <p:cNvSpPr>
              <a:spLocks noChangeShapeType="1"/>
            </p:cNvSpPr>
            <p:nvPr/>
          </p:nvSpPr>
          <p:spPr bwMode="auto">
            <a:xfrm>
              <a:off x="1993" y="1218"/>
              <a:ext cx="1053" cy="38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42" name="Line 35"/>
            <p:cNvSpPr>
              <a:spLocks noChangeShapeType="1"/>
            </p:cNvSpPr>
            <p:nvPr/>
          </p:nvSpPr>
          <p:spPr bwMode="auto">
            <a:xfrm>
              <a:off x="1812" y="2175"/>
              <a:ext cx="3079"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43" name="Line 36"/>
            <p:cNvSpPr>
              <a:spLocks noChangeShapeType="1"/>
            </p:cNvSpPr>
            <p:nvPr/>
          </p:nvSpPr>
          <p:spPr bwMode="auto">
            <a:xfrm>
              <a:off x="3757" y="2241"/>
              <a:ext cx="188" cy="57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44" name="Line 37"/>
            <p:cNvSpPr>
              <a:spLocks noChangeShapeType="1"/>
            </p:cNvSpPr>
            <p:nvPr/>
          </p:nvSpPr>
          <p:spPr bwMode="auto">
            <a:xfrm flipH="1" flipV="1">
              <a:off x="1993" y="3751"/>
              <a:ext cx="2325" cy="21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45" name="Line 38"/>
            <p:cNvSpPr>
              <a:spLocks noChangeShapeType="1"/>
            </p:cNvSpPr>
            <p:nvPr/>
          </p:nvSpPr>
          <p:spPr bwMode="auto">
            <a:xfrm flipV="1">
              <a:off x="1993" y="2806"/>
              <a:ext cx="1103" cy="9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46" name="Freeform 39"/>
            <p:cNvSpPr>
              <a:spLocks/>
            </p:cNvSpPr>
            <p:nvPr/>
          </p:nvSpPr>
          <p:spPr bwMode="auto">
            <a:xfrm>
              <a:off x="4430" y="3989"/>
              <a:ext cx="3" cy="20"/>
            </a:xfrm>
            <a:custGeom>
              <a:avLst/>
              <a:gdLst>
                <a:gd name="T0" fmla="*/ 0 w 9"/>
                <a:gd name="T1" fmla="*/ 0 h 33"/>
                <a:gd name="T2" fmla="*/ 0 w 9"/>
                <a:gd name="T3" fmla="*/ 1 h 33"/>
                <a:gd name="T4" fmla="*/ 0 w 9"/>
                <a:gd name="T5" fmla="*/ 2 h 33"/>
                <a:gd name="T6" fmla="*/ 0 w 9"/>
                <a:gd name="T7" fmla="*/ 3 h 33"/>
                <a:gd name="T8" fmla="*/ 0 w 9"/>
                <a:gd name="T9" fmla="*/ 4 h 33"/>
                <a:gd name="T10" fmla="*/ 0 w 9"/>
                <a:gd name="T11" fmla="*/ 4 h 33"/>
                <a:gd name="T12" fmla="*/ 0 w 9"/>
                <a:gd name="T13" fmla="*/ 4 h 33"/>
                <a:gd name="T14" fmla="*/ 0 w 9"/>
                <a:gd name="T15" fmla="*/ 5 h 33"/>
                <a:gd name="T16" fmla="*/ 0 w 9"/>
                <a:gd name="T17" fmla="*/ 5 h 33"/>
                <a:gd name="T18" fmla="*/ 0 w 9"/>
                <a:gd name="T19" fmla="*/ 7 h 33"/>
                <a:gd name="T20" fmla="*/ 0 w 9"/>
                <a:gd name="T21" fmla="*/ 7 h 33"/>
                <a:gd name="T22" fmla="*/ 0 w 9"/>
                <a:gd name="T23" fmla="*/ 7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3">
                  <a:moveTo>
                    <a:pt x="1" y="0"/>
                  </a:moveTo>
                  <a:lnTo>
                    <a:pt x="0" y="5"/>
                  </a:lnTo>
                  <a:lnTo>
                    <a:pt x="0" y="9"/>
                  </a:lnTo>
                  <a:lnTo>
                    <a:pt x="0" y="14"/>
                  </a:lnTo>
                  <a:lnTo>
                    <a:pt x="0" y="16"/>
                  </a:lnTo>
                  <a:lnTo>
                    <a:pt x="1" y="17"/>
                  </a:lnTo>
                  <a:lnTo>
                    <a:pt x="1" y="19"/>
                  </a:lnTo>
                  <a:lnTo>
                    <a:pt x="2" y="22"/>
                  </a:lnTo>
                  <a:lnTo>
                    <a:pt x="4" y="25"/>
                  </a:lnTo>
                  <a:lnTo>
                    <a:pt x="7" y="30"/>
                  </a:lnTo>
                  <a:lnTo>
                    <a:pt x="8" y="31"/>
                  </a:lnTo>
                  <a:lnTo>
                    <a:pt x="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47" name="Freeform 40"/>
            <p:cNvSpPr>
              <a:spLocks/>
            </p:cNvSpPr>
            <p:nvPr/>
          </p:nvSpPr>
          <p:spPr bwMode="auto">
            <a:xfrm>
              <a:off x="4391" y="3924"/>
              <a:ext cx="54" cy="85"/>
            </a:xfrm>
            <a:custGeom>
              <a:avLst/>
              <a:gdLst>
                <a:gd name="T0" fmla="*/ 17 w 98"/>
                <a:gd name="T1" fmla="*/ 3 h 153"/>
                <a:gd name="T2" fmla="*/ 17 w 98"/>
                <a:gd name="T3" fmla="*/ 2 h 153"/>
                <a:gd name="T4" fmla="*/ 16 w 98"/>
                <a:gd name="T5" fmla="*/ 1 h 153"/>
                <a:gd name="T6" fmla="*/ 16 w 98"/>
                <a:gd name="T7" fmla="*/ 1 h 153"/>
                <a:gd name="T8" fmla="*/ 15 w 98"/>
                <a:gd name="T9" fmla="*/ 1 h 153"/>
                <a:gd name="T10" fmla="*/ 15 w 98"/>
                <a:gd name="T11" fmla="*/ 0 h 153"/>
                <a:gd name="T12" fmla="*/ 13 w 98"/>
                <a:gd name="T13" fmla="*/ 0 h 153"/>
                <a:gd name="T14" fmla="*/ 11 w 98"/>
                <a:gd name="T15" fmla="*/ 0 h 153"/>
                <a:gd name="T16" fmla="*/ 10 w 98"/>
                <a:gd name="T17" fmla="*/ 1 h 153"/>
                <a:gd name="T18" fmla="*/ 9 w 98"/>
                <a:gd name="T19" fmla="*/ 1 h 153"/>
                <a:gd name="T20" fmla="*/ 8 w 98"/>
                <a:gd name="T21" fmla="*/ 1 h 153"/>
                <a:gd name="T22" fmla="*/ 7 w 98"/>
                <a:gd name="T23" fmla="*/ 2 h 153"/>
                <a:gd name="T24" fmla="*/ 6 w 98"/>
                <a:gd name="T25" fmla="*/ 3 h 153"/>
                <a:gd name="T26" fmla="*/ 4 w 98"/>
                <a:gd name="T27" fmla="*/ 6 h 153"/>
                <a:gd name="T28" fmla="*/ 4 w 98"/>
                <a:gd name="T29" fmla="*/ 7 h 153"/>
                <a:gd name="T30" fmla="*/ 3 w 98"/>
                <a:gd name="T31" fmla="*/ 9 h 153"/>
                <a:gd name="T32" fmla="*/ 1 w 98"/>
                <a:gd name="T33" fmla="*/ 16 h 153"/>
                <a:gd name="T34" fmla="*/ 1 w 98"/>
                <a:gd name="T35" fmla="*/ 19 h 153"/>
                <a:gd name="T36" fmla="*/ 0 w 98"/>
                <a:gd name="T37" fmla="*/ 21 h 153"/>
                <a:gd name="T38" fmla="*/ 0 w 98"/>
                <a:gd name="T39" fmla="*/ 22 h 153"/>
                <a:gd name="T40" fmla="*/ 1 w 98"/>
                <a:gd name="T41" fmla="*/ 23 h 153"/>
                <a:gd name="T42" fmla="*/ 1 w 98"/>
                <a:gd name="T43" fmla="*/ 24 h 153"/>
                <a:gd name="T44" fmla="*/ 1 w 98"/>
                <a:gd name="T45" fmla="*/ 25 h 153"/>
                <a:gd name="T46" fmla="*/ 2 w 98"/>
                <a:gd name="T47" fmla="*/ 26 h 153"/>
                <a:gd name="T48" fmla="*/ 2 w 98"/>
                <a:gd name="T49" fmla="*/ 26 h 153"/>
                <a:gd name="T50" fmla="*/ 3 w 98"/>
                <a:gd name="T51" fmla="*/ 26 h 153"/>
                <a:gd name="T52" fmla="*/ 4 w 98"/>
                <a:gd name="T53" fmla="*/ 26 h 153"/>
                <a:gd name="T54" fmla="*/ 7 w 98"/>
                <a:gd name="T55" fmla="*/ 26 h 153"/>
                <a:gd name="T56" fmla="*/ 8 w 98"/>
                <a:gd name="T57" fmla="*/ 26 h 153"/>
                <a:gd name="T58" fmla="*/ 9 w 98"/>
                <a:gd name="T59" fmla="*/ 26 h 153"/>
                <a:gd name="T60" fmla="*/ 9 w 98"/>
                <a:gd name="T61" fmla="*/ 25 h 153"/>
                <a:gd name="T62" fmla="*/ 10 w 98"/>
                <a:gd name="T63" fmla="*/ 24 h 153"/>
                <a:gd name="T64" fmla="*/ 10 w 98"/>
                <a:gd name="T65" fmla="*/ 23 h 153"/>
                <a:gd name="T66" fmla="*/ 11 w 98"/>
                <a:gd name="T67" fmla="*/ 22 h 153"/>
                <a:gd name="T68" fmla="*/ 12 w 98"/>
                <a:gd name="T69" fmla="*/ 21 h 153"/>
                <a:gd name="T70" fmla="*/ 13 w 98"/>
                <a:gd name="T71" fmla="*/ 16 h 153"/>
                <a:gd name="T72" fmla="*/ 14 w 98"/>
                <a:gd name="T73" fmla="*/ 12 h 153"/>
                <a:gd name="T74" fmla="*/ 15 w 98"/>
                <a:gd name="T75" fmla="*/ 8 h 153"/>
                <a:gd name="T76" fmla="*/ 16 w 98"/>
                <a:gd name="T77" fmla="*/ 3 h 1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8" h="153">
                  <a:moveTo>
                    <a:pt x="97" y="20"/>
                  </a:moveTo>
                  <a:lnTo>
                    <a:pt x="98" y="19"/>
                  </a:lnTo>
                  <a:lnTo>
                    <a:pt x="98" y="17"/>
                  </a:lnTo>
                  <a:lnTo>
                    <a:pt x="98" y="14"/>
                  </a:lnTo>
                  <a:lnTo>
                    <a:pt x="97" y="11"/>
                  </a:lnTo>
                  <a:lnTo>
                    <a:pt x="96" y="8"/>
                  </a:lnTo>
                  <a:lnTo>
                    <a:pt x="95" y="4"/>
                  </a:lnTo>
                  <a:lnTo>
                    <a:pt x="94" y="3"/>
                  </a:lnTo>
                  <a:lnTo>
                    <a:pt x="92" y="2"/>
                  </a:lnTo>
                  <a:lnTo>
                    <a:pt x="91" y="1"/>
                  </a:lnTo>
                  <a:lnTo>
                    <a:pt x="90" y="0"/>
                  </a:lnTo>
                  <a:lnTo>
                    <a:pt x="89" y="0"/>
                  </a:lnTo>
                  <a:lnTo>
                    <a:pt x="87" y="0"/>
                  </a:lnTo>
                  <a:lnTo>
                    <a:pt x="80" y="0"/>
                  </a:lnTo>
                  <a:lnTo>
                    <a:pt x="74" y="0"/>
                  </a:lnTo>
                  <a:lnTo>
                    <a:pt x="68" y="0"/>
                  </a:lnTo>
                  <a:lnTo>
                    <a:pt x="62" y="1"/>
                  </a:lnTo>
                  <a:lnTo>
                    <a:pt x="59" y="1"/>
                  </a:lnTo>
                  <a:lnTo>
                    <a:pt x="55" y="2"/>
                  </a:lnTo>
                  <a:lnTo>
                    <a:pt x="52" y="2"/>
                  </a:lnTo>
                  <a:lnTo>
                    <a:pt x="50" y="4"/>
                  </a:lnTo>
                  <a:lnTo>
                    <a:pt x="46" y="5"/>
                  </a:lnTo>
                  <a:lnTo>
                    <a:pt x="44" y="8"/>
                  </a:lnTo>
                  <a:lnTo>
                    <a:pt x="39" y="11"/>
                  </a:lnTo>
                  <a:lnTo>
                    <a:pt x="35" y="15"/>
                  </a:lnTo>
                  <a:lnTo>
                    <a:pt x="33" y="18"/>
                  </a:lnTo>
                  <a:lnTo>
                    <a:pt x="30" y="21"/>
                  </a:lnTo>
                  <a:lnTo>
                    <a:pt x="25" y="32"/>
                  </a:lnTo>
                  <a:lnTo>
                    <a:pt x="23" y="35"/>
                  </a:lnTo>
                  <a:lnTo>
                    <a:pt x="21" y="38"/>
                  </a:lnTo>
                  <a:lnTo>
                    <a:pt x="20" y="44"/>
                  </a:lnTo>
                  <a:lnTo>
                    <a:pt x="17" y="56"/>
                  </a:lnTo>
                  <a:lnTo>
                    <a:pt x="10" y="81"/>
                  </a:lnTo>
                  <a:lnTo>
                    <a:pt x="7" y="93"/>
                  </a:lnTo>
                  <a:lnTo>
                    <a:pt x="3" y="105"/>
                  </a:lnTo>
                  <a:lnTo>
                    <a:pt x="2" y="111"/>
                  </a:lnTo>
                  <a:lnTo>
                    <a:pt x="1" y="118"/>
                  </a:lnTo>
                  <a:lnTo>
                    <a:pt x="0" y="120"/>
                  </a:lnTo>
                  <a:lnTo>
                    <a:pt x="0" y="124"/>
                  </a:lnTo>
                  <a:lnTo>
                    <a:pt x="0" y="127"/>
                  </a:lnTo>
                  <a:lnTo>
                    <a:pt x="1" y="130"/>
                  </a:lnTo>
                  <a:lnTo>
                    <a:pt x="1" y="134"/>
                  </a:lnTo>
                  <a:lnTo>
                    <a:pt x="2" y="136"/>
                  </a:lnTo>
                  <a:lnTo>
                    <a:pt x="3" y="139"/>
                  </a:lnTo>
                  <a:lnTo>
                    <a:pt x="5" y="142"/>
                  </a:lnTo>
                  <a:lnTo>
                    <a:pt x="7" y="145"/>
                  </a:lnTo>
                  <a:lnTo>
                    <a:pt x="9" y="147"/>
                  </a:lnTo>
                  <a:lnTo>
                    <a:pt x="10" y="148"/>
                  </a:lnTo>
                  <a:lnTo>
                    <a:pt x="11" y="150"/>
                  </a:lnTo>
                  <a:lnTo>
                    <a:pt x="15" y="151"/>
                  </a:lnTo>
                  <a:lnTo>
                    <a:pt x="17" y="152"/>
                  </a:lnTo>
                  <a:lnTo>
                    <a:pt x="20" y="152"/>
                  </a:lnTo>
                  <a:lnTo>
                    <a:pt x="24" y="153"/>
                  </a:lnTo>
                  <a:lnTo>
                    <a:pt x="27" y="153"/>
                  </a:lnTo>
                  <a:lnTo>
                    <a:pt x="33" y="153"/>
                  </a:lnTo>
                  <a:lnTo>
                    <a:pt x="39" y="153"/>
                  </a:lnTo>
                  <a:lnTo>
                    <a:pt x="43" y="153"/>
                  </a:lnTo>
                  <a:lnTo>
                    <a:pt x="45" y="152"/>
                  </a:lnTo>
                  <a:lnTo>
                    <a:pt x="49" y="152"/>
                  </a:lnTo>
                  <a:lnTo>
                    <a:pt x="52" y="150"/>
                  </a:lnTo>
                  <a:lnTo>
                    <a:pt x="54" y="148"/>
                  </a:lnTo>
                  <a:lnTo>
                    <a:pt x="56" y="146"/>
                  </a:lnTo>
                  <a:lnTo>
                    <a:pt x="59" y="144"/>
                  </a:lnTo>
                  <a:lnTo>
                    <a:pt x="61" y="142"/>
                  </a:lnTo>
                  <a:lnTo>
                    <a:pt x="63" y="138"/>
                  </a:lnTo>
                  <a:lnTo>
                    <a:pt x="64" y="136"/>
                  </a:lnTo>
                  <a:lnTo>
                    <a:pt x="67" y="134"/>
                  </a:lnTo>
                  <a:lnTo>
                    <a:pt x="68" y="130"/>
                  </a:lnTo>
                  <a:lnTo>
                    <a:pt x="70" y="125"/>
                  </a:lnTo>
                  <a:lnTo>
                    <a:pt x="71" y="118"/>
                  </a:lnTo>
                  <a:lnTo>
                    <a:pt x="74" y="106"/>
                  </a:lnTo>
                  <a:lnTo>
                    <a:pt x="78" y="93"/>
                  </a:lnTo>
                  <a:lnTo>
                    <a:pt x="81" y="81"/>
                  </a:lnTo>
                  <a:lnTo>
                    <a:pt x="83" y="70"/>
                  </a:lnTo>
                  <a:lnTo>
                    <a:pt x="87" y="57"/>
                  </a:lnTo>
                  <a:lnTo>
                    <a:pt x="91" y="45"/>
                  </a:lnTo>
                  <a:lnTo>
                    <a:pt x="95" y="32"/>
                  </a:lnTo>
                  <a:lnTo>
                    <a:pt x="97"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48" name="Freeform 41"/>
            <p:cNvSpPr>
              <a:spLocks/>
            </p:cNvSpPr>
            <p:nvPr/>
          </p:nvSpPr>
          <p:spPr bwMode="auto">
            <a:xfrm>
              <a:off x="3542" y="2225"/>
              <a:ext cx="57" cy="123"/>
            </a:xfrm>
            <a:custGeom>
              <a:avLst/>
              <a:gdLst>
                <a:gd name="T0" fmla="*/ 11 w 103"/>
                <a:gd name="T1" fmla="*/ 0 h 229"/>
                <a:gd name="T2" fmla="*/ 0 w 103"/>
                <a:gd name="T3" fmla="*/ 35 h 229"/>
                <a:gd name="T4" fmla="*/ 7 w 103"/>
                <a:gd name="T5" fmla="*/ 35 h 229"/>
                <a:gd name="T6" fmla="*/ 7 w 103"/>
                <a:gd name="T7" fmla="*/ 35 h 229"/>
                <a:gd name="T8" fmla="*/ 8 w 103"/>
                <a:gd name="T9" fmla="*/ 35 h 229"/>
                <a:gd name="T10" fmla="*/ 8 w 103"/>
                <a:gd name="T11" fmla="*/ 35 h 229"/>
                <a:gd name="T12" fmla="*/ 9 w 103"/>
                <a:gd name="T13" fmla="*/ 35 h 229"/>
                <a:gd name="T14" fmla="*/ 9 w 103"/>
                <a:gd name="T15" fmla="*/ 35 h 229"/>
                <a:gd name="T16" fmla="*/ 10 w 103"/>
                <a:gd name="T17" fmla="*/ 34 h 229"/>
                <a:gd name="T18" fmla="*/ 11 w 103"/>
                <a:gd name="T19" fmla="*/ 34 h 229"/>
                <a:gd name="T20" fmla="*/ 11 w 103"/>
                <a:gd name="T21" fmla="*/ 34 h 229"/>
                <a:gd name="T22" fmla="*/ 12 w 103"/>
                <a:gd name="T23" fmla="*/ 33 h 229"/>
                <a:gd name="T24" fmla="*/ 12 w 103"/>
                <a:gd name="T25" fmla="*/ 33 h 229"/>
                <a:gd name="T26" fmla="*/ 13 w 103"/>
                <a:gd name="T27" fmla="*/ 32 h 229"/>
                <a:gd name="T28" fmla="*/ 13 w 103"/>
                <a:gd name="T29" fmla="*/ 31 h 229"/>
                <a:gd name="T30" fmla="*/ 13 w 103"/>
                <a:gd name="T31" fmla="*/ 31 h 229"/>
                <a:gd name="T32" fmla="*/ 14 w 103"/>
                <a:gd name="T33" fmla="*/ 30 h 229"/>
                <a:gd name="T34" fmla="*/ 14 w 103"/>
                <a:gd name="T35" fmla="*/ 30 h 229"/>
                <a:gd name="T36" fmla="*/ 14 w 103"/>
                <a:gd name="T37" fmla="*/ 28 h 229"/>
                <a:gd name="T38" fmla="*/ 17 w 103"/>
                <a:gd name="T39" fmla="*/ 19 h 229"/>
                <a:gd name="T40" fmla="*/ 17 w 103"/>
                <a:gd name="T41" fmla="*/ 18 h 229"/>
                <a:gd name="T42" fmla="*/ 18 w 103"/>
                <a:gd name="T43" fmla="*/ 18 h 229"/>
                <a:gd name="T44" fmla="*/ 18 w 103"/>
                <a:gd name="T45" fmla="*/ 17 h 229"/>
                <a:gd name="T46" fmla="*/ 18 w 103"/>
                <a:gd name="T47" fmla="*/ 16 h 229"/>
                <a:gd name="T48" fmla="*/ 18 w 103"/>
                <a:gd name="T49" fmla="*/ 16 h 229"/>
                <a:gd name="T50" fmla="*/ 17 w 103"/>
                <a:gd name="T51" fmla="*/ 15 h 229"/>
                <a:gd name="T52" fmla="*/ 17 w 103"/>
                <a:gd name="T53" fmla="*/ 15 h 229"/>
                <a:gd name="T54" fmla="*/ 17 w 103"/>
                <a:gd name="T55" fmla="*/ 14 h 229"/>
                <a:gd name="T56" fmla="*/ 17 w 103"/>
                <a:gd name="T57" fmla="*/ 13 h 229"/>
                <a:gd name="T58" fmla="*/ 17 w 103"/>
                <a:gd name="T59" fmla="*/ 13 h 229"/>
                <a:gd name="T60" fmla="*/ 16 w 103"/>
                <a:gd name="T61" fmla="*/ 13 h 229"/>
                <a:gd name="T62" fmla="*/ 15 w 103"/>
                <a:gd name="T63" fmla="*/ 12 h 229"/>
                <a:gd name="T64" fmla="*/ 15 w 103"/>
                <a:gd name="T65" fmla="*/ 12 h 229"/>
                <a:gd name="T66" fmla="*/ 15 w 103"/>
                <a:gd name="T67" fmla="*/ 12 h 229"/>
                <a:gd name="T68" fmla="*/ 14 w 103"/>
                <a:gd name="T69" fmla="*/ 12 h 229"/>
                <a:gd name="T70" fmla="*/ 14 w 103"/>
                <a:gd name="T71" fmla="*/ 12 h 229"/>
                <a:gd name="T72" fmla="*/ 7 w 103"/>
                <a:gd name="T73" fmla="*/ 12 h 2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3" h="229">
                  <a:moveTo>
                    <a:pt x="62" y="0"/>
                  </a:moveTo>
                  <a:lnTo>
                    <a:pt x="0" y="229"/>
                  </a:lnTo>
                  <a:lnTo>
                    <a:pt x="41" y="229"/>
                  </a:lnTo>
                  <a:lnTo>
                    <a:pt x="44" y="229"/>
                  </a:lnTo>
                  <a:lnTo>
                    <a:pt x="47" y="228"/>
                  </a:lnTo>
                  <a:lnTo>
                    <a:pt x="50" y="227"/>
                  </a:lnTo>
                  <a:lnTo>
                    <a:pt x="53" y="226"/>
                  </a:lnTo>
                  <a:lnTo>
                    <a:pt x="56" y="225"/>
                  </a:lnTo>
                  <a:lnTo>
                    <a:pt x="60" y="222"/>
                  </a:lnTo>
                  <a:lnTo>
                    <a:pt x="63" y="219"/>
                  </a:lnTo>
                  <a:lnTo>
                    <a:pt x="66" y="217"/>
                  </a:lnTo>
                  <a:lnTo>
                    <a:pt x="69" y="213"/>
                  </a:lnTo>
                  <a:lnTo>
                    <a:pt x="72" y="210"/>
                  </a:lnTo>
                  <a:lnTo>
                    <a:pt x="74" y="206"/>
                  </a:lnTo>
                  <a:lnTo>
                    <a:pt x="77" y="202"/>
                  </a:lnTo>
                  <a:lnTo>
                    <a:pt x="79" y="198"/>
                  </a:lnTo>
                  <a:lnTo>
                    <a:pt x="81" y="193"/>
                  </a:lnTo>
                  <a:lnTo>
                    <a:pt x="82" y="190"/>
                  </a:lnTo>
                  <a:lnTo>
                    <a:pt x="83" y="185"/>
                  </a:lnTo>
                  <a:lnTo>
                    <a:pt x="100" y="121"/>
                  </a:lnTo>
                  <a:lnTo>
                    <a:pt x="101" y="117"/>
                  </a:lnTo>
                  <a:lnTo>
                    <a:pt x="103" y="113"/>
                  </a:lnTo>
                  <a:lnTo>
                    <a:pt x="103" y="109"/>
                  </a:lnTo>
                  <a:lnTo>
                    <a:pt x="103" y="104"/>
                  </a:lnTo>
                  <a:lnTo>
                    <a:pt x="103" y="101"/>
                  </a:lnTo>
                  <a:lnTo>
                    <a:pt x="101" y="96"/>
                  </a:lnTo>
                  <a:lnTo>
                    <a:pt x="101" y="93"/>
                  </a:lnTo>
                  <a:lnTo>
                    <a:pt x="100" y="89"/>
                  </a:lnTo>
                  <a:lnTo>
                    <a:pt x="98" y="87"/>
                  </a:lnTo>
                  <a:lnTo>
                    <a:pt x="97" y="85"/>
                  </a:lnTo>
                  <a:lnTo>
                    <a:pt x="95" y="83"/>
                  </a:lnTo>
                  <a:lnTo>
                    <a:pt x="92" y="80"/>
                  </a:lnTo>
                  <a:lnTo>
                    <a:pt x="90" y="79"/>
                  </a:lnTo>
                  <a:lnTo>
                    <a:pt x="87" y="78"/>
                  </a:lnTo>
                  <a:lnTo>
                    <a:pt x="85" y="77"/>
                  </a:lnTo>
                  <a:lnTo>
                    <a:pt x="81" y="77"/>
                  </a:lnTo>
                  <a:lnTo>
                    <a:pt x="42"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49" name="Line 42"/>
            <p:cNvSpPr>
              <a:spLocks noChangeShapeType="1"/>
            </p:cNvSpPr>
            <p:nvPr/>
          </p:nvSpPr>
          <p:spPr bwMode="auto">
            <a:xfrm flipH="1">
              <a:off x="1866" y="3805"/>
              <a:ext cx="11"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50" name="Freeform 43"/>
            <p:cNvSpPr>
              <a:spLocks/>
            </p:cNvSpPr>
            <p:nvPr/>
          </p:nvSpPr>
          <p:spPr bwMode="auto">
            <a:xfrm>
              <a:off x="1854" y="3782"/>
              <a:ext cx="12" cy="23"/>
            </a:xfrm>
            <a:custGeom>
              <a:avLst/>
              <a:gdLst>
                <a:gd name="T0" fmla="*/ 1 w 22"/>
                <a:gd name="T1" fmla="*/ 0 h 44"/>
                <a:gd name="T2" fmla="*/ 1 w 22"/>
                <a:gd name="T3" fmla="*/ 1 h 44"/>
                <a:gd name="T4" fmla="*/ 1 w 22"/>
                <a:gd name="T5" fmla="*/ 1 h 44"/>
                <a:gd name="T6" fmla="*/ 1 w 22"/>
                <a:gd name="T7" fmla="*/ 2 h 44"/>
                <a:gd name="T8" fmla="*/ 0 w 22"/>
                <a:gd name="T9" fmla="*/ 3 h 44"/>
                <a:gd name="T10" fmla="*/ 1 w 22"/>
                <a:gd name="T11" fmla="*/ 3 h 44"/>
                <a:gd name="T12" fmla="*/ 1 w 22"/>
                <a:gd name="T13" fmla="*/ 4 h 44"/>
                <a:gd name="T14" fmla="*/ 1 w 22"/>
                <a:gd name="T15" fmla="*/ 4 h 44"/>
                <a:gd name="T16" fmla="*/ 1 w 22"/>
                <a:gd name="T17" fmla="*/ 4 h 44"/>
                <a:gd name="T18" fmla="*/ 1 w 22"/>
                <a:gd name="T19" fmla="*/ 5 h 44"/>
                <a:gd name="T20" fmla="*/ 1 w 22"/>
                <a:gd name="T21" fmla="*/ 5 h 44"/>
                <a:gd name="T22" fmla="*/ 2 w 22"/>
                <a:gd name="T23" fmla="*/ 5 h 44"/>
                <a:gd name="T24" fmla="*/ 2 w 22"/>
                <a:gd name="T25" fmla="*/ 6 h 44"/>
                <a:gd name="T26" fmla="*/ 2 w 22"/>
                <a:gd name="T27" fmla="*/ 6 h 44"/>
                <a:gd name="T28" fmla="*/ 3 w 22"/>
                <a:gd name="T29" fmla="*/ 6 h 44"/>
                <a:gd name="T30" fmla="*/ 3 w 22"/>
                <a:gd name="T31" fmla="*/ 6 h 44"/>
                <a:gd name="T32" fmla="*/ 4 w 22"/>
                <a:gd name="T33" fmla="*/ 6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44">
                  <a:moveTo>
                    <a:pt x="3" y="0"/>
                  </a:moveTo>
                  <a:lnTo>
                    <a:pt x="3" y="4"/>
                  </a:lnTo>
                  <a:lnTo>
                    <a:pt x="1" y="8"/>
                  </a:lnTo>
                  <a:lnTo>
                    <a:pt x="1" y="13"/>
                  </a:lnTo>
                  <a:lnTo>
                    <a:pt x="0" y="17"/>
                  </a:lnTo>
                  <a:lnTo>
                    <a:pt x="1" y="21"/>
                  </a:lnTo>
                  <a:lnTo>
                    <a:pt x="1" y="24"/>
                  </a:lnTo>
                  <a:lnTo>
                    <a:pt x="3" y="29"/>
                  </a:lnTo>
                  <a:lnTo>
                    <a:pt x="4" y="31"/>
                  </a:lnTo>
                  <a:lnTo>
                    <a:pt x="5" y="34"/>
                  </a:lnTo>
                  <a:lnTo>
                    <a:pt x="7" y="37"/>
                  </a:lnTo>
                  <a:lnTo>
                    <a:pt x="9" y="39"/>
                  </a:lnTo>
                  <a:lnTo>
                    <a:pt x="12" y="41"/>
                  </a:lnTo>
                  <a:lnTo>
                    <a:pt x="14" y="42"/>
                  </a:lnTo>
                  <a:lnTo>
                    <a:pt x="16" y="43"/>
                  </a:lnTo>
                  <a:lnTo>
                    <a:pt x="20" y="44"/>
                  </a:lnTo>
                  <a:lnTo>
                    <a:pt x="22"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51" name="Line 44"/>
            <p:cNvSpPr>
              <a:spLocks noChangeShapeType="1"/>
            </p:cNvSpPr>
            <p:nvPr/>
          </p:nvSpPr>
          <p:spPr bwMode="auto">
            <a:xfrm flipV="1">
              <a:off x="1854" y="3747"/>
              <a:ext cx="12"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52" name="Freeform 45"/>
            <p:cNvSpPr>
              <a:spLocks/>
            </p:cNvSpPr>
            <p:nvPr/>
          </p:nvSpPr>
          <p:spPr bwMode="auto">
            <a:xfrm>
              <a:off x="1866" y="3724"/>
              <a:ext cx="23" cy="23"/>
            </a:xfrm>
            <a:custGeom>
              <a:avLst/>
              <a:gdLst>
                <a:gd name="T0" fmla="*/ 7 w 42"/>
                <a:gd name="T1" fmla="*/ 0 h 44"/>
                <a:gd name="T2" fmla="*/ 7 w 42"/>
                <a:gd name="T3" fmla="*/ 0 h 44"/>
                <a:gd name="T4" fmla="*/ 6 w 42"/>
                <a:gd name="T5" fmla="*/ 0 h 44"/>
                <a:gd name="T6" fmla="*/ 5 w 42"/>
                <a:gd name="T7" fmla="*/ 1 h 44"/>
                <a:gd name="T8" fmla="*/ 5 w 42"/>
                <a:gd name="T9" fmla="*/ 1 h 44"/>
                <a:gd name="T10" fmla="*/ 4 w 42"/>
                <a:gd name="T11" fmla="*/ 1 h 44"/>
                <a:gd name="T12" fmla="*/ 4 w 42"/>
                <a:gd name="T13" fmla="*/ 1 h 44"/>
                <a:gd name="T14" fmla="*/ 3 w 42"/>
                <a:gd name="T15" fmla="*/ 2 h 44"/>
                <a:gd name="T16" fmla="*/ 3 w 42"/>
                <a:gd name="T17" fmla="*/ 2 h 44"/>
                <a:gd name="T18" fmla="*/ 2 w 42"/>
                <a:gd name="T19" fmla="*/ 2 h 44"/>
                <a:gd name="T20" fmla="*/ 2 w 42"/>
                <a:gd name="T21" fmla="*/ 3 h 44"/>
                <a:gd name="T22" fmla="*/ 2 w 42"/>
                <a:gd name="T23" fmla="*/ 4 h 44"/>
                <a:gd name="T24" fmla="*/ 1 w 42"/>
                <a:gd name="T25" fmla="*/ 4 h 44"/>
                <a:gd name="T26" fmla="*/ 1 w 42"/>
                <a:gd name="T27" fmla="*/ 5 h 44"/>
                <a:gd name="T28" fmla="*/ 1 w 42"/>
                <a:gd name="T29" fmla="*/ 5 h 44"/>
                <a:gd name="T30" fmla="*/ 1 w 42"/>
                <a:gd name="T31" fmla="*/ 6 h 44"/>
                <a:gd name="T32" fmla="*/ 0 w 42"/>
                <a:gd name="T33" fmla="*/ 6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2" h="44">
                  <a:moveTo>
                    <a:pt x="42" y="0"/>
                  </a:moveTo>
                  <a:lnTo>
                    <a:pt x="39" y="0"/>
                  </a:lnTo>
                  <a:lnTo>
                    <a:pt x="36" y="0"/>
                  </a:lnTo>
                  <a:lnTo>
                    <a:pt x="32" y="1"/>
                  </a:lnTo>
                  <a:lnTo>
                    <a:pt x="29" y="4"/>
                  </a:lnTo>
                  <a:lnTo>
                    <a:pt x="26" y="5"/>
                  </a:lnTo>
                  <a:lnTo>
                    <a:pt x="23" y="7"/>
                  </a:lnTo>
                  <a:lnTo>
                    <a:pt x="20" y="10"/>
                  </a:lnTo>
                  <a:lnTo>
                    <a:pt x="17" y="13"/>
                  </a:lnTo>
                  <a:lnTo>
                    <a:pt x="13" y="16"/>
                  </a:lnTo>
                  <a:lnTo>
                    <a:pt x="11" y="19"/>
                  </a:lnTo>
                  <a:lnTo>
                    <a:pt x="9" y="24"/>
                  </a:lnTo>
                  <a:lnTo>
                    <a:pt x="6" y="27"/>
                  </a:lnTo>
                  <a:lnTo>
                    <a:pt x="4" y="32"/>
                  </a:lnTo>
                  <a:lnTo>
                    <a:pt x="2" y="35"/>
                  </a:lnTo>
                  <a:lnTo>
                    <a:pt x="1" y="40"/>
                  </a:lnTo>
                  <a:lnTo>
                    <a:pt x="0" y="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53" name="Line 46"/>
            <p:cNvSpPr>
              <a:spLocks noChangeShapeType="1"/>
            </p:cNvSpPr>
            <p:nvPr/>
          </p:nvSpPr>
          <p:spPr bwMode="auto">
            <a:xfrm>
              <a:off x="1889" y="3724"/>
              <a:ext cx="11"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54" name="Freeform 47"/>
            <p:cNvSpPr>
              <a:spLocks/>
            </p:cNvSpPr>
            <p:nvPr/>
          </p:nvSpPr>
          <p:spPr bwMode="auto">
            <a:xfrm>
              <a:off x="4391" y="2022"/>
              <a:ext cx="54" cy="84"/>
            </a:xfrm>
            <a:custGeom>
              <a:avLst/>
              <a:gdLst>
                <a:gd name="T0" fmla="*/ 16 w 98"/>
                <a:gd name="T1" fmla="*/ 3 h 153"/>
                <a:gd name="T2" fmla="*/ 16 w 98"/>
                <a:gd name="T3" fmla="*/ 2 h 153"/>
                <a:gd name="T4" fmla="*/ 16 w 98"/>
                <a:gd name="T5" fmla="*/ 1 h 153"/>
                <a:gd name="T6" fmla="*/ 15 w 98"/>
                <a:gd name="T7" fmla="*/ 1 h 153"/>
                <a:gd name="T8" fmla="*/ 15 w 98"/>
                <a:gd name="T9" fmla="*/ 1 h 153"/>
                <a:gd name="T10" fmla="*/ 15 w 98"/>
                <a:gd name="T11" fmla="*/ 0 h 153"/>
                <a:gd name="T12" fmla="*/ 13 w 98"/>
                <a:gd name="T13" fmla="*/ 0 h 153"/>
                <a:gd name="T14" fmla="*/ 11 w 98"/>
                <a:gd name="T15" fmla="*/ 0 h 153"/>
                <a:gd name="T16" fmla="*/ 10 w 98"/>
                <a:gd name="T17" fmla="*/ 1 h 153"/>
                <a:gd name="T18" fmla="*/ 9 w 98"/>
                <a:gd name="T19" fmla="*/ 1 h 153"/>
                <a:gd name="T20" fmla="*/ 8 w 98"/>
                <a:gd name="T21" fmla="*/ 1 h 153"/>
                <a:gd name="T22" fmla="*/ 7 w 98"/>
                <a:gd name="T23" fmla="*/ 2 h 153"/>
                <a:gd name="T24" fmla="*/ 6 w 98"/>
                <a:gd name="T25" fmla="*/ 3 h 153"/>
                <a:gd name="T26" fmla="*/ 4 w 98"/>
                <a:gd name="T27" fmla="*/ 5 h 153"/>
                <a:gd name="T28" fmla="*/ 4 w 98"/>
                <a:gd name="T29" fmla="*/ 7 h 153"/>
                <a:gd name="T30" fmla="*/ 3 w 98"/>
                <a:gd name="T31" fmla="*/ 9 h 153"/>
                <a:gd name="T32" fmla="*/ 1 w 98"/>
                <a:gd name="T33" fmla="*/ 15 h 153"/>
                <a:gd name="T34" fmla="*/ 1 w 98"/>
                <a:gd name="T35" fmla="*/ 18 h 153"/>
                <a:gd name="T36" fmla="*/ 0 w 98"/>
                <a:gd name="T37" fmla="*/ 20 h 153"/>
                <a:gd name="T38" fmla="*/ 0 w 98"/>
                <a:gd name="T39" fmla="*/ 21 h 153"/>
                <a:gd name="T40" fmla="*/ 1 w 98"/>
                <a:gd name="T41" fmla="*/ 23 h 153"/>
                <a:gd name="T42" fmla="*/ 1 w 98"/>
                <a:gd name="T43" fmla="*/ 23 h 153"/>
                <a:gd name="T44" fmla="*/ 1 w 98"/>
                <a:gd name="T45" fmla="*/ 24 h 153"/>
                <a:gd name="T46" fmla="*/ 2 w 98"/>
                <a:gd name="T47" fmla="*/ 25 h 153"/>
                <a:gd name="T48" fmla="*/ 2 w 98"/>
                <a:gd name="T49" fmla="*/ 25 h 153"/>
                <a:gd name="T50" fmla="*/ 3 w 98"/>
                <a:gd name="T51" fmla="*/ 25 h 153"/>
                <a:gd name="T52" fmla="*/ 4 w 98"/>
                <a:gd name="T53" fmla="*/ 25 h 153"/>
                <a:gd name="T54" fmla="*/ 7 w 98"/>
                <a:gd name="T55" fmla="*/ 25 h 153"/>
                <a:gd name="T56" fmla="*/ 8 w 98"/>
                <a:gd name="T57" fmla="*/ 25 h 153"/>
                <a:gd name="T58" fmla="*/ 9 w 98"/>
                <a:gd name="T59" fmla="*/ 25 h 153"/>
                <a:gd name="T60" fmla="*/ 9 w 98"/>
                <a:gd name="T61" fmla="*/ 24 h 153"/>
                <a:gd name="T62" fmla="*/ 10 w 98"/>
                <a:gd name="T63" fmla="*/ 24 h 153"/>
                <a:gd name="T64" fmla="*/ 10 w 98"/>
                <a:gd name="T65" fmla="*/ 23 h 153"/>
                <a:gd name="T66" fmla="*/ 11 w 98"/>
                <a:gd name="T67" fmla="*/ 21 h 153"/>
                <a:gd name="T68" fmla="*/ 12 w 98"/>
                <a:gd name="T69" fmla="*/ 20 h 153"/>
                <a:gd name="T70" fmla="*/ 13 w 98"/>
                <a:gd name="T71" fmla="*/ 15 h 153"/>
                <a:gd name="T72" fmla="*/ 14 w 98"/>
                <a:gd name="T73" fmla="*/ 12 h 153"/>
                <a:gd name="T74" fmla="*/ 15 w 98"/>
                <a:gd name="T75" fmla="*/ 8 h 153"/>
                <a:gd name="T76" fmla="*/ 16 w 98"/>
                <a:gd name="T77" fmla="*/ 3 h 1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8" h="153">
                  <a:moveTo>
                    <a:pt x="97" y="20"/>
                  </a:moveTo>
                  <a:lnTo>
                    <a:pt x="97" y="19"/>
                  </a:lnTo>
                  <a:lnTo>
                    <a:pt x="98" y="17"/>
                  </a:lnTo>
                  <a:lnTo>
                    <a:pt x="97" y="14"/>
                  </a:lnTo>
                  <a:lnTo>
                    <a:pt x="97" y="11"/>
                  </a:lnTo>
                  <a:lnTo>
                    <a:pt x="96" y="8"/>
                  </a:lnTo>
                  <a:lnTo>
                    <a:pt x="95" y="4"/>
                  </a:lnTo>
                  <a:lnTo>
                    <a:pt x="93" y="3"/>
                  </a:lnTo>
                  <a:lnTo>
                    <a:pt x="92" y="2"/>
                  </a:lnTo>
                  <a:lnTo>
                    <a:pt x="91" y="1"/>
                  </a:lnTo>
                  <a:lnTo>
                    <a:pt x="90" y="0"/>
                  </a:lnTo>
                  <a:lnTo>
                    <a:pt x="89" y="0"/>
                  </a:lnTo>
                  <a:lnTo>
                    <a:pt x="87" y="0"/>
                  </a:lnTo>
                  <a:lnTo>
                    <a:pt x="80" y="0"/>
                  </a:lnTo>
                  <a:lnTo>
                    <a:pt x="74" y="0"/>
                  </a:lnTo>
                  <a:lnTo>
                    <a:pt x="68" y="0"/>
                  </a:lnTo>
                  <a:lnTo>
                    <a:pt x="62" y="1"/>
                  </a:lnTo>
                  <a:lnTo>
                    <a:pt x="59" y="1"/>
                  </a:lnTo>
                  <a:lnTo>
                    <a:pt x="55" y="2"/>
                  </a:lnTo>
                  <a:lnTo>
                    <a:pt x="52" y="2"/>
                  </a:lnTo>
                  <a:lnTo>
                    <a:pt x="50" y="4"/>
                  </a:lnTo>
                  <a:lnTo>
                    <a:pt x="46" y="5"/>
                  </a:lnTo>
                  <a:lnTo>
                    <a:pt x="44" y="8"/>
                  </a:lnTo>
                  <a:lnTo>
                    <a:pt x="39" y="11"/>
                  </a:lnTo>
                  <a:lnTo>
                    <a:pt x="35" y="15"/>
                  </a:lnTo>
                  <a:lnTo>
                    <a:pt x="33" y="18"/>
                  </a:lnTo>
                  <a:lnTo>
                    <a:pt x="30" y="21"/>
                  </a:lnTo>
                  <a:lnTo>
                    <a:pt x="25" y="31"/>
                  </a:lnTo>
                  <a:lnTo>
                    <a:pt x="22" y="35"/>
                  </a:lnTo>
                  <a:lnTo>
                    <a:pt x="21" y="38"/>
                  </a:lnTo>
                  <a:lnTo>
                    <a:pt x="20" y="44"/>
                  </a:lnTo>
                  <a:lnTo>
                    <a:pt x="17" y="56"/>
                  </a:lnTo>
                  <a:lnTo>
                    <a:pt x="10" y="81"/>
                  </a:lnTo>
                  <a:lnTo>
                    <a:pt x="7" y="93"/>
                  </a:lnTo>
                  <a:lnTo>
                    <a:pt x="3" y="105"/>
                  </a:lnTo>
                  <a:lnTo>
                    <a:pt x="2" y="111"/>
                  </a:lnTo>
                  <a:lnTo>
                    <a:pt x="1" y="117"/>
                  </a:lnTo>
                  <a:lnTo>
                    <a:pt x="0" y="120"/>
                  </a:lnTo>
                  <a:lnTo>
                    <a:pt x="0" y="124"/>
                  </a:lnTo>
                  <a:lnTo>
                    <a:pt x="0" y="127"/>
                  </a:lnTo>
                  <a:lnTo>
                    <a:pt x="1" y="130"/>
                  </a:lnTo>
                  <a:lnTo>
                    <a:pt x="1" y="134"/>
                  </a:lnTo>
                  <a:lnTo>
                    <a:pt x="2" y="136"/>
                  </a:lnTo>
                  <a:lnTo>
                    <a:pt x="3" y="139"/>
                  </a:lnTo>
                  <a:lnTo>
                    <a:pt x="4" y="142"/>
                  </a:lnTo>
                  <a:lnTo>
                    <a:pt x="7" y="145"/>
                  </a:lnTo>
                  <a:lnTo>
                    <a:pt x="9" y="147"/>
                  </a:lnTo>
                  <a:lnTo>
                    <a:pt x="10" y="149"/>
                  </a:lnTo>
                  <a:lnTo>
                    <a:pt x="11" y="150"/>
                  </a:lnTo>
                  <a:lnTo>
                    <a:pt x="13" y="151"/>
                  </a:lnTo>
                  <a:lnTo>
                    <a:pt x="17" y="152"/>
                  </a:lnTo>
                  <a:lnTo>
                    <a:pt x="20" y="152"/>
                  </a:lnTo>
                  <a:lnTo>
                    <a:pt x="24" y="153"/>
                  </a:lnTo>
                  <a:lnTo>
                    <a:pt x="26" y="153"/>
                  </a:lnTo>
                  <a:lnTo>
                    <a:pt x="33" y="152"/>
                  </a:lnTo>
                  <a:lnTo>
                    <a:pt x="39" y="153"/>
                  </a:lnTo>
                  <a:lnTo>
                    <a:pt x="43" y="153"/>
                  </a:lnTo>
                  <a:lnTo>
                    <a:pt x="45" y="152"/>
                  </a:lnTo>
                  <a:lnTo>
                    <a:pt x="48" y="152"/>
                  </a:lnTo>
                  <a:lnTo>
                    <a:pt x="52" y="150"/>
                  </a:lnTo>
                  <a:lnTo>
                    <a:pt x="54" y="149"/>
                  </a:lnTo>
                  <a:lnTo>
                    <a:pt x="56" y="146"/>
                  </a:lnTo>
                  <a:lnTo>
                    <a:pt x="59" y="144"/>
                  </a:lnTo>
                  <a:lnTo>
                    <a:pt x="61" y="142"/>
                  </a:lnTo>
                  <a:lnTo>
                    <a:pt x="63" y="138"/>
                  </a:lnTo>
                  <a:lnTo>
                    <a:pt x="64" y="136"/>
                  </a:lnTo>
                  <a:lnTo>
                    <a:pt x="66" y="134"/>
                  </a:lnTo>
                  <a:lnTo>
                    <a:pt x="68" y="130"/>
                  </a:lnTo>
                  <a:lnTo>
                    <a:pt x="70" y="125"/>
                  </a:lnTo>
                  <a:lnTo>
                    <a:pt x="71" y="118"/>
                  </a:lnTo>
                  <a:lnTo>
                    <a:pt x="74" y="106"/>
                  </a:lnTo>
                  <a:lnTo>
                    <a:pt x="78" y="93"/>
                  </a:lnTo>
                  <a:lnTo>
                    <a:pt x="80" y="81"/>
                  </a:lnTo>
                  <a:lnTo>
                    <a:pt x="83" y="70"/>
                  </a:lnTo>
                  <a:lnTo>
                    <a:pt x="87" y="57"/>
                  </a:lnTo>
                  <a:lnTo>
                    <a:pt x="90" y="45"/>
                  </a:lnTo>
                  <a:lnTo>
                    <a:pt x="93" y="32"/>
                  </a:lnTo>
                  <a:lnTo>
                    <a:pt x="97" y="20"/>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55" name="Freeform 48"/>
            <p:cNvSpPr>
              <a:spLocks/>
            </p:cNvSpPr>
            <p:nvPr/>
          </p:nvSpPr>
          <p:spPr bwMode="auto">
            <a:xfrm>
              <a:off x="4430" y="2087"/>
              <a:ext cx="3" cy="19"/>
            </a:xfrm>
            <a:custGeom>
              <a:avLst/>
              <a:gdLst>
                <a:gd name="T0" fmla="*/ 0 w 9"/>
                <a:gd name="T1" fmla="*/ 0 h 33"/>
                <a:gd name="T2" fmla="*/ 0 w 9"/>
                <a:gd name="T3" fmla="*/ 1 h 33"/>
                <a:gd name="T4" fmla="*/ 0 w 9"/>
                <a:gd name="T5" fmla="*/ 2 h 33"/>
                <a:gd name="T6" fmla="*/ 0 w 9"/>
                <a:gd name="T7" fmla="*/ 3 h 33"/>
                <a:gd name="T8" fmla="*/ 0 w 9"/>
                <a:gd name="T9" fmla="*/ 3 h 33"/>
                <a:gd name="T10" fmla="*/ 0 w 9"/>
                <a:gd name="T11" fmla="*/ 3 h 33"/>
                <a:gd name="T12" fmla="*/ 0 w 9"/>
                <a:gd name="T13" fmla="*/ 3 h 33"/>
                <a:gd name="T14" fmla="*/ 0 w 9"/>
                <a:gd name="T15" fmla="*/ 4 h 33"/>
                <a:gd name="T16" fmla="*/ 0 w 9"/>
                <a:gd name="T17" fmla="*/ 5 h 33"/>
                <a:gd name="T18" fmla="*/ 0 w 9"/>
                <a:gd name="T19" fmla="*/ 6 h 33"/>
                <a:gd name="T20" fmla="*/ 0 w 9"/>
                <a:gd name="T21" fmla="*/ 6 h 33"/>
                <a:gd name="T22" fmla="*/ 0 w 9"/>
                <a:gd name="T23" fmla="*/ 6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33">
                  <a:moveTo>
                    <a:pt x="1" y="0"/>
                  </a:moveTo>
                  <a:lnTo>
                    <a:pt x="0" y="5"/>
                  </a:lnTo>
                  <a:lnTo>
                    <a:pt x="0" y="9"/>
                  </a:lnTo>
                  <a:lnTo>
                    <a:pt x="0" y="14"/>
                  </a:lnTo>
                  <a:lnTo>
                    <a:pt x="0" y="16"/>
                  </a:lnTo>
                  <a:lnTo>
                    <a:pt x="0" y="17"/>
                  </a:lnTo>
                  <a:lnTo>
                    <a:pt x="1" y="19"/>
                  </a:lnTo>
                  <a:lnTo>
                    <a:pt x="2" y="22"/>
                  </a:lnTo>
                  <a:lnTo>
                    <a:pt x="4" y="25"/>
                  </a:lnTo>
                  <a:lnTo>
                    <a:pt x="7" y="30"/>
                  </a:lnTo>
                  <a:lnTo>
                    <a:pt x="8" y="31"/>
                  </a:lnTo>
                  <a:lnTo>
                    <a:pt x="9"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56" name="Line 49"/>
            <p:cNvSpPr>
              <a:spLocks noChangeShapeType="1"/>
            </p:cNvSpPr>
            <p:nvPr/>
          </p:nvSpPr>
          <p:spPr bwMode="auto">
            <a:xfrm flipH="1">
              <a:off x="4480" y="1979"/>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57" name="Freeform 50"/>
            <p:cNvSpPr>
              <a:spLocks/>
            </p:cNvSpPr>
            <p:nvPr/>
          </p:nvSpPr>
          <p:spPr bwMode="auto">
            <a:xfrm>
              <a:off x="3669" y="461"/>
              <a:ext cx="57" cy="127"/>
            </a:xfrm>
            <a:custGeom>
              <a:avLst/>
              <a:gdLst>
                <a:gd name="T0" fmla="*/ 11 w 103"/>
                <a:gd name="T1" fmla="*/ 0 h 229"/>
                <a:gd name="T2" fmla="*/ 0 w 103"/>
                <a:gd name="T3" fmla="*/ 39 h 229"/>
                <a:gd name="T4" fmla="*/ 7 w 103"/>
                <a:gd name="T5" fmla="*/ 39 h 229"/>
                <a:gd name="T6" fmla="*/ 7 w 103"/>
                <a:gd name="T7" fmla="*/ 39 h 229"/>
                <a:gd name="T8" fmla="*/ 8 w 103"/>
                <a:gd name="T9" fmla="*/ 39 h 229"/>
                <a:gd name="T10" fmla="*/ 8 w 103"/>
                <a:gd name="T11" fmla="*/ 39 h 229"/>
                <a:gd name="T12" fmla="*/ 9 w 103"/>
                <a:gd name="T13" fmla="*/ 38 h 229"/>
                <a:gd name="T14" fmla="*/ 10 w 103"/>
                <a:gd name="T15" fmla="*/ 38 h 229"/>
                <a:gd name="T16" fmla="*/ 10 w 103"/>
                <a:gd name="T17" fmla="*/ 38 h 229"/>
                <a:gd name="T18" fmla="*/ 11 w 103"/>
                <a:gd name="T19" fmla="*/ 37 h 229"/>
                <a:gd name="T20" fmla="*/ 11 w 103"/>
                <a:gd name="T21" fmla="*/ 37 h 229"/>
                <a:gd name="T22" fmla="*/ 12 w 103"/>
                <a:gd name="T23" fmla="*/ 36 h 229"/>
                <a:gd name="T24" fmla="*/ 12 w 103"/>
                <a:gd name="T25" fmla="*/ 35 h 229"/>
                <a:gd name="T26" fmla="*/ 13 w 103"/>
                <a:gd name="T27" fmla="*/ 35 h 229"/>
                <a:gd name="T28" fmla="*/ 13 w 103"/>
                <a:gd name="T29" fmla="*/ 34 h 229"/>
                <a:gd name="T30" fmla="*/ 13 w 103"/>
                <a:gd name="T31" fmla="*/ 34 h 229"/>
                <a:gd name="T32" fmla="*/ 13 w 103"/>
                <a:gd name="T33" fmla="*/ 33 h 229"/>
                <a:gd name="T34" fmla="*/ 14 w 103"/>
                <a:gd name="T35" fmla="*/ 32 h 229"/>
                <a:gd name="T36" fmla="*/ 14 w 103"/>
                <a:gd name="T37" fmla="*/ 32 h 229"/>
                <a:gd name="T38" fmla="*/ 17 w 103"/>
                <a:gd name="T39" fmla="*/ 21 h 229"/>
                <a:gd name="T40" fmla="*/ 17 w 103"/>
                <a:gd name="T41" fmla="*/ 19 h 229"/>
                <a:gd name="T42" fmla="*/ 17 w 103"/>
                <a:gd name="T43" fmla="*/ 19 h 229"/>
                <a:gd name="T44" fmla="*/ 18 w 103"/>
                <a:gd name="T45" fmla="*/ 18 h 229"/>
                <a:gd name="T46" fmla="*/ 18 w 103"/>
                <a:gd name="T47" fmla="*/ 18 h 229"/>
                <a:gd name="T48" fmla="*/ 17 w 103"/>
                <a:gd name="T49" fmla="*/ 17 h 229"/>
                <a:gd name="T50" fmla="*/ 17 w 103"/>
                <a:gd name="T51" fmla="*/ 16 h 229"/>
                <a:gd name="T52" fmla="*/ 17 w 103"/>
                <a:gd name="T53" fmla="*/ 16 h 229"/>
                <a:gd name="T54" fmla="*/ 17 w 103"/>
                <a:gd name="T55" fmla="*/ 15 h 229"/>
                <a:gd name="T56" fmla="*/ 17 w 103"/>
                <a:gd name="T57" fmla="*/ 15 h 229"/>
                <a:gd name="T58" fmla="*/ 16 w 103"/>
                <a:gd name="T59" fmla="*/ 14 h 229"/>
                <a:gd name="T60" fmla="*/ 16 w 103"/>
                <a:gd name="T61" fmla="*/ 14 h 229"/>
                <a:gd name="T62" fmla="*/ 15 w 103"/>
                <a:gd name="T63" fmla="*/ 13 h 229"/>
                <a:gd name="T64" fmla="*/ 15 w 103"/>
                <a:gd name="T65" fmla="*/ 13 h 229"/>
                <a:gd name="T66" fmla="*/ 15 w 103"/>
                <a:gd name="T67" fmla="*/ 13 h 229"/>
                <a:gd name="T68" fmla="*/ 14 w 103"/>
                <a:gd name="T69" fmla="*/ 13 h 229"/>
                <a:gd name="T70" fmla="*/ 14 w 103"/>
                <a:gd name="T71" fmla="*/ 13 h 229"/>
                <a:gd name="T72" fmla="*/ 7 w 103"/>
                <a:gd name="T73" fmla="*/ 13 h 2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3" h="229">
                  <a:moveTo>
                    <a:pt x="61" y="0"/>
                  </a:moveTo>
                  <a:lnTo>
                    <a:pt x="0" y="229"/>
                  </a:lnTo>
                  <a:lnTo>
                    <a:pt x="40" y="229"/>
                  </a:lnTo>
                  <a:lnTo>
                    <a:pt x="43" y="229"/>
                  </a:lnTo>
                  <a:lnTo>
                    <a:pt x="47" y="228"/>
                  </a:lnTo>
                  <a:lnTo>
                    <a:pt x="50" y="227"/>
                  </a:lnTo>
                  <a:lnTo>
                    <a:pt x="53" y="226"/>
                  </a:lnTo>
                  <a:lnTo>
                    <a:pt x="57" y="224"/>
                  </a:lnTo>
                  <a:lnTo>
                    <a:pt x="59" y="221"/>
                  </a:lnTo>
                  <a:lnTo>
                    <a:pt x="62" y="219"/>
                  </a:lnTo>
                  <a:lnTo>
                    <a:pt x="66" y="216"/>
                  </a:lnTo>
                  <a:lnTo>
                    <a:pt x="69" y="212"/>
                  </a:lnTo>
                  <a:lnTo>
                    <a:pt x="71" y="209"/>
                  </a:lnTo>
                  <a:lnTo>
                    <a:pt x="74" y="206"/>
                  </a:lnTo>
                  <a:lnTo>
                    <a:pt x="76" y="202"/>
                  </a:lnTo>
                  <a:lnTo>
                    <a:pt x="78" y="198"/>
                  </a:lnTo>
                  <a:lnTo>
                    <a:pt x="80" y="193"/>
                  </a:lnTo>
                  <a:lnTo>
                    <a:pt x="82" y="189"/>
                  </a:lnTo>
                  <a:lnTo>
                    <a:pt x="84" y="184"/>
                  </a:lnTo>
                  <a:lnTo>
                    <a:pt x="101" y="121"/>
                  </a:lnTo>
                  <a:lnTo>
                    <a:pt x="102" y="116"/>
                  </a:lnTo>
                  <a:lnTo>
                    <a:pt x="102" y="112"/>
                  </a:lnTo>
                  <a:lnTo>
                    <a:pt x="103" y="109"/>
                  </a:lnTo>
                  <a:lnTo>
                    <a:pt x="103" y="104"/>
                  </a:lnTo>
                  <a:lnTo>
                    <a:pt x="102" y="100"/>
                  </a:lnTo>
                  <a:lnTo>
                    <a:pt x="102" y="96"/>
                  </a:lnTo>
                  <a:lnTo>
                    <a:pt x="101" y="93"/>
                  </a:lnTo>
                  <a:lnTo>
                    <a:pt x="100" y="89"/>
                  </a:lnTo>
                  <a:lnTo>
                    <a:pt x="98" y="87"/>
                  </a:lnTo>
                  <a:lnTo>
                    <a:pt x="96" y="84"/>
                  </a:lnTo>
                  <a:lnTo>
                    <a:pt x="94" y="82"/>
                  </a:lnTo>
                  <a:lnTo>
                    <a:pt x="92" y="80"/>
                  </a:lnTo>
                  <a:lnTo>
                    <a:pt x="89" y="78"/>
                  </a:lnTo>
                  <a:lnTo>
                    <a:pt x="87" y="77"/>
                  </a:lnTo>
                  <a:lnTo>
                    <a:pt x="84" y="77"/>
                  </a:lnTo>
                  <a:lnTo>
                    <a:pt x="82" y="77"/>
                  </a:lnTo>
                  <a:lnTo>
                    <a:pt x="41" y="7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58" name="Line 51"/>
            <p:cNvSpPr>
              <a:spLocks noChangeShapeType="1"/>
            </p:cNvSpPr>
            <p:nvPr/>
          </p:nvSpPr>
          <p:spPr bwMode="auto">
            <a:xfrm flipH="1">
              <a:off x="3742" y="461"/>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59" name="Line 52"/>
            <p:cNvSpPr>
              <a:spLocks noChangeShapeType="1"/>
            </p:cNvSpPr>
            <p:nvPr/>
          </p:nvSpPr>
          <p:spPr bwMode="auto">
            <a:xfrm flipH="1">
              <a:off x="1889" y="1234"/>
              <a:ext cx="11"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60" name="Freeform 53"/>
            <p:cNvSpPr>
              <a:spLocks/>
            </p:cNvSpPr>
            <p:nvPr/>
          </p:nvSpPr>
          <p:spPr bwMode="auto">
            <a:xfrm>
              <a:off x="1877" y="1211"/>
              <a:ext cx="12" cy="23"/>
            </a:xfrm>
            <a:custGeom>
              <a:avLst/>
              <a:gdLst>
                <a:gd name="T0" fmla="*/ 1 w 21"/>
                <a:gd name="T1" fmla="*/ 0 h 45"/>
                <a:gd name="T2" fmla="*/ 1 w 21"/>
                <a:gd name="T3" fmla="*/ 1 h 45"/>
                <a:gd name="T4" fmla="*/ 0 w 21"/>
                <a:gd name="T5" fmla="*/ 2 h 45"/>
                <a:gd name="T6" fmla="*/ 0 w 21"/>
                <a:gd name="T7" fmla="*/ 2 h 45"/>
                <a:gd name="T8" fmla="*/ 0 w 21"/>
                <a:gd name="T9" fmla="*/ 2 h 45"/>
                <a:gd name="T10" fmla="*/ 0 w 21"/>
                <a:gd name="T11" fmla="*/ 3 h 45"/>
                <a:gd name="T12" fmla="*/ 0 w 21"/>
                <a:gd name="T13" fmla="*/ 3 h 45"/>
                <a:gd name="T14" fmla="*/ 1 w 21"/>
                <a:gd name="T15" fmla="*/ 4 h 45"/>
                <a:gd name="T16" fmla="*/ 1 w 21"/>
                <a:gd name="T17" fmla="*/ 4 h 45"/>
                <a:gd name="T18" fmla="*/ 1 w 21"/>
                <a:gd name="T19" fmla="*/ 5 h 45"/>
                <a:gd name="T20" fmla="*/ 1 w 21"/>
                <a:gd name="T21" fmla="*/ 5 h 45"/>
                <a:gd name="T22" fmla="*/ 2 w 21"/>
                <a:gd name="T23" fmla="*/ 5 h 45"/>
                <a:gd name="T24" fmla="*/ 2 w 21"/>
                <a:gd name="T25" fmla="*/ 6 h 45"/>
                <a:gd name="T26" fmla="*/ 2 w 21"/>
                <a:gd name="T27" fmla="*/ 6 h 45"/>
                <a:gd name="T28" fmla="*/ 3 w 21"/>
                <a:gd name="T29" fmla="*/ 6 h 45"/>
                <a:gd name="T30" fmla="*/ 3 w 21"/>
                <a:gd name="T31" fmla="*/ 6 h 45"/>
                <a:gd name="T32" fmla="*/ 4 w 21"/>
                <a:gd name="T33" fmla="*/ 6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1" h="45">
                  <a:moveTo>
                    <a:pt x="2" y="0"/>
                  </a:moveTo>
                  <a:lnTo>
                    <a:pt x="1" y="4"/>
                  </a:lnTo>
                  <a:lnTo>
                    <a:pt x="0" y="9"/>
                  </a:lnTo>
                  <a:lnTo>
                    <a:pt x="0" y="13"/>
                  </a:lnTo>
                  <a:lnTo>
                    <a:pt x="0" y="16"/>
                  </a:lnTo>
                  <a:lnTo>
                    <a:pt x="0" y="21"/>
                  </a:lnTo>
                  <a:lnTo>
                    <a:pt x="0" y="24"/>
                  </a:lnTo>
                  <a:lnTo>
                    <a:pt x="1" y="28"/>
                  </a:lnTo>
                  <a:lnTo>
                    <a:pt x="2" y="31"/>
                  </a:lnTo>
                  <a:lnTo>
                    <a:pt x="5" y="34"/>
                  </a:lnTo>
                  <a:lnTo>
                    <a:pt x="6" y="37"/>
                  </a:lnTo>
                  <a:lnTo>
                    <a:pt x="8" y="39"/>
                  </a:lnTo>
                  <a:lnTo>
                    <a:pt x="10" y="41"/>
                  </a:lnTo>
                  <a:lnTo>
                    <a:pt x="12" y="42"/>
                  </a:lnTo>
                  <a:lnTo>
                    <a:pt x="15" y="43"/>
                  </a:lnTo>
                  <a:lnTo>
                    <a:pt x="18" y="45"/>
                  </a:lnTo>
                  <a:lnTo>
                    <a:pt x="21"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61" name="Line 54"/>
            <p:cNvSpPr>
              <a:spLocks noChangeShapeType="1"/>
            </p:cNvSpPr>
            <p:nvPr/>
          </p:nvSpPr>
          <p:spPr bwMode="auto">
            <a:xfrm flipV="1">
              <a:off x="1877" y="1176"/>
              <a:ext cx="12"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62" name="Freeform 55"/>
            <p:cNvSpPr>
              <a:spLocks/>
            </p:cNvSpPr>
            <p:nvPr/>
          </p:nvSpPr>
          <p:spPr bwMode="auto">
            <a:xfrm>
              <a:off x="1889" y="1149"/>
              <a:ext cx="23" cy="27"/>
            </a:xfrm>
            <a:custGeom>
              <a:avLst/>
              <a:gdLst>
                <a:gd name="T0" fmla="*/ 6 w 43"/>
                <a:gd name="T1" fmla="*/ 0 h 45"/>
                <a:gd name="T2" fmla="*/ 6 w 43"/>
                <a:gd name="T3" fmla="*/ 1 h 45"/>
                <a:gd name="T4" fmla="*/ 5 w 43"/>
                <a:gd name="T5" fmla="*/ 1 h 45"/>
                <a:gd name="T6" fmla="*/ 5 w 43"/>
                <a:gd name="T7" fmla="*/ 1 h 45"/>
                <a:gd name="T8" fmla="*/ 5 w 43"/>
                <a:gd name="T9" fmla="*/ 1 h 45"/>
                <a:gd name="T10" fmla="*/ 4 w 43"/>
                <a:gd name="T11" fmla="*/ 1 h 45"/>
                <a:gd name="T12" fmla="*/ 4 w 43"/>
                <a:gd name="T13" fmla="*/ 2 h 45"/>
                <a:gd name="T14" fmla="*/ 3 w 43"/>
                <a:gd name="T15" fmla="*/ 2 h 45"/>
                <a:gd name="T16" fmla="*/ 3 w 43"/>
                <a:gd name="T17" fmla="*/ 3 h 45"/>
                <a:gd name="T18" fmla="*/ 2 w 43"/>
                <a:gd name="T19" fmla="*/ 4 h 45"/>
                <a:gd name="T20" fmla="*/ 2 w 43"/>
                <a:gd name="T21" fmla="*/ 5 h 45"/>
                <a:gd name="T22" fmla="*/ 2 w 43"/>
                <a:gd name="T23" fmla="*/ 5 h 45"/>
                <a:gd name="T24" fmla="*/ 1 w 43"/>
                <a:gd name="T25" fmla="*/ 6 h 45"/>
                <a:gd name="T26" fmla="*/ 1 w 43"/>
                <a:gd name="T27" fmla="*/ 7 h 45"/>
                <a:gd name="T28" fmla="*/ 1 w 43"/>
                <a:gd name="T29" fmla="*/ 8 h 45"/>
                <a:gd name="T30" fmla="*/ 1 w 43"/>
                <a:gd name="T31" fmla="*/ 9 h 45"/>
                <a:gd name="T32" fmla="*/ 0 w 43"/>
                <a:gd name="T33" fmla="*/ 10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3" h="45">
                  <a:moveTo>
                    <a:pt x="43" y="0"/>
                  </a:moveTo>
                  <a:lnTo>
                    <a:pt x="40" y="1"/>
                  </a:lnTo>
                  <a:lnTo>
                    <a:pt x="36" y="1"/>
                  </a:lnTo>
                  <a:lnTo>
                    <a:pt x="33" y="3"/>
                  </a:lnTo>
                  <a:lnTo>
                    <a:pt x="31" y="4"/>
                  </a:lnTo>
                  <a:lnTo>
                    <a:pt x="27" y="6"/>
                  </a:lnTo>
                  <a:lnTo>
                    <a:pt x="24" y="8"/>
                  </a:lnTo>
                  <a:lnTo>
                    <a:pt x="21" y="10"/>
                  </a:lnTo>
                  <a:lnTo>
                    <a:pt x="17" y="14"/>
                  </a:lnTo>
                  <a:lnTo>
                    <a:pt x="15" y="17"/>
                  </a:lnTo>
                  <a:lnTo>
                    <a:pt x="12" y="21"/>
                  </a:lnTo>
                  <a:lnTo>
                    <a:pt x="9" y="24"/>
                  </a:lnTo>
                  <a:lnTo>
                    <a:pt x="7" y="28"/>
                  </a:lnTo>
                  <a:lnTo>
                    <a:pt x="5" y="32"/>
                  </a:lnTo>
                  <a:lnTo>
                    <a:pt x="2" y="36"/>
                  </a:lnTo>
                  <a:lnTo>
                    <a:pt x="1" y="41"/>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3763" name="Line 56"/>
            <p:cNvSpPr>
              <a:spLocks noChangeShapeType="1"/>
            </p:cNvSpPr>
            <p:nvPr/>
          </p:nvSpPr>
          <p:spPr bwMode="auto">
            <a:xfrm>
              <a:off x="1912" y="1149"/>
              <a:ext cx="11" cy="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64" name="Line 57"/>
            <p:cNvSpPr>
              <a:spLocks noChangeShapeType="1"/>
            </p:cNvSpPr>
            <p:nvPr/>
          </p:nvSpPr>
          <p:spPr bwMode="auto">
            <a:xfrm flipH="1">
              <a:off x="1943" y="1111"/>
              <a:ext cx="11"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65" name="Line 58"/>
            <p:cNvSpPr>
              <a:spLocks noChangeShapeType="1"/>
            </p:cNvSpPr>
            <p:nvPr/>
          </p:nvSpPr>
          <p:spPr bwMode="auto">
            <a:xfrm>
              <a:off x="1993" y="1218"/>
              <a:ext cx="3" cy="25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66" name="Line 59"/>
            <p:cNvSpPr>
              <a:spLocks noChangeShapeType="1"/>
            </p:cNvSpPr>
            <p:nvPr/>
          </p:nvSpPr>
          <p:spPr bwMode="auto">
            <a:xfrm>
              <a:off x="4318" y="2064"/>
              <a:ext cx="4" cy="190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67" name="Line 60"/>
            <p:cNvSpPr>
              <a:spLocks noChangeShapeType="1"/>
            </p:cNvSpPr>
            <p:nvPr/>
          </p:nvSpPr>
          <p:spPr bwMode="auto">
            <a:xfrm>
              <a:off x="3757" y="626"/>
              <a:ext cx="4" cy="16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68" name="Line 61"/>
            <p:cNvSpPr>
              <a:spLocks noChangeShapeType="1"/>
            </p:cNvSpPr>
            <p:nvPr/>
          </p:nvSpPr>
          <p:spPr bwMode="auto">
            <a:xfrm>
              <a:off x="3300" y="1691"/>
              <a:ext cx="1018" cy="37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69" name="Line 62"/>
            <p:cNvSpPr>
              <a:spLocks noChangeShapeType="1"/>
            </p:cNvSpPr>
            <p:nvPr/>
          </p:nvSpPr>
          <p:spPr bwMode="auto">
            <a:xfrm flipV="1">
              <a:off x="3876" y="296"/>
              <a:ext cx="773" cy="63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0" name="Line 63"/>
            <p:cNvSpPr>
              <a:spLocks noChangeShapeType="1"/>
            </p:cNvSpPr>
            <p:nvPr/>
          </p:nvSpPr>
          <p:spPr bwMode="auto">
            <a:xfrm>
              <a:off x="4064" y="1414"/>
              <a:ext cx="254" cy="65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1" name="Line 64"/>
            <p:cNvSpPr>
              <a:spLocks noChangeShapeType="1"/>
            </p:cNvSpPr>
            <p:nvPr/>
          </p:nvSpPr>
          <p:spPr bwMode="auto">
            <a:xfrm flipH="1">
              <a:off x="2638" y="1691"/>
              <a:ext cx="662" cy="24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2" name="Line 65"/>
            <p:cNvSpPr>
              <a:spLocks noChangeShapeType="1"/>
            </p:cNvSpPr>
            <p:nvPr/>
          </p:nvSpPr>
          <p:spPr bwMode="auto">
            <a:xfrm flipH="1" flipV="1">
              <a:off x="2638" y="2425"/>
              <a:ext cx="669" cy="2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3" name="Line 66"/>
            <p:cNvSpPr>
              <a:spLocks noChangeShapeType="1"/>
            </p:cNvSpPr>
            <p:nvPr/>
          </p:nvSpPr>
          <p:spPr bwMode="auto">
            <a:xfrm flipH="1" flipV="1">
              <a:off x="2638" y="2425"/>
              <a:ext cx="458" cy="38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4" name="Line 67"/>
            <p:cNvSpPr>
              <a:spLocks noChangeShapeType="1"/>
            </p:cNvSpPr>
            <p:nvPr/>
          </p:nvSpPr>
          <p:spPr bwMode="auto">
            <a:xfrm flipV="1">
              <a:off x="3307" y="2241"/>
              <a:ext cx="450" cy="38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5" name="Line 68"/>
            <p:cNvSpPr>
              <a:spLocks noChangeShapeType="1"/>
            </p:cNvSpPr>
            <p:nvPr/>
          </p:nvSpPr>
          <p:spPr bwMode="auto">
            <a:xfrm>
              <a:off x="4253" y="3759"/>
              <a:ext cx="65" cy="20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76" name="Line 69"/>
            <p:cNvSpPr>
              <a:spLocks noChangeShapeType="1"/>
            </p:cNvSpPr>
            <p:nvPr/>
          </p:nvSpPr>
          <p:spPr bwMode="auto">
            <a:xfrm flipH="1">
              <a:off x="4649" y="3182"/>
              <a:ext cx="522" cy="904"/>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73510" name="Group 70"/>
          <p:cNvGrpSpPr>
            <a:grpSpLocks/>
          </p:cNvGrpSpPr>
          <p:nvPr/>
        </p:nvGrpSpPr>
        <p:grpSpPr bwMode="auto">
          <a:xfrm>
            <a:off x="4835525" y="1470025"/>
            <a:ext cx="1916113" cy="4497388"/>
            <a:chOff x="3046" y="926"/>
            <a:chExt cx="1207" cy="2833"/>
          </a:xfrm>
        </p:grpSpPr>
        <p:sp>
          <p:nvSpPr>
            <p:cNvPr id="113702" name="Line 71"/>
            <p:cNvSpPr>
              <a:spLocks noChangeShapeType="1"/>
            </p:cNvSpPr>
            <p:nvPr/>
          </p:nvSpPr>
          <p:spPr bwMode="auto">
            <a:xfrm>
              <a:off x="3046" y="1599"/>
              <a:ext cx="254" cy="9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3" name="Line 72"/>
            <p:cNvSpPr>
              <a:spLocks noChangeShapeType="1"/>
            </p:cNvSpPr>
            <p:nvPr/>
          </p:nvSpPr>
          <p:spPr bwMode="auto">
            <a:xfrm flipH="1">
              <a:off x="3046" y="926"/>
              <a:ext cx="830" cy="67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4" name="Line 73"/>
            <p:cNvSpPr>
              <a:spLocks noChangeShapeType="1"/>
            </p:cNvSpPr>
            <p:nvPr/>
          </p:nvSpPr>
          <p:spPr bwMode="auto">
            <a:xfrm flipV="1">
              <a:off x="3300" y="1414"/>
              <a:ext cx="764" cy="27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5" name="Line 74"/>
            <p:cNvSpPr>
              <a:spLocks noChangeShapeType="1"/>
            </p:cNvSpPr>
            <p:nvPr/>
          </p:nvSpPr>
          <p:spPr bwMode="auto">
            <a:xfrm>
              <a:off x="3876" y="926"/>
              <a:ext cx="188" cy="48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6" name="Line 75"/>
            <p:cNvSpPr>
              <a:spLocks noChangeShapeType="1"/>
            </p:cNvSpPr>
            <p:nvPr/>
          </p:nvSpPr>
          <p:spPr bwMode="auto">
            <a:xfrm flipH="1">
              <a:off x="3096" y="2625"/>
              <a:ext cx="211" cy="18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7" name="Line 76"/>
            <p:cNvSpPr>
              <a:spLocks noChangeShapeType="1"/>
            </p:cNvSpPr>
            <p:nvPr/>
          </p:nvSpPr>
          <p:spPr bwMode="auto">
            <a:xfrm>
              <a:off x="3096" y="2806"/>
              <a:ext cx="1157" cy="953"/>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8" name="Line 77"/>
            <p:cNvSpPr>
              <a:spLocks noChangeShapeType="1"/>
            </p:cNvSpPr>
            <p:nvPr/>
          </p:nvSpPr>
          <p:spPr bwMode="auto">
            <a:xfrm flipH="1" flipV="1">
              <a:off x="3945" y="2817"/>
              <a:ext cx="308" cy="94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9" name="Line 78"/>
            <p:cNvSpPr>
              <a:spLocks noChangeShapeType="1"/>
            </p:cNvSpPr>
            <p:nvPr/>
          </p:nvSpPr>
          <p:spPr bwMode="auto">
            <a:xfrm flipH="1" flipV="1">
              <a:off x="3307" y="2625"/>
              <a:ext cx="638" cy="19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573519" name="Line 79"/>
          <p:cNvSpPr>
            <a:spLocks noChangeShapeType="1"/>
          </p:cNvSpPr>
          <p:nvPr/>
        </p:nvSpPr>
        <p:spPr bwMode="auto">
          <a:xfrm flipH="1" flipV="1">
            <a:off x="5573713" y="1939925"/>
            <a:ext cx="1323975" cy="1460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520" name="Line 80"/>
          <p:cNvSpPr>
            <a:spLocks noChangeShapeType="1"/>
          </p:cNvSpPr>
          <p:nvPr/>
        </p:nvSpPr>
        <p:spPr bwMode="auto">
          <a:xfrm flipH="1">
            <a:off x="5573713" y="4660900"/>
            <a:ext cx="1323975" cy="3365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521" name="Line 81"/>
          <p:cNvSpPr>
            <a:spLocks noChangeShapeType="1"/>
          </p:cNvSpPr>
          <p:nvPr/>
        </p:nvSpPr>
        <p:spPr bwMode="auto">
          <a:xfrm flipH="1">
            <a:off x="5573713" y="4795838"/>
            <a:ext cx="793750" cy="20161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573522" name="Line 82"/>
          <p:cNvSpPr>
            <a:spLocks noChangeShapeType="1"/>
          </p:cNvSpPr>
          <p:nvPr/>
        </p:nvSpPr>
        <p:spPr bwMode="auto">
          <a:xfrm flipH="1" flipV="1">
            <a:off x="5573713" y="1939925"/>
            <a:ext cx="793750" cy="857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573523" name="Group 83"/>
          <p:cNvGrpSpPr>
            <a:grpSpLocks/>
          </p:cNvGrpSpPr>
          <p:nvPr/>
        </p:nvGrpSpPr>
        <p:grpSpPr bwMode="auto">
          <a:xfrm>
            <a:off x="4835525" y="1470025"/>
            <a:ext cx="1916113" cy="4497388"/>
            <a:chOff x="3046" y="926"/>
            <a:chExt cx="1207" cy="2833"/>
          </a:xfrm>
        </p:grpSpPr>
        <p:sp>
          <p:nvSpPr>
            <p:cNvPr id="113696" name="Line 84"/>
            <p:cNvSpPr>
              <a:spLocks noChangeShapeType="1"/>
            </p:cNvSpPr>
            <p:nvPr/>
          </p:nvSpPr>
          <p:spPr bwMode="auto">
            <a:xfrm flipV="1">
              <a:off x="3096" y="2625"/>
              <a:ext cx="211" cy="18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7" name="Line 85"/>
            <p:cNvSpPr>
              <a:spLocks noChangeShapeType="1"/>
            </p:cNvSpPr>
            <p:nvPr/>
          </p:nvSpPr>
          <p:spPr bwMode="auto">
            <a:xfrm>
              <a:off x="4011" y="1276"/>
              <a:ext cx="53" cy="13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8" name="Line 86"/>
            <p:cNvSpPr>
              <a:spLocks noChangeShapeType="1"/>
            </p:cNvSpPr>
            <p:nvPr/>
          </p:nvSpPr>
          <p:spPr bwMode="auto">
            <a:xfrm flipH="1" flipV="1">
              <a:off x="3511" y="3148"/>
              <a:ext cx="742" cy="61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9" name="Line 87"/>
            <p:cNvSpPr>
              <a:spLocks noChangeShapeType="1"/>
            </p:cNvSpPr>
            <p:nvPr/>
          </p:nvSpPr>
          <p:spPr bwMode="auto">
            <a:xfrm>
              <a:off x="3945" y="2817"/>
              <a:ext cx="66" cy="20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0" name="Line 88"/>
            <p:cNvSpPr>
              <a:spLocks noChangeShapeType="1"/>
            </p:cNvSpPr>
            <p:nvPr/>
          </p:nvSpPr>
          <p:spPr bwMode="auto">
            <a:xfrm flipV="1">
              <a:off x="3511" y="926"/>
              <a:ext cx="365" cy="29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701" name="Line 89"/>
            <p:cNvSpPr>
              <a:spLocks noChangeShapeType="1"/>
            </p:cNvSpPr>
            <p:nvPr/>
          </p:nvSpPr>
          <p:spPr bwMode="auto">
            <a:xfrm>
              <a:off x="3046" y="1599"/>
              <a:ext cx="254" cy="9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573530" name="Group 90"/>
          <p:cNvGrpSpPr>
            <a:grpSpLocks/>
          </p:cNvGrpSpPr>
          <p:nvPr/>
        </p:nvGrpSpPr>
        <p:grpSpPr bwMode="auto">
          <a:xfrm>
            <a:off x="4878388" y="1531938"/>
            <a:ext cx="1847850" cy="4368800"/>
            <a:chOff x="3073" y="965"/>
            <a:chExt cx="1164" cy="2752"/>
          </a:xfrm>
        </p:grpSpPr>
        <p:sp>
          <p:nvSpPr>
            <p:cNvPr id="113677" name="Line 91"/>
            <p:cNvSpPr>
              <a:spLocks noChangeShapeType="1"/>
            </p:cNvSpPr>
            <p:nvPr/>
          </p:nvSpPr>
          <p:spPr bwMode="auto">
            <a:xfrm flipV="1">
              <a:off x="3073" y="1499"/>
              <a:ext cx="96" cy="8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78" name="Line 92"/>
            <p:cNvSpPr>
              <a:spLocks noChangeShapeType="1"/>
            </p:cNvSpPr>
            <p:nvPr/>
          </p:nvSpPr>
          <p:spPr bwMode="auto">
            <a:xfrm flipV="1">
              <a:off x="3211" y="1360"/>
              <a:ext cx="131" cy="10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79" name="Line 93"/>
            <p:cNvSpPr>
              <a:spLocks noChangeShapeType="1"/>
            </p:cNvSpPr>
            <p:nvPr/>
          </p:nvSpPr>
          <p:spPr bwMode="auto">
            <a:xfrm flipV="1">
              <a:off x="3384" y="1245"/>
              <a:ext cx="96" cy="8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0" name="Line 94"/>
            <p:cNvSpPr>
              <a:spLocks noChangeShapeType="1"/>
            </p:cNvSpPr>
            <p:nvPr/>
          </p:nvSpPr>
          <p:spPr bwMode="auto">
            <a:xfrm>
              <a:off x="3888" y="965"/>
              <a:ext cx="42" cy="10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1" name="Line 95"/>
            <p:cNvSpPr>
              <a:spLocks noChangeShapeType="1"/>
            </p:cNvSpPr>
            <p:nvPr/>
          </p:nvSpPr>
          <p:spPr bwMode="auto">
            <a:xfrm>
              <a:off x="3953" y="1122"/>
              <a:ext cx="42" cy="11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2" name="Line 96"/>
            <p:cNvSpPr>
              <a:spLocks noChangeShapeType="1"/>
            </p:cNvSpPr>
            <p:nvPr/>
          </p:nvSpPr>
          <p:spPr bwMode="auto">
            <a:xfrm flipH="1">
              <a:off x="3922" y="1426"/>
              <a:ext cx="116" cy="4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3" name="Line 97"/>
            <p:cNvSpPr>
              <a:spLocks noChangeShapeType="1"/>
            </p:cNvSpPr>
            <p:nvPr/>
          </p:nvSpPr>
          <p:spPr bwMode="auto">
            <a:xfrm flipH="1">
              <a:off x="3711" y="1487"/>
              <a:ext cx="157" cy="5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4" name="Line 98"/>
            <p:cNvSpPr>
              <a:spLocks noChangeShapeType="1"/>
            </p:cNvSpPr>
            <p:nvPr/>
          </p:nvSpPr>
          <p:spPr bwMode="auto">
            <a:xfrm flipH="1">
              <a:off x="3503" y="1560"/>
              <a:ext cx="158" cy="5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5" name="Line 99"/>
            <p:cNvSpPr>
              <a:spLocks noChangeShapeType="1"/>
            </p:cNvSpPr>
            <p:nvPr/>
          </p:nvSpPr>
          <p:spPr bwMode="auto">
            <a:xfrm flipH="1">
              <a:off x="3334" y="1637"/>
              <a:ext cx="115" cy="4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6" name="Line 100"/>
            <p:cNvSpPr>
              <a:spLocks noChangeShapeType="1"/>
            </p:cNvSpPr>
            <p:nvPr/>
          </p:nvSpPr>
          <p:spPr bwMode="auto">
            <a:xfrm flipH="1" flipV="1">
              <a:off x="3761" y="2763"/>
              <a:ext cx="154" cy="4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7" name="Line 101"/>
            <p:cNvSpPr>
              <a:spLocks noChangeShapeType="1"/>
            </p:cNvSpPr>
            <p:nvPr/>
          </p:nvSpPr>
          <p:spPr bwMode="auto">
            <a:xfrm flipH="1" flipV="1">
              <a:off x="3549" y="2698"/>
              <a:ext cx="158" cy="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8" name="Line 102"/>
            <p:cNvSpPr>
              <a:spLocks noChangeShapeType="1"/>
            </p:cNvSpPr>
            <p:nvPr/>
          </p:nvSpPr>
          <p:spPr bwMode="auto">
            <a:xfrm flipH="1" flipV="1">
              <a:off x="3342" y="2637"/>
              <a:ext cx="154" cy="4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89" name="Line 103"/>
            <p:cNvSpPr>
              <a:spLocks noChangeShapeType="1"/>
            </p:cNvSpPr>
            <p:nvPr/>
          </p:nvSpPr>
          <p:spPr bwMode="auto">
            <a:xfrm flipH="1" flipV="1">
              <a:off x="3403" y="3059"/>
              <a:ext cx="81" cy="6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0" name="Line 104"/>
            <p:cNvSpPr>
              <a:spLocks noChangeShapeType="1"/>
            </p:cNvSpPr>
            <p:nvPr/>
          </p:nvSpPr>
          <p:spPr bwMode="auto">
            <a:xfrm flipH="1" flipV="1">
              <a:off x="3230" y="2917"/>
              <a:ext cx="131" cy="108"/>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1" name="Line 105"/>
            <p:cNvSpPr>
              <a:spLocks noChangeShapeType="1"/>
            </p:cNvSpPr>
            <p:nvPr/>
          </p:nvSpPr>
          <p:spPr bwMode="auto">
            <a:xfrm flipH="1" flipV="1">
              <a:off x="3111" y="2817"/>
              <a:ext cx="77" cy="6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2" name="Line 106"/>
            <p:cNvSpPr>
              <a:spLocks noChangeShapeType="1"/>
            </p:cNvSpPr>
            <p:nvPr/>
          </p:nvSpPr>
          <p:spPr bwMode="auto">
            <a:xfrm>
              <a:off x="4026" y="3063"/>
              <a:ext cx="27" cy="8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3" name="Line 107"/>
            <p:cNvSpPr>
              <a:spLocks noChangeShapeType="1"/>
            </p:cNvSpPr>
            <p:nvPr/>
          </p:nvSpPr>
          <p:spPr bwMode="auto">
            <a:xfrm>
              <a:off x="4072" y="3202"/>
              <a:ext cx="50" cy="16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4" name="Line 108"/>
            <p:cNvSpPr>
              <a:spLocks noChangeShapeType="1"/>
            </p:cNvSpPr>
            <p:nvPr/>
          </p:nvSpPr>
          <p:spPr bwMode="auto">
            <a:xfrm>
              <a:off x="4141" y="3417"/>
              <a:ext cx="50" cy="15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3695" name="Line 109"/>
            <p:cNvSpPr>
              <a:spLocks noChangeShapeType="1"/>
            </p:cNvSpPr>
            <p:nvPr/>
          </p:nvSpPr>
          <p:spPr bwMode="auto">
            <a:xfrm>
              <a:off x="4210" y="3628"/>
              <a:ext cx="27" cy="89"/>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3674" name="Rectangle 110"/>
          <p:cNvSpPr>
            <a:spLocks noChangeArrowheads="1"/>
          </p:cNvSpPr>
          <p:nvPr/>
        </p:nvSpPr>
        <p:spPr bwMode="auto">
          <a:xfrm>
            <a:off x="0" y="0"/>
            <a:ext cx="9144000" cy="620713"/>
          </a:xfrm>
          <a:prstGeom prst="rect">
            <a:avLst/>
          </a:prstGeom>
          <a:noFill/>
          <a:ln>
            <a:noFill/>
          </a:ln>
          <a:extLst>
            <a:ext uri="{909E8E84-426E-40DD-AFC4-6F175D3DCCD1}">
              <a14:hiddenFill xmlns:a14="http://schemas.microsoft.com/office/drawing/2010/main">
                <a:gradFill rotWithShape="0">
                  <a:gsLst>
                    <a:gs pos="0">
                      <a:srgbClr val="CCFFCC"/>
                    </a:gs>
                    <a:gs pos="50000">
                      <a:srgbClr val="FFFFFF"/>
                    </a:gs>
                    <a:gs pos="100000">
                      <a:srgbClr val="CCFFCC"/>
                    </a:gs>
                  </a:gsLst>
                  <a:lin ang="2700000" scaled="1"/>
                </a:gra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indent="101600" algn="l">
              <a:spcBef>
                <a:spcPct val="20000"/>
              </a:spcBef>
              <a:buChar char="•"/>
              <a:defRPr kumimoji="1" sz="3200">
                <a:solidFill>
                  <a:schemeClr val="tx1"/>
                </a:solidFill>
                <a:latin typeface="Times New Roman" pitchFamily="18" charset="0"/>
                <a:ea typeface="宋体" pitchFamily="2" charset="-122"/>
              </a:defRPr>
            </a:lvl1pPr>
            <a:lvl2pPr marL="863600" indent="-285750" algn="l">
              <a:spcBef>
                <a:spcPct val="20000"/>
              </a:spcBef>
              <a:buChar char="–"/>
              <a:defRPr kumimoji="1" sz="2800">
                <a:solidFill>
                  <a:schemeClr val="tx1"/>
                </a:solidFill>
                <a:latin typeface="Times New Roman" pitchFamily="18" charset="0"/>
                <a:ea typeface="宋体" pitchFamily="2" charset="-122"/>
              </a:defRPr>
            </a:lvl2pPr>
            <a:lvl3pPr marL="10541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8.</a:t>
            </a:r>
            <a:r>
              <a:rPr lang="zh-CN" altLang="en-US" sz="4000" b="1">
                <a:solidFill>
                  <a:srgbClr val="FF0000"/>
                </a:solidFill>
                <a:latin typeface="黑体" pitchFamily="2" charset="-122"/>
                <a:ea typeface="黑体" pitchFamily="2" charset="-122"/>
              </a:rPr>
              <a:t>求两平面的交线。</a:t>
            </a:r>
          </a:p>
        </p:txBody>
      </p:sp>
      <p:sp>
        <p:nvSpPr>
          <p:cNvPr id="573551" name="Rectangle 111"/>
          <p:cNvSpPr>
            <a:spLocks noChangeArrowheads="1"/>
          </p:cNvSpPr>
          <p:nvPr/>
        </p:nvSpPr>
        <p:spPr bwMode="auto">
          <a:xfrm>
            <a:off x="107950" y="1871663"/>
            <a:ext cx="3816350" cy="620712"/>
          </a:xfrm>
          <a:prstGeom prst="rect">
            <a:avLst/>
          </a:prstGeom>
          <a:noFill/>
          <a:ln>
            <a:noFill/>
          </a:ln>
          <a:extLst>
            <a:ext uri="{909E8E84-426E-40DD-AFC4-6F175D3DCCD1}">
              <a14:hiddenFill xmlns:a14="http://schemas.microsoft.com/office/drawing/2010/main">
                <a:gradFill rotWithShape="0">
                  <a:gsLst>
                    <a:gs pos="0">
                      <a:srgbClr val="CCFFCC"/>
                    </a:gs>
                    <a:gs pos="50000">
                      <a:srgbClr val="FFFFFF"/>
                    </a:gs>
                    <a:gs pos="100000">
                      <a:srgbClr val="CCFFCC"/>
                    </a:gs>
                  </a:gsLst>
                  <a:lin ang="2700000" scaled="1"/>
                </a:gra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indent="101600" algn="l">
              <a:spcBef>
                <a:spcPct val="20000"/>
              </a:spcBef>
              <a:buChar char="•"/>
              <a:defRPr kumimoji="1" sz="3200">
                <a:solidFill>
                  <a:schemeClr val="tx1"/>
                </a:solidFill>
                <a:latin typeface="Times New Roman" pitchFamily="18" charset="0"/>
                <a:ea typeface="宋体" pitchFamily="2" charset="-122"/>
              </a:defRPr>
            </a:lvl1pPr>
            <a:lvl2pPr marL="863600" indent="-285750" algn="l">
              <a:spcBef>
                <a:spcPct val="20000"/>
              </a:spcBef>
              <a:buChar char="–"/>
              <a:defRPr kumimoji="1" sz="2800">
                <a:solidFill>
                  <a:schemeClr val="tx1"/>
                </a:solidFill>
                <a:latin typeface="Times New Roman" pitchFamily="18" charset="0"/>
                <a:ea typeface="宋体" pitchFamily="2" charset="-122"/>
              </a:defRPr>
            </a:lvl2pPr>
            <a:lvl3pPr marL="10541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solidFill>
                  <a:srgbClr val="FF0000"/>
                </a:solidFill>
                <a:latin typeface="黑体" pitchFamily="2" charset="-122"/>
                <a:ea typeface="黑体" pitchFamily="2" charset="-122"/>
              </a:rPr>
              <a:t>判断可见性</a:t>
            </a:r>
          </a:p>
        </p:txBody>
      </p:sp>
      <p:sp>
        <p:nvSpPr>
          <p:cNvPr id="573552" name="Rectangle 112"/>
          <p:cNvSpPr>
            <a:spLocks noChangeArrowheads="1"/>
          </p:cNvSpPr>
          <p:nvPr/>
        </p:nvSpPr>
        <p:spPr bwMode="auto">
          <a:xfrm>
            <a:off x="107950" y="765175"/>
            <a:ext cx="3816350" cy="620713"/>
          </a:xfrm>
          <a:prstGeom prst="rect">
            <a:avLst/>
          </a:prstGeom>
          <a:noFill/>
          <a:ln>
            <a:noFill/>
          </a:ln>
          <a:extLst>
            <a:ext uri="{909E8E84-426E-40DD-AFC4-6F175D3DCCD1}">
              <a14:hiddenFill xmlns:a14="http://schemas.microsoft.com/office/drawing/2010/main">
                <a:gradFill rotWithShape="0">
                  <a:gsLst>
                    <a:gs pos="0">
                      <a:srgbClr val="CCFFCC"/>
                    </a:gs>
                    <a:gs pos="50000">
                      <a:srgbClr val="FFFFFF"/>
                    </a:gs>
                    <a:gs pos="100000">
                      <a:srgbClr val="CCFFCC"/>
                    </a:gs>
                  </a:gsLst>
                  <a:lin ang="2700000" scaled="1"/>
                </a:gradFill>
              </a14:hiddenFill>
            </a:ext>
            <a:ext uri="{91240B29-F687-4F45-9708-019B960494DF}">
              <a14:hiddenLine xmlns:a14="http://schemas.microsoft.com/office/drawing/2010/main" w="9525">
                <a:solidFill>
                  <a:schemeClr val="tx1"/>
                </a:solidFill>
                <a:miter lim="800000"/>
                <a:headEnd/>
                <a:tailEnd/>
              </a14:hiddenLine>
            </a:ext>
          </a:extLst>
        </p:spPr>
        <p:txBody>
          <a:bodyPr/>
          <a:lstStyle>
            <a:lvl1pPr indent="101600" algn="l">
              <a:spcBef>
                <a:spcPct val="20000"/>
              </a:spcBef>
              <a:buChar char="•"/>
              <a:defRPr kumimoji="1" sz="3200">
                <a:solidFill>
                  <a:schemeClr val="tx1"/>
                </a:solidFill>
                <a:latin typeface="Times New Roman" pitchFamily="18" charset="0"/>
                <a:ea typeface="宋体" pitchFamily="2" charset="-122"/>
              </a:defRPr>
            </a:lvl1pPr>
            <a:lvl2pPr marL="863600" indent="-285750" algn="l">
              <a:spcBef>
                <a:spcPct val="20000"/>
              </a:spcBef>
              <a:buChar char="–"/>
              <a:defRPr kumimoji="1" sz="2800">
                <a:solidFill>
                  <a:schemeClr val="tx1"/>
                </a:solidFill>
                <a:latin typeface="Times New Roman" pitchFamily="18" charset="0"/>
                <a:ea typeface="宋体" pitchFamily="2" charset="-122"/>
              </a:defRPr>
            </a:lvl2pPr>
            <a:lvl3pPr marL="10541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buFontTx/>
              <a:buNone/>
            </a:pPr>
            <a:r>
              <a:rPr lang="zh-CN" altLang="en-US" sz="4000" b="1">
                <a:solidFill>
                  <a:srgbClr val="FF0000"/>
                </a:solidFill>
                <a:latin typeface="黑体" pitchFamily="2" charset="-122"/>
                <a:ea typeface="黑体" pitchFamily="2" charset="-122"/>
              </a:rPr>
              <a:t>确定交线</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73552"/>
                                        </p:tgtEl>
                                        <p:attrNameLst>
                                          <p:attrName>style.visibility</p:attrName>
                                        </p:attrNameLst>
                                      </p:cBhvr>
                                      <p:to>
                                        <p:strVal val="visible"/>
                                      </p:to>
                                    </p:set>
                                    <p:animEffect transition="in" filter="wipe(left)">
                                      <p:cBhvr>
                                        <p:cTn id="7" dur="500"/>
                                        <p:tgtEl>
                                          <p:spTgt spid="57355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573521"/>
                                        </p:tgtEl>
                                        <p:attrNameLst>
                                          <p:attrName>style.visibility</p:attrName>
                                        </p:attrNameLst>
                                      </p:cBhvr>
                                      <p:to>
                                        <p:strVal val="visible"/>
                                      </p:to>
                                    </p:set>
                                    <p:animEffect transition="in" filter="wipe(down)">
                                      <p:cBhvr>
                                        <p:cTn id="12" dur="500"/>
                                        <p:tgtEl>
                                          <p:spTgt spid="57352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xit" presetSubtype="4" fill="hold" grpId="0" nodeType="clickEffect">
                                  <p:stCondLst>
                                    <p:cond delay="0"/>
                                  </p:stCondLst>
                                  <p:childTnLst>
                                    <p:animEffect transition="out" filter="wipe(down)">
                                      <p:cBhvr>
                                        <p:cTn id="16" dur="500"/>
                                        <p:tgtEl>
                                          <p:spTgt spid="573520"/>
                                        </p:tgtEl>
                                      </p:cBhvr>
                                    </p:animEffect>
                                    <p:set>
                                      <p:cBhvr>
                                        <p:cTn id="17" dur="1" fill="hold">
                                          <p:stCondLst>
                                            <p:cond delay="499"/>
                                          </p:stCondLst>
                                        </p:cTn>
                                        <p:tgtEl>
                                          <p:spTgt spid="573520"/>
                                        </p:tgtEl>
                                        <p:attrNameLst>
                                          <p:attrName>style.visibility</p:attrName>
                                        </p:attrNameLst>
                                      </p:cBhvr>
                                      <p:to>
                                        <p:strVal val="hidden"/>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73522"/>
                                        </p:tgtEl>
                                        <p:attrNameLst>
                                          <p:attrName>style.visibility</p:attrName>
                                        </p:attrNameLst>
                                      </p:cBhvr>
                                      <p:to>
                                        <p:strVal val="visible"/>
                                      </p:to>
                                    </p:set>
                                    <p:animEffect transition="in" filter="wipe(left)">
                                      <p:cBhvr>
                                        <p:cTn id="22" dur="500"/>
                                        <p:tgtEl>
                                          <p:spTgt spid="57352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xit" presetSubtype="8" fill="hold" grpId="0" nodeType="clickEffect">
                                  <p:stCondLst>
                                    <p:cond delay="0"/>
                                  </p:stCondLst>
                                  <p:childTnLst>
                                    <p:animEffect transition="out" filter="wipe(left)">
                                      <p:cBhvr>
                                        <p:cTn id="26" dur="500"/>
                                        <p:tgtEl>
                                          <p:spTgt spid="573519"/>
                                        </p:tgtEl>
                                      </p:cBhvr>
                                    </p:animEffect>
                                    <p:set>
                                      <p:cBhvr>
                                        <p:cTn id="27" dur="1" fill="hold">
                                          <p:stCondLst>
                                            <p:cond delay="499"/>
                                          </p:stCondLst>
                                        </p:cTn>
                                        <p:tgtEl>
                                          <p:spTgt spid="573519"/>
                                        </p:tgtEl>
                                        <p:attrNameLst>
                                          <p:attrName>style.visibility</p:attrName>
                                        </p:attrNameLst>
                                      </p:cBhvr>
                                      <p:to>
                                        <p:strVal val="hidden"/>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573551"/>
                                        </p:tgtEl>
                                        <p:attrNameLst>
                                          <p:attrName>style.visibility</p:attrName>
                                        </p:attrNameLst>
                                      </p:cBhvr>
                                      <p:to>
                                        <p:strVal val="visible"/>
                                      </p:to>
                                    </p:set>
                                    <p:animEffect transition="in" filter="wipe(left)">
                                      <p:cBhvr>
                                        <p:cTn id="32" dur="500"/>
                                        <p:tgtEl>
                                          <p:spTgt spid="57355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4" fill="hold" nodeType="clickEffect">
                                  <p:stCondLst>
                                    <p:cond delay="0"/>
                                  </p:stCondLst>
                                  <p:childTnLst>
                                    <p:set>
                                      <p:cBhvr>
                                        <p:cTn id="36" dur="1" fill="hold">
                                          <p:stCondLst>
                                            <p:cond delay="0"/>
                                          </p:stCondLst>
                                        </p:cTn>
                                        <p:tgtEl>
                                          <p:spTgt spid="573523"/>
                                        </p:tgtEl>
                                        <p:attrNameLst>
                                          <p:attrName>style.visibility</p:attrName>
                                        </p:attrNameLst>
                                      </p:cBhvr>
                                      <p:to>
                                        <p:strVal val="visible"/>
                                      </p:to>
                                    </p:set>
                                    <p:animEffect transition="in" filter="wipe(down)">
                                      <p:cBhvr>
                                        <p:cTn id="37" dur="500"/>
                                        <p:tgtEl>
                                          <p:spTgt spid="573523"/>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4" fill="hold" nodeType="clickEffect">
                                  <p:stCondLst>
                                    <p:cond delay="0"/>
                                  </p:stCondLst>
                                  <p:childTnLst>
                                    <p:set>
                                      <p:cBhvr>
                                        <p:cTn id="41" dur="1" fill="hold">
                                          <p:stCondLst>
                                            <p:cond delay="0"/>
                                          </p:stCondLst>
                                        </p:cTn>
                                        <p:tgtEl>
                                          <p:spTgt spid="573530"/>
                                        </p:tgtEl>
                                        <p:attrNameLst>
                                          <p:attrName>style.visibility</p:attrName>
                                        </p:attrNameLst>
                                      </p:cBhvr>
                                      <p:to>
                                        <p:strVal val="visible"/>
                                      </p:to>
                                    </p:set>
                                    <p:animEffect transition="in" filter="wipe(down)">
                                      <p:cBhvr>
                                        <p:cTn id="42" dur="500"/>
                                        <p:tgtEl>
                                          <p:spTgt spid="573530"/>
                                        </p:tgtEl>
                                      </p:cBhvr>
                                    </p:animEffect>
                                  </p:childTnLst>
                                </p:cTn>
                              </p:par>
                              <p:par>
                                <p:cTn id="43" presetID="22" presetClass="exit" presetSubtype="4" fill="hold" nodeType="withEffect">
                                  <p:stCondLst>
                                    <p:cond delay="0"/>
                                  </p:stCondLst>
                                  <p:childTnLst>
                                    <p:animEffect transition="out" filter="wipe(down)">
                                      <p:cBhvr>
                                        <p:cTn id="44" dur="500"/>
                                        <p:tgtEl>
                                          <p:spTgt spid="573510"/>
                                        </p:tgtEl>
                                      </p:cBhvr>
                                    </p:animEffect>
                                    <p:set>
                                      <p:cBhvr>
                                        <p:cTn id="45" dur="1" fill="hold">
                                          <p:stCondLst>
                                            <p:cond delay="499"/>
                                          </p:stCondLst>
                                        </p:cTn>
                                        <p:tgtEl>
                                          <p:spTgt spid="5735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519" grpId="0" animBg="1"/>
      <p:bldP spid="573520" grpId="0" animBg="1"/>
      <p:bldP spid="573521" grpId="0" animBg="1"/>
      <p:bldP spid="573522" grpId="0" animBg="1"/>
      <p:bldP spid="573551" grpId="0"/>
      <p:bldP spid="573552" grpId="0"/>
    </p:bldLst>
  </p:timing>
</p:sld>
</file>

<file path=ppt/slides/slide11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pSp>
        <p:nvGrpSpPr>
          <p:cNvPr id="396334" name="Group 46"/>
          <p:cNvGrpSpPr>
            <a:grpSpLocks/>
          </p:cNvGrpSpPr>
          <p:nvPr/>
        </p:nvGrpSpPr>
        <p:grpSpPr bwMode="auto">
          <a:xfrm>
            <a:off x="107950" y="1916113"/>
            <a:ext cx="4319588" cy="4167187"/>
            <a:chOff x="975" y="845"/>
            <a:chExt cx="3538" cy="3413"/>
          </a:xfrm>
        </p:grpSpPr>
        <p:grpSp>
          <p:nvGrpSpPr>
            <p:cNvPr id="114744" name="Group 47"/>
            <p:cNvGrpSpPr>
              <a:grpSpLocks/>
            </p:cNvGrpSpPr>
            <p:nvPr/>
          </p:nvGrpSpPr>
          <p:grpSpPr bwMode="auto">
            <a:xfrm>
              <a:off x="975" y="845"/>
              <a:ext cx="3538" cy="3413"/>
              <a:chOff x="975" y="845"/>
              <a:chExt cx="3538" cy="3413"/>
            </a:xfrm>
          </p:grpSpPr>
          <p:sp>
            <p:nvSpPr>
              <p:cNvPr id="114746" name="Freeform 48"/>
              <p:cNvSpPr>
                <a:spLocks/>
              </p:cNvSpPr>
              <p:nvPr/>
            </p:nvSpPr>
            <p:spPr bwMode="auto">
              <a:xfrm>
                <a:off x="3864" y="1230"/>
                <a:ext cx="63" cy="57"/>
              </a:xfrm>
              <a:custGeom>
                <a:avLst/>
                <a:gdLst>
                  <a:gd name="T0" fmla="*/ 31 w 90"/>
                  <a:gd name="T1" fmla="*/ 12 h 89"/>
                  <a:gd name="T2" fmla="*/ 30 w 90"/>
                  <a:gd name="T3" fmla="*/ 10 h 89"/>
                  <a:gd name="T4" fmla="*/ 30 w 90"/>
                  <a:gd name="T5" fmla="*/ 8 h 89"/>
                  <a:gd name="T6" fmla="*/ 29 w 90"/>
                  <a:gd name="T7" fmla="*/ 7 h 89"/>
                  <a:gd name="T8" fmla="*/ 29 w 90"/>
                  <a:gd name="T9" fmla="*/ 6 h 89"/>
                  <a:gd name="T10" fmla="*/ 28 w 90"/>
                  <a:gd name="T11" fmla="*/ 4 h 89"/>
                  <a:gd name="T12" fmla="*/ 26 w 90"/>
                  <a:gd name="T13" fmla="*/ 3 h 89"/>
                  <a:gd name="T14" fmla="*/ 25 w 90"/>
                  <a:gd name="T15" fmla="*/ 2 h 89"/>
                  <a:gd name="T16" fmla="*/ 23 w 90"/>
                  <a:gd name="T17" fmla="*/ 1 h 89"/>
                  <a:gd name="T18" fmla="*/ 21 w 90"/>
                  <a:gd name="T19" fmla="*/ 1 h 89"/>
                  <a:gd name="T20" fmla="*/ 19 w 90"/>
                  <a:gd name="T21" fmla="*/ 1 h 89"/>
                  <a:gd name="T22" fmla="*/ 18 w 90"/>
                  <a:gd name="T23" fmla="*/ 0 h 89"/>
                  <a:gd name="T24" fmla="*/ 15 w 90"/>
                  <a:gd name="T25" fmla="*/ 0 h 89"/>
                  <a:gd name="T26" fmla="*/ 13 w 90"/>
                  <a:gd name="T27" fmla="*/ 0 h 89"/>
                  <a:gd name="T28" fmla="*/ 11 w 90"/>
                  <a:gd name="T29" fmla="*/ 1 h 89"/>
                  <a:gd name="T30" fmla="*/ 9 w 90"/>
                  <a:gd name="T31" fmla="*/ 1 h 89"/>
                  <a:gd name="T32" fmla="*/ 8 w 90"/>
                  <a:gd name="T33" fmla="*/ 1 h 89"/>
                  <a:gd name="T34" fmla="*/ 6 w 90"/>
                  <a:gd name="T35" fmla="*/ 2 h 89"/>
                  <a:gd name="T36" fmla="*/ 4 w 90"/>
                  <a:gd name="T37" fmla="*/ 3 h 89"/>
                  <a:gd name="T38" fmla="*/ 3 w 90"/>
                  <a:gd name="T39" fmla="*/ 4 h 89"/>
                  <a:gd name="T40" fmla="*/ 2 w 90"/>
                  <a:gd name="T41" fmla="*/ 6 h 89"/>
                  <a:gd name="T42" fmla="*/ 1 w 90"/>
                  <a:gd name="T43" fmla="*/ 7 h 89"/>
                  <a:gd name="T44" fmla="*/ 1 w 90"/>
                  <a:gd name="T45" fmla="*/ 8 h 89"/>
                  <a:gd name="T46" fmla="*/ 0 w 90"/>
                  <a:gd name="T47" fmla="*/ 10 h 89"/>
                  <a:gd name="T48" fmla="*/ 0 w 90"/>
                  <a:gd name="T49" fmla="*/ 12 h 89"/>
                  <a:gd name="T50" fmla="*/ 0 w 90"/>
                  <a:gd name="T51" fmla="*/ 13 h 89"/>
                  <a:gd name="T52" fmla="*/ 1 w 90"/>
                  <a:gd name="T53" fmla="*/ 15 h 89"/>
                  <a:gd name="T54" fmla="*/ 1 w 90"/>
                  <a:gd name="T55" fmla="*/ 16 h 89"/>
                  <a:gd name="T56" fmla="*/ 2 w 90"/>
                  <a:gd name="T57" fmla="*/ 18 h 89"/>
                  <a:gd name="T58" fmla="*/ 3 w 90"/>
                  <a:gd name="T59" fmla="*/ 19 h 89"/>
                  <a:gd name="T60" fmla="*/ 4 w 90"/>
                  <a:gd name="T61" fmla="*/ 20 h 89"/>
                  <a:gd name="T62" fmla="*/ 6 w 90"/>
                  <a:gd name="T63" fmla="*/ 21 h 89"/>
                  <a:gd name="T64" fmla="*/ 8 w 90"/>
                  <a:gd name="T65" fmla="*/ 22 h 89"/>
                  <a:gd name="T66" fmla="*/ 9 w 90"/>
                  <a:gd name="T67" fmla="*/ 22 h 89"/>
                  <a:gd name="T68" fmla="*/ 11 w 90"/>
                  <a:gd name="T69" fmla="*/ 23 h 89"/>
                  <a:gd name="T70" fmla="*/ 13 w 90"/>
                  <a:gd name="T71" fmla="*/ 24 h 89"/>
                  <a:gd name="T72" fmla="*/ 15 w 90"/>
                  <a:gd name="T73" fmla="*/ 24 h 89"/>
                  <a:gd name="T74" fmla="*/ 18 w 90"/>
                  <a:gd name="T75" fmla="*/ 24 h 89"/>
                  <a:gd name="T76" fmla="*/ 19 w 90"/>
                  <a:gd name="T77" fmla="*/ 23 h 89"/>
                  <a:gd name="T78" fmla="*/ 21 w 90"/>
                  <a:gd name="T79" fmla="*/ 22 h 89"/>
                  <a:gd name="T80" fmla="*/ 23 w 90"/>
                  <a:gd name="T81" fmla="*/ 22 h 89"/>
                  <a:gd name="T82" fmla="*/ 25 w 90"/>
                  <a:gd name="T83" fmla="*/ 21 h 89"/>
                  <a:gd name="T84" fmla="*/ 26 w 90"/>
                  <a:gd name="T85" fmla="*/ 20 h 89"/>
                  <a:gd name="T86" fmla="*/ 28 w 90"/>
                  <a:gd name="T87" fmla="*/ 19 h 89"/>
                  <a:gd name="T88" fmla="*/ 29 w 90"/>
                  <a:gd name="T89" fmla="*/ 18 h 89"/>
                  <a:gd name="T90" fmla="*/ 29 w 90"/>
                  <a:gd name="T91" fmla="*/ 16 h 89"/>
                  <a:gd name="T92" fmla="*/ 30 w 90"/>
                  <a:gd name="T93" fmla="*/ 15 h 89"/>
                  <a:gd name="T94" fmla="*/ 30 w 90"/>
                  <a:gd name="T95" fmla="*/ 13 h 89"/>
                  <a:gd name="T96" fmla="*/ 31 w 90"/>
                  <a:gd name="T97" fmla="*/ 12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89">
                    <a:moveTo>
                      <a:pt x="90" y="44"/>
                    </a:moveTo>
                    <a:lnTo>
                      <a:pt x="89" y="38"/>
                    </a:lnTo>
                    <a:lnTo>
                      <a:pt x="88" y="33"/>
                    </a:lnTo>
                    <a:lnTo>
                      <a:pt x="86" y="27"/>
                    </a:lnTo>
                    <a:lnTo>
                      <a:pt x="84" y="22"/>
                    </a:lnTo>
                    <a:lnTo>
                      <a:pt x="81" y="17"/>
                    </a:lnTo>
                    <a:lnTo>
                      <a:pt x="76" y="13"/>
                    </a:lnTo>
                    <a:lnTo>
                      <a:pt x="72" y="8"/>
                    </a:lnTo>
                    <a:lnTo>
                      <a:pt x="67" y="5"/>
                    </a:lnTo>
                    <a:lnTo>
                      <a:pt x="61" y="3"/>
                    </a:lnTo>
                    <a:lnTo>
                      <a:pt x="56" y="1"/>
                    </a:lnTo>
                    <a:lnTo>
                      <a:pt x="51" y="0"/>
                    </a:lnTo>
                    <a:lnTo>
                      <a:pt x="44" y="0"/>
                    </a:lnTo>
                    <a:lnTo>
                      <a:pt x="39" y="0"/>
                    </a:lnTo>
                    <a:lnTo>
                      <a:pt x="33" y="1"/>
                    </a:lnTo>
                    <a:lnTo>
                      <a:pt x="27" y="3"/>
                    </a:lnTo>
                    <a:lnTo>
                      <a:pt x="22" y="5"/>
                    </a:lnTo>
                    <a:lnTo>
                      <a:pt x="17" y="8"/>
                    </a:lnTo>
                    <a:lnTo>
                      <a:pt x="12" y="13"/>
                    </a:lnTo>
                    <a:lnTo>
                      <a:pt x="9" y="17"/>
                    </a:lnTo>
                    <a:lnTo>
                      <a:pt x="6" y="22"/>
                    </a:lnTo>
                    <a:lnTo>
                      <a:pt x="3" y="27"/>
                    </a:lnTo>
                    <a:lnTo>
                      <a:pt x="1" y="33"/>
                    </a:lnTo>
                    <a:lnTo>
                      <a:pt x="0" y="38"/>
                    </a:lnTo>
                    <a:lnTo>
                      <a:pt x="0" y="44"/>
                    </a:lnTo>
                    <a:lnTo>
                      <a:pt x="0" y="51"/>
                    </a:lnTo>
                    <a:lnTo>
                      <a:pt x="1" y="56"/>
                    </a:lnTo>
                    <a:lnTo>
                      <a:pt x="3" y="61"/>
                    </a:lnTo>
                    <a:lnTo>
                      <a:pt x="6" y="67"/>
                    </a:lnTo>
                    <a:lnTo>
                      <a:pt x="9" y="72"/>
                    </a:lnTo>
                    <a:lnTo>
                      <a:pt x="12" y="76"/>
                    </a:lnTo>
                    <a:lnTo>
                      <a:pt x="17" y="81"/>
                    </a:lnTo>
                    <a:lnTo>
                      <a:pt x="22" y="84"/>
                    </a:lnTo>
                    <a:lnTo>
                      <a:pt x="27" y="86"/>
                    </a:lnTo>
                    <a:lnTo>
                      <a:pt x="33" y="88"/>
                    </a:lnTo>
                    <a:lnTo>
                      <a:pt x="39" y="89"/>
                    </a:lnTo>
                    <a:lnTo>
                      <a:pt x="44" y="89"/>
                    </a:lnTo>
                    <a:lnTo>
                      <a:pt x="51" y="89"/>
                    </a:lnTo>
                    <a:lnTo>
                      <a:pt x="56" y="88"/>
                    </a:lnTo>
                    <a:lnTo>
                      <a:pt x="61" y="86"/>
                    </a:lnTo>
                    <a:lnTo>
                      <a:pt x="67" y="84"/>
                    </a:lnTo>
                    <a:lnTo>
                      <a:pt x="72" y="81"/>
                    </a:lnTo>
                    <a:lnTo>
                      <a:pt x="76" y="76"/>
                    </a:lnTo>
                    <a:lnTo>
                      <a:pt x="81" y="72"/>
                    </a:lnTo>
                    <a:lnTo>
                      <a:pt x="84" y="67"/>
                    </a:lnTo>
                    <a:lnTo>
                      <a:pt x="86" y="61"/>
                    </a:lnTo>
                    <a:lnTo>
                      <a:pt x="88" y="56"/>
                    </a:lnTo>
                    <a:lnTo>
                      <a:pt x="89" y="51"/>
                    </a:lnTo>
                    <a:lnTo>
                      <a:pt x="90" y="4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4747" name="Freeform 49"/>
              <p:cNvSpPr>
                <a:spLocks/>
              </p:cNvSpPr>
              <p:nvPr/>
            </p:nvSpPr>
            <p:spPr bwMode="auto">
              <a:xfrm>
                <a:off x="3864" y="3614"/>
                <a:ext cx="63" cy="62"/>
              </a:xfrm>
              <a:custGeom>
                <a:avLst/>
                <a:gdLst>
                  <a:gd name="T0" fmla="*/ 31 w 90"/>
                  <a:gd name="T1" fmla="*/ 14 h 91"/>
                  <a:gd name="T2" fmla="*/ 30 w 90"/>
                  <a:gd name="T3" fmla="*/ 12 h 91"/>
                  <a:gd name="T4" fmla="*/ 30 w 90"/>
                  <a:gd name="T5" fmla="*/ 11 h 91"/>
                  <a:gd name="T6" fmla="*/ 29 w 90"/>
                  <a:gd name="T7" fmla="*/ 9 h 91"/>
                  <a:gd name="T8" fmla="*/ 29 w 90"/>
                  <a:gd name="T9" fmla="*/ 7 h 91"/>
                  <a:gd name="T10" fmla="*/ 28 w 90"/>
                  <a:gd name="T11" fmla="*/ 5 h 91"/>
                  <a:gd name="T12" fmla="*/ 26 w 90"/>
                  <a:gd name="T13" fmla="*/ 5 h 91"/>
                  <a:gd name="T14" fmla="*/ 25 w 90"/>
                  <a:gd name="T15" fmla="*/ 3 h 91"/>
                  <a:gd name="T16" fmla="*/ 23 w 90"/>
                  <a:gd name="T17" fmla="*/ 2 h 91"/>
                  <a:gd name="T18" fmla="*/ 21 w 90"/>
                  <a:gd name="T19" fmla="*/ 1 h 91"/>
                  <a:gd name="T20" fmla="*/ 19 w 90"/>
                  <a:gd name="T21" fmla="*/ 1 h 91"/>
                  <a:gd name="T22" fmla="*/ 18 w 90"/>
                  <a:gd name="T23" fmla="*/ 1 h 91"/>
                  <a:gd name="T24" fmla="*/ 15 w 90"/>
                  <a:gd name="T25" fmla="*/ 0 h 91"/>
                  <a:gd name="T26" fmla="*/ 13 w 90"/>
                  <a:gd name="T27" fmla="*/ 1 h 91"/>
                  <a:gd name="T28" fmla="*/ 11 w 90"/>
                  <a:gd name="T29" fmla="*/ 1 h 91"/>
                  <a:gd name="T30" fmla="*/ 9 w 90"/>
                  <a:gd name="T31" fmla="*/ 1 h 91"/>
                  <a:gd name="T32" fmla="*/ 8 w 90"/>
                  <a:gd name="T33" fmla="*/ 2 h 91"/>
                  <a:gd name="T34" fmla="*/ 6 w 90"/>
                  <a:gd name="T35" fmla="*/ 3 h 91"/>
                  <a:gd name="T36" fmla="*/ 4 w 90"/>
                  <a:gd name="T37" fmla="*/ 5 h 91"/>
                  <a:gd name="T38" fmla="*/ 3 w 90"/>
                  <a:gd name="T39" fmla="*/ 5 h 91"/>
                  <a:gd name="T40" fmla="*/ 2 w 90"/>
                  <a:gd name="T41" fmla="*/ 7 h 91"/>
                  <a:gd name="T42" fmla="*/ 1 w 90"/>
                  <a:gd name="T43" fmla="*/ 9 h 91"/>
                  <a:gd name="T44" fmla="*/ 1 w 90"/>
                  <a:gd name="T45" fmla="*/ 11 h 91"/>
                  <a:gd name="T46" fmla="*/ 0 w 90"/>
                  <a:gd name="T47" fmla="*/ 12 h 91"/>
                  <a:gd name="T48" fmla="*/ 0 w 90"/>
                  <a:gd name="T49" fmla="*/ 14 h 91"/>
                  <a:gd name="T50" fmla="*/ 0 w 90"/>
                  <a:gd name="T51" fmla="*/ 16 h 91"/>
                  <a:gd name="T52" fmla="*/ 1 w 90"/>
                  <a:gd name="T53" fmla="*/ 18 h 91"/>
                  <a:gd name="T54" fmla="*/ 1 w 90"/>
                  <a:gd name="T55" fmla="*/ 20 h 91"/>
                  <a:gd name="T56" fmla="*/ 2 w 90"/>
                  <a:gd name="T57" fmla="*/ 21 h 91"/>
                  <a:gd name="T58" fmla="*/ 3 w 90"/>
                  <a:gd name="T59" fmla="*/ 23 h 91"/>
                  <a:gd name="T60" fmla="*/ 4 w 90"/>
                  <a:gd name="T61" fmla="*/ 25 h 91"/>
                  <a:gd name="T62" fmla="*/ 6 w 90"/>
                  <a:gd name="T63" fmla="*/ 25 h 91"/>
                  <a:gd name="T64" fmla="*/ 8 w 90"/>
                  <a:gd name="T65" fmla="*/ 27 h 91"/>
                  <a:gd name="T66" fmla="*/ 9 w 90"/>
                  <a:gd name="T67" fmla="*/ 27 h 91"/>
                  <a:gd name="T68" fmla="*/ 11 w 90"/>
                  <a:gd name="T69" fmla="*/ 29 h 91"/>
                  <a:gd name="T70" fmla="*/ 13 w 90"/>
                  <a:gd name="T71" fmla="*/ 29 h 91"/>
                  <a:gd name="T72" fmla="*/ 15 w 90"/>
                  <a:gd name="T73" fmla="*/ 29 h 91"/>
                  <a:gd name="T74" fmla="*/ 18 w 90"/>
                  <a:gd name="T75" fmla="*/ 29 h 91"/>
                  <a:gd name="T76" fmla="*/ 19 w 90"/>
                  <a:gd name="T77" fmla="*/ 29 h 91"/>
                  <a:gd name="T78" fmla="*/ 21 w 90"/>
                  <a:gd name="T79" fmla="*/ 27 h 91"/>
                  <a:gd name="T80" fmla="*/ 23 w 90"/>
                  <a:gd name="T81" fmla="*/ 27 h 91"/>
                  <a:gd name="T82" fmla="*/ 25 w 90"/>
                  <a:gd name="T83" fmla="*/ 25 h 91"/>
                  <a:gd name="T84" fmla="*/ 26 w 90"/>
                  <a:gd name="T85" fmla="*/ 25 h 91"/>
                  <a:gd name="T86" fmla="*/ 28 w 90"/>
                  <a:gd name="T87" fmla="*/ 23 h 91"/>
                  <a:gd name="T88" fmla="*/ 29 w 90"/>
                  <a:gd name="T89" fmla="*/ 21 h 91"/>
                  <a:gd name="T90" fmla="*/ 29 w 90"/>
                  <a:gd name="T91" fmla="*/ 20 h 91"/>
                  <a:gd name="T92" fmla="*/ 30 w 90"/>
                  <a:gd name="T93" fmla="*/ 18 h 91"/>
                  <a:gd name="T94" fmla="*/ 30 w 90"/>
                  <a:gd name="T95" fmla="*/ 16 h 91"/>
                  <a:gd name="T96" fmla="*/ 31 w 90"/>
                  <a:gd name="T97" fmla="*/ 14 h 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91">
                    <a:moveTo>
                      <a:pt x="90" y="46"/>
                    </a:moveTo>
                    <a:lnTo>
                      <a:pt x="89" y="40"/>
                    </a:lnTo>
                    <a:lnTo>
                      <a:pt x="88" y="34"/>
                    </a:lnTo>
                    <a:lnTo>
                      <a:pt x="86" y="28"/>
                    </a:lnTo>
                    <a:lnTo>
                      <a:pt x="84" y="24"/>
                    </a:lnTo>
                    <a:lnTo>
                      <a:pt x="81" y="18"/>
                    </a:lnTo>
                    <a:lnTo>
                      <a:pt x="76" y="14"/>
                    </a:lnTo>
                    <a:lnTo>
                      <a:pt x="72" y="10"/>
                    </a:lnTo>
                    <a:lnTo>
                      <a:pt x="67" y="6"/>
                    </a:lnTo>
                    <a:lnTo>
                      <a:pt x="61" y="4"/>
                    </a:lnTo>
                    <a:lnTo>
                      <a:pt x="56" y="2"/>
                    </a:lnTo>
                    <a:lnTo>
                      <a:pt x="51" y="1"/>
                    </a:lnTo>
                    <a:lnTo>
                      <a:pt x="44" y="0"/>
                    </a:lnTo>
                    <a:lnTo>
                      <a:pt x="39" y="1"/>
                    </a:lnTo>
                    <a:lnTo>
                      <a:pt x="33" y="2"/>
                    </a:lnTo>
                    <a:lnTo>
                      <a:pt x="27" y="4"/>
                    </a:lnTo>
                    <a:lnTo>
                      <a:pt x="22" y="6"/>
                    </a:lnTo>
                    <a:lnTo>
                      <a:pt x="17" y="10"/>
                    </a:lnTo>
                    <a:lnTo>
                      <a:pt x="12" y="14"/>
                    </a:lnTo>
                    <a:lnTo>
                      <a:pt x="9" y="18"/>
                    </a:lnTo>
                    <a:lnTo>
                      <a:pt x="6" y="24"/>
                    </a:lnTo>
                    <a:lnTo>
                      <a:pt x="3" y="28"/>
                    </a:lnTo>
                    <a:lnTo>
                      <a:pt x="1" y="34"/>
                    </a:lnTo>
                    <a:lnTo>
                      <a:pt x="0" y="40"/>
                    </a:lnTo>
                    <a:lnTo>
                      <a:pt x="0" y="46"/>
                    </a:lnTo>
                    <a:lnTo>
                      <a:pt x="0" y="51"/>
                    </a:lnTo>
                    <a:lnTo>
                      <a:pt x="1" y="58"/>
                    </a:lnTo>
                    <a:lnTo>
                      <a:pt x="3" y="63"/>
                    </a:lnTo>
                    <a:lnTo>
                      <a:pt x="6" y="68"/>
                    </a:lnTo>
                    <a:lnTo>
                      <a:pt x="9" y="74"/>
                    </a:lnTo>
                    <a:lnTo>
                      <a:pt x="12" y="78"/>
                    </a:lnTo>
                    <a:lnTo>
                      <a:pt x="17" y="81"/>
                    </a:lnTo>
                    <a:lnTo>
                      <a:pt x="22" y="84"/>
                    </a:lnTo>
                    <a:lnTo>
                      <a:pt x="27" y="87"/>
                    </a:lnTo>
                    <a:lnTo>
                      <a:pt x="33" y="90"/>
                    </a:lnTo>
                    <a:lnTo>
                      <a:pt x="39" y="91"/>
                    </a:lnTo>
                    <a:lnTo>
                      <a:pt x="44" y="91"/>
                    </a:lnTo>
                    <a:lnTo>
                      <a:pt x="51" y="91"/>
                    </a:lnTo>
                    <a:lnTo>
                      <a:pt x="56" y="90"/>
                    </a:lnTo>
                    <a:lnTo>
                      <a:pt x="61" y="87"/>
                    </a:lnTo>
                    <a:lnTo>
                      <a:pt x="67" y="84"/>
                    </a:lnTo>
                    <a:lnTo>
                      <a:pt x="72" y="81"/>
                    </a:lnTo>
                    <a:lnTo>
                      <a:pt x="76" y="78"/>
                    </a:lnTo>
                    <a:lnTo>
                      <a:pt x="81" y="74"/>
                    </a:lnTo>
                    <a:lnTo>
                      <a:pt x="84" y="68"/>
                    </a:lnTo>
                    <a:lnTo>
                      <a:pt x="86" y="63"/>
                    </a:lnTo>
                    <a:lnTo>
                      <a:pt x="88" y="58"/>
                    </a:lnTo>
                    <a:lnTo>
                      <a:pt x="89" y="51"/>
                    </a:lnTo>
                    <a:lnTo>
                      <a:pt x="90" y="4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114748" name="Group 50"/>
              <p:cNvGrpSpPr>
                <a:grpSpLocks/>
              </p:cNvGrpSpPr>
              <p:nvPr/>
            </p:nvGrpSpPr>
            <p:grpSpPr bwMode="auto">
              <a:xfrm>
                <a:off x="975" y="845"/>
                <a:ext cx="3538" cy="3413"/>
                <a:chOff x="975" y="845"/>
                <a:chExt cx="3538" cy="3413"/>
              </a:xfrm>
            </p:grpSpPr>
            <p:sp>
              <p:nvSpPr>
                <p:cNvPr id="114756" name="Line 51"/>
                <p:cNvSpPr>
                  <a:spLocks noChangeShapeType="1"/>
                </p:cNvSpPr>
                <p:nvPr/>
              </p:nvSpPr>
              <p:spPr bwMode="auto">
                <a:xfrm flipV="1">
                  <a:off x="1230" y="2946"/>
                  <a:ext cx="1701" cy="50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57" name="Line 52"/>
                <p:cNvSpPr>
                  <a:spLocks noChangeShapeType="1"/>
                </p:cNvSpPr>
                <p:nvPr/>
              </p:nvSpPr>
              <p:spPr bwMode="auto">
                <a:xfrm>
                  <a:off x="3210" y="1340"/>
                  <a:ext cx="0" cy="18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58" name="Line 53"/>
                <p:cNvSpPr>
                  <a:spLocks noChangeShapeType="1"/>
                </p:cNvSpPr>
                <p:nvPr/>
              </p:nvSpPr>
              <p:spPr bwMode="auto">
                <a:xfrm>
                  <a:off x="4301" y="2196"/>
                  <a:ext cx="0" cy="5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4759" name="Group 54"/>
                <p:cNvGrpSpPr>
                  <a:grpSpLocks/>
                </p:cNvGrpSpPr>
                <p:nvPr/>
              </p:nvGrpSpPr>
              <p:grpSpPr bwMode="auto">
                <a:xfrm>
                  <a:off x="975" y="845"/>
                  <a:ext cx="3538" cy="3413"/>
                  <a:chOff x="975" y="845"/>
                  <a:chExt cx="3538" cy="3413"/>
                </a:xfrm>
              </p:grpSpPr>
              <p:sp>
                <p:nvSpPr>
                  <p:cNvPr id="114760" name="Line 55"/>
                  <p:cNvSpPr>
                    <a:spLocks noChangeShapeType="1"/>
                  </p:cNvSpPr>
                  <p:nvPr/>
                </p:nvSpPr>
                <p:spPr bwMode="auto">
                  <a:xfrm>
                    <a:off x="975" y="2701"/>
                    <a:ext cx="35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1" name="Line 56"/>
                  <p:cNvSpPr>
                    <a:spLocks noChangeShapeType="1"/>
                  </p:cNvSpPr>
                  <p:nvPr/>
                </p:nvSpPr>
                <p:spPr bwMode="auto">
                  <a:xfrm flipV="1">
                    <a:off x="1230" y="1826"/>
                    <a:ext cx="1701" cy="663"/>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2" name="Line 57"/>
                  <p:cNvSpPr>
                    <a:spLocks noChangeShapeType="1"/>
                  </p:cNvSpPr>
                  <p:nvPr/>
                </p:nvSpPr>
                <p:spPr bwMode="auto">
                  <a:xfrm flipH="1" flipV="1">
                    <a:off x="2215" y="980"/>
                    <a:ext cx="716" cy="84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3" name="Line 58"/>
                  <p:cNvSpPr>
                    <a:spLocks noChangeShapeType="1"/>
                  </p:cNvSpPr>
                  <p:nvPr/>
                </p:nvSpPr>
                <p:spPr bwMode="auto">
                  <a:xfrm flipH="1">
                    <a:off x="1230" y="980"/>
                    <a:ext cx="985" cy="150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4" name="Line 59"/>
                  <p:cNvSpPr>
                    <a:spLocks noChangeShapeType="1"/>
                  </p:cNvSpPr>
                  <p:nvPr/>
                </p:nvSpPr>
                <p:spPr bwMode="auto">
                  <a:xfrm>
                    <a:off x="1230" y="2489"/>
                    <a:ext cx="0" cy="9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5" name="Line 60"/>
                  <p:cNvSpPr>
                    <a:spLocks noChangeShapeType="1"/>
                  </p:cNvSpPr>
                  <p:nvPr/>
                </p:nvSpPr>
                <p:spPr bwMode="auto">
                  <a:xfrm flipH="1">
                    <a:off x="2215" y="2946"/>
                    <a:ext cx="716" cy="118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6" name="Line 61"/>
                  <p:cNvSpPr>
                    <a:spLocks noChangeShapeType="1"/>
                  </p:cNvSpPr>
                  <p:nvPr/>
                </p:nvSpPr>
                <p:spPr bwMode="auto">
                  <a:xfrm flipH="1" flipV="1">
                    <a:off x="1230" y="3446"/>
                    <a:ext cx="985" cy="68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7" name="Line 62"/>
                  <p:cNvSpPr>
                    <a:spLocks noChangeShapeType="1"/>
                  </p:cNvSpPr>
                  <p:nvPr/>
                </p:nvSpPr>
                <p:spPr bwMode="auto">
                  <a:xfrm>
                    <a:off x="3210" y="1340"/>
                    <a:ext cx="1091" cy="85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8" name="Line 63"/>
                  <p:cNvSpPr>
                    <a:spLocks noChangeShapeType="1"/>
                  </p:cNvSpPr>
                  <p:nvPr/>
                </p:nvSpPr>
                <p:spPr bwMode="auto">
                  <a:xfrm flipV="1">
                    <a:off x="3210" y="2768"/>
                    <a:ext cx="1091" cy="42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69" name="Line 64"/>
                  <p:cNvSpPr>
                    <a:spLocks noChangeShapeType="1"/>
                  </p:cNvSpPr>
                  <p:nvPr/>
                </p:nvSpPr>
                <p:spPr bwMode="auto">
                  <a:xfrm>
                    <a:off x="2931" y="1826"/>
                    <a:ext cx="0" cy="1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70" name="Line 65"/>
                  <p:cNvSpPr>
                    <a:spLocks noChangeShapeType="1"/>
                  </p:cNvSpPr>
                  <p:nvPr/>
                </p:nvSpPr>
                <p:spPr bwMode="auto">
                  <a:xfrm>
                    <a:off x="2215" y="980"/>
                    <a:ext cx="0" cy="31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71" name="Freeform 66"/>
                  <p:cNvSpPr>
                    <a:spLocks/>
                  </p:cNvSpPr>
                  <p:nvPr/>
                </p:nvSpPr>
                <p:spPr bwMode="auto">
                  <a:xfrm>
                    <a:off x="2677" y="1749"/>
                    <a:ext cx="62" cy="91"/>
                  </a:xfrm>
                  <a:custGeom>
                    <a:avLst/>
                    <a:gdLst>
                      <a:gd name="T0" fmla="*/ 31 w 87"/>
                      <a:gd name="T1" fmla="*/ 5 h 135"/>
                      <a:gd name="T2" fmla="*/ 31 w 87"/>
                      <a:gd name="T3" fmla="*/ 4 h 135"/>
                      <a:gd name="T4" fmla="*/ 31 w 87"/>
                      <a:gd name="T5" fmla="*/ 2 h 135"/>
                      <a:gd name="T6" fmla="*/ 30 w 87"/>
                      <a:gd name="T7" fmla="*/ 1 h 135"/>
                      <a:gd name="T8" fmla="*/ 29 w 87"/>
                      <a:gd name="T9" fmla="*/ 1 h 135"/>
                      <a:gd name="T10" fmla="*/ 29 w 87"/>
                      <a:gd name="T11" fmla="*/ 0 h 135"/>
                      <a:gd name="T12" fmla="*/ 26 w 87"/>
                      <a:gd name="T13" fmla="*/ 0 h 135"/>
                      <a:gd name="T14" fmla="*/ 22 w 87"/>
                      <a:gd name="T15" fmla="*/ 0 h 135"/>
                      <a:gd name="T16" fmla="*/ 19 w 87"/>
                      <a:gd name="T17" fmla="*/ 1 h 135"/>
                      <a:gd name="T18" fmla="*/ 17 w 87"/>
                      <a:gd name="T19" fmla="*/ 1 h 135"/>
                      <a:gd name="T20" fmla="*/ 15 w 87"/>
                      <a:gd name="T21" fmla="*/ 1 h 135"/>
                      <a:gd name="T22" fmla="*/ 14 w 87"/>
                      <a:gd name="T23" fmla="*/ 2 h 135"/>
                      <a:gd name="T24" fmla="*/ 11 w 87"/>
                      <a:gd name="T25" fmla="*/ 4 h 135"/>
                      <a:gd name="T26" fmla="*/ 10 w 87"/>
                      <a:gd name="T27" fmla="*/ 5 h 135"/>
                      <a:gd name="T28" fmla="*/ 7 w 87"/>
                      <a:gd name="T29" fmla="*/ 9 h 135"/>
                      <a:gd name="T30" fmla="*/ 6 w 87"/>
                      <a:gd name="T31" fmla="*/ 12 h 135"/>
                      <a:gd name="T32" fmla="*/ 3 w 87"/>
                      <a:gd name="T33" fmla="*/ 22 h 135"/>
                      <a:gd name="T34" fmla="*/ 1 w 87"/>
                      <a:gd name="T35" fmla="*/ 28 h 135"/>
                      <a:gd name="T36" fmla="*/ 1 w 87"/>
                      <a:gd name="T37" fmla="*/ 32 h 135"/>
                      <a:gd name="T38" fmla="*/ 0 w 87"/>
                      <a:gd name="T39" fmla="*/ 34 h 135"/>
                      <a:gd name="T40" fmla="*/ 1 w 87"/>
                      <a:gd name="T41" fmla="*/ 36 h 135"/>
                      <a:gd name="T42" fmla="*/ 1 w 87"/>
                      <a:gd name="T43" fmla="*/ 37 h 135"/>
                      <a:gd name="T44" fmla="*/ 1 w 87"/>
                      <a:gd name="T45" fmla="*/ 39 h 135"/>
                      <a:gd name="T46" fmla="*/ 3 w 87"/>
                      <a:gd name="T47" fmla="*/ 40 h 135"/>
                      <a:gd name="T48" fmla="*/ 3 w 87"/>
                      <a:gd name="T49" fmla="*/ 41 h 135"/>
                      <a:gd name="T50" fmla="*/ 4 w 87"/>
                      <a:gd name="T51" fmla="*/ 41 h 135"/>
                      <a:gd name="T52" fmla="*/ 6 w 87"/>
                      <a:gd name="T53" fmla="*/ 41 h 135"/>
                      <a:gd name="T54" fmla="*/ 8 w 87"/>
                      <a:gd name="T55" fmla="*/ 41 h 135"/>
                      <a:gd name="T56" fmla="*/ 13 w 87"/>
                      <a:gd name="T57" fmla="*/ 41 h 135"/>
                      <a:gd name="T58" fmla="*/ 14 w 87"/>
                      <a:gd name="T59" fmla="*/ 41 h 135"/>
                      <a:gd name="T60" fmla="*/ 15 w 87"/>
                      <a:gd name="T61" fmla="*/ 41 h 135"/>
                      <a:gd name="T62" fmla="*/ 16 w 87"/>
                      <a:gd name="T63" fmla="*/ 41 h 135"/>
                      <a:gd name="T64" fmla="*/ 19 w 87"/>
                      <a:gd name="T65" fmla="*/ 40 h 135"/>
                      <a:gd name="T66" fmla="*/ 19 w 87"/>
                      <a:gd name="T67" fmla="*/ 38 h 135"/>
                      <a:gd name="T68" fmla="*/ 21 w 87"/>
                      <a:gd name="T69" fmla="*/ 37 h 135"/>
                      <a:gd name="T70" fmla="*/ 21 w 87"/>
                      <a:gd name="T71" fmla="*/ 36 h 135"/>
                      <a:gd name="T72" fmla="*/ 24 w 87"/>
                      <a:gd name="T73" fmla="*/ 32 h 135"/>
                      <a:gd name="T74" fmla="*/ 25 w 87"/>
                      <a:gd name="T75" fmla="*/ 26 h 135"/>
                      <a:gd name="T76" fmla="*/ 27 w 87"/>
                      <a:gd name="T77" fmla="*/ 19 h 135"/>
                      <a:gd name="T78" fmla="*/ 29 w 87"/>
                      <a:gd name="T79" fmla="*/ 12 h 135"/>
                      <a:gd name="T80" fmla="*/ 31 w 87"/>
                      <a:gd name="T81" fmla="*/ 5 h 1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7" h="135">
                        <a:moveTo>
                          <a:pt x="86" y="18"/>
                        </a:moveTo>
                        <a:lnTo>
                          <a:pt x="86" y="16"/>
                        </a:lnTo>
                        <a:lnTo>
                          <a:pt x="87" y="15"/>
                        </a:lnTo>
                        <a:lnTo>
                          <a:pt x="86" y="13"/>
                        </a:lnTo>
                        <a:lnTo>
                          <a:pt x="86" y="10"/>
                        </a:lnTo>
                        <a:lnTo>
                          <a:pt x="85" y="6"/>
                        </a:lnTo>
                        <a:lnTo>
                          <a:pt x="84" y="4"/>
                        </a:lnTo>
                        <a:lnTo>
                          <a:pt x="83" y="2"/>
                        </a:lnTo>
                        <a:lnTo>
                          <a:pt x="83" y="1"/>
                        </a:lnTo>
                        <a:lnTo>
                          <a:pt x="82" y="1"/>
                        </a:lnTo>
                        <a:lnTo>
                          <a:pt x="79" y="0"/>
                        </a:lnTo>
                        <a:lnTo>
                          <a:pt x="78" y="0"/>
                        </a:lnTo>
                        <a:lnTo>
                          <a:pt x="77" y="0"/>
                        </a:lnTo>
                        <a:lnTo>
                          <a:pt x="71" y="0"/>
                        </a:lnTo>
                        <a:lnTo>
                          <a:pt x="66" y="0"/>
                        </a:lnTo>
                        <a:lnTo>
                          <a:pt x="60" y="0"/>
                        </a:lnTo>
                        <a:lnTo>
                          <a:pt x="54" y="0"/>
                        </a:lnTo>
                        <a:lnTo>
                          <a:pt x="52" y="1"/>
                        </a:lnTo>
                        <a:lnTo>
                          <a:pt x="49" y="1"/>
                        </a:lnTo>
                        <a:lnTo>
                          <a:pt x="46" y="2"/>
                        </a:lnTo>
                        <a:lnTo>
                          <a:pt x="43" y="3"/>
                        </a:lnTo>
                        <a:lnTo>
                          <a:pt x="41" y="4"/>
                        </a:lnTo>
                        <a:lnTo>
                          <a:pt x="39" y="6"/>
                        </a:lnTo>
                        <a:lnTo>
                          <a:pt x="37" y="8"/>
                        </a:lnTo>
                        <a:lnTo>
                          <a:pt x="35" y="10"/>
                        </a:lnTo>
                        <a:lnTo>
                          <a:pt x="31" y="14"/>
                        </a:lnTo>
                        <a:lnTo>
                          <a:pt x="28" y="16"/>
                        </a:lnTo>
                        <a:lnTo>
                          <a:pt x="27" y="18"/>
                        </a:lnTo>
                        <a:lnTo>
                          <a:pt x="21" y="29"/>
                        </a:lnTo>
                        <a:lnTo>
                          <a:pt x="20" y="31"/>
                        </a:lnTo>
                        <a:lnTo>
                          <a:pt x="19" y="33"/>
                        </a:lnTo>
                        <a:lnTo>
                          <a:pt x="18" y="38"/>
                        </a:lnTo>
                        <a:lnTo>
                          <a:pt x="15" y="50"/>
                        </a:lnTo>
                        <a:lnTo>
                          <a:pt x="8" y="71"/>
                        </a:lnTo>
                        <a:lnTo>
                          <a:pt x="5" y="82"/>
                        </a:lnTo>
                        <a:lnTo>
                          <a:pt x="3" y="94"/>
                        </a:lnTo>
                        <a:lnTo>
                          <a:pt x="2" y="99"/>
                        </a:lnTo>
                        <a:lnTo>
                          <a:pt x="1" y="104"/>
                        </a:lnTo>
                        <a:lnTo>
                          <a:pt x="0" y="108"/>
                        </a:lnTo>
                        <a:lnTo>
                          <a:pt x="0" y="110"/>
                        </a:lnTo>
                        <a:lnTo>
                          <a:pt x="1" y="113"/>
                        </a:lnTo>
                        <a:lnTo>
                          <a:pt x="1" y="116"/>
                        </a:lnTo>
                        <a:lnTo>
                          <a:pt x="1" y="118"/>
                        </a:lnTo>
                        <a:lnTo>
                          <a:pt x="2" y="121"/>
                        </a:lnTo>
                        <a:lnTo>
                          <a:pt x="3" y="123"/>
                        </a:lnTo>
                        <a:lnTo>
                          <a:pt x="4" y="127"/>
                        </a:lnTo>
                        <a:lnTo>
                          <a:pt x="6" y="129"/>
                        </a:lnTo>
                        <a:lnTo>
                          <a:pt x="7" y="131"/>
                        </a:lnTo>
                        <a:lnTo>
                          <a:pt x="8" y="132"/>
                        </a:lnTo>
                        <a:lnTo>
                          <a:pt x="9" y="133"/>
                        </a:lnTo>
                        <a:lnTo>
                          <a:pt x="11" y="133"/>
                        </a:lnTo>
                        <a:lnTo>
                          <a:pt x="12" y="134"/>
                        </a:lnTo>
                        <a:lnTo>
                          <a:pt x="15" y="135"/>
                        </a:lnTo>
                        <a:lnTo>
                          <a:pt x="18" y="135"/>
                        </a:lnTo>
                        <a:lnTo>
                          <a:pt x="21" y="135"/>
                        </a:lnTo>
                        <a:lnTo>
                          <a:pt x="23" y="135"/>
                        </a:lnTo>
                        <a:lnTo>
                          <a:pt x="29" y="135"/>
                        </a:lnTo>
                        <a:lnTo>
                          <a:pt x="35" y="135"/>
                        </a:lnTo>
                        <a:lnTo>
                          <a:pt x="38" y="135"/>
                        </a:lnTo>
                        <a:lnTo>
                          <a:pt x="39" y="135"/>
                        </a:lnTo>
                        <a:lnTo>
                          <a:pt x="40" y="135"/>
                        </a:lnTo>
                        <a:lnTo>
                          <a:pt x="41" y="135"/>
                        </a:lnTo>
                        <a:lnTo>
                          <a:pt x="43" y="134"/>
                        </a:lnTo>
                        <a:lnTo>
                          <a:pt x="45" y="133"/>
                        </a:lnTo>
                        <a:lnTo>
                          <a:pt x="48" y="132"/>
                        </a:lnTo>
                        <a:lnTo>
                          <a:pt x="50" y="130"/>
                        </a:lnTo>
                        <a:lnTo>
                          <a:pt x="52" y="128"/>
                        </a:lnTo>
                        <a:lnTo>
                          <a:pt x="54" y="126"/>
                        </a:lnTo>
                        <a:lnTo>
                          <a:pt x="55" y="123"/>
                        </a:lnTo>
                        <a:lnTo>
                          <a:pt x="57" y="121"/>
                        </a:lnTo>
                        <a:lnTo>
                          <a:pt x="58" y="118"/>
                        </a:lnTo>
                        <a:lnTo>
                          <a:pt x="59" y="116"/>
                        </a:lnTo>
                        <a:lnTo>
                          <a:pt x="61" y="111"/>
                        </a:lnTo>
                        <a:lnTo>
                          <a:pt x="64" y="105"/>
                        </a:lnTo>
                        <a:lnTo>
                          <a:pt x="66" y="94"/>
                        </a:lnTo>
                        <a:lnTo>
                          <a:pt x="69" y="83"/>
                        </a:lnTo>
                        <a:lnTo>
                          <a:pt x="71" y="72"/>
                        </a:lnTo>
                        <a:lnTo>
                          <a:pt x="74" y="62"/>
                        </a:lnTo>
                        <a:lnTo>
                          <a:pt x="77" y="50"/>
                        </a:lnTo>
                        <a:lnTo>
                          <a:pt x="81" y="39"/>
                        </a:lnTo>
                        <a:lnTo>
                          <a:pt x="84" y="29"/>
                        </a:lnTo>
                        <a:lnTo>
                          <a:pt x="86" y="1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72" name="Freeform 67"/>
                  <p:cNvSpPr>
                    <a:spLocks/>
                  </p:cNvSpPr>
                  <p:nvPr/>
                </p:nvSpPr>
                <p:spPr bwMode="auto">
                  <a:xfrm>
                    <a:off x="2720" y="1826"/>
                    <a:ext cx="5" cy="14"/>
                  </a:xfrm>
                  <a:custGeom>
                    <a:avLst/>
                    <a:gdLst>
                      <a:gd name="T0" fmla="*/ 1 w 9"/>
                      <a:gd name="T1" fmla="*/ 0 h 27"/>
                      <a:gd name="T2" fmla="*/ 0 w 9"/>
                      <a:gd name="T3" fmla="*/ 1 h 27"/>
                      <a:gd name="T4" fmla="*/ 0 w 9"/>
                      <a:gd name="T5" fmla="*/ 1 h 27"/>
                      <a:gd name="T6" fmla="*/ 0 w 9"/>
                      <a:gd name="T7" fmla="*/ 2 h 27"/>
                      <a:gd name="T8" fmla="*/ 0 w 9"/>
                      <a:gd name="T9" fmla="*/ 2 h 27"/>
                      <a:gd name="T10" fmla="*/ 1 w 9"/>
                      <a:gd name="T11" fmla="*/ 2 h 27"/>
                      <a:gd name="T12" fmla="*/ 1 w 9"/>
                      <a:gd name="T13" fmla="*/ 3 h 27"/>
                      <a:gd name="T14" fmla="*/ 1 w 9"/>
                      <a:gd name="T15" fmla="*/ 3 h 27"/>
                      <a:gd name="T16" fmla="*/ 1 w 9"/>
                      <a:gd name="T17" fmla="*/ 3 h 27"/>
                      <a:gd name="T18" fmla="*/ 1 w 9"/>
                      <a:gd name="T19" fmla="*/ 3 h 27"/>
                      <a:gd name="T20" fmla="*/ 1 w 9"/>
                      <a:gd name="T21" fmla="*/ 4 h 27"/>
                      <a:gd name="T22" fmla="*/ 2 w 9"/>
                      <a:gd name="T23" fmla="*/ 4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27">
                        <a:moveTo>
                          <a:pt x="1" y="0"/>
                        </a:moveTo>
                        <a:lnTo>
                          <a:pt x="0" y="3"/>
                        </a:lnTo>
                        <a:lnTo>
                          <a:pt x="0" y="7"/>
                        </a:lnTo>
                        <a:lnTo>
                          <a:pt x="0" y="10"/>
                        </a:lnTo>
                        <a:lnTo>
                          <a:pt x="0" y="12"/>
                        </a:lnTo>
                        <a:lnTo>
                          <a:pt x="1" y="14"/>
                        </a:lnTo>
                        <a:lnTo>
                          <a:pt x="1" y="17"/>
                        </a:lnTo>
                        <a:lnTo>
                          <a:pt x="3" y="18"/>
                        </a:lnTo>
                        <a:lnTo>
                          <a:pt x="5" y="21"/>
                        </a:lnTo>
                        <a:lnTo>
                          <a:pt x="7" y="24"/>
                        </a:lnTo>
                        <a:lnTo>
                          <a:pt x="8" y="26"/>
                        </a:lnTo>
                        <a:lnTo>
                          <a:pt x="9" y="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73" name="Line 68"/>
                  <p:cNvSpPr>
                    <a:spLocks noChangeShapeType="1"/>
                  </p:cNvSpPr>
                  <p:nvPr/>
                </p:nvSpPr>
                <p:spPr bwMode="auto">
                  <a:xfrm flipH="1">
                    <a:off x="2778" y="1701"/>
                    <a:ext cx="14"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74" name="Freeform 69"/>
                  <p:cNvSpPr>
                    <a:spLocks/>
                  </p:cNvSpPr>
                  <p:nvPr/>
                </p:nvSpPr>
                <p:spPr bwMode="auto">
                  <a:xfrm>
                    <a:off x="1114" y="2330"/>
                    <a:ext cx="63" cy="140"/>
                  </a:xfrm>
                  <a:custGeom>
                    <a:avLst/>
                    <a:gdLst>
                      <a:gd name="T0" fmla="*/ 18 w 91"/>
                      <a:gd name="T1" fmla="*/ 0 h 203"/>
                      <a:gd name="T2" fmla="*/ 0 w 91"/>
                      <a:gd name="T3" fmla="*/ 67 h 203"/>
                      <a:gd name="T4" fmla="*/ 12 w 91"/>
                      <a:gd name="T5" fmla="*/ 67 h 203"/>
                      <a:gd name="T6" fmla="*/ 13 w 91"/>
                      <a:gd name="T7" fmla="*/ 67 h 203"/>
                      <a:gd name="T8" fmla="*/ 15 w 91"/>
                      <a:gd name="T9" fmla="*/ 66 h 203"/>
                      <a:gd name="T10" fmla="*/ 15 w 91"/>
                      <a:gd name="T11" fmla="*/ 66 h 203"/>
                      <a:gd name="T12" fmla="*/ 17 w 91"/>
                      <a:gd name="T13" fmla="*/ 65 h 203"/>
                      <a:gd name="T14" fmla="*/ 18 w 91"/>
                      <a:gd name="T15" fmla="*/ 64 h 203"/>
                      <a:gd name="T16" fmla="*/ 19 w 91"/>
                      <a:gd name="T17" fmla="*/ 63 h 203"/>
                      <a:gd name="T18" fmla="*/ 20 w 91"/>
                      <a:gd name="T19" fmla="*/ 62 h 203"/>
                      <a:gd name="T20" fmla="*/ 21 w 91"/>
                      <a:gd name="T21" fmla="*/ 61 h 203"/>
                      <a:gd name="T22" fmla="*/ 22 w 91"/>
                      <a:gd name="T23" fmla="*/ 60 h 203"/>
                      <a:gd name="T24" fmla="*/ 23 w 91"/>
                      <a:gd name="T25" fmla="*/ 58 h 203"/>
                      <a:gd name="T26" fmla="*/ 23 w 91"/>
                      <a:gd name="T27" fmla="*/ 57 h 203"/>
                      <a:gd name="T28" fmla="*/ 24 w 91"/>
                      <a:gd name="T29" fmla="*/ 56 h 203"/>
                      <a:gd name="T30" fmla="*/ 24 w 91"/>
                      <a:gd name="T31" fmla="*/ 53 h 203"/>
                      <a:gd name="T32" fmla="*/ 29 w 91"/>
                      <a:gd name="T33" fmla="*/ 35 h 203"/>
                      <a:gd name="T34" fmla="*/ 30 w 91"/>
                      <a:gd name="T35" fmla="*/ 34 h 203"/>
                      <a:gd name="T36" fmla="*/ 30 w 91"/>
                      <a:gd name="T37" fmla="*/ 32 h 203"/>
                      <a:gd name="T38" fmla="*/ 30 w 91"/>
                      <a:gd name="T39" fmla="*/ 30 h 203"/>
                      <a:gd name="T40" fmla="*/ 30 w 91"/>
                      <a:gd name="T41" fmla="*/ 29 h 203"/>
                      <a:gd name="T42" fmla="*/ 30 w 91"/>
                      <a:gd name="T43" fmla="*/ 28 h 203"/>
                      <a:gd name="T44" fmla="*/ 29 w 91"/>
                      <a:gd name="T45" fmla="*/ 27 h 203"/>
                      <a:gd name="T46" fmla="*/ 29 w 91"/>
                      <a:gd name="T47" fmla="*/ 26 h 203"/>
                      <a:gd name="T48" fmla="*/ 28 w 91"/>
                      <a:gd name="T49" fmla="*/ 25 h 203"/>
                      <a:gd name="T50" fmla="*/ 27 w 91"/>
                      <a:gd name="T51" fmla="*/ 23 h 203"/>
                      <a:gd name="T52" fmla="*/ 27 w 91"/>
                      <a:gd name="T53" fmla="*/ 23 h 203"/>
                      <a:gd name="T54" fmla="*/ 26 w 91"/>
                      <a:gd name="T55" fmla="*/ 23 h 203"/>
                      <a:gd name="T56" fmla="*/ 25 w 91"/>
                      <a:gd name="T57" fmla="*/ 23 h 203"/>
                      <a:gd name="T58" fmla="*/ 24 w 91"/>
                      <a:gd name="T59" fmla="*/ 22 h 203"/>
                      <a:gd name="T60" fmla="*/ 12 w 91"/>
                      <a:gd name="T61" fmla="*/ 22 h 2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1" h="203">
                        <a:moveTo>
                          <a:pt x="54" y="0"/>
                        </a:moveTo>
                        <a:lnTo>
                          <a:pt x="0" y="203"/>
                        </a:lnTo>
                        <a:lnTo>
                          <a:pt x="35" y="203"/>
                        </a:lnTo>
                        <a:lnTo>
                          <a:pt x="39" y="203"/>
                        </a:lnTo>
                        <a:lnTo>
                          <a:pt x="43" y="202"/>
                        </a:lnTo>
                        <a:lnTo>
                          <a:pt x="46" y="201"/>
                        </a:lnTo>
                        <a:lnTo>
                          <a:pt x="50" y="198"/>
                        </a:lnTo>
                        <a:lnTo>
                          <a:pt x="53" y="196"/>
                        </a:lnTo>
                        <a:lnTo>
                          <a:pt x="56" y="193"/>
                        </a:lnTo>
                        <a:lnTo>
                          <a:pt x="60" y="190"/>
                        </a:lnTo>
                        <a:lnTo>
                          <a:pt x="63" y="186"/>
                        </a:lnTo>
                        <a:lnTo>
                          <a:pt x="66" y="182"/>
                        </a:lnTo>
                        <a:lnTo>
                          <a:pt x="68" y="177"/>
                        </a:lnTo>
                        <a:lnTo>
                          <a:pt x="70" y="173"/>
                        </a:lnTo>
                        <a:lnTo>
                          <a:pt x="72" y="169"/>
                        </a:lnTo>
                        <a:lnTo>
                          <a:pt x="74" y="163"/>
                        </a:lnTo>
                        <a:lnTo>
                          <a:pt x="88" y="107"/>
                        </a:lnTo>
                        <a:lnTo>
                          <a:pt x="90" y="103"/>
                        </a:lnTo>
                        <a:lnTo>
                          <a:pt x="91" y="97"/>
                        </a:lnTo>
                        <a:lnTo>
                          <a:pt x="91" y="93"/>
                        </a:lnTo>
                        <a:lnTo>
                          <a:pt x="91" y="89"/>
                        </a:lnTo>
                        <a:lnTo>
                          <a:pt x="90" y="84"/>
                        </a:lnTo>
                        <a:lnTo>
                          <a:pt x="88" y="81"/>
                        </a:lnTo>
                        <a:lnTo>
                          <a:pt x="87" y="78"/>
                        </a:lnTo>
                        <a:lnTo>
                          <a:pt x="85" y="75"/>
                        </a:lnTo>
                        <a:lnTo>
                          <a:pt x="83" y="72"/>
                        </a:lnTo>
                        <a:lnTo>
                          <a:pt x="81" y="71"/>
                        </a:lnTo>
                        <a:lnTo>
                          <a:pt x="78" y="69"/>
                        </a:lnTo>
                        <a:lnTo>
                          <a:pt x="75" y="69"/>
                        </a:lnTo>
                        <a:lnTo>
                          <a:pt x="71" y="67"/>
                        </a:lnTo>
                        <a:lnTo>
                          <a:pt x="36"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75" name="Line 70"/>
                  <p:cNvSpPr>
                    <a:spLocks noChangeShapeType="1"/>
                  </p:cNvSpPr>
                  <p:nvPr/>
                </p:nvSpPr>
                <p:spPr bwMode="auto">
                  <a:xfrm flipH="1">
                    <a:off x="1196" y="2330"/>
                    <a:ext cx="15"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76" name="Line 71"/>
                  <p:cNvSpPr>
                    <a:spLocks noChangeShapeType="1"/>
                  </p:cNvSpPr>
                  <p:nvPr/>
                </p:nvSpPr>
                <p:spPr bwMode="auto">
                  <a:xfrm flipH="1">
                    <a:off x="2249" y="984"/>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77" name="Freeform 72"/>
                  <p:cNvSpPr>
                    <a:spLocks/>
                  </p:cNvSpPr>
                  <p:nvPr/>
                </p:nvSpPr>
                <p:spPr bwMode="auto">
                  <a:xfrm>
                    <a:off x="2234" y="956"/>
                    <a:ext cx="15" cy="28"/>
                  </a:xfrm>
                  <a:custGeom>
                    <a:avLst/>
                    <a:gdLst>
                      <a:gd name="T0" fmla="*/ 2 w 20"/>
                      <a:gd name="T1" fmla="*/ 0 h 39"/>
                      <a:gd name="T2" fmla="*/ 1 w 20"/>
                      <a:gd name="T3" fmla="*/ 1 h 39"/>
                      <a:gd name="T4" fmla="*/ 1 w 20"/>
                      <a:gd name="T5" fmla="*/ 3 h 39"/>
                      <a:gd name="T6" fmla="*/ 0 w 20"/>
                      <a:gd name="T7" fmla="*/ 5 h 39"/>
                      <a:gd name="T8" fmla="*/ 1 w 20"/>
                      <a:gd name="T9" fmla="*/ 6 h 39"/>
                      <a:gd name="T10" fmla="*/ 1 w 20"/>
                      <a:gd name="T11" fmla="*/ 8 h 39"/>
                      <a:gd name="T12" fmla="*/ 2 w 20"/>
                      <a:gd name="T13" fmla="*/ 9 h 39"/>
                      <a:gd name="T14" fmla="*/ 2 w 20"/>
                      <a:gd name="T15" fmla="*/ 11 h 39"/>
                      <a:gd name="T16" fmla="*/ 3 w 20"/>
                      <a:gd name="T17" fmla="*/ 12 h 39"/>
                      <a:gd name="T18" fmla="*/ 4 w 20"/>
                      <a:gd name="T19" fmla="*/ 13 h 39"/>
                      <a:gd name="T20" fmla="*/ 5 w 20"/>
                      <a:gd name="T21" fmla="*/ 14 h 39"/>
                      <a:gd name="T22" fmla="*/ 6 w 20"/>
                      <a:gd name="T23" fmla="*/ 14 h 39"/>
                      <a:gd name="T24" fmla="*/ 7 w 20"/>
                      <a:gd name="T25" fmla="*/ 14 h 39"/>
                      <a:gd name="T26" fmla="*/ 8 w 20"/>
                      <a:gd name="T27" fmla="*/ 14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39">
                        <a:moveTo>
                          <a:pt x="3" y="0"/>
                        </a:moveTo>
                        <a:lnTo>
                          <a:pt x="1" y="4"/>
                        </a:lnTo>
                        <a:lnTo>
                          <a:pt x="1" y="9"/>
                        </a:lnTo>
                        <a:lnTo>
                          <a:pt x="0" y="14"/>
                        </a:lnTo>
                        <a:lnTo>
                          <a:pt x="1" y="18"/>
                        </a:lnTo>
                        <a:lnTo>
                          <a:pt x="1" y="22"/>
                        </a:lnTo>
                        <a:lnTo>
                          <a:pt x="3" y="25"/>
                        </a:lnTo>
                        <a:lnTo>
                          <a:pt x="5" y="30"/>
                        </a:lnTo>
                        <a:lnTo>
                          <a:pt x="6" y="32"/>
                        </a:lnTo>
                        <a:lnTo>
                          <a:pt x="8" y="35"/>
                        </a:lnTo>
                        <a:lnTo>
                          <a:pt x="11" y="37"/>
                        </a:lnTo>
                        <a:lnTo>
                          <a:pt x="13" y="38"/>
                        </a:lnTo>
                        <a:lnTo>
                          <a:pt x="16" y="39"/>
                        </a:lnTo>
                        <a:lnTo>
                          <a:pt x="20"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78" name="Line 73"/>
                  <p:cNvSpPr>
                    <a:spLocks noChangeShapeType="1"/>
                  </p:cNvSpPr>
                  <p:nvPr/>
                </p:nvSpPr>
                <p:spPr bwMode="auto">
                  <a:xfrm flipV="1">
                    <a:off x="2239" y="917"/>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79" name="Freeform 74"/>
                  <p:cNvSpPr>
                    <a:spLocks/>
                  </p:cNvSpPr>
                  <p:nvPr/>
                </p:nvSpPr>
                <p:spPr bwMode="auto">
                  <a:xfrm>
                    <a:off x="2249" y="893"/>
                    <a:ext cx="24" cy="24"/>
                  </a:xfrm>
                  <a:custGeom>
                    <a:avLst/>
                    <a:gdLst>
                      <a:gd name="T0" fmla="*/ 9 w 39"/>
                      <a:gd name="T1" fmla="*/ 0 h 39"/>
                      <a:gd name="T2" fmla="*/ 9 w 39"/>
                      <a:gd name="T3" fmla="*/ 0 h 39"/>
                      <a:gd name="T4" fmla="*/ 7 w 39"/>
                      <a:gd name="T5" fmla="*/ 1 h 39"/>
                      <a:gd name="T6" fmla="*/ 7 w 39"/>
                      <a:gd name="T7" fmla="*/ 1 h 39"/>
                      <a:gd name="T8" fmla="*/ 6 w 39"/>
                      <a:gd name="T9" fmla="*/ 1 h 39"/>
                      <a:gd name="T10" fmla="*/ 6 w 39"/>
                      <a:gd name="T11" fmla="*/ 1 h 39"/>
                      <a:gd name="T12" fmla="*/ 4 w 39"/>
                      <a:gd name="T13" fmla="*/ 2 h 39"/>
                      <a:gd name="T14" fmla="*/ 4 w 39"/>
                      <a:gd name="T15" fmla="*/ 3 h 39"/>
                      <a:gd name="T16" fmla="*/ 2 w 39"/>
                      <a:gd name="T17" fmla="*/ 4 h 39"/>
                      <a:gd name="T18" fmla="*/ 2 w 39"/>
                      <a:gd name="T19" fmla="*/ 5 h 39"/>
                      <a:gd name="T20" fmla="*/ 1 w 39"/>
                      <a:gd name="T21" fmla="*/ 6 h 39"/>
                      <a:gd name="T22" fmla="*/ 1 w 39"/>
                      <a:gd name="T23" fmla="*/ 7 h 39"/>
                      <a:gd name="T24" fmla="*/ 1 w 39"/>
                      <a:gd name="T25" fmla="*/ 8 h 39"/>
                      <a:gd name="T26" fmla="*/ 0 w 39"/>
                      <a:gd name="T27" fmla="*/ 9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9" h="39">
                        <a:moveTo>
                          <a:pt x="39" y="0"/>
                        </a:moveTo>
                        <a:lnTo>
                          <a:pt x="36" y="0"/>
                        </a:lnTo>
                        <a:lnTo>
                          <a:pt x="32" y="1"/>
                        </a:lnTo>
                        <a:lnTo>
                          <a:pt x="29" y="2"/>
                        </a:lnTo>
                        <a:lnTo>
                          <a:pt x="25" y="4"/>
                        </a:lnTo>
                        <a:lnTo>
                          <a:pt x="22" y="6"/>
                        </a:lnTo>
                        <a:lnTo>
                          <a:pt x="19" y="10"/>
                        </a:lnTo>
                        <a:lnTo>
                          <a:pt x="15" y="13"/>
                        </a:lnTo>
                        <a:lnTo>
                          <a:pt x="12" y="17"/>
                        </a:lnTo>
                        <a:lnTo>
                          <a:pt x="9" y="21"/>
                        </a:lnTo>
                        <a:lnTo>
                          <a:pt x="7" y="26"/>
                        </a:lnTo>
                        <a:lnTo>
                          <a:pt x="5" y="30"/>
                        </a:lnTo>
                        <a:lnTo>
                          <a:pt x="3" y="34"/>
                        </a:lnTo>
                        <a:lnTo>
                          <a:pt x="0"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80" name="Line 75"/>
                  <p:cNvSpPr>
                    <a:spLocks noChangeShapeType="1"/>
                  </p:cNvSpPr>
                  <p:nvPr/>
                </p:nvSpPr>
                <p:spPr bwMode="auto">
                  <a:xfrm>
                    <a:off x="2273" y="89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81" name="Line 76"/>
                  <p:cNvSpPr>
                    <a:spLocks noChangeShapeType="1"/>
                  </p:cNvSpPr>
                  <p:nvPr/>
                </p:nvSpPr>
                <p:spPr bwMode="auto">
                  <a:xfrm flipH="1">
                    <a:off x="2311" y="845"/>
                    <a:ext cx="15"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82" name="Freeform 77"/>
                  <p:cNvSpPr>
                    <a:spLocks/>
                  </p:cNvSpPr>
                  <p:nvPr/>
                </p:nvSpPr>
                <p:spPr bwMode="auto">
                  <a:xfrm>
                    <a:off x="2754" y="3124"/>
                    <a:ext cx="9" cy="19"/>
                  </a:xfrm>
                  <a:custGeom>
                    <a:avLst/>
                    <a:gdLst>
                      <a:gd name="T0" fmla="*/ 2 w 9"/>
                      <a:gd name="T1" fmla="*/ 0 h 27"/>
                      <a:gd name="T2" fmla="*/ 2 w 9"/>
                      <a:gd name="T3" fmla="*/ 1 h 27"/>
                      <a:gd name="T4" fmla="*/ 0 w 9"/>
                      <a:gd name="T5" fmla="*/ 3 h 27"/>
                      <a:gd name="T6" fmla="*/ 0 w 9"/>
                      <a:gd name="T7" fmla="*/ 4 h 27"/>
                      <a:gd name="T8" fmla="*/ 2 w 9"/>
                      <a:gd name="T9" fmla="*/ 4 h 27"/>
                      <a:gd name="T10" fmla="*/ 2 w 9"/>
                      <a:gd name="T11" fmla="*/ 6 h 27"/>
                      <a:gd name="T12" fmla="*/ 3 w 9"/>
                      <a:gd name="T13" fmla="*/ 6 h 27"/>
                      <a:gd name="T14" fmla="*/ 3 w 9"/>
                      <a:gd name="T15" fmla="*/ 6 h 27"/>
                      <a:gd name="T16" fmla="*/ 5 w 9"/>
                      <a:gd name="T17" fmla="*/ 8 h 27"/>
                      <a:gd name="T18" fmla="*/ 7 w 9"/>
                      <a:gd name="T19" fmla="*/ 9 h 27"/>
                      <a:gd name="T20" fmla="*/ 8 w 9"/>
                      <a:gd name="T21" fmla="*/ 9 h 27"/>
                      <a:gd name="T22" fmla="*/ 9 w 9"/>
                      <a:gd name="T23" fmla="*/ 9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27">
                        <a:moveTo>
                          <a:pt x="2" y="0"/>
                        </a:moveTo>
                        <a:lnTo>
                          <a:pt x="2" y="3"/>
                        </a:lnTo>
                        <a:lnTo>
                          <a:pt x="0" y="7"/>
                        </a:lnTo>
                        <a:lnTo>
                          <a:pt x="0" y="11"/>
                        </a:lnTo>
                        <a:lnTo>
                          <a:pt x="2" y="12"/>
                        </a:lnTo>
                        <a:lnTo>
                          <a:pt x="2" y="15"/>
                        </a:lnTo>
                        <a:lnTo>
                          <a:pt x="3" y="17"/>
                        </a:lnTo>
                        <a:lnTo>
                          <a:pt x="3" y="18"/>
                        </a:lnTo>
                        <a:lnTo>
                          <a:pt x="5" y="22"/>
                        </a:lnTo>
                        <a:lnTo>
                          <a:pt x="7" y="25"/>
                        </a:lnTo>
                        <a:lnTo>
                          <a:pt x="8" y="26"/>
                        </a:lnTo>
                        <a:lnTo>
                          <a:pt x="9" y="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83" name="Freeform 78"/>
                  <p:cNvSpPr>
                    <a:spLocks/>
                  </p:cNvSpPr>
                  <p:nvPr/>
                </p:nvSpPr>
                <p:spPr bwMode="auto">
                  <a:xfrm>
                    <a:off x="2715" y="3051"/>
                    <a:ext cx="58" cy="92"/>
                  </a:xfrm>
                  <a:custGeom>
                    <a:avLst/>
                    <a:gdLst>
                      <a:gd name="T0" fmla="*/ 25 w 87"/>
                      <a:gd name="T1" fmla="*/ 5 h 136"/>
                      <a:gd name="T2" fmla="*/ 26 w 87"/>
                      <a:gd name="T3" fmla="*/ 4 h 136"/>
                      <a:gd name="T4" fmla="*/ 25 w 87"/>
                      <a:gd name="T5" fmla="*/ 2 h 136"/>
                      <a:gd name="T6" fmla="*/ 25 w 87"/>
                      <a:gd name="T7" fmla="*/ 1 h 136"/>
                      <a:gd name="T8" fmla="*/ 25 w 87"/>
                      <a:gd name="T9" fmla="*/ 1 h 136"/>
                      <a:gd name="T10" fmla="*/ 23 w 87"/>
                      <a:gd name="T11" fmla="*/ 0 h 136"/>
                      <a:gd name="T12" fmla="*/ 21 w 87"/>
                      <a:gd name="T13" fmla="*/ 0 h 136"/>
                      <a:gd name="T14" fmla="*/ 18 w 87"/>
                      <a:gd name="T15" fmla="*/ 0 h 136"/>
                      <a:gd name="T16" fmla="*/ 15 w 87"/>
                      <a:gd name="T17" fmla="*/ 1 h 136"/>
                      <a:gd name="T18" fmla="*/ 14 w 87"/>
                      <a:gd name="T19" fmla="*/ 1 h 136"/>
                      <a:gd name="T20" fmla="*/ 12 w 87"/>
                      <a:gd name="T21" fmla="*/ 1 h 136"/>
                      <a:gd name="T22" fmla="*/ 11 w 87"/>
                      <a:gd name="T23" fmla="*/ 3 h 136"/>
                      <a:gd name="T24" fmla="*/ 9 w 87"/>
                      <a:gd name="T25" fmla="*/ 4 h 136"/>
                      <a:gd name="T26" fmla="*/ 8 w 87"/>
                      <a:gd name="T27" fmla="*/ 6 h 136"/>
                      <a:gd name="T28" fmla="*/ 6 w 87"/>
                      <a:gd name="T29" fmla="*/ 9 h 136"/>
                      <a:gd name="T30" fmla="*/ 5 w 87"/>
                      <a:gd name="T31" fmla="*/ 12 h 136"/>
                      <a:gd name="T32" fmla="*/ 2 w 87"/>
                      <a:gd name="T33" fmla="*/ 22 h 136"/>
                      <a:gd name="T34" fmla="*/ 1 w 87"/>
                      <a:gd name="T35" fmla="*/ 29 h 136"/>
                      <a:gd name="T36" fmla="*/ 1 w 87"/>
                      <a:gd name="T37" fmla="*/ 32 h 136"/>
                      <a:gd name="T38" fmla="*/ 0 w 87"/>
                      <a:gd name="T39" fmla="*/ 35 h 136"/>
                      <a:gd name="T40" fmla="*/ 1 w 87"/>
                      <a:gd name="T41" fmla="*/ 36 h 136"/>
                      <a:gd name="T42" fmla="*/ 1 w 87"/>
                      <a:gd name="T43" fmla="*/ 38 h 136"/>
                      <a:gd name="T44" fmla="*/ 1 w 87"/>
                      <a:gd name="T45" fmla="*/ 39 h 136"/>
                      <a:gd name="T46" fmla="*/ 2 w 87"/>
                      <a:gd name="T47" fmla="*/ 41 h 136"/>
                      <a:gd name="T48" fmla="*/ 3 w 87"/>
                      <a:gd name="T49" fmla="*/ 41 h 136"/>
                      <a:gd name="T50" fmla="*/ 4 w 87"/>
                      <a:gd name="T51" fmla="*/ 42 h 136"/>
                      <a:gd name="T52" fmla="*/ 5 w 87"/>
                      <a:gd name="T53" fmla="*/ 42 h 136"/>
                      <a:gd name="T54" fmla="*/ 7 w 87"/>
                      <a:gd name="T55" fmla="*/ 42 h 136"/>
                      <a:gd name="T56" fmla="*/ 10 w 87"/>
                      <a:gd name="T57" fmla="*/ 42 h 136"/>
                      <a:gd name="T58" fmla="*/ 11 w 87"/>
                      <a:gd name="T59" fmla="*/ 42 h 136"/>
                      <a:gd name="T60" fmla="*/ 12 w 87"/>
                      <a:gd name="T61" fmla="*/ 42 h 136"/>
                      <a:gd name="T62" fmla="*/ 14 w 87"/>
                      <a:gd name="T63" fmla="*/ 41 h 136"/>
                      <a:gd name="T64" fmla="*/ 15 w 87"/>
                      <a:gd name="T65" fmla="*/ 41 h 136"/>
                      <a:gd name="T66" fmla="*/ 16 w 87"/>
                      <a:gd name="T67" fmla="*/ 39 h 136"/>
                      <a:gd name="T68" fmla="*/ 17 w 87"/>
                      <a:gd name="T69" fmla="*/ 38 h 136"/>
                      <a:gd name="T70" fmla="*/ 17 w 87"/>
                      <a:gd name="T71" fmla="*/ 36 h 136"/>
                      <a:gd name="T72" fmla="*/ 19 w 87"/>
                      <a:gd name="T73" fmla="*/ 33 h 136"/>
                      <a:gd name="T74" fmla="*/ 21 w 87"/>
                      <a:gd name="T75" fmla="*/ 26 h 136"/>
                      <a:gd name="T76" fmla="*/ 22 w 87"/>
                      <a:gd name="T77" fmla="*/ 19 h 136"/>
                      <a:gd name="T78" fmla="*/ 24 w 87"/>
                      <a:gd name="T79" fmla="*/ 12 h 136"/>
                      <a:gd name="T80" fmla="*/ 25 w 87"/>
                      <a:gd name="T81" fmla="*/ 5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7" h="136">
                        <a:moveTo>
                          <a:pt x="86" y="18"/>
                        </a:moveTo>
                        <a:lnTo>
                          <a:pt x="86" y="17"/>
                        </a:lnTo>
                        <a:lnTo>
                          <a:pt x="87" y="15"/>
                        </a:lnTo>
                        <a:lnTo>
                          <a:pt x="87" y="13"/>
                        </a:lnTo>
                        <a:lnTo>
                          <a:pt x="86" y="10"/>
                        </a:lnTo>
                        <a:lnTo>
                          <a:pt x="85" y="7"/>
                        </a:lnTo>
                        <a:lnTo>
                          <a:pt x="84" y="4"/>
                        </a:lnTo>
                        <a:lnTo>
                          <a:pt x="83" y="3"/>
                        </a:lnTo>
                        <a:lnTo>
                          <a:pt x="83" y="2"/>
                        </a:lnTo>
                        <a:lnTo>
                          <a:pt x="82" y="1"/>
                        </a:lnTo>
                        <a:lnTo>
                          <a:pt x="80" y="0"/>
                        </a:lnTo>
                        <a:lnTo>
                          <a:pt x="79" y="0"/>
                        </a:lnTo>
                        <a:lnTo>
                          <a:pt x="77" y="0"/>
                        </a:lnTo>
                        <a:lnTo>
                          <a:pt x="71" y="0"/>
                        </a:lnTo>
                        <a:lnTo>
                          <a:pt x="66" y="0"/>
                        </a:lnTo>
                        <a:lnTo>
                          <a:pt x="60" y="0"/>
                        </a:lnTo>
                        <a:lnTo>
                          <a:pt x="55" y="1"/>
                        </a:lnTo>
                        <a:lnTo>
                          <a:pt x="52" y="1"/>
                        </a:lnTo>
                        <a:lnTo>
                          <a:pt x="49" y="2"/>
                        </a:lnTo>
                        <a:lnTo>
                          <a:pt x="47" y="2"/>
                        </a:lnTo>
                        <a:lnTo>
                          <a:pt x="43" y="3"/>
                        </a:lnTo>
                        <a:lnTo>
                          <a:pt x="41" y="5"/>
                        </a:lnTo>
                        <a:lnTo>
                          <a:pt x="39" y="7"/>
                        </a:lnTo>
                        <a:lnTo>
                          <a:pt x="37" y="9"/>
                        </a:lnTo>
                        <a:lnTo>
                          <a:pt x="35" y="11"/>
                        </a:lnTo>
                        <a:lnTo>
                          <a:pt x="31" y="14"/>
                        </a:lnTo>
                        <a:lnTo>
                          <a:pt x="28" y="16"/>
                        </a:lnTo>
                        <a:lnTo>
                          <a:pt x="27" y="19"/>
                        </a:lnTo>
                        <a:lnTo>
                          <a:pt x="21" y="29"/>
                        </a:lnTo>
                        <a:lnTo>
                          <a:pt x="20" y="31"/>
                        </a:lnTo>
                        <a:lnTo>
                          <a:pt x="19" y="34"/>
                        </a:lnTo>
                        <a:lnTo>
                          <a:pt x="18" y="40"/>
                        </a:lnTo>
                        <a:lnTo>
                          <a:pt x="15" y="50"/>
                        </a:lnTo>
                        <a:lnTo>
                          <a:pt x="8" y="71"/>
                        </a:lnTo>
                        <a:lnTo>
                          <a:pt x="6" y="83"/>
                        </a:lnTo>
                        <a:lnTo>
                          <a:pt x="3" y="94"/>
                        </a:lnTo>
                        <a:lnTo>
                          <a:pt x="2" y="99"/>
                        </a:lnTo>
                        <a:lnTo>
                          <a:pt x="1" y="104"/>
                        </a:lnTo>
                        <a:lnTo>
                          <a:pt x="1" y="108"/>
                        </a:lnTo>
                        <a:lnTo>
                          <a:pt x="0" y="111"/>
                        </a:lnTo>
                        <a:lnTo>
                          <a:pt x="1" y="113"/>
                        </a:lnTo>
                        <a:lnTo>
                          <a:pt x="1" y="116"/>
                        </a:lnTo>
                        <a:lnTo>
                          <a:pt x="2" y="118"/>
                        </a:lnTo>
                        <a:lnTo>
                          <a:pt x="2" y="122"/>
                        </a:lnTo>
                        <a:lnTo>
                          <a:pt x="3" y="124"/>
                        </a:lnTo>
                        <a:lnTo>
                          <a:pt x="4" y="127"/>
                        </a:lnTo>
                        <a:lnTo>
                          <a:pt x="6" y="129"/>
                        </a:lnTo>
                        <a:lnTo>
                          <a:pt x="8" y="131"/>
                        </a:lnTo>
                        <a:lnTo>
                          <a:pt x="8" y="132"/>
                        </a:lnTo>
                        <a:lnTo>
                          <a:pt x="10" y="133"/>
                        </a:lnTo>
                        <a:lnTo>
                          <a:pt x="11" y="134"/>
                        </a:lnTo>
                        <a:lnTo>
                          <a:pt x="13" y="134"/>
                        </a:lnTo>
                        <a:lnTo>
                          <a:pt x="15" y="135"/>
                        </a:lnTo>
                        <a:lnTo>
                          <a:pt x="18" y="135"/>
                        </a:lnTo>
                        <a:lnTo>
                          <a:pt x="21" y="136"/>
                        </a:lnTo>
                        <a:lnTo>
                          <a:pt x="23" y="136"/>
                        </a:lnTo>
                        <a:lnTo>
                          <a:pt x="30" y="135"/>
                        </a:lnTo>
                        <a:lnTo>
                          <a:pt x="35" y="136"/>
                        </a:lnTo>
                        <a:lnTo>
                          <a:pt x="38" y="136"/>
                        </a:lnTo>
                        <a:lnTo>
                          <a:pt x="39" y="136"/>
                        </a:lnTo>
                        <a:lnTo>
                          <a:pt x="40" y="135"/>
                        </a:lnTo>
                        <a:lnTo>
                          <a:pt x="41" y="135"/>
                        </a:lnTo>
                        <a:lnTo>
                          <a:pt x="43" y="135"/>
                        </a:lnTo>
                        <a:lnTo>
                          <a:pt x="46" y="133"/>
                        </a:lnTo>
                        <a:lnTo>
                          <a:pt x="48" y="132"/>
                        </a:lnTo>
                        <a:lnTo>
                          <a:pt x="50" y="130"/>
                        </a:lnTo>
                        <a:lnTo>
                          <a:pt x="52" y="128"/>
                        </a:lnTo>
                        <a:lnTo>
                          <a:pt x="54" y="126"/>
                        </a:lnTo>
                        <a:lnTo>
                          <a:pt x="56" y="124"/>
                        </a:lnTo>
                        <a:lnTo>
                          <a:pt x="57" y="122"/>
                        </a:lnTo>
                        <a:lnTo>
                          <a:pt x="58" y="118"/>
                        </a:lnTo>
                        <a:lnTo>
                          <a:pt x="59" y="116"/>
                        </a:lnTo>
                        <a:lnTo>
                          <a:pt x="61" y="111"/>
                        </a:lnTo>
                        <a:lnTo>
                          <a:pt x="64" y="106"/>
                        </a:lnTo>
                        <a:lnTo>
                          <a:pt x="66" y="95"/>
                        </a:lnTo>
                        <a:lnTo>
                          <a:pt x="69" y="83"/>
                        </a:lnTo>
                        <a:lnTo>
                          <a:pt x="71" y="73"/>
                        </a:lnTo>
                        <a:lnTo>
                          <a:pt x="74" y="62"/>
                        </a:lnTo>
                        <a:lnTo>
                          <a:pt x="77" y="51"/>
                        </a:lnTo>
                        <a:lnTo>
                          <a:pt x="81" y="40"/>
                        </a:lnTo>
                        <a:lnTo>
                          <a:pt x="84" y="29"/>
                        </a:lnTo>
                        <a:lnTo>
                          <a:pt x="86" y="1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84" name="Freeform 79"/>
                  <p:cNvSpPr>
                    <a:spLocks/>
                  </p:cNvSpPr>
                  <p:nvPr/>
                </p:nvSpPr>
                <p:spPr bwMode="auto">
                  <a:xfrm>
                    <a:off x="1076" y="3330"/>
                    <a:ext cx="62" cy="140"/>
                  </a:xfrm>
                  <a:custGeom>
                    <a:avLst/>
                    <a:gdLst>
                      <a:gd name="T0" fmla="*/ 17 w 90"/>
                      <a:gd name="T1" fmla="*/ 0 h 203"/>
                      <a:gd name="T2" fmla="*/ 0 w 90"/>
                      <a:gd name="T3" fmla="*/ 67 h 203"/>
                      <a:gd name="T4" fmla="*/ 12 w 90"/>
                      <a:gd name="T5" fmla="*/ 67 h 203"/>
                      <a:gd name="T6" fmla="*/ 13 w 90"/>
                      <a:gd name="T7" fmla="*/ 66 h 203"/>
                      <a:gd name="T8" fmla="*/ 14 w 90"/>
                      <a:gd name="T9" fmla="*/ 66 h 203"/>
                      <a:gd name="T10" fmla="*/ 15 w 90"/>
                      <a:gd name="T11" fmla="*/ 66 h 203"/>
                      <a:gd name="T12" fmla="*/ 16 w 90"/>
                      <a:gd name="T13" fmla="*/ 65 h 203"/>
                      <a:gd name="T14" fmla="*/ 17 w 90"/>
                      <a:gd name="T15" fmla="*/ 64 h 203"/>
                      <a:gd name="T16" fmla="*/ 19 w 90"/>
                      <a:gd name="T17" fmla="*/ 63 h 203"/>
                      <a:gd name="T18" fmla="*/ 19 w 90"/>
                      <a:gd name="T19" fmla="*/ 62 h 203"/>
                      <a:gd name="T20" fmla="*/ 21 w 90"/>
                      <a:gd name="T21" fmla="*/ 61 h 203"/>
                      <a:gd name="T22" fmla="*/ 21 w 90"/>
                      <a:gd name="T23" fmla="*/ 60 h 203"/>
                      <a:gd name="T24" fmla="*/ 22 w 90"/>
                      <a:gd name="T25" fmla="*/ 59 h 203"/>
                      <a:gd name="T26" fmla="*/ 23 w 90"/>
                      <a:gd name="T27" fmla="*/ 57 h 203"/>
                      <a:gd name="T28" fmla="*/ 23 w 90"/>
                      <a:gd name="T29" fmla="*/ 55 h 203"/>
                      <a:gd name="T30" fmla="*/ 23 w 90"/>
                      <a:gd name="T31" fmla="*/ 54 h 203"/>
                      <a:gd name="T32" fmla="*/ 29 w 90"/>
                      <a:gd name="T33" fmla="*/ 35 h 203"/>
                      <a:gd name="T34" fmla="*/ 29 w 90"/>
                      <a:gd name="T35" fmla="*/ 33 h 203"/>
                      <a:gd name="T36" fmla="*/ 30 w 90"/>
                      <a:gd name="T37" fmla="*/ 32 h 203"/>
                      <a:gd name="T38" fmla="*/ 30 w 90"/>
                      <a:gd name="T39" fmla="*/ 30 h 203"/>
                      <a:gd name="T40" fmla="*/ 30 w 90"/>
                      <a:gd name="T41" fmla="*/ 29 h 203"/>
                      <a:gd name="T42" fmla="*/ 30 w 90"/>
                      <a:gd name="T43" fmla="*/ 28 h 203"/>
                      <a:gd name="T44" fmla="*/ 29 w 90"/>
                      <a:gd name="T45" fmla="*/ 27 h 203"/>
                      <a:gd name="T46" fmla="*/ 28 w 90"/>
                      <a:gd name="T47" fmla="*/ 26 h 203"/>
                      <a:gd name="T48" fmla="*/ 28 w 90"/>
                      <a:gd name="T49" fmla="*/ 25 h 203"/>
                      <a:gd name="T50" fmla="*/ 27 w 90"/>
                      <a:gd name="T51" fmla="*/ 23 h 203"/>
                      <a:gd name="T52" fmla="*/ 27 w 90"/>
                      <a:gd name="T53" fmla="*/ 23 h 203"/>
                      <a:gd name="T54" fmla="*/ 25 w 90"/>
                      <a:gd name="T55" fmla="*/ 23 h 203"/>
                      <a:gd name="T56" fmla="*/ 25 w 90"/>
                      <a:gd name="T57" fmla="*/ 22 h 203"/>
                      <a:gd name="T58" fmla="*/ 23 w 90"/>
                      <a:gd name="T59" fmla="*/ 22 h 203"/>
                      <a:gd name="T60" fmla="*/ 12 w 90"/>
                      <a:gd name="T61" fmla="*/ 22 h 2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0" h="203">
                        <a:moveTo>
                          <a:pt x="54" y="0"/>
                        </a:moveTo>
                        <a:lnTo>
                          <a:pt x="0" y="203"/>
                        </a:lnTo>
                        <a:lnTo>
                          <a:pt x="35" y="203"/>
                        </a:lnTo>
                        <a:lnTo>
                          <a:pt x="39" y="202"/>
                        </a:lnTo>
                        <a:lnTo>
                          <a:pt x="42" y="202"/>
                        </a:lnTo>
                        <a:lnTo>
                          <a:pt x="46" y="200"/>
                        </a:lnTo>
                        <a:lnTo>
                          <a:pt x="50" y="198"/>
                        </a:lnTo>
                        <a:lnTo>
                          <a:pt x="53" y="196"/>
                        </a:lnTo>
                        <a:lnTo>
                          <a:pt x="56" y="193"/>
                        </a:lnTo>
                        <a:lnTo>
                          <a:pt x="59" y="190"/>
                        </a:lnTo>
                        <a:lnTo>
                          <a:pt x="63" y="186"/>
                        </a:lnTo>
                        <a:lnTo>
                          <a:pt x="66" y="182"/>
                        </a:lnTo>
                        <a:lnTo>
                          <a:pt x="68" y="178"/>
                        </a:lnTo>
                        <a:lnTo>
                          <a:pt x="70" y="172"/>
                        </a:lnTo>
                        <a:lnTo>
                          <a:pt x="72" y="168"/>
                        </a:lnTo>
                        <a:lnTo>
                          <a:pt x="73" y="164"/>
                        </a:lnTo>
                        <a:lnTo>
                          <a:pt x="88" y="108"/>
                        </a:lnTo>
                        <a:lnTo>
                          <a:pt x="89" y="102"/>
                        </a:lnTo>
                        <a:lnTo>
                          <a:pt x="90" y="98"/>
                        </a:lnTo>
                        <a:lnTo>
                          <a:pt x="90" y="93"/>
                        </a:lnTo>
                        <a:lnTo>
                          <a:pt x="90" y="88"/>
                        </a:lnTo>
                        <a:lnTo>
                          <a:pt x="90" y="85"/>
                        </a:lnTo>
                        <a:lnTo>
                          <a:pt x="89" y="81"/>
                        </a:lnTo>
                        <a:lnTo>
                          <a:pt x="87" y="78"/>
                        </a:lnTo>
                        <a:lnTo>
                          <a:pt x="85" y="75"/>
                        </a:lnTo>
                        <a:lnTo>
                          <a:pt x="83" y="72"/>
                        </a:lnTo>
                        <a:lnTo>
                          <a:pt x="81" y="70"/>
                        </a:lnTo>
                        <a:lnTo>
                          <a:pt x="78" y="69"/>
                        </a:lnTo>
                        <a:lnTo>
                          <a:pt x="75" y="68"/>
                        </a:lnTo>
                        <a:lnTo>
                          <a:pt x="71" y="67"/>
                        </a:lnTo>
                        <a:lnTo>
                          <a:pt x="36"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85" name="Line 80"/>
                  <p:cNvSpPr>
                    <a:spLocks noChangeShapeType="1"/>
                  </p:cNvSpPr>
                  <p:nvPr/>
                </p:nvSpPr>
                <p:spPr bwMode="auto">
                  <a:xfrm flipH="1">
                    <a:off x="2263" y="425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86" name="Freeform 81"/>
                  <p:cNvSpPr>
                    <a:spLocks/>
                  </p:cNvSpPr>
                  <p:nvPr/>
                </p:nvSpPr>
                <p:spPr bwMode="auto">
                  <a:xfrm>
                    <a:off x="2249" y="4229"/>
                    <a:ext cx="14" cy="29"/>
                  </a:xfrm>
                  <a:custGeom>
                    <a:avLst/>
                    <a:gdLst>
                      <a:gd name="T0" fmla="*/ 1 w 19"/>
                      <a:gd name="T1" fmla="*/ 0 h 40"/>
                      <a:gd name="T2" fmla="*/ 1 w 19"/>
                      <a:gd name="T3" fmla="*/ 2 h 40"/>
                      <a:gd name="T4" fmla="*/ 0 w 19"/>
                      <a:gd name="T5" fmla="*/ 4 h 40"/>
                      <a:gd name="T6" fmla="*/ 0 w 19"/>
                      <a:gd name="T7" fmla="*/ 5 h 40"/>
                      <a:gd name="T8" fmla="*/ 0 w 19"/>
                      <a:gd name="T9" fmla="*/ 7 h 40"/>
                      <a:gd name="T10" fmla="*/ 1 w 19"/>
                      <a:gd name="T11" fmla="*/ 9 h 40"/>
                      <a:gd name="T12" fmla="*/ 1 w 19"/>
                      <a:gd name="T13" fmla="*/ 10 h 40"/>
                      <a:gd name="T14" fmla="*/ 1 w 19"/>
                      <a:gd name="T15" fmla="*/ 11 h 40"/>
                      <a:gd name="T16" fmla="*/ 2 w 19"/>
                      <a:gd name="T17" fmla="*/ 12 h 40"/>
                      <a:gd name="T18" fmla="*/ 3 w 19"/>
                      <a:gd name="T19" fmla="*/ 13 h 40"/>
                      <a:gd name="T20" fmla="*/ 4 w 19"/>
                      <a:gd name="T21" fmla="*/ 15 h 40"/>
                      <a:gd name="T22" fmla="*/ 5 w 19"/>
                      <a:gd name="T23" fmla="*/ 15 h 40"/>
                      <a:gd name="T24" fmla="*/ 7 w 19"/>
                      <a:gd name="T25" fmla="*/ 15 h 40"/>
                      <a:gd name="T26" fmla="*/ 7 w 19"/>
                      <a:gd name="T27" fmla="*/ 15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9" h="40">
                        <a:moveTo>
                          <a:pt x="2" y="0"/>
                        </a:moveTo>
                        <a:lnTo>
                          <a:pt x="1" y="5"/>
                        </a:lnTo>
                        <a:lnTo>
                          <a:pt x="0" y="9"/>
                        </a:lnTo>
                        <a:lnTo>
                          <a:pt x="0" y="14"/>
                        </a:lnTo>
                        <a:lnTo>
                          <a:pt x="0" y="19"/>
                        </a:lnTo>
                        <a:lnTo>
                          <a:pt x="1" y="23"/>
                        </a:lnTo>
                        <a:lnTo>
                          <a:pt x="2" y="26"/>
                        </a:lnTo>
                        <a:lnTo>
                          <a:pt x="3" y="29"/>
                        </a:lnTo>
                        <a:lnTo>
                          <a:pt x="5" y="32"/>
                        </a:lnTo>
                        <a:lnTo>
                          <a:pt x="7" y="35"/>
                        </a:lnTo>
                        <a:lnTo>
                          <a:pt x="9" y="37"/>
                        </a:lnTo>
                        <a:lnTo>
                          <a:pt x="12" y="39"/>
                        </a:lnTo>
                        <a:lnTo>
                          <a:pt x="16" y="39"/>
                        </a:lnTo>
                        <a:lnTo>
                          <a:pt x="19" y="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87" name="Line 82"/>
                  <p:cNvSpPr>
                    <a:spLocks noChangeShapeType="1"/>
                  </p:cNvSpPr>
                  <p:nvPr/>
                </p:nvSpPr>
                <p:spPr bwMode="auto">
                  <a:xfrm flipV="1">
                    <a:off x="2254" y="4191"/>
                    <a:ext cx="9"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88" name="Freeform 83"/>
                  <p:cNvSpPr>
                    <a:spLocks/>
                  </p:cNvSpPr>
                  <p:nvPr/>
                </p:nvSpPr>
                <p:spPr bwMode="auto">
                  <a:xfrm>
                    <a:off x="2263" y="4162"/>
                    <a:ext cx="24" cy="29"/>
                  </a:xfrm>
                  <a:custGeom>
                    <a:avLst/>
                    <a:gdLst>
                      <a:gd name="T0" fmla="*/ 9 w 38"/>
                      <a:gd name="T1" fmla="*/ 0 h 40"/>
                      <a:gd name="T2" fmla="*/ 9 w 38"/>
                      <a:gd name="T3" fmla="*/ 1 h 40"/>
                      <a:gd name="T4" fmla="*/ 8 w 38"/>
                      <a:gd name="T5" fmla="*/ 1 h 40"/>
                      <a:gd name="T6" fmla="*/ 7 w 38"/>
                      <a:gd name="T7" fmla="*/ 1 h 40"/>
                      <a:gd name="T8" fmla="*/ 6 w 38"/>
                      <a:gd name="T9" fmla="*/ 2 h 40"/>
                      <a:gd name="T10" fmla="*/ 5 w 38"/>
                      <a:gd name="T11" fmla="*/ 3 h 40"/>
                      <a:gd name="T12" fmla="*/ 4 w 38"/>
                      <a:gd name="T13" fmla="*/ 4 h 40"/>
                      <a:gd name="T14" fmla="*/ 4 w 38"/>
                      <a:gd name="T15" fmla="*/ 5 h 40"/>
                      <a:gd name="T16" fmla="*/ 3 w 38"/>
                      <a:gd name="T17" fmla="*/ 7 h 40"/>
                      <a:gd name="T18" fmla="*/ 2 w 38"/>
                      <a:gd name="T19" fmla="*/ 8 h 40"/>
                      <a:gd name="T20" fmla="*/ 1 w 38"/>
                      <a:gd name="T21" fmla="*/ 9 h 40"/>
                      <a:gd name="T22" fmla="*/ 1 w 38"/>
                      <a:gd name="T23" fmla="*/ 12 h 40"/>
                      <a:gd name="T24" fmla="*/ 1 w 38"/>
                      <a:gd name="T25" fmla="*/ 13 h 40"/>
                      <a:gd name="T26" fmla="*/ 0 w 38"/>
                      <a:gd name="T27" fmla="*/ 15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40">
                        <a:moveTo>
                          <a:pt x="38" y="0"/>
                        </a:moveTo>
                        <a:lnTo>
                          <a:pt x="35" y="1"/>
                        </a:lnTo>
                        <a:lnTo>
                          <a:pt x="31" y="2"/>
                        </a:lnTo>
                        <a:lnTo>
                          <a:pt x="27" y="3"/>
                        </a:lnTo>
                        <a:lnTo>
                          <a:pt x="24" y="5"/>
                        </a:lnTo>
                        <a:lnTo>
                          <a:pt x="20" y="7"/>
                        </a:lnTo>
                        <a:lnTo>
                          <a:pt x="17" y="10"/>
                        </a:lnTo>
                        <a:lnTo>
                          <a:pt x="14" y="13"/>
                        </a:lnTo>
                        <a:lnTo>
                          <a:pt x="10" y="17"/>
                        </a:lnTo>
                        <a:lnTo>
                          <a:pt x="8" y="21"/>
                        </a:lnTo>
                        <a:lnTo>
                          <a:pt x="5" y="25"/>
                        </a:lnTo>
                        <a:lnTo>
                          <a:pt x="3" y="30"/>
                        </a:lnTo>
                        <a:lnTo>
                          <a:pt x="1" y="35"/>
                        </a:lnTo>
                        <a:lnTo>
                          <a:pt x="0" y="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89" name="Line 84"/>
                  <p:cNvSpPr>
                    <a:spLocks noChangeShapeType="1"/>
                  </p:cNvSpPr>
                  <p:nvPr/>
                </p:nvSpPr>
                <p:spPr bwMode="auto">
                  <a:xfrm>
                    <a:off x="2287" y="4162"/>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90" name="Line 85"/>
                  <p:cNvSpPr>
                    <a:spLocks noChangeShapeType="1"/>
                  </p:cNvSpPr>
                  <p:nvPr/>
                </p:nvSpPr>
                <p:spPr bwMode="auto">
                  <a:xfrm flipV="1">
                    <a:off x="3100" y="3176"/>
                    <a:ext cx="29" cy="1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91" name="Freeform 86"/>
                  <p:cNvSpPr>
                    <a:spLocks/>
                  </p:cNvSpPr>
                  <p:nvPr/>
                </p:nvSpPr>
                <p:spPr bwMode="auto">
                  <a:xfrm>
                    <a:off x="3129" y="3143"/>
                    <a:ext cx="28" cy="33"/>
                  </a:xfrm>
                  <a:custGeom>
                    <a:avLst/>
                    <a:gdLst>
                      <a:gd name="T0" fmla="*/ 11 w 44"/>
                      <a:gd name="T1" fmla="*/ 0 h 45"/>
                      <a:gd name="T2" fmla="*/ 11 w 44"/>
                      <a:gd name="T3" fmla="*/ 0 h 45"/>
                      <a:gd name="T4" fmla="*/ 10 w 44"/>
                      <a:gd name="T5" fmla="*/ 1 h 45"/>
                      <a:gd name="T6" fmla="*/ 8 w 44"/>
                      <a:gd name="T7" fmla="*/ 1 h 45"/>
                      <a:gd name="T8" fmla="*/ 7 w 44"/>
                      <a:gd name="T9" fmla="*/ 2 h 45"/>
                      <a:gd name="T10" fmla="*/ 7 w 44"/>
                      <a:gd name="T11" fmla="*/ 3 h 45"/>
                      <a:gd name="T12" fmla="*/ 6 w 44"/>
                      <a:gd name="T13" fmla="*/ 4 h 45"/>
                      <a:gd name="T14" fmla="*/ 5 w 44"/>
                      <a:gd name="T15" fmla="*/ 5 h 45"/>
                      <a:gd name="T16" fmla="*/ 4 w 44"/>
                      <a:gd name="T17" fmla="*/ 7 h 45"/>
                      <a:gd name="T18" fmla="*/ 3 w 44"/>
                      <a:gd name="T19" fmla="*/ 8 h 45"/>
                      <a:gd name="T20" fmla="*/ 3 w 44"/>
                      <a:gd name="T21" fmla="*/ 10 h 45"/>
                      <a:gd name="T22" fmla="*/ 2 w 44"/>
                      <a:gd name="T23" fmla="*/ 12 h 45"/>
                      <a:gd name="T24" fmla="*/ 1 w 44"/>
                      <a:gd name="T25" fmla="*/ 14 h 45"/>
                      <a:gd name="T26" fmla="*/ 1 w 44"/>
                      <a:gd name="T27" fmla="*/ 15 h 45"/>
                      <a:gd name="T28" fmla="*/ 0 w 44"/>
                      <a:gd name="T29" fmla="*/ 18 h 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4" h="45">
                        <a:moveTo>
                          <a:pt x="44" y="0"/>
                        </a:moveTo>
                        <a:lnTo>
                          <a:pt x="41" y="0"/>
                        </a:lnTo>
                        <a:lnTo>
                          <a:pt x="37" y="1"/>
                        </a:lnTo>
                        <a:lnTo>
                          <a:pt x="33" y="3"/>
                        </a:lnTo>
                        <a:lnTo>
                          <a:pt x="29" y="5"/>
                        </a:lnTo>
                        <a:lnTo>
                          <a:pt x="26" y="7"/>
                        </a:lnTo>
                        <a:lnTo>
                          <a:pt x="22" y="10"/>
                        </a:lnTo>
                        <a:lnTo>
                          <a:pt x="19" y="13"/>
                        </a:lnTo>
                        <a:lnTo>
                          <a:pt x="15" y="17"/>
                        </a:lnTo>
                        <a:lnTo>
                          <a:pt x="12" y="21"/>
                        </a:lnTo>
                        <a:lnTo>
                          <a:pt x="9" y="26"/>
                        </a:lnTo>
                        <a:lnTo>
                          <a:pt x="7" y="30"/>
                        </a:lnTo>
                        <a:lnTo>
                          <a:pt x="4" y="36"/>
                        </a:lnTo>
                        <a:lnTo>
                          <a:pt x="3" y="40"/>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92" name="Line 87"/>
                  <p:cNvSpPr>
                    <a:spLocks noChangeShapeType="1"/>
                  </p:cNvSpPr>
                  <p:nvPr/>
                </p:nvSpPr>
                <p:spPr bwMode="auto">
                  <a:xfrm>
                    <a:off x="3114" y="3191"/>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93" name="Line 88"/>
                  <p:cNvSpPr>
                    <a:spLocks noChangeShapeType="1"/>
                  </p:cNvSpPr>
                  <p:nvPr/>
                </p:nvSpPr>
                <p:spPr bwMode="auto">
                  <a:xfrm flipH="1">
                    <a:off x="4422" y="2181"/>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94" name="Freeform 89"/>
                  <p:cNvSpPr>
                    <a:spLocks/>
                  </p:cNvSpPr>
                  <p:nvPr/>
                </p:nvSpPr>
                <p:spPr bwMode="auto">
                  <a:xfrm>
                    <a:off x="4407" y="2162"/>
                    <a:ext cx="15" cy="19"/>
                  </a:xfrm>
                  <a:custGeom>
                    <a:avLst/>
                    <a:gdLst>
                      <a:gd name="T0" fmla="*/ 2 w 16"/>
                      <a:gd name="T1" fmla="*/ 0 h 34"/>
                      <a:gd name="T2" fmla="*/ 1 w 16"/>
                      <a:gd name="T3" fmla="*/ 1 h 34"/>
                      <a:gd name="T4" fmla="*/ 0 w 16"/>
                      <a:gd name="T5" fmla="*/ 2 h 34"/>
                      <a:gd name="T6" fmla="*/ 0 w 16"/>
                      <a:gd name="T7" fmla="*/ 2 h 34"/>
                      <a:gd name="T8" fmla="*/ 0 w 16"/>
                      <a:gd name="T9" fmla="*/ 3 h 34"/>
                      <a:gd name="T10" fmla="*/ 1 w 16"/>
                      <a:gd name="T11" fmla="*/ 4 h 34"/>
                      <a:gd name="T12" fmla="*/ 2 w 16"/>
                      <a:gd name="T13" fmla="*/ 4 h 34"/>
                      <a:gd name="T14" fmla="*/ 4 w 16"/>
                      <a:gd name="T15" fmla="*/ 4 h 34"/>
                      <a:gd name="T16" fmla="*/ 5 w 16"/>
                      <a:gd name="T17" fmla="*/ 5 h 34"/>
                      <a:gd name="T18" fmla="*/ 8 w 16"/>
                      <a:gd name="T19" fmla="*/ 6 h 34"/>
                      <a:gd name="T20" fmla="*/ 8 w 16"/>
                      <a:gd name="T21" fmla="*/ 6 h 34"/>
                      <a:gd name="T22" fmla="*/ 11 w 16"/>
                      <a:gd name="T23" fmla="*/ 6 h 34"/>
                      <a:gd name="T24" fmla="*/ 13 w 16"/>
                      <a:gd name="T25" fmla="*/ 6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34">
                        <a:moveTo>
                          <a:pt x="2" y="0"/>
                        </a:moveTo>
                        <a:lnTo>
                          <a:pt x="1" y="5"/>
                        </a:lnTo>
                        <a:lnTo>
                          <a:pt x="0" y="9"/>
                        </a:lnTo>
                        <a:lnTo>
                          <a:pt x="0" y="13"/>
                        </a:lnTo>
                        <a:lnTo>
                          <a:pt x="0" y="17"/>
                        </a:lnTo>
                        <a:lnTo>
                          <a:pt x="1" y="21"/>
                        </a:lnTo>
                        <a:lnTo>
                          <a:pt x="2" y="24"/>
                        </a:lnTo>
                        <a:lnTo>
                          <a:pt x="4" y="27"/>
                        </a:lnTo>
                        <a:lnTo>
                          <a:pt x="5" y="29"/>
                        </a:lnTo>
                        <a:lnTo>
                          <a:pt x="9" y="31"/>
                        </a:lnTo>
                        <a:lnTo>
                          <a:pt x="11" y="33"/>
                        </a:lnTo>
                        <a:lnTo>
                          <a:pt x="14" y="33"/>
                        </a:lnTo>
                        <a:lnTo>
                          <a:pt x="16"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95" name="Line 90"/>
                  <p:cNvSpPr>
                    <a:spLocks noChangeShapeType="1"/>
                  </p:cNvSpPr>
                  <p:nvPr/>
                </p:nvSpPr>
                <p:spPr bwMode="auto">
                  <a:xfrm flipV="1">
                    <a:off x="4412" y="2124"/>
                    <a:ext cx="1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96" name="Freeform 91"/>
                  <p:cNvSpPr>
                    <a:spLocks/>
                  </p:cNvSpPr>
                  <p:nvPr/>
                </p:nvSpPr>
                <p:spPr bwMode="auto">
                  <a:xfrm>
                    <a:off x="4422" y="2090"/>
                    <a:ext cx="43" cy="34"/>
                  </a:xfrm>
                  <a:custGeom>
                    <a:avLst/>
                    <a:gdLst>
                      <a:gd name="T0" fmla="*/ 19 w 65"/>
                      <a:gd name="T1" fmla="*/ 20 h 45"/>
                      <a:gd name="T2" fmla="*/ 19 w 65"/>
                      <a:gd name="T3" fmla="*/ 17 h 45"/>
                      <a:gd name="T4" fmla="*/ 19 w 65"/>
                      <a:gd name="T5" fmla="*/ 15 h 45"/>
                      <a:gd name="T6" fmla="*/ 19 w 65"/>
                      <a:gd name="T7" fmla="*/ 13 h 45"/>
                      <a:gd name="T8" fmla="*/ 19 w 65"/>
                      <a:gd name="T9" fmla="*/ 11 h 45"/>
                      <a:gd name="T10" fmla="*/ 19 w 65"/>
                      <a:gd name="T11" fmla="*/ 8 h 45"/>
                      <a:gd name="T12" fmla="*/ 19 w 65"/>
                      <a:gd name="T13" fmla="*/ 7 h 45"/>
                      <a:gd name="T14" fmla="*/ 19 w 65"/>
                      <a:gd name="T15" fmla="*/ 6 h 45"/>
                      <a:gd name="T16" fmla="*/ 17 w 65"/>
                      <a:gd name="T17" fmla="*/ 5 h 45"/>
                      <a:gd name="T18" fmla="*/ 17 w 65"/>
                      <a:gd name="T19" fmla="*/ 3 h 45"/>
                      <a:gd name="T20" fmla="*/ 17 w 65"/>
                      <a:gd name="T21" fmla="*/ 2 h 45"/>
                      <a:gd name="T22" fmla="*/ 15 w 65"/>
                      <a:gd name="T23" fmla="*/ 2 h 45"/>
                      <a:gd name="T24" fmla="*/ 15 w 65"/>
                      <a:gd name="T25" fmla="*/ 1 h 45"/>
                      <a:gd name="T26" fmla="*/ 14 w 65"/>
                      <a:gd name="T27" fmla="*/ 0 h 45"/>
                      <a:gd name="T28" fmla="*/ 13 w 65"/>
                      <a:gd name="T29" fmla="*/ 0 h 45"/>
                      <a:gd name="T30" fmla="*/ 12 w 65"/>
                      <a:gd name="T31" fmla="*/ 0 h 45"/>
                      <a:gd name="T32" fmla="*/ 11 w 65"/>
                      <a:gd name="T33" fmla="*/ 1 h 45"/>
                      <a:gd name="T34" fmla="*/ 9 w 65"/>
                      <a:gd name="T35" fmla="*/ 2 h 45"/>
                      <a:gd name="T36" fmla="*/ 9 w 65"/>
                      <a:gd name="T37" fmla="*/ 2 h 45"/>
                      <a:gd name="T38" fmla="*/ 7 w 65"/>
                      <a:gd name="T39" fmla="*/ 3 h 45"/>
                      <a:gd name="T40" fmla="*/ 6 w 65"/>
                      <a:gd name="T41" fmla="*/ 5 h 45"/>
                      <a:gd name="T42" fmla="*/ 5 w 65"/>
                      <a:gd name="T43" fmla="*/ 6 h 45"/>
                      <a:gd name="T44" fmla="*/ 4 w 65"/>
                      <a:gd name="T45" fmla="*/ 7 h 45"/>
                      <a:gd name="T46" fmla="*/ 3 w 65"/>
                      <a:gd name="T47" fmla="*/ 8 h 45"/>
                      <a:gd name="T48" fmla="*/ 3 w 65"/>
                      <a:gd name="T49" fmla="*/ 11 h 45"/>
                      <a:gd name="T50" fmla="*/ 1 w 65"/>
                      <a:gd name="T51" fmla="*/ 13 h 45"/>
                      <a:gd name="T52" fmla="*/ 1 w 65"/>
                      <a:gd name="T53" fmla="*/ 15 h 45"/>
                      <a:gd name="T54" fmla="*/ 1 w 65"/>
                      <a:gd name="T55" fmla="*/ 17 h 45"/>
                      <a:gd name="T56" fmla="*/ 0 w 65"/>
                      <a:gd name="T57" fmla="*/ 20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5" h="45">
                        <a:moveTo>
                          <a:pt x="63" y="45"/>
                        </a:moveTo>
                        <a:lnTo>
                          <a:pt x="64" y="40"/>
                        </a:lnTo>
                        <a:lnTo>
                          <a:pt x="65" y="34"/>
                        </a:lnTo>
                        <a:lnTo>
                          <a:pt x="65" y="30"/>
                        </a:lnTo>
                        <a:lnTo>
                          <a:pt x="65" y="26"/>
                        </a:lnTo>
                        <a:lnTo>
                          <a:pt x="65" y="20"/>
                        </a:lnTo>
                        <a:lnTo>
                          <a:pt x="64" y="16"/>
                        </a:lnTo>
                        <a:lnTo>
                          <a:pt x="63" y="13"/>
                        </a:lnTo>
                        <a:lnTo>
                          <a:pt x="61" y="10"/>
                        </a:lnTo>
                        <a:lnTo>
                          <a:pt x="59" y="7"/>
                        </a:lnTo>
                        <a:lnTo>
                          <a:pt x="57" y="4"/>
                        </a:lnTo>
                        <a:lnTo>
                          <a:pt x="53" y="2"/>
                        </a:lnTo>
                        <a:lnTo>
                          <a:pt x="50" y="1"/>
                        </a:lnTo>
                        <a:lnTo>
                          <a:pt x="47" y="0"/>
                        </a:lnTo>
                        <a:lnTo>
                          <a:pt x="44" y="0"/>
                        </a:lnTo>
                        <a:lnTo>
                          <a:pt x="41" y="0"/>
                        </a:lnTo>
                        <a:lnTo>
                          <a:pt x="36" y="1"/>
                        </a:lnTo>
                        <a:lnTo>
                          <a:pt x="32" y="2"/>
                        </a:lnTo>
                        <a:lnTo>
                          <a:pt x="29" y="4"/>
                        </a:lnTo>
                        <a:lnTo>
                          <a:pt x="25" y="7"/>
                        </a:lnTo>
                        <a:lnTo>
                          <a:pt x="21" y="10"/>
                        </a:lnTo>
                        <a:lnTo>
                          <a:pt x="18" y="13"/>
                        </a:lnTo>
                        <a:lnTo>
                          <a:pt x="14" y="16"/>
                        </a:lnTo>
                        <a:lnTo>
                          <a:pt x="11" y="20"/>
                        </a:lnTo>
                        <a:lnTo>
                          <a:pt x="9" y="26"/>
                        </a:lnTo>
                        <a:lnTo>
                          <a:pt x="5" y="30"/>
                        </a:lnTo>
                        <a:lnTo>
                          <a:pt x="3" y="34"/>
                        </a:lnTo>
                        <a:lnTo>
                          <a:pt x="1" y="40"/>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97" name="Freeform 92"/>
                  <p:cNvSpPr>
                    <a:spLocks/>
                  </p:cNvSpPr>
                  <p:nvPr/>
                </p:nvSpPr>
                <p:spPr bwMode="auto">
                  <a:xfrm>
                    <a:off x="4417" y="2124"/>
                    <a:ext cx="48" cy="14"/>
                  </a:xfrm>
                  <a:custGeom>
                    <a:avLst/>
                    <a:gdLst>
                      <a:gd name="T0" fmla="*/ 23 w 69"/>
                      <a:gd name="T1" fmla="*/ 0 h 22"/>
                      <a:gd name="T2" fmla="*/ 22 w 69"/>
                      <a:gd name="T3" fmla="*/ 6 h 22"/>
                      <a:gd name="T4" fmla="*/ 0 w 69"/>
                      <a:gd name="T5" fmla="*/ 6 h 22"/>
                      <a:gd name="T6" fmla="*/ 0 60000 65536"/>
                      <a:gd name="T7" fmla="*/ 0 60000 65536"/>
                      <a:gd name="T8" fmla="*/ 0 60000 65536"/>
                    </a:gdLst>
                    <a:ahLst/>
                    <a:cxnLst>
                      <a:cxn ang="T6">
                        <a:pos x="T0" y="T1"/>
                      </a:cxn>
                      <a:cxn ang="T7">
                        <a:pos x="T2" y="T3"/>
                      </a:cxn>
                      <a:cxn ang="T8">
                        <a:pos x="T4" y="T5"/>
                      </a:cxn>
                    </a:cxnLst>
                    <a:rect l="0" t="0" r="r" b="b"/>
                    <a:pathLst>
                      <a:path w="69" h="22">
                        <a:moveTo>
                          <a:pt x="69" y="0"/>
                        </a:moveTo>
                        <a:lnTo>
                          <a:pt x="64" y="22"/>
                        </a:lnTo>
                        <a:lnTo>
                          <a:pt x="0" y="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98" name="Line 93"/>
                  <p:cNvSpPr>
                    <a:spLocks noChangeShapeType="1"/>
                  </p:cNvSpPr>
                  <p:nvPr/>
                </p:nvSpPr>
                <p:spPr bwMode="auto">
                  <a:xfrm flipH="1">
                    <a:off x="4499" y="2042"/>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99" name="Line 94"/>
                  <p:cNvSpPr>
                    <a:spLocks noChangeShapeType="1"/>
                  </p:cNvSpPr>
                  <p:nvPr/>
                </p:nvSpPr>
                <p:spPr bwMode="auto">
                  <a:xfrm flipV="1">
                    <a:off x="3254" y="1186"/>
                    <a:ext cx="28" cy="1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800" name="Freeform 95"/>
                  <p:cNvSpPr>
                    <a:spLocks/>
                  </p:cNvSpPr>
                  <p:nvPr/>
                </p:nvSpPr>
                <p:spPr bwMode="auto">
                  <a:xfrm>
                    <a:off x="3282" y="1153"/>
                    <a:ext cx="29" cy="33"/>
                  </a:xfrm>
                  <a:custGeom>
                    <a:avLst/>
                    <a:gdLst>
                      <a:gd name="T0" fmla="*/ 13 w 44"/>
                      <a:gd name="T1" fmla="*/ 0 h 46"/>
                      <a:gd name="T2" fmla="*/ 12 w 44"/>
                      <a:gd name="T3" fmla="*/ 0 h 46"/>
                      <a:gd name="T4" fmla="*/ 12 w 44"/>
                      <a:gd name="T5" fmla="*/ 1 h 46"/>
                      <a:gd name="T6" fmla="*/ 11 w 44"/>
                      <a:gd name="T7" fmla="*/ 1 h 46"/>
                      <a:gd name="T8" fmla="*/ 11 w 44"/>
                      <a:gd name="T9" fmla="*/ 1 h 46"/>
                      <a:gd name="T10" fmla="*/ 10 w 44"/>
                      <a:gd name="T11" fmla="*/ 1 h 46"/>
                      <a:gd name="T12" fmla="*/ 9 w 44"/>
                      <a:gd name="T13" fmla="*/ 1 h 46"/>
                      <a:gd name="T14" fmla="*/ 9 w 44"/>
                      <a:gd name="T15" fmla="*/ 2 h 46"/>
                      <a:gd name="T16" fmla="*/ 9 w 44"/>
                      <a:gd name="T17" fmla="*/ 2 h 46"/>
                      <a:gd name="T18" fmla="*/ 8 w 44"/>
                      <a:gd name="T19" fmla="*/ 3 h 46"/>
                      <a:gd name="T20" fmla="*/ 7 w 44"/>
                      <a:gd name="T21" fmla="*/ 3 h 46"/>
                      <a:gd name="T22" fmla="*/ 7 w 44"/>
                      <a:gd name="T23" fmla="*/ 3 h 46"/>
                      <a:gd name="T24" fmla="*/ 6 w 44"/>
                      <a:gd name="T25" fmla="*/ 4 h 46"/>
                      <a:gd name="T26" fmla="*/ 6 w 44"/>
                      <a:gd name="T27" fmla="*/ 4 h 46"/>
                      <a:gd name="T28" fmla="*/ 5 w 44"/>
                      <a:gd name="T29" fmla="*/ 5 h 46"/>
                      <a:gd name="T30" fmla="*/ 5 w 44"/>
                      <a:gd name="T31" fmla="*/ 6 h 46"/>
                      <a:gd name="T32" fmla="*/ 4 w 44"/>
                      <a:gd name="T33" fmla="*/ 6 h 46"/>
                      <a:gd name="T34" fmla="*/ 4 w 44"/>
                      <a:gd name="T35" fmla="*/ 7 h 46"/>
                      <a:gd name="T36" fmla="*/ 3 w 44"/>
                      <a:gd name="T37" fmla="*/ 8 h 46"/>
                      <a:gd name="T38" fmla="*/ 3 w 44"/>
                      <a:gd name="T39" fmla="*/ 9 h 46"/>
                      <a:gd name="T40" fmla="*/ 3 w 44"/>
                      <a:gd name="T41" fmla="*/ 10 h 46"/>
                      <a:gd name="T42" fmla="*/ 2 w 44"/>
                      <a:gd name="T43" fmla="*/ 10 h 46"/>
                      <a:gd name="T44" fmla="*/ 1 w 44"/>
                      <a:gd name="T45" fmla="*/ 11 h 46"/>
                      <a:gd name="T46" fmla="*/ 1 w 44"/>
                      <a:gd name="T47" fmla="*/ 12 h 46"/>
                      <a:gd name="T48" fmla="*/ 1 w 44"/>
                      <a:gd name="T49" fmla="*/ 13 h 46"/>
                      <a:gd name="T50" fmla="*/ 1 w 44"/>
                      <a:gd name="T51" fmla="*/ 14 h 46"/>
                      <a:gd name="T52" fmla="*/ 1 w 44"/>
                      <a:gd name="T53" fmla="*/ 15 h 46"/>
                      <a:gd name="T54" fmla="*/ 1 w 44"/>
                      <a:gd name="T55" fmla="*/ 16 h 46"/>
                      <a:gd name="T56" fmla="*/ 0 w 44"/>
                      <a:gd name="T57" fmla="*/ 1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4" h="46">
                        <a:moveTo>
                          <a:pt x="44" y="0"/>
                        </a:moveTo>
                        <a:lnTo>
                          <a:pt x="42" y="0"/>
                        </a:lnTo>
                        <a:lnTo>
                          <a:pt x="41" y="1"/>
                        </a:lnTo>
                        <a:lnTo>
                          <a:pt x="38" y="1"/>
                        </a:lnTo>
                        <a:lnTo>
                          <a:pt x="36" y="1"/>
                        </a:lnTo>
                        <a:lnTo>
                          <a:pt x="34" y="2"/>
                        </a:lnTo>
                        <a:lnTo>
                          <a:pt x="32" y="3"/>
                        </a:lnTo>
                        <a:lnTo>
                          <a:pt x="31" y="5"/>
                        </a:lnTo>
                        <a:lnTo>
                          <a:pt x="29" y="6"/>
                        </a:lnTo>
                        <a:lnTo>
                          <a:pt x="27" y="7"/>
                        </a:lnTo>
                        <a:lnTo>
                          <a:pt x="25" y="8"/>
                        </a:lnTo>
                        <a:lnTo>
                          <a:pt x="24" y="9"/>
                        </a:lnTo>
                        <a:lnTo>
                          <a:pt x="21" y="11"/>
                        </a:lnTo>
                        <a:lnTo>
                          <a:pt x="19" y="12"/>
                        </a:lnTo>
                        <a:lnTo>
                          <a:pt x="18" y="14"/>
                        </a:lnTo>
                        <a:lnTo>
                          <a:pt x="16" y="15"/>
                        </a:lnTo>
                        <a:lnTo>
                          <a:pt x="14" y="17"/>
                        </a:lnTo>
                        <a:lnTo>
                          <a:pt x="13" y="19"/>
                        </a:lnTo>
                        <a:lnTo>
                          <a:pt x="11" y="22"/>
                        </a:lnTo>
                        <a:lnTo>
                          <a:pt x="10" y="24"/>
                        </a:lnTo>
                        <a:lnTo>
                          <a:pt x="9" y="26"/>
                        </a:lnTo>
                        <a:lnTo>
                          <a:pt x="8" y="28"/>
                        </a:lnTo>
                        <a:lnTo>
                          <a:pt x="5" y="31"/>
                        </a:lnTo>
                        <a:lnTo>
                          <a:pt x="4" y="33"/>
                        </a:lnTo>
                        <a:lnTo>
                          <a:pt x="3" y="35"/>
                        </a:lnTo>
                        <a:lnTo>
                          <a:pt x="2" y="39"/>
                        </a:lnTo>
                        <a:lnTo>
                          <a:pt x="1" y="41"/>
                        </a:lnTo>
                        <a:lnTo>
                          <a:pt x="1" y="43"/>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801" name="Line 96"/>
                  <p:cNvSpPr>
                    <a:spLocks noChangeShapeType="1"/>
                  </p:cNvSpPr>
                  <p:nvPr/>
                </p:nvSpPr>
                <p:spPr bwMode="auto">
                  <a:xfrm>
                    <a:off x="3268" y="1201"/>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802" name="Line 97"/>
                  <p:cNvSpPr>
                    <a:spLocks noChangeShapeType="1"/>
                  </p:cNvSpPr>
                  <p:nvPr/>
                </p:nvSpPr>
                <p:spPr bwMode="auto">
                  <a:xfrm flipH="1">
                    <a:off x="3335" y="1153"/>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803" name="Line 98"/>
                  <p:cNvSpPr>
                    <a:spLocks noChangeShapeType="1"/>
                  </p:cNvSpPr>
                  <p:nvPr/>
                </p:nvSpPr>
                <p:spPr bwMode="auto">
                  <a:xfrm flipH="1">
                    <a:off x="4393" y="2874"/>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804" name="Freeform 99"/>
                  <p:cNvSpPr>
                    <a:spLocks/>
                  </p:cNvSpPr>
                  <p:nvPr/>
                </p:nvSpPr>
                <p:spPr bwMode="auto">
                  <a:xfrm>
                    <a:off x="4383" y="2850"/>
                    <a:ext cx="10" cy="24"/>
                  </a:xfrm>
                  <a:custGeom>
                    <a:avLst/>
                    <a:gdLst>
                      <a:gd name="T0" fmla="*/ 1 w 16"/>
                      <a:gd name="T1" fmla="*/ 0 h 34"/>
                      <a:gd name="T2" fmla="*/ 1 w 16"/>
                      <a:gd name="T3" fmla="*/ 1 h 34"/>
                      <a:gd name="T4" fmla="*/ 0 w 16"/>
                      <a:gd name="T5" fmla="*/ 3 h 34"/>
                      <a:gd name="T6" fmla="*/ 0 w 16"/>
                      <a:gd name="T7" fmla="*/ 4 h 34"/>
                      <a:gd name="T8" fmla="*/ 0 w 16"/>
                      <a:gd name="T9" fmla="*/ 6 h 34"/>
                      <a:gd name="T10" fmla="*/ 1 w 16"/>
                      <a:gd name="T11" fmla="*/ 7 h 34"/>
                      <a:gd name="T12" fmla="*/ 1 w 16"/>
                      <a:gd name="T13" fmla="*/ 8 h 34"/>
                      <a:gd name="T14" fmla="*/ 1 w 16"/>
                      <a:gd name="T15" fmla="*/ 9 h 34"/>
                      <a:gd name="T16" fmla="*/ 1 w 16"/>
                      <a:gd name="T17" fmla="*/ 10 h 34"/>
                      <a:gd name="T18" fmla="*/ 2 w 16"/>
                      <a:gd name="T19" fmla="*/ 11 h 34"/>
                      <a:gd name="T20" fmla="*/ 3 w 16"/>
                      <a:gd name="T21" fmla="*/ 11 h 34"/>
                      <a:gd name="T22" fmla="*/ 3 w 16"/>
                      <a:gd name="T23" fmla="*/ 12 h 34"/>
                      <a:gd name="T24" fmla="*/ 4 w 16"/>
                      <a:gd name="T25" fmla="*/ 12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34">
                        <a:moveTo>
                          <a:pt x="2" y="0"/>
                        </a:moveTo>
                        <a:lnTo>
                          <a:pt x="1" y="4"/>
                        </a:lnTo>
                        <a:lnTo>
                          <a:pt x="0" y="8"/>
                        </a:lnTo>
                        <a:lnTo>
                          <a:pt x="0" y="12"/>
                        </a:lnTo>
                        <a:lnTo>
                          <a:pt x="0" y="17"/>
                        </a:lnTo>
                        <a:lnTo>
                          <a:pt x="1" y="20"/>
                        </a:lnTo>
                        <a:lnTo>
                          <a:pt x="2" y="24"/>
                        </a:lnTo>
                        <a:lnTo>
                          <a:pt x="4" y="26"/>
                        </a:lnTo>
                        <a:lnTo>
                          <a:pt x="5" y="29"/>
                        </a:lnTo>
                        <a:lnTo>
                          <a:pt x="8" y="30"/>
                        </a:lnTo>
                        <a:lnTo>
                          <a:pt x="10" y="33"/>
                        </a:lnTo>
                        <a:lnTo>
                          <a:pt x="13" y="34"/>
                        </a:lnTo>
                        <a:lnTo>
                          <a:pt x="16"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805" name="Line 100"/>
                  <p:cNvSpPr>
                    <a:spLocks noChangeShapeType="1"/>
                  </p:cNvSpPr>
                  <p:nvPr/>
                </p:nvSpPr>
                <p:spPr bwMode="auto">
                  <a:xfrm flipV="1">
                    <a:off x="4383" y="2811"/>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806" name="Freeform 101"/>
                  <p:cNvSpPr>
                    <a:spLocks/>
                  </p:cNvSpPr>
                  <p:nvPr/>
                </p:nvSpPr>
                <p:spPr bwMode="auto">
                  <a:xfrm>
                    <a:off x="4393" y="2782"/>
                    <a:ext cx="43" cy="29"/>
                  </a:xfrm>
                  <a:custGeom>
                    <a:avLst/>
                    <a:gdLst>
                      <a:gd name="T0" fmla="*/ 18 w 65"/>
                      <a:gd name="T1" fmla="*/ 12 h 45"/>
                      <a:gd name="T2" fmla="*/ 19 w 65"/>
                      <a:gd name="T3" fmla="*/ 11 h 45"/>
                      <a:gd name="T4" fmla="*/ 19 w 65"/>
                      <a:gd name="T5" fmla="*/ 10 h 45"/>
                      <a:gd name="T6" fmla="*/ 19 w 65"/>
                      <a:gd name="T7" fmla="*/ 8 h 45"/>
                      <a:gd name="T8" fmla="*/ 19 w 65"/>
                      <a:gd name="T9" fmla="*/ 7 h 45"/>
                      <a:gd name="T10" fmla="*/ 19 w 65"/>
                      <a:gd name="T11" fmla="*/ 6 h 45"/>
                      <a:gd name="T12" fmla="*/ 19 w 65"/>
                      <a:gd name="T13" fmla="*/ 5 h 45"/>
                      <a:gd name="T14" fmla="*/ 18 w 65"/>
                      <a:gd name="T15" fmla="*/ 3 h 45"/>
                      <a:gd name="T16" fmla="*/ 17 w 65"/>
                      <a:gd name="T17" fmla="*/ 3 h 45"/>
                      <a:gd name="T18" fmla="*/ 17 w 65"/>
                      <a:gd name="T19" fmla="*/ 2 h 45"/>
                      <a:gd name="T20" fmla="*/ 16 w 65"/>
                      <a:gd name="T21" fmla="*/ 1 h 45"/>
                      <a:gd name="T22" fmla="*/ 15 w 65"/>
                      <a:gd name="T23" fmla="*/ 1 h 45"/>
                      <a:gd name="T24" fmla="*/ 15 w 65"/>
                      <a:gd name="T25" fmla="*/ 1 h 45"/>
                      <a:gd name="T26" fmla="*/ 13 w 65"/>
                      <a:gd name="T27" fmla="*/ 0 h 45"/>
                      <a:gd name="T28" fmla="*/ 13 w 65"/>
                      <a:gd name="T29" fmla="*/ 0 h 45"/>
                      <a:gd name="T30" fmla="*/ 11 w 65"/>
                      <a:gd name="T31" fmla="*/ 0 h 45"/>
                      <a:gd name="T32" fmla="*/ 11 w 65"/>
                      <a:gd name="T33" fmla="*/ 1 h 45"/>
                      <a:gd name="T34" fmla="*/ 9 w 65"/>
                      <a:gd name="T35" fmla="*/ 1 h 45"/>
                      <a:gd name="T36" fmla="*/ 9 w 65"/>
                      <a:gd name="T37" fmla="*/ 1 h 45"/>
                      <a:gd name="T38" fmla="*/ 7 w 65"/>
                      <a:gd name="T39" fmla="*/ 2 h 45"/>
                      <a:gd name="T40" fmla="*/ 6 w 65"/>
                      <a:gd name="T41" fmla="*/ 3 h 45"/>
                      <a:gd name="T42" fmla="*/ 5 w 65"/>
                      <a:gd name="T43" fmla="*/ 3 h 45"/>
                      <a:gd name="T44" fmla="*/ 4 w 65"/>
                      <a:gd name="T45" fmla="*/ 5 h 45"/>
                      <a:gd name="T46" fmla="*/ 3 w 65"/>
                      <a:gd name="T47" fmla="*/ 6 h 45"/>
                      <a:gd name="T48" fmla="*/ 2 w 65"/>
                      <a:gd name="T49" fmla="*/ 7 h 45"/>
                      <a:gd name="T50" fmla="*/ 1 w 65"/>
                      <a:gd name="T51" fmla="*/ 8 h 45"/>
                      <a:gd name="T52" fmla="*/ 1 w 65"/>
                      <a:gd name="T53" fmla="*/ 10 h 45"/>
                      <a:gd name="T54" fmla="*/ 1 w 65"/>
                      <a:gd name="T55" fmla="*/ 11 h 45"/>
                      <a:gd name="T56" fmla="*/ 0 w 65"/>
                      <a:gd name="T57" fmla="*/ 12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5" h="45">
                        <a:moveTo>
                          <a:pt x="62" y="45"/>
                        </a:moveTo>
                        <a:lnTo>
                          <a:pt x="63" y="40"/>
                        </a:lnTo>
                        <a:lnTo>
                          <a:pt x="65" y="36"/>
                        </a:lnTo>
                        <a:lnTo>
                          <a:pt x="65" y="30"/>
                        </a:lnTo>
                        <a:lnTo>
                          <a:pt x="65" y="26"/>
                        </a:lnTo>
                        <a:lnTo>
                          <a:pt x="65" y="22"/>
                        </a:lnTo>
                        <a:lnTo>
                          <a:pt x="63" y="17"/>
                        </a:lnTo>
                        <a:lnTo>
                          <a:pt x="62" y="13"/>
                        </a:lnTo>
                        <a:lnTo>
                          <a:pt x="60" y="10"/>
                        </a:lnTo>
                        <a:lnTo>
                          <a:pt x="58" y="7"/>
                        </a:lnTo>
                        <a:lnTo>
                          <a:pt x="56" y="5"/>
                        </a:lnTo>
                        <a:lnTo>
                          <a:pt x="53" y="2"/>
                        </a:lnTo>
                        <a:lnTo>
                          <a:pt x="50" y="1"/>
                        </a:lnTo>
                        <a:lnTo>
                          <a:pt x="46" y="0"/>
                        </a:lnTo>
                        <a:lnTo>
                          <a:pt x="43" y="0"/>
                        </a:lnTo>
                        <a:lnTo>
                          <a:pt x="39" y="0"/>
                        </a:lnTo>
                        <a:lnTo>
                          <a:pt x="36" y="1"/>
                        </a:lnTo>
                        <a:lnTo>
                          <a:pt x="32" y="2"/>
                        </a:lnTo>
                        <a:lnTo>
                          <a:pt x="28" y="5"/>
                        </a:lnTo>
                        <a:lnTo>
                          <a:pt x="24" y="7"/>
                        </a:lnTo>
                        <a:lnTo>
                          <a:pt x="21" y="10"/>
                        </a:lnTo>
                        <a:lnTo>
                          <a:pt x="18" y="13"/>
                        </a:lnTo>
                        <a:lnTo>
                          <a:pt x="13" y="17"/>
                        </a:lnTo>
                        <a:lnTo>
                          <a:pt x="10" y="22"/>
                        </a:lnTo>
                        <a:lnTo>
                          <a:pt x="8" y="26"/>
                        </a:lnTo>
                        <a:lnTo>
                          <a:pt x="5" y="30"/>
                        </a:lnTo>
                        <a:lnTo>
                          <a:pt x="3" y="36"/>
                        </a:lnTo>
                        <a:lnTo>
                          <a:pt x="1" y="40"/>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807" name="Freeform 102"/>
                  <p:cNvSpPr>
                    <a:spLocks/>
                  </p:cNvSpPr>
                  <p:nvPr/>
                </p:nvSpPr>
                <p:spPr bwMode="auto">
                  <a:xfrm>
                    <a:off x="4388" y="2811"/>
                    <a:ext cx="48" cy="15"/>
                  </a:xfrm>
                  <a:custGeom>
                    <a:avLst/>
                    <a:gdLst>
                      <a:gd name="T0" fmla="*/ 23 w 69"/>
                      <a:gd name="T1" fmla="*/ 0 h 22"/>
                      <a:gd name="T2" fmla="*/ 22 w 69"/>
                      <a:gd name="T3" fmla="*/ 7 h 22"/>
                      <a:gd name="T4" fmla="*/ 0 w 69"/>
                      <a:gd name="T5" fmla="*/ 7 h 22"/>
                      <a:gd name="T6" fmla="*/ 0 60000 65536"/>
                      <a:gd name="T7" fmla="*/ 0 60000 65536"/>
                      <a:gd name="T8" fmla="*/ 0 60000 65536"/>
                    </a:gdLst>
                    <a:ahLst/>
                    <a:cxnLst>
                      <a:cxn ang="T6">
                        <a:pos x="T0" y="T1"/>
                      </a:cxn>
                      <a:cxn ang="T7">
                        <a:pos x="T2" y="T3"/>
                      </a:cxn>
                      <a:cxn ang="T8">
                        <a:pos x="T4" y="T5"/>
                      </a:cxn>
                    </a:cxnLst>
                    <a:rect l="0" t="0" r="r" b="b"/>
                    <a:pathLst>
                      <a:path w="69" h="22">
                        <a:moveTo>
                          <a:pt x="69" y="0"/>
                        </a:moveTo>
                        <a:lnTo>
                          <a:pt x="63" y="22"/>
                        </a:lnTo>
                        <a:lnTo>
                          <a:pt x="0" y="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sp>
            <p:nvSpPr>
              <p:cNvPr id="114749" name="Line 103"/>
              <p:cNvSpPr>
                <a:spLocks noChangeShapeType="1"/>
              </p:cNvSpPr>
              <p:nvPr/>
            </p:nvSpPr>
            <p:spPr bwMode="auto">
              <a:xfrm flipV="1">
                <a:off x="3994" y="3633"/>
                <a:ext cx="38" cy="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50" name="Line 104"/>
              <p:cNvSpPr>
                <a:spLocks noChangeShapeType="1"/>
              </p:cNvSpPr>
              <p:nvPr/>
            </p:nvSpPr>
            <p:spPr bwMode="auto">
              <a:xfrm flipH="1">
                <a:off x="4003" y="3696"/>
                <a:ext cx="5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51" name="Line 105"/>
              <p:cNvSpPr>
                <a:spLocks noChangeShapeType="1"/>
              </p:cNvSpPr>
              <p:nvPr/>
            </p:nvSpPr>
            <p:spPr bwMode="auto">
              <a:xfrm>
                <a:off x="4032" y="3710"/>
                <a:ext cx="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52" name="Line 106"/>
              <p:cNvSpPr>
                <a:spLocks noChangeShapeType="1"/>
              </p:cNvSpPr>
              <p:nvPr/>
            </p:nvSpPr>
            <p:spPr bwMode="auto">
              <a:xfrm flipV="1">
                <a:off x="3960" y="1095"/>
                <a:ext cx="34" cy="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53" name="Line 107"/>
              <p:cNvSpPr>
                <a:spLocks noChangeShapeType="1"/>
              </p:cNvSpPr>
              <p:nvPr/>
            </p:nvSpPr>
            <p:spPr bwMode="auto">
              <a:xfrm flipH="1">
                <a:off x="3970" y="1157"/>
                <a:ext cx="5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54" name="Line 108"/>
              <p:cNvSpPr>
                <a:spLocks noChangeShapeType="1"/>
              </p:cNvSpPr>
              <p:nvPr/>
            </p:nvSpPr>
            <p:spPr bwMode="auto">
              <a:xfrm>
                <a:off x="3994" y="1172"/>
                <a:ext cx="9"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55" name="Line 109"/>
              <p:cNvSpPr>
                <a:spLocks noChangeShapeType="1"/>
              </p:cNvSpPr>
              <p:nvPr/>
            </p:nvSpPr>
            <p:spPr bwMode="auto">
              <a:xfrm flipH="1">
                <a:off x="4056" y="1095"/>
                <a:ext cx="10"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4745" name="Line 110"/>
            <p:cNvSpPr>
              <a:spLocks noChangeShapeType="1"/>
            </p:cNvSpPr>
            <p:nvPr/>
          </p:nvSpPr>
          <p:spPr bwMode="auto">
            <a:xfrm>
              <a:off x="3893" y="1258"/>
              <a:ext cx="0" cy="23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4691" name="Text Box 112"/>
          <p:cNvSpPr txBox="1">
            <a:spLocks noChangeArrowheads="1"/>
          </p:cNvSpPr>
          <p:nvPr/>
        </p:nvSpPr>
        <p:spPr bwMode="auto">
          <a:xfrm>
            <a:off x="0" y="0"/>
            <a:ext cx="89916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9.</a:t>
            </a:r>
            <a:r>
              <a:rPr lang="zh-CN" altLang="en-US" sz="4000" b="1">
                <a:solidFill>
                  <a:srgbClr val="FF0000"/>
                </a:solidFill>
                <a:latin typeface="黑体" pitchFamily="2" charset="-122"/>
                <a:ea typeface="黑体" pitchFamily="2" charset="-122"/>
              </a:rPr>
              <a:t>试过</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点作一直线平行于已知平面   </a:t>
            </a:r>
            <a:r>
              <a:rPr lang="en-US" altLang="zh-CN" sz="4000" b="1">
                <a:solidFill>
                  <a:srgbClr val="FF0000"/>
                </a:solidFill>
                <a:latin typeface="黑体" pitchFamily="2" charset="-122"/>
                <a:ea typeface="黑体" pitchFamily="2" charset="-122"/>
              </a:rPr>
              <a:t>ΔABC</a:t>
            </a:r>
            <a:r>
              <a:rPr lang="zh-CN" altLang="en-US" sz="4000" b="1">
                <a:solidFill>
                  <a:srgbClr val="FF0000"/>
                </a:solidFill>
                <a:latin typeface="黑体" pitchFamily="2" charset="-122"/>
                <a:ea typeface="黑体" pitchFamily="2" charset="-122"/>
              </a:rPr>
              <a:t>，并与直线</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相交。</a:t>
            </a:r>
          </a:p>
        </p:txBody>
      </p:sp>
      <p:grpSp>
        <p:nvGrpSpPr>
          <p:cNvPr id="396401" name="Group 113"/>
          <p:cNvGrpSpPr>
            <a:grpSpLocks/>
          </p:cNvGrpSpPr>
          <p:nvPr/>
        </p:nvGrpSpPr>
        <p:grpSpPr bwMode="auto">
          <a:xfrm>
            <a:off x="6942138" y="2974975"/>
            <a:ext cx="2022475" cy="3406775"/>
            <a:chOff x="3693" y="1229"/>
            <a:chExt cx="1274" cy="2146"/>
          </a:xfrm>
        </p:grpSpPr>
        <p:sp>
          <p:nvSpPr>
            <p:cNvPr id="114728" name="Line 114"/>
            <p:cNvSpPr>
              <a:spLocks noChangeShapeType="1"/>
            </p:cNvSpPr>
            <p:nvPr/>
          </p:nvSpPr>
          <p:spPr bwMode="auto">
            <a:xfrm>
              <a:off x="3693" y="1428"/>
              <a:ext cx="140" cy="194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29" name="Line 115"/>
            <p:cNvSpPr>
              <a:spLocks noChangeShapeType="1"/>
            </p:cNvSpPr>
            <p:nvPr/>
          </p:nvSpPr>
          <p:spPr bwMode="auto">
            <a:xfrm flipH="1">
              <a:off x="3833" y="3179"/>
              <a:ext cx="1134" cy="19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30" name="Line 116"/>
            <p:cNvSpPr>
              <a:spLocks noChangeShapeType="1"/>
            </p:cNvSpPr>
            <p:nvPr/>
          </p:nvSpPr>
          <p:spPr bwMode="auto">
            <a:xfrm>
              <a:off x="4827" y="1229"/>
              <a:ext cx="140" cy="195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31" name="Line 117"/>
            <p:cNvSpPr>
              <a:spLocks noChangeShapeType="1"/>
            </p:cNvSpPr>
            <p:nvPr/>
          </p:nvSpPr>
          <p:spPr bwMode="auto">
            <a:xfrm flipH="1">
              <a:off x="3693" y="1229"/>
              <a:ext cx="1134" cy="19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32" name="Line 118"/>
            <p:cNvSpPr>
              <a:spLocks noChangeShapeType="1"/>
            </p:cNvSpPr>
            <p:nvPr/>
          </p:nvSpPr>
          <p:spPr bwMode="auto">
            <a:xfrm flipH="1" flipV="1">
              <a:off x="4063" y="1561"/>
              <a:ext cx="752" cy="43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33" name="Line 119"/>
            <p:cNvSpPr>
              <a:spLocks noChangeShapeType="1"/>
            </p:cNvSpPr>
            <p:nvPr/>
          </p:nvSpPr>
          <p:spPr bwMode="auto">
            <a:xfrm flipH="1">
              <a:off x="3867" y="1996"/>
              <a:ext cx="948" cy="96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34" name="Line 120"/>
            <p:cNvSpPr>
              <a:spLocks noChangeShapeType="1"/>
            </p:cNvSpPr>
            <p:nvPr/>
          </p:nvSpPr>
          <p:spPr bwMode="auto">
            <a:xfrm flipH="1">
              <a:off x="3867" y="1561"/>
              <a:ext cx="196" cy="1404"/>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35" name="Freeform 121"/>
            <p:cNvSpPr>
              <a:spLocks/>
            </p:cNvSpPr>
            <p:nvPr/>
          </p:nvSpPr>
          <p:spPr bwMode="auto">
            <a:xfrm>
              <a:off x="4759" y="1828"/>
              <a:ext cx="53" cy="100"/>
            </a:xfrm>
            <a:custGeom>
              <a:avLst/>
              <a:gdLst>
                <a:gd name="T0" fmla="*/ 0 w 121"/>
                <a:gd name="T1" fmla="*/ 20 h 225"/>
                <a:gd name="T2" fmla="*/ 10 w 121"/>
                <a:gd name="T3" fmla="*/ 0 h 225"/>
                <a:gd name="T4" fmla="*/ 10 w 121"/>
                <a:gd name="T5" fmla="*/ 20 h 225"/>
                <a:gd name="T6" fmla="*/ 0 60000 65536"/>
                <a:gd name="T7" fmla="*/ 0 60000 65536"/>
                <a:gd name="T8" fmla="*/ 0 60000 65536"/>
              </a:gdLst>
              <a:ahLst/>
              <a:cxnLst>
                <a:cxn ang="T6">
                  <a:pos x="T0" y="T1"/>
                </a:cxn>
                <a:cxn ang="T7">
                  <a:pos x="T2" y="T3"/>
                </a:cxn>
                <a:cxn ang="T8">
                  <a:pos x="T4" y="T5"/>
                </a:cxn>
              </a:cxnLst>
              <a:rect l="0" t="0" r="r" b="b"/>
              <a:pathLst>
                <a:path w="121" h="225">
                  <a:moveTo>
                    <a:pt x="0" y="225"/>
                  </a:moveTo>
                  <a:lnTo>
                    <a:pt x="121" y="0"/>
                  </a:lnTo>
                  <a:lnTo>
                    <a:pt x="121" y="2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36" name="Line 122"/>
            <p:cNvSpPr>
              <a:spLocks noChangeShapeType="1"/>
            </p:cNvSpPr>
            <p:nvPr/>
          </p:nvSpPr>
          <p:spPr bwMode="auto">
            <a:xfrm flipH="1">
              <a:off x="4774" y="1903"/>
              <a:ext cx="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37" name="Freeform 123"/>
            <p:cNvSpPr>
              <a:spLocks/>
            </p:cNvSpPr>
            <p:nvPr/>
          </p:nvSpPr>
          <p:spPr bwMode="auto">
            <a:xfrm>
              <a:off x="3964" y="2959"/>
              <a:ext cx="52" cy="56"/>
            </a:xfrm>
            <a:custGeom>
              <a:avLst/>
              <a:gdLst>
                <a:gd name="T0" fmla="*/ 0 w 120"/>
                <a:gd name="T1" fmla="*/ 11 h 124"/>
                <a:gd name="T2" fmla="*/ 4 w 120"/>
                <a:gd name="T3" fmla="*/ 11 h 124"/>
                <a:gd name="T4" fmla="*/ 4 w 120"/>
                <a:gd name="T5" fmla="*/ 11 h 124"/>
                <a:gd name="T6" fmla="*/ 5 w 120"/>
                <a:gd name="T7" fmla="*/ 11 h 124"/>
                <a:gd name="T8" fmla="*/ 6 w 120"/>
                <a:gd name="T9" fmla="*/ 11 h 124"/>
                <a:gd name="T10" fmla="*/ 6 w 120"/>
                <a:gd name="T11" fmla="*/ 11 h 124"/>
                <a:gd name="T12" fmla="*/ 6 w 120"/>
                <a:gd name="T13" fmla="*/ 11 h 124"/>
                <a:gd name="T14" fmla="*/ 7 w 120"/>
                <a:gd name="T15" fmla="*/ 10 h 124"/>
                <a:gd name="T16" fmla="*/ 7 w 120"/>
                <a:gd name="T17" fmla="*/ 10 h 124"/>
                <a:gd name="T18" fmla="*/ 7 w 120"/>
                <a:gd name="T19" fmla="*/ 10 h 124"/>
                <a:gd name="T20" fmla="*/ 8 w 120"/>
                <a:gd name="T21" fmla="*/ 9 h 124"/>
                <a:gd name="T22" fmla="*/ 8 w 120"/>
                <a:gd name="T23" fmla="*/ 9 h 124"/>
                <a:gd name="T24" fmla="*/ 9 w 120"/>
                <a:gd name="T25" fmla="*/ 9 h 124"/>
                <a:gd name="T26" fmla="*/ 9 w 120"/>
                <a:gd name="T27" fmla="*/ 8 h 124"/>
                <a:gd name="T28" fmla="*/ 9 w 120"/>
                <a:gd name="T29" fmla="*/ 7 h 124"/>
                <a:gd name="T30" fmla="*/ 9 w 120"/>
                <a:gd name="T31" fmla="*/ 7 h 124"/>
                <a:gd name="T32" fmla="*/ 10 w 120"/>
                <a:gd name="T33" fmla="*/ 6 h 124"/>
                <a:gd name="T34" fmla="*/ 10 w 120"/>
                <a:gd name="T35" fmla="*/ 6 h 124"/>
                <a:gd name="T36" fmla="*/ 10 w 120"/>
                <a:gd name="T37" fmla="*/ 5 h 124"/>
                <a:gd name="T38" fmla="*/ 10 w 120"/>
                <a:gd name="T39" fmla="*/ 5 h 124"/>
                <a:gd name="T40" fmla="*/ 10 w 120"/>
                <a:gd name="T41" fmla="*/ 4 h 124"/>
                <a:gd name="T42" fmla="*/ 10 w 120"/>
                <a:gd name="T43" fmla="*/ 4 h 124"/>
                <a:gd name="T44" fmla="*/ 10 w 120"/>
                <a:gd name="T45" fmla="*/ 3 h 124"/>
                <a:gd name="T46" fmla="*/ 10 w 120"/>
                <a:gd name="T47" fmla="*/ 2 h 124"/>
                <a:gd name="T48" fmla="*/ 10 w 120"/>
                <a:gd name="T49" fmla="*/ 2 h 124"/>
                <a:gd name="T50" fmla="*/ 10 w 120"/>
                <a:gd name="T51" fmla="*/ 2 h 124"/>
                <a:gd name="T52" fmla="*/ 9 w 120"/>
                <a:gd name="T53" fmla="*/ 1 h 124"/>
                <a:gd name="T54" fmla="*/ 9 w 120"/>
                <a:gd name="T55" fmla="*/ 1 h 124"/>
                <a:gd name="T56" fmla="*/ 9 w 120"/>
                <a:gd name="T57" fmla="*/ 0 h 124"/>
                <a:gd name="T58" fmla="*/ 8 w 120"/>
                <a:gd name="T59" fmla="*/ 0 h 124"/>
                <a:gd name="T60" fmla="*/ 8 w 120"/>
                <a:gd name="T61" fmla="*/ 0 h 124"/>
                <a:gd name="T62" fmla="*/ 8 w 120"/>
                <a:gd name="T63" fmla="*/ 0 h 124"/>
                <a:gd name="T64" fmla="*/ 7 w 120"/>
                <a:gd name="T65" fmla="*/ 0 h 124"/>
                <a:gd name="T66" fmla="*/ 7 w 120"/>
                <a:gd name="T67" fmla="*/ 0 h 124"/>
                <a:gd name="T68" fmla="*/ 3 w 120"/>
                <a:gd name="T69" fmla="*/ 0 h 12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0" h="124">
                  <a:moveTo>
                    <a:pt x="0" y="124"/>
                  </a:moveTo>
                  <a:lnTo>
                    <a:pt x="51" y="124"/>
                  </a:lnTo>
                  <a:lnTo>
                    <a:pt x="55" y="124"/>
                  </a:lnTo>
                  <a:lnTo>
                    <a:pt x="61" y="123"/>
                  </a:lnTo>
                  <a:lnTo>
                    <a:pt x="66" y="122"/>
                  </a:lnTo>
                  <a:lnTo>
                    <a:pt x="71" y="120"/>
                  </a:lnTo>
                  <a:lnTo>
                    <a:pt x="77" y="117"/>
                  </a:lnTo>
                  <a:lnTo>
                    <a:pt x="81" y="113"/>
                  </a:lnTo>
                  <a:lnTo>
                    <a:pt x="86" y="110"/>
                  </a:lnTo>
                  <a:lnTo>
                    <a:pt x="91" y="106"/>
                  </a:lnTo>
                  <a:lnTo>
                    <a:pt x="96" y="102"/>
                  </a:lnTo>
                  <a:lnTo>
                    <a:pt x="100" y="96"/>
                  </a:lnTo>
                  <a:lnTo>
                    <a:pt x="103" y="91"/>
                  </a:lnTo>
                  <a:lnTo>
                    <a:pt x="108" y="86"/>
                  </a:lnTo>
                  <a:lnTo>
                    <a:pt x="111" y="80"/>
                  </a:lnTo>
                  <a:lnTo>
                    <a:pt x="113" y="74"/>
                  </a:lnTo>
                  <a:lnTo>
                    <a:pt x="116" y="68"/>
                  </a:lnTo>
                  <a:lnTo>
                    <a:pt x="117" y="61"/>
                  </a:lnTo>
                  <a:lnTo>
                    <a:pt x="119" y="56"/>
                  </a:lnTo>
                  <a:lnTo>
                    <a:pt x="120" y="50"/>
                  </a:lnTo>
                  <a:lnTo>
                    <a:pt x="120" y="43"/>
                  </a:lnTo>
                  <a:lnTo>
                    <a:pt x="120" y="38"/>
                  </a:lnTo>
                  <a:lnTo>
                    <a:pt x="119" y="33"/>
                  </a:lnTo>
                  <a:lnTo>
                    <a:pt x="118" y="27"/>
                  </a:lnTo>
                  <a:lnTo>
                    <a:pt x="117" y="22"/>
                  </a:lnTo>
                  <a:lnTo>
                    <a:pt x="115" y="18"/>
                  </a:lnTo>
                  <a:lnTo>
                    <a:pt x="112" y="13"/>
                  </a:lnTo>
                  <a:lnTo>
                    <a:pt x="110" y="9"/>
                  </a:lnTo>
                  <a:lnTo>
                    <a:pt x="105" y="6"/>
                  </a:lnTo>
                  <a:lnTo>
                    <a:pt x="102" y="4"/>
                  </a:lnTo>
                  <a:lnTo>
                    <a:pt x="98" y="2"/>
                  </a:lnTo>
                  <a:lnTo>
                    <a:pt x="94" y="1"/>
                  </a:lnTo>
                  <a:lnTo>
                    <a:pt x="89" y="0"/>
                  </a:lnTo>
                  <a:lnTo>
                    <a:pt x="84" y="0"/>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38" name="Freeform 124"/>
            <p:cNvSpPr>
              <a:spLocks/>
            </p:cNvSpPr>
            <p:nvPr/>
          </p:nvSpPr>
          <p:spPr bwMode="auto">
            <a:xfrm>
              <a:off x="3964" y="2912"/>
              <a:ext cx="62" cy="103"/>
            </a:xfrm>
            <a:custGeom>
              <a:avLst/>
              <a:gdLst>
                <a:gd name="T0" fmla="*/ 7 w 140"/>
                <a:gd name="T1" fmla="*/ 10 h 226"/>
                <a:gd name="T2" fmla="*/ 8 w 140"/>
                <a:gd name="T3" fmla="*/ 10 h 226"/>
                <a:gd name="T4" fmla="*/ 8 w 140"/>
                <a:gd name="T5" fmla="*/ 10 h 226"/>
                <a:gd name="T6" fmla="*/ 8 w 140"/>
                <a:gd name="T7" fmla="*/ 10 h 226"/>
                <a:gd name="T8" fmla="*/ 9 w 140"/>
                <a:gd name="T9" fmla="*/ 9 h 226"/>
                <a:gd name="T10" fmla="*/ 9 w 140"/>
                <a:gd name="T11" fmla="*/ 9 h 226"/>
                <a:gd name="T12" fmla="*/ 10 w 140"/>
                <a:gd name="T13" fmla="*/ 9 h 226"/>
                <a:gd name="T14" fmla="*/ 10 w 140"/>
                <a:gd name="T15" fmla="*/ 8 h 226"/>
                <a:gd name="T16" fmla="*/ 10 w 140"/>
                <a:gd name="T17" fmla="*/ 8 h 226"/>
                <a:gd name="T18" fmla="*/ 11 w 140"/>
                <a:gd name="T19" fmla="*/ 7 h 226"/>
                <a:gd name="T20" fmla="*/ 11 w 140"/>
                <a:gd name="T21" fmla="*/ 7 h 226"/>
                <a:gd name="T22" fmla="*/ 12 w 140"/>
                <a:gd name="T23" fmla="*/ 6 h 226"/>
                <a:gd name="T24" fmla="*/ 12 w 140"/>
                <a:gd name="T25" fmla="*/ 6 h 226"/>
                <a:gd name="T26" fmla="*/ 12 w 140"/>
                <a:gd name="T27" fmla="*/ 5 h 226"/>
                <a:gd name="T28" fmla="*/ 12 w 140"/>
                <a:gd name="T29" fmla="*/ 5 h 226"/>
                <a:gd name="T30" fmla="*/ 12 w 140"/>
                <a:gd name="T31" fmla="*/ 5 h 226"/>
                <a:gd name="T32" fmla="*/ 12 w 140"/>
                <a:gd name="T33" fmla="*/ 4 h 226"/>
                <a:gd name="T34" fmla="*/ 12 w 140"/>
                <a:gd name="T35" fmla="*/ 3 h 226"/>
                <a:gd name="T36" fmla="*/ 12 w 140"/>
                <a:gd name="T37" fmla="*/ 3 h 226"/>
                <a:gd name="T38" fmla="*/ 12 w 140"/>
                <a:gd name="T39" fmla="*/ 2 h 226"/>
                <a:gd name="T40" fmla="*/ 12 w 140"/>
                <a:gd name="T41" fmla="*/ 2 h 226"/>
                <a:gd name="T42" fmla="*/ 12 w 140"/>
                <a:gd name="T43" fmla="*/ 1 h 226"/>
                <a:gd name="T44" fmla="*/ 12 w 140"/>
                <a:gd name="T45" fmla="*/ 1 h 226"/>
                <a:gd name="T46" fmla="*/ 12 w 140"/>
                <a:gd name="T47" fmla="*/ 1 h 226"/>
                <a:gd name="T48" fmla="*/ 11 w 140"/>
                <a:gd name="T49" fmla="*/ 0 h 226"/>
                <a:gd name="T50" fmla="*/ 11 w 140"/>
                <a:gd name="T51" fmla="*/ 0 h 226"/>
                <a:gd name="T52" fmla="*/ 10 w 140"/>
                <a:gd name="T53" fmla="*/ 0 h 226"/>
                <a:gd name="T54" fmla="*/ 10 w 140"/>
                <a:gd name="T55" fmla="*/ 0 h 226"/>
                <a:gd name="T56" fmla="*/ 10 w 140"/>
                <a:gd name="T57" fmla="*/ 0 h 226"/>
                <a:gd name="T58" fmla="*/ 5 w 140"/>
                <a:gd name="T59" fmla="*/ 0 h 226"/>
                <a:gd name="T60" fmla="*/ 0 w 140"/>
                <a:gd name="T61" fmla="*/ 21 h 2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40" h="226">
                  <a:moveTo>
                    <a:pt x="84" y="102"/>
                  </a:moveTo>
                  <a:lnTo>
                    <a:pt x="88" y="100"/>
                  </a:lnTo>
                  <a:lnTo>
                    <a:pt x="94" y="99"/>
                  </a:lnTo>
                  <a:lnTo>
                    <a:pt x="98" y="98"/>
                  </a:lnTo>
                  <a:lnTo>
                    <a:pt x="103" y="96"/>
                  </a:lnTo>
                  <a:lnTo>
                    <a:pt x="108" y="93"/>
                  </a:lnTo>
                  <a:lnTo>
                    <a:pt x="112" y="90"/>
                  </a:lnTo>
                  <a:lnTo>
                    <a:pt x="116" y="87"/>
                  </a:lnTo>
                  <a:lnTo>
                    <a:pt x="120" y="82"/>
                  </a:lnTo>
                  <a:lnTo>
                    <a:pt x="125" y="77"/>
                  </a:lnTo>
                  <a:lnTo>
                    <a:pt x="128" y="73"/>
                  </a:lnTo>
                  <a:lnTo>
                    <a:pt x="131" y="67"/>
                  </a:lnTo>
                  <a:lnTo>
                    <a:pt x="134" y="62"/>
                  </a:lnTo>
                  <a:lnTo>
                    <a:pt x="136" y="57"/>
                  </a:lnTo>
                  <a:lnTo>
                    <a:pt x="137" y="50"/>
                  </a:lnTo>
                  <a:lnTo>
                    <a:pt x="140" y="45"/>
                  </a:lnTo>
                  <a:lnTo>
                    <a:pt x="140" y="40"/>
                  </a:lnTo>
                  <a:lnTo>
                    <a:pt x="140" y="34"/>
                  </a:lnTo>
                  <a:lnTo>
                    <a:pt x="140" y="29"/>
                  </a:lnTo>
                  <a:lnTo>
                    <a:pt x="138" y="24"/>
                  </a:lnTo>
                  <a:lnTo>
                    <a:pt x="137" y="20"/>
                  </a:lnTo>
                  <a:lnTo>
                    <a:pt x="135" y="15"/>
                  </a:lnTo>
                  <a:lnTo>
                    <a:pt x="133" y="12"/>
                  </a:lnTo>
                  <a:lnTo>
                    <a:pt x="130" y="9"/>
                  </a:lnTo>
                  <a:lnTo>
                    <a:pt x="127" y="6"/>
                  </a:lnTo>
                  <a:lnTo>
                    <a:pt x="124" y="4"/>
                  </a:lnTo>
                  <a:lnTo>
                    <a:pt x="119" y="3"/>
                  </a:lnTo>
                  <a:lnTo>
                    <a:pt x="115" y="1"/>
                  </a:lnTo>
                  <a:lnTo>
                    <a:pt x="111" y="0"/>
                  </a:lnTo>
                  <a:lnTo>
                    <a:pt x="61" y="0"/>
                  </a:lnTo>
                  <a:lnTo>
                    <a:pt x="0" y="2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39" name="Line 125"/>
            <p:cNvSpPr>
              <a:spLocks noChangeShapeType="1"/>
            </p:cNvSpPr>
            <p:nvPr/>
          </p:nvSpPr>
          <p:spPr bwMode="auto">
            <a:xfrm flipH="1">
              <a:off x="4131" y="1549"/>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40" name="Freeform 126"/>
            <p:cNvSpPr>
              <a:spLocks/>
            </p:cNvSpPr>
            <p:nvPr/>
          </p:nvSpPr>
          <p:spPr bwMode="auto">
            <a:xfrm>
              <a:off x="4116" y="1524"/>
              <a:ext cx="15" cy="25"/>
            </a:xfrm>
            <a:custGeom>
              <a:avLst/>
              <a:gdLst>
                <a:gd name="T0" fmla="*/ 0 w 33"/>
                <a:gd name="T1" fmla="*/ 0 h 56"/>
                <a:gd name="T2" fmla="*/ 0 w 33"/>
                <a:gd name="T3" fmla="*/ 0 h 56"/>
                <a:gd name="T4" fmla="*/ 0 w 33"/>
                <a:gd name="T5" fmla="*/ 1 h 56"/>
                <a:gd name="T6" fmla="*/ 0 w 33"/>
                <a:gd name="T7" fmla="*/ 2 h 56"/>
                <a:gd name="T8" fmla="*/ 0 w 33"/>
                <a:gd name="T9" fmla="*/ 2 h 56"/>
                <a:gd name="T10" fmla="*/ 0 w 33"/>
                <a:gd name="T11" fmla="*/ 3 h 56"/>
                <a:gd name="T12" fmla="*/ 0 w 33"/>
                <a:gd name="T13" fmla="*/ 3 h 56"/>
                <a:gd name="T14" fmla="*/ 0 w 33"/>
                <a:gd name="T15" fmla="*/ 4 h 56"/>
                <a:gd name="T16" fmla="*/ 0 w 33"/>
                <a:gd name="T17" fmla="*/ 4 h 56"/>
                <a:gd name="T18" fmla="*/ 1 w 33"/>
                <a:gd name="T19" fmla="*/ 4 h 56"/>
                <a:gd name="T20" fmla="*/ 1 w 33"/>
                <a:gd name="T21" fmla="*/ 4 h 56"/>
                <a:gd name="T22" fmla="*/ 1 w 33"/>
                <a:gd name="T23" fmla="*/ 4 h 56"/>
                <a:gd name="T24" fmla="*/ 2 w 33"/>
                <a:gd name="T25" fmla="*/ 5 h 56"/>
                <a:gd name="T26" fmla="*/ 2 w 33"/>
                <a:gd name="T27" fmla="*/ 5 h 56"/>
                <a:gd name="T28" fmla="*/ 3 w 33"/>
                <a:gd name="T29" fmla="*/ 5 h 56"/>
                <a:gd name="T30" fmla="*/ 3 w 33"/>
                <a:gd name="T31" fmla="*/ 5 h 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3" h="56">
                  <a:moveTo>
                    <a:pt x="3" y="0"/>
                  </a:moveTo>
                  <a:lnTo>
                    <a:pt x="2" y="6"/>
                  </a:lnTo>
                  <a:lnTo>
                    <a:pt x="1" y="12"/>
                  </a:lnTo>
                  <a:lnTo>
                    <a:pt x="0" y="17"/>
                  </a:lnTo>
                  <a:lnTo>
                    <a:pt x="1" y="23"/>
                  </a:lnTo>
                  <a:lnTo>
                    <a:pt x="1" y="28"/>
                  </a:lnTo>
                  <a:lnTo>
                    <a:pt x="3" y="33"/>
                  </a:lnTo>
                  <a:lnTo>
                    <a:pt x="4" y="37"/>
                  </a:lnTo>
                  <a:lnTo>
                    <a:pt x="7" y="41"/>
                  </a:lnTo>
                  <a:lnTo>
                    <a:pt x="10" y="46"/>
                  </a:lnTo>
                  <a:lnTo>
                    <a:pt x="13" y="49"/>
                  </a:lnTo>
                  <a:lnTo>
                    <a:pt x="16" y="51"/>
                  </a:lnTo>
                  <a:lnTo>
                    <a:pt x="20" y="53"/>
                  </a:lnTo>
                  <a:lnTo>
                    <a:pt x="24" y="55"/>
                  </a:lnTo>
                  <a:lnTo>
                    <a:pt x="29" y="56"/>
                  </a:lnTo>
                  <a:lnTo>
                    <a:pt x="33"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41" name="Line 127"/>
            <p:cNvSpPr>
              <a:spLocks noChangeShapeType="1"/>
            </p:cNvSpPr>
            <p:nvPr/>
          </p:nvSpPr>
          <p:spPr bwMode="auto">
            <a:xfrm flipV="1">
              <a:off x="4119" y="1474"/>
              <a:ext cx="12"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42" name="Freeform 128"/>
            <p:cNvSpPr>
              <a:spLocks/>
            </p:cNvSpPr>
            <p:nvPr/>
          </p:nvSpPr>
          <p:spPr bwMode="auto">
            <a:xfrm>
              <a:off x="4131" y="1449"/>
              <a:ext cx="28" cy="25"/>
            </a:xfrm>
            <a:custGeom>
              <a:avLst/>
              <a:gdLst>
                <a:gd name="T0" fmla="*/ 6 w 61"/>
                <a:gd name="T1" fmla="*/ 0 h 56"/>
                <a:gd name="T2" fmla="*/ 6 w 61"/>
                <a:gd name="T3" fmla="*/ 0 h 56"/>
                <a:gd name="T4" fmla="*/ 5 w 61"/>
                <a:gd name="T5" fmla="*/ 0 h 56"/>
                <a:gd name="T6" fmla="*/ 5 w 61"/>
                <a:gd name="T7" fmla="*/ 0 h 56"/>
                <a:gd name="T8" fmla="*/ 4 w 61"/>
                <a:gd name="T9" fmla="*/ 0 h 56"/>
                <a:gd name="T10" fmla="*/ 4 w 61"/>
                <a:gd name="T11" fmla="*/ 0 h 56"/>
                <a:gd name="T12" fmla="*/ 3 w 61"/>
                <a:gd name="T13" fmla="*/ 1 h 56"/>
                <a:gd name="T14" fmla="*/ 3 w 61"/>
                <a:gd name="T15" fmla="*/ 1 h 56"/>
                <a:gd name="T16" fmla="*/ 2 w 61"/>
                <a:gd name="T17" fmla="*/ 2 h 56"/>
                <a:gd name="T18" fmla="*/ 2 w 61"/>
                <a:gd name="T19" fmla="*/ 2 h 56"/>
                <a:gd name="T20" fmla="*/ 1 w 61"/>
                <a:gd name="T21" fmla="*/ 3 h 56"/>
                <a:gd name="T22" fmla="*/ 1 w 61"/>
                <a:gd name="T23" fmla="*/ 3 h 56"/>
                <a:gd name="T24" fmla="*/ 1 w 61"/>
                <a:gd name="T25" fmla="*/ 4 h 56"/>
                <a:gd name="T26" fmla="*/ 0 w 61"/>
                <a:gd name="T27" fmla="*/ 4 h 56"/>
                <a:gd name="T28" fmla="*/ 0 w 61"/>
                <a:gd name="T29" fmla="*/ 4 h 56"/>
                <a:gd name="T30" fmla="*/ 0 w 61"/>
                <a:gd name="T31" fmla="*/ 5 h 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1" h="56">
                  <a:moveTo>
                    <a:pt x="61" y="0"/>
                  </a:moveTo>
                  <a:lnTo>
                    <a:pt x="56" y="0"/>
                  </a:lnTo>
                  <a:lnTo>
                    <a:pt x="51" y="1"/>
                  </a:lnTo>
                  <a:lnTo>
                    <a:pt x="46" y="3"/>
                  </a:lnTo>
                  <a:lnTo>
                    <a:pt x="41" y="5"/>
                  </a:lnTo>
                  <a:lnTo>
                    <a:pt x="36" y="7"/>
                  </a:lnTo>
                  <a:lnTo>
                    <a:pt x="31" y="10"/>
                  </a:lnTo>
                  <a:lnTo>
                    <a:pt x="27" y="15"/>
                  </a:lnTo>
                  <a:lnTo>
                    <a:pt x="23" y="19"/>
                  </a:lnTo>
                  <a:lnTo>
                    <a:pt x="18" y="23"/>
                  </a:lnTo>
                  <a:lnTo>
                    <a:pt x="14" y="28"/>
                  </a:lnTo>
                  <a:lnTo>
                    <a:pt x="11" y="33"/>
                  </a:lnTo>
                  <a:lnTo>
                    <a:pt x="8" y="39"/>
                  </a:lnTo>
                  <a:lnTo>
                    <a:pt x="4" y="44"/>
                  </a:lnTo>
                  <a:lnTo>
                    <a:pt x="2" y="50"/>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43" name="Line 129"/>
            <p:cNvSpPr>
              <a:spLocks noChangeShapeType="1"/>
            </p:cNvSpPr>
            <p:nvPr/>
          </p:nvSpPr>
          <p:spPr bwMode="auto">
            <a:xfrm>
              <a:off x="4159" y="1449"/>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6418" name="Group 130"/>
          <p:cNvGrpSpPr>
            <a:grpSpLocks/>
          </p:cNvGrpSpPr>
          <p:nvPr/>
        </p:nvGrpSpPr>
        <p:grpSpPr bwMode="auto">
          <a:xfrm>
            <a:off x="4427538" y="3727450"/>
            <a:ext cx="2554287" cy="1584325"/>
            <a:chOff x="2109" y="1703"/>
            <a:chExt cx="1609" cy="998"/>
          </a:xfrm>
        </p:grpSpPr>
        <p:grpSp>
          <p:nvGrpSpPr>
            <p:cNvPr id="114722" name="Group 131"/>
            <p:cNvGrpSpPr>
              <a:grpSpLocks/>
            </p:cNvGrpSpPr>
            <p:nvPr/>
          </p:nvGrpSpPr>
          <p:grpSpPr bwMode="auto">
            <a:xfrm>
              <a:off x="2109" y="1703"/>
              <a:ext cx="1609" cy="998"/>
              <a:chOff x="2109" y="1703"/>
              <a:chExt cx="1609" cy="998"/>
            </a:xfrm>
          </p:grpSpPr>
          <p:sp>
            <p:nvSpPr>
              <p:cNvPr id="114724" name="Line 132"/>
              <p:cNvSpPr>
                <a:spLocks noChangeShapeType="1"/>
              </p:cNvSpPr>
              <p:nvPr/>
            </p:nvSpPr>
            <p:spPr bwMode="auto">
              <a:xfrm flipH="1" flipV="1">
                <a:off x="2208" y="1768"/>
                <a:ext cx="1464" cy="75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25" name="Freeform 133"/>
              <p:cNvSpPr>
                <a:spLocks/>
              </p:cNvSpPr>
              <p:nvPr/>
            </p:nvSpPr>
            <p:spPr bwMode="auto">
              <a:xfrm>
                <a:off x="2109" y="1703"/>
                <a:ext cx="59" cy="99"/>
              </a:xfrm>
              <a:custGeom>
                <a:avLst/>
                <a:gdLst>
                  <a:gd name="T0" fmla="*/ 0 w 131"/>
                  <a:gd name="T1" fmla="*/ 19 h 226"/>
                  <a:gd name="T2" fmla="*/ 5 w 131"/>
                  <a:gd name="T3" fmla="*/ 0 h 226"/>
                  <a:gd name="T4" fmla="*/ 12 w 131"/>
                  <a:gd name="T5" fmla="*/ 0 h 226"/>
                  <a:gd name="T6" fmla="*/ 0 60000 65536"/>
                  <a:gd name="T7" fmla="*/ 0 60000 65536"/>
                  <a:gd name="T8" fmla="*/ 0 60000 65536"/>
                </a:gdLst>
                <a:ahLst/>
                <a:cxnLst>
                  <a:cxn ang="T6">
                    <a:pos x="T0" y="T1"/>
                  </a:cxn>
                  <a:cxn ang="T7">
                    <a:pos x="T2" y="T3"/>
                  </a:cxn>
                  <a:cxn ang="T8">
                    <a:pos x="T4" y="T5"/>
                  </a:cxn>
                </a:cxnLst>
                <a:rect l="0" t="0" r="r" b="b"/>
                <a:pathLst>
                  <a:path w="131" h="226">
                    <a:moveTo>
                      <a:pt x="0" y="226"/>
                    </a:moveTo>
                    <a:lnTo>
                      <a:pt x="61" y="0"/>
                    </a:lnTo>
                    <a:lnTo>
                      <a:pt x="13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26" name="Line 134"/>
              <p:cNvSpPr>
                <a:spLocks noChangeShapeType="1"/>
              </p:cNvSpPr>
              <p:nvPr/>
            </p:nvSpPr>
            <p:spPr bwMode="auto">
              <a:xfrm>
                <a:off x="2125" y="1746"/>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27" name="Freeform 135"/>
              <p:cNvSpPr>
                <a:spLocks/>
              </p:cNvSpPr>
              <p:nvPr/>
            </p:nvSpPr>
            <p:spPr bwMode="auto">
              <a:xfrm>
                <a:off x="3662" y="2602"/>
                <a:ext cx="56" cy="99"/>
              </a:xfrm>
              <a:custGeom>
                <a:avLst/>
                <a:gdLst>
                  <a:gd name="T0" fmla="*/ 6 w 130"/>
                  <a:gd name="T1" fmla="*/ 19 h 226"/>
                  <a:gd name="T2" fmla="*/ 0 w 130"/>
                  <a:gd name="T3" fmla="*/ 19 h 226"/>
                  <a:gd name="T4" fmla="*/ 5 w 130"/>
                  <a:gd name="T5" fmla="*/ 0 h 226"/>
                  <a:gd name="T6" fmla="*/ 10 w 130"/>
                  <a:gd name="T7" fmla="*/ 0 h 2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0" h="226">
                    <a:moveTo>
                      <a:pt x="70" y="226"/>
                    </a:moveTo>
                    <a:lnTo>
                      <a:pt x="0" y="226"/>
                    </a:lnTo>
                    <a:lnTo>
                      <a:pt x="59" y="0"/>
                    </a:lnTo>
                    <a:lnTo>
                      <a:pt x="13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14723" name="Line 136"/>
            <p:cNvSpPr>
              <a:spLocks noChangeShapeType="1"/>
            </p:cNvSpPr>
            <p:nvPr/>
          </p:nvSpPr>
          <p:spPr bwMode="auto">
            <a:xfrm flipH="1">
              <a:off x="3675" y="2654"/>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6425" name="Group 137"/>
          <p:cNvGrpSpPr>
            <a:grpSpLocks/>
          </p:cNvGrpSpPr>
          <p:nvPr/>
        </p:nvGrpSpPr>
        <p:grpSpPr bwMode="auto">
          <a:xfrm>
            <a:off x="4960938" y="3208338"/>
            <a:ext cx="1128712" cy="1128712"/>
            <a:chOff x="2445" y="1437"/>
            <a:chExt cx="711" cy="711"/>
          </a:xfrm>
        </p:grpSpPr>
        <p:sp>
          <p:nvSpPr>
            <p:cNvPr id="114720" name="Line 138"/>
            <p:cNvSpPr>
              <a:spLocks noChangeShapeType="1"/>
            </p:cNvSpPr>
            <p:nvPr/>
          </p:nvSpPr>
          <p:spPr bwMode="auto">
            <a:xfrm flipH="1">
              <a:off x="2550" y="1437"/>
              <a:ext cx="606" cy="61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21" name="Freeform 139"/>
            <p:cNvSpPr>
              <a:spLocks/>
            </p:cNvSpPr>
            <p:nvPr/>
          </p:nvSpPr>
          <p:spPr bwMode="auto">
            <a:xfrm>
              <a:off x="2445" y="2046"/>
              <a:ext cx="74" cy="102"/>
            </a:xfrm>
            <a:custGeom>
              <a:avLst/>
              <a:gdLst>
                <a:gd name="T0" fmla="*/ 0 w 166"/>
                <a:gd name="T1" fmla="*/ 21 h 225"/>
                <a:gd name="T2" fmla="*/ 5 w 166"/>
                <a:gd name="T3" fmla="*/ 0 h 225"/>
                <a:gd name="T4" fmla="*/ 7 w 166"/>
                <a:gd name="T5" fmla="*/ 12 h 225"/>
                <a:gd name="T6" fmla="*/ 15 w 166"/>
                <a:gd name="T7" fmla="*/ 0 h 225"/>
                <a:gd name="T8" fmla="*/ 9 w 166"/>
                <a:gd name="T9" fmla="*/ 21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6" h="225">
                  <a:moveTo>
                    <a:pt x="0" y="225"/>
                  </a:moveTo>
                  <a:lnTo>
                    <a:pt x="61" y="0"/>
                  </a:lnTo>
                  <a:lnTo>
                    <a:pt x="80" y="125"/>
                  </a:lnTo>
                  <a:lnTo>
                    <a:pt x="166" y="0"/>
                  </a:lnTo>
                  <a:lnTo>
                    <a:pt x="105" y="22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6428" name="Group 140"/>
          <p:cNvGrpSpPr>
            <a:grpSpLocks/>
          </p:cNvGrpSpPr>
          <p:nvPr/>
        </p:nvGrpSpPr>
        <p:grpSpPr bwMode="auto">
          <a:xfrm>
            <a:off x="5738813" y="3208338"/>
            <a:ext cx="350837" cy="1498600"/>
            <a:chOff x="2935" y="1437"/>
            <a:chExt cx="221" cy="944"/>
          </a:xfrm>
        </p:grpSpPr>
        <p:sp>
          <p:nvSpPr>
            <p:cNvPr id="114718" name="Line 141"/>
            <p:cNvSpPr>
              <a:spLocks noChangeShapeType="1"/>
            </p:cNvSpPr>
            <p:nvPr/>
          </p:nvSpPr>
          <p:spPr bwMode="auto">
            <a:xfrm flipH="1">
              <a:off x="3032" y="1437"/>
              <a:ext cx="124" cy="879"/>
            </a:xfrm>
            <a:prstGeom prst="line">
              <a:avLst/>
            </a:prstGeom>
            <a:noFill/>
            <a:ln w="28575">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19" name="Freeform 142"/>
            <p:cNvSpPr>
              <a:spLocks/>
            </p:cNvSpPr>
            <p:nvPr/>
          </p:nvSpPr>
          <p:spPr bwMode="auto">
            <a:xfrm>
              <a:off x="2935" y="2282"/>
              <a:ext cx="66" cy="99"/>
            </a:xfrm>
            <a:custGeom>
              <a:avLst/>
              <a:gdLst>
                <a:gd name="T0" fmla="*/ 0 w 148"/>
                <a:gd name="T1" fmla="*/ 19 h 226"/>
                <a:gd name="T2" fmla="*/ 5 w 148"/>
                <a:gd name="T3" fmla="*/ 0 h 226"/>
                <a:gd name="T4" fmla="*/ 8 w 148"/>
                <a:gd name="T5" fmla="*/ 19 h 226"/>
                <a:gd name="T6" fmla="*/ 13 w 148"/>
                <a:gd name="T7" fmla="*/ 0 h 2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8" h="226">
                  <a:moveTo>
                    <a:pt x="0" y="226"/>
                  </a:moveTo>
                  <a:lnTo>
                    <a:pt x="60" y="0"/>
                  </a:lnTo>
                  <a:lnTo>
                    <a:pt x="87" y="226"/>
                  </a:lnTo>
                  <a:lnTo>
                    <a:pt x="1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6431" name="Group 143"/>
          <p:cNvGrpSpPr>
            <a:grpSpLocks/>
          </p:cNvGrpSpPr>
          <p:nvPr/>
        </p:nvGrpSpPr>
        <p:grpSpPr bwMode="auto">
          <a:xfrm>
            <a:off x="4727575" y="2297113"/>
            <a:ext cx="2017713" cy="3406775"/>
            <a:chOff x="2298" y="802"/>
            <a:chExt cx="1271" cy="2146"/>
          </a:xfrm>
        </p:grpSpPr>
        <p:grpSp>
          <p:nvGrpSpPr>
            <p:cNvPr id="114708" name="Group 144"/>
            <p:cNvGrpSpPr>
              <a:grpSpLocks/>
            </p:cNvGrpSpPr>
            <p:nvPr/>
          </p:nvGrpSpPr>
          <p:grpSpPr bwMode="auto">
            <a:xfrm>
              <a:off x="2298" y="802"/>
              <a:ext cx="1271" cy="2146"/>
              <a:chOff x="2298" y="856"/>
              <a:chExt cx="1271" cy="2146"/>
            </a:xfrm>
          </p:grpSpPr>
          <p:sp>
            <p:nvSpPr>
              <p:cNvPr id="114710" name="Line 145"/>
              <p:cNvSpPr>
                <a:spLocks noChangeShapeType="1"/>
              </p:cNvSpPr>
              <p:nvPr/>
            </p:nvSpPr>
            <p:spPr bwMode="auto">
              <a:xfrm>
                <a:off x="2298" y="1052"/>
                <a:ext cx="137" cy="195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11" name="Line 146"/>
              <p:cNvSpPr>
                <a:spLocks noChangeShapeType="1"/>
              </p:cNvSpPr>
              <p:nvPr/>
            </p:nvSpPr>
            <p:spPr bwMode="auto">
              <a:xfrm flipH="1">
                <a:off x="2435" y="2803"/>
                <a:ext cx="1134" cy="1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12" name="Line 147"/>
              <p:cNvSpPr>
                <a:spLocks noChangeShapeType="1"/>
              </p:cNvSpPr>
              <p:nvPr/>
            </p:nvSpPr>
            <p:spPr bwMode="auto">
              <a:xfrm>
                <a:off x="3432" y="856"/>
                <a:ext cx="137" cy="194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13" name="Line 148"/>
              <p:cNvSpPr>
                <a:spLocks noChangeShapeType="1"/>
              </p:cNvSpPr>
              <p:nvPr/>
            </p:nvSpPr>
            <p:spPr bwMode="auto">
              <a:xfrm flipH="1">
                <a:off x="2298" y="856"/>
                <a:ext cx="1134" cy="19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14" name="Line 149"/>
              <p:cNvSpPr>
                <a:spLocks noChangeShapeType="1"/>
              </p:cNvSpPr>
              <p:nvPr/>
            </p:nvSpPr>
            <p:spPr bwMode="auto">
              <a:xfrm>
                <a:off x="2358" y="1900"/>
                <a:ext cx="428" cy="220"/>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15" name="Freeform 150"/>
              <p:cNvSpPr>
                <a:spLocks/>
              </p:cNvSpPr>
              <p:nvPr/>
            </p:nvSpPr>
            <p:spPr bwMode="auto">
              <a:xfrm>
                <a:off x="2476" y="2875"/>
                <a:ext cx="49" cy="99"/>
              </a:xfrm>
              <a:custGeom>
                <a:avLst/>
                <a:gdLst>
                  <a:gd name="T0" fmla="*/ 0 w 111"/>
                  <a:gd name="T1" fmla="*/ 19 h 226"/>
                  <a:gd name="T2" fmla="*/ 5 w 111"/>
                  <a:gd name="T3" fmla="*/ 0 h 226"/>
                  <a:gd name="T4" fmla="*/ 10 w 111"/>
                  <a:gd name="T5" fmla="*/ 0 h 226"/>
                  <a:gd name="T6" fmla="*/ 0 60000 65536"/>
                  <a:gd name="T7" fmla="*/ 0 60000 65536"/>
                  <a:gd name="T8" fmla="*/ 0 60000 65536"/>
                </a:gdLst>
                <a:ahLst/>
                <a:cxnLst>
                  <a:cxn ang="T6">
                    <a:pos x="T0" y="T1"/>
                  </a:cxn>
                  <a:cxn ang="T7">
                    <a:pos x="T2" y="T3"/>
                  </a:cxn>
                  <a:cxn ang="T8">
                    <a:pos x="T4" y="T5"/>
                  </a:cxn>
                </a:cxnLst>
                <a:rect l="0" t="0" r="r" b="b"/>
                <a:pathLst>
                  <a:path w="111" h="226">
                    <a:moveTo>
                      <a:pt x="0" y="226"/>
                    </a:moveTo>
                    <a:lnTo>
                      <a:pt x="61" y="0"/>
                    </a:lnTo>
                    <a:lnTo>
                      <a:pt x="11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16" name="Freeform 151"/>
              <p:cNvSpPr>
                <a:spLocks/>
              </p:cNvSpPr>
              <p:nvPr/>
            </p:nvSpPr>
            <p:spPr bwMode="auto">
              <a:xfrm>
                <a:off x="2510" y="2875"/>
                <a:ext cx="31" cy="53"/>
              </a:xfrm>
              <a:custGeom>
                <a:avLst/>
                <a:gdLst>
                  <a:gd name="T0" fmla="*/ 0 w 70"/>
                  <a:gd name="T1" fmla="*/ 10 h 124"/>
                  <a:gd name="T2" fmla="*/ 0 w 70"/>
                  <a:gd name="T3" fmla="*/ 10 h 124"/>
                  <a:gd name="T4" fmla="*/ 1 w 70"/>
                  <a:gd name="T5" fmla="*/ 10 h 124"/>
                  <a:gd name="T6" fmla="*/ 1 w 70"/>
                  <a:gd name="T7" fmla="*/ 9 h 124"/>
                  <a:gd name="T8" fmla="*/ 2 w 70"/>
                  <a:gd name="T9" fmla="*/ 9 h 124"/>
                  <a:gd name="T10" fmla="*/ 2 w 70"/>
                  <a:gd name="T11" fmla="*/ 9 h 124"/>
                  <a:gd name="T12" fmla="*/ 3 w 70"/>
                  <a:gd name="T13" fmla="*/ 9 h 124"/>
                  <a:gd name="T14" fmla="*/ 3 w 70"/>
                  <a:gd name="T15" fmla="*/ 9 h 124"/>
                  <a:gd name="T16" fmla="*/ 4 w 70"/>
                  <a:gd name="T17" fmla="*/ 8 h 124"/>
                  <a:gd name="T18" fmla="*/ 4 w 70"/>
                  <a:gd name="T19" fmla="*/ 8 h 124"/>
                  <a:gd name="T20" fmla="*/ 4 w 70"/>
                  <a:gd name="T21" fmla="*/ 8 h 124"/>
                  <a:gd name="T22" fmla="*/ 4 w 70"/>
                  <a:gd name="T23" fmla="*/ 7 h 124"/>
                  <a:gd name="T24" fmla="*/ 5 w 70"/>
                  <a:gd name="T25" fmla="*/ 7 h 124"/>
                  <a:gd name="T26" fmla="*/ 5 w 70"/>
                  <a:gd name="T27" fmla="*/ 6 h 124"/>
                  <a:gd name="T28" fmla="*/ 5 w 70"/>
                  <a:gd name="T29" fmla="*/ 6 h 124"/>
                  <a:gd name="T30" fmla="*/ 6 w 70"/>
                  <a:gd name="T31" fmla="*/ 5 h 124"/>
                  <a:gd name="T32" fmla="*/ 6 w 70"/>
                  <a:gd name="T33" fmla="*/ 5 h 124"/>
                  <a:gd name="T34" fmla="*/ 6 w 70"/>
                  <a:gd name="T35" fmla="*/ 4 h 124"/>
                  <a:gd name="T36" fmla="*/ 6 w 70"/>
                  <a:gd name="T37" fmla="*/ 4 h 124"/>
                  <a:gd name="T38" fmla="*/ 6 w 70"/>
                  <a:gd name="T39" fmla="*/ 3 h 124"/>
                  <a:gd name="T40" fmla="*/ 6 w 70"/>
                  <a:gd name="T41" fmla="*/ 3 h 124"/>
                  <a:gd name="T42" fmla="*/ 6 w 70"/>
                  <a:gd name="T43" fmla="*/ 3 h 124"/>
                  <a:gd name="T44" fmla="*/ 6 w 70"/>
                  <a:gd name="T45" fmla="*/ 2 h 124"/>
                  <a:gd name="T46" fmla="*/ 6 w 70"/>
                  <a:gd name="T47" fmla="*/ 2 h 124"/>
                  <a:gd name="T48" fmla="*/ 6 w 70"/>
                  <a:gd name="T49" fmla="*/ 1 h 124"/>
                  <a:gd name="T50" fmla="*/ 5 w 70"/>
                  <a:gd name="T51" fmla="*/ 1 h 124"/>
                  <a:gd name="T52" fmla="*/ 5 w 70"/>
                  <a:gd name="T53" fmla="*/ 1 h 124"/>
                  <a:gd name="T54" fmla="*/ 5 w 70"/>
                  <a:gd name="T55" fmla="*/ 0 h 124"/>
                  <a:gd name="T56" fmla="*/ 4 w 70"/>
                  <a:gd name="T57" fmla="*/ 0 h 124"/>
                  <a:gd name="T58" fmla="*/ 4 w 70"/>
                  <a:gd name="T59" fmla="*/ 0 h 124"/>
                  <a:gd name="T60" fmla="*/ 4 w 70"/>
                  <a:gd name="T61" fmla="*/ 0 h 124"/>
                  <a:gd name="T62" fmla="*/ 4 w 70"/>
                  <a:gd name="T63" fmla="*/ 0 h 124"/>
                  <a:gd name="T64" fmla="*/ 3 w 70"/>
                  <a:gd name="T65" fmla="*/ 0 h 1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0" h="124">
                    <a:moveTo>
                      <a:pt x="0" y="124"/>
                    </a:moveTo>
                    <a:lnTo>
                      <a:pt x="5" y="124"/>
                    </a:lnTo>
                    <a:lnTo>
                      <a:pt x="11" y="123"/>
                    </a:lnTo>
                    <a:lnTo>
                      <a:pt x="16" y="122"/>
                    </a:lnTo>
                    <a:lnTo>
                      <a:pt x="21" y="120"/>
                    </a:lnTo>
                    <a:lnTo>
                      <a:pt x="25" y="117"/>
                    </a:lnTo>
                    <a:lnTo>
                      <a:pt x="31" y="114"/>
                    </a:lnTo>
                    <a:lnTo>
                      <a:pt x="36" y="111"/>
                    </a:lnTo>
                    <a:lnTo>
                      <a:pt x="40" y="106"/>
                    </a:lnTo>
                    <a:lnTo>
                      <a:pt x="45" y="102"/>
                    </a:lnTo>
                    <a:lnTo>
                      <a:pt x="49" y="97"/>
                    </a:lnTo>
                    <a:lnTo>
                      <a:pt x="53" y="91"/>
                    </a:lnTo>
                    <a:lnTo>
                      <a:pt x="57" y="86"/>
                    </a:lnTo>
                    <a:lnTo>
                      <a:pt x="61" y="81"/>
                    </a:lnTo>
                    <a:lnTo>
                      <a:pt x="63" y="74"/>
                    </a:lnTo>
                    <a:lnTo>
                      <a:pt x="65" y="68"/>
                    </a:lnTo>
                    <a:lnTo>
                      <a:pt x="67" y="63"/>
                    </a:lnTo>
                    <a:lnTo>
                      <a:pt x="68" y="56"/>
                    </a:lnTo>
                    <a:lnTo>
                      <a:pt x="69" y="50"/>
                    </a:lnTo>
                    <a:lnTo>
                      <a:pt x="70" y="44"/>
                    </a:lnTo>
                    <a:lnTo>
                      <a:pt x="70" y="38"/>
                    </a:lnTo>
                    <a:lnTo>
                      <a:pt x="69" y="33"/>
                    </a:lnTo>
                    <a:lnTo>
                      <a:pt x="68" y="28"/>
                    </a:lnTo>
                    <a:lnTo>
                      <a:pt x="66" y="22"/>
                    </a:lnTo>
                    <a:lnTo>
                      <a:pt x="65" y="18"/>
                    </a:lnTo>
                    <a:lnTo>
                      <a:pt x="62" y="14"/>
                    </a:lnTo>
                    <a:lnTo>
                      <a:pt x="59" y="11"/>
                    </a:lnTo>
                    <a:lnTo>
                      <a:pt x="55" y="7"/>
                    </a:lnTo>
                    <a:lnTo>
                      <a:pt x="52" y="4"/>
                    </a:lnTo>
                    <a:lnTo>
                      <a:pt x="48" y="2"/>
                    </a:lnTo>
                    <a:lnTo>
                      <a:pt x="44" y="1"/>
                    </a:lnTo>
                    <a:lnTo>
                      <a:pt x="38" y="0"/>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4717" name="Line 152"/>
              <p:cNvSpPr>
                <a:spLocks noChangeShapeType="1"/>
              </p:cNvSpPr>
              <p:nvPr/>
            </p:nvSpPr>
            <p:spPr bwMode="auto">
              <a:xfrm flipH="1">
                <a:off x="2488" y="2928"/>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4709" name="Line 153"/>
            <p:cNvSpPr>
              <a:spLocks noChangeShapeType="1"/>
            </p:cNvSpPr>
            <p:nvPr/>
          </p:nvSpPr>
          <p:spPr bwMode="auto">
            <a:xfrm flipH="1">
              <a:off x="2550" y="1376"/>
              <a:ext cx="606" cy="61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6442" name="Group 154"/>
          <p:cNvGrpSpPr>
            <a:grpSpLocks/>
          </p:cNvGrpSpPr>
          <p:nvPr/>
        </p:nvGrpSpPr>
        <p:grpSpPr bwMode="auto">
          <a:xfrm>
            <a:off x="6054725" y="3084513"/>
            <a:ext cx="246063" cy="163512"/>
            <a:chOff x="3134" y="1359"/>
            <a:chExt cx="155" cy="103"/>
          </a:xfrm>
        </p:grpSpPr>
        <p:sp>
          <p:nvSpPr>
            <p:cNvPr id="114704" name="Freeform 155"/>
            <p:cNvSpPr>
              <a:spLocks/>
            </p:cNvSpPr>
            <p:nvPr/>
          </p:nvSpPr>
          <p:spPr bwMode="auto">
            <a:xfrm>
              <a:off x="3134" y="1415"/>
              <a:ext cx="44" cy="44"/>
            </a:xfrm>
            <a:custGeom>
              <a:avLst/>
              <a:gdLst>
                <a:gd name="T0" fmla="*/ 8 w 101"/>
                <a:gd name="T1" fmla="*/ 4 h 101"/>
                <a:gd name="T2" fmla="*/ 8 w 101"/>
                <a:gd name="T3" fmla="*/ 4 h 101"/>
                <a:gd name="T4" fmla="*/ 8 w 101"/>
                <a:gd name="T5" fmla="*/ 3 h 101"/>
                <a:gd name="T6" fmla="*/ 8 w 101"/>
                <a:gd name="T7" fmla="*/ 3 h 101"/>
                <a:gd name="T8" fmla="*/ 8 w 101"/>
                <a:gd name="T9" fmla="*/ 2 h 101"/>
                <a:gd name="T10" fmla="*/ 7 w 101"/>
                <a:gd name="T11" fmla="*/ 2 h 101"/>
                <a:gd name="T12" fmla="*/ 7 w 101"/>
                <a:gd name="T13" fmla="*/ 1 h 101"/>
                <a:gd name="T14" fmla="*/ 7 w 101"/>
                <a:gd name="T15" fmla="*/ 1 h 101"/>
                <a:gd name="T16" fmla="*/ 7 w 101"/>
                <a:gd name="T17" fmla="*/ 1 h 101"/>
                <a:gd name="T18" fmla="*/ 6 w 101"/>
                <a:gd name="T19" fmla="*/ 0 h 101"/>
                <a:gd name="T20" fmla="*/ 6 w 101"/>
                <a:gd name="T21" fmla="*/ 0 h 101"/>
                <a:gd name="T22" fmla="*/ 5 w 101"/>
                <a:gd name="T23" fmla="*/ 0 h 101"/>
                <a:gd name="T24" fmla="*/ 5 w 101"/>
                <a:gd name="T25" fmla="*/ 0 h 101"/>
                <a:gd name="T26" fmla="*/ 4 w 101"/>
                <a:gd name="T27" fmla="*/ 0 h 101"/>
                <a:gd name="T28" fmla="*/ 4 w 101"/>
                <a:gd name="T29" fmla="*/ 0 h 101"/>
                <a:gd name="T30" fmla="*/ 3 w 101"/>
                <a:gd name="T31" fmla="*/ 0 h 101"/>
                <a:gd name="T32" fmla="*/ 3 w 101"/>
                <a:gd name="T33" fmla="*/ 0 h 101"/>
                <a:gd name="T34" fmla="*/ 2 w 101"/>
                <a:gd name="T35" fmla="*/ 0 h 101"/>
                <a:gd name="T36" fmla="*/ 2 w 101"/>
                <a:gd name="T37" fmla="*/ 1 h 101"/>
                <a:gd name="T38" fmla="*/ 1 w 101"/>
                <a:gd name="T39" fmla="*/ 1 h 101"/>
                <a:gd name="T40" fmla="*/ 1 w 101"/>
                <a:gd name="T41" fmla="*/ 1 h 101"/>
                <a:gd name="T42" fmla="*/ 1 w 101"/>
                <a:gd name="T43" fmla="*/ 2 h 101"/>
                <a:gd name="T44" fmla="*/ 0 w 101"/>
                <a:gd name="T45" fmla="*/ 2 h 101"/>
                <a:gd name="T46" fmla="*/ 0 w 101"/>
                <a:gd name="T47" fmla="*/ 3 h 101"/>
                <a:gd name="T48" fmla="*/ 0 w 101"/>
                <a:gd name="T49" fmla="*/ 3 h 101"/>
                <a:gd name="T50" fmla="*/ 0 w 101"/>
                <a:gd name="T51" fmla="*/ 4 h 101"/>
                <a:gd name="T52" fmla="*/ 0 w 101"/>
                <a:gd name="T53" fmla="*/ 4 h 101"/>
                <a:gd name="T54" fmla="*/ 0 w 101"/>
                <a:gd name="T55" fmla="*/ 4 h 101"/>
                <a:gd name="T56" fmla="*/ 0 w 101"/>
                <a:gd name="T57" fmla="*/ 5 h 101"/>
                <a:gd name="T58" fmla="*/ 0 w 101"/>
                <a:gd name="T59" fmla="*/ 6 h 101"/>
                <a:gd name="T60" fmla="*/ 0 w 101"/>
                <a:gd name="T61" fmla="*/ 6 h 101"/>
                <a:gd name="T62" fmla="*/ 1 w 101"/>
                <a:gd name="T63" fmla="*/ 7 h 101"/>
                <a:gd name="T64" fmla="*/ 1 w 101"/>
                <a:gd name="T65" fmla="*/ 7 h 101"/>
                <a:gd name="T66" fmla="*/ 1 w 101"/>
                <a:gd name="T67" fmla="*/ 7 h 101"/>
                <a:gd name="T68" fmla="*/ 2 w 101"/>
                <a:gd name="T69" fmla="*/ 7 h 101"/>
                <a:gd name="T70" fmla="*/ 2 w 101"/>
                <a:gd name="T71" fmla="*/ 8 h 101"/>
                <a:gd name="T72" fmla="*/ 3 w 101"/>
                <a:gd name="T73" fmla="*/ 8 h 101"/>
                <a:gd name="T74" fmla="*/ 3 w 101"/>
                <a:gd name="T75" fmla="*/ 8 h 101"/>
                <a:gd name="T76" fmla="*/ 4 w 101"/>
                <a:gd name="T77" fmla="*/ 8 h 101"/>
                <a:gd name="T78" fmla="*/ 4 w 101"/>
                <a:gd name="T79" fmla="*/ 8 h 101"/>
                <a:gd name="T80" fmla="*/ 5 w 101"/>
                <a:gd name="T81" fmla="*/ 8 h 101"/>
                <a:gd name="T82" fmla="*/ 5 w 101"/>
                <a:gd name="T83" fmla="*/ 8 h 101"/>
                <a:gd name="T84" fmla="*/ 6 w 101"/>
                <a:gd name="T85" fmla="*/ 8 h 101"/>
                <a:gd name="T86" fmla="*/ 6 w 101"/>
                <a:gd name="T87" fmla="*/ 8 h 101"/>
                <a:gd name="T88" fmla="*/ 7 w 101"/>
                <a:gd name="T89" fmla="*/ 7 h 101"/>
                <a:gd name="T90" fmla="*/ 7 w 101"/>
                <a:gd name="T91" fmla="*/ 7 h 101"/>
                <a:gd name="T92" fmla="*/ 7 w 101"/>
                <a:gd name="T93" fmla="*/ 7 h 101"/>
                <a:gd name="T94" fmla="*/ 7 w 101"/>
                <a:gd name="T95" fmla="*/ 7 h 101"/>
                <a:gd name="T96" fmla="*/ 8 w 101"/>
                <a:gd name="T97" fmla="*/ 6 h 101"/>
                <a:gd name="T98" fmla="*/ 8 w 101"/>
                <a:gd name="T99" fmla="*/ 6 h 101"/>
                <a:gd name="T100" fmla="*/ 8 w 101"/>
                <a:gd name="T101" fmla="*/ 5 h 101"/>
                <a:gd name="T102" fmla="*/ 8 w 101"/>
                <a:gd name="T103" fmla="*/ 4 h 101"/>
                <a:gd name="T104" fmla="*/ 8 w 101"/>
                <a:gd name="T105" fmla="*/ 4 h 1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1" h="101">
                  <a:moveTo>
                    <a:pt x="101" y="51"/>
                  </a:moveTo>
                  <a:lnTo>
                    <a:pt x="100" y="45"/>
                  </a:lnTo>
                  <a:lnTo>
                    <a:pt x="99" y="38"/>
                  </a:lnTo>
                  <a:lnTo>
                    <a:pt x="98" y="33"/>
                  </a:lnTo>
                  <a:lnTo>
                    <a:pt x="95" y="28"/>
                  </a:lnTo>
                  <a:lnTo>
                    <a:pt x="92" y="22"/>
                  </a:lnTo>
                  <a:lnTo>
                    <a:pt x="89" y="17"/>
                  </a:lnTo>
                  <a:lnTo>
                    <a:pt x="84" y="13"/>
                  </a:lnTo>
                  <a:lnTo>
                    <a:pt x="79" y="9"/>
                  </a:lnTo>
                  <a:lnTo>
                    <a:pt x="74" y="6"/>
                  </a:lnTo>
                  <a:lnTo>
                    <a:pt x="68" y="4"/>
                  </a:lnTo>
                  <a:lnTo>
                    <a:pt x="63" y="2"/>
                  </a:lnTo>
                  <a:lnTo>
                    <a:pt x="57" y="1"/>
                  </a:lnTo>
                  <a:lnTo>
                    <a:pt x="51" y="0"/>
                  </a:lnTo>
                  <a:lnTo>
                    <a:pt x="45" y="1"/>
                  </a:lnTo>
                  <a:lnTo>
                    <a:pt x="39" y="2"/>
                  </a:lnTo>
                  <a:lnTo>
                    <a:pt x="33" y="4"/>
                  </a:lnTo>
                  <a:lnTo>
                    <a:pt x="28" y="6"/>
                  </a:lnTo>
                  <a:lnTo>
                    <a:pt x="23" y="9"/>
                  </a:lnTo>
                  <a:lnTo>
                    <a:pt x="17" y="13"/>
                  </a:lnTo>
                  <a:lnTo>
                    <a:pt x="13" y="17"/>
                  </a:lnTo>
                  <a:lnTo>
                    <a:pt x="10" y="22"/>
                  </a:lnTo>
                  <a:lnTo>
                    <a:pt x="7" y="28"/>
                  </a:lnTo>
                  <a:lnTo>
                    <a:pt x="4" y="33"/>
                  </a:lnTo>
                  <a:lnTo>
                    <a:pt x="2" y="38"/>
                  </a:lnTo>
                  <a:lnTo>
                    <a:pt x="1" y="45"/>
                  </a:lnTo>
                  <a:lnTo>
                    <a:pt x="0" y="51"/>
                  </a:lnTo>
                  <a:lnTo>
                    <a:pt x="1" y="56"/>
                  </a:lnTo>
                  <a:lnTo>
                    <a:pt x="2" y="63"/>
                  </a:lnTo>
                  <a:lnTo>
                    <a:pt x="4" y="68"/>
                  </a:lnTo>
                  <a:lnTo>
                    <a:pt x="7" y="73"/>
                  </a:lnTo>
                  <a:lnTo>
                    <a:pt x="10" y="79"/>
                  </a:lnTo>
                  <a:lnTo>
                    <a:pt x="13" y="84"/>
                  </a:lnTo>
                  <a:lnTo>
                    <a:pt x="17" y="88"/>
                  </a:lnTo>
                  <a:lnTo>
                    <a:pt x="23" y="91"/>
                  </a:lnTo>
                  <a:lnTo>
                    <a:pt x="28" y="95"/>
                  </a:lnTo>
                  <a:lnTo>
                    <a:pt x="33" y="98"/>
                  </a:lnTo>
                  <a:lnTo>
                    <a:pt x="39" y="99"/>
                  </a:lnTo>
                  <a:lnTo>
                    <a:pt x="45" y="100"/>
                  </a:lnTo>
                  <a:lnTo>
                    <a:pt x="51" y="101"/>
                  </a:lnTo>
                  <a:lnTo>
                    <a:pt x="57" y="100"/>
                  </a:lnTo>
                  <a:lnTo>
                    <a:pt x="63" y="99"/>
                  </a:lnTo>
                  <a:lnTo>
                    <a:pt x="68" y="98"/>
                  </a:lnTo>
                  <a:lnTo>
                    <a:pt x="74" y="95"/>
                  </a:lnTo>
                  <a:lnTo>
                    <a:pt x="79" y="91"/>
                  </a:lnTo>
                  <a:lnTo>
                    <a:pt x="84" y="88"/>
                  </a:lnTo>
                  <a:lnTo>
                    <a:pt x="89" y="84"/>
                  </a:lnTo>
                  <a:lnTo>
                    <a:pt x="92" y="79"/>
                  </a:lnTo>
                  <a:lnTo>
                    <a:pt x="95" y="73"/>
                  </a:lnTo>
                  <a:lnTo>
                    <a:pt x="98" y="68"/>
                  </a:lnTo>
                  <a:lnTo>
                    <a:pt x="99" y="63"/>
                  </a:lnTo>
                  <a:lnTo>
                    <a:pt x="100" y="56"/>
                  </a:lnTo>
                  <a:lnTo>
                    <a:pt x="101" y="51"/>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4705" name="Line 156"/>
            <p:cNvSpPr>
              <a:spLocks noChangeShapeType="1"/>
            </p:cNvSpPr>
            <p:nvPr/>
          </p:nvSpPr>
          <p:spPr bwMode="auto">
            <a:xfrm flipV="1">
              <a:off x="3224" y="1359"/>
              <a:ext cx="25" cy="10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06" name="Line 157"/>
            <p:cNvSpPr>
              <a:spLocks noChangeShapeType="1"/>
            </p:cNvSpPr>
            <p:nvPr/>
          </p:nvSpPr>
          <p:spPr bwMode="auto">
            <a:xfrm flipH="1">
              <a:off x="3234" y="1359"/>
              <a:ext cx="5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07" name="Line 158"/>
            <p:cNvSpPr>
              <a:spLocks noChangeShapeType="1"/>
            </p:cNvSpPr>
            <p:nvPr/>
          </p:nvSpPr>
          <p:spPr bwMode="auto">
            <a:xfrm>
              <a:off x="3255" y="1400"/>
              <a:ext cx="7"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96449" name="Line 161"/>
          <p:cNvSpPr>
            <a:spLocks noChangeShapeType="1"/>
          </p:cNvSpPr>
          <p:nvPr/>
        </p:nvSpPr>
        <p:spPr bwMode="auto">
          <a:xfrm flipH="1">
            <a:off x="5495925" y="3200400"/>
            <a:ext cx="587375" cy="1084263"/>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6453" name="Group 165"/>
          <p:cNvGrpSpPr>
            <a:grpSpLocks/>
          </p:cNvGrpSpPr>
          <p:nvPr/>
        </p:nvGrpSpPr>
        <p:grpSpPr bwMode="auto">
          <a:xfrm>
            <a:off x="5461000" y="4122738"/>
            <a:ext cx="231775" cy="196850"/>
            <a:chOff x="3440" y="2597"/>
            <a:chExt cx="146" cy="124"/>
          </a:xfrm>
        </p:grpSpPr>
        <p:sp>
          <p:nvSpPr>
            <p:cNvPr id="114700" name="Freeform 160"/>
            <p:cNvSpPr>
              <a:spLocks/>
            </p:cNvSpPr>
            <p:nvPr/>
          </p:nvSpPr>
          <p:spPr bwMode="auto">
            <a:xfrm>
              <a:off x="3440" y="2677"/>
              <a:ext cx="44" cy="44"/>
            </a:xfrm>
            <a:custGeom>
              <a:avLst/>
              <a:gdLst>
                <a:gd name="T0" fmla="*/ 8 w 100"/>
                <a:gd name="T1" fmla="*/ 4 h 100"/>
                <a:gd name="T2" fmla="*/ 8 w 100"/>
                <a:gd name="T3" fmla="*/ 4 h 100"/>
                <a:gd name="T4" fmla="*/ 8 w 100"/>
                <a:gd name="T5" fmla="*/ 3 h 100"/>
                <a:gd name="T6" fmla="*/ 8 w 100"/>
                <a:gd name="T7" fmla="*/ 3 h 100"/>
                <a:gd name="T8" fmla="*/ 8 w 100"/>
                <a:gd name="T9" fmla="*/ 2 h 100"/>
                <a:gd name="T10" fmla="*/ 8 w 100"/>
                <a:gd name="T11" fmla="*/ 2 h 100"/>
                <a:gd name="T12" fmla="*/ 7 w 100"/>
                <a:gd name="T13" fmla="*/ 1 h 100"/>
                <a:gd name="T14" fmla="*/ 7 w 100"/>
                <a:gd name="T15" fmla="*/ 1 h 100"/>
                <a:gd name="T16" fmla="*/ 7 w 100"/>
                <a:gd name="T17" fmla="*/ 1 h 100"/>
                <a:gd name="T18" fmla="*/ 6 w 100"/>
                <a:gd name="T19" fmla="*/ 0 h 100"/>
                <a:gd name="T20" fmla="*/ 6 w 100"/>
                <a:gd name="T21" fmla="*/ 0 h 100"/>
                <a:gd name="T22" fmla="*/ 5 w 100"/>
                <a:gd name="T23" fmla="*/ 0 h 100"/>
                <a:gd name="T24" fmla="*/ 5 w 100"/>
                <a:gd name="T25" fmla="*/ 0 h 100"/>
                <a:gd name="T26" fmla="*/ 4 w 100"/>
                <a:gd name="T27" fmla="*/ 0 h 100"/>
                <a:gd name="T28" fmla="*/ 4 w 100"/>
                <a:gd name="T29" fmla="*/ 0 h 100"/>
                <a:gd name="T30" fmla="*/ 3 w 100"/>
                <a:gd name="T31" fmla="*/ 0 h 100"/>
                <a:gd name="T32" fmla="*/ 3 w 100"/>
                <a:gd name="T33" fmla="*/ 0 h 100"/>
                <a:gd name="T34" fmla="*/ 2 w 100"/>
                <a:gd name="T35" fmla="*/ 0 h 100"/>
                <a:gd name="T36" fmla="*/ 2 w 100"/>
                <a:gd name="T37" fmla="*/ 1 h 100"/>
                <a:gd name="T38" fmla="*/ 1 w 100"/>
                <a:gd name="T39" fmla="*/ 1 h 100"/>
                <a:gd name="T40" fmla="*/ 1 w 100"/>
                <a:gd name="T41" fmla="*/ 1 h 100"/>
                <a:gd name="T42" fmla="*/ 1 w 100"/>
                <a:gd name="T43" fmla="*/ 2 h 100"/>
                <a:gd name="T44" fmla="*/ 0 w 100"/>
                <a:gd name="T45" fmla="*/ 2 h 100"/>
                <a:gd name="T46" fmla="*/ 0 w 100"/>
                <a:gd name="T47" fmla="*/ 3 h 100"/>
                <a:gd name="T48" fmla="*/ 0 w 100"/>
                <a:gd name="T49" fmla="*/ 3 h 100"/>
                <a:gd name="T50" fmla="*/ 0 w 100"/>
                <a:gd name="T51" fmla="*/ 4 h 100"/>
                <a:gd name="T52" fmla="*/ 0 w 100"/>
                <a:gd name="T53" fmla="*/ 4 h 100"/>
                <a:gd name="T54" fmla="*/ 0 w 100"/>
                <a:gd name="T55" fmla="*/ 5 h 100"/>
                <a:gd name="T56" fmla="*/ 0 w 100"/>
                <a:gd name="T57" fmla="*/ 5 h 100"/>
                <a:gd name="T58" fmla="*/ 0 w 100"/>
                <a:gd name="T59" fmla="*/ 6 h 100"/>
                <a:gd name="T60" fmla="*/ 0 w 100"/>
                <a:gd name="T61" fmla="*/ 6 h 100"/>
                <a:gd name="T62" fmla="*/ 1 w 100"/>
                <a:gd name="T63" fmla="*/ 7 h 100"/>
                <a:gd name="T64" fmla="*/ 1 w 100"/>
                <a:gd name="T65" fmla="*/ 7 h 100"/>
                <a:gd name="T66" fmla="*/ 1 w 100"/>
                <a:gd name="T67" fmla="*/ 7 h 100"/>
                <a:gd name="T68" fmla="*/ 2 w 100"/>
                <a:gd name="T69" fmla="*/ 8 h 100"/>
                <a:gd name="T70" fmla="*/ 2 w 100"/>
                <a:gd name="T71" fmla="*/ 8 h 100"/>
                <a:gd name="T72" fmla="*/ 3 w 100"/>
                <a:gd name="T73" fmla="*/ 8 h 100"/>
                <a:gd name="T74" fmla="*/ 3 w 100"/>
                <a:gd name="T75" fmla="*/ 8 h 100"/>
                <a:gd name="T76" fmla="*/ 4 w 100"/>
                <a:gd name="T77" fmla="*/ 8 h 100"/>
                <a:gd name="T78" fmla="*/ 4 w 100"/>
                <a:gd name="T79" fmla="*/ 8 h 100"/>
                <a:gd name="T80" fmla="*/ 5 w 100"/>
                <a:gd name="T81" fmla="*/ 8 h 100"/>
                <a:gd name="T82" fmla="*/ 5 w 100"/>
                <a:gd name="T83" fmla="*/ 8 h 100"/>
                <a:gd name="T84" fmla="*/ 6 w 100"/>
                <a:gd name="T85" fmla="*/ 8 h 100"/>
                <a:gd name="T86" fmla="*/ 6 w 100"/>
                <a:gd name="T87" fmla="*/ 8 h 100"/>
                <a:gd name="T88" fmla="*/ 7 w 100"/>
                <a:gd name="T89" fmla="*/ 8 h 100"/>
                <a:gd name="T90" fmla="*/ 7 w 100"/>
                <a:gd name="T91" fmla="*/ 7 h 100"/>
                <a:gd name="T92" fmla="*/ 7 w 100"/>
                <a:gd name="T93" fmla="*/ 7 h 100"/>
                <a:gd name="T94" fmla="*/ 8 w 100"/>
                <a:gd name="T95" fmla="*/ 7 h 100"/>
                <a:gd name="T96" fmla="*/ 8 w 100"/>
                <a:gd name="T97" fmla="*/ 6 h 100"/>
                <a:gd name="T98" fmla="*/ 8 w 100"/>
                <a:gd name="T99" fmla="*/ 6 h 100"/>
                <a:gd name="T100" fmla="*/ 8 w 100"/>
                <a:gd name="T101" fmla="*/ 5 h 100"/>
                <a:gd name="T102" fmla="*/ 8 w 100"/>
                <a:gd name="T103" fmla="*/ 5 h 100"/>
                <a:gd name="T104" fmla="*/ 8 w 100"/>
                <a:gd name="T105" fmla="*/ 4 h 1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0" h="100">
                  <a:moveTo>
                    <a:pt x="100" y="50"/>
                  </a:moveTo>
                  <a:lnTo>
                    <a:pt x="99" y="44"/>
                  </a:lnTo>
                  <a:lnTo>
                    <a:pt x="98" y="38"/>
                  </a:lnTo>
                  <a:lnTo>
                    <a:pt x="96" y="33"/>
                  </a:lnTo>
                  <a:lnTo>
                    <a:pt x="93" y="26"/>
                  </a:lnTo>
                  <a:lnTo>
                    <a:pt x="90" y="22"/>
                  </a:lnTo>
                  <a:lnTo>
                    <a:pt x="87" y="17"/>
                  </a:lnTo>
                  <a:lnTo>
                    <a:pt x="83" y="12"/>
                  </a:lnTo>
                  <a:lnTo>
                    <a:pt x="77" y="9"/>
                  </a:lnTo>
                  <a:lnTo>
                    <a:pt x="73" y="6"/>
                  </a:lnTo>
                  <a:lnTo>
                    <a:pt x="67" y="3"/>
                  </a:lnTo>
                  <a:lnTo>
                    <a:pt x="61" y="2"/>
                  </a:lnTo>
                  <a:lnTo>
                    <a:pt x="55" y="1"/>
                  </a:lnTo>
                  <a:lnTo>
                    <a:pt x="50" y="0"/>
                  </a:lnTo>
                  <a:lnTo>
                    <a:pt x="43" y="1"/>
                  </a:lnTo>
                  <a:lnTo>
                    <a:pt x="37" y="2"/>
                  </a:lnTo>
                  <a:lnTo>
                    <a:pt x="31" y="3"/>
                  </a:lnTo>
                  <a:lnTo>
                    <a:pt x="26" y="6"/>
                  </a:lnTo>
                  <a:lnTo>
                    <a:pt x="21" y="9"/>
                  </a:lnTo>
                  <a:lnTo>
                    <a:pt x="17" y="12"/>
                  </a:lnTo>
                  <a:lnTo>
                    <a:pt x="12" y="17"/>
                  </a:lnTo>
                  <a:lnTo>
                    <a:pt x="8" y="22"/>
                  </a:lnTo>
                  <a:lnTo>
                    <a:pt x="5" y="26"/>
                  </a:lnTo>
                  <a:lnTo>
                    <a:pt x="3" y="33"/>
                  </a:lnTo>
                  <a:lnTo>
                    <a:pt x="1" y="38"/>
                  </a:lnTo>
                  <a:lnTo>
                    <a:pt x="0" y="44"/>
                  </a:lnTo>
                  <a:lnTo>
                    <a:pt x="0" y="50"/>
                  </a:lnTo>
                  <a:lnTo>
                    <a:pt x="0" y="56"/>
                  </a:lnTo>
                  <a:lnTo>
                    <a:pt x="1" y="62"/>
                  </a:lnTo>
                  <a:lnTo>
                    <a:pt x="3" y="68"/>
                  </a:lnTo>
                  <a:lnTo>
                    <a:pt x="5" y="73"/>
                  </a:lnTo>
                  <a:lnTo>
                    <a:pt x="8" y="78"/>
                  </a:lnTo>
                  <a:lnTo>
                    <a:pt x="12" y="84"/>
                  </a:lnTo>
                  <a:lnTo>
                    <a:pt x="17" y="88"/>
                  </a:lnTo>
                  <a:lnTo>
                    <a:pt x="21" y="91"/>
                  </a:lnTo>
                  <a:lnTo>
                    <a:pt x="26" y="94"/>
                  </a:lnTo>
                  <a:lnTo>
                    <a:pt x="31" y="96"/>
                  </a:lnTo>
                  <a:lnTo>
                    <a:pt x="37" y="99"/>
                  </a:lnTo>
                  <a:lnTo>
                    <a:pt x="43" y="100"/>
                  </a:lnTo>
                  <a:lnTo>
                    <a:pt x="50" y="100"/>
                  </a:lnTo>
                  <a:lnTo>
                    <a:pt x="55" y="100"/>
                  </a:lnTo>
                  <a:lnTo>
                    <a:pt x="61" y="99"/>
                  </a:lnTo>
                  <a:lnTo>
                    <a:pt x="67" y="96"/>
                  </a:lnTo>
                  <a:lnTo>
                    <a:pt x="73" y="94"/>
                  </a:lnTo>
                  <a:lnTo>
                    <a:pt x="77" y="91"/>
                  </a:lnTo>
                  <a:lnTo>
                    <a:pt x="83" y="88"/>
                  </a:lnTo>
                  <a:lnTo>
                    <a:pt x="87" y="84"/>
                  </a:lnTo>
                  <a:lnTo>
                    <a:pt x="90" y="78"/>
                  </a:lnTo>
                  <a:lnTo>
                    <a:pt x="93" y="73"/>
                  </a:lnTo>
                  <a:lnTo>
                    <a:pt x="96" y="68"/>
                  </a:lnTo>
                  <a:lnTo>
                    <a:pt x="98" y="62"/>
                  </a:lnTo>
                  <a:lnTo>
                    <a:pt x="99" y="56"/>
                  </a:lnTo>
                  <a:lnTo>
                    <a:pt x="100" y="50"/>
                  </a:lnTo>
                  <a:close/>
                </a:path>
              </a:pathLst>
            </a:custGeom>
            <a:solidFill>
              <a:srgbClr val="FF0000"/>
            </a:solidFill>
            <a:ln w="0">
              <a:solidFill>
                <a:srgbClr val="FF0000"/>
              </a:solidFill>
              <a:prstDash val="solid"/>
              <a:round/>
              <a:headEnd/>
              <a:tailEnd/>
            </a:ln>
          </p:spPr>
          <p:txBody>
            <a:bodyPr/>
            <a:lstStyle/>
            <a:p>
              <a:endParaRPr lang="zh-CN" altLang="en-US"/>
            </a:p>
          </p:txBody>
        </p:sp>
        <p:sp>
          <p:nvSpPr>
            <p:cNvPr id="114701" name="Line 162"/>
            <p:cNvSpPr>
              <a:spLocks noChangeShapeType="1"/>
            </p:cNvSpPr>
            <p:nvPr/>
          </p:nvSpPr>
          <p:spPr bwMode="auto">
            <a:xfrm flipV="1">
              <a:off x="3521" y="2597"/>
              <a:ext cx="25" cy="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02" name="Line 163"/>
            <p:cNvSpPr>
              <a:spLocks noChangeShapeType="1"/>
            </p:cNvSpPr>
            <p:nvPr/>
          </p:nvSpPr>
          <p:spPr bwMode="auto">
            <a:xfrm>
              <a:off x="3534" y="2643"/>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4703" name="Line 164"/>
            <p:cNvSpPr>
              <a:spLocks noChangeShapeType="1"/>
            </p:cNvSpPr>
            <p:nvPr/>
          </p:nvSpPr>
          <p:spPr bwMode="auto">
            <a:xfrm flipH="1">
              <a:off x="3559" y="2597"/>
              <a:ext cx="27" cy="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96334"/>
                                        </p:tgtEl>
                                        <p:attrNameLst>
                                          <p:attrName>style.visibility</p:attrName>
                                        </p:attrNameLst>
                                      </p:cBhvr>
                                      <p:to>
                                        <p:strVal val="visible"/>
                                      </p:to>
                                    </p:set>
                                    <p:animEffect transition="in" filter="wipe(left)">
                                      <p:cBhvr>
                                        <p:cTn id="7" dur="500"/>
                                        <p:tgtEl>
                                          <p:spTgt spid="3963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396401"/>
                                        </p:tgtEl>
                                        <p:attrNameLst>
                                          <p:attrName>style.visibility</p:attrName>
                                        </p:attrNameLst>
                                      </p:cBhvr>
                                      <p:to>
                                        <p:strVal val="visible"/>
                                      </p:to>
                                    </p:set>
                                    <p:animEffect transition="in" filter="wipe(up)">
                                      <p:cBhvr>
                                        <p:cTn id="12" dur="500"/>
                                        <p:tgtEl>
                                          <p:spTgt spid="39640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96418"/>
                                        </p:tgtEl>
                                        <p:attrNameLst>
                                          <p:attrName>style.visibility</p:attrName>
                                        </p:attrNameLst>
                                      </p:cBhvr>
                                      <p:to>
                                        <p:strVal val="visible"/>
                                      </p:to>
                                    </p:set>
                                    <p:animEffect transition="in" filter="wipe(right)">
                                      <p:cBhvr>
                                        <p:cTn id="17" dur="500"/>
                                        <p:tgtEl>
                                          <p:spTgt spid="39641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396442"/>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nodeType="clickEffect">
                                  <p:stCondLst>
                                    <p:cond delay="0"/>
                                  </p:stCondLst>
                                  <p:childTnLst>
                                    <p:set>
                                      <p:cBhvr>
                                        <p:cTn id="25" dur="1" fill="hold">
                                          <p:stCondLst>
                                            <p:cond delay="0"/>
                                          </p:stCondLst>
                                        </p:cTn>
                                        <p:tgtEl>
                                          <p:spTgt spid="396425"/>
                                        </p:tgtEl>
                                        <p:attrNameLst>
                                          <p:attrName>style.visibility</p:attrName>
                                        </p:attrNameLst>
                                      </p:cBhvr>
                                      <p:to>
                                        <p:strVal val="visible"/>
                                      </p:to>
                                    </p:set>
                                    <p:animEffect transition="in" filter="wipe(up)">
                                      <p:cBhvr>
                                        <p:cTn id="26" dur="500"/>
                                        <p:tgtEl>
                                          <p:spTgt spid="39642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nodeType="clickEffect">
                                  <p:stCondLst>
                                    <p:cond delay="0"/>
                                  </p:stCondLst>
                                  <p:childTnLst>
                                    <p:set>
                                      <p:cBhvr>
                                        <p:cTn id="30" dur="1" fill="hold">
                                          <p:stCondLst>
                                            <p:cond delay="0"/>
                                          </p:stCondLst>
                                        </p:cTn>
                                        <p:tgtEl>
                                          <p:spTgt spid="396428"/>
                                        </p:tgtEl>
                                        <p:attrNameLst>
                                          <p:attrName>style.visibility</p:attrName>
                                        </p:attrNameLst>
                                      </p:cBhvr>
                                      <p:to>
                                        <p:strVal val="visible"/>
                                      </p:to>
                                    </p:set>
                                    <p:animEffect transition="in" filter="wipe(up)">
                                      <p:cBhvr>
                                        <p:cTn id="31" dur="500"/>
                                        <p:tgtEl>
                                          <p:spTgt spid="396428"/>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1" fill="hold" nodeType="clickEffect">
                                  <p:stCondLst>
                                    <p:cond delay="0"/>
                                  </p:stCondLst>
                                  <p:childTnLst>
                                    <p:set>
                                      <p:cBhvr>
                                        <p:cTn id="35" dur="1" fill="hold">
                                          <p:stCondLst>
                                            <p:cond delay="0"/>
                                          </p:stCondLst>
                                        </p:cTn>
                                        <p:tgtEl>
                                          <p:spTgt spid="396431"/>
                                        </p:tgtEl>
                                        <p:attrNameLst>
                                          <p:attrName>style.visibility</p:attrName>
                                        </p:attrNameLst>
                                      </p:cBhvr>
                                      <p:to>
                                        <p:strVal val="visible"/>
                                      </p:to>
                                    </p:set>
                                    <p:animEffect transition="in" filter="wipe(up)">
                                      <p:cBhvr>
                                        <p:cTn id="36" dur="500"/>
                                        <p:tgtEl>
                                          <p:spTgt spid="396431"/>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nodeType="clickEffect">
                                  <p:stCondLst>
                                    <p:cond delay="0"/>
                                  </p:stCondLst>
                                  <p:childTnLst>
                                    <p:set>
                                      <p:cBhvr>
                                        <p:cTn id="40" dur="1" fill="hold">
                                          <p:stCondLst>
                                            <p:cond delay="0"/>
                                          </p:stCondLst>
                                        </p:cTn>
                                        <p:tgtEl>
                                          <p:spTgt spid="396453"/>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396449"/>
                                        </p:tgtEl>
                                        <p:attrNameLst>
                                          <p:attrName>style.visibility</p:attrName>
                                        </p:attrNameLst>
                                      </p:cBhvr>
                                      <p:to>
                                        <p:strVal val="visible"/>
                                      </p:to>
                                    </p:set>
                                    <p:animEffect transition="in" filter="wipe(up)">
                                      <p:cBhvr>
                                        <p:cTn id="45" dur="500"/>
                                        <p:tgtEl>
                                          <p:spTgt spid="3964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6449"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ext Box 59"/>
          <p:cNvSpPr txBox="1">
            <a:spLocks noChangeArrowheads="1"/>
          </p:cNvSpPr>
          <p:nvPr/>
        </p:nvSpPr>
        <p:spPr bwMode="auto">
          <a:xfrm>
            <a:off x="0" y="0"/>
            <a:ext cx="89916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9.</a:t>
            </a:r>
            <a:r>
              <a:rPr lang="zh-CN" altLang="en-US" sz="4000" b="1">
                <a:solidFill>
                  <a:srgbClr val="FF0000"/>
                </a:solidFill>
                <a:latin typeface="黑体" pitchFamily="2" charset="-122"/>
                <a:ea typeface="黑体" pitchFamily="2" charset="-122"/>
              </a:rPr>
              <a:t>试过</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点作一直线平行于已知平面   </a:t>
            </a:r>
            <a:r>
              <a:rPr lang="en-US" altLang="zh-CN" sz="4000" b="1">
                <a:solidFill>
                  <a:srgbClr val="FF0000"/>
                </a:solidFill>
                <a:latin typeface="黑体" pitchFamily="2" charset="-122"/>
                <a:ea typeface="黑体" pitchFamily="2" charset="-122"/>
              </a:rPr>
              <a:t>ΔABC</a:t>
            </a:r>
            <a:r>
              <a:rPr lang="zh-CN" altLang="en-US" sz="4000" b="1">
                <a:solidFill>
                  <a:srgbClr val="FF0000"/>
                </a:solidFill>
                <a:latin typeface="黑体" pitchFamily="2" charset="-122"/>
                <a:ea typeface="黑体" pitchFamily="2" charset="-122"/>
              </a:rPr>
              <a:t>，并与直线</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相交。</a:t>
            </a:r>
          </a:p>
        </p:txBody>
      </p:sp>
      <p:grpSp>
        <p:nvGrpSpPr>
          <p:cNvPr id="397476" name="Group 164"/>
          <p:cNvGrpSpPr>
            <a:grpSpLocks/>
          </p:cNvGrpSpPr>
          <p:nvPr/>
        </p:nvGrpSpPr>
        <p:grpSpPr bwMode="auto">
          <a:xfrm>
            <a:off x="4622800" y="1997075"/>
            <a:ext cx="1557338" cy="511175"/>
            <a:chOff x="2912" y="1258"/>
            <a:chExt cx="981" cy="322"/>
          </a:xfrm>
        </p:grpSpPr>
        <p:sp>
          <p:nvSpPr>
            <p:cNvPr id="115846" name="Line 165"/>
            <p:cNvSpPr>
              <a:spLocks noChangeShapeType="1"/>
            </p:cNvSpPr>
            <p:nvPr/>
          </p:nvSpPr>
          <p:spPr bwMode="auto">
            <a:xfrm flipH="1">
              <a:off x="3061" y="1258"/>
              <a:ext cx="832" cy="32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7" name="Freeform 166"/>
            <p:cNvSpPr>
              <a:spLocks/>
            </p:cNvSpPr>
            <p:nvPr/>
          </p:nvSpPr>
          <p:spPr bwMode="auto">
            <a:xfrm>
              <a:off x="2912" y="1489"/>
              <a:ext cx="68" cy="91"/>
            </a:xfrm>
            <a:custGeom>
              <a:avLst/>
              <a:gdLst>
                <a:gd name="T0" fmla="*/ 0 w 104"/>
                <a:gd name="T1" fmla="*/ 41 h 135"/>
                <a:gd name="T2" fmla="*/ 10 w 104"/>
                <a:gd name="T3" fmla="*/ 0 h 135"/>
                <a:gd name="T4" fmla="*/ 29 w 104"/>
                <a:gd name="T5" fmla="*/ 0 h 135"/>
                <a:gd name="T6" fmla="*/ 0 60000 65536"/>
                <a:gd name="T7" fmla="*/ 0 60000 65536"/>
                <a:gd name="T8" fmla="*/ 0 60000 65536"/>
              </a:gdLst>
              <a:ahLst/>
              <a:cxnLst>
                <a:cxn ang="T6">
                  <a:pos x="T0" y="T1"/>
                </a:cxn>
                <a:cxn ang="T7">
                  <a:pos x="T2" y="T3"/>
                </a:cxn>
                <a:cxn ang="T8">
                  <a:pos x="T4" y="T5"/>
                </a:cxn>
              </a:cxnLst>
              <a:rect l="0" t="0" r="r" b="b"/>
              <a:pathLst>
                <a:path w="104" h="135">
                  <a:moveTo>
                    <a:pt x="0" y="135"/>
                  </a:moveTo>
                  <a:lnTo>
                    <a:pt x="36" y="0"/>
                  </a:lnTo>
                  <a:lnTo>
                    <a:pt x="10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48" name="Freeform 167"/>
            <p:cNvSpPr>
              <a:spLocks/>
            </p:cNvSpPr>
            <p:nvPr/>
          </p:nvSpPr>
          <p:spPr bwMode="auto">
            <a:xfrm>
              <a:off x="2980" y="1489"/>
              <a:ext cx="14" cy="24"/>
            </a:xfrm>
            <a:custGeom>
              <a:avLst/>
              <a:gdLst>
                <a:gd name="T0" fmla="*/ 7 w 19"/>
                <a:gd name="T1" fmla="*/ 9 h 39"/>
                <a:gd name="T2" fmla="*/ 7 w 19"/>
                <a:gd name="T3" fmla="*/ 9 h 39"/>
                <a:gd name="T4" fmla="*/ 7 w 19"/>
                <a:gd name="T5" fmla="*/ 7 h 39"/>
                <a:gd name="T6" fmla="*/ 7 w 19"/>
                <a:gd name="T7" fmla="*/ 6 h 39"/>
                <a:gd name="T8" fmla="*/ 7 w 19"/>
                <a:gd name="T9" fmla="*/ 5 h 39"/>
                <a:gd name="T10" fmla="*/ 7 w 19"/>
                <a:gd name="T11" fmla="*/ 4 h 39"/>
                <a:gd name="T12" fmla="*/ 7 w 19"/>
                <a:gd name="T13" fmla="*/ 4 h 39"/>
                <a:gd name="T14" fmla="*/ 6 w 19"/>
                <a:gd name="T15" fmla="*/ 2 h 39"/>
                <a:gd name="T16" fmla="*/ 5 w 19"/>
                <a:gd name="T17" fmla="*/ 1 h 39"/>
                <a:gd name="T18" fmla="*/ 4 w 19"/>
                <a:gd name="T19" fmla="*/ 1 h 39"/>
                <a:gd name="T20" fmla="*/ 3 w 19"/>
                <a:gd name="T21" fmla="*/ 1 h 39"/>
                <a:gd name="T22" fmla="*/ 2 w 19"/>
                <a:gd name="T23" fmla="*/ 1 h 39"/>
                <a:gd name="T24" fmla="*/ 1 w 19"/>
                <a:gd name="T25" fmla="*/ 0 h 39"/>
                <a:gd name="T26" fmla="*/ 0 w 19"/>
                <a:gd name="T27" fmla="*/ 0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9" h="39">
                  <a:moveTo>
                    <a:pt x="17" y="39"/>
                  </a:moveTo>
                  <a:lnTo>
                    <a:pt x="18" y="35"/>
                  </a:lnTo>
                  <a:lnTo>
                    <a:pt x="19" y="30"/>
                  </a:lnTo>
                  <a:lnTo>
                    <a:pt x="19" y="25"/>
                  </a:lnTo>
                  <a:lnTo>
                    <a:pt x="19" y="21"/>
                  </a:lnTo>
                  <a:lnTo>
                    <a:pt x="18" y="17"/>
                  </a:lnTo>
                  <a:lnTo>
                    <a:pt x="17" y="14"/>
                  </a:lnTo>
                  <a:lnTo>
                    <a:pt x="15" y="10"/>
                  </a:lnTo>
                  <a:lnTo>
                    <a:pt x="13" y="7"/>
                  </a:lnTo>
                  <a:lnTo>
                    <a:pt x="11" y="4"/>
                  </a:lnTo>
                  <a:lnTo>
                    <a:pt x="8" y="3"/>
                  </a:lnTo>
                  <a:lnTo>
                    <a:pt x="6"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49" name="Line 168"/>
            <p:cNvSpPr>
              <a:spLocks noChangeShapeType="1"/>
            </p:cNvSpPr>
            <p:nvPr/>
          </p:nvSpPr>
          <p:spPr bwMode="auto">
            <a:xfrm flipH="1">
              <a:off x="2975" y="1513"/>
              <a:ext cx="19"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50" name="Line 169"/>
            <p:cNvSpPr>
              <a:spLocks noChangeShapeType="1"/>
            </p:cNvSpPr>
            <p:nvPr/>
          </p:nvSpPr>
          <p:spPr bwMode="auto">
            <a:xfrm flipV="1">
              <a:off x="2941" y="1489"/>
              <a:ext cx="24" cy="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51" name="Line 170"/>
            <p:cNvSpPr>
              <a:spLocks noChangeShapeType="1"/>
            </p:cNvSpPr>
            <p:nvPr/>
          </p:nvSpPr>
          <p:spPr bwMode="auto">
            <a:xfrm flipH="1">
              <a:off x="3008" y="1441"/>
              <a:ext cx="10"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97483" name="Line 171"/>
          <p:cNvSpPr>
            <a:spLocks noChangeShapeType="1"/>
          </p:cNvSpPr>
          <p:nvPr/>
        </p:nvSpPr>
        <p:spPr bwMode="auto">
          <a:xfrm>
            <a:off x="4859338" y="2508250"/>
            <a:ext cx="0" cy="3671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7484" name="Group 172"/>
          <p:cNvGrpSpPr>
            <a:grpSpLocks/>
          </p:cNvGrpSpPr>
          <p:nvPr/>
        </p:nvGrpSpPr>
        <p:grpSpPr bwMode="auto">
          <a:xfrm>
            <a:off x="4600575" y="5791200"/>
            <a:ext cx="1579563" cy="487363"/>
            <a:chOff x="2898" y="3648"/>
            <a:chExt cx="995" cy="307"/>
          </a:xfrm>
        </p:grpSpPr>
        <p:sp>
          <p:nvSpPr>
            <p:cNvPr id="115841" name="Line 173"/>
            <p:cNvSpPr>
              <a:spLocks noChangeShapeType="1"/>
            </p:cNvSpPr>
            <p:nvPr/>
          </p:nvSpPr>
          <p:spPr bwMode="auto">
            <a:xfrm flipH="1">
              <a:off x="3061" y="3648"/>
              <a:ext cx="832" cy="24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2" name="Freeform 174"/>
            <p:cNvSpPr>
              <a:spLocks/>
            </p:cNvSpPr>
            <p:nvPr/>
          </p:nvSpPr>
          <p:spPr bwMode="auto">
            <a:xfrm>
              <a:off x="2898" y="3859"/>
              <a:ext cx="67" cy="96"/>
            </a:xfrm>
            <a:custGeom>
              <a:avLst/>
              <a:gdLst>
                <a:gd name="T0" fmla="*/ 0 w 103"/>
                <a:gd name="T1" fmla="*/ 48 h 136"/>
                <a:gd name="T2" fmla="*/ 10 w 103"/>
                <a:gd name="T3" fmla="*/ 0 h 136"/>
                <a:gd name="T4" fmla="*/ 29 w 103"/>
                <a:gd name="T5" fmla="*/ 0 h 136"/>
                <a:gd name="T6" fmla="*/ 0 60000 65536"/>
                <a:gd name="T7" fmla="*/ 0 60000 65536"/>
                <a:gd name="T8" fmla="*/ 0 60000 65536"/>
              </a:gdLst>
              <a:ahLst/>
              <a:cxnLst>
                <a:cxn ang="T6">
                  <a:pos x="T0" y="T1"/>
                </a:cxn>
                <a:cxn ang="T7">
                  <a:pos x="T2" y="T3"/>
                </a:cxn>
                <a:cxn ang="T8">
                  <a:pos x="T4" y="T5"/>
                </a:cxn>
              </a:cxnLst>
              <a:rect l="0" t="0" r="r" b="b"/>
              <a:pathLst>
                <a:path w="103" h="136">
                  <a:moveTo>
                    <a:pt x="0" y="136"/>
                  </a:moveTo>
                  <a:lnTo>
                    <a:pt x="36" y="0"/>
                  </a:lnTo>
                  <a:lnTo>
                    <a:pt x="103"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43" name="Freeform 175"/>
            <p:cNvSpPr>
              <a:spLocks/>
            </p:cNvSpPr>
            <p:nvPr/>
          </p:nvSpPr>
          <p:spPr bwMode="auto">
            <a:xfrm>
              <a:off x="2965" y="3859"/>
              <a:ext cx="15" cy="29"/>
            </a:xfrm>
            <a:custGeom>
              <a:avLst/>
              <a:gdLst>
                <a:gd name="T0" fmla="*/ 8 w 19"/>
                <a:gd name="T1" fmla="*/ 15 h 40"/>
                <a:gd name="T2" fmla="*/ 9 w 19"/>
                <a:gd name="T3" fmla="*/ 13 h 40"/>
                <a:gd name="T4" fmla="*/ 9 w 19"/>
                <a:gd name="T5" fmla="*/ 12 h 40"/>
                <a:gd name="T6" fmla="*/ 9 w 19"/>
                <a:gd name="T7" fmla="*/ 9 h 40"/>
                <a:gd name="T8" fmla="*/ 9 w 19"/>
                <a:gd name="T9" fmla="*/ 8 h 40"/>
                <a:gd name="T10" fmla="*/ 9 w 19"/>
                <a:gd name="T11" fmla="*/ 7 h 40"/>
                <a:gd name="T12" fmla="*/ 8 w 19"/>
                <a:gd name="T13" fmla="*/ 5 h 40"/>
                <a:gd name="T14" fmla="*/ 8 w 19"/>
                <a:gd name="T15" fmla="*/ 4 h 40"/>
                <a:gd name="T16" fmla="*/ 7 w 19"/>
                <a:gd name="T17" fmla="*/ 3 h 40"/>
                <a:gd name="T18" fmla="*/ 6 w 19"/>
                <a:gd name="T19" fmla="*/ 2 h 40"/>
                <a:gd name="T20" fmla="*/ 5 w 19"/>
                <a:gd name="T21" fmla="*/ 1 h 40"/>
                <a:gd name="T22" fmla="*/ 4 w 19"/>
                <a:gd name="T23" fmla="*/ 1 h 40"/>
                <a:gd name="T24" fmla="*/ 2 w 19"/>
                <a:gd name="T25" fmla="*/ 1 h 40"/>
                <a:gd name="T26" fmla="*/ 0 w 19"/>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9" h="40">
                  <a:moveTo>
                    <a:pt x="17" y="40"/>
                  </a:moveTo>
                  <a:lnTo>
                    <a:pt x="18" y="35"/>
                  </a:lnTo>
                  <a:lnTo>
                    <a:pt x="19" y="31"/>
                  </a:lnTo>
                  <a:lnTo>
                    <a:pt x="19" y="25"/>
                  </a:lnTo>
                  <a:lnTo>
                    <a:pt x="19" y="21"/>
                  </a:lnTo>
                  <a:lnTo>
                    <a:pt x="18" y="17"/>
                  </a:lnTo>
                  <a:lnTo>
                    <a:pt x="17" y="14"/>
                  </a:lnTo>
                  <a:lnTo>
                    <a:pt x="16" y="10"/>
                  </a:lnTo>
                  <a:lnTo>
                    <a:pt x="14" y="7"/>
                  </a:lnTo>
                  <a:lnTo>
                    <a:pt x="12" y="5"/>
                  </a:lnTo>
                  <a:lnTo>
                    <a:pt x="10" y="3"/>
                  </a:lnTo>
                  <a:lnTo>
                    <a:pt x="7" y="2"/>
                  </a:lnTo>
                  <a:lnTo>
                    <a:pt x="3"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44" name="Line 176"/>
            <p:cNvSpPr>
              <a:spLocks noChangeShapeType="1"/>
            </p:cNvSpPr>
            <p:nvPr/>
          </p:nvSpPr>
          <p:spPr bwMode="auto">
            <a:xfrm flipH="1">
              <a:off x="2960" y="3888"/>
              <a:ext cx="20"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5" name="Line 177"/>
            <p:cNvSpPr>
              <a:spLocks noChangeShapeType="1"/>
            </p:cNvSpPr>
            <p:nvPr/>
          </p:nvSpPr>
          <p:spPr bwMode="auto">
            <a:xfrm flipV="1">
              <a:off x="2931" y="3859"/>
              <a:ext cx="25" cy="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7490" name="Group 178"/>
          <p:cNvGrpSpPr>
            <a:grpSpLocks/>
          </p:cNvGrpSpPr>
          <p:nvPr/>
        </p:nvGrpSpPr>
        <p:grpSpPr bwMode="auto">
          <a:xfrm>
            <a:off x="5280025" y="1997075"/>
            <a:ext cx="900113" cy="1503363"/>
            <a:chOff x="3326" y="1258"/>
            <a:chExt cx="567" cy="947"/>
          </a:xfrm>
        </p:grpSpPr>
        <p:sp>
          <p:nvSpPr>
            <p:cNvPr id="115836" name="Line 179"/>
            <p:cNvSpPr>
              <a:spLocks noChangeShapeType="1"/>
            </p:cNvSpPr>
            <p:nvPr/>
          </p:nvSpPr>
          <p:spPr bwMode="auto">
            <a:xfrm flipH="1">
              <a:off x="3326" y="1258"/>
              <a:ext cx="567" cy="87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7" name="Freeform 180"/>
            <p:cNvSpPr>
              <a:spLocks/>
            </p:cNvSpPr>
            <p:nvPr/>
          </p:nvSpPr>
          <p:spPr bwMode="auto">
            <a:xfrm>
              <a:off x="3383" y="2109"/>
              <a:ext cx="48" cy="96"/>
            </a:xfrm>
            <a:custGeom>
              <a:avLst/>
              <a:gdLst>
                <a:gd name="T0" fmla="*/ 0 w 71"/>
                <a:gd name="T1" fmla="*/ 48 h 135"/>
                <a:gd name="T2" fmla="*/ 11 w 71"/>
                <a:gd name="T3" fmla="*/ 0 h 135"/>
                <a:gd name="T4" fmla="*/ 22 w 71"/>
                <a:gd name="T5" fmla="*/ 0 h 135"/>
                <a:gd name="T6" fmla="*/ 0 60000 65536"/>
                <a:gd name="T7" fmla="*/ 0 60000 65536"/>
                <a:gd name="T8" fmla="*/ 0 60000 65536"/>
              </a:gdLst>
              <a:ahLst/>
              <a:cxnLst>
                <a:cxn ang="T6">
                  <a:pos x="T0" y="T1"/>
                </a:cxn>
                <a:cxn ang="T7">
                  <a:pos x="T2" y="T3"/>
                </a:cxn>
                <a:cxn ang="T8">
                  <a:pos x="T4" y="T5"/>
                </a:cxn>
              </a:cxnLst>
              <a:rect l="0" t="0" r="r" b="b"/>
              <a:pathLst>
                <a:path w="71" h="135">
                  <a:moveTo>
                    <a:pt x="0" y="135"/>
                  </a:moveTo>
                  <a:lnTo>
                    <a:pt x="36" y="0"/>
                  </a:lnTo>
                  <a:lnTo>
                    <a:pt x="7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38" name="Freeform 181"/>
            <p:cNvSpPr>
              <a:spLocks/>
            </p:cNvSpPr>
            <p:nvPr/>
          </p:nvSpPr>
          <p:spPr bwMode="auto">
            <a:xfrm>
              <a:off x="3431" y="2109"/>
              <a:ext cx="15" cy="29"/>
            </a:xfrm>
            <a:custGeom>
              <a:avLst/>
              <a:gdLst>
                <a:gd name="T0" fmla="*/ 8 w 20"/>
                <a:gd name="T1" fmla="*/ 16 h 39"/>
                <a:gd name="T2" fmla="*/ 8 w 20"/>
                <a:gd name="T3" fmla="*/ 14 h 39"/>
                <a:gd name="T4" fmla="*/ 8 w 20"/>
                <a:gd name="T5" fmla="*/ 12 h 39"/>
                <a:gd name="T6" fmla="*/ 8 w 20"/>
                <a:gd name="T7" fmla="*/ 10 h 39"/>
                <a:gd name="T8" fmla="*/ 8 w 20"/>
                <a:gd name="T9" fmla="*/ 9 h 39"/>
                <a:gd name="T10" fmla="*/ 8 w 20"/>
                <a:gd name="T11" fmla="*/ 7 h 39"/>
                <a:gd name="T12" fmla="*/ 8 w 20"/>
                <a:gd name="T13" fmla="*/ 5 h 39"/>
                <a:gd name="T14" fmla="*/ 7 w 20"/>
                <a:gd name="T15" fmla="*/ 4 h 39"/>
                <a:gd name="T16" fmla="*/ 6 w 20"/>
                <a:gd name="T17" fmla="*/ 3 h 39"/>
                <a:gd name="T18" fmla="*/ 5 w 20"/>
                <a:gd name="T19" fmla="*/ 1 h 39"/>
                <a:gd name="T20" fmla="*/ 5 w 20"/>
                <a:gd name="T21" fmla="*/ 1 h 39"/>
                <a:gd name="T22" fmla="*/ 3 w 20"/>
                <a:gd name="T23" fmla="*/ 1 h 39"/>
                <a:gd name="T24" fmla="*/ 2 w 20"/>
                <a:gd name="T25" fmla="*/ 0 h 39"/>
                <a:gd name="T26" fmla="*/ 0 w 20"/>
                <a:gd name="T27" fmla="*/ 0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39">
                  <a:moveTo>
                    <a:pt x="17" y="39"/>
                  </a:moveTo>
                  <a:lnTo>
                    <a:pt x="18" y="35"/>
                  </a:lnTo>
                  <a:lnTo>
                    <a:pt x="20" y="30"/>
                  </a:lnTo>
                  <a:lnTo>
                    <a:pt x="20" y="26"/>
                  </a:lnTo>
                  <a:lnTo>
                    <a:pt x="20" y="21"/>
                  </a:lnTo>
                  <a:lnTo>
                    <a:pt x="18" y="17"/>
                  </a:lnTo>
                  <a:lnTo>
                    <a:pt x="17" y="14"/>
                  </a:lnTo>
                  <a:lnTo>
                    <a:pt x="16" y="10"/>
                  </a:lnTo>
                  <a:lnTo>
                    <a:pt x="14" y="7"/>
                  </a:lnTo>
                  <a:lnTo>
                    <a:pt x="12" y="4"/>
                  </a:lnTo>
                  <a:lnTo>
                    <a:pt x="10" y="2"/>
                  </a:lnTo>
                  <a:lnTo>
                    <a:pt x="7" y="1"/>
                  </a:lnTo>
                  <a:lnTo>
                    <a:pt x="4"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39" name="Line 182"/>
            <p:cNvSpPr>
              <a:spLocks noChangeShapeType="1"/>
            </p:cNvSpPr>
            <p:nvPr/>
          </p:nvSpPr>
          <p:spPr bwMode="auto">
            <a:xfrm flipH="1">
              <a:off x="3427" y="2138"/>
              <a:ext cx="14"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40" name="Line 183"/>
            <p:cNvSpPr>
              <a:spLocks noChangeShapeType="1"/>
            </p:cNvSpPr>
            <p:nvPr/>
          </p:nvSpPr>
          <p:spPr bwMode="auto">
            <a:xfrm flipH="1">
              <a:off x="3479" y="2066"/>
              <a:ext cx="15"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397496" name="Line 184"/>
          <p:cNvSpPr>
            <a:spLocks noChangeShapeType="1"/>
          </p:cNvSpPr>
          <p:nvPr/>
        </p:nvSpPr>
        <p:spPr bwMode="auto">
          <a:xfrm>
            <a:off x="5280025" y="3378200"/>
            <a:ext cx="0" cy="1779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7497" name="Group 185"/>
          <p:cNvGrpSpPr>
            <a:grpSpLocks/>
          </p:cNvGrpSpPr>
          <p:nvPr/>
        </p:nvGrpSpPr>
        <p:grpSpPr bwMode="auto">
          <a:xfrm>
            <a:off x="5087938" y="5157788"/>
            <a:ext cx="1092200" cy="633412"/>
            <a:chOff x="3205" y="3249"/>
            <a:chExt cx="688" cy="399"/>
          </a:xfrm>
        </p:grpSpPr>
        <p:sp>
          <p:nvSpPr>
            <p:cNvPr id="115832" name="Line 186"/>
            <p:cNvSpPr>
              <a:spLocks noChangeShapeType="1"/>
            </p:cNvSpPr>
            <p:nvPr/>
          </p:nvSpPr>
          <p:spPr bwMode="auto">
            <a:xfrm flipH="1" flipV="1">
              <a:off x="3326" y="3249"/>
              <a:ext cx="567" cy="399"/>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3" name="Freeform 187"/>
            <p:cNvSpPr>
              <a:spLocks/>
            </p:cNvSpPr>
            <p:nvPr/>
          </p:nvSpPr>
          <p:spPr bwMode="auto">
            <a:xfrm>
              <a:off x="3205" y="3249"/>
              <a:ext cx="49" cy="96"/>
            </a:xfrm>
            <a:custGeom>
              <a:avLst/>
              <a:gdLst>
                <a:gd name="T0" fmla="*/ 0 w 72"/>
                <a:gd name="T1" fmla="*/ 48 h 136"/>
                <a:gd name="T2" fmla="*/ 12 w 72"/>
                <a:gd name="T3" fmla="*/ 0 h 136"/>
                <a:gd name="T4" fmla="*/ 22 w 72"/>
                <a:gd name="T5" fmla="*/ 0 h 136"/>
                <a:gd name="T6" fmla="*/ 0 60000 65536"/>
                <a:gd name="T7" fmla="*/ 0 60000 65536"/>
                <a:gd name="T8" fmla="*/ 0 60000 65536"/>
              </a:gdLst>
              <a:ahLst/>
              <a:cxnLst>
                <a:cxn ang="T6">
                  <a:pos x="T0" y="T1"/>
                </a:cxn>
                <a:cxn ang="T7">
                  <a:pos x="T2" y="T3"/>
                </a:cxn>
                <a:cxn ang="T8">
                  <a:pos x="T4" y="T5"/>
                </a:cxn>
              </a:cxnLst>
              <a:rect l="0" t="0" r="r" b="b"/>
              <a:pathLst>
                <a:path w="72" h="136">
                  <a:moveTo>
                    <a:pt x="0" y="136"/>
                  </a:moveTo>
                  <a:lnTo>
                    <a:pt x="37" y="0"/>
                  </a:lnTo>
                  <a:lnTo>
                    <a:pt x="7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34" name="Freeform 188"/>
            <p:cNvSpPr>
              <a:spLocks/>
            </p:cNvSpPr>
            <p:nvPr/>
          </p:nvSpPr>
          <p:spPr bwMode="auto">
            <a:xfrm>
              <a:off x="3254" y="3249"/>
              <a:ext cx="14" cy="28"/>
            </a:xfrm>
            <a:custGeom>
              <a:avLst/>
              <a:gdLst>
                <a:gd name="T0" fmla="*/ 7 w 19"/>
                <a:gd name="T1" fmla="*/ 14 h 40"/>
                <a:gd name="T2" fmla="*/ 7 w 19"/>
                <a:gd name="T3" fmla="*/ 13 h 40"/>
                <a:gd name="T4" fmla="*/ 7 w 19"/>
                <a:gd name="T5" fmla="*/ 11 h 40"/>
                <a:gd name="T6" fmla="*/ 7 w 19"/>
                <a:gd name="T7" fmla="*/ 9 h 40"/>
                <a:gd name="T8" fmla="*/ 7 w 19"/>
                <a:gd name="T9" fmla="*/ 8 h 40"/>
                <a:gd name="T10" fmla="*/ 7 w 19"/>
                <a:gd name="T11" fmla="*/ 6 h 40"/>
                <a:gd name="T12" fmla="*/ 7 w 19"/>
                <a:gd name="T13" fmla="*/ 5 h 40"/>
                <a:gd name="T14" fmla="*/ 7 w 19"/>
                <a:gd name="T15" fmla="*/ 4 h 40"/>
                <a:gd name="T16" fmla="*/ 5 w 19"/>
                <a:gd name="T17" fmla="*/ 3 h 40"/>
                <a:gd name="T18" fmla="*/ 5 w 19"/>
                <a:gd name="T19" fmla="*/ 2 h 40"/>
                <a:gd name="T20" fmla="*/ 4 w 19"/>
                <a:gd name="T21" fmla="*/ 1 h 40"/>
                <a:gd name="T22" fmla="*/ 2 w 19"/>
                <a:gd name="T23" fmla="*/ 1 h 40"/>
                <a:gd name="T24" fmla="*/ 1 w 19"/>
                <a:gd name="T25" fmla="*/ 1 h 40"/>
                <a:gd name="T26" fmla="*/ 0 w 19"/>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9" h="40">
                  <a:moveTo>
                    <a:pt x="17" y="40"/>
                  </a:moveTo>
                  <a:lnTo>
                    <a:pt x="18" y="35"/>
                  </a:lnTo>
                  <a:lnTo>
                    <a:pt x="19" y="31"/>
                  </a:lnTo>
                  <a:lnTo>
                    <a:pt x="19" y="25"/>
                  </a:lnTo>
                  <a:lnTo>
                    <a:pt x="19" y="21"/>
                  </a:lnTo>
                  <a:lnTo>
                    <a:pt x="18" y="17"/>
                  </a:lnTo>
                  <a:lnTo>
                    <a:pt x="17" y="14"/>
                  </a:lnTo>
                  <a:lnTo>
                    <a:pt x="16" y="10"/>
                  </a:lnTo>
                  <a:lnTo>
                    <a:pt x="14" y="7"/>
                  </a:lnTo>
                  <a:lnTo>
                    <a:pt x="12" y="5"/>
                  </a:lnTo>
                  <a:lnTo>
                    <a:pt x="9" y="3"/>
                  </a:lnTo>
                  <a:lnTo>
                    <a:pt x="6" y="1"/>
                  </a:lnTo>
                  <a:lnTo>
                    <a:pt x="3"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35" name="Line 189"/>
            <p:cNvSpPr>
              <a:spLocks noChangeShapeType="1"/>
            </p:cNvSpPr>
            <p:nvPr/>
          </p:nvSpPr>
          <p:spPr bwMode="auto">
            <a:xfrm flipH="1">
              <a:off x="3249" y="3277"/>
              <a:ext cx="19" cy="6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7502" name="Group 190"/>
          <p:cNvGrpSpPr>
            <a:grpSpLocks/>
          </p:cNvGrpSpPr>
          <p:nvPr/>
        </p:nvGrpSpPr>
        <p:grpSpPr bwMode="auto">
          <a:xfrm>
            <a:off x="4829175" y="1684338"/>
            <a:ext cx="2182813" cy="1938337"/>
            <a:chOff x="3042" y="1061"/>
            <a:chExt cx="1375" cy="1221"/>
          </a:xfrm>
        </p:grpSpPr>
        <p:sp>
          <p:nvSpPr>
            <p:cNvPr id="115826" name="Line 191"/>
            <p:cNvSpPr>
              <a:spLocks noChangeShapeType="1"/>
            </p:cNvSpPr>
            <p:nvPr/>
          </p:nvSpPr>
          <p:spPr bwMode="auto">
            <a:xfrm>
              <a:off x="4354" y="2234"/>
              <a:ext cx="63" cy="4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7" name="Line 192"/>
            <p:cNvSpPr>
              <a:spLocks noChangeShapeType="1"/>
            </p:cNvSpPr>
            <p:nvPr/>
          </p:nvSpPr>
          <p:spPr bwMode="auto">
            <a:xfrm>
              <a:off x="3095" y="1254"/>
              <a:ext cx="62" cy="4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8" name="Freeform 193"/>
            <p:cNvSpPr>
              <a:spLocks/>
            </p:cNvSpPr>
            <p:nvPr/>
          </p:nvSpPr>
          <p:spPr bwMode="auto">
            <a:xfrm>
              <a:off x="3042" y="1061"/>
              <a:ext cx="63" cy="140"/>
            </a:xfrm>
            <a:custGeom>
              <a:avLst/>
              <a:gdLst>
                <a:gd name="T0" fmla="*/ 0 w 94"/>
                <a:gd name="T1" fmla="*/ 66 h 204"/>
                <a:gd name="T2" fmla="*/ 16 w 94"/>
                <a:gd name="T3" fmla="*/ 0 h 204"/>
                <a:gd name="T4" fmla="*/ 28 w 94"/>
                <a:gd name="T5" fmla="*/ 0 h 204"/>
                <a:gd name="T6" fmla="*/ 0 60000 65536"/>
                <a:gd name="T7" fmla="*/ 0 60000 65536"/>
                <a:gd name="T8" fmla="*/ 0 60000 65536"/>
              </a:gdLst>
              <a:ahLst/>
              <a:cxnLst>
                <a:cxn ang="T6">
                  <a:pos x="T0" y="T1"/>
                </a:cxn>
                <a:cxn ang="T7">
                  <a:pos x="T2" y="T3"/>
                </a:cxn>
                <a:cxn ang="T8">
                  <a:pos x="T4" y="T5"/>
                </a:cxn>
              </a:cxnLst>
              <a:rect l="0" t="0" r="r" b="b"/>
              <a:pathLst>
                <a:path w="94" h="204">
                  <a:moveTo>
                    <a:pt x="0" y="204"/>
                  </a:moveTo>
                  <a:lnTo>
                    <a:pt x="54" y="0"/>
                  </a:lnTo>
                  <a:lnTo>
                    <a:pt x="9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29" name="Freeform 194"/>
            <p:cNvSpPr>
              <a:spLocks/>
            </p:cNvSpPr>
            <p:nvPr/>
          </p:nvSpPr>
          <p:spPr bwMode="auto">
            <a:xfrm>
              <a:off x="3085" y="1061"/>
              <a:ext cx="39" cy="77"/>
            </a:xfrm>
            <a:custGeom>
              <a:avLst/>
              <a:gdLst>
                <a:gd name="T0" fmla="*/ 0 w 56"/>
                <a:gd name="T1" fmla="*/ 35 h 113"/>
                <a:gd name="T2" fmla="*/ 1 w 56"/>
                <a:gd name="T3" fmla="*/ 35 h 113"/>
                <a:gd name="T4" fmla="*/ 1 w 56"/>
                <a:gd name="T5" fmla="*/ 35 h 113"/>
                <a:gd name="T6" fmla="*/ 2 w 56"/>
                <a:gd name="T7" fmla="*/ 35 h 113"/>
                <a:gd name="T8" fmla="*/ 3 w 56"/>
                <a:gd name="T9" fmla="*/ 35 h 113"/>
                <a:gd name="T10" fmla="*/ 3 w 56"/>
                <a:gd name="T11" fmla="*/ 35 h 113"/>
                <a:gd name="T12" fmla="*/ 5 w 56"/>
                <a:gd name="T13" fmla="*/ 35 h 113"/>
                <a:gd name="T14" fmla="*/ 6 w 56"/>
                <a:gd name="T15" fmla="*/ 34 h 113"/>
                <a:gd name="T16" fmla="*/ 6 w 56"/>
                <a:gd name="T17" fmla="*/ 34 h 113"/>
                <a:gd name="T18" fmla="*/ 7 w 56"/>
                <a:gd name="T19" fmla="*/ 33 h 113"/>
                <a:gd name="T20" fmla="*/ 7 w 56"/>
                <a:gd name="T21" fmla="*/ 33 h 113"/>
                <a:gd name="T22" fmla="*/ 8 w 56"/>
                <a:gd name="T23" fmla="*/ 33 h 113"/>
                <a:gd name="T24" fmla="*/ 9 w 56"/>
                <a:gd name="T25" fmla="*/ 31 h 113"/>
                <a:gd name="T26" fmla="*/ 10 w 56"/>
                <a:gd name="T27" fmla="*/ 31 h 113"/>
                <a:gd name="T28" fmla="*/ 10 w 56"/>
                <a:gd name="T29" fmla="*/ 30 h 113"/>
                <a:gd name="T30" fmla="*/ 12 w 56"/>
                <a:gd name="T31" fmla="*/ 30 h 113"/>
                <a:gd name="T32" fmla="*/ 12 w 56"/>
                <a:gd name="T33" fmla="*/ 29 h 113"/>
                <a:gd name="T34" fmla="*/ 13 w 56"/>
                <a:gd name="T35" fmla="*/ 29 h 113"/>
                <a:gd name="T36" fmla="*/ 14 w 56"/>
                <a:gd name="T37" fmla="*/ 27 h 113"/>
                <a:gd name="T38" fmla="*/ 14 w 56"/>
                <a:gd name="T39" fmla="*/ 27 h 113"/>
                <a:gd name="T40" fmla="*/ 15 w 56"/>
                <a:gd name="T41" fmla="*/ 25 h 113"/>
                <a:gd name="T42" fmla="*/ 15 w 56"/>
                <a:gd name="T43" fmla="*/ 25 h 113"/>
                <a:gd name="T44" fmla="*/ 16 w 56"/>
                <a:gd name="T45" fmla="*/ 24 h 113"/>
                <a:gd name="T46" fmla="*/ 16 w 56"/>
                <a:gd name="T47" fmla="*/ 23 h 113"/>
                <a:gd name="T48" fmla="*/ 17 w 56"/>
                <a:gd name="T49" fmla="*/ 22 h 113"/>
                <a:gd name="T50" fmla="*/ 17 w 56"/>
                <a:gd name="T51" fmla="*/ 21 h 113"/>
                <a:gd name="T52" fmla="*/ 17 w 56"/>
                <a:gd name="T53" fmla="*/ 20 h 113"/>
                <a:gd name="T54" fmla="*/ 18 w 56"/>
                <a:gd name="T55" fmla="*/ 19 h 113"/>
                <a:gd name="T56" fmla="*/ 18 w 56"/>
                <a:gd name="T57" fmla="*/ 18 h 113"/>
                <a:gd name="T58" fmla="*/ 18 w 56"/>
                <a:gd name="T59" fmla="*/ 17 h 113"/>
                <a:gd name="T60" fmla="*/ 18 w 56"/>
                <a:gd name="T61" fmla="*/ 16 h 113"/>
                <a:gd name="T62" fmla="*/ 19 w 56"/>
                <a:gd name="T63" fmla="*/ 15 h 113"/>
                <a:gd name="T64" fmla="*/ 19 w 56"/>
                <a:gd name="T65" fmla="*/ 14 h 113"/>
                <a:gd name="T66" fmla="*/ 19 w 56"/>
                <a:gd name="T67" fmla="*/ 13 h 113"/>
                <a:gd name="T68" fmla="*/ 19 w 56"/>
                <a:gd name="T69" fmla="*/ 12 h 113"/>
                <a:gd name="T70" fmla="*/ 19 w 56"/>
                <a:gd name="T71" fmla="*/ 11 h 113"/>
                <a:gd name="T72" fmla="*/ 19 w 56"/>
                <a:gd name="T73" fmla="*/ 10 h 113"/>
                <a:gd name="T74" fmla="*/ 19 w 56"/>
                <a:gd name="T75" fmla="*/ 10 h 113"/>
                <a:gd name="T76" fmla="*/ 19 w 56"/>
                <a:gd name="T77" fmla="*/ 8 h 113"/>
                <a:gd name="T78" fmla="*/ 18 w 56"/>
                <a:gd name="T79" fmla="*/ 7 h 113"/>
                <a:gd name="T80" fmla="*/ 18 w 56"/>
                <a:gd name="T81" fmla="*/ 7 h 113"/>
                <a:gd name="T82" fmla="*/ 18 w 56"/>
                <a:gd name="T83" fmla="*/ 6 h 113"/>
                <a:gd name="T84" fmla="*/ 18 w 56"/>
                <a:gd name="T85" fmla="*/ 5 h 113"/>
                <a:gd name="T86" fmla="*/ 17 w 56"/>
                <a:gd name="T87" fmla="*/ 5 h 113"/>
                <a:gd name="T88" fmla="*/ 17 w 56"/>
                <a:gd name="T89" fmla="*/ 3 h 113"/>
                <a:gd name="T90" fmla="*/ 17 w 56"/>
                <a:gd name="T91" fmla="*/ 3 h 113"/>
                <a:gd name="T92" fmla="*/ 16 w 56"/>
                <a:gd name="T93" fmla="*/ 3 h 113"/>
                <a:gd name="T94" fmla="*/ 16 w 56"/>
                <a:gd name="T95" fmla="*/ 2 h 113"/>
                <a:gd name="T96" fmla="*/ 15 w 56"/>
                <a:gd name="T97" fmla="*/ 1 h 113"/>
                <a:gd name="T98" fmla="*/ 15 w 56"/>
                <a:gd name="T99" fmla="*/ 1 h 113"/>
                <a:gd name="T100" fmla="*/ 14 w 56"/>
                <a:gd name="T101" fmla="*/ 1 h 113"/>
                <a:gd name="T102" fmla="*/ 14 w 56"/>
                <a:gd name="T103" fmla="*/ 1 h 113"/>
                <a:gd name="T104" fmla="*/ 13 w 56"/>
                <a:gd name="T105" fmla="*/ 1 h 113"/>
                <a:gd name="T106" fmla="*/ 12 w 56"/>
                <a:gd name="T107" fmla="*/ 1 h 113"/>
                <a:gd name="T108" fmla="*/ 12 w 56"/>
                <a:gd name="T109" fmla="*/ 0 h 113"/>
                <a:gd name="T110" fmla="*/ 10 w 56"/>
                <a:gd name="T111" fmla="*/ 0 h 113"/>
                <a:gd name="T112" fmla="*/ 10 w 56"/>
                <a:gd name="T113" fmla="*/ 0 h 11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56" h="113">
                  <a:moveTo>
                    <a:pt x="0" y="113"/>
                  </a:moveTo>
                  <a:lnTo>
                    <a:pt x="2" y="113"/>
                  </a:lnTo>
                  <a:lnTo>
                    <a:pt x="4" y="113"/>
                  </a:lnTo>
                  <a:lnTo>
                    <a:pt x="6" y="112"/>
                  </a:lnTo>
                  <a:lnTo>
                    <a:pt x="8" y="112"/>
                  </a:lnTo>
                  <a:lnTo>
                    <a:pt x="10" y="111"/>
                  </a:lnTo>
                  <a:lnTo>
                    <a:pt x="14" y="110"/>
                  </a:lnTo>
                  <a:lnTo>
                    <a:pt x="16" y="109"/>
                  </a:lnTo>
                  <a:lnTo>
                    <a:pt x="18" y="108"/>
                  </a:lnTo>
                  <a:lnTo>
                    <a:pt x="20" y="106"/>
                  </a:lnTo>
                  <a:lnTo>
                    <a:pt x="22" y="105"/>
                  </a:lnTo>
                  <a:lnTo>
                    <a:pt x="25" y="102"/>
                  </a:lnTo>
                  <a:lnTo>
                    <a:pt x="27" y="100"/>
                  </a:lnTo>
                  <a:lnTo>
                    <a:pt x="30" y="98"/>
                  </a:lnTo>
                  <a:lnTo>
                    <a:pt x="32" y="96"/>
                  </a:lnTo>
                  <a:lnTo>
                    <a:pt x="34" y="94"/>
                  </a:lnTo>
                  <a:lnTo>
                    <a:pt x="36" y="92"/>
                  </a:lnTo>
                  <a:lnTo>
                    <a:pt x="38" y="90"/>
                  </a:lnTo>
                  <a:lnTo>
                    <a:pt x="40" y="86"/>
                  </a:lnTo>
                  <a:lnTo>
                    <a:pt x="41" y="83"/>
                  </a:lnTo>
                  <a:lnTo>
                    <a:pt x="43" y="81"/>
                  </a:lnTo>
                  <a:lnTo>
                    <a:pt x="46" y="78"/>
                  </a:lnTo>
                  <a:lnTo>
                    <a:pt x="47" y="75"/>
                  </a:lnTo>
                  <a:lnTo>
                    <a:pt x="48" y="73"/>
                  </a:lnTo>
                  <a:lnTo>
                    <a:pt x="50" y="69"/>
                  </a:lnTo>
                  <a:lnTo>
                    <a:pt x="51" y="66"/>
                  </a:lnTo>
                  <a:lnTo>
                    <a:pt x="52" y="63"/>
                  </a:lnTo>
                  <a:lnTo>
                    <a:pt x="53" y="60"/>
                  </a:lnTo>
                  <a:lnTo>
                    <a:pt x="54" y="57"/>
                  </a:lnTo>
                  <a:lnTo>
                    <a:pt x="55" y="53"/>
                  </a:lnTo>
                  <a:lnTo>
                    <a:pt x="55" y="50"/>
                  </a:lnTo>
                  <a:lnTo>
                    <a:pt x="56" y="47"/>
                  </a:lnTo>
                  <a:lnTo>
                    <a:pt x="56" y="44"/>
                  </a:lnTo>
                  <a:lnTo>
                    <a:pt x="56" y="41"/>
                  </a:lnTo>
                  <a:lnTo>
                    <a:pt x="56" y="37"/>
                  </a:lnTo>
                  <a:lnTo>
                    <a:pt x="56" y="35"/>
                  </a:lnTo>
                  <a:lnTo>
                    <a:pt x="56" y="32"/>
                  </a:lnTo>
                  <a:lnTo>
                    <a:pt x="56" y="29"/>
                  </a:lnTo>
                  <a:lnTo>
                    <a:pt x="56" y="27"/>
                  </a:lnTo>
                  <a:lnTo>
                    <a:pt x="55" y="24"/>
                  </a:lnTo>
                  <a:lnTo>
                    <a:pt x="55" y="21"/>
                  </a:lnTo>
                  <a:lnTo>
                    <a:pt x="54" y="19"/>
                  </a:lnTo>
                  <a:lnTo>
                    <a:pt x="53" y="16"/>
                  </a:lnTo>
                  <a:lnTo>
                    <a:pt x="52" y="14"/>
                  </a:lnTo>
                  <a:lnTo>
                    <a:pt x="51" y="12"/>
                  </a:lnTo>
                  <a:lnTo>
                    <a:pt x="50" y="11"/>
                  </a:lnTo>
                  <a:lnTo>
                    <a:pt x="48" y="9"/>
                  </a:lnTo>
                  <a:lnTo>
                    <a:pt x="47" y="7"/>
                  </a:lnTo>
                  <a:lnTo>
                    <a:pt x="46" y="5"/>
                  </a:lnTo>
                  <a:lnTo>
                    <a:pt x="43" y="4"/>
                  </a:lnTo>
                  <a:lnTo>
                    <a:pt x="41" y="3"/>
                  </a:lnTo>
                  <a:lnTo>
                    <a:pt x="40" y="2"/>
                  </a:lnTo>
                  <a:lnTo>
                    <a:pt x="38" y="1"/>
                  </a:lnTo>
                  <a:lnTo>
                    <a:pt x="36" y="1"/>
                  </a:lnTo>
                  <a:lnTo>
                    <a:pt x="34" y="0"/>
                  </a:lnTo>
                  <a:lnTo>
                    <a:pt x="32" y="0"/>
                  </a:lnTo>
                  <a:lnTo>
                    <a:pt x="3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30" name="Line 195"/>
            <p:cNvSpPr>
              <a:spLocks noChangeShapeType="1"/>
            </p:cNvSpPr>
            <p:nvPr/>
          </p:nvSpPr>
          <p:spPr bwMode="auto">
            <a:xfrm flipH="1">
              <a:off x="3056" y="1138"/>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31" name="Freeform 196"/>
            <p:cNvSpPr>
              <a:spLocks/>
            </p:cNvSpPr>
            <p:nvPr/>
          </p:nvSpPr>
          <p:spPr bwMode="auto">
            <a:xfrm>
              <a:off x="3167" y="1105"/>
              <a:ext cx="48" cy="101"/>
            </a:xfrm>
            <a:custGeom>
              <a:avLst/>
              <a:gdLst>
                <a:gd name="T0" fmla="*/ 1 w 71"/>
                <a:gd name="T1" fmla="*/ 0 h 143"/>
                <a:gd name="T2" fmla="*/ 0 w 71"/>
                <a:gd name="T3" fmla="*/ 50 h 143"/>
                <a:gd name="T4" fmla="*/ 22 w 71"/>
                <a:gd name="T5" fmla="*/ 0 h 143"/>
                <a:gd name="T6" fmla="*/ 0 60000 65536"/>
                <a:gd name="T7" fmla="*/ 0 60000 65536"/>
                <a:gd name="T8" fmla="*/ 0 60000 65536"/>
              </a:gdLst>
              <a:ahLst/>
              <a:cxnLst>
                <a:cxn ang="T6">
                  <a:pos x="T0" y="T1"/>
                </a:cxn>
                <a:cxn ang="T7">
                  <a:pos x="T2" y="T3"/>
                </a:cxn>
                <a:cxn ang="T8">
                  <a:pos x="T4" y="T5"/>
                </a:cxn>
              </a:cxnLst>
              <a:rect l="0" t="0" r="r" b="b"/>
              <a:pathLst>
                <a:path w="71" h="143">
                  <a:moveTo>
                    <a:pt x="4" y="0"/>
                  </a:moveTo>
                  <a:lnTo>
                    <a:pt x="0" y="143"/>
                  </a:lnTo>
                  <a:lnTo>
                    <a:pt x="71"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397509" name="Line 197"/>
          <p:cNvSpPr>
            <a:spLocks noChangeShapeType="1"/>
          </p:cNvSpPr>
          <p:nvPr/>
        </p:nvSpPr>
        <p:spPr bwMode="auto">
          <a:xfrm>
            <a:off x="5348288" y="2325688"/>
            <a:ext cx="0" cy="37084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7510" name="Line 198"/>
          <p:cNvSpPr>
            <a:spLocks noChangeShapeType="1"/>
          </p:cNvSpPr>
          <p:nvPr/>
        </p:nvSpPr>
        <p:spPr bwMode="auto">
          <a:xfrm>
            <a:off x="5761038" y="2646363"/>
            <a:ext cx="0" cy="28463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7511" name="Line 199"/>
          <p:cNvSpPr>
            <a:spLocks noChangeShapeType="1"/>
          </p:cNvSpPr>
          <p:nvPr/>
        </p:nvSpPr>
        <p:spPr bwMode="auto">
          <a:xfrm flipV="1">
            <a:off x="5348288" y="4524375"/>
            <a:ext cx="1152525" cy="15097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7512" name="Line 200"/>
          <p:cNvSpPr>
            <a:spLocks noChangeShapeType="1"/>
          </p:cNvSpPr>
          <p:nvPr/>
        </p:nvSpPr>
        <p:spPr bwMode="auto">
          <a:xfrm flipV="1">
            <a:off x="6500813" y="3225800"/>
            <a:ext cx="0" cy="1298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7514" name="Line 202"/>
          <p:cNvSpPr>
            <a:spLocks noChangeShapeType="1"/>
          </p:cNvSpPr>
          <p:nvPr/>
        </p:nvSpPr>
        <p:spPr bwMode="auto">
          <a:xfrm flipV="1">
            <a:off x="6180138" y="4524375"/>
            <a:ext cx="320675" cy="12668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397520" name="Line 208"/>
          <p:cNvSpPr>
            <a:spLocks noChangeShapeType="1"/>
          </p:cNvSpPr>
          <p:nvPr/>
        </p:nvSpPr>
        <p:spPr bwMode="auto">
          <a:xfrm>
            <a:off x="6156325" y="1989138"/>
            <a:ext cx="320675" cy="122872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397526" name="Group 214"/>
          <p:cNvGrpSpPr>
            <a:grpSpLocks/>
          </p:cNvGrpSpPr>
          <p:nvPr/>
        </p:nvGrpSpPr>
        <p:grpSpPr bwMode="auto">
          <a:xfrm>
            <a:off x="1547813" y="1341438"/>
            <a:ext cx="5616575" cy="5418137"/>
            <a:chOff x="975" y="845"/>
            <a:chExt cx="3538" cy="3413"/>
          </a:xfrm>
        </p:grpSpPr>
        <p:grpSp>
          <p:nvGrpSpPr>
            <p:cNvPr id="115762" name="Group 215"/>
            <p:cNvGrpSpPr>
              <a:grpSpLocks/>
            </p:cNvGrpSpPr>
            <p:nvPr/>
          </p:nvGrpSpPr>
          <p:grpSpPr bwMode="auto">
            <a:xfrm>
              <a:off x="975" y="845"/>
              <a:ext cx="3538" cy="3413"/>
              <a:chOff x="975" y="845"/>
              <a:chExt cx="3538" cy="3413"/>
            </a:xfrm>
          </p:grpSpPr>
          <p:sp>
            <p:nvSpPr>
              <p:cNvPr id="115764" name="Freeform 216"/>
              <p:cNvSpPr>
                <a:spLocks/>
              </p:cNvSpPr>
              <p:nvPr/>
            </p:nvSpPr>
            <p:spPr bwMode="auto">
              <a:xfrm>
                <a:off x="3864" y="1230"/>
                <a:ext cx="63" cy="57"/>
              </a:xfrm>
              <a:custGeom>
                <a:avLst/>
                <a:gdLst>
                  <a:gd name="T0" fmla="*/ 31 w 90"/>
                  <a:gd name="T1" fmla="*/ 12 h 89"/>
                  <a:gd name="T2" fmla="*/ 30 w 90"/>
                  <a:gd name="T3" fmla="*/ 10 h 89"/>
                  <a:gd name="T4" fmla="*/ 30 w 90"/>
                  <a:gd name="T5" fmla="*/ 8 h 89"/>
                  <a:gd name="T6" fmla="*/ 29 w 90"/>
                  <a:gd name="T7" fmla="*/ 7 h 89"/>
                  <a:gd name="T8" fmla="*/ 29 w 90"/>
                  <a:gd name="T9" fmla="*/ 6 h 89"/>
                  <a:gd name="T10" fmla="*/ 28 w 90"/>
                  <a:gd name="T11" fmla="*/ 4 h 89"/>
                  <a:gd name="T12" fmla="*/ 26 w 90"/>
                  <a:gd name="T13" fmla="*/ 3 h 89"/>
                  <a:gd name="T14" fmla="*/ 25 w 90"/>
                  <a:gd name="T15" fmla="*/ 2 h 89"/>
                  <a:gd name="T16" fmla="*/ 23 w 90"/>
                  <a:gd name="T17" fmla="*/ 1 h 89"/>
                  <a:gd name="T18" fmla="*/ 21 w 90"/>
                  <a:gd name="T19" fmla="*/ 1 h 89"/>
                  <a:gd name="T20" fmla="*/ 19 w 90"/>
                  <a:gd name="T21" fmla="*/ 1 h 89"/>
                  <a:gd name="T22" fmla="*/ 18 w 90"/>
                  <a:gd name="T23" fmla="*/ 0 h 89"/>
                  <a:gd name="T24" fmla="*/ 15 w 90"/>
                  <a:gd name="T25" fmla="*/ 0 h 89"/>
                  <a:gd name="T26" fmla="*/ 13 w 90"/>
                  <a:gd name="T27" fmla="*/ 0 h 89"/>
                  <a:gd name="T28" fmla="*/ 11 w 90"/>
                  <a:gd name="T29" fmla="*/ 1 h 89"/>
                  <a:gd name="T30" fmla="*/ 9 w 90"/>
                  <a:gd name="T31" fmla="*/ 1 h 89"/>
                  <a:gd name="T32" fmla="*/ 8 w 90"/>
                  <a:gd name="T33" fmla="*/ 1 h 89"/>
                  <a:gd name="T34" fmla="*/ 6 w 90"/>
                  <a:gd name="T35" fmla="*/ 2 h 89"/>
                  <a:gd name="T36" fmla="*/ 4 w 90"/>
                  <a:gd name="T37" fmla="*/ 3 h 89"/>
                  <a:gd name="T38" fmla="*/ 3 w 90"/>
                  <a:gd name="T39" fmla="*/ 4 h 89"/>
                  <a:gd name="T40" fmla="*/ 2 w 90"/>
                  <a:gd name="T41" fmla="*/ 6 h 89"/>
                  <a:gd name="T42" fmla="*/ 1 w 90"/>
                  <a:gd name="T43" fmla="*/ 7 h 89"/>
                  <a:gd name="T44" fmla="*/ 1 w 90"/>
                  <a:gd name="T45" fmla="*/ 8 h 89"/>
                  <a:gd name="T46" fmla="*/ 0 w 90"/>
                  <a:gd name="T47" fmla="*/ 10 h 89"/>
                  <a:gd name="T48" fmla="*/ 0 w 90"/>
                  <a:gd name="T49" fmla="*/ 12 h 89"/>
                  <a:gd name="T50" fmla="*/ 0 w 90"/>
                  <a:gd name="T51" fmla="*/ 13 h 89"/>
                  <a:gd name="T52" fmla="*/ 1 w 90"/>
                  <a:gd name="T53" fmla="*/ 15 h 89"/>
                  <a:gd name="T54" fmla="*/ 1 w 90"/>
                  <a:gd name="T55" fmla="*/ 16 h 89"/>
                  <a:gd name="T56" fmla="*/ 2 w 90"/>
                  <a:gd name="T57" fmla="*/ 18 h 89"/>
                  <a:gd name="T58" fmla="*/ 3 w 90"/>
                  <a:gd name="T59" fmla="*/ 19 h 89"/>
                  <a:gd name="T60" fmla="*/ 4 w 90"/>
                  <a:gd name="T61" fmla="*/ 20 h 89"/>
                  <a:gd name="T62" fmla="*/ 6 w 90"/>
                  <a:gd name="T63" fmla="*/ 21 h 89"/>
                  <a:gd name="T64" fmla="*/ 8 w 90"/>
                  <a:gd name="T65" fmla="*/ 22 h 89"/>
                  <a:gd name="T66" fmla="*/ 9 w 90"/>
                  <a:gd name="T67" fmla="*/ 22 h 89"/>
                  <a:gd name="T68" fmla="*/ 11 w 90"/>
                  <a:gd name="T69" fmla="*/ 23 h 89"/>
                  <a:gd name="T70" fmla="*/ 13 w 90"/>
                  <a:gd name="T71" fmla="*/ 24 h 89"/>
                  <a:gd name="T72" fmla="*/ 15 w 90"/>
                  <a:gd name="T73" fmla="*/ 24 h 89"/>
                  <a:gd name="T74" fmla="*/ 18 w 90"/>
                  <a:gd name="T75" fmla="*/ 24 h 89"/>
                  <a:gd name="T76" fmla="*/ 19 w 90"/>
                  <a:gd name="T77" fmla="*/ 23 h 89"/>
                  <a:gd name="T78" fmla="*/ 21 w 90"/>
                  <a:gd name="T79" fmla="*/ 22 h 89"/>
                  <a:gd name="T80" fmla="*/ 23 w 90"/>
                  <a:gd name="T81" fmla="*/ 22 h 89"/>
                  <a:gd name="T82" fmla="*/ 25 w 90"/>
                  <a:gd name="T83" fmla="*/ 21 h 89"/>
                  <a:gd name="T84" fmla="*/ 26 w 90"/>
                  <a:gd name="T85" fmla="*/ 20 h 89"/>
                  <a:gd name="T86" fmla="*/ 28 w 90"/>
                  <a:gd name="T87" fmla="*/ 19 h 89"/>
                  <a:gd name="T88" fmla="*/ 29 w 90"/>
                  <a:gd name="T89" fmla="*/ 18 h 89"/>
                  <a:gd name="T90" fmla="*/ 29 w 90"/>
                  <a:gd name="T91" fmla="*/ 16 h 89"/>
                  <a:gd name="T92" fmla="*/ 30 w 90"/>
                  <a:gd name="T93" fmla="*/ 15 h 89"/>
                  <a:gd name="T94" fmla="*/ 30 w 90"/>
                  <a:gd name="T95" fmla="*/ 13 h 89"/>
                  <a:gd name="T96" fmla="*/ 31 w 90"/>
                  <a:gd name="T97" fmla="*/ 12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89">
                    <a:moveTo>
                      <a:pt x="90" y="44"/>
                    </a:moveTo>
                    <a:lnTo>
                      <a:pt x="89" y="38"/>
                    </a:lnTo>
                    <a:lnTo>
                      <a:pt x="88" y="33"/>
                    </a:lnTo>
                    <a:lnTo>
                      <a:pt x="86" y="27"/>
                    </a:lnTo>
                    <a:lnTo>
                      <a:pt x="84" y="22"/>
                    </a:lnTo>
                    <a:lnTo>
                      <a:pt x="81" y="17"/>
                    </a:lnTo>
                    <a:lnTo>
                      <a:pt x="76" y="13"/>
                    </a:lnTo>
                    <a:lnTo>
                      <a:pt x="72" y="8"/>
                    </a:lnTo>
                    <a:lnTo>
                      <a:pt x="67" y="5"/>
                    </a:lnTo>
                    <a:lnTo>
                      <a:pt x="61" y="3"/>
                    </a:lnTo>
                    <a:lnTo>
                      <a:pt x="56" y="1"/>
                    </a:lnTo>
                    <a:lnTo>
                      <a:pt x="51" y="0"/>
                    </a:lnTo>
                    <a:lnTo>
                      <a:pt x="44" y="0"/>
                    </a:lnTo>
                    <a:lnTo>
                      <a:pt x="39" y="0"/>
                    </a:lnTo>
                    <a:lnTo>
                      <a:pt x="33" y="1"/>
                    </a:lnTo>
                    <a:lnTo>
                      <a:pt x="27" y="3"/>
                    </a:lnTo>
                    <a:lnTo>
                      <a:pt x="22" y="5"/>
                    </a:lnTo>
                    <a:lnTo>
                      <a:pt x="17" y="8"/>
                    </a:lnTo>
                    <a:lnTo>
                      <a:pt x="12" y="13"/>
                    </a:lnTo>
                    <a:lnTo>
                      <a:pt x="9" y="17"/>
                    </a:lnTo>
                    <a:lnTo>
                      <a:pt x="6" y="22"/>
                    </a:lnTo>
                    <a:lnTo>
                      <a:pt x="3" y="27"/>
                    </a:lnTo>
                    <a:lnTo>
                      <a:pt x="1" y="33"/>
                    </a:lnTo>
                    <a:lnTo>
                      <a:pt x="0" y="38"/>
                    </a:lnTo>
                    <a:lnTo>
                      <a:pt x="0" y="44"/>
                    </a:lnTo>
                    <a:lnTo>
                      <a:pt x="0" y="51"/>
                    </a:lnTo>
                    <a:lnTo>
                      <a:pt x="1" y="56"/>
                    </a:lnTo>
                    <a:lnTo>
                      <a:pt x="3" y="61"/>
                    </a:lnTo>
                    <a:lnTo>
                      <a:pt x="6" y="67"/>
                    </a:lnTo>
                    <a:lnTo>
                      <a:pt x="9" y="72"/>
                    </a:lnTo>
                    <a:lnTo>
                      <a:pt x="12" y="76"/>
                    </a:lnTo>
                    <a:lnTo>
                      <a:pt x="17" y="81"/>
                    </a:lnTo>
                    <a:lnTo>
                      <a:pt x="22" y="84"/>
                    </a:lnTo>
                    <a:lnTo>
                      <a:pt x="27" y="86"/>
                    </a:lnTo>
                    <a:lnTo>
                      <a:pt x="33" y="88"/>
                    </a:lnTo>
                    <a:lnTo>
                      <a:pt x="39" y="89"/>
                    </a:lnTo>
                    <a:lnTo>
                      <a:pt x="44" y="89"/>
                    </a:lnTo>
                    <a:lnTo>
                      <a:pt x="51" y="89"/>
                    </a:lnTo>
                    <a:lnTo>
                      <a:pt x="56" y="88"/>
                    </a:lnTo>
                    <a:lnTo>
                      <a:pt x="61" y="86"/>
                    </a:lnTo>
                    <a:lnTo>
                      <a:pt x="67" y="84"/>
                    </a:lnTo>
                    <a:lnTo>
                      <a:pt x="72" y="81"/>
                    </a:lnTo>
                    <a:lnTo>
                      <a:pt x="76" y="76"/>
                    </a:lnTo>
                    <a:lnTo>
                      <a:pt x="81" y="72"/>
                    </a:lnTo>
                    <a:lnTo>
                      <a:pt x="84" y="67"/>
                    </a:lnTo>
                    <a:lnTo>
                      <a:pt x="86" y="61"/>
                    </a:lnTo>
                    <a:lnTo>
                      <a:pt x="88" y="56"/>
                    </a:lnTo>
                    <a:lnTo>
                      <a:pt x="89" y="51"/>
                    </a:lnTo>
                    <a:lnTo>
                      <a:pt x="90" y="44"/>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5765" name="Freeform 217"/>
              <p:cNvSpPr>
                <a:spLocks/>
              </p:cNvSpPr>
              <p:nvPr/>
            </p:nvSpPr>
            <p:spPr bwMode="auto">
              <a:xfrm>
                <a:off x="3864" y="3614"/>
                <a:ext cx="63" cy="62"/>
              </a:xfrm>
              <a:custGeom>
                <a:avLst/>
                <a:gdLst>
                  <a:gd name="T0" fmla="*/ 31 w 90"/>
                  <a:gd name="T1" fmla="*/ 14 h 91"/>
                  <a:gd name="T2" fmla="*/ 30 w 90"/>
                  <a:gd name="T3" fmla="*/ 12 h 91"/>
                  <a:gd name="T4" fmla="*/ 30 w 90"/>
                  <a:gd name="T5" fmla="*/ 11 h 91"/>
                  <a:gd name="T6" fmla="*/ 29 w 90"/>
                  <a:gd name="T7" fmla="*/ 9 h 91"/>
                  <a:gd name="T8" fmla="*/ 29 w 90"/>
                  <a:gd name="T9" fmla="*/ 7 h 91"/>
                  <a:gd name="T10" fmla="*/ 28 w 90"/>
                  <a:gd name="T11" fmla="*/ 5 h 91"/>
                  <a:gd name="T12" fmla="*/ 26 w 90"/>
                  <a:gd name="T13" fmla="*/ 5 h 91"/>
                  <a:gd name="T14" fmla="*/ 25 w 90"/>
                  <a:gd name="T15" fmla="*/ 3 h 91"/>
                  <a:gd name="T16" fmla="*/ 23 w 90"/>
                  <a:gd name="T17" fmla="*/ 2 h 91"/>
                  <a:gd name="T18" fmla="*/ 21 w 90"/>
                  <a:gd name="T19" fmla="*/ 1 h 91"/>
                  <a:gd name="T20" fmla="*/ 19 w 90"/>
                  <a:gd name="T21" fmla="*/ 1 h 91"/>
                  <a:gd name="T22" fmla="*/ 18 w 90"/>
                  <a:gd name="T23" fmla="*/ 1 h 91"/>
                  <a:gd name="T24" fmla="*/ 15 w 90"/>
                  <a:gd name="T25" fmla="*/ 0 h 91"/>
                  <a:gd name="T26" fmla="*/ 13 w 90"/>
                  <a:gd name="T27" fmla="*/ 1 h 91"/>
                  <a:gd name="T28" fmla="*/ 11 w 90"/>
                  <a:gd name="T29" fmla="*/ 1 h 91"/>
                  <a:gd name="T30" fmla="*/ 9 w 90"/>
                  <a:gd name="T31" fmla="*/ 1 h 91"/>
                  <a:gd name="T32" fmla="*/ 8 w 90"/>
                  <a:gd name="T33" fmla="*/ 2 h 91"/>
                  <a:gd name="T34" fmla="*/ 6 w 90"/>
                  <a:gd name="T35" fmla="*/ 3 h 91"/>
                  <a:gd name="T36" fmla="*/ 4 w 90"/>
                  <a:gd name="T37" fmla="*/ 5 h 91"/>
                  <a:gd name="T38" fmla="*/ 3 w 90"/>
                  <a:gd name="T39" fmla="*/ 5 h 91"/>
                  <a:gd name="T40" fmla="*/ 2 w 90"/>
                  <a:gd name="T41" fmla="*/ 7 h 91"/>
                  <a:gd name="T42" fmla="*/ 1 w 90"/>
                  <a:gd name="T43" fmla="*/ 9 h 91"/>
                  <a:gd name="T44" fmla="*/ 1 w 90"/>
                  <a:gd name="T45" fmla="*/ 11 h 91"/>
                  <a:gd name="T46" fmla="*/ 0 w 90"/>
                  <a:gd name="T47" fmla="*/ 12 h 91"/>
                  <a:gd name="T48" fmla="*/ 0 w 90"/>
                  <a:gd name="T49" fmla="*/ 14 h 91"/>
                  <a:gd name="T50" fmla="*/ 0 w 90"/>
                  <a:gd name="T51" fmla="*/ 16 h 91"/>
                  <a:gd name="T52" fmla="*/ 1 w 90"/>
                  <a:gd name="T53" fmla="*/ 18 h 91"/>
                  <a:gd name="T54" fmla="*/ 1 w 90"/>
                  <a:gd name="T55" fmla="*/ 20 h 91"/>
                  <a:gd name="T56" fmla="*/ 2 w 90"/>
                  <a:gd name="T57" fmla="*/ 21 h 91"/>
                  <a:gd name="T58" fmla="*/ 3 w 90"/>
                  <a:gd name="T59" fmla="*/ 23 h 91"/>
                  <a:gd name="T60" fmla="*/ 4 w 90"/>
                  <a:gd name="T61" fmla="*/ 25 h 91"/>
                  <a:gd name="T62" fmla="*/ 6 w 90"/>
                  <a:gd name="T63" fmla="*/ 25 h 91"/>
                  <a:gd name="T64" fmla="*/ 8 w 90"/>
                  <a:gd name="T65" fmla="*/ 27 h 91"/>
                  <a:gd name="T66" fmla="*/ 9 w 90"/>
                  <a:gd name="T67" fmla="*/ 27 h 91"/>
                  <a:gd name="T68" fmla="*/ 11 w 90"/>
                  <a:gd name="T69" fmla="*/ 29 h 91"/>
                  <a:gd name="T70" fmla="*/ 13 w 90"/>
                  <a:gd name="T71" fmla="*/ 29 h 91"/>
                  <a:gd name="T72" fmla="*/ 15 w 90"/>
                  <a:gd name="T73" fmla="*/ 29 h 91"/>
                  <a:gd name="T74" fmla="*/ 18 w 90"/>
                  <a:gd name="T75" fmla="*/ 29 h 91"/>
                  <a:gd name="T76" fmla="*/ 19 w 90"/>
                  <a:gd name="T77" fmla="*/ 29 h 91"/>
                  <a:gd name="T78" fmla="*/ 21 w 90"/>
                  <a:gd name="T79" fmla="*/ 27 h 91"/>
                  <a:gd name="T80" fmla="*/ 23 w 90"/>
                  <a:gd name="T81" fmla="*/ 27 h 91"/>
                  <a:gd name="T82" fmla="*/ 25 w 90"/>
                  <a:gd name="T83" fmla="*/ 25 h 91"/>
                  <a:gd name="T84" fmla="*/ 26 w 90"/>
                  <a:gd name="T85" fmla="*/ 25 h 91"/>
                  <a:gd name="T86" fmla="*/ 28 w 90"/>
                  <a:gd name="T87" fmla="*/ 23 h 91"/>
                  <a:gd name="T88" fmla="*/ 29 w 90"/>
                  <a:gd name="T89" fmla="*/ 21 h 91"/>
                  <a:gd name="T90" fmla="*/ 29 w 90"/>
                  <a:gd name="T91" fmla="*/ 20 h 91"/>
                  <a:gd name="T92" fmla="*/ 30 w 90"/>
                  <a:gd name="T93" fmla="*/ 18 h 91"/>
                  <a:gd name="T94" fmla="*/ 30 w 90"/>
                  <a:gd name="T95" fmla="*/ 16 h 91"/>
                  <a:gd name="T96" fmla="*/ 31 w 90"/>
                  <a:gd name="T97" fmla="*/ 14 h 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91">
                    <a:moveTo>
                      <a:pt x="90" y="46"/>
                    </a:moveTo>
                    <a:lnTo>
                      <a:pt x="89" y="40"/>
                    </a:lnTo>
                    <a:lnTo>
                      <a:pt x="88" y="34"/>
                    </a:lnTo>
                    <a:lnTo>
                      <a:pt x="86" y="28"/>
                    </a:lnTo>
                    <a:lnTo>
                      <a:pt x="84" y="24"/>
                    </a:lnTo>
                    <a:lnTo>
                      <a:pt x="81" y="18"/>
                    </a:lnTo>
                    <a:lnTo>
                      <a:pt x="76" y="14"/>
                    </a:lnTo>
                    <a:lnTo>
                      <a:pt x="72" y="10"/>
                    </a:lnTo>
                    <a:lnTo>
                      <a:pt x="67" y="6"/>
                    </a:lnTo>
                    <a:lnTo>
                      <a:pt x="61" y="4"/>
                    </a:lnTo>
                    <a:lnTo>
                      <a:pt x="56" y="2"/>
                    </a:lnTo>
                    <a:lnTo>
                      <a:pt x="51" y="1"/>
                    </a:lnTo>
                    <a:lnTo>
                      <a:pt x="44" y="0"/>
                    </a:lnTo>
                    <a:lnTo>
                      <a:pt x="39" y="1"/>
                    </a:lnTo>
                    <a:lnTo>
                      <a:pt x="33" y="2"/>
                    </a:lnTo>
                    <a:lnTo>
                      <a:pt x="27" y="4"/>
                    </a:lnTo>
                    <a:lnTo>
                      <a:pt x="22" y="6"/>
                    </a:lnTo>
                    <a:lnTo>
                      <a:pt x="17" y="10"/>
                    </a:lnTo>
                    <a:lnTo>
                      <a:pt x="12" y="14"/>
                    </a:lnTo>
                    <a:lnTo>
                      <a:pt x="9" y="18"/>
                    </a:lnTo>
                    <a:lnTo>
                      <a:pt x="6" y="24"/>
                    </a:lnTo>
                    <a:lnTo>
                      <a:pt x="3" y="28"/>
                    </a:lnTo>
                    <a:lnTo>
                      <a:pt x="1" y="34"/>
                    </a:lnTo>
                    <a:lnTo>
                      <a:pt x="0" y="40"/>
                    </a:lnTo>
                    <a:lnTo>
                      <a:pt x="0" y="46"/>
                    </a:lnTo>
                    <a:lnTo>
                      <a:pt x="0" y="51"/>
                    </a:lnTo>
                    <a:lnTo>
                      <a:pt x="1" y="58"/>
                    </a:lnTo>
                    <a:lnTo>
                      <a:pt x="3" y="63"/>
                    </a:lnTo>
                    <a:lnTo>
                      <a:pt x="6" y="68"/>
                    </a:lnTo>
                    <a:lnTo>
                      <a:pt x="9" y="74"/>
                    </a:lnTo>
                    <a:lnTo>
                      <a:pt x="12" y="78"/>
                    </a:lnTo>
                    <a:lnTo>
                      <a:pt x="17" y="81"/>
                    </a:lnTo>
                    <a:lnTo>
                      <a:pt x="22" y="84"/>
                    </a:lnTo>
                    <a:lnTo>
                      <a:pt x="27" y="87"/>
                    </a:lnTo>
                    <a:lnTo>
                      <a:pt x="33" y="90"/>
                    </a:lnTo>
                    <a:lnTo>
                      <a:pt x="39" y="91"/>
                    </a:lnTo>
                    <a:lnTo>
                      <a:pt x="44" y="91"/>
                    </a:lnTo>
                    <a:lnTo>
                      <a:pt x="51" y="91"/>
                    </a:lnTo>
                    <a:lnTo>
                      <a:pt x="56" y="90"/>
                    </a:lnTo>
                    <a:lnTo>
                      <a:pt x="61" y="87"/>
                    </a:lnTo>
                    <a:lnTo>
                      <a:pt x="67" y="84"/>
                    </a:lnTo>
                    <a:lnTo>
                      <a:pt x="72" y="81"/>
                    </a:lnTo>
                    <a:lnTo>
                      <a:pt x="76" y="78"/>
                    </a:lnTo>
                    <a:lnTo>
                      <a:pt x="81" y="74"/>
                    </a:lnTo>
                    <a:lnTo>
                      <a:pt x="84" y="68"/>
                    </a:lnTo>
                    <a:lnTo>
                      <a:pt x="86" y="63"/>
                    </a:lnTo>
                    <a:lnTo>
                      <a:pt x="88" y="58"/>
                    </a:lnTo>
                    <a:lnTo>
                      <a:pt x="89" y="51"/>
                    </a:lnTo>
                    <a:lnTo>
                      <a:pt x="90" y="46"/>
                    </a:lnTo>
                    <a:close/>
                  </a:path>
                </a:pathLst>
              </a:custGeom>
              <a:solidFill>
                <a:srgbClr val="FF0000"/>
              </a:solidFill>
              <a:ln w="19050" cmpd="sng">
                <a:solidFill>
                  <a:srgbClr val="FF0000"/>
                </a:solidFill>
                <a:prstDash val="solid"/>
                <a:round/>
                <a:headEnd/>
                <a:tailEnd/>
              </a:ln>
            </p:spPr>
            <p:txBody>
              <a:bodyPr/>
              <a:lstStyle/>
              <a:p>
                <a:endParaRPr lang="zh-CN" altLang="en-US"/>
              </a:p>
            </p:txBody>
          </p:sp>
          <p:grpSp>
            <p:nvGrpSpPr>
              <p:cNvPr id="115766" name="Group 218"/>
              <p:cNvGrpSpPr>
                <a:grpSpLocks/>
              </p:cNvGrpSpPr>
              <p:nvPr/>
            </p:nvGrpSpPr>
            <p:grpSpPr bwMode="auto">
              <a:xfrm>
                <a:off x="975" y="845"/>
                <a:ext cx="3538" cy="3413"/>
                <a:chOff x="975" y="845"/>
                <a:chExt cx="3538" cy="3413"/>
              </a:xfrm>
            </p:grpSpPr>
            <p:sp>
              <p:nvSpPr>
                <p:cNvPr id="115774" name="Line 219"/>
                <p:cNvSpPr>
                  <a:spLocks noChangeShapeType="1"/>
                </p:cNvSpPr>
                <p:nvPr/>
              </p:nvSpPr>
              <p:spPr bwMode="auto">
                <a:xfrm flipV="1">
                  <a:off x="1230" y="2946"/>
                  <a:ext cx="1701" cy="50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75" name="Line 220"/>
                <p:cNvSpPr>
                  <a:spLocks noChangeShapeType="1"/>
                </p:cNvSpPr>
                <p:nvPr/>
              </p:nvSpPr>
              <p:spPr bwMode="auto">
                <a:xfrm>
                  <a:off x="3210" y="1340"/>
                  <a:ext cx="0" cy="18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76" name="Line 221"/>
                <p:cNvSpPr>
                  <a:spLocks noChangeShapeType="1"/>
                </p:cNvSpPr>
                <p:nvPr/>
              </p:nvSpPr>
              <p:spPr bwMode="auto">
                <a:xfrm>
                  <a:off x="4301" y="2196"/>
                  <a:ext cx="0" cy="5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777" name="Group 222"/>
                <p:cNvGrpSpPr>
                  <a:grpSpLocks/>
                </p:cNvGrpSpPr>
                <p:nvPr/>
              </p:nvGrpSpPr>
              <p:grpSpPr bwMode="auto">
                <a:xfrm>
                  <a:off x="975" y="845"/>
                  <a:ext cx="3538" cy="3413"/>
                  <a:chOff x="975" y="845"/>
                  <a:chExt cx="3538" cy="3413"/>
                </a:xfrm>
              </p:grpSpPr>
              <p:sp>
                <p:nvSpPr>
                  <p:cNvPr id="115778" name="Line 223"/>
                  <p:cNvSpPr>
                    <a:spLocks noChangeShapeType="1"/>
                  </p:cNvSpPr>
                  <p:nvPr/>
                </p:nvSpPr>
                <p:spPr bwMode="auto">
                  <a:xfrm>
                    <a:off x="975" y="2701"/>
                    <a:ext cx="35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79" name="Line 224"/>
                  <p:cNvSpPr>
                    <a:spLocks noChangeShapeType="1"/>
                  </p:cNvSpPr>
                  <p:nvPr/>
                </p:nvSpPr>
                <p:spPr bwMode="auto">
                  <a:xfrm flipV="1">
                    <a:off x="1230" y="1826"/>
                    <a:ext cx="1701" cy="663"/>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0" name="Line 225"/>
                  <p:cNvSpPr>
                    <a:spLocks noChangeShapeType="1"/>
                  </p:cNvSpPr>
                  <p:nvPr/>
                </p:nvSpPr>
                <p:spPr bwMode="auto">
                  <a:xfrm flipH="1" flipV="1">
                    <a:off x="2215" y="980"/>
                    <a:ext cx="716" cy="84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1" name="Line 226"/>
                  <p:cNvSpPr>
                    <a:spLocks noChangeShapeType="1"/>
                  </p:cNvSpPr>
                  <p:nvPr/>
                </p:nvSpPr>
                <p:spPr bwMode="auto">
                  <a:xfrm flipH="1">
                    <a:off x="1230" y="980"/>
                    <a:ext cx="985" cy="150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2" name="Line 227"/>
                  <p:cNvSpPr>
                    <a:spLocks noChangeShapeType="1"/>
                  </p:cNvSpPr>
                  <p:nvPr/>
                </p:nvSpPr>
                <p:spPr bwMode="auto">
                  <a:xfrm>
                    <a:off x="1230" y="2489"/>
                    <a:ext cx="0" cy="9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3" name="Line 228"/>
                  <p:cNvSpPr>
                    <a:spLocks noChangeShapeType="1"/>
                  </p:cNvSpPr>
                  <p:nvPr/>
                </p:nvSpPr>
                <p:spPr bwMode="auto">
                  <a:xfrm flipH="1">
                    <a:off x="2215" y="2946"/>
                    <a:ext cx="716" cy="118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4" name="Line 229"/>
                  <p:cNvSpPr>
                    <a:spLocks noChangeShapeType="1"/>
                  </p:cNvSpPr>
                  <p:nvPr/>
                </p:nvSpPr>
                <p:spPr bwMode="auto">
                  <a:xfrm flipH="1" flipV="1">
                    <a:off x="1230" y="3446"/>
                    <a:ext cx="985" cy="68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5" name="Line 230"/>
                  <p:cNvSpPr>
                    <a:spLocks noChangeShapeType="1"/>
                  </p:cNvSpPr>
                  <p:nvPr/>
                </p:nvSpPr>
                <p:spPr bwMode="auto">
                  <a:xfrm>
                    <a:off x="3210" y="1340"/>
                    <a:ext cx="1091" cy="85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6" name="Line 231"/>
                  <p:cNvSpPr>
                    <a:spLocks noChangeShapeType="1"/>
                  </p:cNvSpPr>
                  <p:nvPr/>
                </p:nvSpPr>
                <p:spPr bwMode="auto">
                  <a:xfrm flipV="1">
                    <a:off x="3210" y="2768"/>
                    <a:ext cx="1091" cy="423"/>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7" name="Line 232"/>
                  <p:cNvSpPr>
                    <a:spLocks noChangeShapeType="1"/>
                  </p:cNvSpPr>
                  <p:nvPr/>
                </p:nvSpPr>
                <p:spPr bwMode="auto">
                  <a:xfrm>
                    <a:off x="2931" y="1826"/>
                    <a:ext cx="0" cy="112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8" name="Line 233"/>
                  <p:cNvSpPr>
                    <a:spLocks noChangeShapeType="1"/>
                  </p:cNvSpPr>
                  <p:nvPr/>
                </p:nvSpPr>
                <p:spPr bwMode="auto">
                  <a:xfrm>
                    <a:off x="2215" y="980"/>
                    <a:ext cx="0" cy="315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89" name="Freeform 234"/>
                  <p:cNvSpPr>
                    <a:spLocks/>
                  </p:cNvSpPr>
                  <p:nvPr/>
                </p:nvSpPr>
                <p:spPr bwMode="auto">
                  <a:xfrm>
                    <a:off x="2677" y="1749"/>
                    <a:ext cx="62" cy="91"/>
                  </a:xfrm>
                  <a:custGeom>
                    <a:avLst/>
                    <a:gdLst>
                      <a:gd name="T0" fmla="*/ 31 w 87"/>
                      <a:gd name="T1" fmla="*/ 5 h 135"/>
                      <a:gd name="T2" fmla="*/ 31 w 87"/>
                      <a:gd name="T3" fmla="*/ 4 h 135"/>
                      <a:gd name="T4" fmla="*/ 31 w 87"/>
                      <a:gd name="T5" fmla="*/ 2 h 135"/>
                      <a:gd name="T6" fmla="*/ 30 w 87"/>
                      <a:gd name="T7" fmla="*/ 1 h 135"/>
                      <a:gd name="T8" fmla="*/ 29 w 87"/>
                      <a:gd name="T9" fmla="*/ 1 h 135"/>
                      <a:gd name="T10" fmla="*/ 29 w 87"/>
                      <a:gd name="T11" fmla="*/ 0 h 135"/>
                      <a:gd name="T12" fmla="*/ 26 w 87"/>
                      <a:gd name="T13" fmla="*/ 0 h 135"/>
                      <a:gd name="T14" fmla="*/ 22 w 87"/>
                      <a:gd name="T15" fmla="*/ 0 h 135"/>
                      <a:gd name="T16" fmla="*/ 19 w 87"/>
                      <a:gd name="T17" fmla="*/ 1 h 135"/>
                      <a:gd name="T18" fmla="*/ 17 w 87"/>
                      <a:gd name="T19" fmla="*/ 1 h 135"/>
                      <a:gd name="T20" fmla="*/ 15 w 87"/>
                      <a:gd name="T21" fmla="*/ 1 h 135"/>
                      <a:gd name="T22" fmla="*/ 14 w 87"/>
                      <a:gd name="T23" fmla="*/ 2 h 135"/>
                      <a:gd name="T24" fmla="*/ 11 w 87"/>
                      <a:gd name="T25" fmla="*/ 4 h 135"/>
                      <a:gd name="T26" fmla="*/ 10 w 87"/>
                      <a:gd name="T27" fmla="*/ 5 h 135"/>
                      <a:gd name="T28" fmla="*/ 7 w 87"/>
                      <a:gd name="T29" fmla="*/ 9 h 135"/>
                      <a:gd name="T30" fmla="*/ 6 w 87"/>
                      <a:gd name="T31" fmla="*/ 12 h 135"/>
                      <a:gd name="T32" fmla="*/ 3 w 87"/>
                      <a:gd name="T33" fmla="*/ 22 h 135"/>
                      <a:gd name="T34" fmla="*/ 1 w 87"/>
                      <a:gd name="T35" fmla="*/ 28 h 135"/>
                      <a:gd name="T36" fmla="*/ 1 w 87"/>
                      <a:gd name="T37" fmla="*/ 32 h 135"/>
                      <a:gd name="T38" fmla="*/ 0 w 87"/>
                      <a:gd name="T39" fmla="*/ 34 h 135"/>
                      <a:gd name="T40" fmla="*/ 1 w 87"/>
                      <a:gd name="T41" fmla="*/ 36 h 135"/>
                      <a:gd name="T42" fmla="*/ 1 w 87"/>
                      <a:gd name="T43" fmla="*/ 37 h 135"/>
                      <a:gd name="T44" fmla="*/ 1 w 87"/>
                      <a:gd name="T45" fmla="*/ 39 h 135"/>
                      <a:gd name="T46" fmla="*/ 3 w 87"/>
                      <a:gd name="T47" fmla="*/ 40 h 135"/>
                      <a:gd name="T48" fmla="*/ 3 w 87"/>
                      <a:gd name="T49" fmla="*/ 41 h 135"/>
                      <a:gd name="T50" fmla="*/ 4 w 87"/>
                      <a:gd name="T51" fmla="*/ 41 h 135"/>
                      <a:gd name="T52" fmla="*/ 6 w 87"/>
                      <a:gd name="T53" fmla="*/ 41 h 135"/>
                      <a:gd name="T54" fmla="*/ 8 w 87"/>
                      <a:gd name="T55" fmla="*/ 41 h 135"/>
                      <a:gd name="T56" fmla="*/ 13 w 87"/>
                      <a:gd name="T57" fmla="*/ 41 h 135"/>
                      <a:gd name="T58" fmla="*/ 14 w 87"/>
                      <a:gd name="T59" fmla="*/ 41 h 135"/>
                      <a:gd name="T60" fmla="*/ 15 w 87"/>
                      <a:gd name="T61" fmla="*/ 41 h 135"/>
                      <a:gd name="T62" fmla="*/ 16 w 87"/>
                      <a:gd name="T63" fmla="*/ 41 h 135"/>
                      <a:gd name="T64" fmla="*/ 19 w 87"/>
                      <a:gd name="T65" fmla="*/ 40 h 135"/>
                      <a:gd name="T66" fmla="*/ 19 w 87"/>
                      <a:gd name="T67" fmla="*/ 38 h 135"/>
                      <a:gd name="T68" fmla="*/ 21 w 87"/>
                      <a:gd name="T69" fmla="*/ 37 h 135"/>
                      <a:gd name="T70" fmla="*/ 21 w 87"/>
                      <a:gd name="T71" fmla="*/ 36 h 135"/>
                      <a:gd name="T72" fmla="*/ 24 w 87"/>
                      <a:gd name="T73" fmla="*/ 32 h 135"/>
                      <a:gd name="T74" fmla="*/ 25 w 87"/>
                      <a:gd name="T75" fmla="*/ 26 h 135"/>
                      <a:gd name="T76" fmla="*/ 27 w 87"/>
                      <a:gd name="T77" fmla="*/ 19 h 135"/>
                      <a:gd name="T78" fmla="*/ 29 w 87"/>
                      <a:gd name="T79" fmla="*/ 12 h 135"/>
                      <a:gd name="T80" fmla="*/ 31 w 87"/>
                      <a:gd name="T81" fmla="*/ 5 h 1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7" h="135">
                        <a:moveTo>
                          <a:pt x="86" y="18"/>
                        </a:moveTo>
                        <a:lnTo>
                          <a:pt x="86" y="16"/>
                        </a:lnTo>
                        <a:lnTo>
                          <a:pt x="87" y="15"/>
                        </a:lnTo>
                        <a:lnTo>
                          <a:pt x="86" y="13"/>
                        </a:lnTo>
                        <a:lnTo>
                          <a:pt x="86" y="10"/>
                        </a:lnTo>
                        <a:lnTo>
                          <a:pt x="85" y="6"/>
                        </a:lnTo>
                        <a:lnTo>
                          <a:pt x="84" y="4"/>
                        </a:lnTo>
                        <a:lnTo>
                          <a:pt x="83" y="2"/>
                        </a:lnTo>
                        <a:lnTo>
                          <a:pt x="83" y="1"/>
                        </a:lnTo>
                        <a:lnTo>
                          <a:pt x="82" y="1"/>
                        </a:lnTo>
                        <a:lnTo>
                          <a:pt x="79" y="0"/>
                        </a:lnTo>
                        <a:lnTo>
                          <a:pt x="78" y="0"/>
                        </a:lnTo>
                        <a:lnTo>
                          <a:pt x="77" y="0"/>
                        </a:lnTo>
                        <a:lnTo>
                          <a:pt x="71" y="0"/>
                        </a:lnTo>
                        <a:lnTo>
                          <a:pt x="66" y="0"/>
                        </a:lnTo>
                        <a:lnTo>
                          <a:pt x="60" y="0"/>
                        </a:lnTo>
                        <a:lnTo>
                          <a:pt x="54" y="0"/>
                        </a:lnTo>
                        <a:lnTo>
                          <a:pt x="52" y="1"/>
                        </a:lnTo>
                        <a:lnTo>
                          <a:pt x="49" y="1"/>
                        </a:lnTo>
                        <a:lnTo>
                          <a:pt x="46" y="2"/>
                        </a:lnTo>
                        <a:lnTo>
                          <a:pt x="43" y="3"/>
                        </a:lnTo>
                        <a:lnTo>
                          <a:pt x="41" y="4"/>
                        </a:lnTo>
                        <a:lnTo>
                          <a:pt x="39" y="6"/>
                        </a:lnTo>
                        <a:lnTo>
                          <a:pt x="37" y="8"/>
                        </a:lnTo>
                        <a:lnTo>
                          <a:pt x="35" y="10"/>
                        </a:lnTo>
                        <a:lnTo>
                          <a:pt x="31" y="14"/>
                        </a:lnTo>
                        <a:lnTo>
                          <a:pt x="28" y="16"/>
                        </a:lnTo>
                        <a:lnTo>
                          <a:pt x="27" y="18"/>
                        </a:lnTo>
                        <a:lnTo>
                          <a:pt x="21" y="29"/>
                        </a:lnTo>
                        <a:lnTo>
                          <a:pt x="20" y="31"/>
                        </a:lnTo>
                        <a:lnTo>
                          <a:pt x="19" y="33"/>
                        </a:lnTo>
                        <a:lnTo>
                          <a:pt x="18" y="38"/>
                        </a:lnTo>
                        <a:lnTo>
                          <a:pt x="15" y="50"/>
                        </a:lnTo>
                        <a:lnTo>
                          <a:pt x="8" y="71"/>
                        </a:lnTo>
                        <a:lnTo>
                          <a:pt x="5" y="82"/>
                        </a:lnTo>
                        <a:lnTo>
                          <a:pt x="3" y="94"/>
                        </a:lnTo>
                        <a:lnTo>
                          <a:pt x="2" y="99"/>
                        </a:lnTo>
                        <a:lnTo>
                          <a:pt x="1" y="104"/>
                        </a:lnTo>
                        <a:lnTo>
                          <a:pt x="0" y="108"/>
                        </a:lnTo>
                        <a:lnTo>
                          <a:pt x="0" y="110"/>
                        </a:lnTo>
                        <a:lnTo>
                          <a:pt x="1" y="113"/>
                        </a:lnTo>
                        <a:lnTo>
                          <a:pt x="1" y="116"/>
                        </a:lnTo>
                        <a:lnTo>
                          <a:pt x="1" y="118"/>
                        </a:lnTo>
                        <a:lnTo>
                          <a:pt x="2" y="121"/>
                        </a:lnTo>
                        <a:lnTo>
                          <a:pt x="3" y="123"/>
                        </a:lnTo>
                        <a:lnTo>
                          <a:pt x="4" y="127"/>
                        </a:lnTo>
                        <a:lnTo>
                          <a:pt x="6" y="129"/>
                        </a:lnTo>
                        <a:lnTo>
                          <a:pt x="7" y="131"/>
                        </a:lnTo>
                        <a:lnTo>
                          <a:pt x="8" y="132"/>
                        </a:lnTo>
                        <a:lnTo>
                          <a:pt x="9" y="133"/>
                        </a:lnTo>
                        <a:lnTo>
                          <a:pt x="11" y="133"/>
                        </a:lnTo>
                        <a:lnTo>
                          <a:pt x="12" y="134"/>
                        </a:lnTo>
                        <a:lnTo>
                          <a:pt x="15" y="135"/>
                        </a:lnTo>
                        <a:lnTo>
                          <a:pt x="18" y="135"/>
                        </a:lnTo>
                        <a:lnTo>
                          <a:pt x="21" y="135"/>
                        </a:lnTo>
                        <a:lnTo>
                          <a:pt x="23" y="135"/>
                        </a:lnTo>
                        <a:lnTo>
                          <a:pt x="29" y="135"/>
                        </a:lnTo>
                        <a:lnTo>
                          <a:pt x="35" y="135"/>
                        </a:lnTo>
                        <a:lnTo>
                          <a:pt x="38" y="135"/>
                        </a:lnTo>
                        <a:lnTo>
                          <a:pt x="39" y="135"/>
                        </a:lnTo>
                        <a:lnTo>
                          <a:pt x="40" y="135"/>
                        </a:lnTo>
                        <a:lnTo>
                          <a:pt x="41" y="135"/>
                        </a:lnTo>
                        <a:lnTo>
                          <a:pt x="43" y="134"/>
                        </a:lnTo>
                        <a:lnTo>
                          <a:pt x="45" y="133"/>
                        </a:lnTo>
                        <a:lnTo>
                          <a:pt x="48" y="132"/>
                        </a:lnTo>
                        <a:lnTo>
                          <a:pt x="50" y="130"/>
                        </a:lnTo>
                        <a:lnTo>
                          <a:pt x="52" y="128"/>
                        </a:lnTo>
                        <a:lnTo>
                          <a:pt x="54" y="126"/>
                        </a:lnTo>
                        <a:lnTo>
                          <a:pt x="55" y="123"/>
                        </a:lnTo>
                        <a:lnTo>
                          <a:pt x="57" y="121"/>
                        </a:lnTo>
                        <a:lnTo>
                          <a:pt x="58" y="118"/>
                        </a:lnTo>
                        <a:lnTo>
                          <a:pt x="59" y="116"/>
                        </a:lnTo>
                        <a:lnTo>
                          <a:pt x="61" y="111"/>
                        </a:lnTo>
                        <a:lnTo>
                          <a:pt x="64" y="105"/>
                        </a:lnTo>
                        <a:lnTo>
                          <a:pt x="66" y="94"/>
                        </a:lnTo>
                        <a:lnTo>
                          <a:pt x="69" y="83"/>
                        </a:lnTo>
                        <a:lnTo>
                          <a:pt x="71" y="72"/>
                        </a:lnTo>
                        <a:lnTo>
                          <a:pt x="74" y="62"/>
                        </a:lnTo>
                        <a:lnTo>
                          <a:pt x="77" y="50"/>
                        </a:lnTo>
                        <a:lnTo>
                          <a:pt x="81" y="39"/>
                        </a:lnTo>
                        <a:lnTo>
                          <a:pt x="84" y="29"/>
                        </a:lnTo>
                        <a:lnTo>
                          <a:pt x="86" y="1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90" name="Freeform 235"/>
                  <p:cNvSpPr>
                    <a:spLocks/>
                  </p:cNvSpPr>
                  <p:nvPr/>
                </p:nvSpPr>
                <p:spPr bwMode="auto">
                  <a:xfrm>
                    <a:off x="2720" y="1826"/>
                    <a:ext cx="5" cy="14"/>
                  </a:xfrm>
                  <a:custGeom>
                    <a:avLst/>
                    <a:gdLst>
                      <a:gd name="T0" fmla="*/ 1 w 9"/>
                      <a:gd name="T1" fmla="*/ 0 h 27"/>
                      <a:gd name="T2" fmla="*/ 0 w 9"/>
                      <a:gd name="T3" fmla="*/ 1 h 27"/>
                      <a:gd name="T4" fmla="*/ 0 w 9"/>
                      <a:gd name="T5" fmla="*/ 1 h 27"/>
                      <a:gd name="T6" fmla="*/ 0 w 9"/>
                      <a:gd name="T7" fmla="*/ 2 h 27"/>
                      <a:gd name="T8" fmla="*/ 0 w 9"/>
                      <a:gd name="T9" fmla="*/ 2 h 27"/>
                      <a:gd name="T10" fmla="*/ 1 w 9"/>
                      <a:gd name="T11" fmla="*/ 2 h 27"/>
                      <a:gd name="T12" fmla="*/ 1 w 9"/>
                      <a:gd name="T13" fmla="*/ 3 h 27"/>
                      <a:gd name="T14" fmla="*/ 1 w 9"/>
                      <a:gd name="T15" fmla="*/ 3 h 27"/>
                      <a:gd name="T16" fmla="*/ 1 w 9"/>
                      <a:gd name="T17" fmla="*/ 3 h 27"/>
                      <a:gd name="T18" fmla="*/ 1 w 9"/>
                      <a:gd name="T19" fmla="*/ 3 h 27"/>
                      <a:gd name="T20" fmla="*/ 1 w 9"/>
                      <a:gd name="T21" fmla="*/ 4 h 27"/>
                      <a:gd name="T22" fmla="*/ 2 w 9"/>
                      <a:gd name="T23" fmla="*/ 4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27">
                        <a:moveTo>
                          <a:pt x="1" y="0"/>
                        </a:moveTo>
                        <a:lnTo>
                          <a:pt x="0" y="3"/>
                        </a:lnTo>
                        <a:lnTo>
                          <a:pt x="0" y="7"/>
                        </a:lnTo>
                        <a:lnTo>
                          <a:pt x="0" y="10"/>
                        </a:lnTo>
                        <a:lnTo>
                          <a:pt x="0" y="12"/>
                        </a:lnTo>
                        <a:lnTo>
                          <a:pt x="1" y="14"/>
                        </a:lnTo>
                        <a:lnTo>
                          <a:pt x="1" y="17"/>
                        </a:lnTo>
                        <a:lnTo>
                          <a:pt x="3" y="18"/>
                        </a:lnTo>
                        <a:lnTo>
                          <a:pt x="5" y="21"/>
                        </a:lnTo>
                        <a:lnTo>
                          <a:pt x="7" y="24"/>
                        </a:lnTo>
                        <a:lnTo>
                          <a:pt x="8" y="26"/>
                        </a:lnTo>
                        <a:lnTo>
                          <a:pt x="9" y="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91" name="Line 236"/>
                  <p:cNvSpPr>
                    <a:spLocks noChangeShapeType="1"/>
                  </p:cNvSpPr>
                  <p:nvPr/>
                </p:nvSpPr>
                <p:spPr bwMode="auto">
                  <a:xfrm flipH="1">
                    <a:off x="2778" y="1701"/>
                    <a:ext cx="14"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92" name="Freeform 237"/>
                  <p:cNvSpPr>
                    <a:spLocks/>
                  </p:cNvSpPr>
                  <p:nvPr/>
                </p:nvSpPr>
                <p:spPr bwMode="auto">
                  <a:xfrm>
                    <a:off x="1114" y="2330"/>
                    <a:ext cx="63" cy="140"/>
                  </a:xfrm>
                  <a:custGeom>
                    <a:avLst/>
                    <a:gdLst>
                      <a:gd name="T0" fmla="*/ 18 w 91"/>
                      <a:gd name="T1" fmla="*/ 0 h 203"/>
                      <a:gd name="T2" fmla="*/ 0 w 91"/>
                      <a:gd name="T3" fmla="*/ 67 h 203"/>
                      <a:gd name="T4" fmla="*/ 12 w 91"/>
                      <a:gd name="T5" fmla="*/ 67 h 203"/>
                      <a:gd name="T6" fmla="*/ 13 w 91"/>
                      <a:gd name="T7" fmla="*/ 67 h 203"/>
                      <a:gd name="T8" fmla="*/ 15 w 91"/>
                      <a:gd name="T9" fmla="*/ 66 h 203"/>
                      <a:gd name="T10" fmla="*/ 15 w 91"/>
                      <a:gd name="T11" fmla="*/ 66 h 203"/>
                      <a:gd name="T12" fmla="*/ 17 w 91"/>
                      <a:gd name="T13" fmla="*/ 65 h 203"/>
                      <a:gd name="T14" fmla="*/ 18 w 91"/>
                      <a:gd name="T15" fmla="*/ 64 h 203"/>
                      <a:gd name="T16" fmla="*/ 19 w 91"/>
                      <a:gd name="T17" fmla="*/ 63 h 203"/>
                      <a:gd name="T18" fmla="*/ 20 w 91"/>
                      <a:gd name="T19" fmla="*/ 62 h 203"/>
                      <a:gd name="T20" fmla="*/ 21 w 91"/>
                      <a:gd name="T21" fmla="*/ 61 h 203"/>
                      <a:gd name="T22" fmla="*/ 22 w 91"/>
                      <a:gd name="T23" fmla="*/ 60 h 203"/>
                      <a:gd name="T24" fmla="*/ 23 w 91"/>
                      <a:gd name="T25" fmla="*/ 58 h 203"/>
                      <a:gd name="T26" fmla="*/ 23 w 91"/>
                      <a:gd name="T27" fmla="*/ 57 h 203"/>
                      <a:gd name="T28" fmla="*/ 24 w 91"/>
                      <a:gd name="T29" fmla="*/ 56 h 203"/>
                      <a:gd name="T30" fmla="*/ 24 w 91"/>
                      <a:gd name="T31" fmla="*/ 53 h 203"/>
                      <a:gd name="T32" fmla="*/ 29 w 91"/>
                      <a:gd name="T33" fmla="*/ 35 h 203"/>
                      <a:gd name="T34" fmla="*/ 30 w 91"/>
                      <a:gd name="T35" fmla="*/ 34 h 203"/>
                      <a:gd name="T36" fmla="*/ 30 w 91"/>
                      <a:gd name="T37" fmla="*/ 32 h 203"/>
                      <a:gd name="T38" fmla="*/ 30 w 91"/>
                      <a:gd name="T39" fmla="*/ 30 h 203"/>
                      <a:gd name="T40" fmla="*/ 30 w 91"/>
                      <a:gd name="T41" fmla="*/ 29 h 203"/>
                      <a:gd name="T42" fmla="*/ 30 w 91"/>
                      <a:gd name="T43" fmla="*/ 28 h 203"/>
                      <a:gd name="T44" fmla="*/ 29 w 91"/>
                      <a:gd name="T45" fmla="*/ 27 h 203"/>
                      <a:gd name="T46" fmla="*/ 29 w 91"/>
                      <a:gd name="T47" fmla="*/ 26 h 203"/>
                      <a:gd name="T48" fmla="*/ 28 w 91"/>
                      <a:gd name="T49" fmla="*/ 25 h 203"/>
                      <a:gd name="T50" fmla="*/ 27 w 91"/>
                      <a:gd name="T51" fmla="*/ 23 h 203"/>
                      <a:gd name="T52" fmla="*/ 27 w 91"/>
                      <a:gd name="T53" fmla="*/ 23 h 203"/>
                      <a:gd name="T54" fmla="*/ 26 w 91"/>
                      <a:gd name="T55" fmla="*/ 23 h 203"/>
                      <a:gd name="T56" fmla="*/ 25 w 91"/>
                      <a:gd name="T57" fmla="*/ 23 h 203"/>
                      <a:gd name="T58" fmla="*/ 24 w 91"/>
                      <a:gd name="T59" fmla="*/ 22 h 203"/>
                      <a:gd name="T60" fmla="*/ 12 w 91"/>
                      <a:gd name="T61" fmla="*/ 22 h 2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1" h="203">
                        <a:moveTo>
                          <a:pt x="54" y="0"/>
                        </a:moveTo>
                        <a:lnTo>
                          <a:pt x="0" y="203"/>
                        </a:lnTo>
                        <a:lnTo>
                          <a:pt x="35" y="203"/>
                        </a:lnTo>
                        <a:lnTo>
                          <a:pt x="39" y="203"/>
                        </a:lnTo>
                        <a:lnTo>
                          <a:pt x="43" y="202"/>
                        </a:lnTo>
                        <a:lnTo>
                          <a:pt x="46" y="201"/>
                        </a:lnTo>
                        <a:lnTo>
                          <a:pt x="50" y="198"/>
                        </a:lnTo>
                        <a:lnTo>
                          <a:pt x="53" y="196"/>
                        </a:lnTo>
                        <a:lnTo>
                          <a:pt x="56" y="193"/>
                        </a:lnTo>
                        <a:lnTo>
                          <a:pt x="60" y="190"/>
                        </a:lnTo>
                        <a:lnTo>
                          <a:pt x="63" y="186"/>
                        </a:lnTo>
                        <a:lnTo>
                          <a:pt x="66" y="182"/>
                        </a:lnTo>
                        <a:lnTo>
                          <a:pt x="68" y="177"/>
                        </a:lnTo>
                        <a:lnTo>
                          <a:pt x="70" y="173"/>
                        </a:lnTo>
                        <a:lnTo>
                          <a:pt x="72" y="169"/>
                        </a:lnTo>
                        <a:lnTo>
                          <a:pt x="74" y="163"/>
                        </a:lnTo>
                        <a:lnTo>
                          <a:pt x="88" y="107"/>
                        </a:lnTo>
                        <a:lnTo>
                          <a:pt x="90" y="103"/>
                        </a:lnTo>
                        <a:lnTo>
                          <a:pt x="91" y="97"/>
                        </a:lnTo>
                        <a:lnTo>
                          <a:pt x="91" y="93"/>
                        </a:lnTo>
                        <a:lnTo>
                          <a:pt x="91" y="89"/>
                        </a:lnTo>
                        <a:lnTo>
                          <a:pt x="90" y="84"/>
                        </a:lnTo>
                        <a:lnTo>
                          <a:pt x="88" y="81"/>
                        </a:lnTo>
                        <a:lnTo>
                          <a:pt x="87" y="78"/>
                        </a:lnTo>
                        <a:lnTo>
                          <a:pt x="85" y="75"/>
                        </a:lnTo>
                        <a:lnTo>
                          <a:pt x="83" y="72"/>
                        </a:lnTo>
                        <a:lnTo>
                          <a:pt x="81" y="71"/>
                        </a:lnTo>
                        <a:lnTo>
                          <a:pt x="78" y="69"/>
                        </a:lnTo>
                        <a:lnTo>
                          <a:pt x="75" y="69"/>
                        </a:lnTo>
                        <a:lnTo>
                          <a:pt x="71" y="67"/>
                        </a:lnTo>
                        <a:lnTo>
                          <a:pt x="36"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93" name="Line 238"/>
                  <p:cNvSpPr>
                    <a:spLocks noChangeShapeType="1"/>
                  </p:cNvSpPr>
                  <p:nvPr/>
                </p:nvSpPr>
                <p:spPr bwMode="auto">
                  <a:xfrm flipH="1">
                    <a:off x="1196" y="2330"/>
                    <a:ext cx="15"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94" name="Line 239"/>
                  <p:cNvSpPr>
                    <a:spLocks noChangeShapeType="1"/>
                  </p:cNvSpPr>
                  <p:nvPr/>
                </p:nvSpPr>
                <p:spPr bwMode="auto">
                  <a:xfrm flipH="1">
                    <a:off x="2249" y="984"/>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95" name="Freeform 240"/>
                  <p:cNvSpPr>
                    <a:spLocks/>
                  </p:cNvSpPr>
                  <p:nvPr/>
                </p:nvSpPr>
                <p:spPr bwMode="auto">
                  <a:xfrm>
                    <a:off x="2234" y="956"/>
                    <a:ext cx="15" cy="28"/>
                  </a:xfrm>
                  <a:custGeom>
                    <a:avLst/>
                    <a:gdLst>
                      <a:gd name="T0" fmla="*/ 2 w 20"/>
                      <a:gd name="T1" fmla="*/ 0 h 39"/>
                      <a:gd name="T2" fmla="*/ 1 w 20"/>
                      <a:gd name="T3" fmla="*/ 1 h 39"/>
                      <a:gd name="T4" fmla="*/ 1 w 20"/>
                      <a:gd name="T5" fmla="*/ 3 h 39"/>
                      <a:gd name="T6" fmla="*/ 0 w 20"/>
                      <a:gd name="T7" fmla="*/ 5 h 39"/>
                      <a:gd name="T8" fmla="*/ 1 w 20"/>
                      <a:gd name="T9" fmla="*/ 6 h 39"/>
                      <a:gd name="T10" fmla="*/ 1 w 20"/>
                      <a:gd name="T11" fmla="*/ 8 h 39"/>
                      <a:gd name="T12" fmla="*/ 2 w 20"/>
                      <a:gd name="T13" fmla="*/ 9 h 39"/>
                      <a:gd name="T14" fmla="*/ 2 w 20"/>
                      <a:gd name="T15" fmla="*/ 11 h 39"/>
                      <a:gd name="T16" fmla="*/ 3 w 20"/>
                      <a:gd name="T17" fmla="*/ 12 h 39"/>
                      <a:gd name="T18" fmla="*/ 4 w 20"/>
                      <a:gd name="T19" fmla="*/ 13 h 39"/>
                      <a:gd name="T20" fmla="*/ 5 w 20"/>
                      <a:gd name="T21" fmla="*/ 14 h 39"/>
                      <a:gd name="T22" fmla="*/ 6 w 20"/>
                      <a:gd name="T23" fmla="*/ 14 h 39"/>
                      <a:gd name="T24" fmla="*/ 7 w 20"/>
                      <a:gd name="T25" fmla="*/ 14 h 39"/>
                      <a:gd name="T26" fmla="*/ 8 w 20"/>
                      <a:gd name="T27" fmla="*/ 14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39">
                        <a:moveTo>
                          <a:pt x="3" y="0"/>
                        </a:moveTo>
                        <a:lnTo>
                          <a:pt x="1" y="4"/>
                        </a:lnTo>
                        <a:lnTo>
                          <a:pt x="1" y="9"/>
                        </a:lnTo>
                        <a:lnTo>
                          <a:pt x="0" y="14"/>
                        </a:lnTo>
                        <a:lnTo>
                          <a:pt x="1" y="18"/>
                        </a:lnTo>
                        <a:lnTo>
                          <a:pt x="1" y="22"/>
                        </a:lnTo>
                        <a:lnTo>
                          <a:pt x="3" y="25"/>
                        </a:lnTo>
                        <a:lnTo>
                          <a:pt x="5" y="30"/>
                        </a:lnTo>
                        <a:lnTo>
                          <a:pt x="6" y="32"/>
                        </a:lnTo>
                        <a:lnTo>
                          <a:pt x="8" y="35"/>
                        </a:lnTo>
                        <a:lnTo>
                          <a:pt x="11" y="37"/>
                        </a:lnTo>
                        <a:lnTo>
                          <a:pt x="13" y="38"/>
                        </a:lnTo>
                        <a:lnTo>
                          <a:pt x="16" y="39"/>
                        </a:lnTo>
                        <a:lnTo>
                          <a:pt x="20"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96" name="Line 241"/>
                  <p:cNvSpPr>
                    <a:spLocks noChangeShapeType="1"/>
                  </p:cNvSpPr>
                  <p:nvPr/>
                </p:nvSpPr>
                <p:spPr bwMode="auto">
                  <a:xfrm flipV="1">
                    <a:off x="2239" y="917"/>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97" name="Freeform 242"/>
                  <p:cNvSpPr>
                    <a:spLocks/>
                  </p:cNvSpPr>
                  <p:nvPr/>
                </p:nvSpPr>
                <p:spPr bwMode="auto">
                  <a:xfrm>
                    <a:off x="2249" y="893"/>
                    <a:ext cx="24" cy="24"/>
                  </a:xfrm>
                  <a:custGeom>
                    <a:avLst/>
                    <a:gdLst>
                      <a:gd name="T0" fmla="*/ 9 w 39"/>
                      <a:gd name="T1" fmla="*/ 0 h 39"/>
                      <a:gd name="T2" fmla="*/ 9 w 39"/>
                      <a:gd name="T3" fmla="*/ 0 h 39"/>
                      <a:gd name="T4" fmla="*/ 7 w 39"/>
                      <a:gd name="T5" fmla="*/ 1 h 39"/>
                      <a:gd name="T6" fmla="*/ 7 w 39"/>
                      <a:gd name="T7" fmla="*/ 1 h 39"/>
                      <a:gd name="T8" fmla="*/ 6 w 39"/>
                      <a:gd name="T9" fmla="*/ 1 h 39"/>
                      <a:gd name="T10" fmla="*/ 6 w 39"/>
                      <a:gd name="T11" fmla="*/ 1 h 39"/>
                      <a:gd name="T12" fmla="*/ 4 w 39"/>
                      <a:gd name="T13" fmla="*/ 2 h 39"/>
                      <a:gd name="T14" fmla="*/ 4 w 39"/>
                      <a:gd name="T15" fmla="*/ 3 h 39"/>
                      <a:gd name="T16" fmla="*/ 2 w 39"/>
                      <a:gd name="T17" fmla="*/ 4 h 39"/>
                      <a:gd name="T18" fmla="*/ 2 w 39"/>
                      <a:gd name="T19" fmla="*/ 5 h 39"/>
                      <a:gd name="T20" fmla="*/ 1 w 39"/>
                      <a:gd name="T21" fmla="*/ 6 h 39"/>
                      <a:gd name="T22" fmla="*/ 1 w 39"/>
                      <a:gd name="T23" fmla="*/ 7 h 39"/>
                      <a:gd name="T24" fmla="*/ 1 w 39"/>
                      <a:gd name="T25" fmla="*/ 8 h 39"/>
                      <a:gd name="T26" fmla="*/ 0 w 39"/>
                      <a:gd name="T27" fmla="*/ 9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9" h="39">
                        <a:moveTo>
                          <a:pt x="39" y="0"/>
                        </a:moveTo>
                        <a:lnTo>
                          <a:pt x="36" y="0"/>
                        </a:lnTo>
                        <a:lnTo>
                          <a:pt x="32" y="1"/>
                        </a:lnTo>
                        <a:lnTo>
                          <a:pt x="29" y="2"/>
                        </a:lnTo>
                        <a:lnTo>
                          <a:pt x="25" y="4"/>
                        </a:lnTo>
                        <a:lnTo>
                          <a:pt x="22" y="6"/>
                        </a:lnTo>
                        <a:lnTo>
                          <a:pt x="19" y="10"/>
                        </a:lnTo>
                        <a:lnTo>
                          <a:pt x="15" y="13"/>
                        </a:lnTo>
                        <a:lnTo>
                          <a:pt x="12" y="17"/>
                        </a:lnTo>
                        <a:lnTo>
                          <a:pt x="9" y="21"/>
                        </a:lnTo>
                        <a:lnTo>
                          <a:pt x="7" y="26"/>
                        </a:lnTo>
                        <a:lnTo>
                          <a:pt x="5" y="30"/>
                        </a:lnTo>
                        <a:lnTo>
                          <a:pt x="3" y="34"/>
                        </a:lnTo>
                        <a:lnTo>
                          <a:pt x="0" y="3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98" name="Line 243"/>
                  <p:cNvSpPr>
                    <a:spLocks noChangeShapeType="1"/>
                  </p:cNvSpPr>
                  <p:nvPr/>
                </p:nvSpPr>
                <p:spPr bwMode="auto">
                  <a:xfrm>
                    <a:off x="2273" y="893"/>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99" name="Line 244"/>
                  <p:cNvSpPr>
                    <a:spLocks noChangeShapeType="1"/>
                  </p:cNvSpPr>
                  <p:nvPr/>
                </p:nvSpPr>
                <p:spPr bwMode="auto">
                  <a:xfrm flipH="1">
                    <a:off x="2311" y="845"/>
                    <a:ext cx="15"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00" name="Freeform 245"/>
                  <p:cNvSpPr>
                    <a:spLocks/>
                  </p:cNvSpPr>
                  <p:nvPr/>
                </p:nvSpPr>
                <p:spPr bwMode="auto">
                  <a:xfrm>
                    <a:off x="2754" y="3124"/>
                    <a:ext cx="9" cy="19"/>
                  </a:xfrm>
                  <a:custGeom>
                    <a:avLst/>
                    <a:gdLst>
                      <a:gd name="T0" fmla="*/ 2 w 9"/>
                      <a:gd name="T1" fmla="*/ 0 h 27"/>
                      <a:gd name="T2" fmla="*/ 2 w 9"/>
                      <a:gd name="T3" fmla="*/ 1 h 27"/>
                      <a:gd name="T4" fmla="*/ 0 w 9"/>
                      <a:gd name="T5" fmla="*/ 3 h 27"/>
                      <a:gd name="T6" fmla="*/ 0 w 9"/>
                      <a:gd name="T7" fmla="*/ 4 h 27"/>
                      <a:gd name="T8" fmla="*/ 2 w 9"/>
                      <a:gd name="T9" fmla="*/ 4 h 27"/>
                      <a:gd name="T10" fmla="*/ 2 w 9"/>
                      <a:gd name="T11" fmla="*/ 6 h 27"/>
                      <a:gd name="T12" fmla="*/ 3 w 9"/>
                      <a:gd name="T13" fmla="*/ 6 h 27"/>
                      <a:gd name="T14" fmla="*/ 3 w 9"/>
                      <a:gd name="T15" fmla="*/ 6 h 27"/>
                      <a:gd name="T16" fmla="*/ 5 w 9"/>
                      <a:gd name="T17" fmla="*/ 8 h 27"/>
                      <a:gd name="T18" fmla="*/ 7 w 9"/>
                      <a:gd name="T19" fmla="*/ 9 h 27"/>
                      <a:gd name="T20" fmla="*/ 8 w 9"/>
                      <a:gd name="T21" fmla="*/ 9 h 27"/>
                      <a:gd name="T22" fmla="*/ 9 w 9"/>
                      <a:gd name="T23" fmla="*/ 9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27">
                        <a:moveTo>
                          <a:pt x="2" y="0"/>
                        </a:moveTo>
                        <a:lnTo>
                          <a:pt x="2" y="3"/>
                        </a:lnTo>
                        <a:lnTo>
                          <a:pt x="0" y="7"/>
                        </a:lnTo>
                        <a:lnTo>
                          <a:pt x="0" y="11"/>
                        </a:lnTo>
                        <a:lnTo>
                          <a:pt x="2" y="12"/>
                        </a:lnTo>
                        <a:lnTo>
                          <a:pt x="2" y="15"/>
                        </a:lnTo>
                        <a:lnTo>
                          <a:pt x="3" y="17"/>
                        </a:lnTo>
                        <a:lnTo>
                          <a:pt x="3" y="18"/>
                        </a:lnTo>
                        <a:lnTo>
                          <a:pt x="5" y="22"/>
                        </a:lnTo>
                        <a:lnTo>
                          <a:pt x="7" y="25"/>
                        </a:lnTo>
                        <a:lnTo>
                          <a:pt x="8" y="26"/>
                        </a:lnTo>
                        <a:lnTo>
                          <a:pt x="9" y="2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01" name="Freeform 246"/>
                  <p:cNvSpPr>
                    <a:spLocks/>
                  </p:cNvSpPr>
                  <p:nvPr/>
                </p:nvSpPr>
                <p:spPr bwMode="auto">
                  <a:xfrm>
                    <a:off x="2715" y="3051"/>
                    <a:ext cx="58" cy="92"/>
                  </a:xfrm>
                  <a:custGeom>
                    <a:avLst/>
                    <a:gdLst>
                      <a:gd name="T0" fmla="*/ 25 w 87"/>
                      <a:gd name="T1" fmla="*/ 5 h 136"/>
                      <a:gd name="T2" fmla="*/ 26 w 87"/>
                      <a:gd name="T3" fmla="*/ 4 h 136"/>
                      <a:gd name="T4" fmla="*/ 25 w 87"/>
                      <a:gd name="T5" fmla="*/ 2 h 136"/>
                      <a:gd name="T6" fmla="*/ 25 w 87"/>
                      <a:gd name="T7" fmla="*/ 1 h 136"/>
                      <a:gd name="T8" fmla="*/ 25 w 87"/>
                      <a:gd name="T9" fmla="*/ 1 h 136"/>
                      <a:gd name="T10" fmla="*/ 23 w 87"/>
                      <a:gd name="T11" fmla="*/ 0 h 136"/>
                      <a:gd name="T12" fmla="*/ 21 w 87"/>
                      <a:gd name="T13" fmla="*/ 0 h 136"/>
                      <a:gd name="T14" fmla="*/ 18 w 87"/>
                      <a:gd name="T15" fmla="*/ 0 h 136"/>
                      <a:gd name="T16" fmla="*/ 15 w 87"/>
                      <a:gd name="T17" fmla="*/ 1 h 136"/>
                      <a:gd name="T18" fmla="*/ 14 w 87"/>
                      <a:gd name="T19" fmla="*/ 1 h 136"/>
                      <a:gd name="T20" fmla="*/ 12 w 87"/>
                      <a:gd name="T21" fmla="*/ 1 h 136"/>
                      <a:gd name="T22" fmla="*/ 11 w 87"/>
                      <a:gd name="T23" fmla="*/ 3 h 136"/>
                      <a:gd name="T24" fmla="*/ 9 w 87"/>
                      <a:gd name="T25" fmla="*/ 4 h 136"/>
                      <a:gd name="T26" fmla="*/ 8 w 87"/>
                      <a:gd name="T27" fmla="*/ 6 h 136"/>
                      <a:gd name="T28" fmla="*/ 6 w 87"/>
                      <a:gd name="T29" fmla="*/ 9 h 136"/>
                      <a:gd name="T30" fmla="*/ 5 w 87"/>
                      <a:gd name="T31" fmla="*/ 12 h 136"/>
                      <a:gd name="T32" fmla="*/ 2 w 87"/>
                      <a:gd name="T33" fmla="*/ 22 h 136"/>
                      <a:gd name="T34" fmla="*/ 1 w 87"/>
                      <a:gd name="T35" fmla="*/ 29 h 136"/>
                      <a:gd name="T36" fmla="*/ 1 w 87"/>
                      <a:gd name="T37" fmla="*/ 32 h 136"/>
                      <a:gd name="T38" fmla="*/ 0 w 87"/>
                      <a:gd name="T39" fmla="*/ 35 h 136"/>
                      <a:gd name="T40" fmla="*/ 1 w 87"/>
                      <a:gd name="T41" fmla="*/ 36 h 136"/>
                      <a:gd name="T42" fmla="*/ 1 w 87"/>
                      <a:gd name="T43" fmla="*/ 38 h 136"/>
                      <a:gd name="T44" fmla="*/ 1 w 87"/>
                      <a:gd name="T45" fmla="*/ 39 h 136"/>
                      <a:gd name="T46" fmla="*/ 2 w 87"/>
                      <a:gd name="T47" fmla="*/ 41 h 136"/>
                      <a:gd name="T48" fmla="*/ 3 w 87"/>
                      <a:gd name="T49" fmla="*/ 41 h 136"/>
                      <a:gd name="T50" fmla="*/ 4 w 87"/>
                      <a:gd name="T51" fmla="*/ 42 h 136"/>
                      <a:gd name="T52" fmla="*/ 5 w 87"/>
                      <a:gd name="T53" fmla="*/ 42 h 136"/>
                      <a:gd name="T54" fmla="*/ 7 w 87"/>
                      <a:gd name="T55" fmla="*/ 42 h 136"/>
                      <a:gd name="T56" fmla="*/ 10 w 87"/>
                      <a:gd name="T57" fmla="*/ 42 h 136"/>
                      <a:gd name="T58" fmla="*/ 11 w 87"/>
                      <a:gd name="T59" fmla="*/ 42 h 136"/>
                      <a:gd name="T60" fmla="*/ 12 w 87"/>
                      <a:gd name="T61" fmla="*/ 42 h 136"/>
                      <a:gd name="T62" fmla="*/ 14 w 87"/>
                      <a:gd name="T63" fmla="*/ 41 h 136"/>
                      <a:gd name="T64" fmla="*/ 15 w 87"/>
                      <a:gd name="T65" fmla="*/ 41 h 136"/>
                      <a:gd name="T66" fmla="*/ 16 w 87"/>
                      <a:gd name="T67" fmla="*/ 39 h 136"/>
                      <a:gd name="T68" fmla="*/ 17 w 87"/>
                      <a:gd name="T69" fmla="*/ 38 h 136"/>
                      <a:gd name="T70" fmla="*/ 17 w 87"/>
                      <a:gd name="T71" fmla="*/ 36 h 136"/>
                      <a:gd name="T72" fmla="*/ 19 w 87"/>
                      <a:gd name="T73" fmla="*/ 33 h 136"/>
                      <a:gd name="T74" fmla="*/ 21 w 87"/>
                      <a:gd name="T75" fmla="*/ 26 h 136"/>
                      <a:gd name="T76" fmla="*/ 22 w 87"/>
                      <a:gd name="T77" fmla="*/ 19 h 136"/>
                      <a:gd name="T78" fmla="*/ 24 w 87"/>
                      <a:gd name="T79" fmla="*/ 12 h 136"/>
                      <a:gd name="T80" fmla="*/ 25 w 87"/>
                      <a:gd name="T81" fmla="*/ 5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7" h="136">
                        <a:moveTo>
                          <a:pt x="86" y="18"/>
                        </a:moveTo>
                        <a:lnTo>
                          <a:pt x="86" y="17"/>
                        </a:lnTo>
                        <a:lnTo>
                          <a:pt x="87" y="15"/>
                        </a:lnTo>
                        <a:lnTo>
                          <a:pt x="87" y="13"/>
                        </a:lnTo>
                        <a:lnTo>
                          <a:pt x="86" y="10"/>
                        </a:lnTo>
                        <a:lnTo>
                          <a:pt x="85" y="7"/>
                        </a:lnTo>
                        <a:lnTo>
                          <a:pt x="84" y="4"/>
                        </a:lnTo>
                        <a:lnTo>
                          <a:pt x="83" y="3"/>
                        </a:lnTo>
                        <a:lnTo>
                          <a:pt x="83" y="2"/>
                        </a:lnTo>
                        <a:lnTo>
                          <a:pt x="82" y="1"/>
                        </a:lnTo>
                        <a:lnTo>
                          <a:pt x="80" y="0"/>
                        </a:lnTo>
                        <a:lnTo>
                          <a:pt x="79" y="0"/>
                        </a:lnTo>
                        <a:lnTo>
                          <a:pt x="77" y="0"/>
                        </a:lnTo>
                        <a:lnTo>
                          <a:pt x="71" y="0"/>
                        </a:lnTo>
                        <a:lnTo>
                          <a:pt x="66" y="0"/>
                        </a:lnTo>
                        <a:lnTo>
                          <a:pt x="60" y="0"/>
                        </a:lnTo>
                        <a:lnTo>
                          <a:pt x="55" y="1"/>
                        </a:lnTo>
                        <a:lnTo>
                          <a:pt x="52" y="1"/>
                        </a:lnTo>
                        <a:lnTo>
                          <a:pt x="49" y="2"/>
                        </a:lnTo>
                        <a:lnTo>
                          <a:pt x="47" y="2"/>
                        </a:lnTo>
                        <a:lnTo>
                          <a:pt x="43" y="3"/>
                        </a:lnTo>
                        <a:lnTo>
                          <a:pt x="41" y="5"/>
                        </a:lnTo>
                        <a:lnTo>
                          <a:pt x="39" y="7"/>
                        </a:lnTo>
                        <a:lnTo>
                          <a:pt x="37" y="9"/>
                        </a:lnTo>
                        <a:lnTo>
                          <a:pt x="35" y="11"/>
                        </a:lnTo>
                        <a:lnTo>
                          <a:pt x="31" y="14"/>
                        </a:lnTo>
                        <a:lnTo>
                          <a:pt x="28" y="16"/>
                        </a:lnTo>
                        <a:lnTo>
                          <a:pt x="27" y="19"/>
                        </a:lnTo>
                        <a:lnTo>
                          <a:pt x="21" y="29"/>
                        </a:lnTo>
                        <a:lnTo>
                          <a:pt x="20" y="31"/>
                        </a:lnTo>
                        <a:lnTo>
                          <a:pt x="19" y="34"/>
                        </a:lnTo>
                        <a:lnTo>
                          <a:pt x="18" y="40"/>
                        </a:lnTo>
                        <a:lnTo>
                          <a:pt x="15" y="50"/>
                        </a:lnTo>
                        <a:lnTo>
                          <a:pt x="8" y="71"/>
                        </a:lnTo>
                        <a:lnTo>
                          <a:pt x="6" y="83"/>
                        </a:lnTo>
                        <a:lnTo>
                          <a:pt x="3" y="94"/>
                        </a:lnTo>
                        <a:lnTo>
                          <a:pt x="2" y="99"/>
                        </a:lnTo>
                        <a:lnTo>
                          <a:pt x="1" y="104"/>
                        </a:lnTo>
                        <a:lnTo>
                          <a:pt x="1" y="108"/>
                        </a:lnTo>
                        <a:lnTo>
                          <a:pt x="0" y="111"/>
                        </a:lnTo>
                        <a:lnTo>
                          <a:pt x="1" y="113"/>
                        </a:lnTo>
                        <a:lnTo>
                          <a:pt x="1" y="116"/>
                        </a:lnTo>
                        <a:lnTo>
                          <a:pt x="2" y="118"/>
                        </a:lnTo>
                        <a:lnTo>
                          <a:pt x="2" y="122"/>
                        </a:lnTo>
                        <a:lnTo>
                          <a:pt x="3" y="124"/>
                        </a:lnTo>
                        <a:lnTo>
                          <a:pt x="4" y="127"/>
                        </a:lnTo>
                        <a:lnTo>
                          <a:pt x="6" y="129"/>
                        </a:lnTo>
                        <a:lnTo>
                          <a:pt x="8" y="131"/>
                        </a:lnTo>
                        <a:lnTo>
                          <a:pt x="8" y="132"/>
                        </a:lnTo>
                        <a:lnTo>
                          <a:pt x="10" y="133"/>
                        </a:lnTo>
                        <a:lnTo>
                          <a:pt x="11" y="134"/>
                        </a:lnTo>
                        <a:lnTo>
                          <a:pt x="13" y="134"/>
                        </a:lnTo>
                        <a:lnTo>
                          <a:pt x="15" y="135"/>
                        </a:lnTo>
                        <a:lnTo>
                          <a:pt x="18" y="135"/>
                        </a:lnTo>
                        <a:lnTo>
                          <a:pt x="21" y="136"/>
                        </a:lnTo>
                        <a:lnTo>
                          <a:pt x="23" y="136"/>
                        </a:lnTo>
                        <a:lnTo>
                          <a:pt x="30" y="135"/>
                        </a:lnTo>
                        <a:lnTo>
                          <a:pt x="35" y="136"/>
                        </a:lnTo>
                        <a:lnTo>
                          <a:pt x="38" y="136"/>
                        </a:lnTo>
                        <a:lnTo>
                          <a:pt x="39" y="136"/>
                        </a:lnTo>
                        <a:lnTo>
                          <a:pt x="40" y="135"/>
                        </a:lnTo>
                        <a:lnTo>
                          <a:pt x="41" y="135"/>
                        </a:lnTo>
                        <a:lnTo>
                          <a:pt x="43" y="135"/>
                        </a:lnTo>
                        <a:lnTo>
                          <a:pt x="46" y="133"/>
                        </a:lnTo>
                        <a:lnTo>
                          <a:pt x="48" y="132"/>
                        </a:lnTo>
                        <a:lnTo>
                          <a:pt x="50" y="130"/>
                        </a:lnTo>
                        <a:lnTo>
                          <a:pt x="52" y="128"/>
                        </a:lnTo>
                        <a:lnTo>
                          <a:pt x="54" y="126"/>
                        </a:lnTo>
                        <a:lnTo>
                          <a:pt x="56" y="124"/>
                        </a:lnTo>
                        <a:lnTo>
                          <a:pt x="57" y="122"/>
                        </a:lnTo>
                        <a:lnTo>
                          <a:pt x="58" y="118"/>
                        </a:lnTo>
                        <a:lnTo>
                          <a:pt x="59" y="116"/>
                        </a:lnTo>
                        <a:lnTo>
                          <a:pt x="61" y="111"/>
                        </a:lnTo>
                        <a:lnTo>
                          <a:pt x="64" y="106"/>
                        </a:lnTo>
                        <a:lnTo>
                          <a:pt x="66" y="95"/>
                        </a:lnTo>
                        <a:lnTo>
                          <a:pt x="69" y="83"/>
                        </a:lnTo>
                        <a:lnTo>
                          <a:pt x="71" y="73"/>
                        </a:lnTo>
                        <a:lnTo>
                          <a:pt x="74" y="62"/>
                        </a:lnTo>
                        <a:lnTo>
                          <a:pt x="77" y="51"/>
                        </a:lnTo>
                        <a:lnTo>
                          <a:pt x="81" y="40"/>
                        </a:lnTo>
                        <a:lnTo>
                          <a:pt x="84" y="29"/>
                        </a:lnTo>
                        <a:lnTo>
                          <a:pt x="86" y="1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02" name="Freeform 247"/>
                  <p:cNvSpPr>
                    <a:spLocks/>
                  </p:cNvSpPr>
                  <p:nvPr/>
                </p:nvSpPr>
                <p:spPr bwMode="auto">
                  <a:xfrm>
                    <a:off x="1076" y="3330"/>
                    <a:ext cx="62" cy="140"/>
                  </a:xfrm>
                  <a:custGeom>
                    <a:avLst/>
                    <a:gdLst>
                      <a:gd name="T0" fmla="*/ 17 w 90"/>
                      <a:gd name="T1" fmla="*/ 0 h 203"/>
                      <a:gd name="T2" fmla="*/ 0 w 90"/>
                      <a:gd name="T3" fmla="*/ 67 h 203"/>
                      <a:gd name="T4" fmla="*/ 12 w 90"/>
                      <a:gd name="T5" fmla="*/ 67 h 203"/>
                      <a:gd name="T6" fmla="*/ 13 w 90"/>
                      <a:gd name="T7" fmla="*/ 66 h 203"/>
                      <a:gd name="T8" fmla="*/ 14 w 90"/>
                      <a:gd name="T9" fmla="*/ 66 h 203"/>
                      <a:gd name="T10" fmla="*/ 15 w 90"/>
                      <a:gd name="T11" fmla="*/ 66 h 203"/>
                      <a:gd name="T12" fmla="*/ 16 w 90"/>
                      <a:gd name="T13" fmla="*/ 65 h 203"/>
                      <a:gd name="T14" fmla="*/ 17 w 90"/>
                      <a:gd name="T15" fmla="*/ 64 h 203"/>
                      <a:gd name="T16" fmla="*/ 19 w 90"/>
                      <a:gd name="T17" fmla="*/ 63 h 203"/>
                      <a:gd name="T18" fmla="*/ 19 w 90"/>
                      <a:gd name="T19" fmla="*/ 62 h 203"/>
                      <a:gd name="T20" fmla="*/ 21 w 90"/>
                      <a:gd name="T21" fmla="*/ 61 h 203"/>
                      <a:gd name="T22" fmla="*/ 21 w 90"/>
                      <a:gd name="T23" fmla="*/ 60 h 203"/>
                      <a:gd name="T24" fmla="*/ 22 w 90"/>
                      <a:gd name="T25" fmla="*/ 59 h 203"/>
                      <a:gd name="T26" fmla="*/ 23 w 90"/>
                      <a:gd name="T27" fmla="*/ 57 h 203"/>
                      <a:gd name="T28" fmla="*/ 23 w 90"/>
                      <a:gd name="T29" fmla="*/ 55 h 203"/>
                      <a:gd name="T30" fmla="*/ 23 w 90"/>
                      <a:gd name="T31" fmla="*/ 54 h 203"/>
                      <a:gd name="T32" fmla="*/ 29 w 90"/>
                      <a:gd name="T33" fmla="*/ 35 h 203"/>
                      <a:gd name="T34" fmla="*/ 29 w 90"/>
                      <a:gd name="T35" fmla="*/ 33 h 203"/>
                      <a:gd name="T36" fmla="*/ 30 w 90"/>
                      <a:gd name="T37" fmla="*/ 32 h 203"/>
                      <a:gd name="T38" fmla="*/ 30 w 90"/>
                      <a:gd name="T39" fmla="*/ 30 h 203"/>
                      <a:gd name="T40" fmla="*/ 30 w 90"/>
                      <a:gd name="T41" fmla="*/ 29 h 203"/>
                      <a:gd name="T42" fmla="*/ 30 w 90"/>
                      <a:gd name="T43" fmla="*/ 28 h 203"/>
                      <a:gd name="T44" fmla="*/ 29 w 90"/>
                      <a:gd name="T45" fmla="*/ 27 h 203"/>
                      <a:gd name="T46" fmla="*/ 28 w 90"/>
                      <a:gd name="T47" fmla="*/ 26 h 203"/>
                      <a:gd name="T48" fmla="*/ 28 w 90"/>
                      <a:gd name="T49" fmla="*/ 25 h 203"/>
                      <a:gd name="T50" fmla="*/ 27 w 90"/>
                      <a:gd name="T51" fmla="*/ 23 h 203"/>
                      <a:gd name="T52" fmla="*/ 27 w 90"/>
                      <a:gd name="T53" fmla="*/ 23 h 203"/>
                      <a:gd name="T54" fmla="*/ 25 w 90"/>
                      <a:gd name="T55" fmla="*/ 23 h 203"/>
                      <a:gd name="T56" fmla="*/ 25 w 90"/>
                      <a:gd name="T57" fmla="*/ 22 h 203"/>
                      <a:gd name="T58" fmla="*/ 23 w 90"/>
                      <a:gd name="T59" fmla="*/ 22 h 203"/>
                      <a:gd name="T60" fmla="*/ 12 w 90"/>
                      <a:gd name="T61" fmla="*/ 22 h 2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0" h="203">
                        <a:moveTo>
                          <a:pt x="54" y="0"/>
                        </a:moveTo>
                        <a:lnTo>
                          <a:pt x="0" y="203"/>
                        </a:lnTo>
                        <a:lnTo>
                          <a:pt x="35" y="203"/>
                        </a:lnTo>
                        <a:lnTo>
                          <a:pt x="39" y="202"/>
                        </a:lnTo>
                        <a:lnTo>
                          <a:pt x="42" y="202"/>
                        </a:lnTo>
                        <a:lnTo>
                          <a:pt x="46" y="200"/>
                        </a:lnTo>
                        <a:lnTo>
                          <a:pt x="50" y="198"/>
                        </a:lnTo>
                        <a:lnTo>
                          <a:pt x="53" y="196"/>
                        </a:lnTo>
                        <a:lnTo>
                          <a:pt x="56" y="193"/>
                        </a:lnTo>
                        <a:lnTo>
                          <a:pt x="59" y="190"/>
                        </a:lnTo>
                        <a:lnTo>
                          <a:pt x="63" y="186"/>
                        </a:lnTo>
                        <a:lnTo>
                          <a:pt x="66" y="182"/>
                        </a:lnTo>
                        <a:lnTo>
                          <a:pt x="68" y="178"/>
                        </a:lnTo>
                        <a:lnTo>
                          <a:pt x="70" y="172"/>
                        </a:lnTo>
                        <a:lnTo>
                          <a:pt x="72" y="168"/>
                        </a:lnTo>
                        <a:lnTo>
                          <a:pt x="73" y="164"/>
                        </a:lnTo>
                        <a:lnTo>
                          <a:pt x="88" y="108"/>
                        </a:lnTo>
                        <a:lnTo>
                          <a:pt x="89" y="102"/>
                        </a:lnTo>
                        <a:lnTo>
                          <a:pt x="90" y="98"/>
                        </a:lnTo>
                        <a:lnTo>
                          <a:pt x="90" y="93"/>
                        </a:lnTo>
                        <a:lnTo>
                          <a:pt x="90" y="88"/>
                        </a:lnTo>
                        <a:lnTo>
                          <a:pt x="90" y="85"/>
                        </a:lnTo>
                        <a:lnTo>
                          <a:pt x="89" y="81"/>
                        </a:lnTo>
                        <a:lnTo>
                          <a:pt x="87" y="78"/>
                        </a:lnTo>
                        <a:lnTo>
                          <a:pt x="85" y="75"/>
                        </a:lnTo>
                        <a:lnTo>
                          <a:pt x="83" y="72"/>
                        </a:lnTo>
                        <a:lnTo>
                          <a:pt x="81" y="70"/>
                        </a:lnTo>
                        <a:lnTo>
                          <a:pt x="78" y="69"/>
                        </a:lnTo>
                        <a:lnTo>
                          <a:pt x="75" y="68"/>
                        </a:lnTo>
                        <a:lnTo>
                          <a:pt x="71" y="67"/>
                        </a:lnTo>
                        <a:lnTo>
                          <a:pt x="36"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03" name="Line 248"/>
                  <p:cNvSpPr>
                    <a:spLocks noChangeShapeType="1"/>
                  </p:cNvSpPr>
                  <p:nvPr/>
                </p:nvSpPr>
                <p:spPr bwMode="auto">
                  <a:xfrm flipH="1">
                    <a:off x="2263" y="425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04" name="Freeform 249"/>
                  <p:cNvSpPr>
                    <a:spLocks/>
                  </p:cNvSpPr>
                  <p:nvPr/>
                </p:nvSpPr>
                <p:spPr bwMode="auto">
                  <a:xfrm>
                    <a:off x="2249" y="4229"/>
                    <a:ext cx="14" cy="29"/>
                  </a:xfrm>
                  <a:custGeom>
                    <a:avLst/>
                    <a:gdLst>
                      <a:gd name="T0" fmla="*/ 1 w 19"/>
                      <a:gd name="T1" fmla="*/ 0 h 40"/>
                      <a:gd name="T2" fmla="*/ 1 w 19"/>
                      <a:gd name="T3" fmla="*/ 2 h 40"/>
                      <a:gd name="T4" fmla="*/ 0 w 19"/>
                      <a:gd name="T5" fmla="*/ 4 h 40"/>
                      <a:gd name="T6" fmla="*/ 0 w 19"/>
                      <a:gd name="T7" fmla="*/ 5 h 40"/>
                      <a:gd name="T8" fmla="*/ 0 w 19"/>
                      <a:gd name="T9" fmla="*/ 7 h 40"/>
                      <a:gd name="T10" fmla="*/ 1 w 19"/>
                      <a:gd name="T11" fmla="*/ 9 h 40"/>
                      <a:gd name="T12" fmla="*/ 1 w 19"/>
                      <a:gd name="T13" fmla="*/ 10 h 40"/>
                      <a:gd name="T14" fmla="*/ 1 w 19"/>
                      <a:gd name="T15" fmla="*/ 11 h 40"/>
                      <a:gd name="T16" fmla="*/ 2 w 19"/>
                      <a:gd name="T17" fmla="*/ 12 h 40"/>
                      <a:gd name="T18" fmla="*/ 3 w 19"/>
                      <a:gd name="T19" fmla="*/ 13 h 40"/>
                      <a:gd name="T20" fmla="*/ 4 w 19"/>
                      <a:gd name="T21" fmla="*/ 15 h 40"/>
                      <a:gd name="T22" fmla="*/ 5 w 19"/>
                      <a:gd name="T23" fmla="*/ 15 h 40"/>
                      <a:gd name="T24" fmla="*/ 7 w 19"/>
                      <a:gd name="T25" fmla="*/ 15 h 40"/>
                      <a:gd name="T26" fmla="*/ 7 w 19"/>
                      <a:gd name="T27" fmla="*/ 15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9" h="40">
                        <a:moveTo>
                          <a:pt x="2" y="0"/>
                        </a:moveTo>
                        <a:lnTo>
                          <a:pt x="1" y="5"/>
                        </a:lnTo>
                        <a:lnTo>
                          <a:pt x="0" y="9"/>
                        </a:lnTo>
                        <a:lnTo>
                          <a:pt x="0" y="14"/>
                        </a:lnTo>
                        <a:lnTo>
                          <a:pt x="0" y="19"/>
                        </a:lnTo>
                        <a:lnTo>
                          <a:pt x="1" y="23"/>
                        </a:lnTo>
                        <a:lnTo>
                          <a:pt x="2" y="26"/>
                        </a:lnTo>
                        <a:lnTo>
                          <a:pt x="3" y="29"/>
                        </a:lnTo>
                        <a:lnTo>
                          <a:pt x="5" y="32"/>
                        </a:lnTo>
                        <a:lnTo>
                          <a:pt x="7" y="35"/>
                        </a:lnTo>
                        <a:lnTo>
                          <a:pt x="9" y="37"/>
                        </a:lnTo>
                        <a:lnTo>
                          <a:pt x="12" y="39"/>
                        </a:lnTo>
                        <a:lnTo>
                          <a:pt x="16" y="39"/>
                        </a:lnTo>
                        <a:lnTo>
                          <a:pt x="19" y="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05" name="Line 250"/>
                  <p:cNvSpPr>
                    <a:spLocks noChangeShapeType="1"/>
                  </p:cNvSpPr>
                  <p:nvPr/>
                </p:nvSpPr>
                <p:spPr bwMode="auto">
                  <a:xfrm flipV="1">
                    <a:off x="2254" y="4191"/>
                    <a:ext cx="9"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06" name="Freeform 251"/>
                  <p:cNvSpPr>
                    <a:spLocks/>
                  </p:cNvSpPr>
                  <p:nvPr/>
                </p:nvSpPr>
                <p:spPr bwMode="auto">
                  <a:xfrm>
                    <a:off x="2263" y="4162"/>
                    <a:ext cx="24" cy="29"/>
                  </a:xfrm>
                  <a:custGeom>
                    <a:avLst/>
                    <a:gdLst>
                      <a:gd name="T0" fmla="*/ 9 w 38"/>
                      <a:gd name="T1" fmla="*/ 0 h 40"/>
                      <a:gd name="T2" fmla="*/ 9 w 38"/>
                      <a:gd name="T3" fmla="*/ 1 h 40"/>
                      <a:gd name="T4" fmla="*/ 8 w 38"/>
                      <a:gd name="T5" fmla="*/ 1 h 40"/>
                      <a:gd name="T6" fmla="*/ 7 w 38"/>
                      <a:gd name="T7" fmla="*/ 1 h 40"/>
                      <a:gd name="T8" fmla="*/ 6 w 38"/>
                      <a:gd name="T9" fmla="*/ 2 h 40"/>
                      <a:gd name="T10" fmla="*/ 5 w 38"/>
                      <a:gd name="T11" fmla="*/ 3 h 40"/>
                      <a:gd name="T12" fmla="*/ 4 w 38"/>
                      <a:gd name="T13" fmla="*/ 4 h 40"/>
                      <a:gd name="T14" fmla="*/ 4 w 38"/>
                      <a:gd name="T15" fmla="*/ 5 h 40"/>
                      <a:gd name="T16" fmla="*/ 3 w 38"/>
                      <a:gd name="T17" fmla="*/ 7 h 40"/>
                      <a:gd name="T18" fmla="*/ 2 w 38"/>
                      <a:gd name="T19" fmla="*/ 8 h 40"/>
                      <a:gd name="T20" fmla="*/ 1 w 38"/>
                      <a:gd name="T21" fmla="*/ 9 h 40"/>
                      <a:gd name="T22" fmla="*/ 1 w 38"/>
                      <a:gd name="T23" fmla="*/ 12 h 40"/>
                      <a:gd name="T24" fmla="*/ 1 w 38"/>
                      <a:gd name="T25" fmla="*/ 13 h 40"/>
                      <a:gd name="T26" fmla="*/ 0 w 38"/>
                      <a:gd name="T27" fmla="*/ 15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40">
                        <a:moveTo>
                          <a:pt x="38" y="0"/>
                        </a:moveTo>
                        <a:lnTo>
                          <a:pt x="35" y="1"/>
                        </a:lnTo>
                        <a:lnTo>
                          <a:pt x="31" y="2"/>
                        </a:lnTo>
                        <a:lnTo>
                          <a:pt x="27" y="3"/>
                        </a:lnTo>
                        <a:lnTo>
                          <a:pt x="24" y="5"/>
                        </a:lnTo>
                        <a:lnTo>
                          <a:pt x="20" y="7"/>
                        </a:lnTo>
                        <a:lnTo>
                          <a:pt x="17" y="10"/>
                        </a:lnTo>
                        <a:lnTo>
                          <a:pt x="14" y="13"/>
                        </a:lnTo>
                        <a:lnTo>
                          <a:pt x="10" y="17"/>
                        </a:lnTo>
                        <a:lnTo>
                          <a:pt x="8" y="21"/>
                        </a:lnTo>
                        <a:lnTo>
                          <a:pt x="5" y="25"/>
                        </a:lnTo>
                        <a:lnTo>
                          <a:pt x="3" y="30"/>
                        </a:lnTo>
                        <a:lnTo>
                          <a:pt x="1" y="35"/>
                        </a:lnTo>
                        <a:lnTo>
                          <a:pt x="0" y="4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07" name="Line 252"/>
                  <p:cNvSpPr>
                    <a:spLocks noChangeShapeType="1"/>
                  </p:cNvSpPr>
                  <p:nvPr/>
                </p:nvSpPr>
                <p:spPr bwMode="auto">
                  <a:xfrm>
                    <a:off x="2287" y="4162"/>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08" name="Line 253"/>
                  <p:cNvSpPr>
                    <a:spLocks noChangeShapeType="1"/>
                  </p:cNvSpPr>
                  <p:nvPr/>
                </p:nvSpPr>
                <p:spPr bwMode="auto">
                  <a:xfrm flipV="1">
                    <a:off x="3100" y="3176"/>
                    <a:ext cx="29" cy="1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09" name="Freeform 254"/>
                  <p:cNvSpPr>
                    <a:spLocks/>
                  </p:cNvSpPr>
                  <p:nvPr/>
                </p:nvSpPr>
                <p:spPr bwMode="auto">
                  <a:xfrm>
                    <a:off x="3129" y="3143"/>
                    <a:ext cx="28" cy="33"/>
                  </a:xfrm>
                  <a:custGeom>
                    <a:avLst/>
                    <a:gdLst>
                      <a:gd name="T0" fmla="*/ 11 w 44"/>
                      <a:gd name="T1" fmla="*/ 0 h 45"/>
                      <a:gd name="T2" fmla="*/ 11 w 44"/>
                      <a:gd name="T3" fmla="*/ 0 h 45"/>
                      <a:gd name="T4" fmla="*/ 10 w 44"/>
                      <a:gd name="T5" fmla="*/ 1 h 45"/>
                      <a:gd name="T6" fmla="*/ 8 w 44"/>
                      <a:gd name="T7" fmla="*/ 1 h 45"/>
                      <a:gd name="T8" fmla="*/ 7 w 44"/>
                      <a:gd name="T9" fmla="*/ 2 h 45"/>
                      <a:gd name="T10" fmla="*/ 7 w 44"/>
                      <a:gd name="T11" fmla="*/ 3 h 45"/>
                      <a:gd name="T12" fmla="*/ 6 w 44"/>
                      <a:gd name="T13" fmla="*/ 4 h 45"/>
                      <a:gd name="T14" fmla="*/ 5 w 44"/>
                      <a:gd name="T15" fmla="*/ 5 h 45"/>
                      <a:gd name="T16" fmla="*/ 4 w 44"/>
                      <a:gd name="T17" fmla="*/ 7 h 45"/>
                      <a:gd name="T18" fmla="*/ 3 w 44"/>
                      <a:gd name="T19" fmla="*/ 8 h 45"/>
                      <a:gd name="T20" fmla="*/ 3 w 44"/>
                      <a:gd name="T21" fmla="*/ 10 h 45"/>
                      <a:gd name="T22" fmla="*/ 2 w 44"/>
                      <a:gd name="T23" fmla="*/ 12 h 45"/>
                      <a:gd name="T24" fmla="*/ 1 w 44"/>
                      <a:gd name="T25" fmla="*/ 14 h 45"/>
                      <a:gd name="T26" fmla="*/ 1 w 44"/>
                      <a:gd name="T27" fmla="*/ 15 h 45"/>
                      <a:gd name="T28" fmla="*/ 0 w 44"/>
                      <a:gd name="T29" fmla="*/ 18 h 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4" h="45">
                        <a:moveTo>
                          <a:pt x="44" y="0"/>
                        </a:moveTo>
                        <a:lnTo>
                          <a:pt x="41" y="0"/>
                        </a:lnTo>
                        <a:lnTo>
                          <a:pt x="37" y="1"/>
                        </a:lnTo>
                        <a:lnTo>
                          <a:pt x="33" y="3"/>
                        </a:lnTo>
                        <a:lnTo>
                          <a:pt x="29" y="5"/>
                        </a:lnTo>
                        <a:lnTo>
                          <a:pt x="26" y="7"/>
                        </a:lnTo>
                        <a:lnTo>
                          <a:pt x="22" y="10"/>
                        </a:lnTo>
                        <a:lnTo>
                          <a:pt x="19" y="13"/>
                        </a:lnTo>
                        <a:lnTo>
                          <a:pt x="15" y="17"/>
                        </a:lnTo>
                        <a:lnTo>
                          <a:pt x="12" y="21"/>
                        </a:lnTo>
                        <a:lnTo>
                          <a:pt x="9" y="26"/>
                        </a:lnTo>
                        <a:lnTo>
                          <a:pt x="7" y="30"/>
                        </a:lnTo>
                        <a:lnTo>
                          <a:pt x="4" y="36"/>
                        </a:lnTo>
                        <a:lnTo>
                          <a:pt x="3" y="40"/>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10" name="Line 255"/>
                  <p:cNvSpPr>
                    <a:spLocks noChangeShapeType="1"/>
                  </p:cNvSpPr>
                  <p:nvPr/>
                </p:nvSpPr>
                <p:spPr bwMode="auto">
                  <a:xfrm>
                    <a:off x="3114" y="3191"/>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11" name="Line 256"/>
                  <p:cNvSpPr>
                    <a:spLocks noChangeShapeType="1"/>
                  </p:cNvSpPr>
                  <p:nvPr/>
                </p:nvSpPr>
                <p:spPr bwMode="auto">
                  <a:xfrm flipH="1">
                    <a:off x="4422" y="2181"/>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12" name="Freeform 257"/>
                  <p:cNvSpPr>
                    <a:spLocks/>
                  </p:cNvSpPr>
                  <p:nvPr/>
                </p:nvSpPr>
                <p:spPr bwMode="auto">
                  <a:xfrm>
                    <a:off x="4407" y="2162"/>
                    <a:ext cx="15" cy="19"/>
                  </a:xfrm>
                  <a:custGeom>
                    <a:avLst/>
                    <a:gdLst>
                      <a:gd name="T0" fmla="*/ 2 w 16"/>
                      <a:gd name="T1" fmla="*/ 0 h 34"/>
                      <a:gd name="T2" fmla="*/ 1 w 16"/>
                      <a:gd name="T3" fmla="*/ 1 h 34"/>
                      <a:gd name="T4" fmla="*/ 0 w 16"/>
                      <a:gd name="T5" fmla="*/ 2 h 34"/>
                      <a:gd name="T6" fmla="*/ 0 w 16"/>
                      <a:gd name="T7" fmla="*/ 2 h 34"/>
                      <a:gd name="T8" fmla="*/ 0 w 16"/>
                      <a:gd name="T9" fmla="*/ 3 h 34"/>
                      <a:gd name="T10" fmla="*/ 1 w 16"/>
                      <a:gd name="T11" fmla="*/ 4 h 34"/>
                      <a:gd name="T12" fmla="*/ 2 w 16"/>
                      <a:gd name="T13" fmla="*/ 4 h 34"/>
                      <a:gd name="T14" fmla="*/ 4 w 16"/>
                      <a:gd name="T15" fmla="*/ 4 h 34"/>
                      <a:gd name="T16" fmla="*/ 5 w 16"/>
                      <a:gd name="T17" fmla="*/ 5 h 34"/>
                      <a:gd name="T18" fmla="*/ 8 w 16"/>
                      <a:gd name="T19" fmla="*/ 6 h 34"/>
                      <a:gd name="T20" fmla="*/ 8 w 16"/>
                      <a:gd name="T21" fmla="*/ 6 h 34"/>
                      <a:gd name="T22" fmla="*/ 11 w 16"/>
                      <a:gd name="T23" fmla="*/ 6 h 34"/>
                      <a:gd name="T24" fmla="*/ 13 w 16"/>
                      <a:gd name="T25" fmla="*/ 6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34">
                        <a:moveTo>
                          <a:pt x="2" y="0"/>
                        </a:moveTo>
                        <a:lnTo>
                          <a:pt x="1" y="5"/>
                        </a:lnTo>
                        <a:lnTo>
                          <a:pt x="0" y="9"/>
                        </a:lnTo>
                        <a:lnTo>
                          <a:pt x="0" y="13"/>
                        </a:lnTo>
                        <a:lnTo>
                          <a:pt x="0" y="17"/>
                        </a:lnTo>
                        <a:lnTo>
                          <a:pt x="1" y="21"/>
                        </a:lnTo>
                        <a:lnTo>
                          <a:pt x="2" y="24"/>
                        </a:lnTo>
                        <a:lnTo>
                          <a:pt x="4" y="27"/>
                        </a:lnTo>
                        <a:lnTo>
                          <a:pt x="5" y="29"/>
                        </a:lnTo>
                        <a:lnTo>
                          <a:pt x="9" y="31"/>
                        </a:lnTo>
                        <a:lnTo>
                          <a:pt x="11" y="33"/>
                        </a:lnTo>
                        <a:lnTo>
                          <a:pt x="14" y="33"/>
                        </a:lnTo>
                        <a:lnTo>
                          <a:pt x="16"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13" name="Line 258"/>
                  <p:cNvSpPr>
                    <a:spLocks noChangeShapeType="1"/>
                  </p:cNvSpPr>
                  <p:nvPr/>
                </p:nvSpPr>
                <p:spPr bwMode="auto">
                  <a:xfrm flipV="1">
                    <a:off x="4412" y="2124"/>
                    <a:ext cx="10" cy="3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14" name="Freeform 259"/>
                  <p:cNvSpPr>
                    <a:spLocks/>
                  </p:cNvSpPr>
                  <p:nvPr/>
                </p:nvSpPr>
                <p:spPr bwMode="auto">
                  <a:xfrm>
                    <a:off x="4422" y="2090"/>
                    <a:ext cx="43" cy="34"/>
                  </a:xfrm>
                  <a:custGeom>
                    <a:avLst/>
                    <a:gdLst>
                      <a:gd name="T0" fmla="*/ 19 w 65"/>
                      <a:gd name="T1" fmla="*/ 20 h 45"/>
                      <a:gd name="T2" fmla="*/ 19 w 65"/>
                      <a:gd name="T3" fmla="*/ 17 h 45"/>
                      <a:gd name="T4" fmla="*/ 19 w 65"/>
                      <a:gd name="T5" fmla="*/ 15 h 45"/>
                      <a:gd name="T6" fmla="*/ 19 w 65"/>
                      <a:gd name="T7" fmla="*/ 13 h 45"/>
                      <a:gd name="T8" fmla="*/ 19 w 65"/>
                      <a:gd name="T9" fmla="*/ 11 h 45"/>
                      <a:gd name="T10" fmla="*/ 19 w 65"/>
                      <a:gd name="T11" fmla="*/ 8 h 45"/>
                      <a:gd name="T12" fmla="*/ 19 w 65"/>
                      <a:gd name="T13" fmla="*/ 7 h 45"/>
                      <a:gd name="T14" fmla="*/ 19 w 65"/>
                      <a:gd name="T15" fmla="*/ 6 h 45"/>
                      <a:gd name="T16" fmla="*/ 17 w 65"/>
                      <a:gd name="T17" fmla="*/ 5 h 45"/>
                      <a:gd name="T18" fmla="*/ 17 w 65"/>
                      <a:gd name="T19" fmla="*/ 3 h 45"/>
                      <a:gd name="T20" fmla="*/ 17 w 65"/>
                      <a:gd name="T21" fmla="*/ 2 h 45"/>
                      <a:gd name="T22" fmla="*/ 15 w 65"/>
                      <a:gd name="T23" fmla="*/ 2 h 45"/>
                      <a:gd name="T24" fmla="*/ 15 w 65"/>
                      <a:gd name="T25" fmla="*/ 1 h 45"/>
                      <a:gd name="T26" fmla="*/ 14 w 65"/>
                      <a:gd name="T27" fmla="*/ 0 h 45"/>
                      <a:gd name="T28" fmla="*/ 13 w 65"/>
                      <a:gd name="T29" fmla="*/ 0 h 45"/>
                      <a:gd name="T30" fmla="*/ 12 w 65"/>
                      <a:gd name="T31" fmla="*/ 0 h 45"/>
                      <a:gd name="T32" fmla="*/ 11 w 65"/>
                      <a:gd name="T33" fmla="*/ 1 h 45"/>
                      <a:gd name="T34" fmla="*/ 9 w 65"/>
                      <a:gd name="T35" fmla="*/ 2 h 45"/>
                      <a:gd name="T36" fmla="*/ 9 w 65"/>
                      <a:gd name="T37" fmla="*/ 2 h 45"/>
                      <a:gd name="T38" fmla="*/ 7 w 65"/>
                      <a:gd name="T39" fmla="*/ 3 h 45"/>
                      <a:gd name="T40" fmla="*/ 6 w 65"/>
                      <a:gd name="T41" fmla="*/ 5 h 45"/>
                      <a:gd name="T42" fmla="*/ 5 w 65"/>
                      <a:gd name="T43" fmla="*/ 6 h 45"/>
                      <a:gd name="T44" fmla="*/ 4 w 65"/>
                      <a:gd name="T45" fmla="*/ 7 h 45"/>
                      <a:gd name="T46" fmla="*/ 3 w 65"/>
                      <a:gd name="T47" fmla="*/ 8 h 45"/>
                      <a:gd name="T48" fmla="*/ 3 w 65"/>
                      <a:gd name="T49" fmla="*/ 11 h 45"/>
                      <a:gd name="T50" fmla="*/ 1 w 65"/>
                      <a:gd name="T51" fmla="*/ 13 h 45"/>
                      <a:gd name="T52" fmla="*/ 1 w 65"/>
                      <a:gd name="T53" fmla="*/ 15 h 45"/>
                      <a:gd name="T54" fmla="*/ 1 w 65"/>
                      <a:gd name="T55" fmla="*/ 17 h 45"/>
                      <a:gd name="T56" fmla="*/ 0 w 65"/>
                      <a:gd name="T57" fmla="*/ 20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5" h="45">
                        <a:moveTo>
                          <a:pt x="63" y="45"/>
                        </a:moveTo>
                        <a:lnTo>
                          <a:pt x="64" y="40"/>
                        </a:lnTo>
                        <a:lnTo>
                          <a:pt x="65" y="34"/>
                        </a:lnTo>
                        <a:lnTo>
                          <a:pt x="65" y="30"/>
                        </a:lnTo>
                        <a:lnTo>
                          <a:pt x="65" y="26"/>
                        </a:lnTo>
                        <a:lnTo>
                          <a:pt x="65" y="20"/>
                        </a:lnTo>
                        <a:lnTo>
                          <a:pt x="64" y="16"/>
                        </a:lnTo>
                        <a:lnTo>
                          <a:pt x="63" y="13"/>
                        </a:lnTo>
                        <a:lnTo>
                          <a:pt x="61" y="10"/>
                        </a:lnTo>
                        <a:lnTo>
                          <a:pt x="59" y="7"/>
                        </a:lnTo>
                        <a:lnTo>
                          <a:pt x="57" y="4"/>
                        </a:lnTo>
                        <a:lnTo>
                          <a:pt x="53" y="2"/>
                        </a:lnTo>
                        <a:lnTo>
                          <a:pt x="50" y="1"/>
                        </a:lnTo>
                        <a:lnTo>
                          <a:pt x="47" y="0"/>
                        </a:lnTo>
                        <a:lnTo>
                          <a:pt x="44" y="0"/>
                        </a:lnTo>
                        <a:lnTo>
                          <a:pt x="41" y="0"/>
                        </a:lnTo>
                        <a:lnTo>
                          <a:pt x="36" y="1"/>
                        </a:lnTo>
                        <a:lnTo>
                          <a:pt x="32" y="2"/>
                        </a:lnTo>
                        <a:lnTo>
                          <a:pt x="29" y="4"/>
                        </a:lnTo>
                        <a:lnTo>
                          <a:pt x="25" y="7"/>
                        </a:lnTo>
                        <a:lnTo>
                          <a:pt x="21" y="10"/>
                        </a:lnTo>
                        <a:lnTo>
                          <a:pt x="18" y="13"/>
                        </a:lnTo>
                        <a:lnTo>
                          <a:pt x="14" y="16"/>
                        </a:lnTo>
                        <a:lnTo>
                          <a:pt x="11" y="20"/>
                        </a:lnTo>
                        <a:lnTo>
                          <a:pt x="9" y="26"/>
                        </a:lnTo>
                        <a:lnTo>
                          <a:pt x="5" y="30"/>
                        </a:lnTo>
                        <a:lnTo>
                          <a:pt x="3" y="34"/>
                        </a:lnTo>
                        <a:lnTo>
                          <a:pt x="1" y="40"/>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15" name="Freeform 260"/>
                  <p:cNvSpPr>
                    <a:spLocks/>
                  </p:cNvSpPr>
                  <p:nvPr/>
                </p:nvSpPr>
                <p:spPr bwMode="auto">
                  <a:xfrm>
                    <a:off x="4417" y="2124"/>
                    <a:ext cx="48" cy="14"/>
                  </a:xfrm>
                  <a:custGeom>
                    <a:avLst/>
                    <a:gdLst>
                      <a:gd name="T0" fmla="*/ 23 w 69"/>
                      <a:gd name="T1" fmla="*/ 0 h 22"/>
                      <a:gd name="T2" fmla="*/ 22 w 69"/>
                      <a:gd name="T3" fmla="*/ 6 h 22"/>
                      <a:gd name="T4" fmla="*/ 0 w 69"/>
                      <a:gd name="T5" fmla="*/ 6 h 22"/>
                      <a:gd name="T6" fmla="*/ 0 60000 65536"/>
                      <a:gd name="T7" fmla="*/ 0 60000 65536"/>
                      <a:gd name="T8" fmla="*/ 0 60000 65536"/>
                    </a:gdLst>
                    <a:ahLst/>
                    <a:cxnLst>
                      <a:cxn ang="T6">
                        <a:pos x="T0" y="T1"/>
                      </a:cxn>
                      <a:cxn ang="T7">
                        <a:pos x="T2" y="T3"/>
                      </a:cxn>
                      <a:cxn ang="T8">
                        <a:pos x="T4" y="T5"/>
                      </a:cxn>
                    </a:cxnLst>
                    <a:rect l="0" t="0" r="r" b="b"/>
                    <a:pathLst>
                      <a:path w="69" h="22">
                        <a:moveTo>
                          <a:pt x="69" y="0"/>
                        </a:moveTo>
                        <a:lnTo>
                          <a:pt x="64" y="22"/>
                        </a:lnTo>
                        <a:lnTo>
                          <a:pt x="0" y="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16" name="Line 261"/>
                  <p:cNvSpPr>
                    <a:spLocks noChangeShapeType="1"/>
                  </p:cNvSpPr>
                  <p:nvPr/>
                </p:nvSpPr>
                <p:spPr bwMode="auto">
                  <a:xfrm flipH="1">
                    <a:off x="4499" y="2042"/>
                    <a:ext cx="14"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17" name="Line 262"/>
                  <p:cNvSpPr>
                    <a:spLocks noChangeShapeType="1"/>
                  </p:cNvSpPr>
                  <p:nvPr/>
                </p:nvSpPr>
                <p:spPr bwMode="auto">
                  <a:xfrm flipV="1">
                    <a:off x="3254" y="1186"/>
                    <a:ext cx="28" cy="10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18" name="Freeform 263"/>
                  <p:cNvSpPr>
                    <a:spLocks/>
                  </p:cNvSpPr>
                  <p:nvPr/>
                </p:nvSpPr>
                <p:spPr bwMode="auto">
                  <a:xfrm>
                    <a:off x="3282" y="1153"/>
                    <a:ext cx="29" cy="33"/>
                  </a:xfrm>
                  <a:custGeom>
                    <a:avLst/>
                    <a:gdLst>
                      <a:gd name="T0" fmla="*/ 13 w 44"/>
                      <a:gd name="T1" fmla="*/ 0 h 46"/>
                      <a:gd name="T2" fmla="*/ 12 w 44"/>
                      <a:gd name="T3" fmla="*/ 0 h 46"/>
                      <a:gd name="T4" fmla="*/ 12 w 44"/>
                      <a:gd name="T5" fmla="*/ 1 h 46"/>
                      <a:gd name="T6" fmla="*/ 11 w 44"/>
                      <a:gd name="T7" fmla="*/ 1 h 46"/>
                      <a:gd name="T8" fmla="*/ 11 w 44"/>
                      <a:gd name="T9" fmla="*/ 1 h 46"/>
                      <a:gd name="T10" fmla="*/ 10 w 44"/>
                      <a:gd name="T11" fmla="*/ 1 h 46"/>
                      <a:gd name="T12" fmla="*/ 9 w 44"/>
                      <a:gd name="T13" fmla="*/ 1 h 46"/>
                      <a:gd name="T14" fmla="*/ 9 w 44"/>
                      <a:gd name="T15" fmla="*/ 2 h 46"/>
                      <a:gd name="T16" fmla="*/ 9 w 44"/>
                      <a:gd name="T17" fmla="*/ 2 h 46"/>
                      <a:gd name="T18" fmla="*/ 8 w 44"/>
                      <a:gd name="T19" fmla="*/ 3 h 46"/>
                      <a:gd name="T20" fmla="*/ 7 w 44"/>
                      <a:gd name="T21" fmla="*/ 3 h 46"/>
                      <a:gd name="T22" fmla="*/ 7 w 44"/>
                      <a:gd name="T23" fmla="*/ 3 h 46"/>
                      <a:gd name="T24" fmla="*/ 6 w 44"/>
                      <a:gd name="T25" fmla="*/ 4 h 46"/>
                      <a:gd name="T26" fmla="*/ 6 w 44"/>
                      <a:gd name="T27" fmla="*/ 4 h 46"/>
                      <a:gd name="T28" fmla="*/ 5 w 44"/>
                      <a:gd name="T29" fmla="*/ 5 h 46"/>
                      <a:gd name="T30" fmla="*/ 5 w 44"/>
                      <a:gd name="T31" fmla="*/ 6 h 46"/>
                      <a:gd name="T32" fmla="*/ 4 w 44"/>
                      <a:gd name="T33" fmla="*/ 6 h 46"/>
                      <a:gd name="T34" fmla="*/ 4 w 44"/>
                      <a:gd name="T35" fmla="*/ 7 h 46"/>
                      <a:gd name="T36" fmla="*/ 3 w 44"/>
                      <a:gd name="T37" fmla="*/ 8 h 46"/>
                      <a:gd name="T38" fmla="*/ 3 w 44"/>
                      <a:gd name="T39" fmla="*/ 9 h 46"/>
                      <a:gd name="T40" fmla="*/ 3 w 44"/>
                      <a:gd name="T41" fmla="*/ 10 h 46"/>
                      <a:gd name="T42" fmla="*/ 2 w 44"/>
                      <a:gd name="T43" fmla="*/ 10 h 46"/>
                      <a:gd name="T44" fmla="*/ 1 w 44"/>
                      <a:gd name="T45" fmla="*/ 11 h 46"/>
                      <a:gd name="T46" fmla="*/ 1 w 44"/>
                      <a:gd name="T47" fmla="*/ 12 h 46"/>
                      <a:gd name="T48" fmla="*/ 1 w 44"/>
                      <a:gd name="T49" fmla="*/ 13 h 46"/>
                      <a:gd name="T50" fmla="*/ 1 w 44"/>
                      <a:gd name="T51" fmla="*/ 14 h 46"/>
                      <a:gd name="T52" fmla="*/ 1 w 44"/>
                      <a:gd name="T53" fmla="*/ 15 h 46"/>
                      <a:gd name="T54" fmla="*/ 1 w 44"/>
                      <a:gd name="T55" fmla="*/ 16 h 46"/>
                      <a:gd name="T56" fmla="*/ 0 w 44"/>
                      <a:gd name="T57" fmla="*/ 1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4" h="46">
                        <a:moveTo>
                          <a:pt x="44" y="0"/>
                        </a:moveTo>
                        <a:lnTo>
                          <a:pt x="42" y="0"/>
                        </a:lnTo>
                        <a:lnTo>
                          <a:pt x="41" y="1"/>
                        </a:lnTo>
                        <a:lnTo>
                          <a:pt x="38" y="1"/>
                        </a:lnTo>
                        <a:lnTo>
                          <a:pt x="36" y="1"/>
                        </a:lnTo>
                        <a:lnTo>
                          <a:pt x="34" y="2"/>
                        </a:lnTo>
                        <a:lnTo>
                          <a:pt x="32" y="3"/>
                        </a:lnTo>
                        <a:lnTo>
                          <a:pt x="31" y="5"/>
                        </a:lnTo>
                        <a:lnTo>
                          <a:pt x="29" y="6"/>
                        </a:lnTo>
                        <a:lnTo>
                          <a:pt x="27" y="7"/>
                        </a:lnTo>
                        <a:lnTo>
                          <a:pt x="25" y="8"/>
                        </a:lnTo>
                        <a:lnTo>
                          <a:pt x="24" y="9"/>
                        </a:lnTo>
                        <a:lnTo>
                          <a:pt x="21" y="11"/>
                        </a:lnTo>
                        <a:lnTo>
                          <a:pt x="19" y="12"/>
                        </a:lnTo>
                        <a:lnTo>
                          <a:pt x="18" y="14"/>
                        </a:lnTo>
                        <a:lnTo>
                          <a:pt x="16" y="15"/>
                        </a:lnTo>
                        <a:lnTo>
                          <a:pt x="14" y="17"/>
                        </a:lnTo>
                        <a:lnTo>
                          <a:pt x="13" y="19"/>
                        </a:lnTo>
                        <a:lnTo>
                          <a:pt x="11" y="22"/>
                        </a:lnTo>
                        <a:lnTo>
                          <a:pt x="10" y="24"/>
                        </a:lnTo>
                        <a:lnTo>
                          <a:pt x="9" y="26"/>
                        </a:lnTo>
                        <a:lnTo>
                          <a:pt x="8" y="28"/>
                        </a:lnTo>
                        <a:lnTo>
                          <a:pt x="5" y="31"/>
                        </a:lnTo>
                        <a:lnTo>
                          <a:pt x="4" y="33"/>
                        </a:lnTo>
                        <a:lnTo>
                          <a:pt x="3" y="35"/>
                        </a:lnTo>
                        <a:lnTo>
                          <a:pt x="2" y="39"/>
                        </a:lnTo>
                        <a:lnTo>
                          <a:pt x="1" y="41"/>
                        </a:lnTo>
                        <a:lnTo>
                          <a:pt x="1" y="43"/>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19" name="Line 264"/>
                  <p:cNvSpPr>
                    <a:spLocks noChangeShapeType="1"/>
                  </p:cNvSpPr>
                  <p:nvPr/>
                </p:nvSpPr>
                <p:spPr bwMode="auto">
                  <a:xfrm>
                    <a:off x="3268" y="1201"/>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0" name="Line 265"/>
                  <p:cNvSpPr>
                    <a:spLocks noChangeShapeType="1"/>
                  </p:cNvSpPr>
                  <p:nvPr/>
                </p:nvSpPr>
                <p:spPr bwMode="auto">
                  <a:xfrm flipH="1">
                    <a:off x="3335" y="1153"/>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1" name="Line 266"/>
                  <p:cNvSpPr>
                    <a:spLocks noChangeShapeType="1"/>
                  </p:cNvSpPr>
                  <p:nvPr/>
                </p:nvSpPr>
                <p:spPr bwMode="auto">
                  <a:xfrm flipH="1">
                    <a:off x="4393" y="2874"/>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2" name="Freeform 267"/>
                  <p:cNvSpPr>
                    <a:spLocks/>
                  </p:cNvSpPr>
                  <p:nvPr/>
                </p:nvSpPr>
                <p:spPr bwMode="auto">
                  <a:xfrm>
                    <a:off x="4383" y="2850"/>
                    <a:ext cx="10" cy="24"/>
                  </a:xfrm>
                  <a:custGeom>
                    <a:avLst/>
                    <a:gdLst>
                      <a:gd name="T0" fmla="*/ 1 w 16"/>
                      <a:gd name="T1" fmla="*/ 0 h 34"/>
                      <a:gd name="T2" fmla="*/ 1 w 16"/>
                      <a:gd name="T3" fmla="*/ 1 h 34"/>
                      <a:gd name="T4" fmla="*/ 0 w 16"/>
                      <a:gd name="T5" fmla="*/ 3 h 34"/>
                      <a:gd name="T6" fmla="*/ 0 w 16"/>
                      <a:gd name="T7" fmla="*/ 4 h 34"/>
                      <a:gd name="T8" fmla="*/ 0 w 16"/>
                      <a:gd name="T9" fmla="*/ 6 h 34"/>
                      <a:gd name="T10" fmla="*/ 1 w 16"/>
                      <a:gd name="T11" fmla="*/ 7 h 34"/>
                      <a:gd name="T12" fmla="*/ 1 w 16"/>
                      <a:gd name="T13" fmla="*/ 8 h 34"/>
                      <a:gd name="T14" fmla="*/ 1 w 16"/>
                      <a:gd name="T15" fmla="*/ 9 h 34"/>
                      <a:gd name="T16" fmla="*/ 1 w 16"/>
                      <a:gd name="T17" fmla="*/ 10 h 34"/>
                      <a:gd name="T18" fmla="*/ 2 w 16"/>
                      <a:gd name="T19" fmla="*/ 11 h 34"/>
                      <a:gd name="T20" fmla="*/ 3 w 16"/>
                      <a:gd name="T21" fmla="*/ 11 h 34"/>
                      <a:gd name="T22" fmla="*/ 3 w 16"/>
                      <a:gd name="T23" fmla="*/ 12 h 34"/>
                      <a:gd name="T24" fmla="*/ 4 w 16"/>
                      <a:gd name="T25" fmla="*/ 12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34">
                        <a:moveTo>
                          <a:pt x="2" y="0"/>
                        </a:moveTo>
                        <a:lnTo>
                          <a:pt x="1" y="4"/>
                        </a:lnTo>
                        <a:lnTo>
                          <a:pt x="0" y="8"/>
                        </a:lnTo>
                        <a:lnTo>
                          <a:pt x="0" y="12"/>
                        </a:lnTo>
                        <a:lnTo>
                          <a:pt x="0" y="17"/>
                        </a:lnTo>
                        <a:lnTo>
                          <a:pt x="1" y="20"/>
                        </a:lnTo>
                        <a:lnTo>
                          <a:pt x="2" y="24"/>
                        </a:lnTo>
                        <a:lnTo>
                          <a:pt x="4" y="26"/>
                        </a:lnTo>
                        <a:lnTo>
                          <a:pt x="5" y="29"/>
                        </a:lnTo>
                        <a:lnTo>
                          <a:pt x="8" y="30"/>
                        </a:lnTo>
                        <a:lnTo>
                          <a:pt x="10" y="33"/>
                        </a:lnTo>
                        <a:lnTo>
                          <a:pt x="13" y="34"/>
                        </a:lnTo>
                        <a:lnTo>
                          <a:pt x="16"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23" name="Line 268"/>
                  <p:cNvSpPr>
                    <a:spLocks noChangeShapeType="1"/>
                  </p:cNvSpPr>
                  <p:nvPr/>
                </p:nvSpPr>
                <p:spPr bwMode="auto">
                  <a:xfrm flipV="1">
                    <a:off x="4383" y="2811"/>
                    <a:ext cx="10"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824" name="Freeform 269"/>
                  <p:cNvSpPr>
                    <a:spLocks/>
                  </p:cNvSpPr>
                  <p:nvPr/>
                </p:nvSpPr>
                <p:spPr bwMode="auto">
                  <a:xfrm>
                    <a:off x="4393" y="2782"/>
                    <a:ext cx="43" cy="29"/>
                  </a:xfrm>
                  <a:custGeom>
                    <a:avLst/>
                    <a:gdLst>
                      <a:gd name="T0" fmla="*/ 18 w 65"/>
                      <a:gd name="T1" fmla="*/ 12 h 45"/>
                      <a:gd name="T2" fmla="*/ 19 w 65"/>
                      <a:gd name="T3" fmla="*/ 11 h 45"/>
                      <a:gd name="T4" fmla="*/ 19 w 65"/>
                      <a:gd name="T5" fmla="*/ 10 h 45"/>
                      <a:gd name="T6" fmla="*/ 19 w 65"/>
                      <a:gd name="T7" fmla="*/ 8 h 45"/>
                      <a:gd name="T8" fmla="*/ 19 w 65"/>
                      <a:gd name="T9" fmla="*/ 7 h 45"/>
                      <a:gd name="T10" fmla="*/ 19 w 65"/>
                      <a:gd name="T11" fmla="*/ 6 h 45"/>
                      <a:gd name="T12" fmla="*/ 19 w 65"/>
                      <a:gd name="T13" fmla="*/ 5 h 45"/>
                      <a:gd name="T14" fmla="*/ 18 w 65"/>
                      <a:gd name="T15" fmla="*/ 3 h 45"/>
                      <a:gd name="T16" fmla="*/ 17 w 65"/>
                      <a:gd name="T17" fmla="*/ 3 h 45"/>
                      <a:gd name="T18" fmla="*/ 17 w 65"/>
                      <a:gd name="T19" fmla="*/ 2 h 45"/>
                      <a:gd name="T20" fmla="*/ 16 w 65"/>
                      <a:gd name="T21" fmla="*/ 1 h 45"/>
                      <a:gd name="T22" fmla="*/ 15 w 65"/>
                      <a:gd name="T23" fmla="*/ 1 h 45"/>
                      <a:gd name="T24" fmla="*/ 15 w 65"/>
                      <a:gd name="T25" fmla="*/ 1 h 45"/>
                      <a:gd name="T26" fmla="*/ 13 w 65"/>
                      <a:gd name="T27" fmla="*/ 0 h 45"/>
                      <a:gd name="T28" fmla="*/ 13 w 65"/>
                      <a:gd name="T29" fmla="*/ 0 h 45"/>
                      <a:gd name="T30" fmla="*/ 11 w 65"/>
                      <a:gd name="T31" fmla="*/ 0 h 45"/>
                      <a:gd name="T32" fmla="*/ 11 w 65"/>
                      <a:gd name="T33" fmla="*/ 1 h 45"/>
                      <a:gd name="T34" fmla="*/ 9 w 65"/>
                      <a:gd name="T35" fmla="*/ 1 h 45"/>
                      <a:gd name="T36" fmla="*/ 9 w 65"/>
                      <a:gd name="T37" fmla="*/ 1 h 45"/>
                      <a:gd name="T38" fmla="*/ 7 w 65"/>
                      <a:gd name="T39" fmla="*/ 2 h 45"/>
                      <a:gd name="T40" fmla="*/ 6 w 65"/>
                      <a:gd name="T41" fmla="*/ 3 h 45"/>
                      <a:gd name="T42" fmla="*/ 5 w 65"/>
                      <a:gd name="T43" fmla="*/ 3 h 45"/>
                      <a:gd name="T44" fmla="*/ 4 w 65"/>
                      <a:gd name="T45" fmla="*/ 5 h 45"/>
                      <a:gd name="T46" fmla="*/ 3 w 65"/>
                      <a:gd name="T47" fmla="*/ 6 h 45"/>
                      <a:gd name="T48" fmla="*/ 2 w 65"/>
                      <a:gd name="T49" fmla="*/ 7 h 45"/>
                      <a:gd name="T50" fmla="*/ 1 w 65"/>
                      <a:gd name="T51" fmla="*/ 8 h 45"/>
                      <a:gd name="T52" fmla="*/ 1 w 65"/>
                      <a:gd name="T53" fmla="*/ 10 h 45"/>
                      <a:gd name="T54" fmla="*/ 1 w 65"/>
                      <a:gd name="T55" fmla="*/ 11 h 45"/>
                      <a:gd name="T56" fmla="*/ 0 w 65"/>
                      <a:gd name="T57" fmla="*/ 12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5" h="45">
                        <a:moveTo>
                          <a:pt x="62" y="45"/>
                        </a:moveTo>
                        <a:lnTo>
                          <a:pt x="63" y="40"/>
                        </a:lnTo>
                        <a:lnTo>
                          <a:pt x="65" y="36"/>
                        </a:lnTo>
                        <a:lnTo>
                          <a:pt x="65" y="30"/>
                        </a:lnTo>
                        <a:lnTo>
                          <a:pt x="65" y="26"/>
                        </a:lnTo>
                        <a:lnTo>
                          <a:pt x="65" y="22"/>
                        </a:lnTo>
                        <a:lnTo>
                          <a:pt x="63" y="17"/>
                        </a:lnTo>
                        <a:lnTo>
                          <a:pt x="62" y="13"/>
                        </a:lnTo>
                        <a:lnTo>
                          <a:pt x="60" y="10"/>
                        </a:lnTo>
                        <a:lnTo>
                          <a:pt x="58" y="7"/>
                        </a:lnTo>
                        <a:lnTo>
                          <a:pt x="56" y="5"/>
                        </a:lnTo>
                        <a:lnTo>
                          <a:pt x="53" y="2"/>
                        </a:lnTo>
                        <a:lnTo>
                          <a:pt x="50" y="1"/>
                        </a:lnTo>
                        <a:lnTo>
                          <a:pt x="46" y="0"/>
                        </a:lnTo>
                        <a:lnTo>
                          <a:pt x="43" y="0"/>
                        </a:lnTo>
                        <a:lnTo>
                          <a:pt x="39" y="0"/>
                        </a:lnTo>
                        <a:lnTo>
                          <a:pt x="36" y="1"/>
                        </a:lnTo>
                        <a:lnTo>
                          <a:pt x="32" y="2"/>
                        </a:lnTo>
                        <a:lnTo>
                          <a:pt x="28" y="5"/>
                        </a:lnTo>
                        <a:lnTo>
                          <a:pt x="24" y="7"/>
                        </a:lnTo>
                        <a:lnTo>
                          <a:pt x="21" y="10"/>
                        </a:lnTo>
                        <a:lnTo>
                          <a:pt x="18" y="13"/>
                        </a:lnTo>
                        <a:lnTo>
                          <a:pt x="13" y="17"/>
                        </a:lnTo>
                        <a:lnTo>
                          <a:pt x="10" y="22"/>
                        </a:lnTo>
                        <a:lnTo>
                          <a:pt x="8" y="26"/>
                        </a:lnTo>
                        <a:lnTo>
                          <a:pt x="5" y="30"/>
                        </a:lnTo>
                        <a:lnTo>
                          <a:pt x="3" y="36"/>
                        </a:lnTo>
                        <a:lnTo>
                          <a:pt x="1" y="40"/>
                        </a:lnTo>
                        <a:lnTo>
                          <a:pt x="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825" name="Freeform 270"/>
                  <p:cNvSpPr>
                    <a:spLocks/>
                  </p:cNvSpPr>
                  <p:nvPr/>
                </p:nvSpPr>
                <p:spPr bwMode="auto">
                  <a:xfrm>
                    <a:off x="4388" y="2811"/>
                    <a:ext cx="48" cy="15"/>
                  </a:xfrm>
                  <a:custGeom>
                    <a:avLst/>
                    <a:gdLst>
                      <a:gd name="T0" fmla="*/ 23 w 69"/>
                      <a:gd name="T1" fmla="*/ 0 h 22"/>
                      <a:gd name="T2" fmla="*/ 22 w 69"/>
                      <a:gd name="T3" fmla="*/ 7 h 22"/>
                      <a:gd name="T4" fmla="*/ 0 w 69"/>
                      <a:gd name="T5" fmla="*/ 7 h 22"/>
                      <a:gd name="T6" fmla="*/ 0 60000 65536"/>
                      <a:gd name="T7" fmla="*/ 0 60000 65536"/>
                      <a:gd name="T8" fmla="*/ 0 60000 65536"/>
                    </a:gdLst>
                    <a:ahLst/>
                    <a:cxnLst>
                      <a:cxn ang="T6">
                        <a:pos x="T0" y="T1"/>
                      </a:cxn>
                      <a:cxn ang="T7">
                        <a:pos x="T2" y="T3"/>
                      </a:cxn>
                      <a:cxn ang="T8">
                        <a:pos x="T4" y="T5"/>
                      </a:cxn>
                    </a:cxnLst>
                    <a:rect l="0" t="0" r="r" b="b"/>
                    <a:pathLst>
                      <a:path w="69" h="22">
                        <a:moveTo>
                          <a:pt x="69" y="0"/>
                        </a:moveTo>
                        <a:lnTo>
                          <a:pt x="63" y="22"/>
                        </a:lnTo>
                        <a:lnTo>
                          <a:pt x="0" y="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sp>
            <p:nvSpPr>
              <p:cNvPr id="115767" name="Line 271"/>
              <p:cNvSpPr>
                <a:spLocks noChangeShapeType="1"/>
              </p:cNvSpPr>
              <p:nvPr/>
            </p:nvSpPr>
            <p:spPr bwMode="auto">
              <a:xfrm flipV="1">
                <a:off x="3994" y="3633"/>
                <a:ext cx="38" cy="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68" name="Line 272"/>
              <p:cNvSpPr>
                <a:spLocks noChangeShapeType="1"/>
              </p:cNvSpPr>
              <p:nvPr/>
            </p:nvSpPr>
            <p:spPr bwMode="auto">
              <a:xfrm flipH="1">
                <a:off x="4003" y="3696"/>
                <a:ext cx="5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69" name="Line 273"/>
              <p:cNvSpPr>
                <a:spLocks noChangeShapeType="1"/>
              </p:cNvSpPr>
              <p:nvPr/>
            </p:nvSpPr>
            <p:spPr bwMode="auto">
              <a:xfrm>
                <a:off x="4032" y="3710"/>
                <a:ext cx="5"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70" name="Line 274"/>
              <p:cNvSpPr>
                <a:spLocks noChangeShapeType="1"/>
              </p:cNvSpPr>
              <p:nvPr/>
            </p:nvSpPr>
            <p:spPr bwMode="auto">
              <a:xfrm flipV="1">
                <a:off x="3960" y="1095"/>
                <a:ext cx="34" cy="1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71" name="Line 275"/>
              <p:cNvSpPr>
                <a:spLocks noChangeShapeType="1"/>
              </p:cNvSpPr>
              <p:nvPr/>
            </p:nvSpPr>
            <p:spPr bwMode="auto">
              <a:xfrm flipH="1">
                <a:off x="3970" y="1157"/>
                <a:ext cx="5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72" name="Line 276"/>
              <p:cNvSpPr>
                <a:spLocks noChangeShapeType="1"/>
              </p:cNvSpPr>
              <p:nvPr/>
            </p:nvSpPr>
            <p:spPr bwMode="auto">
              <a:xfrm>
                <a:off x="3994" y="1172"/>
                <a:ext cx="9" cy="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73" name="Line 277"/>
              <p:cNvSpPr>
                <a:spLocks noChangeShapeType="1"/>
              </p:cNvSpPr>
              <p:nvPr/>
            </p:nvSpPr>
            <p:spPr bwMode="auto">
              <a:xfrm flipH="1">
                <a:off x="4056" y="1095"/>
                <a:ext cx="10"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763" name="Line 278"/>
            <p:cNvSpPr>
              <a:spLocks noChangeShapeType="1"/>
            </p:cNvSpPr>
            <p:nvPr/>
          </p:nvSpPr>
          <p:spPr bwMode="auto">
            <a:xfrm>
              <a:off x="3893" y="1258"/>
              <a:ext cx="0" cy="239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7591" name="Group 279"/>
          <p:cNvGrpSpPr>
            <a:grpSpLocks/>
          </p:cNvGrpSpPr>
          <p:nvPr/>
        </p:nvGrpSpPr>
        <p:grpSpPr bwMode="auto">
          <a:xfrm>
            <a:off x="5294313" y="1989138"/>
            <a:ext cx="176212" cy="382587"/>
            <a:chOff x="3335" y="1253"/>
            <a:chExt cx="111" cy="241"/>
          </a:xfrm>
        </p:grpSpPr>
        <p:sp>
          <p:nvSpPr>
            <p:cNvPr id="115759" name="Freeform 280"/>
            <p:cNvSpPr>
              <a:spLocks/>
            </p:cNvSpPr>
            <p:nvPr/>
          </p:nvSpPr>
          <p:spPr bwMode="auto">
            <a:xfrm>
              <a:off x="3369" y="1253"/>
              <a:ext cx="38" cy="139"/>
            </a:xfrm>
            <a:custGeom>
              <a:avLst/>
              <a:gdLst>
                <a:gd name="T0" fmla="*/ 0 w 54"/>
                <a:gd name="T1" fmla="*/ 65 h 203"/>
                <a:gd name="T2" fmla="*/ 19 w 54"/>
                <a:gd name="T3" fmla="*/ 0 h 203"/>
                <a:gd name="T4" fmla="*/ 4 w 54"/>
                <a:gd name="T5" fmla="*/ 14 h 203"/>
                <a:gd name="T6" fmla="*/ 0 60000 65536"/>
                <a:gd name="T7" fmla="*/ 0 60000 65536"/>
                <a:gd name="T8" fmla="*/ 0 60000 65536"/>
              </a:gdLst>
              <a:ahLst/>
              <a:cxnLst>
                <a:cxn ang="T6">
                  <a:pos x="T0" y="T1"/>
                </a:cxn>
                <a:cxn ang="T7">
                  <a:pos x="T2" y="T3"/>
                </a:cxn>
                <a:cxn ang="T8">
                  <a:pos x="T4" y="T5"/>
                </a:cxn>
              </a:cxnLst>
              <a:rect l="0" t="0" r="r" b="b"/>
              <a:pathLst>
                <a:path w="54" h="203">
                  <a:moveTo>
                    <a:pt x="0" y="203"/>
                  </a:moveTo>
                  <a:lnTo>
                    <a:pt x="54" y="0"/>
                  </a:lnTo>
                  <a:lnTo>
                    <a:pt x="11"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60" name="Line 281"/>
            <p:cNvSpPr>
              <a:spLocks noChangeShapeType="1"/>
            </p:cNvSpPr>
            <p:nvPr/>
          </p:nvSpPr>
          <p:spPr bwMode="auto">
            <a:xfrm flipV="1">
              <a:off x="3431" y="1253"/>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61" name="Freeform 282"/>
            <p:cNvSpPr>
              <a:spLocks/>
            </p:cNvSpPr>
            <p:nvPr/>
          </p:nvSpPr>
          <p:spPr bwMode="auto">
            <a:xfrm>
              <a:off x="3335" y="1431"/>
              <a:ext cx="63" cy="63"/>
            </a:xfrm>
            <a:custGeom>
              <a:avLst/>
              <a:gdLst>
                <a:gd name="T0" fmla="*/ 31 w 90"/>
                <a:gd name="T1" fmla="*/ 15 h 90"/>
                <a:gd name="T2" fmla="*/ 31 w 90"/>
                <a:gd name="T3" fmla="*/ 13 h 90"/>
                <a:gd name="T4" fmla="*/ 30 w 90"/>
                <a:gd name="T5" fmla="*/ 11 h 90"/>
                <a:gd name="T6" fmla="*/ 30 w 90"/>
                <a:gd name="T7" fmla="*/ 10 h 90"/>
                <a:gd name="T8" fmla="*/ 29 w 90"/>
                <a:gd name="T9" fmla="*/ 8 h 90"/>
                <a:gd name="T10" fmla="*/ 28 w 90"/>
                <a:gd name="T11" fmla="*/ 6 h 90"/>
                <a:gd name="T12" fmla="*/ 27 w 90"/>
                <a:gd name="T13" fmla="*/ 4 h 90"/>
                <a:gd name="T14" fmla="*/ 25 w 90"/>
                <a:gd name="T15" fmla="*/ 3 h 90"/>
                <a:gd name="T16" fmla="*/ 24 w 90"/>
                <a:gd name="T17" fmla="*/ 2 h 90"/>
                <a:gd name="T18" fmla="*/ 22 w 90"/>
                <a:gd name="T19" fmla="*/ 1 h 90"/>
                <a:gd name="T20" fmla="*/ 20 w 90"/>
                <a:gd name="T21" fmla="*/ 1 h 90"/>
                <a:gd name="T22" fmla="*/ 18 w 90"/>
                <a:gd name="T23" fmla="*/ 0 h 90"/>
                <a:gd name="T24" fmla="*/ 15 w 90"/>
                <a:gd name="T25" fmla="*/ 0 h 90"/>
                <a:gd name="T26" fmla="*/ 13 w 90"/>
                <a:gd name="T27" fmla="*/ 0 h 90"/>
                <a:gd name="T28" fmla="*/ 12 w 90"/>
                <a:gd name="T29" fmla="*/ 1 h 90"/>
                <a:gd name="T30" fmla="*/ 10 w 90"/>
                <a:gd name="T31" fmla="*/ 1 h 90"/>
                <a:gd name="T32" fmla="*/ 8 w 90"/>
                <a:gd name="T33" fmla="*/ 2 h 90"/>
                <a:gd name="T34" fmla="*/ 6 w 90"/>
                <a:gd name="T35" fmla="*/ 3 h 90"/>
                <a:gd name="T36" fmla="*/ 5 w 90"/>
                <a:gd name="T37" fmla="*/ 4 h 90"/>
                <a:gd name="T38" fmla="*/ 4 w 90"/>
                <a:gd name="T39" fmla="*/ 6 h 90"/>
                <a:gd name="T40" fmla="*/ 2 w 90"/>
                <a:gd name="T41" fmla="*/ 8 h 90"/>
                <a:gd name="T42" fmla="*/ 1 w 90"/>
                <a:gd name="T43" fmla="*/ 10 h 90"/>
                <a:gd name="T44" fmla="*/ 1 w 90"/>
                <a:gd name="T45" fmla="*/ 11 h 90"/>
                <a:gd name="T46" fmla="*/ 1 w 90"/>
                <a:gd name="T47" fmla="*/ 13 h 90"/>
                <a:gd name="T48" fmla="*/ 0 w 90"/>
                <a:gd name="T49" fmla="*/ 15 h 90"/>
                <a:gd name="T50" fmla="*/ 1 w 90"/>
                <a:gd name="T51" fmla="*/ 18 h 90"/>
                <a:gd name="T52" fmla="*/ 1 w 90"/>
                <a:gd name="T53" fmla="*/ 19 h 90"/>
                <a:gd name="T54" fmla="*/ 1 w 90"/>
                <a:gd name="T55" fmla="*/ 21 h 90"/>
                <a:gd name="T56" fmla="*/ 2 w 90"/>
                <a:gd name="T57" fmla="*/ 23 h 90"/>
                <a:gd name="T58" fmla="*/ 4 w 90"/>
                <a:gd name="T59" fmla="*/ 25 h 90"/>
                <a:gd name="T60" fmla="*/ 5 w 90"/>
                <a:gd name="T61" fmla="*/ 27 h 90"/>
                <a:gd name="T62" fmla="*/ 6 w 90"/>
                <a:gd name="T63" fmla="*/ 28 h 90"/>
                <a:gd name="T64" fmla="*/ 8 w 90"/>
                <a:gd name="T65" fmla="*/ 29 h 90"/>
                <a:gd name="T66" fmla="*/ 10 w 90"/>
                <a:gd name="T67" fmla="*/ 29 h 90"/>
                <a:gd name="T68" fmla="*/ 12 w 90"/>
                <a:gd name="T69" fmla="*/ 30 h 90"/>
                <a:gd name="T70" fmla="*/ 13 w 90"/>
                <a:gd name="T71" fmla="*/ 30 h 90"/>
                <a:gd name="T72" fmla="*/ 15 w 90"/>
                <a:gd name="T73" fmla="*/ 31 h 90"/>
                <a:gd name="T74" fmla="*/ 18 w 90"/>
                <a:gd name="T75" fmla="*/ 30 h 90"/>
                <a:gd name="T76" fmla="*/ 20 w 90"/>
                <a:gd name="T77" fmla="*/ 30 h 90"/>
                <a:gd name="T78" fmla="*/ 22 w 90"/>
                <a:gd name="T79" fmla="*/ 29 h 90"/>
                <a:gd name="T80" fmla="*/ 24 w 90"/>
                <a:gd name="T81" fmla="*/ 29 h 90"/>
                <a:gd name="T82" fmla="*/ 25 w 90"/>
                <a:gd name="T83" fmla="*/ 28 h 90"/>
                <a:gd name="T84" fmla="*/ 27 w 90"/>
                <a:gd name="T85" fmla="*/ 27 h 90"/>
                <a:gd name="T86" fmla="*/ 28 w 90"/>
                <a:gd name="T87" fmla="*/ 25 h 90"/>
                <a:gd name="T88" fmla="*/ 29 w 90"/>
                <a:gd name="T89" fmla="*/ 23 h 90"/>
                <a:gd name="T90" fmla="*/ 30 w 90"/>
                <a:gd name="T91" fmla="*/ 21 h 90"/>
                <a:gd name="T92" fmla="*/ 30 w 90"/>
                <a:gd name="T93" fmla="*/ 19 h 90"/>
                <a:gd name="T94" fmla="*/ 31 w 90"/>
                <a:gd name="T95" fmla="*/ 18 h 90"/>
                <a:gd name="T96" fmla="*/ 31 w 90"/>
                <a:gd name="T97" fmla="*/ 15 h 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90">
                  <a:moveTo>
                    <a:pt x="90" y="45"/>
                  </a:moveTo>
                  <a:lnTo>
                    <a:pt x="90" y="39"/>
                  </a:lnTo>
                  <a:lnTo>
                    <a:pt x="89" y="33"/>
                  </a:lnTo>
                  <a:lnTo>
                    <a:pt x="87" y="28"/>
                  </a:lnTo>
                  <a:lnTo>
                    <a:pt x="84" y="22"/>
                  </a:lnTo>
                  <a:lnTo>
                    <a:pt x="81" y="17"/>
                  </a:lnTo>
                  <a:lnTo>
                    <a:pt x="78" y="13"/>
                  </a:lnTo>
                  <a:lnTo>
                    <a:pt x="72" y="9"/>
                  </a:lnTo>
                  <a:lnTo>
                    <a:pt x="68" y="6"/>
                  </a:lnTo>
                  <a:lnTo>
                    <a:pt x="63" y="3"/>
                  </a:lnTo>
                  <a:lnTo>
                    <a:pt x="57" y="1"/>
                  </a:lnTo>
                  <a:lnTo>
                    <a:pt x="51" y="0"/>
                  </a:lnTo>
                  <a:lnTo>
                    <a:pt x="46" y="0"/>
                  </a:lnTo>
                  <a:lnTo>
                    <a:pt x="39" y="0"/>
                  </a:lnTo>
                  <a:lnTo>
                    <a:pt x="34" y="1"/>
                  </a:lnTo>
                  <a:lnTo>
                    <a:pt x="28" y="3"/>
                  </a:lnTo>
                  <a:lnTo>
                    <a:pt x="22" y="6"/>
                  </a:lnTo>
                  <a:lnTo>
                    <a:pt x="18" y="9"/>
                  </a:lnTo>
                  <a:lnTo>
                    <a:pt x="14" y="13"/>
                  </a:lnTo>
                  <a:lnTo>
                    <a:pt x="10" y="17"/>
                  </a:lnTo>
                  <a:lnTo>
                    <a:pt x="6" y="22"/>
                  </a:lnTo>
                  <a:lnTo>
                    <a:pt x="3" y="28"/>
                  </a:lnTo>
                  <a:lnTo>
                    <a:pt x="2" y="33"/>
                  </a:lnTo>
                  <a:lnTo>
                    <a:pt x="1" y="39"/>
                  </a:lnTo>
                  <a:lnTo>
                    <a:pt x="0" y="45"/>
                  </a:lnTo>
                  <a:lnTo>
                    <a:pt x="1" y="51"/>
                  </a:lnTo>
                  <a:lnTo>
                    <a:pt x="2" y="56"/>
                  </a:lnTo>
                  <a:lnTo>
                    <a:pt x="3" y="62"/>
                  </a:lnTo>
                  <a:lnTo>
                    <a:pt x="6" y="67"/>
                  </a:lnTo>
                  <a:lnTo>
                    <a:pt x="10" y="72"/>
                  </a:lnTo>
                  <a:lnTo>
                    <a:pt x="14" y="77"/>
                  </a:lnTo>
                  <a:lnTo>
                    <a:pt x="18" y="81"/>
                  </a:lnTo>
                  <a:lnTo>
                    <a:pt x="22" y="84"/>
                  </a:lnTo>
                  <a:lnTo>
                    <a:pt x="28" y="86"/>
                  </a:lnTo>
                  <a:lnTo>
                    <a:pt x="34" y="88"/>
                  </a:lnTo>
                  <a:lnTo>
                    <a:pt x="39" y="89"/>
                  </a:lnTo>
                  <a:lnTo>
                    <a:pt x="46" y="90"/>
                  </a:lnTo>
                  <a:lnTo>
                    <a:pt x="51" y="89"/>
                  </a:lnTo>
                  <a:lnTo>
                    <a:pt x="57" y="88"/>
                  </a:lnTo>
                  <a:lnTo>
                    <a:pt x="63" y="86"/>
                  </a:lnTo>
                  <a:lnTo>
                    <a:pt x="68" y="84"/>
                  </a:lnTo>
                  <a:lnTo>
                    <a:pt x="72" y="81"/>
                  </a:lnTo>
                  <a:lnTo>
                    <a:pt x="78" y="77"/>
                  </a:lnTo>
                  <a:lnTo>
                    <a:pt x="81" y="72"/>
                  </a:lnTo>
                  <a:lnTo>
                    <a:pt x="84" y="67"/>
                  </a:lnTo>
                  <a:lnTo>
                    <a:pt x="87" y="62"/>
                  </a:lnTo>
                  <a:lnTo>
                    <a:pt x="89" y="56"/>
                  </a:lnTo>
                  <a:lnTo>
                    <a:pt x="90" y="51"/>
                  </a:lnTo>
                  <a:lnTo>
                    <a:pt x="90" y="4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7595" name="Group 283"/>
          <p:cNvGrpSpPr>
            <a:grpSpLocks/>
          </p:cNvGrpSpPr>
          <p:nvPr/>
        </p:nvGrpSpPr>
        <p:grpSpPr bwMode="auto">
          <a:xfrm>
            <a:off x="5707063" y="2482850"/>
            <a:ext cx="368300" cy="220663"/>
            <a:chOff x="3595" y="1564"/>
            <a:chExt cx="232" cy="139"/>
          </a:xfrm>
        </p:grpSpPr>
        <p:grpSp>
          <p:nvGrpSpPr>
            <p:cNvPr id="115753" name="Group 284"/>
            <p:cNvGrpSpPr>
              <a:grpSpLocks/>
            </p:cNvGrpSpPr>
            <p:nvPr/>
          </p:nvGrpSpPr>
          <p:grpSpPr bwMode="auto">
            <a:xfrm>
              <a:off x="3707" y="1564"/>
              <a:ext cx="120" cy="139"/>
              <a:chOff x="3707" y="1564"/>
              <a:chExt cx="120" cy="139"/>
            </a:xfrm>
          </p:grpSpPr>
          <p:sp>
            <p:nvSpPr>
              <p:cNvPr id="115755" name="Freeform 285"/>
              <p:cNvSpPr>
                <a:spLocks/>
              </p:cNvSpPr>
              <p:nvPr/>
            </p:nvSpPr>
            <p:spPr bwMode="auto">
              <a:xfrm>
                <a:off x="3740" y="1564"/>
                <a:ext cx="29" cy="24"/>
              </a:xfrm>
              <a:custGeom>
                <a:avLst/>
                <a:gdLst>
                  <a:gd name="T0" fmla="*/ 15 w 41"/>
                  <a:gd name="T1" fmla="*/ 0 h 34"/>
                  <a:gd name="T2" fmla="*/ 13 w 41"/>
                  <a:gd name="T3" fmla="*/ 0 h 34"/>
                  <a:gd name="T4" fmla="*/ 12 w 41"/>
                  <a:gd name="T5" fmla="*/ 1 h 34"/>
                  <a:gd name="T6" fmla="*/ 11 w 41"/>
                  <a:gd name="T7" fmla="*/ 1 h 34"/>
                  <a:gd name="T8" fmla="*/ 9 w 41"/>
                  <a:gd name="T9" fmla="*/ 1 h 34"/>
                  <a:gd name="T10" fmla="*/ 8 w 41"/>
                  <a:gd name="T11" fmla="*/ 2 h 34"/>
                  <a:gd name="T12" fmla="*/ 6 w 41"/>
                  <a:gd name="T13" fmla="*/ 3 h 34"/>
                  <a:gd name="T14" fmla="*/ 6 w 41"/>
                  <a:gd name="T15" fmla="*/ 4 h 34"/>
                  <a:gd name="T16" fmla="*/ 4 w 41"/>
                  <a:gd name="T17" fmla="*/ 6 h 34"/>
                  <a:gd name="T18" fmla="*/ 3 w 41"/>
                  <a:gd name="T19" fmla="*/ 7 h 34"/>
                  <a:gd name="T20" fmla="*/ 2 w 41"/>
                  <a:gd name="T21" fmla="*/ 8 h 34"/>
                  <a:gd name="T22" fmla="*/ 1 w 41"/>
                  <a:gd name="T23" fmla="*/ 10 h 34"/>
                  <a:gd name="T24" fmla="*/ 0 w 41"/>
                  <a:gd name="T25" fmla="*/ 12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1" h="34">
                    <a:moveTo>
                      <a:pt x="41" y="0"/>
                    </a:moveTo>
                    <a:lnTo>
                      <a:pt x="37" y="0"/>
                    </a:lnTo>
                    <a:lnTo>
                      <a:pt x="34" y="1"/>
                    </a:lnTo>
                    <a:lnTo>
                      <a:pt x="30" y="2"/>
                    </a:lnTo>
                    <a:lnTo>
                      <a:pt x="26" y="4"/>
                    </a:lnTo>
                    <a:lnTo>
                      <a:pt x="23" y="6"/>
                    </a:lnTo>
                    <a:lnTo>
                      <a:pt x="18" y="9"/>
                    </a:lnTo>
                    <a:lnTo>
                      <a:pt x="15" y="13"/>
                    </a:lnTo>
                    <a:lnTo>
                      <a:pt x="12" y="16"/>
                    </a:lnTo>
                    <a:lnTo>
                      <a:pt x="9" y="20"/>
                    </a:lnTo>
                    <a:lnTo>
                      <a:pt x="5" y="24"/>
                    </a:lnTo>
                    <a:lnTo>
                      <a:pt x="3" y="29"/>
                    </a:lnTo>
                    <a:lnTo>
                      <a:pt x="0" y="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56" name="Freeform 286"/>
              <p:cNvSpPr>
                <a:spLocks/>
              </p:cNvSpPr>
              <p:nvPr/>
            </p:nvSpPr>
            <p:spPr bwMode="auto">
              <a:xfrm>
                <a:off x="3769" y="1564"/>
                <a:ext cx="15" cy="48"/>
              </a:xfrm>
              <a:custGeom>
                <a:avLst/>
                <a:gdLst>
                  <a:gd name="T0" fmla="*/ 2 w 22"/>
                  <a:gd name="T1" fmla="*/ 23 h 69"/>
                  <a:gd name="T2" fmla="*/ 3 w 22"/>
                  <a:gd name="T3" fmla="*/ 22 h 69"/>
                  <a:gd name="T4" fmla="*/ 4 w 22"/>
                  <a:gd name="T5" fmla="*/ 20 h 69"/>
                  <a:gd name="T6" fmla="*/ 5 w 22"/>
                  <a:gd name="T7" fmla="*/ 18 h 69"/>
                  <a:gd name="T8" fmla="*/ 5 w 22"/>
                  <a:gd name="T9" fmla="*/ 17 h 69"/>
                  <a:gd name="T10" fmla="*/ 7 w 22"/>
                  <a:gd name="T11" fmla="*/ 15 h 69"/>
                  <a:gd name="T12" fmla="*/ 7 w 22"/>
                  <a:gd name="T13" fmla="*/ 13 h 69"/>
                  <a:gd name="T14" fmla="*/ 7 w 22"/>
                  <a:gd name="T15" fmla="*/ 12 h 69"/>
                  <a:gd name="T16" fmla="*/ 7 w 22"/>
                  <a:gd name="T17" fmla="*/ 10 h 69"/>
                  <a:gd name="T18" fmla="*/ 7 w 22"/>
                  <a:gd name="T19" fmla="*/ 8 h 69"/>
                  <a:gd name="T20" fmla="*/ 7 w 22"/>
                  <a:gd name="T21" fmla="*/ 7 h 69"/>
                  <a:gd name="T22" fmla="*/ 7 w 22"/>
                  <a:gd name="T23" fmla="*/ 6 h 69"/>
                  <a:gd name="T24" fmla="*/ 6 w 22"/>
                  <a:gd name="T25" fmla="*/ 4 h 69"/>
                  <a:gd name="T26" fmla="*/ 5 w 22"/>
                  <a:gd name="T27" fmla="*/ 3 h 69"/>
                  <a:gd name="T28" fmla="*/ 5 w 22"/>
                  <a:gd name="T29" fmla="*/ 2 h 69"/>
                  <a:gd name="T30" fmla="*/ 3 w 22"/>
                  <a:gd name="T31" fmla="*/ 1 h 69"/>
                  <a:gd name="T32" fmla="*/ 3 w 22"/>
                  <a:gd name="T33" fmla="*/ 1 h 69"/>
                  <a:gd name="T34" fmla="*/ 2 w 22"/>
                  <a:gd name="T35" fmla="*/ 1 h 69"/>
                  <a:gd name="T36" fmla="*/ 1 w 22"/>
                  <a:gd name="T37" fmla="*/ 0 h 69"/>
                  <a:gd name="T38" fmla="*/ 0 w 22"/>
                  <a:gd name="T39" fmla="*/ 0 h 6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2" h="69">
                    <a:moveTo>
                      <a:pt x="8" y="69"/>
                    </a:moveTo>
                    <a:lnTo>
                      <a:pt x="11" y="64"/>
                    </a:lnTo>
                    <a:lnTo>
                      <a:pt x="13" y="59"/>
                    </a:lnTo>
                    <a:lnTo>
                      <a:pt x="17" y="55"/>
                    </a:lnTo>
                    <a:lnTo>
                      <a:pt x="18" y="50"/>
                    </a:lnTo>
                    <a:lnTo>
                      <a:pt x="20" y="45"/>
                    </a:lnTo>
                    <a:lnTo>
                      <a:pt x="21" y="39"/>
                    </a:lnTo>
                    <a:lnTo>
                      <a:pt x="22" y="35"/>
                    </a:lnTo>
                    <a:lnTo>
                      <a:pt x="22" y="30"/>
                    </a:lnTo>
                    <a:lnTo>
                      <a:pt x="22" y="25"/>
                    </a:lnTo>
                    <a:lnTo>
                      <a:pt x="21" y="21"/>
                    </a:lnTo>
                    <a:lnTo>
                      <a:pt x="20" y="17"/>
                    </a:lnTo>
                    <a:lnTo>
                      <a:pt x="19" y="13"/>
                    </a:lnTo>
                    <a:lnTo>
                      <a:pt x="17" y="9"/>
                    </a:lnTo>
                    <a:lnTo>
                      <a:pt x="15" y="6"/>
                    </a:lnTo>
                    <a:lnTo>
                      <a:pt x="12" y="4"/>
                    </a:lnTo>
                    <a:lnTo>
                      <a:pt x="10" y="2"/>
                    </a:lnTo>
                    <a:lnTo>
                      <a:pt x="7" y="1"/>
                    </a:lnTo>
                    <a:lnTo>
                      <a:pt x="4"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57" name="Freeform 287"/>
              <p:cNvSpPr>
                <a:spLocks/>
              </p:cNvSpPr>
              <p:nvPr/>
            </p:nvSpPr>
            <p:spPr bwMode="auto">
              <a:xfrm>
                <a:off x="3707" y="1612"/>
                <a:ext cx="67" cy="91"/>
              </a:xfrm>
              <a:custGeom>
                <a:avLst/>
                <a:gdLst>
                  <a:gd name="T0" fmla="*/ 34 w 94"/>
                  <a:gd name="T1" fmla="*/ 0 h 134"/>
                  <a:gd name="T2" fmla="*/ 0 w 94"/>
                  <a:gd name="T3" fmla="*/ 42 h 134"/>
                  <a:gd name="T4" fmla="*/ 23 w 94"/>
                  <a:gd name="T5" fmla="*/ 42 h 134"/>
                  <a:gd name="T6" fmla="*/ 0 60000 65536"/>
                  <a:gd name="T7" fmla="*/ 0 60000 65536"/>
                  <a:gd name="T8" fmla="*/ 0 60000 65536"/>
                </a:gdLst>
                <a:ahLst/>
                <a:cxnLst>
                  <a:cxn ang="T6">
                    <a:pos x="T0" y="T1"/>
                  </a:cxn>
                  <a:cxn ang="T7">
                    <a:pos x="T2" y="T3"/>
                  </a:cxn>
                  <a:cxn ang="T8">
                    <a:pos x="T4" y="T5"/>
                  </a:cxn>
                </a:cxnLst>
                <a:rect l="0" t="0" r="r" b="b"/>
                <a:pathLst>
                  <a:path w="94" h="134">
                    <a:moveTo>
                      <a:pt x="94" y="0"/>
                    </a:moveTo>
                    <a:lnTo>
                      <a:pt x="0" y="134"/>
                    </a:lnTo>
                    <a:lnTo>
                      <a:pt x="63" y="1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58" name="Line 288"/>
              <p:cNvSpPr>
                <a:spLocks noChangeShapeType="1"/>
              </p:cNvSpPr>
              <p:nvPr/>
            </p:nvSpPr>
            <p:spPr bwMode="auto">
              <a:xfrm flipV="1">
                <a:off x="3812" y="1564"/>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5754" name="Freeform 289"/>
            <p:cNvSpPr>
              <a:spLocks/>
            </p:cNvSpPr>
            <p:nvPr/>
          </p:nvSpPr>
          <p:spPr bwMode="auto">
            <a:xfrm>
              <a:off x="3595" y="1638"/>
              <a:ext cx="62" cy="58"/>
            </a:xfrm>
            <a:custGeom>
              <a:avLst/>
              <a:gdLst>
                <a:gd name="T0" fmla="*/ 29 w 91"/>
                <a:gd name="T1" fmla="*/ 12 h 90"/>
                <a:gd name="T2" fmla="*/ 29 w 91"/>
                <a:gd name="T3" fmla="*/ 10 h 90"/>
                <a:gd name="T4" fmla="*/ 29 w 91"/>
                <a:gd name="T5" fmla="*/ 9 h 90"/>
                <a:gd name="T6" fmla="*/ 27 w 91"/>
                <a:gd name="T7" fmla="*/ 8 h 90"/>
                <a:gd name="T8" fmla="*/ 27 w 91"/>
                <a:gd name="T9" fmla="*/ 6 h 90"/>
                <a:gd name="T10" fmla="*/ 25 w 91"/>
                <a:gd name="T11" fmla="*/ 5 h 90"/>
                <a:gd name="T12" fmla="*/ 25 w 91"/>
                <a:gd name="T13" fmla="*/ 3 h 90"/>
                <a:gd name="T14" fmla="*/ 23 w 91"/>
                <a:gd name="T15" fmla="*/ 2 h 90"/>
                <a:gd name="T16" fmla="*/ 21 w 91"/>
                <a:gd name="T17" fmla="*/ 1 h 90"/>
                <a:gd name="T18" fmla="*/ 20 w 91"/>
                <a:gd name="T19" fmla="*/ 1 h 90"/>
                <a:gd name="T20" fmla="*/ 18 w 91"/>
                <a:gd name="T21" fmla="*/ 1 h 90"/>
                <a:gd name="T22" fmla="*/ 16 w 91"/>
                <a:gd name="T23" fmla="*/ 0 h 90"/>
                <a:gd name="T24" fmla="*/ 14 w 91"/>
                <a:gd name="T25" fmla="*/ 0 h 90"/>
                <a:gd name="T26" fmla="*/ 12 w 91"/>
                <a:gd name="T27" fmla="*/ 0 h 90"/>
                <a:gd name="T28" fmla="*/ 11 w 91"/>
                <a:gd name="T29" fmla="*/ 1 h 90"/>
                <a:gd name="T30" fmla="*/ 10 w 91"/>
                <a:gd name="T31" fmla="*/ 1 h 90"/>
                <a:gd name="T32" fmla="*/ 7 w 91"/>
                <a:gd name="T33" fmla="*/ 1 h 90"/>
                <a:gd name="T34" fmla="*/ 5 w 91"/>
                <a:gd name="T35" fmla="*/ 2 h 90"/>
                <a:gd name="T36" fmla="*/ 5 w 91"/>
                <a:gd name="T37" fmla="*/ 3 h 90"/>
                <a:gd name="T38" fmla="*/ 3 w 91"/>
                <a:gd name="T39" fmla="*/ 5 h 90"/>
                <a:gd name="T40" fmla="*/ 2 w 91"/>
                <a:gd name="T41" fmla="*/ 6 h 90"/>
                <a:gd name="T42" fmla="*/ 1 w 91"/>
                <a:gd name="T43" fmla="*/ 8 h 90"/>
                <a:gd name="T44" fmla="*/ 1 w 91"/>
                <a:gd name="T45" fmla="*/ 9 h 90"/>
                <a:gd name="T46" fmla="*/ 1 w 91"/>
                <a:gd name="T47" fmla="*/ 10 h 90"/>
                <a:gd name="T48" fmla="*/ 0 w 91"/>
                <a:gd name="T49" fmla="*/ 12 h 90"/>
                <a:gd name="T50" fmla="*/ 1 w 91"/>
                <a:gd name="T51" fmla="*/ 14 h 90"/>
                <a:gd name="T52" fmla="*/ 1 w 91"/>
                <a:gd name="T53" fmla="*/ 15 h 90"/>
                <a:gd name="T54" fmla="*/ 1 w 91"/>
                <a:gd name="T55" fmla="*/ 17 h 90"/>
                <a:gd name="T56" fmla="*/ 2 w 91"/>
                <a:gd name="T57" fmla="*/ 18 h 90"/>
                <a:gd name="T58" fmla="*/ 3 w 91"/>
                <a:gd name="T59" fmla="*/ 19 h 90"/>
                <a:gd name="T60" fmla="*/ 5 w 91"/>
                <a:gd name="T61" fmla="*/ 21 h 90"/>
                <a:gd name="T62" fmla="*/ 5 w 91"/>
                <a:gd name="T63" fmla="*/ 22 h 90"/>
                <a:gd name="T64" fmla="*/ 7 w 91"/>
                <a:gd name="T65" fmla="*/ 23 h 90"/>
                <a:gd name="T66" fmla="*/ 10 w 91"/>
                <a:gd name="T67" fmla="*/ 23 h 90"/>
                <a:gd name="T68" fmla="*/ 11 w 91"/>
                <a:gd name="T69" fmla="*/ 24 h 90"/>
                <a:gd name="T70" fmla="*/ 12 w 91"/>
                <a:gd name="T71" fmla="*/ 24 h 90"/>
                <a:gd name="T72" fmla="*/ 14 w 91"/>
                <a:gd name="T73" fmla="*/ 24 h 90"/>
                <a:gd name="T74" fmla="*/ 16 w 91"/>
                <a:gd name="T75" fmla="*/ 24 h 90"/>
                <a:gd name="T76" fmla="*/ 18 w 91"/>
                <a:gd name="T77" fmla="*/ 24 h 90"/>
                <a:gd name="T78" fmla="*/ 20 w 91"/>
                <a:gd name="T79" fmla="*/ 23 h 90"/>
                <a:gd name="T80" fmla="*/ 21 w 91"/>
                <a:gd name="T81" fmla="*/ 23 h 90"/>
                <a:gd name="T82" fmla="*/ 23 w 91"/>
                <a:gd name="T83" fmla="*/ 22 h 90"/>
                <a:gd name="T84" fmla="*/ 25 w 91"/>
                <a:gd name="T85" fmla="*/ 21 h 90"/>
                <a:gd name="T86" fmla="*/ 25 w 91"/>
                <a:gd name="T87" fmla="*/ 19 h 90"/>
                <a:gd name="T88" fmla="*/ 27 w 91"/>
                <a:gd name="T89" fmla="*/ 18 h 90"/>
                <a:gd name="T90" fmla="*/ 27 w 91"/>
                <a:gd name="T91" fmla="*/ 17 h 90"/>
                <a:gd name="T92" fmla="*/ 29 w 91"/>
                <a:gd name="T93" fmla="*/ 15 h 90"/>
                <a:gd name="T94" fmla="*/ 29 w 91"/>
                <a:gd name="T95" fmla="*/ 14 h 90"/>
                <a:gd name="T96" fmla="*/ 29 w 91"/>
                <a:gd name="T97" fmla="*/ 12 h 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1" h="90">
                  <a:moveTo>
                    <a:pt x="91" y="45"/>
                  </a:moveTo>
                  <a:lnTo>
                    <a:pt x="91" y="39"/>
                  </a:lnTo>
                  <a:lnTo>
                    <a:pt x="89" y="33"/>
                  </a:lnTo>
                  <a:lnTo>
                    <a:pt x="87" y="28"/>
                  </a:lnTo>
                  <a:lnTo>
                    <a:pt x="84" y="22"/>
                  </a:lnTo>
                  <a:lnTo>
                    <a:pt x="81" y="17"/>
                  </a:lnTo>
                  <a:lnTo>
                    <a:pt x="78" y="13"/>
                  </a:lnTo>
                  <a:lnTo>
                    <a:pt x="73" y="8"/>
                  </a:lnTo>
                  <a:lnTo>
                    <a:pt x="68" y="5"/>
                  </a:lnTo>
                  <a:lnTo>
                    <a:pt x="63" y="3"/>
                  </a:lnTo>
                  <a:lnTo>
                    <a:pt x="58" y="1"/>
                  </a:lnTo>
                  <a:lnTo>
                    <a:pt x="51" y="0"/>
                  </a:lnTo>
                  <a:lnTo>
                    <a:pt x="46" y="0"/>
                  </a:lnTo>
                  <a:lnTo>
                    <a:pt x="39" y="0"/>
                  </a:lnTo>
                  <a:lnTo>
                    <a:pt x="34" y="1"/>
                  </a:lnTo>
                  <a:lnTo>
                    <a:pt x="29" y="3"/>
                  </a:lnTo>
                  <a:lnTo>
                    <a:pt x="23" y="5"/>
                  </a:lnTo>
                  <a:lnTo>
                    <a:pt x="18" y="8"/>
                  </a:lnTo>
                  <a:lnTo>
                    <a:pt x="14" y="13"/>
                  </a:lnTo>
                  <a:lnTo>
                    <a:pt x="10" y="17"/>
                  </a:lnTo>
                  <a:lnTo>
                    <a:pt x="6" y="22"/>
                  </a:lnTo>
                  <a:lnTo>
                    <a:pt x="4" y="28"/>
                  </a:lnTo>
                  <a:lnTo>
                    <a:pt x="2" y="33"/>
                  </a:lnTo>
                  <a:lnTo>
                    <a:pt x="1" y="39"/>
                  </a:lnTo>
                  <a:lnTo>
                    <a:pt x="0" y="45"/>
                  </a:lnTo>
                  <a:lnTo>
                    <a:pt x="1" y="51"/>
                  </a:lnTo>
                  <a:lnTo>
                    <a:pt x="2" y="56"/>
                  </a:lnTo>
                  <a:lnTo>
                    <a:pt x="4" y="62"/>
                  </a:lnTo>
                  <a:lnTo>
                    <a:pt x="6" y="67"/>
                  </a:lnTo>
                  <a:lnTo>
                    <a:pt x="10" y="72"/>
                  </a:lnTo>
                  <a:lnTo>
                    <a:pt x="14" y="77"/>
                  </a:lnTo>
                  <a:lnTo>
                    <a:pt x="18" y="81"/>
                  </a:lnTo>
                  <a:lnTo>
                    <a:pt x="23" y="84"/>
                  </a:lnTo>
                  <a:lnTo>
                    <a:pt x="29" y="86"/>
                  </a:lnTo>
                  <a:lnTo>
                    <a:pt x="34" y="88"/>
                  </a:lnTo>
                  <a:lnTo>
                    <a:pt x="39" y="89"/>
                  </a:lnTo>
                  <a:lnTo>
                    <a:pt x="46" y="90"/>
                  </a:lnTo>
                  <a:lnTo>
                    <a:pt x="51" y="89"/>
                  </a:lnTo>
                  <a:lnTo>
                    <a:pt x="58" y="88"/>
                  </a:lnTo>
                  <a:lnTo>
                    <a:pt x="63" y="86"/>
                  </a:lnTo>
                  <a:lnTo>
                    <a:pt x="68" y="84"/>
                  </a:lnTo>
                  <a:lnTo>
                    <a:pt x="73" y="81"/>
                  </a:lnTo>
                  <a:lnTo>
                    <a:pt x="78" y="77"/>
                  </a:lnTo>
                  <a:lnTo>
                    <a:pt x="81" y="72"/>
                  </a:lnTo>
                  <a:lnTo>
                    <a:pt x="84" y="67"/>
                  </a:lnTo>
                  <a:lnTo>
                    <a:pt x="87" y="62"/>
                  </a:lnTo>
                  <a:lnTo>
                    <a:pt x="89" y="56"/>
                  </a:lnTo>
                  <a:lnTo>
                    <a:pt x="91" y="51"/>
                  </a:lnTo>
                  <a:lnTo>
                    <a:pt x="91" y="45"/>
                  </a:lnTo>
                  <a:close/>
                </a:path>
              </a:pathLst>
            </a:custGeom>
            <a:solidFill>
              <a:srgbClr val="FF0000"/>
            </a:solidFill>
            <a:ln w="0">
              <a:solidFill>
                <a:srgbClr val="FF0000"/>
              </a:solidFill>
              <a:prstDash val="solid"/>
              <a:round/>
              <a:headEnd/>
              <a:tailEnd/>
            </a:ln>
          </p:spPr>
          <p:txBody>
            <a:bodyPr/>
            <a:lstStyle/>
            <a:p>
              <a:endParaRPr lang="zh-CN" altLang="en-US"/>
            </a:p>
          </p:txBody>
        </p:sp>
      </p:grpSp>
      <p:grpSp>
        <p:nvGrpSpPr>
          <p:cNvPr id="397602" name="Group 290"/>
          <p:cNvGrpSpPr>
            <a:grpSpLocks/>
          </p:cNvGrpSpPr>
          <p:nvPr/>
        </p:nvGrpSpPr>
        <p:grpSpPr bwMode="auto">
          <a:xfrm>
            <a:off x="5294313" y="5981700"/>
            <a:ext cx="100012" cy="400050"/>
            <a:chOff x="3335" y="3768"/>
            <a:chExt cx="63" cy="252"/>
          </a:xfrm>
        </p:grpSpPr>
        <p:sp>
          <p:nvSpPr>
            <p:cNvPr id="115751" name="Freeform 291"/>
            <p:cNvSpPr>
              <a:spLocks/>
            </p:cNvSpPr>
            <p:nvPr/>
          </p:nvSpPr>
          <p:spPr bwMode="auto">
            <a:xfrm>
              <a:off x="3354" y="3880"/>
              <a:ext cx="39" cy="140"/>
            </a:xfrm>
            <a:custGeom>
              <a:avLst/>
              <a:gdLst>
                <a:gd name="T0" fmla="*/ 0 w 54"/>
                <a:gd name="T1" fmla="*/ 67 h 203"/>
                <a:gd name="T2" fmla="*/ 20 w 54"/>
                <a:gd name="T3" fmla="*/ 0 h 203"/>
                <a:gd name="T4" fmla="*/ 4 w 54"/>
                <a:gd name="T5" fmla="*/ 14 h 203"/>
                <a:gd name="T6" fmla="*/ 0 60000 65536"/>
                <a:gd name="T7" fmla="*/ 0 60000 65536"/>
                <a:gd name="T8" fmla="*/ 0 60000 65536"/>
              </a:gdLst>
              <a:ahLst/>
              <a:cxnLst>
                <a:cxn ang="T6">
                  <a:pos x="T0" y="T1"/>
                </a:cxn>
                <a:cxn ang="T7">
                  <a:pos x="T2" y="T3"/>
                </a:cxn>
                <a:cxn ang="T8">
                  <a:pos x="T4" y="T5"/>
                </a:cxn>
              </a:cxnLst>
              <a:rect l="0" t="0" r="r" b="b"/>
              <a:pathLst>
                <a:path w="54" h="203">
                  <a:moveTo>
                    <a:pt x="0" y="203"/>
                  </a:moveTo>
                  <a:lnTo>
                    <a:pt x="54" y="0"/>
                  </a:lnTo>
                  <a:lnTo>
                    <a:pt x="10" y="4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52" name="Freeform 292"/>
            <p:cNvSpPr>
              <a:spLocks/>
            </p:cNvSpPr>
            <p:nvPr/>
          </p:nvSpPr>
          <p:spPr bwMode="auto">
            <a:xfrm>
              <a:off x="3335" y="3768"/>
              <a:ext cx="63" cy="62"/>
            </a:xfrm>
            <a:custGeom>
              <a:avLst/>
              <a:gdLst>
                <a:gd name="T0" fmla="*/ 31 w 90"/>
                <a:gd name="T1" fmla="*/ 14 h 90"/>
                <a:gd name="T2" fmla="*/ 31 w 90"/>
                <a:gd name="T3" fmla="*/ 13 h 90"/>
                <a:gd name="T4" fmla="*/ 30 w 90"/>
                <a:gd name="T5" fmla="*/ 11 h 90"/>
                <a:gd name="T6" fmla="*/ 30 w 90"/>
                <a:gd name="T7" fmla="*/ 9 h 90"/>
                <a:gd name="T8" fmla="*/ 29 w 90"/>
                <a:gd name="T9" fmla="*/ 7 h 90"/>
                <a:gd name="T10" fmla="*/ 28 w 90"/>
                <a:gd name="T11" fmla="*/ 6 h 90"/>
                <a:gd name="T12" fmla="*/ 27 w 90"/>
                <a:gd name="T13" fmla="*/ 4 h 90"/>
                <a:gd name="T14" fmla="*/ 25 w 90"/>
                <a:gd name="T15" fmla="*/ 3 h 90"/>
                <a:gd name="T16" fmla="*/ 24 w 90"/>
                <a:gd name="T17" fmla="*/ 2 h 90"/>
                <a:gd name="T18" fmla="*/ 22 w 90"/>
                <a:gd name="T19" fmla="*/ 1 h 90"/>
                <a:gd name="T20" fmla="*/ 20 w 90"/>
                <a:gd name="T21" fmla="*/ 1 h 90"/>
                <a:gd name="T22" fmla="*/ 18 w 90"/>
                <a:gd name="T23" fmla="*/ 0 h 90"/>
                <a:gd name="T24" fmla="*/ 15 w 90"/>
                <a:gd name="T25" fmla="*/ 0 h 90"/>
                <a:gd name="T26" fmla="*/ 13 w 90"/>
                <a:gd name="T27" fmla="*/ 0 h 90"/>
                <a:gd name="T28" fmla="*/ 12 w 90"/>
                <a:gd name="T29" fmla="*/ 1 h 90"/>
                <a:gd name="T30" fmla="*/ 10 w 90"/>
                <a:gd name="T31" fmla="*/ 1 h 90"/>
                <a:gd name="T32" fmla="*/ 8 w 90"/>
                <a:gd name="T33" fmla="*/ 2 h 90"/>
                <a:gd name="T34" fmla="*/ 6 w 90"/>
                <a:gd name="T35" fmla="*/ 3 h 90"/>
                <a:gd name="T36" fmla="*/ 5 w 90"/>
                <a:gd name="T37" fmla="*/ 4 h 90"/>
                <a:gd name="T38" fmla="*/ 4 w 90"/>
                <a:gd name="T39" fmla="*/ 6 h 90"/>
                <a:gd name="T40" fmla="*/ 2 w 90"/>
                <a:gd name="T41" fmla="*/ 7 h 90"/>
                <a:gd name="T42" fmla="*/ 1 w 90"/>
                <a:gd name="T43" fmla="*/ 9 h 90"/>
                <a:gd name="T44" fmla="*/ 1 w 90"/>
                <a:gd name="T45" fmla="*/ 11 h 90"/>
                <a:gd name="T46" fmla="*/ 1 w 90"/>
                <a:gd name="T47" fmla="*/ 13 h 90"/>
                <a:gd name="T48" fmla="*/ 0 w 90"/>
                <a:gd name="T49" fmla="*/ 14 h 90"/>
                <a:gd name="T50" fmla="*/ 1 w 90"/>
                <a:gd name="T51" fmla="*/ 17 h 90"/>
                <a:gd name="T52" fmla="*/ 1 w 90"/>
                <a:gd name="T53" fmla="*/ 19 h 90"/>
                <a:gd name="T54" fmla="*/ 1 w 90"/>
                <a:gd name="T55" fmla="*/ 21 h 90"/>
                <a:gd name="T56" fmla="*/ 2 w 90"/>
                <a:gd name="T57" fmla="*/ 22 h 90"/>
                <a:gd name="T58" fmla="*/ 4 w 90"/>
                <a:gd name="T59" fmla="*/ 23 h 90"/>
                <a:gd name="T60" fmla="*/ 5 w 90"/>
                <a:gd name="T61" fmla="*/ 25 h 90"/>
                <a:gd name="T62" fmla="*/ 6 w 90"/>
                <a:gd name="T63" fmla="*/ 27 h 90"/>
                <a:gd name="T64" fmla="*/ 8 w 90"/>
                <a:gd name="T65" fmla="*/ 28 h 90"/>
                <a:gd name="T66" fmla="*/ 10 w 90"/>
                <a:gd name="T67" fmla="*/ 28 h 90"/>
                <a:gd name="T68" fmla="*/ 12 w 90"/>
                <a:gd name="T69" fmla="*/ 29 h 90"/>
                <a:gd name="T70" fmla="*/ 13 w 90"/>
                <a:gd name="T71" fmla="*/ 29 h 90"/>
                <a:gd name="T72" fmla="*/ 15 w 90"/>
                <a:gd name="T73" fmla="*/ 30 h 90"/>
                <a:gd name="T74" fmla="*/ 18 w 90"/>
                <a:gd name="T75" fmla="*/ 29 h 90"/>
                <a:gd name="T76" fmla="*/ 20 w 90"/>
                <a:gd name="T77" fmla="*/ 29 h 90"/>
                <a:gd name="T78" fmla="*/ 22 w 90"/>
                <a:gd name="T79" fmla="*/ 28 h 90"/>
                <a:gd name="T80" fmla="*/ 24 w 90"/>
                <a:gd name="T81" fmla="*/ 28 h 90"/>
                <a:gd name="T82" fmla="*/ 25 w 90"/>
                <a:gd name="T83" fmla="*/ 27 h 90"/>
                <a:gd name="T84" fmla="*/ 27 w 90"/>
                <a:gd name="T85" fmla="*/ 25 h 90"/>
                <a:gd name="T86" fmla="*/ 28 w 90"/>
                <a:gd name="T87" fmla="*/ 23 h 90"/>
                <a:gd name="T88" fmla="*/ 29 w 90"/>
                <a:gd name="T89" fmla="*/ 22 h 90"/>
                <a:gd name="T90" fmla="*/ 30 w 90"/>
                <a:gd name="T91" fmla="*/ 21 h 90"/>
                <a:gd name="T92" fmla="*/ 30 w 90"/>
                <a:gd name="T93" fmla="*/ 19 h 90"/>
                <a:gd name="T94" fmla="*/ 31 w 90"/>
                <a:gd name="T95" fmla="*/ 17 h 90"/>
                <a:gd name="T96" fmla="*/ 31 w 90"/>
                <a:gd name="T97" fmla="*/ 14 h 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90">
                  <a:moveTo>
                    <a:pt x="90" y="45"/>
                  </a:moveTo>
                  <a:lnTo>
                    <a:pt x="90" y="39"/>
                  </a:lnTo>
                  <a:lnTo>
                    <a:pt x="89" y="33"/>
                  </a:lnTo>
                  <a:lnTo>
                    <a:pt x="87" y="28"/>
                  </a:lnTo>
                  <a:lnTo>
                    <a:pt x="84" y="22"/>
                  </a:lnTo>
                  <a:lnTo>
                    <a:pt x="81" y="18"/>
                  </a:lnTo>
                  <a:lnTo>
                    <a:pt x="78" y="13"/>
                  </a:lnTo>
                  <a:lnTo>
                    <a:pt x="72" y="9"/>
                  </a:lnTo>
                  <a:lnTo>
                    <a:pt x="68" y="6"/>
                  </a:lnTo>
                  <a:lnTo>
                    <a:pt x="63" y="3"/>
                  </a:lnTo>
                  <a:lnTo>
                    <a:pt x="57" y="1"/>
                  </a:lnTo>
                  <a:lnTo>
                    <a:pt x="51" y="0"/>
                  </a:lnTo>
                  <a:lnTo>
                    <a:pt x="46" y="0"/>
                  </a:lnTo>
                  <a:lnTo>
                    <a:pt x="39" y="0"/>
                  </a:lnTo>
                  <a:lnTo>
                    <a:pt x="34" y="1"/>
                  </a:lnTo>
                  <a:lnTo>
                    <a:pt x="28" y="3"/>
                  </a:lnTo>
                  <a:lnTo>
                    <a:pt x="22" y="6"/>
                  </a:lnTo>
                  <a:lnTo>
                    <a:pt x="18" y="9"/>
                  </a:lnTo>
                  <a:lnTo>
                    <a:pt x="14" y="13"/>
                  </a:lnTo>
                  <a:lnTo>
                    <a:pt x="10" y="18"/>
                  </a:lnTo>
                  <a:lnTo>
                    <a:pt x="6" y="22"/>
                  </a:lnTo>
                  <a:lnTo>
                    <a:pt x="3" y="28"/>
                  </a:lnTo>
                  <a:lnTo>
                    <a:pt x="2" y="33"/>
                  </a:lnTo>
                  <a:lnTo>
                    <a:pt x="1" y="39"/>
                  </a:lnTo>
                  <a:lnTo>
                    <a:pt x="0" y="45"/>
                  </a:lnTo>
                  <a:lnTo>
                    <a:pt x="1" y="51"/>
                  </a:lnTo>
                  <a:lnTo>
                    <a:pt x="2" y="56"/>
                  </a:lnTo>
                  <a:lnTo>
                    <a:pt x="3" y="63"/>
                  </a:lnTo>
                  <a:lnTo>
                    <a:pt x="6" y="68"/>
                  </a:lnTo>
                  <a:lnTo>
                    <a:pt x="10" y="72"/>
                  </a:lnTo>
                  <a:lnTo>
                    <a:pt x="14" y="76"/>
                  </a:lnTo>
                  <a:lnTo>
                    <a:pt x="18" y="81"/>
                  </a:lnTo>
                  <a:lnTo>
                    <a:pt x="22" y="84"/>
                  </a:lnTo>
                  <a:lnTo>
                    <a:pt x="28" y="87"/>
                  </a:lnTo>
                  <a:lnTo>
                    <a:pt x="34" y="88"/>
                  </a:lnTo>
                  <a:lnTo>
                    <a:pt x="39" y="89"/>
                  </a:lnTo>
                  <a:lnTo>
                    <a:pt x="46" y="90"/>
                  </a:lnTo>
                  <a:lnTo>
                    <a:pt x="51" y="89"/>
                  </a:lnTo>
                  <a:lnTo>
                    <a:pt x="57" y="88"/>
                  </a:lnTo>
                  <a:lnTo>
                    <a:pt x="63" y="87"/>
                  </a:lnTo>
                  <a:lnTo>
                    <a:pt x="68" y="84"/>
                  </a:lnTo>
                  <a:lnTo>
                    <a:pt x="72" y="81"/>
                  </a:lnTo>
                  <a:lnTo>
                    <a:pt x="78" y="76"/>
                  </a:lnTo>
                  <a:lnTo>
                    <a:pt x="81" y="72"/>
                  </a:lnTo>
                  <a:lnTo>
                    <a:pt x="84" y="68"/>
                  </a:lnTo>
                  <a:lnTo>
                    <a:pt x="87" y="63"/>
                  </a:lnTo>
                  <a:lnTo>
                    <a:pt x="89" y="56"/>
                  </a:lnTo>
                  <a:lnTo>
                    <a:pt x="90" y="51"/>
                  </a:lnTo>
                  <a:lnTo>
                    <a:pt x="90" y="4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7605" name="Group 293"/>
          <p:cNvGrpSpPr>
            <a:grpSpLocks/>
          </p:cNvGrpSpPr>
          <p:nvPr/>
        </p:nvGrpSpPr>
        <p:grpSpPr bwMode="auto">
          <a:xfrm>
            <a:off x="5707063" y="5302250"/>
            <a:ext cx="290512" cy="236538"/>
            <a:chOff x="3595" y="3340"/>
            <a:chExt cx="183" cy="149"/>
          </a:xfrm>
        </p:grpSpPr>
        <p:sp>
          <p:nvSpPr>
            <p:cNvPr id="115747" name="Freeform 294"/>
            <p:cNvSpPr>
              <a:spLocks/>
            </p:cNvSpPr>
            <p:nvPr/>
          </p:nvSpPr>
          <p:spPr bwMode="auto">
            <a:xfrm>
              <a:off x="3734" y="3340"/>
              <a:ext cx="29" cy="24"/>
            </a:xfrm>
            <a:custGeom>
              <a:avLst/>
              <a:gdLst>
                <a:gd name="T0" fmla="*/ 14 w 42"/>
                <a:gd name="T1" fmla="*/ 0 h 33"/>
                <a:gd name="T2" fmla="*/ 12 w 42"/>
                <a:gd name="T3" fmla="*/ 0 h 33"/>
                <a:gd name="T4" fmla="*/ 12 w 42"/>
                <a:gd name="T5" fmla="*/ 1 h 33"/>
                <a:gd name="T6" fmla="*/ 10 w 42"/>
                <a:gd name="T7" fmla="*/ 1 h 33"/>
                <a:gd name="T8" fmla="*/ 9 w 42"/>
                <a:gd name="T9" fmla="*/ 1 h 33"/>
                <a:gd name="T10" fmla="*/ 8 w 42"/>
                <a:gd name="T11" fmla="*/ 2 h 33"/>
                <a:gd name="T12" fmla="*/ 7 w 42"/>
                <a:gd name="T13" fmla="*/ 3 h 33"/>
                <a:gd name="T14" fmla="*/ 5 w 42"/>
                <a:gd name="T15" fmla="*/ 4 h 33"/>
                <a:gd name="T16" fmla="*/ 4 w 42"/>
                <a:gd name="T17" fmla="*/ 7 h 33"/>
                <a:gd name="T18" fmla="*/ 3 w 42"/>
                <a:gd name="T19" fmla="*/ 8 h 33"/>
                <a:gd name="T20" fmla="*/ 2 w 42"/>
                <a:gd name="T21" fmla="*/ 9 h 33"/>
                <a:gd name="T22" fmla="*/ 1 w 42"/>
                <a:gd name="T23" fmla="*/ 11 h 33"/>
                <a:gd name="T24" fmla="*/ 0 w 42"/>
                <a:gd name="T25" fmla="*/ 12 h 3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2" h="33">
                  <a:moveTo>
                    <a:pt x="42" y="0"/>
                  </a:moveTo>
                  <a:lnTo>
                    <a:pt x="38" y="0"/>
                  </a:lnTo>
                  <a:lnTo>
                    <a:pt x="35" y="1"/>
                  </a:lnTo>
                  <a:lnTo>
                    <a:pt x="30" y="2"/>
                  </a:lnTo>
                  <a:lnTo>
                    <a:pt x="27" y="3"/>
                  </a:lnTo>
                  <a:lnTo>
                    <a:pt x="23" y="6"/>
                  </a:lnTo>
                  <a:lnTo>
                    <a:pt x="20" y="8"/>
                  </a:lnTo>
                  <a:lnTo>
                    <a:pt x="15" y="11"/>
                  </a:lnTo>
                  <a:lnTo>
                    <a:pt x="12" y="16"/>
                  </a:lnTo>
                  <a:lnTo>
                    <a:pt x="9" y="20"/>
                  </a:lnTo>
                  <a:lnTo>
                    <a:pt x="6" y="24"/>
                  </a:lnTo>
                  <a:lnTo>
                    <a:pt x="4" y="28"/>
                  </a:lnTo>
                  <a:lnTo>
                    <a:pt x="0" y="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48" name="Freeform 295"/>
            <p:cNvSpPr>
              <a:spLocks/>
            </p:cNvSpPr>
            <p:nvPr/>
          </p:nvSpPr>
          <p:spPr bwMode="auto">
            <a:xfrm>
              <a:off x="3763" y="3340"/>
              <a:ext cx="15" cy="48"/>
            </a:xfrm>
            <a:custGeom>
              <a:avLst/>
              <a:gdLst>
                <a:gd name="T0" fmla="*/ 3 w 21"/>
                <a:gd name="T1" fmla="*/ 24 h 68"/>
                <a:gd name="T2" fmla="*/ 4 w 21"/>
                <a:gd name="T3" fmla="*/ 23 h 68"/>
                <a:gd name="T4" fmla="*/ 5 w 21"/>
                <a:gd name="T5" fmla="*/ 21 h 68"/>
                <a:gd name="T6" fmla="*/ 6 w 21"/>
                <a:gd name="T7" fmla="*/ 19 h 68"/>
                <a:gd name="T8" fmla="*/ 6 w 21"/>
                <a:gd name="T9" fmla="*/ 18 h 68"/>
                <a:gd name="T10" fmla="*/ 7 w 21"/>
                <a:gd name="T11" fmla="*/ 16 h 68"/>
                <a:gd name="T12" fmla="*/ 7 w 21"/>
                <a:gd name="T13" fmla="*/ 14 h 68"/>
                <a:gd name="T14" fmla="*/ 8 w 21"/>
                <a:gd name="T15" fmla="*/ 12 h 68"/>
                <a:gd name="T16" fmla="*/ 8 w 21"/>
                <a:gd name="T17" fmla="*/ 11 h 68"/>
                <a:gd name="T18" fmla="*/ 8 w 21"/>
                <a:gd name="T19" fmla="*/ 8 h 68"/>
                <a:gd name="T20" fmla="*/ 7 w 21"/>
                <a:gd name="T21" fmla="*/ 7 h 68"/>
                <a:gd name="T22" fmla="*/ 7 w 21"/>
                <a:gd name="T23" fmla="*/ 6 h 68"/>
                <a:gd name="T24" fmla="*/ 6 w 21"/>
                <a:gd name="T25" fmla="*/ 4 h 68"/>
                <a:gd name="T26" fmla="*/ 6 w 21"/>
                <a:gd name="T27" fmla="*/ 3 h 68"/>
                <a:gd name="T28" fmla="*/ 6 w 21"/>
                <a:gd name="T29" fmla="*/ 2 h 68"/>
                <a:gd name="T30" fmla="*/ 4 w 21"/>
                <a:gd name="T31" fmla="*/ 1 h 68"/>
                <a:gd name="T32" fmla="*/ 4 w 21"/>
                <a:gd name="T33" fmla="*/ 1 h 68"/>
                <a:gd name="T34" fmla="*/ 2 w 21"/>
                <a:gd name="T35" fmla="*/ 1 h 68"/>
                <a:gd name="T36" fmla="*/ 1 w 21"/>
                <a:gd name="T37" fmla="*/ 0 h 68"/>
                <a:gd name="T38" fmla="*/ 0 w 21"/>
                <a:gd name="T39" fmla="*/ 0 h 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 h="68">
                  <a:moveTo>
                    <a:pt x="7" y="68"/>
                  </a:moveTo>
                  <a:lnTo>
                    <a:pt x="11" y="64"/>
                  </a:lnTo>
                  <a:lnTo>
                    <a:pt x="14" y="59"/>
                  </a:lnTo>
                  <a:lnTo>
                    <a:pt x="16" y="54"/>
                  </a:lnTo>
                  <a:lnTo>
                    <a:pt x="17" y="49"/>
                  </a:lnTo>
                  <a:lnTo>
                    <a:pt x="19" y="44"/>
                  </a:lnTo>
                  <a:lnTo>
                    <a:pt x="20" y="39"/>
                  </a:lnTo>
                  <a:lnTo>
                    <a:pt x="21" y="34"/>
                  </a:lnTo>
                  <a:lnTo>
                    <a:pt x="21" y="30"/>
                  </a:lnTo>
                  <a:lnTo>
                    <a:pt x="21" y="24"/>
                  </a:lnTo>
                  <a:lnTo>
                    <a:pt x="20" y="20"/>
                  </a:lnTo>
                  <a:lnTo>
                    <a:pt x="19" y="16"/>
                  </a:lnTo>
                  <a:lnTo>
                    <a:pt x="18" y="12"/>
                  </a:lnTo>
                  <a:lnTo>
                    <a:pt x="17" y="9"/>
                  </a:lnTo>
                  <a:lnTo>
                    <a:pt x="15" y="6"/>
                  </a:lnTo>
                  <a:lnTo>
                    <a:pt x="12" y="4"/>
                  </a:lnTo>
                  <a:lnTo>
                    <a:pt x="10" y="2"/>
                  </a:lnTo>
                  <a:lnTo>
                    <a:pt x="6" y="1"/>
                  </a:lnTo>
                  <a:lnTo>
                    <a:pt x="3"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49" name="Freeform 296"/>
            <p:cNvSpPr>
              <a:spLocks/>
            </p:cNvSpPr>
            <p:nvPr/>
          </p:nvSpPr>
          <p:spPr bwMode="auto">
            <a:xfrm>
              <a:off x="3705" y="3388"/>
              <a:ext cx="63" cy="91"/>
            </a:xfrm>
            <a:custGeom>
              <a:avLst/>
              <a:gdLst>
                <a:gd name="T0" fmla="*/ 29 w 93"/>
                <a:gd name="T1" fmla="*/ 0 h 134"/>
                <a:gd name="T2" fmla="*/ 0 w 93"/>
                <a:gd name="T3" fmla="*/ 42 h 134"/>
                <a:gd name="T4" fmla="*/ 20 w 93"/>
                <a:gd name="T5" fmla="*/ 42 h 134"/>
                <a:gd name="T6" fmla="*/ 0 60000 65536"/>
                <a:gd name="T7" fmla="*/ 0 60000 65536"/>
                <a:gd name="T8" fmla="*/ 0 60000 65536"/>
              </a:gdLst>
              <a:ahLst/>
              <a:cxnLst>
                <a:cxn ang="T6">
                  <a:pos x="T0" y="T1"/>
                </a:cxn>
                <a:cxn ang="T7">
                  <a:pos x="T2" y="T3"/>
                </a:cxn>
                <a:cxn ang="T8">
                  <a:pos x="T4" y="T5"/>
                </a:cxn>
              </a:cxnLst>
              <a:rect l="0" t="0" r="r" b="b"/>
              <a:pathLst>
                <a:path w="93" h="134">
                  <a:moveTo>
                    <a:pt x="93" y="0"/>
                  </a:moveTo>
                  <a:lnTo>
                    <a:pt x="0" y="134"/>
                  </a:lnTo>
                  <a:lnTo>
                    <a:pt x="63" y="13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50" name="Freeform 297"/>
            <p:cNvSpPr>
              <a:spLocks/>
            </p:cNvSpPr>
            <p:nvPr/>
          </p:nvSpPr>
          <p:spPr bwMode="auto">
            <a:xfrm>
              <a:off x="3595" y="3431"/>
              <a:ext cx="62" cy="58"/>
            </a:xfrm>
            <a:custGeom>
              <a:avLst/>
              <a:gdLst>
                <a:gd name="T0" fmla="*/ 29 w 91"/>
                <a:gd name="T1" fmla="*/ 12 h 89"/>
                <a:gd name="T2" fmla="*/ 29 w 91"/>
                <a:gd name="T3" fmla="*/ 10 h 89"/>
                <a:gd name="T4" fmla="*/ 29 w 91"/>
                <a:gd name="T5" fmla="*/ 9 h 89"/>
                <a:gd name="T6" fmla="*/ 27 w 91"/>
                <a:gd name="T7" fmla="*/ 8 h 89"/>
                <a:gd name="T8" fmla="*/ 27 w 91"/>
                <a:gd name="T9" fmla="*/ 6 h 89"/>
                <a:gd name="T10" fmla="*/ 25 w 91"/>
                <a:gd name="T11" fmla="*/ 5 h 89"/>
                <a:gd name="T12" fmla="*/ 25 w 91"/>
                <a:gd name="T13" fmla="*/ 3 h 89"/>
                <a:gd name="T14" fmla="*/ 23 w 91"/>
                <a:gd name="T15" fmla="*/ 2 h 89"/>
                <a:gd name="T16" fmla="*/ 21 w 91"/>
                <a:gd name="T17" fmla="*/ 1 h 89"/>
                <a:gd name="T18" fmla="*/ 20 w 91"/>
                <a:gd name="T19" fmla="*/ 1 h 89"/>
                <a:gd name="T20" fmla="*/ 18 w 91"/>
                <a:gd name="T21" fmla="*/ 1 h 89"/>
                <a:gd name="T22" fmla="*/ 16 w 91"/>
                <a:gd name="T23" fmla="*/ 0 h 89"/>
                <a:gd name="T24" fmla="*/ 14 w 91"/>
                <a:gd name="T25" fmla="*/ 0 h 89"/>
                <a:gd name="T26" fmla="*/ 12 w 91"/>
                <a:gd name="T27" fmla="*/ 0 h 89"/>
                <a:gd name="T28" fmla="*/ 11 w 91"/>
                <a:gd name="T29" fmla="*/ 1 h 89"/>
                <a:gd name="T30" fmla="*/ 10 w 91"/>
                <a:gd name="T31" fmla="*/ 1 h 89"/>
                <a:gd name="T32" fmla="*/ 7 w 91"/>
                <a:gd name="T33" fmla="*/ 1 h 89"/>
                <a:gd name="T34" fmla="*/ 5 w 91"/>
                <a:gd name="T35" fmla="*/ 2 h 89"/>
                <a:gd name="T36" fmla="*/ 5 w 91"/>
                <a:gd name="T37" fmla="*/ 3 h 89"/>
                <a:gd name="T38" fmla="*/ 3 w 91"/>
                <a:gd name="T39" fmla="*/ 5 h 89"/>
                <a:gd name="T40" fmla="*/ 2 w 91"/>
                <a:gd name="T41" fmla="*/ 6 h 89"/>
                <a:gd name="T42" fmla="*/ 1 w 91"/>
                <a:gd name="T43" fmla="*/ 8 h 89"/>
                <a:gd name="T44" fmla="*/ 1 w 91"/>
                <a:gd name="T45" fmla="*/ 9 h 89"/>
                <a:gd name="T46" fmla="*/ 1 w 91"/>
                <a:gd name="T47" fmla="*/ 10 h 89"/>
                <a:gd name="T48" fmla="*/ 0 w 91"/>
                <a:gd name="T49" fmla="*/ 12 h 89"/>
                <a:gd name="T50" fmla="*/ 1 w 91"/>
                <a:gd name="T51" fmla="*/ 14 h 89"/>
                <a:gd name="T52" fmla="*/ 1 w 91"/>
                <a:gd name="T53" fmla="*/ 15 h 89"/>
                <a:gd name="T54" fmla="*/ 1 w 91"/>
                <a:gd name="T55" fmla="*/ 17 h 89"/>
                <a:gd name="T56" fmla="*/ 2 w 91"/>
                <a:gd name="T57" fmla="*/ 19 h 89"/>
                <a:gd name="T58" fmla="*/ 3 w 91"/>
                <a:gd name="T59" fmla="*/ 20 h 89"/>
                <a:gd name="T60" fmla="*/ 5 w 91"/>
                <a:gd name="T61" fmla="*/ 22 h 89"/>
                <a:gd name="T62" fmla="*/ 5 w 91"/>
                <a:gd name="T63" fmla="*/ 23 h 89"/>
                <a:gd name="T64" fmla="*/ 7 w 91"/>
                <a:gd name="T65" fmla="*/ 23 h 89"/>
                <a:gd name="T66" fmla="*/ 10 w 91"/>
                <a:gd name="T67" fmla="*/ 23 h 89"/>
                <a:gd name="T68" fmla="*/ 11 w 91"/>
                <a:gd name="T69" fmla="*/ 24 h 89"/>
                <a:gd name="T70" fmla="*/ 12 w 91"/>
                <a:gd name="T71" fmla="*/ 25 h 89"/>
                <a:gd name="T72" fmla="*/ 14 w 91"/>
                <a:gd name="T73" fmla="*/ 25 h 89"/>
                <a:gd name="T74" fmla="*/ 16 w 91"/>
                <a:gd name="T75" fmla="*/ 25 h 89"/>
                <a:gd name="T76" fmla="*/ 18 w 91"/>
                <a:gd name="T77" fmla="*/ 24 h 89"/>
                <a:gd name="T78" fmla="*/ 20 w 91"/>
                <a:gd name="T79" fmla="*/ 23 h 89"/>
                <a:gd name="T80" fmla="*/ 21 w 91"/>
                <a:gd name="T81" fmla="*/ 23 h 89"/>
                <a:gd name="T82" fmla="*/ 23 w 91"/>
                <a:gd name="T83" fmla="*/ 23 h 89"/>
                <a:gd name="T84" fmla="*/ 25 w 91"/>
                <a:gd name="T85" fmla="*/ 22 h 89"/>
                <a:gd name="T86" fmla="*/ 25 w 91"/>
                <a:gd name="T87" fmla="*/ 20 h 89"/>
                <a:gd name="T88" fmla="*/ 27 w 91"/>
                <a:gd name="T89" fmla="*/ 19 h 89"/>
                <a:gd name="T90" fmla="*/ 27 w 91"/>
                <a:gd name="T91" fmla="*/ 17 h 89"/>
                <a:gd name="T92" fmla="*/ 29 w 91"/>
                <a:gd name="T93" fmla="*/ 15 h 89"/>
                <a:gd name="T94" fmla="*/ 29 w 91"/>
                <a:gd name="T95" fmla="*/ 14 h 89"/>
                <a:gd name="T96" fmla="*/ 29 w 91"/>
                <a:gd name="T97" fmla="*/ 12 h 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1" h="89">
                  <a:moveTo>
                    <a:pt x="91" y="44"/>
                  </a:moveTo>
                  <a:lnTo>
                    <a:pt x="91" y="39"/>
                  </a:lnTo>
                  <a:lnTo>
                    <a:pt x="89" y="33"/>
                  </a:lnTo>
                  <a:lnTo>
                    <a:pt x="87" y="27"/>
                  </a:lnTo>
                  <a:lnTo>
                    <a:pt x="84" y="22"/>
                  </a:lnTo>
                  <a:lnTo>
                    <a:pt x="81" y="17"/>
                  </a:lnTo>
                  <a:lnTo>
                    <a:pt x="78" y="12"/>
                  </a:lnTo>
                  <a:lnTo>
                    <a:pt x="73" y="8"/>
                  </a:lnTo>
                  <a:lnTo>
                    <a:pt x="68" y="5"/>
                  </a:lnTo>
                  <a:lnTo>
                    <a:pt x="63" y="3"/>
                  </a:lnTo>
                  <a:lnTo>
                    <a:pt x="58" y="1"/>
                  </a:lnTo>
                  <a:lnTo>
                    <a:pt x="51" y="0"/>
                  </a:lnTo>
                  <a:lnTo>
                    <a:pt x="46" y="0"/>
                  </a:lnTo>
                  <a:lnTo>
                    <a:pt x="39" y="0"/>
                  </a:lnTo>
                  <a:lnTo>
                    <a:pt x="34" y="1"/>
                  </a:lnTo>
                  <a:lnTo>
                    <a:pt x="29" y="3"/>
                  </a:lnTo>
                  <a:lnTo>
                    <a:pt x="23" y="5"/>
                  </a:lnTo>
                  <a:lnTo>
                    <a:pt x="18" y="8"/>
                  </a:lnTo>
                  <a:lnTo>
                    <a:pt x="14" y="12"/>
                  </a:lnTo>
                  <a:lnTo>
                    <a:pt x="10" y="17"/>
                  </a:lnTo>
                  <a:lnTo>
                    <a:pt x="6" y="22"/>
                  </a:lnTo>
                  <a:lnTo>
                    <a:pt x="4" y="27"/>
                  </a:lnTo>
                  <a:lnTo>
                    <a:pt x="2" y="33"/>
                  </a:lnTo>
                  <a:lnTo>
                    <a:pt x="1" y="39"/>
                  </a:lnTo>
                  <a:lnTo>
                    <a:pt x="0" y="44"/>
                  </a:lnTo>
                  <a:lnTo>
                    <a:pt x="1" y="51"/>
                  </a:lnTo>
                  <a:lnTo>
                    <a:pt x="2" y="56"/>
                  </a:lnTo>
                  <a:lnTo>
                    <a:pt x="4" y="61"/>
                  </a:lnTo>
                  <a:lnTo>
                    <a:pt x="6" y="67"/>
                  </a:lnTo>
                  <a:lnTo>
                    <a:pt x="10" y="72"/>
                  </a:lnTo>
                  <a:lnTo>
                    <a:pt x="14" y="76"/>
                  </a:lnTo>
                  <a:lnTo>
                    <a:pt x="18" y="81"/>
                  </a:lnTo>
                  <a:lnTo>
                    <a:pt x="23" y="84"/>
                  </a:lnTo>
                  <a:lnTo>
                    <a:pt x="29" y="86"/>
                  </a:lnTo>
                  <a:lnTo>
                    <a:pt x="34" y="88"/>
                  </a:lnTo>
                  <a:lnTo>
                    <a:pt x="39" y="89"/>
                  </a:lnTo>
                  <a:lnTo>
                    <a:pt x="46" y="89"/>
                  </a:lnTo>
                  <a:lnTo>
                    <a:pt x="51" y="89"/>
                  </a:lnTo>
                  <a:lnTo>
                    <a:pt x="58" y="88"/>
                  </a:lnTo>
                  <a:lnTo>
                    <a:pt x="63" y="86"/>
                  </a:lnTo>
                  <a:lnTo>
                    <a:pt x="68" y="84"/>
                  </a:lnTo>
                  <a:lnTo>
                    <a:pt x="73" y="81"/>
                  </a:lnTo>
                  <a:lnTo>
                    <a:pt x="78" y="76"/>
                  </a:lnTo>
                  <a:lnTo>
                    <a:pt x="81" y="72"/>
                  </a:lnTo>
                  <a:lnTo>
                    <a:pt x="84" y="67"/>
                  </a:lnTo>
                  <a:lnTo>
                    <a:pt x="87" y="61"/>
                  </a:lnTo>
                  <a:lnTo>
                    <a:pt x="89" y="56"/>
                  </a:lnTo>
                  <a:lnTo>
                    <a:pt x="91" y="51"/>
                  </a:lnTo>
                  <a:lnTo>
                    <a:pt x="91" y="44"/>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7617" name="Group 305"/>
          <p:cNvGrpSpPr>
            <a:grpSpLocks/>
          </p:cNvGrpSpPr>
          <p:nvPr/>
        </p:nvGrpSpPr>
        <p:grpSpPr bwMode="auto">
          <a:xfrm>
            <a:off x="6443663" y="2935288"/>
            <a:ext cx="322262" cy="344487"/>
            <a:chOff x="4059" y="1849"/>
            <a:chExt cx="203" cy="217"/>
          </a:xfrm>
        </p:grpSpPr>
        <p:sp>
          <p:nvSpPr>
            <p:cNvPr id="115740" name="Line 213"/>
            <p:cNvSpPr>
              <a:spLocks noChangeShapeType="1"/>
            </p:cNvSpPr>
            <p:nvPr/>
          </p:nvSpPr>
          <p:spPr bwMode="auto">
            <a:xfrm flipH="1">
              <a:off x="4247" y="1849"/>
              <a:ext cx="1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5741" name="Group 304"/>
            <p:cNvGrpSpPr>
              <a:grpSpLocks/>
            </p:cNvGrpSpPr>
            <p:nvPr/>
          </p:nvGrpSpPr>
          <p:grpSpPr bwMode="auto">
            <a:xfrm>
              <a:off x="4059" y="1849"/>
              <a:ext cx="152" cy="217"/>
              <a:chOff x="4059" y="1849"/>
              <a:chExt cx="152" cy="217"/>
            </a:xfrm>
          </p:grpSpPr>
          <p:sp>
            <p:nvSpPr>
              <p:cNvPr id="115742" name="Line 209"/>
              <p:cNvSpPr>
                <a:spLocks noChangeShapeType="1"/>
              </p:cNvSpPr>
              <p:nvPr/>
            </p:nvSpPr>
            <p:spPr bwMode="auto">
              <a:xfrm flipV="1">
                <a:off x="4146" y="1849"/>
                <a:ext cx="39" cy="1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43" name="Line 210"/>
              <p:cNvSpPr>
                <a:spLocks noChangeShapeType="1"/>
              </p:cNvSpPr>
              <p:nvPr/>
            </p:nvSpPr>
            <p:spPr bwMode="auto">
              <a:xfrm>
                <a:off x="4172" y="1898"/>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44" name="Freeform 211"/>
              <p:cNvSpPr>
                <a:spLocks/>
              </p:cNvSpPr>
              <p:nvPr/>
            </p:nvSpPr>
            <p:spPr bwMode="auto">
              <a:xfrm>
                <a:off x="4198" y="1898"/>
                <a:ext cx="13" cy="29"/>
              </a:xfrm>
              <a:custGeom>
                <a:avLst/>
                <a:gdLst>
                  <a:gd name="T0" fmla="*/ 0 w 78"/>
                  <a:gd name="T1" fmla="*/ 1 h 162"/>
                  <a:gd name="T2" fmla="*/ 0 w 78"/>
                  <a:gd name="T3" fmla="*/ 1 h 162"/>
                  <a:gd name="T4" fmla="*/ 0 w 78"/>
                  <a:gd name="T5" fmla="*/ 1 h 162"/>
                  <a:gd name="T6" fmla="*/ 0 w 78"/>
                  <a:gd name="T7" fmla="*/ 1 h 162"/>
                  <a:gd name="T8" fmla="*/ 0 w 78"/>
                  <a:gd name="T9" fmla="*/ 1 h 162"/>
                  <a:gd name="T10" fmla="*/ 0 w 78"/>
                  <a:gd name="T11" fmla="*/ 1 h 162"/>
                  <a:gd name="T12" fmla="*/ 0 w 78"/>
                  <a:gd name="T13" fmla="*/ 1 h 162"/>
                  <a:gd name="T14" fmla="*/ 0 w 78"/>
                  <a:gd name="T15" fmla="*/ 1 h 162"/>
                  <a:gd name="T16" fmla="*/ 0 w 78"/>
                  <a:gd name="T17" fmla="*/ 1 h 162"/>
                  <a:gd name="T18" fmla="*/ 0 w 78"/>
                  <a:gd name="T19" fmla="*/ 0 h 162"/>
                  <a:gd name="T20" fmla="*/ 0 w 78"/>
                  <a:gd name="T21" fmla="*/ 0 h 162"/>
                  <a:gd name="T22" fmla="*/ 0 w 78"/>
                  <a:gd name="T23" fmla="*/ 0 h 162"/>
                  <a:gd name="T24" fmla="*/ 0 w 78"/>
                  <a:gd name="T25" fmla="*/ 0 h 162"/>
                  <a:gd name="T26" fmla="*/ 0 w 78"/>
                  <a:gd name="T27" fmla="*/ 0 h 162"/>
                  <a:gd name="T28" fmla="*/ 0 w 78"/>
                  <a:gd name="T29" fmla="*/ 0 h 162"/>
                  <a:gd name="T30" fmla="*/ 0 w 78"/>
                  <a:gd name="T31" fmla="*/ 0 h 162"/>
                  <a:gd name="T32" fmla="*/ 0 w 78"/>
                  <a:gd name="T33" fmla="*/ 0 h 162"/>
                  <a:gd name="T34" fmla="*/ 0 w 78"/>
                  <a:gd name="T35" fmla="*/ 0 h 162"/>
                  <a:gd name="T36" fmla="*/ 0 w 78"/>
                  <a:gd name="T37" fmla="*/ 0 h 162"/>
                  <a:gd name="T38" fmla="*/ 0 w 78"/>
                  <a:gd name="T39" fmla="*/ 0 h 162"/>
                  <a:gd name="T40" fmla="*/ 0 w 78"/>
                  <a:gd name="T41" fmla="*/ 0 h 162"/>
                  <a:gd name="T42" fmla="*/ 0 w 78"/>
                  <a:gd name="T43" fmla="*/ 0 h 162"/>
                  <a:gd name="T44" fmla="*/ 0 w 78"/>
                  <a:gd name="T45" fmla="*/ 0 h 162"/>
                  <a:gd name="T46" fmla="*/ 0 w 78"/>
                  <a:gd name="T47" fmla="*/ 0 h 1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8" h="162">
                    <a:moveTo>
                      <a:pt x="71" y="162"/>
                    </a:moveTo>
                    <a:lnTo>
                      <a:pt x="73" y="150"/>
                    </a:lnTo>
                    <a:lnTo>
                      <a:pt x="75" y="140"/>
                    </a:lnTo>
                    <a:lnTo>
                      <a:pt x="77" y="129"/>
                    </a:lnTo>
                    <a:lnTo>
                      <a:pt x="78" y="118"/>
                    </a:lnTo>
                    <a:lnTo>
                      <a:pt x="78" y="108"/>
                    </a:lnTo>
                    <a:lnTo>
                      <a:pt x="78" y="97"/>
                    </a:lnTo>
                    <a:lnTo>
                      <a:pt x="78" y="87"/>
                    </a:lnTo>
                    <a:lnTo>
                      <a:pt x="76" y="78"/>
                    </a:lnTo>
                    <a:lnTo>
                      <a:pt x="75" y="68"/>
                    </a:lnTo>
                    <a:lnTo>
                      <a:pt x="73" y="60"/>
                    </a:lnTo>
                    <a:lnTo>
                      <a:pt x="70" y="51"/>
                    </a:lnTo>
                    <a:lnTo>
                      <a:pt x="66" y="44"/>
                    </a:lnTo>
                    <a:lnTo>
                      <a:pt x="62" y="36"/>
                    </a:lnTo>
                    <a:lnTo>
                      <a:pt x="58" y="29"/>
                    </a:lnTo>
                    <a:lnTo>
                      <a:pt x="53" y="23"/>
                    </a:lnTo>
                    <a:lnTo>
                      <a:pt x="47" y="18"/>
                    </a:lnTo>
                    <a:lnTo>
                      <a:pt x="42" y="13"/>
                    </a:lnTo>
                    <a:lnTo>
                      <a:pt x="35" y="9"/>
                    </a:lnTo>
                    <a:lnTo>
                      <a:pt x="29" y="5"/>
                    </a:lnTo>
                    <a:lnTo>
                      <a:pt x="23" y="3"/>
                    </a:lnTo>
                    <a:lnTo>
                      <a:pt x="15" y="1"/>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45" name="Line 212"/>
              <p:cNvSpPr>
                <a:spLocks noChangeShapeType="1"/>
              </p:cNvSpPr>
              <p:nvPr/>
            </p:nvSpPr>
            <p:spPr bwMode="auto">
              <a:xfrm flipH="1">
                <a:off x="4192" y="1927"/>
                <a:ext cx="18" cy="7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46" name="Freeform 301"/>
              <p:cNvSpPr>
                <a:spLocks/>
              </p:cNvSpPr>
              <p:nvPr/>
            </p:nvSpPr>
            <p:spPr bwMode="auto">
              <a:xfrm>
                <a:off x="4059" y="2003"/>
                <a:ext cx="63" cy="63"/>
              </a:xfrm>
              <a:custGeom>
                <a:avLst/>
                <a:gdLst>
                  <a:gd name="T0" fmla="*/ 31 w 90"/>
                  <a:gd name="T1" fmla="*/ 15 h 90"/>
                  <a:gd name="T2" fmla="*/ 31 w 90"/>
                  <a:gd name="T3" fmla="*/ 13 h 90"/>
                  <a:gd name="T4" fmla="*/ 30 w 90"/>
                  <a:gd name="T5" fmla="*/ 11 h 90"/>
                  <a:gd name="T6" fmla="*/ 30 w 90"/>
                  <a:gd name="T7" fmla="*/ 10 h 90"/>
                  <a:gd name="T8" fmla="*/ 29 w 90"/>
                  <a:gd name="T9" fmla="*/ 8 h 90"/>
                  <a:gd name="T10" fmla="*/ 28 w 90"/>
                  <a:gd name="T11" fmla="*/ 6 h 90"/>
                  <a:gd name="T12" fmla="*/ 27 w 90"/>
                  <a:gd name="T13" fmla="*/ 4 h 90"/>
                  <a:gd name="T14" fmla="*/ 25 w 90"/>
                  <a:gd name="T15" fmla="*/ 3 h 90"/>
                  <a:gd name="T16" fmla="*/ 24 w 90"/>
                  <a:gd name="T17" fmla="*/ 2 h 90"/>
                  <a:gd name="T18" fmla="*/ 22 w 90"/>
                  <a:gd name="T19" fmla="*/ 1 h 90"/>
                  <a:gd name="T20" fmla="*/ 20 w 90"/>
                  <a:gd name="T21" fmla="*/ 1 h 90"/>
                  <a:gd name="T22" fmla="*/ 18 w 90"/>
                  <a:gd name="T23" fmla="*/ 0 h 90"/>
                  <a:gd name="T24" fmla="*/ 15 w 90"/>
                  <a:gd name="T25" fmla="*/ 0 h 90"/>
                  <a:gd name="T26" fmla="*/ 13 w 90"/>
                  <a:gd name="T27" fmla="*/ 0 h 90"/>
                  <a:gd name="T28" fmla="*/ 12 w 90"/>
                  <a:gd name="T29" fmla="*/ 1 h 90"/>
                  <a:gd name="T30" fmla="*/ 10 w 90"/>
                  <a:gd name="T31" fmla="*/ 1 h 90"/>
                  <a:gd name="T32" fmla="*/ 8 w 90"/>
                  <a:gd name="T33" fmla="*/ 2 h 90"/>
                  <a:gd name="T34" fmla="*/ 6 w 90"/>
                  <a:gd name="T35" fmla="*/ 3 h 90"/>
                  <a:gd name="T36" fmla="*/ 5 w 90"/>
                  <a:gd name="T37" fmla="*/ 4 h 90"/>
                  <a:gd name="T38" fmla="*/ 4 w 90"/>
                  <a:gd name="T39" fmla="*/ 6 h 90"/>
                  <a:gd name="T40" fmla="*/ 2 w 90"/>
                  <a:gd name="T41" fmla="*/ 8 h 90"/>
                  <a:gd name="T42" fmla="*/ 1 w 90"/>
                  <a:gd name="T43" fmla="*/ 10 h 90"/>
                  <a:gd name="T44" fmla="*/ 1 w 90"/>
                  <a:gd name="T45" fmla="*/ 11 h 90"/>
                  <a:gd name="T46" fmla="*/ 1 w 90"/>
                  <a:gd name="T47" fmla="*/ 13 h 90"/>
                  <a:gd name="T48" fmla="*/ 0 w 90"/>
                  <a:gd name="T49" fmla="*/ 15 h 90"/>
                  <a:gd name="T50" fmla="*/ 1 w 90"/>
                  <a:gd name="T51" fmla="*/ 18 h 90"/>
                  <a:gd name="T52" fmla="*/ 1 w 90"/>
                  <a:gd name="T53" fmla="*/ 19 h 90"/>
                  <a:gd name="T54" fmla="*/ 1 w 90"/>
                  <a:gd name="T55" fmla="*/ 21 h 90"/>
                  <a:gd name="T56" fmla="*/ 2 w 90"/>
                  <a:gd name="T57" fmla="*/ 23 h 90"/>
                  <a:gd name="T58" fmla="*/ 4 w 90"/>
                  <a:gd name="T59" fmla="*/ 25 h 90"/>
                  <a:gd name="T60" fmla="*/ 5 w 90"/>
                  <a:gd name="T61" fmla="*/ 27 h 90"/>
                  <a:gd name="T62" fmla="*/ 6 w 90"/>
                  <a:gd name="T63" fmla="*/ 28 h 90"/>
                  <a:gd name="T64" fmla="*/ 8 w 90"/>
                  <a:gd name="T65" fmla="*/ 29 h 90"/>
                  <a:gd name="T66" fmla="*/ 10 w 90"/>
                  <a:gd name="T67" fmla="*/ 29 h 90"/>
                  <a:gd name="T68" fmla="*/ 12 w 90"/>
                  <a:gd name="T69" fmla="*/ 30 h 90"/>
                  <a:gd name="T70" fmla="*/ 13 w 90"/>
                  <a:gd name="T71" fmla="*/ 30 h 90"/>
                  <a:gd name="T72" fmla="*/ 15 w 90"/>
                  <a:gd name="T73" fmla="*/ 31 h 90"/>
                  <a:gd name="T74" fmla="*/ 18 w 90"/>
                  <a:gd name="T75" fmla="*/ 30 h 90"/>
                  <a:gd name="T76" fmla="*/ 20 w 90"/>
                  <a:gd name="T77" fmla="*/ 30 h 90"/>
                  <a:gd name="T78" fmla="*/ 22 w 90"/>
                  <a:gd name="T79" fmla="*/ 29 h 90"/>
                  <a:gd name="T80" fmla="*/ 24 w 90"/>
                  <a:gd name="T81" fmla="*/ 29 h 90"/>
                  <a:gd name="T82" fmla="*/ 25 w 90"/>
                  <a:gd name="T83" fmla="*/ 28 h 90"/>
                  <a:gd name="T84" fmla="*/ 27 w 90"/>
                  <a:gd name="T85" fmla="*/ 27 h 90"/>
                  <a:gd name="T86" fmla="*/ 28 w 90"/>
                  <a:gd name="T87" fmla="*/ 25 h 90"/>
                  <a:gd name="T88" fmla="*/ 29 w 90"/>
                  <a:gd name="T89" fmla="*/ 23 h 90"/>
                  <a:gd name="T90" fmla="*/ 30 w 90"/>
                  <a:gd name="T91" fmla="*/ 21 h 90"/>
                  <a:gd name="T92" fmla="*/ 30 w 90"/>
                  <a:gd name="T93" fmla="*/ 19 h 90"/>
                  <a:gd name="T94" fmla="*/ 31 w 90"/>
                  <a:gd name="T95" fmla="*/ 18 h 90"/>
                  <a:gd name="T96" fmla="*/ 31 w 90"/>
                  <a:gd name="T97" fmla="*/ 15 h 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90">
                    <a:moveTo>
                      <a:pt x="90" y="45"/>
                    </a:moveTo>
                    <a:lnTo>
                      <a:pt x="90" y="39"/>
                    </a:lnTo>
                    <a:lnTo>
                      <a:pt x="89" y="33"/>
                    </a:lnTo>
                    <a:lnTo>
                      <a:pt x="87" y="28"/>
                    </a:lnTo>
                    <a:lnTo>
                      <a:pt x="84" y="22"/>
                    </a:lnTo>
                    <a:lnTo>
                      <a:pt x="81" y="17"/>
                    </a:lnTo>
                    <a:lnTo>
                      <a:pt x="78" y="13"/>
                    </a:lnTo>
                    <a:lnTo>
                      <a:pt x="72" y="9"/>
                    </a:lnTo>
                    <a:lnTo>
                      <a:pt x="68" y="6"/>
                    </a:lnTo>
                    <a:lnTo>
                      <a:pt x="63" y="3"/>
                    </a:lnTo>
                    <a:lnTo>
                      <a:pt x="57" y="1"/>
                    </a:lnTo>
                    <a:lnTo>
                      <a:pt x="51" y="0"/>
                    </a:lnTo>
                    <a:lnTo>
                      <a:pt x="46" y="0"/>
                    </a:lnTo>
                    <a:lnTo>
                      <a:pt x="39" y="0"/>
                    </a:lnTo>
                    <a:lnTo>
                      <a:pt x="34" y="1"/>
                    </a:lnTo>
                    <a:lnTo>
                      <a:pt x="28" y="3"/>
                    </a:lnTo>
                    <a:lnTo>
                      <a:pt x="22" y="6"/>
                    </a:lnTo>
                    <a:lnTo>
                      <a:pt x="18" y="9"/>
                    </a:lnTo>
                    <a:lnTo>
                      <a:pt x="14" y="13"/>
                    </a:lnTo>
                    <a:lnTo>
                      <a:pt x="10" y="17"/>
                    </a:lnTo>
                    <a:lnTo>
                      <a:pt x="6" y="22"/>
                    </a:lnTo>
                    <a:lnTo>
                      <a:pt x="3" y="28"/>
                    </a:lnTo>
                    <a:lnTo>
                      <a:pt x="2" y="33"/>
                    </a:lnTo>
                    <a:lnTo>
                      <a:pt x="1" y="39"/>
                    </a:lnTo>
                    <a:lnTo>
                      <a:pt x="0" y="45"/>
                    </a:lnTo>
                    <a:lnTo>
                      <a:pt x="1" y="51"/>
                    </a:lnTo>
                    <a:lnTo>
                      <a:pt x="2" y="56"/>
                    </a:lnTo>
                    <a:lnTo>
                      <a:pt x="3" y="62"/>
                    </a:lnTo>
                    <a:lnTo>
                      <a:pt x="6" y="67"/>
                    </a:lnTo>
                    <a:lnTo>
                      <a:pt x="10" y="72"/>
                    </a:lnTo>
                    <a:lnTo>
                      <a:pt x="14" y="77"/>
                    </a:lnTo>
                    <a:lnTo>
                      <a:pt x="18" y="81"/>
                    </a:lnTo>
                    <a:lnTo>
                      <a:pt x="22" y="84"/>
                    </a:lnTo>
                    <a:lnTo>
                      <a:pt x="28" y="86"/>
                    </a:lnTo>
                    <a:lnTo>
                      <a:pt x="34" y="88"/>
                    </a:lnTo>
                    <a:lnTo>
                      <a:pt x="39" y="89"/>
                    </a:lnTo>
                    <a:lnTo>
                      <a:pt x="46" y="90"/>
                    </a:lnTo>
                    <a:lnTo>
                      <a:pt x="51" y="89"/>
                    </a:lnTo>
                    <a:lnTo>
                      <a:pt x="57" y="88"/>
                    </a:lnTo>
                    <a:lnTo>
                      <a:pt x="63" y="86"/>
                    </a:lnTo>
                    <a:lnTo>
                      <a:pt x="68" y="84"/>
                    </a:lnTo>
                    <a:lnTo>
                      <a:pt x="72" y="81"/>
                    </a:lnTo>
                    <a:lnTo>
                      <a:pt x="78" y="77"/>
                    </a:lnTo>
                    <a:lnTo>
                      <a:pt x="81" y="72"/>
                    </a:lnTo>
                    <a:lnTo>
                      <a:pt x="84" y="67"/>
                    </a:lnTo>
                    <a:lnTo>
                      <a:pt x="87" y="62"/>
                    </a:lnTo>
                    <a:lnTo>
                      <a:pt x="89" y="56"/>
                    </a:lnTo>
                    <a:lnTo>
                      <a:pt x="90" y="51"/>
                    </a:lnTo>
                    <a:lnTo>
                      <a:pt x="90" y="4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grpSp>
        <p:nvGrpSpPr>
          <p:cNvPr id="397615" name="Group 303"/>
          <p:cNvGrpSpPr>
            <a:grpSpLocks/>
          </p:cNvGrpSpPr>
          <p:nvPr/>
        </p:nvGrpSpPr>
        <p:grpSpPr bwMode="auto">
          <a:xfrm>
            <a:off x="6443663" y="4475163"/>
            <a:ext cx="177800" cy="322262"/>
            <a:chOff x="4059" y="2819"/>
            <a:chExt cx="112" cy="203"/>
          </a:xfrm>
        </p:grpSpPr>
        <p:sp>
          <p:nvSpPr>
            <p:cNvPr id="115735" name="Line 203"/>
            <p:cNvSpPr>
              <a:spLocks noChangeShapeType="1"/>
            </p:cNvSpPr>
            <p:nvPr/>
          </p:nvSpPr>
          <p:spPr bwMode="auto">
            <a:xfrm flipV="1">
              <a:off x="4105" y="2875"/>
              <a:ext cx="40" cy="1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36" name="Line 204"/>
            <p:cNvSpPr>
              <a:spLocks noChangeShapeType="1"/>
            </p:cNvSpPr>
            <p:nvPr/>
          </p:nvSpPr>
          <p:spPr bwMode="auto">
            <a:xfrm>
              <a:off x="4131" y="2923"/>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37" name="Freeform 205"/>
            <p:cNvSpPr>
              <a:spLocks/>
            </p:cNvSpPr>
            <p:nvPr/>
          </p:nvSpPr>
          <p:spPr bwMode="auto">
            <a:xfrm>
              <a:off x="4157" y="2923"/>
              <a:ext cx="14" cy="30"/>
            </a:xfrm>
            <a:custGeom>
              <a:avLst/>
              <a:gdLst>
                <a:gd name="T0" fmla="*/ 0 w 78"/>
                <a:gd name="T1" fmla="*/ 1 h 162"/>
                <a:gd name="T2" fmla="*/ 0 w 78"/>
                <a:gd name="T3" fmla="*/ 1 h 162"/>
                <a:gd name="T4" fmla="*/ 0 w 78"/>
                <a:gd name="T5" fmla="*/ 1 h 162"/>
                <a:gd name="T6" fmla="*/ 1 w 78"/>
                <a:gd name="T7" fmla="*/ 1 h 162"/>
                <a:gd name="T8" fmla="*/ 1 w 78"/>
                <a:gd name="T9" fmla="*/ 1 h 162"/>
                <a:gd name="T10" fmla="*/ 1 w 78"/>
                <a:gd name="T11" fmla="*/ 1 h 162"/>
                <a:gd name="T12" fmla="*/ 1 w 78"/>
                <a:gd name="T13" fmla="*/ 1 h 162"/>
                <a:gd name="T14" fmla="*/ 1 w 78"/>
                <a:gd name="T15" fmla="*/ 1 h 162"/>
                <a:gd name="T16" fmla="*/ 1 w 78"/>
                <a:gd name="T17" fmla="*/ 1 h 162"/>
                <a:gd name="T18" fmla="*/ 1 w 78"/>
                <a:gd name="T19" fmla="*/ 1 h 162"/>
                <a:gd name="T20" fmla="*/ 0 w 78"/>
                <a:gd name="T21" fmla="*/ 0 h 162"/>
                <a:gd name="T22" fmla="*/ 0 w 78"/>
                <a:gd name="T23" fmla="*/ 0 h 162"/>
                <a:gd name="T24" fmla="*/ 0 w 78"/>
                <a:gd name="T25" fmla="*/ 0 h 162"/>
                <a:gd name="T26" fmla="*/ 0 w 78"/>
                <a:gd name="T27" fmla="*/ 0 h 162"/>
                <a:gd name="T28" fmla="*/ 0 w 78"/>
                <a:gd name="T29" fmla="*/ 0 h 162"/>
                <a:gd name="T30" fmla="*/ 0 w 78"/>
                <a:gd name="T31" fmla="*/ 0 h 162"/>
                <a:gd name="T32" fmla="*/ 0 w 78"/>
                <a:gd name="T33" fmla="*/ 0 h 162"/>
                <a:gd name="T34" fmla="*/ 0 w 78"/>
                <a:gd name="T35" fmla="*/ 0 h 162"/>
                <a:gd name="T36" fmla="*/ 0 w 78"/>
                <a:gd name="T37" fmla="*/ 0 h 162"/>
                <a:gd name="T38" fmla="*/ 0 w 78"/>
                <a:gd name="T39" fmla="*/ 0 h 162"/>
                <a:gd name="T40" fmla="*/ 0 w 78"/>
                <a:gd name="T41" fmla="*/ 0 h 162"/>
                <a:gd name="T42" fmla="*/ 0 w 78"/>
                <a:gd name="T43" fmla="*/ 0 h 162"/>
                <a:gd name="T44" fmla="*/ 0 w 78"/>
                <a:gd name="T45" fmla="*/ 0 h 162"/>
                <a:gd name="T46" fmla="*/ 0 w 78"/>
                <a:gd name="T47" fmla="*/ 0 h 162"/>
                <a:gd name="T48" fmla="*/ 0 w 78"/>
                <a:gd name="T49" fmla="*/ 0 h 162"/>
                <a:gd name="T50" fmla="*/ 0 w 78"/>
                <a:gd name="T51" fmla="*/ 0 h 16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8" h="162">
                  <a:moveTo>
                    <a:pt x="70" y="162"/>
                  </a:moveTo>
                  <a:lnTo>
                    <a:pt x="73" y="153"/>
                  </a:lnTo>
                  <a:lnTo>
                    <a:pt x="75" y="142"/>
                  </a:lnTo>
                  <a:lnTo>
                    <a:pt x="76" y="132"/>
                  </a:lnTo>
                  <a:lnTo>
                    <a:pt x="77" y="122"/>
                  </a:lnTo>
                  <a:lnTo>
                    <a:pt x="78" y="112"/>
                  </a:lnTo>
                  <a:lnTo>
                    <a:pt x="78" y="103"/>
                  </a:lnTo>
                  <a:lnTo>
                    <a:pt x="78" y="93"/>
                  </a:lnTo>
                  <a:lnTo>
                    <a:pt x="77" y="85"/>
                  </a:lnTo>
                  <a:lnTo>
                    <a:pt x="76" y="76"/>
                  </a:lnTo>
                  <a:lnTo>
                    <a:pt x="74" y="67"/>
                  </a:lnTo>
                  <a:lnTo>
                    <a:pt x="71" y="59"/>
                  </a:lnTo>
                  <a:lnTo>
                    <a:pt x="69" y="52"/>
                  </a:lnTo>
                  <a:lnTo>
                    <a:pt x="66" y="44"/>
                  </a:lnTo>
                  <a:lnTo>
                    <a:pt x="62" y="38"/>
                  </a:lnTo>
                  <a:lnTo>
                    <a:pt x="59" y="31"/>
                  </a:lnTo>
                  <a:lnTo>
                    <a:pt x="54" y="26"/>
                  </a:lnTo>
                  <a:lnTo>
                    <a:pt x="49" y="21"/>
                  </a:lnTo>
                  <a:lnTo>
                    <a:pt x="44" y="16"/>
                  </a:lnTo>
                  <a:lnTo>
                    <a:pt x="38" y="12"/>
                  </a:lnTo>
                  <a:lnTo>
                    <a:pt x="33" y="8"/>
                  </a:lnTo>
                  <a:lnTo>
                    <a:pt x="27" y="6"/>
                  </a:lnTo>
                  <a:lnTo>
                    <a:pt x="20" y="4"/>
                  </a:lnTo>
                  <a:lnTo>
                    <a:pt x="14" y="1"/>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5738" name="Line 206"/>
            <p:cNvSpPr>
              <a:spLocks noChangeShapeType="1"/>
            </p:cNvSpPr>
            <p:nvPr/>
          </p:nvSpPr>
          <p:spPr bwMode="auto">
            <a:xfrm flipH="1">
              <a:off x="4151" y="2953"/>
              <a:ext cx="18"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5739" name="Freeform 302"/>
            <p:cNvSpPr>
              <a:spLocks/>
            </p:cNvSpPr>
            <p:nvPr/>
          </p:nvSpPr>
          <p:spPr bwMode="auto">
            <a:xfrm>
              <a:off x="4059" y="2819"/>
              <a:ext cx="63" cy="63"/>
            </a:xfrm>
            <a:custGeom>
              <a:avLst/>
              <a:gdLst>
                <a:gd name="T0" fmla="*/ 31 w 90"/>
                <a:gd name="T1" fmla="*/ 15 h 90"/>
                <a:gd name="T2" fmla="*/ 31 w 90"/>
                <a:gd name="T3" fmla="*/ 13 h 90"/>
                <a:gd name="T4" fmla="*/ 30 w 90"/>
                <a:gd name="T5" fmla="*/ 11 h 90"/>
                <a:gd name="T6" fmla="*/ 30 w 90"/>
                <a:gd name="T7" fmla="*/ 10 h 90"/>
                <a:gd name="T8" fmla="*/ 29 w 90"/>
                <a:gd name="T9" fmla="*/ 8 h 90"/>
                <a:gd name="T10" fmla="*/ 28 w 90"/>
                <a:gd name="T11" fmla="*/ 6 h 90"/>
                <a:gd name="T12" fmla="*/ 27 w 90"/>
                <a:gd name="T13" fmla="*/ 4 h 90"/>
                <a:gd name="T14" fmla="*/ 25 w 90"/>
                <a:gd name="T15" fmla="*/ 3 h 90"/>
                <a:gd name="T16" fmla="*/ 24 w 90"/>
                <a:gd name="T17" fmla="*/ 2 h 90"/>
                <a:gd name="T18" fmla="*/ 22 w 90"/>
                <a:gd name="T19" fmla="*/ 1 h 90"/>
                <a:gd name="T20" fmla="*/ 20 w 90"/>
                <a:gd name="T21" fmla="*/ 1 h 90"/>
                <a:gd name="T22" fmla="*/ 18 w 90"/>
                <a:gd name="T23" fmla="*/ 0 h 90"/>
                <a:gd name="T24" fmla="*/ 15 w 90"/>
                <a:gd name="T25" fmla="*/ 0 h 90"/>
                <a:gd name="T26" fmla="*/ 13 w 90"/>
                <a:gd name="T27" fmla="*/ 0 h 90"/>
                <a:gd name="T28" fmla="*/ 12 w 90"/>
                <a:gd name="T29" fmla="*/ 1 h 90"/>
                <a:gd name="T30" fmla="*/ 10 w 90"/>
                <a:gd name="T31" fmla="*/ 1 h 90"/>
                <a:gd name="T32" fmla="*/ 8 w 90"/>
                <a:gd name="T33" fmla="*/ 2 h 90"/>
                <a:gd name="T34" fmla="*/ 6 w 90"/>
                <a:gd name="T35" fmla="*/ 3 h 90"/>
                <a:gd name="T36" fmla="*/ 5 w 90"/>
                <a:gd name="T37" fmla="*/ 4 h 90"/>
                <a:gd name="T38" fmla="*/ 4 w 90"/>
                <a:gd name="T39" fmla="*/ 6 h 90"/>
                <a:gd name="T40" fmla="*/ 2 w 90"/>
                <a:gd name="T41" fmla="*/ 8 h 90"/>
                <a:gd name="T42" fmla="*/ 1 w 90"/>
                <a:gd name="T43" fmla="*/ 10 h 90"/>
                <a:gd name="T44" fmla="*/ 1 w 90"/>
                <a:gd name="T45" fmla="*/ 11 h 90"/>
                <a:gd name="T46" fmla="*/ 1 w 90"/>
                <a:gd name="T47" fmla="*/ 13 h 90"/>
                <a:gd name="T48" fmla="*/ 0 w 90"/>
                <a:gd name="T49" fmla="*/ 15 h 90"/>
                <a:gd name="T50" fmla="*/ 1 w 90"/>
                <a:gd name="T51" fmla="*/ 18 h 90"/>
                <a:gd name="T52" fmla="*/ 1 w 90"/>
                <a:gd name="T53" fmla="*/ 19 h 90"/>
                <a:gd name="T54" fmla="*/ 1 w 90"/>
                <a:gd name="T55" fmla="*/ 21 h 90"/>
                <a:gd name="T56" fmla="*/ 2 w 90"/>
                <a:gd name="T57" fmla="*/ 23 h 90"/>
                <a:gd name="T58" fmla="*/ 4 w 90"/>
                <a:gd name="T59" fmla="*/ 25 h 90"/>
                <a:gd name="T60" fmla="*/ 5 w 90"/>
                <a:gd name="T61" fmla="*/ 27 h 90"/>
                <a:gd name="T62" fmla="*/ 6 w 90"/>
                <a:gd name="T63" fmla="*/ 28 h 90"/>
                <a:gd name="T64" fmla="*/ 8 w 90"/>
                <a:gd name="T65" fmla="*/ 29 h 90"/>
                <a:gd name="T66" fmla="*/ 10 w 90"/>
                <a:gd name="T67" fmla="*/ 29 h 90"/>
                <a:gd name="T68" fmla="*/ 12 w 90"/>
                <a:gd name="T69" fmla="*/ 30 h 90"/>
                <a:gd name="T70" fmla="*/ 13 w 90"/>
                <a:gd name="T71" fmla="*/ 30 h 90"/>
                <a:gd name="T72" fmla="*/ 15 w 90"/>
                <a:gd name="T73" fmla="*/ 31 h 90"/>
                <a:gd name="T74" fmla="*/ 18 w 90"/>
                <a:gd name="T75" fmla="*/ 30 h 90"/>
                <a:gd name="T76" fmla="*/ 20 w 90"/>
                <a:gd name="T77" fmla="*/ 30 h 90"/>
                <a:gd name="T78" fmla="*/ 22 w 90"/>
                <a:gd name="T79" fmla="*/ 29 h 90"/>
                <a:gd name="T80" fmla="*/ 24 w 90"/>
                <a:gd name="T81" fmla="*/ 29 h 90"/>
                <a:gd name="T82" fmla="*/ 25 w 90"/>
                <a:gd name="T83" fmla="*/ 28 h 90"/>
                <a:gd name="T84" fmla="*/ 27 w 90"/>
                <a:gd name="T85" fmla="*/ 27 h 90"/>
                <a:gd name="T86" fmla="*/ 28 w 90"/>
                <a:gd name="T87" fmla="*/ 25 h 90"/>
                <a:gd name="T88" fmla="*/ 29 w 90"/>
                <a:gd name="T89" fmla="*/ 23 h 90"/>
                <a:gd name="T90" fmla="*/ 30 w 90"/>
                <a:gd name="T91" fmla="*/ 21 h 90"/>
                <a:gd name="T92" fmla="*/ 30 w 90"/>
                <a:gd name="T93" fmla="*/ 19 h 90"/>
                <a:gd name="T94" fmla="*/ 31 w 90"/>
                <a:gd name="T95" fmla="*/ 18 h 90"/>
                <a:gd name="T96" fmla="*/ 31 w 90"/>
                <a:gd name="T97" fmla="*/ 15 h 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90">
                  <a:moveTo>
                    <a:pt x="90" y="45"/>
                  </a:moveTo>
                  <a:lnTo>
                    <a:pt x="90" y="39"/>
                  </a:lnTo>
                  <a:lnTo>
                    <a:pt x="89" y="33"/>
                  </a:lnTo>
                  <a:lnTo>
                    <a:pt x="87" y="28"/>
                  </a:lnTo>
                  <a:lnTo>
                    <a:pt x="84" y="22"/>
                  </a:lnTo>
                  <a:lnTo>
                    <a:pt x="81" y="17"/>
                  </a:lnTo>
                  <a:lnTo>
                    <a:pt x="78" y="13"/>
                  </a:lnTo>
                  <a:lnTo>
                    <a:pt x="72" y="9"/>
                  </a:lnTo>
                  <a:lnTo>
                    <a:pt x="68" y="6"/>
                  </a:lnTo>
                  <a:lnTo>
                    <a:pt x="63" y="3"/>
                  </a:lnTo>
                  <a:lnTo>
                    <a:pt x="57" y="1"/>
                  </a:lnTo>
                  <a:lnTo>
                    <a:pt x="51" y="0"/>
                  </a:lnTo>
                  <a:lnTo>
                    <a:pt x="46" y="0"/>
                  </a:lnTo>
                  <a:lnTo>
                    <a:pt x="39" y="0"/>
                  </a:lnTo>
                  <a:lnTo>
                    <a:pt x="34" y="1"/>
                  </a:lnTo>
                  <a:lnTo>
                    <a:pt x="28" y="3"/>
                  </a:lnTo>
                  <a:lnTo>
                    <a:pt x="22" y="6"/>
                  </a:lnTo>
                  <a:lnTo>
                    <a:pt x="18" y="9"/>
                  </a:lnTo>
                  <a:lnTo>
                    <a:pt x="14" y="13"/>
                  </a:lnTo>
                  <a:lnTo>
                    <a:pt x="10" y="17"/>
                  </a:lnTo>
                  <a:lnTo>
                    <a:pt x="6" y="22"/>
                  </a:lnTo>
                  <a:lnTo>
                    <a:pt x="3" y="28"/>
                  </a:lnTo>
                  <a:lnTo>
                    <a:pt x="2" y="33"/>
                  </a:lnTo>
                  <a:lnTo>
                    <a:pt x="1" y="39"/>
                  </a:lnTo>
                  <a:lnTo>
                    <a:pt x="0" y="45"/>
                  </a:lnTo>
                  <a:lnTo>
                    <a:pt x="1" y="51"/>
                  </a:lnTo>
                  <a:lnTo>
                    <a:pt x="2" y="56"/>
                  </a:lnTo>
                  <a:lnTo>
                    <a:pt x="3" y="62"/>
                  </a:lnTo>
                  <a:lnTo>
                    <a:pt x="6" y="67"/>
                  </a:lnTo>
                  <a:lnTo>
                    <a:pt x="10" y="72"/>
                  </a:lnTo>
                  <a:lnTo>
                    <a:pt x="14" y="77"/>
                  </a:lnTo>
                  <a:lnTo>
                    <a:pt x="18" y="81"/>
                  </a:lnTo>
                  <a:lnTo>
                    <a:pt x="22" y="84"/>
                  </a:lnTo>
                  <a:lnTo>
                    <a:pt x="28" y="86"/>
                  </a:lnTo>
                  <a:lnTo>
                    <a:pt x="34" y="88"/>
                  </a:lnTo>
                  <a:lnTo>
                    <a:pt x="39" y="89"/>
                  </a:lnTo>
                  <a:lnTo>
                    <a:pt x="46" y="90"/>
                  </a:lnTo>
                  <a:lnTo>
                    <a:pt x="51" y="89"/>
                  </a:lnTo>
                  <a:lnTo>
                    <a:pt x="57" y="88"/>
                  </a:lnTo>
                  <a:lnTo>
                    <a:pt x="63" y="86"/>
                  </a:lnTo>
                  <a:lnTo>
                    <a:pt x="68" y="84"/>
                  </a:lnTo>
                  <a:lnTo>
                    <a:pt x="72" y="81"/>
                  </a:lnTo>
                  <a:lnTo>
                    <a:pt x="78" y="77"/>
                  </a:lnTo>
                  <a:lnTo>
                    <a:pt x="81" y="72"/>
                  </a:lnTo>
                  <a:lnTo>
                    <a:pt x="84" y="67"/>
                  </a:lnTo>
                  <a:lnTo>
                    <a:pt x="87" y="62"/>
                  </a:lnTo>
                  <a:lnTo>
                    <a:pt x="89" y="56"/>
                  </a:lnTo>
                  <a:lnTo>
                    <a:pt x="90" y="51"/>
                  </a:lnTo>
                  <a:lnTo>
                    <a:pt x="90" y="45"/>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397526"/>
                                        </p:tgtEl>
                                        <p:attrNameLst>
                                          <p:attrName>style.visibility</p:attrName>
                                        </p:attrNameLst>
                                      </p:cBhvr>
                                      <p:to>
                                        <p:strVal val="visible"/>
                                      </p:to>
                                    </p:set>
                                    <p:animEffect transition="in" filter="wipe(left)">
                                      <p:cBhvr>
                                        <p:cTn id="7" dur="500"/>
                                        <p:tgtEl>
                                          <p:spTgt spid="3975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nodeType="clickEffect">
                                  <p:stCondLst>
                                    <p:cond delay="0"/>
                                  </p:stCondLst>
                                  <p:childTnLst>
                                    <p:set>
                                      <p:cBhvr>
                                        <p:cTn id="11" dur="1" fill="hold">
                                          <p:stCondLst>
                                            <p:cond delay="0"/>
                                          </p:stCondLst>
                                        </p:cTn>
                                        <p:tgtEl>
                                          <p:spTgt spid="397476"/>
                                        </p:tgtEl>
                                        <p:attrNameLst>
                                          <p:attrName>style.visibility</p:attrName>
                                        </p:attrNameLst>
                                      </p:cBhvr>
                                      <p:to>
                                        <p:strVal val="visible"/>
                                      </p:to>
                                    </p:set>
                                    <p:animEffect transition="in" filter="wipe(right)">
                                      <p:cBhvr>
                                        <p:cTn id="12" dur="500"/>
                                        <p:tgtEl>
                                          <p:spTgt spid="3974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2" fill="hold" nodeType="clickEffect">
                                  <p:stCondLst>
                                    <p:cond delay="0"/>
                                  </p:stCondLst>
                                  <p:childTnLst>
                                    <p:set>
                                      <p:cBhvr>
                                        <p:cTn id="16" dur="1" fill="hold">
                                          <p:stCondLst>
                                            <p:cond delay="0"/>
                                          </p:stCondLst>
                                        </p:cTn>
                                        <p:tgtEl>
                                          <p:spTgt spid="397484"/>
                                        </p:tgtEl>
                                        <p:attrNameLst>
                                          <p:attrName>style.visibility</p:attrName>
                                        </p:attrNameLst>
                                      </p:cBhvr>
                                      <p:to>
                                        <p:strVal val="visible"/>
                                      </p:to>
                                    </p:set>
                                    <p:animEffect transition="in" filter="wipe(right)">
                                      <p:cBhvr>
                                        <p:cTn id="17" dur="500"/>
                                        <p:tgtEl>
                                          <p:spTgt spid="3974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97483"/>
                                        </p:tgtEl>
                                        <p:attrNameLst>
                                          <p:attrName>style.visibility</p:attrName>
                                        </p:attrNameLst>
                                      </p:cBhvr>
                                      <p:to>
                                        <p:strVal val="visible"/>
                                      </p:to>
                                    </p:set>
                                    <p:animEffect transition="in" filter="wipe(up)">
                                      <p:cBhvr>
                                        <p:cTn id="22" dur="500"/>
                                        <p:tgtEl>
                                          <p:spTgt spid="39748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2" fill="hold" nodeType="clickEffect">
                                  <p:stCondLst>
                                    <p:cond delay="0"/>
                                  </p:stCondLst>
                                  <p:childTnLst>
                                    <p:set>
                                      <p:cBhvr>
                                        <p:cTn id="26" dur="1" fill="hold">
                                          <p:stCondLst>
                                            <p:cond delay="0"/>
                                          </p:stCondLst>
                                        </p:cTn>
                                        <p:tgtEl>
                                          <p:spTgt spid="397490"/>
                                        </p:tgtEl>
                                        <p:attrNameLst>
                                          <p:attrName>style.visibility</p:attrName>
                                        </p:attrNameLst>
                                      </p:cBhvr>
                                      <p:to>
                                        <p:strVal val="visible"/>
                                      </p:to>
                                    </p:set>
                                    <p:animEffect transition="in" filter="wipe(right)">
                                      <p:cBhvr>
                                        <p:cTn id="27" dur="500"/>
                                        <p:tgtEl>
                                          <p:spTgt spid="39749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2" fill="hold" nodeType="clickEffect">
                                  <p:stCondLst>
                                    <p:cond delay="0"/>
                                  </p:stCondLst>
                                  <p:childTnLst>
                                    <p:set>
                                      <p:cBhvr>
                                        <p:cTn id="31" dur="1" fill="hold">
                                          <p:stCondLst>
                                            <p:cond delay="0"/>
                                          </p:stCondLst>
                                        </p:cTn>
                                        <p:tgtEl>
                                          <p:spTgt spid="397497"/>
                                        </p:tgtEl>
                                        <p:attrNameLst>
                                          <p:attrName>style.visibility</p:attrName>
                                        </p:attrNameLst>
                                      </p:cBhvr>
                                      <p:to>
                                        <p:strVal val="visible"/>
                                      </p:to>
                                    </p:set>
                                    <p:animEffect transition="in" filter="wipe(right)">
                                      <p:cBhvr>
                                        <p:cTn id="32" dur="500"/>
                                        <p:tgtEl>
                                          <p:spTgt spid="39749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397496"/>
                                        </p:tgtEl>
                                        <p:attrNameLst>
                                          <p:attrName>style.visibility</p:attrName>
                                        </p:attrNameLst>
                                      </p:cBhvr>
                                      <p:to>
                                        <p:strVal val="visible"/>
                                      </p:to>
                                    </p:set>
                                    <p:animEffect transition="in" filter="wipe(up)">
                                      <p:cBhvr>
                                        <p:cTn id="37" dur="500"/>
                                        <p:tgtEl>
                                          <p:spTgt spid="397496"/>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nodeType="clickEffect">
                                  <p:stCondLst>
                                    <p:cond delay="0"/>
                                  </p:stCondLst>
                                  <p:childTnLst>
                                    <p:set>
                                      <p:cBhvr>
                                        <p:cTn id="41" dur="1" fill="hold">
                                          <p:stCondLst>
                                            <p:cond delay="0"/>
                                          </p:stCondLst>
                                        </p:cTn>
                                        <p:tgtEl>
                                          <p:spTgt spid="397502"/>
                                        </p:tgtEl>
                                        <p:attrNameLst>
                                          <p:attrName>style.visibility</p:attrName>
                                        </p:attrNameLst>
                                      </p:cBhvr>
                                      <p:to>
                                        <p:strVal val="visible"/>
                                      </p:to>
                                    </p:set>
                                    <p:animEffect transition="in" filter="wipe(left)">
                                      <p:cBhvr>
                                        <p:cTn id="42" dur="500"/>
                                        <p:tgtEl>
                                          <p:spTgt spid="397502"/>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0"/>
                                          </p:stCondLst>
                                        </p:cTn>
                                        <p:tgtEl>
                                          <p:spTgt spid="397591"/>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nodeType="clickEffect">
                                  <p:stCondLst>
                                    <p:cond delay="0"/>
                                  </p:stCondLst>
                                  <p:childTnLst>
                                    <p:set>
                                      <p:cBhvr>
                                        <p:cTn id="50" dur="1" fill="hold">
                                          <p:stCondLst>
                                            <p:cond delay="0"/>
                                          </p:stCondLst>
                                        </p:cTn>
                                        <p:tgtEl>
                                          <p:spTgt spid="397595"/>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22" presetClass="entr" presetSubtype="1" fill="hold" grpId="0" nodeType="clickEffect">
                                  <p:stCondLst>
                                    <p:cond delay="0"/>
                                  </p:stCondLst>
                                  <p:childTnLst>
                                    <p:set>
                                      <p:cBhvr>
                                        <p:cTn id="54" dur="1" fill="hold">
                                          <p:stCondLst>
                                            <p:cond delay="0"/>
                                          </p:stCondLst>
                                        </p:cTn>
                                        <p:tgtEl>
                                          <p:spTgt spid="397509"/>
                                        </p:tgtEl>
                                        <p:attrNameLst>
                                          <p:attrName>style.visibility</p:attrName>
                                        </p:attrNameLst>
                                      </p:cBhvr>
                                      <p:to>
                                        <p:strVal val="visible"/>
                                      </p:to>
                                    </p:set>
                                    <p:animEffect transition="in" filter="wipe(up)">
                                      <p:cBhvr>
                                        <p:cTn id="55" dur="500"/>
                                        <p:tgtEl>
                                          <p:spTgt spid="397509"/>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1" presetClass="entr" presetSubtype="0" fill="hold" nodeType="clickEffect">
                                  <p:stCondLst>
                                    <p:cond delay="0"/>
                                  </p:stCondLst>
                                  <p:childTnLst>
                                    <p:set>
                                      <p:cBhvr>
                                        <p:cTn id="59" dur="1" fill="hold">
                                          <p:stCondLst>
                                            <p:cond delay="0"/>
                                          </p:stCondLst>
                                        </p:cTn>
                                        <p:tgtEl>
                                          <p:spTgt spid="397602"/>
                                        </p:tgtEl>
                                        <p:attrNameLst>
                                          <p:attrName>style.visibility</p:attrName>
                                        </p:attrNameLst>
                                      </p:cBhvr>
                                      <p:to>
                                        <p:strVal val="visible"/>
                                      </p:to>
                                    </p:se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grpId="0" nodeType="clickEffect">
                                  <p:stCondLst>
                                    <p:cond delay="0"/>
                                  </p:stCondLst>
                                  <p:childTnLst>
                                    <p:set>
                                      <p:cBhvr>
                                        <p:cTn id="63" dur="1" fill="hold">
                                          <p:stCondLst>
                                            <p:cond delay="0"/>
                                          </p:stCondLst>
                                        </p:cTn>
                                        <p:tgtEl>
                                          <p:spTgt spid="397510"/>
                                        </p:tgtEl>
                                        <p:attrNameLst>
                                          <p:attrName>style.visibility</p:attrName>
                                        </p:attrNameLst>
                                      </p:cBhvr>
                                      <p:to>
                                        <p:strVal val="visible"/>
                                      </p:to>
                                    </p:set>
                                    <p:animEffect transition="in" filter="wipe(up)">
                                      <p:cBhvr>
                                        <p:cTn id="64" dur="500"/>
                                        <p:tgtEl>
                                          <p:spTgt spid="397510"/>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nodeType="clickEffect">
                                  <p:stCondLst>
                                    <p:cond delay="0"/>
                                  </p:stCondLst>
                                  <p:childTnLst>
                                    <p:set>
                                      <p:cBhvr>
                                        <p:cTn id="68" dur="1" fill="hold">
                                          <p:stCondLst>
                                            <p:cond delay="0"/>
                                          </p:stCondLst>
                                        </p:cTn>
                                        <p:tgtEl>
                                          <p:spTgt spid="397605"/>
                                        </p:tgtEl>
                                        <p:attrNameLst>
                                          <p:attrName>style.visibility</p:attrName>
                                        </p:attrNameLst>
                                      </p:cBhvr>
                                      <p:to>
                                        <p:strVal val="visible"/>
                                      </p:to>
                                    </p:set>
                                  </p:childTnLst>
                                </p:cTn>
                              </p:par>
                            </p:childTnLst>
                          </p:cTn>
                        </p:par>
                      </p:childTnLst>
                    </p:cTn>
                  </p:par>
                  <p:par>
                    <p:cTn id="69" fill="hold" nodeType="clickPar">
                      <p:stCondLst>
                        <p:cond delay="indefinite"/>
                      </p:stCondLst>
                      <p:childTnLst>
                        <p:par>
                          <p:cTn id="70" fill="hold" nodeType="withGroup">
                            <p:stCondLst>
                              <p:cond delay="0"/>
                            </p:stCondLst>
                            <p:childTnLst>
                              <p:par>
                                <p:cTn id="71" presetID="22" presetClass="entr" presetSubtype="4" fill="hold" grpId="0" nodeType="clickEffect">
                                  <p:stCondLst>
                                    <p:cond delay="0"/>
                                  </p:stCondLst>
                                  <p:childTnLst>
                                    <p:set>
                                      <p:cBhvr>
                                        <p:cTn id="72" dur="1" fill="hold">
                                          <p:stCondLst>
                                            <p:cond delay="0"/>
                                          </p:stCondLst>
                                        </p:cTn>
                                        <p:tgtEl>
                                          <p:spTgt spid="397511"/>
                                        </p:tgtEl>
                                        <p:attrNameLst>
                                          <p:attrName>style.visibility</p:attrName>
                                        </p:attrNameLst>
                                      </p:cBhvr>
                                      <p:to>
                                        <p:strVal val="visible"/>
                                      </p:to>
                                    </p:set>
                                    <p:animEffect transition="in" filter="wipe(down)">
                                      <p:cBhvr>
                                        <p:cTn id="73" dur="500"/>
                                        <p:tgtEl>
                                          <p:spTgt spid="397511"/>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22" presetClass="entr" presetSubtype="1" fill="hold" nodeType="clickEffect">
                                  <p:stCondLst>
                                    <p:cond delay="0"/>
                                  </p:stCondLst>
                                  <p:childTnLst>
                                    <p:set>
                                      <p:cBhvr>
                                        <p:cTn id="77" dur="1" fill="hold">
                                          <p:stCondLst>
                                            <p:cond delay="0"/>
                                          </p:stCondLst>
                                        </p:cTn>
                                        <p:tgtEl>
                                          <p:spTgt spid="397615"/>
                                        </p:tgtEl>
                                        <p:attrNameLst>
                                          <p:attrName>style.visibility</p:attrName>
                                        </p:attrNameLst>
                                      </p:cBhvr>
                                      <p:to>
                                        <p:strVal val="visible"/>
                                      </p:to>
                                    </p:set>
                                    <p:animEffect transition="in" filter="wipe(up)">
                                      <p:cBhvr>
                                        <p:cTn id="78" dur="500"/>
                                        <p:tgtEl>
                                          <p:spTgt spid="397615"/>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22" presetClass="entr" presetSubtype="4" fill="hold" grpId="0" nodeType="clickEffect">
                                  <p:stCondLst>
                                    <p:cond delay="0"/>
                                  </p:stCondLst>
                                  <p:childTnLst>
                                    <p:set>
                                      <p:cBhvr>
                                        <p:cTn id="82" dur="1" fill="hold">
                                          <p:stCondLst>
                                            <p:cond delay="0"/>
                                          </p:stCondLst>
                                        </p:cTn>
                                        <p:tgtEl>
                                          <p:spTgt spid="397512"/>
                                        </p:tgtEl>
                                        <p:attrNameLst>
                                          <p:attrName>style.visibility</p:attrName>
                                        </p:attrNameLst>
                                      </p:cBhvr>
                                      <p:to>
                                        <p:strVal val="visible"/>
                                      </p:to>
                                    </p:set>
                                    <p:animEffect transition="in" filter="wipe(down)">
                                      <p:cBhvr>
                                        <p:cTn id="83" dur="500"/>
                                        <p:tgtEl>
                                          <p:spTgt spid="397512"/>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22" presetClass="entr" presetSubtype="4" fill="hold" nodeType="clickEffect">
                                  <p:stCondLst>
                                    <p:cond delay="0"/>
                                  </p:stCondLst>
                                  <p:childTnLst>
                                    <p:set>
                                      <p:cBhvr>
                                        <p:cTn id="87" dur="1" fill="hold">
                                          <p:stCondLst>
                                            <p:cond delay="0"/>
                                          </p:stCondLst>
                                        </p:cTn>
                                        <p:tgtEl>
                                          <p:spTgt spid="397617"/>
                                        </p:tgtEl>
                                        <p:attrNameLst>
                                          <p:attrName>style.visibility</p:attrName>
                                        </p:attrNameLst>
                                      </p:cBhvr>
                                      <p:to>
                                        <p:strVal val="visible"/>
                                      </p:to>
                                    </p:set>
                                    <p:animEffect transition="in" filter="wipe(down)">
                                      <p:cBhvr>
                                        <p:cTn id="88" dur="500"/>
                                        <p:tgtEl>
                                          <p:spTgt spid="397617"/>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22" presetClass="entr" presetSubtype="4" fill="hold" grpId="0" nodeType="clickEffect">
                                  <p:stCondLst>
                                    <p:cond delay="0"/>
                                  </p:stCondLst>
                                  <p:childTnLst>
                                    <p:set>
                                      <p:cBhvr>
                                        <p:cTn id="92" dur="1" fill="hold">
                                          <p:stCondLst>
                                            <p:cond delay="0"/>
                                          </p:stCondLst>
                                        </p:cTn>
                                        <p:tgtEl>
                                          <p:spTgt spid="397514"/>
                                        </p:tgtEl>
                                        <p:attrNameLst>
                                          <p:attrName>style.visibility</p:attrName>
                                        </p:attrNameLst>
                                      </p:cBhvr>
                                      <p:to>
                                        <p:strVal val="visible"/>
                                      </p:to>
                                    </p:set>
                                    <p:animEffect transition="in" filter="wipe(down)">
                                      <p:cBhvr>
                                        <p:cTn id="93" dur="500"/>
                                        <p:tgtEl>
                                          <p:spTgt spid="397514"/>
                                        </p:tgtEl>
                                      </p:cBhvr>
                                    </p:animEffect>
                                  </p:childTnLst>
                                </p:cTn>
                              </p:par>
                            </p:childTnLst>
                          </p:cTn>
                        </p:par>
                      </p:childTnLst>
                    </p:cTn>
                  </p:par>
                  <p:par>
                    <p:cTn id="94" fill="hold" nodeType="clickPar">
                      <p:stCondLst>
                        <p:cond delay="indefinite"/>
                      </p:stCondLst>
                      <p:childTnLst>
                        <p:par>
                          <p:cTn id="95" fill="hold" nodeType="withGroup">
                            <p:stCondLst>
                              <p:cond delay="0"/>
                            </p:stCondLst>
                            <p:childTnLst>
                              <p:par>
                                <p:cTn id="96" presetID="22" presetClass="entr" presetSubtype="1" fill="hold" grpId="0" nodeType="clickEffect">
                                  <p:stCondLst>
                                    <p:cond delay="0"/>
                                  </p:stCondLst>
                                  <p:childTnLst>
                                    <p:set>
                                      <p:cBhvr>
                                        <p:cTn id="97" dur="1" fill="hold">
                                          <p:stCondLst>
                                            <p:cond delay="0"/>
                                          </p:stCondLst>
                                        </p:cTn>
                                        <p:tgtEl>
                                          <p:spTgt spid="397520"/>
                                        </p:tgtEl>
                                        <p:attrNameLst>
                                          <p:attrName>style.visibility</p:attrName>
                                        </p:attrNameLst>
                                      </p:cBhvr>
                                      <p:to>
                                        <p:strVal val="visible"/>
                                      </p:to>
                                    </p:set>
                                    <p:animEffect transition="in" filter="wipe(up)">
                                      <p:cBhvr>
                                        <p:cTn id="98" dur="500"/>
                                        <p:tgtEl>
                                          <p:spTgt spid="3975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7483" grpId="0" animBg="1"/>
      <p:bldP spid="397496" grpId="0" animBg="1"/>
      <p:bldP spid="397509" grpId="0" animBg="1"/>
      <p:bldP spid="397510" grpId="0" animBg="1"/>
      <p:bldP spid="397511" grpId="0" animBg="1"/>
      <p:bldP spid="397512" grpId="0" animBg="1"/>
      <p:bldP spid="397514" grpId="0" animBg="1"/>
      <p:bldP spid="397520"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Rectangle 2"/>
          <p:cNvSpPr>
            <a:spLocks noChangeArrowheads="1"/>
          </p:cNvSpPr>
          <p:nvPr/>
        </p:nvSpPr>
        <p:spPr bwMode="auto">
          <a:xfrm>
            <a:off x="0" y="1828800"/>
            <a:ext cx="9144000" cy="3749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99CC00"/>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chemeClr val="accent2"/>
                </a:solidFill>
                <a:latin typeface="黑体" pitchFamily="2" charset="-122"/>
                <a:ea typeface="黑体" pitchFamily="2" charset="-122"/>
              </a:rPr>
              <a:t>解题步骤：</a:t>
            </a:r>
          </a:p>
          <a:p>
            <a:pPr eaLnBrk="1" hangingPunct="1">
              <a:spcBef>
                <a:spcPct val="0"/>
              </a:spcBef>
              <a:buFontTx/>
              <a:buNone/>
            </a:pPr>
            <a:r>
              <a:rPr lang="en-US" altLang="zh-CN" sz="4000" b="1">
                <a:solidFill>
                  <a:schemeClr val="accent2"/>
                </a:solidFill>
                <a:latin typeface="黑体" pitchFamily="2" charset="-122"/>
                <a:ea typeface="黑体" pitchFamily="2" charset="-122"/>
              </a:rPr>
              <a:t>1.</a:t>
            </a:r>
            <a:r>
              <a:rPr lang="zh-CN" altLang="en-US" sz="4000" b="1">
                <a:solidFill>
                  <a:schemeClr val="accent2"/>
                </a:solidFill>
                <a:latin typeface="黑体" pitchFamily="2" charset="-122"/>
                <a:ea typeface="黑体" pitchFamily="2" charset="-122"/>
              </a:rPr>
              <a:t>过点</a:t>
            </a:r>
            <a:r>
              <a:rPr lang="en-US" altLang="zh-CN" sz="4000" b="1">
                <a:solidFill>
                  <a:schemeClr val="accent2"/>
                </a:solidFill>
                <a:latin typeface="黑体" pitchFamily="2" charset="-122"/>
                <a:ea typeface="黑体" pitchFamily="2" charset="-122"/>
              </a:rPr>
              <a:t>K</a:t>
            </a:r>
            <a:r>
              <a:rPr lang="zh-CN" altLang="en-US" sz="4000" b="1">
                <a:solidFill>
                  <a:schemeClr val="accent2"/>
                </a:solidFill>
                <a:latin typeface="黑体" pitchFamily="2" charset="-122"/>
                <a:ea typeface="黑体" pitchFamily="2" charset="-122"/>
              </a:rPr>
              <a:t>作平面</a:t>
            </a:r>
            <a:r>
              <a:rPr lang="en-US" altLang="zh-CN" sz="4000" b="1">
                <a:solidFill>
                  <a:schemeClr val="accent2"/>
                </a:solidFill>
                <a:latin typeface="黑体" pitchFamily="2" charset="-122"/>
                <a:ea typeface="黑体" pitchFamily="2" charset="-122"/>
              </a:rPr>
              <a:t>MKN</a:t>
            </a:r>
            <a:r>
              <a:rPr lang="en-US" altLang="zh-CN" sz="4000" b="1">
                <a:solidFill>
                  <a:schemeClr val="accent2"/>
                </a:solidFill>
                <a:latin typeface="黑体" pitchFamily="2" charset="-122"/>
                <a:ea typeface="黑体" pitchFamily="2" charset="-122"/>
                <a:sym typeface="Math3Mono" pitchFamily="2" charset="2"/>
              </a:rPr>
              <a:t>//</a:t>
            </a:r>
            <a:r>
              <a:rPr lang="en-US" altLang="zh-CN" sz="4000" b="1">
                <a:solidFill>
                  <a:schemeClr val="accent2"/>
                </a:solidFill>
                <a:latin typeface="黑体" pitchFamily="2" charset="-122"/>
                <a:ea typeface="黑体" pitchFamily="2" charset="-122"/>
                <a:sym typeface="UniversalMath1 BT" pitchFamily="18" charset="2"/>
              </a:rPr>
              <a:t></a:t>
            </a:r>
            <a:r>
              <a:rPr lang="en-US" altLang="zh-CN" sz="4000" b="1">
                <a:solidFill>
                  <a:schemeClr val="accent2"/>
                </a:solidFill>
                <a:latin typeface="黑体" pitchFamily="2" charset="-122"/>
                <a:ea typeface="黑体" pitchFamily="2" charset="-122"/>
              </a:rPr>
              <a:t>ABC</a:t>
            </a:r>
            <a:r>
              <a:rPr lang="zh-CN" altLang="en-US" sz="4000" b="1">
                <a:solidFill>
                  <a:schemeClr val="accent2"/>
                </a:solidFill>
                <a:latin typeface="黑体" pitchFamily="2" charset="-122"/>
                <a:ea typeface="黑体" pitchFamily="2" charset="-122"/>
              </a:rPr>
              <a:t>平面。</a:t>
            </a:r>
          </a:p>
          <a:p>
            <a:pPr eaLnBrk="1" hangingPunct="1">
              <a:spcBef>
                <a:spcPct val="0"/>
              </a:spcBef>
              <a:buFontTx/>
              <a:buNone/>
            </a:pPr>
            <a:r>
              <a:rPr lang="en-US" altLang="zh-CN" sz="4000" b="1">
                <a:solidFill>
                  <a:schemeClr val="accent2"/>
                </a:solidFill>
                <a:latin typeface="黑体" pitchFamily="2" charset="-122"/>
                <a:ea typeface="黑体" pitchFamily="2" charset="-122"/>
              </a:rPr>
              <a:t>2.</a:t>
            </a:r>
            <a:r>
              <a:rPr lang="zh-CN" altLang="en-US" sz="4000" b="1">
                <a:solidFill>
                  <a:schemeClr val="accent2"/>
                </a:solidFill>
                <a:latin typeface="黑体" pitchFamily="2" charset="-122"/>
                <a:ea typeface="黑体" pitchFamily="2" charset="-122"/>
              </a:rPr>
              <a:t>过直线</a:t>
            </a:r>
            <a:r>
              <a:rPr lang="en-US" altLang="zh-CN" sz="4000" b="1">
                <a:solidFill>
                  <a:schemeClr val="accent2"/>
                </a:solidFill>
                <a:latin typeface="黑体" pitchFamily="2" charset="-122"/>
                <a:ea typeface="黑体" pitchFamily="2" charset="-122"/>
              </a:rPr>
              <a:t>EF</a:t>
            </a:r>
            <a:r>
              <a:rPr lang="zh-CN" altLang="en-US" sz="4000" b="1">
                <a:solidFill>
                  <a:schemeClr val="accent2"/>
                </a:solidFill>
                <a:latin typeface="黑体" pitchFamily="2" charset="-122"/>
                <a:ea typeface="黑体" pitchFamily="2" charset="-122"/>
              </a:rPr>
              <a:t>作正垂平面</a:t>
            </a:r>
            <a:r>
              <a:rPr lang="en-US" altLang="zh-CN" sz="4000" b="1">
                <a:solidFill>
                  <a:schemeClr val="accent2"/>
                </a:solidFill>
                <a:latin typeface="黑体" pitchFamily="2" charset="-122"/>
                <a:ea typeface="黑体" pitchFamily="2" charset="-122"/>
              </a:rPr>
              <a:t>P</a:t>
            </a:r>
            <a:r>
              <a:rPr lang="zh-CN" altLang="en-US" sz="4000" b="1">
                <a:solidFill>
                  <a:schemeClr val="accent2"/>
                </a:solidFill>
                <a:latin typeface="黑体" pitchFamily="2" charset="-122"/>
                <a:ea typeface="黑体" pitchFamily="2" charset="-122"/>
              </a:rPr>
              <a:t>。</a:t>
            </a:r>
          </a:p>
          <a:p>
            <a:pPr eaLnBrk="1" hangingPunct="1">
              <a:spcBef>
                <a:spcPct val="0"/>
              </a:spcBef>
              <a:buFontTx/>
              <a:buNone/>
            </a:pPr>
            <a:r>
              <a:rPr lang="en-US" altLang="zh-CN" sz="4000" b="1">
                <a:solidFill>
                  <a:schemeClr val="accent2"/>
                </a:solidFill>
                <a:latin typeface="黑体" pitchFamily="2" charset="-122"/>
                <a:ea typeface="黑体" pitchFamily="2" charset="-122"/>
              </a:rPr>
              <a:t>3.</a:t>
            </a:r>
            <a:r>
              <a:rPr lang="zh-CN" altLang="en-US" sz="4000" b="1">
                <a:solidFill>
                  <a:schemeClr val="accent2"/>
                </a:solidFill>
                <a:latin typeface="黑体" pitchFamily="2" charset="-122"/>
                <a:ea typeface="黑体" pitchFamily="2" charset="-122"/>
              </a:rPr>
              <a:t>求平面</a:t>
            </a:r>
            <a:r>
              <a:rPr lang="en-US" altLang="zh-CN" sz="4000" b="1">
                <a:solidFill>
                  <a:schemeClr val="accent2"/>
                </a:solidFill>
                <a:latin typeface="黑体" pitchFamily="2" charset="-122"/>
                <a:ea typeface="黑体" pitchFamily="2" charset="-122"/>
              </a:rPr>
              <a:t>P</a:t>
            </a:r>
            <a:r>
              <a:rPr lang="zh-CN" altLang="en-US" sz="4000" b="1">
                <a:solidFill>
                  <a:schemeClr val="accent2"/>
                </a:solidFill>
                <a:latin typeface="黑体" pitchFamily="2" charset="-122"/>
                <a:ea typeface="黑体" pitchFamily="2" charset="-122"/>
              </a:rPr>
              <a:t>与平面</a:t>
            </a:r>
            <a:r>
              <a:rPr lang="en-US" altLang="zh-CN" sz="4000" b="1">
                <a:solidFill>
                  <a:schemeClr val="accent2"/>
                </a:solidFill>
                <a:latin typeface="黑体" pitchFamily="2" charset="-122"/>
                <a:ea typeface="黑体" pitchFamily="2" charset="-122"/>
              </a:rPr>
              <a:t>MKN</a:t>
            </a:r>
            <a:r>
              <a:rPr lang="zh-CN" altLang="en-US" sz="4000" b="1">
                <a:solidFill>
                  <a:schemeClr val="accent2"/>
                </a:solidFill>
                <a:latin typeface="黑体" pitchFamily="2" charset="-122"/>
                <a:ea typeface="黑体" pitchFamily="2" charset="-122"/>
              </a:rPr>
              <a:t>的交线</a:t>
            </a:r>
            <a:r>
              <a:rPr lang="en-US" altLang="zh-CN" sz="4000" b="1">
                <a:solidFill>
                  <a:schemeClr val="accent2"/>
                </a:solidFill>
                <a:latin typeface="黑体" pitchFamily="2" charset="-122"/>
                <a:ea typeface="黑体" pitchFamily="2" charset="-122"/>
              </a:rPr>
              <a:t>ⅠⅡ</a:t>
            </a:r>
            <a:r>
              <a:rPr lang="zh-CN" altLang="en-US" sz="4000" b="1">
                <a:solidFill>
                  <a:schemeClr val="accent2"/>
                </a:solidFill>
                <a:latin typeface="黑体" pitchFamily="2" charset="-122"/>
                <a:ea typeface="黑体" pitchFamily="2" charset="-122"/>
              </a:rPr>
              <a:t>。</a:t>
            </a:r>
          </a:p>
          <a:p>
            <a:pPr eaLnBrk="1" hangingPunct="1">
              <a:spcBef>
                <a:spcPct val="0"/>
              </a:spcBef>
              <a:buFontTx/>
              <a:buNone/>
            </a:pPr>
            <a:r>
              <a:rPr lang="en-US" altLang="zh-CN" sz="4000" b="1">
                <a:solidFill>
                  <a:schemeClr val="accent2"/>
                </a:solidFill>
                <a:latin typeface="黑体" pitchFamily="2" charset="-122"/>
                <a:ea typeface="黑体" pitchFamily="2" charset="-122"/>
              </a:rPr>
              <a:t>4.</a:t>
            </a:r>
            <a:r>
              <a:rPr lang="zh-CN" altLang="en-US" sz="4000" b="1">
                <a:solidFill>
                  <a:schemeClr val="accent2"/>
                </a:solidFill>
                <a:latin typeface="黑体" pitchFamily="2" charset="-122"/>
                <a:ea typeface="黑体" pitchFamily="2" charset="-122"/>
              </a:rPr>
              <a:t>求交线</a:t>
            </a:r>
            <a:r>
              <a:rPr lang="en-US" altLang="zh-CN" sz="4000" b="1">
                <a:solidFill>
                  <a:schemeClr val="accent2"/>
                </a:solidFill>
                <a:latin typeface="黑体" pitchFamily="2" charset="-122"/>
                <a:ea typeface="黑体" pitchFamily="2" charset="-122"/>
              </a:rPr>
              <a:t>ⅠⅡ</a:t>
            </a:r>
            <a:r>
              <a:rPr lang="zh-CN" altLang="en-US" sz="4000" b="1">
                <a:solidFill>
                  <a:schemeClr val="accent2"/>
                </a:solidFill>
                <a:latin typeface="黑体" pitchFamily="2" charset="-122"/>
                <a:ea typeface="黑体" pitchFamily="2" charset="-122"/>
              </a:rPr>
              <a:t>与</a:t>
            </a:r>
            <a:r>
              <a:rPr lang="en-US" altLang="zh-CN" sz="4000" b="1">
                <a:solidFill>
                  <a:schemeClr val="accent2"/>
                </a:solidFill>
                <a:latin typeface="黑体" pitchFamily="2" charset="-122"/>
                <a:ea typeface="黑体" pitchFamily="2" charset="-122"/>
              </a:rPr>
              <a:t>EF</a:t>
            </a:r>
            <a:r>
              <a:rPr lang="zh-CN" altLang="en-US" sz="4000" b="1">
                <a:solidFill>
                  <a:schemeClr val="accent2"/>
                </a:solidFill>
                <a:latin typeface="黑体" pitchFamily="2" charset="-122"/>
                <a:ea typeface="黑体" pitchFamily="2" charset="-122"/>
              </a:rPr>
              <a:t>的交点</a:t>
            </a:r>
            <a:r>
              <a:rPr lang="en-US" altLang="zh-CN" sz="4000" b="1">
                <a:solidFill>
                  <a:schemeClr val="accent2"/>
                </a:solidFill>
                <a:latin typeface="黑体" pitchFamily="2" charset="-122"/>
                <a:ea typeface="黑体" pitchFamily="2" charset="-122"/>
              </a:rPr>
              <a:t>H</a:t>
            </a:r>
            <a:r>
              <a:rPr lang="zh-CN" altLang="en-US" sz="4000" b="1">
                <a:solidFill>
                  <a:schemeClr val="accent2"/>
                </a:solidFill>
                <a:latin typeface="黑体" pitchFamily="2" charset="-122"/>
                <a:ea typeface="黑体" pitchFamily="2" charset="-122"/>
              </a:rPr>
              <a:t>。</a:t>
            </a:r>
          </a:p>
          <a:p>
            <a:pPr eaLnBrk="1" hangingPunct="1">
              <a:spcBef>
                <a:spcPct val="0"/>
              </a:spcBef>
              <a:buFontTx/>
              <a:buNone/>
            </a:pPr>
            <a:r>
              <a:rPr lang="en-US" altLang="zh-CN" sz="4000" b="1">
                <a:solidFill>
                  <a:schemeClr val="accent2"/>
                </a:solidFill>
                <a:latin typeface="黑体" pitchFamily="2" charset="-122"/>
                <a:ea typeface="黑体" pitchFamily="2" charset="-122"/>
              </a:rPr>
              <a:t>5.</a:t>
            </a:r>
            <a:r>
              <a:rPr lang="zh-CN" altLang="en-US" sz="4000" b="1">
                <a:solidFill>
                  <a:schemeClr val="accent2"/>
                </a:solidFill>
                <a:latin typeface="黑体" pitchFamily="2" charset="-122"/>
                <a:ea typeface="黑体" pitchFamily="2" charset="-122"/>
              </a:rPr>
              <a:t>连接</a:t>
            </a:r>
            <a:r>
              <a:rPr lang="en-US" altLang="zh-CN" sz="4000" b="1">
                <a:solidFill>
                  <a:schemeClr val="accent2"/>
                </a:solidFill>
                <a:latin typeface="黑体" pitchFamily="2" charset="-122"/>
                <a:ea typeface="黑体" pitchFamily="2" charset="-122"/>
              </a:rPr>
              <a:t>KH</a:t>
            </a:r>
            <a:r>
              <a:rPr lang="zh-CN" altLang="en-US" sz="4000" b="1">
                <a:solidFill>
                  <a:schemeClr val="accent2"/>
                </a:solidFill>
                <a:latin typeface="黑体" pitchFamily="2" charset="-122"/>
                <a:ea typeface="黑体" pitchFamily="2" charset="-122"/>
              </a:rPr>
              <a:t>，</a:t>
            </a:r>
            <a:r>
              <a:rPr lang="en-US" altLang="zh-CN" sz="4000" b="1">
                <a:solidFill>
                  <a:schemeClr val="accent2"/>
                </a:solidFill>
                <a:latin typeface="黑体" pitchFamily="2" charset="-122"/>
                <a:ea typeface="黑体" pitchFamily="2" charset="-122"/>
              </a:rPr>
              <a:t>KH</a:t>
            </a:r>
            <a:r>
              <a:rPr lang="zh-CN" altLang="en-US" sz="4000" b="1">
                <a:solidFill>
                  <a:schemeClr val="accent2"/>
                </a:solidFill>
                <a:latin typeface="黑体" pitchFamily="2" charset="-122"/>
                <a:ea typeface="黑体" pitchFamily="2" charset="-122"/>
              </a:rPr>
              <a:t>即为所求。</a:t>
            </a:r>
          </a:p>
        </p:txBody>
      </p:sp>
      <p:sp>
        <p:nvSpPr>
          <p:cNvPr id="116739" name="Text Box 4"/>
          <p:cNvSpPr txBox="1">
            <a:spLocks noChangeArrowheads="1"/>
          </p:cNvSpPr>
          <p:nvPr/>
        </p:nvSpPr>
        <p:spPr bwMode="auto">
          <a:xfrm>
            <a:off x="0" y="0"/>
            <a:ext cx="89916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9.</a:t>
            </a:r>
            <a:r>
              <a:rPr lang="zh-CN" altLang="en-US" sz="4000" b="1">
                <a:solidFill>
                  <a:srgbClr val="FF0000"/>
                </a:solidFill>
                <a:latin typeface="黑体" pitchFamily="2" charset="-122"/>
                <a:ea typeface="黑体" pitchFamily="2" charset="-122"/>
              </a:rPr>
              <a:t>试过</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点作一直线平行于已知平面   </a:t>
            </a:r>
            <a:r>
              <a:rPr lang="en-US" altLang="zh-CN" sz="4000" b="1">
                <a:solidFill>
                  <a:srgbClr val="FF0000"/>
                </a:solidFill>
                <a:latin typeface="黑体" pitchFamily="2" charset="-122"/>
                <a:ea typeface="黑体" pitchFamily="2" charset="-122"/>
              </a:rPr>
              <a:t>ΔABC</a:t>
            </a:r>
            <a:r>
              <a:rPr lang="zh-CN" altLang="en-US" sz="4000" b="1">
                <a:solidFill>
                  <a:srgbClr val="FF0000"/>
                </a:solidFill>
                <a:latin typeface="黑体" pitchFamily="2" charset="-122"/>
                <a:ea typeface="黑体" pitchFamily="2" charset="-122"/>
              </a:rPr>
              <a:t>，并与直线</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相交。</a:t>
            </a: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98338"/>
                                        </p:tgtEl>
                                        <p:attrNameLst>
                                          <p:attrName>style.visibility</p:attrName>
                                        </p:attrNameLst>
                                      </p:cBhvr>
                                      <p:to>
                                        <p:strVal val="visible"/>
                                      </p:to>
                                    </p:set>
                                    <p:animEffect transition="in" filter="wipe(up)">
                                      <p:cBhvr>
                                        <p:cTn id="7" dur="500"/>
                                        <p:tgtEl>
                                          <p:spTgt spid="3983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8338" grpId="0" autoUpdateAnimBg="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ext Box 2"/>
          <p:cNvSpPr txBox="1">
            <a:spLocks noChangeArrowheads="1"/>
          </p:cNvSpPr>
          <p:nvPr/>
        </p:nvSpPr>
        <p:spPr bwMode="auto">
          <a:xfrm>
            <a:off x="0" y="0"/>
            <a:ext cx="9144000" cy="7016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003399"/>
                </a:solidFill>
                <a:ea typeface="黑体" pitchFamily="2" charset="-122"/>
              </a:rPr>
              <a:t>五、直线与平面垂直</a:t>
            </a:r>
            <a:r>
              <a:rPr lang="zh-CN" altLang="en-US" sz="2400" b="1">
                <a:solidFill>
                  <a:srgbClr val="FF3399"/>
                </a:solidFill>
              </a:rPr>
              <a:t>   </a:t>
            </a:r>
            <a:r>
              <a:rPr lang="zh-CN" altLang="en-US" b="1">
                <a:solidFill>
                  <a:srgbClr val="003399"/>
                </a:solidFill>
              </a:rPr>
              <a:t> </a:t>
            </a:r>
          </a:p>
        </p:txBody>
      </p:sp>
      <p:sp>
        <p:nvSpPr>
          <p:cNvPr id="399385" name="Text Box 25"/>
          <p:cNvSpPr txBox="1">
            <a:spLocks noChangeArrowheads="1"/>
          </p:cNvSpPr>
          <p:nvPr/>
        </p:nvSpPr>
        <p:spPr bwMode="auto">
          <a:xfrm>
            <a:off x="6084888" y="1052513"/>
            <a:ext cx="2743200" cy="3749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b="1">
                <a:solidFill>
                  <a:srgbClr val="FF0000"/>
                </a:solidFill>
                <a:ea typeface="黑体" pitchFamily="2" charset="-122"/>
              </a:rPr>
              <a:t>          </a:t>
            </a:r>
            <a:r>
              <a:rPr lang="zh-CN" altLang="en-US" sz="4000" b="1">
                <a:solidFill>
                  <a:srgbClr val="FF0000"/>
                </a:solidFill>
                <a:ea typeface="黑体" pitchFamily="2" charset="-122"/>
              </a:rPr>
              <a:t>若一直线垂直于一平面，则必垂直于属于该平面的一切直线。</a:t>
            </a:r>
            <a:endParaRPr lang="zh-CN" altLang="en-US" sz="4000"/>
          </a:p>
        </p:txBody>
      </p:sp>
      <p:grpSp>
        <p:nvGrpSpPr>
          <p:cNvPr id="399386" name="Group 26"/>
          <p:cNvGrpSpPr>
            <a:grpSpLocks/>
          </p:cNvGrpSpPr>
          <p:nvPr/>
        </p:nvGrpSpPr>
        <p:grpSpPr bwMode="auto">
          <a:xfrm>
            <a:off x="323850" y="1268413"/>
            <a:ext cx="5688013" cy="4556125"/>
            <a:chOff x="204" y="799"/>
            <a:chExt cx="3583" cy="2870"/>
          </a:xfrm>
        </p:grpSpPr>
        <p:sp>
          <p:nvSpPr>
            <p:cNvPr id="117805" name="Line 27"/>
            <p:cNvSpPr>
              <a:spLocks noChangeShapeType="1"/>
            </p:cNvSpPr>
            <p:nvPr/>
          </p:nvSpPr>
          <p:spPr bwMode="auto">
            <a:xfrm flipH="1">
              <a:off x="204" y="2635"/>
              <a:ext cx="4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7806" name="Group 28"/>
            <p:cNvGrpSpPr>
              <a:grpSpLocks/>
            </p:cNvGrpSpPr>
            <p:nvPr/>
          </p:nvGrpSpPr>
          <p:grpSpPr bwMode="auto">
            <a:xfrm>
              <a:off x="204" y="799"/>
              <a:ext cx="3583" cy="2870"/>
              <a:chOff x="204" y="799"/>
              <a:chExt cx="3583" cy="2870"/>
            </a:xfrm>
          </p:grpSpPr>
          <p:sp>
            <p:nvSpPr>
              <p:cNvPr id="117807" name="Line 29"/>
              <p:cNvSpPr>
                <a:spLocks noChangeShapeType="1"/>
              </p:cNvSpPr>
              <p:nvPr/>
            </p:nvSpPr>
            <p:spPr bwMode="auto">
              <a:xfrm>
                <a:off x="204" y="799"/>
                <a:ext cx="255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08" name="Line 30"/>
              <p:cNvSpPr>
                <a:spLocks noChangeShapeType="1"/>
              </p:cNvSpPr>
              <p:nvPr/>
            </p:nvSpPr>
            <p:spPr bwMode="auto">
              <a:xfrm>
                <a:off x="2757" y="799"/>
                <a:ext cx="0" cy="6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09" name="Line 31"/>
              <p:cNvSpPr>
                <a:spLocks noChangeShapeType="1"/>
              </p:cNvSpPr>
              <p:nvPr/>
            </p:nvSpPr>
            <p:spPr bwMode="auto">
              <a:xfrm flipV="1">
                <a:off x="204" y="799"/>
                <a:ext cx="0" cy="18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10" name="Line 32"/>
              <p:cNvSpPr>
                <a:spLocks noChangeShapeType="1"/>
              </p:cNvSpPr>
              <p:nvPr/>
            </p:nvSpPr>
            <p:spPr bwMode="auto">
              <a:xfrm>
                <a:off x="3022" y="2904"/>
                <a:ext cx="765" cy="76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11" name="Line 33"/>
              <p:cNvSpPr>
                <a:spLocks noChangeShapeType="1"/>
              </p:cNvSpPr>
              <p:nvPr/>
            </p:nvSpPr>
            <p:spPr bwMode="auto">
              <a:xfrm>
                <a:off x="204" y="2635"/>
                <a:ext cx="1034" cy="1034"/>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12" name="Line 34"/>
              <p:cNvSpPr>
                <a:spLocks noChangeShapeType="1"/>
              </p:cNvSpPr>
              <p:nvPr/>
            </p:nvSpPr>
            <p:spPr bwMode="auto">
              <a:xfrm>
                <a:off x="1238" y="3669"/>
                <a:ext cx="254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13" name="Line 35"/>
              <p:cNvSpPr>
                <a:spLocks noChangeShapeType="1"/>
              </p:cNvSpPr>
              <p:nvPr/>
            </p:nvSpPr>
            <p:spPr bwMode="auto">
              <a:xfrm flipH="1" flipV="1">
                <a:off x="3380" y="3470"/>
                <a:ext cx="130"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14" name="Line 36"/>
              <p:cNvSpPr>
                <a:spLocks noChangeShapeType="1"/>
              </p:cNvSpPr>
              <p:nvPr/>
            </p:nvSpPr>
            <p:spPr bwMode="auto">
              <a:xfrm>
                <a:off x="3437" y="3527"/>
                <a:ext cx="6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15" name="Line 37"/>
              <p:cNvSpPr>
                <a:spLocks noChangeShapeType="1"/>
              </p:cNvSpPr>
              <p:nvPr/>
            </p:nvSpPr>
            <p:spPr bwMode="auto">
              <a:xfrm>
                <a:off x="3437" y="3470"/>
                <a:ext cx="134"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16" name="Freeform 38"/>
              <p:cNvSpPr>
                <a:spLocks/>
              </p:cNvSpPr>
              <p:nvPr/>
            </p:nvSpPr>
            <p:spPr bwMode="auto">
              <a:xfrm>
                <a:off x="265" y="860"/>
                <a:ext cx="65" cy="134"/>
              </a:xfrm>
              <a:custGeom>
                <a:avLst/>
                <a:gdLst>
                  <a:gd name="T0" fmla="*/ 1 w 114"/>
                  <a:gd name="T1" fmla="*/ 0 h 228"/>
                  <a:gd name="T2" fmla="*/ 0 w 114"/>
                  <a:gd name="T3" fmla="*/ 46 h 228"/>
                  <a:gd name="T4" fmla="*/ 21 w 114"/>
                  <a:gd name="T5" fmla="*/ 0 h 228"/>
                  <a:gd name="T6" fmla="*/ 0 60000 65536"/>
                  <a:gd name="T7" fmla="*/ 0 60000 65536"/>
                  <a:gd name="T8" fmla="*/ 0 60000 65536"/>
                </a:gdLst>
                <a:ahLst/>
                <a:cxnLst>
                  <a:cxn ang="T6">
                    <a:pos x="T0" y="T1"/>
                  </a:cxn>
                  <a:cxn ang="T7">
                    <a:pos x="T2" y="T3"/>
                  </a:cxn>
                  <a:cxn ang="T8">
                    <a:pos x="T4" y="T5"/>
                  </a:cxn>
                </a:cxnLst>
                <a:rect l="0" t="0" r="r" b="b"/>
                <a:pathLst>
                  <a:path w="114" h="228">
                    <a:moveTo>
                      <a:pt x="7" y="0"/>
                    </a:moveTo>
                    <a:lnTo>
                      <a:pt x="0" y="228"/>
                    </a:lnTo>
                    <a:lnTo>
                      <a:pt x="1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817" name="Freeform 39"/>
              <p:cNvSpPr>
                <a:spLocks/>
              </p:cNvSpPr>
              <p:nvPr/>
            </p:nvSpPr>
            <p:spPr bwMode="auto">
              <a:xfrm>
                <a:off x="1662" y="1125"/>
                <a:ext cx="61" cy="130"/>
              </a:xfrm>
              <a:custGeom>
                <a:avLst/>
                <a:gdLst>
                  <a:gd name="T0" fmla="*/ 0 w 105"/>
                  <a:gd name="T1" fmla="*/ 42 h 228"/>
                  <a:gd name="T2" fmla="*/ 12 w 105"/>
                  <a:gd name="T3" fmla="*/ 0 h 228"/>
                  <a:gd name="T4" fmla="*/ 20 w 105"/>
                  <a:gd name="T5" fmla="*/ 0 h 228"/>
                  <a:gd name="T6" fmla="*/ 0 60000 65536"/>
                  <a:gd name="T7" fmla="*/ 0 60000 65536"/>
                  <a:gd name="T8" fmla="*/ 0 60000 65536"/>
                </a:gdLst>
                <a:ahLst/>
                <a:cxnLst>
                  <a:cxn ang="T6">
                    <a:pos x="T0" y="T1"/>
                  </a:cxn>
                  <a:cxn ang="T7">
                    <a:pos x="T2" y="T3"/>
                  </a:cxn>
                  <a:cxn ang="T8">
                    <a:pos x="T4" y="T5"/>
                  </a:cxn>
                </a:cxnLst>
                <a:rect l="0" t="0" r="r" b="b"/>
                <a:pathLst>
                  <a:path w="105" h="228">
                    <a:moveTo>
                      <a:pt x="0" y="228"/>
                    </a:moveTo>
                    <a:lnTo>
                      <a:pt x="62" y="0"/>
                    </a:lnTo>
                    <a:lnTo>
                      <a:pt x="10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818" name="Freeform 40"/>
              <p:cNvSpPr>
                <a:spLocks/>
              </p:cNvSpPr>
              <p:nvPr/>
            </p:nvSpPr>
            <p:spPr bwMode="auto">
              <a:xfrm>
                <a:off x="1702" y="1125"/>
                <a:ext cx="41" cy="73"/>
              </a:xfrm>
              <a:custGeom>
                <a:avLst/>
                <a:gdLst>
                  <a:gd name="T0" fmla="*/ 0 w 65"/>
                  <a:gd name="T1" fmla="*/ 24 h 127"/>
                  <a:gd name="T2" fmla="*/ 4 w 65"/>
                  <a:gd name="T3" fmla="*/ 24 h 127"/>
                  <a:gd name="T4" fmla="*/ 8 w 65"/>
                  <a:gd name="T5" fmla="*/ 22 h 127"/>
                  <a:gd name="T6" fmla="*/ 11 w 65"/>
                  <a:gd name="T7" fmla="*/ 19 h 127"/>
                  <a:gd name="T8" fmla="*/ 14 w 65"/>
                  <a:gd name="T9" fmla="*/ 16 h 127"/>
                  <a:gd name="T10" fmla="*/ 16 w 65"/>
                  <a:gd name="T11" fmla="*/ 12 h 127"/>
                  <a:gd name="T12" fmla="*/ 16 w 65"/>
                  <a:gd name="T13" fmla="*/ 8 h 127"/>
                  <a:gd name="T14" fmla="*/ 16 w 65"/>
                  <a:gd name="T15" fmla="*/ 5 h 127"/>
                  <a:gd name="T16" fmla="*/ 15 w 65"/>
                  <a:gd name="T17" fmla="*/ 2 h 127"/>
                  <a:gd name="T18" fmla="*/ 12 w 65"/>
                  <a:gd name="T19" fmla="*/ 1 h 127"/>
                  <a:gd name="T20" fmla="*/ 8 w 65"/>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5" h="127">
                    <a:moveTo>
                      <a:pt x="0" y="127"/>
                    </a:moveTo>
                    <a:lnTo>
                      <a:pt x="15" y="123"/>
                    </a:lnTo>
                    <a:lnTo>
                      <a:pt x="30" y="114"/>
                    </a:lnTo>
                    <a:lnTo>
                      <a:pt x="44" y="100"/>
                    </a:lnTo>
                    <a:lnTo>
                      <a:pt x="55" y="83"/>
                    </a:lnTo>
                    <a:lnTo>
                      <a:pt x="62" y="63"/>
                    </a:lnTo>
                    <a:lnTo>
                      <a:pt x="65" y="44"/>
                    </a:lnTo>
                    <a:lnTo>
                      <a:pt x="63" y="25"/>
                    </a:lnTo>
                    <a:lnTo>
                      <a:pt x="58" y="12"/>
                    </a:lnTo>
                    <a:lnTo>
                      <a:pt x="47" y="3"/>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819" name="Line 41"/>
              <p:cNvSpPr>
                <a:spLocks noChangeShapeType="1"/>
              </p:cNvSpPr>
              <p:nvPr/>
            </p:nvSpPr>
            <p:spPr bwMode="auto">
              <a:xfrm flipH="1">
                <a:off x="1678" y="1198"/>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20" name="Line 42"/>
              <p:cNvSpPr>
                <a:spLocks noChangeShapeType="1"/>
              </p:cNvSpPr>
              <p:nvPr/>
            </p:nvSpPr>
            <p:spPr bwMode="auto">
              <a:xfrm>
                <a:off x="607" y="2635"/>
                <a:ext cx="2016" cy="8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21" name="Line 43"/>
              <p:cNvSpPr>
                <a:spLocks noChangeShapeType="1"/>
              </p:cNvSpPr>
              <p:nvPr/>
            </p:nvSpPr>
            <p:spPr bwMode="auto">
              <a:xfrm flipV="1">
                <a:off x="607" y="1035"/>
                <a:ext cx="1083" cy="16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22" name="Line 44"/>
              <p:cNvSpPr>
                <a:spLocks noChangeShapeType="1"/>
              </p:cNvSpPr>
              <p:nvPr/>
            </p:nvSpPr>
            <p:spPr bwMode="auto">
              <a:xfrm>
                <a:off x="1690" y="1035"/>
                <a:ext cx="2016" cy="8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23" name="Line 45"/>
              <p:cNvSpPr>
                <a:spLocks noChangeShapeType="1"/>
              </p:cNvSpPr>
              <p:nvPr/>
            </p:nvSpPr>
            <p:spPr bwMode="auto">
              <a:xfrm flipV="1">
                <a:off x="2623" y="1890"/>
                <a:ext cx="1083" cy="1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399406" name="Group 46"/>
          <p:cNvGrpSpPr>
            <a:grpSpLocks/>
          </p:cNvGrpSpPr>
          <p:nvPr/>
        </p:nvGrpSpPr>
        <p:grpSpPr bwMode="auto">
          <a:xfrm>
            <a:off x="744538" y="1390650"/>
            <a:ext cx="1447800" cy="1946275"/>
            <a:chOff x="469" y="876"/>
            <a:chExt cx="912" cy="1226"/>
          </a:xfrm>
        </p:grpSpPr>
        <p:sp>
          <p:nvSpPr>
            <p:cNvPr id="117800" name="Line 47"/>
            <p:cNvSpPr>
              <a:spLocks noChangeShapeType="1"/>
            </p:cNvSpPr>
            <p:nvPr/>
          </p:nvSpPr>
          <p:spPr bwMode="auto">
            <a:xfrm flipV="1">
              <a:off x="1295" y="1971"/>
              <a:ext cx="37"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01" name="Line 48"/>
            <p:cNvSpPr>
              <a:spLocks noChangeShapeType="1"/>
            </p:cNvSpPr>
            <p:nvPr/>
          </p:nvSpPr>
          <p:spPr bwMode="auto">
            <a:xfrm flipH="1">
              <a:off x="1307" y="1971"/>
              <a:ext cx="74"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02" name="Line 49"/>
            <p:cNvSpPr>
              <a:spLocks noChangeShapeType="1"/>
            </p:cNvSpPr>
            <p:nvPr/>
          </p:nvSpPr>
          <p:spPr bwMode="auto">
            <a:xfrm>
              <a:off x="1336" y="2020"/>
              <a:ext cx="12"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03" name="Line 50"/>
            <p:cNvSpPr>
              <a:spLocks noChangeShapeType="1"/>
            </p:cNvSpPr>
            <p:nvPr/>
          </p:nvSpPr>
          <p:spPr bwMode="auto">
            <a:xfrm>
              <a:off x="469" y="941"/>
              <a:ext cx="785" cy="114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804" name="Freeform 51"/>
            <p:cNvSpPr>
              <a:spLocks/>
            </p:cNvSpPr>
            <p:nvPr/>
          </p:nvSpPr>
          <p:spPr bwMode="auto">
            <a:xfrm>
              <a:off x="595" y="876"/>
              <a:ext cx="41" cy="135"/>
            </a:xfrm>
            <a:custGeom>
              <a:avLst/>
              <a:gdLst>
                <a:gd name="T0" fmla="*/ 12 w 70"/>
                <a:gd name="T1" fmla="*/ 0 h 228"/>
                <a:gd name="T2" fmla="*/ 0 w 70"/>
                <a:gd name="T3" fmla="*/ 47 h 228"/>
                <a:gd name="T4" fmla="*/ 14 w 70"/>
                <a:gd name="T5" fmla="*/ 47 h 228"/>
                <a:gd name="T6" fmla="*/ 0 60000 65536"/>
                <a:gd name="T7" fmla="*/ 0 60000 65536"/>
                <a:gd name="T8" fmla="*/ 0 60000 65536"/>
              </a:gdLst>
              <a:ahLst/>
              <a:cxnLst>
                <a:cxn ang="T6">
                  <a:pos x="T0" y="T1"/>
                </a:cxn>
                <a:cxn ang="T7">
                  <a:pos x="T2" y="T3"/>
                </a:cxn>
                <a:cxn ang="T8">
                  <a:pos x="T4" y="T5"/>
                </a:cxn>
              </a:cxnLst>
              <a:rect l="0" t="0" r="r" b="b"/>
              <a:pathLst>
                <a:path w="70" h="228">
                  <a:moveTo>
                    <a:pt x="61" y="0"/>
                  </a:moveTo>
                  <a:lnTo>
                    <a:pt x="0" y="228"/>
                  </a:lnTo>
                  <a:lnTo>
                    <a:pt x="70"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9412" name="Group 52"/>
          <p:cNvGrpSpPr>
            <a:grpSpLocks/>
          </p:cNvGrpSpPr>
          <p:nvPr/>
        </p:nvGrpSpPr>
        <p:grpSpPr bwMode="auto">
          <a:xfrm>
            <a:off x="2081213" y="2684463"/>
            <a:ext cx="2651125" cy="1355725"/>
            <a:chOff x="1311" y="1691"/>
            <a:chExt cx="1670" cy="854"/>
          </a:xfrm>
        </p:grpSpPr>
        <p:sp>
          <p:nvSpPr>
            <p:cNvPr id="117795" name="Freeform 53"/>
            <p:cNvSpPr>
              <a:spLocks/>
            </p:cNvSpPr>
            <p:nvPr/>
          </p:nvSpPr>
          <p:spPr bwMode="auto">
            <a:xfrm>
              <a:off x="1311" y="1691"/>
              <a:ext cx="66" cy="134"/>
            </a:xfrm>
            <a:custGeom>
              <a:avLst/>
              <a:gdLst>
                <a:gd name="T0" fmla="*/ 0 w 114"/>
                <a:gd name="T1" fmla="*/ 46 h 228"/>
                <a:gd name="T2" fmla="*/ 22 w 114"/>
                <a:gd name="T3" fmla="*/ 0 h 228"/>
                <a:gd name="T4" fmla="*/ 21 w 114"/>
                <a:gd name="T5" fmla="*/ 46 h 228"/>
                <a:gd name="T6" fmla="*/ 0 60000 65536"/>
                <a:gd name="T7" fmla="*/ 0 60000 65536"/>
                <a:gd name="T8" fmla="*/ 0 60000 65536"/>
              </a:gdLst>
              <a:ahLst/>
              <a:cxnLst>
                <a:cxn ang="T6">
                  <a:pos x="T0" y="T1"/>
                </a:cxn>
                <a:cxn ang="T7">
                  <a:pos x="T2" y="T3"/>
                </a:cxn>
                <a:cxn ang="T8">
                  <a:pos x="T4" y="T5"/>
                </a:cxn>
              </a:cxnLst>
              <a:rect l="0" t="0" r="r" b="b"/>
              <a:pathLst>
                <a:path w="114" h="228">
                  <a:moveTo>
                    <a:pt x="0" y="228"/>
                  </a:moveTo>
                  <a:lnTo>
                    <a:pt x="114" y="0"/>
                  </a:lnTo>
                  <a:lnTo>
                    <a:pt x="107"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96" name="Line 54"/>
            <p:cNvSpPr>
              <a:spLocks noChangeShapeType="1"/>
            </p:cNvSpPr>
            <p:nvPr/>
          </p:nvSpPr>
          <p:spPr bwMode="auto">
            <a:xfrm flipH="1">
              <a:off x="1328" y="1784"/>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97" name="Freeform 55"/>
            <p:cNvSpPr>
              <a:spLocks/>
            </p:cNvSpPr>
            <p:nvPr/>
          </p:nvSpPr>
          <p:spPr bwMode="auto">
            <a:xfrm>
              <a:off x="2908" y="2444"/>
              <a:ext cx="61" cy="73"/>
            </a:xfrm>
            <a:custGeom>
              <a:avLst/>
              <a:gdLst>
                <a:gd name="T0" fmla="*/ 0 w 109"/>
                <a:gd name="T1" fmla="*/ 24 h 127"/>
                <a:gd name="T2" fmla="*/ 8 w 109"/>
                <a:gd name="T3" fmla="*/ 24 h 127"/>
                <a:gd name="T4" fmla="*/ 10 w 109"/>
                <a:gd name="T5" fmla="*/ 24 h 127"/>
                <a:gd name="T6" fmla="*/ 13 w 109"/>
                <a:gd name="T7" fmla="*/ 22 h 127"/>
                <a:gd name="T8" fmla="*/ 15 w 109"/>
                <a:gd name="T9" fmla="*/ 19 h 127"/>
                <a:gd name="T10" fmla="*/ 17 w 109"/>
                <a:gd name="T11" fmla="*/ 16 h 127"/>
                <a:gd name="T12" fmla="*/ 18 w 109"/>
                <a:gd name="T13" fmla="*/ 12 h 127"/>
                <a:gd name="T14" fmla="*/ 19 w 109"/>
                <a:gd name="T15" fmla="*/ 9 h 127"/>
                <a:gd name="T16" fmla="*/ 19 w 109"/>
                <a:gd name="T17" fmla="*/ 5 h 127"/>
                <a:gd name="T18" fmla="*/ 18 w 109"/>
                <a:gd name="T19" fmla="*/ 2 h 127"/>
                <a:gd name="T20" fmla="*/ 16 w 109"/>
                <a:gd name="T21" fmla="*/ 1 h 127"/>
                <a:gd name="T22" fmla="*/ 14 w 109"/>
                <a:gd name="T23" fmla="*/ 0 h 127"/>
                <a:gd name="T24" fmla="*/ 6 w 109"/>
                <a:gd name="T25" fmla="*/ 0 h 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9" h="127">
                  <a:moveTo>
                    <a:pt x="0" y="127"/>
                  </a:moveTo>
                  <a:lnTo>
                    <a:pt x="44" y="127"/>
                  </a:lnTo>
                  <a:lnTo>
                    <a:pt x="59" y="124"/>
                  </a:lnTo>
                  <a:lnTo>
                    <a:pt x="74" y="115"/>
                  </a:lnTo>
                  <a:lnTo>
                    <a:pt x="87" y="101"/>
                  </a:lnTo>
                  <a:lnTo>
                    <a:pt x="98" y="83"/>
                  </a:lnTo>
                  <a:lnTo>
                    <a:pt x="106" y="64"/>
                  </a:lnTo>
                  <a:lnTo>
                    <a:pt x="109" y="45"/>
                  </a:lnTo>
                  <a:lnTo>
                    <a:pt x="107" y="27"/>
                  </a:lnTo>
                  <a:lnTo>
                    <a:pt x="101" y="13"/>
                  </a:lnTo>
                  <a:lnTo>
                    <a:pt x="91" y="3"/>
                  </a:lnTo>
                  <a:lnTo>
                    <a:pt x="78" y="0"/>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98" name="Freeform 56"/>
            <p:cNvSpPr>
              <a:spLocks/>
            </p:cNvSpPr>
            <p:nvPr/>
          </p:nvSpPr>
          <p:spPr bwMode="auto">
            <a:xfrm>
              <a:off x="2908" y="2387"/>
              <a:ext cx="73" cy="130"/>
            </a:xfrm>
            <a:custGeom>
              <a:avLst/>
              <a:gdLst>
                <a:gd name="T0" fmla="*/ 14 w 130"/>
                <a:gd name="T1" fmla="*/ 19 h 228"/>
                <a:gd name="T2" fmla="*/ 16 w 130"/>
                <a:gd name="T3" fmla="*/ 18 h 228"/>
                <a:gd name="T4" fmla="*/ 19 w 130"/>
                <a:gd name="T5" fmla="*/ 17 h 228"/>
                <a:gd name="T6" fmla="*/ 21 w 130"/>
                <a:gd name="T7" fmla="*/ 13 h 228"/>
                <a:gd name="T8" fmla="*/ 22 w 130"/>
                <a:gd name="T9" fmla="*/ 10 h 228"/>
                <a:gd name="T10" fmla="*/ 23 w 130"/>
                <a:gd name="T11" fmla="*/ 6 h 228"/>
                <a:gd name="T12" fmla="*/ 22 w 130"/>
                <a:gd name="T13" fmla="*/ 3 h 228"/>
                <a:gd name="T14" fmla="*/ 21 w 130"/>
                <a:gd name="T15" fmla="*/ 1 h 228"/>
                <a:gd name="T16" fmla="*/ 19 w 130"/>
                <a:gd name="T17" fmla="*/ 0 h 228"/>
                <a:gd name="T18" fmla="*/ 11 w 130"/>
                <a:gd name="T19" fmla="*/ 0 h 228"/>
                <a:gd name="T20" fmla="*/ 0 w 130"/>
                <a:gd name="T21" fmla="*/ 42 h 2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 h="228">
                  <a:moveTo>
                    <a:pt x="78" y="101"/>
                  </a:moveTo>
                  <a:lnTo>
                    <a:pt x="93" y="98"/>
                  </a:lnTo>
                  <a:lnTo>
                    <a:pt x="108" y="87"/>
                  </a:lnTo>
                  <a:lnTo>
                    <a:pt x="119" y="70"/>
                  </a:lnTo>
                  <a:lnTo>
                    <a:pt x="127" y="51"/>
                  </a:lnTo>
                  <a:lnTo>
                    <a:pt x="130" y="32"/>
                  </a:lnTo>
                  <a:lnTo>
                    <a:pt x="127" y="15"/>
                  </a:lnTo>
                  <a:lnTo>
                    <a:pt x="118" y="4"/>
                  </a:lnTo>
                  <a:lnTo>
                    <a:pt x="106" y="0"/>
                  </a:lnTo>
                  <a:lnTo>
                    <a:pt x="61" y="0"/>
                  </a:lnTo>
                  <a:lnTo>
                    <a:pt x="0"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99" name="Line 57"/>
            <p:cNvSpPr>
              <a:spLocks noChangeShapeType="1"/>
            </p:cNvSpPr>
            <p:nvPr/>
          </p:nvSpPr>
          <p:spPr bwMode="auto">
            <a:xfrm>
              <a:off x="1336" y="1890"/>
              <a:ext cx="1539" cy="65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9418" name="Group 58"/>
          <p:cNvGrpSpPr>
            <a:grpSpLocks/>
          </p:cNvGrpSpPr>
          <p:nvPr/>
        </p:nvGrpSpPr>
        <p:grpSpPr bwMode="auto">
          <a:xfrm>
            <a:off x="2617788" y="2451100"/>
            <a:ext cx="1325562" cy="1978025"/>
            <a:chOff x="1649" y="1544"/>
            <a:chExt cx="835" cy="1246"/>
          </a:xfrm>
        </p:grpSpPr>
        <p:sp>
          <p:nvSpPr>
            <p:cNvPr id="117788" name="Line 59"/>
            <p:cNvSpPr>
              <a:spLocks noChangeShapeType="1"/>
            </p:cNvSpPr>
            <p:nvPr/>
          </p:nvSpPr>
          <p:spPr bwMode="auto">
            <a:xfrm flipH="1">
              <a:off x="2386" y="1678"/>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89" name="Freeform 60"/>
            <p:cNvSpPr>
              <a:spLocks/>
            </p:cNvSpPr>
            <p:nvPr/>
          </p:nvSpPr>
          <p:spPr bwMode="auto">
            <a:xfrm>
              <a:off x="2370" y="1642"/>
              <a:ext cx="16" cy="36"/>
            </a:xfrm>
            <a:custGeom>
              <a:avLst/>
              <a:gdLst>
                <a:gd name="T0" fmla="*/ 1 w 28"/>
                <a:gd name="T1" fmla="*/ 0 h 58"/>
                <a:gd name="T2" fmla="*/ 0 w 28"/>
                <a:gd name="T3" fmla="*/ 4 h 58"/>
                <a:gd name="T4" fmla="*/ 1 w 28"/>
                <a:gd name="T5" fmla="*/ 8 h 58"/>
                <a:gd name="T6" fmla="*/ 1 w 28"/>
                <a:gd name="T7" fmla="*/ 11 h 58"/>
                <a:gd name="T8" fmla="*/ 3 w 28"/>
                <a:gd name="T9" fmla="*/ 13 h 58"/>
                <a:gd name="T10" fmla="*/ 5 w 28"/>
                <a:gd name="T11" fmla="*/ 14 h 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 h="58">
                  <a:moveTo>
                    <a:pt x="3" y="0"/>
                  </a:moveTo>
                  <a:lnTo>
                    <a:pt x="0" y="18"/>
                  </a:lnTo>
                  <a:lnTo>
                    <a:pt x="1" y="34"/>
                  </a:lnTo>
                  <a:lnTo>
                    <a:pt x="7" y="47"/>
                  </a:lnTo>
                  <a:lnTo>
                    <a:pt x="16" y="54"/>
                  </a:lnTo>
                  <a:lnTo>
                    <a:pt x="28"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90" name="Line 61"/>
            <p:cNvSpPr>
              <a:spLocks noChangeShapeType="1"/>
            </p:cNvSpPr>
            <p:nvPr/>
          </p:nvSpPr>
          <p:spPr bwMode="auto">
            <a:xfrm flipV="1">
              <a:off x="2374" y="1577"/>
              <a:ext cx="16"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91" name="Freeform 62"/>
            <p:cNvSpPr>
              <a:spLocks/>
            </p:cNvSpPr>
            <p:nvPr/>
          </p:nvSpPr>
          <p:spPr bwMode="auto">
            <a:xfrm>
              <a:off x="2390" y="1544"/>
              <a:ext cx="33" cy="33"/>
            </a:xfrm>
            <a:custGeom>
              <a:avLst/>
              <a:gdLst>
                <a:gd name="T0" fmla="*/ 11 w 56"/>
                <a:gd name="T1" fmla="*/ 0 h 56"/>
                <a:gd name="T2" fmla="*/ 9 w 56"/>
                <a:gd name="T3" fmla="*/ 1 h 56"/>
                <a:gd name="T4" fmla="*/ 6 w 56"/>
                <a:gd name="T5" fmla="*/ 2 h 56"/>
                <a:gd name="T6" fmla="*/ 4 w 56"/>
                <a:gd name="T7" fmla="*/ 5 h 56"/>
                <a:gd name="T8" fmla="*/ 1 w 56"/>
                <a:gd name="T9" fmla="*/ 8 h 56"/>
                <a:gd name="T10" fmla="*/ 0 w 56"/>
                <a:gd name="T11" fmla="*/ 11 h 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 h="56">
                  <a:moveTo>
                    <a:pt x="56" y="0"/>
                  </a:moveTo>
                  <a:lnTo>
                    <a:pt x="43" y="2"/>
                  </a:lnTo>
                  <a:lnTo>
                    <a:pt x="29" y="10"/>
                  </a:lnTo>
                  <a:lnTo>
                    <a:pt x="17" y="23"/>
                  </a:lnTo>
                  <a:lnTo>
                    <a:pt x="7" y="39"/>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92" name="Line 63"/>
            <p:cNvSpPr>
              <a:spLocks noChangeShapeType="1"/>
            </p:cNvSpPr>
            <p:nvPr/>
          </p:nvSpPr>
          <p:spPr bwMode="auto">
            <a:xfrm>
              <a:off x="2423" y="1544"/>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93" name="Freeform 64"/>
            <p:cNvSpPr>
              <a:spLocks/>
            </p:cNvSpPr>
            <p:nvPr/>
          </p:nvSpPr>
          <p:spPr bwMode="auto">
            <a:xfrm>
              <a:off x="1649" y="2659"/>
              <a:ext cx="78" cy="131"/>
            </a:xfrm>
            <a:custGeom>
              <a:avLst/>
              <a:gdLst>
                <a:gd name="T0" fmla="*/ 0 w 134"/>
                <a:gd name="T1" fmla="*/ 43 h 228"/>
                <a:gd name="T2" fmla="*/ 8 w 134"/>
                <a:gd name="T3" fmla="*/ 43 h 228"/>
                <a:gd name="T4" fmla="*/ 11 w 134"/>
                <a:gd name="T5" fmla="*/ 43 h 228"/>
                <a:gd name="T6" fmla="*/ 14 w 134"/>
                <a:gd name="T7" fmla="*/ 41 h 228"/>
                <a:gd name="T8" fmla="*/ 17 w 134"/>
                <a:gd name="T9" fmla="*/ 38 h 228"/>
                <a:gd name="T10" fmla="*/ 20 w 134"/>
                <a:gd name="T11" fmla="*/ 34 h 228"/>
                <a:gd name="T12" fmla="*/ 21 w 134"/>
                <a:gd name="T13" fmla="*/ 30 h 228"/>
                <a:gd name="T14" fmla="*/ 26 w 134"/>
                <a:gd name="T15" fmla="*/ 13 h 228"/>
                <a:gd name="T16" fmla="*/ 26 w 134"/>
                <a:gd name="T17" fmla="*/ 9 h 228"/>
                <a:gd name="T18" fmla="*/ 26 w 134"/>
                <a:gd name="T19" fmla="*/ 6 h 228"/>
                <a:gd name="T20" fmla="*/ 24 w 134"/>
                <a:gd name="T21" fmla="*/ 2 h 228"/>
                <a:gd name="T22" fmla="*/ 23 w 134"/>
                <a:gd name="T23" fmla="*/ 1 h 228"/>
                <a:gd name="T24" fmla="*/ 20 w 134"/>
                <a:gd name="T25" fmla="*/ 0 h 228"/>
                <a:gd name="T26" fmla="*/ 12 w 134"/>
                <a:gd name="T27" fmla="*/ 0 h 228"/>
                <a:gd name="T28" fmla="*/ 0 w 134"/>
                <a:gd name="T29" fmla="*/ 43 h 2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4" h="228">
                  <a:moveTo>
                    <a:pt x="0" y="228"/>
                  </a:moveTo>
                  <a:lnTo>
                    <a:pt x="40" y="228"/>
                  </a:lnTo>
                  <a:lnTo>
                    <a:pt x="56" y="225"/>
                  </a:lnTo>
                  <a:lnTo>
                    <a:pt x="72" y="215"/>
                  </a:lnTo>
                  <a:lnTo>
                    <a:pt x="87" y="199"/>
                  </a:lnTo>
                  <a:lnTo>
                    <a:pt x="99" y="180"/>
                  </a:lnTo>
                  <a:lnTo>
                    <a:pt x="107" y="159"/>
                  </a:lnTo>
                  <a:lnTo>
                    <a:pt x="131" y="70"/>
                  </a:lnTo>
                  <a:lnTo>
                    <a:pt x="134" y="48"/>
                  </a:lnTo>
                  <a:lnTo>
                    <a:pt x="133" y="29"/>
                  </a:lnTo>
                  <a:lnTo>
                    <a:pt x="126" y="13"/>
                  </a:lnTo>
                  <a:lnTo>
                    <a:pt x="115" y="4"/>
                  </a:lnTo>
                  <a:lnTo>
                    <a:pt x="101" y="0"/>
                  </a:lnTo>
                  <a:lnTo>
                    <a:pt x="60" y="0"/>
                  </a:lnTo>
                  <a:lnTo>
                    <a:pt x="0" y="22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94" name="Line 65"/>
            <p:cNvSpPr>
              <a:spLocks noChangeShapeType="1"/>
            </p:cNvSpPr>
            <p:nvPr/>
          </p:nvSpPr>
          <p:spPr bwMode="auto">
            <a:xfrm flipV="1">
              <a:off x="1767" y="1703"/>
              <a:ext cx="717" cy="105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9426" name="Group 66"/>
          <p:cNvGrpSpPr>
            <a:grpSpLocks/>
          </p:cNvGrpSpPr>
          <p:nvPr/>
        </p:nvGrpSpPr>
        <p:grpSpPr bwMode="auto">
          <a:xfrm>
            <a:off x="2095500" y="3187700"/>
            <a:ext cx="2714625" cy="949325"/>
            <a:chOff x="1320" y="2008"/>
            <a:chExt cx="1710" cy="598"/>
          </a:xfrm>
        </p:grpSpPr>
        <p:sp>
          <p:nvSpPr>
            <p:cNvPr id="117785" name="Line 67"/>
            <p:cNvSpPr>
              <a:spLocks noChangeShapeType="1"/>
            </p:cNvSpPr>
            <p:nvPr/>
          </p:nvSpPr>
          <p:spPr bwMode="auto">
            <a:xfrm flipV="1">
              <a:off x="1320" y="2008"/>
              <a:ext cx="1620" cy="43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86" name="Freeform 68"/>
            <p:cNvSpPr>
              <a:spLocks/>
            </p:cNvSpPr>
            <p:nvPr/>
          </p:nvSpPr>
          <p:spPr bwMode="auto">
            <a:xfrm>
              <a:off x="2944" y="2020"/>
              <a:ext cx="86" cy="135"/>
            </a:xfrm>
            <a:custGeom>
              <a:avLst/>
              <a:gdLst>
                <a:gd name="T0" fmla="*/ 0 w 150"/>
                <a:gd name="T1" fmla="*/ 47 h 228"/>
                <a:gd name="T2" fmla="*/ 12 w 150"/>
                <a:gd name="T3" fmla="*/ 0 h 228"/>
                <a:gd name="T4" fmla="*/ 17 w 150"/>
                <a:gd name="T5" fmla="*/ 47 h 228"/>
                <a:gd name="T6" fmla="*/ 28 w 150"/>
                <a:gd name="T7" fmla="*/ 0 h 22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0" h="228">
                  <a:moveTo>
                    <a:pt x="0" y="228"/>
                  </a:moveTo>
                  <a:lnTo>
                    <a:pt x="62" y="0"/>
                  </a:lnTo>
                  <a:lnTo>
                    <a:pt x="89" y="228"/>
                  </a:lnTo>
                  <a:lnTo>
                    <a:pt x="15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87" name="Freeform 69"/>
            <p:cNvSpPr>
              <a:spLocks/>
            </p:cNvSpPr>
            <p:nvPr/>
          </p:nvSpPr>
          <p:spPr bwMode="auto">
            <a:xfrm>
              <a:off x="1340" y="2472"/>
              <a:ext cx="98" cy="134"/>
            </a:xfrm>
            <a:custGeom>
              <a:avLst/>
              <a:gdLst>
                <a:gd name="T0" fmla="*/ 0 w 168"/>
                <a:gd name="T1" fmla="*/ 46 h 228"/>
                <a:gd name="T2" fmla="*/ 12 w 168"/>
                <a:gd name="T3" fmla="*/ 0 h 228"/>
                <a:gd name="T4" fmla="*/ 16 w 168"/>
                <a:gd name="T5" fmla="*/ 26 h 228"/>
                <a:gd name="T6" fmla="*/ 33 w 168"/>
                <a:gd name="T7" fmla="*/ 0 h 228"/>
                <a:gd name="T8" fmla="*/ 21 w 168"/>
                <a:gd name="T9" fmla="*/ 46 h 2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8" h="228">
                  <a:moveTo>
                    <a:pt x="0" y="228"/>
                  </a:moveTo>
                  <a:lnTo>
                    <a:pt x="61" y="0"/>
                  </a:lnTo>
                  <a:lnTo>
                    <a:pt x="80" y="127"/>
                  </a:lnTo>
                  <a:lnTo>
                    <a:pt x="168" y="0"/>
                  </a:lnTo>
                  <a:lnTo>
                    <a:pt x="107"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399430" name="Group 70"/>
          <p:cNvGrpSpPr>
            <a:grpSpLocks/>
          </p:cNvGrpSpPr>
          <p:nvPr/>
        </p:nvGrpSpPr>
        <p:grpSpPr bwMode="auto">
          <a:xfrm>
            <a:off x="1990725" y="3316288"/>
            <a:ext cx="530225" cy="750887"/>
            <a:chOff x="1254" y="2089"/>
            <a:chExt cx="334" cy="473"/>
          </a:xfrm>
        </p:grpSpPr>
        <p:sp>
          <p:nvSpPr>
            <p:cNvPr id="117783" name="Line 71"/>
            <p:cNvSpPr>
              <a:spLocks noChangeShapeType="1"/>
            </p:cNvSpPr>
            <p:nvPr/>
          </p:nvSpPr>
          <p:spPr bwMode="auto">
            <a:xfrm>
              <a:off x="1254" y="2089"/>
              <a:ext cx="306" cy="4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84" name="Freeform 72"/>
            <p:cNvSpPr>
              <a:spLocks/>
            </p:cNvSpPr>
            <p:nvPr/>
          </p:nvSpPr>
          <p:spPr bwMode="auto">
            <a:xfrm>
              <a:off x="1531" y="2505"/>
              <a:ext cx="57" cy="57"/>
            </a:xfrm>
            <a:custGeom>
              <a:avLst/>
              <a:gdLst>
                <a:gd name="T0" fmla="*/ 18 w 101"/>
                <a:gd name="T1" fmla="*/ 9 h 101"/>
                <a:gd name="T2" fmla="*/ 17 w 101"/>
                <a:gd name="T3" fmla="*/ 6 h 101"/>
                <a:gd name="T4" fmla="*/ 16 w 101"/>
                <a:gd name="T5" fmla="*/ 3 h 101"/>
                <a:gd name="T6" fmla="*/ 12 w 101"/>
                <a:gd name="T7" fmla="*/ 1 h 101"/>
                <a:gd name="T8" fmla="*/ 9 w 101"/>
                <a:gd name="T9" fmla="*/ 0 h 101"/>
                <a:gd name="T10" fmla="*/ 6 w 101"/>
                <a:gd name="T11" fmla="*/ 1 h 101"/>
                <a:gd name="T12" fmla="*/ 3 w 101"/>
                <a:gd name="T13" fmla="*/ 3 h 101"/>
                <a:gd name="T14" fmla="*/ 1 w 101"/>
                <a:gd name="T15" fmla="*/ 6 h 101"/>
                <a:gd name="T16" fmla="*/ 0 w 101"/>
                <a:gd name="T17" fmla="*/ 9 h 101"/>
                <a:gd name="T18" fmla="*/ 1 w 101"/>
                <a:gd name="T19" fmla="*/ 13 h 101"/>
                <a:gd name="T20" fmla="*/ 3 w 101"/>
                <a:gd name="T21" fmla="*/ 16 h 101"/>
                <a:gd name="T22" fmla="*/ 6 w 101"/>
                <a:gd name="T23" fmla="*/ 17 h 101"/>
                <a:gd name="T24" fmla="*/ 9 w 101"/>
                <a:gd name="T25" fmla="*/ 18 h 101"/>
                <a:gd name="T26" fmla="*/ 12 w 101"/>
                <a:gd name="T27" fmla="*/ 17 h 101"/>
                <a:gd name="T28" fmla="*/ 16 w 101"/>
                <a:gd name="T29" fmla="*/ 16 h 101"/>
                <a:gd name="T30" fmla="*/ 17 w 101"/>
                <a:gd name="T31" fmla="*/ 13 h 101"/>
                <a:gd name="T32" fmla="*/ 18 w 101"/>
                <a:gd name="T33" fmla="*/ 9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1" h="101">
                  <a:moveTo>
                    <a:pt x="101" y="51"/>
                  </a:moveTo>
                  <a:lnTo>
                    <a:pt x="97" y="32"/>
                  </a:lnTo>
                  <a:lnTo>
                    <a:pt x="86" y="15"/>
                  </a:lnTo>
                  <a:lnTo>
                    <a:pt x="69" y="5"/>
                  </a:lnTo>
                  <a:lnTo>
                    <a:pt x="50" y="0"/>
                  </a:lnTo>
                  <a:lnTo>
                    <a:pt x="31" y="5"/>
                  </a:lnTo>
                  <a:lnTo>
                    <a:pt x="15" y="15"/>
                  </a:lnTo>
                  <a:lnTo>
                    <a:pt x="3" y="32"/>
                  </a:lnTo>
                  <a:lnTo>
                    <a:pt x="0" y="51"/>
                  </a:lnTo>
                  <a:lnTo>
                    <a:pt x="3" y="71"/>
                  </a:lnTo>
                  <a:lnTo>
                    <a:pt x="15" y="87"/>
                  </a:lnTo>
                  <a:lnTo>
                    <a:pt x="31" y="98"/>
                  </a:lnTo>
                  <a:lnTo>
                    <a:pt x="50" y="101"/>
                  </a:lnTo>
                  <a:lnTo>
                    <a:pt x="69" y="98"/>
                  </a:lnTo>
                  <a:lnTo>
                    <a:pt x="86" y="87"/>
                  </a:lnTo>
                  <a:lnTo>
                    <a:pt x="97" y="71"/>
                  </a:lnTo>
                  <a:lnTo>
                    <a:pt x="101" y="51"/>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399433" name="Group 73"/>
          <p:cNvGrpSpPr>
            <a:grpSpLocks/>
          </p:cNvGrpSpPr>
          <p:nvPr/>
        </p:nvGrpSpPr>
        <p:grpSpPr bwMode="auto">
          <a:xfrm>
            <a:off x="2851150" y="2217738"/>
            <a:ext cx="1254125" cy="2359025"/>
            <a:chOff x="1796" y="1397"/>
            <a:chExt cx="790" cy="1486"/>
          </a:xfrm>
        </p:grpSpPr>
        <p:sp>
          <p:nvSpPr>
            <p:cNvPr id="117774" name="Line 74"/>
            <p:cNvSpPr>
              <a:spLocks noChangeShapeType="1"/>
            </p:cNvSpPr>
            <p:nvPr/>
          </p:nvSpPr>
          <p:spPr bwMode="auto">
            <a:xfrm>
              <a:off x="1796" y="1572"/>
              <a:ext cx="668" cy="131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75" name="Freeform 75"/>
            <p:cNvSpPr>
              <a:spLocks/>
            </p:cNvSpPr>
            <p:nvPr/>
          </p:nvSpPr>
          <p:spPr bwMode="auto">
            <a:xfrm>
              <a:off x="1845" y="1458"/>
              <a:ext cx="45" cy="74"/>
            </a:xfrm>
            <a:custGeom>
              <a:avLst/>
              <a:gdLst>
                <a:gd name="T0" fmla="*/ 10 w 79"/>
                <a:gd name="T1" fmla="*/ 0 h 126"/>
                <a:gd name="T2" fmla="*/ 15 w 79"/>
                <a:gd name="T3" fmla="*/ 0 h 126"/>
                <a:gd name="T4" fmla="*/ 9 w 79"/>
                <a:gd name="T5" fmla="*/ 25 h 126"/>
                <a:gd name="T6" fmla="*/ 0 w 79"/>
                <a:gd name="T7" fmla="*/ 25 h 1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9" h="126">
                  <a:moveTo>
                    <a:pt x="52" y="0"/>
                  </a:moveTo>
                  <a:lnTo>
                    <a:pt x="79" y="0"/>
                  </a:lnTo>
                  <a:lnTo>
                    <a:pt x="45" y="126"/>
                  </a:lnTo>
                  <a:lnTo>
                    <a:pt x="0" y="12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76" name="Freeform 76"/>
            <p:cNvSpPr>
              <a:spLocks/>
            </p:cNvSpPr>
            <p:nvPr/>
          </p:nvSpPr>
          <p:spPr bwMode="auto">
            <a:xfrm>
              <a:off x="1824" y="1495"/>
              <a:ext cx="21" cy="37"/>
            </a:xfrm>
            <a:custGeom>
              <a:avLst/>
              <a:gdLst>
                <a:gd name="T0" fmla="*/ 1 w 30"/>
                <a:gd name="T1" fmla="*/ 0 h 63"/>
                <a:gd name="T2" fmla="*/ 0 w 30"/>
                <a:gd name="T3" fmla="*/ 4 h 63"/>
                <a:gd name="T4" fmla="*/ 1 w 30"/>
                <a:gd name="T5" fmla="*/ 8 h 63"/>
                <a:gd name="T6" fmla="*/ 3 w 30"/>
                <a:gd name="T7" fmla="*/ 11 h 63"/>
                <a:gd name="T8" fmla="*/ 6 w 30"/>
                <a:gd name="T9" fmla="*/ 12 h 63"/>
                <a:gd name="T10" fmla="*/ 11 w 30"/>
                <a:gd name="T11" fmla="*/ 13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63">
                  <a:moveTo>
                    <a:pt x="2" y="0"/>
                  </a:moveTo>
                  <a:lnTo>
                    <a:pt x="0" y="20"/>
                  </a:lnTo>
                  <a:lnTo>
                    <a:pt x="1" y="37"/>
                  </a:lnTo>
                  <a:lnTo>
                    <a:pt x="8" y="52"/>
                  </a:lnTo>
                  <a:lnTo>
                    <a:pt x="17" y="60"/>
                  </a:lnTo>
                  <a:lnTo>
                    <a:pt x="30" y="6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77" name="Line 77"/>
            <p:cNvSpPr>
              <a:spLocks noChangeShapeType="1"/>
            </p:cNvSpPr>
            <p:nvPr/>
          </p:nvSpPr>
          <p:spPr bwMode="auto">
            <a:xfrm flipV="1">
              <a:off x="1829" y="1434"/>
              <a:ext cx="16" cy="6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78" name="Freeform 78"/>
            <p:cNvSpPr>
              <a:spLocks/>
            </p:cNvSpPr>
            <p:nvPr/>
          </p:nvSpPr>
          <p:spPr bwMode="auto">
            <a:xfrm>
              <a:off x="1845" y="1397"/>
              <a:ext cx="32" cy="37"/>
            </a:xfrm>
            <a:custGeom>
              <a:avLst/>
              <a:gdLst>
                <a:gd name="T0" fmla="*/ 9 w 61"/>
                <a:gd name="T1" fmla="*/ 0 h 62"/>
                <a:gd name="T2" fmla="*/ 7 w 61"/>
                <a:gd name="T3" fmla="*/ 1 h 62"/>
                <a:gd name="T4" fmla="*/ 5 w 61"/>
                <a:gd name="T5" fmla="*/ 2 h 62"/>
                <a:gd name="T6" fmla="*/ 3 w 61"/>
                <a:gd name="T7" fmla="*/ 5 h 62"/>
                <a:gd name="T8" fmla="*/ 1 w 61"/>
                <a:gd name="T9" fmla="*/ 10 h 62"/>
                <a:gd name="T10" fmla="*/ 0 w 61"/>
                <a:gd name="T11" fmla="*/ 13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1" h="62">
                  <a:moveTo>
                    <a:pt x="61" y="0"/>
                  </a:moveTo>
                  <a:lnTo>
                    <a:pt x="47" y="3"/>
                  </a:lnTo>
                  <a:lnTo>
                    <a:pt x="32" y="11"/>
                  </a:lnTo>
                  <a:lnTo>
                    <a:pt x="18" y="25"/>
                  </a:lnTo>
                  <a:lnTo>
                    <a:pt x="7" y="43"/>
                  </a:lnTo>
                  <a:lnTo>
                    <a:pt x="0" y="6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79" name="Line 79"/>
            <p:cNvSpPr>
              <a:spLocks noChangeShapeType="1"/>
            </p:cNvSpPr>
            <p:nvPr/>
          </p:nvSpPr>
          <p:spPr bwMode="auto">
            <a:xfrm>
              <a:off x="1877" y="1397"/>
              <a:ext cx="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80" name="Line 80"/>
            <p:cNvSpPr>
              <a:spLocks noChangeShapeType="1"/>
            </p:cNvSpPr>
            <p:nvPr/>
          </p:nvSpPr>
          <p:spPr bwMode="auto">
            <a:xfrm flipV="1">
              <a:off x="2496" y="2745"/>
              <a:ext cx="37"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81" name="Line 81"/>
            <p:cNvSpPr>
              <a:spLocks noChangeShapeType="1"/>
            </p:cNvSpPr>
            <p:nvPr/>
          </p:nvSpPr>
          <p:spPr bwMode="auto">
            <a:xfrm>
              <a:off x="2517" y="2802"/>
              <a:ext cx="5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7782" name="Line 82"/>
            <p:cNvSpPr>
              <a:spLocks noChangeShapeType="1"/>
            </p:cNvSpPr>
            <p:nvPr/>
          </p:nvSpPr>
          <p:spPr bwMode="auto">
            <a:xfrm flipH="1">
              <a:off x="2549" y="2745"/>
              <a:ext cx="37"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399443" name="Group 83"/>
          <p:cNvGrpSpPr>
            <a:grpSpLocks/>
          </p:cNvGrpSpPr>
          <p:nvPr/>
        </p:nvGrpSpPr>
        <p:grpSpPr bwMode="auto">
          <a:xfrm>
            <a:off x="3297238" y="3665538"/>
            <a:ext cx="122237" cy="214312"/>
            <a:chOff x="2077" y="2309"/>
            <a:chExt cx="77" cy="135"/>
          </a:xfrm>
        </p:grpSpPr>
        <p:sp>
          <p:nvSpPr>
            <p:cNvPr id="117772" name="Freeform 84"/>
            <p:cNvSpPr>
              <a:spLocks/>
            </p:cNvSpPr>
            <p:nvPr/>
          </p:nvSpPr>
          <p:spPr bwMode="auto">
            <a:xfrm>
              <a:off x="2077" y="2309"/>
              <a:ext cx="77" cy="135"/>
            </a:xfrm>
            <a:custGeom>
              <a:avLst/>
              <a:gdLst>
                <a:gd name="T0" fmla="*/ 14 w 132"/>
                <a:gd name="T1" fmla="*/ 47 h 229"/>
                <a:gd name="T2" fmla="*/ 0 w 132"/>
                <a:gd name="T3" fmla="*/ 47 h 229"/>
                <a:gd name="T4" fmla="*/ 12 w 132"/>
                <a:gd name="T5" fmla="*/ 0 h 229"/>
                <a:gd name="T6" fmla="*/ 26 w 132"/>
                <a:gd name="T7" fmla="*/ 0 h 2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2" h="229">
                  <a:moveTo>
                    <a:pt x="71" y="229"/>
                  </a:moveTo>
                  <a:lnTo>
                    <a:pt x="0" y="229"/>
                  </a:lnTo>
                  <a:lnTo>
                    <a:pt x="61" y="0"/>
                  </a:lnTo>
                  <a:lnTo>
                    <a:pt x="13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7773" name="Line 85"/>
            <p:cNvSpPr>
              <a:spLocks noChangeShapeType="1"/>
            </p:cNvSpPr>
            <p:nvPr/>
          </p:nvSpPr>
          <p:spPr bwMode="auto">
            <a:xfrm flipH="1">
              <a:off x="2097" y="2370"/>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399385"/>
                                        </p:tgtEl>
                                        <p:attrNameLst>
                                          <p:attrName>style.visibility</p:attrName>
                                        </p:attrNameLst>
                                      </p:cBhvr>
                                      <p:to>
                                        <p:strVal val="visible"/>
                                      </p:to>
                                    </p:set>
                                    <p:anim calcmode="lin" valueType="num">
                                      <p:cBhvr additive="base">
                                        <p:cTn id="7" dur="500" fill="hold"/>
                                        <p:tgtEl>
                                          <p:spTgt spid="399385"/>
                                        </p:tgtEl>
                                        <p:attrNameLst>
                                          <p:attrName>ppt_x</p:attrName>
                                        </p:attrNameLst>
                                      </p:cBhvr>
                                      <p:tavLst>
                                        <p:tav tm="0">
                                          <p:val>
                                            <p:strVal val="1+#ppt_w/2"/>
                                          </p:val>
                                        </p:tav>
                                        <p:tav tm="100000">
                                          <p:val>
                                            <p:strVal val="#ppt_x"/>
                                          </p:val>
                                        </p:tav>
                                      </p:tavLst>
                                    </p:anim>
                                    <p:anim calcmode="lin" valueType="num">
                                      <p:cBhvr additive="base">
                                        <p:cTn id="8" dur="500" fill="hold"/>
                                        <p:tgtEl>
                                          <p:spTgt spid="39938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8" fill="hold" nodeType="clickEffect">
                                  <p:stCondLst>
                                    <p:cond delay="0"/>
                                  </p:stCondLst>
                                  <p:childTnLst>
                                    <p:set>
                                      <p:cBhvr>
                                        <p:cTn id="12" dur="1" fill="hold">
                                          <p:stCondLst>
                                            <p:cond delay="0"/>
                                          </p:stCondLst>
                                        </p:cTn>
                                        <p:tgtEl>
                                          <p:spTgt spid="399386"/>
                                        </p:tgtEl>
                                        <p:attrNameLst>
                                          <p:attrName>style.visibility</p:attrName>
                                        </p:attrNameLst>
                                      </p:cBhvr>
                                      <p:to>
                                        <p:strVal val="visible"/>
                                      </p:to>
                                    </p:set>
                                    <p:animEffect transition="in" filter="wipe(left)">
                                      <p:cBhvr>
                                        <p:cTn id="13" dur="500"/>
                                        <p:tgtEl>
                                          <p:spTgt spid="39938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2" presetClass="entr" presetSubtype="8" fill="hold" nodeType="clickEffect">
                                  <p:stCondLst>
                                    <p:cond delay="0"/>
                                  </p:stCondLst>
                                  <p:childTnLst>
                                    <p:set>
                                      <p:cBhvr>
                                        <p:cTn id="17" dur="1" fill="hold">
                                          <p:stCondLst>
                                            <p:cond delay="0"/>
                                          </p:stCondLst>
                                        </p:cTn>
                                        <p:tgtEl>
                                          <p:spTgt spid="399406"/>
                                        </p:tgtEl>
                                        <p:attrNameLst>
                                          <p:attrName>style.visibility</p:attrName>
                                        </p:attrNameLst>
                                      </p:cBhvr>
                                      <p:to>
                                        <p:strVal val="visible"/>
                                      </p:to>
                                    </p:set>
                                    <p:animEffect transition="in" filter="wipe(left)">
                                      <p:cBhvr>
                                        <p:cTn id="18" dur="500"/>
                                        <p:tgtEl>
                                          <p:spTgt spid="399406"/>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nodeType="clickEffect">
                                  <p:stCondLst>
                                    <p:cond delay="0"/>
                                  </p:stCondLst>
                                  <p:childTnLst>
                                    <p:set>
                                      <p:cBhvr>
                                        <p:cTn id="22" dur="1" fill="hold">
                                          <p:stCondLst>
                                            <p:cond delay="0"/>
                                          </p:stCondLst>
                                        </p:cTn>
                                        <p:tgtEl>
                                          <p:spTgt spid="399430"/>
                                        </p:tgtEl>
                                        <p:attrNameLst>
                                          <p:attrName>style.visibility</p:attrName>
                                        </p:attrNameLst>
                                      </p:cBhvr>
                                      <p:to>
                                        <p:strVal val="visible"/>
                                      </p:to>
                                    </p:set>
                                    <p:animEffect transition="in" filter="wipe(up)">
                                      <p:cBhvr>
                                        <p:cTn id="23" dur="500"/>
                                        <p:tgtEl>
                                          <p:spTgt spid="399430"/>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22" presetClass="entr" presetSubtype="8" fill="hold" nodeType="clickEffect">
                                  <p:stCondLst>
                                    <p:cond delay="0"/>
                                  </p:stCondLst>
                                  <p:childTnLst>
                                    <p:set>
                                      <p:cBhvr>
                                        <p:cTn id="27" dur="1" fill="hold">
                                          <p:stCondLst>
                                            <p:cond delay="0"/>
                                          </p:stCondLst>
                                        </p:cTn>
                                        <p:tgtEl>
                                          <p:spTgt spid="399412"/>
                                        </p:tgtEl>
                                        <p:attrNameLst>
                                          <p:attrName>style.visibility</p:attrName>
                                        </p:attrNameLst>
                                      </p:cBhvr>
                                      <p:to>
                                        <p:strVal val="visible"/>
                                      </p:to>
                                    </p:set>
                                    <p:animEffect transition="in" filter="wipe(left)">
                                      <p:cBhvr>
                                        <p:cTn id="28" dur="500"/>
                                        <p:tgtEl>
                                          <p:spTgt spid="399412"/>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nodeType="clickEffect">
                                  <p:stCondLst>
                                    <p:cond delay="0"/>
                                  </p:stCondLst>
                                  <p:childTnLst>
                                    <p:set>
                                      <p:cBhvr>
                                        <p:cTn id="32" dur="1" fill="hold">
                                          <p:stCondLst>
                                            <p:cond delay="0"/>
                                          </p:stCondLst>
                                        </p:cTn>
                                        <p:tgtEl>
                                          <p:spTgt spid="399418"/>
                                        </p:tgtEl>
                                        <p:attrNameLst>
                                          <p:attrName>style.visibility</p:attrName>
                                        </p:attrNameLst>
                                      </p:cBhvr>
                                      <p:to>
                                        <p:strVal val="visible"/>
                                      </p:to>
                                    </p:set>
                                    <p:animEffect transition="in" filter="wipe(up)">
                                      <p:cBhvr>
                                        <p:cTn id="33" dur="500"/>
                                        <p:tgtEl>
                                          <p:spTgt spid="399418"/>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0"/>
                                          </p:stCondLst>
                                        </p:cTn>
                                        <p:tgtEl>
                                          <p:spTgt spid="399443"/>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nodeType="clickEffect">
                                  <p:stCondLst>
                                    <p:cond delay="0"/>
                                  </p:stCondLst>
                                  <p:childTnLst>
                                    <p:set>
                                      <p:cBhvr>
                                        <p:cTn id="41" dur="1" fill="hold">
                                          <p:stCondLst>
                                            <p:cond delay="0"/>
                                          </p:stCondLst>
                                        </p:cTn>
                                        <p:tgtEl>
                                          <p:spTgt spid="399433"/>
                                        </p:tgtEl>
                                        <p:attrNameLst>
                                          <p:attrName>style.visibility</p:attrName>
                                        </p:attrNameLst>
                                      </p:cBhvr>
                                      <p:to>
                                        <p:strVal val="visible"/>
                                      </p:to>
                                    </p:set>
                                    <p:animEffect transition="in" filter="wipe(left)">
                                      <p:cBhvr>
                                        <p:cTn id="42" dur="500"/>
                                        <p:tgtEl>
                                          <p:spTgt spid="39943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nodeType="clickEffect">
                                  <p:stCondLst>
                                    <p:cond delay="0"/>
                                  </p:stCondLst>
                                  <p:childTnLst>
                                    <p:set>
                                      <p:cBhvr>
                                        <p:cTn id="46" dur="1" fill="hold">
                                          <p:stCondLst>
                                            <p:cond delay="0"/>
                                          </p:stCondLst>
                                        </p:cTn>
                                        <p:tgtEl>
                                          <p:spTgt spid="399426"/>
                                        </p:tgtEl>
                                        <p:attrNameLst>
                                          <p:attrName>style.visibility</p:attrName>
                                        </p:attrNameLst>
                                      </p:cBhvr>
                                      <p:to>
                                        <p:strVal val="visible"/>
                                      </p:to>
                                    </p:set>
                                    <p:animEffect transition="in" filter="wipe(left)">
                                      <p:cBhvr>
                                        <p:cTn id="47" dur="500"/>
                                        <p:tgtEl>
                                          <p:spTgt spid="3994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5" grpId="0" autoUpdateAnimBg="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Text Box 2"/>
          <p:cNvSpPr txBox="1">
            <a:spLocks noChangeArrowheads="1"/>
          </p:cNvSpPr>
          <p:nvPr/>
        </p:nvSpPr>
        <p:spPr bwMode="auto">
          <a:xfrm>
            <a:off x="0" y="0"/>
            <a:ext cx="9144000" cy="204152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b="1">
                <a:solidFill>
                  <a:srgbClr val="FF3300"/>
                </a:solidFill>
                <a:latin typeface="黑体" pitchFamily="2" charset="-122"/>
                <a:ea typeface="黑体" pitchFamily="2" charset="-122"/>
              </a:rPr>
              <a:t>定理</a:t>
            </a:r>
            <a:r>
              <a:rPr lang="en-US" altLang="zh-CN" b="1">
                <a:solidFill>
                  <a:srgbClr val="FF3300"/>
                </a:solidFill>
                <a:latin typeface="黑体" pitchFamily="2" charset="-122"/>
                <a:ea typeface="黑体" pitchFamily="2" charset="-122"/>
              </a:rPr>
              <a:t>1</a:t>
            </a:r>
            <a:r>
              <a:rPr lang="zh-CN" altLang="en-US" b="1">
                <a:solidFill>
                  <a:srgbClr val="FF3300"/>
                </a:solidFill>
                <a:latin typeface="黑体" pitchFamily="2" charset="-122"/>
                <a:ea typeface="黑体" pitchFamily="2" charset="-122"/>
              </a:rPr>
              <a:t>：</a:t>
            </a:r>
            <a:r>
              <a:rPr lang="zh-CN" altLang="en-US" b="1">
                <a:solidFill>
                  <a:schemeClr val="tx2"/>
                </a:solidFill>
                <a:latin typeface="黑体" pitchFamily="2" charset="-122"/>
                <a:ea typeface="黑体" pitchFamily="2" charset="-122"/>
              </a:rPr>
              <a:t>若一直线垂直于一平面、则直线的水平投影必垂直于属于该平面的水平线的水平投影；直线的正面投影必垂直于属于该平面的正平线的正面投影。</a:t>
            </a:r>
          </a:p>
        </p:txBody>
      </p:sp>
      <p:grpSp>
        <p:nvGrpSpPr>
          <p:cNvPr id="400504" name="Group 120"/>
          <p:cNvGrpSpPr>
            <a:grpSpLocks/>
          </p:cNvGrpSpPr>
          <p:nvPr/>
        </p:nvGrpSpPr>
        <p:grpSpPr bwMode="auto">
          <a:xfrm>
            <a:off x="107950" y="2689225"/>
            <a:ext cx="4968875" cy="3979863"/>
            <a:chOff x="204" y="799"/>
            <a:chExt cx="3583" cy="2870"/>
          </a:xfrm>
        </p:grpSpPr>
        <p:grpSp>
          <p:nvGrpSpPr>
            <p:cNvPr id="118867" name="Group 60"/>
            <p:cNvGrpSpPr>
              <a:grpSpLocks/>
            </p:cNvGrpSpPr>
            <p:nvPr/>
          </p:nvGrpSpPr>
          <p:grpSpPr bwMode="auto">
            <a:xfrm>
              <a:off x="204" y="799"/>
              <a:ext cx="3583" cy="2870"/>
              <a:chOff x="204" y="799"/>
              <a:chExt cx="3583" cy="2870"/>
            </a:xfrm>
          </p:grpSpPr>
          <p:sp>
            <p:nvSpPr>
              <p:cNvPr id="118894" name="Line 61"/>
              <p:cNvSpPr>
                <a:spLocks noChangeShapeType="1"/>
              </p:cNvSpPr>
              <p:nvPr/>
            </p:nvSpPr>
            <p:spPr bwMode="auto">
              <a:xfrm flipH="1">
                <a:off x="204" y="2635"/>
                <a:ext cx="4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895" name="Group 62"/>
              <p:cNvGrpSpPr>
                <a:grpSpLocks/>
              </p:cNvGrpSpPr>
              <p:nvPr/>
            </p:nvGrpSpPr>
            <p:grpSpPr bwMode="auto">
              <a:xfrm>
                <a:off x="204" y="799"/>
                <a:ext cx="3583" cy="2870"/>
                <a:chOff x="204" y="799"/>
                <a:chExt cx="3583" cy="2870"/>
              </a:xfrm>
            </p:grpSpPr>
            <p:sp>
              <p:nvSpPr>
                <p:cNvPr id="118896" name="Line 63"/>
                <p:cNvSpPr>
                  <a:spLocks noChangeShapeType="1"/>
                </p:cNvSpPr>
                <p:nvPr/>
              </p:nvSpPr>
              <p:spPr bwMode="auto">
                <a:xfrm>
                  <a:off x="204" y="799"/>
                  <a:ext cx="255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97" name="Line 64"/>
                <p:cNvSpPr>
                  <a:spLocks noChangeShapeType="1"/>
                </p:cNvSpPr>
                <p:nvPr/>
              </p:nvSpPr>
              <p:spPr bwMode="auto">
                <a:xfrm>
                  <a:off x="2757" y="799"/>
                  <a:ext cx="0" cy="6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98" name="Line 65"/>
                <p:cNvSpPr>
                  <a:spLocks noChangeShapeType="1"/>
                </p:cNvSpPr>
                <p:nvPr/>
              </p:nvSpPr>
              <p:spPr bwMode="auto">
                <a:xfrm flipV="1">
                  <a:off x="204" y="799"/>
                  <a:ext cx="0" cy="18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99" name="Line 66"/>
                <p:cNvSpPr>
                  <a:spLocks noChangeShapeType="1"/>
                </p:cNvSpPr>
                <p:nvPr/>
              </p:nvSpPr>
              <p:spPr bwMode="auto">
                <a:xfrm>
                  <a:off x="3022" y="2904"/>
                  <a:ext cx="765" cy="76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00" name="Line 67"/>
                <p:cNvSpPr>
                  <a:spLocks noChangeShapeType="1"/>
                </p:cNvSpPr>
                <p:nvPr/>
              </p:nvSpPr>
              <p:spPr bwMode="auto">
                <a:xfrm>
                  <a:off x="204" y="2635"/>
                  <a:ext cx="1034" cy="1034"/>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01" name="Line 68"/>
                <p:cNvSpPr>
                  <a:spLocks noChangeShapeType="1"/>
                </p:cNvSpPr>
                <p:nvPr/>
              </p:nvSpPr>
              <p:spPr bwMode="auto">
                <a:xfrm>
                  <a:off x="1238" y="3669"/>
                  <a:ext cx="254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02" name="Line 69"/>
                <p:cNvSpPr>
                  <a:spLocks noChangeShapeType="1"/>
                </p:cNvSpPr>
                <p:nvPr/>
              </p:nvSpPr>
              <p:spPr bwMode="auto">
                <a:xfrm flipH="1" flipV="1">
                  <a:off x="3380" y="3470"/>
                  <a:ext cx="130"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03" name="Line 70"/>
                <p:cNvSpPr>
                  <a:spLocks noChangeShapeType="1"/>
                </p:cNvSpPr>
                <p:nvPr/>
              </p:nvSpPr>
              <p:spPr bwMode="auto">
                <a:xfrm>
                  <a:off x="3437" y="3527"/>
                  <a:ext cx="6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04" name="Line 71"/>
                <p:cNvSpPr>
                  <a:spLocks noChangeShapeType="1"/>
                </p:cNvSpPr>
                <p:nvPr/>
              </p:nvSpPr>
              <p:spPr bwMode="auto">
                <a:xfrm>
                  <a:off x="3437" y="3470"/>
                  <a:ext cx="134"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05" name="Freeform 72"/>
                <p:cNvSpPr>
                  <a:spLocks/>
                </p:cNvSpPr>
                <p:nvPr/>
              </p:nvSpPr>
              <p:spPr bwMode="auto">
                <a:xfrm>
                  <a:off x="265" y="860"/>
                  <a:ext cx="65" cy="134"/>
                </a:xfrm>
                <a:custGeom>
                  <a:avLst/>
                  <a:gdLst>
                    <a:gd name="T0" fmla="*/ 1 w 114"/>
                    <a:gd name="T1" fmla="*/ 0 h 228"/>
                    <a:gd name="T2" fmla="*/ 0 w 114"/>
                    <a:gd name="T3" fmla="*/ 46 h 228"/>
                    <a:gd name="T4" fmla="*/ 21 w 114"/>
                    <a:gd name="T5" fmla="*/ 0 h 228"/>
                    <a:gd name="T6" fmla="*/ 0 60000 65536"/>
                    <a:gd name="T7" fmla="*/ 0 60000 65536"/>
                    <a:gd name="T8" fmla="*/ 0 60000 65536"/>
                  </a:gdLst>
                  <a:ahLst/>
                  <a:cxnLst>
                    <a:cxn ang="T6">
                      <a:pos x="T0" y="T1"/>
                    </a:cxn>
                    <a:cxn ang="T7">
                      <a:pos x="T2" y="T3"/>
                    </a:cxn>
                    <a:cxn ang="T8">
                      <a:pos x="T4" y="T5"/>
                    </a:cxn>
                  </a:cxnLst>
                  <a:rect l="0" t="0" r="r" b="b"/>
                  <a:pathLst>
                    <a:path w="114" h="228">
                      <a:moveTo>
                        <a:pt x="7" y="0"/>
                      </a:moveTo>
                      <a:lnTo>
                        <a:pt x="0" y="228"/>
                      </a:lnTo>
                      <a:lnTo>
                        <a:pt x="1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906" name="Freeform 73"/>
                <p:cNvSpPr>
                  <a:spLocks/>
                </p:cNvSpPr>
                <p:nvPr/>
              </p:nvSpPr>
              <p:spPr bwMode="auto">
                <a:xfrm>
                  <a:off x="1662" y="1125"/>
                  <a:ext cx="61" cy="130"/>
                </a:xfrm>
                <a:custGeom>
                  <a:avLst/>
                  <a:gdLst>
                    <a:gd name="T0" fmla="*/ 0 w 105"/>
                    <a:gd name="T1" fmla="*/ 42 h 228"/>
                    <a:gd name="T2" fmla="*/ 12 w 105"/>
                    <a:gd name="T3" fmla="*/ 0 h 228"/>
                    <a:gd name="T4" fmla="*/ 20 w 105"/>
                    <a:gd name="T5" fmla="*/ 0 h 228"/>
                    <a:gd name="T6" fmla="*/ 0 60000 65536"/>
                    <a:gd name="T7" fmla="*/ 0 60000 65536"/>
                    <a:gd name="T8" fmla="*/ 0 60000 65536"/>
                  </a:gdLst>
                  <a:ahLst/>
                  <a:cxnLst>
                    <a:cxn ang="T6">
                      <a:pos x="T0" y="T1"/>
                    </a:cxn>
                    <a:cxn ang="T7">
                      <a:pos x="T2" y="T3"/>
                    </a:cxn>
                    <a:cxn ang="T8">
                      <a:pos x="T4" y="T5"/>
                    </a:cxn>
                  </a:cxnLst>
                  <a:rect l="0" t="0" r="r" b="b"/>
                  <a:pathLst>
                    <a:path w="105" h="228">
                      <a:moveTo>
                        <a:pt x="0" y="228"/>
                      </a:moveTo>
                      <a:lnTo>
                        <a:pt x="62" y="0"/>
                      </a:lnTo>
                      <a:lnTo>
                        <a:pt x="10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907" name="Freeform 74"/>
                <p:cNvSpPr>
                  <a:spLocks/>
                </p:cNvSpPr>
                <p:nvPr/>
              </p:nvSpPr>
              <p:spPr bwMode="auto">
                <a:xfrm>
                  <a:off x="1702" y="1125"/>
                  <a:ext cx="41" cy="73"/>
                </a:xfrm>
                <a:custGeom>
                  <a:avLst/>
                  <a:gdLst>
                    <a:gd name="T0" fmla="*/ 0 w 65"/>
                    <a:gd name="T1" fmla="*/ 24 h 127"/>
                    <a:gd name="T2" fmla="*/ 4 w 65"/>
                    <a:gd name="T3" fmla="*/ 24 h 127"/>
                    <a:gd name="T4" fmla="*/ 8 w 65"/>
                    <a:gd name="T5" fmla="*/ 22 h 127"/>
                    <a:gd name="T6" fmla="*/ 11 w 65"/>
                    <a:gd name="T7" fmla="*/ 19 h 127"/>
                    <a:gd name="T8" fmla="*/ 14 w 65"/>
                    <a:gd name="T9" fmla="*/ 16 h 127"/>
                    <a:gd name="T10" fmla="*/ 16 w 65"/>
                    <a:gd name="T11" fmla="*/ 12 h 127"/>
                    <a:gd name="T12" fmla="*/ 16 w 65"/>
                    <a:gd name="T13" fmla="*/ 8 h 127"/>
                    <a:gd name="T14" fmla="*/ 16 w 65"/>
                    <a:gd name="T15" fmla="*/ 5 h 127"/>
                    <a:gd name="T16" fmla="*/ 15 w 65"/>
                    <a:gd name="T17" fmla="*/ 2 h 127"/>
                    <a:gd name="T18" fmla="*/ 12 w 65"/>
                    <a:gd name="T19" fmla="*/ 1 h 127"/>
                    <a:gd name="T20" fmla="*/ 8 w 65"/>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5" h="127">
                      <a:moveTo>
                        <a:pt x="0" y="127"/>
                      </a:moveTo>
                      <a:lnTo>
                        <a:pt x="15" y="123"/>
                      </a:lnTo>
                      <a:lnTo>
                        <a:pt x="30" y="114"/>
                      </a:lnTo>
                      <a:lnTo>
                        <a:pt x="44" y="100"/>
                      </a:lnTo>
                      <a:lnTo>
                        <a:pt x="55" y="83"/>
                      </a:lnTo>
                      <a:lnTo>
                        <a:pt x="62" y="63"/>
                      </a:lnTo>
                      <a:lnTo>
                        <a:pt x="65" y="44"/>
                      </a:lnTo>
                      <a:lnTo>
                        <a:pt x="63" y="25"/>
                      </a:lnTo>
                      <a:lnTo>
                        <a:pt x="58" y="12"/>
                      </a:lnTo>
                      <a:lnTo>
                        <a:pt x="47" y="3"/>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908" name="Line 75"/>
                <p:cNvSpPr>
                  <a:spLocks noChangeShapeType="1"/>
                </p:cNvSpPr>
                <p:nvPr/>
              </p:nvSpPr>
              <p:spPr bwMode="auto">
                <a:xfrm flipH="1">
                  <a:off x="1678" y="1198"/>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09" name="Line 76"/>
                <p:cNvSpPr>
                  <a:spLocks noChangeShapeType="1"/>
                </p:cNvSpPr>
                <p:nvPr/>
              </p:nvSpPr>
              <p:spPr bwMode="auto">
                <a:xfrm>
                  <a:off x="607" y="2635"/>
                  <a:ext cx="2016" cy="8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10" name="Line 77"/>
                <p:cNvSpPr>
                  <a:spLocks noChangeShapeType="1"/>
                </p:cNvSpPr>
                <p:nvPr/>
              </p:nvSpPr>
              <p:spPr bwMode="auto">
                <a:xfrm flipV="1">
                  <a:off x="607" y="1035"/>
                  <a:ext cx="1083" cy="16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11" name="Line 78"/>
                <p:cNvSpPr>
                  <a:spLocks noChangeShapeType="1"/>
                </p:cNvSpPr>
                <p:nvPr/>
              </p:nvSpPr>
              <p:spPr bwMode="auto">
                <a:xfrm>
                  <a:off x="1690" y="1035"/>
                  <a:ext cx="2016" cy="8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912" name="Line 79"/>
                <p:cNvSpPr>
                  <a:spLocks noChangeShapeType="1"/>
                </p:cNvSpPr>
                <p:nvPr/>
              </p:nvSpPr>
              <p:spPr bwMode="auto">
                <a:xfrm flipV="1">
                  <a:off x="2623" y="1890"/>
                  <a:ext cx="1083" cy="1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18868" name="Group 80"/>
            <p:cNvGrpSpPr>
              <a:grpSpLocks/>
            </p:cNvGrpSpPr>
            <p:nvPr/>
          </p:nvGrpSpPr>
          <p:grpSpPr bwMode="auto">
            <a:xfrm>
              <a:off x="469" y="876"/>
              <a:ext cx="912" cy="1226"/>
              <a:chOff x="469" y="876"/>
              <a:chExt cx="912" cy="1226"/>
            </a:xfrm>
          </p:grpSpPr>
          <p:sp>
            <p:nvSpPr>
              <p:cNvPr id="118889" name="Line 81"/>
              <p:cNvSpPr>
                <a:spLocks noChangeShapeType="1"/>
              </p:cNvSpPr>
              <p:nvPr/>
            </p:nvSpPr>
            <p:spPr bwMode="auto">
              <a:xfrm flipV="1">
                <a:off x="1295" y="1971"/>
                <a:ext cx="37"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90" name="Line 82"/>
              <p:cNvSpPr>
                <a:spLocks noChangeShapeType="1"/>
              </p:cNvSpPr>
              <p:nvPr/>
            </p:nvSpPr>
            <p:spPr bwMode="auto">
              <a:xfrm flipH="1">
                <a:off x="1307" y="1971"/>
                <a:ext cx="74"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91" name="Line 83"/>
              <p:cNvSpPr>
                <a:spLocks noChangeShapeType="1"/>
              </p:cNvSpPr>
              <p:nvPr/>
            </p:nvSpPr>
            <p:spPr bwMode="auto">
              <a:xfrm>
                <a:off x="1336" y="2020"/>
                <a:ext cx="12"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92" name="Line 84"/>
              <p:cNvSpPr>
                <a:spLocks noChangeShapeType="1"/>
              </p:cNvSpPr>
              <p:nvPr/>
            </p:nvSpPr>
            <p:spPr bwMode="auto">
              <a:xfrm>
                <a:off x="469" y="941"/>
                <a:ext cx="785" cy="114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93" name="Freeform 85"/>
              <p:cNvSpPr>
                <a:spLocks/>
              </p:cNvSpPr>
              <p:nvPr/>
            </p:nvSpPr>
            <p:spPr bwMode="auto">
              <a:xfrm>
                <a:off x="595" y="876"/>
                <a:ext cx="41" cy="135"/>
              </a:xfrm>
              <a:custGeom>
                <a:avLst/>
                <a:gdLst>
                  <a:gd name="T0" fmla="*/ 12 w 70"/>
                  <a:gd name="T1" fmla="*/ 0 h 228"/>
                  <a:gd name="T2" fmla="*/ 0 w 70"/>
                  <a:gd name="T3" fmla="*/ 47 h 228"/>
                  <a:gd name="T4" fmla="*/ 14 w 70"/>
                  <a:gd name="T5" fmla="*/ 47 h 228"/>
                  <a:gd name="T6" fmla="*/ 0 60000 65536"/>
                  <a:gd name="T7" fmla="*/ 0 60000 65536"/>
                  <a:gd name="T8" fmla="*/ 0 60000 65536"/>
                </a:gdLst>
                <a:ahLst/>
                <a:cxnLst>
                  <a:cxn ang="T6">
                    <a:pos x="T0" y="T1"/>
                  </a:cxn>
                  <a:cxn ang="T7">
                    <a:pos x="T2" y="T3"/>
                  </a:cxn>
                  <a:cxn ang="T8">
                    <a:pos x="T4" y="T5"/>
                  </a:cxn>
                </a:cxnLst>
                <a:rect l="0" t="0" r="r" b="b"/>
                <a:pathLst>
                  <a:path w="70" h="228">
                    <a:moveTo>
                      <a:pt x="61" y="0"/>
                    </a:moveTo>
                    <a:lnTo>
                      <a:pt x="0" y="228"/>
                    </a:lnTo>
                    <a:lnTo>
                      <a:pt x="70"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18869" name="Group 86"/>
            <p:cNvGrpSpPr>
              <a:grpSpLocks/>
            </p:cNvGrpSpPr>
            <p:nvPr/>
          </p:nvGrpSpPr>
          <p:grpSpPr bwMode="auto">
            <a:xfrm>
              <a:off x="1311" y="1691"/>
              <a:ext cx="1670" cy="854"/>
              <a:chOff x="1311" y="1691"/>
              <a:chExt cx="1670" cy="854"/>
            </a:xfrm>
          </p:grpSpPr>
          <p:sp>
            <p:nvSpPr>
              <p:cNvPr id="118884" name="Freeform 87"/>
              <p:cNvSpPr>
                <a:spLocks/>
              </p:cNvSpPr>
              <p:nvPr/>
            </p:nvSpPr>
            <p:spPr bwMode="auto">
              <a:xfrm>
                <a:off x="1311" y="1691"/>
                <a:ext cx="66" cy="134"/>
              </a:xfrm>
              <a:custGeom>
                <a:avLst/>
                <a:gdLst>
                  <a:gd name="T0" fmla="*/ 0 w 114"/>
                  <a:gd name="T1" fmla="*/ 46 h 228"/>
                  <a:gd name="T2" fmla="*/ 22 w 114"/>
                  <a:gd name="T3" fmla="*/ 0 h 228"/>
                  <a:gd name="T4" fmla="*/ 21 w 114"/>
                  <a:gd name="T5" fmla="*/ 46 h 228"/>
                  <a:gd name="T6" fmla="*/ 0 60000 65536"/>
                  <a:gd name="T7" fmla="*/ 0 60000 65536"/>
                  <a:gd name="T8" fmla="*/ 0 60000 65536"/>
                </a:gdLst>
                <a:ahLst/>
                <a:cxnLst>
                  <a:cxn ang="T6">
                    <a:pos x="T0" y="T1"/>
                  </a:cxn>
                  <a:cxn ang="T7">
                    <a:pos x="T2" y="T3"/>
                  </a:cxn>
                  <a:cxn ang="T8">
                    <a:pos x="T4" y="T5"/>
                  </a:cxn>
                </a:cxnLst>
                <a:rect l="0" t="0" r="r" b="b"/>
                <a:pathLst>
                  <a:path w="114" h="228">
                    <a:moveTo>
                      <a:pt x="0" y="228"/>
                    </a:moveTo>
                    <a:lnTo>
                      <a:pt x="114" y="0"/>
                    </a:lnTo>
                    <a:lnTo>
                      <a:pt x="107"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85" name="Line 88"/>
              <p:cNvSpPr>
                <a:spLocks noChangeShapeType="1"/>
              </p:cNvSpPr>
              <p:nvPr/>
            </p:nvSpPr>
            <p:spPr bwMode="auto">
              <a:xfrm flipH="1">
                <a:off x="1328" y="1784"/>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86" name="Freeform 89"/>
              <p:cNvSpPr>
                <a:spLocks/>
              </p:cNvSpPr>
              <p:nvPr/>
            </p:nvSpPr>
            <p:spPr bwMode="auto">
              <a:xfrm>
                <a:off x="2908" y="2444"/>
                <a:ext cx="61" cy="73"/>
              </a:xfrm>
              <a:custGeom>
                <a:avLst/>
                <a:gdLst>
                  <a:gd name="T0" fmla="*/ 0 w 109"/>
                  <a:gd name="T1" fmla="*/ 24 h 127"/>
                  <a:gd name="T2" fmla="*/ 8 w 109"/>
                  <a:gd name="T3" fmla="*/ 24 h 127"/>
                  <a:gd name="T4" fmla="*/ 10 w 109"/>
                  <a:gd name="T5" fmla="*/ 24 h 127"/>
                  <a:gd name="T6" fmla="*/ 13 w 109"/>
                  <a:gd name="T7" fmla="*/ 22 h 127"/>
                  <a:gd name="T8" fmla="*/ 15 w 109"/>
                  <a:gd name="T9" fmla="*/ 19 h 127"/>
                  <a:gd name="T10" fmla="*/ 17 w 109"/>
                  <a:gd name="T11" fmla="*/ 16 h 127"/>
                  <a:gd name="T12" fmla="*/ 18 w 109"/>
                  <a:gd name="T13" fmla="*/ 12 h 127"/>
                  <a:gd name="T14" fmla="*/ 19 w 109"/>
                  <a:gd name="T15" fmla="*/ 9 h 127"/>
                  <a:gd name="T16" fmla="*/ 19 w 109"/>
                  <a:gd name="T17" fmla="*/ 5 h 127"/>
                  <a:gd name="T18" fmla="*/ 18 w 109"/>
                  <a:gd name="T19" fmla="*/ 2 h 127"/>
                  <a:gd name="T20" fmla="*/ 16 w 109"/>
                  <a:gd name="T21" fmla="*/ 1 h 127"/>
                  <a:gd name="T22" fmla="*/ 14 w 109"/>
                  <a:gd name="T23" fmla="*/ 0 h 127"/>
                  <a:gd name="T24" fmla="*/ 6 w 109"/>
                  <a:gd name="T25" fmla="*/ 0 h 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9" h="127">
                    <a:moveTo>
                      <a:pt x="0" y="127"/>
                    </a:moveTo>
                    <a:lnTo>
                      <a:pt x="44" y="127"/>
                    </a:lnTo>
                    <a:lnTo>
                      <a:pt x="59" y="124"/>
                    </a:lnTo>
                    <a:lnTo>
                      <a:pt x="74" y="115"/>
                    </a:lnTo>
                    <a:lnTo>
                      <a:pt x="87" y="101"/>
                    </a:lnTo>
                    <a:lnTo>
                      <a:pt x="98" y="83"/>
                    </a:lnTo>
                    <a:lnTo>
                      <a:pt x="106" y="64"/>
                    </a:lnTo>
                    <a:lnTo>
                      <a:pt x="109" y="45"/>
                    </a:lnTo>
                    <a:lnTo>
                      <a:pt x="107" y="27"/>
                    </a:lnTo>
                    <a:lnTo>
                      <a:pt x="101" y="13"/>
                    </a:lnTo>
                    <a:lnTo>
                      <a:pt x="91" y="3"/>
                    </a:lnTo>
                    <a:lnTo>
                      <a:pt x="78" y="0"/>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87" name="Freeform 90"/>
              <p:cNvSpPr>
                <a:spLocks/>
              </p:cNvSpPr>
              <p:nvPr/>
            </p:nvSpPr>
            <p:spPr bwMode="auto">
              <a:xfrm>
                <a:off x="2908" y="2387"/>
                <a:ext cx="73" cy="130"/>
              </a:xfrm>
              <a:custGeom>
                <a:avLst/>
                <a:gdLst>
                  <a:gd name="T0" fmla="*/ 14 w 130"/>
                  <a:gd name="T1" fmla="*/ 19 h 228"/>
                  <a:gd name="T2" fmla="*/ 16 w 130"/>
                  <a:gd name="T3" fmla="*/ 18 h 228"/>
                  <a:gd name="T4" fmla="*/ 19 w 130"/>
                  <a:gd name="T5" fmla="*/ 17 h 228"/>
                  <a:gd name="T6" fmla="*/ 21 w 130"/>
                  <a:gd name="T7" fmla="*/ 13 h 228"/>
                  <a:gd name="T8" fmla="*/ 22 w 130"/>
                  <a:gd name="T9" fmla="*/ 10 h 228"/>
                  <a:gd name="T10" fmla="*/ 23 w 130"/>
                  <a:gd name="T11" fmla="*/ 6 h 228"/>
                  <a:gd name="T12" fmla="*/ 22 w 130"/>
                  <a:gd name="T13" fmla="*/ 3 h 228"/>
                  <a:gd name="T14" fmla="*/ 21 w 130"/>
                  <a:gd name="T15" fmla="*/ 1 h 228"/>
                  <a:gd name="T16" fmla="*/ 19 w 130"/>
                  <a:gd name="T17" fmla="*/ 0 h 228"/>
                  <a:gd name="T18" fmla="*/ 11 w 130"/>
                  <a:gd name="T19" fmla="*/ 0 h 228"/>
                  <a:gd name="T20" fmla="*/ 0 w 130"/>
                  <a:gd name="T21" fmla="*/ 42 h 2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 h="228">
                    <a:moveTo>
                      <a:pt x="78" y="101"/>
                    </a:moveTo>
                    <a:lnTo>
                      <a:pt x="93" y="98"/>
                    </a:lnTo>
                    <a:lnTo>
                      <a:pt x="108" y="87"/>
                    </a:lnTo>
                    <a:lnTo>
                      <a:pt x="119" y="70"/>
                    </a:lnTo>
                    <a:lnTo>
                      <a:pt x="127" y="51"/>
                    </a:lnTo>
                    <a:lnTo>
                      <a:pt x="130" y="32"/>
                    </a:lnTo>
                    <a:lnTo>
                      <a:pt x="127" y="15"/>
                    </a:lnTo>
                    <a:lnTo>
                      <a:pt x="118" y="4"/>
                    </a:lnTo>
                    <a:lnTo>
                      <a:pt x="106" y="0"/>
                    </a:lnTo>
                    <a:lnTo>
                      <a:pt x="61" y="0"/>
                    </a:lnTo>
                    <a:lnTo>
                      <a:pt x="0"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88" name="Line 91"/>
              <p:cNvSpPr>
                <a:spLocks noChangeShapeType="1"/>
              </p:cNvSpPr>
              <p:nvPr/>
            </p:nvSpPr>
            <p:spPr bwMode="auto">
              <a:xfrm>
                <a:off x="1336" y="1890"/>
                <a:ext cx="1539" cy="65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8870" name="Group 92"/>
            <p:cNvGrpSpPr>
              <a:grpSpLocks/>
            </p:cNvGrpSpPr>
            <p:nvPr/>
          </p:nvGrpSpPr>
          <p:grpSpPr bwMode="auto">
            <a:xfrm>
              <a:off x="1649" y="1544"/>
              <a:ext cx="835" cy="1246"/>
              <a:chOff x="1649" y="1544"/>
              <a:chExt cx="835" cy="1246"/>
            </a:xfrm>
          </p:grpSpPr>
          <p:sp>
            <p:nvSpPr>
              <p:cNvPr id="118877" name="Line 93"/>
              <p:cNvSpPr>
                <a:spLocks noChangeShapeType="1"/>
              </p:cNvSpPr>
              <p:nvPr/>
            </p:nvSpPr>
            <p:spPr bwMode="auto">
              <a:xfrm flipH="1">
                <a:off x="2386" y="1678"/>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78" name="Freeform 94"/>
              <p:cNvSpPr>
                <a:spLocks/>
              </p:cNvSpPr>
              <p:nvPr/>
            </p:nvSpPr>
            <p:spPr bwMode="auto">
              <a:xfrm>
                <a:off x="2370" y="1642"/>
                <a:ext cx="16" cy="36"/>
              </a:xfrm>
              <a:custGeom>
                <a:avLst/>
                <a:gdLst>
                  <a:gd name="T0" fmla="*/ 1 w 28"/>
                  <a:gd name="T1" fmla="*/ 0 h 58"/>
                  <a:gd name="T2" fmla="*/ 0 w 28"/>
                  <a:gd name="T3" fmla="*/ 4 h 58"/>
                  <a:gd name="T4" fmla="*/ 1 w 28"/>
                  <a:gd name="T5" fmla="*/ 8 h 58"/>
                  <a:gd name="T6" fmla="*/ 1 w 28"/>
                  <a:gd name="T7" fmla="*/ 11 h 58"/>
                  <a:gd name="T8" fmla="*/ 3 w 28"/>
                  <a:gd name="T9" fmla="*/ 13 h 58"/>
                  <a:gd name="T10" fmla="*/ 5 w 28"/>
                  <a:gd name="T11" fmla="*/ 14 h 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 h="58">
                    <a:moveTo>
                      <a:pt x="3" y="0"/>
                    </a:moveTo>
                    <a:lnTo>
                      <a:pt x="0" y="18"/>
                    </a:lnTo>
                    <a:lnTo>
                      <a:pt x="1" y="34"/>
                    </a:lnTo>
                    <a:lnTo>
                      <a:pt x="7" y="47"/>
                    </a:lnTo>
                    <a:lnTo>
                      <a:pt x="16" y="54"/>
                    </a:lnTo>
                    <a:lnTo>
                      <a:pt x="28"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79" name="Line 95"/>
              <p:cNvSpPr>
                <a:spLocks noChangeShapeType="1"/>
              </p:cNvSpPr>
              <p:nvPr/>
            </p:nvSpPr>
            <p:spPr bwMode="auto">
              <a:xfrm flipV="1">
                <a:off x="2374" y="1577"/>
                <a:ext cx="16"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80" name="Freeform 96"/>
              <p:cNvSpPr>
                <a:spLocks/>
              </p:cNvSpPr>
              <p:nvPr/>
            </p:nvSpPr>
            <p:spPr bwMode="auto">
              <a:xfrm>
                <a:off x="2390" y="1544"/>
                <a:ext cx="33" cy="33"/>
              </a:xfrm>
              <a:custGeom>
                <a:avLst/>
                <a:gdLst>
                  <a:gd name="T0" fmla="*/ 11 w 56"/>
                  <a:gd name="T1" fmla="*/ 0 h 56"/>
                  <a:gd name="T2" fmla="*/ 9 w 56"/>
                  <a:gd name="T3" fmla="*/ 1 h 56"/>
                  <a:gd name="T4" fmla="*/ 6 w 56"/>
                  <a:gd name="T5" fmla="*/ 2 h 56"/>
                  <a:gd name="T6" fmla="*/ 4 w 56"/>
                  <a:gd name="T7" fmla="*/ 5 h 56"/>
                  <a:gd name="T8" fmla="*/ 1 w 56"/>
                  <a:gd name="T9" fmla="*/ 8 h 56"/>
                  <a:gd name="T10" fmla="*/ 0 w 56"/>
                  <a:gd name="T11" fmla="*/ 11 h 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 h="56">
                    <a:moveTo>
                      <a:pt x="56" y="0"/>
                    </a:moveTo>
                    <a:lnTo>
                      <a:pt x="43" y="2"/>
                    </a:lnTo>
                    <a:lnTo>
                      <a:pt x="29" y="10"/>
                    </a:lnTo>
                    <a:lnTo>
                      <a:pt x="17" y="23"/>
                    </a:lnTo>
                    <a:lnTo>
                      <a:pt x="7" y="39"/>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81" name="Line 97"/>
              <p:cNvSpPr>
                <a:spLocks noChangeShapeType="1"/>
              </p:cNvSpPr>
              <p:nvPr/>
            </p:nvSpPr>
            <p:spPr bwMode="auto">
              <a:xfrm>
                <a:off x="2423" y="1544"/>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82" name="Freeform 98"/>
              <p:cNvSpPr>
                <a:spLocks/>
              </p:cNvSpPr>
              <p:nvPr/>
            </p:nvSpPr>
            <p:spPr bwMode="auto">
              <a:xfrm>
                <a:off x="1649" y="2659"/>
                <a:ext cx="78" cy="131"/>
              </a:xfrm>
              <a:custGeom>
                <a:avLst/>
                <a:gdLst>
                  <a:gd name="T0" fmla="*/ 0 w 134"/>
                  <a:gd name="T1" fmla="*/ 43 h 228"/>
                  <a:gd name="T2" fmla="*/ 8 w 134"/>
                  <a:gd name="T3" fmla="*/ 43 h 228"/>
                  <a:gd name="T4" fmla="*/ 11 w 134"/>
                  <a:gd name="T5" fmla="*/ 43 h 228"/>
                  <a:gd name="T6" fmla="*/ 14 w 134"/>
                  <a:gd name="T7" fmla="*/ 41 h 228"/>
                  <a:gd name="T8" fmla="*/ 17 w 134"/>
                  <a:gd name="T9" fmla="*/ 38 h 228"/>
                  <a:gd name="T10" fmla="*/ 20 w 134"/>
                  <a:gd name="T11" fmla="*/ 34 h 228"/>
                  <a:gd name="T12" fmla="*/ 21 w 134"/>
                  <a:gd name="T13" fmla="*/ 30 h 228"/>
                  <a:gd name="T14" fmla="*/ 26 w 134"/>
                  <a:gd name="T15" fmla="*/ 13 h 228"/>
                  <a:gd name="T16" fmla="*/ 26 w 134"/>
                  <a:gd name="T17" fmla="*/ 9 h 228"/>
                  <a:gd name="T18" fmla="*/ 26 w 134"/>
                  <a:gd name="T19" fmla="*/ 6 h 228"/>
                  <a:gd name="T20" fmla="*/ 24 w 134"/>
                  <a:gd name="T21" fmla="*/ 2 h 228"/>
                  <a:gd name="T22" fmla="*/ 23 w 134"/>
                  <a:gd name="T23" fmla="*/ 1 h 228"/>
                  <a:gd name="T24" fmla="*/ 20 w 134"/>
                  <a:gd name="T25" fmla="*/ 0 h 228"/>
                  <a:gd name="T26" fmla="*/ 12 w 134"/>
                  <a:gd name="T27" fmla="*/ 0 h 228"/>
                  <a:gd name="T28" fmla="*/ 0 w 134"/>
                  <a:gd name="T29" fmla="*/ 43 h 2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4" h="228">
                    <a:moveTo>
                      <a:pt x="0" y="228"/>
                    </a:moveTo>
                    <a:lnTo>
                      <a:pt x="40" y="228"/>
                    </a:lnTo>
                    <a:lnTo>
                      <a:pt x="56" y="225"/>
                    </a:lnTo>
                    <a:lnTo>
                      <a:pt x="72" y="215"/>
                    </a:lnTo>
                    <a:lnTo>
                      <a:pt x="87" y="199"/>
                    </a:lnTo>
                    <a:lnTo>
                      <a:pt x="99" y="180"/>
                    </a:lnTo>
                    <a:lnTo>
                      <a:pt x="107" y="159"/>
                    </a:lnTo>
                    <a:lnTo>
                      <a:pt x="131" y="70"/>
                    </a:lnTo>
                    <a:lnTo>
                      <a:pt x="134" y="48"/>
                    </a:lnTo>
                    <a:lnTo>
                      <a:pt x="133" y="29"/>
                    </a:lnTo>
                    <a:lnTo>
                      <a:pt x="126" y="13"/>
                    </a:lnTo>
                    <a:lnTo>
                      <a:pt x="115" y="4"/>
                    </a:lnTo>
                    <a:lnTo>
                      <a:pt x="101" y="0"/>
                    </a:lnTo>
                    <a:lnTo>
                      <a:pt x="60" y="0"/>
                    </a:lnTo>
                    <a:lnTo>
                      <a:pt x="0" y="22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83" name="Line 99"/>
              <p:cNvSpPr>
                <a:spLocks noChangeShapeType="1"/>
              </p:cNvSpPr>
              <p:nvPr/>
            </p:nvSpPr>
            <p:spPr bwMode="auto">
              <a:xfrm flipV="1">
                <a:off x="1767" y="1703"/>
                <a:ext cx="717" cy="105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8871" name="Group 104"/>
            <p:cNvGrpSpPr>
              <a:grpSpLocks/>
            </p:cNvGrpSpPr>
            <p:nvPr/>
          </p:nvGrpSpPr>
          <p:grpSpPr bwMode="auto">
            <a:xfrm>
              <a:off x="1254" y="2089"/>
              <a:ext cx="334" cy="473"/>
              <a:chOff x="1254" y="2089"/>
              <a:chExt cx="334" cy="473"/>
            </a:xfrm>
          </p:grpSpPr>
          <p:sp>
            <p:nvSpPr>
              <p:cNvPr id="118875" name="Line 105"/>
              <p:cNvSpPr>
                <a:spLocks noChangeShapeType="1"/>
              </p:cNvSpPr>
              <p:nvPr/>
            </p:nvSpPr>
            <p:spPr bwMode="auto">
              <a:xfrm>
                <a:off x="1254" y="2089"/>
                <a:ext cx="306" cy="4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76" name="Freeform 106"/>
              <p:cNvSpPr>
                <a:spLocks/>
              </p:cNvSpPr>
              <p:nvPr/>
            </p:nvSpPr>
            <p:spPr bwMode="auto">
              <a:xfrm>
                <a:off x="1531" y="2505"/>
                <a:ext cx="57" cy="57"/>
              </a:xfrm>
              <a:custGeom>
                <a:avLst/>
                <a:gdLst>
                  <a:gd name="T0" fmla="*/ 18 w 101"/>
                  <a:gd name="T1" fmla="*/ 9 h 101"/>
                  <a:gd name="T2" fmla="*/ 17 w 101"/>
                  <a:gd name="T3" fmla="*/ 6 h 101"/>
                  <a:gd name="T4" fmla="*/ 16 w 101"/>
                  <a:gd name="T5" fmla="*/ 3 h 101"/>
                  <a:gd name="T6" fmla="*/ 12 w 101"/>
                  <a:gd name="T7" fmla="*/ 1 h 101"/>
                  <a:gd name="T8" fmla="*/ 9 w 101"/>
                  <a:gd name="T9" fmla="*/ 0 h 101"/>
                  <a:gd name="T10" fmla="*/ 6 w 101"/>
                  <a:gd name="T11" fmla="*/ 1 h 101"/>
                  <a:gd name="T12" fmla="*/ 3 w 101"/>
                  <a:gd name="T13" fmla="*/ 3 h 101"/>
                  <a:gd name="T14" fmla="*/ 1 w 101"/>
                  <a:gd name="T15" fmla="*/ 6 h 101"/>
                  <a:gd name="T16" fmla="*/ 0 w 101"/>
                  <a:gd name="T17" fmla="*/ 9 h 101"/>
                  <a:gd name="T18" fmla="*/ 1 w 101"/>
                  <a:gd name="T19" fmla="*/ 13 h 101"/>
                  <a:gd name="T20" fmla="*/ 3 w 101"/>
                  <a:gd name="T21" fmla="*/ 16 h 101"/>
                  <a:gd name="T22" fmla="*/ 6 w 101"/>
                  <a:gd name="T23" fmla="*/ 17 h 101"/>
                  <a:gd name="T24" fmla="*/ 9 w 101"/>
                  <a:gd name="T25" fmla="*/ 18 h 101"/>
                  <a:gd name="T26" fmla="*/ 12 w 101"/>
                  <a:gd name="T27" fmla="*/ 17 h 101"/>
                  <a:gd name="T28" fmla="*/ 16 w 101"/>
                  <a:gd name="T29" fmla="*/ 16 h 101"/>
                  <a:gd name="T30" fmla="*/ 17 w 101"/>
                  <a:gd name="T31" fmla="*/ 13 h 101"/>
                  <a:gd name="T32" fmla="*/ 18 w 101"/>
                  <a:gd name="T33" fmla="*/ 9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1" h="101">
                    <a:moveTo>
                      <a:pt x="101" y="51"/>
                    </a:moveTo>
                    <a:lnTo>
                      <a:pt x="97" y="32"/>
                    </a:lnTo>
                    <a:lnTo>
                      <a:pt x="86" y="15"/>
                    </a:lnTo>
                    <a:lnTo>
                      <a:pt x="69" y="5"/>
                    </a:lnTo>
                    <a:lnTo>
                      <a:pt x="50" y="0"/>
                    </a:lnTo>
                    <a:lnTo>
                      <a:pt x="31" y="5"/>
                    </a:lnTo>
                    <a:lnTo>
                      <a:pt x="15" y="15"/>
                    </a:lnTo>
                    <a:lnTo>
                      <a:pt x="3" y="32"/>
                    </a:lnTo>
                    <a:lnTo>
                      <a:pt x="0" y="51"/>
                    </a:lnTo>
                    <a:lnTo>
                      <a:pt x="3" y="71"/>
                    </a:lnTo>
                    <a:lnTo>
                      <a:pt x="15" y="87"/>
                    </a:lnTo>
                    <a:lnTo>
                      <a:pt x="31" y="98"/>
                    </a:lnTo>
                    <a:lnTo>
                      <a:pt x="50" y="101"/>
                    </a:lnTo>
                    <a:lnTo>
                      <a:pt x="69" y="98"/>
                    </a:lnTo>
                    <a:lnTo>
                      <a:pt x="86" y="87"/>
                    </a:lnTo>
                    <a:lnTo>
                      <a:pt x="97" y="71"/>
                    </a:lnTo>
                    <a:lnTo>
                      <a:pt x="101" y="51"/>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118872" name="Group 117"/>
            <p:cNvGrpSpPr>
              <a:grpSpLocks/>
            </p:cNvGrpSpPr>
            <p:nvPr/>
          </p:nvGrpSpPr>
          <p:grpSpPr bwMode="auto">
            <a:xfrm>
              <a:off x="2077" y="2309"/>
              <a:ext cx="77" cy="135"/>
              <a:chOff x="2077" y="2309"/>
              <a:chExt cx="77" cy="135"/>
            </a:xfrm>
          </p:grpSpPr>
          <p:sp>
            <p:nvSpPr>
              <p:cNvPr id="118873" name="Freeform 118"/>
              <p:cNvSpPr>
                <a:spLocks/>
              </p:cNvSpPr>
              <p:nvPr/>
            </p:nvSpPr>
            <p:spPr bwMode="auto">
              <a:xfrm>
                <a:off x="2077" y="2309"/>
                <a:ext cx="77" cy="135"/>
              </a:xfrm>
              <a:custGeom>
                <a:avLst/>
                <a:gdLst>
                  <a:gd name="T0" fmla="*/ 14 w 132"/>
                  <a:gd name="T1" fmla="*/ 47 h 229"/>
                  <a:gd name="T2" fmla="*/ 0 w 132"/>
                  <a:gd name="T3" fmla="*/ 47 h 229"/>
                  <a:gd name="T4" fmla="*/ 12 w 132"/>
                  <a:gd name="T5" fmla="*/ 0 h 229"/>
                  <a:gd name="T6" fmla="*/ 26 w 132"/>
                  <a:gd name="T7" fmla="*/ 0 h 2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2" h="229">
                    <a:moveTo>
                      <a:pt x="71" y="229"/>
                    </a:moveTo>
                    <a:lnTo>
                      <a:pt x="0" y="229"/>
                    </a:lnTo>
                    <a:lnTo>
                      <a:pt x="61" y="0"/>
                    </a:lnTo>
                    <a:lnTo>
                      <a:pt x="13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74" name="Line 119"/>
              <p:cNvSpPr>
                <a:spLocks noChangeShapeType="1"/>
              </p:cNvSpPr>
              <p:nvPr/>
            </p:nvSpPr>
            <p:spPr bwMode="auto">
              <a:xfrm flipH="1">
                <a:off x="2097" y="2370"/>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00567" name="Group 183"/>
          <p:cNvGrpSpPr>
            <a:grpSpLocks/>
          </p:cNvGrpSpPr>
          <p:nvPr/>
        </p:nvGrpSpPr>
        <p:grpSpPr bwMode="auto">
          <a:xfrm>
            <a:off x="5345113" y="2170113"/>
            <a:ext cx="3330575" cy="3890962"/>
            <a:chOff x="1746" y="902"/>
            <a:chExt cx="2098" cy="2451"/>
          </a:xfrm>
        </p:grpSpPr>
        <p:sp>
          <p:nvSpPr>
            <p:cNvPr id="118816" name="Line 184"/>
            <p:cNvSpPr>
              <a:spLocks noChangeShapeType="1"/>
            </p:cNvSpPr>
            <p:nvPr/>
          </p:nvSpPr>
          <p:spPr bwMode="auto">
            <a:xfrm>
              <a:off x="1746" y="2016"/>
              <a:ext cx="209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8817" name="Group 185"/>
            <p:cNvGrpSpPr>
              <a:grpSpLocks/>
            </p:cNvGrpSpPr>
            <p:nvPr/>
          </p:nvGrpSpPr>
          <p:grpSpPr bwMode="auto">
            <a:xfrm>
              <a:off x="2013" y="902"/>
              <a:ext cx="1772" cy="2451"/>
              <a:chOff x="2013" y="902"/>
              <a:chExt cx="1772" cy="2451"/>
            </a:xfrm>
          </p:grpSpPr>
          <p:sp>
            <p:nvSpPr>
              <p:cNvPr id="118818" name="Line 186"/>
              <p:cNvSpPr>
                <a:spLocks noChangeShapeType="1"/>
              </p:cNvSpPr>
              <p:nvPr/>
            </p:nvSpPr>
            <p:spPr bwMode="auto">
              <a:xfrm>
                <a:off x="2110" y="1401"/>
                <a:ext cx="153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19" name="Line 187"/>
              <p:cNvSpPr>
                <a:spLocks noChangeShapeType="1"/>
              </p:cNvSpPr>
              <p:nvPr/>
            </p:nvSpPr>
            <p:spPr bwMode="auto">
              <a:xfrm>
                <a:off x="3641" y="1401"/>
                <a:ext cx="0" cy="186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20" name="Line 188"/>
              <p:cNvSpPr>
                <a:spLocks noChangeShapeType="1"/>
              </p:cNvSpPr>
              <p:nvPr/>
            </p:nvSpPr>
            <p:spPr bwMode="auto">
              <a:xfrm flipH="1" flipV="1">
                <a:off x="2110" y="2616"/>
                <a:ext cx="1531" cy="64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21" name="Line 189"/>
              <p:cNvSpPr>
                <a:spLocks noChangeShapeType="1"/>
              </p:cNvSpPr>
              <p:nvPr/>
            </p:nvSpPr>
            <p:spPr bwMode="auto">
              <a:xfrm flipV="1">
                <a:off x="2110" y="1401"/>
                <a:ext cx="0" cy="121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22" name="Line 190"/>
              <p:cNvSpPr>
                <a:spLocks noChangeShapeType="1"/>
              </p:cNvSpPr>
              <p:nvPr/>
            </p:nvSpPr>
            <p:spPr bwMode="auto">
              <a:xfrm>
                <a:off x="2316" y="2940"/>
                <a:ext cx="1061"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23" name="Line 191"/>
              <p:cNvSpPr>
                <a:spLocks noChangeShapeType="1"/>
              </p:cNvSpPr>
              <p:nvPr/>
            </p:nvSpPr>
            <p:spPr bwMode="auto">
              <a:xfrm flipV="1">
                <a:off x="3377" y="1059"/>
                <a:ext cx="0" cy="18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24" name="Line 192"/>
              <p:cNvSpPr>
                <a:spLocks noChangeShapeType="1"/>
              </p:cNvSpPr>
              <p:nvPr/>
            </p:nvSpPr>
            <p:spPr bwMode="auto">
              <a:xfrm flipH="1">
                <a:off x="2316" y="1059"/>
                <a:ext cx="1061" cy="724"/>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25" name="Line 193"/>
              <p:cNvSpPr>
                <a:spLocks noChangeShapeType="1"/>
              </p:cNvSpPr>
              <p:nvPr/>
            </p:nvSpPr>
            <p:spPr bwMode="auto">
              <a:xfrm flipV="1">
                <a:off x="2316" y="1783"/>
                <a:ext cx="0" cy="11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26" name="Freeform 194"/>
              <p:cNvSpPr>
                <a:spLocks/>
              </p:cNvSpPr>
              <p:nvPr/>
            </p:nvSpPr>
            <p:spPr bwMode="auto">
              <a:xfrm>
                <a:off x="2059" y="2626"/>
                <a:ext cx="4" cy="18"/>
              </a:xfrm>
              <a:custGeom>
                <a:avLst/>
                <a:gdLst>
                  <a:gd name="T0" fmla="*/ 0 w 25"/>
                  <a:gd name="T1" fmla="*/ 0 h 83"/>
                  <a:gd name="T2" fmla="*/ 0 w 25"/>
                  <a:gd name="T3" fmla="*/ 0 h 83"/>
                  <a:gd name="T4" fmla="*/ 0 w 25"/>
                  <a:gd name="T5" fmla="*/ 0 h 83"/>
                  <a:gd name="T6" fmla="*/ 0 w 25"/>
                  <a:gd name="T7" fmla="*/ 0 h 83"/>
                  <a:gd name="T8" fmla="*/ 0 w 25"/>
                  <a:gd name="T9" fmla="*/ 0 h 83"/>
                  <a:gd name="T10" fmla="*/ 0 w 25"/>
                  <a:gd name="T11" fmla="*/ 0 h 83"/>
                  <a:gd name="T12" fmla="*/ 0 w 25"/>
                  <a:gd name="T13" fmla="*/ 0 h 83"/>
                  <a:gd name="T14" fmla="*/ 0 w 25"/>
                  <a:gd name="T15" fmla="*/ 1 h 83"/>
                  <a:gd name="T16" fmla="*/ 0 w 25"/>
                  <a:gd name="T17" fmla="*/ 1 h 83"/>
                  <a:gd name="T18" fmla="*/ 0 w 25"/>
                  <a:gd name="T19" fmla="*/ 1 h 83"/>
                  <a:gd name="T20" fmla="*/ 0 w 25"/>
                  <a:gd name="T21" fmla="*/ 1 h 83"/>
                  <a:gd name="T22" fmla="*/ 0 w 25"/>
                  <a:gd name="T23" fmla="*/ 1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 h="83">
                    <a:moveTo>
                      <a:pt x="4" y="0"/>
                    </a:moveTo>
                    <a:lnTo>
                      <a:pt x="2" y="11"/>
                    </a:lnTo>
                    <a:lnTo>
                      <a:pt x="0" y="22"/>
                    </a:lnTo>
                    <a:lnTo>
                      <a:pt x="0" y="33"/>
                    </a:lnTo>
                    <a:lnTo>
                      <a:pt x="2" y="39"/>
                    </a:lnTo>
                    <a:lnTo>
                      <a:pt x="3" y="44"/>
                    </a:lnTo>
                    <a:lnTo>
                      <a:pt x="5" y="50"/>
                    </a:lnTo>
                    <a:lnTo>
                      <a:pt x="7" y="54"/>
                    </a:lnTo>
                    <a:lnTo>
                      <a:pt x="12" y="65"/>
                    </a:lnTo>
                    <a:lnTo>
                      <a:pt x="18" y="74"/>
                    </a:lnTo>
                    <a:lnTo>
                      <a:pt x="22" y="78"/>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27" name="Freeform 195"/>
              <p:cNvSpPr>
                <a:spLocks/>
              </p:cNvSpPr>
              <p:nvPr/>
            </p:nvSpPr>
            <p:spPr bwMode="auto">
              <a:xfrm>
                <a:off x="2021" y="2560"/>
                <a:ext cx="53" cy="84"/>
              </a:xfrm>
              <a:custGeom>
                <a:avLst/>
                <a:gdLst>
                  <a:gd name="T0" fmla="*/ 2 w 254"/>
                  <a:gd name="T1" fmla="*/ 0 h 399"/>
                  <a:gd name="T2" fmla="*/ 2 w 254"/>
                  <a:gd name="T3" fmla="*/ 0 h 399"/>
                  <a:gd name="T4" fmla="*/ 2 w 254"/>
                  <a:gd name="T5" fmla="*/ 0 h 399"/>
                  <a:gd name="T6" fmla="*/ 2 w 254"/>
                  <a:gd name="T7" fmla="*/ 0 h 399"/>
                  <a:gd name="T8" fmla="*/ 2 w 254"/>
                  <a:gd name="T9" fmla="*/ 0 h 399"/>
                  <a:gd name="T10" fmla="*/ 2 w 254"/>
                  <a:gd name="T11" fmla="*/ 0 h 399"/>
                  <a:gd name="T12" fmla="*/ 2 w 254"/>
                  <a:gd name="T13" fmla="*/ 0 h 399"/>
                  <a:gd name="T14" fmla="*/ 1 w 254"/>
                  <a:gd name="T15" fmla="*/ 0 h 399"/>
                  <a:gd name="T16" fmla="*/ 1 w 254"/>
                  <a:gd name="T17" fmla="*/ 0 h 399"/>
                  <a:gd name="T18" fmla="*/ 1 w 254"/>
                  <a:gd name="T19" fmla="*/ 0 h 399"/>
                  <a:gd name="T20" fmla="*/ 1 w 254"/>
                  <a:gd name="T21" fmla="*/ 0 h 399"/>
                  <a:gd name="T22" fmla="*/ 1 w 254"/>
                  <a:gd name="T23" fmla="*/ 0 h 399"/>
                  <a:gd name="T24" fmla="*/ 1 w 254"/>
                  <a:gd name="T25" fmla="*/ 0 h 399"/>
                  <a:gd name="T26" fmla="*/ 1 w 254"/>
                  <a:gd name="T27" fmla="*/ 1 h 399"/>
                  <a:gd name="T28" fmla="*/ 0 w 254"/>
                  <a:gd name="T29" fmla="*/ 1 h 399"/>
                  <a:gd name="T30" fmla="*/ 0 w 254"/>
                  <a:gd name="T31" fmla="*/ 2 h 399"/>
                  <a:gd name="T32" fmla="*/ 0 w 254"/>
                  <a:gd name="T33" fmla="*/ 3 h 399"/>
                  <a:gd name="T34" fmla="*/ 0 w 254"/>
                  <a:gd name="T35" fmla="*/ 3 h 399"/>
                  <a:gd name="T36" fmla="*/ 0 w 254"/>
                  <a:gd name="T37" fmla="*/ 3 h 399"/>
                  <a:gd name="T38" fmla="*/ 0 w 254"/>
                  <a:gd name="T39" fmla="*/ 3 h 399"/>
                  <a:gd name="T40" fmla="*/ 0 w 254"/>
                  <a:gd name="T41" fmla="*/ 3 h 399"/>
                  <a:gd name="T42" fmla="*/ 0 w 254"/>
                  <a:gd name="T43" fmla="*/ 3 h 399"/>
                  <a:gd name="T44" fmla="*/ 0 w 254"/>
                  <a:gd name="T45" fmla="*/ 4 h 399"/>
                  <a:gd name="T46" fmla="*/ 0 w 254"/>
                  <a:gd name="T47" fmla="*/ 4 h 399"/>
                  <a:gd name="T48" fmla="*/ 0 w 254"/>
                  <a:gd name="T49" fmla="*/ 4 h 399"/>
                  <a:gd name="T50" fmla="*/ 1 w 254"/>
                  <a:gd name="T51" fmla="*/ 4 h 399"/>
                  <a:gd name="T52" fmla="*/ 1 w 254"/>
                  <a:gd name="T53" fmla="*/ 4 h 399"/>
                  <a:gd name="T54" fmla="*/ 1 w 254"/>
                  <a:gd name="T55" fmla="*/ 4 h 399"/>
                  <a:gd name="T56" fmla="*/ 1 w 254"/>
                  <a:gd name="T57" fmla="*/ 4 h 399"/>
                  <a:gd name="T58" fmla="*/ 1 w 254"/>
                  <a:gd name="T59" fmla="*/ 4 h 399"/>
                  <a:gd name="T60" fmla="*/ 1 w 254"/>
                  <a:gd name="T61" fmla="*/ 3 h 399"/>
                  <a:gd name="T62" fmla="*/ 1 w 254"/>
                  <a:gd name="T63" fmla="*/ 3 h 399"/>
                  <a:gd name="T64" fmla="*/ 2 w 254"/>
                  <a:gd name="T65" fmla="*/ 3 h 399"/>
                  <a:gd name="T66" fmla="*/ 2 w 254"/>
                  <a:gd name="T67" fmla="*/ 3 h 399"/>
                  <a:gd name="T68" fmla="*/ 2 w 254"/>
                  <a:gd name="T69" fmla="*/ 2 h 399"/>
                  <a:gd name="T70" fmla="*/ 2 w 254"/>
                  <a:gd name="T71" fmla="*/ 1 h 399"/>
                  <a:gd name="T72" fmla="*/ 2 w 254"/>
                  <a:gd name="T73" fmla="*/ 0 h 39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4" h="399">
                    <a:moveTo>
                      <a:pt x="253" y="52"/>
                    </a:moveTo>
                    <a:lnTo>
                      <a:pt x="254" y="45"/>
                    </a:lnTo>
                    <a:lnTo>
                      <a:pt x="254" y="36"/>
                    </a:lnTo>
                    <a:lnTo>
                      <a:pt x="253" y="28"/>
                    </a:lnTo>
                    <a:lnTo>
                      <a:pt x="249" y="19"/>
                    </a:lnTo>
                    <a:lnTo>
                      <a:pt x="246" y="11"/>
                    </a:lnTo>
                    <a:lnTo>
                      <a:pt x="244" y="8"/>
                    </a:lnTo>
                    <a:lnTo>
                      <a:pt x="241" y="4"/>
                    </a:lnTo>
                    <a:lnTo>
                      <a:pt x="238" y="2"/>
                    </a:lnTo>
                    <a:lnTo>
                      <a:pt x="235" y="1"/>
                    </a:lnTo>
                    <a:lnTo>
                      <a:pt x="230" y="0"/>
                    </a:lnTo>
                    <a:lnTo>
                      <a:pt x="226" y="0"/>
                    </a:lnTo>
                    <a:lnTo>
                      <a:pt x="209" y="0"/>
                    </a:lnTo>
                    <a:lnTo>
                      <a:pt x="192" y="0"/>
                    </a:lnTo>
                    <a:lnTo>
                      <a:pt x="176" y="0"/>
                    </a:lnTo>
                    <a:lnTo>
                      <a:pt x="159" y="1"/>
                    </a:lnTo>
                    <a:lnTo>
                      <a:pt x="152" y="2"/>
                    </a:lnTo>
                    <a:lnTo>
                      <a:pt x="143" y="4"/>
                    </a:lnTo>
                    <a:lnTo>
                      <a:pt x="136" y="6"/>
                    </a:lnTo>
                    <a:lnTo>
                      <a:pt x="127" y="10"/>
                    </a:lnTo>
                    <a:lnTo>
                      <a:pt x="121" y="14"/>
                    </a:lnTo>
                    <a:lnTo>
                      <a:pt x="114" y="19"/>
                    </a:lnTo>
                    <a:lnTo>
                      <a:pt x="101" y="30"/>
                    </a:lnTo>
                    <a:lnTo>
                      <a:pt x="89" y="41"/>
                    </a:lnTo>
                    <a:lnTo>
                      <a:pt x="84" y="48"/>
                    </a:lnTo>
                    <a:lnTo>
                      <a:pt x="80" y="54"/>
                    </a:lnTo>
                    <a:lnTo>
                      <a:pt x="63" y="83"/>
                    </a:lnTo>
                    <a:lnTo>
                      <a:pt x="60" y="90"/>
                    </a:lnTo>
                    <a:lnTo>
                      <a:pt x="56" y="99"/>
                    </a:lnTo>
                    <a:lnTo>
                      <a:pt x="51" y="115"/>
                    </a:lnTo>
                    <a:lnTo>
                      <a:pt x="43" y="146"/>
                    </a:lnTo>
                    <a:lnTo>
                      <a:pt x="25" y="210"/>
                    </a:lnTo>
                    <a:lnTo>
                      <a:pt x="16" y="242"/>
                    </a:lnTo>
                    <a:lnTo>
                      <a:pt x="8" y="274"/>
                    </a:lnTo>
                    <a:lnTo>
                      <a:pt x="4" y="291"/>
                    </a:lnTo>
                    <a:lnTo>
                      <a:pt x="1" y="306"/>
                    </a:lnTo>
                    <a:lnTo>
                      <a:pt x="0" y="315"/>
                    </a:lnTo>
                    <a:lnTo>
                      <a:pt x="0" y="323"/>
                    </a:lnTo>
                    <a:lnTo>
                      <a:pt x="0" y="331"/>
                    </a:lnTo>
                    <a:lnTo>
                      <a:pt x="1" y="339"/>
                    </a:lnTo>
                    <a:lnTo>
                      <a:pt x="3" y="348"/>
                    </a:lnTo>
                    <a:lnTo>
                      <a:pt x="6" y="355"/>
                    </a:lnTo>
                    <a:lnTo>
                      <a:pt x="9" y="364"/>
                    </a:lnTo>
                    <a:lnTo>
                      <a:pt x="12" y="371"/>
                    </a:lnTo>
                    <a:lnTo>
                      <a:pt x="17" y="377"/>
                    </a:lnTo>
                    <a:lnTo>
                      <a:pt x="23" y="384"/>
                    </a:lnTo>
                    <a:lnTo>
                      <a:pt x="29" y="389"/>
                    </a:lnTo>
                    <a:lnTo>
                      <a:pt x="36" y="393"/>
                    </a:lnTo>
                    <a:lnTo>
                      <a:pt x="44" y="395"/>
                    </a:lnTo>
                    <a:lnTo>
                      <a:pt x="52" y="398"/>
                    </a:lnTo>
                    <a:lnTo>
                      <a:pt x="61" y="398"/>
                    </a:lnTo>
                    <a:lnTo>
                      <a:pt x="68" y="398"/>
                    </a:lnTo>
                    <a:lnTo>
                      <a:pt x="85" y="398"/>
                    </a:lnTo>
                    <a:lnTo>
                      <a:pt x="102" y="398"/>
                    </a:lnTo>
                    <a:lnTo>
                      <a:pt x="110" y="399"/>
                    </a:lnTo>
                    <a:lnTo>
                      <a:pt x="118" y="398"/>
                    </a:lnTo>
                    <a:lnTo>
                      <a:pt x="126" y="394"/>
                    </a:lnTo>
                    <a:lnTo>
                      <a:pt x="134" y="391"/>
                    </a:lnTo>
                    <a:lnTo>
                      <a:pt x="140" y="386"/>
                    </a:lnTo>
                    <a:lnTo>
                      <a:pt x="147" y="381"/>
                    </a:lnTo>
                    <a:lnTo>
                      <a:pt x="153" y="375"/>
                    </a:lnTo>
                    <a:lnTo>
                      <a:pt x="158" y="369"/>
                    </a:lnTo>
                    <a:lnTo>
                      <a:pt x="163" y="362"/>
                    </a:lnTo>
                    <a:lnTo>
                      <a:pt x="168" y="355"/>
                    </a:lnTo>
                    <a:lnTo>
                      <a:pt x="171" y="348"/>
                    </a:lnTo>
                    <a:lnTo>
                      <a:pt x="175" y="340"/>
                    </a:lnTo>
                    <a:lnTo>
                      <a:pt x="180" y="324"/>
                    </a:lnTo>
                    <a:lnTo>
                      <a:pt x="186" y="309"/>
                    </a:lnTo>
                    <a:lnTo>
                      <a:pt x="193" y="277"/>
                    </a:lnTo>
                    <a:lnTo>
                      <a:pt x="202" y="244"/>
                    </a:lnTo>
                    <a:lnTo>
                      <a:pt x="218" y="180"/>
                    </a:lnTo>
                    <a:lnTo>
                      <a:pt x="236" y="117"/>
                    </a:lnTo>
                    <a:lnTo>
                      <a:pt x="245" y="85"/>
                    </a:lnTo>
                    <a:lnTo>
                      <a:pt x="253" y="52"/>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28" name="Freeform 196"/>
              <p:cNvSpPr>
                <a:spLocks/>
              </p:cNvSpPr>
              <p:nvPr/>
            </p:nvSpPr>
            <p:spPr bwMode="auto">
              <a:xfrm>
                <a:off x="3694" y="3228"/>
                <a:ext cx="56" cy="125"/>
              </a:xfrm>
              <a:custGeom>
                <a:avLst/>
                <a:gdLst>
                  <a:gd name="T0" fmla="*/ 1 w 266"/>
                  <a:gd name="T1" fmla="*/ 0 h 596"/>
                  <a:gd name="T2" fmla="*/ 0 w 266"/>
                  <a:gd name="T3" fmla="*/ 5 h 596"/>
                  <a:gd name="T4" fmla="*/ 1 w 266"/>
                  <a:gd name="T5" fmla="*/ 5 h 596"/>
                  <a:gd name="T6" fmla="*/ 1 w 266"/>
                  <a:gd name="T7" fmla="*/ 5 h 596"/>
                  <a:gd name="T8" fmla="*/ 1 w 266"/>
                  <a:gd name="T9" fmla="*/ 5 h 596"/>
                  <a:gd name="T10" fmla="*/ 1 w 266"/>
                  <a:gd name="T11" fmla="*/ 5 h 596"/>
                  <a:gd name="T12" fmla="*/ 1 w 266"/>
                  <a:gd name="T13" fmla="*/ 5 h 596"/>
                  <a:gd name="T14" fmla="*/ 1 w 266"/>
                  <a:gd name="T15" fmla="*/ 5 h 596"/>
                  <a:gd name="T16" fmla="*/ 2 w 266"/>
                  <a:gd name="T17" fmla="*/ 5 h 596"/>
                  <a:gd name="T18" fmla="*/ 2 w 266"/>
                  <a:gd name="T19" fmla="*/ 5 h 596"/>
                  <a:gd name="T20" fmla="*/ 2 w 266"/>
                  <a:gd name="T21" fmla="*/ 5 h 596"/>
                  <a:gd name="T22" fmla="*/ 2 w 266"/>
                  <a:gd name="T23" fmla="*/ 5 h 596"/>
                  <a:gd name="T24" fmla="*/ 2 w 266"/>
                  <a:gd name="T25" fmla="*/ 5 h 596"/>
                  <a:gd name="T26" fmla="*/ 2 w 266"/>
                  <a:gd name="T27" fmla="*/ 5 h 596"/>
                  <a:gd name="T28" fmla="*/ 2 w 266"/>
                  <a:gd name="T29" fmla="*/ 4 h 596"/>
                  <a:gd name="T30" fmla="*/ 3 w 266"/>
                  <a:gd name="T31" fmla="*/ 3 h 596"/>
                  <a:gd name="T32" fmla="*/ 3 w 266"/>
                  <a:gd name="T33" fmla="*/ 3 h 596"/>
                  <a:gd name="T34" fmla="*/ 3 w 266"/>
                  <a:gd name="T35" fmla="*/ 3 h 596"/>
                  <a:gd name="T36" fmla="*/ 3 w 266"/>
                  <a:gd name="T37" fmla="*/ 3 h 596"/>
                  <a:gd name="T38" fmla="*/ 3 w 266"/>
                  <a:gd name="T39" fmla="*/ 2 h 596"/>
                  <a:gd name="T40" fmla="*/ 3 w 266"/>
                  <a:gd name="T41" fmla="*/ 2 h 596"/>
                  <a:gd name="T42" fmla="*/ 2 w 266"/>
                  <a:gd name="T43" fmla="*/ 2 h 596"/>
                  <a:gd name="T44" fmla="*/ 2 w 266"/>
                  <a:gd name="T45" fmla="*/ 2 h 596"/>
                  <a:gd name="T46" fmla="*/ 2 w 266"/>
                  <a:gd name="T47" fmla="*/ 2 h 596"/>
                  <a:gd name="T48" fmla="*/ 2 w 266"/>
                  <a:gd name="T49" fmla="*/ 2 h 596"/>
                  <a:gd name="T50" fmla="*/ 2 w 266"/>
                  <a:gd name="T51" fmla="*/ 2 h 596"/>
                  <a:gd name="T52" fmla="*/ 2 w 266"/>
                  <a:gd name="T53" fmla="*/ 2 h 596"/>
                  <a:gd name="T54" fmla="*/ 2 w 266"/>
                  <a:gd name="T55" fmla="*/ 2 h 596"/>
                  <a:gd name="T56" fmla="*/ 1 w 266"/>
                  <a:gd name="T57" fmla="*/ 2 h 5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6" h="596">
                    <a:moveTo>
                      <a:pt x="159" y="0"/>
                    </a:moveTo>
                    <a:lnTo>
                      <a:pt x="0" y="596"/>
                    </a:lnTo>
                    <a:lnTo>
                      <a:pt x="104" y="596"/>
                    </a:lnTo>
                    <a:lnTo>
                      <a:pt x="114" y="595"/>
                    </a:lnTo>
                    <a:lnTo>
                      <a:pt x="126" y="593"/>
                    </a:lnTo>
                    <a:lnTo>
                      <a:pt x="137" y="588"/>
                    </a:lnTo>
                    <a:lnTo>
                      <a:pt x="148" y="581"/>
                    </a:lnTo>
                    <a:lnTo>
                      <a:pt x="159" y="573"/>
                    </a:lnTo>
                    <a:lnTo>
                      <a:pt x="171" y="562"/>
                    </a:lnTo>
                    <a:lnTo>
                      <a:pt x="180" y="552"/>
                    </a:lnTo>
                    <a:lnTo>
                      <a:pt x="190" y="539"/>
                    </a:lnTo>
                    <a:lnTo>
                      <a:pt x="198" y="525"/>
                    </a:lnTo>
                    <a:lnTo>
                      <a:pt x="204" y="510"/>
                    </a:lnTo>
                    <a:lnTo>
                      <a:pt x="211" y="496"/>
                    </a:lnTo>
                    <a:lnTo>
                      <a:pt x="216" y="481"/>
                    </a:lnTo>
                    <a:lnTo>
                      <a:pt x="260" y="315"/>
                    </a:lnTo>
                    <a:lnTo>
                      <a:pt x="264" y="299"/>
                    </a:lnTo>
                    <a:lnTo>
                      <a:pt x="265" y="285"/>
                    </a:lnTo>
                    <a:lnTo>
                      <a:pt x="266" y="271"/>
                    </a:lnTo>
                    <a:lnTo>
                      <a:pt x="265" y="257"/>
                    </a:lnTo>
                    <a:lnTo>
                      <a:pt x="262" y="244"/>
                    </a:lnTo>
                    <a:lnTo>
                      <a:pt x="258" y="233"/>
                    </a:lnTo>
                    <a:lnTo>
                      <a:pt x="253" y="223"/>
                    </a:lnTo>
                    <a:lnTo>
                      <a:pt x="247" y="215"/>
                    </a:lnTo>
                    <a:lnTo>
                      <a:pt x="238" y="208"/>
                    </a:lnTo>
                    <a:lnTo>
                      <a:pt x="230" y="203"/>
                    </a:lnTo>
                    <a:lnTo>
                      <a:pt x="220" y="200"/>
                    </a:lnTo>
                    <a:lnTo>
                      <a:pt x="210" y="199"/>
                    </a:lnTo>
                    <a:lnTo>
                      <a:pt x="106" y="1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29" name="Line 197"/>
              <p:cNvSpPr>
                <a:spLocks noChangeShapeType="1"/>
              </p:cNvSpPr>
              <p:nvPr/>
            </p:nvSpPr>
            <p:spPr bwMode="auto">
              <a:xfrm flipH="1">
                <a:off x="3436" y="2989"/>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30" name="Freeform 198"/>
              <p:cNvSpPr>
                <a:spLocks/>
              </p:cNvSpPr>
              <p:nvPr/>
            </p:nvSpPr>
            <p:spPr bwMode="auto">
              <a:xfrm>
                <a:off x="3424" y="2964"/>
                <a:ext cx="12" cy="25"/>
              </a:xfrm>
              <a:custGeom>
                <a:avLst/>
                <a:gdLst>
                  <a:gd name="T0" fmla="*/ 0 w 56"/>
                  <a:gd name="T1" fmla="*/ 0 h 116"/>
                  <a:gd name="T2" fmla="*/ 0 w 56"/>
                  <a:gd name="T3" fmla="*/ 0 h 116"/>
                  <a:gd name="T4" fmla="*/ 0 w 56"/>
                  <a:gd name="T5" fmla="*/ 0 h 116"/>
                  <a:gd name="T6" fmla="*/ 0 w 56"/>
                  <a:gd name="T7" fmla="*/ 0 h 116"/>
                  <a:gd name="T8" fmla="*/ 0 w 56"/>
                  <a:gd name="T9" fmla="*/ 1 h 116"/>
                  <a:gd name="T10" fmla="*/ 0 w 56"/>
                  <a:gd name="T11" fmla="*/ 1 h 116"/>
                  <a:gd name="T12" fmla="*/ 0 w 56"/>
                  <a:gd name="T13" fmla="*/ 1 h 116"/>
                  <a:gd name="T14" fmla="*/ 0 w 56"/>
                  <a:gd name="T15" fmla="*/ 1 h 116"/>
                  <a:gd name="T16" fmla="*/ 0 w 56"/>
                  <a:gd name="T17" fmla="*/ 1 h 116"/>
                  <a:gd name="T18" fmla="*/ 0 w 56"/>
                  <a:gd name="T19" fmla="*/ 1 h 116"/>
                  <a:gd name="T20" fmla="*/ 0 w 56"/>
                  <a:gd name="T21" fmla="*/ 1 h 116"/>
                  <a:gd name="T22" fmla="*/ 0 w 56"/>
                  <a:gd name="T23" fmla="*/ 1 h 116"/>
                  <a:gd name="T24" fmla="*/ 1 w 56"/>
                  <a:gd name="T25" fmla="*/ 1 h 1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6" h="116">
                    <a:moveTo>
                      <a:pt x="6" y="0"/>
                    </a:moveTo>
                    <a:lnTo>
                      <a:pt x="3" y="15"/>
                    </a:lnTo>
                    <a:lnTo>
                      <a:pt x="1" y="30"/>
                    </a:lnTo>
                    <a:lnTo>
                      <a:pt x="0" y="45"/>
                    </a:lnTo>
                    <a:lnTo>
                      <a:pt x="1" y="57"/>
                    </a:lnTo>
                    <a:lnTo>
                      <a:pt x="4" y="70"/>
                    </a:lnTo>
                    <a:lnTo>
                      <a:pt x="9" y="82"/>
                    </a:lnTo>
                    <a:lnTo>
                      <a:pt x="14" y="91"/>
                    </a:lnTo>
                    <a:lnTo>
                      <a:pt x="20" y="100"/>
                    </a:lnTo>
                    <a:lnTo>
                      <a:pt x="28" y="107"/>
                    </a:lnTo>
                    <a:lnTo>
                      <a:pt x="36" y="111"/>
                    </a:lnTo>
                    <a:lnTo>
                      <a:pt x="46"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31" name="Line 199"/>
              <p:cNvSpPr>
                <a:spLocks noChangeShapeType="1"/>
              </p:cNvSpPr>
              <p:nvPr/>
            </p:nvSpPr>
            <p:spPr bwMode="auto">
              <a:xfrm flipV="1">
                <a:off x="3424" y="2929"/>
                <a:ext cx="10"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32" name="Freeform 200"/>
              <p:cNvSpPr>
                <a:spLocks/>
              </p:cNvSpPr>
              <p:nvPr/>
            </p:nvSpPr>
            <p:spPr bwMode="auto">
              <a:xfrm>
                <a:off x="3434" y="2905"/>
                <a:ext cx="24" cy="24"/>
              </a:xfrm>
              <a:custGeom>
                <a:avLst/>
                <a:gdLst>
                  <a:gd name="T0" fmla="*/ 1 w 111"/>
                  <a:gd name="T1" fmla="*/ 0 h 116"/>
                  <a:gd name="T2" fmla="*/ 1 w 111"/>
                  <a:gd name="T3" fmla="*/ 0 h 116"/>
                  <a:gd name="T4" fmla="*/ 1 w 111"/>
                  <a:gd name="T5" fmla="*/ 0 h 116"/>
                  <a:gd name="T6" fmla="*/ 1 w 111"/>
                  <a:gd name="T7" fmla="*/ 0 h 116"/>
                  <a:gd name="T8" fmla="*/ 1 w 111"/>
                  <a:gd name="T9" fmla="*/ 0 h 116"/>
                  <a:gd name="T10" fmla="*/ 1 w 111"/>
                  <a:gd name="T11" fmla="*/ 0 h 116"/>
                  <a:gd name="T12" fmla="*/ 0 w 111"/>
                  <a:gd name="T13" fmla="*/ 0 h 116"/>
                  <a:gd name="T14" fmla="*/ 0 w 111"/>
                  <a:gd name="T15" fmla="*/ 0 h 116"/>
                  <a:gd name="T16" fmla="*/ 0 w 111"/>
                  <a:gd name="T17" fmla="*/ 0 h 116"/>
                  <a:gd name="T18" fmla="*/ 0 w 111"/>
                  <a:gd name="T19" fmla="*/ 1 h 116"/>
                  <a:gd name="T20" fmla="*/ 0 w 111"/>
                  <a:gd name="T21" fmla="*/ 1 h 116"/>
                  <a:gd name="T22" fmla="*/ 0 w 111"/>
                  <a:gd name="T23" fmla="*/ 1 h 116"/>
                  <a:gd name="T24" fmla="*/ 0 w 111"/>
                  <a:gd name="T25" fmla="*/ 1 h 1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16">
                    <a:moveTo>
                      <a:pt x="111" y="0"/>
                    </a:moveTo>
                    <a:lnTo>
                      <a:pt x="101" y="1"/>
                    </a:lnTo>
                    <a:lnTo>
                      <a:pt x="90" y="4"/>
                    </a:lnTo>
                    <a:lnTo>
                      <a:pt x="78" y="9"/>
                    </a:lnTo>
                    <a:lnTo>
                      <a:pt x="67" y="16"/>
                    </a:lnTo>
                    <a:lnTo>
                      <a:pt x="56" y="25"/>
                    </a:lnTo>
                    <a:lnTo>
                      <a:pt x="45" y="34"/>
                    </a:lnTo>
                    <a:lnTo>
                      <a:pt x="35" y="46"/>
                    </a:lnTo>
                    <a:lnTo>
                      <a:pt x="26" y="58"/>
                    </a:lnTo>
                    <a:lnTo>
                      <a:pt x="18" y="72"/>
                    </a:lnTo>
                    <a:lnTo>
                      <a:pt x="11" y="86"/>
                    </a:lnTo>
                    <a:lnTo>
                      <a:pt x="4" y="101"/>
                    </a:lnTo>
                    <a:lnTo>
                      <a:pt x="0"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33" name="Line 201"/>
              <p:cNvSpPr>
                <a:spLocks noChangeShapeType="1"/>
              </p:cNvSpPr>
              <p:nvPr/>
            </p:nvSpPr>
            <p:spPr bwMode="auto">
              <a:xfrm>
                <a:off x="3458" y="2905"/>
                <a:ext cx="1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34" name="Freeform 202"/>
              <p:cNvSpPr>
                <a:spLocks/>
              </p:cNvSpPr>
              <p:nvPr/>
            </p:nvSpPr>
            <p:spPr bwMode="auto">
              <a:xfrm>
                <a:off x="2013" y="1367"/>
                <a:ext cx="53" cy="84"/>
              </a:xfrm>
              <a:custGeom>
                <a:avLst/>
                <a:gdLst>
                  <a:gd name="T0" fmla="*/ 2 w 255"/>
                  <a:gd name="T1" fmla="*/ 0 h 399"/>
                  <a:gd name="T2" fmla="*/ 2 w 255"/>
                  <a:gd name="T3" fmla="*/ 0 h 399"/>
                  <a:gd name="T4" fmla="*/ 2 w 255"/>
                  <a:gd name="T5" fmla="*/ 0 h 399"/>
                  <a:gd name="T6" fmla="*/ 2 w 255"/>
                  <a:gd name="T7" fmla="*/ 0 h 399"/>
                  <a:gd name="T8" fmla="*/ 2 w 255"/>
                  <a:gd name="T9" fmla="*/ 0 h 399"/>
                  <a:gd name="T10" fmla="*/ 2 w 255"/>
                  <a:gd name="T11" fmla="*/ 0 h 399"/>
                  <a:gd name="T12" fmla="*/ 2 w 255"/>
                  <a:gd name="T13" fmla="*/ 0 h 399"/>
                  <a:gd name="T14" fmla="*/ 1 w 255"/>
                  <a:gd name="T15" fmla="*/ 0 h 399"/>
                  <a:gd name="T16" fmla="*/ 1 w 255"/>
                  <a:gd name="T17" fmla="*/ 0 h 399"/>
                  <a:gd name="T18" fmla="*/ 1 w 255"/>
                  <a:gd name="T19" fmla="*/ 0 h 399"/>
                  <a:gd name="T20" fmla="*/ 1 w 255"/>
                  <a:gd name="T21" fmla="*/ 0 h 399"/>
                  <a:gd name="T22" fmla="*/ 1 w 255"/>
                  <a:gd name="T23" fmla="*/ 0 h 399"/>
                  <a:gd name="T24" fmla="*/ 1 w 255"/>
                  <a:gd name="T25" fmla="*/ 1 h 399"/>
                  <a:gd name="T26" fmla="*/ 0 w 255"/>
                  <a:gd name="T27" fmla="*/ 1 h 399"/>
                  <a:gd name="T28" fmla="*/ 0 w 255"/>
                  <a:gd name="T29" fmla="*/ 1 h 399"/>
                  <a:gd name="T30" fmla="*/ 0 w 255"/>
                  <a:gd name="T31" fmla="*/ 2 h 399"/>
                  <a:gd name="T32" fmla="*/ 0 w 255"/>
                  <a:gd name="T33" fmla="*/ 3 h 399"/>
                  <a:gd name="T34" fmla="*/ 0 w 255"/>
                  <a:gd name="T35" fmla="*/ 3 h 399"/>
                  <a:gd name="T36" fmla="*/ 0 w 255"/>
                  <a:gd name="T37" fmla="*/ 3 h 399"/>
                  <a:gd name="T38" fmla="*/ 0 w 255"/>
                  <a:gd name="T39" fmla="*/ 3 h 399"/>
                  <a:gd name="T40" fmla="*/ 0 w 255"/>
                  <a:gd name="T41" fmla="*/ 3 h 399"/>
                  <a:gd name="T42" fmla="*/ 0 w 255"/>
                  <a:gd name="T43" fmla="*/ 3 h 399"/>
                  <a:gd name="T44" fmla="*/ 0 w 255"/>
                  <a:gd name="T45" fmla="*/ 4 h 399"/>
                  <a:gd name="T46" fmla="*/ 0 w 255"/>
                  <a:gd name="T47" fmla="*/ 4 h 399"/>
                  <a:gd name="T48" fmla="*/ 0 w 255"/>
                  <a:gd name="T49" fmla="*/ 4 h 399"/>
                  <a:gd name="T50" fmla="*/ 1 w 255"/>
                  <a:gd name="T51" fmla="*/ 4 h 399"/>
                  <a:gd name="T52" fmla="*/ 1 w 255"/>
                  <a:gd name="T53" fmla="*/ 4 h 399"/>
                  <a:gd name="T54" fmla="*/ 1 w 255"/>
                  <a:gd name="T55" fmla="*/ 4 h 399"/>
                  <a:gd name="T56" fmla="*/ 1 w 255"/>
                  <a:gd name="T57" fmla="*/ 4 h 399"/>
                  <a:gd name="T58" fmla="*/ 1 w 255"/>
                  <a:gd name="T59" fmla="*/ 4 h 399"/>
                  <a:gd name="T60" fmla="*/ 1 w 255"/>
                  <a:gd name="T61" fmla="*/ 3 h 399"/>
                  <a:gd name="T62" fmla="*/ 1 w 255"/>
                  <a:gd name="T63" fmla="*/ 3 h 399"/>
                  <a:gd name="T64" fmla="*/ 1 w 255"/>
                  <a:gd name="T65" fmla="*/ 3 h 399"/>
                  <a:gd name="T66" fmla="*/ 2 w 255"/>
                  <a:gd name="T67" fmla="*/ 3 h 399"/>
                  <a:gd name="T68" fmla="*/ 2 w 255"/>
                  <a:gd name="T69" fmla="*/ 2 h 399"/>
                  <a:gd name="T70" fmla="*/ 2 w 255"/>
                  <a:gd name="T71" fmla="*/ 1 h 399"/>
                  <a:gd name="T72" fmla="*/ 2 w 255"/>
                  <a:gd name="T73" fmla="*/ 0 h 39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5" h="399">
                    <a:moveTo>
                      <a:pt x="252" y="53"/>
                    </a:moveTo>
                    <a:lnTo>
                      <a:pt x="255" y="45"/>
                    </a:lnTo>
                    <a:lnTo>
                      <a:pt x="253" y="37"/>
                    </a:lnTo>
                    <a:lnTo>
                      <a:pt x="252" y="29"/>
                    </a:lnTo>
                    <a:lnTo>
                      <a:pt x="250" y="20"/>
                    </a:lnTo>
                    <a:lnTo>
                      <a:pt x="246" y="12"/>
                    </a:lnTo>
                    <a:lnTo>
                      <a:pt x="244" y="9"/>
                    </a:lnTo>
                    <a:lnTo>
                      <a:pt x="242" y="5"/>
                    </a:lnTo>
                    <a:lnTo>
                      <a:pt x="239" y="3"/>
                    </a:lnTo>
                    <a:lnTo>
                      <a:pt x="235" y="1"/>
                    </a:lnTo>
                    <a:lnTo>
                      <a:pt x="231" y="1"/>
                    </a:lnTo>
                    <a:lnTo>
                      <a:pt x="227" y="0"/>
                    </a:lnTo>
                    <a:lnTo>
                      <a:pt x="209" y="0"/>
                    </a:lnTo>
                    <a:lnTo>
                      <a:pt x="193" y="0"/>
                    </a:lnTo>
                    <a:lnTo>
                      <a:pt x="176" y="0"/>
                    </a:lnTo>
                    <a:lnTo>
                      <a:pt x="160" y="2"/>
                    </a:lnTo>
                    <a:lnTo>
                      <a:pt x="152" y="3"/>
                    </a:lnTo>
                    <a:lnTo>
                      <a:pt x="144" y="4"/>
                    </a:lnTo>
                    <a:lnTo>
                      <a:pt x="136" y="7"/>
                    </a:lnTo>
                    <a:lnTo>
                      <a:pt x="128" y="11"/>
                    </a:lnTo>
                    <a:lnTo>
                      <a:pt x="121" y="15"/>
                    </a:lnTo>
                    <a:lnTo>
                      <a:pt x="115" y="19"/>
                    </a:lnTo>
                    <a:lnTo>
                      <a:pt x="102" y="31"/>
                    </a:lnTo>
                    <a:lnTo>
                      <a:pt x="90" y="42"/>
                    </a:lnTo>
                    <a:lnTo>
                      <a:pt x="85" y="49"/>
                    </a:lnTo>
                    <a:lnTo>
                      <a:pt x="80" y="55"/>
                    </a:lnTo>
                    <a:lnTo>
                      <a:pt x="63" y="84"/>
                    </a:lnTo>
                    <a:lnTo>
                      <a:pt x="60" y="91"/>
                    </a:lnTo>
                    <a:lnTo>
                      <a:pt x="56" y="99"/>
                    </a:lnTo>
                    <a:lnTo>
                      <a:pt x="52" y="115"/>
                    </a:lnTo>
                    <a:lnTo>
                      <a:pt x="44" y="146"/>
                    </a:lnTo>
                    <a:lnTo>
                      <a:pt x="26" y="211"/>
                    </a:lnTo>
                    <a:lnTo>
                      <a:pt x="16" y="243"/>
                    </a:lnTo>
                    <a:lnTo>
                      <a:pt x="9" y="275"/>
                    </a:lnTo>
                    <a:lnTo>
                      <a:pt x="4" y="290"/>
                    </a:lnTo>
                    <a:lnTo>
                      <a:pt x="1" y="307"/>
                    </a:lnTo>
                    <a:lnTo>
                      <a:pt x="1" y="315"/>
                    </a:lnTo>
                    <a:lnTo>
                      <a:pt x="0" y="323"/>
                    </a:lnTo>
                    <a:lnTo>
                      <a:pt x="1" y="332"/>
                    </a:lnTo>
                    <a:lnTo>
                      <a:pt x="2" y="340"/>
                    </a:lnTo>
                    <a:lnTo>
                      <a:pt x="4" y="348"/>
                    </a:lnTo>
                    <a:lnTo>
                      <a:pt x="7" y="356"/>
                    </a:lnTo>
                    <a:lnTo>
                      <a:pt x="10" y="364"/>
                    </a:lnTo>
                    <a:lnTo>
                      <a:pt x="13" y="371"/>
                    </a:lnTo>
                    <a:lnTo>
                      <a:pt x="17" y="378"/>
                    </a:lnTo>
                    <a:lnTo>
                      <a:pt x="22" y="385"/>
                    </a:lnTo>
                    <a:lnTo>
                      <a:pt x="29" y="390"/>
                    </a:lnTo>
                    <a:lnTo>
                      <a:pt x="36" y="394"/>
                    </a:lnTo>
                    <a:lnTo>
                      <a:pt x="45" y="396"/>
                    </a:lnTo>
                    <a:lnTo>
                      <a:pt x="52" y="398"/>
                    </a:lnTo>
                    <a:lnTo>
                      <a:pt x="61" y="399"/>
                    </a:lnTo>
                    <a:lnTo>
                      <a:pt x="69" y="399"/>
                    </a:lnTo>
                    <a:lnTo>
                      <a:pt x="85" y="399"/>
                    </a:lnTo>
                    <a:lnTo>
                      <a:pt x="102" y="399"/>
                    </a:lnTo>
                    <a:lnTo>
                      <a:pt x="110" y="399"/>
                    </a:lnTo>
                    <a:lnTo>
                      <a:pt x="119" y="398"/>
                    </a:lnTo>
                    <a:lnTo>
                      <a:pt x="126" y="395"/>
                    </a:lnTo>
                    <a:lnTo>
                      <a:pt x="134" y="391"/>
                    </a:lnTo>
                    <a:lnTo>
                      <a:pt x="141" y="387"/>
                    </a:lnTo>
                    <a:lnTo>
                      <a:pt x="147" y="382"/>
                    </a:lnTo>
                    <a:lnTo>
                      <a:pt x="153" y="375"/>
                    </a:lnTo>
                    <a:lnTo>
                      <a:pt x="158" y="369"/>
                    </a:lnTo>
                    <a:lnTo>
                      <a:pt x="163" y="363"/>
                    </a:lnTo>
                    <a:lnTo>
                      <a:pt x="168" y="355"/>
                    </a:lnTo>
                    <a:lnTo>
                      <a:pt x="172" y="349"/>
                    </a:lnTo>
                    <a:lnTo>
                      <a:pt x="175" y="340"/>
                    </a:lnTo>
                    <a:lnTo>
                      <a:pt x="181" y="325"/>
                    </a:lnTo>
                    <a:lnTo>
                      <a:pt x="186" y="310"/>
                    </a:lnTo>
                    <a:lnTo>
                      <a:pt x="194" y="278"/>
                    </a:lnTo>
                    <a:lnTo>
                      <a:pt x="202" y="245"/>
                    </a:lnTo>
                    <a:lnTo>
                      <a:pt x="219" y="181"/>
                    </a:lnTo>
                    <a:lnTo>
                      <a:pt x="237" y="117"/>
                    </a:lnTo>
                    <a:lnTo>
                      <a:pt x="245" y="85"/>
                    </a:lnTo>
                    <a:lnTo>
                      <a:pt x="252" y="5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35" name="Freeform 203"/>
              <p:cNvSpPr>
                <a:spLocks/>
              </p:cNvSpPr>
              <p:nvPr/>
            </p:nvSpPr>
            <p:spPr bwMode="auto">
              <a:xfrm>
                <a:off x="2052" y="1433"/>
                <a:ext cx="4" cy="18"/>
              </a:xfrm>
              <a:custGeom>
                <a:avLst/>
                <a:gdLst>
                  <a:gd name="T0" fmla="*/ 0 w 25"/>
                  <a:gd name="T1" fmla="*/ 0 h 83"/>
                  <a:gd name="T2" fmla="*/ 0 w 25"/>
                  <a:gd name="T3" fmla="*/ 0 h 83"/>
                  <a:gd name="T4" fmla="*/ 0 w 25"/>
                  <a:gd name="T5" fmla="*/ 0 h 83"/>
                  <a:gd name="T6" fmla="*/ 0 w 25"/>
                  <a:gd name="T7" fmla="*/ 0 h 83"/>
                  <a:gd name="T8" fmla="*/ 0 w 25"/>
                  <a:gd name="T9" fmla="*/ 0 h 83"/>
                  <a:gd name="T10" fmla="*/ 0 w 25"/>
                  <a:gd name="T11" fmla="*/ 0 h 83"/>
                  <a:gd name="T12" fmla="*/ 0 w 25"/>
                  <a:gd name="T13" fmla="*/ 0 h 83"/>
                  <a:gd name="T14" fmla="*/ 0 w 25"/>
                  <a:gd name="T15" fmla="*/ 1 h 83"/>
                  <a:gd name="T16" fmla="*/ 0 w 25"/>
                  <a:gd name="T17" fmla="*/ 1 h 83"/>
                  <a:gd name="T18" fmla="*/ 0 w 25"/>
                  <a:gd name="T19" fmla="*/ 1 h 83"/>
                  <a:gd name="T20" fmla="*/ 0 w 25"/>
                  <a:gd name="T21" fmla="*/ 1 h 83"/>
                  <a:gd name="T22" fmla="*/ 0 w 25"/>
                  <a:gd name="T23" fmla="*/ 1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 h="83">
                    <a:moveTo>
                      <a:pt x="4" y="0"/>
                    </a:moveTo>
                    <a:lnTo>
                      <a:pt x="1" y="11"/>
                    </a:lnTo>
                    <a:lnTo>
                      <a:pt x="0" y="21"/>
                    </a:lnTo>
                    <a:lnTo>
                      <a:pt x="0" y="33"/>
                    </a:lnTo>
                    <a:lnTo>
                      <a:pt x="1" y="38"/>
                    </a:lnTo>
                    <a:lnTo>
                      <a:pt x="3" y="43"/>
                    </a:lnTo>
                    <a:lnTo>
                      <a:pt x="4" y="49"/>
                    </a:lnTo>
                    <a:lnTo>
                      <a:pt x="7" y="54"/>
                    </a:lnTo>
                    <a:lnTo>
                      <a:pt x="12" y="64"/>
                    </a:lnTo>
                    <a:lnTo>
                      <a:pt x="17" y="73"/>
                    </a:lnTo>
                    <a:lnTo>
                      <a:pt x="21" y="78"/>
                    </a:lnTo>
                    <a:lnTo>
                      <a:pt x="25"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36" name="Line 204"/>
              <p:cNvSpPr>
                <a:spLocks noChangeShapeType="1"/>
              </p:cNvSpPr>
              <p:nvPr/>
            </p:nvSpPr>
            <p:spPr bwMode="auto">
              <a:xfrm flipH="1">
                <a:off x="2102" y="1326"/>
                <a:ext cx="13"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37" name="Freeform 205"/>
              <p:cNvSpPr>
                <a:spLocks/>
              </p:cNvSpPr>
              <p:nvPr/>
            </p:nvSpPr>
            <p:spPr bwMode="auto">
              <a:xfrm>
                <a:off x="3701" y="1214"/>
                <a:ext cx="56" cy="127"/>
              </a:xfrm>
              <a:custGeom>
                <a:avLst/>
                <a:gdLst>
                  <a:gd name="T0" fmla="*/ 1 w 266"/>
                  <a:gd name="T1" fmla="*/ 0 h 596"/>
                  <a:gd name="T2" fmla="*/ 0 w 266"/>
                  <a:gd name="T3" fmla="*/ 6 h 596"/>
                  <a:gd name="T4" fmla="*/ 1 w 266"/>
                  <a:gd name="T5" fmla="*/ 6 h 596"/>
                  <a:gd name="T6" fmla="*/ 1 w 266"/>
                  <a:gd name="T7" fmla="*/ 6 h 596"/>
                  <a:gd name="T8" fmla="*/ 1 w 266"/>
                  <a:gd name="T9" fmla="*/ 6 h 596"/>
                  <a:gd name="T10" fmla="*/ 1 w 266"/>
                  <a:gd name="T11" fmla="*/ 6 h 596"/>
                  <a:gd name="T12" fmla="*/ 1 w 266"/>
                  <a:gd name="T13" fmla="*/ 6 h 596"/>
                  <a:gd name="T14" fmla="*/ 1 w 266"/>
                  <a:gd name="T15" fmla="*/ 6 h 596"/>
                  <a:gd name="T16" fmla="*/ 2 w 266"/>
                  <a:gd name="T17" fmla="*/ 6 h 596"/>
                  <a:gd name="T18" fmla="*/ 2 w 266"/>
                  <a:gd name="T19" fmla="*/ 5 h 596"/>
                  <a:gd name="T20" fmla="*/ 2 w 266"/>
                  <a:gd name="T21" fmla="*/ 5 h 596"/>
                  <a:gd name="T22" fmla="*/ 2 w 266"/>
                  <a:gd name="T23" fmla="*/ 5 h 596"/>
                  <a:gd name="T24" fmla="*/ 2 w 266"/>
                  <a:gd name="T25" fmla="*/ 5 h 596"/>
                  <a:gd name="T26" fmla="*/ 2 w 266"/>
                  <a:gd name="T27" fmla="*/ 5 h 596"/>
                  <a:gd name="T28" fmla="*/ 2 w 266"/>
                  <a:gd name="T29" fmla="*/ 5 h 596"/>
                  <a:gd name="T30" fmla="*/ 3 w 266"/>
                  <a:gd name="T31" fmla="*/ 3 h 596"/>
                  <a:gd name="T32" fmla="*/ 3 w 266"/>
                  <a:gd name="T33" fmla="*/ 3 h 596"/>
                  <a:gd name="T34" fmla="*/ 3 w 266"/>
                  <a:gd name="T35" fmla="*/ 3 h 596"/>
                  <a:gd name="T36" fmla="*/ 3 w 266"/>
                  <a:gd name="T37" fmla="*/ 3 h 596"/>
                  <a:gd name="T38" fmla="*/ 3 w 266"/>
                  <a:gd name="T39" fmla="*/ 3 h 596"/>
                  <a:gd name="T40" fmla="*/ 3 w 266"/>
                  <a:gd name="T41" fmla="*/ 2 h 596"/>
                  <a:gd name="T42" fmla="*/ 2 w 266"/>
                  <a:gd name="T43" fmla="*/ 2 h 596"/>
                  <a:gd name="T44" fmla="*/ 2 w 266"/>
                  <a:gd name="T45" fmla="*/ 2 h 596"/>
                  <a:gd name="T46" fmla="*/ 2 w 266"/>
                  <a:gd name="T47" fmla="*/ 2 h 596"/>
                  <a:gd name="T48" fmla="*/ 2 w 266"/>
                  <a:gd name="T49" fmla="*/ 2 h 596"/>
                  <a:gd name="T50" fmla="*/ 2 w 266"/>
                  <a:gd name="T51" fmla="*/ 2 h 596"/>
                  <a:gd name="T52" fmla="*/ 2 w 266"/>
                  <a:gd name="T53" fmla="*/ 2 h 596"/>
                  <a:gd name="T54" fmla="*/ 2 w 266"/>
                  <a:gd name="T55" fmla="*/ 2 h 596"/>
                  <a:gd name="T56" fmla="*/ 1 w 266"/>
                  <a:gd name="T57" fmla="*/ 2 h 5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66" h="596">
                    <a:moveTo>
                      <a:pt x="159" y="0"/>
                    </a:moveTo>
                    <a:lnTo>
                      <a:pt x="0" y="596"/>
                    </a:lnTo>
                    <a:lnTo>
                      <a:pt x="104" y="596"/>
                    </a:lnTo>
                    <a:lnTo>
                      <a:pt x="114" y="595"/>
                    </a:lnTo>
                    <a:lnTo>
                      <a:pt x="126" y="591"/>
                    </a:lnTo>
                    <a:lnTo>
                      <a:pt x="138" y="587"/>
                    </a:lnTo>
                    <a:lnTo>
                      <a:pt x="148" y="580"/>
                    </a:lnTo>
                    <a:lnTo>
                      <a:pt x="160" y="571"/>
                    </a:lnTo>
                    <a:lnTo>
                      <a:pt x="170" y="562"/>
                    </a:lnTo>
                    <a:lnTo>
                      <a:pt x="180" y="550"/>
                    </a:lnTo>
                    <a:lnTo>
                      <a:pt x="190" y="537"/>
                    </a:lnTo>
                    <a:lnTo>
                      <a:pt x="198" y="525"/>
                    </a:lnTo>
                    <a:lnTo>
                      <a:pt x="205" y="510"/>
                    </a:lnTo>
                    <a:lnTo>
                      <a:pt x="211" y="495"/>
                    </a:lnTo>
                    <a:lnTo>
                      <a:pt x="216" y="480"/>
                    </a:lnTo>
                    <a:lnTo>
                      <a:pt x="261" y="314"/>
                    </a:lnTo>
                    <a:lnTo>
                      <a:pt x="264" y="299"/>
                    </a:lnTo>
                    <a:lnTo>
                      <a:pt x="266" y="284"/>
                    </a:lnTo>
                    <a:lnTo>
                      <a:pt x="266" y="270"/>
                    </a:lnTo>
                    <a:lnTo>
                      <a:pt x="265" y="256"/>
                    </a:lnTo>
                    <a:lnTo>
                      <a:pt x="263" y="244"/>
                    </a:lnTo>
                    <a:lnTo>
                      <a:pt x="258" y="232"/>
                    </a:lnTo>
                    <a:lnTo>
                      <a:pt x="253" y="223"/>
                    </a:lnTo>
                    <a:lnTo>
                      <a:pt x="247" y="214"/>
                    </a:lnTo>
                    <a:lnTo>
                      <a:pt x="239" y="207"/>
                    </a:lnTo>
                    <a:lnTo>
                      <a:pt x="230" y="202"/>
                    </a:lnTo>
                    <a:lnTo>
                      <a:pt x="220" y="199"/>
                    </a:lnTo>
                    <a:lnTo>
                      <a:pt x="210" y="198"/>
                    </a:lnTo>
                    <a:lnTo>
                      <a:pt x="106" y="19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38" name="Line 206"/>
              <p:cNvSpPr>
                <a:spLocks noChangeShapeType="1"/>
              </p:cNvSpPr>
              <p:nvPr/>
            </p:nvSpPr>
            <p:spPr bwMode="auto">
              <a:xfrm flipH="1">
                <a:off x="3773" y="1214"/>
                <a:ext cx="12"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39" name="Line 207"/>
              <p:cNvSpPr>
                <a:spLocks noChangeShapeType="1"/>
              </p:cNvSpPr>
              <p:nvPr/>
            </p:nvSpPr>
            <p:spPr bwMode="auto">
              <a:xfrm flipH="1">
                <a:off x="3411" y="1026"/>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40" name="Freeform 208"/>
              <p:cNvSpPr>
                <a:spLocks/>
              </p:cNvSpPr>
              <p:nvPr/>
            </p:nvSpPr>
            <p:spPr bwMode="auto">
              <a:xfrm>
                <a:off x="3400" y="1001"/>
                <a:ext cx="11" cy="25"/>
              </a:xfrm>
              <a:custGeom>
                <a:avLst/>
                <a:gdLst>
                  <a:gd name="T0" fmla="*/ 0 w 55"/>
                  <a:gd name="T1" fmla="*/ 0 h 116"/>
                  <a:gd name="T2" fmla="*/ 0 w 55"/>
                  <a:gd name="T3" fmla="*/ 0 h 116"/>
                  <a:gd name="T4" fmla="*/ 0 w 55"/>
                  <a:gd name="T5" fmla="*/ 0 h 116"/>
                  <a:gd name="T6" fmla="*/ 0 w 55"/>
                  <a:gd name="T7" fmla="*/ 0 h 116"/>
                  <a:gd name="T8" fmla="*/ 0 w 55"/>
                  <a:gd name="T9" fmla="*/ 1 h 116"/>
                  <a:gd name="T10" fmla="*/ 0 w 55"/>
                  <a:gd name="T11" fmla="*/ 1 h 116"/>
                  <a:gd name="T12" fmla="*/ 0 w 55"/>
                  <a:gd name="T13" fmla="*/ 1 h 116"/>
                  <a:gd name="T14" fmla="*/ 0 w 55"/>
                  <a:gd name="T15" fmla="*/ 1 h 116"/>
                  <a:gd name="T16" fmla="*/ 0 w 55"/>
                  <a:gd name="T17" fmla="*/ 1 h 116"/>
                  <a:gd name="T18" fmla="*/ 0 w 55"/>
                  <a:gd name="T19" fmla="*/ 1 h 116"/>
                  <a:gd name="T20" fmla="*/ 0 w 55"/>
                  <a:gd name="T21" fmla="*/ 1 h 116"/>
                  <a:gd name="T22" fmla="*/ 0 w 55"/>
                  <a:gd name="T23" fmla="*/ 1 h 116"/>
                  <a:gd name="T24" fmla="*/ 0 w 55"/>
                  <a:gd name="T25" fmla="*/ 1 h 1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5" h="116">
                    <a:moveTo>
                      <a:pt x="5" y="0"/>
                    </a:moveTo>
                    <a:lnTo>
                      <a:pt x="2" y="15"/>
                    </a:lnTo>
                    <a:lnTo>
                      <a:pt x="0" y="30"/>
                    </a:lnTo>
                    <a:lnTo>
                      <a:pt x="0" y="45"/>
                    </a:lnTo>
                    <a:lnTo>
                      <a:pt x="1" y="59"/>
                    </a:lnTo>
                    <a:lnTo>
                      <a:pt x="3" y="71"/>
                    </a:lnTo>
                    <a:lnTo>
                      <a:pt x="7" y="82"/>
                    </a:lnTo>
                    <a:lnTo>
                      <a:pt x="12" y="93"/>
                    </a:lnTo>
                    <a:lnTo>
                      <a:pt x="19" y="101"/>
                    </a:lnTo>
                    <a:lnTo>
                      <a:pt x="26" y="107"/>
                    </a:lnTo>
                    <a:lnTo>
                      <a:pt x="35" y="113"/>
                    </a:lnTo>
                    <a:lnTo>
                      <a:pt x="44" y="115"/>
                    </a:lnTo>
                    <a:lnTo>
                      <a:pt x="55"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41" name="Line 209"/>
              <p:cNvSpPr>
                <a:spLocks noChangeShapeType="1"/>
              </p:cNvSpPr>
              <p:nvPr/>
            </p:nvSpPr>
            <p:spPr bwMode="auto">
              <a:xfrm flipV="1">
                <a:off x="3400" y="968"/>
                <a:ext cx="11"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42" name="Freeform 210"/>
              <p:cNvSpPr>
                <a:spLocks/>
              </p:cNvSpPr>
              <p:nvPr/>
            </p:nvSpPr>
            <p:spPr bwMode="auto">
              <a:xfrm>
                <a:off x="3411" y="943"/>
                <a:ext cx="23" cy="25"/>
              </a:xfrm>
              <a:custGeom>
                <a:avLst/>
                <a:gdLst>
                  <a:gd name="T0" fmla="*/ 1 w 112"/>
                  <a:gd name="T1" fmla="*/ 0 h 117"/>
                  <a:gd name="T2" fmla="*/ 1 w 112"/>
                  <a:gd name="T3" fmla="*/ 0 h 117"/>
                  <a:gd name="T4" fmla="*/ 1 w 112"/>
                  <a:gd name="T5" fmla="*/ 0 h 117"/>
                  <a:gd name="T6" fmla="*/ 1 w 112"/>
                  <a:gd name="T7" fmla="*/ 0 h 117"/>
                  <a:gd name="T8" fmla="*/ 1 w 112"/>
                  <a:gd name="T9" fmla="*/ 0 h 117"/>
                  <a:gd name="T10" fmla="*/ 0 w 112"/>
                  <a:gd name="T11" fmla="*/ 0 h 117"/>
                  <a:gd name="T12" fmla="*/ 0 w 112"/>
                  <a:gd name="T13" fmla="*/ 0 h 117"/>
                  <a:gd name="T14" fmla="*/ 0 w 112"/>
                  <a:gd name="T15" fmla="*/ 0 h 117"/>
                  <a:gd name="T16" fmla="*/ 0 w 112"/>
                  <a:gd name="T17" fmla="*/ 1 h 117"/>
                  <a:gd name="T18" fmla="*/ 0 w 112"/>
                  <a:gd name="T19" fmla="*/ 1 h 117"/>
                  <a:gd name="T20" fmla="*/ 0 w 112"/>
                  <a:gd name="T21" fmla="*/ 1 h 117"/>
                  <a:gd name="T22" fmla="*/ 0 w 112"/>
                  <a:gd name="T23" fmla="*/ 1 h 117"/>
                  <a:gd name="T24" fmla="*/ 0 w 112"/>
                  <a:gd name="T25" fmla="*/ 1 h 1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2" h="117">
                    <a:moveTo>
                      <a:pt x="112" y="0"/>
                    </a:moveTo>
                    <a:lnTo>
                      <a:pt x="100" y="1"/>
                    </a:lnTo>
                    <a:lnTo>
                      <a:pt x="90" y="5"/>
                    </a:lnTo>
                    <a:lnTo>
                      <a:pt x="78" y="10"/>
                    </a:lnTo>
                    <a:lnTo>
                      <a:pt x="66" y="16"/>
                    </a:lnTo>
                    <a:lnTo>
                      <a:pt x="56" y="25"/>
                    </a:lnTo>
                    <a:lnTo>
                      <a:pt x="45" y="34"/>
                    </a:lnTo>
                    <a:lnTo>
                      <a:pt x="34" y="46"/>
                    </a:lnTo>
                    <a:lnTo>
                      <a:pt x="26" y="59"/>
                    </a:lnTo>
                    <a:lnTo>
                      <a:pt x="18" y="72"/>
                    </a:lnTo>
                    <a:lnTo>
                      <a:pt x="10" y="87"/>
                    </a:lnTo>
                    <a:lnTo>
                      <a:pt x="4" y="102"/>
                    </a:lnTo>
                    <a:lnTo>
                      <a:pt x="0" y="11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43" name="Line 211"/>
              <p:cNvSpPr>
                <a:spLocks noChangeShapeType="1"/>
              </p:cNvSpPr>
              <p:nvPr/>
            </p:nvSpPr>
            <p:spPr bwMode="auto">
              <a:xfrm>
                <a:off x="3434" y="943"/>
                <a:ext cx="1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44" name="Line 212"/>
              <p:cNvSpPr>
                <a:spLocks noChangeShapeType="1"/>
              </p:cNvSpPr>
              <p:nvPr/>
            </p:nvSpPr>
            <p:spPr bwMode="auto">
              <a:xfrm flipH="1">
                <a:off x="3466" y="902"/>
                <a:ext cx="12" cy="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45" name="Line 213"/>
              <p:cNvSpPr>
                <a:spLocks noChangeShapeType="1"/>
              </p:cNvSpPr>
              <p:nvPr/>
            </p:nvSpPr>
            <p:spPr bwMode="auto">
              <a:xfrm flipH="1">
                <a:off x="2849" y="1342"/>
                <a:ext cx="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46" name="Freeform 214"/>
              <p:cNvSpPr>
                <a:spLocks/>
              </p:cNvSpPr>
              <p:nvPr/>
            </p:nvSpPr>
            <p:spPr bwMode="auto">
              <a:xfrm>
                <a:off x="2839" y="1322"/>
                <a:ext cx="10" cy="20"/>
              </a:xfrm>
              <a:custGeom>
                <a:avLst/>
                <a:gdLst>
                  <a:gd name="T0" fmla="*/ 0 w 48"/>
                  <a:gd name="T1" fmla="*/ 0 h 99"/>
                  <a:gd name="T2" fmla="*/ 0 w 48"/>
                  <a:gd name="T3" fmla="*/ 0 h 99"/>
                  <a:gd name="T4" fmla="*/ 0 w 48"/>
                  <a:gd name="T5" fmla="*/ 0 h 99"/>
                  <a:gd name="T6" fmla="*/ 0 w 48"/>
                  <a:gd name="T7" fmla="*/ 0 h 99"/>
                  <a:gd name="T8" fmla="*/ 0 w 48"/>
                  <a:gd name="T9" fmla="*/ 0 h 99"/>
                  <a:gd name="T10" fmla="*/ 0 w 48"/>
                  <a:gd name="T11" fmla="*/ 1 h 99"/>
                  <a:gd name="T12" fmla="*/ 0 w 48"/>
                  <a:gd name="T13" fmla="*/ 1 h 99"/>
                  <a:gd name="T14" fmla="*/ 0 w 48"/>
                  <a:gd name="T15" fmla="*/ 1 h 99"/>
                  <a:gd name="T16" fmla="*/ 0 w 48"/>
                  <a:gd name="T17" fmla="*/ 1 h 99"/>
                  <a:gd name="T18" fmla="*/ 0 w 48"/>
                  <a:gd name="T19" fmla="*/ 1 h 99"/>
                  <a:gd name="T20" fmla="*/ 0 w 48"/>
                  <a:gd name="T21" fmla="*/ 1 h 99"/>
                  <a:gd name="T22" fmla="*/ 0 w 48"/>
                  <a:gd name="T23" fmla="*/ 1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8" h="99">
                    <a:moveTo>
                      <a:pt x="5" y="0"/>
                    </a:moveTo>
                    <a:lnTo>
                      <a:pt x="2" y="15"/>
                    </a:lnTo>
                    <a:lnTo>
                      <a:pt x="0" y="28"/>
                    </a:lnTo>
                    <a:lnTo>
                      <a:pt x="0" y="41"/>
                    </a:lnTo>
                    <a:lnTo>
                      <a:pt x="2" y="54"/>
                    </a:lnTo>
                    <a:lnTo>
                      <a:pt x="4" y="65"/>
                    </a:lnTo>
                    <a:lnTo>
                      <a:pt x="8" y="75"/>
                    </a:lnTo>
                    <a:lnTo>
                      <a:pt x="15" y="83"/>
                    </a:lnTo>
                    <a:lnTo>
                      <a:pt x="21" y="91"/>
                    </a:lnTo>
                    <a:lnTo>
                      <a:pt x="30" y="95"/>
                    </a:lnTo>
                    <a:lnTo>
                      <a:pt x="38" y="98"/>
                    </a:lnTo>
                    <a:lnTo>
                      <a:pt x="48" y="9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47" name="Line 215"/>
              <p:cNvSpPr>
                <a:spLocks noChangeShapeType="1"/>
              </p:cNvSpPr>
              <p:nvPr/>
            </p:nvSpPr>
            <p:spPr bwMode="auto">
              <a:xfrm flipV="1">
                <a:off x="2841" y="1286"/>
                <a:ext cx="10"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48" name="Freeform 216"/>
              <p:cNvSpPr>
                <a:spLocks/>
              </p:cNvSpPr>
              <p:nvPr/>
            </p:nvSpPr>
            <p:spPr bwMode="auto">
              <a:xfrm>
                <a:off x="2851" y="1258"/>
                <a:ext cx="39" cy="28"/>
              </a:xfrm>
              <a:custGeom>
                <a:avLst/>
                <a:gdLst>
                  <a:gd name="T0" fmla="*/ 2 w 191"/>
                  <a:gd name="T1" fmla="*/ 1 h 132"/>
                  <a:gd name="T2" fmla="*/ 2 w 191"/>
                  <a:gd name="T3" fmla="*/ 1 h 132"/>
                  <a:gd name="T4" fmla="*/ 2 w 191"/>
                  <a:gd name="T5" fmla="*/ 1 h 132"/>
                  <a:gd name="T6" fmla="*/ 2 w 191"/>
                  <a:gd name="T7" fmla="*/ 1 h 132"/>
                  <a:gd name="T8" fmla="*/ 2 w 191"/>
                  <a:gd name="T9" fmla="*/ 1 h 132"/>
                  <a:gd name="T10" fmla="*/ 2 w 191"/>
                  <a:gd name="T11" fmla="*/ 1 h 132"/>
                  <a:gd name="T12" fmla="*/ 2 w 191"/>
                  <a:gd name="T13" fmla="*/ 0 h 132"/>
                  <a:gd name="T14" fmla="*/ 2 w 191"/>
                  <a:gd name="T15" fmla="*/ 0 h 132"/>
                  <a:gd name="T16" fmla="*/ 1 w 191"/>
                  <a:gd name="T17" fmla="*/ 0 h 132"/>
                  <a:gd name="T18" fmla="*/ 1 w 191"/>
                  <a:gd name="T19" fmla="*/ 0 h 132"/>
                  <a:gd name="T20" fmla="*/ 1 w 191"/>
                  <a:gd name="T21" fmla="*/ 0 h 132"/>
                  <a:gd name="T22" fmla="*/ 1 w 191"/>
                  <a:gd name="T23" fmla="*/ 0 h 132"/>
                  <a:gd name="T24" fmla="*/ 1 w 191"/>
                  <a:gd name="T25" fmla="*/ 0 h 132"/>
                  <a:gd name="T26" fmla="*/ 1 w 191"/>
                  <a:gd name="T27" fmla="*/ 0 h 132"/>
                  <a:gd name="T28" fmla="*/ 1 w 191"/>
                  <a:gd name="T29" fmla="*/ 0 h 132"/>
                  <a:gd name="T30" fmla="*/ 1 w 191"/>
                  <a:gd name="T31" fmla="*/ 0 h 132"/>
                  <a:gd name="T32" fmla="*/ 1 w 191"/>
                  <a:gd name="T33" fmla="*/ 0 h 132"/>
                  <a:gd name="T34" fmla="*/ 1 w 191"/>
                  <a:gd name="T35" fmla="*/ 0 h 132"/>
                  <a:gd name="T36" fmla="*/ 1 w 191"/>
                  <a:gd name="T37" fmla="*/ 0 h 132"/>
                  <a:gd name="T38" fmla="*/ 0 w 191"/>
                  <a:gd name="T39" fmla="*/ 0 h 132"/>
                  <a:gd name="T40" fmla="*/ 0 w 191"/>
                  <a:gd name="T41" fmla="*/ 0 h 132"/>
                  <a:gd name="T42" fmla="*/ 0 w 191"/>
                  <a:gd name="T43" fmla="*/ 1 h 132"/>
                  <a:gd name="T44" fmla="*/ 0 w 191"/>
                  <a:gd name="T45" fmla="*/ 1 h 132"/>
                  <a:gd name="T46" fmla="*/ 0 w 191"/>
                  <a:gd name="T47" fmla="*/ 1 h 132"/>
                  <a:gd name="T48" fmla="*/ 0 w 191"/>
                  <a:gd name="T49" fmla="*/ 1 h 132"/>
                  <a:gd name="T50" fmla="*/ 0 w 191"/>
                  <a:gd name="T51" fmla="*/ 1 h 132"/>
                  <a:gd name="T52" fmla="*/ 0 w 191"/>
                  <a:gd name="T53" fmla="*/ 1 h 1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1" h="132">
                    <a:moveTo>
                      <a:pt x="184" y="132"/>
                    </a:moveTo>
                    <a:lnTo>
                      <a:pt x="188" y="116"/>
                    </a:lnTo>
                    <a:lnTo>
                      <a:pt x="190" y="100"/>
                    </a:lnTo>
                    <a:lnTo>
                      <a:pt x="191" y="86"/>
                    </a:lnTo>
                    <a:lnTo>
                      <a:pt x="190" y="71"/>
                    </a:lnTo>
                    <a:lnTo>
                      <a:pt x="188" y="57"/>
                    </a:lnTo>
                    <a:lnTo>
                      <a:pt x="185" y="44"/>
                    </a:lnTo>
                    <a:lnTo>
                      <a:pt x="180" y="34"/>
                    </a:lnTo>
                    <a:lnTo>
                      <a:pt x="173" y="23"/>
                    </a:lnTo>
                    <a:lnTo>
                      <a:pt x="166" y="15"/>
                    </a:lnTo>
                    <a:lnTo>
                      <a:pt x="158" y="8"/>
                    </a:lnTo>
                    <a:lnTo>
                      <a:pt x="148" y="4"/>
                    </a:lnTo>
                    <a:lnTo>
                      <a:pt x="138" y="1"/>
                    </a:lnTo>
                    <a:lnTo>
                      <a:pt x="128" y="0"/>
                    </a:lnTo>
                    <a:lnTo>
                      <a:pt x="116" y="1"/>
                    </a:lnTo>
                    <a:lnTo>
                      <a:pt x="105" y="4"/>
                    </a:lnTo>
                    <a:lnTo>
                      <a:pt x="92" y="8"/>
                    </a:lnTo>
                    <a:lnTo>
                      <a:pt x="80" y="15"/>
                    </a:lnTo>
                    <a:lnTo>
                      <a:pt x="69" y="23"/>
                    </a:lnTo>
                    <a:lnTo>
                      <a:pt x="57" y="34"/>
                    </a:lnTo>
                    <a:lnTo>
                      <a:pt x="46" y="44"/>
                    </a:lnTo>
                    <a:lnTo>
                      <a:pt x="36" y="57"/>
                    </a:lnTo>
                    <a:lnTo>
                      <a:pt x="26" y="71"/>
                    </a:lnTo>
                    <a:lnTo>
                      <a:pt x="18" y="86"/>
                    </a:lnTo>
                    <a:lnTo>
                      <a:pt x="10" y="100"/>
                    </a:lnTo>
                    <a:lnTo>
                      <a:pt x="4" y="116"/>
                    </a:lnTo>
                    <a:lnTo>
                      <a:pt x="0" y="1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49" name="Freeform 217"/>
              <p:cNvSpPr>
                <a:spLocks/>
              </p:cNvSpPr>
              <p:nvPr/>
            </p:nvSpPr>
            <p:spPr bwMode="auto">
              <a:xfrm>
                <a:off x="2846" y="1286"/>
                <a:ext cx="43" cy="15"/>
              </a:xfrm>
              <a:custGeom>
                <a:avLst/>
                <a:gdLst>
                  <a:gd name="T0" fmla="*/ 2 w 202"/>
                  <a:gd name="T1" fmla="*/ 0 h 67"/>
                  <a:gd name="T2" fmla="*/ 2 w 202"/>
                  <a:gd name="T3" fmla="*/ 1 h 67"/>
                  <a:gd name="T4" fmla="*/ 0 w 202"/>
                  <a:gd name="T5" fmla="*/ 1 h 67"/>
                  <a:gd name="T6" fmla="*/ 0 60000 65536"/>
                  <a:gd name="T7" fmla="*/ 0 60000 65536"/>
                  <a:gd name="T8" fmla="*/ 0 60000 65536"/>
                </a:gdLst>
                <a:ahLst/>
                <a:cxnLst>
                  <a:cxn ang="T6">
                    <a:pos x="T0" y="T1"/>
                  </a:cxn>
                  <a:cxn ang="T7">
                    <a:pos x="T2" y="T3"/>
                  </a:cxn>
                  <a:cxn ang="T8">
                    <a:pos x="T4" y="T5"/>
                  </a:cxn>
                </a:cxnLst>
                <a:rect l="0" t="0" r="r" b="b"/>
                <a:pathLst>
                  <a:path w="202" h="67">
                    <a:moveTo>
                      <a:pt x="202" y="0"/>
                    </a:moveTo>
                    <a:lnTo>
                      <a:pt x="185" y="67"/>
                    </a:lnTo>
                    <a:lnTo>
                      <a:pt x="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50" name="Line 218"/>
              <p:cNvSpPr>
                <a:spLocks noChangeShapeType="1"/>
              </p:cNvSpPr>
              <p:nvPr/>
            </p:nvSpPr>
            <p:spPr bwMode="auto">
              <a:xfrm flipH="1">
                <a:off x="2921" y="1217"/>
                <a:ext cx="12"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51" name="Line 219"/>
              <p:cNvSpPr>
                <a:spLocks noChangeShapeType="1"/>
              </p:cNvSpPr>
              <p:nvPr/>
            </p:nvSpPr>
            <p:spPr bwMode="auto">
              <a:xfrm flipH="1">
                <a:off x="2835" y="3059"/>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52" name="Freeform 220"/>
              <p:cNvSpPr>
                <a:spLocks/>
              </p:cNvSpPr>
              <p:nvPr/>
            </p:nvSpPr>
            <p:spPr bwMode="auto">
              <a:xfrm>
                <a:off x="2824" y="3039"/>
                <a:ext cx="11" cy="20"/>
              </a:xfrm>
              <a:custGeom>
                <a:avLst/>
                <a:gdLst>
                  <a:gd name="T0" fmla="*/ 0 w 47"/>
                  <a:gd name="T1" fmla="*/ 0 h 100"/>
                  <a:gd name="T2" fmla="*/ 0 w 47"/>
                  <a:gd name="T3" fmla="*/ 0 h 100"/>
                  <a:gd name="T4" fmla="*/ 0 w 47"/>
                  <a:gd name="T5" fmla="*/ 0 h 100"/>
                  <a:gd name="T6" fmla="*/ 0 w 47"/>
                  <a:gd name="T7" fmla="*/ 0 h 100"/>
                  <a:gd name="T8" fmla="*/ 0 w 47"/>
                  <a:gd name="T9" fmla="*/ 0 h 100"/>
                  <a:gd name="T10" fmla="*/ 0 w 47"/>
                  <a:gd name="T11" fmla="*/ 1 h 100"/>
                  <a:gd name="T12" fmla="*/ 0 w 47"/>
                  <a:gd name="T13" fmla="*/ 1 h 100"/>
                  <a:gd name="T14" fmla="*/ 0 w 47"/>
                  <a:gd name="T15" fmla="*/ 1 h 100"/>
                  <a:gd name="T16" fmla="*/ 0 w 47"/>
                  <a:gd name="T17" fmla="*/ 1 h 100"/>
                  <a:gd name="T18" fmla="*/ 0 w 47"/>
                  <a:gd name="T19" fmla="*/ 1 h 100"/>
                  <a:gd name="T20" fmla="*/ 0 w 47"/>
                  <a:gd name="T21" fmla="*/ 1 h 100"/>
                  <a:gd name="T22" fmla="*/ 1 w 47"/>
                  <a:gd name="T23" fmla="*/ 1 h 1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7" h="100">
                    <a:moveTo>
                      <a:pt x="4" y="0"/>
                    </a:moveTo>
                    <a:lnTo>
                      <a:pt x="1" y="15"/>
                    </a:lnTo>
                    <a:lnTo>
                      <a:pt x="0" y="29"/>
                    </a:lnTo>
                    <a:lnTo>
                      <a:pt x="0" y="42"/>
                    </a:lnTo>
                    <a:lnTo>
                      <a:pt x="1" y="54"/>
                    </a:lnTo>
                    <a:lnTo>
                      <a:pt x="4" y="66"/>
                    </a:lnTo>
                    <a:lnTo>
                      <a:pt x="8" y="75"/>
                    </a:lnTo>
                    <a:lnTo>
                      <a:pt x="13" y="84"/>
                    </a:lnTo>
                    <a:lnTo>
                      <a:pt x="21" y="91"/>
                    </a:lnTo>
                    <a:lnTo>
                      <a:pt x="28" y="96"/>
                    </a:lnTo>
                    <a:lnTo>
                      <a:pt x="37" y="99"/>
                    </a:lnTo>
                    <a:lnTo>
                      <a:pt x="47" y="10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53" name="Line 221"/>
              <p:cNvSpPr>
                <a:spLocks noChangeShapeType="1"/>
              </p:cNvSpPr>
              <p:nvPr/>
            </p:nvSpPr>
            <p:spPr bwMode="auto">
              <a:xfrm flipV="1">
                <a:off x="2824" y="3004"/>
                <a:ext cx="11"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54" name="Freeform 222"/>
              <p:cNvSpPr>
                <a:spLocks/>
              </p:cNvSpPr>
              <p:nvPr/>
            </p:nvSpPr>
            <p:spPr bwMode="auto">
              <a:xfrm>
                <a:off x="2835" y="2976"/>
                <a:ext cx="39" cy="28"/>
              </a:xfrm>
              <a:custGeom>
                <a:avLst/>
                <a:gdLst>
                  <a:gd name="T0" fmla="*/ 2 w 192"/>
                  <a:gd name="T1" fmla="*/ 1 h 133"/>
                  <a:gd name="T2" fmla="*/ 2 w 192"/>
                  <a:gd name="T3" fmla="*/ 1 h 133"/>
                  <a:gd name="T4" fmla="*/ 2 w 192"/>
                  <a:gd name="T5" fmla="*/ 1 h 133"/>
                  <a:gd name="T6" fmla="*/ 2 w 192"/>
                  <a:gd name="T7" fmla="*/ 1 h 133"/>
                  <a:gd name="T8" fmla="*/ 2 w 192"/>
                  <a:gd name="T9" fmla="*/ 1 h 133"/>
                  <a:gd name="T10" fmla="*/ 2 w 192"/>
                  <a:gd name="T11" fmla="*/ 1 h 133"/>
                  <a:gd name="T12" fmla="*/ 2 w 192"/>
                  <a:gd name="T13" fmla="*/ 0 h 133"/>
                  <a:gd name="T14" fmla="*/ 2 w 192"/>
                  <a:gd name="T15" fmla="*/ 0 h 133"/>
                  <a:gd name="T16" fmla="*/ 1 w 192"/>
                  <a:gd name="T17" fmla="*/ 0 h 133"/>
                  <a:gd name="T18" fmla="*/ 1 w 192"/>
                  <a:gd name="T19" fmla="*/ 0 h 133"/>
                  <a:gd name="T20" fmla="*/ 1 w 192"/>
                  <a:gd name="T21" fmla="*/ 0 h 133"/>
                  <a:gd name="T22" fmla="*/ 1 w 192"/>
                  <a:gd name="T23" fmla="*/ 0 h 133"/>
                  <a:gd name="T24" fmla="*/ 1 w 192"/>
                  <a:gd name="T25" fmla="*/ 0 h 133"/>
                  <a:gd name="T26" fmla="*/ 1 w 192"/>
                  <a:gd name="T27" fmla="*/ 0 h 133"/>
                  <a:gd name="T28" fmla="*/ 1 w 192"/>
                  <a:gd name="T29" fmla="*/ 0 h 133"/>
                  <a:gd name="T30" fmla="*/ 1 w 192"/>
                  <a:gd name="T31" fmla="*/ 0 h 133"/>
                  <a:gd name="T32" fmla="*/ 1 w 192"/>
                  <a:gd name="T33" fmla="*/ 0 h 133"/>
                  <a:gd name="T34" fmla="*/ 1 w 192"/>
                  <a:gd name="T35" fmla="*/ 0 h 133"/>
                  <a:gd name="T36" fmla="*/ 1 w 192"/>
                  <a:gd name="T37" fmla="*/ 0 h 133"/>
                  <a:gd name="T38" fmla="*/ 0 w 192"/>
                  <a:gd name="T39" fmla="*/ 0 h 133"/>
                  <a:gd name="T40" fmla="*/ 0 w 192"/>
                  <a:gd name="T41" fmla="*/ 0 h 133"/>
                  <a:gd name="T42" fmla="*/ 0 w 192"/>
                  <a:gd name="T43" fmla="*/ 1 h 133"/>
                  <a:gd name="T44" fmla="*/ 0 w 192"/>
                  <a:gd name="T45" fmla="*/ 1 h 133"/>
                  <a:gd name="T46" fmla="*/ 0 w 192"/>
                  <a:gd name="T47" fmla="*/ 1 h 133"/>
                  <a:gd name="T48" fmla="*/ 0 w 192"/>
                  <a:gd name="T49" fmla="*/ 1 h 133"/>
                  <a:gd name="T50" fmla="*/ 0 w 192"/>
                  <a:gd name="T51" fmla="*/ 1 h 133"/>
                  <a:gd name="T52" fmla="*/ 0 w 192"/>
                  <a:gd name="T53" fmla="*/ 1 h 1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92" h="133">
                    <a:moveTo>
                      <a:pt x="186" y="133"/>
                    </a:moveTo>
                    <a:lnTo>
                      <a:pt x="189" y="117"/>
                    </a:lnTo>
                    <a:lnTo>
                      <a:pt x="191" y="101"/>
                    </a:lnTo>
                    <a:lnTo>
                      <a:pt x="192" y="86"/>
                    </a:lnTo>
                    <a:lnTo>
                      <a:pt x="191" y="71"/>
                    </a:lnTo>
                    <a:lnTo>
                      <a:pt x="189" y="58"/>
                    </a:lnTo>
                    <a:lnTo>
                      <a:pt x="186" y="45"/>
                    </a:lnTo>
                    <a:lnTo>
                      <a:pt x="181" y="34"/>
                    </a:lnTo>
                    <a:lnTo>
                      <a:pt x="175" y="24"/>
                    </a:lnTo>
                    <a:lnTo>
                      <a:pt x="168" y="16"/>
                    </a:lnTo>
                    <a:lnTo>
                      <a:pt x="159" y="9"/>
                    </a:lnTo>
                    <a:lnTo>
                      <a:pt x="150" y="5"/>
                    </a:lnTo>
                    <a:lnTo>
                      <a:pt x="139" y="1"/>
                    </a:lnTo>
                    <a:lnTo>
                      <a:pt x="129" y="0"/>
                    </a:lnTo>
                    <a:lnTo>
                      <a:pt x="117" y="1"/>
                    </a:lnTo>
                    <a:lnTo>
                      <a:pt x="105" y="5"/>
                    </a:lnTo>
                    <a:lnTo>
                      <a:pt x="94" y="9"/>
                    </a:lnTo>
                    <a:lnTo>
                      <a:pt x="81" y="16"/>
                    </a:lnTo>
                    <a:lnTo>
                      <a:pt x="69" y="24"/>
                    </a:lnTo>
                    <a:lnTo>
                      <a:pt x="58" y="34"/>
                    </a:lnTo>
                    <a:lnTo>
                      <a:pt x="47" y="45"/>
                    </a:lnTo>
                    <a:lnTo>
                      <a:pt x="36" y="58"/>
                    </a:lnTo>
                    <a:lnTo>
                      <a:pt x="27" y="71"/>
                    </a:lnTo>
                    <a:lnTo>
                      <a:pt x="18" y="86"/>
                    </a:lnTo>
                    <a:lnTo>
                      <a:pt x="11" y="101"/>
                    </a:lnTo>
                    <a:lnTo>
                      <a:pt x="6" y="117"/>
                    </a:lnTo>
                    <a:lnTo>
                      <a:pt x="0" y="13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55" name="Freeform 223"/>
              <p:cNvSpPr>
                <a:spLocks/>
              </p:cNvSpPr>
              <p:nvPr/>
            </p:nvSpPr>
            <p:spPr bwMode="auto">
              <a:xfrm>
                <a:off x="2830" y="3004"/>
                <a:ext cx="43" cy="14"/>
              </a:xfrm>
              <a:custGeom>
                <a:avLst/>
                <a:gdLst>
                  <a:gd name="T0" fmla="*/ 2 w 204"/>
                  <a:gd name="T1" fmla="*/ 0 h 67"/>
                  <a:gd name="T2" fmla="*/ 2 w 204"/>
                  <a:gd name="T3" fmla="*/ 1 h 67"/>
                  <a:gd name="T4" fmla="*/ 0 w 204"/>
                  <a:gd name="T5" fmla="*/ 1 h 67"/>
                  <a:gd name="T6" fmla="*/ 0 60000 65536"/>
                  <a:gd name="T7" fmla="*/ 0 60000 65536"/>
                  <a:gd name="T8" fmla="*/ 0 60000 65536"/>
                </a:gdLst>
                <a:ahLst/>
                <a:cxnLst>
                  <a:cxn ang="T6">
                    <a:pos x="T0" y="T1"/>
                  </a:cxn>
                  <a:cxn ang="T7">
                    <a:pos x="T2" y="T3"/>
                  </a:cxn>
                  <a:cxn ang="T8">
                    <a:pos x="T4" y="T5"/>
                  </a:cxn>
                </a:cxnLst>
                <a:rect l="0" t="0" r="r" b="b"/>
                <a:pathLst>
                  <a:path w="204" h="67">
                    <a:moveTo>
                      <a:pt x="204" y="0"/>
                    </a:moveTo>
                    <a:lnTo>
                      <a:pt x="186" y="67"/>
                    </a:lnTo>
                    <a:lnTo>
                      <a:pt x="0"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56" name="Freeform 224"/>
              <p:cNvSpPr>
                <a:spLocks/>
              </p:cNvSpPr>
              <p:nvPr/>
            </p:nvSpPr>
            <p:spPr bwMode="auto">
              <a:xfrm>
                <a:off x="2345" y="2973"/>
                <a:ext cx="56" cy="125"/>
              </a:xfrm>
              <a:custGeom>
                <a:avLst/>
                <a:gdLst>
                  <a:gd name="T0" fmla="*/ 3 w 264"/>
                  <a:gd name="T1" fmla="*/ 0 h 597"/>
                  <a:gd name="T2" fmla="*/ 1 w 264"/>
                  <a:gd name="T3" fmla="*/ 5 h 597"/>
                  <a:gd name="T4" fmla="*/ 0 w 264"/>
                  <a:gd name="T5" fmla="*/ 5 h 597"/>
                  <a:gd name="T6" fmla="*/ 0 60000 65536"/>
                  <a:gd name="T7" fmla="*/ 0 60000 65536"/>
                  <a:gd name="T8" fmla="*/ 0 60000 65536"/>
                </a:gdLst>
                <a:ahLst/>
                <a:cxnLst>
                  <a:cxn ang="T6">
                    <a:pos x="T0" y="T1"/>
                  </a:cxn>
                  <a:cxn ang="T7">
                    <a:pos x="T2" y="T3"/>
                  </a:cxn>
                  <a:cxn ang="T8">
                    <a:pos x="T4" y="T5"/>
                  </a:cxn>
                </a:cxnLst>
                <a:rect l="0" t="0" r="r" b="b"/>
                <a:pathLst>
                  <a:path w="264" h="597">
                    <a:moveTo>
                      <a:pt x="264" y="0"/>
                    </a:moveTo>
                    <a:lnTo>
                      <a:pt x="105" y="597"/>
                    </a:lnTo>
                    <a:lnTo>
                      <a:pt x="0" y="5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57" name="Freeform 225"/>
              <p:cNvSpPr>
                <a:spLocks/>
              </p:cNvSpPr>
              <p:nvPr/>
            </p:nvSpPr>
            <p:spPr bwMode="auto">
              <a:xfrm>
                <a:off x="2334" y="3074"/>
                <a:ext cx="11" cy="24"/>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1 h 116"/>
                  <a:gd name="T14" fmla="*/ 0 w 56"/>
                  <a:gd name="T15" fmla="*/ 1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6" h="116">
                    <a:moveTo>
                      <a:pt x="6" y="0"/>
                    </a:moveTo>
                    <a:lnTo>
                      <a:pt x="4" y="11"/>
                    </a:lnTo>
                    <a:lnTo>
                      <a:pt x="2" y="23"/>
                    </a:lnTo>
                    <a:lnTo>
                      <a:pt x="0" y="34"/>
                    </a:lnTo>
                    <a:lnTo>
                      <a:pt x="0" y="44"/>
                    </a:lnTo>
                    <a:lnTo>
                      <a:pt x="0" y="55"/>
                    </a:lnTo>
                    <a:lnTo>
                      <a:pt x="3" y="64"/>
                    </a:lnTo>
                    <a:lnTo>
                      <a:pt x="5" y="74"/>
                    </a:lnTo>
                    <a:lnTo>
                      <a:pt x="8" y="82"/>
                    </a:lnTo>
                    <a:lnTo>
                      <a:pt x="11" y="90"/>
                    </a:lnTo>
                    <a:lnTo>
                      <a:pt x="16" y="96"/>
                    </a:lnTo>
                    <a:lnTo>
                      <a:pt x="22" y="102"/>
                    </a:lnTo>
                    <a:lnTo>
                      <a:pt x="27" y="107"/>
                    </a:lnTo>
                    <a:lnTo>
                      <a:pt x="33" y="111"/>
                    </a:lnTo>
                    <a:lnTo>
                      <a:pt x="41" y="113"/>
                    </a:lnTo>
                    <a:lnTo>
                      <a:pt x="48" y="115"/>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58" name="Line 226"/>
              <p:cNvSpPr>
                <a:spLocks noChangeShapeType="1"/>
              </p:cNvSpPr>
              <p:nvPr/>
            </p:nvSpPr>
            <p:spPr bwMode="auto">
              <a:xfrm flipV="1">
                <a:off x="2335" y="3039"/>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59" name="Freeform 227"/>
              <p:cNvSpPr>
                <a:spLocks/>
              </p:cNvSpPr>
              <p:nvPr/>
            </p:nvSpPr>
            <p:spPr bwMode="auto">
              <a:xfrm>
                <a:off x="2344" y="3014"/>
                <a:ext cx="23" cy="25"/>
              </a:xfrm>
              <a:custGeom>
                <a:avLst/>
                <a:gdLst>
                  <a:gd name="T0" fmla="*/ 1 w 113"/>
                  <a:gd name="T1" fmla="*/ 0 h 115"/>
                  <a:gd name="T2" fmla="*/ 1 w 113"/>
                  <a:gd name="T3" fmla="*/ 0 h 115"/>
                  <a:gd name="T4" fmla="*/ 1 w 113"/>
                  <a:gd name="T5" fmla="*/ 0 h 115"/>
                  <a:gd name="T6" fmla="*/ 1 w 113"/>
                  <a:gd name="T7" fmla="*/ 0 h 115"/>
                  <a:gd name="T8" fmla="*/ 1 w 113"/>
                  <a:gd name="T9" fmla="*/ 0 h 115"/>
                  <a:gd name="T10" fmla="*/ 1 w 113"/>
                  <a:gd name="T11" fmla="*/ 0 h 115"/>
                  <a:gd name="T12" fmla="*/ 1 w 113"/>
                  <a:gd name="T13" fmla="*/ 0 h 115"/>
                  <a:gd name="T14" fmla="*/ 0 w 113"/>
                  <a:gd name="T15" fmla="*/ 0 h 115"/>
                  <a:gd name="T16" fmla="*/ 0 w 113"/>
                  <a:gd name="T17" fmla="*/ 0 h 115"/>
                  <a:gd name="T18" fmla="*/ 0 w 113"/>
                  <a:gd name="T19" fmla="*/ 0 h 115"/>
                  <a:gd name="T20" fmla="*/ 0 w 113"/>
                  <a:gd name="T21" fmla="*/ 0 h 115"/>
                  <a:gd name="T22" fmla="*/ 0 w 113"/>
                  <a:gd name="T23" fmla="*/ 1 h 115"/>
                  <a:gd name="T24" fmla="*/ 0 w 113"/>
                  <a:gd name="T25" fmla="*/ 1 h 115"/>
                  <a:gd name="T26" fmla="*/ 0 w 113"/>
                  <a:gd name="T27" fmla="*/ 1 h 115"/>
                  <a:gd name="T28" fmla="*/ 0 w 113"/>
                  <a:gd name="T29" fmla="*/ 1 h 115"/>
                  <a:gd name="T30" fmla="*/ 0 w 113"/>
                  <a:gd name="T31" fmla="*/ 1 h 115"/>
                  <a:gd name="T32" fmla="*/ 0 w 113"/>
                  <a:gd name="T33" fmla="*/ 1 h 1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3" h="115">
                    <a:moveTo>
                      <a:pt x="113" y="0"/>
                    </a:moveTo>
                    <a:lnTo>
                      <a:pt x="104" y="0"/>
                    </a:lnTo>
                    <a:lnTo>
                      <a:pt x="96" y="2"/>
                    </a:lnTo>
                    <a:lnTo>
                      <a:pt x="87" y="4"/>
                    </a:lnTo>
                    <a:lnTo>
                      <a:pt x="79" y="8"/>
                    </a:lnTo>
                    <a:lnTo>
                      <a:pt x="70" y="13"/>
                    </a:lnTo>
                    <a:lnTo>
                      <a:pt x="62" y="19"/>
                    </a:lnTo>
                    <a:lnTo>
                      <a:pt x="54" y="25"/>
                    </a:lnTo>
                    <a:lnTo>
                      <a:pt x="46" y="34"/>
                    </a:lnTo>
                    <a:lnTo>
                      <a:pt x="38" y="42"/>
                    </a:lnTo>
                    <a:lnTo>
                      <a:pt x="31" y="51"/>
                    </a:lnTo>
                    <a:lnTo>
                      <a:pt x="25" y="60"/>
                    </a:lnTo>
                    <a:lnTo>
                      <a:pt x="18" y="71"/>
                    </a:lnTo>
                    <a:lnTo>
                      <a:pt x="13" y="81"/>
                    </a:lnTo>
                    <a:lnTo>
                      <a:pt x="8" y="93"/>
                    </a:lnTo>
                    <a:lnTo>
                      <a:pt x="3" y="104"/>
                    </a:lnTo>
                    <a:lnTo>
                      <a:pt x="0"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60" name="Line 228"/>
              <p:cNvSpPr>
                <a:spLocks noChangeShapeType="1"/>
              </p:cNvSpPr>
              <p:nvPr/>
            </p:nvSpPr>
            <p:spPr bwMode="auto">
              <a:xfrm>
                <a:off x="2367" y="3014"/>
                <a:ext cx="2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61" name="Freeform 229"/>
              <p:cNvSpPr>
                <a:spLocks/>
              </p:cNvSpPr>
              <p:nvPr/>
            </p:nvSpPr>
            <p:spPr bwMode="auto">
              <a:xfrm>
                <a:off x="2287" y="1598"/>
                <a:ext cx="55" cy="126"/>
              </a:xfrm>
              <a:custGeom>
                <a:avLst/>
                <a:gdLst>
                  <a:gd name="T0" fmla="*/ 2 w 264"/>
                  <a:gd name="T1" fmla="*/ 0 h 597"/>
                  <a:gd name="T2" fmla="*/ 1 w 264"/>
                  <a:gd name="T3" fmla="*/ 6 h 597"/>
                  <a:gd name="T4" fmla="*/ 0 w 264"/>
                  <a:gd name="T5" fmla="*/ 6 h 597"/>
                  <a:gd name="T6" fmla="*/ 0 60000 65536"/>
                  <a:gd name="T7" fmla="*/ 0 60000 65536"/>
                  <a:gd name="T8" fmla="*/ 0 60000 65536"/>
                </a:gdLst>
                <a:ahLst/>
                <a:cxnLst>
                  <a:cxn ang="T6">
                    <a:pos x="T0" y="T1"/>
                  </a:cxn>
                  <a:cxn ang="T7">
                    <a:pos x="T2" y="T3"/>
                  </a:cxn>
                  <a:cxn ang="T8">
                    <a:pos x="T4" y="T5"/>
                  </a:cxn>
                </a:cxnLst>
                <a:rect l="0" t="0" r="r" b="b"/>
                <a:pathLst>
                  <a:path w="264" h="597">
                    <a:moveTo>
                      <a:pt x="264" y="0"/>
                    </a:moveTo>
                    <a:lnTo>
                      <a:pt x="104" y="597"/>
                    </a:lnTo>
                    <a:lnTo>
                      <a:pt x="0" y="59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62" name="Freeform 230"/>
              <p:cNvSpPr>
                <a:spLocks/>
              </p:cNvSpPr>
              <p:nvPr/>
            </p:nvSpPr>
            <p:spPr bwMode="auto">
              <a:xfrm>
                <a:off x="2275" y="1699"/>
                <a:ext cx="12" cy="25"/>
              </a:xfrm>
              <a:custGeom>
                <a:avLst/>
                <a:gdLst>
                  <a:gd name="T0" fmla="*/ 0 w 56"/>
                  <a:gd name="T1" fmla="*/ 0 h 116"/>
                  <a:gd name="T2" fmla="*/ 0 w 56"/>
                  <a:gd name="T3" fmla="*/ 0 h 116"/>
                  <a:gd name="T4" fmla="*/ 0 w 56"/>
                  <a:gd name="T5" fmla="*/ 0 h 116"/>
                  <a:gd name="T6" fmla="*/ 0 w 56"/>
                  <a:gd name="T7" fmla="*/ 0 h 116"/>
                  <a:gd name="T8" fmla="*/ 0 w 56"/>
                  <a:gd name="T9" fmla="*/ 0 h 116"/>
                  <a:gd name="T10" fmla="*/ 0 w 56"/>
                  <a:gd name="T11" fmla="*/ 0 h 116"/>
                  <a:gd name="T12" fmla="*/ 0 w 56"/>
                  <a:gd name="T13" fmla="*/ 0 h 116"/>
                  <a:gd name="T14" fmla="*/ 0 w 56"/>
                  <a:gd name="T15" fmla="*/ 0 h 116"/>
                  <a:gd name="T16" fmla="*/ 0 w 56"/>
                  <a:gd name="T17" fmla="*/ 1 h 116"/>
                  <a:gd name="T18" fmla="*/ 0 w 56"/>
                  <a:gd name="T19" fmla="*/ 1 h 116"/>
                  <a:gd name="T20" fmla="*/ 0 w 56"/>
                  <a:gd name="T21" fmla="*/ 1 h 116"/>
                  <a:gd name="T22" fmla="*/ 0 w 56"/>
                  <a:gd name="T23" fmla="*/ 1 h 116"/>
                  <a:gd name="T24" fmla="*/ 0 w 56"/>
                  <a:gd name="T25" fmla="*/ 1 h 116"/>
                  <a:gd name="T26" fmla="*/ 0 w 56"/>
                  <a:gd name="T27" fmla="*/ 1 h 116"/>
                  <a:gd name="T28" fmla="*/ 0 w 56"/>
                  <a:gd name="T29" fmla="*/ 1 h 116"/>
                  <a:gd name="T30" fmla="*/ 0 w 56"/>
                  <a:gd name="T31" fmla="*/ 1 h 116"/>
                  <a:gd name="T32" fmla="*/ 0 w 56"/>
                  <a:gd name="T33" fmla="*/ 1 h 116"/>
                  <a:gd name="T34" fmla="*/ 0 w 56"/>
                  <a:gd name="T35" fmla="*/ 1 h 116"/>
                  <a:gd name="T36" fmla="*/ 0 w 56"/>
                  <a:gd name="T37" fmla="*/ 1 h 116"/>
                  <a:gd name="T38" fmla="*/ 0 w 56"/>
                  <a:gd name="T39" fmla="*/ 1 h 116"/>
                  <a:gd name="T40" fmla="*/ 0 w 56"/>
                  <a:gd name="T41" fmla="*/ 1 h 116"/>
                  <a:gd name="T42" fmla="*/ 0 w 56"/>
                  <a:gd name="T43" fmla="*/ 1 h 116"/>
                  <a:gd name="T44" fmla="*/ 0 w 56"/>
                  <a:gd name="T45" fmla="*/ 1 h 116"/>
                  <a:gd name="T46" fmla="*/ 0 w 56"/>
                  <a:gd name="T47" fmla="*/ 1 h 116"/>
                  <a:gd name="T48" fmla="*/ 0 w 56"/>
                  <a:gd name="T49" fmla="*/ 1 h 116"/>
                  <a:gd name="T50" fmla="*/ 0 w 56"/>
                  <a:gd name="T51" fmla="*/ 1 h 116"/>
                  <a:gd name="T52" fmla="*/ 1 w 56"/>
                  <a:gd name="T53" fmla="*/ 1 h 1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6" h="116">
                    <a:moveTo>
                      <a:pt x="6" y="0"/>
                    </a:moveTo>
                    <a:lnTo>
                      <a:pt x="4" y="7"/>
                    </a:lnTo>
                    <a:lnTo>
                      <a:pt x="3" y="15"/>
                    </a:lnTo>
                    <a:lnTo>
                      <a:pt x="2" y="21"/>
                    </a:lnTo>
                    <a:lnTo>
                      <a:pt x="1" y="28"/>
                    </a:lnTo>
                    <a:lnTo>
                      <a:pt x="1" y="35"/>
                    </a:lnTo>
                    <a:lnTo>
                      <a:pt x="0" y="41"/>
                    </a:lnTo>
                    <a:lnTo>
                      <a:pt x="0" y="47"/>
                    </a:lnTo>
                    <a:lnTo>
                      <a:pt x="1" y="54"/>
                    </a:lnTo>
                    <a:lnTo>
                      <a:pt x="2" y="60"/>
                    </a:lnTo>
                    <a:lnTo>
                      <a:pt x="3" y="66"/>
                    </a:lnTo>
                    <a:lnTo>
                      <a:pt x="4" y="72"/>
                    </a:lnTo>
                    <a:lnTo>
                      <a:pt x="6" y="77"/>
                    </a:lnTo>
                    <a:lnTo>
                      <a:pt x="7" y="82"/>
                    </a:lnTo>
                    <a:lnTo>
                      <a:pt x="10" y="87"/>
                    </a:lnTo>
                    <a:lnTo>
                      <a:pt x="12" y="92"/>
                    </a:lnTo>
                    <a:lnTo>
                      <a:pt x="16" y="95"/>
                    </a:lnTo>
                    <a:lnTo>
                      <a:pt x="19" y="99"/>
                    </a:lnTo>
                    <a:lnTo>
                      <a:pt x="22" y="103"/>
                    </a:lnTo>
                    <a:lnTo>
                      <a:pt x="25" y="106"/>
                    </a:lnTo>
                    <a:lnTo>
                      <a:pt x="29" y="109"/>
                    </a:lnTo>
                    <a:lnTo>
                      <a:pt x="34" y="111"/>
                    </a:lnTo>
                    <a:lnTo>
                      <a:pt x="38" y="113"/>
                    </a:lnTo>
                    <a:lnTo>
                      <a:pt x="42" y="114"/>
                    </a:lnTo>
                    <a:lnTo>
                      <a:pt x="46" y="115"/>
                    </a:lnTo>
                    <a:lnTo>
                      <a:pt x="51" y="116"/>
                    </a:lnTo>
                    <a:lnTo>
                      <a:pt x="56" y="11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63" name="Line 231"/>
              <p:cNvSpPr>
                <a:spLocks noChangeShapeType="1"/>
              </p:cNvSpPr>
              <p:nvPr/>
            </p:nvSpPr>
            <p:spPr bwMode="auto">
              <a:xfrm flipV="1">
                <a:off x="2276" y="1664"/>
                <a:ext cx="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64" name="Freeform 232"/>
              <p:cNvSpPr>
                <a:spLocks/>
              </p:cNvSpPr>
              <p:nvPr/>
            </p:nvSpPr>
            <p:spPr bwMode="auto">
              <a:xfrm>
                <a:off x="2285" y="1640"/>
                <a:ext cx="24" cy="24"/>
              </a:xfrm>
              <a:custGeom>
                <a:avLst/>
                <a:gdLst>
                  <a:gd name="T0" fmla="*/ 1 w 111"/>
                  <a:gd name="T1" fmla="*/ 0 h 115"/>
                  <a:gd name="T2" fmla="*/ 1 w 111"/>
                  <a:gd name="T3" fmla="*/ 0 h 115"/>
                  <a:gd name="T4" fmla="*/ 1 w 111"/>
                  <a:gd name="T5" fmla="*/ 0 h 115"/>
                  <a:gd name="T6" fmla="*/ 1 w 111"/>
                  <a:gd name="T7" fmla="*/ 0 h 115"/>
                  <a:gd name="T8" fmla="*/ 1 w 111"/>
                  <a:gd name="T9" fmla="*/ 0 h 115"/>
                  <a:gd name="T10" fmla="*/ 1 w 111"/>
                  <a:gd name="T11" fmla="*/ 0 h 115"/>
                  <a:gd name="T12" fmla="*/ 1 w 111"/>
                  <a:gd name="T13" fmla="*/ 0 h 115"/>
                  <a:gd name="T14" fmla="*/ 1 w 111"/>
                  <a:gd name="T15" fmla="*/ 0 h 115"/>
                  <a:gd name="T16" fmla="*/ 1 w 111"/>
                  <a:gd name="T17" fmla="*/ 0 h 115"/>
                  <a:gd name="T18" fmla="*/ 1 w 111"/>
                  <a:gd name="T19" fmla="*/ 0 h 115"/>
                  <a:gd name="T20" fmla="*/ 1 w 111"/>
                  <a:gd name="T21" fmla="*/ 0 h 115"/>
                  <a:gd name="T22" fmla="*/ 1 w 111"/>
                  <a:gd name="T23" fmla="*/ 0 h 115"/>
                  <a:gd name="T24" fmla="*/ 0 w 111"/>
                  <a:gd name="T25" fmla="*/ 0 h 115"/>
                  <a:gd name="T26" fmla="*/ 0 w 111"/>
                  <a:gd name="T27" fmla="*/ 0 h 115"/>
                  <a:gd name="T28" fmla="*/ 0 w 111"/>
                  <a:gd name="T29" fmla="*/ 0 h 115"/>
                  <a:gd name="T30" fmla="*/ 0 w 111"/>
                  <a:gd name="T31" fmla="*/ 0 h 115"/>
                  <a:gd name="T32" fmla="*/ 0 w 111"/>
                  <a:gd name="T33" fmla="*/ 0 h 115"/>
                  <a:gd name="T34" fmla="*/ 0 w 111"/>
                  <a:gd name="T35" fmla="*/ 1 h 115"/>
                  <a:gd name="T36" fmla="*/ 0 w 111"/>
                  <a:gd name="T37" fmla="*/ 1 h 115"/>
                  <a:gd name="T38" fmla="*/ 0 w 111"/>
                  <a:gd name="T39" fmla="*/ 1 h 115"/>
                  <a:gd name="T40" fmla="*/ 0 w 111"/>
                  <a:gd name="T41" fmla="*/ 1 h 115"/>
                  <a:gd name="T42" fmla="*/ 0 w 111"/>
                  <a:gd name="T43" fmla="*/ 1 h 115"/>
                  <a:gd name="T44" fmla="*/ 0 w 111"/>
                  <a:gd name="T45" fmla="*/ 1 h 115"/>
                  <a:gd name="T46" fmla="*/ 0 w 111"/>
                  <a:gd name="T47" fmla="*/ 1 h 115"/>
                  <a:gd name="T48" fmla="*/ 0 w 111"/>
                  <a:gd name="T49" fmla="*/ 1 h 115"/>
                  <a:gd name="T50" fmla="*/ 0 w 111"/>
                  <a:gd name="T51" fmla="*/ 1 h 115"/>
                  <a:gd name="T52" fmla="*/ 0 w 111"/>
                  <a:gd name="T53" fmla="*/ 1 h 1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1" h="115">
                    <a:moveTo>
                      <a:pt x="111" y="0"/>
                    </a:moveTo>
                    <a:lnTo>
                      <a:pt x="107" y="0"/>
                    </a:lnTo>
                    <a:lnTo>
                      <a:pt x="101" y="1"/>
                    </a:lnTo>
                    <a:lnTo>
                      <a:pt x="96" y="2"/>
                    </a:lnTo>
                    <a:lnTo>
                      <a:pt x="91" y="3"/>
                    </a:lnTo>
                    <a:lnTo>
                      <a:pt x="85" y="5"/>
                    </a:lnTo>
                    <a:lnTo>
                      <a:pt x="80" y="7"/>
                    </a:lnTo>
                    <a:lnTo>
                      <a:pt x="75" y="10"/>
                    </a:lnTo>
                    <a:lnTo>
                      <a:pt x="69" y="12"/>
                    </a:lnTo>
                    <a:lnTo>
                      <a:pt x="65" y="17"/>
                    </a:lnTo>
                    <a:lnTo>
                      <a:pt x="60" y="20"/>
                    </a:lnTo>
                    <a:lnTo>
                      <a:pt x="55" y="24"/>
                    </a:lnTo>
                    <a:lnTo>
                      <a:pt x="49" y="28"/>
                    </a:lnTo>
                    <a:lnTo>
                      <a:pt x="45" y="34"/>
                    </a:lnTo>
                    <a:lnTo>
                      <a:pt x="40" y="39"/>
                    </a:lnTo>
                    <a:lnTo>
                      <a:pt x="36" y="44"/>
                    </a:lnTo>
                    <a:lnTo>
                      <a:pt x="31" y="50"/>
                    </a:lnTo>
                    <a:lnTo>
                      <a:pt x="27" y="56"/>
                    </a:lnTo>
                    <a:lnTo>
                      <a:pt x="23" y="61"/>
                    </a:lnTo>
                    <a:lnTo>
                      <a:pt x="19" y="68"/>
                    </a:lnTo>
                    <a:lnTo>
                      <a:pt x="15" y="74"/>
                    </a:lnTo>
                    <a:lnTo>
                      <a:pt x="12" y="81"/>
                    </a:lnTo>
                    <a:lnTo>
                      <a:pt x="9" y="88"/>
                    </a:lnTo>
                    <a:lnTo>
                      <a:pt x="6" y="95"/>
                    </a:lnTo>
                    <a:lnTo>
                      <a:pt x="4" y="102"/>
                    </a:lnTo>
                    <a:lnTo>
                      <a:pt x="1" y="109"/>
                    </a:lnTo>
                    <a:lnTo>
                      <a:pt x="0" y="11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65" name="Line 233"/>
              <p:cNvSpPr>
                <a:spLocks noChangeShapeType="1"/>
              </p:cNvSpPr>
              <p:nvPr/>
            </p:nvSpPr>
            <p:spPr bwMode="auto">
              <a:xfrm>
                <a:off x="2309" y="1640"/>
                <a:ext cx="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66" name="Line 234"/>
              <p:cNvSpPr>
                <a:spLocks noChangeShapeType="1"/>
              </p:cNvSpPr>
              <p:nvPr/>
            </p:nvSpPr>
            <p:spPr bwMode="auto">
              <a:xfrm flipH="1">
                <a:off x="2356" y="1598"/>
                <a:ext cx="13" cy="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400619" name="Line 235"/>
          <p:cNvSpPr>
            <a:spLocks noChangeShapeType="1"/>
          </p:cNvSpPr>
          <p:nvPr/>
        </p:nvSpPr>
        <p:spPr bwMode="auto">
          <a:xfrm>
            <a:off x="5703888" y="1928813"/>
            <a:ext cx="1071562" cy="15700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0620" name="Group 236"/>
          <p:cNvGrpSpPr>
            <a:grpSpLocks/>
          </p:cNvGrpSpPr>
          <p:nvPr/>
        </p:nvGrpSpPr>
        <p:grpSpPr bwMode="auto">
          <a:xfrm>
            <a:off x="6564313" y="3117850"/>
            <a:ext cx="184150" cy="109538"/>
            <a:chOff x="2514" y="1499"/>
            <a:chExt cx="116" cy="69"/>
          </a:xfrm>
        </p:grpSpPr>
        <p:sp>
          <p:nvSpPr>
            <p:cNvPr id="118814" name="Line 237"/>
            <p:cNvSpPr>
              <a:spLocks noChangeShapeType="1"/>
            </p:cNvSpPr>
            <p:nvPr/>
          </p:nvSpPr>
          <p:spPr bwMode="auto">
            <a:xfrm flipH="1">
              <a:off x="2514" y="1499"/>
              <a:ext cx="69"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15" name="Line 238"/>
            <p:cNvSpPr>
              <a:spLocks noChangeShapeType="1"/>
            </p:cNvSpPr>
            <p:nvPr/>
          </p:nvSpPr>
          <p:spPr bwMode="auto">
            <a:xfrm>
              <a:off x="2583" y="1499"/>
              <a:ext cx="47" cy="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0623" name="Group 239"/>
          <p:cNvGrpSpPr>
            <a:grpSpLocks/>
          </p:cNvGrpSpPr>
          <p:nvPr/>
        </p:nvGrpSpPr>
        <p:grpSpPr bwMode="auto">
          <a:xfrm>
            <a:off x="5664200" y="1574800"/>
            <a:ext cx="711200" cy="965200"/>
            <a:chOff x="1947" y="527"/>
            <a:chExt cx="448" cy="608"/>
          </a:xfrm>
        </p:grpSpPr>
        <p:sp>
          <p:nvSpPr>
            <p:cNvPr id="118806" name="Line 240"/>
            <p:cNvSpPr>
              <a:spLocks noChangeShapeType="1"/>
            </p:cNvSpPr>
            <p:nvPr/>
          </p:nvSpPr>
          <p:spPr bwMode="auto">
            <a:xfrm>
              <a:off x="1972" y="750"/>
              <a:ext cx="250" cy="367"/>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07" name="Freeform 241"/>
            <p:cNvSpPr>
              <a:spLocks/>
            </p:cNvSpPr>
            <p:nvPr/>
          </p:nvSpPr>
          <p:spPr bwMode="auto">
            <a:xfrm>
              <a:off x="1947" y="639"/>
              <a:ext cx="8" cy="13"/>
            </a:xfrm>
            <a:custGeom>
              <a:avLst/>
              <a:gdLst>
                <a:gd name="T0" fmla="*/ 0 w 32"/>
                <a:gd name="T1" fmla="*/ 0 h 67"/>
                <a:gd name="T2" fmla="*/ 0 w 32"/>
                <a:gd name="T3" fmla="*/ 0 h 67"/>
                <a:gd name="T4" fmla="*/ 0 w 32"/>
                <a:gd name="T5" fmla="*/ 0 h 67"/>
                <a:gd name="T6" fmla="*/ 0 w 32"/>
                <a:gd name="T7" fmla="*/ 0 h 67"/>
                <a:gd name="T8" fmla="*/ 0 w 32"/>
                <a:gd name="T9" fmla="*/ 0 h 67"/>
                <a:gd name="T10" fmla="*/ 0 w 32"/>
                <a:gd name="T11" fmla="*/ 0 h 67"/>
                <a:gd name="T12" fmla="*/ 0 w 32"/>
                <a:gd name="T13" fmla="*/ 0 h 67"/>
                <a:gd name="T14" fmla="*/ 0 w 32"/>
                <a:gd name="T15" fmla="*/ 0 h 67"/>
                <a:gd name="T16" fmla="*/ 1 w 32"/>
                <a:gd name="T17" fmla="*/ 1 h 67"/>
                <a:gd name="T18" fmla="*/ 1 w 32"/>
                <a:gd name="T19" fmla="*/ 1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67">
                  <a:moveTo>
                    <a:pt x="4" y="0"/>
                  </a:moveTo>
                  <a:lnTo>
                    <a:pt x="1" y="12"/>
                  </a:lnTo>
                  <a:lnTo>
                    <a:pt x="0" y="24"/>
                  </a:lnTo>
                  <a:lnTo>
                    <a:pt x="1" y="34"/>
                  </a:lnTo>
                  <a:lnTo>
                    <a:pt x="4" y="43"/>
                  </a:lnTo>
                  <a:lnTo>
                    <a:pt x="7" y="51"/>
                  </a:lnTo>
                  <a:lnTo>
                    <a:pt x="11" y="58"/>
                  </a:lnTo>
                  <a:lnTo>
                    <a:pt x="17" y="63"/>
                  </a:lnTo>
                  <a:lnTo>
                    <a:pt x="25" y="66"/>
                  </a:lnTo>
                  <a:lnTo>
                    <a:pt x="32"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808" name="Line 242"/>
            <p:cNvSpPr>
              <a:spLocks noChangeShapeType="1"/>
            </p:cNvSpPr>
            <p:nvPr/>
          </p:nvSpPr>
          <p:spPr bwMode="auto">
            <a:xfrm flipV="1">
              <a:off x="1949" y="527"/>
              <a:ext cx="29" cy="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09" name="Line 243"/>
            <p:cNvSpPr>
              <a:spLocks noChangeShapeType="1"/>
            </p:cNvSpPr>
            <p:nvPr/>
          </p:nvSpPr>
          <p:spPr bwMode="auto">
            <a:xfrm flipH="1">
              <a:off x="2031" y="527"/>
              <a:ext cx="12"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10" name="Line 244"/>
            <p:cNvSpPr>
              <a:spLocks noChangeShapeType="1"/>
            </p:cNvSpPr>
            <p:nvPr/>
          </p:nvSpPr>
          <p:spPr bwMode="auto">
            <a:xfrm flipV="1">
              <a:off x="2297" y="1010"/>
              <a:ext cx="34" cy="1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11" name="Line 245"/>
            <p:cNvSpPr>
              <a:spLocks noChangeShapeType="1"/>
            </p:cNvSpPr>
            <p:nvPr/>
          </p:nvSpPr>
          <p:spPr bwMode="auto">
            <a:xfrm flipH="1">
              <a:off x="2309" y="1066"/>
              <a:ext cx="45"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12" name="Line 246"/>
            <p:cNvSpPr>
              <a:spLocks noChangeShapeType="1"/>
            </p:cNvSpPr>
            <p:nvPr/>
          </p:nvSpPr>
          <p:spPr bwMode="auto">
            <a:xfrm>
              <a:off x="2331" y="1079"/>
              <a:ext cx="4"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13" name="Line 247"/>
            <p:cNvSpPr>
              <a:spLocks noChangeShapeType="1"/>
            </p:cNvSpPr>
            <p:nvPr/>
          </p:nvSpPr>
          <p:spPr bwMode="auto">
            <a:xfrm flipH="1">
              <a:off x="2384" y="1010"/>
              <a:ext cx="11"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0632" name="Line 248"/>
          <p:cNvSpPr>
            <a:spLocks noChangeShapeType="1"/>
          </p:cNvSpPr>
          <p:nvPr/>
        </p:nvSpPr>
        <p:spPr bwMode="auto">
          <a:xfrm flipV="1">
            <a:off x="5703888" y="4210050"/>
            <a:ext cx="1071562" cy="25273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0633" name="Group 249"/>
          <p:cNvGrpSpPr>
            <a:grpSpLocks/>
          </p:cNvGrpSpPr>
          <p:nvPr/>
        </p:nvGrpSpPr>
        <p:grpSpPr bwMode="auto">
          <a:xfrm>
            <a:off x="6453188" y="4970463"/>
            <a:ext cx="120650" cy="174625"/>
            <a:chOff x="2444" y="2666"/>
            <a:chExt cx="76" cy="110"/>
          </a:xfrm>
        </p:grpSpPr>
        <p:sp>
          <p:nvSpPr>
            <p:cNvPr id="118804" name="Line 250"/>
            <p:cNvSpPr>
              <a:spLocks noChangeShapeType="1"/>
            </p:cNvSpPr>
            <p:nvPr/>
          </p:nvSpPr>
          <p:spPr bwMode="auto">
            <a:xfrm flipH="1" flipV="1">
              <a:off x="2444" y="2666"/>
              <a:ext cx="76"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05" name="Line 251"/>
            <p:cNvSpPr>
              <a:spLocks noChangeShapeType="1"/>
            </p:cNvSpPr>
            <p:nvPr/>
          </p:nvSpPr>
          <p:spPr bwMode="auto">
            <a:xfrm flipV="1">
              <a:off x="2488" y="2698"/>
              <a:ext cx="32" cy="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0636" name="Group 252"/>
          <p:cNvGrpSpPr>
            <a:grpSpLocks/>
          </p:cNvGrpSpPr>
          <p:nvPr/>
        </p:nvGrpSpPr>
        <p:grpSpPr bwMode="auto">
          <a:xfrm>
            <a:off x="5703888" y="1928813"/>
            <a:ext cx="396875" cy="4808537"/>
            <a:chOff x="1972" y="750"/>
            <a:chExt cx="250" cy="3029"/>
          </a:xfrm>
        </p:grpSpPr>
        <p:sp>
          <p:nvSpPr>
            <p:cNvPr id="118802" name="Line 253"/>
            <p:cNvSpPr>
              <a:spLocks noChangeShapeType="1"/>
            </p:cNvSpPr>
            <p:nvPr/>
          </p:nvSpPr>
          <p:spPr bwMode="auto">
            <a:xfrm>
              <a:off x="2222" y="1117"/>
              <a:ext cx="0" cy="20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03" name="Line 254"/>
            <p:cNvSpPr>
              <a:spLocks noChangeShapeType="1"/>
            </p:cNvSpPr>
            <p:nvPr/>
          </p:nvSpPr>
          <p:spPr bwMode="auto">
            <a:xfrm>
              <a:off x="1972" y="750"/>
              <a:ext cx="0" cy="30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0639" name="Group 255"/>
          <p:cNvGrpSpPr>
            <a:grpSpLocks/>
          </p:cNvGrpSpPr>
          <p:nvPr/>
        </p:nvGrpSpPr>
        <p:grpSpPr bwMode="auto">
          <a:xfrm>
            <a:off x="5532438" y="5603875"/>
            <a:ext cx="568325" cy="1138238"/>
            <a:chOff x="1864" y="3065"/>
            <a:chExt cx="358" cy="717"/>
          </a:xfrm>
        </p:grpSpPr>
        <p:sp>
          <p:nvSpPr>
            <p:cNvPr id="118796" name="Line 256"/>
            <p:cNvSpPr>
              <a:spLocks noChangeShapeType="1"/>
            </p:cNvSpPr>
            <p:nvPr/>
          </p:nvSpPr>
          <p:spPr bwMode="auto">
            <a:xfrm flipV="1">
              <a:off x="1972" y="3190"/>
              <a:ext cx="250" cy="58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797" name="Freeform 257"/>
            <p:cNvSpPr>
              <a:spLocks/>
            </p:cNvSpPr>
            <p:nvPr/>
          </p:nvSpPr>
          <p:spPr bwMode="auto">
            <a:xfrm>
              <a:off x="1864" y="3767"/>
              <a:ext cx="7" cy="15"/>
            </a:xfrm>
            <a:custGeom>
              <a:avLst/>
              <a:gdLst>
                <a:gd name="T0" fmla="*/ 0 w 32"/>
                <a:gd name="T1" fmla="*/ 0 h 67"/>
                <a:gd name="T2" fmla="*/ 0 w 32"/>
                <a:gd name="T3" fmla="*/ 0 h 67"/>
                <a:gd name="T4" fmla="*/ 0 w 32"/>
                <a:gd name="T5" fmla="*/ 0 h 67"/>
                <a:gd name="T6" fmla="*/ 0 w 32"/>
                <a:gd name="T7" fmla="*/ 0 h 67"/>
                <a:gd name="T8" fmla="*/ 0 w 32"/>
                <a:gd name="T9" fmla="*/ 0 h 67"/>
                <a:gd name="T10" fmla="*/ 0 w 32"/>
                <a:gd name="T11" fmla="*/ 0 h 67"/>
                <a:gd name="T12" fmla="*/ 0 w 32"/>
                <a:gd name="T13" fmla="*/ 1 h 67"/>
                <a:gd name="T14" fmla="*/ 0 w 32"/>
                <a:gd name="T15" fmla="*/ 1 h 67"/>
                <a:gd name="T16" fmla="*/ 0 w 32"/>
                <a:gd name="T17" fmla="*/ 1 h 67"/>
                <a:gd name="T18" fmla="*/ 0 w 32"/>
                <a:gd name="T19" fmla="*/ 1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67">
                  <a:moveTo>
                    <a:pt x="3" y="0"/>
                  </a:moveTo>
                  <a:lnTo>
                    <a:pt x="1" y="12"/>
                  </a:lnTo>
                  <a:lnTo>
                    <a:pt x="0" y="23"/>
                  </a:lnTo>
                  <a:lnTo>
                    <a:pt x="1" y="34"/>
                  </a:lnTo>
                  <a:lnTo>
                    <a:pt x="3" y="44"/>
                  </a:lnTo>
                  <a:lnTo>
                    <a:pt x="6" y="51"/>
                  </a:lnTo>
                  <a:lnTo>
                    <a:pt x="12" y="58"/>
                  </a:lnTo>
                  <a:lnTo>
                    <a:pt x="17" y="63"/>
                  </a:lnTo>
                  <a:lnTo>
                    <a:pt x="24" y="66"/>
                  </a:lnTo>
                  <a:lnTo>
                    <a:pt x="32" y="6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8798" name="Line 258"/>
            <p:cNvSpPr>
              <a:spLocks noChangeShapeType="1"/>
            </p:cNvSpPr>
            <p:nvPr/>
          </p:nvSpPr>
          <p:spPr bwMode="auto">
            <a:xfrm flipV="1">
              <a:off x="1865" y="3657"/>
              <a:ext cx="29" cy="1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799" name="Line 259"/>
            <p:cNvSpPr>
              <a:spLocks noChangeShapeType="1"/>
            </p:cNvSpPr>
            <p:nvPr/>
          </p:nvSpPr>
          <p:spPr bwMode="auto">
            <a:xfrm flipV="1">
              <a:off x="2116" y="3065"/>
              <a:ext cx="34" cy="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00" name="Line 260"/>
            <p:cNvSpPr>
              <a:spLocks noChangeShapeType="1"/>
            </p:cNvSpPr>
            <p:nvPr/>
          </p:nvSpPr>
          <p:spPr bwMode="auto">
            <a:xfrm flipH="1">
              <a:off x="2128" y="3121"/>
              <a:ext cx="46"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8801" name="Line 261"/>
            <p:cNvSpPr>
              <a:spLocks noChangeShapeType="1"/>
            </p:cNvSpPr>
            <p:nvPr/>
          </p:nvSpPr>
          <p:spPr bwMode="auto">
            <a:xfrm>
              <a:off x="2151" y="3136"/>
              <a:ext cx="5" cy="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0504"/>
                                        </p:tgtEl>
                                        <p:attrNameLst>
                                          <p:attrName>style.visibility</p:attrName>
                                        </p:attrNameLst>
                                      </p:cBhvr>
                                      <p:to>
                                        <p:strVal val="visible"/>
                                      </p:to>
                                    </p:set>
                                    <p:animEffect transition="in" filter="wipe(left)">
                                      <p:cBhvr>
                                        <p:cTn id="7" dur="500"/>
                                        <p:tgtEl>
                                          <p:spTgt spid="40050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00567"/>
                                        </p:tgtEl>
                                        <p:attrNameLst>
                                          <p:attrName>style.visibility</p:attrName>
                                        </p:attrNameLst>
                                      </p:cBhvr>
                                      <p:to>
                                        <p:strVal val="visible"/>
                                      </p:to>
                                    </p:set>
                                    <p:animEffect transition="in" filter="wipe(left)">
                                      <p:cBhvr>
                                        <p:cTn id="12" dur="500"/>
                                        <p:tgtEl>
                                          <p:spTgt spid="40056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400619"/>
                                        </p:tgtEl>
                                        <p:attrNameLst>
                                          <p:attrName>style.visibility</p:attrName>
                                        </p:attrNameLst>
                                      </p:cBhvr>
                                      <p:to>
                                        <p:strVal val="visible"/>
                                      </p:to>
                                    </p:set>
                                    <p:animEffect transition="in" filter="wipe(up)">
                                      <p:cBhvr>
                                        <p:cTn id="17" dur="500"/>
                                        <p:tgtEl>
                                          <p:spTgt spid="40061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400620"/>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nodeType="clickEffect">
                                  <p:stCondLst>
                                    <p:cond delay="0"/>
                                  </p:stCondLst>
                                  <p:childTnLst>
                                    <p:set>
                                      <p:cBhvr>
                                        <p:cTn id="25" dur="1" fill="hold">
                                          <p:stCondLst>
                                            <p:cond delay="0"/>
                                          </p:stCondLst>
                                        </p:cTn>
                                        <p:tgtEl>
                                          <p:spTgt spid="400623"/>
                                        </p:tgtEl>
                                        <p:attrNameLst>
                                          <p:attrName>style.visibility</p:attrName>
                                        </p:attrNameLst>
                                      </p:cBhvr>
                                      <p:to>
                                        <p:strVal val="visible"/>
                                      </p:to>
                                    </p:set>
                                    <p:animEffect transition="in" filter="wipe(up)">
                                      <p:cBhvr>
                                        <p:cTn id="26" dur="500"/>
                                        <p:tgtEl>
                                          <p:spTgt spid="400623"/>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4" fill="hold" grpId="0" nodeType="clickEffect">
                                  <p:stCondLst>
                                    <p:cond delay="0"/>
                                  </p:stCondLst>
                                  <p:childTnLst>
                                    <p:set>
                                      <p:cBhvr>
                                        <p:cTn id="30" dur="1" fill="hold">
                                          <p:stCondLst>
                                            <p:cond delay="0"/>
                                          </p:stCondLst>
                                        </p:cTn>
                                        <p:tgtEl>
                                          <p:spTgt spid="400632"/>
                                        </p:tgtEl>
                                        <p:attrNameLst>
                                          <p:attrName>style.visibility</p:attrName>
                                        </p:attrNameLst>
                                      </p:cBhvr>
                                      <p:to>
                                        <p:strVal val="visible"/>
                                      </p:to>
                                    </p:set>
                                    <p:animEffect transition="in" filter="wipe(down)">
                                      <p:cBhvr>
                                        <p:cTn id="31" dur="500"/>
                                        <p:tgtEl>
                                          <p:spTgt spid="400632"/>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nodeType="clickEffect">
                                  <p:stCondLst>
                                    <p:cond delay="0"/>
                                  </p:stCondLst>
                                  <p:childTnLst>
                                    <p:set>
                                      <p:cBhvr>
                                        <p:cTn id="35" dur="1" fill="hold">
                                          <p:stCondLst>
                                            <p:cond delay="0"/>
                                          </p:stCondLst>
                                        </p:cTn>
                                        <p:tgtEl>
                                          <p:spTgt spid="400633"/>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1" fill="hold" nodeType="clickEffect">
                                  <p:stCondLst>
                                    <p:cond delay="0"/>
                                  </p:stCondLst>
                                  <p:childTnLst>
                                    <p:set>
                                      <p:cBhvr>
                                        <p:cTn id="39" dur="1" fill="hold">
                                          <p:stCondLst>
                                            <p:cond delay="0"/>
                                          </p:stCondLst>
                                        </p:cTn>
                                        <p:tgtEl>
                                          <p:spTgt spid="400636"/>
                                        </p:tgtEl>
                                        <p:attrNameLst>
                                          <p:attrName>style.visibility</p:attrName>
                                        </p:attrNameLst>
                                      </p:cBhvr>
                                      <p:to>
                                        <p:strVal val="visible"/>
                                      </p:to>
                                    </p:set>
                                    <p:animEffect transition="in" filter="wipe(up)">
                                      <p:cBhvr>
                                        <p:cTn id="40" dur="500"/>
                                        <p:tgtEl>
                                          <p:spTgt spid="400636"/>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4" fill="hold" nodeType="clickEffect">
                                  <p:stCondLst>
                                    <p:cond delay="0"/>
                                  </p:stCondLst>
                                  <p:childTnLst>
                                    <p:set>
                                      <p:cBhvr>
                                        <p:cTn id="44" dur="1" fill="hold">
                                          <p:stCondLst>
                                            <p:cond delay="0"/>
                                          </p:stCondLst>
                                        </p:cTn>
                                        <p:tgtEl>
                                          <p:spTgt spid="400639"/>
                                        </p:tgtEl>
                                        <p:attrNameLst>
                                          <p:attrName>style.visibility</p:attrName>
                                        </p:attrNameLst>
                                      </p:cBhvr>
                                      <p:to>
                                        <p:strVal val="visible"/>
                                      </p:to>
                                    </p:set>
                                    <p:animEffect transition="in" filter="wipe(down)">
                                      <p:cBhvr>
                                        <p:cTn id="45" dur="500"/>
                                        <p:tgtEl>
                                          <p:spTgt spid="4006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619" grpId="0" animBg="1"/>
      <p:bldP spid="400632"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Text Box 2"/>
          <p:cNvSpPr txBox="1">
            <a:spLocks noChangeArrowheads="1"/>
          </p:cNvSpPr>
          <p:nvPr/>
        </p:nvSpPr>
        <p:spPr bwMode="auto">
          <a:xfrm>
            <a:off x="0" y="0"/>
            <a:ext cx="9144000" cy="1554163"/>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b="1">
                <a:solidFill>
                  <a:srgbClr val="FF3300"/>
                </a:solidFill>
                <a:latin typeface="黑体" pitchFamily="2" charset="-122"/>
                <a:ea typeface="黑体" pitchFamily="2" charset="-122"/>
              </a:rPr>
              <a:t>定理</a:t>
            </a:r>
            <a:r>
              <a:rPr lang="en-US" altLang="zh-CN" b="1">
                <a:solidFill>
                  <a:srgbClr val="FF3300"/>
                </a:solidFill>
                <a:latin typeface="黑体" pitchFamily="2" charset="-122"/>
                <a:ea typeface="黑体" pitchFamily="2" charset="-122"/>
              </a:rPr>
              <a:t>2</a:t>
            </a:r>
            <a:r>
              <a:rPr lang="zh-CN" altLang="en-US" b="1">
                <a:solidFill>
                  <a:srgbClr val="FF3300"/>
                </a:solidFill>
                <a:latin typeface="黑体" pitchFamily="2" charset="-122"/>
                <a:ea typeface="黑体" pitchFamily="2" charset="-122"/>
              </a:rPr>
              <a:t>：</a:t>
            </a:r>
            <a:r>
              <a:rPr lang="zh-CN" altLang="en-US" b="1">
                <a:solidFill>
                  <a:schemeClr val="tx2"/>
                </a:solidFill>
                <a:latin typeface="黑体" pitchFamily="2" charset="-122"/>
                <a:ea typeface="黑体" pitchFamily="2" charset="-122"/>
              </a:rPr>
              <a:t>若一直线</a:t>
            </a:r>
            <a:r>
              <a:rPr lang="zh-CN" altLang="en-US" b="1">
                <a:solidFill>
                  <a:schemeClr val="tx2"/>
                </a:solidFill>
                <a:ea typeface="黑体" pitchFamily="2" charset="-122"/>
              </a:rPr>
              <a:t>的水平投影</a:t>
            </a:r>
            <a:r>
              <a:rPr lang="zh-CN" altLang="en-US" b="1">
                <a:solidFill>
                  <a:schemeClr val="tx2"/>
                </a:solidFill>
                <a:latin typeface="黑体" pitchFamily="2" charset="-122"/>
                <a:ea typeface="黑体" pitchFamily="2" charset="-122"/>
              </a:rPr>
              <a:t>垂直于属于平面的水平线的水平投影；直线的正面投影垂直于属于平面的正平线的正面投影、则直线必垂直于该平面。</a:t>
            </a:r>
          </a:p>
        </p:txBody>
      </p:sp>
      <p:grpSp>
        <p:nvGrpSpPr>
          <p:cNvPr id="401525" name="Group 117"/>
          <p:cNvGrpSpPr>
            <a:grpSpLocks/>
          </p:cNvGrpSpPr>
          <p:nvPr/>
        </p:nvGrpSpPr>
        <p:grpSpPr bwMode="auto">
          <a:xfrm>
            <a:off x="107950" y="2762250"/>
            <a:ext cx="4968875" cy="3979863"/>
            <a:chOff x="204" y="799"/>
            <a:chExt cx="3583" cy="2870"/>
          </a:xfrm>
        </p:grpSpPr>
        <p:grpSp>
          <p:nvGrpSpPr>
            <p:cNvPr id="119904" name="Group 118"/>
            <p:cNvGrpSpPr>
              <a:grpSpLocks/>
            </p:cNvGrpSpPr>
            <p:nvPr/>
          </p:nvGrpSpPr>
          <p:grpSpPr bwMode="auto">
            <a:xfrm>
              <a:off x="204" y="799"/>
              <a:ext cx="3583" cy="2870"/>
              <a:chOff x="204" y="799"/>
              <a:chExt cx="3583" cy="2870"/>
            </a:xfrm>
          </p:grpSpPr>
          <p:sp>
            <p:nvSpPr>
              <p:cNvPr id="119931" name="Line 119"/>
              <p:cNvSpPr>
                <a:spLocks noChangeShapeType="1"/>
              </p:cNvSpPr>
              <p:nvPr/>
            </p:nvSpPr>
            <p:spPr bwMode="auto">
              <a:xfrm flipH="1">
                <a:off x="204" y="2635"/>
                <a:ext cx="40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932" name="Group 120"/>
              <p:cNvGrpSpPr>
                <a:grpSpLocks/>
              </p:cNvGrpSpPr>
              <p:nvPr/>
            </p:nvGrpSpPr>
            <p:grpSpPr bwMode="auto">
              <a:xfrm>
                <a:off x="204" y="799"/>
                <a:ext cx="3583" cy="2870"/>
                <a:chOff x="204" y="799"/>
                <a:chExt cx="3583" cy="2870"/>
              </a:xfrm>
            </p:grpSpPr>
            <p:sp>
              <p:nvSpPr>
                <p:cNvPr id="119933" name="Line 121"/>
                <p:cNvSpPr>
                  <a:spLocks noChangeShapeType="1"/>
                </p:cNvSpPr>
                <p:nvPr/>
              </p:nvSpPr>
              <p:spPr bwMode="auto">
                <a:xfrm>
                  <a:off x="204" y="799"/>
                  <a:ext cx="2553"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4" name="Line 122"/>
                <p:cNvSpPr>
                  <a:spLocks noChangeShapeType="1"/>
                </p:cNvSpPr>
                <p:nvPr/>
              </p:nvSpPr>
              <p:spPr bwMode="auto">
                <a:xfrm>
                  <a:off x="2757" y="799"/>
                  <a:ext cx="0" cy="68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5" name="Line 123"/>
                <p:cNvSpPr>
                  <a:spLocks noChangeShapeType="1"/>
                </p:cNvSpPr>
                <p:nvPr/>
              </p:nvSpPr>
              <p:spPr bwMode="auto">
                <a:xfrm flipV="1">
                  <a:off x="204" y="799"/>
                  <a:ext cx="0" cy="183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6" name="Line 124"/>
                <p:cNvSpPr>
                  <a:spLocks noChangeShapeType="1"/>
                </p:cNvSpPr>
                <p:nvPr/>
              </p:nvSpPr>
              <p:spPr bwMode="auto">
                <a:xfrm>
                  <a:off x="3022" y="2904"/>
                  <a:ext cx="765" cy="765"/>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7" name="Line 125"/>
                <p:cNvSpPr>
                  <a:spLocks noChangeShapeType="1"/>
                </p:cNvSpPr>
                <p:nvPr/>
              </p:nvSpPr>
              <p:spPr bwMode="auto">
                <a:xfrm>
                  <a:off x="204" y="2635"/>
                  <a:ext cx="1034" cy="1034"/>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8" name="Line 126"/>
                <p:cNvSpPr>
                  <a:spLocks noChangeShapeType="1"/>
                </p:cNvSpPr>
                <p:nvPr/>
              </p:nvSpPr>
              <p:spPr bwMode="auto">
                <a:xfrm>
                  <a:off x="1238" y="3669"/>
                  <a:ext cx="254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9" name="Line 127"/>
                <p:cNvSpPr>
                  <a:spLocks noChangeShapeType="1"/>
                </p:cNvSpPr>
                <p:nvPr/>
              </p:nvSpPr>
              <p:spPr bwMode="auto">
                <a:xfrm flipH="1" flipV="1">
                  <a:off x="3380" y="3470"/>
                  <a:ext cx="130"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40" name="Line 128"/>
                <p:cNvSpPr>
                  <a:spLocks noChangeShapeType="1"/>
                </p:cNvSpPr>
                <p:nvPr/>
              </p:nvSpPr>
              <p:spPr bwMode="auto">
                <a:xfrm>
                  <a:off x="3437" y="3527"/>
                  <a:ext cx="6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41" name="Line 129"/>
                <p:cNvSpPr>
                  <a:spLocks noChangeShapeType="1"/>
                </p:cNvSpPr>
                <p:nvPr/>
              </p:nvSpPr>
              <p:spPr bwMode="auto">
                <a:xfrm>
                  <a:off x="3437" y="3470"/>
                  <a:ext cx="134"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42" name="Freeform 130"/>
                <p:cNvSpPr>
                  <a:spLocks/>
                </p:cNvSpPr>
                <p:nvPr/>
              </p:nvSpPr>
              <p:spPr bwMode="auto">
                <a:xfrm>
                  <a:off x="265" y="860"/>
                  <a:ext cx="65" cy="134"/>
                </a:xfrm>
                <a:custGeom>
                  <a:avLst/>
                  <a:gdLst>
                    <a:gd name="T0" fmla="*/ 1 w 114"/>
                    <a:gd name="T1" fmla="*/ 0 h 228"/>
                    <a:gd name="T2" fmla="*/ 0 w 114"/>
                    <a:gd name="T3" fmla="*/ 46 h 228"/>
                    <a:gd name="T4" fmla="*/ 21 w 114"/>
                    <a:gd name="T5" fmla="*/ 0 h 228"/>
                    <a:gd name="T6" fmla="*/ 0 60000 65536"/>
                    <a:gd name="T7" fmla="*/ 0 60000 65536"/>
                    <a:gd name="T8" fmla="*/ 0 60000 65536"/>
                  </a:gdLst>
                  <a:ahLst/>
                  <a:cxnLst>
                    <a:cxn ang="T6">
                      <a:pos x="T0" y="T1"/>
                    </a:cxn>
                    <a:cxn ang="T7">
                      <a:pos x="T2" y="T3"/>
                    </a:cxn>
                    <a:cxn ang="T8">
                      <a:pos x="T4" y="T5"/>
                    </a:cxn>
                  </a:cxnLst>
                  <a:rect l="0" t="0" r="r" b="b"/>
                  <a:pathLst>
                    <a:path w="114" h="228">
                      <a:moveTo>
                        <a:pt x="7" y="0"/>
                      </a:moveTo>
                      <a:lnTo>
                        <a:pt x="0" y="228"/>
                      </a:lnTo>
                      <a:lnTo>
                        <a:pt x="1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43" name="Freeform 131"/>
                <p:cNvSpPr>
                  <a:spLocks/>
                </p:cNvSpPr>
                <p:nvPr/>
              </p:nvSpPr>
              <p:spPr bwMode="auto">
                <a:xfrm>
                  <a:off x="1662" y="1125"/>
                  <a:ext cx="61" cy="130"/>
                </a:xfrm>
                <a:custGeom>
                  <a:avLst/>
                  <a:gdLst>
                    <a:gd name="T0" fmla="*/ 0 w 105"/>
                    <a:gd name="T1" fmla="*/ 42 h 228"/>
                    <a:gd name="T2" fmla="*/ 12 w 105"/>
                    <a:gd name="T3" fmla="*/ 0 h 228"/>
                    <a:gd name="T4" fmla="*/ 20 w 105"/>
                    <a:gd name="T5" fmla="*/ 0 h 228"/>
                    <a:gd name="T6" fmla="*/ 0 60000 65536"/>
                    <a:gd name="T7" fmla="*/ 0 60000 65536"/>
                    <a:gd name="T8" fmla="*/ 0 60000 65536"/>
                  </a:gdLst>
                  <a:ahLst/>
                  <a:cxnLst>
                    <a:cxn ang="T6">
                      <a:pos x="T0" y="T1"/>
                    </a:cxn>
                    <a:cxn ang="T7">
                      <a:pos x="T2" y="T3"/>
                    </a:cxn>
                    <a:cxn ang="T8">
                      <a:pos x="T4" y="T5"/>
                    </a:cxn>
                  </a:cxnLst>
                  <a:rect l="0" t="0" r="r" b="b"/>
                  <a:pathLst>
                    <a:path w="105" h="228">
                      <a:moveTo>
                        <a:pt x="0" y="228"/>
                      </a:moveTo>
                      <a:lnTo>
                        <a:pt x="62" y="0"/>
                      </a:lnTo>
                      <a:lnTo>
                        <a:pt x="10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44" name="Freeform 132"/>
                <p:cNvSpPr>
                  <a:spLocks/>
                </p:cNvSpPr>
                <p:nvPr/>
              </p:nvSpPr>
              <p:spPr bwMode="auto">
                <a:xfrm>
                  <a:off x="1702" y="1125"/>
                  <a:ext cx="41" cy="73"/>
                </a:xfrm>
                <a:custGeom>
                  <a:avLst/>
                  <a:gdLst>
                    <a:gd name="T0" fmla="*/ 0 w 65"/>
                    <a:gd name="T1" fmla="*/ 24 h 127"/>
                    <a:gd name="T2" fmla="*/ 4 w 65"/>
                    <a:gd name="T3" fmla="*/ 24 h 127"/>
                    <a:gd name="T4" fmla="*/ 8 w 65"/>
                    <a:gd name="T5" fmla="*/ 22 h 127"/>
                    <a:gd name="T6" fmla="*/ 11 w 65"/>
                    <a:gd name="T7" fmla="*/ 19 h 127"/>
                    <a:gd name="T8" fmla="*/ 14 w 65"/>
                    <a:gd name="T9" fmla="*/ 16 h 127"/>
                    <a:gd name="T10" fmla="*/ 16 w 65"/>
                    <a:gd name="T11" fmla="*/ 12 h 127"/>
                    <a:gd name="T12" fmla="*/ 16 w 65"/>
                    <a:gd name="T13" fmla="*/ 8 h 127"/>
                    <a:gd name="T14" fmla="*/ 16 w 65"/>
                    <a:gd name="T15" fmla="*/ 5 h 127"/>
                    <a:gd name="T16" fmla="*/ 15 w 65"/>
                    <a:gd name="T17" fmla="*/ 2 h 127"/>
                    <a:gd name="T18" fmla="*/ 12 w 65"/>
                    <a:gd name="T19" fmla="*/ 1 h 127"/>
                    <a:gd name="T20" fmla="*/ 8 w 65"/>
                    <a:gd name="T21" fmla="*/ 0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5" h="127">
                      <a:moveTo>
                        <a:pt x="0" y="127"/>
                      </a:moveTo>
                      <a:lnTo>
                        <a:pt x="15" y="123"/>
                      </a:lnTo>
                      <a:lnTo>
                        <a:pt x="30" y="114"/>
                      </a:lnTo>
                      <a:lnTo>
                        <a:pt x="44" y="100"/>
                      </a:lnTo>
                      <a:lnTo>
                        <a:pt x="55" y="83"/>
                      </a:lnTo>
                      <a:lnTo>
                        <a:pt x="62" y="63"/>
                      </a:lnTo>
                      <a:lnTo>
                        <a:pt x="65" y="44"/>
                      </a:lnTo>
                      <a:lnTo>
                        <a:pt x="63" y="25"/>
                      </a:lnTo>
                      <a:lnTo>
                        <a:pt x="58" y="12"/>
                      </a:lnTo>
                      <a:lnTo>
                        <a:pt x="47" y="3"/>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45" name="Line 133"/>
                <p:cNvSpPr>
                  <a:spLocks noChangeShapeType="1"/>
                </p:cNvSpPr>
                <p:nvPr/>
              </p:nvSpPr>
              <p:spPr bwMode="auto">
                <a:xfrm flipH="1">
                  <a:off x="1678" y="1198"/>
                  <a:ext cx="2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46" name="Line 134"/>
                <p:cNvSpPr>
                  <a:spLocks noChangeShapeType="1"/>
                </p:cNvSpPr>
                <p:nvPr/>
              </p:nvSpPr>
              <p:spPr bwMode="auto">
                <a:xfrm>
                  <a:off x="607" y="2635"/>
                  <a:ext cx="2016" cy="8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47" name="Line 135"/>
                <p:cNvSpPr>
                  <a:spLocks noChangeShapeType="1"/>
                </p:cNvSpPr>
                <p:nvPr/>
              </p:nvSpPr>
              <p:spPr bwMode="auto">
                <a:xfrm flipV="1">
                  <a:off x="607" y="1035"/>
                  <a:ext cx="1083" cy="16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48" name="Line 136"/>
                <p:cNvSpPr>
                  <a:spLocks noChangeShapeType="1"/>
                </p:cNvSpPr>
                <p:nvPr/>
              </p:nvSpPr>
              <p:spPr bwMode="auto">
                <a:xfrm>
                  <a:off x="1690" y="1035"/>
                  <a:ext cx="2016" cy="85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49" name="Line 137"/>
                <p:cNvSpPr>
                  <a:spLocks noChangeShapeType="1"/>
                </p:cNvSpPr>
                <p:nvPr/>
              </p:nvSpPr>
              <p:spPr bwMode="auto">
                <a:xfrm flipV="1">
                  <a:off x="2623" y="1890"/>
                  <a:ext cx="1083" cy="160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119905" name="Group 138"/>
            <p:cNvGrpSpPr>
              <a:grpSpLocks/>
            </p:cNvGrpSpPr>
            <p:nvPr/>
          </p:nvGrpSpPr>
          <p:grpSpPr bwMode="auto">
            <a:xfrm>
              <a:off x="469" y="876"/>
              <a:ext cx="912" cy="1226"/>
              <a:chOff x="469" y="876"/>
              <a:chExt cx="912" cy="1226"/>
            </a:xfrm>
          </p:grpSpPr>
          <p:sp>
            <p:nvSpPr>
              <p:cNvPr id="119926" name="Line 139"/>
              <p:cNvSpPr>
                <a:spLocks noChangeShapeType="1"/>
              </p:cNvSpPr>
              <p:nvPr/>
            </p:nvSpPr>
            <p:spPr bwMode="auto">
              <a:xfrm flipV="1">
                <a:off x="1295" y="1971"/>
                <a:ext cx="37" cy="1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7" name="Line 140"/>
              <p:cNvSpPr>
                <a:spLocks noChangeShapeType="1"/>
              </p:cNvSpPr>
              <p:nvPr/>
            </p:nvSpPr>
            <p:spPr bwMode="auto">
              <a:xfrm flipH="1">
                <a:off x="1307" y="1971"/>
                <a:ext cx="74"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8" name="Line 141"/>
              <p:cNvSpPr>
                <a:spLocks noChangeShapeType="1"/>
              </p:cNvSpPr>
              <p:nvPr/>
            </p:nvSpPr>
            <p:spPr bwMode="auto">
              <a:xfrm>
                <a:off x="1336" y="2020"/>
                <a:ext cx="12"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9" name="Line 142"/>
              <p:cNvSpPr>
                <a:spLocks noChangeShapeType="1"/>
              </p:cNvSpPr>
              <p:nvPr/>
            </p:nvSpPr>
            <p:spPr bwMode="auto">
              <a:xfrm>
                <a:off x="469" y="941"/>
                <a:ext cx="785" cy="114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30" name="Freeform 143"/>
              <p:cNvSpPr>
                <a:spLocks/>
              </p:cNvSpPr>
              <p:nvPr/>
            </p:nvSpPr>
            <p:spPr bwMode="auto">
              <a:xfrm>
                <a:off x="595" y="876"/>
                <a:ext cx="41" cy="135"/>
              </a:xfrm>
              <a:custGeom>
                <a:avLst/>
                <a:gdLst>
                  <a:gd name="T0" fmla="*/ 12 w 70"/>
                  <a:gd name="T1" fmla="*/ 0 h 228"/>
                  <a:gd name="T2" fmla="*/ 0 w 70"/>
                  <a:gd name="T3" fmla="*/ 47 h 228"/>
                  <a:gd name="T4" fmla="*/ 14 w 70"/>
                  <a:gd name="T5" fmla="*/ 47 h 228"/>
                  <a:gd name="T6" fmla="*/ 0 60000 65536"/>
                  <a:gd name="T7" fmla="*/ 0 60000 65536"/>
                  <a:gd name="T8" fmla="*/ 0 60000 65536"/>
                </a:gdLst>
                <a:ahLst/>
                <a:cxnLst>
                  <a:cxn ang="T6">
                    <a:pos x="T0" y="T1"/>
                  </a:cxn>
                  <a:cxn ang="T7">
                    <a:pos x="T2" y="T3"/>
                  </a:cxn>
                  <a:cxn ang="T8">
                    <a:pos x="T4" y="T5"/>
                  </a:cxn>
                </a:cxnLst>
                <a:rect l="0" t="0" r="r" b="b"/>
                <a:pathLst>
                  <a:path w="70" h="228">
                    <a:moveTo>
                      <a:pt x="61" y="0"/>
                    </a:moveTo>
                    <a:lnTo>
                      <a:pt x="0" y="228"/>
                    </a:lnTo>
                    <a:lnTo>
                      <a:pt x="70"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19906" name="Group 144"/>
            <p:cNvGrpSpPr>
              <a:grpSpLocks/>
            </p:cNvGrpSpPr>
            <p:nvPr/>
          </p:nvGrpSpPr>
          <p:grpSpPr bwMode="auto">
            <a:xfrm>
              <a:off x="1311" y="1691"/>
              <a:ext cx="1670" cy="854"/>
              <a:chOff x="1311" y="1691"/>
              <a:chExt cx="1670" cy="854"/>
            </a:xfrm>
          </p:grpSpPr>
          <p:sp>
            <p:nvSpPr>
              <p:cNvPr id="119921" name="Freeform 145"/>
              <p:cNvSpPr>
                <a:spLocks/>
              </p:cNvSpPr>
              <p:nvPr/>
            </p:nvSpPr>
            <p:spPr bwMode="auto">
              <a:xfrm>
                <a:off x="1311" y="1691"/>
                <a:ext cx="66" cy="134"/>
              </a:xfrm>
              <a:custGeom>
                <a:avLst/>
                <a:gdLst>
                  <a:gd name="T0" fmla="*/ 0 w 114"/>
                  <a:gd name="T1" fmla="*/ 46 h 228"/>
                  <a:gd name="T2" fmla="*/ 22 w 114"/>
                  <a:gd name="T3" fmla="*/ 0 h 228"/>
                  <a:gd name="T4" fmla="*/ 21 w 114"/>
                  <a:gd name="T5" fmla="*/ 46 h 228"/>
                  <a:gd name="T6" fmla="*/ 0 60000 65536"/>
                  <a:gd name="T7" fmla="*/ 0 60000 65536"/>
                  <a:gd name="T8" fmla="*/ 0 60000 65536"/>
                </a:gdLst>
                <a:ahLst/>
                <a:cxnLst>
                  <a:cxn ang="T6">
                    <a:pos x="T0" y="T1"/>
                  </a:cxn>
                  <a:cxn ang="T7">
                    <a:pos x="T2" y="T3"/>
                  </a:cxn>
                  <a:cxn ang="T8">
                    <a:pos x="T4" y="T5"/>
                  </a:cxn>
                </a:cxnLst>
                <a:rect l="0" t="0" r="r" b="b"/>
                <a:pathLst>
                  <a:path w="114" h="228">
                    <a:moveTo>
                      <a:pt x="0" y="228"/>
                    </a:moveTo>
                    <a:lnTo>
                      <a:pt x="114" y="0"/>
                    </a:lnTo>
                    <a:lnTo>
                      <a:pt x="107"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22" name="Line 146"/>
              <p:cNvSpPr>
                <a:spLocks noChangeShapeType="1"/>
              </p:cNvSpPr>
              <p:nvPr/>
            </p:nvSpPr>
            <p:spPr bwMode="auto">
              <a:xfrm flipH="1">
                <a:off x="1328" y="1784"/>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23" name="Freeform 147"/>
              <p:cNvSpPr>
                <a:spLocks/>
              </p:cNvSpPr>
              <p:nvPr/>
            </p:nvSpPr>
            <p:spPr bwMode="auto">
              <a:xfrm>
                <a:off x="2908" y="2444"/>
                <a:ext cx="61" cy="73"/>
              </a:xfrm>
              <a:custGeom>
                <a:avLst/>
                <a:gdLst>
                  <a:gd name="T0" fmla="*/ 0 w 109"/>
                  <a:gd name="T1" fmla="*/ 24 h 127"/>
                  <a:gd name="T2" fmla="*/ 8 w 109"/>
                  <a:gd name="T3" fmla="*/ 24 h 127"/>
                  <a:gd name="T4" fmla="*/ 10 w 109"/>
                  <a:gd name="T5" fmla="*/ 24 h 127"/>
                  <a:gd name="T6" fmla="*/ 13 w 109"/>
                  <a:gd name="T7" fmla="*/ 22 h 127"/>
                  <a:gd name="T8" fmla="*/ 15 w 109"/>
                  <a:gd name="T9" fmla="*/ 19 h 127"/>
                  <a:gd name="T10" fmla="*/ 17 w 109"/>
                  <a:gd name="T11" fmla="*/ 16 h 127"/>
                  <a:gd name="T12" fmla="*/ 18 w 109"/>
                  <a:gd name="T13" fmla="*/ 12 h 127"/>
                  <a:gd name="T14" fmla="*/ 19 w 109"/>
                  <a:gd name="T15" fmla="*/ 9 h 127"/>
                  <a:gd name="T16" fmla="*/ 19 w 109"/>
                  <a:gd name="T17" fmla="*/ 5 h 127"/>
                  <a:gd name="T18" fmla="*/ 18 w 109"/>
                  <a:gd name="T19" fmla="*/ 2 h 127"/>
                  <a:gd name="T20" fmla="*/ 16 w 109"/>
                  <a:gd name="T21" fmla="*/ 1 h 127"/>
                  <a:gd name="T22" fmla="*/ 14 w 109"/>
                  <a:gd name="T23" fmla="*/ 0 h 127"/>
                  <a:gd name="T24" fmla="*/ 6 w 109"/>
                  <a:gd name="T25" fmla="*/ 0 h 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9" h="127">
                    <a:moveTo>
                      <a:pt x="0" y="127"/>
                    </a:moveTo>
                    <a:lnTo>
                      <a:pt x="44" y="127"/>
                    </a:lnTo>
                    <a:lnTo>
                      <a:pt x="59" y="124"/>
                    </a:lnTo>
                    <a:lnTo>
                      <a:pt x="74" y="115"/>
                    </a:lnTo>
                    <a:lnTo>
                      <a:pt x="87" y="101"/>
                    </a:lnTo>
                    <a:lnTo>
                      <a:pt x="98" y="83"/>
                    </a:lnTo>
                    <a:lnTo>
                      <a:pt x="106" y="64"/>
                    </a:lnTo>
                    <a:lnTo>
                      <a:pt x="109" y="45"/>
                    </a:lnTo>
                    <a:lnTo>
                      <a:pt x="107" y="27"/>
                    </a:lnTo>
                    <a:lnTo>
                      <a:pt x="101" y="13"/>
                    </a:lnTo>
                    <a:lnTo>
                      <a:pt x="91" y="3"/>
                    </a:lnTo>
                    <a:lnTo>
                      <a:pt x="78" y="0"/>
                    </a:lnTo>
                    <a:lnTo>
                      <a:pt x="3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24" name="Freeform 148"/>
              <p:cNvSpPr>
                <a:spLocks/>
              </p:cNvSpPr>
              <p:nvPr/>
            </p:nvSpPr>
            <p:spPr bwMode="auto">
              <a:xfrm>
                <a:off x="2908" y="2387"/>
                <a:ext cx="73" cy="130"/>
              </a:xfrm>
              <a:custGeom>
                <a:avLst/>
                <a:gdLst>
                  <a:gd name="T0" fmla="*/ 14 w 130"/>
                  <a:gd name="T1" fmla="*/ 19 h 228"/>
                  <a:gd name="T2" fmla="*/ 16 w 130"/>
                  <a:gd name="T3" fmla="*/ 18 h 228"/>
                  <a:gd name="T4" fmla="*/ 19 w 130"/>
                  <a:gd name="T5" fmla="*/ 17 h 228"/>
                  <a:gd name="T6" fmla="*/ 21 w 130"/>
                  <a:gd name="T7" fmla="*/ 13 h 228"/>
                  <a:gd name="T8" fmla="*/ 22 w 130"/>
                  <a:gd name="T9" fmla="*/ 10 h 228"/>
                  <a:gd name="T10" fmla="*/ 23 w 130"/>
                  <a:gd name="T11" fmla="*/ 6 h 228"/>
                  <a:gd name="T12" fmla="*/ 22 w 130"/>
                  <a:gd name="T13" fmla="*/ 3 h 228"/>
                  <a:gd name="T14" fmla="*/ 21 w 130"/>
                  <a:gd name="T15" fmla="*/ 1 h 228"/>
                  <a:gd name="T16" fmla="*/ 19 w 130"/>
                  <a:gd name="T17" fmla="*/ 0 h 228"/>
                  <a:gd name="T18" fmla="*/ 11 w 130"/>
                  <a:gd name="T19" fmla="*/ 0 h 228"/>
                  <a:gd name="T20" fmla="*/ 0 w 130"/>
                  <a:gd name="T21" fmla="*/ 42 h 2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0" h="228">
                    <a:moveTo>
                      <a:pt x="78" y="101"/>
                    </a:moveTo>
                    <a:lnTo>
                      <a:pt x="93" y="98"/>
                    </a:lnTo>
                    <a:lnTo>
                      <a:pt x="108" y="87"/>
                    </a:lnTo>
                    <a:lnTo>
                      <a:pt x="119" y="70"/>
                    </a:lnTo>
                    <a:lnTo>
                      <a:pt x="127" y="51"/>
                    </a:lnTo>
                    <a:lnTo>
                      <a:pt x="130" y="32"/>
                    </a:lnTo>
                    <a:lnTo>
                      <a:pt x="127" y="15"/>
                    </a:lnTo>
                    <a:lnTo>
                      <a:pt x="118" y="4"/>
                    </a:lnTo>
                    <a:lnTo>
                      <a:pt x="106" y="0"/>
                    </a:lnTo>
                    <a:lnTo>
                      <a:pt x="61" y="0"/>
                    </a:lnTo>
                    <a:lnTo>
                      <a:pt x="0"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25" name="Line 149"/>
              <p:cNvSpPr>
                <a:spLocks noChangeShapeType="1"/>
              </p:cNvSpPr>
              <p:nvPr/>
            </p:nvSpPr>
            <p:spPr bwMode="auto">
              <a:xfrm>
                <a:off x="1336" y="1890"/>
                <a:ext cx="1539" cy="65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9907" name="Group 150"/>
            <p:cNvGrpSpPr>
              <a:grpSpLocks/>
            </p:cNvGrpSpPr>
            <p:nvPr/>
          </p:nvGrpSpPr>
          <p:grpSpPr bwMode="auto">
            <a:xfrm>
              <a:off x="1649" y="1544"/>
              <a:ext cx="835" cy="1246"/>
              <a:chOff x="1649" y="1544"/>
              <a:chExt cx="835" cy="1246"/>
            </a:xfrm>
          </p:grpSpPr>
          <p:sp>
            <p:nvSpPr>
              <p:cNvPr id="119914" name="Line 151"/>
              <p:cNvSpPr>
                <a:spLocks noChangeShapeType="1"/>
              </p:cNvSpPr>
              <p:nvPr/>
            </p:nvSpPr>
            <p:spPr bwMode="auto">
              <a:xfrm flipH="1">
                <a:off x="2386" y="1678"/>
                <a:ext cx="2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5" name="Freeform 152"/>
              <p:cNvSpPr>
                <a:spLocks/>
              </p:cNvSpPr>
              <p:nvPr/>
            </p:nvSpPr>
            <p:spPr bwMode="auto">
              <a:xfrm>
                <a:off x="2370" y="1642"/>
                <a:ext cx="16" cy="36"/>
              </a:xfrm>
              <a:custGeom>
                <a:avLst/>
                <a:gdLst>
                  <a:gd name="T0" fmla="*/ 1 w 28"/>
                  <a:gd name="T1" fmla="*/ 0 h 58"/>
                  <a:gd name="T2" fmla="*/ 0 w 28"/>
                  <a:gd name="T3" fmla="*/ 4 h 58"/>
                  <a:gd name="T4" fmla="*/ 1 w 28"/>
                  <a:gd name="T5" fmla="*/ 8 h 58"/>
                  <a:gd name="T6" fmla="*/ 1 w 28"/>
                  <a:gd name="T7" fmla="*/ 11 h 58"/>
                  <a:gd name="T8" fmla="*/ 3 w 28"/>
                  <a:gd name="T9" fmla="*/ 13 h 58"/>
                  <a:gd name="T10" fmla="*/ 5 w 28"/>
                  <a:gd name="T11" fmla="*/ 14 h 5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 h="58">
                    <a:moveTo>
                      <a:pt x="3" y="0"/>
                    </a:moveTo>
                    <a:lnTo>
                      <a:pt x="0" y="18"/>
                    </a:lnTo>
                    <a:lnTo>
                      <a:pt x="1" y="34"/>
                    </a:lnTo>
                    <a:lnTo>
                      <a:pt x="7" y="47"/>
                    </a:lnTo>
                    <a:lnTo>
                      <a:pt x="16" y="54"/>
                    </a:lnTo>
                    <a:lnTo>
                      <a:pt x="28"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16" name="Line 153"/>
              <p:cNvSpPr>
                <a:spLocks noChangeShapeType="1"/>
              </p:cNvSpPr>
              <p:nvPr/>
            </p:nvSpPr>
            <p:spPr bwMode="auto">
              <a:xfrm flipV="1">
                <a:off x="2374" y="1577"/>
                <a:ext cx="16"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7" name="Freeform 154"/>
              <p:cNvSpPr>
                <a:spLocks/>
              </p:cNvSpPr>
              <p:nvPr/>
            </p:nvSpPr>
            <p:spPr bwMode="auto">
              <a:xfrm>
                <a:off x="2390" y="1544"/>
                <a:ext cx="33" cy="33"/>
              </a:xfrm>
              <a:custGeom>
                <a:avLst/>
                <a:gdLst>
                  <a:gd name="T0" fmla="*/ 11 w 56"/>
                  <a:gd name="T1" fmla="*/ 0 h 56"/>
                  <a:gd name="T2" fmla="*/ 9 w 56"/>
                  <a:gd name="T3" fmla="*/ 1 h 56"/>
                  <a:gd name="T4" fmla="*/ 6 w 56"/>
                  <a:gd name="T5" fmla="*/ 2 h 56"/>
                  <a:gd name="T6" fmla="*/ 4 w 56"/>
                  <a:gd name="T7" fmla="*/ 5 h 56"/>
                  <a:gd name="T8" fmla="*/ 1 w 56"/>
                  <a:gd name="T9" fmla="*/ 8 h 56"/>
                  <a:gd name="T10" fmla="*/ 0 w 56"/>
                  <a:gd name="T11" fmla="*/ 11 h 5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6" h="56">
                    <a:moveTo>
                      <a:pt x="56" y="0"/>
                    </a:moveTo>
                    <a:lnTo>
                      <a:pt x="43" y="2"/>
                    </a:lnTo>
                    <a:lnTo>
                      <a:pt x="29" y="10"/>
                    </a:lnTo>
                    <a:lnTo>
                      <a:pt x="17" y="23"/>
                    </a:lnTo>
                    <a:lnTo>
                      <a:pt x="7" y="39"/>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18" name="Line 155"/>
              <p:cNvSpPr>
                <a:spLocks noChangeShapeType="1"/>
              </p:cNvSpPr>
              <p:nvPr/>
            </p:nvSpPr>
            <p:spPr bwMode="auto">
              <a:xfrm>
                <a:off x="2423" y="1544"/>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9" name="Freeform 156"/>
              <p:cNvSpPr>
                <a:spLocks/>
              </p:cNvSpPr>
              <p:nvPr/>
            </p:nvSpPr>
            <p:spPr bwMode="auto">
              <a:xfrm>
                <a:off x="1649" y="2659"/>
                <a:ext cx="78" cy="131"/>
              </a:xfrm>
              <a:custGeom>
                <a:avLst/>
                <a:gdLst>
                  <a:gd name="T0" fmla="*/ 0 w 134"/>
                  <a:gd name="T1" fmla="*/ 43 h 228"/>
                  <a:gd name="T2" fmla="*/ 8 w 134"/>
                  <a:gd name="T3" fmla="*/ 43 h 228"/>
                  <a:gd name="T4" fmla="*/ 11 w 134"/>
                  <a:gd name="T5" fmla="*/ 43 h 228"/>
                  <a:gd name="T6" fmla="*/ 14 w 134"/>
                  <a:gd name="T7" fmla="*/ 41 h 228"/>
                  <a:gd name="T8" fmla="*/ 17 w 134"/>
                  <a:gd name="T9" fmla="*/ 38 h 228"/>
                  <a:gd name="T10" fmla="*/ 20 w 134"/>
                  <a:gd name="T11" fmla="*/ 34 h 228"/>
                  <a:gd name="T12" fmla="*/ 21 w 134"/>
                  <a:gd name="T13" fmla="*/ 30 h 228"/>
                  <a:gd name="T14" fmla="*/ 26 w 134"/>
                  <a:gd name="T15" fmla="*/ 13 h 228"/>
                  <a:gd name="T16" fmla="*/ 26 w 134"/>
                  <a:gd name="T17" fmla="*/ 9 h 228"/>
                  <a:gd name="T18" fmla="*/ 26 w 134"/>
                  <a:gd name="T19" fmla="*/ 6 h 228"/>
                  <a:gd name="T20" fmla="*/ 24 w 134"/>
                  <a:gd name="T21" fmla="*/ 2 h 228"/>
                  <a:gd name="T22" fmla="*/ 23 w 134"/>
                  <a:gd name="T23" fmla="*/ 1 h 228"/>
                  <a:gd name="T24" fmla="*/ 20 w 134"/>
                  <a:gd name="T25" fmla="*/ 0 h 228"/>
                  <a:gd name="T26" fmla="*/ 12 w 134"/>
                  <a:gd name="T27" fmla="*/ 0 h 228"/>
                  <a:gd name="T28" fmla="*/ 0 w 134"/>
                  <a:gd name="T29" fmla="*/ 43 h 2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4" h="228">
                    <a:moveTo>
                      <a:pt x="0" y="228"/>
                    </a:moveTo>
                    <a:lnTo>
                      <a:pt x="40" y="228"/>
                    </a:lnTo>
                    <a:lnTo>
                      <a:pt x="56" y="225"/>
                    </a:lnTo>
                    <a:lnTo>
                      <a:pt x="72" y="215"/>
                    </a:lnTo>
                    <a:lnTo>
                      <a:pt x="87" y="199"/>
                    </a:lnTo>
                    <a:lnTo>
                      <a:pt x="99" y="180"/>
                    </a:lnTo>
                    <a:lnTo>
                      <a:pt x="107" y="159"/>
                    </a:lnTo>
                    <a:lnTo>
                      <a:pt x="131" y="70"/>
                    </a:lnTo>
                    <a:lnTo>
                      <a:pt x="134" y="48"/>
                    </a:lnTo>
                    <a:lnTo>
                      <a:pt x="133" y="29"/>
                    </a:lnTo>
                    <a:lnTo>
                      <a:pt x="126" y="13"/>
                    </a:lnTo>
                    <a:lnTo>
                      <a:pt x="115" y="4"/>
                    </a:lnTo>
                    <a:lnTo>
                      <a:pt x="101" y="0"/>
                    </a:lnTo>
                    <a:lnTo>
                      <a:pt x="60" y="0"/>
                    </a:lnTo>
                    <a:lnTo>
                      <a:pt x="0" y="22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20" name="Line 157"/>
              <p:cNvSpPr>
                <a:spLocks noChangeShapeType="1"/>
              </p:cNvSpPr>
              <p:nvPr/>
            </p:nvSpPr>
            <p:spPr bwMode="auto">
              <a:xfrm flipV="1">
                <a:off x="1767" y="1703"/>
                <a:ext cx="717" cy="105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9908" name="Group 158"/>
            <p:cNvGrpSpPr>
              <a:grpSpLocks/>
            </p:cNvGrpSpPr>
            <p:nvPr/>
          </p:nvGrpSpPr>
          <p:grpSpPr bwMode="auto">
            <a:xfrm>
              <a:off x="1254" y="2089"/>
              <a:ext cx="334" cy="473"/>
              <a:chOff x="1254" y="2089"/>
              <a:chExt cx="334" cy="473"/>
            </a:xfrm>
          </p:grpSpPr>
          <p:sp>
            <p:nvSpPr>
              <p:cNvPr id="119912" name="Line 159"/>
              <p:cNvSpPr>
                <a:spLocks noChangeShapeType="1"/>
              </p:cNvSpPr>
              <p:nvPr/>
            </p:nvSpPr>
            <p:spPr bwMode="auto">
              <a:xfrm>
                <a:off x="1254" y="2089"/>
                <a:ext cx="306" cy="4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13" name="Freeform 160"/>
              <p:cNvSpPr>
                <a:spLocks/>
              </p:cNvSpPr>
              <p:nvPr/>
            </p:nvSpPr>
            <p:spPr bwMode="auto">
              <a:xfrm>
                <a:off x="1531" y="2505"/>
                <a:ext cx="57" cy="57"/>
              </a:xfrm>
              <a:custGeom>
                <a:avLst/>
                <a:gdLst>
                  <a:gd name="T0" fmla="*/ 18 w 101"/>
                  <a:gd name="T1" fmla="*/ 9 h 101"/>
                  <a:gd name="T2" fmla="*/ 17 w 101"/>
                  <a:gd name="T3" fmla="*/ 6 h 101"/>
                  <a:gd name="T4" fmla="*/ 16 w 101"/>
                  <a:gd name="T5" fmla="*/ 3 h 101"/>
                  <a:gd name="T6" fmla="*/ 12 w 101"/>
                  <a:gd name="T7" fmla="*/ 1 h 101"/>
                  <a:gd name="T8" fmla="*/ 9 w 101"/>
                  <a:gd name="T9" fmla="*/ 0 h 101"/>
                  <a:gd name="T10" fmla="*/ 6 w 101"/>
                  <a:gd name="T11" fmla="*/ 1 h 101"/>
                  <a:gd name="T12" fmla="*/ 3 w 101"/>
                  <a:gd name="T13" fmla="*/ 3 h 101"/>
                  <a:gd name="T14" fmla="*/ 1 w 101"/>
                  <a:gd name="T15" fmla="*/ 6 h 101"/>
                  <a:gd name="T16" fmla="*/ 0 w 101"/>
                  <a:gd name="T17" fmla="*/ 9 h 101"/>
                  <a:gd name="T18" fmla="*/ 1 w 101"/>
                  <a:gd name="T19" fmla="*/ 13 h 101"/>
                  <a:gd name="T20" fmla="*/ 3 w 101"/>
                  <a:gd name="T21" fmla="*/ 16 h 101"/>
                  <a:gd name="T22" fmla="*/ 6 w 101"/>
                  <a:gd name="T23" fmla="*/ 17 h 101"/>
                  <a:gd name="T24" fmla="*/ 9 w 101"/>
                  <a:gd name="T25" fmla="*/ 18 h 101"/>
                  <a:gd name="T26" fmla="*/ 12 w 101"/>
                  <a:gd name="T27" fmla="*/ 17 h 101"/>
                  <a:gd name="T28" fmla="*/ 16 w 101"/>
                  <a:gd name="T29" fmla="*/ 16 h 101"/>
                  <a:gd name="T30" fmla="*/ 17 w 101"/>
                  <a:gd name="T31" fmla="*/ 13 h 101"/>
                  <a:gd name="T32" fmla="*/ 18 w 101"/>
                  <a:gd name="T33" fmla="*/ 9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1" h="101">
                    <a:moveTo>
                      <a:pt x="101" y="51"/>
                    </a:moveTo>
                    <a:lnTo>
                      <a:pt x="97" y="32"/>
                    </a:lnTo>
                    <a:lnTo>
                      <a:pt x="86" y="15"/>
                    </a:lnTo>
                    <a:lnTo>
                      <a:pt x="69" y="5"/>
                    </a:lnTo>
                    <a:lnTo>
                      <a:pt x="50" y="0"/>
                    </a:lnTo>
                    <a:lnTo>
                      <a:pt x="31" y="5"/>
                    </a:lnTo>
                    <a:lnTo>
                      <a:pt x="15" y="15"/>
                    </a:lnTo>
                    <a:lnTo>
                      <a:pt x="3" y="32"/>
                    </a:lnTo>
                    <a:lnTo>
                      <a:pt x="0" y="51"/>
                    </a:lnTo>
                    <a:lnTo>
                      <a:pt x="3" y="71"/>
                    </a:lnTo>
                    <a:lnTo>
                      <a:pt x="15" y="87"/>
                    </a:lnTo>
                    <a:lnTo>
                      <a:pt x="31" y="98"/>
                    </a:lnTo>
                    <a:lnTo>
                      <a:pt x="50" y="101"/>
                    </a:lnTo>
                    <a:lnTo>
                      <a:pt x="69" y="98"/>
                    </a:lnTo>
                    <a:lnTo>
                      <a:pt x="86" y="87"/>
                    </a:lnTo>
                    <a:lnTo>
                      <a:pt x="97" y="71"/>
                    </a:lnTo>
                    <a:lnTo>
                      <a:pt x="101" y="51"/>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119909" name="Group 161"/>
            <p:cNvGrpSpPr>
              <a:grpSpLocks/>
            </p:cNvGrpSpPr>
            <p:nvPr/>
          </p:nvGrpSpPr>
          <p:grpSpPr bwMode="auto">
            <a:xfrm>
              <a:off x="2077" y="2309"/>
              <a:ext cx="77" cy="135"/>
              <a:chOff x="2077" y="2309"/>
              <a:chExt cx="77" cy="135"/>
            </a:xfrm>
          </p:grpSpPr>
          <p:sp>
            <p:nvSpPr>
              <p:cNvPr id="119910" name="Freeform 162"/>
              <p:cNvSpPr>
                <a:spLocks/>
              </p:cNvSpPr>
              <p:nvPr/>
            </p:nvSpPr>
            <p:spPr bwMode="auto">
              <a:xfrm>
                <a:off x="2077" y="2309"/>
                <a:ext cx="77" cy="135"/>
              </a:xfrm>
              <a:custGeom>
                <a:avLst/>
                <a:gdLst>
                  <a:gd name="T0" fmla="*/ 14 w 132"/>
                  <a:gd name="T1" fmla="*/ 47 h 229"/>
                  <a:gd name="T2" fmla="*/ 0 w 132"/>
                  <a:gd name="T3" fmla="*/ 47 h 229"/>
                  <a:gd name="T4" fmla="*/ 12 w 132"/>
                  <a:gd name="T5" fmla="*/ 0 h 229"/>
                  <a:gd name="T6" fmla="*/ 26 w 132"/>
                  <a:gd name="T7" fmla="*/ 0 h 2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2" h="229">
                    <a:moveTo>
                      <a:pt x="71" y="229"/>
                    </a:moveTo>
                    <a:lnTo>
                      <a:pt x="0" y="229"/>
                    </a:lnTo>
                    <a:lnTo>
                      <a:pt x="61" y="0"/>
                    </a:lnTo>
                    <a:lnTo>
                      <a:pt x="13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11" name="Line 163"/>
              <p:cNvSpPr>
                <a:spLocks noChangeShapeType="1"/>
              </p:cNvSpPr>
              <p:nvPr/>
            </p:nvSpPr>
            <p:spPr bwMode="auto">
              <a:xfrm flipH="1">
                <a:off x="2097" y="2370"/>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nvGrpSpPr>
          <p:cNvPr id="401662" name="Group 254"/>
          <p:cNvGrpSpPr>
            <a:grpSpLocks/>
          </p:cNvGrpSpPr>
          <p:nvPr/>
        </p:nvGrpSpPr>
        <p:grpSpPr bwMode="auto">
          <a:xfrm>
            <a:off x="4787900" y="1916113"/>
            <a:ext cx="4321175" cy="4605337"/>
            <a:chOff x="1610" y="987"/>
            <a:chExt cx="2722" cy="2901"/>
          </a:xfrm>
        </p:grpSpPr>
        <p:grpSp>
          <p:nvGrpSpPr>
            <p:cNvPr id="119813" name="Group 255"/>
            <p:cNvGrpSpPr>
              <a:grpSpLocks/>
            </p:cNvGrpSpPr>
            <p:nvPr/>
          </p:nvGrpSpPr>
          <p:grpSpPr bwMode="auto">
            <a:xfrm>
              <a:off x="1785" y="3057"/>
              <a:ext cx="1260" cy="102"/>
              <a:chOff x="1785" y="3057"/>
              <a:chExt cx="1260" cy="102"/>
            </a:xfrm>
          </p:grpSpPr>
          <p:sp>
            <p:nvSpPr>
              <p:cNvPr id="119898" name="Line 256"/>
              <p:cNvSpPr>
                <a:spLocks noChangeShapeType="1"/>
              </p:cNvSpPr>
              <p:nvPr/>
            </p:nvSpPr>
            <p:spPr bwMode="auto">
              <a:xfrm flipH="1">
                <a:off x="3005" y="3159"/>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99" name="Freeform 257"/>
              <p:cNvSpPr>
                <a:spLocks/>
              </p:cNvSpPr>
              <p:nvPr/>
            </p:nvSpPr>
            <p:spPr bwMode="auto">
              <a:xfrm>
                <a:off x="2990" y="3130"/>
                <a:ext cx="15" cy="29"/>
              </a:xfrm>
              <a:custGeom>
                <a:avLst/>
                <a:gdLst>
                  <a:gd name="T0" fmla="*/ 0 w 34"/>
                  <a:gd name="T1" fmla="*/ 0 h 72"/>
                  <a:gd name="T2" fmla="*/ 0 w 34"/>
                  <a:gd name="T3" fmla="*/ 2 h 72"/>
                  <a:gd name="T4" fmla="*/ 0 w 34"/>
                  <a:gd name="T5" fmla="*/ 3 h 72"/>
                  <a:gd name="T6" fmla="*/ 2 w 34"/>
                  <a:gd name="T7" fmla="*/ 4 h 72"/>
                  <a:gd name="T8" fmla="*/ 3 w 34"/>
                  <a:gd name="T9" fmla="*/ 5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2">
                    <a:moveTo>
                      <a:pt x="3" y="0"/>
                    </a:moveTo>
                    <a:lnTo>
                      <a:pt x="0" y="28"/>
                    </a:lnTo>
                    <a:lnTo>
                      <a:pt x="4" y="51"/>
                    </a:lnTo>
                    <a:lnTo>
                      <a:pt x="17" y="67"/>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00" name="Line 258"/>
              <p:cNvSpPr>
                <a:spLocks noChangeShapeType="1"/>
              </p:cNvSpPr>
              <p:nvPr/>
            </p:nvSpPr>
            <p:spPr bwMode="auto">
              <a:xfrm flipV="1">
                <a:off x="2990" y="3089"/>
                <a:ext cx="12"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01" name="Freeform 259"/>
              <p:cNvSpPr>
                <a:spLocks/>
              </p:cNvSpPr>
              <p:nvPr/>
            </p:nvSpPr>
            <p:spPr bwMode="auto">
              <a:xfrm>
                <a:off x="3002" y="3057"/>
                <a:ext cx="29" cy="32"/>
              </a:xfrm>
              <a:custGeom>
                <a:avLst/>
                <a:gdLst>
                  <a:gd name="T0" fmla="*/ 5 w 68"/>
                  <a:gd name="T1" fmla="*/ 0 h 71"/>
                  <a:gd name="T2" fmla="*/ 4 w 68"/>
                  <a:gd name="T3" fmla="*/ 0 h 71"/>
                  <a:gd name="T4" fmla="*/ 2 w 68"/>
                  <a:gd name="T5" fmla="*/ 2 h 71"/>
                  <a:gd name="T6" fmla="*/ 1 w 68"/>
                  <a:gd name="T7" fmla="*/ 4 h 71"/>
                  <a:gd name="T8" fmla="*/ 0 w 68"/>
                  <a:gd name="T9" fmla="*/ 6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1">
                    <a:moveTo>
                      <a:pt x="68" y="0"/>
                    </a:moveTo>
                    <a:lnTo>
                      <a:pt x="48" y="6"/>
                    </a:lnTo>
                    <a:lnTo>
                      <a:pt x="28" y="21"/>
                    </a:lnTo>
                    <a:lnTo>
                      <a:pt x="11" y="45"/>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902" name="Line 260"/>
              <p:cNvSpPr>
                <a:spLocks noChangeShapeType="1"/>
              </p:cNvSpPr>
              <p:nvPr/>
            </p:nvSpPr>
            <p:spPr bwMode="auto">
              <a:xfrm>
                <a:off x="3031" y="305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903" name="Line 261"/>
              <p:cNvSpPr>
                <a:spLocks noChangeShapeType="1"/>
              </p:cNvSpPr>
              <p:nvPr/>
            </p:nvSpPr>
            <p:spPr bwMode="auto">
              <a:xfrm>
                <a:off x="1785" y="3136"/>
                <a:ext cx="112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14" name="Line 262"/>
            <p:cNvSpPr>
              <a:spLocks noChangeShapeType="1"/>
            </p:cNvSpPr>
            <p:nvPr/>
          </p:nvSpPr>
          <p:spPr bwMode="auto">
            <a:xfrm flipV="1">
              <a:off x="2914" y="1622"/>
              <a:ext cx="0" cy="15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815" name="Group 263"/>
            <p:cNvGrpSpPr>
              <a:grpSpLocks/>
            </p:cNvGrpSpPr>
            <p:nvPr/>
          </p:nvGrpSpPr>
          <p:grpSpPr bwMode="auto">
            <a:xfrm>
              <a:off x="1785" y="1415"/>
              <a:ext cx="1220" cy="864"/>
              <a:chOff x="1785" y="1415"/>
              <a:chExt cx="1220" cy="864"/>
            </a:xfrm>
          </p:grpSpPr>
          <p:sp>
            <p:nvSpPr>
              <p:cNvPr id="119891" name="Line 264"/>
              <p:cNvSpPr>
                <a:spLocks noChangeShapeType="1"/>
              </p:cNvSpPr>
              <p:nvPr/>
            </p:nvSpPr>
            <p:spPr bwMode="auto">
              <a:xfrm flipH="1">
                <a:off x="2923" y="157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92" name="Freeform 265"/>
              <p:cNvSpPr>
                <a:spLocks/>
              </p:cNvSpPr>
              <p:nvPr/>
            </p:nvSpPr>
            <p:spPr bwMode="auto">
              <a:xfrm>
                <a:off x="2908" y="1538"/>
                <a:ext cx="15" cy="32"/>
              </a:xfrm>
              <a:custGeom>
                <a:avLst/>
                <a:gdLst>
                  <a:gd name="T0" fmla="*/ 0 w 34"/>
                  <a:gd name="T1" fmla="*/ 0 h 72"/>
                  <a:gd name="T2" fmla="*/ 0 w 34"/>
                  <a:gd name="T3" fmla="*/ 2 h 72"/>
                  <a:gd name="T4" fmla="*/ 0 w 34"/>
                  <a:gd name="T5" fmla="*/ 4 h 72"/>
                  <a:gd name="T6" fmla="*/ 2 w 34"/>
                  <a:gd name="T7" fmla="*/ 6 h 72"/>
                  <a:gd name="T8" fmla="*/ 3 w 34"/>
                  <a:gd name="T9" fmla="*/ 6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2">
                    <a:moveTo>
                      <a:pt x="4" y="0"/>
                    </a:moveTo>
                    <a:lnTo>
                      <a:pt x="0" y="28"/>
                    </a:lnTo>
                    <a:lnTo>
                      <a:pt x="5" y="51"/>
                    </a:lnTo>
                    <a:lnTo>
                      <a:pt x="17" y="66"/>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93" name="Line 266"/>
              <p:cNvSpPr>
                <a:spLocks noChangeShapeType="1"/>
              </p:cNvSpPr>
              <p:nvPr/>
            </p:nvSpPr>
            <p:spPr bwMode="auto">
              <a:xfrm flipV="1">
                <a:off x="2908" y="1497"/>
                <a:ext cx="12"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94" name="Freeform 267"/>
              <p:cNvSpPr>
                <a:spLocks/>
              </p:cNvSpPr>
              <p:nvPr/>
            </p:nvSpPr>
            <p:spPr bwMode="auto">
              <a:xfrm>
                <a:off x="2920" y="1468"/>
                <a:ext cx="29" cy="29"/>
              </a:xfrm>
              <a:custGeom>
                <a:avLst/>
                <a:gdLst>
                  <a:gd name="T0" fmla="*/ 5 w 68"/>
                  <a:gd name="T1" fmla="*/ 0 h 70"/>
                  <a:gd name="T2" fmla="*/ 4 w 68"/>
                  <a:gd name="T3" fmla="*/ 0 h 70"/>
                  <a:gd name="T4" fmla="*/ 2 w 68"/>
                  <a:gd name="T5" fmla="*/ 1 h 70"/>
                  <a:gd name="T6" fmla="*/ 1 w 68"/>
                  <a:gd name="T7" fmla="*/ 3 h 70"/>
                  <a:gd name="T8" fmla="*/ 0 w 68"/>
                  <a:gd name="T9" fmla="*/ 5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0">
                    <a:moveTo>
                      <a:pt x="68" y="0"/>
                    </a:moveTo>
                    <a:lnTo>
                      <a:pt x="48" y="5"/>
                    </a:lnTo>
                    <a:lnTo>
                      <a:pt x="28" y="20"/>
                    </a:lnTo>
                    <a:lnTo>
                      <a:pt x="11" y="43"/>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95" name="Line 268"/>
              <p:cNvSpPr>
                <a:spLocks noChangeShapeType="1"/>
              </p:cNvSpPr>
              <p:nvPr/>
            </p:nvSpPr>
            <p:spPr bwMode="auto">
              <a:xfrm>
                <a:off x="2949" y="146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96" name="Line 269"/>
              <p:cNvSpPr>
                <a:spLocks noChangeShapeType="1"/>
              </p:cNvSpPr>
              <p:nvPr/>
            </p:nvSpPr>
            <p:spPr bwMode="auto">
              <a:xfrm flipH="1">
                <a:off x="2990" y="1415"/>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97" name="Line 270"/>
              <p:cNvSpPr>
                <a:spLocks noChangeShapeType="1"/>
              </p:cNvSpPr>
              <p:nvPr/>
            </p:nvSpPr>
            <p:spPr bwMode="auto">
              <a:xfrm flipH="1">
                <a:off x="1785" y="1622"/>
                <a:ext cx="1129" cy="65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16" name="Line 271"/>
            <p:cNvSpPr>
              <a:spLocks noChangeShapeType="1"/>
            </p:cNvSpPr>
            <p:nvPr/>
          </p:nvSpPr>
          <p:spPr bwMode="auto">
            <a:xfrm flipH="1">
              <a:off x="2917" y="1101"/>
              <a:ext cx="904" cy="52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17" name="Line 272"/>
            <p:cNvSpPr>
              <a:spLocks noChangeShapeType="1"/>
            </p:cNvSpPr>
            <p:nvPr/>
          </p:nvSpPr>
          <p:spPr bwMode="auto">
            <a:xfrm flipH="1" flipV="1">
              <a:off x="3681" y="1179"/>
              <a:ext cx="385" cy="6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818" name="Group 273"/>
            <p:cNvGrpSpPr>
              <a:grpSpLocks/>
            </p:cNvGrpSpPr>
            <p:nvPr/>
          </p:nvGrpSpPr>
          <p:grpSpPr bwMode="auto">
            <a:xfrm>
              <a:off x="3734" y="1130"/>
              <a:ext cx="87" cy="137"/>
              <a:chOff x="3734" y="1130"/>
              <a:chExt cx="87" cy="137"/>
            </a:xfrm>
          </p:grpSpPr>
          <p:sp>
            <p:nvSpPr>
              <p:cNvPr id="119889" name="Line 274"/>
              <p:cNvSpPr>
                <a:spLocks noChangeShapeType="1"/>
              </p:cNvSpPr>
              <p:nvPr/>
            </p:nvSpPr>
            <p:spPr bwMode="auto">
              <a:xfrm flipH="1" flipV="1">
                <a:off x="3769" y="1130"/>
                <a:ext cx="52"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90" name="Line 275"/>
              <p:cNvSpPr>
                <a:spLocks noChangeShapeType="1"/>
              </p:cNvSpPr>
              <p:nvPr/>
            </p:nvSpPr>
            <p:spPr bwMode="auto">
              <a:xfrm flipH="1">
                <a:off x="3734" y="1217"/>
                <a:ext cx="87"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9819" name="Group 276"/>
            <p:cNvGrpSpPr>
              <a:grpSpLocks/>
            </p:cNvGrpSpPr>
            <p:nvPr/>
          </p:nvGrpSpPr>
          <p:grpSpPr bwMode="auto">
            <a:xfrm>
              <a:off x="3597" y="987"/>
              <a:ext cx="462" cy="846"/>
              <a:chOff x="3603" y="981"/>
              <a:chExt cx="462" cy="846"/>
            </a:xfrm>
          </p:grpSpPr>
          <p:sp>
            <p:nvSpPr>
              <p:cNvPr id="119883" name="Line 277"/>
              <p:cNvSpPr>
                <a:spLocks noChangeShapeType="1"/>
              </p:cNvSpPr>
              <p:nvPr/>
            </p:nvSpPr>
            <p:spPr bwMode="auto">
              <a:xfrm flipV="1">
                <a:off x="3603" y="981"/>
                <a:ext cx="40" cy="1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84" name="Line 278"/>
              <p:cNvSpPr>
                <a:spLocks noChangeShapeType="1"/>
              </p:cNvSpPr>
              <p:nvPr/>
            </p:nvSpPr>
            <p:spPr bwMode="auto">
              <a:xfrm>
                <a:off x="3629" y="1031"/>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85" name="Freeform 279"/>
              <p:cNvSpPr>
                <a:spLocks/>
              </p:cNvSpPr>
              <p:nvPr/>
            </p:nvSpPr>
            <p:spPr bwMode="auto">
              <a:xfrm>
                <a:off x="3655" y="1031"/>
                <a:ext cx="15" cy="29"/>
              </a:xfrm>
              <a:custGeom>
                <a:avLst/>
                <a:gdLst>
                  <a:gd name="T0" fmla="*/ 3 w 34"/>
                  <a:gd name="T1" fmla="*/ 5 h 70"/>
                  <a:gd name="T2" fmla="*/ 3 w 34"/>
                  <a:gd name="T3" fmla="*/ 3 h 70"/>
                  <a:gd name="T4" fmla="*/ 3 w 34"/>
                  <a:gd name="T5" fmla="*/ 1 h 70"/>
                  <a:gd name="T6" fmla="*/ 2 w 34"/>
                  <a:gd name="T7" fmla="*/ 0 h 70"/>
                  <a:gd name="T8" fmla="*/ 0 w 3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0">
                    <a:moveTo>
                      <a:pt x="31" y="70"/>
                    </a:moveTo>
                    <a:lnTo>
                      <a:pt x="34" y="44"/>
                    </a:lnTo>
                    <a:lnTo>
                      <a:pt x="30" y="20"/>
                    </a:lnTo>
                    <a:lnTo>
                      <a:pt x="18" y="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86" name="Line 280"/>
              <p:cNvSpPr>
                <a:spLocks noChangeShapeType="1"/>
              </p:cNvSpPr>
              <p:nvPr/>
            </p:nvSpPr>
            <p:spPr bwMode="auto">
              <a:xfrm flipH="1">
                <a:off x="3649" y="1060"/>
                <a:ext cx="18"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87" name="Line 281"/>
              <p:cNvSpPr>
                <a:spLocks noChangeShapeType="1"/>
              </p:cNvSpPr>
              <p:nvPr/>
            </p:nvSpPr>
            <p:spPr bwMode="auto">
              <a:xfrm flipH="1">
                <a:off x="3708" y="981"/>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88" name="Line 282"/>
              <p:cNvSpPr>
                <a:spLocks noChangeShapeType="1"/>
              </p:cNvSpPr>
              <p:nvPr/>
            </p:nvSpPr>
            <p:spPr bwMode="auto">
              <a:xfrm flipH="1" flipV="1">
                <a:off x="3680" y="1168"/>
                <a:ext cx="385" cy="65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19820" name="Group 283"/>
            <p:cNvGrpSpPr>
              <a:grpSpLocks/>
            </p:cNvGrpSpPr>
            <p:nvPr/>
          </p:nvGrpSpPr>
          <p:grpSpPr bwMode="auto">
            <a:xfrm>
              <a:off x="1908" y="1818"/>
              <a:ext cx="1333" cy="151"/>
              <a:chOff x="1908" y="1818"/>
              <a:chExt cx="1333" cy="151"/>
            </a:xfrm>
          </p:grpSpPr>
          <p:sp>
            <p:nvSpPr>
              <p:cNvPr id="119879" name="Freeform 284"/>
              <p:cNvSpPr>
                <a:spLocks/>
              </p:cNvSpPr>
              <p:nvPr/>
            </p:nvSpPr>
            <p:spPr bwMode="auto">
              <a:xfrm>
                <a:off x="1908" y="1867"/>
                <a:ext cx="67" cy="102"/>
              </a:xfrm>
              <a:custGeom>
                <a:avLst/>
                <a:gdLst>
                  <a:gd name="T0" fmla="*/ 13 w 155"/>
                  <a:gd name="T1" fmla="*/ 2 h 244"/>
                  <a:gd name="T2" fmla="*/ 13 w 155"/>
                  <a:gd name="T3" fmla="*/ 2 h 244"/>
                  <a:gd name="T4" fmla="*/ 13 w 155"/>
                  <a:gd name="T5" fmla="*/ 1 h 244"/>
                  <a:gd name="T6" fmla="*/ 12 w 155"/>
                  <a:gd name="T7" fmla="*/ 0 h 244"/>
                  <a:gd name="T8" fmla="*/ 11 w 155"/>
                  <a:gd name="T9" fmla="*/ 0 h 244"/>
                  <a:gd name="T10" fmla="*/ 8 w 155"/>
                  <a:gd name="T11" fmla="*/ 0 h 244"/>
                  <a:gd name="T12" fmla="*/ 6 w 155"/>
                  <a:gd name="T13" fmla="*/ 0 h 244"/>
                  <a:gd name="T14" fmla="*/ 5 w 155"/>
                  <a:gd name="T15" fmla="*/ 1 h 244"/>
                  <a:gd name="T16" fmla="*/ 4 w 155"/>
                  <a:gd name="T17" fmla="*/ 3 h 244"/>
                  <a:gd name="T18" fmla="*/ 3 w 155"/>
                  <a:gd name="T19" fmla="*/ 4 h 244"/>
                  <a:gd name="T20" fmla="*/ 1 w 155"/>
                  <a:gd name="T21" fmla="*/ 10 h 244"/>
                  <a:gd name="T22" fmla="*/ 0 w 155"/>
                  <a:gd name="T23" fmla="*/ 13 h 244"/>
                  <a:gd name="T24" fmla="*/ 0 w 155"/>
                  <a:gd name="T25" fmla="*/ 14 h 244"/>
                  <a:gd name="T26" fmla="*/ 0 w 155"/>
                  <a:gd name="T27" fmla="*/ 15 h 244"/>
                  <a:gd name="T28" fmla="*/ 0 w 155"/>
                  <a:gd name="T29" fmla="*/ 17 h 244"/>
                  <a:gd name="T30" fmla="*/ 1 w 155"/>
                  <a:gd name="T31" fmla="*/ 17 h 244"/>
                  <a:gd name="T32" fmla="*/ 2 w 155"/>
                  <a:gd name="T33" fmla="*/ 18 h 244"/>
                  <a:gd name="T34" fmla="*/ 3 w 155"/>
                  <a:gd name="T35" fmla="*/ 18 h 244"/>
                  <a:gd name="T36" fmla="*/ 5 w 155"/>
                  <a:gd name="T37" fmla="*/ 18 h 244"/>
                  <a:gd name="T38" fmla="*/ 6 w 155"/>
                  <a:gd name="T39" fmla="*/ 18 h 244"/>
                  <a:gd name="T40" fmla="*/ 6 w 155"/>
                  <a:gd name="T41" fmla="*/ 18 h 244"/>
                  <a:gd name="T42" fmla="*/ 8 w 155"/>
                  <a:gd name="T43" fmla="*/ 16 h 244"/>
                  <a:gd name="T44" fmla="*/ 9 w 155"/>
                  <a:gd name="T45" fmla="*/ 15 h 244"/>
                  <a:gd name="T46" fmla="*/ 9 w 155"/>
                  <a:gd name="T47" fmla="*/ 14 h 244"/>
                  <a:gd name="T48" fmla="*/ 13 w 155"/>
                  <a:gd name="T49" fmla="*/ 2 h 2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5" h="244">
                    <a:moveTo>
                      <a:pt x="155" y="32"/>
                    </a:moveTo>
                    <a:lnTo>
                      <a:pt x="155" y="23"/>
                    </a:lnTo>
                    <a:lnTo>
                      <a:pt x="153" y="12"/>
                    </a:lnTo>
                    <a:lnTo>
                      <a:pt x="147" y="4"/>
                    </a:lnTo>
                    <a:lnTo>
                      <a:pt x="139" y="0"/>
                    </a:lnTo>
                    <a:lnTo>
                      <a:pt x="97" y="1"/>
                    </a:lnTo>
                    <a:lnTo>
                      <a:pt x="78" y="7"/>
                    </a:lnTo>
                    <a:lnTo>
                      <a:pt x="62" y="18"/>
                    </a:lnTo>
                    <a:lnTo>
                      <a:pt x="48" y="34"/>
                    </a:lnTo>
                    <a:lnTo>
                      <a:pt x="38" y="51"/>
                    </a:lnTo>
                    <a:lnTo>
                      <a:pt x="15" y="129"/>
                    </a:lnTo>
                    <a:lnTo>
                      <a:pt x="5" y="169"/>
                    </a:lnTo>
                    <a:lnTo>
                      <a:pt x="0" y="188"/>
                    </a:lnTo>
                    <a:lnTo>
                      <a:pt x="0" y="208"/>
                    </a:lnTo>
                    <a:lnTo>
                      <a:pt x="8" y="227"/>
                    </a:lnTo>
                    <a:lnTo>
                      <a:pt x="13" y="236"/>
                    </a:lnTo>
                    <a:lnTo>
                      <a:pt x="22" y="241"/>
                    </a:lnTo>
                    <a:lnTo>
                      <a:pt x="42" y="244"/>
                    </a:lnTo>
                    <a:lnTo>
                      <a:pt x="62" y="244"/>
                    </a:lnTo>
                    <a:lnTo>
                      <a:pt x="72" y="244"/>
                    </a:lnTo>
                    <a:lnTo>
                      <a:pt x="81" y="240"/>
                    </a:lnTo>
                    <a:lnTo>
                      <a:pt x="96" y="226"/>
                    </a:lnTo>
                    <a:lnTo>
                      <a:pt x="107" y="209"/>
                    </a:lnTo>
                    <a:lnTo>
                      <a:pt x="113" y="190"/>
                    </a:lnTo>
                    <a:lnTo>
                      <a:pt x="154"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80" name="Freeform 285"/>
              <p:cNvSpPr>
                <a:spLocks/>
              </p:cNvSpPr>
              <p:nvPr/>
            </p:nvSpPr>
            <p:spPr bwMode="auto">
              <a:xfrm>
                <a:off x="1955" y="1949"/>
                <a:ext cx="5" cy="20"/>
              </a:xfrm>
              <a:custGeom>
                <a:avLst/>
                <a:gdLst>
                  <a:gd name="T0" fmla="*/ 0 w 15"/>
                  <a:gd name="T1" fmla="*/ 0 h 51"/>
                  <a:gd name="T2" fmla="*/ 0 w 15"/>
                  <a:gd name="T3" fmla="*/ 1 h 51"/>
                  <a:gd name="T4" fmla="*/ 0 w 15"/>
                  <a:gd name="T5" fmla="*/ 2 h 51"/>
                  <a:gd name="T6" fmla="*/ 1 w 15"/>
                  <a:gd name="T7" fmla="*/ 3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1">
                    <a:moveTo>
                      <a:pt x="2" y="0"/>
                    </a:moveTo>
                    <a:lnTo>
                      <a:pt x="0" y="14"/>
                    </a:lnTo>
                    <a:lnTo>
                      <a:pt x="2" y="28"/>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81" name="Line 286"/>
              <p:cNvSpPr>
                <a:spLocks noChangeShapeType="1"/>
              </p:cNvSpPr>
              <p:nvPr/>
            </p:nvSpPr>
            <p:spPr bwMode="auto">
              <a:xfrm flipH="1">
                <a:off x="2016" y="1818"/>
                <a:ext cx="17"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82" name="Line 287"/>
              <p:cNvSpPr>
                <a:spLocks noChangeShapeType="1"/>
              </p:cNvSpPr>
              <p:nvPr/>
            </p:nvSpPr>
            <p:spPr bwMode="auto">
              <a:xfrm flipH="1">
                <a:off x="2071" y="1934"/>
                <a:ext cx="1170"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21" name="Line 288"/>
            <p:cNvSpPr>
              <a:spLocks noChangeShapeType="1"/>
            </p:cNvSpPr>
            <p:nvPr/>
          </p:nvSpPr>
          <p:spPr bwMode="auto">
            <a:xfrm>
              <a:off x="2071" y="1934"/>
              <a:ext cx="0" cy="9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822" name="Group 289"/>
            <p:cNvGrpSpPr>
              <a:grpSpLocks/>
            </p:cNvGrpSpPr>
            <p:nvPr/>
          </p:nvGrpSpPr>
          <p:grpSpPr bwMode="auto">
            <a:xfrm>
              <a:off x="1928" y="2806"/>
              <a:ext cx="1313" cy="916"/>
              <a:chOff x="1928" y="2806"/>
              <a:chExt cx="1313" cy="916"/>
            </a:xfrm>
          </p:grpSpPr>
          <p:sp>
            <p:nvSpPr>
              <p:cNvPr id="119876" name="Freeform 290"/>
              <p:cNvSpPr>
                <a:spLocks/>
              </p:cNvSpPr>
              <p:nvPr/>
            </p:nvSpPr>
            <p:spPr bwMode="auto">
              <a:xfrm>
                <a:off x="1975" y="2885"/>
                <a:ext cx="6" cy="20"/>
              </a:xfrm>
              <a:custGeom>
                <a:avLst/>
                <a:gdLst>
                  <a:gd name="T0" fmla="*/ 0 w 15"/>
                  <a:gd name="T1" fmla="*/ 0 h 51"/>
                  <a:gd name="T2" fmla="*/ 0 w 15"/>
                  <a:gd name="T3" fmla="*/ 1 h 51"/>
                  <a:gd name="T4" fmla="*/ 0 w 15"/>
                  <a:gd name="T5" fmla="*/ 2 h 51"/>
                  <a:gd name="T6" fmla="*/ 1 w 15"/>
                  <a:gd name="T7" fmla="*/ 3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1">
                    <a:moveTo>
                      <a:pt x="2" y="0"/>
                    </a:moveTo>
                    <a:lnTo>
                      <a:pt x="0" y="14"/>
                    </a:lnTo>
                    <a:lnTo>
                      <a:pt x="2" y="27"/>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77" name="Freeform 291"/>
              <p:cNvSpPr>
                <a:spLocks/>
              </p:cNvSpPr>
              <p:nvPr/>
            </p:nvSpPr>
            <p:spPr bwMode="auto">
              <a:xfrm>
                <a:off x="1928" y="2806"/>
                <a:ext cx="65" cy="99"/>
              </a:xfrm>
              <a:custGeom>
                <a:avLst/>
                <a:gdLst>
                  <a:gd name="T0" fmla="*/ 11 w 155"/>
                  <a:gd name="T1" fmla="*/ 2 h 244"/>
                  <a:gd name="T2" fmla="*/ 11 w 155"/>
                  <a:gd name="T3" fmla="*/ 2 h 244"/>
                  <a:gd name="T4" fmla="*/ 11 w 155"/>
                  <a:gd name="T5" fmla="*/ 1 h 244"/>
                  <a:gd name="T6" fmla="*/ 11 w 155"/>
                  <a:gd name="T7" fmla="*/ 0 h 244"/>
                  <a:gd name="T8" fmla="*/ 10 w 155"/>
                  <a:gd name="T9" fmla="*/ 0 h 244"/>
                  <a:gd name="T10" fmla="*/ 7 w 155"/>
                  <a:gd name="T11" fmla="*/ 0 h 244"/>
                  <a:gd name="T12" fmla="*/ 6 w 155"/>
                  <a:gd name="T13" fmla="*/ 0 h 244"/>
                  <a:gd name="T14" fmla="*/ 5 w 155"/>
                  <a:gd name="T15" fmla="*/ 1 h 244"/>
                  <a:gd name="T16" fmla="*/ 3 w 155"/>
                  <a:gd name="T17" fmla="*/ 2 h 244"/>
                  <a:gd name="T18" fmla="*/ 3 w 155"/>
                  <a:gd name="T19" fmla="*/ 4 h 244"/>
                  <a:gd name="T20" fmla="*/ 1 w 155"/>
                  <a:gd name="T21" fmla="*/ 9 h 244"/>
                  <a:gd name="T22" fmla="*/ 0 w 155"/>
                  <a:gd name="T23" fmla="*/ 11 h 244"/>
                  <a:gd name="T24" fmla="*/ 0 w 155"/>
                  <a:gd name="T25" fmla="*/ 13 h 244"/>
                  <a:gd name="T26" fmla="*/ 0 w 155"/>
                  <a:gd name="T27" fmla="*/ 14 h 244"/>
                  <a:gd name="T28" fmla="*/ 0 w 155"/>
                  <a:gd name="T29" fmla="*/ 15 h 244"/>
                  <a:gd name="T30" fmla="*/ 1 w 155"/>
                  <a:gd name="T31" fmla="*/ 16 h 244"/>
                  <a:gd name="T32" fmla="*/ 2 w 155"/>
                  <a:gd name="T33" fmla="*/ 16 h 244"/>
                  <a:gd name="T34" fmla="*/ 3 w 155"/>
                  <a:gd name="T35" fmla="*/ 16 h 244"/>
                  <a:gd name="T36" fmla="*/ 5 w 155"/>
                  <a:gd name="T37" fmla="*/ 16 h 244"/>
                  <a:gd name="T38" fmla="*/ 5 w 155"/>
                  <a:gd name="T39" fmla="*/ 16 h 244"/>
                  <a:gd name="T40" fmla="*/ 6 w 155"/>
                  <a:gd name="T41" fmla="*/ 16 h 244"/>
                  <a:gd name="T42" fmla="*/ 7 w 155"/>
                  <a:gd name="T43" fmla="*/ 15 h 244"/>
                  <a:gd name="T44" fmla="*/ 8 w 155"/>
                  <a:gd name="T45" fmla="*/ 14 h 244"/>
                  <a:gd name="T46" fmla="*/ 8 w 155"/>
                  <a:gd name="T47" fmla="*/ 13 h 244"/>
                  <a:gd name="T48" fmla="*/ 11 w 155"/>
                  <a:gd name="T49" fmla="*/ 2 h 2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5" h="244">
                    <a:moveTo>
                      <a:pt x="155" y="32"/>
                    </a:moveTo>
                    <a:lnTo>
                      <a:pt x="155" y="22"/>
                    </a:lnTo>
                    <a:lnTo>
                      <a:pt x="152" y="12"/>
                    </a:lnTo>
                    <a:lnTo>
                      <a:pt x="147" y="3"/>
                    </a:lnTo>
                    <a:lnTo>
                      <a:pt x="139" y="0"/>
                    </a:lnTo>
                    <a:lnTo>
                      <a:pt x="97" y="1"/>
                    </a:lnTo>
                    <a:lnTo>
                      <a:pt x="78" y="6"/>
                    </a:lnTo>
                    <a:lnTo>
                      <a:pt x="62" y="18"/>
                    </a:lnTo>
                    <a:lnTo>
                      <a:pt x="48" y="34"/>
                    </a:lnTo>
                    <a:lnTo>
                      <a:pt x="38" y="51"/>
                    </a:lnTo>
                    <a:lnTo>
                      <a:pt x="15" y="129"/>
                    </a:lnTo>
                    <a:lnTo>
                      <a:pt x="4" y="168"/>
                    </a:lnTo>
                    <a:lnTo>
                      <a:pt x="0" y="187"/>
                    </a:lnTo>
                    <a:lnTo>
                      <a:pt x="0" y="208"/>
                    </a:lnTo>
                    <a:lnTo>
                      <a:pt x="8" y="227"/>
                    </a:lnTo>
                    <a:lnTo>
                      <a:pt x="13" y="235"/>
                    </a:lnTo>
                    <a:lnTo>
                      <a:pt x="21" y="241"/>
                    </a:lnTo>
                    <a:lnTo>
                      <a:pt x="42" y="244"/>
                    </a:lnTo>
                    <a:lnTo>
                      <a:pt x="62" y="244"/>
                    </a:lnTo>
                    <a:lnTo>
                      <a:pt x="71" y="244"/>
                    </a:lnTo>
                    <a:lnTo>
                      <a:pt x="81" y="240"/>
                    </a:lnTo>
                    <a:lnTo>
                      <a:pt x="96" y="226"/>
                    </a:lnTo>
                    <a:lnTo>
                      <a:pt x="107" y="209"/>
                    </a:lnTo>
                    <a:lnTo>
                      <a:pt x="113" y="190"/>
                    </a:lnTo>
                    <a:lnTo>
                      <a:pt x="153"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78" name="Line 292"/>
              <p:cNvSpPr>
                <a:spLocks noChangeShapeType="1"/>
              </p:cNvSpPr>
              <p:nvPr/>
            </p:nvSpPr>
            <p:spPr bwMode="auto">
              <a:xfrm>
                <a:off x="2071" y="2929"/>
                <a:ext cx="1170" cy="79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23" name="Line 293"/>
            <p:cNvSpPr>
              <a:spLocks noChangeShapeType="1"/>
            </p:cNvSpPr>
            <p:nvPr/>
          </p:nvSpPr>
          <p:spPr bwMode="auto">
            <a:xfrm>
              <a:off x="3241" y="3722"/>
              <a:ext cx="242" cy="1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24" name="Line 294"/>
            <p:cNvSpPr>
              <a:spLocks noChangeShapeType="1"/>
            </p:cNvSpPr>
            <p:nvPr/>
          </p:nvSpPr>
          <p:spPr bwMode="auto">
            <a:xfrm flipH="1">
              <a:off x="3273" y="2573"/>
              <a:ext cx="793" cy="11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825" name="Group 295"/>
            <p:cNvGrpSpPr>
              <a:grpSpLocks/>
            </p:cNvGrpSpPr>
            <p:nvPr/>
          </p:nvGrpSpPr>
          <p:grpSpPr bwMode="auto">
            <a:xfrm>
              <a:off x="3328" y="3661"/>
              <a:ext cx="85" cy="140"/>
              <a:chOff x="3328" y="3661"/>
              <a:chExt cx="85" cy="140"/>
            </a:xfrm>
          </p:grpSpPr>
          <p:sp>
            <p:nvSpPr>
              <p:cNvPr id="119874" name="Line 296"/>
              <p:cNvSpPr>
                <a:spLocks noChangeShapeType="1"/>
              </p:cNvSpPr>
              <p:nvPr/>
            </p:nvSpPr>
            <p:spPr bwMode="auto">
              <a:xfrm flipH="1">
                <a:off x="3358" y="3716"/>
                <a:ext cx="55"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75" name="Line 297"/>
              <p:cNvSpPr>
                <a:spLocks noChangeShapeType="1"/>
              </p:cNvSpPr>
              <p:nvPr/>
            </p:nvSpPr>
            <p:spPr bwMode="auto">
              <a:xfrm>
                <a:off x="3328" y="3661"/>
                <a:ext cx="8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26" name="Line 298"/>
            <p:cNvSpPr>
              <a:spLocks noChangeShapeType="1"/>
            </p:cNvSpPr>
            <p:nvPr/>
          </p:nvSpPr>
          <p:spPr bwMode="auto">
            <a:xfrm>
              <a:off x="3681" y="1179"/>
              <a:ext cx="0" cy="196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19827" name="Group 299"/>
            <p:cNvGrpSpPr>
              <a:grpSpLocks/>
            </p:cNvGrpSpPr>
            <p:nvPr/>
          </p:nvGrpSpPr>
          <p:grpSpPr bwMode="auto">
            <a:xfrm>
              <a:off x="3685" y="2574"/>
              <a:ext cx="385" cy="678"/>
              <a:chOff x="3685" y="2574"/>
              <a:chExt cx="385" cy="678"/>
            </a:xfrm>
          </p:grpSpPr>
          <p:sp>
            <p:nvSpPr>
              <p:cNvPr id="119869" name="Line 300"/>
              <p:cNvSpPr>
                <a:spLocks noChangeShapeType="1"/>
              </p:cNvSpPr>
              <p:nvPr/>
            </p:nvSpPr>
            <p:spPr bwMode="auto">
              <a:xfrm flipV="1">
                <a:off x="3737" y="3101"/>
                <a:ext cx="41"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70" name="Line 301"/>
              <p:cNvSpPr>
                <a:spLocks noChangeShapeType="1"/>
              </p:cNvSpPr>
              <p:nvPr/>
            </p:nvSpPr>
            <p:spPr bwMode="auto">
              <a:xfrm>
                <a:off x="3763" y="3150"/>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71" name="Freeform 302"/>
              <p:cNvSpPr>
                <a:spLocks/>
              </p:cNvSpPr>
              <p:nvPr/>
            </p:nvSpPr>
            <p:spPr bwMode="auto">
              <a:xfrm>
                <a:off x="3789" y="3150"/>
                <a:ext cx="15" cy="29"/>
              </a:xfrm>
              <a:custGeom>
                <a:avLst/>
                <a:gdLst>
                  <a:gd name="T0" fmla="*/ 3 w 35"/>
                  <a:gd name="T1" fmla="*/ 5 h 72"/>
                  <a:gd name="T2" fmla="*/ 3 w 35"/>
                  <a:gd name="T3" fmla="*/ 3 h 72"/>
                  <a:gd name="T4" fmla="*/ 3 w 35"/>
                  <a:gd name="T5" fmla="*/ 2 h 72"/>
                  <a:gd name="T6" fmla="*/ 1 w 35"/>
                  <a:gd name="T7" fmla="*/ 0 h 72"/>
                  <a:gd name="T8" fmla="*/ 0 w 35"/>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72">
                    <a:moveTo>
                      <a:pt x="31" y="72"/>
                    </a:moveTo>
                    <a:lnTo>
                      <a:pt x="35" y="44"/>
                    </a:lnTo>
                    <a:lnTo>
                      <a:pt x="30" y="22"/>
                    </a:lnTo>
                    <a:lnTo>
                      <a:pt x="18" y="6"/>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72" name="Line 303"/>
              <p:cNvSpPr>
                <a:spLocks noChangeShapeType="1"/>
              </p:cNvSpPr>
              <p:nvPr/>
            </p:nvSpPr>
            <p:spPr bwMode="auto">
              <a:xfrm flipH="1">
                <a:off x="3783" y="3179"/>
                <a:ext cx="18"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73" name="Line 304"/>
              <p:cNvSpPr>
                <a:spLocks noChangeShapeType="1"/>
              </p:cNvSpPr>
              <p:nvPr/>
            </p:nvSpPr>
            <p:spPr bwMode="auto">
              <a:xfrm flipH="1">
                <a:off x="3685" y="2574"/>
                <a:ext cx="385" cy="56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19828" name="Line 305"/>
            <p:cNvSpPr>
              <a:spLocks noChangeShapeType="1"/>
            </p:cNvSpPr>
            <p:nvPr/>
          </p:nvSpPr>
          <p:spPr bwMode="auto">
            <a:xfrm flipH="1">
              <a:off x="3888" y="1897"/>
              <a:ext cx="5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29" name="Line 306"/>
            <p:cNvSpPr>
              <a:spLocks noChangeShapeType="1"/>
            </p:cNvSpPr>
            <p:nvPr/>
          </p:nvSpPr>
          <p:spPr bwMode="auto">
            <a:xfrm>
              <a:off x="4066" y="1838"/>
              <a:ext cx="0" cy="7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0" name="Line 307"/>
            <p:cNvSpPr>
              <a:spLocks noChangeShapeType="1"/>
            </p:cNvSpPr>
            <p:nvPr/>
          </p:nvSpPr>
          <p:spPr bwMode="auto">
            <a:xfrm>
              <a:off x="2590" y="1308"/>
              <a:ext cx="651" cy="62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1" name="Line 308"/>
            <p:cNvSpPr>
              <a:spLocks noChangeShapeType="1"/>
            </p:cNvSpPr>
            <p:nvPr/>
          </p:nvSpPr>
          <p:spPr bwMode="auto">
            <a:xfrm flipH="1">
              <a:off x="1610" y="2389"/>
              <a:ext cx="272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2" name="Line 309"/>
            <p:cNvSpPr>
              <a:spLocks noChangeShapeType="1"/>
            </p:cNvSpPr>
            <p:nvPr/>
          </p:nvSpPr>
          <p:spPr bwMode="auto">
            <a:xfrm flipH="1">
              <a:off x="1785" y="1934"/>
              <a:ext cx="1456" cy="3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3" name="Line 310"/>
            <p:cNvSpPr>
              <a:spLocks noChangeShapeType="1"/>
            </p:cNvSpPr>
            <p:nvPr/>
          </p:nvSpPr>
          <p:spPr bwMode="auto">
            <a:xfrm flipV="1">
              <a:off x="1785" y="1308"/>
              <a:ext cx="805" cy="97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4" name="Line 311"/>
            <p:cNvSpPr>
              <a:spLocks noChangeShapeType="1"/>
            </p:cNvSpPr>
            <p:nvPr/>
          </p:nvSpPr>
          <p:spPr bwMode="auto">
            <a:xfrm>
              <a:off x="2590" y="1308"/>
              <a:ext cx="0" cy="12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5" name="Line 312"/>
            <p:cNvSpPr>
              <a:spLocks noChangeShapeType="1"/>
            </p:cNvSpPr>
            <p:nvPr/>
          </p:nvSpPr>
          <p:spPr bwMode="auto">
            <a:xfrm flipH="1">
              <a:off x="1785" y="2550"/>
              <a:ext cx="805" cy="58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6" name="Line 313"/>
            <p:cNvSpPr>
              <a:spLocks noChangeShapeType="1"/>
            </p:cNvSpPr>
            <p:nvPr/>
          </p:nvSpPr>
          <p:spPr bwMode="auto">
            <a:xfrm>
              <a:off x="1785" y="3136"/>
              <a:ext cx="1456" cy="58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7" name="Line 314"/>
            <p:cNvSpPr>
              <a:spLocks noChangeShapeType="1"/>
            </p:cNvSpPr>
            <p:nvPr/>
          </p:nvSpPr>
          <p:spPr bwMode="auto">
            <a:xfrm flipH="1" flipV="1">
              <a:off x="2590" y="2550"/>
              <a:ext cx="651" cy="117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8" name="Line 315"/>
            <p:cNvSpPr>
              <a:spLocks noChangeShapeType="1"/>
            </p:cNvSpPr>
            <p:nvPr/>
          </p:nvSpPr>
          <p:spPr bwMode="auto">
            <a:xfrm>
              <a:off x="3241" y="1934"/>
              <a:ext cx="0" cy="17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39" name="Line 316"/>
            <p:cNvSpPr>
              <a:spLocks noChangeShapeType="1"/>
            </p:cNvSpPr>
            <p:nvPr/>
          </p:nvSpPr>
          <p:spPr bwMode="auto">
            <a:xfrm>
              <a:off x="1785" y="2279"/>
              <a:ext cx="0" cy="8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40" name="Freeform 317"/>
            <p:cNvSpPr>
              <a:spLocks/>
            </p:cNvSpPr>
            <p:nvPr/>
          </p:nvSpPr>
          <p:spPr bwMode="auto">
            <a:xfrm>
              <a:off x="3320" y="1841"/>
              <a:ext cx="70" cy="152"/>
            </a:xfrm>
            <a:custGeom>
              <a:avLst/>
              <a:gdLst>
                <a:gd name="T0" fmla="*/ 8 w 162"/>
                <a:gd name="T1" fmla="*/ 0 h 366"/>
                <a:gd name="T2" fmla="*/ 0 w 162"/>
                <a:gd name="T3" fmla="*/ 26 h 366"/>
                <a:gd name="T4" fmla="*/ 5 w 162"/>
                <a:gd name="T5" fmla="*/ 26 h 366"/>
                <a:gd name="T6" fmla="*/ 7 w 162"/>
                <a:gd name="T7" fmla="*/ 26 h 366"/>
                <a:gd name="T8" fmla="*/ 8 w 162"/>
                <a:gd name="T9" fmla="*/ 25 h 366"/>
                <a:gd name="T10" fmla="*/ 10 w 162"/>
                <a:gd name="T11" fmla="*/ 23 h 366"/>
                <a:gd name="T12" fmla="*/ 11 w 162"/>
                <a:gd name="T13" fmla="*/ 21 h 366"/>
                <a:gd name="T14" fmla="*/ 13 w 162"/>
                <a:gd name="T15" fmla="*/ 14 h 366"/>
                <a:gd name="T16" fmla="*/ 13 w 162"/>
                <a:gd name="T17" fmla="*/ 12 h 366"/>
                <a:gd name="T18" fmla="*/ 13 w 162"/>
                <a:gd name="T19" fmla="*/ 10 h 366"/>
                <a:gd name="T20" fmla="*/ 12 w 162"/>
                <a:gd name="T21" fmla="*/ 9 h 366"/>
                <a:gd name="T22" fmla="*/ 10 w 162"/>
                <a:gd name="T23" fmla="*/ 9 h 366"/>
                <a:gd name="T24" fmla="*/ 5 w 162"/>
                <a:gd name="T25" fmla="*/ 9 h 3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2" h="366">
                  <a:moveTo>
                    <a:pt x="97" y="0"/>
                  </a:moveTo>
                  <a:lnTo>
                    <a:pt x="0" y="366"/>
                  </a:lnTo>
                  <a:lnTo>
                    <a:pt x="63" y="366"/>
                  </a:lnTo>
                  <a:lnTo>
                    <a:pt x="84" y="360"/>
                  </a:lnTo>
                  <a:lnTo>
                    <a:pt x="104" y="344"/>
                  </a:lnTo>
                  <a:lnTo>
                    <a:pt x="121" y="322"/>
                  </a:lnTo>
                  <a:lnTo>
                    <a:pt x="132" y="294"/>
                  </a:lnTo>
                  <a:lnTo>
                    <a:pt x="159" y="193"/>
                  </a:lnTo>
                  <a:lnTo>
                    <a:pt x="162" y="165"/>
                  </a:lnTo>
                  <a:lnTo>
                    <a:pt x="158" y="143"/>
                  </a:lnTo>
                  <a:lnTo>
                    <a:pt x="145" y="127"/>
                  </a:lnTo>
                  <a:lnTo>
                    <a:pt x="128" y="122"/>
                  </a:lnTo>
                  <a:lnTo>
                    <a:pt x="64" y="1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41" name="Line 318"/>
            <p:cNvSpPr>
              <a:spLocks noChangeShapeType="1"/>
            </p:cNvSpPr>
            <p:nvPr/>
          </p:nvSpPr>
          <p:spPr bwMode="auto">
            <a:xfrm flipH="1">
              <a:off x="3407" y="1841"/>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42" name="Freeform 319"/>
            <p:cNvSpPr>
              <a:spLocks/>
            </p:cNvSpPr>
            <p:nvPr/>
          </p:nvSpPr>
          <p:spPr bwMode="auto">
            <a:xfrm>
              <a:off x="3063" y="3701"/>
              <a:ext cx="67" cy="152"/>
            </a:xfrm>
            <a:custGeom>
              <a:avLst/>
              <a:gdLst>
                <a:gd name="T0" fmla="*/ 7 w 163"/>
                <a:gd name="T1" fmla="*/ 0 h 364"/>
                <a:gd name="T2" fmla="*/ 0 w 163"/>
                <a:gd name="T3" fmla="*/ 26 h 364"/>
                <a:gd name="T4" fmla="*/ 5 w 163"/>
                <a:gd name="T5" fmla="*/ 26 h 364"/>
                <a:gd name="T6" fmla="*/ 6 w 163"/>
                <a:gd name="T7" fmla="*/ 26 h 364"/>
                <a:gd name="T8" fmla="*/ 7 w 163"/>
                <a:gd name="T9" fmla="*/ 25 h 364"/>
                <a:gd name="T10" fmla="*/ 9 w 163"/>
                <a:gd name="T11" fmla="*/ 23 h 364"/>
                <a:gd name="T12" fmla="*/ 9 w 163"/>
                <a:gd name="T13" fmla="*/ 21 h 364"/>
                <a:gd name="T14" fmla="*/ 11 w 163"/>
                <a:gd name="T15" fmla="*/ 14 h 364"/>
                <a:gd name="T16" fmla="*/ 12 w 163"/>
                <a:gd name="T17" fmla="*/ 12 h 364"/>
                <a:gd name="T18" fmla="*/ 11 w 163"/>
                <a:gd name="T19" fmla="*/ 10 h 364"/>
                <a:gd name="T20" fmla="*/ 10 w 163"/>
                <a:gd name="T21" fmla="*/ 9 h 364"/>
                <a:gd name="T22" fmla="*/ 9 w 163"/>
                <a:gd name="T23" fmla="*/ 9 h 364"/>
                <a:gd name="T24" fmla="*/ 5 w 163"/>
                <a:gd name="T25" fmla="*/ 9 h 3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3" h="364">
                  <a:moveTo>
                    <a:pt x="98" y="0"/>
                  </a:moveTo>
                  <a:lnTo>
                    <a:pt x="0" y="364"/>
                  </a:lnTo>
                  <a:lnTo>
                    <a:pt x="64" y="364"/>
                  </a:lnTo>
                  <a:lnTo>
                    <a:pt x="84" y="359"/>
                  </a:lnTo>
                  <a:lnTo>
                    <a:pt x="104" y="344"/>
                  </a:lnTo>
                  <a:lnTo>
                    <a:pt x="121" y="320"/>
                  </a:lnTo>
                  <a:lnTo>
                    <a:pt x="132" y="294"/>
                  </a:lnTo>
                  <a:lnTo>
                    <a:pt x="160" y="191"/>
                  </a:lnTo>
                  <a:lnTo>
                    <a:pt x="163" y="165"/>
                  </a:lnTo>
                  <a:lnTo>
                    <a:pt x="159" y="141"/>
                  </a:lnTo>
                  <a:lnTo>
                    <a:pt x="146" y="126"/>
                  </a:lnTo>
                  <a:lnTo>
                    <a:pt x="129" y="121"/>
                  </a:lnTo>
                  <a:lnTo>
                    <a:pt x="65"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43" name="Line 320"/>
            <p:cNvSpPr>
              <a:spLocks noChangeShapeType="1"/>
            </p:cNvSpPr>
            <p:nvPr/>
          </p:nvSpPr>
          <p:spPr bwMode="auto">
            <a:xfrm flipV="1">
              <a:off x="2541" y="1171"/>
              <a:ext cx="32" cy="1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44" name="Freeform 321"/>
            <p:cNvSpPr>
              <a:spLocks/>
            </p:cNvSpPr>
            <p:nvPr/>
          </p:nvSpPr>
          <p:spPr bwMode="auto">
            <a:xfrm>
              <a:off x="2573" y="1136"/>
              <a:ext cx="32" cy="35"/>
            </a:xfrm>
            <a:custGeom>
              <a:avLst/>
              <a:gdLst>
                <a:gd name="T0" fmla="*/ 5 w 79"/>
                <a:gd name="T1" fmla="*/ 0 h 81"/>
                <a:gd name="T2" fmla="*/ 4 w 79"/>
                <a:gd name="T3" fmla="*/ 0 h 81"/>
                <a:gd name="T4" fmla="*/ 2 w 79"/>
                <a:gd name="T5" fmla="*/ 2 h 81"/>
                <a:gd name="T6" fmla="*/ 1 w 79"/>
                <a:gd name="T7" fmla="*/ 4 h 81"/>
                <a:gd name="T8" fmla="*/ 0 w 79"/>
                <a:gd name="T9" fmla="*/ 6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81">
                  <a:moveTo>
                    <a:pt x="79" y="0"/>
                  </a:moveTo>
                  <a:lnTo>
                    <a:pt x="56" y="7"/>
                  </a:lnTo>
                  <a:lnTo>
                    <a:pt x="32" y="25"/>
                  </a:lnTo>
                  <a:lnTo>
                    <a:pt x="13" y="5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45" name="Line 322"/>
            <p:cNvSpPr>
              <a:spLocks noChangeShapeType="1"/>
            </p:cNvSpPr>
            <p:nvPr/>
          </p:nvSpPr>
          <p:spPr bwMode="auto">
            <a:xfrm>
              <a:off x="2558" y="1185"/>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46" name="Line 323"/>
            <p:cNvSpPr>
              <a:spLocks noChangeShapeType="1"/>
            </p:cNvSpPr>
            <p:nvPr/>
          </p:nvSpPr>
          <p:spPr bwMode="auto">
            <a:xfrm flipH="1">
              <a:off x="2634" y="1136"/>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47" name="Line 324"/>
            <p:cNvSpPr>
              <a:spLocks noChangeShapeType="1"/>
            </p:cNvSpPr>
            <p:nvPr/>
          </p:nvSpPr>
          <p:spPr bwMode="auto">
            <a:xfrm flipV="1">
              <a:off x="2456" y="2471"/>
              <a:ext cx="32" cy="1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48" name="Freeform 325"/>
            <p:cNvSpPr>
              <a:spLocks/>
            </p:cNvSpPr>
            <p:nvPr/>
          </p:nvSpPr>
          <p:spPr bwMode="auto">
            <a:xfrm>
              <a:off x="2488" y="2436"/>
              <a:ext cx="35" cy="35"/>
            </a:xfrm>
            <a:custGeom>
              <a:avLst/>
              <a:gdLst>
                <a:gd name="T0" fmla="*/ 7 w 78"/>
                <a:gd name="T1" fmla="*/ 0 h 81"/>
                <a:gd name="T2" fmla="*/ 5 w 78"/>
                <a:gd name="T3" fmla="*/ 0 h 81"/>
                <a:gd name="T4" fmla="*/ 3 w 78"/>
                <a:gd name="T5" fmla="*/ 2 h 81"/>
                <a:gd name="T6" fmla="*/ 1 w 78"/>
                <a:gd name="T7" fmla="*/ 4 h 81"/>
                <a:gd name="T8" fmla="*/ 0 w 78"/>
                <a:gd name="T9" fmla="*/ 6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1">
                  <a:moveTo>
                    <a:pt x="78" y="0"/>
                  </a:moveTo>
                  <a:lnTo>
                    <a:pt x="54" y="6"/>
                  </a:lnTo>
                  <a:lnTo>
                    <a:pt x="32" y="24"/>
                  </a:lnTo>
                  <a:lnTo>
                    <a:pt x="12" y="5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49" name="Line 326"/>
            <p:cNvSpPr>
              <a:spLocks noChangeShapeType="1"/>
            </p:cNvSpPr>
            <p:nvPr/>
          </p:nvSpPr>
          <p:spPr bwMode="auto">
            <a:xfrm>
              <a:off x="2474" y="2488"/>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50" name="Freeform 327"/>
            <p:cNvSpPr>
              <a:spLocks/>
            </p:cNvSpPr>
            <p:nvPr/>
          </p:nvSpPr>
          <p:spPr bwMode="auto">
            <a:xfrm>
              <a:off x="1675" y="2176"/>
              <a:ext cx="67" cy="152"/>
            </a:xfrm>
            <a:custGeom>
              <a:avLst/>
              <a:gdLst>
                <a:gd name="T0" fmla="*/ 12 w 161"/>
                <a:gd name="T1" fmla="*/ 0 h 365"/>
                <a:gd name="T2" fmla="*/ 5 w 161"/>
                <a:gd name="T3" fmla="*/ 26 h 365"/>
                <a:gd name="T4" fmla="*/ 0 w 161"/>
                <a:gd name="T5" fmla="*/ 26 h 365"/>
                <a:gd name="T6" fmla="*/ 0 60000 65536"/>
                <a:gd name="T7" fmla="*/ 0 60000 65536"/>
                <a:gd name="T8" fmla="*/ 0 60000 65536"/>
              </a:gdLst>
              <a:ahLst/>
              <a:cxnLst>
                <a:cxn ang="T6">
                  <a:pos x="T0" y="T1"/>
                </a:cxn>
                <a:cxn ang="T7">
                  <a:pos x="T2" y="T3"/>
                </a:cxn>
                <a:cxn ang="T8">
                  <a:pos x="T4" y="T5"/>
                </a:cxn>
              </a:cxnLst>
              <a:rect l="0" t="0" r="r" b="b"/>
              <a:pathLst>
                <a:path w="161" h="365">
                  <a:moveTo>
                    <a:pt x="161" y="0"/>
                  </a:moveTo>
                  <a:lnTo>
                    <a:pt x="64" y="365"/>
                  </a:lnTo>
                  <a:lnTo>
                    <a:pt x="0" y="3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51" name="Freeform 328"/>
            <p:cNvSpPr>
              <a:spLocks/>
            </p:cNvSpPr>
            <p:nvPr/>
          </p:nvSpPr>
          <p:spPr bwMode="auto">
            <a:xfrm>
              <a:off x="1660" y="2299"/>
              <a:ext cx="15" cy="29"/>
            </a:xfrm>
            <a:custGeom>
              <a:avLst/>
              <a:gdLst>
                <a:gd name="T0" fmla="*/ 0 w 34"/>
                <a:gd name="T1" fmla="*/ 0 h 71"/>
                <a:gd name="T2" fmla="*/ 0 w 34"/>
                <a:gd name="T3" fmla="*/ 2 h 71"/>
                <a:gd name="T4" fmla="*/ 0 w 34"/>
                <a:gd name="T5" fmla="*/ 4 h 71"/>
                <a:gd name="T6" fmla="*/ 1 w 34"/>
                <a:gd name="T7" fmla="*/ 4 h 71"/>
                <a:gd name="T8" fmla="*/ 3 w 34"/>
                <a:gd name="T9" fmla="*/ 5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1">
                  <a:moveTo>
                    <a:pt x="3" y="0"/>
                  </a:moveTo>
                  <a:lnTo>
                    <a:pt x="0" y="28"/>
                  </a:lnTo>
                  <a:lnTo>
                    <a:pt x="4" y="51"/>
                  </a:lnTo>
                  <a:lnTo>
                    <a:pt x="16" y="66"/>
                  </a:lnTo>
                  <a:lnTo>
                    <a:pt x="34"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52" name="Line 329"/>
            <p:cNvSpPr>
              <a:spLocks noChangeShapeType="1"/>
            </p:cNvSpPr>
            <p:nvPr/>
          </p:nvSpPr>
          <p:spPr bwMode="auto">
            <a:xfrm flipV="1">
              <a:off x="1663" y="2255"/>
              <a:ext cx="12"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53" name="Freeform 330"/>
            <p:cNvSpPr>
              <a:spLocks/>
            </p:cNvSpPr>
            <p:nvPr/>
          </p:nvSpPr>
          <p:spPr bwMode="auto">
            <a:xfrm>
              <a:off x="1675" y="2226"/>
              <a:ext cx="26" cy="29"/>
            </a:xfrm>
            <a:custGeom>
              <a:avLst/>
              <a:gdLst>
                <a:gd name="T0" fmla="*/ 4 w 68"/>
                <a:gd name="T1" fmla="*/ 0 h 70"/>
                <a:gd name="T2" fmla="*/ 3 w 68"/>
                <a:gd name="T3" fmla="*/ 0 h 70"/>
                <a:gd name="T4" fmla="*/ 2 w 68"/>
                <a:gd name="T5" fmla="*/ 1 h 70"/>
                <a:gd name="T6" fmla="*/ 1 w 68"/>
                <a:gd name="T7" fmla="*/ 3 h 70"/>
                <a:gd name="T8" fmla="*/ 0 w 68"/>
                <a:gd name="T9" fmla="*/ 5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0">
                  <a:moveTo>
                    <a:pt x="68" y="0"/>
                  </a:moveTo>
                  <a:lnTo>
                    <a:pt x="48" y="5"/>
                  </a:lnTo>
                  <a:lnTo>
                    <a:pt x="28" y="20"/>
                  </a:lnTo>
                  <a:lnTo>
                    <a:pt x="11" y="43"/>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54" name="Line 331"/>
            <p:cNvSpPr>
              <a:spLocks noChangeShapeType="1"/>
            </p:cNvSpPr>
            <p:nvPr/>
          </p:nvSpPr>
          <p:spPr bwMode="auto">
            <a:xfrm>
              <a:off x="1701" y="2226"/>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55" name="Line 332"/>
            <p:cNvSpPr>
              <a:spLocks noChangeShapeType="1"/>
            </p:cNvSpPr>
            <p:nvPr/>
          </p:nvSpPr>
          <p:spPr bwMode="auto">
            <a:xfrm flipH="1">
              <a:off x="1759" y="2176"/>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56" name="Freeform 333"/>
            <p:cNvSpPr>
              <a:spLocks/>
            </p:cNvSpPr>
            <p:nvPr/>
          </p:nvSpPr>
          <p:spPr bwMode="auto">
            <a:xfrm>
              <a:off x="1686" y="3051"/>
              <a:ext cx="67" cy="152"/>
            </a:xfrm>
            <a:custGeom>
              <a:avLst/>
              <a:gdLst>
                <a:gd name="T0" fmla="*/ 12 w 162"/>
                <a:gd name="T1" fmla="*/ 0 h 364"/>
                <a:gd name="T2" fmla="*/ 5 w 162"/>
                <a:gd name="T3" fmla="*/ 26 h 364"/>
                <a:gd name="T4" fmla="*/ 0 w 162"/>
                <a:gd name="T5" fmla="*/ 26 h 364"/>
                <a:gd name="T6" fmla="*/ 0 60000 65536"/>
                <a:gd name="T7" fmla="*/ 0 60000 65536"/>
                <a:gd name="T8" fmla="*/ 0 60000 65536"/>
              </a:gdLst>
              <a:ahLst/>
              <a:cxnLst>
                <a:cxn ang="T6">
                  <a:pos x="T0" y="T1"/>
                </a:cxn>
                <a:cxn ang="T7">
                  <a:pos x="T2" y="T3"/>
                </a:cxn>
                <a:cxn ang="T8">
                  <a:pos x="T4" y="T5"/>
                </a:cxn>
              </a:cxnLst>
              <a:rect l="0" t="0" r="r" b="b"/>
              <a:pathLst>
                <a:path w="162" h="364">
                  <a:moveTo>
                    <a:pt x="162" y="0"/>
                  </a:moveTo>
                  <a:lnTo>
                    <a:pt x="64" y="364"/>
                  </a:lnTo>
                  <a:lnTo>
                    <a:pt x="0" y="3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57" name="Freeform 334"/>
            <p:cNvSpPr>
              <a:spLocks/>
            </p:cNvSpPr>
            <p:nvPr/>
          </p:nvSpPr>
          <p:spPr bwMode="auto">
            <a:xfrm>
              <a:off x="1672" y="3174"/>
              <a:ext cx="14" cy="29"/>
            </a:xfrm>
            <a:custGeom>
              <a:avLst/>
              <a:gdLst>
                <a:gd name="T0" fmla="*/ 0 w 34"/>
                <a:gd name="T1" fmla="*/ 0 h 70"/>
                <a:gd name="T2" fmla="*/ 0 w 34"/>
                <a:gd name="T3" fmla="*/ 2 h 70"/>
                <a:gd name="T4" fmla="*/ 0 w 34"/>
                <a:gd name="T5" fmla="*/ 4 h 70"/>
                <a:gd name="T6" fmla="*/ 1 w 34"/>
                <a:gd name="T7" fmla="*/ 5 h 70"/>
                <a:gd name="T8" fmla="*/ 2 w 34"/>
                <a:gd name="T9" fmla="*/ 5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0">
                  <a:moveTo>
                    <a:pt x="4" y="0"/>
                  </a:moveTo>
                  <a:lnTo>
                    <a:pt x="0" y="26"/>
                  </a:lnTo>
                  <a:lnTo>
                    <a:pt x="5" y="50"/>
                  </a:lnTo>
                  <a:lnTo>
                    <a:pt x="17" y="65"/>
                  </a:lnTo>
                  <a:lnTo>
                    <a:pt x="34"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58" name="Line 335"/>
            <p:cNvSpPr>
              <a:spLocks noChangeShapeType="1"/>
            </p:cNvSpPr>
            <p:nvPr/>
          </p:nvSpPr>
          <p:spPr bwMode="auto">
            <a:xfrm flipV="1">
              <a:off x="1675" y="3130"/>
              <a:ext cx="1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59" name="Freeform 336"/>
            <p:cNvSpPr>
              <a:spLocks/>
            </p:cNvSpPr>
            <p:nvPr/>
          </p:nvSpPr>
          <p:spPr bwMode="auto">
            <a:xfrm>
              <a:off x="1686" y="3101"/>
              <a:ext cx="29" cy="29"/>
            </a:xfrm>
            <a:custGeom>
              <a:avLst/>
              <a:gdLst>
                <a:gd name="T0" fmla="*/ 5 w 69"/>
                <a:gd name="T1" fmla="*/ 0 h 71"/>
                <a:gd name="T2" fmla="*/ 3 w 69"/>
                <a:gd name="T3" fmla="*/ 0 h 71"/>
                <a:gd name="T4" fmla="*/ 2 w 69"/>
                <a:gd name="T5" fmla="*/ 2 h 71"/>
                <a:gd name="T6" fmla="*/ 1 w 69"/>
                <a:gd name="T7" fmla="*/ 3 h 71"/>
                <a:gd name="T8" fmla="*/ 0 w 69"/>
                <a:gd name="T9" fmla="*/ 5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71">
                  <a:moveTo>
                    <a:pt x="69" y="0"/>
                  </a:moveTo>
                  <a:lnTo>
                    <a:pt x="48" y="6"/>
                  </a:lnTo>
                  <a:lnTo>
                    <a:pt x="27" y="21"/>
                  </a:lnTo>
                  <a:lnTo>
                    <a:pt x="10" y="44"/>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19860" name="Line 337"/>
            <p:cNvSpPr>
              <a:spLocks noChangeShapeType="1"/>
            </p:cNvSpPr>
            <p:nvPr/>
          </p:nvSpPr>
          <p:spPr bwMode="auto">
            <a:xfrm>
              <a:off x="1715" y="3101"/>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61" name="Freeform 338"/>
            <p:cNvSpPr>
              <a:spLocks/>
            </p:cNvSpPr>
            <p:nvPr/>
          </p:nvSpPr>
          <p:spPr bwMode="auto">
            <a:xfrm>
              <a:off x="4031" y="1806"/>
              <a:ext cx="67" cy="67"/>
            </a:xfrm>
            <a:custGeom>
              <a:avLst/>
              <a:gdLst>
                <a:gd name="T0" fmla="*/ 12 w 162"/>
                <a:gd name="T1" fmla="*/ 6 h 163"/>
                <a:gd name="T2" fmla="*/ 11 w 162"/>
                <a:gd name="T3" fmla="*/ 4 h 163"/>
                <a:gd name="T4" fmla="*/ 10 w 162"/>
                <a:gd name="T5" fmla="*/ 2 h 163"/>
                <a:gd name="T6" fmla="*/ 8 w 162"/>
                <a:gd name="T7" fmla="*/ 0 h 163"/>
                <a:gd name="T8" fmla="*/ 6 w 162"/>
                <a:gd name="T9" fmla="*/ 0 h 163"/>
                <a:gd name="T10" fmla="*/ 4 w 162"/>
                <a:gd name="T11" fmla="*/ 0 h 163"/>
                <a:gd name="T12" fmla="*/ 2 w 162"/>
                <a:gd name="T13" fmla="*/ 2 h 163"/>
                <a:gd name="T14" fmla="*/ 0 w 162"/>
                <a:gd name="T15" fmla="*/ 4 h 163"/>
                <a:gd name="T16" fmla="*/ 0 w 162"/>
                <a:gd name="T17" fmla="*/ 6 h 163"/>
                <a:gd name="T18" fmla="*/ 0 w 162"/>
                <a:gd name="T19" fmla="*/ 8 h 163"/>
                <a:gd name="T20" fmla="*/ 2 w 162"/>
                <a:gd name="T21" fmla="*/ 9 h 163"/>
                <a:gd name="T22" fmla="*/ 4 w 162"/>
                <a:gd name="T23" fmla="*/ 11 h 163"/>
                <a:gd name="T24" fmla="*/ 6 w 162"/>
                <a:gd name="T25" fmla="*/ 12 h 163"/>
                <a:gd name="T26" fmla="*/ 8 w 162"/>
                <a:gd name="T27" fmla="*/ 11 h 163"/>
                <a:gd name="T28" fmla="*/ 10 w 162"/>
                <a:gd name="T29" fmla="*/ 9 h 163"/>
                <a:gd name="T30" fmla="*/ 11 w 162"/>
                <a:gd name="T31" fmla="*/ 8 h 163"/>
                <a:gd name="T32" fmla="*/ 12 w 162"/>
                <a:gd name="T33" fmla="*/ 6 h 1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2" h="163">
                  <a:moveTo>
                    <a:pt x="162" y="81"/>
                  </a:moveTo>
                  <a:lnTo>
                    <a:pt x="157" y="50"/>
                  </a:lnTo>
                  <a:lnTo>
                    <a:pt x="139" y="25"/>
                  </a:lnTo>
                  <a:lnTo>
                    <a:pt x="112" y="6"/>
                  </a:lnTo>
                  <a:lnTo>
                    <a:pt x="81" y="0"/>
                  </a:lnTo>
                  <a:lnTo>
                    <a:pt x="50" y="6"/>
                  </a:lnTo>
                  <a:lnTo>
                    <a:pt x="24" y="25"/>
                  </a:lnTo>
                  <a:lnTo>
                    <a:pt x="7" y="50"/>
                  </a:lnTo>
                  <a:lnTo>
                    <a:pt x="0" y="81"/>
                  </a:lnTo>
                  <a:lnTo>
                    <a:pt x="7" y="113"/>
                  </a:lnTo>
                  <a:lnTo>
                    <a:pt x="24" y="138"/>
                  </a:lnTo>
                  <a:lnTo>
                    <a:pt x="50" y="157"/>
                  </a:lnTo>
                  <a:lnTo>
                    <a:pt x="81" y="163"/>
                  </a:lnTo>
                  <a:lnTo>
                    <a:pt x="112" y="157"/>
                  </a:lnTo>
                  <a:lnTo>
                    <a:pt x="139" y="138"/>
                  </a:lnTo>
                  <a:lnTo>
                    <a:pt x="157" y="113"/>
                  </a:lnTo>
                  <a:lnTo>
                    <a:pt x="162" y="81"/>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9862" name="Freeform 339"/>
            <p:cNvSpPr>
              <a:spLocks/>
            </p:cNvSpPr>
            <p:nvPr/>
          </p:nvSpPr>
          <p:spPr bwMode="auto">
            <a:xfrm>
              <a:off x="4031" y="2538"/>
              <a:ext cx="67" cy="70"/>
            </a:xfrm>
            <a:custGeom>
              <a:avLst/>
              <a:gdLst>
                <a:gd name="T0" fmla="*/ 12 w 162"/>
                <a:gd name="T1" fmla="*/ 6 h 163"/>
                <a:gd name="T2" fmla="*/ 11 w 162"/>
                <a:gd name="T3" fmla="*/ 4 h 163"/>
                <a:gd name="T4" fmla="*/ 10 w 162"/>
                <a:gd name="T5" fmla="*/ 2 h 163"/>
                <a:gd name="T6" fmla="*/ 8 w 162"/>
                <a:gd name="T7" fmla="*/ 0 h 163"/>
                <a:gd name="T8" fmla="*/ 6 w 162"/>
                <a:gd name="T9" fmla="*/ 0 h 163"/>
                <a:gd name="T10" fmla="*/ 4 w 162"/>
                <a:gd name="T11" fmla="*/ 0 h 163"/>
                <a:gd name="T12" fmla="*/ 2 w 162"/>
                <a:gd name="T13" fmla="*/ 2 h 163"/>
                <a:gd name="T14" fmla="*/ 0 w 162"/>
                <a:gd name="T15" fmla="*/ 4 h 163"/>
                <a:gd name="T16" fmla="*/ 0 w 162"/>
                <a:gd name="T17" fmla="*/ 6 h 163"/>
                <a:gd name="T18" fmla="*/ 0 w 162"/>
                <a:gd name="T19" fmla="*/ 9 h 163"/>
                <a:gd name="T20" fmla="*/ 2 w 162"/>
                <a:gd name="T21" fmla="*/ 11 h 163"/>
                <a:gd name="T22" fmla="*/ 4 w 162"/>
                <a:gd name="T23" fmla="*/ 12 h 163"/>
                <a:gd name="T24" fmla="*/ 6 w 162"/>
                <a:gd name="T25" fmla="*/ 13 h 163"/>
                <a:gd name="T26" fmla="*/ 8 w 162"/>
                <a:gd name="T27" fmla="*/ 12 h 163"/>
                <a:gd name="T28" fmla="*/ 10 w 162"/>
                <a:gd name="T29" fmla="*/ 11 h 163"/>
                <a:gd name="T30" fmla="*/ 11 w 162"/>
                <a:gd name="T31" fmla="*/ 9 h 163"/>
                <a:gd name="T32" fmla="*/ 12 w 162"/>
                <a:gd name="T33" fmla="*/ 6 h 1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2" h="163">
                  <a:moveTo>
                    <a:pt x="162" y="82"/>
                  </a:moveTo>
                  <a:lnTo>
                    <a:pt x="157" y="50"/>
                  </a:lnTo>
                  <a:lnTo>
                    <a:pt x="139" y="25"/>
                  </a:lnTo>
                  <a:lnTo>
                    <a:pt x="112" y="7"/>
                  </a:lnTo>
                  <a:lnTo>
                    <a:pt x="81" y="0"/>
                  </a:lnTo>
                  <a:lnTo>
                    <a:pt x="50" y="7"/>
                  </a:lnTo>
                  <a:lnTo>
                    <a:pt x="24" y="25"/>
                  </a:lnTo>
                  <a:lnTo>
                    <a:pt x="7" y="50"/>
                  </a:lnTo>
                  <a:lnTo>
                    <a:pt x="0" y="82"/>
                  </a:lnTo>
                  <a:lnTo>
                    <a:pt x="7" y="113"/>
                  </a:lnTo>
                  <a:lnTo>
                    <a:pt x="24" y="139"/>
                  </a:lnTo>
                  <a:lnTo>
                    <a:pt x="50" y="157"/>
                  </a:lnTo>
                  <a:lnTo>
                    <a:pt x="81" y="163"/>
                  </a:lnTo>
                  <a:lnTo>
                    <a:pt x="112" y="157"/>
                  </a:lnTo>
                  <a:lnTo>
                    <a:pt x="139" y="139"/>
                  </a:lnTo>
                  <a:lnTo>
                    <a:pt x="157" y="113"/>
                  </a:lnTo>
                  <a:lnTo>
                    <a:pt x="162" y="8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19863" name="Line 340"/>
            <p:cNvSpPr>
              <a:spLocks noChangeShapeType="1"/>
            </p:cNvSpPr>
            <p:nvPr/>
          </p:nvSpPr>
          <p:spPr bwMode="auto">
            <a:xfrm flipV="1">
              <a:off x="3932" y="2456"/>
              <a:ext cx="41" cy="1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64" name="Line 341"/>
            <p:cNvSpPr>
              <a:spLocks noChangeShapeType="1"/>
            </p:cNvSpPr>
            <p:nvPr/>
          </p:nvSpPr>
          <p:spPr bwMode="auto">
            <a:xfrm flipH="1">
              <a:off x="3947" y="2523"/>
              <a:ext cx="5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65" name="Line 342"/>
            <p:cNvSpPr>
              <a:spLocks noChangeShapeType="1"/>
            </p:cNvSpPr>
            <p:nvPr/>
          </p:nvSpPr>
          <p:spPr bwMode="auto">
            <a:xfrm>
              <a:off x="3973" y="2541"/>
              <a:ext cx="6"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66" name="Line 343"/>
            <p:cNvSpPr>
              <a:spLocks noChangeShapeType="1"/>
            </p:cNvSpPr>
            <p:nvPr/>
          </p:nvSpPr>
          <p:spPr bwMode="auto">
            <a:xfrm flipV="1">
              <a:off x="3877" y="1829"/>
              <a:ext cx="41" cy="1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67" name="Line 344"/>
            <p:cNvSpPr>
              <a:spLocks noChangeShapeType="1"/>
            </p:cNvSpPr>
            <p:nvPr/>
          </p:nvSpPr>
          <p:spPr bwMode="auto">
            <a:xfrm>
              <a:off x="3918" y="1914"/>
              <a:ext cx="5"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19868" name="Line 345"/>
            <p:cNvSpPr>
              <a:spLocks noChangeShapeType="1"/>
            </p:cNvSpPr>
            <p:nvPr/>
          </p:nvSpPr>
          <p:spPr bwMode="auto">
            <a:xfrm flipH="1">
              <a:off x="3982" y="1829"/>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1662"/>
                                        </p:tgtEl>
                                        <p:attrNameLst>
                                          <p:attrName>style.visibility</p:attrName>
                                        </p:attrNameLst>
                                      </p:cBhvr>
                                      <p:to>
                                        <p:strVal val="visible"/>
                                      </p:to>
                                    </p:set>
                                    <p:animEffect transition="in" filter="wipe(left)">
                                      <p:cBhvr>
                                        <p:cTn id="7" dur="500"/>
                                        <p:tgtEl>
                                          <p:spTgt spid="40166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01525"/>
                                        </p:tgtEl>
                                        <p:attrNameLst>
                                          <p:attrName>style.visibility</p:attrName>
                                        </p:attrNameLst>
                                      </p:cBhvr>
                                      <p:to>
                                        <p:strVal val="visible"/>
                                      </p:to>
                                    </p:set>
                                    <p:animEffect transition="in" filter="wipe(left)">
                                      <p:cBhvr>
                                        <p:cTn id="12" dur="500"/>
                                        <p:tgtEl>
                                          <p:spTgt spid="4015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Text Box 2"/>
          <p:cNvSpPr txBox="1">
            <a:spLocks noChangeArrowheads="1"/>
          </p:cNvSpPr>
          <p:nvPr/>
        </p:nvSpPr>
        <p:spPr bwMode="auto">
          <a:xfrm>
            <a:off x="0" y="0"/>
            <a:ext cx="9144000" cy="13112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10.</a:t>
            </a:r>
            <a:r>
              <a:rPr lang="zh-CN" altLang="en-US" sz="4000" b="1">
                <a:solidFill>
                  <a:srgbClr val="FF0000"/>
                </a:solidFill>
                <a:latin typeface="黑体" pitchFamily="2" charset="-122"/>
                <a:ea typeface="黑体" pitchFamily="2" charset="-122"/>
              </a:rPr>
              <a:t>平面由</a:t>
            </a:r>
            <a:r>
              <a:rPr lang="zh-CN" altLang="en-US" sz="4000" b="1">
                <a:solidFill>
                  <a:srgbClr val="FF0000"/>
                </a:solidFill>
                <a:latin typeface="黑体" pitchFamily="2" charset="-122"/>
                <a:ea typeface="黑体" pitchFamily="2" charset="-122"/>
                <a:sym typeface="UniversalMath1 BT" pitchFamily="18" charset="2"/>
              </a:rPr>
              <a:t></a:t>
            </a:r>
            <a:r>
              <a:rPr lang="en-US" altLang="zh-CN" sz="4000" b="1">
                <a:solidFill>
                  <a:srgbClr val="FF0000"/>
                </a:solidFill>
                <a:latin typeface="黑体" pitchFamily="2" charset="-122"/>
                <a:ea typeface="黑体" pitchFamily="2" charset="-122"/>
              </a:rPr>
              <a:t>BDF</a:t>
            </a:r>
            <a:r>
              <a:rPr lang="zh-CN" altLang="en-US" sz="4000" b="1">
                <a:solidFill>
                  <a:srgbClr val="FF0000"/>
                </a:solidFill>
                <a:latin typeface="黑体" pitchFamily="2" charset="-122"/>
                <a:ea typeface="黑体" pitchFamily="2" charset="-122"/>
              </a:rPr>
              <a:t>给定，试过定点</a:t>
            </a:r>
            <a:r>
              <a:rPr lang="en-US" altLang="zh-CN" sz="4000" b="1">
                <a:solidFill>
                  <a:srgbClr val="FF0000"/>
                </a:solidFill>
                <a:latin typeface="黑体" pitchFamily="2" charset="-122"/>
                <a:ea typeface="黑体" pitchFamily="2" charset="-122"/>
              </a:rPr>
              <a:t>K</a:t>
            </a:r>
            <a:r>
              <a:rPr lang="zh-CN" altLang="en-US" sz="4000" b="1">
                <a:solidFill>
                  <a:srgbClr val="FF0000"/>
                </a:solidFill>
                <a:latin typeface="黑体" pitchFamily="2" charset="-122"/>
                <a:ea typeface="黑体" pitchFamily="2" charset="-122"/>
              </a:rPr>
              <a:t>作平         </a:t>
            </a:r>
          </a:p>
          <a:p>
            <a:pPr eaLnBrk="1" hangingPunct="1">
              <a:spcBef>
                <a:spcPct val="0"/>
              </a:spcBef>
              <a:buFontTx/>
              <a:buNone/>
            </a:pPr>
            <a:r>
              <a:rPr lang="zh-CN" altLang="en-US" sz="4000" b="1">
                <a:solidFill>
                  <a:srgbClr val="FF0000"/>
                </a:solidFill>
                <a:latin typeface="黑体" pitchFamily="2" charset="-122"/>
                <a:ea typeface="黑体" pitchFamily="2" charset="-122"/>
              </a:rPr>
              <a:t>     面的法线。</a:t>
            </a:r>
          </a:p>
        </p:txBody>
      </p:sp>
      <p:grpSp>
        <p:nvGrpSpPr>
          <p:cNvPr id="402482" name="Group 50"/>
          <p:cNvGrpSpPr>
            <a:grpSpLocks/>
          </p:cNvGrpSpPr>
          <p:nvPr/>
        </p:nvGrpSpPr>
        <p:grpSpPr bwMode="auto">
          <a:xfrm>
            <a:off x="2197100" y="5102225"/>
            <a:ext cx="2486025" cy="201613"/>
            <a:chOff x="1785" y="3057"/>
            <a:chExt cx="1260" cy="102"/>
          </a:xfrm>
        </p:grpSpPr>
        <p:sp>
          <p:nvSpPr>
            <p:cNvPr id="120921" name="Line 51"/>
            <p:cNvSpPr>
              <a:spLocks noChangeShapeType="1"/>
            </p:cNvSpPr>
            <p:nvPr/>
          </p:nvSpPr>
          <p:spPr bwMode="auto">
            <a:xfrm flipH="1">
              <a:off x="3005" y="3159"/>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22" name="Freeform 52"/>
            <p:cNvSpPr>
              <a:spLocks/>
            </p:cNvSpPr>
            <p:nvPr/>
          </p:nvSpPr>
          <p:spPr bwMode="auto">
            <a:xfrm>
              <a:off x="2990" y="3130"/>
              <a:ext cx="15" cy="29"/>
            </a:xfrm>
            <a:custGeom>
              <a:avLst/>
              <a:gdLst>
                <a:gd name="T0" fmla="*/ 0 w 34"/>
                <a:gd name="T1" fmla="*/ 0 h 72"/>
                <a:gd name="T2" fmla="*/ 0 w 34"/>
                <a:gd name="T3" fmla="*/ 2 h 72"/>
                <a:gd name="T4" fmla="*/ 0 w 34"/>
                <a:gd name="T5" fmla="*/ 3 h 72"/>
                <a:gd name="T6" fmla="*/ 2 w 34"/>
                <a:gd name="T7" fmla="*/ 4 h 72"/>
                <a:gd name="T8" fmla="*/ 3 w 34"/>
                <a:gd name="T9" fmla="*/ 5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2">
                  <a:moveTo>
                    <a:pt x="3" y="0"/>
                  </a:moveTo>
                  <a:lnTo>
                    <a:pt x="0" y="28"/>
                  </a:lnTo>
                  <a:lnTo>
                    <a:pt x="4" y="51"/>
                  </a:lnTo>
                  <a:lnTo>
                    <a:pt x="17" y="67"/>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23" name="Line 53"/>
            <p:cNvSpPr>
              <a:spLocks noChangeShapeType="1"/>
            </p:cNvSpPr>
            <p:nvPr/>
          </p:nvSpPr>
          <p:spPr bwMode="auto">
            <a:xfrm flipV="1">
              <a:off x="2990" y="3089"/>
              <a:ext cx="12"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24" name="Freeform 54"/>
            <p:cNvSpPr>
              <a:spLocks/>
            </p:cNvSpPr>
            <p:nvPr/>
          </p:nvSpPr>
          <p:spPr bwMode="auto">
            <a:xfrm>
              <a:off x="3002" y="3057"/>
              <a:ext cx="29" cy="32"/>
            </a:xfrm>
            <a:custGeom>
              <a:avLst/>
              <a:gdLst>
                <a:gd name="T0" fmla="*/ 5 w 68"/>
                <a:gd name="T1" fmla="*/ 0 h 71"/>
                <a:gd name="T2" fmla="*/ 4 w 68"/>
                <a:gd name="T3" fmla="*/ 0 h 71"/>
                <a:gd name="T4" fmla="*/ 2 w 68"/>
                <a:gd name="T5" fmla="*/ 2 h 71"/>
                <a:gd name="T6" fmla="*/ 1 w 68"/>
                <a:gd name="T7" fmla="*/ 4 h 71"/>
                <a:gd name="T8" fmla="*/ 0 w 68"/>
                <a:gd name="T9" fmla="*/ 6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1">
                  <a:moveTo>
                    <a:pt x="68" y="0"/>
                  </a:moveTo>
                  <a:lnTo>
                    <a:pt x="48" y="6"/>
                  </a:lnTo>
                  <a:lnTo>
                    <a:pt x="28" y="21"/>
                  </a:lnTo>
                  <a:lnTo>
                    <a:pt x="11" y="45"/>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25" name="Line 55"/>
            <p:cNvSpPr>
              <a:spLocks noChangeShapeType="1"/>
            </p:cNvSpPr>
            <p:nvPr/>
          </p:nvSpPr>
          <p:spPr bwMode="auto">
            <a:xfrm>
              <a:off x="3031" y="305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26" name="Line 56"/>
            <p:cNvSpPr>
              <a:spLocks noChangeShapeType="1"/>
            </p:cNvSpPr>
            <p:nvPr/>
          </p:nvSpPr>
          <p:spPr bwMode="auto">
            <a:xfrm>
              <a:off x="1785" y="3136"/>
              <a:ext cx="112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2489" name="Line 57"/>
          <p:cNvSpPr>
            <a:spLocks noChangeShapeType="1"/>
          </p:cNvSpPr>
          <p:nvPr/>
        </p:nvSpPr>
        <p:spPr bwMode="auto">
          <a:xfrm flipV="1">
            <a:off x="4424363" y="2270125"/>
            <a:ext cx="1587" cy="2987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2490" name="Group 58"/>
          <p:cNvGrpSpPr>
            <a:grpSpLocks/>
          </p:cNvGrpSpPr>
          <p:nvPr/>
        </p:nvGrpSpPr>
        <p:grpSpPr bwMode="auto">
          <a:xfrm>
            <a:off x="2197100" y="1860550"/>
            <a:ext cx="2406650" cy="1704975"/>
            <a:chOff x="1785" y="1415"/>
            <a:chExt cx="1220" cy="864"/>
          </a:xfrm>
        </p:grpSpPr>
        <p:sp>
          <p:nvSpPr>
            <p:cNvPr id="120914" name="Line 59"/>
            <p:cNvSpPr>
              <a:spLocks noChangeShapeType="1"/>
            </p:cNvSpPr>
            <p:nvPr/>
          </p:nvSpPr>
          <p:spPr bwMode="auto">
            <a:xfrm flipH="1">
              <a:off x="2923" y="157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15" name="Freeform 60"/>
            <p:cNvSpPr>
              <a:spLocks/>
            </p:cNvSpPr>
            <p:nvPr/>
          </p:nvSpPr>
          <p:spPr bwMode="auto">
            <a:xfrm>
              <a:off x="2908" y="1538"/>
              <a:ext cx="15" cy="32"/>
            </a:xfrm>
            <a:custGeom>
              <a:avLst/>
              <a:gdLst>
                <a:gd name="T0" fmla="*/ 0 w 34"/>
                <a:gd name="T1" fmla="*/ 0 h 72"/>
                <a:gd name="T2" fmla="*/ 0 w 34"/>
                <a:gd name="T3" fmla="*/ 2 h 72"/>
                <a:gd name="T4" fmla="*/ 0 w 34"/>
                <a:gd name="T5" fmla="*/ 4 h 72"/>
                <a:gd name="T6" fmla="*/ 2 w 34"/>
                <a:gd name="T7" fmla="*/ 6 h 72"/>
                <a:gd name="T8" fmla="*/ 3 w 34"/>
                <a:gd name="T9" fmla="*/ 6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2">
                  <a:moveTo>
                    <a:pt x="4" y="0"/>
                  </a:moveTo>
                  <a:lnTo>
                    <a:pt x="0" y="28"/>
                  </a:lnTo>
                  <a:lnTo>
                    <a:pt x="5" y="51"/>
                  </a:lnTo>
                  <a:lnTo>
                    <a:pt x="17" y="66"/>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16" name="Line 61"/>
            <p:cNvSpPr>
              <a:spLocks noChangeShapeType="1"/>
            </p:cNvSpPr>
            <p:nvPr/>
          </p:nvSpPr>
          <p:spPr bwMode="auto">
            <a:xfrm flipV="1">
              <a:off x="2908" y="1497"/>
              <a:ext cx="12"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17" name="Freeform 62"/>
            <p:cNvSpPr>
              <a:spLocks/>
            </p:cNvSpPr>
            <p:nvPr/>
          </p:nvSpPr>
          <p:spPr bwMode="auto">
            <a:xfrm>
              <a:off x="2920" y="1468"/>
              <a:ext cx="29" cy="29"/>
            </a:xfrm>
            <a:custGeom>
              <a:avLst/>
              <a:gdLst>
                <a:gd name="T0" fmla="*/ 5 w 68"/>
                <a:gd name="T1" fmla="*/ 0 h 70"/>
                <a:gd name="T2" fmla="*/ 4 w 68"/>
                <a:gd name="T3" fmla="*/ 0 h 70"/>
                <a:gd name="T4" fmla="*/ 2 w 68"/>
                <a:gd name="T5" fmla="*/ 1 h 70"/>
                <a:gd name="T6" fmla="*/ 1 w 68"/>
                <a:gd name="T7" fmla="*/ 3 h 70"/>
                <a:gd name="T8" fmla="*/ 0 w 68"/>
                <a:gd name="T9" fmla="*/ 5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0">
                  <a:moveTo>
                    <a:pt x="68" y="0"/>
                  </a:moveTo>
                  <a:lnTo>
                    <a:pt x="48" y="5"/>
                  </a:lnTo>
                  <a:lnTo>
                    <a:pt x="28" y="20"/>
                  </a:lnTo>
                  <a:lnTo>
                    <a:pt x="11" y="43"/>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18" name="Line 63"/>
            <p:cNvSpPr>
              <a:spLocks noChangeShapeType="1"/>
            </p:cNvSpPr>
            <p:nvPr/>
          </p:nvSpPr>
          <p:spPr bwMode="auto">
            <a:xfrm>
              <a:off x="2949" y="146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19" name="Line 64"/>
            <p:cNvSpPr>
              <a:spLocks noChangeShapeType="1"/>
            </p:cNvSpPr>
            <p:nvPr/>
          </p:nvSpPr>
          <p:spPr bwMode="auto">
            <a:xfrm flipH="1">
              <a:off x="2990" y="1415"/>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20" name="Line 65"/>
            <p:cNvSpPr>
              <a:spLocks noChangeShapeType="1"/>
            </p:cNvSpPr>
            <p:nvPr/>
          </p:nvSpPr>
          <p:spPr bwMode="auto">
            <a:xfrm flipH="1">
              <a:off x="1785" y="1622"/>
              <a:ext cx="1129" cy="65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2498" name="Line 66"/>
          <p:cNvSpPr>
            <a:spLocks noChangeShapeType="1"/>
          </p:cNvSpPr>
          <p:nvPr/>
        </p:nvSpPr>
        <p:spPr bwMode="auto">
          <a:xfrm flipH="1">
            <a:off x="4430713" y="1241425"/>
            <a:ext cx="1784350" cy="10334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2499" name="Line 67"/>
          <p:cNvSpPr>
            <a:spLocks noChangeShapeType="1"/>
          </p:cNvSpPr>
          <p:nvPr/>
        </p:nvSpPr>
        <p:spPr bwMode="auto">
          <a:xfrm flipH="1" flipV="1">
            <a:off x="5938838" y="1395413"/>
            <a:ext cx="758825" cy="1300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2500" name="Group 68"/>
          <p:cNvGrpSpPr>
            <a:grpSpLocks/>
          </p:cNvGrpSpPr>
          <p:nvPr/>
        </p:nvGrpSpPr>
        <p:grpSpPr bwMode="auto">
          <a:xfrm>
            <a:off x="6042025" y="1298575"/>
            <a:ext cx="173038" cy="269875"/>
            <a:chOff x="3734" y="1130"/>
            <a:chExt cx="87" cy="137"/>
          </a:xfrm>
        </p:grpSpPr>
        <p:sp>
          <p:nvSpPr>
            <p:cNvPr id="120912" name="Line 69"/>
            <p:cNvSpPr>
              <a:spLocks noChangeShapeType="1"/>
            </p:cNvSpPr>
            <p:nvPr/>
          </p:nvSpPr>
          <p:spPr bwMode="auto">
            <a:xfrm flipH="1" flipV="1">
              <a:off x="3769" y="1130"/>
              <a:ext cx="52"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13" name="Line 70"/>
            <p:cNvSpPr>
              <a:spLocks noChangeShapeType="1"/>
            </p:cNvSpPr>
            <p:nvPr/>
          </p:nvSpPr>
          <p:spPr bwMode="auto">
            <a:xfrm flipH="1">
              <a:off x="3734" y="1217"/>
              <a:ext cx="87"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2503" name="Group 71"/>
          <p:cNvGrpSpPr>
            <a:grpSpLocks/>
          </p:cNvGrpSpPr>
          <p:nvPr/>
        </p:nvGrpSpPr>
        <p:grpSpPr bwMode="auto">
          <a:xfrm>
            <a:off x="5772150" y="1016000"/>
            <a:ext cx="911225" cy="1670050"/>
            <a:chOff x="3603" y="981"/>
            <a:chExt cx="462" cy="846"/>
          </a:xfrm>
        </p:grpSpPr>
        <p:sp>
          <p:nvSpPr>
            <p:cNvPr id="120906" name="Line 72"/>
            <p:cNvSpPr>
              <a:spLocks noChangeShapeType="1"/>
            </p:cNvSpPr>
            <p:nvPr/>
          </p:nvSpPr>
          <p:spPr bwMode="auto">
            <a:xfrm flipV="1">
              <a:off x="3603" y="981"/>
              <a:ext cx="40" cy="1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07" name="Line 73"/>
            <p:cNvSpPr>
              <a:spLocks noChangeShapeType="1"/>
            </p:cNvSpPr>
            <p:nvPr/>
          </p:nvSpPr>
          <p:spPr bwMode="auto">
            <a:xfrm>
              <a:off x="3629" y="1031"/>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08" name="Freeform 74"/>
            <p:cNvSpPr>
              <a:spLocks/>
            </p:cNvSpPr>
            <p:nvPr/>
          </p:nvSpPr>
          <p:spPr bwMode="auto">
            <a:xfrm>
              <a:off x="3655" y="1031"/>
              <a:ext cx="15" cy="29"/>
            </a:xfrm>
            <a:custGeom>
              <a:avLst/>
              <a:gdLst>
                <a:gd name="T0" fmla="*/ 3 w 34"/>
                <a:gd name="T1" fmla="*/ 5 h 70"/>
                <a:gd name="T2" fmla="*/ 3 w 34"/>
                <a:gd name="T3" fmla="*/ 3 h 70"/>
                <a:gd name="T4" fmla="*/ 3 w 34"/>
                <a:gd name="T5" fmla="*/ 1 h 70"/>
                <a:gd name="T6" fmla="*/ 2 w 34"/>
                <a:gd name="T7" fmla="*/ 0 h 70"/>
                <a:gd name="T8" fmla="*/ 0 w 3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0">
                  <a:moveTo>
                    <a:pt x="31" y="70"/>
                  </a:moveTo>
                  <a:lnTo>
                    <a:pt x="34" y="44"/>
                  </a:lnTo>
                  <a:lnTo>
                    <a:pt x="30" y="20"/>
                  </a:lnTo>
                  <a:lnTo>
                    <a:pt x="18" y="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09" name="Line 75"/>
            <p:cNvSpPr>
              <a:spLocks noChangeShapeType="1"/>
            </p:cNvSpPr>
            <p:nvPr/>
          </p:nvSpPr>
          <p:spPr bwMode="auto">
            <a:xfrm flipH="1">
              <a:off x="3649" y="1060"/>
              <a:ext cx="18"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10" name="Line 76"/>
            <p:cNvSpPr>
              <a:spLocks noChangeShapeType="1"/>
            </p:cNvSpPr>
            <p:nvPr/>
          </p:nvSpPr>
          <p:spPr bwMode="auto">
            <a:xfrm flipH="1">
              <a:off x="3708" y="981"/>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11" name="Line 77"/>
            <p:cNvSpPr>
              <a:spLocks noChangeShapeType="1"/>
            </p:cNvSpPr>
            <p:nvPr/>
          </p:nvSpPr>
          <p:spPr bwMode="auto">
            <a:xfrm flipH="1" flipV="1">
              <a:off x="3680" y="1168"/>
              <a:ext cx="385" cy="65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2510" name="Group 78"/>
          <p:cNvGrpSpPr>
            <a:grpSpLocks/>
          </p:cNvGrpSpPr>
          <p:nvPr/>
        </p:nvGrpSpPr>
        <p:grpSpPr bwMode="auto">
          <a:xfrm>
            <a:off x="2439988" y="2655888"/>
            <a:ext cx="2630487" cy="298450"/>
            <a:chOff x="1908" y="1818"/>
            <a:chExt cx="1333" cy="151"/>
          </a:xfrm>
        </p:grpSpPr>
        <p:sp>
          <p:nvSpPr>
            <p:cNvPr id="120902" name="Freeform 79"/>
            <p:cNvSpPr>
              <a:spLocks/>
            </p:cNvSpPr>
            <p:nvPr/>
          </p:nvSpPr>
          <p:spPr bwMode="auto">
            <a:xfrm>
              <a:off x="1908" y="1867"/>
              <a:ext cx="67" cy="102"/>
            </a:xfrm>
            <a:custGeom>
              <a:avLst/>
              <a:gdLst>
                <a:gd name="T0" fmla="*/ 13 w 155"/>
                <a:gd name="T1" fmla="*/ 2 h 244"/>
                <a:gd name="T2" fmla="*/ 13 w 155"/>
                <a:gd name="T3" fmla="*/ 2 h 244"/>
                <a:gd name="T4" fmla="*/ 13 w 155"/>
                <a:gd name="T5" fmla="*/ 1 h 244"/>
                <a:gd name="T6" fmla="*/ 12 w 155"/>
                <a:gd name="T7" fmla="*/ 0 h 244"/>
                <a:gd name="T8" fmla="*/ 11 w 155"/>
                <a:gd name="T9" fmla="*/ 0 h 244"/>
                <a:gd name="T10" fmla="*/ 8 w 155"/>
                <a:gd name="T11" fmla="*/ 0 h 244"/>
                <a:gd name="T12" fmla="*/ 6 w 155"/>
                <a:gd name="T13" fmla="*/ 0 h 244"/>
                <a:gd name="T14" fmla="*/ 5 w 155"/>
                <a:gd name="T15" fmla="*/ 1 h 244"/>
                <a:gd name="T16" fmla="*/ 4 w 155"/>
                <a:gd name="T17" fmla="*/ 3 h 244"/>
                <a:gd name="T18" fmla="*/ 3 w 155"/>
                <a:gd name="T19" fmla="*/ 4 h 244"/>
                <a:gd name="T20" fmla="*/ 1 w 155"/>
                <a:gd name="T21" fmla="*/ 10 h 244"/>
                <a:gd name="T22" fmla="*/ 0 w 155"/>
                <a:gd name="T23" fmla="*/ 13 h 244"/>
                <a:gd name="T24" fmla="*/ 0 w 155"/>
                <a:gd name="T25" fmla="*/ 14 h 244"/>
                <a:gd name="T26" fmla="*/ 0 w 155"/>
                <a:gd name="T27" fmla="*/ 15 h 244"/>
                <a:gd name="T28" fmla="*/ 0 w 155"/>
                <a:gd name="T29" fmla="*/ 17 h 244"/>
                <a:gd name="T30" fmla="*/ 1 w 155"/>
                <a:gd name="T31" fmla="*/ 17 h 244"/>
                <a:gd name="T32" fmla="*/ 2 w 155"/>
                <a:gd name="T33" fmla="*/ 18 h 244"/>
                <a:gd name="T34" fmla="*/ 3 w 155"/>
                <a:gd name="T35" fmla="*/ 18 h 244"/>
                <a:gd name="T36" fmla="*/ 5 w 155"/>
                <a:gd name="T37" fmla="*/ 18 h 244"/>
                <a:gd name="T38" fmla="*/ 6 w 155"/>
                <a:gd name="T39" fmla="*/ 18 h 244"/>
                <a:gd name="T40" fmla="*/ 6 w 155"/>
                <a:gd name="T41" fmla="*/ 18 h 244"/>
                <a:gd name="T42" fmla="*/ 8 w 155"/>
                <a:gd name="T43" fmla="*/ 16 h 244"/>
                <a:gd name="T44" fmla="*/ 9 w 155"/>
                <a:gd name="T45" fmla="*/ 15 h 244"/>
                <a:gd name="T46" fmla="*/ 9 w 155"/>
                <a:gd name="T47" fmla="*/ 14 h 244"/>
                <a:gd name="T48" fmla="*/ 13 w 155"/>
                <a:gd name="T49" fmla="*/ 2 h 2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5" h="244">
                  <a:moveTo>
                    <a:pt x="155" y="32"/>
                  </a:moveTo>
                  <a:lnTo>
                    <a:pt x="155" y="23"/>
                  </a:lnTo>
                  <a:lnTo>
                    <a:pt x="153" y="12"/>
                  </a:lnTo>
                  <a:lnTo>
                    <a:pt x="147" y="4"/>
                  </a:lnTo>
                  <a:lnTo>
                    <a:pt x="139" y="0"/>
                  </a:lnTo>
                  <a:lnTo>
                    <a:pt x="97" y="1"/>
                  </a:lnTo>
                  <a:lnTo>
                    <a:pt x="78" y="7"/>
                  </a:lnTo>
                  <a:lnTo>
                    <a:pt x="62" y="18"/>
                  </a:lnTo>
                  <a:lnTo>
                    <a:pt x="48" y="34"/>
                  </a:lnTo>
                  <a:lnTo>
                    <a:pt x="38" y="51"/>
                  </a:lnTo>
                  <a:lnTo>
                    <a:pt x="15" y="129"/>
                  </a:lnTo>
                  <a:lnTo>
                    <a:pt x="5" y="169"/>
                  </a:lnTo>
                  <a:lnTo>
                    <a:pt x="0" y="188"/>
                  </a:lnTo>
                  <a:lnTo>
                    <a:pt x="0" y="208"/>
                  </a:lnTo>
                  <a:lnTo>
                    <a:pt x="8" y="227"/>
                  </a:lnTo>
                  <a:lnTo>
                    <a:pt x="13" y="236"/>
                  </a:lnTo>
                  <a:lnTo>
                    <a:pt x="22" y="241"/>
                  </a:lnTo>
                  <a:lnTo>
                    <a:pt x="42" y="244"/>
                  </a:lnTo>
                  <a:lnTo>
                    <a:pt x="62" y="244"/>
                  </a:lnTo>
                  <a:lnTo>
                    <a:pt x="72" y="244"/>
                  </a:lnTo>
                  <a:lnTo>
                    <a:pt x="81" y="240"/>
                  </a:lnTo>
                  <a:lnTo>
                    <a:pt x="96" y="226"/>
                  </a:lnTo>
                  <a:lnTo>
                    <a:pt x="107" y="209"/>
                  </a:lnTo>
                  <a:lnTo>
                    <a:pt x="113" y="190"/>
                  </a:lnTo>
                  <a:lnTo>
                    <a:pt x="154"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03" name="Freeform 80"/>
            <p:cNvSpPr>
              <a:spLocks/>
            </p:cNvSpPr>
            <p:nvPr/>
          </p:nvSpPr>
          <p:spPr bwMode="auto">
            <a:xfrm>
              <a:off x="1955" y="1949"/>
              <a:ext cx="5" cy="20"/>
            </a:xfrm>
            <a:custGeom>
              <a:avLst/>
              <a:gdLst>
                <a:gd name="T0" fmla="*/ 0 w 15"/>
                <a:gd name="T1" fmla="*/ 0 h 51"/>
                <a:gd name="T2" fmla="*/ 0 w 15"/>
                <a:gd name="T3" fmla="*/ 1 h 51"/>
                <a:gd name="T4" fmla="*/ 0 w 15"/>
                <a:gd name="T5" fmla="*/ 2 h 51"/>
                <a:gd name="T6" fmla="*/ 1 w 15"/>
                <a:gd name="T7" fmla="*/ 3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1">
                  <a:moveTo>
                    <a:pt x="2" y="0"/>
                  </a:moveTo>
                  <a:lnTo>
                    <a:pt x="0" y="14"/>
                  </a:lnTo>
                  <a:lnTo>
                    <a:pt x="2" y="28"/>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04" name="Line 81"/>
            <p:cNvSpPr>
              <a:spLocks noChangeShapeType="1"/>
            </p:cNvSpPr>
            <p:nvPr/>
          </p:nvSpPr>
          <p:spPr bwMode="auto">
            <a:xfrm flipH="1">
              <a:off x="2016" y="1818"/>
              <a:ext cx="17"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905" name="Line 82"/>
            <p:cNvSpPr>
              <a:spLocks noChangeShapeType="1"/>
            </p:cNvSpPr>
            <p:nvPr/>
          </p:nvSpPr>
          <p:spPr bwMode="auto">
            <a:xfrm flipH="1">
              <a:off x="2071" y="1934"/>
              <a:ext cx="1170"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2515" name="Line 83"/>
          <p:cNvSpPr>
            <a:spLocks noChangeShapeType="1"/>
          </p:cNvSpPr>
          <p:nvPr/>
        </p:nvSpPr>
        <p:spPr bwMode="auto">
          <a:xfrm>
            <a:off x="2760663" y="2884488"/>
            <a:ext cx="1587" cy="19653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2516" name="Group 84"/>
          <p:cNvGrpSpPr>
            <a:grpSpLocks/>
          </p:cNvGrpSpPr>
          <p:nvPr/>
        </p:nvGrpSpPr>
        <p:grpSpPr bwMode="auto">
          <a:xfrm>
            <a:off x="2478088" y="4606925"/>
            <a:ext cx="2592387" cy="1808163"/>
            <a:chOff x="1928" y="2806"/>
            <a:chExt cx="1313" cy="916"/>
          </a:xfrm>
        </p:grpSpPr>
        <p:sp>
          <p:nvSpPr>
            <p:cNvPr id="120899" name="Freeform 85"/>
            <p:cNvSpPr>
              <a:spLocks/>
            </p:cNvSpPr>
            <p:nvPr/>
          </p:nvSpPr>
          <p:spPr bwMode="auto">
            <a:xfrm>
              <a:off x="1975" y="2885"/>
              <a:ext cx="6" cy="20"/>
            </a:xfrm>
            <a:custGeom>
              <a:avLst/>
              <a:gdLst>
                <a:gd name="T0" fmla="*/ 0 w 15"/>
                <a:gd name="T1" fmla="*/ 0 h 51"/>
                <a:gd name="T2" fmla="*/ 0 w 15"/>
                <a:gd name="T3" fmla="*/ 1 h 51"/>
                <a:gd name="T4" fmla="*/ 0 w 15"/>
                <a:gd name="T5" fmla="*/ 2 h 51"/>
                <a:gd name="T6" fmla="*/ 1 w 15"/>
                <a:gd name="T7" fmla="*/ 3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1">
                  <a:moveTo>
                    <a:pt x="2" y="0"/>
                  </a:moveTo>
                  <a:lnTo>
                    <a:pt x="0" y="14"/>
                  </a:lnTo>
                  <a:lnTo>
                    <a:pt x="2" y="27"/>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00" name="Freeform 86"/>
            <p:cNvSpPr>
              <a:spLocks/>
            </p:cNvSpPr>
            <p:nvPr/>
          </p:nvSpPr>
          <p:spPr bwMode="auto">
            <a:xfrm>
              <a:off x="1928" y="2806"/>
              <a:ext cx="65" cy="99"/>
            </a:xfrm>
            <a:custGeom>
              <a:avLst/>
              <a:gdLst>
                <a:gd name="T0" fmla="*/ 11 w 155"/>
                <a:gd name="T1" fmla="*/ 2 h 244"/>
                <a:gd name="T2" fmla="*/ 11 w 155"/>
                <a:gd name="T3" fmla="*/ 2 h 244"/>
                <a:gd name="T4" fmla="*/ 11 w 155"/>
                <a:gd name="T5" fmla="*/ 1 h 244"/>
                <a:gd name="T6" fmla="*/ 11 w 155"/>
                <a:gd name="T7" fmla="*/ 0 h 244"/>
                <a:gd name="T8" fmla="*/ 10 w 155"/>
                <a:gd name="T9" fmla="*/ 0 h 244"/>
                <a:gd name="T10" fmla="*/ 7 w 155"/>
                <a:gd name="T11" fmla="*/ 0 h 244"/>
                <a:gd name="T12" fmla="*/ 6 w 155"/>
                <a:gd name="T13" fmla="*/ 0 h 244"/>
                <a:gd name="T14" fmla="*/ 5 w 155"/>
                <a:gd name="T15" fmla="*/ 1 h 244"/>
                <a:gd name="T16" fmla="*/ 3 w 155"/>
                <a:gd name="T17" fmla="*/ 2 h 244"/>
                <a:gd name="T18" fmla="*/ 3 w 155"/>
                <a:gd name="T19" fmla="*/ 4 h 244"/>
                <a:gd name="T20" fmla="*/ 1 w 155"/>
                <a:gd name="T21" fmla="*/ 9 h 244"/>
                <a:gd name="T22" fmla="*/ 0 w 155"/>
                <a:gd name="T23" fmla="*/ 11 h 244"/>
                <a:gd name="T24" fmla="*/ 0 w 155"/>
                <a:gd name="T25" fmla="*/ 13 h 244"/>
                <a:gd name="T26" fmla="*/ 0 w 155"/>
                <a:gd name="T27" fmla="*/ 14 h 244"/>
                <a:gd name="T28" fmla="*/ 0 w 155"/>
                <a:gd name="T29" fmla="*/ 15 h 244"/>
                <a:gd name="T30" fmla="*/ 1 w 155"/>
                <a:gd name="T31" fmla="*/ 16 h 244"/>
                <a:gd name="T32" fmla="*/ 2 w 155"/>
                <a:gd name="T33" fmla="*/ 16 h 244"/>
                <a:gd name="T34" fmla="*/ 3 w 155"/>
                <a:gd name="T35" fmla="*/ 16 h 244"/>
                <a:gd name="T36" fmla="*/ 5 w 155"/>
                <a:gd name="T37" fmla="*/ 16 h 244"/>
                <a:gd name="T38" fmla="*/ 5 w 155"/>
                <a:gd name="T39" fmla="*/ 16 h 244"/>
                <a:gd name="T40" fmla="*/ 6 w 155"/>
                <a:gd name="T41" fmla="*/ 16 h 244"/>
                <a:gd name="T42" fmla="*/ 7 w 155"/>
                <a:gd name="T43" fmla="*/ 15 h 244"/>
                <a:gd name="T44" fmla="*/ 8 w 155"/>
                <a:gd name="T45" fmla="*/ 14 h 244"/>
                <a:gd name="T46" fmla="*/ 8 w 155"/>
                <a:gd name="T47" fmla="*/ 13 h 244"/>
                <a:gd name="T48" fmla="*/ 11 w 155"/>
                <a:gd name="T49" fmla="*/ 2 h 2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5" h="244">
                  <a:moveTo>
                    <a:pt x="155" y="32"/>
                  </a:moveTo>
                  <a:lnTo>
                    <a:pt x="155" y="22"/>
                  </a:lnTo>
                  <a:lnTo>
                    <a:pt x="152" y="12"/>
                  </a:lnTo>
                  <a:lnTo>
                    <a:pt x="147" y="3"/>
                  </a:lnTo>
                  <a:lnTo>
                    <a:pt x="139" y="0"/>
                  </a:lnTo>
                  <a:lnTo>
                    <a:pt x="97" y="1"/>
                  </a:lnTo>
                  <a:lnTo>
                    <a:pt x="78" y="6"/>
                  </a:lnTo>
                  <a:lnTo>
                    <a:pt x="62" y="18"/>
                  </a:lnTo>
                  <a:lnTo>
                    <a:pt x="48" y="34"/>
                  </a:lnTo>
                  <a:lnTo>
                    <a:pt x="38" y="51"/>
                  </a:lnTo>
                  <a:lnTo>
                    <a:pt x="15" y="129"/>
                  </a:lnTo>
                  <a:lnTo>
                    <a:pt x="4" y="168"/>
                  </a:lnTo>
                  <a:lnTo>
                    <a:pt x="0" y="187"/>
                  </a:lnTo>
                  <a:lnTo>
                    <a:pt x="0" y="208"/>
                  </a:lnTo>
                  <a:lnTo>
                    <a:pt x="8" y="227"/>
                  </a:lnTo>
                  <a:lnTo>
                    <a:pt x="13" y="235"/>
                  </a:lnTo>
                  <a:lnTo>
                    <a:pt x="21" y="241"/>
                  </a:lnTo>
                  <a:lnTo>
                    <a:pt x="42" y="244"/>
                  </a:lnTo>
                  <a:lnTo>
                    <a:pt x="62" y="244"/>
                  </a:lnTo>
                  <a:lnTo>
                    <a:pt x="71" y="244"/>
                  </a:lnTo>
                  <a:lnTo>
                    <a:pt x="81" y="240"/>
                  </a:lnTo>
                  <a:lnTo>
                    <a:pt x="96" y="226"/>
                  </a:lnTo>
                  <a:lnTo>
                    <a:pt x="107" y="209"/>
                  </a:lnTo>
                  <a:lnTo>
                    <a:pt x="113" y="190"/>
                  </a:lnTo>
                  <a:lnTo>
                    <a:pt x="153"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901" name="Line 87"/>
            <p:cNvSpPr>
              <a:spLocks noChangeShapeType="1"/>
            </p:cNvSpPr>
            <p:nvPr/>
          </p:nvSpPr>
          <p:spPr bwMode="auto">
            <a:xfrm>
              <a:off x="2071" y="2929"/>
              <a:ext cx="1170" cy="79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2520" name="Line 88"/>
          <p:cNvSpPr>
            <a:spLocks noChangeShapeType="1"/>
          </p:cNvSpPr>
          <p:nvPr/>
        </p:nvSpPr>
        <p:spPr bwMode="auto">
          <a:xfrm>
            <a:off x="5070475" y="6415088"/>
            <a:ext cx="476250" cy="327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2521" name="Line 89"/>
          <p:cNvSpPr>
            <a:spLocks noChangeShapeType="1"/>
          </p:cNvSpPr>
          <p:nvPr/>
        </p:nvSpPr>
        <p:spPr bwMode="auto">
          <a:xfrm flipH="1">
            <a:off x="5132388" y="4146550"/>
            <a:ext cx="1565275" cy="23129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2522" name="Group 90"/>
          <p:cNvGrpSpPr>
            <a:grpSpLocks/>
          </p:cNvGrpSpPr>
          <p:nvPr/>
        </p:nvGrpSpPr>
        <p:grpSpPr bwMode="auto">
          <a:xfrm>
            <a:off x="5241925" y="6294438"/>
            <a:ext cx="166688" cy="276225"/>
            <a:chOff x="3328" y="3661"/>
            <a:chExt cx="85" cy="140"/>
          </a:xfrm>
        </p:grpSpPr>
        <p:sp>
          <p:nvSpPr>
            <p:cNvPr id="120897" name="Line 91"/>
            <p:cNvSpPr>
              <a:spLocks noChangeShapeType="1"/>
            </p:cNvSpPr>
            <p:nvPr/>
          </p:nvSpPr>
          <p:spPr bwMode="auto">
            <a:xfrm flipH="1">
              <a:off x="3358" y="3716"/>
              <a:ext cx="55"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98" name="Line 92"/>
            <p:cNvSpPr>
              <a:spLocks noChangeShapeType="1"/>
            </p:cNvSpPr>
            <p:nvPr/>
          </p:nvSpPr>
          <p:spPr bwMode="auto">
            <a:xfrm>
              <a:off x="3328" y="3661"/>
              <a:ext cx="8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2525" name="Line 93"/>
          <p:cNvSpPr>
            <a:spLocks noChangeShapeType="1"/>
          </p:cNvSpPr>
          <p:nvPr/>
        </p:nvSpPr>
        <p:spPr bwMode="auto">
          <a:xfrm>
            <a:off x="5938838" y="1395413"/>
            <a:ext cx="1587" cy="38687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2526" name="Group 94"/>
          <p:cNvGrpSpPr>
            <a:grpSpLocks/>
          </p:cNvGrpSpPr>
          <p:nvPr/>
        </p:nvGrpSpPr>
        <p:grpSpPr bwMode="auto">
          <a:xfrm>
            <a:off x="5946775" y="4148138"/>
            <a:ext cx="758825" cy="1338262"/>
            <a:chOff x="3685" y="2574"/>
            <a:chExt cx="385" cy="678"/>
          </a:xfrm>
        </p:grpSpPr>
        <p:sp>
          <p:nvSpPr>
            <p:cNvPr id="120892" name="Line 95"/>
            <p:cNvSpPr>
              <a:spLocks noChangeShapeType="1"/>
            </p:cNvSpPr>
            <p:nvPr/>
          </p:nvSpPr>
          <p:spPr bwMode="auto">
            <a:xfrm flipV="1">
              <a:off x="3737" y="3101"/>
              <a:ext cx="41"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93" name="Line 96"/>
            <p:cNvSpPr>
              <a:spLocks noChangeShapeType="1"/>
            </p:cNvSpPr>
            <p:nvPr/>
          </p:nvSpPr>
          <p:spPr bwMode="auto">
            <a:xfrm>
              <a:off x="3763" y="3150"/>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94" name="Freeform 97"/>
            <p:cNvSpPr>
              <a:spLocks/>
            </p:cNvSpPr>
            <p:nvPr/>
          </p:nvSpPr>
          <p:spPr bwMode="auto">
            <a:xfrm>
              <a:off x="3789" y="3150"/>
              <a:ext cx="15" cy="29"/>
            </a:xfrm>
            <a:custGeom>
              <a:avLst/>
              <a:gdLst>
                <a:gd name="T0" fmla="*/ 3 w 35"/>
                <a:gd name="T1" fmla="*/ 5 h 72"/>
                <a:gd name="T2" fmla="*/ 3 w 35"/>
                <a:gd name="T3" fmla="*/ 3 h 72"/>
                <a:gd name="T4" fmla="*/ 3 w 35"/>
                <a:gd name="T5" fmla="*/ 2 h 72"/>
                <a:gd name="T6" fmla="*/ 1 w 35"/>
                <a:gd name="T7" fmla="*/ 0 h 72"/>
                <a:gd name="T8" fmla="*/ 0 w 35"/>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72">
                  <a:moveTo>
                    <a:pt x="31" y="72"/>
                  </a:moveTo>
                  <a:lnTo>
                    <a:pt x="35" y="44"/>
                  </a:lnTo>
                  <a:lnTo>
                    <a:pt x="30" y="22"/>
                  </a:lnTo>
                  <a:lnTo>
                    <a:pt x="18" y="6"/>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95" name="Line 98"/>
            <p:cNvSpPr>
              <a:spLocks noChangeShapeType="1"/>
            </p:cNvSpPr>
            <p:nvPr/>
          </p:nvSpPr>
          <p:spPr bwMode="auto">
            <a:xfrm flipH="1">
              <a:off x="3783" y="3179"/>
              <a:ext cx="18"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96" name="Line 99"/>
            <p:cNvSpPr>
              <a:spLocks noChangeShapeType="1"/>
            </p:cNvSpPr>
            <p:nvPr/>
          </p:nvSpPr>
          <p:spPr bwMode="auto">
            <a:xfrm flipH="1">
              <a:off x="3685" y="2574"/>
              <a:ext cx="385" cy="56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2582" name="Group 150"/>
          <p:cNvGrpSpPr>
            <a:grpSpLocks/>
          </p:cNvGrpSpPr>
          <p:nvPr/>
        </p:nvGrpSpPr>
        <p:grpSpPr bwMode="auto">
          <a:xfrm>
            <a:off x="1835150" y="1309688"/>
            <a:ext cx="5329238" cy="5362575"/>
            <a:chOff x="1156" y="825"/>
            <a:chExt cx="3357" cy="3378"/>
          </a:xfrm>
        </p:grpSpPr>
        <p:sp>
          <p:nvSpPr>
            <p:cNvPr id="120851" name="Line 101"/>
            <p:cNvSpPr>
              <a:spLocks noChangeShapeType="1"/>
            </p:cNvSpPr>
            <p:nvPr/>
          </p:nvSpPr>
          <p:spPr bwMode="auto">
            <a:xfrm flipH="1">
              <a:off x="3998" y="1771"/>
              <a:ext cx="73"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52" name="Line 103"/>
            <p:cNvSpPr>
              <a:spLocks noChangeShapeType="1"/>
            </p:cNvSpPr>
            <p:nvPr/>
          </p:nvSpPr>
          <p:spPr bwMode="auto">
            <a:xfrm>
              <a:off x="4219" y="1698"/>
              <a:ext cx="0" cy="91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53" name="Line 104"/>
            <p:cNvSpPr>
              <a:spLocks noChangeShapeType="1"/>
            </p:cNvSpPr>
            <p:nvPr/>
          </p:nvSpPr>
          <p:spPr bwMode="auto">
            <a:xfrm>
              <a:off x="2384" y="1039"/>
              <a:ext cx="810" cy="77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54" name="Line 105"/>
            <p:cNvSpPr>
              <a:spLocks noChangeShapeType="1"/>
            </p:cNvSpPr>
            <p:nvPr/>
          </p:nvSpPr>
          <p:spPr bwMode="auto">
            <a:xfrm flipH="1">
              <a:off x="1156" y="2383"/>
              <a:ext cx="335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55" name="Line 106"/>
            <p:cNvSpPr>
              <a:spLocks noChangeShapeType="1"/>
            </p:cNvSpPr>
            <p:nvPr/>
          </p:nvSpPr>
          <p:spPr bwMode="auto">
            <a:xfrm flipH="1">
              <a:off x="1384" y="1817"/>
              <a:ext cx="1810" cy="42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56" name="Line 107"/>
            <p:cNvSpPr>
              <a:spLocks noChangeShapeType="1"/>
            </p:cNvSpPr>
            <p:nvPr/>
          </p:nvSpPr>
          <p:spPr bwMode="auto">
            <a:xfrm flipV="1">
              <a:off x="1384" y="1039"/>
              <a:ext cx="1000" cy="120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57" name="Line 108"/>
            <p:cNvSpPr>
              <a:spLocks noChangeShapeType="1"/>
            </p:cNvSpPr>
            <p:nvPr/>
          </p:nvSpPr>
          <p:spPr bwMode="auto">
            <a:xfrm>
              <a:off x="2384" y="1039"/>
              <a:ext cx="0" cy="15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58" name="Line 109"/>
            <p:cNvSpPr>
              <a:spLocks noChangeShapeType="1"/>
            </p:cNvSpPr>
            <p:nvPr/>
          </p:nvSpPr>
          <p:spPr bwMode="auto">
            <a:xfrm flipH="1">
              <a:off x="1384" y="2583"/>
              <a:ext cx="1000" cy="72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59" name="Line 110"/>
            <p:cNvSpPr>
              <a:spLocks noChangeShapeType="1"/>
            </p:cNvSpPr>
            <p:nvPr/>
          </p:nvSpPr>
          <p:spPr bwMode="auto">
            <a:xfrm>
              <a:off x="1384" y="3312"/>
              <a:ext cx="1810" cy="72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60" name="Line 111"/>
            <p:cNvSpPr>
              <a:spLocks noChangeShapeType="1"/>
            </p:cNvSpPr>
            <p:nvPr/>
          </p:nvSpPr>
          <p:spPr bwMode="auto">
            <a:xfrm flipH="1" flipV="1">
              <a:off x="2384" y="2583"/>
              <a:ext cx="810" cy="1457"/>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61" name="Line 112"/>
            <p:cNvSpPr>
              <a:spLocks noChangeShapeType="1"/>
            </p:cNvSpPr>
            <p:nvPr/>
          </p:nvSpPr>
          <p:spPr bwMode="auto">
            <a:xfrm>
              <a:off x="3194" y="1817"/>
              <a:ext cx="0" cy="222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62" name="Line 113"/>
            <p:cNvSpPr>
              <a:spLocks noChangeShapeType="1"/>
            </p:cNvSpPr>
            <p:nvPr/>
          </p:nvSpPr>
          <p:spPr bwMode="auto">
            <a:xfrm>
              <a:off x="1384" y="2246"/>
              <a:ext cx="0" cy="10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63" name="Freeform 114"/>
            <p:cNvSpPr>
              <a:spLocks/>
            </p:cNvSpPr>
            <p:nvPr/>
          </p:nvSpPr>
          <p:spPr bwMode="auto">
            <a:xfrm>
              <a:off x="3292" y="1702"/>
              <a:ext cx="87" cy="188"/>
            </a:xfrm>
            <a:custGeom>
              <a:avLst/>
              <a:gdLst>
                <a:gd name="T0" fmla="*/ 15 w 162"/>
                <a:gd name="T1" fmla="*/ 0 h 366"/>
                <a:gd name="T2" fmla="*/ 0 w 162"/>
                <a:gd name="T3" fmla="*/ 50 h 366"/>
                <a:gd name="T4" fmla="*/ 10 w 162"/>
                <a:gd name="T5" fmla="*/ 50 h 366"/>
                <a:gd name="T6" fmla="*/ 13 w 162"/>
                <a:gd name="T7" fmla="*/ 49 h 366"/>
                <a:gd name="T8" fmla="*/ 16 w 162"/>
                <a:gd name="T9" fmla="*/ 47 h 366"/>
                <a:gd name="T10" fmla="*/ 19 w 162"/>
                <a:gd name="T11" fmla="*/ 44 h 366"/>
                <a:gd name="T12" fmla="*/ 20 w 162"/>
                <a:gd name="T13" fmla="*/ 40 h 366"/>
                <a:gd name="T14" fmla="*/ 25 w 162"/>
                <a:gd name="T15" fmla="*/ 26 h 366"/>
                <a:gd name="T16" fmla="*/ 25 w 162"/>
                <a:gd name="T17" fmla="*/ 23 h 366"/>
                <a:gd name="T18" fmla="*/ 25 w 162"/>
                <a:gd name="T19" fmla="*/ 19 h 366"/>
                <a:gd name="T20" fmla="*/ 23 w 162"/>
                <a:gd name="T21" fmla="*/ 17 h 366"/>
                <a:gd name="T22" fmla="*/ 20 w 162"/>
                <a:gd name="T23" fmla="*/ 16 h 366"/>
                <a:gd name="T24" fmla="*/ 10 w 162"/>
                <a:gd name="T25" fmla="*/ 16 h 3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2" h="366">
                  <a:moveTo>
                    <a:pt x="97" y="0"/>
                  </a:moveTo>
                  <a:lnTo>
                    <a:pt x="0" y="366"/>
                  </a:lnTo>
                  <a:lnTo>
                    <a:pt x="63" y="366"/>
                  </a:lnTo>
                  <a:lnTo>
                    <a:pt x="84" y="360"/>
                  </a:lnTo>
                  <a:lnTo>
                    <a:pt x="104" y="344"/>
                  </a:lnTo>
                  <a:lnTo>
                    <a:pt x="121" y="322"/>
                  </a:lnTo>
                  <a:lnTo>
                    <a:pt x="132" y="294"/>
                  </a:lnTo>
                  <a:lnTo>
                    <a:pt x="159" y="193"/>
                  </a:lnTo>
                  <a:lnTo>
                    <a:pt x="162" y="165"/>
                  </a:lnTo>
                  <a:lnTo>
                    <a:pt x="158" y="143"/>
                  </a:lnTo>
                  <a:lnTo>
                    <a:pt x="145" y="127"/>
                  </a:lnTo>
                  <a:lnTo>
                    <a:pt x="128" y="122"/>
                  </a:lnTo>
                  <a:lnTo>
                    <a:pt x="64" y="1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64" name="Line 115"/>
            <p:cNvSpPr>
              <a:spLocks noChangeShapeType="1"/>
            </p:cNvSpPr>
            <p:nvPr/>
          </p:nvSpPr>
          <p:spPr bwMode="auto">
            <a:xfrm flipH="1">
              <a:off x="3400" y="1702"/>
              <a:ext cx="1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65" name="Freeform 116"/>
            <p:cNvSpPr>
              <a:spLocks/>
            </p:cNvSpPr>
            <p:nvPr/>
          </p:nvSpPr>
          <p:spPr bwMode="auto">
            <a:xfrm>
              <a:off x="2972" y="4014"/>
              <a:ext cx="84" cy="189"/>
            </a:xfrm>
            <a:custGeom>
              <a:avLst/>
              <a:gdLst>
                <a:gd name="T0" fmla="*/ 13 w 163"/>
                <a:gd name="T1" fmla="*/ 0 h 364"/>
                <a:gd name="T2" fmla="*/ 0 w 163"/>
                <a:gd name="T3" fmla="*/ 51 h 364"/>
                <a:gd name="T4" fmla="*/ 9 w 163"/>
                <a:gd name="T5" fmla="*/ 51 h 364"/>
                <a:gd name="T6" fmla="*/ 11 w 163"/>
                <a:gd name="T7" fmla="*/ 50 h 364"/>
                <a:gd name="T8" fmla="*/ 14 w 163"/>
                <a:gd name="T9" fmla="*/ 48 h 364"/>
                <a:gd name="T10" fmla="*/ 16 w 163"/>
                <a:gd name="T11" fmla="*/ 45 h 364"/>
                <a:gd name="T12" fmla="*/ 18 w 163"/>
                <a:gd name="T13" fmla="*/ 41 h 364"/>
                <a:gd name="T14" fmla="*/ 22 w 163"/>
                <a:gd name="T15" fmla="*/ 26 h 364"/>
                <a:gd name="T16" fmla="*/ 22 w 163"/>
                <a:gd name="T17" fmla="*/ 23 h 364"/>
                <a:gd name="T18" fmla="*/ 22 w 163"/>
                <a:gd name="T19" fmla="*/ 20 h 364"/>
                <a:gd name="T20" fmla="*/ 20 w 163"/>
                <a:gd name="T21" fmla="*/ 18 h 364"/>
                <a:gd name="T22" fmla="*/ 18 w 163"/>
                <a:gd name="T23" fmla="*/ 17 h 364"/>
                <a:gd name="T24" fmla="*/ 9 w 163"/>
                <a:gd name="T25" fmla="*/ 17 h 3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3" h="364">
                  <a:moveTo>
                    <a:pt x="98" y="0"/>
                  </a:moveTo>
                  <a:lnTo>
                    <a:pt x="0" y="364"/>
                  </a:lnTo>
                  <a:lnTo>
                    <a:pt x="64" y="364"/>
                  </a:lnTo>
                  <a:lnTo>
                    <a:pt x="84" y="359"/>
                  </a:lnTo>
                  <a:lnTo>
                    <a:pt x="104" y="344"/>
                  </a:lnTo>
                  <a:lnTo>
                    <a:pt x="121" y="320"/>
                  </a:lnTo>
                  <a:lnTo>
                    <a:pt x="132" y="294"/>
                  </a:lnTo>
                  <a:lnTo>
                    <a:pt x="160" y="191"/>
                  </a:lnTo>
                  <a:lnTo>
                    <a:pt x="163" y="165"/>
                  </a:lnTo>
                  <a:lnTo>
                    <a:pt x="159" y="141"/>
                  </a:lnTo>
                  <a:lnTo>
                    <a:pt x="146" y="126"/>
                  </a:lnTo>
                  <a:lnTo>
                    <a:pt x="129" y="121"/>
                  </a:lnTo>
                  <a:lnTo>
                    <a:pt x="65"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66" name="Line 117"/>
            <p:cNvSpPr>
              <a:spLocks noChangeShapeType="1"/>
            </p:cNvSpPr>
            <p:nvPr/>
          </p:nvSpPr>
          <p:spPr bwMode="auto">
            <a:xfrm flipV="1">
              <a:off x="2323" y="869"/>
              <a:ext cx="40" cy="1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67" name="Freeform 118"/>
            <p:cNvSpPr>
              <a:spLocks/>
            </p:cNvSpPr>
            <p:nvPr/>
          </p:nvSpPr>
          <p:spPr bwMode="auto">
            <a:xfrm>
              <a:off x="2363" y="825"/>
              <a:ext cx="40" cy="44"/>
            </a:xfrm>
            <a:custGeom>
              <a:avLst/>
              <a:gdLst>
                <a:gd name="T0" fmla="*/ 10 w 79"/>
                <a:gd name="T1" fmla="*/ 0 h 81"/>
                <a:gd name="T2" fmla="*/ 7 w 79"/>
                <a:gd name="T3" fmla="*/ 1 h 81"/>
                <a:gd name="T4" fmla="*/ 4 w 79"/>
                <a:gd name="T5" fmla="*/ 4 h 81"/>
                <a:gd name="T6" fmla="*/ 2 w 79"/>
                <a:gd name="T7" fmla="*/ 8 h 81"/>
                <a:gd name="T8" fmla="*/ 0 w 79"/>
                <a:gd name="T9" fmla="*/ 13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81">
                  <a:moveTo>
                    <a:pt x="79" y="0"/>
                  </a:moveTo>
                  <a:lnTo>
                    <a:pt x="56" y="7"/>
                  </a:lnTo>
                  <a:lnTo>
                    <a:pt x="32" y="25"/>
                  </a:lnTo>
                  <a:lnTo>
                    <a:pt x="13" y="5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68" name="Line 119"/>
            <p:cNvSpPr>
              <a:spLocks noChangeShapeType="1"/>
            </p:cNvSpPr>
            <p:nvPr/>
          </p:nvSpPr>
          <p:spPr bwMode="auto">
            <a:xfrm>
              <a:off x="2345" y="886"/>
              <a:ext cx="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69" name="Line 120"/>
            <p:cNvSpPr>
              <a:spLocks noChangeShapeType="1"/>
            </p:cNvSpPr>
            <p:nvPr/>
          </p:nvSpPr>
          <p:spPr bwMode="auto">
            <a:xfrm flipH="1">
              <a:off x="2439" y="825"/>
              <a:ext cx="19"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70" name="Line 121"/>
            <p:cNvSpPr>
              <a:spLocks noChangeShapeType="1"/>
            </p:cNvSpPr>
            <p:nvPr/>
          </p:nvSpPr>
          <p:spPr bwMode="auto">
            <a:xfrm flipV="1">
              <a:off x="2218" y="2485"/>
              <a:ext cx="40" cy="1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71" name="Freeform 122"/>
            <p:cNvSpPr>
              <a:spLocks/>
            </p:cNvSpPr>
            <p:nvPr/>
          </p:nvSpPr>
          <p:spPr bwMode="auto">
            <a:xfrm>
              <a:off x="2258" y="2441"/>
              <a:ext cx="43" cy="44"/>
            </a:xfrm>
            <a:custGeom>
              <a:avLst/>
              <a:gdLst>
                <a:gd name="T0" fmla="*/ 13 w 78"/>
                <a:gd name="T1" fmla="*/ 0 h 81"/>
                <a:gd name="T2" fmla="*/ 9 w 78"/>
                <a:gd name="T3" fmla="*/ 1 h 81"/>
                <a:gd name="T4" fmla="*/ 6 w 78"/>
                <a:gd name="T5" fmla="*/ 4 h 81"/>
                <a:gd name="T6" fmla="*/ 2 w 78"/>
                <a:gd name="T7" fmla="*/ 8 h 81"/>
                <a:gd name="T8" fmla="*/ 0 w 78"/>
                <a:gd name="T9" fmla="*/ 13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1">
                  <a:moveTo>
                    <a:pt x="78" y="0"/>
                  </a:moveTo>
                  <a:lnTo>
                    <a:pt x="54" y="6"/>
                  </a:lnTo>
                  <a:lnTo>
                    <a:pt x="32" y="24"/>
                  </a:lnTo>
                  <a:lnTo>
                    <a:pt x="12" y="5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72" name="Line 123"/>
            <p:cNvSpPr>
              <a:spLocks noChangeShapeType="1"/>
            </p:cNvSpPr>
            <p:nvPr/>
          </p:nvSpPr>
          <p:spPr bwMode="auto">
            <a:xfrm>
              <a:off x="2240" y="2506"/>
              <a:ext cx="4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73" name="Freeform 124"/>
            <p:cNvSpPr>
              <a:spLocks/>
            </p:cNvSpPr>
            <p:nvPr/>
          </p:nvSpPr>
          <p:spPr bwMode="auto">
            <a:xfrm>
              <a:off x="1247" y="2118"/>
              <a:ext cx="83" cy="189"/>
            </a:xfrm>
            <a:custGeom>
              <a:avLst/>
              <a:gdLst>
                <a:gd name="T0" fmla="*/ 22 w 161"/>
                <a:gd name="T1" fmla="*/ 0 h 365"/>
                <a:gd name="T2" fmla="*/ 9 w 161"/>
                <a:gd name="T3" fmla="*/ 51 h 365"/>
                <a:gd name="T4" fmla="*/ 0 w 161"/>
                <a:gd name="T5" fmla="*/ 51 h 365"/>
                <a:gd name="T6" fmla="*/ 0 60000 65536"/>
                <a:gd name="T7" fmla="*/ 0 60000 65536"/>
                <a:gd name="T8" fmla="*/ 0 60000 65536"/>
              </a:gdLst>
              <a:ahLst/>
              <a:cxnLst>
                <a:cxn ang="T6">
                  <a:pos x="T0" y="T1"/>
                </a:cxn>
                <a:cxn ang="T7">
                  <a:pos x="T2" y="T3"/>
                </a:cxn>
                <a:cxn ang="T8">
                  <a:pos x="T4" y="T5"/>
                </a:cxn>
              </a:cxnLst>
              <a:rect l="0" t="0" r="r" b="b"/>
              <a:pathLst>
                <a:path w="161" h="365">
                  <a:moveTo>
                    <a:pt x="161" y="0"/>
                  </a:moveTo>
                  <a:lnTo>
                    <a:pt x="64" y="365"/>
                  </a:lnTo>
                  <a:lnTo>
                    <a:pt x="0" y="3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74" name="Freeform 125"/>
            <p:cNvSpPr>
              <a:spLocks/>
            </p:cNvSpPr>
            <p:nvPr/>
          </p:nvSpPr>
          <p:spPr bwMode="auto">
            <a:xfrm>
              <a:off x="1228" y="2271"/>
              <a:ext cx="19" cy="36"/>
            </a:xfrm>
            <a:custGeom>
              <a:avLst/>
              <a:gdLst>
                <a:gd name="T0" fmla="*/ 1 w 34"/>
                <a:gd name="T1" fmla="*/ 0 h 71"/>
                <a:gd name="T2" fmla="*/ 0 w 34"/>
                <a:gd name="T3" fmla="*/ 4 h 71"/>
                <a:gd name="T4" fmla="*/ 1 w 34"/>
                <a:gd name="T5" fmla="*/ 7 h 71"/>
                <a:gd name="T6" fmla="*/ 3 w 34"/>
                <a:gd name="T7" fmla="*/ 9 h 71"/>
                <a:gd name="T8" fmla="*/ 6 w 34"/>
                <a:gd name="T9" fmla="*/ 9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1">
                  <a:moveTo>
                    <a:pt x="3" y="0"/>
                  </a:moveTo>
                  <a:lnTo>
                    <a:pt x="0" y="28"/>
                  </a:lnTo>
                  <a:lnTo>
                    <a:pt x="4" y="51"/>
                  </a:lnTo>
                  <a:lnTo>
                    <a:pt x="16" y="66"/>
                  </a:lnTo>
                  <a:lnTo>
                    <a:pt x="34"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75" name="Line 126"/>
            <p:cNvSpPr>
              <a:spLocks noChangeShapeType="1"/>
            </p:cNvSpPr>
            <p:nvPr/>
          </p:nvSpPr>
          <p:spPr bwMode="auto">
            <a:xfrm flipV="1">
              <a:off x="1232" y="2216"/>
              <a:ext cx="1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76" name="Freeform 127"/>
            <p:cNvSpPr>
              <a:spLocks/>
            </p:cNvSpPr>
            <p:nvPr/>
          </p:nvSpPr>
          <p:spPr bwMode="auto">
            <a:xfrm>
              <a:off x="1247" y="2180"/>
              <a:ext cx="32" cy="36"/>
            </a:xfrm>
            <a:custGeom>
              <a:avLst/>
              <a:gdLst>
                <a:gd name="T0" fmla="*/ 7 w 68"/>
                <a:gd name="T1" fmla="*/ 0 h 70"/>
                <a:gd name="T2" fmla="*/ 5 w 68"/>
                <a:gd name="T3" fmla="*/ 1 h 70"/>
                <a:gd name="T4" fmla="*/ 3 w 68"/>
                <a:gd name="T5" fmla="*/ 3 h 70"/>
                <a:gd name="T6" fmla="*/ 1 w 68"/>
                <a:gd name="T7" fmla="*/ 6 h 70"/>
                <a:gd name="T8" fmla="*/ 0 w 68"/>
                <a:gd name="T9" fmla="*/ 1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0">
                  <a:moveTo>
                    <a:pt x="68" y="0"/>
                  </a:moveTo>
                  <a:lnTo>
                    <a:pt x="48" y="5"/>
                  </a:lnTo>
                  <a:lnTo>
                    <a:pt x="28" y="20"/>
                  </a:lnTo>
                  <a:lnTo>
                    <a:pt x="11" y="43"/>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77" name="Line 128"/>
            <p:cNvSpPr>
              <a:spLocks noChangeShapeType="1"/>
            </p:cNvSpPr>
            <p:nvPr/>
          </p:nvSpPr>
          <p:spPr bwMode="auto">
            <a:xfrm>
              <a:off x="1279" y="2180"/>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78" name="Line 129"/>
            <p:cNvSpPr>
              <a:spLocks noChangeShapeType="1"/>
            </p:cNvSpPr>
            <p:nvPr/>
          </p:nvSpPr>
          <p:spPr bwMode="auto">
            <a:xfrm flipH="1">
              <a:off x="1351" y="2118"/>
              <a:ext cx="19"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79" name="Freeform 130"/>
            <p:cNvSpPr>
              <a:spLocks/>
            </p:cNvSpPr>
            <p:nvPr/>
          </p:nvSpPr>
          <p:spPr bwMode="auto">
            <a:xfrm>
              <a:off x="1261" y="3206"/>
              <a:ext cx="83" cy="189"/>
            </a:xfrm>
            <a:custGeom>
              <a:avLst/>
              <a:gdLst>
                <a:gd name="T0" fmla="*/ 22 w 162"/>
                <a:gd name="T1" fmla="*/ 0 h 364"/>
                <a:gd name="T2" fmla="*/ 9 w 162"/>
                <a:gd name="T3" fmla="*/ 51 h 364"/>
                <a:gd name="T4" fmla="*/ 0 w 162"/>
                <a:gd name="T5" fmla="*/ 51 h 364"/>
                <a:gd name="T6" fmla="*/ 0 60000 65536"/>
                <a:gd name="T7" fmla="*/ 0 60000 65536"/>
                <a:gd name="T8" fmla="*/ 0 60000 65536"/>
              </a:gdLst>
              <a:ahLst/>
              <a:cxnLst>
                <a:cxn ang="T6">
                  <a:pos x="T0" y="T1"/>
                </a:cxn>
                <a:cxn ang="T7">
                  <a:pos x="T2" y="T3"/>
                </a:cxn>
                <a:cxn ang="T8">
                  <a:pos x="T4" y="T5"/>
                </a:cxn>
              </a:cxnLst>
              <a:rect l="0" t="0" r="r" b="b"/>
              <a:pathLst>
                <a:path w="162" h="364">
                  <a:moveTo>
                    <a:pt x="162" y="0"/>
                  </a:moveTo>
                  <a:lnTo>
                    <a:pt x="64" y="364"/>
                  </a:lnTo>
                  <a:lnTo>
                    <a:pt x="0" y="3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80" name="Freeform 131"/>
            <p:cNvSpPr>
              <a:spLocks/>
            </p:cNvSpPr>
            <p:nvPr/>
          </p:nvSpPr>
          <p:spPr bwMode="auto">
            <a:xfrm>
              <a:off x="1243" y="3359"/>
              <a:ext cx="18" cy="36"/>
            </a:xfrm>
            <a:custGeom>
              <a:avLst/>
              <a:gdLst>
                <a:gd name="T0" fmla="*/ 1 w 34"/>
                <a:gd name="T1" fmla="*/ 0 h 70"/>
                <a:gd name="T2" fmla="*/ 0 w 34"/>
                <a:gd name="T3" fmla="*/ 4 h 70"/>
                <a:gd name="T4" fmla="*/ 1 w 34"/>
                <a:gd name="T5" fmla="*/ 7 h 70"/>
                <a:gd name="T6" fmla="*/ 3 w 34"/>
                <a:gd name="T7" fmla="*/ 9 h 70"/>
                <a:gd name="T8" fmla="*/ 5 w 34"/>
                <a:gd name="T9" fmla="*/ 1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0">
                  <a:moveTo>
                    <a:pt x="4" y="0"/>
                  </a:moveTo>
                  <a:lnTo>
                    <a:pt x="0" y="26"/>
                  </a:lnTo>
                  <a:lnTo>
                    <a:pt x="5" y="50"/>
                  </a:lnTo>
                  <a:lnTo>
                    <a:pt x="17" y="65"/>
                  </a:lnTo>
                  <a:lnTo>
                    <a:pt x="34"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81" name="Line 132"/>
            <p:cNvSpPr>
              <a:spLocks noChangeShapeType="1"/>
            </p:cNvSpPr>
            <p:nvPr/>
          </p:nvSpPr>
          <p:spPr bwMode="auto">
            <a:xfrm flipV="1">
              <a:off x="1247" y="3304"/>
              <a:ext cx="14"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82" name="Freeform 133"/>
            <p:cNvSpPr>
              <a:spLocks/>
            </p:cNvSpPr>
            <p:nvPr/>
          </p:nvSpPr>
          <p:spPr bwMode="auto">
            <a:xfrm>
              <a:off x="1261" y="3268"/>
              <a:ext cx="36" cy="36"/>
            </a:xfrm>
            <a:custGeom>
              <a:avLst/>
              <a:gdLst>
                <a:gd name="T0" fmla="*/ 10 w 69"/>
                <a:gd name="T1" fmla="*/ 0 h 71"/>
                <a:gd name="T2" fmla="*/ 7 w 69"/>
                <a:gd name="T3" fmla="*/ 1 h 71"/>
                <a:gd name="T4" fmla="*/ 4 w 69"/>
                <a:gd name="T5" fmla="*/ 3 h 71"/>
                <a:gd name="T6" fmla="*/ 2 w 69"/>
                <a:gd name="T7" fmla="*/ 6 h 71"/>
                <a:gd name="T8" fmla="*/ 0 w 69"/>
                <a:gd name="T9" fmla="*/ 9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71">
                  <a:moveTo>
                    <a:pt x="69" y="0"/>
                  </a:moveTo>
                  <a:lnTo>
                    <a:pt x="48" y="6"/>
                  </a:lnTo>
                  <a:lnTo>
                    <a:pt x="27" y="21"/>
                  </a:lnTo>
                  <a:lnTo>
                    <a:pt x="10" y="44"/>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0883" name="Line 134"/>
            <p:cNvSpPr>
              <a:spLocks noChangeShapeType="1"/>
            </p:cNvSpPr>
            <p:nvPr/>
          </p:nvSpPr>
          <p:spPr bwMode="auto">
            <a:xfrm>
              <a:off x="1297" y="3268"/>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84" name="Freeform 135"/>
            <p:cNvSpPr>
              <a:spLocks/>
            </p:cNvSpPr>
            <p:nvPr/>
          </p:nvSpPr>
          <p:spPr bwMode="auto">
            <a:xfrm>
              <a:off x="4176" y="1658"/>
              <a:ext cx="83" cy="83"/>
            </a:xfrm>
            <a:custGeom>
              <a:avLst/>
              <a:gdLst>
                <a:gd name="T0" fmla="*/ 22 w 162"/>
                <a:gd name="T1" fmla="*/ 11 h 163"/>
                <a:gd name="T2" fmla="*/ 21 w 162"/>
                <a:gd name="T3" fmla="*/ 7 h 163"/>
                <a:gd name="T4" fmla="*/ 18 w 162"/>
                <a:gd name="T5" fmla="*/ 4 h 163"/>
                <a:gd name="T6" fmla="*/ 15 w 162"/>
                <a:gd name="T7" fmla="*/ 1 h 163"/>
                <a:gd name="T8" fmla="*/ 11 w 162"/>
                <a:gd name="T9" fmla="*/ 0 h 163"/>
                <a:gd name="T10" fmla="*/ 7 w 162"/>
                <a:gd name="T11" fmla="*/ 1 h 163"/>
                <a:gd name="T12" fmla="*/ 3 w 162"/>
                <a:gd name="T13" fmla="*/ 4 h 163"/>
                <a:gd name="T14" fmla="*/ 1 w 162"/>
                <a:gd name="T15" fmla="*/ 7 h 163"/>
                <a:gd name="T16" fmla="*/ 0 w 162"/>
                <a:gd name="T17" fmla="*/ 11 h 163"/>
                <a:gd name="T18" fmla="*/ 1 w 162"/>
                <a:gd name="T19" fmla="*/ 15 h 163"/>
                <a:gd name="T20" fmla="*/ 3 w 162"/>
                <a:gd name="T21" fmla="*/ 18 h 163"/>
                <a:gd name="T22" fmla="*/ 7 w 162"/>
                <a:gd name="T23" fmla="*/ 21 h 163"/>
                <a:gd name="T24" fmla="*/ 11 w 162"/>
                <a:gd name="T25" fmla="*/ 21 h 163"/>
                <a:gd name="T26" fmla="*/ 15 w 162"/>
                <a:gd name="T27" fmla="*/ 21 h 163"/>
                <a:gd name="T28" fmla="*/ 18 w 162"/>
                <a:gd name="T29" fmla="*/ 18 h 163"/>
                <a:gd name="T30" fmla="*/ 21 w 162"/>
                <a:gd name="T31" fmla="*/ 15 h 163"/>
                <a:gd name="T32" fmla="*/ 22 w 162"/>
                <a:gd name="T33" fmla="*/ 11 h 1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2" h="163">
                  <a:moveTo>
                    <a:pt x="162" y="81"/>
                  </a:moveTo>
                  <a:lnTo>
                    <a:pt x="157" y="50"/>
                  </a:lnTo>
                  <a:lnTo>
                    <a:pt x="139" y="25"/>
                  </a:lnTo>
                  <a:lnTo>
                    <a:pt x="112" y="6"/>
                  </a:lnTo>
                  <a:lnTo>
                    <a:pt x="81" y="0"/>
                  </a:lnTo>
                  <a:lnTo>
                    <a:pt x="50" y="6"/>
                  </a:lnTo>
                  <a:lnTo>
                    <a:pt x="24" y="25"/>
                  </a:lnTo>
                  <a:lnTo>
                    <a:pt x="7" y="50"/>
                  </a:lnTo>
                  <a:lnTo>
                    <a:pt x="0" y="81"/>
                  </a:lnTo>
                  <a:lnTo>
                    <a:pt x="7" y="113"/>
                  </a:lnTo>
                  <a:lnTo>
                    <a:pt x="24" y="138"/>
                  </a:lnTo>
                  <a:lnTo>
                    <a:pt x="50" y="157"/>
                  </a:lnTo>
                  <a:lnTo>
                    <a:pt x="81" y="163"/>
                  </a:lnTo>
                  <a:lnTo>
                    <a:pt x="112" y="157"/>
                  </a:lnTo>
                  <a:lnTo>
                    <a:pt x="139" y="138"/>
                  </a:lnTo>
                  <a:lnTo>
                    <a:pt x="157" y="113"/>
                  </a:lnTo>
                  <a:lnTo>
                    <a:pt x="162" y="81"/>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0885" name="Freeform 136"/>
            <p:cNvSpPr>
              <a:spLocks/>
            </p:cNvSpPr>
            <p:nvPr/>
          </p:nvSpPr>
          <p:spPr bwMode="auto">
            <a:xfrm>
              <a:off x="4176" y="2568"/>
              <a:ext cx="83" cy="87"/>
            </a:xfrm>
            <a:custGeom>
              <a:avLst/>
              <a:gdLst>
                <a:gd name="T0" fmla="*/ 22 w 162"/>
                <a:gd name="T1" fmla="*/ 12 h 163"/>
                <a:gd name="T2" fmla="*/ 21 w 162"/>
                <a:gd name="T3" fmla="*/ 7 h 163"/>
                <a:gd name="T4" fmla="*/ 18 w 162"/>
                <a:gd name="T5" fmla="*/ 4 h 163"/>
                <a:gd name="T6" fmla="*/ 15 w 162"/>
                <a:gd name="T7" fmla="*/ 1 h 163"/>
                <a:gd name="T8" fmla="*/ 11 w 162"/>
                <a:gd name="T9" fmla="*/ 0 h 163"/>
                <a:gd name="T10" fmla="*/ 7 w 162"/>
                <a:gd name="T11" fmla="*/ 1 h 163"/>
                <a:gd name="T12" fmla="*/ 3 w 162"/>
                <a:gd name="T13" fmla="*/ 4 h 163"/>
                <a:gd name="T14" fmla="*/ 1 w 162"/>
                <a:gd name="T15" fmla="*/ 7 h 163"/>
                <a:gd name="T16" fmla="*/ 0 w 162"/>
                <a:gd name="T17" fmla="*/ 12 h 163"/>
                <a:gd name="T18" fmla="*/ 1 w 162"/>
                <a:gd name="T19" fmla="*/ 17 h 163"/>
                <a:gd name="T20" fmla="*/ 3 w 162"/>
                <a:gd name="T21" fmla="*/ 21 h 163"/>
                <a:gd name="T22" fmla="*/ 7 w 162"/>
                <a:gd name="T23" fmla="*/ 24 h 163"/>
                <a:gd name="T24" fmla="*/ 11 w 162"/>
                <a:gd name="T25" fmla="*/ 25 h 163"/>
                <a:gd name="T26" fmla="*/ 15 w 162"/>
                <a:gd name="T27" fmla="*/ 24 h 163"/>
                <a:gd name="T28" fmla="*/ 18 w 162"/>
                <a:gd name="T29" fmla="*/ 21 h 163"/>
                <a:gd name="T30" fmla="*/ 21 w 162"/>
                <a:gd name="T31" fmla="*/ 17 h 163"/>
                <a:gd name="T32" fmla="*/ 22 w 162"/>
                <a:gd name="T33" fmla="*/ 12 h 1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2" h="163">
                  <a:moveTo>
                    <a:pt x="162" y="82"/>
                  </a:moveTo>
                  <a:lnTo>
                    <a:pt x="157" y="50"/>
                  </a:lnTo>
                  <a:lnTo>
                    <a:pt x="139" y="25"/>
                  </a:lnTo>
                  <a:lnTo>
                    <a:pt x="112" y="7"/>
                  </a:lnTo>
                  <a:lnTo>
                    <a:pt x="81" y="0"/>
                  </a:lnTo>
                  <a:lnTo>
                    <a:pt x="50" y="7"/>
                  </a:lnTo>
                  <a:lnTo>
                    <a:pt x="24" y="25"/>
                  </a:lnTo>
                  <a:lnTo>
                    <a:pt x="7" y="50"/>
                  </a:lnTo>
                  <a:lnTo>
                    <a:pt x="0" y="82"/>
                  </a:lnTo>
                  <a:lnTo>
                    <a:pt x="7" y="113"/>
                  </a:lnTo>
                  <a:lnTo>
                    <a:pt x="24" y="139"/>
                  </a:lnTo>
                  <a:lnTo>
                    <a:pt x="50" y="157"/>
                  </a:lnTo>
                  <a:lnTo>
                    <a:pt x="81" y="163"/>
                  </a:lnTo>
                  <a:lnTo>
                    <a:pt x="112" y="157"/>
                  </a:lnTo>
                  <a:lnTo>
                    <a:pt x="139" y="139"/>
                  </a:lnTo>
                  <a:lnTo>
                    <a:pt x="157" y="113"/>
                  </a:lnTo>
                  <a:lnTo>
                    <a:pt x="162" y="8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0886" name="Line 137"/>
            <p:cNvSpPr>
              <a:spLocks noChangeShapeType="1"/>
            </p:cNvSpPr>
            <p:nvPr/>
          </p:nvSpPr>
          <p:spPr bwMode="auto">
            <a:xfrm flipV="1">
              <a:off x="4053" y="2466"/>
              <a:ext cx="51" cy="1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87" name="Line 138"/>
            <p:cNvSpPr>
              <a:spLocks noChangeShapeType="1"/>
            </p:cNvSpPr>
            <p:nvPr/>
          </p:nvSpPr>
          <p:spPr bwMode="auto">
            <a:xfrm flipH="1">
              <a:off x="4071" y="2549"/>
              <a:ext cx="69"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88" name="Line 139"/>
            <p:cNvSpPr>
              <a:spLocks noChangeShapeType="1"/>
            </p:cNvSpPr>
            <p:nvPr/>
          </p:nvSpPr>
          <p:spPr bwMode="auto">
            <a:xfrm>
              <a:off x="4104" y="2572"/>
              <a:ext cx="7" cy="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89" name="Line 140"/>
            <p:cNvSpPr>
              <a:spLocks noChangeShapeType="1"/>
            </p:cNvSpPr>
            <p:nvPr/>
          </p:nvSpPr>
          <p:spPr bwMode="auto">
            <a:xfrm flipV="1">
              <a:off x="3984" y="1687"/>
              <a:ext cx="51" cy="18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90" name="Line 141"/>
            <p:cNvSpPr>
              <a:spLocks noChangeShapeType="1"/>
            </p:cNvSpPr>
            <p:nvPr/>
          </p:nvSpPr>
          <p:spPr bwMode="auto">
            <a:xfrm>
              <a:off x="4035" y="1792"/>
              <a:ext cx="6" cy="8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0891" name="Line 142"/>
            <p:cNvSpPr>
              <a:spLocks noChangeShapeType="1"/>
            </p:cNvSpPr>
            <p:nvPr/>
          </p:nvSpPr>
          <p:spPr bwMode="auto">
            <a:xfrm flipH="1">
              <a:off x="4115" y="1687"/>
              <a:ext cx="17"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2582"/>
                                        </p:tgtEl>
                                        <p:attrNameLst>
                                          <p:attrName>style.visibility</p:attrName>
                                        </p:attrNameLst>
                                      </p:cBhvr>
                                      <p:to>
                                        <p:strVal val="visible"/>
                                      </p:to>
                                    </p:set>
                                    <p:animEffect transition="in" filter="wipe(left)">
                                      <p:cBhvr>
                                        <p:cTn id="7" dur="500"/>
                                        <p:tgtEl>
                                          <p:spTgt spid="4025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02482"/>
                                        </p:tgtEl>
                                        <p:attrNameLst>
                                          <p:attrName>style.visibility</p:attrName>
                                        </p:attrNameLst>
                                      </p:cBhvr>
                                      <p:to>
                                        <p:strVal val="visible"/>
                                      </p:to>
                                    </p:set>
                                    <p:animEffect transition="in" filter="wipe(left)">
                                      <p:cBhvr>
                                        <p:cTn id="12" dur="500"/>
                                        <p:tgtEl>
                                          <p:spTgt spid="40248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402489"/>
                                        </p:tgtEl>
                                        <p:attrNameLst>
                                          <p:attrName>style.visibility</p:attrName>
                                        </p:attrNameLst>
                                      </p:cBhvr>
                                      <p:to>
                                        <p:strVal val="visible"/>
                                      </p:to>
                                    </p:set>
                                    <p:animEffect transition="in" filter="wipe(down)">
                                      <p:cBhvr>
                                        <p:cTn id="17" dur="500"/>
                                        <p:tgtEl>
                                          <p:spTgt spid="40248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02490"/>
                                        </p:tgtEl>
                                        <p:attrNameLst>
                                          <p:attrName>style.visibility</p:attrName>
                                        </p:attrNameLst>
                                      </p:cBhvr>
                                      <p:to>
                                        <p:strVal val="visible"/>
                                      </p:to>
                                    </p:set>
                                    <p:animEffect transition="in" filter="wipe(left)">
                                      <p:cBhvr>
                                        <p:cTn id="22" dur="500"/>
                                        <p:tgtEl>
                                          <p:spTgt spid="40249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402498"/>
                                        </p:tgtEl>
                                        <p:attrNameLst>
                                          <p:attrName>style.visibility</p:attrName>
                                        </p:attrNameLst>
                                      </p:cBhvr>
                                      <p:to>
                                        <p:strVal val="visible"/>
                                      </p:to>
                                    </p:set>
                                    <p:animEffect transition="in" filter="wipe(down)">
                                      <p:cBhvr>
                                        <p:cTn id="27" dur="500"/>
                                        <p:tgtEl>
                                          <p:spTgt spid="40249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402499"/>
                                        </p:tgtEl>
                                        <p:attrNameLst>
                                          <p:attrName>style.visibility</p:attrName>
                                        </p:attrNameLst>
                                      </p:cBhvr>
                                      <p:to>
                                        <p:strVal val="visible"/>
                                      </p:to>
                                    </p:set>
                                    <p:animEffect transition="in" filter="wipe(down)">
                                      <p:cBhvr>
                                        <p:cTn id="32" dur="500"/>
                                        <p:tgtEl>
                                          <p:spTgt spid="402499"/>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nodeType="clickEffect">
                                  <p:stCondLst>
                                    <p:cond delay="0"/>
                                  </p:stCondLst>
                                  <p:childTnLst>
                                    <p:set>
                                      <p:cBhvr>
                                        <p:cTn id="36" dur="1" fill="hold">
                                          <p:stCondLst>
                                            <p:cond delay="0"/>
                                          </p:stCondLst>
                                        </p:cTn>
                                        <p:tgtEl>
                                          <p:spTgt spid="402500"/>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4" fill="hold" nodeType="clickEffect">
                                  <p:stCondLst>
                                    <p:cond delay="0"/>
                                  </p:stCondLst>
                                  <p:childTnLst>
                                    <p:set>
                                      <p:cBhvr>
                                        <p:cTn id="40" dur="1" fill="hold">
                                          <p:stCondLst>
                                            <p:cond delay="0"/>
                                          </p:stCondLst>
                                        </p:cTn>
                                        <p:tgtEl>
                                          <p:spTgt spid="402503"/>
                                        </p:tgtEl>
                                        <p:attrNameLst>
                                          <p:attrName>style.visibility</p:attrName>
                                        </p:attrNameLst>
                                      </p:cBhvr>
                                      <p:to>
                                        <p:strVal val="visible"/>
                                      </p:to>
                                    </p:set>
                                    <p:animEffect transition="in" filter="wipe(down)">
                                      <p:cBhvr>
                                        <p:cTn id="41" dur="500"/>
                                        <p:tgtEl>
                                          <p:spTgt spid="402503"/>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2" presetClass="entr" presetSubtype="2" fill="hold" nodeType="clickEffect">
                                  <p:stCondLst>
                                    <p:cond delay="0"/>
                                  </p:stCondLst>
                                  <p:childTnLst>
                                    <p:set>
                                      <p:cBhvr>
                                        <p:cTn id="45" dur="1" fill="hold">
                                          <p:stCondLst>
                                            <p:cond delay="0"/>
                                          </p:stCondLst>
                                        </p:cTn>
                                        <p:tgtEl>
                                          <p:spTgt spid="402510"/>
                                        </p:tgtEl>
                                        <p:attrNameLst>
                                          <p:attrName>style.visibility</p:attrName>
                                        </p:attrNameLst>
                                      </p:cBhvr>
                                      <p:to>
                                        <p:strVal val="visible"/>
                                      </p:to>
                                    </p:set>
                                    <p:animEffect transition="in" filter="wipe(right)">
                                      <p:cBhvr>
                                        <p:cTn id="46" dur="500"/>
                                        <p:tgtEl>
                                          <p:spTgt spid="402510"/>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1" fill="hold" grpId="0" nodeType="clickEffect">
                                  <p:stCondLst>
                                    <p:cond delay="0"/>
                                  </p:stCondLst>
                                  <p:childTnLst>
                                    <p:set>
                                      <p:cBhvr>
                                        <p:cTn id="50" dur="1" fill="hold">
                                          <p:stCondLst>
                                            <p:cond delay="0"/>
                                          </p:stCondLst>
                                        </p:cTn>
                                        <p:tgtEl>
                                          <p:spTgt spid="402515"/>
                                        </p:tgtEl>
                                        <p:attrNameLst>
                                          <p:attrName>style.visibility</p:attrName>
                                        </p:attrNameLst>
                                      </p:cBhvr>
                                      <p:to>
                                        <p:strVal val="visible"/>
                                      </p:to>
                                    </p:set>
                                    <p:animEffect transition="in" filter="wipe(up)">
                                      <p:cBhvr>
                                        <p:cTn id="51" dur="500"/>
                                        <p:tgtEl>
                                          <p:spTgt spid="402515"/>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4" fill="hold" nodeType="clickEffect">
                                  <p:stCondLst>
                                    <p:cond delay="0"/>
                                  </p:stCondLst>
                                  <p:childTnLst>
                                    <p:set>
                                      <p:cBhvr>
                                        <p:cTn id="55" dur="1" fill="hold">
                                          <p:stCondLst>
                                            <p:cond delay="0"/>
                                          </p:stCondLst>
                                        </p:cTn>
                                        <p:tgtEl>
                                          <p:spTgt spid="402516"/>
                                        </p:tgtEl>
                                        <p:attrNameLst>
                                          <p:attrName>style.visibility</p:attrName>
                                        </p:attrNameLst>
                                      </p:cBhvr>
                                      <p:to>
                                        <p:strVal val="visible"/>
                                      </p:to>
                                    </p:set>
                                    <p:animEffect transition="in" filter="wipe(down)">
                                      <p:cBhvr>
                                        <p:cTn id="56" dur="500"/>
                                        <p:tgtEl>
                                          <p:spTgt spid="402516"/>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402520"/>
                                        </p:tgtEl>
                                        <p:attrNameLst>
                                          <p:attrName>style.visibility</p:attrName>
                                        </p:attrNameLst>
                                      </p:cBhvr>
                                      <p:to>
                                        <p:strVal val="visible"/>
                                      </p:to>
                                    </p:set>
                                    <p:animEffect transition="in" filter="wipe(left)">
                                      <p:cBhvr>
                                        <p:cTn id="61" dur="500"/>
                                        <p:tgtEl>
                                          <p:spTgt spid="402520"/>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22" presetClass="entr" presetSubtype="1" fill="hold" grpId="0" nodeType="clickEffect">
                                  <p:stCondLst>
                                    <p:cond delay="0"/>
                                  </p:stCondLst>
                                  <p:childTnLst>
                                    <p:set>
                                      <p:cBhvr>
                                        <p:cTn id="65" dur="1" fill="hold">
                                          <p:stCondLst>
                                            <p:cond delay="0"/>
                                          </p:stCondLst>
                                        </p:cTn>
                                        <p:tgtEl>
                                          <p:spTgt spid="402521"/>
                                        </p:tgtEl>
                                        <p:attrNameLst>
                                          <p:attrName>style.visibility</p:attrName>
                                        </p:attrNameLst>
                                      </p:cBhvr>
                                      <p:to>
                                        <p:strVal val="visible"/>
                                      </p:to>
                                    </p:set>
                                    <p:animEffect transition="in" filter="wipe(up)">
                                      <p:cBhvr>
                                        <p:cTn id="66" dur="500"/>
                                        <p:tgtEl>
                                          <p:spTgt spid="402521"/>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nodeType="clickEffect">
                                  <p:stCondLst>
                                    <p:cond delay="0"/>
                                  </p:stCondLst>
                                  <p:childTnLst>
                                    <p:set>
                                      <p:cBhvr>
                                        <p:cTn id="70" dur="1" fill="hold">
                                          <p:stCondLst>
                                            <p:cond delay="0"/>
                                          </p:stCondLst>
                                        </p:cTn>
                                        <p:tgtEl>
                                          <p:spTgt spid="402522"/>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22" presetClass="entr" presetSubtype="1" fill="hold" grpId="0" nodeType="clickEffect">
                                  <p:stCondLst>
                                    <p:cond delay="0"/>
                                  </p:stCondLst>
                                  <p:childTnLst>
                                    <p:set>
                                      <p:cBhvr>
                                        <p:cTn id="74" dur="1" fill="hold">
                                          <p:stCondLst>
                                            <p:cond delay="0"/>
                                          </p:stCondLst>
                                        </p:cTn>
                                        <p:tgtEl>
                                          <p:spTgt spid="402525"/>
                                        </p:tgtEl>
                                        <p:attrNameLst>
                                          <p:attrName>style.visibility</p:attrName>
                                        </p:attrNameLst>
                                      </p:cBhvr>
                                      <p:to>
                                        <p:strVal val="visible"/>
                                      </p:to>
                                    </p:set>
                                    <p:animEffect transition="in" filter="wipe(up)">
                                      <p:cBhvr>
                                        <p:cTn id="75" dur="500"/>
                                        <p:tgtEl>
                                          <p:spTgt spid="402525"/>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1" fill="hold" nodeType="clickEffect">
                                  <p:stCondLst>
                                    <p:cond delay="0"/>
                                  </p:stCondLst>
                                  <p:childTnLst>
                                    <p:set>
                                      <p:cBhvr>
                                        <p:cTn id="79" dur="1" fill="hold">
                                          <p:stCondLst>
                                            <p:cond delay="0"/>
                                          </p:stCondLst>
                                        </p:cTn>
                                        <p:tgtEl>
                                          <p:spTgt spid="402526"/>
                                        </p:tgtEl>
                                        <p:attrNameLst>
                                          <p:attrName>style.visibility</p:attrName>
                                        </p:attrNameLst>
                                      </p:cBhvr>
                                      <p:to>
                                        <p:strVal val="visible"/>
                                      </p:to>
                                    </p:set>
                                    <p:animEffect transition="in" filter="wipe(up)">
                                      <p:cBhvr>
                                        <p:cTn id="80" dur="500"/>
                                        <p:tgtEl>
                                          <p:spTgt spid="4025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489" grpId="0" animBg="1"/>
      <p:bldP spid="402498" grpId="0" animBg="1"/>
      <p:bldP spid="402499" grpId="0" animBg="1"/>
      <p:bldP spid="402515" grpId="0" animBg="1"/>
      <p:bldP spid="402520" grpId="0" animBg="1"/>
      <p:bldP spid="402521" grpId="0" animBg="1"/>
      <p:bldP spid="402525"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Text Box 2"/>
          <p:cNvSpPr txBox="1">
            <a:spLocks noChangeArrowheads="1"/>
          </p:cNvSpPr>
          <p:nvPr/>
        </p:nvSpPr>
        <p:spPr bwMode="auto">
          <a:xfrm>
            <a:off x="0" y="0"/>
            <a:ext cx="9144000" cy="13112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11.</a:t>
            </a:r>
            <a:r>
              <a:rPr lang="zh-CN" altLang="en-US" sz="4000" b="1">
                <a:solidFill>
                  <a:srgbClr val="FF0000"/>
                </a:solidFill>
                <a:latin typeface="黑体" pitchFamily="2" charset="-122"/>
                <a:ea typeface="黑体" pitchFamily="2" charset="-122"/>
              </a:rPr>
              <a:t>平面由两平行线</a:t>
            </a:r>
            <a:r>
              <a:rPr lang="en-US" altLang="zh-CN" sz="4000" b="1">
                <a:solidFill>
                  <a:srgbClr val="FF0000"/>
                </a:solidFill>
                <a:latin typeface="黑体" pitchFamily="2" charset="-122"/>
                <a:ea typeface="黑体" pitchFamily="2" charset="-122"/>
              </a:rPr>
              <a:t>AB</a:t>
            </a:r>
            <a:r>
              <a:rPr lang="zh-CN" altLang="en-US" sz="4000" b="1">
                <a:solidFill>
                  <a:srgbClr val="FF0000"/>
                </a:solidFill>
                <a:latin typeface="黑体" pitchFamily="2" charset="-122"/>
                <a:ea typeface="黑体" pitchFamily="2" charset="-122"/>
              </a:rPr>
              <a:t>、</a:t>
            </a:r>
            <a:r>
              <a:rPr lang="en-US" altLang="zh-CN" sz="4000" b="1">
                <a:solidFill>
                  <a:srgbClr val="FF0000"/>
                </a:solidFill>
                <a:latin typeface="黑体" pitchFamily="2" charset="-122"/>
                <a:ea typeface="黑体" pitchFamily="2" charset="-122"/>
              </a:rPr>
              <a:t>CD</a:t>
            </a:r>
            <a:r>
              <a:rPr lang="zh-CN" altLang="en-US" sz="4000" b="1">
                <a:solidFill>
                  <a:srgbClr val="FF0000"/>
                </a:solidFill>
                <a:latin typeface="黑体" pitchFamily="2" charset="-122"/>
                <a:ea typeface="黑体" pitchFamily="2" charset="-122"/>
              </a:rPr>
              <a:t>给定，试     </a:t>
            </a:r>
          </a:p>
          <a:p>
            <a:pPr eaLnBrk="1" hangingPunct="1">
              <a:spcBef>
                <a:spcPct val="0"/>
              </a:spcBef>
              <a:buFontTx/>
              <a:buNone/>
            </a:pPr>
            <a:r>
              <a:rPr lang="zh-CN" altLang="en-US" sz="4000" b="1">
                <a:solidFill>
                  <a:srgbClr val="FF0000"/>
                </a:solidFill>
                <a:latin typeface="黑体" pitchFamily="2" charset="-122"/>
                <a:ea typeface="黑体" pitchFamily="2" charset="-122"/>
              </a:rPr>
              <a:t>     判断直线</a:t>
            </a:r>
            <a:r>
              <a:rPr lang="en-US" altLang="zh-CN" sz="4000" b="1">
                <a:solidFill>
                  <a:srgbClr val="FF0000"/>
                </a:solidFill>
                <a:latin typeface="黑体" pitchFamily="2" charset="-122"/>
                <a:ea typeface="黑体" pitchFamily="2" charset="-122"/>
              </a:rPr>
              <a:t>MN</a:t>
            </a:r>
            <a:r>
              <a:rPr lang="zh-CN" altLang="en-US" sz="4000" b="1">
                <a:solidFill>
                  <a:srgbClr val="FF0000"/>
                </a:solidFill>
                <a:latin typeface="黑体" pitchFamily="2" charset="-122"/>
                <a:ea typeface="黑体" pitchFamily="2" charset="-122"/>
              </a:rPr>
              <a:t>是否垂直于定平面。</a:t>
            </a:r>
          </a:p>
        </p:txBody>
      </p:sp>
      <p:sp>
        <p:nvSpPr>
          <p:cNvPr id="403499" name="Text Box 43"/>
          <p:cNvSpPr txBox="1">
            <a:spLocks noChangeArrowheads="1"/>
          </p:cNvSpPr>
          <p:nvPr/>
        </p:nvSpPr>
        <p:spPr bwMode="auto">
          <a:xfrm>
            <a:off x="4535488" y="5949950"/>
            <a:ext cx="4608512"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lgn="ctr">
              <a:spcBef>
                <a:spcPct val="50000"/>
              </a:spcBef>
              <a:buFontTx/>
              <a:buNone/>
            </a:pPr>
            <a:r>
              <a:rPr lang="zh-CN" altLang="en-US" sz="4000" b="1">
                <a:solidFill>
                  <a:srgbClr val="FF0000"/>
                </a:solidFill>
                <a:ea typeface="黑体" pitchFamily="2" charset="-122"/>
              </a:rPr>
              <a:t>直线不垂直于平面</a:t>
            </a:r>
          </a:p>
        </p:txBody>
      </p:sp>
      <p:grpSp>
        <p:nvGrpSpPr>
          <p:cNvPr id="403583" name="Group 127"/>
          <p:cNvGrpSpPr>
            <a:grpSpLocks/>
          </p:cNvGrpSpPr>
          <p:nvPr/>
        </p:nvGrpSpPr>
        <p:grpSpPr bwMode="auto">
          <a:xfrm>
            <a:off x="1116013" y="1341438"/>
            <a:ext cx="5284787" cy="5149850"/>
            <a:chOff x="1184" y="845"/>
            <a:chExt cx="3329" cy="3244"/>
          </a:xfrm>
        </p:grpSpPr>
        <p:sp>
          <p:nvSpPr>
            <p:cNvPr id="121894" name="Line 128"/>
            <p:cNvSpPr>
              <a:spLocks noChangeShapeType="1"/>
            </p:cNvSpPr>
            <p:nvPr/>
          </p:nvSpPr>
          <p:spPr bwMode="auto">
            <a:xfrm>
              <a:off x="1184" y="2757"/>
              <a:ext cx="332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1895" name="Group 129"/>
            <p:cNvGrpSpPr>
              <a:grpSpLocks/>
            </p:cNvGrpSpPr>
            <p:nvPr/>
          </p:nvGrpSpPr>
          <p:grpSpPr bwMode="auto">
            <a:xfrm>
              <a:off x="1361" y="845"/>
              <a:ext cx="3019" cy="3244"/>
              <a:chOff x="1361" y="845"/>
              <a:chExt cx="3019" cy="3244"/>
            </a:xfrm>
          </p:grpSpPr>
          <p:sp>
            <p:nvSpPr>
              <p:cNvPr id="121896" name="Line 130"/>
              <p:cNvSpPr>
                <a:spLocks noChangeShapeType="1"/>
              </p:cNvSpPr>
              <p:nvPr/>
            </p:nvSpPr>
            <p:spPr bwMode="auto">
              <a:xfrm>
                <a:off x="1497" y="3280"/>
                <a:ext cx="1060"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97" name="Line 131"/>
              <p:cNvSpPr>
                <a:spLocks noChangeShapeType="1"/>
              </p:cNvSpPr>
              <p:nvPr/>
            </p:nvSpPr>
            <p:spPr bwMode="auto">
              <a:xfrm>
                <a:off x="2083" y="3870"/>
                <a:ext cx="1063"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98" name="Line 132"/>
              <p:cNvSpPr>
                <a:spLocks noChangeShapeType="1"/>
              </p:cNvSpPr>
              <p:nvPr/>
            </p:nvSpPr>
            <p:spPr bwMode="auto">
              <a:xfrm flipV="1">
                <a:off x="1497" y="1066"/>
                <a:ext cx="1060" cy="126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99" name="Line 133"/>
              <p:cNvSpPr>
                <a:spLocks noChangeShapeType="1"/>
              </p:cNvSpPr>
              <p:nvPr/>
            </p:nvSpPr>
            <p:spPr bwMode="auto">
              <a:xfrm flipV="1">
                <a:off x="2083" y="1066"/>
                <a:ext cx="1063" cy="1268"/>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00" name="Line 134"/>
              <p:cNvSpPr>
                <a:spLocks noChangeShapeType="1"/>
              </p:cNvSpPr>
              <p:nvPr/>
            </p:nvSpPr>
            <p:spPr bwMode="auto">
              <a:xfrm flipH="1" flipV="1">
                <a:off x="3326" y="1656"/>
                <a:ext cx="855" cy="71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01" name="Line 135"/>
              <p:cNvSpPr>
                <a:spLocks noChangeShapeType="1"/>
              </p:cNvSpPr>
              <p:nvPr/>
            </p:nvSpPr>
            <p:spPr bwMode="auto">
              <a:xfrm>
                <a:off x="4181" y="2373"/>
                <a:ext cx="0" cy="120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02" name="Line 136"/>
              <p:cNvSpPr>
                <a:spLocks noChangeShapeType="1"/>
              </p:cNvSpPr>
              <p:nvPr/>
            </p:nvSpPr>
            <p:spPr bwMode="auto">
              <a:xfrm flipH="1" flipV="1">
                <a:off x="3326" y="3352"/>
                <a:ext cx="855" cy="23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03" name="Line 137"/>
              <p:cNvSpPr>
                <a:spLocks noChangeShapeType="1"/>
              </p:cNvSpPr>
              <p:nvPr/>
            </p:nvSpPr>
            <p:spPr bwMode="auto">
              <a:xfrm flipV="1">
                <a:off x="3326" y="1656"/>
                <a:ext cx="0" cy="169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04" name="Freeform 138"/>
              <p:cNvSpPr>
                <a:spLocks/>
              </p:cNvSpPr>
              <p:nvPr/>
            </p:nvSpPr>
            <p:spPr bwMode="auto">
              <a:xfrm>
                <a:off x="2529" y="3189"/>
                <a:ext cx="8" cy="22"/>
              </a:xfrm>
              <a:custGeom>
                <a:avLst/>
                <a:gdLst>
                  <a:gd name="T0" fmla="*/ 0 w 17"/>
                  <a:gd name="T1" fmla="*/ 0 h 59"/>
                  <a:gd name="T2" fmla="*/ 0 w 17"/>
                  <a:gd name="T3" fmla="*/ 0 h 59"/>
                  <a:gd name="T4" fmla="*/ 0 w 17"/>
                  <a:gd name="T5" fmla="*/ 1 h 59"/>
                  <a:gd name="T6" fmla="*/ 0 w 17"/>
                  <a:gd name="T7" fmla="*/ 1 h 59"/>
                  <a:gd name="T8" fmla="*/ 0 w 17"/>
                  <a:gd name="T9" fmla="*/ 1 h 59"/>
                  <a:gd name="T10" fmla="*/ 0 w 17"/>
                  <a:gd name="T11" fmla="*/ 1 h 59"/>
                  <a:gd name="T12" fmla="*/ 0 w 17"/>
                  <a:gd name="T13" fmla="*/ 2 h 59"/>
                  <a:gd name="T14" fmla="*/ 0 w 17"/>
                  <a:gd name="T15" fmla="*/ 2 h 59"/>
                  <a:gd name="T16" fmla="*/ 1 w 17"/>
                  <a:gd name="T17" fmla="*/ 2 h 59"/>
                  <a:gd name="T18" fmla="*/ 1 w 17"/>
                  <a:gd name="T19" fmla="*/ 3 h 59"/>
                  <a:gd name="T20" fmla="*/ 1 w 17"/>
                  <a:gd name="T21" fmla="*/ 3 h 59"/>
                  <a:gd name="T22" fmla="*/ 2 w 17"/>
                  <a:gd name="T23" fmla="*/ 3 h 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7" h="59">
                    <a:moveTo>
                      <a:pt x="2" y="0"/>
                    </a:moveTo>
                    <a:lnTo>
                      <a:pt x="1" y="8"/>
                    </a:lnTo>
                    <a:lnTo>
                      <a:pt x="0" y="16"/>
                    </a:lnTo>
                    <a:lnTo>
                      <a:pt x="0" y="24"/>
                    </a:lnTo>
                    <a:lnTo>
                      <a:pt x="1" y="28"/>
                    </a:lnTo>
                    <a:lnTo>
                      <a:pt x="2" y="32"/>
                    </a:lnTo>
                    <a:lnTo>
                      <a:pt x="3" y="35"/>
                    </a:lnTo>
                    <a:lnTo>
                      <a:pt x="4" y="39"/>
                    </a:lnTo>
                    <a:lnTo>
                      <a:pt x="8" y="46"/>
                    </a:lnTo>
                    <a:lnTo>
                      <a:pt x="12" y="52"/>
                    </a:lnTo>
                    <a:lnTo>
                      <a:pt x="15" y="56"/>
                    </a:lnTo>
                    <a:lnTo>
                      <a:pt x="17"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05" name="Freeform 139"/>
              <p:cNvSpPr>
                <a:spLocks/>
              </p:cNvSpPr>
              <p:nvPr/>
            </p:nvSpPr>
            <p:spPr bwMode="auto">
              <a:xfrm>
                <a:off x="2479" y="3101"/>
                <a:ext cx="72" cy="110"/>
              </a:xfrm>
              <a:custGeom>
                <a:avLst/>
                <a:gdLst>
                  <a:gd name="T0" fmla="*/ 12 w 179"/>
                  <a:gd name="T1" fmla="*/ 2 h 282"/>
                  <a:gd name="T2" fmla="*/ 12 w 179"/>
                  <a:gd name="T3" fmla="*/ 1 h 282"/>
                  <a:gd name="T4" fmla="*/ 11 w 179"/>
                  <a:gd name="T5" fmla="*/ 0 h 282"/>
                  <a:gd name="T6" fmla="*/ 11 w 179"/>
                  <a:gd name="T7" fmla="*/ 0 h 282"/>
                  <a:gd name="T8" fmla="*/ 11 w 179"/>
                  <a:gd name="T9" fmla="*/ 0 h 282"/>
                  <a:gd name="T10" fmla="*/ 10 w 179"/>
                  <a:gd name="T11" fmla="*/ 0 h 282"/>
                  <a:gd name="T12" fmla="*/ 9 w 179"/>
                  <a:gd name="T13" fmla="*/ 0 h 282"/>
                  <a:gd name="T14" fmla="*/ 7 w 179"/>
                  <a:gd name="T15" fmla="*/ 0 h 282"/>
                  <a:gd name="T16" fmla="*/ 6 w 179"/>
                  <a:gd name="T17" fmla="*/ 0 h 282"/>
                  <a:gd name="T18" fmla="*/ 6 w 179"/>
                  <a:gd name="T19" fmla="*/ 0 h 282"/>
                  <a:gd name="T20" fmla="*/ 5 w 179"/>
                  <a:gd name="T21" fmla="*/ 1 h 282"/>
                  <a:gd name="T22" fmla="*/ 4 w 179"/>
                  <a:gd name="T23" fmla="*/ 2 h 282"/>
                  <a:gd name="T24" fmla="*/ 4 w 179"/>
                  <a:gd name="T25" fmla="*/ 2 h 282"/>
                  <a:gd name="T26" fmla="*/ 2 w 179"/>
                  <a:gd name="T27" fmla="*/ 4 h 282"/>
                  <a:gd name="T28" fmla="*/ 2 w 179"/>
                  <a:gd name="T29" fmla="*/ 5 h 282"/>
                  <a:gd name="T30" fmla="*/ 1 w 179"/>
                  <a:gd name="T31" fmla="*/ 9 h 282"/>
                  <a:gd name="T32" fmla="*/ 0 w 179"/>
                  <a:gd name="T33" fmla="*/ 12 h 282"/>
                  <a:gd name="T34" fmla="*/ 0 w 179"/>
                  <a:gd name="T35" fmla="*/ 13 h 282"/>
                  <a:gd name="T36" fmla="*/ 0 w 179"/>
                  <a:gd name="T37" fmla="*/ 14 h 282"/>
                  <a:gd name="T38" fmla="*/ 0 w 179"/>
                  <a:gd name="T39" fmla="*/ 14 h 282"/>
                  <a:gd name="T40" fmla="*/ 0 w 179"/>
                  <a:gd name="T41" fmla="*/ 15 h 282"/>
                  <a:gd name="T42" fmla="*/ 0 w 179"/>
                  <a:gd name="T43" fmla="*/ 16 h 282"/>
                  <a:gd name="T44" fmla="*/ 1 w 179"/>
                  <a:gd name="T45" fmla="*/ 16 h 282"/>
                  <a:gd name="T46" fmla="*/ 2 w 179"/>
                  <a:gd name="T47" fmla="*/ 16 h 282"/>
                  <a:gd name="T48" fmla="*/ 2 w 179"/>
                  <a:gd name="T49" fmla="*/ 17 h 282"/>
                  <a:gd name="T50" fmla="*/ 3 w 179"/>
                  <a:gd name="T51" fmla="*/ 17 h 282"/>
                  <a:gd name="T52" fmla="*/ 5 w 179"/>
                  <a:gd name="T53" fmla="*/ 17 h 282"/>
                  <a:gd name="T54" fmla="*/ 5 w 179"/>
                  <a:gd name="T55" fmla="*/ 17 h 282"/>
                  <a:gd name="T56" fmla="*/ 6 w 179"/>
                  <a:gd name="T57" fmla="*/ 16 h 282"/>
                  <a:gd name="T58" fmla="*/ 6 w 179"/>
                  <a:gd name="T59" fmla="*/ 16 h 282"/>
                  <a:gd name="T60" fmla="*/ 7 w 179"/>
                  <a:gd name="T61" fmla="*/ 16 h 282"/>
                  <a:gd name="T62" fmla="*/ 8 w 179"/>
                  <a:gd name="T63" fmla="*/ 15 h 282"/>
                  <a:gd name="T64" fmla="*/ 8 w 179"/>
                  <a:gd name="T65" fmla="*/ 14 h 282"/>
                  <a:gd name="T66" fmla="*/ 8 w 179"/>
                  <a:gd name="T67" fmla="*/ 13 h 282"/>
                  <a:gd name="T68" fmla="*/ 9 w 179"/>
                  <a:gd name="T69" fmla="*/ 10 h 282"/>
                  <a:gd name="T70" fmla="*/ 11 w 179"/>
                  <a:gd name="T71" fmla="*/ 5 h 282"/>
                  <a:gd name="T72" fmla="*/ 12 w 179"/>
                  <a:gd name="T73" fmla="*/ 2 h 2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79" h="282">
                    <a:moveTo>
                      <a:pt x="178" y="37"/>
                    </a:moveTo>
                    <a:lnTo>
                      <a:pt x="179" y="32"/>
                    </a:lnTo>
                    <a:lnTo>
                      <a:pt x="179" y="25"/>
                    </a:lnTo>
                    <a:lnTo>
                      <a:pt x="178" y="20"/>
                    </a:lnTo>
                    <a:lnTo>
                      <a:pt x="176" y="14"/>
                    </a:lnTo>
                    <a:lnTo>
                      <a:pt x="173" y="8"/>
                    </a:lnTo>
                    <a:lnTo>
                      <a:pt x="171" y="5"/>
                    </a:lnTo>
                    <a:lnTo>
                      <a:pt x="170" y="3"/>
                    </a:lnTo>
                    <a:lnTo>
                      <a:pt x="167" y="2"/>
                    </a:lnTo>
                    <a:lnTo>
                      <a:pt x="165" y="1"/>
                    </a:lnTo>
                    <a:lnTo>
                      <a:pt x="162" y="0"/>
                    </a:lnTo>
                    <a:lnTo>
                      <a:pt x="160" y="0"/>
                    </a:lnTo>
                    <a:lnTo>
                      <a:pt x="147" y="0"/>
                    </a:lnTo>
                    <a:lnTo>
                      <a:pt x="135" y="0"/>
                    </a:lnTo>
                    <a:lnTo>
                      <a:pt x="124" y="0"/>
                    </a:lnTo>
                    <a:lnTo>
                      <a:pt x="112" y="1"/>
                    </a:lnTo>
                    <a:lnTo>
                      <a:pt x="107" y="2"/>
                    </a:lnTo>
                    <a:lnTo>
                      <a:pt x="100" y="3"/>
                    </a:lnTo>
                    <a:lnTo>
                      <a:pt x="95" y="5"/>
                    </a:lnTo>
                    <a:lnTo>
                      <a:pt x="90" y="7"/>
                    </a:lnTo>
                    <a:lnTo>
                      <a:pt x="84" y="10"/>
                    </a:lnTo>
                    <a:lnTo>
                      <a:pt x="80" y="14"/>
                    </a:lnTo>
                    <a:lnTo>
                      <a:pt x="71" y="21"/>
                    </a:lnTo>
                    <a:lnTo>
                      <a:pt x="62" y="29"/>
                    </a:lnTo>
                    <a:lnTo>
                      <a:pt x="59" y="34"/>
                    </a:lnTo>
                    <a:lnTo>
                      <a:pt x="56" y="39"/>
                    </a:lnTo>
                    <a:lnTo>
                      <a:pt x="44" y="59"/>
                    </a:lnTo>
                    <a:lnTo>
                      <a:pt x="41" y="64"/>
                    </a:lnTo>
                    <a:lnTo>
                      <a:pt x="39" y="70"/>
                    </a:lnTo>
                    <a:lnTo>
                      <a:pt x="36" y="80"/>
                    </a:lnTo>
                    <a:lnTo>
                      <a:pt x="29" y="104"/>
                    </a:lnTo>
                    <a:lnTo>
                      <a:pt x="17" y="148"/>
                    </a:lnTo>
                    <a:lnTo>
                      <a:pt x="11" y="170"/>
                    </a:lnTo>
                    <a:lnTo>
                      <a:pt x="5" y="194"/>
                    </a:lnTo>
                    <a:lnTo>
                      <a:pt x="3" y="205"/>
                    </a:lnTo>
                    <a:lnTo>
                      <a:pt x="1" y="216"/>
                    </a:lnTo>
                    <a:lnTo>
                      <a:pt x="0" y="222"/>
                    </a:lnTo>
                    <a:lnTo>
                      <a:pt x="0" y="228"/>
                    </a:lnTo>
                    <a:lnTo>
                      <a:pt x="0" y="234"/>
                    </a:lnTo>
                    <a:lnTo>
                      <a:pt x="1" y="239"/>
                    </a:lnTo>
                    <a:lnTo>
                      <a:pt x="2" y="246"/>
                    </a:lnTo>
                    <a:lnTo>
                      <a:pt x="4" y="251"/>
                    </a:lnTo>
                    <a:lnTo>
                      <a:pt x="6" y="256"/>
                    </a:lnTo>
                    <a:lnTo>
                      <a:pt x="8" y="262"/>
                    </a:lnTo>
                    <a:lnTo>
                      <a:pt x="11" y="267"/>
                    </a:lnTo>
                    <a:lnTo>
                      <a:pt x="15" y="271"/>
                    </a:lnTo>
                    <a:lnTo>
                      <a:pt x="20" y="275"/>
                    </a:lnTo>
                    <a:lnTo>
                      <a:pt x="25" y="278"/>
                    </a:lnTo>
                    <a:lnTo>
                      <a:pt x="30" y="280"/>
                    </a:lnTo>
                    <a:lnTo>
                      <a:pt x="36" y="281"/>
                    </a:lnTo>
                    <a:lnTo>
                      <a:pt x="42" y="281"/>
                    </a:lnTo>
                    <a:lnTo>
                      <a:pt x="47" y="281"/>
                    </a:lnTo>
                    <a:lnTo>
                      <a:pt x="59" y="281"/>
                    </a:lnTo>
                    <a:lnTo>
                      <a:pt x="72" y="281"/>
                    </a:lnTo>
                    <a:lnTo>
                      <a:pt x="77" y="282"/>
                    </a:lnTo>
                    <a:lnTo>
                      <a:pt x="82" y="281"/>
                    </a:lnTo>
                    <a:lnTo>
                      <a:pt x="89" y="279"/>
                    </a:lnTo>
                    <a:lnTo>
                      <a:pt x="94" y="276"/>
                    </a:lnTo>
                    <a:lnTo>
                      <a:pt x="98" y="273"/>
                    </a:lnTo>
                    <a:lnTo>
                      <a:pt x="103" y="269"/>
                    </a:lnTo>
                    <a:lnTo>
                      <a:pt x="108" y="265"/>
                    </a:lnTo>
                    <a:lnTo>
                      <a:pt x="111" y="261"/>
                    </a:lnTo>
                    <a:lnTo>
                      <a:pt x="114" y="255"/>
                    </a:lnTo>
                    <a:lnTo>
                      <a:pt x="117" y="251"/>
                    </a:lnTo>
                    <a:lnTo>
                      <a:pt x="120" y="246"/>
                    </a:lnTo>
                    <a:lnTo>
                      <a:pt x="123" y="240"/>
                    </a:lnTo>
                    <a:lnTo>
                      <a:pt x="127" y="230"/>
                    </a:lnTo>
                    <a:lnTo>
                      <a:pt x="130" y="218"/>
                    </a:lnTo>
                    <a:lnTo>
                      <a:pt x="136" y="196"/>
                    </a:lnTo>
                    <a:lnTo>
                      <a:pt x="142" y="173"/>
                    </a:lnTo>
                    <a:lnTo>
                      <a:pt x="153" y="127"/>
                    </a:lnTo>
                    <a:lnTo>
                      <a:pt x="166" y="82"/>
                    </a:lnTo>
                    <a:lnTo>
                      <a:pt x="172" y="60"/>
                    </a:lnTo>
                    <a:lnTo>
                      <a:pt x="178"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06" name="Freeform 140"/>
              <p:cNvSpPr>
                <a:spLocks/>
              </p:cNvSpPr>
              <p:nvPr/>
            </p:nvSpPr>
            <p:spPr bwMode="auto">
              <a:xfrm>
                <a:off x="1383" y="3065"/>
                <a:ext cx="75" cy="168"/>
              </a:xfrm>
              <a:custGeom>
                <a:avLst/>
                <a:gdLst>
                  <a:gd name="T0" fmla="*/ 7 w 188"/>
                  <a:gd name="T1" fmla="*/ 0 h 422"/>
                  <a:gd name="T2" fmla="*/ 0 w 188"/>
                  <a:gd name="T3" fmla="*/ 27 h 422"/>
                  <a:gd name="T4" fmla="*/ 5 w 188"/>
                  <a:gd name="T5" fmla="*/ 27 h 422"/>
                  <a:gd name="T6" fmla="*/ 5 w 188"/>
                  <a:gd name="T7" fmla="*/ 27 h 422"/>
                  <a:gd name="T8" fmla="*/ 6 w 188"/>
                  <a:gd name="T9" fmla="*/ 26 h 422"/>
                  <a:gd name="T10" fmla="*/ 6 w 188"/>
                  <a:gd name="T11" fmla="*/ 26 h 422"/>
                  <a:gd name="T12" fmla="*/ 7 w 188"/>
                  <a:gd name="T13" fmla="*/ 26 h 422"/>
                  <a:gd name="T14" fmla="*/ 7 w 188"/>
                  <a:gd name="T15" fmla="*/ 25 h 422"/>
                  <a:gd name="T16" fmla="*/ 8 w 188"/>
                  <a:gd name="T17" fmla="*/ 25 h 422"/>
                  <a:gd name="T18" fmla="*/ 8 w 188"/>
                  <a:gd name="T19" fmla="*/ 25 h 422"/>
                  <a:gd name="T20" fmla="*/ 8 w 188"/>
                  <a:gd name="T21" fmla="*/ 24 h 422"/>
                  <a:gd name="T22" fmla="*/ 9 w 188"/>
                  <a:gd name="T23" fmla="*/ 23 h 422"/>
                  <a:gd name="T24" fmla="*/ 9 w 188"/>
                  <a:gd name="T25" fmla="*/ 23 h 422"/>
                  <a:gd name="T26" fmla="*/ 10 w 188"/>
                  <a:gd name="T27" fmla="*/ 22 h 422"/>
                  <a:gd name="T28" fmla="*/ 10 w 188"/>
                  <a:gd name="T29" fmla="*/ 21 h 422"/>
                  <a:gd name="T30" fmla="*/ 12 w 188"/>
                  <a:gd name="T31" fmla="*/ 14 h 422"/>
                  <a:gd name="T32" fmla="*/ 12 w 188"/>
                  <a:gd name="T33" fmla="*/ 13 h 422"/>
                  <a:gd name="T34" fmla="*/ 12 w 188"/>
                  <a:gd name="T35" fmla="*/ 13 h 422"/>
                  <a:gd name="T36" fmla="*/ 12 w 188"/>
                  <a:gd name="T37" fmla="*/ 12 h 422"/>
                  <a:gd name="T38" fmla="*/ 12 w 188"/>
                  <a:gd name="T39" fmla="*/ 12 h 422"/>
                  <a:gd name="T40" fmla="*/ 12 w 188"/>
                  <a:gd name="T41" fmla="*/ 11 h 422"/>
                  <a:gd name="T42" fmla="*/ 12 w 188"/>
                  <a:gd name="T43" fmla="*/ 10 h 422"/>
                  <a:gd name="T44" fmla="*/ 11 w 188"/>
                  <a:gd name="T45" fmla="*/ 10 h 422"/>
                  <a:gd name="T46" fmla="*/ 11 w 188"/>
                  <a:gd name="T47" fmla="*/ 10 h 422"/>
                  <a:gd name="T48" fmla="*/ 11 w 188"/>
                  <a:gd name="T49" fmla="*/ 9 h 422"/>
                  <a:gd name="T50" fmla="*/ 10 w 188"/>
                  <a:gd name="T51" fmla="*/ 9 h 422"/>
                  <a:gd name="T52" fmla="*/ 10 w 188"/>
                  <a:gd name="T53" fmla="*/ 9 h 422"/>
                  <a:gd name="T54" fmla="*/ 10 w 188"/>
                  <a:gd name="T55" fmla="*/ 9 h 422"/>
                  <a:gd name="T56" fmla="*/ 5 w 188"/>
                  <a:gd name="T57" fmla="*/ 9 h 42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88" h="422">
                    <a:moveTo>
                      <a:pt x="113" y="0"/>
                    </a:moveTo>
                    <a:lnTo>
                      <a:pt x="0" y="422"/>
                    </a:lnTo>
                    <a:lnTo>
                      <a:pt x="74" y="422"/>
                    </a:lnTo>
                    <a:lnTo>
                      <a:pt x="81" y="421"/>
                    </a:lnTo>
                    <a:lnTo>
                      <a:pt x="90" y="418"/>
                    </a:lnTo>
                    <a:lnTo>
                      <a:pt x="97" y="415"/>
                    </a:lnTo>
                    <a:lnTo>
                      <a:pt x="106" y="410"/>
                    </a:lnTo>
                    <a:lnTo>
                      <a:pt x="113" y="405"/>
                    </a:lnTo>
                    <a:lnTo>
                      <a:pt x="120" y="397"/>
                    </a:lnTo>
                    <a:lnTo>
                      <a:pt x="128" y="389"/>
                    </a:lnTo>
                    <a:lnTo>
                      <a:pt x="134" y="380"/>
                    </a:lnTo>
                    <a:lnTo>
                      <a:pt x="140" y="371"/>
                    </a:lnTo>
                    <a:lnTo>
                      <a:pt x="145" y="360"/>
                    </a:lnTo>
                    <a:lnTo>
                      <a:pt x="149" y="351"/>
                    </a:lnTo>
                    <a:lnTo>
                      <a:pt x="153" y="339"/>
                    </a:lnTo>
                    <a:lnTo>
                      <a:pt x="184" y="222"/>
                    </a:lnTo>
                    <a:lnTo>
                      <a:pt x="186" y="212"/>
                    </a:lnTo>
                    <a:lnTo>
                      <a:pt x="188" y="201"/>
                    </a:lnTo>
                    <a:lnTo>
                      <a:pt x="188" y="192"/>
                    </a:lnTo>
                    <a:lnTo>
                      <a:pt x="187" y="181"/>
                    </a:lnTo>
                    <a:lnTo>
                      <a:pt x="185" y="173"/>
                    </a:lnTo>
                    <a:lnTo>
                      <a:pt x="183" y="164"/>
                    </a:lnTo>
                    <a:lnTo>
                      <a:pt x="179" y="158"/>
                    </a:lnTo>
                    <a:lnTo>
                      <a:pt x="174" y="151"/>
                    </a:lnTo>
                    <a:lnTo>
                      <a:pt x="169" y="147"/>
                    </a:lnTo>
                    <a:lnTo>
                      <a:pt x="163" y="143"/>
                    </a:lnTo>
                    <a:lnTo>
                      <a:pt x="156" y="142"/>
                    </a:lnTo>
                    <a:lnTo>
                      <a:pt x="149" y="141"/>
                    </a:lnTo>
                    <a:lnTo>
                      <a:pt x="75"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07" name="Line 141"/>
              <p:cNvSpPr>
                <a:spLocks noChangeShapeType="1"/>
              </p:cNvSpPr>
              <p:nvPr/>
            </p:nvSpPr>
            <p:spPr bwMode="auto">
              <a:xfrm flipH="1">
                <a:off x="3154" y="4050"/>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08" name="Freeform 142"/>
              <p:cNvSpPr>
                <a:spLocks/>
              </p:cNvSpPr>
              <p:nvPr/>
            </p:nvSpPr>
            <p:spPr bwMode="auto">
              <a:xfrm>
                <a:off x="3138" y="4019"/>
                <a:ext cx="16" cy="31"/>
              </a:xfrm>
              <a:custGeom>
                <a:avLst/>
                <a:gdLst>
                  <a:gd name="T0" fmla="*/ 0 w 40"/>
                  <a:gd name="T1" fmla="*/ 0 h 82"/>
                  <a:gd name="T2" fmla="*/ 0 w 40"/>
                  <a:gd name="T3" fmla="*/ 1 h 82"/>
                  <a:gd name="T4" fmla="*/ 0 w 40"/>
                  <a:gd name="T5" fmla="*/ 1 h 82"/>
                  <a:gd name="T6" fmla="*/ 0 w 40"/>
                  <a:gd name="T7" fmla="*/ 2 h 82"/>
                  <a:gd name="T8" fmla="*/ 0 w 40"/>
                  <a:gd name="T9" fmla="*/ 2 h 82"/>
                  <a:gd name="T10" fmla="*/ 0 w 40"/>
                  <a:gd name="T11" fmla="*/ 3 h 82"/>
                  <a:gd name="T12" fmla="*/ 0 w 40"/>
                  <a:gd name="T13" fmla="*/ 3 h 82"/>
                  <a:gd name="T14" fmla="*/ 1 w 40"/>
                  <a:gd name="T15" fmla="*/ 3 h 82"/>
                  <a:gd name="T16" fmla="*/ 1 w 40"/>
                  <a:gd name="T17" fmla="*/ 4 h 82"/>
                  <a:gd name="T18" fmla="*/ 1 w 40"/>
                  <a:gd name="T19" fmla="*/ 4 h 82"/>
                  <a:gd name="T20" fmla="*/ 2 w 40"/>
                  <a:gd name="T21" fmla="*/ 4 h 82"/>
                  <a:gd name="T22" fmla="*/ 2 w 40"/>
                  <a:gd name="T23" fmla="*/ 5 h 82"/>
                  <a:gd name="T24" fmla="*/ 2 w 40"/>
                  <a:gd name="T25" fmla="*/ 5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82">
                    <a:moveTo>
                      <a:pt x="4" y="0"/>
                    </a:moveTo>
                    <a:lnTo>
                      <a:pt x="2" y="11"/>
                    </a:lnTo>
                    <a:lnTo>
                      <a:pt x="1" y="21"/>
                    </a:lnTo>
                    <a:lnTo>
                      <a:pt x="0" y="32"/>
                    </a:lnTo>
                    <a:lnTo>
                      <a:pt x="1" y="42"/>
                    </a:lnTo>
                    <a:lnTo>
                      <a:pt x="3" y="50"/>
                    </a:lnTo>
                    <a:lnTo>
                      <a:pt x="5" y="59"/>
                    </a:lnTo>
                    <a:lnTo>
                      <a:pt x="9" y="65"/>
                    </a:lnTo>
                    <a:lnTo>
                      <a:pt x="14" y="71"/>
                    </a:lnTo>
                    <a:lnTo>
                      <a:pt x="19" y="77"/>
                    </a:lnTo>
                    <a:lnTo>
                      <a:pt x="25" y="80"/>
                    </a:lnTo>
                    <a:lnTo>
                      <a:pt x="33" y="82"/>
                    </a:lnTo>
                    <a:lnTo>
                      <a:pt x="4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09" name="Line 143"/>
              <p:cNvSpPr>
                <a:spLocks noChangeShapeType="1"/>
              </p:cNvSpPr>
              <p:nvPr/>
            </p:nvSpPr>
            <p:spPr bwMode="auto">
              <a:xfrm flipV="1">
                <a:off x="3140" y="3972"/>
                <a:ext cx="12"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10" name="Freeform 144"/>
              <p:cNvSpPr>
                <a:spLocks/>
              </p:cNvSpPr>
              <p:nvPr/>
            </p:nvSpPr>
            <p:spPr bwMode="auto">
              <a:xfrm>
                <a:off x="3152" y="3939"/>
                <a:ext cx="33" cy="33"/>
              </a:xfrm>
              <a:custGeom>
                <a:avLst/>
                <a:gdLst>
                  <a:gd name="T0" fmla="*/ 6 w 78"/>
                  <a:gd name="T1" fmla="*/ 0 h 82"/>
                  <a:gd name="T2" fmla="*/ 6 w 78"/>
                  <a:gd name="T3" fmla="*/ 0 h 82"/>
                  <a:gd name="T4" fmla="*/ 5 w 78"/>
                  <a:gd name="T5" fmla="*/ 0 h 82"/>
                  <a:gd name="T6" fmla="*/ 4 w 78"/>
                  <a:gd name="T7" fmla="*/ 0 h 82"/>
                  <a:gd name="T8" fmla="*/ 3 w 78"/>
                  <a:gd name="T9" fmla="*/ 1 h 82"/>
                  <a:gd name="T10" fmla="*/ 3 w 78"/>
                  <a:gd name="T11" fmla="*/ 1 h 82"/>
                  <a:gd name="T12" fmla="*/ 3 w 78"/>
                  <a:gd name="T13" fmla="*/ 2 h 82"/>
                  <a:gd name="T14" fmla="*/ 2 w 78"/>
                  <a:gd name="T15" fmla="*/ 2 h 82"/>
                  <a:gd name="T16" fmla="*/ 1 w 78"/>
                  <a:gd name="T17" fmla="*/ 2 h 82"/>
                  <a:gd name="T18" fmla="*/ 1 w 78"/>
                  <a:gd name="T19" fmla="*/ 3 h 82"/>
                  <a:gd name="T20" fmla="*/ 0 w 78"/>
                  <a:gd name="T21" fmla="*/ 4 h 82"/>
                  <a:gd name="T22" fmla="*/ 0 w 78"/>
                  <a:gd name="T23" fmla="*/ 5 h 82"/>
                  <a:gd name="T24" fmla="*/ 0 w 78"/>
                  <a:gd name="T25" fmla="*/ 5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82">
                    <a:moveTo>
                      <a:pt x="78" y="0"/>
                    </a:moveTo>
                    <a:lnTo>
                      <a:pt x="71" y="0"/>
                    </a:lnTo>
                    <a:lnTo>
                      <a:pt x="63" y="2"/>
                    </a:lnTo>
                    <a:lnTo>
                      <a:pt x="55" y="5"/>
                    </a:lnTo>
                    <a:lnTo>
                      <a:pt x="48" y="11"/>
                    </a:lnTo>
                    <a:lnTo>
                      <a:pt x="39" y="17"/>
                    </a:lnTo>
                    <a:lnTo>
                      <a:pt x="32" y="23"/>
                    </a:lnTo>
                    <a:lnTo>
                      <a:pt x="24" y="32"/>
                    </a:lnTo>
                    <a:lnTo>
                      <a:pt x="18" y="40"/>
                    </a:lnTo>
                    <a:lnTo>
                      <a:pt x="13" y="50"/>
                    </a:lnTo>
                    <a:lnTo>
                      <a:pt x="7" y="60"/>
                    </a:lnTo>
                    <a:lnTo>
                      <a:pt x="3" y="71"/>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11" name="Line 145"/>
              <p:cNvSpPr>
                <a:spLocks noChangeShapeType="1"/>
              </p:cNvSpPr>
              <p:nvPr/>
            </p:nvSpPr>
            <p:spPr bwMode="auto">
              <a:xfrm>
                <a:off x="3185" y="3939"/>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12" name="Freeform 146"/>
              <p:cNvSpPr>
                <a:spLocks/>
              </p:cNvSpPr>
              <p:nvPr/>
            </p:nvSpPr>
            <p:spPr bwMode="auto">
              <a:xfrm>
                <a:off x="2067" y="3922"/>
                <a:ext cx="74" cy="167"/>
              </a:xfrm>
              <a:custGeom>
                <a:avLst/>
                <a:gdLst>
                  <a:gd name="T0" fmla="*/ 11 w 187"/>
                  <a:gd name="T1" fmla="*/ 0 h 421"/>
                  <a:gd name="T2" fmla="*/ 5 w 187"/>
                  <a:gd name="T3" fmla="*/ 26 h 421"/>
                  <a:gd name="T4" fmla="*/ 0 w 187"/>
                  <a:gd name="T5" fmla="*/ 26 h 421"/>
                  <a:gd name="T6" fmla="*/ 0 60000 65536"/>
                  <a:gd name="T7" fmla="*/ 0 60000 65536"/>
                  <a:gd name="T8" fmla="*/ 0 60000 65536"/>
                </a:gdLst>
                <a:ahLst/>
                <a:cxnLst>
                  <a:cxn ang="T6">
                    <a:pos x="T0" y="T1"/>
                  </a:cxn>
                  <a:cxn ang="T7">
                    <a:pos x="T2" y="T3"/>
                  </a:cxn>
                  <a:cxn ang="T8">
                    <a:pos x="T4" y="T5"/>
                  </a:cxn>
                </a:cxnLst>
                <a:rect l="0" t="0" r="r" b="b"/>
                <a:pathLst>
                  <a:path w="187" h="421">
                    <a:moveTo>
                      <a:pt x="187" y="0"/>
                    </a:moveTo>
                    <a:lnTo>
                      <a:pt x="75" y="421"/>
                    </a:lnTo>
                    <a:lnTo>
                      <a:pt x="0" y="4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13" name="Freeform 147"/>
              <p:cNvSpPr>
                <a:spLocks/>
              </p:cNvSpPr>
              <p:nvPr/>
            </p:nvSpPr>
            <p:spPr bwMode="auto">
              <a:xfrm>
                <a:off x="2050" y="4058"/>
                <a:ext cx="17" cy="31"/>
              </a:xfrm>
              <a:custGeom>
                <a:avLst/>
                <a:gdLst>
                  <a:gd name="T0" fmla="*/ 0 w 39"/>
                  <a:gd name="T1" fmla="*/ 0 h 82"/>
                  <a:gd name="T2" fmla="*/ 0 w 39"/>
                  <a:gd name="T3" fmla="*/ 1 h 82"/>
                  <a:gd name="T4" fmla="*/ 0 w 39"/>
                  <a:gd name="T5" fmla="*/ 1 h 82"/>
                  <a:gd name="T6" fmla="*/ 0 w 39"/>
                  <a:gd name="T7" fmla="*/ 2 h 82"/>
                  <a:gd name="T8" fmla="*/ 0 w 39"/>
                  <a:gd name="T9" fmla="*/ 2 h 82"/>
                  <a:gd name="T10" fmla="*/ 0 w 39"/>
                  <a:gd name="T11" fmla="*/ 3 h 82"/>
                  <a:gd name="T12" fmla="*/ 0 w 39"/>
                  <a:gd name="T13" fmla="*/ 3 h 82"/>
                  <a:gd name="T14" fmla="*/ 1 w 39"/>
                  <a:gd name="T15" fmla="*/ 3 h 82"/>
                  <a:gd name="T16" fmla="*/ 1 w 39"/>
                  <a:gd name="T17" fmla="*/ 4 h 82"/>
                  <a:gd name="T18" fmla="*/ 1 w 39"/>
                  <a:gd name="T19" fmla="*/ 4 h 82"/>
                  <a:gd name="T20" fmla="*/ 2 w 39"/>
                  <a:gd name="T21" fmla="*/ 4 h 82"/>
                  <a:gd name="T22" fmla="*/ 3 w 39"/>
                  <a:gd name="T23" fmla="*/ 5 h 82"/>
                  <a:gd name="T24" fmla="*/ 3 w 39"/>
                  <a:gd name="T25" fmla="*/ 5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82">
                    <a:moveTo>
                      <a:pt x="4" y="0"/>
                    </a:moveTo>
                    <a:lnTo>
                      <a:pt x="2" y="10"/>
                    </a:lnTo>
                    <a:lnTo>
                      <a:pt x="0" y="21"/>
                    </a:lnTo>
                    <a:lnTo>
                      <a:pt x="0" y="32"/>
                    </a:lnTo>
                    <a:lnTo>
                      <a:pt x="1" y="41"/>
                    </a:lnTo>
                    <a:lnTo>
                      <a:pt x="3" y="50"/>
                    </a:lnTo>
                    <a:lnTo>
                      <a:pt x="6" y="58"/>
                    </a:lnTo>
                    <a:lnTo>
                      <a:pt x="10" y="66"/>
                    </a:lnTo>
                    <a:lnTo>
                      <a:pt x="14" y="71"/>
                    </a:lnTo>
                    <a:lnTo>
                      <a:pt x="19" y="76"/>
                    </a:lnTo>
                    <a:lnTo>
                      <a:pt x="26" y="79"/>
                    </a:lnTo>
                    <a:lnTo>
                      <a:pt x="32" y="81"/>
                    </a:lnTo>
                    <a:lnTo>
                      <a:pt x="39"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14" name="Line 148"/>
              <p:cNvSpPr>
                <a:spLocks noChangeShapeType="1"/>
              </p:cNvSpPr>
              <p:nvPr/>
            </p:nvSpPr>
            <p:spPr bwMode="auto">
              <a:xfrm flipV="1">
                <a:off x="2053" y="4011"/>
                <a:ext cx="1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15" name="Freeform 149"/>
              <p:cNvSpPr>
                <a:spLocks/>
              </p:cNvSpPr>
              <p:nvPr/>
            </p:nvSpPr>
            <p:spPr bwMode="auto">
              <a:xfrm>
                <a:off x="2064" y="3978"/>
                <a:ext cx="33" cy="33"/>
              </a:xfrm>
              <a:custGeom>
                <a:avLst/>
                <a:gdLst>
                  <a:gd name="T0" fmla="*/ 6 w 80"/>
                  <a:gd name="T1" fmla="*/ 0 h 81"/>
                  <a:gd name="T2" fmla="*/ 5 w 80"/>
                  <a:gd name="T3" fmla="*/ 0 h 81"/>
                  <a:gd name="T4" fmla="*/ 5 w 80"/>
                  <a:gd name="T5" fmla="*/ 0 h 81"/>
                  <a:gd name="T6" fmla="*/ 4 w 80"/>
                  <a:gd name="T7" fmla="*/ 0 h 81"/>
                  <a:gd name="T8" fmla="*/ 3 w 80"/>
                  <a:gd name="T9" fmla="*/ 1 h 81"/>
                  <a:gd name="T10" fmla="*/ 3 w 80"/>
                  <a:gd name="T11" fmla="*/ 1 h 81"/>
                  <a:gd name="T12" fmla="*/ 2 w 80"/>
                  <a:gd name="T13" fmla="*/ 2 h 81"/>
                  <a:gd name="T14" fmla="*/ 2 w 80"/>
                  <a:gd name="T15" fmla="*/ 2 h 81"/>
                  <a:gd name="T16" fmla="*/ 1 w 80"/>
                  <a:gd name="T17" fmla="*/ 3 h 81"/>
                  <a:gd name="T18" fmla="*/ 1 w 80"/>
                  <a:gd name="T19" fmla="*/ 3 h 81"/>
                  <a:gd name="T20" fmla="*/ 1 w 80"/>
                  <a:gd name="T21" fmla="*/ 4 h 81"/>
                  <a:gd name="T22" fmla="*/ 0 w 80"/>
                  <a:gd name="T23" fmla="*/ 5 h 81"/>
                  <a:gd name="T24" fmla="*/ 0 w 80"/>
                  <a:gd name="T25" fmla="*/ 5 h 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0" h="81">
                    <a:moveTo>
                      <a:pt x="80" y="0"/>
                    </a:moveTo>
                    <a:lnTo>
                      <a:pt x="72" y="0"/>
                    </a:lnTo>
                    <a:lnTo>
                      <a:pt x="64" y="2"/>
                    </a:lnTo>
                    <a:lnTo>
                      <a:pt x="56" y="6"/>
                    </a:lnTo>
                    <a:lnTo>
                      <a:pt x="48" y="10"/>
                    </a:lnTo>
                    <a:lnTo>
                      <a:pt x="41" y="17"/>
                    </a:lnTo>
                    <a:lnTo>
                      <a:pt x="33" y="23"/>
                    </a:lnTo>
                    <a:lnTo>
                      <a:pt x="26" y="31"/>
                    </a:lnTo>
                    <a:lnTo>
                      <a:pt x="19" y="40"/>
                    </a:lnTo>
                    <a:lnTo>
                      <a:pt x="14" y="49"/>
                    </a:lnTo>
                    <a:lnTo>
                      <a:pt x="9" y="60"/>
                    </a:lnTo>
                    <a:lnTo>
                      <a:pt x="4" y="71"/>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16" name="Line 150"/>
              <p:cNvSpPr>
                <a:spLocks noChangeShapeType="1"/>
              </p:cNvSpPr>
              <p:nvPr/>
            </p:nvSpPr>
            <p:spPr bwMode="auto">
              <a:xfrm>
                <a:off x="2097" y="3978"/>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17" name="Freeform 151"/>
              <p:cNvSpPr>
                <a:spLocks/>
              </p:cNvSpPr>
              <p:nvPr/>
            </p:nvSpPr>
            <p:spPr bwMode="auto">
              <a:xfrm>
                <a:off x="3171" y="3361"/>
                <a:ext cx="83" cy="110"/>
              </a:xfrm>
              <a:custGeom>
                <a:avLst/>
                <a:gdLst>
                  <a:gd name="T0" fmla="*/ 0 w 214"/>
                  <a:gd name="T1" fmla="*/ 17 h 281"/>
                  <a:gd name="T2" fmla="*/ 4 w 214"/>
                  <a:gd name="T3" fmla="*/ 0 h 281"/>
                  <a:gd name="T4" fmla="*/ 12 w 214"/>
                  <a:gd name="T5" fmla="*/ 0 h 281"/>
                  <a:gd name="T6" fmla="*/ 0 60000 65536"/>
                  <a:gd name="T7" fmla="*/ 0 60000 65536"/>
                  <a:gd name="T8" fmla="*/ 0 60000 65536"/>
                </a:gdLst>
                <a:ahLst/>
                <a:cxnLst>
                  <a:cxn ang="T6">
                    <a:pos x="T0" y="T1"/>
                  </a:cxn>
                  <a:cxn ang="T7">
                    <a:pos x="T2" y="T3"/>
                  </a:cxn>
                  <a:cxn ang="T8">
                    <a:pos x="T4" y="T5"/>
                  </a:cxn>
                </a:cxnLst>
                <a:rect l="0" t="0" r="r" b="b"/>
                <a:pathLst>
                  <a:path w="214" h="281">
                    <a:moveTo>
                      <a:pt x="0" y="281"/>
                    </a:moveTo>
                    <a:lnTo>
                      <a:pt x="76" y="0"/>
                    </a:lnTo>
                    <a:lnTo>
                      <a:pt x="2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18" name="Freeform 152"/>
              <p:cNvSpPr>
                <a:spLocks/>
              </p:cNvSpPr>
              <p:nvPr/>
            </p:nvSpPr>
            <p:spPr bwMode="auto">
              <a:xfrm>
                <a:off x="3254" y="3361"/>
                <a:ext cx="17" cy="33"/>
              </a:xfrm>
              <a:custGeom>
                <a:avLst/>
                <a:gdLst>
                  <a:gd name="T0" fmla="*/ 3 w 40"/>
                  <a:gd name="T1" fmla="*/ 5 h 82"/>
                  <a:gd name="T2" fmla="*/ 3 w 40"/>
                  <a:gd name="T3" fmla="*/ 5 h 82"/>
                  <a:gd name="T4" fmla="*/ 3 w 40"/>
                  <a:gd name="T5" fmla="*/ 4 h 82"/>
                  <a:gd name="T6" fmla="*/ 3 w 40"/>
                  <a:gd name="T7" fmla="*/ 3 h 82"/>
                  <a:gd name="T8" fmla="*/ 3 w 40"/>
                  <a:gd name="T9" fmla="*/ 3 h 82"/>
                  <a:gd name="T10" fmla="*/ 3 w 40"/>
                  <a:gd name="T11" fmla="*/ 2 h 82"/>
                  <a:gd name="T12" fmla="*/ 3 w 40"/>
                  <a:gd name="T13" fmla="*/ 2 h 82"/>
                  <a:gd name="T14" fmla="*/ 3 w 40"/>
                  <a:gd name="T15" fmla="*/ 1 h 82"/>
                  <a:gd name="T16" fmla="*/ 2 w 40"/>
                  <a:gd name="T17" fmla="*/ 1 h 82"/>
                  <a:gd name="T18" fmla="*/ 2 w 40"/>
                  <a:gd name="T19" fmla="*/ 0 h 82"/>
                  <a:gd name="T20" fmla="*/ 1 w 40"/>
                  <a:gd name="T21" fmla="*/ 0 h 82"/>
                  <a:gd name="T22" fmla="*/ 0 w 40"/>
                  <a:gd name="T23" fmla="*/ 0 h 82"/>
                  <a:gd name="T24" fmla="*/ 0 w 40"/>
                  <a:gd name="T25" fmla="*/ 0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82">
                    <a:moveTo>
                      <a:pt x="36" y="82"/>
                    </a:moveTo>
                    <a:lnTo>
                      <a:pt x="39" y="71"/>
                    </a:lnTo>
                    <a:lnTo>
                      <a:pt x="40" y="60"/>
                    </a:lnTo>
                    <a:lnTo>
                      <a:pt x="40" y="51"/>
                    </a:lnTo>
                    <a:lnTo>
                      <a:pt x="40" y="41"/>
                    </a:lnTo>
                    <a:lnTo>
                      <a:pt x="38" y="32"/>
                    </a:lnTo>
                    <a:lnTo>
                      <a:pt x="34" y="24"/>
                    </a:lnTo>
                    <a:lnTo>
                      <a:pt x="31" y="17"/>
                    </a:lnTo>
                    <a:lnTo>
                      <a:pt x="26" y="11"/>
                    </a:lnTo>
                    <a:lnTo>
                      <a:pt x="21" y="6"/>
                    </a:lnTo>
                    <a:lnTo>
                      <a:pt x="14" y="3"/>
                    </a:lnTo>
                    <a:lnTo>
                      <a:pt x="8"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19" name="Line 153"/>
              <p:cNvSpPr>
                <a:spLocks noChangeShapeType="1"/>
              </p:cNvSpPr>
              <p:nvPr/>
            </p:nvSpPr>
            <p:spPr bwMode="auto">
              <a:xfrm flipH="1">
                <a:off x="3248" y="3394"/>
                <a:ext cx="20"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20" name="Line 154"/>
              <p:cNvSpPr>
                <a:spLocks noChangeShapeType="1"/>
              </p:cNvSpPr>
              <p:nvPr/>
            </p:nvSpPr>
            <p:spPr bwMode="auto">
              <a:xfrm flipV="1">
                <a:off x="3210" y="3361"/>
                <a:ext cx="30" cy="1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21" name="Freeform 155"/>
              <p:cNvSpPr>
                <a:spLocks/>
              </p:cNvSpPr>
              <p:nvPr/>
            </p:nvSpPr>
            <p:spPr bwMode="auto">
              <a:xfrm>
                <a:off x="4220" y="3640"/>
                <a:ext cx="58" cy="111"/>
              </a:xfrm>
              <a:custGeom>
                <a:avLst/>
                <a:gdLst>
                  <a:gd name="T0" fmla="*/ 0 w 149"/>
                  <a:gd name="T1" fmla="*/ 17 h 281"/>
                  <a:gd name="T2" fmla="*/ 5 w 149"/>
                  <a:gd name="T3" fmla="*/ 0 h 281"/>
                  <a:gd name="T4" fmla="*/ 9 w 149"/>
                  <a:gd name="T5" fmla="*/ 0 h 281"/>
                  <a:gd name="T6" fmla="*/ 0 60000 65536"/>
                  <a:gd name="T7" fmla="*/ 0 60000 65536"/>
                  <a:gd name="T8" fmla="*/ 0 60000 65536"/>
                </a:gdLst>
                <a:ahLst/>
                <a:cxnLst>
                  <a:cxn ang="T6">
                    <a:pos x="T0" y="T1"/>
                  </a:cxn>
                  <a:cxn ang="T7">
                    <a:pos x="T2" y="T3"/>
                  </a:cxn>
                  <a:cxn ang="T8">
                    <a:pos x="T4" y="T5"/>
                  </a:cxn>
                </a:cxnLst>
                <a:rect l="0" t="0" r="r" b="b"/>
                <a:pathLst>
                  <a:path w="149" h="281">
                    <a:moveTo>
                      <a:pt x="0" y="281"/>
                    </a:moveTo>
                    <a:lnTo>
                      <a:pt x="76" y="0"/>
                    </a:lnTo>
                    <a:lnTo>
                      <a:pt x="149"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22" name="Freeform 156"/>
              <p:cNvSpPr>
                <a:spLocks/>
              </p:cNvSpPr>
              <p:nvPr/>
            </p:nvSpPr>
            <p:spPr bwMode="auto">
              <a:xfrm>
                <a:off x="4278" y="3640"/>
                <a:ext cx="14" cy="33"/>
              </a:xfrm>
              <a:custGeom>
                <a:avLst/>
                <a:gdLst>
                  <a:gd name="T0" fmla="*/ 2 w 39"/>
                  <a:gd name="T1" fmla="*/ 5 h 83"/>
                  <a:gd name="T2" fmla="*/ 2 w 39"/>
                  <a:gd name="T3" fmla="*/ 5 h 83"/>
                  <a:gd name="T4" fmla="*/ 2 w 39"/>
                  <a:gd name="T5" fmla="*/ 4 h 83"/>
                  <a:gd name="T6" fmla="*/ 2 w 39"/>
                  <a:gd name="T7" fmla="*/ 3 h 83"/>
                  <a:gd name="T8" fmla="*/ 2 w 39"/>
                  <a:gd name="T9" fmla="*/ 2 h 83"/>
                  <a:gd name="T10" fmla="*/ 2 w 39"/>
                  <a:gd name="T11" fmla="*/ 2 h 83"/>
                  <a:gd name="T12" fmla="*/ 1 w 39"/>
                  <a:gd name="T13" fmla="*/ 2 h 83"/>
                  <a:gd name="T14" fmla="*/ 1 w 39"/>
                  <a:gd name="T15" fmla="*/ 1 h 83"/>
                  <a:gd name="T16" fmla="*/ 1 w 39"/>
                  <a:gd name="T17" fmla="*/ 1 h 83"/>
                  <a:gd name="T18" fmla="*/ 1 w 39"/>
                  <a:gd name="T19" fmla="*/ 0 h 83"/>
                  <a:gd name="T20" fmla="*/ 1 w 39"/>
                  <a:gd name="T21" fmla="*/ 0 h 83"/>
                  <a:gd name="T22" fmla="*/ 0 w 39"/>
                  <a:gd name="T23" fmla="*/ 0 h 83"/>
                  <a:gd name="T24" fmla="*/ 0 w 39"/>
                  <a:gd name="T25" fmla="*/ 0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83">
                    <a:moveTo>
                      <a:pt x="35" y="83"/>
                    </a:moveTo>
                    <a:lnTo>
                      <a:pt x="38" y="72"/>
                    </a:lnTo>
                    <a:lnTo>
                      <a:pt x="39" y="61"/>
                    </a:lnTo>
                    <a:lnTo>
                      <a:pt x="39" y="51"/>
                    </a:lnTo>
                    <a:lnTo>
                      <a:pt x="38" y="41"/>
                    </a:lnTo>
                    <a:lnTo>
                      <a:pt x="37" y="33"/>
                    </a:lnTo>
                    <a:lnTo>
                      <a:pt x="34" y="24"/>
                    </a:lnTo>
                    <a:lnTo>
                      <a:pt x="30" y="17"/>
                    </a:lnTo>
                    <a:lnTo>
                      <a:pt x="25" y="12"/>
                    </a:lnTo>
                    <a:lnTo>
                      <a:pt x="20" y="6"/>
                    </a:lnTo>
                    <a:lnTo>
                      <a:pt x="13" y="3"/>
                    </a:lnTo>
                    <a:lnTo>
                      <a:pt x="7"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23" name="Line 157"/>
              <p:cNvSpPr>
                <a:spLocks noChangeShapeType="1"/>
              </p:cNvSpPr>
              <p:nvPr/>
            </p:nvSpPr>
            <p:spPr bwMode="auto">
              <a:xfrm flipH="1">
                <a:off x="4269" y="3673"/>
                <a:ext cx="23" cy="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24" name="Freeform 158"/>
              <p:cNvSpPr>
                <a:spLocks/>
              </p:cNvSpPr>
              <p:nvPr/>
            </p:nvSpPr>
            <p:spPr bwMode="auto">
              <a:xfrm>
                <a:off x="1361" y="2143"/>
                <a:ext cx="72" cy="166"/>
              </a:xfrm>
              <a:custGeom>
                <a:avLst/>
                <a:gdLst>
                  <a:gd name="T0" fmla="*/ 6 w 188"/>
                  <a:gd name="T1" fmla="*/ 0 h 422"/>
                  <a:gd name="T2" fmla="*/ 0 w 188"/>
                  <a:gd name="T3" fmla="*/ 26 h 422"/>
                  <a:gd name="T4" fmla="*/ 4 w 188"/>
                  <a:gd name="T5" fmla="*/ 26 h 422"/>
                  <a:gd name="T6" fmla="*/ 5 w 188"/>
                  <a:gd name="T7" fmla="*/ 26 h 422"/>
                  <a:gd name="T8" fmla="*/ 5 w 188"/>
                  <a:gd name="T9" fmla="*/ 26 h 422"/>
                  <a:gd name="T10" fmla="*/ 5 w 188"/>
                  <a:gd name="T11" fmla="*/ 26 h 422"/>
                  <a:gd name="T12" fmla="*/ 6 w 188"/>
                  <a:gd name="T13" fmla="*/ 25 h 422"/>
                  <a:gd name="T14" fmla="*/ 6 w 188"/>
                  <a:gd name="T15" fmla="*/ 25 h 422"/>
                  <a:gd name="T16" fmla="*/ 7 w 188"/>
                  <a:gd name="T17" fmla="*/ 24 h 422"/>
                  <a:gd name="T18" fmla="*/ 7 w 188"/>
                  <a:gd name="T19" fmla="*/ 24 h 422"/>
                  <a:gd name="T20" fmla="*/ 8 w 188"/>
                  <a:gd name="T21" fmla="*/ 23 h 422"/>
                  <a:gd name="T22" fmla="*/ 8 w 188"/>
                  <a:gd name="T23" fmla="*/ 22 h 422"/>
                  <a:gd name="T24" fmla="*/ 8 w 188"/>
                  <a:gd name="T25" fmla="*/ 22 h 422"/>
                  <a:gd name="T26" fmla="*/ 8 w 188"/>
                  <a:gd name="T27" fmla="*/ 21 h 422"/>
                  <a:gd name="T28" fmla="*/ 9 w 188"/>
                  <a:gd name="T29" fmla="*/ 21 h 422"/>
                  <a:gd name="T30" fmla="*/ 10 w 188"/>
                  <a:gd name="T31" fmla="*/ 14 h 422"/>
                  <a:gd name="T32" fmla="*/ 11 w 188"/>
                  <a:gd name="T33" fmla="*/ 13 h 422"/>
                  <a:gd name="T34" fmla="*/ 11 w 188"/>
                  <a:gd name="T35" fmla="*/ 12 h 422"/>
                  <a:gd name="T36" fmla="*/ 11 w 188"/>
                  <a:gd name="T37" fmla="*/ 12 h 422"/>
                  <a:gd name="T38" fmla="*/ 11 w 188"/>
                  <a:gd name="T39" fmla="*/ 11 h 422"/>
                  <a:gd name="T40" fmla="*/ 10 w 188"/>
                  <a:gd name="T41" fmla="*/ 11 h 422"/>
                  <a:gd name="T42" fmla="*/ 10 w 188"/>
                  <a:gd name="T43" fmla="*/ 10 h 422"/>
                  <a:gd name="T44" fmla="*/ 10 w 188"/>
                  <a:gd name="T45" fmla="*/ 9 h 422"/>
                  <a:gd name="T46" fmla="*/ 10 w 188"/>
                  <a:gd name="T47" fmla="*/ 9 h 422"/>
                  <a:gd name="T48" fmla="*/ 10 w 188"/>
                  <a:gd name="T49" fmla="*/ 9 h 422"/>
                  <a:gd name="T50" fmla="*/ 9 w 188"/>
                  <a:gd name="T51" fmla="*/ 9 h 422"/>
                  <a:gd name="T52" fmla="*/ 9 w 188"/>
                  <a:gd name="T53" fmla="*/ 9 h 422"/>
                  <a:gd name="T54" fmla="*/ 8 w 188"/>
                  <a:gd name="T55" fmla="*/ 9 h 422"/>
                  <a:gd name="T56" fmla="*/ 4 w 188"/>
                  <a:gd name="T57" fmla="*/ 9 h 42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88" h="422">
                    <a:moveTo>
                      <a:pt x="113" y="0"/>
                    </a:moveTo>
                    <a:lnTo>
                      <a:pt x="0" y="422"/>
                    </a:lnTo>
                    <a:lnTo>
                      <a:pt x="74" y="422"/>
                    </a:lnTo>
                    <a:lnTo>
                      <a:pt x="81" y="421"/>
                    </a:lnTo>
                    <a:lnTo>
                      <a:pt x="89" y="419"/>
                    </a:lnTo>
                    <a:lnTo>
                      <a:pt x="97" y="416"/>
                    </a:lnTo>
                    <a:lnTo>
                      <a:pt x="105" y="411"/>
                    </a:lnTo>
                    <a:lnTo>
                      <a:pt x="113" y="405"/>
                    </a:lnTo>
                    <a:lnTo>
                      <a:pt x="120" y="398"/>
                    </a:lnTo>
                    <a:lnTo>
                      <a:pt x="128" y="389"/>
                    </a:lnTo>
                    <a:lnTo>
                      <a:pt x="134" y="381"/>
                    </a:lnTo>
                    <a:lnTo>
                      <a:pt x="140" y="371"/>
                    </a:lnTo>
                    <a:lnTo>
                      <a:pt x="146" y="361"/>
                    </a:lnTo>
                    <a:lnTo>
                      <a:pt x="150" y="350"/>
                    </a:lnTo>
                    <a:lnTo>
                      <a:pt x="153" y="340"/>
                    </a:lnTo>
                    <a:lnTo>
                      <a:pt x="184" y="223"/>
                    </a:lnTo>
                    <a:lnTo>
                      <a:pt x="187" y="212"/>
                    </a:lnTo>
                    <a:lnTo>
                      <a:pt x="188" y="202"/>
                    </a:lnTo>
                    <a:lnTo>
                      <a:pt x="188" y="191"/>
                    </a:lnTo>
                    <a:lnTo>
                      <a:pt x="187" y="182"/>
                    </a:lnTo>
                    <a:lnTo>
                      <a:pt x="186" y="173"/>
                    </a:lnTo>
                    <a:lnTo>
                      <a:pt x="183" y="165"/>
                    </a:lnTo>
                    <a:lnTo>
                      <a:pt x="180" y="158"/>
                    </a:lnTo>
                    <a:lnTo>
                      <a:pt x="174" y="152"/>
                    </a:lnTo>
                    <a:lnTo>
                      <a:pt x="169" y="148"/>
                    </a:lnTo>
                    <a:lnTo>
                      <a:pt x="163" y="144"/>
                    </a:lnTo>
                    <a:lnTo>
                      <a:pt x="156" y="141"/>
                    </a:lnTo>
                    <a:lnTo>
                      <a:pt x="149" y="141"/>
                    </a:lnTo>
                    <a:lnTo>
                      <a:pt x="76"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25" name="Line 159"/>
              <p:cNvSpPr>
                <a:spLocks noChangeShapeType="1"/>
              </p:cNvSpPr>
              <p:nvPr/>
            </p:nvSpPr>
            <p:spPr bwMode="auto">
              <a:xfrm flipH="1">
                <a:off x="1455" y="2143"/>
                <a:ext cx="17"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26" name="Freeform 160"/>
              <p:cNvSpPr>
                <a:spLocks/>
              </p:cNvSpPr>
              <p:nvPr/>
            </p:nvSpPr>
            <p:spPr bwMode="auto">
              <a:xfrm>
                <a:off x="2568" y="900"/>
                <a:ext cx="72" cy="111"/>
              </a:xfrm>
              <a:custGeom>
                <a:avLst/>
                <a:gdLst>
                  <a:gd name="T0" fmla="*/ 12 w 181"/>
                  <a:gd name="T1" fmla="*/ 2 h 281"/>
                  <a:gd name="T2" fmla="*/ 11 w 181"/>
                  <a:gd name="T3" fmla="*/ 1 h 281"/>
                  <a:gd name="T4" fmla="*/ 11 w 181"/>
                  <a:gd name="T5" fmla="*/ 0 h 281"/>
                  <a:gd name="T6" fmla="*/ 11 w 181"/>
                  <a:gd name="T7" fmla="*/ 0 h 281"/>
                  <a:gd name="T8" fmla="*/ 10 w 181"/>
                  <a:gd name="T9" fmla="*/ 0 h 281"/>
                  <a:gd name="T10" fmla="*/ 10 w 181"/>
                  <a:gd name="T11" fmla="*/ 0 h 281"/>
                  <a:gd name="T12" fmla="*/ 8 w 181"/>
                  <a:gd name="T13" fmla="*/ 0 h 281"/>
                  <a:gd name="T14" fmla="*/ 7 w 181"/>
                  <a:gd name="T15" fmla="*/ 0 h 281"/>
                  <a:gd name="T16" fmla="*/ 6 w 181"/>
                  <a:gd name="T17" fmla="*/ 0 h 281"/>
                  <a:gd name="T18" fmla="*/ 6 w 181"/>
                  <a:gd name="T19" fmla="*/ 0 h 281"/>
                  <a:gd name="T20" fmla="*/ 5 w 181"/>
                  <a:gd name="T21" fmla="*/ 1 h 281"/>
                  <a:gd name="T22" fmla="*/ 4 w 181"/>
                  <a:gd name="T23" fmla="*/ 2 h 281"/>
                  <a:gd name="T24" fmla="*/ 4 w 181"/>
                  <a:gd name="T25" fmla="*/ 2 h 281"/>
                  <a:gd name="T26" fmla="*/ 3 w 181"/>
                  <a:gd name="T27" fmla="*/ 4 h 281"/>
                  <a:gd name="T28" fmla="*/ 2 w 181"/>
                  <a:gd name="T29" fmla="*/ 5 h 281"/>
                  <a:gd name="T30" fmla="*/ 1 w 181"/>
                  <a:gd name="T31" fmla="*/ 9 h 281"/>
                  <a:gd name="T32" fmla="*/ 0 w 181"/>
                  <a:gd name="T33" fmla="*/ 12 h 281"/>
                  <a:gd name="T34" fmla="*/ 0 w 181"/>
                  <a:gd name="T35" fmla="*/ 13 h 281"/>
                  <a:gd name="T36" fmla="*/ 0 w 181"/>
                  <a:gd name="T37" fmla="*/ 14 h 281"/>
                  <a:gd name="T38" fmla="*/ 0 w 181"/>
                  <a:gd name="T39" fmla="*/ 15 h 281"/>
                  <a:gd name="T40" fmla="*/ 0 w 181"/>
                  <a:gd name="T41" fmla="*/ 15 h 281"/>
                  <a:gd name="T42" fmla="*/ 1 w 181"/>
                  <a:gd name="T43" fmla="*/ 16 h 281"/>
                  <a:gd name="T44" fmla="*/ 1 w 181"/>
                  <a:gd name="T45" fmla="*/ 17 h 281"/>
                  <a:gd name="T46" fmla="*/ 2 w 181"/>
                  <a:gd name="T47" fmla="*/ 17 h 281"/>
                  <a:gd name="T48" fmla="*/ 2 w 181"/>
                  <a:gd name="T49" fmla="*/ 17 h 281"/>
                  <a:gd name="T50" fmla="*/ 3 w 181"/>
                  <a:gd name="T51" fmla="*/ 17 h 281"/>
                  <a:gd name="T52" fmla="*/ 5 w 181"/>
                  <a:gd name="T53" fmla="*/ 17 h 281"/>
                  <a:gd name="T54" fmla="*/ 5 w 181"/>
                  <a:gd name="T55" fmla="*/ 17 h 281"/>
                  <a:gd name="T56" fmla="*/ 6 w 181"/>
                  <a:gd name="T57" fmla="*/ 17 h 281"/>
                  <a:gd name="T58" fmla="*/ 6 w 181"/>
                  <a:gd name="T59" fmla="*/ 17 h 281"/>
                  <a:gd name="T60" fmla="*/ 7 w 181"/>
                  <a:gd name="T61" fmla="*/ 16 h 281"/>
                  <a:gd name="T62" fmla="*/ 8 w 181"/>
                  <a:gd name="T63" fmla="*/ 15 h 281"/>
                  <a:gd name="T64" fmla="*/ 8 w 181"/>
                  <a:gd name="T65" fmla="*/ 15 h 281"/>
                  <a:gd name="T66" fmla="*/ 8 w 181"/>
                  <a:gd name="T67" fmla="*/ 13 h 281"/>
                  <a:gd name="T68" fmla="*/ 9 w 181"/>
                  <a:gd name="T69" fmla="*/ 11 h 281"/>
                  <a:gd name="T70" fmla="*/ 11 w 181"/>
                  <a:gd name="T71" fmla="*/ 5 h 281"/>
                  <a:gd name="T72" fmla="*/ 11 w 181"/>
                  <a:gd name="T73" fmla="*/ 2 h 2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81" h="281">
                    <a:moveTo>
                      <a:pt x="179" y="37"/>
                    </a:moveTo>
                    <a:lnTo>
                      <a:pt x="181" y="31"/>
                    </a:lnTo>
                    <a:lnTo>
                      <a:pt x="179" y="26"/>
                    </a:lnTo>
                    <a:lnTo>
                      <a:pt x="178" y="20"/>
                    </a:lnTo>
                    <a:lnTo>
                      <a:pt x="177" y="13"/>
                    </a:lnTo>
                    <a:lnTo>
                      <a:pt x="174" y="8"/>
                    </a:lnTo>
                    <a:lnTo>
                      <a:pt x="173" y="6"/>
                    </a:lnTo>
                    <a:lnTo>
                      <a:pt x="171" y="4"/>
                    </a:lnTo>
                    <a:lnTo>
                      <a:pt x="169" y="2"/>
                    </a:lnTo>
                    <a:lnTo>
                      <a:pt x="167" y="1"/>
                    </a:lnTo>
                    <a:lnTo>
                      <a:pt x="164" y="0"/>
                    </a:lnTo>
                    <a:lnTo>
                      <a:pt x="160" y="0"/>
                    </a:lnTo>
                    <a:lnTo>
                      <a:pt x="149" y="0"/>
                    </a:lnTo>
                    <a:lnTo>
                      <a:pt x="136" y="0"/>
                    </a:lnTo>
                    <a:lnTo>
                      <a:pt x="125" y="0"/>
                    </a:lnTo>
                    <a:lnTo>
                      <a:pt x="114" y="1"/>
                    </a:lnTo>
                    <a:lnTo>
                      <a:pt x="107" y="2"/>
                    </a:lnTo>
                    <a:lnTo>
                      <a:pt x="102" y="3"/>
                    </a:lnTo>
                    <a:lnTo>
                      <a:pt x="97" y="5"/>
                    </a:lnTo>
                    <a:lnTo>
                      <a:pt x="91" y="7"/>
                    </a:lnTo>
                    <a:lnTo>
                      <a:pt x="86" y="10"/>
                    </a:lnTo>
                    <a:lnTo>
                      <a:pt x="81" y="13"/>
                    </a:lnTo>
                    <a:lnTo>
                      <a:pt x="72" y="21"/>
                    </a:lnTo>
                    <a:lnTo>
                      <a:pt x="64" y="29"/>
                    </a:lnTo>
                    <a:lnTo>
                      <a:pt x="60" y="33"/>
                    </a:lnTo>
                    <a:lnTo>
                      <a:pt x="57" y="39"/>
                    </a:lnTo>
                    <a:lnTo>
                      <a:pt x="45" y="59"/>
                    </a:lnTo>
                    <a:lnTo>
                      <a:pt x="43" y="64"/>
                    </a:lnTo>
                    <a:lnTo>
                      <a:pt x="41" y="69"/>
                    </a:lnTo>
                    <a:lnTo>
                      <a:pt x="37" y="81"/>
                    </a:lnTo>
                    <a:lnTo>
                      <a:pt x="31" y="103"/>
                    </a:lnTo>
                    <a:lnTo>
                      <a:pt x="18" y="148"/>
                    </a:lnTo>
                    <a:lnTo>
                      <a:pt x="12" y="171"/>
                    </a:lnTo>
                    <a:lnTo>
                      <a:pt x="7" y="194"/>
                    </a:lnTo>
                    <a:lnTo>
                      <a:pt x="4" y="205"/>
                    </a:lnTo>
                    <a:lnTo>
                      <a:pt x="1" y="217"/>
                    </a:lnTo>
                    <a:lnTo>
                      <a:pt x="1" y="222"/>
                    </a:lnTo>
                    <a:lnTo>
                      <a:pt x="0" y="228"/>
                    </a:lnTo>
                    <a:lnTo>
                      <a:pt x="1" y="234"/>
                    </a:lnTo>
                    <a:lnTo>
                      <a:pt x="2" y="240"/>
                    </a:lnTo>
                    <a:lnTo>
                      <a:pt x="4" y="245"/>
                    </a:lnTo>
                    <a:lnTo>
                      <a:pt x="5" y="251"/>
                    </a:lnTo>
                    <a:lnTo>
                      <a:pt x="7" y="257"/>
                    </a:lnTo>
                    <a:lnTo>
                      <a:pt x="10" y="262"/>
                    </a:lnTo>
                    <a:lnTo>
                      <a:pt x="13" y="267"/>
                    </a:lnTo>
                    <a:lnTo>
                      <a:pt x="16" y="272"/>
                    </a:lnTo>
                    <a:lnTo>
                      <a:pt x="20" y="275"/>
                    </a:lnTo>
                    <a:lnTo>
                      <a:pt x="26" y="278"/>
                    </a:lnTo>
                    <a:lnTo>
                      <a:pt x="32" y="279"/>
                    </a:lnTo>
                    <a:lnTo>
                      <a:pt x="37" y="280"/>
                    </a:lnTo>
                    <a:lnTo>
                      <a:pt x="44" y="281"/>
                    </a:lnTo>
                    <a:lnTo>
                      <a:pt x="49" y="281"/>
                    </a:lnTo>
                    <a:lnTo>
                      <a:pt x="61" y="280"/>
                    </a:lnTo>
                    <a:lnTo>
                      <a:pt x="72" y="281"/>
                    </a:lnTo>
                    <a:lnTo>
                      <a:pt x="79" y="281"/>
                    </a:lnTo>
                    <a:lnTo>
                      <a:pt x="84" y="280"/>
                    </a:lnTo>
                    <a:lnTo>
                      <a:pt x="89" y="279"/>
                    </a:lnTo>
                    <a:lnTo>
                      <a:pt x="95" y="276"/>
                    </a:lnTo>
                    <a:lnTo>
                      <a:pt x="100" y="273"/>
                    </a:lnTo>
                    <a:lnTo>
                      <a:pt x="104" y="269"/>
                    </a:lnTo>
                    <a:lnTo>
                      <a:pt x="108" y="265"/>
                    </a:lnTo>
                    <a:lnTo>
                      <a:pt x="113" y="260"/>
                    </a:lnTo>
                    <a:lnTo>
                      <a:pt x="116" y="256"/>
                    </a:lnTo>
                    <a:lnTo>
                      <a:pt x="119" y="251"/>
                    </a:lnTo>
                    <a:lnTo>
                      <a:pt x="122" y="245"/>
                    </a:lnTo>
                    <a:lnTo>
                      <a:pt x="124" y="240"/>
                    </a:lnTo>
                    <a:lnTo>
                      <a:pt x="129" y="230"/>
                    </a:lnTo>
                    <a:lnTo>
                      <a:pt x="132" y="218"/>
                    </a:lnTo>
                    <a:lnTo>
                      <a:pt x="137" y="196"/>
                    </a:lnTo>
                    <a:lnTo>
                      <a:pt x="142" y="172"/>
                    </a:lnTo>
                    <a:lnTo>
                      <a:pt x="154" y="128"/>
                    </a:lnTo>
                    <a:lnTo>
                      <a:pt x="168" y="82"/>
                    </a:lnTo>
                    <a:lnTo>
                      <a:pt x="173" y="60"/>
                    </a:lnTo>
                    <a:lnTo>
                      <a:pt x="178" y="37"/>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27" name="Freeform 161"/>
              <p:cNvSpPr>
                <a:spLocks/>
              </p:cNvSpPr>
              <p:nvPr/>
            </p:nvSpPr>
            <p:spPr bwMode="auto">
              <a:xfrm>
                <a:off x="2620" y="989"/>
                <a:ext cx="6" cy="22"/>
              </a:xfrm>
              <a:custGeom>
                <a:avLst/>
                <a:gdLst>
                  <a:gd name="T0" fmla="*/ 0 w 17"/>
                  <a:gd name="T1" fmla="*/ 0 h 58"/>
                  <a:gd name="T2" fmla="*/ 0 w 17"/>
                  <a:gd name="T3" fmla="*/ 0 h 58"/>
                  <a:gd name="T4" fmla="*/ 0 w 17"/>
                  <a:gd name="T5" fmla="*/ 1 h 58"/>
                  <a:gd name="T6" fmla="*/ 0 w 17"/>
                  <a:gd name="T7" fmla="*/ 1 h 58"/>
                  <a:gd name="T8" fmla="*/ 0 w 17"/>
                  <a:gd name="T9" fmla="*/ 2 h 58"/>
                  <a:gd name="T10" fmla="*/ 0 w 17"/>
                  <a:gd name="T11" fmla="*/ 2 h 58"/>
                  <a:gd name="T12" fmla="*/ 0 w 17"/>
                  <a:gd name="T13" fmla="*/ 2 h 58"/>
                  <a:gd name="T14" fmla="*/ 0 w 17"/>
                  <a:gd name="T15" fmla="*/ 2 h 58"/>
                  <a:gd name="T16" fmla="*/ 0 w 17"/>
                  <a:gd name="T17" fmla="*/ 2 h 58"/>
                  <a:gd name="T18" fmla="*/ 0 w 17"/>
                  <a:gd name="T19" fmla="*/ 3 h 58"/>
                  <a:gd name="T20" fmla="*/ 1 w 17"/>
                  <a:gd name="T21" fmla="*/ 3 h 58"/>
                  <a:gd name="T22" fmla="*/ 1 w 17"/>
                  <a:gd name="T23" fmla="*/ 3 h 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7" h="58">
                    <a:moveTo>
                      <a:pt x="2" y="0"/>
                    </a:moveTo>
                    <a:lnTo>
                      <a:pt x="0" y="9"/>
                    </a:lnTo>
                    <a:lnTo>
                      <a:pt x="0" y="16"/>
                    </a:lnTo>
                    <a:lnTo>
                      <a:pt x="0" y="25"/>
                    </a:lnTo>
                    <a:lnTo>
                      <a:pt x="0" y="28"/>
                    </a:lnTo>
                    <a:lnTo>
                      <a:pt x="1" y="32"/>
                    </a:lnTo>
                    <a:lnTo>
                      <a:pt x="2" y="35"/>
                    </a:lnTo>
                    <a:lnTo>
                      <a:pt x="4" y="39"/>
                    </a:lnTo>
                    <a:lnTo>
                      <a:pt x="8" y="46"/>
                    </a:lnTo>
                    <a:lnTo>
                      <a:pt x="12" y="53"/>
                    </a:lnTo>
                    <a:lnTo>
                      <a:pt x="14" y="56"/>
                    </a:lnTo>
                    <a:lnTo>
                      <a:pt x="17" y="5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28" name="Line 162"/>
              <p:cNvSpPr>
                <a:spLocks noChangeShapeType="1"/>
              </p:cNvSpPr>
              <p:nvPr/>
            </p:nvSpPr>
            <p:spPr bwMode="auto">
              <a:xfrm flipH="1">
                <a:off x="2687" y="845"/>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29" name="Line 163"/>
              <p:cNvSpPr>
                <a:spLocks noChangeShapeType="1"/>
              </p:cNvSpPr>
              <p:nvPr/>
            </p:nvSpPr>
            <p:spPr bwMode="auto">
              <a:xfrm flipH="1">
                <a:off x="3240" y="1058"/>
                <a:ext cx="1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30" name="Freeform 164"/>
              <p:cNvSpPr>
                <a:spLocks/>
              </p:cNvSpPr>
              <p:nvPr/>
            </p:nvSpPr>
            <p:spPr bwMode="auto">
              <a:xfrm>
                <a:off x="3223" y="1025"/>
                <a:ext cx="17" cy="33"/>
              </a:xfrm>
              <a:custGeom>
                <a:avLst/>
                <a:gdLst>
                  <a:gd name="T0" fmla="*/ 0 w 40"/>
                  <a:gd name="T1" fmla="*/ 0 h 83"/>
                  <a:gd name="T2" fmla="*/ 0 w 40"/>
                  <a:gd name="T3" fmla="*/ 1 h 83"/>
                  <a:gd name="T4" fmla="*/ 0 w 40"/>
                  <a:gd name="T5" fmla="*/ 2 h 83"/>
                  <a:gd name="T6" fmla="*/ 0 w 40"/>
                  <a:gd name="T7" fmla="*/ 2 h 83"/>
                  <a:gd name="T8" fmla="*/ 0 w 40"/>
                  <a:gd name="T9" fmla="*/ 3 h 83"/>
                  <a:gd name="T10" fmla="*/ 0 w 40"/>
                  <a:gd name="T11" fmla="*/ 3 h 83"/>
                  <a:gd name="T12" fmla="*/ 0 w 40"/>
                  <a:gd name="T13" fmla="*/ 4 h 83"/>
                  <a:gd name="T14" fmla="*/ 1 w 40"/>
                  <a:gd name="T15" fmla="*/ 4 h 83"/>
                  <a:gd name="T16" fmla="*/ 1 w 40"/>
                  <a:gd name="T17" fmla="*/ 4 h 83"/>
                  <a:gd name="T18" fmla="*/ 1 w 40"/>
                  <a:gd name="T19" fmla="*/ 5 h 83"/>
                  <a:gd name="T20" fmla="*/ 2 w 40"/>
                  <a:gd name="T21" fmla="*/ 5 h 83"/>
                  <a:gd name="T22" fmla="*/ 3 w 40"/>
                  <a:gd name="T23" fmla="*/ 5 h 83"/>
                  <a:gd name="T24" fmla="*/ 3 w 40"/>
                  <a:gd name="T25" fmla="*/ 5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83">
                    <a:moveTo>
                      <a:pt x="4" y="0"/>
                    </a:moveTo>
                    <a:lnTo>
                      <a:pt x="2" y="12"/>
                    </a:lnTo>
                    <a:lnTo>
                      <a:pt x="1" y="22"/>
                    </a:lnTo>
                    <a:lnTo>
                      <a:pt x="0" y="32"/>
                    </a:lnTo>
                    <a:lnTo>
                      <a:pt x="1" y="42"/>
                    </a:lnTo>
                    <a:lnTo>
                      <a:pt x="3" y="50"/>
                    </a:lnTo>
                    <a:lnTo>
                      <a:pt x="5" y="59"/>
                    </a:lnTo>
                    <a:lnTo>
                      <a:pt x="10" y="66"/>
                    </a:lnTo>
                    <a:lnTo>
                      <a:pt x="14" y="71"/>
                    </a:lnTo>
                    <a:lnTo>
                      <a:pt x="19" y="77"/>
                    </a:lnTo>
                    <a:lnTo>
                      <a:pt x="26" y="80"/>
                    </a:lnTo>
                    <a:lnTo>
                      <a:pt x="33" y="82"/>
                    </a:lnTo>
                    <a:lnTo>
                      <a:pt x="4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31" name="Line 165"/>
              <p:cNvSpPr>
                <a:spLocks noChangeShapeType="1"/>
              </p:cNvSpPr>
              <p:nvPr/>
            </p:nvSpPr>
            <p:spPr bwMode="auto">
              <a:xfrm flipV="1">
                <a:off x="3226" y="978"/>
                <a:ext cx="1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32" name="Freeform 166"/>
              <p:cNvSpPr>
                <a:spLocks/>
              </p:cNvSpPr>
              <p:nvPr/>
            </p:nvSpPr>
            <p:spPr bwMode="auto">
              <a:xfrm>
                <a:off x="3237" y="947"/>
                <a:ext cx="34" cy="31"/>
              </a:xfrm>
              <a:custGeom>
                <a:avLst/>
                <a:gdLst>
                  <a:gd name="T0" fmla="*/ 6 w 79"/>
                  <a:gd name="T1" fmla="*/ 0 h 82"/>
                  <a:gd name="T2" fmla="*/ 6 w 79"/>
                  <a:gd name="T3" fmla="*/ 0 h 82"/>
                  <a:gd name="T4" fmla="*/ 5 w 79"/>
                  <a:gd name="T5" fmla="*/ 0 h 82"/>
                  <a:gd name="T6" fmla="*/ 4 w 79"/>
                  <a:gd name="T7" fmla="*/ 0 h 82"/>
                  <a:gd name="T8" fmla="*/ 4 w 79"/>
                  <a:gd name="T9" fmla="*/ 1 h 82"/>
                  <a:gd name="T10" fmla="*/ 3 w 79"/>
                  <a:gd name="T11" fmla="*/ 1 h 82"/>
                  <a:gd name="T12" fmla="*/ 3 w 79"/>
                  <a:gd name="T13" fmla="*/ 1 h 82"/>
                  <a:gd name="T14" fmla="*/ 2 w 79"/>
                  <a:gd name="T15" fmla="*/ 2 h 82"/>
                  <a:gd name="T16" fmla="*/ 1 w 79"/>
                  <a:gd name="T17" fmla="*/ 2 h 82"/>
                  <a:gd name="T18" fmla="*/ 1 w 79"/>
                  <a:gd name="T19" fmla="*/ 3 h 82"/>
                  <a:gd name="T20" fmla="*/ 0 w 79"/>
                  <a:gd name="T21" fmla="*/ 3 h 82"/>
                  <a:gd name="T22" fmla="*/ 0 w 79"/>
                  <a:gd name="T23" fmla="*/ 4 h 82"/>
                  <a:gd name="T24" fmla="*/ 0 w 79"/>
                  <a:gd name="T25" fmla="*/ 5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9" h="82">
                    <a:moveTo>
                      <a:pt x="79" y="0"/>
                    </a:moveTo>
                    <a:lnTo>
                      <a:pt x="71" y="1"/>
                    </a:lnTo>
                    <a:lnTo>
                      <a:pt x="64" y="2"/>
                    </a:lnTo>
                    <a:lnTo>
                      <a:pt x="55" y="6"/>
                    </a:lnTo>
                    <a:lnTo>
                      <a:pt x="48" y="11"/>
                    </a:lnTo>
                    <a:lnTo>
                      <a:pt x="39" y="17"/>
                    </a:lnTo>
                    <a:lnTo>
                      <a:pt x="32" y="23"/>
                    </a:lnTo>
                    <a:lnTo>
                      <a:pt x="26" y="32"/>
                    </a:lnTo>
                    <a:lnTo>
                      <a:pt x="18" y="40"/>
                    </a:lnTo>
                    <a:lnTo>
                      <a:pt x="13" y="51"/>
                    </a:lnTo>
                    <a:lnTo>
                      <a:pt x="8" y="61"/>
                    </a:lnTo>
                    <a:lnTo>
                      <a:pt x="3" y="71"/>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33" name="Line 167"/>
              <p:cNvSpPr>
                <a:spLocks noChangeShapeType="1"/>
              </p:cNvSpPr>
              <p:nvPr/>
            </p:nvSpPr>
            <p:spPr bwMode="auto">
              <a:xfrm>
                <a:off x="3271" y="947"/>
                <a:ext cx="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34" name="Line 168"/>
              <p:cNvSpPr>
                <a:spLocks noChangeShapeType="1"/>
              </p:cNvSpPr>
              <p:nvPr/>
            </p:nvSpPr>
            <p:spPr bwMode="auto">
              <a:xfrm flipH="1">
                <a:off x="3312" y="889"/>
                <a:ext cx="1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35" name="Freeform 169"/>
              <p:cNvSpPr>
                <a:spLocks/>
              </p:cNvSpPr>
              <p:nvPr/>
            </p:nvSpPr>
            <p:spPr bwMode="auto">
              <a:xfrm>
                <a:off x="2175" y="2270"/>
                <a:ext cx="74" cy="169"/>
              </a:xfrm>
              <a:custGeom>
                <a:avLst/>
                <a:gdLst>
                  <a:gd name="T0" fmla="*/ 12 w 185"/>
                  <a:gd name="T1" fmla="*/ 0 h 422"/>
                  <a:gd name="T2" fmla="*/ 5 w 185"/>
                  <a:gd name="T3" fmla="*/ 27 h 422"/>
                  <a:gd name="T4" fmla="*/ 0 w 185"/>
                  <a:gd name="T5" fmla="*/ 27 h 422"/>
                  <a:gd name="T6" fmla="*/ 0 60000 65536"/>
                  <a:gd name="T7" fmla="*/ 0 60000 65536"/>
                  <a:gd name="T8" fmla="*/ 0 60000 65536"/>
                </a:gdLst>
                <a:ahLst/>
                <a:cxnLst>
                  <a:cxn ang="T6">
                    <a:pos x="T0" y="T1"/>
                  </a:cxn>
                  <a:cxn ang="T7">
                    <a:pos x="T2" y="T3"/>
                  </a:cxn>
                  <a:cxn ang="T8">
                    <a:pos x="T4" y="T5"/>
                  </a:cxn>
                </a:cxnLst>
                <a:rect l="0" t="0" r="r" b="b"/>
                <a:pathLst>
                  <a:path w="185" h="422">
                    <a:moveTo>
                      <a:pt x="185" y="0"/>
                    </a:moveTo>
                    <a:lnTo>
                      <a:pt x="73" y="422"/>
                    </a:lnTo>
                    <a:lnTo>
                      <a:pt x="0" y="4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36" name="Freeform 170"/>
              <p:cNvSpPr>
                <a:spLocks/>
              </p:cNvSpPr>
              <p:nvPr/>
            </p:nvSpPr>
            <p:spPr bwMode="auto">
              <a:xfrm>
                <a:off x="2161" y="2406"/>
                <a:ext cx="14" cy="33"/>
              </a:xfrm>
              <a:custGeom>
                <a:avLst/>
                <a:gdLst>
                  <a:gd name="T0" fmla="*/ 0 w 39"/>
                  <a:gd name="T1" fmla="*/ 0 h 83"/>
                  <a:gd name="T2" fmla="*/ 0 w 39"/>
                  <a:gd name="T3" fmla="*/ 1 h 83"/>
                  <a:gd name="T4" fmla="*/ 0 w 39"/>
                  <a:gd name="T5" fmla="*/ 1 h 83"/>
                  <a:gd name="T6" fmla="*/ 0 w 39"/>
                  <a:gd name="T7" fmla="*/ 2 h 83"/>
                  <a:gd name="T8" fmla="*/ 0 w 39"/>
                  <a:gd name="T9" fmla="*/ 3 h 83"/>
                  <a:gd name="T10" fmla="*/ 0 w 39"/>
                  <a:gd name="T11" fmla="*/ 3 h 83"/>
                  <a:gd name="T12" fmla="*/ 0 w 39"/>
                  <a:gd name="T13" fmla="*/ 4 h 83"/>
                  <a:gd name="T14" fmla="*/ 0 w 39"/>
                  <a:gd name="T15" fmla="*/ 4 h 83"/>
                  <a:gd name="T16" fmla="*/ 0 w 39"/>
                  <a:gd name="T17" fmla="*/ 4 h 83"/>
                  <a:gd name="T18" fmla="*/ 1 w 39"/>
                  <a:gd name="T19" fmla="*/ 5 h 83"/>
                  <a:gd name="T20" fmla="*/ 1 w 39"/>
                  <a:gd name="T21" fmla="*/ 5 h 83"/>
                  <a:gd name="T22" fmla="*/ 1 w 39"/>
                  <a:gd name="T23" fmla="*/ 5 h 83"/>
                  <a:gd name="T24" fmla="*/ 2 w 39"/>
                  <a:gd name="T25" fmla="*/ 5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83">
                    <a:moveTo>
                      <a:pt x="3" y="0"/>
                    </a:moveTo>
                    <a:lnTo>
                      <a:pt x="1" y="11"/>
                    </a:lnTo>
                    <a:lnTo>
                      <a:pt x="0" y="21"/>
                    </a:lnTo>
                    <a:lnTo>
                      <a:pt x="0" y="32"/>
                    </a:lnTo>
                    <a:lnTo>
                      <a:pt x="0" y="42"/>
                    </a:lnTo>
                    <a:lnTo>
                      <a:pt x="2" y="50"/>
                    </a:lnTo>
                    <a:lnTo>
                      <a:pt x="5" y="58"/>
                    </a:lnTo>
                    <a:lnTo>
                      <a:pt x="8" y="66"/>
                    </a:lnTo>
                    <a:lnTo>
                      <a:pt x="12" y="71"/>
                    </a:lnTo>
                    <a:lnTo>
                      <a:pt x="19" y="76"/>
                    </a:lnTo>
                    <a:lnTo>
                      <a:pt x="24" y="80"/>
                    </a:lnTo>
                    <a:lnTo>
                      <a:pt x="32" y="82"/>
                    </a:lnTo>
                    <a:lnTo>
                      <a:pt x="39"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37" name="Line 171"/>
              <p:cNvSpPr>
                <a:spLocks noChangeShapeType="1"/>
              </p:cNvSpPr>
              <p:nvPr/>
            </p:nvSpPr>
            <p:spPr bwMode="auto">
              <a:xfrm flipV="1">
                <a:off x="2161" y="2359"/>
                <a:ext cx="14"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38" name="Freeform 172"/>
              <p:cNvSpPr>
                <a:spLocks/>
              </p:cNvSpPr>
              <p:nvPr/>
            </p:nvSpPr>
            <p:spPr bwMode="auto">
              <a:xfrm>
                <a:off x="2175" y="2326"/>
                <a:ext cx="30" cy="33"/>
              </a:xfrm>
              <a:custGeom>
                <a:avLst/>
                <a:gdLst>
                  <a:gd name="T0" fmla="*/ 4 w 79"/>
                  <a:gd name="T1" fmla="*/ 0 h 82"/>
                  <a:gd name="T2" fmla="*/ 4 w 79"/>
                  <a:gd name="T3" fmla="*/ 0 h 82"/>
                  <a:gd name="T4" fmla="*/ 3 w 79"/>
                  <a:gd name="T5" fmla="*/ 0 h 82"/>
                  <a:gd name="T6" fmla="*/ 3 w 79"/>
                  <a:gd name="T7" fmla="*/ 0 h 82"/>
                  <a:gd name="T8" fmla="*/ 3 w 79"/>
                  <a:gd name="T9" fmla="*/ 1 h 82"/>
                  <a:gd name="T10" fmla="*/ 2 w 79"/>
                  <a:gd name="T11" fmla="*/ 1 h 82"/>
                  <a:gd name="T12" fmla="*/ 2 w 79"/>
                  <a:gd name="T13" fmla="*/ 2 h 82"/>
                  <a:gd name="T14" fmla="*/ 1 w 79"/>
                  <a:gd name="T15" fmla="*/ 2 h 82"/>
                  <a:gd name="T16" fmla="*/ 1 w 79"/>
                  <a:gd name="T17" fmla="*/ 2 h 82"/>
                  <a:gd name="T18" fmla="*/ 1 w 79"/>
                  <a:gd name="T19" fmla="*/ 3 h 82"/>
                  <a:gd name="T20" fmla="*/ 0 w 79"/>
                  <a:gd name="T21" fmla="*/ 4 h 82"/>
                  <a:gd name="T22" fmla="*/ 0 w 79"/>
                  <a:gd name="T23" fmla="*/ 5 h 82"/>
                  <a:gd name="T24" fmla="*/ 0 w 79"/>
                  <a:gd name="T25" fmla="*/ 5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9" h="82">
                    <a:moveTo>
                      <a:pt x="79" y="0"/>
                    </a:moveTo>
                    <a:lnTo>
                      <a:pt x="71" y="0"/>
                    </a:lnTo>
                    <a:lnTo>
                      <a:pt x="63" y="2"/>
                    </a:lnTo>
                    <a:lnTo>
                      <a:pt x="55" y="6"/>
                    </a:lnTo>
                    <a:lnTo>
                      <a:pt x="47" y="11"/>
                    </a:lnTo>
                    <a:lnTo>
                      <a:pt x="39" y="17"/>
                    </a:lnTo>
                    <a:lnTo>
                      <a:pt x="32" y="23"/>
                    </a:lnTo>
                    <a:lnTo>
                      <a:pt x="25" y="32"/>
                    </a:lnTo>
                    <a:lnTo>
                      <a:pt x="18" y="40"/>
                    </a:lnTo>
                    <a:lnTo>
                      <a:pt x="12" y="50"/>
                    </a:lnTo>
                    <a:lnTo>
                      <a:pt x="7" y="60"/>
                    </a:lnTo>
                    <a:lnTo>
                      <a:pt x="3" y="71"/>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39" name="Line 173"/>
              <p:cNvSpPr>
                <a:spLocks noChangeShapeType="1"/>
              </p:cNvSpPr>
              <p:nvPr/>
            </p:nvSpPr>
            <p:spPr bwMode="auto">
              <a:xfrm>
                <a:off x="2205" y="2326"/>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40" name="Line 174"/>
              <p:cNvSpPr>
                <a:spLocks noChangeShapeType="1"/>
              </p:cNvSpPr>
              <p:nvPr/>
            </p:nvSpPr>
            <p:spPr bwMode="auto">
              <a:xfrm flipH="1">
                <a:off x="2266" y="2270"/>
                <a:ext cx="1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41" name="Freeform 175"/>
              <p:cNvSpPr>
                <a:spLocks/>
              </p:cNvSpPr>
              <p:nvPr/>
            </p:nvSpPr>
            <p:spPr bwMode="auto">
              <a:xfrm>
                <a:off x="3412" y="1498"/>
                <a:ext cx="83" cy="111"/>
              </a:xfrm>
              <a:custGeom>
                <a:avLst/>
                <a:gdLst>
                  <a:gd name="T0" fmla="*/ 0 w 214"/>
                  <a:gd name="T1" fmla="*/ 17 h 281"/>
                  <a:gd name="T2" fmla="*/ 4 w 214"/>
                  <a:gd name="T3" fmla="*/ 0 h 281"/>
                  <a:gd name="T4" fmla="*/ 12 w 214"/>
                  <a:gd name="T5" fmla="*/ 0 h 281"/>
                  <a:gd name="T6" fmla="*/ 0 60000 65536"/>
                  <a:gd name="T7" fmla="*/ 0 60000 65536"/>
                  <a:gd name="T8" fmla="*/ 0 60000 65536"/>
                </a:gdLst>
                <a:ahLst/>
                <a:cxnLst>
                  <a:cxn ang="T6">
                    <a:pos x="T0" y="T1"/>
                  </a:cxn>
                  <a:cxn ang="T7">
                    <a:pos x="T2" y="T3"/>
                  </a:cxn>
                  <a:cxn ang="T8">
                    <a:pos x="T4" y="T5"/>
                  </a:cxn>
                </a:cxnLst>
                <a:rect l="0" t="0" r="r" b="b"/>
                <a:pathLst>
                  <a:path w="214" h="281">
                    <a:moveTo>
                      <a:pt x="0" y="281"/>
                    </a:moveTo>
                    <a:lnTo>
                      <a:pt x="75" y="0"/>
                    </a:lnTo>
                    <a:lnTo>
                      <a:pt x="21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42" name="Freeform 176"/>
              <p:cNvSpPr>
                <a:spLocks/>
              </p:cNvSpPr>
              <p:nvPr/>
            </p:nvSpPr>
            <p:spPr bwMode="auto">
              <a:xfrm>
                <a:off x="3495" y="1498"/>
                <a:ext cx="16" cy="33"/>
              </a:xfrm>
              <a:custGeom>
                <a:avLst/>
                <a:gdLst>
                  <a:gd name="T0" fmla="*/ 2 w 40"/>
                  <a:gd name="T1" fmla="*/ 5 h 83"/>
                  <a:gd name="T2" fmla="*/ 2 w 40"/>
                  <a:gd name="T3" fmla="*/ 4 h 83"/>
                  <a:gd name="T4" fmla="*/ 2 w 40"/>
                  <a:gd name="T5" fmla="*/ 4 h 83"/>
                  <a:gd name="T6" fmla="*/ 2 w 40"/>
                  <a:gd name="T7" fmla="*/ 3 h 83"/>
                  <a:gd name="T8" fmla="*/ 2 w 40"/>
                  <a:gd name="T9" fmla="*/ 3 h 83"/>
                  <a:gd name="T10" fmla="*/ 2 w 40"/>
                  <a:gd name="T11" fmla="*/ 2 h 83"/>
                  <a:gd name="T12" fmla="*/ 2 w 40"/>
                  <a:gd name="T13" fmla="*/ 2 h 83"/>
                  <a:gd name="T14" fmla="*/ 2 w 40"/>
                  <a:gd name="T15" fmla="*/ 1 h 83"/>
                  <a:gd name="T16" fmla="*/ 2 w 40"/>
                  <a:gd name="T17" fmla="*/ 1 h 83"/>
                  <a:gd name="T18" fmla="*/ 1 w 40"/>
                  <a:gd name="T19" fmla="*/ 0 h 83"/>
                  <a:gd name="T20" fmla="*/ 1 w 40"/>
                  <a:gd name="T21" fmla="*/ 0 h 83"/>
                  <a:gd name="T22" fmla="*/ 0 w 40"/>
                  <a:gd name="T23" fmla="*/ 0 h 83"/>
                  <a:gd name="T24" fmla="*/ 0 w 40"/>
                  <a:gd name="T25" fmla="*/ 0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83">
                    <a:moveTo>
                      <a:pt x="36" y="83"/>
                    </a:moveTo>
                    <a:lnTo>
                      <a:pt x="38" y="71"/>
                    </a:lnTo>
                    <a:lnTo>
                      <a:pt x="39" y="62"/>
                    </a:lnTo>
                    <a:lnTo>
                      <a:pt x="40" y="51"/>
                    </a:lnTo>
                    <a:lnTo>
                      <a:pt x="39" y="42"/>
                    </a:lnTo>
                    <a:lnTo>
                      <a:pt x="37" y="33"/>
                    </a:lnTo>
                    <a:lnTo>
                      <a:pt x="35" y="25"/>
                    </a:lnTo>
                    <a:lnTo>
                      <a:pt x="31" y="17"/>
                    </a:lnTo>
                    <a:lnTo>
                      <a:pt x="26" y="12"/>
                    </a:lnTo>
                    <a:lnTo>
                      <a:pt x="21" y="7"/>
                    </a:lnTo>
                    <a:lnTo>
                      <a:pt x="15" y="3"/>
                    </a:lnTo>
                    <a:lnTo>
                      <a:pt x="7"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43" name="Line 177"/>
              <p:cNvSpPr>
                <a:spLocks noChangeShapeType="1"/>
              </p:cNvSpPr>
              <p:nvPr/>
            </p:nvSpPr>
            <p:spPr bwMode="auto">
              <a:xfrm flipH="1">
                <a:off x="3489" y="1531"/>
                <a:ext cx="22" cy="7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44" name="Line 178"/>
              <p:cNvSpPr>
                <a:spLocks noChangeShapeType="1"/>
              </p:cNvSpPr>
              <p:nvPr/>
            </p:nvSpPr>
            <p:spPr bwMode="auto">
              <a:xfrm flipV="1">
                <a:off x="3450" y="1498"/>
                <a:ext cx="31" cy="1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45" name="Line 179"/>
              <p:cNvSpPr>
                <a:spLocks noChangeShapeType="1"/>
              </p:cNvSpPr>
              <p:nvPr/>
            </p:nvSpPr>
            <p:spPr bwMode="auto">
              <a:xfrm flipH="1">
                <a:off x="3525" y="1443"/>
                <a:ext cx="17" cy="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46" name="Freeform 180"/>
              <p:cNvSpPr>
                <a:spLocks/>
              </p:cNvSpPr>
              <p:nvPr/>
            </p:nvSpPr>
            <p:spPr bwMode="auto">
              <a:xfrm>
                <a:off x="4250" y="2204"/>
                <a:ext cx="58" cy="111"/>
              </a:xfrm>
              <a:custGeom>
                <a:avLst/>
                <a:gdLst>
                  <a:gd name="T0" fmla="*/ 0 w 148"/>
                  <a:gd name="T1" fmla="*/ 17 h 281"/>
                  <a:gd name="T2" fmla="*/ 4 w 148"/>
                  <a:gd name="T3" fmla="*/ 0 h 281"/>
                  <a:gd name="T4" fmla="*/ 9 w 148"/>
                  <a:gd name="T5" fmla="*/ 0 h 281"/>
                  <a:gd name="T6" fmla="*/ 0 60000 65536"/>
                  <a:gd name="T7" fmla="*/ 0 60000 65536"/>
                  <a:gd name="T8" fmla="*/ 0 60000 65536"/>
                </a:gdLst>
                <a:ahLst/>
                <a:cxnLst>
                  <a:cxn ang="T6">
                    <a:pos x="T0" y="T1"/>
                  </a:cxn>
                  <a:cxn ang="T7">
                    <a:pos x="T2" y="T3"/>
                  </a:cxn>
                  <a:cxn ang="T8">
                    <a:pos x="T4" y="T5"/>
                  </a:cxn>
                </a:cxnLst>
                <a:rect l="0" t="0" r="r" b="b"/>
                <a:pathLst>
                  <a:path w="148" h="281">
                    <a:moveTo>
                      <a:pt x="0" y="281"/>
                    </a:moveTo>
                    <a:lnTo>
                      <a:pt x="75" y="0"/>
                    </a:lnTo>
                    <a:lnTo>
                      <a:pt x="148"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47" name="Freeform 181"/>
              <p:cNvSpPr>
                <a:spLocks/>
              </p:cNvSpPr>
              <p:nvPr/>
            </p:nvSpPr>
            <p:spPr bwMode="auto">
              <a:xfrm>
                <a:off x="4308" y="2204"/>
                <a:ext cx="17" cy="30"/>
              </a:xfrm>
              <a:custGeom>
                <a:avLst/>
                <a:gdLst>
                  <a:gd name="T0" fmla="*/ 3 w 39"/>
                  <a:gd name="T1" fmla="*/ 4 h 82"/>
                  <a:gd name="T2" fmla="*/ 3 w 39"/>
                  <a:gd name="T3" fmla="*/ 4 h 82"/>
                  <a:gd name="T4" fmla="*/ 3 w 39"/>
                  <a:gd name="T5" fmla="*/ 3 h 82"/>
                  <a:gd name="T6" fmla="*/ 3 w 39"/>
                  <a:gd name="T7" fmla="*/ 3 h 82"/>
                  <a:gd name="T8" fmla="*/ 3 w 39"/>
                  <a:gd name="T9" fmla="*/ 2 h 82"/>
                  <a:gd name="T10" fmla="*/ 3 w 39"/>
                  <a:gd name="T11" fmla="*/ 1 h 82"/>
                  <a:gd name="T12" fmla="*/ 3 w 39"/>
                  <a:gd name="T13" fmla="*/ 1 h 82"/>
                  <a:gd name="T14" fmla="*/ 3 w 39"/>
                  <a:gd name="T15" fmla="*/ 1 h 82"/>
                  <a:gd name="T16" fmla="*/ 2 w 39"/>
                  <a:gd name="T17" fmla="*/ 0 h 82"/>
                  <a:gd name="T18" fmla="*/ 2 w 39"/>
                  <a:gd name="T19" fmla="*/ 0 h 82"/>
                  <a:gd name="T20" fmla="*/ 1 w 39"/>
                  <a:gd name="T21" fmla="*/ 0 h 82"/>
                  <a:gd name="T22" fmla="*/ 0 w 39"/>
                  <a:gd name="T23" fmla="*/ 0 h 82"/>
                  <a:gd name="T24" fmla="*/ 0 w 39"/>
                  <a:gd name="T25" fmla="*/ 0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82">
                    <a:moveTo>
                      <a:pt x="35" y="82"/>
                    </a:moveTo>
                    <a:lnTo>
                      <a:pt x="38" y="71"/>
                    </a:lnTo>
                    <a:lnTo>
                      <a:pt x="39" y="61"/>
                    </a:lnTo>
                    <a:lnTo>
                      <a:pt x="39" y="51"/>
                    </a:lnTo>
                    <a:lnTo>
                      <a:pt x="39" y="42"/>
                    </a:lnTo>
                    <a:lnTo>
                      <a:pt x="37" y="32"/>
                    </a:lnTo>
                    <a:lnTo>
                      <a:pt x="34" y="25"/>
                    </a:lnTo>
                    <a:lnTo>
                      <a:pt x="31" y="17"/>
                    </a:lnTo>
                    <a:lnTo>
                      <a:pt x="26" y="11"/>
                    </a:lnTo>
                    <a:lnTo>
                      <a:pt x="20" y="7"/>
                    </a:lnTo>
                    <a:lnTo>
                      <a:pt x="14" y="3"/>
                    </a:lnTo>
                    <a:lnTo>
                      <a:pt x="8"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948" name="Line 182"/>
              <p:cNvSpPr>
                <a:spLocks noChangeShapeType="1"/>
              </p:cNvSpPr>
              <p:nvPr/>
            </p:nvSpPr>
            <p:spPr bwMode="auto">
              <a:xfrm flipH="1">
                <a:off x="4300" y="2234"/>
                <a:ext cx="22" cy="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949" name="Line 183"/>
              <p:cNvSpPr>
                <a:spLocks noChangeShapeType="1"/>
              </p:cNvSpPr>
              <p:nvPr/>
            </p:nvSpPr>
            <p:spPr bwMode="auto">
              <a:xfrm flipH="1">
                <a:off x="4364" y="2149"/>
                <a:ext cx="16"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403640" name="Line 184"/>
          <p:cNvSpPr>
            <a:spLocks noChangeShapeType="1"/>
          </p:cNvSpPr>
          <p:nvPr/>
        </p:nvSpPr>
        <p:spPr bwMode="auto">
          <a:xfrm flipH="1" flipV="1">
            <a:off x="3589338" y="1846263"/>
            <a:ext cx="927100" cy="7826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3641" name="Group 185"/>
          <p:cNvGrpSpPr>
            <a:grpSpLocks/>
          </p:cNvGrpSpPr>
          <p:nvPr/>
        </p:nvGrpSpPr>
        <p:grpSpPr bwMode="auto">
          <a:xfrm>
            <a:off x="3756025" y="1851025"/>
            <a:ext cx="246063" cy="136525"/>
            <a:chOff x="2847" y="1166"/>
            <a:chExt cx="155" cy="86"/>
          </a:xfrm>
        </p:grpSpPr>
        <p:sp>
          <p:nvSpPr>
            <p:cNvPr id="121892" name="Line 186"/>
            <p:cNvSpPr>
              <a:spLocks noChangeShapeType="1"/>
            </p:cNvSpPr>
            <p:nvPr/>
          </p:nvSpPr>
          <p:spPr bwMode="auto">
            <a:xfrm flipV="1">
              <a:off x="2847" y="1166"/>
              <a:ext cx="69" cy="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93" name="Line 187"/>
            <p:cNvSpPr>
              <a:spLocks noChangeShapeType="1"/>
            </p:cNvSpPr>
            <p:nvPr/>
          </p:nvSpPr>
          <p:spPr bwMode="auto">
            <a:xfrm flipH="1" flipV="1">
              <a:off x="2916" y="1166"/>
              <a:ext cx="8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3644" name="Group 188"/>
          <p:cNvGrpSpPr>
            <a:grpSpLocks/>
          </p:cNvGrpSpPr>
          <p:nvPr/>
        </p:nvGrpSpPr>
        <p:grpSpPr bwMode="auto">
          <a:xfrm>
            <a:off x="1884363" y="2263775"/>
            <a:ext cx="2087562" cy="369888"/>
            <a:chOff x="1668" y="1426"/>
            <a:chExt cx="1315" cy="233"/>
          </a:xfrm>
        </p:grpSpPr>
        <p:sp>
          <p:nvSpPr>
            <p:cNvPr id="121881" name="Line 189"/>
            <p:cNvSpPr>
              <a:spLocks noChangeShapeType="1"/>
            </p:cNvSpPr>
            <p:nvPr/>
          </p:nvSpPr>
          <p:spPr bwMode="auto">
            <a:xfrm>
              <a:off x="1668" y="1659"/>
              <a:ext cx="1315" cy="0"/>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82" name="Line 190"/>
            <p:cNvSpPr>
              <a:spLocks noChangeShapeType="1"/>
            </p:cNvSpPr>
            <p:nvPr/>
          </p:nvSpPr>
          <p:spPr bwMode="auto">
            <a:xfrm flipH="1">
              <a:off x="1956" y="1603"/>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83" name="Freeform 191"/>
            <p:cNvSpPr>
              <a:spLocks/>
            </p:cNvSpPr>
            <p:nvPr/>
          </p:nvSpPr>
          <p:spPr bwMode="auto">
            <a:xfrm>
              <a:off x="1942" y="1576"/>
              <a:ext cx="14" cy="27"/>
            </a:xfrm>
            <a:custGeom>
              <a:avLst/>
              <a:gdLst>
                <a:gd name="T0" fmla="*/ 0 w 33"/>
                <a:gd name="T1" fmla="*/ 0 h 70"/>
                <a:gd name="T2" fmla="*/ 0 w 33"/>
                <a:gd name="T3" fmla="*/ 1 h 70"/>
                <a:gd name="T4" fmla="*/ 0 w 33"/>
                <a:gd name="T5" fmla="*/ 1 h 70"/>
                <a:gd name="T6" fmla="*/ 0 w 33"/>
                <a:gd name="T7" fmla="*/ 2 h 70"/>
                <a:gd name="T8" fmla="*/ 0 w 33"/>
                <a:gd name="T9" fmla="*/ 2 h 70"/>
                <a:gd name="T10" fmla="*/ 0 w 33"/>
                <a:gd name="T11" fmla="*/ 3 h 70"/>
                <a:gd name="T12" fmla="*/ 0 w 33"/>
                <a:gd name="T13" fmla="*/ 3 h 70"/>
                <a:gd name="T14" fmla="*/ 1 w 33"/>
                <a:gd name="T15" fmla="*/ 3 h 70"/>
                <a:gd name="T16" fmla="*/ 1 w 33"/>
                <a:gd name="T17" fmla="*/ 4 h 70"/>
                <a:gd name="T18" fmla="*/ 1 w 33"/>
                <a:gd name="T19" fmla="*/ 4 h 70"/>
                <a:gd name="T20" fmla="*/ 2 w 33"/>
                <a:gd name="T21" fmla="*/ 4 h 70"/>
                <a:gd name="T22" fmla="*/ 3 w 33"/>
                <a:gd name="T23" fmla="*/ 4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70">
                  <a:moveTo>
                    <a:pt x="3" y="0"/>
                  </a:moveTo>
                  <a:lnTo>
                    <a:pt x="1" y="10"/>
                  </a:lnTo>
                  <a:lnTo>
                    <a:pt x="0" y="19"/>
                  </a:lnTo>
                  <a:lnTo>
                    <a:pt x="0" y="29"/>
                  </a:lnTo>
                  <a:lnTo>
                    <a:pt x="1" y="37"/>
                  </a:lnTo>
                  <a:lnTo>
                    <a:pt x="3" y="46"/>
                  </a:lnTo>
                  <a:lnTo>
                    <a:pt x="5" y="53"/>
                  </a:lnTo>
                  <a:lnTo>
                    <a:pt x="9" y="59"/>
                  </a:lnTo>
                  <a:lnTo>
                    <a:pt x="15" y="64"/>
                  </a:lnTo>
                  <a:lnTo>
                    <a:pt x="20" y="67"/>
                  </a:lnTo>
                  <a:lnTo>
                    <a:pt x="26" y="69"/>
                  </a:lnTo>
                  <a:lnTo>
                    <a:pt x="33"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884" name="Line 192"/>
            <p:cNvSpPr>
              <a:spLocks noChangeShapeType="1"/>
            </p:cNvSpPr>
            <p:nvPr/>
          </p:nvSpPr>
          <p:spPr bwMode="auto">
            <a:xfrm flipV="1">
              <a:off x="1945" y="1529"/>
              <a:ext cx="11" cy="4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85" name="Freeform 193"/>
            <p:cNvSpPr>
              <a:spLocks/>
            </p:cNvSpPr>
            <p:nvPr/>
          </p:nvSpPr>
          <p:spPr bwMode="auto">
            <a:xfrm>
              <a:off x="1956" y="1493"/>
              <a:ext cx="53" cy="36"/>
            </a:xfrm>
            <a:custGeom>
              <a:avLst/>
              <a:gdLst>
                <a:gd name="T0" fmla="*/ 8 w 135"/>
                <a:gd name="T1" fmla="*/ 5 h 94"/>
                <a:gd name="T2" fmla="*/ 8 w 135"/>
                <a:gd name="T3" fmla="*/ 5 h 94"/>
                <a:gd name="T4" fmla="*/ 8 w 135"/>
                <a:gd name="T5" fmla="*/ 4 h 94"/>
                <a:gd name="T6" fmla="*/ 8 w 135"/>
                <a:gd name="T7" fmla="*/ 3 h 94"/>
                <a:gd name="T8" fmla="*/ 8 w 135"/>
                <a:gd name="T9" fmla="*/ 3 h 94"/>
                <a:gd name="T10" fmla="*/ 8 w 135"/>
                <a:gd name="T11" fmla="*/ 2 h 94"/>
                <a:gd name="T12" fmla="*/ 8 w 135"/>
                <a:gd name="T13" fmla="*/ 2 h 94"/>
                <a:gd name="T14" fmla="*/ 8 w 135"/>
                <a:gd name="T15" fmla="*/ 1 h 94"/>
                <a:gd name="T16" fmla="*/ 7 w 135"/>
                <a:gd name="T17" fmla="*/ 1 h 94"/>
                <a:gd name="T18" fmla="*/ 7 w 135"/>
                <a:gd name="T19" fmla="*/ 1 h 94"/>
                <a:gd name="T20" fmla="*/ 7 w 135"/>
                <a:gd name="T21" fmla="*/ 0 h 94"/>
                <a:gd name="T22" fmla="*/ 6 w 135"/>
                <a:gd name="T23" fmla="*/ 0 h 94"/>
                <a:gd name="T24" fmla="*/ 6 w 135"/>
                <a:gd name="T25" fmla="*/ 0 h 94"/>
                <a:gd name="T26" fmla="*/ 5 w 135"/>
                <a:gd name="T27" fmla="*/ 0 h 94"/>
                <a:gd name="T28" fmla="*/ 5 w 135"/>
                <a:gd name="T29" fmla="*/ 0 h 94"/>
                <a:gd name="T30" fmla="*/ 4 w 135"/>
                <a:gd name="T31" fmla="*/ 0 h 94"/>
                <a:gd name="T32" fmla="*/ 4 w 135"/>
                <a:gd name="T33" fmla="*/ 0 h 94"/>
                <a:gd name="T34" fmla="*/ 4 w 135"/>
                <a:gd name="T35" fmla="*/ 1 h 94"/>
                <a:gd name="T36" fmla="*/ 3 w 135"/>
                <a:gd name="T37" fmla="*/ 1 h 94"/>
                <a:gd name="T38" fmla="*/ 2 w 135"/>
                <a:gd name="T39" fmla="*/ 1 h 94"/>
                <a:gd name="T40" fmla="*/ 2 w 135"/>
                <a:gd name="T41" fmla="*/ 2 h 94"/>
                <a:gd name="T42" fmla="*/ 2 w 135"/>
                <a:gd name="T43" fmla="*/ 2 h 94"/>
                <a:gd name="T44" fmla="*/ 1 w 135"/>
                <a:gd name="T45" fmla="*/ 3 h 94"/>
                <a:gd name="T46" fmla="*/ 1 w 135"/>
                <a:gd name="T47" fmla="*/ 3 h 94"/>
                <a:gd name="T48" fmla="*/ 0 w 135"/>
                <a:gd name="T49" fmla="*/ 4 h 94"/>
                <a:gd name="T50" fmla="*/ 0 w 135"/>
                <a:gd name="T51" fmla="*/ 5 h 94"/>
                <a:gd name="T52" fmla="*/ 0 w 135"/>
                <a:gd name="T53" fmla="*/ 5 h 9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5" h="94">
                  <a:moveTo>
                    <a:pt x="131" y="94"/>
                  </a:moveTo>
                  <a:lnTo>
                    <a:pt x="133" y="83"/>
                  </a:lnTo>
                  <a:lnTo>
                    <a:pt x="135" y="71"/>
                  </a:lnTo>
                  <a:lnTo>
                    <a:pt x="135" y="61"/>
                  </a:lnTo>
                  <a:lnTo>
                    <a:pt x="135" y="50"/>
                  </a:lnTo>
                  <a:lnTo>
                    <a:pt x="133" y="41"/>
                  </a:lnTo>
                  <a:lnTo>
                    <a:pt x="131" y="32"/>
                  </a:lnTo>
                  <a:lnTo>
                    <a:pt x="128" y="24"/>
                  </a:lnTo>
                  <a:lnTo>
                    <a:pt x="124" y="17"/>
                  </a:lnTo>
                  <a:lnTo>
                    <a:pt x="118" y="11"/>
                  </a:lnTo>
                  <a:lnTo>
                    <a:pt x="112" y="7"/>
                  </a:lnTo>
                  <a:lnTo>
                    <a:pt x="106" y="3"/>
                  </a:lnTo>
                  <a:lnTo>
                    <a:pt x="98" y="1"/>
                  </a:lnTo>
                  <a:lnTo>
                    <a:pt x="91" y="0"/>
                  </a:lnTo>
                  <a:lnTo>
                    <a:pt x="82" y="1"/>
                  </a:lnTo>
                  <a:lnTo>
                    <a:pt x="74" y="3"/>
                  </a:lnTo>
                  <a:lnTo>
                    <a:pt x="65" y="7"/>
                  </a:lnTo>
                  <a:lnTo>
                    <a:pt x="57" y="11"/>
                  </a:lnTo>
                  <a:lnTo>
                    <a:pt x="48" y="17"/>
                  </a:lnTo>
                  <a:lnTo>
                    <a:pt x="41" y="24"/>
                  </a:lnTo>
                  <a:lnTo>
                    <a:pt x="34" y="32"/>
                  </a:lnTo>
                  <a:lnTo>
                    <a:pt x="26" y="41"/>
                  </a:lnTo>
                  <a:lnTo>
                    <a:pt x="19" y="50"/>
                  </a:lnTo>
                  <a:lnTo>
                    <a:pt x="13" y="61"/>
                  </a:lnTo>
                  <a:lnTo>
                    <a:pt x="8" y="71"/>
                  </a:lnTo>
                  <a:lnTo>
                    <a:pt x="4" y="83"/>
                  </a:lnTo>
                  <a:lnTo>
                    <a:pt x="0"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886" name="Freeform 194"/>
            <p:cNvSpPr>
              <a:spLocks/>
            </p:cNvSpPr>
            <p:nvPr/>
          </p:nvSpPr>
          <p:spPr bwMode="auto">
            <a:xfrm>
              <a:off x="1951" y="1529"/>
              <a:ext cx="58" cy="19"/>
            </a:xfrm>
            <a:custGeom>
              <a:avLst/>
              <a:gdLst>
                <a:gd name="T0" fmla="*/ 10 w 143"/>
                <a:gd name="T1" fmla="*/ 0 h 46"/>
                <a:gd name="T2" fmla="*/ 9 w 143"/>
                <a:gd name="T3" fmla="*/ 3 h 46"/>
                <a:gd name="T4" fmla="*/ 0 w 143"/>
                <a:gd name="T5" fmla="*/ 3 h 46"/>
                <a:gd name="T6" fmla="*/ 0 60000 65536"/>
                <a:gd name="T7" fmla="*/ 0 60000 65536"/>
                <a:gd name="T8" fmla="*/ 0 60000 65536"/>
              </a:gdLst>
              <a:ahLst/>
              <a:cxnLst>
                <a:cxn ang="T6">
                  <a:pos x="T0" y="T1"/>
                </a:cxn>
                <a:cxn ang="T7">
                  <a:pos x="T2" y="T3"/>
                </a:cxn>
                <a:cxn ang="T8">
                  <a:pos x="T4" y="T5"/>
                </a:cxn>
              </a:cxnLst>
              <a:rect l="0" t="0" r="r" b="b"/>
              <a:pathLst>
                <a:path w="143" h="46">
                  <a:moveTo>
                    <a:pt x="143" y="0"/>
                  </a:moveTo>
                  <a:lnTo>
                    <a:pt x="130" y="46"/>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887" name="Line 195"/>
            <p:cNvSpPr>
              <a:spLocks noChangeShapeType="1"/>
            </p:cNvSpPr>
            <p:nvPr/>
          </p:nvSpPr>
          <p:spPr bwMode="auto">
            <a:xfrm flipH="1">
              <a:off x="2050" y="1437"/>
              <a:ext cx="17"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88" name="Line 196"/>
            <p:cNvSpPr>
              <a:spLocks noChangeShapeType="1"/>
            </p:cNvSpPr>
            <p:nvPr/>
          </p:nvSpPr>
          <p:spPr bwMode="auto">
            <a:xfrm flipV="1">
              <a:off x="2559" y="1462"/>
              <a:ext cx="36"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89" name="Freeform 197"/>
            <p:cNvSpPr>
              <a:spLocks/>
            </p:cNvSpPr>
            <p:nvPr/>
          </p:nvSpPr>
          <p:spPr bwMode="auto">
            <a:xfrm>
              <a:off x="2595" y="1426"/>
              <a:ext cx="36" cy="36"/>
            </a:xfrm>
            <a:custGeom>
              <a:avLst/>
              <a:gdLst>
                <a:gd name="T0" fmla="*/ 6 w 91"/>
                <a:gd name="T1" fmla="*/ 0 h 93"/>
                <a:gd name="T2" fmla="*/ 5 w 91"/>
                <a:gd name="T3" fmla="*/ 0 h 93"/>
                <a:gd name="T4" fmla="*/ 4 w 91"/>
                <a:gd name="T5" fmla="*/ 0 h 93"/>
                <a:gd name="T6" fmla="*/ 4 w 91"/>
                <a:gd name="T7" fmla="*/ 0 h 93"/>
                <a:gd name="T8" fmla="*/ 4 w 91"/>
                <a:gd name="T9" fmla="*/ 1 h 93"/>
                <a:gd name="T10" fmla="*/ 3 w 91"/>
                <a:gd name="T11" fmla="*/ 1 h 93"/>
                <a:gd name="T12" fmla="*/ 2 w 91"/>
                <a:gd name="T13" fmla="*/ 1 h 93"/>
                <a:gd name="T14" fmla="*/ 2 w 91"/>
                <a:gd name="T15" fmla="*/ 2 h 93"/>
                <a:gd name="T16" fmla="*/ 2 w 91"/>
                <a:gd name="T17" fmla="*/ 2 h 93"/>
                <a:gd name="T18" fmla="*/ 1 w 91"/>
                <a:gd name="T19" fmla="*/ 3 h 93"/>
                <a:gd name="T20" fmla="*/ 1 w 91"/>
                <a:gd name="T21" fmla="*/ 3 h 93"/>
                <a:gd name="T22" fmla="*/ 1 w 91"/>
                <a:gd name="T23" fmla="*/ 4 h 93"/>
                <a:gd name="T24" fmla="*/ 0 w 91"/>
                <a:gd name="T25" fmla="*/ 5 h 93"/>
                <a:gd name="T26" fmla="*/ 0 w 91"/>
                <a:gd name="T27" fmla="*/ 5 h 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1" h="93">
                  <a:moveTo>
                    <a:pt x="91" y="0"/>
                  </a:moveTo>
                  <a:lnTo>
                    <a:pt x="83" y="1"/>
                  </a:lnTo>
                  <a:lnTo>
                    <a:pt x="74" y="3"/>
                  </a:lnTo>
                  <a:lnTo>
                    <a:pt x="66" y="6"/>
                  </a:lnTo>
                  <a:lnTo>
                    <a:pt x="57" y="10"/>
                  </a:lnTo>
                  <a:lnTo>
                    <a:pt x="49" y="17"/>
                  </a:lnTo>
                  <a:lnTo>
                    <a:pt x="41" y="23"/>
                  </a:lnTo>
                  <a:lnTo>
                    <a:pt x="34" y="32"/>
                  </a:lnTo>
                  <a:lnTo>
                    <a:pt x="27" y="40"/>
                  </a:lnTo>
                  <a:lnTo>
                    <a:pt x="19" y="50"/>
                  </a:lnTo>
                  <a:lnTo>
                    <a:pt x="14" y="60"/>
                  </a:lnTo>
                  <a:lnTo>
                    <a:pt x="9" y="71"/>
                  </a:lnTo>
                  <a:lnTo>
                    <a:pt x="4" y="82"/>
                  </a:lnTo>
                  <a:lnTo>
                    <a:pt x="0"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890" name="Line 198"/>
            <p:cNvSpPr>
              <a:spLocks noChangeShapeType="1"/>
            </p:cNvSpPr>
            <p:nvPr/>
          </p:nvSpPr>
          <p:spPr bwMode="auto">
            <a:xfrm>
              <a:off x="2579" y="1482"/>
              <a:ext cx="3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91" name="Line 199"/>
            <p:cNvSpPr>
              <a:spLocks noChangeShapeType="1"/>
            </p:cNvSpPr>
            <p:nvPr/>
          </p:nvSpPr>
          <p:spPr bwMode="auto">
            <a:xfrm flipH="1">
              <a:off x="2662" y="1426"/>
              <a:ext cx="16" cy="3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3656" name="Group 200"/>
          <p:cNvGrpSpPr>
            <a:grpSpLocks/>
          </p:cNvGrpSpPr>
          <p:nvPr/>
        </p:nvGrpSpPr>
        <p:grpSpPr bwMode="auto">
          <a:xfrm>
            <a:off x="2359025" y="2633663"/>
            <a:ext cx="1089025" cy="3895725"/>
            <a:chOff x="1967" y="1659"/>
            <a:chExt cx="686" cy="2454"/>
          </a:xfrm>
        </p:grpSpPr>
        <p:grpSp>
          <p:nvGrpSpPr>
            <p:cNvPr id="121869" name="Group 201"/>
            <p:cNvGrpSpPr>
              <a:grpSpLocks/>
            </p:cNvGrpSpPr>
            <p:nvPr/>
          </p:nvGrpSpPr>
          <p:grpSpPr bwMode="auto">
            <a:xfrm>
              <a:off x="2061" y="1659"/>
              <a:ext cx="590" cy="2211"/>
              <a:chOff x="2061" y="1659"/>
              <a:chExt cx="590" cy="2211"/>
            </a:xfrm>
          </p:grpSpPr>
          <p:sp>
            <p:nvSpPr>
              <p:cNvPr id="121879" name="Line 202"/>
              <p:cNvSpPr>
                <a:spLocks noChangeShapeType="1"/>
              </p:cNvSpPr>
              <p:nvPr/>
            </p:nvSpPr>
            <p:spPr bwMode="auto">
              <a:xfrm>
                <a:off x="2061" y="1659"/>
                <a:ext cx="0" cy="162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80" name="Line 203"/>
              <p:cNvSpPr>
                <a:spLocks noChangeShapeType="1"/>
              </p:cNvSpPr>
              <p:nvPr/>
            </p:nvSpPr>
            <p:spPr bwMode="auto">
              <a:xfrm>
                <a:off x="2651" y="1659"/>
                <a:ext cx="0" cy="22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1870" name="Group 204"/>
            <p:cNvGrpSpPr>
              <a:grpSpLocks/>
            </p:cNvGrpSpPr>
            <p:nvPr/>
          </p:nvGrpSpPr>
          <p:grpSpPr bwMode="auto">
            <a:xfrm>
              <a:off x="1967" y="3369"/>
              <a:ext cx="686" cy="744"/>
              <a:chOff x="1967" y="3369"/>
              <a:chExt cx="686" cy="744"/>
            </a:xfrm>
          </p:grpSpPr>
          <p:sp>
            <p:nvSpPr>
              <p:cNvPr id="121871" name="Line 205"/>
              <p:cNvSpPr>
                <a:spLocks noChangeShapeType="1"/>
              </p:cNvSpPr>
              <p:nvPr/>
            </p:nvSpPr>
            <p:spPr bwMode="auto">
              <a:xfrm flipH="1">
                <a:off x="1978" y="3482"/>
                <a:ext cx="3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72" name="Freeform 206"/>
              <p:cNvSpPr>
                <a:spLocks/>
              </p:cNvSpPr>
              <p:nvPr/>
            </p:nvSpPr>
            <p:spPr bwMode="auto">
              <a:xfrm>
                <a:off x="1967" y="3452"/>
                <a:ext cx="11" cy="30"/>
              </a:xfrm>
              <a:custGeom>
                <a:avLst/>
                <a:gdLst>
                  <a:gd name="T0" fmla="*/ 0 w 33"/>
                  <a:gd name="T1" fmla="*/ 0 h 71"/>
                  <a:gd name="T2" fmla="*/ 0 w 33"/>
                  <a:gd name="T3" fmla="*/ 1 h 71"/>
                  <a:gd name="T4" fmla="*/ 0 w 33"/>
                  <a:gd name="T5" fmla="*/ 1 h 71"/>
                  <a:gd name="T6" fmla="*/ 0 w 33"/>
                  <a:gd name="T7" fmla="*/ 2 h 71"/>
                  <a:gd name="T8" fmla="*/ 0 w 33"/>
                  <a:gd name="T9" fmla="*/ 3 h 71"/>
                  <a:gd name="T10" fmla="*/ 0 w 33"/>
                  <a:gd name="T11" fmla="*/ 3 h 71"/>
                  <a:gd name="T12" fmla="*/ 0 w 33"/>
                  <a:gd name="T13" fmla="*/ 4 h 71"/>
                  <a:gd name="T14" fmla="*/ 0 w 33"/>
                  <a:gd name="T15" fmla="*/ 5 h 71"/>
                  <a:gd name="T16" fmla="*/ 1 w 33"/>
                  <a:gd name="T17" fmla="*/ 5 h 71"/>
                  <a:gd name="T18" fmla="*/ 1 w 33"/>
                  <a:gd name="T19" fmla="*/ 5 h 71"/>
                  <a:gd name="T20" fmla="*/ 1 w 33"/>
                  <a:gd name="T21" fmla="*/ 5 h 71"/>
                  <a:gd name="T22" fmla="*/ 1 w 33"/>
                  <a:gd name="T23" fmla="*/ 5 h 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3" h="71">
                    <a:moveTo>
                      <a:pt x="3" y="0"/>
                    </a:moveTo>
                    <a:lnTo>
                      <a:pt x="1" y="11"/>
                    </a:lnTo>
                    <a:lnTo>
                      <a:pt x="0" y="20"/>
                    </a:lnTo>
                    <a:lnTo>
                      <a:pt x="0" y="30"/>
                    </a:lnTo>
                    <a:lnTo>
                      <a:pt x="1" y="39"/>
                    </a:lnTo>
                    <a:lnTo>
                      <a:pt x="3" y="47"/>
                    </a:lnTo>
                    <a:lnTo>
                      <a:pt x="5" y="53"/>
                    </a:lnTo>
                    <a:lnTo>
                      <a:pt x="10" y="60"/>
                    </a:lnTo>
                    <a:lnTo>
                      <a:pt x="15" y="65"/>
                    </a:lnTo>
                    <a:lnTo>
                      <a:pt x="20" y="68"/>
                    </a:lnTo>
                    <a:lnTo>
                      <a:pt x="27" y="70"/>
                    </a:lnTo>
                    <a:lnTo>
                      <a:pt x="33"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873" name="Line 207"/>
              <p:cNvSpPr>
                <a:spLocks noChangeShapeType="1"/>
              </p:cNvSpPr>
              <p:nvPr/>
            </p:nvSpPr>
            <p:spPr bwMode="auto">
              <a:xfrm flipV="1">
                <a:off x="1967" y="3408"/>
                <a:ext cx="1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74" name="Freeform 208"/>
              <p:cNvSpPr>
                <a:spLocks/>
              </p:cNvSpPr>
              <p:nvPr/>
            </p:nvSpPr>
            <p:spPr bwMode="auto">
              <a:xfrm>
                <a:off x="1978" y="3369"/>
                <a:ext cx="56" cy="39"/>
              </a:xfrm>
              <a:custGeom>
                <a:avLst/>
                <a:gdLst>
                  <a:gd name="T0" fmla="*/ 9 w 136"/>
                  <a:gd name="T1" fmla="*/ 7 h 94"/>
                  <a:gd name="T2" fmla="*/ 9 w 136"/>
                  <a:gd name="T3" fmla="*/ 6 h 94"/>
                  <a:gd name="T4" fmla="*/ 9 w 136"/>
                  <a:gd name="T5" fmla="*/ 5 h 94"/>
                  <a:gd name="T6" fmla="*/ 9 w 136"/>
                  <a:gd name="T7" fmla="*/ 4 h 94"/>
                  <a:gd name="T8" fmla="*/ 9 w 136"/>
                  <a:gd name="T9" fmla="*/ 4 h 94"/>
                  <a:gd name="T10" fmla="*/ 9 w 136"/>
                  <a:gd name="T11" fmla="*/ 3 h 94"/>
                  <a:gd name="T12" fmla="*/ 9 w 136"/>
                  <a:gd name="T13" fmla="*/ 2 h 94"/>
                  <a:gd name="T14" fmla="*/ 9 w 136"/>
                  <a:gd name="T15" fmla="*/ 2 h 94"/>
                  <a:gd name="T16" fmla="*/ 9 w 136"/>
                  <a:gd name="T17" fmla="*/ 1 h 94"/>
                  <a:gd name="T18" fmla="*/ 8 w 136"/>
                  <a:gd name="T19" fmla="*/ 1 h 94"/>
                  <a:gd name="T20" fmla="*/ 8 w 136"/>
                  <a:gd name="T21" fmla="*/ 0 h 94"/>
                  <a:gd name="T22" fmla="*/ 7 w 136"/>
                  <a:gd name="T23" fmla="*/ 0 h 94"/>
                  <a:gd name="T24" fmla="*/ 7 w 136"/>
                  <a:gd name="T25" fmla="*/ 0 h 94"/>
                  <a:gd name="T26" fmla="*/ 6 w 136"/>
                  <a:gd name="T27" fmla="*/ 0 h 94"/>
                  <a:gd name="T28" fmla="*/ 6 w 136"/>
                  <a:gd name="T29" fmla="*/ 0 h 94"/>
                  <a:gd name="T30" fmla="*/ 5 w 136"/>
                  <a:gd name="T31" fmla="*/ 0 h 94"/>
                  <a:gd name="T32" fmla="*/ 5 w 136"/>
                  <a:gd name="T33" fmla="*/ 0 h 94"/>
                  <a:gd name="T34" fmla="*/ 4 w 136"/>
                  <a:gd name="T35" fmla="*/ 1 h 94"/>
                  <a:gd name="T36" fmla="*/ 3 w 136"/>
                  <a:gd name="T37" fmla="*/ 1 h 94"/>
                  <a:gd name="T38" fmla="*/ 3 w 136"/>
                  <a:gd name="T39" fmla="*/ 2 h 94"/>
                  <a:gd name="T40" fmla="*/ 2 w 136"/>
                  <a:gd name="T41" fmla="*/ 2 h 94"/>
                  <a:gd name="T42" fmla="*/ 2 w 136"/>
                  <a:gd name="T43" fmla="*/ 3 h 94"/>
                  <a:gd name="T44" fmla="*/ 1 w 136"/>
                  <a:gd name="T45" fmla="*/ 4 h 94"/>
                  <a:gd name="T46" fmla="*/ 1 w 136"/>
                  <a:gd name="T47" fmla="*/ 4 h 94"/>
                  <a:gd name="T48" fmla="*/ 0 w 136"/>
                  <a:gd name="T49" fmla="*/ 5 h 94"/>
                  <a:gd name="T50" fmla="*/ 0 w 136"/>
                  <a:gd name="T51" fmla="*/ 6 h 94"/>
                  <a:gd name="T52" fmla="*/ 0 w 136"/>
                  <a:gd name="T53" fmla="*/ 7 h 9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36" h="94">
                    <a:moveTo>
                      <a:pt x="131" y="94"/>
                    </a:moveTo>
                    <a:lnTo>
                      <a:pt x="134" y="82"/>
                    </a:lnTo>
                    <a:lnTo>
                      <a:pt x="136" y="71"/>
                    </a:lnTo>
                    <a:lnTo>
                      <a:pt x="136" y="61"/>
                    </a:lnTo>
                    <a:lnTo>
                      <a:pt x="136" y="50"/>
                    </a:lnTo>
                    <a:lnTo>
                      <a:pt x="134" y="41"/>
                    </a:lnTo>
                    <a:lnTo>
                      <a:pt x="131" y="31"/>
                    </a:lnTo>
                    <a:lnTo>
                      <a:pt x="128" y="24"/>
                    </a:lnTo>
                    <a:lnTo>
                      <a:pt x="124" y="16"/>
                    </a:lnTo>
                    <a:lnTo>
                      <a:pt x="119" y="11"/>
                    </a:lnTo>
                    <a:lnTo>
                      <a:pt x="112" y="6"/>
                    </a:lnTo>
                    <a:lnTo>
                      <a:pt x="106" y="3"/>
                    </a:lnTo>
                    <a:lnTo>
                      <a:pt x="99" y="0"/>
                    </a:lnTo>
                    <a:lnTo>
                      <a:pt x="91" y="0"/>
                    </a:lnTo>
                    <a:lnTo>
                      <a:pt x="83" y="0"/>
                    </a:lnTo>
                    <a:lnTo>
                      <a:pt x="74" y="3"/>
                    </a:lnTo>
                    <a:lnTo>
                      <a:pt x="66" y="6"/>
                    </a:lnTo>
                    <a:lnTo>
                      <a:pt x="57" y="11"/>
                    </a:lnTo>
                    <a:lnTo>
                      <a:pt x="49" y="16"/>
                    </a:lnTo>
                    <a:lnTo>
                      <a:pt x="41" y="24"/>
                    </a:lnTo>
                    <a:lnTo>
                      <a:pt x="34" y="31"/>
                    </a:lnTo>
                    <a:lnTo>
                      <a:pt x="27" y="41"/>
                    </a:lnTo>
                    <a:lnTo>
                      <a:pt x="19" y="50"/>
                    </a:lnTo>
                    <a:lnTo>
                      <a:pt x="14" y="61"/>
                    </a:lnTo>
                    <a:lnTo>
                      <a:pt x="8" y="71"/>
                    </a:lnTo>
                    <a:lnTo>
                      <a:pt x="4" y="82"/>
                    </a:lnTo>
                    <a:lnTo>
                      <a:pt x="0" y="9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875" name="Freeform 209"/>
              <p:cNvSpPr>
                <a:spLocks/>
              </p:cNvSpPr>
              <p:nvPr/>
            </p:nvSpPr>
            <p:spPr bwMode="auto">
              <a:xfrm>
                <a:off x="1975" y="3408"/>
                <a:ext cx="56" cy="16"/>
              </a:xfrm>
              <a:custGeom>
                <a:avLst/>
                <a:gdLst>
                  <a:gd name="T0" fmla="*/ 9 w 143"/>
                  <a:gd name="T1" fmla="*/ 0 h 46"/>
                  <a:gd name="T2" fmla="*/ 8 w 143"/>
                  <a:gd name="T3" fmla="*/ 2 h 46"/>
                  <a:gd name="T4" fmla="*/ 0 w 143"/>
                  <a:gd name="T5" fmla="*/ 2 h 46"/>
                  <a:gd name="T6" fmla="*/ 0 60000 65536"/>
                  <a:gd name="T7" fmla="*/ 0 60000 65536"/>
                  <a:gd name="T8" fmla="*/ 0 60000 65536"/>
                </a:gdLst>
                <a:ahLst/>
                <a:cxnLst>
                  <a:cxn ang="T6">
                    <a:pos x="T0" y="T1"/>
                  </a:cxn>
                  <a:cxn ang="T7">
                    <a:pos x="T2" y="T3"/>
                  </a:cxn>
                  <a:cxn ang="T8">
                    <a:pos x="T4" y="T5"/>
                  </a:cxn>
                </a:cxnLst>
                <a:rect l="0" t="0" r="r" b="b"/>
                <a:pathLst>
                  <a:path w="143" h="46">
                    <a:moveTo>
                      <a:pt x="143" y="0"/>
                    </a:moveTo>
                    <a:lnTo>
                      <a:pt x="131" y="46"/>
                    </a:lnTo>
                    <a:lnTo>
                      <a:pt x="0" y="4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876" name="Line 210"/>
              <p:cNvSpPr>
                <a:spLocks noChangeShapeType="1"/>
              </p:cNvSpPr>
              <p:nvPr/>
            </p:nvSpPr>
            <p:spPr bwMode="auto">
              <a:xfrm flipV="1">
                <a:off x="2584" y="3983"/>
                <a:ext cx="33" cy="13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77" name="Freeform 211"/>
              <p:cNvSpPr>
                <a:spLocks/>
              </p:cNvSpPr>
              <p:nvPr/>
            </p:nvSpPr>
            <p:spPr bwMode="auto">
              <a:xfrm>
                <a:off x="2617" y="3947"/>
                <a:ext cx="36" cy="36"/>
              </a:xfrm>
              <a:custGeom>
                <a:avLst/>
                <a:gdLst>
                  <a:gd name="T0" fmla="*/ 5 w 92"/>
                  <a:gd name="T1" fmla="*/ 0 h 93"/>
                  <a:gd name="T2" fmla="*/ 5 w 92"/>
                  <a:gd name="T3" fmla="*/ 0 h 93"/>
                  <a:gd name="T4" fmla="*/ 4 w 92"/>
                  <a:gd name="T5" fmla="*/ 0 h 93"/>
                  <a:gd name="T6" fmla="*/ 4 w 92"/>
                  <a:gd name="T7" fmla="*/ 0 h 93"/>
                  <a:gd name="T8" fmla="*/ 4 w 92"/>
                  <a:gd name="T9" fmla="*/ 1 h 93"/>
                  <a:gd name="T10" fmla="*/ 3 w 92"/>
                  <a:gd name="T11" fmla="*/ 1 h 93"/>
                  <a:gd name="T12" fmla="*/ 2 w 92"/>
                  <a:gd name="T13" fmla="*/ 1 h 93"/>
                  <a:gd name="T14" fmla="*/ 2 w 92"/>
                  <a:gd name="T15" fmla="*/ 2 h 93"/>
                  <a:gd name="T16" fmla="*/ 2 w 92"/>
                  <a:gd name="T17" fmla="*/ 2 h 93"/>
                  <a:gd name="T18" fmla="*/ 1 w 92"/>
                  <a:gd name="T19" fmla="*/ 3 h 93"/>
                  <a:gd name="T20" fmla="*/ 1 w 92"/>
                  <a:gd name="T21" fmla="*/ 3 h 93"/>
                  <a:gd name="T22" fmla="*/ 1 w 92"/>
                  <a:gd name="T23" fmla="*/ 4 h 93"/>
                  <a:gd name="T24" fmla="*/ 0 w 92"/>
                  <a:gd name="T25" fmla="*/ 5 h 93"/>
                  <a:gd name="T26" fmla="*/ 0 w 92"/>
                  <a:gd name="T27" fmla="*/ 5 h 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2" h="93">
                    <a:moveTo>
                      <a:pt x="92" y="0"/>
                    </a:moveTo>
                    <a:lnTo>
                      <a:pt x="83" y="0"/>
                    </a:lnTo>
                    <a:lnTo>
                      <a:pt x="75" y="2"/>
                    </a:lnTo>
                    <a:lnTo>
                      <a:pt x="66" y="5"/>
                    </a:lnTo>
                    <a:lnTo>
                      <a:pt x="58" y="11"/>
                    </a:lnTo>
                    <a:lnTo>
                      <a:pt x="49" y="16"/>
                    </a:lnTo>
                    <a:lnTo>
                      <a:pt x="42" y="23"/>
                    </a:lnTo>
                    <a:lnTo>
                      <a:pt x="33" y="31"/>
                    </a:lnTo>
                    <a:lnTo>
                      <a:pt x="27" y="40"/>
                    </a:lnTo>
                    <a:lnTo>
                      <a:pt x="19" y="50"/>
                    </a:lnTo>
                    <a:lnTo>
                      <a:pt x="14" y="61"/>
                    </a:lnTo>
                    <a:lnTo>
                      <a:pt x="9" y="71"/>
                    </a:lnTo>
                    <a:lnTo>
                      <a:pt x="5" y="82"/>
                    </a:lnTo>
                    <a:lnTo>
                      <a:pt x="0" y="9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1878" name="Line 212"/>
              <p:cNvSpPr>
                <a:spLocks noChangeShapeType="1"/>
              </p:cNvSpPr>
              <p:nvPr/>
            </p:nvSpPr>
            <p:spPr bwMode="auto">
              <a:xfrm>
                <a:off x="2601" y="4003"/>
                <a:ext cx="3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403669" name="Line 213"/>
          <p:cNvSpPr>
            <a:spLocks noChangeShapeType="1"/>
          </p:cNvSpPr>
          <p:nvPr/>
        </p:nvSpPr>
        <p:spPr bwMode="auto">
          <a:xfrm>
            <a:off x="1884363" y="4583113"/>
            <a:ext cx="2087562" cy="20875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3670" name="Group 214"/>
          <p:cNvGrpSpPr>
            <a:grpSpLocks/>
          </p:cNvGrpSpPr>
          <p:nvPr/>
        </p:nvGrpSpPr>
        <p:grpSpPr bwMode="auto">
          <a:xfrm>
            <a:off x="1884363" y="2633663"/>
            <a:ext cx="2087562" cy="4037012"/>
            <a:chOff x="1668" y="1659"/>
            <a:chExt cx="1315" cy="2543"/>
          </a:xfrm>
        </p:grpSpPr>
        <p:sp>
          <p:nvSpPr>
            <p:cNvPr id="121867" name="Line 215"/>
            <p:cNvSpPr>
              <a:spLocks noChangeShapeType="1"/>
            </p:cNvSpPr>
            <p:nvPr/>
          </p:nvSpPr>
          <p:spPr bwMode="auto">
            <a:xfrm>
              <a:off x="1668" y="1659"/>
              <a:ext cx="0" cy="12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1868" name="Line 216"/>
            <p:cNvSpPr>
              <a:spLocks noChangeShapeType="1"/>
            </p:cNvSpPr>
            <p:nvPr/>
          </p:nvSpPr>
          <p:spPr bwMode="auto">
            <a:xfrm>
              <a:off x="2983" y="1659"/>
              <a:ext cx="0" cy="25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3583"/>
                                        </p:tgtEl>
                                        <p:attrNameLst>
                                          <p:attrName>style.visibility</p:attrName>
                                        </p:attrNameLst>
                                      </p:cBhvr>
                                      <p:to>
                                        <p:strVal val="visible"/>
                                      </p:to>
                                    </p:set>
                                    <p:animEffect transition="in" filter="wipe(left)">
                                      <p:cBhvr>
                                        <p:cTn id="7" dur="500"/>
                                        <p:tgtEl>
                                          <p:spTgt spid="4035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03640"/>
                                        </p:tgtEl>
                                        <p:attrNameLst>
                                          <p:attrName>style.visibility</p:attrName>
                                        </p:attrNameLst>
                                      </p:cBhvr>
                                      <p:to>
                                        <p:strVal val="visible"/>
                                      </p:to>
                                    </p:set>
                                    <p:animEffect transition="in" filter="wipe(down)">
                                      <p:cBhvr>
                                        <p:cTn id="12" dur="500"/>
                                        <p:tgtEl>
                                          <p:spTgt spid="40364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03641"/>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403644"/>
                                        </p:tgtEl>
                                        <p:attrNameLst>
                                          <p:attrName>style.visibility</p:attrName>
                                        </p:attrNameLst>
                                      </p:cBhvr>
                                      <p:to>
                                        <p:strVal val="visible"/>
                                      </p:to>
                                    </p:set>
                                    <p:animEffect transition="in" filter="wipe(left)">
                                      <p:cBhvr>
                                        <p:cTn id="21" dur="500"/>
                                        <p:tgtEl>
                                          <p:spTgt spid="40364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nodeType="clickEffect">
                                  <p:stCondLst>
                                    <p:cond delay="0"/>
                                  </p:stCondLst>
                                  <p:childTnLst>
                                    <p:set>
                                      <p:cBhvr>
                                        <p:cTn id="25" dur="1" fill="hold">
                                          <p:stCondLst>
                                            <p:cond delay="0"/>
                                          </p:stCondLst>
                                        </p:cTn>
                                        <p:tgtEl>
                                          <p:spTgt spid="403656"/>
                                        </p:tgtEl>
                                        <p:attrNameLst>
                                          <p:attrName>style.visibility</p:attrName>
                                        </p:attrNameLst>
                                      </p:cBhvr>
                                      <p:to>
                                        <p:strVal val="visible"/>
                                      </p:to>
                                    </p:set>
                                    <p:animEffect transition="in" filter="wipe(up)">
                                      <p:cBhvr>
                                        <p:cTn id="26" dur="500"/>
                                        <p:tgtEl>
                                          <p:spTgt spid="403656"/>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403669"/>
                                        </p:tgtEl>
                                        <p:attrNameLst>
                                          <p:attrName>style.visibility</p:attrName>
                                        </p:attrNameLst>
                                      </p:cBhvr>
                                      <p:to>
                                        <p:strVal val="visible"/>
                                      </p:to>
                                    </p:set>
                                    <p:animEffect transition="in" filter="wipe(up)">
                                      <p:cBhvr>
                                        <p:cTn id="31" dur="500"/>
                                        <p:tgtEl>
                                          <p:spTgt spid="403669"/>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1" fill="hold" nodeType="clickEffect">
                                  <p:stCondLst>
                                    <p:cond delay="0"/>
                                  </p:stCondLst>
                                  <p:childTnLst>
                                    <p:set>
                                      <p:cBhvr>
                                        <p:cTn id="35" dur="1" fill="hold">
                                          <p:stCondLst>
                                            <p:cond delay="0"/>
                                          </p:stCondLst>
                                        </p:cTn>
                                        <p:tgtEl>
                                          <p:spTgt spid="403670"/>
                                        </p:tgtEl>
                                        <p:attrNameLst>
                                          <p:attrName>style.visibility</p:attrName>
                                        </p:attrNameLst>
                                      </p:cBhvr>
                                      <p:to>
                                        <p:strVal val="visible"/>
                                      </p:to>
                                    </p:set>
                                    <p:animEffect transition="in" filter="wipe(up)">
                                      <p:cBhvr>
                                        <p:cTn id="36" dur="500"/>
                                        <p:tgtEl>
                                          <p:spTgt spid="403670"/>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ntr" presetSubtype="0" fill="hold" grpId="0" nodeType="clickEffect">
                                  <p:stCondLst>
                                    <p:cond delay="0"/>
                                  </p:stCondLst>
                                  <p:childTnLst>
                                    <p:set>
                                      <p:cBhvr>
                                        <p:cTn id="40" dur="1" fill="hold">
                                          <p:stCondLst>
                                            <p:cond delay="499"/>
                                          </p:stCondLst>
                                        </p:cTn>
                                        <p:tgtEl>
                                          <p:spTgt spid="4034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499" grpId="0" autoUpdateAnimBg="0"/>
      <p:bldP spid="403640" grpId="0" animBg="1"/>
      <p:bldP spid="403669"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ext Box 11"/>
          <p:cNvSpPr txBox="1">
            <a:spLocks noChangeArrowheads="1"/>
          </p:cNvSpPr>
          <p:nvPr/>
        </p:nvSpPr>
        <p:spPr bwMode="auto">
          <a:xfrm>
            <a:off x="0" y="0"/>
            <a:ext cx="9144000" cy="7016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003399"/>
                </a:solidFill>
                <a:ea typeface="黑体" pitchFamily="2" charset="-122"/>
              </a:rPr>
              <a:t>六、两平面垂直</a:t>
            </a:r>
          </a:p>
        </p:txBody>
      </p:sp>
      <p:sp>
        <p:nvSpPr>
          <p:cNvPr id="404492" name="Text Box 12"/>
          <p:cNvSpPr txBox="1">
            <a:spLocks noChangeArrowheads="1"/>
          </p:cNvSpPr>
          <p:nvPr/>
        </p:nvSpPr>
        <p:spPr bwMode="auto">
          <a:xfrm>
            <a:off x="228600" y="5638800"/>
            <a:ext cx="8915400" cy="106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accent2"/>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2400">
                <a:solidFill>
                  <a:srgbClr val="FF3399"/>
                </a:solidFill>
              </a:rPr>
              <a:t>           </a:t>
            </a:r>
            <a:r>
              <a:rPr lang="zh-CN" altLang="en-US" b="1">
                <a:solidFill>
                  <a:srgbClr val="FF0000"/>
                </a:solidFill>
                <a:ea typeface="黑体" pitchFamily="2" charset="-122"/>
              </a:rPr>
              <a:t>若一直线垂直于一定平面，则包含这条直线的所有平面都垂直于该平面。</a:t>
            </a:r>
          </a:p>
        </p:txBody>
      </p:sp>
      <p:grpSp>
        <p:nvGrpSpPr>
          <p:cNvPr id="404540" name="Group 60"/>
          <p:cNvGrpSpPr>
            <a:grpSpLocks/>
          </p:cNvGrpSpPr>
          <p:nvPr/>
        </p:nvGrpSpPr>
        <p:grpSpPr bwMode="auto">
          <a:xfrm>
            <a:off x="2447925" y="706438"/>
            <a:ext cx="5868988" cy="4905375"/>
            <a:chOff x="1542" y="445"/>
            <a:chExt cx="3697" cy="3090"/>
          </a:xfrm>
        </p:grpSpPr>
        <p:sp>
          <p:nvSpPr>
            <p:cNvPr id="122929" name="Line 61"/>
            <p:cNvSpPr>
              <a:spLocks noChangeShapeType="1"/>
            </p:cNvSpPr>
            <p:nvPr/>
          </p:nvSpPr>
          <p:spPr bwMode="auto">
            <a:xfrm flipH="1">
              <a:off x="1542" y="2098"/>
              <a:ext cx="2262"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0" name="Line 62"/>
            <p:cNvSpPr>
              <a:spLocks noChangeShapeType="1"/>
            </p:cNvSpPr>
            <p:nvPr/>
          </p:nvSpPr>
          <p:spPr bwMode="auto">
            <a:xfrm>
              <a:off x="3804" y="2098"/>
              <a:ext cx="1435" cy="143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1" name="Line 63"/>
            <p:cNvSpPr>
              <a:spLocks noChangeShapeType="1"/>
            </p:cNvSpPr>
            <p:nvPr/>
          </p:nvSpPr>
          <p:spPr bwMode="auto">
            <a:xfrm>
              <a:off x="1542" y="2098"/>
              <a:ext cx="1435" cy="143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2" name="Line 64"/>
            <p:cNvSpPr>
              <a:spLocks noChangeShapeType="1"/>
            </p:cNvSpPr>
            <p:nvPr/>
          </p:nvSpPr>
          <p:spPr bwMode="auto">
            <a:xfrm>
              <a:off x="2977" y="3535"/>
              <a:ext cx="2262"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3" name="Line 65"/>
            <p:cNvSpPr>
              <a:spLocks noChangeShapeType="1"/>
            </p:cNvSpPr>
            <p:nvPr/>
          </p:nvSpPr>
          <p:spPr bwMode="auto">
            <a:xfrm flipH="1" flipV="1">
              <a:off x="4831" y="3305"/>
              <a:ext cx="168" cy="16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4" name="Line 66"/>
            <p:cNvSpPr>
              <a:spLocks noChangeShapeType="1"/>
            </p:cNvSpPr>
            <p:nvPr/>
          </p:nvSpPr>
          <p:spPr bwMode="auto">
            <a:xfrm>
              <a:off x="4905" y="3380"/>
              <a:ext cx="7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5" name="Line 67"/>
            <p:cNvSpPr>
              <a:spLocks noChangeShapeType="1"/>
            </p:cNvSpPr>
            <p:nvPr/>
          </p:nvSpPr>
          <p:spPr bwMode="auto">
            <a:xfrm>
              <a:off x="4905" y="3305"/>
              <a:ext cx="169" cy="16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6" name="Line 68"/>
            <p:cNvSpPr>
              <a:spLocks noChangeShapeType="1"/>
            </p:cNvSpPr>
            <p:nvPr/>
          </p:nvSpPr>
          <p:spPr bwMode="auto">
            <a:xfrm>
              <a:off x="3295" y="735"/>
              <a:ext cx="0" cy="200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7" name="Freeform 69"/>
            <p:cNvSpPr>
              <a:spLocks/>
            </p:cNvSpPr>
            <p:nvPr/>
          </p:nvSpPr>
          <p:spPr bwMode="auto">
            <a:xfrm>
              <a:off x="3253" y="445"/>
              <a:ext cx="86" cy="168"/>
            </a:xfrm>
            <a:custGeom>
              <a:avLst/>
              <a:gdLst>
                <a:gd name="T0" fmla="*/ 0 w 227"/>
                <a:gd name="T1" fmla="*/ 23 h 455"/>
                <a:gd name="T2" fmla="*/ 13 w 227"/>
                <a:gd name="T3" fmla="*/ 0 h 455"/>
                <a:gd name="T4" fmla="*/ 11 w 227"/>
                <a:gd name="T5" fmla="*/ 23 h 455"/>
                <a:gd name="T6" fmla="*/ 0 60000 65536"/>
                <a:gd name="T7" fmla="*/ 0 60000 65536"/>
                <a:gd name="T8" fmla="*/ 0 60000 65536"/>
              </a:gdLst>
              <a:ahLst/>
              <a:cxnLst>
                <a:cxn ang="T6">
                  <a:pos x="T0" y="T1"/>
                </a:cxn>
                <a:cxn ang="T7">
                  <a:pos x="T2" y="T3"/>
                </a:cxn>
                <a:cxn ang="T8">
                  <a:pos x="T4" y="T5"/>
                </a:cxn>
              </a:cxnLst>
              <a:rect l="0" t="0" r="r" b="b"/>
              <a:pathLst>
                <a:path w="227" h="455">
                  <a:moveTo>
                    <a:pt x="0" y="455"/>
                  </a:moveTo>
                  <a:lnTo>
                    <a:pt x="227" y="0"/>
                  </a:lnTo>
                  <a:lnTo>
                    <a:pt x="212" y="45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2938" name="Line 70"/>
            <p:cNvSpPr>
              <a:spLocks noChangeShapeType="1"/>
            </p:cNvSpPr>
            <p:nvPr/>
          </p:nvSpPr>
          <p:spPr bwMode="auto">
            <a:xfrm flipH="1">
              <a:off x="3279" y="567"/>
              <a:ext cx="55"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39" name="Freeform 71"/>
            <p:cNvSpPr>
              <a:spLocks/>
            </p:cNvSpPr>
            <p:nvPr/>
          </p:nvSpPr>
          <p:spPr bwMode="auto">
            <a:xfrm>
              <a:off x="3199" y="2840"/>
              <a:ext cx="98" cy="168"/>
            </a:xfrm>
            <a:custGeom>
              <a:avLst/>
              <a:gdLst>
                <a:gd name="T0" fmla="*/ 0 w 268"/>
                <a:gd name="T1" fmla="*/ 23 h 455"/>
                <a:gd name="T2" fmla="*/ 4 w 268"/>
                <a:gd name="T3" fmla="*/ 23 h 455"/>
                <a:gd name="T4" fmla="*/ 4 w 268"/>
                <a:gd name="T5" fmla="*/ 23 h 455"/>
                <a:gd name="T6" fmla="*/ 5 w 268"/>
                <a:gd name="T7" fmla="*/ 23 h 455"/>
                <a:gd name="T8" fmla="*/ 5 w 268"/>
                <a:gd name="T9" fmla="*/ 23 h 455"/>
                <a:gd name="T10" fmla="*/ 6 w 268"/>
                <a:gd name="T11" fmla="*/ 23 h 455"/>
                <a:gd name="T12" fmla="*/ 7 w 268"/>
                <a:gd name="T13" fmla="*/ 22 h 455"/>
                <a:gd name="T14" fmla="*/ 7 w 268"/>
                <a:gd name="T15" fmla="*/ 21 h 455"/>
                <a:gd name="T16" fmla="*/ 8 w 268"/>
                <a:gd name="T17" fmla="*/ 21 h 455"/>
                <a:gd name="T18" fmla="*/ 8 w 268"/>
                <a:gd name="T19" fmla="*/ 21 h 455"/>
                <a:gd name="T20" fmla="*/ 8 w 268"/>
                <a:gd name="T21" fmla="*/ 20 h 455"/>
                <a:gd name="T22" fmla="*/ 9 w 268"/>
                <a:gd name="T23" fmla="*/ 20 h 455"/>
                <a:gd name="T24" fmla="*/ 10 w 268"/>
                <a:gd name="T25" fmla="*/ 19 h 455"/>
                <a:gd name="T26" fmla="*/ 10 w 268"/>
                <a:gd name="T27" fmla="*/ 18 h 455"/>
                <a:gd name="T28" fmla="*/ 10 w 268"/>
                <a:gd name="T29" fmla="*/ 17 h 455"/>
                <a:gd name="T30" fmla="*/ 10 w 268"/>
                <a:gd name="T31" fmla="*/ 17 h 455"/>
                <a:gd name="T32" fmla="*/ 11 w 268"/>
                <a:gd name="T33" fmla="*/ 16 h 455"/>
                <a:gd name="T34" fmla="*/ 13 w 268"/>
                <a:gd name="T35" fmla="*/ 7 h 455"/>
                <a:gd name="T36" fmla="*/ 13 w 268"/>
                <a:gd name="T37" fmla="*/ 6 h 455"/>
                <a:gd name="T38" fmla="*/ 13 w 268"/>
                <a:gd name="T39" fmla="*/ 6 h 455"/>
                <a:gd name="T40" fmla="*/ 13 w 268"/>
                <a:gd name="T41" fmla="*/ 5 h 455"/>
                <a:gd name="T42" fmla="*/ 13 w 268"/>
                <a:gd name="T43" fmla="*/ 4 h 455"/>
                <a:gd name="T44" fmla="*/ 13 w 268"/>
                <a:gd name="T45" fmla="*/ 3 h 455"/>
                <a:gd name="T46" fmla="*/ 13 w 268"/>
                <a:gd name="T47" fmla="*/ 3 h 455"/>
                <a:gd name="T48" fmla="*/ 13 w 268"/>
                <a:gd name="T49" fmla="*/ 2 h 455"/>
                <a:gd name="T50" fmla="*/ 12 w 268"/>
                <a:gd name="T51" fmla="*/ 2 h 455"/>
                <a:gd name="T52" fmla="*/ 12 w 268"/>
                <a:gd name="T53" fmla="*/ 1 h 455"/>
                <a:gd name="T54" fmla="*/ 12 w 268"/>
                <a:gd name="T55" fmla="*/ 1 h 455"/>
                <a:gd name="T56" fmla="*/ 12 w 268"/>
                <a:gd name="T57" fmla="*/ 0 h 455"/>
                <a:gd name="T58" fmla="*/ 11 w 268"/>
                <a:gd name="T59" fmla="*/ 0 h 455"/>
                <a:gd name="T60" fmla="*/ 11 w 268"/>
                <a:gd name="T61" fmla="*/ 0 h 455"/>
                <a:gd name="T62" fmla="*/ 11 w 268"/>
                <a:gd name="T63" fmla="*/ 0 h 455"/>
                <a:gd name="T64" fmla="*/ 10 w 268"/>
                <a:gd name="T65" fmla="*/ 0 h 455"/>
                <a:gd name="T66" fmla="*/ 6 w 268"/>
                <a:gd name="T67" fmla="*/ 0 h 455"/>
                <a:gd name="T68" fmla="*/ 0 w 268"/>
                <a:gd name="T69" fmla="*/ 23 h 4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8" h="455">
                  <a:moveTo>
                    <a:pt x="0" y="455"/>
                  </a:moveTo>
                  <a:lnTo>
                    <a:pt x="80" y="455"/>
                  </a:lnTo>
                  <a:lnTo>
                    <a:pt x="90" y="454"/>
                  </a:lnTo>
                  <a:lnTo>
                    <a:pt x="101" y="452"/>
                  </a:lnTo>
                  <a:lnTo>
                    <a:pt x="113" y="449"/>
                  </a:lnTo>
                  <a:lnTo>
                    <a:pt x="123" y="444"/>
                  </a:lnTo>
                  <a:lnTo>
                    <a:pt x="134" y="437"/>
                  </a:lnTo>
                  <a:lnTo>
                    <a:pt x="144" y="429"/>
                  </a:lnTo>
                  <a:lnTo>
                    <a:pt x="155" y="419"/>
                  </a:lnTo>
                  <a:lnTo>
                    <a:pt x="164" y="410"/>
                  </a:lnTo>
                  <a:lnTo>
                    <a:pt x="174" y="398"/>
                  </a:lnTo>
                  <a:lnTo>
                    <a:pt x="182" y="386"/>
                  </a:lnTo>
                  <a:lnTo>
                    <a:pt x="191" y="373"/>
                  </a:lnTo>
                  <a:lnTo>
                    <a:pt x="198" y="360"/>
                  </a:lnTo>
                  <a:lnTo>
                    <a:pt x="205" y="345"/>
                  </a:lnTo>
                  <a:lnTo>
                    <a:pt x="210" y="331"/>
                  </a:lnTo>
                  <a:lnTo>
                    <a:pt x="214" y="316"/>
                  </a:lnTo>
                  <a:lnTo>
                    <a:pt x="262" y="139"/>
                  </a:lnTo>
                  <a:lnTo>
                    <a:pt x="265" y="124"/>
                  </a:lnTo>
                  <a:lnTo>
                    <a:pt x="267" y="111"/>
                  </a:lnTo>
                  <a:lnTo>
                    <a:pt x="268" y="96"/>
                  </a:lnTo>
                  <a:lnTo>
                    <a:pt x="268" y="83"/>
                  </a:lnTo>
                  <a:lnTo>
                    <a:pt x="267" y="69"/>
                  </a:lnTo>
                  <a:lnTo>
                    <a:pt x="265" y="58"/>
                  </a:lnTo>
                  <a:lnTo>
                    <a:pt x="262" y="46"/>
                  </a:lnTo>
                  <a:lnTo>
                    <a:pt x="258" y="36"/>
                  </a:lnTo>
                  <a:lnTo>
                    <a:pt x="252" y="27"/>
                  </a:lnTo>
                  <a:lnTo>
                    <a:pt x="246" y="18"/>
                  </a:lnTo>
                  <a:lnTo>
                    <a:pt x="239" y="12"/>
                  </a:lnTo>
                  <a:lnTo>
                    <a:pt x="230" y="7"/>
                  </a:lnTo>
                  <a:lnTo>
                    <a:pt x="222" y="4"/>
                  </a:lnTo>
                  <a:lnTo>
                    <a:pt x="212" y="2"/>
                  </a:lnTo>
                  <a:lnTo>
                    <a:pt x="202" y="0"/>
                  </a:lnTo>
                  <a:lnTo>
                    <a:pt x="122" y="0"/>
                  </a:lnTo>
                  <a:lnTo>
                    <a:pt x="0" y="455"/>
                  </a:lnTo>
                  <a:close/>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04552" name="Group 72"/>
          <p:cNvGrpSpPr>
            <a:grpSpLocks/>
          </p:cNvGrpSpPr>
          <p:nvPr/>
        </p:nvGrpSpPr>
        <p:grpSpPr bwMode="auto">
          <a:xfrm>
            <a:off x="4265613" y="206375"/>
            <a:ext cx="1925637" cy="5113338"/>
            <a:chOff x="2687" y="130"/>
            <a:chExt cx="1213" cy="3221"/>
          </a:xfrm>
        </p:grpSpPr>
        <p:grpSp>
          <p:nvGrpSpPr>
            <p:cNvPr id="122916" name="Group 73"/>
            <p:cNvGrpSpPr>
              <a:grpSpLocks/>
            </p:cNvGrpSpPr>
            <p:nvPr/>
          </p:nvGrpSpPr>
          <p:grpSpPr bwMode="auto">
            <a:xfrm>
              <a:off x="2687" y="130"/>
              <a:ext cx="1213" cy="3221"/>
              <a:chOff x="2687" y="130"/>
              <a:chExt cx="1213" cy="3221"/>
            </a:xfrm>
          </p:grpSpPr>
          <p:sp>
            <p:nvSpPr>
              <p:cNvPr id="122918" name="Line 74"/>
              <p:cNvSpPr>
                <a:spLocks noChangeShapeType="1"/>
              </p:cNvSpPr>
              <p:nvPr/>
            </p:nvSpPr>
            <p:spPr bwMode="auto">
              <a:xfrm>
                <a:off x="2687" y="2098"/>
                <a:ext cx="1117" cy="0"/>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19" name="Line 75"/>
              <p:cNvSpPr>
                <a:spLocks noChangeShapeType="1"/>
              </p:cNvSpPr>
              <p:nvPr/>
            </p:nvSpPr>
            <p:spPr bwMode="auto">
              <a:xfrm>
                <a:off x="3804" y="2098"/>
                <a:ext cx="67" cy="67"/>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2920" name="Group 76"/>
              <p:cNvGrpSpPr>
                <a:grpSpLocks/>
              </p:cNvGrpSpPr>
              <p:nvPr/>
            </p:nvGrpSpPr>
            <p:grpSpPr bwMode="auto">
              <a:xfrm>
                <a:off x="2687" y="130"/>
                <a:ext cx="1213" cy="3221"/>
                <a:chOff x="2687" y="130"/>
                <a:chExt cx="1213" cy="3221"/>
              </a:xfrm>
            </p:grpSpPr>
            <p:sp>
              <p:nvSpPr>
                <p:cNvPr id="122921" name="Line 77"/>
                <p:cNvSpPr>
                  <a:spLocks noChangeShapeType="1"/>
                </p:cNvSpPr>
                <p:nvPr/>
              </p:nvSpPr>
              <p:spPr bwMode="auto">
                <a:xfrm>
                  <a:off x="2687" y="3245"/>
                  <a:ext cx="55" cy="52"/>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2922" name="Group 78"/>
                <p:cNvGrpSpPr>
                  <a:grpSpLocks/>
                </p:cNvGrpSpPr>
                <p:nvPr/>
              </p:nvGrpSpPr>
              <p:grpSpPr bwMode="auto">
                <a:xfrm>
                  <a:off x="2687" y="130"/>
                  <a:ext cx="1213" cy="3221"/>
                  <a:chOff x="2687" y="130"/>
                  <a:chExt cx="1213" cy="3221"/>
                </a:xfrm>
              </p:grpSpPr>
              <p:sp>
                <p:nvSpPr>
                  <p:cNvPr id="122923" name="Line 79"/>
                  <p:cNvSpPr>
                    <a:spLocks noChangeShapeType="1"/>
                  </p:cNvSpPr>
                  <p:nvPr/>
                </p:nvSpPr>
                <p:spPr bwMode="auto">
                  <a:xfrm flipH="1">
                    <a:off x="2687" y="735"/>
                    <a:ext cx="608" cy="60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24" name="Line 80"/>
                  <p:cNvSpPr>
                    <a:spLocks noChangeShapeType="1"/>
                  </p:cNvSpPr>
                  <p:nvPr/>
                </p:nvSpPr>
                <p:spPr bwMode="auto">
                  <a:xfrm>
                    <a:off x="2687" y="1343"/>
                    <a:ext cx="0" cy="200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25" name="Line 81"/>
                  <p:cNvSpPr>
                    <a:spLocks noChangeShapeType="1"/>
                  </p:cNvSpPr>
                  <p:nvPr/>
                </p:nvSpPr>
                <p:spPr bwMode="auto">
                  <a:xfrm flipH="1">
                    <a:off x="3295" y="130"/>
                    <a:ext cx="605" cy="605"/>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26" name="Line 82"/>
                  <p:cNvSpPr>
                    <a:spLocks noChangeShapeType="1"/>
                  </p:cNvSpPr>
                  <p:nvPr/>
                </p:nvSpPr>
                <p:spPr bwMode="auto">
                  <a:xfrm flipH="1">
                    <a:off x="2687" y="2744"/>
                    <a:ext cx="608" cy="607"/>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27" name="Line 83"/>
                  <p:cNvSpPr>
                    <a:spLocks noChangeShapeType="1"/>
                  </p:cNvSpPr>
                  <p:nvPr/>
                </p:nvSpPr>
                <p:spPr bwMode="auto">
                  <a:xfrm>
                    <a:off x="3900" y="130"/>
                    <a:ext cx="0" cy="2006"/>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28" name="Line 84"/>
                  <p:cNvSpPr>
                    <a:spLocks noChangeShapeType="1"/>
                  </p:cNvSpPr>
                  <p:nvPr/>
                </p:nvSpPr>
                <p:spPr bwMode="auto">
                  <a:xfrm flipH="1">
                    <a:off x="3295" y="2136"/>
                    <a:ext cx="605" cy="60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sp>
          <p:nvSpPr>
            <p:cNvPr id="122917" name="Line 85"/>
            <p:cNvSpPr>
              <a:spLocks noChangeShapeType="1"/>
            </p:cNvSpPr>
            <p:nvPr/>
          </p:nvSpPr>
          <p:spPr bwMode="auto">
            <a:xfrm>
              <a:off x="3295" y="735"/>
              <a:ext cx="0" cy="200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4566" name="Group 86"/>
          <p:cNvGrpSpPr>
            <a:grpSpLocks/>
          </p:cNvGrpSpPr>
          <p:nvPr/>
        </p:nvGrpSpPr>
        <p:grpSpPr bwMode="auto">
          <a:xfrm>
            <a:off x="3768725" y="776288"/>
            <a:ext cx="2922588" cy="3973512"/>
            <a:chOff x="2374" y="489"/>
            <a:chExt cx="1841" cy="2503"/>
          </a:xfrm>
        </p:grpSpPr>
        <p:grpSp>
          <p:nvGrpSpPr>
            <p:cNvPr id="122904" name="Group 87"/>
            <p:cNvGrpSpPr>
              <a:grpSpLocks/>
            </p:cNvGrpSpPr>
            <p:nvPr/>
          </p:nvGrpSpPr>
          <p:grpSpPr bwMode="auto">
            <a:xfrm>
              <a:off x="2374" y="489"/>
              <a:ext cx="1841" cy="2503"/>
              <a:chOff x="2374" y="489"/>
              <a:chExt cx="1841" cy="2503"/>
            </a:xfrm>
          </p:grpSpPr>
          <p:sp>
            <p:nvSpPr>
              <p:cNvPr id="122906" name="Line 88"/>
              <p:cNvSpPr>
                <a:spLocks noChangeShapeType="1"/>
              </p:cNvSpPr>
              <p:nvPr/>
            </p:nvSpPr>
            <p:spPr bwMode="auto">
              <a:xfrm flipH="1">
                <a:off x="3295" y="2136"/>
                <a:ext cx="605" cy="608"/>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2907" name="Group 89"/>
              <p:cNvGrpSpPr>
                <a:grpSpLocks/>
              </p:cNvGrpSpPr>
              <p:nvPr/>
            </p:nvGrpSpPr>
            <p:grpSpPr bwMode="auto">
              <a:xfrm>
                <a:off x="2374" y="489"/>
                <a:ext cx="1841" cy="2503"/>
                <a:chOff x="2374" y="489"/>
                <a:chExt cx="1841" cy="2503"/>
              </a:xfrm>
            </p:grpSpPr>
            <p:sp>
              <p:nvSpPr>
                <p:cNvPr id="122910" name="Line 90"/>
                <p:cNvSpPr>
                  <a:spLocks noChangeShapeType="1"/>
                </p:cNvSpPr>
                <p:nvPr/>
              </p:nvSpPr>
              <p:spPr bwMode="auto">
                <a:xfrm flipH="1" flipV="1">
                  <a:off x="2374" y="489"/>
                  <a:ext cx="921" cy="246"/>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11" name="Line 91"/>
                <p:cNvSpPr>
                  <a:spLocks noChangeShapeType="1"/>
                </p:cNvSpPr>
                <p:nvPr/>
              </p:nvSpPr>
              <p:spPr bwMode="auto">
                <a:xfrm>
                  <a:off x="2374" y="489"/>
                  <a:ext cx="0" cy="2007"/>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12" name="Line 92"/>
                <p:cNvSpPr>
                  <a:spLocks noChangeShapeType="1"/>
                </p:cNvSpPr>
                <p:nvPr/>
              </p:nvSpPr>
              <p:spPr bwMode="auto">
                <a:xfrm flipH="1" flipV="1">
                  <a:off x="2374" y="2496"/>
                  <a:ext cx="313" cy="85"/>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13" name="Line 93"/>
                <p:cNvSpPr>
                  <a:spLocks noChangeShapeType="1"/>
                </p:cNvSpPr>
                <p:nvPr/>
              </p:nvSpPr>
              <p:spPr bwMode="auto">
                <a:xfrm flipH="1" flipV="1">
                  <a:off x="3295" y="735"/>
                  <a:ext cx="920" cy="248"/>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14" name="Line 94"/>
                <p:cNvSpPr>
                  <a:spLocks noChangeShapeType="1"/>
                </p:cNvSpPr>
                <p:nvPr/>
              </p:nvSpPr>
              <p:spPr bwMode="auto">
                <a:xfrm flipH="1" flipV="1">
                  <a:off x="3295" y="2744"/>
                  <a:ext cx="920" cy="248"/>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15" name="Line 95"/>
                <p:cNvSpPr>
                  <a:spLocks noChangeShapeType="1"/>
                </p:cNvSpPr>
                <p:nvPr/>
              </p:nvSpPr>
              <p:spPr bwMode="auto">
                <a:xfrm>
                  <a:off x="4215" y="983"/>
                  <a:ext cx="0" cy="2009"/>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22908" name="Line 96"/>
              <p:cNvSpPr>
                <a:spLocks noChangeShapeType="1"/>
              </p:cNvSpPr>
              <p:nvPr/>
            </p:nvSpPr>
            <p:spPr bwMode="auto">
              <a:xfrm>
                <a:off x="3900" y="898"/>
                <a:ext cx="0" cy="1238"/>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09" name="Line 97"/>
              <p:cNvSpPr>
                <a:spLocks noChangeShapeType="1"/>
              </p:cNvSpPr>
              <p:nvPr/>
            </p:nvSpPr>
            <p:spPr bwMode="auto">
              <a:xfrm>
                <a:off x="3871" y="2165"/>
                <a:ext cx="344" cy="344"/>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22905" name="Line 98"/>
            <p:cNvSpPr>
              <a:spLocks noChangeShapeType="1"/>
            </p:cNvSpPr>
            <p:nvPr/>
          </p:nvSpPr>
          <p:spPr bwMode="auto">
            <a:xfrm>
              <a:off x="2393" y="2099"/>
              <a:ext cx="272" cy="0"/>
            </a:xfrm>
            <a:prstGeom prst="line">
              <a:avLst/>
            </a:prstGeom>
            <a:noFill/>
            <a:ln w="571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a:p>
          </p:txBody>
        </p:sp>
      </p:grpSp>
      <p:grpSp>
        <p:nvGrpSpPr>
          <p:cNvPr id="404579" name="Group 99"/>
          <p:cNvGrpSpPr>
            <a:grpSpLocks/>
          </p:cNvGrpSpPr>
          <p:nvPr/>
        </p:nvGrpSpPr>
        <p:grpSpPr bwMode="auto">
          <a:xfrm>
            <a:off x="4591050" y="338138"/>
            <a:ext cx="1279525" cy="4846637"/>
            <a:chOff x="2892" y="213"/>
            <a:chExt cx="806" cy="3053"/>
          </a:xfrm>
        </p:grpSpPr>
        <p:grpSp>
          <p:nvGrpSpPr>
            <p:cNvPr id="122897" name="Group 100"/>
            <p:cNvGrpSpPr>
              <a:grpSpLocks/>
            </p:cNvGrpSpPr>
            <p:nvPr/>
          </p:nvGrpSpPr>
          <p:grpSpPr bwMode="auto">
            <a:xfrm>
              <a:off x="2892" y="213"/>
              <a:ext cx="806" cy="3053"/>
              <a:chOff x="2892" y="213"/>
              <a:chExt cx="806" cy="3053"/>
            </a:xfrm>
          </p:grpSpPr>
          <p:sp>
            <p:nvSpPr>
              <p:cNvPr id="122899" name="Line 101"/>
              <p:cNvSpPr>
                <a:spLocks noChangeShapeType="1"/>
              </p:cNvSpPr>
              <p:nvPr/>
            </p:nvSpPr>
            <p:spPr bwMode="auto">
              <a:xfrm flipH="1" flipV="1">
                <a:off x="2892" y="213"/>
                <a:ext cx="403" cy="522"/>
              </a:xfrm>
              <a:prstGeom prst="line">
                <a:avLst/>
              </a:prstGeom>
              <a:noFill/>
              <a:ln w="38100">
                <a:solidFill>
                  <a:srgbClr val="00FF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00" name="Line 102"/>
              <p:cNvSpPr>
                <a:spLocks noChangeShapeType="1"/>
              </p:cNvSpPr>
              <p:nvPr/>
            </p:nvSpPr>
            <p:spPr bwMode="auto">
              <a:xfrm>
                <a:off x="2892" y="213"/>
                <a:ext cx="0" cy="413"/>
              </a:xfrm>
              <a:prstGeom prst="line">
                <a:avLst/>
              </a:prstGeom>
              <a:noFill/>
              <a:ln w="38100">
                <a:solidFill>
                  <a:srgbClr val="00FF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01" name="Line 103"/>
              <p:cNvSpPr>
                <a:spLocks noChangeShapeType="1"/>
              </p:cNvSpPr>
              <p:nvPr/>
            </p:nvSpPr>
            <p:spPr bwMode="auto">
              <a:xfrm flipH="1" flipV="1">
                <a:off x="3295" y="735"/>
                <a:ext cx="403" cy="522"/>
              </a:xfrm>
              <a:prstGeom prst="line">
                <a:avLst/>
              </a:prstGeom>
              <a:noFill/>
              <a:ln w="38100">
                <a:solidFill>
                  <a:srgbClr val="00FF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02" name="Line 104"/>
              <p:cNvSpPr>
                <a:spLocks noChangeShapeType="1"/>
              </p:cNvSpPr>
              <p:nvPr/>
            </p:nvSpPr>
            <p:spPr bwMode="auto">
              <a:xfrm flipH="1" flipV="1">
                <a:off x="3295" y="2744"/>
                <a:ext cx="403" cy="522"/>
              </a:xfrm>
              <a:prstGeom prst="line">
                <a:avLst/>
              </a:prstGeom>
              <a:noFill/>
              <a:ln w="38100">
                <a:solidFill>
                  <a:srgbClr val="00FF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903" name="Line 105"/>
              <p:cNvSpPr>
                <a:spLocks noChangeShapeType="1"/>
              </p:cNvSpPr>
              <p:nvPr/>
            </p:nvSpPr>
            <p:spPr bwMode="auto">
              <a:xfrm>
                <a:off x="3698" y="1257"/>
                <a:ext cx="0" cy="2009"/>
              </a:xfrm>
              <a:prstGeom prst="line">
                <a:avLst/>
              </a:prstGeom>
              <a:noFill/>
              <a:ln w="38100">
                <a:solidFill>
                  <a:srgbClr val="00FFCC"/>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22898" name="Line 106"/>
            <p:cNvSpPr>
              <a:spLocks noChangeShapeType="1"/>
            </p:cNvSpPr>
            <p:nvPr/>
          </p:nvSpPr>
          <p:spPr bwMode="auto">
            <a:xfrm>
              <a:off x="3295" y="2744"/>
              <a:ext cx="403" cy="108"/>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4587" name="Group 107"/>
          <p:cNvGrpSpPr>
            <a:grpSpLocks/>
          </p:cNvGrpSpPr>
          <p:nvPr/>
        </p:nvGrpSpPr>
        <p:grpSpPr bwMode="auto">
          <a:xfrm>
            <a:off x="4060825" y="854075"/>
            <a:ext cx="2335213" cy="3813175"/>
            <a:chOff x="2558" y="538"/>
            <a:chExt cx="1471" cy="2402"/>
          </a:xfrm>
        </p:grpSpPr>
        <p:grpSp>
          <p:nvGrpSpPr>
            <p:cNvPr id="122889" name="Group 108"/>
            <p:cNvGrpSpPr>
              <a:grpSpLocks/>
            </p:cNvGrpSpPr>
            <p:nvPr/>
          </p:nvGrpSpPr>
          <p:grpSpPr bwMode="auto">
            <a:xfrm>
              <a:off x="2558" y="538"/>
              <a:ext cx="1471" cy="2402"/>
              <a:chOff x="2558" y="538"/>
              <a:chExt cx="1471" cy="2402"/>
            </a:xfrm>
          </p:grpSpPr>
          <p:sp>
            <p:nvSpPr>
              <p:cNvPr id="122892" name="Line 109"/>
              <p:cNvSpPr>
                <a:spLocks noChangeShapeType="1"/>
              </p:cNvSpPr>
              <p:nvPr/>
            </p:nvSpPr>
            <p:spPr bwMode="auto">
              <a:xfrm flipH="1">
                <a:off x="2558" y="735"/>
                <a:ext cx="737" cy="199"/>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893" name="Line 110"/>
              <p:cNvSpPr>
                <a:spLocks noChangeShapeType="1"/>
              </p:cNvSpPr>
              <p:nvPr/>
            </p:nvSpPr>
            <p:spPr bwMode="auto">
              <a:xfrm>
                <a:off x="2558" y="934"/>
                <a:ext cx="0" cy="2006"/>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894" name="Line 111"/>
              <p:cNvSpPr>
                <a:spLocks noChangeShapeType="1"/>
              </p:cNvSpPr>
              <p:nvPr/>
            </p:nvSpPr>
            <p:spPr bwMode="auto">
              <a:xfrm flipH="1">
                <a:off x="2558" y="2907"/>
                <a:ext cx="129" cy="33"/>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895" name="Line 112"/>
              <p:cNvSpPr>
                <a:spLocks noChangeShapeType="1"/>
              </p:cNvSpPr>
              <p:nvPr/>
            </p:nvSpPr>
            <p:spPr bwMode="auto">
              <a:xfrm flipH="1">
                <a:off x="3295" y="538"/>
                <a:ext cx="734" cy="197"/>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896" name="Line 113"/>
              <p:cNvSpPr>
                <a:spLocks noChangeShapeType="1"/>
              </p:cNvSpPr>
              <p:nvPr/>
            </p:nvSpPr>
            <p:spPr bwMode="auto">
              <a:xfrm>
                <a:off x="4029" y="538"/>
                <a:ext cx="0" cy="396"/>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22890" name="Line 114"/>
            <p:cNvSpPr>
              <a:spLocks noChangeShapeType="1"/>
            </p:cNvSpPr>
            <p:nvPr/>
          </p:nvSpPr>
          <p:spPr bwMode="auto">
            <a:xfrm>
              <a:off x="2558" y="2547"/>
              <a:ext cx="129" cy="34"/>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2891" name="Line 115"/>
            <p:cNvSpPr>
              <a:spLocks noChangeShapeType="1"/>
            </p:cNvSpPr>
            <p:nvPr/>
          </p:nvSpPr>
          <p:spPr bwMode="auto">
            <a:xfrm>
              <a:off x="3900" y="572"/>
              <a:ext cx="0" cy="326"/>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04492">
                                            <p:txEl>
                                              <p:pRg st="0" end="0"/>
                                            </p:txEl>
                                          </p:spTgt>
                                        </p:tgtEl>
                                        <p:attrNameLst>
                                          <p:attrName>style.visibility</p:attrName>
                                        </p:attrNameLst>
                                      </p:cBhvr>
                                      <p:to>
                                        <p:strVal val="visible"/>
                                      </p:to>
                                    </p:set>
                                    <p:animEffect transition="in" filter="wipe(up)">
                                      <p:cBhvr>
                                        <p:cTn id="7" dur="500"/>
                                        <p:tgtEl>
                                          <p:spTgt spid="40449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404540"/>
                                        </p:tgtEl>
                                        <p:attrNameLst>
                                          <p:attrName>style.visibility</p:attrName>
                                        </p:attrNameLst>
                                      </p:cBhvr>
                                      <p:to>
                                        <p:strVal val="visible"/>
                                      </p:to>
                                    </p:set>
                                    <p:animEffect transition="in" filter="wipe(up)">
                                      <p:cBhvr>
                                        <p:cTn id="12" dur="500"/>
                                        <p:tgtEl>
                                          <p:spTgt spid="40454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04552"/>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404566"/>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404579"/>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4045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492" grpId="0" build="p" autoUpdateAnimBg="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Text Box 2"/>
          <p:cNvSpPr txBox="1">
            <a:spLocks noChangeArrowheads="1"/>
          </p:cNvSpPr>
          <p:nvPr/>
        </p:nvSpPr>
        <p:spPr bwMode="auto">
          <a:xfrm>
            <a:off x="0" y="0"/>
            <a:ext cx="9163050" cy="19208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accent2"/>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en-US" altLang="zh-CN" sz="4000" b="1">
                <a:solidFill>
                  <a:srgbClr val="FF0000"/>
                </a:solidFill>
                <a:ea typeface="黑体" pitchFamily="2" charset="-122"/>
              </a:rPr>
              <a:t>        </a:t>
            </a:r>
            <a:r>
              <a:rPr lang="zh-CN" altLang="en-US" sz="4000" b="1">
                <a:solidFill>
                  <a:srgbClr val="FF0000"/>
                </a:solidFill>
                <a:ea typeface="黑体" pitchFamily="2" charset="-122"/>
              </a:rPr>
              <a:t>反之，两平面相互垂直，则由属于第一个平面的任意一点向第二个平面作的垂线必属于第一个平面。</a:t>
            </a:r>
          </a:p>
        </p:txBody>
      </p:sp>
      <p:sp>
        <p:nvSpPr>
          <p:cNvPr id="405519" name="Text Box 15"/>
          <p:cNvSpPr txBox="1">
            <a:spLocks noChangeArrowheads="1"/>
          </p:cNvSpPr>
          <p:nvPr/>
        </p:nvSpPr>
        <p:spPr bwMode="auto">
          <a:xfrm>
            <a:off x="1116013" y="5949950"/>
            <a:ext cx="3497262" cy="701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a:solidFill>
                  <a:srgbClr val="FF0000"/>
                </a:solidFill>
                <a:ea typeface="黑体" pitchFamily="2" charset="-122"/>
              </a:rPr>
              <a:t>两平面垂直</a:t>
            </a:r>
          </a:p>
        </p:txBody>
      </p:sp>
      <p:sp>
        <p:nvSpPr>
          <p:cNvPr id="405520" name="Text Box 16"/>
          <p:cNvSpPr txBox="1">
            <a:spLocks noChangeArrowheads="1"/>
          </p:cNvSpPr>
          <p:nvPr/>
        </p:nvSpPr>
        <p:spPr bwMode="auto">
          <a:xfrm>
            <a:off x="4500563" y="5949950"/>
            <a:ext cx="3792537" cy="701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a:solidFill>
                  <a:srgbClr val="FF0000"/>
                </a:solidFill>
                <a:ea typeface="黑体" pitchFamily="2" charset="-122"/>
              </a:rPr>
              <a:t>两平面不垂直</a:t>
            </a:r>
          </a:p>
        </p:txBody>
      </p:sp>
      <p:grpSp>
        <p:nvGrpSpPr>
          <p:cNvPr id="405531" name="Group 27"/>
          <p:cNvGrpSpPr>
            <a:grpSpLocks/>
          </p:cNvGrpSpPr>
          <p:nvPr/>
        </p:nvGrpSpPr>
        <p:grpSpPr bwMode="auto">
          <a:xfrm>
            <a:off x="827088" y="2001838"/>
            <a:ext cx="3770312" cy="3776662"/>
            <a:chOff x="521" y="1080"/>
            <a:chExt cx="2375" cy="2379"/>
          </a:xfrm>
        </p:grpSpPr>
        <p:sp>
          <p:nvSpPr>
            <p:cNvPr id="123928" name="Line 28"/>
            <p:cNvSpPr>
              <a:spLocks noChangeShapeType="1"/>
            </p:cNvSpPr>
            <p:nvPr/>
          </p:nvSpPr>
          <p:spPr bwMode="auto">
            <a:xfrm>
              <a:off x="521" y="2342"/>
              <a:ext cx="0" cy="1117"/>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29" name="Line 29"/>
            <p:cNvSpPr>
              <a:spLocks noChangeShapeType="1"/>
            </p:cNvSpPr>
            <p:nvPr/>
          </p:nvSpPr>
          <p:spPr bwMode="auto">
            <a:xfrm>
              <a:off x="521" y="3459"/>
              <a:ext cx="1117" cy="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30" name="Line 30"/>
            <p:cNvSpPr>
              <a:spLocks noChangeShapeType="1"/>
            </p:cNvSpPr>
            <p:nvPr/>
          </p:nvSpPr>
          <p:spPr bwMode="auto">
            <a:xfrm flipV="1">
              <a:off x="1638" y="2197"/>
              <a:ext cx="1258" cy="1262"/>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31" name="Line 31"/>
            <p:cNvSpPr>
              <a:spLocks noChangeShapeType="1"/>
            </p:cNvSpPr>
            <p:nvPr/>
          </p:nvSpPr>
          <p:spPr bwMode="auto">
            <a:xfrm flipH="1">
              <a:off x="1783" y="2197"/>
              <a:ext cx="1113" cy="0"/>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32" name="Line 32"/>
            <p:cNvSpPr>
              <a:spLocks noChangeShapeType="1"/>
            </p:cNvSpPr>
            <p:nvPr/>
          </p:nvSpPr>
          <p:spPr bwMode="auto">
            <a:xfrm flipV="1">
              <a:off x="1783" y="1080"/>
              <a:ext cx="0" cy="1117"/>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33" name="Line 33"/>
            <p:cNvSpPr>
              <a:spLocks noChangeShapeType="1"/>
            </p:cNvSpPr>
            <p:nvPr/>
          </p:nvSpPr>
          <p:spPr bwMode="auto">
            <a:xfrm flipH="1">
              <a:off x="521" y="1080"/>
              <a:ext cx="1262" cy="1262"/>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34" name="Line 34"/>
            <p:cNvSpPr>
              <a:spLocks noChangeShapeType="1"/>
            </p:cNvSpPr>
            <p:nvPr/>
          </p:nvSpPr>
          <p:spPr bwMode="auto">
            <a:xfrm flipH="1">
              <a:off x="521" y="2197"/>
              <a:ext cx="1262" cy="1262"/>
            </a:xfrm>
            <a:prstGeom prst="line">
              <a:avLst/>
            </a:prstGeom>
            <a:noFill/>
            <a:ln w="1905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35" name="Freeform 35"/>
            <p:cNvSpPr>
              <a:spLocks/>
            </p:cNvSpPr>
            <p:nvPr/>
          </p:nvSpPr>
          <p:spPr bwMode="auto">
            <a:xfrm>
              <a:off x="629" y="2321"/>
              <a:ext cx="62" cy="120"/>
            </a:xfrm>
            <a:custGeom>
              <a:avLst/>
              <a:gdLst>
                <a:gd name="T0" fmla="*/ 12 w 142"/>
                <a:gd name="T1" fmla="*/ 0 h 273"/>
                <a:gd name="T2" fmla="*/ 6 w 142"/>
                <a:gd name="T3" fmla="*/ 0 h 273"/>
                <a:gd name="T4" fmla="*/ 6 w 142"/>
                <a:gd name="T5" fmla="*/ 0 h 273"/>
                <a:gd name="T6" fmla="*/ 7 w 142"/>
                <a:gd name="T7" fmla="*/ 1 h 273"/>
                <a:gd name="T8" fmla="*/ 7 w 142"/>
                <a:gd name="T9" fmla="*/ 2 h 273"/>
                <a:gd name="T10" fmla="*/ 3 w 142"/>
                <a:gd name="T11" fmla="*/ 21 h 273"/>
                <a:gd name="T12" fmla="*/ 2 w 142"/>
                <a:gd name="T13" fmla="*/ 22 h 273"/>
                <a:gd name="T14" fmla="*/ 0 w 142"/>
                <a:gd name="T15" fmla="*/ 22 h 273"/>
                <a:gd name="T16" fmla="*/ 0 w 142"/>
                <a:gd name="T17" fmla="*/ 23 h 273"/>
                <a:gd name="T18" fmla="*/ 6 w 142"/>
                <a:gd name="T19" fmla="*/ 23 h 273"/>
                <a:gd name="T20" fmla="*/ 6 w 142"/>
                <a:gd name="T21" fmla="*/ 22 h 273"/>
                <a:gd name="T22" fmla="*/ 4 w 142"/>
                <a:gd name="T23" fmla="*/ 22 h 273"/>
                <a:gd name="T24" fmla="*/ 4 w 142"/>
                <a:gd name="T25" fmla="*/ 21 h 273"/>
                <a:gd name="T26" fmla="*/ 9 w 142"/>
                <a:gd name="T27" fmla="*/ 2 h 273"/>
                <a:gd name="T28" fmla="*/ 10 w 142"/>
                <a:gd name="T29" fmla="*/ 1 h 273"/>
                <a:gd name="T30" fmla="*/ 12 w 142"/>
                <a:gd name="T31" fmla="*/ 0 h 273"/>
                <a:gd name="T32" fmla="*/ 12 w 142"/>
                <a:gd name="T33" fmla="*/ 0 h 2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2" h="273">
                  <a:moveTo>
                    <a:pt x="142" y="0"/>
                  </a:moveTo>
                  <a:lnTo>
                    <a:pt x="72" y="0"/>
                  </a:lnTo>
                  <a:lnTo>
                    <a:pt x="71" y="7"/>
                  </a:lnTo>
                  <a:lnTo>
                    <a:pt x="85" y="10"/>
                  </a:lnTo>
                  <a:lnTo>
                    <a:pt x="90" y="25"/>
                  </a:lnTo>
                  <a:lnTo>
                    <a:pt x="31" y="248"/>
                  </a:lnTo>
                  <a:lnTo>
                    <a:pt x="24" y="260"/>
                  </a:lnTo>
                  <a:lnTo>
                    <a:pt x="1" y="265"/>
                  </a:lnTo>
                  <a:lnTo>
                    <a:pt x="0" y="273"/>
                  </a:lnTo>
                  <a:lnTo>
                    <a:pt x="68" y="273"/>
                  </a:lnTo>
                  <a:lnTo>
                    <a:pt x="70" y="265"/>
                  </a:lnTo>
                  <a:lnTo>
                    <a:pt x="55" y="263"/>
                  </a:lnTo>
                  <a:lnTo>
                    <a:pt x="50" y="248"/>
                  </a:lnTo>
                  <a:lnTo>
                    <a:pt x="110" y="25"/>
                  </a:lnTo>
                  <a:lnTo>
                    <a:pt x="117" y="13"/>
                  </a:lnTo>
                  <a:lnTo>
                    <a:pt x="139" y="7"/>
                  </a:lnTo>
                  <a:lnTo>
                    <a:pt x="142" y="0"/>
                  </a:lnTo>
                  <a:close/>
                </a:path>
              </a:pathLst>
            </a:custGeom>
            <a:solidFill>
              <a:srgbClr val="000000"/>
            </a:solidFill>
            <a:ln w="19050" cmpd="sng">
              <a:solidFill>
                <a:srgbClr val="000000"/>
              </a:solidFill>
              <a:round/>
              <a:headEnd/>
              <a:tailEnd/>
            </a:ln>
          </p:spPr>
          <p:txBody>
            <a:bodyPr/>
            <a:lstStyle/>
            <a:p>
              <a:endParaRPr lang="zh-CN" altLang="en-US"/>
            </a:p>
          </p:txBody>
        </p:sp>
        <p:sp>
          <p:nvSpPr>
            <p:cNvPr id="123936" name="Freeform 36"/>
            <p:cNvSpPr>
              <a:spLocks/>
            </p:cNvSpPr>
            <p:nvPr/>
          </p:nvSpPr>
          <p:spPr bwMode="auto">
            <a:xfrm>
              <a:off x="1601" y="3290"/>
              <a:ext cx="61" cy="117"/>
            </a:xfrm>
            <a:custGeom>
              <a:avLst/>
              <a:gdLst>
                <a:gd name="T0" fmla="*/ 12 w 139"/>
                <a:gd name="T1" fmla="*/ 0 h 270"/>
                <a:gd name="T2" fmla="*/ 6 w 139"/>
                <a:gd name="T3" fmla="*/ 0 h 270"/>
                <a:gd name="T4" fmla="*/ 6 w 139"/>
                <a:gd name="T5" fmla="*/ 0 h 270"/>
                <a:gd name="T6" fmla="*/ 7 w 139"/>
                <a:gd name="T7" fmla="*/ 0 h 270"/>
                <a:gd name="T8" fmla="*/ 7 w 139"/>
                <a:gd name="T9" fmla="*/ 2 h 270"/>
                <a:gd name="T10" fmla="*/ 2 w 139"/>
                <a:gd name="T11" fmla="*/ 20 h 270"/>
                <a:gd name="T12" fmla="*/ 2 w 139"/>
                <a:gd name="T13" fmla="*/ 21 h 270"/>
                <a:gd name="T14" fmla="*/ 0 w 139"/>
                <a:gd name="T15" fmla="*/ 21 h 270"/>
                <a:gd name="T16" fmla="*/ 0 w 139"/>
                <a:gd name="T17" fmla="*/ 22 h 270"/>
                <a:gd name="T18" fmla="*/ 6 w 139"/>
                <a:gd name="T19" fmla="*/ 22 h 270"/>
                <a:gd name="T20" fmla="*/ 6 w 139"/>
                <a:gd name="T21" fmla="*/ 21 h 270"/>
                <a:gd name="T22" fmla="*/ 4 w 139"/>
                <a:gd name="T23" fmla="*/ 21 h 270"/>
                <a:gd name="T24" fmla="*/ 4 w 139"/>
                <a:gd name="T25" fmla="*/ 20 h 270"/>
                <a:gd name="T26" fmla="*/ 9 w 139"/>
                <a:gd name="T27" fmla="*/ 2 h 270"/>
                <a:gd name="T28" fmla="*/ 10 w 139"/>
                <a:gd name="T29" fmla="*/ 1 h 270"/>
                <a:gd name="T30" fmla="*/ 11 w 139"/>
                <a:gd name="T31" fmla="*/ 0 h 270"/>
                <a:gd name="T32" fmla="*/ 12 w 139"/>
                <a:gd name="T33" fmla="*/ 0 h 2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9" h="270">
                  <a:moveTo>
                    <a:pt x="139" y="0"/>
                  </a:moveTo>
                  <a:lnTo>
                    <a:pt x="73" y="0"/>
                  </a:lnTo>
                  <a:lnTo>
                    <a:pt x="71" y="6"/>
                  </a:lnTo>
                  <a:lnTo>
                    <a:pt x="83" y="7"/>
                  </a:lnTo>
                  <a:lnTo>
                    <a:pt x="89" y="22"/>
                  </a:lnTo>
                  <a:lnTo>
                    <a:pt x="28" y="248"/>
                  </a:lnTo>
                  <a:lnTo>
                    <a:pt x="24" y="257"/>
                  </a:lnTo>
                  <a:lnTo>
                    <a:pt x="1" y="264"/>
                  </a:lnTo>
                  <a:lnTo>
                    <a:pt x="0" y="270"/>
                  </a:lnTo>
                  <a:lnTo>
                    <a:pt x="65" y="270"/>
                  </a:lnTo>
                  <a:lnTo>
                    <a:pt x="67" y="264"/>
                  </a:lnTo>
                  <a:lnTo>
                    <a:pt x="53" y="262"/>
                  </a:lnTo>
                  <a:lnTo>
                    <a:pt x="47" y="248"/>
                  </a:lnTo>
                  <a:lnTo>
                    <a:pt x="108" y="22"/>
                  </a:lnTo>
                  <a:lnTo>
                    <a:pt x="113" y="13"/>
                  </a:lnTo>
                  <a:lnTo>
                    <a:pt x="137" y="6"/>
                  </a:lnTo>
                  <a:lnTo>
                    <a:pt x="139" y="0"/>
                  </a:lnTo>
                  <a:close/>
                </a:path>
              </a:pathLst>
            </a:custGeom>
            <a:solidFill>
              <a:srgbClr val="FF3300"/>
            </a:solidFill>
            <a:ln w="19050" cmpd="sng">
              <a:solidFill>
                <a:srgbClr val="000000"/>
              </a:solidFill>
              <a:round/>
              <a:headEnd/>
              <a:tailEnd/>
            </a:ln>
          </p:spPr>
          <p:txBody>
            <a:bodyPr/>
            <a:lstStyle/>
            <a:p>
              <a:endParaRPr lang="zh-CN" altLang="en-US"/>
            </a:p>
          </p:txBody>
        </p:sp>
        <p:sp>
          <p:nvSpPr>
            <p:cNvPr id="123937" name="Freeform 37"/>
            <p:cNvSpPr>
              <a:spLocks/>
            </p:cNvSpPr>
            <p:nvPr/>
          </p:nvSpPr>
          <p:spPr bwMode="auto">
            <a:xfrm>
              <a:off x="1564" y="3290"/>
              <a:ext cx="61" cy="117"/>
            </a:xfrm>
            <a:custGeom>
              <a:avLst/>
              <a:gdLst>
                <a:gd name="T0" fmla="*/ 12 w 139"/>
                <a:gd name="T1" fmla="*/ 0 h 270"/>
                <a:gd name="T2" fmla="*/ 6 w 139"/>
                <a:gd name="T3" fmla="*/ 0 h 270"/>
                <a:gd name="T4" fmla="*/ 6 w 139"/>
                <a:gd name="T5" fmla="*/ 0 h 270"/>
                <a:gd name="T6" fmla="*/ 7 w 139"/>
                <a:gd name="T7" fmla="*/ 0 h 270"/>
                <a:gd name="T8" fmla="*/ 8 w 139"/>
                <a:gd name="T9" fmla="*/ 2 h 270"/>
                <a:gd name="T10" fmla="*/ 3 w 139"/>
                <a:gd name="T11" fmla="*/ 20 h 270"/>
                <a:gd name="T12" fmla="*/ 2 w 139"/>
                <a:gd name="T13" fmla="*/ 21 h 270"/>
                <a:gd name="T14" fmla="*/ 0 w 139"/>
                <a:gd name="T15" fmla="*/ 21 h 270"/>
                <a:gd name="T16" fmla="*/ 0 w 139"/>
                <a:gd name="T17" fmla="*/ 22 h 270"/>
                <a:gd name="T18" fmla="*/ 6 w 139"/>
                <a:gd name="T19" fmla="*/ 22 h 270"/>
                <a:gd name="T20" fmla="*/ 6 w 139"/>
                <a:gd name="T21" fmla="*/ 21 h 270"/>
                <a:gd name="T22" fmla="*/ 5 w 139"/>
                <a:gd name="T23" fmla="*/ 21 h 270"/>
                <a:gd name="T24" fmla="*/ 4 w 139"/>
                <a:gd name="T25" fmla="*/ 20 h 270"/>
                <a:gd name="T26" fmla="*/ 10 w 139"/>
                <a:gd name="T27" fmla="*/ 2 h 270"/>
                <a:gd name="T28" fmla="*/ 10 w 139"/>
                <a:gd name="T29" fmla="*/ 1 h 270"/>
                <a:gd name="T30" fmla="*/ 11 w 139"/>
                <a:gd name="T31" fmla="*/ 0 h 270"/>
                <a:gd name="T32" fmla="*/ 12 w 139"/>
                <a:gd name="T33" fmla="*/ 0 h 2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9" h="270">
                  <a:moveTo>
                    <a:pt x="139" y="0"/>
                  </a:moveTo>
                  <a:lnTo>
                    <a:pt x="73" y="0"/>
                  </a:lnTo>
                  <a:lnTo>
                    <a:pt x="71" y="6"/>
                  </a:lnTo>
                  <a:lnTo>
                    <a:pt x="86" y="8"/>
                  </a:lnTo>
                  <a:lnTo>
                    <a:pt x="91" y="23"/>
                  </a:lnTo>
                  <a:lnTo>
                    <a:pt x="31" y="248"/>
                  </a:lnTo>
                  <a:lnTo>
                    <a:pt x="25" y="258"/>
                  </a:lnTo>
                  <a:lnTo>
                    <a:pt x="3" y="264"/>
                  </a:lnTo>
                  <a:lnTo>
                    <a:pt x="0" y="270"/>
                  </a:lnTo>
                  <a:lnTo>
                    <a:pt x="66" y="270"/>
                  </a:lnTo>
                  <a:lnTo>
                    <a:pt x="69" y="264"/>
                  </a:lnTo>
                  <a:lnTo>
                    <a:pt x="57" y="262"/>
                  </a:lnTo>
                  <a:lnTo>
                    <a:pt x="50" y="248"/>
                  </a:lnTo>
                  <a:lnTo>
                    <a:pt x="111" y="22"/>
                  </a:lnTo>
                  <a:lnTo>
                    <a:pt x="115" y="14"/>
                  </a:lnTo>
                  <a:lnTo>
                    <a:pt x="137" y="6"/>
                  </a:lnTo>
                  <a:lnTo>
                    <a:pt x="139" y="0"/>
                  </a:lnTo>
                  <a:close/>
                </a:path>
              </a:pathLst>
            </a:custGeom>
            <a:solidFill>
              <a:srgbClr val="FF3300"/>
            </a:solidFill>
            <a:ln w="19050" cmpd="sng">
              <a:solidFill>
                <a:srgbClr val="000000"/>
              </a:solidFill>
              <a:round/>
              <a:headEnd/>
              <a:tailEnd/>
            </a:ln>
          </p:spPr>
          <p:txBody>
            <a:bodyPr/>
            <a:lstStyle/>
            <a:p>
              <a:endParaRPr lang="zh-CN" altLang="en-US"/>
            </a:p>
          </p:txBody>
        </p:sp>
        <p:sp>
          <p:nvSpPr>
            <p:cNvPr id="123938" name="Freeform 38"/>
            <p:cNvSpPr>
              <a:spLocks/>
            </p:cNvSpPr>
            <p:nvPr/>
          </p:nvSpPr>
          <p:spPr bwMode="auto">
            <a:xfrm>
              <a:off x="1123" y="1953"/>
              <a:ext cx="46" cy="47"/>
            </a:xfrm>
            <a:custGeom>
              <a:avLst/>
              <a:gdLst>
                <a:gd name="T0" fmla="*/ 9 w 102"/>
                <a:gd name="T1" fmla="*/ 5 h 101"/>
                <a:gd name="T2" fmla="*/ 9 w 102"/>
                <a:gd name="T3" fmla="*/ 3 h 101"/>
                <a:gd name="T4" fmla="*/ 8 w 102"/>
                <a:gd name="T5" fmla="*/ 1 h 101"/>
                <a:gd name="T6" fmla="*/ 6 w 102"/>
                <a:gd name="T7" fmla="*/ 0 h 101"/>
                <a:gd name="T8" fmla="*/ 5 w 102"/>
                <a:gd name="T9" fmla="*/ 0 h 101"/>
                <a:gd name="T10" fmla="*/ 3 w 102"/>
                <a:gd name="T11" fmla="*/ 0 h 101"/>
                <a:gd name="T12" fmla="*/ 1 w 102"/>
                <a:gd name="T13" fmla="*/ 1 h 101"/>
                <a:gd name="T14" fmla="*/ 0 w 102"/>
                <a:gd name="T15" fmla="*/ 3 h 101"/>
                <a:gd name="T16" fmla="*/ 0 w 102"/>
                <a:gd name="T17" fmla="*/ 5 h 101"/>
                <a:gd name="T18" fmla="*/ 0 w 102"/>
                <a:gd name="T19" fmla="*/ 7 h 101"/>
                <a:gd name="T20" fmla="*/ 1 w 102"/>
                <a:gd name="T21" fmla="*/ 9 h 101"/>
                <a:gd name="T22" fmla="*/ 3 w 102"/>
                <a:gd name="T23" fmla="*/ 10 h 101"/>
                <a:gd name="T24" fmla="*/ 5 w 102"/>
                <a:gd name="T25" fmla="*/ 10 h 101"/>
                <a:gd name="T26" fmla="*/ 6 w 102"/>
                <a:gd name="T27" fmla="*/ 10 h 101"/>
                <a:gd name="T28" fmla="*/ 8 w 102"/>
                <a:gd name="T29" fmla="*/ 9 h 101"/>
                <a:gd name="T30" fmla="*/ 9 w 102"/>
                <a:gd name="T31" fmla="*/ 7 h 101"/>
                <a:gd name="T32" fmla="*/ 9 w 102"/>
                <a:gd name="T33" fmla="*/ 5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2" h="101">
                  <a:moveTo>
                    <a:pt x="102" y="50"/>
                  </a:moveTo>
                  <a:lnTo>
                    <a:pt x="97" y="31"/>
                  </a:lnTo>
                  <a:lnTo>
                    <a:pt x="87" y="14"/>
                  </a:lnTo>
                  <a:lnTo>
                    <a:pt x="71" y="3"/>
                  </a:lnTo>
                  <a:lnTo>
                    <a:pt x="50" y="0"/>
                  </a:lnTo>
                  <a:lnTo>
                    <a:pt x="31" y="3"/>
                  </a:lnTo>
                  <a:lnTo>
                    <a:pt x="15" y="14"/>
                  </a:lnTo>
                  <a:lnTo>
                    <a:pt x="4" y="31"/>
                  </a:lnTo>
                  <a:lnTo>
                    <a:pt x="0" y="50"/>
                  </a:lnTo>
                  <a:lnTo>
                    <a:pt x="4" y="69"/>
                  </a:lnTo>
                  <a:lnTo>
                    <a:pt x="15" y="86"/>
                  </a:lnTo>
                  <a:lnTo>
                    <a:pt x="31" y="97"/>
                  </a:lnTo>
                  <a:lnTo>
                    <a:pt x="50" y="101"/>
                  </a:lnTo>
                  <a:lnTo>
                    <a:pt x="71" y="97"/>
                  </a:lnTo>
                  <a:lnTo>
                    <a:pt x="87" y="86"/>
                  </a:lnTo>
                  <a:lnTo>
                    <a:pt x="97" y="69"/>
                  </a:lnTo>
                  <a:lnTo>
                    <a:pt x="102" y="5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3939" name="Line 39"/>
            <p:cNvSpPr>
              <a:spLocks noChangeShapeType="1"/>
            </p:cNvSpPr>
            <p:nvPr/>
          </p:nvSpPr>
          <p:spPr bwMode="auto">
            <a:xfrm>
              <a:off x="1144" y="1975"/>
              <a:ext cx="0" cy="861"/>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40" name="Freeform 40"/>
            <p:cNvSpPr>
              <a:spLocks/>
            </p:cNvSpPr>
            <p:nvPr/>
          </p:nvSpPr>
          <p:spPr bwMode="auto">
            <a:xfrm>
              <a:off x="1240" y="1855"/>
              <a:ext cx="52" cy="101"/>
            </a:xfrm>
            <a:custGeom>
              <a:avLst/>
              <a:gdLst>
                <a:gd name="T0" fmla="*/ 0 w 114"/>
                <a:gd name="T1" fmla="*/ 20 h 228"/>
                <a:gd name="T2" fmla="*/ 11 w 114"/>
                <a:gd name="T3" fmla="*/ 0 h 228"/>
                <a:gd name="T4" fmla="*/ 10 w 114"/>
                <a:gd name="T5" fmla="*/ 20 h 228"/>
                <a:gd name="T6" fmla="*/ 0 60000 65536"/>
                <a:gd name="T7" fmla="*/ 0 60000 65536"/>
                <a:gd name="T8" fmla="*/ 0 60000 65536"/>
              </a:gdLst>
              <a:ahLst/>
              <a:cxnLst>
                <a:cxn ang="T6">
                  <a:pos x="T0" y="T1"/>
                </a:cxn>
                <a:cxn ang="T7">
                  <a:pos x="T2" y="T3"/>
                </a:cxn>
                <a:cxn ang="T8">
                  <a:pos x="T4" y="T5"/>
                </a:cxn>
              </a:cxnLst>
              <a:rect l="0" t="0" r="r" b="b"/>
              <a:pathLst>
                <a:path w="114" h="228">
                  <a:moveTo>
                    <a:pt x="0" y="228"/>
                  </a:moveTo>
                  <a:lnTo>
                    <a:pt x="114" y="0"/>
                  </a:lnTo>
                  <a:lnTo>
                    <a:pt x="106"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941" name="Line 41"/>
            <p:cNvSpPr>
              <a:spLocks noChangeShapeType="1"/>
            </p:cNvSpPr>
            <p:nvPr/>
          </p:nvSpPr>
          <p:spPr bwMode="auto">
            <a:xfrm flipH="1">
              <a:off x="1255" y="1929"/>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42" name="Freeform 42"/>
            <p:cNvSpPr>
              <a:spLocks/>
            </p:cNvSpPr>
            <p:nvPr/>
          </p:nvSpPr>
          <p:spPr bwMode="auto">
            <a:xfrm>
              <a:off x="1135" y="2864"/>
              <a:ext cx="62" cy="102"/>
            </a:xfrm>
            <a:custGeom>
              <a:avLst/>
              <a:gdLst>
                <a:gd name="T0" fmla="*/ 0 w 134"/>
                <a:gd name="T1" fmla="*/ 21 h 228"/>
                <a:gd name="T2" fmla="*/ 4 w 134"/>
                <a:gd name="T3" fmla="*/ 21 h 228"/>
                <a:gd name="T4" fmla="*/ 6 w 134"/>
                <a:gd name="T5" fmla="*/ 20 h 228"/>
                <a:gd name="T6" fmla="*/ 7 w 134"/>
                <a:gd name="T7" fmla="*/ 19 h 228"/>
                <a:gd name="T8" fmla="*/ 9 w 134"/>
                <a:gd name="T9" fmla="*/ 18 h 228"/>
                <a:gd name="T10" fmla="*/ 10 w 134"/>
                <a:gd name="T11" fmla="*/ 16 h 228"/>
                <a:gd name="T12" fmla="*/ 11 w 134"/>
                <a:gd name="T13" fmla="*/ 14 h 228"/>
                <a:gd name="T14" fmla="*/ 13 w 134"/>
                <a:gd name="T15" fmla="*/ 6 h 228"/>
                <a:gd name="T16" fmla="*/ 13 w 134"/>
                <a:gd name="T17" fmla="*/ 4 h 228"/>
                <a:gd name="T18" fmla="*/ 13 w 134"/>
                <a:gd name="T19" fmla="*/ 3 h 228"/>
                <a:gd name="T20" fmla="*/ 12 w 134"/>
                <a:gd name="T21" fmla="*/ 1 h 228"/>
                <a:gd name="T22" fmla="*/ 12 w 134"/>
                <a:gd name="T23" fmla="*/ 0 h 228"/>
                <a:gd name="T24" fmla="*/ 10 w 134"/>
                <a:gd name="T25" fmla="*/ 0 h 228"/>
                <a:gd name="T26" fmla="*/ 6 w 134"/>
                <a:gd name="T27" fmla="*/ 0 h 228"/>
                <a:gd name="T28" fmla="*/ 0 w 134"/>
                <a:gd name="T29" fmla="*/ 21 h 2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4" h="228">
                  <a:moveTo>
                    <a:pt x="0" y="228"/>
                  </a:moveTo>
                  <a:lnTo>
                    <a:pt x="40" y="228"/>
                  </a:lnTo>
                  <a:lnTo>
                    <a:pt x="56" y="225"/>
                  </a:lnTo>
                  <a:lnTo>
                    <a:pt x="72" y="214"/>
                  </a:lnTo>
                  <a:lnTo>
                    <a:pt x="86" y="199"/>
                  </a:lnTo>
                  <a:lnTo>
                    <a:pt x="99" y="180"/>
                  </a:lnTo>
                  <a:lnTo>
                    <a:pt x="107" y="159"/>
                  </a:lnTo>
                  <a:lnTo>
                    <a:pt x="130" y="69"/>
                  </a:lnTo>
                  <a:lnTo>
                    <a:pt x="134" y="48"/>
                  </a:lnTo>
                  <a:lnTo>
                    <a:pt x="132" y="29"/>
                  </a:lnTo>
                  <a:lnTo>
                    <a:pt x="126" y="13"/>
                  </a:lnTo>
                  <a:lnTo>
                    <a:pt x="115" y="3"/>
                  </a:lnTo>
                  <a:lnTo>
                    <a:pt x="100" y="0"/>
                  </a:lnTo>
                  <a:lnTo>
                    <a:pt x="61" y="0"/>
                  </a:lnTo>
                  <a:lnTo>
                    <a:pt x="0" y="22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05547" name="Group 43"/>
          <p:cNvGrpSpPr>
            <a:grpSpLocks/>
          </p:cNvGrpSpPr>
          <p:nvPr/>
        </p:nvGrpSpPr>
        <p:grpSpPr bwMode="auto">
          <a:xfrm>
            <a:off x="4833938" y="2266950"/>
            <a:ext cx="3770312" cy="3609975"/>
            <a:chOff x="3045" y="1247"/>
            <a:chExt cx="2375" cy="2274"/>
          </a:xfrm>
        </p:grpSpPr>
        <p:sp>
          <p:nvSpPr>
            <p:cNvPr id="123911" name="Line 44"/>
            <p:cNvSpPr>
              <a:spLocks noChangeShapeType="1"/>
            </p:cNvSpPr>
            <p:nvPr/>
          </p:nvSpPr>
          <p:spPr bwMode="auto">
            <a:xfrm flipV="1">
              <a:off x="3668" y="2040"/>
              <a:ext cx="475" cy="85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12" name="Line 45"/>
            <p:cNvSpPr>
              <a:spLocks noChangeShapeType="1"/>
            </p:cNvSpPr>
            <p:nvPr/>
          </p:nvSpPr>
          <p:spPr bwMode="auto">
            <a:xfrm>
              <a:off x="3045" y="3521"/>
              <a:ext cx="1116"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13" name="Line 46"/>
            <p:cNvSpPr>
              <a:spLocks noChangeShapeType="1"/>
            </p:cNvSpPr>
            <p:nvPr/>
          </p:nvSpPr>
          <p:spPr bwMode="auto">
            <a:xfrm flipV="1">
              <a:off x="4161" y="2259"/>
              <a:ext cx="1259" cy="12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14" name="Line 47"/>
            <p:cNvSpPr>
              <a:spLocks noChangeShapeType="1"/>
            </p:cNvSpPr>
            <p:nvPr/>
          </p:nvSpPr>
          <p:spPr bwMode="auto">
            <a:xfrm flipH="1">
              <a:off x="4306" y="2259"/>
              <a:ext cx="1114"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15" name="Line 48"/>
            <p:cNvSpPr>
              <a:spLocks noChangeShapeType="1"/>
            </p:cNvSpPr>
            <p:nvPr/>
          </p:nvSpPr>
          <p:spPr bwMode="auto">
            <a:xfrm flipH="1">
              <a:off x="3045" y="2259"/>
              <a:ext cx="1261" cy="1262"/>
            </a:xfrm>
            <a:prstGeom prst="line">
              <a:avLst/>
            </a:prstGeom>
            <a:noFill/>
            <a:ln w="1905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16" name="Freeform 49"/>
            <p:cNvSpPr>
              <a:spLocks/>
            </p:cNvSpPr>
            <p:nvPr/>
          </p:nvSpPr>
          <p:spPr bwMode="auto">
            <a:xfrm>
              <a:off x="3557" y="2490"/>
              <a:ext cx="61" cy="121"/>
            </a:xfrm>
            <a:custGeom>
              <a:avLst/>
              <a:gdLst>
                <a:gd name="T0" fmla="*/ 11 w 142"/>
                <a:gd name="T1" fmla="*/ 0 h 272"/>
                <a:gd name="T2" fmla="*/ 6 w 142"/>
                <a:gd name="T3" fmla="*/ 0 h 272"/>
                <a:gd name="T4" fmla="*/ 6 w 142"/>
                <a:gd name="T5" fmla="*/ 0 h 272"/>
                <a:gd name="T6" fmla="*/ 7 w 142"/>
                <a:gd name="T7" fmla="*/ 1 h 272"/>
                <a:gd name="T8" fmla="*/ 7 w 142"/>
                <a:gd name="T9" fmla="*/ 2 h 272"/>
                <a:gd name="T10" fmla="*/ 3 w 142"/>
                <a:gd name="T11" fmla="*/ 22 h 272"/>
                <a:gd name="T12" fmla="*/ 2 w 142"/>
                <a:gd name="T13" fmla="*/ 23 h 272"/>
                <a:gd name="T14" fmla="*/ 0 w 142"/>
                <a:gd name="T15" fmla="*/ 23 h 272"/>
                <a:gd name="T16" fmla="*/ 0 w 142"/>
                <a:gd name="T17" fmla="*/ 24 h 272"/>
                <a:gd name="T18" fmla="*/ 6 w 142"/>
                <a:gd name="T19" fmla="*/ 24 h 272"/>
                <a:gd name="T20" fmla="*/ 6 w 142"/>
                <a:gd name="T21" fmla="*/ 23 h 272"/>
                <a:gd name="T22" fmla="*/ 4 w 142"/>
                <a:gd name="T23" fmla="*/ 23 h 272"/>
                <a:gd name="T24" fmla="*/ 4 w 142"/>
                <a:gd name="T25" fmla="*/ 22 h 272"/>
                <a:gd name="T26" fmla="*/ 9 w 142"/>
                <a:gd name="T27" fmla="*/ 2 h 272"/>
                <a:gd name="T28" fmla="*/ 9 w 142"/>
                <a:gd name="T29" fmla="*/ 1 h 272"/>
                <a:gd name="T30" fmla="*/ 11 w 142"/>
                <a:gd name="T31" fmla="*/ 0 h 272"/>
                <a:gd name="T32" fmla="*/ 11 w 142"/>
                <a:gd name="T33" fmla="*/ 0 h 2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2" h="272">
                  <a:moveTo>
                    <a:pt x="142" y="0"/>
                  </a:moveTo>
                  <a:lnTo>
                    <a:pt x="73" y="0"/>
                  </a:lnTo>
                  <a:lnTo>
                    <a:pt x="72" y="6"/>
                  </a:lnTo>
                  <a:lnTo>
                    <a:pt x="86" y="9"/>
                  </a:lnTo>
                  <a:lnTo>
                    <a:pt x="91" y="24"/>
                  </a:lnTo>
                  <a:lnTo>
                    <a:pt x="31" y="248"/>
                  </a:lnTo>
                  <a:lnTo>
                    <a:pt x="25" y="260"/>
                  </a:lnTo>
                  <a:lnTo>
                    <a:pt x="3" y="265"/>
                  </a:lnTo>
                  <a:lnTo>
                    <a:pt x="0" y="272"/>
                  </a:lnTo>
                  <a:lnTo>
                    <a:pt x="69" y="272"/>
                  </a:lnTo>
                  <a:lnTo>
                    <a:pt x="71" y="265"/>
                  </a:lnTo>
                  <a:lnTo>
                    <a:pt x="56" y="263"/>
                  </a:lnTo>
                  <a:lnTo>
                    <a:pt x="50" y="248"/>
                  </a:lnTo>
                  <a:lnTo>
                    <a:pt x="111" y="24"/>
                  </a:lnTo>
                  <a:lnTo>
                    <a:pt x="118" y="14"/>
                  </a:lnTo>
                  <a:lnTo>
                    <a:pt x="140" y="6"/>
                  </a:lnTo>
                  <a:lnTo>
                    <a:pt x="142" y="0"/>
                  </a:lnTo>
                  <a:close/>
                </a:path>
              </a:pathLst>
            </a:custGeom>
            <a:solidFill>
              <a:srgbClr val="000000"/>
            </a:solidFill>
            <a:ln w="19050" cmpd="sng">
              <a:solidFill>
                <a:srgbClr val="000000"/>
              </a:solidFill>
              <a:round/>
              <a:headEnd/>
              <a:tailEnd/>
            </a:ln>
          </p:spPr>
          <p:txBody>
            <a:bodyPr/>
            <a:lstStyle/>
            <a:p>
              <a:endParaRPr lang="zh-CN" altLang="en-US"/>
            </a:p>
          </p:txBody>
        </p:sp>
        <p:sp>
          <p:nvSpPr>
            <p:cNvPr id="123917" name="Freeform 50"/>
            <p:cNvSpPr>
              <a:spLocks/>
            </p:cNvSpPr>
            <p:nvPr/>
          </p:nvSpPr>
          <p:spPr bwMode="auto">
            <a:xfrm>
              <a:off x="4124" y="3351"/>
              <a:ext cx="62" cy="121"/>
            </a:xfrm>
            <a:custGeom>
              <a:avLst/>
              <a:gdLst>
                <a:gd name="T0" fmla="*/ 13 w 138"/>
                <a:gd name="T1" fmla="*/ 0 h 271"/>
                <a:gd name="T2" fmla="*/ 6 w 138"/>
                <a:gd name="T3" fmla="*/ 0 h 271"/>
                <a:gd name="T4" fmla="*/ 6 w 138"/>
                <a:gd name="T5" fmla="*/ 0 h 271"/>
                <a:gd name="T6" fmla="*/ 8 w 138"/>
                <a:gd name="T7" fmla="*/ 1 h 271"/>
                <a:gd name="T8" fmla="*/ 8 w 138"/>
                <a:gd name="T9" fmla="*/ 2 h 271"/>
                <a:gd name="T10" fmla="*/ 3 w 138"/>
                <a:gd name="T11" fmla="*/ 22 h 271"/>
                <a:gd name="T12" fmla="*/ 2 w 138"/>
                <a:gd name="T13" fmla="*/ 23 h 271"/>
                <a:gd name="T14" fmla="*/ 0 w 138"/>
                <a:gd name="T15" fmla="*/ 24 h 271"/>
                <a:gd name="T16" fmla="*/ 0 w 138"/>
                <a:gd name="T17" fmla="*/ 24 h 271"/>
                <a:gd name="T18" fmla="*/ 6 w 138"/>
                <a:gd name="T19" fmla="*/ 24 h 271"/>
                <a:gd name="T20" fmla="*/ 6 w 138"/>
                <a:gd name="T21" fmla="*/ 24 h 271"/>
                <a:gd name="T22" fmla="*/ 4 w 138"/>
                <a:gd name="T23" fmla="*/ 23 h 271"/>
                <a:gd name="T24" fmla="*/ 4 w 138"/>
                <a:gd name="T25" fmla="*/ 22 h 271"/>
                <a:gd name="T26" fmla="*/ 10 w 138"/>
                <a:gd name="T27" fmla="*/ 2 h 271"/>
                <a:gd name="T28" fmla="*/ 10 w 138"/>
                <a:gd name="T29" fmla="*/ 1 h 271"/>
                <a:gd name="T30" fmla="*/ 12 w 138"/>
                <a:gd name="T31" fmla="*/ 0 h 271"/>
                <a:gd name="T32" fmla="*/ 13 w 138"/>
                <a:gd name="T33" fmla="*/ 0 h 2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8" h="271">
                  <a:moveTo>
                    <a:pt x="138" y="0"/>
                  </a:moveTo>
                  <a:lnTo>
                    <a:pt x="72" y="0"/>
                  </a:lnTo>
                  <a:lnTo>
                    <a:pt x="70" y="7"/>
                  </a:lnTo>
                  <a:lnTo>
                    <a:pt x="83" y="8"/>
                  </a:lnTo>
                  <a:lnTo>
                    <a:pt x="88" y="23"/>
                  </a:lnTo>
                  <a:lnTo>
                    <a:pt x="28" y="249"/>
                  </a:lnTo>
                  <a:lnTo>
                    <a:pt x="23" y="258"/>
                  </a:lnTo>
                  <a:lnTo>
                    <a:pt x="2" y="264"/>
                  </a:lnTo>
                  <a:lnTo>
                    <a:pt x="0" y="271"/>
                  </a:lnTo>
                  <a:lnTo>
                    <a:pt x="66" y="271"/>
                  </a:lnTo>
                  <a:lnTo>
                    <a:pt x="68" y="264"/>
                  </a:lnTo>
                  <a:lnTo>
                    <a:pt x="52" y="262"/>
                  </a:lnTo>
                  <a:lnTo>
                    <a:pt x="47" y="249"/>
                  </a:lnTo>
                  <a:lnTo>
                    <a:pt x="107" y="23"/>
                  </a:lnTo>
                  <a:lnTo>
                    <a:pt x="113" y="13"/>
                  </a:lnTo>
                  <a:lnTo>
                    <a:pt x="136" y="7"/>
                  </a:lnTo>
                  <a:lnTo>
                    <a:pt x="138" y="0"/>
                  </a:lnTo>
                  <a:close/>
                </a:path>
              </a:pathLst>
            </a:custGeom>
            <a:solidFill>
              <a:srgbClr val="FF3300"/>
            </a:solidFill>
            <a:ln w="19050" cmpd="sng">
              <a:solidFill>
                <a:srgbClr val="000000"/>
              </a:solidFill>
              <a:round/>
              <a:headEnd/>
              <a:tailEnd/>
            </a:ln>
          </p:spPr>
          <p:txBody>
            <a:bodyPr/>
            <a:lstStyle/>
            <a:p>
              <a:endParaRPr lang="zh-CN" altLang="en-US"/>
            </a:p>
          </p:txBody>
        </p:sp>
        <p:sp>
          <p:nvSpPr>
            <p:cNvPr id="123918" name="Freeform 51"/>
            <p:cNvSpPr>
              <a:spLocks/>
            </p:cNvSpPr>
            <p:nvPr/>
          </p:nvSpPr>
          <p:spPr bwMode="auto">
            <a:xfrm>
              <a:off x="4087" y="3351"/>
              <a:ext cx="62" cy="121"/>
            </a:xfrm>
            <a:custGeom>
              <a:avLst/>
              <a:gdLst>
                <a:gd name="T0" fmla="*/ 13 w 138"/>
                <a:gd name="T1" fmla="*/ 0 h 271"/>
                <a:gd name="T2" fmla="*/ 6 w 138"/>
                <a:gd name="T3" fmla="*/ 0 h 271"/>
                <a:gd name="T4" fmla="*/ 6 w 138"/>
                <a:gd name="T5" fmla="*/ 0 h 271"/>
                <a:gd name="T6" fmla="*/ 8 w 138"/>
                <a:gd name="T7" fmla="*/ 1 h 271"/>
                <a:gd name="T8" fmla="*/ 8 w 138"/>
                <a:gd name="T9" fmla="*/ 2 h 271"/>
                <a:gd name="T10" fmla="*/ 3 w 138"/>
                <a:gd name="T11" fmla="*/ 22 h 271"/>
                <a:gd name="T12" fmla="*/ 2 w 138"/>
                <a:gd name="T13" fmla="*/ 23 h 271"/>
                <a:gd name="T14" fmla="*/ 0 w 138"/>
                <a:gd name="T15" fmla="*/ 24 h 271"/>
                <a:gd name="T16" fmla="*/ 0 w 138"/>
                <a:gd name="T17" fmla="*/ 24 h 271"/>
                <a:gd name="T18" fmla="*/ 6 w 138"/>
                <a:gd name="T19" fmla="*/ 24 h 271"/>
                <a:gd name="T20" fmla="*/ 6 w 138"/>
                <a:gd name="T21" fmla="*/ 24 h 271"/>
                <a:gd name="T22" fmla="*/ 5 w 138"/>
                <a:gd name="T23" fmla="*/ 23 h 271"/>
                <a:gd name="T24" fmla="*/ 4 w 138"/>
                <a:gd name="T25" fmla="*/ 22 h 271"/>
                <a:gd name="T26" fmla="*/ 10 w 138"/>
                <a:gd name="T27" fmla="*/ 2 h 271"/>
                <a:gd name="T28" fmla="*/ 10 w 138"/>
                <a:gd name="T29" fmla="*/ 1 h 271"/>
                <a:gd name="T30" fmla="*/ 13 w 138"/>
                <a:gd name="T31" fmla="*/ 0 h 271"/>
                <a:gd name="T32" fmla="*/ 13 w 138"/>
                <a:gd name="T33" fmla="*/ 0 h 2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8" h="271">
                  <a:moveTo>
                    <a:pt x="138" y="0"/>
                  </a:moveTo>
                  <a:lnTo>
                    <a:pt x="72" y="0"/>
                  </a:lnTo>
                  <a:lnTo>
                    <a:pt x="71" y="7"/>
                  </a:lnTo>
                  <a:lnTo>
                    <a:pt x="86" y="10"/>
                  </a:lnTo>
                  <a:lnTo>
                    <a:pt x="92" y="24"/>
                  </a:lnTo>
                  <a:lnTo>
                    <a:pt x="31" y="249"/>
                  </a:lnTo>
                  <a:lnTo>
                    <a:pt x="26" y="259"/>
                  </a:lnTo>
                  <a:lnTo>
                    <a:pt x="2" y="264"/>
                  </a:lnTo>
                  <a:lnTo>
                    <a:pt x="0" y="271"/>
                  </a:lnTo>
                  <a:lnTo>
                    <a:pt x="66" y="271"/>
                  </a:lnTo>
                  <a:lnTo>
                    <a:pt x="68" y="264"/>
                  </a:lnTo>
                  <a:lnTo>
                    <a:pt x="56" y="262"/>
                  </a:lnTo>
                  <a:lnTo>
                    <a:pt x="50" y="249"/>
                  </a:lnTo>
                  <a:lnTo>
                    <a:pt x="111" y="23"/>
                  </a:lnTo>
                  <a:lnTo>
                    <a:pt x="115" y="15"/>
                  </a:lnTo>
                  <a:lnTo>
                    <a:pt x="137" y="7"/>
                  </a:lnTo>
                  <a:lnTo>
                    <a:pt x="138" y="0"/>
                  </a:lnTo>
                  <a:close/>
                </a:path>
              </a:pathLst>
            </a:custGeom>
            <a:solidFill>
              <a:srgbClr val="FF3300"/>
            </a:solidFill>
            <a:ln w="19050" cmpd="sng">
              <a:solidFill>
                <a:srgbClr val="000000"/>
              </a:solidFill>
              <a:round/>
              <a:headEnd/>
              <a:tailEnd/>
            </a:ln>
          </p:spPr>
          <p:txBody>
            <a:bodyPr/>
            <a:lstStyle/>
            <a:p>
              <a:endParaRPr lang="zh-CN" altLang="en-US"/>
            </a:p>
          </p:txBody>
        </p:sp>
        <p:sp>
          <p:nvSpPr>
            <p:cNvPr id="123919" name="Freeform 52"/>
            <p:cNvSpPr>
              <a:spLocks/>
            </p:cNvSpPr>
            <p:nvPr/>
          </p:nvSpPr>
          <p:spPr bwMode="auto">
            <a:xfrm>
              <a:off x="4118" y="2015"/>
              <a:ext cx="46" cy="46"/>
            </a:xfrm>
            <a:custGeom>
              <a:avLst/>
              <a:gdLst>
                <a:gd name="T0" fmla="*/ 10 w 101"/>
                <a:gd name="T1" fmla="*/ 5 h 102"/>
                <a:gd name="T2" fmla="*/ 9 w 101"/>
                <a:gd name="T3" fmla="*/ 3 h 102"/>
                <a:gd name="T4" fmla="*/ 8 w 101"/>
                <a:gd name="T5" fmla="*/ 1 h 102"/>
                <a:gd name="T6" fmla="*/ 7 w 101"/>
                <a:gd name="T7" fmla="*/ 0 h 102"/>
                <a:gd name="T8" fmla="*/ 5 w 101"/>
                <a:gd name="T9" fmla="*/ 0 h 102"/>
                <a:gd name="T10" fmla="*/ 3 w 101"/>
                <a:gd name="T11" fmla="*/ 0 h 102"/>
                <a:gd name="T12" fmla="*/ 1 w 101"/>
                <a:gd name="T13" fmla="*/ 1 h 102"/>
                <a:gd name="T14" fmla="*/ 0 w 101"/>
                <a:gd name="T15" fmla="*/ 3 h 102"/>
                <a:gd name="T16" fmla="*/ 0 w 101"/>
                <a:gd name="T17" fmla="*/ 5 h 102"/>
                <a:gd name="T18" fmla="*/ 0 w 101"/>
                <a:gd name="T19" fmla="*/ 6 h 102"/>
                <a:gd name="T20" fmla="*/ 1 w 101"/>
                <a:gd name="T21" fmla="*/ 8 h 102"/>
                <a:gd name="T22" fmla="*/ 3 w 101"/>
                <a:gd name="T23" fmla="*/ 9 h 102"/>
                <a:gd name="T24" fmla="*/ 5 w 101"/>
                <a:gd name="T25" fmla="*/ 9 h 102"/>
                <a:gd name="T26" fmla="*/ 7 w 101"/>
                <a:gd name="T27" fmla="*/ 9 h 102"/>
                <a:gd name="T28" fmla="*/ 8 w 101"/>
                <a:gd name="T29" fmla="*/ 8 h 102"/>
                <a:gd name="T30" fmla="*/ 9 w 101"/>
                <a:gd name="T31" fmla="*/ 6 h 102"/>
                <a:gd name="T32" fmla="*/ 10 w 101"/>
                <a:gd name="T33" fmla="*/ 5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1" h="102">
                  <a:moveTo>
                    <a:pt x="101" y="50"/>
                  </a:moveTo>
                  <a:lnTo>
                    <a:pt x="98" y="31"/>
                  </a:lnTo>
                  <a:lnTo>
                    <a:pt x="86" y="14"/>
                  </a:lnTo>
                  <a:lnTo>
                    <a:pt x="71" y="4"/>
                  </a:lnTo>
                  <a:lnTo>
                    <a:pt x="51" y="0"/>
                  </a:lnTo>
                  <a:lnTo>
                    <a:pt x="32" y="4"/>
                  </a:lnTo>
                  <a:lnTo>
                    <a:pt x="15" y="14"/>
                  </a:lnTo>
                  <a:lnTo>
                    <a:pt x="4" y="31"/>
                  </a:lnTo>
                  <a:lnTo>
                    <a:pt x="0" y="50"/>
                  </a:lnTo>
                  <a:lnTo>
                    <a:pt x="4" y="70"/>
                  </a:lnTo>
                  <a:lnTo>
                    <a:pt x="15" y="87"/>
                  </a:lnTo>
                  <a:lnTo>
                    <a:pt x="32" y="97"/>
                  </a:lnTo>
                  <a:lnTo>
                    <a:pt x="51" y="102"/>
                  </a:lnTo>
                  <a:lnTo>
                    <a:pt x="71" y="97"/>
                  </a:lnTo>
                  <a:lnTo>
                    <a:pt x="86" y="87"/>
                  </a:lnTo>
                  <a:lnTo>
                    <a:pt x="98" y="70"/>
                  </a:lnTo>
                  <a:lnTo>
                    <a:pt x="101" y="5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3920" name="Line 53"/>
            <p:cNvSpPr>
              <a:spLocks noChangeShapeType="1"/>
            </p:cNvSpPr>
            <p:nvPr/>
          </p:nvSpPr>
          <p:spPr bwMode="auto">
            <a:xfrm>
              <a:off x="4143" y="2040"/>
              <a:ext cx="0" cy="858"/>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21" name="Freeform 54"/>
            <p:cNvSpPr>
              <a:spLocks/>
            </p:cNvSpPr>
            <p:nvPr/>
          </p:nvSpPr>
          <p:spPr bwMode="auto">
            <a:xfrm>
              <a:off x="4238" y="1916"/>
              <a:ext cx="50" cy="102"/>
            </a:xfrm>
            <a:custGeom>
              <a:avLst/>
              <a:gdLst>
                <a:gd name="T0" fmla="*/ 0 w 114"/>
                <a:gd name="T1" fmla="*/ 21 h 228"/>
                <a:gd name="T2" fmla="*/ 10 w 114"/>
                <a:gd name="T3" fmla="*/ 0 h 228"/>
                <a:gd name="T4" fmla="*/ 9 w 114"/>
                <a:gd name="T5" fmla="*/ 21 h 228"/>
                <a:gd name="T6" fmla="*/ 0 60000 65536"/>
                <a:gd name="T7" fmla="*/ 0 60000 65536"/>
                <a:gd name="T8" fmla="*/ 0 60000 65536"/>
              </a:gdLst>
              <a:ahLst/>
              <a:cxnLst>
                <a:cxn ang="T6">
                  <a:pos x="T0" y="T1"/>
                </a:cxn>
                <a:cxn ang="T7">
                  <a:pos x="T2" y="T3"/>
                </a:cxn>
                <a:cxn ang="T8">
                  <a:pos x="T4" y="T5"/>
                </a:cxn>
              </a:cxnLst>
              <a:rect l="0" t="0" r="r" b="b"/>
              <a:pathLst>
                <a:path w="114" h="228">
                  <a:moveTo>
                    <a:pt x="0" y="228"/>
                  </a:moveTo>
                  <a:lnTo>
                    <a:pt x="114" y="0"/>
                  </a:lnTo>
                  <a:lnTo>
                    <a:pt x="106" y="228"/>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922" name="Line 55"/>
            <p:cNvSpPr>
              <a:spLocks noChangeShapeType="1"/>
            </p:cNvSpPr>
            <p:nvPr/>
          </p:nvSpPr>
          <p:spPr bwMode="auto">
            <a:xfrm flipH="1">
              <a:off x="4254" y="1990"/>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23" name="Freeform 56"/>
            <p:cNvSpPr>
              <a:spLocks/>
            </p:cNvSpPr>
            <p:nvPr/>
          </p:nvSpPr>
          <p:spPr bwMode="auto">
            <a:xfrm>
              <a:off x="4134" y="2925"/>
              <a:ext cx="58" cy="102"/>
            </a:xfrm>
            <a:custGeom>
              <a:avLst/>
              <a:gdLst>
                <a:gd name="T0" fmla="*/ 0 w 134"/>
                <a:gd name="T1" fmla="*/ 21 h 228"/>
                <a:gd name="T2" fmla="*/ 3 w 134"/>
                <a:gd name="T3" fmla="*/ 21 h 228"/>
                <a:gd name="T4" fmla="*/ 5 w 134"/>
                <a:gd name="T5" fmla="*/ 20 h 228"/>
                <a:gd name="T6" fmla="*/ 6 w 134"/>
                <a:gd name="T7" fmla="*/ 19 h 228"/>
                <a:gd name="T8" fmla="*/ 7 w 134"/>
                <a:gd name="T9" fmla="*/ 18 h 228"/>
                <a:gd name="T10" fmla="*/ 8 w 134"/>
                <a:gd name="T11" fmla="*/ 16 h 228"/>
                <a:gd name="T12" fmla="*/ 9 w 134"/>
                <a:gd name="T13" fmla="*/ 14 h 228"/>
                <a:gd name="T14" fmla="*/ 11 w 134"/>
                <a:gd name="T15" fmla="*/ 6 h 228"/>
                <a:gd name="T16" fmla="*/ 11 w 134"/>
                <a:gd name="T17" fmla="*/ 4 h 228"/>
                <a:gd name="T18" fmla="*/ 11 w 134"/>
                <a:gd name="T19" fmla="*/ 3 h 228"/>
                <a:gd name="T20" fmla="*/ 10 w 134"/>
                <a:gd name="T21" fmla="*/ 1 h 228"/>
                <a:gd name="T22" fmla="*/ 10 w 134"/>
                <a:gd name="T23" fmla="*/ 0 h 228"/>
                <a:gd name="T24" fmla="*/ 8 w 134"/>
                <a:gd name="T25" fmla="*/ 0 h 228"/>
                <a:gd name="T26" fmla="*/ 5 w 134"/>
                <a:gd name="T27" fmla="*/ 0 h 228"/>
                <a:gd name="T28" fmla="*/ 0 w 134"/>
                <a:gd name="T29" fmla="*/ 21 h 2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4" h="228">
                  <a:moveTo>
                    <a:pt x="0" y="228"/>
                  </a:moveTo>
                  <a:lnTo>
                    <a:pt x="41" y="228"/>
                  </a:lnTo>
                  <a:lnTo>
                    <a:pt x="57" y="225"/>
                  </a:lnTo>
                  <a:lnTo>
                    <a:pt x="73" y="214"/>
                  </a:lnTo>
                  <a:lnTo>
                    <a:pt x="87" y="199"/>
                  </a:lnTo>
                  <a:lnTo>
                    <a:pt x="99" y="180"/>
                  </a:lnTo>
                  <a:lnTo>
                    <a:pt x="108" y="159"/>
                  </a:lnTo>
                  <a:lnTo>
                    <a:pt x="131" y="69"/>
                  </a:lnTo>
                  <a:lnTo>
                    <a:pt x="134" y="48"/>
                  </a:lnTo>
                  <a:lnTo>
                    <a:pt x="133" y="29"/>
                  </a:lnTo>
                  <a:lnTo>
                    <a:pt x="126" y="14"/>
                  </a:lnTo>
                  <a:lnTo>
                    <a:pt x="115" y="3"/>
                  </a:lnTo>
                  <a:lnTo>
                    <a:pt x="101" y="0"/>
                  </a:lnTo>
                  <a:lnTo>
                    <a:pt x="61" y="0"/>
                  </a:lnTo>
                  <a:lnTo>
                    <a:pt x="0" y="228"/>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3924" name="Line 57"/>
            <p:cNvSpPr>
              <a:spLocks noChangeShapeType="1"/>
            </p:cNvSpPr>
            <p:nvPr/>
          </p:nvSpPr>
          <p:spPr bwMode="auto">
            <a:xfrm flipH="1">
              <a:off x="3045" y="2509"/>
              <a:ext cx="472" cy="101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25" name="Line 58"/>
            <p:cNvSpPr>
              <a:spLocks noChangeShapeType="1"/>
            </p:cNvSpPr>
            <p:nvPr/>
          </p:nvSpPr>
          <p:spPr bwMode="auto">
            <a:xfrm flipV="1">
              <a:off x="4306" y="1247"/>
              <a:ext cx="469" cy="101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26" name="Line 59"/>
            <p:cNvSpPr>
              <a:spLocks noChangeShapeType="1"/>
            </p:cNvSpPr>
            <p:nvPr/>
          </p:nvSpPr>
          <p:spPr bwMode="auto">
            <a:xfrm flipH="1">
              <a:off x="3517" y="1247"/>
              <a:ext cx="1258" cy="12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3927" name="Line 60"/>
            <p:cNvSpPr>
              <a:spLocks noChangeShapeType="1"/>
            </p:cNvSpPr>
            <p:nvPr/>
          </p:nvSpPr>
          <p:spPr bwMode="auto">
            <a:xfrm flipH="1">
              <a:off x="3668" y="2898"/>
              <a:ext cx="4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5531"/>
                                        </p:tgtEl>
                                        <p:attrNameLst>
                                          <p:attrName>style.visibility</p:attrName>
                                        </p:attrNameLst>
                                      </p:cBhvr>
                                      <p:to>
                                        <p:strVal val="visible"/>
                                      </p:to>
                                    </p:set>
                                    <p:animEffect transition="in" filter="wipe(left)">
                                      <p:cBhvr>
                                        <p:cTn id="7" dur="500"/>
                                        <p:tgtEl>
                                          <p:spTgt spid="4055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405519"/>
                                        </p:tgtEl>
                                        <p:attrNameLst>
                                          <p:attrName>style.visibility</p:attrName>
                                        </p:attrNameLst>
                                      </p:cBhvr>
                                      <p:to>
                                        <p:strVal val="visible"/>
                                      </p:to>
                                    </p:set>
                                    <p:animEffect transition="in" filter="wipe(up)">
                                      <p:cBhvr>
                                        <p:cTn id="12" dur="500"/>
                                        <p:tgtEl>
                                          <p:spTgt spid="40551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405547"/>
                                        </p:tgtEl>
                                        <p:attrNameLst>
                                          <p:attrName>style.visibility</p:attrName>
                                        </p:attrNameLst>
                                      </p:cBhvr>
                                      <p:to>
                                        <p:strVal val="visible"/>
                                      </p:to>
                                    </p:set>
                                    <p:animEffect transition="in" filter="wipe(left)">
                                      <p:cBhvr>
                                        <p:cTn id="17" dur="500"/>
                                        <p:tgtEl>
                                          <p:spTgt spid="40554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405520"/>
                                        </p:tgtEl>
                                        <p:attrNameLst>
                                          <p:attrName>style.visibility</p:attrName>
                                        </p:attrNameLst>
                                      </p:cBhvr>
                                      <p:to>
                                        <p:strVal val="visible"/>
                                      </p:to>
                                    </p:set>
                                    <p:animEffect transition="in" filter="wipe(up)">
                                      <p:cBhvr>
                                        <p:cTn id="22" dur="500"/>
                                        <p:tgtEl>
                                          <p:spTgt spid="4055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5519" grpId="0" autoUpdateAnimBg="0"/>
      <p:bldP spid="405520" grpId="0" autoUpdateAnimBg="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Text Box 2"/>
          <p:cNvSpPr txBox="1">
            <a:spLocks noChangeArrowheads="1"/>
          </p:cNvSpPr>
          <p:nvPr/>
        </p:nvSpPr>
        <p:spPr bwMode="auto">
          <a:xfrm>
            <a:off x="0" y="0"/>
            <a:ext cx="9144000" cy="13112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12.</a:t>
            </a:r>
            <a:r>
              <a:rPr lang="zh-CN" altLang="en-US" sz="4000" b="1">
                <a:solidFill>
                  <a:srgbClr val="FF0000"/>
                </a:solidFill>
                <a:latin typeface="黑体" pitchFamily="2" charset="-122"/>
                <a:ea typeface="黑体" pitchFamily="2" charset="-122"/>
              </a:rPr>
              <a:t>包含直线</a:t>
            </a:r>
            <a:r>
              <a:rPr lang="en-US" altLang="zh-CN" sz="4000" b="1">
                <a:solidFill>
                  <a:srgbClr val="FF0000"/>
                </a:solidFill>
                <a:latin typeface="黑体" pitchFamily="2" charset="-122"/>
                <a:ea typeface="黑体" pitchFamily="2" charset="-122"/>
              </a:rPr>
              <a:t>KG</a:t>
            </a:r>
            <a:r>
              <a:rPr lang="zh-CN" altLang="en-US" sz="4000" b="1">
                <a:solidFill>
                  <a:srgbClr val="FF0000"/>
                </a:solidFill>
                <a:latin typeface="黑体" pitchFamily="2" charset="-122"/>
                <a:ea typeface="黑体" pitchFamily="2" charset="-122"/>
              </a:rPr>
              <a:t>作一平面</a:t>
            </a:r>
            <a:r>
              <a:rPr lang="en-US" altLang="zh-CN" sz="4000" b="1">
                <a:solidFill>
                  <a:srgbClr val="FF0000"/>
                </a:solidFill>
                <a:latin typeface="黑体" pitchFamily="2" charset="-122"/>
                <a:ea typeface="黑体" pitchFamily="2" charset="-122"/>
              </a:rPr>
              <a:t>KGH</a:t>
            </a:r>
            <a:r>
              <a:rPr lang="zh-CN" altLang="en-US" sz="4000" b="1">
                <a:solidFill>
                  <a:srgbClr val="FF0000"/>
                </a:solidFill>
                <a:latin typeface="黑体" pitchFamily="2" charset="-122"/>
                <a:ea typeface="黑体" pitchFamily="2" charset="-122"/>
              </a:rPr>
              <a:t>垂直平面  </a:t>
            </a:r>
          </a:p>
          <a:p>
            <a:pPr eaLnBrk="1" hangingPunct="1">
              <a:spcBef>
                <a:spcPct val="0"/>
              </a:spcBef>
              <a:buFontTx/>
              <a:buNone/>
            </a:pPr>
            <a:r>
              <a:rPr lang="zh-CN" altLang="en-US" sz="4000" b="1">
                <a:solidFill>
                  <a:srgbClr val="FF0000"/>
                </a:solidFill>
                <a:latin typeface="黑体" pitchFamily="2" charset="-122"/>
                <a:ea typeface="黑体" pitchFamily="2" charset="-122"/>
              </a:rPr>
              <a:t>     </a:t>
            </a:r>
            <a:r>
              <a:rPr lang="en-US" altLang="zh-CN" sz="4000" b="1">
                <a:solidFill>
                  <a:srgbClr val="FF0000"/>
                </a:solidFill>
                <a:latin typeface="黑体" pitchFamily="2" charset="-122"/>
                <a:ea typeface="黑体" pitchFamily="2" charset="-122"/>
              </a:rPr>
              <a:t>BDF</a:t>
            </a:r>
            <a:r>
              <a:rPr lang="zh-CN" altLang="en-US" sz="4000" b="1">
                <a:solidFill>
                  <a:srgbClr val="FF0000"/>
                </a:solidFill>
                <a:latin typeface="黑体" pitchFamily="2" charset="-122"/>
                <a:ea typeface="黑体" pitchFamily="2" charset="-122"/>
              </a:rPr>
              <a:t>。</a:t>
            </a:r>
          </a:p>
        </p:txBody>
      </p:sp>
      <p:grpSp>
        <p:nvGrpSpPr>
          <p:cNvPr id="406581" name="Group 53"/>
          <p:cNvGrpSpPr>
            <a:grpSpLocks/>
          </p:cNvGrpSpPr>
          <p:nvPr/>
        </p:nvGrpSpPr>
        <p:grpSpPr bwMode="auto">
          <a:xfrm>
            <a:off x="2197100" y="5102225"/>
            <a:ext cx="2486025" cy="201613"/>
            <a:chOff x="1785" y="3057"/>
            <a:chExt cx="1260" cy="102"/>
          </a:xfrm>
        </p:grpSpPr>
        <p:sp>
          <p:nvSpPr>
            <p:cNvPr id="125025" name="Line 54"/>
            <p:cNvSpPr>
              <a:spLocks noChangeShapeType="1"/>
            </p:cNvSpPr>
            <p:nvPr/>
          </p:nvSpPr>
          <p:spPr bwMode="auto">
            <a:xfrm flipH="1">
              <a:off x="3005" y="3159"/>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26" name="Freeform 55"/>
            <p:cNvSpPr>
              <a:spLocks/>
            </p:cNvSpPr>
            <p:nvPr/>
          </p:nvSpPr>
          <p:spPr bwMode="auto">
            <a:xfrm>
              <a:off x="2990" y="3130"/>
              <a:ext cx="15" cy="29"/>
            </a:xfrm>
            <a:custGeom>
              <a:avLst/>
              <a:gdLst>
                <a:gd name="T0" fmla="*/ 0 w 34"/>
                <a:gd name="T1" fmla="*/ 0 h 72"/>
                <a:gd name="T2" fmla="*/ 0 w 34"/>
                <a:gd name="T3" fmla="*/ 2 h 72"/>
                <a:gd name="T4" fmla="*/ 0 w 34"/>
                <a:gd name="T5" fmla="*/ 3 h 72"/>
                <a:gd name="T6" fmla="*/ 2 w 34"/>
                <a:gd name="T7" fmla="*/ 4 h 72"/>
                <a:gd name="T8" fmla="*/ 3 w 34"/>
                <a:gd name="T9" fmla="*/ 5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2">
                  <a:moveTo>
                    <a:pt x="3" y="0"/>
                  </a:moveTo>
                  <a:lnTo>
                    <a:pt x="0" y="28"/>
                  </a:lnTo>
                  <a:lnTo>
                    <a:pt x="4" y="51"/>
                  </a:lnTo>
                  <a:lnTo>
                    <a:pt x="17" y="67"/>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27" name="Line 56"/>
            <p:cNvSpPr>
              <a:spLocks noChangeShapeType="1"/>
            </p:cNvSpPr>
            <p:nvPr/>
          </p:nvSpPr>
          <p:spPr bwMode="auto">
            <a:xfrm flipV="1">
              <a:off x="2990" y="3089"/>
              <a:ext cx="12"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28" name="Freeform 57"/>
            <p:cNvSpPr>
              <a:spLocks/>
            </p:cNvSpPr>
            <p:nvPr/>
          </p:nvSpPr>
          <p:spPr bwMode="auto">
            <a:xfrm>
              <a:off x="3002" y="3057"/>
              <a:ext cx="29" cy="32"/>
            </a:xfrm>
            <a:custGeom>
              <a:avLst/>
              <a:gdLst>
                <a:gd name="T0" fmla="*/ 5 w 68"/>
                <a:gd name="T1" fmla="*/ 0 h 71"/>
                <a:gd name="T2" fmla="*/ 4 w 68"/>
                <a:gd name="T3" fmla="*/ 0 h 71"/>
                <a:gd name="T4" fmla="*/ 2 w 68"/>
                <a:gd name="T5" fmla="*/ 2 h 71"/>
                <a:gd name="T6" fmla="*/ 1 w 68"/>
                <a:gd name="T7" fmla="*/ 4 h 71"/>
                <a:gd name="T8" fmla="*/ 0 w 68"/>
                <a:gd name="T9" fmla="*/ 6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1">
                  <a:moveTo>
                    <a:pt x="68" y="0"/>
                  </a:moveTo>
                  <a:lnTo>
                    <a:pt x="48" y="6"/>
                  </a:lnTo>
                  <a:lnTo>
                    <a:pt x="28" y="21"/>
                  </a:lnTo>
                  <a:lnTo>
                    <a:pt x="11" y="45"/>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29" name="Line 58"/>
            <p:cNvSpPr>
              <a:spLocks noChangeShapeType="1"/>
            </p:cNvSpPr>
            <p:nvPr/>
          </p:nvSpPr>
          <p:spPr bwMode="auto">
            <a:xfrm>
              <a:off x="3031" y="3057"/>
              <a:ext cx="1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30" name="Line 59"/>
            <p:cNvSpPr>
              <a:spLocks noChangeShapeType="1"/>
            </p:cNvSpPr>
            <p:nvPr/>
          </p:nvSpPr>
          <p:spPr bwMode="auto">
            <a:xfrm>
              <a:off x="1785" y="3136"/>
              <a:ext cx="1129"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6588" name="Line 60"/>
          <p:cNvSpPr>
            <a:spLocks noChangeShapeType="1"/>
          </p:cNvSpPr>
          <p:nvPr/>
        </p:nvSpPr>
        <p:spPr bwMode="auto">
          <a:xfrm flipV="1">
            <a:off x="4424363" y="2270125"/>
            <a:ext cx="1587" cy="2987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6589" name="Group 61"/>
          <p:cNvGrpSpPr>
            <a:grpSpLocks/>
          </p:cNvGrpSpPr>
          <p:nvPr/>
        </p:nvGrpSpPr>
        <p:grpSpPr bwMode="auto">
          <a:xfrm>
            <a:off x="2197100" y="1860550"/>
            <a:ext cx="2406650" cy="1704975"/>
            <a:chOff x="1785" y="1415"/>
            <a:chExt cx="1220" cy="864"/>
          </a:xfrm>
        </p:grpSpPr>
        <p:sp>
          <p:nvSpPr>
            <p:cNvPr id="125018" name="Line 62"/>
            <p:cNvSpPr>
              <a:spLocks noChangeShapeType="1"/>
            </p:cNvSpPr>
            <p:nvPr/>
          </p:nvSpPr>
          <p:spPr bwMode="auto">
            <a:xfrm flipH="1">
              <a:off x="2923" y="1570"/>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19" name="Freeform 63"/>
            <p:cNvSpPr>
              <a:spLocks/>
            </p:cNvSpPr>
            <p:nvPr/>
          </p:nvSpPr>
          <p:spPr bwMode="auto">
            <a:xfrm>
              <a:off x="2908" y="1538"/>
              <a:ext cx="15" cy="32"/>
            </a:xfrm>
            <a:custGeom>
              <a:avLst/>
              <a:gdLst>
                <a:gd name="T0" fmla="*/ 0 w 34"/>
                <a:gd name="T1" fmla="*/ 0 h 72"/>
                <a:gd name="T2" fmla="*/ 0 w 34"/>
                <a:gd name="T3" fmla="*/ 2 h 72"/>
                <a:gd name="T4" fmla="*/ 0 w 34"/>
                <a:gd name="T5" fmla="*/ 4 h 72"/>
                <a:gd name="T6" fmla="*/ 2 w 34"/>
                <a:gd name="T7" fmla="*/ 6 h 72"/>
                <a:gd name="T8" fmla="*/ 3 w 34"/>
                <a:gd name="T9" fmla="*/ 6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2">
                  <a:moveTo>
                    <a:pt x="4" y="0"/>
                  </a:moveTo>
                  <a:lnTo>
                    <a:pt x="0" y="28"/>
                  </a:lnTo>
                  <a:lnTo>
                    <a:pt x="5" y="51"/>
                  </a:lnTo>
                  <a:lnTo>
                    <a:pt x="17" y="66"/>
                  </a:lnTo>
                  <a:lnTo>
                    <a:pt x="34" y="7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20" name="Line 64"/>
            <p:cNvSpPr>
              <a:spLocks noChangeShapeType="1"/>
            </p:cNvSpPr>
            <p:nvPr/>
          </p:nvSpPr>
          <p:spPr bwMode="auto">
            <a:xfrm flipV="1">
              <a:off x="2908" y="1497"/>
              <a:ext cx="12" cy="4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21" name="Freeform 65"/>
            <p:cNvSpPr>
              <a:spLocks/>
            </p:cNvSpPr>
            <p:nvPr/>
          </p:nvSpPr>
          <p:spPr bwMode="auto">
            <a:xfrm>
              <a:off x="2920" y="1468"/>
              <a:ext cx="29" cy="29"/>
            </a:xfrm>
            <a:custGeom>
              <a:avLst/>
              <a:gdLst>
                <a:gd name="T0" fmla="*/ 5 w 68"/>
                <a:gd name="T1" fmla="*/ 0 h 70"/>
                <a:gd name="T2" fmla="*/ 4 w 68"/>
                <a:gd name="T3" fmla="*/ 0 h 70"/>
                <a:gd name="T4" fmla="*/ 2 w 68"/>
                <a:gd name="T5" fmla="*/ 1 h 70"/>
                <a:gd name="T6" fmla="*/ 1 w 68"/>
                <a:gd name="T7" fmla="*/ 3 h 70"/>
                <a:gd name="T8" fmla="*/ 0 w 68"/>
                <a:gd name="T9" fmla="*/ 5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0">
                  <a:moveTo>
                    <a:pt x="68" y="0"/>
                  </a:moveTo>
                  <a:lnTo>
                    <a:pt x="48" y="5"/>
                  </a:lnTo>
                  <a:lnTo>
                    <a:pt x="28" y="20"/>
                  </a:lnTo>
                  <a:lnTo>
                    <a:pt x="11" y="43"/>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22" name="Line 66"/>
            <p:cNvSpPr>
              <a:spLocks noChangeShapeType="1"/>
            </p:cNvSpPr>
            <p:nvPr/>
          </p:nvSpPr>
          <p:spPr bwMode="auto">
            <a:xfrm>
              <a:off x="2949" y="1468"/>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23" name="Line 67"/>
            <p:cNvSpPr>
              <a:spLocks noChangeShapeType="1"/>
            </p:cNvSpPr>
            <p:nvPr/>
          </p:nvSpPr>
          <p:spPr bwMode="auto">
            <a:xfrm flipH="1">
              <a:off x="2990" y="1415"/>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24" name="Line 68"/>
            <p:cNvSpPr>
              <a:spLocks noChangeShapeType="1"/>
            </p:cNvSpPr>
            <p:nvPr/>
          </p:nvSpPr>
          <p:spPr bwMode="auto">
            <a:xfrm flipH="1">
              <a:off x="1785" y="1622"/>
              <a:ext cx="1129" cy="657"/>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6597" name="Line 69"/>
          <p:cNvSpPr>
            <a:spLocks noChangeShapeType="1"/>
          </p:cNvSpPr>
          <p:nvPr/>
        </p:nvSpPr>
        <p:spPr bwMode="auto">
          <a:xfrm flipH="1">
            <a:off x="4430713" y="1241425"/>
            <a:ext cx="1784350" cy="10334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6598" name="Line 70"/>
          <p:cNvSpPr>
            <a:spLocks noChangeShapeType="1"/>
          </p:cNvSpPr>
          <p:nvPr/>
        </p:nvSpPr>
        <p:spPr bwMode="auto">
          <a:xfrm flipH="1" flipV="1">
            <a:off x="5938838" y="1395413"/>
            <a:ext cx="758825" cy="13001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6599" name="Group 71"/>
          <p:cNvGrpSpPr>
            <a:grpSpLocks/>
          </p:cNvGrpSpPr>
          <p:nvPr/>
        </p:nvGrpSpPr>
        <p:grpSpPr bwMode="auto">
          <a:xfrm>
            <a:off x="6042025" y="1298575"/>
            <a:ext cx="173038" cy="269875"/>
            <a:chOff x="3734" y="1130"/>
            <a:chExt cx="87" cy="137"/>
          </a:xfrm>
        </p:grpSpPr>
        <p:sp>
          <p:nvSpPr>
            <p:cNvPr id="125016" name="Line 72"/>
            <p:cNvSpPr>
              <a:spLocks noChangeShapeType="1"/>
            </p:cNvSpPr>
            <p:nvPr/>
          </p:nvSpPr>
          <p:spPr bwMode="auto">
            <a:xfrm flipH="1" flipV="1">
              <a:off x="3769" y="1130"/>
              <a:ext cx="52" cy="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17" name="Line 73"/>
            <p:cNvSpPr>
              <a:spLocks noChangeShapeType="1"/>
            </p:cNvSpPr>
            <p:nvPr/>
          </p:nvSpPr>
          <p:spPr bwMode="auto">
            <a:xfrm flipH="1">
              <a:off x="3734" y="1217"/>
              <a:ext cx="87"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6602" name="Group 74"/>
          <p:cNvGrpSpPr>
            <a:grpSpLocks/>
          </p:cNvGrpSpPr>
          <p:nvPr/>
        </p:nvGrpSpPr>
        <p:grpSpPr bwMode="auto">
          <a:xfrm>
            <a:off x="5772150" y="1016000"/>
            <a:ext cx="911225" cy="1670050"/>
            <a:chOff x="3603" y="981"/>
            <a:chExt cx="462" cy="846"/>
          </a:xfrm>
        </p:grpSpPr>
        <p:sp>
          <p:nvSpPr>
            <p:cNvPr id="125010" name="Line 75"/>
            <p:cNvSpPr>
              <a:spLocks noChangeShapeType="1"/>
            </p:cNvSpPr>
            <p:nvPr/>
          </p:nvSpPr>
          <p:spPr bwMode="auto">
            <a:xfrm flipV="1">
              <a:off x="3603" y="981"/>
              <a:ext cx="40" cy="1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11" name="Line 76"/>
            <p:cNvSpPr>
              <a:spLocks noChangeShapeType="1"/>
            </p:cNvSpPr>
            <p:nvPr/>
          </p:nvSpPr>
          <p:spPr bwMode="auto">
            <a:xfrm>
              <a:off x="3629" y="1031"/>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12" name="Freeform 77"/>
            <p:cNvSpPr>
              <a:spLocks/>
            </p:cNvSpPr>
            <p:nvPr/>
          </p:nvSpPr>
          <p:spPr bwMode="auto">
            <a:xfrm>
              <a:off x="3655" y="1031"/>
              <a:ext cx="15" cy="29"/>
            </a:xfrm>
            <a:custGeom>
              <a:avLst/>
              <a:gdLst>
                <a:gd name="T0" fmla="*/ 3 w 34"/>
                <a:gd name="T1" fmla="*/ 5 h 70"/>
                <a:gd name="T2" fmla="*/ 3 w 34"/>
                <a:gd name="T3" fmla="*/ 3 h 70"/>
                <a:gd name="T4" fmla="*/ 3 w 34"/>
                <a:gd name="T5" fmla="*/ 1 h 70"/>
                <a:gd name="T6" fmla="*/ 2 w 34"/>
                <a:gd name="T7" fmla="*/ 0 h 70"/>
                <a:gd name="T8" fmla="*/ 0 w 34"/>
                <a:gd name="T9" fmla="*/ 0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0">
                  <a:moveTo>
                    <a:pt x="31" y="70"/>
                  </a:moveTo>
                  <a:lnTo>
                    <a:pt x="34" y="44"/>
                  </a:lnTo>
                  <a:lnTo>
                    <a:pt x="30" y="20"/>
                  </a:lnTo>
                  <a:lnTo>
                    <a:pt x="18" y="5"/>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13" name="Line 78"/>
            <p:cNvSpPr>
              <a:spLocks noChangeShapeType="1"/>
            </p:cNvSpPr>
            <p:nvPr/>
          </p:nvSpPr>
          <p:spPr bwMode="auto">
            <a:xfrm flipH="1">
              <a:off x="3649" y="1060"/>
              <a:ext cx="18"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14" name="Line 79"/>
            <p:cNvSpPr>
              <a:spLocks noChangeShapeType="1"/>
            </p:cNvSpPr>
            <p:nvPr/>
          </p:nvSpPr>
          <p:spPr bwMode="auto">
            <a:xfrm flipH="1">
              <a:off x="3708" y="981"/>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15" name="Line 80"/>
            <p:cNvSpPr>
              <a:spLocks noChangeShapeType="1"/>
            </p:cNvSpPr>
            <p:nvPr/>
          </p:nvSpPr>
          <p:spPr bwMode="auto">
            <a:xfrm flipH="1" flipV="1">
              <a:off x="3680" y="1168"/>
              <a:ext cx="385" cy="65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6609" name="Group 81"/>
          <p:cNvGrpSpPr>
            <a:grpSpLocks/>
          </p:cNvGrpSpPr>
          <p:nvPr/>
        </p:nvGrpSpPr>
        <p:grpSpPr bwMode="auto">
          <a:xfrm>
            <a:off x="2439988" y="2655888"/>
            <a:ext cx="2630487" cy="298450"/>
            <a:chOff x="1908" y="1818"/>
            <a:chExt cx="1333" cy="151"/>
          </a:xfrm>
        </p:grpSpPr>
        <p:sp>
          <p:nvSpPr>
            <p:cNvPr id="125006" name="Freeform 82"/>
            <p:cNvSpPr>
              <a:spLocks/>
            </p:cNvSpPr>
            <p:nvPr/>
          </p:nvSpPr>
          <p:spPr bwMode="auto">
            <a:xfrm>
              <a:off x="1908" y="1867"/>
              <a:ext cx="67" cy="102"/>
            </a:xfrm>
            <a:custGeom>
              <a:avLst/>
              <a:gdLst>
                <a:gd name="T0" fmla="*/ 13 w 155"/>
                <a:gd name="T1" fmla="*/ 2 h 244"/>
                <a:gd name="T2" fmla="*/ 13 w 155"/>
                <a:gd name="T3" fmla="*/ 2 h 244"/>
                <a:gd name="T4" fmla="*/ 13 w 155"/>
                <a:gd name="T5" fmla="*/ 1 h 244"/>
                <a:gd name="T6" fmla="*/ 12 w 155"/>
                <a:gd name="T7" fmla="*/ 0 h 244"/>
                <a:gd name="T8" fmla="*/ 11 w 155"/>
                <a:gd name="T9" fmla="*/ 0 h 244"/>
                <a:gd name="T10" fmla="*/ 8 w 155"/>
                <a:gd name="T11" fmla="*/ 0 h 244"/>
                <a:gd name="T12" fmla="*/ 6 w 155"/>
                <a:gd name="T13" fmla="*/ 0 h 244"/>
                <a:gd name="T14" fmla="*/ 5 w 155"/>
                <a:gd name="T15" fmla="*/ 1 h 244"/>
                <a:gd name="T16" fmla="*/ 4 w 155"/>
                <a:gd name="T17" fmla="*/ 3 h 244"/>
                <a:gd name="T18" fmla="*/ 3 w 155"/>
                <a:gd name="T19" fmla="*/ 4 h 244"/>
                <a:gd name="T20" fmla="*/ 1 w 155"/>
                <a:gd name="T21" fmla="*/ 10 h 244"/>
                <a:gd name="T22" fmla="*/ 0 w 155"/>
                <a:gd name="T23" fmla="*/ 13 h 244"/>
                <a:gd name="T24" fmla="*/ 0 w 155"/>
                <a:gd name="T25" fmla="*/ 14 h 244"/>
                <a:gd name="T26" fmla="*/ 0 w 155"/>
                <a:gd name="T27" fmla="*/ 15 h 244"/>
                <a:gd name="T28" fmla="*/ 0 w 155"/>
                <a:gd name="T29" fmla="*/ 17 h 244"/>
                <a:gd name="T30" fmla="*/ 1 w 155"/>
                <a:gd name="T31" fmla="*/ 17 h 244"/>
                <a:gd name="T32" fmla="*/ 2 w 155"/>
                <a:gd name="T33" fmla="*/ 18 h 244"/>
                <a:gd name="T34" fmla="*/ 3 w 155"/>
                <a:gd name="T35" fmla="*/ 18 h 244"/>
                <a:gd name="T36" fmla="*/ 5 w 155"/>
                <a:gd name="T37" fmla="*/ 18 h 244"/>
                <a:gd name="T38" fmla="*/ 6 w 155"/>
                <a:gd name="T39" fmla="*/ 18 h 244"/>
                <a:gd name="T40" fmla="*/ 6 w 155"/>
                <a:gd name="T41" fmla="*/ 18 h 244"/>
                <a:gd name="T42" fmla="*/ 8 w 155"/>
                <a:gd name="T43" fmla="*/ 16 h 244"/>
                <a:gd name="T44" fmla="*/ 9 w 155"/>
                <a:gd name="T45" fmla="*/ 15 h 244"/>
                <a:gd name="T46" fmla="*/ 9 w 155"/>
                <a:gd name="T47" fmla="*/ 14 h 244"/>
                <a:gd name="T48" fmla="*/ 13 w 155"/>
                <a:gd name="T49" fmla="*/ 2 h 2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5" h="244">
                  <a:moveTo>
                    <a:pt x="155" y="32"/>
                  </a:moveTo>
                  <a:lnTo>
                    <a:pt x="155" y="23"/>
                  </a:lnTo>
                  <a:lnTo>
                    <a:pt x="153" y="12"/>
                  </a:lnTo>
                  <a:lnTo>
                    <a:pt x="147" y="4"/>
                  </a:lnTo>
                  <a:lnTo>
                    <a:pt x="139" y="0"/>
                  </a:lnTo>
                  <a:lnTo>
                    <a:pt x="97" y="1"/>
                  </a:lnTo>
                  <a:lnTo>
                    <a:pt x="78" y="7"/>
                  </a:lnTo>
                  <a:lnTo>
                    <a:pt x="62" y="18"/>
                  </a:lnTo>
                  <a:lnTo>
                    <a:pt x="48" y="34"/>
                  </a:lnTo>
                  <a:lnTo>
                    <a:pt x="38" y="51"/>
                  </a:lnTo>
                  <a:lnTo>
                    <a:pt x="15" y="129"/>
                  </a:lnTo>
                  <a:lnTo>
                    <a:pt x="5" y="169"/>
                  </a:lnTo>
                  <a:lnTo>
                    <a:pt x="0" y="188"/>
                  </a:lnTo>
                  <a:lnTo>
                    <a:pt x="0" y="208"/>
                  </a:lnTo>
                  <a:lnTo>
                    <a:pt x="8" y="227"/>
                  </a:lnTo>
                  <a:lnTo>
                    <a:pt x="13" y="236"/>
                  </a:lnTo>
                  <a:lnTo>
                    <a:pt x="22" y="241"/>
                  </a:lnTo>
                  <a:lnTo>
                    <a:pt x="42" y="244"/>
                  </a:lnTo>
                  <a:lnTo>
                    <a:pt x="62" y="244"/>
                  </a:lnTo>
                  <a:lnTo>
                    <a:pt x="72" y="244"/>
                  </a:lnTo>
                  <a:lnTo>
                    <a:pt x="81" y="240"/>
                  </a:lnTo>
                  <a:lnTo>
                    <a:pt x="96" y="226"/>
                  </a:lnTo>
                  <a:lnTo>
                    <a:pt x="107" y="209"/>
                  </a:lnTo>
                  <a:lnTo>
                    <a:pt x="113" y="190"/>
                  </a:lnTo>
                  <a:lnTo>
                    <a:pt x="154"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07" name="Freeform 83"/>
            <p:cNvSpPr>
              <a:spLocks/>
            </p:cNvSpPr>
            <p:nvPr/>
          </p:nvSpPr>
          <p:spPr bwMode="auto">
            <a:xfrm>
              <a:off x="1955" y="1949"/>
              <a:ext cx="5" cy="20"/>
            </a:xfrm>
            <a:custGeom>
              <a:avLst/>
              <a:gdLst>
                <a:gd name="T0" fmla="*/ 0 w 15"/>
                <a:gd name="T1" fmla="*/ 0 h 51"/>
                <a:gd name="T2" fmla="*/ 0 w 15"/>
                <a:gd name="T3" fmla="*/ 1 h 51"/>
                <a:gd name="T4" fmla="*/ 0 w 15"/>
                <a:gd name="T5" fmla="*/ 2 h 51"/>
                <a:gd name="T6" fmla="*/ 1 w 15"/>
                <a:gd name="T7" fmla="*/ 3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1">
                  <a:moveTo>
                    <a:pt x="2" y="0"/>
                  </a:moveTo>
                  <a:lnTo>
                    <a:pt x="0" y="14"/>
                  </a:lnTo>
                  <a:lnTo>
                    <a:pt x="2" y="28"/>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08" name="Line 84"/>
            <p:cNvSpPr>
              <a:spLocks noChangeShapeType="1"/>
            </p:cNvSpPr>
            <p:nvPr/>
          </p:nvSpPr>
          <p:spPr bwMode="auto">
            <a:xfrm flipH="1">
              <a:off x="2016" y="1818"/>
              <a:ext cx="17"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09" name="Line 85"/>
            <p:cNvSpPr>
              <a:spLocks noChangeShapeType="1"/>
            </p:cNvSpPr>
            <p:nvPr/>
          </p:nvSpPr>
          <p:spPr bwMode="auto">
            <a:xfrm flipH="1">
              <a:off x="2071" y="1934"/>
              <a:ext cx="1170" cy="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6614" name="Line 86"/>
          <p:cNvSpPr>
            <a:spLocks noChangeShapeType="1"/>
          </p:cNvSpPr>
          <p:nvPr/>
        </p:nvSpPr>
        <p:spPr bwMode="auto">
          <a:xfrm>
            <a:off x="2760663" y="2884488"/>
            <a:ext cx="1587" cy="19653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6615" name="Group 87"/>
          <p:cNvGrpSpPr>
            <a:grpSpLocks/>
          </p:cNvGrpSpPr>
          <p:nvPr/>
        </p:nvGrpSpPr>
        <p:grpSpPr bwMode="auto">
          <a:xfrm>
            <a:off x="2478088" y="4606925"/>
            <a:ext cx="2592387" cy="1808163"/>
            <a:chOff x="1928" y="2806"/>
            <a:chExt cx="1313" cy="916"/>
          </a:xfrm>
        </p:grpSpPr>
        <p:sp>
          <p:nvSpPr>
            <p:cNvPr id="125003" name="Freeform 88"/>
            <p:cNvSpPr>
              <a:spLocks/>
            </p:cNvSpPr>
            <p:nvPr/>
          </p:nvSpPr>
          <p:spPr bwMode="auto">
            <a:xfrm>
              <a:off x="1975" y="2885"/>
              <a:ext cx="6" cy="20"/>
            </a:xfrm>
            <a:custGeom>
              <a:avLst/>
              <a:gdLst>
                <a:gd name="T0" fmla="*/ 0 w 15"/>
                <a:gd name="T1" fmla="*/ 0 h 51"/>
                <a:gd name="T2" fmla="*/ 0 w 15"/>
                <a:gd name="T3" fmla="*/ 1 h 51"/>
                <a:gd name="T4" fmla="*/ 0 w 15"/>
                <a:gd name="T5" fmla="*/ 2 h 51"/>
                <a:gd name="T6" fmla="*/ 1 w 15"/>
                <a:gd name="T7" fmla="*/ 3 h 5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51">
                  <a:moveTo>
                    <a:pt x="2" y="0"/>
                  </a:moveTo>
                  <a:lnTo>
                    <a:pt x="0" y="14"/>
                  </a:lnTo>
                  <a:lnTo>
                    <a:pt x="2" y="27"/>
                  </a:lnTo>
                  <a:lnTo>
                    <a:pt x="15" y="5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04" name="Freeform 89"/>
            <p:cNvSpPr>
              <a:spLocks/>
            </p:cNvSpPr>
            <p:nvPr/>
          </p:nvSpPr>
          <p:spPr bwMode="auto">
            <a:xfrm>
              <a:off x="1928" y="2806"/>
              <a:ext cx="65" cy="99"/>
            </a:xfrm>
            <a:custGeom>
              <a:avLst/>
              <a:gdLst>
                <a:gd name="T0" fmla="*/ 11 w 155"/>
                <a:gd name="T1" fmla="*/ 2 h 244"/>
                <a:gd name="T2" fmla="*/ 11 w 155"/>
                <a:gd name="T3" fmla="*/ 2 h 244"/>
                <a:gd name="T4" fmla="*/ 11 w 155"/>
                <a:gd name="T5" fmla="*/ 1 h 244"/>
                <a:gd name="T6" fmla="*/ 11 w 155"/>
                <a:gd name="T7" fmla="*/ 0 h 244"/>
                <a:gd name="T8" fmla="*/ 10 w 155"/>
                <a:gd name="T9" fmla="*/ 0 h 244"/>
                <a:gd name="T10" fmla="*/ 7 w 155"/>
                <a:gd name="T11" fmla="*/ 0 h 244"/>
                <a:gd name="T12" fmla="*/ 6 w 155"/>
                <a:gd name="T13" fmla="*/ 0 h 244"/>
                <a:gd name="T14" fmla="*/ 5 w 155"/>
                <a:gd name="T15" fmla="*/ 1 h 244"/>
                <a:gd name="T16" fmla="*/ 3 w 155"/>
                <a:gd name="T17" fmla="*/ 2 h 244"/>
                <a:gd name="T18" fmla="*/ 3 w 155"/>
                <a:gd name="T19" fmla="*/ 4 h 244"/>
                <a:gd name="T20" fmla="*/ 1 w 155"/>
                <a:gd name="T21" fmla="*/ 9 h 244"/>
                <a:gd name="T22" fmla="*/ 0 w 155"/>
                <a:gd name="T23" fmla="*/ 11 h 244"/>
                <a:gd name="T24" fmla="*/ 0 w 155"/>
                <a:gd name="T25" fmla="*/ 13 h 244"/>
                <a:gd name="T26" fmla="*/ 0 w 155"/>
                <a:gd name="T27" fmla="*/ 14 h 244"/>
                <a:gd name="T28" fmla="*/ 0 w 155"/>
                <a:gd name="T29" fmla="*/ 15 h 244"/>
                <a:gd name="T30" fmla="*/ 1 w 155"/>
                <a:gd name="T31" fmla="*/ 16 h 244"/>
                <a:gd name="T32" fmla="*/ 2 w 155"/>
                <a:gd name="T33" fmla="*/ 16 h 244"/>
                <a:gd name="T34" fmla="*/ 3 w 155"/>
                <a:gd name="T35" fmla="*/ 16 h 244"/>
                <a:gd name="T36" fmla="*/ 5 w 155"/>
                <a:gd name="T37" fmla="*/ 16 h 244"/>
                <a:gd name="T38" fmla="*/ 5 w 155"/>
                <a:gd name="T39" fmla="*/ 16 h 244"/>
                <a:gd name="T40" fmla="*/ 6 w 155"/>
                <a:gd name="T41" fmla="*/ 16 h 244"/>
                <a:gd name="T42" fmla="*/ 7 w 155"/>
                <a:gd name="T43" fmla="*/ 15 h 244"/>
                <a:gd name="T44" fmla="*/ 8 w 155"/>
                <a:gd name="T45" fmla="*/ 14 h 244"/>
                <a:gd name="T46" fmla="*/ 8 w 155"/>
                <a:gd name="T47" fmla="*/ 13 h 244"/>
                <a:gd name="T48" fmla="*/ 11 w 155"/>
                <a:gd name="T49" fmla="*/ 2 h 2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5" h="244">
                  <a:moveTo>
                    <a:pt x="155" y="32"/>
                  </a:moveTo>
                  <a:lnTo>
                    <a:pt x="155" y="22"/>
                  </a:lnTo>
                  <a:lnTo>
                    <a:pt x="152" y="12"/>
                  </a:lnTo>
                  <a:lnTo>
                    <a:pt x="147" y="3"/>
                  </a:lnTo>
                  <a:lnTo>
                    <a:pt x="139" y="0"/>
                  </a:lnTo>
                  <a:lnTo>
                    <a:pt x="97" y="1"/>
                  </a:lnTo>
                  <a:lnTo>
                    <a:pt x="78" y="6"/>
                  </a:lnTo>
                  <a:lnTo>
                    <a:pt x="62" y="18"/>
                  </a:lnTo>
                  <a:lnTo>
                    <a:pt x="48" y="34"/>
                  </a:lnTo>
                  <a:lnTo>
                    <a:pt x="38" y="51"/>
                  </a:lnTo>
                  <a:lnTo>
                    <a:pt x="15" y="129"/>
                  </a:lnTo>
                  <a:lnTo>
                    <a:pt x="4" y="168"/>
                  </a:lnTo>
                  <a:lnTo>
                    <a:pt x="0" y="187"/>
                  </a:lnTo>
                  <a:lnTo>
                    <a:pt x="0" y="208"/>
                  </a:lnTo>
                  <a:lnTo>
                    <a:pt x="8" y="227"/>
                  </a:lnTo>
                  <a:lnTo>
                    <a:pt x="13" y="235"/>
                  </a:lnTo>
                  <a:lnTo>
                    <a:pt x="21" y="241"/>
                  </a:lnTo>
                  <a:lnTo>
                    <a:pt x="42" y="244"/>
                  </a:lnTo>
                  <a:lnTo>
                    <a:pt x="62" y="244"/>
                  </a:lnTo>
                  <a:lnTo>
                    <a:pt x="71" y="244"/>
                  </a:lnTo>
                  <a:lnTo>
                    <a:pt x="81" y="240"/>
                  </a:lnTo>
                  <a:lnTo>
                    <a:pt x="96" y="226"/>
                  </a:lnTo>
                  <a:lnTo>
                    <a:pt x="107" y="209"/>
                  </a:lnTo>
                  <a:lnTo>
                    <a:pt x="113" y="190"/>
                  </a:lnTo>
                  <a:lnTo>
                    <a:pt x="153" y="3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005" name="Line 90"/>
            <p:cNvSpPr>
              <a:spLocks noChangeShapeType="1"/>
            </p:cNvSpPr>
            <p:nvPr/>
          </p:nvSpPr>
          <p:spPr bwMode="auto">
            <a:xfrm>
              <a:off x="2071" y="2929"/>
              <a:ext cx="1170" cy="793"/>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6619" name="Line 91"/>
          <p:cNvSpPr>
            <a:spLocks noChangeShapeType="1"/>
          </p:cNvSpPr>
          <p:nvPr/>
        </p:nvSpPr>
        <p:spPr bwMode="auto">
          <a:xfrm>
            <a:off x="5070475" y="6415088"/>
            <a:ext cx="476250" cy="327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6620" name="Line 92"/>
          <p:cNvSpPr>
            <a:spLocks noChangeShapeType="1"/>
          </p:cNvSpPr>
          <p:nvPr/>
        </p:nvSpPr>
        <p:spPr bwMode="auto">
          <a:xfrm flipH="1">
            <a:off x="5132388" y="4146550"/>
            <a:ext cx="1565275" cy="23129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6621" name="Group 93"/>
          <p:cNvGrpSpPr>
            <a:grpSpLocks/>
          </p:cNvGrpSpPr>
          <p:nvPr/>
        </p:nvGrpSpPr>
        <p:grpSpPr bwMode="auto">
          <a:xfrm>
            <a:off x="5241925" y="6294438"/>
            <a:ext cx="166688" cy="276225"/>
            <a:chOff x="3328" y="3661"/>
            <a:chExt cx="85" cy="140"/>
          </a:xfrm>
        </p:grpSpPr>
        <p:sp>
          <p:nvSpPr>
            <p:cNvPr id="125001" name="Line 94"/>
            <p:cNvSpPr>
              <a:spLocks noChangeShapeType="1"/>
            </p:cNvSpPr>
            <p:nvPr/>
          </p:nvSpPr>
          <p:spPr bwMode="auto">
            <a:xfrm flipH="1">
              <a:off x="3358" y="3716"/>
              <a:ext cx="55"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02" name="Line 95"/>
            <p:cNvSpPr>
              <a:spLocks noChangeShapeType="1"/>
            </p:cNvSpPr>
            <p:nvPr/>
          </p:nvSpPr>
          <p:spPr bwMode="auto">
            <a:xfrm>
              <a:off x="3328" y="3661"/>
              <a:ext cx="85" cy="5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6624" name="Line 96"/>
          <p:cNvSpPr>
            <a:spLocks noChangeShapeType="1"/>
          </p:cNvSpPr>
          <p:nvPr/>
        </p:nvSpPr>
        <p:spPr bwMode="auto">
          <a:xfrm>
            <a:off x="5938838" y="1395413"/>
            <a:ext cx="1587" cy="38687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6625" name="Group 97"/>
          <p:cNvGrpSpPr>
            <a:grpSpLocks/>
          </p:cNvGrpSpPr>
          <p:nvPr/>
        </p:nvGrpSpPr>
        <p:grpSpPr bwMode="auto">
          <a:xfrm>
            <a:off x="5946775" y="4148138"/>
            <a:ext cx="758825" cy="1338262"/>
            <a:chOff x="3685" y="2574"/>
            <a:chExt cx="385" cy="678"/>
          </a:xfrm>
        </p:grpSpPr>
        <p:sp>
          <p:nvSpPr>
            <p:cNvPr id="124996" name="Line 98"/>
            <p:cNvSpPr>
              <a:spLocks noChangeShapeType="1"/>
            </p:cNvSpPr>
            <p:nvPr/>
          </p:nvSpPr>
          <p:spPr bwMode="auto">
            <a:xfrm flipV="1">
              <a:off x="3737" y="3101"/>
              <a:ext cx="41"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97" name="Line 99"/>
            <p:cNvSpPr>
              <a:spLocks noChangeShapeType="1"/>
            </p:cNvSpPr>
            <p:nvPr/>
          </p:nvSpPr>
          <p:spPr bwMode="auto">
            <a:xfrm>
              <a:off x="3763" y="3150"/>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98" name="Freeform 100"/>
            <p:cNvSpPr>
              <a:spLocks/>
            </p:cNvSpPr>
            <p:nvPr/>
          </p:nvSpPr>
          <p:spPr bwMode="auto">
            <a:xfrm>
              <a:off x="3789" y="3150"/>
              <a:ext cx="15" cy="29"/>
            </a:xfrm>
            <a:custGeom>
              <a:avLst/>
              <a:gdLst>
                <a:gd name="T0" fmla="*/ 3 w 35"/>
                <a:gd name="T1" fmla="*/ 5 h 72"/>
                <a:gd name="T2" fmla="*/ 3 w 35"/>
                <a:gd name="T3" fmla="*/ 3 h 72"/>
                <a:gd name="T4" fmla="*/ 3 w 35"/>
                <a:gd name="T5" fmla="*/ 2 h 72"/>
                <a:gd name="T6" fmla="*/ 1 w 35"/>
                <a:gd name="T7" fmla="*/ 0 h 72"/>
                <a:gd name="T8" fmla="*/ 0 w 35"/>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72">
                  <a:moveTo>
                    <a:pt x="31" y="72"/>
                  </a:moveTo>
                  <a:lnTo>
                    <a:pt x="35" y="44"/>
                  </a:lnTo>
                  <a:lnTo>
                    <a:pt x="30" y="22"/>
                  </a:lnTo>
                  <a:lnTo>
                    <a:pt x="18" y="6"/>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99" name="Line 101"/>
            <p:cNvSpPr>
              <a:spLocks noChangeShapeType="1"/>
            </p:cNvSpPr>
            <p:nvPr/>
          </p:nvSpPr>
          <p:spPr bwMode="auto">
            <a:xfrm flipH="1">
              <a:off x="3783" y="3179"/>
              <a:ext cx="18" cy="7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000" name="Line 102"/>
            <p:cNvSpPr>
              <a:spLocks noChangeShapeType="1"/>
            </p:cNvSpPr>
            <p:nvPr/>
          </p:nvSpPr>
          <p:spPr bwMode="auto">
            <a:xfrm flipH="1">
              <a:off x="3685" y="2574"/>
              <a:ext cx="385" cy="56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6631" name="Group 103"/>
          <p:cNvGrpSpPr>
            <a:grpSpLocks/>
          </p:cNvGrpSpPr>
          <p:nvPr/>
        </p:nvGrpSpPr>
        <p:grpSpPr bwMode="auto">
          <a:xfrm>
            <a:off x="1403350" y="1309688"/>
            <a:ext cx="6624638" cy="5362575"/>
            <a:chOff x="1383" y="1136"/>
            <a:chExt cx="3357" cy="2717"/>
          </a:xfrm>
        </p:grpSpPr>
        <p:sp>
          <p:nvSpPr>
            <p:cNvPr id="124947" name="Line 104"/>
            <p:cNvSpPr>
              <a:spLocks noChangeShapeType="1"/>
            </p:cNvSpPr>
            <p:nvPr/>
          </p:nvSpPr>
          <p:spPr bwMode="auto">
            <a:xfrm flipH="1">
              <a:off x="3888" y="1897"/>
              <a:ext cx="59"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4948" name="Group 105"/>
            <p:cNvGrpSpPr>
              <a:grpSpLocks/>
            </p:cNvGrpSpPr>
            <p:nvPr/>
          </p:nvGrpSpPr>
          <p:grpSpPr bwMode="auto">
            <a:xfrm>
              <a:off x="1383" y="1136"/>
              <a:ext cx="3357" cy="2717"/>
              <a:chOff x="1383" y="1136"/>
              <a:chExt cx="3357" cy="2717"/>
            </a:xfrm>
          </p:grpSpPr>
          <p:sp>
            <p:nvSpPr>
              <p:cNvPr id="124949" name="Line 106"/>
              <p:cNvSpPr>
                <a:spLocks noChangeShapeType="1"/>
              </p:cNvSpPr>
              <p:nvPr/>
            </p:nvSpPr>
            <p:spPr bwMode="auto">
              <a:xfrm>
                <a:off x="4066" y="1838"/>
                <a:ext cx="0" cy="7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0" name="Line 107"/>
              <p:cNvSpPr>
                <a:spLocks noChangeShapeType="1"/>
              </p:cNvSpPr>
              <p:nvPr/>
            </p:nvSpPr>
            <p:spPr bwMode="auto">
              <a:xfrm>
                <a:off x="2590" y="1308"/>
                <a:ext cx="651" cy="62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1" name="Line 108"/>
              <p:cNvSpPr>
                <a:spLocks noChangeShapeType="1"/>
              </p:cNvSpPr>
              <p:nvPr/>
            </p:nvSpPr>
            <p:spPr bwMode="auto">
              <a:xfrm flipH="1">
                <a:off x="1383" y="2389"/>
                <a:ext cx="326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2" name="Line 109"/>
              <p:cNvSpPr>
                <a:spLocks noChangeShapeType="1"/>
              </p:cNvSpPr>
              <p:nvPr/>
            </p:nvSpPr>
            <p:spPr bwMode="auto">
              <a:xfrm flipH="1">
                <a:off x="1785" y="1934"/>
                <a:ext cx="1456" cy="345"/>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3" name="Line 110"/>
              <p:cNvSpPr>
                <a:spLocks noChangeShapeType="1"/>
              </p:cNvSpPr>
              <p:nvPr/>
            </p:nvSpPr>
            <p:spPr bwMode="auto">
              <a:xfrm flipV="1">
                <a:off x="1785" y="1308"/>
                <a:ext cx="805" cy="971"/>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4" name="Line 111"/>
              <p:cNvSpPr>
                <a:spLocks noChangeShapeType="1"/>
              </p:cNvSpPr>
              <p:nvPr/>
            </p:nvSpPr>
            <p:spPr bwMode="auto">
              <a:xfrm>
                <a:off x="2590" y="1308"/>
                <a:ext cx="0" cy="12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5" name="Line 112"/>
              <p:cNvSpPr>
                <a:spLocks noChangeShapeType="1"/>
              </p:cNvSpPr>
              <p:nvPr/>
            </p:nvSpPr>
            <p:spPr bwMode="auto">
              <a:xfrm flipH="1">
                <a:off x="1785" y="2550"/>
                <a:ext cx="805" cy="58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6" name="Line 113"/>
              <p:cNvSpPr>
                <a:spLocks noChangeShapeType="1"/>
              </p:cNvSpPr>
              <p:nvPr/>
            </p:nvSpPr>
            <p:spPr bwMode="auto">
              <a:xfrm>
                <a:off x="1785" y="3136"/>
                <a:ext cx="1456" cy="586"/>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7" name="Line 114"/>
              <p:cNvSpPr>
                <a:spLocks noChangeShapeType="1"/>
              </p:cNvSpPr>
              <p:nvPr/>
            </p:nvSpPr>
            <p:spPr bwMode="auto">
              <a:xfrm flipH="1" flipV="1">
                <a:off x="2590" y="2550"/>
                <a:ext cx="651" cy="117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8" name="Line 115"/>
              <p:cNvSpPr>
                <a:spLocks noChangeShapeType="1"/>
              </p:cNvSpPr>
              <p:nvPr/>
            </p:nvSpPr>
            <p:spPr bwMode="auto">
              <a:xfrm>
                <a:off x="3241" y="1934"/>
                <a:ext cx="0" cy="17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59" name="Line 116"/>
              <p:cNvSpPr>
                <a:spLocks noChangeShapeType="1"/>
              </p:cNvSpPr>
              <p:nvPr/>
            </p:nvSpPr>
            <p:spPr bwMode="auto">
              <a:xfrm>
                <a:off x="1785" y="2279"/>
                <a:ext cx="0" cy="85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60" name="Freeform 117"/>
              <p:cNvSpPr>
                <a:spLocks/>
              </p:cNvSpPr>
              <p:nvPr/>
            </p:nvSpPr>
            <p:spPr bwMode="auto">
              <a:xfrm>
                <a:off x="3320" y="1841"/>
                <a:ext cx="70" cy="152"/>
              </a:xfrm>
              <a:custGeom>
                <a:avLst/>
                <a:gdLst>
                  <a:gd name="T0" fmla="*/ 8 w 162"/>
                  <a:gd name="T1" fmla="*/ 0 h 366"/>
                  <a:gd name="T2" fmla="*/ 0 w 162"/>
                  <a:gd name="T3" fmla="*/ 26 h 366"/>
                  <a:gd name="T4" fmla="*/ 5 w 162"/>
                  <a:gd name="T5" fmla="*/ 26 h 366"/>
                  <a:gd name="T6" fmla="*/ 7 w 162"/>
                  <a:gd name="T7" fmla="*/ 26 h 366"/>
                  <a:gd name="T8" fmla="*/ 8 w 162"/>
                  <a:gd name="T9" fmla="*/ 25 h 366"/>
                  <a:gd name="T10" fmla="*/ 10 w 162"/>
                  <a:gd name="T11" fmla="*/ 23 h 366"/>
                  <a:gd name="T12" fmla="*/ 11 w 162"/>
                  <a:gd name="T13" fmla="*/ 21 h 366"/>
                  <a:gd name="T14" fmla="*/ 13 w 162"/>
                  <a:gd name="T15" fmla="*/ 14 h 366"/>
                  <a:gd name="T16" fmla="*/ 13 w 162"/>
                  <a:gd name="T17" fmla="*/ 12 h 366"/>
                  <a:gd name="T18" fmla="*/ 13 w 162"/>
                  <a:gd name="T19" fmla="*/ 10 h 366"/>
                  <a:gd name="T20" fmla="*/ 12 w 162"/>
                  <a:gd name="T21" fmla="*/ 9 h 366"/>
                  <a:gd name="T22" fmla="*/ 10 w 162"/>
                  <a:gd name="T23" fmla="*/ 9 h 366"/>
                  <a:gd name="T24" fmla="*/ 5 w 162"/>
                  <a:gd name="T25" fmla="*/ 9 h 3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2" h="366">
                    <a:moveTo>
                      <a:pt x="97" y="0"/>
                    </a:moveTo>
                    <a:lnTo>
                      <a:pt x="0" y="366"/>
                    </a:lnTo>
                    <a:lnTo>
                      <a:pt x="63" y="366"/>
                    </a:lnTo>
                    <a:lnTo>
                      <a:pt x="84" y="360"/>
                    </a:lnTo>
                    <a:lnTo>
                      <a:pt x="104" y="344"/>
                    </a:lnTo>
                    <a:lnTo>
                      <a:pt x="121" y="322"/>
                    </a:lnTo>
                    <a:lnTo>
                      <a:pt x="132" y="294"/>
                    </a:lnTo>
                    <a:lnTo>
                      <a:pt x="159" y="193"/>
                    </a:lnTo>
                    <a:lnTo>
                      <a:pt x="162" y="165"/>
                    </a:lnTo>
                    <a:lnTo>
                      <a:pt x="158" y="143"/>
                    </a:lnTo>
                    <a:lnTo>
                      <a:pt x="145" y="127"/>
                    </a:lnTo>
                    <a:lnTo>
                      <a:pt x="128" y="122"/>
                    </a:lnTo>
                    <a:lnTo>
                      <a:pt x="64" y="12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61" name="Line 118"/>
              <p:cNvSpPr>
                <a:spLocks noChangeShapeType="1"/>
              </p:cNvSpPr>
              <p:nvPr/>
            </p:nvSpPr>
            <p:spPr bwMode="auto">
              <a:xfrm flipH="1">
                <a:off x="3407" y="1841"/>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62" name="Freeform 119"/>
              <p:cNvSpPr>
                <a:spLocks/>
              </p:cNvSpPr>
              <p:nvPr/>
            </p:nvSpPr>
            <p:spPr bwMode="auto">
              <a:xfrm>
                <a:off x="3063" y="3701"/>
                <a:ext cx="67" cy="152"/>
              </a:xfrm>
              <a:custGeom>
                <a:avLst/>
                <a:gdLst>
                  <a:gd name="T0" fmla="*/ 7 w 163"/>
                  <a:gd name="T1" fmla="*/ 0 h 364"/>
                  <a:gd name="T2" fmla="*/ 0 w 163"/>
                  <a:gd name="T3" fmla="*/ 26 h 364"/>
                  <a:gd name="T4" fmla="*/ 5 w 163"/>
                  <a:gd name="T5" fmla="*/ 26 h 364"/>
                  <a:gd name="T6" fmla="*/ 6 w 163"/>
                  <a:gd name="T7" fmla="*/ 26 h 364"/>
                  <a:gd name="T8" fmla="*/ 7 w 163"/>
                  <a:gd name="T9" fmla="*/ 25 h 364"/>
                  <a:gd name="T10" fmla="*/ 9 w 163"/>
                  <a:gd name="T11" fmla="*/ 23 h 364"/>
                  <a:gd name="T12" fmla="*/ 9 w 163"/>
                  <a:gd name="T13" fmla="*/ 21 h 364"/>
                  <a:gd name="T14" fmla="*/ 11 w 163"/>
                  <a:gd name="T15" fmla="*/ 14 h 364"/>
                  <a:gd name="T16" fmla="*/ 12 w 163"/>
                  <a:gd name="T17" fmla="*/ 12 h 364"/>
                  <a:gd name="T18" fmla="*/ 11 w 163"/>
                  <a:gd name="T19" fmla="*/ 10 h 364"/>
                  <a:gd name="T20" fmla="*/ 10 w 163"/>
                  <a:gd name="T21" fmla="*/ 9 h 364"/>
                  <a:gd name="T22" fmla="*/ 9 w 163"/>
                  <a:gd name="T23" fmla="*/ 9 h 364"/>
                  <a:gd name="T24" fmla="*/ 5 w 163"/>
                  <a:gd name="T25" fmla="*/ 9 h 3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3" h="364">
                    <a:moveTo>
                      <a:pt x="98" y="0"/>
                    </a:moveTo>
                    <a:lnTo>
                      <a:pt x="0" y="364"/>
                    </a:lnTo>
                    <a:lnTo>
                      <a:pt x="64" y="364"/>
                    </a:lnTo>
                    <a:lnTo>
                      <a:pt x="84" y="359"/>
                    </a:lnTo>
                    <a:lnTo>
                      <a:pt x="104" y="344"/>
                    </a:lnTo>
                    <a:lnTo>
                      <a:pt x="121" y="320"/>
                    </a:lnTo>
                    <a:lnTo>
                      <a:pt x="132" y="294"/>
                    </a:lnTo>
                    <a:lnTo>
                      <a:pt x="160" y="191"/>
                    </a:lnTo>
                    <a:lnTo>
                      <a:pt x="163" y="165"/>
                    </a:lnTo>
                    <a:lnTo>
                      <a:pt x="159" y="141"/>
                    </a:lnTo>
                    <a:lnTo>
                      <a:pt x="146" y="126"/>
                    </a:lnTo>
                    <a:lnTo>
                      <a:pt x="129" y="121"/>
                    </a:lnTo>
                    <a:lnTo>
                      <a:pt x="65" y="12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63" name="Line 120"/>
              <p:cNvSpPr>
                <a:spLocks noChangeShapeType="1"/>
              </p:cNvSpPr>
              <p:nvPr/>
            </p:nvSpPr>
            <p:spPr bwMode="auto">
              <a:xfrm flipV="1">
                <a:off x="2541" y="1171"/>
                <a:ext cx="32" cy="11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64" name="Freeform 121"/>
              <p:cNvSpPr>
                <a:spLocks/>
              </p:cNvSpPr>
              <p:nvPr/>
            </p:nvSpPr>
            <p:spPr bwMode="auto">
              <a:xfrm>
                <a:off x="2573" y="1136"/>
                <a:ext cx="32" cy="35"/>
              </a:xfrm>
              <a:custGeom>
                <a:avLst/>
                <a:gdLst>
                  <a:gd name="T0" fmla="*/ 5 w 79"/>
                  <a:gd name="T1" fmla="*/ 0 h 81"/>
                  <a:gd name="T2" fmla="*/ 4 w 79"/>
                  <a:gd name="T3" fmla="*/ 0 h 81"/>
                  <a:gd name="T4" fmla="*/ 2 w 79"/>
                  <a:gd name="T5" fmla="*/ 2 h 81"/>
                  <a:gd name="T6" fmla="*/ 1 w 79"/>
                  <a:gd name="T7" fmla="*/ 4 h 81"/>
                  <a:gd name="T8" fmla="*/ 0 w 79"/>
                  <a:gd name="T9" fmla="*/ 6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81">
                    <a:moveTo>
                      <a:pt x="79" y="0"/>
                    </a:moveTo>
                    <a:lnTo>
                      <a:pt x="56" y="7"/>
                    </a:lnTo>
                    <a:lnTo>
                      <a:pt x="32" y="25"/>
                    </a:lnTo>
                    <a:lnTo>
                      <a:pt x="13" y="5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65" name="Line 122"/>
              <p:cNvSpPr>
                <a:spLocks noChangeShapeType="1"/>
              </p:cNvSpPr>
              <p:nvPr/>
            </p:nvSpPr>
            <p:spPr bwMode="auto">
              <a:xfrm>
                <a:off x="2558" y="1185"/>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66" name="Line 123"/>
              <p:cNvSpPr>
                <a:spLocks noChangeShapeType="1"/>
              </p:cNvSpPr>
              <p:nvPr/>
            </p:nvSpPr>
            <p:spPr bwMode="auto">
              <a:xfrm flipH="1">
                <a:off x="2634" y="1136"/>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67" name="Line 124"/>
              <p:cNvSpPr>
                <a:spLocks noChangeShapeType="1"/>
              </p:cNvSpPr>
              <p:nvPr/>
            </p:nvSpPr>
            <p:spPr bwMode="auto">
              <a:xfrm flipV="1">
                <a:off x="2456" y="2471"/>
                <a:ext cx="32" cy="1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68" name="Freeform 125"/>
              <p:cNvSpPr>
                <a:spLocks/>
              </p:cNvSpPr>
              <p:nvPr/>
            </p:nvSpPr>
            <p:spPr bwMode="auto">
              <a:xfrm>
                <a:off x="2488" y="2436"/>
                <a:ext cx="35" cy="35"/>
              </a:xfrm>
              <a:custGeom>
                <a:avLst/>
                <a:gdLst>
                  <a:gd name="T0" fmla="*/ 7 w 78"/>
                  <a:gd name="T1" fmla="*/ 0 h 81"/>
                  <a:gd name="T2" fmla="*/ 5 w 78"/>
                  <a:gd name="T3" fmla="*/ 0 h 81"/>
                  <a:gd name="T4" fmla="*/ 3 w 78"/>
                  <a:gd name="T5" fmla="*/ 2 h 81"/>
                  <a:gd name="T6" fmla="*/ 1 w 78"/>
                  <a:gd name="T7" fmla="*/ 4 h 81"/>
                  <a:gd name="T8" fmla="*/ 0 w 78"/>
                  <a:gd name="T9" fmla="*/ 6 h 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 h="81">
                    <a:moveTo>
                      <a:pt x="78" y="0"/>
                    </a:moveTo>
                    <a:lnTo>
                      <a:pt x="54" y="6"/>
                    </a:lnTo>
                    <a:lnTo>
                      <a:pt x="32" y="24"/>
                    </a:lnTo>
                    <a:lnTo>
                      <a:pt x="12" y="50"/>
                    </a:lnTo>
                    <a:lnTo>
                      <a:pt x="0" y="8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69" name="Line 126"/>
              <p:cNvSpPr>
                <a:spLocks noChangeShapeType="1"/>
              </p:cNvSpPr>
              <p:nvPr/>
            </p:nvSpPr>
            <p:spPr bwMode="auto">
              <a:xfrm>
                <a:off x="2474" y="2488"/>
                <a:ext cx="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70" name="Freeform 127"/>
              <p:cNvSpPr>
                <a:spLocks/>
              </p:cNvSpPr>
              <p:nvPr/>
            </p:nvSpPr>
            <p:spPr bwMode="auto">
              <a:xfrm>
                <a:off x="1675" y="2176"/>
                <a:ext cx="67" cy="152"/>
              </a:xfrm>
              <a:custGeom>
                <a:avLst/>
                <a:gdLst>
                  <a:gd name="T0" fmla="*/ 12 w 161"/>
                  <a:gd name="T1" fmla="*/ 0 h 365"/>
                  <a:gd name="T2" fmla="*/ 5 w 161"/>
                  <a:gd name="T3" fmla="*/ 26 h 365"/>
                  <a:gd name="T4" fmla="*/ 0 w 161"/>
                  <a:gd name="T5" fmla="*/ 26 h 365"/>
                  <a:gd name="T6" fmla="*/ 0 60000 65536"/>
                  <a:gd name="T7" fmla="*/ 0 60000 65536"/>
                  <a:gd name="T8" fmla="*/ 0 60000 65536"/>
                </a:gdLst>
                <a:ahLst/>
                <a:cxnLst>
                  <a:cxn ang="T6">
                    <a:pos x="T0" y="T1"/>
                  </a:cxn>
                  <a:cxn ang="T7">
                    <a:pos x="T2" y="T3"/>
                  </a:cxn>
                  <a:cxn ang="T8">
                    <a:pos x="T4" y="T5"/>
                  </a:cxn>
                </a:cxnLst>
                <a:rect l="0" t="0" r="r" b="b"/>
                <a:pathLst>
                  <a:path w="161" h="365">
                    <a:moveTo>
                      <a:pt x="161" y="0"/>
                    </a:moveTo>
                    <a:lnTo>
                      <a:pt x="64" y="365"/>
                    </a:lnTo>
                    <a:lnTo>
                      <a:pt x="0" y="36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71" name="Freeform 128"/>
              <p:cNvSpPr>
                <a:spLocks/>
              </p:cNvSpPr>
              <p:nvPr/>
            </p:nvSpPr>
            <p:spPr bwMode="auto">
              <a:xfrm>
                <a:off x="1660" y="2299"/>
                <a:ext cx="15" cy="29"/>
              </a:xfrm>
              <a:custGeom>
                <a:avLst/>
                <a:gdLst>
                  <a:gd name="T0" fmla="*/ 0 w 34"/>
                  <a:gd name="T1" fmla="*/ 0 h 71"/>
                  <a:gd name="T2" fmla="*/ 0 w 34"/>
                  <a:gd name="T3" fmla="*/ 2 h 71"/>
                  <a:gd name="T4" fmla="*/ 0 w 34"/>
                  <a:gd name="T5" fmla="*/ 4 h 71"/>
                  <a:gd name="T6" fmla="*/ 1 w 34"/>
                  <a:gd name="T7" fmla="*/ 4 h 71"/>
                  <a:gd name="T8" fmla="*/ 3 w 34"/>
                  <a:gd name="T9" fmla="*/ 5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1">
                    <a:moveTo>
                      <a:pt x="3" y="0"/>
                    </a:moveTo>
                    <a:lnTo>
                      <a:pt x="0" y="28"/>
                    </a:lnTo>
                    <a:lnTo>
                      <a:pt x="4" y="51"/>
                    </a:lnTo>
                    <a:lnTo>
                      <a:pt x="16" y="66"/>
                    </a:lnTo>
                    <a:lnTo>
                      <a:pt x="34"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72" name="Line 129"/>
              <p:cNvSpPr>
                <a:spLocks noChangeShapeType="1"/>
              </p:cNvSpPr>
              <p:nvPr/>
            </p:nvSpPr>
            <p:spPr bwMode="auto">
              <a:xfrm flipV="1">
                <a:off x="1663" y="2255"/>
                <a:ext cx="12"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73" name="Freeform 130"/>
              <p:cNvSpPr>
                <a:spLocks/>
              </p:cNvSpPr>
              <p:nvPr/>
            </p:nvSpPr>
            <p:spPr bwMode="auto">
              <a:xfrm>
                <a:off x="1675" y="2226"/>
                <a:ext cx="26" cy="29"/>
              </a:xfrm>
              <a:custGeom>
                <a:avLst/>
                <a:gdLst>
                  <a:gd name="T0" fmla="*/ 4 w 68"/>
                  <a:gd name="T1" fmla="*/ 0 h 70"/>
                  <a:gd name="T2" fmla="*/ 3 w 68"/>
                  <a:gd name="T3" fmla="*/ 0 h 70"/>
                  <a:gd name="T4" fmla="*/ 2 w 68"/>
                  <a:gd name="T5" fmla="*/ 1 h 70"/>
                  <a:gd name="T6" fmla="*/ 1 w 68"/>
                  <a:gd name="T7" fmla="*/ 3 h 70"/>
                  <a:gd name="T8" fmla="*/ 0 w 68"/>
                  <a:gd name="T9" fmla="*/ 5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70">
                    <a:moveTo>
                      <a:pt x="68" y="0"/>
                    </a:moveTo>
                    <a:lnTo>
                      <a:pt x="48" y="5"/>
                    </a:lnTo>
                    <a:lnTo>
                      <a:pt x="28" y="20"/>
                    </a:lnTo>
                    <a:lnTo>
                      <a:pt x="11" y="43"/>
                    </a:lnTo>
                    <a:lnTo>
                      <a:pt x="0"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74" name="Line 131"/>
              <p:cNvSpPr>
                <a:spLocks noChangeShapeType="1"/>
              </p:cNvSpPr>
              <p:nvPr/>
            </p:nvSpPr>
            <p:spPr bwMode="auto">
              <a:xfrm>
                <a:off x="1701" y="2226"/>
                <a:ext cx="2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75" name="Line 132"/>
              <p:cNvSpPr>
                <a:spLocks noChangeShapeType="1"/>
              </p:cNvSpPr>
              <p:nvPr/>
            </p:nvSpPr>
            <p:spPr bwMode="auto">
              <a:xfrm flipH="1">
                <a:off x="1759" y="2176"/>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76" name="Freeform 133"/>
              <p:cNvSpPr>
                <a:spLocks/>
              </p:cNvSpPr>
              <p:nvPr/>
            </p:nvSpPr>
            <p:spPr bwMode="auto">
              <a:xfrm>
                <a:off x="1686" y="3051"/>
                <a:ext cx="67" cy="152"/>
              </a:xfrm>
              <a:custGeom>
                <a:avLst/>
                <a:gdLst>
                  <a:gd name="T0" fmla="*/ 12 w 162"/>
                  <a:gd name="T1" fmla="*/ 0 h 364"/>
                  <a:gd name="T2" fmla="*/ 5 w 162"/>
                  <a:gd name="T3" fmla="*/ 26 h 364"/>
                  <a:gd name="T4" fmla="*/ 0 w 162"/>
                  <a:gd name="T5" fmla="*/ 26 h 364"/>
                  <a:gd name="T6" fmla="*/ 0 60000 65536"/>
                  <a:gd name="T7" fmla="*/ 0 60000 65536"/>
                  <a:gd name="T8" fmla="*/ 0 60000 65536"/>
                </a:gdLst>
                <a:ahLst/>
                <a:cxnLst>
                  <a:cxn ang="T6">
                    <a:pos x="T0" y="T1"/>
                  </a:cxn>
                  <a:cxn ang="T7">
                    <a:pos x="T2" y="T3"/>
                  </a:cxn>
                  <a:cxn ang="T8">
                    <a:pos x="T4" y="T5"/>
                  </a:cxn>
                </a:cxnLst>
                <a:rect l="0" t="0" r="r" b="b"/>
                <a:pathLst>
                  <a:path w="162" h="364">
                    <a:moveTo>
                      <a:pt x="162" y="0"/>
                    </a:moveTo>
                    <a:lnTo>
                      <a:pt x="64" y="364"/>
                    </a:lnTo>
                    <a:lnTo>
                      <a:pt x="0" y="36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77" name="Freeform 134"/>
              <p:cNvSpPr>
                <a:spLocks/>
              </p:cNvSpPr>
              <p:nvPr/>
            </p:nvSpPr>
            <p:spPr bwMode="auto">
              <a:xfrm>
                <a:off x="1672" y="3174"/>
                <a:ext cx="14" cy="29"/>
              </a:xfrm>
              <a:custGeom>
                <a:avLst/>
                <a:gdLst>
                  <a:gd name="T0" fmla="*/ 0 w 34"/>
                  <a:gd name="T1" fmla="*/ 0 h 70"/>
                  <a:gd name="T2" fmla="*/ 0 w 34"/>
                  <a:gd name="T3" fmla="*/ 2 h 70"/>
                  <a:gd name="T4" fmla="*/ 0 w 34"/>
                  <a:gd name="T5" fmla="*/ 4 h 70"/>
                  <a:gd name="T6" fmla="*/ 1 w 34"/>
                  <a:gd name="T7" fmla="*/ 5 h 70"/>
                  <a:gd name="T8" fmla="*/ 2 w 34"/>
                  <a:gd name="T9" fmla="*/ 5 h 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70">
                    <a:moveTo>
                      <a:pt x="4" y="0"/>
                    </a:moveTo>
                    <a:lnTo>
                      <a:pt x="0" y="26"/>
                    </a:lnTo>
                    <a:lnTo>
                      <a:pt x="5" y="50"/>
                    </a:lnTo>
                    <a:lnTo>
                      <a:pt x="17" y="65"/>
                    </a:lnTo>
                    <a:lnTo>
                      <a:pt x="34" y="7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78" name="Line 135"/>
              <p:cNvSpPr>
                <a:spLocks noChangeShapeType="1"/>
              </p:cNvSpPr>
              <p:nvPr/>
            </p:nvSpPr>
            <p:spPr bwMode="auto">
              <a:xfrm flipV="1">
                <a:off x="1675" y="3130"/>
                <a:ext cx="11" cy="4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79" name="Freeform 136"/>
              <p:cNvSpPr>
                <a:spLocks/>
              </p:cNvSpPr>
              <p:nvPr/>
            </p:nvSpPr>
            <p:spPr bwMode="auto">
              <a:xfrm>
                <a:off x="1686" y="3101"/>
                <a:ext cx="29" cy="29"/>
              </a:xfrm>
              <a:custGeom>
                <a:avLst/>
                <a:gdLst>
                  <a:gd name="T0" fmla="*/ 5 w 69"/>
                  <a:gd name="T1" fmla="*/ 0 h 71"/>
                  <a:gd name="T2" fmla="*/ 3 w 69"/>
                  <a:gd name="T3" fmla="*/ 0 h 71"/>
                  <a:gd name="T4" fmla="*/ 2 w 69"/>
                  <a:gd name="T5" fmla="*/ 2 h 71"/>
                  <a:gd name="T6" fmla="*/ 1 w 69"/>
                  <a:gd name="T7" fmla="*/ 3 h 71"/>
                  <a:gd name="T8" fmla="*/ 0 w 69"/>
                  <a:gd name="T9" fmla="*/ 5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71">
                    <a:moveTo>
                      <a:pt x="69" y="0"/>
                    </a:moveTo>
                    <a:lnTo>
                      <a:pt x="48" y="6"/>
                    </a:lnTo>
                    <a:lnTo>
                      <a:pt x="27" y="21"/>
                    </a:lnTo>
                    <a:lnTo>
                      <a:pt x="10" y="44"/>
                    </a:lnTo>
                    <a:lnTo>
                      <a:pt x="0" y="7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80" name="Line 137"/>
              <p:cNvSpPr>
                <a:spLocks noChangeShapeType="1"/>
              </p:cNvSpPr>
              <p:nvPr/>
            </p:nvSpPr>
            <p:spPr bwMode="auto">
              <a:xfrm>
                <a:off x="1715" y="3101"/>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81" name="Freeform 138"/>
              <p:cNvSpPr>
                <a:spLocks/>
              </p:cNvSpPr>
              <p:nvPr/>
            </p:nvSpPr>
            <p:spPr bwMode="auto">
              <a:xfrm>
                <a:off x="4031" y="1806"/>
                <a:ext cx="67" cy="67"/>
              </a:xfrm>
              <a:custGeom>
                <a:avLst/>
                <a:gdLst>
                  <a:gd name="T0" fmla="*/ 12 w 162"/>
                  <a:gd name="T1" fmla="*/ 6 h 163"/>
                  <a:gd name="T2" fmla="*/ 11 w 162"/>
                  <a:gd name="T3" fmla="*/ 4 h 163"/>
                  <a:gd name="T4" fmla="*/ 10 w 162"/>
                  <a:gd name="T5" fmla="*/ 2 h 163"/>
                  <a:gd name="T6" fmla="*/ 8 w 162"/>
                  <a:gd name="T7" fmla="*/ 0 h 163"/>
                  <a:gd name="T8" fmla="*/ 6 w 162"/>
                  <a:gd name="T9" fmla="*/ 0 h 163"/>
                  <a:gd name="T10" fmla="*/ 4 w 162"/>
                  <a:gd name="T11" fmla="*/ 0 h 163"/>
                  <a:gd name="T12" fmla="*/ 2 w 162"/>
                  <a:gd name="T13" fmla="*/ 2 h 163"/>
                  <a:gd name="T14" fmla="*/ 0 w 162"/>
                  <a:gd name="T15" fmla="*/ 4 h 163"/>
                  <a:gd name="T16" fmla="*/ 0 w 162"/>
                  <a:gd name="T17" fmla="*/ 6 h 163"/>
                  <a:gd name="T18" fmla="*/ 0 w 162"/>
                  <a:gd name="T19" fmla="*/ 8 h 163"/>
                  <a:gd name="T20" fmla="*/ 2 w 162"/>
                  <a:gd name="T21" fmla="*/ 9 h 163"/>
                  <a:gd name="T22" fmla="*/ 4 w 162"/>
                  <a:gd name="T23" fmla="*/ 11 h 163"/>
                  <a:gd name="T24" fmla="*/ 6 w 162"/>
                  <a:gd name="T25" fmla="*/ 12 h 163"/>
                  <a:gd name="T26" fmla="*/ 8 w 162"/>
                  <a:gd name="T27" fmla="*/ 11 h 163"/>
                  <a:gd name="T28" fmla="*/ 10 w 162"/>
                  <a:gd name="T29" fmla="*/ 9 h 163"/>
                  <a:gd name="T30" fmla="*/ 11 w 162"/>
                  <a:gd name="T31" fmla="*/ 8 h 163"/>
                  <a:gd name="T32" fmla="*/ 12 w 162"/>
                  <a:gd name="T33" fmla="*/ 6 h 1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2" h="163">
                    <a:moveTo>
                      <a:pt x="162" y="81"/>
                    </a:moveTo>
                    <a:lnTo>
                      <a:pt x="157" y="50"/>
                    </a:lnTo>
                    <a:lnTo>
                      <a:pt x="139" y="25"/>
                    </a:lnTo>
                    <a:lnTo>
                      <a:pt x="112" y="6"/>
                    </a:lnTo>
                    <a:lnTo>
                      <a:pt x="81" y="0"/>
                    </a:lnTo>
                    <a:lnTo>
                      <a:pt x="50" y="6"/>
                    </a:lnTo>
                    <a:lnTo>
                      <a:pt x="24" y="25"/>
                    </a:lnTo>
                    <a:lnTo>
                      <a:pt x="7" y="50"/>
                    </a:lnTo>
                    <a:lnTo>
                      <a:pt x="0" y="81"/>
                    </a:lnTo>
                    <a:lnTo>
                      <a:pt x="7" y="113"/>
                    </a:lnTo>
                    <a:lnTo>
                      <a:pt x="24" y="138"/>
                    </a:lnTo>
                    <a:lnTo>
                      <a:pt x="50" y="157"/>
                    </a:lnTo>
                    <a:lnTo>
                      <a:pt x="81" y="163"/>
                    </a:lnTo>
                    <a:lnTo>
                      <a:pt x="112" y="157"/>
                    </a:lnTo>
                    <a:lnTo>
                      <a:pt x="139" y="138"/>
                    </a:lnTo>
                    <a:lnTo>
                      <a:pt x="157" y="113"/>
                    </a:lnTo>
                    <a:lnTo>
                      <a:pt x="162" y="81"/>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4982" name="Freeform 139"/>
              <p:cNvSpPr>
                <a:spLocks/>
              </p:cNvSpPr>
              <p:nvPr/>
            </p:nvSpPr>
            <p:spPr bwMode="auto">
              <a:xfrm>
                <a:off x="4031" y="2538"/>
                <a:ext cx="67" cy="70"/>
              </a:xfrm>
              <a:custGeom>
                <a:avLst/>
                <a:gdLst>
                  <a:gd name="T0" fmla="*/ 12 w 162"/>
                  <a:gd name="T1" fmla="*/ 6 h 163"/>
                  <a:gd name="T2" fmla="*/ 11 w 162"/>
                  <a:gd name="T3" fmla="*/ 4 h 163"/>
                  <a:gd name="T4" fmla="*/ 10 w 162"/>
                  <a:gd name="T5" fmla="*/ 2 h 163"/>
                  <a:gd name="T6" fmla="*/ 8 w 162"/>
                  <a:gd name="T7" fmla="*/ 0 h 163"/>
                  <a:gd name="T8" fmla="*/ 6 w 162"/>
                  <a:gd name="T9" fmla="*/ 0 h 163"/>
                  <a:gd name="T10" fmla="*/ 4 w 162"/>
                  <a:gd name="T11" fmla="*/ 0 h 163"/>
                  <a:gd name="T12" fmla="*/ 2 w 162"/>
                  <a:gd name="T13" fmla="*/ 2 h 163"/>
                  <a:gd name="T14" fmla="*/ 0 w 162"/>
                  <a:gd name="T15" fmla="*/ 4 h 163"/>
                  <a:gd name="T16" fmla="*/ 0 w 162"/>
                  <a:gd name="T17" fmla="*/ 6 h 163"/>
                  <a:gd name="T18" fmla="*/ 0 w 162"/>
                  <a:gd name="T19" fmla="*/ 9 h 163"/>
                  <a:gd name="T20" fmla="*/ 2 w 162"/>
                  <a:gd name="T21" fmla="*/ 11 h 163"/>
                  <a:gd name="T22" fmla="*/ 4 w 162"/>
                  <a:gd name="T23" fmla="*/ 12 h 163"/>
                  <a:gd name="T24" fmla="*/ 6 w 162"/>
                  <a:gd name="T25" fmla="*/ 13 h 163"/>
                  <a:gd name="T26" fmla="*/ 8 w 162"/>
                  <a:gd name="T27" fmla="*/ 12 h 163"/>
                  <a:gd name="T28" fmla="*/ 10 w 162"/>
                  <a:gd name="T29" fmla="*/ 11 h 163"/>
                  <a:gd name="T30" fmla="*/ 11 w 162"/>
                  <a:gd name="T31" fmla="*/ 9 h 163"/>
                  <a:gd name="T32" fmla="*/ 12 w 162"/>
                  <a:gd name="T33" fmla="*/ 6 h 1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2" h="163">
                    <a:moveTo>
                      <a:pt x="162" y="82"/>
                    </a:moveTo>
                    <a:lnTo>
                      <a:pt x="157" y="50"/>
                    </a:lnTo>
                    <a:lnTo>
                      <a:pt x="139" y="25"/>
                    </a:lnTo>
                    <a:lnTo>
                      <a:pt x="112" y="7"/>
                    </a:lnTo>
                    <a:lnTo>
                      <a:pt x="81" y="0"/>
                    </a:lnTo>
                    <a:lnTo>
                      <a:pt x="50" y="7"/>
                    </a:lnTo>
                    <a:lnTo>
                      <a:pt x="24" y="25"/>
                    </a:lnTo>
                    <a:lnTo>
                      <a:pt x="7" y="50"/>
                    </a:lnTo>
                    <a:lnTo>
                      <a:pt x="0" y="82"/>
                    </a:lnTo>
                    <a:lnTo>
                      <a:pt x="7" y="113"/>
                    </a:lnTo>
                    <a:lnTo>
                      <a:pt x="24" y="139"/>
                    </a:lnTo>
                    <a:lnTo>
                      <a:pt x="50" y="157"/>
                    </a:lnTo>
                    <a:lnTo>
                      <a:pt x="81" y="163"/>
                    </a:lnTo>
                    <a:lnTo>
                      <a:pt x="112" y="157"/>
                    </a:lnTo>
                    <a:lnTo>
                      <a:pt x="139" y="139"/>
                    </a:lnTo>
                    <a:lnTo>
                      <a:pt x="157" y="113"/>
                    </a:lnTo>
                    <a:lnTo>
                      <a:pt x="162" y="82"/>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4983" name="Line 140"/>
              <p:cNvSpPr>
                <a:spLocks noChangeShapeType="1"/>
              </p:cNvSpPr>
              <p:nvPr/>
            </p:nvSpPr>
            <p:spPr bwMode="auto">
              <a:xfrm flipV="1">
                <a:off x="3932" y="2456"/>
                <a:ext cx="41" cy="1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84" name="Line 141"/>
              <p:cNvSpPr>
                <a:spLocks noChangeShapeType="1"/>
              </p:cNvSpPr>
              <p:nvPr/>
            </p:nvSpPr>
            <p:spPr bwMode="auto">
              <a:xfrm flipH="1">
                <a:off x="3947" y="2523"/>
                <a:ext cx="55" cy="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85" name="Line 142"/>
              <p:cNvSpPr>
                <a:spLocks noChangeShapeType="1"/>
              </p:cNvSpPr>
              <p:nvPr/>
            </p:nvSpPr>
            <p:spPr bwMode="auto">
              <a:xfrm>
                <a:off x="3973" y="2541"/>
                <a:ext cx="6"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86" name="Line 143"/>
              <p:cNvSpPr>
                <a:spLocks noChangeShapeType="1"/>
              </p:cNvSpPr>
              <p:nvPr/>
            </p:nvSpPr>
            <p:spPr bwMode="auto">
              <a:xfrm flipV="1">
                <a:off x="3877" y="1829"/>
                <a:ext cx="41" cy="1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87" name="Line 144"/>
              <p:cNvSpPr>
                <a:spLocks noChangeShapeType="1"/>
              </p:cNvSpPr>
              <p:nvPr/>
            </p:nvSpPr>
            <p:spPr bwMode="auto">
              <a:xfrm>
                <a:off x="3918" y="1914"/>
                <a:ext cx="5"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88" name="Line 145"/>
              <p:cNvSpPr>
                <a:spLocks noChangeShapeType="1"/>
              </p:cNvSpPr>
              <p:nvPr/>
            </p:nvSpPr>
            <p:spPr bwMode="auto">
              <a:xfrm flipH="1">
                <a:off x="3982" y="1829"/>
                <a:ext cx="14"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4989" name="Group 146"/>
              <p:cNvGrpSpPr>
                <a:grpSpLocks/>
              </p:cNvGrpSpPr>
              <p:nvPr/>
            </p:nvGrpSpPr>
            <p:grpSpPr bwMode="auto">
              <a:xfrm>
                <a:off x="4066" y="1383"/>
                <a:ext cx="674" cy="1779"/>
                <a:chOff x="4066" y="1383"/>
                <a:chExt cx="674" cy="1779"/>
              </a:xfrm>
            </p:grpSpPr>
            <p:sp>
              <p:nvSpPr>
                <p:cNvPr id="124990" name="Line 147"/>
                <p:cNvSpPr>
                  <a:spLocks noChangeShapeType="1"/>
                </p:cNvSpPr>
                <p:nvPr/>
              </p:nvSpPr>
              <p:spPr bwMode="auto">
                <a:xfrm flipV="1">
                  <a:off x="4066" y="1576"/>
                  <a:ext cx="455" cy="2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91" name="Line 148"/>
                <p:cNvSpPr>
                  <a:spLocks noChangeShapeType="1"/>
                </p:cNvSpPr>
                <p:nvPr/>
              </p:nvSpPr>
              <p:spPr bwMode="auto">
                <a:xfrm>
                  <a:off x="4066" y="2573"/>
                  <a:ext cx="455" cy="54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92" name="Line 149"/>
                <p:cNvSpPr>
                  <a:spLocks noChangeShapeType="1"/>
                </p:cNvSpPr>
                <p:nvPr/>
              </p:nvSpPr>
              <p:spPr bwMode="auto">
                <a:xfrm>
                  <a:off x="4521" y="1576"/>
                  <a:ext cx="0" cy="15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4993" name="Freeform 150"/>
                <p:cNvSpPr>
                  <a:spLocks/>
                </p:cNvSpPr>
                <p:nvPr/>
              </p:nvSpPr>
              <p:spPr bwMode="auto">
                <a:xfrm>
                  <a:off x="4603" y="3010"/>
                  <a:ext cx="85" cy="152"/>
                </a:xfrm>
                <a:custGeom>
                  <a:avLst/>
                  <a:gdLst>
                    <a:gd name="T0" fmla="*/ 0 w 197"/>
                    <a:gd name="T1" fmla="*/ 26 h 364"/>
                    <a:gd name="T2" fmla="*/ 4 w 197"/>
                    <a:gd name="T3" fmla="*/ 26 h 364"/>
                    <a:gd name="T4" fmla="*/ 6 w 197"/>
                    <a:gd name="T5" fmla="*/ 26 h 364"/>
                    <a:gd name="T6" fmla="*/ 7 w 197"/>
                    <a:gd name="T7" fmla="*/ 25 h 364"/>
                    <a:gd name="T8" fmla="*/ 9 w 197"/>
                    <a:gd name="T9" fmla="*/ 23 h 364"/>
                    <a:gd name="T10" fmla="*/ 9 w 197"/>
                    <a:gd name="T11" fmla="*/ 21 h 364"/>
                    <a:gd name="T12" fmla="*/ 16 w 197"/>
                    <a:gd name="T13" fmla="*/ 0 h 364"/>
                    <a:gd name="T14" fmla="*/ 11 w 197"/>
                    <a:gd name="T15" fmla="*/ 0 h 364"/>
                    <a:gd name="T16" fmla="*/ 9 w 197"/>
                    <a:gd name="T17" fmla="*/ 0 h 364"/>
                    <a:gd name="T18" fmla="*/ 7 w 197"/>
                    <a:gd name="T19" fmla="*/ 1 h 364"/>
                    <a:gd name="T20" fmla="*/ 6 w 197"/>
                    <a:gd name="T21" fmla="*/ 3 h 364"/>
                    <a:gd name="T22" fmla="*/ 5 w 197"/>
                    <a:gd name="T23" fmla="*/ 5 h 364"/>
                    <a:gd name="T24" fmla="*/ 3 w 197"/>
                    <a:gd name="T25" fmla="*/ 13 h 364"/>
                    <a:gd name="T26" fmla="*/ 3 w 197"/>
                    <a:gd name="T27" fmla="*/ 15 h 364"/>
                    <a:gd name="T28" fmla="*/ 3 w 197"/>
                    <a:gd name="T29" fmla="*/ 16 h 364"/>
                    <a:gd name="T30" fmla="*/ 4 w 197"/>
                    <a:gd name="T31" fmla="*/ 17 h 364"/>
                    <a:gd name="T32" fmla="*/ 6 w 197"/>
                    <a:gd name="T33" fmla="*/ 18 h 364"/>
                    <a:gd name="T34" fmla="*/ 11 w 197"/>
                    <a:gd name="T35" fmla="*/ 18 h 36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97" h="364">
                      <a:moveTo>
                        <a:pt x="0" y="364"/>
                      </a:moveTo>
                      <a:lnTo>
                        <a:pt x="49" y="364"/>
                      </a:lnTo>
                      <a:lnTo>
                        <a:pt x="70" y="359"/>
                      </a:lnTo>
                      <a:lnTo>
                        <a:pt x="91" y="344"/>
                      </a:lnTo>
                      <a:lnTo>
                        <a:pt x="108" y="320"/>
                      </a:lnTo>
                      <a:lnTo>
                        <a:pt x="118" y="294"/>
                      </a:lnTo>
                      <a:lnTo>
                        <a:pt x="197" y="0"/>
                      </a:lnTo>
                      <a:lnTo>
                        <a:pt x="133" y="0"/>
                      </a:lnTo>
                      <a:lnTo>
                        <a:pt x="113" y="5"/>
                      </a:lnTo>
                      <a:lnTo>
                        <a:pt x="93" y="20"/>
                      </a:lnTo>
                      <a:lnTo>
                        <a:pt x="76" y="43"/>
                      </a:lnTo>
                      <a:lnTo>
                        <a:pt x="64" y="70"/>
                      </a:lnTo>
                      <a:lnTo>
                        <a:pt x="37" y="171"/>
                      </a:lnTo>
                      <a:lnTo>
                        <a:pt x="34" y="199"/>
                      </a:lnTo>
                      <a:lnTo>
                        <a:pt x="38" y="222"/>
                      </a:lnTo>
                      <a:lnTo>
                        <a:pt x="50" y="237"/>
                      </a:lnTo>
                      <a:lnTo>
                        <a:pt x="68" y="243"/>
                      </a:lnTo>
                      <a:lnTo>
                        <a:pt x="132" y="24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94" name="Freeform 151"/>
                <p:cNvSpPr>
                  <a:spLocks/>
                </p:cNvSpPr>
                <p:nvPr/>
              </p:nvSpPr>
              <p:spPr bwMode="auto">
                <a:xfrm>
                  <a:off x="4612" y="1433"/>
                  <a:ext cx="81" cy="152"/>
                </a:xfrm>
                <a:custGeom>
                  <a:avLst/>
                  <a:gdLst>
                    <a:gd name="T0" fmla="*/ 0 w 197"/>
                    <a:gd name="T1" fmla="*/ 26 h 365"/>
                    <a:gd name="T2" fmla="*/ 4 w 197"/>
                    <a:gd name="T3" fmla="*/ 26 h 365"/>
                    <a:gd name="T4" fmla="*/ 5 w 197"/>
                    <a:gd name="T5" fmla="*/ 26 h 365"/>
                    <a:gd name="T6" fmla="*/ 6 w 197"/>
                    <a:gd name="T7" fmla="*/ 25 h 365"/>
                    <a:gd name="T8" fmla="*/ 7 w 197"/>
                    <a:gd name="T9" fmla="*/ 23 h 365"/>
                    <a:gd name="T10" fmla="*/ 8 w 197"/>
                    <a:gd name="T11" fmla="*/ 21 h 365"/>
                    <a:gd name="T12" fmla="*/ 14 w 197"/>
                    <a:gd name="T13" fmla="*/ 0 h 365"/>
                    <a:gd name="T14" fmla="*/ 9 w 197"/>
                    <a:gd name="T15" fmla="*/ 0 h 365"/>
                    <a:gd name="T16" fmla="*/ 8 w 197"/>
                    <a:gd name="T17" fmla="*/ 0 h 365"/>
                    <a:gd name="T18" fmla="*/ 7 w 197"/>
                    <a:gd name="T19" fmla="*/ 2 h 365"/>
                    <a:gd name="T20" fmla="*/ 5 w 197"/>
                    <a:gd name="T21" fmla="*/ 3 h 365"/>
                    <a:gd name="T22" fmla="*/ 5 w 197"/>
                    <a:gd name="T23" fmla="*/ 5 h 365"/>
                    <a:gd name="T24" fmla="*/ 2 w 197"/>
                    <a:gd name="T25" fmla="*/ 12 h 365"/>
                    <a:gd name="T26" fmla="*/ 2 w 197"/>
                    <a:gd name="T27" fmla="*/ 15 h 365"/>
                    <a:gd name="T28" fmla="*/ 3 w 197"/>
                    <a:gd name="T29" fmla="*/ 16 h 365"/>
                    <a:gd name="T30" fmla="*/ 4 w 197"/>
                    <a:gd name="T31" fmla="*/ 17 h 365"/>
                    <a:gd name="T32" fmla="*/ 5 w 197"/>
                    <a:gd name="T33" fmla="*/ 17 h 365"/>
                    <a:gd name="T34" fmla="*/ 9 w 197"/>
                    <a:gd name="T35" fmla="*/ 17 h 36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97" h="365">
                      <a:moveTo>
                        <a:pt x="0" y="365"/>
                      </a:moveTo>
                      <a:lnTo>
                        <a:pt x="50" y="365"/>
                      </a:lnTo>
                      <a:lnTo>
                        <a:pt x="70" y="360"/>
                      </a:lnTo>
                      <a:lnTo>
                        <a:pt x="91" y="344"/>
                      </a:lnTo>
                      <a:lnTo>
                        <a:pt x="108" y="321"/>
                      </a:lnTo>
                      <a:lnTo>
                        <a:pt x="118" y="294"/>
                      </a:lnTo>
                      <a:lnTo>
                        <a:pt x="197" y="0"/>
                      </a:lnTo>
                      <a:lnTo>
                        <a:pt x="133" y="0"/>
                      </a:lnTo>
                      <a:lnTo>
                        <a:pt x="113" y="5"/>
                      </a:lnTo>
                      <a:lnTo>
                        <a:pt x="93" y="21"/>
                      </a:lnTo>
                      <a:lnTo>
                        <a:pt x="76" y="43"/>
                      </a:lnTo>
                      <a:lnTo>
                        <a:pt x="65" y="71"/>
                      </a:lnTo>
                      <a:lnTo>
                        <a:pt x="37" y="172"/>
                      </a:lnTo>
                      <a:lnTo>
                        <a:pt x="34" y="200"/>
                      </a:lnTo>
                      <a:lnTo>
                        <a:pt x="39" y="222"/>
                      </a:lnTo>
                      <a:lnTo>
                        <a:pt x="51" y="238"/>
                      </a:lnTo>
                      <a:lnTo>
                        <a:pt x="68" y="244"/>
                      </a:lnTo>
                      <a:lnTo>
                        <a:pt x="132" y="24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4995" name="Line 152"/>
                <p:cNvSpPr>
                  <a:spLocks noChangeShapeType="1"/>
                </p:cNvSpPr>
                <p:nvPr/>
              </p:nvSpPr>
              <p:spPr bwMode="auto">
                <a:xfrm flipH="1">
                  <a:off x="4725" y="1383"/>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6631"/>
                                        </p:tgtEl>
                                        <p:attrNameLst>
                                          <p:attrName>style.visibility</p:attrName>
                                        </p:attrNameLst>
                                      </p:cBhvr>
                                      <p:to>
                                        <p:strVal val="visible"/>
                                      </p:to>
                                    </p:set>
                                    <p:animEffect transition="in" filter="wipe(left)">
                                      <p:cBhvr>
                                        <p:cTn id="7" dur="500"/>
                                        <p:tgtEl>
                                          <p:spTgt spid="4066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06581"/>
                                        </p:tgtEl>
                                        <p:attrNameLst>
                                          <p:attrName>style.visibility</p:attrName>
                                        </p:attrNameLst>
                                      </p:cBhvr>
                                      <p:to>
                                        <p:strVal val="visible"/>
                                      </p:to>
                                    </p:set>
                                    <p:animEffect transition="in" filter="wipe(left)">
                                      <p:cBhvr>
                                        <p:cTn id="12" dur="500"/>
                                        <p:tgtEl>
                                          <p:spTgt spid="40658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406588"/>
                                        </p:tgtEl>
                                        <p:attrNameLst>
                                          <p:attrName>style.visibility</p:attrName>
                                        </p:attrNameLst>
                                      </p:cBhvr>
                                      <p:to>
                                        <p:strVal val="visible"/>
                                      </p:to>
                                    </p:set>
                                    <p:animEffect transition="in" filter="wipe(down)">
                                      <p:cBhvr>
                                        <p:cTn id="17" dur="500"/>
                                        <p:tgtEl>
                                          <p:spTgt spid="40658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06589"/>
                                        </p:tgtEl>
                                        <p:attrNameLst>
                                          <p:attrName>style.visibility</p:attrName>
                                        </p:attrNameLst>
                                      </p:cBhvr>
                                      <p:to>
                                        <p:strVal val="visible"/>
                                      </p:to>
                                    </p:set>
                                    <p:animEffect transition="in" filter="wipe(left)">
                                      <p:cBhvr>
                                        <p:cTn id="22" dur="500"/>
                                        <p:tgtEl>
                                          <p:spTgt spid="40658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406597"/>
                                        </p:tgtEl>
                                        <p:attrNameLst>
                                          <p:attrName>style.visibility</p:attrName>
                                        </p:attrNameLst>
                                      </p:cBhvr>
                                      <p:to>
                                        <p:strVal val="visible"/>
                                      </p:to>
                                    </p:set>
                                    <p:animEffect transition="in" filter="wipe(down)">
                                      <p:cBhvr>
                                        <p:cTn id="27" dur="500"/>
                                        <p:tgtEl>
                                          <p:spTgt spid="40659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406598"/>
                                        </p:tgtEl>
                                        <p:attrNameLst>
                                          <p:attrName>style.visibility</p:attrName>
                                        </p:attrNameLst>
                                      </p:cBhvr>
                                      <p:to>
                                        <p:strVal val="visible"/>
                                      </p:to>
                                    </p:set>
                                    <p:animEffect transition="in" filter="wipe(down)">
                                      <p:cBhvr>
                                        <p:cTn id="32" dur="500"/>
                                        <p:tgtEl>
                                          <p:spTgt spid="40659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nodeType="clickEffect">
                                  <p:stCondLst>
                                    <p:cond delay="0"/>
                                  </p:stCondLst>
                                  <p:childTnLst>
                                    <p:set>
                                      <p:cBhvr>
                                        <p:cTn id="36" dur="1" fill="hold">
                                          <p:stCondLst>
                                            <p:cond delay="0"/>
                                          </p:stCondLst>
                                        </p:cTn>
                                        <p:tgtEl>
                                          <p:spTgt spid="406599"/>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4" fill="hold" nodeType="clickEffect">
                                  <p:stCondLst>
                                    <p:cond delay="0"/>
                                  </p:stCondLst>
                                  <p:childTnLst>
                                    <p:set>
                                      <p:cBhvr>
                                        <p:cTn id="40" dur="1" fill="hold">
                                          <p:stCondLst>
                                            <p:cond delay="0"/>
                                          </p:stCondLst>
                                        </p:cTn>
                                        <p:tgtEl>
                                          <p:spTgt spid="406602"/>
                                        </p:tgtEl>
                                        <p:attrNameLst>
                                          <p:attrName>style.visibility</p:attrName>
                                        </p:attrNameLst>
                                      </p:cBhvr>
                                      <p:to>
                                        <p:strVal val="visible"/>
                                      </p:to>
                                    </p:set>
                                    <p:animEffect transition="in" filter="wipe(down)">
                                      <p:cBhvr>
                                        <p:cTn id="41" dur="500"/>
                                        <p:tgtEl>
                                          <p:spTgt spid="406602"/>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22" presetClass="entr" presetSubtype="2" fill="hold" nodeType="clickEffect">
                                  <p:stCondLst>
                                    <p:cond delay="0"/>
                                  </p:stCondLst>
                                  <p:childTnLst>
                                    <p:set>
                                      <p:cBhvr>
                                        <p:cTn id="45" dur="1" fill="hold">
                                          <p:stCondLst>
                                            <p:cond delay="0"/>
                                          </p:stCondLst>
                                        </p:cTn>
                                        <p:tgtEl>
                                          <p:spTgt spid="406609"/>
                                        </p:tgtEl>
                                        <p:attrNameLst>
                                          <p:attrName>style.visibility</p:attrName>
                                        </p:attrNameLst>
                                      </p:cBhvr>
                                      <p:to>
                                        <p:strVal val="visible"/>
                                      </p:to>
                                    </p:set>
                                    <p:animEffect transition="in" filter="wipe(right)">
                                      <p:cBhvr>
                                        <p:cTn id="46" dur="500"/>
                                        <p:tgtEl>
                                          <p:spTgt spid="406609"/>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22" presetClass="entr" presetSubtype="1" fill="hold" grpId="0" nodeType="clickEffect">
                                  <p:stCondLst>
                                    <p:cond delay="0"/>
                                  </p:stCondLst>
                                  <p:childTnLst>
                                    <p:set>
                                      <p:cBhvr>
                                        <p:cTn id="50" dur="1" fill="hold">
                                          <p:stCondLst>
                                            <p:cond delay="0"/>
                                          </p:stCondLst>
                                        </p:cTn>
                                        <p:tgtEl>
                                          <p:spTgt spid="406614"/>
                                        </p:tgtEl>
                                        <p:attrNameLst>
                                          <p:attrName>style.visibility</p:attrName>
                                        </p:attrNameLst>
                                      </p:cBhvr>
                                      <p:to>
                                        <p:strVal val="visible"/>
                                      </p:to>
                                    </p:set>
                                    <p:animEffect transition="in" filter="wipe(up)">
                                      <p:cBhvr>
                                        <p:cTn id="51" dur="500"/>
                                        <p:tgtEl>
                                          <p:spTgt spid="406614"/>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22" presetClass="entr" presetSubtype="4" fill="hold" nodeType="clickEffect">
                                  <p:stCondLst>
                                    <p:cond delay="0"/>
                                  </p:stCondLst>
                                  <p:childTnLst>
                                    <p:set>
                                      <p:cBhvr>
                                        <p:cTn id="55" dur="1" fill="hold">
                                          <p:stCondLst>
                                            <p:cond delay="0"/>
                                          </p:stCondLst>
                                        </p:cTn>
                                        <p:tgtEl>
                                          <p:spTgt spid="406615"/>
                                        </p:tgtEl>
                                        <p:attrNameLst>
                                          <p:attrName>style.visibility</p:attrName>
                                        </p:attrNameLst>
                                      </p:cBhvr>
                                      <p:to>
                                        <p:strVal val="visible"/>
                                      </p:to>
                                    </p:set>
                                    <p:animEffect transition="in" filter="wipe(down)">
                                      <p:cBhvr>
                                        <p:cTn id="56" dur="500"/>
                                        <p:tgtEl>
                                          <p:spTgt spid="406615"/>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22" presetClass="entr" presetSubtype="8" fill="hold" grpId="0" nodeType="clickEffect">
                                  <p:stCondLst>
                                    <p:cond delay="0"/>
                                  </p:stCondLst>
                                  <p:childTnLst>
                                    <p:set>
                                      <p:cBhvr>
                                        <p:cTn id="60" dur="1" fill="hold">
                                          <p:stCondLst>
                                            <p:cond delay="0"/>
                                          </p:stCondLst>
                                        </p:cTn>
                                        <p:tgtEl>
                                          <p:spTgt spid="406619"/>
                                        </p:tgtEl>
                                        <p:attrNameLst>
                                          <p:attrName>style.visibility</p:attrName>
                                        </p:attrNameLst>
                                      </p:cBhvr>
                                      <p:to>
                                        <p:strVal val="visible"/>
                                      </p:to>
                                    </p:set>
                                    <p:animEffect transition="in" filter="wipe(left)">
                                      <p:cBhvr>
                                        <p:cTn id="61" dur="500"/>
                                        <p:tgtEl>
                                          <p:spTgt spid="406619"/>
                                        </p:tgtEl>
                                      </p:cBhvr>
                                    </p:animEffect>
                                  </p:childTnLst>
                                </p:cTn>
                              </p:par>
                            </p:childTnLst>
                          </p:cTn>
                        </p:par>
                      </p:childTnLst>
                    </p:cTn>
                  </p:par>
                  <p:par>
                    <p:cTn id="62" fill="hold" nodeType="clickPar">
                      <p:stCondLst>
                        <p:cond delay="indefinite"/>
                      </p:stCondLst>
                      <p:childTnLst>
                        <p:par>
                          <p:cTn id="63" fill="hold" nodeType="withGroup">
                            <p:stCondLst>
                              <p:cond delay="0"/>
                            </p:stCondLst>
                            <p:childTnLst>
                              <p:par>
                                <p:cTn id="64" presetID="22" presetClass="entr" presetSubtype="1" fill="hold" grpId="0" nodeType="clickEffect">
                                  <p:stCondLst>
                                    <p:cond delay="0"/>
                                  </p:stCondLst>
                                  <p:childTnLst>
                                    <p:set>
                                      <p:cBhvr>
                                        <p:cTn id="65" dur="1" fill="hold">
                                          <p:stCondLst>
                                            <p:cond delay="0"/>
                                          </p:stCondLst>
                                        </p:cTn>
                                        <p:tgtEl>
                                          <p:spTgt spid="406620"/>
                                        </p:tgtEl>
                                        <p:attrNameLst>
                                          <p:attrName>style.visibility</p:attrName>
                                        </p:attrNameLst>
                                      </p:cBhvr>
                                      <p:to>
                                        <p:strVal val="visible"/>
                                      </p:to>
                                    </p:set>
                                    <p:animEffect transition="in" filter="wipe(up)">
                                      <p:cBhvr>
                                        <p:cTn id="66" dur="500"/>
                                        <p:tgtEl>
                                          <p:spTgt spid="406620"/>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1" presetClass="entr" presetSubtype="0" fill="hold" nodeType="clickEffect">
                                  <p:stCondLst>
                                    <p:cond delay="0"/>
                                  </p:stCondLst>
                                  <p:childTnLst>
                                    <p:set>
                                      <p:cBhvr>
                                        <p:cTn id="70" dur="1" fill="hold">
                                          <p:stCondLst>
                                            <p:cond delay="0"/>
                                          </p:stCondLst>
                                        </p:cTn>
                                        <p:tgtEl>
                                          <p:spTgt spid="406621"/>
                                        </p:tgtEl>
                                        <p:attrNameLst>
                                          <p:attrName>style.visibility</p:attrName>
                                        </p:attrNameLst>
                                      </p:cBhvr>
                                      <p:to>
                                        <p:strVal val="visible"/>
                                      </p:to>
                                    </p:set>
                                  </p:childTnLst>
                                </p:cTn>
                              </p:par>
                            </p:childTnLst>
                          </p:cTn>
                        </p:par>
                      </p:childTnLst>
                    </p:cTn>
                  </p:par>
                  <p:par>
                    <p:cTn id="71" fill="hold" nodeType="clickPar">
                      <p:stCondLst>
                        <p:cond delay="indefinite"/>
                      </p:stCondLst>
                      <p:childTnLst>
                        <p:par>
                          <p:cTn id="72" fill="hold" nodeType="withGroup">
                            <p:stCondLst>
                              <p:cond delay="0"/>
                            </p:stCondLst>
                            <p:childTnLst>
                              <p:par>
                                <p:cTn id="73" presetID="22" presetClass="entr" presetSubtype="1" fill="hold" grpId="0" nodeType="clickEffect">
                                  <p:stCondLst>
                                    <p:cond delay="0"/>
                                  </p:stCondLst>
                                  <p:childTnLst>
                                    <p:set>
                                      <p:cBhvr>
                                        <p:cTn id="74" dur="1" fill="hold">
                                          <p:stCondLst>
                                            <p:cond delay="0"/>
                                          </p:stCondLst>
                                        </p:cTn>
                                        <p:tgtEl>
                                          <p:spTgt spid="406624"/>
                                        </p:tgtEl>
                                        <p:attrNameLst>
                                          <p:attrName>style.visibility</p:attrName>
                                        </p:attrNameLst>
                                      </p:cBhvr>
                                      <p:to>
                                        <p:strVal val="visible"/>
                                      </p:to>
                                    </p:set>
                                    <p:animEffect transition="in" filter="wipe(up)">
                                      <p:cBhvr>
                                        <p:cTn id="75" dur="500"/>
                                        <p:tgtEl>
                                          <p:spTgt spid="406624"/>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1" fill="hold" nodeType="clickEffect">
                                  <p:stCondLst>
                                    <p:cond delay="0"/>
                                  </p:stCondLst>
                                  <p:childTnLst>
                                    <p:set>
                                      <p:cBhvr>
                                        <p:cTn id="79" dur="1" fill="hold">
                                          <p:stCondLst>
                                            <p:cond delay="0"/>
                                          </p:stCondLst>
                                        </p:cTn>
                                        <p:tgtEl>
                                          <p:spTgt spid="406625"/>
                                        </p:tgtEl>
                                        <p:attrNameLst>
                                          <p:attrName>style.visibility</p:attrName>
                                        </p:attrNameLst>
                                      </p:cBhvr>
                                      <p:to>
                                        <p:strVal val="visible"/>
                                      </p:to>
                                    </p:set>
                                    <p:animEffect transition="in" filter="wipe(up)">
                                      <p:cBhvr>
                                        <p:cTn id="80" dur="500"/>
                                        <p:tgtEl>
                                          <p:spTgt spid="4066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6588" grpId="0" animBg="1"/>
      <p:bldP spid="406597" grpId="0" animBg="1"/>
      <p:bldP spid="406598" grpId="0" animBg="1"/>
      <p:bldP spid="406614" grpId="0" animBg="1"/>
      <p:bldP spid="406619" grpId="0" animBg="1"/>
      <p:bldP spid="406620" grpId="0" animBg="1"/>
      <p:bldP spid="406624"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ext Box 2"/>
          <p:cNvSpPr txBox="1">
            <a:spLocks noChangeArrowheads="1"/>
          </p:cNvSpPr>
          <p:nvPr/>
        </p:nvSpPr>
        <p:spPr bwMode="auto">
          <a:xfrm>
            <a:off x="0" y="0"/>
            <a:ext cx="9144000" cy="13112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5000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13.</a:t>
            </a:r>
            <a:r>
              <a:rPr lang="zh-CN" altLang="en-US" sz="4000" b="1">
                <a:solidFill>
                  <a:srgbClr val="FF0000"/>
                </a:solidFill>
                <a:latin typeface="黑体" pitchFamily="2" charset="-122"/>
                <a:ea typeface="黑体" pitchFamily="2" charset="-122"/>
              </a:rPr>
              <a:t>试判断</a:t>
            </a:r>
            <a:r>
              <a:rPr lang="zh-CN" altLang="en-US" sz="4000">
                <a:solidFill>
                  <a:srgbClr val="FF0000"/>
                </a:solidFill>
                <a:latin typeface="黑体" pitchFamily="2" charset="-122"/>
                <a:ea typeface="黑体" pitchFamily="2" charset="-122"/>
                <a:sym typeface="UniversalMath1 BT" pitchFamily="18" charset="2"/>
              </a:rPr>
              <a:t></a:t>
            </a:r>
            <a:r>
              <a:rPr lang="en-US" altLang="zh-CN" sz="4000" b="1">
                <a:solidFill>
                  <a:srgbClr val="FF0000"/>
                </a:solidFill>
                <a:latin typeface="黑体" pitchFamily="2" charset="-122"/>
                <a:ea typeface="黑体" pitchFamily="2" charset="-122"/>
                <a:sym typeface="Math1" pitchFamily="2" charset="2"/>
              </a:rPr>
              <a:t>A</a:t>
            </a:r>
            <a:r>
              <a:rPr lang="en-US" altLang="zh-CN" sz="4000" b="1">
                <a:solidFill>
                  <a:srgbClr val="FF0000"/>
                </a:solidFill>
                <a:latin typeface="黑体" pitchFamily="2" charset="-122"/>
                <a:ea typeface="黑体" pitchFamily="2" charset="-122"/>
              </a:rPr>
              <a:t>BC</a:t>
            </a:r>
            <a:r>
              <a:rPr lang="zh-CN" altLang="en-US" sz="4000" b="1">
                <a:solidFill>
                  <a:srgbClr val="FF0000"/>
                </a:solidFill>
                <a:latin typeface="黑体" pitchFamily="2" charset="-122"/>
                <a:ea typeface="黑体" pitchFamily="2" charset="-122"/>
              </a:rPr>
              <a:t>与相交两直线</a:t>
            </a:r>
            <a:r>
              <a:rPr lang="en-US" altLang="zh-CN" sz="4000" b="1">
                <a:solidFill>
                  <a:srgbClr val="FF0000"/>
                </a:solidFill>
                <a:latin typeface="黑体" pitchFamily="2" charset="-122"/>
                <a:ea typeface="黑体" pitchFamily="2" charset="-122"/>
              </a:rPr>
              <a:t>KG</a:t>
            </a:r>
            <a:r>
              <a:rPr lang="zh-CN" altLang="en-US" sz="4000" b="1">
                <a:solidFill>
                  <a:srgbClr val="FF0000"/>
                </a:solidFill>
                <a:latin typeface="黑体" pitchFamily="2" charset="-122"/>
                <a:ea typeface="黑体" pitchFamily="2" charset="-122"/>
              </a:rPr>
              <a:t>和</a:t>
            </a:r>
            <a:r>
              <a:rPr lang="en-US" altLang="zh-CN" sz="4000" b="1">
                <a:solidFill>
                  <a:srgbClr val="FF0000"/>
                </a:solidFill>
                <a:latin typeface="黑体" pitchFamily="2" charset="-122"/>
                <a:ea typeface="黑体" pitchFamily="2" charset="-122"/>
              </a:rPr>
              <a:t>KH</a:t>
            </a:r>
          </a:p>
          <a:p>
            <a:pPr eaLnBrk="1" hangingPunct="1">
              <a:spcBef>
                <a:spcPct val="0"/>
              </a:spcBef>
              <a:buFontTx/>
              <a:buNone/>
            </a:pPr>
            <a:r>
              <a:rPr lang="en-US" altLang="zh-CN" sz="4000" b="1">
                <a:solidFill>
                  <a:srgbClr val="FF0000"/>
                </a:solidFill>
                <a:latin typeface="黑体" pitchFamily="2" charset="-122"/>
                <a:ea typeface="黑体" pitchFamily="2" charset="-122"/>
              </a:rPr>
              <a:t>     </a:t>
            </a:r>
            <a:r>
              <a:rPr lang="zh-CN" altLang="en-US" sz="4000" b="1">
                <a:solidFill>
                  <a:srgbClr val="FF0000"/>
                </a:solidFill>
                <a:latin typeface="黑体" pitchFamily="2" charset="-122"/>
                <a:ea typeface="黑体" pitchFamily="2" charset="-122"/>
              </a:rPr>
              <a:t>所给定的平面是否垂直。</a:t>
            </a:r>
          </a:p>
        </p:txBody>
      </p:sp>
      <p:sp>
        <p:nvSpPr>
          <p:cNvPr id="407601" name="Text Box 49"/>
          <p:cNvSpPr txBox="1">
            <a:spLocks noChangeArrowheads="1"/>
          </p:cNvSpPr>
          <p:nvPr/>
        </p:nvSpPr>
        <p:spPr bwMode="auto">
          <a:xfrm>
            <a:off x="304800" y="5867400"/>
            <a:ext cx="3546475"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a:spcBef>
                <a:spcPct val="50000"/>
              </a:spcBef>
              <a:buFontTx/>
              <a:buNone/>
            </a:pPr>
            <a:r>
              <a:rPr lang="zh-CN" altLang="en-US" sz="4000" b="1">
                <a:solidFill>
                  <a:srgbClr val="FF0000"/>
                </a:solidFill>
                <a:ea typeface="黑体" pitchFamily="2" charset="-122"/>
              </a:rPr>
              <a:t>两平面不垂直</a:t>
            </a:r>
          </a:p>
        </p:txBody>
      </p:sp>
      <p:grpSp>
        <p:nvGrpSpPr>
          <p:cNvPr id="407692" name="Group 140"/>
          <p:cNvGrpSpPr>
            <a:grpSpLocks/>
          </p:cNvGrpSpPr>
          <p:nvPr/>
        </p:nvGrpSpPr>
        <p:grpSpPr bwMode="auto">
          <a:xfrm>
            <a:off x="2771775" y="1285875"/>
            <a:ext cx="5472113" cy="4562475"/>
            <a:chOff x="738" y="825"/>
            <a:chExt cx="3447" cy="2874"/>
          </a:xfrm>
        </p:grpSpPr>
        <p:sp>
          <p:nvSpPr>
            <p:cNvPr id="125997" name="Line 141"/>
            <p:cNvSpPr>
              <a:spLocks noChangeShapeType="1"/>
            </p:cNvSpPr>
            <p:nvPr/>
          </p:nvSpPr>
          <p:spPr bwMode="auto">
            <a:xfrm flipH="1">
              <a:off x="2359" y="1259"/>
              <a:ext cx="642" cy="61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98" name="Line 142"/>
            <p:cNvSpPr>
              <a:spLocks noChangeShapeType="1"/>
            </p:cNvSpPr>
            <p:nvPr/>
          </p:nvSpPr>
          <p:spPr bwMode="auto">
            <a:xfrm>
              <a:off x="2359" y="1877"/>
              <a:ext cx="1436" cy="34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99" name="Line 143"/>
            <p:cNvSpPr>
              <a:spLocks noChangeShapeType="1"/>
            </p:cNvSpPr>
            <p:nvPr/>
          </p:nvSpPr>
          <p:spPr bwMode="auto">
            <a:xfrm flipH="1" flipV="1">
              <a:off x="3001" y="1259"/>
              <a:ext cx="794" cy="95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00" name="Line 144"/>
            <p:cNvSpPr>
              <a:spLocks noChangeShapeType="1"/>
            </p:cNvSpPr>
            <p:nvPr/>
          </p:nvSpPr>
          <p:spPr bwMode="auto">
            <a:xfrm>
              <a:off x="3001" y="2488"/>
              <a:ext cx="794" cy="57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01" name="Line 145"/>
            <p:cNvSpPr>
              <a:spLocks noChangeShapeType="1"/>
            </p:cNvSpPr>
            <p:nvPr/>
          </p:nvSpPr>
          <p:spPr bwMode="auto">
            <a:xfrm flipH="1">
              <a:off x="2359" y="3066"/>
              <a:ext cx="1436" cy="580"/>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02" name="Line 146"/>
            <p:cNvSpPr>
              <a:spLocks noChangeShapeType="1"/>
            </p:cNvSpPr>
            <p:nvPr/>
          </p:nvSpPr>
          <p:spPr bwMode="auto">
            <a:xfrm flipV="1">
              <a:off x="2359" y="2488"/>
              <a:ext cx="642" cy="115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03" name="Line 147"/>
            <p:cNvSpPr>
              <a:spLocks noChangeShapeType="1"/>
            </p:cNvSpPr>
            <p:nvPr/>
          </p:nvSpPr>
          <p:spPr bwMode="auto">
            <a:xfrm>
              <a:off x="3795" y="2217"/>
              <a:ext cx="0" cy="8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6004" name="Group 148"/>
            <p:cNvGrpSpPr>
              <a:grpSpLocks/>
            </p:cNvGrpSpPr>
            <p:nvPr/>
          </p:nvGrpSpPr>
          <p:grpSpPr bwMode="auto">
            <a:xfrm>
              <a:off x="738" y="825"/>
              <a:ext cx="3447" cy="2874"/>
              <a:chOff x="752" y="825"/>
              <a:chExt cx="3447" cy="2874"/>
            </a:xfrm>
          </p:grpSpPr>
          <p:sp>
            <p:nvSpPr>
              <p:cNvPr id="126005" name="Line 149"/>
              <p:cNvSpPr>
                <a:spLocks noChangeShapeType="1"/>
              </p:cNvSpPr>
              <p:nvPr/>
            </p:nvSpPr>
            <p:spPr bwMode="auto">
              <a:xfrm flipV="1">
                <a:off x="1373" y="1959"/>
                <a:ext cx="40" cy="1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06" name="Line 150"/>
              <p:cNvSpPr>
                <a:spLocks noChangeShapeType="1"/>
              </p:cNvSpPr>
              <p:nvPr/>
            </p:nvSpPr>
            <p:spPr bwMode="auto">
              <a:xfrm>
                <a:off x="1413" y="2041"/>
                <a:ext cx="5" cy="6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6007" name="Group 151"/>
              <p:cNvGrpSpPr>
                <a:grpSpLocks/>
              </p:cNvGrpSpPr>
              <p:nvPr/>
            </p:nvGrpSpPr>
            <p:grpSpPr bwMode="auto">
              <a:xfrm>
                <a:off x="752" y="825"/>
                <a:ext cx="3447" cy="2874"/>
                <a:chOff x="752" y="825"/>
                <a:chExt cx="3447" cy="2874"/>
              </a:xfrm>
            </p:grpSpPr>
            <p:sp>
              <p:nvSpPr>
                <p:cNvPr id="126008" name="Line 152"/>
                <p:cNvSpPr>
                  <a:spLocks noChangeShapeType="1"/>
                </p:cNvSpPr>
                <p:nvPr/>
              </p:nvSpPr>
              <p:spPr bwMode="auto">
                <a:xfrm>
                  <a:off x="752" y="2326"/>
                  <a:ext cx="344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09" name="Line 153"/>
                <p:cNvSpPr>
                  <a:spLocks noChangeShapeType="1"/>
                </p:cNvSpPr>
                <p:nvPr/>
              </p:nvSpPr>
              <p:spPr bwMode="auto">
                <a:xfrm>
                  <a:off x="3016" y="1253"/>
                  <a:ext cx="0" cy="122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10" name="Line 154"/>
                <p:cNvSpPr>
                  <a:spLocks noChangeShapeType="1"/>
                </p:cNvSpPr>
                <p:nvPr/>
              </p:nvSpPr>
              <p:spPr bwMode="auto">
                <a:xfrm>
                  <a:off x="2374" y="1877"/>
                  <a:ext cx="0" cy="176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11" name="Freeform 155"/>
                <p:cNvSpPr>
                  <a:spLocks/>
                </p:cNvSpPr>
                <p:nvPr/>
              </p:nvSpPr>
              <p:spPr bwMode="auto">
                <a:xfrm>
                  <a:off x="2185" y="1805"/>
                  <a:ext cx="65" cy="102"/>
                </a:xfrm>
                <a:custGeom>
                  <a:avLst/>
                  <a:gdLst>
                    <a:gd name="T0" fmla="*/ 8 w 180"/>
                    <a:gd name="T1" fmla="*/ 1 h 283"/>
                    <a:gd name="T2" fmla="*/ 8 w 180"/>
                    <a:gd name="T3" fmla="*/ 1 h 283"/>
                    <a:gd name="T4" fmla="*/ 8 w 180"/>
                    <a:gd name="T5" fmla="*/ 0 h 283"/>
                    <a:gd name="T6" fmla="*/ 8 w 180"/>
                    <a:gd name="T7" fmla="*/ 0 h 283"/>
                    <a:gd name="T8" fmla="*/ 8 w 180"/>
                    <a:gd name="T9" fmla="*/ 0 h 283"/>
                    <a:gd name="T10" fmla="*/ 8 w 180"/>
                    <a:gd name="T11" fmla="*/ 0 h 283"/>
                    <a:gd name="T12" fmla="*/ 7 w 180"/>
                    <a:gd name="T13" fmla="*/ 0 h 283"/>
                    <a:gd name="T14" fmla="*/ 5 w 180"/>
                    <a:gd name="T15" fmla="*/ 0 h 283"/>
                    <a:gd name="T16" fmla="*/ 5 w 180"/>
                    <a:gd name="T17" fmla="*/ 0 h 283"/>
                    <a:gd name="T18" fmla="*/ 4 w 180"/>
                    <a:gd name="T19" fmla="*/ 0 h 283"/>
                    <a:gd name="T20" fmla="*/ 4 w 180"/>
                    <a:gd name="T21" fmla="*/ 1 h 283"/>
                    <a:gd name="T22" fmla="*/ 3 w 180"/>
                    <a:gd name="T23" fmla="*/ 1 h 283"/>
                    <a:gd name="T24" fmla="*/ 3 w 180"/>
                    <a:gd name="T25" fmla="*/ 2 h 283"/>
                    <a:gd name="T26" fmla="*/ 2 w 180"/>
                    <a:gd name="T27" fmla="*/ 3 h 283"/>
                    <a:gd name="T28" fmla="*/ 2 w 180"/>
                    <a:gd name="T29" fmla="*/ 4 h 283"/>
                    <a:gd name="T30" fmla="*/ 1 w 180"/>
                    <a:gd name="T31" fmla="*/ 7 h 283"/>
                    <a:gd name="T32" fmla="*/ 0 w 180"/>
                    <a:gd name="T33" fmla="*/ 9 h 283"/>
                    <a:gd name="T34" fmla="*/ 0 w 180"/>
                    <a:gd name="T35" fmla="*/ 10 h 283"/>
                    <a:gd name="T36" fmla="*/ 0 w 180"/>
                    <a:gd name="T37" fmla="*/ 11 h 283"/>
                    <a:gd name="T38" fmla="*/ 0 w 180"/>
                    <a:gd name="T39" fmla="*/ 11 h 283"/>
                    <a:gd name="T40" fmla="*/ 0 w 180"/>
                    <a:gd name="T41" fmla="*/ 12 h 283"/>
                    <a:gd name="T42" fmla="*/ 0 w 180"/>
                    <a:gd name="T43" fmla="*/ 12 h 283"/>
                    <a:gd name="T44" fmla="*/ 1 w 180"/>
                    <a:gd name="T45" fmla="*/ 13 h 283"/>
                    <a:gd name="T46" fmla="*/ 1 w 180"/>
                    <a:gd name="T47" fmla="*/ 13 h 283"/>
                    <a:gd name="T48" fmla="*/ 2 w 180"/>
                    <a:gd name="T49" fmla="*/ 13 h 283"/>
                    <a:gd name="T50" fmla="*/ 3 w 180"/>
                    <a:gd name="T51" fmla="*/ 13 h 283"/>
                    <a:gd name="T52" fmla="*/ 3 w 180"/>
                    <a:gd name="T53" fmla="*/ 13 h 283"/>
                    <a:gd name="T54" fmla="*/ 4 w 180"/>
                    <a:gd name="T55" fmla="*/ 13 h 283"/>
                    <a:gd name="T56" fmla="*/ 4 w 180"/>
                    <a:gd name="T57" fmla="*/ 13 h 283"/>
                    <a:gd name="T58" fmla="*/ 5 w 180"/>
                    <a:gd name="T59" fmla="*/ 13 h 283"/>
                    <a:gd name="T60" fmla="*/ 5 w 180"/>
                    <a:gd name="T61" fmla="*/ 12 h 283"/>
                    <a:gd name="T62" fmla="*/ 6 w 180"/>
                    <a:gd name="T63" fmla="*/ 12 h 283"/>
                    <a:gd name="T64" fmla="*/ 6 w 180"/>
                    <a:gd name="T65" fmla="*/ 11 h 283"/>
                    <a:gd name="T66" fmla="*/ 6 w 180"/>
                    <a:gd name="T67" fmla="*/ 10 h 283"/>
                    <a:gd name="T68" fmla="*/ 7 w 180"/>
                    <a:gd name="T69" fmla="*/ 8 h 283"/>
                    <a:gd name="T70" fmla="*/ 8 w 180"/>
                    <a:gd name="T71" fmla="*/ 4 h 283"/>
                    <a:gd name="T72" fmla="*/ 8 w 180"/>
                    <a:gd name="T73" fmla="*/ 2 h 2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80" h="283">
                      <a:moveTo>
                        <a:pt x="179" y="37"/>
                      </a:moveTo>
                      <a:lnTo>
                        <a:pt x="180" y="32"/>
                      </a:lnTo>
                      <a:lnTo>
                        <a:pt x="180" y="25"/>
                      </a:lnTo>
                      <a:lnTo>
                        <a:pt x="179" y="20"/>
                      </a:lnTo>
                      <a:lnTo>
                        <a:pt x="177" y="13"/>
                      </a:lnTo>
                      <a:lnTo>
                        <a:pt x="175" y="8"/>
                      </a:lnTo>
                      <a:lnTo>
                        <a:pt x="173" y="5"/>
                      </a:lnTo>
                      <a:lnTo>
                        <a:pt x="172" y="3"/>
                      </a:lnTo>
                      <a:lnTo>
                        <a:pt x="170" y="1"/>
                      </a:lnTo>
                      <a:lnTo>
                        <a:pt x="167" y="1"/>
                      </a:lnTo>
                      <a:lnTo>
                        <a:pt x="163" y="0"/>
                      </a:lnTo>
                      <a:lnTo>
                        <a:pt x="161" y="0"/>
                      </a:lnTo>
                      <a:lnTo>
                        <a:pt x="148" y="0"/>
                      </a:lnTo>
                      <a:lnTo>
                        <a:pt x="137" y="0"/>
                      </a:lnTo>
                      <a:lnTo>
                        <a:pt x="125" y="0"/>
                      </a:lnTo>
                      <a:lnTo>
                        <a:pt x="114" y="1"/>
                      </a:lnTo>
                      <a:lnTo>
                        <a:pt x="107" y="1"/>
                      </a:lnTo>
                      <a:lnTo>
                        <a:pt x="102" y="3"/>
                      </a:lnTo>
                      <a:lnTo>
                        <a:pt x="97" y="4"/>
                      </a:lnTo>
                      <a:lnTo>
                        <a:pt x="91" y="7"/>
                      </a:lnTo>
                      <a:lnTo>
                        <a:pt x="86" y="9"/>
                      </a:lnTo>
                      <a:lnTo>
                        <a:pt x="81" y="13"/>
                      </a:lnTo>
                      <a:lnTo>
                        <a:pt x="72" y="21"/>
                      </a:lnTo>
                      <a:lnTo>
                        <a:pt x="64" y="29"/>
                      </a:lnTo>
                      <a:lnTo>
                        <a:pt x="59" y="34"/>
                      </a:lnTo>
                      <a:lnTo>
                        <a:pt x="56" y="39"/>
                      </a:lnTo>
                      <a:lnTo>
                        <a:pt x="45" y="59"/>
                      </a:lnTo>
                      <a:lnTo>
                        <a:pt x="41" y="64"/>
                      </a:lnTo>
                      <a:lnTo>
                        <a:pt x="39" y="70"/>
                      </a:lnTo>
                      <a:lnTo>
                        <a:pt x="36" y="81"/>
                      </a:lnTo>
                      <a:lnTo>
                        <a:pt x="30" y="104"/>
                      </a:lnTo>
                      <a:lnTo>
                        <a:pt x="18" y="149"/>
                      </a:lnTo>
                      <a:lnTo>
                        <a:pt x="12" y="171"/>
                      </a:lnTo>
                      <a:lnTo>
                        <a:pt x="5" y="195"/>
                      </a:lnTo>
                      <a:lnTo>
                        <a:pt x="3" y="206"/>
                      </a:lnTo>
                      <a:lnTo>
                        <a:pt x="1" y="218"/>
                      </a:lnTo>
                      <a:lnTo>
                        <a:pt x="0" y="223"/>
                      </a:lnTo>
                      <a:lnTo>
                        <a:pt x="0" y="230"/>
                      </a:lnTo>
                      <a:lnTo>
                        <a:pt x="0" y="235"/>
                      </a:lnTo>
                      <a:lnTo>
                        <a:pt x="1" y="241"/>
                      </a:lnTo>
                      <a:lnTo>
                        <a:pt x="2" y="247"/>
                      </a:lnTo>
                      <a:lnTo>
                        <a:pt x="4" y="252"/>
                      </a:lnTo>
                      <a:lnTo>
                        <a:pt x="6" y="258"/>
                      </a:lnTo>
                      <a:lnTo>
                        <a:pt x="9" y="264"/>
                      </a:lnTo>
                      <a:lnTo>
                        <a:pt x="12" y="268"/>
                      </a:lnTo>
                      <a:lnTo>
                        <a:pt x="16" y="273"/>
                      </a:lnTo>
                      <a:lnTo>
                        <a:pt x="20" y="276"/>
                      </a:lnTo>
                      <a:lnTo>
                        <a:pt x="26" y="280"/>
                      </a:lnTo>
                      <a:lnTo>
                        <a:pt x="31" y="282"/>
                      </a:lnTo>
                      <a:lnTo>
                        <a:pt x="37" y="282"/>
                      </a:lnTo>
                      <a:lnTo>
                        <a:pt x="42" y="283"/>
                      </a:lnTo>
                      <a:lnTo>
                        <a:pt x="49" y="283"/>
                      </a:lnTo>
                      <a:lnTo>
                        <a:pt x="61" y="283"/>
                      </a:lnTo>
                      <a:lnTo>
                        <a:pt x="72" y="283"/>
                      </a:lnTo>
                      <a:lnTo>
                        <a:pt x="79" y="283"/>
                      </a:lnTo>
                      <a:lnTo>
                        <a:pt x="84" y="283"/>
                      </a:lnTo>
                      <a:lnTo>
                        <a:pt x="89" y="281"/>
                      </a:lnTo>
                      <a:lnTo>
                        <a:pt x="94" y="277"/>
                      </a:lnTo>
                      <a:lnTo>
                        <a:pt x="100" y="274"/>
                      </a:lnTo>
                      <a:lnTo>
                        <a:pt x="104" y="270"/>
                      </a:lnTo>
                      <a:lnTo>
                        <a:pt x="108" y="266"/>
                      </a:lnTo>
                      <a:lnTo>
                        <a:pt x="112" y="262"/>
                      </a:lnTo>
                      <a:lnTo>
                        <a:pt x="116" y="257"/>
                      </a:lnTo>
                      <a:lnTo>
                        <a:pt x="119" y="252"/>
                      </a:lnTo>
                      <a:lnTo>
                        <a:pt x="122" y="247"/>
                      </a:lnTo>
                      <a:lnTo>
                        <a:pt x="124" y="241"/>
                      </a:lnTo>
                      <a:lnTo>
                        <a:pt x="128" y="231"/>
                      </a:lnTo>
                      <a:lnTo>
                        <a:pt x="132" y="219"/>
                      </a:lnTo>
                      <a:lnTo>
                        <a:pt x="138" y="197"/>
                      </a:lnTo>
                      <a:lnTo>
                        <a:pt x="143" y="174"/>
                      </a:lnTo>
                      <a:lnTo>
                        <a:pt x="155" y="128"/>
                      </a:lnTo>
                      <a:lnTo>
                        <a:pt x="168" y="82"/>
                      </a:lnTo>
                      <a:lnTo>
                        <a:pt x="174" y="60"/>
                      </a:lnTo>
                      <a:lnTo>
                        <a:pt x="179"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12" name="Freeform 156"/>
                <p:cNvSpPr>
                  <a:spLocks/>
                </p:cNvSpPr>
                <p:nvPr/>
              </p:nvSpPr>
              <p:spPr bwMode="auto">
                <a:xfrm>
                  <a:off x="2230" y="1885"/>
                  <a:ext cx="7" cy="22"/>
                </a:xfrm>
                <a:custGeom>
                  <a:avLst/>
                  <a:gdLst>
                    <a:gd name="T0" fmla="*/ 0 w 17"/>
                    <a:gd name="T1" fmla="*/ 0 h 60"/>
                    <a:gd name="T2" fmla="*/ 0 w 17"/>
                    <a:gd name="T3" fmla="*/ 0 h 60"/>
                    <a:gd name="T4" fmla="*/ 0 w 17"/>
                    <a:gd name="T5" fmla="*/ 1 h 60"/>
                    <a:gd name="T6" fmla="*/ 0 w 17"/>
                    <a:gd name="T7" fmla="*/ 1 h 60"/>
                    <a:gd name="T8" fmla="*/ 0 w 17"/>
                    <a:gd name="T9" fmla="*/ 1 h 60"/>
                    <a:gd name="T10" fmla="*/ 0 w 17"/>
                    <a:gd name="T11" fmla="*/ 1 h 60"/>
                    <a:gd name="T12" fmla="*/ 0 w 17"/>
                    <a:gd name="T13" fmla="*/ 2 h 60"/>
                    <a:gd name="T14" fmla="*/ 0 w 17"/>
                    <a:gd name="T15" fmla="*/ 2 h 60"/>
                    <a:gd name="T16" fmla="*/ 1 w 17"/>
                    <a:gd name="T17" fmla="*/ 2 h 60"/>
                    <a:gd name="T18" fmla="*/ 1 w 17"/>
                    <a:gd name="T19" fmla="*/ 3 h 60"/>
                    <a:gd name="T20" fmla="*/ 1 w 17"/>
                    <a:gd name="T21" fmla="*/ 3 h 60"/>
                    <a:gd name="T22" fmla="*/ 1 w 17"/>
                    <a:gd name="T23" fmla="*/ 3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7" h="60">
                      <a:moveTo>
                        <a:pt x="2" y="0"/>
                      </a:moveTo>
                      <a:lnTo>
                        <a:pt x="1" y="9"/>
                      </a:lnTo>
                      <a:lnTo>
                        <a:pt x="0" y="16"/>
                      </a:lnTo>
                      <a:lnTo>
                        <a:pt x="0" y="25"/>
                      </a:lnTo>
                      <a:lnTo>
                        <a:pt x="1" y="28"/>
                      </a:lnTo>
                      <a:lnTo>
                        <a:pt x="1" y="32"/>
                      </a:lnTo>
                      <a:lnTo>
                        <a:pt x="4" y="35"/>
                      </a:lnTo>
                      <a:lnTo>
                        <a:pt x="5" y="40"/>
                      </a:lnTo>
                      <a:lnTo>
                        <a:pt x="9" y="46"/>
                      </a:lnTo>
                      <a:lnTo>
                        <a:pt x="13" y="53"/>
                      </a:lnTo>
                      <a:lnTo>
                        <a:pt x="15" y="57"/>
                      </a:lnTo>
                      <a:lnTo>
                        <a:pt x="17" y="6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13" name="Line 157"/>
                <p:cNvSpPr>
                  <a:spLocks noChangeShapeType="1"/>
                </p:cNvSpPr>
                <p:nvPr/>
              </p:nvSpPr>
              <p:spPr bwMode="auto">
                <a:xfrm flipH="1">
                  <a:off x="2292" y="1756"/>
                  <a:ext cx="15" cy="3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14" name="Freeform 158"/>
                <p:cNvSpPr>
                  <a:spLocks/>
                </p:cNvSpPr>
                <p:nvPr/>
              </p:nvSpPr>
              <p:spPr bwMode="auto">
                <a:xfrm>
                  <a:off x="3103" y="1098"/>
                  <a:ext cx="67" cy="149"/>
                </a:xfrm>
                <a:custGeom>
                  <a:avLst/>
                  <a:gdLst>
                    <a:gd name="T0" fmla="*/ 5 w 189"/>
                    <a:gd name="T1" fmla="*/ 0 h 424"/>
                    <a:gd name="T2" fmla="*/ 0 w 189"/>
                    <a:gd name="T3" fmla="*/ 18 h 424"/>
                    <a:gd name="T4" fmla="*/ 3 w 189"/>
                    <a:gd name="T5" fmla="*/ 18 h 424"/>
                    <a:gd name="T6" fmla="*/ 4 w 189"/>
                    <a:gd name="T7" fmla="*/ 18 h 424"/>
                    <a:gd name="T8" fmla="*/ 4 w 189"/>
                    <a:gd name="T9" fmla="*/ 18 h 424"/>
                    <a:gd name="T10" fmla="*/ 4 w 189"/>
                    <a:gd name="T11" fmla="*/ 18 h 424"/>
                    <a:gd name="T12" fmla="*/ 5 w 189"/>
                    <a:gd name="T13" fmla="*/ 18 h 424"/>
                    <a:gd name="T14" fmla="*/ 5 w 189"/>
                    <a:gd name="T15" fmla="*/ 18 h 424"/>
                    <a:gd name="T16" fmla="*/ 5 w 189"/>
                    <a:gd name="T17" fmla="*/ 17 h 424"/>
                    <a:gd name="T18" fmla="*/ 6 w 189"/>
                    <a:gd name="T19" fmla="*/ 17 h 424"/>
                    <a:gd name="T20" fmla="*/ 6 w 189"/>
                    <a:gd name="T21" fmla="*/ 17 h 424"/>
                    <a:gd name="T22" fmla="*/ 6 w 189"/>
                    <a:gd name="T23" fmla="*/ 16 h 424"/>
                    <a:gd name="T24" fmla="*/ 6 w 189"/>
                    <a:gd name="T25" fmla="*/ 16 h 424"/>
                    <a:gd name="T26" fmla="*/ 7 w 189"/>
                    <a:gd name="T27" fmla="*/ 15 h 424"/>
                    <a:gd name="T28" fmla="*/ 7 w 189"/>
                    <a:gd name="T29" fmla="*/ 15 h 424"/>
                    <a:gd name="T30" fmla="*/ 8 w 189"/>
                    <a:gd name="T31" fmla="*/ 9 h 424"/>
                    <a:gd name="T32" fmla="*/ 8 w 189"/>
                    <a:gd name="T33" fmla="*/ 9 h 424"/>
                    <a:gd name="T34" fmla="*/ 9 w 189"/>
                    <a:gd name="T35" fmla="*/ 9 h 424"/>
                    <a:gd name="T36" fmla="*/ 9 w 189"/>
                    <a:gd name="T37" fmla="*/ 8 h 424"/>
                    <a:gd name="T38" fmla="*/ 9 w 189"/>
                    <a:gd name="T39" fmla="*/ 8 h 424"/>
                    <a:gd name="T40" fmla="*/ 8 w 189"/>
                    <a:gd name="T41" fmla="*/ 7 h 424"/>
                    <a:gd name="T42" fmla="*/ 8 w 189"/>
                    <a:gd name="T43" fmla="*/ 7 h 424"/>
                    <a:gd name="T44" fmla="*/ 8 w 189"/>
                    <a:gd name="T45" fmla="*/ 7 h 424"/>
                    <a:gd name="T46" fmla="*/ 8 w 189"/>
                    <a:gd name="T47" fmla="*/ 7 h 424"/>
                    <a:gd name="T48" fmla="*/ 7 w 189"/>
                    <a:gd name="T49" fmla="*/ 6 h 424"/>
                    <a:gd name="T50" fmla="*/ 7 w 189"/>
                    <a:gd name="T51" fmla="*/ 6 h 424"/>
                    <a:gd name="T52" fmla="*/ 7 w 189"/>
                    <a:gd name="T53" fmla="*/ 6 h 424"/>
                    <a:gd name="T54" fmla="*/ 7 w 189"/>
                    <a:gd name="T55" fmla="*/ 6 h 424"/>
                    <a:gd name="T56" fmla="*/ 4 w 189"/>
                    <a:gd name="T57" fmla="*/ 6 h 4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89" h="424">
                      <a:moveTo>
                        <a:pt x="113" y="0"/>
                      </a:moveTo>
                      <a:lnTo>
                        <a:pt x="0" y="424"/>
                      </a:lnTo>
                      <a:lnTo>
                        <a:pt x="74" y="424"/>
                      </a:lnTo>
                      <a:lnTo>
                        <a:pt x="81" y="422"/>
                      </a:lnTo>
                      <a:lnTo>
                        <a:pt x="90" y="420"/>
                      </a:lnTo>
                      <a:lnTo>
                        <a:pt x="97" y="417"/>
                      </a:lnTo>
                      <a:lnTo>
                        <a:pt x="106" y="412"/>
                      </a:lnTo>
                      <a:lnTo>
                        <a:pt x="113" y="407"/>
                      </a:lnTo>
                      <a:lnTo>
                        <a:pt x="121" y="399"/>
                      </a:lnTo>
                      <a:lnTo>
                        <a:pt x="128" y="391"/>
                      </a:lnTo>
                      <a:lnTo>
                        <a:pt x="134" y="382"/>
                      </a:lnTo>
                      <a:lnTo>
                        <a:pt x="141" y="373"/>
                      </a:lnTo>
                      <a:lnTo>
                        <a:pt x="146" y="362"/>
                      </a:lnTo>
                      <a:lnTo>
                        <a:pt x="150" y="351"/>
                      </a:lnTo>
                      <a:lnTo>
                        <a:pt x="153" y="341"/>
                      </a:lnTo>
                      <a:lnTo>
                        <a:pt x="185" y="223"/>
                      </a:lnTo>
                      <a:lnTo>
                        <a:pt x="187" y="213"/>
                      </a:lnTo>
                      <a:lnTo>
                        <a:pt x="188" y="202"/>
                      </a:lnTo>
                      <a:lnTo>
                        <a:pt x="189" y="191"/>
                      </a:lnTo>
                      <a:lnTo>
                        <a:pt x="188" y="182"/>
                      </a:lnTo>
                      <a:lnTo>
                        <a:pt x="186" y="173"/>
                      </a:lnTo>
                      <a:lnTo>
                        <a:pt x="184" y="165"/>
                      </a:lnTo>
                      <a:lnTo>
                        <a:pt x="180" y="157"/>
                      </a:lnTo>
                      <a:lnTo>
                        <a:pt x="176" y="152"/>
                      </a:lnTo>
                      <a:lnTo>
                        <a:pt x="170" y="147"/>
                      </a:lnTo>
                      <a:lnTo>
                        <a:pt x="164" y="144"/>
                      </a:lnTo>
                      <a:lnTo>
                        <a:pt x="157" y="142"/>
                      </a:lnTo>
                      <a:lnTo>
                        <a:pt x="149" y="141"/>
                      </a:lnTo>
                      <a:lnTo>
                        <a:pt x="75"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15" name="Line 159"/>
                <p:cNvSpPr>
                  <a:spLocks noChangeShapeType="1"/>
                </p:cNvSpPr>
                <p:nvPr/>
              </p:nvSpPr>
              <p:spPr bwMode="auto">
                <a:xfrm flipH="1">
                  <a:off x="3190" y="1098"/>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16" name="Line 160"/>
                <p:cNvSpPr>
                  <a:spLocks noChangeShapeType="1"/>
                </p:cNvSpPr>
                <p:nvPr/>
              </p:nvSpPr>
              <p:spPr bwMode="auto">
                <a:xfrm flipH="1">
                  <a:off x="3910" y="2252"/>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17" name="Freeform 161"/>
                <p:cNvSpPr>
                  <a:spLocks/>
                </p:cNvSpPr>
                <p:nvPr/>
              </p:nvSpPr>
              <p:spPr bwMode="auto">
                <a:xfrm>
                  <a:off x="3895" y="2222"/>
                  <a:ext cx="15" cy="30"/>
                </a:xfrm>
                <a:custGeom>
                  <a:avLst/>
                  <a:gdLst>
                    <a:gd name="T0" fmla="*/ 0 w 40"/>
                    <a:gd name="T1" fmla="*/ 0 h 83"/>
                    <a:gd name="T2" fmla="*/ 0 w 40"/>
                    <a:gd name="T3" fmla="*/ 0 h 83"/>
                    <a:gd name="T4" fmla="*/ 0 w 40"/>
                    <a:gd name="T5" fmla="*/ 1 h 83"/>
                    <a:gd name="T6" fmla="*/ 0 w 40"/>
                    <a:gd name="T7" fmla="*/ 1 h 83"/>
                    <a:gd name="T8" fmla="*/ 0 w 40"/>
                    <a:gd name="T9" fmla="*/ 2 h 83"/>
                    <a:gd name="T10" fmla="*/ 0 w 40"/>
                    <a:gd name="T11" fmla="*/ 3 h 83"/>
                    <a:gd name="T12" fmla="*/ 0 w 40"/>
                    <a:gd name="T13" fmla="*/ 3 h 83"/>
                    <a:gd name="T14" fmla="*/ 1 w 40"/>
                    <a:gd name="T15" fmla="*/ 3 h 83"/>
                    <a:gd name="T16" fmla="*/ 1 w 40"/>
                    <a:gd name="T17" fmla="*/ 3 h 83"/>
                    <a:gd name="T18" fmla="*/ 1 w 40"/>
                    <a:gd name="T19" fmla="*/ 4 h 83"/>
                    <a:gd name="T20" fmla="*/ 1 w 40"/>
                    <a:gd name="T21" fmla="*/ 4 h 83"/>
                    <a:gd name="T22" fmla="*/ 2 w 40"/>
                    <a:gd name="T23" fmla="*/ 4 h 83"/>
                    <a:gd name="T24" fmla="*/ 2 w 40"/>
                    <a:gd name="T25" fmla="*/ 4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83">
                      <a:moveTo>
                        <a:pt x="4" y="0"/>
                      </a:moveTo>
                      <a:lnTo>
                        <a:pt x="2" y="11"/>
                      </a:lnTo>
                      <a:lnTo>
                        <a:pt x="1" y="22"/>
                      </a:lnTo>
                      <a:lnTo>
                        <a:pt x="0" y="32"/>
                      </a:lnTo>
                      <a:lnTo>
                        <a:pt x="1" y="42"/>
                      </a:lnTo>
                      <a:lnTo>
                        <a:pt x="3" y="51"/>
                      </a:lnTo>
                      <a:lnTo>
                        <a:pt x="5" y="59"/>
                      </a:lnTo>
                      <a:lnTo>
                        <a:pt x="10" y="66"/>
                      </a:lnTo>
                      <a:lnTo>
                        <a:pt x="14" y="72"/>
                      </a:lnTo>
                      <a:lnTo>
                        <a:pt x="20" y="77"/>
                      </a:lnTo>
                      <a:lnTo>
                        <a:pt x="25" y="80"/>
                      </a:lnTo>
                      <a:lnTo>
                        <a:pt x="33" y="82"/>
                      </a:lnTo>
                      <a:lnTo>
                        <a:pt x="4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18" name="Line 162"/>
                <p:cNvSpPr>
                  <a:spLocks noChangeShapeType="1"/>
                </p:cNvSpPr>
                <p:nvPr/>
              </p:nvSpPr>
              <p:spPr bwMode="auto">
                <a:xfrm flipV="1">
                  <a:off x="3897" y="2182"/>
                  <a:ext cx="13"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19" name="Freeform 163"/>
                <p:cNvSpPr>
                  <a:spLocks/>
                </p:cNvSpPr>
                <p:nvPr/>
              </p:nvSpPr>
              <p:spPr bwMode="auto">
                <a:xfrm>
                  <a:off x="3910" y="2153"/>
                  <a:ext cx="27" cy="29"/>
                </a:xfrm>
                <a:custGeom>
                  <a:avLst/>
                  <a:gdLst>
                    <a:gd name="T0" fmla="*/ 3 w 80"/>
                    <a:gd name="T1" fmla="*/ 0 h 82"/>
                    <a:gd name="T2" fmla="*/ 3 w 80"/>
                    <a:gd name="T3" fmla="*/ 0 h 82"/>
                    <a:gd name="T4" fmla="*/ 2 w 80"/>
                    <a:gd name="T5" fmla="*/ 0 h 82"/>
                    <a:gd name="T6" fmla="*/ 2 w 80"/>
                    <a:gd name="T7" fmla="*/ 0 h 82"/>
                    <a:gd name="T8" fmla="*/ 2 w 80"/>
                    <a:gd name="T9" fmla="*/ 0 h 82"/>
                    <a:gd name="T10" fmla="*/ 2 w 80"/>
                    <a:gd name="T11" fmla="*/ 1 h 82"/>
                    <a:gd name="T12" fmla="*/ 1 w 80"/>
                    <a:gd name="T13" fmla="*/ 1 h 82"/>
                    <a:gd name="T14" fmla="*/ 1 w 80"/>
                    <a:gd name="T15" fmla="*/ 1 h 82"/>
                    <a:gd name="T16" fmla="*/ 1 w 80"/>
                    <a:gd name="T17" fmla="*/ 2 h 82"/>
                    <a:gd name="T18" fmla="*/ 0 w 80"/>
                    <a:gd name="T19" fmla="*/ 2 h 82"/>
                    <a:gd name="T20" fmla="*/ 0 w 80"/>
                    <a:gd name="T21" fmla="*/ 2 h 82"/>
                    <a:gd name="T22" fmla="*/ 0 w 80"/>
                    <a:gd name="T23" fmla="*/ 3 h 82"/>
                    <a:gd name="T24" fmla="*/ 0 w 80"/>
                    <a:gd name="T25" fmla="*/ 4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0" h="82">
                      <a:moveTo>
                        <a:pt x="80" y="0"/>
                      </a:moveTo>
                      <a:lnTo>
                        <a:pt x="72" y="0"/>
                      </a:lnTo>
                      <a:lnTo>
                        <a:pt x="64" y="2"/>
                      </a:lnTo>
                      <a:lnTo>
                        <a:pt x="56" y="5"/>
                      </a:lnTo>
                      <a:lnTo>
                        <a:pt x="48" y="11"/>
                      </a:lnTo>
                      <a:lnTo>
                        <a:pt x="40" y="17"/>
                      </a:lnTo>
                      <a:lnTo>
                        <a:pt x="33" y="23"/>
                      </a:lnTo>
                      <a:lnTo>
                        <a:pt x="26" y="32"/>
                      </a:lnTo>
                      <a:lnTo>
                        <a:pt x="19" y="40"/>
                      </a:lnTo>
                      <a:lnTo>
                        <a:pt x="13" y="51"/>
                      </a:lnTo>
                      <a:lnTo>
                        <a:pt x="8" y="60"/>
                      </a:lnTo>
                      <a:lnTo>
                        <a:pt x="3" y="71"/>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20" name="Line 164"/>
                <p:cNvSpPr>
                  <a:spLocks noChangeShapeType="1"/>
                </p:cNvSpPr>
                <p:nvPr/>
              </p:nvSpPr>
              <p:spPr bwMode="auto">
                <a:xfrm>
                  <a:off x="3937" y="2153"/>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21" name="Line 165"/>
                <p:cNvSpPr>
                  <a:spLocks noChangeShapeType="1"/>
                </p:cNvSpPr>
                <p:nvPr/>
              </p:nvSpPr>
              <p:spPr bwMode="auto">
                <a:xfrm flipH="1">
                  <a:off x="3977" y="2103"/>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22" name="Freeform 166"/>
                <p:cNvSpPr>
                  <a:spLocks/>
                </p:cNvSpPr>
                <p:nvPr/>
              </p:nvSpPr>
              <p:spPr bwMode="auto">
                <a:xfrm>
                  <a:off x="2277" y="3679"/>
                  <a:ext cx="7" cy="20"/>
                </a:xfrm>
                <a:custGeom>
                  <a:avLst/>
                  <a:gdLst>
                    <a:gd name="T0" fmla="*/ 0 w 17"/>
                    <a:gd name="T1" fmla="*/ 0 h 59"/>
                    <a:gd name="T2" fmla="*/ 0 w 17"/>
                    <a:gd name="T3" fmla="*/ 0 h 59"/>
                    <a:gd name="T4" fmla="*/ 0 w 17"/>
                    <a:gd name="T5" fmla="*/ 1 h 59"/>
                    <a:gd name="T6" fmla="*/ 0 w 17"/>
                    <a:gd name="T7" fmla="*/ 1 h 59"/>
                    <a:gd name="T8" fmla="*/ 0 w 17"/>
                    <a:gd name="T9" fmla="*/ 1 h 59"/>
                    <a:gd name="T10" fmla="*/ 0 w 17"/>
                    <a:gd name="T11" fmla="*/ 1 h 59"/>
                    <a:gd name="T12" fmla="*/ 0 w 17"/>
                    <a:gd name="T13" fmla="*/ 1 h 59"/>
                    <a:gd name="T14" fmla="*/ 0 w 17"/>
                    <a:gd name="T15" fmla="*/ 1 h 59"/>
                    <a:gd name="T16" fmla="*/ 0 w 17"/>
                    <a:gd name="T17" fmla="*/ 2 h 59"/>
                    <a:gd name="T18" fmla="*/ 1 w 17"/>
                    <a:gd name="T19" fmla="*/ 2 h 59"/>
                    <a:gd name="T20" fmla="*/ 1 w 17"/>
                    <a:gd name="T21" fmla="*/ 2 h 59"/>
                    <a:gd name="T22" fmla="*/ 1 w 17"/>
                    <a:gd name="T23" fmla="*/ 2 h 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7" h="59">
                      <a:moveTo>
                        <a:pt x="2" y="0"/>
                      </a:moveTo>
                      <a:lnTo>
                        <a:pt x="0" y="8"/>
                      </a:lnTo>
                      <a:lnTo>
                        <a:pt x="0" y="16"/>
                      </a:lnTo>
                      <a:lnTo>
                        <a:pt x="0" y="24"/>
                      </a:lnTo>
                      <a:lnTo>
                        <a:pt x="0" y="29"/>
                      </a:lnTo>
                      <a:lnTo>
                        <a:pt x="1" y="32"/>
                      </a:lnTo>
                      <a:lnTo>
                        <a:pt x="2" y="36"/>
                      </a:lnTo>
                      <a:lnTo>
                        <a:pt x="4" y="39"/>
                      </a:lnTo>
                      <a:lnTo>
                        <a:pt x="8" y="47"/>
                      </a:lnTo>
                      <a:lnTo>
                        <a:pt x="13" y="53"/>
                      </a:lnTo>
                      <a:lnTo>
                        <a:pt x="15" y="56"/>
                      </a:lnTo>
                      <a:lnTo>
                        <a:pt x="17" y="5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23" name="Freeform 167"/>
                <p:cNvSpPr>
                  <a:spLocks/>
                </p:cNvSpPr>
                <p:nvPr/>
              </p:nvSpPr>
              <p:spPr bwMode="auto">
                <a:xfrm>
                  <a:off x="2232" y="3599"/>
                  <a:ext cx="65" cy="100"/>
                </a:xfrm>
                <a:custGeom>
                  <a:avLst/>
                  <a:gdLst>
                    <a:gd name="T0" fmla="*/ 8 w 180"/>
                    <a:gd name="T1" fmla="*/ 1 h 283"/>
                    <a:gd name="T2" fmla="*/ 8 w 180"/>
                    <a:gd name="T3" fmla="*/ 1 h 283"/>
                    <a:gd name="T4" fmla="*/ 8 w 180"/>
                    <a:gd name="T5" fmla="*/ 0 h 283"/>
                    <a:gd name="T6" fmla="*/ 8 w 180"/>
                    <a:gd name="T7" fmla="*/ 0 h 283"/>
                    <a:gd name="T8" fmla="*/ 8 w 180"/>
                    <a:gd name="T9" fmla="*/ 0 h 283"/>
                    <a:gd name="T10" fmla="*/ 8 w 180"/>
                    <a:gd name="T11" fmla="*/ 0 h 283"/>
                    <a:gd name="T12" fmla="*/ 7 w 180"/>
                    <a:gd name="T13" fmla="*/ 0 h 283"/>
                    <a:gd name="T14" fmla="*/ 5 w 180"/>
                    <a:gd name="T15" fmla="*/ 0 h 283"/>
                    <a:gd name="T16" fmla="*/ 5 w 180"/>
                    <a:gd name="T17" fmla="*/ 0 h 283"/>
                    <a:gd name="T18" fmla="*/ 4 w 180"/>
                    <a:gd name="T19" fmla="*/ 0 h 283"/>
                    <a:gd name="T20" fmla="*/ 4 w 180"/>
                    <a:gd name="T21" fmla="*/ 1 h 283"/>
                    <a:gd name="T22" fmla="*/ 3 w 180"/>
                    <a:gd name="T23" fmla="*/ 1 h 283"/>
                    <a:gd name="T24" fmla="*/ 3 w 180"/>
                    <a:gd name="T25" fmla="*/ 2 h 283"/>
                    <a:gd name="T26" fmla="*/ 2 w 180"/>
                    <a:gd name="T27" fmla="*/ 3 h 283"/>
                    <a:gd name="T28" fmla="*/ 2 w 180"/>
                    <a:gd name="T29" fmla="*/ 4 h 283"/>
                    <a:gd name="T30" fmla="*/ 1 w 180"/>
                    <a:gd name="T31" fmla="*/ 7 h 283"/>
                    <a:gd name="T32" fmla="*/ 0 w 180"/>
                    <a:gd name="T33" fmla="*/ 8 h 283"/>
                    <a:gd name="T34" fmla="*/ 0 w 180"/>
                    <a:gd name="T35" fmla="*/ 10 h 283"/>
                    <a:gd name="T36" fmla="*/ 0 w 180"/>
                    <a:gd name="T37" fmla="*/ 10 h 283"/>
                    <a:gd name="T38" fmla="*/ 0 w 180"/>
                    <a:gd name="T39" fmla="*/ 11 h 283"/>
                    <a:gd name="T40" fmla="*/ 0 w 180"/>
                    <a:gd name="T41" fmla="*/ 11 h 283"/>
                    <a:gd name="T42" fmla="*/ 0 w 180"/>
                    <a:gd name="T43" fmla="*/ 12 h 283"/>
                    <a:gd name="T44" fmla="*/ 1 w 180"/>
                    <a:gd name="T45" fmla="*/ 12 h 283"/>
                    <a:gd name="T46" fmla="*/ 1 w 180"/>
                    <a:gd name="T47" fmla="*/ 12 h 283"/>
                    <a:gd name="T48" fmla="*/ 2 w 180"/>
                    <a:gd name="T49" fmla="*/ 12 h 283"/>
                    <a:gd name="T50" fmla="*/ 2 w 180"/>
                    <a:gd name="T51" fmla="*/ 12 h 283"/>
                    <a:gd name="T52" fmla="*/ 3 w 180"/>
                    <a:gd name="T53" fmla="*/ 12 h 283"/>
                    <a:gd name="T54" fmla="*/ 4 w 180"/>
                    <a:gd name="T55" fmla="*/ 12 h 283"/>
                    <a:gd name="T56" fmla="*/ 4 w 180"/>
                    <a:gd name="T57" fmla="*/ 12 h 283"/>
                    <a:gd name="T58" fmla="*/ 5 w 180"/>
                    <a:gd name="T59" fmla="*/ 12 h 283"/>
                    <a:gd name="T60" fmla="*/ 5 w 180"/>
                    <a:gd name="T61" fmla="*/ 12 h 283"/>
                    <a:gd name="T62" fmla="*/ 6 w 180"/>
                    <a:gd name="T63" fmla="*/ 11 h 283"/>
                    <a:gd name="T64" fmla="*/ 6 w 180"/>
                    <a:gd name="T65" fmla="*/ 11 h 283"/>
                    <a:gd name="T66" fmla="*/ 6 w 180"/>
                    <a:gd name="T67" fmla="*/ 10 h 283"/>
                    <a:gd name="T68" fmla="*/ 7 w 180"/>
                    <a:gd name="T69" fmla="*/ 8 h 283"/>
                    <a:gd name="T70" fmla="*/ 8 w 180"/>
                    <a:gd name="T71" fmla="*/ 4 h 283"/>
                    <a:gd name="T72" fmla="*/ 8 w 180"/>
                    <a:gd name="T73" fmla="*/ 2 h 2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80" h="283">
                      <a:moveTo>
                        <a:pt x="179" y="37"/>
                      </a:moveTo>
                      <a:lnTo>
                        <a:pt x="180" y="32"/>
                      </a:lnTo>
                      <a:lnTo>
                        <a:pt x="180" y="27"/>
                      </a:lnTo>
                      <a:lnTo>
                        <a:pt x="178" y="20"/>
                      </a:lnTo>
                      <a:lnTo>
                        <a:pt x="177" y="14"/>
                      </a:lnTo>
                      <a:lnTo>
                        <a:pt x="173" y="9"/>
                      </a:lnTo>
                      <a:lnTo>
                        <a:pt x="172" y="6"/>
                      </a:lnTo>
                      <a:lnTo>
                        <a:pt x="170" y="3"/>
                      </a:lnTo>
                      <a:lnTo>
                        <a:pt x="168" y="2"/>
                      </a:lnTo>
                      <a:lnTo>
                        <a:pt x="166" y="1"/>
                      </a:lnTo>
                      <a:lnTo>
                        <a:pt x="163" y="0"/>
                      </a:lnTo>
                      <a:lnTo>
                        <a:pt x="160" y="0"/>
                      </a:lnTo>
                      <a:lnTo>
                        <a:pt x="148" y="0"/>
                      </a:lnTo>
                      <a:lnTo>
                        <a:pt x="135" y="0"/>
                      </a:lnTo>
                      <a:lnTo>
                        <a:pt x="124" y="0"/>
                      </a:lnTo>
                      <a:lnTo>
                        <a:pt x="113" y="1"/>
                      </a:lnTo>
                      <a:lnTo>
                        <a:pt x="107" y="2"/>
                      </a:lnTo>
                      <a:lnTo>
                        <a:pt x="101" y="3"/>
                      </a:lnTo>
                      <a:lnTo>
                        <a:pt x="95" y="6"/>
                      </a:lnTo>
                      <a:lnTo>
                        <a:pt x="90" y="8"/>
                      </a:lnTo>
                      <a:lnTo>
                        <a:pt x="84" y="11"/>
                      </a:lnTo>
                      <a:lnTo>
                        <a:pt x="80" y="14"/>
                      </a:lnTo>
                      <a:lnTo>
                        <a:pt x="72" y="21"/>
                      </a:lnTo>
                      <a:lnTo>
                        <a:pt x="63" y="30"/>
                      </a:lnTo>
                      <a:lnTo>
                        <a:pt x="59" y="34"/>
                      </a:lnTo>
                      <a:lnTo>
                        <a:pt x="56" y="39"/>
                      </a:lnTo>
                      <a:lnTo>
                        <a:pt x="44" y="60"/>
                      </a:lnTo>
                      <a:lnTo>
                        <a:pt x="41" y="65"/>
                      </a:lnTo>
                      <a:lnTo>
                        <a:pt x="39" y="70"/>
                      </a:lnTo>
                      <a:lnTo>
                        <a:pt x="36" y="82"/>
                      </a:lnTo>
                      <a:lnTo>
                        <a:pt x="29" y="104"/>
                      </a:lnTo>
                      <a:lnTo>
                        <a:pt x="17" y="150"/>
                      </a:lnTo>
                      <a:lnTo>
                        <a:pt x="10" y="173"/>
                      </a:lnTo>
                      <a:lnTo>
                        <a:pt x="5" y="195"/>
                      </a:lnTo>
                      <a:lnTo>
                        <a:pt x="2" y="207"/>
                      </a:lnTo>
                      <a:lnTo>
                        <a:pt x="0" y="219"/>
                      </a:lnTo>
                      <a:lnTo>
                        <a:pt x="0" y="224"/>
                      </a:lnTo>
                      <a:lnTo>
                        <a:pt x="0" y="230"/>
                      </a:lnTo>
                      <a:lnTo>
                        <a:pt x="0" y="236"/>
                      </a:lnTo>
                      <a:lnTo>
                        <a:pt x="1" y="242"/>
                      </a:lnTo>
                      <a:lnTo>
                        <a:pt x="2" y="247"/>
                      </a:lnTo>
                      <a:lnTo>
                        <a:pt x="3" y="254"/>
                      </a:lnTo>
                      <a:lnTo>
                        <a:pt x="5" y="259"/>
                      </a:lnTo>
                      <a:lnTo>
                        <a:pt x="8" y="264"/>
                      </a:lnTo>
                      <a:lnTo>
                        <a:pt x="11" y="270"/>
                      </a:lnTo>
                      <a:lnTo>
                        <a:pt x="14" y="274"/>
                      </a:lnTo>
                      <a:lnTo>
                        <a:pt x="20" y="277"/>
                      </a:lnTo>
                      <a:lnTo>
                        <a:pt x="25" y="280"/>
                      </a:lnTo>
                      <a:lnTo>
                        <a:pt x="30" y="282"/>
                      </a:lnTo>
                      <a:lnTo>
                        <a:pt x="36" y="283"/>
                      </a:lnTo>
                      <a:lnTo>
                        <a:pt x="42" y="283"/>
                      </a:lnTo>
                      <a:lnTo>
                        <a:pt x="47" y="283"/>
                      </a:lnTo>
                      <a:lnTo>
                        <a:pt x="59" y="283"/>
                      </a:lnTo>
                      <a:lnTo>
                        <a:pt x="72" y="283"/>
                      </a:lnTo>
                      <a:lnTo>
                        <a:pt x="77" y="283"/>
                      </a:lnTo>
                      <a:lnTo>
                        <a:pt x="83" y="283"/>
                      </a:lnTo>
                      <a:lnTo>
                        <a:pt x="89" y="281"/>
                      </a:lnTo>
                      <a:lnTo>
                        <a:pt x="94" y="278"/>
                      </a:lnTo>
                      <a:lnTo>
                        <a:pt x="99" y="275"/>
                      </a:lnTo>
                      <a:lnTo>
                        <a:pt x="103" y="272"/>
                      </a:lnTo>
                      <a:lnTo>
                        <a:pt x="108" y="267"/>
                      </a:lnTo>
                      <a:lnTo>
                        <a:pt x="111" y="263"/>
                      </a:lnTo>
                      <a:lnTo>
                        <a:pt x="115" y="258"/>
                      </a:lnTo>
                      <a:lnTo>
                        <a:pt x="118" y="253"/>
                      </a:lnTo>
                      <a:lnTo>
                        <a:pt x="120" y="247"/>
                      </a:lnTo>
                      <a:lnTo>
                        <a:pt x="124" y="242"/>
                      </a:lnTo>
                      <a:lnTo>
                        <a:pt x="128" y="231"/>
                      </a:lnTo>
                      <a:lnTo>
                        <a:pt x="131" y="220"/>
                      </a:lnTo>
                      <a:lnTo>
                        <a:pt x="136" y="197"/>
                      </a:lnTo>
                      <a:lnTo>
                        <a:pt x="142" y="174"/>
                      </a:lnTo>
                      <a:lnTo>
                        <a:pt x="153" y="129"/>
                      </a:lnTo>
                      <a:lnTo>
                        <a:pt x="167" y="83"/>
                      </a:lnTo>
                      <a:lnTo>
                        <a:pt x="173" y="61"/>
                      </a:lnTo>
                      <a:lnTo>
                        <a:pt x="179" y="37"/>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24" name="Freeform 168"/>
                <p:cNvSpPr>
                  <a:spLocks/>
                </p:cNvSpPr>
                <p:nvPr/>
              </p:nvSpPr>
              <p:spPr bwMode="auto">
                <a:xfrm>
                  <a:off x="3076" y="2351"/>
                  <a:ext cx="67" cy="151"/>
                </a:xfrm>
                <a:custGeom>
                  <a:avLst/>
                  <a:gdLst>
                    <a:gd name="T0" fmla="*/ 5 w 190"/>
                    <a:gd name="T1" fmla="*/ 0 h 424"/>
                    <a:gd name="T2" fmla="*/ 0 w 190"/>
                    <a:gd name="T3" fmla="*/ 19 h 424"/>
                    <a:gd name="T4" fmla="*/ 3 w 190"/>
                    <a:gd name="T5" fmla="*/ 19 h 424"/>
                    <a:gd name="T6" fmla="*/ 4 w 190"/>
                    <a:gd name="T7" fmla="*/ 19 h 424"/>
                    <a:gd name="T8" fmla="*/ 4 w 190"/>
                    <a:gd name="T9" fmla="*/ 19 h 424"/>
                    <a:gd name="T10" fmla="*/ 4 w 190"/>
                    <a:gd name="T11" fmla="*/ 19 h 424"/>
                    <a:gd name="T12" fmla="*/ 5 w 190"/>
                    <a:gd name="T13" fmla="*/ 19 h 424"/>
                    <a:gd name="T14" fmla="*/ 5 w 190"/>
                    <a:gd name="T15" fmla="*/ 19 h 424"/>
                    <a:gd name="T16" fmla="*/ 5 w 190"/>
                    <a:gd name="T17" fmla="*/ 18 h 424"/>
                    <a:gd name="T18" fmla="*/ 6 w 190"/>
                    <a:gd name="T19" fmla="*/ 18 h 424"/>
                    <a:gd name="T20" fmla="*/ 6 w 190"/>
                    <a:gd name="T21" fmla="*/ 17 h 424"/>
                    <a:gd name="T22" fmla="*/ 6 w 190"/>
                    <a:gd name="T23" fmla="*/ 17 h 424"/>
                    <a:gd name="T24" fmla="*/ 6 w 190"/>
                    <a:gd name="T25" fmla="*/ 16 h 424"/>
                    <a:gd name="T26" fmla="*/ 7 w 190"/>
                    <a:gd name="T27" fmla="*/ 16 h 424"/>
                    <a:gd name="T28" fmla="*/ 7 w 190"/>
                    <a:gd name="T29" fmla="*/ 15 h 424"/>
                    <a:gd name="T30" fmla="*/ 8 w 190"/>
                    <a:gd name="T31" fmla="*/ 10 h 424"/>
                    <a:gd name="T32" fmla="*/ 8 w 190"/>
                    <a:gd name="T33" fmla="*/ 10 h 424"/>
                    <a:gd name="T34" fmla="*/ 8 w 190"/>
                    <a:gd name="T35" fmla="*/ 9 h 424"/>
                    <a:gd name="T36" fmla="*/ 8 w 190"/>
                    <a:gd name="T37" fmla="*/ 9 h 424"/>
                    <a:gd name="T38" fmla="*/ 8 w 190"/>
                    <a:gd name="T39" fmla="*/ 8 h 424"/>
                    <a:gd name="T40" fmla="*/ 8 w 190"/>
                    <a:gd name="T41" fmla="*/ 8 h 424"/>
                    <a:gd name="T42" fmla="*/ 8 w 190"/>
                    <a:gd name="T43" fmla="*/ 7 h 424"/>
                    <a:gd name="T44" fmla="*/ 8 w 190"/>
                    <a:gd name="T45" fmla="*/ 7 h 424"/>
                    <a:gd name="T46" fmla="*/ 8 w 190"/>
                    <a:gd name="T47" fmla="*/ 7 h 424"/>
                    <a:gd name="T48" fmla="*/ 7 w 190"/>
                    <a:gd name="T49" fmla="*/ 7 h 424"/>
                    <a:gd name="T50" fmla="*/ 7 w 190"/>
                    <a:gd name="T51" fmla="*/ 6 h 424"/>
                    <a:gd name="T52" fmla="*/ 7 w 190"/>
                    <a:gd name="T53" fmla="*/ 6 h 424"/>
                    <a:gd name="T54" fmla="*/ 7 w 190"/>
                    <a:gd name="T55" fmla="*/ 6 h 424"/>
                    <a:gd name="T56" fmla="*/ 4 w 190"/>
                    <a:gd name="T57" fmla="*/ 6 h 4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90" h="424">
                      <a:moveTo>
                        <a:pt x="114" y="0"/>
                      </a:moveTo>
                      <a:lnTo>
                        <a:pt x="0" y="424"/>
                      </a:lnTo>
                      <a:lnTo>
                        <a:pt x="74" y="424"/>
                      </a:lnTo>
                      <a:lnTo>
                        <a:pt x="83" y="423"/>
                      </a:lnTo>
                      <a:lnTo>
                        <a:pt x="90" y="421"/>
                      </a:lnTo>
                      <a:lnTo>
                        <a:pt x="99" y="418"/>
                      </a:lnTo>
                      <a:lnTo>
                        <a:pt x="106" y="412"/>
                      </a:lnTo>
                      <a:lnTo>
                        <a:pt x="115" y="406"/>
                      </a:lnTo>
                      <a:lnTo>
                        <a:pt x="122" y="400"/>
                      </a:lnTo>
                      <a:lnTo>
                        <a:pt x="129" y="391"/>
                      </a:lnTo>
                      <a:lnTo>
                        <a:pt x="136" y="383"/>
                      </a:lnTo>
                      <a:lnTo>
                        <a:pt x="141" y="373"/>
                      </a:lnTo>
                      <a:lnTo>
                        <a:pt x="146" y="362"/>
                      </a:lnTo>
                      <a:lnTo>
                        <a:pt x="151" y="352"/>
                      </a:lnTo>
                      <a:lnTo>
                        <a:pt x="155" y="341"/>
                      </a:lnTo>
                      <a:lnTo>
                        <a:pt x="186" y="224"/>
                      </a:lnTo>
                      <a:lnTo>
                        <a:pt x="189" y="213"/>
                      </a:lnTo>
                      <a:lnTo>
                        <a:pt x="190" y="202"/>
                      </a:lnTo>
                      <a:lnTo>
                        <a:pt x="190" y="192"/>
                      </a:lnTo>
                      <a:lnTo>
                        <a:pt x="189" y="182"/>
                      </a:lnTo>
                      <a:lnTo>
                        <a:pt x="188" y="173"/>
                      </a:lnTo>
                      <a:lnTo>
                        <a:pt x="185" y="165"/>
                      </a:lnTo>
                      <a:lnTo>
                        <a:pt x="181" y="158"/>
                      </a:lnTo>
                      <a:lnTo>
                        <a:pt x="176" y="152"/>
                      </a:lnTo>
                      <a:lnTo>
                        <a:pt x="171" y="147"/>
                      </a:lnTo>
                      <a:lnTo>
                        <a:pt x="164" y="144"/>
                      </a:lnTo>
                      <a:lnTo>
                        <a:pt x="158" y="142"/>
                      </a:lnTo>
                      <a:lnTo>
                        <a:pt x="151" y="141"/>
                      </a:lnTo>
                      <a:lnTo>
                        <a:pt x="76" y="14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25" name="Line 169"/>
                <p:cNvSpPr>
                  <a:spLocks noChangeShapeType="1"/>
                </p:cNvSpPr>
                <p:nvPr/>
              </p:nvSpPr>
              <p:spPr bwMode="auto">
                <a:xfrm flipH="1">
                  <a:off x="3902" y="3128"/>
                  <a:ext cx="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26" name="Freeform 170"/>
                <p:cNvSpPr>
                  <a:spLocks/>
                </p:cNvSpPr>
                <p:nvPr/>
              </p:nvSpPr>
              <p:spPr bwMode="auto">
                <a:xfrm>
                  <a:off x="3887" y="3101"/>
                  <a:ext cx="15" cy="27"/>
                </a:xfrm>
                <a:custGeom>
                  <a:avLst/>
                  <a:gdLst>
                    <a:gd name="T0" fmla="*/ 0 w 39"/>
                    <a:gd name="T1" fmla="*/ 0 h 83"/>
                    <a:gd name="T2" fmla="*/ 0 w 39"/>
                    <a:gd name="T3" fmla="*/ 0 h 83"/>
                    <a:gd name="T4" fmla="*/ 0 w 39"/>
                    <a:gd name="T5" fmla="*/ 1 h 83"/>
                    <a:gd name="T6" fmla="*/ 0 w 39"/>
                    <a:gd name="T7" fmla="*/ 1 h 83"/>
                    <a:gd name="T8" fmla="*/ 0 w 39"/>
                    <a:gd name="T9" fmla="*/ 2 h 83"/>
                    <a:gd name="T10" fmla="*/ 0 w 39"/>
                    <a:gd name="T11" fmla="*/ 2 h 83"/>
                    <a:gd name="T12" fmla="*/ 0 w 39"/>
                    <a:gd name="T13" fmla="*/ 2 h 83"/>
                    <a:gd name="T14" fmla="*/ 0 w 39"/>
                    <a:gd name="T15" fmla="*/ 2 h 83"/>
                    <a:gd name="T16" fmla="*/ 1 w 39"/>
                    <a:gd name="T17" fmla="*/ 2 h 83"/>
                    <a:gd name="T18" fmla="*/ 1 w 39"/>
                    <a:gd name="T19" fmla="*/ 3 h 83"/>
                    <a:gd name="T20" fmla="*/ 2 w 39"/>
                    <a:gd name="T21" fmla="*/ 3 h 83"/>
                    <a:gd name="T22" fmla="*/ 2 w 39"/>
                    <a:gd name="T23" fmla="*/ 3 h 83"/>
                    <a:gd name="T24" fmla="*/ 2 w 39"/>
                    <a:gd name="T25" fmla="*/ 3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83">
                      <a:moveTo>
                        <a:pt x="4" y="0"/>
                      </a:moveTo>
                      <a:lnTo>
                        <a:pt x="1" y="11"/>
                      </a:lnTo>
                      <a:lnTo>
                        <a:pt x="0" y="22"/>
                      </a:lnTo>
                      <a:lnTo>
                        <a:pt x="0" y="32"/>
                      </a:lnTo>
                      <a:lnTo>
                        <a:pt x="1" y="42"/>
                      </a:lnTo>
                      <a:lnTo>
                        <a:pt x="2" y="50"/>
                      </a:lnTo>
                      <a:lnTo>
                        <a:pt x="5" y="59"/>
                      </a:lnTo>
                      <a:lnTo>
                        <a:pt x="8" y="66"/>
                      </a:lnTo>
                      <a:lnTo>
                        <a:pt x="13" y="71"/>
                      </a:lnTo>
                      <a:lnTo>
                        <a:pt x="19" y="77"/>
                      </a:lnTo>
                      <a:lnTo>
                        <a:pt x="25" y="80"/>
                      </a:lnTo>
                      <a:lnTo>
                        <a:pt x="31" y="82"/>
                      </a:lnTo>
                      <a:lnTo>
                        <a:pt x="39"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27" name="Line 171"/>
                <p:cNvSpPr>
                  <a:spLocks noChangeShapeType="1"/>
                </p:cNvSpPr>
                <p:nvPr/>
              </p:nvSpPr>
              <p:spPr bwMode="auto">
                <a:xfrm flipV="1">
                  <a:off x="3890" y="3058"/>
                  <a:ext cx="10"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28" name="Freeform 172"/>
                <p:cNvSpPr>
                  <a:spLocks/>
                </p:cNvSpPr>
                <p:nvPr/>
              </p:nvSpPr>
              <p:spPr bwMode="auto">
                <a:xfrm>
                  <a:off x="3900" y="3029"/>
                  <a:ext cx="27" cy="29"/>
                </a:xfrm>
                <a:custGeom>
                  <a:avLst/>
                  <a:gdLst>
                    <a:gd name="T0" fmla="*/ 3 w 80"/>
                    <a:gd name="T1" fmla="*/ 0 h 83"/>
                    <a:gd name="T2" fmla="*/ 3 w 80"/>
                    <a:gd name="T3" fmla="*/ 0 h 83"/>
                    <a:gd name="T4" fmla="*/ 2 w 80"/>
                    <a:gd name="T5" fmla="*/ 0 h 83"/>
                    <a:gd name="T6" fmla="*/ 2 w 80"/>
                    <a:gd name="T7" fmla="*/ 0 h 83"/>
                    <a:gd name="T8" fmla="*/ 2 w 80"/>
                    <a:gd name="T9" fmla="*/ 0 h 83"/>
                    <a:gd name="T10" fmla="*/ 2 w 80"/>
                    <a:gd name="T11" fmla="*/ 1 h 83"/>
                    <a:gd name="T12" fmla="*/ 1 w 80"/>
                    <a:gd name="T13" fmla="*/ 1 h 83"/>
                    <a:gd name="T14" fmla="*/ 1 w 80"/>
                    <a:gd name="T15" fmla="*/ 1 h 83"/>
                    <a:gd name="T16" fmla="*/ 1 w 80"/>
                    <a:gd name="T17" fmla="*/ 2 h 83"/>
                    <a:gd name="T18" fmla="*/ 0 w 80"/>
                    <a:gd name="T19" fmla="*/ 2 h 83"/>
                    <a:gd name="T20" fmla="*/ 0 w 80"/>
                    <a:gd name="T21" fmla="*/ 3 h 83"/>
                    <a:gd name="T22" fmla="*/ 0 w 80"/>
                    <a:gd name="T23" fmla="*/ 3 h 83"/>
                    <a:gd name="T24" fmla="*/ 0 w 80"/>
                    <a:gd name="T25" fmla="*/ 3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0" h="83">
                      <a:moveTo>
                        <a:pt x="80" y="0"/>
                      </a:moveTo>
                      <a:lnTo>
                        <a:pt x="72" y="1"/>
                      </a:lnTo>
                      <a:lnTo>
                        <a:pt x="64" y="3"/>
                      </a:lnTo>
                      <a:lnTo>
                        <a:pt x="56" y="6"/>
                      </a:lnTo>
                      <a:lnTo>
                        <a:pt x="48" y="12"/>
                      </a:lnTo>
                      <a:lnTo>
                        <a:pt x="40" y="17"/>
                      </a:lnTo>
                      <a:lnTo>
                        <a:pt x="33" y="24"/>
                      </a:lnTo>
                      <a:lnTo>
                        <a:pt x="25" y="33"/>
                      </a:lnTo>
                      <a:lnTo>
                        <a:pt x="19" y="41"/>
                      </a:lnTo>
                      <a:lnTo>
                        <a:pt x="12" y="51"/>
                      </a:lnTo>
                      <a:lnTo>
                        <a:pt x="8" y="62"/>
                      </a:lnTo>
                      <a:lnTo>
                        <a:pt x="4" y="72"/>
                      </a:lnTo>
                      <a:lnTo>
                        <a:pt x="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29" name="Line 173"/>
                <p:cNvSpPr>
                  <a:spLocks noChangeShapeType="1"/>
                </p:cNvSpPr>
                <p:nvPr/>
              </p:nvSpPr>
              <p:spPr bwMode="auto">
                <a:xfrm>
                  <a:off x="3927" y="3029"/>
                  <a:ext cx="1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0" name="Line 174"/>
                <p:cNvSpPr>
                  <a:spLocks noChangeShapeType="1"/>
                </p:cNvSpPr>
                <p:nvPr/>
              </p:nvSpPr>
              <p:spPr bwMode="auto">
                <a:xfrm>
                  <a:off x="1534" y="1888"/>
                  <a:ext cx="0" cy="114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1" name="Line 175"/>
                <p:cNvSpPr>
                  <a:spLocks noChangeShapeType="1"/>
                </p:cNvSpPr>
                <p:nvPr/>
              </p:nvSpPr>
              <p:spPr bwMode="auto">
                <a:xfrm flipV="1">
                  <a:off x="1534" y="976"/>
                  <a:ext cx="531" cy="919"/>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2" name="Line 176"/>
                <p:cNvSpPr>
                  <a:spLocks noChangeShapeType="1"/>
                </p:cNvSpPr>
                <p:nvPr/>
              </p:nvSpPr>
              <p:spPr bwMode="auto">
                <a:xfrm>
                  <a:off x="2076" y="976"/>
                  <a:ext cx="0" cy="20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3" name="Line 177"/>
                <p:cNvSpPr>
                  <a:spLocks noChangeShapeType="1"/>
                </p:cNvSpPr>
                <p:nvPr/>
              </p:nvSpPr>
              <p:spPr bwMode="auto">
                <a:xfrm flipH="1">
                  <a:off x="1545" y="3041"/>
                  <a:ext cx="531" cy="0"/>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4" name="Line 178"/>
                <p:cNvSpPr>
                  <a:spLocks noChangeShapeType="1"/>
                </p:cNvSpPr>
                <p:nvPr/>
              </p:nvSpPr>
              <p:spPr bwMode="auto">
                <a:xfrm flipH="1" flipV="1">
                  <a:off x="1072" y="1433"/>
                  <a:ext cx="462" cy="462"/>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5" name="Line 179"/>
                <p:cNvSpPr>
                  <a:spLocks noChangeShapeType="1"/>
                </p:cNvSpPr>
                <p:nvPr/>
              </p:nvSpPr>
              <p:spPr bwMode="auto">
                <a:xfrm>
                  <a:off x="1072" y="1433"/>
                  <a:ext cx="0" cy="10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6" name="Line 180"/>
                <p:cNvSpPr>
                  <a:spLocks noChangeShapeType="1"/>
                </p:cNvSpPr>
                <p:nvPr/>
              </p:nvSpPr>
              <p:spPr bwMode="auto">
                <a:xfrm>
                  <a:off x="1072" y="2465"/>
                  <a:ext cx="462" cy="576"/>
                </a:xfrm>
                <a:prstGeom prst="line">
                  <a:avLst/>
                </a:prstGeom>
                <a:noFill/>
                <a:ln w="38100">
                  <a:solidFill>
                    <a:srgbClr val="0066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7" name="Line 181"/>
                <p:cNvSpPr>
                  <a:spLocks noChangeShapeType="1"/>
                </p:cNvSpPr>
                <p:nvPr/>
              </p:nvSpPr>
              <p:spPr bwMode="auto">
                <a:xfrm flipV="1">
                  <a:off x="1370" y="3056"/>
                  <a:ext cx="40" cy="14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8" name="Line 182"/>
                <p:cNvSpPr>
                  <a:spLocks noChangeShapeType="1"/>
                </p:cNvSpPr>
                <p:nvPr/>
              </p:nvSpPr>
              <p:spPr bwMode="auto">
                <a:xfrm flipH="1">
                  <a:off x="1385" y="3123"/>
                  <a:ext cx="5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39" name="Line 183"/>
                <p:cNvSpPr>
                  <a:spLocks noChangeShapeType="1"/>
                </p:cNvSpPr>
                <p:nvPr/>
              </p:nvSpPr>
              <p:spPr bwMode="auto">
                <a:xfrm>
                  <a:off x="1412" y="3140"/>
                  <a:ext cx="5" cy="6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40" name="Line 184"/>
                <p:cNvSpPr>
                  <a:spLocks noChangeShapeType="1"/>
                </p:cNvSpPr>
                <p:nvPr/>
              </p:nvSpPr>
              <p:spPr bwMode="auto">
                <a:xfrm flipH="1">
                  <a:off x="1390" y="2026"/>
                  <a:ext cx="54"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41" name="Line 185"/>
                <p:cNvSpPr>
                  <a:spLocks noChangeShapeType="1"/>
                </p:cNvSpPr>
                <p:nvPr/>
              </p:nvSpPr>
              <p:spPr bwMode="auto">
                <a:xfrm flipH="1">
                  <a:off x="1479" y="1959"/>
                  <a:ext cx="15" cy="3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42" name="Line 186"/>
                <p:cNvSpPr>
                  <a:spLocks noChangeShapeType="1"/>
                </p:cNvSpPr>
                <p:nvPr/>
              </p:nvSpPr>
              <p:spPr bwMode="auto">
                <a:xfrm flipV="1">
                  <a:off x="2108" y="2974"/>
                  <a:ext cx="42"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43" name="Line 187"/>
                <p:cNvSpPr>
                  <a:spLocks noChangeShapeType="1"/>
                </p:cNvSpPr>
                <p:nvPr/>
              </p:nvSpPr>
              <p:spPr bwMode="auto">
                <a:xfrm>
                  <a:off x="2135" y="3026"/>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44" name="Freeform 188"/>
                <p:cNvSpPr>
                  <a:spLocks/>
                </p:cNvSpPr>
                <p:nvPr/>
              </p:nvSpPr>
              <p:spPr bwMode="auto">
                <a:xfrm>
                  <a:off x="2163" y="3026"/>
                  <a:ext cx="15" cy="27"/>
                </a:xfrm>
                <a:custGeom>
                  <a:avLst/>
                  <a:gdLst>
                    <a:gd name="T0" fmla="*/ 2 w 39"/>
                    <a:gd name="T1" fmla="*/ 3 h 81"/>
                    <a:gd name="T2" fmla="*/ 2 w 39"/>
                    <a:gd name="T3" fmla="*/ 3 h 81"/>
                    <a:gd name="T4" fmla="*/ 2 w 39"/>
                    <a:gd name="T5" fmla="*/ 2 h 81"/>
                    <a:gd name="T6" fmla="*/ 2 w 39"/>
                    <a:gd name="T7" fmla="*/ 2 h 81"/>
                    <a:gd name="T8" fmla="*/ 2 w 39"/>
                    <a:gd name="T9" fmla="*/ 2 h 81"/>
                    <a:gd name="T10" fmla="*/ 2 w 39"/>
                    <a:gd name="T11" fmla="*/ 1 h 81"/>
                    <a:gd name="T12" fmla="*/ 2 w 39"/>
                    <a:gd name="T13" fmla="*/ 1 h 81"/>
                    <a:gd name="T14" fmla="*/ 2 w 39"/>
                    <a:gd name="T15" fmla="*/ 1 h 81"/>
                    <a:gd name="T16" fmla="*/ 2 w 39"/>
                    <a:gd name="T17" fmla="*/ 0 h 81"/>
                    <a:gd name="T18" fmla="*/ 1 w 39"/>
                    <a:gd name="T19" fmla="*/ 0 h 81"/>
                    <a:gd name="T20" fmla="*/ 1 w 39"/>
                    <a:gd name="T21" fmla="*/ 0 h 81"/>
                    <a:gd name="T22" fmla="*/ 0 w 39"/>
                    <a:gd name="T23" fmla="*/ 0 h 81"/>
                    <a:gd name="T24" fmla="*/ 0 w 39"/>
                    <a:gd name="T25" fmla="*/ 0 h 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81">
                      <a:moveTo>
                        <a:pt x="35" y="81"/>
                      </a:moveTo>
                      <a:lnTo>
                        <a:pt x="38" y="71"/>
                      </a:lnTo>
                      <a:lnTo>
                        <a:pt x="39" y="60"/>
                      </a:lnTo>
                      <a:lnTo>
                        <a:pt x="39" y="50"/>
                      </a:lnTo>
                      <a:lnTo>
                        <a:pt x="38" y="41"/>
                      </a:lnTo>
                      <a:lnTo>
                        <a:pt x="37" y="31"/>
                      </a:lnTo>
                      <a:lnTo>
                        <a:pt x="33" y="23"/>
                      </a:lnTo>
                      <a:lnTo>
                        <a:pt x="30" y="17"/>
                      </a:lnTo>
                      <a:lnTo>
                        <a:pt x="25" y="10"/>
                      </a:lnTo>
                      <a:lnTo>
                        <a:pt x="20" y="6"/>
                      </a:lnTo>
                      <a:lnTo>
                        <a:pt x="13" y="2"/>
                      </a:lnTo>
                      <a:lnTo>
                        <a:pt x="7"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45" name="Line 189"/>
                <p:cNvSpPr>
                  <a:spLocks noChangeShapeType="1"/>
                </p:cNvSpPr>
                <p:nvPr/>
              </p:nvSpPr>
              <p:spPr bwMode="auto">
                <a:xfrm flipH="1">
                  <a:off x="2155" y="3053"/>
                  <a:ext cx="2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46" name="Line 190"/>
                <p:cNvSpPr>
                  <a:spLocks noChangeShapeType="1"/>
                </p:cNvSpPr>
                <p:nvPr/>
              </p:nvSpPr>
              <p:spPr bwMode="auto">
                <a:xfrm flipV="1">
                  <a:off x="2102" y="825"/>
                  <a:ext cx="40" cy="15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47" name="Line 191"/>
                <p:cNvSpPr>
                  <a:spLocks noChangeShapeType="1"/>
                </p:cNvSpPr>
                <p:nvPr/>
              </p:nvSpPr>
              <p:spPr bwMode="auto">
                <a:xfrm>
                  <a:off x="2129" y="875"/>
                  <a:ext cx="2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48" name="Freeform 192"/>
                <p:cNvSpPr>
                  <a:spLocks/>
                </p:cNvSpPr>
                <p:nvPr/>
              </p:nvSpPr>
              <p:spPr bwMode="auto">
                <a:xfrm>
                  <a:off x="2157" y="875"/>
                  <a:ext cx="12" cy="29"/>
                </a:xfrm>
                <a:custGeom>
                  <a:avLst/>
                  <a:gdLst>
                    <a:gd name="T0" fmla="*/ 1 w 39"/>
                    <a:gd name="T1" fmla="*/ 3 h 83"/>
                    <a:gd name="T2" fmla="*/ 1 w 39"/>
                    <a:gd name="T3" fmla="*/ 3 h 83"/>
                    <a:gd name="T4" fmla="*/ 1 w 39"/>
                    <a:gd name="T5" fmla="*/ 3 h 83"/>
                    <a:gd name="T6" fmla="*/ 1 w 39"/>
                    <a:gd name="T7" fmla="*/ 2 h 83"/>
                    <a:gd name="T8" fmla="*/ 1 w 39"/>
                    <a:gd name="T9" fmla="*/ 2 h 83"/>
                    <a:gd name="T10" fmla="*/ 1 w 39"/>
                    <a:gd name="T11" fmla="*/ 1 h 83"/>
                    <a:gd name="T12" fmla="*/ 1 w 39"/>
                    <a:gd name="T13" fmla="*/ 1 h 83"/>
                    <a:gd name="T14" fmla="*/ 1 w 39"/>
                    <a:gd name="T15" fmla="*/ 1 h 83"/>
                    <a:gd name="T16" fmla="*/ 1 w 39"/>
                    <a:gd name="T17" fmla="*/ 0 h 83"/>
                    <a:gd name="T18" fmla="*/ 1 w 39"/>
                    <a:gd name="T19" fmla="*/ 0 h 83"/>
                    <a:gd name="T20" fmla="*/ 0 w 39"/>
                    <a:gd name="T21" fmla="*/ 0 h 83"/>
                    <a:gd name="T22" fmla="*/ 0 w 39"/>
                    <a:gd name="T23" fmla="*/ 0 h 83"/>
                    <a:gd name="T24" fmla="*/ 0 w 39"/>
                    <a:gd name="T25" fmla="*/ 0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83">
                      <a:moveTo>
                        <a:pt x="35" y="83"/>
                      </a:moveTo>
                      <a:lnTo>
                        <a:pt x="38" y="72"/>
                      </a:lnTo>
                      <a:lnTo>
                        <a:pt x="39" y="62"/>
                      </a:lnTo>
                      <a:lnTo>
                        <a:pt x="39" y="51"/>
                      </a:lnTo>
                      <a:lnTo>
                        <a:pt x="38" y="41"/>
                      </a:lnTo>
                      <a:lnTo>
                        <a:pt x="37" y="33"/>
                      </a:lnTo>
                      <a:lnTo>
                        <a:pt x="34" y="24"/>
                      </a:lnTo>
                      <a:lnTo>
                        <a:pt x="31" y="17"/>
                      </a:lnTo>
                      <a:lnTo>
                        <a:pt x="26" y="12"/>
                      </a:lnTo>
                      <a:lnTo>
                        <a:pt x="20" y="6"/>
                      </a:lnTo>
                      <a:lnTo>
                        <a:pt x="14" y="3"/>
                      </a:lnTo>
                      <a:lnTo>
                        <a:pt x="8" y="1"/>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49" name="Line 193"/>
                <p:cNvSpPr>
                  <a:spLocks noChangeShapeType="1"/>
                </p:cNvSpPr>
                <p:nvPr/>
              </p:nvSpPr>
              <p:spPr bwMode="auto">
                <a:xfrm flipH="1">
                  <a:off x="2149" y="904"/>
                  <a:ext cx="2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50" name="Line 194"/>
                <p:cNvSpPr>
                  <a:spLocks noChangeShapeType="1"/>
                </p:cNvSpPr>
                <p:nvPr/>
              </p:nvSpPr>
              <p:spPr bwMode="auto">
                <a:xfrm flipH="1">
                  <a:off x="2206" y="825"/>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051" name="Freeform 195"/>
                <p:cNvSpPr>
                  <a:spLocks/>
                </p:cNvSpPr>
                <p:nvPr/>
              </p:nvSpPr>
              <p:spPr bwMode="auto">
                <a:xfrm>
                  <a:off x="913" y="2448"/>
                  <a:ext cx="82" cy="151"/>
                </a:xfrm>
                <a:custGeom>
                  <a:avLst/>
                  <a:gdLst>
                    <a:gd name="T0" fmla="*/ 0 w 229"/>
                    <a:gd name="T1" fmla="*/ 19 h 424"/>
                    <a:gd name="T2" fmla="*/ 3 w 229"/>
                    <a:gd name="T3" fmla="*/ 19 h 424"/>
                    <a:gd name="T4" fmla="*/ 3 w 229"/>
                    <a:gd name="T5" fmla="*/ 19 h 424"/>
                    <a:gd name="T6" fmla="*/ 3 w 229"/>
                    <a:gd name="T7" fmla="*/ 19 h 424"/>
                    <a:gd name="T8" fmla="*/ 4 w 229"/>
                    <a:gd name="T9" fmla="*/ 19 h 424"/>
                    <a:gd name="T10" fmla="*/ 4 w 229"/>
                    <a:gd name="T11" fmla="*/ 19 h 424"/>
                    <a:gd name="T12" fmla="*/ 5 w 229"/>
                    <a:gd name="T13" fmla="*/ 19 h 424"/>
                    <a:gd name="T14" fmla="*/ 5 w 229"/>
                    <a:gd name="T15" fmla="*/ 18 h 424"/>
                    <a:gd name="T16" fmla="*/ 5 w 229"/>
                    <a:gd name="T17" fmla="*/ 18 h 424"/>
                    <a:gd name="T18" fmla="*/ 5 w 229"/>
                    <a:gd name="T19" fmla="*/ 17 h 424"/>
                    <a:gd name="T20" fmla="*/ 6 w 229"/>
                    <a:gd name="T21" fmla="*/ 17 h 424"/>
                    <a:gd name="T22" fmla="*/ 6 w 229"/>
                    <a:gd name="T23" fmla="*/ 16 h 424"/>
                    <a:gd name="T24" fmla="*/ 6 w 229"/>
                    <a:gd name="T25" fmla="*/ 16 h 424"/>
                    <a:gd name="T26" fmla="*/ 6 w 229"/>
                    <a:gd name="T27" fmla="*/ 15 h 424"/>
                    <a:gd name="T28" fmla="*/ 10 w 229"/>
                    <a:gd name="T29" fmla="*/ 0 h 424"/>
                    <a:gd name="T30" fmla="*/ 7 w 229"/>
                    <a:gd name="T31" fmla="*/ 0 h 424"/>
                    <a:gd name="T32" fmla="*/ 7 w 229"/>
                    <a:gd name="T33" fmla="*/ 0 h 424"/>
                    <a:gd name="T34" fmla="*/ 6 w 229"/>
                    <a:gd name="T35" fmla="*/ 0 h 424"/>
                    <a:gd name="T36" fmla="*/ 6 w 229"/>
                    <a:gd name="T37" fmla="*/ 0 h 424"/>
                    <a:gd name="T38" fmla="*/ 6 w 229"/>
                    <a:gd name="T39" fmla="*/ 0 h 424"/>
                    <a:gd name="T40" fmla="*/ 5 w 229"/>
                    <a:gd name="T41" fmla="*/ 1 h 424"/>
                    <a:gd name="T42" fmla="*/ 5 w 229"/>
                    <a:gd name="T43" fmla="*/ 1 h 424"/>
                    <a:gd name="T44" fmla="*/ 5 w 229"/>
                    <a:gd name="T45" fmla="*/ 1 h 424"/>
                    <a:gd name="T46" fmla="*/ 4 w 229"/>
                    <a:gd name="T47" fmla="*/ 2 h 424"/>
                    <a:gd name="T48" fmla="*/ 4 w 229"/>
                    <a:gd name="T49" fmla="*/ 2 h 424"/>
                    <a:gd name="T50" fmla="*/ 4 w 229"/>
                    <a:gd name="T51" fmla="*/ 3 h 424"/>
                    <a:gd name="T52" fmla="*/ 4 w 229"/>
                    <a:gd name="T53" fmla="*/ 3 h 424"/>
                    <a:gd name="T54" fmla="*/ 4 w 229"/>
                    <a:gd name="T55" fmla="*/ 4 h 424"/>
                    <a:gd name="T56" fmla="*/ 2 w 229"/>
                    <a:gd name="T57" fmla="*/ 9 h 424"/>
                    <a:gd name="T58" fmla="*/ 2 w 229"/>
                    <a:gd name="T59" fmla="*/ 10 h 424"/>
                    <a:gd name="T60" fmla="*/ 2 w 229"/>
                    <a:gd name="T61" fmla="*/ 10 h 424"/>
                    <a:gd name="T62" fmla="*/ 2 w 229"/>
                    <a:gd name="T63" fmla="*/ 11 h 424"/>
                    <a:gd name="T64" fmla="*/ 2 w 229"/>
                    <a:gd name="T65" fmla="*/ 11 h 424"/>
                    <a:gd name="T66" fmla="*/ 2 w 229"/>
                    <a:gd name="T67" fmla="*/ 11 h 424"/>
                    <a:gd name="T68" fmla="*/ 2 w 229"/>
                    <a:gd name="T69" fmla="*/ 12 h 424"/>
                    <a:gd name="T70" fmla="*/ 2 w 229"/>
                    <a:gd name="T71" fmla="*/ 12 h 424"/>
                    <a:gd name="T72" fmla="*/ 3 w 229"/>
                    <a:gd name="T73" fmla="*/ 12 h 424"/>
                    <a:gd name="T74" fmla="*/ 3 w 229"/>
                    <a:gd name="T75" fmla="*/ 12 h 424"/>
                    <a:gd name="T76" fmla="*/ 3 w 229"/>
                    <a:gd name="T77" fmla="*/ 13 h 424"/>
                    <a:gd name="T78" fmla="*/ 3 w 229"/>
                    <a:gd name="T79" fmla="*/ 13 h 424"/>
                    <a:gd name="T80" fmla="*/ 4 w 229"/>
                    <a:gd name="T81" fmla="*/ 13 h 424"/>
                    <a:gd name="T82" fmla="*/ 7 w 229"/>
                    <a:gd name="T83" fmla="*/ 13 h 4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29" h="424">
                      <a:moveTo>
                        <a:pt x="0" y="424"/>
                      </a:moveTo>
                      <a:lnTo>
                        <a:pt x="57" y="424"/>
                      </a:lnTo>
                      <a:lnTo>
                        <a:pt x="66" y="423"/>
                      </a:lnTo>
                      <a:lnTo>
                        <a:pt x="73" y="421"/>
                      </a:lnTo>
                      <a:lnTo>
                        <a:pt x="82" y="418"/>
                      </a:lnTo>
                      <a:lnTo>
                        <a:pt x="89" y="414"/>
                      </a:lnTo>
                      <a:lnTo>
                        <a:pt x="98" y="407"/>
                      </a:lnTo>
                      <a:lnTo>
                        <a:pt x="105" y="400"/>
                      </a:lnTo>
                      <a:lnTo>
                        <a:pt x="113" y="393"/>
                      </a:lnTo>
                      <a:lnTo>
                        <a:pt x="119" y="383"/>
                      </a:lnTo>
                      <a:lnTo>
                        <a:pt x="124" y="373"/>
                      </a:lnTo>
                      <a:lnTo>
                        <a:pt x="129" y="363"/>
                      </a:lnTo>
                      <a:lnTo>
                        <a:pt x="134" y="353"/>
                      </a:lnTo>
                      <a:lnTo>
                        <a:pt x="138" y="342"/>
                      </a:lnTo>
                      <a:lnTo>
                        <a:pt x="229" y="0"/>
                      </a:lnTo>
                      <a:lnTo>
                        <a:pt x="155" y="0"/>
                      </a:lnTo>
                      <a:lnTo>
                        <a:pt x="148" y="1"/>
                      </a:lnTo>
                      <a:lnTo>
                        <a:pt x="139" y="4"/>
                      </a:lnTo>
                      <a:lnTo>
                        <a:pt x="131" y="7"/>
                      </a:lnTo>
                      <a:lnTo>
                        <a:pt x="123" y="12"/>
                      </a:lnTo>
                      <a:lnTo>
                        <a:pt x="115" y="17"/>
                      </a:lnTo>
                      <a:lnTo>
                        <a:pt x="107" y="25"/>
                      </a:lnTo>
                      <a:lnTo>
                        <a:pt x="101" y="33"/>
                      </a:lnTo>
                      <a:lnTo>
                        <a:pt x="93" y="42"/>
                      </a:lnTo>
                      <a:lnTo>
                        <a:pt x="88" y="51"/>
                      </a:lnTo>
                      <a:lnTo>
                        <a:pt x="83" y="62"/>
                      </a:lnTo>
                      <a:lnTo>
                        <a:pt x="79" y="72"/>
                      </a:lnTo>
                      <a:lnTo>
                        <a:pt x="75" y="83"/>
                      </a:lnTo>
                      <a:lnTo>
                        <a:pt x="44" y="201"/>
                      </a:lnTo>
                      <a:lnTo>
                        <a:pt x="42" y="211"/>
                      </a:lnTo>
                      <a:lnTo>
                        <a:pt x="39" y="222"/>
                      </a:lnTo>
                      <a:lnTo>
                        <a:pt x="39" y="232"/>
                      </a:lnTo>
                      <a:lnTo>
                        <a:pt x="40" y="242"/>
                      </a:lnTo>
                      <a:lnTo>
                        <a:pt x="43" y="251"/>
                      </a:lnTo>
                      <a:lnTo>
                        <a:pt x="45" y="259"/>
                      </a:lnTo>
                      <a:lnTo>
                        <a:pt x="49" y="266"/>
                      </a:lnTo>
                      <a:lnTo>
                        <a:pt x="53" y="272"/>
                      </a:lnTo>
                      <a:lnTo>
                        <a:pt x="58" y="277"/>
                      </a:lnTo>
                      <a:lnTo>
                        <a:pt x="65" y="280"/>
                      </a:lnTo>
                      <a:lnTo>
                        <a:pt x="72" y="282"/>
                      </a:lnTo>
                      <a:lnTo>
                        <a:pt x="79" y="283"/>
                      </a:lnTo>
                      <a:lnTo>
                        <a:pt x="153" y="2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52" name="Freeform 196"/>
                <p:cNvSpPr>
                  <a:spLocks/>
                </p:cNvSpPr>
                <p:nvPr/>
              </p:nvSpPr>
              <p:spPr bwMode="auto">
                <a:xfrm>
                  <a:off x="955" y="1274"/>
                  <a:ext cx="82" cy="149"/>
                </a:xfrm>
                <a:custGeom>
                  <a:avLst/>
                  <a:gdLst>
                    <a:gd name="T0" fmla="*/ 0 w 229"/>
                    <a:gd name="T1" fmla="*/ 18 h 424"/>
                    <a:gd name="T2" fmla="*/ 3 w 229"/>
                    <a:gd name="T3" fmla="*/ 18 h 424"/>
                    <a:gd name="T4" fmla="*/ 3 w 229"/>
                    <a:gd name="T5" fmla="*/ 18 h 424"/>
                    <a:gd name="T6" fmla="*/ 3 w 229"/>
                    <a:gd name="T7" fmla="*/ 18 h 424"/>
                    <a:gd name="T8" fmla="*/ 4 w 229"/>
                    <a:gd name="T9" fmla="*/ 18 h 424"/>
                    <a:gd name="T10" fmla="*/ 4 w 229"/>
                    <a:gd name="T11" fmla="*/ 18 h 424"/>
                    <a:gd name="T12" fmla="*/ 5 w 229"/>
                    <a:gd name="T13" fmla="*/ 18 h 424"/>
                    <a:gd name="T14" fmla="*/ 5 w 229"/>
                    <a:gd name="T15" fmla="*/ 17 h 424"/>
                    <a:gd name="T16" fmla="*/ 5 w 229"/>
                    <a:gd name="T17" fmla="*/ 17 h 424"/>
                    <a:gd name="T18" fmla="*/ 5 w 229"/>
                    <a:gd name="T19" fmla="*/ 17 h 424"/>
                    <a:gd name="T20" fmla="*/ 6 w 229"/>
                    <a:gd name="T21" fmla="*/ 16 h 424"/>
                    <a:gd name="T22" fmla="*/ 6 w 229"/>
                    <a:gd name="T23" fmla="*/ 16 h 424"/>
                    <a:gd name="T24" fmla="*/ 6 w 229"/>
                    <a:gd name="T25" fmla="*/ 15 h 424"/>
                    <a:gd name="T26" fmla="*/ 6 w 229"/>
                    <a:gd name="T27" fmla="*/ 15 h 424"/>
                    <a:gd name="T28" fmla="*/ 10 w 229"/>
                    <a:gd name="T29" fmla="*/ 0 h 424"/>
                    <a:gd name="T30" fmla="*/ 7 w 229"/>
                    <a:gd name="T31" fmla="*/ 0 h 424"/>
                    <a:gd name="T32" fmla="*/ 7 w 229"/>
                    <a:gd name="T33" fmla="*/ 0 h 424"/>
                    <a:gd name="T34" fmla="*/ 6 w 229"/>
                    <a:gd name="T35" fmla="*/ 0 h 424"/>
                    <a:gd name="T36" fmla="*/ 6 w 229"/>
                    <a:gd name="T37" fmla="*/ 0 h 424"/>
                    <a:gd name="T38" fmla="*/ 6 w 229"/>
                    <a:gd name="T39" fmla="*/ 0 h 424"/>
                    <a:gd name="T40" fmla="*/ 5 w 229"/>
                    <a:gd name="T41" fmla="*/ 1 h 424"/>
                    <a:gd name="T42" fmla="*/ 5 w 229"/>
                    <a:gd name="T43" fmla="*/ 1 h 424"/>
                    <a:gd name="T44" fmla="*/ 5 w 229"/>
                    <a:gd name="T45" fmla="*/ 1 h 424"/>
                    <a:gd name="T46" fmla="*/ 4 w 229"/>
                    <a:gd name="T47" fmla="*/ 2 h 424"/>
                    <a:gd name="T48" fmla="*/ 4 w 229"/>
                    <a:gd name="T49" fmla="*/ 2 h 424"/>
                    <a:gd name="T50" fmla="*/ 4 w 229"/>
                    <a:gd name="T51" fmla="*/ 2 h 424"/>
                    <a:gd name="T52" fmla="*/ 4 w 229"/>
                    <a:gd name="T53" fmla="*/ 3 h 424"/>
                    <a:gd name="T54" fmla="*/ 4 w 229"/>
                    <a:gd name="T55" fmla="*/ 4 h 424"/>
                    <a:gd name="T56" fmla="*/ 2 w 229"/>
                    <a:gd name="T57" fmla="*/ 9 h 424"/>
                    <a:gd name="T58" fmla="*/ 2 w 229"/>
                    <a:gd name="T59" fmla="*/ 9 h 424"/>
                    <a:gd name="T60" fmla="*/ 2 w 229"/>
                    <a:gd name="T61" fmla="*/ 9 h 424"/>
                    <a:gd name="T62" fmla="*/ 2 w 229"/>
                    <a:gd name="T63" fmla="*/ 10 h 424"/>
                    <a:gd name="T64" fmla="*/ 2 w 229"/>
                    <a:gd name="T65" fmla="*/ 11 h 424"/>
                    <a:gd name="T66" fmla="*/ 2 w 229"/>
                    <a:gd name="T67" fmla="*/ 11 h 424"/>
                    <a:gd name="T68" fmla="*/ 2 w 229"/>
                    <a:gd name="T69" fmla="*/ 11 h 424"/>
                    <a:gd name="T70" fmla="*/ 2 w 229"/>
                    <a:gd name="T71" fmla="*/ 12 h 424"/>
                    <a:gd name="T72" fmla="*/ 3 w 229"/>
                    <a:gd name="T73" fmla="*/ 12 h 424"/>
                    <a:gd name="T74" fmla="*/ 3 w 229"/>
                    <a:gd name="T75" fmla="*/ 12 h 424"/>
                    <a:gd name="T76" fmla="*/ 3 w 229"/>
                    <a:gd name="T77" fmla="*/ 12 h 424"/>
                    <a:gd name="T78" fmla="*/ 3 w 229"/>
                    <a:gd name="T79" fmla="*/ 12 h 424"/>
                    <a:gd name="T80" fmla="*/ 4 w 229"/>
                    <a:gd name="T81" fmla="*/ 12 h 424"/>
                    <a:gd name="T82" fmla="*/ 7 w 229"/>
                    <a:gd name="T83" fmla="*/ 12 h 4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29" h="424">
                      <a:moveTo>
                        <a:pt x="0" y="424"/>
                      </a:moveTo>
                      <a:lnTo>
                        <a:pt x="58" y="424"/>
                      </a:lnTo>
                      <a:lnTo>
                        <a:pt x="66" y="423"/>
                      </a:lnTo>
                      <a:lnTo>
                        <a:pt x="74" y="420"/>
                      </a:lnTo>
                      <a:lnTo>
                        <a:pt x="82" y="417"/>
                      </a:lnTo>
                      <a:lnTo>
                        <a:pt x="90" y="412"/>
                      </a:lnTo>
                      <a:lnTo>
                        <a:pt x="97" y="407"/>
                      </a:lnTo>
                      <a:lnTo>
                        <a:pt x="105" y="399"/>
                      </a:lnTo>
                      <a:lnTo>
                        <a:pt x="112" y="391"/>
                      </a:lnTo>
                      <a:lnTo>
                        <a:pt x="119" y="382"/>
                      </a:lnTo>
                      <a:lnTo>
                        <a:pt x="125" y="373"/>
                      </a:lnTo>
                      <a:lnTo>
                        <a:pt x="130" y="362"/>
                      </a:lnTo>
                      <a:lnTo>
                        <a:pt x="135" y="351"/>
                      </a:lnTo>
                      <a:lnTo>
                        <a:pt x="138" y="341"/>
                      </a:lnTo>
                      <a:lnTo>
                        <a:pt x="229" y="0"/>
                      </a:lnTo>
                      <a:lnTo>
                        <a:pt x="155" y="0"/>
                      </a:lnTo>
                      <a:lnTo>
                        <a:pt x="147" y="1"/>
                      </a:lnTo>
                      <a:lnTo>
                        <a:pt x="139" y="3"/>
                      </a:lnTo>
                      <a:lnTo>
                        <a:pt x="131" y="6"/>
                      </a:lnTo>
                      <a:lnTo>
                        <a:pt x="123" y="10"/>
                      </a:lnTo>
                      <a:lnTo>
                        <a:pt x="115" y="17"/>
                      </a:lnTo>
                      <a:lnTo>
                        <a:pt x="108" y="24"/>
                      </a:lnTo>
                      <a:lnTo>
                        <a:pt x="101" y="31"/>
                      </a:lnTo>
                      <a:lnTo>
                        <a:pt x="94" y="41"/>
                      </a:lnTo>
                      <a:lnTo>
                        <a:pt x="88" y="50"/>
                      </a:lnTo>
                      <a:lnTo>
                        <a:pt x="83" y="61"/>
                      </a:lnTo>
                      <a:lnTo>
                        <a:pt x="78" y="72"/>
                      </a:lnTo>
                      <a:lnTo>
                        <a:pt x="75" y="82"/>
                      </a:lnTo>
                      <a:lnTo>
                        <a:pt x="43" y="200"/>
                      </a:lnTo>
                      <a:lnTo>
                        <a:pt x="41" y="211"/>
                      </a:lnTo>
                      <a:lnTo>
                        <a:pt x="40" y="221"/>
                      </a:lnTo>
                      <a:lnTo>
                        <a:pt x="39" y="232"/>
                      </a:lnTo>
                      <a:lnTo>
                        <a:pt x="40" y="241"/>
                      </a:lnTo>
                      <a:lnTo>
                        <a:pt x="42" y="250"/>
                      </a:lnTo>
                      <a:lnTo>
                        <a:pt x="45" y="258"/>
                      </a:lnTo>
                      <a:lnTo>
                        <a:pt x="49" y="265"/>
                      </a:lnTo>
                      <a:lnTo>
                        <a:pt x="53" y="271"/>
                      </a:lnTo>
                      <a:lnTo>
                        <a:pt x="59" y="276"/>
                      </a:lnTo>
                      <a:lnTo>
                        <a:pt x="66" y="279"/>
                      </a:lnTo>
                      <a:lnTo>
                        <a:pt x="72" y="282"/>
                      </a:lnTo>
                      <a:lnTo>
                        <a:pt x="79" y="283"/>
                      </a:lnTo>
                      <a:lnTo>
                        <a:pt x="154" y="2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053" name="Line 197"/>
                <p:cNvSpPr>
                  <a:spLocks noChangeShapeType="1"/>
                </p:cNvSpPr>
                <p:nvPr/>
              </p:nvSpPr>
              <p:spPr bwMode="auto">
                <a:xfrm flipH="1">
                  <a:off x="1067" y="1222"/>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grpSp>
      <p:grpSp>
        <p:nvGrpSpPr>
          <p:cNvPr id="407750" name="Group 198"/>
          <p:cNvGrpSpPr>
            <a:grpSpLocks/>
          </p:cNvGrpSpPr>
          <p:nvPr/>
        </p:nvGrpSpPr>
        <p:grpSpPr bwMode="auto">
          <a:xfrm>
            <a:off x="4371975" y="1601788"/>
            <a:ext cx="3252788" cy="1893887"/>
            <a:chOff x="1746" y="1024"/>
            <a:chExt cx="2049" cy="1193"/>
          </a:xfrm>
        </p:grpSpPr>
        <p:sp>
          <p:nvSpPr>
            <p:cNvPr id="125989" name="Line 199"/>
            <p:cNvSpPr>
              <a:spLocks noChangeShapeType="1"/>
            </p:cNvSpPr>
            <p:nvPr/>
          </p:nvSpPr>
          <p:spPr bwMode="auto">
            <a:xfrm>
              <a:off x="2927" y="1711"/>
              <a:ext cx="868" cy="50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90" name="Line 200"/>
            <p:cNvSpPr>
              <a:spLocks noChangeShapeType="1"/>
            </p:cNvSpPr>
            <p:nvPr/>
          </p:nvSpPr>
          <p:spPr bwMode="auto">
            <a:xfrm>
              <a:off x="1746" y="1024"/>
              <a:ext cx="1181" cy="68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91" name="Freeform 201"/>
            <p:cNvSpPr>
              <a:spLocks/>
            </p:cNvSpPr>
            <p:nvPr/>
          </p:nvSpPr>
          <p:spPr bwMode="auto">
            <a:xfrm>
              <a:off x="2788" y="1746"/>
              <a:ext cx="64" cy="149"/>
            </a:xfrm>
            <a:custGeom>
              <a:avLst/>
              <a:gdLst>
                <a:gd name="T0" fmla="*/ 8 w 187"/>
                <a:gd name="T1" fmla="*/ 0 h 424"/>
                <a:gd name="T2" fmla="*/ 3 w 187"/>
                <a:gd name="T3" fmla="*/ 18 h 424"/>
                <a:gd name="T4" fmla="*/ 0 w 187"/>
                <a:gd name="T5" fmla="*/ 18 h 424"/>
                <a:gd name="T6" fmla="*/ 0 60000 65536"/>
                <a:gd name="T7" fmla="*/ 0 60000 65536"/>
                <a:gd name="T8" fmla="*/ 0 60000 65536"/>
              </a:gdLst>
              <a:ahLst/>
              <a:cxnLst>
                <a:cxn ang="T6">
                  <a:pos x="T0" y="T1"/>
                </a:cxn>
                <a:cxn ang="T7">
                  <a:pos x="T2" y="T3"/>
                </a:cxn>
                <a:cxn ang="T8">
                  <a:pos x="T4" y="T5"/>
                </a:cxn>
              </a:cxnLst>
              <a:rect l="0" t="0" r="r" b="b"/>
              <a:pathLst>
                <a:path w="187" h="424">
                  <a:moveTo>
                    <a:pt x="187" y="0"/>
                  </a:moveTo>
                  <a:lnTo>
                    <a:pt x="74" y="424"/>
                  </a:lnTo>
                  <a:lnTo>
                    <a:pt x="0" y="4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992" name="Freeform 202"/>
            <p:cNvSpPr>
              <a:spLocks/>
            </p:cNvSpPr>
            <p:nvPr/>
          </p:nvSpPr>
          <p:spPr bwMode="auto">
            <a:xfrm>
              <a:off x="2773" y="1865"/>
              <a:ext cx="15" cy="30"/>
            </a:xfrm>
            <a:custGeom>
              <a:avLst/>
              <a:gdLst>
                <a:gd name="T0" fmla="*/ 0 w 41"/>
                <a:gd name="T1" fmla="*/ 0 h 83"/>
                <a:gd name="T2" fmla="*/ 0 w 41"/>
                <a:gd name="T3" fmla="*/ 0 h 83"/>
                <a:gd name="T4" fmla="*/ 0 w 41"/>
                <a:gd name="T5" fmla="*/ 1 h 83"/>
                <a:gd name="T6" fmla="*/ 0 w 41"/>
                <a:gd name="T7" fmla="*/ 1 h 83"/>
                <a:gd name="T8" fmla="*/ 0 w 41"/>
                <a:gd name="T9" fmla="*/ 2 h 83"/>
                <a:gd name="T10" fmla="*/ 0 w 41"/>
                <a:gd name="T11" fmla="*/ 3 h 83"/>
                <a:gd name="T12" fmla="*/ 0 w 41"/>
                <a:gd name="T13" fmla="*/ 3 h 83"/>
                <a:gd name="T14" fmla="*/ 0 w 41"/>
                <a:gd name="T15" fmla="*/ 3 h 83"/>
                <a:gd name="T16" fmla="*/ 1 w 41"/>
                <a:gd name="T17" fmla="*/ 3 h 83"/>
                <a:gd name="T18" fmla="*/ 1 w 41"/>
                <a:gd name="T19" fmla="*/ 4 h 83"/>
                <a:gd name="T20" fmla="*/ 1 w 41"/>
                <a:gd name="T21" fmla="*/ 4 h 83"/>
                <a:gd name="T22" fmla="*/ 1 w 41"/>
                <a:gd name="T23" fmla="*/ 4 h 83"/>
                <a:gd name="T24" fmla="*/ 2 w 41"/>
                <a:gd name="T25" fmla="*/ 4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1" h="83">
                  <a:moveTo>
                    <a:pt x="5" y="0"/>
                  </a:moveTo>
                  <a:lnTo>
                    <a:pt x="2" y="11"/>
                  </a:lnTo>
                  <a:lnTo>
                    <a:pt x="1" y="21"/>
                  </a:lnTo>
                  <a:lnTo>
                    <a:pt x="0" y="32"/>
                  </a:lnTo>
                  <a:lnTo>
                    <a:pt x="1" y="42"/>
                  </a:lnTo>
                  <a:lnTo>
                    <a:pt x="3" y="50"/>
                  </a:lnTo>
                  <a:lnTo>
                    <a:pt x="6" y="59"/>
                  </a:lnTo>
                  <a:lnTo>
                    <a:pt x="10" y="65"/>
                  </a:lnTo>
                  <a:lnTo>
                    <a:pt x="14" y="71"/>
                  </a:lnTo>
                  <a:lnTo>
                    <a:pt x="20" y="77"/>
                  </a:lnTo>
                  <a:lnTo>
                    <a:pt x="26" y="80"/>
                  </a:lnTo>
                  <a:lnTo>
                    <a:pt x="33" y="82"/>
                  </a:lnTo>
                  <a:lnTo>
                    <a:pt x="41"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993" name="Line 203"/>
            <p:cNvSpPr>
              <a:spLocks noChangeShapeType="1"/>
            </p:cNvSpPr>
            <p:nvPr/>
          </p:nvSpPr>
          <p:spPr bwMode="auto">
            <a:xfrm flipV="1">
              <a:off x="2776" y="1825"/>
              <a:ext cx="9" cy="4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94" name="Freeform 204"/>
            <p:cNvSpPr>
              <a:spLocks/>
            </p:cNvSpPr>
            <p:nvPr/>
          </p:nvSpPr>
          <p:spPr bwMode="auto">
            <a:xfrm>
              <a:off x="2785" y="1795"/>
              <a:ext cx="28" cy="30"/>
            </a:xfrm>
            <a:custGeom>
              <a:avLst/>
              <a:gdLst>
                <a:gd name="T0" fmla="*/ 4 w 80"/>
                <a:gd name="T1" fmla="*/ 0 h 83"/>
                <a:gd name="T2" fmla="*/ 3 w 80"/>
                <a:gd name="T3" fmla="*/ 0 h 83"/>
                <a:gd name="T4" fmla="*/ 3 w 80"/>
                <a:gd name="T5" fmla="*/ 0 h 83"/>
                <a:gd name="T6" fmla="*/ 2 w 80"/>
                <a:gd name="T7" fmla="*/ 0 h 83"/>
                <a:gd name="T8" fmla="*/ 2 w 80"/>
                <a:gd name="T9" fmla="*/ 0 h 83"/>
                <a:gd name="T10" fmla="*/ 2 w 80"/>
                <a:gd name="T11" fmla="*/ 1 h 83"/>
                <a:gd name="T12" fmla="*/ 1 w 80"/>
                <a:gd name="T13" fmla="*/ 1 h 83"/>
                <a:gd name="T14" fmla="*/ 1 w 80"/>
                <a:gd name="T15" fmla="*/ 1 h 83"/>
                <a:gd name="T16" fmla="*/ 1 w 80"/>
                <a:gd name="T17" fmla="*/ 2 h 83"/>
                <a:gd name="T18" fmla="*/ 1 w 80"/>
                <a:gd name="T19" fmla="*/ 3 h 83"/>
                <a:gd name="T20" fmla="*/ 0 w 80"/>
                <a:gd name="T21" fmla="*/ 3 h 83"/>
                <a:gd name="T22" fmla="*/ 0 w 80"/>
                <a:gd name="T23" fmla="*/ 3 h 83"/>
                <a:gd name="T24" fmla="*/ 0 w 80"/>
                <a:gd name="T25" fmla="*/ 4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0" h="83">
                  <a:moveTo>
                    <a:pt x="80" y="0"/>
                  </a:moveTo>
                  <a:lnTo>
                    <a:pt x="72" y="1"/>
                  </a:lnTo>
                  <a:lnTo>
                    <a:pt x="64" y="3"/>
                  </a:lnTo>
                  <a:lnTo>
                    <a:pt x="57" y="6"/>
                  </a:lnTo>
                  <a:lnTo>
                    <a:pt x="48" y="11"/>
                  </a:lnTo>
                  <a:lnTo>
                    <a:pt x="41" y="17"/>
                  </a:lnTo>
                  <a:lnTo>
                    <a:pt x="33" y="24"/>
                  </a:lnTo>
                  <a:lnTo>
                    <a:pt x="26" y="32"/>
                  </a:lnTo>
                  <a:lnTo>
                    <a:pt x="19" y="41"/>
                  </a:lnTo>
                  <a:lnTo>
                    <a:pt x="13" y="51"/>
                  </a:lnTo>
                  <a:lnTo>
                    <a:pt x="8" y="61"/>
                  </a:lnTo>
                  <a:lnTo>
                    <a:pt x="4" y="72"/>
                  </a:lnTo>
                  <a:lnTo>
                    <a:pt x="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995" name="Line 205"/>
            <p:cNvSpPr>
              <a:spLocks noChangeShapeType="1"/>
            </p:cNvSpPr>
            <p:nvPr/>
          </p:nvSpPr>
          <p:spPr bwMode="auto">
            <a:xfrm>
              <a:off x="2813" y="1795"/>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96" name="Line 206"/>
            <p:cNvSpPr>
              <a:spLocks noChangeShapeType="1"/>
            </p:cNvSpPr>
            <p:nvPr/>
          </p:nvSpPr>
          <p:spPr bwMode="auto">
            <a:xfrm flipH="1">
              <a:off x="2870" y="1743"/>
              <a:ext cx="15" cy="3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7759" name="Group 207"/>
          <p:cNvGrpSpPr>
            <a:grpSpLocks/>
          </p:cNvGrpSpPr>
          <p:nvPr/>
        </p:nvGrpSpPr>
        <p:grpSpPr bwMode="auto">
          <a:xfrm>
            <a:off x="4635500" y="1881188"/>
            <a:ext cx="215900" cy="138112"/>
            <a:chOff x="1912" y="1200"/>
            <a:chExt cx="136" cy="87"/>
          </a:xfrm>
        </p:grpSpPr>
        <p:sp>
          <p:nvSpPr>
            <p:cNvPr id="125987" name="Line 208"/>
            <p:cNvSpPr>
              <a:spLocks noChangeShapeType="1"/>
            </p:cNvSpPr>
            <p:nvPr/>
          </p:nvSpPr>
          <p:spPr bwMode="auto">
            <a:xfrm>
              <a:off x="1912" y="1237"/>
              <a:ext cx="87" cy="5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88" name="Line 209"/>
            <p:cNvSpPr>
              <a:spLocks noChangeShapeType="1"/>
            </p:cNvSpPr>
            <p:nvPr/>
          </p:nvSpPr>
          <p:spPr bwMode="auto">
            <a:xfrm flipV="1">
              <a:off x="1999" y="1200"/>
              <a:ext cx="49" cy="8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7762" name="Group 210"/>
          <p:cNvGrpSpPr>
            <a:grpSpLocks/>
          </p:cNvGrpSpPr>
          <p:nvPr/>
        </p:nvGrpSpPr>
        <p:grpSpPr bwMode="auto">
          <a:xfrm>
            <a:off x="3295650" y="1920875"/>
            <a:ext cx="1193800" cy="330200"/>
            <a:chOff x="1068" y="1225"/>
            <a:chExt cx="752" cy="208"/>
          </a:xfrm>
        </p:grpSpPr>
        <p:sp>
          <p:nvSpPr>
            <p:cNvPr id="125982" name="Line 211"/>
            <p:cNvSpPr>
              <a:spLocks noChangeShapeType="1"/>
            </p:cNvSpPr>
            <p:nvPr/>
          </p:nvSpPr>
          <p:spPr bwMode="auto">
            <a:xfrm>
              <a:off x="1068" y="1433"/>
              <a:ext cx="730"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83" name="Line 212"/>
            <p:cNvSpPr>
              <a:spLocks noChangeShapeType="1"/>
            </p:cNvSpPr>
            <p:nvPr/>
          </p:nvSpPr>
          <p:spPr bwMode="auto">
            <a:xfrm flipV="1">
              <a:off x="1713" y="1259"/>
              <a:ext cx="30" cy="11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84" name="Freeform 213"/>
            <p:cNvSpPr>
              <a:spLocks/>
            </p:cNvSpPr>
            <p:nvPr/>
          </p:nvSpPr>
          <p:spPr bwMode="auto">
            <a:xfrm>
              <a:off x="1743" y="1227"/>
              <a:ext cx="32" cy="32"/>
            </a:xfrm>
            <a:custGeom>
              <a:avLst/>
              <a:gdLst>
                <a:gd name="T0" fmla="*/ 4 w 91"/>
                <a:gd name="T1" fmla="*/ 0 h 93"/>
                <a:gd name="T2" fmla="*/ 4 w 91"/>
                <a:gd name="T3" fmla="*/ 0 h 93"/>
                <a:gd name="T4" fmla="*/ 3 w 91"/>
                <a:gd name="T5" fmla="*/ 0 h 93"/>
                <a:gd name="T6" fmla="*/ 3 w 91"/>
                <a:gd name="T7" fmla="*/ 0 h 93"/>
                <a:gd name="T8" fmla="*/ 2 w 91"/>
                <a:gd name="T9" fmla="*/ 0 h 93"/>
                <a:gd name="T10" fmla="*/ 2 w 91"/>
                <a:gd name="T11" fmla="*/ 1 h 93"/>
                <a:gd name="T12" fmla="*/ 2 w 91"/>
                <a:gd name="T13" fmla="*/ 1 h 93"/>
                <a:gd name="T14" fmla="*/ 1 w 91"/>
                <a:gd name="T15" fmla="*/ 1 h 93"/>
                <a:gd name="T16" fmla="*/ 1 w 91"/>
                <a:gd name="T17" fmla="*/ 2 h 93"/>
                <a:gd name="T18" fmla="*/ 1 w 91"/>
                <a:gd name="T19" fmla="*/ 2 h 93"/>
                <a:gd name="T20" fmla="*/ 1 w 91"/>
                <a:gd name="T21" fmla="*/ 2 h 93"/>
                <a:gd name="T22" fmla="*/ 0 w 91"/>
                <a:gd name="T23" fmla="*/ 3 h 93"/>
                <a:gd name="T24" fmla="*/ 0 w 91"/>
                <a:gd name="T25" fmla="*/ 3 h 93"/>
                <a:gd name="T26" fmla="*/ 0 w 91"/>
                <a:gd name="T27" fmla="*/ 4 h 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1" h="93">
                  <a:moveTo>
                    <a:pt x="91" y="0"/>
                  </a:moveTo>
                  <a:lnTo>
                    <a:pt x="83" y="0"/>
                  </a:lnTo>
                  <a:lnTo>
                    <a:pt x="76" y="2"/>
                  </a:lnTo>
                  <a:lnTo>
                    <a:pt x="66" y="5"/>
                  </a:lnTo>
                  <a:lnTo>
                    <a:pt x="57" y="11"/>
                  </a:lnTo>
                  <a:lnTo>
                    <a:pt x="50" y="16"/>
                  </a:lnTo>
                  <a:lnTo>
                    <a:pt x="42" y="23"/>
                  </a:lnTo>
                  <a:lnTo>
                    <a:pt x="34" y="31"/>
                  </a:lnTo>
                  <a:lnTo>
                    <a:pt x="27" y="40"/>
                  </a:lnTo>
                  <a:lnTo>
                    <a:pt x="19" y="50"/>
                  </a:lnTo>
                  <a:lnTo>
                    <a:pt x="14" y="60"/>
                  </a:lnTo>
                  <a:lnTo>
                    <a:pt x="9" y="71"/>
                  </a:lnTo>
                  <a:lnTo>
                    <a:pt x="3" y="83"/>
                  </a:lnTo>
                  <a:lnTo>
                    <a:pt x="0" y="93"/>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985" name="Line 214"/>
            <p:cNvSpPr>
              <a:spLocks noChangeShapeType="1"/>
            </p:cNvSpPr>
            <p:nvPr/>
          </p:nvSpPr>
          <p:spPr bwMode="auto">
            <a:xfrm>
              <a:off x="1728" y="1277"/>
              <a:ext cx="35"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86" name="Line 215"/>
            <p:cNvSpPr>
              <a:spLocks noChangeShapeType="1"/>
            </p:cNvSpPr>
            <p:nvPr/>
          </p:nvSpPr>
          <p:spPr bwMode="auto">
            <a:xfrm flipH="1">
              <a:off x="1805" y="1225"/>
              <a:ext cx="15" cy="34"/>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7768" name="Line 216"/>
          <p:cNvSpPr>
            <a:spLocks noChangeShapeType="1"/>
          </p:cNvSpPr>
          <p:nvPr/>
        </p:nvSpPr>
        <p:spPr bwMode="auto">
          <a:xfrm>
            <a:off x="4454525" y="2251075"/>
            <a:ext cx="0" cy="255270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7769" name="Group 217"/>
          <p:cNvGrpSpPr>
            <a:grpSpLocks/>
          </p:cNvGrpSpPr>
          <p:nvPr/>
        </p:nvGrpSpPr>
        <p:grpSpPr bwMode="auto">
          <a:xfrm>
            <a:off x="3295650" y="3889375"/>
            <a:ext cx="1358900" cy="914400"/>
            <a:chOff x="1068" y="2465"/>
            <a:chExt cx="856" cy="576"/>
          </a:xfrm>
        </p:grpSpPr>
        <p:sp>
          <p:nvSpPr>
            <p:cNvPr id="125978" name="Line 218"/>
            <p:cNvSpPr>
              <a:spLocks noChangeShapeType="1"/>
            </p:cNvSpPr>
            <p:nvPr/>
          </p:nvSpPr>
          <p:spPr bwMode="auto">
            <a:xfrm>
              <a:off x="1068" y="2465"/>
              <a:ext cx="730" cy="57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79" name="Line 219"/>
            <p:cNvSpPr>
              <a:spLocks noChangeShapeType="1"/>
            </p:cNvSpPr>
            <p:nvPr/>
          </p:nvSpPr>
          <p:spPr bwMode="auto">
            <a:xfrm flipV="1">
              <a:off x="1860" y="2872"/>
              <a:ext cx="32" cy="11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80" name="Freeform 220"/>
            <p:cNvSpPr>
              <a:spLocks/>
            </p:cNvSpPr>
            <p:nvPr/>
          </p:nvSpPr>
          <p:spPr bwMode="auto">
            <a:xfrm>
              <a:off x="1892" y="2838"/>
              <a:ext cx="32" cy="34"/>
            </a:xfrm>
            <a:custGeom>
              <a:avLst/>
              <a:gdLst>
                <a:gd name="T0" fmla="*/ 4 w 91"/>
                <a:gd name="T1" fmla="*/ 0 h 94"/>
                <a:gd name="T2" fmla="*/ 4 w 91"/>
                <a:gd name="T3" fmla="*/ 0 h 94"/>
                <a:gd name="T4" fmla="*/ 3 w 91"/>
                <a:gd name="T5" fmla="*/ 0 h 94"/>
                <a:gd name="T6" fmla="*/ 3 w 91"/>
                <a:gd name="T7" fmla="*/ 0 h 94"/>
                <a:gd name="T8" fmla="*/ 2 w 91"/>
                <a:gd name="T9" fmla="*/ 0 h 94"/>
                <a:gd name="T10" fmla="*/ 2 w 91"/>
                <a:gd name="T11" fmla="*/ 1 h 94"/>
                <a:gd name="T12" fmla="*/ 2 w 91"/>
                <a:gd name="T13" fmla="*/ 1 h 94"/>
                <a:gd name="T14" fmla="*/ 1 w 91"/>
                <a:gd name="T15" fmla="*/ 1 h 94"/>
                <a:gd name="T16" fmla="*/ 1 w 91"/>
                <a:gd name="T17" fmla="*/ 2 h 94"/>
                <a:gd name="T18" fmla="*/ 1 w 91"/>
                <a:gd name="T19" fmla="*/ 3 h 94"/>
                <a:gd name="T20" fmla="*/ 0 w 91"/>
                <a:gd name="T21" fmla="*/ 3 h 94"/>
                <a:gd name="T22" fmla="*/ 0 w 91"/>
                <a:gd name="T23" fmla="*/ 3 h 94"/>
                <a:gd name="T24" fmla="*/ 0 w 91"/>
                <a:gd name="T25" fmla="*/ 4 h 94"/>
                <a:gd name="T26" fmla="*/ 0 w 91"/>
                <a:gd name="T27" fmla="*/ 4 h 9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1" h="94">
                  <a:moveTo>
                    <a:pt x="91" y="0"/>
                  </a:moveTo>
                  <a:lnTo>
                    <a:pt x="82" y="1"/>
                  </a:lnTo>
                  <a:lnTo>
                    <a:pt x="74" y="3"/>
                  </a:lnTo>
                  <a:lnTo>
                    <a:pt x="65" y="6"/>
                  </a:lnTo>
                  <a:lnTo>
                    <a:pt x="57" y="11"/>
                  </a:lnTo>
                  <a:lnTo>
                    <a:pt x="48" y="17"/>
                  </a:lnTo>
                  <a:lnTo>
                    <a:pt x="41" y="24"/>
                  </a:lnTo>
                  <a:lnTo>
                    <a:pt x="33" y="31"/>
                  </a:lnTo>
                  <a:lnTo>
                    <a:pt x="25" y="41"/>
                  </a:lnTo>
                  <a:lnTo>
                    <a:pt x="19" y="50"/>
                  </a:lnTo>
                  <a:lnTo>
                    <a:pt x="12" y="61"/>
                  </a:lnTo>
                  <a:lnTo>
                    <a:pt x="7" y="72"/>
                  </a:lnTo>
                  <a:lnTo>
                    <a:pt x="3" y="83"/>
                  </a:lnTo>
                  <a:lnTo>
                    <a:pt x="0" y="94"/>
                  </a:lnTo>
                </a:path>
              </a:pathLst>
            </a:custGeom>
            <a:noFill/>
            <a:ln w="19050"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981" name="Line 221"/>
            <p:cNvSpPr>
              <a:spLocks noChangeShapeType="1"/>
            </p:cNvSpPr>
            <p:nvPr/>
          </p:nvSpPr>
          <p:spPr bwMode="auto">
            <a:xfrm>
              <a:off x="1875" y="2887"/>
              <a:ext cx="34" cy="0"/>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7774" name="Line 222"/>
          <p:cNvSpPr>
            <a:spLocks noChangeShapeType="1"/>
          </p:cNvSpPr>
          <p:nvPr/>
        </p:nvSpPr>
        <p:spPr bwMode="auto">
          <a:xfrm>
            <a:off x="4454525" y="4803775"/>
            <a:ext cx="2374900" cy="188277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7775" name="Group 223"/>
          <p:cNvGrpSpPr>
            <a:grpSpLocks/>
          </p:cNvGrpSpPr>
          <p:nvPr/>
        </p:nvGrpSpPr>
        <p:grpSpPr bwMode="auto">
          <a:xfrm>
            <a:off x="6297613" y="6143625"/>
            <a:ext cx="225425" cy="122238"/>
            <a:chOff x="2959" y="3885"/>
            <a:chExt cx="142" cy="77"/>
          </a:xfrm>
        </p:grpSpPr>
        <p:sp>
          <p:nvSpPr>
            <p:cNvPr id="125976" name="Line 224"/>
            <p:cNvSpPr>
              <a:spLocks noChangeShapeType="1"/>
            </p:cNvSpPr>
            <p:nvPr/>
          </p:nvSpPr>
          <p:spPr bwMode="auto">
            <a:xfrm flipH="1">
              <a:off x="2959" y="3885"/>
              <a:ext cx="62" cy="77"/>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77" name="Line 225"/>
            <p:cNvSpPr>
              <a:spLocks noChangeShapeType="1"/>
            </p:cNvSpPr>
            <p:nvPr/>
          </p:nvSpPr>
          <p:spPr bwMode="auto">
            <a:xfrm>
              <a:off x="3021" y="3885"/>
              <a:ext cx="80" cy="62"/>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7778" name="Line 226"/>
          <p:cNvSpPr>
            <a:spLocks noChangeShapeType="1"/>
          </p:cNvSpPr>
          <p:nvPr/>
        </p:nvSpPr>
        <p:spPr bwMode="auto">
          <a:xfrm flipH="1">
            <a:off x="6243638" y="4854575"/>
            <a:ext cx="1377950" cy="174466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7779" name="Group 227"/>
          <p:cNvGrpSpPr>
            <a:grpSpLocks/>
          </p:cNvGrpSpPr>
          <p:nvPr/>
        </p:nvGrpSpPr>
        <p:grpSpPr bwMode="auto">
          <a:xfrm>
            <a:off x="6027738" y="4845050"/>
            <a:ext cx="1597025" cy="1897063"/>
            <a:chOff x="2789" y="3066"/>
            <a:chExt cx="1006" cy="1195"/>
          </a:xfrm>
        </p:grpSpPr>
        <p:sp>
          <p:nvSpPr>
            <p:cNvPr id="125969" name="Line 228"/>
            <p:cNvSpPr>
              <a:spLocks noChangeShapeType="1"/>
            </p:cNvSpPr>
            <p:nvPr/>
          </p:nvSpPr>
          <p:spPr bwMode="auto">
            <a:xfrm flipH="1">
              <a:off x="2927" y="3066"/>
              <a:ext cx="868" cy="1099"/>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5970" name="Group 229"/>
            <p:cNvGrpSpPr>
              <a:grpSpLocks/>
            </p:cNvGrpSpPr>
            <p:nvPr/>
          </p:nvGrpSpPr>
          <p:grpSpPr bwMode="auto">
            <a:xfrm>
              <a:off x="2789" y="4110"/>
              <a:ext cx="79" cy="151"/>
              <a:chOff x="2778" y="4096"/>
              <a:chExt cx="79" cy="151"/>
            </a:xfrm>
          </p:grpSpPr>
          <p:sp>
            <p:nvSpPr>
              <p:cNvPr id="125971" name="Freeform 230"/>
              <p:cNvSpPr>
                <a:spLocks/>
              </p:cNvSpPr>
              <p:nvPr/>
            </p:nvSpPr>
            <p:spPr bwMode="auto">
              <a:xfrm>
                <a:off x="2790" y="4096"/>
                <a:ext cx="67" cy="151"/>
              </a:xfrm>
              <a:custGeom>
                <a:avLst/>
                <a:gdLst>
                  <a:gd name="T0" fmla="*/ 9 w 188"/>
                  <a:gd name="T1" fmla="*/ 0 h 424"/>
                  <a:gd name="T2" fmla="*/ 3 w 188"/>
                  <a:gd name="T3" fmla="*/ 19 h 424"/>
                  <a:gd name="T4" fmla="*/ 0 w 188"/>
                  <a:gd name="T5" fmla="*/ 19 h 424"/>
                  <a:gd name="T6" fmla="*/ 0 60000 65536"/>
                  <a:gd name="T7" fmla="*/ 0 60000 65536"/>
                  <a:gd name="T8" fmla="*/ 0 60000 65536"/>
                </a:gdLst>
                <a:ahLst/>
                <a:cxnLst>
                  <a:cxn ang="T6">
                    <a:pos x="T0" y="T1"/>
                  </a:cxn>
                  <a:cxn ang="T7">
                    <a:pos x="T2" y="T3"/>
                  </a:cxn>
                  <a:cxn ang="T8">
                    <a:pos x="T4" y="T5"/>
                  </a:cxn>
                </a:cxnLst>
                <a:rect l="0" t="0" r="r" b="b"/>
                <a:pathLst>
                  <a:path w="188" h="424">
                    <a:moveTo>
                      <a:pt x="188" y="0"/>
                    </a:moveTo>
                    <a:lnTo>
                      <a:pt x="74" y="424"/>
                    </a:lnTo>
                    <a:lnTo>
                      <a:pt x="0" y="42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972" name="Freeform 231"/>
              <p:cNvSpPr>
                <a:spLocks/>
              </p:cNvSpPr>
              <p:nvPr/>
            </p:nvSpPr>
            <p:spPr bwMode="auto">
              <a:xfrm>
                <a:off x="2778" y="4217"/>
                <a:ext cx="12" cy="30"/>
              </a:xfrm>
              <a:custGeom>
                <a:avLst/>
                <a:gdLst>
                  <a:gd name="T0" fmla="*/ 0 w 39"/>
                  <a:gd name="T1" fmla="*/ 0 h 83"/>
                  <a:gd name="T2" fmla="*/ 0 w 39"/>
                  <a:gd name="T3" fmla="*/ 0 h 83"/>
                  <a:gd name="T4" fmla="*/ 0 w 39"/>
                  <a:gd name="T5" fmla="*/ 1 h 83"/>
                  <a:gd name="T6" fmla="*/ 0 w 39"/>
                  <a:gd name="T7" fmla="*/ 1 h 83"/>
                  <a:gd name="T8" fmla="*/ 0 w 39"/>
                  <a:gd name="T9" fmla="*/ 2 h 83"/>
                  <a:gd name="T10" fmla="*/ 0 w 39"/>
                  <a:gd name="T11" fmla="*/ 3 h 83"/>
                  <a:gd name="T12" fmla="*/ 0 w 39"/>
                  <a:gd name="T13" fmla="*/ 3 h 83"/>
                  <a:gd name="T14" fmla="*/ 0 w 39"/>
                  <a:gd name="T15" fmla="*/ 3 h 83"/>
                  <a:gd name="T16" fmla="*/ 0 w 39"/>
                  <a:gd name="T17" fmla="*/ 3 h 83"/>
                  <a:gd name="T18" fmla="*/ 1 w 39"/>
                  <a:gd name="T19" fmla="*/ 4 h 83"/>
                  <a:gd name="T20" fmla="*/ 1 w 39"/>
                  <a:gd name="T21" fmla="*/ 4 h 83"/>
                  <a:gd name="T22" fmla="*/ 1 w 39"/>
                  <a:gd name="T23" fmla="*/ 4 h 83"/>
                  <a:gd name="T24" fmla="*/ 1 w 39"/>
                  <a:gd name="T25" fmla="*/ 4 h 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83">
                    <a:moveTo>
                      <a:pt x="4" y="0"/>
                    </a:moveTo>
                    <a:lnTo>
                      <a:pt x="2" y="11"/>
                    </a:lnTo>
                    <a:lnTo>
                      <a:pt x="0" y="21"/>
                    </a:lnTo>
                    <a:lnTo>
                      <a:pt x="0" y="32"/>
                    </a:lnTo>
                    <a:lnTo>
                      <a:pt x="1" y="41"/>
                    </a:lnTo>
                    <a:lnTo>
                      <a:pt x="3" y="50"/>
                    </a:lnTo>
                    <a:lnTo>
                      <a:pt x="5" y="58"/>
                    </a:lnTo>
                    <a:lnTo>
                      <a:pt x="9" y="66"/>
                    </a:lnTo>
                    <a:lnTo>
                      <a:pt x="14" y="71"/>
                    </a:lnTo>
                    <a:lnTo>
                      <a:pt x="19" y="76"/>
                    </a:lnTo>
                    <a:lnTo>
                      <a:pt x="25" y="80"/>
                    </a:lnTo>
                    <a:lnTo>
                      <a:pt x="33" y="82"/>
                    </a:lnTo>
                    <a:lnTo>
                      <a:pt x="39"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973" name="Line 232"/>
              <p:cNvSpPr>
                <a:spLocks noChangeShapeType="1"/>
              </p:cNvSpPr>
              <p:nvPr/>
            </p:nvSpPr>
            <p:spPr bwMode="auto">
              <a:xfrm flipV="1">
                <a:off x="2778" y="4175"/>
                <a:ext cx="12"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5974" name="Freeform 233"/>
              <p:cNvSpPr>
                <a:spLocks/>
              </p:cNvSpPr>
              <p:nvPr/>
            </p:nvSpPr>
            <p:spPr bwMode="auto">
              <a:xfrm>
                <a:off x="2790" y="4148"/>
                <a:ext cx="28" cy="27"/>
              </a:xfrm>
              <a:custGeom>
                <a:avLst/>
                <a:gdLst>
                  <a:gd name="T0" fmla="*/ 4 w 79"/>
                  <a:gd name="T1" fmla="*/ 0 h 82"/>
                  <a:gd name="T2" fmla="*/ 3 w 79"/>
                  <a:gd name="T3" fmla="*/ 0 h 82"/>
                  <a:gd name="T4" fmla="*/ 3 w 79"/>
                  <a:gd name="T5" fmla="*/ 0 h 82"/>
                  <a:gd name="T6" fmla="*/ 2 w 79"/>
                  <a:gd name="T7" fmla="*/ 0 h 82"/>
                  <a:gd name="T8" fmla="*/ 2 w 79"/>
                  <a:gd name="T9" fmla="*/ 0 h 82"/>
                  <a:gd name="T10" fmla="*/ 2 w 79"/>
                  <a:gd name="T11" fmla="*/ 1 h 82"/>
                  <a:gd name="T12" fmla="*/ 1 w 79"/>
                  <a:gd name="T13" fmla="*/ 1 h 82"/>
                  <a:gd name="T14" fmla="*/ 1 w 79"/>
                  <a:gd name="T15" fmla="*/ 1 h 82"/>
                  <a:gd name="T16" fmla="*/ 1 w 79"/>
                  <a:gd name="T17" fmla="*/ 2 h 82"/>
                  <a:gd name="T18" fmla="*/ 1 w 79"/>
                  <a:gd name="T19" fmla="*/ 2 h 82"/>
                  <a:gd name="T20" fmla="*/ 0 w 79"/>
                  <a:gd name="T21" fmla="*/ 2 h 82"/>
                  <a:gd name="T22" fmla="*/ 0 w 79"/>
                  <a:gd name="T23" fmla="*/ 3 h 82"/>
                  <a:gd name="T24" fmla="*/ 0 w 79"/>
                  <a:gd name="T25" fmla="*/ 3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9" h="82">
                    <a:moveTo>
                      <a:pt x="79" y="0"/>
                    </a:moveTo>
                    <a:lnTo>
                      <a:pt x="72" y="1"/>
                    </a:lnTo>
                    <a:lnTo>
                      <a:pt x="64" y="3"/>
                    </a:lnTo>
                    <a:lnTo>
                      <a:pt x="55" y="6"/>
                    </a:lnTo>
                    <a:lnTo>
                      <a:pt x="48" y="11"/>
                    </a:lnTo>
                    <a:lnTo>
                      <a:pt x="39" y="17"/>
                    </a:lnTo>
                    <a:lnTo>
                      <a:pt x="32" y="24"/>
                    </a:lnTo>
                    <a:lnTo>
                      <a:pt x="25" y="33"/>
                    </a:lnTo>
                    <a:lnTo>
                      <a:pt x="18" y="41"/>
                    </a:lnTo>
                    <a:lnTo>
                      <a:pt x="13" y="51"/>
                    </a:lnTo>
                    <a:lnTo>
                      <a:pt x="7" y="61"/>
                    </a:lnTo>
                    <a:lnTo>
                      <a:pt x="3" y="72"/>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5975" name="Line 234"/>
              <p:cNvSpPr>
                <a:spLocks noChangeShapeType="1"/>
              </p:cNvSpPr>
              <p:nvPr/>
            </p:nvSpPr>
            <p:spPr bwMode="auto">
              <a:xfrm>
                <a:off x="2818" y="4148"/>
                <a:ext cx="2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407787" name="Line 235"/>
          <p:cNvSpPr>
            <a:spLocks noChangeShapeType="1"/>
          </p:cNvSpPr>
          <p:nvPr/>
        </p:nvSpPr>
        <p:spPr bwMode="auto">
          <a:xfrm>
            <a:off x="6246813" y="2692400"/>
            <a:ext cx="0" cy="38957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7788" name="Line 236"/>
          <p:cNvSpPr>
            <a:spLocks noChangeShapeType="1"/>
          </p:cNvSpPr>
          <p:nvPr/>
        </p:nvSpPr>
        <p:spPr bwMode="auto">
          <a:xfrm flipV="1">
            <a:off x="5856288" y="2466975"/>
            <a:ext cx="0" cy="23764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7789" name="Line 237"/>
          <p:cNvSpPr>
            <a:spLocks noChangeShapeType="1"/>
          </p:cNvSpPr>
          <p:nvPr/>
        </p:nvSpPr>
        <p:spPr bwMode="auto">
          <a:xfrm flipH="1">
            <a:off x="5856288" y="4843463"/>
            <a:ext cx="17684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7692"/>
                                        </p:tgtEl>
                                        <p:attrNameLst>
                                          <p:attrName>style.visibility</p:attrName>
                                        </p:attrNameLst>
                                      </p:cBhvr>
                                      <p:to>
                                        <p:strVal val="visible"/>
                                      </p:to>
                                    </p:set>
                                    <p:animEffect transition="in" filter="wipe(left)">
                                      <p:cBhvr>
                                        <p:cTn id="7" dur="500"/>
                                        <p:tgtEl>
                                          <p:spTgt spid="40769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nodeType="clickEffect">
                                  <p:stCondLst>
                                    <p:cond delay="0"/>
                                  </p:stCondLst>
                                  <p:childTnLst>
                                    <p:set>
                                      <p:cBhvr>
                                        <p:cTn id="11" dur="1" fill="hold">
                                          <p:stCondLst>
                                            <p:cond delay="0"/>
                                          </p:stCondLst>
                                        </p:cTn>
                                        <p:tgtEl>
                                          <p:spTgt spid="407750"/>
                                        </p:tgtEl>
                                        <p:attrNameLst>
                                          <p:attrName>style.visibility</p:attrName>
                                        </p:attrNameLst>
                                      </p:cBhvr>
                                      <p:to>
                                        <p:strVal val="visible"/>
                                      </p:to>
                                    </p:set>
                                    <p:animEffect transition="in" filter="wipe(right)">
                                      <p:cBhvr>
                                        <p:cTn id="12" dur="500"/>
                                        <p:tgtEl>
                                          <p:spTgt spid="40775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0775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nodeType="clickEffect">
                                  <p:stCondLst>
                                    <p:cond delay="0"/>
                                  </p:stCondLst>
                                  <p:childTnLst>
                                    <p:set>
                                      <p:cBhvr>
                                        <p:cTn id="20" dur="1" fill="hold">
                                          <p:stCondLst>
                                            <p:cond delay="0"/>
                                          </p:stCondLst>
                                        </p:cTn>
                                        <p:tgtEl>
                                          <p:spTgt spid="407762"/>
                                        </p:tgtEl>
                                        <p:attrNameLst>
                                          <p:attrName>style.visibility</p:attrName>
                                        </p:attrNameLst>
                                      </p:cBhvr>
                                      <p:to>
                                        <p:strVal val="visible"/>
                                      </p:to>
                                    </p:set>
                                    <p:animEffect transition="in" filter="wipe(left)">
                                      <p:cBhvr>
                                        <p:cTn id="21" dur="500"/>
                                        <p:tgtEl>
                                          <p:spTgt spid="40776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1" fill="hold" grpId="0" nodeType="clickEffect">
                                  <p:stCondLst>
                                    <p:cond delay="0"/>
                                  </p:stCondLst>
                                  <p:childTnLst>
                                    <p:set>
                                      <p:cBhvr>
                                        <p:cTn id="25" dur="1" fill="hold">
                                          <p:stCondLst>
                                            <p:cond delay="0"/>
                                          </p:stCondLst>
                                        </p:cTn>
                                        <p:tgtEl>
                                          <p:spTgt spid="407768"/>
                                        </p:tgtEl>
                                        <p:attrNameLst>
                                          <p:attrName>style.visibility</p:attrName>
                                        </p:attrNameLst>
                                      </p:cBhvr>
                                      <p:to>
                                        <p:strVal val="visible"/>
                                      </p:to>
                                    </p:set>
                                    <p:animEffect transition="in" filter="wipe(up)">
                                      <p:cBhvr>
                                        <p:cTn id="26" dur="500"/>
                                        <p:tgtEl>
                                          <p:spTgt spid="407768"/>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nodeType="clickEffect">
                                  <p:stCondLst>
                                    <p:cond delay="0"/>
                                  </p:stCondLst>
                                  <p:childTnLst>
                                    <p:set>
                                      <p:cBhvr>
                                        <p:cTn id="30" dur="1" fill="hold">
                                          <p:stCondLst>
                                            <p:cond delay="0"/>
                                          </p:stCondLst>
                                        </p:cTn>
                                        <p:tgtEl>
                                          <p:spTgt spid="407769"/>
                                        </p:tgtEl>
                                        <p:attrNameLst>
                                          <p:attrName>style.visibility</p:attrName>
                                        </p:attrNameLst>
                                      </p:cBhvr>
                                      <p:to>
                                        <p:strVal val="visible"/>
                                      </p:to>
                                    </p:set>
                                    <p:animEffect transition="in" filter="wipe(left)">
                                      <p:cBhvr>
                                        <p:cTn id="31" dur="500"/>
                                        <p:tgtEl>
                                          <p:spTgt spid="407769"/>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407774"/>
                                        </p:tgtEl>
                                        <p:attrNameLst>
                                          <p:attrName>style.visibility</p:attrName>
                                        </p:attrNameLst>
                                      </p:cBhvr>
                                      <p:to>
                                        <p:strVal val="visible"/>
                                      </p:to>
                                    </p:set>
                                    <p:animEffect transition="in" filter="wipe(left)">
                                      <p:cBhvr>
                                        <p:cTn id="36" dur="500"/>
                                        <p:tgtEl>
                                          <p:spTgt spid="407774"/>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1" fill="hold" grpId="0" nodeType="clickEffect">
                                  <p:stCondLst>
                                    <p:cond delay="0"/>
                                  </p:stCondLst>
                                  <p:childTnLst>
                                    <p:set>
                                      <p:cBhvr>
                                        <p:cTn id="40" dur="1" fill="hold">
                                          <p:stCondLst>
                                            <p:cond delay="0"/>
                                          </p:stCondLst>
                                        </p:cTn>
                                        <p:tgtEl>
                                          <p:spTgt spid="407778"/>
                                        </p:tgtEl>
                                        <p:attrNameLst>
                                          <p:attrName>style.visibility</p:attrName>
                                        </p:attrNameLst>
                                      </p:cBhvr>
                                      <p:to>
                                        <p:strVal val="visible"/>
                                      </p:to>
                                    </p:set>
                                    <p:animEffect transition="in" filter="wipe(up)">
                                      <p:cBhvr>
                                        <p:cTn id="41" dur="500"/>
                                        <p:tgtEl>
                                          <p:spTgt spid="407778"/>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407775"/>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1" fill="hold" grpId="0" nodeType="clickEffect">
                                  <p:stCondLst>
                                    <p:cond delay="0"/>
                                  </p:stCondLst>
                                  <p:childTnLst>
                                    <p:set>
                                      <p:cBhvr>
                                        <p:cTn id="49" dur="1" fill="hold">
                                          <p:stCondLst>
                                            <p:cond delay="0"/>
                                          </p:stCondLst>
                                        </p:cTn>
                                        <p:tgtEl>
                                          <p:spTgt spid="407787"/>
                                        </p:tgtEl>
                                        <p:attrNameLst>
                                          <p:attrName>style.visibility</p:attrName>
                                        </p:attrNameLst>
                                      </p:cBhvr>
                                      <p:to>
                                        <p:strVal val="visible"/>
                                      </p:to>
                                    </p:set>
                                    <p:animEffect transition="in" filter="wipe(up)">
                                      <p:cBhvr>
                                        <p:cTn id="50" dur="500"/>
                                        <p:tgtEl>
                                          <p:spTgt spid="407787"/>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2" presetClass="entr" presetSubtype="1" fill="hold" nodeType="clickEffect">
                                  <p:stCondLst>
                                    <p:cond delay="0"/>
                                  </p:stCondLst>
                                  <p:childTnLst>
                                    <p:set>
                                      <p:cBhvr>
                                        <p:cTn id="54" dur="1" fill="hold">
                                          <p:stCondLst>
                                            <p:cond delay="0"/>
                                          </p:stCondLst>
                                        </p:cTn>
                                        <p:tgtEl>
                                          <p:spTgt spid="407779"/>
                                        </p:tgtEl>
                                        <p:attrNameLst>
                                          <p:attrName>style.visibility</p:attrName>
                                        </p:attrNameLst>
                                      </p:cBhvr>
                                      <p:to>
                                        <p:strVal val="visible"/>
                                      </p:to>
                                    </p:set>
                                    <p:animEffect transition="in" filter="wipe(up)">
                                      <p:cBhvr>
                                        <p:cTn id="55" dur="500"/>
                                        <p:tgtEl>
                                          <p:spTgt spid="407779"/>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1" fill="hold" grpId="0" nodeType="clickEffect">
                                  <p:stCondLst>
                                    <p:cond delay="0"/>
                                  </p:stCondLst>
                                  <p:childTnLst>
                                    <p:set>
                                      <p:cBhvr>
                                        <p:cTn id="59" dur="1" fill="hold">
                                          <p:stCondLst>
                                            <p:cond delay="0"/>
                                          </p:stCondLst>
                                        </p:cTn>
                                        <p:tgtEl>
                                          <p:spTgt spid="407788"/>
                                        </p:tgtEl>
                                        <p:attrNameLst>
                                          <p:attrName>style.visibility</p:attrName>
                                        </p:attrNameLst>
                                      </p:cBhvr>
                                      <p:to>
                                        <p:strVal val="visible"/>
                                      </p:to>
                                    </p:set>
                                    <p:animEffect transition="in" filter="wipe(up)">
                                      <p:cBhvr>
                                        <p:cTn id="60" dur="500"/>
                                        <p:tgtEl>
                                          <p:spTgt spid="407788"/>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407789"/>
                                        </p:tgtEl>
                                        <p:attrNameLst>
                                          <p:attrName>style.visibility</p:attrName>
                                        </p:attrNameLst>
                                      </p:cBhvr>
                                      <p:to>
                                        <p:strVal val="visible"/>
                                      </p:to>
                                    </p:set>
                                    <p:animEffect transition="in" filter="wipe(left)">
                                      <p:cBhvr>
                                        <p:cTn id="65" dur="500"/>
                                        <p:tgtEl>
                                          <p:spTgt spid="407789"/>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1" presetClass="entr" presetSubtype="0" fill="hold" grpId="0" nodeType="clickEffect">
                                  <p:stCondLst>
                                    <p:cond delay="0"/>
                                  </p:stCondLst>
                                  <p:childTnLst>
                                    <p:set>
                                      <p:cBhvr>
                                        <p:cTn id="69" dur="1" fill="hold">
                                          <p:stCondLst>
                                            <p:cond delay="499"/>
                                          </p:stCondLst>
                                        </p:cTn>
                                        <p:tgtEl>
                                          <p:spTgt spid="4076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7601" grpId="0" autoUpdateAnimBg="0"/>
      <p:bldP spid="407768" grpId="0" animBg="1"/>
      <p:bldP spid="407774" grpId="0" animBg="1"/>
      <p:bldP spid="407778" grpId="0" animBg="1"/>
      <p:bldP spid="407787" grpId="0" animBg="1"/>
      <p:bldP spid="407788" grpId="0" animBg="1"/>
      <p:bldP spid="407789"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Text Box 5"/>
          <p:cNvSpPr txBox="1">
            <a:spLocks noChangeArrowheads="1"/>
          </p:cNvSpPr>
          <p:nvPr/>
        </p:nvSpPr>
        <p:spPr bwMode="auto">
          <a:xfrm>
            <a:off x="0" y="0"/>
            <a:ext cx="9144000" cy="13112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19050">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14.</a:t>
            </a:r>
            <a:r>
              <a:rPr lang="zh-CN" altLang="en-US" sz="4000" b="1">
                <a:solidFill>
                  <a:srgbClr val="FF0000"/>
                </a:solidFill>
                <a:latin typeface="黑体" pitchFamily="2" charset="-122"/>
                <a:ea typeface="黑体" pitchFamily="2" charset="-122"/>
              </a:rPr>
              <a:t>试过定点</a:t>
            </a:r>
            <a:r>
              <a:rPr lang="en-US" altLang="zh-CN" sz="4000" b="1">
                <a:solidFill>
                  <a:srgbClr val="FF0000"/>
                </a:solidFill>
                <a:latin typeface="黑体" pitchFamily="2" charset="-122"/>
                <a:ea typeface="黑体" pitchFamily="2" charset="-122"/>
              </a:rPr>
              <a:t>A</a:t>
            </a:r>
            <a:r>
              <a:rPr lang="zh-CN" altLang="en-US" sz="4000" b="1">
                <a:solidFill>
                  <a:srgbClr val="FF0000"/>
                </a:solidFill>
                <a:latin typeface="黑体" pitchFamily="2" charset="-122"/>
                <a:ea typeface="黑体" pitchFamily="2" charset="-122"/>
              </a:rPr>
              <a:t>作直线与已知直线</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垂     </a:t>
            </a:r>
          </a:p>
          <a:p>
            <a:pPr eaLnBrk="1" hangingPunct="1">
              <a:spcBef>
                <a:spcPct val="0"/>
              </a:spcBef>
              <a:buFontTx/>
              <a:buNone/>
            </a:pPr>
            <a:r>
              <a:rPr lang="zh-CN" altLang="en-US" sz="4000" b="1">
                <a:solidFill>
                  <a:srgbClr val="FF0000"/>
                </a:solidFill>
                <a:latin typeface="黑体" pitchFamily="2" charset="-122"/>
                <a:ea typeface="黑体" pitchFamily="2" charset="-122"/>
              </a:rPr>
              <a:t>  直相交。</a:t>
            </a:r>
          </a:p>
        </p:txBody>
      </p:sp>
      <p:grpSp>
        <p:nvGrpSpPr>
          <p:cNvPr id="408616" name="Group 40"/>
          <p:cNvGrpSpPr>
            <a:grpSpLocks/>
          </p:cNvGrpSpPr>
          <p:nvPr/>
        </p:nvGrpSpPr>
        <p:grpSpPr bwMode="auto">
          <a:xfrm>
            <a:off x="4471988" y="1654175"/>
            <a:ext cx="4445000" cy="2063750"/>
            <a:chOff x="2536" y="1445"/>
            <a:chExt cx="2216" cy="1029"/>
          </a:xfrm>
        </p:grpSpPr>
        <p:sp>
          <p:nvSpPr>
            <p:cNvPr id="127034" name="Freeform 41"/>
            <p:cNvSpPr>
              <a:spLocks/>
            </p:cNvSpPr>
            <p:nvPr/>
          </p:nvSpPr>
          <p:spPr bwMode="auto">
            <a:xfrm>
              <a:off x="4220" y="1556"/>
              <a:ext cx="59" cy="59"/>
            </a:xfrm>
            <a:custGeom>
              <a:avLst/>
              <a:gdLst>
                <a:gd name="T0" fmla="*/ 11 w 134"/>
                <a:gd name="T1" fmla="*/ 6 h 135"/>
                <a:gd name="T2" fmla="*/ 11 w 134"/>
                <a:gd name="T3" fmla="*/ 5 h 135"/>
                <a:gd name="T4" fmla="*/ 11 w 134"/>
                <a:gd name="T5" fmla="*/ 4 h 135"/>
                <a:gd name="T6" fmla="*/ 11 w 134"/>
                <a:gd name="T7" fmla="*/ 3 h 135"/>
                <a:gd name="T8" fmla="*/ 11 w 134"/>
                <a:gd name="T9" fmla="*/ 3 h 135"/>
                <a:gd name="T10" fmla="*/ 10 w 134"/>
                <a:gd name="T11" fmla="*/ 2 h 135"/>
                <a:gd name="T12" fmla="*/ 10 w 134"/>
                <a:gd name="T13" fmla="*/ 1 h 135"/>
                <a:gd name="T14" fmla="*/ 9 w 134"/>
                <a:gd name="T15" fmla="*/ 1 h 135"/>
                <a:gd name="T16" fmla="*/ 8 w 134"/>
                <a:gd name="T17" fmla="*/ 0 h 135"/>
                <a:gd name="T18" fmla="*/ 7 w 134"/>
                <a:gd name="T19" fmla="*/ 0 h 135"/>
                <a:gd name="T20" fmla="*/ 7 w 134"/>
                <a:gd name="T21" fmla="*/ 0 h 135"/>
                <a:gd name="T22" fmla="*/ 6 w 134"/>
                <a:gd name="T23" fmla="*/ 0 h 135"/>
                <a:gd name="T24" fmla="*/ 5 w 134"/>
                <a:gd name="T25" fmla="*/ 0 h 135"/>
                <a:gd name="T26" fmla="*/ 4 w 134"/>
                <a:gd name="T27" fmla="*/ 0 h 135"/>
                <a:gd name="T28" fmla="*/ 3 w 134"/>
                <a:gd name="T29" fmla="*/ 0 h 135"/>
                <a:gd name="T30" fmla="*/ 3 w 134"/>
                <a:gd name="T31" fmla="*/ 1 h 135"/>
                <a:gd name="T32" fmla="*/ 2 w 134"/>
                <a:gd name="T33" fmla="*/ 1 h 135"/>
                <a:gd name="T34" fmla="*/ 1 w 134"/>
                <a:gd name="T35" fmla="*/ 2 h 135"/>
                <a:gd name="T36" fmla="*/ 1 w 134"/>
                <a:gd name="T37" fmla="*/ 3 h 135"/>
                <a:gd name="T38" fmla="*/ 0 w 134"/>
                <a:gd name="T39" fmla="*/ 3 h 135"/>
                <a:gd name="T40" fmla="*/ 0 w 134"/>
                <a:gd name="T41" fmla="*/ 4 h 135"/>
                <a:gd name="T42" fmla="*/ 0 w 134"/>
                <a:gd name="T43" fmla="*/ 5 h 135"/>
                <a:gd name="T44" fmla="*/ 0 w 134"/>
                <a:gd name="T45" fmla="*/ 6 h 135"/>
                <a:gd name="T46" fmla="*/ 0 w 134"/>
                <a:gd name="T47" fmla="*/ 7 h 135"/>
                <a:gd name="T48" fmla="*/ 0 w 134"/>
                <a:gd name="T49" fmla="*/ 7 h 135"/>
                <a:gd name="T50" fmla="*/ 0 w 134"/>
                <a:gd name="T51" fmla="*/ 8 h 135"/>
                <a:gd name="T52" fmla="*/ 1 w 134"/>
                <a:gd name="T53" fmla="*/ 9 h 135"/>
                <a:gd name="T54" fmla="*/ 1 w 134"/>
                <a:gd name="T55" fmla="*/ 9 h 135"/>
                <a:gd name="T56" fmla="*/ 2 w 134"/>
                <a:gd name="T57" fmla="*/ 10 h 135"/>
                <a:gd name="T58" fmla="*/ 3 w 134"/>
                <a:gd name="T59" fmla="*/ 10 h 135"/>
                <a:gd name="T60" fmla="*/ 3 w 134"/>
                <a:gd name="T61" fmla="*/ 10 h 135"/>
                <a:gd name="T62" fmla="*/ 4 w 134"/>
                <a:gd name="T63" fmla="*/ 11 h 135"/>
                <a:gd name="T64" fmla="*/ 5 w 134"/>
                <a:gd name="T65" fmla="*/ 11 h 135"/>
                <a:gd name="T66" fmla="*/ 6 w 134"/>
                <a:gd name="T67" fmla="*/ 11 h 135"/>
                <a:gd name="T68" fmla="*/ 7 w 134"/>
                <a:gd name="T69" fmla="*/ 11 h 135"/>
                <a:gd name="T70" fmla="*/ 7 w 134"/>
                <a:gd name="T71" fmla="*/ 11 h 135"/>
                <a:gd name="T72" fmla="*/ 8 w 134"/>
                <a:gd name="T73" fmla="*/ 10 h 135"/>
                <a:gd name="T74" fmla="*/ 9 w 134"/>
                <a:gd name="T75" fmla="*/ 10 h 135"/>
                <a:gd name="T76" fmla="*/ 10 w 134"/>
                <a:gd name="T77" fmla="*/ 10 h 135"/>
                <a:gd name="T78" fmla="*/ 10 w 134"/>
                <a:gd name="T79" fmla="*/ 9 h 135"/>
                <a:gd name="T80" fmla="*/ 11 w 134"/>
                <a:gd name="T81" fmla="*/ 9 h 135"/>
                <a:gd name="T82" fmla="*/ 11 w 134"/>
                <a:gd name="T83" fmla="*/ 8 h 135"/>
                <a:gd name="T84" fmla="*/ 11 w 134"/>
                <a:gd name="T85" fmla="*/ 7 h 135"/>
                <a:gd name="T86" fmla="*/ 11 w 134"/>
                <a:gd name="T87" fmla="*/ 7 h 135"/>
                <a:gd name="T88" fmla="*/ 11 w 134"/>
                <a:gd name="T89" fmla="*/ 6 h 1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34" h="135">
                  <a:moveTo>
                    <a:pt x="134" y="67"/>
                  </a:moveTo>
                  <a:lnTo>
                    <a:pt x="134" y="57"/>
                  </a:lnTo>
                  <a:lnTo>
                    <a:pt x="132" y="48"/>
                  </a:lnTo>
                  <a:lnTo>
                    <a:pt x="129" y="39"/>
                  </a:lnTo>
                  <a:lnTo>
                    <a:pt x="124" y="31"/>
                  </a:lnTo>
                  <a:lnTo>
                    <a:pt x="118" y="22"/>
                  </a:lnTo>
                  <a:lnTo>
                    <a:pt x="111" y="16"/>
                  </a:lnTo>
                  <a:lnTo>
                    <a:pt x="104" y="11"/>
                  </a:lnTo>
                  <a:lnTo>
                    <a:pt x="95" y="5"/>
                  </a:lnTo>
                  <a:lnTo>
                    <a:pt x="87" y="2"/>
                  </a:lnTo>
                  <a:lnTo>
                    <a:pt x="77" y="0"/>
                  </a:lnTo>
                  <a:lnTo>
                    <a:pt x="68" y="0"/>
                  </a:lnTo>
                  <a:lnTo>
                    <a:pt x="58" y="0"/>
                  </a:lnTo>
                  <a:lnTo>
                    <a:pt x="48" y="2"/>
                  </a:lnTo>
                  <a:lnTo>
                    <a:pt x="39" y="5"/>
                  </a:lnTo>
                  <a:lnTo>
                    <a:pt x="32" y="11"/>
                  </a:lnTo>
                  <a:lnTo>
                    <a:pt x="23" y="16"/>
                  </a:lnTo>
                  <a:lnTo>
                    <a:pt x="17" y="22"/>
                  </a:lnTo>
                  <a:lnTo>
                    <a:pt x="10" y="31"/>
                  </a:lnTo>
                  <a:lnTo>
                    <a:pt x="6" y="39"/>
                  </a:lnTo>
                  <a:lnTo>
                    <a:pt x="3" y="48"/>
                  </a:lnTo>
                  <a:lnTo>
                    <a:pt x="1" y="57"/>
                  </a:lnTo>
                  <a:lnTo>
                    <a:pt x="0" y="67"/>
                  </a:lnTo>
                  <a:lnTo>
                    <a:pt x="1" y="77"/>
                  </a:lnTo>
                  <a:lnTo>
                    <a:pt x="3" y="86"/>
                  </a:lnTo>
                  <a:lnTo>
                    <a:pt x="6" y="95"/>
                  </a:lnTo>
                  <a:lnTo>
                    <a:pt x="10" y="103"/>
                  </a:lnTo>
                  <a:lnTo>
                    <a:pt x="17" y="111"/>
                  </a:lnTo>
                  <a:lnTo>
                    <a:pt x="23" y="118"/>
                  </a:lnTo>
                  <a:lnTo>
                    <a:pt x="32" y="124"/>
                  </a:lnTo>
                  <a:lnTo>
                    <a:pt x="39" y="128"/>
                  </a:lnTo>
                  <a:lnTo>
                    <a:pt x="48" y="132"/>
                  </a:lnTo>
                  <a:lnTo>
                    <a:pt x="58" y="134"/>
                  </a:lnTo>
                  <a:lnTo>
                    <a:pt x="68" y="135"/>
                  </a:lnTo>
                  <a:lnTo>
                    <a:pt x="77" y="134"/>
                  </a:lnTo>
                  <a:lnTo>
                    <a:pt x="87" y="132"/>
                  </a:lnTo>
                  <a:lnTo>
                    <a:pt x="95" y="128"/>
                  </a:lnTo>
                  <a:lnTo>
                    <a:pt x="104" y="124"/>
                  </a:lnTo>
                  <a:lnTo>
                    <a:pt x="111" y="118"/>
                  </a:lnTo>
                  <a:lnTo>
                    <a:pt x="118" y="111"/>
                  </a:lnTo>
                  <a:lnTo>
                    <a:pt x="124" y="103"/>
                  </a:lnTo>
                  <a:lnTo>
                    <a:pt x="129" y="95"/>
                  </a:lnTo>
                  <a:lnTo>
                    <a:pt x="132" y="86"/>
                  </a:lnTo>
                  <a:lnTo>
                    <a:pt x="134" y="77"/>
                  </a:lnTo>
                  <a:lnTo>
                    <a:pt x="134" y="67"/>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7035" name="Line 42"/>
            <p:cNvSpPr>
              <a:spLocks noChangeShapeType="1"/>
            </p:cNvSpPr>
            <p:nvPr/>
          </p:nvSpPr>
          <p:spPr bwMode="auto">
            <a:xfrm>
              <a:off x="2551" y="2212"/>
              <a:ext cx="2136" cy="262"/>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36" name="Freeform 43"/>
            <p:cNvSpPr>
              <a:spLocks/>
            </p:cNvSpPr>
            <p:nvPr/>
          </p:nvSpPr>
          <p:spPr bwMode="auto">
            <a:xfrm>
              <a:off x="4322" y="1445"/>
              <a:ext cx="68" cy="136"/>
            </a:xfrm>
            <a:custGeom>
              <a:avLst/>
              <a:gdLst>
                <a:gd name="T0" fmla="*/ 0 w 151"/>
                <a:gd name="T1" fmla="*/ 27 h 303"/>
                <a:gd name="T2" fmla="*/ 14 w 151"/>
                <a:gd name="T3" fmla="*/ 0 h 303"/>
                <a:gd name="T4" fmla="*/ 13 w 151"/>
                <a:gd name="T5" fmla="*/ 27 h 303"/>
                <a:gd name="T6" fmla="*/ 0 60000 65536"/>
                <a:gd name="T7" fmla="*/ 0 60000 65536"/>
                <a:gd name="T8" fmla="*/ 0 60000 65536"/>
              </a:gdLst>
              <a:ahLst/>
              <a:cxnLst>
                <a:cxn ang="T6">
                  <a:pos x="T0" y="T1"/>
                </a:cxn>
                <a:cxn ang="T7">
                  <a:pos x="T2" y="T3"/>
                </a:cxn>
                <a:cxn ang="T8">
                  <a:pos x="T4" y="T5"/>
                </a:cxn>
              </a:cxnLst>
              <a:rect l="0" t="0" r="r" b="b"/>
              <a:pathLst>
                <a:path w="151" h="303">
                  <a:moveTo>
                    <a:pt x="0" y="303"/>
                  </a:moveTo>
                  <a:lnTo>
                    <a:pt x="151" y="0"/>
                  </a:lnTo>
                  <a:lnTo>
                    <a:pt x="141" y="30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37" name="Line 44"/>
            <p:cNvSpPr>
              <a:spLocks noChangeShapeType="1"/>
            </p:cNvSpPr>
            <p:nvPr/>
          </p:nvSpPr>
          <p:spPr bwMode="auto">
            <a:xfrm flipH="1">
              <a:off x="4341" y="1544"/>
              <a:ext cx="4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38" name="Freeform 45"/>
            <p:cNvSpPr>
              <a:spLocks/>
            </p:cNvSpPr>
            <p:nvPr/>
          </p:nvSpPr>
          <p:spPr bwMode="auto">
            <a:xfrm>
              <a:off x="4672" y="2273"/>
              <a:ext cx="80" cy="136"/>
            </a:xfrm>
            <a:custGeom>
              <a:avLst/>
              <a:gdLst>
                <a:gd name="T0" fmla="*/ 0 w 176"/>
                <a:gd name="T1" fmla="*/ 27 h 304"/>
                <a:gd name="T2" fmla="*/ 8 w 176"/>
                <a:gd name="T3" fmla="*/ 0 h 304"/>
                <a:gd name="T4" fmla="*/ 16 w 176"/>
                <a:gd name="T5" fmla="*/ 0 h 304"/>
                <a:gd name="T6" fmla="*/ 0 60000 65536"/>
                <a:gd name="T7" fmla="*/ 0 60000 65536"/>
                <a:gd name="T8" fmla="*/ 0 60000 65536"/>
              </a:gdLst>
              <a:ahLst/>
              <a:cxnLst>
                <a:cxn ang="T6">
                  <a:pos x="T0" y="T1"/>
                </a:cxn>
                <a:cxn ang="T7">
                  <a:pos x="T2" y="T3"/>
                </a:cxn>
                <a:cxn ang="T8">
                  <a:pos x="T4" y="T5"/>
                </a:cxn>
              </a:cxnLst>
              <a:rect l="0" t="0" r="r" b="b"/>
              <a:pathLst>
                <a:path w="176" h="304">
                  <a:moveTo>
                    <a:pt x="0" y="304"/>
                  </a:moveTo>
                  <a:lnTo>
                    <a:pt x="81" y="0"/>
                  </a:lnTo>
                  <a:lnTo>
                    <a:pt x="176"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39" name="Line 46"/>
            <p:cNvSpPr>
              <a:spLocks noChangeShapeType="1"/>
            </p:cNvSpPr>
            <p:nvPr/>
          </p:nvSpPr>
          <p:spPr bwMode="auto">
            <a:xfrm>
              <a:off x="4693" y="2332"/>
              <a:ext cx="4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40" name="Freeform 47"/>
            <p:cNvSpPr>
              <a:spLocks/>
            </p:cNvSpPr>
            <p:nvPr/>
          </p:nvSpPr>
          <p:spPr bwMode="auto">
            <a:xfrm>
              <a:off x="2536" y="2029"/>
              <a:ext cx="77" cy="133"/>
            </a:xfrm>
            <a:custGeom>
              <a:avLst/>
              <a:gdLst>
                <a:gd name="T0" fmla="*/ 8 w 175"/>
                <a:gd name="T1" fmla="*/ 25 h 304"/>
                <a:gd name="T2" fmla="*/ 0 w 175"/>
                <a:gd name="T3" fmla="*/ 25 h 304"/>
                <a:gd name="T4" fmla="*/ 7 w 175"/>
                <a:gd name="T5" fmla="*/ 0 h 304"/>
                <a:gd name="T6" fmla="*/ 15 w 175"/>
                <a:gd name="T7" fmla="*/ 0 h 30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5" h="304">
                  <a:moveTo>
                    <a:pt x="95" y="304"/>
                  </a:moveTo>
                  <a:lnTo>
                    <a:pt x="0" y="304"/>
                  </a:lnTo>
                  <a:lnTo>
                    <a:pt x="81" y="0"/>
                  </a:lnTo>
                  <a:lnTo>
                    <a:pt x="17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41" name="Line 48"/>
            <p:cNvSpPr>
              <a:spLocks noChangeShapeType="1"/>
            </p:cNvSpPr>
            <p:nvPr/>
          </p:nvSpPr>
          <p:spPr bwMode="auto">
            <a:xfrm flipH="1">
              <a:off x="2557" y="2088"/>
              <a:ext cx="31"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8625" name="Group 49"/>
          <p:cNvGrpSpPr>
            <a:grpSpLocks/>
          </p:cNvGrpSpPr>
          <p:nvPr/>
        </p:nvGrpSpPr>
        <p:grpSpPr bwMode="auto">
          <a:xfrm>
            <a:off x="4421188" y="1268413"/>
            <a:ext cx="4308475" cy="5184775"/>
            <a:chOff x="2511" y="1253"/>
            <a:chExt cx="2148" cy="2585"/>
          </a:xfrm>
        </p:grpSpPr>
        <p:sp>
          <p:nvSpPr>
            <p:cNvPr id="127025" name="Line 50"/>
            <p:cNvSpPr>
              <a:spLocks noChangeShapeType="1"/>
            </p:cNvSpPr>
            <p:nvPr/>
          </p:nvSpPr>
          <p:spPr bwMode="auto">
            <a:xfrm flipH="1">
              <a:off x="3163" y="1253"/>
              <a:ext cx="1496" cy="501"/>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26" name="Line 51"/>
            <p:cNvSpPr>
              <a:spLocks noChangeShapeType="1"/>
            </p:cNvSpPr>
            <p:nvPr/>
          </p:nvSpPr>
          <p:spPr bwMode="auto">
            <a:xfrm flipH="1">
              <a:off x="2511" y="3337"/>
              <a:ext cx="1496" cy="501"/>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27" name="Line 52"/>
            <p:cNvSpPr>
              <a:spLocks noChangeShapeType="1"/>
            </p:cNvSpPr>
            <p:nvPr/>
          </p:nvSpPr>
          <p:spPr bwMode="auto">
            <a:xfrm flipH="1">
              <a:off x="2511" y="1754"/>
              <a:ext cx="652" cy="208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28" name="Line 53"/>
            <p:cNvSpPr>
              <a:spLocks noChangeShapeType="1"/>
            </p:cNvSpPr>
            <p:nvPr/>
          </p:nvSpPr>
          <p:spPr bwMode="auto">
            <a:xfrm flipH="1">
              <a:off x="4007" y="1253"/>
              <a:ext cx="652" cy="2084"/>
            </a:xfrm>
            <a:prstGeom prst="line">
              <a:avLst/>
            </a:prstGeom>
            <a:noFill/>
            <a:ln w="38100">
              <a:solidFill>
                <a:srgbClr val="CC00CC"/>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29" name="Line 54"/>
            <p:cNvSpPr>
              <a:spLocks noChangeShapeType="1"/>
            </p:cNvSpPr>
            <p:nvPr/>
          </p:nvSpPr>
          <p:spPr bwMode="auto">
            <a:xfrm flipV="1">
              <a:off x="3237" y="1803"/>
              <a:ext cx="16"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30" name="Freeform 55"/>
            <p:cNvSpPr>
              <a:spLocks/>
            </p:cNvSpPr>
            <p:nvPr/>
          </p:nvSpPr>
          <p:spPr bwMode="auto">
            <a:xfrm>
              <a:off x="3253" y="1766"/>
              <a:ext cx="52" cy="37"/>
            </a:xfrm>
            <a:custGeom>
              <a:avLst/>
              <a:gdLst>
                <a:gd name="T0" fmla="*/ 9 w 122"/>
                <a:gd name="T1" fmla="*/ 7 h 84"/>
                <a:gd name="T2" fmla="*/ 9 w 122"/>
                <a:gd name="T3" fmla="*/ 7 h 84"/>
                <a:gd name="T4" fmla="*/ 9 w 122"/>
                <a:gd name="T5" fmla="*/ 6 h 84"/>
                <a:gd name="T6" fmla="*/ 9 w 122"/>
                <a:gd name="T7" fmla="*/ 5 h 84"/>
                <a:gd name="T8" fmla="*/ 9 w 122"/>
                <a:gd name="T9" fmla="*/ 4 h 84"/>
                <a:gd name="T10" fmla="*/ 9 w 122"/>
                <a:gd name="T11" fmla="*/ 4 h 84"/>
                <a:gd name="T12" fmla="*/ 9 w 122"/>
                <a:gd name="T13" fmla="*/ 3 h 84"/>
                <a:gd name="T14" fmla="*/ 9 w 122"/>
                <a:gd name="T15" fmla="*/ 2 h 84"/>
                <a:gd name="T16" fmla="*/ 9 w 122"/>
                <a:gd name="T17" fmla="*/ 2 h 84"/>
                <a:gd name="T18" fmla="*/ 9 w 122"/>
                <a:gd name="T19" fmla="*/ 1 h 84"/>
                <a:gd name="T20" fmla="*/ 9 w 122"/>
                <a:gd name="T21" fmla="*/ 1 h 84"/>
                <a:gd name="T22" fmla="*/ 8 w 122"/>
                <a:gd name="T23" fmla="*/ 0 h 84"/>
                <a:gd name="T24" fmla="*/ 8 w 122"/>
                <a:gd name="T25" fmla="*/ 0 h 84"/>
                <a:gd name="T26" fmla="*/ 7 w 122"/>
                <a:gd name="T27" fmla="*/ 0 h 84"/>
                <a:gd name="T28" fmla="*/ 7 w 122"/>
                <a:gd name="T29" fmla="*/ 0 h 84"/>
                <a:gd name="T30" fmla="*/ 6 w 122"/>
                <a:gd name="T31" fmla="*/ 0 h 84"/>
                <a:gd name="T32" fmla="*/ 6 w 122"/>
                <a:gd name="T33" fmla="*/ 0 h 84"/>
                <a:gd name="T34" fmla="*/ 5 w 122"/>
                <a:gd name="T35" fmla="*/ 0 h 84"/>
                <a:gd name="T36" fmla="*/ 5 w 122"/>
                <a:gd name="T37" fmla="*/ 0 h 84"/>
                <a:gd name="T38" fmla="*/ 4 w 122"/>
                <a:gd name="T39" fmla="*/ 0 h 84"/>
                <a:gd name="T40" fmla="*/ 4 w 122"/>
                <a:gd name="T41" fmla="*/ 1 h 84"/>
                <a:gd name="T42" fmla="*/ 3 w 122"/>
                <a:gd name="T43" fmla="*/ 1 h 84"/>
                <a:gd name="T44" fmla="*/ 3 w 122"/>
                <a:gd name="T45" fmla="*/ 2 h 84"/>
                <a:gd name="T46" fmla="*/ 3 w 122"/>
                <a:gd name="T47" fmla="*/ 2 h 84"/>
                <a:gd name="T48" fmla="*/ 2 w 122"/>
                <a:gd name="T49" fmla="*/ 3 h 84"/>
                <a:gd name="T50" fmla="*/ 1 w 122"/>
                <a:gd name="T51" fmla="*/ 4 h 84"/>
                <a:gd name="T52" fmla="*/ 1 w 122"/>
                <a:gd name="T53" fmla="*/ 4 h 84"/>
                <a:gd name="T54" fmla="*/ 1 w 122"/>
                <a:gd name="T55" fmla="*/ 5 h 84"/>
                <a:gd name="T56" fmla="*/ 0 w 122"/>
                <a:gd name="T57" fmla="*/ 6 h 84"/>
                <a:gd name="T58" fmla="*/ 0 w 122"/>
                <a:gd name="T59" fmla="*/ 7 h 84"/>
                <a:gd name="T60" fmla="*/ 0 w 122"/>
                <a:gd name="T61" fmla="*/ 7 h 8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22" h="84">
                  <a:moveTo>
                    <a:pt x="117" y="84"/>
                  </a:moveTo>
                  <a:lnTo>
                    <a:pt x="120" y="76"/>
                  </a:lnTo>
                  <a:lnTo>
                    <a:pt x="122" y="66"/>
                  </a:lnTo>
                  <a:lnTo>
                    <a:pt x="122" y="58"/>
                  </a:lnTo>
                  <a:lnTo>
                    <a:pt x="122" y="50"/>
                  </a:lnTo>
                  <a:lnTo>
                    <a:pt x="122" y="42"/>
                  </a:lnTo>
                  <a:lnTo>
                    <a:pt x="120" y="34"/>
                  </a:lnTo>
                  <a:lnTo>
                    <a:pt x="117" y="28"/>
                  </a:lnTo>
                  <a:lnTo>
                    <a:pt x="115" y="22"/>
                  </a:lnTo>
                  <a:lnTo>
                    <a:pt x="112" y="16"/>
                  </a:lnTo>
                  <a:lnTo>
                    <a:pt x="108" y="11"/>
                  </a:lnTo>
                  <a:lnTo>
                    <a:pt x="104" y="7"/>
                  </a:lnTo>
                  <a:lnTo>
                    <a:pt x="98" y="4"/>
                  </a:lnTo>
                  <a:lnTo>
                    <a:pt x="93" y="1"/>
                  </a:lnTo>
                  <a:lnTo>
                    <a:pt x="88" y="0"/>
                  </a:lnTo>
                  <a:lnTo>
                    <a:pt x="81" y="0"/>
                  </a:lnTo>
                  <a:lnTo>
                    <a:pt x="75" y="0"/>
                  </a:lnTo>
                  <a:lnTo>
                    <a:pt x="69" y="1"/>
                  </a:lnTo>
                  <a:lnTo>
                    <a:pt x="62" y="4"/>
                  </a:lnTo>
                  <a:lnTo>
                    <a:pt x="56" y="7"/>
                  </a:lnTo>
                  <a:lnTo>
                    <a:pt x="49" y="11"/>
                  </a:lnTo>
                  <a:lnTo>
                    <a:pt x="42" y="16"/>
                  </a:lnTo>
                  <a:lnTo>
                    <a:pt x="36" y="22"/>
                  </a:lnTo>
                  <a:lnTo>
                    <a:pt x="31" y="28"/>
                  </a:lnTo>
                  <a:lnTo>
                    <a:pt x="24" y="34"/>
                  </a:lnTo>
                  <a:lnTo>
                    <a:pt x="19" y="42"/>
                  </a:lnTo>
                  <a:lnTo>
                    <a:pt x="15" y="50"/>
                  </a:lnTo>
                  <a:lnTo>
                    <a:pt x="9" y="58"/>
                  </a:lnTo>
                  <a:lnTo>
                    <a:pt x="6" y="66"/>
                  </a:lnTo>
                  <a:lnTo>
                    <a:pt x="3" y="76"/>
                  </a:lnTo>
                  <a:lnTo>
                    <a:pt x="0" y="84"/>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31" name="Line 56"/>
            <p:cNvSpPr>
              <a:spLocks noChangeShapeType="1"/>
            </p:cNvSpPr>
            <p:nvPr/>
          </p:nvSpPr>
          <p:spPr bwMode="auto">
            <a:xfrm flipH="1">
              <a:off x="3287" y="1803"/>
              <a:ext cx="18" cy="5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32" name="Freeform 57"/>
            <p:cNvSpPr>
              <a:spLocks/>
            </p:cNvSpPr>
            <p:nvPr/>
          </p:nvSpPr>
          <p:spPr bwMode="auto">
            <a:xfrm>
              <a:off x="3234" y="1862"/>
              <a:ext cx="53" cy="37"/>
            </a:xfrm>
            <a:custGeom>
              <a:avLst/>
              <a:gdLst>
                <a:gd name="T0" fmla="*/ 0 w 122"/>
                <a:gd name="T1" fmla="*/ 0 h 85"/>
                <a:gd name="T2" fmla="*/ 0 w 122"/>
                <a:gd name="T3" fmla="*/ 0 h 85"/>
                <a:gd name="T4" fmla="*/ 0 w 122"/>
                <a:gd name="T5" fmla="*/ 1 h 85"/>
                <a:gd name="T6" fmla="*/ 0 w 122"/>
                <a:gd name="T7" fmla="*/ 2 h 85"/>
                <a:gd name="T8" fmla="*/ 0 w 122"/>
                <a:gd name="T9" fmla="*/ 3 h 85"/>
                <a:gd name="T10" fmla="*/ 0 w 122"/>
                <a:gd name="T11" fmla="*/ 3 h 85"/>
                <a:gd name="T12" fmla="*/ 0 w 122"/>
                <a:gd name="T13" fmla="*/ 4 h 85"/>
                <a:gd name="T14" fmla="*/ 0 w 122"/>
                <a:gd name="T15" fmla="*/ 4 h 85"/>
                <a:gd name="T16" fmla="*/ 0 w 122"/>
                <a:gd name="T17" fmla="*/ 5 h 85"/>
                <a:gd name="T18" fmla="*/ 1 w 122"/>
                <a:gd name="T19" fmla="*/ 6 h 85"/>
                <a:gd name="T20" fmla="*/ 1 w 122"/>
                <a:gd name="T21" fmla="*/ 6 h 85"/>
                <a:gd name="T22" fmla="*/ 2 w 122"/>
                <a:gd name="T23" fmla="*/ 7 h 85"/>
                <a:gd name="T24" fmla="*/ 2 w 122"/>
                <a:gd name="T25" fmla="*/ 7 h 85"/>
                <a:gd name="T26" fmla="*/ 3 w 122"/>
                <a:gd name="T27" fmla="*/ 7 h 85"/>
                <a:gd name="T28" fmla="*/ 3 w 122"/>
                <a:gd name="T29" fmla="*/ 7 h 85"/>
                <a:gd name="T30" fmla="*/ 3 w 122"/>
                <a:gd name="T31" fmla="*/ 7 h 85"/>
                <a:gd name="T32" fmla="*/ 4 w 122"/>
                <a:gd name="T33" fmla="*/ 7 h 85"/>
                <a:gd name="T34" fmla="*/ 4 w 122"/>
                <a:gd name="T35" fmla="*/ 7 h 85"/>
                <a:gd name="T36" fmla="*/ 5 w 122"/>
                <a:gd name="T37" fmla="*/ 7 h 85"/>
                <a:gd name="T38" fmla="*/ 6 w 122"/>
                <a:gd name="T39" fmla="*/ 7 h 85"/>
                <a:gd name="T40" fmla="*/ 6 w 122"/>
                <a:gd name="T41" fmla="*/ 6 h 85"/>
                <a:gd name="T42" fmla="*/ 7 w 122"/>
                <a:gd name="T43" fmla="*/ 6 h 85"/>
                <a:gd name="T44" fmla="*/ 7 w 122"/>
                <a:gd name="T45" fmla="*/ 5 h 85"/>
                <a:gd name="T46" fmla="*/ 7 w 122"/>
                <a:gd name="T47" fmla="*/ 4 h 85"/>
                <a:gd name="T48" fmla="*/ 8 w 122"/>
                <a:gd name="T49" fmla="*/ 4 h 85"/>
                <a:gd name="T50" fmla="*/ 9 w 122"/>
                <a:gd name="T51" fmla="*/ 3 h 85"/>
                <a:gd name="T52" fmla="*/ 9 w 122"/>
                <a:gd name="T53" fmla="*/ 3 h 85"/>
                <a:gd name="T54" fmla="*/ 9 w 122"/>
                <a:gd name="T55" fmla="*/ 2 h 85"/>
                <a:gd name="T56" fmla="*/ 10 w 122"/>
                <a:gd name="T57" fmla="*/ 1 h 85"/>
                <a:gd name="T58" fmla="*/ 10 w 122"/>
                <a:gd name="T59" fmla="*/ 0 h 85"/>
                <a:gd name="T60" fmla="*/ 10 w 122"/>
                <a:gd name="T61" fmla="*/ 0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22" h="85">
                  <a:moveTo>
                    <a:pt x="5" y="0"/>
                  </a:moveTo>
                  <a:lnTo>
                    <a:pt x="3" y="8"/>
                  </a:lnTo>
                  <a:lnTo>
                    <a:pt x="2" y="18"/>
                  </a:lnTo>
                  <a:lnTo>
                    <a:pt x="0" y="26"/>
                  </a:lnTo>
                  <a:lnTo>
                    <a:pt x="0" y="35"/>
                  </a:lnTo>
                  <a:lnTo>
                    <a:pt x="2" y="42"/>
                  </a:lnTo>
                  <a:lnTo>
                    <a:pt x="3" y="50"/>
                  </a:lnTo>
                  <a:lnTo>
                    <a:pt x="5" y="56"/>
                  </a:lnTo>
                  <a:lnTo>
                    <a:pt x="8" y="62"/>
                  </a:lnTo>
                  <a:lnTo>
                    <a:pt x="11" y="68"/>
                  </a:lnTo>
                  <a:lnTo>
                    <a:pt x="15" y="73"/>
                  </a:lnTo>
                  <a:lnTo>
                    <a:pt x="20" y="77"/>
                  </a:lnTo>
                  <a:lnTo>
                    <a:pt x="24" y="80"/>
                  </a:lnTo>
                  <a:lnTo>
                    <a:pt x="29" y="82"/>
                  </a:lnTo>
                  <a:lnTo>
                    <a:pt x="35" y="83"/>
                  </a:lnTo>
                  <a:lnTo>
                    <a:pt x="41" y="85"/>
                  </a:lnTo>
                  <a:lnTo>
                    <a:pt x="47" y="83"/>
                  </a:lnTo>
                  <a:lnTo>
                    <a:pt x="53" y="82"/>
                  </a:lnTo>
                  <a:lnTo>
                    <a:pt x="61" y="80"/>
                  </a:lnTo>
                  <a:lnTo>
                    <a:pt x="67" y="77"/>
                  </a:lnTo>
                  <a:lnTo>
                    <a:pt x="74" y="73"/>
                  </a:lnTo>
                  <a:lnTo>
                    <a:pt x="80" y="68"/>
                  </a:lnTo>
                  <a:lnTo>
                    <a:pt x="86" y="62"/>
                  </a:lnTo>
                  <a:lnTo>
                    <a:pt x="93" y="56"/>
                  </a:lnTo>
                  <a:lnTo>
                    <a:pt x="98" y="50"/>
                  </a:lnTo>
                  <a:lnTo>
                    <a:pt x="103" y="42"/>
                  </a:lnTo>
                  <a:lnTo>
                    <a:pt x="109" y="35"/>
                  </a:lnTo>
                  <a:lnTo>
                    <a:pt x="113" y="26"/>
                  </a:lnTo>
                  <a:lnTo>
                    <a:pt x="117" y="18"/>
                  </a:lnTo>
                  <a:lnTo>
                    <a:pt x="120" y="8"/>
                  </a:lnTo>
                  <a:lnTo>
                    <a:pt x="122"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33" name="Line 58"/>
            <p:cNvSpPr>
              <a:spLocks noChangeShapeType="1"/>
            </p:cNvSpPr>
            <p:nvPr/>
          </p:nvSpPr>
          <p:spPr bwMode="auto">
            <a:xfrm>
              <a:off x="3271" y="1871"/>
              <a:ext cx="19" cy="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8635" name="Group 59"/>
          <p:cNvGrpSpPr>
            <a:grpSpLocks/>
          </p:cNvGrpSpPr>
          <p:nvPr/>
        </p:nvGrpSpPr>
        <p:grpSpPr bwMode="auto">
          <a:xfrm>
            <a:off x="5405438" y="3090863"/>
            <a:ext cx="1577975" cy="454025"/>
            <a:chOff x="3002" y="2162"/>
            <a:chExt cx="786" cy="226"/>
          </a:xfrm>
        </p:grpSpPr>
        <p:sp>
          <p:nvSpPr>
            <p:cNvPr id="127020" name="Line 60"/>
            <p:cNvSpPr>
              <a:spLocks noChangeShapeType="1"/>
            </p:cNvSpPr>
            <p:nvPr/>
          </p:nvSpPr>
          <p:spPr bwMode="auto">
            <a:xfrm>
              <a:off x="3002" y="2267"/>
              <a:ext cx="749" cy="93"/>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21" name="Line 61"/>
            <p:cNvSpPr>
              <a:spLocks noChangeShapeType="1"/>
            </p:cNvSpPr>
            <p:nvPr/>
          </p:nvSpPr>
          <p:spPr bwMode="auto">
            <a:xfrm flipV="1">
              <a:off x="3701" y="2162"/>
              <a:ext cx="37" cy="13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22" name="Line 62"/>
            <p:cNvSpPr>
              <a:spLocks noChangeShapeType="1"/>
            </p:cNvSpPr>
            <p:nvPr/>
          </p:nvSpPr>
          <p:spPr bwMode="auto">
            <a:xfrm flipH="1">
              <a:off x="3713" y="2162"/>
              <a:ext cx="75" cy="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23" name="Line 63"/>
            <p:cNvSpPr>
              <a:spLocks noChangeShapeType="1"/>
            </p:cNvSpPr>
            <p:nvPr/>
          </p:nvSpPr>
          <p:spPr bwMode="auto">
            <a:xfrm>
              <a:off x="3744" y="2212"/>
              <a:ext cx="10" cy="8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24" name="Freeform 64"/>
            <p:cNvSpPr>
              <a:spLocks/>
            </p:cNvSpPr>
            <p:nvPr/>
          </p:nvSpPr>
          <p:spPr bwMode="auto">
            <a:xfrm>
              <a:off x="3723" y="2329"/>
              <a:ext cx="58" cy="59"/>
            </a:xfrm>
            <a:custGeom>
              <a:avLst/>
              <a:gdLst>
                <a:gd name="T0" fmla="*/ 11 w 134"/>
                <a:gd name="T1" fmla="*/ 6 h 135"/>
                <a:gd name="T2" fmla="*/ 11 w 134"/>
                <a:gd name="T3" fmla="*/ 5 h 135"/>
                <a:gd name="T4" fmla="*/ 11 w 134"/>
                <a:gd name="T5" fmla="*/ 4 h 135"/>
                <a:gd name="T6" fmla="*/ 10 w 134"/>
                <a:gd name="T7" fmla="*/ 3 h 135"/>
                <a:gd name="T8" fmla="*/ 10 w 134"/>
                <a:gd name="T9" fmla="*/ 3 h 135"/>
                <a:gd name="T10" fmla="*/ 10 w 134"/>
                <a:gd name="T11" fmla="*/ 2 h 135"/>
                <a:gd name="T12" fmla="*/ 9 w 134"/>
                <a:gd name="T13" fmla="*/ 1 h 135"/>
                <a:gd name="T14" fmla="*/ 8 w 134"/>
                <a:gd name="T15" fmla="*/ 1 h 135"/>
                <a:gd name="T16" fmla="*/ 8 w 134"/>
                <a:gd name="T17" fmla="*/ 0 h 135"/>
                <a:gd name="T18" fmla="*/ 7 w 134"/>
                <a:gd name="T19" fmla="*/ 0 h 135"/>
                <a:gd name="T20" fmla="*/ 6 w 134"/>
                <a:gd name="T21" fmla="*/ 0 h 135"/>
                <a:gd name="T22" fmla="*/ 6 w 134"/>
                <a:gd name="T23" fmla="*/ 0 h 135"/>
                <a:gd name="T24" fmla="*/ 5 w 134"/>
                <a:gd name="T25" fmla="*/ 0 h 135"/>
                <a:gd name="T26" fmla="*/ 4 w 134"/>
                <a:gd name="T27" fmla="*/ 0 h 135"/>
                <a:gd name="T28" fmla="*/ 3 w 134"/>
                <a:gd name="T29" fmla="*/ 0 h 135"/>
                <a:gd name="T30" fmla="*/ 3 w 134"/>
                <a:gd name="T31" fmla="*/ 1 h 135"/>
                <a:gd name="T32" fmla="*/ 2 w 134"/>
                <a:gd name="T33" fmla="*/ 1 h 135"/>
                <a:gd name="T34" fmla="*/ 1 w 134"/>
                <a:gd name="T35" fmla="*/ 2 h 135"/>
                <a:gd name="T36" fmla="*/ 1 w 134"/>
                <a:gd name="T37" fmla="*/ 3 h 135"/>
                <a:gd name="T38" fmla="*/ 0 w 134"/>
                <a:gd name="T39" fmla="*/ 3 h 135"/>
                <a:gd name="T40" fmla="*/ 0 w 134"/>
                <a:gd name="T41" fmla="*/ 4 h 135"/>
                <a:gd name="T42" fmla="*/ 0 w 134"/>
                <a:gd name="T43" fmla="*/ 5 h 135"/>
                <a:gd name="T44" fmla="*/ 0 w 134"/>
                <a:gd name="T45" fmla="*/ 6 h 135"/>
                <a:gd name="T46" fmla="*/ 0 w 134"/>
                <a:gd name="T47" fmla="*/ 7 h 135"/>
                <a:gd name="T48" fmla="*/ 0 w 134"/>
                <a:gd name="T49" fmla="*/ 7 h 135"/>
                <a:gd name="T50" fmla="*/ 0 w 134"/>
                <a:gd name="T51" fmla="*/ 8 h 135"/>
                <a:gd name="T52" fmla="*/ 1 w 134"/>
                <a:gd name="T53" fmla="*/ 9 h 135"/>
                <a:gd name="T54" fmla="*/ 1 w 134"/>
                <a:gd name="T55" fmla="*/ 9 h 135"/>
                <a:gd name="T56" fmla="*/ 2 w 134"/>
                <a:gd name="T57" fmla="*/ 10 h 135"/>
                <a:gd name="T58" fmla="*/ 3 w 134"/>
                <a:gd name="T59" fmla="*/ 10 h 135"/>
                <a:gd name="T60" fmla="*/ 3 w 134"/>
                <a:gd name="T61" fmla="*/ 11 h 135"/>
                <a:gd name="T62" fmla="*/ 4 w 134"/>
                <a:gd name="T63" fmla="*/ 11 h 135"/>
                <a:gd name="T64" fmla="*/ 5 w 134"/>
                <a:gd name="T65" fmla="*/ 11 h 135"/>
                <a:gd name="T66" fmla="*/ 6 w 134"/>
                <a:gd name="T67" fmla="*/ 11 h 135"/>
                <a:gd name="T68" fmla="*/ 6 w 134"/>
                <a:gd name="T69" fmla="*/ 11 h 135"/>
                <a:gd name="T70" fmla="*/ 7 w 134"/>
                <a:gd name="T71" fmla="*/ 11 h 135"/>
                <a:gd name="T72" fmla="*/ 8 w 134"/>
                <a:gd name="T73" fmla="*/ 11 h 135"/>
                <a:gd name="T74" fmla="*/ 8 w 134"/>
                <a:gd name="T75" fmla="*/ 10 h 135"/>
                <a:gd name="T76" fmla="*/ 9 w 134"/>
                <a:gd name="T77" fmla="*/ 10 h 135"/>
                <a:gd name="T78" fmla="*/ 10 w 134"/>
                <a:gd name="T79" fmla="*/ 9 h 135"/>
                <a:gd name="T80" fmla="*/ 10 w 134"/>
                <a:gd name="T81" fmla="*/ 9 h 135"/>
                <a:gd name="T82" fmla="*/ 10 w 134"/>
                <a:gd name="T83" fmla="*/ 8 h 135"/>
                <a:gd name="T84" fmla="*/ 11 w 134"/>
                <a:gd name="T85" fmla="*/ 7 h 135"/>
                <a:gd name="T86" fmla="*/ 11 w 134"/>
                <a:gd name="T87" fmla="*/ 7 h 135"/>
                <a:gd name="T88" fmla="*/ 11 w 134"/>
                <a:gd name="T89" fmla="*/ 6 h 1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34" h="135">
                  <a:moveTo>
                    <a:pt x="134" y="68"/>
                  </a:moveTo>
                  <a:lnTo>
                    <a:pt x="134" y="59"/>
                  </a:lnTo>
                  <a:lnTo>
                    <a:pt x="132" y="49"/>
                  </a:lnTo>
                  <a:lnTo>
                    <a:pt x="129" y="40"/>
                  </a:lnTo>
                  <a:lnTo>
                    <a:pt x="124" y="32"/>
                  </a:lnTo>
                  <a:lnTo>
                    <a:pt x="119" y="24"/>
                  </a:lnTo>
                  <a:lnTo>
                    <a:pt x="112" y="17"/>
                  </a:lnTo>
                  <a:lnTo>
                    <a:pt x="104" y="11"/>
                  </a:lnTo>
                  <a:lnTo>
                    <a:pt x="95" y="7"/>
                  </a:lnTo>
                  <a:lnTo>
                    <a:pt x="87" y="4"/>
                  </a:lnTo>
                  <a:lnTo>
                    <a:pt x="77" y="2"/>
                  </a:lnTo>
                  <a:lnTo>
                    <a:pt x="68" y="0"/>
                  </a:lnTo>
                  <a:lnTo>
                    <a:pt x="58" y="2"/>
                  </a:lnTo>
                  <a:lnTo>
                    <a:pt x="49" y="4"/>
                  </a:lnTo>
                  <a:lnTo>
                    <a:pt x="40" y="7"/>
                  </a:lnTo>
                  <a:lnTo>
                    <a:pt x="32" y="11"/>
                  </a:lnTo>
                  <a:lnTo>
                    <a:pt x="23" y="17"/>
                  </a:lnTo>
                  <a:lnTo>
                    <a:pt x="17" y="24"/>
                  </a:lnTo>
                  <a:lnTo>
                    <a:pt x="12" y="32"/>
                  </a:lnTo>
                  <a:lnTo>
                    <a:pt x="6" y="40"/>
                  </a:lnTo>
                  <a:lnTo>
                    <a:pt x="3" y="49"/>
                  </a:lnTo>
                  <a:lnTo>
                    <a:pt x="1" y="59"/>
                  </a:lnTo>
                  <a:lnTo>
                    <a:pt x="0" y="68"/>
                  </a:lnTo>
                  <a:lnTo>
                    <a:pt x="1" y="78"/>
                  </a:lnTo>
                  <a:lnTo>
                    <a:pt x="3" y="87"/>
                  </a:lnTo>
                  <a:lnTo>
                    <a:pt x="6" y="96"/>
                  </a:lnTo>
                  <a:lnTo>
                    <a:pt x="12" y="104"/>
                  </a:lnTo>
                  <a:lnTo>
                    <a:pt x="17" y="113"/>
                  </a:lnTo>
                  <a:lnTo>
                    <a:pt x="23" y="119"/>
                  </a:lnTo>
                  <a:lnTo>
                    <a:pt x="32" y="124"/>
                  </a:lnTo>
                  <a:lnTo>
                    <a:pt x="40" y="130"/>
                  </a:lnTo>
                  <a:lnTo>
                    <a:pt x="49" y="133"/>
                  </a:lnTo>
                  <a:lnTo>
                    <a:pt x="58" y="135"/>
                  </a:lnTo>
                  <a:lnTo>
                    <a:pt x="68" y="135"/>
                  </a:lnTo>
                  <a:lnTo>
                    <a:pt x="77" y="135"/>
                  </a:lnTo>
                  <a:lnTo>
                    <a:pt x="87" y="133"/>
                  </a:lnTo>
                  <a:lnTo>
                    <a:pt x="95" y="130"/>
                  </a:lnTo>
                  <a:lnTo>
                    <a:pt x="104" y="124"/>
                  </a:lnTo>
                  <a:lnTo>
                    <a:pt x="112" y="119"/>
                  </a:lnTo>
                  <a:lnTo>
                    <a:pt x="119" y="113"/>
                  </a:lnTo>
                  <a:lnTo>
                    <a:pt x="124" y="104"/>
                  </a:lnTo>
                  <a:lnTo>
                    <a:pt x="129" y="96"/>
                  </a:lnTo>
                  <a:lnTo>
                    <a:pt x="132" y="87"/>
                  </a:lnTo>
                  <a:lnTo>
                    <a:pt x="134" y="78"/>
                  </a:lnTo>
                  <a:lnTo>
                    <a:pt x="134" y="68"/>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408641" name="Group 65"/>
          <p:cNvGrpSpPr>
            <a:grpSpLocks/>
          </p:cNvGrpSpPr>
          <p:nvPr/>
        </p:nvGrpSpPr>
        <p:grpSpPr bwMode="auto">
          <a:xfrm>
            <a:off x="6908800" y="1931988"/>
            <a:ext cx="1003300" cy="1581150"/>
            <a:chOff x="3751" y="1584"/>
            <a:chExt cx="500" cy="788"/>
          </a:xfrm>
        </p:grpSpPr>
        <p:sp>
          <p:nvSpPr>
            <p:cNvPr id="127017" name="Line 66"/>
            <p:cNvSpPr>
              <a:spLocks noChangeShapeType="1"/>
            </p:cNvSpPr>
            <p:nvPr/>
          </p:nvSpPr>
          <p:spPr bwMode="auto">
            <a:xfrm flipH="1">
              <a:off x="3751" y="1584"/>
              <a:ext cx="500" cy="77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18" name="Line 67"/>
            <p:cNvSpPr>
              <a:spLocks noChangeShapeType="1"/>
            </p:cNvSpPr>
            <p:nvPr/>
          </p:nvSpPr>
          <p:spPr bwMode="auto">
            <a:xfrm>
              <a:off x="3806" y="2276"/>
              <a:ext cx="99" cy="1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19" name="Line 68"/>
            <p:cNvSpPr>
              <a:spLocks noChangeShapeType="1"/>
            </p:cNvSpPr>
            <p:nvPr/>
          </p:nvSpPr>
          <p:spPr bwMode="auto">
            <a:xfrm flipH="1">
              <a:off x="3849" y="2286"/>
              <a:ext cx="56" cy="8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8645" name="Group 69"/>
          <p:cNvGrpSpPr>
            <a:grpSpLocks/>
          </p:cNvGrpSpPr>
          <p:nvPr/>
        </p:nvGrpSpPr>
        <p:grpSpPr bwMode="auto">
          <a:xfrm>
            <a:off x="179388" y="1274763"/>
            <a:ext cx="3989387" cy="5249862"/>
            <a:chOff x="200" y="434"/>
            <a:chExt cx="2513" cy="3307"/>
          </a:xfrm>
        </p:grpSpPr>
        <p:grpSp>
          <p:nvGrpSpPr>
            <p:cNvPr id="126984" name="Group 70"/>
            <p:cNvGrpSpPr>
              <a:grpSpLocks/>
            </p:cNvGrpSpPr>
            <p:nvPr/>
          </p:nvGrpSpPr>
          <p:grpSpPr bwMode="auto">
            <a:xfrm>
              <a:off x="200" y="434"/>
              <a:ext cx="2513" cy="3307"/>
              <a:chOff x="200" y="434"/>
              <a:chExt cx="2513" cy="3307"/>
            </a:xfrm>
          </p:grpSpPr>
          <p:sp>
            <p:nvSpPr>
              <p:cNvPr id="126994" name="Line 71"/>
              <p:cNvSpPr>
                <a:spLocks noChangeShapeType="1"/>
              </p:cNvSpPr>
              <p:nvPr/>
            </p:nvSpPr>
            <p:spPr bwMode="auto">
              <a:xfrm>
                <a:off x="200" y="2048"/>
                <a:ext cx="25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995" name="Line 72"/>
              <p:cNvSpPr>
                <a:spLocks noChangeShapeType="1"/>
              </p:cNvSpPr>
              <p:nvPr/>
            </p:nvSpPr>
            <p:spPr bwMode="auto">
              <a:xfrm>
                <a:off x="519" y="1797"/>
                <a:ext cx="0" cy="5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996" name="Line 73"/>
              <p:cNvSpPr>
                <a:spLocks noChangeShapeType="1"/>
              </p:cNvSpPr>
              <p:nvPr/>
            </p:nvSpPr>
            <p:spPr bwMode="auto">
              <a:xfrm flipV="1">
                <a:off x="519" y="626"/>
                <a:ext cx="1450" cy="117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997" name="Line 74"/>
              <p:cNvSpPr>
                <a:spLocks noChangeShapeType="1"/>
              </p:cNvSpPr>
              <p:nvPr/>
            </p:nvSpPr>
            <p:spPr bwMode="auto">
              <a:xfrm>
                <a:off x="1969" y="626"/>
                <a:ext cx="0" cy="29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998" name="Line 75"/>
              <p:cNvSpPr>
                <a:spLocks noChangeShapeType="1"/>
              </p:cNvSpPr>
              <p:nvPr/>
            </p:nvSpPr>
            <p:spPr bwMode="auto">
              <a:xfrm>
                <a:off x="519" y="2298"/>
                <a:ext cx="1450" cy="130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999" name="Line 76"/>
              <p:cNvSpPr>
                <a:spLocks noChangeShapeType="1"/>
              </p:cNvSpPr>
              <p:nvPr/>
            </p:nvSpPr>
            <p:spPr bwMode="auto">
              <a:xfrm flipH="1">
                <a:off x="414" y="1784"/>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00" name="Freeform 77"/>
              <p:cNvSpPr>
                <a:spLocks/>
              </p:cNvSpPr>
              <p:nvPr/>
            </p:nvSpPr>
            <p:spPr bwMode="auto">
              <a:xfrm>
                <a:off x="398" y="1752"/>
                <a:ext cx="16" cy="32"/>
              </a:xfrm>
              <a:custGeom>
                <a:avLst/>
                <a:gdLst>
                  <a:gd name="T0" fmla="*/ 0 w 39"/>
                  <a:gd name="T1" fmla="*/ 0 h 82"/>
                  <a:gd name="T2" fmla="*/ 0 w 39"/>
                  <a:gd name="T3" fmla="*/ 1 h 82"/>
                  <a:gd name="T4" fmla="*/ 0 w 39"/>
                  <a:gd name="T5" fmla="*/ 2 h 82"/>
                  <a:gd name="T6" fmla="*/ 0 w 39"/>
                  <a:gd name="T7" fmla="*/ 2 h 82"/>
                  <a:gd name="T8" fmla="*/ 0 w 39"/>
                  <a:gd name="T9" fmla="*/ 3 h 82"/>
                  <a:gd name="T10" fmla="*/ 0 w 39"/>
                  <a:gd name="T11" fmla="*/ 3 h 82"/>
                  <a:gd name="T12" fmla="*/ 0 w 39"/>
                  <a:gd name="T13" fmla="*/ 4 h 82"/>
                  <a:gd name="T14" fmla="*/ 1 w 39"/>
                  <a:gd name="T15" fmla="*/ 4 h 82"/>
                  <a:gd name="T16" fmla="*/ 1 w 39"/>
                  <a:gd name="T17" fmla="*/ 4 h 82"/>
                  <a:gd name="T18" fmla="*/ 2 w 39"/>
                  <a:gd name="T19" fmla="*/ 5 h 82"/>
                  <a:gd name="T20" fmla="*/ 2 w 39"/>
                  <a:gd name="T21" fmla="*/ 5 h 82"/>
                  <a:gd name="T22" fmla="*/ 3 w 39"/>
                  <a:gd name="T23" fmla="*/ 5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9" h="82">
                    <a:moveTo>
                      <a:pt x="3" y="0"/>
                    </a:moveTo>
                    <a:lnTo>
                      <a:pt x="1" y="11"/>
                    </a:lnTo>
                    <a:lnTo>
                      <a:pt x="0" y="23"/>
                    </a:lnTo>
                    <a:lnTo>
                      <a:pt x="0" y="34"/>
                    </a:lnTo>
                    <a:lnTo>
                      <a:pt x="1" y="44"/>
                    </a:lnTo>
                    <a:lnTo>
                      <a:pt x="3" y="54"/>
                    </a:lnTo>
                    <a:lnTo>
                      <a:pt x="6" y="62"/>
                    </a:lnTo>
                    <a:lnTo>
                      <a:pt x="11" y="69"/>
                    </a:lnTo>
                    <a:lnTo>
                      <a:pt x="17" y="75"/>
                    </a:lnTo>
                    <a:lnTo>
                      <a:pt x="24" y="79"/>
                    </a:lnTo>
                    <a:lnTo>
                      <a:pt x="31" y="82"/>
                    </a:lnTo>
                    <a:lnTo>
                      <a:pt x="39"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01" name="Line 78"/>
              <p:cNvSpPr>
                <a:spLocks noChangeShapeType="1"/>
              </p:cNvSpPr>
              <p:nvPr/>
            </p:nvSpPr>
            <p:spPr bwMode="auto">
              <a:xfrm flipV="1">
                <a:off x="400" y="1702"/>
                <a:ext cx="14"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02" name="Freeform 79"/>
              <p:cNvSpPr>
                <a:spLocks/>
              </p:cNvSpPr>
              <p:nvPr/>
            </p:nvSpPr>
            <p:spPr bwMode="auto">
              <a:xfrm>
                <a:off x="414" y="1660"/>
                <a:ext cx="60" cy="42"/>
              </a:xfrm>
              <a:custGeom>
                <a:avLst/>
                <a:gdLst>
                  <a:gd name="T0" fmla="*/ 8 w 160"/>
                  <a:gd name="T1" fmla="*/ 6 h 112"/>
                  <a:gd name="T2" fmla="*/ 8 w 160"/>
                  <a:gd name="T3" fmla="*/ 5 h 112"/>
                  <a:gd name="T4" fmla="*/ 9 w 160"/>
                  <a:gd name="T5" fmla="*/ 5 h 112"/>
                  <a:gd name="T6" fmla="*/ 9 w 160"/>
                  <a:gd name="T7" fmla="*/ 4 h 112"/>
                  <a:gd name="T8" fmla="*/ 9 w 160"/>
                  <a:gd name="T9" fmla="*/ 3 h 112"/>
                  <a:gd name="T10" fmla="*/ 8 w 160"/>
                  <a:gd name="T11" fmla="*/ 3 h 112"/>
                  <a:gd name="T12" fmla="*/ 8 w 160"/>
                  <a:gd name="T13" fmla="*/ 2 h 112"/>
                  <a:gd name="T14" fmla="*/ 8 w 160"/>
                  <a:gd name="T15" fmla="*/ 2 h 112"/>
                  <a:gd name="T16" fmla="*/ 8 w 160"/>
                  <a:gd name="T17" fmla="*/ 1 h 112"/>
                  <a:gd name="T18" fmla="*/ 8 w 160"/>
                  <a:gd name="T19" fmla="*/ 1 h 112"/>
                  <a:gd name="T20" fmla="*/ 7 w 160"/>
                  <a:gd name="T21" fmla="*/ 0 h 112"/>
                  <a:gd name="T22" fmla="*/ 7 w 160"/>
                  <a:gd name="T23" fmla="*/ 0 h 112"/>
                  <a:gd name="T24" fmla="*/ 6 w 160"/>
                  <a:gd name="T25" fmla="*/ 0 h 112"/>
                  <a:gd name="T26" fmla="*/ 6 w 160"/>
                  <a:gd name="T27" fmla="*/ 0 h 112"/>
                  <a:gd name="T28" fmla="*/ 5 w 160"/>
                  <a:gd name="T29" fmla="*/ 0 h 112"/>
                  <a:gd name="T30" fmla="*/ 5 w 160"/>
                  <a:gd name="T31" fmla="*/ 0 h 112"/>
                  <a:gd name="T32" fmla="*/ 4 w 160"/>
                  <a:gd name="T33" fmla="*/ 0 h 112"/>
                  <a:gd name="T34" fmla="*/ 4 w 160"/>
                  <a:gd name="T35" fmla="*/ 1 h 112"/>
                  <a:gd name="T36" fmla="*/ 3 w 160"/>
                  <a:gd name="T37" fmla="*/ 1 h 112"/>
                  <a:gd name="T38" fmla="*/ 3 w 160"/>
                  <a:gd name="T39" fmla="*/ 2 h 112"/>
                  <a:gd name="T40" fmla="*/ 2 w 160"/>
                  <a:gd name="T41" fmla="*/ 2 h 112"/>
                  <a:gd name="T42" fmla="*/ 2 w 160"/>
                  <a:gd name="T43" fmla="*/ 3 h 112"/>
                  <a:gd name="T44" fmla="*/ 1 w 160"/>
                  <a:gd name="T45" fmla="*/ 3 h 112"/>
                  <a:gd name="T46" fmla="*/ 1 w 160"/>
                  <a:gd name="T47" fmla="*/ 4 h 112"/>
                  <a:gd name="T48" fmla="*/ 0 w 160"/>
                  <a:gd name="T49" fmla="*/ 5 h 112"/>
                  <a:gd name="T50" fmla="*/ 0 w 160"/>
                  <a:gd name="T51" fmla="*/ 5 h 112"/>
                  <a:gd name="T52" fmla="*/ 0 w 160"/>
                  <a:gd name="T53" fmla="*/ 6 h 1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60" h="112">
                    <a:moveTo>
                      <a:pt x="155" y="112"/>
                    </a:moveTo>
                    <a:lnTo>
                      <a:pt x="158" y="98"/>
                    </a:lnTo>
                    <a:lnTo>
                      <a:pt x="160" y="85"/>
                    </a:lnTo>
                    <a:lnTo>
                      <a:pt x="160" y="72"/>
                    </a:lnTo>
                    <a:lnTo>
                      <a:pt x="160" y="60"/>
                    </a:lnTo>
                    <a:lnTo>
                      <a:pt x="158" y="48"/>
                    </a:lnTo>
                    <a:lnTo>
                      <a:pt x="155" y="38"/>
                    </a:lnTo>
                    <a:lnTo>
                      <a:pt x="151" y="28"/>
                    </a:lnTo>
                    <a:lnTo>
                      <a:pt x="146" y="21"/>
                    </a:lnTo>
                    <a:lnTo>
                      <a:pt x="140" y="13"/>
                    </a:lnTo>
                    <a:lnTo>
                      <a:pt x="132" y="8"/>
                    </a:lnTo>
                    <a:lnTo>
                      <a:pt x="125" y="4"/>
                    </a:lnTo>
                    <a:lnTo>
                      <a:pt x="116" y="1"/>
                    </a:lnTo>
                    <a:lnTo>
                      <a:pt x="107" y="0"/>
                    </a:lnTo>
                    <a:lnTo>
                      <a:pt x="97" y="1"/>
                    </a:lnTo>
                    <a:lnTo>
                      <a:pt x="88" y="4"/>
                    </a:lnTo>
                    <a:lnTo>
                      <a:pt x="78" y="8"/>
                    </a:lnTo>
                    <a:lnTo>
                      <a:pt x="68" y="13"/>
                    </a:lnTo>
                    <a:lnTo>
                      <a:pt x="58" y="21"/>
                    </a:lnTo>
                    <a:lnTo>
                      <a:pt x="49" y="28"/>
                    </a:lnTo>
                    <a:lnTo>
                      <a:pt x="39" y="38"/>
                    </a:lnTo>
                    <a:lnTo>
                      <a:pt x="31" y="48"/>
                    </a:lnTo>
                    <a:lnTo>
                      <a:pt x="23" y="60"/>
                    </a:lnTo>
                    <a:lnTo>
                      <a:pt x="16" y="72"/>
                    </a:lnTo>
                    <a:lnTo>
                      <a:pt x="9" y="85"/>
                    </a:lnTo>
                    <a:lnTo>
                      <a:pt x="4" y="98"/>
                    </a:lnTo>
                    <a:lnTo>
                      <a:pt x="0"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03" name="Freeform 80"/>
              <p:cNvSpPr>
                <a:spLocks/>
              </p:cNvSpPr>
              <p:nvPr/>
            </p:nvSpPr>
            <p:spPr bwMode="auto">
              <a:xfrm>
                <a:off x="408" y="1702"/>
                <a:ext cx="64" cy="21"/>
              </a:xfrm>
              <a:custGeom>
                <a:avLst/>
                <a:gdLst>
                  <a:gd name="T0" fmla="*/ 9 w 170"/>
                  <a:gd name="T1" fmla="*/ 0 h 55"/>
                  <a:gd name="T2" fmla="*/ 8 w 170"/>
                  <a:gd name="T3" fmla="*/ 3 h 55"/>
                  <a:gd name="T4" fmla="*/ 0 w 170"/>
                  <a:gd name="T5" fmla="*/ 3 h 55"/>
                  <a:gd name="T6" fmla="*/ 0 60000 65536"/>
                  <a:gd name="T7" fmla="*/ 0 60000 65536"/>
                  <a:gd name="T8" fmla="*/ 0 60000 65536"/>
                </a:gdLst>
                <a:ahLst/>
                <a:cxnLst>
                  <a:cxn ang="T6">
                    <a:pos x="T0" y="T1"/>
                  </a:cxn>
                  <a:cxn ang="T7">
                    <a:pos x="T2" y="T3"/>
                  </a:cxn>
                  <a:cxn ang="T8">
                    <a:pos x="T4" y="T5"/>
                  </a:cxn>
                </a:cxnLst>
                <a:rect l="0" t="0" r="r" b="b"/>
                <a:pathLst>
                  <a:path w="170" h="55">
                    <a:moveTo>
                      <a:pt x="170" y="0"/>
                    </a:moveTo>
                    <a:lnTo>
                      <a:pt x="155" y="55"/>
                    </a:lnTo>
                    <a:lnTo>
                      <a:pt x="0"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04" name="Line 81"/>
              <p:cNvSpPr>
                <a:spLocks noChangeShapeType="1"/>
              </p:cNvSpPr>
              <p:nvPr/>
            </p:nvSpPr>
            <p:spPr bwMode="auto">
              <a:xfrm flipH="1">
                <a:off x="519" y="1597"/>
                <a:ext cx="2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05" name="Line 82"/>
              <p:cNvSpPr>
                <a:spLocks noChangeShapeType="1"/>
              </p:cNvSpPr>
              <p:nvPr/>
            </p:nvSpPr>
            <p:spPr bwMode="auto">
              <a:xfrm flipV="1">
                <a:off x="1853" y="476"/>
                <a:ext cx="37"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06" name="Freeform 83"/>
              <p:cNvSpPr>
                <a:spLocks/>
              </p:cNvSpPr>
              <p:nvPr/>
            </p:nvSpPr>
            <p:spPr bwMode="auto">
              <a:xfrm>
                <a:off x="1890" y="434"/>
                <a:ext cx="42" cy="42"/>
              </a:xfrm>
              <a:custGeom>
                <a:avLst/>
                <a:gdLst>
                  <a:gd name="T0" fmla="*/ 6 w 107"/>
                  <a:gd name="T1" fmla="*/ 0 h 110"/>
                  <a:gd name="T2" fmla="*/ 6 w 107"/>
                  <a:gd name="T3" fmla="*/ 0 h 110"/>
                  <a:gd name="T4" fmla="*/ 5 w 107"/>
                  <a:gd name="T5" fmla="*/ 0 h 110"/>
                  <a:gd name="T6" fmla="*/ 5 w 107"/>
                  <a:gd name="T7" fmla="*/ 0 h 110"/>
                  <a:gd name="T8" fmla="*/ 4 w 107"/>
                  <a:gd name="T9" fmla="*/ 1 h 110"/>
                  <a:gd name="T10" fmla="*/ 4 w 107"/>
                  <a:gd name="T11" fmla="*/ 1 h 110"/>
                  <a:gd name="T12" fmla="*/ 3 w 107"/>
                  <a:gd name="T13" fmla="*/ 2 h 110"/>
                  <a:gd name="T14" fmla="*/ 2 w 107"/>
                  <a:gd name="T15" fmla="*/ 2 h 110"/>
                  <a:gd name="T16" fmla="*/ 2 w 107"/>
                  <a:gd name="T17" fmla="*/ 3 h 110"/>
                  <a:gd name="T18" fmla="*/ 2 w 107"/>
                  <a:gd name="T19" fmla="*/ 3 h 110"/>
                  <a:gd name="T20" fmla="*/ 1 w 107"/>
                  <a:gd name="T21" fmla="*/ 4 h 110"/>
                  <a:gd name="T22" fmla="*/ 1 w 107"/>
                  <a:gd name="T23" fmla="*/ 5 h 110"/>
                  <a:gd name="T24" fmla="*/ 0 w 107"/>
                  <a:gd name="T25" fmla="*/ 5 h 110"/>
                  <a:gd name="T26" fmla="*/ 0 w 107"/>
                  <a:gd name="T27" fmla="*/ 6 h 1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110">
                    <a:moveTo>
                      <a:pt x="107" y="0"/>
                    </a:moveTo>
                    <a:lnTo>
                      <a:pt x="97" y="1"/>
                    </a:lnTo>
                    <a:lnTo>
                      <a:pt x="88" y="3"/>
                    </a:lnTo>
                    <a:lnTo>
                      <a:pt x="77" y="8"/>
                    </a:lnTo>
                    <a:lnTo>
                      <a:pt x="68" y="13"/>
                    </a:lnTo>
                    <a:lnTo>
                      <a:pt x="58" y="19"/>
                    </a:lnTo>
                    <a:lnTo>
                      <a:pt x="47" y="28"/>
                    </a:lnTo>
                    <a:lnTo>
                      <a:pt x="39" y="37"/>
                    </a:lnTo>
                    <a:lnTo>
                      <a:pt x="30" y="48"/>
                    </a:lnTo>
                    <a:lnTo>
                      <a:pt x="22" y="60"/>
                    </a:lnTo>
                    <a:lnTo>
                      <a:pt x="16" y="71"/>
                    </a:lnTo>
                    <a:lnTo>
                      <a:pt x="9" y="84"/>
                    </a:lnTo>
                    <a:lnTo>
                      <a:pt x="4" y="98"/>
                    </a:lnTo>
                    <a:lnTo>
                      <a:pt x="0"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07" name="Line 84"/>
              <p:cNvSpPr>
                <a:spLocks noChangeShapeType="1"/>
              </p:cNvSpPr>
              <p:nvPr/>
            </p:nvSpPr>
            <p:spPr bwMode="auto">
              <a:xfrm>
                <a:off x="1872" y="497"/>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08" name="Line 85"/>
              <p:cNvSpPr>
                <a:spLocks noChangeShapeType="1"/>
              </p:cNvSpPr>
              <p:nvPr/>
            </p:nvSpPr>
            <p:spPr bwMode="auto">
              <a:xfrm flipH="1">
                <a:off x="1967" y="434"/>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09" name="Line 86"/>
              <p:cNvSpPr>
                <a:spLocks noChangeShapeType="1"/>
              </p:cNvSpPr>
              <p:nvPr/>
            </p:nvSpPr>
            <p:spPr bwMode="auto">
              <a:xfrm flipH="1">
                <a:off x="366" y="2417"/>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10" name="Freeform 87"/>
              <p:cNvSpPr>
                <a:spLocks/>
              </p:cNvSpPr>
              <p:nvPr/>
            </p:nvSpPr>
            <p:spPr bwMode="auto">
              <a:xfrm>
                <a:off x="350" y="2385"/>
                <a:ext cx="16" cy="32"/>
              </a:xfrm>
              <a:custGeom>
                <a:avLst/>
                <a:gdLst>
                  <a:gd name="T0" fmla="*/ 0 w 40"/>
                  <a:gd name="T1" fmla="*/ 0 h 82"/>
                  <a:gd name="T2" fmla="*/ 0 w 40"/>
                  <a:gd name="T3" fmla="*/ 1 h 82"/>
                  <a:gd name="T4" fmla="*/ 0 w 40"/>
                  <a:gd name="T5" fmla="*/ 2 h 82"/>
                  <a:gd name="T6" fmla="*/ 0 w 40"/>
                  <a:gd name="T7" fmla="*/ 2 h 82"/>
                  <a:gd name="T8" fmla="*/ 0 w 40"/>
                  <a:gd name="T9" fmla="*/ 3 h 82"/>
                  <a:gd name="T10" fmla="*/ 0 w 40"/>
                  <a:gd name="T11" fmla="*/ 3 h 82"/>
                  <a:gd name="T12" fmla="*/ 0 w 40"/>
                  <a:gd name="T13" fmla="*/ 4 h 82"/>
                  <a:gd name="T14" fmla="*/ 1 w 40"/>
                  <a:gd name="T15" fmla="*/ 4 h 82"/>
                  <a:gd name="T16" fmla="*/ 1 w 40"/>
                  <a:gd name="T17" fmla="*/ 4 h 82"/>
                  <a:gd name="T18" fmla="*/ 2 w 40"/>
                  <a:gd name="T19" fmla="*/ 5 h 82"/>
                  <a:gd name="T20" fmla="*/ 2 w 40"/>
                  <a:gd name="T21" fmla="*/ 5 h 82"/>
                  <a:gd name="T22" fmla="*/ 2 w 40"/>
                  <a:gd name="T23" fmla="*/ 5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82">
                    <a:moveTo>
                      <a:pt x="5" y="0"/>
                    </a:moveTo>
                    <a:lnTo>
                      <a:pt x="2" y="11"/>
                    </a:lnTo>
                    <a:lnTo>
                      <a:pt x="0" y="23"/>
                    </a:lnTo>
                    <a:lnTo>
                      <a:pt x="0" y="33"/>
                    </a:lnTo>
                    <a:lnTo>
                      <a:pt x="2" y="44"/>
                    </a:lnTo>
                    <a:lnTo>
                      <a:pt x="4" y="54"/>
                    </a:lnTo>
                    <a:lnTo>
                      <a:pt x="8" y="62"/>
                    </a:lnTo>
                    <a:lnTo>
                      <a:pt x="12" y="69"/>
                    </a:lnTo>
                    <a:lnTo>
                      <a:pt x="17" y="75"/>
                    </a:lnTo>
                    <a:lnTo>
                      <a:pt x="25" y="79"/>
                    </a:lnTo>
                    <a:lnTo>
                      <a:pt x="32" y="81"/>
                    </a:lnTo>
                    <a:lnTo>
                      <a:pt x="4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11" name="Line 88"/>
              <p:cNvSpPr>
                <a:spLocks noChangeShapeType="1"/>
              </p:cNvSpPr>
              <p:nvPr/>
            </p:nvSpPr>
            <p:spPr bwMode="auto">
              <a:xfrm flipV="1">
                <a:off x="353" y="2333"/>
                <a:ext cx="13"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12" name="Freeform 89"/>
              <p:cNvSpPr>
                <a:spLocks/>
              </p:cNvSpPr>
              <p:nvPr/>
            </p:nvSpPr>
            <p:spPr bwMode="auto">
              <a:xfrm>
                <a:off x="366" y="2290"/>
                <a:ext cx="61" cy="43"/>
              </a:xfrm>
              <a:custGeom>
                <a:avLst/>
                <a:gdLst>
                  <a:gd name="T0" fmla="*/ 8 w 161"/>
                  <a:gd name="T1" fmla="*/ 7 h 111"/>
                  <a:gd name="T2" fmla="*/ 9 w 161"/>
                  <a:gd name="T3" fmla="*/ 6 h 111"/>
                  <a:gd name="T4" fmla="*/ 9 w 161"/>
                  <a:gd name="T5" fmla="*/ 5 h 111"/>
                  <a:gd name="T6" fmla="*/ 9 w 161"/>
                  <a:gd name="T7" fmla="*/ 4 h 111"/>
                  <a:gd name="T8" fmla="*/ 9 w 161"/>
                  <a:gd name="T9" fmla="*/ 3 h 111"/>
                  <a:gd name="T10" fmla="*/ 9 w 161"/>
                  <a:gd name="T11" fmla="*/ 3 h 111"/>
                  <a:gd name="T12" fmla="*/ 8 w 161"/>
                  <a:gd name="T13" fmla="*/ 2 h 111"/>
                  <a:gd name="T14" fmla="*/ 8 w 161"/>
                  <a:gd name="T15" fmla="*/ 2 h 111"/>
                  <a:gd name="T16" fmla="*/ 8 w 161"/>
                  <a:gd name="T17" fmla="*/ 1 h 111"/>
                  <a:gd name="T18" fmla="*/ 8 w 161"/>
                  <a:gd name="T19" fmla="*/ 1 h 111"/>
                  <a:gd name="T20" fmla="*/ 7 w 161"/>
                  <a:gd name="T21" fmla="*/ 0 h 111"/>
                  <a:gd name="T22" fmla="*/ 7 w 161"/>
                  <a:gd name="T23" fmla="*/ 0 h 111"/>
                  <a:gd name="T24" fmla="*/ 6 w 161"/>
                  <a:gd name="T25" fmla="*/ 0 h 111"/>
                  <a:gd name="T26" fmla="*/ 6 w 161"/>
                  <a:gd name="T27" fmla="*/ 0 h 111"/>
                  <a:gd name="T28" fmla="*/ 5 w 161"/>
                  <a:gd name="T29" fmla="*/ 0 h 111"/>
                  <a:gd name="T30" fmla="*/ 5 w 161"/>
                  <a:gd name="T31" fmla="*/ 0 h 111"/>
                  <a:gd name="T32" fmla="*/ 4 w 161"/>
                  <a:gd name="T33" fmla="*/ 0 h 111"/>
                  <a:gd name="T34" fmla="*/ 4 w 161"/>
                  <a:gd name="T35" fmla="*/ 1 h 111"/>
                  <a:gd name="T36" fmla="*/ 3 w 161"/>
                  <a:gd name="T37" fmla="*/ 1 h 111"/>
                  <a:gd name="T38" fmla="*/ 3 w 161"/>
                  <a:gd name="T39" fmla="*/ 2 h 111"/>
                  <a:gd name="T40" fmla="*/ 2 w 161"/>
                  <a:gd name="T41" fmla="*/ 2 h 111"/>
                  <a:gd name="T42" fmla="*/ 2 w 161"/>
                  <a:gd name="T43" fmla="*/ 3 h 111"/>
                  <a:gd name="T44" fmla="*/ 1 w 161"/>
                  <a:gd name="T45" fmla="*/ 3 h 111"/>
                  <a:gd name="T46" fmla="*/ 1 w 161"/>
                  <a:gd name="T47" fmla="*/ 4 h 111"/>
                  <a:gd name="T48" fmla="*/ 0 w 161"/>
                  <a:gd name="T49" fmla="*/ 5 h 111"/>
                  <a:gd name="T50" fmla="*/ 0 w 161"/>
                  <a:gd name="T51" fmla="*/ 6 h 111"/>
                  <a:gd name="T52" fmla="*/ 0 w 161"/>
                  <a:gd name="T53" fmla="*/ 7 h 1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61" h="111">
                    <a:moveTo>
                      <a:pt x="155" y="111"/>
                    </a:moveTo>
                    <a:lnTo>
                      <a:pt x="158" y="98"/>
                    </a:lnTo>
                    <a:lnTo>
                      <a:pt x="160" y="84"/>
                    </a:lnTo>
                    <a:lnTo>
                      <a:pt x="161" y="71"/>
                    </a:lnTo>
                    <a:lnTo>
                      <a:pt x="160" y="60"/>
                    </a:lnTo>
                    <a:lnTo>
                      <a:pt x="158" y="48"/>
                    </a:lnTo>
                    <a:lnTo>
                      <a:pt x="156" y="38"/>
                    </a:lnTo>
                    <a:lnTo>
                      <a:pt x="151" y="28"/>
                    </a:lnTo>
                    <a:lnTo>
                      <a:pt x="146" y="19"/>
                    </a:lnTo>
                    <a:lnTo>
                      <a:pt x="140" y="13"/>
                    </a:lnTo>
                    <a:lnTo>
                      <a:pt x="132" y="8"/>
                    </a:lnTo>
                    <a:lnTo>
                      <a:pt x="125" y="4"/>
                    </a:lnTo>
                    <a:lnTo>
                      <a:pt x="116" y="1"/>
                    </a:lnTo>
                    <a:lnTo>
                      <a:pt x="107" y="0"/>
                    </a:lnTo>
                    <a:lnTo>
                      <a:pt x="97" y="1"/>
                    </a:lnTo>
                    <a:lnTo>
                      <a:pt x="88" y="4"/>
                    </a:lnTo>
                    <a:lnTo>
                      <a:pt x="78" y="8"/>
                    </a:lnTo>
                    <a:lnTo>
                      <a:pt x="68" y="13"/>
                    </a:lnTo>
                    <a:lnTo>
                      <a:pt x="58" y="19"/>
                    </a:lnTo>
                    <a:lnTo>
                      <a:pt x="49" y="28"/>
                    </a:lnTo>
                    <a:lnTo>
                      <a:pt x="39" y="38"/>
                    </a:lnTo>
                    <a:lnTo>
                      <a:pt x="30" y="48"/>
                    </a:lnTo>
                    <a:lnTo>
                      <a:pt x="23" y="60"/>
                    </a:lnTo>
                    <a:lnTo>
                      <a:pt x="16" y="71"/>
                    </a:lnTo>
                    <a:lnTo>
                      <a:pt x="9" y="84"/>
                    </a:lnTo>
                    <a:lnTo>
                      <a:pt x="4" y="98"/>
                    </a:lnTo>
                    <a:lnTo>
                      <a:pt x="0"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13" name="Freeform 90"/>
              <p:cNvSpPr>
                <a:spLocks/>
              </p:cNvSpPr>
              <p:nvPr/>
            </p:nvSpPr>
            <p:spPr bwMode="auto">
              <a:xfrm>
                <a:off x="361" y="2333"/>
                <a:ext cx="63" cy="21"/>
              </a:xfrm>
              <a:custGeom>
                <a:avLst/>
                <a:gdLst>
                  <a:gd name="T0" fmla="*/ 9 w 170"/>
                  <a:gd name="T1" fmla="*/ 0 h 56"/>
                  <a:gd name="T2" fmla="*/ 8 w 170"/>
                  <a:gd name="T3" fmla="*/ 3 h 56"/>
                  <a:gd name="T4" fmla="*/ 0 w 170"/>
                  <a:gd name="T5" fmla="*/ 3 h 56"/>
                  <a:gd name="T6" fmla="*/ 0 60000 65536"/>
                  <a:gd name="T7" fmla="*/ 0 60000 65536"/>
                  <a:gd name="T8" fmla="*/ 0 60000 65536"/>
                </a:gdLst>
                <a:ahLst/>
                <a:cxnLst>
                  <a:cxn ang="T6">
                    <a:pos x="T0" y="T1"/>
                  </a:cxn>
                  <a:cxn ang="T7">
                    <a:pos x="T2" y="T3"/>
                  </a:cxn>
                  <a:cxn ang="T8">
                    <a:pos x="T4" y="T5"/>
                  </a:cxn>
                </a:cxnLst>
                <a:rect l="0" t="0" r="r" b="b"/>
                <a:pathLst>
                  <a:path w="170" h="56">
                    <a:moveTo>
                      <a:pt x="170" y="0"/>
                    </a:moveTo>
                    <a:lnTo>
                      <a:pt x="156" y="56"/>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14" name="Line 91"/>
              <p:cNvSpPr>
                <a:spLocks noChangeShapeType="1"/>
              </p:cNvSpPr>
              <p:nvPr/>
            </p:nvSpPr>
            <p:spPr bwMode="auto">
              <a:xfrm flipV="1">
                <a:off x="2014" y="3593"/>
                <a:ext cx="40" cy="1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7015" name="Freeform 92"/>
              <p:cNvSpPr>
                <a:spLocks/>
              </p:cNvSpPr>
              <p:nvPr/>
            </p:nvSpPr>
            <p:spPr bwMode="auto">
              <a:xfrm>
                <a:off x="2054" y="3551"/>
                <a:ext cx="39" cy="42"/>
              </a:xfrm>
              <a:custGeom>
                <a:avLst/>
                <a:gdLst>
                  <a:gd name="T0" fmla="*/ 5 w 107"/>
                  <a:gd name="T1" fmla="*/ 0 h 111"/>
                  <a:gd name="T2" fmla="*/ 5 w 107"/>
                  <a:gd name="T3" fmla="*/ 0 h 111"/>
                  <a:gd name="T4" fmla="*/ 4 w 107"/>
                  <a:gd name="T5" fmla="*/ 0 h 111"/>
                  <a:gd name="T6" fmla="*/ 4 w 107"/>
                  <a:gd name="T7" fmla="*/ 0 h 111"/>
                  <a:gd name="T8" fmla="*/ 3 w 107"/>
                  <a:gd name="T9" fmla="*/ 1 h 111"/>
                  <a:gd name="T10" fmla="*/ 3 w 107"/>
                  <a:gd name="T11" fmla="*/ 1 h 111"/>
                  <a:gd name="T12" fmla="*/ 3 w 107"/>
                  <a:gd name="T13" fmla="*/ 2 h 111"/>
                  <a:gd name="T14" fmla="*/ 2 w 107"/>
                  <a:gd name="T15" fmla="*/ 2 h 111"/>
                  <a:gd name="T16" fmla="*/ 1 w 107"/>
                  <a:gd name="T17" fmla="*/ 3 h 111"/>
                  <a:gd name="T18" fmla="*/ 1 w 107"/>
                  <a:gd name="T19" fmla="*/ 3 h 111"/>
                  <a:gd name="T20" fmla="*/ 1 w 107"/>
                  <a:gd name="T21" fmla="*/ 4 h 111"/>
                  <a:gd name="T22" fmla="*/ 0 w 107"/>
                  <a:gd name="T23" fmla="*/ 5 h 111"/>
                  <a:gd name="T24" fmla="*/ 0 w 107"/>
                  <a:gd name="T25" fmla="*/ 5 h 111"/>
                  <a:gd name="T26" fmla="*/ 0 w 107"/>
                  <a:gd name="T27" fmla="*/ 6 h 1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111">
                    <a:moveTo>
                      <a:pt x="107" y="0"/>
                    </a:moveTo>
                    <a:lnTo>
                      <a:pt x="98" y="1"/>
                    </a:lnTo>
                    <a:lnTo>
                      <a:pt x="88" y="3"/>
                    </a:lnTo>
                    <a:lnTo>
                      <a:pt x="78" y="7"/>
                    </a:lnTo>
                    <a:lnTo>
                      <a:pt x="68" y="13"/>
                    </a:lnTo>
                    <a:lnTo>
                      <a:pt x="58" y="20"/>
                    </a:lnTo>
                    <a:lnTo>
                      <a:pt x="49" y="28"/>
                    </a:lnTo>
                    <a:lnTo>
                      <a:pt x="39" y="37"/>
                    </a:lnTo>
                    <a:lnTo>
                      <a:pt x="31" y="48"/>
                    </a:lnTo>
                    <a:lnTo>
                      <a:pt x="23" y="59"/>
                    </a:lnTo>
                    <a:lnTo>
                      <a:pt x="16" y="72"/>
                    </a:lnTo>
                    <a:lnTo>
                      <a:pt x="10" y="85"/>
                    </a:lnTo>
                    <a:lnTo>
                      <a:pt x="4" y="98"/>
                    </a:lnTo>
                    <a:lnTo>
                      <a:pt x="0"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7016" name="Line 93"/>
              <p:cNvSpPr>
                <a:spLocks noChangeShapeType="1"/>
              </p:cNvSpPr>
              <p:nvPr/>
            </p:nvSpPr>
            <p:spPr bwMode="auto">
              <a:xfrm>
                <a:off x="2033" y="3614"/>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6985" name="Group 94"/>
            <p:cNvGrpSpPr>
              <a:grpSpLocks/>
            </p:cNvGrpSpPr>
            <p:nvPr/>
          </p:nvGrpSpPr>
          <p:grpSpPr bwMode="auto">
            <a:xfrm>
              <a:off x="2294" y="1491"/>
              <a:ext cx="282" cy="1016"/>
              <a:chOff x="2294" y="1491"/>
              <a:chExt cx="282" cy="1016"/>
            </a:xfrm>
          </p:grpSpPr>
          <p:sp>
            <p:nvSpPr>
              <p:cNvPr id="126986" name="Line 95"/>
              <p:cNvSpPr>
                <a:spLocks noChangeShapeType="1"/>
              </p:cNvSpPr>
              <p:nvPr/>
            </p:nvSpPr>
            <p:spPr bwMode="auto">
              <a:xfrm>
                <a:off x="2333" y="1636"/>
                <a:ext cx="0" cy="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987" name="Freeform 96"/>
              <p:cNvSpPr>
                <a:spLocks/>
              </p:cNvSpPr>
              <p:nvPr/>
            </p:nvSpPr>
            <p:spPr bwMode="auto">
              <a:xfrm>
                <a:off x="2294" y="1594"/>
                <a:ext cx="81" cy="85"/>
              </a:xfrm>
              <a:custGeom>
                <a:avLst/>
                <a:gdLst>
                  <a:gd name="T0" fmla="*/ 11 w 221"/>
                  <a:gd name="T1" fmla="*/ 7 h 221"/>
                  <a:gd name="T2" fmla="*/ 11 w 221"/>
                  <a:gd name="T3" fmla="*/ 5 h 221"/>
                  <a:gd name="T4" fmla="*/ 11 w 221"/>
                  <a:gd name="T5" fmla="*/ 5 h 221"/>
                  <a:gd name="T6" fmla="*/ 10 w 221"/>
                  <a:gd name="T7" fmla="*/ 4 h 221"/>
                  <a:gd name="T8" fmla="*/ 10 w 221"/>
                  <a:gd name="T9" fmla="*/ 3 h 221"/>
                  <a:gd name="T10" fmla="*/ 10 w 221"/>
                  <a:gd name="T11" fmla="*/ 2 h 221"/>
                  <a:gd name="T12" fmla="*/ 9 w 221"/>
                  <a:gd name="T13" fmla="*/ 2 h 221"/>
                  <a:gd name="T14" fmla="*/ 8 w 221"/>
                  <a:gd name="T15" fmla="*/ 1 h 221"/>
                  <a:gd name="T16" fmla="*/ 8 w 221"/>
                  <a:gd name="T17" fmla="*/ 1 h 221"/>
                  <a:gd name="T18" fmla="*/ 7 w 221"/>
                  <a:gd name="T19" fmla="*/ 0 h 221"/>
                  <a:gd name="T20" fmla="*/ 6 w 221"/>
                  <a:gd name="T21" fmla="*/ 0 h 221"/>
                  <a:gd name="T22" fmla="*/ 5 w 221"/>
                  <a:gd name="T23" fmla="*/ 0 h 221"/>
                  <a:gd name="T24" fmla="*/ 4 w 221"/>
                  <a:gd name="T25" fmla="*/ 0 h 221"/>
                  <a:gd name="T26" fmla="*/ 4 w 221"/>
                  <a:gd name="T27" fmla="*/ 0 h 221"/>
                  <a:gd name="T28" fmla="*/ 3 w 221"/>
                  <a:gd name="T29" fmla="*/ 1 h 221"/>
                  <a:gd name="T30" fmla="*/ 3 w 221"/>
                  <a:gd name="T31" fmla="*/ 1 h 221"/>
                  <a:gd name="T32" fmla="*/ 2 w 221"/>
                  <a:gd name="T33" fmla="*/ 2 h 221"/>
                  <a:gd name="T34" fmla="*/ 1 w 221"/>
                  <a:gd name="T35" fmla="*/ 2 h 221"/>
                  <a:gd name="T36" fmla="*/ 1 w 221"/>
                  <a:gd name="T37" fmla="*/ 3 h 221"/>
                  <a:gd name="T38" fmla="*/ 0 w 221"/>
                  <a:gd name="T39" fmla="*/ 4 h 221"/>
                  <a:gd name="T40" fmla="*/ 0 w 221"/>
                  <a:gd name="T41" fmla="*/ 5 h 221"/>
                  <a:gd name="T42" fmla="*/ 0 w 221"/>
                  <a:gd name="T43" fmla="*/ 5 h 221"/>
                  <a:gd name="T44" fmla="*/ 0 w 221"/>
                  <a:gd name="T45" fmla="*/ 7 h 221"/>
                  <a:gd name="T46" fmla="*/ 0 w 221"/>
                  <a:gd name="T47" fmla="*/ 7 h 221"/>
                  <a:gd name="T48" fmla="*/ 0 w 221"/>
                  <a:gd name="T49" fmla="*/ 8 h 221"/>
                  <a:gd name="T50" fmla="*/ 0 w 221"/>
                  <a:gd name="T51" fmla="*/ 9 h 221"/>
                  <a:gd name="T52" fmla="*/ 1 w 221"/>
                  <a:gd name="T53" fmla="*/ 10 h 221"/>
                  <a:gd name="T54" fmla="*/ 1 w 221"/>
                  <a:gd name="T55" fmla="*/ 10 h 221"/>
                  <a:gd name="T56" fmla="*/ 2 w 221"/>
                  <a:gd name="T57" fmla="*/ 11 h 221"/>
                  <a:gd name="T58" fmla="*/ 3 w 221"/>
                  <a:gd name="T59" fmla="*/ 12 h 221"/>
                  <a:gd name="T60" fmla="*/ 3 w 221"/>
                  <a:gd name="T61" fmla="*/ 12 h 221"/>
                  <a:gd name="T62" fmla="*/ 4 w 221"/>
                  <a:gd name="T63" fmla="*/ 12 h 221"/>
                  <a:gd name="T64" fmla="*/ 4 w 221"/>
                  <a:gd name="T65" fmla="*/ 13 h 221"/>
                  <a:gd name="T66" fmla="*/ 5 w 221"/>
                  <a:gd name="T67" fmla="*/ 13 h 221"/>
                  <a:gd name="T68" fmla="*/ 6 w 221"/>
                  <a:gd name="T69" fmla="*/ 13 h 221"/>
                  <a:gd name="T70" fmla="*/ 7 w 221"/>
                  <a:gd name="T71" fmla="*/ 12 h 221"/>
                  <a:gd name="T72" fmla="*/ 8 w 221"/>
                  <a:gd name="T73" fmla="*/ 12 h 221"/>
                  <a:gd name="T74" fmla="*/ 8 w 221"/>
                  <a:gd name="T75" fmla="*/ 12 h 221"/>
                  <a:gd name="T76" fmla="*/ 9 w 221"/>
                  <a:gd name="T77" fmla="*/ 11 h 221"/>
                  <a:gd name="T78" fmla="*/ 10 w 221"/>
                  <a:gd name="T79" fmla="*/ 10 h 221"/>
                  <a:gd name="T80" fmla="*/ 10 w 221"/>
                  <a:gd name="T81" fmla="*/ 10 h 221"/>
                  <a:gd name="T82" fmla="*/ 10 w 221"/>
                  <a:gd name="T83" fmla="*/ 9 h 221"/>
                  <a:gd name="T84" fmla="*/ 11 w 221"/>
                  <a:gd name="T85" fmla="*/ 8 h 221"/>
                  <a:gd name="T86" fmla="*/ 11 w 221"/>
                  <a:gd name="T87" fmla="*/ 7 h 221"/>
                  <a:gd name="T88" fmla="*/ 11 w 221"/>
                  <a:gd name="T89" fmla="*/ 7 h 2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1" h="221">
                    <a:moveTo>
                      <a:pt x="221" y="111"/>
                    </a:moveTo>
                    <a:lnTo>
                      <a:pt x="220" y="95"/>
                    </a:lnTo>
                    <a:lnTo>
                      <a:pt x="216" y="79"/>
                    </a:lnTo>
                    <a:lnTo>
                      <a:pt x="211" y="64"/>
                    </a:lnTo>
                    <a:lnTo>
                      <a:pt x="203" y="51"/>
                    </a:lnTo>
                    <a:lnTo>
                      <a:pt x="194" y="38"/>
                    </a:lnTo>
                    <a:lnTo>
                      <a:pt x="183" y="27"/>
                    </a:lnTo>
                    <a:lnTo>
                      <a:pt x="171" y="18"/>
                    </a:lnTo>
                    <a:lnTo>
                      <a:pt x="157" y="10"/>
                    </a:lnTo>
                    <a:lnTo>
                      <a:pt x="142" y="5"/>
                    </a:lnTo>
                    <a:lnTo>
                      <a:pt x="126" y="1"/>
                    </a:lnTo>
                    <a:lnTo>
                      <a:pt x="110" y="0"/>
                    </a:lnTo>
                    <a:lnTo>
                      <a:pt x="94" y="1"/>
                    </a:lnTo>
                    <a:lnTo>
                      <a:pt x="79" y="5"/>
                    </a:lnTo>
                    <a:lnTo>
                      <a:pt x="65" y="10"/>
                    </a:lnTo>
                    <a:lnTo>
                      <a:pt x="51" y="18"/>
                    </a:lnTo>
                    <a:lnTo>
                      <a:pt x="38" y="27"/>
                    </a:lnTo>
                    <a:lnTo>
                      <a:pt x="26" y="38"/>
                    </a:lnTo>
                    <a:lnTo>
                      <a:pt x="18" y="51"/>
                    </a:lnTo>
                    <a:lnTo>
                      <a:pt x="9" y="64"/>
                    </a:lnTo>
                    <a:lnTo>
                      <a:pt x="4" y="79"/>
                    </a:lnTo>
                    <a:lnTo>
                      <a:pt x="1" y="95"/>
                    </a:lnTo>
                    <a:lnTo>
                      <a:pt x="0" y="111"/>
                    </a:lnTo>
                    <a:lnTo>
                      <a:pt x="1" y="127"/>
                    </a:lnTo>
                    <a:lnTo>
                      <a:pt x="4" y="142"/>
                    </a:lnTo>
                    <a:lnTo>
                      <a:pt x="9" y="157"/>
                    </a:lnTo>
                    <a:lnTo>
                      <a:pt x="18" y="170"/>
                    </a:lnTo>
                    <a:lnTo>
                      <a:pt x="26" y="183"/>
                    </a:lnTo>
                    <a:lnTo>
                      <a:pt x="38" y="195"/>
                    </a:lnTo>
                    <a:lnTo>
                      <a:pt x="51" y="204"/>
                    </a:lnTo>
                    <a:lnTo>
                      <a:pt x="65" y="212"/>
                    </a:lnTo>
                    <a:lnTo>
                      <a:pt x="79" y="217"/>
                    </a:lnTo>
                    <a:lnTo>
                      <a:pt x="94" y="220"/>
                    </a:lnTo>
                    <a:lnTo>
                      <a:pt x="110" y="221"/>
                    </a:lnTo>
                    <a:lnTo>
                      <a:pt x="126" y="220"/>
                    </a:lnTo>
                    <a:lnTo>
                      <a:pt x="142" y="217"/>
                    </a:lnTo>
                    <a:lnTo>
                      <a:pt x="157" y="212"/>
                    </a:lnTo>
                    <a:lnTo>
                      <a:pt x="171" y="204"/>
                    </a:lnTo>
                    <a:lnTo>
                      <a:pt x="183" y="195"/>
                    </a:lnTo>
                    <a:lnTo>
                      <a:pt x="194" y="183"/>
                    </a:lnTo>
                    <a:lnTo>
                      <a:pt x="203" y="170"/>
                    </a:lnTo>
                    <a:lnTo>
                      <a:pt x="211" y="157"/>
                    </a:lnTo>
                    <a:lnTo>
                      <a:pt x="216" y="142"/>
                    </a:lnTo>
                    <a:lnTo>
                      <a:pt x="220" y="127"/>
                    </a:lnTo>
                    <a:lnTo>
                      <a:pt x="221" y="111"/>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6988" name="Freeform 97"/>
              <p:cNvSpPr>
                <a:spLocks/>
              </p:cNvSpPr>
              <p:nvPr/>
            </p:nvSpPr>
            <p:spPr bwMode="auto">
              <a:xfrm>
                <a:off x="2294" y="2406"/>
                <a:ext cx="81" cy="82"/>
              </a:xfrm>
              <a:custGeom>
                <a:avLst/>
                <a:gdLst>
                  <a:gd name="T0" fmla="*/ 11 w 221"/>
                  <a:gd name="T1" fmla="*/ 6 h 221"/>
                  <a:gd name="T2" fmla="*/ 11 w 221"/>
                  <a:gd name="T3" fmla="*/ 5 h 221"/>
                  <a:gd name="T4" fmla="*/ 11 w 221"/>
                  <a:gd name="T5" fmla="*/ 4 h 221"/>
                  <a:gd name="T6" fmla="*/ 10 w 221"/>
                  <a:gd name="T7" fmla="*/ 3 h 221"/>
                  <a:gd name="T8" fmla="*/ 10 w 221"/>
                  <a:gd name="T9" fmla="*/ 3 h 221"/>
                  <a:gd name="T10" fmla="*/ 10 w 221"/>
                  <a:gd name="T11" fmla="*/ 2 h 221"/>
                  <a:gd name="T12" fmla="*/ 9 w 221"/>
                  <a:gd name="T13" fmla="*/ 1 h 221"/>
                  <a:gd name="T14" fmla="*/ 8 w 221"/>
                  <a:gd name="T15" fmla="*/ 1 h 221"/>
                  <a:gd name="T16" fmla="*/ 8 w 221"/>
                  <a:gd name="T17" fmla="*/ 0 h 221"/>
                  <a:gd name="T18" fmla="*/ 7 w 221"/>
                  <a:gd name="T19" fmla="*/ 0 h 221"/>
                  <a:gd name="T20" fmla="*/ 6 w 221"/>
                  <a:gd name="T21" fmla="*/ 0 h 221"/>
                  <a:gd name="T22" fmla="*/ 5 w 221"/>
                  <a:gd name="T23" fmla="*/ 0 h 221"/>
                  <a:gd name="T24" fmla="*/ 4 w 221"/>
                  <a:gd name="T25" fmla="*/ 0 h 221"/>
                  <a:gd name="T26" fmla="*/ 4 w 221"/>
                  <a:gd name="T27" fmla="*/ 0 h 221"/>
                  <a:gd name="T28" fmla="*/ 3 w 221"/>
                  <a:gd name="T29" fmla="*/ 0 h 221"/>
                  <a:gd name="T30" fmla="*/ 3 w 221"/>
                  <a:gd name="T31" fmla="*/ 1 h 221"/>
                  <a:gd name="T32" fmla="*/ 2 w 221"/>
                  <a:gd name="T33" fmla="*/ 1 h 221"/>
                  <a:gd name="T34" fmla="*/ 1 w 221"/>
                  <a:gd name="T35" fmla="*/ 2 h 221"/>
                  <a:gd name="T36" fmla="*/ 1 w 221"/>
                  <a:gd name="T37" fmla="*/ 3 h 221"/>
                  <a:gd name="T38" fmla="*/ 0 w 221"/>
                  <a:gd name="T39" fmla="*/ 3 h 221"/>
                  <a:gd name="T40" fmla="*/ 0 w 221"/>
                  <a:gd name="T41" fmla="*/ 4 h 221"/>
                  <a:gd name="T42" fmla="*/ 0 w 221"/>
                  <a:gd name="T43" fmla="*/ 5 h 221"/>
                  <a:gd name="T44" fmla="*/ 0 w 221"/>
                  <a:gd name="T45" fmla="*/ 6 h 221"/>
                  <a:gd name="T46" fmla="*/ 0 w 221"/>
                  <a:gd name="T47" fmla="*/ 6 h 221"/>
                  <a:gd name="T48" fmla="*/ 0 w 221"/>
                  <a:gd name="T49" fmla="*/ 7 h 221"/>
                  <a:gd name="T50" fmla="*/ 0 w 221"/>
                  <a:gd name="T51" fmla="*/ 8 h 221"/>
                  <a:gd name="T52" fmla="*/ 1 w 221"/>
                  <a:gd name="T53" fmla="*/ 9 h 221"/>
                  <a:gd name="T54" fmla="*/ 1 w 221"/>
                  <a:gd name="T55" fmla="*/ 9 h 221"/>
                  <a:gd name="T56" fmla="*/ 2 w 221"/>
                  <a:gd name="T57" fmla="*/ 10 h 221"/>
                  <a:gd name="T58" fmla="*/ 3 w 221"/>
                  <a:gd name="T59" fmla="*/ 10 h 221"/>
                  <a:gd name="T60" fmla="*/ 3 w 221"/>
                  <a:gd name="T61" fmla="*/ 11 h 221"/>
                  <a:gd name="T62" fmla="*/ 4 w 221"/>
                  <a:gd name="T63" fmla="*/ 11 h 221"/>
                  <a:gd name="T64" fmla="*/ 4 w 221"/>
                  <a:gd name="T65" fmla="*/ 11 h 221"/>
                  <a:gd name="T66" fmla="*/ 5 w 221"/>
                  <a:gd name="T67" fmla="*/ 11 h 221"/>
                  <a:gd name="T68" fmla="*/ 6 w 221"/>
                  <a:gd name="T69" fmla="*/ 11 h 221"/>
                  <a:gd name="T70" fmla="*/ 7 w 221"/>
                  <a:gd name="T71" fmla="*/ 11 h 221"/>
                  <a:gd name="T72" fmla="*/ 8 w 221"/>
                  <a:gd name="T73" fmla="*/ 11 h 221"/>
                  <a:gd name="T74" fmla="*/ 8 w 221"/>
                  <a:gd name="T75" fmla="*/ 10 h 221"/>
                  <a:gd name="T76" fmla="*/ 9 w 221"/>
                  <a:gd name="T77" fmla="*/ 10 h 221"/>
                  <a:gd name="T78" fmla="*/ 10 w 221"/>
                  <a:gd name="T79" fmla="*/ 9 h 221"/>
                  <a:gd name="T80" fmla="*/ 10 w 221"/>
                  <a:gd name="T81" fmla="*/ 9 h 221"/>
                  <a:gd name="T82" fmla="*/ 10 w 221"/>
                  <a:gd name="T83" fmla="*/ 8 h 221"/>
                  <a:gd name="T84" fmla="*/ 11 w 221"/>
                  <a:gd name="T85" fmla="*/ 7 h 221"/>
                  <a:gd name="T86" fmla="*/ 11 w 221"/>
                  <a:gd name="T87" fmla="*/ 6 h 221"/>
                  <a:gd name="T88" fmla="*/ 11 w 221"/>
                  <a:gd name="T89" fmla="*/ 6 h 2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1" h="221">
                    <a:moveTo>
                      <a:pt x="221" y="110"/>
                    </a:moveTo>
                    <a:lnTo>
                      <a:pt x="220" y="95"/>
                    </a:lnTo>
                    <a:lnTo>
                      <a:pt x="216" y="79"/>
                    </a:lnTo>
                    <a:lnTo>
                      <a:pt x="211" y="64"/>
                    </a:lnTo>
                    <a:lnTo>
                      <a:pt x="203" y="51"/>
                    </a:lnTo>
                    <a:lnTo>
                      <a:pt x="194" y="38"/>
                    </a:lnTo>
                    <a:lnTo>
                      <a:pt x="183" y="27"/>
                    </a:lnTo>
                    <a:lnTo>
                      <a:pt x="171" y="18"/>
                    </a:lnTo>
                    <a:lnTo>
                      <a:pt x="157" y="9"/>
                    </a:lnTo>
                    <a:lnTo>
                      <a:pt x="142" y="4"/>
                    </a:lnTo>
                    <a:lnTo>
                      <a:pt x="126" y="1"/>
                    </a:lnTo>
                    <a:lnTo>
                      <a:pt x="110" y="0"/>
                    </a:lnTo>
                    <a:lnTo>
                      <a:pt x="94" y="1"/>
                    </a:lnTo>
                    <a:lnTo>
                      <a:pt x="79" y="4"/>
                    </a:lnTo>
                    <a:lnTo>
                      <a:pt x="65" y="9"/>
                    </a:lnTo>
                    <a:lnTo>
                      <a:pt x="51" y="18"/>
                    </a:lnTo>
                    <a:lnTo>
                      <a:pt x="38" y="27"/>
                    </a:lnTo>
                    <a:lnTo>
                      <a:pt x="26" y="38"/>
                    </a:lnTo>
                    <a:lnTo>
                      <a:pt x="18" y="51"/>
                    </a:lnTo>
                    <a:lnTo>
                      <a:pt x="9" y="64"/>
                    </a:lnTo>
                    <a:lnTo>
                      <a:pt x="4" y="79"/>
                    </a:lnTo>
                    <a:lnTo>
                      <a:pt x="1" y="95"/>
                    </a:lnTo>
                    <a:lnTo>
                      <a:pt x="0" y="110"/>
                    </a:lnTo>
                    <a:lnTo>
                      <a:pt x="1" y="126"/>
                    </a:lnTo>
                    <a:lnTo>
                      <a:pt x="4" y="142"/>
                    </a:lnTo>
                    <a:lnTo>
                      <a:pt x="9" y="157"/>
                    </a:lnTo>
                    <a:lnTo>
                      <a:pt x="18" y="170"/>
                    </a:lnTo>
                    <a:lnTo>
                      <a:pt x="26" y="183"/>
                    </a:lnTo>
                    <a:lnTo>
                      <a:pt x="38" y="194"/>
                    </a:lnTo>
                    <a:lnTo>
                      <a:pt x="51" y="203"/>
                    </a:lnTo>
                    <a:lnTo>
                      <a:pt x="65" y="211"/>
                    </a:lnTo>
                    <a:lnTo>
                      <a:pt x="79" y="217"/>
                    </a:lnTo>
                    <a:lnTo>
                      <a:pt x="94" y="220"/>
                    </a:lnTo>
                    <a:lnTo>
                      <a:pt x="110" y="221"/>
                    </a:lnTo>
                    <a:lnTo>
                      <a:pt x="126" y="220"/>
                    </a:lnTo>
                    <a:lnTo>
                      <a:pt x="142" y="217"/>
                    </a:lnTo>
                    <a:lnTo>
                      <a:pt x="157" y="211"/>
                    </a:lnTo>
                    <a:lnTo>
                      <a:pt x="171" y="203"/>
                    </a:lnTo>
                    <a:lnTo>
                      <a:pt x="183" y="194"/>
                    </a:lnTo>
                    <a:lnTo>
                      <a:pt x="194" y="183"/>
                    </a:lnTo>
                    <a:lnTo>
                      <a:pt x="203" y="170"/>
                    </a:lnTo>
                    <a:lnTo>
                      <a:pt x="211" y="157"/>
                    </a:lnTo>
                    <a:lnTo>
                      <a:pt x="216" y="142"/>
                    </a:lnTo>
                    <a:lnTo>
                      <a:pt x="220" y="126"/>
                    </a:lnTo>
                    <a:lnTo>
                      <a:pt x="221" y="11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6989" name="Freeform 98"/>
              <p:cNvSpPr>
                <a:spLocks/>
              </p:cNvSpPr>
              <p:nvPr/>
            </p:nvSpPr>
            <p:spPr bwMode="auto">
              <a:xfrm>
                <a:off x="2426" y="1555"/>
                <a:ext cx="79" cy="126"/>
              </a:xfrm>
              <a:custGeom>
                <a:avLst/>
                <a:gdLst>
                  <a:gd name="T0" fmla="*/ 11 w 212"/>
                  <a:gd name="T1" fmla="*/ 2 h 333"/>
                  <a:gd name="T2" fmla="*/ 11 w 212"/>
                  <a:gd name="T3" fmla="*/ 1 h 333"/>
                  <a:gd name="T4" fmla="*/ 10 w 212"/>
                  <a:gd name="T5" fmla="*/ 0 h 333"/>
                  <a:gd name="T6" fmla="*/ 10 w 212"/>
                  <a:gd name="T7" fmla="*/ 0 h 333"/>
                  <a:gd name="T8" fmla="*/ 10 w 212"/>
                  <a:gd name="T9" fmla="*/ 0 h 333"/>
                  <a:gd name="T10" fmla="*/ 10 w 212"/>
                  <a:gd name="T11" fmla="*/ 0 h 333"/>
                  <a:gd name="T12" fmla="*/ 8 w 212"/>
                  <a:gd name="T13" fmla="*/ 0 h 333"/>
                  <a:gd name="T14" fmla="*/ 7 w 212"/>
                  <a:gd name="T15" fmla="*/ 0 h 333"/>
                  <a:gd name="T16" fmla="*/ 6 w 212"/>
                  <a:gd name="T17" fmla="*/ 0 h 333"/>
                  <a:gd name="T18" fmla="*/ 6 w 212"/>
                  <a:gd name="T19" fmla="*/ 0 h 333"/>
                  <a:gd name="T20" fmla="*/ 5 w 212"/>
                  <a:gd name="T21" fmla="*/ 1 h 333"/>
                  <a:gd name="T22" fmla="*/ 4 w 212"/>
                  <a:gd name="T23" fmla="*/ 2 h 333"/>
                  <a:gd name="T24" fmla="*/ 3 w 212"/>
                  <a:gd name="T25" fmla="*/ 2 h 333"/>
                  <a:gd name="T26" fmla="*/ 3 w 212"/>
                  <a:gd name="T27" fmla="*/ 4 h 333"/>
                  <a:gd name="T28" fmla="*/ 2 w 212"/>
                  <a:gd name="T29" fmla="*/ 5 h 333"/>
                  <a:gd name="T30" fmla="*/ 1 w 212"/>
                  <a:gd name="T31" fmla="*/ 9 h 333"/>
                  <a:gd name="T32" fmla="*/ 0 w 212"/>
                  <a:gd name="T33" fmla="*/ 12 h 333"/>
                  <a:gd name="T34" fmla="*/ 0 w 212"/>
                  <a:gd name="T35" fmla="*/ 14 h 333"/>
                  <a:gd name="T36" fmla="*/ 0 w 212"/>
                  <a:gd name="T37" fmla="*/ 15 h 333"/>
                  <a:gd name="T38" fmla="*/ 0 w 212"/>
                  <a:gd name="T39" fmla="*/ 15 h 333"/>
                  <a:gd name="T40" fmla="*/ 0 w 212"/>
                  <a:gd name="T41" fmla="*/ 16 h 333"/>
                  <a:gd name="T42" fmla="*/ 0 w 212"/>
                  <a:gd name="T43" fmla="*/ 17 h 333"/>
                  <a:gd name="T44" fmla="*/ 1 w 212"/>
                  <a:gd name="T45" fmla="*/ 17 h 333"/>
                  <a:gd name="T46" fmla="*/ 1 w 212"/>
                  <a:gd name="T47" fmla="*/ 18 h 333"/>
                  <a:gd name="T48" fmla="*/ 2 w 212"/>
                  <a:gd name="T49" fmla="*/ 18 h 333"/>
                  <a:gd name="T50" fmla="*/ 3 w 212"/>
                  <a:gd name="T51" fmla="*/ 18 h 333"/>
                  <a:gd name="T52" fmla="*/ 4 w 212"/>
                  <a:gd name="T53" fmla="*/ 18 h 333"/>
                  <a:gd name="T54" fmla="*/ 5 w 212"/>
                  <a:gd name="T55" fmla="*/ 18 h 333"/>
                  <a:gd name="T56" fmla="*/ 6 w 212"/>
                  <a:gd name="T57" fmla="*/ 18 h 333"/>
                  <a:gd name="T58" fmla="*/ 6 w 212"/>
                  <a:gd name="T59" fmla="*/ 17 h 333"/>
                  <a:gd name="T60" fmla="*/ 7 w 212"/>
                  <a:gd name="T61" fmla="*/ 17 h 333"/>
                  <a:gd name="T62" fmla="*/ 7 w 212"/>
                  <a:gd name="T63" fmla="*/ 16 h 333"/>
                  <a:gd name="T64" fmla="*/ 7 w 212"/>
                  <a:gd name="T65" fmla="*/ 16 h 333"/>
                  <a:gd name="T66" fmla="*/ 8 w 212"/>
                  <a:gd name="T67" fmla="*/ 14 h 333"/>
                  <a:gd name="T68" fmla="*/ 9 w 212"/>
                  <a:gd name="T69" fmla="*/ 11 h 333"/>
                  <a:gd name="T70" fmla="*/ 10 w 212"/>
                  <a:gd name="T71" fmla="*/ 5 h 333"/>
                  <a:gd name="T72" fmla="*/ 11 w 212"/>
                  <a:gd name="T73" fmla="*/ 2 h 3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2" h="333">
                    <a:moveTo>
                      <a:pt x="211" y="44"/>
                    </a:moveTo>
                    <a:lnTo>
                      <a:pt x="212" y="38"/>
                    </a:lnTo>
                    <a:lnTo>
                      <a:pt x="212" y="30"/>
                    </a:lnTo>
                    <a:lnTo>
                      <a:pt x="211" y="23"/>
                    </a:lnTo>
                    <a:lnTo>
                      <a:pt x="209" y="17"/>
                    </a:lnTo>
                    <a:lnTo>
                      <a:pt x="205" y="9"/>
                    </a:lnTo>
                    <a:lnTo>
                      <a:pt x="203" y="6"/>
                    </a:lnTo>
                    <a:lnTo>
                      <a:pt x="201" y="4"/>
                    </a:lnTo>
                    <a:lnTo>
                      <a:pt x="199" y="2"/>
                    </a:lnTo>
                    <a:lnTo>
                      <a:pt x="196" y="1"/>
                    </a:lnTo>
                    <a:lnTo>
                      <a:pt x="193" y="0"/>
                    </a:lnTo>
                    <a:lnTo>
                      <a:pt x="188" y="0"/>
                    </a:lnTo>
                    <a:lnTo>
                      <a:pt x="175" y="0"/>
                    </a:lnTo>
                    <a:lnTo>
                      <a:pt x="161" y="0"/>
                    </a:lnTo>
                    <a:lnTo>
                      <a:pt x="147" y="0"/>
                    </a:lnTo>
                    <a:lnTo>
                      <a:pt x="133" y="1"/>
                    </a:lnTo>
                    <a:lnTo>
                      <a:pt x="126" y="2"/>
                    </a:lnTo>
                    <a:lnTo>
                      <a:pt x="120" y="4"/>
                    </a:lnTo>
                    <a:lnTo>
                      <a:pt x="113" y="6"/>
                    </a:lnTo>
                    <a:lnTo>
                      <a:pt x="107" y="8"/>
                    </a:lnTo>
                    <a:lnTo>
                      <a:pt x="100" y="12"/>
                    </a:lnTo>
                    <a:lnTo>
                      <a:pt x="95" y="16"/>
                    </a:lnTo>
                    <a:lnTo>
                      <a:pt x="85" y="25"/>
                    </a:lnTo>
                    <a:lnTo>
                      <a:pt x="75" y="35"/>
                    </a:lnTo>
                    <a:lnTo>
                      <a:pt x="70" y="40"/>
                    </a:lnTo>
                    <a:lnTo>
                      <a:pt x="67" y="45"/>
                    </a:lnTo>
                    <a:lnTo>
                      <a:pt x="53" y="70"/>
                    </a:lnTo>
                    <a:lnTo>
                      <a:pt x="50" y="76"/>
                    </a:lnTo>
                    <a:lnTo>
                      <a:pt x="46" y="82"/>
                    </a:lnTo>
                    <a:lnTo>
                      <a:pt x="43" y="95"/>
                    </a:lnTo>
                    <a:lnTo>
                      <a:pt x="36" y="123"/>
                    </a:lnTo>
                    <a:lnTo>
                      <a:pt x="21" y="176"/>
                    </a:lnTo>
                    <a:lnTo>
                      <a:pt x="14" y="202"/>
                    </a:lnTo>
                    <a:lnTo>
                      <a:pt x="6" y="229"/>
                    </a:lnTo>
                    <a:lnTo>
                      <a:pt x="3" y="242"/>
                    </a:lnTo>
                    <a:lnTo>
                      <a:pt x="1" y="256"/>
                    </a:lnTo>
                    <a:lnTo>
                      <a:pt x="0" y="263"/>
                    </a:lnTo>
                    <a:lnTo>
                      <a:pt x="0" y="270"/>
                    </a:lnTo>
                    <a:lnTo>
                      <a:pt x="1" y="277"/>
                    </a:lnTo>
                    <a:lnTo>
                      <a:pt x="1" y="284"/>
                    </a:lnTo>
                    <a:lnTo>
                      <a:pt x="3" y="290"/>
                    </a:lnTo>
                    <a:lnTo>
                      <a:pt x="5" y="298"/>
                    </a:lnTo>
                    <a:lnTo>
                      <a:pt x="7" y="304"/>
                    </a:lnTo>
                    <a:lnTo>
                      <a:pt x="10" y="310"/>
                    </a:lnTo>
                    <a:lnTo>
                      <a:pt x="14" y="316"/>
                    </a:lnTo>
                    <a:lnTo>
                      <a:pt x="19" y="321"/>
                    </a:lnTo>
                    <a:lnTo>
                      <a:pt x="24" y="325"/>
                    </a:lnTo>
                    <a:lnTo>
                      <a:pt x="29" y="328"/>
                    </a:lnTo>
                    <a:lnTo>
                      <a:pt x="37" y="330"/>
                    </a:lnTo>
                    <a:lnTo>
                      <a:pt x="43" y="333"/>
                    </a:lnTo>
                    <a:lnTo>
                      <a:pt x="51" y="333"/>
                    </a:lnTo>
                    <a:lnTo>
                      <a:pt x="57" y="333"/>
                    </a:lnTo>
                    <a:lnTo>
                      <a:pt x="71" y="333"/>
                    </a:lnTo>
                    <a:lnTo>
                      <a:pt x="85" y="333"/>
                    </a:lnTo>
                    <a:lnTo>
                      <a:pt x="92" y="333"/>
                    </a:lnTo>
                    <a:lnTo>
                      <a:pt x="98" y="333"/>
                    </a:lnTo>
                    <a:lnTo>
                      <a:pt x="105" y="330"/>
                    </a:lnTo>
                    <a:lnTo>
                      <a:pt x="111" y="327"/>
                    </a:lnTo>
                    <a:lnTo>
                      <a:pt x="117" y="323"/>
                    </a:lnTo>
                    <a:lnTo>
                      <a:pt x="123" y="319"/>
                    </a:lnTo>
                    <a:lnTo>
                      <a:pt x="127" y="313"/>
                    </a:lnTo>
                    <a:lnTo>
                      <a:pt x="132" y="308"/>
                    </a:lnTo>
                    <a:lnTo>
                      <a:pt x="137" y="303"/>
                    </a:lnTo>
                    <a:lnTo>
                      <a:pt x="140" y="296"/>
                    </a:lnTo>
                    <a:lnTo>
                      <a:pt x="143" y="290"/>
                    </a:lnTo>
                    <a:lnTo>
                      <a:pt x="146" y="285"/>
                    </a:lnTo>
                    <a:lnTo>
                      <a:pt x="151" y="271"/>
                    </a:lnTo>
                    <a:lnTo>
                      <a:pt x="155" y="258"/>
                    </a:lnTo>
                    <a:lnTo>
                      <a:pt x="162" y="231"/>
                    </a:lnTo>
                    <a:lnTo>
                      <a:pt x="168" y="204"/>
                    </a:lnTo>
                    <a:lnTo>
                      <a:pt x="182" y="150"/>
                    </a:lnTo>
                    <a:lnTo>
                      <a:pt x="197" y="97"/>
                    </a:lnTo>
                    <a:lnTo>
                      <a:pt x="204" y="71"/>
                    </a:lnTo>
                    <a:lnTo>
                      <a:pt x="211" y="4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990" name="Freeform 99"/>
              <p:cNvSpPr>
                <a:spLocks/>
              </p:cNvSpPr>
              <p:nvPr/>
            </p:nvSpPr>
            <p:spPr bwMode="auto">
              <a:xfrm>
                <a:off x="2481" y="1655"/>
                <a:ext cx="8" cy="26"/>
              </a:xfrm>
              <a:custGeom>
                <a:avLst/>
                <a:gdLst>
                  <a:gd name="T0" fmla="*/ 0 w 22"/>
                  <a:gd name="T1" fmla="*/ 0 h 69"/>
                  <a:gd name="T2" fmla="*/ 0 w 22"/>
                  <a:gd name="T3" fmla="*/ 0 h 69"/>
                  <a:gd name="T4" fmla="*/ 0 w 22"/>
                  <a:gd name="T5" fmla="*/ 1 h 69"/>
                  <a:gd name="T6" fmla="*/ 0 w 22"/>
                  <a:gd name="T7" fmla="*/ 2 h 69"/>
                  <a:gd name="T8" fmla="*/ 0 w 22"/>
                  <a:gd name="T9" fmla="*/ 2 h 69"/>
                  <a:gd name="T10" fmla="*/ 0 w 22"/>
                  <a:gd name="T11" fmla="*/ 2 h 69"/>
                  <a:gd name="T12" fmla="*/ 0 w 22"/>
                  <a:gd name="T13" fmla="*/ 2 h 69"/>
                  <a:gd name="T14" fmla="*/ 0 w 22"/>
                  <a:gd name="T15" fmla="*/ 2 h 69"/>
                  <a:gd name="T16" fmla="*/ 0 w 22"/>
                  <a:gd name="T17" fmla="*/ 3 h 69"/>
                  <a:gd name="T18" fmla="*/ 1 w 22"/>
                  <a:gd name="T19" fmla="*/ 3 h 69"/>
                  <a:gd name="T20" fmla="*/ 1 w 22"/>
                  <a:gd name="T21" fmla="*/ 3 h 69"/>
                  <a:gd name="T22" fmla="*/ 1 w 22"/>
                  <a:gd name="T23" fmla="*/ 4 h 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69">
                    <a:moveTo>
                      <a:pt x="3" y="0"/>
                    </a:moveTo>
                    <a:lnTo>
                      <a:pt x="1" y="8"/>
                    </a:lnTo>
                    <a:lnTo>
                      <a:pt x="0" y="18"/>
                    </a:lnTo>
                    <a:lnTo>
                      <a:pt x="1" y="27"/>
                    </a:lnTo>
                    <a:lnTo>
                      <a:pt x="1" y="31"/>
                    </a:lnTo>
                    <a:lnTo>
                      <a:pt x="2" y="37"/>
                    </a:lnTo>
                    <a:lnTo>
                      <a:pt x="5" y="41"/>
                    </a:lnTo>
                    <a:lnTo>
                      <a:pt x="6" y="45"/>
                    </a:lnTo>
                    <a:lnTo>
                      <a:pt x="11" y="53"/>
                    </a:lnTo>
                    <a:lnTo>
                      <a:pt x="15" y="61"/>
                    </a:lnTo>
                    <a:lnTo>
                      <a:pt x="18" y="64"/>
                    </a:lnTo>
                    <a:lnTo>
                      <a:pt x="22"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991" name="Line 100"/>
              <p:cNvSpPr>
                <a:spLocks noChangeShapeType="1"/>
              </p:cNvSpPr>
              <p:nvPr/>
            </p:nvSpPr>
            <p:spPr bwMode="auto">
              <a:xfrm flipH="1">
                <a:off x="2557" y="1491"/>
                <a:ext cx="1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6992" name="Freeform 101"/>
              <p:cNvSpPr>
                <a:spLocks/>
              </p:cNvSpPr>
              <p:nvPr/>
            </p:nvSpPr>
            <p:spPr bwMode="auto">
              <a:xfrm>
                <a:off x="2486" y="2480"/>
                <a:ext cx="8" cy="27"/>
              </a:xfrm>
              <a:custGeom>
                <a:avLst/>
                <a:gdLst>
                  <a:gd name="T0" fmla="*/ 0 w 20"/>
                  <a:gd name="T1" fmla="*/ 0 h 69"/>
                  <a:gd name="T2" fmla="*/ 0 w 20"/>
                  <a:gd name="T3" fmla="*/ 1 h 69"/>
                  <a:gd name="T4" fmla="*/ 0 w 20"/>
                  <a:gd name="T5" fmla="*/ 1 h 69"/>
                  <a:gd name="T6" fmla="*/ 0 w 20"/>
                  <a:gd name="T7" fmla="*/ 2 h 69"/>
                  <a:gd name="T8" fmla="*/ 0 w 20"/>
                  <a:gd name="T9" fmla="*/ 2 h 69"/>
                  <a:gd name="T10" fmla="*/ 0 w 20"/>
                  <a:gd name="T11" fmla="*/ 2 h 69"/>
                  <a:gd name="T12" fmla="*/ 0 w 20"/>
                  <a:gd name="T13" fmla="*/ 2 h 69"/>
                  <a:gd name="T14" fmla="*/ 0 w 20"/>
                  <a:gd name="T15" fmla="*/ 3 h 69"/>
                  <a:gd name="T16" fmla="*/ 1 w 20"/>
                  <a:gd name="T17" fmla="*/ 3 h 69"/>
                  <a:gd name="T18" fmla="*/ 1 w 20"/>
                  <a:gd name="T19" fmla="*/ 4 h 69"/>
                  <a:gd name="T20" fmla="*/ 1 w 20"/>
                  <a:gd name="T21" fmla="*/ 4 h 69"/>
                  <a:gd name="T22" fmla="*/ 1 w 20"/>
                  <a:gd name="T23" fmla="*/ 4 h 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69">
                    <a:moveTo>
                      <a:pt x="2" y="0"/>
                    </a:moveTo>
                    <a:lnTo>
                      <a:pt x="0" y="9"/>
                    </a:lnTo>
                    <a:lnTo>
                      <a:pt x="0" y="18"/>
                    </a:lnTo>
                    <a:lnTo>
                      <a:pt x="0" y="27"/>
                    </a:lnTo>
                    <a:lnTo>
                      <a:pt x="0" y="33"/>
                    </a:lnTo>
                    <a:lnTo>
                      <a:pt x="1" y="37"/>
                    </a:lnTo>
                    <a:lnTo>
                      <a:pt x="3" y="41"/>
                    </a:lnTo>
                    <a:lnTo>
                      <a:pt x="5" y="45"/>
                    </a:lnTo>
                    <a:lnTo>
                      <a:pt x="10" y="54"/>
                    </a:lnTo>
                    <a:lnTo>
                      <a:pt x="15" y="61"/>
                    </a:lnTo>
                    <a:lnTo>
                      <a:pt x="17" y="65"/>
                    </a:lnTo>
                    <a:lnTo>
                      <a:pt x="20"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6993" name="Freeform 102"/>
              <p:cNvSpPr>
                <a:spLocks/>
              </p:cNvSpPr>
              <p:nvPr/>
            </p:nvSpPr>
            <p:spPr bwMode="auto">
              <a:xfrm>
                <a:off x="2428" y="2380"/>
                <a:ext cx="82" cy="127"/>
              </a:xfrm>
              <a:custGeom>
                <a:avLst/>
                <a:gdLst>
                  <a:gd name="T0" fmla="*/ 12 w 212"/>
                  <a:gd name="T1" fmla="*/ 2 h 333"/>
                  <a:gd name="T2" fmla="*/ 12 w 212"/>
                  <a:gd name="T3" fmla="*/ 1 h 333"/>
                  <a:gd name="T4" fmla="*/ 12 w 212"/>
                  <a:gd name="T5" fmla="*/ 0 h 333"/>
                  <a:gd name="T6" fmla="*/ 12 w 212"/>
                  <a:gd name="T7" fmla="*/ 0 h 333"/>
                  <a:gd name="T8" fmla="*/ 11 w 212"/>
                  <a:gd name="T9" fmla="*/ 0 h 333"/>
                  <a:gd name="T10" fmla="*/ 11 w 212"/>
                  <a:gd name="T11" fmla="*/ 0 h 333"/>
                  <a:gd name="T12" fmla="*/ 9 w 212"/>
                  <a:gd name="T13" fmla="*/ 0 h 333"/>
                  <a:gd name="T14" fmla="*/ 8 w 212"/>
                  <a:gd name="T15" fmla="*/ 0 h 333"/>
                  <a:gd name="T16" fmla="*/ 7 w 212"/>
                  <a:gd name="T17" fmla="*/ 0 h 333"/>
                  <a:gd name="T18" fmla="*/ 6 w 212"/>
                  <a:gd name="T19" fmla="*/ 0 h 333"/>
                  <a:gd name="T20" fmla="*/ 5 w 212"/>
                  <a:gd name="T21" fmla="*/ 1 h 333"/>
                  <a:gd name="T22" fmla="*/ 4 w 212"/>
                  <a:gd name="T23" fmla="*/ 2 h 333"/>
                  <a:gd name="T24" fmla="*/ 4 w 212"/>
                  <a:gd name="T25" fmla="*/ 2 h 333"/>
                  <a:gd name="T26" fmla="*/ 3 w 212"/>
                  <a:gd name="T27" fmla="*/ 4 h 333"/>
                  <a:gd name="T28" fmla="*/ 3 w 212"/>
                  <a:gd name="T29" fmla="*/ 5 h 333"/>
                  <a:gd name="T30" fmla="*/ 1 w 212"/>
                  <a:gd name="T31" fmla="*/ 10 h 333"/>
                  <a:gd name="T32" fmla="*/ 0 w 212"/>
                  <a:gd name="T33" fmla="*/ 13 h 333"/>
                  <a:gd name="T34" fmla="*/ 0 w 212"/>
                  <a:gd name="T35" fmla="*/ 14 h 333"/>
                  <a:gd name="T36" fmla="*/ 0 w 212"/>
                  <a:gd name="T37" fmla="*/ 15 h 333"/>
                  <a:gd name="T38" fmla="*/ 0 w 212"/>
                  <a:gd name="T39" fmla="*/ 16 h 333"/>
                  <a:gd name="T40" fmla="*/ 0 w 212"/>
                  <a:gd name="T41" fmla="*/ 16 h 333"/>
                  <a:gd name="T42" fmla="*/ 1 w 212"/>
                  <a:gd name="T43" fmla="*/ 17 h 333"/>
                  <a:gd name="T44" fmla="*/ 1 w 212"/>
                  <a:gd name="T45" fmla="*/ 18 h 333"/>
                  <a:gd name="T46" fmla="*/ 2 w 212"/>
                  <a:gd name="T47" fmla="*/ 18 h 333"/>
                  <a:gd name="T48" fmla="*/ 3 w 212"/>
                  <a:gd name="T49" fmla="*/ 18 h 333"/>
                  <a:gd name="T50" fmla="*/ 3 w 212"/>
                  <a:gd name="T51" fmla="*/ 18 h 333"/>
                  <a:gd name="T52" fmla="*/ 5 w 212"/>
                  <a:gd name="T53" fmla="*/ 18 h 333"/>
                  <a:gd name="T54" fmla="*/ 6 w 212"/>
                  <a:gd name="T55" fmla="*/ 18 h 333"/>
                  <a:gd name="T56" fmla="*/ 7 w 212"/>
                  <a:gd name="T57" fmla="*/ 18 h 333"/>
                  <a:gd name="T58" fmla="*/ 7 w 212"/>
                  <a:gd name="T59" fmla="*/ 18 h 333"/>
                  <a:gd name="T60" fmla="*/ 8 w 212"/>
                  <a:gd name="T61" fmla="*/ 17 h 333"/>
                  <a:gd name="T62" fmla="*/ 8 w 212"/>
                  <a:gd name="T63" fmla="*/ 16 h 333"/>
                  <a:gd name="T64" fmla="*/ 9 w 212"/>
                  <a:gd name="T65" fmla="*/ 16 h 333"/>
                  <a:gd name="T66" fmla="*/ 9 w 212"/>
                  <a:gd name="T67" fmla="*/ 14 h 333"/>
                  <a:gd name="T68" fmla="*/ 10 w 212"/>
                  <a:gd name="T69" fmla="*/ 11 h 333"/>
                  <a:gd name="T70" fmla="*/ 12 w 212"/>
                  <a:gd name="T71" fmla="*/ 5 h 333"/>
                  <a:gd name="T72" fmla="*/ 12 w 212"/>
                  <a:gd name="T73" fmla="*/ 2 h 3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2" h="333">
                    <a:moveTo>
                      <a:pt x="211" y="43"/>
                    </a:moveTo>
                    <a:lnTo>
                      <a:pt x="212" y="37"/>
                    </a:lnTo>
                    <a:lnTo>
                      <a:pt x="212" y="31"/>
                    </a:lnTo>
                    <a:lnTo>
                      <a:pt x="211" y="23"/>
                    </a:lnTo>
                    <a:lnTo>
                      <a:pt x="209" y="16"/>
                    </a:lnTo>
                    <a:lnTo>
                      <a:pt x="206" y="9"/>
                    </a:lnTo>
                    <a:lnTo>
                      <a:pt x="204" y="6"/>
                    </a:lnTo>
                    <a:lnTo>
                      <a:pt x="202" y="4"/>
                    </a:lnTo>
                    <a:lnTo>
                      <a:pt x="200" y="2"/>
                    </a:lnTo>
                    <a:lnTo>
                      <a:pt x="197" y="1"/>
                    </a:lnTo>
                    <a:lnTo>
                      <a:pt x="193" y="0"/>
                    </a:lnTo>
                    <a:lnTo>
                      <a:pt x="190" y="0"/>
                    </a:lnTo>
                    <a:lnTo>
                      <a:pt x="175" y="0"/>
                    </a:lnTo>
                    <a:lnTo>
                      <a:pt x="162" y="0"/>
                    </a:lnTo>
                    <a:lnTo>
                      <a:pt x="148" y="0"/>
                    </a:lnTo>
                    <a:lnTo>
                      <a:pt x="134" y="1"/>
                    </a:lnTo>
                    <a:lnTo>
                      <a:pt x="128" y="2"/>
                    </a:lnTo>
                    <a:lnTo>
                      <a:pt x="120" y="3"/>
                    </a:lnTo>
                    <a:lnTo>
                      <a:pt x="114" y="5"/>
                    </a:lnTo>
                    <a:lnTo>
                      <a:pt x="108" y="8"/>
                    </a:lnTo>
                    <a:lnTo>
                      <a:pt x="101" y="11"/>
                    </a:lnTo>
                    <a:lnTo>
                      <a:pt x="96" y="16"/>
                    </a:lnTo>
                    <a:lnTo>
                      <a:pt x="85" y="24"/>
                    </a:lnTo>
                    <a:lnTo>
                      <a:pt x="76" y="35"/>
                    </a:lnTo>
                    <a:lnTo>
                      <a:pt x="71" y="40"/>
                    </a:lnTo>
                    <a:lnTo>
                      <a:pt x="67" y="45"/>
                    </a:lnTo>
                    <a:lnTo>
                      <a:pt x="53" y="69"/>
                    </a:lnTo>
                    <a:lnTo>
                      <a:pt x="50" y="75"/>
                    </a:lnTo>
                    <a:lnTo>
                      <a:pt x="47" y="81"/>
                    </a:lnTo>
                    <a:lnTo>
                      <a:pt x="44" y="95"/>
                    </a:lnTo>
                    <a:lnTo>
                      <a:pt x="36" y="122"/>
                    </a:lnTo>
                    <a:lnTo>
                      <a:pt x="22" y="175"/>
                    </a:lnTo>
                    <a:lnTo>
                      <a:pt x="14" y="202"/>
                    </a:lnTo>
                    <a:lnTo>
                      <a:pt x="7" y="229"/>
                    </a:lnTo>
                    <a:lnTo>
                      <a:pt x="4" y="243"/>
                    </a:lnTo>
                    <a:lnTo>
                      <a:pt x="2" y="255"/>
                    </a:lnTo>
                    <a:lnTo>
                      <a:pt x="2" y="263"/>
                    </a:lnTo>
                    <a:lnTo>
                      <a:pt x="0" y="269"/>
                    </a:lnTo>
                    <a:lnTo>
                      <a:pt x="2" y="276"/>
                    </a:lnTo>
                    <a:lnTo>
                      <a:pt x="3" y="284"/>
                    </a:lnTo>
                    <a:lnTo>
                      <a:pt x="4" y="290"/>
                    </a:lnTo>
                    <a:lnTo>
                      <a:pt x="6" y="297"/>
                    </a:lnTo>
                    <a:lnTo>
                      <a:pt x="8" y="303"/>
                    </a:lnTo>
                    <a:lnTo>
                      <a:pt x="11" y="309"/>
                    </a:lnTo>
                    <a:lnTo>
                      <a:pt x="14" y="316"/>
                    </a:lnTo>
                    <a:lnTo>
                      <a:pt x="20" y="321"/>
                    </a:lnTo>
                    <a:lnTo>
                      <a:pt x="25" y="325"/>
                    </a:lnTo>
                    <a:lnTo>
                      <a:pt x="31" y="328"/>
                    </a:lnTo>
                    <a:lnTo>
                      <a:pt x="38" y="331"/>
                    </a:lnTo>
                    <a:lnTo>
                      <a:pt x="44" y="332"/>
                    </a:lnTo>
                    <a:lnTo>
                      <a:pt x="51" y="333"/>
                    </a:lnTo>
                    <a:lnTo>
                      <a:pt x="58" y="333"/>
                    </a:lnTo>
                    <a:lnTo>
                      <a:pt x="71" y="332"/>
                    </a:lnTo>
                    <a:lnTo>
                      <a:pt x="85" y="333"/>
                    </a:lnTo>
                    <a:lnTo>
                      <a:pt x="93" y="333"/>
                    </a:lnTo>
                    <a:lnTo>
                      <a:pt x="99" y="332"/>
                    </a:lnTo>
                    <a:lnTo>
                      <a:pt x="106" y="329"/>
                    </a:lnTo>
                    <a:lnTo>
                      <a:pt x="112" y="326"/>
                    </a:lnTo>
                    <a:lnTo>
                      <a:pt x="118" y="322"/>
                    </a:lnTo>
                    <a:lnTo>
                      <a:pt x="123" y="318"/>
                    </a:lnTo>
                    <a:lnTo>
                      <a:pt x="129" y="313"/>
                    </a:lnTo>
                    <a:lnTo>
                      <a:pt x="133" y="308"/>
                    </a:lnTo>
                    <a:lnTo>
                      <a:pt x="137" y="302"/>
                    </a:lnTo>
                    <a:lnTo>
                      <a:pt x="140" y="297"/>
                    </a:lnTo>
                    <a:lnTo>
                      <a:pt x="144" y="290"/>
                    </a:lnTo>
                    <a:lnTo>
                      <a:pt x="147" y="284"/>
                    </a:lnTo>
                    <a:lnTo>
                      <a:pt x="152" y="271"/>
                    </a:lnTo>
                    <a:lnTo>
                      <a:pt x="155" y="257"/>
                    </a:lnTo>
                    <a:lnTo>
                      <a:pt x="163" y="231"/>
                    </a:lnTo>
                    <a:lnTo>
                      <a:pt x="169" y="204"/>
                    </a:lnTo>
                    <a:lnTo>
                      <a:pt x="183" y="150"/>
                    </a:lnTo>
                    <a:lnTo>
                      <a:pt x="198" y="97"/>
                    </a:lnTo>
                    <a:lnTo>
                      <a:pt x="205" y="71"/>
                    </a:lnTo>
                    <a:lnTo>
                      <a:pt x="211" y="4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8645"/>
                                        </p:tgtEl>
                                        <p:attrNameLst>
                                          <p:attrName>style.visibility</p:attrName>
                                        </p:attrNameLst>
                                      </p:cBhvr>
                                      <p:to>
                                        <p:strVal val="visible"/>
                                      </p:to>
                                    </p:set>
                                    <p:animEffect transition="in" filter="wipe(left)">
                                      <p:cBhvr>
                                        <p:cTn id="7" dur="500"/>
                                        <p:tgtEl>
                                          <p:spTgt spid="40864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408616"/>
                                        </p:tgtEl>
                                        <p:attrNameLst>
                                          <p:attrName>style.visibility</p:attrName>
                                        </p:attrNameLst>
                                      </p:cBhvr>
                                      <p:to>
                                        <p:strVal val="visible"/>
                                      </p:to>
                                    </p:set>
                                    <p:animEffect transition="in" filter="wipe(left)">
                                      <p:cBhvr>
                                        <p:cTn id="12" dur="500"/>
                                        <p:tgtEl>
                                          <p:spTgt spid="40861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08625"/>
                                        </p:tgtEl>
                                        <p:attrNameLst>
                                          <p:attrName>style.visibility</p:attrName>
                                        </p:attrNameLst>
                                      </p:cBhvr>
                                      <p:to>
                                        <p:strVal val="visible"/>
                                      </p:to>
                                    </p:set>
                                    <p:animEffect transition="in" filter="wipe(up)">
                                      <p:cBhvr>
                                        <p:cTn id="17" dur="500"/>
                                        <p:tgtEl>
                                          <p:spTgt spid="40862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08635"/>
                                        </p:tgtEl>
                                        <p:attrNameLst>
                                          <p:attrName>style.visibility</p:attrName>
                                        </p:attrNameLst>
                                      </p:cBhvr>
                                      <p:to>
                                        <p:strVal val="visible"/>
                                      </p:to>
                                    </p:set>
                                    <p:animEffect transition="in" filter="wipe(left)">
                                      <p:cBhvr>
                                        <p:cTn id="22" dur="500"/>
                                        <p:tgtEl>
                                          <p:spTgt spid="40863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408641"/>
                                        </p:tgtEl>
                                        <p:attrNameLst>
                                          <p:attrName>style.visibility</p:attrName>
                                        </p:attrNameLst>
                                      </p:cBhvr>
                                      <p:to>
                                        <p:strVal val="visible"/>
                                      </p:to>
                                    </p:set>
                                    <p:animEffect transition="in" filter="wipe(up)">
                                      <p:cBhvr>
                                        <p:cTn id="27" dur="500"/>
                                        <p:tgtEl>
                                          <p:spTgt spid="4086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ext Box 90"/>
          <p:cNvSpPr txBox="1">
            <a:spLocks noChangeArrowheads="1"/>
          </p:cNvSpPr>
          <p:nvPr/>
        </p:nvSpPr>
        <p:spPr bwMode="auto">
          <a:xfrm>
            <a:off x="0" y="0"/>
            <a:ext cx="9144000" cy="1311275"/>
          </a:xfrm>
          <a:prstGeom prst="rect">
            <a:avLst/>
          </a:prstGeom>
          <a:noFill/>
          <a:ln>
            <a:noFill/>
          </a:ln>
          <a:extLst>
            <a:ext uri="{909E8E84-426E-40DD-AFC4-6F175D3DCCD1}">
              <a14:hiddenFill xmlns:a14="http://schemas.microsoft.com/office/drawing/2010/main">
                <a:gradFill rotWithShape="0">
                  <a:gsLst>
                    <a:gs pos="0">
                      <a:srgbClr val="CCFFFF"/>
                    </a:gs>
                    <a:gs pos="100000">
                      <a:srgbClr val="FFFFFF"/>
                    </a:gs>
                  </a:gsLst>
                  <a:path path="rect">
                    <a:fillToRect l="100000" t="100000"/>
                  </a:path>
                </a:gradFill>
              </a14:hiddenFill>
            </a:ext>
            <a:ext uri="{91240B29-F687-4F45-9708-019B960494DF}">
              <a14:hiddenLine xmlns:a14="http://schemas.microsoft.com/office/drawing/2010/main" w="19050">
                <a:solidFill>
                  <a:schemeClr val="tx1"/>
                </a:solidFill>
                <a:miter lim="800000"/>
                <a:headEnd/>
                <a:tailEnd/>
              </a14:hiddenLine>
            </a:ext>
          </a:extLst>
        </p:spPr>
        <p:txBody>
          <a:bodyPr>
            <a:spAutoFit/>
          </a:bodyPr>
          <a:lstStyle>
            <a:lvl1pPr algn="l">
              <a:spcBef>
                <a:spcPct val="20000"/>
              </a:spcBef>
              <a:buChar char="•"/>
              <a:defRPr kumimoji="1" sz="3200">
                <a:solidFill>
                  <a:schemeClr val="tx1"/>
                </a:solidFill>
                <a:latin typeface="Times New Roman" pitchFamily="18" charset="0"/>
                <a:ea typeface="宋体" pitchFamily="2" charset="-122"/>
              </a:defRPr>
            </a:lvl1pPr>
            <a:lvl2pPr marL="742950" indent="-285750" algn="l">
              <a:spcBef>
                <a:spcPct val="20000"/>
              </a:spcBef>
              <a:buChar char="–"/>
              <a:defRPr kumimoji="1" sz="2800">
                <a:solidFill>
                  <a:schemeClr val="tx1"/>
                </a:solidFill>
                <a:latin typeface="Times New Roman" pitchFamily="18" charset="0"/>
                <a:ea typeface="宋体" pitchFamily="2" charset="-122"/>
              </a:defRPr>
            </a:lvl2pPr>
            <a:lvl3pPr marL="1143000" indent="-228600" algn="l">
              <a:spcBef>
                <a:spcPct val="20000"/>
              </a:spcBef>
              <a:buChar char="•"/>
              <a:defRPr kumimoji="1" sz="2400">
                <a:solidFill>
                  <a:schemeClr val="tx1"/>
                </a:solidFill>
                <a:latin typeface="Times New Roman" pitchFamily="18" charset="0"/>
                <a:ea typeface="宋体" pitchFamily="2" charset="-122"/>
              </a:defRPr>
            </a:lvl3pPr>
            <a:lvl4pPr marL="1600200" indent="-228600" algn="l">
              <a:spcBef>
                <a:spcPct val="20000"/>
              </a:spcBef>
              <a:buChar char="–"/>
              <a:defRPr kumimoji="1" sz="2000">
                <a:solidFill>
                  <a:schemeClr val="tx1"/>
                </a:solidFill>
                <a:latin typeface="Times New Roman" pitchFamily="18" charset="0"/>
                <a:ea typeface="宋体" pitchFamily="2" charset="-122"/>
              </a:defRPr>
            </a:lvl4pPr>
            <a:lvl5pPr marL="2057400" indent="-228600" algn="l">
              <a:spcBef>
                <a:spcPct val="20000"/>
              </a:spcBef>
              <a:buChar char="»"/>
              <a:defRPr kumimoji="1" sz="2000">
                <a:solidFill>
                  <a:schemeClr val="tx1"/>
                </a:solidFill>
                <a:latin typeface="Times New Roman" pitchFamily="18" charset="0"/>
                <a:ea typeface="宋体" pitchFamily="2" charset="-122"/>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宋体" pitchFamily="2" charset="-122"/>
              </a:defRPr>
            </a:lvl9pPr>
          </a:lstStyle>
          <a:p>
            <a:pPr eaLnBrk="1" hangingPunct="1">
              <a:spcBef>
                <a:spcPct val="0"/>
              </a:spcBef>
              <a:buFontTx/>
              <a:buNone/>
            </a:pPr>
            <a:r>
              <a:rPr lang="zh-CN" altLang="en-US" sz="4000" b="1">
                <a:solidFill>
                  <a:srgbClr val="FF0000"/>
                </a:solidFill>
                <a:latin typeface="黑体" pitchFamily="2" charset="-122"/>
                <a:ea typeface="黑体" pitchFamily="2" charset="-122"/>
              </a:rPr>
              <a:t>例</a:t>
            </a:r>
            <a:r>
              <a:rPr lang="en-US" altLang="zh-CN" sz="4000" b="1">
                <a:solidFill>
                  <a:srgbClr val="FF0000"/>
                </a:solidFill>
                <a:latin typeface="黑体" pitchFamily="2" charset="-122"/>
                <a:ea typeface="黑体" pitchFamily="2" charset="-122"/>
              </a:rPr>
              <a:t>14.</a:t>
            </a:r>
            <a:r>
              <a:rPr lang="zh-CN" altLang="en-US" sz="4000" b="1">
                <a:solidFill>
                  <a:srgbClr val="FF0000"/>
                </a:solidFill>
                <a:latin typeface="黑体" pitchFamily="2" charset="-122"/>
                <a:ea typeface="黑体" pitchFamily="2" charset="-122"/>
              </a:rPr>
              <a:t>试过定点</a:t>
            </a:r>
            <a:r>
              <a:rPr lang="en-US" altLang="zh-CN" sz="4000" b="1">
                <a:solidFill>
                  <a:srgbClr val="FF0000"/>
                </a:solidFill>
                <a:latin typeface="黑体" pitchFamily="2" charset="-122"/>
                <a:ea typeface="黑体" pitchFamily="2" charset="-122"/>
              </a:rPr>
              <a:t>A</a:t>
            </a:r>
            <a:r>
              <a:rPr lang="zh-CN" altLang="en-US" sz="4000" b="1">
                <a:solidFill>
                  <a:srgbClr val="FF0000"/>
                </a:solidFill>
                <a:latin typeface="黑体" pitchFamily="2" charset="-122"/>
                <a:ea typeface="黑体" pitchFamily="2" charset="-122"/>
              </a:rPr>
              <a:t>作直线与已知直线</a:t>
            </a:r>
            <a:r>
              <a:rPr lang="en-US" altLang="zh-CN" sz="4000" b="1">
                <a:solidFill>
                  <a:srgbClr val="FF0000"/>
                </a:solidFill>
                <a:latin typeface="黑体" pitchFamily="2" charset="-122"/>
                <a:ea typeface="黑体" pitchFamily="2" charset="-122"/>
              </a:rPr>
              <a:t>EF</a:t>
            </a:r>
            <a:r>
              <a:rPr lang="zh-CN" altLang="en-US" sz="4000" b="1">
                <a:solidFill>
                  <a:srgbClr val="FF0000"/>
                </a:solidFill>
                <a:latin typeface="黑体" pitchFamily="2" charset="-122"/>
                <a:ea typeface="黑体" pitchFamily="2" charset="-122"/>
              </a:rPr>
              <a:t>垂 </a:t>
            </a:r>
          </a:p>
          <a:p>
            <a:pPr eaLnBrk="1" hangingPunct="1">
              <a:spcBef>
                <a:spcPct val="0"/>
              </a:spcBef>
              <a:buFontTx/>
              <a:buNone/>
            </a:pPr>
            <a:r>
              <a:rPr lang="zh-CN" altLang="en-US" sz="4000" b="1">
                <a:solidFill>
                  <a:srgbClr val="FF0000"/>
                </a:solidFill>
                <a:latin typeface="黑体" pitchFamily="2" charset="-122"/>
                <a:ea typeface="黑体" pitchFamily="2" charset="-122"/>
              </a:rPr>
              <a:t>  直相交。</a:t>
            </a:r>
          </a:p>
        </p:txBody>
      </p:sp>
      <p:grpSp>
        <p:nvGrpSpPr>
          <p:cNvPr id="409811" name="Group 211"/>
          <p:cNvGrpSpPr>
            <a:grpSpLocks/>
          </p:cNvGrpSpPr>
          <p:nvPr/>
        </p:nvGrpSpPr>
        <p:grpSpPr bwMode="auto">
          <a:xfrm>
            <a:off x="317500" y="688975"/>
            <a:ext cx="3989388" cy="5249863"/>
            <a:chOff x="200" y="434"/>
            <a:chExt cx="2513" cy="3307"/>
          </a:xfrm>
        </p:grpSpPr>
        <p:grpSp>
          <p:nvGrpSpPr>
            <p:cNvPr id="128115" name="Group 212"/>
            <p:cNvGrpSpPr>
              <a:grpSpLocks/>
            </p:cNvGrpSpPr>
            <p:nvPr/>
          </p:nvGrpSpPr>
          <p:grpSpPr bwMode="auto">
            <a:xfrm>
              <a:off x="200" y="434"/>
              <a:ext cx="2513" cy="3307"/>
              <a:chOff x="200" y="434"/>
              <a:chExt cx="2513" cy="3307"/>
            </a:xfrm>
          </p:grpSpPr>
          <p:sp>
            <p:nvSpPr>
              <p:cNvPr id="128125" name="Line 213"/>
              <p:cNvSpPr>
                <a:spLocks noChangeShapeType="1"/>
              </p:cNvSpPr>
              <p:nvPr/>
            </p:nvSpPr>
            <p:spPr bwMode="auto">
              <a:xfrm>
                <a:off x="200" y="2048"/>
                <a:ext cx="25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26" name="Line 214"/>
              <p:cNvSpPr>
                <a:spLocks noChangeShapeType="1"/>
              </p:cNvSpPr>
              <p:nvPr/>
            </p:nvSpPr>
            <p:spPr bwMode="auto">
              <a:xfrm>
                <a:off x="519" y="1797"/>
                <a:ext cx="0" cy="5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27" name="Line 215"/>
              <p:cNvSpPr>
                <a:spLocks noChangeShapeType="1"/>
              </p:cNvSpPr>
              <p:nvPr/>
            </p:nvSpPr>
            <p:spPr bwMode="auto">
              <a:xfrm flipV="1">
                <a:off x="519" y="626"/>
                <a:ext cx="1450" cy="117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28" name="Line 216"/>
              <p:cNvSpPr>
                <a:spLocks noChangeShapeType="1"/>
              </p:cNvSpPr>
              <p:nvPr/>
            </p:nvSpPr>
            <p:spPr bwMode="auto">
              <a:xfrm>
                <a:off x="1969" y="626"/>
                <a:ext cx="0" cy="29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29" name="Line 217"/>
              <p:cNvSpPr>
                <a:spLocks noChangeShapeType="1"/>
              </p:cNvSpPr>
              <p:nvPr/>
            </p:nvSpPr>
            <p:spPr bwMode="auto">
              <a:xfrm>
                <a:off x="519" y="2298"/>
                <a:ext cx="1450" cy="130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30" name="Line 218"/>
              <p:cNvSpPr>
                <a:spLocks noChangeShapeType="1"/>
              </p:cNvSpPr>
              <p:nvPr/>
            </p:nvSpPr>
            <p:spPr bwMode="auto">
              <a:xfrm flipH="1">
                <a:off x="414" y="1784"/>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31" name="Freeform 219"/>
              <p:cNvSpPr>
                <a:spLocks/>
              </p:cNvSpPr>
              <p:nvPr/>
            </p:nvSpPr>
            <p:spPr bwMode="auto">
              <a:xfrm>
                <a:off x="398" y="1752"/>
                <a:ext cx="16" cy="32"/>
              </a:xfrm>
              <a:custGeom>
                <a:avLst/>
                <a:gdLst>
                  <a:gd name="T0" fmla="*/ 0 w 39"/>
                  <a:gd name="T1" fmla="*/ 0 h 82"/>
                  <a:gd name="T2" fmla="*/ 0 w 39"/>
                  <a:gd name="T3" fmla="*/ 1 h 82"/>
                  <a:gd name="T4" fmla="*/ 0 w 39"/>
                  <a:gd name="T5" fmla="*/ 2 h 82"/>
                  <a:gd name="T6" fmla="*/ 0 w 39"/>
                  <a:gd name="T7" fmla="*/ 2 h 82"/>
                  <a:gd name="T8" fmla="*/ 0 w 39"/>
                  <a:gd name="T9" fmla="*/ 3 h 82"/>
                  <a:gd name="T10" fmla="*/ 0 w 39"/>
                  <a:gd name="T11" fmla="*/ 3 h 82"/>
                  <a:gd name="T12" fmla="*/ 0 w 39"/>
                  <a:gd name="T13" fmla="*/ 4 h 82"/>
                  <a:gd name="T14" fmla="*/ 1 w 39"/>
                  <a:gd name="T15" fmla="*/ 4 h 82"/>
                  <a:gd name="T16" fmla="*/ 1 w 39"/>
                  <a:gd name="T17" fmla="*/ 4 h 82"/>
                  <a:gd name="T18" fmla="*/ 2 w 39"/>
                  <a:gd name="T19" fmla="*/ 5 h 82"/>
                  <a:gd name="T20" fmla="*/ 2 w 39"/>
                  <a:gd name="T21" fmla="*/ 5 h 82"/>
                  <a:gd name="T22" fmla="*/ 3 w 39"/>
                  <a:gd name="T23" fmla="*/ 5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9" h="82">
                    <a:moveTo>
                      <a:pt x="3" y="0"/>
                    </a:moveTo>
                    <a:lnTo>
                      <a:pt x="1" y="11"/>
                    </a:lnTo>
                    <a:lnTo>
                      <a:pt x="0" y="23"/>
                    </a:lnTo>
                    <a:lnTo>
                      <a:pt x="0" y="34"/>
                    </a:lnTo>
                    <a:lnTo>
                      <a:pt x="1" y="44"/>
                    </a:lnTo>
                    <a:lnTo>
                      <a:pt x="3" y="54"/>
                    </a:lnTo>
                    <a:lnTo>
                      <a:pt x="6" y="62"/>
                    </a:lnTo>
                    <a:lnTo>
                      <a:pt x="11" y="69"/>
                    </a:lnTo>
                    <a:lnTo>
                      <a:pt x="17" y="75"/>
                    </a:lnTo>
                    <a:lnTo>
                      <a:pt x="24" y="79"/>
                    </a:lnTo>
                    <a:lnTo>
                      <a:pt x="31" y="82"/>
                    </a:lnTo>
                    <a:lnTo>
                      <a:pt x="39"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32" name="Line 220"/>
              <p:cNvSpPr>
                <a:spLocks noChangeShapeType="1"/>
              </p:cNvSpPr>
              <p:nvPr/>
            </p:nvSpPr>
            <p:spPr bwMode="auto">
              <a:xfrm flipV="1">
                <a:off x="400" y="1702"/>
                <a:ext cx="14"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33" name="Freeform 221"/>
              <p:cNvSpPr>
                <a:spLocks/>
              </p:cNvSpPr>
              <p:nvPr/>
            </p:nvSpPr>
            <p:spPr bwMode="auto">
              <a:xfrm>
                <a:off x="414" y="1660"/>
                <a:ext cx="60" cy="42"/>
              </a:xfrm>
              <a:custGeom>
                <a:avLst/>
                <a:gdLst>
                  <a:gd name="T0" fmla="*/ 8 w 160"/>
                  <a:gd name="T1" fmla="*/ 6 h 112"/>
                  <a:gd name="T2" fmla="*/ 8 w 160"/>
                  <a:gd name="T3" fmla="*/ 5 h 112"/>
                  <a:gd name="T4" fmla="*/ 9 w 160"/>
                  <a:gd name="T5" fmla="*/ 5 h 112"/>
                  <a:gd name="T6" fmla="*/ 9 w 160"/>
                  <a:gd name="T7" fmla="*/ 4 h 112"/>
                  <a:gd name="T8" fmla="*/ 9 w 160"/>
                  <a:gd name="T9" fmla="*/ 3 h 112"/>
                  <a:gd name="T10" fmla="*/ 8 w 160"/>
                  <a:gd name="T11" fmla="*/ 3 h 112"/>
                  <a:gd name="T12" fmla="*/ 8 w 160"/>
                  <a:gd name="T13" fmla="*/ 2 h 112"/>
                  <a:gd name="T14" fmla="*/ 8 w 160"/>
                  <a:gd name="T15" fmla="*/ 2 h 112"/>
                  <a:gd name="T16" fmla="*/ 8 w 160"/>
                  <a:gd name="T17" fmla="*/ 1 h 112"/>
                  <a:gd name="T18" fmla="*/ 8 w 160"/>
                  <a:gd name="T19" fmla="*/ 1 h 112"/>
                  <a:gd name="T20" fmla="*/ 7 w 160"/>
                  <a:gd name="T21" fmla="*/ 0 h 112"/>
                  <a:gd name="T22" fmla="*/ 7 w 160"/>
                  <a:gd name="T23" fmla="*/ 0 h 112"/>
                  <a:gd name="T24" fmla="*/ 6 w 160"/>
                  <a:gd name="T25" fmla="*/ 0 h 112"/>
                  <a:gd name="T26" fmla="*/ 6 w 160"/>
                  <a:gd name="T27" fmla="*/ 0 h 112"/>
                  <a:gd name="T28" fmla="*/ 5 w 160"/>
                  <a:gd name="T29" fmla="*/ 0 h 112"/>
                  <a:gd name="T30" fmla="*/ 5 w 160"/>
                  <a:gd name="T31" fmla="*/ 0 h 112"/>
                  <a:gd name="T32" fmla="*/ 4 w 160"/>
                  <a:gd name="T33" fmla="*/ 0 h 112"/>
                  <a:gd name="T34" fmla="*/ 4 w 160"/>
                  <a:gd name="T35" fmla="*/ 1 h 112"/>
                  <a:gd name="T36" fmla="*/ 3 w 160"/>
                  <a:gd name="T37" fmla="*/ 1 h 112"/>
                  <a:gd name="T38" fmla="*/ 3 w 160"/>
                  <a:gd name="T39" fmla="*/ 2 h 112"/>
                  <a:gd name="T40" fmla="*/ 2 w 160"/>
                  <a:gd name="T41" fmla="*/ 2 h 112"/>
                  <a:gd name="T42" fmla="*/ 2 w 160"/>
                  <a:gd name="T43" fmla="*/ 3 h 112"/>
                  <a:gd name="T44" fmla="*/ 1 w 160"/>
                  <a:gd name="T45" fmla="*/ 3 h 112"/>
                  <a:gd name="T46" fmla="*/ 1 w 160"/>
                  <a:gd name="T47" fmla="*/ 4 h 112"/>
                  <a:gd name="T48" fmla="*/ 0 w 160"/>
                  <a:gd name="T49" fmla="*/ 5 h 112"/>
                  <a:gd name="T50" fmla="*/ 0 w 160"/>
                  <a:gd name="T51" fmla="*/ 5 h 112"/>
                  <a:gd name="T52" fmla="*/ 0 w 160"/>
                  <a:gd name="T53" fmla="*/ 6 h 1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60" h="112">
                    <a:moveTo>
                      <a:pt x="155" y="112"/>
                    </a:moveTo>
                    <a:lnTo>
                      <a:pt x="158" y="98"/>
                    </a:lnTo>
                    <a:lnTo>
                      <a:pt x="160" y="85"/>
                    </a:lnTo>
                    <a:lnTo>
                      <a:pt x="160" y="72"/>
                    </a:lnTo>
                    <a:lnTo>
                      <a:pt x="160" y="60"/>
                    </a:lnTo>
                    <a:lnTo>
                      <a:pt x="158" y="48"/>
                    </a:lnTo>
                    <a:lnTo>
                      <a:pt x="155" y="38"/>
                    </a:lnTo>
                    <a:lnTo>
                      <a:pt x="151" y="28"/>
                    </a:lnTo>
                    <a:lnTo>
                      <a:pt x="146" y="21"/>
                    </a:lnTo>
                    <a:lnTo>
                      <a:pt x="140" y="13"/>
                    </a:lnTo>
                    <a:lnTo>
                      <a:pt x="132" y="8"/>
                    </a:lnTo>
                    <a:lnTo>
                      <a:pt x="125" y="4"/>
                    </a:lnTo>
                    <a:lnTo>
                      <a:pt x="116" y="1"/>
                    </a:lnTo>
                    <a:lnTo>
                      <a:pt x="107" y="0"/>
                    </a:lnTo>
                    <a:lnTo>
                      <a:pt x="97" y="1"/>
                    </a:lnTo>
                    <a:lnTo>
                      <a:pt x="88" y="4"/>
                    </a:lnTo>
                    <a:lnTo>
                      <a:pt x="78" y="8"/>
                    </a:lnTo>
                    <a:lnTo>
                      <a:pt x="68" y="13"/>
                    </a:lnTo>
                    <a:lnTo>
                      <a:pt x="58" y="21"/>
                    </a:lnTo>
                    <a:lnTo>
                      <a:pt x="49" y="28"/>
                    </a:lnTo>
                    <a:lnTo>
                      <a:pt x="39" y="38"/>
                    </a:lnTo>
                    <a:lnTo>
                      <a:pt x="31" y="48"/>
                    </a:lnTo>
                    <a:lnTo>
                      <a:pt x="23" y="60"/>
                    </a:lnTo>
                    <a:lnTo>
                      <a:pt x="16" y="72"/>
                    </a:lnTo>
                    <a:lnTo>
                      <a:pt x="9" y="85"/>
                    </a:lnTo>
                    <a:lnTo>
                      <a:pt x="4" y="98"/>
                    </a:lnTo>
                    <a:lnTo>
                      <a:pt x="0"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34" name="Freeform 222"/>
              <p:cNvSpPr>
                <a:spLocks/>
              </p:cNvSpPr>
              <p:nvPr/>
            </p:nvSpPr>
            <p:spPr bwMode="auto">
              <a:xfrm>
                <a:off x="408" y="1702"/>
                <a:ext cx="64" cy="21"/>
              </a:xfrm>
              <a:custGeom>
                <a:avLst/>
                <a:gdLst>
                  <a:gd name="T0" fmla="*/ 9 w 170"/>
                  <a:gd name="T1" fmla="*/ 0 h 55"/>
                  <a:gd name="T2" fmla="*/ 8 w 170"/>
                  <a:gd name="T3" fmla="*/ 3 h 55"/>
                  <a:gd name="T4" fmla="*/ 0 w 170"/>
                  <a:gd name="T5" fmla="*/ 3 h 55"/>
                  <a:gd name="T6" fmla="*/ 0 60000 65536"/>
                  <a:gd name="T7" fmla="*/ 0 60000 65536"/>
                  <a:gd name="T8" fmla="*/ 0 60000 65536"/>
                </a:gdLst>
                <a:ahLst/>
                <a:cxnLst>
                  <a:cxn ang="T6">
                    <a:pos x="T0" y="T1"/>
                  </a:cxn>
                  <a:cxn ang="T7">
                    <a:pos x="T2" y="T3"/>
                  </a:cxn>
                  <a:cxn ang="T8">
                    <a:pos x="T4" y="T5"/>
                  </a:cxn>
                </a:cxnLst>
                <a:rect l="0" t="0" r="r" b="b"/>
                <a:pathLst>
                  <a:path w="170" h="55">
                    <a:moveTo>
                      <a:pt x="170" y="0"/>
                    </a:moveTo>
                    <a:lnTo>
                      <a:pt x="155" y="55"/>
                    </a:lnTo>
                    <a:lnTo>
                      <a:pt x="0"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35" name="Line 223"/>
              <p:cNvSpPr>
                <a:spLocks noChangeShapeType="1"/>
              </p:cNvSpPr>
              <p:nvPr/>
            </p:nvSpPr>
            <p:spPr bwMode="auto">
              <a:xfrm flipH="1">
                <a:off x="519" y="1597"/>
                <a:ext cx="2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36" name="Line 224"/>
              <p:cNvSpPr>
                <a:spLocks noChangeShapeType="1"/>
              </p:cNvSpPr>
              <p:nvPr/>
            </p:nvSpPr>
            <p:spPr bwMode="auto">
              <a:xfrm flipV="1">
                <a:off x="1853" y="476"/>
                <a:ext cx="37"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37" name="Freeform 225"/>
              <p:cNvSpPr>
                <a:spLocks/>
              </p:cNvSpPr>
              <p:nvPr/>
            </p:nvSpPr>
            <p:spPr bwMode="auto">
              <a:xfrm>
                <a:off x="1890" y="434"/>
                <a:ext cx="42" cy="42"/>
              </a:xfrm>
              <a:custGeom>
                <a:avLst/>
                <a:gdLst>
                  <a:gd name="T0" fmla="*/ 6 w 107"/>
                  <a:gd name="T1" fmla="*/ 0 h 110"/>
                  <a:gd name="T2" fmla="*/ 6 w 107"/>
                  <a:gd name="T3" fmla="*/ 0 h 110"/>
                  <a:gd name="T4" fmla="*/ 5 w 107"/>
                  <a:gd name="T5" fmla="*/ 0 h 110"/>
                  <a:gd name="T6" fmla="*/ 5 w 107"/>
                  <a:gd name="T7" fmla="*/ 0 h 110"/>
                  <a:gd name="T8" fmla="*/ 4 w 107"/>
                  <a:gd name="T9" fmla="*/ 1 h 110"/>
                  <a:gd name="T10" fmla="*/ 4 w 107"/>
                  <a:gd name="T11" fmla="*/ 1 h 110"/>
                  <a:gd name="T12" fmla="*/ 3 w 107"/>
                  <a:gd name="T13" fmla="*/ 2 h 110"/>
                  <a:gd name="T14" fmla="*/ 2 w 107"/>
                  <a:gd name="T15" fmla="*/ 2 h 110"/>
                  <a:gd name="T16" fmla="*/ 2 w 107"/>
                  <a:gd name="T17" fmla="*/ 3 h 110"/>
                  <a:gd name="T18" fmla="*/ 2 w 107"/>
                  <a:gd name="T19" fmla="*/ 3 h 110"/>
                  <a:gd name="T20" fmla="*/ 1 w 107"/>
                  <a:gd name="T21" fmla="*/ 4 h 110"/>
                  <a:gd name="T22" fmla="*/ 1 w 107"/>
                  <a:gd name="T23" fmla="*/ 5 h 110"/>
                  <a:gd name="T24" fmla="*/ 0 w 107"/>
                  <a:gd name="T25" fmla="*/ 5 h 110"/>
                  <a:gd name="T26" fmla="*/ 0 w 107"/>
                  <a:gd name="T27" fmla="*/ 6 h 1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110">
                    <a:moveTo>
                      <a:pt x="107" y="0"/>
                    </a:moveTo>
                    <a:lnTo>
                      <a:pt x="97" y="1"/>
                    </a:lnTo>
                    <a:lnTo>
                      <a:pt x="88" y="3"/>
                    </a:lnTo>
                    <a:lnTo>
                      <a:pt x="77" y="8"/>
                    </a:lnTo>
                    <a:lnTo>
                      <a:pt x="68" y="13"/>
                    </a:lnTo>
                    <a:lnTo>
                      <a:pt x="58" y="19"/>
                    </a:lnTo>
                    <a:lnTo>
                      <a:pt x="47" y="28"/>
                    </a:lnTo>
                    <a:lnTo>
                      <a:pt x="39" y="37"/>
                    </a:lnTo>
                    <a:lnTo>
                      <a:pt x="30" y="48"/>
                    </a:lnTo>
                    <a:lnTo>
                      <a:pt x="22" y="60"/>
                    </a:lnTo>
                    <a:lnTo>
                      <a:pt x="16" y="71"/>
                    </a:lnTo>
                    <a:lnTo>
                      <a:pt x="9" y="84"/>
                    </a:lnTo>
                    <a:lnTo>
                      <a:pt x="4" y="98"/>
                    </a:lnTo>
                    <a:lnTo>
                      <a:pt x="0"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38" name="Line 226"/>
              <p:cNvSpPr>
                <a:spLocks noChangeShapeType="1"/>
              </p:cNvSpPr>
              <p:nvPr/>
            </p:nvSpPr>
            <p:spPr bwMode="auto">
              <a:xfrm>
                <a:off x="1872" y="497"/>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39" name="Line 227"/>
              <p:cNvSpPr>
                <a:spLocks noChangeShapeType="1"/>
              </p:cNvSpPr>
              <p:nvPr/>
            </p:nvSpPr>
            <p:spPr bwMode="auto">
              <a:xfrm flipH="1">
                <a:off x="1967" y="434"/>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40" name="Line 228"/>
              <p:cNvSpPr>
                <a:spLocks noChangeShapeType="1"/>
              </p:cNvSpPr>
              <p:nvPr/>
            </p:nvSpPr>
            <p:spPr bwMode="auto">
              <a:xfrm flipH="1">
                <a:off x="366" y="2417"/>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41" name="Freeform 229"/>
              <p:cNvSpPr>
                <a:spLocks/>
              </p:cNvSpPr>
              <p:nvPr/>
            </p:nvSpPr>
            <p:spPr bwMode="auto">
              <a:xfrm>
                <a:off x="350" y="2385"/>
                <a:ext cx="16" cy="32"/>
              </a:xfrm>
              <a:custGeom>
                <a:avLst/>
                <a:gdLst>
                  <a:gd name="T0" fmla="*/ 0 w 40"/>
                  <a:gd name="T1" fmla="*/ 0 h 82"/>
                  <a:gd name="T2" fmla="*/ 0 w 40"/>
                  <a:gd name="T3" fmla="*/ 1 h 82"/>
                  <a:gd name="T4" fmla="*/ 0 w 40"/>
                  <a:gd name="T5" fmla="*/ 2 h 82"/>
                  <a:gd name="T6" fmla="*/ 0 w 40"/>
                  <a:gd name="T7" fmla="*/ 2 h 82"/>
                  <a:gd name="T8" fmla="*/ 0 w 40"/>
                  <a:gd name="T9" fmla="*/ 3 h 82"/>
                  <a:gd name="T10" fmla="*/ 0 w 40"/>
                  <a:gd name="T11" fmla="*/ 3 h 82"/>
                  <a:gd name="T12" fmla="*/ 0 w 40"/>
                  <a:gd name="T13" fmla="*/ 4 h 82"/>
                  <a:gd name="T14" fmla="*/ 1 w 40"/>
                  <a:gd name="T15" fmla="*/ 4 h 82"/>
                  <a:gd name="T16" fmla="*/ 1 w 40"/>
                  <a:gd name="T17" fmla="*/ 4 h 82"/>
                  <a:gd name="T18" fmla="*/ 2 w 40"/>
                  <a:gd name="T19" fmla="*/ 5 h 82"/>
                  <a:gd name="T20" fmla="*/ 2 w 40"/>
                  <a:gd name="T21" fmla="*/ 5 h 82"/>
                  <a:gd name="T22" fmla="*/ 2 w 40"/>
                  <a:gd name="T23" fmla="*/ 5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82">
                    <a:moveTo>
                      <a:pt x="5" y="0"/>
                    </a:moveTo>
                    <a:lnTo>
                      <a:pt x="2" y="11"/>
                    </a:lnTo>
                    <a:lnTo>
                      <a:pt x="0" y="23"/>
                    </a:lnTo>
                    <a:lnTo>
                      <a:pt x="0" y="33"/>
                    </a:lnTo>
                    <a:lnTo>
                      <a:pt x="2" y="44"/>
                    </a:lnTo>
                    <a:lnTo>
                      <a:pt x="4" y="54"/>
                    </a:lnTo>
                    <a:lnTo>
                      <a:pt x="8" y="62"/>
                    </a:lnTo>
                    <a:lnTo>
                      <a:pt x="12" y="69"/>
                    </a:lnTo>
                    <a:lnTo>
                      <a:pt x="17" y="75"/>
                    </a:lnTo>
                    <a:lnTo>
                      <a:pt x="25" y="79"/>
                    </a:lnTo>
                    <a:lnTo>
                      <a:pt x="32" y="81"/>
                    </a:lnTo>
                    <a:lnTo>
                      <a:pt x="4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42" name="Line 230"/>
              <p:cNvSpPr>
                <a:spLocks noChangeShapeType="1"/>
              </p:cNvSpPr>
              <p:nvPr/>
            </p:nvSpPr>
            <p:spPr bwMode="auto">
              <a:xfrm flipV="1">
                <a:off x="353" y="2333"/>
                <a:ext cx="13"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43" name="Freeform 231"/>
              <p:cNvSpPr>
                <a:spLocks/>
              </p:cNvSpPr>
              <p:nvPr/>
            </p:nvSpPr>
            <p:spPr bwMode="auto">
              <a:xfrm>
                <a:off x="366" y="2290"/>
                <a:ext cx="61" cy="43"/>
              </a:xfrm>
              <a:custGeom>
                <a:avLst/>
                <a:gdLst>
                  <a:gd name="T0" fmla="*/ 8 w 161"/>
                  <a:gd name="T1" fmla="*/ 7 h 111"/>
                  <a:gd name="T2" fmla="*/ 9 w 161"/>
                  <a:gd name="T3" fmla="*/ 6 h 111"/>
                  <a:gd name="T4" fmla="*/ 9 w 161"/>
                  <a:gd name="T5" fmla="*/ 5 h 111"/>
                  <a:gd name="T6" fmla="*/ 9 w 161"/>
                  <a:gd name="T7" fmla="*/ 4 h 111"/>
                  <a:gd name="T8" fmla="*/ 9 w 161"/>
                  <a:gd name="T9" fmla="*/ 3 h 111"/>
                  <a:gd name="T10" fmla="*/ 9 w 161"/>
                  <a:gd name="T11" fmla="*/ 3 h 111"/>
                  <a:gd name="T12" fmla="*/ 8 w 161"/>
                  <a:gd name="T13" fmla="*/ 2 h 111"/>
                  <a:gd name="T14" fmla="*/ 8 w 161"/>
                  <a:gd name="T15" fmla="*/ 2 h 111"/>
                  <a:gd name="T16" fmla="*/ 8 w 161"/>
                  <a:gd name="T17" fmla="*/ 1 h 111"/>
                  <a:gd name="T18" fmla="*/ 8 w 161"/>
                  <a:gd name="T19" fmla="*/ 1 h 111"/>
                  <a:gd name="T20" fmla="*/ 7 w 161"/>
                  <a:gd name="T21" fmla="*/ 0 h 111"/>
                  <a:gd name="T22" fmla="*/ 7 w 161"/>
                  <a:gd name="T23" fmla="*/ 0 h 111"/>
                  <a:gd name="T24" fmla="*/ 6 w 161"/>
                  <a:gd name="T25" fmla="*/ 0 h 111"/>
                  <a:gd name="T26" fmla="*/ 6 w 161"/>
                  <a:gd name="T27" fmla="*/ 0 h 111"/>
                  <a:gd name="T28" fmla="*/ 5 w 161"/>
                  <a:gd name="T29" fmla="*/ 0 h 111"/>
                  <a:gd name="T30" fmla="*/ 5 w 161"/>
                  <a:gd name="T31" fmla="*/ 0 h 111"/>
                  <a:gd name="T32" fmla="*/ 4 w 161"/>
                  <a:gd name="T33" fmla="*/ 0 h 111"/>
                  <a:gd name="T34" fmla="*/ 4 w 161"/>
                  <a:gd name="T35" fmla="*/ 1 h 111"/>
                  <a:gd name="T36" fmla="*/ 3 w 161"/>
                  <a:gd name="T37" fmla="*/ 1 h 111"/>
                  <a:gd name="T38" fmla="*/ 3 w 161"/>
                  <a:gd name="T39" fmla="*/ 2 h 111"/>
                  <a:gd name="T40" fmla="*/ 2 w 161"/>
                  <a:gd name="T41" fmla="*/ 2 h 111"/>
                  <a:gd name="T42" fmla="*/ 2 w 161"/>
                  <a:gd name="T43" fmla="*/ 3 h 111"/>
                  <a:gd name="T44" fmla="*/ 1 w 161"/>
                  <a:gd name="T45" fmla="*/ 3 h 111"/>
                  <a:gd name="T46" fmla="*/ 1 w 161"/>
                  <a:gd name="T47" fmla="*/ 4 h 111"/>
                  <a:gd name="T48" fmla="*/ 0 w 161"/>
                  <a:gd name="T49" fmla="*/ 5 h 111"/>
                  <a:gd name="T50" fmla="*/ 0 w 161"/>
                  <a:gd name="T51" fmla="*/ 6 h 111"/>
                  <a:gd name="T52" fmla="*/ 0 w 161"/>
                  <a:gd name="T53" fmla="*/ 7 h 1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61" h="111">
                    <a:moveTo>
                      <a:pt x="155" y="111"/>
                    </a:moveTo>
                    <a:lnTo>
                      <a:pt x="158" y="98"/>
                    </a:lnTo>
                    <a:lnTo>
                      <a:pt x="160" y="84"/>
                    </a:lnTo>
                    <a:lnTo>
                      <a:pt x="161" y="71"/>
                    </a:lnTo>
                    <a:lnTo>
                      <a:pt x="160" y="60"/>
                    </a:lnTo>
                    <a:lnTo>
                      <a:pt x="158" y="48"/>
                    </a:lnTo>
                    <a:lnTo>
                      <a:pt x="156" y="38"/>
                    </a:lnTo>
                    <a:lnTo>
                      <a:pt x="151" y="28"/>
                    </a:lnTo>
                    <a:lnTo>
                      <a:pt x="146" y="19"/>
                    </a:lnTo>
                    <a:lnTo>
                      <a:pt x="140" y="13"/>
                    </a:lnTo>
                    <a:lnTo>
                      <a:pt x="132" y="8"/>
                    </a:lnTo>
                    <a:lnTo>
                      <a:pt x="125" y="4"/>
                    </a:lnTo>
                    <a:lnTo>
                      <a:pt x="116" y="1"/>
                    </a:lnTo>
                    <a:lnTo>
                      <a:pt x="107" y="0"/>
                    </a:lnTo>
                    <a:lnTo>
                      <a:pt x="97" y="1"/>
                    </a:lnTo>
                    <a:lnTo>
                      <a:pt x="88" y="4"/>
                    </a:lnTo>
                    <a:lnTo>
                      <a:pt x="78" y="8"/>
                    </a:lnTo>
                    <a:lnTo>
                      <a:pt x="68" y="13"/>
                    </a:lnTo>
                    <a:lnTo>
                      <a:pt x="58" y="19"/>
                    </a:lnTo>
                    <a:lnTo>
                      <a:pt x="49" y="28"/>
                    </a:lnTo>
                    <a:lnTo>
                      <a:pt x="39" y="38"/>
                    </a:lnTo>
                    <a:lnTo>
                      <a:pt x="30" y="48"/>
                    </a:lnTo>
                    <a:lnTo>
                      <a:pt x="23" y="60"/>
                    </a:lnTo>
                    <a:lnTo>
                      <a:pt x="16" y="71"/>
                    </a:lnTo>
                    <a:lnTo>
                      <a:pt x="9" y="84"/>
                    </a:lnTo>
                    <a:lnTo>
                      <a:pt x="4" y="98"/>
                    </a:lnTo>
                    <a:lnTo>
                      <a:pt x="0"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44" name="Freeform 232"/>
              <p:cNvSpPr>
                <a:spLocks/>
              </p:cNvSpPr>
              <p:nvPr/>
            </p:nvSpPr>
            <p:spPr bwMode="auto">
              <a:xfrm>
                <a:off x="361" y="2333"/>
                <a:ext cx="63" cy="21"/>
              </a:xfrm>
              <a:custGeom>
                <a:avLst/>
                <a:gdLst>
                  <a:gd name="T0" fmla="*/ 9 w 170"/>
                  <a:gd name="T1" fmla="*/ 0 h 56"/>
                  <a:gd name="T2" fmla="*/ 8 w 170"/>
                  <a:gd name="T3" fmla="*/ 3 h 56"/>
                  <a:gd name="T4" fmla="*/ 0 w 170"/>
                  <a:gd name="T5" fmla="*/ 3 h 56"/>
                  <a:gd name="T6" fmla="*/ 0 60000 65536"/>
                  <a:gd name="T7" fmla="*/ 0 60000 65536"/>
                  <a:gd name="T8" fmla="*/ 0 60000 65536"/>
                </a:gdLst>
                <a:ahLst/>
                <a:cxnLst>
                  <a:cxn ang="T6">
                    <a:pos x="T0" y="T1"/>
                  </a:cxn>
                  <a:cxn ang="T7">
                    <a:pos x="T2" y="T3"/>
                  </a:cxn>
                  <a:cxn ang="T8">
                    <a:pos x="T4" y="T5"/>
                  </a:cxn>
                </a:cxnLst>
                <a:rect l="0" t="0" r="r" b="b"/>
                <a:pathLst>
                  <a:path w="170" h="56">
                    <a:moveTo>
                      <a:pt x="170" y="0"/>
                    </a:moveTo>
                    <a:lnTo>
                      <a:pt x="156" y="56"/>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45" name="Line 233"/>
              <p:cNvSpPr>
                <a:spLocks noChangeShapeType="1"/>
              </p:cNvSpPr>
              <p:nvPr/>
            </p:nvSpPr>
            <p:spPr bwMode="auto">
              <a:xfrm flipV="1">
                <a:off x="2014" y="3593"/>
                <a:ext cx="40" cy="1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46" name="Freeform 234"/>
              <p:cNvSpPr>
                <a:spLocks/>
              </p:cNvSpPr>
              <p:nvPr/>
            </p:nvSpPr>
            <p:spPr bwMode="auto">
              <a:xfrm>
                <a:off x="2054" y="3551"/>
                <a:ext cx="39" cy="42"/>
              </a:xfrm>
              <a:custGeom>
                <a:avLst/>
                <a:gdLst>
                  <a:gd name="T0" fmla="*/ 5 w 107"/>
                  <a:gd name="T1" fmla="*/ 0 h 111"/>
                  <a:gd name="T2" fmla="*/ 5 w 107"/>
                  <a:gd name="T3" fmla="*/ 0 h 111"/>
                  <a:gd name="T4" fmla="*/ 4 w 107"/>
                  <a:gd name="T5" fmla="*/ 0 h 111"/>
                  <a:gd name="T6" fmla="*/ 4 w 107"/>
                  <a:gd name="T7" fmla="*/ 0 h 111"/>
                  <a:gd name="T8" fmla="*/ 3 w 107"/>
                  <a:gd name="T9" fmla="*/ 1 h 111"/>
                  <a:gd name="T10" fmla="*/ 3 w 107"/>
                  <a:gd name="T11" fmla="*/ 1 h 111"/>
                  <a:gd name="T12" fmla="*/ 3 w 107"/>
                  <a:gd name="T13" fmla="*/ 2 h 111"/>
                  <a:gd name="T14" fmla="*/ 2 w 107"/>
                  <a:gd name="T15" fmla="*/ 2 h 111"/>
                  <a:gd name="T16" fmla="*/ 1 w 107"/>
                  <a:gd name="T17" fmla="*/ 3 h 111"/>
                  <a:gd name="T18" fmla="*/ 1 w 107"/>
                  <a:gd name="T19" fmla="*/ 3 h 111"/>
                  <a:gd name="T20" fmla="*/ 1 w 107"/>
                  <a:gd name="T21" fmla="*/ 4 h 111"/>
                  <a:gd name="T22" fmla="*/ 0 w 107"/>
                  <a:gd name="T23" fmla="*/ 5 h 111"/>
                  <a:gd name="T24" fmla="*/ 0 w 107"/>
                  <a:gd name="T25" fmla="*/ 5 h 111"/>
                  <a:gd name="T26" fmla="*/ 0 w 107"/>
                  <a:gd name="T27" fmla="*/ 6 h 1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111">
                    <a:moveTo>
                      <a:pt x="107" y="0"/>
                    </a:moveTo>
                    <a:lnTo>
                      <a:pt x="98" y="1"/>
                    </a:lnTo>
                    <a:lnTo>
                      <a:pt x="88" y="3"/>
                    </a:lnTo>
                    <a:lnTo>
                      <a:pt x="78" y="7"/>
                    </a:lnTo>
                    <a:lnTo>
                      <a:pt x="68" y="13"/>
                    </a:lnTo>
                    <a:lnTo>
                      <a:pt x="58" y="20"/>
                    </a:lnTo>
                    <a:lnTo>
                      <a:pt x="49" y="28"/>
                    </a:lnTo>
                    <a:lnTo>
                      <a:pt x="39" y="37"/>
                    </a:lnTo>
                    <a:lnTo>
                      <a:pt x="31" y="48"/>
                    </a:lnTo>
                    <a:lnTo>
                      <a:pt x="23" y="59"/>
                    </a:lnTo>
                    <a:lnTo>
                      <a:pt x="16" y="72"/>
                    </a:lnTo>
                    <a:lnTo>
                      <a:pt x="10" y="85"/>
                    </a:lnTo>
                    <a:lnTo>
                      <a:pt x="4" y="98"/>
                    </a:lnTo>
                    <a:lnTo>
                      <a:pt x="0"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47" name="Line 235"/>
              <p:cNvSpPr>
                <a:spLocks noChangeShapeType="1"/>
              </p:cNvSpPr>
              <p:nvPr/>
            </p:nvSpPr>
            <p:spPr bwMode="auto">
              <a:xfrm>
                <a:off x="2033" y="3614"/>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8116" name="Group 236"/>
            <p:cNvGrpSpPr>
              <a:grpSpLocks/>
            </p:cNvGrpSpPr>
            <p:nvPr/>
          </p:nvGrpSpPr>
          <p:grpSpPr bwMode="auto">
            <a:xfrm>
              <a:off x="2294" y="1491"/>
              <a:ext cx="282" cy="1016"/>
              <a:chOff x="2294" y="1491"/>
              <a:chExt cx="282" cy="1016"/>
            </a:xfrm>
          </p:grpSpPr>
          <p:sp>
            <p:nvSpPr>
              <p:cNvPr id="128117" name="Line 237"/>
              <p:cNvSpPr>
                <a:spLocks noChangeShapeType="1"/>
              </p:cNvSpPr>
              <p:nvPr/>
            </p:nvSpPr>
            <p:spPr bwMode="auto">
              <a:xfrm>
                <a:off x="2333" y="1636"/>
                <a:ext cx="0" cy="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18" name="Freeform 238"/>
              <p:cNvSpPr>
                <a:spLocks/>
              </p:cNvSpPr>
              <p:nvPr/>
            </p:nvSpPr>
            <p:spPr bwMode="auto">
              <a:xfrm>
                <a:off x="2294" y="1594"/>
                <a:ext cx="81" cy="85"/>
              </a:xfrm>
              <a:custGeom>
                <a:avLst/>
                <a:gdLst>
                  <a:gd name="T0" fmla="*/ 11 w 221"/>
                  <a:gd name="T1" fmla="*/ 7 h 221"/>
                  <a:gd name="T2" fmla="*/ 11 w 221"/>
                  <a:gd name="T3" fmla="*/ 5 h 221"/>
                  <a:gd name="T4" fmla="*/ 11 w 221"/>
                  <a:gd name="T5" fmla="*/ 5 h 221"/>
                  <a:gd name="T6" fmla="*/ 10 w 221"/>
                  <a:gd name="T7" fmla="*/ 4 h 221"/>
                  <a:gd name="T8" fmla="*/ 10 w 221"/>
                  <a:gd name="T9" fmla="*/ 3 h 221"/>
                  <a:gd name="T10" fmla="*/ 10 w 221"/>
                  <a:gd name="T11" fmla="*/ 2 h 221"/>
                  <a:gd name="T12" fmla="*/ 9 w 221"/>
                  <a:gd name="T13" fmla="*/ 2 h 221"/>
                  <a:gd name="T14" fmla="*/ 8 w 221"/>
                  <a:gd name="T15" fmla="*/ 1 h 221"/>
                  <a:gd name="T16" fmla="*/ 8 w 221"/>
                  <a:gd name="T17" fmla="*/ 1 h 221"/>
                  <a:gd name="T18" fmla="*/ 7 w 221"/>
                  <a:gd name="T19" fmla="*/ 0 h 221"/>
                  <a:gd name="T20" fmla="*/ 6 w 221"/>
                  <a:gd name="T21" fmla="*/ 0 h 221"/>
                  <a:gd name="T22" fmla="*/ 5 w 221"/>
                  <a:gd name="T23" fmla="*/ 0 h 221"/>
                  <a:gd name="T24" fmla="*/ 4 w 221"/>
                  <a:gd name="T25" fmla="*/ 0 h 221"/>
                  <a:gd name="T26" fmla="*/ 4 w 221"/>
                  <a:gd name="T27" fmla="*/ 0 h 221"/>
                  <a:gd name="T28" fmla="*/ 3 w 221"/>
                  <a:gd name="T29" fmla="*/ 1 h 221"/>
                  <a:gd name="T30" fmla="*/ 3 w 221"/>
                  <a:gd name="T31" fmla="*/ 1 h 221"/>
                  <a:gd name="T32" fmla="*/ 2 w 221"/>
                  <a:gd name="T33" fmla="*/ 2 h 221"/>
                  <a:gd name="T34" fmla="*/ 1 w 221"/>
                  <a:gd name="T35" fmla="*/ 2 h 221"/>
                  <a:gd name="T36" fmla="*/ 1 w 221"/>
                  <a:gd name="T37" fmla="*/ 3 h 221"/>
                  <a:gd name="T38" fmla="*/ 0 w 221"/>
                  <a:gd name="T39" fmla="*/ 4 h 221"/>
                  <a:gd name="T40" fmla="*/ 0 w 221"/>
                  <a:gd name="T41" fmla="*/ 5 h 221"/>
                  <a:gd name="T42" fmla="*/ 0 w 221"/>
                  <a:gd name="T43" fmla="*/ 5 h 221"/>
                  <a:gd name="T44" fmla="*/ 0 w 221"/>
                  <a:gd name="T45" fmla="*/ 7 h 221"/>
                  <a:gd name="T46" fmla="*/ 0 w 221"/>
                  <a:gd name="T47" fmla="*/ 7 h 221"/>
                  <a:gd name="T48" fmla="*/ 0 w 221"/>
                  <a:gd name="T49" fmla="*/ 8 h 221"/>
                  <a:gd name="T50" fmla="*/ 0 w 221"/>
                  <a:gd name="T51" fmla="*/ 9 h 221"/>
                  <a:gd name="T52" fmla="*/ 1 w 221"/>
                  <a:gd name="T53" fmla="*/ 10 h 221"/>
                  <a:gd name="T54" fmla="*/ 1 w 221"/>
                  <a:gd name="T55" fmla="*/ 10 h 221"/>
                  <a:gd name="T56" fmla="*/ 2 w 221"/>
                  <a:gd name="T57" fmla="*/ 11 h 221"/>
                  <a:gd name="T58" fmla="*/ 3 w 221"/>
                  <a:gd name="T59" fmla="*/ 12 h 221"/>
                  <a:gd name="T60" fmla="*/ 3 w 221"/>
                  <a:gd name="T61" fmla="*/ 12 h 221"/>
                  <a:gd name="T62" fmla="*/ 4 w 221"/>
                  <a:gd name="T63" fmla="*/ 12 h 221"/>
                  <a:gd name="T64" fmla="*/ 4 w 221"/>
                  <a:gd name="T65" fmla="*/ 13 h 221"/>
                  <a:gd name="T66" fmla="*/ 5 w 221"/>
                  <a:gd name="T67" fmla="*/ 13 h 221"/>
                  <a:gd name="T68" fmla="*/ 6 w 221"/>
                  <a:gd name="T69" fmla="*/ 13 h 221"/>
                  <a:gd name="T70" fmla="*/ 7 w 221"/>
                  <a:gd name="T71" fmla="*/ 12 h 221"/>
                  <a:gd name="T72" fmla="*/ 8 w 221"/>
                  <a:gd name="T73" fmla="*/ 12 h 221"/>
                  <a:gd name="T74" fmla="*/ 8 w 221"/>
                  <a:gd name="T75" fmla="*/ 12 h 221"/>
                  <a:gd name="T76" fmla="*/ 9 w 221"/>
                  <a:gd name="T77" fmla="*/ 11 h 221"/>
                  <a:gd name="T78" fmla="*/ 10 w 221"/>
                  <a:gd name="T79" fmla="*/ 10 h 221"/>
                  <a:gd name="T80" fmla="*/ 10 w 221"/>
                  <a:gd name="T81" fmla="*/ 10 h 221"/>
                  <a:gd name="T82" fmla="*/ 10 w 221"/>
                  <a:gd name="T83" fmla="*/ 9 h 221"/>
                  <a:gd name="T84" fmla="*/ 11 w 221"/>
                  <a:gd name="T85" fmla="*/ 8 h 221"/>
                  <a:gd name="T86" fmla="*/ 11 w 221"/>
                  <a:gd name="T87" fmla="*/ 7 h 221"/>
                  <a:gd name="T88" fmla="*/ 11 w 221"/>
                  <a:gd name="T89" fmla="*/ 7 h 2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1" h="221">
                    <a:moveTo>
                      <a:pt x="221" y="111"/>
                    </a:moveTo>
                    <a:lnTo>
                      <a:pt x="220" y="95"/>
                    </a:lnTo>
                    <a:lnTo>
                      <a:pt x="216" y="79"/>
                    </a:lnTo>
                    <a:lnTo>
                      <a:pt x="211" y="64"/>
                    </a:lnTo>
                    <a:lnTo>
                      <a:pt x="203" y="51"/>
                    </a:lnTo>
                    <a:lnTo>
                      <a:pt x="194" y="38"/>
                    </a:lnTo>
                    <a:lnTo>
                      <a:pt x="183" y="27"/>
                    </a:lnTo>
                    <a:lnTo>
                      <a:pt x="171" y="18"/>
                    </a:lnTo>
                    <a:lnTo>
                      <a:pt x="157" y="10"/>
                    </a:lnTo>
                    <a:lnTo>
                      <a:pt x="142" y="5"/>
                    </a:lnTo>
                    <a:lnTo>
                      <a:pt x="126" y="1"/>
                    </a:lnTo>
                    <a:lnTo>
                      <a:pt x="110" y="0"/>
                    </a:lnTo>
                    <a:lnTo>
                      <a:pt x="94" y="1"/>
                    </a:lnTo>
                    <a:lnTo>
                      <a:pt x="79" y="5"/>
                    </a:lnTo>
                    <a:lnTo>
                      <a:pt x="65" y="10"/>
                    </a:lnTo>
                    <a:lnTo>
                      <a:pt x="51" y="18"/>
                    </a:lnTo>
                    <a:lnTo>
                      <a:pt x="38" y="27"/>
                    </a:lnTo>
                    <a:lnTo>
                      <a:pt x="26" y="38"/>
                    </a:lnTo>
                    <a:lnTo>
                      <a:pt x="18" y="51"/>
                    </a:lnTo>
                    <a:lnTo>
                      <a:pt x="9" y="64"/>
                    </a:lnTo>
                    <a:lnTo>
                      <a:pt x="4" y="79"/>
                    </a:lnTo>
                    <a:lnTo>
                      <a:pt x="1" y="95"/>
                    </a:lnTo>
                    <a:lnTo>
                      <a:pt x="0" y="111"/>
                    </a:lnTo>
                    <a:lnTo>
                      <a:pt x="1" y="127"/>
                    </a:lnTo>
                    <a:lnTo>
                      <a:pt x="4" y="142"/>
                    </a:lnTo>
                    <a:lnTo>
                      <a:pt x="9" y="157"/>
                    </a:lnTo>
                    <a:lnTo>
                      <a:pt x="18" y="170"/>
                    </a:lnTo>
                    <a:lnTo>
                      <a:pt x="26" y="183"/>
                    </a:lnTo>
                    <a:lnTo>
                      <a:pt x="38" y="195"/>
                    </a:lnTo>
                    <a:lnTo>
                      <a:pt x="51" y="204"/>
                    </a:lnTo>
                    <a:lnTo>
                      <a:pt x="65" y="212"/>
                    </a:lnTo>
                    <a:lnTo>
                      <a:pt x="79" y="217"/>
                    </a:lnTo>
                    <a:lnTo>
                      <a:pt x="94" y="220"/>
                    </a:lnTo>
                    <a:lnTo>
                      <a:pt x="110" y="221"/>
                    </a:lnTo>
                    <a:lnTo>
                      <a:pt x="126" y="220"/>
                    </a:lnTo>
                    <a:lnTo>
                      <a:pt x="142" y="217"/>
                    </a:lnTo>
                    <a:lnTo>
                      <a:pt x="157" y="212"/>
                    </a:lnTo>
                    <a:lnTo>
                      <a:pt x="171" y="204"/>
                    </a:lnTo>
                    <a:lnTo>
                      <a:pt x="183" y="195"/>
                    </a:lnTo>
                    <a:lnTo>
                      <a:pt x="194" y="183"/>
                    </a:lnTo>
                    <a:lnTo>
                      <a:pt x="203" y="170"/>
                    </a:lnTo>
                    <a:lnTo>
                      <a:pt x="211" y="157"/>
                    </a:lnTo>
                    <a:lnTo>
                      <a:pt x="216" y="142"/>
                    </a:lnTo>
                    <a:lnTo>
                      <a:pt x="220" y="127"/>
                    </a:lnTo>
                    <a:lnTo>
                      <a:pt x="221" y="111"/>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8119" name="Freeform 239"/>
              <p:cNvSpPr>
                <a:spLocks/>
              </p:cNvSpPr>
              <p:nvPr/>
            </p:nvSpPr>
            <p:spPr bwMode="auto">
              <a:xfrm>
                <a:off x="2294" y="2406"/>
                <a:ext cx="81" cy="82"/>
              </a:xfrm>
              <a:custGeom>
                <a:avLst/>
                <a:gdLst>
                  <a:gd name="T0" fmla="*/ 11 w 221"/>
                  <a:gd name="T1" fmla="*/ 6 h 221"/>
                  <a:gd name="T2" fmla="*/ 11 w 221"/>
                  <a:gd name="T3" fmla="*/ 5 h 221"/>
                  <a:gd name="T4" fmla="*/ 11 w 221"/>
                  <a:gd name="T5" fmla="*/ 4 h 221"/>
                  <a:gd name="T6" fmla="*/ 10 w 221"/>
                  <a:gd name="T7" fmla="*/ 3 h 221"/>
                  <a:gd name="T8" fmla="*/ 10 w 221"/>
                  <a:gd name="T9" fmla="*/ 3 h 221"/>
                  <a:gd name="T10" fmla="*/ 10 w 221"/>
                  <a:gd name="T11" fmla="*/ 2 h 221"/>
                  <a:gd name="T12" fmla="*/ 9 w 221"/>
                  <a:gd name="T13" fmla="*/ 1 h 221"/>
                  <a:gd name="T14" fmla="*/ 8 w 221"/>
                  <a:gd name="T15" fmla="*/ 1 h 221"/>
                  <a:gd name="T16" fmla="*/ 8 w 221"/>
                  <a:gd name="T17" fmla="*/ 0 h 221"/>
                  <a:gd name="T18" fmla="*/ 7 w 221"/>
                  <a:gd name="T19" fmla="*/ 0 h 221"/>
                  <a:gd name="T20" fmla="*/ 6 w 221"/>
                  <a:gd name="T21" fmla="*/ 0 h 221"/>
                  <a:gd name="T22" fmla="*/ 5 w 221"/>
                  <a:gd name="T23" fmla="*/ 0 h 221"/>
                  <a:gd name="T24" fmla="*/ 4 w 221"/>
                  <a:gd name="T25" fmla="*/ 0 h 221"/>
                  <a:gd name="T26" fmla="*/ 4 w 221"/>
                  <a:gd name="T27" fmla="*/ 0 h 221"/>
                  <a:gd name="T28" fmla="*/ 3 w 221"/>
                  <a:gd name="T29" fmla="*/ 0 h 221"/>
                  <a:gd name="T30" fmla="*/ 3 w 221"/>
                  <a:gd name="T31" fmla="*/ 1 h 221"/>
                  <a:gd name="T32" fmla="*/ 2 w 221"/>
                  <a:gd name="T33" fmla="*/ 1 h 221"/>
                  <a:gd name="T34" fmla="*/ 1 w 221"/>
                  <a:gd name="T35" fmla="*/ 2 h 221"/>
                  <a:gd name="T36" fmla="*/ 1 w 221"/>
                  <a:gd name="T37" fmla="*/ 3 h 221"/>
                  <a:gd name="T38" fmla="*/ 0 w 221"/>
                  <a:gd name="T39" fmla="*/ 3 h 221"/>
                  <a:gd name="T40" fmla="*/ 0 w 221"/>
                  <a:gd name="T41" fmla="*/ 4 h 221"/>
                  <a:gd name="T42" fmla="*/ 0 w 221"/>
                  <a:gd name="T43" fmla="*/ 5 h 221"/>
                  <a:gd name="T44" fmla="*/ 0 w 221"/>
                  <a:gd name="T45" fmla="*/ 6 h 221"/>
                  <a:gd name="T46" fmla="*/ 0 w 221"/>
                  <a:gd name="T47" fmla="*/ 6 h 221"/>
                  <a:gd name="T48" fmla="*/ 0 w 221"/>
                  <a:gd name="T49" fmla="*/ 7 h 221"/>
                  <a:gd name="T50" fmla="*/ 0 w 221"/>
                  <a:gd name="T51" fmla="*/ 8 h 221"/>
                  <a:gd name="T52" fmla="*/ 1 w 221"/>
                  <a:gd name="T53" fmla="*/ 9 h 221"/>
                  <a:gd name="T54" fmla="*/ 1 w 221"/>
                  <a:gd name="T55" fmla="*/ 9 h 221"/>
                  <a:gd name="T56" fmla="*/ 2 w 221"/>
                  <a:gd name="T57" fmla="*/ 10 h 221"/>
                  <a:gd name="T58" fmla="*/ 3 w 221"/>
                  <a:gd name="T59" fmla="*/ 10 h 221"/>
                  <a:gd name="T60" fmla="*/ 3 w 221"/>
                  <a:gd name="T61" fmla="*/ 11 h 221"/>
                  <a:gd name="T62" fmla="*/ 4 w 221"/>
                  <a:gd name="T63" fmla="*/ 11 h 221"/>
                  <a:gd name="T64" fmla="*/ 4 w 221"/>
                  <a:gd name="T65" fmla="*/ 11 h 221"/>
                  <a:gd name="T66" fmla="*/ 5 w 221"/>
                  <a:gd name="T67" fmla="*/ 11 h 221"/>
                  <a:gd name="T68" fmla="*/ 6 w 221"/>
                  <a:gd name="T69" fmla="*/ 11 h 221"/>
                  <a:gd name="T70" fmla="*/ 7 w 221"/>
                  <a:gd name="T71" fmla="*/ 11 h 221"/>
                  <a:gd name="T72" fmla="*/ 8 w 221"/>
                  <a:gd name="T73" fmla="*/ 11 h 221"/>
                  <a:gd name="T74" fmla="*/ 8 w 221"/>
                  <a:gd name="T75" fmla="*/ 10 h 221"/>
                  <a:gd name="T76" fmla="*/ 9 w 221"/>
                  <a:gd name="T77" fmla="*/ 10 h 221"/>
                  <a:gd name="T78" fmla="*/ 10 w 221"/>
                  <a:gd name="T79" fmla="*/ 9 h 221"/>
                  <a:gd name="T80" fmla="*/ 10 w 221"/>
                  <a:gd name="T81" fmla="*/ 9 h 221"/>
                  <a:gd name="T82" fmla="*/ 10 w 221"/>
                  <a:gd name="T83" fmla="*/ 8 h 221"/>
                  <a:gd name="T84" fmla="*/ 11 w 221"/>
                  <a:gd name="T85" fmla="*/ 7 h 221"/>
                  <a:gd name="T86" fmla="*/ 11 w 221"/>
                  <a:gd name="T87" fmla="*/ 6 h 221"/>
                  <a:gd name="T88" fmla="*/ 11 w 221"/>
                  <a:gd name="T89" fmla="*/ 6 h 2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1" h="221">
                    <a:moveTo>
                      <a:pt x="221" y="110"/>
                    </a:moveTo>
                    <a:lnTo>
                      <a:pt x="220" y="95"/>
                    </a:lnTo>
                    <a:lnTo>
                      <a:pt x="216" y="79"/>
                    </a:lnTo>
                    <a:lnTo>
                      <a:pt x="211" y="64"/>
                    </a:lnTo>
                    <a:lnTo>
                      <a:pt x="203" y="51"/>
                    </a:lnTo>
                    <a:lnTo>
                      <a:pt x="194" y="38"/>
                    </a:lnTo>
                    <a:lnTo>
                      <a:pt x="183" y="27"/>
                    </a:lnTo>
                    <a:lnTo>
                      <a:pt x="171" y="18"/>
                    </a:lnTo>
                    <a:lnTo>
                      <a:pt x="157" y="9"/>
                    </a:lnTo>
                    <a:lnTo>
                      <a:pt x="142" y="4"/>
                    </a:lnTo>
                    <a:lnTo>
                      <a:pt x="126" y="1"/>
                    </a:lnTo>
                    <a:lnTo>
                      <a:pt x="110" y="0"/>
                    </a:lnTo>
                    <a:lnTo>
                      <a:pt x="94" y="1"/>
                    </a:lnTo>
                    <a:lnTo>
                      <a:pt x="79" y="4"/>
                    </a:lnTo>
                    <a:lnTo>
                      <a:pt x="65" y="9"/>
                    </a:lnTo>
                    <a:lnTo>
                      <a:pt x="51" y="18"/>
                    </a:lnTo>
                    <a:lnTo>
                      <a:pt x="38" y="27"/>
                    </a:lnTo>
                    <a:lnTo>
                      <a:pt x="26" y="38"/>
                    </a:lnTo>
                    <a:lnTo>
                      <a:pt x="18" y="51"/>
                    </a:lnTo>
                    <a:lnTo>
                      <a:pt x="9" y="64"/>
                    </a:lnTo>
                    <a:lnTo>
                      <a:pt x="4" y="79"/>
                    </a:lnTo>
                    <a:lnTo>
                      <a:pt x="1" y="95"/>
                    </a:lnTo>
                    <a:lnTo>
                      <a:pt x="0" y="110"/>
                    </a:lnTo>
                    <a:lnTo>
                      <a:pt x="1" y="126"/>
                    </a:lnTo>
                    <a:lnTo>
                      <a:pt x="4" y="142"/>
                    </a:lnTo>
                    <a:lnTo>
                      <a:pt x="9" y="157"/>
                    </a:lnTo>
                    <a:lnTo>
                      <a:pt x="18" y="170"/>
                    </a:lnTo>
                    <a:lnTo>
                      <a:pt x="26" y="183"/>
                    </a:lnTo>
                    <a:lnTo>
                      <a:pt x="38" y="194"/>
                    </a:lnTo>
                    <a:lnTo>
                      <a:pt x="51" y="203"/>
                    </a:lnTo>
                    <a:lnTo>
                      <a:pt x="65" y="211"/>
                    </a:lnTo>
                    <a:lnTo>
                      <a:pt x="79" y="217"/>
                    </a:lnTo>
                    <a:lnTo>
                      <a:pt x="94" y="220"/>
                    </a:lnTo>
                    <a:lnTo>
                      <a:pt x="110" y="221"/>
                    </a:lnTo>
                    <a:lnTo>
                      <a:pt x="126" y="220"/>
                    </a:lnTo>
                    <a:lnTo>
                      <a:pt x="142" y="217"/>
                    </a:lnTo>
                    <a:lnTo>
                      <a:pt x="157" y="211"/>
                    </a:lnTo>
                    <a:lnTo>
                      <a:pt x="171" y="203"/>
                    </a:lnTo>
                    <a:lnTo>
                      <a:pt x="183" y="194"/>
                    </a:lnTo>
                    <a:lnTo>
                      <a:pt x="194" y="183"/>
                    </a:lnTo>
                    <a:lnTo>
                      <a:pt x="203" y="170"/>
                    </a:lnTo>
                    <a:lnTo>
                      <a:pt x="211" y="157"/>
                    </a:lnTo>
                    <a:lnTo>
                      <a:pt x="216" y="142"/>
                    </a:lnTo>
                    <a:lnTo>
                      <a:pt x="220" y="126"/>
                    </a:lnTo>
                    <a:lnTo>
                      <a:pt x="221" y="11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8120" name="Freeform 240"/>
              <p:cNvSpPr>
                <a:spLocks/>
              </p:cNvSpPr>
              <p:nvPr/>
            </p:nvSpPr>
            <p:spPr bwMode="auto">
              <a:xfrm>
                <a:off x="2426" y="1555"/>
                <a:ext cx="79" cy="126"/>
              </a:xfrm>
              <a:custGeom>
                <a:avLst/>
                <a:gdLst>
                  <a:gd name="T0" fmla="*/ 11 w 212"/>
                  <a:gd name="T1" fmla="*/ 2 h 333"/>
                  <a:gd name="T2" fmla="*/ 11 w 212"/>
                  <a:gd name="T3" fmla="*/ 1 h 333"/>
                  <a:gd name="T4" fmla="*/ 10 w 212"/>
                  <a:gd name="T5" fmla="*/ 0 h 333"/>
                  <a:gd name="T6" fmla="*/ 10 w 212"/>
                  <a:gd name="T7" fmla="*/ 0 h 333"/>
                  <a:gd name="T8" fmla="*/ 10 w 212"/>
                  <a:gd name="T9" fmla="*/ 0 h 333"/>
                  <a:gd name="T10" fmla="*/ 10 w 212"/>
                  <a:gd name="T11" fmla="*/ 0 h 333"/>
                  <a:gd name="T12" fmla="*/ 8 w 212"/>
                  <a:gd name="T13" fmla="*/ 0 h 333"/>
                  <a:gd name="T14" fmla="*/ 7 w 212"/>
                  <a:gd name="T15" fmla="*/ 0 h 333"/>
                  <a:gd name="T16" fmla="*/ 6 w 212"/>
                  <a:gd name="T17" fmla="*/ 0 h 333"/>
                  <a:gd name="T18" fmla="*/ 6 w 212"/>
                  <a:gd name="T19" fmla="*/ 0 h 333"/>
                  <a:gd name="T20" fmla="*/ 5 w 212"/>
                  <a:gd name="T21" fmla="*/ 1 h 333"/>
                  <a:gd name="T22" fmla="*/ 4 w 212"/>
                  <a:gd name="T23" fmla="*/ 2 h 333"/>
                  <a:gd name="T24" fmla="*/ 3 w 212"/>
                  <a:gd name="T25" fmla="*/ 2 h 333"/>
                  <a:gd name="T26" fmla="*/ 3 w 212"/>
                  <a:gd name="T27" fmla="*/ 4 h 333"/>
                  <a:gd name="T28" fmla="*/ 2 w 212"/>
                  <a:gd name="T29" fmla="*/ 5 h 333"/>
                  <a:gd name="T30" fmla="*/ 1 w 212"/>
                  <a:gd name="T31" fmla="*/ 9 h 333"/>
                  <a:gd name="T32" fmla="*/ 0 w 212"/>
                  <a:gd name="T33" fmla="*/ 12 h 333"/>
                  <a:gd name="T34" fmla="*/ 0 w 212"/>
                  <a:gd name="T35" fmla="*/ 14 h 333"/>
                  <a:gd name="T36" fmla="*/ 0 w 212"/>
                  <a:gd name="T37" fmla="*/ 15 h 333"/>
                  <a:gd name="T38" fmla="*/ 0 w 212"/>
                  <a:gd name="T39" fmla="*/ 15 h 333"/>
                  <a:gd name="T40" fmla="*/ 0 w 212"/>
                  <a:gd name="T41" fmla="*/ 16 h 333"/>
                  <a:gd name="T42" fmla="*/ 0 w 212"/>
                  <a:gd name="T43" fmla="*/ 17 h 333"/>
                  <a:gd name="T44" fmla="*/ 1 w 212"/>
                  <a:gd name="T45" fmla="*/ 17 h 333"/>
                  <a:gd name="T46" fmla="*/ 1 w 212"/>
                  <a:gd name="T47" fmla="*/ 18 h 333"/>
                  <a:gd name="T48" fmla="*/ 2 w 212"/>
                  <a:gd name="T49" fmla="*/ 18 h 333"/>
                  <a:gd name="T50" fmla="*/ 3 w 212"/>
                  <a:gd name="T51" fmla="*/ 18 h 333"/>
                  <a:gd name="T52" fmla="*/ 4 w 212"/>
                  <a:gd name="T53" fmla="*/ 18 h 333"/>
                  <a:gd name="T54" fmla="*/ 5 w 212"/>
                  <a:gd name="T55" fmla="*/ 18 h 333"/>
                  <a:gd name="T56" fmla="*/ 6 w 212"/>
                  <a:gd name="T57" fmla="*/ 18 h 333"/>
                  <a:gd name="T58" fmla="*/ 6 w 212"/>
                  <a:gd name="T59" fmla="*/ 17 h 333"/>
                  <a:gd name="T60" fmla="*/ 7 w 212"/>
                  <a:gd name="T61" fmla="*/ 17 h 333"/>
                  <a:gd name="T62" fmla="*/ 7 w 212"/>
                  <a:gd name="T63" fmla="*/ 16 h 333"/>
                  <a:gd name="T64" fmla="*/ 7 w 212"/>
                  <a:gd name="T65" fmla="*/ 16 h 333"/>
                  <a:gd name="T66" fmla="*/ 8 w 212"/>
                  <a:gd name="T67" fmla="*/ 14 h 333"/>
                  <a:gd name="T68" fmla="*/ 9 w 212"/>
                  <a:gd name="T69" fmla="*/ 11 h 333"/>
                  <a:gd name="T70" fmla="*/ 10 w 212"/>
                  <a:gd name="T71" fmla="*/ 5 h 333"/>
                  <a:gd name="T72" fmla="*/ 11 w 212"/>
                  <a:gd name="T73" fmla="*/ 2 h 3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2" h="333">
                    <a:moveTo>
                      <a:pt x="211" y="44"/>
                    </a:moveTo>
                    <a:lnTo>
                      <a:pt x="212" y="38"/>
                    </a:lnTo>
                    <a:lnTo>
                      <a:pt x="212" y="30"/>
                    </a:lnTo>
                    <a:lnTo>
                      <a:pt x="211" y="23"/>
                    </a:lnTo>
                    <a:lnTo>
                      <a:pt x="209" y="17"/>
                    </a:lnTo>
                    <a:lnTo>
                      <a:pt x="205" y="9"/>
                    </a:lnTo>
                    <a:lnTo>
                      <a:pt x="203" y="6"/>
                    </a:lnTo>
                    <a:lnTo>
                      <a:pt x="201" y="4"/>
                    </a:lnTo>
                    <a:lnTo>
                      <a:pt x="199" y="2"/>
                    </a:lnTo>
                    <a:lnTo>
                      <a:pt x="196" y="1"/>
                    </a:lnTo>
                    <a:lnTo>
                      <a:pt x="193" y="0"/>
                    </a:lnTo>
                    <a:lnTo>
                      <a:pt x="188" y="0"/>
                    </a:lnTo>
                    <a:lnTo>
                      <a:pt x="175" y="0"/>
                    </a:lnTo>
                    <a:lnTo>
                      <a:pt x="161" y="0"/>
                    </a:lnTo>
                    <a:lnTo>
                      <a:pt x="147" y="0"/>
                    </a:lnTo>
                    <a:lnTo>
                      <a:pt x="133" y="1"/>
                    </a:lnTo>
                    <a:lnTo>
                      <a:pt x="126" y="2"/>
                    </a:lnTo>
                    <a:lnTo>
                      <a:pt x="120" y="4"/>
                    </a:lnTo>
                    <a:lnTo>
                      <a:pt x="113" y="6"/>
                    </a:lnTo>
                    <a:lnTo>
                      <a:pt x="107" y="8"/>
                    </a:lnTo>
                    <a:lnTo>
                      <a:pt x="100" y="12"/>
                    </a:lnTo>
                    <a:lnTo>
                      <a:pt x="95" y="16"/>
                    </a:lnTo>
                    <a:lnTo>
                      <a:pt x="85" y="25"/>
                    </a:lnTo>
                    <a:lnTo>
                      <a:pt x="75" y="35"/>
                    </a:lnTo>
                    <a:lnTo>
                      <a:pt x="70" y="40"/>
                    </a:lnTo>
                    <a:lnTo>
                      <a:pt x="67" y="45"/>
                    </a:lnTo>
                    <a:lnTo>
                      <a:pt x="53" y="70"/>
                    </a:lnTo>
                    <a:lnTo>
                      <a:pt x="50" y="76"/>
                    </a:lnTo>
                    <a:lnTo>
                      <a:pt x="46" y="82"/>
                    </a:lnTo>
                    <a:lnTo>
                      <a:pt x="43" y="95"/>
                    </a:lnTo>
                    <a:lnTo>
                      <a:pt x="36" y="123"/>
                    </a:lnTo>
                    <a:lnTo>
                      <a:pt x="21" y="176"/>
                    </a:lnTo>
                    <a:lnTo>
                      <a:pt x="14" y="202"/>
                    </a:lnTo>
                    <a:lnTo>
                      <a:pt x="6" y="229"/>
                    </a:lnTo>
                    <a:lnTo>
                      <a:pt x="3" y="242"/>
                    </a:lnTo>
                    <a:lnTo>
                      <a:pt x="1" y="256"/>
                    </a:lnTo>
                    <a:lnTo>
                      <a:pt x="0" y="263"/>
                    </a:lnTo>
                    <a:lnTo>
                      <a:pt x="0" y="270"/>
                    </a:lnTo>
                    <a:lnTo>
                      <a:pt x="1" y="277"/>
                    </a:lnTo>
                    <a:lnTo>
                      <a:pt x="1" y="284"/>
                    </a:lnTo>
                    <a:lnTo>
                      <a:pt x="3" y="290"/>
                    </a:lnTo>
                    <a:lnTo>
                      <a:pt x="5" y="298"/>
                    </a:lnTo>
                    <a:lnTo>
                      <a:pt x="7" y="304"/>
                    </a:lnTo>
                    <a:lnTo>
                      <a:pt x="10" y="310"/>
                    </a:lnTo>
                    <a:lnTo>
                      <a:pt x="14" y="316"/>
                    </a:lnTo>
                    <a:lnTo>
                      <a:pt x="19" y="321"/>
                    </a:lnTo>
                    <a:lnTo>
                      <a:pt x="24" y="325"/>
                    </a:lnTo>
                    <a:lnTo>
                      <a:pt x="29" y="328"/>
                    </a:lnTo>
                    <a:lnTo>
                      <a:pt x="37" y="330"/>
                    </a:lnTo>
                    <a:lnTo>
                      <a:pt x="43" y="333"/>
                    </a:lnTo>
                    <a:lnTo>
                      <a:pt x="51" y="333"/>
                    </a:lnTo>
                    <a:lnTo>
                      <a:pt x="57" y="333"/>
                    </a:lnTo>
                    <a:lnTo>
                      <a:pt x="71" y="333"/>
                    </a:lnTo>
                    <a:lnTo>
                      <a:pt x="85" y="333"/>
                    </a:lnTo>
                    <a:lnTo>
                      <a:pt x="92" y="333"/>
                    </a:lnTo>
                    <a:lnTo>
                      <a:pt x="98" y="333"/>
                    </a:lnTo>
                    <a:lnTo>
                      <a:pt x="105" y="330"/>
                    </a:lnTo>
                    <a:lnTo>
                      <a:pt x="111" y="327"/>
                    </a:lnTo>
                    <a:lnTo>
                      <a:pt x="117" y="323"/>
                    </a:lnTo>
                    <a:lnTo>
                      <a:pt x="123" y="319"/>
                    </a:lnTo>
                    <a:lnTo>
                      <a:pt x="127" y="313"/>
                    </a:lnTo>
                    <a:lnTo>
                      <a:pt x="132" y="308"/>
                    </a:lnTo>
                    <a:lnTo>
                      <a:pt x="137" y="303"/>
                    </a:lnTo>
                    <a:lnTo>
                      <a:pt x="140" y="296"/>
                    </a:lnTo>
                    <a:lnTo>
                      <a:pt x="143" y="290"/>
                    </a:lnTo>
                    <a:lnTo>
                      <a:pt x="146" y="285"/>
                    </a:lnTo>
                    <a:lnTo>
                      <a:pt x="151" y="271"/>
                    </a:lnTo>
                    <a:lnTo>
                      <a:pt x="155" y="258"/>
                    </a:lnTo>
                    <a:lnTo>
                      <a:pt x="162" y="231"/>
                    </a:lnTo>
                    <a:lnTo>
                      <a:pt x="168" y="204"/>
                    </a:lnTo>
                    <a:lnTo>
                      <a:pt x="182" y="150"/>
                    </a:lnTo>
                    <a:lnTo>
                      <a:pt x="197" y="97"/>
                    </a:lnTo>
                    <a:lnTo>
                      <a:pt x="204" y="71"/>
                    </a:lnTo>
                    <a:lnTo>
                      <a:pt x="211" y="4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21" name="Freeform 241"/>
              <p:cNvSpPr>
                <a:spLocks/>
              </p:cNvSpPr>
              <p:nvPr/>
            </p:nvSpPr>
            <p:spPr bwMode="auto">
              <a:xfrm>
                <a:off x="2481" y="1655"/>
                <a:ext cx="8" cy="26"/>
              </a:xfrm>
              <a:custGeom>
                <a:avLst/>
                <a:gdLst>
                  <a:gd name="T0" fmla="*/ 0 w 22"/>
                  <a:gd name="T1" fmla="*/ 0 h 69"/>
                  <a:gd name="T2" fmla="*/ 0 w 22"/>
                  <a:gd name="T3" fmla="*/ 0 h 69"/>
                  <a:gd name="T4" fmla="*/ 0 w 22"/>
                  <a:gd name="T5" fmla="*/ 1 h 69"/>
                  <a:gd name="T6" fmla="*/ 0 w 22"/>
                  <a:gd name="T7" fmla="*/ 2 h 69"/>
                  <a:gd name="T8" fmla="*/ 0 w 22"/>
                  <a:gd name="T9" fmla="*/ 2 h 69"/>
                  <a:gd name="T10" fmla="*/ 0 w 22"/>
                  <a:gd name="T11" fmla="*/ 2 h 69"/>
                  <a:gd name="T12" fmla="*/ 0 w 22"/>
                  <a:gd name="T13" fmla="*/ 2 h 69"/>
                  <a:gd name="T14" fmla="*/ 0 w 22"/>
                  <a:gd name="T15" fmla="*/ 2 h 69"/>
                  <a:gd name="T16" fmla="*/ 0 w 22"/>
                  <a:gd name="T17" fmla="*/ 3 h 69"/>
                  <a:gd name="T18" fmla="*/ 1 w 22"/>
                  <a:gd name="T19" fmla="*/ 3 h 69"/>
                  <a:gd name="T20" fmla="*/ 1 w 22"/>
                  <a:gd name="T21" fmla="*/ 3 h 69"/>
                  <a:gd name="T22" fmla="*/ 1 w 22"/>
                  <a:gd name="T23" fmla="*/ 4 h 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69">
                    <a:moveTo>
                      <a:pt x="3" y="0"/>
                    </a:moveTo>
                    <a:lnTo>
                      <a:pt x="1" y="8"/>
                    </a:lnTo>
                    <a:lnTo>
                      <a:pt x="0" y="18"/>
                    </a:lnTo>
                    <a:lnTo>
                      <a:pt x="1" y="27"/>
                    </a:lnTo>
                    <a:lnTo>
                      <a:pt x="1" y="31"/>
                    </a:lnTo>
                    <a:lnTo>
                      <a:pt x="2" y="37"/>
                    </a:lnTo>
                    <a:lnTo>
                      <a:pt x="5" y="41"/>
                    </a:lnTo>
                    <a:lnTo>
                      <a:pt x="6" y="45"/>
                    </a:lnTo>
                    <a:lnTo>
                      <a:pt x="11" y="53"/>
                    </a:lnTo>
                    <a:lnTo>
                      <a:pt x="15" y="61"/>
                    </a:lnTo>
                    <a:lnTo>
                      <a:pt x="18" y="64"/>
                    </a:lnTo>
                    <a:lnTo>
                      <a:pt x="22"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22" name="Line 242"/>
              <p:cNvSpPr>
                <a:spLocks noChangeShapeType="1"/>
              </p:cNvSpPr>
              <p:nvPr/>
            </p:nvSpPr>
            <p:spPr bwMode="auto">
              <a:xfrm flipH="1">
                <a:off x="2557" y="1491"/>
                <a:ext cx="1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23" name="Freeform 243"/>
              <p:cNvSpPr>
                <a:spLocks/>
              </p:cNvSpPr>
              <p:nvPr/>
            </p:nvSpPr>
            <p:spPr bwMode="auto">
              <a:xfrm>
                <a:off x="2486" y="2480"/>
                <a:ext cx="8" cy="27"/>
              </a:xfrm>
              <a:custGeom>
                <a:avLst/>
                <a:gdLst>
                  <a:gd name="T0" fmla="*/ 0 w 20"/>
                  <a:gd name="T1" fmla="*/ 0 h 69"/>
                  <a:gd name="T2" fmla="*/ 0 w 20"/>
                  <a:gd name="T3" fmla="*/ 1 h 69"/>
                  <a:gd name="T4" fmla="*/ 0 w 20"/>
                  <a:gd name="T5" fmla="*/ 1 h 69"/>
                  <a:gd name="T6" fmla="*/ 0 w 20"/>
                  <a:gd name="T7" fmla="*/ 2 h 69"/>
                  <a:gd name="T8" fmla="*/ 0 w 20"/>
                  <a:gd name="T9" fmla="*/ 2 h 69"/>
                  <a:gd name="T10" fmla="*/ 0 w 20"/>
                  <a:gd name="T11" fmla="*/ 2 h 69"/>
                  <a:gd name="T12" fmla="*/ 0 w 20"/>
                  <a:gd name="T13" fmla="*/ 2 h 69"/>
                  <a:gd name="T14" fmla="*/ 0 w 20"/>
                  <a:gd name="T15" fmla="*/ 3 h 69"/>
                  <a:gd name="T16" fmla="*/ 1 w 20"/>
                  <a:gd name="T17" fmla="*/ 3 h 69"/>
                  <a:gd name="T18" fmla="*/ 1 w 20"/>
                  <a:gd name="T19" fmla="*/ 4 h 69"/>
                  <a:gd name="T20" fmla="*/ 1 w 20"/>
                  <a:gd name="T21" fmla="*/ 4 h 69"/>
                  <a:gd name="T22" fmla="*/ 1 w 20"/>
                  <a:gd name="T23" fmla="*/ 4 h 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69">
                    <a:moveTo>
                      <a:pt x="2" y="0"/>
                    </a:moveTo>
                    <a:lnTo>
                      <a:pt x="0" y="9"/>
                    </a:lnTo>
                    <a:lnTo>
                      <a:pt x="0" y="18"/>
                    </a:lnTo>
                    <a:lnTo>
                      <a:pt x="0" y="27"/>
                    </a:lnTo>
                    <a:lnTo>
                      <a:pt x="0" y="33"/>
                    </a:lnTo>
                    <a:lnTo>
                      <a:pt x="1" y="37"/>
                    </a:lnTo>
                    <a:lnTo>
                      <a:pt x="3" y="41"/>
                    </a:lnTo>
                    <a:lnTo>
                      <a:pt x="5" y="45"/>
                    </a:lnTo>
                    <a:lnTo>
                      <a:pt x="10" y="54"/>
                    </a:lnTo>
                    <a:lnTo>
                      <a:pt x="15" y="61"/>
                    </a:lnTo>
                    <a:lnTo>
                      <a:pt x="17" y="65"/>
                    </a:lnTo>
                    <a:lnTo>
                      <a:pt x="20"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24" name="Freeform 244"/>
              <p:cNvSpPr>
                <a:spLocks/>
              </p:cNvSpPr>
              <p:nvPr/>
            </p:nvSpPr>
            <p:spPr bwMode="auto">
              <a:xfrm>
                <a:off x="2428" y="2380"/>
                <a:ext cx="82" cy="127"/>
              </a:xfrm>
              <a:custGeom>
                <a:avLst/>
                <a:gdLst>
                  <a:gd name="T0" fmla="*/ 12 w 212"/>
                  <a:gd name="T1" fmla="*/ 2 h 333"/>
                  <a:gd name="T2" fmla="*/ 12 w 212"/>
                  <a:gd name="T3" fmla="*/ 1 h 333"/>
                  <a:gd name="T4" fmla="*/ 12 w 212"/>
                  <a:gd name="T5" fmla="*/ 0 h 333"/>
                  <a:gd name="T6" fmla="*/ 12 w 212"/>
                  <a:gd name="T7" fmla="*/ 0 h 333"/>
                  <a:gd name="T8" fmla="*/ 11 w 212"/>
                  <a:gd name="T9" fmla="*/ 0 h 333"/>
                  <a:gd name="T10" fmla="*/ 11 w 212"/>
                  <a:gd name="T11" fmla="*/ 0 h 333"/>
                  <a:gd name="T12" fmla="*/ 9 w 212"/>
                  <a:gd name="T13" fmla="*/ 0 h 333"/>
                  <a:gd name="T14" fmla="*/ 8 w 212"/>
                  <a:gd name="T15" fmla="*/ 0 h 333"/>
                  <a:gd name="T16" fmla="*/ 7 w 212"/>
                  <a:gd name="T17" fmla="*/ 0 h 333"/>
                  <a:gd name="T18" fmla="*/ 6 w 212"/>
                  <a:gd name="T19" fmla="*/ 0 h 333"/>
                  <a:gd name="T20" fmla="*/ 5 w 212"/>
                  <a:gd name="T21" fmla="*/ 1 h 333"/>
                  <a:gd name="T22" fmla="*/ 4 w 212"/>
                  <a:gd name="T23" fmla="*/ 2 h 333"/>
                  <a:gd name="T24" fmla="*/ 4 w 212"/>
                  <a:gd name="T25" fmla="*/ 2 h 333"/>
                  <a:gd name="T26" fmla="*/ 3 w 212"/>
                  <a:gd name="T27" fmla="*/ 4 h 333"/>
                  <a:gd name="T28" fmla="*/ 3 w 212"/>
                  <a:gd name="T29" fmla="*/ 5 h 333"/>
                  <a:gd name="T30" fmla="*/ 1 w 212"/>
                  <a:gd name="T31" fmla="*/ 10 h 333"/>
                  <a:gd name="T32" fmla="*/ 0 w 212"/>
                  <a:gd name="T33" fmla="*/ 13 h 333"/>
                  <a:gd name="T34" fmla="*/ 0 w 212"/>
                  <a:gd name="T35" fmla="*/ 14 h 333"/>
                  <a:gd name="T36" fmla="*/ 0 w 212"/>
                  <a:gd name="T37" fmla="*/ 15 h 333"/>
                  <a:gd name="T38" fmla="*/ 0 w 212"/>
                  <a:gd name="T39" fmla="*/ 16 h 333"/>
                  <a:gd name="T40" fmla="*/ 0 w 212"/>
                  <a:gd name="T41" fmla="*/ 16 h 333"/>
                  <a:gd name="T42" fmla="*/ 1 w 212"/>
                  <a:gd name="T43" fmla="*/ 17 h 333"/>
                  <a:gd name="T44" fmla="*/ 1 w 212"/>
                  <a:gd name="T45" fmla="*/ 18 h 333"/>
                  <a:gd name="T46" fmla="*/ 2 w 212"/>
                  <a:gd name="T47" fmla="*/ 18 h 333"/>
                  <a:gd name="T48" fmla="*/ 3 w 212"/>
                  <a:gd name="T49" fmla="*/ 18 h 333"/>
                  <a:gd name="T50" fmla="*/ 3 w 212"/>
                  <a:gd name="T51" fmla="*/ 18 h 333"/>
                  <a:gd name="T52" fmla="*/ 5 w 212"/>
                  <a:gd name="T53" fmla="*/ 18 h 333"/>
                  <a:gd name="T54" fmla="*/ 6 w 212"/>
                  <a:gd name="T55" fmla="*/ 18 h 333"/>
                  <a:gd name="T56" fmla="*/ 7 w 212"/>
                  <a:gd name="T57" fmla="*/ 18 h 333"/>
                  <a:gd name="T58" fmla="*/ 7 w 212"/>
                  <a:gd name="T59" fmla="*/ 18 h 333"/>
                  <a:gd name="T60" fmla="*/ 8 w 212"/>
                  <a:gd name="T61" fmla="*/ 17 h 333"/>
                  <a:gd name="T62" fmla="*/ 8 w 212"/>
                  <a:gd name="T63" fmla="*/ 16 h 333"/>
                  <a:gd name="T64" fmla="*/ 9 w 212"/>
                  <a:gd name="T65" fmla="*/ 16 h 333"/>
                  <a:gd name="T66" fmla="*/ 9 w 212"/>
                  <a:gd name="T67" fmla="*/ 14 h 333"/>
                  <a:gd name="T68" fmla="*/ 10 w 212"/>
                  <a:gd name="T69" fmla="*/ 11 h 333"/>
                  <a:gd name="T70" fmla="*/ 12 w 212"/>
                  <a:gd name="T71" fmla="*/ 5 h 333"/>
                  <a:gd name="T72" fmla="*/ 12 w 212"/>
                  <a:gd name="T73" fmla="*/ 2 h 3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2" h="333">
                    <a:moveTo>
                      <a:pt x="211" y="43"/>
                    </a:moveTo>
                    <a:lnTo>
                      <a:pt x="212" y="37"/>
                    </a:lnTo>
                    <a:lnTo>
                      <a:pt x="212" y="31"/>
                    </a:lnTo>
                    <a:lnTo>
                      <a:pt x="211" y="23"/>
                    </a:lnTo>
                    <a:lnTo>
                      <a:pt x="209" y="16"/>
                    </a:lnTo>
                    <a:lnTo>
                      <a:pt x="206" y="9"/>
                    </a:lnTo>
                    <a:lnTo>
                      <a:pt x="204" y="6"/>
                    </a:lnTo>
                    <a:lnTo>
                      <a:pt x="202" y="4"/>
                    </a:lnTo>
                    <a:lnTo>
                      <a:pt x="200" y="2"/>
                    </a:lnTo>
                    <a:lnTo>
                      <a:pt x="197" y="1"/>
                    </a:lnTo>
                    <a:lnTo>
                      <a:pt x="193" y="0"/>
                    </a:lnTo>
                    <a:lnTo>
                      <a:pt x="190" y="0"/>
                    </a:lnTo>
                    <a:lnTo>
                      <a:pt x="175" y="0"/>
                    </a:lnTo>
                    <a:lnTo>
                      <a:pt x="162" y="0"/>
                    </a:lnTo>
                    <a:lnTo>
                      <a:pt x="148" y="0"/>
                    </a:lnTo>
                    <a:lnTo>
                      <a:pt x="134" y="1"/>
                    </a:lnTo>
                    <a:lnTo>
                      <a:pt x="128" y="2"/>
                    </a:lnTo>
                    <a:lnTo>
                      <a:pt x="120" y="3"/>
                    </a:lnTo>
                    <a:lnTo>
                      <a:pt x="114" y="5"/>
                    </a:lnTo>
                    <a:lnTo>
                      <a:pt x="108" y="8"/>
                    </a:lnTo>
                    <a:lnTo>
                      <a:pt x="101" y="11"/>
                    </a:lnTo>
                    <a:lnTo>
                      <a:pt x="96" y="16"/>
                    </a:lnTo>
                    <a:lnTo>
                      <a:pt x="85" y="24"/>
                    </a:lnTo>
                    <a:lnTo>
                      <a:pt x="76" y="35"/>
                    </a:lnTo>
                    <a:lnTo>
                      <a:pt x="71" y="40"/>
                    </a:lnTo>
                    <a:lnTo>
                      <a:pt x="67" y="45"/>
                    </a:lnTo>
                    <a:lnTo>
                      <a:pt x="53" y="69"/>
                    </a:lnTo>
                    <a:lnTo>
                      <a:pt x="50" y="75"/>
                    </a:lnTo>
                    <a:lnTo>
                      <a:pt x="47" y="81"/>
                    </a:lnTo>
                    <a:lnTo>
                      <a:pt x="44" y="95"/>
                    </a:lnTo>
                    <a:lnTo>
                      <a:pt x="36" y="122"/>
                    </a:lnTo>
                    <a:lnTo>
                      <a:pt x="22" y="175"/>
                    </a:lnTo>
                    <a:lnTo>
                      <a:pt x="14" y="202"/>
                    </a:lnTo>
                    <a:lnTo>
                      <a:pt x="7" y="229"/>
                    </a:lnTo>
                    <a:lnTo>
                      <a:pt x="4" y="243"/>
                    </a:lnTo>
                    <a:lnTo>
                      <a:pt x="2" y="255"/>
                    </a:lnTo>
                    <a:lnTo>
                      <a:pt x="2" y="263"/>
                    </a:lnTo>
                    <a:lnTo>
                      <a:pt x="0" y="269"/>
                    </a:lnTo>
                    <a:lnTo>
                      <a:pt x="2" y="276"/>
                    </a:lnTo>
                    <a:lnTo>
                      <a:pt x="3" y="284"/>
                    </a:lnTo>
                    <a:lnTo>
                      <a:pt x="4" y="290"/>
                    </a:lnTo>
                    <a:lnTo>
                      <a:pt x="6" y="297"/>
                    </a:lnTo>
                    <a:lnTo>
                      <a:pt x="8" y="303"/>
                    </a:lnTo>
                    <a:lnTo>
                      <a:pt x="11" y="309"/>
                    </a:lnTo>
                    <a:lnTo>
                      <a:pt x="14" y="316"/>
                    </a:lnTo>
                    <a:lnTo>
                      <a:pt x="20" y="321"/>
                    </a:lnTo>
                    <a:lnTo>
                      <a:pt x="25" y="325"/>
                    </a:lnTo>
                    <a:lnTo>
                      <a:pt x="31" y="328"/>
                    </a:lnTo>
                    <a:lnTo>
                      <a:pt x="38" y="331"/>
                    </a:lnTo>
                    <a:lnTo>
                      <a:pt x="44" y="332"/>
                    </a:lnTo>
                    <a:lnTo>
                      <a:pt x="51" y="333"/>
                    </a:lnTo>
                    <a:lnTo>
                      <a:pt x="58" y="333"/>
                    </a:lnTo>
                    <a:lnTo>
                      <a:pt x="71" y="332"/>
                    </a:lnTo>
                    <a:lnTo>
                      <a:pt x="85" y="333"/>
                    </a:lnTo>
                    <a:lnTo>
                      <a:pt x="93" y="333"/>
                    </a:lnTo>
                    <a:lnTo>
                      <a:pt x="99" y="332"/>
                    </a:lnTo>
                    <a:lnTo>
                      <a:pt x="106" y="329"/>
                    </a:lnTo>
                    <a:lnTo>
                      <a:pt x="112" y="326"/>
                    </a:lnTo>
                    <a:lnTo>
                      <a:pt x="118" y="322"/>
                    </a:lnTo>
                    <a:lnTo>
                      <a:pt x="123" y="318"/>
                    </a:lnTo>
                    <a:lnTo>
                      <a:pt x="129" y="313"/>
                    </a:lnTo>
                    <a:lnTo>
                      <a:pt x="133" y="308"/>
                    </a:lnTo>
                    <a:lnTo>
                      <a:pt x="137" y="302"/>
                    </a:lnTo>
                    <a:lnTo>
                      <a:pt x="140" y="297"/>
                    </a:lnTo>
                    <a:lnTo>
                      <a:pt x="144" y="290"/>
                    </a:lnTo>
                    <a:lnTo>
                      <a:pt x="147" y="284"/>
                    </a:lnTo>
                    <a:lnTo>
                      <a:pt x="152" y="271"/>
                    </a:lnTo>
                    <a:lnTo>
                      <a:pt x="155" y="257"/>
                    </a:lnTo>
                    <a:lnTo>
                      <a:pt x="163" y="231"/>
                    </a:lnTo>
                    <a:lnTo>
                      <a:pt x="169" y="204"/>
                    </a:lnTo>
                    <a:lnTo>
                      <a:pt x="183" y="150"/>
                    </a:lnTo>
                    <a:lnTo>
                      <a:pt x="198" y="97"/>
                    </a:lnTo>
                    <a:lnTo>
                      <a:pt x="205" y="71"/>
                    </a:lnTo>
                    <a:lnTo>
                      <a:pt x="211" y="4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409852" name="Group 252"/>
          <p:cNvGrpSpPr>
            <a:grpSpLocks/>
          </p:cNvGrpSpPr>
          <p:nvPr/>
        </p:nvGrpSpPr>
        <p:grpSpPr bwMode="auto">
          <a:xfrm>
            <a:off x="2532063" y="998538"/>
            <a:ext cx="1171575" cy="1598612"/>
            <a:chOff x="1595" y="629"/>
            <a:chExt cx="738" cy="1007"/>
          </a:xfrm>
        </p:grpSpPr>
        <p:sp>
          <p:nvSpPr>
            <p:cNvPr id="128110" name="Line 253"/>
            <p:cNvSpPr>
              <a:spLocks noChangeShapeType="1"/>
            </p:cNvSpPr>
            <p:nvPr/>
          </p:nvSpPr>
          <p:spPr bwMode="auto">
            <a:xfrm flipH="1" flipV="1">
              <a:off x="1698" y="845"/>
              <a:ext cx="635" cy="7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11" name="Freeform 254"/>
            <p:cNvSpPr>
              <a:spLocks/>
            </p:cNvSpPr>
            <p:nvPr/>
          </p:nvSpPr>
          <p:spPr bwMode="auto">
            <a:xfrm>
              <a:off x="1637" y="629"/>
              <a:ext cx="37" cy="32"/>
            </a:xfrm>
            <a:custGeom>
              <a:avLst/>
              <a:gdLst>
                <a:gd name="T0" fmla="*/ 5 w 100"/>
                <a:gd name="T1" fmla="*/ 0 h 82"/>
                <a:gd name="T2" fmla="*/ 5 w 100"/>
                <a:gd name="T3" fmla="*/ 0 h 82"/>
                <a:gd name="T4" fmla="*/ 4 w 100"/>
                <a:gd name="T5" fmla="*/ 0 h 82"/>
                <a:gd name="T6" fmla="*/ 4 w 100"/>
                <a:gd name="T7" fmla="*/ 0 h 82"/>
                <a:gd name="T8" fmla="*/ 3 w 100"/>
                <a:gd name="T9" fmla="*/ 1 h 82"/>
                <a:gd name="T10" fmla="*/ 3 w 100"/>
                <a:gd name="T11" fmla="*/ 1 h 82"/>
                <a:gd name="T12" fmla="*/ 2 w 100"/>
                <a:gd name="T13" fmla="*/ 2 h 82"/>
                <a:gd name="T14" fmla="*/ 1 w 100"/>
                <a:gd name="T15" fmla="*/ 2 h 82"/>
                <a:gd name="T16" fmla="*/ 1 w 100"/>
                <a:gd name="T17" fmla="*/ 3 h 82"/>
                <a:gd name="T18" fmla="*/ 1 w 100"/>
                <a:gd name="T19" fmla="*/ 4 h 82"/>
                <a:gd name="T20" fmla="*/ 0 w 100"/>
                <a:gd name="T21" fmla="*/ 4 h 82"/>
                <a:gd name="T22" fmla="*/ 0 w 100"/>
                <a:gd name="T23" fmla="*/ 5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0" h="82">
                  <a:moveTo>
                    <a:pt x="100" y="0"/>
                  </a:moveTo>
                  <a:lnTo>
                    <a:pt x="91" y="0"/>
                  </a:lnTo>
                  <a:lnTo>
                    <a:pt x="80" y="3"/>
                  </a:lnTo>
                  <a:lnTo>
                    <a:pt x="70" y="6"/>
                  </a:lnTo>
                  <a:lnTo>
                    <a:pt x="60" y="11"/>
                  </a:lnTo>
                  <a:lnTo>
                    <a:pt x="50" y="19"/>
                  </a:lnTo>
                  <a:lnTo>
                    <a:pt x="41" y="26"/>
                  </a:lnTo>
                  <a:lnTo>
                    <a:pt x="31" y="36"/>
                  </a:lnTo>
                  <a:lnTo>
                    <a:pt x="23" y="46"/>
                  </a:lnTo>
                  <a:lnTo>
                    <a:pt x="14" y="58"/>
                  </a:lnTo>
                  <a:lnTo>
                    <a:pt x="7" y="70"/>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12" name="Freeform 255"/>
            <p:cNvSpPr>
              <a:spLocks/>
            </p:cNvSpPr>
            <p:nvPr/>
          </p:nvSpPr>
          <p:spPr bwMode="auto">
            <a:xfrm>
              <a:off x="1674" y="629"/>
              <a:ext cx="19" cy="63"/>
            </a:xfrm>
            <a:custGeom>
              <a:avLst/>
              <a:gdLst>
                <a:gd name="T0" fmla="*/ 1 w 53"/>
                <a:gd name="T1" fmla="*/ 9 h 168"/>
                <a:gd name="T2" fmla="*/ 1 w 53"/>
                <a:gd name="T3" fmla="*/ 8 h 168"/>
                <a:gd name="T4" fmla="*/ 2 w 53"/>
                <a:gd name="T5" fmla="*/ 8 h 168"/>
                <a:gd name="T6" fmla="*/ 2 w 53"/>
                <a:gd name="T7" fmla="*/ 7 h 168"/>
                <a:gd name="T8" fmla="*/ 2 w 53"/>
                <a:gd name="T9" fmla="*/ 6 h 168"/>
                <a:gd name="T10" fmla="*/ 2 w 53"/>
                <a:gd name="T11" fmla="*/ 6 h 168"/>
                <a:gd name="T12" fmla="*/ 3 w 53"/>
                <a:gd name="T13" fmla="*/ 5 h 168"/>
                <a:gd name="T14" fmla="*/ 3 w 53"/>
                <a:gd name="T15" fmla="*/ 4 h 168"/>
                <a:gd name="T16" fmla="*/ 3 w 53"/>
                <a:gd name="T17" fmla="*/ 3 h 168"/>
                <a:gd name="T18" fmla="*/ 3 w 53"/>
                <a:gd name="T19" fmla="*/ 3 h 168"/>
                <a:gd name="T20" fmla="*/ 2 w 53"/>
                <a:gd name="T21" fmla="*/ 2 h 168"/>
                <a:gd name="T22" fmla="*/ 2 w 53"/>
                <a:gd name="T23" fmla="*/ 2 h 168"/>
                <a:gd name="T24" fmla="*/ 2 w 53"/>
                <a:gd name="T25" fmla="*/ 2 h 168"/>
                <a:gd name="T26" fmla="*/ 2 w 53"/>
                <a:gd name="T27" fmla="*/ 1 h 168"/>
                <a:gd name="T28" fmla="*/ 1 w 53"/>
                <a:gd name="T29" fmla="*/ 1 h 168"/>
                <a:gd name="T30" fmla="*/ 1 w 53"/>
                <a:gd name="T31" fmla="*/ 0 h 168"/>
                <a:gd name="T32" fmla="*/ 1 w 53"/>
                <a:gd name="T33" fmla="*/ 0 h 168"/>
                <a:gd name="T34" fmla="*/ 0 w 53"/>
                <a:gd name="T35" fmla="*/ 0 h 168"/>
                <a:gd name="T36" fmla="*/ 0 w 53"/>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 h="168">
                  <a:moveTo>
                    <a:pt x="20" y="168"/>
                  </a:moveTo>
                  <a:lnTo>
                    <a:pt x="28" y="156"/>
                  </a:lnTo>
                  <a:lnTo>
                    <a:pt x="35" y="145"/>
                  </a:lnTo>
                  <a:lnTo>
                    <a:pt x="40" y="132"/>
                  </a:lnTo>
                  <a:lnTo>
                    <a:pt x="46" y="119"/>
                  </a:lnTo>
                  <a:lnTo>
                    <a:pt x="49" y="106"/>
                  </a:lnTo>
                  <a:lnTo>
                    <a:pt x="52" y="93"/>
                  </a:lnTo>
                  <a:lnTo>
                    <a:pt x="53" y="80"/>
                  </a:lnTo>
                  <a:lnTo>
                    <a:pt x="53" y="67"/>
                  </a:lnTo>
                  <a:lnTo>
                    <a:pt x="53" y="56"/>
                  </a:lnTo>
                  <a:lnTo>
                    <a:pt x="51" y="45"/>
                  </a:lnTo>
                  <a:lnTo>
                    <a:pt x="48" y="35"/>
                  </a:lnTo>
                  <a:lnTo>
                    <a:pt x="44" y="26"/>
                  </a:lnTo>
                  <a:lnTo>
                    <a:pt x="38" y="18"/>
                  </a:lnTo>
                  <a:lnTo>
                    <a:pt x="32" y="11"/>
                  </a:lnTo>
                  <a:lnTo>
                    <a:pt x="25" y="6"/>
                  </a:lnTo>
                  <a:lnTo>
                    <a:pt x="17" y="3"/>
                  </a:lnTo>
                  <a:lnTo>
                    <a:pt x="9"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13" name="Freeform 256"/>
            <p:cNvSpPr>
              <a:spLocks/>
            </p:cNvSpPr>
            <p:nvPr/>
          </p:nvSpPr>
          <p:spPr bwMode="auto">
            <a:xfrm>
              <a:off x="1595" y="692"/>
              <a:ext cx="87" cy="124"/>
            </a:xfrm>
            <a:custGeom>
              <a:avLst/>
              <a:gdLst>
                <a:gd name="T0" fmla="*/ 12 w 231"/>
                <a:gd name="T1" fmla="*/ 0 h 330"/>
                <a:gd name="T2" fmla="*/ 0 w 231"/>
                <a:gd name="T3" fmla="*/ 18 h 330"/>
                <a:gd name="T4" fmla="*/ 8 w 231"/>
                <a:gd name="T5" fmla="*/ 18 h 330"/>
                <a:gd name="T6" fmla="*/ 0 60000 65536"/>
                <a:gd name="T7" fmla="*/ 0 60000 65536"/>
                <a:gd name="T8" fmla="*/ 0 60000 65536"/>
              </a:gdLst>
              <a:ahLst/>
              <a:cxnLst>
                <a:cxn ang="T6">
                  <a:pos x="T0" y="T1"/>
                </a:cxn>
                <a:cxn ang="T7">
                  <a:pos x="T2" y="T3"/>
                </a:cxn>
                <a:cxn ang="T8">
                  <a:pos x="T4" y="T5"/>
                </a:cxn>
              </a:cxnLst>
              <a:rect l="0" t="0" r="r" b="b"/>
              <a:pathLst>
                <a:path w="231" h="330">
                  <a:moveTo>
                    <a:pt x="231" y="0"/>
                  </a:moveTo>
                  <a:lnTo>
                    <a:pt x="0" y="330"/>
                  </a:lnTo>
                  <a:lnTo>
                    <a:pt x="155" y="3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14" name="Line 257"/>
            <p:cNvSpPr>
              <a:spLocks noChangeShapeType="1"/>
            </p:cNvSpPr>
            <p:nvPr/>
          </p:nvSpPr>
          <p:spPr bwMode="auto">
            <a:xfrm flipV="1">
              <a:off x="1735" y="629"/>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9858" name="Group 258"/>
          <p:cNvGrpSpPr>
            <a:grpSpLocks/>
          </p:cNvGrpSpPr>
          <p:nvPr/>
        </p:nvGrpSpPr>
        <p:grpSpPr bwMode="auto">
          <a:xfrm>
            <a:off x="2816225" y="1220788"/>
            <a:ext cx="155575" cy="276225"/>
            <a:chOff x="1774" y="769"/>
            <a:chExt cx="98" cy="174"/>
          </a:xfrm>
        </p:grpSpPr>
        <p:sp>
          <p:nvSpPr>
            <p:cNvPr id="128108" name="Line 259"/>
            <p:cNvSpPr>
              <a:spLocks noChangeShapeType="1"/>
            </p:cNvSpPr>
            <p:nvPr/>
          </p:nvSpPr>
          <p:spPr bwMode="auto">
            <a:xfrm flipH="1" flipV="1">
              <a:off x="1795" y="769"/>
              <a:ext cx="77" cy="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09" name="Line 260"/>
            <p:cNvSpPr>
              <a:spLocks noChangeShapeType="1"/>
            </p:cNvSpPr>
            <p:nvPr/>
          </p:nvSpPr>
          <p:spPr bwMode="auto">
            <a:xfrm flipV="1">
              <a:off x="1774" y="866"/>
              <a:ext cx="98"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9861" name="Group 261"/>
          <p:cNvGrpSpPr>
            <a:grpSpLocks/>
          </p:cNvGrpSpPr>
          <p:nvPr/>
        </p:nvGrpSpPr>
        <p:grpSpPr bwMode="auto">
          <a:xfrm>
            <a:off x="2401888" y="3736975"/>
            <a:ext cx="1301750" cy="296863"/>
            <a:chOff x="1513" y="2354"/>
            <a:chExt cx="820" cy="187"/>
          </a:xfrm>
        </p:grpSpPr>
        <p:sp>
          <p:nvSpPr>
            <p:cNvPr id="128104" name="Line 262"/>
            <p:cNvSpPr>
              <a:spLocks noChangeShapeType="1"/>
            </p:cNvSpPr>
            <p:nvPr/>
          </p:nvSpPr>
          <p:spPr bwMode="auto">
            <a:xfrm flipH="1">
              <a:off x="1698" y="2449"/>
              <a:ext cx="6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05" name="Freeform 263"/>
            <p:cNvSpPr>
              <a:spLocks/>
            </p:cNvSpPr>
            <p:nvPr/>
          </p:nvSpPr>
          <p:spPr bwMode="auto">
            <a:xfrm>
              <a:off x="1555" y="2354"/>
              <a:ext cx="37" cy="31"/>
            </a:xfrm>
            <a:custGeom>
              <a:avLst/>
              <a:gdLst>
                <a:gd name="T0" fmla="*/ 5 w 100"/>
                <a:gd name="T1" fmla="*/ 0 h 83"/>
                <a:gd name="T2" fmla="*/ 4 w 100"/>
                <a:gd name="T3" fmla="*/ 0 h 83"/>
                <a:gd name="T4" fmla="*/ 4 w 100"/>
                <a:gd name="T5" fmla="*/ 0 h 83"/>
                <a:gd name="T6" fmla="*/ 4 w 100"/>
                <a:gd name="T7" fmla="*/ 0 h 83"/>
                <a:gd name="T8" fmla="*/ 3 w 100"/>
                <a:gd name="T9" fmla="*/ 0 h 83"/>
                <a:gd name="T10" fmla="*/ 3 w 100"/>
                <a:gd name="T11" fmla="*/ 1 h 83"/>
                <a:gd name="T12" fmla="*/ 2 w 100"/>
                <a:gd name="T13" fmla="*/ 1 h 83"/>
                <a:gd name="T14" fmla="*/ 1 w 100"/>
                <a:gd name="T15" fmla="*/ 2 h 83"/>
                <a:gd name="T16" fmla="*/ 1 w 100"/>
                <a:gd name="T17" fmla="*/ 2 h 83"/>
                <a:gd name="T18" fmla="*/ 1 w 100"/>
                <a:gd name="T19" fmla="*/ 3 h 83"/>
                <a:gd name="T20" fmla="*/ 0 w 100"/>
                <a:gd name="T21" fmla="*/ 4 h 83"/>
                <a:gd name="T22" fmla="*/ 0 w 100"/>
                <a:gd name="T23" fmla="*/ 4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0" h="83">
                  <a:moveTo>
                    <a:pt x="100" y="0"/>
                  </a:moveTo>
                  <a:lnTo>
                    <a:pt x="90" y="0"/>
                  </a:lnTo>
                  <a:lnTo>
                    <a:pt x="80" y="3"/>
                  </a:lnTo>
                  <a:lnTo>
                    <a:pt x="70" y="6"/>
                  </a:lnTo>
                  <a:lnTo>
                    <a:pt x="60" y="11"/>
                  </a:lnTo>
                  <a:lnTo>
                    <a:pt x="50" y="19"/>
                  </a:lnTo>
                  <a:lnTo>
                    <a:pt x="41" y="26"/>
                  </a:lnTo>
                  <a:lnTo>
                    <a:pt x="31" y="36"/>
                  </a:lnTo>
                  <a:lnTo>
                    <a:pt x="23" y="46"/>
                  </a:lnTo>
                  <a:lnTo>
                    <a:pt x="14" y="58"/>
                  </a:lnTo>
                  <a:lnTo>
                    <a:pt x="7" y="70"/>
                  </a:lnTo>
                  <a:lnTo>
                    <a:pt x="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06" name="Freeform 264"/>
            <p:cNvSpPr>
              <a:spLocks/>
            </p:cNvSpPr>
            <p:nvPr/>
          </p:nvSpPr>
          <p:spPr bwMode="auto">
            <a:xfrm>
              <a:off x="1592" y="2354"/>
              <a:ext cx="21" cy="63"/>
            </a:xfrm>
            <a:custGeom>
              <a:avLst/>
              <a:gdLst>
                <a:gd name="T0" fmla="*/ 1 w 53"/>
                <a:gd name="T1" fmla="*/ 9 h 168"/>
                <a:gd name="T2" fmla="*/ 2 w 53"/>
                <a:gd name="T3" fmla="*/ 8 h 168"/>
                <a:gd name="T4" fmla="*/ 2 w 53"/>
                <a:gd name="T5" fmla="*/ 8 h 168"/>
                <a:gd name="T6" fmla="*/ 2 w 53"/>
                <a:gd name="T7" fmla="*/ 7 h 168"/>
                <a:gd name="T8" fmla="*/ 3 w 53"/>
                <a:gd name="T9" fmla="*/ 6 h 168"/>
                <a:gd name="T10" fmla="*/ 3 w 53"/>
                <a:gd name="T11" fmla="*/ 6 h 168"/>
                <a:gd name="T12" fmla="*/ 3 w 53"/>
                <a:gd name="T13" fmla="*/ 5 h 168"/>
                <a:gd name="T14" fmla="*/ 3 w 53"/>
                <a:gd name="T15" fmla="*/ 4 h 168"/>
                <a:gd name="T16" fmla="*/ 3 w 53"/>
                <a:gd name="T17" fmla="*/ 4 h 168"/>
                <a:gd name="T18" fmla="*/ 3 w 53"/>
                <a:gd name="T19" fmla="*/ 3 h 168"/>
                <a:gd name="T20" fmla="*/ 3 w 53"/>
                <a:gd name="T21" fmla="*/ 2 h 168"/>
                <a:gd name="T22" fmla="*/ 3 w 53"/>
                <a:gd name="T23" fmla="*/ 2 h 168"/>
                <a:gd name="T24" fmla="*/ 3 w 53"/>
                <a:gd name="T25" fmla="*/ 2 h 168"/>
                <a:gd name="T26" fmla="*/ 2 w 53"/>
                <a:gd name="T27" fmla="*/ 1 h 168"/>
                <a:gd name="T28" fmla="*/ 2 w 53"/>
                <a:gd name="T29" fmla="*/ 1 h 168"/>
                <a:gd name="T30" fmla="*/ 2 w 53"/>
                <a:gd name="T31" fmla="*/ 0 h 168"/>
                <a:gd name="T32" fmla="*/ 1 w 53"/>
                <a:gd name="T33" fmla="*/ 0 h 168"/>
                <a:gd name="T34" fmla="*/ 0 w 53"/>
                <a:gd name="T35" fmla="*/ 0 h 168"/>
                <a:gd name="T36" fmla="*/ 0 w 53"/>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 h="168">
                  <a:moveTo>
                    <a:pt x="20" y="168"/>
                  </a:moveTo>
                  <a:lnTo>
                    <a:pt x="28" y="157"/>
                  </a:lnTo>
                  <a:lnTo>
                    <a:pt x="35" y="145"/>
                  </a:lnTo>
                  <a:lnTo>
                    <a:pt x="40" y="132"/>
                  </a:lnTo>
                  <a:lnTo>
                    <a:pt x="45" y="120"/>
                  </a:lnTo>
                  <a:lnTo>
                    <a:pt x="49" y="106"/>
                  </a:lnTo>
                  <a:lnTo>
                    <a:pt x="51" y="93"/>
                  </a:lnTo>
                  <a:lnTo>
                    <a:pt x="53" y="80"/>
                  </a:lnTo>
                  <a:lnTo>
                    <a:pt x="53" y="68"/>
                  </a:lnTo>
                  <a:lnTo>
                    <a:pt x="52" y="56"/>
                  </a:lnTo>
                  <a:lnTo>
                    <a:pt x="51" y="45"/>
                  </a:lnTo>
                  <a:lnTo>
                    <a:pt x="48" y="35"/>
                  </a:lnTo>
                  <a:lnTo>
                    <a:pt x="43" y="26"/>
                  </a:lnTo>
                  <a:lnTo>
                    <a:pt x="38" y="18"/>
                  </a:lnTo>
                  <a:lnTo>
                    <a:pt x="32" y="11"/>
                  </a:lnTo>
                  <a:lnTo>
                    <a:pt x="24" y="6"/>
                  </a:lnTo>
                  <a:lnTo>
                    <a:pt x="17" y="3"/>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07" name="Freeform 265"/>
            <p:cNvSpPr>
              <a:spLocks/>
            </p:cNvSpPr>
            <p:nvPr/>
          </p:nvSpPr>
          <p:spPr bwMode="auto">
            <a:xfrm>
              <a:off x="1513" y="2417"/>
              <a:ext cx="87" cy="124"/>
            </a:xfrm>
            <a:custGeom>
              <a:avLst/>
              <a:gdLst>
                <a:gd name="T0" fmla="*/ 12 w 231"/>
                <a:gd name="T1" fmla="*/ 0 h 330"/>
                <a:gd name="T2" fmla="*/ 0 w 231"/>
                <a:gd name="T3" fmla="*/ 18 h 330"/>
                <a:gd name="T4" fmla="*/ 8 w 231"/>
                <a:gd name="T5" fmla="*/ 18 h 330"/>
                <a:gd name="T6" fmla="*/ 0 60000 65536"/>
                <a:gd name="T7" fmla="*/ 0 60000 65536"/>
                <a:gd name="T8" fmla="*/ 0 60000 65536"/>
              </a:gdLst>
              <a:ahLst/>
              <a:cxnLst>
                <a:cxn ang="T6">
                  <a:pos x="T0" y="T1"/>
                </a:cxn>
                <a:cxn ang="T7">
                  <a:pos x="T2" y="T3"/>
                </a:cxn>
                <a:cxn ang="T8">
                  <a:pos x="T4" y="T5"/>
                </a:cxn>
              </a:cxnLst>
              <a:rect l="0" t="0" r="r" b="b"/>
              <a:pathLst>
                <a:path w="231" h="330">
                  <a:moveTo>
                    <a:pt x="231" y="0"/>
                  </a:moveTo>
                  <a:lnTo>
                    <a:pt x="0" y="330"/>
                  </a:lnTo>
                  <a:lnTo>
                    <a:pt x="155" y="3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409866" name="Line 266"/>
          <p:cNvSpPr>
            <a:spLocks noChangeShapeType="1"/>
          </p:cNvSpPr>
          <p:nvPr/>
        </p:nvSpPr>
        <p:spPr bwMode="auto">
          <a:xfrm>
            <a:off x="2695575" y="1341438"/>
            <a:ext cx="0" cy="25463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9867" name="Group 267"/>
          <p:cNvGrpSpPr>
            <a:grpSpLocks/>
          </p:cNvGrpSpPr>
          <p:nvPr/>
        </p:nvGrpSpPr>
        <p:grpSpPr bwMode="auto">
          <a:xfrm>
            <a:off x="1020763" y="2308225"/>
            <a:ext cx="2682875" cy="298450"/>
            <a:chOff x="643" y="1454"/>
            <a:chExt cx="1690" cy="188"/>
          </a:xfrm>
        </p:grpSpPr>
        <p:sp>
          <p:nvSpPr>
            <p:cNvPr id="128101" name="Line 268"/>
            <p:cNvSpPr>
              <a:spLocks noChangeShapeType="1"/>
            </p:cNvSpPr>
            <p:nvPr/>
          </p:nvSpPr>
          <p:spPr bwMode="auto">
            <a:xfrm flipH="1">
              <a:off x="717" y="1636"/>
              <a:ext cx="16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02" name="Freeform 269"/>
            <p:cNvSpPr>
              <a:spLocks/>
            </p:cNvSpPr>
            <p:nvPr/>
          </p:nvSpPr>
          <p:spPr bwMode="auto">
            <a:xfrm>
              <a:off x="643" y="1454"/>
              <a:ext cx="50" cy="188"/>
            </a:xfrm>
            <a:custGeom>
              <a:avLst/>
              <a:gdLst>
                <a:gd name="T0" fmla="*/ 0 w 134"/>
                <a:gd name="T1" fmla="*/ 27 h 498"/>
                <a:gd name="T2" fmla="*/ 7 w 134"/>
                <a:gd name="T3" fmla="*/ 0 h 498"/>
                <a:gd name="T4" fmla="*/ 1 w 134"/>
                <a:gd name="T5" fmla="*/ 6 h 498"/>
                <a:gd name="T6" fmla="*/ 0 60000 65536"/>
                <a:gd name="T7" fmla="*/ 0 60000 65536"/>
                <a:gd name="T8" fmla="*/ 0 60000 65536"/>
              </a:gdLst>
              <a:ahLst/>
              <a:cxnLst>
                <a:cxn ang="T6">
                  <a:pos x="T0" y="T1"/>
                </a:cxn>
                <a:cxn ang="T7">
                  <a:pos x="T2" y="T3"/>
                </a:cxn>
                <a:cxn ang="T8">
                  <a:pos x="T4" y="T5"/>
                </a:cxn>
              </a:cxnLst>
              <a:rect l="0" t="0" r="r" b="b"/>
              <a:pathLst>
                <a:path w="134" h="498">
                  <a:moveTo>
                    <a:pt x="0" y="498"/>
                  </a:moveTo>
                  <a:lnTo>
                    <a:pt x="134" y="0"/>
                  </a:lnTo>
                  <a:lnTo>
                    <a:pt x="27"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103" name="Line 270"/>
            <p:cNvSpPr>
              <a:spLocks noChangeShapeType="1"/>
            </p:cNvSpPr>
            <p:nvPr/>
          </p:nvSpPr>
          <p:spPr bwMode="auto">
            <a:xfrm flipV="1">
              <a:off x="725" y="1454"/>
              <a:ext cx="18"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409871" name="Line 271"/>
          <p:cNvSpPr>
            <a:spLocks noChangeShapeType="1"/>
          </p:cNvSpPr>
          <p:nvPr/>
        </p:nvSpPr>
        <p:spPr bwMode="auto">
          <a:xfrm>
            <a:off x="1138238" y="2597150"/>
            <a:ext cx="0" cy="41449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9872" name="Group 272"/>
          <p:cNvGrpSpPr>
            <a:grpSpLocks/>
          </p:cNvGrpSpPr>
          <p:nvPr/>
        </p:nvGrpSpPr>
        <p:grpSpPr bwMode="auto">
          <a:xfrm>
            <a:off x="933450" y="3887788"/>
            <a:ext cx="2770188" cy="2854325"/>
            <a:chOff x="588" y="2449"/>
            <a:chExt cx="1745" cy="1798"/>
          </a:xfrm>
        </p:grpSpPr>
        <p:sp>
          <p:nvSpPr>
            <p:cNvPr id="128099" name="Line 273"/>
            <p:cNvSpPr>
              <a:spLocks noChangeShapeType="1"/>
            </p:cNvSpPr>
            <p:nvPr/>
          </p:nvSpPr>
          <p:spPr bwMode="auto">
            <a:xfrm flipH="1">
              <a:off x="717" y="2449"/>
              <a:ext cx="1616" cy="17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100" name="Freeform 274"/>
            <p:cNvSpPr>
              <a:spLocks/>
            </p:cNvSpPr>
            <p:nvPr/>
          </p:nvSpPr>
          <p:spPr bwMode="auto">
            <a:xfrm>
              <a:off x="588" y="4010"/>
              <a:ext cx="50" cy="187"/>
            </a:xfrm>
            <a:custGeom>
              <a:avLst/>
              <a:gdLst>
                <a:gd name="T0" fmla="*/ 0 w 134"/>
                <a:gd name="T1" fmla="*/ 26 h 498"/>
                <a:gd name="T2" fmla="*/ 7 w 134"/>
                <a:gd name="T3" fmla="*/ 0 h 498"/>
                <a:gd name="T4" fmla="*/ 1 w 134"/>
                <a:gd name="T5" fmla="*/ 6 h 498"/>
                <a:gd name="T6" fmla="*/ 0 60000 65536"/>
                <a:gd name="T7" fmla="*/ 0 60000 65536"/>
                <a:gd name="T8" fmla="*/ 0 60000 65536"/>
              </a:gdLst>
              <a:ahLst/>
              <a:cxnLst>
                <a:cxn ang="T6">
                  <a:pos x="T0" y="T1"/>
                </a:cxn>
                <a:cxn ang="T7">
                  <a:pos x="T2" y="T3"/>
                </a:cxn>
                <a:cxn ang="T8">
                  <a:pos x="T4" y="T5"/>
                </a:cxn>
              </a:cxnLst>
              <a:rect l="0" t="0" r="r" b="b"/>
              <a:pathLst>
                <a:path w="134" h="498">
                  <a:moveTo>
                    <a:pt x="0" y="498"/>
                  </a:moveTo>
                  <a:lnTo>
                    <a:pt x="134" y="0"/>
                  </a:lnTo>
                  <a:lnTo>
                    <a:pt x="27"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09875" name="Group 275"/>
          <p:cNvGrpSpPr>
            <a:grpSpLocks/>
          </p:cNvGrpSpPr>
          <p:nvPr/>
        </p:nvGrpSpPr>
        <p:grpSpPr bwMode="auto">
          <a:xfrm>
            <a:off x="2665413" y="5041900"/>
            <a:ext cx="147637" cy="280988"/>
            <a:chOff x="1679" y="3176"/>
            <a:chExt cx="93" cy="177"/>
          </a:xfrm>
        </p:grpSpPr>
        <p:sp>
          <p:nvSpPr>
            <p:cNvPr id="128097" name="Line 276"/>
            <p:cNvSpPr>
              <a:spLocks noChangeShapeType="1"/>
            </p:cNvSpPr>
            <p:nvPr/>
          </p:nvSpPr>
          <p:spPr bwMode="auto">
            <a:xfrm flipH="1">
              <a:off x="1690" y="3258"/>
              <a:ext cx="82" cy="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98" name="Line 277"/>
            <p:cNvSpPr>
              <a:spLocks noChangeShapeType="1"/>
            </p:cNvSpPr>
            <p:nvPr/>
          </p:nvSpPr>
          <p:spPr bwMode="auto">
            <a:xfrm>
              <a:off x="1679" y="3176"/>
              <a:ext cx="93"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409927" name="Group 327"/>
          <p:cNvGrpSpPr>
            <a:grpSpLocks/>
          </p:cNvGrpSpPr>
          <p:nvPr/>
        </p:nvGrpSpPr>
        <p:grpSpPr bwMode="auto">
          <a:xfrm>
            <a:off x="4621213" y="746125"/>
            <a:ext cx="3260725" cy="2408238"/>
            <a:chOff x="113" y="468"/>
            <a:chExt cx="2054" cy="1517"/>
          </a:xfrm>
        </p:grpSpPr>
        <p:sp>
          <p:nvSpPr>
            <p:cNvPr id="128091" name="Line 328"/>
            <p:cNvSpPr>
              <a:spLocks noChangeShapeType="1"/>
            </p:cNvSpPr>
            <p:nvPr/>
          </p:nvSpPr>
          <p:spPr bwMode="auto">
            <a:xfrm flipH="1">
              <a:off x="287" y="1863"/>
              <a:ext cx="150" cy="12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92" name="Line 329"/>
            <p:cNvSpPr>
              <a:spLocks noChangeShapeType="1"/>
            </p:cNvSpPr>
            <p:nvPr/>
          </p:nvSpPr>
          <p:spPr bwMode="auto">
            <a:xfrm flipV="1">
              <a:off x="2035" y="468"/>
              <a:ext cx="132" cy="106"/>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93" name="Freeform 330"/>
            <p:cNvSpPr>
              <a:spLocks/>
            </p:cNvSpPr>
            <p:nvPr/>
          </p:nvSpPr>
          <p:spPr bwMode="auto">
            <a:xfrm>
              <a:off x="113" y="1718"/>
              <a:ext cx="87" cy="190"/>
            </a:xfrm>
            <a:custGeom>
              <a:avLst/>
              <a:gdLst>
                <a:gd name="T0" fmla="*/ 0 w 230"/>
                <a:gd name="T1" fmla="*/ 27 h 499"/>
                <a:gd name="T2" fmla="*/ 7 w 230"/>
                <a:gd name="T3" fmla="*/ 0 h 499"/>
                <a:gd name="T4" fmla="*/ 12 w 230"/>
                <a:gd name="T5" fmla="*/ 0 h 499"/>
                <a:gd name="T6" fmla="*/ 0 60000 65536"/>
                <a:gd name="T7" fmla="*/ 0 60000 65536"/>
                <a:gd name="T8" fmla="*/ 0 60000 65536"/>
              </a:gdLst>
              <a:ahLst/>
              <a:cxnLst>
                <a:cxn ang="T6">
                  <a:pos x="T0" y="T1"/>
                </a:cxn>
                <a:cxn ang="T7">
                  <a:pos x="T2" y="T3"/>
                </a:cxn>
                <a:cxn ang="T8">
                  <a:pos x="T4" y="T5"/>
                </a:cxn>
              </a:cxnLst>
              <a:rect l="0" t="0" r="r" b="b"/>
              <a:pathLst>
                <a:path w="230" h="499">
                  <a:moveTo>
                    <a:pt x="0" y="499"/>
                  </a:moveTo>
                  <a:lnTo>
                    <a:pt x="132" y="0"/>
                  </a:lnTo>
                  <a:lnTo>
                    <a:pt x="23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94" name="Freeform 331"/>
            <p:cNvSpPr>
              <a:spLocks/>
            </p:cNvSpPr>
            <p:nvPr/>
          </p:nvSpPr>
          <p:spPr bwMode="auto">
            <a:xfrm>
              <a:off x="171" y="1718"/>
              <a:ext cx="53" cy="106"/>
            </a:xfrm>
            <a:custGeom>
              <a:avLst/>
              <a:gdLst>
                <a:gd name="T0" fmla="*/ 0 w 139"/>
                <a:gd name="T1" fmla="*/ 16 h 277"/>
                <a:gd name="T2" fmla="*/ 1 w 139"/>
                <a:gd name="T3" fmla="*/ 16 h 277"/>
                <a:gd name="T4" fmla="*/ 1 w 139"/>
                <a:gd name="T5" fmla="*/ 15 h 277"/>
                <a:gd name="T6" fmla="*/ 2 w 139"/>
                <a:gd name="T7" fmla="*/ 15 h 277"/>
                <a:gd name="T8" fmla="*/ 2 w 139"/>
                <a:gd name="T9" fmla="*/ 15 h 277"/>
                <a:gd name="T10" fmla="*/ 3 w 139"/>
                <a:gd name="T11" fmla="*/ 15 h 277"/>
                <a:gd name="T12" fmla="*/ 3 w 139"/>
                <a:gd name="T13" fmla="*/ 14 h 277"/>
                <a:gd name="T14" fmla="*/ 4 w 139"/>
                <a:gd name="T15" fmla="*/ 14 h 277"/>
                <a:gd name="T16" fmla="*/ 5 w 139"/>
                <a:gd name="T17" fmla="*/ 13 h 277"/>
                <a:gd name="T18" fmla="*/ 5 w 139"/>
                <a:gd name="T19" fmla="*/ 13 h 277"/>
                <a:gd name="T20" fmla="*/ 6 w 139"/>
                <a:gd name="T21" fmla="*/ 12 h 277"/>
                <a:gd name="T22" fmla="*/ 6 w 139"/>
                <a:gd name="T23" fmla="*/ 11 h 277"/>
                <a:gd name="T24" fmla="*/ 6 w 139"/>
                <a:gd name="T25" fmla="*/ 10 h 277"/>
                <a:gd name="T26" fmla="*/ 7 w 139"/>
                <a:gd name="T27" fmla="*/ 9 h 277"/>
                <a:gd name="T28" fmla="*/ 7 w 139"/>
                <a:gd name="T29" fmla="*/ 9 h 277"/>
                <a:gd name="T30" fmla="*/ 7 w 139"/>
                <a:gd name="T31" fmla="*/ 8 h 277"/>
                <a:gd name="T32" fmla="*/ 8 w 139"/>
                <a:gd name="T33" fmla="*/ 7 h 277"/>
                <a:gd name="T34" fmla="*/ 8 w 139"/>
                <a:gd name="T35" fmla="*/ 6 h 277"/>
                <a:gd name="T36" fmla="*/ 8 w 139"/>
                <a:gd name="T37" fmla="*/ 5 h 277"/>
                <a:gd name="T38" fmla="*/ 8 w 139"/>
                <a:gd name="T39" fmla="*/ 5 h 277"/>
                <a:gd name="T40" fmla="*/ 8 w 139"/>
                <a:gd name="T41" fmla="*/ 4 h 277"/>
                <a:gd name="T42" fmla="*/ 8 w 139"/>
                <a:gd name="T43" fmla="*/ 3 h 277"/>
                <a:gd name="T44" fmla="*/ 7 w 139"/>
                <a:gd name="T45" fmla="*/ 3 h 277"/>
                <a:gd name="T46" fmla="*/ 7 w 139"/>
                <a:gd name="T47" fmla="*/ 2 h 277"/>
                <a:gd name="T48" fmla="*/ 7 w 139"/>
                <a:gd name="T49" fmla="*/ 2 h 277"/>
                <a:gd name="T50" fmla="*/ 6 w 139"/>
                <a:gd name="T51" fmla="*/ 1 h 277"/>
                <a:gd name="T52" fmla="*/ 6 w 139"/>
                <a:gd name="T53" fmla="*/ 1 h 277"/>
                <a:gd name="T54" fmla="*/ 6 w 139"/>
                <a:gd name="T55" fmla="*/ 0 h 277"/>
                <a:gd name="T56" fmla="*/ 5 w 139"/>
                <a:gd name="T57" fmla="*/ 0 h 277"/>
                <a:gd name="T58" fmla="*/ 5 w 139"/>
                <a:gd name="T59" fmla="*/ 0 h 277"/>
                <a:gd name="T60" fmla="*/ 4 w 139"/>
                <a:gd name="T61" fmla="*/ 0 h 27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39" h="277">
                  <a:moveTo>
                    <a:pt x="0" y="277"/>
                  </a:moveTo>
                  <a:lnTo>
                    <a:pt x="10" y="277"/>
                  </a:lnTo>
                  <a:lnTo>
                    <a:pt x="21" y="275"/>
                  </a:lnTo>
                  <a:lnTo>
                    <a:pt x="31" y="271"/>
                  </a:lnTo>
                  <a:lnTo>
                    <a:pt x="42" y="265"/>
                  </a:lnTo>
                  <a:lnTo>
                    <a:pt x="53" y="259"/>
                  </a:lnTo>
                  <a:lnTo>
                    <a:pt x="63" y="252"/>
                  </a:lnTo>
                  <a:lnTo>
                    <a:pt x="74" y="242"/>
                  </a:lnTo>
                  <a:lnTo>
                    <a:pt x="83" y="231"/>
                  </a:lnTo>
                  <a:lnTo>
                    <a:pt x="93" y="221"/>
                  </a:lnTo>
                  <a:lnTo>
                    <a:pt x="101" y="208"/>
                  </a:lnTo>
                  <a:lnTo>
                    <a:pt x="110" y="195"/>
                  </a:lnTo>
                  <a:lnTo>
                    <a:pt x="117" y="182"/>
                  </a:lnTo>
                  <a:lnTo>
                    <a:pt x="124" y="168"/>
                  </a:lnTo>
                  <a:lnTo>
                    <a:pt x="129" y="154"/>
                  </a:lnTo>
                  <a:lnTo>
                    <a:pt x="133" y="139"/>
                  </a:lnTo>
                  <a:lnTo>
                    <a:pt x="136" y="124"/>
                  </a:lnTo>
                  <a:lnTo>
                    <a:pt x="138" y="111"/>
                  </a:lnTo>
                  <a:lnTo>
                    <a:pt x="139" y="97"/>
                  </a:lnTo>
                  <a:lnTo>
                    <a:pt x="139" y="83"/>
                  </a:lnTo>
                  <a:lnTo>
                    <a:pt x="138" y="70"/>
                  </a:lnTo>
                  <a:lnTo>
                    <a:pt x="136" y="58"/>
                  </a:lnTo>
                  <a:lnTo>
                    <a:pt x="133" y="47"/>
                  </a:lnTo>
                  <a:lnTo>
                    <a:pt x="129" y="36"/>
                  </a:lnTo>
                  <a:lnTo>
                    <a:pt x="124" y="27"/>
                  </a:lnTo>
                  <a:lnTo>
                    <a:pt x="117" y="19"/>
                  </a:lnTo>
                  <a:lnTo>
                    <a:pt x="110" y="13"/>
                  </a:lnTo>
                  <a:lnTo>
                    <a:pt x="101" y="8"/>
                  </a:lnTo>
                  <a:lnTo>
                    <a:pt x="93" y="4"/>
                  </a:lnTo>
                  <a:lnTo>
                    <a:pt x="83" y="1"/>
                  </a:lnTo>
                  <a:lnTo>
                    <a:pt x="74"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95" name="Line 332"/>
            <p:cNvSpPr>
              <a:spLocks noChangeShapeType="1"/>
            </p:cNvSpPr>
            <p:nvPr/>
          </p:nvSpPr>
          <p:spPr bwMode="auto">
            <a:xfrm flipH="1">
              <a:off x="134" y="1824"/>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96" name="Freeform 333"/>
            <p:cNvSpPr>
              <a:spLocks/>
            </p:cNvSpPr>
            <p:nvPr/>
          </p:nvSpPr>
          <p:spPr bwMode="auto">
            <a:xfrm>
              <a:off x="284" y="1779"/>
              <a:ext cx="66" cy="132"/>
            </a:xfrm>
            <a:custGeom>
              <a:avLst/>
              <a:gdLst>
                <a:gd name="T0" fmla="*/ 1 w 175"/>
                <a:gd name="T1" fmla="*/ 0 h 349"/>
                <a:gd name="T2" fmla="*/ 0 w 175"/>
                <a:gd name="T3" fmla="*/ 19 h 349"/>
                <a:gd name="T4" fmla="*/ 9 w 175"/>
                <a:gd name="T5" fmla="*/ 0 h 349"/>
                <a:gd name="T6" fmla="*/ 0 60000 65536"/>
                <a:gd name="T7" fmla="*/ 0 60000 65536"/>
                <a:gd name="T8" fmla="*/ 0 60000 65536"/>
              </a:gdLst>
              <a:ahLst/>
              <a:cxnLst>
                <a:cxn ang="T6">
                  <a:pos x="T0" y="T1"/>
                </a:cxn>
                <a:cxn ang="T7">
                  <a:pos x="T2" y="T3"/>
                </a:cxn>
                <a:cxn ang="T8">
                  <a:pos x="T4" y="T5"/>
                </a:cxn>
              </a:cxnLst>
              <a:rect l="0" t="0" r="r" b="b"/>
              <a:pathLst>
                <a:path w="175" h="349">
                  <a:moveTo>
                    <a:pt x="12" y="0"/>
                  </a:moveTo>
                  <a:lnTo>
                    <a:pt x="0" y="349"/>
                  </a:lnTo>
                  <a:lnTo>
                    <a:pt x="175"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409976" name="Group 376"/>
          <p:cNvGrpSpPr>
            <a:grpSpLocks/>
          </p:cNvGrpSpPr>
          <p:nvPr/>
        </p:nvGrpSpPr>
        <p:grpSpPr bwMode="auto">
          <a:xfrm>
            <a:off x="4787900" y="692150"/>
            <a:ext cx="3989388" cy="6053138"/>
            <a:chOff x="3016" y="436"/>
            <a:chExt cx="2513" cy="3813"/>
          </a:xfrm>
        </p:grpSpPr>
        <p:grpSp>
          <p:nvGrpSpPr>
            <p:cNvPr id="128031" name="Group 293"/>
            <p:cNvGrpSpPr>
              <a:grpSpLocks/>
            </p:cNvGrpSpPr>
            <p:nvPr/>
          </p:nvGrpSpPr>
          <p:grpSpPr bwMode="auto">
            <a:xfrm>
              <a:off x="3016" y="436"/>
              <a:ext cx="2513" cy="3307"/>
              <a:chOff x="200" y="434"/>
              <a:chExt cx="2513" cy="3307"/>
            </a:xfrm>
          </p:grpSpPr>
          <p:grpSp>
            <p:nvGrpSpPr>
              <p:cNvPr id="128058" name="Group 294"/>
              <p:cNvGrpSpPr>
                <a:grpSpLocks/>
              </p:cNvGrpSpPr>
              <p:nvPr/>
            </p:nvGrpSpPr>
            <p:grpSpPr bwMode="auto">
              <a:xfrm>
                <a:off x="200" y="434"/>
                <a:ext cx="2513" cy="3307"/>
                <a:chOff x="200" y="434"/>
                <a:chExt cx="2513" cy="3307"/>
              </a:xfrm>
            </p:grpSpPr>
            <p:sp>
              <p:nvSpPr>
                <p:cNvPr id="128068" name="Line 295"/>
                <p:cNvSpPr>
                  <a:spLocks noChangeShapeType="1"/>
                </p:cNvSpPr>
                <p:nvPr/>
              </p:nvSpPr>
              <p:spPr bwMode="auto">
                <a:xfrm>
                  <a:off x="200" y="2048"/>
                  <a:ext cx="251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69" name="Line 296"/>
                <p:cNvSpPr>
                  <a:spLocks noChangeShapeType="1"/>
                </p:cNvSpPr>
                <p:nvPr/>
              </p:nvSpPr>
              <p:spPr bwMode="auto">
                <a:xfrm>
                  <a:off x="519" y="1797"/>
                  <a:ext cx="0" cy="50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70" name="Line 297"/>
                <p:cNvSpPr>
                  <a:spLocks noChangeShapeType="1"/>
                </p:cNvSpPr>
                <p:nvPr/>
              </p:nvSpPr>
              <p:spPr bwMode="auto">
                <a:xfrm flipV="1">
                  <a:off x="519" y="626"/>
                  <a:ext cx="1450" cy="1171"/>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71" name="Line 298"/>
                <p:cNvSpPr>
                  <a:spLocks noChangeShapeType="1"/>
                </p:cNvSpPr>
                <p:nvPr/>
              </p:nvSpPr>
              <p:spPr bwMode="auto">
                <a:xfrm>
                  <a:off x="1969" y="626"/>
                  <a:ext cx="0" cy="298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72" name="Line 299"/>
                <p:cNvSpPr>
                  <a:spLocks noChangeShapeType="1"/>
                </p:cNvSpPr>
                <p:nvPr/>
              </p:nvSpPr>
              <p:spPr bwMode="auto">
                <a:xfrm>
                  <a:off x="519" y="2298"/>
                  <a:ext cx="1450" cy="1308"/>
                </a:xfrm>
                <a:prstGeom prst="line">
                  <a:avLst/>
                </a:prstGeom>
                <a:noFill/>
                <a:ln w="38100">
                  <a:solidFill>
                    <a:schemeClr val="accent2"/>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73" name="Line 300"/>
                <p:cNvSpPr>
                  <a:spLocks noChangeShapeType="1"/>
                </p:cNvSpPr>
                <p:nvPr/>
              </p:nvSpPr>
              <p:spPr bwMode="auto">
                <a:xfrm flipH="1">
                  <a:off x="414" y="1784"/>
                  <a:ext cx="34"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74" name="Freeform 301"/>
                <p:cNvSpPr>
                  <a:spLocks/>
                </p:cNvSpPr>
                <p:nvPr/>
              </p:nvSpPr>
              <p:spPr bwMode="auto">
                <a:xfrm>
                  <a:off x="398" y="1752"/>
                  <a:ext cx="16" cy="32"/>
                </a:xfrm>
                <a:custGeom>
                  <a:avLst/>
                  <a:gdLst>
                    <a:gd name="T0" fmla="*/ 0 w 39"/>
                    <a:gd name="T1" fmla="*/ 0 h 82"/>
                    <a:gd name="T2" fmla="*/ 0 w 39"/>
                    <a:gd name="T3" fmla="*/ 1 h 82"/>
                    <a:gd name="T4" fmla="*/ 0 w 39"/>
                    <a:gd name="T5" fmla="*/ 2 h 82"/>
                    <a:gd name="T6" fmla="*/ 0 w 39"/>
                    <a:gd name="T7" fmla="*/ 2 h 82"/>
                    <a:gd name="T8" fmla="*/ 0 w 39"/>
                    <a:gd name="T9" fmla="*/ 3 h 82"/>
                    <a:gd name="T10" fmla="*/ 0 w 39"/>
                    <a:gd name="T11" fmla="*/ 3 h 82"/>
                    <a:gd name="T12" fmla="*/ 0 w 39"/>
                    <a:gd name="T13" fmla="*/ 4 h 82"/>
                    <a:gd name="T14" fmla="*/ 1 w 39"/>
                    <a:gd name="T15" fmla="*/ 4 h 82"/>
                    <a:gd name="T16" fmla="*/ 1 w 39"/>
                    <a:gd name="T17" fmla="*/ 4 h 82"/>
                    <a:gd name="T18" fmla="*/ 2 w 39"/>
                    <a:gd name="T19" fmla="*/ 5 h 82"/>
                    <a:gd name="T20" fmla="*/ 2 w 39"/>
                    <a:gd name="T21" fmla="*/ 5 h 82"/>
                    <a:gd name="T22" fmla="*/ 3 w 39"/>
                    <a:gd name="T23" fmla="*/ 5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9" h="82">
                      <a:moveTo>
                        <a:pt x="3" y="0"/>
                      </a:moveTo>
                      <a:lnTo>
                        <a:pt x="1" y="11"/>
                      </a:lnTo>
                      <a:lnTo>
                        <a:pt x="0" y="23"/>
                      </a:lnTo>
                      <a:lnTo>
                        <a:pt x="0" y="34"/>
                      </a:lnTo>
                      <a:lnTo>
                        <a:pt x="1" y="44"/>
                      </a:lnTo>
                      <a:lnTo>
                        <a:pt x="3" y="54"/>
                      </a:lnTo>
                      <a:lnTo>
                        <a:pt x="6" y="62"/>
                      </a:lnTo>
                      <a:lnTo>
                        <a:pt x="11" y="69"/>
                      </a:lnTo>
                      <a:lnTo>
                        <a:pt x="17" y="75"/>
                      </a:lnTo>
                      <a:lnTo>
                        <a:pt x="24" y="79"/>
                      </a:lnTo>
                      <a:lnTo>
                        <a:pt x="31" y="82"/>
                      </a:lnTo>
                      <a:lnTo>
                        <a:pt x="39"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75" name="Line 302"/>
                <p:cNvSpPr>
                  <a:spLocks noChangeShapeType="1"/>
                </p:cNvSpPr>
                <p:nvPr/>
              </p:nvSpPr>
              <p:spPr bwMode="auto">
                <a:xfrm flipV="1">
                  <a:off x="400" y="1702"/>
                  <a:ext cx="14" cy="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76" name="Freeform 303"/>
                <p:cNvSpPr>
                  <a:spLocks/>
                </p:cNvSpPr>
                <p:nvPr/>
              </p:nvSpPr>
              <p:spPr bwMode="auto">
                <a:xfrm>
                  <a:off x="414" y="1660"/>
                  <a:ext cx="60" cy="42"/>
                </a:xfrm>
                <a:custGeom>
                  <a:avLst/>
                  <a:gdLst>
                    <a:gd name="T0" fmla="*/ 8 w 160"/>
                    <a:gd name="T1" fmla="*/ 6 h 112"/>
                    <a:gd name="T2" fmla="*/ 8 w 160"/>
                    <a:gd name="T3" fmla="*/ 5 h 112"/>
                    <a:gd name="T4" fmla="*/ 9 w 160"/>
                    <a:gd name="T5" fmla="*/ 5 h 112"/>
                    <a:gd name="T6" fmla="*/ 9 w 160"/>
                    <a:gd name="T7" fmla="*/ 4 h 112"/>
                    <a:gd name="T8" fmla="*/ 9 w 160"/>
                    <a:gd name="T9" fmla="*/ 3 h 112"/>
                    <a:gd name="T10" fmla="*/ 8 w 160"/>
                    <a:gd name="T11" fmla="*/ 3 h 112"/>
                    <a:gd name="T12" fmla="*/ 8 w 160"/>
                    <a:gd name="T13" fmla="*/ 2 h 112"/>
                    <a:gd name="T14" fmla="*/ 8 w 160"/>
                    <a:gd name="T15" fmla="*/ 2 h 112"/>
                    <a:gd name="T16" fmla="*/ 8 w 160"/>
                    <a:gd name="T17" fmla="*/ 1 h 112"/>
                    <a:gd name="T18" fmla="*/ 8 w 160"/>
                    <a:gd name="T19" fmla="*/ 1 h 112"/>
                    <a:gd name="T20" fmla="*/ 7 w 160"/>
                    <a:gd name="T21" fmla="*/ 0 h 112"/>
                    <a:gd name="T22" fmla="*/ 7 w 160"/>
                    <a:gd name="T23" fmla="*/ 0 h 112"/>
                    <a:gd name="T24" fmla="*/ 6 w 160"/>
                    <a:gd name="T25" fmla="*/ 0 h 112"/>
                    <a:gd name="T26" fmla="*/ 6 w 160"/>
                    <a:gd name="T27" fmla="*/ 0 h 112"/>
                    <a:gd name="T28" fmla="*/ 5 w 160"/>
                    <a:gd name="T29" fmla="*/ 0 h 112"/>
                    <a:gd name="T30" fmla="*/ 5 w 160"/>
                    <a:gd name="T31" fmla="*/ 0 h 112"/>
                    <a:gd name="T32" fmla="*/ 4 w 160"/>
                    <a:gd name="T33" fmla="*/ 0 h 112"/>
                    <a:gd name="T34" fmla="*/ 4 w 160"/>
                    <a:gd name="T35" fmla="*/ 1 h 112"/>
                    <a:gd name="T36" fmla="*/ 3 w 160"/>
                    <a:gd name="T37" fmla="*/ 1 h 112"/>
                    <a:gd name="T38" fmla="*/ 3 w 160"/>
                    <a:gd name="T39" fmla="*/ 2 h 112"/>
                    <a:gd name="T40" fmla="*/ 2 w 160"/>
                    <a:gd name="T41" fmla="*/ 2 h 112"/>
                    <a:gd name="T42" fmla="*/ 2 w 160"/>
                    <a:gd name="T43" fmla="*/ 3 h 112"/>
                    <a:gd name="T44" fmla="*/ 1 w 160"/>
                    <a:gd name="T45" fmla="*/ 3 h 112"/>
                    <a:gd name="T46" fmla="*/ 1 w 160"/>
                    <a:gd name="T47" fmla="*/ 4 h 112"/>
                    <a:gd name="T48" fmla="*/ 0 w 160"/>
                    <a:gd name="T49" fmla="*/ 5 h 112"/>
                    <a:gd name="T50" fmla="*/ 0 w 160"/>
                    <a:gd name="T51" fmla="*/ 5 h 112"/>
                    <a:gd name="T52" fmla="*/ 0 w 160"/>
                    <a:gd name="T53" fmla="*/ 6 h 1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60" h="112">
                      <a:moveTo>
                        <a:pt x="155" y="112"/>
                      </a:moveTo>
                      <a:lnTo>
                        <a:pt x="158" y="98"/>
                      </a:lnTo>
                      <a:lnTo>
                        <a:pt x="160" y="85"/>
                      </a:lnTo>
                      <a:lnTo>
                        <a:pt x="160" y="72"/>
                      </a:lnTo>
                      <a:lnTo>
                        <a:pt x="160" y="60"/>
                      </a:lnTo>
                      <a:lnTo>
                        <a:pt x="158" y="48"/>
                      </a:lnTo>
                      <a:lnTo>
                        <a:pt x="155" y="38"/>
                      </a:lnTo>
                      <a:lnTo>
                        <a:pt x="151" y="28"/>
                      </a:lnTo>
                      <a:lnTo>
                        <a:pt x="146" y="21"/>
                      </a:lnTo>
                      <a:lnTo>
                        <a:pt x="140" y="13"/>
                      </a:lnTo>
                      <a:lnTo>
                        <a:pt x="132" y="8"/>
                      </a:lnTo>
                      <a:lnTo>
                        <a:pt x="125" y="4"/>
                      </a:lnTo>
                      <a:lnTo>
                        <a:pt x="116" y="1"/>
                      </a:lnTo>
                      <a:lnTo>
                        <a:pt x="107" y="0"/>
                      </a:lnTo>
                      <a:lnTo>
                        <a:pt x="97" y="1"/>
                      </a:lnTo>
                      <a:lnTo>
                        <a:pt x="88" y="4"/>
                      </a:lnTo>
                      <a:lnTo>
                        <a:pt x="78" y="8"/>
                      </a:lnTo>
                      <a:lnTo>
                        <a:pt x="68" y="13"/>
                      </a:lnTo>
                      <a:lnTo>
                        <a:pt x="58" y="21"/>
                      </a:lnTo>
                      <a:lnTo>
                        <a:pt x="49" y="28"/>
                      </a:lnTo>
                      <a:lnTo>
                        <a:pt x="39" y="38"/>
                      </a:lnTo>
                      <a:lnTo>
                        <a:pt x="31" y="48"/>
                      </a:lnTo>
                      <a:lnTo>
                        <a:pt x="23" y="60"/>
                      </a:lnTo>
                      <a:lnTo>
                        <a:pt x="16" y="72"/>
                      </a:lnTo>
                      <a:lnTo>
                        <a:pt x="9" y="85"/>
                      </a:lnTo>
                      <a:lnTo>
                        <a:pt x="4" y="98"/>
                      </a:lnTo>
                      <a:lnTo>
                        <a:pt x="0" y="11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77" name="Freeform 304"/>
                <p:cNvSpPr>
                  <a:spLocks/>
                </p:cNvSpPr>
                <p:nvPr/>
              </p:nvSpPr>
              <p:spPr bwMode="auto">
                <a:xfrm>
                  <a:off x="408" y="1702"/>
                  <a:ext cx="64" cy="21"/>
                </a:xfrm>
                <a:custGeom>
                  <a:avLst/>
                  <a:gdLst>
                    <a:gd name="T0" fmla="*/ 9 w 170"/>
                    <a:gd name="T1" fmla="*/ 0 h 55"/>
                    <a:gd name="T2" fmla="*/ 8 w 170"/>
                    <a:gd name="T3" fmla="*/ 3 h 55"/>
                    <a:gd name="T4" fmla="*/ 0 w 170"/>
                    <a:gd name="T5" fmla="*/ 3 h 55"/>
                    <a:gd name="T6" fmla="*/ 0 60000 65536"/>
                    <a:gd name="T7" fmla="*/ 0 60000 65536"/>
                    <a:gd name="T8" fmla="*/ 0 60000 65536"/>
                  </a:gdLst>
                  <a:ahLst/>
                  <a:cxnLst>
                    <a:cxn ang="T6">
                      <a:pos x="T0" y="T1"/>
                    </a:cxn>
                    <a:cxn ang="T7">
                      <a:pos x="T2" y="T3"/>
                    </a:cxn>
                    <a:cxn ang="T8">
                      <a:pos x="T4" y="T5"/>
                    </a:cxn>
                  </a:cxnLst>
                  <a:rect l="0" t="0" r="r" b="b"/>
                  <a:pathLst>
                    <a:path w="170" h="55">
                      <a:moveTo>
                        <a:pt x="170" y="0"/>
                      </a:moveTo>
                      <a:lnTo>
                        <a:pt x="155" y="55"/>
                      </a:lnTo>
                      <a:lnTo>
                        <a:pt x="0" y="55"/>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78" name="Line 305"/>
                <p:cNvSpPr>
                  <a:spLocks noChangeShapeType="1"/>
                </p:cNvSpPr>
                <p:nvPr/>
              </p:nvSpPr>
              <p:spPr bwMode="auto">
                <a:xfrm flipH="1">
                  <a:off x="519" y="1597"/>
                  <a:ext cx="21"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79" name="Line 306"/>
                <p:cNvSpPr>
                  <a:spLocks noChangeShapeType="1"/>
                </p:cNvSpPr>
                <p:nvPr/>
              </p:nvSpPr>
              <p:spPr bwMode="auto">
                <a:xfrm flipV="1">
                  <a:off x="1853" y="476"/>
                  <a:ext cx="37" cy="14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80" name="Freeform 307"/>
                <p:cNvSpPr>
                  <a:spLocks/>
                </p:cNvSpPr>
                <p:nvPr/>
              </p:nvSpPr>
              <p:spPr bwMode="auto">
                <a:xfrm>
                  <a:off x="1890" y="434"/>
                  <a:ext cx="42" cy="42"/>
                </a:xfrm>
                <a:custGeom>
                  <a:avLst/>
                  <a:gdLst>
                    <a:gd name="T0" fmla="*/ 6 w 107"/>
                    <a:gd name="T1" fmla="*/ 0 h 110"/>
                    <a:gd name="T2" fmla="*/ 6 w 107"/>
                    <a:gd name="T3" fmla="*/ 0 h 110"/>
                    <a:gd name="T4" fmla="*/ 5 w 107"/>
                    <a:gd name="T5" fmla="*/ 0 h 110"/>
                    <a:gd name="T6" fmla="*/ 5 w 107"/>
                    <a:gd name="T7" fmla="*/ 0 h 110"/>
                    <a:gd name="T8" fmla="*/ 4 w 107"/>
                    <a:gd name="T9" fmla="*/ 1 h 110"/>
                    <a:gd name="T10" fmla="*/ 4 w 107"/>
                    <a:gd name="T11" fmla="*/ 1 h 110"/>
                    <a:gd name="T12" fmla="*/ 3 w 107"/>
                    <a:gd name="T13" fmla="*/ 2 h 110"/>
                    <a:gd name="T14" fmla="*/ 2 w 107"/>
                    <a:gd name="T15" fmla="*/ 2 h 110"/>
                    <a:gd name="T16" fmla="*/ 2 w 107"/>
                    <a:gd name="T17" fmla="*/ 3 h 110"/>
                    <a:gd name="T18" fmla="*/ 2 w 107"/>
                    <a:gd name="T19" fmla="*/ 3 h 110"/>
                    <a:gd name="T20" fmla="*/ 1 w 107"/>
                    <a:gd name="T21" fmla="*/ 4 h 110"/>
                    <a:gd name="T22" fmla="*/ 1 w 107"/>
                    <a:gd name="T23" fmla="*/ 5 h 110"/>
                    <a:gd name="T24" fmla="*/ 0 w 107"/>
                    <a:gd name="T25" fmla="*/ 5 h 110"/>
                    <a:gd name="T26" fmla="*/ 0 w 107"/>
                    <a:gd name="T27" fmla="*/ 6 h 1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110">
                      <a:moveTo>
                        <a:pt x="107" y="0"/>
                      </a:moveTo>
                      <a:lnTo>
                        <a:pt x="97" y="1"/>
                      </a:lnTo>
                      <a:lnTo>
                        <a:pt x="88" y="3"/>
                      </a:lnTo>
                      <a:lnTo>
                        <a:pt x="77" y="8"/>
                      </a:lnTo>
                      <a:lnTo>
                        <a:pt x="68" y="13"/>
                      </a:lnTo>
                      <a:lnTo>
                        <a:pt x="58" y="19"/>
                      </a:lnTo>
                      <a:lnTo>
                        <a:pt x="47" y="28"/>
                      </a:lnTo>
                      <a:lnTo>
                        <a:pt x="39" y="37"/>
                      </a:lnTo>
                      <a:lnTo>
                        <a:pt x="30" y="48"/>
                      </a:lnTo>
                      <a:lnTo>
                        <a:pt x="22" y="60"/>
                      </a:lnTo>
                      <a:lnTo>
                        <a:pt x="16" y="71"/>
                      </a:lnTo>
                      <a:lnTo>
                        <a:pt x="9" y="84"/>
                      </a:lnTo>
                      <a:lnTo>
                        <a:pt x="4" y="98"/>
                      </a:lnTo>
                      <a:lnTo>
                        <a:pt x="0"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81" name="Line 308"/>
                <p:cNvSpPr>
                  <a:spLocks noChangeShapeType="1"/>
                </p:cNvSpPr>
                <p:nvPr/>
              </p:nvSpPr>
              <p:spPr bwMode="auto">
                <a:xfrm>
                  <a:off x="1872" y="497"/>
                  <a:ext cx="4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82" name="Line 309"/>
                <p:cNvSpPr>
                  <a:spLocks noChangeShapeType="1"/>
                </p:cNvSpPr>
                <p:nvPr/>
              </p:nvSpPr>
              <p:spPr bwMode="auto">
                <a:xfrm flipH="1">
                  <a:off x="1967" y="434"/>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83" name="Line 310"/>
                <p:cNvSpPr>
                  <a:spLocks noChangeShapeType="1"/>
                </p:cNvSpPr>
                <p:nvPr/>
              </p:nvSpPr>
              <p:spPr bwMode="auto">
                <a:xfrm flipH="1">
                  <a:off x="366" y="2417"/>
                  <a:ext cx="3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84" name="Freeform 311"/>
                <p:cNvSpPr>
                  <a:spLocks/>
                </p:cNvSpPr>
                <p:nvPr/>
              </p:nvSpPr>
              <p:spPr bwMode="auto">
                <a:xfrm>
                  <a:off x="350" y="2385"/>
                  <a:ext cx="16" cy="32"/>
                </a:xfrm>
                <a:custGeom>
                  <a:avLst/>
                  <a:gdLst>
                    <a:gd name="T0" fmla="*/ 0 w 40"/>
                    <a:gd name="T1" fmla="*/ 0 h 82"/>
                    <a:gd name="T2" fmla="*/ 0 w 40"/>
                    <a:gd name="T3" fmla="*/ 1 h 82"/>
                    <a:gd name="T4" fmla="*/ 0 w 40"/>
                    <a:gd name="T5" fmla="*/ 2 h 82"/>
                    <a:gd name="T6" fmla="*/ 0 w 40"/>
                    <a:gd name="T7" fmla="*/ 2 h 82"/>
                    <a:gd name="T8" fmla="*/ 0 w 40"/>
                    <a:gd name="T9" fmla="*/ 3 h 82"/>
                    <a:gd name="T10" fmla="*/ 0 w 40"/>
                    <a:gd name="T11" fmla="*/ 3 h 82"/>
                    <a:gd name="T12" fmla="*/ 0 w 40"/>
                    <a:gd name="T13" fmla="*/ 4 h 82"/>
                    <a:gd name="T14" fmla="*/ 1 w 40"/>
                    <a:gd name="T15" fmla="*/ 4 h 82"/>
                    <a:gd name="T16" fmla="*/ 1 w 40"/>
                    <a:gd name="T17" fmla="*/ 4 h 82"/>
                    <a:gd name="T18" fmla="*/ 2 w 40"/>
                    <a:gd name="T19" fmla="*/ 5 h 82"/>
                    <a:gd name="T20" fmla="*/ 2 w 40"/>
                    <a:gd name="T21" fmla="*/ 5 h 82"/>
                    <a:gd name="T22" fmla="*/ 2 w 40"/>
                    <a:gd name="T23" fmla="*/ 5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82">
                      <a:moveTo>
                        <a:pt x="5" y="0"/>
                      </a:moveTo>
                      <a:lnTo>
                        <a:pt x="2" y="11"/>
                      </a:lnTo>
                      <a:lnTo>
                        <a:pt x="0" y="23"/>
                      </a:lnTo>
                      <a:lnTo>
                        <a:pt x="0" y="33"/>
                      </a:lnTo>
                      <a:lnTo>
                        <a:pt x="2" y="44"/>
                      </a:lnTo>
                      <a:lnTo>
                        <a:pt x="4" y="54"/>
                      </a:lnTo>
                      <a:lnTo>
                        <a:pt x="8" y="62"/>
                      </a:lnTo>
                      <a:lnTo>
                        <a:pt x="12" y="69"/>
                      </a:lnTo>
                      <a:lnTo>
                        <a:pt x="17" y="75"/>
                      </a:lnTo>
                      <a:lnTo>
                        <a:pt x="25" y="79"/>
                      </a:lnTo>
                      <a:lnTo>
                        <a:pt x="32" y="81"/>
                      </a:lnTo>
                      <a:lnTo>
                        <a:pt x="4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85" name="Line 312"/>
                <p:cNvSpPr>
                  <a:spLocks noChangeShapeType="1"/>
                </p:cNvSpPr>
                <p:nvPr/>
              </p:nvSpPr>
              <p:spPr bwMode="auto">
                <a:xfrm flipV="1">
                  <a:off x="353" y="2333"/>
                  <a:ext cx="13" cy="5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86" name="Freeform 313"/>
                <p:cNvSpPr>
                  <a:spLocks/>
                </p:cNvSpPr>
                <p:nvPr/>
              </p:nvSpPr>
              <p:spPr bwMode="auto">
                <a:xfrm>
                  <a:off x="366" y="2290"/>
                  <a:ext cx="61" cy="43"/>
                </a:xfrm>
                <a:custGeom>
                  <a:avLst/>
                  <a:gdLst>
                    <a:gd name="T0" fmla="*/ 8 w 161"/>
                    <a:gd name="T1" fmla="*/ 7 h 111"/>
                    <a:gd name="T2" fmla="*/ 9 w 161"/>
                    <a:gd name="T3" fmla="*/ 6 h 111"/>
                    <a:gd name="T4" fmla="*/ 9 w 161"/>
                    <a:gd name="T5" fmla="*/ 5 h 111"/>
                    <a:gd name="T6" fmla="*/ 9 w 161"/>
                    <a:gd name="T7" fmla="*/ 4 h 111"/>
                    <a:gd name="T8" fmla="*/ 9 w 161"/>
                    <a:gd name="T9" fmla="*/ 3 h 111"/>
                    <a:gd name="T10" fmla="*/ 9 w 161"/>
                    <a:gd name="T11" fmla="*/ 3 h 111"/>
                    <a:gd name="T12" fmla="*/ 8 w 161"/>
                    <a:gd name="T13" fmla="*/ 2 h 111"/>
                    <a:gd name="T14" fmla="*/ 8 w 161"/>
                    <a:gd name="T15" fmla="*/ 2 h 111"/>
                    <a:gd name="T16" fmla="*/ 8 w 161"/>
                    <a:gd name="T17" fmla="*/ 1 h 111"/>
                    <a:gd name="T18" fmla="*/ 8 w 161"/>
                    <a:gd name="T19" fmla="*/ 1 h 111"/>
                    <a:gd name="T20" fmla="*/ 7 w 161"/>
                    <a:gd name="T21" fmla="*/ 0 h 111"/>
                    <a:gd name="T22" fmla="*/ 7 w 161"/>
                    <a:gd name="T23" fmla="*/ 0 h 111"/>
                    <a:gd name="T24" fmla="*/ 6 w 161"/>
                    <a:gd name="T25" fmla="*/ 0 h 111"/>
                    <a:gd name="T26" fmla="*/ 6 w 161"/>
                    <a:gd name="T27" fmla="*/ 0 h 111"/>
                    <a:gd name="T28" fmla="*/ 5 w 161"/>
                    <a:gd name="T29" fmla="*/ 0 h 111"/>
                    <a:gd name="T30" fmla="*/ 5 w 161"/>
                    <a:gd name="T31" fmla="*/ 0 h 111"/>
                    <a:gd name="T32" fmla="*/ 4 w 161"/>
                    <a:gd name="T33" fmla="*/ 0 h 111"/>
                    <a:gd name="T34" fmla="*/ 4 w 161"/>
                    <a:gd name="T35" fmla="*/ 1 h 111"/>
                    <a:gd name="T36" fmla="*/ 3 w 161"/>
                    <a:gd name="T37" fmla="*/ 1 h 111"/>
                    <a:gd name="T38" fmla="*/ 3 w 161"/>
                    <a:gd name="T39" fmla="*/ 2 h 111"/>
                    <a:gd name="T40" fmla="*/ 2 w 161"/>
                    <a:gd name="T41" fmla="*/ 2 h 111"/>
                    <a:gd name="T42" fmla="*/ 2 w 161"/>
                    <a:gd name="T43" fmla="*/ 3 h 111"/>
                    <a:gd name="T44" fmla="*/ 1 w 161"/>
                    <a:gd name="T45" fmla="*/ 3 h 111"/>
                    <a:gd name="T46" fmla="*/ 1 w 161"/>
                    <a:gd name="T47" fmla="*/ 4 h 111"/>
                    <a:gd name="T48" fmla="*/ 0 w 161"/>
                    <a:gd name="T49" fmla="*/ 5 h 111"/>
                    <a:gd name="T50" fmla="*/ 0 w 161"/>
                    <a:gd name="T51" fmla="*/ 6 h 111"/>
                    <a:gd name="T52" fmla="*/ 0 w 161"/>
                    <a:gd name="T53" fmla="*/ 7 h 1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61" h="111">
                      <a:moveTo>
                        <a:pt x="155" y="111"/>
                      </a:moveTo>
                      <a:lnTo>
                        <a:pt x="158" y="98"/>
                      </a:lnTo>
                      <a:lnTo>
                        <a:pt x="160" y="84"/>
                      </a:lnTo>
                      <a:lnTo>
                        <a:pt x="161" y="71"/>
                      </a:lnTo>
                      <a:lnTo>
                        <a:pt x="160" y="60"/>
                      </a:lnTo>
                      <a:lnTo>
                        <a:pt x="158" y="48"/>
                      </a:lnTo>
                      <a:lnTo>
                        <a:pt x="156" y="38"/>
                      </a:lnTo>
                      <a:lnTo>
                        <a:pt x="151" y="28"/>
                      </a:lnTo>
                      <a:lnTo>
                        <a:pt x="146" y="19"/>
                      </a:lnTo>
                      <a:lnTo>
                        <a:pt x="140" y="13"/>
                      </a:lnTo>
                      <a:lnTo>
                        <a:pt x="132" y="8"/>
                      </a:lnTo>
                      <a:lnTo>
                        <a:pt x="125" y="4"/>
                      </a:lnTo>
                      <a:lnTo>
                        <a:pt x="116" y="1"/>
                      </a:lnTo>
                      <a:lnTo>
                        <a:pt x="107" y="0"/>
                      </a:lnTo>
                      <a:lnTo>
                        <a:pt x="97" y="1"/>
                      </a:lnTo>
                      <a:lnTo>
                        <a:pt x="88" y="4"/>
                      </a:lnTo>
                      <a:lnTo>
                        <a:pt x="78" y="8"/>
                      </a:lnTo>
                      <a:lnTo>
                        <a:pt x="68" y="13"/>
                      </a:lnTo>
                      <a:lnTo>
                        <a:pt x="58" y="19"/>
                      </a:lnTo>
                      <a:lnTo>
                        <a:pt x="49" y="28"/>
                      </a:lnTo>
                      <a:lnTo>
                        <a:pt x="39" y="38"/>
                      </a:lnTo>
                      <a:lnTo>
                        <a:pt x="30" y="48"/>
                      </a:lnTo>
                      <a:lnTo>
                        <a:pt x="23" y="60"/>
                      </a:lnTo>
                      <a:lnTo>
                        <a:pt x="16" y="71"/>
                      </a:lnTo>
                      <a:lnTo>
                        <a:pt x="9" y="84"/>
                      </a:lnTo>
                      <a:lnTo>
                        <a:pt x="4" y="98"/>
                      </a:lnTo>
                      <a:lnTo>
                        <a:pt x="0"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87" name="Freeform 314"/>
                <p:cNvSpPr>
                  <a:spLocks/>
                </p:cNvSpPr>
                <p:nvPr/>
              </p:nvSpPr>
              <p:spPr bwMode="auto">
                <a:xfrm>
                  <a:off x="361" y="2333"/>
                  <a:ext cx="63" cy="21"/>
                </a:xfrm>
                <a:custGeom>
                  <a:avLst/>
                  <a:gdLst>
                    <a:gd name="T0" fmla="*/ 9 w 170"/>
                    <a:gd name="T1" fmla="*/ 0 h 56"/>
                    <a:gd name="T2" fmla="*/ 8 w 170"/>
                    <a:gd name="T3" fmla="*/ 3 h 56"/>
                    <a:gd name="T4" fmla="*/ 0 w 170"/>
                    <a:gd name="T5" fmla="*/ 3 h 56"/>
                    <a:gd name="T6" fmla="*/ 0 60000 65536"/>
                    <a:gd name="T7" fmla="*/ 0 60000 65536"/>
                    <a:gd name="T8" fmla="*/ 0 60000 65536"/>
                  </a:gdLst>
                  <a:ahLst/>
                  <a:cxnLst>
                    <a:cxn ang="T6">
                      <a:pos x="T0" y="T1"/>
                    </a:cxn>
                    <a:cxn ang="T7">
                      <a:pos x="T2" y="T3"/>
                    </a:cxn>
                    <a:cxn ang="T8">
                      <a:pos x="T4" y="T5"/>
                    </a:cxn>
                  </a:cxnLst>
                  <a:rect l="0" t="0" r="r" b="b"/>
                  <a:pathLst>
                    <a:path w="170" h="56">
                      <a:moveTo>
                        <a:pt x="170" y="0"/>
                      </a:moveTo>
                      <a:lnTo>
                        <a:pt x="156" y="56"/>
                      </a:lnTo>
                      <a:lnTo>
                        <a:pt x="0" y="56"/>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88" name="Line 315"/>
                <p:cNvSpPr>
                  <a:spLocks noChangeShapeType="1"/>
                </p:cNvSpPr>
                <p:nvPr/>
              </p:nvSpPr>
              <p:spPr bwMode="auto">
                <a:xfrm flipV="1">
                  <a:off x="2014" y="3593"/>
                  <a:ext cx="40" cy="14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89" name="Freeform 316"/>
                <p:cNvSpPr>
                  <a:spLocks/>
                </p:cNvSpPr>
                <p:nvPr/>
              </p:nvSpPr>
              <p:spPr bwMode="auto">
                <a:xfrm>
                  <a:off x="2054" y="3551"/>
                  <a:ext cx="39" cy="42"/>
                </a:xfrm>
                <a:custGeom>
                  <a:avLst/>
                  <a:gdLst>
                    <a:gd name="T0" fmla="*/ 5 w 107"/>
                    <a:gd name="T1" fmla="*/ 0 h 111"/>
                    <a:gd name="T2" fmla="*/ 5 w 107"/>
                    <a:gd name="T3" fmla="*/ 0 h 111"/>
                    <a:gd name="T4" fmla="*/ 4 w 107"/>
                    <a:gd name="T5" fmla="*/ 0 h 111"/>
                    <a:gd name="T6" fmla="*/ 4 w 107"/>
                    <a:gd name="T7" fmla="*/ 0 h 111"/>
                    <a:gd name="T8" fmla="*/ 3 w 107"/>
                    <a:gd name="T9" fmla="*/ 1 h 111"/>
                    <a:gd name="T10" fmla="*/ 3 w 107"/>
                    <a:gd name="T11" fmla="*/ 1 h 111"/>
                    <a:gd name="T12" fmla="*/ 3 w 107"/>
                    <a:gd name="T13" fmla="*/ 2 h 111"/>
                    <a:gd name="T14" fmla="*/ 2 w 107"/>
                    <a:gd name="T15" fmla="*/ 2 h 111"/>
                    <a:gd name="T16" fmla="*/ 1 w 107"/>
                    <a:gd name="T17" fmla="*/ 3 h 111"/>
                    <a:gd name="T18" fmla="*/ 1 w 107"/>
                    <a:gd name="T19" fmla="*/ 3 h 111"/>
                    <a:gd name="T20" fmla="*/ 1 w 107"/>
                    <a:gd name="T21" fmla="*/ 4 h 111"/>
                    <a:gd name="T22" fmla="*/ 0 w 107"/>
                    <a:gd name="T23" fmla="*/ 5 h 111"/>
                    <a:gd name="T24" fmla="*/ 0 w 107"/>
                    <a:gd name="T25" fmla="*/ 5 h 111"/>
                    <a:gd name="T26" fmla="*/ 0 w 107"/>
                    <a:gd name="T27" fmla="*/ 6 h 1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 h="111">
                      <a:moveTo>
                        <a:pt x="107" y="0"/>
                      </a:moveTo>
                      <a:lnTo>
                        <a:pt x="98" y="1"/>
                      </a:lnTo>
                      <a:lnTo>
                        <a:pt x="88" y="3"/>
                      </a:lnTo>
                      <a:lnTo>
                        <a:pt x="78" y="7"/>
                      </a:lnTo>
                      <a:lnTo>
                        <a:pt x="68" y="13"/>
                      </a:lnTo>
                      <a:lnTo>
                        <a:pt x="58" y="20"/>
                      </a:lnTo>
                      <a:lnTo>
                        <a:pt x="49" y="28"/>
                      </a:lnTo>
                      <a:lnTo>
                        <a:pt x="39" y="37"/>
                      </a:lnTo>
                      <a:lnTo>
                        <a:pt x="31" y="48"/>
                      </a:lnTo>
                      <a:lnTo>
                        <a:pt x="23" y="59"/>
                      </a:lnTo>
                      <a:lnTo>
                        <a:pt x="16" y="72"/>
                      </a:lnTo>
                      <a:lnTo>
                        <a:pt x="10" y="85"/>
                      </a:lnTo>
                      <a:lnTo>
                        <a:pt x="4" y="98"/>
                      </a:lnTo>
                      <a:lnTo>
                        <a:pt x="0"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90" name="Line 317"/>
                <p:cNvSpPr>
                  <a:spLocks noChangeShapeType="1"/>
                </p:cNvSpPr>
                <p:nvPr/>
              </p:nvSpPr>
              <p:spPr bwMode="auto">
                <a:xfrm>
                  <a:off x="2033" y="3614"/>
                  <a:ext cx="4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8059" name="Group 318"/>
              <p:cNvGrpSpPr>
                <a:grpSpLocks/>
              </p:cNvGrpSpPr>
              <p:nvPr/>
            </p:nvGrpSpPr>
            <p:grpSpPr bwMode="auto">
              <a:xfrm>
                <a:off x="2294" y="1491"/>
                <a:ext cx="282" cy="1016"/>
                <a:chOff x="2294" y="1491"/>
                <a:chExt cx="282" cy="1016"/>
              </a:xfrm>
            </p:grpSpPr>
            <p:sp>
              <p:nvSpPr>
                <p:cNvPr id="128060" name="Line 319"/>
                <p:cNvSpPr>
                  <a:spLocks noChangeShapeType="1"/>
                </p:cNvSpPr>
                <p:nvPr/>
              </p:nvSpPr>
              <p:spPr bwMode="auto">
                <a:xfrm>
                  <a:off x="2333" y="1636"/>
                  <a:ext cx="0" cy="81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61" name="Freeform 320"/>
                <p:cNvSpPr>
                  <a:spLocks/>
                </p:cNvSpPr>
                <p:nvPr/>
              </p:nvSpPr>
              <p:spPr bwMode="auto">
                <a:xfrm>
                  <a:off x="2294" y="1594"/>
                  <a:ext cx="81" cy="85"/>
                </a:xfrm>
                <a:custGeom>
                  <a:avLst/>
                  <a:gdLst>
                    <a:gd name="T0" fmla="*/ 11 w 221"/>
                    <a:gd name="T1" fmla="*/ 7 h 221"/>
                    <a:gd name="T2" fmla="*/ 11 w 221"/>
                    <a:gd name="T3" fmla="*/ 5 h 221"/>
                    <a:gd name="T4" fmla="*/ 11 w 221"/>
                    <a:gd name="T5" fmla="*/ 5 h 221"/>
                    <a:gd name="T6" fmla="*/ 10 w 221"/>
                    <a:gd name="T7" fmla="*/ 4 h 221"/>
                    <a:gd name="T8" fmla="*/ 10 w 221"/>
                    <a:gd name="T9" fmla="*/ 3 h 221"/>
                    <a:gd name="T10" fmla="*/ 10 w 221"/>
                    <a:gd name="T11" fmla="*/ 2 h 221"/>
                    <a:gd name="T12" fmla="*/ 9 w 221"/>
                    <a:gd name="T13" fmla="*/ 2 h 221"/>
                    <a:gd name="T14" fmla="*/ 8 w 221"/>
                    <a:gd name="T15" fmla="*/ 1 h 221"/>
                    <a:gd name="T16" fmla="*/ 8 w 221"/>
                    <a:gd name="T17" fmla="*/ 1 h 221"/>
                    <a:gd name="T18" fmla="*/ 7 w 221"/>
                    <a:gd name="T19" fmla="*/ 0 h 221"/>
                    <a:gd name="T20" fmla="*/ 6 w 221"/>
                    <a:gd name="T21" fmla="*/ 0 h 221"/>
                    <a:gd name="T22" fmla="*/ 5 w 221"/>
                    <a:gd name="T23" fmla="*/ 0 h 221"/>
                    <a:gd name="T24" fmla="*/ 4 w 221"/>
                    <a:gd name="T25" fmla="*/ 0 h 221"/>
                    <a:gd name="T26" fmla="*/ 4 w 221"/>
                    <a:gd name="T27" fmla="*/ 0 h 221"/>
                    <a:gd name="T28" fmla="*/ 3 w 221"/>
                    <a:gd name="T29" fmla="*/ 1 h 221"/>
                    <a:gd name="T30" fmla="*/ 3 w 221"/>
                    <a:gd name="T31" fmla="*/ 1 h 221"/>
                    <a:gd name="T32" fmla="*/ 2 w 221"/>
                    <a:gd name="T33" fmla="*/ 2 h 221"/>
                    <a:gd name="T34" fmla="*/ 1 w 221"/>
                    <a:gd name="T35" fmla="*/ 2 h 221"/>
                    <a:gd name="T36" fmla="*/ 1 w 221"/>
                    <a:gd name="T37" fmla="*/ 3 h 221"/>
                    <a:gd name="T38" fmla="*/ 0 w 221"/>
                    <a:gd name="T39" fmla="*/ 4 h 221"/>
                    <a:gd name="T40" fmla="*/ 0 w 221"/>
                    <a:gd name="T41" fmla="*/ 5 h 221"/>
                    <a:gd name="T42" fmla="*/ 0 w 221"/>
                    <a:gd name="T43" fmla="*/ 5 h 221"/>
                    <a:gd name="T44" fmla="*/ 0 w 221"/>
                    <a:gd name="T45" fmla="*/ 7 h 221"/>
                    <a:gd name="T46" fmla="*/ 0 w 221"/>
                    <a:gd name="T47" fmla="*/ 7 h 221"/>
                    <a:gd name="T48" fmla="*/ 0 w 221"/>
                    <a:gd name="T49" fmla="*/ 8 h 221"/>
                    <a:gd name="T50" fmla="*/ 0 w 221"/>
                    <a:gd name="T51" fmla="*/ 9 h 221"/>
                    <a:gd name="T52" fmla="*/ 1 w 221"/>
                    <a:gd name="T53" fmla="*/ 10 h 221"/>
                    <a:gd name="T54" fmla="*/ 1 w 221"/>
                    <a:gd name="T55" fmla="*/ 10 h 221"/>
                    <a:gd name="T56" fmla="*/ 2 w 221"/>
                    <a:gd name="T57" fmla="*/ 11 h 221"/>
                    <a:gd name="T58" fmla="*/ 3 w 221"/>
                    <a:gd name="T59" fmla="*/ 12 h 221"/>
                    <a:gd name="T60" fmla="*/ 3 w 221"/>
                    <a:gd name="T61" fmla="*/ 12 h 221"/>
                    <a:gd name="T62" fmla="*/ 4 w 221"/>
                    <a:gd name="T63" fmla="*/ 12 h 221"/>
                    <a:gd name="T64" fmla="*/ 4 w 221"/>
                    <a:gd name="T65" fmla="*/ 13 h 221"/>
                    <a:gd name="T66" fmla="*/ 5 w 221"/>
                    <a:gd name="T67" fmla="*/ 13 h 221"/>
                    <a:gd name="T68" fmla="*/ 6 w 221"/>
                    <a:gd name="T69" fmla="*/ 13 h 221"/>
                    <a:gd name="T70" fmla="*/ 7 w 221"/>
                    <a:gd name="T71" fmla="*/ 12 h 221"/>
                    <a:gd name="T72" fmla="*/ 8 w 221"/>
                    <a:gd name="T73" fmla="*/ 12 h 221"/>
                    <a:gd name="T74" fmla="*/ 8 w 221"/>
                    <a:gd name="T75" fmla="*/ 12 h 221"/>
                    <a:gd name="T76" fmla="*/ 9 w 221"/>
                    <a:gd name="T77" fmla="*/ 11 h 221"/>
                    <a:gd name="T78" fmla="*/ 10 w 221"/>
                    <a:gd name="T79" fmla="*/ 10 h 221"/>
                    <a:gd name="T80" fmla="*/ 10 w 221"/>
                    <a:gd name="T81" fmla="*/ 10 h 221"/>
                    <a:gd name="T82" fmla="*/ 10 w 221"/>
                    <a:gd name="T83" fmla="*/ 9 h 221"/>
                    <a:gd name="T84" fmla="*/ 11 w 221"/>
                    <a:gd name="T85" fmla="*/ 8 h 221"/>
                    <a:gd name="T86" fmla="*/ 11 w 221"/>
                    <a:gd name="T87" fmla="*/ 7 h 221"/>
                    <a:gd name="T88" fmla="*/ 11 w 221"/>
                    <a:gd name="T89" fmla="*/ 7 h 2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1" h="221">
                      <a:moveTo>
                        <a:pt x="221" y="111"/>
                      </a:moveTo>
                      <a:lnTo>
                        <a:pt x="220" y="95"/>
                      </a:lnTo>
                      <a:lnTo>
                        <a:pt x="216" y="79"/>
                      </a:lnTo>
                      <a:lnTo>
                        <a:pt x="211" y="64"/>
                      </a:lnTo>
                      <a:lnTo>
                        <a:pt x="203" y="51"/>
                      </a:lnTo>
                      <a:lnTo>
                        <a:pt x="194" y="38"/>
                      </a:lnTo>
                      <a:lnTo>
                        <a:pt x="183" y="27"/>
                      </a:lnTo>
                      <a:lnTo>
                        <a:pt x="171" y="18"/>
                      </a:lnTo>
                      <a:lnTo>
                        <a:pt x="157" y="10"/>
                      </a:lnTo>
                      <a:lnTo>
                        <a:pt x="142" y="5"/>
                      </a:lnTo>
                      <a:lnTo>
                        <a:pt x="126" y="1"/>
                      </a:lnTo>
                      <a:lnTo>
                        <a:pt x="110" y="0"/>
                      </a:lnTo>
                      <a:lnTo>
                        <a:pt x="94" y="1"/>
                      </a:lnTo>
                      <a:lnTo>
                        <a:pt x="79" y="5"/>
                      </a:lnTo>
                      <a:lnTo>
                        <a:pt x="65" y="10"/>
                      </a:lnTo>
                      <a:lnTo>
                        <a:pt x="51" y="18"/>
                      </a:lnTo>
                      <a:lnTo>
                        <a:pt x="38" y="27"/>
                      </a:lnTo>
                      <a:lnTo>
                        <a:pt x="26" y="38"/>
                      </a:lnTo>
                      <a:lnTo>
                        <a:pt x="18" y="51"/>
                      </a:lnTo>
                      <a:lnTo>
                        <a:pt x="9" y="64"/>
                      </a:lnTo>
                      <a:lnTo>
                        <a:pt x="4" y="79"/>
                      </a:lnTo>
                      <a:lnTo>
                        <a:pt x="1" y="95"/>
                      </a:lnTo>
                      <a:lnTo>
                        <a:pt x="0" y="111"/>
                      </a:lnTo>
                      <a:lnTo>
                        <a:pt x="1" y="127"/>
                      </a:lnTo>
                      <a:lnTo>
                        <a:pt x="4" y="142"/>
                      </a:lnTo>
                      <a:lnTo>
                        <a:pt x="9" y="157"/>
                      </a:lnTo>
                      <a:lnTo>
                        <a:pt x="18" y="170"/>
                      </a:lnTo>
                      <a:lnTo>
                        <a:pt x="26" y="183"/>
                      </a:lnTo>
                      <a:lnTo>
                        <a:pt x="38" y="195"/>
                      </a:lnTo>
                      <a:lnTo>
                        <a:pt x="51" y="204"/>
                      </a:lnTo>
                      <a:lnTo>
                        <a:pt x="65" y="212"/>
                      </a:lnTo>
                      <a:lnTo>
                        <a:pt x="79" y="217"/>
                      </a:lnTo>
                      <a:lnTo>
                        <a:pt x="94" y="220"/>
                      </a:lnTo>
                      <a:lnTo>
                        <a:pt x="110" y="221"/>
                      </a:lnTo>
                      <a:lnTo>
                        <a:pt x="126" y="220"/>
                      </a:lnTo>
                      <a:lnTo>
                        <a:pt x="142" y="217"/>
                      </a:lnTo>
                      <a:lnTo>
                        <a:pt x="157" y="212"/>
                      </a:lnTo>
                      <a:lnTo>
                        <a:pt x="171" y="204"/>
                      </a:lnTo>
                      <a:lnTo>
                        <a:pt x="183" y="195"/>
                      </a:lnTo>
                      <a:lnTo>
                        <a:pt x="194" y="183"/>
                      </a:lnTo>
                      <a:lnTo>
                        <a:pt x="203" y="170"/>
                      </a:lnTo>
                      <a:lnTo>
                        <a:pt x="211" y="157"/>
                      </a:lnTo>
                      <a:lnTo>
                        <a:pt x="216" y="142"/>
                      </a:lnTo>
                      <a:lnTo>
                        <a:pt x="220" y="127"/>
                      </a:lnTo>
                      <a:lnTo>
                        <a:pt x="221" y="111"/>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8062" name="Freeform 321"/>
                <p:cNvSpPr>
                  <a:spLocks/>
                </p:cNvSpPr>
                <p:nvPr/>
              </p:nvSpPr>
              <p:spPr bwMode="auto">
                <a:xfrm>
                  <a:off x="2294" y="2406"/>
                  <a:ext cx="81" cy="82"/>
                </a:xfrm>
                <a:custGeom>
                  <a:avLst/>
                  <a:gdLst>
                    <a:gd name="T0" fmla="*/ 11 w 221"/>
                    <a:gd name="T1" fmla="*/ 6 h 221"/>
                    <a:gd name="T2" fmla="*/ 11 w 221"/>
                    <a:gd name="T3" fmla="*/ 5 h 221"/>
                    <a:gd name="T4" fmla="*/ 11 w 221"/>
                    <a:gd name="T5" fmla="*/ 4 h 221"/>
                    <a:gd name="T6" fmla="*/ 10 w 221"/>
                    <a:gd name="T7" fmla="*/ 3 h 221"/>
                    <a:gd name="T8" fmla="*/ 10 w 221"/>
                    <a:gd name="T9" fmla="*/ 3 h 221"/>
                    <a:gd name="T10" fmla="*/ 10 w 221"/>
                    <a:gd name="T11" fmla="*/ 2 h 221"/>
                    <a:gd name="T12" fmla="*/ 9 w 221"/>
                    <a:gd name="T13" fmla="*/ 1 h 221"/>
                    <a:gd name="T14" fmla="*/ 8 w 221"/>
                    <a:gd name="T15" fmla="*/ 1 h 221"/>
                    <a:gd name="T16" fmla="*/ 8 w 221"/>
                    <a:gd name="T17" fmla="*/ 0 h 221"/>
                    <a:gd name="T18" fmla="*/ 7 w 221"/>
                    <a:gd name="T19" fmla="*/ 0 h 221"/>
                    <a:gd name="T20" fmla="*/ 6 w 221"/>
                    <a:gd name="T21" fmla="*/ 0 h 221"/>
                    <a:gd name="T22" fmla="*/ 5 w 221"/>
                    <a:gd name="T23" fmla="*/ 0 h 221"/>
                    <a:gd name="T24" fmla="*/ 4 w 221"/>
                    <a:gd name="T25" fmla="*/ 0 h 221"/>
                    <a:gd name="T26" fmla="*/ 4 w 221"/>
                    <a:gd name="T27" fmla="*/ 0 h 221"/>
                    <a:gd name="T28" fmla="*/ 3 w 221"/>
                    <a:gd name="T29" fmla="*/ 0 h 221"/>
                    <a:gd name="T30" fmla="*/ 3 w 221"/>
                    <a:gd name="T31" fmla="*/ 1 h 221"/>
                    <a:gd name="T32" fmla="*/ 2 w 221"/>
                    <a:gd name="T33" fmla="*/ 1 h 221"/>
                    <a:gd name="T34" fmla="*/ 1 w 221"/>
                    <a:gd name="T35" fmla="*/ 2 h 221"/>
                    <a:gd name="T36" fmla="*/ 1 w 221"/>
                    <a:gd name="T37" fmla="*/ 3 h 221"/>
                    <a:gd name="T38" fmla="*/ 0 w 221"/>
                    <a:gd name="T39" fmla="*/ 3 h 221"/>
                    <a:gd name="T40" fmla="*/ 0 w 221"/>
                    <a:gd name="T41" fmla="*/ 4 h 221"/>
                    <a:gd name="T42" fmla="*/ 0 w 221"/>
                    <a:gd name="T43" fmla="*/ 5 h 221"/>
                    <a:gd name="T44" fmla="*/ 0 w 221"/>
                    <a:gd name="T45" fmla="*/ 6 h 221"/>
                    <a:gd name="T46" fmla="*/ 0 w 221"/>
                    <a:gd name="T47" fmla="*/ 6 h 221"/>
                    <a:gd name="T48" fmla="*/ 0 w 221"/>
                    <a:gd name="T49" fmla="*/ 7 h 221"/>
                    <a:gd name="T50" fmla="*/ 0 w 221"/>
                    <a:gd name="T51" fmla="*/ 8 h 221"/>
                    <a:gd name="T52" fmla="*/ 1 w 221"/>
                    <a:gd name="T53" fmla="*/ 9 h 221"/>
                    <a:gd name="T54" fmla="*/ 1 w 221"/>
                    <a:gd name="T55" fmla="*/ 9 h 221"/>
                    <a:gd name="T56" fmla="*/ 2 w 221"/>
                    <a:gd name="T57" fmla="*/ 10 h 221"/>
                    <a:gd name="T58" fmla="*/ 3 w 221"/>
                    <a:gd name="T59" fmla="*/ 10 h 221"/>
                    <a:gd name="T60" fmla="*/ 3 w 221"/>
                    <a:gd name="T61" fmla="*/ 11 h 221"/>
                    <a:gd name="T62" fmla="*/ 4 w 221"/>
                    <a:gd name="T63" fmla="*/ 11 h 221"/>
                    <a:gd name="T64" fmla="*/ 4 w 221"/>
                    <a:gd name="T65" fmla="*/ 11 h 221"/>
                    <a:gd name="T66" fmla="*/ 5 w 221"/>
                    <a:gd name="T67" fmla="*/ 11 h 221"/>
                    <a:gd name="T68" fmla="*/ 6 w 221"/>
                    <a:gd name="T69" fmla="*/ 11 h 221"/>
                    <a:gd name="T70" fmla="*/ 7 w 221"/>
                    <a:gd name="T71" fmla="*/ 11 h 221"/>
                    <a:gd name="T72" fmla="*/ 8 w 221"/>
                    <a:gd name="T73" fmla="*/ 11 h 221"/>
                    <a:gd name="T74" fmla="*/ 8 w 221"/>
                    <a:gd name="T75" fmla="*/ 10 h 221"/>
                    <a:gd name="T76" fmla="*/ 9 w 221"/>
                    <a:gd name="T77" fmla="*/ 10 h 221"/>
                    <a:gd name="T78" fmla="*/ 10 w 221"/>
                    <a:gd name="T79" fmla="*/ 9 h 221"/>
                    <a:gd name="T80" fmla="*/ 10 w 221"/>
                    <a:gd name="T81" fmla="*/ 9 h 221"/>
                    <a:gd name="T82" fmla="*/ 10 w 221"/>
                    <a:gd name="T83" fmla="*/ 8 h 221"/>
                    <a:gd name="T84" fmla="*/ 11 w 221"/>
                    <a:gd name="T85" fmla="*/ 7 h 221"/>
                    <a:gd name="T86" fmla="*/ 11 w 221"/>
                    <a:gd name="T87" fmla="*/ 6 h 221"/>
                    <a:gd name="T88" fmla="*/ 11 w 221"/>
                    <a:gd name="T89" fmla="*/ 6 h 2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1" h="221">
                      <a:moveTo>
                        <a:pt x="221" y="110"/>
                      </a:moveTo>
                      <a:lnTo>
                        <a:pt x="220" y="95"/>
                      </a:lnTo>
                      <a:lnTo>
                        <a:pt x="216" y="79"/>
                      </a:lnTo>
                      <a:lnTo>
                        <a:pt x="211" y="64"/>
                      </a:lnTo>
                      <a:lnTo>
                        <a:pt x="203" y="51"/>
                      </a:lnTo>
                      <a:lnTo>
                        <a:pt x="194" y="38"/>
                      </a:lnTo>
                      <a:lnTo>
                        <a:pt x="183" y="27"/>
                      </a:lnTo>
                      <a:lnTo>
                        <a:pt x="171" y="18"/>
                      </a:lnTo>
                      <a:lnTo>
                        <a:pt x="157" y="9"/>
                      </a:lnTo>
                      <a:lnTo>
                        <a:pt x="142" y="4"/>
                      </a:lnTo>
                      <a:lnTo>
                        <a:pt x="126" y="1"/>
                      </a:lnTo>
                      <a:lnTo>
                        <a:pt x="110" y="0"/>
                      </a:lnTo>
                      <a:lnTo>
                        <a:pt x="94" y="1"/>
                      </a:lnTo>
                      <a:lnTo>
                        <a:pt x="79" y="4"/>
                      </a:lnTo>
                      <a:lnTo>
                        <a:pt x="65" y="9"/>
                      </a:lnTo>
                      <a:lnTo>
                        <a:pt x="51" y="18"/>
                      </a:lnTo>
                      <a:lnTo>
                        <a:pt x="38" y="27"/>
                      </a:lnTo>
                      <a:lnTo>
                        <a:pt x="26" y="38"/>
                      </a:lnTo>
                      <a:lnTo>
                        <a:pt x="18" y="51"/>
                      </a:lnTo>
                      <a:lnTo>
                        <a:pt x="9" y="64"/>
                      </a:lnTo>
                      <a:lnTo>
                        <a:pt x="4" y="79"/>
                      </a:lnTo>
                      <a:lnTo>
                        <a:pt x="1" y="95"/>
                      </a:lnTo>
                      <a:lnTo>
                        <a:pt x="0" y="110"/>
                      </a:lnTo>
                      <a:lnTo>
                        <a:pt x="1" y="126"/>
                      </a:lnTo>
                      <a:lnTo>
                        <a:pt x="4" y="142"/>
                      </a:lnTo>
                      <a:lnTo>
                        <a:pt x="9" y="157"/>
                      </a:lnTo>
                      <a:lnTo>
                        <a:pt x="18" y="170"/>
                      </a:lnTo>
                      <a:lnTo>
                        <a:pt x="26" y="183"/>
                      </a:lnTo>
                      <a:lnTo>
                        <a:pt x="38" y="194"/>
                      </a:lnTo>
                      <a:lnTo>
                        <a:pt x="51" y="203"/>
                      </a:lnTo>
                      <a:lnTo>
                        <a:pt x="65" y="211"/>
                      </a:lnTo>
                      <a:lnTo>
                        <a:pt x="79" y="217"/>
                      </a:lnTo>
                      <a:lnTo>
                        <a:pt x="94" y="220"/>
                      </a:lnTo>
                      <a:lnTo>
                        <a:pt x="110" y="221"/>
                      </a:lnTo>
                      <a:lnTo>
                        <a:pt x="126" y="220"/>
                      </a:lnTo>
                      <a:lnTo>
                        <a:pt x="142" y="217"/>
                      </a:lnTo>
                      <a:lnTo>
                        <a:pt x="157" y="211"/>
                      </a:lnTo>
                      <a:lnTo>
                        <a:pt x="171" y="203"/>
                      </a:lnTo>
                      <a:lnTo>
                        <a:pt x="183" y="194"/>
                      </a:lnTo>
                      <a:lnTo>
                        <a:pt x="194" y="183"/>
                      </a:lnTo>
                      <a:lnTo>
                        <a:pt x="203" y="170"/>
                      </a:lnTo>
                      <a:lnTo>
                        <a:pt x="211" y="157"/>
                      </a:lnTo>
                      <a:lnTo>
                        <a:pt x="216" y="142"/>
                      </a:lnTo>
                      <a:lnTo>
                        <a:pt x="220" y="126"/>
                      </a:lnTo>
                      <a:lnTo>
                        <a:pt x="221" y="110"/>
                      </a:lnTo>
                      <a:close/>
                    </a:path>
                  </a:pathLst>
                </a:custGeom>
                <a:solidFill>
                  <a:srgbClr val="FF0000"/>
                </a:solidFill>
                <a:ln w="19050" cmpd="sng">
                  <a:solidFill>
                    <a:srgbClr val="FF0000"/>
                  </a:solidFill>
                  <a:prstDash val="solid"/>
                  <a:round/>
                  <a:headEnd/>
                  <a:tailEnd/>
                </a:ln>
              </p:spPr>
              <p:txBody>
                <a:bodyPr/>
                <a:lstStyle/>
                <a:p>
                  <a:endParaRPr lang="zh-CN" altLang="en-US"/>
                </a:p>
              </p:txBody>
            </p:sp>
            <p:sp>
              <p:nvSpPr>
                <p:cNvPr id="128063" name="Freeform 322"/>
                <p:cNvSpPr>
                  <a:spLocks/>
                </p:cNvSpPr>
                <p:nvPr/>
              </p:nvSpPr>
              <p:spPr bwMode="auto">
                <a:xfrm>
                  <a:off x="2426" y="1555"/>
                  <a:ext cx="79" cy="126"/>
                </a:xfrm>
                <a:custGeom>
                  <a:avLst/>
                  <a:gdLst>
                    <a:gd name="T0" fmla="*/ 11 w 212"/>
                    <a:gd name="T1" fmla="*/ 2 h 333"/>
                    <a:gd name="T2" fmla="*/ 11 w 212"/>
                    <a:gd name="T3" fmla="*/ 1 h 333"/>
                    <a:gd name="T4" fmla="*/ 10 w 212"/>
                    <a:gd name="T5" fmla="*/ 0 h 333"/>
                    <a:gd name="T6" fmla="*/ 10 w 212"/>
                    <a:gd name="T7" fmla="*/ 0 h 333"/>
                    <a:gd name="T8" fmla="*/ 10 w 212"/>
                    <a:gd name="T9" fmla="*/ 0 h 333"/>
                    <a:gd name="T10" fmla="*/ 10 w 212"/>
                    <a:gd name="T11" fmla="*/ 0 h 333"/>
                    <a:gd name="T12" fmla="*/ 8 w 212"/>
                    <a:gd name="T13" fmla="*/ 0 h 333"/>
                    <a:gd name="T14" fmla="*/ 7 w 212"/>
                    <a:gd name="T15" fmla="*/ 0 h 333"/>
                    <a:gd name="T16" fmla="*/ 6 w 212"/>
                    <a:gd name="T17" fmla="*/ 0 h 333"/>
                    <a:gd name="T18" fmla="*/ 6 w 212"/>
                    <a:gd name="T19" fmla="*/ 0 h 333"/>
                    <a:gd name="T20" fmla="*/ 5 w 212"/>
                    <a:gd name="T21" fmla="*/ 1 h 333"/>
                    <a:gd name="T22" fmla="*/ 4 w 212"/>
                    <a:gd name="T23" fmla="*/ 2 h 333"/>
                    <a:gd name="T24" fmla="*/ 3 w 212"/>
                    <a:gd name="T25" fmla="*/ 2 h 333"/>
                    <a:gd name="T26" fmla="*/ 3 w 212"/>
                    <a:gd name="T27" fmla="*/ 4 h 333"/>
                    <a:gd name="T28" fmla="*/ 2 w 212"/>
                    <a:gd name="T29" fmla="*/ 5 h 333"/>
                    <a:gd name="T30" fmla="*/ 1 w 212"/>
                    <a:gd name="T31" fmla="*/ 9 h 333"/>
                    <a:gd name="T32" fmla="*/ 0 w 212"/>
                    <a:gd name="T33" fmla="*/ 12 h 333"/>
                    <a:gd name="T34" fmla="*/ 0 w 212"/>
                    <a:gd name="T35" fmla="*/ 14 h 333"/>
                    <a:gd name="T36" fmla="*/ 0 w 212"/>
                    <a:gd name="T37" fmla="*/ 15 h 333"/>
                    <a:gd name="T38" fmla="*/ 0 w 212"/>
                    <a:gd name="T39" fmla="*/ 15 h 333"/>
                    <a:gd name="T40" fmla="*/ 0 w 212"/>
                    <a:gd name="T41" fmla="*/ 16 h 333"/>
                    <a:gd name="T42" fmla="*/ 0 w 212"/>
                    <a:gd name="T43" fmla="*/ 17 h 333"/>
                    <a:gd name="T44" fmla="*/ 1 w 212"/>
                    <a:gd name="T45" fmla="*/ 17 h 333"/>
                    <a:gd name="T46" fmla="*/ 1 w 212"/>
                    <a:gd name="T47" fmla="*/ 18 h 333"/>
                    <a:gd name="T48" fmla="*/ 2 w 212"/>
                    <a:gd name="T49" fmla="*/ 18 h 333"/>
                    <a:gd name="T50" fmla="*/ 3 w 212"/>
                    <a:gd name="T51" fmla="*/ 18 h 333"/>
                    <a:gd name="T52" fmla="*/ 4 w 212"/>
                    <a:gd name="T53" fmla="*/ 18 h 333"/>
                    <a:gd name="T54" fmla="*/ 5 w 212"/>
                    <a:gd name="T55" fmla="*/ 18 h 333"/>
                    <a:gd name="T56" fmla="*/ 6 w 212"/>
                    <a:gd name="T57" fmla="*/ 18 h 333"/>
                    <a:gd name="T58" fmla="*/ 6 w 212"/>
                    <a:gd name="T59" fmla="*/ 17 h 333"/>
                    <a:gd name="T60" fmla="*/ 7 w 212"/>
                    <a:gd name="T61" fmla="*/ 17 h 333"/>
                    <a:gd name="T62" fmla="*/ 7 w 212"/>
                    <a:gd name="T63" fmla="*/ 16 h 333"/>
                    <a:gd name="T64" fmla="*/ 7 w 212"/>
                    <a:gd name="T65" fmla="*/ 16 h 333"/>
                    <a:gd name="T66" fmla="*/ 8 w 212"/>
                    <a:gd name="T67" fmla="*/ 14 h 333"/>
                    <a:gd name="T68" fmla="*/ 9 w 212"/>
                    <a:gd name="T69" fmla="*/ 11 h 333"/>
                    <a:gd name="T70" fmla="*/ 10 w 212"/>
                    <a:gd name="T71" fmla="*/ 5 h 333"/>
                    <a:gd name="T72" fmla="*/ 11 w 212"/>
                    <a:gd name="T73" fmla="*/ 2 h 3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2" h="333">
                      <a:moveTo>
                        <a:pt x="211" y="44"/>
                      </a:moveTo>
                      <a:lnTo>
                        <a:pt x="212" y="38"/>
                      </a:lnTo>
                      <a:lnTo>
                        <a:pt x="212" y="30"/>
                      </a:lnTo>
                      <a:lnTo>
                        <a:pt x="211" y="23"/>
                      </a:lnTo>
                      <a:lnTo>
                        <a:pt x="209" y="17"/>
                      </a:lnTo>
                      <a:lnTo>
                        <a:pt x="205" y="9"/>
                      </a:lnTo>
                      <a:lnTo>
                        <a:pt x="203" y="6"/>
                      </a:lnTo>
                      <a:lnTo>
                        <a:pt x="201" y="4"/>
                      </a:lnTo>
                      <a:lnTo>
                        <a:pt x="199" y="2"/>
                      </a:lnTo>
                      <a:lnTo>
                        <a:pt x="196" y="1"/>
                      </a:lnTo>
                      <a:lnTo>
                        <a:pt x="193" y="0"/>
                      </a:lnTo>
                      <a:lnTo>
                        <a:pt x="188" y="0"/>
                      </a:lnTo>
                      <a:lnTo>
                        <a:pt x="175" y="0"/>
                      </a:lnTo>
                      <a:lnTo>
                        <a:pt x="161" y="0"/>
                      </a:lnTo>
                      <a:lnTo>
                        <a:pt x="147" y="0"/>
                      </a:lnTo>
                      <a:lnTo>
                        <a:pt x="133" y="1"/>
                      </a:lnTo>
                      <a:lnTo>
                        <a:pt x="126" y="2"/>
                      </a:lnTo>
                      <a:lnTo>
                        <a:pt x="120" y="4"/>
                      </a:lnTo>
                      <a:lnTo>
                        <a:pt x="113" y="6"/>
                      </a:lnTo>
                      <a:lnTo>
                        <a:pt x="107" y="8"/>
                      </a:lnTo>
                      <a:lnTo>
                        <a:pt x="100" y="12"/>
                      </a:lnTo>
                      <a:lnTo>
                        <a:pt x="95" y="16"/>
                      </a:lnTo>
                      <a:lnTo>
                        <a:pt x="85" y="25"/>
                      </a:lnTo>
                      <a:lnTo>
                        <a:pt x="75" y="35"/>
                      </a:lnTo>
                      <a:lnTo>
                        <a:pt x="70" y="40"/>
                      </a:lnTo>
                      <a:lnTo>
                        <a:pt x="67" y="45"/>
                      </a:lnTo>
                      <a:lnTo>
                        <a:pt x="53" y="70"/>
                      </a:lnTo>
                      <a:lnTo>
                        <a:pt x="50" y="76"/>
                      </a:lnTo>
                      <a:lnTo>
                        <a:pt x="46" y="82"/>
                      </a:lnTo>
                      <a:lnTo>
                        <a:pt x="43" y="95"/>
                      </a:lnTo>
                      <a:lnTo>
                        <a:pt x="36" y="123"/>
                      </a:lnTo>
                      <a:lnTo>
                        <a:pt x="21" y="176"/>
                      </a:lnTo>
                      <a:lnTo>
                        <a:pt x="14" y="202"/>
                      </a:lnTo>
                      <a:lnTo>
                        <a:pt x="6" y="229"/>
                      </a:lnTo>
                      <a:lnTo>
                        <a:pt x="3" y="242"/>
                      </a:lnTo>
                      <a:lnTo>
                        <a:pt x="1" y="256"/>
                      </a:lnTo>
                      <a:lnTo>
                        <a:pt x="0" y="263"/>
                      </a:lnTo>
                      <a:lnTo>
                        <a:pt x="0" y="270"/>
                      </a:lnTo>
                      <a:lnTo>
                        <a:pt x="1" y="277"/>
                      </a:lnTo>
                      <a:lnTo>
                        <a:pt x="1" y="284"/>
                      </a:lnTo>
                      <a:lnTo>
                        <a:pt x="3" y="290"/>
                      </a:lnTo>
                      <a:lnTo>
                        <a:pt x="5" y="298"/>
                      </a:lnTo>
                      <a:lnTo>
                        <a:pt x="7" y="304"/>
                      </a:lnTo>
                      <a:lnTo>
                        <a:pt x="10" y="310"/>
                      </a:lnTo>
                      <a:lnTo>
                        <a:pt x="14" y="316"/>
                      </a:lnTo>
                      <a:lnTo>
                        <a:pt x="19" y="321"/>
                      </a:lnTo>
                      <a:lnTo>
                        <a:pt x="24" y="325"/>
                      </a:lnTo>
                      <a:lnTo>
                        <a:pt x="29" y="328"/>
                      </a:lnTo>
                      <a:lnTo>
                        <a:pt x="37" y="330"/>
                      </a:lnTo>
                      <a:lnTo>
                        <a:pt x="43" y="333"/>
                      </a:lnTo>
                      <a:lnTo>
                        <a:pt x="51" y="333"/>
                      </a:lnTo>
                      <a:lnTo>
                        <a:pt x="57" y="333"/>
                      </a:lnTo>
                      <a:lnTo>
                        <a:pt x="71" y="333"/>
                      </a:lnTo>
                      <a:lnTo>
                        <a:pt x="85" y="333"/>
                      </a:lnTo>
                      <a:lnTo>
                        <a:pt x="92" y="333"/>
                      </a:lnTo>
                      <a:lnTo>
                        <a:pt x="98" y="333"/>
                      </a:lnTo>
                      <a:lnTo>
                        <a:pt x="105" y="330"/>
                      </a:lnTo>
                      <a:lnTo>
                        <a:pt x="111" y="327"/>
                      </a:lnTo>
                      <a:lnTo>
                        <a:pt x="117" y="323"/>
                      </a:lnTo>
                      <a:lnTo>
                        <a:pt x="123" y="319"/>
                      </a:lnTo>
                      <a:lnTo>
                        <a:pt x="127" y="313"/>
                      </a:lnTo>
                      <a:lnTo>
                        <a:pt x="132" y="308"/>
                      </a:lnTo>
                      <a:lnTo>
                        <a:pt x="137" y="303"/>
                      </a:lnTo>
                      <a:lnTo>
                        <a:pt x="140" y="296"/>
                      </a:lnTo>
                      <a:lnTo>
                        <a:pt x="143" y="290"/>
                      </a:lnTo>
                      <a:lnTo>
                        <a:pt x="146" y="285"/>
                      </a:lnTo>
                      <a:lnTo>
                        <a:pt x="151" y="271"/>
                      </a:lnTo>
                      <a:lnTo>
                        <a:pt x="155" y="258"/>
                      </a:lnTo>
                      <a:lnTo>
                        <a:pt x="162" y="231"/>
                      </a:lnTo>
                      <a:lnTo>
                        <a:pt x="168" y="204"/>
                      </a:lnTo>
                      <a:lnTo>
                        <a:pt x="182" y="150"/>
                      </a:lnTo>
                      <a:lnTo>
                        <a:pt x="197" y="97"/>
                      </a:lnTo>
                      <a:lnTo>
                        <a:pt x="204" y="71"/>
                      </a:lnTo>
                      <a:lnTo>
                        <a:pt x="211" y="44"/>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64" name="Freeform 323"/>
                <p:cNvSpPr>
                  <a:spLocks/>
                </p:cNvSpPr>
                <p:nvPr/>
              </p:nvSpPr>
              <p:spPr bwMode="auto">
                <a:xfrm>
                  <a:off x="2481" y="1655"/>
                  <a:ext cx="8" cy="26"/>
                </a:xfrm>
                <a:custGeom>
                  <a:avLst/>
                  <a:gdLst>
                    <a:gd name="T0" fmla="*/ 0 w 22"/>
                    <a:gd name="T1" fmla="*/ 0 h 69"/>
                    <a:gd name="T2" fmla="*/ 0 w 22"/>
                    <a:gd name="T3" fmla="*/ 0 h 69"/>
                    <a:gd name="T4" fmla="*/ 0 w 22"/>
                    <a:gd name="T5" fmla="*/ 1 h 69"/>
                    <a:gd name="T6" fmla="*/ 0 w 22"/>
                    <a:gd name="T7" fmla="*/ 2 h 69"/>
                    <a:gd name="T8" fmla="*/ 0 w 22"/>
                    <a:gd name="T9" fmla="*/ 2 h 69"/>
                    <a:gd name="T10" fmla="*/ 0 w 22"/>
                    <a:gd name="T11" fmla="*/ 2 h 69"/>
                    <a:gd name="T12" fmla="*/ 0 w 22"/>
                    <a:gd name="T13" fmla="*/ 2 h 69"/>
                    <a:gd name="T14" fmla="*/ 0 w 22"/>
                    <a:gd name="T15" fmla="*/ 2 h 69"/>
                    <a:gd name="T16" fmla="*/ 0 w 22"/>
                    <a:gd name="T17" fmla="*/ 3 h 69"/>
                    <a:gd name="T18" fmla="*/ 1 w 22"/>
                    <a:gd name="T19" fmla="*/ 3 h 69"/>
                    <a:gd name="T20" fmla="*/ 1 w 22"/>
                    <a:gd name="T21" fmla="*/ 3 h 69"/>
                    <a:gd name="T22" fmla="*/ 1 w 22"/>
                    <a:gd name="T23" fmla="*/ 4 h 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2" h="69">
                      <a:moveTo>
                        <a:pt x="3" y="0"/>
                      </a:moveTo>
                      <a:lnTo>
                        <a:pt x="1" y="8"/>
                      </a:lnTo>
                      <a:lnTo>
                        <a:pt x="0" y="18"/>
                      </a:lnTo>
                      <a:lnTo>
                        <a:pt x="1" y="27"/>
                      </a:lnTo>
                      <a:lnTo>
                        <a:pt x="1" y="31"/>
                      </a:lnTo>
                      <a:lnTo>
                        <a:pt x="2" y="37"/>
                      </a:lnTo>
                      <a:lnTo>
                        <a:pt x="5" y="41"/>
                      </a:lnTo>
                      <a:lnTo>
                        <a:pt x="6" y="45"/>
                      </a:lnTo>
                      <a:lnTo>
                        <a:pt x="11" y="53"/>
                      </a:lnTo>
                      <a:lnTo>
                        <a:pt x="15" y="61"/>
                      </a:lnTo>
                      <a:lnTo>
                        <a:pt x="18" y="64"/>
                      </a:lnTo>
                      <a:lnTo>
                        <a:pt x="22"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65" name="Line 324"/>
                <p:cNvSpPr>
                  <a:spLocks noChangeShapeType="1"/>
                </p:cNvSpPr>
                <p:nvPr/>
              </p:nvSpPr>
              <p:spPr bwMode="auto">
                <a:xfrm flipH="1">
                  <a:off x="2557" y="1491"/>
                  <a:ext cx="1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66" name="Freeform 325"/>
                <p:cNvSpPr>
                  <a:spLocks/>
                </p:cNvSpPr>
                <p:nvPr/>
              </p:nvSpPr>
              <p:spPr bwMode="auto">
                <a:xfrm>
                  <a:off x="2486" y="2480"/>
                  <a:ext cx="8" cy="27"/>
                </a:xfrm>
                <a:custGeom>
                  <a:avLst/>
                  <a:gdLst>
                    <a:gd name="T0" fmla="*/ 0 w 20"/>
                    <a:gd name="T1" fmla="*/ 0 h 69"/>
                    <a:gd name="T2" fmla="*/ 0 w 20"/>
                    <a:gd name="T3" fmla="*/ 1 h 69"/>
                    <a:gd name="T4" fmla="*/ 0 w 20"/>
                    <a:gd name="T5" fmla="*/ 1 h 69"/>
                    <a:gd name="T6" fmla="*/ 0 w 20"/>
                    <a:gd name="T7" fmla="*/ 2 h 69"/>
                    <a:gd name="T8" fmla="*/ 0 w 20"/>
                    <a:gd name="T9" fmla="*/ 2 h 69"/>
                    <a:gd name="T10" fmla="*/ 0 w 20"/>
                    <a:gd name="T11" fmla="*/ 2 h 69"/>
                    <a:gd name="T12" fmla="*/ 0 w 20"/>
                    <a:gd name="T13" fmla="*/ 2 h 69"/>
                    <a:gd name="T14" fmla="*/ 0 w 20"/>
                    <a:gd name="T15" fmla="*/ 3 h 69"/>
                    <a:gd name="T16" fmla="*/ 1 w 20"/>
                    <a:gd name="T17" fmla="*/ 3 h 69"/>
                    <a:gd name="T18" fmla="*/ 1 w 20"/>
                    <a:gd name="T19" fmla="*/ 4 h 69"/>
                    <a:gd name="T20" fmla="*/ 1 w 20"/>
                    <a:gd name="T21" fmla="*/ 4 h 69"/>
                    <a:gd name="T22" fmla="*/ 1 w 20"/>
                    <a:gd name="T23" fmla="*/ 4 h 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69">
                      <a:moveTo>
                        <a:pt x="2" y="0"/>
                      </a:moveTo>
                      <a:lnTo>
                        <a:pt x="0" y="9"/>
                      </a:lnTo>
                      <a:lnTo>
                        <a:pt x="0" y="18"/>
                      </a:lnTo>
                      <a:lnTo>
                        <a:pt x="0" y="27"/>
                      </a:lnTo>
                      <a:lnTo>
                        <a:pt x="0" y="33"/>
                      </a:lnTo>
                      <a:lnTo>
                        <a:pt x="1" y="37"/>
                      </a:lnTo>
                      <a:lnTo>
                        <a:pt x="3" y="41"/>
                      </a:lnTo>
                      <a:lnTo>
                        <a:pt x="5" y="45"/>
                      </a:lnTo>
                      <a:lnTo>
                        <a:pt x="10" y="54"/>
                      </a:lnTo>
                      <a:lnTo>
                        <a:pt x="15" y="61"/>
                      </a:lnTo>
                      <a:lnTo>
                        <a:pt x="17" y="65"/>
                      </a:lnTo>
                      <a:lnTo>
                        <a:pt x="20" y="69"/>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67" name="Freeform 326"/>
                <p:cNvSpPr>
                  <a:spLocks/>
                </p:cNvSpPr>
                <p:nvPr/>
              </p:nvSpPr>
              <p:spPr bwMode="auto">
                <a:xfrm>
                  <a:off x="2428" y="2380"/>
                  <a:ext cx="82" cy="127"/>
                </a:xfrm>
                <a:custGeom>
                  <a:avLst/>
                  <a:gdLst>
                    <a:gd name="T0" fmla="*/ 12 w 212"/>
                    <a:gd name="T1" fmla="*/ 2 h 333"/>
                    <a:gd name="T2" fmla="*/ 12 w 212"/>
                    <a:gd name="T3" fmla="*/ 1 h 333"/>
                    <a:gd name="T4" fmla="*/ 12 w 212"/>
                    <a:gd name="T5" fmla="*/ 0 h 333"/>
                    <a:gd name="T6" fmla="*/ 12 w 212"/>
                    <a:gd name="T7" fmla="*/ 0 h 333"/>
                    <a:gd name="T8" fmla="*/ 11 w 212"/>
                    <a:gd name="T9" fmla="*/ 0 h 333"/>
                    <a:gd name="T10" fmla="*/ 11 w 212"/>
                    <a:gd name="T11" fmla="*/ 0 h 333"/>
                    <a:gd name="T12" fmla="*/ 9 w 212"/>
                    <a:gd name="T13" fmla="*/ 0 h 333"/>
                    <a:gd name="T14" fmla="*/ 8 w 212"/>
                    <a:gd name="T15" fmla="*/ 0 h 333"/>
                    <a:gd name="T16" fmla="*/ 7 w 212"/>
                    <a:gd name="T17" fmla="*/ 0 h 333"/>
                    <a:gd name="T18" fmla="*/ 6 w 212"/>
                    <a:gd name="T19" fmla="*/ 0 h 333"/>
                    <a:gd name="T20" fmla="*/ 5 w 212"/>
                    <a:gd name="T21" fmla="*/ 1 h 333"/>
                    <a:gd name="T22" fmla="*/ 4 w 212"/>
                    <a:gd name="T23" fmla="*/ 2 h 333"/>
                    <a:gd name="T24" fmla="*/ 4 w 212"/>
                    <a:gd name="T25" fmla="*/ 2 h 333"/>
                    <a:gd name="T26" fmla="*/ 3 w 212"/>
                    <a:gd name="T27" fmla="*/ 4 h 333"/>
                    <a:gd name="T28" fmla="*/ 3 w 212"/>
                    <a:gd name="T29" fmla="*/ 5 h 333"/>
                    <a:gd name="T30" fmla="*/ 1 w 212"/>
                    <a:gd name="T31" fmla="*/ 10 h 333"/>
                    <a:gd name="T32" fmla="*/ 0 w 212"/>
                    <a:gd name="T33" fmla="*/ 13 h 333"/>
                    <a:gd name="T34" fmla="*/ 0 w 212"/>
                    <a:gd name="T35" fmla="*/ 14 h 333"/>
                    <a:gd name="T36" fmla="*/ 0 w 212"/>
                    <a:gd name="T37" fmla="*/ 15 h 333"/>
                    <a:gd name="T38" fmla="*/ 0 w 212"/>
                    <a:gd name="T39" fmla="*/ 16 h 333"/>
                    <a:gd name="T40" fmla="*/ 0 w 212"/>
                    <a:gd name="T41" fmla="*/ 16 h 333"/>
                    <a:gd name="T42" fmla="*/ 1 w 212"/>
                    <a:gd name="T43" fmla="*/ 17 h 333"/>
                    <a:gd name="T44" fmla="*/ 1 w 212"/>
                    <a:gd name="T45" fmla="*/ 18 h 333"/>
                    <a:gd name="T46" fmla="*/ 2 w 212"/>
                    <a:gd name="T47" fmla="*/ 18 h 333"/>
                    <a:gd name="T48" fmla="*/ 3 w 212"/>
                    <a:gd name="T49" fmla="*/ 18 h 333"/>
                    <a:gd name="T50" fmla="*/ 3 w 212"/>
                    <a:gd name="T51" fmla="*/ 18 h 333"/>
                    <a:gd name="T52" fmla="*/ 5 w 212"/>
                    <a:gd name="T53" fmla="*/ 18 h 333"/>
                    <a:gd name="T54" fmla="*/ 6 w 212"/>
                    <a:gd name="T55" fmla="*/ 18 h 333"/>
                    <a:gd name="T56" fmla="*/ 7 w 212"/>
                    <a:gd name="T57" fmla="*/ 18 h 333"/>
                    <a:gd name="T58" fmla="*/ 7 w 212"/>
                    <a:gd name="T59" fmla="*/ 18 h 333"/>
                    <a:gd name="T60" fmla="*/ 8 w 212"/>
                    <a:gd name="T61" fmla="*/ 17 h 333"/>
                    <a:gd name="T62" fmla="*/ 8 w 212"/>
                    <a:gd name="T63" fmla="*/ 16 h 333"/>
                    <a:gd name="T64" fmla="*/ 9 w 212"/>
                    <a:gd name="T65" fmla="*/ 16 h 333"/>
                    <a:gd name="T66" fmla="*/ 9 w 212"/>
                    <a:gd name="T67" fmla="*/ 14 h 333"/>
                    <a:gd name="T68" fmla="*/ 10 w 212"/>
                    <a:gd name="T69" fmla="*/ 11 h 333"/>
                    <a:gd name="T70" fmla="*/ 12 w 212"/>
                    <a:gd name="T71" fmla="*/ 5 h 333"/>
                    <a:gd name="T72" fmla="*/ 12 w 212"/>
                    <a:gd name="T73" fmla="*/ 2 h 3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2" h="333">
                      <a:moveTo>
                        <a:pt x="211" y="43"/>
                      </a:moveTo>
                      <a:lnTo>
                        <a:pt x="212" y="37"/>
                      </a:lnTo>
                      <a:lnTo>
                        <a:pt x="212" y="31"/>
                      </a:lnTo>
                      <a:lnTo>
                        <a:pt x="211" y="23"/>
                      </a:lnTo>
                      <a:lnTo>
                        <a:pt x="209" y="16"/>
                      </a:lnTo>
                      <a:lnTo>
                        <a:pt x="206" y="9"/>
                      </a:lnTo>
                      <a:lnTo>
                        <a:pt x="204" y="6"/>
                      </a:lnTo>
                      <a:lnTo>
                        <a:pt x="202" y="4"/>
                      </a:lnTo>
                      <a:lnTo>
                        <a:pt x="200" y="2"/>
                      </a:lnTo>
                      <a:lnTo>
                        <a:pt x="197" y="1"/>
                      </a:lnTo>
                      <a:lnTo>
                        <a:pt x="193" y="0"/>
                      </a:lnTo>
                      <a:lnTo>
                        <a:pt x="190" y="0"/>
                      </a:lnTo>
                      <a:lnTo>
                        <a:pt x="175" y="0"/>
                      </a:lnTo>
                      <a:lnTo>
                        <a:pt x="162" y="0"/>
                      </a:lnTo>
                      <a:lnTo>
                        <a:pt x="148" y="0"/>
                      </a:lnTo>
                      <a:lnTo>
                        <a:pt x="134" y="1"/>
                      </a:lnTo>
                      <a:lnTo>
                        <a:pt x="128" y="2"/>
                      </a:lnTo>
                      <a:lnTo>
                        <a:pt x="120" y="3"/>
                      </a:lnTo>
                      <a:lnTo>
                        <a:pt x="114" y="5"/>
                      </a:lnTo>
                      <a:lnTo>
                        <a:pt x="108" y="8"/>
                      </a:lnTo>
                      <a:lnTo>
                        <a:pt x="101" y="11"/>
                      </a:lnTo>
                      <a:lnTo>
                        <a:pt x="96" y="16"/>
                      </a:lnTo>
                      <a:lnTo>
                        <a:pt x="85" y="24"/>
                      </a:lnTo>
                      <a:lnTo>
                        <a:pt x="76" y="35"/>
                      </a:lnTo>
                      <a:lnTo>
                        <a:pt x="71" y="40"/>
                      </a:lnTo>
                      <a:lnTo>
                        <a:pt x="67" y="45"/>
                      </a:lnTo>
                      <a:lnTo>
                        <a:pt x="53" y="69"/>
                      </a:lnTo>
                      <a:lnTo>
                        <a:pt x="50" y="75"/>
                      </a:lnTo>
                      <a:lnTo>
                        <a:pt x="47" y="81"/>
                      </a:lnTo>
                      <a:lnTo>
                        <a:pt x="44" y="95"/>
                      </a:lnTo>
                      <a:lnTo>
                        <a:pt x="36" y="122"/>
                      </a:lnTo>
                      <a:lnTo>
                        <a:pt x="22" y="175"/>
                      </a:lnTo>
                      <a:lnTo>
                        <a:pt x="14" y="202"/>
                      </a:lnTo>
                      <a:lnTo>
                        <a:pt x="7" y="229"/>
                      </a:lnTo>
                      <a:lnTo>
                        <a:pt x="4" y="243"/>
                      </a:lnTo>
                      <a:lnTo>
                        <a:pt x="2" y="255"/>
                      </a:lnTo>
                      <a:lnTo>
                        <a:pt x="2" y="263"/>
                      </a:lnTo>
                      <a:lnTo>
                        <a:pt x="0" y="269"/>
                      </a:lnTo>
                      <a:lnTo>
                        <a:pt x="2" y="276"/>
                      </a:lnTo>
                      <a:lnTo>
                        <a:pt x="3" y="284"/>
                      </a:lnTo>
                      <a:lnTo>
                        <a:pt x="4" y="290"/>
                      </a:lnTo>
                      <a:lnTo>
                        <a:pt x="6" y="297"/>
                      </a:lnTo>
                      <a:lnTo>
                        <a:pt x="8" y="303"/>
                      </a:lnTo>
                      <a:lnTo>
                        <a:pt x="11" y="309"/>
                      </a:lnTo>
                      <a:lnTo>
                        <a:pt x="14" y="316"/>
                      </a:lnTo>
                      <a:lnTo>
                        <a:pt x="20" y="321"/>
                      </a:lnTo>
                      <a:lnTo>
                        <a:pt x="25" y="325"/>
                      </a:lnTo>
                      <a:lnTo>
                        <a:pt x="31" y="328"/>
                      </a:lnTo>
                      <a:lnTo>
                        <a:pt x="38" y="331"/>
                      </a:lnTo>
                      <a:lnTo>
                        <a:pt x="44" y="332"/>
                      </a:lnTo>
                      <a:lnTo>
                        <a:pt x="51" y="333"/>
                      </a:lnTo>
                      <a:lnTo>
                        <a:pt x="58" y="333"/>
                      </a:lnTo>
                      <a:lnTo>
                        <a:pt x="71" y="332"/>
                      </a:lnTo>
                      <a:lnTo>
                        <a:pt x="85" y="333"/>
                      </a:lnTo>
                      <a:lnTo>
                        <a:pt x="93" y="333"/>
                      </a:lnTo>
                      <a:lnTo>
                        <a:pt x="99" y="332"/>
                      </a:lnTo>
                      <a:lnTo>
                        <a:pt x="106" y="329"/>
                      </a:lnTo>
                      <a:lnTo>
                        <a:pt x="112" y="326"/>
                      </a:lnTo>
                      <a:lnTo>
                        <a:pt x="118" y="322"/>
                      </a:lnTo>
                      <a:lnTo>
                        <a:pt x="123" y="318"/>
                      </a:lnTo>
                      <a:lnTo>
                        <a:pt x="129" y="313"/>
                      </a:lnTo>
                      <a:lnTo>
                        <a:pt x="133" y="308"/>
                      </a:lnTo>
                      <a:lnTo>
                        <a:pt x="137" y="302"/>
                      </a:lnTo>
                      <a:lnTo>
                        <a:pt x="140" y="297"/>
                      </a:lnTo>
                      <a:lnTo>
                        <a:pt x="144" y="290"/>
                      </a:lnTo>
                      <a:lnTo>
                        <a:pt x="147" y="284"/>
                      </a:lnTo>
                      <a:lnTo>
                        <a:pt x="152" y="271"/>
                      </a:lnTo>
                      <a:lnTo>
                        <a:pt x="155" y="257"/>
                      </a:lnTo>
                      <a:lnTo>
                        <a:pt x="163" y="231"/>
                      </a:lnTo>
                      <a:lnTo>
                        <a:pt x="169" y="204"/>
                      </a:lnTo>
                      <a:lnTo>
                        <a:pt x="183" y="150"/>
                      </a:lnTo>
                      <a:lnTo>
                        <a:pt x="198" y="97"/>
                      </a:lnTo>
                      <a:lnTo>
                        <a:pt x="205" y="71"/>
                      </a:lnTo>
                      <a:lnTo>
                        <a:pt x="211" y="43"/>
                      </a:lnTo>
                      <a:close/>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grpSp>
          <p:nvGrpSpPr>
            <p:cNvPr id="128032" name="Group 334"/>
            <p:cNvGrpSpPr>
              <a:grpSpLocks/>
            </p:cNvGrpSpPr>
            <p:nvPr/>
          </p:nvGrpSpPr>
          <p:grpSpPr bwMode="auto">
            <a:xfrm>
              <a:off x="4393" y="631"/>
              <a:ext cx="738" cy="1007"/>
              <a:chOff x="1595" y="629"/>
              <a:chExt cx="738" cy="1007"/>
            </a:xfrm>
          </p:grpSpPr>
          <p:sp>
            <p:nvSpPr>
              <p:cNvPr id="128053" name="Line 335"/>
              <p:cNvSpPr>
                <a:spLocks noChangeShapeType="1"/>
              </p:cNvSpPr>
              <p:nvPr/>
            </p:nvSpPr>
            <p:spPr bwMode="auto">
              <a:xfrm flipH="1" flipV="1">
                <a:off x="1698" y="845"/>
                <a:ext cx="635" cy="79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54" name="Freeform 336"/>
              <p:cNvSpPr>
                <a:spLocks/>
              </p:cNvSpPr>
              <p:nvPr/>
            </p:nvSpPr>
            <p:spPr bwMode="auto">
              <a:xfrm>
                <a:off x="1637" y="629"/>
                <a:ext cx="37" cy="32"/>
              </a:xfrm>
              <a:custGeom>
                <a:avLst/>
                <a:gdLst>
                  <a:gd name="T0" fmla="*/ 5 w 100"/>
                  <a:gd name="T1" fmla="*/ 0 h 82"/>
                  <a:gd name="T2" fmla="*/ 5 w 100"/>
                  <a:gd name="T3" fmla="*/ 0 h 82"/>
                  <a:gd name="T4" fmla="*/ 4 w 100"/>
                  <a:gd name="T5" fmla="*/ 0 h 82"/>
                  <a:gd name="T6" fmla="*/ 4 w 100"/>
                  <a:gd name="T7" fmla="*/ 0 h 82"/>
                  <a:gd name="T8" fmla="*/ 3 w 100"/>
                  <a:gd name="T9" fmla="*/ 1 h 82"/>
                  <a:gd name="T10" fmla="*/ 3 w 100"/>
                  <a:gd name="T11" fmla="*/ 1 h 82"/>
                  <a:gd name="T12" fmla="*/ 2 w 100"/>
                  <a:gd name="T13" fmla="*/ 2 h 82"/>
                  <a:gd name="T14" fmla="*/ 1 w 100"/>
                  <a:gd name="T15" fmla="*/ 2 h 82"/>
                  <a:gd name="T16" fmla="*/ 1 w 100"/>
                  <a:gd name="T17" fmla="*/ 3 h 82"/>
                  <a:gd name="T18" fmla="*/ 1 w 100"/>
                  <a:gd name="T19" fmla="*/ 4 h 82"/>
                  <a:gd name="T20" fmla="*/ 0 w 100"/>
                  <a:gd name="T21" fmla="*/ 4 h 82"/>
                  <a:gd name="T22" fmla="*/ 0 w 100"/>
                  <a:gd name="T23" fmla="*/ 5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0" h="82">
                    <a:moveTo>
                      <a:pt x="100" y="0"/>
                    </a:moveTo>
                    <a:lnTo>
                      <a:pt x="91" y="0"/>
                    </a:lnTo>
                    <a:lnTo>
                      <a:pt x="80" y="3"/>
                    </a:lnTo>
                    <a:lnTo>
                      <a:pt x="70" y="6"/>
                    </a:lnTo>
                    <a:lnTo>
                      <a:pt x="60" y="11"/>
                    </a:lnTo>
                    <a:lnTo>
                      <a:pt x="50" y="19"/>
                    </a:lnTo>
                    <a:lnTo>
                      <a:pt x="41" y="26"/>
                    </a:lnTo>
                    <a:lnTo>
                      <a:pt x="31" y="36"/>
                    </a:lnTo>
                    <a:lnTo>
                      <a:pt x="23" y="46"/>
                    </a:lnTo>
                    <a:lnTo>
                      <a:pt x="14" y="58"/>
                    </a:lnTo>
                    <a:lnTo>
                      <a:pt x="7" y="70"/>
                    </a:lnTo>
                    <a:lnTo>
                      <a:pt x="0" y="82"/>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55" name="Freeform 337"/>
              <p:cNvSpPr>
                <a:spLocks/>
              </p:cNvSpPr>
              <p:nvPr/>
            </p:nvSpPr>
            <p:spPr bwMode="auto">
              <a:xfrm>
                <a:off x="1674" y="629"/>
                <a:ext cx="19" cy="63"/>
              </a:xfrm>
              <a:custGeom>
                <a:avLst/>
                <a:gdLst>
                  <a:gd name="T0" fmla="*/ 1 w 53"/>
                  <a:gd name="T1" fmla="*/ 9 h 168"/>
                  <a:gd name="T2" fmla="*/ 1 w 53"/>
                  <a:gd name="T3" fmla="*/ 8 h 168"/>
                  <a:gd name="T4" fmla="*/ 2 w 53"/>
                  <a:gd name="T5" fmla="*/ 8 h 168"/>
                  <a:gd name="T6" fmla="*/ 2 w 53"/>
                  <a:gd name="T7" fmla="*/ 7 h 168"/>
                  <a:gd name="T8" fmla="*/ 2 w 53"/>
                  <a:gd name="T9" fmla="*/ 6 h 168"/>
                  <a:gd name="T10" fmla="*/ 2 w 53"/>
                  <a:gd name="T11" fmla="*/ 6 h 168"/>
                  <a:gd name="T12" fmla="*/ 3 w 53"/>
                  <a:gd name="T13" fmla="*/ 5 h 168"/>
                  <a:gd name="T14" fmla="*/ 3 w 53"/>
                  <a:gd name="T15" fmla="*/ 4 h 168"/>
                  <a:gd name="T16" fmla="*/ 3 w 53"/>
                  <a:gd name="T17" fmla="*/ 3 h 168"/>
                  <a:gd name="T18" fmla="*/ 3 w 53"/>
                  <a:gd name="T19" fmla="*/ 3 h 168"/>
                  <a:gd name="T20" fmla="*/ 2 w 53"/>
                  <a:gd name="T21" fmla="*/ 2 h 168"/>
                  <a:gd name="T22" fmla="*/ 2 w 53"/>
                  <a:gd name="T23" fmla="*/ 2 h 168"/>
                  <a:gd name="T24" fmla="*/ 2 w 53"/>
                  <a:gd name="T25" fmla="*/ 2 h 168"/>
                  <a:gd name="T26" fmla="*/ 2 w 53"/>
                  <a:gd name="T27" fmla="*/ 1 h 168"/>
                  <a:gd name="T28" fmla="*/ 1 w 53"/>
                  <a:gd name="T29" fmla="*/ 1 h 168"/>
                  <a:gd name="T30" fmla="*/ 1 w 53"/>
                  <a:gd name="T31" fmla="*/ 0 h 168"/>
                  <a:gd name="T32" fmla="*/ 1 w 53"/>
                  <a:gd name="T33" fmla="*/ 0 h 168"/>
                  <a:gd name="T34" fmla="*/ 0 w 53"/>
                  <a:gd name="T35" fmla="*/ 0 h 168"/>
                  <a:gd name="T36" fmla="*/ 0 w 53"/>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 h="168">
                    <a:moveTo>
                      <a:pt x="20" y="168"/>
                    </a:moveTo>
                    <a:lnTo>
                      <a:pt x="28" y="156"/>
                    </a:lnTo>
                    <a:lnTo>
                      <a:pt x="35" y="145"/>
                    </a:lnTo>
                    <a:lnTo>
                      <a:pt x="40" y="132"/>
                    </a:lnTo>
                    <a:lnTo>
                      <a:pt x="46" y="119"/>
                    </a:lnTo>
                    <a:lnTo>
                      <a:pt x="49" y="106"/>
                    </a:lnTo>
                    <a:lnTo>
                      <a:pt x="52" y="93"/>
                    </a:lnTo>
                    <a:lnTo>
                      <a:pt x="53" y="80"/>
                    </a:lnTo>
                    <a:lnTo>
                      <a:pt x="53" y="67"/>
                    </a:lnTo>
                    <a:lnTo>
                      <a:pt x="53" y="56"/>
                    </a:lnTo>
                    <a:lnTo>
                      <a:pt x="51" y="45"/>
                    </a:lnTo>
                    <a:lnTo>
                      <a:pt x="48" y="35"/>
                    </a:lnTo>
                    <a:lnTo>
                      <a:pt x="44" y="26"/>
                    </a:lnTo>
                    <a:lnTo>
                      <a:pt x="38" y="18"/>
                    </a:lnTo>
                    <a:lnTo>
                      <a:pt x="32" y="11"/>
                    </a:lnTo>
                    <a:lnTo>
                      <a:pt x="25" y="6"/>
                    </a:lnTo>
                    <a:lnTo>
                      <a:pt x="17" y="3"/>
                    </a:lnTo>
                    <a:lnTo>
                      <a:pt x="9"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56" name="Freeform 338"/>
              <p:cNvSpPr>
                <a:spLocks/>
              </p:cNvSpPr>
              <p:nvPr/>
            </p:nvSpPr>
            <p:spPr bwMode="auto">
              <a:xfrm>
                <a:off x="1595" y="692"/>
                <a:ext cx="87" cy="124"/>
              </a:xfrm>
              <a:custGeom>
                <a:avLst/>
                <a:gdLst>
                  <a:gd name="T0" fmla="*/ 12 w 231"/>
                  <a:gd name="T1" fmla="*/ 0 h 330"/>
                  <a:gd name="T2" fmla="*/ 0 w 231"/>
                  <a:gd name="T3" fmla="*/ 18 h 330"/>
                  <a:gd name="T4" fmla="*/ 8 w 231"/>
                  <a:gd name="T5" fmla="*/ 18 h 330"/>
                  <a:gd name="T6" fmla="*/ 0 60000 65536"/>
                  <a:gd name="T7" fmla="*/ 0 60000 65536"/>
                  <a:gd name="T8" fmla="*/ 0 60000 65536"/>
                </a:gdLst>
                <a:ahLst/>
                <a:cxnLst>
                  <a:cxn ang="T6">
                    <a:pos x="T0" y="T1"/>
                  </a:cxn>
                  <a:cxn ang="T7">
                    <a:pos x="T2" y="T3"/>
                  </a:cxn>
                  <a:cxn ang="T8">
                    <a:pos x="T4" y="T5"/>
                  </a:cxn>
                </a:cxnLst>
                <a:rect l="0" t="0" r="r" b="b"/>
                <a:pathLst>
                  <a:path w="231" h="330">
                    <a:moveTo>
                      <a:pt x="231" y="0"/>
                    </a:moveTo>
                    <a:lnTo>
                      <a:pt x="0" y="330"/>
                    </a:lnTo>
                    <a:lnTo>
                      <a:pt x="155" y="3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57" name="Line 339"/>
              <p:cNvSpPr>
                <a:spLocks noChangeShapeType="1"/>
              </p:cNvSpPr>
              <p:nvPr/>
            </p:nvSpPr>
            <p:spPr bwMode="auto">
              <a:xfrm flipV="1">
                <a:off x="1735" y="629"/>
                <a:ext cx="18" cy="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8033" name="Group 340"/>
            <p:cNvGrpSpPr>
              <a:grpSpLocks/>
            </p:cNvGrpSpPr>
            <p:nvPr/>
          </p:nvGrpSpPr>
          <p:grpSpPr bwMode="auto">
            <a:xfrm>
              <a:off x="4572" y="771"/>
              <a:ext cx="98" cy="174"/>
              <a:chOff x="1774" y="769"/>
              <a:chExt cx="98" cy="174"/>
            </a:xfrm>
          </p:grpSpPr>
          <p:sp>
            <p:nvSpPr>
              <p:cNvPr id="128051" name="Line 341"/>
              <p:cNvSpPr>
                <a:spLocks noChangeShapeType="1"/>
              </p:cNvSpPr>
              <p:nvPr/>
            </p:nvSpPr>
            <p:spPr bwMode="auto">
              <a:xfrm flipH="1" flipV="1">
                <a:off x="1795" y="769"/>
                <a:ext cx="77" cy="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52" name="Line 342"/>
              <p:cNvSpPr>
                <a:spLocks noChangeShapeType="1"/>
              </p:cNvSpPr>
              <p:nvPr/>
            </p:nvSpPr>
            <p:spPr bwMode="auto">
              <a:xfrm flipV="1">
                <a:off x="1774" y="866"/>
                <a:ext cx="98" cy="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128034" name="Group 343"/>
            <p:cNvGrpSpPr>
              <a:grpSpLocks/>
            </p:cNvGrpSpPr>
            <p:nvPr/>
          </p:nvGrpSpPr>
          <p:grpSpPr bwMode="auto">
            <a:xfrm>
              <a:off x="4311" y="2356"/>
              <a:ext cx="820" cy="187"/>
              <a:chOff x="1513" y="2354"/>
              <a:chExt cx="820" cy="187"/>
            </a:xfrm>
          </p:grpSpPr>
          <p:sp>
            <p:nvSpPr>
              <p:cNvPr id="128047" name="Line 344"/>
              <p:cNvSpPr>
                <a:spLocks noChangeShapeType="1"/>
              </p:cNvSpPr>
              <p:nvPr/>
            </p:nvSpPr>
            <p:spPr bwMode="auto">
              <a:xfrm flipH="1">
                <a:off x="1698" y="2449"/>
                <a:ext cx="6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48" name="Freeform 345"/>
              <p:cNvSpPr>
                <a:spLocks/>
              </p:cNvSpPr>
              <p:nvPr/>
            </p:nvSpPr>
            <p:spPr bwMode="auto">
              <a:xfrm>
                <a:off x="1555" y="2354"/>
                <a:ext cx="37" cy="31"/>
              </a:xfrm>
              <a:custGeom>
                <a:avLst/>
                <a:gdLst>
                  <a:gd name="T0" fmla="*/ 5 w 100"/>
                  <a:gd name="T1" fmla="*/ 0 h 83"/>
                  <a:gd name="T2" fmla="*/ 4 w 100"/>
                  <a:gd name="T3" fmla="*/ 0 h 83"/>
                  <a:gd name="T4" fmla="*/ 4 w 100"/>
                  <a:gd name="T5" fmla="*/ 0 h 83"/>
                  <a:gd name="T6" fmla="*/ 4 w 100"/>
                  <a:gd name="T7" fmla="*/ 0 h 83"/>
                  <a:gd name="T8" fmla="*/ 3 w 100"/>
                  <a:gd name="T9" fmla="*/ 0 h 83"/>
                  <a:gd name="T10" fmla="*/ 3 w 100"/>
                  <a:gd name="T11" fmla="*/ 1 h 83"/>
                  <a:gd name="T12" fmla="*/ 2 w 100"/>
                  <a:gd name="T13" fmla="*/ 1 h 83"/>
                  <a:gd name="T14" fmla="*/ 1 w 100"/>
                  <a:gd name="T15" fmla="*/ 2 h 83"/>
                  <a:gd name="T16" fmla="*/ 1 w 100"/>
                  <a:gd name="T17" fmla="*/ 2 h 83"/>
                  <a:gd name="T18" fmla="*/ 1 w 100"/>
                  <a:gd name="T19" fmla="*/ 3 h 83"/>
                  <a:gd name="T20" fmla="*/ 0 w 100"/>
                  <a:gd name="T21" fmla="*/ 4 h 83"/>
                  <a:gd name="T22" fmla="*/ 0 w 100"/>
                  <a:gd name="T23" fmla="*/ 4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0" h="83">
                    <a:moveTo>
                      <a:pt x="100" y="0"/>
                    </a:moveTo>
                    <a:lnTo>
                      <a:pt x="90" y="0"/>
                    </a:lnTo>
                    <a:lnTo>
                      <a:pt x="80" y="3"/>
                    </a:lnTo>
                    <a:lnTo>
                      <a:pt x="70" y="6"/>
                    </a:lnTo>
                    <a:lnTo>
                      <a:pt x="60" y="11"/>
                    </a:lnTo>
                    <a:lnTo>
                      <a:pt x="50" y="19"/>
                    </a:lnTo>
                    <a:lnTo>
                      <a:pt x="41" y="26"/>
                    </a:lnTo>
                    <a:lnTo>
                      <a:pt x="31" y="36"/>
                    </a:lnTo>
                    <a:lnTo>
                      <a:pt x="23" y="46"/>
                    </a:lnTo>
                    <a:lnTo>
                      <a:pt x="14" y="58"/>
                    </a:lnTo>
                    <a:lnTo>
                      <a:pt x="7" y="70"/>
                    </a:lnTo>
                    <a:lnTo>
                      <a:pt x="0" y="83"/>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49" name="Freeform 346"/>
              <p:cNvSpPr>
                <a:spLocks/>
              </p:cNvSpPr>
              <p:nvPr/>
            </p:nvSpPr>
            <p:spPr bwMode="auto">
              <a:xfrm>
                <a:off x="1592" y="2354"/>
                <a:ext cx="21" cy="63"/>
              </a:xfrm>
              <a:custGeom>
                <a:avLst/>
                <a:gdLst>
                  <a:gd name="T0" fmla="*/ 1 w 53"/>
                  <a:gd name="T1" fmla="*/ 9 h 168"/>
                  <a:gd name="T2" fmla="*/ 2 w 53"/>
                  <a:gd name="T3" fmla="*/ 8 h 168"/>
                  <a:gd name="T4" fmla="*/ 2 w 53"/>
                  <a:gd name="T5" fmla="*/ 8 h 168"/>
                  <a:gd name="T6" fmla="*/ 2 w 53"/>
                  <a:gd name="T7" fmla="*/ 7 h 168"/>
                  <a:gd name="T8" fmla="*/ 3 w 53"/>
                  <a:gd name="T9" fmla="*/ 6 h 168"/>
                  <a:gd name="T10" fmla="*/ 3 w 53"/>
                  <a:gd name="T11" fmla="*/ 6 h 168"/>
                  <a:gd name="T12" fmla="*/ 3 w 53"/>
                  <a:gd name="T13" fmla="*/ 5 h 168"/>
                  <a:gd name="T14" fmla="*/ 3 w 53"/>
                  <a:gd name="T15" fmla="*/ 4 h 168"/>
                  <a:gd name="T16" fmla="*/ 3 w 53"/>
                  <a:gd name="T17" fmla="*/ 4 h 168"/>
                  <a:gd name="T18" fmla="*/ 3 w 53"/>
                  <a:gd name="T19" fmla="*/ 3 h 168"/>
                  <a:gd name="T20" fmla="*/ 3 w 53"/>
                  <a:gd name="T21" fmla="*/ 2 h 168"/>
                  <a:gd name="T22" fmla="*/ 3 w 53"/>
                  <a:gd name="T23" fmla="*/ 2 h 168"/>
                  <a:gd name="T24" fmla="*/ 3 w 53"/>
                  <a:gd name="T25" fmla="*/ 2 h 168"/>
                  <a:gd name="T26" fmla="*/ 2 w 53"/>
                  <a:gd name="T27" fmla="*/ 1 h 168"/>
                  <a:gd name="T28" fmla="*/ 2 w 53"/>
                  <a:gd name="T29" fmla="*/ 1 h 168"/>
                  <a:gd name="T30" fmla="*/ 2 w 53"/>
                  <a:gd name="T31" fmla="*/ 0 h 168"/>
                  <a:gd name="T32" fmla="*/ 1 w 53"/>
                  <a:gd name="T33" fmla="*/ 0 h 168"/>
                  <a:gd name="T34" fmla="*/ 0 w 53"/>
                  <a:gd name="T35" fmla="*/ 0 h 168"/>
                  <a:gd name="T36" fmla="*/ 0 w 53"/>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 h="168">
                    <a:moveTo>
                      <a:pt x="20" y="168"/>
                    </a:moveTo>
                    <a:lnTo>
                      <a:pt x="28" y="157"/>
                    </a:lnTo>
                    <a:lnTo>
                      <a:pt x="35" y="145"/>
                    </a:lnTo>
                    <a:lnTo>
                      <a:pt x="40" y="132"/>
                    </a:lnTo>
                    <a:lnTo>
                      <a:pt x="45" y="120"/>
                    </a:lnTo>
                    <a:lnTo>
                      <a:pt x="49" y="106"/>
                    </a:lnTo>
                    <a:lnTo>
                      <a:pt x="51" y="93"/>
                    </a:lnTo>
                    <a:lnTo>
                      <a:pt x="53" y="80"/>
                    </a:lnTo>
                    <a:lnTo>
                      <a:pt x="53" y="68"/>
                    </a:lnTo>
                    <a:lnTo>
                      <a:pt x="52" y="56"/>
                    </a:lnTo>
                    <a:lnTo>
                      <a:pt x="51" y="45"/>
                    </a:lnTo>
                    <a:lnTo>
                      <a:pt x="48" y="35"/>
                    </a:lnTo>
                    <a:lnTo>
                      <a:pt x="43" y="26"/>
                    </a:lnTo>
                    <a:lnTo>
                      <a:pt x="38" y="18"/>
                    </a:lnTo>
                    <a:lnTo>
                      <a:pt x="32" y="11"/>
                    </a:lnTo>
                    <a:lnTo>
                      <a:pt x="24" y="6"/>
                    </a:lnTo>
                    <a:lnTo>
                      <a:pt x="17" y="3"/>
                    </a:lnTo>
                    <a:lnTo>
                      <a:pt x="8" y="0"/>
                    </a:lnTo>
                    <a:lnTo>
                      <a:pt x="0" y="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50" name="Freeform 347"/>
              <p:cNvSpPr>
                <a:spLocks/>
              </p:cNvSpPr>
              <p:nvPr/>
            </p:nvSpPr>
            <p:spPr bwMode="auto">
              <a:xfrm>
                <a:off x="1513" y="2417"/>
                <a:ext cx="87" cy="124"/>
              </a:xfrm>
              <a:custGeom>
                <a:avLst/>
                <a:gdLst>
                  <a:gd name="T0" fmla="*/ 12 w 231"/>
                  <a:gd name="T1" fmla="*/ 0 h 330"/>
                  <a:gd name="T2" fmla="*/ 0 w 231"/>
                  <a:gd name="T3" fmla="*/ 18 h 330"/>
                  <a:gd name="T4" fmla="*/ 8 w 231"/>
                  <a:gd name="T5" fmla="*/ 18 h 330"/>
                  <a:gd name="T6" fmla="*/ 0 60000 65536"/>
                  <a:gd name="T7" fmla="*/ 0 60000 65536"/>
                  <a:gd name="T8" fmla="*/ 0 60000 65536"/>
                </a:gdLst>
                <a:ahLst/>
                <a:cxnLst>
                  <a:cxn ang="T6">
                    <a:pos x="T0" y="T1"/>
                  </a:cxn>
                  <a:cxn ang="T7">
                    <a:pos x="T2" y="T3"/>
                  </a:cxn>
                  <a:cxn ang="T8">
                    <a:pos x="T4" y="T5"/>
                  </a:cxn>
                </a:cxnLst>
                <a:rect l="0" t="0" r="r" b="b"/>
                <a:pathLst>
                  <a:path w="231" h="330">
                    <a:moveTo>
                      <a:pt x="231" y="0"/>
                    </a:moveTo>
                    <a:lnTo>
                      <a:pt x="0" y="330"/>
                    </a:lnTo>
                    <a:lnTo>
                      <a:pt x="155" y="33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sp>
          <p:nvSpPr>
            <p:cNvPr id="128035" name="Line 348"/>
            <p:cNvSpPr>
              <a:spLocks noChangeShapeType="1"/>
            </p:cNvSpPr>
            <p:nvPr/>
          </p:nvSpPr>
          <p:spPr bwMode="auto">
            <a:xfrm>
              <a:off x="4496" y="847"/>
              <a:ext cx="0" cy="160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8036" name="Group 349"/>
            <p:cNvGrpSpPr>
              <a:grpSpLocks/>
            </p:cNvGrpSpPr>
            <p:nvPr/>
          </p:nvGrpSpPr>
          <p:grpSpPr bwMode="auto">
            <a:xfrm>
              <a:off x="3441" y="1456"/>
              <a:ext cx="1690" cy="188"/>
              <a:chOff x="643" y="1454"/>
              <a:chExt cx="1690" cy="188"/>
            </a:xfrm>
          </p:grpSpPr>
          <p:sp>
            <p:nvSpPr>
              <p:cNvPr id="128044" name="Line 350"/>
              <p:cNvSpPr>
                <a:spLocks noChangeShapeType="1"/>
              </p:cNvSpPr>
              <p:nvPr/>
            </p:nvSpPr>
            <p:spPr bwMode="auto">
              <a:xfrm flipH="1">
                <a:off x="717" y="1636"/>
                <a:ext cx="161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45" name="Freeform 351"/>
              <p:cNvSpPr>
                <a:spLocks/>
              </p:cNvSpPr>
              <p:nvPr/>
            </p:nvSpPr>
            <p:spPr bwMode="auto">
              <a:xfrm>
                <a:off x="643" y="1454"/>
                <a:ext cx="50" cy="188"/>
              </a:xfrm>
              <a:custGeom>
                <a:avLst/>
                <a:gdLst>
                  <a:gd name="T0" fmla="*/ 0 w 134"/>
                  <a:gd name="T1" fmla="*/ 27 h 498"/>
                  <a:gd name="T2" fmla="*/ 7 w 134"/>
                  <a:gd name="T3" fmla="*/ 0 h 498"/>
                  <a:gd name="T4" fmla="*/ 1 w 134"/>
                  <a:gd name="T5" fmla="*/ 6 h 498"/>
                  <a:gd name="T6" fmla="*/ 0 60000 65536"/>
                  <a:gd name="T7" fmla="*/ 0 60000 65536"/>
                  <a:gd name="T8" fmla="*/ 0 60000 65536"/>
                </a:gdLst>
                <a:ahLst/>
                <a:cxnLst>
                  <a:cxn ang="T6">
                    <a:pos x="T0" y="T1"/>
                  </a:cxn>
                  <a:cxn ang="T7">
                    <a:pos x="T2" y="T3"/>
                  </a:cxn>
                  <a:cxn ang="T8">
                    <a:pos x="T4" y="T5"/>
                  </a:cxn>
                </a:cxnLst>
                <a:rect l="0" t="0" r="r" b="b"/>
                <a:pathLst>
                  <a:path w="134" h="498">
                    <a:moveTo>
                      <a:pt x="0" y="498"/>
                    </a:moveTo>
                    <a:lnTo>
                      <a:pt x="134" y="0"/>
                    </a:lnTo>
                    <a:lnTo>
                      <a:pt x="27" y="110"/>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28046" name="Line 352"/>
              <p:cNvSpPr>
                <a:spLocks noChangeShapeType="1"/>
              </p:cNvSpPr>
              <p:nvPr/>
            </p:nvSpPr>
            <p:spPr bwMode="auto">
              <a:xfrm flipV="1">
                <a:off x="725" y="1454"/>
                <a:ext cx="18"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28037" name="Line 353"/>
            <p:cNvSpPr>
              <a:spLocks noChangeShapeType="1"/>
            </p:cNvSpPr>
            <p:nvPr/>
          </p:nvSpPr>
          <p:spPr bwMode="auto">
            <a:xfrm>
              <a:off x="3515" y="1638"/>
              <a:ext cx="0" cy="261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128038" name="Group 354"/>
            <p:cNvGrpSpPr>
              <a:grpSpLocks/>
            </p:cNvGrpSpPr>
            <p:nvPr/>
          </p:nvGrpSpPr>
          <p:grpSpPr bwMode="auto">
            <a:xfrm>
              <a:off x="3386" y="2451"/>
              <a:ext cx="1745" cy="1798"/>
              <a:chOff x="588" y="2449"/>
              <a:chExt cx="1745" cy="1798"/>
            </a:xfrm>
          </p:grpSpPr>
          <p:sp>
            <p:nvSpPr>
              <p:cNvPr id="128042" name="Line 355"/>
              <p:cNvSpPr>
                <a:spLocks noChangeShapeType="1"/>
              </p:cNvSpPr>
              <p:nvPr/>
            </p:nvSpPr>
            <p:spPr bwMode="auto">
              <a:xfrm flipH="1">
                <a:off x="717" y="2449"/>
                <a:ext cx="1616" cy="179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43" name="Freeform 356"/>
              <p:cNvSpPr>
                <a:spLocks/>
              </p:cNvSpPr>
              <p:nvPr/>
            </p:nvSpPr>
            <p:spPr bwMode="auto">
              <a:xfrm>
                <a:off x="588" y="4010"/>
                <a:ext cx="50" cy="187"/>
              </a:xfrm>
              <a:custGeom>
                <a:avLst/>
                <a:gdLst>
                  <a:gd name="T0" fmla="*/ 0 w 134"/>
                  <a:gd name="T1" fmla="*/ 26 h 498"/>
                  <a:gd name="T2" fmla="*/ 7 w 134"/>
                  <a:gd name="T3" fmla="*/ 0 h 498"/>
                  <a:gd name="T4" fmla="*/ 1 w 134"/>
                  <a:gd name="T5" fmla="*/ 6 h 498"/>
                  <a:gd name="T6" fmla="*/ 0 60000 65536"/>
                  <a:gd name="T7" fmla="*/ 0 60000 65536"/>
                  <a:gd name="T8" fmla="*/ 0 60000 65536"/>
                </a:gdLst>
                <a:ahLst/>
                <a:cxnLst>
                  <a:cxn ang="T6">
                    <a:pos x="T0" y="T1"/>
                  </a:cxn>
                  <a:cxn ang="T7">
                    <a:pos x="T2" y="T3"/>
                  </a:cxn>
                  <a:cxn ang="T8">
                    <a:pos x="T4" y="T5"/>
                  </a:cxn>
                </a:cxnLst>
                <a:rect l="0" t="0" r="r" b="b"/>
                <a:pathLst>
                  <a:path w="134" h="498">
                    <a:moveTo>
                      <a:pt x="0" y="498"/>
                    </a:moveTo>
                    <a:lnTo>
                      <a:pt x="134" y="0"/>
                    </a:lnTo>
                    <a:lnTo>
                      <a:pt x="27" y="111"/>
                    </a:lnTo>
                  </a:path>
                </a:pathLst>
              </a:custGeom>
              <a:noFill/>
              <a:ln w="19050"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28039" name="Group 357"/>
            <p:cNvGrpSpPr>
              <a:grpSpLocks/>
            </p:cNvGrpSpPr>
            <p:nvPr/>
          </p:nvGrpSpPr>
          <p:grpSpPr bwMode="auto">
            <a:xfrm>
              <a:off x="4477" y="3178"/>
              <a:ext cx="93" cy="177"/>
              <a:chOff x="1679" y="3176"/>
              <a:chExt cx="93" cy="177"/>
            </a:xfrm>
          </p:grpSpPr>
          <p:sp>
            <p:nvSpPr>
              <p:cNvPr id="128040" name="Line 358"/>
              <p:cNvSpPr>
                <a:spLocks noChangeShapeType="1"/>
              </p:cNvSpPr>
              <p:nvPr/>
            </p:nvSpPr>
            <p:spPr bwMode="auto">
              <a:xfrm flipH="1">
                <a:off x="1690" y="3258"/>
                <a:ext cx="82" cy="9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41" name="Line 359"/>
              <p:cNvSpPr>
                <a:spLocks noChangeShapeType="1"/>
              </p:cNvSpPr>
              <p:nvPr/>
            </p:nvSpPr>
            <p:spPr bwMode="auto">
              <a:xfrm>
                <a:off x="1679" y="3176"/>
                <a:ext cx="93" cy="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grpSp>
      <p:sp>
        <p:nvSpPr>
          <p:cNvPr id="409960" name="Line 360"/>
          <p:cNvSpPr>
            <a:spLocks noChangeShapeType="1"/>
          </p:cNvSpPr>
          <p:nvPr/>
        </p:nvSpPr>
        <p:spPr bwMode="auto">
          <a:xfrm flipH="1">
            <a:off x="5580063" y="3890963"/>
            <a:ext cx="1557337" cy="28543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9962" name="Line 362"/>
          <p:cNvSpPr>
            <a:spLocks noChangeShapeType="1"/>
          </p:cNvSpPr>
          <p:nvPr/>
        </p:nvSpPr>
        <p:spPr bwMode="auto">
          <a:xfrm flipH="1">
            <a:off x="6605588" y="3890963"/>
            <a:ext cx="1539875" cy="969962"/>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9967" name="Line 367"/>
          <p:cNvSpPr>
            <a:spLocks noChangeShapeType="1"/>
          </p:cNvSpPr>
          <p:nvPr/>
        </p:nvSpPr>
        <p:spPr bwMode="auto">
          <a:xfrm flipV="1">
            <a:off x="6605588" y="1771650"/>
            <a:ext cx="0" cy="30892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409969" name="Line 369"/>
          <p:cNvSpPr>
            <a:spLocks noChangeShapeType="1"/>
          </p:cNvSpPr>
          <p:nvPr/>
        </p:nvSpPr>
        <p:spPr bwMode="auto">
          <a:xfrm flipH="1" flipV="1">
            <a:off x="6605588" y="1771650"/>
            <a:ext cx="1539875" cy="828675"/>
          </a:xfrm>
          <a:prstGeom prst="line">
            <a:avLst/>
          </a:prstGeom>
          <a:noFill/>
          <a:ln w="38100">
            <a:solidFill>
              <a:srgbClr val="FF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nvGrpSpPr>
          <p:cNvPr id="409980" name="Group 380"/>
          <p:cNvGrpSpPr>
            <a:grpSpLocks/>
          </p:cNvGrpSpPr>
          <p:nvPr/>
        </p:nvGrpSpPr>
        <p:grpSpPr bwMode="auto">
          <a:xfrm>
            <a:off x="6421438" y="1416050"/>
            <a:ext cx="250825" cy="441325"/>
            <a:chOff x="4045" y="892"/>
            <a:chExt cx="158" cy="278"/>
          </a:xfrm>
        </p:grpSpPr>
        <p:grpSp>
          <p:nvGrpSpPr>
            <p:cNvPr id="128025" name="Group 370"/>
            <p:cNvGrpSpPr>
              <a:grpSpLocks/>
            </p:cNvGrpSpPr>
            <p:nvPr/>
          </p:nvGrpSpPr>
          <p:grpSpPr bwMode="auto">
            <a:xfrm>
              <a:off x="4045" y="892"/>
              <a:ext cx="149" cy="192"/>
              <a:chOff x="2816" y="838"/>
              <a:chExt cx="149" cy="192"/>
            </a:xfrm>
          </p:grpSpPr>
          <p:sp>
            <p:nvSpPr>
              <p:cNvPr id="128027" name="Line 371"/>
              <p:cNvSpPr>
                <a:spLocks noChangeShapeType="1"/>
              </p:cNvSpPr>
              <p:nvPr/>
            </p:nvSpPr>
            <p:spPr bwMode="auto">
              <a:xfrm flipV="1">
                <a:off x="2816" y="838"/>
                <a:ext cx="50" cy="1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28" name="Line 372"/>
              <p:cNvSpPr>
                <a:spLocks noChangeShapeType="1"/>
              </p:cNvSpPr>
              <p:nvPr/>
            </p:nvSpPr>
            <p:spPr bwMode="auto">
              <a:xfrm flipH="1">
                <a:off x="2832" y="923"/>
                <a:ext cx="72"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29" name="Line 373"/>
              <p:cNvSpPr>
                <a:spLocks noChangeShapeType="1"/>
              </p:cNvSpPr>
              <p:nvPr/>
            </p:nvSpPr>
            <p:spPr bwMode="auto">
              <a:xfrm>
                <a:off x="2866" y="945"/>
                <a:ext cx="8"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30" name="Line 374"/>
              <p:cNvSpPr>
                <a:spLocks noChangeShapeType="1"/>
              </p:cNvSpPr>
              <p:nvPr/>
            </p:nvSpPr>
            <p:spPr bwMode="auto">
              <a:xfrm flipH="1">
                <a:off x="2946" y="838"/>
                <a:ext cx="19"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28026" name="Freeform 377"/>
            <p:cNvSpPr>
              <a:spLocks/>
            </p:cNvSpPr>
            <p:nvPr/>
          </p:nvSpPr>
          <p:spPr bwMode="auto">
            <a:xfrm>
              <a:off x="4122" y="1085"/>
              <a:ext cx="81" cy="85"/>
            </a:xfrm>
            <a:custGeom>
              <a:avLst/>
              <a:gdLst>
                <a:gd name="T0" fmla="*/ 11 w 221"/>
                <a:gd name="T1" fmla="*/ 7 h 221"/>
                <a:gd name="T2" fmla="*/ 11 w 221"/>
                <a:gd name="T3" fmla="*/ 5 h 221"/>
                <a:gd name="T4" fmla="*/ 11 w 221"/>
                <a:gd name="T5" fmla="*/ 5 h 221"/>
                <a:gd name="T6" fmla="*/ 10 w 221"/>
                <a:gd name="T7" fmla="*/ 4 h 221"/>
                <a:gd name="T8" fmla="*/ 10 w 221"/>
                <a:gd name="T9" fmla="*/ 3 h 221"/>
                <a:gd name="T10" fmla="*/ 10 w 221"/>
                <a:gd name="T11" fmla="*/ 2 h 221"/>
                <a:gd name="T12" fmla="*/ 9 w 221"/>
                <a:gd name="T13" fmla="*/ 2 h 221"/>
                <a:gd name="T14" fmla="*/ 8 w 221"/>
                <a:gd name="T15" fmla="*/ 1 h 221"/>
                <a:gd name="T16" fmla="*/ 8 w 221"/>
                <a:gd name="T17" fmla="*/ 1 h 221"/>
                <a:gd name="T18" fmla="*/ 7 w 221"/>
                <a:gd name="T19" fmla="*/ 0 h 221"/>
                <a:gd name="T20" fmla="*/ 6 w 221"/>
                <a:gd name="T21" fmla="*/ 0 h 221"/>
                <a:gd name="T22" fmla="*/ 5 w 221"/>
                <a:gd name="T23" fmla="*/ 0 h 221"/>
                <a:gd name="T24" fmla="*/ 4 w 221"/>
                <a:gd name="T25" fmla="*/ 0 h 221"/>
                <a:gd name="T26" fmla="*/ 4 w 221"/>
                <a:gd name="T27" fmla="*/ 0 h 221"/>
                <a:gd name="T28" fmla="*/ 3 w 221"/>
                <a:gd name="T29" fmla="*/ 1 h 221"/>
                <a:gd name="T30" fmla="*/ 3 w 221"/>
                <a:gd name="T31" fmla="*/ 1 h 221"/>
                <a:gd name="T32" fmla="*/ 2 w 221"/>
                <a:gd name="T33" fmla="*/ 2 h 221"/>
                <a:gd name="T34" fmla="*/ 1 w 221"/>
                <a:gd name="T35" fmla="*/ 2 h 221"/>
                <a:gd name="T36" fmla="*/ 1 w 221"/>
                <a:gd name="T37" fmla="*/ 3 h 221"/>
                <a:gd name="T38" fmla="*/ 0 w 221"/>
                <a:gd name="T39" fmla="*/ 4 h 221"/>
                <a:gd name="T40" fmla="*/ 0 w 221"/>
                <a:gd name="T41" fmla="*/ 5 h 221"/>
                <a:gd name="T42" fmla="*/ 0 w 221"/>
                <a:gd name="T43" fmla="*/ 5 h 221"/>
                <a:gd name="T44" fmla="*/ 0 w 221"/>
                <a:gd name="T45" fmla="*/ 7 h 221"/>
                <a:gd name="T46" fmla="*/ 0 w 221"/>
                <a:gd name="T47" fmla="*/ 7 h 221"/>
                <a:gd name="T48" fmla="*/ 0 w 221"/>
                <a:gd name="T49" fmla="*/ 8 h 221"/>
                <a:gd name="T50" fmla="*/ 0 w 221"/>
                <a:gd name="T51" fmla="*/ 9 h 221"/>
                <a:gd name="T52" fmla="*/ 1 w 221"/>
                <a:gd name="T53" fmla="*/ 10 h 221"/>
                <a:gd name="T54" fmla="*/ 1 w 221"/>
                <a:gd name="T55" fmla="*/ 10 h 221"/>
                <a:gd name="T56" fmla="*/ 2 w 221"/>
                <a:gd name="T57" fmla="*/ 11 h 221"/>
                <a:gd name="T58" fmla="*/ 3 w 221"/>
                <a:gd name="T59" fmla="*/ 12 h 221"/>
                <a:gd name="T60" fmla="*/ 3 w 221"/>
                <a:gd name="T61" fmla="*/ 12 h 221"/>
                <a:gd name="T62" fmla="*/ 4 w 221"/>
                <a:gd name="T63" fmla="*/ 12 h 221"/>
                <a:gd name="T64" fmla="*/ 4 w 221"/>
                <a:gd name="T65" fmla="*/ 13 h 221"/>
                <a:gd name="T66" fmla="*/ 5 w 221"/>
                <a:gd name="T67" fmla="*/ 13 h 221"/>
                <a:gd name="T68" fmla="*/ 6 w 221"/>
                <a:gd name="T69" fmla="*/ 13 h 221"/>
                <a:gd name="T70" fmla="*/ 7 w 221"/>
                <a:gd name="T71" fmla="*/ 12 h 221"/>
                <a:gd name="T72" fmla="*/ 8 w 221"/>
                <a:gd name="T73" fmla="*/ 12 h 221"/>
                <a:gd name="T74" fmla="*/ 8 w 221"/>
                <a:gd name="T75" fmla="*/ 12 h 221"/>
                <a:gd name="T76" fmla="*/ 9 w 221"/>
                <a:gd name="T77" fmla="*/ 11 h 221"/>
                <a:gd name="T78" fmla="*/ 10 w 221"/>
                <a:gd name="T79" fmla="*/ 10 h 221"/>
                <a:gd name="T80" fmla="*/ 10 w 221"/>
                <a:gd name="T81" fmla="*/ 10 h 221"/>
                <a:gd name="T82" fmla="*/ 10 w 221"/>
                <a:gd name="T83" fmla="*/ 9 h 221"/>
                <a:gd name="T84" fmla="*/ 11 w 221"/>
                <a:gd name="T85" fmla="*/ 8 h 221"/>
                <a:gd name="T86" fmla="*/ 11 w 221"/>
                <a:gd name="T87" fmla="*/ 7 h 221"/>
                <a:gd name="T88" fmla="*/ 11 w 221"/>
                <a:gd name="T89" fmla="*/ 7 h 2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1" h="221">
                  <a:moveTo>
                    <a:pt x="221" y="111"/>
                  </a:moveTo>
                  <a:lnTo>
                    <a:pt x="220" y="95"/>
                  </a:lnTo>
                  <a:lnTo>
                    <a:pt x="216" y="79"/>
                  </a:lnTo>
                  <a:lnTo>
                    <a:pt x="211" y="64"/>
                  </a:lnTo>
                  <a:lnTo>
                    <a:pt x="203" y="51"/>
                  </a:lnTo>
                  <a:lnTo>
                    <a:pt x="194" y="38"/>
                  </a:lnTo>
                  <a:lnTo>
                    <a:pt x="183" y="27"/>
                  </a:lnTo>
                  <a:lnTo>
                    <a:pt x="171" y="18"/>
                  </a:lnTo>
                  <a:lnTo>
                    <a:pt x="157" y="10"/>
                  </a:lnTo>
                  <a:lnTo>
                    <a:pt x="142" y="5"/>
                  </a:lnTo>
                  <a:lnTo>
                    <a:pt x="126" y="1"/>
                  </a:lnTo>
                  <a:lnTo>
                    <a:pt x="110" y="0"/>
                  </a:lnTo>
                  <a:lnTo>
                    <a:pt x="94" y="1"/>
                  </a:lnTo>
                  <a:lnTo>
                    <a:pt x="79" y="5"/>
                  </a:lnTo>
                  <a:lnTo>
                    <a:pt x="65" y="10"/>
                  </a:lnTo>
                  <a:lnTo>
                    <a:pt x="51" y="18"/>
                  </a:lnTo>
                  <a:lnTo>
                    <a:pt x="38" y="27"/>
                  </a:lnTo>
                  <a:lnTo>
                    <a:pt x="26" y="38"/>
                  </a:lnTo>
                  <a:lnTo>
                    <a:pt x="18" y="51"/>
                  </a:lnTo>
                  <a:lnTo>
                    <a:pt x="9" y="64"/>
                  </a:lnTo>
                  <a:lnTo>
                    <a:pt x="4" y="79"/>
                  </a:lnTo>
                  <a:lnTo>
                    <a:pt x="1" y="95"/>
                  </a:lnTo>
                  <a:lnTo>
                    <a:pt x="0" y="111"/>
                  </a:lnTo>
                  <a:lnTo>
                    <a:pt x="1" y="127"/>
                  </a:lnTo>
                  <a:lnTo>
                    <a:pt x="4" y="142"/>
                  </a:lnTo>
                  <a:lnTo>
                    <a:pt x="9" y="157"/>
                  </a:lnTo>
                  <a:lnTo>
                    <a:pt x="18" y="170"/>
                  </a:lnTo>
                  <a:lnTo>
                    <a:pt x="26" y="183"/>
                  </a:lnTo>
                  <a:lnTo>
                    <a:pt x="38" y="195"/>
                  </a:lnTo>
                  <a:lnTo>
                    <a:pt x="51" y="204"/>
                  </a:lnTo>
                  <a:lnTo>
                    <a:pt x="65" y="212"/>
                  </a:lnTo>
                  <a:lnTo>
                    <a:pt x="79" y="217"/>
                  </a:lnTo>
                  <a:lnTo>
                    <a:pt x="94" y="220"/>
                  </a:lnTo>
                  <a:lnTo>
                    <a:pt x="110" y="221"/>
                  </a:lnTo>
                  <a:lnTo>
                    <a:pt x="126" y="220"/>
                  </a:lnTo>
                  <a:lnTo>
                    <a:pt x="142" y="217"/>
                  </a:lnTo>
                  <a:lnTo>
                    <a:pt x="157" y="212"/>
                  </a:lnTo>
                  <a:lnTo>
                    <a:pt x="171" y="204"/>
                  </a:lnTo>
                  <a:lnTo>
                    <a:pt x="183" y="195"/>
                  </a:lnTo>
                  <a:lnTo>
                    <a:pt x="194" y="183"/>
                  </a:lnTo>
                  <a:lnTo>
                    <a:pt x="203" y="170"/>
                  </a:lnTo>
                  <a:lnTo>
                    <a:pt x="211" y="157"/>
                  </a:lnTo>
                  <a:lnTo>
                    <a:pt x="216" y="142"/>
                  </a:lnTo>
                  <a:lnTo>
                    <a:pt x="220" y="127"/>
                  </a:lnTo>
                  <a:lnTo>
                    <a:pt x="221" y="111"/>
                  </a:lnTo>
                  <a:close/>
                </a:path>
              </a:pathLst>
            </a:custGeom>
            <a:solidFill>
              <a:srgbClr val="FF0000"/>
            </a:solidFill>
            <a:ln w="19050" cmpd="sng">
              <a:solidFill>
                <a:srgbClr val="FF0000"/>
              </a:solidFill>
              <a:prstDash val="solid"/>
              <a:round/>
              <a:headEnd/>
              <a:tailEnd/>
            </a:ln>
          </p:spPr>
          <p:txBody>
            <a:bodyPr/>
            <a:lstStyle/>
            <a:p>
              <a:endParaRPr lang="zh-CN" altLang="en-US"/>
            </a:p>
          </p:txBody>
        </p:sp>
      </p:grpSp>
      <p:grpSp>
        <p:nvGrpSpPr>
          <p:cNvPr id="409979" name="Group 379"/>
          <p:cNvGrpSpPr>
            <a:grpSpLocks/>
          </p:cNvGrpSpPr>
          <p:nvPr/>
        </p:nvGrpSpPr>
        <p:grpSpPr bwMode="auto">
          <a:xfrm>
            <a:off x="6205538" y="4656138"/>
            <a:ext cx="466725" cy="304800"/>
            <a:chOff x="3909" y="2933"/>
            <a:chExt cx="294" cy="192"/>
          </a:xfrm>
        </p:grpSpPr>
        <p:grpSp>
          <p:nvGrpSpPr>
            <p:cNvPr id="128020" name="Group 363"/>
            <p:cNvGrpSpPr>
              <a:grpSpLocks/>
            </p:cNvGrpSpPr>
            <p:nvPr/>
          </p:nvGrpSpPr>
          <p:grpSpPr bwMode="auto">
            <a:xfrm>
              <a:off x="3909" y="2933"/>
              <a:ext cx="88" cy="192"/>
              <a:chOff x="2789" y="4128"/>
              <a:chExt cx="88" cy="192"/>
            </a:xfrm>
          </p:grpSpPr>
          <p:sp>
            <p:nvSpPr>
              <p:cNvPr id="128022" name="Line 364"/>
              <p:cNvSpPr>
                <a:spLocks noChangeShapeType="1"/>
              </p:cNvSpPr>
              <p:nvPr/>
            </p:nvSpPr>
            <p:spPr bwMode="auto">
              <a:xfrm flipV="1">
                <a:off x="2789" y="4128"/>
                <a:ext cx="51" cy="19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23" name="Line 365"/>
              <p:cNvSpPr>
                <a:spLocks noChangeShapeType="1"/>
              </p:cNvSpPr>
              <p:nvPr/>
            </p:nvSpPr>
            <p:spPr bwMode="auto">
              <a:xfrm flipH="1">
                <a:off x="2805" y="4213"/>
                <a:ext cx="72" cy="4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sp>
            <p:nvSpPr>
              <p:cNvPr id="128024" name="Line 366"/>
              <p:cNvSpPr>
                <a:spLocks noChangeShapeType="1"/>
              </p:cNvSpPr>
              <p:nvPr/>
            </p:nvSpPr>
            <p:spPr bwMode="auto">
              <a:xfrm>
                <a:off x="2840" y="4235"/>
                <a:ext cx="8" cy="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zh-CN" altLang="en-US"/>
              </a:p>
            </p:txBody>
          </p:sp>
        </p:grpSp>
        <p:sp>
          <p:nvSpPr>
            <p:cNvPr id="128021" name="Freeform 378"/>
            <p:cNvSpPr>
              <a:spLocks/>
            </p:cNvSpPr>
            <p:nvPr/>
          </p:nvSpPr>
          <p:spPr bwMode="auto">
            <a:xfrm>
              <a:off x="4122" y="3015"/>
              <a:ext cx="81" cy="85"/>
            </a:xfrm>
            <a:custGeom>
              <a:avLst/>
              <a:gdLst>
                <a:gd name="T0" fmla="*/ 11 w 221"/>
                <a:gd name="T1" fmla="*/ 7 h 221"/>
                <a:gd name="T2" fmla="*/ 11 w 221"/>
                <a:gd name="T3" fmla="*/ 5 h 221"/>
                <a:gd name="T4" fmla="*/ 11 w 221"/>
                <a:gd name="T5" fmla="*/ 5 h 221"/>
                <a:gd name="T6" fmla="*/ 10 w 221"/>
                <a:gd name="T7" fmla="*/ 4 h 221"/>
                <a:gd name="T8" fmla="*/ 10 w 221"/>
                <a:gd name="T9" fmla="*/ 3 h 221"/>
                <a:gd name="T10" fmla="*/ 10 w 221"/>
                <a:gd name="T11" fmla="*/ 2 h 221"/>
                <a:gd name="T12" fmla="*/ 9 w 221"/>
                <a:gd name="T13" fmla="*/ 2 h 221"/>
                <a:gd name="T14" fmla="*/ 8 w 221"/>
                <a:gd name="T15" fmla="*/ 1 h 221"/>
                <a:gd name="T16" fmla="*/ 8 w 221"/>
                <a:gd name="T17" fmla="*/ 1 h 221"/>
                <a:gd name="T18" fmla="*/ 7 w 221"/>
                <a:gd name="T19" fmla="*/ 0 h 221"/>
                <a:gd name="T20" fmla="*/ 6 w 221"/>
                <a:gd name="T21" fmla="*/ 0 h 221"/>
                <a:gd name="T22" fmla="*/ 5 w 221"/>
                <a:gd name="T23" fmla="*/ 0 h 221"/>
                <a:gd name="T24" fmla="*/ 4 w 221"/>
                <a:gd name="T25" fmla="*/ 0 h 221"/>
                <a:gd name="T26" fmla="*/ 4 w 221"/>
                <a:gd name="T27" fmla="*/ 0 h 221"/>
                <a:gd name="T28" fmla="*/ 3 w 221"/>
                <a:gd name="T29" fmla="*/ 1 h 221"/>
                <a:gd name="T30" fmla="*/ 3 w 221"/>
                <a:gd name="T31" fmla="*/ 1 h 221"/>
                <a:gd name="T32" fmla="*/ 2 w 221"/>
                <a:gd name="T33" fmla="*/ 2 h 221"/>
                <a:gd name="T34" fmla="*/ 1 w 221"/>
                <a:gd name="T35" fmla="*/ 2 h 221"/>
                <a:gd name="T36" fmla="*/ 1 w 221"/>
                <a:gd name="T37" fmla="*/ 3 h 221"/>
                <a:gd name="T38" fmla="*/ 0 w 221"/>
                <a:gd name="T39" fmla="*/ 4 h 221"/>
                <a:gd name="T40" fmla="*/ 0 w 221"/>
                <a:gd name="T41" fmla="*/ 5 h 221"/>
                <a:gd name="T42" fmla="*/ 0 w 221"/>
                <a:gd name="T43" fmla="*/ 5 h 221"/>
                <a:gd name="T44" fmla="*/ 0 w 221"/>
                <a:gd name="T45" fmla="*/ 7 h 221"/>
                <a:gd name="T46" fmla="*/ 0 w 221"/>
                <a:gd name="T47" fmla="*/ 7 h 221"/>
                <a:gd name="T48" fmla="*/ 0 w 221"/>
                <a:gd name="T49" fmla="*/ 8 h 221"/>
                <a:gd name="T50" fmla="*/ 0 w 221"/>
                <a:gd name="T51" fmla="*/ 9 h 221"/>
                <a:gd name="T52" fmla="*/ 1 w 221"/>
                <a:gd name="T53" fmla="*/ 10 h 221"/>
                <a:gd name="T54" fmla="*/ 1 w 221"/>
                <a:gd name="T55" fmla="*/ 10 h 221"/>
                <a:gd name="T56" fmla="*/ 2 w 221"/>
                <a:gd name="T57" fmla="*/ 11 h 221"/>
                <a:gd name="T58" fmla="*/ 3 w 221"/>
                <a:gd name="T59" fmla="*/ 12 h 221"/>
                <a:gd name="T60" fmla="*/ 3 w 221"/>
                <a:gd name="T61" fmla="*/ 12 h 221"/>
                <a:gd name="T62" fmla="*/ 4 w 221"/>
                <a:gd name="T63" fmla="*/ 12 h 221"/>
                <a:gd name="T64" fmla="*/ 4 w 221"/>
                <a:gd name="T65" fmla="*/ 13 h 221"/>
                <a:gd name="T66" fmla="*/ 5 w 221"/>
                <a:gd name="T67" fmla="*/ 13 h 221"/>
                <a:gd name="T68" fmla="*/ 6 w 221"/>
                <a:gd name="T69" fmla="*/ 13 h 221"/>
                <a:gd name="T70" fmla="*/ 7 w 221"/>
                <a:gd name="T71" fmla="*/ 12 h 221"/>
                <a:gd name="T72" fmla="*/ 8 w 221"/>
                <a:gd name="T73" fmla="*/ 12 h 221"/>
                <a:gd name="T74" fmla="*/ 8 w 221"/>
                <a:gd name="T75" fmla="*/ 12 h 221"/>
                <a:gd name="T76" fmla="*/ 9 w 221"/>
                <a:gd name="T77" fmla="*/ 11 h 221"/>
                <a:gd name="T78" fmla="*/ 10 w 221"/>
                <a:gd name="T79" fmla="*/ 10 h 221"/>
                <a:gd name="T80" fmla="*/ 10 w 221"/>
                <a:gd name="T81" fmla="*/ 10 h 221"/>
                <a:gd name="T82" fmla="*/ 10 w 221"/>
                <a:gd name="T83" fmla="*/ 9 h 221"/>
                <a:gd name="T84" fmla="*/ 11 w 221"/>
                <a:gd name="T85" fmla="*/ 8 h 221"/>
                <a:gd name="T86" fmla="*/ 11 w 221"/>
                <a:gd name="T87" fmla="*/ 7 h 221"/>
                <a:gd name="T88" fmla="*/ 11 w 221"/>
                <a:gd name="T89" fmla="*/ 7 h 2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1" h="221">
                  <a:moveTo>
                    <a:pt x="221" y="111"/>
                  </a:moveTo>
                  <a:lnTo>
                    <a:pt x="220" y="95"/>
                  </a:lnTo>
                  <a:lnTo>
                    <a:pt x="216" y="79"/>
                  </a:lnTo>
                  <a:lnTo>
                    <a:pt x="211" y="64"/>
                  </a:lnTo>
                  <a:lnTo>
                    <a:pt x="203" y="51"/>
                  </a:lnTo>
                  <a:lnTo>
                    <a:pt x="194" y="38"/>
                  </a:lnTo>
                  <a:lnTo>
                    <a:pt x="183" y="27"/>
                  </a:lnTo>
                  <a:lnTo>
                    <a:pt x="171" y="18"/>
                  </a:lnTo>
                  <a:lnTo>
                    <a:pt x="157" y="10"/>
                  </a:lnTo>
                  <a:lnTo>
                    <a:pt x="142" y="5"/>
                  </a:lnTo>
                  <a:lnTo>
                    <a:pt x="126" y="1"/>
                  </a:lnTo>
                  <a:lnTo>
                    <a:pt x="110" y="0"/>
                  </a:lnTo>
                  <a:lnTo>
                    <a:pt x="94" y="1"/>
                  </a:lnTo>
                  <a:lnTo>
                    <a:pt x="79" y="5"/>
                  </a:lnTo>
                  <a:lnTo>
                    <a:pt x="65" y="10"/>
                  </a:lnTo>
                  <a:lnTo>
                    <a:pt x="51" y="18"/>
                  </a:lnTo>
                  <a:lnTo>
                    <a:pt x="38" y="27"/>
                  </a:lnTo>
                  <a:lnTo>
                    <a:pt x="26" y="38"/>
                  </a:lnTo>
                  <a:lnTo>
                    <a:pt x="18" y="51"/>
                  </a:lnTo>
                  <a:lnTo>
                    <a:pt x="9" y="64"/>
                  </a:lnTo>
                  <a:lnTo>
                    <a:pt x="4" y="79"/>
                  </a:lnTo>
                  <a:lnTo>
                    <a:pt x="1" y="95"/>
                  </a:lnTo>
                  <a:lnTo>
                    <a:pt x="0" y="111"/>
                  </a:lnTo>
                  <a:lnTo>
                    <a:pt x="1" y="127"/>
                  </a:lnTo>
                  <a:lnTo>
                    <a:pt x="4" y="142"/>
                  </a:lnTo>
                  <a:lnTo>
                    <a:pt x="9" y="157"/>
                  </a:lnTo>
                  <a:lnTo>
                    <a:pt x="18" y="170"/>
                  </a:lnTo>
                  <a:lnTo>
                    <a:pt x="26" y="183"/>
                  </a:lnTo>
                  <a:lnTo>
                    <a:pt x="38" y="195"/>
                  </a:lnTo>
                  <a:lnTo>
                    <a:pt x="51" y="204"/>
                  </a:lnTo>
                  <a:lnTo>
                    <a:pt x="65" y="212"/>
                  </a:lnTo>
                  <a:lnTo>
                    <a:pt x="79" y="217"/>
                  </a:lnTo>
                  <a:lnTo>
                    <a:pt x="94" y="220"/>
                  </a:lnTo>
                  <a:lnTo>
                    <a:pt x="110" y="221"/>
                  </a:lnTo>
                  <a:lnTo>
                    <a:pt x="126" y="220"/>
                  </a:lnTo>
                  <a:lnTo>
                    <a:pt x="142" y="217"/>
                  </a:lnTo>
                  <a:lnTo>
                    <a:pt x="157" y="212"/>
                  </a:lnTo>
                  <a:lnTo>
                    <a:pt x="171" y="204"/>
                  </a:lnTo>
                  <a:lnTo>
                    <a:pt x="183" y="195"/>
                  </a:lnTo>
                  <a:lnTo>
                    <a:pt x="194" y="183"/>
                  </a:lnTo>
                  <a:lnTo>
                    <a:pt x="203" y="170"/>
                  </a:lnTo>
                  <a:lnTo>
                    <a:pt x="211" y="157"/>
                  </a:lnTo>
                  <a:lnTo>
                    <a:pt x="216" y="142"/>
                  </a:lnTo>
                  <a:lnTo>
                    <a:pt x="220" y="127"/>
                  </a:lnTo>
                  <a:lnTo>
                    <a:pt x="221" y="111"/>
                  </a:lnTo>
                  <a:close/>
                </a:path>
              </a:pathLst>
            </a:custGeom>
            <a:solidFill>
              <a:srgbClr val="FF0000"/>
            </a:solidFill>
            <a:ln w="19050" cmpd="sng">
              <a:solidFill>
                <a:srgbClr val="FF0000"/>
              </a:solidFill>
              <a:prstDash val="solid"/>
              <a:round/>
              <a:headEnd/>
              <a:tailEnd/>
            </a:ln>
          </p:spPr>
          <p:txBody>
            <a:bodyPr/>
            <a:lstStyle/>
            <a:p>
              <a:endParaRPr lang="zh-CN" altLang="en-US"/>
            </a:p>
          </p:txBody>
        </p:sp>
      </p:gr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409811"/>
                                        </p:tgtEl>
                                        <p:attrNameLst>
                                          <p:attrName>style.visibility</p:attrName>
                                        </p:attrNameLst>
                                      </p:cBhvr>
                                      <p:to>
                                        <p:strVal val="visible"/>
                                      </p:to>
                                    </p:set>
                                    <p:animEffect transition="in" filter="wipe(left)">
                                      <p:cBhvr>
                                        <p:cTn id="7" dur="500"/>
                                        <p:tgtEl>
                                          <p:spTgt spid="40981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nodeType="clickEffect">
                                  <p:stCondLst>
                                    <p:cond delay="0"/>
                                  </p:stCondLst>
                                  <p:childTnLst>
                                    <p:set>
                                      <p:cBhvr>
                                        <p:cTn id="11" dur="1" fill="hold">
                                          <p:stCondLst>
                                            <p:cond delay="0"/>
                                          </p:stCondLst>
                                        </p:cTn>
                                        <p:tgtEl>
                                          <p:spTgt spid="409852"/>
                                        </p:tgtEl>
                                        <p:attrNameLst>
                                          <p:attrName>style.visibility</p:attrName>
                                        </p:attrNameLst>
                                      </p:cBhvr>
                                      <p:to>
                                        <p:strVal val="visible"/>
                                      </p:to>
                                    </p:set>
                                    <p:animEffect transition="in" filter="wipe(down)">
                                      <p:cBhvr>
                                        <p:cTn id="12" dur="500"/>
                                        <p:tgtEl>
                                          <p:spTgt spid="40985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40985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409866"/>
                                        </p:tgtEl>
                                        <p:attrNameLst>
                                          <p:attrName>style.visibility</p:attrName>
                                        </p:attrNameLst>
                                      </p:cBhvr>
                                      <p:to>
                                        <p:strVal val="visible"/>
                                      </p:to>
                                    </p:set>
                                    <p:animEffect transition="in" filter="wipe(up)">
                                      <p:cBhvr>
                                        <p:cTn id="21" dur="500"/>
                                        <p:tgtEl>
                                          <p:spTgt spid="40986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2" fill="hold" nodeType="clickEffect">
                                  <p:stCondLst>
                                    <p:cond delay="0"/>
                                  </p:stCondLst>
                                  <p:childTnLst>
                                    <p:set>
                                      <p:cBhvr>
                                        <p:cTn id="25" dur="1" fill="hold">
                                          <p:stCondLst>
                                            <p:cond delay="0"/>
                                          </p:stCondLst>
                                        </p:cTn>
                                        <p:tgtEl>
                                          <p:spTgt spid="409861"/>
                                        </p:tgtEl>
                                        <p:attrNameLst>
                                          <p:attrName>style.visibility</p:attrName>
                                        </p:attrNameLst>
                                      </p:cBhvr>
                                      <p:to>
                                        <p:strVal val="visible"/>
                                      </p:to>
                                    </p:set>
                                    <p:animEffect transition="in" filter="wipe(right)">
                                      <p:cBhvr>
                                        <p:cTn id="26" dur="500"/>
                                        <p:tgtEl>
                                          <p:spTgt spid="409861"/>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2" fill="hold" nodeType="clickEffect">
                                  <p:stCondLst>
                                    <p:cond delay="0"/>
                                  </p:stCondLst>
                                  <p:childTnLst>
                                    <p:set>
                                      <p:cBhvr>
                                        <p:cTn id="30" dur="1" fill="hold">
                                          <p:stCondLst>
                                            <p:cond delay="0"/>
                                          </p:stCondLst>
                                        </p:cTn>
                                        <p:tgtEl>
                                          <p:spTgt spid="409867"/>
                                        </p:tgtEl>
                                        <p:attrNameLst>
                                          <p:attrName>style.visibility</p:attrName>
                                        </p:attrNameLst>
                                      </p:cBhvr>
                                      <p:to>
                                        <p:strVal val="visible"/>
                                      </p:to>
                                    </p:set>
                                    <p:animEffect transition="in" filter="wipe(right)">
                                      <p:cBhvr>
                                        <p:cTn id="31" dur="500"/>
                                        <p:tgtEl>
                                          <p:spTgt spid="409867"/>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1" fill="hold" grpId="0" nodeType="clickEffect">
                                  <p:stCondLst>
                                    <p:cond delay="0"/>
                                  </p:stCondLst>
                                  <p:childTnLst>
                                    <p:set>
                                      <p:cBhvr>
                                        <p:cTn id="35" dur="1" fill="hold">
                                          <p:stCondLst>
                                            <p:cond delay="0"/>
                                          </p:stCondLst>
                                        </p:cTn>
                                        <p:tgtEl>
                                          <p:spTgt spid="409871"/>
                                        </p:tgtEl>
                                        <p:attrNameLst>
                                          <p:attrName>style.visibility</p:attrName>
                                        </p:attrNameLst>
                                      </p:cBhvr>
                                      <p:to>
                                        <p:strVal val="visible"/>
                                      </p:to>
                                    </p:set>
                                    <p:animEffect transition="in" filter="wipe(up)">
                                      <p:cBhvr>
                                        <p:cTn id="36" dur="500"/>
                                        <p:tgtEl>
                                          <p:spTgt spid="409871"/>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22" presetClass="entr" presetSubtype="1" fill="hold" nodeType="clickEffect">
                                  <p:stCondLst>
                                    <p:cond delay="0"/>
                                  </p:stCondLst>
                                  <p:childTnLst>
                                    <p:set>
                                      <p:cBhvr>
                                        <p:cTn id="40" dur="1" fill="hold">
                                          <p:stCondLst>
                                            <p:cond delay="0"/>
                                          </p:stCondLst>
                                        </p:cTn>
                                        <p:tgtEl>
                                          <p:spTgt spid="409872"/>
                                        </p:tgtEl>
                                        <p:attrNameLst>
                                          <p:attrName>style.visibility</p:attrName>
                                        </p:attrNameLst>
                                      </p:cBhvr>
                                      <p:to>
                                        <p:strVal val="visible"/>
                                      </p:to>
                                    </p:set>
                                    <p:animEffect transition="in" filter="wipe(up)">
                                      <p:cBhvr>
                                        <p:cTn id="41" dur="500"/>
                                        <p:tgtEl>
                                          <p:spTgt spid="409872"/>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0"/>
                                          </p:stCondLst>
                                        </p:cTn>
                                        <p:tgtEl>
                                          <p:spTgt spid="409875"/>
                                        </p:tgtEl>
                                        <p:attrNameLst>
                                          <p:attrName>style.visibility</p:attrName>
                                        </p:attrNameLst>
                                      </p:cBhvr>
                                      <p:to>
                                        <p:strVal val="visible"/>
                                      </p:to>
                                    </p:set>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8" fill="hold" nodeType="clickEffect">
                                  <p:stCondLst>
                                    <p:cond delay="0"/>
                                  </p:stCondLst>
                                  <p:childTnLst>
                                    <p:set>
                                      <p:cBhvr>
                                        <p:cTn id="49" dur="1" fill="hold">
                                          <p:stCondLst>
                                            <p:cond delay="0"/>
                                          </p:stCondLst>
                                        </p:cTn>
                                        <p:tgtEl>
                                          <p:spTgt spid="409976"/>
                                        </p:tgtEl>
                                        <p:attrNameLst>
                                          <p:attrName>style.visibility</p:attrName>
                                        </p:attrNameLst>
                                      </p:cBhvr>
                                      <p:to>
                                        <p:strVal val="visible"/>
                                      </p:to>
                                    </p:set>
                                    <p:animEffect transition="in" filter="wipe(left)">
                                      <p:cBhvr>
                                        <p:cTn id="50" dur="500"/>
                                        <p:tgtEl>
                                          <p:spTgt spid="409976"/>
                                        </p:tgtEl>
                                      </p:cBhvr>
                                    </p:animEffect>
                                  </p:childTnLst>
                                </p:cTn>
                              </p:par>
                            </p:childTnLst>
                          </p:cTn>
                        </p:par>
                      </p:childTnLst>
                    </p:cTn>
                  </p:par>
                  <p:par>
                    <p:cTn id="51" fill="hold" nodeType="clickPar">
                      <p:stCondLst>
                        <p:cond delay="indefinite"/>
                      </p:stCondLst>
                      <p:childTnLst>
                        <p:par>
                          <p:cTn id="52" fill="hold" nodeType="withGroup">
                            <p:stCondLst>
                              <p:cond delay="0"/>
                            </p:stCondLst>
                            <p:childTnLst>
                              <p:par>
                                <p:cTn id="53" presetID="22" presetClass="entr" presetSubtype="4" fill="hold" nodeType="clickEffect">
                                  <p:stCondLst>
                                    <p:cond delay="0"/>
                                  </p:stCondLst>
                                  <p:childTnLst>
                                    <p:set>
                                      <p:cBhvr>
                                        <p:cTn id="54" dur="1" fill="hold">
                                          <p:stCondLst>
                                            <p:cond delay="0"/>
                                          </p:stCondLst>
                                        </p:cTn>
                                        <p:tgtEl>
                                          <p:spTgt spid="409927"/>
                                        </p:tgtEl>
                                        <p:attrNameLst>
                                          <p:attrName>style.visibility</p:attrName>
                                        </p:attrNameLst>
                                      </p:cBhvr>
                                      <p:to>
                                        <p:strVal val="visible"/>
                                      </p:to>
                                    </p:set>
                                    <p:animEffect transition="in" filter="wipe(down)">
                                      <p:cBhvr>
                                        <p:cTn id="55" dur="500"/>
                                        <p:tgtEl>
                                          <p:spTgt spid="409927"/>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4" fill="hold" grpId="0" nodeType="clickEffect">
                                  <p:stCondLst>
                                    <p:cond delay="0"/>
                                  </p:stCondLst>
                                  <p:childTnLst>
                                    <p:set>
                                      <p:cBhvr>
                                        <p:cTn id="59" dur="1" fill="hold">
                                          <p:stCondLst>
                                            <p:cond delay="0"/>
                                          </p:stCondLst>
                                        </p:cTn>
                                        <p:tgtEl>
                                          <p:spTgt spid="409960"/>
                                        </p:tgtEl>
                                        <p:attrNameLst>
                                          <p:attrName>style.visibility</p:attrName>
                                        </p:attrNameLst>
                                      </p:cBhvr>
                                      <p:to>
                                        <p:strVal val="visible"/>
                                      </p:to>
                                    </p:set>
                                    <p:animEffect transition="in" filter="wipe(down)">
                                      <p:cBhvr>
                                        <p:cTn id="60" dur="500"/>
                                        <p:tgtEl>
                                          <p:spTgt spid="409960"/>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22" presetClass="entr" presetSubtype="2" fill="hold" nodeType="clickEffect">
                                  <p:stCondLst>
                                    <p:cond delay="0"/>
                                  </p:stCondLst>
                                  <p:childTnLst>
                                    <p:set>
                                      <p:cBhvr>
                                        <p:cTn id="64" dur="1" fill="hold">
                                          <p:stCondLst>
                                            <p:cond delay="0"/>
                                          </p:stCondLst>
                                        </p:cTn>
                                        <p:tgtEl>
                                          <p:spTgt spid="409979"/>
                                        </p:tgtEl>
                                        <p:attrNameLst>
                                          <p:attrName>style.visibility</p:attrName>
                                        </p:attrNameLst>
                                      </p:cBhvr>
                                      <p:to>
                                        <p:strVal val="visible"/>
                                      </p:to>
                                    </p:set>
                                    <p:animEffect transition="in" filter="wipe(right)">
                                      <p:cBhvr>
                                        <p:cTn id="65" dur="500"/>
                                        <p:tgtEl>
                                          <p:spTgt spid="409979"/>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22" presetClass="entr" presetSubtype="4" fill="hold" grpId="0" nodeType="clickEffect">
                                  <p:stCondLst>
                                    <p:cond delay="0"/>
                                  </p:stCondLst>
                                  <p:childTnLst>
                                    <p:set>
                                      <p:cBhvr>
                                        <p:cTn id="69" dur="1" fill="hold">
                                          <p:stCondLst>
                                            <p:cond delay="0"/>
                                          </p:stCondLst>
                                        </p:cTn>
                                        <p:tgtEl>
                                          <p:spTgt spid="409967"/>
                                        </p:tgtEl>
                                        <p:attrNameLst>
                                          <p:attrName>style.visibility</p:attrName>
                                        </p:attrNameLst>
                                      </p:cBhvr>
                                      <p:to>
                                        <p:strVal val="visible"/>
                                      </p:to>
                                    </p:set>
                                    <p:animEffect transition="in" filter="wipe(down)">
                                      <p:cBhvr>
                                        <p:cTn id="70" dur="500"/>
                                        <p:tgtEl>
                                          <p:spTgt spid="409967"/>
                                        </p:tgtEl>
                                      </p:cBhvr>
                                    </p:animEffect>
                                  </p:childTnLst>
                                </p:cTn>
                              </p:par>
                            </p:childTnLst>
                          </p:cTn>
                        </p:par>
                      </p:childTnLst>
                    </p:cTn>
                  </p:par>
                  <p:par>
                    <p:cTn id="71" fill="hold" nodeType="clickPar">
                      <p:stCondLst>
                        <p:cond delay="indefinite"/>
                      </p:stCondLst>
                      <p:childTnLst>
                        <p:par>
                          <p:cTn id="72" fill="hold" nodeType="withGroup">
                            <p:stCondLst>
                              <p:cond delay="0"/>
                            </p:stCondLst>
                            <p:childTnLst>
                              <p:par>
                                <p:cTn id="73" presetID="22" presetClass="entr" presetSubtype="4" fill="hold" nodeType="clickEffect">
                                  <p:stCondLst>
                                    <p:cond delay="0"/>
                                  </p:stCondLst>
                                  <p:childTnLst>
                                    <p:set>
                                      <p:cBhvr>
                                        <p:cTn id="74" dur="1" fill="hold">
                                          <p:stCondLst>
                                            <p:cond delay="0"/>
                                          </p:stCondLst>
                                        </p:cTn>
                                        <p:tgtEl>
                                          <p:spTgt spid="409980"/>
                                        </p:tgtEl>
                                        <p:attrNameLst>
                                          <p:attrName>style.visibility</p:attrName>
                                        </p:attrNameLst>
                                      </p:cBhvr>
                                      <p:to>
                                        <p:strVal val="visible"/>
                                      </p:to>
                                    </p:set>
                                    <p:animEffect transition="in" filter="wipe(down)">
                                      <p:cBhvr>
                                        <p:cTn id="75" dur="500"/>
                                        <p:tgtEl>
                                          <p:spTgt spid="409980"/>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22" presetClass="entr" presetSubtype="2" fill="hold" grpId="0" nodeType="clickEffect">
                                  <p:stCondLst>
                                    <p:cond delay="0"/>
                                  </p:stCondLst>
                                  <p:childTnLst>
                                    <p:set>
                                      <p:cBhvr>
                                        <p:cTn id="79" dur="1" fill="hold">
                                          <p:stCondLst>
                                            <p:cond delay="0"/>
                                          </p:stCondLst>
                                        </p:cTn>
                                        <p:tgtEl>
                                          <p:spTgt spid="409962"/>
                                        </p:tgtEl>
                                        <p:attrNameLst>
                                          <p:attrName>style.visibility</p:attrName>
                                        </p:attrNameLst>
                                      </p:cBhvr>
                                      <p:to>
                                        <p:strVal val="visible"/>
                                      </p:to>
                                    </p:set>
                                    <p:animEffect transition="in" filter="wipe(right)">
                                      <p:cBhvr>
                                        <p:cTn id="80" dur="500"/>
                                        <p:tgtEl>
                                          <p:spTgt spid="409962"/>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22" presetClass="entr" presetSubtype="4" fill="hold" grpId="0" nodeType="clickEffect">
                                  <p:stCondLst>
                                    <p:cond delay="0"/>
                                  </p:stCondLst>
                                  <p:childTnLst>
                                    <p:set>
                                      <p:cBhvr>
                                        <p:cTn id="84" dur="1" fill="hold">
                                          <p:stCondLst>
                                            <p:cond delay="0"/>
                                          </p:stCondLst>
                                        </p:cTn>
                                        <p:tgtEl>
                                          <p:spTgt spid="409969"/>
                                        </p:tgtEl>
                                        <p:attrNameLst>
                                          <p:attrName>style.visibility</p:attrName>
                                        </p:attrNameLst>
                                      </p:cBhvr>
                                      <p:to>
                                        <p:strVal val="visible"/>
                                      </p:to>
                                    </p:set>
                                    <p:animEffect transition="in" filter="wipe(down)">
                                      <p:cBhvr>
                                        <p:cTn id="85" dur="500"/>
                                        <p:tgtEl>
                                          <p:spTgt spid="4099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66" grpId="0" animBg="1"/>
      <p:bldP spid="409871" grpId="0" animBg="1"/>
      <p:bldP spid="409960" grpId="0" animBg="1"/>
      <p:bldP spid="409962" grpId="0" animBg="1"/>
      <p:bldP spid="409967" grpId="0" animBg="1"/>
      <p:bldP spid="409969" grpId="0" animBg="1"/>
    </p:bldLst>
  </p:timing>
</p:sld>
</file>

<file path=ppt/theme/theme1.xml><?xml version="1.0" encoding="utf-8"?>
<a:theme xmlns:a="http://schemas.openxmlformats.org/drawingml/2006/main" name="空演示文稿">
  <a:themeElements>
    <a:clrScheme name="空演示文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空演示文稿">
      <a:majorFont>
        <a:latin typeface="Times New Roman"/>
        <a:ea typeface="宋体"/>
        <a:cs typeface=""/>
      </a:majorFont>
      <a:minorFont>
        <a:latin typeface="Times New Roman"/>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1" lang="zh-CN" altLang="en-US" sz="2400" b="0" i="0" u="none" strike="noStrike" cap="none" normalizeH="0" baseline="0" smtClean="0">
            <a:ln>
              <a:noFill/>
            </a:ln>
            <a:solidFill>
              <a:schemeClr val="tx1"/>
            </a:solidFill>
            <a:effectLst/>
            <a:latin typeface="Times New Roman" pitchFamily="18" charset="0"/>
            <a:ea typeface="宋体" pitchFamily="2" charset="-122"/>
          </a:defRPr>
        </a:defPPr>
      </a:lstStyle>
    </a:lnDef>
  </a:objectDefaults>
  <a:extraClrSchemeLst>
    <a:extraClrScheme>
      <a:clrScheme name="空演示文稿 1">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空演示文稿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33"/>
        </a:hlink>
        <a:folHlink>
          <a:srgbClr val="969696"/>
        </a:folHlink>
      </a:clrScheme>
      <a:clrMap bg1="dk2" tx1="lt1" bg2="dk1" tx2="lt2" accent1="accent1" accent2="accent2" accent3="accent3" accent4="accent4" accent5="accent5" accent6="accent6" hlink="hlink" folHlink="folHlink"/>
    </a:extraClrScheme>
    <a:extraClrScheme>
      <a:clrScheme name="空演示文稿 3">
        <a:dk1>
          <a:srgbClr val="000000"/>
        </a:dk1>
        <a:lt1>
          <a:srgbClr val="FFFFCC"/>
        </a:lt1>
        <a:dk2>
          <a:srgbClr val="999933"/>
        </a:dk2>
        <a:lt2>
          <a:srgbClr val="808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空演示文稿 4">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空演示文稿 5">
        <a:dk1>
          <a:srgbClr val="000000"/>
        </a:dk1>
        <a:lt1>
          <a:srgbClr val="FFFFFF"/>
        </a:lt1>
        <a:dk2>
          <a:srgbClr val="000000"/>
        </a:dk2>
        <a:lt2>
          <a:srgbClr val="9F9F9F"/>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空演示文稿 6">
        <a:dk1>
          <a:srgbClr val="000000"/>
        </a:dk1>
        <a:lt1>
          <a:srgbClr val="FFFFFF"/>
        </a:lt1>
        <a:dk2>
          <a:srgbClr val="000000"/>
        </a:dk2>
        <a:lt2>
          <a:srgbClr val="868686"/>
        </a:lt2>
        <a:accent1>
          <a:srgbClr val="CBCBCB"/>
        </a:accent1>
        <a:accent2>
          <a:srgbClr val="0066FF"/>
        </a:accent2>
        <a:accent3>
          <a:srgbClr val="FFFFFF"/>
        </a:accent3>
        <a:accent4>
          <a:srgbClr val="000000"/>
        </a:accent4>
        <a:accent5>
          <a:srgbClr val="E2E2E2"/>
        </a:accent5>
        <a:accent6>
          <a:srgbClr val="005CE7"/>
        </a:accent6>
        <a:hlink>
          <a:srgbClr val="FF0033"/>
        </a:hlink>
        <a:folHlink>
          <a:srgbClr val="009900"/>
        </a:folHlink>
      </a:clrScheme>
      <a:clrMap bg1="lt1" tx1="dk1" bg2="lt2" tx2="dk2" accent1="accent1" accent2="accent2" accent3="accent3" accent4="accent4" accent5="accent5" accent6="accent6" hlink="hlink" folHlink="folHlink"/>
    </a:extraClrScheme>
    <a:extraClrScheme>
      <a:clrScheme name="空演示文稿 7">
        <a:dk1>
          <a:srgbClr val="000000"/>
        </a:dk1>
        <a:lt1>
          <a:srgbClr val="FFFFFF"/>
        </a:lt1>
        <a:dk2>
          <a:srgbClr val="000000"/>
        </a:dk2>
        <a:lt2>
          <a:srgbClr val="969696"/>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FF0000"/>
    </a:hlink>
    <a:folHlink>
      <a:srgbClr val="B2B2B2"/>
    </a:folHlink>
  </a:clrScheme>
</a:themeOverride>
</file>

<file path=ppt/theme/themeOverride2.xml><?xml version="1.0" encoding="utf-8"?>
<a:themeOverride xmlns:a="http://schemas.openxmlformats.org/drawingml/2006/main">
  <a:clrScheme name="">
    <a:dk1>
      <a:srgbClr val="000000"/>
    </a:dk1>
    <a:lt1>
      <a:srgbClr val="FFFFFF"/>
    </a:lt1>
    <a:dk2>
      <a:srgbClr val="000000"/>
    </a:dk2>
    <a:lt2>
      <a:srgbClr val="969696"/>
    </a:lt2>
    <a:accent1>
      <a:srgbClr val="00CC99"/>
    </a:accent1>
    <a:accent2>
      <a:srgbClr val="3333CC"/>
    </a:accent2>
    <a:accent3>
      <a:srgbClr val="FFFFFF"/>
    </a:accent3>
    <a:accent4>
      <a:srgbClr val="000000"/>
    </a:accent4>
    <a:accent5>
      <a:srgbClr val="AAE2CA"/>
    </a:accent5>
    <a:accent6>
      <a:srgbClr val="2D2DB9"/>
    </a:accent6>
    <a:hlink>
      <a:srgbClr val="000000"/>
    </a:hlink>
    <a:folHlink>
      <a:srgbClr val="B2B2B2"/>
    </a:folHlink>
  </a:clrScheme>
</a:themeOverride>
</file>

<file path=docProps/app.xml><?xml version="1.0" encoding="utf-8"?>
<Properties xmlns="http://schemas.openxmlformats.org/officeDocument/2006/extended-properties" xmlns:vt="http://schemas.openxmlformats.org/officeDocument/2006/docPropsVTypes">
  <Template>C:\Program Files\Microsoft Office\Templates\空演示文稿.pot</Template>
  <TotalTime>4298</TotalTime>
  <Words>4740</Words>
  <Application>Microsoft Office PowerPoint</Application>
  <PresentationFormat>全屏显示(4:3)</PresentationFormat>
  <Paragraphs>494</Paragraphs>
  <Slides>124</Slides>
  <Notes>23</Notes>
  <HiddenSlides>0</HiddenSlides>
  <MMClips>0</MMClips>
  <ScaleCrop>false</ScaleCrop>
  <HeadingPairs>
    <vt:vector size="4" baseType="variant">
      <vt:variant>
        <vt:lpstr>主题</vt:lpstr>
      </vt:variant>
      <vt:variant>
        <vt:i4>1</vt:i4>
      </vt:variant>
      <vt:variant>
        <vt:lpstr>幻灯片标题</vt:lpstr>
      </vt:variant>
      <vt:variant>
        <vt:i4>124</vt:i4>
      </vt:variant>
    </vt:vector>
  </HeadingPairs>
  <TitlesOfParts>
    <vt:vector size="125" baseType="lpstr">
      <vt:lpstr>空演示文稿</vt:lpstr>
      <vt:lpstr>PowerPoint 演示文稿</vt:lpstr>
      <vt:lpstr>PowerPoint 演示文稿</vt:lpstr>
      <vt:lpstr>PowerPoint 演示文稿</vt:lpstr>
      <vt:lpstr>PowerPoint 演示文稿</vt:lpstr>
      <vt:lpstr>三、正投影的基本性质</vt:lpstr>
      <vt:lpstr>PowerPoint 演示文稿</vt:lpstr>
      <vt:lpstr>PowerPoint 演示文稿</vt:lpstr>
      <vt:lpstr>四、工程上常用的两种投影图</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各种位置点的投影</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(4)一般位置线段的实长及它与投影面的夹角</vt:lpstr>
      <vt:lpstr>PowerPoint 演示文稿</vt:lpstr>
      <vt:lpstr>求线段的实长及对正面投影面的夹角角</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1、铅垂面</vt:lpstr>
      <vt:lpstr>2、正垂面 </vt:lpstr>
      <vt:lpstr>3、侧垂面</vt:lpstr>
      <vt:lpstr>PowerPoint 演示文稿</vt:lpstr>
      <vt:lpstr> 1、水平面</vt:lpstr>
      <vt:lpstr>2、正平面</vt:lpstr>
      <vt:lpstr>3、侧平面</vt:lpstr>
      <vt:lpstr>PowerPoint 演示文稿</vt:lpstr>
      <vt:lpstr>PowerPoint 演示文稿</vt:lpstr>
      <vt:lpstr>(三)一般位置平面</vt:lpstr>
      <vt:lpstr>PowerPoint 演示文稿</vt:lpstr>
      <vt:lpstr>取属于平面的直线  </vt:lpstr>
      <vt:lpstr>2.取属于平面的点  </vt:lpstr>
      <vt:lpstr>PowerPoint 演示文稿</vt:lpstr>
      <vt:lpstr>例2.已知ABC给定一平面，试判断点K是否     属于该平面。</vt:lpstr>
      <vt:lpstr>例3.已知点K在ABC上，试求点K的正面投影。</vt:lpstr>
      <vt:lpstr>PowerPoint 演示文稿</vt:lpstr>
      <vt:lpstr>例5.已知ABC给定一平面，试过点C作属于      该平面的正平线，过点A作属于该平面     的水平线。</vt:lpstr>
      <vt:lpstr>例6.已知点E在ABC平面上，且点E距离H面     15mm，距离V面10mm，试求点E的投影。</vt:lpstr>
      <vt:lpstr>例6.已知点E在ABC平面上，且点E距离H面     15mm，距离V面10mm，试求点E的投影。</vt:lpstr>
      <vt:lpstr>PowerPoint 演示文稿</vt:lpstr>
      <vt:lpstr>PowerPoint 演示文稿</vt:lpstr>
      <vt:lpstr>PowerPoint 演示文稿</vt:lpstr>
      <vt:lpstr>PowerPoint 演示文稿</vt:lpstr>
      <vt:lpstr>PowerPoint 演示文稿</vt:lpstr>
      <vt:lpstr>例1.求ABC上对水平面的最大斜度线      BE。</vt:lpstr>
      <vt:lpstr>例2.求ABC平面与水平投影面的夹角α。</vt:lpstr>
      <vt:lpstr>例3.求ABC平面与正面投影面的夹角β。</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直线EF与平面ΔABC相交，判别可见性。</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点、直线和平面的投影</dc:title>
  <dc:creator>某同学</dc:creator>
  <cp:lastModifiedBy>某同学</cp:lastModifiedBy>
  <cp:revision>216</cp:revision>
  <dcterms:created xsi:type="dcterms:W3CDTF">2001-03-26T00:16:38Z</dcterms:created>
  <dcterms:modified xsi:type="dcterms:W3CDTF">2019-12-26T07:01:16Z</dcterms:modified>
</cp:coreProperties>
</file>